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59" r:id="rId6"/>
    <p:sldMasterId id="2147483727" r:id="rId7"/>
  </p:sldMasterIdLst>
  <p:notesMasterIdLst>
    <p:notesMasterId r:id="rId254"/>
  </p:notesMasterIdLst>
  <p:handoutMasterIdLst>
    <p:handoutMasterId r:id="rId255"/>
  </p:handoutMasterIdLst>
  <p:sldIdLst>
    <p:sldId id="951" r:id="rId8"/>
    <p:sldId id="1008" r:id="rId9"/>
    <p:sldId id="2595" r:id="rId10"/>
    <p:sldId id="1013" r:id="rId11"/>
    <p:sldId id="1009" r:id="rId12"/>
    <p:sldId id="1097" r:id="rId13"/>
    <p:sldId id="1024" r:id="rId14"/>
    <p:sldId id="1023" r:id="rId15"/>
    <p:sldId id="1098" r:id="rId16"/>
    <p:sldId id="2207" r:id="rId17"/>
    <p:sldId id="2208" r:id="rId18"/>
    <p:sldId id="2209" r:id="rId19"/>
    <p:sldId id="2211" r:id="rId20"/>
    <p:sldId id="2210" r:id="rId21"/>
    <p:sldId id="2518" r:id="rId22"/>
    <p:sldId id="2494" r:id="rId23"/>
    <p:sldId id="2492" r:id="rId24"/>
    <p:sldId id="2212" r:id="rId25"/>
    <p:sldId id="2610" r:id="rId26"/>
    <p:sldId id="2609" r:id="rId27"/>
    <p:sldId id="2556" r:id="rId28"/>
    <p:sldId id="2489" r:id="rId29"/>
    <p:sldId id="2490" r:id="rId30"/>
    <p:sldId id="2506" r:id="rId31"/>
    <p:sldId id="2559" r:id="rId32"/>
    <p:sldId id="2560" r:id="rId33"/>
    <p:sldId id="2500" r:id="rId34"/>
    <p:sldId id="2502" r:id="rId35"/>
    <p:sldId id="2501" r:id="rId36"/>
    <p:sldId id="2503" r:id="rId37"/>
    <p:sldId id="2491" r:id="rId38"/>
    <p:sldId id="2497" r:id="rId39"/>
    <p:sldId id="2498" r:id="rId40"/>
    <p:sldId id="2499" r:id="rId41"/>
    <p:sldId id="2507" r:id="rId42"/>
    <p:sldId id="2504" r:id="rId43"/>
    <p:sldId id="2602" r:id="rId44"/>
    <p:sldId id="2505" r:id="rId45"/>
    <p:sldId id="2509" r:id="rId46"/>
    <p:sldId id="2510" r:id="rId47"/>
    <p:sldId id="2512" r:id="rId48"/>
    <p:sldId id="2513" r:id="rId49"/>
    <p:sldId id="2514" r:id="rId50"/>
    <p:sldId id="2515" r:id="rId51"/>
    <p:sldId id="2561" r:id="rId52"/>
    <p:sldId id="2516" r:id="rId53"/>
    <p:sldId id="2517" r:id="rId54"/>
    <p:sldId id="2519" r:id="rId55"/>
    <p:sldId id="2527" r:id="rId56"/>
    <p:sldId id="2520" r:id="rId57"/>
    <p:sldId id="2521" r:id="rId58"/>
    <p:sldId id="2522" r:id="rId59"/>
    <p:sldId id="2526" r:id="rId60"/>
    <p:sldId id="2634" r:id="rId61"/>
    <p:sldId id="2523" r:id="rId62"/>
    <p:sldId id="2529" r:id="rId63"/>
    <p:sldId id="2533" r:id="rId64"/>
    <p:sldId id="2528" r:id="rId65"/>
    <p:sldId id="2530" r:id="rId66"/>
    <p:sldId id="2637" r:id="rId67"/>
    <p:sldId id="2640" r:id="rId68"/>
    <p:sldId id="2638" r:id="rId69"/>
    <p:sldId id="2532" r:id="rId70"/>
    <p:sldId id="2531" r:id="rId71"/>
    <p:sldId id="2571" r:id="rId72"/>
    <p:sldId id="2616" r:id="rId73"/>
    <p:sldId id="2621" r:id="rId74"/>
    <p:sldId id="2619" r:id="rId75"/>
    <p:sldId id="2625" r:id="rId76"/>
    <p:sldId id="2608" r:id="rId77"/>
    <p:sldId id="2612" r:id="rId78"/>
    <p:sldId id="2615" r:id="rId79"/>
    <p:sldId id="2622" r:id="rId80"/>
    <p:sldId id="2623" r:id="rId81"/>
    <p:sldId id="2624" r:id="rId82"/>
    <p:sldId id="2626" r:id="rId83"/>
    <p:sldId id="2604" r:id="rId84"/>
    <p:sldId id="2605" r:id="rId85"/>
    <p:sldId id="2606" r:id="rId86"/>
    <p:sldId id="2607" r:id="rId87"/>
    <p:sldId id="2627" r:id="rId88"/>
    <p:sldId id="2678" r:id="rId89"/>
    <p:sldId id="2680" r:id="rId90"/>
    <p:sldId id="2679" r:id="rId91"/>
    <p:sldId id="2681" r:id="rId92"/>
    <p:sldId id="2684" r:id="rId93"/>
    <p:sldId id="2683" r:id="rId94"/>
    <p:sldId id="2682" r:id="rId95"/>
    <p:sldId id="2685" r:id="rId96"/>
    <p:sldId id="2686" r:id="rId97"/>
    <p:sldId id="2534" r:id="rId98"/>
    <p:sldId id="2535" r:id="rId99"/>
    <p:sldId id="2601" r:id="rId100"/>
    <p:sldId id="2541" r:id="rId101"/>
    <p:sldId id="2563" r:id="rId102"/>
    <p:sldId id="2540" r:id="rId103"/>
    <p:sldId id="2564" r:id="rId104"/>
    <p:sldId id="2545" r:id="rId105"/>
    <p:sldId id="2630" r:id="rId106"/>
    <p:sldId id="2633" r:id="rId107"/>
    <p:sldId id="2570" r:id="rId108"/>
    <p:sldId id="2565" r:id="rId109"/>
    <p:sldId id="2567" r:id="rId110"/>
    <p:sldId id="2568" r:id="rId111"/>
    <p:sldId id="2537" r:id="rId112"/>
    <p:sldId id="2549" r:id="rId113"/>
    <p:sldId id="2628" r:id="rId114"/>
    <p:sldId id="2594" r:id="rId115"/>
    <p:sldId id="2584" r:id="rId116"/>
    <p:sldId id="2585" r:id="rId117"/>
    <p:sldId id="2635" r:id="rId118"/>
    <p:sldId id="2636" r:id="rId119"/>
    <p:sldId id="2587" r:id="rId120"/>
    <p:sldId id="2588" r:id="rId121"/>
    <p:sldId id="2589" r:id="rId122"/>
    <p:sldId id="2590" r:id="rId123"/>
    <p:sldId id="2591" r:id="rId124"/>
    <p:sldId id="2641" r:id="rId125"/>
    <p:sldId id="2579" r:id="rId126"/>
    <p:sldId id="2581" r:id="rId127"/>
    <p:sldId id="2582" r:id="rId128"/>
    <p:sldId id="2583" r:id="rId129"/>
    <p:sldId id="2578" r:id="rId130"/>
    <p:sldId id="2592" r:id="rId131"/>
    <p:sldId id="2593" r:id="rId132"/>
    <p:sldId id="2629" r:id="rId133"/>
    <p:sldId id="2550" r:id="rId134"/>
    <p:sldId id="1014" r:id="rId135"/>
    <p:sldId id="2552" r:id="rId136"/>
    <p:sldId id="968" r:id="rId137"/>
    <p:sldId id="1004" r:id="rId138"/>
    <p:sldId id="2687" r:id="rId139"/>
    <p:sldId id="970" r:id="rId140"/>
    <p:sldId id="976" r:id="rId141"/>
    <p:sldId id="971" r:id="rId142"/>
    <p:sldId id="977" r:id="rId143"/>
    <p:sldId id="2600" r:id="rId144"/>
    <p:sldId id="978" r:id="rId145"/>
    <p:sldId id="982" r:id="rId146"/>
    <p:sldId id="981" r:id="rId147"/>
    <p:sldId id="983" r:id="rId148"/>
    <p:sldId id="984" r:id="rId149"/>
    <p:sldId id="2553" r:id="rId150"/>
    <p:sldId id="2554" r:id="rId151"/>
    <p:sldId id="987" r:id="rId152"/>
    <p:sldId id="2555" r:id="rId153"/>
    <p:sldId id="989" r:id="rId154"/>
    <p:sldId id="988" r:id="rId155"/>
    <p:sldId id="991" r:id="rId156"/>
    <p:sldId id="992" r:id="rId157"/>
    <p:sldId id="2330" r:id="rId158"/>
    <p:sldId id="990" r:id="rId159"/>
    <p:sldId id="993" r:id="rId160"/>
    <p:sldId id="2573" r:id="rId161"/>
    <p:sldId id="973" r:id="rId162"/>
    <p:sldId id="994" r:id="rId163"/>
    <p:sldId id="974" r:id="rId164"/>
    <p:sldId id="2574" r:id="rId165"/>
    <p:sldId id="1003" r:id="rId166"/>
    <p:sldId id="969" r:id="rId167"/>
    <p:sldId id="2572" r:id="rId168"/>
    <p:sldId id="1016" r:id="rId169"/>
    <p:sldId id="2688" r:id="rId170"/>
    <p:sldId id="2340" r:id="rId171"/>
    <p:sldId id="2341" r:id="rId172"/>
    <p:sldId id="2342" r:id="rId173"/>
    <p:sldId id="2307" r:id="rId174"/>
    <p:sldId id="2319" r:id="rId175"/>
    <p:sldId id="2320" r:id="rId176"/>
    <p:sldId id="2316" r:id="rId177"/>
    <p:sldId id="2317" r:id="rId178"/>
    <p:sldId id="2318" r:id="rId179"/>
    <p:sldId id="2321" r:id="rId180"/>
    <p:sldId id="2324" r:id="rId181"/>
    <p:sldId id="2326" r:id="rId182"/>
    <p:sldId id="2322" r:id="rId183"/>
    <p:sldId id="2325" r:id="rId184"/>
    <p:sldId id="2337" r:id="rId185"/>
    <p:sldId id="2328" r:id="rId186"/>
    <p:sldId id="2431" r:id="rId187"/>
    <p:sldId id="2402" r:id="rId188"/>
    <p:sldId id="2411" r:id="rId189"/>
    <p:sldId id="2358" r:id="rId190"/>
    <p:sldId id="2396" r:id="rId191"/>
    <p:sldId id="2575" r:id="rId192"/>
    <p:sldId id="2576" r:id="rId193"/>
    <p:sldId id="2399" r:id="rId194"/>
    <p:sldId id="2403" r:id="rId195"/>
    <p:sldId id="2397" r:id="rId196"/>
    <p:sldId id="2400" r:id="rId197"/>
    <p:sldId id="2401" r:id="rId198"/>
    <p:sldId id="2356" r:id="rId199"/>
    <p:sldId id="2292" r:id="rId200"/>
    <p:sldId id="2291" r:id="rId201"/>
    <p:sldId id="2631" r:id="rId202"/>
    <p:sldId id="2289" r:id="rId203"/>
    <p:sldId id="2262" r:id="rId204"/>
    <p:sldId id="2287" r:id="rId205"/>
    <p:sldId id="2577" r:id="rId206"/>
    <p:sldId id="2283" r:id="rId207"/>
    <p:sldId id="2282" r:id="rId208"/>
    <p:sldId id="2281" r:id="rId209"/>
    <p:sldId id="2280" r:id="rId210"/>
    <p:sldId id="2278" r:id="rId211"/>
    <p:sldId id="2343" r:id="rId212"/>
    <p:sldId id="2275" r:id="rId213"/>
    <p:sldId id="2274" r:id="rId214"/>
    <p:sldId id="2273" r:id="rId215"/>
    <p:sldId id="2272" r:id="rId216"/>
    <p:sldId id="2269" r:id="rId217"/>
    <p:sldId id="2347" r:id="rId218"/>
    <p:sldId id="2428" r:id="rId219"/>
    <p:sldId id="2270" r:id="rId220"/>
    <p:sldId id="2268" r:id="rId221"/>
    <p:sldId id="2429" r:id="rId222"/>
    <p:sldId id="2267" r:id="rId223"/>
    <p:sldId id="2265" r:id="rId224"/>
    <p:sldId id="2264" r:id="rId225"/>
    <p:sldId id="2350" r:id="rId226"/>
    <p:sldId id="2349" r:id="rId227"/>
    <p:sldId id="2351" r:id="rId228"/>
    <p:sldId id="2676" r:id="rId229"/>
    <p:sldId id="2675" r:id="rId230"/>
    <p:sldId id="2689" r:id="rId231"/>
    <p:sldId id="2671" r:id="rId232"/>
    <p:sldId id="2669" r:id="rId233"/>
    <p:sldId id="2667" r:id="rId234"/>
    <p:sldId id="2666" r:id="rId235"/>
    <p:sldId id="2664" r:id="rId236"/>
    <p:sldId id="2663" r:id="rId237"/>
    <p:sldId id="2659" r:id="rId238"/>
    <p:sldId id="2690" r:id="rId239"/>
    <p:sldId id="2658" r:id="rId240"/>
    <p:sldId id="2656" r:id="rId241"/>
    <p:sldId id="2655" r:id="rId242"/>
    <p:sldId id="2654" r:id="rId243"/>
    <p:sldId id="2653" r:id="rId244"/>
    <p:sldId id="2652" r:id="rId245"/>
    <p:sldId id="2651" r:id="rId246"/>
    <p:sldId id="2650" r:id="rId247"/>
    <p:sldId id="2648" r:id="rId248"/>
    <p:sldId id="2647" r:id="rId249"/>
    <p:sldId id="2644" r:id="rId250"/>
    <p:sldId id="2643" r:id="rId251"/>
    <p:sldId id="2642" r:id="rId252"/>
    <p:sldId id="288" r:id="rId253"/>
  </p:sldIdLst>
  <p:sldSz cx="12192000" cy="6858000"/>
  <p:notesSz cx="9926638" cy="67976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76C0CFE-FB38-474E-9064-B2F32A852877}">
          <p14:sldIdLst>
            <p14:sldId id="951"/>
          </p14:sldIdLst>
        </p14:section>
        <p14:section name="Inleiding" id="{752B6844-BF24-47F2-8B5E-59410D5E930D}">
          <p14:sldIdLst>
            <p14:sldId id="1008"/>
            <p14:sldId id="2595"/>
          </p14:sldIdLst>
        </p14:section>
        <p14:section name="Wijzigingen inspectieprotocol (versie 1/1/2024)" id="{3376D2DE-3E9F-4F4D-8A06-BAB2425C644F}">
          <p14:sldIdLst>
            <p14:sldId id="1013"/>
            <p14:sldId id="1009"/>
            <p14:sldId id="1097"/>
            <p14:sldId id="1024"/>
            <p14:sldId id="1023"/>
            <p14:sldId id="1098"/>
            <p14:sldId id="2207"/>
            <p14:sldId id="2208"/>
            <p14:sldId id="2209"/>
            <p14:sldId id="2211"/>
            <p14:sldId id="2210"/>
            <p14:sldId id="2518"/>
            <p14:sldId id="2494"/>
            <p14:sldId id="2492"/>
            <p14:sldId id="2212"/>
            <p14:sldId id="2610"/>
            <p14:sldId id="2609"/>
            <p14:sldId id="2556"/>
            <p14:sldId id="2489"/>
            <p14:sldId id="2490"/>
            <p14:sldId id="2506"/>
            <p14:sldId id="2559"/>
            <p14:sldId id="2560"/>
            <p14:sldId id="2500"/>
            <p14:sldId id="2502"/>
            <p14:sldId id="2501"/>
            <p14:sldId id="2503"/>
            <p14:sldId id="2491"/>
            <p14:sldId id="2497"/>
            <p14:sldId id="2498"/>
            <p14:sldId id="2499"/>
            <p14:sldId id="2507"/>
            <p14:sldId id="2504"/>
            <p14:sldId id="2602"/>
            <p14:sldId id="2505"/>
            <p14:sldId id="2509"/>
            <p14:sldId id="2510"/>
            <p14:sldId id="2512"/>
            <p14:sldId id="2513"/>
            <p14:sldId id="2514"/>
            <p14:sldId id="2515"/>
            <p14:sldId id="2561"/>
            <p14:sldId id="2516"/>
            <p14:sldId id="2517"/>
            <p14:sldId id="2519"/>
            <p14:sldId id="2527"/>
            <p14:sldId id="2520"/>
            <p14:sldId id="2521"/>
            <p14:sldId id="2522"/>
            <p14:sldId id="2526"/>
            <p14:sldId id="2634"/>
            <p14:sldId id="2523"/>
            <p14:sldId id="2529"/>
            <p14:sldId id="2533"/>
            <p14:sldId id="2528"/>
            <p14:sldId id="2530"/>
            <p14:sldId id="2637"/>
            <p14:sldId id="2640"/>
            <p14:sldId id="2638"/>
            <p14:sldId id="2532"/>
            <p14:sldId id="2531"/>
            <p14:sldId id="2571"/>
            <p14:sldId id="2616"/>
            <p14:sldId id="2621"/>
            <p14:sldId id="2619"/>
            <p14:sldId id="2625"/>
            <p14:sldId id="2608"/>
            <p14:sldId id="2612"/>
            <p14:sldId id="2615"/>
            <p14:sldId id="2622"/>
            <p14:sldId id="2623"/>
            <p14:sldId id="2624"/>
            <p14:sldId id="2626"/>
            <p14:sldId id="2604"/>
            <p14:sldId id="2605"/>
            <p14:sldId id="2606"/>
            <p14:sldId id="2607"/>
            <p14:sldId id="2627"/>
            <p14:sldId id="2678"/>
            <p14:sldId id="2680"/>
            <p14:sldId id="2679"/>
            <p14:sldId id="2681"/>
            <p14:sldId id="2684"/>
            <p14:sldId id="2683"/>
            <p14:sldId id="2682"/>
            <p14:sldId id="2685"/>
            <p14:sldId id="2686"/>
            <p14:sldId id="2534"/>
            <p14:sldId id="2535"/>
            <p14:sldId id="2601"/>
            <p14:sldId id="2541"/>
            <p14:sldId id="2563"/>
            <p14:sldId id="2540"/>
            <p14:sldId id="2564"/>
            <p14:sldId id="2545"/>
            <p14:sldId id="2630"/>
            <p14:sldId id="2633"/>
            <p14:sldId id="2570"/>
            <p14:sldId id="2565"/>
            <p14:sldId id="2567"/>
            <p14:sldId id="2568"/>
            <p14:sldId id="2537"/>
            <p14:sldId id="2549"/>
            <p14:sldId id="2628"/>
            <p14:sldId id="2594"/>
            <p14:sldId id="2584"/>
            <p14:sldId id="2585"/>
            <p14:sldId id="2635"/>
            <p14:sldId id="2636"/>
            <p14:sldId id="2587"/>
            <p14:sldId id="2588"/>
            <p14:sldId id="2589"/>
            <p14:sldId id="2590"/>
            <p14:sldId id="2591"/>
            <p14:sldId id="2641"/>
            <p14:sldId id="2579"/>
            <p14:sldId id="2581"/>
            <p14:sldId id="2582"/>
            <p14:sldId id="2583"/>
            <p14:sldId id="2578"/>
            <p14:sldId id="2592"/>
            <p14:sldId id="2593"/>
            <p14:sldId id="2629"/>
            <p14:sldId id="2550"/>
          </p14:sldIdLst>
        </p14:section>
        <p14:section name="Toepassingsgebied EPC" id="{6DDB7F4A-0EA5-4FDB-903A-B9F3CA0DC1D4}">
          <p14:sldIdLst>
            <p14:sldId id="1014"/>
            <p14:sldId id="2552"/>
            <p14:sldId id="968"/>
            <p14:sldId id="1004"/>
            <p14:sldId id="2687"/>
            <p14:sldId id="970"/>
            <p14:sldId id="976"/>
            <p14:sldId id="971"/>
            <p14:sldId id="977"/>
            <p14:sldId id="2600"/>
            <p14:sldId id="978"/>
            <p14:sldId id="982"/>
            <p14:sldId id="981"/>
            <p14:sldId id="983"/>
            <p14:sldId id="984"/>
            <p14:sldId id="2553"/>
            <p14:sldId id="2554"/>
            <p14:sldId id="987"/>
            <p14:sldId id="2555"/>
            <p14:sldId id="989"/>
            <p14:sldId id="988"/>
            <p14:sldId id="991"/>
            <p14:sldId id="992"/>
            <p14:sldId id="2330"/>
            <p14:sldId id="990"/>
            <p14:sldId id="993"/>
            <p14:sldId id="2573"/>
            <p14:sldId id="973"/>
            <p14:sldId id="994"/>
            <p14:sldId id="974"/>
            <p14:sldId id="2574"/>
            <p14:sldId id="1003"/>
            <p14:sldId id="969"/>
            <p14:sldId id="2572"/>
          </p14:sldIdLst>
        </p14:section>
        <p14:section name="Veelgemaakte fouten" id="{EEFCAEF8-090A-404C-9D37-1132A7EDB73C}">
          <p14:sldIdLst>
            <p14:sldId id="1016"/>
            <p14:sldId id="2688"/>
            <p14:sldId id="2340"/>
            <p14:sldId id="2341"/>
            <p14:sldId id="2342"/>
            <p14:sldId id="2307"/>
            <p14:sldId id="2319"/>
            <p14:sldId id="2320"/>
            <p14:sldId id="2316"/>
            <p14:sldId id="2317"/>
            <p14:sldId id="2318"/>
            <p14:sldId id="2321"/>
            <p14:sldId id="2324"/>
            <p14:sldId id="2326"/>
            <p14:sldId id="2322"/>
            <p14:sldId id="2325"/>
            <p14:sldId id="2337"/>
            <p14:sldId id="2328"/>
            <p14:sldId id="2431"/>
            <p14:sldId id="2402"/>
            <p14:sldId id="2411"/>
            <p14:sldId id="2358"/>
            <p14:sldId id="2396"/>
            <p14:sldId id="2575"/>
            <p14:sldId id="2576"/>
            <p14:sldId id="2399"/>
            <p14:sldId id="2403"/>
            <p14:sldId id="2397"/>
            <p14:sldId id="2400"/>
            <p14:sldId id="2401"/>
            <p14:sldId id="2356"/>
            <p14:sldId id="2292"/>
            <p14:sldId id="2291"/>
            <p14:sldId id="2631"/>
            <p14:sldId id="2289"/>
            <p14:sldId id="2262"/>
            <p14:sldId id="2287"/>
            <p14:sldId id="2577"/>
            <p14:sldId id="2283"/>
            <p14:sldId id="2282"/>
            <p14:sldId id="2281"/>
            <p14:sldId id="2280"/>
            <p14:sldId id="2278"/>
            <p14:sldId id="2343"/>
            <p14:sldId id="2275"/>
            <p14:sldId id="2274"/>
            <p14:sldId id="2273"/>
            <p14:sldId id="2272"/>
            <p14:sldId id="2269"/>
            <p14:sldId id="2347"/>
            <p14:sldId id="2428"/>
            <p14:sldId id="2270"/>
            <p14:sldId id="2268"/>
            <p14:sldId id="2429"/>
            <p14:sldId id="2267"/>
            <p14:sldId id="2265"/>
            <p14:sldId id="2264"/>
            <p14:sldId id="2350"/>
            <p14:sldId id="2349"/>
            <p14:sldId id="2351"/>
            <p14:sldId id="2676"/>
            <p14:sldId id="2675"/>
            <p14:sldId id="2689"/>
            <p14:sldId id="2671"/>
            <p14:sldId id="2669"/>
            <p14:sldId id="2667"/>
            <p14:sldId id="2666"/>
            <p14:sldId id="2664"/>
            <p14:sldId id="2663"/>
            <p14:sldId id="2659"/>
            <p14:sldId id="2690"/>
            <p14:sldId id="2658"/>
            <p14:sldId id="2656"/>
            <p14:sldId id="2655"/>
            <p14:sldId id="2654"/>
            <p14:sldId id="2653"/>
            <p14:sldId id="2652"/>
            <p14:sldId id="2651"/>
            <p14:sldId id="2650"/>
            <p14:sldId id="2648"/>
            <p14:sldId id="2647"/>
            <p14:sldId id="2644"/>
            <p14:sldId id="2643"/>
            <p14:sldId id="2642"/>
          </p14:sldIdLst>
        </p14:section>
        <p14:section name="Vaak gestelde vragen" id="{9B616ED8-D5E9-4C11-901A-1DA5B8745C5B}">
          <p14:sldIdLst>
            <p14:sldId id="28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21312-6E52-9D0D-C012-6FC2B03ACD83}" name="Van Der Linden Elke" initials="VE" userId="S::elke.vanderlinden@vlaanderen.be::0fc987b5-c91c-46ff-80bf-fddd2e1bfa1d" providerId="AD"/>
  <p188:author id="{F443CF31-5246-055B-08F1-E679943EEF85}" name="De Coninck Sigrid" initials="DS" userId="S::sigrid.deconinck@vlaanderen.be::7a18ee0d-b14d-4d41-966c-6ccc96f4b674" providerId="AD"/>
  <p188:author id="{90567346-A1F6-A528-ABA3-0270668C7744}" name="De Tant Braam" initials="DB" userId="S::braam.detant@vlaanderen.be::6e34c136-0a42-4383-a563-ab27b587a1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 Tant Braam" initials="DB" lastIdx="2" clrIdx="6">
    <p:extLst>
      <p:ext uri="{19B8F6BF-5375-455C-9EA6-DF929625EA0E}">
        <p15:presenceInfo xmlns:p15="http://schemas.microsoft.com/office/powerpoint/2012/main" userId="S::braam.detant@vlaanderen.be::6e34c136-0a42-4383-a563-ab27b587a158" providerId="AD"/>
      </p:ext>
    </p:extLst>
  </p:cmAuthor>
  <p:cmAuthor id="1" name="Vens Veronique" initials="VV" lastIdx="25" clrIdx="0">
    <p:extLst>
      <p:ext uri="{19B8F6BF-5375-455C-9EA6-DF929625EA0E}">
        <p15:presenceInfo xmlns:p15="http://schemas.microsoft.com/office/powerpoint/2012/main" userId="S::veronique.vens@vlaanderen.be::0ac0614e-d94d-4721-94fd-874b7aaa0a2b" providerId="AD"/>
      </p:ext>
    </p:extLst>
  </p:cmAuthor>
  <p:cmAuthor id="8" name="Deurinck Mieke" initials="DM" lastIdx="10" clrIdx="7">
    <p:extLst>
      <p:ext uri="{19B8F6BF-5375-455C-9EA6-DF929625EA0E}">
        <p15:presenceInfo xmlns:p15="http://schemas.microsoft.com/office/powerpoint/2012/main" userId="S::mieke.deurinck@vlaanderen.be::f8d6183e-cefc-40e7-ae43-7b9d78e43bd8" providerId="AD"/>
      </p:ext>
    </p:extLst>
  </p:cmAuthor>
  <p:cmAuthor id="2" name="De Coninck Sigrid" initials="DCS" lastIdx="119" clrIdx="1">
    <p:extLst>
      <p:ext uri="{19B8F6BF-5375-455C-9EA6-DF929625EA0E}">
        <p15:presenceInfo xmlns:p15="http://schemas.microsoft.com/office/powerpoint/2012/main" userId="S::sigrid.deconinck@vlaanderen.be::7a18ee0d-b14d-4d41-966c-6ccc96f4b674" providerId="AD"/>
      </p:ext>
    </p:extLst>
  </p:cmAuthor>
  <p:cmAuthor id="9" name="De Vilder Tinneke" initials="DT" lastIdx="1" clrIdx="8">
    <p:extLst>
      <p:ext uri="{19B8F6BF-5375-455C-9EA6-DF929625EA0E}">
        <p15:presenceInfo xmlns:p15="http://schemas.microsoft.com/office/powerpoint/2012/main" userId="S::tinneke.devilder@vlaanderen.be::7cc2ef17-f23b-45ef-b448-83c0d23e4996" providerId="AD"/>
      </p:ext>
    </p:extLst>
  </p:cmAuthor>
  <p:cmAuthor id="3" name="Triest Kristien" initials="TK" lastIdx="20" clrIdx="2">
    <p:extLst>
      <p:ext uri="{19B8F6BF-5375-455C-9EA6-DF929625EA0E}">
        <p15:presenceInfo xmlns:p15="http://schemas.microsoft.com/office/powerpoint/2012/main" userId="S::kristien.triest@vlaanderen.be::1ed5284f-f9dd-48f2-a2cc-dfaa7fa2b397" providerId="AD"/>
      </p:ext>
    </p:extLst>
  </p:cmAuthor>
  <p:cmAuthor id="4" name="Van Der Linden Elke" initials="VDLE" lastIdx="129" clrIdx="3">
    <p:extLst>
      <p:ext uri="{19B8F6BF-5375-455C-9EA6-DF929625EA0E}">
        <p15:presenceInfo xmlns:p15="http://schemas.microsoft.com/office/powerpoint/2012/main" userId="S::elke.vanderlinden@vlaanderen.be::0fc987b5-c91c-46ff-80bf-fddd2e1bfa1d" providerId="AD"/>
      </p:ext>
    </p:extLst>
  </p:cmAuthor>
  <p:cmAuthor id="5" name="Geiregat Carine" initials="GC" lastIdx="31" clrIdx="4">
    <p:extLst>
      <p:ext uri="{19B8F6BF-5375-455C-9EA6-DF929625EA0E}">
        <p15:presenceInfo xmlns:p15="http://schemas.microsoft.com/office/powerpoint/2012/main" userId="S::carine.geiregat@vlaanderen.be::b9f1c231-3808-4da6-89f3-a9a707728399" providerId="AD"/>
      </p:ext>
    </p:extLst>
  </p:cmAuthor>
  <p:cmAuthor id="6" name="Struyve Sara" initials="SS" lastIdx="9" clrIdx="5">
    <p:extLst>
      <p:ext uri="{19B8F6BF-5375-455C-9EA6-DF929625EA0E}">
        <p15:presenceInfo xmlns:p15="http://schemas.microsoft.com/office/powerpoint/2012/main" userId="S::sara.struyve@vlaanderen.be::3a168c87-ec06-470a-8aee-5a22761bb4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754C"/>
    <a:srgbClr val="FCB414"/>
    <a:srgbClr val="C8D32D"/>
    <a:srgbClr val="4AA832"/>
    <a:srgbClr val="DCDCDC"/>
    <a:srgbClr val="D2D1CF"/>
    <a:srgbClr val="105269"/>
    <a:srgbClr val="B2B2B2"/>
    <a:srgbClr val="C83C22"/>
    <a:srgbClr val="007A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167C4-4CFF-EE95-1A97-FC6F7EAF8003}" v="5" dt="2023-11-14T13:34:45.843"/>
    <p1510:client id="{29759A11-00C4-0DF6-27B1-E6F4DEDAAC43}" v="603" dt="2023-11-14T13:26:25.927"/>
    <p1510:client id="{5282F475-B133-AB3B-6259-A3615D5BC176}" v="44" dt="2023-11-14T13:35:05.538"/>
    <p1510:client id="{80506849-70C0-80B2-94C6-91709F192DFB}" v="4" dt="2023-11-14T10:04:21.328"/>
    <p1510:client id="{877A60E2-7B9C-B15B-B821-096DFA42B81B}" v="15" dt="2023-11-14T08:06:20.070"/>
    <p1510:client id="{A198810D-45BB-E32B-4DBC-4AD0F1E7D3A4}" v="179" dt="2023-11-13T15:18:13.756"/>
    <p1510:client id="{BF66453F-EFFD-4A1E-9FC9-F7FDBC8889F0}" v="12" dt="2023-11-13T14:02:54.078"/>
    <p1510:client id="{DD545B68-2DDC-4274-8EFB-E37B63A82299}" v="682" vWet="684" dt="2023-11-14T12:38:14.84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34" y="13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viewProps" Target="viewProps.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1" Type="http://schemas.openxmlformats.org/officeDocument/2006/relationships/customXml" Target="../customXml/item1.xml"/><Relationship Id="rId6" Type="http://schemas.openxmlformats.org/officeDocument/2006/relationships/slideMaster" Target="slideMasters/slideMaster2.xml"/><Relationship Id="rId212" Type="http://schemas.openxmlformats.org/officeDocument/2006/relationships/slide" Target="slides/slide205.xml"/><Relationship Id="rId233" Type="http://schemas.openxmlformats.org/officeDocument/2006/relationships/slide" Target="slides/slide226.xml"/><Relationship Id="rId238" Type="http://schemas.openxmlformats.org/officeDocument/2006/relationships/slide" Target="slides/slide231.xml"/><Relationship Id="rId254" Type="http://schemas.openxmlformats.org/officeDocument/2006/relationships/notesMaster" Target="notesMasters/notesMaster1.xml"/><Relationship Id="rId259" Type="http://schemas.openxmlformats.org/officeDocument/2006/relationships/theme" Target="theme/theme1.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172" Type="http://schemas.openxmlformats.org/officeDocument/2006/relationships/slide" Target="slides/slide165.xml"/><Relationship Id="rId193" Type="http://schemas.openxmlformats.org/officeDocument/2006/relationships/slide" Target="slides/slide186.xml"/><Relationship Id="rId202" Type="http://schemas.openxmlformats.org/officeDocument/2006/relationships/slide" Target="slides/slide195.xml"/><Relationship Id="rId207" Type="http://schemas.openxmlformats.org/officeDocument/2006/relationships/slide" Target="slides/slide200.xml"/><Relationship Id="rId223" Type="http://schemas.openxmlformats.org/officeDocument/2006/relationships/slide" Target="slides/slide216.xml"/><Relationship Id="rId228" Type="http://schemas.openxmlformats.org/officeDocument/2006/relationships/slide" Target="slides/slide221.xml"/><Relationship Id="rId244" Type="http://schemas.openxmlformats.org/officeDocument/2006/relationships/slide" Target="slides/slide237.xml"/><Relationship Id="rId249" Type="http://schemas.openxmlformats.org/officeDocument/2006/relationships/slide" Target="slides/slide24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260" Type="http://schemas.openxmlformats.org/officeDocument/2006/relationships/tableStyles" Target="tableStyle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13" Type="http://schemas.openxmlformats.org/officeDocument/2006/relationships/slide" Target="slides/slide206.xml"/><Relationship Id="rId218" Type="http://schemas.openxmlformats.org/officeDocument/2006/relationships/slide" Target="slides/slide211.xml"/><Relationship Id="rId234" Type="http://schemas.openxmlformats.org/officeDocument/2006/relationships/slide" Target="slides/slide227.xml"/><Relationship Id="rId239" Type="http://schemas.openxmlformats.org/officeDocument/2006/relationships/slide" Target="slides/slide232.xml"/><Relationship Id="rId2" Type="http://schemas.openxmlformats.org/officeDocument/2006/relationships/customXml" Target="../customXml/item2.xml"/><Relationship Id="rId29" Type="http://schemas.openxmlformats.org/officeDocument/2006/relationships/slide" Target="slides/slide22.xml"/><Relationship Id="rId250" Type="http://schemas.openxmlformats.org/officeDocument/2006/relationships/slide" Target="slides/slide243.xml"/><Relationship Id="rId255" Type="http://schemas.openxmlformats.org/officeDocument/2006/relationships/handoutMaster" Target="handoutMasters/handoutMaster1.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slide" Target="slides/slide201.xml"/><Relationship Id="rId229" Type="http://schemas.openxmlformats.org/officeDocument/2006/relationships/slide" Target="slides/slide222.xml"/><Relationship Id="rId19" Type="http://schemas.openxmlformats.org/officeDocument/2006/relationships/slide" Target="slides/slide12.xml"/><Relationship Id="rId224" Type="http://schemas.openxmlformats.org/officeDocument/2006/relationships/slide" Target="slides/slide217.xml"/><Relationship Id="rId240" Type="http://schemas.openxmlformats.org/officeDocument/2006/relationships/slide" Target="slides/slide233.xml"/><Relationship Id="rId245" Type="http://schemas.openxmlformats.org/officeDocument/2006/relationships/slide" Target="slides/slide238.xml"/><Relationship Id="rId261" Type="http://schemas.microsoft.com/office/2015/10/relationships/revisionInfo" Target="revisionInfo.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slide" Target="slides/slide212.xml"/><Relationship Id="rId3" Type="http://schemas.openxmlformats.org/officeDocument/2006/relationships/customXml" Target="../customXml/item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slide" Target="slides/slide228.xml"/><Relationship Id="rId251" Type="http://schemas.openxmlformats.org/officeDocument/2006/relationships/slide" Target="slides/slide244.xml"/><Relationship Id="rId256" Type="http://schemas.openxmlformats.org/officeDocument/2006/relationships/commentAuthors" Target="commentAuthors.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slide" Target="slides/slide234.xml"/><Relationship Id="rId246" Type="http://schemas.openxmlformats.org/officeDocument/2006/relationships/slide" Target="slides/slide239.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262"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customXml" Target="../customXml/item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presProps" Target="presProps.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5622800" y="0"/>
            <a:ext cx="4301543" cy="339884"/>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5622800" y="6456611"/>
            <a:ext cx="4301543" cy="339884"/>
          </a:xfrm>
          <a:prstGeom prst="rect">
            <a:avLst/>
          </a:prstGeom>
        </p:spPr>
        <p:txBody>
          <a:bodyPr vert="horz" lIns="91440" tIns="45720" rIns="91440" bIns="45720" rtlCol="0" anchor="b"/>
          <a:lstStyle>
            <a:lvl1pPr algn="r">
              <a:defRPr sz="1200"/>
            </a:lvl1pPr>
          </a:lstStyle>
          <a:p>
            <a:fld id="{785A6FEA-2027-477E-A994-97C99A320A91}" type="slidenum">
              <a:rPr lang="nl-BE" smtClean="0"/>
              <a:t>‹nr.›</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4302317" cy="34010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2004" y="0"/>
            <a:ext cx="4302317" cy="340102"/>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92665" y="3229330"/>
            <a:ext cx="7941310" cy="305873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2" y="6456487"/>
            <a:ext cx="4302317" cy="34010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2004" y="6456487"/>
            <a:ext cx="4302317" cy="340102"/>
          </a:xfrm>
          <a:prstGeom prst="rect">
            <a:avLst/>
          </a:prstGeom>
        </p:spPr>
        <p:txBody>
          <a:bodyPr vert="horz" lIns="91440" tIns="45720" rIns="91440" bIns="45720" rtlCol="0" anchor="b"/>
          <a:lstStyle>
            <a:lvl1pPr algn="r">
              <a:defRPr sz="1200"/>
            </a:lvl1pPr>
          </a:lstStyle>
          <a:p>
            <a:fld id="{22D8FA8F-556B-4E54-8758-21E02D639AD8}" type="slidenum">
              <a:rPr lang="nl-BE" smtClean="0"/>
              <a:t>‹nr.›</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43</a:t>
            </a:fld>
            <a:endParaRPr lang="nl-BE"/>
          </a:p>
        </p:txBody>
      </p:sp>
    </p:spTree>
    <p:extLst>
      <p:ext uri="{BB962C8B-B14F-4D97-AF65-F5344CB8AC3E}">
        <p14:creationId xmlns:p14="http://schemas.microsoft.com/office/powerpoint/2010/main" val="1011300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54</a:t>
            </a:fld>
            <a:endParaRPr lang="nl-BE"/>
          </a:p>
        </p:txBody>
      </p:sp>
    </p:spTree>
    <p:extLst>
      <p:ext uri="{BB962C8B-B14F-4D97-AF65-F5344CB8AC3E}">
        <p14:creationId xmlns:p14="http://schemas.microsoft.com/office/powerpoint/2010/main" val="1900001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56</a:t>
            </a:fld>
            <a:endParaRPr lang="nl-BE"/>
          </a:p>
        </p:txBody>
      </p:sp>
    </p:spTree>
    <p:extLst>
      <p:ext uri="{BB962C8B-B14F-4D97-AF65-F5344CB8AC3E}">
        <p14:creationId xmlns:p14="http://schemas.microsoft.com/office/powerpoint/2010/main" val="86160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57</a:t>
            </a:fld>
            <a:endParaRPr lang="nl-BE"/>
          </a:p>
        </p:txBody>
      </p:sp>
    </p:spTree>
    <p:extLst>
      <p:ext uri="{BB962C8B-B14F-4D97-AF65-F5344CB8AC3E}">
        <p14:creationId xmlns:p14="http://schemas.microsoft.com/office/powerpoint/2010/main" val="3646207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58</a:t>
            </a:fld>
            <a:endParaRPr lang="nl-BE"/>
          </a:p>
        </p:txBody>
      </p:sp>
    </p:spTree>
    <p:extLst>
      <p:ext uri="{BB962C8B-B14F-4D97-AF65-F5344CB8AC3E}">
        <p14:creationId xmlns:p14="http://schemas.microsoft.com/office/powerpoint/2010/main" val="123921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59</a:t>
            </a:fld>
            <a:endParaRPr lang="nl-BE"/>
          </a:p>
        </p:txBody>
      </p:sp>
    </p:spTree>
    <p:extLst>
      <p:ext uri="{BB962C8B-B14F-4D97-AF65-F5344CB8AC3E}">
        <p14:creationId xmlns:p14="http://schemas.microsoft.com/office/powerpoint/2010/main" val="297592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60</a:t>
            </a:fld>
            <a:endParaRPr lang="nl-BE"/>
          </a:p>
        </p:txBody>
      </p:sp>
    </p:spTree>
    <p:extLst>
      <p:ext uri="{BB962C8B-B14F-4D97-AF65-F5344CB8AC3E}">
        <p14:creationId xmlns:p14="http://schemas.microsoft.com/office/powerpoint/2010/main" val="162859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61</a:t>
            </a:fld>
            <a:endParaRPr lang="nl-BE"/>
          </a:p>
        </p:txBody>
      </p:sp>
    </p:spTree>
    <p:extLst>
      <p:ext uri="{BB962C8B-B14F-4D97-AF65-F5344CB8AC3E}">
        <p14:creationId xmlns:p14="http://schemas.microsoft.com/office/powerpoint/2010/main" val="421728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62</a:t>
            </a:fld>
            <a:endParaRPr lang="nl-BE"/>
          </a:p>
        </p:txBody>
      </p:sp>
    </p:spTree>
    <p:extLst>
      <p:ext uri="{BB962C8B-B14F-4D97-AF65-F5344CB8AC3E}">
        <p14:creationId xmlns:p14="http://schemas.microsoft.com/office/powerpoint/2010/main" val="1772543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63</a:t>
            </a:fld>
            <a:endParaRPr lang="nl-BE"/>
          </a:p>
        </p:txBody>
      </p:sp>
    </p:spTree>
    <p:extLst>
      <p:ext uri="{BB962C8B-B14F-4D97-AF65-F5344CB8AC3E}">
        <p14:creationId xmlns:p14="http://schemas.microsoft.com/office/powerpoint/2010/main" val="2161590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64</a:t>
            </a:fld>
            <a:endParaRPr lang="nl-BE"/>
          </a:p>
        </p:txBody>
      </p:sp>
    </p:spTree>
    <p:extLst>
      <p:ext uri="{BB962C8B-B14F-4D97-AF65-F5344CB8AC3E}">
        <p14:creationId xmlns:p14="http://schemas.microsoft.com/office/powerpoint/2010/main" val="378938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44</a:t>
            </a:fld>
            <a:endParaRPr lang="nl-BE"/>
          </a:p>
        </p:txBody>
      </p:sp>
    </p:spTree>
    <p:extLst>
      <p:ext uri="{BB962C8B-B14F-4D97-AF65-F5344CB8AC3E}">
        <p14:creationId xmlns:p14="http://schemas.microsoft.com/office/powerpoint/2010/main" val="2480739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152</a:t>
            </a:fld>
            <a:endParaRPr lang="nl-BE"/>
          </a:p>
        </p:txBody>
      </p:sp>
    </p:spTree>
    <p:extLst>
      <p:ext uri="{BB962C8B-B14F-4D97-AF65-F5344CB8AC3E}">
        <p14:creationId xmlns:p14="http://schemas.microsoft.com/office/powerpoint/2010/main" val="180489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202</a:t>
            </a:fld>
            <a:endParaRPr lang="nl-BE"/>
          </a:p>
        </p:txBody>
      </p:sp>
    </p:spTree>
    <p:extLst>
      <p:ext uri="{BB962C8B-B14F-4D97-AF65-F5344CB8AC3E}">
        <p14:creationId xmlns:p14="http://schemas.microsoft.com/office/powerpoint/2010/main" val="2979385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203</a:t>
            </a:fld>
            <a:endParaRPr lang="nl-BE"/>
          </a:p>
        </p:txBody>
      </p:sp>
    </p:spTree>
    <p:extLst>
      <p:ext uri="{BB962C8B-B14F-4D97-AF65-F5344CB8AC3E}">
        <p14:creationId xmlns:p14="http://schemas.microsoft.com/office/powerpoint/2010/main" val="1196078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228</a:t>
            </a:fld>
            <a:endParaRPr lang="nl-BE"/>
          </a:p>
        </p:txBody>
      </p:sp>
    </p:spTree>
    <p:extLst>
      <p:ext uri="{BB962C8B-B14F-4D97-AF65-F5344CB8AC3E}">
        <p14:creationId xmlns:p14="http://schemas.microsoft.com/office/powerpoint/2010/main" val="153866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45</a:t>
            </a:fld>
            <a:endParaRPr lang="nl-BE"/>
          </a:p>
        </p:txBody>
      </p:sp>
    </p:spTree>
    <p:extLst>
      <p:ext uri="{BB962C8B-B14F-4D97-AF65-F5344CB8AC3E}">
        <p14:creationId xmlns:p14="http://schemas.microsoft.com/office/powerpoint/2010/main" val="107096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46</a:t>
            </a:fld>
            <a:endParaRPr lang="nl-BE"/>
          </a:p>
        </p:txBody>
      </p:sp>
    </p:spTree>
    <p:extLst>
      <p:ext uri="{BB962C8B-B14F-4D97-AF65-F5344CB8AC3E}">
        <p14:creationId xmlns:p14="http://schemas.microsoft.com/office/powerpoint/2010/main" val="153753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49</a:t>
            </a:fld>
            <a:endParaRPr lang="nl-BE"/>
          </a:p>
        </p:txBody>
      </p:sp>
    </p:spTree>
    <p:extLst>
      <p:ext uri="{BB962C8B-B14F-4D97-AF65-F5344CB8AC3E}">
        <p14:creationId xmlns:p14="http://schemas.microsoft.com/office/powerpoint/2010/main" val="81881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50</a:t>
            </a:fld>
            <a:endParaRPr lang="nl-BE"/>
          </a:p>
        </p:txBody>
      </p:sp>
    </p:spTree>
    <p:extLst>
      <p:ext uri="{BB962C8B-B14F-4D97-AF65-F5344CB8AC3E}">
        <p14:creationId xmlns:p14="http://schemas.microsoft.com/office/powerpoint/2010/main" val="207541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51</a:t>
            </a:fld>
            <a:endParaRPr lang="nl-BE"/>
          </a:p>
        </p:txBody>
      </p:sp>
    </p:spTree>
    <p:extLst>
      <p:ext uri="{BB962C8B-B14F-4D97-AF65-F5344CB8AC3E}">
        <p14:creationId xmlns:p14="http://schemas.microsoft.com/office/powerpoint/2010/main" val="9016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52</a:t>
            </a:fld>
            <a:endParaRPr lang="nl-BE"/>
          </a:p>
        </p:txBody>
      </p:sp>
    </p:spTree>
    <p:extLst>
      <p:ext uri="{BB962C8B-B14F-4D97-AF65-F5344CB8AC3E}">
        <p14:creationId xmlns:p14="http://schemas.microsoft.com/office/powerpoint/2010/main" val="180236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53</a:t>
            </a:fld>
            <a:endParaRPr lang="nl-BE"/>
          </a:p>
        </p:txBody>
      </p:sp>
    </p:spTree>
    <p:extLst>
      <p:ext uri="{BB962C8B-B14F-4D97-AF65-F5344CB8AC3E}">
        <p14:creationId xmlns:p14="http://schemas.microsoft.com/office/powerpoint/2010/main" val="1919881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pic>
        <p:nvPicPr>
          <p:cNvPr id="7" name="entiteitslogo blauw"/>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156001"/>
            <a:ext cx="1800000" cy="483895"/>
          </a:xfrm>
          <a:prstGeom prst="rect">
            <a:avLst/>
          </a:prstGeom>
        </p:spPr>
      </p:pic>
      <p:pic>
        <p:nvPicPr>
          <p:cNvPr id="3" name="Afbeelding 2" descr="Afbeelding met tekst, illustratie&#10;&#10;Automatisch gegenereerde beschrijving">
            <a:extLst>
              <a:ext uri="{FF2B5EF4-FFF2-40B4-BE49-F238E27FC236}">
                <a16:creationId xmlns:a16="http://schemas.microsoft.com/office/drawing/2014/main" id="{E59F510D-F53B-4453-AD92-DD17D5F7E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1458" y="332656"/>
            <a:ext cx="1799672" cy="702000"/>
          </a:xfrm>
          <a:prstGeom prst="rect">
            <a:avLst/>
          </a:prstGeom>
        </p:spPr>
      </p:pic>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otslide-aarde">
    <p:spTree>
      <p:nvGrpSpPr>
        <p:cNvPr id="1" name=""/>
        <p:cNvGrpSpPr/>
        <p:nvPr/>
      </p:nvGrpSpPr>
      <p:grpSpPr>
        <a:xfrm>
          <a:off x="0" y="0"/>
          <a:ext cx="0" cy="0"/>
          <a:chOff x="0" y="0"/>
          <a:chExt cx="0" cy="0"/>
        </a:xfrm>
      </p:grpSpPr>
      <p:grpSp>
        <p:nvGrpSpPr>
          <p:cNvPr id="2" name="witte trapezium">
            <a:extLst>
              <a:ext uri="{FF2B5EF4-FFF2-40B4-BE49-F238E27FC236}">
                <a16:creationId xmlns:a16="http://schemas.microsoft.com/office/drawing/2014/main" id="{2F439F47-839B-4FD5-BEEA-5E41260DA8AC}"/>
              </a:ext>
            </a:extLst>
          </p:cNvPr>
          <p:cNvGrpSpPr/>
          <p:nvPr userDrawn="1"/>
        </p:nvGrpSpPr>
        <p:grpSpPr>
          <a:xfrm>
            <a:off x="0" y="3645024"/>
            <a:ext cx="12216680" cy="3384377"/>
            <a:chOff x="288000" y="3402000"/>
            <a:chExt cx="8856000" cy="3456000"/>
          </a:xfrm>
          <a:effectLst/>
        </p:grpSpPr>
        <p:sp>
          <p:nvSpPr>
            <p:cNvPr id="3" name="rechthoek">
              <a:extLst>
                <a:ext uri="{FF2B5EF4-FFF2-40B4-BE49-F238E27FC236}">
                  <a16:creationId xmlns:a16="http://schemas.microsoft.com/office/drawing/2014/main" id="{93085E16-7DA8-4967-ADA4-874DA869A8CD}"/>
                </a:ext>
              </a:extLst>
            </p:cNvPr>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ige driehoek">
              <a:extLst>
                <a:ext uri="{FF2B5EF4-FFF2-40B4-BE49-F238E27FC236}">
                  <a16:creationId xmlns:a16="http://schemas.microsoft.com/office/drawing/2014/main" id="{1C729FEF-8DAA-43D5-9F84-15D787A8B78B}"/>
                </a:ext>
              </a:extLst>
            </p:cNvPr>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5" name="entiteitslogo blauw">
            <a:extLst>
              <a:ext uri="{FF2B5EF4-FFF2-40B4-BE49-F238E27FC236}">
                <a16:creationId xmlns:a16="http://schemas.microsoft.com/office/drawing/2014/main" id="{E09D3DA5-73BF-43F7-9C07-51403D2404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156001"/>
            <a:ext cx="1800000" cy="483895"/>
          </a:xfrm>
          <a:prstGeom prst="rect">
            <a:avLst/>
          </a:prstGeom>
        </p:spPr>
      </p:pic>
    </p:spTree>
    <p:extLst>
      <p:ext uri="{BB962C8B-B14F-4D97-AF65-F5344CB8AC3E}">
        <p14:creationId xmlns:p14="http://schemas.microsoft.com/office/powerpoint/2010/main" val="289495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2000">
                <a:solidFill>
                  <a:srgbClr val="105269"/>
                </a:solidFill>
                <a:latin typeface="+mj-lt"/>
              </a:defRPr>
            </a:lvl3pPr>
            <a:lvl4pPr marL="1152000" indent="-288000">
              <a:lnSpc>
                <a:spcPct val="90000"/>
              </a:lnSpc>
              <a:buSzPct val="80000"/>
              <a:buFont typeface="Wingdings 3" panose="05040102010807070707" pitchFamily="18" charset="2"/>
              <a:buChar char=""/>
              <a:defRPr sz="2000">
                <a:solidFill>
                  <a:srgbClr val="105269"/>
                </a:solidFill>
                <a:latin typeface="+mj-lt"/>
              </a:defRPr>
            </a:lvl4pPr>
            <a:lvl5pPr marL="1440000">
              <a:lnSpc>
                <a:spcPct val="90000"/>
              </a:lnSpc>
              <a:buSzPct val="80000"/>
              <a:defRPr sz="20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6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inhoud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F1C5-66A1-423C-A8EF-FFB8E9169B55}"/>
              </a:ext>
            </a:extLst>
          </p:cNvPr>
          <p:cNvSpPr>
            <a:spLocks noGrp="1"/>
          </p:cNvSpPr>
          <p:nvPr>
            <p:ph type="title" hasCustomPrompt="1"/>
          </p:nvPr>
        </p:nvSpPr>
        <p:spPr>
          <a:xfrm>
            <a:off x="839788" y="457200"/>
            <a:ext cx="3932237" cy="1600200"/>
          </a:xfrm>
          <a:prstGeom prst="rect">
            <a:avLst/>
          </a:prstGeom>
        </p:spPr>
        <p:txBody>
          <a:bodyPr anchor="t"/>
          <a:lstStyle>
            <a:lvl1pPr>
              <a:defRPr sz="3200"/>
            </a:lvl1pPr>
          </a:lstStyle>
          <a:p>
            <a:r>
              <a:rPr lang="nl-NL"/>
              <a:t>Klik om te bewerken</a:t>
            </a:r>
            <a:endParaRPr lang="nl-BE"/>
          </a:p>
        </p:txBody>
      </p:sp>
      <p:sp>
        <p:nvSpPr>
          <p:cNvPr id="4" name="Tijdelijke aanduiding voor tekst 3">
            <a:extLst>
              <a:ext uri="{FF2B5EF4-FFF2-40B4-BE49-F238E27FC236}">
                <a16:creationId xmlns:a16="http://schemas.microsoft.com/office/drawing/2014/main" id="{020FC56E-1C29-4149-B166-3F512B108BC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
        <p:nvSpPr>
          <p:cNvPr id="7" name="Tijdelijke aanduiding voor inhoud 2">
            <a:extLst>
              <a:ext uri="{FF2B5EF4-FFF2-40B4-BE49-F238E27FC236}">
                <a16:creationId xmlns:a16="http://schemas.microsoft.com/office/drawing/2014/main" id="{8B19F71A-7A89-4926-B8AC-AD8ACC682AE7}"/>
              </a:ext>
            </a:extLst>
          </p:cNvPr>
          <p:cNvSpPr>
            <a:spLocks noGrp="1"/>
          </p:cNvSpPr>
          <p:nvPr>
            <p:ph sz="half" idx="11" hasCustomPrompt="1"/>
          </p:nvPr>
        </p:nvSpPr>
        <p:spPr>
          <a:xfrm>
            <a:off x="5178421" y="476672"/>
            <a:ext cx="6175383" cy="6065058"/>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7983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 inhoud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7080C-744F-4A9F-82ED-63D7F6B462E4}"/>
              </a:ext>
            </a:extLst>
          </p:cNvPr>
          <p:cNvSpPr>
            <a:spLocks noGrp="1"/>
          </p:cNvSpPr>
          <p:nvPr>
            <p:ph type="title" hasCustomPrompt="1"/>
          </p:nvPr>
        </p:nvSpPr>
        <p:spPr>
          <a:xfrm>
            <a:off x="839788" y="457201"/>
            <a:ext cx="3932237" cy="1600200"/>
          </a:xfrm>
          <a:prstGeom prst="rect">
            <a:avLst/>
          </a:prstGeom>
        </p:spPr>
        <p:txBody>
          <a:bodyPr anchor="t"/>
          <a:lstStyle>
            <a:lvl1pPr>
              <a:defRPr sz="3200"/>
            </a:lvl1pPr>
          </a:lstStyle>
          <a:p>
            <a:r>
              <a:rPr lang="nl-NL"/>
              <a:t>Klik om te bewerken</a:t>
            </a:r>
            <a:endParaRPr lang="nl-BE"/>
          </a:p>
        </p:txBody>
      </p:sp>
      <p:sp>
        <p:nvSpPr>
          <p:cNvPr id="3" name="Tijdelijke aanduiding voor afbeelding 2">
            <a:extLst>
              <a:ext uri="{FF2B5EF4-FFF2-40B4-BE49-F238E27FC236}">
                <a16:creationId xmlns:a16="http://schemas.microsoft.com/office/drawing/2014/main" id="{B12A170E-A06E-4EF1-B63A-2BAD7772C65B}"/>
              </a:ext>
            </a:extLst>
          </p:cNvPr>
          <p:cNvSpPr>
            <a:spLocks noGrp="1"/>
          </p:cNvSpPr>
          <p:nvPr>
            <p:ph type="pic" idx="1"/>
          </p:nvPr>
        </p:nvSpPr>
        <p:spPr>
          <a:xfrm>
            <a:off x="5183188" y="457201"/>
            <a:ext cx="6172200" cy="6058800"/>
          </a:xfrm>
          <a:prstGeom prst="rect">
            <a:avLst/>
          </a:prstGeom>
        </p:spPr>
        <p:txBody>
          <a:bodyPr/>
          <a:lstStyle>
            <a:lvl1pPr marL="0" indent="0">
              <a:buNone/>
              <a:defRPr sz="3200">
                <a:solidFill>
                  <a:srgbClr val="10526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DACEDC2-DF58-4C30-9B4D-366FCE7AF94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Tree>
    <p:extLst>
      <p:ext uri="{BB962C8B-B14F-4D97-AF65-F5344CB8AC3E}">
        <p14:creationId xmlns:p14="http://schemas.microsoft.com/office/powerpoint/2010/main" val="357336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3200">
                <a:solidFill>
                  <a:schemeClr val="bg1"/>
                </a:solidFill>
                <a:latin typeface="+mj-lt"/>
              </a:defRPr>
            </a:lvl1pPr>
            <a:lvl2pPr marL="576000" indent="-288000">
              <a:lnSpc>
                <a:spcPct val="90000"/>
              </a:lnSpc>
              <a:buClr>
                <a:schemeClr val="bg1"/>
              </a:buClr>
              <a:buSzPct val="80000"/>
              <a:buFont typeface="Calibri" panose="020F0502020204030204" pitchFamily="34" charset="0"/>
              <a:buChar char="→"/>
              <a:defRPr sz="25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2000">
                <a:solidFill>
                  <a:schemeClr val="bg1"/>
                </a:solidFill>
                <a:latin typeface="+mj-lt"/>
              </a:defRPr>
            </a:lvl3pPr>
            <a:lvl4pPr marL="1152000" indent="-288000">
              <a:lnSpc>
                <a:spcPct val="90000"/>
              </a:lnSpc>
              <a:buSzPct val="80000"/>
              <a:buFont typeface="Wingdings 3" panose="05040102010807070707" pitchFamily="18" charset="2"/>
              <a:buChar char=""/>
              <a:defRPr sz="20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20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8055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38611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62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peningsslide-aarde">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7B4BB31-4B7F-45E4-A85D-224E87BCBF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4432" y="332656"/>
            <a:ext cx="1804572" cy="701101"/>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930CDEA5-51AE-48ED-B8C0-72793E56B1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000" y="6156000"/>
            <a:ext cx="1800000" cy="483896"/>
          </a:xfrm>
          <a:prstGeom prst="rect">
            <a:avLst/>
          </a:prstGeom>
        </p:spPr>
      </p:pic>
    </p:spTree>
    <p:extLst>
      <p:ext uri="{BB962C8B-B14F-4D97-AF65-F5344CB8AC3E}">
        <p14:creationId xmlns:p14="http://schemas.microsoft.com/office/powerpoint/2010/main" val="19430021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00" r:id="rId3"/>
    <p:sldLayoutId id="2147483773" r:id="rId4"/>
    <p:sldLayoutId id="2147483774" r:id="rId5"/>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7E26C9-2ABF-4C24-B9AC-8FA101862F2A}"/>
              </a:ext>
            </a:extLst>
          </p:cNvPr>
          <p:cNvSpPr/>
          <p:nvPr userDrawn="1"/>
        </p:nvSpPr>
        <p:spPr>
          <a:xfrm>
            <a:off x="0" y="0"/>
            <a:ext cx="12187200" cy="6858000"/>
          </a:xfrm>
          <a:prstGeom prst="rect">
            <a:avLst/>
          </a:prstGeom>
          <a:solidFill>
            <a:srgbClr val="105269"/>
          </a:solidFill>
          <a:ln>
            <a:solidFill>
              <a:srgbClr val="10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mn-lt"/>
            </a:endParaRPr>
          </a:p>
        </p:txBody>
      </p:sp>
    </p:spTree>
    <p:extLst>
      <p:ext uri="{BB962C8B-B14F-4D97-AF65-F5344CB8AC3E}">
        <p14:creationId xmlns:p14="http://schemas.microsoft.com/office/powerpoint/2010/main" val="2457281728"/>
      </p:ext>
    </p:extLst>
  </p:cSld>
  <p:clrMap bg1="lt1" tx1="dk1" bg2="lt2" tx2="dk2" accent1="accent1" accent2="accent2" accent3="accent3" accent4="accent4" accent5="accent5" accent6="accent6" hlink="hlink" folHlink="folHlink"/>
  <p:sldLayoutIdLst>
    <p:sldLayoutId id="2147483797" r:id="rId1"/>
    <p:sldLayoutId id="2147483799" r:id="rId2"/>
    <p:sldLayoutId id="21474837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Afbeelding 5" descr="Afbeelding met tekst, illustratie&#10;&#10;Automatisch gegenereerde beschrijving">
            <a:extLst>
              <a:ext uri="{FF2B5EF4-FFF2-40B4-BE49-F238E27FC236}">
                <a16:creationId xmlns:a16="http://schemas.microsoft.com/office/drawing/2014/main" id="{11DD50B0-13D0-4B5B-827E-55A77BB463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1458" y="332656"/>
            <a:ext cx="1799672" cy="702000"/>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678E0746-672D-4939-B354-CA7808CD8EC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000" y="6156000"/>
            <a:ext cx="1800000" cy="483896"/>
          </a:xfrm>
          <a:prstGeom prst="rect">
            <a:avLst/>
          </a:prstGeom>
        </p:spPr>
      </p:pic>
      <p:pic>
        <p:nvPicPr>
          <p:cNvPr id="3" name="Afbeelding 2" descr="Afbeelding met voedsel, kleurrijk, verschillende, gerangschikt&#10;&#10;Automatisch gegenereerde beschrijving">
            <a:extLst>
              <a:ext uri="{FF2B5EF4-FFF2-40B4-BE49-F238E27FC236}">
                <a16:creationId xmlns:a16="http://schemas.microsoft.com/office/drawing/2014/main" id="{8A58F9BC-E703-446F-ACD0-BF8F6B12B14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317757715"/>
      </p:ext>
    </p:extLst>
  </p:cSld>
  <p:clrMap bg1="lt1" tx1="dk1" bg2="lt2" tx2="dk2" accent1="accent1" accent2="accent2" accent3="accent3" accent4="accent4" accent5="accent5" accent6="accent6" hlink="hlink" folHlink="folHlink"/>
  <p:sldLayoutIdLst>
    <p:sldLayoutId id="2147483794" r:id="rId1"/>
    <p:sldLayoutId id="2147483729" r:id="rId2"/>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70.png"/></Relationships>
</file>

<file path=ppt/slides/_rels/slide10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2.sv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68.png"/></Relationships>
</file>

<file path=ppt/slides/_rels/slide10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apps.energiesparen.be/epc-wegwijzer"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s://assets.vlaanderen.be/image/upload/v1661934014/EPC_GD_-_Stappenplan_gebouwbeheerder_ktzrh6.pdf"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ssets.vlaanderen.be/image/upload/v1661934014/EPC_GD_-_Stappenplan_gebouwbeheerder_ktzrh6.pdf"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hyperlink" Target="https://www.vlaanderen.be/epc-pedia/gebouwenregister/melding-indienen-over-het-gebouwenregister"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2.sv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8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1.jpeg"/></Relationships>
</file>

<file path=ppt/slides/_rels/slide18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1.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125.png"/><Relationship Id="rId4" Type="http://schemas.openxmlformats.org/officeDocument/2006/relationships/image" Target="../media/image124.png"/></Relationships>
</file>

<file path=ppt/slides/_rels/slide19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41.svg"/><Relationship Id="rId2" Type="http://schemas.openxmlformats.org/officeDocument/2006/relationships/image" Target="../media/image12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129.emf"/><Relationship Id="rId4" Type="http://schemas.openxmlformats.org/officeDocument/2006/relationships/image" Target="../media/image128.jpeg"/></Relationships>
</file>

<file path=ppt/slides/_rels/slide19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32.png"/></Relationships>
</file>

<file path=ppt/slides/_rels/slide19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35.jpeg"/></Relationships>
</file>

<file path=ppt/slides/_rels/slide19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39.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image" Target="../media/image140.png"/></Relationships>
</file>

<file path=ppt/slides/_rels/slide2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145.jpeg"/><Relationship Id="rId4" Type="http://schemas.openxmlformats.org/officeDocument/2006/relationships/image" Target="../media/image144.png"/></Relationships>
</file>

<file path=ppt/slides/_rels/slide2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image" Target="../media/image145.jpeg"/><Relationship Id="rId4" Type="http://schemas.openxmlformats.org/officeDocument/2006/relationships/image" Target="../media/image144.png"/></Relationships>
</file>

<file path=ppt/slides/_rels/slide20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7.png"/><Relationship Id="rId1" Type="http://schemas.openxmlformats.org/officeDocument/2006/relationships/slideLayout" Target="../slideLayouts/slideLayout4.xml"/><Relationship Id="rId4" Type="http://schemas.openxmlformats.org/officeDocument/2006/relationships/image" Target="../media/image150.jpeg"/></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1.jpeg"/><Relationship Id="rId2" Type="http://schemas.openxmlformats.org/officeDocument/2006/relationships/image" Target="../media/image152.jpeg"/><Relationship Id="rId1" Type="http://schemas.openxmlformats.org/officeDocument/2006/relationships/slideLayout" Target="../slideLayouts/slideLayout4.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46.jpeg"/></Relationships>
</file>

<file path=ppt/slides/_rels/slide20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4.png"/><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image" Target="../media/image141.jpeg"/></Relationships>
</file>

<file path=ppt/slides/_rels/slide20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56.jpeg"/><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21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51.jpeg"/><Relationship Id="rId1" Type="http://schemas.openxmlformats.org/officeDocument/2006/relationships/slideLayout" Target="../slideLayouts/slideLayout4.xml"/><Relationship Id="rId4" Type="http://schemas.openxmlformats.org/officeDocument/2006/relationships/image" Target="../media/image166.emf"/></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22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hyperlink" Target="https://assets.vlaanderen.be/image/upload/v1659343449/EPC_Methodiek_Aanbevelingen_kyh4b2.pdf" TargetMode="Externa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www.vlaanderen.be/jouw-rechtstreekse-link" TargetMode="Externa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1.pn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svg"/><Relationship Id="rId9" Type="http://schemas.openxmlformats.org/officeDocument/2006/relationships/image" Target="../media/image24.jpeg"/></Relationships>
</file>

<file path=ppt/slides/_rels/slide4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1.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svg"/><Relationship Id="rId9"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2.svg"/><Relationship Id="rId9" Type="http://schemas.openxmlformats.org/officeDocument/2006/relationships/image" Target="../media/image29.emf"/></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jpeg"/><Relationship Id="rId4" Type="http://schemas.openxmlformats.org/officeDocument/2006/relationships/image" Target="../media/image12.svg"/><Relationship Id="rId9" Type="http://schemas.openxmlformats.org/officeDocument/2006/relationships/image" Target="../media/image32.jpeg"/></Relationships>
</file>

<file path=ppt/slides/_rels/slide5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jpeg"/><Relationship Id="rId4" Type="http://schemas.openxmlformats.org/officeDocument/2006/relationships/image" Target="../media/image12.svg"/></Relationships>
</file>

<file path=ppt/slides/_rels/slide5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12.svg"/></Relationships>
</file>

<file path=ppt/slides/_rels/slide5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svg"/><Relationship Id="rId3" Type="http://schemas.openxmlformats.org/officeDocument/2006/relationships/image" Target="../media/image11.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5.wdp"/><Relationship Id="rId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12.svg"/><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2.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vlaanderen.be/epb-pedia/epb-regelgeving/besluiten-van-de-administrateur-generaal/gelijkwaardigheidsbesluiten-voor-vraaggestuurde-ventilatie" TargetMode="External"/><Relationship Id="rId4" Type="http://schemas.openxmlformats.org/officeDocument/2006/relationships/image" Target="../media/image12.sv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vlaanderen.be/epb-pedia/epb-regelgeving/besluiten-van-de-administrateur-generaal/gelijkwaardigheidsbesluiten-voor-vraaggestuurde-ventilatie" TargetMode="External"/><Relationship Id="rId4" Type="http://schemas.openxmlformats.org/officeDocument/2006/relationships/image" Target="../media/image12.sv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12.sv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6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38.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5.png"/><Relationship Id="rId10" Type="http://schemas.openxmlformats.org/officeDocument/2006/relationships/image" Target="../media/image41.svg"/><Relationship Id="rId4" Type="http://schemas.openxmlformats.org/officeDocument/2006/relationships/image" Target="../media/image12.svg"/><Relationship Id="rId9"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12.sv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12.sv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12.sv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1E1CC642-8E12-43CE-9D4E-02ABE640ABC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solidFill>
                  <a:schemeClr val="bg1"/>
                </a:solidFill>
              </a:rPr>
              <a:t>Train de trainer</a:t>
            </a:r>
          </a:p>
          <a:p>
            <a:pPr algn="ctr"/>
            <a:r>
              <a:rPr lang="nl-NL" sz="4800">
                <a:solidFill>
                  <a:schemeClr val="bg1"/>
                </a:solidFill>
              </a:rPr>
              <a:t>Permanente vorming EPC 2024</a:t>
            </a:r>
            <a:br>
              <a:rPr lang="nl-BE" sz="3700">
                <a:solidFill>
                  <a:schemeClr val="bg1"/>
                </a:solidFill>
              </a:rPr>
            </a:br>
            <a:endParaRPr lang="nl-BE" sz="3700">
              <a:solidFill>
                <a:schemeClr val="bg1"/>
              </a:solidFill>
            </a:endParaRPr>
          </a:p>
          <a:p>
            <a:pPr algn="ctr"/>
            <a:endParaRPr lang="nl-BE" sz="3700">
              <a:solidFill>
                <a:schemeClr val="bg1"/>
              </a:solidFill>
            </a:endParaRPr>
          </a:p>
          <a:p>
            <a:pPr algn="ctr"/>
            <a:endParaRPr lang="nl-BE" sz="3700">
              <a:solidFill>
                <a:schemeClr val="bg1"/>
              </a:solidFill>
            </a:endParaRPr>
          </a:p>
        </p:txBody>
      </p:sp>
      <p:sp>
        <p:nvSpPr>
          <p:cNvPr id="3" name="ondertitel">
            <a:extLst>
              <a:ext uri="{FF2B5EF4-FFF2-40B4-BE49-F238E27FC236}">
                <a16:creationId xmlns:a16="http://schemas.microsoft.com/office/drawing/2014/main" id="{2AA6859B-1524-4272-A7DA-3F6FD7168A52}"/>
              </a:ext>
            </a:extLst>
          </p:cNvPr>
          <p:cNvSpPr txBox="1">
            <a:spLocks/>
          </p:cNvSpPr>
          <p:nvPr/>
        </p:nvSpPr>
        <p:spPr>
          <a:xfrm>
            <a:off x="1080000" y="3669334"/>
            <a:ext cx="10080000" cy="1247702"/>
          </a:xfrm>
          <a:prstGeom prst="rect">
            <a:avLst/>
          </a:prstGeom>
        </p:spPr>
        <p:txBody>
          <a:bodyPr lIns="91440" tIns="45720" rIns="91440" bIns="45720" anchor="t"/>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3200">
              <a:solidFill>
                <a:schemeClr val="bg1"/>
              </a:solidFill>
              <a:latin typeface="Calibri"/>
              <a:cs typeface="Calibri"/>
            </a:endParaRPr>
          </a:p>
          <a:p>
            <a:pPr marL="0" indent="0" algn="ctr">
              <a:buFont typeface="Wingdings 3" panose="05040102010807070707" pitchFamily="18" charset="2"/>
              <a:buNone/>
            </a:pPr>
            <a:r>
              <a:rPr lang="nl-BE" sz="2800">
                <a:solidFill>
                  <a:schemeClr val="bg1"/>
                </a:solidFill>
                <a:latin typeface="Calibri"/>
                <a:cs typeface="Calibri"/>
              </a:rPr>
              <a:t>26 oktober (nm) en 7 november (</a:t>
            </a:r>
            <a:r>
              <a:rPr lang="nl-BE" sz="2800" err="1">
                <a:solidFill>
                  <a:schemeClr val="bg1"/>
                </a:solidFill>
                <a:latin typeface="Calibri"/>
                <a:cs typeface="Calibri"/>
              </a:rPr>
              <a:t>vm</a:t>
            </a:r>
            <a:r>
              <a:rPr lang="nl-BE" sz="2800">
                <a:solidFill>
                  <a:schemeClr val="bg1"/>
                </a:solidFill>
                <a:latin typeface="Calibri"/>
                <a:cs typeface="Calibri"/>
              </a:rPr>
              <a:t>) 2023</a:t>
            </a:r>
            <a:endParaRPr lang="nl-BE" sz="1400">
              <a:solidFill>
                <a:schemeClr val="bg1"/>
              </a:solidFill>
            </a:endParaRPr>
          </a:p>
        </p:txBody>
      </p:sp>
      <p:pic>
        <p:nvPicPr>
          <p:cNvPr id="4" name="Afbeelding 3">
            <a:extLst>
              <a:ext uri="{FF2B5EF4-FFF2-40B4-BE49-F238E27FC236}">
                <a16:creationId xmlns:a16="http://schemas.microsoft.com/office/drawing/2014/main" id="{7BFD1C1C-8429-48BA-969E-22A6556E5944}"/>
              </a:ext>
            </a:extLst>
          </p:cNvPr>
          <p:cNvPicPr>
            <a:picLocks noChangeAspect="1"/>
          </p:cNvPicPr>
          <p:nvPr/>
        </p:nvPicPr>
        <p:blipFill rotWithShape="1">
          <a:blip r:embed="rId2" cstate="screen">
            <a:lum bright="70000" contrast="-70000"/>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9371391" y="3217438"/>
            <a:ext cx="1722237" cy="1722237"/>
          </a:xfrm>
          <a:prstGeom prst="rect">
            <a:avLst/>
          </a:prstGeom>
        </p:spPr>
      </p:pic>
      <p:pic>
        <p:nvPicPr>
          <p:cNvPr id="5" name="Afbeelding 4">
            <a:extLst>
              <a:ext uri="{FF2B5EF4-FFF2-40B4-BE49-F238E27FC236}">
                <a16:creationId xmlns:a16="http://schemas.microsoft.com/office/drawing/2014/main" id="{6BC87A62-6A0B-47C8-B678-C6B4C4959C02}"/>
              </a:ext>
            </a:extLst>
          </p:cNvPr>
          <p:cNvPicPr>
            <a:picLocks noChangeAspect="1"/>
          </p:cNvPicPr>
          <p:nvPr/>
        </p:nvPicPr>
        <p:blipFill rotWithShape="1">
          <a:blip r:embed="rId4" cstate="screen">
            <a:lum bright="70000" contrast="-70000"/>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2821885" y="5269272"/>
            <a:ext cx="1415480" cy="1415480"/>
          </a:xfrm>
          <a:prstGeom prst="rect">
            <a:avLst/>
          </a:prstGeom>
        </p:spPr>
      </p:pic>
      <p:pic>
        <p:nvPicPr>
          <p:cNvPr id="6" name="Afbeelding 5">
            <a:extLst>
              <a:ext uri="{FF2B5EF4-FFF2-40B4-BE49-F238E27FC236}">
                <a16:creationId xmlns:a16="http://schemas.microsoft.com/office/drawing/2014/main" id="{9750DC86-8DCD-45DF-A259-640A8D77A79D}"/>
              </a:ext>
            </a:extLst>
          </p:cNvPr>
          <p:cNvPicPr>
            <a:picLocks noChangeAspect="1"/>
          </p:cNvPicPr>
          <p:nvPr/>
        </p:nvPicPr>
        <p:blipFill rotWithShape="1">
          <a:blip r:embed="rId6" cstate="screen">
            <a:lum bright="70000" contrast="-70000"/>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4451833" y="77394"/>
            <a:ext cx="1502362" cy="1502362"/>
          </a:xfrm>
          <a:prstGeom prst="rect">
            <a:avLst/>
          </a:prstGeom>
        </p:spPr>
      </p:pic>
      <p:pic>
        <p:nvPicPr>
          <p:cNvPr id="7" name="Afbeelding 6" descr="Afbeelding met pijl&#10;&#10;Automatisch gegenereerde beschrijving">
            <a:extLst>
              <a:ext uri="{FF2B5EF4-FFF2-40B4-BE49-F238E27FC236}">
                <a16:creationId xmlns:a16="http://schemas.microsoft.com/office/drawing/2014/main" id="{997176BF-CA9B-4BB6-AC6E-FA3C66283630}"/>
              </a:ext>
            </a:extLst>
          </p:cNvPr>
          <p:cNvPicPr>
            <a:picLocks noChangeAspect="1"/>
          </p:cNvPicPr>
          <p:nvPr/>
        </p:nvPicPr>
        <p:blipFill rotWithShape="1">
          <a:blip r:embed="rId8" cstate="screen">
            <a:lum bright="70000" contrast="-70000"/>
            <a:extLst>
              <a:ext uri="{BEBA8EAE-BF5A-486C-A8C5-ECC9F3942E4B}">
                <a14:imgProps xmlns:a14="http://schemas.microsoft.com/office/drawing/2010/main">
                  <a14:imgLayer r:embed="rId9">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99483" y="445851"/>
            <a:ext cx="1756579" cy="1756579"/>
          </a:xfrm>
          <a:prstGeom prst="rect">
            <a:avLst/>
          </a:prstGeom>
        </p:spPr>
      </p:pic>
    </p:spTree>
    <p:extLst>
      <p:ext uri="{BB962C8B-B14F-4D97-AF65-F5344CB8AC3E}">
        <p14:creationId xmlns:p14="http://schemas.microsoft.com/office/powerpoint/2010/main" val="338524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457C7-D617-C36C-AD02-84D843DA7360}"/>
              </a:ext>
            </a:extLst>
          </p:cNvPr>
          <p:cNvSpPr>
            <a:spLocks noGrp="1"/>
          </p:cNvSpPr>
          <p:nvPr>
            <p:ph type="title"/>
          </p:nvPr>
        </p:nvSpPr>
        <p:spPr/>
        <p:txBody>
          <a:bodyPr/>
          <a:lstStyle/>
          <a:p>
            <a:r>
              <a:rPr lang="nl-BE"/>
              <a:t>In een notendop</a:t>
            </a:r>
          </a:p>
        </p:txBody>
      </p:sp>
      <p:sp>
        <p:nvSpPr>
          <p:cNvPr id="4" name="Tijdelijke aanduiding voor inhoud 3">
            <a:extLst>
              <a:ext uri="{FF2B5EF4-FFF2-40B4-BE49-F238E27FC236}">
                <a16:creationId xmlns:a16="http://schemas.microsoft.com/office/drawing/2014/main" id="{9C3613FF-E9D7-35B1-FE95-C58CE9739505}"/>
              </a:ext>
            </a:extLst>
          </p:cNvPr>
          <p:cNvSpPr>
            <a:spLocks noGrp="1"/>
          </p:cNvSpPr>
          <p:nvPr>
            <p:ph sz="half" idx="10"/>
          </p:nvPr>
        </p:nvSpPr>
        <p:spPr/>
        <p:txBody>
          <a:bodyPr/>
          <a:lstStyle/>
          <a:p>
            <a:r>
              <a:rPr lang="nl-BE"/>
              <a:t>Huidige werkwijze</a:t>
            </a:r>
          </a:p>
          <a:p>
            <a:endParaRPr lang="nl-BE"/>
          </a:p>
          <a:p>
            <a:pPr lvl="1"/>
            <a:r>
              <a:rPr lang="nl-BE"/>
              <a:t>Minstens 1 droge ruimte?</a:t>
            </a:r>
          </a:p>
          <a:p>
            <a:pPr lvl="1"/>
            <a:r>
              <a:rPr lang="nl-BE"/>
              <a:t>Minstens 1 natte ruimte?</a:t>
            </a:r>
          </a:p>
          <a:p>
            <a:pPr lvl="1"/>
            <a:r>
              <a:rPr lang="nl-BE"/>
              <a:t>+ permanent draaiende ventilator?</a:t>
            </a:r>
          </a:p>
        </p:txBody>
      </p:sp>
      <p:sp>
        <p:nvSpPr>
          <p:cNvPr id="5" name="Tijdelijke aanduiding voor inhoud 4">
            <a:extLst>
              <a:ext uri="{FF2B5EF4-FFF2-40B4-BE49-F238E27FC236}">
                <a16:creationId xmlns:a16="http://schemas.microsoft.com/office/drawing/2014/main" id="{03674F86-748C-A61F-7FE0-F8AC687E594D}"/>
              </a:ext>
            </a:extLst>
          </p:cNvPr>
          <p:cNvSpPr>
            <a:spLocks noGrp="1"/>
          </p:cNvSpPr>
          <p:nvPr>
            <p:ph sz="half" idx="11"/>
          </p:nvPr>
        </p:nvSpPr>
        <p:spPr/>
        <p:txBody>
          <a:bodyPr/>
          <a:lstStyle/>
          <a:p>
            <a:r>
              <a:rPr lang="nl-BE"/>
              <a:t>Werkwijze vanaf 1 jan 2024</a:t>
            </a:r>
          </a:p>
          <a:p>
            <a:endParaRPr lang="nl-BE"/>
          </a:p>
          <a:p>
            <a:endParaRPr lang="nl-BE"/>
          </a:p>
        </p:txBody>
      </p:sp>
      <p:sp>
        <p:nvSpPr>
          <p:cNvPr id="6" name="Pijl: omlaag 5">
            <a:extLst>
              <a:ext uri="{FF2B5EF4-FFF2-40B4-BE49-F238E27FC236}">
                <a16:creationId xmlns:a16="http://schemas.microsoft.com/office/drawing/2014/main" id="{E9C0DEEF-0399-3CF3-13A7-B23FCD98FB39}"/>
              </a:ext>
            </a:extLst>
          </p:cNvPr>
          <p:cNvSpPr/>
          <p:nvPr/>
        </p:nvSpPr>
        <p:spPr>
          <a:xfrm>
            <a:off x="2724539" y="3648269"/>
            <a:ext cx="167951" cy="4292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1EFBD1DF-FD8A-CE27-16D0-573CA5311084}"/>
              </a:ext>
            </a:extLst>
          </p:cNvPr>
          <p:cNvSpPr txBox="1"/>
          <p:nvPr/>
        </p:nvSpPr>
        <p:spPr>
          <a:xfrm>
            <a:off x="1375368" y="4149486"/>
            <a:ext cx="286629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BE"/>
              <a:t>ED voert het type systeem in (A, B, C of D)</a:t>
            </a:r>
          </a:p>
        </p:txBody>
      </p:sp>
      <p:sp>
        <p:nvSpPr>
          <p:cNvPr id="8" name="Pijl: omlaag 7">
            <a:extLst>
              <a:ext uri="{FF2B5EF4-FFF2-40B4-BE49-F238E27FC236}">
                <a16:creationId xmlns:a16="http://schemas.microsoft.com/office/drawing/2014/main" id="{84B85ABA-FA4D-4C8B-32F5-0B756848A7A1}"/>
              </a:ext>
            </a:extLst>
          </p:cNvPr>
          <p:cNvSpPr/>
          <p:nvPr/>
        </p:nvSpPr>
        <p:spPr>
          <a:xfrm>
            <a:off x="7914314" y="1939521"/>
            <a:ext cx="167951" cy="4292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31A16AFD-B07C-E48D-A62F-7AAD28EAEFEB}"/>
              </a:ext>
            </a:extLst>
          </p:cNvPr>
          <p:cNvSpPr txBox="1"/>
          <p:nvPr/>
        </p:nvSpPr>
        <p:spPr>
          <a:xfrm>
            <a:off x="6481168" y="2495972"/>
            <a:ext cx="309818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BE"/>
              <a:t>ED voert alle natte en alle verblijfsruimtes in</a:t>
            </a:r>
          </a:p>
        </p:txBody>
      </p:sp>
      <p:sp>
        <p:nvSpPr>
          <p:cNvPr id="10" name="Pijl: omlaag 9">
            <a:extLst>
              <a:ext uri="{FF2B5EF4-FFF2-40B4-BE49-F238E27FC236}">
                <a16:creationId xmlns:a16="http://schemas.microsoft.com/office/drawing/2014/main" id="{6C775C56-C727-2E3F-0D60-7CC9EFFB9E3E}"/>
              </a:ext>
            </a:extLst>
          </p:cNvPr>
          <p:cNvSpPr/>
          <p:nvPr/>
        </p:nvSpPr>
        <p:spPr>
          <a:xfrm>
            <a:off x="7946284" y="3363387"/>
            <a:ext cx="167951" cy="4292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69C63368-204E-38EF-A80E-B94FFB49CEAA}"/>
              </a:ext>
            </a:extLst>
          </p:cNvPr>
          <p:cNvSpPr txBox="1"/>
          <p:nvPr/>
        </p:nvSpPr>
        <p:spPr>
          <a:xfrm>
            <a:off x="6481167" y="4043204"/>
            <a:ext cx="3098187"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BE"/>
              <a:t>Per ruimte voert ED ventilatieopening in:</a:t>
            </a:r>
          </a:p>
          <a:p>
            <a:pPr algn="ctr"/>
            <a:r>
              <a:rPr lang="nl-BE"/>
              <a:t>Geen, natuurlijk of mechanisch</a:t>
            </a:r>
          </a:p>
        </p:txBody>
      </p:sp>
      <p:sp>
        <p:nvSpPr>
          <p:cNvPr id="12" name="Pijl: omlaag 11">
            <a:extLst>
              <a:ext uri="{FF2B5EF4-FFF2-40B4-BE49-F238E27FC236}">
                <a16:creationId xmlns:a16="http://schemas.microsoft.com/office/drawing/2014/main" id="{9F047E23-0F37-1F36-DC5C-9C1851FC2F30}"/>
              </a:ext>
            </a:extLst>
          </p:cNvPr>
          <p:cNvSpPr/>
          <p:nvPr/>
        </p:nvSpPr>
        <p:spPr>
          <a:xfrm>
            <a:off x="7998289" y="5136161"/>
            <a:ext cx="167951" cy="4292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3CE70E82-168F-6638-D70E-AB28F523F39C}"/>
              </a:ext>
            </a:extLst>
          </p:cNvPr>
          <p:cNvSpPr txBox="1"/>
          <p:nvPr/>
        </p:nvSpPr>
        <p:spPr>
          <a:xfrm>
            <a:off x="6533171" y="5734997"/>
            <a:ext cx="309818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nl-BE"/>
              <a:t>ED voert mechanische ventilatietoestel(</a:t>
            </a:r>
            <a:r>
              <a:rPr lang="nl-BE" err="1"/>
              <a:t>len</a:t>
            </a:r>
            <a:r>
              <a:rPr lang="nl-BE"/>
              <a:t>) in</a:t>
            </a:r>
          </a:p>
        </p:txBody>
      </p:sp>
      <p:sp>
        <p:nvSpPr>
          <p:cNvPr id="14" name="Rechteraccolade 13">
            <a:extLst>
              <a:ext uri="{FF2B5EF4-FFF2-40B4-BE49-F238E27FC236}">
                <a16:creationId xmlns:a16="http://schemas.microsoft.com/office/drawing/2014/main" id="{D7465466-AED4-B53D-31AC-D0FB8C9D681D}"/>
              </a:ext>
            </a:extLst>
          </p:cNvPr>
          <p:cNvSpPr/>
          <p:nvPr/>
        </p:nvSpPr>
        <p:spPr>
          <a:xfrm>
            <a:off x="10040815" y="2277208"/>
            <a:ext cx="386862" cy="43170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5" name="Tekstvak 14">
            <a:extLst>
              <a:ext uri="{FF2B5EF4-FFF2-40B4-BE49-F238E27FC236}">
                <a16:creationId xmlns:a16="http://schemas.microsoft.com/office/drawing/2014/main" id="{48E1157A-B10D-4E41-06B0-71C077AB9B30}"/>
              </a:ext>
            </a:extLst>
          </p:cNvPr>
          <p:cNvSpPr txBox="1"/>
          <p:nvPr/>
        </p:nvSpPr>
        <p:spPr>
          <a:xfrm>
            <a:off x="10510110" y="3808028"/>
            <a:ext cx="1547446" cy="1477328"/>
          </a:xfrm>
          <a:prstGeom prst="rect">
            <a:avLst/>
          </a:prstGeom>
          <a:noFill/>
        </p:spPr>
        <p:txBody>
          <a:bodyPr wrap="square" rtlCol="0">
            <a:spAutoFit/>
          </a:bodyPr>
          <a:lstStyle/>
          <a:p>
            <a:r>
              <a:rPr lang="nl-BE"/>
              <a:t>EPC genereert automatisch conclusies en aanbevelingen</a:t>
            </a:r>
          </a:p>
          <a:p>
            <a:pPr marL="285750" indent="-285750">
              <a:buFontTx/>
              <a:buChar char="-"/>
            </a:pPr>
            <a:endParaRPr lang="nl-BE"/>
          </a:p>
        </p:txBody>
      </p:sp>
    </p:spTree>
    <p:extLst>
      <p:ext uri="{BB962C8B-B14F-4D97-AF65-F5344CB8AC3E}">
        <p14:creationId xmlns:p14="http://schemas.microsoft.com/office/powerpoint/2010/main" val="2820441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p:txBody>
          <a:bodyPr/>
          <a:lstStyle/>
          <a:p>
            <a:r>
              <a:rPr lang="nl-BE" sz="2600"/>
              <a:t>LICHTGROEN: Wanneer komt ventilatie in lichtgroene categorie terecht?</a:t>
            </a:r>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9" name="Tekstvak 8">
            <a:extLst>
              <a:ext uri="{FF2B5EF4-FFF2-40B4-BE49-F238E27FC236}">
                <a16:creationId xmlns:a16="http://schemas.microsoft.com/office/drawing/2014/main" id="{0F2D93B1-58AB-F58B-01A2-3831C434D13A}"/>
              </a:ext>
            </a:extLst>
          </p:cNvPr>
          <p:cNvSpPr txBox="1"/>
          <p:nvPr/>
        </p:nvSpPr>
        <p:spPr>
          <a:xfrm>
            <a:off x="979025" y="2880611"/>
            <a:ext cx="2955666" cy="2697790"/>
          </a:xfrm>
          <a:prstGeom prst="rect">
            <a:avLst/>
          </a:prstGeom>
          <a:noFill/>
        </p:spPr>
        <p:txBody>
          <a:bodyPr wrap="square">
            <a:spAutoFit/>
          </a:bodyPr>
          <a:lstStyle/>
          <a:p>
            <a:pPr algn="just">
              <a:lnSpc>
                <a:spcPts val="1600"/>
              </a:lnSpc>
              <a:spcAft>
                <a:spcPts val="1200"/>
              </a:spcAft>
            </a:pPr>
            <a:r>
              <a:rPr lang="nl-BE" sz="1200">
                <a:effectLst/>
                <a:latin typeface="Calibri" panose="020F0502020204030204" pitchFamily="34" charset="0"/>
                <a:ea typeface="Times New Roman" panose="02020603050405020304" pitchFamily="18" charset="0"/>
                <a:cs typeface="Times New Roman" panose="02020603050405020304" pitchFamily="18" charset="0"/>
              </a:rPr>
              <a:t>Voor de bepaling van het percentage wordt enkel gekeken naar het aantal natte en verblijfsruimtes, niet naar de oppervlaktes. </a:t>
            </a:r>
          </a:p>
          <a:p>
            <a:pPr algn="just">
              <a:lnSpc>
                <a:spcPts val="1600"/>
              </a:lnSpc>
              <a:spcAft>
                <a:spcPts val="1200"/>
              </a:spcAft>
            </a:pPr>
            <a:endParaRPr lang="nl-BE" sz="1200">
              <a:latin typeface="Calibri" panose="020F0502020204030204" pitchFamily="34" charset="0"/>
              <a:ea typeface="Times New Roman" panose="02020603050405020304" pitchFamily="18" charset="0"/>
              <a:cs typeface="Times New Roman" panose="02020603050405020304" pitchFamily="18" charset="0"/>
            </a:endParaRPr>
          </a:p>
          <a:p>
            <a:pPr algn="just">
              <a:lnSpc>
                <a:spcPts val="1600"/>
              </a:lnSpc>
              <a:spcAft>
                <a:spcPts val="1200"/>
              </a:spcAft>
            </a:pPr>
            <a:r>
              <a:rPr lang="nl-BE" sz="1200" u="sng">
                <a:effectLst/>
                <a:latin typeface="Calibri" panose="020F0502020204030204" pitchFamily="34" charset="0"/>
                <a:ea typeface="Times New Roman" panose="02020603050405020304" pitchFamily="18" charset="0"/>
                <a:cs typeface="Times New Roman" panose="02020603050405020304" pitchFamily="18" charset="0"/>
              </a:rPr>
              <a:t>VOORBEELD</a:t>
            </a:r>
          </a:p>
          <a:p>
            <a:pPr algn="just">
              <a:lnSpc>
                <a:spcPts val="1600"/>
              </a:lnSpc>
              <a:spcAft>
                <a:spcPts val="1200"/>
              </a:spcAft>
            </a:pPr>
            <a:r>
              <a:rPr lang="nl-BE" sz="1200">
                <a:latin typeface="Calibri" panose="020F0502020204030204" pitchFamily="34" charset="0"/>
                <a:ea typeface="Times New Roman" panose="02020603050405020304" pitchFamily="18" charset="0"/>
                <a:cs typeface="Times New Roman" panose="02020603050405020304" pitchFamily="18" charset="0"/>
              </a:rPr>
              <a:t>4 verblijfsruimtes</a:t>
            </a:r>
          </a:p>
          <a:p>
            <a:pPr algn="just">
              <a:lnSpc>
                <a:spcPts val="1600"/>
              </a:lnSpc>
              <a:spcAft>
                <a:spcPts val="1200"/>
              </a:spcAft>
            </a:pPr>
            <a:r>
              <a:rPr lang="nl-BE" sz="1200">
                <a:latin typeface="Calibri" panose="020F0502020204030204" pitchFamily="34" charset="0"/>
                <a:ea typeface="Times New Roman" panose="02020603050405020304" pitchFamily="18" charset="0"/>
                <a:cs typeface="Times New Roman" panose="02020603050405020304" pitchFamily="18" charset="0"/>
              </a:rPr>
              <a:t>65% van 4 = 2,6</a:t>
            </a:r>
          </a:p>
          <a:p>
            <a:pPr algn="just">
              <a:lnSpc>
                <a:spcPts val="1600"/>
              </a:lnSpc>
              <a:spcAft>
                <a:spcPts val="1200"/>
              </a:spcAft>
            </a:pPr>
            <a:r>
              <a:rPr lang="nl-BE" sz="1200">
                <a:latin typeface="Calibri" panose="020F0502020204030204" pitchFamily="34" charset="0"/>
                <a:ea typeface="Times New Roman" panose="02020603050405020304" pitchFamily="18" charset="0"/>
                <a:cs typeface="Times New Roman" panose="02020603050405020304" pitchFamily="18" charset="0"/>
              </a:rPr>
              <a:t>Afronden naar boven: minstens 3 ruimtes moeten voldoen</a:t>
            </a:r>
          </a:p>
        </p:txBody>
      </p:sp>
      <p:graphicFrame>
        <p:nvGraphicFramePr>
          <p:cNvPr id="8" name="Tabel 7">
            <a:extLst>
              <a:ext uri="{FF2B5EF4-FFF2-40B4-BE49-F238E27FC236}">
                <a16:creationId xmlns:a16="http://schemas.microsoft.com/office/drawing/2014/main" id="{70D33E8A-9C11-5AD4-7E78-A6F52A924D2F}"/>
              </a:ext>
            </a:extLst>
          </p:cNvPr>
          <p:cNvGraphicFramePr>
            <a:graphicFrameLocks noGrp="1"/>
          </p:cNvGraphicFramePr>
          <p:nvPr>
            <p:extLst>
              <p:ext uri="{D42A27DB-BD31-4B8C-83A1-F6EECF244321}">
                <p14:modId xmlns:p14="http://schemas.microsoft.com/office/powerpoint/2010/main" val="4085588709"/>
              </p:ext>
            </p:extLst>
          </p:nvPr>
        </p:nvGraphicFramePr>
        <p:xfrm>
          <a:off x="5632449" y="2269971"/>
          <a:ext cx="4758460" cy="3992880"/>
        </p:xfrm>
        <a:graphic>
          <a:graphicData uri="http://schemas.openxmlformats.org/drawingml/2006/table">
            <a:tbl>
              <a:tblPr>
                <a:tableStyleId>{5C22544A-7EE6-4342-B048-85BDC9FD1C3A}</a:tableStyleId>
              </a:tblPr>
              <a:tblGrid>
                <a:gridCol w="2172278">
                  <a:extLst>
                    <a:ext uri="{9D8B030D-6E8A-4147-A177-3AD203B41FA5}">
                      <a16:colId xmlns:a16="http://schemas.microsoft.com/office/drawing/2014/main" val="1718686526"/>
                    </a:ext>
                  </a:extLst>
                </a:gridCol>
                <a:gridCol w="2586182">
                  <a:extLst>
                    <a:ext uri="{9D8B030D-6E8A-4147-A177-3AD203B41FA5}">
                      <a16:colId xmlns:a16="http://schemas.microsoft.com/office/drawing/2014/main" val="1854723428"/>
                    </a:ext>
                  </a:extLst>
                </a:gridCol>
              </a:tblGrid>
              <a:tr h="190500">
                <a:tc gridSpan="2">
                  <a:txBody>
                    <a:bodyPr/>
                    <a:lstStyle/>
                    <a:p>
                      <a:pPr algn="ctr" fontAlgn="b"/>
                      <a:r>
                        <a:rPr lang="nl-NL" sz="1400" u="none" strike="noStrike">
                          <a:effectLst/>
                        </a:rPr>
                        <a:t>Minstens 65% van de natte/verblijfsruimtes</a:t>
                      </a:r>
                      <a:endParaRPr lang="nl-NL" sz="14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nl-BE"/>
                    </a:p>
                  </a:txBody>
                  <a:tcPr/>
                </a:tc>
                <a:extLst>
                  <a:ext uri="{0D108BD9-81ED-4DB2-BD59-A6C34878D82A}">
                    <a16:rowId xmlns:a16="http://schemas.microsoft.com/office/drawing/2014/main" val="2257868850"/>
                  </a:ext>
                </a:extLst>
              </a:tr>
              <a:tr h="609600">
                <a:tc>
                  <a:txBody>
                    <a:bodyPr/>
                    <a:lstStyle/>
                    <a:p>
                      <a:pPr algn="l" fontAlgn="b"/>
                      <a:r>
                        <a:rPr lang="nl-NL" sz="1400" b="1" u="none" strike="noStrike">
                          <a:effectLst/>
                        </a:rPr>
                        <a:t>Als aantal ruimtes (nat of verblijf) gelijk is aan …,</a:t>
                      </a:r>
                      <a:endParaRPr lang="nl-NL"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NL" sz="1400" b="1" u="none" strike="noStrike">
                          <a:effectLst/>
                        </a:rPr>
                        <a:t>dan moeten er minstens …. ruimtes (nat of verblijf) een groen vinkje hebben:</a:t>
                      </a:r>
                      <a:endParaRPr lang="nl-NL"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7993557"/>
                  </a:ext>
                </a:extLst>
              </a:tr>
              <a:tr h="190500">
                <a:tc>
                  <a:txBody>
                    <a:bodyPr/>
                    <a:lstStyle/>
                    <a:p>
                      <a:pPr algn="ctr" fontAlgn="b"/>
                      <a:r>
                        <a:rPr lang="nl-BE" sz="1400" u="none" strike="noStrike">
                          <a:effectLst/>
                        </a:rPr>
                        <a:t>1</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1</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13514956"/>
                  </a:ext>
                </a:extLst>
              </a:tr>
              <a:tr h="190500">
                <a:tc>
                  <a:txBody>
                    <a:bodyPr/>
                    <a:lstStyle/>
                    <a:p>
                      <a:pPr algn="ctr" fontAlgn="b"/>
                      <a:r>
                        <a:rPr lang="nl-BE" sz="1400" u="none" strike="noStrike">
                          <a:effectLst/>
                        </a:rPr>
                        <a:t>2</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2</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91051380"/>
                  </a:ext>
                </a:extLst>
              </a:tr>
              <a:tr h="190500">
                <a:tc>
                  <a:txBody>
                    <a:bodyPr/>
                    <a:lstStyle/>
                    <a:p>
                      <a:pPr algn="ctr" fontAlgn="b"/>
                      <a:r>
                        <a:rPr lang="nl-BE" sz="1400" u="none" strike="noStrike">
                          <a:effectLst/>
                        </a:rPr>
                        <a:t>3</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2</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7744183"/>
                  </a:ext>
                </a:extLst>
              </a:tr>
              <a:tr h="190500">
                <a:tc>
                  <a:txBody>
                    <a:bodyPr/>
                    <a:lstStyle/>
                    <a:p>
                      <a:pPr algn="ctr" fontAlgn="b"/>
                      <a:r>
                        <a:rPr lang="nl-BE" sz="1400" u="none" strike="noStrike">
                          <a:effectLst/>
                        </a:rPr>
                        <a:t>4</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3</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4706814"/>
                  </a:ext>
                </a:extLst>
              </a:tr>
              <a:tr h="190500">
                <a:tc>
                  <a:txBody>
                    <a:bodyPr/>
                    <a:lstStyle/>
                    <a:p>
                      <a:pPr algn="ctr" fontAlgn="b"/>
                      <a:r>
                        <a:rPr lang="nl-BE" sz="1400" u="none" strike="noStrike">
                          <a:effectLst/>
                        </a:rPr>
                        <a:t>5</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4</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6029763"/>
                  </a:ext>
                </a:extLst>
              </a:tr>
              <a:tr h="190500">
                <a:tc>
                  <a:txBody>
                    <a:bodyPr/>
                    <a:lstStyle/>
                    <a:p>
                      <a:pPr algn="ctr" fontAlgn="b"/>
                      <a:r>
                        <a:rPr lang="nl-BE" sz="1400" u="none" strike="noStrike">
                          <a:effectLst/>
                        </a:rPr>
                        <a:t>6</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4</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0725443"/>
                  </a:ext>
                </a:extLst>
              </a:tr>
              <a:tr h="190500">
                <a:tc>
                  <a:txBody>
                    <a:bodyPr/>
                    <a:lstStyle/>
                    <a:p>
                      <a:pPr algn="ctr" fontAlgn="b"/>
                      <a:r>
                        <a:rPr lang="nl-BE" sz="1400" u="none" strike="noStrike">
                          <a:effectLst/>
                        </a:rPr>
                        <a:t>7</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5</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19276600"/>
                  </a:ext>
                </a:extLst>
              </a:tr>
              <a:tr h="190500">
                <a:tc>
                  <a:txBody>
                    <a:bodyPr/>
                    <a:lstStyle/>
                    <a:p>
                      <a:pPr algn="ctr" fontAlgn="b"/>
                      <a:r>
                        <a:rPr lang="nl-BE" sz="1400" u="none" strike="noStrike">
                          <a:effectLst/>
                        </a:rPr>
                        <a:t>8</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6</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0235186"/>
                  </a:ext>
                </a:extLst>
              </a:tr>
              <a:tr h="190500">
                <a:tc>
                  <a:txBody>
                    <a:bodyPr/>
                    <a:lstStyle/>
                    <a:p>
                      <a:pPr algn="ctr" fontAlgn="b"/>
                      <a:r>
                        <a:rPr lang="nl-BE" sz="1400" u="none" strike="noStrike">
                          <a:effectLst/>
                        </a:rPr>
                        <a:t>9</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6</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21319099"/>
                  </a:ext>
                </a:extLst>
              </a:tr>
              <a:tr h="190500">
                <a:tc>
                  <a:txBody>
                    <a:bodyPr/>
                    <a:lstStyle/>
                    <a:p>
                      <a:pPr algn="ctr" fontAlgn="b"/>
                      <a:r>
                        <a:rPr lang="nl-BE" sz="1400" u="none" strike="noStrike">
                          <a:effectLst/>
                        </a:rPr>
                        <a:t>10</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7</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9595185"/>
                  </a:ext>
                </a:extLst>
              </a:tr>
              <a:tr h="190500">
                <a:tc>
                  <a:txBody>
                    <a:bodyPr/>
                    <a:lstStyle/>
                    <a:p>
                      <a:pPr algn="ctr" fontAlgn="b"/>
                      <a:r>
                        <a:rPr lang="nl-BE" sz="1400" u="none" strike="noStrike">
                          <a:effectLst/>
                        </a:rPr>
                        <a:t>11</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8</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2239805"/>
                  </a:ext>
                </a:extLst>
              </a:tr>
              <a:tr h="190500">
                <a:tc>
                  <a:txBody>
                    <a:bodyPr/>
                    <a:lstStyle/>
                    <a:p>
                      <a:pPr algn="ctr" fontAlgn="b"/>
                      <a:r>
                        <a:rPr lang="nl-BE" sz="1400" u="none" strike="noStrike">
                          <a:effectLst/>
                        </a:rPr>
                        <a:t>12</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8</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5074027"/>
                  </a:ext>
                </a:extLst>
              </a:tr>
              <a:tr h="190500">
                <a:tc>
                  <a:txBody>
                    <a:bodyPr/>
                    <a:lstStyle/>
                    <a:p>
                      <a:pPr algn="ctr" fontAlgn="b"/>
                      <a:r>
                        <a:rPr lang="nl-BE" sz="1400" u="none" strike="noStrike">
                          <a:effectLst/>
                        </a:rPr>
                        <a:t>13</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9</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9798309"/>
                  </a:ext>
                </a:extLst>
              </a:tr>
              <a:tr h="190500">
                <a:tc>
                  <a:txBody>
                    <a:bodyPr/>
                    <a:lstStyle/>
                    <a:p>
                      <a:pPr algn="ctr" fontAlgn="b"/>
                      <a:r>
                        <a:rPr lang="nl-BE" sz="1400" u="none" strike="noStrike">
                          <a:effectLst/>
                        </a:rPr>
                        <a:t>14</a:t>
                      </a:r>
                      <a:endParaRPr lang="nl-B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nl-BE" sz="1400" u="none" strike="noStrike">
                          <a:effectLst/>
                        </a:rPr>
                        <a:t>10</a:t>
                      </a:r>
                      <a:endParaRPr lang="nl-B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5917903"/>
                  </a:ext>
                </a:extLst>
              </a:tr>
            </a:tbl>
          </a:graphicData>
        </a:graphic>
      </p:graphicFrame>
    </p:spTree>
    <p:extLst>
      <p:ext uri="{BB962C8B-B14F-4D97-AF65-F5344CB8AC3E}">
        <p14:creationId xmlns:p14="http://schemas.microsoft.com/office/powerpoint/2010/main" val="9008600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a:xfrm>
            <a:off x="838199" y="1412776"/>
            <a:ext cx="7474529" cy="5037474"/>
          </a:xfrm>
        </p:spPr>
        <p:txBody>
          <a:bodyPr/>
          <a:lstStyle/>
          <a:p>
            <a:pPr indent="0">
              <a:buNone/>
            </a:pPr>
            <a:r>
              <a:rPr lang="nl-BE" sz="2400"/>
              <a:t>VOORBEELD 1</a:t>
            </a:r>
          </a:p>
          <a:p>
            <a:endParaRPr lang="nl-BE" sz="2400"/>
          </a:p>
          <a:p>
            <a:r>
              <a:rPr lang="nl-BE" sz="2000"/>
              <a:t>Aantal verblijfsruimtes met groen vinkje = 0</a:t>
            </a:r>
          </a:p>
          <a:p>
            <a:r>
              <a:rPr lang="nl-BE" sz="2000"/>
              <a:t>Aantal verblijfsruimtes totaal = 4</a:t>
            </a:r>
          </a:p>
          <a:p>
            <a:endParaRPr lang="nl-BE" sz="2400"/>
          </a:p>
          <a:p>
            <a:pPr indent="0">
              <a:buNone/>
            </a:pPr>
            <a:r>
              <a:rPr lang="nl-BE" sz="2400">
                <a:sym typeface="Wingdings" panose="05000000000000000000" pitchFamily="2" charset="2"/>
              </a:rPr>
              <a:t> 0 / 4 = 0 % van verblijfsruimtes voldoet</a:t>
            </a:r>
          </a:p>
          <a:p>
            <a:endParaRPr lang="nl-BE" sz="2400">
              <a:sym typeface="Wingdings" panose="05000000000000000000" pitchFamily="2" charset="2"/>
            </a:endParaRPr>
          </a:p>
          <a:p>
            <a:r>
              <a:rPr lang="nl-BE" sz="2000"/>
              <a:t>Aantal natte ruimtes met groen vinkje = 0</a:t>
            </a:r>
          </a:p>
          <a:p>
            <a:r>
              <a:rPr lang="nl-BE" sz="2000"/>
              <a:t>Aantal natte ruimtes = 3</a:t>
            </a:r>
          </a:p>
          <a:p>
            <a:endParaRPr lang="nl-BE" sz="2400"/>
          </a:p>
          <a:p>
            <a:pPr marL="342900" indent="-342900">
              <a:buFont typeface="Wingdings" panose="05000000000000000000" pitchFamily="2" charset="2"/>
              <a:buChar char="à"/>
            </a:pPr>
            <a:r>
              <a:rPr lang="nl-BE" sz="2400">
                <a:sym typeface="Wingdings" panose="05000000000000000000" pitchFamily="2" charset="2"/>
              </a:rPr>
              <a:t>0 / 3 = 0 % van natte ruimtes voldoet</a:t>
            </a:r>
          </a:p>
          <a:p>
            <a:pPr marL="342900" indent="-342900">
              <a:buFont typeface="Wingdings" panose="05000000000000000000" pitchFamily="2" charset="2"/>
              <a:buChar char="à"/>
            </a:pPr>
            <a:r>
              <a:rPr lang="nl-BE" sz="2400">
                <a:sym typeface="Wingdings" panose="05000000000000000000" pitchFamily="2" charset="2"/>
              </a:rPr>
              <a:t>Keuken en badkamer voldoen NIET</a:t>
            </a:r>
          </a:p>
          <a:p>
            <a:endParaRPr lang="nl-BE" sz="2400"/>
          </a:p>
          <a:p>
            <a:endParaRPr lang="nl-BE" sz="2400"/>
          </a:p>
          <a:p>
            <a:endParaRPr lang="nl-BE" sz="2400"/>
          </a:p>
          <a:p>
            <a:endParaRPr lang="nl-BE" sz="2400"/>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4" name="Tekstvak 3">
            <a:extLst>
              <a:ext uri="{FF2B5EF4-FFF2-40B4-BE49-F238E27FC236}">
                <a16:creationId xmlns:a16="http://schemas.microsoft.com/office/drawing/2014/main" id="{BCDF8318-429A-65B2-0015-8D4F9D6E7783}"/>
              </a:ext>
            </a:extLst>
          </p:cNvPr>
          <p:cNvSpPr txBox="1"/>
          <p:nvPr/>
        </p:nvSpPr>
        <p:spPr>
          <a:xfrm>
            <a:off x="838199" y="5899345"/>
            <a:ext cx="7066086" cy="646331"/>
          </a:xfrm>
          <a:prstGeom prst="rect">
            <a:avLst/>
          </a:prstGeom>
          <a:solidFill>
            <a:srgbClr val="FF0000"/>
          </a:solidFill>
          <a:ln>
            <a:solidFill>
              <a:srgbClr val="FF0000"/>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nl-BE"/>
            </a:defPPr>
            <a:lvl1pPr>
              <a:defRPr>
                <a:solidFill>
                  <a:schemeClr val="tx1"/>
                </a:solidFill>
              </a:defRPr>
            </a:lvl1pPr>
          </a:lstStyle>
          <a:p>
            <a:r>
              <a:rPr lang="nl-BE">
                <a:solidFill>
                  <a:schemeClr val="bg1"/>
                </a:solidFill>
              </a:rPr>
              <a:t>WONING heeft geen enkele correcte ventilatievoorziening </a:t>
            </a:r>
          </a:p>
          <a:p>
            <a:r>
              <a:rPr lang="nl-BE">
                <a:solidFill>
                  <a:schemeClr val="bg1"/>
                </a:solidFill>
                <a:sym typeface="Wingdings" panose="05000000000000000000" pitchFamily="2" charset="2"/>
              </a:rPr>
              <a:t> RODE AANBEVELING</a:t>
            </a:r>
            <a:endParaRPr lang="nl-BE">
              <a:solidFill>
                <a:schemeClr val="bg1"/>
              </a:solidFill>
            </a:endParaRPr>
          </a:p>
        </p:txBody>
      </p:sp>
      <p:pic>
        <p:nvPicPr>
          <p:cNvPr id="13" name="Afbeelding 12">
            <a:extLst>
              <a:ext uri="{FF2B5EF4-FFF2-40B4-BE49-F238E27FC236}">
                <a16:creationId xmlns:a16="http://schemas.microsoft.com/office/drawing/2014/main" id="{2074E803-9A71-D67F-61DE-3C76012B25ED}"/>
              </a:ext>
            </a:extLst>
          </p:cNvPr>
          <p:cNvPicPr>
            <a:picLocks noChangeAspect="1"/>
          </p:cNvPicPr>
          <p:nvPr/>
        </p:nvPicPr>
        <p:blipFill>
          <a:blip r:embed="rId4"/>
          <a:stretch>
            <a:fillRect/>
          </a:stretch>
        </p:blipFill>
        <p:spPr>
          <a:xfrm>
            <a:off x="7142361" y="1945960"/>
            <a:ext cx="4651217" cy="3420200"/>
          </a:xfrm>
          <a:prstGeom prst="rect">
            <a:avLst/>
          </a:prstGeom>
        </p:spPr>
      </p:pic>
      <p:pic>
        <p:nvPicPr>
          <p:cNvPr id="8" name="Graphic 7" descr="Sluiten met effen opvulling">
            <a:extLst>
              <a:ext uri="{FF2B5EF4-FFF2-40B4-BE49-F238E27FC236}">
                <a16:creationId xmlns:a16="http://schemas.microsoft.com/office/drawing/2014/main" id="{9A164F5E-E6F0-3ED9-5797-FD703B4998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2507" y="3172079"/>
            <a:ext cx="322654" cy="322654"/>
          </a:xfrm>
          <a:prstGeom prst="rect">
            <a:avLst/>
          </a:prstGeom>
        </p:spPr>
      </p:pic>
      <p:pic>
        <p:nvPicPr>
          <p:cNvPr id="10" name="Graphic 9" descr="Sluiten met effen opvulling">
            <a:extLst>
              <a:ext uri="{FF2B5EF4-FFF2-40B4-BE49-F238E27FC236}">
                <a16:creationId xmlns:a16="http://schemas.microsoft.com/office/drawing/2014/main" id="{C179FBB9-936E-E454-6A13-676063CC8F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0591" y="4863132"/>
            <a:ext cx="322654" cy="322654"/>
          </a:xfrm>
          <a:prstGeom prst="rect">
            <a:avLst/>
          </a:prstGeom>
        </p:spPr>
      </p:pic>
      <p:pic>
        <p:nvPicPr>
          <p:cNvPr id="11" name="Graphic 10" descr="Sluiten met effen opvulling">
            <a:extLst>
              <a:ext uri="{FF2B5EF4-FFF2-40B4-BE49-F238E27FC236}">
                <a16:creationId xmlns:a16="http://schemas.microsoft.com/office/drawing/2014/main" id="{1A21F505-8229-2B48-D0F2-0072C6DF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9264" y="5269966"/>
            <a:ext cx="322654" cy="322654"/>
          </a:xfrm>
          <a:prstGeom prst="rect">
            <a:avLst/>
          </a:prstGeom>
        </p:spPr>
      </p:pic>
    </p:spTree>
    <p:extLst>
      <p:ext uri="{BB962C8B-B14F-4D97-AF65-F5344CB8AC3E}">
        <p14:creationId xmlns:p14="http://schemas.microsoft.com/office/powerpoint/2010/main" val="2863130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a:xfrm>
            <a:off x="838199" y="1412776"/>
            <a:ext cx="7474529" cy="5037474"/>
          </a:xfrm>
        </p:spPr>
        <p:txBody>
          <a:bodyPr/>
          <a:lstStyle/>
          <a:p>
            <a:pPr indent="0">
              <a:buNone/>
            </a:pPr>
            <a:r>
              <a:rPr lang="nl-BE" sz="2400"/>
              <a:t>VOORBEELD 2</a:t>
            </a:r>
          </a:p>
          <a:p>
            <a:endParaRPr lang="nl-BE" sz="2400"/>
          </a:p>
          <a:p>
            <a:r>
              <a:rPr lang="nl-BE" sz="2000"/>
              <a:t>Aantal verblijfsruimtes met groen vinkje = 3</a:t>
            </a:r>
          </a:p>
          <a:p>
            <a:r>
              <a:rPr lang="nl-BE" sz="2000"/>
              <a:t>Aantal verblijfsruimtes totaal = 4</a:t>
            </a:r>
          </a:p>
          <a:p>
            <a:endParaRPr lang="nl-BE" sz="2400"/>
          </a:p>
          <a:p>
            <a:pPr indent="0">
              <a:buNone/>
            </a:pPr>
            <a:r>
              <a:rPr lang="nl-BE" sz="2400">
                <a:sym typeface="Wingdings" panose="05000000000000000000" pitchFamily="2" charset="2"/>
              </a:rPr>
              <a:t> 3 / 4 = 75% van verblijfsruimtes voldoet</a:t>
            </a:r>
          </a:p>
          <a:p>
            <a:endParaRPr lang="nl-BE" sz="2400">
              <a:sym typeface="Wingdings" panose="05000000000000000000" pitchFamily="2" charset="2"/>
            </a:endParaRPr>
          </a:p>
          <a:p>
            <a:r>
              <a:rPr lang="nl-BE" sz="2000"/>
              <a:t>Aantal natte ruimtes met groen vinkje = 1</a:t>
            </a:r>
          </a:p>
          <a:p>
            <a:r>
              <a:rPr lang="nl-BE" sz="2000"/>
              <a:t>Aantal natte ruimtes = 3</a:t>
            </a:r>
          </a:p>
          <a:p>
            <a:endParaRPr lang="nl-BE" sz="2400"/>
          </a:p>
          <a:p>
            <a:pPr marL="342900" indent="-342900">
              <a:buFont typeface="Wingdings" panose="05000000000000000000" pitchFamily="2" charset="2"/>
              <a:buChar char="à"/>
            </a:pPr>
            <a:r>
              <a:rPr lang="nl-BE" sz="2400">
                <a:sym typeface="Wingdings" panose="05000000000000000000" pitchFamily="2" charset="2"/>
              </a:rPr>
              <a:t>1/3 = 33 % van natte ruimtes voldoet</a:t>
            </a:r>
          </a:p>
          <a:p>
            <a:pPr marL="342900" indent="-342900">
              <a:buFont typeface="Wingdings" panose="05000000000000000000" pitchFamily="2" charset="2"/>
              <a:buChar char="à"/>
            </a:pPr>
            <a:r>
              <a:rPr lang="nl-BE" sz="2400">
                <a:sym typeface="Wingdings" panose="05000000000000000000" pitchFamily="2" charset="2"/>
              </a:rPr>
              <a:t>Keuken voldoet NIET (badkamer wel)</a:t>
            </a:r>
          </a:p>
          <a:p>
            <a:endParaRPr lang="nl-BE" sz="2400"/>
          </a:p>
          <a:p>
            <a:endParaRPr lang="nl-BE" sz="2400"/>
          </a:p>
          <a:p>
            <a:endParaRPr lang="nl-BE" sz="2400"/>
          </a:p>
          <a:p>
            <a:endParaRPr lang="nl-BE" sz="2400"/>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4" name="Tekstvak 3">
            <a:extLst>
              <a:ext uri="{FF2B5EF4-FFF2-40B4-BE49-F238E27FC236}">
                <a16:creationId xmlns:a16="http://schemas.microsoft.com/office/drawing/2014/main" id="{BCDF8318-429A-65B2-0015-8D4F9D6E7783}"/>
              </a:ext>
            </a:extLst>
          </p:cNvPr>
          <p:cNvSpPr txBox="1"/>
          <p:nvPr/>
        </p:nvSpPr>
        <p:spPr>
          <a:xfrm>
            <a:off x="838199" y="5899345"/>
            <a:ext cx="7066086" cy="646331"/>
          </a:xfrm>
          <a:prstGeom prst="rect">
            <a:avLst/>
          </a:prstGeom>
          <a:solidFill>
            <a:srgbClr val="FCB414"/>
          </a:solidFill>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nl-BE"/>
            </a:defPPr>
            <a:lvl1pPr>
              <a:defRPr>
                <a:solidFill>
                  <a:schemeClr val="tx1"/>
                </a:solidFill>
              </a:defRPr>
            </a:lvl1pPr>
          </a:lstStyle>
          <a:p>
            <a:r>
              <a:rPr lang="nl-BE"/>
              <a:t>WONING VOLDOET NIET AAN ALLE VOORWAARDEN VAN MINIMALE VOORZIENING </a:t>
            </a:r>
            <a:r>
              <a:rPr lang="nl-BE">
                <a:sym typeface="Wingdings" panose="05000000000000000000" pitchFamily="2" charset="2"/>
              </a:rPr>
              <a:t> geen LICHTGROEN, wél ORANJE AANBEVELING</a:t>
            </a:r>
            <a:endParaRPr lang="nl-BE"/>
          </a:p>
        </p:txBody>
      </p:sp>
      <p:pic>
        <p:nvPicPr>
          <p:cNvPr id="10" name="Afbeelding 9">
            <a:extLst>
              <a:ext uri="{FF2B5EF4-FFF2-40B4-BE49-F238E27FC236}">
                <a16:creationId xmlns:a16="http://schemas.microsoft.com/office/drawing/2014/main" id="{2FD7D010-E578-542B-B9F4-18E6FE0C1556}"/>
              </a:ext>
            </a:extLst>
          </p:cNvPr>
          <p:cNvPicPr>
            <a:picLocks noChangeAspect="1"/>
          </p:cNvPicPr>
          <p:nvPr/>
        </p:nvPicPr>
        <p:blipFill>
          <a:blip r:embed="rId4"/>
          <a:stretch>
            <a:fillRect/>
          </a:stretch>
        </p:blipFill>
        <p:spPr>
          <a:xfrm>
            <a:off x="7022582" y="2255114"/>
            <a:ext cx="4331218" cy="3398340"/>
          </a:xfrm>
          <a:prstGeom prst="rect">
            <a:avLst/>
          </a:prstGeom>
        </p:spPr>
      </p:pic>
      <p:pic>
        <p:nvPicPr>
          <p:cNvPr id="9" name="Graphic 8" descr="Vinkje met effen opvulling">
            <a:extLst>
              <a:ext uri="{FF2B5EF4-FFF2-40B4-BE49-F238E27FC236}">
                <a16:creationId xmlns:a16="http://schemas.microsoft.com/office/drawing/2014/main" id="{D527DCD5-F246-2EB5-D87E-72C0BE0EC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5260" y="3172079"/>
            <a:ext cx="322654" cy="322654"/>
          </a:xfrm>
          <a:prstGeom prst="rect">
            <a:avLst/>
          </a:prstGeom>
        </p:spPr>
      </p:pic>
      <p:pic>
        <p:nvPicPr>
          <p:cNvPr id="11" name="Graphic 10" descr="Sluiten met effen opvulling">
            <a:extLst>
              <a:ext uri="{FF2B5EF4-FFF2-40B4-BE49-F238E27FC236}">
                <a16:creationId xmlns:a16="http://schemas.microsoft.com/office/drawing/2014/main" id="{1AF437D6-002A-5DEB-5744-264AF15ED0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50591" y="4863132"/>
            <a:ext cx="322654" cy="322654"/>
          </a:xfrm>
          <a:prstGeom prst="rect">
            <a:avLst/>
          </a:prstGeom>
        </p:spPr>
      </p:pic>
      <p:pic>
        <p:nvPicPr>
          <p:cNvPr id="12" name="Graphic 11" descr="Sluiten met effen opvulling">
            <a:extLst>
              <a:ext uri="{FF2B5EF4-FFF2-40B4-BE49-F238E27FC236}">
                <a16:creationId xmlns:a16="http://schemas.microsoft.com/office/drawing/2014/main" id="{9FAFEFE1-9D9E-DC31-E24C-1E459FBBB8A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7233" y="5269966"/>
            <a:ext cx="322654" cy="322654"/>
          </a:xfrm>
          <a:prstGeom prst="rect">
            <a:avLst/>
          </a:prstGeom>
        </p:spPr>
      </p:pic>
    </p:spTree>
    <p:extLst>
      <p:ext uri="{BB962C8B-B14F-4D97-AF65-F5344CB8AC3E}">
        <p14:creationId xmlns:p14="http://schemas.microsoft.com/office/powerpoint/2010/main" val="3807834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a:xfrm>
            <a:off x="838199" y="1412776"/>
            <a:ext cx="7474529" cy="5037474"/>
          </a:xfrm>
        </p:spPr>
        <p:txBody>
          <a:bodyPr/>
          <a:lstStyle/>
          <a:p>
            <a:pPr indent="0">
              <a:buNone/>
            </a:pPr>
            <a:r>
              <a:rPr lang="nl-BE" sz="2400"/>
              <a:t>VOORBEELD 3</a:t>
            </a:r>
          </a:p>
          <a:p>
            <a:endParaRPr lang="nl-BE" sz="2400"/>
          </a:p>
          <a:p>
            <a:r>
              <a:rPr lang="nl-BE" sz="2000"/>
              <a:t>Aantal verblijfsruimtes met groen vinkje = 3</a:t>
            </a:r>
          </a:p>
          <a:p>
            <a:r>
              <a:rPr lang="nl-BE" sz="2000"/>
              <a:t>Aantal verblijfsruimtes totaal = 4</a:t>
            </a:r>
          </a:p>
          <a:p>
            <a:endParaRPr lang="nl-BE" sz="2400"/>
          </a:p>
          <a:p>
            <a:pPr indent="0">
              <a:buNone/>
            </a:pPr>
            <a:r>
              <a:rPr lang="nl-BE" sz="2400">
                <a:sym typeface="Wingdings" panose="05000000000000000000" pitchFamily="2" charset="2"/>
              </a:rPr>
              <a:t> 3 / 4 = 75% van verblijfsruimtes voldoet</a:t>
            </a:r>
          </a:p>
          <a:p>
            <a:endParaRPr lang="nl-BE" sz="2400">
              <a:sym typeface="Wingdings" panose="05000000000000000000" pitchFamily="2" charset="2"/>
            </a:endParaRPr>
          </a:p>
          <a:p>
            <a:r>
              <a:rPr lang="nl-BE" sz="2000"/>
              <a:t>Aantal natte ruimtes met groen vinkje = 3</a:t>
            </a:r>
          </a:p>
          <a:p>
            <a:r>
              <a:rPr lang="nl-BE" sz="2000"/>
              <a:t>Aantal natte ruimtes = 3</a:t>
            </a:r>
          </a:p>
          <a:p>
            <a:endParaRPr lang="nl-BE" sz="2400"/>
          </a:p>
          <a:p>
            <a:pPr marL="342900" indent="-342900">
              <a:buFont typeface="Wingdings" panose="05000000000000000000" pitchFamily="2" charset="2"/>
              <a:buChar char="à"/>
            </a:pPr>
            <a:r>
              <a:rPr lang="nl-BE" sz="2400">
                <a:sym typeface="Wingdings" panose="05000000000000000000" pitchFamily="2" charset="2"/>
              </a:rPr>
              <a:t>3/3 = 100 % van natte ruimtes voldoet</a:t>
            </a:r>
          </a:p>
          <a:p>
            <a:pPr marL="342900" indent="-342900">
              <a:buFont typeface="Wingdings" panose="05000000000000000000" pitchFamily="2" charset="2"/>
              <a:buChar char="à"/>
            </a:pPr>
            <a:r>
              <a:rPr lang="nl-BE" sz="2400">
                <a:sym typeface="Wingdings" panose="05000000000000000000" pitchFamily="2" charset="2"/>
              </a:rPr>
              <a:t>Keuken én badkamer voldoen</a:t>
            </a:r>
          </a:p>
          <a:p>
            <a:endParaRPr lang="nl-BE" sz="2400"/>
          </a:p>
          <a:p>
            <a:endParaRPr lang="nl-BE" sz="2400"/>
          </a:p>
          <a:p>
            <a:endParaRPr lang="nl-BE" sz="2400"/>
          </a:p>
          <a:p>
            <a:endParaRPr lang="nl-BE" sz="2400"/>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4" name="Tekstvak 3">
            <a:extLst>
              <a:ext uri="{FF2B5EF4-FFF2-40B4-BE49-F238E27FC236}">
                <a16:creationId xmlns:a16="http://schemas.microsoft.com/office/drawing/2014/main" id="{BCDF8318-429A-65B2-0015-8D4F9D6E7783}"/>
              </a:ext>
            </a:extLst>
          </p:cNvPr>
          <p:cNvSpPr txBox="1"/>
          <p:nvPr/>
        </p:nvSpPr>
        <p:spPr>
          <a:xfrm>
            <a:off x="838199" y="5899345"/>
            <a:ext cx="7066086" cy="646331"/>
          </a:xfrm>
          <a:prstGeom prst="rect">
            <a:avLst/>
          </a:prstGeom>
          <a:solidFill>
            <a:srgbClr val="C8D32D"/>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nl-BE">
                <a:solidFill>
                  <a:schemeClr val="tx1"/>
                </a:solidFill>
              </a:rPr>
              <a:t>WONING VOLDOET AAN ALLE VOORWAARDEN VOOR MINIMALE VOORZIENINGEN maar geen 100% </a:t>
            </a:r>
            <a:r>
              <a:rPr lang="nl-BE">
                <a:solidFill>
                  <a:schemeClr val="tx1"/>
                </a:solidFill>
                <a:sym typeface="Wingdings" panose="05000000000000000000" pitchFamily="2" charset="2"/>
              </a:rPr>
              <a:t> LICHTGROENE AANBEVELING</a:t>
            </a:r>
            <a:endParaRPr lang="nl-BE">
              <a:solidFill>
                <a:schemeClr val="tx1"/>
              </a:solidFill>
            </a:endParaRPr>
          </a:p>
        </p:txBody>
      </p:sp>
      <p:pic>
        <p:nvPicPr>
          <p:cNvPr id="8" name="Afbeelding 7">
            <a:extLst>
              <a:ext uri="{FF2B5EF4-FFF2-40B4-BE49-F238E27FC236}">
                <a16:creationId xmlns:a16="http://schemas.microsoft.com/office/drawing/2014/main" id="{82579755-A00B-574A-2F2C-FF16560A07D3}"/>
              </a:ext>
            </a:extLst>
          </p:cNvPr>
          <p:cNvPicPr>
            <a:picLocks noChangeAspect="1"/>
          </p:cNvPicPr>
          <p:nvPr/>
        </p:nvPicPr>
        <p:blipFill>
          <a:blip r:embed="rId4"/>
          <a:stretch>
            <a:fillRect/>
          </a:stretch>
        </p:blipFill>
        <p:spPr>
          <a:xfrm>
            <a:off x="7093299" y="1880228"/>
            <a:ext cx="4486170" cy="3519917"/>
          </a:xfrm>
          <a:prstGeom prst="rect">
            <a:avLst/>
          </a:prstGeom>
        </p:spPr>
      </p:pic>
      <p:pic>
        <p:nvPicPr>
          <p:cNvPr id="9" name="Graphic 8" descr="Vinkje met effen opvulling">
            <a:extLst>
              <a:ext uri="{FF2B5EF4-FFF2-40B4-BE49-F238E27FC236}">
                <a16:creationId xmlns:a16="http://schemas.microsoft.com/office/drawing/2014/main" id="{0D93E07C-8E10-04B0-145A-C83F30358F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5260" y="3172079"/>
            <a:ext cx="322654" cy="322654"/>
          </a:xfrm>
          <a:prstGeom prst="rect">
            <a:avLst/>
          </a:prstGeom>
        </p:spPr>
      </p:pic>
      <p:pic>
        <p:nvPicPr>
          <p:cNvPr id="12" name="Graphic 11" descr="Vinkje met effen opvulling">
            <a:extLst>
              <a:ext uri="{FF2B5EF4-FFF2-40B4-BE49-F238E27FC236}">
                <a16:creationId xmlns:a16="http://schemas.microsoft.com/office/drawing/2014/main" id="{E96DD667-7D8A-2C14-3348-7EA9C16DBF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5999" y="4874023"/>
            <a:ext cx="322654" cy="322654"/>
          </a:xfrm>
          <a:prstGeom prst="rect">
            <a:avLst/>
          </a:prstGeom>
        </p:spPr>
      </p:pic>
      <p:pic>
        <p:nvPicPr>
          <p:cNvPr id="13" name="Graphic 12" descr="Vinkje met effen opvulling">
            <a:extLst>
              <a:ext uri="{FF2B5EF4-FFF2-40B4-BE49-F238E27FC236}">
                <a16:creationId xmlns:a16="http://schemas.microsoft.com/office/drawing/2014/main" id="{F177DAC4-5B3F-27F2-6B80-605FF64F7B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8702" y="5283897"/>
            <a:ext cx="322654" cy="322654"/>
          </a:xfrm>
          <a:prstGeom prst="rect">
            <a:avLst/>
          </a:prstGeom>
        </p:spPr>
      </p:pic>
    </p:spTree>
    <p:extLst>
      <p:ext uri="{BB962C8B-B14F-4D97-AF65-F5344CB8AC3E}">
        <p14:creationId xmlns:p14="http://schemas.microsoft.com/office/powerpoint/2010/main" val="38185729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a:xfrm>
            <a:off x="838199" y="1412776"/>
            <a:ext cx="7474529" cy="5037474"/>
          </a:xfrm>
        </p:spPr>
        <p:txBody>
          <a:bodyPr/>
          <a:lstStyle/>
          <a:p>
            <a:pPr indent="0">
              <a:buNone/>
            </a:pPr>
            <a:r>
              <a:rPr lang="nl-BE" sz="2400"/>
              <a:t>VOORBEELD 4</a:t>
            </a:r>
          </a:p>
          <a:p>
            <a:endParaRPr lang="nl-BE" sz="2400"/>
          </a:p>
          <a:p>
            <a:r>
              <a:rPr lang="nl-BE" sz="2000"/>
              <a:t>Aantal verblijfsruimtes met groen vinkje = 4</a:t>
            </a:r>
          </a:p>
          <a:p>
            <a:r>
              <a:rPr lang="nl-BE" sz="2000"/>
              <a:t>Aantal verblijfsruimtes totaal = 4</a:t>
            </a:r>
          </a:p>
          <a:p>
            <a:endParaRPr lang="nl-BE" sz="2400"/>
          </a:p>
          <a:p>
            <a:pPr indent="0">
              <a:buNone/>
            </a:pPr>
            <a:r>
              <a:rPr lang="nl-BE" sz="2400">
                <a:sym typeface="Wingdings" panose="05000000000000000000" pitchFamily="2" charset="2"/>
              </a:rPr>
              <a:t> 4 / 4 = 100 % van verblijfsruimtes voldoet</a:t>
            </a:r>
          </a:p>
          <a:p>
            <a:endParaRPr lang="nl-BE" sz="2400">
              <a:sym typeface="Wingdings" panose="05000000000000000000" pitchFamily="2" charset="2"/>
            </a:endParaRPr>
          </a:p>
          <a:p>
            <a:r>
              <a:rPr lang="nl-BE" sz="2000"/>
              <a:t>Aantal natte ruimtes met groen vinkje = 3</a:t>
            </a:r>
          </a:p>
          <a:p>
            <a:r>
              <a:rPr lang="nl-BE" sz="2000"/>
              <a:t>Aantal natte ruimtes = 3</a:t>
            </a:r>
          </a:p>
          <a:p>
            <a:endParaRPr lang="nl-BE" sz="2400"/>
          </a:p>
          <a:p>
            <a:pPr marL="342900" indent="-342900">
              <a:buFont typeface="Wingdings" panose="05000000000000000000" pitchFamily="2" charset="2"/>
              <a:buChar char="à"/>
            </a:pPr>
            <a:r>
              <a:rPr lang="nl-BE" sz="2400">
                <a:sym typeface="Wingdings" panose="05000000000000000000" pitchFamily="2" charset="2"/>
              </a:rPr>
              <a:t>3 / 3 = 100 % van natte ruimtes voldoet</a:t>
            </a:r>
          </a:p>
          <a:p>
            <a:pPr marL="342900" indent="-342900">
              <a:buFont typeface="Wingdings" panose="05000000000000000000" pitchFamily="2" charset="2"/>
              <a:buChar char="à"/>
            </a:pPr>
            <a:r>
              <a:rPr lang="nl-BE" sz="2400">
                <a:sym typeface="Wingdings" panose="05000000000000000000" pitchFamily="2" charset="2"/>
              </a:rPr>
              <a:t>Keuken én badkamer voldoen</a:t>
            </a:r>
          </a:p>
          <a:p>
            <a:endParaRPr lang="nl-BE" sz="2400"/>
          </a:p>
          <a:p>
            <a:endParaRPr lang="nl-BE" sz="2400"/>
          </a:p>
          <a:p>
            <a:endParaRPr lang="nl-BE" sz="2400"/>
          </a:p>
          <a:p>
            <a:endParaRPr lang="nl-BE" sz="2400"/>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4" name="Tekstvak 3">
            <a:extLst>
              <a:ext uri="{FF2B5EF4-FFF2-40B4-BE49-F238E27FC236}">
                <a16:creationId xmlns:a16="http://schemas.microsoft.com/office/drawing/2014/main" id="{BCDF8318-429A-65B2-0015-8D4F9D6E7783}"/>
              </a:ext>
            </a:extLst>
          </p:cNvPr>
          <p:cNvSpPr txBox="1"/>
          <p:nvPr/>
        </p:nvSpPr>
        <p:spPr>
          <a:xfrm>
            <a:off x="838199" y="5899345"/>
            <a:ext cx="7474528" cy="646331"/>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nl-BE">
                <a:solidFill>
                  <a:schemeClr val="bg1"/>
                </a:solidFill>
              </a:rPr>
              <a:t>WONING HEEFT IN ALLE RUIMTES EEN GROEN VINKJE en voldoet voor 100%</a:t>
            </a:r>
          </a:p>
          <a:p>
            <a:r>
              <a:rPr lang="nl-BE">
                <a:solidFill>
                  <a:schemeClr val="bg1"/>
                </a:solidFill>
                <a:sym typeface="Wingdings" panose="05000000000000000000" pitchFamily="2" charset="2"/>
              </a:rPr>
              <a:t> DONKERGROENE AANBEVELING</a:t>
            </a:r>
            <a:endParaRPr lang="nl-BE">
              <a:solidFill>
                <a:schemeClr val="bg1"/>
              </a:solidFill>
            </a:endParaRPr>
          </a:p>
        </p:txBody>
      </p:sp>
      <p:pic>
        <p:nvPicPr>
          <p:cNvPr id="9" name="Afbeelding 8">
            <a:extLst>
              <a:ext uri="{FF2B5EF4-FFF2-40B4-BE49-F238E27FC236}">
                <a16:creationId xmlns:a16="http://schemas.microsoft.com/office/drawing/2014/main" id="{7B8680DB-5997-ACC8-DF60-30A3E1B6E9AE}"/>
              </a:ext>
            </a:extLst>
          </p:cNvPr>
          <p:cNvPicPr>
            <a:picLocks noChangeAspect="1"/>
          </p:cNvPicPr>
          <p:nvPr/>
        </p:nvPicPr>
        <p:blipFill>
          <a:blip r:embed="rId4"/>
          <a:stretch>
            <a:fillRect/>
          </a:stretch>
        </p:blipFill>
        <p:spPr>
          <a:xfrm>
            <a:off x="7269733" y="2054308"/>
            <a:ext cx="4264302" cy="3345837"/>
          </a:xfrm>
          <a:prstGeom prst="rect">
            <a:avLst/>
          </a:prstGeom>
        </p:spPr>
      </p:pic>
      <p:pic>
        <p:nvPicPr>
          <p:cNvPr id="8" name="Graphic 7" descr="Vinkje met effen opvulling">
            <a:extLst>
              <a:ext uri="{FF2B5EF4-FFF2-40B4-BE49-F238E27FC236}">
                <a16:creationId xmlns:a16="http://schemas.microsoft.com/office/drawing/2014/main" id="{61D9E4F7-3DD4-E0BD-8FF4-1AB1BAFCCE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4425" y="3178217"/>
            <a:ext cx="322654" cy="322654"/>
          </a:xfrm>
          <a:prstGeom prst="rect">
            <a:avLst/>
          </a:prstGeom>
        </p:spPr>
      </p:pic>
      <p:pic>
        <p:nvPicPr>
          <p:cNvPr id="10" name="Graphic 9" descr="Vinkje met effen opvulling">
            <a:extLst>
              <a:ext uri="{FF2B5EF4-FFF2-40B4-BE49-F238E27FC236}">
                <a16:creationId xmlns:a16="http://schemas.microsoft.com/office/drawing/2014/main" id="{A4EB81C4-ED1C-B09A-C097-26D34B19F53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8147" y="4865231"/>
            <a:ext cx="322654" cy="322654"/>
          </a:xfrm>
          <a:prstGeom prst="rect">
            <a:avLst/>
          </a:prstGeom>
        </p:spPr>
      </p:pic>
      <p:pic>
        <p:nvPicPr>
          <p:cNvPr id="11" name="Graphic 10" descr="Vinkje met effen opvulling">
            <a:extLst>
              <a:ext uri="{FF2B5EF4-FFF2-40B4-BE49-F238E27FC236}">
                <a16:creationId xmlns:a16="http://schemas.microsoft.com/office/drawing/2014/main" id="{F96EDF69-8852-AC73-CA8F-B54C98D963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8366" y="5257521"/>
            <a:ext cx="322654" cy="322654"/>
          </a:xfrm>
          <a:prstGeom prst="rect">
            <a:avLst/>
          </a:prstGeom>
        </p:spPr>
      </p:pic>
    </p:spTree>
    <p:extLst>
      <p:ext uri="{BB962C8B-B14F-4D97-AF65-F5344CB8AC3E}">
        <p14:creationId xmlns:p14="http://schemas.microsoft.com/office/powerpoint/2010/main" val="40031134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33BAD-0D28-42BA-D361-0B971251A59F}"/>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D06ACFCA-F037-1B30-5DC9-42F826F32DFA}"/>
              </a:ext>
            </a:extLst>
          </p:cNvPr>
          <p:cNvSpPr>
            <a:spLocks noGrp="1"/>
          </p:cNvSpPr>
          <p:nvPr>
            <p:ph sz="half" idx="10"/>
          </p:nvPr>
        </p:nvSpPr>
        <p:spPr/>
        <p:txBody>
          <a:bodyPr/>
          <a:lstStyle/>
          <a:p>
            <a:r>
              <a:rPr lang="nl-BE"/>
              <a:t>Ventilatie heeft nu zijn eigen hoofdstuk achteraan het EPC</a:t>
            </a:r>
          </a:p>
        </p:txBody>
      </p:sp>
      <p:pic>
        <p:nvPicPr>
          <p:cNvPr id="5" name="Afbeelding 4">
            <a:extLst>
              <a:ext uri="{FF2B5EF4-FFF2-40B4-BE49-F238E27FC236}">
                <a16:creationId xmlns:a16="http://schemas.microsoft.com/office/drawing/2014/main" id="{CAB24148-55D7-06A4-5D75-B7E53BDA9FA1}"/>
              </a:ext>
            </a:extLst>
          </p:cNvPr>
          <p:cNvPicPr>
            <a:picLocks noChangeAspect="1"/>
          </p:cNvPicPr>
          <p:nvPr/>
        </p:nvPicPr>
        <p:blipFill>
          <a:blip r:embed="rId2"/>
          <a:stretch>
            <a:fillRect/>
          </a:stretch>
        </p:blipFill>
        <p:spPr>
          <a:xfrm>
            <a:off x="1238484" y="2097625"/>
            <a:ext cx="9050013" cy="6763694"/>
          </a:xfrm>
          <a:prstGeom prst="rect">
            <a:avLst/>
          </a:prstGeom>
          <a:ln>
            <a:noFill/>
          </a:ln>
          <a:effectLst>
            <a:outerShdw blurRad="292100" dist="139700" dir="2700000" algn="tl" rotWithShape="0">
              <a:srgbClr val="333333">
                <a:alpha val="65000"/>
              </a:srgbClr>
            </a:outerShdw>
          </a:effectLst>
        </p:spPr>
      </p:pic>
      <p:sp>
        <p:nvSpPr>
          <p:cNvPr id="6" name="Rechthoek 5">
            <a:extLst>
              <a:ext uri="{FF2B5EF4-FFF2-40B4-BE49-F238E27FC236}">
                <a16:creationId xmlns:a16="http://schemas.microsoft.com/office/drawing/2014/main" id="{657B9113-AE62-A39A-606B-04FCF42869DA}"/>
              </a:ext>
            </a:extLst>
          </p:cNvPr>
          <p:cNvSpPr/>
          <p:nvPr/>
        </p:nvSpPr>
        <p:spPr>
          <a:xfrm rot="20356469">
            <a:off x="4132687" y="3911215"/>
            <a:ext cx="3546764" cy="79432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BE"/>
              <a:t>Prototype, geen reëel EPC</a:t>
            </a:r>
          </a:p>
        </p:txBody>
      </p:sp>
    </p:spTree>
    <p:extLst>
      <p:ext uri="{BB962C8B-B14F-4D97-AF65-F5344CB8AC3E}">
        <p14:creationId xmlns:p14="http://schemas.microsoft.com/office/powerpoint/2010/main" val="19923574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C36A4-FC15-CE84-A357-A324ACEDCD9C}"/>
              </a:ext>
            </a:extLst>
          </p:cNvPr>
          <p:cNvSpPr>
            <a:spLocks noGrp="1"/>
          </p:cNvSpPr>
          <p:nvPr>
            <p:ph type="title"/>
          </p:nvPr>
        </p:nvSpPr>
        <p:spPr/>
        <p:txBody>
          <a:bodyPr/>
          <a:lstStyle/>
          <a:p>
            <a:r>
              <a:rPr lang="nl-BE"/>
              <a:t>Impact op energiescore</a:t>
            </a:r>
          </a:p>
        </p:txBody>
      </p:sp>
      <p:sp>
        <p:nvSpPr>
          <p:cNvPr id="3" name="Tijdelijke aanduiding voor inhoud 2">
            <a:extLst>
              <a:ext uri="{FF2B5EF4-FFF2-40B4-BE49-F238E27FC236}">
                <a16:creationId xmlns:a16="http://schemas.microsoft.com/office/drawing/2014/main" id="{1229ECE0-FEE1-DD03-F75E-715FB7CA20C8}"/>
              </a:ext>
            </a:extLst>
          </p:cNvPr>
          <p:cNvSpPr>
            <a:spLocks noGrp="1"/>
          </p:cNvSpPr>
          <p:nvPr>
            <p:ph sz="half" idx="10"/>
          </p:nvPr>
        </p:nvSpPr>
        <p:spPr/>
        <p:txBody>
          <a:bodyPr/>
          <a:lstStyle/>
          <a:p>
            <a:r>
              <a:rPr lang="nl-BE"/>
              <a:t>Vanaf 1 januari 2024: </a:t>
            </a:r>
          </a:p>
          <a:p>
            <a:pPr lvl="1"/>
            <a:r>
              <a:rPr lang="nl-BE"/>
              <a:t>een eenheid ZONDER ventilatievoorzieningen heeft ALTIJD de slechtste score</a:t>
            </a:r>
          </a:p>
          <a:p>
            <a:pPr lvl="1"/>
            <a:r>
              <a:rPr lang="nl-BE"/>
              <a:t>de score zal nooit slechter worden na toevoegen van ventilatievoorzieningen</a:t>
            </a:r>
          </a:p>
          <a:p>
            <a:pPr lvl="1"/>
            <a:endParaRPr lang="nl-BE"/>
          </a:p>
          <a:p>
            <a:r>
              <a:rPr lang="nl-BE"/>
              <a:t>Zo wordt het plaatsen van ventilatie maximaal gestimuleerd</a:t>
            </a:r>
          </a:p>
          <a:p>
            <a:endParaRPr lang="nl-BE"/>
          </a:p>
          <a:p>
            <a:r>
              <a:rPr lang="nl-BE"/>
              <a:t>Verandering in energiescores op basis van aantal cases:</a:t>
            </a:r>
          </a:p>
          <a:p>
            <a:endParaRPr lang="nl-BE"/>
          </a:p>
          <a:p>
            <a:endParaRPr lang="nl-BE"/>
          </a:p>
          <a:p>
            <a:endParaRPr lang="nl-BE"/>
          </a:p>
          <a:p>
            <a:pPr lvl="1"/>
            <a:endParaRPr lang="nl-BE"/>
          </a:p>
          <a:p>
            <a:endParaRPr lang="nl-BE"/>
          </a:p>
          <a:p>
            <a:endParaRPr lang="nl-BE"/>
          </a:p>
        </p:txBody>
      </p:sp>
      <p:sp>
        <p:nvSpPr>
          <p:cNvPr id="4" name="Tekstvak 3">
            <a:extLst>
              <a:ext uri="{FF2B5EF4-FFF2-40B4-BE49-F238E27FC236}">
                <a16:creationId xmlns:a16="http://schemas.microsoft.com/office/drawing/2014/main" id="{FCE2595A-1E55-866C-88F1-4116B568DAEC}"/>
              </a:ext>
            </a:extLst>
          </p:cNvPr>
          <p:cNvSpPr txBox="1"/>
          <p:nvPr/>
        </p:nvSpPr>
        <p:spPr>
          <a:xfrm>
            <a:off x="2901051" y="5317800"/>
            <a:ext cx="6981858"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85750" indent="-285750">
              <a:buFont typeface="Arial" panose="020B0604020202020204" pitchFamily="34" charset="0"/>
              <a:buChar char="•"/>
            </a:pPr>
            <a:r>
              <a:rPr lang="nl-NL">
                <a:latin typeface="FlandersArtSans-Regular" panose="00000500000000000000" pitchFamily="2" charset="0"/>
              </a:rPr>
              <a:t>GEEN systeem: energiescore stijgt licht</a:t>
            </a:r>
            <a:br>
              <a:rPr lang="nl-NL">
                <a:latin typeface="FlandersArtSans-Regular" panose="00000500000000000000" pitchFamily="2" charset="0"/>
              </a:rPr>
            </a:br>
            <a:endParaRPr lang="nl-NL">
              <a:latin typeface="FlandersArtSans-Regular" panose="00000500000000000000" pitchFamily="2" charset="0"/>
            </a:endParaRPr>
          </a:p>
          <a:p>
            <a:pPr marL="285750" indent="-285750">
              <a:buFont typeface="Arial" panose="020B0604020202020204" pitchFamily="34" charset="0"/>
              <a:buChar char="•"/>
            </a:pPr>
            <a:r>
              <a:rPr lang="nl-NL">
                <a:latin typeface="FlandersArtSans-Regular" panose="00000500000000000000" pitchFamily="2" charset="0"/>
              </a:rPr>
              <a:t>Alle huidige ventilatiesystemen A, B, C en D, na conversie naar nieuwe invoer: energiescore daalt</a:t>
            </a:r>
            <a:br>
              <a:rPr lang="nl-NL">
                <a:latin typeface="FlandersArtSans-Regular" panose="00000500000000000000" pitchFamily="2" charset="0"/>
              </a:rPr>
            </a:br>
            <a:endParaRPr lang="nl-NL">
              <a:latin typeface="FlandersArtSans-Regular" panose="00000500000000000000" pitchFamily="2" charset="0"/>
            </a:endParaRPr>
          </a:p>
        </p:txBody>
      </p:sp>
    </p:spTree>
    <p:extLst>
      <p:ext uri="{BB962C8B-B14F-4D97-AF65-F5344CB8AC3E}">
        <p14:creationId xmlns:p14="http://schemas.microsoft.com/office/powerpoint/2010/main" val="42742208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278F6-AE59-6B24-BB37-8BC1B5107B92}"/>
              </a:ext>
            </a:extLst>
          </p:cNvPr>
          <p:cNvSpPr>
            <a:spLocks noGrp="1"/>
          </p:cNvSpPr>
          <p:nvPr>
            <p:ph type="title"/>
          </p:nvPr>
        </p:nvSpPr>
        <p:spPr/>
        <p:txBody>
          <a:bodyPr/>
          <a:lstStyle/>
          <a:p>
            <a:r>
              <a:rPr lang="nl-BE"/>
              <a:t>Wijzigingen IP vanaf 1/1/2024</a:t>
            </a:r>
          </a:p>
        </p:txBody>
      </p:sp>
      <p:sp>
        <p:nvSpPr>
          <p:cNvPr id="3" name="Tijdelijke aanduiding voor inhoud 2">
            <a:extLst>
              <a:ext uri="{FF2B5EF4-FFF2-40B4-BE49-F238E27FC236}">
                <a16:creationId xmlns:a16="http://schemas.microsoft.com/office/drawing/2014/main" id="{DCD78AF6-166B-82C4-D750-0304707345E7}"/>
              </a:ext>
            </a:extLst>
          </p:cNvPr>
          <p:cNvSpPr>
            <a:spLocks noGrp="1"/>
          </p:cNvSpPr>
          <p:nvPr>
            <p:ph sz="half" idx="10"/>
          </p:nvPr>
        </p:nvSpPr>
        <p:spPr/>
        <p:txBody>
          <a:bodyPr lIns="91440" tIns="45720" rIns="91440" bIns="0" anchor="t"/>
          <a:lstStyle/>
          <a:p>
            <a:pPr indent="-287655"/>
            <a:r>
              <a:rPr lang="nl-BE"/>
              <a:t>DEEL IX Ventilatie:</a:t>
            </a:r>
            <a:endParaRPr lang="en-US"/>
          </a:p>
          <a:p>
            <a:pPr marL="575945" lvl="1" indent="-287655"/>
            <a:r>
              <a:rPr lang="nl-BE"/>
              <a:t>Volledig vernieuwd</a:t>
            </a:r>
            <a:endParaRPr lang="nl-BE">
              <a:cs typeface="Calibri"/>
            </a:endParaRPr>
          </a:p>
          <a:p>
            <a:pPr indent="-287655"/>
            <a:r>
              <a:rPr lang="nl-BE"/>
              <a:t>Rest van het IP</a:t>
            </a:r>
            <a:endParaRPr lang="nl-BE">
              <a:cs typeface="Calibri"/>
            </a:endParaRPr>
          </a:p>
          <a:p>
            <a:pPr marL="575945" lvl="1" indent="-287655"/>
            <a:r>
              <a:rPr lang="nl-BE"/>
              <a:t>Beperkt aantal kleine aanpassingen</a:t>
            </a:r>
          </a:p>
        </p:txBody>
      </p:sp>
    </p:spTree>
    <p:extLst>
      <p:ext uri="{BB962C8B-B14F-4D97-AF65-F5344CB8AC3E}">
        <p14:creationId xmlns:p14="http://schemas.microsoft.com/office/powerpoint/2010/main" val="1468008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9FECE-2DA4-03E6-BFAF-AA43823FE969}"/>
              </a:ext>
            </a:extLst>
          </p:cNvPr>
          <p:cNvSpPr>
            <a:spLocks noGrp="1"/>
          </p:cNvSpPr>
          <p:nvPr>
            <p:ph type="title"/>
          </p:nvPr>
        </p:nvSpPr>
        <p:spPr/>
        <p:txBody>
          <a:bodyPr/>
          <a:lstStyle/>
          <a:p>
            <a:r>
              <a:rPr lang="nl-BE" sz="3000"/>
              <a:t>Overzicht wijzigingen/verduidelijkingen in rest van het IP</a:t>
            </a:r>
          </a:p>
        </p:txBody>
      </p:sp>
      <p:sp>
        <p:nvSpPr>
          <p:cNvPr id="3" name="Tijdelijke aanduiding voor inhoud 2">
            <a:extLst>
              <a:ext uri="{FF2B5EF4-FFF2-40B4-BE49-F238E27FC236}">
                <a16:creationId xmlns:a16="http://schemas.microsoft.com/office/drawing/2014/main" id="{59D8C092-660A-5FEB-9D46-7D42487440B2}"/>
              </a:ext>
            </a:extLst>
          </p:cNvPr>
          <p:cNvSpPr>
            <a:spLocks noGrp="1"/>
          </p:cNvSpPr>
          <p:nvPr>
            <p:ph sz="half" idx="10"/>
          </p:nvPr>
        </p:nvSpPr>
        <p:spPr/>
        <p:txBody>
          <a:bodyPr/>
          <a:lstStyle/>
          <a:p>
            <a:r>
              <a:rPr lang="nl-BE"/>
              <a:t>Veel elementen zijn een verduidelijking of uitdieping van een reeds bestaande specificatie</a:t>
            </a:r>
          </a:p>
          <a:p>
            <a:endParaRPr lang="nl-BE"/>
          </a:p>
          <a:p>
            <a:r>
              <a:rPr lang="nl-BE"/>
              <a:t>Staan in donkerbruin met sterretje aangeduid in IP + vooraan in deel 1 van het IP </a:t>
            </a:r>
            <a:r>
              <a:rPr lang="nl-BE" err="1"/>
              <a:t>opgelijst</a:t>
            </a:r>
            <a:endParaRPr lang="nl-BE"/>
          </a:p>
          <a:p>
            <a:endParaRPr lang="nl-BE"/>
          </a:p>
        </p:txBody>
      </p:sp>
    </p:spTree>
    <p:extLst>
      <p:ext uri="{BB962C8B-B14F-4D97-AF65-F5344CB8AC3E}">
        <p14:creationId xmlns:p14="http://schemas.microsoft.com/office/powerpoint/2010/main" val="15187180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BFCDEE6-2E0B-BB1D-C50F-15C7BD7AB88C}"/>
              </a:ext>
            </a:extLst>
          </p:cNvPr>
          <p:cNvPicPr>
            <a:picLocks noChangeAspect="1"/>
          </p:cNvPicPr>
          <p:nvPr/>
        </p:nvPicPr>
        <p:blipFill>
          <a:blip r:embed="rId2"/>
          <a:stretch>
            <a:fillRect/>
          </a:stretch>
        </p:blipFill>
        <p:spPr>
          <a:xfrm>
            <a:off x="848258" y="2666304"/>
            <a:ext cx="5381656" cy="1949657"/>
          </a:xfrm>
          <a:prstGeom prst="rect">
            <a:avLst/>
          </a:prstGeom>
          <a:ln>
            <a:solidFill>
              <a:schemeClr val="accent1"/>
            </a:solidFill>
          </a:ln>
        </p:spPr>
      </p:pic>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p:txBody>
          <a:bodyPr lIns="91440" tIns="45720" rIns="91440" bIns="0" anchor="t"/>
          <a:lstStyle/>
          <a:p>
            <a:pPr indent="-287655"/>
            <a:r>
              <a:rPr lang="nl-BE" sz="2600"/>
              <a:t>Deel II – Bewijsstukken - Subsidieaanvragen (§II.3.3.2.9): </a:t>
            </a:r>
          </a:p>
          <a:p>
            <a:pPr marL="575945" lvl="1" indent="-287655"/>
            <a:r>
              <a:rPr lang="nl-BE" sz="1900"/>
              <a:t>Vermelding van de werken van een subsidieaanvraag door de netbeheerder in de woningpas is een aanvaard bewijsstuk</a:t>
            </a:r>
            <a:endParaRPr lang="nl-BE" sz="190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endParaRPr lang="nl-BE" sz="1900">
              <a:latin typeface="Calibri" panose="020F0502020204030204" pitchFamily="34" charset="0"/>
              <a:cs typeface="Calibri"/>
            </a:endParaRPr>
          </a:p>
          <a:p>
            <a:pPr marL="575945" lvl="1" indent="-287655"/>
            <a:r>
              <a:rPr lang="nl-BE" sz="1900">
                <a:latin typeface="Calibri"/>
                <a:cs typeface="Calibri"/>
              </a:rPr>
              <a:t>Let op: </a:t>
            </a:r>
            <a:endParaRPr lang="nl-BE" sz="1900">
              <a:latin typeface="Calibri" panose="020F0502020204030204" pitchFamily="34" charset="0"/>
              <a:ea typeface="Calibri" panose="020F0502020204030204" pitchFamily="34" charset="0"/>
              <a:cs typeface="Calibri"/>
            </a:endParaRPr>
          </a:p>
          <a:p>
            <a:pPr marL="863600" lvl="2" indent="-287655"/>
            <a:r>
              <a:rPr lang="nl-BE" sz="1400" err="1">
                <a:latin typeface="Calibri"/>
                <a:cs typeface="Calibri"/>
              </a:rPr>
              <a:t>lambda</a:t>
            </a:r>
            <a:r>
              <a:rPr lang="nl-BE" sz="1400">
                <a:latin typeface="Calibri"/>
                <a:cs typeface="Calibri"/>
              </a:rPr>
              <a:t>- of R-waarde niet overnemen</a:t>
            </a:r>
            <a:endParaRPr lang="nl-BE" sz="1400">
              <a:latin typeface="Calibri" panose="020F0502020204030204" pitchFamily="34" charset="0"/>
              <a:ea typeface="Calibri" panose="020F0502020204030204" pitchFamily="34" charset="0"/>
              <a:cs typeface="Calibri"/>
            </a:endParaRPr>
          </a:p>
          <a:p>
            <a:pPr marL="1151890" lvl="3" indent="-287655"/>
            <a:r>
              <a:rPr lang="nl-BE" sz="1400">
                <a:latin typeface="Calibri"/>
                <a:cs typeface="Calibri"/>
              </a:rPr>
              <a:t>Want getalswaarden producteigenschappen mogen enkel</a:t>
            </a:r>
            <a:endParaRPr lang="nl-BE" sz="1400">
              <a:latin typeface="Calibri" panose="020F0502020204030204" pitchFamily="34" charset="0"/>
              <a:ea typeface="Calibri" panose="020F0502020204030204" pitchFamily="34" charset="0"/>
              <a:cs typeface="Calibri"/>
            </a:endParaRPr>
          </a:p>
          <a:p>
            <a:pPr marL="575945" lvl="2" indent="0">
              <a:buNone/>
            </a:pPr>
            <a:r>
              <a:rPr lang="nl-BE" sz="1400">
                <a:latin typeface="Calibri"/>
                <a:cs typeface="Calibri"/>
              </a:rPr>
              <a:t>               uit specifieke bronnen worden overgenomen (V.1.3.2)</a:t>
            </a:r>
            <a:endParaRPr lang="nl-BE" sz="1900">
              <a:solidFill>
                <a:srgbClr val="7F7F7F"/>
              </a:solidFill>
              <a:latin typeface="Calibri" panose="020F0502020204030204" pitchFamily="34" charset="0"/>
              <a:ea typeface="Calibri"/>
              <a:cs typeface="Calibri"/>
            </a:endParaRPr>
          </a:p>
          <a:p>
            <a:pPr marL="863600" lvl="2" indent="-287655"/>
            <a:r>
              <a:rPr lang="nl-BE" sz="1400">
                <a:latin typeface="Calibri"/>
                <a:ea typeface="Calibri"/>
                <a:cs typeface="Calibri"/>
              </a:rPr>
              <a:t>Relatie met materiaal en plaats van uitvoering (II.3.3.1.2)</a:t>
            </a:r>
            <a:endParaRPr lang="nl-BE" sz="1400">
              <a:latin typeface="Calibri" panose="020F0502020204030204" pitchFamily="34" charset="0"/>
              <a:ea typeface="Calibri"/>
              <a:cs typeface="Calibri"/>
            </a:endParaRPr>
          </a:p>
          <a:p>
            <a:pPr marL="864235" lvl="3" indent="0">
              <a:buNone/>
            </a:pPr>
            <a:endParaRPr lang="nl-BE" sz="1400">
              <a:latin typeface="Calibri" panose="020F0502020204030204" pitchFamily="34" charset="0"/>
              <a:ea typeface="Calibri"/>
              <a:cs typeface="Calibri"/>
            </a:endParaRPr>
          </a:p>
          <a:p>
            <a:pPr marL="575945" lvl="1" indent="-287655"/>
            <a:endParaRPr lang="nl-BE" sz="2000">
              <a:latin typeface="Calibri" panose="020F0502020204030204" pitchFamily="34" charset="0"/>
              <a:ea typeface="Calibri" panose="020F0502020204030204" pitchFamily="34" charset="0"/>
              <a:cs typeface="Calibri"/>
            </a:endParaRPr>
          </a:p>
        </p:txBody>
      </p:sp>
      <p:cxnSp>
        <p:nvCxnSpPr>
          <p:cNvPr id="8" name="Rechte verbindingslijn 7">
            <a:extLst>
              <a:ext uri="{FF2B5EF4-FFF2-40B4-BE49-F238E27FC236}">
                <a16:creationId xmlns:a16="http://schemas.microsoft.com/office/drawing/2014/main" id="{F8391F74-1839-D5FE-C741-1659837C6638}"/>
              </a:ext>
            </a:extLst>
          </p:cNvPr>
          <p:cNvCxnSpPr>
            <a:cxnSpLocks/>
          </p:cNvCxnSpPr>
          <p:nvPr/>
        </p:nvCxnSpPr>
        <p:spPr>
          <a:xfrm>
            <a:off x="1658560" y="4400112"/>
            <a:ext cx="394188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D395704-0DF7-530A-91F8-6D4AC3865296}"/>
              </a:ext>
            </a:extLst>
          </p:cNvPr>
          <p:cNvPicPr>
            <a:picLocks noChangeAspect="1"/>
          </p:cNvPicPr>
          <p:nvPr/>
        </p:nvPicPr>
        <p:blipFill rotWithShape="1">
          <a:blip r:embed="rId3"/>
          <a:srcRect t="132" r="8950" b="-292"/>
          <a:stretch/>
        </p:blipFill>
        <p:spPr>
          <a:xfrm>
            <a:off x="6436548" y="2921001"/>
            <a:ext cx="5790699" cy="3767226"/>
          </a:xfrm>
          <a:prstGeom prst="rect">
            <a:avLst/>
          </a:prstGeom>
        </p:spPr>
      </p:pic>
      <p:sp>
        <p:nvSpPr>
          <p:cNvPr id="5" name="Ovaal 4">
            <a:extLst>
              <a:ext uri="{FF2B5EF4-FFF2-40B4-BE49-F238E27FC236}">
                <a16:creationId xmlns:a16="http://schemas.microsoft.com/office/drawing/2014/main" id="{69BB4A64-124D-E1FE-09FD-D01387C5C036}"/>
              </a:ext>
            </a:extLst>
          </p:cNvPr>
          <p:cNvSpPr/>
          <p:nvPr/>
        </p:nvSpPr>
        <p:spPr>
          <a:xfrm>
            <a:off x="10889673" y="4285672"/>
            <a:ext cx="1302327" cy="4547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4">
            <a:extLst>
              <a:ext uri="{FF2B5EF4-FFF2-40B4-BE49-F238E27FC236}">
                <a16:creationId xmlns:a16="http://schemas.microsoft.com/office/drawing/2014/main" id="{6C81A5EC-5963-4C60-07DB-D64CB81F07AF}"/>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5">
            <a:extLst>
              <a:ext uri="{FF2B5EF4-FFF2-40B4-BE49-F238E27FC236}">
                <a16:creationId xmlns:a16="http://schemas.microsoft.com/office/drawing/2014/main" id="{6DF28E7F-927A-5A83-ACCE-6F65275E6C79}"/>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II.3.3.2.9</a:t>
            </a:r>
            <a:endParaRPr lang="nl-BE" sz="2000" b="1" i="0" u="none" cap="small" baseline="0">
              <a:solidFill>
                <a:srgbClr val="105269"/>
              </a:solidFill>
              <a:latin typeface="+mj-lt"/>
            </a:endParaRPr>
          </a:p>
        </p:txBody>
      </p:sp>
      <p:pic>
        <p:nvPicPr>
          <p:cNvPr id="13" name="Graphic 12" descr="Klembord">
            <a:extLst>
              <a:ext uri="{FF2B5EF4-FFF2-40B4-BE49-F238E27FC236}">
                <a16:creationId xmlns:a16="http://schemas.microsoft.com/office/drawing/2014/main" id="{26A9CC3B-68B9-28BE-4AC6-8B4B8471AC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561093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3728760-9F51-9C20-7428-2B75BB92629D}"/>
              </a:ext>
            </a:extLst>
          </p:cNvPr>
          <p:cNvSpPr/>
          <p:nvPr/>
        </p:nvSpPr>
        <p:spPr>
          <a:xfrm>
            <a:off x="5988083" y="4568198"/>
            <a:ext cx="5486400" cy="1813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76D51643-9C21-8F42-6EDC-C522DCFE2087}"/>
              </a:ext>
            </a:extLst>
          </p:cNvPr>
          <p:cNvSpPr>
            <a:spLocks noGrp="1"/>
          </p:cNvSpPr>
          <p:nvPr>
            <p:ph type="title"/>
          </p:nvPr>
        </p:nvSpPr>
        <p:spPr/>
        <p:txBody>
          <a:bodyPr/>
          <a:lstStyle/>
          <a:p>
            <a:r>
              <a:rPr lang="nl-BE"/>
              <a:t>Opbouw deel IX Ventilatie</a:t>
            </a:r>
          </a:p>
        </p:txBody>
      </p:sp>
      <p:sp>
        <p:nvSpPr>
          <p:cNvPr id="5" name="Tijdelijke aanduiding voor inhoud 4">
            <a:extLst>
              <a:ext uri="{FF2B5EF4-FFF2-40B4-BE49-F238E27FC236}">
                <a16:creationId xmlns:a16="http://schemas.microsoft.com/office/drawing/2014/main" id="{54F1D45E-01F7-DC34-9801-D1E41FB96017}"/>
              </a:ext>
            </a:extLst>
          </p:cNvPr>
          <p:cNvSpPr>
            <a:spLocks noGrp="1"/>
          </p:cNvSpPr>
          <p:nvPr>
            <p:ph sz="half" idx="10"/>
          </p:nvPr>
        </p:nvSpPr>
        <p:spPr/>
        <p:txBody>
          <a:bodyPr/>
          <a:lstStyle/>
          <a:p>
            <a:pPr marL="226350" indent="-514350">
              <a:buFont typeface="+mj-lt"/>
              <a:buAutoNum type="arabicPeriod"/>
            </a:pPr>
            <a:r>
              <a:rPr lang="nl-BE" sz="2600"/>
              <a:t>Specifieke bewijsstukken</a:t>
            </a:r>
          </a:p>
          <a:p>
            <a:pPr marL="226350" indent="-514350">
              <a:buFont typeface="+mj-lt"/>
              <a:buAutoNum type="arabicPeriod"/>
            </a:pPr>
            <a:r>
              <a:rPr lang="nl-BE" sz="2600"/>
              <a:t>Algemene principes ventilatie in EPC</a:t>
            </a:r>
          </a:p>
          <a:p>
            <a:pPr marL="226350" indent="-514350">
              <a:buFont typeface="+mj-lt"/>
              <a:buAutoNum type="arabicPeriod"/>
            </a:pPr>
            <a:r>
              <a:rPr lang="nl-BE" sz="2600"/>
              <a:t>Stappenplan</a:t>
            </a:r>
          </a:p>
          <a:p>
            <a:pPr marL="226350" indent="-514350">
              <a:buFont typeface="+mj-lt"/>
              <a:buAutoNum type="arabicPeriod"/>
            </a:pPr>
            <a:r>
              <a:rPr lang="nl-BE" sz="2600"/>
              <a:t>Indeling ruimtes</a:t>
            </a:r>
          </a:p>
          <a:p>
            <a:pPr marL="226350" indent="-514350">
              <a:buFont typeface="+mj-lt"/>
              <a:buAutoNum type="arabicPeriod"/>
            </a:pPr>
            <a:r>
              <a:rPr lang="nl-BE" sz="2600"/>
              <a:t>Ventilatieopeningen</a:t>
            </a:r>
          </a:p>
          <a:p>
            <a:pPr marL="226350" indent="-514350">
              <a:buFont typeface="+mj-lt"/>
              <a:buAutoNum type="arabicPeriod"/>
            </a:pPr>
            <a:r>
              <a:rPr lang="nl-BE" sz="2600"/>
              <a:t>Mechanische ventilatietoestellen</a:t>
            </a:r>
          </a:p>
          <a:p>
            <a:pPr marL="226350" indent="-514350">
              <a:buFont typeface="+mj-lt"/>
              <a:buAutoNum type="arabicPeriod"/>
            </a:pPr>
            <a:r>
              <a:rPr lang="nl-BE" sz="2600"/>
              <a:t>Invoerparameters mechanische ventilatietoestellen</a:t>
            </a:r>
          </a:p>
          <a:p>
            <a:pPr marL="226350" indent="-514350">
              <a:buFont typeface="+mj-lt"/>
              <a:buAutoNum type="arabicPeriod"/>
            </a:pPr>
            <a:endParaRPr lang="nl-BE" sz="2600"/>
          </a:p>
          <a:p>
            <a:pPr marL="226350" indent="-514350">
              <a:buFont typeface="+mj-lt"/>
              <a:buAutoNum type="arabicPeriod"/>
            </a:pPr>
            <a:endParaRPr lang="nl-BE" sz="2600" i="1"/>
          </a:p>
          <a:p>
            <a:pPr indent="0">
              <a:buNone/>
            </a:pPr>
            <a:r>
              <a:rPr lang="nl-BE" sz="2600" i="1"/>
              <a:t>Uitgewerkte voorbeelden: </a:t>
            </a:r>
            <a:br>
              <a:rPr lang="nl-BE" sz="2600" i="1"/>
            </a:br>
            <a:r>
              <a:rPr lang="nl-BE" sz="2600" i="1"/>
              <a:t>binnenkort op EPC-</a:t>
            </a:r>
            <a:r>
              <a:rPr lang="nl-BE" sz="2600" i="1" err="1"/>
              <a:t>pedia</a:t>
            </a:r>
            <a:endParaRPr lang="nl-BE" sz="2600" i="1"/>
          </a:p>
        </p:txBody>
      </p:sp>
      <p:sp>
        <p:nvSpPr>
          <p:cNvPr id="4" name="Tekstvak 3">
            <a:extLst>
              <a:ext uri="{FF2B5EF4-FFF2-40B4-BE49-F238E27FC236}">
                <a16:creationId xmlns:a16="http://schemas.microsoft.com/office/drawing/2014/main" id="{4DAA5AA9-7C91-7E90-7B8E-C0D79108EB14}"/>
              </a:ext>
            </a:extLst>
          </p:cNvPr>
          <p:cNvSpPr txBox="1"/>
          <p:nvPr/>
        </p:nvSpPr>
        <p:spPr>
          <a:xfrm>
            <a:off x="6202395" y="4643766"/>
            <a:ext cx="5057775" cy="1661993"/>
          </a:xfrm>
          <a:prstGeom prst="rect">
            <a:avLst/>
          </a:prstGeom>
          <a:noFill/>
        </p:spPr>
        <p:txBody>
          <a:bodyPr wrap="square">
            <a:spAutoFit/>
          </a:bodyPr>
          <a:lstStyle/>
          <a:p>
            <a:r>
              <a:rPr lang="nl-BE" sz="2900"/>
              <a:t>Vanaf 2024: invoer ventilatie identiek gelijk voor R en </a:t>
            </a:r>
            <a:r>
              <a:rPr lang="nl-BE" sz="2900" err="1"/>
              <a:t>kNR</a:t>
            </a:r>
            <a:endParaRPr lang="nl-BE" sz="2900"/>
          </a:p>
          <a:p>
            <a:pPr lvl="1"/>
            <a:r>
              <a:rPr lang="nl-BE" sz="2200"/>
              <a:t>Behalve </a:t>
            </a:r>
            <a:r>
              <a:rPr lang="nl-BE" sz="2200" err="1"/>
              <a:t>aftoetsing</a:t>
            </a:r>
            <a:r>
              <a:rPr lang="nl-BE" sz="2200"/>
              <a:t> permanent draaien, zie verder IP IX.6</a:t>
            </a:r>
          </a:p>
        </p:txBody>
      </p:sp>
    </p:spTree>
    <p:extLst>
      <p:ext uri="{BB962C8B-B14F-4D97-AF65-F5344CB8AC3E}">
        <p14:creationId xmlns:p14="http://schemas.microsoft.com/office/powerpoint/2010/main" val="42861353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5495D5C-DEEC-EC32-5DE6-CC579C58681B}"/>
              </a:ext>
            </a:extLst>
          </p:cNvPr>
          <p:cNvPicPr>
            <a:picLocks noChangeAspect="1"/>
          </p:cNvPicPr>
          <p:nvPr/>
        </p:nvPicPr>
        <p:blipFill>
          <a:blip r:embed="rId2"/>
          <a:stretch>
            <a:fillRect/>
          </a:stretch>
        </p:blipFill>
        <p:spPr>
          <a:xfrm>
            <a:off x="1913792" y="3064316"/>
            <a:ext cx="8582004" cy="2361652"/>
          </a:xfrm>
          <a:prstGeom prst="rect">
            <a:avLst/>
          </a:prstGeom>
          <a:ln>
            <a:solidFill>
              <a:schemeClr val="accent1"/>
            </a:solidFill>
          </a:ln>
        </p:spPr>
      </p:pic>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9515766" cy="5037474"/>
          </a:xfrm>
        </p:spPr>
        <p:txBody>
          <a:bodyPr lIns="91440" tIns="45720" rIns="91440" bIns="0" anchor="t"/>
          <a:lstStyle/>
          <a:p>
            <a:pPr indent="-287655"/>
            <a:r>
              <a:rPr lang="nl-BE" sz="2600"/>
              <a:t>Deel II – Bewijsstukken – Technische documentatie (§II.3.3.2.16): </a:t>
            </a:r>
          </a:p>
          <a:p>
            <a:pPr lvl="1" indent="-287655"/>
            <a:endParaRPr lang="nl-BE" sz="1800">
              <a:effectLst/>
              <a:latin typeface="Calibri" panose="020F0502020204030204" pitchFamily="34" charset="0"/>
              <a:ea typeface="Times New Roman" panose="02020603050405020304" pitchFamily="18" charset="0"/>
              <a:cs typeface="Times New Roman" panose="02020603050405020304" pitchFamily="18" charset="0"/>
            </a:endParaRPr>
          </a:p>
          <a:p>
            <a:pPr lvl="1" indent="-287655"/>
            <a:r>
              <a:rPr lang="nl-BE" sz="1800">
                <a:effectLst/>
                <a:latin typeface="Calibri" panose="020F0502020204030204" pitchFamily="34" charset="0"/>
                <a:ea typeface="Times New Roman" panose="02020603050405020304" pitchFamily="18" charset="0"/>
                <a:cs typeface="Times New Roman" panose="02020603050405020304" pitchFamily="18" charset="0"/>
              </a:rPr>
              <a:t>Voor technische documentatie met productinformatie is de vermelding van een datum geen voorwaarde voor het gebruik als staving</a:t>
            </a:r>
            <a:endParaRPr lang="nl-BE" sz="1500">
              <a:latin typeface="Calibri" panose="020F0502020204030204" pitchFamily="34" charset="0"/>
              <a:cs typeface="Times New Roman" panose="02020603050405020304" pitchFamily="18" charset="0"/>
            </a:endParaRPr>
          </a:p>
          <a:p>
            <a:pPr lvl="1" indent="-287655"/>
            <a:endParaRPr lang="nl-BE" sz="2000"/>
          </a:p>
        </p:txBody>
      </p:sp>
      <p:cxnSp>
        <p:nvCxnSpPr>
          <p:cNvPr id="8" name="Rechte verbindingslijn 7">
            <a:extLst>
              <a:ext uri="{FF2B5EF4-FFF2-40B4-BE49-F238E27FC236}">
                <a16:creationId xmlns:a16="http://schemas.microsoft.com/office/drawing/2014/main" id="{F8391F74-1839-D5FE-C741-1659837C6638}"/>
              </a:ext>
            </a:extLst>
          </p:cNvPr>
          <p:cNvCxnSpPr>
            <a:cxnSpLocks/>
          </p:cNvCxnSpPr>
          <p:nvPr/>
        </p:nvCxnSpPr>
        <p:spPr>
          <a:xfrm>
            <a:off x="5545013" y="5019700"/>
            <a:ext cx="473319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F42C7216-55F2-856D-88CF-4A5D63B9D092}"/>
              </a:ext>
            </a:extLst>
          </p:cNvPr>
          <p:cNvCxnSpPr>
            <a:cxnSpLocks/>
          </p:cNvCxnSpPr>
          <p:nvPr/>
        </p:nvCxnSpPr>
        <p:spPr>
          <a:xfrm>
            <a:off x="2074982" y="5312778"/>
            <a:ext cx="437857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al 4">
            <a:extLst>
              <a:ext uri="{FF2B5EF4-FFF2-40B4-BE49-F238E27FC236}">
                <a16:creationId xmlns:a16="http://schemas.microsoft.com/office/drawing/2014/main" id="{5D0727F6-746C-DD75-BAED-2C92C874D4AF}"/>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5">
            <a:extLst>
              <a:ext uri="{FF2B5EF4-FFF2-40B4-BE49-F238E27FC236}">
                <a16:creationId xmlns:a16="http://schemas.microsoft.com/office/drawing/2014/main" id="{F3121869-AFB6-7490-9A4D-4A645DDE52DE}"/>
              </a:ext>
            </a:extLst>
          </p:cNvPr>
          <p:cNvSpPr txBox="1"/>
          <p:nvPr/>
        </p:nvSpPr>
        <p:spPr>
          <a:xfrm>
            <a:off x="10537406" y="777670"/>
            <a:ext cx="1654594"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II.3.3.2.16</a:t>
            </a:r>
            <a:endParaRPr lang="nl-BE" sz="2000" b="1" i="0" u="none" cap="small" baseline="0">
              <a:solidFill>
                <a:srgbClr val="105269"/>
              </a:solidFill>
              <a:latin typeface="+mj-lt"/>
            </a:endParaRPr>
          </a:p>
        </p:txBody>
      </p:sp>
      <p:pic>
        <p:nvPicPr>
          <p:cNvPr id="12" name="Graphic 11" descr="Klembord">
            <a:extLst>
              <a:ext uri="{FF2B5EF4-FFF2-40B4-BE49-F238E27FC236}">
                <a16:creationId xmlns:a16="http://schemas.microsoft.com/office/drawing/2014/main" id="{24293503-78FB-AECD-96E5-279526CED8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578533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570B91F-4FCA-0FFE-5B87-903DE164434F}"/>
              </a:ext>
            </a:extLst>
          </p:cNvPr>
          <p:cNvPicPr>
            <a:picLocks noChangeAspect="1"/>
          </p:cNvPicPr>
          <p:nvPr/>
        </p:nvPicPr>
        <p:blipFill>
          <a:blip r:embed="rId2"/>
          <a:stretch>
            <a:fillRect/>
          </a:stretch>
        </p:blipFill>
        <p:spPr>
          <a:xfrm>
            <a:off x="2180373" y="3077506"/>
            <a:ext cx="8173591" cy="2391109"/>
          </a:xfrm>
          <a:prstGeom prst="rect">
            <a:avLst/>
          </a:prstGeom>
          <a:ln>
            <a:solidFill>
              <a:schemeClr val="accent1"/>
            </a:solidFill>
          </a:ln>
        </p:spPr>
      </p:pic>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9515766" cy="5037474"/>
          </a:xfrm>
        </p:spPr>
        <p:txBody>
          <a:bodyPr lIns="91440" tIns="45720" rIns="91440" bIns="0" anchor="t"/>
          <a:lstStyle/>
          <a:p>
            <a:pPr indent="-287655"/>
            <a:r>
              <a:rPr lang="nl-BE" sz="2600"/>
              <a:t>Deel II – Bewijsstukken – Bijhouden projectdossier (§II.7): </a:t>
            </a:r>
          </a:p>
          <a:p>
            <a:pPr marL="575945" lvl="1" indent="-287655"/>
            <a:endParaRPr lang="nl-BE" sz="1800">
              <a:effectLst/>
              <a:latin typeface="Calibri" panose="020F0502020204030204" pitchFamily="34" charset="0"/>
              <a:ea typeface="Times New Roman" panose="02020603050405020304" pitchFamily="18" charset="0"/>
              <a:cs typeface="Times New Roman" panose="02020603050405020304" pitchFamily="18" charset="0"/>
            </a:endParaRPr>
          </a:p>
          <a:p>
            <a:pPr marL="575945" lvl="1" indent="-287655"/>
            <a:r>
              <a:rPr lang="nl-BE" sz="1800">
                <a:effectLst/>
                <a:latin typeface="Calibri"/>
                <a:ea typeface="Times New Roman" panose="02020603050405020304" pitchFamily="18" charset="0"/>
                <a:cs typeface="Times New Roman"/>
              </a:rPr>
              <a:t>Aanvulling omwille van nieuwe aanpak ventilatie (deel IX)</a:t>
            </a:r>
          </a:p>
          <a:p>
            <a:pPr marL="575945" lvl="1" indent="-287655"/>
            <a:endParaRPr lang="nl-BE" sz="1800">
              <a:latin typeface="Calibri" panose="020F0502020204030204" pitchFamily="34" charset="0"/>
              <a:ea typeface="Calibri" panose="020F0502020204030204" pitchFamily="34" charset="0"/>
              <a:cs typeface="Times New Roman" panose="02020603050405020304" pitchFamily="18" charset="0"/>
            </a:endParaRPr>
          </a:p>
          <a:p>
            <a:pPr marL="575945" lvl="1" indent="-287655"/>
            <a:r>
              <a:rPr lang="nl-BE" sz="1800">
                <a:latin typeface="Calibri"/>
                <a:ea typeface="Calibri"/>
                <a:cs typeface="Times New Roman"/>
              </a:rPr>
              <a:t>Toevoeging in FOTOGRAFISCH DOSSIER</a:t>
            </a:r>
          </a:p>
          <a:p>
            <a:pPr marL="575945" lvl="1" indent="-287655"/>
            <a:endParaRPr lang="nl-BE" sz="1500">
              <a:latin typeface="Calibri" panose="020F0502020204030204" pitchFamily="34" charset="0"/>
              <a:ea typeface="Calibri" panose="020F0502020204030204" pitchFamily="34" charset="0"/>
              <a:cs typeface="Times New Roman" panose="02020603050405020304" pitchFamily="18" charset="0"/>
            </a:endParaRPr>
          </a:p>
          <a:p>
            <a:pPr marL="575945" lvl="1" indent="-287655"/>
            <a:endParaRPr lang="nl-BE" sz="2000">
              <a:ea typeface="Calibri"/>
              <a:cs typeface="Calibri"/>
            </a:endParaRPr>
          </a:p>
        </p:txBody>
      </p:sp>
      <p:cxnSp>
        <p:nvCxnSpPr>
          <p:cNvPr id="8" name="Rechte verbindingslijn 7">
            <a:extLst>
              <a:ext uri="{FF2B5EF4-FFF2-40B4-BE49-F238E27FC236}">
                <a16:creationId xmlns:a16="http://schemas.microsoft.com/office/drawing/2014/main" id="{F8391F74-1839-D5FE-C741-1659837C6638}"/>
              </a:ext>
            </a:extLst>
          </p:cNvPr>
          <p:cNvCxnSpPr>
            <a:cxnSpLocks/>
          </p:cNvCxnSpPr>
          <p:nvPr/>
        </p:nvCxnSpPr>
        <p:spPr>
          <a:xfrm>
            <a:off x="3549160" y="4826270"/>
            <a:ext cx="655320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F42C7216-55F2-856D-88CF-4A5D63B9D092}"/>
              </a:ext>
            </a:extLst>
          </p:cNvPr>
          <p:cNvCxnSpPr>
            <a:cxnSpLocks/>
          </p:cNvCxnSpPr>
          <p:nvPr/>
        </p:nvCxnSpPr>
        <p:spPr>
          <a:xfrm>
            <a:off x="2664067" y="5092971"/>
            <a:ext cx="251460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al 4">
            <a:extLst>
              <a:ext uri="{FF2B5EF4-FFF2-40B4-BE49-F238E27FC236}">
                <a16:creationId xmlns:a16="http://schemas.microsoft.com/office/drawing/2014/main" id="{3CE7D4A8-EB43-BB57-C083-675C8FA2FF83}"/>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5">
            <a:extLst>
              <a:ext uri="{FF2B5EF4-FFF2-40B4-BE49-F238E27FC236}">
                <a16:creationId xmlns:a16="http://schemas.microsoft.com/office/drawing/2014/main" id="{347C6ADE-2B0F-5D1C-04CC-CE748DB07442}"/>
              </a:ext>
            </a:extLst>
          </p:cNvPr>
          <p:cNvSpPr txBox="1"/>
          <p:nvPr/>
        </p:nvSpPr>
        <p:spPr>
          <a:xfrm>
            <a:off x="10716146" y="757634"/>
            <a:ext cx="163577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II.7</a:t>
            </a:r>
            <a:endParaRPr lang="nl-BE" sz="2000" b="1" i="0" u="none" cap="small" baseline="0">
              <a:solidFill>
                <a:srgbClr val="105269"/>
              </a:solidFill>
              <a:latin typeface="+mj-lt"/>
            </a:endParaRPr>
          </a:p>
        </p:txBody>
      </p:sp>
      <p:pic>
        <p:nvPicPr>
          <p:cNvPr id="12" name="Graphic 11" descr="Klembord">
            <a:extLst>
              <a:ext uri="{FF2B5EF4-FFF2-40B4-BE49-F238E27FC236}">
                <a16:creationId xmlns:a16="http://schemas.microsoft.com/office/drawing/2014/main" id="{450003BB-F535-17EF-EC27-3176165124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14956121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9515766" cy="5037474"/>
          </a:xfrm>
        </p:spPr>
        <p:txBody>
          <a:bodyPr lIns="91440" tIns="45720" rIns="91440" bIns="0" anchor="t"/>
          <a:lstStyle/>
          <a:p>
            <a:pPr indent="-287655"/>
            <a:r>
              <a:rPr lang="nl-BE" sz="2600"/>
              <a:t>Deel II – Bewijsstukken – Bijhouden projectdossier (§II.7): </a:t>
            </a:r>
          </a:p>
          <a:p>
            <a:pPr marL="575945" lvl="1" indent="-287655"/>
            <a:endParaRPr lang="nl-BE" sz="1800">
              <a:effectLst/>
              <a:latin typeface="Calibri" panose="020F0502020204030204" pitchFamily="34" charset="0"/>
              <a:ea typeface="Times New Roman" panose="02020603050405020304" pitchFamily="18" charset="0"/>
              <a:cs typeface="Times New Roman" panose="02020603050405020304" pitchFamily="18" charset="0"/>
            </a:endParaRPr>
          </a:p>
          <a:p>
            <a:pPr marL="575945" lvl="1" indent="-287655"/>
            <a:r>
              <a:rPr lang="nl-BE" sz="1800">
                <a:effectLst/>
                <a:latin typeface="Calibri"/>
                <a:ea typeface="Times New Roman" panose="02020603050405020304" pitchFamily="18" charset="0"/>
                <a:cs typeface="Times New Roman"/>
              </a:rPr>
              <a:t>Aanvulling omwille van nieuwe aanpak ventilatie (deel IX)</a:t>
            </a:r>
          </a:p>
          <a:p>
            <a:pPr marL="575945" lvl="1" indent="-287655"/>
            <a:endParaRPr lang="nl-BE" sz="1800">
              <a:latin typeface="Calibri" panose="020F0502020204030204" pitchFamily="34" charset="0"/>
              <a:ea typeface="Calibri" panose="020F0502020204030204" pitchFamily="34" charset="0"/>
              <a:cs typeface="Times New Roman" panose="02020603050405020304" pitchFamily="18" charset="0"/>
            </a:endParaRPr>
          </a:p>
          <a:p>
            <a:pPr marL="575945" lvl="1" indent="-287655"/>
            <a:r>
              <a:rPr lang="nl-BE" sz="1800">
                <a:latin typeface="Calibri"/>
                <a:ea typeface="Calibri"/>
                <a:cs typeface="Times New Roman"/>
              </a:rPr>
              <a:t>Toevoeging in FOTOGRAFISCH DOSSIER</a:t>
            </a:r>
          </a:p>
          <a:p>
            <a:pPr marL="575945" lvl="1" indent="-287655"/>
            <a:endParaRPr lang="nl-BE" sz="1800">
              <a:latin typeface="Calibri" panose="020F0502020204030204" pitchFamily="34" charset="0"/>
              <a:ea typeface="Calibri" panose="020F0502020204030204" pitchFamily="34" charset="0"/>
              <a:cs typeface="Times New Roman" panose="02020603050405020304" pitchFamily="18" charset="0"/>
            </a:endParaRPr>
          </a:p>
          <a:p>
            <a:pPr marL="575945" lvl="1" indent="-287655"/>
            <a:r>
              <a:rPr lang="nl-BE" sz="1800">
                <a:latin typeface="Calibri"/>
                <a:ea typeface="Calibri"/>
                <a:cs typeface="Times New Roman"/>
              </a:rPr>
              <a:t>Toevoeging én aanpassing in GRAFISCH DOSSIER</a:t>
            </a:r>
          </a:p>
          <a:p>
            <a:pPr marL="575945" lvl="1" indent="-287655"/>
            <a:endParaRPr lang="nl-BE" sz="1800">
              <a:latin typeface="Calibri" panose="020F0502020204030204" pitchFamily="34" charset="0"/>
              <a:ea typeface="Calibri" panose="020F0502020204030204" pitchFamily="34" charset="0"/>
              <a:cs typeface="Times New Roman" panose="02020603050405020304" pitchFamily="18" charset="0"/>
            </a:endParaRPr>
          </a:p>
          <a:p>
            <a:pPr marL="863600" lvl="2" indent="-287655"/>
            <a:r>
              <a:rPr lang="nl-BE" sz="1300">
                <a:latin typeface="Calibri"/>
                <a:ea typeface="Calibri"/>
                <a:cs typeface="Times New Roman"/>
              </a:rPr>
              <a:t>Op plattegrond moet aangeduid worden PER RUIMTE:</a:t>
            </a:r>
          </a:p>
          <a:p>
            <a:pPr marL="863600" lvl="2" indent="-287655"/>
            <a:endParaRPr lang="nl-BE" sz="1300">
              <a:latin typeface="Calibri" panose="020F0502020204030204" pitchFamily="34" charset="0"/>
              <a:ea typeface="Calibri" panose="020F0502020204030204" pitchFamily="34" charset="0"/>
              <a:cs typeface="Times New Roman" panose="02020603050405020304" pitchFamily="18" charset="0"/>
            </a:endParaRPr>
          </a:p>
          <a:p>
            <a:pPr marL="1151890" lvl="3" indent="-287655"/>
            <a:r>
              <a:rPr lang="nl-BE" sz="1300">
                <a:latin typeface="Calibri"/>
                <a:ea typeface="Calibri"/>
                <a:cs typeface="Times New Roman"/>
              </a:rPr>
              <a:t>Opwekkingstoestellen en afgifte-elementen</a:t>
            </a:r>
          </a:p>
          <a:p>
            <a:pPr marL="1151890" lvl="3" indent="-287655"/>
            <a:r>
              <a:rPr lang="nl-BE" sz="1300">
                <a:latin typeface="Calibri"/>
                <a:ea typeface="Calibri"/>
                <a:cs typeface="Times New Roman"/>
              </a:rPr>
              <a:t>Over welk type ruimte het gaat (nat, verblijf, circulatie, </a:t>
            </a:r>
            <a:br>
              <a:rPr lang="nl-BE" sz="1300">
                <a:latin typeface="Calibri" panose="020F0502020204030204" pitchFamily="34" charset="0"/>
                <a:cs typeface="Times New Roman" panose="02020603050405020304" pitchFamily="18" charset="0"/>
              </a:rPr>
            </a:br>
            <a:r>
              <a:rPr lang="nl-BE" sz="1300">
                <a:latin typeface="Calibri"/>
                <a:ea typeface="Calibri"/>
                <a:cs typeface="Times New Roman"/>
              </a:rPr>
              <a:t>garage of ‘donkere’ verblijfsruimte)</a:t>
            </a:r>
          </a:p>
          <a:p>
            <a:pPr marL="1151890" lvl="3" indent="-287655"/>
            <a:r>
              <a:rPr lang="nl-BE" sz="1300">
                <a:latin typeface="Calibri"/>
                <a:ea typeface="Calibri"/>
                <a:cs typeface="Times New Roman"/>
              </a:rPr>
              <a:t>Ventilatieopeningen en permanent draaiende ventilatie</a:t>
            </a:r>
            <a:br>
              <a:rPr lang="nl-BE" sz="1300">
                <a:latin typeface="Calibri" panose="020F0502020204030204" pitchFamily="34" charset="0"/>
                <a:cs typeface="Times New Roman" panose="02020603050405020304" pitchFamily="18" charset="0"/>
              </a:rPr>
            </a:br>
            <a:r>
              <a:rPr lang="nl-BE" sz="1300">
                <a:latin typeface="Calibri"/>
                <a:ea typeface="Calibri"/>
                <a:cs typeface="Times New Roman"/>
              </a:rPr>
              <a:t>-toestellen</a:t>
            </a:r>
          </a:p>
          <a:p>
            <a:pPr marL="1151890" lvl="3" indent="-287655"/>
            <a:r>
              <a:rPr lang="nl-BE" sz="1300">
                <a:latin typeface="Calibri"/>
                <a:ea typeface="Calibri"/>
                <a:cs typeface="Times New Roman"/>
              </a:rPr>
              <a:t>Type armatuur verluchting (enkel </a:t>
            </a:r>
            <a:r>
              <a:rPr lang="nl-BE" sz="1300" err="1">
                <a:latin typeface="Calibri"/>
                <a:ea typeface="Calibri"/>
                <a:cs typeface="Times New Roman"/>
              </a:rPr>
              <a:t>kNR</a:t>
            </a:r>
            <a:r>
              <a:rPr lang="nl-BE" sz="1300">
                <a:latin typeface="Calibri"/>
                <a:ea typeface="Calibri"/>
                <a:cs typeface="Times New Roman"/>
              </a:rPr>
              <a:t>)</a:t>
            </a:r>
          </a:p>
          <a:p>
            <a:pPr marL="1151890" lvl="3" indent="-287655"/>
            <a:endParaRPr lang="nl-BE" sz="1300">
              <a:latin typeface="Calibri" panose="020F0502020204030204" pitchFamily="34" charset="0"/>
              <a:ea typeface="Calibri" panose="020F0502020204030204" pitchFamily="34" charset="0"/>
              <a:cs typeface="Times New Roman" panose="02020603050405020304" pitchFamily="18" charset="0"/>
            </a:endParaRPr>
          </a:p>
          <a:p>
            <a:pPr marL="1151890" lvl="3" indent="-287655"/>
            <a:r>
              <a:rPr lang="nl-BE" sz="1300">
                <a:latin typeface="Calibri"/>
                <a:ea typeface="Calibri"/>
                <a:cs typeface="Times New Roman"/>
              </a:rPr>
              <a:t>Alle afmetingen nodig om ruimteclusters en </a:t>
            </a:r>
            <a:r>
              <a:rPr lang="nl-BE" sz="1300" err="1">
                <a:latin typeface="Calibri"/>
                <a:ea typeface="Calibri"/>
                <a:cs typeface="Times New Roman"/>
              </a:rPr>
              <a:t>verlichtingzones</a:t>
            </a:r>
            <a:br>
              <a:rPr lang="nl-BE" sz="1300">
                <a:latin typeface="Calibri" panose="020F0502020204030204" pitchFamily="34" charset="0"/>
                <a:cs typeface="Times New Roman" panose="02020603050405020304" pitchFamily="18" charset="0"/>
              </a:rPr>
            </a:br>
            <a:r>
              <a:rPr lang="nl-BE" sz="1300">
                <a:latin typeface="Calibri"/>
                <a:ea typeface="Calibri"/>
                <a:cs typeface="Times New Roman"/>
              </a:rPr>
              <a:t>te bepalen</a:t>
            </a:r>
          </a:p>
          <a:p>
            <a:pPr marL="575945" lvl="1" indent="-287655"/>
            <a:endParaRPr lang="nl-BE" sz="1500">
              <a:latin typeface="Calibri" panose="020F0502020204030204" pitchFamily="34" charset="0"/>
              <a:ea typeface="Calibri" panose="020F0502020204030204" pitchFamily="34" charset="0"/>
              <a:cs typeface="Times New Roman" panose="02020603050405020304" pitchFamily="18" charset="0"/>
            </a:endParaRPr>
          </a:p>
          <a:p>
            <a:pPr marL="575945" lvl="1" indent="-287655"/>
            <a:endParaRPr lang="nl-BE" sz="2000">
              <a:ea typeface="Calibri"/>
              <a:cs typeface="Calibri"/>
            </a:endParaRPr>
          </a:p>
        </p:txBody>
      </p:sp>
      <p:pic>
        <p:nvPicPr>
          <p:cNvPr id="5" name="Afbeelding 4">
            <a:extLst>
              <a:ext uri="{FF2B5EF4-FFF2-40B4-BE49-F238E27FC236}">
                <a16:creationId xmlns:a16="http://schemas.microsoft.com/office/drawing/2014/main" id="{293663A5-3C33-847E-5976-E1735CA37524}"/>
              </a:ext>
            </a:extLst>
          </p:cNvPr>
          <p:cNvPicPr>
            <a:picLocks noChangeAspect="1"/>
          </p:cNvPicPr>
          <p:nvPr/>
        </p:nvPicPr>
        <p:blipFill>
          <a:blip r:embed="rId2"/>
          <a:stretch>
            <a:fillRect/>
          </a:stretch>
        </p:blipFill>
        <p:spPr>
          <a:xfrm>
            <a:off x="6248474" y="2649742"/>
            <a:ext cx="5804275" cy="3944524"/>
          </a:xfrm>
          <a:prstGeom prst="rect">
            <a:avLst/>
          </a:prstGeom>
          <a:ln>
            <a:solidFill>
              <a:schemeClr val="accent1"/>
            </a:solidFill>
          </a:ln>
        </p:spPr>
      </p:pic>
      <p:sp>
        <p:nvSpPr>
          <p:cNvPr id="10" name="Rechthoek 9">
            <a:extLst>
              <a:ext uri="{FF2B5EF4-FFF2-40B4-BE49-F238E27FC236}">
                <a16:creationId xmlns:a16="http://schemas.microsoft.com/office/drawing/2014/main" id="{13B831F9-FAAF-6726-FEEA-CABE4CE044D7}"/>
              </a:ext>
            </a:extLst>
          </p:cNvPr>
          <p:cNvSpPr/>
          <p:nvPr/>
        </p:nvSpPr>
        <p:spPr>
          <a:xfrm>
            <a:off x="6963506" y="3763109"/>
            <a:ext cx="5089243" cy="2259622"/>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4">
            <a:extLst>
              <a:ext uri="{FF2B5EF4-FFF2-40B4-BE49-F238E27FC236}">
                <a16:creationId xmlns:a16="http://schemas.microsoft.com/office/drawing/2014/main" id="{12C5CB02-A8E6-B61D-6ABC-567FF4DF2936}"/>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6101ADB5-6A4B-13DD-7044-96FBF5DF7F98}"/>
              </a:ext>
            </a:extLst>
          </p:cNvPr>
          <p:cNvSpPr txBox="1"/>
          <p:nvPr/>
        </p:nvSpPr>
        <p:spPr>
          <a:xfrm>
            <a:off x="10763183" y="797048"/>
            <a:ext cx="1541705"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II.7</a:t>
            </a:r>
            <a:endParaRPr lang="nl-BE" sz="2000" b="1" i="0" u="none" cap="small" baseline="0">
              <a:solidFill>
                <a:srgbClr val="105269"/>
              </a:solidFill>
              <a:latin typeface="+mj-lt"/>
            </a:endParaRPr>
          </a:p>
        </p:txBody>
      </p:sp>
      <p:pic>
        <p:nvPicPr>
          <p:cNvPr id="11" name="Graphic 10" descr="Klembord">
            <a:extLst>
              <a:ext uri="{FF2B5EF4-FFF2-40B4-BE49-F238E27FC236}">
                <a16:creationId xmlns:a16="http://schemas.microsoft.com/office/drawing/2014/main" id="{4D5B11A7-972A-5B47-ECCB-D67D437546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40795229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C3F437D-2455-1895-20C8-83AC57A00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2296" y="4171472"/>
            <a:ext cx="2996515" cy="1897505"/>
          </a:xfrm>
          <a:prstGeom prst="rect">
            <a:avLst/>
          </a:prstGeom>
        </p:spPr>
      </p:pic>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8780587" cy="5037474"/>
          </a:xfrm>
        </p:spPr>
        <p:txBody>
          <a:bodyPr lIns="91440" tIns="45720" rIns="91440" bIns="0" anchor="t"/>
          <a:lstStyle/>
          <a:p>
            <a:pPr indent="-287655"/>
            <a:r>
              <a:rPr lang="nl-BE" sz="2600"/>
              <a:t>Deel IV – Werkwijze bij zolder van een appartementsgebouw (§IV.1.2.7.6): </a:t>
            </a:r>
          </a:p>
          <a:p>
            <a:pPr marL="575945" lvl="1" indent="-287655"/>
            <a:r>
              <a:rPr lang="nl-BE" sz="1900"/>
              <a:t>Nu duidelijke opsplitsing op basis van toegankelijkheid van de zolder</a:t>
            </a:r>
            <a:endParaRPr lang="nl-BE" sz="1900">
              <a:cs typeface="Calibri"/>
            </a:endParaRPr>
          </a:p>
          <a:p>
            <a:pPr marL="575945" lvl="1" indent="-287655"/>
            <a:endParaRPr lang="nl-BE" sz="1900">
              <a:cs typeface="Calibri"/>
            </a:endParaRPr>
          </a:p>
          <a:p>
            <a:pPr marL="575945" lvl="1" indent="-287655"/>
            <a:r>
              <a:rPr lang="nl-BE" sz="1900"/>
              <a:t>Indien </a:t>
            </a:r>
            <a:r>
              <a:rPr lang="nl-BE" sz="1900" u="sng"/>
              <a:t>gemeenschappelijke</a:t>
            </a:r>
            <a:r>
              <a:rPr lang="nl-BE" sz="1900"/>
              <a:t> en</a:t>
            </a:r>
            <a:r>
              <a:rPr lang="nl-BE" sz="1900" u="sng"/>
              <a:t> toegankelijke </a:t>
            </a:r>
            <a:r>
              <a:rPr lang="nl-BE" sz="1900"/>
              <a:t>zolder </a:t>
            </a:r>
            <a:endParaRPr lang="nl-BE" sz="1900">
              <a:cs typeface="Calibri"/>
            </a:endParaRPr>
          </a:p>
          <a:p>
            <a:pPr marL="863600" lvl="2" indent="-287655"/>
            <a:r>
              <a:rPr lang="nl-BE" sz="1800">
                <a:latin typeface="Calibri"/>
                <a:cs typeface="Times New Roman"/>
              </a:rPr>
              <a:t>Te beschouwen als gemeenschappelijke ruimte van het gebouw, net als de circulatieruimtes. DUS aftoetsen aan bepaling van het beschermde volume</a:t>
            </a:r>
          </a:p>
          <a:p>
            <a:pPr marL="918845" lvl="1" indent="-342900" algn="just">
              <a:lnSpc>
                <a:spcPts val="1600"/>
              </a:lnSpc>
              <a:buFont typeface="Avenir Book"/>
              <a:buChar char="-"/>
            </a:pPr>
            <a:r>
              <a:rPr lang="nl-BE" sz="1300" i="1">
                <a:effectLst/>
                <a:latin typeface="Calibri"/>
                <a:ea typeface="MS Mincho"/>
                <a:cs typeface="Arial"/>
              </a:rPr>
              <a:t>Wordt deze ruimte direct verwarmd =&gt; meenemen in BV op basis van stap 1</a:t>
            </a:r>
          </a:p>
          <a:p>
            <a:pPr marL="918845" lvl="1" indent="-342900" algn="just">
              <a:lnSpc>
                <a:spcPts val="1600"/>
              </a:lnSpc>
              <a:buFont typeface="Avenir Book"/>
              <a:buChar char="-"/>
            </a:pPr>
            <a:r>
              <a:rPr lang="nl-BE" sz="1300" i="1">
                <a:latin typeface="Calibri"/>
                <a:ea typeface="MS Mincho"/>
                <a:cs typeface="Arial"/>
              </a:rPr>
              <a:t>Is de ruimte thermisch beschermd omdat het (hellende) dak geïsoleerd is =&gt; meenemen in BV op basis van stap 3</a:t>
            </a:r>
          </a:p>
          <a:p>
            <a:pPr marL="918845" lvl="1" indent="-342900" algn="just">
              <a:lnSpc>
                <a:spcPts val="1600"/>
              </a:lnSpc>
              <a:buFont typeface="Avenir Book"/>
              <a:buChar char="-"/>
            </a:pPr>
            <a:endParaRPr lang="nl-BE" sz="1300" i="1">
              <a:latin typeface="Calibri" panose="020F0502020204030204" pitchFamily="34" charset="0"/>
              <a:ea typeface="MS Mincho" panose="02020609040205080304" pitchFamily="49" charset="-128"/>
              <a:cs typeface="Arial" panose="020B0604020202020204" pitchFamily="34" charset="0"/>
            </a:endParaRPr>
          </a:p>
          <a:p>
            <a:pPr marL="863600" lvl="2" indent="-287655"/>
            <a:r>
              <a:rPr lang="nl-BE" sz="1800">
                <a:latin typeface="Calibri"/>
                <a:cs typeface="Times New Roman"/>
              </a:rPr>
              <a:t>Als zolder behoort tot BV van het gebouw, dan te beschouwen als verwarmd</a:t>
            </a:r>
          </a:p>
          <a:p>
            <a:pPr marL="575945" lvl="2" indent="0">
              <a:buNone/>
            </a:pPr>
            <a:r>
              <a:rPr lang="nl-BE" sz="1800">
                <a:latin typeface="Calibri"/>
                <a:cs typeface="Times New Roman"/>
              </a:rPr>
              <a:t>DUS - </a:t>
            </a:r>
            <a:r>
              <a:rPr lang="nl-BE" sz="1800" b="1">
                <a:latin typeface="Calibri"/>
                <a:cs typeface="Times New Roman"/>
              </a:rPr>
              <a:t>hellend dak naar buitenomgeving opnemen in EPC-GD </a:t>
            </a:r>
            <a:endParaRPr lang="nl-BE" sz="1800" b="1">
              <a:latin typeface="Calibri" panose="020F0502020204030204" pitchFamily="34" charset="0"/>
              <a:cs typeface="Times New Roman" panose="02020603050405020304" pitchFamily="18" charset="0"/>
            </a:endParaRPr>
          </a:p>
          <a:p>
            <a:pPr marL="575945" lvl="2" indent="0">
              <a:buNone/>
            </a:pPr>
            <a:r>
              <a:rPr lang="nl-BE" sz="1800">
                <a:latin typeface="Calibri"/>
                <a:cs typeface="Times New Roman"/>
              </a:rPr>
              <a:t>	  - alle appartementen die grenzen aan deze zolder: begrenzing AVR</a:t>
            </a:r>
          </a:p>
          <a:p>
            <a:pPr marL="918845" lvl="1" indent="-342900" algn="just">
              <a:lnSpc>
                <a:spcPts val="1600"/>
              </a:lnSpc>
              <a:buFont typeface="Avenir Book"/>
              <a:buChar char="-"/>
            </a:pPr>
            <a:endParaRPr lang="nl-BE" sz="1300" i="1">
              <a:latin typeface="Calibri" panose="020F0502020204030204" pitchFamily="34" charset="0"/>
              <a:ea typeface="MS Mincho" panose="02020609040205080304" pitchFamily="49" charset="-128"/>
              <a:cs typeface="Arial" panose="020B0604020202020204" pitchFamily="34" charset="0"/>
            </a:endParaRPr>
          </a:p>
          <a:p>
            <a:pPr marL="863600" lvl="2" indent="-287655"/>
            <a:r>
              <a:rPr lang="nl-BE" sz="1800">
                <a:latin typeface="Calibri"/>
                <a:cs typeface="Times New Roman"/>
              </a:rPr>
              <a:t>Als zolder NIET behoort tot BV van het gebouw, dan te beschouwen als AOR</a:t>
            </a:r>
          </a:p>
          <a:p>
            <a:pPr marL="575945" lvl="2" indent="0">
              <a:buNone/>
            </a:pPr>
            <a:r>
              <a:rPr lang="nl-BE" sz="1800">
                <a:latin typeface="Calibri"/>
                <a:cs typeface="Times New Roman"/>
              </a:rPr>
              <a:t>DUS  - </a:t>
            </a:r>
            <a:r>
              <a:rPr lang="nl-BE" sz="1800" b="1">
                <a:latin typeface="Calibri"/>
                <a:cs typeface="Times New Roman"/>
              </a:rPr>
              <a:t>plafond naar AOR opnemen in EPC-GD</a:t>
            </a:r>
          </a:p>
          <a:p>
            <a:pPr marL="575945" lvl="2" indent="0">
              <a:buNone/>
            </a:pPr>
            <a:r>
              <a:rPr lang="nl-BE" sz="1800">
                <a:latin typeface="Calibri"/>
                <a:cs typeface="Times New Roman"/>
              </a:rPr>
              <a:t>	  - alle appartementen die grenzen aan deze zolder: plafond naar AOR overnemen</a:t>
            </a:r>
          </a:p>
          <a:p>
            <a:pPr marL="575945" lvl="2" indent="0">
              <a:buNone/>
            </a:pPr>
            <a:endParaRPr lang="nl-BE" sz="1800">
              <a:latin typeface="Calibri" panose="020F0502020204030204" pitchFamily="34" charset="0"/>
              <a:cs typeface="Times New Roman" panose="02020603050405020304" pitchFamily="18" charset="0"/>
            </a:endParaRPr>
          </a:p>
          <a:p>
            <a:pPr marL="863600" lvl="2" indent="-287655"/>
            <a:endParaRPr lang="nl-BE" sz="1800">
              <a:latin typeface="Calibri" panose="020F0502020204030204" pitchFamily="34" charset="0"/>
              <a:cs typeface="Times New Roman" panose="02020603050405020304" pitchFamily="18" charset="0"/>
            </a:endParaRPr>
          </a:p>
          <a:p>
            <a:pPr marL="342900" indent="-342900" algn="just">
              <a:lnSpc>
                <a:spcPts val="1600"/>
              </a:lnSpc>
              <a:buFont typeface="Avenir Book"/>
              <a:buChar char="-"/>
            </a:pPr>
            <a:endParaRPr lang="nl-BE" sz="2000" i="1">
              <a:latin typeface="Calibri" panose="020F0502020204030204" pitchFamily="34" charset="0"/>
              <a:ea typeface="MS Mincho" panose="02020609040205080304" pitchFamily="49" charset="-128"/>
              <a:cs typeface="Arial" panose="020B0604020202020204" pitchFamily="34" charset="0"/>
            </a:endParaRPr>
          </a:p>
          <a:p>
            <a:pPr marL="863600" lvl="2" indent="-287655"/>
            <a:endParaRPr lang="nl-BE" sz="1800">
              <a:latin typeface="Calibri" panose="020F0502020204030204" pitchFamily="34" charset="0"/>
              <a:cs typeface="Times New Roman" panose="02020603050405020304" pitchFamily="18" charset="0"/>
            </a:endParaRPr>
          </a:p>
          <a:p>
            <a:pPr marL="863600" lvl="2" indent="-287655"/>
            <a:endParaRPr lang="nl-BE" sz="1800">
              <a:latin typeface="Calibri" panose="020F0502020204030204" pitchFamily="34" charset="0"/>
              <a:cs typeface="Times New Roman" panose="02020603050405020304" pitchFamily="18" charset="0"/>
            </a:endParaRPr>
          </a:p>
        </p:txBody>
      </p:sp>
      <p:sp>
        <p:nvSpPr>
          <p:cNvPr id="6" name="Ovaal 4">
            <a:extLst>
              <a:ext uri="{FF2B5EF4-FFF2-40B4-BE49-F238E27FC236}">
                <a16:creationId xmlns:a16="http://schemas.microsoft.com/office/drawing/2014/main" id="{B009D3D1-756F-D74C-BD28-8EE8422AECC2}"/>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4E584D49-8BDA-D9FE-8965-B263D878F7BC}"/>
              </a:ext>
            </a:extLst>
          </p:cNvPr>
          <p:cNvSpPr txBox="1"/>
          <p:nvPr/>
        </p:nvSpPr>
        <p:spPr>
          <a:xfrm>
            <a:off x="10570553" y="789023"/>
            <a:ext cx="1748668"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IV.1.2.7.6</a:t>
            </a:r>
            <a:endParaRPr lang="nl-BE" sz="2000" b="1" i="0" u="none" cap="small" baseline="0">
              <a:solidFill>
                <a:srgbClr val="105269"/>
              </a:solidFill>
              <a:latin typeface="+mj-lt"/>
            </a:endParaRPr>
          </a:p>
        </p:txBody>
      </p:sp>
      <p:pic>
        <p:nvPicPr>
          <p:cNvPr id="10" name="Graphic 9" descr="Klembord">
            <a:extLst>
              <a:ext uri="{FF2B5EF4-FFF2-40B4-BE49-F238E27FC236}">
                <a16:creationId xmlns:a16="http://schemas.microsoft.com/office/drawing/2014/main" id="{6B397865-98DB-8D03-E78D-6EC3C3BA6E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208616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8675257" cy="5037474"/>
          </a:xfrm>
        </p:spPr>
        <p:txBody>
          <a:bodyPr lIns="91440" tIns="45720" rIns="91440" bIns="0" anchor="t"/>
          <a:lstStyle/>
          <a:p>
            <a:pPr indent="-287655"/>
            <a:r>
              <a:rPr lang="nl-BE" sz="2600"/>
              <a:t>Deel IV – Werkwijze bij zolder van een appartementsgebouw (§IV.1.2.7.6): </a:t>
            </a:r>
          </a:p>
          <a:p>
            <a:pPr lvl="1" indent="-287655"/>
            <a:r>
              <a:rPr lang="nl-BE" sz="1900"/>
              <a:t>In alle andere gevallen:</a:t>
            </a:r>
            <a:endParaRPr lang="nl-BE" sz="1800">
              <a:latin typeface="Calibri" panose="020F0502020204030204" pitchFamily="34" charset="0"/>
              <a:cs typeface="Times New Roman" panose="02020603050405020304" pitchFamily="18" charset="0"/>
            </a:endParaRPr>
          </a:p>
          <a:p>
            <a:pPr marL="864000" marR="0" lvl="2" indent="-287655" algn="l" defTabSz="914400" rtl="0" eaLnBrk="1" fontAlgn="auto" latinLnBrk="0" hangingPunct="1">
              <a:lnSpc>
                <a:spcPct val="90000"/>
              </a:lnSpc>
              <a:spcBef>
                <a:spcPts val="300"/>
              </a:spcBef>
              <a:spcAft>
                <a:spcPts val="0"/>
              </a:spcAft>
              <a:buClrTx/>
              <a:buSzPct val="80000"/>
              <a:buFont typeface="Wingdings 2" panose="05020102010507070707" pitchFamily="18" charset="2"/>
              <a:buChar char=""/>
              <a:tabLst/>
              <a:defRPr/>
            </a:pPr>
            <a:r>
              <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rPr>
              <a:t>NIET beschouwen als gemeenschappelijke ruimte van het gebouw</a:t>
            </a:r>
          </a:p>
          <a:p>
            <a:pPr marL="864000" marR="0" lvl="2" indent="-287655" algn="l" defTabSz="914400" rtl="0" eaLnBrk="1" fontAlgn="auto" latinLnBrk="0" hangingPunct="1">
              <a:lnSpc>
                <a:spcPct val="90000"/>
              </a:lnSpc>
              <a:spcBef>
                <a:spcPts val="300"/>
              </a:spcBef>
              <a:spcAft>
                <a:spcPts val="0"/>
              </a:spcAft>
              <a:buClrTx/>
              <a:buSzPct val="80000"/>
              <a:buFont typeface="Wingdings 2" panose="05020102010507070707" pitchFamily="18" charset="2"/>
              <a:buChar char=""/>
              <a:tabLst/>
              <a:defRPr/>
            </a:pPr>
            <a:endParaRPr lang="nl-BE" sz="1800">
              <a:latin typeface="Calibri" panose="020F0502020204030204" pitchFamily="34" charset="0"/>
              <a:cs typeface="Times New Roman" panose="02020603050405020304" pitchFamily="18" charset="0"/>
            </a:endParaRPr>
          </a:p>
          <a:p>
            <a:pPr marL="864000" marR="0" lvl="2" indent="-287655" algn="l" defTabSz="914400" rtl="0" eaLnBrk="1" fontAlgn="auto" latinLnBrk="0" hangingPunct="1">
              <a:lnSpc>
                <a:spcPct val="90000"/>
              </a:lnSpc>
              <a:spcBef>
                <a:spcPts val="300"/>
              </a:spcBef>
              <a:spcAft>
                <a:spcPts val="0"/>
              </a:spcAft>
              <a:buClrTx/>
              <a:buSzPct val="80000"/>
              <a:buFont typeface="Wingdings 2" panose="05020102010507070707" pitchFamily="18" charset="2"/>
              <a:buChar char=""/>
              <a:tabLst/>
              <a:defRPr/>
            </a:pPr>
            <a:r>
              <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rPr>
              <a:t>WEL te beschouwen als deel van het onderliggende appartement</a:t>
            </a:r>
          </a:p>
          <a:p>
            <a:pPr lvl="1" indent="0" algn="just">
              <a:lnSpc>
                <a:spcPts val="1600"/>
              </a:lnSpc>
              <a:buNone/>
              <a:defRPr/>
            </a:pPr>
            <a:r>
              <a:rPr lang="nl-BE" sz="1300" i="1">
                <a:latin typeface="Calibri" panose="020F0502020204030204" pitchFamily="34" charset="0"/>
                <a:ea typeface="MS Mincho" panose="02020609040205080304" pitchFamily="49" charset="-128"/>
                <a:cs typeface="Arial" panose="020B0604020202020204" pitchFamily="34" charset="0"/>
              </a:rPr>
              <a:t>! Indien doorlopende zolder over meerdere appartementen: zolder fictief opsplitsen per onderliggend appartement </a:t>
            </a:r>
          </a:p>
          <a:p>
            <a:pPr lvl="2" indent="-287655">
              <a:defRPr/>
            </a:pPr>
            <a:endPar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endParaRPr>
          </a:p>
          <a:p>
            <a:pPr lvl="2" indent="-287655">
              <a:defRPr/>
            </a:pPr>
            <a:r>
              <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rPr>
              <a:t>Zolder mee aftoetsen als deel van BV van het appartement. </a:t>
            </a:r>
            <a:r>
              <a:rPr lang="nl-BE" sz="1800">
                <a:effectLst/>
                <a:latin typeface="Calibri" panose="020F0502020204030204" pitchFamily="34" charset="0"/>
                <a:ea typeface="Times New Roman" panose="02020603050405020304" pitchFamily="18" charset="0"/>
                <a:cs typeface="Times New Roman" panose="02020603050405020304" pitchFamily="18" charset="0"/>
              </a:rPr>
              <a:t>De grens van BV </a:t>
            </a:r>
            <a:r>
              <a:rPr lang="nl-BE" sz="1800" u="sng">
                <a:effectLst/>
                <a:latin typeface="Calibri" panose="020F0502020204030204" pitchFamily="34" charset="0"/>
                <a:ea typeface="Times New Roman" panose="02020603050405020304" pitchFamily="18" charset="0"/>
                <a:cs typeface="Times New Roman" panose="02020603050405020304" pitchFamily="18" charset="0"/>
              </a:rPr>
              <a:t>van het gebouw</a:t>
            </a:r>
            <a:r>
              <a:rPr lang="nl-BE" sz="1800">
                <a:effectLst/>
                <a:latin typeface="Calibri" panose="020F0502020204030204" pitchFamily="34" charset="0"/>
                <a:ea typeface="Times New Roman" panose="02020603050405020304" pitchFamily="18" charset="0"/>
                <a:cs typeface="Times New Roman" panose="02020603050405020304" pitchFamily="18" charset="0"/>
              </a:rPr>
              <a:t> zal ter hoogte van deze zolder dan ook identiek zijn aan de grens van het BV </a:t>
            </a:r>
            <a:r>
              <a:rPr lang="nl-BE" sz="1800" u="sng">
                <a:effectLst/>
                <a:latin typeface="Calibri" panose="020F0502020204030204" pitchFamily="34" charset="0"/>
                <a:ea typeface="Times New Roman" panose="02020603050405020304" pitchFamily="18" charset="0"/>
                <a:cs typeface="Times New Roman" panose="02020603050405020304" pitchFamily="18" charset="0"/>
              </a:rPr>
              <a:t>van het appartement</a:t>
            </a:r>
            <a:r>
              <a:rPr lang="nl-BE" sz="1800">
                <a:effectLst/>
                <a:latin typeface="Calibri" panose="020F0502020204030204" pitchFamily="34" charset="0"/>
                <a:ea typeface="Times New Roman" panose="02020603050405020304" pitchFamily="18" charset="0"/>
                <a:cs typeface="Times New Roman" panose="02020603050405020304" pitchFamily="18" charset="0"/>
              </a:rPr>
              <a:t>. </a:t>
            </a:r>
          </a:p>
          <a:p>
            <a:pPr lvl="2" indent="-287655">
              <a:defRPr/>
            </a:pPr>
            <a:endParaRPr lang="nl-BE" sz="1800">
              <a:latin typeface="Calibri" panose="020F0502020204030204" pitchFamily="34" charset="0"/>
              <a:ea typeface="Times New Roman" panose="02020603050405020304" pitchFamily="18" charset="0"/>
              <a:cs typeface="Times New Roman" panose="02020603050405020304" pitchFamily="18" charset="0"/>
            </a:endParaRPr>
          </a:p>
          <a:p>
            <a:pPr lvl="2" indent="-287655">
              <a:defRPr/>
            </a:pPr>
            <a:r>
              <a:rPr lang="nl-BE" sz="1800">
                <a:effectLst/>
                <a:latin typeface="Calibri" panose="020F0502020204030204" pitchFamily="34" charset="0"/>
                <a:ea typeface="Times New Roman" panose="02020603050405020304" pitchFamily="18" charset="0"/>
                <a:cs typeface="Times New Roman" panose="02020603050405020304" pitchFamily="18" charset="0"/>
              </a:rPr>
              <a:t>DUS </a:t>
            </a:r>
            <a:r>
              <a:rPr lang="nl-BE" sz="1800" b="1" u="sng">
                <a:effectLst/>
                <a:latin typeface="Calibri" panose="020F0502020204030204" pitchFamily="34" charset="0"/>
                <a:ea typeface="Times New Roman" panose="02020603050405020304" pitchFamily="18" charset="0"/>
                <a:cs typeface="Times New Roman" panose="02020603050405020304" pitchFamily="18" charset="0"/>
              </a:rPr>
              <a:t>indien</a:t>
            </a:r>
            <a:r>
              <a:rPr lang="nl-BE" sz="1800" b="1">
                <a:effectLst/>
                <a:latin typeface="Calibri" panose="020F0502020204030204" pitchFamily="34" charset="0"/>
                <a:ea typeface="Times New Roman" panose="02020603050405020304" pitchFamily="18" charset="0"/>
                <a:cs typeface="Times New Roman" panose="02020603050405020304" pitchFamily="18" charset="0"/>
              </a:rPr>
              <a:t> hellend dak van zolder geïsoleerd:</a:t>
            </a:r>
          </a:p>
          <a:p>
            <a:pPr marL="862095" lvl="2" indent="-285750">
              <a:buFontTx/>
              <a:buChar char="-"/>
              <a:defRPr/>
            </a:pPr>
            <a:r>
              <a:rPr lang="nl-BE" sz="1800" b="1">
                <a:latin typeface="Calibri" panose="020F0502020204030204" pitchFamily="34" charset="0"/>
                <a:cs typeface="Times New Roman" panose="02020603050405020304" pitchFamily="18" charset="0"/>
              </a:rPr>
              <a:t>Hellend dak naar buitenomgeving opnemen in EPC-GD</a:t>
            </a:r>
          </a:p>
          <a:p>
            <a:pPr marL="862095" lvl="2" indent="-285750">
              <a:buFontTx/>
              <a:buChar char="-"/>
              <a:defRPr/>
            </a:pPr>
            <a:r>
              <a:rPr lang="nl-BE" sz="1800">
                <a:latin typeface="Calibri" panose="020F0502020204030204" pitchFamily="34" charset="0"/>
                <a:cs typeface="Times New Roman" panose="02020603050405020304" pitchFamily="18" charset="0"/>
              </a:rPr>
              <a:t>Appartement waar zolder deel van is: hellend dak naar buiten overnemen</a:t>
            </a:r>
          </a:p>
          <a:p>
            <a:pPr lvl="2" indent="-287655">
              <a:defRPr/>
            </a:pPr>
            <a:endPar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endParaRPr>
          </a:p>
          <a:p>
            <a:pPr lvl="3" indent="-287655">
              <a:buFont typeface="Wingdings 2" panose="05020102010507070707" pitchFamily="18" charset="2"/>
              <a:buChar char=""/>
              <a:defRPr/>
            </a:pPr>
            <a:endPar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endParaRPr>
          </a:p>
          <a:p>
            <a:pPr marL="342900" indent="-342900" algn="just">
              <a:lnSpc>
                <a:spcPts val="1600"/>
              </a:lnSpc>
              <a:buFont typeface="Avenir Book"/>
              <a:buChar char="-"/>
            </a:pPr>
            <a:endParaRPr lang="nl-BE" sz="2000" i="1">
              <a:latin typeface="Calibri" panose="020F0502020204030204" pitchFamily="34" charset="0"/>
              <a:ea typeface="MS Mincho" panose="02020609040205080304" pitchFamily="49" charset="-128"/>
              <a:cs typeface="Arial" panose="020B0604020202020204" pitchFamily="34" charset="0"/>
            </a:endParaRPr>
          </a:p>
          <a:p>
            <a:pPr lvl="2" indent="-287655"/>
            <a:endParaRPr lang="nl-BE" sz="1800">
              <a:latin typeface="Calibri" panose="020F0502020204030204" pitchFamily="34" charset="0"/>
              <a:cs typeface="Times New Roman" panose="02020603050405020304" pitchFamily="18" charset="0"/>
            </a:endParaRPr>
          </a:p>
          <a:p>
            <a:pPr lvl="2" indent="-287655"/>
            <a:endParaRPr lang="nl-BE" sz="1800">
              <a:latin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D0077D70-5A42-E6D7-68D9-3D3CFCC0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456" y="4656945"/>
            <a:ext cx="2895544" cy="1865313"/>
          </a:xfrm>
          <a:prstGeom prst="rect">
            <a:avLst/>
          </a:prstGeom>
        </p:spPr>
      </p:pic>
      <p:sp>
        <p:nvSpPr>
          <p:cNvPr id="6" name="Ovaal 4">
            <a:extLst>
              <a:ext uri="{FF2B5EF4-FFF2-40B4-BE49-F238E27FC236}">
                <a16:creationId xmlns:a16="http://schemas.microsoft.com/office/drawing/2014/main" id="{A51C7278-7E8B-5AA1-AF10-998DF581566B}"/>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AD5CCA82-4FA8-833E-CE57-2A82F4F9999D}"/>
              </a:ext>
            </a:extLst>
          </p:cNvPr>
          <p:cNvSpPr txBox="1"/>
          <p:nvPr/>
        </p:nvSpPr>
        <p:spPr>
          <a:xfrm>
            <a:off x="10593850" y="777670"/>
            <a:ext cx="159815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IV.1.2.7.6</a:t>
            </a:r>
            <a:endParaRPr lang="nl-BE" sz="2000" b="1" i="0" u="none" cap="small" baseline="0">
              <a:solidFill>
                <a:srgbClr val="105269"/>
              </a:solidFill>
              <a:latin typeface="+mj-lt"/>
            </a:endParaRPr>
          </a:p>
        </p:txBody>
      </p:sp>
      <p:pic>
        <p:nvPicPr>
          <p:cNvPr id="10" name="Graphic 9" descr="Klembord">
            <a:extLst>
              <a:ext uri="{FF2B5EF4-FFF2-40B4-BE49-F238E27FC236}">
                <a16:creationId xmlns:a16="http://schemas.microsoft.com/office/drawing/2014/main" id="{E228FDA8-4C20-B8E1-4EAB-FF7A48027B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9855847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8675257" cy="5037474"/>
          </a:xfrm>
        </p:spPr>
        <p:txBody>
          <a:bodyPr lIns="91440" tIns="45720" rIns="91440" bIns="0" anchor="t"/>
          <a:lstStyle/>
          <a:p>
            <a:pPr indent="-287655"/>
            <a:r>
              <a:rPr lang="nl-BE" sz="2600"/>
              <a:t>Deel IV – Werkwijze bij zolder van een appartementsgebouw (§IV.1.2.7.6): </a:t>
            </a:r>
          </a:p>
          <a:p>
            <a:pPr lvl="1" indent="-287655"/>
            <a:r>
              <a:rPr lang="nl-BE" sz="1900"/>
              <a:t>Voor zijdelingse </a:t>
            </a:r>
            <a:r>
              <a:rPr lang="nl-BE" sz="1900" err="1"/>
              <a:t>daktippen</a:t>
            </a:r>
            <a:r>
              <a:rPr lang="nl-BE" sz="1900"/>
              <a:t> wordt dezelfde werkwijze toegepast</a:t>
            </a:r>
          </a:p>
          <a:p>
            <a:pPr lvl="2" indent="-287655">
              <a:defRPr/>
            </a:pPr>
            <a:endPar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endParaRPr>
          </a:p>
          <a:p>
            <a:pPr lvl="3" indent="-287655">
              <a:buFont typeface="Wingdings 2" panose="05020102010507070707" pitchFamily="18" charset="2"/>
              <a:buChar char=""/>
              <a:defRPr/>
            </a:pPr>
            <a:endParaRPr kumimoji="0" lang="nl-BE" sz="1800" b="0" i="0" u="none" strike="noStrike" kern="1200" cap="none" spc="0" normalizeH="0" baseline="0" noProof="0">
              <a:ln>
                <a:noFill/>
              </a:ln>
              <a:solidFill>
                <a:srgbClr val="105269"/>
              </a:solidFill>
              <a:effectLst/>
              <a:uLnTx/>
              <a:uFillTx/>
              <a:latin typeface="Calibri" panose="020F0502020204030204" pitchFamily="34" charset="0"/>
              <a:ea typeface="+mn-ea"/>
              <a:cs typeface="Times New Roman" panose="02020603050405020304" pitchFamily="18" charset="0"/>
            </a:endParaRPr>
          </a:p>
          <a:p>
            <a:pPr marL="342900" indent="-342900" algn="just">
              <a:lnSpc>
                <a:spcPts val="1600"/>
              </a:lnSpc>
              <a:buFont typeface="Avenir Book"/>
              <a:buChar char="-"/>
            </a:pPr>
            <a:endParaRPr lang="nl-BE" sz="2000" i="1">
              <a:latin typeface="Calibri" panose="020F0502020204030204" pitchFamily="34" charset="0"/>
              <a:ea typeface="MS Mincho" panose="02020609040205080304" pitchFamily="49" charset="-128"/>
              <a:cs typeface="Arial" panose="020B0604020202020204" pitchFamily="34" charset="0"/>
            </a:endParaRPr>
          </a:p>
          <a:p>
            <a:pPr lvl="2" indent="-287655"/>
            <a:endParaRPr lang="nl-BE" sz="1800">
              <a:latin typeface="Calibri" panose="020F0502020204030204" pitchFamily="34" charset="0"/>
              <a:cs typeface="Times New Roman" panose="02020603050405020304" pitchFamily="18" charset="0"/>
            </a:endParaRPr>
          </a:p>
          <a:p>
            <a:pPr lvl="2" indent="-287655"/>
            <a:endParaRPr lang="nl-BE" sz="1800">
              <a:latin typeface="Calibri" panose="020F0502020204030204" pitchFamily="34" charset="0"/>
              <a:cs typeface="Times New Roman" panose="02020603050405020304" pitchFamily="18" charset="0"/>
            </a:endParaRPr>
          </a:p>
        </p:txBody>
      </p:sp>
      <p:sp>
        <p:nvSpPr>
          <p:cNvPr id="5" name="Ovaal 4">
            <a:extLst>
              <a:ext uri="{FF2B5EF4-FFF2-40B4-BE49-F238E27FC236}">
                <a16:creationId xmlns:a16="http://schemas.microsoft.com/office/drawing/2014/main" id="{397D0318-52EB-FF24-8982-D97B89078E9B}"/>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5">
            <a:extLst>
              <a:ext uri="{FF2B5EF4-FFF2-40B4-BE49-F238E27FC236}">
                <a16:creationId xmlns:a16="http://schemas.microsoft.com/office/drawing/2014/main" id="{76E4276B-C697-2315-DE54-AC7479B040CF}"/>
              </a:ext>
            </a:extLst>
          </p:cNvPr>
          <p:cNvSpPr txBox="1"/>
          <p:nvPr/>
        </p:nvSpPr>
        <p:spPr>
          <a:xfrm>
            <a:off x="10593850" y="777670"/>
            <a:ext cx="159815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IV.1.2.7.6</a:t>
            </a:r>
            <a:endParaRPr lang="nl-BE" sz="2000" b="1" i="0" u="none" cap="small" baseline="0">
              <a:solidFill>
                <a:srgbClr val="105269"/>
              </a:solidFill>
              <a:latin typeface="+mj-lt"/>
            </a:endParaRPr>
          </a:p>
        </p:txBody>
      </p:sp>
      <p:pic>
        <p:nvPicPr>
          <p:cNvPr id="9" name="Graphic 8" descr="Klembord">
            <a:extLst>
              <a:ext uri="{FF2B5EF4-FFF2-40B4-BE49-F238E27FC236}">
                <a16:creationId xmlns:a16="http://schemas.microsoft.com/office/drawing/2014/main" id="{37CE730D-859E-E991-AA04-4C2EAB5360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9329510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9543475" cy="5037474"/>
          </a:xfrm>
        </p:spPr>
        <p:txBody>
          <a:bodyPr lIns="91440" tIns="45720" rIns="91440" bIns="0" anchor="t"/>
          <a:lstStyle/>
          <a:p>
            <a:pPr indent="-287655"/>
            <a:r>
              <a:rPr lang="nl-BE" sz="2600"/>
              <a:t>Deel IV –Alle nissen die voldoende klein zijn, mogen altijd verwaarloosd worden ook als ze beglazing hebben (§IV.1.2.10.4): </a:t>
            </a:r>
          </a:p>
          <a:p>
            <a:pPr marL="575945" lvl="1" indent="-287655"/>
            <a:r>
              <a:rPr lang="nl-BE" sz="1900"/>
              <a:t>Er was wat onduidelijkheid welke nissen en uitsprongen wel en niet mochten verwaarloosd worden in welke gevallen.</a:t>
            </a:r>
            <a:endParaRPr lang="nl-BE" sz="1900">
              <a:ea typeface="Calibri"/>
              <a:cs typeface="Calibri"/>
            </a:endParaRPr>
          </a:p>
          <a:p>
            <a:pPr marL="575945" lvl="1" indent="-287655"/>
            <a:endParaRPr lang="nl-BE" sz="1900">
              <a:ea typeface="Calibri"/>
              <a:cs typeface="Calibri"/>
            </a:endParaRPr>
          </a:p>
          <a:p>
            <a:pPr marL="575945" lvl="1" indent="-287655"/>
            <a:r>
              <a:rPr lang="nl-BE" sz="1900"/>
              <a:t>Vanaf nu mag elke nis of insprong die voldoet aan de gekende voorwaarden altijd verwaarloosd worden, zowel bij berekening van het beschermd volume als bij de berekening van de verliesoppervlakte:</a:t>
            </a:r>
            <a:endParaRPr lang="nl-BE" sz="1900">
              <a:ea typeface="Calibri"/>
              <a:cs typeface="Calibri"/>
            </a:endParaRPr>
          </a:p>
          <a:p>
            <a:pPr marL="575945" lvl="1" indent="-287655"/>
            <a:endParaRPr lang="nl-BE" sz="1900">
              <a:ea typeface="Calibri"/>
              <a:cs typeface="Calibri"/>
            </a:endParaRPr>
          </a:p>
          <a:p>
            <a:pPr marL="575945" lvl="1" indent="-287655"/>
            <a:endParaRPr lang="nl-BE" sz="1900">
              <a:ea typeface="Calibri"/>
              <a:cs typeface="Calibri"/>
            </a:endParaRPr>
          </a:p>
          <a:p>
            <a:pPr marL="575945" lvl="1" indent="-287655"/>
            <a:endParaRPr lang="nl-BE" sz="1900">
              <a:ea typeface="Calibri"/>
              <a:cs typeface="Calibri"/>
            </a:endParaRPr>
          </a:p>
          <a:p>
            <a:pPr marL="575945" lvl="1" indent="-287655"/>
            <a:endParaRPr lang="nl-BE" sz="1900">
              <a:ea typeface="Calibri"/>
              <a:cs typeface="Calibri"/>
            </a:endParaRPr>
          </a:p>
          <a:p>
            <a:pPr marL="575945" lvl="1" indent="-287655"/>
            <a:endParaRPr lang="nl-BE" sz="1900">
              <a:ea typeface="Calibri"/>
              <a:cs typeface="Calibri"/>
            </a:endParaRPr>
          </a:p>
          <a:p>
            <a:pPr marL="575945" lvl="1" indent="-287655"/>
            <a:endParaRPr lang="nl-BE" sz="1900">
              <a:ea typeface="Calibri"/>
              <a:cs typeface="Calibri"/>
            </a:endParaRPr>
          </a:p>
          <a:p>
            <a:pPr marL="863600" lvl="2" indent="-287655">
              <a:defRPr/>
            </a:pPr>
            <a:endParaRPr lang="nl-BE" sz="1800" b="0" i="0" u="none" strike="noStrike" kern="1200" cap="none" spc="0" normalizeH="0" baseline="0" noProof="0">
              <a:ln>
                <a:noFill/>
              </a:ln>
              <a:solidFill>
                <a:srgbClr val="10526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151890" lvl="3" indent="-287655">
              <a:buFont typeface="Wingdings 2" panose="05020102010507070707" pitchFamily="18" charset="2"/>
              <a:buChar char=""/>
              <a:defRPr/>
            </a:pPr>
            <a:endParaRPr lang="nl-BE" sz="1800" b="0" i="0" u="none" strike="noStrike" kern="1200" cap="none" spc="0" normalizeH="0" baseline="0" noProof="0">
              <a:ln>
                <a:noFill/>
              </a:ln>
              <a:solidFill>
                <a:srgbClr val="10526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ts val="1600"/>
              </a:lnSpc>
              <a:buFont typeface="Avenir Book"/>
              <a:buChar char="-"/>
            </a:pPr>
            <a:endParaRPr lang="nl-BE" sz="2000" i="1">
              <a:latin typeface="Calibri" panose="020F0502020204030204" pitchFamily="34" charset="0"/>
              <a:ea typeface="MS Mincho" panose="02020609040205080304" pitchFamily="49" charset="-128"/>
              <a:cs typeface="Arial" panose="020B0604020202020204" pitchFamily="34" charset="0"/>
            </a:endParaRPr>
          </a:p>
          <a:p>
            <a:pPr marL="863600" lvl="2" indent="-287655"/>
            <a:endParaRPr lang="nl-BE" sz="1800">
              <a:latin typeface="Calibri" panose="020F0502020204030204" pitchFamily="34" charset="0"/>
              <a:ea typeface="Calibri" panose="020F0502020204030204" pitchFamily="34" charset="0"/>
              <a:cs typeface="Times New Roman" panose="02020603050405020304" pitchFamily="18" charset="0"/>
            </a:endParaRPr>
          </a:p>
          <a:p>
            <a:pPr marL="863600" lvl="2" indent="-287655"/>
            <a:endParaRPr lang="nl-BE" sz="1800">
              <a:latin typeface="Calibri" panose="020F0502020204030204" pitchFamily="34" charset="0"/>
              <a:ea typeface="Calibri" panose="020F0502020204030204" pitchFamily="34" charset="0"/>
              <a:cs typeface="Times New Roman" panose="02020603050405020304" pitchFamily="18" charset="0"/>
            </a:endParaRPr>
          </a:p>
        </p:txBody>
      </p:sp>
      <p:pic>
        <p:nvPicPr>
          <p:cNvPr id="7" name="Afbeelding 6">
            <a:extLst>
              <a:ext uri="{FF2B5EF4-FFF2-40B4-BE49-F238E27FC236}">
                <a16:creationId xmlns:a16="http://schemas.microsoft.com/office/drawing/2014/main" id="{3FC009A5-23D7-811F-E453-9351116ADCF2}"/>
              </a:ext>
            </a:extLst>
          </p:cNvPr>
          <p:cNvPicPr>
            <a:picLocks noChangeAspect="1"/>
          </p:cNvPicPr>
          <p:nvPr/>
        </p:nvPicPr>
        <p:blipFill>
          <a:blip r:embed="rId2"/>
          <a:stretch>
            <a:fillRect/>
          </a:stretch>
        </p:blipFill>
        <p:spPr>
          <a:xfrm>
            <a:off x="2881746" y="4651645"/>
            <a:ext cx="5912115" cy="1729683"/>
          </a:xfrm>
          <a:prstGeom prst="rect">
            <a:avLst/>
          </a:prstGeom>
          <a:ln>
            <a:solidFill>
              <a:schemeClr val="accent1"/>
            </a:solidFill>
          </a:ln>
        </p:spPr>
      </p:pic>
      <p:sp>
        <p:nvSpPr>
          <p:cNvPr id="5" name="Ovaal 4">
            <a:extLst>
              <a:ext uri="{FF2B5EF4-FFF2-40B4-BE49-F238E27FC236}">
                <a16:creationId xmlns:a16="http://schemas.microsoft.com/office/drawing/2014/main" id="{3D251010-B8B9-D7F8-72D3-C6CE96E11EAC}"/>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A67C9A91-06EF-BC5E-6A8B-CB5858FC2F42}"/>
              </a:ext>
            </a:extLst>
          </p:cNvPr>
          <p:cNvSpPr txBox="1"/>
          <p:nvPr/>
        </p:nvSpPr>
        <p:spPr>
          <a:xfrm>
            <a:off x="10603258" y="777670"/>
            <a:ext cx="1588742"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IV.1.2.10.4</a:t>
            </a:r>
            <a:endParaRPr lang="nl-BE" sz="2000" b="1" i="0" u="none" cap="small" baseline="0">
              <a:solidFill>
                <a:srgbClr val="105269"/>
              </a:solidFill>
              <a:latin typeface="+mj-lt"/>
            </a:endParaRPr>
          </a:p>
        </p:txBody>
      </p:sp>
      <p:pic>
        <p:nvPicPr>
          <p:cNvPr id="10" name="Graphic 9" descr="Klembord">
            <a:extLst>
              <a:ext uri="{FF2B5EF4-FFF2-40B4-BE49-F238E27FC236}">
                <a16:creationId xmlns:a16="http://schemas.microsoft.com/office/drawing/2014/main" id="{F7AB6FC2-6323-10A8-B723-CBC0E697D2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6" name="Rechthoek 5">
            <a:extLst>
              <a:ext uri="{FF2B5EF4-FFF2-40B4-BE49-F238E27FC236}">
                <a16:creationId xmlns:a16="http://schemas.microsoft.com/office/drawing/2014/main" id="{44E49A39-F82F-D4FE-C5D1-5ADE47FB870E}"/>
              </a:ext>
            </a:extLst>
          </p:cNvPr>
          <p:cNvSpPr/>
          <p:nvPr/>
        </p:nvSpPr>
        <p:spPr>
          <a:xfrm>
            <a:off x="3033345" y="5591943"/>
            <a:ext cx="1459524" cy="263734"/>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998454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9543475" cy="5037474"/>
          </a:xfrm>
        </p:spPr>
        <p:txBody>
          <a:bodyPr lIns="91440" tIns="45720" rIns="91440" bIns="0" anchor="t"/>
          <a:lstStyle/>
          <a:p>
            <a:pPr indent="-287655"/>
            <a:r>
              <a:rPr lang="nl-BE" sz="2600"/>
              <a:t>Deel IV – Kleine dieptes mogen genegeerd worden (§IV.3.4.1.3): </a:t>
            </a:r>
          </a:p>
          <a:p>
            <a:pPr marL="575945" lvl="1" indent="-287655"/>
            <a:r>
              <a:rPr lang="nl-BE" sz="1900"/>
              <a:t>Bij vloeren onder het maaiveld op kleine dieptes is het niet zinvol </a:t>
            </a:r>
            <a:r>
              <a:rPr lang="nl-NL" sz="1900"/>
              <a:t>om het kleine stukje muur onder het maaiveld apart te moeten invoeren met begrenzing grond</a:t>
            </a:r>
          </a:p>
          <a:p>
            <a:pPr marL="575945" lvl="1" indent="-287655"/>
            <a:r>
              <a:rPr lang="nl-NL" sz="1900">
                <a:cs typeface="Calibri"/>
              </a:rPr>
              <a:t>Veel gemakkelijker om doorlopend in te voeren als muur met begrenzing Buiten.</a:t>
            </a:r>
            <a:endParaRPr lang="nl-BE" sz="1900">
              <a:cs typeface="Calibri"/>
            </a:endParaRPr>
          </a:p>
          <a:p>
            <a:pPr marL="575945" lvl="1" indent="-287655"/>
            <a:r>
              <a:rPr lang="nl-BE" sz="1900"/>
              <a:t>Daarom mogen ook </a:t>
            </a:r>
            <a:r>
              <a:rPr lang="nl-BE" sz="1900" b="1"/>
              <a:t>muren met een diepte &lt; 50 cm </a:t>
            </a:r>
            <a:r>
              <a:rPr lang="nl-BE" sz="1900"/>
              <a:t>onder het maaiveld genegeerd worden en </a:t>
            </a:r>
            <a:r>
              <a:rPr lang="nl-BE" sz="1900" b="1"/>
              <a:t>ingevoerd worden als muren met begrenzing Buiten</a:t>
            </a:r>
            <a:r>
              <a:rPr lang="nl-BE" sz="1900"/>
              <a:t>.</a:t>
            </a:r>
            <a:endParaRPr lang="nl-BE" sz="1900">
              <a:cs typeface="Calibri"/>
            </a:endParaRPr>
          </a:p>
          <a:p>
            <a:pPr marL="863600" lvl="2" indent="-287655">
              <a:defRPr/>
            </a:pPr>
            <a:endParaRPr lang="nl-BE" sz="1800" b="0" i="0" u="none" strike="noStrike" kern="1200" cap="none" spc="0" normalizeH="0" baseline="0" noProof="0">
              <a:ln>
                <a:noFill/>
              </a:ln>
              <a:solidFill>
                <a:srgbClr val="105269"/>
              </a:solidFill>
              <a:effectLst/>
              <a:uLnTx/>
              <a:uFillTx/>
              <a:latin typeface="Calibri" panose="020F0502020204030204" pitchFamily="34" charset="0"/>
              <a:cs typeface="Times New Roman" panose="02020603050405020304" pitchFamily="18" charset="0"/>
            </a:endParaRPr>
          </a:p>
          <a:p>
            <a:pPr marL="1151890" lvl="3" indent="-287655">
              <a:buFont typeface="Wingdings 2" panose="05020102010507070707" pitchFamily="18" charset="2"/>
              <a:buChar char=""/>
              <a:defRPr/>
            </a:pPr>
            <a:endParaRPr lang="nl-BE" sz="1800" b="0" i="0" u="none" strike="noStrike" kern="1200" cap="none" spc="0" normalizeH="0" baseline="0" noProof="0">
              <a:ln>
                <a:noFill/>
              </a:ln>
              <a:solidFill>
                <a:srgbClr val="105269"/>
              </a:solidFill>
              <a:effectLst/>
              <a:uLnTx/>
              <a:uFillTx/>
              <a:latin typeface="Calibri" panose="020F0502020204030204" pitchFamily="34" charset="0"/>
              <a:cs typeface="Times New Roman" panose="02020603050405020304" pitchFamily="18" charset="0"/>
            </a:endParaRPr>
          </a:p>
          <a:p>
            <a:pPr marL="342900" indent="-342900" algn="just">
              <a:lnSpc>
                <a:spcPts val="1600"/>
              </a:lnSpc>
              <a:buFont typeface="Avenir Book"/>
              <a:buChar char="-"/>
            </a:pPr>
            <a:endParaRPr lang="nl-BE" sz="2000" i="1">
              <a:latin typeface="Calibri" panose="020F0502020204030204" pitchFamily="34" charset="0"/>
              <a:ea typeface="MS Mincho" panose="02020609040205080304" pitchFamily="49" charset="-128"/>
              <a:cs typeface="Arial" panose="020B0604020202020204" pitchFamily="34" charset="0"/>
            </a:endParaRPr>
          </a:p>
          <a:p>
            <a:pPr marL="863600" lvl="2" indent="-287655"/>
            <a:endParaRPr lang="nl-BE" sz="1800">
              <a:latin typeface="Calibri" panose="020F0502020204030204" pitchFamily="34" charset="0"/>
              <a:cs typeface="Times New Roman" panose="02020603050405020304" pitchFamily="18" charset="0"/>
            </a:endParaRPr>
          </a:p>
          <a:p>
            <a:pPr marL="863600" lvl="2" indent="-287655"/>
            <a:endParaRPr lang="nl-BE" sz="1800">
              <a:latin typeface="Calibri" panose="020F0502020204030204" pitchFamily="34" charset="0"/>
              <a:cs typeface="Times New Roman" panose="02020603050405020304" pitchFamily="18" charset="0"/>
            </a:endParaRPr>
          </a:p>
        </p:txBody>
      </p:sp>
      <p:pic>
        <p:nvPicPr>
          <p:cNvPr id="7" name="Afbeelding 6">
            <a:extLst>
              <a:ext uri="{FF2B5EF4-FFF2-40B4-BE49-F238E27FC236}">
                <a16:creationId xmlns:a16="http://schemas.microsoft.com/office/drawing/2014/main" id="{A66A5A28-96B4-3D6A-D49D-F8CD6DF8B950}"/>
              </a:ext>
            </a:extLst>
          </p:cNvPr>
          <p:cNvPicPr>
            <a:picLocks noChangeAspect="1"/>
          </p:cNvPicPr>
          <p:nvPr/>
        </p:nvPicPr>
        <p:blipFill>
          <a:blip r:embed="rId2"/>
          <a:stretch>
            <a:fillRect/>
          </a:stretch>
        </p:blipFill>
        <p:spPr>
          <a:xfrm>
            <a:off x="3713998" y="3429000"/>
            <a:ext cx="5032839" cy="3287535"/>
          </a:xfrm>
          <a:prstGeom prst="rect">
            <a:avLst/>
          </a:prstGeom>
          <a:ln>
            <a:solidFill>
              <a:schemeClr val="accent1"/>
            </a:solidFill>
          </a:ln>
        </p:spPr>
      </p:pic>
      <p:cxnSp>
        <p:nvCxnSpPr>
          <p:cNvPr id="6" name="Rechte verbindingslijn 5">
            <a:extLst>
              <a:ext uri="{FF2B5EF4-FFF2-40B4-BE49-F238E27FC236}">
                <a16:creationId xmlns:a16="http://schemas.microsoft.com/office/drawing/2014/main" id="{D0619F51-E662-8423-BF9A-803B0D864422}"/>
              </a:ext>
            </a:extLst>
          </p:cNvPr>
          <p:cNvCxnSpPr>
            <a:cxnSpLocks/>
          </p:cNvCxnSpPr>
          <p:nvPr/>
        </p:nvCxnSpPr>
        <p:spPr>
          <a:xfrm>
            <a:off x="4750954" y="4087140"/>
            <a:ext cx="330315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al 4">
            <a:extLst>
              <a:ext uri="{FF2B5EF4-FFF2-40B4-BE49-F238E27FC236}">
                <a16:creationId xmlns:a16="http://schemas.microsoft.com/office/drawing/2014/main" id="{904A1307-D9C6-8852-8E91-B3FE30AD55D0}"/>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5">
            <a:extLst>
              <a:ext uri="{FF2B5EF4-FFF2-40B4-BE49-F238E27FC236}">
                <a16:creationId xmlns:a16="http://schemas.microsoft.com/office/drawing/2014/main" id="{DD847E23-C010-7FBD-84F1-9E4EF5704CEB}"/>
              </a:ext>
            </a:extLst>
          </p:cNvPr>
          <p:cNvSpPr txBox="1"/>
          <p:nvPr/>
        </p:nvSpPr>
        <p:spPr>
          <a:xfrm>
            <a:off x="10575035" y="777670"/>
            <a:ext cx="1616965"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IV.3.4.1.3</a:t>
            </a:r>
            <a:endParaRPr lang="nl-BE" sz="2000" b="1" i="0" u="none" cap="small" baseline="0">
              <a:solidFill>
                <a:srgbClr val="105269"/>
              </a:solidFill>
              <a:latin typeface="+mj-lt"/>
            </a:endParaRPr>
          </a:p>
        </p:txBody>
      </p:sp>
      <p:pic>
        <p:nvPicPr>
          <p:cNvPr id="11" name="Graphic 10" descr="Klembord">
            <a:extLst>
              <a:ext uri="{FF2B5EF4-FFF2-40B4-BE49-F238E27FC236}">
                <a16:creationId xmlns:a16="http://schemas.microsoft.com/office/drawing/2014/main" id="{09368121-4D70-636B-402D-58F1BF270C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1380489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7215912" cy="5037474"/>
          </a:xfrm>
        </p:spPr>
        <p:txBody>
          <a:bodyPr lIns="91440" tIns="45720" rIns="91440" bIns="0" anchor="t"/>
          <a:lstStyle/>
          <a:p>
            <a:pPr indent="-287655"/>
            <a:r>
              <a:rPr lang="nl-BE" sz="2600"/>
              <a:t>Deel V – EPBD-databank en geldigheid (§V.1.3): </a:t>
            </a:r>
          </a:p>
          <a:p>
            <a:pPr marL="575945" lvl="1" indent="-287655"/>
            <a:r>
              <a:rPr lang="nl-BE" sz="1900"/>
              <a:t>Toegevoegd dat EPBD-databank ook mag gebruikt worden indien</a:t>
            </a:r>
            <a:endParaRPr lang="nl-BE" sz="1900">
              <a:cs typeface="Calibri"/>
            </a:endParaRPr>
          </a:p>
          <a:p>
            <a:pPr marL="863600" lvl="2" indent="-287655"/>
            <a:r>
              <a:rPr lang="nl-BE" sz="1800">
                <a:latin typeface="Calibri"/>
                <a:cs typeface="Times New Roman"/>
              </a:rPr>
              <a:t>datum plaatsing product niet gekend is OF</a:t>
            </a:r>
          </a:p>
          <a:p>
            <a:pPr marL="863600" lvl="2" indent="-287655"/>
            <a:endParaRPr lang="nl-BE" sz="1800">
              <a:latin typeface="Calibri"/>
              <a:cs typeface="Times New Roman"/>
            </a:endParaRPr>
          </a:p>
          <a:p>
            <a:pPr marL="863600" lvl="2" indent="-287655"/>
            <a:r>
              <a:rPr lang="nl-BE" sz="1800">
                <a:latin typeface="Calibri"/>
                <a:cs typeface="Times New Roman"/>
              </a:rPr>
              <a:t>er geen erkenningstermijn was ten tijde van plaatsing product</a:t>
            </a:r>
          </a:p>
          <a:p>
            <a:pPr marL="863600" lvl="2" indent="-287655"/>
            <a:endParaRPr lang="nl-BE" sz="1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575600" lvl="1" indent="-287655"/>
            <a:r>
              <a:rPr lang="nl-BE" sz="1900"/>
              <a:t>In die gevallen gegevens overnemen uit erkenningstermijn met de minst gunstige prestaties.</a:t>
            </a:r>
          </a:p>
          <a:p>
            <a:pPr marL="863600" lvl="2" indent="-287655"/>
            <a:endParaRPr lang="nl-BE" sz="1500">
              <a:latin typeface="Calibri" panose="020F0502020204030204" pitchFamily="34" charset="0"/>
              <a:cs typeface="Times New Roman" panose="02020603050405020304" pitchFamily="18" charset="0"/>
            </a:endParaRPr>
          </a:p>
          <a:p>
            <a:pPr marL="575945" lvl="1" indent="-287655"/>
            <a:endParaRPr lang="nl-BE" sz="2000">
              <a:cs typeface="Calibri"/>
            </a:endParaRPr>
          </a:p>
        </p:txBody>
      </p:sp>
      <p:sp>
        <p:nvSpPr>
          <p:cNvPr id="5" name="Ovaal 4">
            <a:extLst>
              <a:ext uri="{FF2B5EF4-FFF2-40B4-BE49-F238E27FC236}">
                <a16:creationId xmlns:a16="http://schemas.microsoft.com/office/drawing/2014/main" id="{883CCE76-D031-8FC3-8EEB-F0CFB601E127}"/>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6EC48C53-1F12-3760-C8FF-8067E0DECEB4}"/>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V.1.3</a:t>
            </a:r>
            <a:endParaRPr lang="nl-BE" sz="2000" b="1" i="0" u="none" cap="small" baseline="0">
              <a:solidFill>
                <a:srgbClr val="105269"/>
              </a:solidFill>
              <a:latin typeface="+mj-lt"/>
            </a:endParaRPr>
          </a:p>
        </p:txBody>
      </p:sp>
      <p:pic>
        <p:nvPicPr>
          <p:cNvPr id="10" name="Graphic 9" descr="Klembord">
            <a:extLst>
              <a:ext uri="{FF2B5EF4-FFF2-40B4-BE49-F238E27FC236}">
                <a16:creationId xmlns:a16="http://schemas.microsoft.com/office/drawing/2014/main" id="{F6054F7B-C9A7-ED68-8194-13AE71EB1B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pic>
        <p:nvPicPr>
          <p:cNvPr id="6" name="Afbeelding 5">
            <a:extLst>
              <a:ext uri="{FF2B5EF4-FFF2-40B4-BE49-F238E27FC236}">
                <a16:creationId xmlns:a16="http://schemas.microsoft.com/office/drawing/2014/main" id="{F8407AB9-AB5F-8E46-E603-7C2CAC5B7C13}"/>
              </a:ext>
            </a:extLst>
          </p:cNvPr>
          <p:cNvPicPr>
            <a:picLocks noChangeAspect="1"/>
          </p:cNvPicPr>
          <p:nvPr/>
        </p:nvPicPr>
        <p:blipFill>
          <a:blip r:embed="rId4"/>
          <a:stretch>
            <a:fillRect/>
          </a:stretch>
        </p:blipFill>
        <p:spPr>
          <a:xfrm>
            <a:off x="4851596" y="3732116"/>
            <a:ext cx="6106377" cy="2953162"/>
          </a:xfrm>
          <a:prstGeom prst="rect">
            <a:avLst/>
          </a:prstGeom>
          <a:ln>
            <a:solidFill>
              <a:schemeClr val="accent1"/>
            </a:solidFill>
          </a:ln>
        </p:spPr>
      </p:pic>
      <p:sp>
        <p:nvSpPr>
          <p:cNvPr id="9" name="Rechthoek 8">
            <a:extLst>
              <a:ext uri="{FF2B5EF4-FFF2-40B4-BE49-F238E27FC236}">
                <a16:creationId xmlns:a16="http://schemas.microsoft.com/office/drawing/2014/main" id="{86815E93-F532-C104-EB19-51B1D34E3441}"/>
              </a:ext>
            </a:extLst>
          </p:cNvPr>
          <p:cNvSpPr/>
          <p:nvPr/>
        </p:nvSpPr>
        <p:spPr>
          <a:xfrm>
            <a:off x="5011616" y="5424857"/>
            <a:ext cx="6022730" cy="1354015"/>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68960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BD77A38-2642-24AA-FE2B-D4D1FD38FC5F}"/>
              </a:ext>
            </a:extLst>
          </p:cNvPr>
          <p:cNvPicPr>
            <a:picLocks noChangeAspect="1"/>
          </p:cNvPicPr>
          <p:nvPr/>
        </p:nvPicPr>
        <p:blipFill>
          <a:blip r:embed="rId2"/>
          <a:stretch>
            <a:fillRect/>
          </a:stretch>
        </p:blipFill>
        <p:spPr>
          <a:xfrm>
            <a:off x="5345723" y="2577185"/>
            <a:ext cx="5288256" cy="3945073"/>
          </a:xfrm>
          <a:prstGeom prst="rect">
            <a:avLst/>
          </a:prstGeom>
          <a:ln>
            <a:solidFill>
              <a:schemeClr val="accent1"/>
            </a:solidFill>
          </a:ln>
        </p:spPr>
      </p:pic>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8" y="1484784"/>
            <a:ext cx="6547340" cy="5037474"/>
          </a:xfrm>
        </p:spPr>
        <p:txBody>
          <a:bodyPr lIns="91440" tIns="45720" rIns="91440" bIns="0" anchor="t"/>
          <a:lstStyle/>
          <a:p>
            <a:pPr indent="-287655"/>
            <a:r>
              <a:rPr lang="nl-BE" sz="2600"/>
              <a:t>Deel V – Isolatie (§V.2.3): </a:t>
            </a:r>
          </a:p>
          <a:p>
            <a:pPr marL="575945" lvl="1" indent="-287655"/>
            <a:r>
              <a:rPr lang="nl-BE" sz="1900"/>
              <a:t>Toegevoegd dat gespoten kurk GEEN isolatiemateriaal is</a:t>
            </a:r>
            <a:endParaRPr lang="nl-BE" sz="1900">
              <a:cs typeface="Calibri"/>
            </a:endParaRPr>
          </a:p>
          <a:p>
            <a:pPr marL="863600" lvl="2" indent="-287655"/>
            <a:endParaRPr lang="nl-BE" sz="1500">
              <a:latin typeface="Calibri" panose="020F0502020204030204" pitchFamily="34" charset="0"/>
              <a:cs typeface="Times New Roman" panose="02020603050405020304" pitchFamily="18" charset="0"/>
            </a:endParaRPr>
          </a:p>
          <a:p>
            <a:pPr marL="575945" lvl="1" indent="-287655"/>
            <a:endParaRPr lang="nl-BE" sz="2000">
              <a:cs typeface="Calibri"/>
            </a:endParaRPr>
          </a:p>
        </p:txBody>
      </p:sp>
      <p:sp>
        <p:nvSpPr>
          <p:cNvPr id="10" name="Rechthoek 9">
            <a:extLst>
              <a:ext uri="{FF2B5EF4-FFF2-40B4-BE49-F238E27FC236}">
                <a16:creationId xmlns:a16="http://schemas.microsoft.com/office/drawing/2014/main" id="{EBC36783-1893-046A-2A38-D5A927FC5787}"/>
              </a:ext>
            </a:extLst>
          </p:cNvPr>
          <p:cNvSpPr/>
          <p:nvPr/>
        </p:nvSpPr>
        <p:spPr>
          <a:xfrm>
            <a:off x="6930092" y="5835495"/>
            <a:ext cx="3833091" cy="571655"/>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4">
            <a:extLst>
              <a:ext uri="{FF2B5EF4-FFF2-40B4-BE49-F238E27FC236}">
                <a16:creationId xmlns:a16="http://schemas.microsoft.com/office/drawing/2014/main" id="{83D3E6E9-004E-E6B4-B2B5-9A6A357E269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97FCF29D-BBAC-5E1C-EDE0-06AE2B824E01}"/>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V.2.3</a:t>
            </a:r>
            <a:endParaRPr lang="nl-BE" sz="2000" b="1" i="0" u="none" cap="small" baseline="0">
              <a:solidFill>
                <a:srgbClr val="105269"/>
              </a:solidFill>
              <a:latin typeface="+mj-lt"/>
            </a:endParaRPr>
          </a:p>
        </p:txBody>
      </p:sp>
      <p:pic>
        <p:nvPicPr>
          <p:cNvPr id="11" name="Graphic 10" descr="Klembord">
            <a:extLst>
              <a:ext uri="{FF2B5EF4-FFF2-40B4-BE49-F238E27FC236}">
                <a16:creationId xmlns:a16="http://schemas.microsoft.com/office/drawing/2014/main" id="{790F701C-D88F-864C-DF2F-630D95022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716677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D53E0-2E90-A57C-D39E-8701E18FA296}"/>
              </a:ext>
            </a:extLst>
          </p:cNvPr>
          <p:cNvSpPr>
            <a:spLocks noGrp="1"/>
          </p:cNvSpPr>
          <p:nvPr>
            <p:ph type="title"/>
          </p:nvPr>
        </p:nvSpPr>
        <p:spPr/>
        <p:txBody>
          <a:bodyPr/>
          <a:lstStyle/>
          <a:p>
            <a:r>
              <a:rPr lang="nl-BE"/>
              <a:t>Algemene principes</a:t>
            </a:r>
          </a:p>
        </p:txBody>
      </p:sp>
      <p:sp>
        <p:nvSpPr>
          <p:cNvPr id="3" name="Tijdelijke aanduiding voor inhoud 2">
            <a:extLst>
              <a:ext uri="{FF2B5EF4-FFF2-40B4-BE49-F238E27FC236}">
                <a16:creationId xmlns:a16="http://schemas.microsoft.com/office/drawing/2014/main" id="{5862D6A7-4591-3652-BC56-1134DCCB6DCF}"/>
              </a:ext>
            </a:extLst>
          </p:cNvPr>
          <p:cNvSpPr>
            <a:spLocks noGrp="1"/>
          </p:cNvSpPr>
          <p:nvPr>
            <p:ph sz="half" idx="10"/>
          </p:nvPr>
        </p:nvSpPr>
        <p:spPr/>
        <p:txBody>
          <a:bodyPr/>
          <a:lstStyle/>
          <a:p>
            <a:r>
              <a:rPr lang="nl-BE" sz="2600"/>
              <a:t>Enkel de aanwezigheid van de aparte ventilatievoorzieningen wordt vastgesteld</a:t>
            </a:r>
          </a:p>
          <a:p>
            <a:pPr lvl="1"/>
            <a:r>
              <a:rPr lang="nl-BE" sz="2200"/>
              <a:t>NIET nagaan over welk systeem het gaat (A, B, C, D, …)</a:t>
            </a:r>
          </a:p>
          <a:p>
            <a:pPr lvl="1"/>
            <a:r>
              <a:rPr lang="nl-BE" sz="2200"/>
              <a:t>NIET nagaan of het systeem (goed) werkt</a:t>
            </a:r>
          </a:p>
          <a:p>
            <a:pPr lvl="1"/>
            <a:r>
              <a:rPr lang="nl-BE" sz="2200"/>
              <a:t>NIET aftoetsen aan ventilatienorm of EPB-eisen</a:t>
            </a:r>
          </a:p>
          <a:p>
            <a:pPr lvl="1"/>
            <a:r>
              <a:rPr lang="nl-BE" sz="2200"/>
              <a:t>NIET meten van debieten of doorstroomopeningen</a:t>
            </a:r>
          </a:p>
          <a:p>
            <a:pPr lvl="1"/>
            <a:endParaRPr lang="nl-BE"/>
          </a:p>
          <a:p>
            <a:r>
              <a:rPr lang="nl-BE" sz="2600"/>
              <a:t>EPC zal automatisch aftoetsen of er voldaan is aan de minimale ventilatievoorzieningen</a:t>
            </a:r>
          </a:p>
          <a:p>
            <a:pPr lvl="1"/>
            <a:r>
              <a:rPr lang="nl-BE" sz="2200"/>
              <a:t>Zie later meer</a:t>
            </a:r>
          </a:p>
          <a:p>
            <a:pPr lvl="1"/>
            <a:endParaRPr lang="nl-BE" sz="2200"/>
          </a:p>
        </p:txBody>
      </p:sp>
      <p:sp>
        <p:nvSpPr>
          <p:cNvPr id="4" name="Ovaal 3">
            <a:extLst>
              <a:ext uri="{FF2B5EF4-FFF2-40B4-BE49-F238E27FC236}">
                <a16:creationId xmlns:a16="http://schemas.microsoft.com/office/drawing/2014/main" id="{E14B6ACE-FB41-E383-C965-0941D4E014F7}"/>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99694D1-46CF-EF20-142F-99217E8155C6}"/>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6" name="Graphic 5" descr="Klembord">
            <a:extLst>
              <a:ext uri="{FF2B5EF4-FFF2-40B4-BE49-F238E27FC236}">
                <a16:creationId xmlns:a16="http://schemas.microsoft.com/office/drawing/2014/main" id="{444926B3-B87D-1B1C-C03F-48D6CE7067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29036407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9F64DBF-6557-7C4D-8EB1-31A42957A5F0}"/>
              </a:ext>
            </a:extLst>
          </p:cNvPr>
          <p:cNvPicPr>
            <a:picLocks noChangeAspect="1"/>
          </p:cNvPicPr>
          <p:nvPr/>
        </p:nvPicPr>
        <p:blipFill>
          <a:blip r:embed="rId2"/>
          <a:stretch>
            <a:fillRect/>
          </a:stretch>
        </p:blipFill>
        <p:spPr>
          <a:xfrm>
            <a:off x="3845488" y="2691658"/>
            <a:ext cx="5925377" cy="3620005"/>
          </a:xfrm>
          <a:prstGeom prst="rect">
            <a:avLst/>
          </a:prstGeom>
          <a:ln>
            <a:solidFill>
              <a:schemeClr val="accent1"/>
            </a:solidFill>
          </a:ln>
        </p:spPr>
      </p:pic>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p:txBody>
          <a:bodyPr lIns="91440" tIns="45720" rIns="91440" bIns="0" anchor="t"/>
          <a:lstStyle/>
          <a:p>
            <a:pPr indent="-287655"/>
            <a:r>
              <a:rPr lang="nl-BE" sz="2600"/>
              <a:t>Deel V – Isolatie (§V.2.3): </a:t>
            </a:r>
          </a:p>
          <a:p>
            <a:pPr lvl="1" indent="-287655"/>
            <a:r>
              <a:rPr lang="nl-BE" sz="1900"/>
              <a:t>PUR-granulaten, al dan niet vermengd met mortel of een ander bindmiddel: in te voeren als ‘Isolerende mortel’	</a:t>
            </a:r>
          </a:p>
          <a:p>
            <a:pPr lvl="2" indent="-287655"/>
            <a:endParaRPr lang="nl-BE" sz="1500">
              <a:latin typeface="Calibri" panose="020F0502020204030204" pitchFamily="34" charset="0"/>
              <a:cs typeface="Times New Roman" panose="02020603050405020304" pitchFamily="18" charset="0"/>
            </a:endParaRPr>
          </a:p>
          <a:p>
            <a:pPr lvl="1" indent="-287655"/>
            <a:endParaRPr lang="nl-BE" sz="2000"/>
          </a:p>
        </p:txBody>
      </p:sp>
      <p:cxnSp>
        <p:nvCxnSpPr>
          <p:cNvPr id="10" name="Rechte verbindingslijn 9">
            <a:extLst>
              <a:ext uri="{FF2B5EF4-FFF2-40B4-BE49-F238E27FC236}">
                <a16:creationId xmlns:a16="http://schemas.microsoft.com/office/drawing/2014/main" id="{610642A5-09AA-C3D5-E052-C17568D125BB}"/>
              </a:ext>
            </a:extLst>
          </p:cNvPr>
          <p:cNvCxnSpPr/>
          <p:nvPr/>
        </p:nvCxnSpPr>
        <p:spPr>
          <a:xfrm>
            <a:off x="7175144" y="3524748"/>
            <a:ext cx="116937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hthoek 12">
            <a:extLst>
              <a:ext uri="{FF2B5EF4-FFF2-40B4-BE49-F238E27FC236}">
                <a16:creationId xmlns:a16="http://schemas.microsoft.com/office/drawing/2014/main" id="{890E9A9D-973A-167F-2D15-67CB12BB4EA8}"/>
              </a:ext>
            </a:extLst>
          </p:cNvPr>
          <p:cNvSpPr/>
          <p:nvPr/>
        </p:nvSpPr>
        <p:spPr>
          <a:xfrm>
            <a:off x="5931181" y="4630841"/>
            <a:ext cx="4009455" cy="811597"/>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BB40E8E1-F937-2A20-F522-AAFE2C0F8C23}"/>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A8CED607-194B-6EE5-4808-DAF54F58B021}"/>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V.2.3</a:t>
            </a:r>
            <a:endParaRPr lang="nl-BE" sz="2000" b="1" i="0" u="none" cap="small" baseline="0">
              <a:solidFill>
                <a:srgbClr val="105269"/>
              </a:solidFill>
              <a:latin typeface="+mj-lt"/>
            </a:endParaRPr>
          </a:p>
        </p:txBody>
      </p:sp>
      <p:pic>
        <p:nvPicPr>
          <p:cNvPr id="11" name="Graphic 10" descr="Klembord">
            <a:extLst>
              <a:ext uri="{FF2B5EF4-FFF2-40B4-BE49-F238E27FC236}">
                <a16:creationId xmlns:a16="http://schemas.microsoft.com/office/drawing/2014/main" id="{330663EF-B7E3-CF4C-F050-1D825893C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720100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p:txBody>
          <a:bodyPr lIns="91440" tIns="45720" rIns="91440" bIns="0" anchor="t"/>
          <a:lstStyle/>
          <a:p>
            <a:pPr indent="-287655"/>
            <a:r>
              <a:rPr lang="nl-BE" sz="2600"/>
              <a:t>Deel V – Hoofdtype Gevels en muren (§V.2.4.2): </a:t>
            </a:r>
          </a:p>
          <a:p>
            <a:pPr marL="575945" lvl="1" indent="-287655"/>
            <a:r>
              <a:rPr lang="nl-BE" sz="1900"/>
              <a:t>Bij hoofdtypes met cellenbeton (3 en 4) moet er enkel bij muren met begrenzing BUITEN een buitenafwerking aanwezig zijn</a:t>
            </a:r>
            <a:endParaRPr lang="nl-BE" sz="1900">
              <a:cs typeface="Calibri"/>
            </a:endParaRPr>
          </a:p>
          <a:p>
            <a:pPr marL="575945" lvl="1" indent="-287655"/>
            <a:r>
              <a:rPr lang="nl-BE" sz="1900"/>
              <a:t>Onbeschermd cellenbeton met begrenzing buitenomgeving kan nat worden en verliest hierdoor zijn isolatievermogen</a:t>
            </a:r>
            <a:endParaRPr lang="nl-BE" sz="1900">
              <a:cs typeface="Calibri"/>
            </a:endParaRPr>
          </a:p>
          <a:p>
            <a:pPr marL="575945" lvl="1" indent="-287655"/>
            <a:r>
              <a:rPr lang="nl-BE" sz="1900"/>
              <a:t>Bij muren met andere begrenzing is de buitenafwerking niet meer als voorwaarde opgenomen</a:t>
            </a:r>
            <a:endParaRPr lang="nl-BE" sz="1900">
              <a:cs typeface="Calibri"/>
            </a:endParaRPr>
          </a:p>
          <a:p>
            <a:pPr marL="863600" lvl="2" indent="-287655"/>
            <a:endParaRPr lang="nl-BE" sz="1500">
              <a:latin typeface="Calibri" panose="020F0502020204030204" pitchFamily="34" charset="0"/>
              <a:cs typeface="Times New Roman" panose="02020603050405020304" pitchFamily="18" charset="0"/>
            </a:endParaRPr>
          </a:p>
          <a:p>
            <a:pPr marL="575945" lvl="1" indent="-287655"/>
            <a:endParaRPr lang="nl-BE" sz="2000">
              <a:cs typeface="Calibri"/>
            </a:endParaRPr>
          </a:p>
        </p:txBody>
      </p:sp>
      <p:pic>
        <p:nvPicPr>
          <p:cNvPr id="6" name="Afbeelding 5">
            <a:extLst>
              <a:ext uri="{FF2B5EF4-FFF2-40B4-BE49-F238E27FC236}">
                <a16:creationId xmlns:a16="http://schemas.microsoft.com/office/drawing/2014/main" id="{F5B2CAE4-74F1-4F04-8054-57223EF7126E}"/>
              </a:ext>
            </a:extLst>
          </p:cNvPr>
          <p:cNvPicPr>
            <a:picLocks noChangeAspect="1"/>
          </p:cNvPicPr>
          <p:nvPr/>
        </p:nvPicPr>
        <p:blipFill>
          <a:blip r:embed="rId2"/>
          <a:stretch>
            <a:fillRect/>
          </a:stretch>
        </p:blipFill>
        <p:spPr>
          <a:xfrm>
            <a:off x="2444262" y="4901220"/>
            <a:ext cx="6614602" cy="1418482"/>
          </a:xfrm>
          <a:prstGeom prst="rect">
            <a:avLst/>
          </a:prstGeom>
          <a:ln>
            <a:solidFill>
              <a:schemeClr val="tx2"/>
            </a:solidFill>
          </a:ln>
        </p:spPr>
      </p:pic>
      <p:cxnSp>
        <p:nvCxnSpPr>
          <p:cNvPr id="10" name="Rechte verbindingslijn 9">
            <a:extLst>
              <a:ext uri="{FF2B5EF4-FFF2-40B4-BE49-F238E27FC236}">
                <a16:creationId xmlns:a16="http://schemas.microsoft.com/office/drawing/2014/main" id="{610642A5-09AA-C3D5-E052-C17568D125BB}"/>
              </a:ext>
            </a:extLst>
          </p:cNvPr>
          <p:cNvCxnSpPr>
            <a:cxnSpLocks/>
          </p:cNvCxnSpPr>
          <p:nvPr/>
        </p:nvCxnSpPr>
        <p:spPr>
          <a:xfrm>
            <a:off x="4954330" y="5972200"/>
            <a:ext cx="146538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B1D29BCD-2C43-C2DD-1861-778ED8CB1DB1}"/>
              </a:ext>
            </a:extLst>
          </p:cNvPr>
          <p:cNvPicPr>
            <a:picLocks noChangeAspect="1"/>
          </p:cNvPicPr>
          <p:nvPr/>
        </p:nvPicPr>
        <p:blipFill>
          <a:blip r:embed="rId3"/>
          <a:stretch>
            <a:fillRect/>
          </a:stretch>
        </p:blipFill>
        <p:spPr>
          <a:xfrm>
            <a:off x="2407852" y="3429000"/>
            <a:ext cx="6687422" cy="1274885"/>
          </a:xfrm>
          <a:prstGeom prst="rect">
            <a:avLst/>
          </a:prstGeom>
          <a:ln>
            <a:solidFill>
              <a:schemeClr val="tx2"/>
            </a:solidFill>
          </a:ln>
        </p:spPr>
      </p:pic>
      <p:cxnSp>
        <p:nvCxnSpPr>
          <p:cNvPr id="11" name="Rechte verbindingslijn 10">
            <a:extLst>
              <a:ext uri="{FF2B5EF4-FFF2-40B4-BE49-F238E27FC236}">
                <a16:creationId xmlns:a16="http://schemas.microsoft.com/office/drawing/2014/main" id="{B0EAC3F8-6E76-2823-0980-6620C5FE9D1A}"/>
              </a:ext>
            </a:extLst>
          </p:cNvPr>
          <p:cNvCxnSpPr>
            <a:cxnSpLocks/>
          </p:cNvCxnSpPr>
          <p:nvPr/>
        </p:nvCxnSpPr>
        <p:spPr>
          <a:xfrm>
            <a:off x="6917057" y="4436033"/>
            <a:ext cx="149762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Ovaal 4">
            <a:extLst>
              <a:ext uri="{FF2B5EF4-FFF2-40B4-BE49-F238E27FC236}">
                <a16:creationId xmlns:a16="http://schemas.microsoft.com/office/drawing/2014/main" id="{35C3CE15-9E52-1C3E-F4C7-1C5B0E1E1ED9}"/>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5">
            <a:extLst>
              <a:ext uri="{FF2B5EF4-FFF2-40B4-BE49-F238E27FC236}">
                <a16:creationId xmlns:a16="http://schemas.microsoft.com/office/drawing/2014/main" id="{66E4D98E-5C92-7EA7-0A7E-ACD74A62ECB9}"/>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V.2.4.2</a:t>
            </a:r>
            <a:endParaRPr lang="nl-BE" sz="2000" b="1" i="0" u="none" cap="small" baseline="0">
              <a:solidFill>
                <a:srgbClr val="105269"/>
              </a:solidFill>
              <a:latin typeface="+mj-lt"/>
            </a:endParaRPr>
          </a:p>
        </p:txBody>
      </p:sp>
      <p:pic>
        <p:nvPicPr>
          <p:cNvPr id="13" name="Graphic 12" descr="Klembord">
            <a:extLst>
              <a:ext uri="{FF2B5EF4-FFF2-40B4-BE49-F238E27FC236}">
                <a16:creationId xmlns:a16="http://schemas.microsoft.com/office/drawing/2014/main" id="{C382C0FB-877B-099C-3EBC-1A995D4707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6123049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9" y="1484784"/>
            <a:ext cx="8778565" cy="5037474"/>
          </a:xfrm>
        </p:spPr>
        <p:txBody>
          <a:bodyPr lIns="91440" tIns="45720" rIns="91440" bIns="0" anchor="t"/>
          <a:lstStyle/>
          <a:p>
            <a:pPr indent="-287655"/>
            <a:r>
              <a:rPr lang="nl-BE" sz="2600"/>
              <a:t>Deel V – Hoofdtype beglazing (§V.3.1.3): </a:t>
            </a:r>
          </a:p>
          <a:p>
            <a:pPr marL="575945" lvl="1" indent="-287655"/>
            <a:r>
              <a:rPr lang="nl-BE" sz="1900"/>
              <a:t>Low e coating</a:t>
            </a:r>
            <a:endParaRPr lang="nl-BE" sz="1900">
              <a:cs typeface="Calibri"/>
            </a:endParaRPr>
          </a:p>
          <a:p>
            <a:pPr marL="863600" lvl="2" indent="-287655"/>
            <a:r>
              <a:rPr lang="nl-BE" sz="1800">
                <a:effectLst/>
                <a:latin typeface="Calibri"/>
                <a:ea typeface="Times New Roman" panose="02020603050405020304" pitchFamily="18" charset="0"/>
                <a:cs typeface="Calibri"/>
              </a:rPr>
              <a:t>als </a:t>
            </a:r>
            <a:r>
              <a:rPr lang="nl-BE" sz="1800">
                <a:latin typeface="Calibri"/>
                <a:ea typeface="Times New Roman" panose="02020603050405020304" pitchFamily="18" charset="0"/>
                <a:cs typeface="Calibri"/>
              </a:rPr>
              <a:t>low e</a:t>
            </a:r>
            <a:r>
              <a:rPr lang="nl-BE" sz="1800">
                <a:effectLst/>
                <a:latin typeface="Calibri"/>
                <a:ea typeface="Times New Roman" panose="02020603050405020304" pitchFamily="18" charset="0"/>
                <a:cs typeface="Calibri"/>
              </a:rPr>
              <a:t> in de </a:t>
            </a:r>
            <a:r>
              <a:rPr lang="nl-BE" sz="1800" err="1">
                <a:effectLst/>
                <a:latin typeface="Calibri"/>
                <a:ea typeface="Times New Roman" panose="02020603050405020304" pitchFamily="18" charset="0"/>
                <a:cs typeface="Calibri"/>
              </a:rPr>
              <a:t>afstandhouder</a:t>
            </a:r>
            <a:r>
              <a:rPr lang="nl-BE" sz="1800">
                <a:effectLst/>
                <a:latin typeface="Calibri"/>
                <a:ea typeface="Times New Roman" panose="02020603050405020304" pitchFamily="18" charset="0"/>
                <a:cs typeface="Calibri"/>
              </a:rPr>
              <a:t> van een raam vermeld wordt, moet er geen verder onderzoek meer gebeuren.</a:t>
            </a:r>
            <a:r>
              <a:rPr lang="nl-BE" sz="1800">
                <a:latin typeface="Calibri"/>
                <a:ea typeface="Times New Roman" panose="02020603050405020304" pitchFamily="18" charset="0"/>
                <a:cs typeface="Calibri"/>
              </a:rPr>
              <a:t> </a:t>
            </a:r>
            <a:endParaRPr lang="nl-BE" sz="1800">
              <a:effectLst/>
              <a:latin typeface="Calibri" panose="020F0502020204030204" pitchFamily="34" charset="0"/>
              <a:ea typeface="Times New Roman" panose="02020603050405020304" pitchFamily="18" charset="0"/>
              <a:cs typeface="Calibri"/>
            </a:endParaRPr>
          </a:p>
          <a:p>
            <a:pPr marL="863600" lvl="2" indent="-287655"/>
            <a:r>
              <a:rPr lang="nl-BE" sz="1800">
                <a:latin typeface="Calibri"/>
                <a:ea typeface="Times New Roman" panose="02020603050405020304" pitchFamily="18" charset="0"/>
                <a:cs typeface="Times New Roman"/>
              </a:rPr>
              <a:t>De vermelding ‘low e’ of ‘low e coating’ in de </a:t>
            </a:r>
            <a:r>
              <a:rPr lang="nl-BE" sz="1800" err="1">
                <a:latin typeface="Calibri"/>
                <a:ea typeface="Times New Roman" panose="02020603050405020304" pitchFamily="18" charset="0"/>
                <a:cs typeface="Times New Roman"/>
              </a:rPr>
              <a:t>afstandhouder</a:t>
            </a:r>
            <a:r>
              <a:rPr lang="nl-BE" sz="1800">
                <a:latin typeface="Calibri"/>
                <a:ea typeface="Times New Roman" panose="02020603050405020304" pitchFamily="18" charset="0"/>
                <a:cs typeface="Times New Roman"/>
              </a:rPr>
              <a:t> primeert vanaf nu op de vlammentest/digitale meter, waar de positie van de coating bepalend is</a:t>
            </a:r>
            <a:endParaRPr lang="nl-BE" sz="1800">
              <a:effectLst/>
              <a:highlight>
                <a:srgbClr val="FFFF00"/>
              </a:highlight>
              <a:latin typeface="Calibri"/>
              <a:ea typeface="Times New Roman" panose="02020603050405020304" pitchFamily="18" charset="0"/>
              <a:cs typeface="Times New Roman"/>
            </a:endParaRPr>
          </a:p>
          <a:p>
            <a:pPr marL="575945" lvl="1" indent="-287655"/>
            <a:endParaRPr lang="nl-BE" sz="1900">
              <a:cs typeface="Calibri"/>
            </a:endParaRPr>
          </a:p>
        </p:txBody>
      </p:sp>
      <p:pic>
        <p:nvPicPr>
          <p:cNvPr id="5" name="Afbeelding 4">
            <a:extLst>
              <a:ext uri="{FF2B5EF4-FFF2-40B4-BE49-F238E27FC236}">
                <a16:creationId xmlns:a16="http://schemas.microsoft.com/office/drawing/2014/main" id="{713726BD-E9CE-0F8F-00D1-B7BA2188EF54}"/>
              </a:ext>
            </a:extLst>
          </p:cNvPr>
          <p:cNvPicPr>
            <a:picLocks noChangeAspect="1"/>
          </p:cNvPicPr>
          <p:nvPr/>
        </p:nvPicPr>
        <p:blipFill rotWithShape="1">
          <a:blip r:embed="rId2"/>
          <a:srcRect r="4132"/>
          <a:stretch/>
        </p:blipFill>
        <p:spPr>
          <a:xfrm>
            <a:off x="1740489" y="3330763"/>
            <a:ext cx="8539051" cy="1590897"/>
          </a:xfrm>
          <a:prstGeom prst="rect">
            <a:avLst/>
          </a:prstGeom>
          <a:ln>
            <a:solidFill>
              <a:schemeClr val="accent1"/>
            </a:solidFill>
          </a:ln>
        </p:spPr>
      </p:pic>
      <p:sp>
        <p:nvSpPr>
          <p:cNvPr id="6" name="Rechthoek 5">
            <a:extLst>
              <a:ext uri="{FF2B5EF4-FFF2-40B4-BE49-F238E27FC236}">
                <a16:creationId xmlns:a16="http://schemas.microsoft.com/office/drawing/2014/main" id="{EB69F263-5034-EAC7-1561-F38FD2CC284C}"/>
              </a:ext>
            </a:extLst>
          </p:cNvPr>
          <p:cNvSpPr/>
          <p:nvPr/>
        </p:nvSpPr>
        <p:spPr>
          <a:xfrm>
            <a:off x="1996100" y="4219926"/>
            <a:ext cx="8177932" cy="593569"/>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3">
            <a:extLst>
              <a:ext uri="{FF2B5EF4-FFF2-40B4-BE49-F238E27FC236}">
                <a16:creationId xmlns:a16="http://schemas.microsoft.com/office/drawing/2014/main" id="{F6F4D035-75F3-B934-1C72-38607F9B02C0}"/>
              </a:ext>
            </a:extLst>
          </p:cNvPr>
          <p:cNvPicPr>
            <a:picLocks noChangeAspect="1"/>
          </p:cNvPicPr>
          <p:nvPr/>
        </p:nvPicPr>
        <p:blipFill rotWithShape="1">
          <a:blip r:embed="rId3"/>
          <a:srcRect t="16382" r="-227" b="37201"/>
          <a:stretch/>
        </p:blipFill>
        <p:spPr>
          <a:xfrm>
            <a:off x="1881" y="5318940"/>
            <a:ext cx="12451585" cy="1280281"/>
          </a:xfrm>
          <a:prstGeom prst="rect">
            <a:avLst/>
          </a:prstGeom>
        </p:spPr>
      </p:pic>
      <p:sp>
        <p:nvSpPr>
          <p:cNvPr id="7" name="Rectangle 6">
            <a:extLst>
              <a:ext uri="{FF2B5EF4-FFF2-40B4-BE49-F238E27FC236}">
                <a16:creationId xmlns:a16="http://schemas.microsoft.com/office/drawing/2014/main" id="{5F3C59BB-5FAA-6EA8-A3CE-F1B325CD38C9}"/>
              </a:ext>
            </a:extLst>
          </p:cNvPr>
          <p:cNvSpPr/>
          <p:nvPr/>
        </p:nvSpPr>
        <p:spPr>
          <a:xfrm>
            <a:off x="8325555" y="5682074"/>
            <a:ext cx="1063037" cy="88429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al 4">
            <a:extLst>
              <a:ext uri="{FF2B5EF4-FFF2-40B4-BE49-F238E27FC236}">
                <a16:creationId xmlns:a16="http://schemas.microsoft.com/office/drawing/2014/main" id="{7F995952-D7BA-0055-6552-A866B0BEB2D8}"/>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5">
            <a:extLst>
              <a:ext uri="{FF2B5EF4-FFF2-40B4-BE49-F238E27FC236}">
                <a16:creationId xmlns:a16="http://schemas.microsoft.com/office/drawing/2014/main" id="{90915834-4D11-1725-DB3D-0CCB4C367E46}"/>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V.3.1.3</a:t>
            </a:r>
            <a:endParaRPr lang="nl-BE" sz="2000" b="1" i="0" u="none" cap="small" baseline="0">
              <a:solidFill>
                <a:srgbClr val="105269"/>
              </a:solidFill>
              <a:latin typeface="+mj-lt"/>
            </a:endParaRPr>
          </a:p>
        </p:txBody>
      </p:sp>
      <p:pic>
        <p:nvPicPr>
          <p:cNvPr id="13" name="Graphic 12" descr="Klembord">
            <a:extLst>
              <a:ext uri="{FF2B5EF4-FFF2-40B4-BE49-F238E27FC236}">
                <a16:creationId xmlns:a16="http://schemas.microsoft.com/office/drawing/2014/main" id="{24A4D71A-EE22-8241-1F40-FD92A7A5F8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8397974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9" y="1484784"/>
            <a:ext cx="6103778" cy="5037474"/>
          </a:xfrm>
        </p:spPr>
        <p:txBody>
          <a:bodyPr lIns="91440" tIns="45720" rIns="91440" bIns="0" anchor="t"/>
          <a:lstStyle/>
          <a:p>
            <a:pPr indent="-287655"/>
            <a:r>
              <a:rPr lang="nl-BE" sz="2600"/>
              <a:t>Deel V – Hoofdtype beglazing (§V.3.1.3): </a:t>
            </a:r>
          </a:p>
          <a:p>
            <a:pPr marL="575945" lvl="1" indent="-287655"/>
            <a:r>
              <a:rPr lang="nl-BE" sz="1900"/>
              <a:t>Hoofdtype 5 ‘Dubbele beglazing onbekend’ is verwijderd</a:t>
            </a:r>
            <a:endParaRPr lang="nl-BE" sz="1900">
              <a:cs typeface="Calibri"/>
            </a:endParaRPr>
          </a:p>
          <a:p>
            <a:pPr marL="863600" lvl="2" indent="-287655"/>
            <a:r>
              <a:rPr lang="nl-BE" sz="1500">
                <a:effectLst/>
                <a:latin typeface="Calibri"/>
                <a:ea typeface="Times New Roman" panose="02020603050405020304" pitchFamily="18" charset="0"/>
                <a:cs typeface="Times New Roman"/>
              </a:rPr>
              <a:t>Bij twijfel tussen </a:t>
            </a:r>
            <a:r>
              <a:rPr lang="nl-BE" sz="1500" err="1">
                <a:effectLst/>
                <a:latin typeface="Calibri"/>
                <a:ea typeface="Times New Roman" panose="02020603050405020304" pitchFamily="18" charset="0"/>
                <a:cs typeface="Times New Roman"/>
              </a:rPr>
              <a:t>hoogrendementsbeglazing</a:t>
            </a:r>
            <a:r>
              <a:rPr lang="nl-BE" sz="1500">
                <a:effectLst/>
                <a:latin typeface="Calibri"/>
                <a:ea typeface="Times New Roman" panose="02020603050405020304" pitchFamily="18" charset="0"/>
                <a:cs typeface="Times New Roman"/>
              </a:rPr>
              <a:t> of gewone dubbele beglazing (vb. als de plaats van de coating positie 2 is</a:t>
            </a:r>
            <a:r>
              <a:rPr lang="nl-BE" sz="1500">
                <a:latin typeface="Calibri"/>
                <a:ea typeface="Times New Roman" panose="02020603050405020304" pitchFamily="18" charset="0"/>
                <a:cs typeface="Times New Roman"/>
              </a:rPr>
              <a:t>)</a:t>
            </a:r>
            <a:r>
              <a:rPr lang="nl-BE" sz="1500">
                <a:effectLst/>
                <a:latin typeface="Calibri"/>
                <a:ea typeface="Times New Roman" panose="02020603050405020304" pitchFamily="18" charset="0"/>
                <a:cs typeface="Times New Roman"/>
              </a:rPr>
              <a:t> wordt dubbele beglazing gekozen.</a:t>
            </a:r>
          </a:p>
          <a:p>
            <a:pPr marL="863600" lvl="2" indent="-287655"/>
            <a:endParaRPr lang="nl-BE" sz="1500">
              <a:effectLst/>
              <a:latin typeface="Calibri" panose="020F0502020204030204" pitchFamily="34" charset="0"/>
              <a:ea typeface="Times New Roman" panose="02020603050405020304" pitchFamily="18" charset="0"/>
              <a:cs typeface="Times New Roman" panose="02020603050405020304" pitchFamily="18" charset="0"/>
            </a:endParaRPr>
          </a:p>
          <a:p>
            <a:pPr marL="575945" lvl="1" indent="-287655"/>
            <a:endParaRPr lang="nl-BE" sz="1900">
              <a:cs typeface="Calibri"/>
            </a:endParaRPr>
          </a:p>
          <a:p>
            <a:pPr marL="575945" lvl="1" indent="-287655"/>
            <a:r>
              <a:rPr lang="nl-BE" sz="1900"/>
              <a:t>Hoofdtype 7 (vroeger 8) ‘</a:t>
            </a:r>
            <a:r>
              <a:rPr lang="nl-BE" sz="1900" err="1"/>
              <a:t>Hoogrendementsbeglazing</a:t>
            </a:r>
            <a:r>
              <a:rPr lang="nl-BE" sz="1900"/>
              <a:t> (ver)bouwjaar &lt; 2000</a:t>
            </a:r>
            <a:endParaRPr lang="nl-BE" sz="1900">
              <a:cs typeface="Calibri"/>
            </a:endParaRPr>
          </a:p>
          <a:p>
            <a:pPr marL="863600" lvl="2" indent="-287655"/>
            <a:r>
              <a:rPr lang="nl-BE" sz="1500"/>
              <a:t>Mag nu ook aangenomen worden indien ‘low e coating’ in de afstandshouder is vermeld</a:t>
            </a:r>
            <a:endParaRPr lang="nl-BE" sz="1500">
              <a:cs typeface="Calibri"/>
            </a:endParaRPr>
          </a:p>
        </p:txBody>
      </p:sp>
      <p:pic>
        <p:nvPicPr>
          <p:cNvPr id="7" name="Afbeelding 6">
            <a:extLst>
              <a:ext uri="{FF2B5EF4-FFF2-40B4-BE49-F238E27FC236}">
                <a16:creationId xmlns:a16="http://schemas.microsoft.com/office/drawing/2014/main" id="{4BDD2DE0-C9AF-33F1-4661-268B99BE3D95}"/>
              </a:ext>
            </a:extLst>
          </p:cNvPr>
          <p:cNvPicPr>
            <a:picLocks noChangeAspect="1"/>
          </p:cNvPicPr>
          <p:nvPr/>
        </p:nvPicPr>
        <p:blipFill>
          <a:blip r:embed="rId2"/>
          <a:stretch>
            <a:fillRect/>
          </a:stretch>
        </p:blipFill>
        <p:spPr>
          <a:xfrm>
            <a:off x="7071772" y="3068514"/>
            <a:ext cx="5120228" cy="3708919"/>
          </a:xfrm>
          <a:prstGeom prst="rect">
            <a:avLst/>
          </a:prstGeom>
          <a:ln>
            <a:solidFill>
              <a:schemeClr val="accent1"/>
            </a:solidFill>
          </a:ln>
        </p:spPr>
      </p:pic>
      <p:cxnSp>
        <p:nvCxnSpPr>
          <p:cNvPr id="8" name="Rechte verbindingslijn 7">
            <a:extLst>
              <a:ext uri="{FF2B5EF4-FFF2-40B4-BE49-F238E27FC236}">
                <a16:creationId xmlns:a16="http://schemas.microsoft.com/office/drawing/2014/main" id="{311064F9-BFDE-B695-B981-EF215B3C4196}"/>
              </a:ext>
            </a:extLst>
          </p:cNvPr>
          <p:cNvCxnSpPr>
            <a:cxnSpLocks/>
          </p:cNvCxnSpPr>
          <p:nvPr/>
        </p:nvCxnSpPr>
        <p:spPr>
          <a:xfrm>
            <a:off x="7872885" y="6716614"/>
            <a:ext cx="8997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3FB8D35D-EF73-DDBF-2FEB-E484F08C98C7}"/>
              </a:ext>
            </a:extLst>
          </p:cNvPr>
          <p:cNvPicPr>
            <a:picLocks noChangeAspect="1"/>
          </p:cNvPicPr>
          <p:nvPr/>
        </p:nvPicPr>
        <p:blipFill>
          <a:blip r:embed="rId3"/>
          <a:stretch>
            <a:fillRect/>
          </a:stretch>
        </p:blipFill>
        <p:spPr>
          <a:xfrm>
            <a:off x="7071772" y="1283677"/>
            <a:ext cx="4431349" cy="1597111"/>
          </a:xfrm>
          <a:prstGeom prst="rect">
            <a:avLst/>
          </a:prstGeom>
          <a:ln>
            <a:solidFill>
              <a:schemeClr val="accent1"/>
            </a:solidFill>
          </a:ln>
        </p:spPr>
      </p:pic>
      <p:sp>
        <p:nvSpPr>
          <p:cNvPr id="12" name="Rechthoek 11">
            <a:extLst>
              <a:ext uri="{FF2B5EF4-FFF2-40B4-BE49-F238E27FC236}">
                <a16:creationId xmlns:a16="http://schemas.microsoft.com/office/drawing/2014/main" id="{63BCAE9A-18FB-D2B7-7103-F7B59D523587}"/>
              </a:ext>
            </a:extLst>
          </p:cNvPr>
          <p:cNvSpPr/>
          <p:nvPr/>
        </p:nvSpPr>
        <p:spPr>
          <a:xfrm>
            <a:off x="6941977" y="2370307"/>
            <a:ext cx="4822131" cy="434440"/>
          </a:xfrm>
          <a:prstGeom prst="rect">
            <a:avLst/>
          </a:prstGeom>
          <a:noFill/>
          <a:ln w="57150">
            <a:solidFill>
              <a:srgbClr val="FCB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168D6ED5-2218-EC28-2578-EE13E8B4B7DD}"/>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5">
            <a:extLst>
              <a:ext uri="{FF2B5EF4-FFF2-40B4-BE49-F238E27FC236}">
                <a16:creationId xmlns:a16="http://schemas.microsoft.com/office/drawing/2014/main" id="{A07DE8A0-64D4-0F92-7F6C-D5025DBF04B7}"/>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V.3.1.3</a:t>
            </a:r>
            <a:endParaRPr lang="nl-BE" sz="2000" b="1" i="0" u="none" cap="small" baseline="0">
              <a:solidFill>
                <a:srgbClr val="105269"/>
              </a:solidFill>
              <a:latin typeface="+mj-lt"/>
            </a:endParaRPr>
          </a:p>
        </p:txBody>
      </p:sp>
      <p:pic>
        <p:nvPicPr>
          <p:cNvPr id="13" name="Graphic 12" descr="Klembord">
            <a:extLst>
              <a:ext uri="{FF2B5EF4-FFF2-40B4-BE49-F238E27FC236}">
                <a16:creationId xmlns:a16="http://schemas.microsoft.com/office/drawing/2014/main" id="{1D0A405C-63F3-6391-B109-87382A28BE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0796885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9" y="1484784"/>
            <a:ext cx="5132106" cy="5037474"/>
          </a:xfrm>
        </p:spPr>
        <p:txBody>
          <a:bodyPr lIns="91440" tIns="45720" rIns="91440" bIns="0" anchor="t"/>
          <a:lstStyle/>
          <a:p>
            <a:pPr indent="-287655"/>
            <a:r>
              <a:rPr lang="nl-BE" sz="2600"/>
              <a:t>Deel IV – Tellen van equivalente eenheden (§VI.5.2.2): </a:t>
            </a:r>
          </a:p>
          <a:p>
            <a:pPr marL="575945" lvl="1" indent="-287655"/>
            <a:r>
              <a:rPr lang="nl-BE" sz="1900"/>
              <a:t>Voordien werd alles wat NIET een residentiële of een kleine niet-residentiële eenheid was als één equivalente eenheid geteld.</a:t>
            </a:r>
            <a:endParaRPr lang="nl-BE" sz="1900">
              <a:ea typeface="Calibri"/>
              <a:cs typeface="Calibri"/>
            </a:endParaRPr>
          </a:p>
          <a:p>
            <a:pPr marL="575945" lvl="1" indent="-287655"/>
            <a:endParaRPr lang="nl-BE" sz="1900">
              <a:ea typeface="Calibri"/>
              <a:cs typeface="Calibri"/>
            </a:endParaRPr>
          </a:p>
          <a:p>
            <a:pPr marL="575945" lvl="1" indent="-287655"/>
            <a:r>
              <a:rPr lang="nl-BE" sz="1900"/>
              <a:t>Door de komst van EPC-NR tellen we nu alle niet-residentiële eenheden apart mee ongeacht hun grootte!</a:t>
            </a:r>
            <a:endParaRPr lang="nl-BE" sz="1900">
              <a:ea typeface="Calibri"/>
              <a:cs typeface="Calibri"/>
            </a:endParaRPr>
          </a:p>
          <a:p>
            <a:pPr marL="575945" lvl="1" indent="-287655"/>
            <a:endParaRPr lang="nl-BE" sz="1900">
              <a:ea typeface="Calibri"/>
              <a:cs typeface="Calibri"/>
            </a:endParaRPr>
          </a:p>
          <a:p>
            <a:pPr marL="575945" lvl="1" indent="-287655"/>
            <a:endParaRPr lang="nl-BE" sz="1500">
              <a:ea typeface="Calibri"/>
              <a:cs typeface="Calibri"/>
            </a:endParaRPr>
          </a:p>
        </p:txBody>
      </p:sp>
      <p:pic>
        <p:nvPicPr>
          <p:cNvPr id="5" name="Afbeelding 4">
            <a:extLst>
              <a:ext uri="{FF2B5EF4-FFF2-40B4-BE49-F238E27FC236}">
                <a16:creationId xmlns:a16="http://schemas.microsoft.com/office/drawing/2014/main" id="{488BD993-F615-EE1D-6F9E-F2A7A42D7F1C}"/>
              </a:ext>
            </a:extLst>
          </p:cNvPr>
          <p:cNvPicPr>
            <a:picLocks noChangeAspect="1"/>
          </p:cNvPicPr>
          <p:nvPr/>
        </p:nvPicPr>
        <p:blipFill>
          <a:blip r:embed="rId2"/>
          <a:stretch>
            <a:fillRect/>
          </a:stretch>
        </p:blipFill>
        <p:spPr>
          <a:xfrm>
            <a:off x="6221696" y="2922484"/>
            <a:ext cx="5763806" cy="2776351"/>
          </a:xfrm>
          <a:prstGeom prst="rect">
            <a:avLst/>
          </a:prstGeom>
          <a:ln>
            <a:solidFill>
              <a:schemeClr val="accent1"/>
            </a:solidFill>
          </a:ln>
        </p:spPr>
      </p:pic>
      <p:cxnSp>
        <p:nvCxnSpPr>
          <p:cNvPr id="8" name="Rechte verbindingslijn 7">
            <a:extLst>
              <a:ext uri="{FF2B5EF4-FFF2-40B4-BE49-F238E27FC236}">
                <a16:creationId xmlns:a16="http://schemas.microsoft.com/office/drawing/2014/main" id="{311064F9-BFDE-B695-B981-EF215B3C4196}"/>
              </a:ext>
            </a:extLst>
          </p:cNvPr>
          <p:cNvCxnSpPr>
            <a:cxnSpLocks/>
          </p:cNvCxnSpPr>
          <p:nvPr/>
        </p:nvCxnSpPr>
        <p:spPr>
          <a:xfrm>
            <a:off x="6443558" y="3516215"/>
            <a:ext cx="45684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al 4">
            <a:extLst>
              <a:ext uri="{FF2B5EF4-FFF2-40B4-BE49-F238E27FC236}">
                <a16:creationId xmlns:a16="http://schemas.microsoft.com/office/drawing/2014/main" id="{5269852D-E1B5-A5BC-1744-2654E026D349}"/>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5">
            <a:extLst>
              <a:ext uri="{FF2B5EF4-FFF2-40B4-BE49-F238E27FC236}">
                <a16:creationId xmlns:a16="http://schemas.microsoft.com/office/drawing/2014/main" id="{5E7A9525-CAD1-29EE-52D5-483B60F84FB7}"/>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VI.5.2.2</a:t>
            </a:r>
            <a:endParaRPr lang="nl-BE" sz="2000" b="1" i="0" u="none" cap="small" baseline="0">
              <a:solidFill>
                <a:srgbClr val="105269"/>
              </a:solidFill>
              <a:latin typeface="+mj-lt"/>
            </a:endParaRPr>
          </a:p>
        </p:txBody>
      </p:sp>
      <p:pic>
        <p:nvPicPr>
          <p:cNvPr id="11" name="Graphic 10" descr="Klembord">
            <a:extLst>
              <a:ext uri="{FF2B5EF4-FFF2-40B4-BE49-F238E27FC236}">
                <a16:creationId xmlns:a16="http://schemas.microsoft.com/office/drawing/2014/main" id="{4E3640FA-B418-0DEE-DBC3-60C2E687CA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243457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9" y="1484784"/>
            <a:ext cx="8739910" cy="5037474"/>
          </a:xfrm>
        </p:spPr>
        <p:txBody>
          <a:bodyPr lIns="91440" tIns="45720" rIns="91440" bIns="0" anchor="t"/>
          <a:lstStyle/>
          <a:p>
            <a:pPr indent="-287655"/>
            <a:r>
              <a:rPr lang="nl-BE" sz="2600"/>
              <a:t>Deel X – Voorwaarden voor gebruik AREI keuringsverslag versoepeld (§X.2): </a:t>
            </a:r>
          </a:p>
          <a:p>
            <a:pPr marL="575945" lvl="1" indent="-287655"/>
            <a:r>
              <a:rPr lang="nl-BE" sz="1900"/>
              <a:t>Om aanvaard te zijn als bewijsstuk moest het AREI verslag de volgende elementen bevatten:</a:t>
            </a:r>
            <a:endParaRPr lang="nl-BE" sz="1900">
              <a:cs typeface="Calibri"/>
            </a:endParaRPr>
          </a:p>
          <a:p>
            <a:pPr marL="863600" lvl="2" indent="-287655"/>
            <a:r>
              <a:rPr lang="nl-NL" sz="1400"/>
              <a:t>de datum van de keuring;</a:t>
            </a:r>
            <a:endParaRPr lang="nl-NL" sz="1400">
              <a:cs typeface="Calibri"/>
            </a:endParaRPr>
          </a:p>
          <a:p>
            <a:pPr marL="863600" lvl="2" indent="-287655"/>
            <a:r>
              <a:rPr lang="nl-NL" sz="1400"/>
              <a:t>het aantal, type, serienummer en maximaal AC-vermogen  van de omvormer(s); </a:t>
            </a:r>
            <a:endParaRPr lang="nl-NL" sz="1400">
              <a:cs typeface="Calibri"/>
            </a:endParaRPr>
          </a:p>
          <a:p>
            <a:pPr marL="863600" lvl="2" indent="-287655"/>
            <a:r>
              <a:rPr lang="nl-NL" sz="1400"/>
              <a:t>het aantal en piekvermogen van de zonnepanelen;</a:t>
            </a:r>
            <a:endParaRPr lang="nl-NL" sz="1400">
              <a:cs typeface="Calibri"/>
            </a:endParaRPr>
          </a:p>
          <a:p>
            <a:pPr marL="863600" lvl="2" indent="-287655"/>
            <a:r>
              <a:rPr lang="nl-NL" sz="1400"/>
              <a:t>het serienummer van de productiemeter en de meterstand op het moment van de keuring;</a:t>
            </a:r>
            <a:endParaRPr lang="nl-NL" sz="1400">
              <a:cs typeface="Calibri"/>
            </a:endParaRPr>
          </a:p>
          <a:p>
            <a:pPr marL="863600" lvl="2" indent="-287655"/>
            <a:r>
              <a:rPr lang="nl-NL" sz="1400"/>
              <a:t>de ijkmarkering op de productiemeter.</a:t>
            </a:r>
            <a:endParaRPr lang="nl-NL" sz="1400">
              <a:cs typeface="Calibri"/>
            </a:endParaRPr>
          </a:p>
          <a:p>
            <a:pPr marL="863600" lvl="2" indent="-287655"/>
            <a:endParaRPr lang="nl-BE" sz="1400">
              <a:cs typeface="Calibri"/>
            </a:endParaRPr>
          </a:p>
          <a:p>
            <a:pPr marL="575945" lvl="1" indent="-287655"/>
            <a:endParaRPr lang="nl-BE" sz="1900">
              <a:cs typeface="Calibri"/>
            </a:endParaRPr>
          </a:p>
          <a:p>
            <a:pPr marL="575945" lvl="1" indent="-287655"/>
            <a:r>
              <a:rPr lang="nl-BE" sz="1900"/>
              <a:t>Vanaf nu wordt enkel opgelegd dat het om een keuringsverslag moet gaan van een erkend keurder</a:t>
            </a:r>
            <a:endParaRPr lang="nl-BE" sz="1900">
              <a:cs typeface="Calibri"/>
            </a:endParaRPr>
          </a:p>
          <a:p>
            <a:pPr marL="575945" lvl="1" indent="-287655"/>
            <a:endParaRPr lang="nl-BE" sz="1900">
              <a:cs typeface="Calibri"/>
            </a:endParaRPr>
          </a:p>
          <a:p>
            <a:pPr marL="575945" lvl="1" indent="-287655"/>
            <a:r>
              <a:rPr lang="nl-BE" sz="1900"/>
              <a:t>De technische gegevens uit het verslag mogen dan overgenomen worden zoals piekvermogen, aantal panelen, etc.</a:t>
            </a:r>
            <a:endParaRPr lang="nl-BE" sz="1900">
              <a:cs typeface="Calibri"/>
            </a:endParaRPr>
          </a:p>
        </p:txBody>
      </p:sp>
      <p:sp>
        <p:nvSpPr>
          <p:cNvPr id="5" name="Ovaal 4">
            <a:extLst>
              <a:ext uri="{FF2B5EF4-FFF2-40B4-BE49-F238E27FC236}">
                <a16:creationId xmlns:a16="http://schemas.microsoft.com/office/drawing/2014/main" id="{65D9E4EB-21C3-5DE8-BD1A-0289F54787A5}"/>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5">
            <a:extLst>
              <a:ext uri="{FF2B5EF4-FFF2-40B4-BE49-F238E27FC236}">
                <a16:creationId xmlns:a16="http://schemas.microsoft.com/office/drawing/2014/main" id="{7A2A0155-A9AE-BE7C-8D78-ECB993FB03BD}"/>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X.2</a:t>
            </a:r>
            <a:endParaRPr lang="nl-BE" sz="2000" b="1" i="0" u="none" cap="small" baseline="0">
              <a:solidFill>
                <a:srgbClr val="105269"/>
              </a:solidFill>
              <a:latin typeface="+mj-lt"/>
            </a:endParaRPr>
          </a:p>
        </p:txBody>
      </p:sp>
      <p:pic>
        <p:nvPicPr>
          <p:cNvPr id="9" name="Graphic 8" descr="Klembord">
            <a:extLst>
              <a:ext uri="{FF2B5EF4-FFF2-40B4-BE49-F238E27FC236}">
                <a16:creationId xmlns:a16="http://schemas.microsoft.com/office/drawing/2014/main" id="{0F8DB73D-BE19-FD98-E55D-7071BFBF98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16633871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in rest van het IP</a:t>
            </a: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a:xfrm>
            <a:off x="838199" y="1484784"/>
            <a:ext cx="8739910" cy="5037474"/>
          </a:xfrm>
        </p:spPr>
        <p:txBody>
          <a:bodyPr lIns="91440" tIns="45720" rIns="91440" bIns="0" anchor="t"/>
          <a:lstStyle/>
          <a:p>
            <a:pPr indent="-287655"/>
            <a:r>
              <a:rPr lang="nl-BE" sz="2600"/>
              <a:t>Deel X – Individuele zonnepanelen kunnen toegevoegd worden, ook al is er een EPC-GD (§X.4): </a:t>
            </a:r>
          </a:p>
          <a:p>
            <a:pPr marL="575945" lvl="1" indent="-287655"/>
            <a:r>
              <a:rPr lang="nl-BE" sz="1900">
                <a:cs typeface="Calibri"/>
              </a:rPr>
              <a:t>Individuele zonnepanelen = zonnepanelen die één en slechts één gebouweenheid bedienen </a:t>
            </a:r>
          </a:p>
          <a:p>
            <a:pPr marL="575945" lvl="1" indent="-287655"/>
            <a:endParaRPr lang="nl-BE" sz="1900">
              <a:cs typeface="Calibri"/>
            </a:endParaRPr>
          </a:p>
          <a:p>
            <a:pPr marL="575945" lvl="1" indent="-287655"/>
            <a:r>
              <a:rPr lang="nl-BE" sz="1900">
                <a:cs typeface="Calibri"/>
              </a:rPr>
              <a:t>Indien ze reeds aanwezig zijn bij opmaak van het EPC-GD: verplicht in te voeren in het EPC-GD (is onveranderd)</a:t>
            </a:r>
          </a:p>
          <a:p>
            <a:pPr marL="575945" lvl="1" indent="-287655"/>
            <a:endParaRPr lang="nl-BE" sz="1900">
              <a:cs typeface="Calibri"/>
            </a:endParaRPr>
          </a:p>
          <a:p>
            <a:pPr marL="575945" lvl="1" indent="-287655"/>
            <a:r>
              <a:rPr lang="nl-BE" sz="1900">
                <a:cs typeface="Calibri"/>
              </a:rPr>
              <a:t>Indien ze nog niet aanwezig waren bij opmaak van het EPC-GD: niet zinvol om voor deze individuele zonnepanelen een update van het EPC-GD te eisen. Er is immers sowieso géén impact op de EPC-scores van de andere gebouweenheden in het gebouw.</a:t>
            </a:r>
          </a:p>
          <a:p>
            <a:pPr marL="575945" lvl="1" indent="-287655"/>
            <a:endParaRPr lang="nl-BE" sz="1900">
              <a:cs typeface="Calibri"/>
            </a:endParaRPr>
          </a:p>
          <a:p>
            <a:pPr marL="575945" lvl="1" indent="-287655"/>
            <a:r>
              <a:rPr lang="nl-BE" sz="1900">
                <a:cs typeface="Calibri"/>
              </a:rPr>
              <a:t>Daarom </a:t>
            </a:r>
            <a:r>
              <a:rPr lang="nl-BE" sz="1900" b="1" u="sng">
                <a:cs typeface="Calibri"/>
              </a:rPr>
              <a:t>enkel voor individuele zonnepanelen die nog niet opgenomen zijn in het EPC-GD </a:t>
            </a:r>
            <a:r>
              <a:rPr lang="nl-BE" sz="1900">
                <a:cs typeface="Calibri"/>
              </a:rPr>
              <a:t>toelaten dat ze toegevoegd worden bij het EPC van het appartement of </a:t>
            </a:r>
            <a:r>
              <a:rPr lang="nl-BE" sz="1900" err="1">
                <a:cs typeface="Calibri"/>
              </a:rPr>
              <a:t>kNR</a:t>
            </a:r>
            <a:r>
              <a:rPr lang="nl-BE" sz="1900">
                <a:cs typeface="Calibri"/>
              </a:rPr>
              <a:t>. Software zal hiervoor aangepast worden.</a:t>
            </a:r>
          </a:p>
        </p:txBody>
      </p:sp>
      <p:sp>
        <p:nvSpPr>
          <p:cNvPr id="5" name="Ovaal 4">
            <a:extLst>
              <a:ext uri="{FF2B5EF4-FFF2-40B4-BE49-F238E27FC236}">
                <a16:creationId xmlns:a16="http://schemas.microsoft.com/office/drawing/2014/main" id="{014A96C4-33AE-2B53-BC33-F9500CD781E3}"/>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5">
            <a:extLst>
              <a:ext uri="{FF2B5EF4-FFF2-40B4-BE49-F238E27FC236}">
                <a16:creationId xmlns:a16="http://schemas.microsoft.com/office/drawing/2014/main" id="{45989448-FFA4-618D-5107-1D153C8C9046}"/>
              </a:ext>
            </a:extLst>
          </p:cNvPr>
          <p:cNvSpPr txBox="1"/>
          <p:nvPr/>
        </p:nvSpPr>
        <p:spPr>
          <a:xfrm>
            <a:off x="10763183" y="777670"/>
            <a:ext cx="1419410"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a:t>
            </a:r>
            <a:r>
              <a:rPr lang="nl-BE" sz="2000" b="1" cap="small">
                <a:solidFill>
                  <a:srgbClr val="105269"/>
                </a:solidFill>
                <a:latin typeface="+mj-lt"/>
              </a:rPr>
              <a:t> X.4 </a:t>
            </a:r>
            <a:endParaRPr lang="nl-BE" sz="2000" b="1" i="0" u="none" cap="small" baseline="0">
              <a:solidFill>
                <a:srgbClr val="105269"/>
              </a:solidFill>
              <a:latin typeface="+mj-lt"/>
            </a:endParaRPr>
          </a:p>
        </p:txBody>
      </p:sp>
      <p:pic>
        <p:nvPicPr>
          <p:cNvPr id="9" name="Graphic 8" descr="Klembord">
            <a:extLst>
              <a:ext uri="{FF2B5EF4-FFF2-40B4-BE49-F238E27FC236}">
                <a16:creationId xmlns:a16="http://schemas.microsoft.com/office/drawing/2014/main" id="{A3742A22-009E-D9A7-3964-8BF62CD15B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9808057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C033E-DB87-4D72-432A-3942D904428E}"/>
              </a:ext>
            </a:extLst>
          </p:cNvPr>
          <p:cNvSpPr>
            <a:spLocks noGrp="1"/>
          </p:cNvSpPr>
          <p:nvPr>
            <p:ph type="title"/>
          </p:nvPr>
        </p:nvSpPr>
        <p:spPr/>
        <p:txBody>
          <a:bodyPr lIns="91440" tIns="45720" rIns="91440" bIns="45720" anchor="t"/>
          <a:lstStyle/>
          <a:p>
            <a:r>
              <a:rPr lang="nl-BE">
                <a:latin typeface="Calibri"/>
                <a:ea typeface="Calibri"/>
                <a:cs typeface="Calibri"/>
              </a:rPr>
              <a:t>Wijzigingen software</a:t>
            </a:r>
            <a:endParaRPr lang="nl-BE">
              <a:ea typeface="Calibri"/>
              <a:cs typeface="Calibri"/>
            </a:endParaRPr>
          </a:p>
        </p:txBody>
      </p:sp>
      <p:sp>
        <p:nvSpPr>
          <p:cNvPr id="3" name="Tijdelijke aanduiding voor inhoud 2">
            <a:extLst>
              <a:ext uri="{FF2B5EF4-FFF2-40B4-BE49-F238E27FC236}">
                <a16:creationId xmlns:a16="http://schemas.microsoft.com/office/drawing/2014/main" id="{87ED1B0B-5C40-BFFF-39B3-B3573EA7A69A}"/>
              </a:ext>
            </a:extLst>
          </p:cNvPr>
          <p:cNvSpPr>
            <a:spLocks noGrp="1"/>
          </p:cNvSpPr>
          <p:nvPr>
            <p:ph sz="half" idx="10"/>
          </p:nvPr>
        </p:nvSpPr>
        <p:spPr/>
        <p:txBody>
          <a:bodyPr lIns="91440" tIns="45720" rIns="91440" bIns="0" anchor="t"/>
          <a:lstStyle/>
          <a:p>
            <a:pPr indent="-287655"/>
            <a:r>
              <a:rPr lang="nl-BE" sz="2600"/>
              <a:t>Bij overerving van schildeel uit EPC-GD: </a:t>
            </a:r>
            <a:r>
              <a:rPr lang="nl-BE" sz="2600" err="1"/>
              <a:t>binnenisolatie</a:t>
            </a:r>
            <a:r>
              <a:rPr lang="nl-BE" sz="2600"/>
              <a:t> invoeren op slechts een deel van dit schildeel</a:t>
            </a:r>
          </a:p>
          <a:p>
            <a:pPr lvl="1" indent="-287655"/>
            <a:r>
              <a:rPr lang="nl-BE" sz="1900"/>
              <a:t>Is momenteel niet mogelijk in software: enkel mogelijk om gehele schildeel hetzij mét hetzij zonder </a:t>
            </a:r>
            <a:r>
              <a:rPr lang="nl-BE" sz="1900" err="1"/>
              <a:t>binnenisolatie</a:t>
            </a:r>
            <a:r>
              <a:rPr lang="nl-BE" sz="1900"/>
              <a:t> in te voeren</a:t>
            </a:r>
          </a:p>
          <a:p>
            <a:pPr lvl="1" indent="-287655"/>
            <a:endParaRPr lang="nl-BE" sz="1900"/>
          </a:p>
          <a:p>
            <a:pPr lvl="1" indent="-287655"/>
            <a:r>
              <a:rPr lang="nl-BE" sz="1900"/>
              <a:t>Zal aangepast worden: het zal mogelijk gemaakt worden om dit schildeel één of meerdere malen te kopiëren, zodat ED zelf kan invoeren op welk deel hij wél of geen </a:t>
            </a:r>
            <a:r>
              <a:rPr lang="nl-BE" sz="1900" err="1"/>
              <a:t>binnenisolatie</a:t>
            </a:r>
            <a:r>
              <a:rPr lang="nl-BE" sz="1900"/>
              <a:t> invoert</a:t>
            </a:r>
          </a:p>
          <a:p>
            <a:pPr indent="-287655"/>
            <a:endParaRPr lang="nl-BE" sz="2600"/>
          </a:p>
        </p:txBody>
      </p:sp>
    </p:spTree>
    <p:extLst>
      <p:ext uri="{BB962C8B-B14F-4D97-AF65-F5344CB8AC3E}">
        <p14:creationId xmlns:p14="http://schemas.microsoft.com/office/powerpoint/2010/main" val="11170736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128</a:t>
            </a:fld>
            <a:endParaRPr lang="nl-BE" sz="1100">
              <a:solidFill>
                <a:srgbClr val="105269"/>
              </a:solidFill>
            </a:endParaRPr>
          </a:p>
        </p:txBody>
      </p:sp>
      <p:sp>
        <p:nvSpPr>
          <p:cNvPr id="11" name="titel">
            <a:extLst>
              <a:ext uri="{FF2B5EF4-FFF2-40B4-BE49-F238E27FC236}">
                <a16:creationId xmlns:a16="http://schemas.microsoft.com/office/drawing/2014/main" id="{AC046C87-0C84-4B56-B99E-DD8ACCE2579C}"/>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Toepassingsgebied of wanneer moet een EPC opgemaakt worden?</a:t>
            </a:r>
            <a:endParaRPr lang="nl-BE" sz="3700"/>
          </a:p>
        </p:txBody>
      </p:sp>
      <p:sp>
        <p:nvSpPr>
          <p:cNvPr id="12" name="ondertitel">
            <a:extLst>
              <a:ext uri="{FF2B5EF4-FFF2-40B4-BE49-F238E27FC236}">
                <a16:creationId xmlns:a16="http://schemas.microsoft.com/office/drawing/2014/main" id="{2CC76EAE-063E-4569-90A1-841AE10E536A}"/>
              </a:ext>
            </a:extLst>
          </p:cNvPr>
          <p:cNvSpPr txBox="1">
            <a:spLocks/>
          </p:cNvSpPr>
          <p:nvPr/>
        </p:nvSpPr>
        <p:spPr>
          <a:xfrm>
            <a:off x="1080000" y="3669334"/>
            <a:ext cx="10080000" cy="1247702"/>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1400">
              <a:solidFill>
                <a:srgbClr val="105269"/>
              </a:solidFill>
            </a:endParaRPr>
          </a:p>
        </p:txBody>
      </p:sp>
    </p:spTree>
    <p:extLst>
      <p:ext uri="{BB962C8B-B14F-4D97-AF65-F5344CB8AC3E}">
        <p14:creationId xmlns:p14="http://schemas.microsoft.com/office/powerpoint/2010/main" val="31779885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55A60-EDE5-AF5C-1F0E-3AF5D5292A5E}"/>
              </a:ext>
            </a:extLst>
          </p:cNvPr>
          <p:cNvSpPr>
            <a:spLocks noGrp="1"/>
          </p:cNvSpPr>
          <p:nvPr>
            <p:ph type="title"/>
          </p:nvPr>
        </p:nvSpPr>
        <p:spPr/>
        <p:txBody>
          <a:bodyPr/>
          <a:lstStyle/>
          <a:p>
            <a:r>
              <a:rPr lang="nl-BE"/>
              <a:t>Kennis rond toepassingsgebied</a:t>
            </a:r>
          </a:p>
        </p:txBody>
      </p:sp>
      <p:sp>
        <p:nvSpPr>
          <p:cNvPr id="3" name="Tijdelijke aanduiding voor inhoud 2">
            <a:extLst>
              <a:ext uri="{FF2B5EF4-FFF2-40B4-BE49-F238E27FC236}">
                <a16:creationId xmlns:a16="http://schemas.microsoft.com/office/drawing/2014/main" id="{955B4D3A-E496-08BE-E527-6D71ECD478CB}"/>
              </a:ext>
            </a:extLst>
          </p:cNvPr>
          <p:cNvSpPr>
            <a:spLocks noGrp="1"/>
          </p:cNvSpPr>
          <p:nvPr>
            <p:ph sz="half" idx="10"/>
          </p:nvPr>
        </p:nvSpPr>
        <p:spPr>
          <a:xfrm>
            <a:off x="838198" y="1789470"/>
            <a:ext cx="10515600" cy="4732787"/>
          </a:xfrm>
        </p:spPr>
        <p:txBody>
          <a:bodyPr/>
          <a:lstStyle/>
          <a:p>
            <a:r>
              <a:rPr lang="nl-BE"/>
              <a:t>Snelle inschatting maken of er EPC-plicht is</a:t>
            </a:r>
          </a:p>
          <a:p>
            <a:pPr lvl="1"/>
            <a:r>
              <a:rPr lang="nl-BE"/>
              <a:t>Deze opleiding beperkt zich tot algemene regels en veelvoorkomende situaties</a:t>
            </a:r>
          </a:p>
          <a:p>
            <a:r>
              <a:rPr lang="nl-BE"/>
              <a:t>Speciale vormen van overdracht en complexere situaties</a:t>
            </a:r>
          </a:p>
          <a:p>
            <a:pPr lvl="1"/>
            <a:r>
              <a:rPr lang="nl-BE"/>
              <a:t>Juridische achtergrond nodig</a:t>
            </a:r>
          </a:p>
          <a:p>
            <a:pPr lvl="1"/>
            <a:r>
              <a:rPr lang="nl-BE"/>
              <a:t>Geen verwachting dat energiedeskundige altijd zelf kan inschatten of een EPC verplicht is</a:t>
            </a:r>
          </a:p>
          <a:p>
            <a:pPr lvl="1"/>
            <a:r>
              <a:rPr lang="nl-BE"/>
              <a:t>Aftoetsen bij de notaris</a:t>
            </a:r>
          </a:p>
        </p:txBody>
      </p:sp>
    </p:spTree>
    <p:extLst>
      <p:ext uri="{BB962C8B-B14F-4D97-AF65-F5344CB8AC3E}">
        <p14:creationId xmlns:p14="http://schemas.microsoft.com/office/powerpoint/2010/main" val="93340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3CBBC-10D4-4FC3-649F-37A45A47F6CA}"/>
              </a:ext>
            </a:extLst>
          </p:cNvPr>
          <p:cNvSpPr>
            <a:spLocks noGrp="1"/>
          </p:cNvSpPr>
          <p:nvPr>
            <p:ph type="title"/>
          </p:nvPr>
        </p:nvSpPr>
        <p:spPr/>
        <p:txBody>
          <a:bodyPr/>
          <a:lstStyle/>
          <a:p>
            <a:r>
              <a:rPr lang="nl-BE"/>
              <a:t>Centrale concepten in de nieuwe aanpak</a:t>
            </a:r>
          </a:p>
        </p:txBody>
      </p:sp>
      <p:sp>
        <p:nvSpPr>
          <p:cNvPr id="3" name="Tijdelijke aanduiding voor inhoud 2">
            <a:extLst>
              <a:ext uri="{FF2B5EF4-FFF2-40B4-BE49-F238E27FC236}">
                <a16:creationId xmlns:a16="http://schemas.microsoft.com/office/drawing/2014/main" id="{0939F5DB-5A17-C986-48CE-03F9A3BB03D3}"/>
              </a:ext>
            </a:extLst>
          </p:cNvPr>
          <p:cNvSpPr>
            <a:spLocks noGrp="1"/>
          </p:cNvSpPr>
          <p:nvPr>
            <p:ph sz="half" idx="10"/>
          </p:nvPr>
        </p:nvSpPr>
        <p:spPr>
          <a:xfrm>
            <a:off x="767860" y="1343854"/>
            <a:ext cx="10881948" cy="5037474"/>
          </a:xfrm>
        </p:spPr>
        <p:txBody>
          <a:bodyPr lIns="91440" tIns="45720" rIns="91440" bIns="0" anchor="t"/>
          <a:lstStyle/>
          <a:p>
            <a:pPr indent="-287655"/>
            <a:r>
              <a:rPr lang="nl-BE" sz="2600"/>
              <a:t>Indeling van het beschermde volume in natte ruimtes, verblijfsruimtes en alle andere ruimtes</a:t>
            </a:r>
            <a:endParaRPr lang="en-US"/>
          </a:p>
          <a:p>
            <a:pPr marL="575945" lvl="1" indent="-287655"/>
            <a:r>
              <a:rPr lang="nl-BE" sz="2200"/>
              <a:t>Alles wat geen natte of verblijfsruimte  is: NIET aftoetsen op ventilatie, dus NIET invoeren!</a:t>
            </a:r>
            <a:endParaRPr lang="nl-BE" sz="2200">
              <a:cs typeface="Calibri"/>
            </a:endParaRPr>
          </a:p>
          <a:p>
            <a:pPr indent="-287655"/>
            <a:endParaRPr lang="nl-BE" sz="2600">
              <a:cs typeface="Calibri"/>
            </a:endParaRPr>
          </a:p>
          <a:p>
            <a:pPr indent="-287655"/>
            <a:r>
              <a:rPr lang="nl-BE" sz="2600"/>
              <a:t>Detectie van ventilatieopeningen in natte ruimtes en verblijfsruimtes</a:t>
            </a:r>
            <a:endParaRPr lang="nl-BE" sz="2600">
              <a:cs typeface="Calibri"/>
            </a:endParaRPr>
          </a:p>
          <a:p>
            <a:pPr marL="575945" lvl="1" indent="-287655"/>
            <a:r>
              <a:rPr lang="nl-BE" sz="2200"/>
              <a:t>Natuurlijke</a:t>
            </a:r>
            <a:endParaRPr lang="nl-BE" sz="2200">
              <a:cs typeface="Calibri"/>
            </a:endParaRPr>
          </a:p>
          <a:p>
            <a:pPr marL="575945" lvl="1" indent="-287655"/>
            <a:r>
              <a:rPr lang="nl-BE" sz="2200"/>
              <a:t>Mechanische</a:t>
            </a:r>
            <a:endParaRPr lang="nl-BE" sz="2200">
              <a:cs typeface="Calibri"/>
            </a:endParaRPr>
          </a:p>
          <a:p>
            <a:pPr indent="-287655"/>
            <a:endParaRPr lang="nl-BE" sz="2600">
              <a:cs typeface="Calibri"/>
            </a:endParaRPr>
          </a:p>
          <a:p>
            <a:pPr indent="-287655"/>
            <a:r>
              <a:rPr lang="nl-BE" sz="2600"/>
              <a:t>Detectie van permanent draaiende mechanische ventilatietoestellen</a:t>
            </a:r>
            <a:endParaRPr lang="nl-BE" sz="2600">
              <a:cs typeface="Calibri"/>
            </a:endParaRPr>
          </a:p>
          <a:p>
            <a:pPr marL="575945" lvl="1" indent="-287655"/>
            <a:r>
              <a:rPr lang="nl-BE" sz="2200"/>
              <a:t>Centraal</a:t>
            </a:r>
            <a:endParaRPr lang="nl-BE" sz="2200">
              <a:cs typeface="Calibri"/>
            </a:endParaRPr>
          </a:p>
          <a:p>
            <a:pPr marL="575945" lvl="1" indent="-287655"/>
            <a:r>
              <a:rPr lang="nl-BE" sz="2200"/>
              <a:t>Decentraal</a:t>
            </a:r>
            <a:endParaRPr lang="nl-BE" sz="2200">
              <a:cs typeface="Calibri"/>
            </a:endParaRPr>
          </a:p>
          <a:p>
            <a:pPr marL="575945" lvl="1" indent="-287655"/>
            <a:r>
              <a:rPr lang="nl-BE" sz="2200"/>
              <a:t>Bijzondere systemen</a:t>
            </a:r>
            <a:endParaRPr lang="nl-BE" sz="2200">
              <a:cs typeface="Calibri"/>
            </a:endParaRPr>
          </a:p>
          <a:p>
            <a:pPr indent="-287655"/>
            <a:endParaRPr lang="nl-BE" sz="2600">
              <a:cs typeface="Calibri"/>
            </a:endParaRPr>
          </a:p>
          <a:p>
            <a:pPr indent="-287655"/>
            <a:endParaRPr lang="nl-BE" sz="2600">
              <a:cs typeface="Calibri"/>
            </a:endParaRPr>
          </a:p>
        </p:txBody>
      </p:sp>
    </p:spTree>
    <p:extLst>
      <p:ext uri="{BB962C8B-B14F-4D97-AF65-F5344CB8AC3E}">
        <p14:creationId xmlns:p14="http://schemas.microsoft.com/office/powerpoint/2010/main" val="21042194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2CE3-37AD-8E25-A3F2-8BD7BC1ABF12}"/>
              </a:ext>
            </a:extLst>
          </p:cNvPr>
          <p:cNvSpPr>
            <a:spLocks noGrp="1"/>
          </p:cNvSpPr>
          <p:nvPr>
            <p:ph type="title"/>
          </p:nvPr>
        </p:nvSpPr>
        <p:spPr/>
        <p:txBody>
          <a:bodyPr/>
          <a:lstStyle/>
          <a:p>
            <a:r>
              <a:rPr lang="nl-BE"/>
              <a:t>Wanneer moet een EPC opgemaakt worden?</a:t>
            </a:r>
          </a:p>
        </p:txBody>
      </p:sp>
      <p:sp>
        <p:nvSpPr>
          <p:cNvPr id="3" name="Tijdelijke aanduiding voor inhoud 2">
            <a:extLst>
              <a:ext uri="{FF2B5EF4-FFF2-40B4-BE49-F238E27FC236}">
                <a16:creationId xmlns:a16="http://schemas.microsoft.com/office/drawing/2014/main" id="{B681580E-6D68-C6D7-3784-0BF7A2ABEC6E}"/>
              </a:ext>
            </a:extLst>
          </p:cNvPr>
          <p:cNvSpPr>
            <a:spLocks noGrp="1"/>
          </p:cNvSpPr>
          <p:nvPr>
            <p:ph sz="half" idx="10"/>
          </p:nvPr>
        </p:nvSpPr>
        <p:spPr>
          <a:xfrm>
            <a:off x="838198" y="1988840"/>
            <a:ext cx="10515600" cy="4533418"/>
          </a:xfrm>
        </p:spPr>
        <p:txBody>
          <a:bodyPr/>
          <a:lstStyle/>
          <a:p>
            <a:r>
              <a:rPr lang="nl-BE"/>
              <a:t>Voor welke gebouwen?</a:t>
            </a:r>
          </a:p>
          <a:p>
            <a:r>
              <a:rPr lang="nl-BE"/>
              <a:t>Bij overdracht</a:t>
            </a:r>
          </a:p>
          <a:p>
            <a:r>
              <a:rPr lang="nl-BE"/>
              <a:t>Bij verhuur</a:t>
            </a:r>
          </a:p>
          <a:p>
            <a:r>
              <a:rPr lang="nl-BE"/>
              <a:t>Algemene EPC plicht, los van overdracht en verhuur</a:t>
            </a:r>
          </a:p>
        </p:txBody>
      </p:sp>
    </p:spTree>
    <p:extLst>
      <p:ext uri="{BB962C8B-B14F-4D97-AF65-F5344CB8AC3E}">
        <p14:creationId xmlns:p14="http://schemas.microsoft.com/office/powerpoint/2010/main" val="16631675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87FC8-1A45-5AA8-86E9-97B72BE6BDA7}"/>
              </a:ext>
            </a:extLst>
          </p:cNvPr>
          <p:cNvSpPr>
            <a:spLocks noGrp="1"/>
          </p:cNvSpPr>
          <p:nvPr>
            <p:ph type="title"/>
          </p:nvPr>
        </p:nvSpPr>
        <p:spPr/>
        <p:txBody>
          <a:bodyPr/>
          <a:lstStyle/>
          <a:p>
            <a:r>
              <a:rPr lang="nl-BE"/>
              <a:t>EPC-plicht</a:t>
            </a:r>
          </a:p>
        </p:txBody>
      </p:sp>
      <p:pic>
        <p:nvPicPr>
          <p:cNvPr id="5" name="Tijdelijke aanduiding voor inhoud 4" descr="Afbeelding met overdekt, gebouw, vloer, houten&#10;&#10;Automatisch gegenereerde beschrijving">
            <a:extLst>
              <a:ext uri="{FF2B5EF4-FFF2-40B4-BE49-F238E27FC236}">
                <a16:creationId xmlns:a16="http://schemas.microsoft.com/office/drawing/2014/main" id="{55853664-DBCA-FE28-9243-958CB098AEA4}"/>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2740747" y="1484313"/>
            <a:ext cx="6710506" cy="5038725"/>
          </a:xfrm>
        </p:spPr>
      </p:pic>
    </p:spTree>
    <p:extLst>
      <p:ext uri="{BB962C8B-B14F-4D97-AF65-F5344CB8AC3E}">
        <p14:creationId xmlns:p14="http://schemas.microsoft.com/office/powerpoint/2010/main" val="18578048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290D4F-6CFC-C97B-4836-FA85241C6D11}"/>
              </a:ext>
            </a:extLst>
          </p:cNvPr>
          <p:cNvSpPr>
            <a:spLocks noGrp="1"/>
          </p:cNvSpPr>
          <p:nvPr>
            <p:ph sz="half" idx="10"/>
          </p:nvPr>
        </p:nvSpPr>
        <p:spPr/>
        <p:txBody>
          <a:bodyPr lIns="91440" tIns="45720" rIns="91440" bIns="0" anchor="t"/>
          <a:lstStyle/>
          <a:p>
            <a:pPr indent="-287655"/>
            <a:r>
              <a:rPr lang="en-US">
                <a:solidFill>
                  <a:srgbClr val="0070C0"/>
                </a:solidFill>
                <a:ea typeface="Calibri"/>
                <a:cs typeface="Calibri"/>
              </a:rPr>
              <a:t>Link quiz </a:t>
            </a:r>
            <a:r>
              <a:rPr lang="en-US" err="1">
                <a:solidFill>
                  <a:srgbClr val="0070C0"/>
                </a:solidFill>
                <a:ea typeface="Calibri"/>
                <a:cs typeface="Calibri"/>
              </a:rPr>
              <a:t>toepassingsgebied</a:t>
            </a:r>
            <a:r>
              <a:rPr lang="en-US">
                <a:solidFill>
                  <a:srgbClr val="0070C0"/>
                </a:solidFill>
                <a:ea typeface="Calibri"/>
                <a:cs typeface="Calibri"/>
              </a:rPr>
              <a:t> – EPC-</a:t>
            </a:r>
            <a:r>
              <a:rPr lang="en-US" err="1">
                <a:solidFill>
                  <a:srgbClr val="0070C0"/>
                </a:solidFill>
                <a:ea typeface="Calibri"/>
                <a:cs typeface="Calibri"/>
              </a:rPr>
              <a:t>plicht</a:t>
            </a:r>
            <a:endParaRPr lang="en-US">
              <a:solidFill>
                <a:srgbClr val="0070C0"/>
              </a:solidFill>
              <a:ea typeface="Calibri"/>
              <a:cs typeface="Calibri"/>
            </a:endParaRPr>
          </a:p>
        </p:txBody>
      </p:sp>
    </p:spTree>
    <p:extLst>
      <p:ext uri="{BB962C8B-B14F-4D97-AF65-F5344CB8AC3E}">
        <p14:creationId xmlns:p14="http://schemas.microsoft.com/office/powerpoint/2010/main" val="6597705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C4BFB-341F-8AF4-D556-9FE996E6E9FE}"/>
              </a:ext>
            </a:extLst>
          </p:cNvPr>
          <p:cNvSpPr>
            <a:spLocks noGrp="1"/>
          </p:cNvSpPr>
          <p:nvPr>
            <p:ph type="title"/>
          </p:nvPr>
        </p:nvSpPr>
        <p:spPr/>
        <p:txBody>
          <a:bodyPr/>
          <a:lstStyle/>
          <a:p>
            <a:r>
              <a:rPr lang="nl-BE"/>
              <a:t>Quiz toepassingsgebied</a:t>
            </a:r>
          </a:p>
        </p:txBody>
      </p:sp>
      <p:sp>
        <p:nvSpPr>
          <p:cNvPr id="3" name="Tijdelijke aanduiding voor inhoud 2">
            <a:extLst>
              <a:ext uri="{FF2B5EF4-FFF2-40B4-BE49-F238E27FC236}">
                <a16:creationId xmlns:a16="http://schemas.microsoft.com/office/drawing/2014/main" id="{5A53E462-9094-169D-456F-E1D0650725A0}"/>
              </a:ext>
            </a:extLst>
          </p:cNvPr>
          <p:cNvSpPr>
            <a:spLocks noGrp="1"/>
          </p:cNvSpPr>
          <p:nvPr>
            <p:ph sz="half" idx="10"/>
          </p:nvPr>
        </p:nvSpPr>
        <p:spPr>
          <a:xfrm>
            <a:off x="838197" y="1484784"/>
            <a:ext cx="9700969" cy="5037474"/>
          </a:xfrm>
        </p:spPr>
        <p:txBody>
          <a:bodyPr lIns="91440" tIns="45720" rIns="91440" bIns="0" anchor="t"/>
          <a:lstStyle/>
          <a:p>
            <a:pPr indent="-287655"/>
            <a:r>
              <a:rPr lang="nl-BE"/>
              <a:t>In welke gevallen moet een EPC opgesteld worden? (Wel/Niet)</a:t>
            </a:r>
            <a:endParaRPr lang="en-US"/>
          </a:p>
          <a:p>
            <a:pPr marL="575945" lvl="1" indent="-287655"/>
            <a:r>
              <a:rPr lang="nl-BE"/>
              <a:t>Koppel schenkt woning aan de 2 kinderen: kinderen krijgen naakte eigendom, ouders worden vruchtgebruiker.</a:t>
            </a:r>
            <a:endParaRPr lang="nl-BE">
              <a:cs typeface="Calibri"/>
            </a:endParaRPr>
          </a:p>
          <a:p>
            <a:pPr marL="575945" lvl="1" indent="-287655"/>
            <a:r>
              <a:rPr lang="nl-BE"/>
              <a:t>2 kinderen erven een volledige woning van hun ouders.</a:t>
            </a:r>
            <a:endParaRPr lang="nl-BE">
              <a:cs typeface="Calibri"/>
            </a:endParaRPr>
          </a:p>
          <a:p>
            <a:pPr marL="575945" lvl="1" indent="-287655"/>
            <a:r>
              <a:rPr lang="nl-BE"/>
              <a:t>Een verwarmde loods wordt verkocht.</a:t>
            </a:r>
            <a:endParaRPr lang="nl-BE">
              <a:cs typeface="Calibri"/>
            </a:endParaRPr>
          </a:p>
          <a:p>
            <a:pPr marL="575945" lvl="1" indent="-287655"/>
            <a:r>
              <a:rPr lang="nl-BE"/>
              <a:t>Er wordt een opstalrecht gevestigd op het dak van een kantoorgebouw voor het plaatsen van zonnepanelen.</a:t>
            </a:r>
            <a:endParaRPr lang="nl-BE">
              <a:cs typeface="Calibri"/>
            </a:endParaRPr>
          </a:p>
        </p:txBody>
      </p:sp>
    </p:spTree>
    <p:extLst>
      <p:ext uri="{BB962C8B-B14F-4D97-AF65-F5344CB8AC3E}">
        <p14:creationId xmlns:p14="http://schemas.microsoft.com/office/powerpoint/2010/main" val="31576605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0B024-753B-429C-F9C8-7DEEB3FD2F05}"/>
              </a:ext>
            </a:extLst>
          </p:cNvPr>
          <p:cNvSpPr>
            <a:spLocks noGrp="1"/>
          </p:cNvSpPr>
          <p:nvPr>
            <p:ph type="title"/>
          </p:nvPr>
        </p:nvSpPr>
        <p:spPr/>
        <p:txBody>
          <a:bodyPr/>
          <a:lstStyle/>
          <a:p>
            <a:r>
              <a:rPr lang="nl-BE"/>
              <a:t>Tip</a:t>
            </a:r>
          </a:p>
        </p:txBody>
      </p:sp>
      <p:sp>
        <p:nvSpPr>
          <p:cNvPr id="3" name="Tijdelijke aanduiding voor inhoud 2">
            <a:extLst>
              <a:ext uri="{FF2B5EF4-FFF2-40B4-BE49-F238E27FC236}">
                <a16:creationId xmlns:a16="http://schemas.microsoft.com/office/drawing/2014/main" id="{B5BCE375-F9AE-E3E9-41C7-912E25AB021A}"/>
              </a:ext>
            </a:extLst>
          </p:cNvPr>
          <p:cNvSpPr>
            <a:spLocks noGrp="1"/>
          </p:cNvSpPr>
          <p:nvPr>
            <p:ph sz="half" idx="10"/>
          </p:nvPr>
        </p:nvSpPr>
        <p:spPr/>
        <p:txBody>
          <a:bodyPr/>
          <a:lstStyle/>
          <a:p>
            <a:r>
              <a:rPr lang="nl-BE"/>
              <a:t>Check de EPC wegwijzer: </a:t>
            </a:r>
            <a:r>
              <a:rPr lang="nl-BE">
                <a:hlinkClick r:id="rId2"/>
              </a:rPr>
              <a:t>https://apps.energiesparen.be/epc-wegwijzer</a:t>
            </a:r>
            <a:endParaRPr lang="nl-BE"/>
          </a:p>
          <a:p>
            <a:endParaRPr lang="nl-BE"/>
          </a:p>
        </p:txBody>
      </p:sp>
      <p:pic>
        <p:nvPicPr>
          <p:cNvPr id="6" name="Afbeelding 5">
            <a:extLst>
              <a:ext uri="{FF2B5EF4-FFF2-40B4-BE49-F238E27FC236}">
                <a16:creationId xmlns:a16="http://schemas.microsoft.com/office/drawing/2014/main" id="{6D64215C-B827-7CAB-C94D-4453D28AF510}"/>
              </a:ext>
            </a:extLst>
          </p:cNvPr>
          <p:cNvPicPr>
            <a:picLocks noChangeAspect="1"/>
          </p:cNvPicPr>
          <p:nvPr/>
        </p:nvPicPr>
        <p:blipFill>
          <a:blip r:embed="rId3"/>
          <a:stretch>
            <a:fillRect/>
          </a:stretch>
        </p:blipFill>
        <p:spPr>
          <a:xfrm>
            <a:off x="2565709" y="2548013"/>
            <a:ext cx="7060578" cy="4135149"/>
          </a:xfrm>
          <a:prstGeom prst="rect">
            <a:avLst/>
          </a:prstGeom>
        </p:spPr>
      </p:pic>
    </p:spTree>
    <p:extLst>
      <p:ext uri="{BB962C8B-B14F-4D97-AF65-F5344CB8AC3E}">
        <p14:creationId xmlns:p14="http://schemas.microsoft.com/office/powerpoint/2010/main" val="38122080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Voor welke gebouwen?</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b="1"/>
              <a:t>Bestemming:</a:t>
            </a:r>
            <a:endParaRPr lang="en-US"/>
          </a:p>
          <a:p>
            <a:pPr marL="575945" lvl="1" indent="-287655"/>
            <a:r>
              <a:rPr lang="nl-BE"/>
              <a:t>Enkel voor residentiële en niet-residentiële gebouweenheden</a:t>
            </a:r>
            <a:endParaRPr lang="nl-BE">
              <a:cs typeface="Calibri"/>
            </a:endParaRPr>
          </a:p>
          <a:p>
            <a:pPr marL="863600" lvl="2" indent="-287655"/>
            <a:r>
              <a:rPr lang="nl-BE"/>
              <a:t>Residentieel: Europese richtlijn bepaalt dat er voor alle woningen een EPC moet opgemaakt worden, er worden geen uitzonderingen toegelaten</a:t>
            </a:r>
            <a:endParaRPr lang="nl-BE">
              <a:cs typeface="Calibri"/>
            </a:endParaRPr>
          </a:p>
          <a:p>
            <a:pPr marL="863600" lvl="2" indent="-287655"/>
            <a:r>
              <a:rPr lang="nl-BE"/>
              <a:t>Niet-residentieel:</a:t>
            </a:r>
            <a:endParaRPr lang="nl-BE">
              <a:cs typeface="Calibri"/>
            </a:endParaRPr>
          </a:p>
          <a:p>
            <a:pPr marL="1151890" lvl="3" indent="-287655"/>
            <a:r>
              <a:rPr lang="nl-BE"/>
              <a:t>2 situaties die niet onder het toepassingsgebied van NR vallen (geen EPC plicht &amp; geen RVP)</a:t>
            </a:r>
            <a:endParaRPr lang="nl-BE">
              <a:cs typeface="Calibri"/>
            </a:endParaRPr>
          </a:p>
          <a:p>
            <a:pPr marL="1439545" lvl="4" indent="-287655"/>
            <a:r>
              <a:rPr lang="nl-BE"/>
              <a:t>Vrijstaand + vloeroppervlakte &lt; 50 m²</a:t>
            </a:r>
            <a:endParaRPr lang="nl-BE">
              <a:cs typeface="Calibri"/>
            </a:endParaRPr>
          </a:p>
          <a:p>
            <a:pPr marL="1439545" lvl="4" indent="-287655"/>
            <a:r>
              <a:rPr lang="nl-BE"/>
              <a:t>Tijdelijk gebouw dat &lt; 2 jaar in gebruik zal zijn</a:t>
            </a:r>
            <a:endParaRPr lang="nl-BE">
              <a:cs typeface="Calibri"/>
            </a:endParaRPr>
          </a:p>
          <a:p>
            <a:pPr marL="1151890" lvl="3" indent="-287655"/>
            <a:r>
              <a:rPr lang="nl-BE">
                <a:solidFill>
                  <a:srgbClr val="FF0000"/>
                </a:solidFill>
              </a:rPr>
              <a:t>Wijziging sinds 7/09/2023 =&gt; </a:t>
            </a:r>
            <a:r>
              <a:rPr lang="nl-BE" u="sng">
                <a:solidFill>
                  <a:srgbClr val="FF0000"/>
                </a:solidFill>
              </a:rPr>
              <a:t>geen uitzondering meer</a:t>
            </a:r>
            <a:r>
              <a:rPr lang="nl-BE">
                <a:solidFill>
                  <a:srgbClr val="FF0000"/>
                </a:solidFill>
              </a:rPr>
              <a:t> voor eenheid met vloeroppervlakte &lt; 50 m² in industrieel gebouw</a:t>
            </a:r>
            <a:endParaRPr lang="nl-BE">
              <a:solidFill>
                <a:srgbClr val="FF0000"/>
              </a:solidFill>
              <a:cs typeface="Calibri"/>
            </a:endParaRPr>
          </a:p>
          <a:p>
            <a:pPr lvl="5"/>
            <a:r>
              <a:rPr lang="nl-BE">
                <a:solidFill>
                  <a:srgbClr val="FF0000"/>
                </a:solidFill>
              </a:rPr>
              <a:t>Waarom gewijzigd? Omdat deze eenheden wel onder de renovatieverplichting vallen en dus ook een EPC nodig hebben</a:t>
            </a:r>
            <a:endParaRPr lang="nl-BE">
              <a:solidFill>
                <a:srgbClr val="FF0000"/>
              </a:solidFill>
              <a:cs typeface="Calibri"/>
            </a:endParaRPr>
          </a:p>
          <a:p>
            <a:pPr marL="1151890" lvl="3" indent="-287655"/>
            <a:endParaRPr lang="nl-BE">
              <a:cs typeface="Calibri"/>
            </a:endParaRPr>
          </a:p>
        </p:txBody>
      </p:sp>
    </p:spTree>
    <p:extLst>
      <p:ext uri="{BB962C8B-B14F-4D97-AF65-F5344CB8AC3E}">
        <p14:creationId xmlns:p14="http://schemas.microsoft.com/office/powerpoint/2010/main" val="16580798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Voor welke gebouwen?</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484784"/>
            <a:ext cx="10515600" cy="5037474"/>
          </a:xfrm>
        </p:spPr>
        <p:txBody>
          <a:bodyPr lIns="91440" tIns="45720" rIns="91440" bIns="0" anchor="t"/>
          <a:lstStyle/>
          <a:p>
            <a:pPr indent="-287655"/>
            <a:r>
              <a:rPr lang="nl-BE" b="1"/>
              <a:t>Bestemming:</a:t>
            </a:r>
            <a:endParaRPr lang="en-US"/>
          </a:p>
          <a:p>
            <a:pPr marL="575945" lvl="1" indent="-287655"/>
            <a:r>
              <a:rPr lang="nl-BE"/>
              <a:t>NIET voor </a:t>
            </a:r>
            <a:r>
              <a:rPr lang="nl-NL"/>
              <a:t>overige gebouwen, vb. landbouw (serres, stallen), werkplaatsen, industrie, gebouwen voor opslag, religieuze gebouwen, …</a:t>
            </a:r>
            <a:endParaRPr lang="nl-NL">
              <a:cs typeface="Calibri"/>
            </a:endParaRPr>
          </a:p>
          <a:p>
            <a:pPr marL="863600" lvl="2" indent="-287655"/>
            <a:r>
              <a:rPr lang="nl-NL"/>
              <a:t>Gebouwen voor opslag:</a:t>
            </a:r>
            <a:endParaRPr lang="nl-NL">
              <a:cs typeface="Calibri"/>
            </a:endParaRPr>
          </a:p>
          <a:p>
            <a:pPr marL="1151890" lvl="3" indent="-287655"/>
            <a:r>
              <a:rPr lang="nl-NL"/>
              <a:t>Tuinhuizen</a:t>
            </a:r>
            <a:endParaRPr lang="nl-NL">
              <a:cs typeface="Calibri"/>
            </a:endParaRPr>
          </a:p>
          <a:p>
            <a:pPr marL="1151890" lvl="3" indent="-287655"/>
            <a:r>
              <a:rPr lang="nl-NL"/>
              <a:t>Garages</a:t>
            </a:r>
            <a:endParaRPr lang="nl-NL">
              <a:cs typeface="Calibri"/>
            </a:endParaRPr>
          </a:p>
          <a:p>
            <a:pPr marL="1151890" lvl="3" indent="-287655"/>
            <a:r>
              <a:rPr lang="nl-NL"/>
              <a:t>…</a:t>
            </a:r>
            <a:endParaRPr lang="nl-NL">
              <a:cs typeface="Calibri"/>
            </a:endParaRPr>
          </a:p>
          <a:p>
            <a:pPr marL="863600" lvl="2" indent="-287655"/>
            <a:r>
              <a:rPr lang="nl-NL"/>
              <a:t>Religieuze gebouwen:</a:t>
            </a:r>
            <a:endParaRPr lang="nl-NL">
              <a:cs typeface="Calibri"/>
            </a:endParaRPr>
          </a:p>
          <a:p>
            <a:pPr marL="1151890" lvl="3" indent="-287655"/>
            <a:r>
              <a:rPr lang="nl-NL"/>
              <a:t>Gebruikt voor erediensten en religieuze activiteiten</a:t>
            </a:r>
            <a:endParaRPr lang="nl-NL">
              <a:cs typeface="Calibri"/>
            </a:endParaRPr>
          </a:p>
          <a:p>
            <a:pPr marL="1151890" lvl="3" indent="-287655"/>
            <a:r>
              <a:rPr lang="nl-NL"/>
              <a:t>Kijken naar de huidige functie en niet de bouwfysische aard van het gebouw</a:t>
            </a:r>
            <a:endParaRPr lang="nl-NL">
              <a:cs typeface="Calibri"/>
            </a:endParaRPr>
          </a:p>
          <a:p>
            <a:pPr marL="1151890" lvl="3" indent="-287655"/>
            <a:r>
              <a:rPr lang="nl-NL"/>
              <a:t>Voorbeelden</a:t>
            </a:r>
            <a:endParaRPr lang="nl-NL">
              <a:cs typeface="Calibri"/>
            </a:endParaRPr>
          </a:p>
          <a:p>
            <a:pPr marL="1439545" lvl="4" indent="-287655"/>
            <a:r>
              <a:rPr lang="nl-NL"/>
              <a:t>Pastorij =&gt; is ambtswoning van de pastoor =&gt; RES gebouw</a:t>
            </a:r>
            <a:endParaRPr lang="nl-NL">
              <a:cs typeface="Calibri"/>
            </a:endParaRPr>
          </a:p>
          <a:p>
            <a:pPr marL="1439545" lvl="4" indent="-287655"/>
            <a:r>
              <a:rPr lang="nl-NL"/>
              <a:t>Kerk die als winkel wordt gebruikt =&gt; NR gebouw</a:t>
            </a:r>
            <a:endParaRPr lang="nl-NL">
              <a:cs typeface="Calibri"/>
            </a:endParaRPr>
          </a:p>
        </p:txBody>
      </p:sp>
    </p:spTree>
    <p:extLst>
      <p:ext uri="{BB962C8B-B14F-4D97-AF65-F5344CB8AC3E}">
        <p14:creationId xmlns:p14="http://schemas.microsoft.com/office/powerpoint/2010/main" val="36786139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Voor welke gebouwen?</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484784"/>
            <a:ext cx="10515600" cy="5037474"/>
          </a:xfrm>
        </p:spPr>
        <p:txBody>
          <a:bodyPr lIns="91440" tIns="45720" rIns="91440" bIns="0" anchor="t"/>
          <a:lstStyle/>
          <a:p>
            <a:pPr indent="-287655"/>
            <a:r>
              <a:rPr lang="nl-BE" b="1"/>
              <a:t>Bestemming:</a:t>
            </a:r>
            <a:endParaRPr lang="en-US"/>
          </a:p>
          <a:p>
            <a:pPr marL="575945" lvl="1" indent="-287655"/>
            <a:r>
              <a:rPr lang="nl-BE"/>
              <a:t>NIET voor </a:t>
            </a:r>
            <a:r>
              <a:rPr lang="nl-NL"/>
              <a:t>overige gebouwen, vb. landbouw (serres, stallen), werkplaatsen, industrie, gebouwen voor opslag, religieuze gebouwen, …</a:t>
            </a:r>
            <a:endParaRPr lang="nl-NL">
              <a:cs typeface="Calibri"/>
            </a:endParaRPr>
          </a:p>
          <a:p>
            <a:pPr marL="863600" lvl="2" indent="-287655"/>
            <a:r>
              <a:rPr lang="nl-NL"/>
              <a:t>Industrie:</a:t>
            </a:r>
            <a:endParaRPr lang="nl-NL">
              <a:cs typeface="Calibri"/>
            </a:endParaRPr>
          </a:p>
          <a:p>
            <a:pPr marL="1151890" lvl="3" indent="-287655"/>
            <a:r>
              <a:rPr lang="nl-NL"/>
              <a:t>Bestemd voor productie, bewerking, de opslag of manipulatie van goederen</a:t>
            </a:r>
            <a:endParaRPr lang="nl-NL">
              <a:cs typeface="Calibri"/>
            </a:endParaRPr>
          </a:p>
          <a:p>
            <a:pPr marL="1151890" lvl="3" indent="-287655"/>
            <a:r>
              <a:rPr lang="nl-NL"/>
              <a:t>Voorbeelden</a:t>
            </a:r>
            <a:endParaRPr lang="nl-NL">
              <a:cs typeface="Calibri"/>
            </a:endParaRPr>
          </a:p>
          <a:p>
            <a:pPr marL="1439545" lvl="4" indent="-287655"/>
            <a:r>
              <a:rPr lang="nl-NL"/>
              <a:t>Industriële bakkerij</a:t>
            </a:r>
            <a:endParaRPr lang="nl-NL">
              <a:cs typeface="Calibri"/>
            </a:endParaRPr>
          </a:p>
          <a:p>
            <a:pPr marL="1439545" lvl="4" indent="-287655"/>
            <a:r>
              <a:rPr lang="nl-NL"/>
              <a:t>Herstelplaats voor voertuigen</a:t>
            </a:r>
            <a:endParaRPr lang="nl-NL">
              <a:cs typeface="Calibri"/>
            </a:endParaRPr>
          </a:p>
          <a:p>
            <a:pPr marL="1439545" lvl="4" indent="-287655"/>
            <a:r>
              <a:rPr lang="nl-NL"/>
              <a:t>Brouwerij</a:t>
            </a:r>
            <a:endParaRPr lang="nl-NL">
              <a:cs typeface="Calibri"/>
            </a:endParaRPr>
          </a:p>
          <a:p>
            <a:pPr marL="1439545" lvl="4" indent="-287655"/>
            <a:r>
              <a:rPr lang="nl-NL"/>
              <a:t>Drukkerij</a:t>
            </a:r>
            <a:endParaRPr lang="nl-NL">
              <a:cs typeface="Calibri"/>
            </a:endParaRPr>
          </a:p>
          <a:p>
            <a:pPr marL="1439545" lvl="4" indent="-287655"/>
            <a:r>
              <a:rPr lang="nl-NL"/>
              <a:t>…</a:t>
            </a:r>
            <a:endParaRPr lang="nl-NL">
              <a:cs typeface="Calibri"/>
            </a:endParaRPr>
          </a:p>
          <a:p>
            <a:pPr marL="575945" lvl="1" indent="-287655"/>
            <a:endParaRPr lang="nl-BE">
              <a:cs typeface="Calibri"/>
            </a:endParaRPr>
          </a:p>
        </p:txBody>
      </p:sp>
    </p:spTree>
    <p:extLst>
      <p:ext uri="{BB962C8B-B14F-4D97-AF65-F5344CB8AC3E}">
        <p14:creationId xmlns:p14="http://schemas.microsoft.com/office/powerpoint/2010/main" val="41924545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2066924"/>
            <a:ext cx="5616254" cy="4449075"/>
          </a:xfrm>
        </p:spPr>
        <p:txBody>
          <a:bodyPr>
            <a:normAutofit/>
          </a:bodyPr>
          <a:lstStyle/>
          <a:p>
            <a:pPr indent="-288000">
              <a:buClr>
                <a:srgbClr val="105269"/>
              </a:buClr>
              <a:buSzPct val="80000"/>
              <a:buFont typeface="Wingdings 3" panose="05040102010807070707" pitchFamily="18" charset="2"/>
              <a:buChar char=""/>
            </a:pPr>
            <a:r>
              <a:rPr lang="nl-BE" sz="2800">
                <a:latin typeface="+mj-lt"/>
              </a:rPr>
              <a:t>Enkel bij </a:t>
            </a:r>
            <a:r>
              <a:rPr lang="nl-BE" sz="2800" b="1">
                <a:latin typeface="+mj-lt"/>
              </a:rPr>
              <a:t>volledige</a:t>
            </a:r>
            <a:r>
              <a:rPr lang="nl-BE" sz="2800">
                <a:latin typeface="+mj-lt"/>
              </a:rPr>
              <a:t> gebouweenheid</a:t>
            </a:r>
          </a:p>
          <a:p>
            <a:pPr indent="-288000">
              <a:buClr>
                <a:srgbClr val="105269"/>
              </a:buClr>
              <a:buSzPct val="80000"/>
              <a:buFont typeface="Wingdings 3" panose="05040102010807070707" pitchFamily="18" charset="2"/>
              <a:buChar char=""/>
            </a:pPr>
            <a:endParaRPr lang="nl-BE" sz="2800">
              <a:latin typeface="+mj-lt"/>
            </a:endParaRPr>
          </a:p>
          <a:p>
            <a:pPr indent="-288000">
              <a:buClr>
                <a:srgbClr val="105269"/>
              </a:buClr>
              <a:buSzPct val="80000"/>
              <a:buFont typeface="Wingdings 3" panose="05040102010807070707" pitchFamily="18" charset="2"/>
              <a:buChar char=""/>
            </a:pPr>
            <a:r>
              <a:rPr lang="nl-BE" sz="2800">
                <a:latin typeface="+mj-lt"/>
              </a:rPr>
              <a:t>Vraag: is EPC verplicht bij het vestigen van een </a:t>
            </a:r>
            <a:r>
              <a:rPr lang="nl-BE" sz="2800" u="sng">
                <a:latin typeface="+mj-lt"/>
              </a:rPr>
              <a:t>opstalrecht op het dak van een gebouw</a:t>
            </a:r>
            <a:r>
              <a:rPr lang="nl-BE" sz="2800">
                <a:latin typeface="+mj-lt"/>
              </a:rPr>
              <a:t>, voor plaatsen zonnepanelen?</a:t>
            </a:r>
          </a:p>
        </p:txBody>
      </p:sp>
      <p:pic>
        <p:nvPicPr>
          <p:cNvPr id="5" name="Afbeelding 4" descr="Afbeelding met buitenshuis, gebouw, Zonne-energie, zonne-energie&#10;&#10;Automatisch gegenereerde beschrijving">
            <a:extLst>
              <a:ext uri="{FF2B5EF4-FFF2-40B4-BE49-F238E27FC236}">
                <a16:creationId xmlns:a16="http://schemas.microsoft.com/office/drawing/2014/main" id="{FAC203FF-DDD6-E575-10D8-6C8AC9291E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45" r="21382" b="1"/>
          <a:stretch/>
        </p:blipFill>
        <p:spPr>
          <a:xfrm>
            <a:off x="6970186" y="1497252"/>
            <a:ext cx="4737343" cy="4652709"/>
          </a:xfrm>
          <a:prstGeom prst="rect">
            <a:avLst/>
          </a:prstGeom>
          <a:noFill/>
        </p:spPr>
      </p:pic>
      <p:sp>
        <p:nvSpPr>
          <p:cNvPr id="7" name="Titel 1">
            <a:extLst>
              <a:ext uri="{FF2B5EF4-FFF2-40B4-BE49-F238E27FC236}">
                <a16:creationId xmlns:a16="http://schemas.microsoft.com/office/drawing/2014/main" id="{5975522D-CD65-0B63-64D5-D97EC931690F}"/>
              </a:ext>
            </a:extLst>
          </p:cNvPr>
          <p:cNvSpPr>
            <a:spLocks noGrp="1"/>
          </p:cNvSpPr>
          <p:nvPr>
            <p:ph type="title"/>
          </p:nvPr>
        </p:nvSpPr>
        <p:spPr>
          <a:xfrm>
            <a:off x="838197" y="476672"/>
            <a:ext cx="10869332" cy="936104"/>
          </a:xfrm>
        </p:spPr>
        <p:txBody>
          <a:bodyPr lIns="91440" tIns="45720" rIns="91440" bIns="45720" anchor="t">
            <a:noAutofit/>
          </a:bodyPr>
          <a:lstStyle/>
          <a:p>
            <a:pPr algn="ctr"/>
            <a:r>
              <a:rPr lang="nl-BE" sz="4800"/>
              <a:t>Voor welke gebouwen?</a:t>
            </a:r>
            <a:endParaRPr lang="en-US" sz="3600"/>
          </a:p>
        </p:txBody>
      </p:sp>
    </p:spTree>
    <p:extLst>
      <p:ext uri="{BB962C8B-B14F-4D97-AF65-F5344CB8AC3E}">
        <p14:creationId xmlns:p14="http://schemas.microsoft.com/office/powerpoint/2010/main" val="23794438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2085975"/>
            <a:ext cx="5616254" cy="4430025"/>
          </a:xfrm>
        </p:spPr>
        <p:txBody>
          <a:bodyPr>
            <a:normAutofit/>
          </a:bodyPr>
          <a:lstStyle/>
          <a:p>
            <a:pPr indent="-288000">
              <a:buClr>
                <a:srgbClr val="105269"/>
              </a:buClr>
              <a:buSzPct val="80000"/>
              <a:buFont typeface="Wingdings 3" panose="05040102010807070707" pitchFamily="18" charset="2"/>
              <a:buChar char=""/>
            </a:pPr>
            <a:r>
              <a:rPr lang="nl-BE" sz="2800">
                <a:latin typeface="+mj-lt"/>
              </a:rPr>
              <a:t>Enkel bij </a:t>
            </a:r>
            <a:r>
              <a:rPr lang="nl-BE" sz="2800" b="1">
                <a:latin typeface="+mj-lt"/>
              </a:rPr>
              <a:t>volledige</a:t>
            </a:r>
            <a:r>
              <a:rPr lang="nl-BE" sz="2800">
                <a:latin typeface="+mj-lt"/>
              </a:rPr>
              <a:t> gebouweenheid</a:t>
            </a:r>
          </a:p>
          <a:p>
            <a:pPr indent="-288000">
              <a:buClr>
                <a:srgbClr val="105269"/>
              </a:buClr>
              <a:buSzPct val="80000"/>
              <a:buFont typeface="Wingdings 3" panose="05040102010807070707" pitchFamily="18" charset="2"/>
              <a:buChar char=""/>
            </a:pPr>
            <a:endParaRPr lang="nl-BE" sz="2800">
              <a:latin typeface="+mj-lt"/>
            </a:endParaRPr>
          </a:p>
          <a:p>
            <a:pPr indent="-288000">
              <a:buClr>
                <a:srgbClr val="105269"/>
              </a:buClr>
              <a:buSzPct val="80000"/>
              <a:buFont typeface="Wingdings 3" panose="05040102010807070707" pitchFamily="18" charset="2"/>
              <a:buChar char=""/>
            </a:pPr>
            <a:r>
              <a:rPr lang="nl-BE" sz="2800">
                <a:latin typeface="+mj-lt"/>
              </a:rPr>
              <a:t>Vraag: is EPC verplicht bij het vestigen van een </a:t>
            </a:r>
            <a:r>
              <a:rPr lang="nl-BE" sz="2800" u="sng">
                <a:latin typeface="+mj-lt"/>
              </a:rPr>
              <a:t>opstalrecht op het dak van een gebouw</a:t>
            </a:r>
            <a:r>
              <a:rPr lang="nl-BE" sz="2800">
                <a:latin typeface="+mj-lt"/>
              </a:rPr>
              <a:t>, voor plaatsen zonnepanelen?</a:t>
            </a:r>
          </a:p>
          <a:p>
            <a:pPr marL="576000" lvl="1" indent="-288000">
              <a:lnSpc>
                <a:spcPct val="100000"/>
              </a:lnSpc>
              <a:buClr>
                <a:srgbClr val="7F7F7F"/>
              </a:buClr>
              <a:buSzPct val="80000"/>
              <a:buFont typeface="Calibri" panose="020F0502020204030204" pitchFamily="34" charset="0"/>
              <a:buChar char="→"/>
            </a:pPr>
            <a:r>
              <a:rPr lang="nl-BE" sz="2400">
                <a:solidFill>
                  <a:srgbClr val="FF0000"/>
                </a:solidFill>
                <a:latin typeface="+mj-lt"/>
              </a:rPr>
              <a:t>Nee, want slechts onderdeel (= dak) van gebouw</a:t>
            </a:r>
          </a:p>
          <a:p>
            <a:pPr marL="576000" lvl="1" indent="-288000">
              <a:lnSpc>
                <a:spcPct val="100000"/>
              </a:lnSpc>
              <a:buClr>
                <a:srgbClr val="7F7F7F"/>
              </a:buClr>
              <a:buSzPct val="80000"/>
              <a:buFont typeface="Calibri" panose="020F0502020204030204" pitchFamily="34" charset="0"/>
              <a:buChar char="→"/>
            </a:pPr>
            <a:r>
              <a:rPr lang="nl-BE" sz="2400">
                <a:solidFill>
                  <a:srgbClr val="FF0000"/>
                </a:solidFill>
                <a:latin typeface="+mj-lt"/>
              </a:rPr>
              <a:t>Stel dat opstalrecht op het volledige gebouw van toepassing is =&gt; wel EPC-plicht</a:t>
            </a:r>
          </a:p>
        </p:txBody>
      </p:sp>
      <p:sp>
        <p:nvSpPr>
          <p:cNvPr id="11" name="Titel 1">
            <a:extLst>
              <a:ext uri="{FF2B5EF4-FFF2-40B4-BE49-F238E27FC236}">
                <a16:creationId xmlns:a16="http://schemas.microsoft.com/office/drawing/2014/main" id="{6115D134-50F0-7CDA-2171-D47EEB013792}"/>
              </a:ext>
            </a:extLst>
          </p:cNvPr>
          <p:cNvSpPr>
            <a:spLocks noGrp="1"/>
          </p:cNvSpPr>
          <p:nvPr>
            <p:ph type="title"/>
          </p:nvPr>
        </p:nvSpPr>
        <p:spPr>
          <a:xfrm>
            <a:off x="838197" y="476672"/>
            <a:ext cx="10869332" cy="936104"/>
          </a:xfrm>
        </p:spPr>
        <p:txBody>
          <a:bodyPr lIns="91440" tIns="45720" rIns="91440" bIns="45720" anchor="t">
            <a:noAutofit/>
          </a:bodyPr>
          <a:lstStyle/>
          <a:p>
            <a:pPr algn="ctr"/>
            <a:r>
              <a:rPr lang="nl-BE" sz="4800"/>
              <a:t>Voor welke gebouwen?</a:t>
            </a:r>
            <a:endParaRPr lang="en-US" sz="3600"/>
          </a:p>
        </p:txBody>
      </p:sp>
      <p:pic>
        <p:nvPicPr>
          <p:cNvPr id="2" name="Afbeelding 1" descr="Afbeelding met buitenshuis, gebouw, Zonne-energie, zonne-energie&#10;&#10;Automatisch gegenereerde beschrijving">
            <a:extLst>
              <a:ext uri="{FF2B5EF4-FFF2-40B4-BE49-F238E27FC236}">
                <a16:creationId xmlns:a16="http://schemas.microsoft.com/office/drawing/2014/main" id="{1ED93865-6C09-A435-9B99-F31DB86A03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45" r="21382" b="1"/>
          <a:stretch/>
        </p:blipFill>
        <p:spPr>
          <a:xfrm>
            <a:off x="6970186" y="1497252"/>
            <a:ext cx="4737343" cy="4652709"/>
          </a:xfrm>
          <a:prstGeom prst="rect">
            <a:avLst/>
          </a:prstGeom>
          <a:noFill/>
        </p:spPr>
      </p:pic>
    </p:spTree>
    <p:extLst>
      <p:ext uri="{BB962C8B-B14F-4D97-AF65-F5344CB8AC3E}">
        <p14:creationId xmlns:p14="http://schemas.microsoft.com/office/powerpoint/2010/main" val="364404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r>
              <a:rPr lang="nl-BE"/>
              <a:t>Stappenplan R en </a:t>
            </a:r>
            <a:r>
              <a:rPr lang="nl-BE" err="1"/>
              <a:t>kNR</a:t>
            </a:r>
            <a:endParaRPr lang="nl-BE"/>
          </a:p>
        </p:txBody>
      </p:sp>
      <p:sp>
        <p:nvSpPr>
          <p:cNvPr id="4" name="Ovaal 3">
            <a:extLst>
              <a:ext uri="{FF2B5EF4-FFF2-40B4-BE49-F238E27FC236}">
                <a16:creationId xmlns:a16="http://schemas.microsoft.com/office/drawing/2014/main" id="{0752B9B7-6E38-5A2F-C3BE-A975050C2BB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9AD26DA6-BF92-7405-E436-D9C39F8075E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05D64488-6367-8A6B-E806-4B887A925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10" name="Rechthoek: afgeronde hoeken 9">
            <a:extLst>
              <a:ext uri="{FF2B5EF4-FFF2-40B4-BE49-F238E27FC236}">
                <a16:creationId xmlns:a16="http://schemas.microsoft.com/office/drawing/2014/main" id="{0BDE3B83-BAC0-0067-6366-1CBC6C4003FB}"/>
              </a:ext>
            </a:extLst>
          </p:cNvPr>
          <p:cNvSpPr/>
          <p:nvPr/>
        </p:nvSpPr>
        <p:spPr>
          <a:xfrm>
            <a:off x="3252417" y="134483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5683038" y="2824001"/>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3252414" y="3285593"/>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2</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a:p>
        </p:txBody>
      </p:sp>
      <p:sp>
        <p:nvSpPr>
          <p:cNvPr id="13" name="Pijl: omlaag 12">
            <a:extLst>
              <a:ext uri="{FF2B5EF4-FFF2-40B4-BE49-F238E27FC236}">
                <a16:creationId xmlns:a16="http://schemas.microsoft.com/office/drawing/2014/main" id="{AA9091ED-D293-B2EE-0E02-3B433E2A2411}"/>
              </a:ext>
            </a:extLst>
          </p:cNvPr>
          <p:cNvSpPr/>
          <p:nvPr/>
        </p:nvSpPr>
        <p:spPr>
          <a:xfrm>
            <a:off x="5676667" y="4795527"/>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3252413" y="528398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3</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a:p>
        </p:txBody>
      </p:sp>
    </p:spTree>
    <p:extLst>
      <p:ext uri="{BB962C8B-B14F-4D97-AF65-F5344CB8AC3E}">
        <p14:creationId xmlns:p14="http://schemas.microsoft.com/office/powerpoint/2010/main" val="4702281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8197" y="476672"/>
            <a:ext cx="10869332" cy="936104"/>
          </a:xfrm>
        </p:spPr>
        <p:txBody>
          <a:bodyPr lIns="91440" tIns="45720" rIns="91440" bIns="45720" anchor="t">
            <a:noAutofit/>
          </a:bodyPr>
          <a:lstStyle/>
          <a:p>
            <a:r>
              <a:rPr lang="nl-BE"/>
              <a:t>Voor welke gebouwen?</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988840"/>
            <a:ext cx="5905874" cy="4533418"/>
          </a:xfrm>
        </p:spPr>
        <p:txBody>
          <a:bodyPr>
            <a:normAutofit/>
          </a:bodyPr>
          <a:lstStyle/>
          <a:p>
            <a:r>
              <a:rPr lang="nl-BE" sz="2800"/>
              <a:t>Enkel bij </a:t>
            </a:r>
            <a:r>
              <a:rPr lang="nl-BE" sz="2800" b="1"/>
              <a:t>volledige</a:t>
            </a:r>
            <a:r>
              <a:rPr lang="nl-BE" sz="2800"/>
              <a:t> gebouweenheid</a:t>
            </a:r>
          </a:p>
          <a:p>
            <a:endParaRPr lang="nl-BE" sz="2800"/>
          </a:p>
          <a:p>
            <a:r>
              <a:rPr lang="nl-BE" sz="2800"/>
              <a:t>Vraag: is EPC verplicht bij het </a:t>
            </a:r>
            <a:r>
              <a:rPr lang="nl-BE" sz="2800" u="sng"/>
              <a:t>verhuren van één enkele kamer</a:t>
            </a:r>
            <a:r>
              <a:rPr lang="nl-BE" sz="2800"/>
              <a:t> in een collectief woongebouw?</a:t>
            </a:r>
          </a:p>
        </p:txBody>
      </p:sp>
      <p:pic>
        <p:nvPicPr>
          <p:cNvPr id="6" name="Afbeelding 5" descr="Afbeelding met overdekt, muur, meubels, tekst&#10;&#10;Automatisch gegenereerde beschrijving">
            <a:extLst>
              <a:ext uri="{FF2B5EF4-FFF2-40B4-BE49-F238E27FC236}">
                <a16:creationId xmlns:a16="http://schemas.microsoft.com/office/drawing/2014/main" id="{9B37735F-F019-A947-0E72-92CABAC415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94" r="5969"/>
          <a:stretch/>
        </p:blipFill>
        <p:spPr>
          <a:xfrm>
            <a:off x="6881196" y="1412776"/>
            <a:ext cx="4822837" cy="4752528"/>
          </a:xfrm>
          <a:prstGeom prst="rect">
            <a:avLst/>
          </a:prstGeom>
          <a:noFill/>
        </p:spPr>
      </p:pic>
    </p:spTree>
    <p:extLst>
      <p:ext uri="{BB962C8B-B14F-4D97-AF65-F5344CB8AC3E}">
        <p14:creationId xmlns:p14="http://schemas.microsoft.com/office/powerpoint/2010/main" val="20212367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8197" y="476672"/>
            <a:ext cx="10869332" cy="936104"/>
          </a:xfrm>
        </p:spPr>
        <p:txBody>
          <a:bodyPr lIns="91440" tIns="45720" rIns="91440" bIns="45720" anchor="t">
            <a:noAutofit/>
          </a:bodyPr>
          <a:lstStyle/>
          <a:p>
            <a:r>
              <a:rPr lang="nl-BE"/>
              <a:t>Voor welke gebouwen?</a:t>
            </a:r>
            <a:endParaRPr lang="en-US" sz="5400"/>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988840"/>
            <a:ext cx="5833866" cy="4533418"/>
          </a:xfrm>
        </p:spPr>
        <p:txBody>
          <a:bodyPr>
            <a:normAutofit fontScale="92500"/>
          </a:bodyPr>
          <a:lstStyle/>
          <a:p>
            <a:r>
              <a:rPr lang="nl-BE" sz="2800"/>
              <a:t>Enkel bij </a:t>
            </a:r>
            <a:r>
              <a:rPr lang="nl-BE" sz="2800" b="1"/>
              <a:t>volledige</a:t>
            </a:r>
            <a:r>
              <a:rPr lang="nl-BE" sz="2800"/>
              <a:t> gebouweenheid</a:t>
            </a:r>
          </a:p>
          <a:p>
            <a:endParaRPr lang="nl-BE" sz="2800"/>
          </a:p>
          <a:p>
            <a:r>
              <a:rPr lang="nl-BE" sz="2800"/>
              <a:t>Vraag: is EPC verplicht bij het </a:t>
            </a:r>
            <a:r>
              <a:rPr lang="nl-BE" sz="2800" u="sng"/>
              <a:t>verhuren van één enkele kamer</a:t>
            </a:r>
            <a:r>
              <a:rPr lang="nl-BE" sz="2800"/>
              <a:t> in een collectief woongebouw?</a:t>
            </a:r>
          </a:p>
          <a:p>
            <a:pPr lvl="1"/>
            <a:r>
              <a:rPr lang="nl-BE" sz="2400">
                <a:solidFill>
                  <a:srgbClr val="FF0000"/>
                </a:solidFill>
              </a:rPr>
              <a:t>Nee, want kamer is slechts onderdeel van de totale gebouweenheid (= collectief woongebouw)</a:t>
            </a:r>
          </a:p>
          <a:p>
            <a:pPr lvl="1"/>
            <a:r>
              <a:rPr lang="nl-BE" sz="2400">
                <a:solidFill>
                  <a:srgbClr val="FF0000"/>
                </a:solidFill>
              </a:rPr>
              <a:t>Stel dat het volledige collectieve woongebouw wordt verhuurd/overgedragen =&gt; wel EPC-plicht</a:t>
            </a:r>
          </a:p>
          <a:p>
            <a:pPr lvl="1"/>
            <a:r>
              <a:rPr lang="nl-BE" sz="2400">
                <a:solidFill>
                  <a:srgbClr val="FF0000"/>
                </a:solidFill>
              </a:rPr>
              <a:t>Stel dat kamers zelfstandige studio’s zijn =&gt; wel EPC-plicht</a:t>
            </a:r>
          </a:p>
        </p:txBody>
      </p:sp>
      <p:pic>
        <p:nvPicPr>
          <p:cNvPr id="4" name="Afbeelding 3" descr="Afbeelding met overdekt, muur, meubels, tekst&#10;&#10;Automatisch gegenereerde beschrijving">
            <a:extLst>
              <a:ext uri="{FF2B5EF4-FFF2-40B4-BE49-F238E27FC236}">
                <a16:creationId xmlns:a16="http://schemas.microsoft.com/office/drawing/2014/main" id="{548A6005-DA40-989D-190B-D3A2F6803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94" r="5969"/>
          <a:stretch/>
        </p:blipFill>
        <p:spPr>
          <a:xfrm>
            <a:off x="6881196" y="1412776"/>
            <a:ext cx="4822837" cy="4752528"/>
          </a:xfrm>
          <a:prstGeom prst="rect">
            <a:avLst/>
          </a:prstGeom>
          <a:noFill/>
        </p:spPr>
      </p:pic>
    </p:spTree>
    <p:extLst>
      <p:ext uri="{BB962C8B-B14F-4D97-AF65-F5344CB8AC3E}">
        <p14:creationId xmlns:p14="http://schemas.microsoft.com/office/powerpoint/2010/main" val="111852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47FB-CDF3-F801-37CE-AC59474D0737}"/>
              </a:ext>
            </a:extLst>
          </p:cNvPr>
          <p:cNvSpPr>
            <a:spLocks noGrp="1"/>
          </p:cNvSpPr>
          <p:nvPr>
            <p:ph type="title"/>
          </p:nvPr>
        </p:nvSpPr>
        <p:spPr>
          <a:xfrm>
            <a:off x="838197" y="476672"/>
            <a:ext cx="10515601" cy="936104"/>
          </a:xfrm>
        </p:spPr>
        <p:txBody>
          <a:bodyPr>
            <a:normAutofit/>
          </a:bodyPr>
          <a:lstStyle/>
          <a:p>
            <a:r>
              <a:rPr lang="nl-BE"/>
              <a:t>Voor welke gebouwen?</a:t>
            </a:r>
          </a:p>
        </p:txBody>
      </p:sp>
      <p:pic>
        <p:nvPicPr>
          <p:cNvPr id="5" name="Tijdelijke aanduiding voor inhoud 4" descr="Afbeelding met buitenshuis, hemel, Afval, vervuiling&#10;&#10;Automatisch gegenereerde beschrijving">
            <a:extLst>
              <a:ext uri="{FF2B5EF4-FFF2-40B4-BE49-F238E27FC236}">
                <a16:creationId xmlns:a16="http://schemas.microsoft.com/office/drawing/2014/main" id="{E0547606-3A83-F9B4-18E9-EAA76FC61D75}"/>
              </a:ext>
            </a:extLst>
          </p:cNvPr>
          <p:cNvPicPr>
            <a:picLocks noGrp="1" noChangeAspect="1"/>
          </p:cNvPicPr>
          <p:nvPr>
            <p:ph sz="half" idx="10"/>
          </p:nvPr>
        </p:nvPicPr>
        <p:blipFill rotWithShape="1">
          <a:blip r:embed="rId2" cstate="print">
            <a:extLst>
              <a:ext uri="{28A0092B-C50C-407E-A947-70E740481C1C}">
                <a14:useLocalDpi xmlns:a14="http://schemas.microsoft.com/office/drawing/2010/main" val="0"/>
              </a:ext>
            </a:extLst>
          </a:blip>
          <a:srcRect t="17586" b="8507"/>
          <a:stretch/>
        </p:blipFill>
        <p:spPr>
          <a:xfrm>
            <a:off x="838197" y="1845786"/>
            <a:ext cx="3213273" cy="3166428"/>
          </a:xfrm>
          <a:noFill/>
        </p:spPr>
      </p:pic>
      <p:sp>
        <p:nvSpPr>
          <p:cNvPr id="10" name="Content Placeholder 3">
            <a:extLst>
              <a:ext uri="{FF2B5EF4-FFF2-40B4-BE49-F238E27FC236}">
                <a16:creationId xmlns:a16="http://schemas.microsoft.com/office/drawing/2014/main" id="{FA2E2938-5915-893F-F103-1EC0BAE4AB28}"/>
              </a:ext>
            </a:extLst>
          </p:cNvPr>
          <p:cNvSpPr>
            <a:spLocks noGrp="1"/>
          </p:cNvSpPr>
          <p:nvPr>
            <p:ph sz="half" idx="11"/>
          </p:nvPr>
        </p:nvSpPr>
        <p:spPr>
          <a:xfrm>
            <a:off x="4493342" y="1484784"/>
            <a:ext cx="7177547" cy="5037474"/>
          </a:xfrm>
        </p:spPr>
        <p:txBody>
          <a:bodyPr/>
          <a:lstStyle/>
          <a:p>
            <a:r>
              <a:rPr lang="en-US" sz="2800"/>
              <a:t>Wat met </a:t>
            </a:r>
            <a:r>
              <a:rPr lang="en-US" sz="2800" err="1"/>
              <a:t>gebouwen</a:t>
            </a:r>
            <a:r>
              <a:rPr lang="en-US" sz="2800"/>
              <a:t> in </a:t>
            </a:r>
            <a:r>
              <a:rPr lang="en-US" sz="2800" err="1"/>
              <a:t>slechte</a:t>
            </a:r>
            <a:r>
              <a:rPr lang="en-US" sz="2800"/>
              <a:t> </a:t>
            </a:r>
            <a:r>
              <a:rPr lang="en-US" sz="2800" err="1"/>
              <a:t>staat</a:t>
            </a:r>
            <a:r>
              <a:rPr lang="en-US" sz="2800"/>
              <a:t>?</a:t>
            </a:r>
          </a:p>
          <a:p>
            <a:pPr lvl="1"/>
            <a:r>
              <a:rPr lang="en-US" sz="2500" err="1"/>
              <a:t>Regelgeving</a:t>
            </a:r>
            <a:r>
              <a:rPr lang="en-US" sz="2500"/>
              <a:t> </a:t>
            </a:r>
            <a:r>
              <a:rPr lang="en-US" sz="2500" err="1"/>
              <a:t>voorziet</a:t>
            </a:r>
            <a:r>
              <a:rPr lang="en-US" sz="2500"/>
              <a:t> </a:t>
            </a:r>
            <a:r>
              <a:rPr lang="en-US" sz="2500" err="1"/>
              <a:t>geen</a:t>
            </a:r>
            <a:r>
              <a:rPr lang="en-US" sz="2500"/>
              <a:t> (RES)/</a:t>
            </a:r>
            <a:r>
              <a:rPr lang="en-US" sz="2500" err="1"/>
              <a:t>beperkte</a:t>
            </a:r>
            <a:r>
              <a:rPr lang="en-US" sz="2500"/>
              <a:t> (NR) </a:t>
            </a:r>
            <a:r>
              <a:rPr lang="en-US" sz="2500" err="1"/>
              <a:t>uitzondering</a:t>
            </a:r>
            <a:r>
              <a:rPr lang="en-US" sz="2500"/>
              <a:t> </a:t>
            </a:r>
            <a:r>
              <a:rPr lang="en-US" sz="2500" err="1"/>
              <a:t>voor</a:t>
            </a:r>
            <a:r>
              <a:rPr lang="en-US" sz="2500"/>
              <a:t> EPC </a:t>
            </a:r>
            <a:r>
              <a:rPr lang="en-US" sz="2500" err="1"/>
              <a:t>verplichting</a:t>
            </a:r>
            <a:endParaRPr lang="en-US" sz="2500"/>
          </a:p>
          <a:p>
            <a:pPr lvl="1"/>
            <a:r>
              <a:rPr lang="en-US" sz="2500"/>
              <a:t>Maar </a:t>
            </a:r>
            <a:r>
              <a:rPr lang="en-US" sz="2500" err="1"/>
              <a:t>als</a:t>
            </a:r>
            <a:r>
              <a:rPr lang="en-US" sz="2500"/>
              <a:t> het </a:t>
            </a:r>
            <a:r>
              <a:rPr lang="en-US" sz="2500" err="1"/>
              <a:t>gebouw</a:t>
            </a:r>
            <a:r>
              <a:rPr lang="en-US" sz="2500"/>
              <a:t> </a:t>
            </a:r>
            <a:r>
              <a:rPr lang="nl-BE" sz="2500"/>
              <a:t>zodanig</a:t>
            </a:r>
            <a:r>
              <a:rPr lang="en-US" sz="2500"/>
              <a:t> </a:t>
            </a:r>
            <a:r>
              <a:rPr lang="en-US" sz="2500" err="1"/>
              <a:t>beschadigd</a:t>
            </a:r>
            <a:r>
              <a:rPr lang="en-US" sz="2500"/>
              <a:t> is </a:t>
            </a:r>
            <a:r>
              <a:rPr lang="en-US" sz="2500" err="1"/>
              <a:t>dat</a:t>
            </a:r>
            <a:r>
              <a:rPr lang="en-US" sz="2500"/>
              <a:t> er </a:t>
            </a:r>
            <a:r>
              <a:rPr lang="en-US" sz="2500" err="1"/>
              <a:t>meerdere</a:t>
            </a:r>
            <a:r>
              <a:rPr lang="en-US" sz="2500"/>
              <a:t> </a:t>
            </a:r>
            <a:r>
              <a:rPr lang="en-US" sz="2500" err="1"/>
              <a:t>schildelen</a:t>
            </a:r>
            <a:r>
              <a:rPr lang="en-US" sz="2500"/>
              <a:t> </a:t>
            </a:r>
            <a:r>
              <a:rPr lang="en-US" sz="2500" err="1"/>
              <a:t>ontbreken</a:t>
            </a:r>
            <a:endParaRPr lang="en-US" sz="2500"/>
          </a:p>
          <a:p>
            <a:pPr lvl="2"/>
            <a:r>
              <a:rPr lang="en-US" sz="2000" err="1"/>
              <a:t>Eigenlijk</a:t>
            </a:r>
            <a:r>
              <a:rPr lang="en-US" sz="2000"/>
              <a:t> </a:t>
            </a:r>
            <a:r>
              <a:rPr lang="en-US" sz="2000" err="1"/>
              <a:t>geen</a:t>
            </a:r>
            <a:r>
              <a:rPr lang="en-US" sz="2000"/>
              <a:t> </a:t>
            </a:r>
            <a:r>
              <a:rPr lang="en-US" sz="2000" err="1"/>
              <a:t>sprake</a:t>
            </a:r>
            <a:r>
              <a:rPr lang="en-US" sz="2000"/>
              <a:t> </a:t>
            </a:r>
            <a:r>
              <a:rPr lang="en-US" sz="2000" err="1"/>
              <a:t>meer</a:t>
            </a:r>
            <a:r>
              <a:rPr lang="en-US" sz="2000"/>
              <a:t> van </a:t>
            </a:r>
            <a:r>
              <a:rPr lang="en-US" sz="2000" err="1"/>
              <a:t>een</a:t>
            </a:r>
            <a:r>
              <a:rPr lang="en-US" sz="2000"/>
              <a:t> </a:t>
            </a:r>
            <a:r>
              <a:rPr lang="en-US" sz="2000" err="1"/>
              <a:t>gebouw</a:t>
            </a:r>
            <a:endParaRPr lang="en-US" sz="2000"/>
          </a:p>
          <a:p>
            <a:pPr lvl="2"/>
            <a:r>
              <a:rPr lang="en-US" sz="2000"/>
              <a:t>Er </a:t>
            </a:r>
            <a:r>
              <a:rPr lang="en-US" sz="2000" err="1"/>
              <a:t>kan</a:t>
            </a:r>
            <a:r>
              <a:rPr lang="en-US" sz="2000"/>
              <a:t> </a:t>
            </a:r>
            <a:r>
              <a:rPr lang="en-US" sz="2000" err="1"/>
              <a:t>dus</a:t>
            </a:r>
            <a:r>
              <a:rPr lang="en-US" sz="2000"/>
              <a:t> </a:t>
            </a:r>
            <a:r>
              <a:rPr lang="en-US" sz="2000" err="1"/>
              <a:t>ook</a:t>
            </a:r>
            <a:r>
              <a:rPr lang="en-US" sz="2000"/>
              <a:t> </a:t>
            </a:r>
            <a:r>
              <a:rPr lang="en-US" sz="2000" err="1"/>
              <a:t>geen</a:t>
            </a:r>
            <a:r>
              <a:rPr lang="en-US" sz="2000"/>
              <a:t> BV </a:t>
            </a:r>
            <a:r>
              <a:rPr lang="en-US" sz="2000" err="1"/>
              <a:t>bepaald</a:t>
            </a:r>
            <a:r>
              <a:rPr lang="en-US" sz="2000"/>
              <a:t> </a:t>
            </a:r>
            <a:r>
              <a:rPr lang="en-US" sz="2000" err="1"/>
              <a:t>worden</a:t>
            </a:r>
            <a:endParaRPr lang="en-US" sz="2000"/>
          </a:p>
          <a:p>
            <a:pPr lvl="2"/>
            <a:r>
              <a:rPr lang="en-US" sz="2000" err="1"/>
              <a:t>Niet</a:t>
            </a:r>
            <a:r>
              <a:rPr lang="en-US" sz="2000"/>
              <a:t> </a:t>
            </a:r>
            <a:r>
              <a:rPr lang="en-US" sz="2000" err="1"/>
              <a:t>mogelijk</a:t>
            </a:r>
            <a:r>
              <a:rPr lang="en-US" sz="2000"/>
              <a:t> om EPC op </a:t>
            </a:r>
            <a:r>
              <a:rPr lang="en-US" sz="2000" err="1"/>
              <a:t>te</a:t>
            </a:r>
            <a:r>
              <a:rPr lang="en-US" sz="2000"/>
              <a:t> </a:t>
            </a:r>
            <a:r>
              <a:rPr lang="en-US" sz="2000" err="1"/>
              <a:t>stellen</a:t>
            </a:r>
            <a:endParaRPr lang="en-US" sz="2000"/>
          </a:p>
          <a:p>
            <a:pPr lvl="2"/>
            <a:r>
              <a:rPr lang="en-US" sz="2000" err="1"/>
              <a:t>Vraag</a:t>
            </a:r>
            <a:r>
              <a:rPr lang="en-US" sz="2000"/>
              <a:t> </a:t>
            </a:r>
            <a:r>
              <a:rPr lang="en-US" sz="2000" err="1"/>
              <a:t>aan</a:t>
            </a:r>
            <a:r>
              <a:rPr lang="en-US" sz="2000"/>
              <a:t> VEKA </a:t>
            </a:r>
            <a:r>
              <a:rPr lang="en-US" sz="2000" err="1"/>
              <a:t>stellen</a:t>
            </a:r>
            <a:r>
              <a:rPr lang="en-US" sz="2000"/>
              <a:t> + </a:t>
            </a:r>
            <a:r>
              <a:rPr lang="en-US" sz="2000" err="1"/>
              <a:t>foto’s</a:t>
            </a:r>
            <a:endParaRPr lang="en-US" sz="2000"/>
          </a:p>
          <a:p>
            <a:pPr lvl="1"/>
            <a:endParaRPr lang="en-US" sz="2500"/>
          </a:p>
          <a:p>
            <a:endParaRPr lang="en-US" sz="2400"/>
          </a:p>
        </p:txBody>
      </p:sp>
    </p:spTree>
    <p:extLst>
      <p:ext uri="{BB962C8B-B14F-4D97-AF65-F5344CB8AC3E}">
        <p14:creationId xmlns:p14="http://schemas.microsoft.com/office/powerpoint/2010/main" val="25548428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47FB-CDF3-F801-37CE-AC59474D0737}"/>
              </a:ext>
            </a:extLst>
          </p:cNvPr>
          <p:cNvSpPr>
            <a:spLocks noGrp="1"/>
          </p:cNvSpPr>
          <p:nvPr>
            <p:ph type="title"/>
          </p:nvPr>
        </p:nvSpPr>
        <p:spPr>
          <a:xfrm>
            <a:off x="838197" y="476672"/>
            <a:ext cx="10515601" cy="936104"/>
          </a:xfrm>
        </p:spPr>
        <p:txBody>
          <a:bodyPr>
            <a:normAutofit/>
          </a:bodyPr>
          <a:lstStyle/>
          <a:p>
            <a:r>
              <a:rPr lang="nl-BE"/>
              <a:t>Voor welke gebouwen?</a:t>
            </a:r>
          </a:p>
        </p:txBody>
      </p:sp>
      <p:pic>
        <p:nvPicPr>
          <p:cNvPr id="5" name="Tijdelijke aanduiding voor inhoud 4" descr="Afbeelding met buitenshuis, hemel, Afval, vervuiling&#10;&#10;Automatisch gegenereerde beschrijving">
            <a:extLst>
              <a:ext uri="{FF2B5EF4-FFF2-40B4-BE49-F238E27FC236}">
                <a16:creationId xmlns:a16="http://schemas.microsoft.com/office/drawing/2014/main" id="{E0547606-3A83-F9B4-18E9-EAA76FC61D75}"/>
              </a:ext>
            </a:extLst>
          </p:cNvPr>
          <p:cNvPicPr>
            <a:picLocks noGrp="1" noChangeAspect="1"/>
          </p:cNvPicPr>
          <p:nvPr>
            <p:ph sz="half" idx="10"/>
          </p:nvPr>
        </p:nvPicPr>
        <p:blipFill rotWithShape="1">
          <a:blip r:embed="rId2" cstate="print">
            <a:extLst>
              <a:ext uri="{28A0092B-C50C-407E-A947-70E740481C1C}">
                <a14:useLocalDpi xmlns:a14="http://schemas.microsoft.com/office/drawing/2010/main" val="0"/>
              </a:ext>
            </a:extLst>
          </a:blip>
          <a:srcRect t="17586" b="8507"/>
          <a:stretch/>
        </p:blipFill>
        <p:spPr>
          <a:xfrm>
            <a:off x="838197" y="1845786"/>
            <a:ext cx="3213273" cy="3166428"/>
          </a:xfrm>
          <a:noFill/>
        </p:spPr>
      </p:pic>
      <p:sp>
        <p:nvSpPr>
          <p:cNvPr id="10" name="Content Placeholder 3">
            <a:extLst>
              <a:ext uri="{FF2B5EF4-FFF2-40B4-BE49-F238E27FC236}">
                <a16:creationId xmlns:a16="http://schemas.microsoft.com/office/drawing/2014/main" id="{FA2E2938-5915-893F-F103-1EC0BAE4AB28}"/>
              </a:ext>
            </a:extLst>
          </p:cNvPr>
          <p:cNvSpPr>
            <a:spLocks noGrp="1"/>
          </p:cNvSpPr>
          <p:nvPr>
            <p:ph sz="half" idx="11"/>
          </p:nvPr>
        </p:nvSpPr>
        <p:spPr>
          <a:xfrm>
            <a:off x="4493342" y="1484784"/>
            <a:ext cx="7177547" cy="5037474"/>
          </a:xfrm>
        </p:spPr>
        <p:txBody>
          <a:bodyPr/>
          <a:lstStyle/>
          <a:p>
            <a:r>
              <a:rPr lang="en-US" sz="2800"/>
              <a:t>Wat met </a:t>
            </a:r>
            <a:r>
              <a:rPr lang="en-US" sz="2800" err="1"/>
              <a:t>gebouwen</a:t>
            </a:r>
            <a:r>
              <a:rPr lang="en-US" sz="2800"/>
              <a:t> in </a:t>
            </a:r>
            <a:r>
              <a:rPr lang="en-US" sz="2800" err="1"/>
              <a:t>slechte</a:t>
            </a:r>
            <a:r>
              <a:rPr lang="en-US" sz="2800"/>
              <a:t> </a:t>
            </a:r>
            <a:r>
              <a:rPr lang="en-US" sz="2800" err="1"/>
              <a:t>staat</a:t>
            </a:r>
            <a:r>
              <a:rPr lang="en-US" sz="2800"/>
              <a:t>?</a:t>
            </a:r>
          </a:p>
          <a:p>
            <a:pPr lvl="1"/>
            <a:r>
              <a:rPr lang="en-US" sz="2500" err="1"/>
              <a:t>Voorbeelden</a:t>
            </a:r>
            <a:endParaRPr lang="en-US" sz="2500"/>
          </a:p>
          <a:p>
            <a:pPr lvl="2"/>
            <a:r>
              <a:rPr lang="en-US" sz="2100" err="1"/>
              <a:t>Gebouw</a:t>
            </a:r>
            <a:r>
              <a:rPr lang="en-US" sz="2100"/>
              <a:t> </a:t>
            </a:r>
            <a:r>
              <a:rPr lang="en-US" sz="2100" err="1"/>
              <a:t>dat</a:t>
            </a:r>
            <a:r>
              <a:rPr lang="en-US" sz="2100"/>
              <a:t> </a:t>
            </a:r>
            <a:r>
              <a:rPr lang="en-US" sz="2100" err="1"/>
              <a:t>niet</a:t>
            </a:r>
            <a:r>
              <a:rPr lang="en-US" sz="2100"/>
              <a:t> </a:t>
            </a:r>
            <a:r>
              <a:rPr lang="en-US" sz="2100" err="1"/>
              <a:t>winddicht</a:t>
            </a:r>
            <a:r>
              <a:rPr lang="en-US" sz="2100"/>
              <a:t> is door het </a:t>
            </a:r>
            <a:r>
              <a:rPr lang="en-US" sz="2100" err="1"/>
              <a:t>ontbreken</a:t>
            </a:r>
            <a:r>
              <a:rPr lang="en-US" sz="2100"/>
              <a:t> van </a:t>
            </a:r>
            <a:r>
              <a:rPr lang="en-US" sz="2100" err="1"/>
              <a:t>enkele</a:t>
            </a:r>
            <a:r>
              <a:rPr lang="en-US" sz="2100"/>
              <a:t> ramen =&gt; </a:t>
            </a:r>
            <a:r>
              <a:rPr lang="en-US" sz="2100" err="1"/>
              <a:t>wel</a:t>
            </a:r>
            <a:r>
              <a:rPr lang="en-US" sz="2100"/>
              <a:t> EPC </a:t>
            </a:r>
            <a:r>
              <a:rPr lang="en-US" sz="2100" err="1"/>
              <a:t>verplicht</a:t>
            </a:r>
            <a:endParaRPr lang="en-US" sz="2100"/>
          </a:p>
          <a:p>
            <a:pPr lvl="2"/>
            <a:r>
              <a:rPr lang="en-US" sz="2100" err="1"/>
              <a:t>Gebouw</a:t>
            </a:r>
            <a:r>
              <a:rPr lang="en-US" sz="2100"/>
              <a:t> </a:t>
            </a:r>
            <a:r>
              <a:rPr lang="en-US" sz="2100" err="1"/>
              <a:t>dat</a:t>
            </a:r>
            <a:r>
              <a:rPr lang="en-US" sz="2100"/>
              <a:t> door brand </a:t>
            </a:r>
            <a:r>
              <a:rPr lang="en-US" sz="2100" err="1"/>
              <a:t>zodanig</a:t>
            </a:r>
            <a:r>
              <a:rPr lang="en-US" sz="2100"/>
              <a:t> </a:t>
            </a:r>
            <a:r>
              <a:rPr lang="en-US" sz="2100" err="1"/>
              <a:t>verwoest</a:t>
            </a:r>
            <a:r>
              <a:rPr lang="en-US" sz="2100"/>
              <a:t> is </a:t>
            </a:r>
            <a:r>
              <a:rPr lang="en-US" sz="2100" err="1"/>
              <a:t>dat</a:t>
            </a:r>
            <a:r>
              <a:rPr lang="en-US" sz="2100"/>
              <a:t> er </a:t>
            </a:r>
            <a:r>
              <a:rPr lang="en-US" sz="2100" err="1"/>
              <a:t>slechts</a:t>
            </a:r>
            <a:r>
              <a:rPr lang="en-US" sz="2100"/>
              <a:t> 2 </a:t>
            </a:r>
            <a:r>
              <a:rPr lang="en-US" sz="2100" err="1"/>
              <a:t>muren</a:t>
            </a:r>
            <a:r>
              <a:rPr lang="en-US" sz="2100"/>
              <a:t> </a:t>
            </a:r>
            <a:r>
              <a:rPr lang="en-US" sz="2100" err="1"/>
              <a:t>overeind</a:t>
            </a:r>
            <a:r>
              <a:rPr lang="en-US" sz="2100"/>
              <a:t> </a:t>
            </a:r>
            <a:r>
              <a:rPr lang="en-US" sz="2100" err="1"/>
              <a:t>staan</a:t>
            </a:r>
            <a:r>
              <a:rPr lang="en-US" sz="2100"/>
              <a:t> =&gt; </a:t>
            </a:r>
            <a:r>
              <a:rPr lang="en-US" sz="2100" err="1"/>
              <a:t>vraag</a:t>
            </a:r>
            <a:r>
              <a:rPr lang="en-US" sz="2100"/>
              <a:t> </a:t>
            </a:r>
            <a:r>
              <a:rPr lang="en-US" sz="2100" err="1"/>
              <a:t>aan</a:t>
            </a:r>
            <a:r>
              <a:rPr lang="en-US" sz="2100"/>
              <a:t> VEKA </a:t>
            </a:r>
            <a:r>
              <a:rPr lang="en-US" sz="2100" err="1"/>
              <a:t>stellen</a:t>
            </a:r>
            <a:r>
              <a:rPr lang="en-US" sz="2100"/>
              <a:t> met </a:t>
            </a:r>
            <a:r>
              <a:rPr lang="en-US" sz="2100" err="1"/>
              <a:t>foto’s</a:t>
            </a:r>
            <a:r>
              <a:rPr lang="en-US" sz="2100"/>
              <a:t> =&gt; </a:t>
            </a:r>
            <a:r>
              <a:rPr lang="en-US" sz="2100" err="1"/>
              <a:t>wellicht</a:t>
            </a:r>
            <a:r>
              <a:rPr lang="en-US" sz="2100"/>
              <a:t> </a:t>
            </a:r>
            <a:r>
              <a:rPr lang="en-US" sz="2100" err="1"/>
              <a:t>geen</a:t>
            </a:r>
            <a:r>
              <a:rPr lang="en-US" sz="2100"/>
              <a:t> EPC </a:t>
            </a:r>
            <a:r>
              <a:rPr lang="en-US" sz="2100" err="1"/>
              <a:t>verplicht</a:t>
            </a:r>
            <a:endParaRPr lang="en-US" sz="2500"/>
          </a:p>
          <a:p>
            <a:pPr lvl="1"/>
            <a:r>
              <a:rPr lang="en-US" sz="2500" err="1"/>
              <a:t>Werkwijze</a:t>
            </a:r>
            <a:r>
              <a:rPr lang="en-US" sz="2500"/>
              <a:t> </a:t>
            </a:r>
            <a:r>
              <a:rPr lang="en-US" sz="2500" err="1"/>
              <a:t>bij</a:t>
            </a:r>
            <a:r>
              <a:rPr lang="en-US" sz="2500"/>
              <a:t> </a:t>
            </a:r>
            <a:r>
              <a:rPr lang="en-US" sz="2500" err="1"/>
              <a:t>ontbrekende</a:t>
            </a:r>
            <a:r>
              <a:rPr lang="en-US" sz="2500"/>
              <a:t> </a:t>
            </a:r>
            <a:r>
              <a:rPr lang="en-US" sz="2500" err="1"/>
              <a:t>schildelen</a:t>
            </a:r>
            <a:r>
              <a:rPr lang="en-US" sz="2500"/>
              <a:t>/</a:t>
            </a:r>
            <a:r>
              <a:rPr lang="en-US" sz="2500" err="1"/>
              <a:t>openingen</a:t>
            </a:r>
            <a:endParaRPr lang="en-US" sz="2500"/>
          </a:p>
          <a:p>
            <a:pPr lvl="2"/>
            <a:r>
              <a:rPr lang="en-US" sz="2000" err="1"/>
              <a:t>Fictieve</a:t>
            </a:r>
            <a:r>
              <a:rPr lang="en-US" sz="2000"/>
              <a:t> </a:t>
            </a:r>
            <a:r>
              <a:rPr lang="en-US" sz="2000" err="1"/>
              <a:t>schildelen</a:t>
            </a:r>
            <a:r>
              <a:rPr lang="en-US" sz="2000"/>
              <a:t> </a:t>
            </a:r>
            <a:r>
              <a:rPr lang="en-US" sz="2000" err="1"/>
              <a:t>toevoegen</a:t>
            </a:r>
            <a:endParaRPr lang="en-US" sz="2000"/>
          </a:p>
          <a:p>
            <a:pPr lvl="2"/>
            <a:r>
              <a:rPr lang="en-US" sz="2000" err="1"/>
              <a:t>Werkwijze</a:t>
            </a:r>
            <a:r>
              <a:rPr lang="en-US" sz="2000"/>
              <a:t> </a:t>
            </a:r>
            <a:r>
              <a:rPr lang="en-US" sz="2000" err="1"/>
              <a:t>rond</a:t>
            </a:r>
            <a:r>
              <a:rPr lang="en-US" sz="2000"/>
              <a:t> </a:t>
            </a:r>
            <a:r>
              <a:rPr lang="en-US" sz="2000" err="1"/>
              <a:t>oneigenlijke</a:t>
            </a:r>
            <a:r>
              <a:rPr lang="en-US" sz="2000"/>
              <a:t> </a:t>
            </a:r>
            <a:r>
              <a:rPr lang="en-US" sz="2000" err="1"/>
              <a:t>openingen</a:t>
            </a:r>
            <a:endParaRPr lang="en-US" sz="2000"/>
          </a:p>
        </p:txBody>
      </p:sp>
    </p:spTree>
    <p:extLst>
      <p:ext uri="{BB962C8B-B14F-4D97-AF65-F5344CB8AC3E}">
        <p14:creationId xmlns:p14="http://schemas.microsoft.com/office/powerpoint/2010/main" val="29724075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747FB-CDF3-F801-37CE-AC59474D0737}"/>
              </a:ext>
            </a:extLst>
          </p:cNvPr>
          <p:cNvSpPr>
            <a:spLocks noGrp="1"/>
          </p:cNvSpPr>
          <p:nvPr>
            <p:ph type="title"/>
          </p:nvPr>
        </p:nvSpPr>
        <p:spPr>
          <a:xfrm>
            <a:off x="838197" y="476672"/>
            <a:ext cx="10515601" cy="936104"/>
          </a:xfrm>
        </p:spPr>
        <p:txBody>
          <a:bodyPr>
            <a:normAutofit/>
          </a:bodyPr>
          <a:lstStyle/>
          <a:p>
            <a:r>
              <a:rPr lang="nl-BE"/>
              <a:t>Voor welke gebouwen?</a:t>
            </a:r>
          </a:p>
        </p:txBody>
      </p:sp>
      <p:pic>
        <p:nvPicPr>
          <p:cNvPr id="5" name="Tijdelijke aanduiding voor inhoud 4" descr="Afbeelding met buitenshuis, hemel, Afval, vervuiling&#10;&#10;Automatisch gegenereerde beschrijving">
            <a:extLst>
              <a:ext uri="{FF2B5EF4-FFF2-40B4-BE49-F238E27FC236}">
                <a16:creationId xmlns:a16="http://schemas.microsoft.com/office/drawing/2014/main" id="{E0547606-3A83-F9B4-18E9-EAA76FC61D75}"/>
              </a:ext>
            </a:extLst>
          </p:cNvPr>
          <p:cNvPicPr>
            <a:picLocks noGrp="1" noChangeAspect="1"/>
          </p:cNvPicPr>
          <p:nvPr>
            <p:ph sz="half" idx="10"/>
          </p:nvPr>
        </p:nvPicPr>
        <p:blipFill rotWithShape="1">
          <a:blip r:embed="rId2" cstate="print">
            <a:extLst>
              <a:ext uri="{28A0092B-C50C-407E-A947-70E740481C1C}">
                <a14:useLocalDpi xmlns:a14="http://schemas.microsoft.com/office/drawing/2010/main" val="0"/>
              </a:ext>
            </a:extLst>
          </a:blip>
          <a:srcRect t="17586" b="8507"/>
          <a:stretch/>
        </p:blipFill>
        <p:spPr>
          <a:xfrm>
            <a:off x="838197" y="1845786"/>
            <a:ext cx="3213273" cy="3166428"/>
          </a:xfrm>
          <a:noFill/>
        </p:spPr>
      </p:pic>
      <p:sp>
        <p:nvSpPr>
          <p:cNvPr id="10" name="Content Placeholder 3">
            <a:extLst>
              <a:ext uri="{FF2B5EF4-FFF2-40B4-BE49-F238E27FC236}">
                <a16:creationId xmlns:a16="http://schemas.microsoft.com/office/drawing/2014/main" id="{FA2E2938-5915-893F-F103-1EC0BAE4AB28}"/>
              </a:ext>
            </a:extLst>
          </p:cNvPr>
          <p:cNvSpPr>
            <a:spLocks noGrp="1"/>
          </p:cNvSpPr>
          <p:nvPr>
            <p:ph sz="half" idx="11"/>
          </p:nvPr>
        </p:nvSpPr>
        <p:spPr>
          <a:xfrm>
            <a:off x="4493342" y="1484784"/>
            <a:ext cx="7177547" cy="5037474"/>
          </a:xfrm>
        </p:spPr>
        <p:txBody>
          <a:bodyPr/>
          <a:lstStyle/>
          <a:p>
            <a:pPr indent="-287655"/>
            <a:r>
              <a:rPr lang="en-US" sz="2800"/>
              <a:t>Wat met </a:t>
            </a:r>
            <a:r>
              <a:rPr lang="en-US" sz="2800" err="1"/>
              <a:t>gebouwen</a:t>
            </a:r>
            <a:r>
              <a:rPr lang="en-US" sz="2800"/>
              <a:t> in </a:t>
            </a:r>
            <a:r>
              <a:rPr lang="en-US" sz="2800" err="1"/>
              <a:t>slechte</a:t>
            </a:r>
            <a:r>
              <a:rPr lang="en-US" sz="2800"/>
              <a:t> </a:t>
            </a:r>
            <a:r>
              <a:rPr lang="en-US" sz="2800" err="1"/>
              <a:t>staat</a:t>
            </a:r>
            <a:r>
              <a:rPr lang="en-US" sz="2800"/>
              <a:t>?</a:t>
            </a:r>
            <a:endParaRPr lang="en-US" sz="2500"/>
          </a:p>
          <a:p>
            <a:pPr lvl="1" indent="-287655"/>
            <a:r>
              <a:rPr lang="en-US" sz="2500"/>
              <a:t>Let </a:t>
            </a:r>
            <a:r>
              <a:rPr lang="en-US" sz="2500" err="1"/>
              <a:t>wel</a:t>
            </a:r>
            <a:r>
              <a:rPr lang="en-US" sz="2500"/>
              <a:t>: </a:t>
            </a:r>
            <a:r>
              <a:rPr lang="en-US" sz="2500" err="1"/>
              <a:t>intentie</a:t>
            </a:r>
            <a:r>
              <a:rPr lang="en-US" sz="2500"/>
              <a:t> om </a:t>
            </a:r>
            <a:r>
              <a:rPr lang="en-US" sz="2500" err="1"/>
              <a:t>te</a:t>
            </a:r>
            <a:r>
              <a:rPr lang="en-US" sz="2500"/>
              <a:t> </a:t>
            </a:r>
            <a:r>
              <a:rPr lang="en-US" sz="2500" err="1"/>
              <a:t>slopen</a:t>
            </a:r>
            <a:r>
              <a:rPr lang="en-US" sz="2500"/>
              <a:t> </a:t>
            </a:r>
            <a:r>
              <a:rPr lang="en-US" sz="2500" err="1"/>
              <a:t>stelt</a:t>
            </a:r>
            <a:r>
              <a:rPr lang="en-US" sz="2500"/>
              <a:t> </a:t>
            </a:r>
            <a:r>
              <a:rPr lang="en-US" sz="2500" err="1"/>
              <a:t>eigenaar</a:t>
            </a:r>
            <a:r>
              <a:rPr lang="en-US" sz="2500"/>
              <a:t> </a:t>
            </a:r>
            <a:r>
              <a:rPr lang="en-US" sz="2500" err="1"/>
              <a:t>niet</a:t>
            </a:r>
            <a:r>
              <a:rPr lang="en-US" sz="2500"/>
              <a:t> </a:t>
            </a:r>
            <a:r>
              <a:rPr lang="en-US" sz="2500" err="1"/>
              <a:t>vrij</a:t>
            </a:r>
            <a:r>
              <a:rPr lang="en-US" sz="2500"/>
              <a:t> om EPC op </a:t>
            </a:r>
            <a:r>
              <a:rPr lang="en-US" sz="2500" err="1"/>
              <a:t>te</a:t>
            </a:r>
            <a:r>
              <a:rPr lang="en-US" sz="2500"/>
              <a:t> </a:t>
            </a:r>
            <a:r>
              <a:rPr lang="en-US" sz="2500" err="1"/>
              <a:t>maken</a:t>
            </a:r>
            <a:r>
              <a:rPr lang="en-US" sz="2500"/>
              <a:t>!</a:t>
            </a:r>
            <a:endParaRPr lang="en-US" sz="2500">
              <a:cs typeface="Calibri"/>
            </a:endParaRPr>
          </a:p>
          <a:p>
            <a:pPr lvl="1" indent="-287655"/>
            <a:r>
              <a:rPr lang="en-US" sz="2500" err="1"/>
              <a:t>Indien</a:t>
            </a:r>
            <a:r>
              <a:rPr lang="en-US" sz="2500"/>
              <a:t> </a:t>
            </a:r>
            <a:r>
              <a:rPr lang="en-US" sz="2500" err="1"/>
              <a:t>instortingsgevaar</a:t>
            </a:r>
            <a:r>
              <a:rPr lang="en-US" sz="2500"/>
              <a:t> </a:t>
            </a:r>
            <a:r>
              <a:rPr lang="en-US" sz="2500" err="1"/>
              <a:t>bij</a:t>
            </a:r>
            <a:r>
              <a:rPr lang="en-US" sz="2500"/>
              <a:t> </a:t>
            </a:r>
            <a:r>
              <a:rPr lang="en-US" sz="2500" err="1"/>
              <a:t>opmaak</a:t>
            </a:r>
            <a:r>
              <a:rPr lang="en-US" sz="2500"/>
              <a:t> EPC</a:t>
            </a:r>
            <a:endParaRPr lang="en-US" sz="2500">
              <a:cs typeface="Calibri"/>
            </a:endParaRPr>
          </a:p>
          <a:p>
            <a:pPr marL="863945" lvl="2" indent="-287655"/>
            <a:r>
              <a:rPr lang="en-US" sz="2000"/>
              <a:t>Best </a:t>
            </a:r>
            <a:r>
              <a:rPr lang="en-US" sz="2000" err="1"/>
              <a:t>opdracht</a:t>
            </a:r>
            <a:r>
              <a:rPr lang="en-US" sz="2000"/>
              <a:t> </a:t>
            </a:r>
            <a:r>
              <a:rPr lang="en-US" sz="2000" err="1"/>
              <a:t>weigeren</a:t>
            </a:r>
            <a:endParaRPr lang="en-US" sz="2000">
              <a:cs typeface="Calibri"/>
            </a:endParaRPr>
          </a:p>
          <a:p>
            <a:pPr marL="863945" lvl="2" indent="-287655"/>
            <a:r>
              <a:rPr lang="en-US" sz="2000" err="1"/>
              <a:t>Bij</a:t>
            </a:r>
            <a:r>
              <a:rPr lang="en-US" sz="2000"/>
              <a:t> </a:t>
            </a:r>
            <a:r>
              <a:rPr lang="en-US" sz="2000" err="1"/>
              <a:t>eventuele</a:t>
            </a:r>
            <a:r>
              <a:rPr lang="en-US" sz="2000"/>
              <a:t> </a:t>
            </a:r>
            <a:r>
              <a:rPr lang="en-US" sz="2000" err="1"/>
              <a:t>controle</a:t>
            </a:r>
            <a:r>
              <a:rPr lang="en-US" sz="2000"/>
              <a:t> op </a:t>
            </a:r>
            <a:r>
              <a:rPr lang="en-US" sz="2000" err="1"/>
              <a:t>aanwezigheid</a:t>
            </a:r>
            <a:r>
              <a:rPr lang="en-US" sz="2000"/>
              <a:t> EPC: </a:t>
            </a:r>
            <a:r>
              <a:rPr lang="en-US" sz="2000" err="1"/>
              <a:t>eigenaar</a:t>
            </a:r>
            <a:r>
              <a:rPr lang="en-US" sz="2000"/>
              <a:t> </a:t>
            </a:r>
            <a:r>
              <a:rPr lang="en-US" sz="2000" err="1"/>
              <a:t>moet</a:t>
            </a:r>
            <a:r>
              <a:rPr lang="en-US" sz="2000"/>
              <a:t> </a:t>
            </a:r>
            <a:r>
              <a:rPr lang="en-US" sz="2000" err="1"/>
              <a:t>kunnen</a:t>
            </a:r>
            <a:r>
              <a:rPr lang="en-US" sz="2000"/>
              <a:t> </a:t>
            </a:r>
            <a:r>
              <a:rPr lang="en-US" sz="2000" err="1"/>
              <a:t>aantonen</a:t>
            </a:r>
            <a:r>
              <a:rPr lang="en-US" sz="2000"/>
              <a:t> </a:t>
            </a:r>
            <a:r>
              <a:rPr lang="en-US" sz="2000" err="1"/>
              <a:t>dat</a:t>
            </a:r>
            <a:r>
              <a:rPr lang="en-US" sz="2000"/>
              <a:t> </a:t>
            </a:r>
            <a:r>
              <a:rPr lang="en-US" sz="2000" err="1"/>
              <a:t>veiligheid</a:t>
            </a:r>
            <a:r>
              <a:rPr lang="en-US" sz="2000"/>
              <a:t> </a:t>
            </a:r>
            <a:r>
              <a:rPr lang="en-US" sz="2000" err="1"/>
              <a:t>niet</a:t>
            </a:r>
            <a:r>
              <a:rPr lang="en-US" sz="2000"/>
              <a:t> </a:t>
            </a:r>
            <a:r>
              <a:rPr lang="en-US" sz="2000" err="1"/>
              <a:t>kan</a:t>
            </a:r>
            <a:r>
              <a:rPr lang="en-US" sz="2000"/>
              <a:t> </a:t>
            </a:r>
            <a:r>
              <a:rPr lang="en-US" sz="2000" err="1"/>
              <a:t>gegarandeerd</a:t>
            </a:r>
            <a:r>
              <a:rPr lang="en-US" sz="2000"/>
              <a:t> </a:t>
            </a:r>
            <a:r>
              <a:rPr lang="en-US" sz="2000" err="1"/>
              <a:t>worden</a:t>
            </a:r>
            <a:r>
              <a:rPr lang="en-US" sz="2000"/>
              <a:t> </a:t>
            </a:r>
            <a:r>
              <a:rPr lang="en-US" sz="2000" err="1"/>
              <a:t>voor</a:t>
            </a:r>
            <a:r>
              <a:rPr lang="en-US" sz="2000"/>
              <a:t> </a:t>
            </a:r>
            <a:r>
              <a:rPr lang="en-US" sz="2000" err="1"/>
              <a:t>opmaak</a:t>
            </a:r>
            <a:r>
              <a:rPr lang="en-US" sz="2000"/>
              <a:t> EPC</a:t>
            </a:r>
            <a:endParaRPr lang="en-US" sz="2000">
              <a:cs typeface="Calibri"/>
            </a:endParaRPr>
          </a:p>
        </p:txBody>
      </p:sp>
    </p:spTree>
    <p:extLst>
      <p:ext uri="{BB962C8B-B14F-4D97-AF65-F5344CB8AC3E}">
        <p14:creationId xmlns:p14="http://schemas.microsoft.com/office/powerpoint/2010/main" val="28793673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484784"/>
            <a:ext cx="10515600" cy="5373216"/>
          </a:xfrm>
        </p:spPr>
        <p:txBody>
          <a:bodyPr/>
          <a:lstStyle/>
          <a:p>
            <a:r>
              <a:rPr lang="nl-BE"/>
              <a:t>Bij alle </a:t>
            </a:r>
            <a:r>
              <a:rPr lang="nl-BE" u="sng"/>
              <a:t>authentieke notariële overdrachten</a:t>
            </a:r>
            <a:r>
              <a:rPr lang="nl-BE"/>
              <a:t> in </a:t>
            </a:r>
            <a:r>
              <a:rPr lang="nl-BE" u="sng"/>
              <a:t>volle eigendom</a:t>
            </a:r>
            <a:r>
              <a:rPr lang="nl-BE"/>
              <a:t> (van de volledige RES/NR gebouweenheid)</a:t>
            </a:r>
          </a:p>
          <a:p>
            <a:pPr lvl="1"/>
            <a:r>
              <a:rPr lang="nl-BE"/>
              <a:t>Alle mogelijke overdrachten:</a:t>
            </a:r>
          </a:p>
          <a:p>
            <a:pPr lvl="2"/>
            <a:r>
              <a:rPr lang="nl-BE"/>
              <a:t>Verkoop</a:t>
            </a:r>
          </a:p>
          <a:p>
            <a:pPr lvl="2"/>
            <a:r>
              <a:rPr lang="nl-BE"/>
              <a:t>Schenking</a:t>
            </a:r>
          </a:p>
          <a:p>
            <a:pPr lvl="2"/>
            <a:r>
              <a:rPr lang="nl-BE"/>
              <a:t>Ruilakte</a:t>
            </a:r>
          </a:p>
          <a:p>
            <a:pPr lvl="2"/>
            <a:r>
              <a:rPr lang="nl-BE"/>
              <a:t>Inbreng in vennootschap of huwelijksgemeenschap (tenzij uitzondering: zie later)</a:t>
            </a:r>
          </a:p>
          <a:p>
            <a:pPr lvl="2"/>
            <a:r>
              <a:rPr lang="nl-BE"/>
              <a:t>Vestigen van erfpacht of opstalrecht (niet bij verlengen of stopzetten)</a:t>
            </a:r>
          </a:p>
          <a:p>
            <a:pPr lvl="2"/>
            <a:r>
              <a:rPr lang="nl-BE"/>
              <a:t>…</a:t>
            </a:r>
          </a:p>
          <a:p>
            <a:pPr lvl="1"/>
            <a:r>
              <a:rPr lang="nl-BE"/>
              <a:t>Niet bij erfenis: geen notariële overdracht want overdracht gebeurt door het overlijden zelf, er is geen notariële akte voor nodig</a:t>
            </a:r>
          </a:p>
          <a:p>
            <a:pPr lvl="1"/>
            <a:r>
              <a:rPr lang="nl-BE"/>
              <a:t>Enkel bij translatieve aktes, niet bij declaratieve</a:t>
            </a:r>
          </a:p>
          <a:p>
            <a:pPr lvl="2"/>
            <a:r>
              <a:rPr lang="nl-BE"/>
              <a:t>Eigenaar vraagt na bij notaris, want vaak afhankelijk van concrete formulering in akte</a:t>
            </a:r>
          </a:p>
          <a:p>
            <a:pPr lvl="2"/>
            <a:r>
              <a:rPr lang="nl-BE"/>
              <a:t>Declaratief: vb. vaak bij verdeling van huwelijksgemeenschap na echtscheiding</a:t>
            </a:r>
          </a:p>
        </p:txBody>
      </p:sp>
    </p:spTree>
    <p:extLst>
      <p:ext uri="{BB962C8B-B14F-4D97-AF65-F5344CB8AC3E}">
        <p14:creationId xmlns:p14="http://schemas.microsoft.com/office/powerpoint/2010/main" val="40724097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484784"/>
            <a:ext cx="10515600" cy="5373216"/>
          </a:xfrm>
        </p:spPr>
        <p:txBody>
          <a:bodyPr lIns="91440" tIns="45720" rIns="91440" bIns="0" anchor="t"/>
          <a:lstStyle/>
          <a:p>
            <a:pPr indent="-287655"/>
            <a:r>
              <a:rPr lang="nl-BE"/>
              <a:t>Bij alle </a:t>
            </a:r>
            <a:r>
              <a:rPr lang="nl-BE" u="sng"/>
              <a:t>authentieke notariële overdrachten</a:t>
            </a:r>
            <a:r>
              <a:rPr lang="nl-BE"/>
              <a:t> in </a:t>
            </a:r>
            <a:r>
              <a:rPr lang="nl-BE" u="sng"/>
              <a:t>volle eigendom</a:t>
            </a:r>
            <a:r>
              <a:rPr lang="nl-BE"/>
              <a:t> (van de volledige RES/NR gebouweenheid)</a:t>
            </a:r>
            <a:endParaRPr lang="en-US"/>
          </a:p>
          <a:p>
            <a:pPr marL="575945" lvl="1" indent="-287655"/>
            <a:r>
              <a:rPr lang="nl-BE"/>
              <a:t>Volle eigendom: combinatie van vruchtgebruik + naakte eigendom</a:t>
            </a:r>
            <a:endParaRPr lang="nl-BE">
              <a:cs typeface="Calibri"/>
            </a:endParaRPr>
          </a:p>
          <a:p>
            <a:pPr marL="863600" lvl="2" indent="-287655"/>
            <a:r>
              <a:rPr lang="nl-BE"/>
              <a:t>Aandeel dat wordt overgedragen maakt geen verschil</a:t>
            </a:r>
          </a:p>
          <a:p>
            <a:pPr marL="863600" lvl="2" indent="-287655"/>
            <a:r>
              <a:rPr lang="nl-BE">
                <a:cs typeface="Calibri"/>
              </a:rPr>
              <a:t>Ook indien slechts 5% van de volle eigendom wordt overgedragen: EPC-plicht en renovatieverplichting treedt in werking</a:t>
            </a:r>
          </a:p>
          <a:p>
            <a:pPr marL="575945" lvl="1" indent="-287655"/>
            <a:r>
              <a:rPr lang="nl-BE"/>
              <a:t>Uitzondering: </a:t>
            </a:r>
            <a:r>
              <a:rPr lang="nl-NL"/>
              <a:t>onteigening afgehandeld door het Aankoopcomité of de dienst Vastgoedakten binnen het departement Financiën en Begroting</a:t>
            </a:r>
            <a:endParaRPr lang="nl-NL">
              <a:cs typeface="Calibri"/>
            </a:endParaRPr>
          </a:p>
          <a:p>
            <a:pPr marL="863600" lvl="2" indent="-287655"/>
            <a:r>
              <a:rPr lang="nl-NL"/>
              <a:t>Onteigening vanuit de Overheid</a:t>
            </a:r>
            <a:endParaRPr lang="nl-NL">
              <a:cs typeface="Calibri"/>
            </a:endParaRPr>
          </a:p>
          <a:p>
            <a:pPr marL="863600" lvl="2" indent="-287655"/>
            <a:r>
              <a:rPr lang="nl-NL"/>
              <a:t>Voorbeeld</a:t>
            </a:r>
            <a:endParaRPr lang="nl-BE"/>
          </a:p>
          <a:p>
            <a:pPr marL="1151890" lvl="3" indent="-287655"/>
            <a:r>
              <a:rPr lang="nl-NL"/>
              <a:t>Om een gewestweg te kunnen verbreden moet een woning onteigend worden</a:t>
            </a:r>
            <a:endParaRPr lang="nl-BE">
              <a:cs typeface="Calibri"/>
            </a:endParaRPr>
          </a:p>
          <a:p>
            <a:pPr marL="863600" lvl="2" indent="-287655"/>
            <a:endParaRPr lang="nl-BE">
              <a:cs typeface="Calibri"/>
            </a:endParaRPr>
          </a:p>
        </p:txBody>
      </p:sp>
    </p:spTree>
    <p:extLst>
      <p:ext uri="{BB962C8B-B14F-4D97-AF65-F5344CB8AC3E}">
        <p14:creationId xmlns:p14="http://schemas.microsoft.com/office/powerpoint/2010/main" val="5441875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p>
          <a:p>
            <a:pPr indent="0">
              <a:buNone/>
            </a:pPr>
            <a:endParaRPr lang="en-US"/>
          </a:p>
          <a:p>
            <a:pPr indent="-287655"/>
            <a:r>
              <a:rPr lang="nl-BE">
                <a:solidFill>
                  <a:srgbClr val="105269"/>
                </a:solidFill>
              </a:rPr>
              <a:t>Vraag: Bedrijf A en bedrijf B zijn beiden voor 50% volle eigenaar van een kantoor. Bedrijf A koopt de volle eigendom van bedrijf B over. Bedrijf A wordt nu voor 100% eigenaar. Is een EPC verplicht?</a:t>
            </a:r>
            <a:endParaRPr lang="nl-BE">
              <a:solidFill>
                <a:srgbClr val="105269"/>
              </a:solidFill>
              <a:cs typeface="Calibri"/>
            </a:endParaRPr>
          </a:p>
          <a:p>
            <a:pPr marL="575945" lvl="1" indent="-287655"/>
            <a:endParaRPr lang="nl-BE">
              <a:cs typeface="Calibri"/>
            </a:endParaRPr>
          </a:p>
        </p:txBody>
      </p:sp>
    </p:spTree>
    <p:extLst>
      <p:ext uri="{BB962C8B-B14F-4D97-AF65-F5344CB8AC3E}">
        <p14:creationId xmlns:p14="http://schemas.microsoft.com/office/powerpoint/2010/main" val="7147064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p>
          <a:p>
            <a:pPr indent="0">
              <a:buNone/>
            </a:pPr>
            <a:endParaRPr lang="en-US"/>
          </a:p>
          <a:p>
            <a:pPr indent="-287655"/>
            <a:r>
              <a:rPr lang="nl-BE">
                <a:solidFill>
                  <a:srgbClr val="105269"/>
                </a:solidFill>
              </a:rPr>
              <a:t>Vraag: Bedrijf A en bedrijf B zijn beiden voor 50% volle eigenaar van een kantoor. Bedrijf A koopt de volle eigendom van bedrijf B over. Bedrijf A wordt nu voor 100% eigenaar. Is een EPC verplicht?</a:t>
            </a:r>
            <a:endParaRPr lang="nl-BE">
              <a:solidFill>
                <a:srgbClr val="105269"/>
              </a:solidFill>
              <a:cs typeface="Calibri"/>
            </a:endParaRPr>
          </a:p>
          <a:p>
            <a:pPr marL="575945" lvl="1" indent="-287655"/>
            <a:r>
              <a:rPr lang="nl-BE">
                <a:solidFill>
                  <a:srgbClr val="FF0000"/>
                </a:solidFill>
              </a:rPr>
              <a:t>Ja, er wordt volle eigendom (= vruchtgebruik + naakte eigendom) overgedragen. Het aandeel volle eigendom (50%) dat wordt overgedragen maakt geen verschil.</a:t>
            </a:r>
            <a:endParaRPr lang="nl-BE">
              <a:solidFill>
                <a:srgbClr val="FF0000"/>
              </a:solidFill>
              <a:cs typeface="Calibri"/>
            </a:endParaRPr>
          </a:p>
          <a:p>
            <a:pPr marL="575945" lvl="1" indent="-287655"/>
            <a:endParaRPr lang="nl-BE">
              <a:cs typeface="Calibri"/>
            </a:endParaRPr>
          </a:p>
        </p:txBody>
      </p:sp>
    </p:spTree>
    <p:extLst>
      <p:ext uri="{BB962C8B-B14F-4D97-AF65-F5344CB8AC3E}">
        <p14:creationId xmlns:p14="http://schemas.microsoft.com/office/powerpoint/2010/main" val="1544745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p>
          <a:p>
            <a:pPr indent="0">
              <a:buNone/>
            </a:pPr>
            <a:endParaRPr lang="en-US"/>
          </a:p>
          <a:p>
            <a:pPr indent="-287655"/>
            <a:r>
              <a:rPr lang="nl-BE"/>
              <a:t>Vraag: 2 kinderen erven een woning van hun ouders. Is in deze situatie een EPC verplicht?</a:t>
            </a:r>
            <a:endParaRPr lang="nl-BE">
              <a:cs typeface="Calibri"/>
            </a:endParaRPr>
          </a:p>
        </p:txBody>
      </p:sp>
    </p:spTree>
    <p:extLst>
      <p:ext uri="{BB962C8B-B14F-4D97-AF65-F5344CB8AC3E}">
        <p14:creationId xmlns:p14="http://schemas.microsoft.com/office/powerpoint/2010/main" val="220932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r>
              <a:rPr lang="nl-BE"/>
              <a:t>Stappenplan R en </a:t>
            </a:r>
            <a:r>
              <a:rPr lang="nl-BE" err="1"/>
              <a:t>kNR</a:t>
            </a:r>
            <a:endParaRPr lang="nl-BE"/>
          </a:p>
        </p:txBody>
      </p:sp>
      <p:sp>
        <p:nvSpPr>
          <p:cNvPr id="4" name="Ovaal 3">
            <a:extLst>
              <a:ext uri="{FF2B5EF4-FFF2-40B4-BE49-F238E27FC236}">
                <a16:creationId xmlns:a16="http://schemas.microsoft.com/office/drawing/2014/main" id="{0752B9B7-6E38-5A2F-C3BE-A975050C2BB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9AD26DA6-BF92-7405-E436-D9C39F8075E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05D64488-6367-8A6B-E806-4B887A925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10" name="Rechthoek: afgeronde hoeken 9">
            <a:extLst>
              <a:ext uri="{FF2B5EF4-FFF2-40B4-BE49-F238E27FC236}">
                <a16:creationId xmlns:a16="http://schemas.microsoft.com/office/drawing/2014/main" id="{0BDE3B83-BAC0-0067-6366-1CBC6C4003FB}"/>
              </a:ext>
            </a:extLst>
          </p:cNvPr>
          <p:cNvSpPr/>
          <p:nvPr/>
        </p:nvSpPr>
        <p:spPr>
          <a:xfrm>
            <a:off x="3252417" y="1344834"/>
            <a:ext cx="5029200" cy="1407158"/>
          </a:xfrm>
          <a:prstGeom prst="roundRect">
            <a:avLst/>
          </a:prstGeom>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5683038" y="2824001"/>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3252414" y="3285593"/>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2</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a:p>
        </p:txBody>
      </p:sp>
      <p:sp>
        <p:nvSpPr>
          <p:cNvPr id="13" name="Pijl: omlaag 12">
            <a:extLst>
              <a:ext uri="{FF2B5EF4-FFF2-40B4-BE49-F238E27FC236}">
                <a16:creationId xmlns:a16="http://schemas.microsoft.com/office/drawing/2014/main" id="{AA9091ED-D293-B2EE-0E02-3B433E2A2411}"/>
              </a:ext>
            </a:extLst>
          </p:cNvPr>
          <p:cNvSpPr/>
          <p:nvPr/>
        </p:nvSpPr>
        <p:spPr>
          <a:xfrm>
            <a:off x="5676667" y="4795527"/>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3252413" y="528398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3</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a:p>
        </p:txBody>
      </p:sp>
    </p:spTree>
    <p:extLst>
      <p:ext uri="{BB962C8B-B14F-4D97-AF65-F5344CB8AC3E}">
        <p14:creationId xmlns:p14="http://schemas.microsoft.com/office/powerpoint/2010/main" val="9674736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endParaRPr lang="en-US"/>
          </a:p>
          <a:p>
            <a:pPr indent="-287655"/>
            <a:endParaRPr lang="nl-BE" u="sng">
              <a:cs typeface="Calibri"/>
            </a:endParaRPr>
          </a:p>
          <a:p>
            <a:pPr indent="-287655"/>
            <a:r>
              <a:rPr lang="nl-BE"/>
              <a:t>Vraag: 2 kinderen erven een woning van hun ouders. Is in deze situatie een EPC verplicht?</a:t>
            </a:r>
            <a:endParaRPr lang="nl-BE">
              <a:cs typeface="Calibri"/>
            </a:endParaRPr>
          </a:p>
          <a:p>
            <a:pPr marL="575945" lvl="1" indent="-287655"/>
            <a:r>
              <a:rPr lang="nl-BE">
                <a:solidFill>
                  <a:srgbClr val="FF0000"/>
                </a:solidFill>
              </a:rPr>
              <a:t>Nee, een erfenis valt niet onder een notariële overdracht</a:t>
            </a:r>
            <a:endParaRPr lang="nl-BE">
              <a:solidFill>
                <a:srgbClr val="FF0000"/>
              </a:solidFill>
              <a:cs typeface="Calibri"/>
            </a:endParaRPr>
          </a:p>
          <a:p>
            <a:pPr marL="863600" lvl="2" indent="-287655"/>
            <a:r>
              <a:rPr lang="nl-BE">
                <a:solidFill>
                  <a:srgbClr val="FF0000"/>
                </a:solidFill>
              </a:rPr>
              <a:t>Overdracht van eigendom gebeurt automatisch na overlijden</a:t>
            </a:r>
            <a:endParaRPr lang="nl-BE">
              <a:solidFill>
                <a:srgbClr val="FF0000"/>
              </a:solidFill>
              <a:cs typeface="Calibri"/>
            </a:endParaRPr>
          </a:p>
          <a:p>
            <a:pPr marL="575945" lvl="1" indent="-287655"/>
            <a:r>
              <a:rPr lang="nl-BE">
                <a:solidFill>
                  <a:srgbClr val="FF0000"/>
                </a:solidFill>
              </a:rPr>
              <a:t>≠ schenken =&gt; daar wel notariële akte nodig. Indien schenking van volle eigendom =&gt; dan EPC-plicht en renovatieverplichting</a:t>
            </a:r>
            <a:endParaRPr lang="nl-BE">
              <a:cs typeface="Calibri"/>
            </a:endParaRPr>
          </a:p>
        </p:txBody>
      </p:sp>
    </p:spTree>
    <p:extLst>
      <p:ext uri="{BB962C8B-B14F-4D97-AF65-F5344CB8AC3E}">
        <p14:creationId xmlns:p14="http://schemas.microsoft.com/office/powerpoint/2010/main" val="51887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endParaRPr lang="en-US"/>
          </a:p>
          <a:p>
            <a:pPr indent="-287655"/>
            <a:r>
              <a:rPr lang="nl-BE"/>
              <a:t>Specifieke </a:t>
            </a:r>
            <a:r>
              <a:rPr lang="nl-BE" b="1">
                <a:solidFill>
                  <a:srgbClr val="FF0000"/>
                </a:solidFill>
              </a:rPr>
              <a:t>nieuwe</a:t>
            </a:r>
            <a:r>
              <a:rPr lang="nl-BE"/>
              <a:t> uitzonderingen: </a:t>
            </a:r>
            <a:r>
              <a:rPr lang="nl-BE" b="1"/>
              <a:t>geen EPC plicht! Sinds 7/09/2023</a:t>
            </a:r>
            <a:endParaRPr lang="nl-BE" b="1">
              <a:cs typeface="Calibri"/>
            </a:endParaRPr>
          </a:p>
          <a:p>
            <a:pPr marL="575945" lvl="1" indent="-287655"/>
            <a:r>
              <a:rPr lang="nl-BE"/>
              <a:t>Splitsing, fusie of overname van rechtspersonen</a:t>
            </a:r>
            <a:endParaRPr lang="nl-BE">
              <a:cs typeface="Calibri"/>
            </a:endParaRPr>
          </a:p>
          <a:p>
            <a:pPr indent="0">
              <a:buNone/>
            </a:pPr>
            <a:endParaRPr lang="nl-BE">
              <a:solidFill>
                <a:srgbClr val="FF0000"/>
              </a:solidFill>
            </a:endParaRPr>
          </a:p>
          <a:p>
            <a:pPr marL="575945" lvl="1" indent="-287655"/>
            <a:endParaRPr lang="nl-BE">
              <a:cs typeface="Calibri"/>
            </a:endParaRPr>
          </a:p>
        </p:txBody>
      </p:sp>
    </p:spTree>
    <p:extLst>
      <p:ext uri="{BB962C8B-B14F-4D97-AF65-F5344CB8AC3E}">
        <p14:creationId xmlns:p14="http://schemas.microsoft.com/office/powerpoint/2010/main" val="23841683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484784"/>
            <a:ext cx="10515600" cy="5214190"/>
          </a:xfrm>
        </p:spPr>
        <p:txBody>
          <a:bodyPr lIns="91440" tIns="45720" rIns="91440" bIns="0" anchor="t"/>
          <a:lstStyle/>
          <a:p>
            <a:pPr indent="-287655"/>
            <a:r>
              <a:rPr lang="nl-BE"/>
              <a:t>Bij alle </a:t>
            </a:r>
            <a:r>
              <a:rPr lang="nl-BE" u="sng"/>
              <a:t>authentieke notariële overdrachten</a:t>
            </a:r>
            <a:r>
              <a:rPr lang="nl-BE"/>
              <a:t> in </a:t>
            </a:r>
            <a:r>
              <a:rPr lang="nl-BE" u="sng"/>
              <a:t>volle eigendom</a:t>
            </a:r>
            <a:endParaRPr lang="en-US"/>
          </a:p>
          <a:p>
            <a:pPr indent="-287655"/>
            <a:r>
              <a:rPr lang="nl-BE"/>
              <a:t>Specifieke </a:t>
            </a:r>
            <a:r>
              <a:rPr lang="nl-BE" b="1">
                <a:solidFill>
                  <a:srgbClr val="FF0000"/>
                </a:solidFill>
              </a:rPr>
              <a:t>nieuwe</a:t>
            </a:r>
            <a:r>
              <a:rPr lang="nl-BE"/>
              <a:t> uitzonderingen: </a:t>
            </a:r>
            <a:r>
              <a:rPr lang="nl-BE" b="1"/>
              <a:t>geen EPC plicht!</a:t>
            </a:r>
            <a:endParaRPr lang="nl-BE" b="1">
              <a:cs typeface="Calibri"/>
            </a:endParaRPr>
          </a:p>
          <a:p>
            <a:pPr marL="575945" lvl="1" indent="-287655"/>
            <a:r>
              <a:rPr lang="nl-BE"/>
              <a:t>Overdracht van eigen woning tussen natuurlijke personen waarbij men uit onverdeeldheid treedt</a:t>
            </a:r>
            <a:endParaRPr lang="nl-BE">
              <a:cs typeface="Calibri"/>
            </a:endParaRPr>
          </a:p>
          <a:p>
            <a:pPr marL="863600" lvl="2" indent="-287655"/>
            <a:r>
              <a:rPr lang="nl-BE"/>
              <a:t>Reden: bij dergelijke situaties de eigenaars niet extra belasten met renovatieverplichting =&gt; toepassingsgebied EPC en RVP zoveel mogelijk afstemmen</a:t>
            </a:r>
          </a:p>
          <a:p>
            <a:pPr marL="863600" lvl="2" indent="-287655"/>
            <a:r>
              <a:rPr lang="nl-BE"/>
              <a:t>Aantal voorwaarden:</a:t>
            </a:r>
            <a:endParaRPr lang="nl-BE">
              <a:cs typeface="Calibri"/>
            </a:endParaRPr>
          </a:p>
          <a:p>
            <a:pPr marL="1151890" lvl="3" indent="-287655"/>
            <a:r>
              <a:rPr lang="nl-BE"/>
              <a:t>Enkel bij residentieel!</a:t>
            </a:r>
            <a:endParaRPr lang="nl-BE">
              <a:cs typeface="Calibri"/>
            </a:endParaRPr>
          </a:p>
          <a:p>
            <a:pPr marL="1151890" lvl="3" indent="-287655"/>
            <a:r>
              <a:rPr lang="nl-BE"/>
              <a:t>Moet gaan over natuurlijke personen</a:t>
            </a:r>
            <a:endParaRPr lang="nl-BE">
              <a:cs typeface="Calibri"/>
            </a:endParaRPr>
          </a:p>
          <a:p>
            <a:pPr marL="1151890" lvl="3" indent="-287655"/>
            <a:r>
              <a:rPr lang="nl-BE"/>
              <a:t>Allebei zijn reeds eigenaar, er mag geen nieuwe eigenaar bijkomen</a:t>
            </a:r>
            <a:endParaRPr lang="nl-BE">
              <a:cs typeface="Calibri"/>
            </a:endParaRPr>
          </a:p>
          <a:p>
            <a:pPr marL="1151890" lvl="3" indent="-287655"/>
            <a:r>
              <a:rPr lang="nl-BE"/>
              <a:t>Minstens één iemand heeft en behoudt hoofdverblijfplaats</a:t>
            </a:r>
            <a:endParaRPr lang="nl-BE">
              <a:cs typeface="Calibri"/>
            </a:endParaRPr>
          </a:p>
          <a:p>
            <a:pPr marL="863600" lvl="2" indent="-287655"/>
            <a:r>
              <a:rPr lang="nl-BE"/>
              <a:t>Voorbeelden (indien aan bovenstaande voorwaarden voldaan!):</a:t>
            </a:r>
            <a:endParaRPr lang="nl-BE">
              <a:cs typeface="Calibri"/>
            </a:endParaRPr>
          </a:p>
          <a:p>
            <a:pPr marL="1151890" lvl="3" indent="-287655"/>
            <a:r>
              <a:rPr lang="nl-BE"/>
              <a:t>In geval van beëindiging van samenwoning</a:t>
            </a:r>
            <a:endParaRPr lang="nl-BE">
              <a:cs typeface="Calibri"/>
            </a:endParaRPr>
          </a:p>
          <a:p>
            <a:pPr marL="1151890" lvl="3" indent="-287655"/>
            <a:r>
              <a:rPr lang="nl-BE"/>
              <a:t>Inbreng van de woning in de huwelijksgemeenschap</a:t>
            </a:r>
            <a:endParaRPr lang="nl-BE">
              <a:cs typeface="Calibri"/>
            </a:endParaRPr>
          </a:p>
          <a:p>
            <a:pPr indent="-287655"/>
            <a:endParaRPr lang="nl-BE">
              <a:solidFill>
                <a:srgbClr val="FF0000"/>
              </a:solidFill>
              <a:cs typeface="Calibri"/>
            </a:endParaRPr>
          </a:p>
          <a:p>
            <a:pPr marL="575945" lvl="1" indent="-287655"/>
            <a:endParaRPr lang="nl-BE">
              <a:cs typeface="Calibri"/>
            </a:endParaRPr>
          </a:p>
        </p:txBody>
      </p:sp>
    </p:spTree>
    <p:extLst>
      <p:ext uri="{BB962C8B-B14F-4D97-AF65-F5344CB8AC3E}">
        <p14:creationId xmlns:p14="http://schemas.microsoft.com/office/powerpoint/2010/main" val="41146276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3">
            <a:extLst>
              <a:ext uri="{FF2B5EF4-FFF2-40B4-BE49-F238E27FC236}">
                <a16:creationId xmlns:a16="http://schemas.microsoft.com/office/drawing/2014/main" id="{09E56E89-52F7-9B23-38A0-BEF2BF620A26}"/>
              </a:ext>
            </a:extLst>
          </p:cNvPr>
          <p:cNvSpPr/>
          <p:nvPr/>
        </p:nvSpPr>
        <p:spPr>
          <a:xfrm>
            <a:off x="1839969" y="3429000"/>
            <a:ext cx="3907813" cy="2851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endParaRPr lang="en-US"/>
          </a:p>
          <a:p>
            <a:pPr indent="-287655"/>
            <a:r>
              <a:rPr lang="nl-BE"/>
              <a:t>Voorbeelden bij specifieke nieuwe uitzonderingen</a:t>
            </a:r>
            <a:endParaRPr lang="nl-BE">
              <a:cs typeface="Calibri"/>
            </a:endParaRPr>
          </a:p>
        </p:txBody>
      </p:sp>
      <p:sp>
        <p:nvSpPr>
          <p:cNvPr id="5" name="Rechthoek 4">
            <a:extLst>
              <a:ext uri="{FF2B5EF4-FFF2-40B4-BE49-F238E27FC236}">
                <a16:creationId xmlns:a16="http://schemas.microsoft.com/office/drawing/2014/main" id="{74B2074B-0AD6-1D4D-DC41-F5698A8B76DB}"/>
              </a:ext>
            </a:extLst>
          </p:cNvPr>
          <p:cNvSpPr/>
          <p:nvPr/>
        </p:nvSpPr>
        <p:spPr>
          <a:xfrm>
            <a:off x="1842596" y="3429002"/>
            <a:ext cx="3776110" cy="21648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537CDE9D-4B68-6953-6845-E88E896AF298}"/>
              </a:ext>
            </a:extLst>
          </p:cNvPr>
          <p:cNvSpPr txBox="1"/>
          <p:nvPr/>
        </p:nvSpPr>
        <p:spPr>
          <a:xfrm>
            <a:off x="1592059" y="3477734"/>
            <a:ext cx="3987084" cy="2492990"/>
          </a:xfrm>
          <a:prstGeom prst="rect">
            <a:avLst/>
          </a:prstGeom>
          <a:noFill/>
        </p:spPr>
        <p:txBody>
          <a:bodyPr wrap="square" lIns="91440" tIns="45720" rIns="91440" bIns="45720" rtlCol="0" anchor="t">
            <a:spAutoFit/>
          </a:bodyPr>
          <a:lstStyle>
            <a:defPPr>
              <a:defRPr lang="nl-BE"/>
            </a:defPPr>
            <a:lvl2pPr marL="288290" lvl="1">
              <a:defRPr sz="1300">
                <a:solidFill>
                  <a:schemeClr val="bg2">
                    <a:lumMod val="25000"/>
                  </a:schemeClr>
                </a:solidFill>
                <a:latin typeface="FlandersArtSans-Regular" panose="00000500000000000000" pitchFamily="2" charset="0"/>
                <a:cs typeface="Calibri"/>
              </a:defRPr>
            </a:lvl2pPr>
          </a:lstStyle>
          <a:p>
            <a:pPr lvl="1"/>
            <a:r>
              <a:rPr lang="nl-BE">
                <a:latin typeface="FlandersArtSans-Regular"/>
              </a:rPr>
              <a:t>VOORBEELD 1</a:t>
            </a:r>
          </a:p>
          <a:p>
            <a:pPr lvl="1"/>
            <a:r>
              <a:rPr lang="nl-BE">
                <a:latin typeface="FlandersArtSans-Regular"/>
              </a:rPr>
              <a:t>Koppel bezit samen gezinswoning (elk 50% volle eigendom) en gaat scheiden. Vrouw koopt de man uit. Vrouw blijft wonen in de gezinswoning.</a:t>
            </a:r>
          </a:p>
          <a:p>
            <a:pPr lvl="1"/>
            <a:endParaRPr lang="nl-BE">
              <a:latin typeface="FlandersArtSans-Regular"/>
            </a:endParaRPr>
          </a:p>
          <a:p>
            <a:pPr marL="574040" lvl="1" indent="-285750">
              <a:buFont typeface="Wingdings" panose="05000000000000000000" pitchFamily="2" charset="2"/>
              <a:buChar char="à"/>
            </a:pPr>
            <a:r>
              <a:rPr lang="nl-BE">
                <a:latin typeface="FlandersArtSans-Regular"/>
              </a:rPr>
              <a:t>Bij notaris na te vragen of dit een declaratieve akte is! Indien declaratief: sowieso geen EPC nodig</a:t>
            </a:r>
          </a:p>
          <a:p>
            <a:pPr marL="574040" lvl="1" indent="-285750">
              <a:buFont typeface="Wingdings" panose="05000000000000000000" pitchFamily="2" charset="2"/>
              <a:buChar char="à"/>
            </a:pPr>
            <a:r>
              <a:rPr lang="nl-BE">
                <a:latin typeface="FlandersArtSans-Regular"/>
              </a:rPr>
              <a:t>Indien translatief: ook geen verplichting bij verkoop want beiden reeds eigenaar en woonachtig in de woning én vrouw blijft wonen in de woning.</a:t>
            </a:r>
          </a:p>
        </p:txBody>
      </p:sp>
      <p:sp>
        <p:nvSpPr>
          <p:cNvPr id="4" name="Rechthoek 3">
            <a:extLst>
              <a:ext uri="{FF2B5EF4-FFF2-40B4-BE49-F238E27FC236}">
                <a16:creationId xmlns:a16="http://schemas.microsoft.com/office/drawing/2014/main" id="{5C394A0F-AF2D-8DFA-026C-FC814FF345B2}"/>
              </a:ext>
            </a:extLst>
          </p:cNvPr>
          <p:cNvSpPr/>
          <p:nvPr/>
        </p:nvSpPr>
        <p:spPr>
          <a:xfrm>
            <a:off x="6205006" y="3429000"/>
            <a:ext cx="3907813" cy="2851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E627F433-D97B-7D85-D2B1-F4681272D0C3}"/>
              </a:ext>
            </a:extLst>
          </p:cNvPr>
          <p:cNvSpPr txBox="1"/>
          <p:nvPr/>
        </p:nvSpPr>
        <p:spPr>
          <a:xfrm>
            <a:off x="6031662" y="3478159"/>
            <a:ext cx="3669945" cy="2092881"/>
          </a:xfrm>
          <a:prstGeom prst="rect">
            <a:avLst/>
          </a:prstGeom>
          <a:noFill/>
        </p:spPr>
        <p:txBody>
          <a:bodyPr wrap="square" lIns="91440" tIns="45720" rIns="91440" bIns="45720" rtlCol="0" anchor="t">
            <a:spAutoFit/>
          </a:bodyPr>
          <a:lstStyle>
            <a:defPPr>
              <a:defRPr lang="nl-BE"/>
            </a:defPPr>
            <a:lvl2pPr marL="288290" lvl="1">
              <a:defRPr sz="1300">
                <a:solidFill>
                  <a:schemeClr val="bg2">
                    <a:lumMod val="25000"/>
                  </a:schemeClr>
                </a:solidFill>
                <a:latin typeface="FlandersArtSans-Regular" panose="00000500000000000000" pitchFamily="2" charset="0"/>
                <a:cs typeface="Calibri"/>
              </a:defRPr>
            </a:lvl2pPr>
          </a:lstStyle>
          <a:p>
            <a:pPr lvl="1"/>
            <a:r>
              <a:rPr lang="nl-BE">
                <a:latin typeface="FlandersArtSans-Regular"/>
              </a:rPr>
              <a:t>VOORBEELD 2</a:t>
            </a:r>
          </a:p>
          <a:p>
            <a:pPr lvl="1"/>
            <a:r>
              <a:rPr lang="nl-BE">
                <a:latin typeface="FlandersArtSans-Regular"/>
              </a:rPr>
              <a:t>Koppel bezit samen een apotheek (elk 50% volle eigendom) en beëindigt de relatie/samenwerking. Vrouw koopt de man uit.</a:t>
            </a:r>
          </a:p>
          <a:p>
            <a:pPr lvl="1"/>
            <a:endParaRPr lang="nl-BE"/>
          </a:p>
          <a:p>
            <a:pPr marL="574040" lvl="1" indent="-285750">
              <a:buFont typeface="Wingdings" panose="05000000000000000000" pitchFamily="2" charset="2"/>
              <a:buChar char="à"/>
            </a:pPr>
            <a:r>
              <a:rPr lang="nl-BE">
                <a:latin typeface="FlandersArtSans-Regular"/>
              </a:rPr>
              <a:t>Wel verplichting bij verkoop want gaat over NR gebouweenheid.</a:t>
            </a:r>
          </a:p>
          <a:p>
            <a:pPr marL="574040" lvl="1" indent="-285750">
              <a:buFont typeface="Wingdings" panose="05000000000000000000" pitchFamily="2" charset="2"/>
              <a:buChar char="à"/>
            </a:pPr>
            <a:r>
              <a:rPr lang="nl-BE">
                <a:latin typeface="FlandersArtSans-Regular"/>
              </a:rPr>
              <a:t>Tenzij declaratieve akte: bij notaris na te vragen</a:t>
            </a:r>
          </a:p>
        </p:txBody>
      </p:sp>
    </p:spTree>
    <p:extLst>
      <p:ext uri="{BB962C8B-B14F-4D97-AF65-F5344CB8AC3E}">
        <p14:creationId xmlns:p14="http://schemas.microsoft.com/office/powerpoint/2010/main" val="10629312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overdracht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Bij alle </a:t>
            </a:r>
            <a:r>
              <a:rPr lang="nl-BE" u="sng"/>
              <a:t>authentieke notariële overdrachten</a:t>
            </a:r>
            <a:r>
              <a:rPr lang="nl-BE"/>
              <a:t> in </a:t>
            </a:r>
            <a:r>
              <a:rPr lang="nl-BE" u="sng"/>
              <a:t>volle eigendom</a:t>
            </a:r>
            <a:endParaRPr lang="en-US"/>
          </a:p>
          <a:p>
            <a:pPr indent="-287655"/>
            <a:r>
              <a:rPr lang="nl-BE"/>
              <a:t>Voorbeelden bij specifieke nieuwe uitzonderingen</a:t>
            </a:r>
            <a:endParaRPr lang="nl-BE">
              <a:cs typeface="Calibri"/>
            </a:endParaRPr>
          </a:p>
        </p:txBody>
      </p:sp>
      <p:sp>
        <p:nvSpPr>
          <p:cNvPr id="5" name="Rechthoek 4">
            <a:extLst>
              <a:ext uri="{FF2B5EF4-FFF2-40B4-BE49-F238E27FC236}">
                <a16:creationId xmlns:a16="http://schemas.microsoft.com/office/drawing/2014/main" id="{74B2074B-0AD6-1D4D-DC41-F5698A8B76DB}"/>
              </a:ext>
            </a:extLst>
          </p:cNvPr>
          <p:cNvSpPr/>
          <p:nvPr/>
        </p:nvSpPr>
        <p:spPr>
          <a:xfrm>
            <a:off x="6219356" y="3429000"/>
            <a:ext cx="3776110" cy="2484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537CDE9D-4B68-6953-6845-E88E896AF298}"/>
              </a:ext>
            </a:extLst>
          </p:cNvPr>
          <p:cNvSpPr txBox="1"/>
          <p:nvPr/>
        </p:nvSpPr>
        <p:spPr>
          <a:xfrm>
            <a:off x="6032543" y="3480394"/>
            <a:ext cx="3898406" cy="1769715"/>
          </a:xfrm>
          <a:prstGeom prst="rect">
            <a:avLst/>
          </a:prstGeom>
          <a:noFill/>
        </p:spPr>
        <p:txBody>
          <a:bodyPr wrap="square" lIns="91440" tIns="45720" rIns="91440" bIns="45720" rtlCol="0" anchor="t">
            <a:spAutoFit/>
          </a:bodyPr>
          <a:lstStyle>
            <a:defPPr>
              <a:defRPr lang="nl-BE"/>
            </a:defPPr>
            <a:lvl2pPr marL="288290" lvl="1">
              <a:defRPr sz="1300">
                <a:solidFill>
                  <a:schemeClr val="bg2">
                    <a:lumMod val="25000"/>
                  </a:schemeClr>
                </a:solidFill>
                <a:latin typeface="FlandersArtSans-Regular" panose="00000500000000000000" pitchFamily="2" charset="0"/>
                <a:cs typeface="Calibri"/>
              </a:defRPr>
            </a:lvl2pPr>
          </a:lstStyle>
          <a:p>
            <a:pPr lvl="1"/>
            <a:r>
              <a:rPr lang="nl-BE">
                <a:latin typeface="FlandersArtSans-Regular"/>
              </a:rPr>
              <a:t>VOORBEELD 4</a:t>
            </a:r>
          </a:p>
          <a:p>
            <a:pPr lvl="1"/>
            <a:r>
              <a:rPr lang="nl-BE" sz="1300">
                <a:latin typeface="FlandersArtSans-Regular"/>
                <a:cs typeface="Calibri"/>
              </a:rPr>
              <a:t>Bedrijf A en bedrijf B zijn beiden voor 50% volle eigenaar van een woning. Bedrijf A koopt de volle eigendom (50%) van bedrijf B over. Bedrijf A wordt nu voor 100% eigenaar.</a:t>
            </a:r>
          </a:p>
          <a:p>
            <a:pPr indent="-287655"/>
            <a:endParaRPr lang="nl-BE"/>
          </a:p>
          <a:p>
            <a:pPr marL="574040" lvl="1" indent="-285750">
              <a:buFont typeface="Wingdings" panose="05000000000000000000" pitchFamily="2" charset="2"/>
              <a:buChar char="à"/>
            </a:pPr>
            <a:r>
              <a:rPr lang="nl-BE">
                <a:latin typeface="FlandersArtSans-Regular"/>
              </a:rPr>
              <a:t>Wel verplichting bij verkoop want gaat over rechtspersonen.</a:t>
            </a:r>
          </a:p>
        </p:txBody>
      </p:sp>
      <p:sp>
        <p:nvSpPr>
          <p:cNvPr id="10" name="Rechthoek 9">
            <a:extLst>
              <a:ext uri="{FF2B5EF4-FFF2-40B4-BE49-F238E27FC236}">
                <a16:creationId xmlns:a16="http://schemas.microsoft.com/office/drawing/2014/main" id="{A1D17EF4-6001-7F83-CA36-D8579100916F}"/>
              </a:ext>
            </a:extLst>
          </p:cNvPr>
          <p:cNvSpPr/>
          <p:nvPr/>
        </p:nvSpPr>
        <p:spPr>
          <a:xfrm>
            <a:off x="1717226" y="3429004"/>
            <a:ext cx="3898406" cy="25411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2588FD89-9B94-8BDD-03F3-8D125CFEDEED}"/>
              </a:ext>
            </a:extLst>
          </p:cNvPr>
          <p:cNvSpPr txBox="1"/>
          <p:nvPr/>
        </p:nvSpPr>
        <p:spPr>
          <a:xfrm>
            <a:off x="1521740" y="3480390"/>
            <a:ext cx="3669945" cy="2092881"/>
          </a:xfrm>
          <a:prstGeom prst="rect">
            <a:avLst/>
          </a:prstGeom>
          <a:noFill/>
        </p:spPr>
        <p:txBody>
          <a:bodyPr wrap="square" lIns="91440" tIns="45720" rIns="91440" bIns="45720" rtlCol="0" anchor="t">
            <a:spAutoFit/>
          </a:bodyPr>
          <a:lstStyle>
            <a:defPPr>
              <a:defRPr lang="nl-BE"/>
            </a:defPPr>
            <a:lvl2pPr marL="288290" lvl="1">
              <a:defRPr sz="1300">
                <a:solidFill>
                  <a:schemeClr val="bg2">
                    <a:lumMod val="25000"/>
                  </a:schemeClr>
                </a:solidFill>
                <a:latin typeface="FlandersArtSans-Regular" panose="00000500000000000000" pitchFamily="2" charset="0"/>
                <a:cs typeface="Calibri"/>
              </a:defRPr>
            </a:lvl2pPr>
          </a:lstStyle>
          <a:p>
            <a:pPr lvl="1"/>
            <a:r>
              <a:rPr lang="nl-BE">
                <a:latin typeface="FlandersArtSans-Regular"/>
              </a:rPr>
              <a:t>VOORBEELD 3</a:t>
            </a:r>
          </a:p>
          <a:p>
            <a:pPr lvl="1"/>
            <a:r>
              <a:rPr lang="nl-BE">
                <a:latin typeface="FlandersArtSans-Regular"/>
              </a:rPr>
              <a:t>3 broers hebben woning van de ouders geërfd (elk 33% volle eigendom) en verhuren deze woning. Een van de 3 broers verkoopt zijn deel (33% ) van de volle eigendom aan zijn 2 andere broers.</a:t>
            </a:r>
          </a:p>
          <a:p>
            <a:pPr lvl="1"/>
            <a:endParaRPr lang="nl-BE"/>
          </a:p>
          <a:p>
            <a:pPr lvl="1"/>
            <a:r>
              <a:rPr lang="nl-BE">
                <a:latin typeface="FlandersArtSans-Regular"/>
                <a:sym typeface="Wingdings" panose="05000000000000000000" pitchFamily="2" charset="2"/>
              </a:rPr>
              <a:t> </a:t>
            </a:r>
            <a:r>
              <a:rPr lang="nl-BE">
                <a:latin typeface="FlandersArtSans-Regular"/>
              </a:rPr>
              <a:t>Wel verplichting bij verkoop want voor niemand van de mede-eigenaars een hoofdverblijfplaats.</a:t>
            </a:r>
          </a:p>
        </p:txBody>
      </p:sp>
    </p:spTree>
    <p:extLst>
      <p:ext uri="{BB962C8B-B14F-4D97-AF65-F5344CB8AC3E}">
        <p14:creationId xmlns:p14="http://schemas.microsoft.com/office/powerpoint/2010/main" val="19114771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Bij verhuur</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a:lstStyle/>
          <a:p>
            <a:r>
              <a:rPr lang="nl-BE"/>
              <a:t>Bij volgende types verhuur:</a:t>
            </a:r>
          </a:p>
          <a:p>
            <a:pPr lvl="1"/>
            <a:r>
              <a:rPr lang="nl-BE"/>
              <a:t>Woninghuur</a:t>
            </a:r>
          </a:p>
          <a:p>
            <a:pPr lvl="1"/>
            <a:r>
              <a:rPr lang="nl-BE"/>
              <a:t>Handelshuur, concessieovereenkomst of onroerende leasing</a:t>
            </a:r>
          </a:p>
          <a:p>
            <a:pPr lvl="1"/>
            <a:r>
              <a:rPr lang="nl-BE"/>
              <a:t>Gewone huur vanaf 2 maanden</a:t>
            </a:r>
          </a:p>
          <a:p>
            <a:r>
              <a:rPr lang="nl-BE"/>
              <a:t>Enkel bij start nieuw verhuurcontract</a:t>
            </a:r>
          </a:p>
          <a:p>
            <a:pPr lvl="1"/>
            <a:r>
              <a:rPr lang="nl-BE"/>
              <a:t>Niet bij verlengen contract met zelfde huurder</a:t>
            </a:r>
          </a:p>
          <a:p>
            <a:r>
              <a:rPr lang="nl-BE" b="1">
                <a:solidFill>
                  <a:srgbClr val="FF0000"/>
                </a:solidFill>
              </a:rPr>
              <a:t>Nieuw sinds 1/10/2023!</a:t>
            </a:r>
            <a:r>
              <a:rPr lang="nl-BE"/>
              <a:t> Ook bij verhuur </a:t>
            </a:r>
            <a:r>
              <a:rPr lang="nl-BE" u="sng"/>
              <a:t>zonder publiciteit</a:t>
            </a:r>
          </a:p>
          <a:p>
            <a:pPr lvl="1"/>
            <a:r>
              <a:rPr lang="nl-BE"/>
              <a:t>Zoals tussen familieleden</a:t>
            </a:r>
          </a:p>
        </p:txBody>
      </p:sp>
    </p:spTree>
    <p:extLst>
      <p:ext uri="{BB962C8B-B14F-4D97-AF65-F5344CB8AC3E}">
        <p14:creationId xmlns:p14="http://schemas.microsoft.com/office/powerpoint/2010/main" val="32128369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8200" y="476672"/>
            <a:ext cx="10514384" cy="936104"/>
          </a:xfrm>
        </p:spPr>
        <p:txBody>
          <a:bodyPr/>
          <a:lstStyle/>
          <a:p>
            <a:r>
              <a:rPr lang="nl-BE"/>
              <a:t>Algemene EPC plicht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a:xfrm>
            <a:off x="838198" y="1484784"/>
            <a:ext cx="7147349" cy="5037474"/>
          </a:xfrm>
        </p:spPr>
        <p:txBody>
          <a:bodyPr/>
          <a:lstStyle/>
          <a:p>
            <a:r>
              <a:rPr lang="nl-BE"/>
              <a:t>Gemeenschappelijke delen</a:t>
            </a:r>
          </a:p>
          <a:p>
            <a:pPr lvl="1"/>
            <a:r>
              <a:rPr lang="nl-BE"/>
              <a:t>Ten laatste op 1/01/2024 moeten alle gebouwen met minstens 2 wooneenheden over EPC GD beschikken</a:t>
            </a:r>
          </a:p>
        </p:txBody>
      </p:sp>
      <p:pic>
        <p:nvPicPr>
          <p:cNvPr id="5" name="Afbeelding 4">
            <a:extLst>
              <a:ext uri="{FF2B5EF4-FFF2-40B4-BE49-F238E27FC236}">
                <a16:creationId xmlns:a16="http://schemas.microsoft.com/office/drawing/2014/main" id="{5BCD8586-AC1A-EC4A-031C-B93FE9E4E979}"/>
              </a:ext>
            </a:extLst>
          </p:cNvPr>
          <p:cNvPicPr>
            <a:picLocks noChangeAspect="1"/>
          </p:cNvPicPr>
          <p:nvPr/>
        </p:nvPicPr>
        <p:blipFill rotWithShape="1">
          <a:blip r:embed="rId2"/>
          <a:srcRect r="6930"/>
          <a:stretch/>
        </p:blipFill>
        <p:spPr>
          <a:xfrm>
            <a:off x="195085" y="3432086"/>
            <a:ext cx="7315777" cy="2661210"/>
          </a:xfrm>
          <a:prstGeom prst="rect">
            <a:avLst/>
          </a:prstGeom>
        </p:spPr>
      </p:pic>
      <p:pic>
        <p:nvPicPr>
          <p:cNvPr id="9" name="Afbeelding 8" descr="Afbeelding met buitenshuis, gebouw, raam, hemel&#10;&#10;Automatisch gegenereerde beschrijving">
            <a:extLst>
              <a:ext uri="{FF2B5EF4-FFF2-40B4-BE49-F238E27FC236}">
                <a16:creationId xmlns:a16="http://schemas.microsoft.com/office/drawing/2014/main" id="{44309D78-919E-022D-CF26-33E714C6FE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41"/>
          <a:stretch/>
        </p:blipFill>
        <p:spPr>
          <a:xfrm>
            <a:off x="8153975" y="1650490"/>
            <a:ext cx="3774193" cy="4350896"/>
          </a:xfrm>
          <a:prstGeom prst="rect">
            <a:avLst/>
          </a:prstGeom>
        </p:spPr>
      </p:pic>
    </p:spTree>
    <p:extLst>
      <p:ext uri="{BB962C8B-B14F-4D97-AF65-F5344CB8AC3E}">
        <p14:creationId xmlns:p14="http://schemas.microsoft.com/office/powerpoint/2010/main" val="16397974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Algemene EPC plicht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Woningen/appartementen</a:t>
            </a:r>
            <a:endParaRPr lang="en-US"/>
          </a:p>
          <a:p>
            <a:pPr marL="575945" lvl="1" indent="-287655"/>
            <a:r>
              <a:rPr lang="nl-BE"/>
              <a:t>Geen verplichtingen voor opmaak EPC (los van overdracht of verhuur)</a:t>
            </a:r>
          </a:p>
          <a:p>
            <a:pPr marL="288290" lvl="1" indent="0">
              <a:buNone/>
            </a:pPr>
            <a:endParaRPr lang="nl-BE">
              <a:cs typeface="Calibri"/>
            </a:endParaRPr>
          </a:p>
          <a:p>
            <a:pPr indent="-287655"/>
            <a:r>
              <a:rPr lang="nl-BE"/>
              <a:t>Kleine niet-residentiële eenheden</a:t>
            </a:r>
            <a:endParaRPr lang="nl-BE">
              <a:cs typeface="Calibri"/>
            </a:endParaRPr>
          </a:p>
          <a:p>
            <a:pPr marL="575945" lvl="1" indent="-287655"/>
            <a:r>
              <a:rPr lang="nl-BE"/>
              <a:t>Geen verplichting (los van overdracht of verhuur)</a:t>
            </a:r>
          </a:p>
          <a:p>
            <a:pPr marL="575945" lvl="1" indent="-287655"/>
            <a:r>
              <a:rPr lang="nl-BE"/>
              <a:t>Tenzij KNR = publiek gebouw =&gt; uithangplicht</a:t>
            </a:r>
            <a:endParaRPr lang="nl-BE">
              <a:cs typeface="Calibri"/>
            </a:endParaRPr>
          </a:p>
          <a:p>
            <a:pPr marL="863600" lvl="2" indent="-287655"/>
            <a:r>
              <a:rPr lang="nl-BE"/>
              <a:t>Voorheen: EPC publieke gebouwen</a:t>
            </a:r>
            <a:endParaRPr lang="nl-BE">
              <a:cs typeface="Calibri"/>
            </a:endParaRPr>
          </a:p>
          <a:p>
            <a:pPr marL="863600" lvl="2" indent="-287655"/>
            <a:r>
              <a:rPr lang="nl-BE"/>
              <a:t>Vanaf 1/01/2024 EPC (K)NR algemeen verplicht om aan uithangplicht te voldoen</a:t>
            </a:r>
            <a:endParaRPr lang="nl-BE">
              <a:cs typeface="Calibri"/>
            </a:endParaRPr>
          </a:p>
          <a:p>
            <a:pPr marL="1151255" lvl="3" indent="-287655"/>
            <a:r>
              <a:rPr lang="nl-BE"/>
              <a:t>Huidige EPC publiek kan niet meer gebruikt worden</a:t>
            </a:r>
            <a:endParaRPr lang="nl-BE">
              <a:cs typeface="Calibri"/>
            </a:endParaRPr>
          </a:p>
          <a:p>
            <a:pPr marL="1151890" lvl="3" indent="-287655"/>
            <a:r>
              <a:rPr lang="nl-BE"/>
              <a:t>Uitzondering bij KNR: tot 1/01/2025 kan EPC publiek gebruikt worden</a:t>
            </a:r>
            <a:endParaRPr lang="nl-BE">
              <a:cs typeface="Calibri"/>
            </a:endParaRPr>
          </a:p>
          <a:p>
            <a:pPr marL="1439545" lvl="4" indent="-287655"/>
            <a:r>
              <a:rPr lang="nl-BE"/>
              <a:t>Als metingen opgestart &lt; 1/01/2023</a:t>
            </a:r>
            <a:endParaRPr lang="nl-BE">
              <a:cs typeface="Calibri"/>
            </a:endParaRPr>
          </a:p>
          <a:p>
            <a:pPr marL="1439545" lvl="4" indent="-287655"/>
            <a:r>
              <a:rPr lang="nl-BE"/>
              <a:t>Als EPC werd ingediend &lt; 1/02/2024</a:t>
            </a:r>
            <a:endParaRPr lang="nl-BE">
              <a:cs typeface="Calibri"/>
            </a:endParaRPr>
          </a:p>
        </p:txBody>
      </p:sp>
    </p:spTree>
    <p:extLst>
      <p:ext uri="{BB962C8B-B14F-4D97-AF65-F5344CB8AC3E}">
        <p14:creationId xmlns:p14="http://schemas.microsoft.com/office/powerpoint/2010/main" val="2129914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p:txBody>
          <a:bodyPr/>
          <a:lstStyle/>
          <a:p>
            <a:r>
              <a:rPr lang="nl-BE"/>
              <a:t>Algemene EPC plicht</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sz="half" idx="10"/>
          </p:nvPr>
        </p:nvSpPr>
        <p:spPr/>
        <p:txBody>
          <a:bodyPr lIns="91440" tIns="45720" rIns="91440" bIns="0" anchor="t"/>
          <a:lstStyle/>
          <a:p>
            <a:pPr indent="-287655"/>
            <a:r>
              <a:rPr lang="nl-BE"/>
              <a:t>Niet-residentiële eenheden</a:t>
            </a:r>
            <a:endParaRPr lang="nl-BE">
              <a:cs typeface="Calibri"/>
            </a:endParaRPr>
          </a:p>
          <a:p>
            <a:pPr marL="575945" lvl="1" indent="-287655"/>
            <a:r>
              <a:rPr lang="nl-BE"/>
              <a:t>Publieke gebouwen: uithangplicht</a:t>
            </a:r>
            <a:endParaRPr lang="nl-BE">
              <a:cs typeface="Calibri"/>
            </a:endParaRPr>
          </a:p>
          <a:p>
            <a:pPr marL="863600" lvl="2" indent="-287655"/>
            <a:r>
              <a:rPr lang="nl-BE"/>
              <a:t>Voorheen: EPC publieke gebouwen</a:t>
            </a:r>
            <a:endParaRPr lang="nl-BE">
              <a:cs typeface="Calibri"/>
            </a:endParaRPr>
          </a:p>
          <a:p>
            <a:pPr marL="863600" lvl="2" indent="-287655"/>
            <a:r>
              <a:rPr lang="nl-BE"/>
              <a:t>Vanaf 1/01/2024 EPC NR algemeen verplicht om aan uithangplicht te voldoen</a:t>
            </a:r>
            <a:endParaRPr lang="nl-BE">
              <a:cs typeface="Calibri"/>
            </a:endParaRPr>
          </a:p>
          <a:p>
            <a:pPr marL="1151255" lvl="3" indent="-287655"/>
            <a:r>
              <a:rPr lang="nl-BE"/>
              <a:t>Huidige EPC publiek kan niet meer gebruikt worden</a:t>
            </a:r>
            <a:endParaRPr lang="nl-BE">
              <a:cs typeface="Calibri"/>
            </a:endParaRPr>
          </a:p>
          <a:p>
            <a:pPr marL="575310" lvl="1" indent="-287655"/>
            <a:r>
              <a:rPr lang="nl-BE"/>
              <a:t>Niet-publieke gebouwen</a:t>
            </a:r>
            <a:endParaRPr lang="nl-BE">
              <a:cs typeface="Calibri"/>
            </a:endParaRPr>
          </a:p>
          <a:p>
            <a:pPr marL="863600" lvl="2" indent="-287655"/>
            <a:r>
              <a:rPr lang="nl-BE">
                <a:cs typeface="Calibri"/>
              </a:rPr>
              <a:t>Bruikbare vloeroppervlakte </a:t>
            </a:r>
            <a:r>
              <a:rPr lang="nl-BE">
                <a:effectLst/>
              </a:rPr>
              <a:t>&gt; of = </a:t>
            </a:r>
            <a:r>
              <a:rPr lang="nl-BE"/>
              <a:t>1000 m²</a:t>
            </a:r>
            <a:r>
              <a:rPr lang="nl-BE">
                <a:effectLst/>
              </a:rPr>
              <a:t>: vanaf 1/01/2025</a:t>
            </a:r>
            <a:endParaRPr lang="nl-BE">
              <a:effectLst/>
              <a:cs typeface="Calibri"/>
            </a:endParaRPr>
          </a:p>
          <a:p>
            <a:pPr marL="863600" lvl="2" indent="-287655"/>
            <a:r>
              <a:rPr lang="nl-BE">
                <a:cs typeface="Calibri"/>
              </a:rPr>
              <a:t>Bruikbare vloeroppervlakte </a:t>
            </a:r>
            <a:r>
              <a:rPr lang="nl-BE">
                <a:effectLst/>
              </a:rPr>
              <a:t>&lt; </a:t>
            </a:r>
            <a:r>
              <a:rPr lang="nl-BE"/>
              <a:t>1000 m²</a:t>
            </a:r>
            <a:r>
              <a:rPr lang="nl-BE">
                <a:effectLst/>
              </a:rPr>
              <a:t> (geen KNR): vanaf 1/01/2026</a:t>
            </a:r>
            <a:endParaRPr lang="nl-BE">
              <a:cs typeface="Calibri"/>
            </a:endParaRPr>
          </a:p>
          <a:p>
            <a:pPr marL="863600" lvl="2" indent="-287655"/>
            <a:endParaRPr lang="nl-BE">
              <a:cs typeface="Calibri"/>
            </a:endParaRPr>
          </a:p>
        </p:txBody>
      </p:sp>
    </p:spTree>
    <p:extLst>
      <p:ext uri="{BB962C8B-B14F-4D97-AF65-F5344CB8AC3E}">
        <p14:creationId xmlns:p14="http://schemas.microsoft.com/office/powerpoint/2010/main" val="40059619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3ED1B-B14A-67D2-2BB2-3E04A36004F6}"/>
              </a:ext>
            </a:extLst>
          </p:cNvPr>
          <p:cNvSpPr>
            <a:spLocks noGrp="1"/>
          </p:cNvSpPr>
          <p:nvPr>
            <p:ph type="title"/>
          </p:nvPr>
        </p:nvSpPr>
        <p:spPr/>
        <p:txBody>
          <a:bodyPr/>
          <a:lstStyle/>
          <a:p>
            <a:r>
              <a:rPr lang="nl-BE"/>
              <a:t>Wat met de renovatieverplichting?</a:t>
            </a:r>
          </a:p>
        </p:txBody>
      </p:sp>
      <p:pic>
        <p:nvPicPr>
          <p:cNvPr id="5" name="Tijdelijke aanduiding voor inhoud 4">
            <a:extLst>
              <a:ext uri="{FF2B5EF4-FFF2-40B4-BE49-F238E27FC236}">
                <a16:creationId xmlns:a16="http://schemas.microsoft.com/office/drawing/2014/main" id="{7510EAEB-C9F9-7152-E1E4-2765757C4853}"/>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764504" y="3338156"/>
            <a:ext cx="4167856" cy="3043172"/>
          </a:xfrm>
        </p:spPr>
      </p:pic>
      <p:sp>
        <p:nvSpPr>
          <p:cNvPr id="6" name="Tijdelijke aanduiding voor inhoud 2">
            <a:extLst>
              <a:ext uri="{FF2B5EF4-FFF2-40B4-BE49-F238E27FC236}">
                <a16:creationId xmlns:a16="http://schemas.microsoft.com/office/drawing/2014/main" id="{F584FCDE-2107-0AF7-6CCA-A0B5B0911C10}"/>
              </a:ext>
            </a:extLst>
          </p:cNvPr>
          <p:cNvSpPr txBox="1">
            <a:spLocks/>
          </p:cNvSpPr>
          <p:nvPr/>
        </p:nvSpPr>
        <p:spPr>
          <a:xfrm>
            <a:off x="838198" y="1484784"/>
            <a:ext cx="10515600"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a:cs typeface="Calibri"/>
              </a:rPr>
              <a:t>Alle info te vinden op</a:t>
            </a:r>
          </a:p>
          <a:p>
            <a:pPr lvl="1" indent="-287655"/>
            <a:r>
              <a:rPr lang="nl-BE">
                <a:cs typeface="Calibri"/>
              </a:rPr>
              <a:t>https://www.vlaanderen.be/bouwen-wonen-en-energie/bouwen-en-verbouwen/renovatieverplichting-voor-nieuwe-eigenaars</a:t>
            </a:r>
          </a:p>
        </p:txBody>
      </p:sp>
      <p:pic>
        <p:nvPicPr>
          <p:cNvPr id="8" name="Afbeelding 7">
            <a:extLst>
              <a:ext uri="{FF2B5EF4-FFF2-40B4-BE49-F238E27FC236}">
                <a16:creationId xmlns:a16="http://schemas.microsoft.com/office/drawing/2014/main" id="{269F2F25-0248-2461-4C5B-449EEC66EA32}"/>
              </a:ext>
            </a:extLst>
          </p:cNvPr>
          <p:cNvPicPr>
            <a:picLocks noChangeAspect="1"/>
          </p:cNvPicPr>
          <p:nvPr/>
        </p:nvPicPr>
        <p:blipFill>
          <a:blip r:embed="rId3"/>
          <a:stretch>
            <a:fillRect/>
          </a:stretch>
        </p:blipFill>
        <p:spPr>
          <a:xfrm>
            <a:off x="5279921" y="3338156"/>
            <a:ext cx="6416163" cy="3096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148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EA60F12-27E1-BE0D-56A3-72E5AD254CB4}"/>
              </a:ext>
            </a:extLst>
          </p:cNvPr>
          <p:cNvSpPr>
            <a:spLocks noGrp="1"/>
          </p:cNvSpPr>
          <p:nvPr>
            <p:ph sz="half" idx="10"/>
          </p:nvPr>
        </p:nvSpPr>
        <p:spPr>
          <a:xfrm>
            <a:off x="838200" y="2017428"/>
            <a:ext cx="10515600" cy="5037474"/>
          </a:xfrm>
        </p:spPr>
        <p:txBody>
          <a:bodyPr lIns="91440" tIns="45720" rIns="91440" bIns="0" anchor="t"/>
          <a:lstStyle/>
          <a:p>
            <a:pPr indent="-287655"/>
            <a:r>
              <a:rPr lang="nl-BE" sz="2600"/>
              <a:t>Alle ruimtes die in STAP 1 ingevoerd worden, zullen afgetoetst worden op de aanwezigheid van ventilatieopeningen.</a:t>
            </a:r>
            <a:endParaRPr lang="en-US"/>
          </a:p>
          <a:p>
            <a:pPr indent="-287655"/>
            <a:endParaRPr lang="nl-BE" sz="2600">
              <a:cs typeface="Calibri"/>
            </a:endParaRPr>
          </a:p>
          <a:p>
            <a:pPr indent="-287655"/>
            <a:r>
              <a:rPr lang="nl-BE" sz="2600"/>
              <a:t>Er zijn echter ruimtes in een gebouw waar ventilatie niet noodzakelijk is. Daarom eerst beginnen met de ruimtes die NOOIT ingevoerd worden bij de inspectie van ventilatie in het EPC:</a:t>
            </a:r>
            <a:endParaRPr lang="nl-NL" sz="1700">
              <a:cs typeface="Calibri"/>
            </a:endParaRPr>
          </a:p>
          <a:p>
            <a:pPr marL="575945" lvl="1" indent="-287655"/>
            <a:endParaRPr lang="nl-NL" sz="2200">
              <a:cs typeface="Calibri"/>
            </a:endParaRPr>
          </a:p>
          <a:p>
            <a:pPr marL="575945" lvl="1" indent="-287655"/>
            <a:endParaRPr lang="nl-NL" sz="2200">
              <a:cs typeface="Calibri"/>
            </a:endParaRPr>
          </a:p>
          <a:p>
            <a:pPr indent="-287655"/>
            <a:endParaRPr lang="nl-BE">
              <a:cs typeface="Calibri"/>
            </a:endParaRPr>
          </a:p>
          <a:p>
            <a:pPr marL="575945" lvl="1" indent="-287655"/>
            <a:endParaRPr lang="nl-BE">
              <a:cs typeface="Calibri"/>
            </a:endParaRPr>
          </a:p>
          <a:p>
            <a:pPr marL="575945" lvl="1" indent="-287655"/>
            <a:endParaRPr lang="nl-BE">
              <a:cs typeface="Calibri"/>
            </a:endParaRPr>
          </a:p>
        </p:txBody>
      </p:sp>
      <p:sp>
        <p:nvSpPr>
          <p:cNvPr id="4" name="Ovaal 3">
            <a:extLst>
              <a:ext uri="{FF2B5EF4-FFF2-40B4-BE49-F238E27FC236}">
                <a16:creationId xmlns:a16="http://schemas.microsoft.com/office/drawing/2014/main" id="{E4AC92F7-B1F2-0BE8-C056-FB5D1576543D}"/>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8D0B78FD-A1FF-6D25-7E4A-8C5AE6309848}"/>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a:t>
            </a:r>
          </a:p>
        </p:txBody>
      </p:sp>
      <p:pic>
        <p:nvPicPr>
          <p:cNvPr id="6" name="Graphic 5" descr="Klembord">
            <a:extLst>
              <a:ext uri="{FF2B5EF4-FFF2-40B4-BE49-F238E27FC236}">
                <a16:creationId xmlns:a16="http://schemas.microsoft.com/office/drawing/2014/main" id="{42D6800F-EE06-102C-55F5-1BC2C20C2F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9" name="Rechthoek: afgeronde hoeken 8">
            <a:extLst>
              <a:ext uri="{FF2B5EF4-FFF2-40B4-BE49-F238E27FC236}">
                <a16:creationId xmlns:a16="http://schemas.microsoft.com/office/drawing/2014/main" id="{28660FCF-D1BE-E977-4294-5AAC58724B1E}"/>
              </a:ext>
            </a:extLst>
          </p:cNvPr>
          <p:cNvSpPr/>
          <p:nvPr/>
        </p:nvSpPr>
        <p:spPr>
          <a:xfrm>
            <a:off x="3581398" y="209997"/>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Tree>
    <p:extLst>
      <p:ext uri="{BB962C8B-B14F-4D97-AF65-F5344CB8AC3E}">
        <p14:creationId xmlns:p14="http://schemas.microsoft.com/office/powerpoint/2010/main" val="30636346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C4BFB-341F-8AF4-D556-9FE996E6E9FE}"/>
              </a:ext>
            </a:extLst>
          </p:cNvPr>
          <p:cNvSpPr>
            <a:spLocks noGrp="1"/>
          </p:cNvSpPr>
          <p:nvPr>
            <p:ph type="title"/>
          </p:nvPr>
        </p:nvSpPr>
        <p:spPr/>
        <p:txBody>
          <a:bodyPr/>
          <a:lstStyle/>
          <a:p>
            <a:r>
              <a:rPr lang="nl-BE"/>
              <a:t>Quiz: antwoorden</a:t>
            </a:r>
          </a:p>
        </p:txBody>
      </p:sp>
      <p:sp>
        <p:nvSpPr>
          <p:cNvPr id="3" name="Tijdelijke aanduiding voor inhoud 2">
            <a:extLst>
              <a:ext uri="{FF2B5EF4-FFF2-40B4-BE49-F238E27FC236}">
                <a16:creationId xmlns:a16="http://schemas.microsoft.com/office/drawing/2014/main" id="{5A53E462-9094-169D-456F-E1D0650725A0}"/>
              </a:ext>
            </a:extLst>
          </p:cNvPr>
          <p:cNvSpPr>
            <a:spLocks noGrp="1"/>
          </p:cNvSpPr>
          <p:nvPr>
            <p:ph sz="half" idx="10"/>
          </p:nvPr>
        </p:nvSpPr>
        <p:spPr/>
        <p:txBody>
          <a:bodyPr/>
          <a:lstStyle/>
          <a:p>
            <a:r>
              <a:rPr lang="nl-BE"/>
              <a:t>In welke gevallen moet een EPC opgesteld worden?</a:t>
            </a:r>
          </a:p>
          <a:p>
            <a:pPr lvl="1"/>
            <a:r>
              <a:rPr lang="nl-BE"/>
              <a:t>Koppel schenkt woning aan de 2 kinderen: kinderen krijgen naakte eigendom, ouders worden vruchtgebruiker.</a:t>
            </a:r>
          </a:p>
          <a:p>
            <a:pPr lvl="2"/>
            <a:r>
              <a:rPr lang="nl-BE">
                <a:solidFill>
                  <a:srgbClr val="FF0000"/>
                </a:solidFill>
              </a:rPr>
              <a:t>Nee =&gt; geen volle eigendom</a:t>
            </a:r>
          </a:p>
          <a:p>
            <a:pPr lvl="2"/>
            <a:r>
              <a:rPr lang="nl-BE">
                <a:solidFill>
                  <a:srgbClr val="FF0000"/>
                </a:solidFill>
              </a:rPr>
              <a:t>Stel: de volle eigendom wordt geschonken aan de kinderen, maar slechts 30% (en de overige aandelen pas later)</a:t>
            </a:r>
          </a:p>
          <a:p>
            <a:pPr lvl="3"/>
            <a:r>
              <a:rPr lang="nl-BE">
                <a:solidFill>
                  <a:srgbClr val="FF0000"/>
                </a:solidFill>
              </a:rPr>
              <a:t>EPC verplicht want volle eigendom en aandeel maakt geen verschil</a:t>
            </a:r>
          </a:p>
          <a:p>
            <a:pPr lvl="2"/>
            <a:r>
              <a:rPr lang="nl-BE">
                <a:solidFill>
                  <a:srgbClr val="FF0000"/>
                </a:solidFill>
              </a:rPr>
              <a:t>Stel: de vader overlijdt en de moeder beslist om enkel de naakte eigendom te schenken aan de kinderen en het vruchtgebruik te behouden</a:t>
            </a:r>
          </a:p>
          <a:p>
            <a:pPr lvl="3"/>
            <a:r>
              <a:rPr lang="nl-BE">
                <a:solidFill>
                  <a:srgbClr val="FF0000"/>
                </a:solidFill>
              </a:rPr>
              <a:t>Geen EPC verplicht want geen volle eigendom</a:t>
            </a:r>
          </a:p>
        </p:txBody>
      </p:sp>
    </p:spTree>
    <p:extLst>
      <p:ext uri="{BB962C8B-B14F-4D97-AF65-F5344CB8AC3E}">
        <p14:creationId xmlns:p14="http://schemas.microsoft.com/office/powerpoint/2010/main" val="34934369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C4BFB-341F-8AF4-D556-9FE996E6E9FE}"/>
              </a:ext>
            </a:extLst>
          </p:cNvPr>
          <p:cNvSpPr>
            <a:spLocks noGrp="1"/>
          </p:cNvSpPr>
          <p:nvPr>
            <p:ph type="title"/>
          </p:nvPr>
        </p:nvSpPr>
        <p:spPr/>
        <p:txBody>
          <a:bodyPr/>
          <a:lstStyle/>
          <a:p>
            <a:r>
              <a:rPr lang="nl-BE"/>
              <a:t>Quiz: antwoorden</a:t>
            </a:r>
          </a:p>
        </p:txBody>
      </p:sp>
      <p:sp>
        <p:nvSpPr>
          <p:cNvPr id="3" name="Tijdelijke aanduiding voor inhoud 2">
            <a:extLst>
              <a:ext uri="{FF2B5EF4-FFF2-40B4-BE49-F238E27FC236}">
                <a16:creationId xmlns:a16="http://schemas.microsoft.com/office/drawing/2014/main" id="{5A53E462-9094-169D-456F-E1D0650725A0}"/>
              </a:ext>
            </a:extLst>
          </p:cNvPr>
          <p:cNvSpPr>
            <a:spLocks noGrp="1"/>
          </p:cNvSpPr>
          <p:nvPr>
            <p:ph sz="half" idx="10"/>
          </p:nvPr>
        </p:nvSpPr>
        <p:spPr/>
        <p:txBody>
          <a:bodyPr/>
          <a:lstStyle/>
          <a:p>
            <a:r>
              <a:rPr lang="nl-BE"/>
              <a:t>In welke gevallen moet een EPC opgesteld worden?</a:t>
            </a:r>
          </a:p>
          <a:p>
            <a:pPr lvl="1"/>
            <a:r>
              <a:rPr lang="nl-BE"/>
              <a:t>2 kinderen erven een volledige woning van hun ouders.</a:t>
            </a:r>
          </a:p>
          <a:p>
            <a:pPr lvl="2"/>
            <a:r>
              <a:rPr lang="nl-BE">
                <a:solidFill>
                  <a:srgbClr val="FF0000"/>
                </a:solidFill>
              </a:rPr>
              <a:t>Nee =&gt; geen notariële overdracht</a:t>
            </a:r>
          </a:p>
          <a:p>
            <a:pPr lvl="1"/>
            <a:r>
              <a:rPr lang="nl-BE"/>
              <a:t>Een verwarmde loods wordt verkocht.</a:t>
            </a:r>
          </a:p>
          <a:p>
            <a:pPr lvl="2"/>
            <a:r>
              <a:rPr lang="nl-BE">
                <a:solidFill>
                  <a:srgbClr val="FF0000"/>
                </a:solidFill>
              </a:rPr>
              <a:t>Nee =&gt; industrie</a:t>
            </a:r>
          </a:p>
          <a:p>
            <a:pPr lvl="1"/>
            <a:r>
              <a:rPr lang="nl-BE"/>
              <a:t>Er wordt een opstalrecht gevestigd op het dak van een kantoorgebouw voor het plaatsen van zonnepanelen.</a:t>
            </a:r>
          </a:p>
          <a:p>
            <a:pPr lvl="2"/>
            <a:r>
              <a:rPr lang="nl-BE">
                <a:solidFill>
                  <a:srgbClr val="FF0000"/>
                </a:solidFill>
              </a:rPr>
              <a:t>Nee =&gt; slechts deel van gebouweenheid</a:t>
            </a:r>
          </a:p>
          <a:p>
            <a:pPr lvl="1"/>
            <a:endParaRPr lang="nl-BE"/>
          </a:p>
        </p:txBody>
      </p:sp>
    </p:spTree>
    <p:extLst>
      <p:ext uri="{BB962C8B-B14F-4D97-AF65-F5344CB8AC3E}">
        <p14:creationId xmlns:p14="http://schemas.microsoft.com/office/powerpoint/2010/main" val="31305329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162</a:t>
            </a:fld>
            <a:endParaRPr lang="nl-BE" sz="1100">
              <a:solidFill>
                <a:srgbClr val="105269"/>
              </a:solidFill>
            </a:endParaRPr>
          </a:p>
        </p:txBody>
      </p:sp>
      <p:sp>
        <p:nvSpPr>
          <p:cNvPr id="11" name="titel">
            <a:extLst>
              <a:ext uri="{FF2B5EF4-FFF2-40B4-BE49-F238E27FC236}">
                <a16:creationId xmlns:a16="http://schemas.microsoft.com/office/drawing/2014/main" id="{AC046C87-0C84-4B56-B99E-DD8ACCE2579C}"/>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Veelgemaakte fouten</a:t>
            </a:r>
            <a:r>
              <a:rPr lang="nl-BE" sz="4800"/>
              <a:t> EPC GD</a:t>
            </a:r>
            <a:endParaRPr lang="nl-NL" sz="4800"/>
          </a:p>
        </p:txBody>
      </p:sp>
      <p:sp>
        <p:nvSpPr>
          <p:cNvPr id="12" name="ondertitel">
            <a:extLst>
              <a:ext uri="{FF2B5EF4-FFF2-40B4-BE49-F238E27FC236}">
                <a16:creationId xmlns:a16="http://schemas.microsoft.com/office/drawing/2014/main" id="{2CC76EAE-063E-4569-90A1-841AE10E536A}"/>
              </a:ext>
            </a:extLst>
          </p:cNvPr>
          <p:cNvSpPr txBox="1">
            <a:spLocks/>
          </p:cNvSpPr>
          <p:nvPr/>
        </p:nvSpPr>
        <p:spPr>
          <a:xfrm>
            <a:off x="1080000" y="3669334"/>
            <a:ext cx="10080000" cy="1247702"/>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1400">
              <a:solidFill>
                <a:srgbClr val="105269"/>
              </a:solidFill>
            </a:endParaRPr>
          </a:p>
        </p:txBody>
      </p:sp>
    </p:spTree>
    <p:extLst>
      <p:ext uri="{BB962C8B-B14F-4D97-AF65-F5344CB8AC3E}">
        <p14:creationId xmlns:p14="http://schemas.microsoft.com/office/powerpoint/2010/main" val="2739369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290D4F-6CFC-C97B-4836-FA85241C6D11}"/>
              </a:ext>
            </a:extLst>
          </p:cNvPr>
          <p:cNvSpPr>
            <a:spLocks noGrp="1"/>
          </p:cNvSpPr>
          <p:nvPr>
            <p:ph sz="half" idx="10"/>
          </p:nvPr>
        </p:nvSpPr>
        <p:spPr/>
        <p:txBody>
          <a:bodyPr lIns="91440" tIns="45720" rIns="91440" bIns="0" anchor="t"/>
          <a:lstStyle/>
          <a:p>
            <a:pPr indent="-287655"/>
            <a:r>
              <a:rPr lang="en-US">
                <a:solidFill>
                  <a:srgbClr val="0070C0"/>
                </a:solidFill>
                <a:ea typeface="Calibri"/>
                <a:cs typeface="Calibri"/>
              </a:rPr>
              <a:t>Link quiz EPC GD</a:t>
            </a:r>
          </a:p>
        </p:txBody>
      </p:sp>
    </p:spTree>
    <p:extLst>
      <p:ext uri="{BB962C8B-B14F-4D97-AF65-F5344CB8AC3E}">
        <p14:creationId xmlns:p14="http://schemas.microsoft.com/office/powerpoint/2010/main" val="9261810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Quiz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ea typeface="+mj-lt"/>
                <a:cs typeface="+mj-lt"/>
              </a:rPr>
              <a:t>Wat bevat het EPC GD? </a:t>
            </a:r>
            <a:endParaRPr lang="en-US"/>
          </a:p>
          <a:p>
            <a:pPr marL="745490" lvl="1" indent="-457200">
              <a:buAutoNum type="alphaUcPeriod"/>
            </a:pPr>
            <a:r>
              <a:rPr lang="nl-BE">
                <a:ea typeface="+mj-lt"/>
                <a:cs typeface="+mj-lt"/>
              </a:rPr>
              <a:t>enkel de gemene delen (traphal, gemeenschappelijke zitruimte...)</a:t>
            </a:r>
          </a:p>
          <a:p>
            <a:pPr marL="745490" lvl="1" indent="-457200">
              <a:buAutoNum type="alphaUcPeriod"/>
            </a:pPr>
            <a:r>
              <a:rPr lang="nl-BE">
                <a:ea typeface="+mj-lt"/>
                <a:cs typeface="+mj-lt"/>
              </a:rPr>
              <a:t>oppervlakte van alle omhullende schildelen behalve van de zogenaamde privatieve openingen</a:t>
            </a:r>
          </a:p>
          <a:p>
            <a:pPr marL="745490" lvl="1" indent="-457200">
              <a:buAutoNum type="alphaUcPeriod"/>
            </a:pPr>
            <a:r>
              <a:rPr lang="nl-BE">
                <a:ea typeface="+mj-lt"/>
                <a:cs typeface="+mj-lt"/>
              </a:rPr>
              <a:t>de collectieve installaties voor ruimteverwarming en sanitair warm water</a:t>
            </a:r>
          </a:p>
          <a:p>
            <a:pPr marL="745490" lvl="1" indent="-457200">
              <a:buAutoNum type="alphaUcPeriod"/>
            </a:pPr>
            <a:r>
              <a:rPr lang="nl-BE">
                <a:ea typeface="+mj-lt"/>
                <a:cs typeface="+mj-lt"/>
              </a:rPr>
              <a:t>aanbevelingen met prijsramingen om de energieprestatie van het gebouw te verbeteren</a:t>
            </a:r>
          </a:p>
          <a:p>
            <a:pPr marL="745490" lvl="1" indent="-457200">
              <a:buAutoNum type="alphaUcPeriod"/>
            </a:pPr>
            <a:endParaRPr lang="nl-BE">
              <a:ea typeface="+mj-lt"/>
              <a:cs typeface="+mj-lt"/>
            </a:endParaRPr>
          </a:p>
        </p:txBody>
      </p:sp>
    </p:spTree>
    <p:extLst>
      <p:ext uri="{BB962C8B-B14F-4D97-AF65-F5344CB8AC3E}">
        <p14:creationId xmlns:p14="http://schemas.microsoft.com/office/powerpoint/2010/main" val="42928876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Quiz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Wat bevat het EPC GD niet? </a:t>
            </a:r>
          </a:p>
          <a:p>
            <a:pPr marL="745490" lvl="1" indent="-457200">
              <a:buAutoNum type="alphaUcPeriod"/>
            </a:pPr>
            <a:r>
              <a:rPr lang="nl-BE">
                <a:cs typeface="Calibri"/>
              </a:rPr>
              <a:t>de privatieve openingen</a:t>
            </a:r>
            <a:endParaRPr lang="nl-BE">
              <a:ea typeface="Calibri"/>
              <a:cs typeface="Calibri"/>
            </a:endParaRPr>
          </a:p>
          <a:p>
            <a:pPr marL="745490" lvl="1" indent="-457200">
              <a:buAutoNum type="alphaUcPeriod"/>
            </a:pPr>
            <a:r>
              <a:rPr lang="nl-BE">
                <a:ea typeface="Calibri"/>
                <a:cs typeface="Calibri"/>
              </a:rPr>
              <a:t>de gemeenschappelijke openingen</a:t>
            </a:r>
            <a:endParaRPr lang="nl-BE">
              <a:latin typeface="+mj-lt"/>
              <a:ea typeface="Calibri"/>
              <a:cs typeface="Calibri"/>
            </a:endParaRPr>
          </a:p>
          <a:p>
            <a:pPr marL="745490" lvl="1" indent="-457200">
              <a:buAutoNum type="alphaUcPeriod"/>
            </a:pPr>
            <a:r>
              <a:rPr lang="nl-BE">
                <a:ea typeface="Calibri"/>
                <a:cs typeface="Calibri"/>
              </a:rPr>
              <a:t>de individuele installaties</a:t>
            </a:r>
          </a:p>
          <a:p>
            <a:pPr marL="745490" lvl="1" indent="-457200">
              <a:buAutoNum type="alphaUcPeriod"/>
            </a:pPr>
            <a:r>
              <a:rPr lang="nl-BE">
                <a:ea typeface="Calibri"/>
                <a:cs typeface="Calibri"/>
              </a:rPr>
              <a:t>de collectieve installaties</a:t>
            </a:r>
          </a:p>
          <a:p>
            <a:pPr marL="745490" lvl="1" indent="-457200">
              <a:buFont typeface="Calibri" panose="020F0502020204030204" pitchFamily="34" charset="0"/>
              <a:buAutoNum type="alphaUcPeriod"/>
            </a:pPr>
            <a:endParaRPr lang="nl-BE">
              <a:ea typeface="Calibri"/>
              <a:cs typeface="Calibri"/>
            </a:endParaRPr>
          </a:p>
          <a:p>
            <a:pPr marL="514350" indent="-514350">
              <a:buFont typeface="Wingdings 3" panose="05040102010807070707" pitchFamily="18" charset="2"/>
              <a:buAutoNum type="alphaUcPeriod"/>
            </a:pPr>
            <a:endParaRPr lang="nl-BE">
              <a:ea typeface="Calibri"/>
              <a:cs typeface="Calibri"/>
            </a:endParaRPr>
          </a:p>
        </p:txBody>
      </p:sp>
    </p:spTree>
    <p:extLst>
      <p:ext uri="{BB962C8B-B14F-4D97-AF65-F5344CB8AC3E}">
        <p14:creationId xmlns:p14="http://schemas.microsoft.com/office/powerpoint/2010/main" val="30200274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Quiz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Welke openingen moeten worden ingevoerd in het EPC GD? </a:t>
            </a:r>
          </a:p>
          <a:p>
            <a:pPr marL="745490" lvl="1" indent="-457200">
              <a:buAutoNum type="alphaUcPeriod"/>
            </a:pPr>
            <a:r>
              <a:rPr lang="nl-BE">
                <a:cs typeface="Calibri"/>
              </a:rPr>
              <a:t>alleen de openingen in de gemeenschappelijke delen (toegangsdeur, rookluik in centrale traphal,...)</a:t>
            </a:r>
            <a:endParaRPr lang="nl-BE">
              <a:ea typeface="Calibri"/>
              <a:cs typeface="Calibri"/>
            </a:endParaRPr>
          </a:p>
          <a:p>
            <a:pPr marL="745490" lvl="1" indent="-457200">
              <a:buAutoNum type="alphaUcPeriod"/>
            </a:pPr>
            <a:r>
              <a:rPr lang="nl-BE">
                <a:ea typeface="Calibri"/>
                <a:cs typeface="Calibri"/>
              </a:rPr>
              <a:t>alle openingen in de gemeenschappelijke delen en alle toegangsdeuren vanuit de traphal naar de verschillende eenheden</a:t>
            </a:r>
            <a:endParaRPr lang="nl-BE">
              <a:cs typeface="Calibri"/>
            </a:endParaRPr>
          </a:p>
          <a:p>
            <a:pPr marL="745490" lvl="1" indent="-457200">
              <a:buAutoNum type="alphaUcPeriod"/>
            </a:pPr>
            <a:r>
              <a:rPr lang="nl-BE">
                <a:cs typeface="Calibri"/>
              </a:rPr>
              <a:t>de oppervlakte van alle openingen in de gemeenschappelijke delen evenals de oppervlakte van alle openingen in private delen</a:t>
            </a:r>
            <a:endParaRPr lang="nl-BE">
              <a:ea typeface="Calibri"/>
              <a:cs typeface="Calibri"/>
            </a:endParaRPr>
          </a:p>
          <a:p>
            <a:pPr marL="745490" lvl="1" indent="-457200">
              <a:buAutoNum type="alphaUcPeriod"/>
            </a:pPr>
            <a:r>
              <a:rPr lang="nl-BE">
                <a:ea typeface="Calibri"/>
                <a:cs typeface="Calibri"/>
              </a:rPr>
              <a:t>de oppervlakte en de eigenschappen van alle openingen in de gemeenschappelijke delen en de oppervlakte van de openingen in de private delen</a:t>
            </a:r>
            <a:endParaRPr lang="nl-BE">
              <a:latin typeface="+mj-lt"/>
              <a:ea typeface="Calibri"/>
              <a:cs typeface="Calibri"/>
            </a:endParaRPr>
          </a:p>
          <a:p>
            <a:pPr marL="745490" lvl="1" indent="-457200">
              <a:buFont typeface="Calibri" panose="020F0502020204030204" pitchFamily="34" charset="0"/>
              <a:buAutoNum type="alphaUcPeriod"/>
            </a:pPr>
            <a:endParaRPr lang="nl-BE">
              <a:ea typeface="Calibri"/>
              <a:cs typeface="Calibri"/>
            </a:endParaRPr>
          </a:p>
          <a:p>
            <a:pPr marL="514350" indent="-514350">
              <a:buFont typeface="Wingdings 3" panose="05040102010807070707" pitchFamily="18" charset="2"/>
              <a:buAutoNum type="alphaUcPeriod"/>
            </a:pPr>
            <a:endParaRPr lang="nl-BE">
              <a:ea typeface="Calibri"/>
              <a:cs typeface="Calibri"/>
            </a:endParaRPr>
          </a:p>
        </p:txBody>
      </p:sp>
    </p:spTree>
    <p:extLst>
      <p:ext uri="{BB962C8B-B14F-4D97-AF65-F5344CB8AC3E}">
        <p14:creationId xmlns:p14="http://schemas.microsoft.com/office/powerpoint/2010/main" val="20739285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2CE3-37AD-8E25-A3F2-8BD7BC1ABF12}"/>
              </a:ext>
            </a:extLst>
          </p:cNvPr>
          <p:cNvSpPr>
            <a:spLocks noGrp="1"/>
          </p:cNvSpPr>
          <p:nvPr>
            <p:ph type="title"/>
          </p:nvPr>
        </p:nvSpPr>
        <p:spPr/>
        <p:txBody>
          <a:bodyPr lIns="91440" tIns="45720" rIns="91440" bIns="45720" anchor="t"/>
          <a:lstStyle/>
          <a:p>
            <a:r>
              <a:rPr lang="nl-BE">
                <a:latin typeface="Calibri"/>
                <a:cs typeface="Calibri"/>
              </a:rPr>
              <a:t>Veelgemaakte fouten EPC GD</a:t>
            </a:r>
          </a:p>
        </p:txBody>
      </p:sp>
      <p:sp>
        <p:nvSpPr>
          <p:cNvPr id="3" name="Tijdelijke aanduiding voor inhoud 2">
            <a:extLst>
              <a:ext uri="{FF2B5EF4-FFF2-40B4-BE49-F238E27FC236}">
                <a16:creationId xmlns:a16="http://schemas.microsoft.com/office/drawing/2014/main" id="{B681580E-6D68-C6D7-3784-0BF7A2ABEC6E}"/>
              </a:ext>
            </a:extLst>
          </p:cNvPr>
          <p:cNvSpPr>
            <a:spLocks noGrp="1"/>
          </p:cNvSpPr>
          <p:nvPr>
            <p:ph sz="half" idx="10"/>
          </p:nvPr>
        </p:nvSpPr>
        <p:spPr>
          <a:xfrm>
            <a:off x="874484" y="1762054"/>
            <a:ext cx="10515600" cy="4533418"/>
          </a:xfrm>
        </p:spPr>
        <p:txBody>
          <a:bodyPr lIns="91440" tIns="45720" rIns="91440" bIns="0" anchor="t"/>
          <a:lstStyle/>
          <a:p>
            <a:pPr indent="-287655"/>
            <a:r>
              <a:rPr lang="nl-BE">
                <a:latin typeface="Calibri"/>
                <a:ea typeface="Calibri"/>
                <a:cs typeface="Calibri"/>
              </a:rPr>
              <a:t>Doel en belang van het EPC GD</a:t>
            </a:r>
            <a:endParaRPr lang="en-US">
              <a:latin typeface="Calibri"/>
              <a:ea typeface="Calibri"/>
              <a:cs typeface="Calibri"/>
            </a:endParaRPr>
          </a:p>
          <a:p>
            <a:pPr indent="-287655"/>
            <a:r>
              <a:rPr lang="nl-BE">
                <a:latin typeface="Calibri"/>
                <a:ea typeface="Calibri"/>
                <a:cs typeface="Calibri"/>
              </a:rPr>
              <a:t>Wat is het EPC GD?</a:t>
            </a:r>
            <a:endParaRPr lang="en-US">
              <a:effectLst/>
              <a:latin typeface="Calibri"/>
              <a:ea typeface="Calibri"/>
              <a:cs typeface="Calibri"/>
            </a:endParaRPr>
          </a:p>
          <a:p>
            <a:pPr indent="-287655"/>
            <a:r>
              <a:rPr lang="nl-BE">
                <a:latin typeface="Calibri"/>
                <a:cs typeface="Calibri"/>
              </a:rPr>
              <a:t>Wat bevat het EPC GD?</a:t>
            </a:r>
            <a:endParaRPr lang="en-US">
              <a:ea typeface="Calibri"/>
              <a:cs typeface="Calibri"/>
            </a:endParaRPr>
          </a:p>
          <a:p>
            <a:pPr indent="-287655"/>
            <a:r>
              <a:rPr lang="nl-BE">
                <a:cs typeface="Calibri"/>
              </a:rPr>
              <a:t>Wat bevat het EPC GD niet?</a:t>
            </a:r>
            <a:endParaRPr lang="en-US">
              <a:ea typeface="Calibri"/>
              <a:cs typeface="Calibri"/>
            </a:endParaRPr>
          </a:p>
          <a:p>
            <a:pPr indent="-287655"/>
            <a:r>
              <a:rPr lang="nl-BE">
                <a:ea typeface="Calibri"/>
                <a:cs typeface="Calibri"/>
              </a:rPr>
              <a:t>Fouten in het EPC GD vermijden</a:t>
            </a:r>
            <a:endParaRPr lang="nl-BE">
              <a:cs typeface="Calibri"/>
            </a:endParaRPr>
          </a:p>
          <a:p>
            <a:pPr indent="-287655"/>
            <a:r>
              <a:rPr lang="nl-BE">
                <a:cs typeface="Calibri"/>
              </a:rPr>
              <a:t>Communicatie bij fouten in het EPC GD</a:t>
            </a:r>
            <a:endParaRPr lang="en-US">
              <a:ea typeface="Calibri"/>
              <a:cs typeface="Calibri"/>
            </a:endParaRPr>
          </a:p>
          <a:p>
            <a:pPr indent="-287655"/>
            <a:r>
              <a:rPr lang="nl-BE">
                <a:ea typeface="Calibri"/>
                <a:cs typeface="Calibri"/>
              </a:rPr>
              <a:t>Veelgemaakte fouten in het EPC GD </a:t>
            </a:r>
          </a:p>
          <a:p>
            <a:pPr indent="-287655"/>
            <a:r>
              <a:rPr lang="nl-BE"/>
              <a:t>Belang van een goede schets</a:t>
            </a:r>
            <a:endParaRPr lang="nl-BE">
              <a:latin typeface="Calibri"/>
              <a:ea typeface="Calibri"/>
              <a:cs typeface="Calibri"/>
            </a:endParaRPr>
          </a:p>
          <a:p>
            <a:pPr marL="287655" lvl="1" indent="-287655">
              <a:buNone/>
            </a:pPr>
            <a:r>
              <a:rPr lang="nl-BE"/>
              <a:t>	</a:t>
            </a:r>
            <a:br>
              <a:rPr lang="nl-BE"/>
            </a:br>
            <a:endParaRPr lang="nl-BE">
              <a:cs typeface="Calibri"/>
            </a:endParaRPr>
          </a:p>
        </p:txBody>
      </p:sp>
    </p:spTree>
    <p:extLst>
      <p:ext uri="{BB962C8B-B14F-4D97-AF65-F5344CB8AC3E}">
        <p14:creationId xmlns:p14="http://schemas.microsoft.com/office/powerpoint/2010/main" val="8349418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Doel en belang van het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EPC GD </a:t>
            </a:r>
          </a:p>
          <a:p>
            <a:pPr marL="575945" lvl="1" indent="-287655"/>
            <a:r>
              <a:rPr lang="nl-BE">
                <a:cs typeface="Calibri"/>
              </a:rPr>
              <a:t>energieprestatie van het volledige gebouw</a:t>
            </a:r>
            <a:endParaRPr lang="nl-BE">
              <a:ea typeface="Calibri"/>
              <a:cs typeface="Calibri"/>
            </a:endParaRPr>
          </a:p>
          <a:p>
            <a:pPr marL="863600" lvl="2" indent="-287655"/>
            <a:r>
              <a:rPr lang="nl-BE">
                <a:solidFill>
                  <a:srgbClr val="105269"/>
                </a:solidFill>
              </a:rPr>
              <a:t>Gebouwschil van het beschermde volume van het gebouw  </a:t>
            </a:r>
            <a:endParaRPr lang="nl-BE">
              <a:solidFill>
                <a:srgbClr val="105269"/>
              </a:solidFill>
              <a:cs typeface="Calibri"/>
            </a:endParaRPr>
          </a:p>
          <a:p>
            <a:pPr marL="863600" lvl="2" indent="-287655"/>
            <a:r>
              <a:rPr lang="nl-BE">
                <a:solidFill>
                  <a:srgbClr val="105269"/>
                </a:solidFill>
              </a:rPr>
              <a:t>Collectieve installaties</a:t>
            </a:r>
            <a:endParaRPr lang="nl-BE">
              <a:solidFill>
                <a:srgbClr val="105269"/>
              </a:solidFill>
              <a:cs typeface="Calibri"/>
            </a:endParaRPr>
          </a:p>
          <a:p>
            <a:pPr marL="575945" lvl="1" indent="-287655"/>
            <a:r>
              <a:rPr lang="nl-BE">
                <a:cs typeface="Calibri"/>
              </a:rPr>
              <a:t>niet enkel de gemene delen (traphal...)</a:t>
            </a:r>
            <a:endParaRPr lang="nl-BE">
              <a:ea typeface="Calibri"/>
              <a:cs typeface="Calibri"/>
            </a:endParaRPr>
          </a:p>
          <a:p>
            <a:pPr marL="575945" lvl="1" indent="-287655"/>
            <a:r>
              <a:rPr lang="nl-BE"/>
              <a:t>bevat aanbevelingen</a:t>
            </a:r>
            <a:r>
              <a:rPr lang="nl-BE">
                <a:latin typeface="+mj-lt"/>
              </a:rPr>
              <a:t> voor het verhogen van </a:t>
            </a:r>
            <a:r>
              <a:rPr lang="nl-BE"/>
              <a:t>de</a:t>
            </a:r>
            <a:r>
              <a:rPr lang="nl-BE">
                <a:latin typeface="+mj-lt"/>
              </a:rPr>
              <a:t> energieprestatie</a:t>
            </a:r>
            <a:r>
              <a:rPr lang="nl-BE"/>
              <a:t> van het gebouw</a:t>
            </a:r>
            <a:endParaRPr lang="nl-BE">
              <a:latin typeface="+mj-lt"/>
              <a:cs typeface="Calibri"/>
            </a:endParaRPr>
          </a:p>
          <a:p>
            <a:pPr indent="0">
              <a:buNone/>
            </a:pPr>
            <a:endParaRPr lang="nl-BE"/>
          </a:p>
        </p:txBody>
      </p:sp>
    </p:spTree>
    <p:extLst>
      <p:ext uri="{BB962C8B-B14F-4D97-AF65-F5344CB8AC3E}">
        <p14:creationId xmlns:p14="http://schemas.microsoft.com/office/powerpoint/2010/main" val="38949064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Doel en belang van het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10742386" cy="5037474"/>
          </a:xfrm>
        </p:spPr>
        <p:txBody>
          <a:bodyPr lIns="91440" tIns="45720" rIns="91440" bIns="0" anchor="t"/>
          <a:lstStyle/>
          <a:p>
            <a:pPr indent="-287655"/>
            <a:r>
              <a:rPr lang="nl-BE" sz="3200">
                <a:latin typeface="+mj-lt"/>
              </a:rPr>
              <a:t>De invoergegevens van het EPC GD</a:t>
            </a:r>
            <a:r>
              <a:rPr lang="nl-BE"/>
              <a:t> </a:t>
            </a:r>
            <a:endParaRPr lang="en-US"/>
          </a:p>
          <a:p>
            <a:pPr indent="0">
              <a:buNone/>
            </a:pPr>
            <a:r>
              <a:rPr lang="nl-BE"/>
              <a:t>    </a:t>
            </a:r>
            <a:r>
              <a:rPr lang="nl-BE" sz="3200">
                <a:latin typeface="+mj-lt"/>
              </a:rPr>
              <a:t>= BASIS voor de </a:t>
            </a:r>
            <a:r>
              <a:rPr lang="nl-BE" sz="3200" err="1">
                <a:latin typeface="+mj-lt"/>
              </a:rPr>
              <a:t>EPC’s</a:t>
            </a:r>
            <a:r>
              <a:rPr lang="nl-BE" sz="3200">
                <a:latin typeface="+mj-lt"/>
              </a:rPr>
              <a:t> van de (woon)eenheden in het gebouw</a:t>
            </a:r>
            <a:endParaRPr lang="nl-BE" sz="3200">
              <a:latin typeface="+mj-lt"/>
              <a:cs typeface="Calibri"/>
            </a:endParaRPr>
          </a:p>
          <a:p>
            <a:pPr indent="-287655"/>
            <a:r>
              <a:rPr lang="nl-BE"/>
              <a:t>Bij fouten of ontbrekende informatie in het EPC GD</a:t>
            </a:r>
            <a:endParaRPr lang="nl-BE">
              <a:cs typeface="Calibri"/>
            </a:endParaRPr>
          </a:p>
          <a:p>
            <a:pPr marL="575945" lvl="1" indent="-287655"/>
            <a:r>
              <a:rPr lang="nl-BE">
                <a:ea typeface="Calibri"/>
                <a:cs typeface="Calibri"/>
              </a:rPr>
              <a:t>Niet mogelijk om de </a:t>
            </a:r>
            <a:r>
              <a:rPr lang="nl-BE" err="1">
                <a:ea typeface="Calibri"/>
                <a:cs typeface="Calibri"/>
              </a:rPr>
              <a:t>EPC’s</a:t>
            </a:r>
            <a:r>
              <a:rPr lang="nl-BE">
                <a:ea typeface="Calibri"/>
                <a:cs typeface="Calibri"/>
              </a:rPr>
              <a:t> van de (woon)eenheden in het gebouw correct op te maken</a:t>
            </a:r>
          </a:p>
          <a:p>
            <a:pPr marL="575945" lvl="1" indent="-287655"/>
            <a:r>
              <a:rPr lang="nl-BE">
                <a:ea typeface="Calibri"/>
                <a:cs typeface="Calibri"/>
              </a:rPr>
              <a:t>Vragen van energiedeskundige van EPC (woon)eenheid om</a:t>
            </a:r>
          </a:p>
          <a:p>
            <a:pPr marL="863600" lvl="2" indent="-287655"/>
            <a:r>
              <a:rPr lang="nl-BE">
                <a:ea typeface="Calibri"/>
                <a:cs typeface="Calibri"/>
              </a:rPr>
              <a:t>fouten</a:t>
            </a:r>
            <a:r>
              <a:rPr lang="nl-BE">
                <a:latin typeface="+mj-lt"/>
                <a:ea typeface="Calibri"/>
                <a:cs typeface="Calibri"/>
              </a:rPr>
              <a:t> r</a:t>
            </a:r>
            <a:r>
              <a:rPr lang="nl-BE">
                <a:ea typeface="Calibri"/>
                <a:cs typeface="Calibri"/>
              </a:rPr>
              <a:t>echt te zetten</a:t>
            </a:r>
          </a:p>
          <a:p>
            <a:pPr marL="863600" lvl="2" indent="-287655"/>
            <a:r>
              <a:rPr lang="nl-BE">
                <a:ea typeface="Calibri"/>
                <a:cs typeface="Calibri"/>
              </a:rPr>
              <a:t>ontbrekende</a:t>
            </a:r>
            <a:r>
              <a:rPr lang="nl-BE">
                <a:latin typeface="+mj-lt"/>
                <a:ea typeface="Calibri"/>
                <a:cs typeface="Calibri"/>
              </a:rPr>
              <a:t> informatie aan te vullen</a:t>
            </a:r>
          </a:p>
          <a:p>
            <a:pPr marL="863600" lvl="2" indent="-287655"/>
            <a:r>
              <a:rPr lang="nl-BE">
                <a:ea typeface="Calibri"/>
                <a:cs typeface="Calibri"/>
              </a:rPr>
              <a:t>op basis van door het IP aanvaarde stavingsstukken</a:t>
            </a:r>
          </a:p>
          <a:p>
            <a:pPr marL="288290" lvl="1" indent="0">
              <a:buNone/>
            </a:pPr>
            <a:endParaRPr lang="nl-BE">
              <a:ea typeface="Calibri"/>
              <a:cs typeface="Calibri"/>
            </a:endParaRPr>
          </a:p>
          <a:p>
            <a:pPr indent="-287655"/>
            <a:endParaRPr lang="nl-BE">
              <a:cs typeface="Calibri"/>
            </a:endParaRPr>
          </a:p>
          <a:p>
            <a:pPr indent="-287655"/>
            <a:endParaRPr lang="nl-BE">
              <a:ea typeface="Calibri"/>
              <a:cs typeface="Calibri"/>
            </a:endParaRPr>
          </a:p>
          <a:p>
            <a:pPr indent="0">
              <a:buNone/>
            </a:pPr>
            <a:endParaRPr lang="nl-BE">
              <a:ea typeface="Calibri"/>
              <a:cs typeface="Calibri"/>
            </a:endParaRPr>
          </a:p>
        </p:txBody>
      </p:sp>
    </p:spTree>
    <p:extLst>
      <p:ext uri="{BB962C8B-B14F-4D97-AF65-F5344CB8AC3E}">
        <p14:creationId xmlns:p14="http://schemas.microsoft.com/office/powerpoint/2010/main" val="861623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5BFA0-41CB-EAC8-EE5A-FB1AE1CE6B91}"/>
              </a:ext>
            </a:extLst>
          </p:cNvPr>
          <p:cNvSpPr>
            <a:spLocks noGrp="1"/>
          </p:cNvSpPr>
          <p:nvPr>
            <p:ph type="title"/>
          </p:nvPr>
        </p:nvSpPr>
        <p:spPr/>
        <p:txBody>
          <a:bodyPr/>
          <a:lstStyle/>
          <a:p>
            <a:r>
              <a:rPr lang="nl-BE"/>
              <a:t>Welke ruimtes NOOIT invoeren</a:t>
            </a:r>
          </a:p>
        </p:txBody>
      </p:sp>
      <p:sp>
        <p:nvSpPr>
          <p:cNvPr id="3" name="Tijdelijke aanduiding voor inhoud 2">
            <a:extLst>
              <a:ext uri="{FF2B5EF4-FFF2-40B4-BE49-F238E27FC236}">
                <a16:creationId xmlns:a16="http://schemas.microsoft.com/office/drawing/2014/main" id="{CEA60F12-27E1-BE0D-56A3-72E5AD254CB4}"/>
              </a:ext>
            </a:extLst>
          </p:cNvPr>
          <p:cNvSpPr>
            <a:spLocks noGrp="1"/>
          </p:cNvSpPr>
          <p:nvPr>
            <p:ph sz="half" idx="10"/>
          </p:nvPr>
        </p:nvSpPr>
        <p:spPr>
          <a:xfrm>
            <a:off x="681237" y="1177780"/>
            <a:ext cx="11240734" cy="5037474"/>
          </a:xfrm>
        </p:spPr>
        <p:txBody>
          <a:bodyPr lIns="91440" tIns="45720" rIns="91440" bIns="0" anchor="t"/>
          <a:lstStyle/>
          <a:p>
            <a:pPr indent="-287655"/>
            <a:r>
              <a:rPr lang="nl-BE" sz="2600"/>
              <a:t>Ruimtes buiten het beschermde volume NOOIT invoeren</a:t>
            </a:r>
            <a:endParaRPr lang="en-US"/>
          </a:p>
          <a:p>
            <a:pPr marL="575945" lvl="1" indent="-287655"/>
            <a:r>
              <a:rPr lang="nl-BE" sz="2200"/>
              <a:t>Ook al zouden het douches, slaapkamers, hobbyruimte, wasplaats, keuken, … zijn</a:t>
            </a:r>
            <a:endParaRPr lang="nl-BE" sz="2200">
              <a:cs typeface="Calibri"/>
            </a:endParaRPr>
          </a:p>
          <a:p>
            <a:pPr marL="575945" lvl="1" indent="-287655"/>
            <a:endParaRPr lang="nl-BE" sz="2600">
              <a:cs typeface="Calibri"/>
            </a:endParaRPr>
          </a:p>
          <a:p>
            <a:pPr indent="-287655"/>
            <a:r>
              <a:rPr lang="nl-BE" sz="2600"/>
              <a:t>Van alle ruimtes binnen het beschermde volume, NOOIT invoeren:</a:t>
            </a:r>
            <a:endParaRPr lang="nl-BE" sz="2600">
              <a:cs typeface="Calibri"/>
            </a:endParaRPr>
          </a:p>
          <a:p>
            <a:pPr marL="575945" lvl="1" indent="-287655"/>
            <a:r>
              <a:rPr lang="nl-BE" sz="2200" b="1"/>
              <a:t>Circulatieruimtes</a:t>
            </a:r>
            <a:r>
              <a:rPr lang="nl-BE" sz="2200"/>
              <a:t> (</a:t>
            </a:r>
            <a:r>
              <a:rPr lang="nl-NL" sz="2200"/>
              <a:t>= alle ruimten die hoofdzakelijk voor circulatie gebruikt worden en niet voor andere functies. Voorbeelden: hal, gang, traphal)</a:t>
            </a:r>
            <a:endParaRPr lang="nl-NL" sz="2200">
              <a:cs typeface="Calibri"/>
            </a:endParaRPr>
          </a:p>
          <a:p>
            <a:pPr marL="575945" lvl="1" indent="-287655"/>
            <a:endParaRPr lang="nl-NL" sz="2200">
              <a:cs typeface="Calibri"/>
            </a:endParaRPr>
          </a:p>
          <a:p>
            <a:pPr marL="575945" lvl="1" indent="-287655"/>
            <a:r>
              <a:rPr lang="nl-NL" sz="2200" b="1"/>
              <a:t>Garage</a:t>
            </a:r>
            <a:r>
              <a:rPr lang="nl-NL" sz="2200"/>
              <a:t>: ook al heeft de garage in tussentijd andere functies gekregen zoals wasplaats, doucheruimte, hobbyruimte, stookplaats, ... . </a:t>
            </a:r>
            <a:endParaRPr lang="nl-NL" sz="2200">
              <a:cs typeface="Calibri"/>
            </a:endParaRPr>
          </a:p>
          <a:p>
            <a:pPr marL="863600" lvl="2" indent="-287655"/>
            <a:r>
              <a:rPr lang="nl-NL" sz="1700"/>
              <a:t>WAAROM GARAGE NOOIT INVOEREN? Een garage is elke ruimte die een garagepoort heeft en die (initieel) bedoeld is om een auto te stallen, ook al is de feitelijke situatie zo dat een auto niet meer binnen kan. Een garage is volgens de Belgische ventilatienorm NBN D50-001 een speciale ruimte waarvoor aanbevolen wordt om deze niet te betrekken in het ventilatiesysteem van de eenheid. </a:t>
            </a:r>
            <a:endParaRPr lang="nl-NL" sz="1700">
              <a:cs typeface="Calibri"/>
            </a:endParaRPr>
          </a:p>
          <a:p>
            <a:pPr marL="863600" lvl="2" indent="-287655"/>
            <a:endParaRPr lang="nl-NL" sz="1700">
              <a:cs typeface="Calibri"/>
            </a:endParaRPr>
          </a:p>
          <a:p>
            <a:pPr marL="575945" lvl="1" indent="-287655"/>
            <a:r>
              <a:rPr lang="nl-NL" sz="2200" b="1"/>
              <a:t>‘Donkere’ verblijfsruimtes </a:t>
            </a:r>
            <a:r>
              <a:rPr lang="nl-NL" sz="2200"/>
              <a:t>(= </a:t>
            </a:r>
            <a:r>
              <a:rPr lang="nl-BE" sz="2200"/>
              <a:t>verblijfsruimten zonder transparante openingen naar buiten of met transparante openingen naar buiten met totale oppervlakte kleiner dan 0,25 m².)</a:t>
            </a:r>
            <a:endParaRPr lang="nl-BE" sz="2200">
              <a:cs typeface="Calibri"/>
            </a:endParaRPr>
          </a:p>
          <a:p>
            <a:pPr marL="863600" lvl="2" indent="-287655"/>
            <a:r>
              <a:rPr lang="nl-NL" sz="1700"/>
              <a:t>WAAROM DONKERE VERBLIJFSRUIMTE NOOIT INVOEREN? Zijn niet geschikt voor langdurige bezetting en worden door EPC niet beschouwd als adequate en dus te ventileren verblijfsruimte.</a:t>
            </a:r>
            <a:endParaRPr lang="nl-NL" sz="1700">
              <a:cs typeface="Calibri"/>
            </a:endParaRPr>
          </a:p>
          <a:p>
            <a:pPr marL="575945" lvl="1" indent="-287655"/>
            <a:endParaRPr lang="nl-NL" sz="2200">
              <a:cs typeface="Calibri"/>
            </a:endParaRPr>
          </a:p>
          <a:p>
            <a:pPr marL="575945" lvl="1" indent="-287655"/>
            <a:endParaRPr lang="nl-NL" sz="2200">
              <a:cs typeface="Calibri"/>
            </a:endParaRPr>
          </a:p>
          <a:p>
            <a:pPr indent="-287655"/>
            <a:endParaRPr lang="nl-BE">
              <a:cs typeface="Calibri"/>
            </a:endParaRPr>
          </a:p>
          <a:p>
            <a:pPr marL="575945" lvl="1" indent="-287655"/>
            <a:endParaRPr lang="nl-BE">
              <a:cs typeface="Calibri"/>
            </a:endParaRPr>
          </a:p>
          <a:p>
            <a:pPr marL="575945" lvl="1" indent="-287655"/>
            <a:endParaRPr lang="nl-BE">
              <a:cs typeface="Calibri"/>
            </a:endParaRPr>
          </a:p>
        </p:txBody>
      </p:sp>
      <p:sp>
        <p:nvSpPr>
          <p:cNvPr id="4" name="Ovaal 3">
            <a:extLst>
              <a:ext uri="{FF2B5EF4-FFF2-40B4-BE49-F238E27FC236}">
                <a16:creationId xmlns:a16="http://schemas.microsoft.com/office/drawing/2014/main" id="{E4AC92F7-B1F2-0BE8-C056-FB5D1576543D}"/>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8D0B78FD-A1FF-6D25-7E4A-8C5AE6309848}"/>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a:t>
            </a:r>
          </a:p>
        </p:txBody>
      </p:sp>
      <p:pic>
        <p:nvPicPr>
          <p:cNvPr id="6" name="Graphic 5" descr="Klembord">
            <a:extLst>
              <a:ext uri="{FF2B5EF4-FFF2-40B4-BE49-F238E27FC236}">
                <a16:creationId xmlns:a16="http://schemas.microsoft.com/office/drawing/2014/main" id="{42D6800F-EE06-102C-55F5-1BC2C20C2F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4223209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Wat bevat het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Omhullende schildelen</a:t>
            </a:r>
          </a:p>
          <a:p>
            <a:pPr marL="575945" lvl="1" indent="-287655"/>
            <a:r>
              <a:rPr lang="nl-BE">
                <a:cs typeface="Calibri"/>
              </a:rPr>
              <a:t>van het beschermde volume van het gebouw</a:t>
            </a:r>
            <a:endParaRPr lang="nl-BE">
              <a:ea typeface="Calibri"/>
              <a:cs typeface="Calibri"/>
            </a:endParaRPr>
          </a:p>
          <a:p>
            <a:pPr marL="863600" lvl="2" indent="-287655"/>
            <a:r>
              <a:rPr lang="nl-BE">
                <a:cs typeface="Calibri"/>
              </a:rPr>
              <a:t>Oppervlakte en eigenschappen van </a:t>
            </a:r>
            <a:endParaRPr lang="nl-BE">
              <a:ea typeface="Calibri"/>
              <a:cs typeface="Calibri"/>
            </a:endParaRPr>
          </a:p>
          <a:p>
            <a:pPr marL="1151890" lvl="3" indent="-287655"/>
            <a:r>
              <a:rPr lang="nl-BE">
                <a:cs typeface="Calibri"/>
              </a:rPr>
              <a:t>Daken</a:t>
            </a:r>
            <a:endParaRPr lang="nl-BE">
              <a:ea typeface="Calibri"/>
              <a:cs typeface="Calibri"/>
            </a:endParaRPr>
          </a:p>
          <a:p>
            <a:pPr marL="1151890" lvl="3" indent="-287655"/>
            <a:r>
              <a:rPr lang="nl-BE">
                <a:cs typeface="Calibri"/>
              </a:rPr>
              <a:t>Buitenmuren</a:t>
            </a:r>
            <a:endParaRPr lang="nl-BE">
              <a:ea typeface="Calibri"/>
              <a:cs typeface="Calibri"/>
            </a:endParaRPr>
          </a:p>
          <a:p>
            <a:pPr marL="1151890" lvl="3" indent="-287655"/>
            <a:r>
              <a:rPr lang="nl-BE">
                <a:cs typeface="Calibri"/>
              </a:rPr>
              <a:t>Onderste vloer</a:t>
            </a:r>
            <a:endParaRPr lang="nl-BE">
              <a:ea typeface="Calibri"/>
              <a:cs typeface="Calibri"/>
            </a:endParaRPr>
          </a:p>
          <a:p>
            <a:pPr marL="1151890" lvl="3" indent="-287655"/>
            <a:r>
              <a:rPr lang="nl-BE">
                <a:cs typeface="Calibri"/>
              </a:rPr>
              <a:t>Vensters, deuren en panelen in gemeenschappelijke (circulatie)ruimten</a:t>
            </a:r>
            <a:endParaRPr lang="nl-BE">
              <a:ea typeface="Calibri"/>
              <a:cs typeface="Calibri"/>
            </a:endParaRPr>
          </a:p>
          <a:p>
            <a:pPr marL="863600" lvl="2" indent="-287655"/>
            <a:r>
              <a:rPr lang="nl-BE">
                <a:cs typeface="Calibri"/>
              </a:rPr>
              <a:t>Oppervlaktes van de openingen (vensters, deuren en panelen) van de (woon)eenheden</a:t>
            </a:r>
            <a:endParaRPr lang="nl-BE">
              <a:ea typeface="Calibri"/>
              <a:cs typeface="Calibri"/>
            </a:endParaRPr>
          </a:p>
          <a:p>
            <a:pPr indent="-287655"/>
            <a:r>
              <a:rPr lang="nl-BE">
                <a:cs typeface="Calibri"/>
              </a:rPr>
              <a:t>Binnenwanden en tussenvloeren</a:t>
            </a:r>
            <a:endParaRPr lang="nl-BE" err="1">
              <a:ea typeface="Calibri"/>
              <a:cs typeface="Calibri"/>
            </a:endParaRPr>
          </a:p>
          <a:p>
            <a:pPr marL="575945" lvl="1" indent="-287655"/>
            <a:r>
              <a:rPr lang="nl-BE">
                <a:cs typeface="Calibri"/>
              </a:rPr>
              <a:t>in het beschermde volume van het gebouw</a:t>
            </a:r>
            <a:endParaRPr lang="nl-BE">
              <a:ea typeface="Calibri"/>
              <a:cs typeface="Calibri"/>
            </a:endParaRPr>
          </a:p>
          <a:p>
            <a:pPr marL="863600" lvl="2" indent="-287655"/>
            <a:r>
              <a:rPr lang="nl-BE">
                <a:cs typeface="Calibri"/>
              </a:rPr>
              <a:t>Eigenschappen van deze binnenwanden en tussenvloeren</a:t>
            </a:r>
            <a:endParaRPr lang="nl-BE">
              <a:ea typeface="Calibri"/>
              <a:cs typeface="Calibri"/>
            </a:endParaRPr>
          </a:p>
          <a:p>
            <a:pPr marL="1151890" lvl="3" indent="-287655"/>
            <a:r>
              <a:rPr lang="nl-BE">
                <a:cs typeface="Calibri"/>
              </a:rPr>
              <a:t>tussen de (woon)eenheden in het gebouw</a:t>
            </a:r>
            <a:endParaRPr lang="nl-BE">
              <a:ea typeface="Calibri"/>
              <a:cs typeface="Calibri"/>
            </a:endParaRPr>
          </a:p>
          <a:p>
            <a:pPr marL="1151890" lvl="3" indent="-287655"/>
            <a:r>
              <a:rPr lang="nl-BE">
                <a:cs typeface="Calibri"/>
              </a:rPr>
              <a:t>tussen</a:t>
            </a:r>
            <a:r>
              <a:rPr lang="nl-BE">
                <a:solidFill>
                  <a:srgbClr val="105269"/>
                </a:solidFill>
                <a:cs typeface="Calibri"/>
              </a:rPr>
              <a:t> de (woon)eenheden en de gemeenschappelijke (circulatie)ruimten</a:t>
            </a:r>
            <a:endParaRPr lang="nl-BE">
              <a:solidFill>
                <a:srgbClr val="105269"/>
              </a:solidFill>
              <a:ea typeface="Calibri"/>
              <a:cs typeface="Calibri"/>
            </a:endParaRPr>
          </a:p>
          <a:p>
            <a:pPr indent="-287655"/>
            <a:endParaRPr lang="nl-BE">
              <a:cs typeface="Calibri"/>
            </a:endParaRPr>
          </a:p>
          <a:p>
            <a:pPr indent="0">
              <a:buNone/>
            </a:pPr>
            <a:endParaRPr lang="nl-BE"/>
          </a:p>
        </p:txBody>
      </p:sp>
    </p:spTree>
    <p:extLst>
      <p:ext uri="{BB962C8B-B14F-4D97-AF65-F5344CB8AC3E}">
        <p14:creationId xmlns:p14="http://schemas.microsoft.com/office/powerpoint/2010/main" val="14082309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Wat bevat het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Collectieve installaties van het gebouw</a:t>
            </a:r>
          </a:p>
          <a:p>
            <a:pPr marL="575945" lvl="1" indent="-287655">
              <a:buFont typeface="Calibri" panose="05040102010807070707" pitchFamily="18" charset="2"/>
              <a:buChar char="→"/>
            </a:pPr>
            <a:r>
              <a:rPr lang="nl-BE">
                <a:ea typeface="Calibri"/>
                <a:cs typeface="Calibri"/>
              </a:rPr>
              <a:t>Ruimteverwarming</a:t>
            </a:r>
          </a:p>
          <a:p>
            <a:pPr marL="575945" lvl="1" indent="-287655">
              <a:buFont typeface="Calibri" panose="05040102010807070707" pitchFamily="18" charset="2"/>
              <a:buChar char="→"/>
            </a:pPr>
            <a:r>
              <a:rPr lang="nl-BE">
                <a:ea typeface="Calibri"/>
                <a:cs typeface="Calibri"/>
              </a:rPr>
              <a:t>Koeling</a:t>
            </a:r>
          </a:p>
          <a:p>
            <a:pPr marL="575945" lvl="1" indent="-287655">
              <a:buFont typeface="Calibri" panose="05040102010807070707" pitchFamily="18" charset="2"/>
              <a:buChar char="→"/>
            </a:pPr>
            <a:r>
              <a:rPr lang="nl-BE">
                <a:ea typeface="Calibri"/>
                <a:cs typeface="Calibri"/>
              </a:rPr>
              <a:t>Sanitair warm water</a:t>
            </a:r>
          </a:p>
          <a:p>
            <a:pPr marL="575945" lvl="1" indent="-287655">
              <a:buFont typeface="Calibri" panose="05040102010807070707" pitchFamily="18" charset="2"/>
              <a:buChar char="→"/>
            </a:pPr>
            <a:r>
              <a:rPr lang="nl-BE">
                <a:ea typeface="Calibri"/>
                <a:cs typeface="Calibri"/>
              </a:rPr>
              <a:t>Ventilatie</a:t>
            </a:r>
          </a:p>
          <a:p>
            <a:pPr indent="-287655"/>
            <a:r>
              <a:rPr lang="nl-BE">
                <a:cs typeface="Calibri"/>
              </a:rPr>
              <a:t>Alle installaties op zonne-energie</a:t>
            </a:r>
            <a:endParaRPr lang="nl-BE">
              <a:ea typeface="Calibri"/>
              <a:cs typeface="Calibri"/>
            </a:endParaRPr>
          </a:p>
          <a:p>
            <a:pPr indent="-287655"/>
            <a:r>
              <a:rPr lang="nl-BE">
                <a:cs typeface="Calibri"/>
              </a:rPr>
              <a:t>Voor gebouwen met minstens 5 (woon)eenheden</a:t>
            </a:r>
            <a:endParaRPr lang="nl-BE">
              <a:ea typeface="Calibri"/>
              <a:cs typeface="Calibri"/>
            </a:endParaRPr>
          </a:p>
          <a:p>
            <a:pPr marL="575945" lvl="1" indent="-287655"/>
            <a:r>
              <a:rPr lang="nl-BE">
                <a:cs typeface="Calibri"/>
              </a:rPr>
              <a:t>Verlichting van de gemeenschappelijke (circulatie)ruimten</a:t>
            </a:r>
            <a:endParaRPr lang="nl-BE">
              <a:ea typeface="Calibri"/>
              <a:cs typeface="Calibri"/>
            </a:endParaRPr>
          </a:p>
          <a:p>
            <a:pPr marL="288290" lvl="1" indent="0">
              <a:buNone/>
            </a:pPr>
            <a:endParaRPr lang="nl-BE">
              <a:ea typeface="Calibri"/>
              <a:cs typeface="Calibri"/>
            </a:endParaRPr>
          </a:p>
          <a:p>
            <a:pPr marL="288290" lvl="1" indent="0">
              <a:buNone/>
            </a:pPr>
            <a:endParaRPr lang="nl-BE">
              <a:ea typeface="Calibri"/>
              <a:cs typeface="Calibri"/>
            </a:endParaRPr>
          </a:p>
          <a:p>
            <a:pPr indent="-287655"/>
            <a:endParaRPr lang="nl-BE">
              <a:ea typeface="Calibri"/>
              <a:cs typeface="Calibri"/>
            </a:endParaRPr>
          </a:p>
          <a:p>
            <a:pPr indent="0">
              <a:buNone/>
            </a:pPr>
            <a:endParaRPr lang="nl-BE"/>
          </a:p>
        </p:txBody>
      </p:sp>
    </p:spTree>
    <p:extLst>
      <p:ext uri="{BB962C8B-B14F-4D97-AF65-F5344CB8AC3E}">
        <p14:creationId xmlns:p14="http://schemas.microsoft.com/office/powerpoint/2010/main" val="40256040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Wat bevat het EPC GD niet?</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10642600" cy="5037474"/>
          </a:xfrm>
        </p:spPr>
        <p:txBody>
          <a:bodyPr lIns="91440" tIns="45720" rIns="91440" bIns="0" anchor="t"/>
          <a:lstStyle/>
          <a:p>
            <a:pPr indent="-287655"/>
            <a:r>
              <a:rPr lang="nl-BE">
                <a:cs typeface="Calibri"/>
              </a:rPr>
              <a:t>Individuele delen van de (woon)eenheden</a:t>
            </a:r>
          </a:p>
          <a:p>
            <a:pPr marL="575945" lvl="1" indent="-287655"/>
            <a:r>
              <a:rPr lang="nl-BE">
                <a:cs typeface="Calibri"/>
              </a:rPr>
              <a:t>Eigenschappen van de</a:t>
            </a:r>
          </a:p>
          <a:p>
            <a:pPr marL="863600" lvl="2" indent="-287655"/>
            <a:r>
              <a:rPr lang="nl-BE">
                <a:cs typeface="Calibri"/>
              </a:rPr>
              <a:t>vensters van de (woon)eenheid</a:t>
            </a:r>
          </a:p>
          <a:p>
            <a:pPr marL="863600" lvl="2" indent="-287655"/>
            <a:r>
              <a:rPr lang="nl-BE">
                <a:cs typeface="Calibri"/>
              </a:rPr>
              <a:t>deuren en panelen van de (woon)eenheid</a:t>
            </a:r>
          </a:p>
          <a:p>
            <a:pPr marL="575945" lvl="1" indent="-287655"/>
            <a:r>
              <a:rPr lang="nl-BE">
                <a:cs typeface="Calibri"/>
              </a:rPr>
              <a:t>Individuele installaties van de (woon)eenheid</a:t>
            </a:r>
          </a:p>
          <a:p>
            <a:pPr indent="-287655"/>
            <a:r>
              <a:rPr lang="nl-BE">
                <a:cs typeface="Calibri"/>
              </a:rPr>
              <a:t>Installaties die enkel de gemeenschappelijke (circulatie)ruimten bedienen</a:t>
            </a:r>
          </a:p>
          <a:p>
            <a:pPr marL="575945" lvl="1" indent="-287655"/>
            <a:r>
              <a:rPr lang="nl-BE">
                <a:cs typeface="Calibri"/>
              </a:rPr>
              <a:t>Behalve verlichting bij gebouw met minstens 5 (woon)eenheden</a:t>
            </a:r>
            <a:endParaRPr lang="nl-BE">
              <a:ea typeface="Calibri"/>
              <a:cs typeface="Calibri"/>
            </a:endParaRPr>
          </a:p>
          <a:p>
            <a:pPr marL="863600" lvl="2" indent="-287655"/>
            <a:r>
              <a:rPr lang="nl-BE">
                <a:cs typeface="Calibri"/>
              </a:rPr>
              <a:t>Voorbeeld: kachel in een gemeenschappelijke zitruimte</a:t>
            </a:r>
          </a:p>
          <a:p>
            <a:pPr marL="575945" lvl="1" indent="-287655"/>
            <a:endParaRPr lang="nl-BE">
              <a:cs typeface="Calibri"/>
            </a:endParaRPr>
          </a:p>
          <a:p>
            <a:pPr marL="575945" lvl="1" indent="-287655"/>
            <a:endParaRPr lang="nl-BE">
              <a:cs typeface="Calibri"/>
            </a:endParaRPr>
          </a:p>
          <a:p>
            <a:pPr indent="-287655"/>
            <a:endParaRPr lang="nl-BE">
              <a:cs typeface="Calibri"/>
            </a:endParaRPr>
          </a:p>
          <a:p>
            <a:pPr indent="0">
              <a:buNone/>
            </a:pPr>
            <a:endParaRPr lang="nl-BE"/>
          </a:p>
        </p:txBody>
      </p:sp>
    </p:spTree>
    <p:extLst>
      <p:ext uri="{BB962C8B-B14F-4D97-AF65-F5344CB8AC3E}">
        <p14:creationId xmlns:p14="http://schemas.microsoft.com/office/powerpoint/2010/main" val="19700948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Fouten in EPC GD vermijden</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t>Goede voorbereiding van het </a:t>
            </a:r>
            <a:r>
              <a:rPr lang="nl-BE" err="1"/>
              <a:t>plaatsbezoek</a:t>
            </a:r>
            <a:endParaRPr lang="nl-BE">
              <a:cs typeface="Calibri"/>
            </a:endParaRPr>
          </a:p>
          <a:p>
            <a:pPr marL="744855" lvl="1" indent="-457200"/>
            <a:r>
              <a:rPr lang="nl-BE"/>
              <a:t>Controleer het adres via Google Street View, </a:t>
            </a:r>
            <a:r>
              <a:rPr lang="nl-BE" err="1"/>
              <a:t>Geopunt</a:t>
            </a:r>
            <a:r>
              <a:rPr lang="nl-BE"/>
              <a:t> of Google Earth</a:t>
            </a:r>
            <a:endParaRPr lang="nl-BE">
              <a:cs typeface="Calibri"/>
            </a:endParaRPr>
          </a:p>
          <a:p>
            <a:pPr marL="744855" lvl="1" indent="-457200"/>
            <a:r>
              <a:rPr lang="nl-BE"/>
              <a:t>Controleer het adres in de energieprestatiedatabank</a:t>
            </a:r>
            <a:endParaRPr lang="nl-BE">
              <a:cs typeface="Calibri"/>
            </a:endParaRPr>
          </a:p>
          <a:p>
            <a:pPr marL="744855" lvl="1" indent="-457200"/>
            <a:r>
              <a:rPr lang="nl-BE"/>
              <a:t>Neem contact op met syndicus/eigenaar/VME</a:t>
            </a:r>
            <a:endParaRPr lang="nl-BE">
              <a:cs typeface="Calibri"/>
            </a:endParaRPr>
          </a:p>
          <a:p>
            <a:pPr marL="1151890" lvl="3" indent="-287655"/>
            <a:r>
              <a:rPr lang="nl-BE"/>
              <a:t>Vraag op =&gt; aanstiplijst</a:t>
            </a:r>
            <a:endParaRPr lang="en-US"/>
          </a:p>
          <a:p>
            <a:pPr marL="1439545" lvl="4" indent="-287655"/>
            <a:r>
              <a:rPr lang="nl-BE"/>
              <a:t>Plannen</a:t>
            </a:r>
            <a:endParaRPr lang="en-US">
              <a:cs typeface="Calibri"/>
            </a:endParaRPr>
          </a:p>
          <a:p>
            <a:pPr marL="1439545" lvl="4" indent="-287655"/>
            <a:r>
              <a:rPr lang="nl-BE"/>
              <a:t>Bewijsstukken, zo veel mogelijk</a:t>
            </a:r>
            <a:endParaRPr lang="en-US">
              <a:cs typeface="Calibri"/>
            </a:endParaRPr>
          </a:p>
          <a:p>
            <a:pPr marL="1439545" lvl="4" indent="-287655"/>
            <a:r>
              <a:rPr lang="nl-BE"/>
              <a:t>Info bouwjaar</a:t>
            </a:r>
            <a:endParaRPr lang="en-US"/>
          </a:p>
          <a:p>
            <a:pPr marL="1439545" lvl="4" indent="-287655"/>
            <a:r>
              <a:rPr lang="nl-BE"/>
              <a:t>Als referentiejaar bouw ≥ 2006: vraag EPB-aangifte op</a:t>
            </a:r>
            <a:endParaRPr lang="nl-BE">
              <a:cs typeface="Calibri"/>
            </a:endParaRPr>
          </a:p>
          <a:p>
            <a:pPr marL="1151890" lvl="3" indent="-287655"/>
            <a:r>
              <a:rPr lang="nl-BE"/>
              <a:t>Informeer over het belang van EPC GD en de gevolgen van ontbrekende informatie =&gt; stappenplan gebouwbeheerder </a:t>
            </a:r>
            <a:endParaRPr lang="nl-BE">
              <a:ea typeface="Calibri"/>
              <a:cs typeface="Calibri"/>
            </a:endParaRPr>
          </a:p>
          <a:p>
            <a:pPr marL="1151890" lvl="4" indent="0">
              <a:buNone/>
            </a:pPr>
            <a:r>
              <a:rPr lang="nl-BE">
                <a:solidFill>
                  <a:srgbClr val="0070C0"/>
                </a:solidFill>
                <a:hlinkClick r:id="rId2">
                  <a:extLst>
                    <a:ext uri="{A12FA001-AC4F-418D-AE19-62706E023703}">
                      <ahyp:hlinkClr xmlns:ahyp="http://schemas.microsoft.com/office/drawing/2018/hyperlinkcolor" val="tx"/>
                    </a:ext>
                  </a:extLst>
                </a:hlinkClick>
              </a:rPr>
              <a:t>https://assets.vlaanderen.be/image/upload/EPC_GD_-_Stappenplan_gebouwbeheerder_ktzrh6.pdf</a:t>
            </a:r>
            <a:r>
              <a:rPr lang="nl-BE">
                <a:solidFill>
                  <a:srgbClr val="0070C0"/>
                </a:solidFill>
              </a:rPr>
              <a:t> </a:t>
            </a:r>
            <a:endParaRPr lang="nl-BE">
              <a:ea typeface="Calibri"/>
              <a:cs typeface="Calibri"/>
            </a:endParaRPr>
          </a:p>
          <a:p>
            <a:pPr marL="575945" lvl="1" indent="-287655">
              <a:buFont typeface="Calibri"/>
              <a:buChar char="→"/>
            </a:pPr>
            <a:endParaRPr lang="nl-BE">
              <a:ea typeface="Calibri"/>
              <a:cs typeface="Calibri"/>
            </a:endParaRPr>
          </a:p>
          <a:p>
            <a:pPr marL="575945" lvl="2" indent="0">
              <a:buNone/>
            </a:pPr>
            <a:endParaRPr lang="nl-BE">
              <a:cs typeface="Calibri"/>
            </a:endParaRPr>
          </a:p>
          <a:p>
            <a:pPr indent="-287655"/>
            <a:endParaRPr lang="nl-BE">
              <a:solidFill>
                <a:srgbClr val="105269"/>
              </a:solidFill>
              <a:cs typeface="Calibri"/>
            </a:endParaRPr>
          </a:p>
          <a:p>
            <a:pPr indent="-287655"/>
            <a:endParaRPr lang="nl-BE">
              <a:cs typeface="Calibri"/>
            </a:endParaRPr>
          </a:p>
          <a:p>
            <a:pPr indent="0">
              <a:buNone/>
            </a:pPr>
            <a:endParaRPr lang="nl-BE"/>
          </a:p>
        </p:txBody>
      </p:sp>
    </p:spTree>
    <p:extLst>
      <p:ext uri="{BB962C8B-B14F-4D97-AF65-F5344CB8AC3E}">
        <p14:creationId xmlns:p14="http://schemas.microsoft.com/office/powerpoint/2010/main" val="27791243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marL="0" lvl="3" indent="-287710">
              <a:buClr>
                <a:srgbClr val="105269"/>
              </a:buClr>
              <a:buFont typeface="Wingdings 3" panose="05040102010807070707" pitchFamily="18" charset="2"/>
              <a:buChar char=""/>
            </a:pPr>
            <a:r>
              <a:rPr lang="nl-BE" sz="3200">
                <a:hlinkClick r:id="rId2" tooltip="https://assets.vlaanderen.be/image/upload/v1661934014/EPC_GD_-_Stappenplan_gebouwbeheerder_ktzrh6.pdf">
                  <a:extLst>
                    <a:ext uri="{A12FA001-AC4F-418D-AE19-62706E023703}">
                      <ahyp:hlinkClr xmlns:ahyp="http://schemas.microsoft.com/office/drawing/2018/hyperlinkcolor" val="tx"/>
                    </a:ext>
                  </a:extLst>
                </a:hlinkClick>
              </a:rPr>
              <a:t>https:/</a:t>
            </a:r>
            <a:endParaRPr lang="nl-BE"/>
          </a:p>
          <a:p>
            <a:pPr indent="-287710"/>
            <a:endParaRPr lang="nl-BE">
              <a:solidFill>
                <a:srgbClr val="105269"/>
              </a:solidFill>
              <a:cs typeface="Calibri"/>
            </a:endParaRPr>
          </a:p>
          <a:p>
            <a:pPr indent="-287655"/>
            <a:endParaRPr lang="nl-BE">
              <a:cs typeface="Calibri"/>
            </a:endParaRPr>
          </a:p>
          <a:p>
            <a:pPr indent="0">
              <a:buNone/>
            </a:pPr>
            <a:endParaRPr lang="nl-BE"/>
          </a:p>
        </p:txBody>
      </p:sp>
      <p:pic>
        <p:nvPicPr>
          <p:cNvPr id="5" name="Afbeelding 4">
            <a:extLst>
              <a:ext uri="{FF2B5EF4-FFF2-40B4-BE49-F238E27FC236}">
                <a16:creationId xmlns:a16="http://schemas.microsoft.com/office/drawing/2014/main" id="{9158397A-4C8E-DD85-D9FB-71CE8755F53B}"/>
              </a:ext>
            </a:extLst>
          </p:cNvPr>
          <p:cNvPicPr>
            <a:picLocks noChangeAspect="1"/>
          </p:cNvPicPr>
          <p:nvPr/>
        </p:nvPicPr>
        <p:blipFill rotWithShape="1">
          <a:blip r:embed="rId3"/>
          <a:srcRect l="40859" t="17260" r="26172"/>
          <a:stretch/>
        </p:blipFill>
        <p:spPr>
          <a:xfrm>
            <a:off x="838197" y="-4050"/>
            <a:ext cx="5047852" cy="6862049"/>
          </a:xfrm>
          <a:prstGeom prst="rect">
            <a:avLst/>
          </a:prstGeom>
        </p:spPr>
      </p:pic>
      <p:pic>
        <p:nvPicPr>
          <p:cNvPr id="6" name="Afbeelding 5">
            <a:extLst>
              <a:ext uri="{FF2B5EF4-FFF2-40B4-BE49-F238E27FC236}">
                <a16:creationId xmlns:a16="http://schemas.microsoft.com/office/drawing/2014/main" id="{AF37E2DF-F666-72AF-A287-3EFD5D11770C}"/>
              </a:ext>
            </a:extLst>
          </p:cNvPr>
          <p:cNvPicPr>
            <a:picLocks noChangeAspect="1"/>
          </p:cNvPicPr>
          <p:nvPr/>
        </p:nvPicPr>
        <p:blipFill rotWithShape="1">
          <a:blip r:embed="rId4"/>
          <a:srcRect l="40781" t="16106" r="26250"/>
          <a:stretch/>
        </p:blipFill>
        <p:spPr>
          <a:xfrm>
            <a:off x="5952724" y="1"/>
            <a:ext cx="4975488" cy="6857999"/>
          </a:xfrm>
          <a:prstGeom prst="rect">
            <a:avLst/>
          </a:prstGeom>
        </p:spPr>
      </p:pic>
      <p:sp>
        <p:nvSpPr>
          <p:cNvPr id="2" name="Rechthoek 1">
            <a:extLst>
              <a:ext uri="{FF2B5EF4-FFF2-40B4-BE49-F238E27FC236}">
                <a16:creationId xmlns:a16="http://schemas.microsoft.com/office/drawing/2014/main" id="{F441B9DD-0256-71BF-77BB-673FC61D9856}"/>
              </a:ext>
            </a:extLst>
          </p:cNvPr>
          <p:cNvSpPr/>
          <p:nvPr/>
        </p:nvSpPr>
        <p:spPr>
          <a:xfrm>
            <a:off x="838197" y="3267363"/>
            <a:ext cx="4814458" cy="26693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378964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Fouten in EPC GD vermijden</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t>Neem tijd voor correcte verwerking</a:t>
            </a:r>
            <a:endParaRPr lang="en-US"/>
          </a:p>
          <a:p>
            <a:pPr marL="575945" lvl="1" indent="-287655"/>
            <a:r>
              <a:rPr lang="nl-BE"/>
              <a:t>Als plannen ontbreken =&gt; opmeting nodig</a:t>
            </a:r>
            <a:endParaRPr lang="nl-BE">
              <a:cs typeface="Calibri"/>
            </a:endParaRPr>
          </a:p>
          <a:p>
            <a:pPr marL="575945" lvl="1" indent="-287655"/>
            <a:r>
              <a:rPr lang="nl-BE"/>
              <a:t>Bij complexe geometrie =&gt; tijd besteden aan correct 3D-model</a:t>
            </a:r>
            <a:endParaRPr lang="nl-BE">
              <a:cs typeface="Calibri"/>
            </a:endParaRPr>
          </a:p>
          <a:p>
            <a:pPr marL="575945" lvl="1" indent="-287655"/>
            <a:r>
              <a:rPr lang="nl-BE"/>
              <a:t>Bij meerdere bewijsstukken =&gt; tijd nemen om door te nemen</a:t>
            </a:r>
            <a:endParaRPr lang="nl-BE">
              <a:cs typeface="Calibri"/>
            </a:endParaRPr>
          </a:p>
          <a:p>
            <a:pPr marL="575945" lvl="1" indent="-287655"/>
            <a:r>
              <a:rPr lang="nl-BE"/>
              <a:t>Het bezoeken van een of meerdere (woon)eenheden tijdens het </a:t>
            </a:r>
            <a:r>
              <a:rPr lang="nl-BE" err="1"/>
              <a:t>plaatsbezoek</a:t>
            </a:r>
            <a:r>
              <a:rPr lang="nl-BE"/>
              <a:t> is aan te raden doch niet verplicht</a:t>
            </a:r>
            <a:endParaRPr lang="nl-BE">
              <a:cs typeface="Calibri"/>
            </a:endParaRPr>
          </a:p>
          <a:p>
            <a:pPr marL="575945" lvl="1" indent="-287655"/>
            <a:endParaRPr lang="nl-BE"/>
          </a:p>
          <a:p>
            <a:pPr marL="575945" lvl="2" indent="0">
              <a:buNone/>
            </a:pPr>
            <a:endParaRPr lang="nl-BE">
              <a:solidFill>
                <a:srgbClr val="105269"/>
              </a:solidFill>
              <a:cs typeface="Calibri"/>
            </a:endParaRPr>
          </a:p>
          <a:p>
            <a:pPr indent="-287655"/>
            <a:endParaRPr lang="nl-BE">
              <a:cs typeface="Calibri"/>
            </a:endParaRPr>
          </a:p>
          <a:p>
            <a:pPr indent="-287655"/>
            <a:endParaRPr lang="nl-BE">
              <a:cs typeface="Calibri"/>
            </a:endParaRPr>
          </a:p>
          <a:p>
            <a:pPr indent="0">
              <a:buNone/>
            </a:pPr>
            <a:endParaRPr lang="nl-BE">
              <a:cs typeface="Calibri"/>
            </a:endParaRPr>
          </a:p>
        </p:txBody>
      </p:sp>
    </p:spTree>
    <p:extLst>
      <p:ext uri="{BB962C8B-B14F-4D97-AF65-F5344CB8AC3E}">
        <p14:creationId xmlns:p14="http://schemas.microsoft.com/office/powerpoint/2010/main" val="27735318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Communicatie bij fouten in het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ea typeface="Calibri"/>
                <a:cs typeface="Calibri"/>
              </a:rPr>
              <a:t>Bij fout in het gebouwregister</a:t>
            </a:r>
            <a:endParaRPr lang="en-US"/>
          </a:p>
          <a:p>
            <a:pPr marL="744855" lvl="1" indent="-457200">
              <a:buFont typeface="Calibri" panose="05040102010807070707" pitchFamily="18" charset="2"/>
              <a:buChar char="→"/>
            </a:pPr>
            <a:r>
              <a:rPr lang="nl-BE">
                <a:ea typeface="Calibri"/>
                <a:cs typeface="Calibri"/>
              </a:rPr>
              <a:t>Melden aan het VEKA =&gt; VEKA contacteert dan de betrokken gemeente</a:t>
            </a:r>
          </a:p>
          <a:p>
            <a:pPr marL="863600" lvl="2" indent="-287655"/>
            <a:r>
              <a:rPr lang="nl-BE">
                <a:ea typeface="Calibri"/>
                <a:cs typeface="Calibri"/>
                <a:hlinkClick r:id="rId2"/>
              </a:rPr>
              <a:t>https://www.vlaanderen.be/epc-pedia/gebouwenregister/melding-indienen-over-het-gebouwenregister</a:t>
            </a:r>
            <a:endParaRPr lang="nl-BE">
              <a:ea typeface="Calibri"/>
              <a:cs typeface="Calibri"/>
            </a:endParaRPr>
          </a:p>
          <a:p>
            <a:pPr marL="575945" lvl="1" indent="-287655"/>
            <a:r>
              <a:rPr lang="nl-BE">
                <a:ea typeface="Calibri"/>
                <a:cs typeface="Calibri"/>
              </a:rPr>
              <a:t>Melding enkel mogelijk op basis van volledige en correcte informatie</a:t>
            </a:r>
            <a:endParaRPr lang="en-US">
              <a:ea typeface="Calibri"/>
              <a:cs typeface="Calibri"/>
            </a:endParaRPr>
          </a:p>
          <a:p>
            <a:pPr marL="1033145" lvl="1" indent="-457200">
              <a:buFont typeface="Calibri" panose="05040102010807070707" pitchFamily="18" charset="2"/>
              <a:buChar char="→"/>
            </a:pPr>
            <a:r>
              <a:rPr lang="nl-BE" sz="2000">
                <a:solidFill>
                  <a:srgbClr val="105269"/>
                </a:solidFill>
                <a:ea typeface="Calibri"/>
                <a:cs typeface="Calibri"/>
              </a:rPr>
              <a:t>Het adres (met ontbrekende of foutieve gegevens)</a:t>
            </a:r>
          </a:p>
          <a:p>
            <a:pPr marL="1033145" lvl="1" indent="-457200">
              <a:buFont typeface="Calibri" panose="05040102010807070707" pitchFamily="18" charset="2"/>
              <a:buChar char="→"/>
            </a:pPr>
            <a:r>
              <a:rPr lang="nl-BE" sz="2000">
                <a:solidFill>
                  <a:srgbClr val="105269"/>
                </a:solidFill>
                <a:ea typeface="Calibri"/>
                <a:cs typeface="Calibri"/>
              </a:rPr>
              <a:t>Argumentatie</a:t>
            </a:r>
          </a:p>
          <a:p>
            <a:pPr marL="1033145" lvl="1" indent="-457200">
              <a:buFont typeface="Calibri" panose="05040102010807070707" pitchFamily="18" charset="2"/>
              <a:buChar char="→"/>
            </a:pPr>
            <a:r>
              <a:rPr lang="nl-BE" sz="2000">
                <a:solidFill>
                  <a:srgbClr val="105269"/>
                </a:solidFill>
                <a:ea typeface="Calibri"/>
                <a:cs typeface="Calibri"/>
              </a:rPr>
              <a:t>Situatieschets met toegangen, interne circulatie en voorzieningen of plan</a:t>
            </a:r>
          </a:p>
          <a:p>
            <a:pPr marL="1033145" lvl="1" indent="-457200">
              <a:buFont typeface="Calibri" panose="05040102010807070707" pitchFamily="18" charset="2"/>
              <a:buChar char="→"/>
            </a:pPr>
            <a:r>
              <a:rPr lang="nl-BE" sz="2000">
                <a:solidFill>
                  <a:srgbClr val="105269"/>
                </a:solidFill>
                <a:ea typeface="Calibri"/>
                <a:cs typeface="Calibri"/>
              </a:rPr>
              <a:t>Foto(s) van de voorgevel(s)</a:t>
            </a:r>
          </a:p>
          <a:p>
            <a:pPr marL="575945" lvl="1" indent="-287655">
              <a:buFont typeface="Calibri" panose="05040102010807070707" pitchFamily="18" charset="2"/>
              <a:buChar char="→"/>
            </a:pPr>
            <a:r>
              <a:rPr lang="nl-BE">
                <a:ea typeface="Calibri"/>
                <a:cs typeface="Calibri"/>
              </a:rPr>
              <a:t>Let op! Zonder volledig dossier kan geen aanvraag voor aanpassing bij de gemeente opgestart worden.</a:t>
            </a:r>
          </a:p>
          <a:p>
            <a:pPr marL="575945" lvl="1" indent="-287655">
              <a:buFont typeface="Calibri" panose="05040102010807070707" pitchFamily="18" charset="2"/>
              <a:buChar char="→"/>
            </a:pPr>
            <a:r>
              <a:rPr lang="nl-BE">
                <a:ea typeface="Calibri"/>
                <a:cs typeface="Calibri"/>
              </a:rPr>
              <a:t>In geval van foutieve gebouwafbakening zijn altijd plannen nodig</a:t>
            </a:r>
            <a:endParaRPr lang="nl-BE"/>
          </a:p>
          <a:p>
            <a:pPr indent="-287655"/>
            <a:endParaRPr lang="nl-BE">
              <a:ea typeface="Calibri"/>
              <a:cs typeface="Calibri"/>
            </a:endParaRPr>
          </a:p>
          <a:p>
            <a:pPr indent="0">
              <a:buNone/>
            </a:pPr>
            <a:endParaRPr lang="nl-BE">
              <a:ea typeface="Calibri"/>
              <a:cs typeface="Calibri"/>
            </a:endParaRPr>
          </a:p>
        </p:txBody>
      </p:sp>
    </p:spTree>
    <p:extLst>
      <p:ext uri="{BB962C8B-B14F-4D97-AF65-F5344CB8AC3E}">
        <p14:creationId xmlns:p14="http://schemas.microsoft.com/office/powerpoint/2010/main" val="38669598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FD4B0-0F78-84DB-28D1-4E58E6E9F7E3}"/>
              </a:ext>
            </a:extLst>
          </p:cNvPr>
          <p:cNvPicPr>
            <a:picLocks noChangeAspect="1"/>
          </p:cNvPicPr>
          <p:nvPr/>
        </p:nvPicPr>
        <p:blipFill>
          <a:blip r:embed="rId2"/>
          <a:stretch>
            <a:fillRect/>
          </a:stretch>
        </p:blipFill>
        <p:spPr>
          <a:xfrm>
            <a:off x="6682954" y="3006166"/>
            <a:ext cx="3794064" cy="3700649"/>
          </a:xfrm>
          <a:prstGeom prst="rect">
            <a:avLst/>
          </a:prstGeom>
        </p:spPr>
      </p:pic>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Communicatie bij fouten in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Bij fouten/onvolledige informatie in EPC GD</a:t>
            </a:r>
            <a:endParaRPr lang="en-US">
              <a:cs typeface="Calibri"/>
            </a:endParaRPr>
          </a:p>
          <a:p>
            <a:pPr marL="575945" lvl="1" indent="-287655"/>
            <a:r>
              <a:rPr lang="nl-BE"/>
              <a:t>Contacteer de energiedeskundige EPC GD mét de nodige </a:t>
            </a:r>
            <a:r>
              <a:rPr lang="nl-BE" err="1"/>
              <a:t>stavingsstukken</a:t>
            </a:r>
            <a:r>
              <a:rPr lang="nl-BE"/>
              <a:t>!</a:t>
            </a:r>
            <a:endParaRPr lang="nl-BE">
              <a:cs typeface="Calibri"/>
            </a:endParaRPr>
          </a:p>
          <a:p>
            <a:pPr marL="575945" lvl="1" indent="-287655"/>
            <a:r>
              <a:rPr lang="nl-BE"/>
              <a:t>Gegevens van de energiedeskundige type A van het EPC GD</a:t>
            </a:r>
            <a:endParaRPr lang="nl-BE">
              <a:cs typeface="Calibri"/>
            </a:endParaRPr>
          </a:p>
          <a:p>
            <a:pPr marL="863600" lvl="2" indent="-287655"/>
            <a:r>
              <a:rPr lang="nl-BE"/>
              <a:t>te vinden op</a:t>
            </a:r>
            <a:endParaRPr lang="nl-BE">
              <a:ea typeface="Calibri"/>
              <a:cs typeface="Calibri"/>
            </a:endParaRPr>
          </a:p>
          <a:p>
            <a:pPr marL="1151890" lvl="3" indent="-287655">
              <a:buFont typeface="Wingdings 3" panose="05020102010507070707" pitchFamily="18" charset="2"/>
            </a:pPr>
            <a:r>
              <a:rPr lang="nl-BE"/>
              <a:t>het proefcertificaat EPC residentieel</a:t>
            </a:r>
            <a:endParaRPr lang="nl-BE">
              <a:ea typeface="Calibri"/>
              <a:cs typeface="Calibri"/>
            </a:endParaRPr>
          </a:p>
          <a:p>
            <a:pPr marL="1151890" lvl="3" indent="-287655"/>
            <a:r>
              <a:rPr lang="nl-BE"/>
              <a:t>in de software </a:t>
            </a:r>
            <a:endParaRPr lang="nl-BE">
              <a:ea typeface="Calibri"/>
              <a:cs typeface="Calibri"/>
            </a:endParaRPr>
          </a:p>
          <a:p>
            <a:pPr marL="0" lvl="1" indent="-287655">
              <a:buClr>
                <a:srgbClr val="105269"/>
              </a:buClr>
              <a:buSzPct val="80000"/>
              <a:buFont typeface="Wingdings 3" panose="05040102010807070707" pitchFamily="18" charset="2"/>
              <a:buChar char=""/>
            </a:pPr>
            <a:endParaRPr lang="nl-BE" sz="3200">
              <a:ea typeface="Calibri"/>
              <a:cs typeface="Calibri"/>
            </a:endParaRPr>
          </a:p>
          <a:p>
            <a:pPr indent="-287655"/>
            <a:endParaRPr lang="nl-BE">
              <a:solidFill>
                <a:srgbClr val="105269"/>
              </a:solidFill>
              <a:cs typeface="Calibri"/>
            </a:endParaRPr>
          </a:p>
          <a:p>
            <a:pPr indent="-287655"/>
            <a:endParaRPr lang="nl-BE">
              <a:cs typeface="Calibri"/>
            </a:endParaRPr>
          </a:p>
          <a:p>
            <a:pPr indent="0">
              <a:buNone/>
            </a:pPr>
            <a:endParaRPr lang="nl-BE"/>
          </a:p>
        </p:txBody>
      </p:sp>
      <p:sp>
        <p:nvSpPr>
          <p:cNvPr id="4" name="Ovaal 3">
            <a:extLst>
              <a:ext uri="{FF2B5EF4-FFF2-40B4-BE49-F238E27FC236}">
                <a16:creationId xmlns:a16="http://schemas.microsoft.com/office/drawing/2014/main" id="{2443741C-FAC5-59C3-7AAE-F262E6C90476}"/>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B004DD89-A6CB-DED8-006B-1188BA8CC9D8}"/>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II.5.1.2</a:t>
            </a:r>
            <a:endParaRPr lang="nl-BE" sz="2000" b="1" i="0" u="none" cap="small" baseline="0">
              <a:solidFill>
                <a:srgbClr val="105269"/>
              </a:solidFill>
              <a:latin typeface="+mj-lt"/>
            </a:endParaRPr>
          </a:p>
        </p:txBody>
      </p:sp>
      <p:pic>
        <p:nvPicPr>
          <p:cNvPr id="6" name="Graphic 5" descr="Klembord">
            <a:extLst>
              <a:ext uri="{FF2B5EF4-FFF2-40B4-BE49-F238E27FC236}">
                <a16:creationId xmlns:a16="http://schemas.microsoft.com/office/drawing/2014/main" id="{59F9F20C-28B7-18FF-36F0-14E070E65A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4" y="304761"/>
            <a:ext cx="775869" cy="775869"/>
          </a:xfrm>
          <a:prstGeom prst="rect">
            <a:avLst/>
          </a:prstGeom>
        </p:spPr>
      </p:pic>
      <p:pic>
        <p:nvPicPr>
          <p:cNvPr id="7" name="Picture 6">
            <a:extLst>
              <a:ext uri="{FF2B5EF4-FFF2-40B4-BE49-F238E27FC236}">
                <a16:creationId xmlns:a16="http://schemas.microsoft.com/office/drawing/2014/main" id="{6A2A20F2-23D4-8B37-5270-4D0DBAA36A18}"/>
              </a:ext>
            </a:extLst>
          </p:cNvPr>
          <p:cNvPicPr>
            <a:picLocks noChangeAspect="1"/>
          </p:cNvPicPr>
          <p:nvPr/>
        </p:nvPicPr>
        <p:blipFill>
          <a:blip r:embed="rId5"/>
          <a:stretch>
            <a:fillRect/>
          </a:stretch>
        </p:blipFill>
        <p:spPr>
          <a:xfrm>
            <a:off x="2077183" y="3885717"/>
            <a:ext cx="4326657" cy="1659683"/>
          </a:xfrm>
          <a:prstGeom prst="rect">
            <a:avLst/>
          </a:prstGeom>
        </p:spPr>
      </p:pic>
    </p:spTree>
    <p:extLst>
      <p:ext uri="{BB962C8B-B14F-4D97-AF65-F5344CB8AC3E}">
        <p14:creationId xmlns:p14="http://schemas.microsoft.com/office/powerpoint/2010/main" val="42895386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Communicatie bij fouten in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marL="0" lvl="1" indent="-287655">
              <a:buClr>
                <a:srgbClr val="105269"/>
              </a:buClr>
              <a:buFont typeface="Wingdings 3" panose="05040102010807070707" pitchFamily="18" charset="2"/>
              <a:buChar char=""/>
            </a:pPr>
            <a:r>
              <a:rPr lang="nl-NL" sz="3200">
                <a:solidFill>
                  <a:srgbClr val="105269"/>
                </a:solidFill>
              </a:rPr>
              <a:t>Onderscheid tussen</a:t>
            </a:r>
            <a:endParaRPr lang="nl-NL" sz="3200">
              <a:solidFill>
                <a:srgbClr val="105269"/>
              </a:solidFill>
              <a:latin typeface="+mj-lt"/>
              <a:ea typeface="Calibri"/>
              <a:cs typeface="Calibri"/>
            </a:endParaRPr>
          </a:p>
          <a:p>
            <a:pPr marL="575945" lvl="1" indent="-287655">
              <a:lnSpc>
                <a:spcPct val="120000"/>
              </a:lnSpc>
            </a:pPr>
            <a:r>
              <a:rPr lang="nl-NL">
                <a:solidFill>
                  <a:srgbClr val="7F7F7F"/>
                </a:solidFill>
                <a:latin typeface="+mj-lt"/>
                <a:cs typeface="Calibri"/>
              </a:rPr>
              <a:t>Onvolledige </a:t>
            </a:r>
            <a:r>
              <a:rPr lang="nl-NL">
                <a:cs typeface="Calibri"/>
              </a:rPr>
              <a:t>of ontbrekende informatie</a:t>
            </a:r>
            <a:endParaRPr lang="nl-NL">
              <a:solidFill>
                <a:srgbClr val="7F7F7F"/>
              </a:solidFill>
              <a:latin typeface="+mj-lt"/>
              <a:ea typeface="Calibri"/>
              <a:cs typeface="Calibri"/>
            </a:endParaRPr>
          </a:p>
          <a:p>
            <a:pPr marL="863600" lvl="2" indent="-287655">
              <a:lnSpc>
                <a:spcPct val="110000"/>
              </a:lnSpc>
              <a:buClr>
                <a:srgbClr val="7F7F7F"/>
              </a:buClr>
            </a:pPr>
            <a:r>
              <a:rPr lang="nl-NL">
                <a:latin typeface="Calibri"/>
                <a:cs typeface="Calibri"/>
              </a:rPr>
              <a:t>onvolledigheid eigenschappen</a:t>
            </a:r>
            <a:endParaRPr lang="nl-BE">
              <a:latin typeface="Calibri"/>
              <a:cs typeface="Calibri"/>
            </a:endParaRPr>
          </a:p>
          <a:p>
            <a:pPr marL="1151890" lvl="3" indent="-287655">
              <a:lnSpc>
                <a:spcPct val="110000"/>
              </a:lnSpc>
              <a:buClr>
                <a:srgbClr val="7F7F7F"/>
              </a:buClr>
            </a:pPr>
            <a:r>
              <a:rPr lang="nl-NL" sz="2000">
                <a:solidFill>
                  <a:srgbClr val="105269"/>
                </a:solidFill>
                <a:latin typeface="Calibri"/>
                <a:cs typeface="Calibri"/>
              </a:rPr>
              <a:t>omdat de ED van het EPC GD niet alle bewijsstukken heeft ontvangen</a:t>
            </a:r>
            <a:endParaRPr lang="nl-BE">
              <a:latin typeface="Calibri"/>
              <a:cs typeface="Calibri"/>
            </a:endParaRPr>
          </a:p>
          <a:p>
            <a:pPr marL="1151890" lvl="3" indent="-287655">
              <a:lnSpc>
                <a:spcPct val="110000"/>
              </a:lnSpc>
              <a:buClr>
                <a:srgbClr val="7F7F7F"/>
              </a:buClr>
            </a:pPr>
            <a:r>
              <a:rPr lang="nl-NL">
                <a:latin typeface="Calibri"/>
                <a:cs typeface="Calibri"/>
              </a:rPr>
              <a:t>de opdrachtgever EPC residentieel legt de EPB-aangifte voor</a:t>
            </a:r>
            <a:endParaRPr lang="nl-NL">
              <a:latin typeface="Calibri"/>
              <a:ea typeface="Calibri"/>
              <a:cs typeface="Calibri"/>
            </a:endParaRPr>
          </a:p>
          <a:p>
            <a:pPr marL="1439545" lvl="4" indent="-287655">
              <a:lnSpc>
                <a:spcPct val="110000"/>
              </a:lnSpc>
              <a:buClr>
                <a:srgbClr val="7F7F7F"/>
              </a:buClr>
            </a:pPr>
            <a:r>
              <a:rPr lang="nl-NL">
                <a:latin typeface="Calibri"/>
                <a:cs typeface="Calibri"/>
              </a:rPr>
              <a:t>Hoofdformulier: referentiejaar</a:t>
            </a:r>
            <a:r>
              <a:rPr lang="nl-NL">
                <a:ea typeface="+mj-lt"/>
                <a:cs typeface="+mj-lt"/>
              </a:rPr>
              <a:t> bouw</a:t>
            </a:r>
          </a:p>
          <a:p>
            <a:pPr marL="1439545" lvl="4" indent="-287655">
              <a:lnSpc>
                <a:spcPct val="110000"/>
              </a:lnSpc>
              <a:buClr>
                <a:srgbClr val="7F7F7F"/>
              </a:buClr>
            </a:pPr>
            <a:r>
              <a:rPr lang="nl-NL">
                <a:ea typeface="+mj-lt"/>
                <a:cs typeface="+mj-lt"/>
              </a:rPr>
              <a:t>Transmissieformulier</a:t>
            </a:r>
            <a:r>
              <a:rPr lang="nl-NL">
                <a:latin typeface="Calibri"/>
                <a:cs typeface="Calibri"/>
              </a:rPr>
              <a:t>: U-waarden</a:t>
            </a:r>
            <a:endParaRPr lang="nl-NL">
              <a:latin typeface="Calibri"/>
              <a:ea typeface="Calibri"/>
              <a:cs typeface="Calibri"/>
            </a:endParaRPr>
          </a:p>
          <a:p>
            <a:pPr marL="1439545" lvl="4" indent="-287655">
              <a:lnSpc>
                <a:spcPct val="110000"/>
              </a:lnSpc>
              <a:buClr>
                <a:srgbClr val="7F7F7F"/>
              </a:buClr>
            </a:pPr>
            <a:r>
              <a:rPr lang="nl-NL">
                <a:latin typeface="Calibri"/>
                <a:cs typeface="Calibri"/>
              </a:rPr>
              <a:t>EPW-formulier: installaties, g-waarden</a:t>
            </a:r>
            <a:endParaRPr lang="nl-NL">
              <a:ea typeface="Calibri"/>
              <a:cs typeface="Calibri"/>
            </a:endParaRPr>
          </a:p>
          <a:p>
            <a:pPr marL="575945" lvl="1" indent="-287655">
              <a:lnSpc>
                <a:spcPct val="120000"/>
              </a:lnSpc>
              <a:buFont typeface="Calibri,Sans-Serif" panose="05040102010807070707" pitchFamily="18" charset="2"/>
              <a:buChar char="→"/>
            </a:pPr>
            <a:r>
              <a:rPr lang="nl-NL">
                <a:ea typeface="Calibri"/>
                <a:cs typeface="Calibri"/>
              </a:rPr>
              <a:t>Fouten</a:t>
            </a:r>
          </a:p>
          <a:p>
            <a:pPr marL="863600" lvl="2" indent="-287655">
              <a:lnSpc>
                <a:spcPct val="110000"/>
              </a:lnSpc>
              <a:buFont typeface="Calibri,Sans-Serif" panose="05040102010807070707" pitchFamily="18" charset="2"/>
              <a:buChar char="→"/>
            </a:pPr>
            <a:r>
              <a:rPr lang="nl-NL">
                <a:ea typeface="Calibri"/>
                <a:cs typeface="Calibri"/>
              </a:rPr>
              <a:t>ontbrekende schildelen</a:t>
            </a:r>
          </a:p>
          <a:p>
            <a:pPr marL="863600" lvl="2" indent="-287655">
              <a:lnSpc>
                <a:spcPct val="110000"/>
              </a:lnSpc>
              <a:buFont typeface="Calibri,Sans-Serif" panose="05040102010807070707" pitchFamily="18" charset="2"/>
              <a:buChar char="→"/>
            </a:pPr>
            <a:r>
              <a:rPr lang="nl-NL">
                <a:ea typeface="Calibri"/>
                <a:cs typeface="Calibri"/>
              </a:rPr>
              <a:t>foutieve begrenzing, eigenschappen...</a:t>
            </a:r>
            <a:endParaRPr lang="nl-BE"/>
          </a:p>
          <a:p>
            <a:pPr indent="0">
              <a:buNone/>
            </a:pPr>
            <a:endParaRPr lang="nl-BE"/>
          </a:p>
        </p:txBody>
      </p:sp>
    </p:spTree>
    <p:extLst>
      <p:ext uri="{BB962C8B-B14F-4D97-AF65-F5344CB8AC3E}">
        <p14:creationId xmlns:p14="http://schemas.microsoft.com/office/powerpoint/2010/main" val="39027821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Communicatie bij fouten in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10810875" cy="5408949"/>
          </a:xfrm>
        </p:spPr>
        <p:txBody>
          <a:bodyPr lIns="91440" tIns="45720" rIns="91440" bIns="0" anchor="t"/>
          <a:lstStyle/>
          <a:p>
            <a:pPr marL="285750" indent="-287655">
              <a:buFont typeface="Wingdings 3"/>
              <a:buChar char=""/>
            </a:pPr>
            <a:r>
              <a:rPr lang="nl-BE">
                <a:cs typeface="Calibri"/>
              </a:rPr>
              <a:t>Als de fouten louter gevolg zijn van ontbrekende informatie</a:t>
            </a:r>
            <a:endParaRPr lang="en-US">
              <a:cs typeface="Calibri"/>
            </a:endParaRPr>
          </a:p>
          <a:p>
            <a:pPr marL="575945" lvl="1" indent="-287655">
              <a:buFont typeface="Calibri"/>
              <a:buChar char="→"/>
            </a:pPr>
            <a:r>
              <a:rPr lang="nl-BE">
                <a:cs typeface="Calibri"/>
              </a:rPr>
              <a:t>Technisch gezien heeft ED van het EPC GD geen fouten gemaakt</a:t>
            </a:r>
            <a:endParaRPr lang="nl-BE">
              <a:ea typeface="Calibri"/>
              <a:cs typeface="Calibri"/>
            </a:endParaRPr>
          </a:p>
          <a:p>
            <a:pPr marL="863600" lvl="2" indent="-287655"/>
            <a:r>
              <a:rPr lang="nl-BE">
                <a:cs typeface="Calibri"/>
              </a:rPr>
              <a:t>bv EPB-aangifte: eigenaar of VME of syndicus moet die bezorgen aan ED van EPC GD</a:t>
            </a:r>
            <a:endParaRPr lang="nl-BE">
              <a:ea typeface="Calibri"/>
              <a:cs typeface="Calibri"/>
            </a:endParaRPr>
          </a:p>
          <a:p>
            <a:pPr marL="863600" lvl="2" indent="-287655"/>
            <a:r>
              <a:rPr lang="nl-BE">
                <a:cs typeface="Calibri"/>
              </a:rPr>
              <a:t>Analoog referentiejaar bouw</a:t>
            </a:r>
            <a:endParaRPr lang="nl-BE">
              <a:ea typeface="Calibri"/>
              <a:cs typeface="Calibri"/>
            </a:endParaRPr>
          </a:p>
          <a:p>
            <a:pPr marL="1151890" lvl="3" indent="-287655"/>
            <a:r>
              <a:rPr lang="nl-BE">
                <a:cs typeface="Calibri"/>
              </a:rPr>
              <a:t>Impact op energiescore</a:t>
            </a:r>
            <a:endParaRPr lang="nl-BE">
              <a:ea typeface="Calibri"/>
              <a:cs typeface="Calibri"/>
            </a:endParaRPr>
          </a:p>
          <a:p>
            <a:pPr marL="575945" lvl="1" indent="-287655">
              <a:buFont typeface="Calibri,Sans-Serif"/>
              <a:buChar char="→"/>
            </a:pPr>
            <a:r>
              <a:rPr lang="nl-BE">
                <a:ea typeface="Calibri"/>
                <a:cs typeface="Calibri"/>
              </a:rPr>
              <a:t>ED van het EPC GD is niet verplicht aanpassingen te doen</a:t>
            </a:r>
            <a:endParaRPr lang="en-US">
              <a:ea typeface="Calibri"/>
              <a:cs typeface="Calibri"/>
            </a:endParaRPr>
          </a:p>
          <a:p>
            <a:pPr marL="575945" lvl="1" indent="-287655">
              <a:buFont typeface="Calibri,Sans-Serif"/>
              <a:buChar char="→"/>
            </a:pPr>
            <a:r>
              <a:rPr lang="nl-BE">
                <a:ea typeface="Calibri"/>
                <a:cs typeface="Calibri"/>
              </a:rPr>
              <a:t>VME</a:t>
            </a:r>
            <a:r>
              <a:rPr lang="nl-BE" sz="2000">
                <a:solidFill>
                  <a:srgbClr val="105269"/>
                </a:solidFill>
                <a:ea typeface="Calibri"/>
                <a:cs typeface="Calibri"/>
              </a:rPr>
              <a:t> </a:t>
            </a:r>
            <a:r>
              <a:rPr lang="nl-BE">
                <a:ea typeface="Calibri"/>
                <a:cs typeface="Calibri"/>
              </a:rPr>
              <a:t>of</a:t>
            </a:r>
            <a:r>
              <a:rPr lang="nl-BE" sz="2000">
                <a:solidFill>
                  <a:srgbClr val="105269"/>
                </a:solidFill>
                <a:ea typeface="Calibri"/>
                <a:cs typeface="Calibri"/>
              </a:rPr>
              <a:t> </a:t>
            </a:r>
            <a:r>
              <a:rPr lang="nl-BE">
                <a:ea typeface="Calibri"/>
                <a:cs typeface="Calibri"/>
              </a:rPr>
              <a:t>syndicus moet contact opnemen met ED van het EPC GD voor aanleveren van extra bewijsstukken</a:t>
            </a:r>
            <a:endParaRPr lang="en-US">
              <a:ea typeface="Calibri"/>
              <a:cs typeface="Calibri"/>
            </a:endParaRPr>
          </a:p>
          <a:p>
            <a:pPr marL="863600" lvl="2" indent="-287655">
              <a:buFont typeface="Wingdings 2"/>
              <a:buChar char=""/>
            </a:pPr>
            <a:r>
              <a:rPr lang="nl-BE">
                <a:ea typeface="Calibri"/>
                <a:cs typeface="Calibri"/>
              </a:rPr>
              <a:t>Dit</a:t>
            </a:r>
            <a:r>
              <a:rPr lang="nl-BE">
                <a:cs typeface="Calibri"/>
              </a:rPr>
              <a:t> is in principe een nieuwe opdracht</a:t>
            </a:r>
            <a:endParaRPr lang="en-US">
              <a:cs typeface="Calibri"/>
            </a:endParaRPr>
          </a:p>
          <a:p>
            <a:pPr marL="863600" lvl="2" indent="-287655">
              <a:buFont typeface="Calibri,Sans-Serif"/>
              <a:buChar char="→"/>
            </a:pPr>
            <a:endParaRPr lang="nl-BE">
              <a:solidFill>
                <a:srgbClr val="7F7F7F"/>
              </a:solidFill>
              <a:ea typeface="Calibri"/>
              <a:cs typeface="Calibri"/>
            </a:endParaRPr>
          </a:p>
          <a:p>
            <a:pPr indent="0">
              <a:buNone/>
            </a:pPr>
            <a:endParaRPr lang="nl-BE">
              <a:ea typeface="Calibri"/>
              <a:cs typeface="Calibri"/>
            </a:endParaRPr>
          </a:p>
        </p:txBody>
      </p:sp>
    </p:spTree>
    <p:extLst>
      <p:ext uri="{BB962C8B-B14F-4D97-AF65-F5344CB8AC3E}">
        <p14:creationId xmlns:p14="http://schemas.microsoft.com/office/powerpoint/2010/main" val="416654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124C98-7F93-FA2F-26B9-FC80BE7E5A6A}"/>
              </a:ext>
            </a:extLst>
          </p:cNvPr>
          <p:cNvSpPr>
            <a:spLocks noGrp="1"/>
          </p:cNvSpPr>
          <p:nvPr>
            <p:ph sz="half" idx="10"/>
          </p:nvPr>
        </p:nvSpPr>
        <p:spPr/>
        <p:txBody>
          <a:bodyPr lIns="91440" tIns="45720" rIns="91440" bIns="0" anchor="t"/>
          <a:lstStyle/>
          <a:p>
            <a:pPr indent="-287655"/>
            <a:endParaRPr lang="nl-NL" sz="2600">
              <a:cs typeface="Calibri"/>
            </a:endParaRPr>
          </a:p>
          <a:p>
            <a:pPr indent="-287655"/>
            <a:r>
              <a:rPr lang="nl-NL" sz="2600"/>
              <a:t>Wat is natte ruimte en wat is verblijfsruimte?</a:t>
            </a:r>
            <a:endParaRPr lang="nl-NL" sz="2600">
              <a:cs typeface="Calibri"/>
            </a:endParaRPr>
          </a:p>
          <a:p>
            <a:pPr marL="575945" lvl="1" indent="-287655"/>
            <a:r>
              <a:rPr lang="nl-NL" sz="2200"/>
              <a:t>Zie volgende slides</a:t>
            </a:r>
            <a:endParaRPr lang="nl-NL" sz="2200">
              <a:cs typeface="Calibri"/>
            </a:endParaRPr>
          </a:p>
          <a:p>
            <a:pPr indent="-287655"/>
            <a:endParaRPr lang="nl-NL" sz="2600"/>
          </a:p>
          <a:p>
            <a:pPr indent="-287655"/>
            <a:r>
              <a:rPr lang="nl-NL" sz="2600"/>
              <a:t>Voer ALLE natte ruimtes en ALLE verblijfsruimtes </a:t>
            </a:r>
            <a:r>
              <a:rPr lang="nl-NL" sz="2200"/>
              <a:t>(behalve de ‘donkere’) </a:t>
            </a:r>
            <a:r>
              <a:rPr lang="nl-NL" sz="2600"/>
              <a:t>in</a:t>
            </a:r>
            <a:endParaRPr lang="nl-NL" sz="2600">
              <a:cs typeface="Calibri"/>
            </a:endParaRPr>
          </a:p>
          <a:p>
            <a:pPr marL="575945" lvl="1" indent="-287655"/>
            <a:r>
              <a:rPr lang="nl-NL" sz="2200"/>
              <a:t>Ook indien ze geen ventilatieopening hebben.</a:t>
            </a:r>
            <a:endParaRPr lang="nl-NL" sz="2200">
              <a:cs typeface="Calibri"/>
            </a:endParaRPr>
          </a:p>
          <a:p>
            <a:pPr marL="575945" lvl="1" indent="-287655"/>
            <a:r>
              <a:rPr lang="nl-NL" sz="2200"/>
              <a:t>Enkel aanwezigheid ruimte invoeren. GEEN oppervlaktes of volumes berekenen.</a:t>
            </a:r>
            <a:endParaRPr lang="nl-NL" sz="2200">
              <a:cs typeface="Calibri"/>
            </a:endParaRPr>
          </a:p>
          <a:p>
            <a:pPr indent="-287655"/>
            <a:endParaRPr lang="nl-NL" sz="2600"/>
          </a:p>
          <a:p>
            <a:pPr indent="-287655"/>
            <a:r>
              <a:rPr lang="nl-NL" sz="2600"/>
              <a:t>Voer NOOIT in</a:t>
            </a:r>
            <a:endParaRPr lang="nl-NL" sz="2600">
              <a:cs typeface="Calibri"/>
            </a:endParaRPr>
          </a:p>
          <a:p>
            <a:pPr marL="575945" lvl="1" indent="-287655"/>
            <a:r>
              <a:rPr lang="nl-NL" sz="2200"/>
              <a:t>ruimtes buiten het beschermde volume</a:t>
            </a:r>
            <a:endParaRPr lang="nl-NL" sz="2200">
              <a:cs typeface="Calibri"/>
            </a:endParaRPr>
          </a:p>
          <a:p>
            <a:pPr marL="575945" lvl="1" indent="-287655"/>
            <a:r>
              <a:rPr lang="nl-NL" sz="2200"/>
              <a:t>garages</a:t>
            </a:r>
            <a:endParaRPr lang="nl-NL" sz="2200">
              <a:cs typeface="Calibri"/>
            </a:endParaRPr>
          </a:p>
          <a:p>
            <a:pPr marL="575945" lvl="1" indent="-287655"/>
            <a:r>
              <a:rPr lang="nl-NL" sz="2200"/>
              <a:t>circulatieruimtes </a:t>
            </a:r>
            <a:endParaRPr lang="nl-NL" sz="2200">
              <a:cs typeface="Calibri"/>
            </a:endParaRPr>
          </a:p>
          <a:p>
            <a:pPr marL="575945" lvl="1" indent="-287655"/>
            <a:r>
              <a:rPr lang="nl-NL" sz="2200"/>
              <a:t>‘donkere’ verblijfsruimtes</a:t>
            </a:r>
            <a:endParaRPr lang="nl-NL" sz="2200">
              <a:cs typeface="Calibri"/>
            </a:endParaRPr>
          </a:p>
          <a:p>
            <a:pPr indent="-287655"/>
            <a:endParaRPr lang="nl-BE">
              <a:cs typeface="Calibri"/>
            </a:endParaRPr>
          </a:p>
        </p:txBody>
      </p:sp>
      <p:sp>
        <p:nvSpPr>
          <p:cNvPr id="4" name="Ovaal 3">
            <a:extLst>
              <a:ext uri="{FF2B5EF4-FFF2-40B4-BE49-F238E27FC236}">
                <a16:creationId xmlns:a16="http://schemas.microsoft.com/office/drawing/2014/main" id="{CB12EAA8-E653-0BB2-5229-BE238E3674E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19604B9-F352-1A09-4A70-8991C3E7CE93}"/>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15B31B4B-2A3E-4E8F-4026-43FE631116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9" name="Rechthoek: afgeronde hoeken 8">
            <a:extLst>
              <a:ext uri="{FF2B5EF4-FFF2-40B4-BE49-F238E27FC236}">
                <a16:creationId xmlns:a16="http://schemas.microsoft.com/office/drawing/2014/main" id="{3CEEF12E-779B-5E7B-99B9-06E16B1D84BB}"/>
              </a:ext>
            </a:extLst>
          </p:cNvPr>
          <p:cNvSpPr/>
          <p:nvPr/>
        </p:nvSpPr>
        <p:spPr>
          <a:xfrm>
            <a:off x="3581398" y="209997"/>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0" name="Rechteraccolade 9">
            <a:extLst>
              <a:ext uri="{FF2B5EF4-FFF2-40B4-BE49-F238E27FC236}">
                <a16:creationId xmlns:a16="http://schemas.microsoft.com/office/drawing/2014/main" id="{2B539BEB-F3A6-1F51-E66D-0C13268417D3}"/>
              </a:ext>
            </a:extLst>
          </p:cNvPr>
          <p:cNvSpPr/>
          <p:nvPr/>
        </p:nvSpPr>
        <p:spPr>
          <a:xfrm>
            <a:off x="5904034" y="4853355"/>
            <a:ext cx="383931" cy="14071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Tekstvak 11">
            <a:extLst>
              <a:ext uri="{FF2B5EF4-FFF2-40B4-BE49-F238E27FC236}">
                <a16:creationId xmlns:a16="http://schemas.microsoft.com/office/drawing/2014/main" id="{EBA3A6AD-4C89-3B31-3EE0-6AF7CD73B920}"/>
              </a:ext>
            </a:extLst>
          </p:cNvPr>
          <p:cNvSpPr txBox="1"/>
          <p:nvPr/>
        </p:nvSpPr>
        <p:spPr>
          <a:xfrm>
            <a:off x="6074753" y="5380832"/>
            <a:ext cx="6097464" cy="397032"/>
          </a:xfrm>
          <a:prstGeom prst="rect">
            <a:avLst/>
          </a:prstGeom>
          <a:noFill/>
        </p:spPr>
        <p:txBody>
          <a:bodyPr wrap="square">
            <a:spAutoFit/>
          </a:bodyPr>
          <a:lstStyle/>
          <a:p>
            <a:pPr marL="575945" lvl="1" indent="-287655">
              <a:lnSpc>
                <a:spcPct val="90000"/>
              </a:lnSpc>
              <a:spcBef>
                <a:spcPts val="300"/>
              </a:spcBef>
              <a:buClr>
                <a:srgbClr val="7F7F7F"/>
              </a:buClr>
              <a:buSzPct val="80000"/>
              <a:buFont typeface="Calibri" panose="020F0502020204030204" pitchFamily="34" charset="0"/>
              <a:buChar char="→"/>
            </a:pPr>
            <a:r>
              <a:rPr lang="nl-NL" sz="2200">
                <a:solidFill>
                  <a:srgbClr val="7F7F7F"/>
                </a:solidFill>
                <a:latin typeface="+mj-lt"/>
              </a:rPr>
              <a:t>Herhaling: zie vorige slide</a:t>
            </a:r>
          </a:p>
        </p:txBody>
      </p:sp>
    </p:spTree>
    <p:extLst>
      <p:ext uri="{BB962C8B-B14F-4D97-AF65-F5344CB8AC3E}">
        <p14:creationId xmlns:p14="http://schemas.microsoft.com/office/powerpoint/2010/main" val="160070306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Communicatie bij fouten in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10810875" cy="5408949"/>
          </a:xfrm>
        </p:spPr>
        <p:txBody>
          <a:bodyPr lIns="91440" tIns="45720" rIns="91440" bIns="0" anchor="t"/>
          <a:lstStyle/>
          <a:p>
            <a:pPr indent="-287655"/>
            <a:r>
              <a:rPr lang="nl-BE">
                <a:cs typeface="Calibri"/>
              </a:rPr>
              <a:t>Als de ED van het EPC GD de fouten niet wil aanpassen</a:t>
            </a:r>
          </a:p>
          <a:p>
            <a:pPr marL="575945" lvl="1" indent="-287655"/>
            <a:r>
              <a:rPr lang="nl-BE"/>
              <a:t>Contacteer het VEKA en bezorg volgende gegevens</a:t>
            </a:r>
            <a:endParaRPr lang="nl-BE">
              <a:cs typeface="Calibri"/>
            </a:endParaRPr>
          </a:p>
          <a:p>
            <a:pPr marL="863600" lvl="2" indent="-287655">
              <a:buClr>
                <a:srgbClr val="7F7F7F"/>
              </a:buClr>
            </a:pPr>
            <a:r>
              <a:rPr lang="nl-BE"/>
              <a:t>Adres</a:t>
            </a:r>
            <a:endParaRPr lang="nl-BE">
              <a:cs typeface="Calibri"/>
            </a:endParaRPr>
          </a:p>
          <a:p>
            <a:pPr marL="863600" lvl="2" indent="-287655">
              <a:buClr>
                <a:srgbClr val="7F7F7F"/>
              </a:buClr>
            </a:pPr>
            <a:r>
              <a:rPr lang="nl-BE"/>
              <a:t>Energieprestatiecertificaatnummer</a:t>
            </a:r>
            <a:endParaRPr lang="nl-BE">
              <a:cs typeface="Calibri"/>
            </a:endParaRPr>
          </a:p>
          <a:p>
            <a:pPr marL="863600" lvl="2" indent="-287655">
              <a:buClr>
                <a:srgbClr val="7F7F7F"/>
              </a:buClr>
            </a:pPr>
            <a:r>
              <a:rPr lang="nl-BE"/>
              <a:t>Naam van de energiedeskundige</a:t>
            </a:r>
            <a:endParaRPr lang="nl-BE">
              <a:cs typeface="Calibri"/>
            </a:endParaRPr>
          </a:p>
          <a:p>
            <a:pPr marL="863600" lvl="2" indent="-287655">
              <a:buClr>
                <a:srgbClr val="7F7F7F"/>
              </a:buClr>
            </a:pPr>
            <a:r>
              <a:rPr lang="nl-BE"/>
              <a:t>Vermoedelijke fouten of ontbrekende invoer inclusief stavingstukken</a:t>
            </a:r>
            <a:endParaRPr lang="nl-BE">
              <a:cs typeface="Calibri"/>
            </a:endParaRPr>
          </a:p>
          <a:p>
            <a:pPr marL="0" indent="-287655">
              <a:buClr>
                <a:srgbClr val="105269"/>
              </a:buClr>
              <a:buFont typeface="Wingdings 3" panose="05040102010807070707" pitchFamily="18" charset="2"/>
              <a:buChar char=""/>
            </a:pPr>
            <a:r>
              <a:rPr lang="nl-BE">
                <a:cs typeface="Calibri"/>
              </a:rPr>
              <a:t>Als de ED van het EPC GD de fouten niet kan aanpassen</a:t>
            </a:r>
            <a:endParaRPr lang="en-US">
              <a:ea typeface="Calibri"/>
              <a:cs typeface="Calibri"/>
            </a:endParaRPr>
          </a:p>
          <a:p>
            <a:pPr marL="575945" lvl="1" indent="-287655">
              <a:buFont typeface="Calibri" panose="05040102010807070707" pitchFamily="18" charset="2"/>
              <a:buChar char="→"/>
            </a:pPr>
            <a:r>
              <a:rPr lang="nl-BE">
                <a:cs typeface="Calibri"/>
              </a:rPr>
              <a:t>Contacteer het VEKA</a:t>
            </a:r>
            <a:endParaRPr lang="nl-BE" sz="2500">
              <a:solidFill>
                <a:srgbClr val="7F7F7F"/>
              </a:solidFill>
              <a:ea typeface="Calibri"/>
              <a:cs typeface="Calibri"/>
            </a:endParaRPr>
          </a:p>
          <a:p>
            <a:pPr marL="863600" lvl="2" indent="-287655"/>
            <a:r>
              <a:rPr lang="nl-BE">
                <a:solidFill>
                  <a:srgbClr val="7F7F7F"/>
                </a:solidFill>
                <a:ea typeface="Calibri"/>
                <a:cs typeface="Calibri"/>
              </a:rPr>
              <a:t>Let wel: een ED blijft verantwoordelijk voor ingediende </a:t>
            </a:r>
            <a:r>
              <a:rPr lang="nl-BE" err="1">
                <a:solidFill>
                  <a:srgbClr val="7F7F7F"/>
                </a:solidFill>
                <a:ea typeface="Calibri"/>
                <a:cs typeface="Calibri"/>
              </a:rPr>
              <a:t>EPC's</a:t>
            </a:r>
            <a:r>
              <a:rPr lang="nl-BE">
                <a:solidFill>
                  <a:srgbClr val="7F7F7F"/>
                </a:solidFill>
                <a:ea typeface="Calibri"/>
                <a:cs typeface="Calibri"/>
              </a:rPr>
              <a:t> gedurende 10 jaar</a:t>
            </a:r>
            <a:endParaRPr lang="nl-BE">
              <a:ea typeface="Calibri"/>
              <a:cs typeface="Calibri"/>
            </a:endParaRPr>
          </a:p>
          <a:p>
            <a:pPr marL="0" lvl="2" indent="-287655">
              <a:buClr>
                <a:srgbClr val="105269"/>
              </a:buClr>
              <a:buFont typeface="Wingdings 3" panose="05040102010807070707" pitchFamily="18" charset="2"/>
              <a:buChar char=""/>
            </a:pPr>
            <a:r>
              <a:rPr lang="nl-BE" sz="3200">
                <a:cs typeface="Calibri"/>
              </a:rPr>
              <a:t>Bij aanpassing EPC GD</a:t>
            </a:r>
            <a:endParaRPr lang="nl-BE"/>
          </a:p>
          <a:p>
            <a:pPr marL="575945" lvl="1" indent="-287655"/>
            <a:r>
              <a:rPr lang="nl-BE"/>
              <a:t>VME en syndicus ontvangen aangepaste EPC GD</a:t>
            </a:r>
            <a:endParaRPr lang="nl-BE">
              <a:cs typeface="Calibri"/>
            </a:endParaRPr>
          </a:p>
          <a:p>
            <a:pPr indent="0">
              <a:buNone/>
            </a:pPr>
            <a:endParaRPr lang="nl-BE">
              <a:ea typeface="Calibri"/>
              <a:cs typeface="Calibri"/>
            </a:endParaRPr>
          </a:p>
        </p:txBody>
      </p:sp>
      <p:sp>
        <p:nvSpPr>
          <p:cNvPr id="4" name="Ovaal 3">
            <a:extLst>
              <a:ext uri="{FF2B5EF4-FFF2-40B4-BE49-F238E27FC236}">
                <a16:creationId xmlns:a16="http://schemas.microsoft.com/office/drawing/2014/main" id="{2443741C-FAC5-59C3-7AAE-F262E6C90476}"/>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B004DD89-A6CB-DED8-006B-1188BA8CC9D8}"/>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II.5.1.2</a:t>
            </a:r>
            <a:endParaRPr lang="nl-BE" sz="2000" b="1" i="0" u="none" cap="small" baseline="0">
              <a:solidFill>
                <a:srgbClr val="105269"/>
              </a:solidFill>
              <a:latin typeface="+mj-lt"/>
            </a:endParaRPr>
          </a:p>
        </p:txBody>
      </p:sp>
      <p:pic>
        <p:nvPicPr>
          <p:cNvPr id="6" name="Graphic 5" descr="Klembord">
            <a:extLst>
              <a:ext uri="{FF2B5EF4-FFF2-40B4-BE49-F238E27FC236}">
                <a16:creationId xmlns:a16="http://schemas.microsoft.com/office/drawing/2014/main" id="{59F9F20C-28B7-18FF-36F0-14E070E65A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22136517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340768"/>
            <a:ext cx="11217550" cy="5517232"/>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n-lt"/>
              </a:rPr>
              <a:t>Enkel de gemeenschappelijke ruimten zijn opgenomen </a:t>
            </a:r>
            <a:br>
              <a:rPr lang="nl-BE" sz="3200">
                <a:latin typeface="+mn-lt"/>
              </a:rPr>
            </a:br>
            <a:r>
              <a:rPr lang="nl-BE" sz="3200">
                <a:latin typeface="+mn-lt"/>
              </a:rPr>
              <a:t>in het EPC GD</a:t>
            </a:r>
          </a:p>
          <a:p>
            <a:pPr indent="-287655">
              <a:buClr>
                <a:srgbClr val="105269"/>
              </a:buClr>
              <a:buSzPct val="80000"/>
              <a:buFont typeface="Wingdings 3" panose="05040102010807070707" pitchFamily="18" charset="2"/>
              <a:buChar char=""/>
            </a:pPr>
            <a:r>
              <a:rPr lang="nl-BE" sz="3200">
                <a:latin typeface="+mn-lt"/>
              </a:rPr>
              <a:t>Foutieve schets</a:t>
            </a:r>
            <a:endParaRPr lang="nl-BE" sz="3200">
              <a:latin typeface="+mn-lt"/>
              <a:ea typeface="Calibri"/>
              <a:cs typeface="Calibri"/>
            </a:endParaRPr>
          </a:p>
          <a:p>
            <a:pPr indent="-287655">
              <a:buClr>
                <a:srgbClr val="105269"/>
              </a:buClr>
              <a:buSzPct val="80000"/>
              <a:buFont typeface="Wingdings 3" panose="05040102010807070707" pitchFamily="18" charset="2"/>
              <a:buChar char=""/>
            </a:pPr>
            <a:r>
              <a:rPr lang="nl-BE" sz="3200">
                <a:latin typeface="+mn-lt"/>
              </a:rPr>
              <a:t>Schets komt niet overeen met reële toestand</a:t>
            </a:r>
            <a:endParaRPr lang="nl-BE" sz="2500">
              <a:solidFill>
                <a:srgbClr val="7F7F7F"/>
              </a:solidFill>
              <a:latin typeface="+mn-lt"/>
            </a:endParaRPr>
          </a:p>
          <a:p>
            <a:pPr indent="-287655">
              <a:buClr>
                <a:srgbClr val="105269"/>
              </a:buClr>
              <a:buSzPct val="80000"/>
              <a:buFont typeface="Wingdings 3" panose="05040102010807070707" pitchFamily="18" charset="2"/>
              <a:buChar char=""/>
            </a:pPr>
            <a:r>
              <a:rPr lang="nl-BE" sz="3200">
                <a:latin typeface="+mn-lt"/>
              </a:rPr>
              <a:t>Gebouwafbakening niet conform het gebouwenregister</a:t>
            </a:r>
            <a:endParaRPr lang="nl-BE" sz="3200">
              <a:latin typeface="+mn-lt"/>
              <a:ea typeface="Calibri"/>
              <a:cs typeface="Calibri"/>
            </a:endParaRPr>
          </a:p>
          <a:p>
            <a:pPr indent="-287655">
              <a:buClr>
                <a:srgbClr val="105269"/>
              </a:buClr>
              <a:buSzPct val="80000"/>
              <a:buFont typeface="Wingdings 3" panose="05040102010807070707" pitchFamily="18" charset="2"/>
              <a:buChar char=""/>
            </a:pPr>
            <a:r>
              <a:rPr lang="nl-BE" sz="3200">
                <a:latin typeface="+mn-lt"/>
              </a:rPr>
              <a:t>Openingen: openingen in de gemeenschappelijke delen werden niet ingevoerd</a:t>
            </a:r>
            <a:endParaRPr lang="en-US" sz="3200">
              <a:latin typeface="+mn-lt"/>
            </a:endParaRPr>
          </a:p>
          <a:p>
            <a:pPr indent="-287655">
              <a:buClr>
                <a:srgbClr val="105269"/>
              </a:buClr>
              <a:buSzPct val="80000"/>
              <a:buFont typeface="Wingdings 3" panose="05040102010807070707" pitchFamily="18" charset="2"/>
              <a:buChar char=""/>
            </a:pPr>
            <a:r>
              <a:rPr lang="nl-BE" sz="3200">
                <a:latin typeface="+mn-lt"/>
              </a:rPr>
              <a:t>Openingen: privatieve openingen werden niet ingevoerd</a:t>
            </a:r>
            <a:endParaRPr lang="nl-BE" sz="3200">
              <a:latin typeface="+mn-lt"/>
              <a:ea typeface="Calibri"/>
              <a:cs typeface="Calibri"/>
            </a:endParaRPr>
          </a:p>
          <a:p>
            <a:pPr indent="-287655">
              <a:buClr>
                <a:srgbClr val="105269"/>
              </a:buClr>
              <a:buSzPct val="80000"/>
              <a:buFont typeface="Wingdings 3" panose="05040102010807070707" pitchFamily="18" charset="2"/>
              <a:buChar char=""/>
            </a:pPr>
            <a:r>
              <a:rPr lang="nl-BE" sz="3200">
                <a:latin typeface="+mn-lt"/>
              </a:rPr>
              <a:t>0ntbrekende schildelen met een afwijkende oriëntatie</a:t>
            </a:r>
            <a:endParaRPr lang="nl-BE">
              <a:latin typeface="+mn-lt"/>
            </a:endParaRPr>
          </a:p>
          <a:p>
            <a:pPr indent="-287655">
              <a:buClr>
                <a:srgbClr val="105269"/>
              </a:buClr>
              <a:buSzPct val="80000"/>
              <a:buFont typeface="Wingdings 3" panose="05040102010807070707" pitchFamily="18" charset="2"/>
              <a:buChar char=""/>
            </a:pPr>
            <a:r>
              <a:rPr lang="nl-BE" sz="3200">
                <a:latin typeface="+mn-lt"/>
              </a:rPr>
              <a:t>Ontbrekende schildelen in het gebouw</a:t>
            </a:r>
            <a:endParaRPr lang="nl-BE" sz="3200">
              <a:latin typeface="+mn-lt"/>
              <a:ea typeface="Calibri"/>
              <a:cs typeface="Calibri"/>
            </a:endParaRPr>
          </a:p>
          <a:p>
            <a:pPr indent="-287655">
              <a:buClr>
                <a:srgbClr val="105269"/>
              </a:buClr>
              <a:buSzPct val="80000"/>
              <a:buFont typeface="Wingdings 3" panose="05040102010807070707" pitchFamily="18" charset="2"/>
              <a:buChar char=""/>
            </a:pPr>
            <a:r>
              <a:rPr lang="nl-BE" sz="3200">
                <a:latin typeface="+mn-lt"/>
              </a:rPr>
              <a:t>Vloer: oppervlakte en perimeter, begrenzing</a:t>
            </a:r>
            <a:endParaRPr lang="nl-BE" sz="3200">
              <a:latin typeface="+mn-lt"/>
              <a:ea typeface="Calibri"/>
              <a:cs typeface="Calibri"/>
            </a:endParaRPr>
          </a:p>
          <a:p>
            <a:pPr marL="285750" indent="-287655">
              <a:buFont typeface="'Wingdings 3',Sans-Serif"/>
              <a:buChar char=""/>
            </a:pPr>
            <a:endParaRPr lang="nl-BE" sz="3200">
              <a:latin typeface="+mj-lt"/>
              <a:ea typeface="Calibri"/>
              <a:cs typeface="Calibri"/>
            </a:endParaRPr>
          </a:p>
          <a:p>
            <a:pPr marL="285750" indent="-287655">
              <a:buFont typeface="'Wingdings 3',Sans-Serif"/>
              <a:buChar char=""/>
            </a:pPr>
            <a:endParaRPr lang="nl-BE" sz="3200">
              <a:latin typeface="+mj-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spTree>
    <p:extLst>
      <p:ext uri="{BB962C8B-B14F-4D97-AF65-F5344CB8AC3E}">
        <p14:creationId xmlns:p14="http://schemas.microsoft.com/office/powerpoint/2010/main" val="7163596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340768"/>
            <a:ext cx="10582551" cy="5517232"/>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n-lt"/>
              </a:rPr>
              <a:t>Enkel de gemeenschappelijke ruimten zijn opgenomen in het EPC GD </a:t>
            </a:r>
            <a:endParaRPr lang="nl-BE" sz="3200">
              <a:latin typeface="+mn-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pic>
        <p:nvPicPr>
          <p:cNvPr id="7" name="Picture 6">
            <a:extLst>
              <a:ext uri="{FF2B5EF4-FFF2-40B4-BE49-F238E27FC236}">
                <a16:creationId xmlns:a16="http://schemas.microsoft.com/office/drawing/2014/main" id="{77F3C9F8-6021-2545-0199-08414418E299}"/>
              </a:ext>
            </a:extLst>
          </p:cNvPr>
          <p:cNvPicPr>
            <a:picLocks noChangeAspect="1"/>
          </p:cNvPicPr>
          <p:nvPr/>
        </p:nvPicPr>
        <p:blipFill>
          <a:blip r:embed="rId2"/>
          <a:stretch>
            <a:fillRect/>
          </a:stretch>
        </p:blipFill>
        <p:spPr>
          <a:xfrm>
            <a:off x="6311900" y="2961806"/>
            <a:ext cx="3868057" cy="3419960"/>
          </a:xfrm>
          <a:prstGeom prst="rect">
            <a:avLst/>
          </a:prstGeom>
        </p:spPr>
      </p:pic>
    </p:spTree>
    <p:extLst>
      <p:ext uri="{BB962C8B-B14F-4D97-AF65-F5344CB8AC3E}">
        <p14:creationId xmlns:p14="http://schemas.microsoft.com/office/powerpoint/2010/main" val="7105847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340768"/>
            <a:ext cx="11217550" cy="5517232"/>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n-lt"/>
              </a:rPr>
              <a:t>Foutieve schets: geen volume, en</a:t>
            </a:r>
            <a:r>
              <a:rPr lang="nl-BE" sz="3000">
                <a:latin typeface="+mn-lt"/>
              </a:rPr>
              <a:t>kel circulatieruimtes</a:t>
            </a:r>
            <a:endParaRPr lang="nl-BE" sz="3000">
              <a:latin typeface="+mn-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Char char=""/>
            </a:pPr>
            <a:endParaRPr lang="nl-BE" sz="2800">
              <a:latin typeface="+mj-lt"/>
              <a:ea typeface="Calibri"/>
              <a:cs typeface="Calibri"/>
            </a:endParaRPr>
          </a:p>
          <a:p>
            <a:pPr indent="-287655">
              <a:buClr>
                <a:srgbClr val="105269"/>
              </a:buClr>
              <a:buSzPct val="80000"/>
              <a:buChar char=""/>
            </a:pPr>
            <a:endParaRPr lang="nl-BE" sz="2800">
              <a:latin typeface="+mj-lt"/>
              <a:ea typeface="Calibri"/>
              <a:cs typeface="Calibri"/>
            </a:endParaRPr>
          </a:p>
        </p:txBody>
      </p:sp>
      <p:pic>
        <p:nvPicPr>
          <p:cNvPr id="4" name="Picture 3">
            <a:extLst>
              <a:ext uri="{FF2B5EF4-FFF2-40B4-BE49-F238E27FC236}">
                <a16:creationId xmlns:a16="http://schemas.microsoft.com/office/drawing/2014/main" id="{9B07DE17-4529-27CA-1B03-C15713404CF4}"/>
              </a:ext>
            </a:extLst>
          </p:cNvPr>
          <p:cNvPicPr>
            <a:picLocks noChangeAspect="1"/>
          </p:cNvPicPr>
          <p:nvPr/>
        </p:nvPicPr>
        <p:blipFill>
          <a:blip r:embed="rId2"/>
          <a:stretch>
            <a:fillRect/>
          </a:stretch>
        </p:blipFill>
        <p:spPr>
          <a:xfrm>
            <a:off x="6444474" y="2642281"/>
            <a:ext cx="2743200" cy="3762603"/>
          </a:xfrm>
          <a:prstGeom prst="rect">
            <a:avLst/>
          </a:prstGeom>
        </p:spPr>
      </p:pic>
      <p:pic>
        <p:nvPicPr>
          <p:cNvPr id="6" name="Picture 5">
            <a:extLst>
              <a:ext uri="{FF2B5EF4-FFF2-40B4-BE49-F238E27FC236}">
                <a16:creationId xmlns:a16="http://schemas.microsoft.com/office/drawing/2014/main" id="{C94FF428-CA24-2065-7ECF-F8B18036F882}"/>
              </a:ext>
            </a:extLst>
          </p:cNvPr>
          <p:cNvPicPr>
            <a:picLocks noChangeAspect="1"/>
          </p:cNvPicPr>
          <p:nvPr/>
        </p:nvPicPr>
        <p:blipFill>
          <a:blip r:embed="rId3"/>
          <a:stretch>
            <a:fillRect/>
          </a:stretch>
        </p:blipFill>
        <p:spPr>
          <a:xfrm>
            <a:off x="977900" y="2673778"/>
            <a:ext cx="4648200" cy="3769229"/>
          </a:xfrm>
          <a:prstGeom prst="rect">
            <a:avLst/>
          </a:prstGeom>
        </p:spPr>
      </p:pic>
    </p:spTree>
    <p:extLst>
      <p:ext uri="{BB962C8B-B14F-4D97-AF65-F5344CB8AC3E}">
        <p14:creationId xmlns:p14="http://schemas.microsoft.com/office/powerpoint/2010/main" val="11136629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340768"/>
            <a:ext cx="11217550" cy="5517232"/>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n-lt"/>
              </a:rPr>
              <a:t>Schets komt niet overeen met reële toestand en voldoet niet aan voorwaarden (naamgeving schildelen, begrenzing, ...)</a:t>
            </a:r>
            <a:endParaRPr lang="nl-BE" sz="3200">
              <a:latin typeface="+mn-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pic>
        <p:nvPicPr>
          <p:cNvPr id="5" name="Picture 4">
            <a:extLst>
              <a:ext uri="{FF2B5EF4-FFF2-40B4-BE49-F238E27FC236}">
                <a16:creationId xmlns:a16="http://schemas.microsoft.com/office/drawing/2014/main" id="{DB10D285-A94B-8B26-5C0E-3DCCA204BD64}"/>
              </a:ext>
            </a:extLst>
          </p:cNvPr>
          <p:cNvPicPr>
            <a:picLocks noChangeAspect="1"/>
          </p:cNvPicPr>
          <p:nvPr/>
        </p:nvPicPr>
        <p:blipFill>
          <a:blip r:embed="rId2"/>
          <a:stretch>
            <a:fillRect/>
          </a:stretch>
        </p:blipFill>
        <p:spPr>
          <a:xfrm>
            <a:off x="932543" y="2438113"/>
            <a:ext cx="5056414" cy="3932131"/>
          </a:xfrm>
          <a:prstGeom prst="rect">
            <a:avLst/>
          </a:prstGeom>
        </p:spPr>
      </p:pic>
      <p:pic>
        <p:nvPicPr>
          <p:cNvPr id="6" name="Picture 5">
            <a:extLst>
              <a:ext uri="{FF2B5EF4-FFF2-40B4-BE49-F238E27FC236}">
                <a16:creationId xmlns:a16="http://schemas.microsoft.com/office/drawing/2014/main" id="{888CC9D4-170D-673B-5162-6E0A15D30195}"/>
              </a:ext>
            </a:extLst>
          </p:cNvPr>
          <p:cNvPicPr>
            <a:picLocks noChangeAspect="1"/>
          </p:cNvPicPr>
          <p:nvPr/>
        </p:nvPicPr>
        <p:blipFill>
          <a:blip r:embed="rId3"/>
          <a:stretch>
            <a:fillRect/>
          </a:stretch>
        </p:blipFill>
        <p:spPr>
          <a:xfrm>
            <a:off x="6375400" y="2476642"/>
            <a:ext cx="3514271" cy="4880143"/>
          </a:xfrm>
          <a:prstGeom prst="rect">
            <a:avLst/>
          </a:prstGeom>
        </p:spPr>
      </p:pic>
    </p:spTree>
    <p:extLst>
      <p:ext uri="{BB962C8B-B14F-4D97-AF65-F5344CB8AC3E}">
        <p14:creationId xmlns:p14="http://schemas.microsoft.com/office/powerpoint/2010/main" val="319054675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340768"/>
            <a:ext cx="11217550" cy="5517232"/>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n-lt"/>
              </a:rPr>
              <a:t>Gebouwafbakening niet conform het gebouwenregister</a:t>
            </a:r>
            <a:endParaRPr lang="nl-BE" sz="2500">
              <a:solidFill>
                <a:srgbClr val="7F7F7F"/>
              </a:solidFill>
              <a:latin typeface="+mn-lt"/>
              <a:ea typeface="Calibri"/>
              <a:cs typeface="Calibri"/>
            </a:endParaRPr>
          </a:p>
          <a:p>
            <a:pPr marL="285750" indent="-287655">
              <a:buFont typeface="'Wingdings 3',Sans-Serif"/>
              <a:buChar char=""/>
            </a:pPr>
            <a:endParaRPr lang="nl-BE" sz="3200">
              <a:latin typeface="+mj-lt"/>
              <a:ea typeface="Calibri"/>
              <a:cs typeface="Calibri"/>
            </a:endParaRPr>
          </a:p>
          <a:p>
            <a:pPr marL="285750" indent="-287655">
              <a:buFont typeface="'Wingdings 3',Sans-Serif"/>
              <a:buChar char=""/>
            </a:pPr>
            <a:endParaRPr lang="nl-BE" sz="3200">
              <a:latin typeface="+mj-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sp>
        <p:nvSpPr>
          <p:cNvPr id="11" name="Ovaal 3">
            <a:extLst>
              <a:ext uri="{FF2B5EF4-FFF2-40B4-BE49-F238E27FC236}">
                <a16:creationId xmlns:a16="http://schemas.microsoft.com/office/drawing/2014/main" id="{12202FAF-11EA-5347-7BFF-C5F1278AEBF6}"/>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4">
            <a:extLst>
              <a:ext uri="{FF2B5EF4-FFF2-40B4-BE49-F238E27FC236}">
                <a16:creationId xmlns:a16="http://schemas.microsoft.com/office/drawing/2014/main" id="{3D316F1F-840B-94EB-9A44-A7D825C9B091}"/>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III.1</a:t>
            </a:r>
            <a:endParaRPr lang="nl-BE" sz="2000" b="1" i="0" u="none" cap="small" baseline="0">
              <a:solidFill>
                <a:srgbClr val="105269"/>
              </a:solidFill>
              <a:latin typeface="+mj-lt"/>
            </a:endParaRPr>
          </a:p>
        </p:txBody>
      </p:sp>
      <p:pic>
        <p:nvPicPr>
          <p:cNvPr id="15" name="Graphic 14" descr="Klembord">
            <a:extLst>
              <a:ext uri="{FF2B5EF4-FFF2-40B4-BE49-F238E27FC236}">
                <a16:creationId xmlns:a16="http://schemas.microsoft.com/office/drawing/2014/main" id="{E0F1DAC3-165E-B24F-FC27-B10EA0078D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pic>
        <p:nvPicPr>
          <p:cNvPr id="6" name="Picture 5">
            <a:extLst>
              <a:ext uri="{FF2B5EF4-FFF2-40B4-BE49-F238E27FC236}">
                <a16:creationId xmlns:a16="http://schemas.microsoft.com/office/drawing/2014/main" id="{F2B3091A-C324-3D26-E318-B1ABFCC65C0C}"/>
              </a:ext>
            </a:extLst>
          </p:cNvPr>
          <p:cNvPicPr>
            <a:picLocks noChangeAspect="1"/>
          </p:cNvPicPr>
          <p:nvPr/>
        </p:nvPicPr>
        <p:blipFill>
          <a:blip r:embed="rId4"/>
          <a:stretch>
            <a:fillRect/>
          </a:stretch>
        </p:blipFill>
        <p:spPr>
          <a:xfrm>
            <a:off x="878993" y="1954382"/>
            <a:ext cx="3331482" cy="4112985"/>
          </a:xfrm>
          <a:prstGeom prst="rect">
            <a:avLst/>
          </a:prstGeom>
        </p:spPr>
      </p:pic>
      <p:pic>
        <p:nvPicPr>
          <p:cNvPr id="7" name="Picture 6">
            <a:extLst>
              <a:ext uri="{FF2B5EF4-FFF2-40B4-BE49-F238E27FC236}">
                <a16:creationId xmlns:a16="http://schemas.microsoft.com/office/drawing/2014/main" id="{1FDBE5B1-26D1-C833-480D-62A8A57BC969}"/>
              </a:ext>
            </a:extLst>
          </p:cNvPr>
          <p:cNvPicPr>
            <a:picLocks noChangeAspect="1"/>
          </p:cNvPicPr>
          <p:nvPr/>
        </p:nvPicPr>
        <p:blipFill>
          <a:blip r:embed="rId5"/>
          <a:stretch>
            <a:fillRect/>
          </a:stretch>
        </p:blipFill>
        <p:spPr>
          <a:xfrm>
            <a:off x="4310851" y="1954383"/>
            <a:ext cx="3563437" cy="4114800"/>
          </a:xfrm>
          <a:prstGeom prst="rect">
            <a:avLst/>
          </a:prstGeom>
        </p:spPr>
      </p:pic>
      <p:pic>
        <p:nvPicPr>
          <p:cNvPr id="12" name="Picture 11">
            <a:extLst>
              <a:ext uri="{FF2B5EF4-FFF2-40B4-BE49-F238E27FC236}">
                <a16:creationId xmlns:a16="http://schemas.microsoft.com/office/drawing/2014/main" id="{7240D533-4B3C-65D2-7889-C880C4DA3851}"/>
              </a:ext>
            </a:extLst>
          </p:cNvPr>
          <p:cNvPicPr>
            <a:picLocks noChangeAspect="1"/>
          </p:cNvPicPr>
          <p:nvPr/>
        </p:nvPicPr>
        <p:blipFill>
          <a:blip r:embed="rId6"/>
          <a:stretch>
            <a:fillRect/>
          </a:stretch>
        </p:blipFill>
        <p:spPr>
          <a:xfrm>
            <a:off x="8033765" y="1950753"/>
            <a:ext cx="3563437" cy="4114800"/>
          </a:xfrm>
          <a:prstGeom prst="rect">
            <a:avLst/>
          </a:prstGeom>
        </p:spPr>
      </p:pic>
    </p:spTree>
    <p:extLst>
      <p:ext uri="{BB962C8B-B14F-4D97-AF65-F5344CB8AC3E}">
        <p14:creationId xmlns:p14="http://schemas.microsoft.com/office/powerpoint/2010/main" val="24949202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340768"/>
            <a:ext cx="11217550" cy="5517232"/>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n-lt"/>
              </a:rPr>
              <a:t>Gebouwafbakening niet conform het gebouwenregister</a:t>
            </a:r>
            <a:endParaRPr lang="nl-BE" sz="2500">
              <a:solidFill>
                <a:srgbClr val="7F7F7F"/>
              </a:solidFill>
              <a:latin typeface="+mn-lt"/>
              <a:ea typeface="Calibri"/>
              <a:cs typeface="Calibri"/>
            </a:endParaRPr>
          </a:p>
          <a:p>
            <a:pPr marL="285750" indent="-287655">
              <a:buFont typeface="'Wingdings 3',Sans-Serif"/>
              <a:buChar char=""/>
            </a:pPr>
            <a:endParaRPr lang="nl-BE" sz="3200">
              <a:latin typeface="+mj-lt"/>
              <a:ea typeface="Calibri"/>
              <a:cs typeface="Calibri"/>
            </a:endParaRPr>
          </a:p>
          <a:p>
            <a:pPr marL="285750" indent="-287655">
              <a:buFont typeface="'Wingdings 3',Sans-Serif"/>
              <a:buChar char=""/>
            </a:pPr>
            <a:endParaRPr lang="nl-BE" sz="3200">
              <a:latin typeface="+mj-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sp>
        <p:nvSpPr>
          <p:cNvPr id="11" name="Ovaal 3">
            <a:extLst>
              <a:ext uri="{FF2B5EF4-FFF2-40B4-BE49-F238E27FC236}">
                <a16:creationId xmlns:a16="http://schemas.microsoft.com/office/drawing/2014/main" id="{12202FAF-11EA-5347-7BFF-C5F1278AEBF6}"/>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4">
            <a:extLst>
              <a:ext uri="{FF2B5EF4-FFF2-40B4-BE49-F238E27FC236}">
                <a16:creationId xmlns:a16="http://schemas.microsoft.com/office/drawing/2014/main" id="{3D316F1F-840B-94EB-9A44-A7D825C9B091}"/>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III.1</a:t>
            </a:r>
            <a:endParaRPr lang="nl-BE" sz="2000" b="1" i="0" u="none" cap="small" baseline="0">
              <a:solidFill>
                <a:srgbClr val="105269"/>
              </a:solidFill>
              <a:latin typeface="+mj-lt"/>
            </a:endParaRPr>
          </a:p>
        </p:txBody>
      </p:sp>
      <p:pic>
        <p:nvPicPr>
          <p:cNvPr id="15" name="Graphic 14" descr="Klembord">
            <a:extLst>
              <a:ext uri="{FF2B5EF4-FFF2-40B4-BE49-F238E27FC236}">
                <a16:creationId xmlns:a16="http://schemas.microsoft.com/office/drawing/2014/main" id="{E0F1DAC3-165E-B24F-FC27-B10EA0078D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pic>
        <p:nvPicPr>
          <p:cNvPr id="6" name="Picture 5">
            <a:extLst>
              <a:ext uri="{FF2B5EF4-FFF2-40B4-BE49-F238E27FC236}">
                <a16:creationId xmlns:a16="http://schemas.microsoft.com/office/drawing/2014/main" id="{F2B3091A-C324-3D26-E318-B1ABFCC65C0C}"/>
              </a:ext>
            </a:extLst>
          </p:cNvPr>
          <p:cNvPicPr>
            <a:picLocks noChangeAspect="1"/>
          </p:cNvPicPr>
          <p:nvPr/>
        </p:nvPicPr>
        <p:blipFill>
          <a:blip r:embed="rId4"/>
          <a:stretch>
            <a:fillRect/>
          </a:stretch>
        </p:blipFill>
        <p:spPr>
          <a:xfrm>
            <a:off x="878993" y="1954382"/>
            <a:ext cx="3331482" cy="4112985"/>
          </a:xfrm>
          <a:prstGeom prst="rect">
            <a:avLst/>
          </a:prstGeom>
        </p:spPr>
      </p:pic>
      <p:pic>
        <p:nvPicPr>
          <p:cNvPr id="9" name="Picture 8">
            <a:extLst>
              <a:ext uri="{FF2B5EF4-FFF2-40B4-BE49-F238E27FC236}">
                <a16:creationId xmlns:a16="http://schemas.microsoft.com/office/drawing/2014/main" id="{B973B097-E998-E547-29E0-422585E28102}"/>
              </a:ext>
            </a:extLst>
          </p:cNvPr>
          <p:cNvPicPr>
            <a:picLocks noChangeAspect="1"/>
          </p:cNvPicPr>
          <p:nvPr/>
        </p:nvPicPr>
        <p:blipFill>
          <a:blip r:embed="rId5"/>
          <a:stretch>
            <a:fillRect/>
          </a:stretch>
        </p:blipFill>
        <p:spPr>
          <a:xfrm>
            <a:off x="8048823" y="1955063"/>
            <a:ext cx="3611335" cy="2680153"/>
          </a:xfrm>
          <a:prstGeom prst="rect">
            <a:avLst/>
          </a:prstGeom>
        </p:spPr>
      </p:pic>
      <p:pic>
        <p:nvPicPr>
          <p:cNvPr id="4" name="Picture 3">
            <a:extLst>
              <a:ext uri="{FF2B5EF4-FFF2-40B4-BE49-F238E27FC236}">
                <a16:creationId xmlns:a16="http://schemas.microsoft.com/office/drawing/2014/main" id="{99834E30-ED03-3C88-6871-EA09920762A3}"/>
              </a:ext>
            </a:extLst>
          </p:cNvPr>
          <p:cNvPicPr>
            <a:picLocks noChangeAspect="1"/>
          </p:cNvPicPr>
          <p:nvPr/>
        </p:nvPicPr>
        <p:blipFill>
          <a:blip r:embed="rId6"/>
          <a:stretch>
            <a:fillRect/>
          </a:stretch>
        </p:blipFill>
        <p:spPr>
          <a:xfrm>
            <a:off x="4309036" y="1951661"/>
            <a:ext cx="3563437" cy="4114800"/>
          </a:xfrm>
          <a:prstGeom prst="rect">
            <a:avLst/>
          </a:prstGeom>
        </p:spPr>
      </p:pic>
    </p:spTree>
    <p:extLst>
      <p:ext uri="{BB962C8B-B14F-4D97-AF65-F5344CB8AC3E}">
        <p14:creationId xmlns:p14="http://schemas.microsoft.com/office/powerpoint/2010/main" val="89127273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5" name="Tijdelijke aanduiding voor inhoud 2">
            <a:extLst>
              <a:ext uri="{FF2B5EF4-FFF2-40B4-BE49-F238E27FC236}">
                <a16:creationId xmlns:a16="http://schemas.microsoft.com/office/drawing/2014/main" id="{D9770B87-CED1-2684-B1C1-EBED5EF16258}"/>
              </a:ext>
            </a:extLst>
          </p:cNvPr>
          <p:cNvSpPr txBox="1">
            <a:spLocks/>
          </p:cNvSpPr>
          <p:nvPr/>
        </p:nvSpPr>
        <p:spPr>
          <a:xfrm>
            <a:off x="839788" y="1340768"/>
            <a:ext cx="11217550" cy="5517232"/>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indent="-287655">
              <a:buClr>
                <a:srgbClr val="105269"/>
              </a:buClr>
              <a:buSzPct val="80000"/>
              <a:buFont typeface="Wingdings 3" panose="05040102010807070707" pitchFamily="18" charset="2"/>
              <a:buChar char=""/>
            </a:pPr>
            <a:r>
              <a:rPr lang="nl-BE" sz="3200">
                <a:latin typeface="+mn-lt"/>
              </a:rPr>
              <a:t>Openingen: openingen in de gemeenschappelijke delen werden niet ingevoerd</a:t>
            </a:r>
            <a:endParaRPr lang="en-US" sz="3200">
              <a:latin typeface="+mj-lt"/>
              <a:ea typeface="Calibri"/>
              <a:cs typeface="Calibri"/>
            </a:endParaRPr>
          </a:p>
          <a:p>
            <a:pPr marL="575945" lvl="1" indent="-287655">
              <a:buClr>
                <a:srgbClr val="7F7F7F"/>
              </a:buClr>
              <a:buSzPct val="80000"/>
              <a:buFont typeface="Calibri" panose="020F0502020204030204" pitchFamily="34" charset="0"/>
              <a:buChar char="→"/>
            </a:pPr>
            <a:r>
              <a:rPr lang="nl-BE" sz="2500">
                <a:solidFill>
                  <a:srgbClr val="7F7F7F"/>
                </a:solidFill>
                <a:latin typeface="+mj-lt"/>
              </a:rPr>
              <a:t>van de openingen in de gemeenschappelijke delen moeten oppervlakte en eigenschappen worden ingevoerd</a:t>
            </a:r>
            <a:br>
              <a:rPr lang="nl-BE" sz="2500">
                <a:solidFill>
                  <a:srgbClr val="7F7F7F"/>
                </a:solidFill>
                <a:latin typeface="+mj-lt"/>
                <a:ea typeface="Calibri"/>
                <a:cs typeface="Calibri"/>
              </a:rPr>
            </a:br>
            <a:r>
              <a:rPr lang="nl-BE" sz="2500">
                <a:solidFill>
                  <a:srgbClr val="7F7F7F"/>
                </a:solidFill>
                <a:latin typeface="+mj-lt"/>
              </a:rPr>
              <a:t>bv inkomdeur, vensters traphal, dakvenster/rookluik traphal..)</a:t>
            </a:r>
            <a:endParaRPr lang="nl-BE" sz="2500">
              <a:solidFill>
                <a:srgbClr val="7F7F7F"/>
              </a:solidFill>
              <a:latin typeface="+mj-lt"/>
              <a:ea typeface="Calibri"/>
              <a:cs typeface="Calibri"/>
            </a:endParaRPr>
          </a:p>
          <a:p>
            <a:pPr marL="575945" lvl="1" indent="-287655">
              <a:buClr>
                <a:srgbClr val="7F7F7F"/>
              </a:buClr>
              <a:buSzPct val="80000"/>
              <a:buFont typeface="Calibri" panose="020F0502020204030204" pitchFamily="34" charset="0"/>
              <a:buChar char="→"/>
            </a:pPr>
            <a:r>
              <a:rPr lang="nl-BE" sz="2500">
                <a:solidFill>
                  <a:srgbClr val="7F7F7F"/>
                </a:solidFill>
                <a:latin typeface="+mj-lt"/>
              </a:rPr>
              <a:t>belangrijk voor de aanbevelingen</a:t>
            </a:r>
            <a:endParaRPr lang="nl-BE" sz="2500">
              <a:solidFill>
                <a:srgbClr val="7F7F7F"/>
              </a:solidFill>
              <a:latin typeface="+mj-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pic>
        <p:nvPicPr>
          <p:cNvPr id="3" name="Picture 2">
            <a:extLst>
              <a:ext uri="{FF2B5EF4-FFF2-40B4-BE49-F238E27FC236}">
                <a16:creationId xmlns:a16="http://schemas.microsoft.com/office/drawing/2014/main" id="{30A54A11-B059-222C-AEA6-94B8826F6ACB}"/>
              </a:ext>
            </a:extLst>
          </p:cNvPr>
          <p:cNvPicPr>
            <a:picLocks noChangeAspect="1"/>
          </p:cNvPicPr>
          <p:nvPr/>
        </p:nvPicPr>
        <p:blipFill>
          <a:blip r:embed="rId2"/>
          <a:stretch>
            <a:fillRect/>
          </a:stretch>
        </p:blipFill>
        <p:spPr>
          <a:xfrm>
            <a:off x="9499799" y="3472034"/>
            <a:ext cx="3862615" cy="2899229"/>
          </a:xfrm>
          <a:prstGeom prst="rect">
            <a:avLst/>
          </a:prstGeom>
        </p:spPr>
      </p:pic>
      <p:pic>
        <p:nvPicPr>
          <p:cNvPr id="4" name="Picture 3">
            <a:extLst>
              <a:ext uri="{FF2B5EF4-FFF2-40B4-BE49-F238E27FC236}">
                <a16:creationId xmlns:a16="http://schemas.microsoft.com/office/drawing/2014/main" id="{BABBFD7E-F151-7CE2-0225-4DDFF5D86C81}"/>
              </a:ext>
            </a:extLst>
          </p:cNvPr>
          <p:cNvPicPr>
            <a:picLocks noChangeAspect="1"/>
          </p:cNvPicPr>
          <p:nvPr/>
        </p:nvPicPr>
        <p:blipFill>
          <a:blip r:embed="rId3"/>
          <a:stretch>
            <a:fillRect/>
          </a:stretch>
        </p:blipFill>
        <p:spPr>
          <a:xfrm>
            <a:off x="5929012" y="3472939"/>
            <a:ext cx="3933916" cy="3888015"/>
          </a:xfrm>
          <a:prstGeom prst="rect">
            <a:avLst/>
          </a:prstGeom>
        </p:spPr>
      </p:pic>
    </p:spTree>
    <p:extLst>
      <p:ext uri="{BB962C8B-B14F-4D97-AF65-F5344CB8AC3E}">
        <p14:creationId xmlns:p14="http://schemas.microsoft.com/office/powerpoint/2010/main" val="89854023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sp>
        <p:nvSpPr>
          <p:cNvPr id="5" name="Tijdelijke aanduiding voor inhoud 2">
            <a:extLst>
              <a:ext uri="{FF2B5EF4-FFF2-40B4-BE49-F238E27FC236}">
                <a16:creationId xmlns:a16="http://schemas.microsoft.com/office/drawing/2014/main" id="{D9770B87-CED1-2684-B1C1-EBED5EF16258}"/>
              </a:ext>
            </a:extLst>
          </p:cNvPr>
          <p:cNvSpPr txBox="1">
            <a:spLocks/>
          </p:cNvSpPr>
          <p:nvPr/>
        </p:nvSpPr>
        <p:spPr>
          <a:xfrm>
            <a:off x="839788" y="1340768"/>
            <a:ext cx="11217550" cy="5517232"/>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indent="-287655">
              <a:buClr>
                <a:srgbClr val="105269"/>
              </a:buClr>
              <a:buSzPct val="80000"/>
              <a:buFont typeface="Wingdings 3" panose="05040102010807070707" pitchFamily="18" charset="2"/>
              <a:buChar char=""/>
            </a:pPr>
            <a:r>
              <a:rPr lang="nl-BE" sz="3200">
                <a:latin typeface="+mn-lt"/>
              </a:rPr>
              <a:t>Openingen: privatieve openingen werden niet ingevoerd</a:t>
            </a:r>
            <a:endParaRPr lang="nl-BE" sz="3200">
              <a:latin typeface="+mn-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sp>
        <p:nvSpPr>
          <p:cNvPr id="7" name="Text Placeholder 6">
            <a:extLst>
              <a:ext uri="{FF2B5EF4-FFF2-40B4-BE49-F238E27FC236}">
                <a16:creationId xmlns:a16="http://schemas.microsoft.com/office/drawing/2014/main" id="{440D0612-E539-45C4-D621-7DC3D220519D}"/>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6DE4EFE6-5272-21ED-CA94-B56AC05641AC}"/>
              </a:ext>
            </a:extLst>
          </p:cNvPr>
          <p:cNvPicPr>
            <a:picLocks noChangeAspect="1"/>
          </p:cNvPicPr>
          <p:nvPr/>
        </p:nvPicPr>
        <p:blipFill>
          <a:blip r:embed="rId2"/>
          <a:stretch>
            <a:fillRect/>
          </a:stretch>
        </p:blipFill>
        <p:spPr>
          <a:xfrm>
            <a:off x="841828" y="1818896"/>
            <a:ext cx="5555342" cy="5043564"/>
          </a:xfrm>
          <a:prstGeom prst="rect">
            <a:avLst/>
          </a:prstGeom>
        </p:spPr>
      </p:pic>
    </p:spTree>
    <p:extLst>
      <p:ext uri="{BB962C8B-B14F-4D97-AF65-F5344CB8AC3E}">
        <p14:creationId xmlns:p14="http://schemas.microsoft.com/office/powerpoint/2010/main" val="12473997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pic>
        <p:nvPicPr>
          <p:cNvPr id="4" name="Picture 3">
            <a:extLst>
              <a:ext uri="{FF2B5EF4-FFF2-40B4-BE49-F238E27FC236}">
                <a16:creationId xmlns:a16="http://schemas.microsoft.com/office/drawing/2014/main" id="{796C70F9-BB68-A145-AB33-5CA70683ED86}"/>
              </a:ext>
            </a:extLst>
          </p:cNvPr>
          <p:cNvPicPr>
            <a:picLocks noChangeAspect="1"/>
          </p:cNvPicPr>
          <p:nvPr/>
        </p:nvPicPr>
        <p:blipFill>
          <a:blip r:embed="rId2"/>
          <a:stretch>
            <a:fillRect/>
          </a:stretch>
        </p:blipFill>
        <p:spPr>
          <a:xfrm>
            <a:off x="1299990" y="1999679"/>
            <a:ext cx="8710669" cy="4593796"/>
          </a:xfrm>
          <a:prstGeom prst="rect">
            <a:avLst/>
          </a:prstGeom>
        </p:spPr>
      </p:pic>
      <p:sp>
        <p:nvSpPr>
          <p:cNvPr id="6" name="Tijdelijke aanduiding voor inhoud 2">
            <a:extLst>
              <a:ext uri="{FF2B5EF4-FFF2-40B4-BE49-F238E27FC236}">
                <a16:creationId xmlns:a16="http://schemas.microsoft.com/office/drawing/2014/main" id="{643719C6-5CB7-C02B-D99C-9BFD7BF4F455}"/>
              </a:ext>
            </a:extLst>
          </p:cNvPr>
          <p:cNvSpPr txBox="1">
            <a:spLocks/>
          </p:cNvSpPr>
          <p:nvPr/>
        </p:nvSpPr>
        <p:spPr>
          <a:xfrm>
            <a:off x="839788" y="1340768"/>
            <a:ext cx="11217550" cy="5517232"/>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indent="-287655">
              <a:buClr>
                <a:srgbClr val="105269"/>
              </a:buClr>
              <a:buSzPct val="80000"/>
              <a:buFont typeface="Wingdings 3" panose="05040102010807070707" pitchFamily="18" charset="2"/>
              <a:buChar char=""/>
            </a:pPr>
            <a:r>
              <a:rPr lang="nl-BE" sz="3200">
                <a:latin typeface="+mn-lt"/>
              </a:rPr>
              <a:t>Ontbrekende schildelen met een afwijkende oriëntatie</a:t>
            </a:r>
            <a:endParaRPr lang="nl-BE" sz="3200">
              <a:latin typeface="+mn-lt"/>
              <a:ea typeface="Calibri"/>
              <a:cs typeface="Calibri"/>
            </a:endParaRPr>
          </a:p>
        </p:txBody>
      </p:sp>
    </p:spTree>
    <p:extLst>
      <p:ext uri="{BB962C8B-B14F-4D97-AF65-F5344CB8AC3E}">
        <p14:creationId xmlns:p14="http://schemas.microsoft.com/office/powerpoint/2010/main" val="1200304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Wat is een natte ruimte?</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0">
              <a:spcAft>
                <a:spcPts val="1200"/>
              </a:spcAft>
              <a:buNone/>
            </a:pPr>
            <a:r>
              <a:rPr lang="nl-BE" sz="2200" b="1"/>
              <a:t>=  keuken, bad- en douchekamer, WC, wasplaats + alle andere ruimtes waarin minstens een toilet, bad, douche of een kookplaat aanwezig is ook als deze voorzieningen niet (meer) functioneren.  </a:t>
            </a:r>
          </a:p>
          <a:p>
            <a:pPr indent="-287655">
              <a:spcAft>
                <a:spcPts val="1200"/>
              </a:spcAft>
            </a:pPr>
            <a:r>
              <a:rPr lang="nl-BE" sz="2600"/>
              <a:t>Wasplaats is de ruimte waar de wasmachine staat of bedoeld is om te staan, uiteraard enkel indien deze ruimte deel is van het beschermde volume.</a:t>
            </a:r>
            <a:endParaRPr lang="nl-BE" sz="2600">
              <a:cs typeface="Calibri"/>
            </a:endParaRPr>
          </a:p>
          <a:p>
            <a:pPr indent="-287655"/>
            <a:r>
              <a:rPr lang="nl-BE" sz="2600"/>
              <a:t>Een natte ruimte wordt </a:t>
            </a:r>
            <a:r>
              <a:rPr lang="nl-BE" sz="2600" b="1"/>
              <a:t>altijd</a:t>
            </a:r>
            <a:r>
              <a:rPr lang="nl-BE" sz="2600"/>
              <a:t> ingevoerd ook als er geen of slechts een kleine raamopening is.</a:t>
            </a:r>
            <a:endParaRPr lang="nl-BE" sz="2600">
              <a:cs typeface="Calibri"/>
            </a:endParaRPr>
          </a:p>
          <a:p>
            <a:pPr indent="-287655"/>
            <a:endParaRPr lang="nl-BE" sz="2200">
              <a:cs typeface="Calibri"/>
            </a:endParaRPr>
          </a:p>
          <a:p>
            <a:pPr indent="-287655"/>
            <a:r>
              <a:rPr lang="nl-BE" sz="2600"/>
              <a:t>Wat indien….</a:t>
            </a:r>
            <a:endParaRPr lang="nl-BE" sz="2600">
              <a:cs typeface="Calibri"/>
            </a:endParaRPr>
          </a:p>
          <a:p>
            <a:pPr marL="575945" lvl="1" indent="-287655"/>
            <a:r>
              <a:rPr lang="nl-BE" sz="1900">
                <a:sym typeface="Wingdings" panose="05000000000000000000" pitchFamily="2" charset="2"/>
              </a:rPr>
              <a:t>enkel gootsteen of enkel lavabo?  is niet genoeg om als natte ruimte te beschouwen</a:t>
            </a:r>
            <a:endParaRPr lang="nl-BE" sz="1900">
              <a:cs typeface="Calibri"/>
            </a:endParaRPr>
          </a:p>
          <a:p>
            <a:pPr marL="575945" lvl="1" indent="-287655"/>
            <a:r>
              <a:rPr lang="nl-BE" sz="1900">
                <a:sym typeface="Wingdings" panose="05000000000000000000" pitchFamily="2" charset="2"/>
              </a:rPr>
              <a:t>aansluitpunten zijn aanwezig, maar douche, WC etc. staat er nog niet  is enkel natte ruimte indien de functie van de ruimte duidelijk keuken, badkamer, douchekamer, WC of wasplaats zal zijn</a:t>
            </a:r>
            <a:endParaRPr lang="nl-BE" sz="1900">
              <a:cs typeface="Calibri"/>
            </a:endParaRPr>
          </a:p>
          <a:p>
            <a:pPr indent="-287655"/>
            <a:endParaRPr lang="nl-BE" sz="2200">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IX.4.1</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89823432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t>Veelgemaakte fouten in het EPC GD</a:t>
            </a:r>
            <a:endParaRPr lang="en-US"/>
          </a:p>
        </p:txBody>
      </p:sp>
      <p:pic>
        <p:nvPicPr>
          <p:cNvPr id="4" name="Picture 3">
            <a:extLst>
              <a:ext uri="{FF2B5EF4-FFF2-40B4-BE49-F238E27FC236}">
                <a16:creationId xmlns:a16="http://schemas.microsoft.com/office/drawing/2014/main" id="{D8A80538-1484-EE9E-184C-DBB2F51595FD}"/>
              </a:ext>
            </a:extLst>
          </p:cNvPr>
          <p:cNvPicPr>
            <a:picLocks noChangeAspect="1"/>
          </p:cNvPicPr>
          <p:nvPr/>
        </p:nvPicPr>
        <p:blipFill>
          <a:blip r:embed="rId2"/>
          <a:stretch>
            <a:fillRect/>
          </a:stretch>
        </p:blipFill>
        <p:spPr>
          <a:xfrm>
            <a:off x="5522687" y="2274395"/>
            <a:ext cx="4602842" cy="3878568"/>
          </a:xfrm>
          <a:prstGeom prst="rect">
            <a:avLst/>
          </a:prstGeom>
        </p:spPr>
      </p:pic>
      <p:sp>
        <p:nvSpPr>
          <p:cNvPr id="6" name="Tijdelijke aanduiding voor inhoud 2">
            <a:extLst>
              <a:ext uri="{FF2B5EF4-FFF2-40B4-BE49-F238E27FC236}">
                <a16:creationId xmlns:a16="http://schemas.microsoft.com/office/drawing/2014/main" id="{0D5EB5D6-FC17-7C2F-06EB-18354EA45CD6}"/>
              </a:ext>
            </a:extLst>
          </p:cNvPr>
          <p:cNvSpPr txBox="1">
            <a:spLocks/>
          </p:cNvSpPr>
          <p:nvPr/>
        </p:nvSpPr>
        <p:spPr>
          <a:xfrm>
            <a:off x="839788" y="1340768"/>
            <a:ext cx="11217550" cy="5517232"/>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indent="-287655">
              <a:buClr>
                <a:srgbClr val="105269"/>
              </a:buClr>
              <a:buSzPct val="80000"/>
              <a:buFont typeface="Wingdings 3" panose="05040102010807070707" pitchFamily="18" charset="2"/>
              <a:buChar char=""/>
            </a:pPr>
            <a:r>
              <a:rPr lang="nl-BE" sz="3200">
                <a:latin typeface="+mn-lt"/>
              </a:rPr>
              <a:t>Ontbrekende schildelen in het gebouw</a:t>
            </a:r>
          </a:p>
          <a:p>
            <a:pPr marL="575945" lvl="1" indent="-287655">
              <a:buClr>
                <a:srgbClr val="7F7F7F"/>
              </a:buClr>
              <a:buSzPct val="80000"/>
              <a:buFont typeface="Calibri" panose="020F0502020204030204" pitchFamily="34" charset="0"/>
              <a:buChar char="→"/>
            </a:pPr>
            <a:r>
              <a:rPr lang="nl-BE" sz="2500">
                <a:solidFill>
                  <a:srgbClr val="7F7F7F"/>
                </a:solidFill>
                <a:latin typeface="+mj-lt"/>
              </a:rPr>
              <a:t>Binnenwanden</a:t>
            </a:r>
            <a:endParaRPr lang="nl-BE" sz="2500">
              <a:solidFill>
                <a:srgbClr val="7F7F7F"/>
              </a:solidFill>
              <a:latin typeface="+mj-lt"/>
              <a:cs typeface="Calibri"/>
            </a:endParaRPr>
          </a:p>
          <a:p>
            <a:pPr marL="575945" lvl="1" indent="-287655">
              <a:buClr>
                <a:srgbClr val="7F7F7F"/>
              </a:buClr>
              <a:buSzPct val="80000"/>
              <a:buFont typeface="Calibri" panose="020F0502020204030204" pitchFamily="34" charset="0"/>
              <a:buChar char="→"/>
            </a:pPr>
            <a:r>
              <a:rPr lang="nl-BE" sz="2500">
                <a:solidFill>
                  <a:srgbClr val="7F7F7F"/>
                </a:solidFill>
                <a:latin typeface="+mj-lt"/>
              </a:rPr>
              <a:t>Binnenvloeren</a:t>
            </a: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spTree>
    <p:extLst>
      <p:ext uri="{BB962C8B-B14F-4D97-AF65-F5344CB8AC3E}">
        <p14:creationId xmlns:p14="http://schemas.microsoft.com/office/powerpoint/2010/main" val="42687673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49258F19-7A02-D499-FB21-2EF9B82BDD9F}"/>
              </a:ext>
            </a:extLst>
          </p:cNvPr>
          <p:cNvSpPr txBox="1">
            <a:spLocks/>
          </p:cNvSpPr>
          <p:nvPr/>
        </p:nvSpPr>
        <p:spPr>
          <a:xfrm>
            <a:off x="839788" y="1340768"/>
            <a:ext cx="11217550" cy="5517232"/>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indent="-287655">
              <a:buClr>
                <a:srgbClr val="105269"/>
              </a:buClr>
              <a:buSzPct val="80000"/>
              <a:buFont typeface="Wingdings 3" panose="05040102010807070707" pitchFamily="18" charset="2"/>
              <a:buChar char=""/>
            </a:pPr>
            <a:r>
              <a:rPr lang="nl-BE" sz="3200">
                <a:latin typeface="+mn-lt"/>
              </a:rPr>
              <a:t>Vloer opsplitsen: begrenzing, oppervlakte, perimeter (indien van toepassing)</a:t>
            </a:r>
            <a:endParaRPr lang="nl-BE" sz="3200">
              <a:latin typeface="+mn-lt"/>
              <a:ea typeface="Calibri"/>
              <a:cs typeface="Calibri"/>
            </a:endParaRPr>
          </a:p>
          <a:p>
            <a:pPr marL="288290" lvl="1">
              <a:lnSpc>
                <a:spcPct val="110000"/>
              </a:lnSpc>
              <a:spcAft>
                <a:spcPts val="800"/>
              </a:spcAft>
            </a:pPr>
            <a:endParaRPr lang="nl-BE" sz="2500">
              <a:solidFill>
                <a:srgbClr val="7F7F7F"/>
              </a:solidFill>
              <a:latin typeface="+mj-lt"/>
              <a:ea typeface="Calibri"/>
              <a:cs typeface="Calibri"/>
            </a:endParaRPr>
          </a:p>
          <a:p>
            <a:pPr marL="287655" lvl="1">
              <a:lnSpc>
                <a:spcPct val="110000"/>
              </a:lnSpc>
              <a:spcAft>
                <a:spcPts val="800"/>
              </a:spcAft>
              <a:buClr>
                <a:srgbClr val="7F7F7F"/>
              </a:buClr>
              <a:buSzPct val="80000"/>
            </a:pPr>
            <a:endParaRPr lang="nl-BE" sz="2400">
              <a:solidFill>
                <a:srgbClr val="7F7F7F"/>
              </a:solidFill>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a:p>
            <a:pPr indent="-287655">
              <a:buClr>
                <a:srgbClr val="105269"/>
              </a:buClr>
              <a:buSzPct val="80000"/>
              <a:buFont typeface="Wingdings 3" panose="05040102010807070707" pitchFamily="18" charset="2"/>
              <a:buChar char=""/>
            </a:pPr>
            <a:endParaRPr lang="nl-BE" sz="2800">
              <a:latin typeface="+mj-lt"/>
              <a:ea typeface="Calibri"/>
              <a:cs typeface="Calibri"/>
            </a:endParaRPr>
          </a:p>
        </p:txBody>
      </p:sp>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lIns="91440" tIns="45720" rIns="91440" bIns="45720" anchor="t">
            <a:normAutofit/>
          </a:bodyPr>
          <a:lstStyle/>
          <a:p>
            <a:pPr algn="ctr"/>
            <a:r>
              <a:rPr lang="nl-BE" sz="4400">
                <a:latin typeface="Calibri"/>
                <a:ea typeface="Calibri"/>
                <a:cs typeface="Calibri"/>
              </a:rPr>
              <a:t>Veelgemaakte fouten in het EPC GD</a:t>
            </a:r>
            <a:endParaRPr lang="en-US">
              <a:latin typeface="Calibri"/>
              <a:ea typeface="Calibri"/>
              <a:cs typeface="Calibri"/>
            </a:endParaRPr>
          </a:p>
        </p:txBody>
      </p:sp>
      <p:pic>
        <p:nvPicPr>
          <p:cNvPr id="4" name="Picture 3">
            <a:extLst>
              <a:ext uri="{FF2B5EF4-FFF2-40B4-BE49-F238E27FC236}">
                <a16:creationId xmlns:a16="http://schemas.microsoft.com/office/drawing/2014/main" id="{0F1F7718-E001-94D9-0936-BE0449052D45}"/>
              </a:ext>
            </a:extLst>
          </p:cNvPr>
          <p:cNvPicPr>
            <a:picLocks noChangeAspect="1"/>
          </p:cNvPicPr>
          <p:nvPr/>
        </p:nvPicPr>
        <p:blipFill>
          <a:blip r:embed="rId2"/>
          <a:stretch>
            <a:fillRect/>
          </a:stretch>
        </p:blipFill>
        <p:spPr>
          <a:xfrm>
            <a:off x="1331685" y="2413363"/>
            <a:ext cx="8948056" cy="4353559"/>
          </a:xfrm>
          <a:prstGeom prst="rect">
            <a:avLst/>
          </a:prstGeom>
        </p:spPr>
      </p:pic>
    </p:spTree>
    <p:extLst>
      <p:ext uri="{BB962C8B-B14F-4D97-AF65-F5344CB8AC3E}">
        <p14:creationId xmlns:p14="http://schemas.microsoft.com/office/powerpoint/2010/main" val="11091185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296772" cy="1600200"/>
          </a:xfrm>
        </p:spPr>
        <p:txBody>
          <a:bodyPr anchor="t">
            <a:normAutofit/>
          </a:bodyPr>
          <a:lstStyle/>
          <a:p>
            <a:r>
              <a:rPr lang="nl-BE" sz="4400"/>
              <a:t>Veelgemaakte fouten in het EPC GD</a:t>
            </a:r>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763588" y="1293515"/>
            <a:ext cx="11352212" cy="4527160"/>
          </a:xfrm>
        </p:spPr>
        <p:txBody>
          <a:bodyPr lIns="91440" tIns="45720" rIns="91440" bIns="45720" anchor="t">
            <a:normAutofit/>
          </a:bodyPr>
          <a:lstStyle/>
          <a:p>
            <a:pPr indent="-287655">
              <a:buClr>
                <a:srgbClr val="105269"/>
              </a:buClr>
              <a:buSzPct val="80000"/>
              <a:buFont typeface="Wingdings 3" panose="05040102010807070707" pitchFamily="18" charset="2"/>
              <a:buChar char=""/>
            </a:pPr>
            <a:r>
              <a:rPr lang="nl-BE" sz="3200">
                <a:latin typeface="+mj-lt"/>
              </a:rPr>
              <a:t>Foto enkel van de gelijkvloerse verdieping</a:t>
            </a:r>
            <a:endParaRPr lang="nl-BE" sz="3200">
              <a:latin typeface="+mj-lt"/>
              <a:ea typeface="Calibri"/>
              <a:cs typeface="Calibri"/>
            </a:endParaRPr>
          </a:p>
          <a:p>
            <a:pPr indent="-288000">
              <a:buClr>
                <a:srgbClr val="105269"/>
              </a:buClr>
              <a:buSzPct val="80000"/>
              <a:buFont typeface="Wingdings 3" panose="05040102010807070707" pitchFamily="18" charset="2"/>
              <a:buChar char=""/>
            </a:pPr>
            <a:endParaRPr lang="nl-BE" sz="2800">
              <a:latin typeface="+mj-lt"/>
            </a:endParaRPr>
          </a:p>
          <a:p>
            <a:pPr indent="-288000">
              <a:buClr>
                <a:srgbClr val="105269"/>
              </a:buClr>
              <a:buSzPct val="80000"/>
              <a:buFont typeface="Wingdings 3" panose="05040102010807070707" pitchFamily="18" charset="2"/>
              <a:buChar char=""/>
            </a:pPr>
            <a:endParaRPr lang="nl-BE" sz="2800">
              <a:latin typeface="+mj-lt"/>
            </a:endParaRPr>
          </a:p>
        </p:txBody>
      </p:sp>
      <p:pic>
        <p:nvPicPr>
          <p:cNvPr id="5" name="Picture 4">
            <a:extLst>
              <a:ext uri="{FF2B5EF4-FFF2-40B4-BE49-F238E27FC236}">
                <a16:creationId xmlns:a16="http://schemas.microsoft.com/office/drawing/2014/main" id="{CC441599-BBA8-6A3E-2A4E-E9EB71DB319B}"/>
              </a:ext>
            </a:extLst>
          </p:cNvPr>
          <p:cNvPicPr>
            <a:picLocks noChangeAspect="1"/>
          </p:cNvPicPr>
          <p:nvPr/>
        </p:nvPicPr>
        <p:blipFill>
          <a:blip r:embed="rId2"/>
          <a:stretch>
            <a:fillRect/>
          </a:stretch>
        </p:blipFill>
        <p:spPr>
          <a:xfrm>
            <a:off x="8267700" y="1325217"/>
            <a:ext cx="3848100" cy="5360090"/>
          </a:xfrm>
          <a:prstGeom prst="rect">
            <a:avLst/>
          </a:prstGeom>
        </p:spPr>
      </p:pic>
      <p:pic>
        <p:nvPicPr>
          <p:cNvPr id="6" name="Picture 5">
            <a:extLst>
              <a:ext uri="{FF2B5EF4-FFF2-40B4-BE49-F238E27FC236}">
                <a16:creationId xmlns:a16="http://schemas.microsoft.com/office/drawing/2014/main" id="{B21428C6-B478-FE14-00DC-4E1603DCF9D0}"/>
              </a:ext>
            </a:extLst>
          </p:cNvPr>
          <p:cNvPicPr>
            <a:picLocks noChangeAspect="1"/>
          </p:cNvPicPr>
          <p:nvPr/>
        </p:nvPicPr>
        <p:blipFill>
          <a:blip r:embed="rId3"/>
          <a:stretch>
            <a:fillRect/>
          </a:stretch>
        </p:blipFill>
        <p:spPr>
          <a:xfrm>
            <a:off x="-69324" y="3934901"/>
            <a:ext cx="8420100" cy="2566799"/>
          </a:xfrm>
          <a:prstGeom prst="rect">
            <a:avLst/>
          </a:prstGeom>
        </p:spPr>
      </p:pic>
    </p:spTree>
    <p:extLst>
      <p:ext uri="{BB962C8B-B14F-4D97-AF65-F5344CB8AC3E}">
        <p14:creationId xmlns:p14="http://schemas.microsoft.com/office/powerpoint/2010/main" val="21746043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0817B-98CF-57CB-8F5C-36678C2887E5}"/>
              </a:ext>
            </a:extLst>
          </p:cNvPr>
          <p:cNvSpPr>
            <a:spLocks noGrp="1"/>
          </p:cNvSpPr>
          <p:nvPr>
            <p:ph type="title"/>
          </p:nvPr>
        </p:nvSpPr>
        <p:spPr>
          <a:xfrm>
            <a:off x="839788" y="457200"/>
            <a:ext cx="10398134" cy="765629"/>
          </a:xfrm>
        </p:spPr>
        <p:txBody>
          <a:bodyPr lIns="91440" tIns="45720" rIns="91440" bIns="45720" anchor="t">
            <a:normAutofit/>
          </a:bodyPr>
          <a:lstStyle/>
          <a:p>
            <a:pPr algn="ctr"/>
            <a:r>
              <a:rPr lang="nl-BE" sz="4400"/>
              <a:t>Belang van een goede schets</a:t>
            </a:r>
            <a:endParaRPr lang="en-US"/>
          </a:p>
        </p:txBody>
      </p:sp>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785359" y="1344768"/>
            <a:ext cx="11633426" cy="5026088"/>
          </a:xfrm>
        </p:spPr>
        <p:txBody>
          <a:bodyPr lIns="91440" tIns="45720" rIns="91440" bIns="45720" anchor="t">
            <a:normAutofit/>
          </a:bodyPr>
          <a:lstStyle/>
          <a:p>
            <a:pPr indent="-287655">
              <a:lnSpc>
                <a:spcPct val="110000"/>
              </a:lnSpc>
              <a:buClr>
                <a:srgbClr val="105269"/>
              </a:buClr>
              <a:buSzPct val="80000"/>
              <a:buFont typeface="Wingdings 3" panose="05040102010807070707" pitchFamily="18" charset="2"/>
              <a:buChar char=""/>
            </a:pPr>
            <a:r>
              <a:rPr lang="nl-BE" sz="3200">
                <a:latin typeface="+mj-lt"/>
              </a:rPr>
              <a:t>De geometrie moet overeenkomen met de eigenlijke toestand</a:t>
            </a:r>
            <a:endParaRPr lang="nl-BE" sz="3200">
              <a:latin typeface="+mj-lt"/>
              <a:cs typeface="Calibri"/>
            </a:endParaRPr>
          </a:p>
          <a:p>
            <a:pPr marL="575945" lvl="1" indent="-287655">
              <a:lnSpc>
                <a:spcPct val="110000"/>
              </a:lnSpc>
              <a:buFont typeface="Calibri,Sans-Serif" panose="05040102010807070707" pitchFamily="18" charset="2"/>
              <a:buChar char="→"/>
            </a:pPr>
            <a:r>
              <a:rPr lang="nl-BE" sz="2500">
                <a:solidFill>
                  <a:srgbClr val="7F7F7F"/>
                </a:solidFill>
                <a:latin typeface="+mj-lt"/>
                <a:ea typeface="Calibri"/>
                <a:cs typeface="Calibri"/>
              </a:rPr>
              <a:t>Schets moet duidelijk maken wat het beschermde volume is</a:t>
            </a:r>
            <a:endParaRPr lang="nl-BE" sz="2500">
              <a:solidFill>
                <a:srgbClr val="7F7F7F"/>
              </a:solidFill>
              <a:latin typeface="+mj-lt"/>
            </a:endParaRPr>
          </a:p>
          <a:p>
            <a:pPr marL="575945" lvl="1" indent="-287655">
              <a:lnSpc>
                <a:spcPct val="110000"/>
              </a:lnSpc>
              <a:buFont typeface="Calibri,Sans-Serif" panose="05040102010807070707" pitchFamily="18" charset="2"/>
              <a:buChar char="→"/>
            </a:pPr>
            <a:r>
              <a:rPr lang="nl-BE" sz="2500">
                <a:solidFill>
                  <a:srgbClr val="7F7F7F"/>
                </a:solidFill>
                <a:latin typeface="+mj-lt"/>
                <a:ea typeface="Calibri"/>
                <a:cs typeface="Calibri"/>
              </a:rPr>
              <a:t>Schets moet correct zijn</a:t>
            </a:r>
          </a:p>
          <a:p>
            <a:pPr marL="575945" lvl="1" indent="-287655">
              <a:lnSpc>
                <a:spcPct val="110000"/>
              </a:lnSpc>
              <a:buFont typeface="Calibri,Sans-Serif" panose="05040102010807070707" pitchFamily="18" charset="2"/>
              <a:buChar char="→"/>
            </a:pPr>
            <a:r>
              <a:rPr lang="nl-BE" sz="2500">
                <a:solidFill>
                  <a:srgbClr val="7F7F7F"/>
                </a:solidFill>
                <a:latin typeface="+mj-lt"/>
              </a:rPr>
              <a:t>Schets moet alle nodige schildelen tonen</a:t>
            </a:r>
            <a:endParaRPr lang="nl-BE" sz="2500">
              <a:solidFill>
                <a:srgbClr val="7F7F7F"/>
              </a:solidFill>
              <a:latin typeface="+mj-lt"/>
              <a:ea typeface="Calibri"/>
              <a:cs typeface="Calibri"/>
            </a:endParaRPr>
          </a:p>
          <a:p>
            <a:pPr marL="285750" indent="-287655">
              <a:lnSpc>
                <a:spcPct val="110000"/>
              </a:lnSpc>
              <a:buFont typeface="'Wingdings 3',Sans-Serif" panose="05040102010807070707" pitchFamily="18" charset="2"/>
              <a:buChar char=""/>
            </a:pPr>
            <a:r>
              <a:rPr lang="nl-BE" sz="3200">
                <a:latin typeface="+mj-lt"/>
                <a:cs typeface="Calibri"/>
              </a:rPr>
              <a:t>De schets moet voldoen aan bepaalde voorwaarden</a:t>
            </a:r>
            <a:endParaRPr lang="nl-BE" sz="3200">
              <a:latin typeface="+mj-lt"/>
              <a:ea typeface="Calibri"/>
              <a:cs typeface="Calibri"/>
            </a:endParaRPr>
          </a:p>
          <a:p>
            <a:pPr marL="575945" lvl="1" indent="-287655">
              <a:lnSpc>
                <a:spcPct val="110000"/>
              </a:lnSpc>
              <a:buFont typeface="Calibri,Sans-Serif" panose="05040102010807070707" pitchFamily="18" charset="2"/>
              <a:buChar char="→"/>
            </a:pPr>
            <a:r>
              <a:rPr lang="nl-BE" sz="2500">
                <a:solidFill>
                  <a:srgbClr val="7F7F7F"/>
                </a:solidFill>
                <a:latin typeface="+mj-lt"/>
                <a:cs typeface="Calibri"/>
              </a:rPr>
              <a:t>Vaak te eenvoudig</a:t>
            </a:r>
            <a:endParaRPr lang="nl-BE"/>
          </a:p>
          <a:p>
            <a:pPr lvl="1">
              <a:lnSpc>
                <a:spcPct val="110000"/>
              </a:lnSpc>
              <a:buFont typeface="'Wingdings 3',Sans-Serif" panose="05040102010807070707" pitchFamily="18" charset="2"/>
              <a:buChar char=""/>
            </a:pPr>
            <a:endParaRPr lang="nl-BE" sz="2500">
              <a:solidFill>
                <a:srgbClr val="7F7F7F"/>
              </a:solidFill>
              <a:latin typeface="+mj-lt"/>
              <a:cs typeface="Calibri"/>
            </a:endParaRPr>
          </a:p>
          <a:p>
            <a:pPr marL="285750" indent="-287655">
              <a:lnSpc>
                <a:spcPct val="110000"/>
              </a:lnSpc>
              <a:buFont typeface="'Wingdings 3',Sans-Serif" panose="05040102010807070707" pitchFamily="18" charset="2"/>
              <a:buChar char=""/>
            </a:pPr>
            <a:endParaRPr lang="nl-BE" sz="3200">
              <a:latin typeface="+mj-lt"/>
              <a:cs typeface="Calibri"/>
            </a:endParaRPr>
          </a:p>
          <a:p>
            <a:pPr marL="575945" lvl="1" indent="-287655">
              <a:lnSpc>
                <a:spcPct val="110000"/>
              </a:lnSpc>
              <a:buClr>
                <a:srgbClr val="7F7F7F"/>
              </a:buClr>
              <a:buSzPct val="80000"/>
              <a:buFont typeface="Calibri" panose="020F0502020204030204" pitchFamily="34" charset="0"/>
              <a:buChar char="→"/>
            </a:pPr>
            <a:endParaRPr lang="nl-BE" sz="2500">
              <a:solidFill>
                <a:srgbClr val="7F7F7F"/>
              </a:solidFill>
              <a:latin typeface="+mj-lt"/>
              <a:cs typeface="Calibri"/>
            </a:endParaRPr>
          </a:p>
        </p:txBody>
      </p:sp>
      <p:sp>
        <p:nvSpPr>
          <p:cNvPr id="5" name="Ovaal 3">
            <a:extLst>
              <a:ext uri="{FF2B5EF4-FFF2-40B4-BE49-F238E27FC236}">
                <a16:creationId xmlns:a16="http://schemas.microsoft.com/office/drawing/2014/main" id="{6BC2844D-BF44-8500-6991-B6F0F68BA666}"/>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4">
            <a:extLst>
              <a:ext uri="{FF2B5EF4-FFF2-40B4-BE49-F238E27FC236}">
                <a16:creationId xmlns:a16="http://schemas.microsoft.com/office/drawing/2014/main" id="{E92EFF91-E5A6-3F1F-4B8E-DD49EC075CDF}"/>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II.7.4.3</a:t>
            </a:r>
            <a:endParaRPr lang="nl-BE" sz="2000" b="1" i="0" u="none" cap="small" baseline="0">
              <a:solidFill>
                <a:srgbClr val="105269"/>
              </a:solidFill>
              <a:latin typeface="+mj-lt"/>
            </a:endParaRPr>
          </a:p>
        </p:txBody>
      </p:sp>
      <p:pic>
        <p:nvPicPr>
          <p:cNvPr id="9" name="Graphic 8" descr="Klembord">
            <a:extLst>
              <a:ext uri="{FF2B5EF4-FFF2-40B4-BE49-F238E27FC236}">
                <a16:creationId xmlns:a16="http://schemas.microsoft.com/office/drawing/2014/main" id="{D094D31A-E9A8-06C4-168C-B6E6C9D913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34660353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417340"/>
            <a:ext cx="11352212" cy="5098660"/>
          </a:xfrm>
        </p:spPr>
        <p:txBody>
          <a:bodyPr lIns="91440" tIns="45720" rIns="91440" bIns="45720" anchor="t">
            <a:normAutofit lnSpcReduction="10000"/>
          </a:body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Richtlijnen</a:t>
            </a:r>
          </a:p>
          <a:p>
            <a:pPr marL="575945" lvl="1" indent="-287655">
              <a:buClr>
                <a:srgbClr val="7F7F7F"/>
              </a:buClr>
              <a:buSzPct val="80000"/>
              <a:buFont typeface="Calibri" panose="020F0502020204030204" pitchFamily="34" charset="0"/>
              <a:buChar char="→"/>
            </a:pPr>
            <a:r>
              <a:rPr lang="nl-BE" sz="2500">
                <a:solidFill>
                  <a:srgbClr val="7F7F7F"/>
                </a:solidFill>
                <a:latin typeface="+mj-lt"/>
              </a:rPr>
              <a:t>Duidelijke schets zodat geen fouten kunnen worden gemaakt bij overname van invoergegevens</a:t>
            </a:r>
            <a:endParaRPr lang="nl-BE" sz="2500">
              <a:solidFill>
                <a:srgbClr val="7F7F7F"/>
              </a:solidFill>
              <a:latin typeface="+mj-lt"/>
              <a:ea typeface="Calibri"/>
              <a:cs typeface="Calibri"/>
            </a:endParaRPr>
          </a:p>
          <a:p>
            <a:pPr marL="575945" lvl="1" indent="-287655">
              <a:buClr>
                <a:srgbClr val="7F7F7F"/>
              </a:buClr>
              <a:buSzPct val="80000"/>
              <a:buFont typeface="Calibri" panose="020F0502020204030204" pitchFamily="34" charset="0"/>
              <a:buChar char="→"/>
            </a:pPr>
            <a:r>
              <a:rPr lang="nl-BE" sz="2500">
                <a:solidFill>
                  <a:srgbClr val="7F7F7F"/>
                </a:solidFill>
                <a:latin typeface="+mj-lt"/>
                <a:ea typeface="Calibri"/>
                <a:cs typeface="Calibri"/>
              </a:rPr>
              <a:t>Met de hand of digitaal getekend</a:t>
            </a:r>
          </a:p>
          <a:p>
            <a:pPr marL="575945" lvl="1" indent="-287655">
              <a:buClr>
                <a:srgbClr val="7F7F7F"/>
              </a:buClr>
              <a:buSzPct val="80000"/>
              <a:buFont typeface="Calibri" panose="020F0502020204030204" pitchFamily="34" charset="0"/>
              <a:buChar char="→"/>
            </a:pPr>
            <a:r>
              <a:rPr lang="nl-BE" sz="2500">
                <a:solidFill>
                  <a:srgbClr val="7F7F7F"/>
                </a:solidFill>
                <a:latin typeface="+mj-lt"/>
                <a:ea typeface="Calibri"/>
                <a:cs typeface="Calibri"/>
              </a:rPr>
              <a:t>Aanduiding begrenzing</a:t>
            </a:r>
          </a:p>
          <a:p>
            <a:pPr marL="575945" lvl="1" indent="-287655">
              <a:buClr>
                <a:srgbClr val="7F7F7F"/>
              </a:buClr>
              <a:buSzPct val="80000"/>
              <a:buFont typeface="Calibri" panose="020F0502020204030204" pitchFamily="34" charset="0"/>
              <a:buChar char="→"/>
            </a:pPr>
            <a:r>
              <a:rPr lang="nl-BE" sz="2500">
                <a:solidFill>
                  <a:srgbClr val="7F7F7F"/>
                </a:solidFill>
                <a:latin typeface="+mj-lt"/>
                <a:ea typeface="Calibri"/>
                <a:cs typeface="Calibri"/>
              </a:rPr>
              <a:t>Naamgeving schildelen:</a:t>
            </a:r>
          </a:p>
          <a:p>
            <a:pPr marL="863600" lvl="2" indent="-287655">
              <a:lnSpc>
                <a:spcPct val="100000"/>
              </a:lnSpc>
              <a:buClr>
                <a:srgbClr val="7F7F7F"/>
              </a:buClr>
              <a:buSzPct val="80000"/>
              <a:buFont typeface="Wingdings 2" panose="05020102010507070707" pitchFamily="18" charset="2"/>
              <a:buChar char=""/>
            </a:pPr>
            <a:r>
              <a:rPr lang="nl-BE" sz="2000">
                <a:solidFill>
                  <a:srgbClr val="105269"/>
                </a:solidFill>
                <a:latin typeface="+mj-lt"/>
              </a:rPr>
              <a:t>uniek en logisch </a:t>
            </a:r>
            <a:endParaRPr lang="nl-BE" sz="2000">
              <a:solidFill>
                <a:srgbClr val="105269"/>
              </a:solidFill>
              <a:latin typeface="+mj-lt"/>
              <a:ea typeface="Calibri"/>
              <a:cs typeface="Calibri"/>
            </a:endParaRPr>
          </a:p>
          <a:p>
            <a:pPr marL="863600" lvl="2" indent="-287655">
              <a:lnSpc>
                <a:spcPct val="100000"/>
              </a:lnSpc>
              <a:buClr>
                <a:srgbClr val="7F7F7F"/>
              </a:buClr>
              <a:buSzPct val="80000"/>
              <a:buFont typeface="Wingdings 2" panose="05020102010507070707" pitchFamily="18" charset="2"/>
              <a:buChar char=""/>
            </a:pPr>
            <a:r>
              <a:rPr lang="nl-BE" sz="2000">
                <a:solidFill>
                  <a:srgbClr val="105269"/>
                </a:solidFill>
                <a:latin typeface="+mj-lt"/>
              </a:rPr>
              <a:t>duidelijk leesbaar </a:t>
            </a:r>
            <a:endParaRPr lang="nl-BE" sz="2000">
              <a:solidFill>
                <a:srgbClr val="105269"/>
              </a:solidFill>
              <a:latin typeface="+mj-lt"/>
              <a:cs typeface="Calibri"/>
            </a:endParaRPr>
          </a:p>
          <a:p>
            <a:pPr marL="863600" lvl="2" indent="-287655">
              <a:lnSpc>
                <a:spcPct val="100000"/>
              </a:lnSpc>
              <a:buClr>
                <a:srgbClr val="7F7F7F"/>
              </a:buClr>
              <a:buSzPct val="80000"/>
              <a:buFont typeface="Wingdings 2" panose="05020102010507070707" pitchFamily="18" charset="2"/>
              <a:buChar char=""/>
            </a:pPr>
            <a:r>
              <a:rPr lang="nl-BE" sz="2000">
                <a:solidFill>
                  <a:srgbClr val="105269"/>
                </a:solidFill>
                <a:latin typeface="+mj-lt"/>
              </a:rPr>
              <a:t>eenduidig benoemd </a:t>
            </a:r>
            <a:endParaRPr lang="nl-BE" sz="2000">
              <a:solidFill>
                <a:srgbClr val="105269"/>
              </a:solidFill>
              <a:latin typeface="+mj-lt"/>
              <a:cs typeface="Calibri"/>
            </a:endParaRPr>
          </a:p>
          <a:p>
            <a:pPr marL="863600" lvl="2" indent="-287655">
              <a:lnSpc>
                <a:spcPct val="100000"/>
              </a:lnSpc>
              <a:buClr>
                <a:srgbClr val="7F7F7F"/>
              </a:buClr>
              <a:buSzPct val="80000"/>
              <a:buFont typeface="Wingdings 2" panose="05020102010507070707" pitchFamily="18" charset="2"/>
              <a:buChar char=""/>
            </a:pPr>
            <a:r>
              <a:rPr lang="nl-BE" sz="2000">
                <a:solidFill>
                  <a:srgbClr val="105269"/>
                </a:solidFill>
                <a:latin typeface="+mj-lt"/>
              </a:rPr>
              <a:t>gebruik dezelfde naamgeving in de software </a:t>
            </a:r>
            <a:endParaRPr lang="nl-BE" sz="2000">
              <a:solidFill>
                <a:srgbClr val="105269"/>
              </a:solidFill>
              <a:latin typeface="+mj-lt"/>
              <a:cs typeface="Calibri"/>
            </a:endParaRPr>
          </a:p>
          <a:p>
            <a:pPr marL="575945" lvl="1" indent="-287655">
              <a:buClr>
                <a:srgbClr val="7F7F7F"/>
              </a:buClr>
              <a:buSzPct val="80000"/>
              <a:buFont typeface="Calibri" panose="020F0502020204030204" pitchFamily="34" charset="0"/>
              <a:buChar char="→"/>
            </a:pPr>
            <a:r>
              <a:rPr lang="nl-BE" sz="2500">
                <a:solidFill>
                  <a:srgbClr val="7F7F7F"/>
                </a:solidFill>
                <a:latin typeface="+mj-lt"/>
                <a:ea typeface="Calibri"/>
                <a:cs typeface="Calibri"/>
              </a:rPr>
              <a:t>Alle kanten van het gebouw moeten zichtbaar zijn</a:t>
            </a:r>
            <a:endParaRPr lang="nl-BE" sz="2500">
              <a:solidFill>
                <a:srgbClr val="7F7F7F"/>
              </a:solidFill>
              <a:ea typeface="Calibri" panose="020F0502020204030204" pitchFamily="34" charset="0"/>
              <a:cs typeface="Calibri" panose="020F0502020204030204" pitchFamily="34" charset="0"/>
            </a:endParaRPr>
          </a:p>
          <a:p>
            <a:pPr marL="575945" lvl="1" indent="-287655">
              <a:buClr>
                <a:srgbClr val="7F7F7F"/>
              </a:buClr>
              <a:buSzPct val="80000"/>
              <a:buFont typeface="Calibri" panose="020F0502020204030204" pitchFamily="34" charset="0"/>
              <a:buChar char="→"/>
            </a:pPr>
            <a:r>
              <a:rPr lang="nl-BE" sz="2500">
                <a:solidFill>
                  <a:srgbClr val="7F7F7F"/>
                </a:solidFill>
                <a:latin typeface="+mj-lt"/>
                <a:ea typeface="Calibri"/>
                <a:cs typeface="Calibri"/>
              </a:rPr>
              <a:t>Bundel de verschillende zichten in 1 pdf</a:t>
            </a:r>
          </a:p>
          <a:p>
            <a:pPr marL="575945" lvl="1" indent="-287655">
              <a:buClr>
                <a:srgbClr val="7F7F7F"/>
              </a:buClr>
              <a:buSzPct val="80000"/>
              <a:buFont typeface="Calibri" panose="020F0502020204030204" pitchFamily="34" charset="0"/>
              <a:buChar char="→"/>
            </a:pPr>
            <a:r>
              <a:rPr lang="nl-BE" sz="2500">
                <a:solidFill>
                  <a:srgbClr val="7F7F7F"/>
                </a:solidFill>
                <a:latin typeface="+mj-lt"/>
                <a:ea typeface="Calibri"/>
                <a:cs typeface="Calibri"/>
              </a:rPr>
              <a:t>Maatvoering niet verplicht</a:t>
            </a:r>
            <a:endParaRPr lang="nl-BE" sz="2500">
              <a:solidFill>
                <a:srgbClr val="7F7F7F"/>
              </a:solidFill>
              <a:latin typeface="+mj-lt"/>
            </a:endParaRPr>
          </a:p>
          <a:p>
            <a:pPr marL="575945" lvl="1" indent="-287655">
              <a:buClr>
                <a:srgbClr val="7F7F7F"/>
              </a:buClr>
              <a:buSzPct val="80000"/>
              <a:buFont typeface="Calibri" panose="020F0502020204030204" pitchFamily="34" charset="0"/>
              <a:buChar char="→"/>
            </a:pPr>
            <a:r>
              <a:rPr lang="nl-NL" sz="2500">
                <a:solidFill>
                  <a:srgbClr val="7F7F7F"/>
                </a:solidFill>
                <a:latin typeface="+mj-lt"/>
              </a:rPr>
              <a:t>Tips EPC-</a:t>
            </a:r>
            <a:r>
              <a:rPr lang="nl-NL" sz="2500" err="1">
                <a:solidFill>
                  <a:srgbClr val="7F7F7F"/>
                </a:solidFill>
                <a:latin typeface="+mj-lt"/>
              </a:rPr>
              <a:t>pedia</a:t>
            </a:r>
            <a:endParaRPr lang="nl-NL" sz="2500">
              <a:solidFill>
                <a:srgbClr val="7F7F7F"/>
              </a:solidFill>
              <a:latin typeface="+mj-lt"/>
            </a:endParaRPr>
          </a:p>
          <a:p>
            <a:pPr marL="575945" lvl="1" indent="-287655">
              <a:lnSpc>
                <a:spcPct val="120000"/>
              </a:lnSpc>
              <a:buClr>
                <a:srgbClr val="7F7F7F"/>
              </a:buClr>
              <a:buFont typeface="Calibri,Sans-Serif" panose="020F0502020204030204" pitchFamily="34" charset="0"/>
              <a:buChar char="→"/>
            </a:pPr>
            <a:endParaRPr lang="nl-NL" sz="2500">
              <a:solidFill>
                <a:srgbClr val="7F7F7F"/>
              </a:solidFill>
              <a:ea typeface="Calibri"/>
              <a:cs typeface="Calibri"/>
            </a:endParaRPr>
          </a:p>
          <a:p>
            <a:pPr marL="0" lvl="2">
              <a:buClr>
                <a:srgbClr val="105269"/>
              </a:buClr>
              <a:buSzPct val="80000"/>
            </a:pPr>
            <a:endParaRPr lang="nl-BE" sz="3200">
              <a:solidFill>
                <a:srgbClr val="38373A"/>
              </a:solidFill>
              <a:ea typeface="Calibri"/>
              <a:cs typeface="Calibri"/>
            </a:endParaRPr>
          </a:p>
          <a:p>
            <a:pPr marL="0" lvl="2"/>
            <a:endParaRPr lang="nl-BE" sz="3200">
              <a:solidFill>
                <a:srgbClr val="38373A"/>
              </a:solidFill>
              <a:ea typeface="Calibri" panose="020F0502020204030204" pitchFamily="34" charset="0"/>
              <a:cs typeface="Calibri"/>
            </a:endParaRPr>
          </a:p>
        </p:txBody>
      </p:sp>
      <p:sp>
        <p:nvSpPr>
          <p:cNvPr id="5" name="Ovaal 3">
            <a:extLst>
              <a:ext uri="{FF2B5EF4-FFF2-40B4-BE49-F238E27FC236}">
                <a16:creationId xmlns:a16="http://schemas.microsoft.com/office/drawing/2014/main" id="{BBB337B7-C39D-A658-C407-690E6A2A4CD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4">
            <a:extLst>
              <a:ext uri="{FF2B5EF4-FFF2-40B4-BE49-F238E27FC236}">
                <a16:creationId xmlns:a16="http://schemas.microsoft.com/office/drawing/2014/main" id="{D6C2798D-B549-019D-30D6-5D2A88F30E46}"/>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II.7.4.3</a:t>
            </a:r>
            <a:endParaRPr lang="nl-BE" sz="2000" b="1" i="0" u="none" cap="small" baseline="0">
              <a:solidFill>
                <a:srgbClr val="105269"/>
              </a:solidFill>
              <a:latin typeface="+mj-lt"/>
            </a:endParaRPr>
          </a:p>
        </p:txBody>
      </p:sp>
      <p:pic>
        <p:nvPicPr>
          <p:cNvPr id="9" name="Graphic 8" descr="Klembord">
            <a:extLst>
              <a:ext uri="{FF2B5EF4-FFF2-40B4-BE49-F238E27FC236}">
                <a16:creationId xmlns:a16="http://schemas.microsoft.com/office/drawing/2014/main" id="{A5493483-86A3-BEC8-C034-F24FB4820C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10" name="Titel 1">
            <a:extLst>
              <a:ext uri="{FF2B5EF4-FFF2-40B4-BE49-F238E27FC236}">
                <a16:creationId xmlns:a16="http://schemas.microsoft.com/office/drawing/2014/main" id="{0F7B6290-0F4C-7F31-E941-1BF6317B8079}"/>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Tree>
    <p:extLst>
      <p:ext uri="{BB962C8B-B14F-4D97-AF65-F5344CB8AC3E}">
        <p14:creationId xmlns:p14="http://schemas.microsoft.com/office/powerpoint/2010/main" val="25687897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417340"/>
            <a:ext cx="11352212" cy="5098660"/>
          </a:xfrm>
        </p:spPr>
        <p:txBody>
          <a:bodyPr lIns="91440" tIns="45720" rIns="91440" bIns="45720" anchor="t">
            <a:normAutofit/>
          </a:bodyPr>
          <a:lstStyle/>
          <a:p>
            <a:pPr marL="0" lvl="2" indent="-287655">
              <a:buClr>
                <a:srgbClr val="105269"/>
              </a:buClr>
              <a:buSzPct val="80000"/>
              <a:buFont typeface="Wingdings 3" panose="05040102010807070707" pitchFamily="18" charset="2"/>
              <a:buChar char=""/>
            </a:pPr>
            <a:r>
              <a:rPr lang="nl-BE" sz="3200">
                <a:solidFill>
                  <a:srgbClr val="105269"/>
                </a:solidFill>
                <a:latin typeface="+mj-lt"/>
                <a:ea typeface="Calibri"/>
                <a:cs typeface="Calibri"/>
              </a:rPr>
              <a:t>Gebruik je verschillende kleuren om verschillende schildelen aan te duiden? Hou dan rekening met kleurenblindheid!</a:t>
            </a:r>
          </a:p>
          <a:p>
            <a:pPr marL="575945" lvl="1" indent="-342900">
              <a:buClr>
                <a:srgbClr val="7F7F7F"/>
              </a:buClr>
              <a:buSzPct val="80000"/>
              <a:buFont typeface="Calibri" panose="020F0502020204030204" pitchFamily="34" charset="0"/>
              <a:buChar char="→"/>
            </a:pPr>
            <a:r>
              <a:rPr lang="nl-BE" sz="2500">
                <a:solidFill>
                  <a:srgbClr val="7F7F7F"/>
                </a:solidFill>
                <a:latin typeface="Calibri"/>
                <a:ea typeface="Calibri"/>
                <a:cs typeface="Calibri"/>
              </a:rPr>
              <a:t>Gebruik de juiste kleurtinten: vermijd de combinatie van groene en rode tinten</a:t>
            </a:r>
          </a:p>
          <a:p>
            <a:pPr marL="575945" lvl="1" indent="-342900">
              <a:buClr>
                <a:srgbClr val="7F7F7F"/>
              </a:buClr>
              <a:buSzPct val="80000"/>
              <a:buFont typeface="Calibri" panose="020F0502020204030204" pitchFamily="34" charset="0"/>
              <a:buChar char="→"/>
            </a:pPr>
            <a:r>
              <a:rPr lang="nl-BE" sz="2500">
                <a:solidFill>
                  <a:srgbClr val="7F7F7F"/>
                </a:solidFill>
                <a:latin typeface="Calibri"/>
                <a:ea typeface="Calibri"/>
                <a:cs typeface="Calibri"/>
              </a:rPr>
              <a:t>Zorg voor voldoende contrast</a:t>
            </a:r>
            <a:endParaRPr lang="nl-BE" sz="2500">
              <a:solidFill>
                <a:srgbClr val="7F7F7F"/>
              </a:solidFill>
              <a:ea typeface="Calibri"/>
              <a:cs typeface="Calibri"/>
            </a:endParaRPr>
          </a:p>
          <a:p>
            <a:pPr marL="575945" lvl="1" indent="-342900">
              <a:buClr>
                <a:srgbClr val="7F7F7F"/>
              </a:buClr>
              <a:buSzPct val="80000"/>
              <a:buFont typeface="Calibri" panose="020F0502020204030204" pitchFamily="34" charset="0"/>
              <a:buChar char="→"/>
            </a:pPr>
            <a:r>
              <a:rPr lang="nl-BE" sz="2500">
                <a:solidFill>
                  <a:srgbClr val="7F7F7F"/>
                </a:solidFill>
                <a:latin typeface="Calibri"/>
                <a:ea typeface="Calibri"/>
                <a:cs typeface="Calibri"/>
              </a:rPr>
              <a:t>Gebruik patronen bovenop kleurverschillen</a:t>
            </a:r>
            <a:endParaRPr lang="nl-BE" sz="2500">
              <a:solidFill>
                <a:srgbClr val="7F7F7F"/>
              </a:solidFill>
              <a:ea typeface="Calibri"/>
              <a:cs typeface="Calibri"/>
            </a:endParaRPr>
          </a:p>
          <a:p>
            <a:pPr marL="1033145" lvl="2" indent="-287655">
              <a:buClr>
                <a:srgbClr val="7F7F7F"/>
              </a:buClr>
              <a:buSzPct val="80000"/>
              <a:buFont typeface="Calibri" panose="020F0502020204030204" pitchFamily="34" charset="0"/>
              <a:buChar char="→"/>
            </a:pPr>
            <a:endParaRPr lang="nl-BE" sz="2300">
              <a:solidFill>
                <a:srgbClr val="7F7F7F"/>
              </a:solidFill>
              <a:ea typeface="Calibri" panose="020F0502020204030204" pitchFamily="34" charset="0"/>
              <a:cs typeface="Calibri"/>
            </a:endParaRPr>
          </a:p>
          <a:p>
            <a:pPr marL="575945" lvl="1" indent="-287655">
              <a:lnSpc>
                <a:spcPct val="120000"/>
              </a:lnSpc>
              <a:buClr>
                <a:srgbClr val="7F7F7F"/>
              </a:buClr>
              <a:buFont typeface="Calibri,Sans-Serif" panose="020F0502020204030204" pitchFamily="34" charset="0"/>
              <a:buChar char="→"/>
            </a:pPr>
            <a:endParaRPr lang="nl-NL" sz="2500">
              <a:solidFill>
                <a:srgbClr val="7F7F7F"/>
              </a:solidFill>
              <a:ea typeface="Calibri" panose="020F0502020204030204" pitchFamily="34" charset="0"/>
              <a:cs typeface="Calibri"/>
            </a:endParaRPr>
          </a:p>
          <a:p>
            <a:pPr marL="0" lvl="2">
              <a:buClr>
                <a:srgbClr val="105269"/>
              </a:buClr>
              <a:buSzPct val="80000"/>
            </a:pPr>
            <a:endParaRPr lang="nl-BE" sz="3200">
              <a:solidFill>
                <a:srgbClr val="38373A"/>
              </a:solidFill>
              <a:ea typeface="Calibri" panose="020F0502020204030204" pitchFamily="34" charset="0"/>
              <a:cs typeface="Calibri"/>
            </a:endParaRPr>
          </a:p>
          <a:p>
            <a:pPr marL="0" lvl="2"/>
            <a:endParaRPr lang="nl-BE" sz="3200">
              <a:solidFill>
                <a:srgbClr val="38373A"/>
              </a:solidFill>
              <a:ea typeface="Calibri" panose="020F0502020204030204" pitchFamily="34" charset="0"/>
              <a:cs typeface="Calibri"/>
            </a:endParaRPr>
          </a:p>
        </p:txBody>
      </p:sp>
      <p:sp>
        <p:nvSpPr>
          <p:cNvPr id="5" name="Ovaal 3">
            <a:extLst>
              <a:ext uri="{FF2B5EF4-FFF2-40B4-BE49-F238E27FC236}">
                <a16:creationId xmlns:a16="http://schemas.microsoft.com/office/drawing/2014/main" id="{BBB337B7-C39D-A658-C407-690E6A2A4CD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4">
            <a:extLst>
              <a:ext uri="{FF2B5EF4-FFF2-40B4-BE49-F238E27FC236}">
                <a16:creationId xmlns:a16="http://schemas.microsoft.com/office/drawing/2014/main" id="{D6C2798D-B549-019D-30D6-5D2A88F30E46}"/>
              </a:ext>
            </a:extLst>
          </p:cNvPr>
          <p:cNvSpPr txBox="1"/>
          <p:nvPr/>
        </p:nvSpPr>
        <p:spPr>
          <a:xfrm>
            <a:off x="10695833" y="944724"/>
            <a:ext cx="1315929" cy="400110"/>
          </a:xfrm>
          <a:prstGeom prst="rect">
            <a:avLst/>
          </a:prstGeom>
          <a:noFill/>
        </p:spPr>
        <p:txBody>
          <a:bodyPr wrap="square" lIns="91440" tIns="45720" rIns="91440" bIns="45720" rtlCol="0" anchor="t">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II.7.4.3</a:t>
            </a:r>
            <a:endParaRPr lang="nl-BE" sz="2000" b="1" i="0" u="none" cap="small" baseline="0">
              <a:solidFill>
                <a:srgbClr val="105269"/>
              </a:solidFill>
              <a:latin typeface="+mj-lt"/>
            </a:endParaRPr>
          </a:p>
        </p:txBody>
      </p:sp>
      <p:pic>
        <p:nvPicPr>
          <p:cNvPr id="9" name="Graphic 8" descr="Klembord">
            <a:extLst>
              <a:ext uri="{FF2B5EF4-FFF2-40B4-BE49-F238E27FC236}">
                <a16:creationId xmlns:a16="http://schemas.microsoft.com/office/drawing/2014/main" id="{A5493483-86A3-BEC8-C034-F24FB4820C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10" name="Titel 1">
            <a:extLst>
              <a:ext uri="{FF2B5EF4-FFF2-40B4-BE49-F238E27FC236}">
                <a16:creationId xmlns:a16="http://schemas.microsoft.com/office/drawing/2014/main" id="{0F7B6290-0F4C-7F31-E941-1BF6317B8079}"/>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pic>
        <p:nvPicPr>
          <p:cNvPr id="2" name="Picture 1">
            <a:extLst>
              <a:ext uri="{FF2B5EF4-FFF2-40B4-BE49-F238E27FC236}">
                <a16:creationId xmlns:a16="http://schemas.microsoft.com/office/drawing/2014/main" id="{52110140-B797-7EEC-0E08-A2D736B948CD}"/>
              </a:ext>
            </a:extLst>
          </p:cNvPr>
          <p:cNvPicPr>
            <a:picLocks noChangeAspect="1"/>
          </p:cNvPicPr>
          <p:nvPr/>
        </p:nvPicPr>
        <p:blipFill>
          <a:blip r:embed="rId4"/>
          <a:stretch>
            <a:fillRect/>
          </a:stretch>
        </p:blipFill>
        <p:spPr>
          <a:xfrm>
            <a:off x="6519111" y="3711485"/>
            <a:ext cx="4367463" cy="2944241"/>
          </a:xfrm>
          <a:prstGeom prst="rect">
            <a:avLst/>
          </a:prstGeom>
          <a:ln>
            <a:solidFill>
              <a:schemeClr val="tx1"/>
            </a:solidFill>
          </a:ln>
        </p:spPr>
      </p:pic>
      <p:pic>
        <p:nvPicPr>
          <p:cNvPr id="4" name="Picture 3">
            <a:extLst>
              <a:ext uri="{FF2B5EF4-FFF2-40B4-BE49-F238E27FC236}">
                <a16:creationId xmlns:a16="http://schemas.microsoft.com/office/drawing/2014/main" id="{8E1F50DA-B131-967B-5E1E-874402112462}"/>
              </a:ext>
            </a:extLst>
          </p:cNvPr>
          <p:cNvPicPr>
            <a:picLocks noChangeAspect="1"/>
          </p:cNvPicPr>
          <p:nvPr/>
        </p:nvPicPr>
        <p:blipFill>
          <a:blip r:embed="rId5"/>
          <a:stretch>
            <a:fillRect/>
          </a:stretch>
        </p:blipFill>
        <p:spPr>
          <a:xfrm>
            <a:off x="1275347" y="3715467"/>
            <a:ext cx="4197015" cy="2956330"/>
          </a:xfrm>
          <a:prstGeom prst="rect">
            <a:avLst/>
          </a:prstGeom>
          <a:ln>
            <a:solidFill>
              <a:schemeClr val="tx1"/>
            </a:solidFill>
          </a:ln>
        </p:spPr>
      </p:pic>
      <p:pic>
        <p:nvPicPr>
          <p:cNvPr id="8" name="Graphic 7" descr="Vinkje">
            <a:extLst>
              <a:ext uri="{FF2B5EF4-FFF2-40B4-BE49-F238E27FC236}">
                <a16:creationId xmlns:a16="http://schemas.microsoft.com/office/drawing/2014/main" id="{E58E8228-5BEE-70AA-A793-977AF2E21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9527" y="3430917"/>
            <a:ext cx="845740" cy="845740"/>
          </a:xfrm>
          <a:prstGeom prst="rect">
            <a:avLst/>
          </a:prstGeom>
        </p:spPr>
      </p:pic>
      <p:sp>
        <p:nvSpPr>
          <p:cNvPr id="11" name="&quot;Not Allowed&quot; Symbol 10">
            <a:extLst>
              <a:ext uri="{FF2B5EF4-FFF2-40B4-BE49-F238E27FC236}">
                <a16:creationId xmlns:a16="http://schemas.microsoft.com/office/drawing/2014/main" id="{7469DAE3-523C-38E7-A04A-916FB1AA32BB}"/>
              </a:ext>
            </a:extLst>
          </p:cNvPr>
          <p:cNvSpPr/>
          <p:nvPr/>
        </p:nvSpPr>
        <p:spPr>
          <a:xfrm>
            <a:off x="4371473" y="3549316"/>
            <a:ext cx="641684" cy="591552"/>
          </a:xfrm>
          <a:prstGeom prst="noSmoking">
            <a:avLst/>
          </a:pr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25109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kaart, Plan, diagram&#10;&#10;Automatisch gegenereerde beschrijving">
            <a:extLst>
              <a:ext uri="{FF2B5EF4-FFF2-40B4-BE49-F238E27FC236}">
                <a16:creationId xmlns:a16="http://schemas.microsoft.com/office/drawing/2014/main" id="{C45D22B5-4560-88A3-05B6-908B579D2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534" y="1715907"/>
            <a:ext cx="5074221" cy="4796296"/>
          </a:xfrm>
          <a:prstGeom prst="rect">
            <a:avLst/>
          </a:prstGeom>
        </p:spPr>
      </p:pic>
      <p:sp>
        <p:nvSpPr>
          <p:cNvPr id="3" name="Tijdelijke aanduiding voor inhoud 2">
            <a:extLst>
              <a:ext uri="{FF2B5EF4-FFF2-40B4-BE49-F238E27FC236}">
                <a16:creationId xmlns:a16="http://schemas.microsoft.com/office/drawing/2014/main" id="{0E7A3850-88F0-924F-BB95-742FBBE00BDB}"/>
              </a:ext>
            </a:extLst>
          </p:cNvPr>
          <p:cNvSpPr>
            <a:spLocks noGrp="1"/>
          </p:cNvSpPr>
          <p:nvPr>
            <p:ph type="body" sz="half" idx="2"/>
          </p:nvPr>
        </p:nvSpPr>
        <p:spPr>
          <a:xfrm>
            <a:off x="839788" y="1988840"/>
            <a:ext cx="11352212" cy="4527160"/>
          </a:xfrm>
        </p:spPr>
        <p:txBody>
          <a:bodyPr>
            <a:normAutofit/>
          </a:bodyPr>
          <a:lstStyle/>
          <a:p>
            <a:pPr>
              <a:buClr>
                <a:srgbClr val="105269"/>
              </a:buClr>
              <a:buSzPct val="80000"/>
            </a:pPr>
            <a:endParaRPr lang="nl-BE" sz="2800">
              <a:latin typeface="+mj-lt"/>
            </a:endParaRPr>
          </a:p>
        </p:txBody>
      </p:sp>
      <p:pic>
        <p:nvPicPr>
          <p:cNvPr id="6" name="Afbeelding 5" descr="Afbeelding met container, ontwerp, doos&#10;&#10;Automatisch gegenereerde beschrijving">
            <a:extLst>
              <a:ext uri="{FF2B5EF4-FFF2-40B4-BE49-F238E27FC236}">
                <a16:creationId xmlns:a16="http://schemas.microsoft.com/office/drawing/2014/main" id="{AC7DF1C2-1367-E256-4FF0-555F56EE7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2984" y="3956897"/>
            <a:ext cx="3359875" cy="3038831"/>
          </a:xfrm>
          <a:prstGeom prst="rect">
            <a:avLst/>
          </a:prstGeom>
        </p:spPr>
      </p:pic>
      <p:pic>
        <p:nvPicPr>
          <p:cNvPr id="12" name="Afbeelding 11" descr="Afbeelding met gebouw, raam, buitenshuis, eigendom&#10;&#10;Automatisch gegenereerde beschrijving">
            <a:extLst>
              <a:ext uri="{FF2B5EF4-FFF2-40B4-BE49-F238E27FC236}">
                <a16:creationId xmlns:a16="http://schemas.microsoft.com/office/drawing/2014/main" id="{08BFDAB7-9817-A262-0F38-A6B8086A4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64" y="1715907"/>
            <a:ext cx="3212458" cy="4796295"/>
          </a:xfrm>
          <a:prstGeom prst="rect">
            <a:avLst/>
          </a:prstGeom>
        </p:spPr>
      </p:pic>
      <p:pic>
        <p:nvPicPr>
          <p:cNvPr id="4" name="Afbeelding 3">
            <a:extLst>
              <a:ext uri="{FF2B5EF4-FFF2-40B4-BE49-F238E27FC236}">
                <a16:creationId xmlns:a16="http://schemas.microsoft.com/office/drawing/2014/main" id="{365B42BE-FC25-7E2A-B8C6-F7C6666627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2985" y="961572"/>
            <a:ext cx="3352167" cy="3095014"/>
          </a:xfrm>
          <a:prstGeom prst="rect">
            <a:avLst/>
          </a:prstGeom>
          <a:noFill/>
          <a:ln>
            <a:noFill/>
          </a:ln>
        </p:spPr>
      </p:pic>
      <p:sp>
        <p:nvSpPr>
          <p:cNvPr id="10" name="Titel 1">
            <a:extLst>
              <a:ext uri="{FF2B5EF4-FFF2-40B4-BE49-F238E27FC236}">
                <a16:creationId xmlns:a16="http://schemas.microsoft.com/office/drawing/2014/main" id="{2D0738D9-D583-DE2E-52FB-3A790F04E03C}"/>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latin typeface="Calibri"/>
                <a:ea typeface="Calibri"/>
                <a:cs typeface="Calibri"/>
              </a:rPr>
              <a:t>Voorbeeld van een goede schets</a:t>
            </a:r>
            <a:endParaRPr lang="en-US">
              <a:latin typeface="Calibri"/>
              <a:ea typeface="Calibri"/>
              <a:cs typeface="Calibri"/>
            </a:endParaRPr>
          </a:p>
        </p:txBody>
      </p:sp>
      <p:pic>
        <p:nvPicPr>
          <p:cNvPr id="2" name="Graphic 1" descr="Vinkje">
            <a:extLst>
              <a:ext uri="{FF2B5EF4-FFF2-40B4-BE49-F238E27FC236}">
                <a16:creationId xmlns:a16="http://schemas.microsoft.com/office/drawing/2014/main" id="{7316D4C8-68CA-7167-A61A-4B7FC3D9EC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2843" y="964443"/>
            <a:ext cx="845740" cy="845740"/>
          </a:xfrm>
          <a:prstGeom prst="rect">
            <a:avLst/>
          </a:prstGeom>
        </p:spPr>
      </p:pic>
    </p:spTree>
    <p:extLst>
      <p:ext uri="{BB962C8B-B14F-4D97-AF65-F5344CB8AC3E}">
        <p14:creationId xmlns:p14="http://schemas.microsoft.com/office/powerpoint/2010/main" val="7457129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5C1E554-6E16-339C-5E43-4CD94E80B7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8279" y="4243077"/>
            <a:ext cx="6092245" cy="2487924"/>
          </a:xfrm>
          <a:prstGeom prst="rect">
            <a:avLst/>
          </a:prstGeom>
          <a:noFill/>
          <a:ln>
            <a:noFill/>
          </a:ln>
        </p:spPr>
      </p:pic>
      <p:pic>
        <p:nvPicPr>
          <p:cNvPr id="6" name="Afbeelding 5">
            <a:extLst>
              <a:ext uri="{FF2B5EF4-FFF2-40B4-BE49-F238E27FC236}">
                <a16:creationId xmlns:a16="http://schemas.microsoft.com/office/drawing/2014/main" id="{7D67B11E-73C8-7BEE-D2FB-F9D2189307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279" y="1058503"/>
            <a:ext cx="6092057" cy="3173003"/>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A998619B-2B4A-EF61-CFD2-3BBFC6B76DE1}"/>
              </a:ext>
            </a:extLst>
          </p:cNvPr>
          <p:cNvPicPr>
            <a:picLocks noChangeAspect="1"/>
          </p:cNvPicPr>
          <p:nvPr/>
        </p:nvPicPr>
        <p:blipFill>
          <a:blip r:embed="rId4"/>
          <a:stretch>
            <a:fillRect/>
          </a:stretch>
        </p:blipFill>
        <p:spPr>
          <a:xfrm>
            <a:off x="-145947" y="2346646"/>
            <a:ext cx="4934226" cy="2597433"/>
          </a:xfrm>
          <a:prstGeom prst="rect">
            <a:avLst/>
          </a:prstGeom>
        </p:spPr>
      </p:pic>
      <p:sp>
        <p:nvSpPr>
          <p:cNvPr id="10" name="Titel 1">
            <a:extLst>
              <a:ext uri="{FF2B5EF4-FFF2-40B4-BE49-F238E27FC236}">
                <a16:creationId xmlns:a16="http://schemas.microsoft.com/office/drawing/2014/main" id="{05C879CD-0DFF-8823-14E0-31ADF91DD911}"/>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latin typeface="Calibri"/>
                <a:ea typeface="Calibri"/>
                <a:cs typeface="Calibri"/>
              </a:rPr>
              <a:t>Voorbeeld van een goede schets</a:t>
            </a:r>
            <a:endParaRPr lang="en-US">
              <a:latin typeface="Calibri"/>
              <a:ea typeface="Calibri"/>
              <a:cs typeface="Calibri"/>
            </a:endParaRPr>
          </a:p>
        </p:txBody>
      </p:sp>
      <p:pic>
        <p:nvPicPr>
          <p:cNvPr id="7" name="Graphic 6" descr="Vinkje">
            <a:extLst>
              <a:ext uri="{FF2B5EF4-FFF2-40B4-BE49-F238E27FC236}">
                <a16:creationId xmlns:a16="http://schemas.microsoft.com/office/drawing/2014/main" id="{555550EE-BF86-731E-8002-84E571E46C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2843" y="964443"/>
            <a:ext cx="845740" cy="845740"/>
          </a:xfrm>
          <a:prstGeom prst="rect">
            <a:avLst/>
          </a:prstGeom>
        </p:spPr>
      </p:pic>
    </p:spTree>
    <p:extLst>
      <p:ext uri="{BB962C8B-B14F-4D97-AF65-F5344CB8AC3E}">
        <p14:creationId xmlns:p14="http://schemas.microsoft.com/office/powerpoint/2010/main" val="4916353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7331D0C-E04C-9666-EBB3-6C4AA2E69C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142" y="999550"/>
            <a:ext cx="5906677" cy="3108737"/>
          </a:xfrm>
          <a:prstGeom prst="rect">
            <a:avLst/>
          </a:prstGeom>
          <a:noFill/>
          <a:ln>
            <a:solidFill>
              <a:schemeClr val="accent1"/>
            </a:solidFill>
          </a:ln>
        </p:spPr>
      </p:pic>
      <p:pic>
        <p:nvPicPr>
          <p:cNvPr id="5" name="Afbeelding 4">
            <a:extLst>
              <a:ext uri="{FF2B5EF4-FFF2-40B4-BE49-F238E27FC236}">
                <a16:creationId xmlns:a16="http://schemas.microsoft.com/office/drawing/2014/main" id="{0897AF8C-CCB9-C48D-D363-6CF0595EF8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97" y="4106821"/>
            <a:ext cx="5905403" cy="2799202"/>
          </a:xfrm>
          <a:prstGeom prst="rect">
            <a:avLst/>
          </a:prstGeom>
          <a:noFill/>
          <a:ln>
            <a:solidFill>
              <a:schemeClr val="accent1"/>
            </a:solidFill>
          </a:ln>
          <a:effectLst/>
        </p:spPr>
      </p:pic>
      <p:pic>
        <p:nvPicPr>
          <p:cNvPr id="9" name="Afbeelding 8" descr="Afbeelding met buitenshuis, gebouw, hemel, raam&#10;&#10;Automatisch gegenereerde beschrijving">
            <a:extLst>
              <a:ext uri="{FF2B5EF4-FFF2-40B4-BE49-F238E27FC236}">
                <a16:creationId xmlns:a16="http://schemas.microsoft.com/office/drawing/2014/main" id="{9D969878-5C06-BDCA-C4C3-2DDC55C17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12993"/>
            <a:ext cx="4953098" cy="2673308"/>
          </a:xfrm>
          <a:prstGeom prst="rect">
            <a:avLst/>
          </a:prstGeom>
        </p:spPr>
      </p:pic>
      <p:sp>
        <p:nvSpPr>
          <p:cNvPr id="10" name="Titel 1">
            <a:extLst>
              <a:ext uri="{FF2B5EF4-FFF2-40B4-BE49-F238E27FC236}">
                <a16:creationId xmlns:a16="http://schemas.microsoft.com/office/drawing/2014/main" id="{3915950D-7518-9FBF-0C2A-6C0875085C6C}"/>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latin typeface="Calibri"/>
                <a:ea typeface="Calibri"/>
                <a:cs typeface="Calibri"/>
              </a:rPr>
              <a:t>Voorbeeld van een goede schets</a:t>
            </a:r>
            <a:endParaRPr lang="en-US">
              <a:latin typeface="Calibri"/>
              <a:ea typeface="Calibri"/>
              <a:cs typeface="Calibri"/>
            </a:endParaRPr>
          </a:p>
        </p:txBody>
      </p:sp>
      <p:pic>
        <p:nvPicPr>
          <p:cNvPr id="6" name="Graphic 5" descr="Vinkje">
            <a:extLst>
              <a:ext uri="{FF2B5EF4-FFF2-40B4-BE49-F238E27FC236}">
                <a16:creationId xmlns:a16="http://schemas.microsoft.com/office/drawing/2014/main" id="{5B56A4DB-A635-91FD-B7C2-5D1C3FBC9B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2843" y="964443"/>
            <a:ext cx="845740" cy="845740"/>
          </a:xfrm>
          <a:prstGeom prst="rect">
            <a:avLst/>
          </a:prstGeom>
        </p:spPr>
      </p:pic>
    </p:spTree>
    <p:extLst>
      <p:ext uri="{BB962C8B-B14F-4D97-AF65-F5344CB8AC3E}">
        <p14:creationId xmlns:p14="http://schemas.microsoft.com/office/powerpoint/2010/main" val="37589008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3915950D-7518-9FBF-0C2A-6C0875085C6C}"/>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latin typeface="Calibri"/>
                <a:ea typeface="Calibri"/>
                <a:cs typeface="Calibri"/>
              </a:rPr>
              <a:t>Voorbeeld van een goede schets</a:t>
            </a:r>
            <a:endParaRPr lang="en-US">
              <a:latin typeface="Calibri"/>
              <a:ea typeface="Calibri"/>
              <a:cs typeface="Calibri"/>
            </a:endParaRPr>
          </a:p>
        </p:txBody>
      </p:sp>
      <p:pic>
        <p:nvPicPr>
          <p:cNvPr id="6" name="Graphic 5" descr="Vinkje">
            <a:extLst>
              <a:ext uri="{FF2B5EF4-FFF2-40B4-BE49-F238E27FC236}">
                <a16:creationId xmlns:a16="http://schemas.microsoft.com/office/drawing/2014/main" id="{5B56A4DB-A635-91FD-B7C2-5D1C3FBC9B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843" y="964443"/>
            <a:ext cx="845740" cy="845740"/>
          </a:xfrm>
          <a:prstGeom prst="rect">
            <a:avLst/>
          </a:prstGeom>
        </p:spPr>
      </p:pic>
      <p:pic>
        <p:nvPicPr>
          <p:cNvPr id="2" name="Picture 1">
            <a:extLst>
              <a:ext uri="{FF2B5EF4-FFF2-40B4-BE49-F238E27FC236}">
                <a16:creationId xmlns:a16="http://schemas.microsoft.com/office/drawing/2014/main" id="{729082E1-F190-7CDD-0339-3508BCDEF554}"/>
              </a:ext>
            </a:extLst>
          </p:cNvPr>
          <p:cNvPicPr>
            <a:picLocks noChangeAspect="1"/>
          </p:cNvPicPr>
          <p:nvPr/>
        </p:nvPicPr>
        <p:blipFill>
          <a:blip r:embed="rId4"/>
          <a:stretch>
            <a:fillRect/>
          </a:stretch>
        </p:blipFill>
        <p:spPr>
          <a:xfrm>
            <a:off x="505476" y="1231673"/>
            <a:ext cx="4943929" cy="2553948"/>
          </a:xfrm>
          <a:prstGeom prst="rect">
            <a:avLst/>
          </a:prstGeom>
        </p:spPr>
      </p:pic>
      <p:pic>
        <p:nvPicPr>
          <p:cNvPr id="3" name="Picture 2">
            <a:extLst>
              <a:ext uri="{FF2B5EF4-FFF2-40B4-BE49-F238E27FC236}">
                <a16:creationId xmlns:a16="http://schemas.microsoft.com/office/drawing/2014/main" id="{31AAF300-6CE6-0C59-5BF4-C3911DDAA9D8}"/>
              </a:ext>
            </a:extLst>
          </p:cNvPr>
          <p:cNvPicPr>
            <a:picLocks noChangeAspect="1"/>
          </p:cNvPicPr>
          <p:nvPr/>
        </p:nvPicPr>
        <p:blipFill>
          <a:blip r:embed="rId5"/>
          <a:stretch>
            <a:fillRect/>
          </a:stretch>
        </p:blipFill>
        <p:spPr>
          <a:xfrm>
            <a:off x="510013" y="3869614"/>
            <a:ext cx="4943930" cy="2742695"/>
          </a:xfrm>
          <a:prstGeom prst="rect">
            <a:avLst/>
          </a:prstGeom>
        </p:spPr>
      </p:pic>
      <p:pic>
        <p:nvPicPr>
          <p:cNvPr id="7" name="Picture 6">
            <a:extLst>
              <a:ext uri="{FF2B5EF4-FFF2-40B4-BE49-F238E27FC236}">
                <a16:creationId xmlns:a16="http://schemas.microsoft.com/office/drawing/2014/main" id="{B436468E-C9D1-1A01-6833-6D7AA7402360}"/>
              </a:ext>
            </a:extLst>
          </p:cNvPr>
          <p:cNvPicPr>
            <a:picLocks noChangeAspect="1"/>
          </p:cNvPicPr>
          <p:nvPr/>
        </p:nvPicPr>
        <p:blipFill>
          <a:blip r:embed="rId6"/>
          <a:stretch>
            <a:fillRect/>
          </a:stretch>
        </p:blipFill>
        <p:spPr>
          <a:xfrm>
            <a:off x="5592238" y="1229575"/>
            <a:ext cx="3145150" cy="2554515"/>
          </a:xfrm>
          <a:prstGeom prst="rect">
            <a:avLst/>
          </a:prstGeom>
        </p:spPr>
      </p:pic>
      <p:pic>
        <p:nvPicPr>
          <p:cNvPr id="8" name="Picture 7">
            <a:extLst>
              <a:ext uri="{FF2B5EF4-FFF2-40B4-BE49-F238E27FC236}">
                <a16:creationId xmlns:a16="http://schemas.microsoft.com/office/drawing/2014/main" id="{B0ADDA31-0035-65D8-CC3A-6978DFD4F956}"/>
              </a:ext>
            </a:extLst>
          </p:cNvPr>
          <p:cNvPicPr>
            <a:picLocks noChangeAspect="1"/>
          </p:cNvPicPr>
          <p:nvPr/>
        </p:nvPicPr>
        <p:blipFill>
          <a:blip r:embed="rId7"/>
          <a:stretch>
            <a:fillRect/>
          </a:stretch>
        </p:blipFill>
        <p:spPr>
          <a:xfrm>
            <a:off x="5597095" y="3866640"/>
            <a:ext cx="3278761" cy="2735942"/>
          </a:xfrm>
          <a:prstGeom prst="rect">
            <a:avLst/>
          </a:prstGeom>
        </p:spPr>
      </p:pic>
    </p:spTree>
    <p:extLst>
      <p:ext uri="{BB962C8B-B14F-4D97-AF65-F5344CB8AC3E}">
        <p14:creationId xmlns:p14="http://schemas.microsoft.com/office/powerpoint/2010/main" val="104283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2CE3-37AD-8E25-A3F2-8BD7BC1ABF12}"/>
              </a:ext>
            </a:extLst>
          </p:cNvPr>
          <p:cNvSpPr>
            <a:spLocks noGrp="1"/>
          </p:cNvSpPr>
          <p:nvPr>
            <p:ph type="title"/>
          </p:nvPr>
        </p:nvSpPr>
        <p:spPr/>
        <p:txBody>
          <a:bodyPr lIns="91440" tIns="45720" rIns="91440" bIns="45720" anchor="t"/>
          <a:lstStyle/>
          <a:p>
            <a:r>
              <a:rPr lang="nl-BE">
                <a:latin typeface="Calibri"/>
                <a:cs typeface="Calibri"/>
              </a:rPr>
              <a:t>Permanente vorming 2024</a:t>
            </a:r>
          </a:p>
        </p:txBody>
      </p:sp>
      <p:sp>
        <p:nvSpPr>
          <p:cNvPr id="3" name="Tijdelijke aanduiding voor inhoud 2">
            <a:extLst>
              <a:ext uri="{FF2B5EF4-FFF2-40B4-BE49-F238E27FC236}">
                <a16:creationId xmlns:a16="http://schemas.microsoft.com/office/drawing/2014/main" id="{B681580E-6D68-C6D7-3784-0BF7A2ABEC6E}"/>
              </a:ext>
            </a:extLst>
          </p:cNvPr>
          <p:cNvSpPr>
            <a:spLocks noGrp="1"/>
          </p:cNvSpPr>
          <p:nvPr>
            <p:ph sz="half" idx="10"/>
          </p:nvPr>
        </p:nvSpPr>
        <p:spPr>
          <a:xfrm>
            <a:off x="847163" y="1818511"/>
            <a:ext cx="10515600" cy="4533418"/>
          </a:xfrm>
        </p:spPr>
        <p:txBody>
          <a:bodyPr lIns="91440" tIns="45720" rIns="91440" bIns="0" anchor="t"/>
          <a:lstStyle/>
          <a:p>
            <a:pPr indent="-287655"/>
            <a:r>
              <a:rPr lang="nl-BE">
                <a:cs typeface="Calibri"/>
              </a:rPr>
              <a:t>Verplichte vorming voor ED type A in 2024 =&gt; 6 uur </a:t>
            </a:r>
          </a:p>
          <a:p>
            <a:pPr marL="575945" lvl="1" indent="-287655"/>
            <a:r>
              <a:rPr lang="nl-BE"/>
              <a:t>3 uur vorming met verplichte inhoud over</a:t>
            </a:r>
            <a:endParaRPr lang="en-US">
              <a:cs typeface="Calibri"/>
            </a:endParaRPr>
          </a:p>
          <a:p>
            <a:pPr marL="863600" lvl="2" indent="-287655"/>
            <a:r>
              <a:rPr lang="nl-BE"/>
              <a:t>Wijzigingen inspectieprotocol versie 1 januari 2024: vooral ventilatie</a:t>
            </a:r>
            <a:endParaRPr lang="en-US">
              <a:cs typeface="Calibri"/>
            </a:endParaRPr>
          </a:p>
          <a:p>
            <a:pPr marL="863600" lvl="2" indent="-287655"/>
            <a:r>
              <a:rPr lang="nl-BE"/>
              <a:t>Veelgemaakte fouten </a:t>
            </a:r>
            <a:endParaRPr lang="nl-BE">
              <a:cs typeface="Calibri"/>
            </a:endParaRPr>
          </a:p>
          <a:p>
            <a:pPr marL="575945" lvl="1" indent="-287655"/>
            <a:r>
              <a:rPr lang="nl-BE">
                <a:cs typeface="Calibri"/>
              </a:rPr>
              <a:t>3 uur vorming met vrije inhoud</a:t>
            </a:r>
            <a:endParaRPr lang="nl-BE">
              <a:ea typeface="Calibri"/>
              <a:cs typeface="Calibri"/>
            </a:endParaRPr>
          </a:p>
          <a:p>
            <a:pPr marL="863600" lvl="2" indent="-287655"/>
            <a:r>
              <a:rPr lang="nl-BE"/>
              <a:t>Dus uit het goedgekeurde vormingsaanbod voor energiedeskundigen</a:t>
            </a:r>
          </a:p>
          <a:p>
            <a:pPr marL="1151890" lvl="3" indent="-287655"/>
            <a:endParaRPr lang="nl-BE">
              <a:ea typeface="Calibri"/>
              <a:cs typeface="Calibri"/>
            </a:endParaRPr>
          </a:p>
        </p:txBody>
      </p:sp>
    </p:spTree>
    <p:extLst>
      <p:ext uri="{BB962C8B-B14F-4D97-AF65-F5344CB8AC3E}">
        <p14:creationId xmlns:p14="http://schemas.microsoft.com/office/powerpoint/2010/main" val="241900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EEC9B57-F650-996F-CAE6-4B507CF7F720}"/>
              </a:ext>
            </a:extLst>
          </p:cNvPr>
          <p:cNvSpPr>
            <a:spLocks noGrp="1"/>
          </p:cNvSpPr>
          <p:nvPr>
            <p:ph type="title"/>
          </p:nvPr>
        </p:nvSpPr>
        <p:spPr/>
        <p:txBody>
          <a:bodyPr/>
          <a:lstStyle/>
          <a:p>
            <a:r>
              <a:rPr lang="nl-BE" sz="3200"/>
              <a:t>Voorbeelden van niet afgewerkte ruimtes</a:t>
            </a:r>
          </a:p>
        </p:txBody>
      </p:sp>
      <p:sp>
        <p:nvSpPr>
          <p:cNvPr id="3" name="Tijdelijke aanduiding voor inhoud 2">
            <a:extLst>
              <a:ext uri="{FF2B5EF4-FFF2-40B4-BE49-F238E27FC236}">
                <a16:creationId xmlns:a16="http://schemas.microsoft.com/office/drawing/2014/main" id="{A01FC8E8-370E-9B89-2B1E-D99623311AB5}"/>
              </a:ext>
            </a:extLst>
          </p:cNvPr>
          <p:cNvSpPr>
            <a:spLocks noGrp="1"/>
          </p:cNvSpPr>
          <p:nvPr>
            <p:ph sz="half" idx="10"/>
          </p:nvPr>
        </p:nvSpPr>
        <p:spPr/>
        <p:txBody>
          <a:bodyPr/>
          <a:lstStyle/>
          <a:p>
            <a:r>
              <a:rPr lang="nl-BE"/>
              <a:t>Aansluiting voorzien voor wasmachine in berging </a:t>
            </a:r>
            <a:r>
              <a:rPr lang="nl-BE">
                <a:sym typeface="Wingdings" panose="05000000000000000000" pitchFamily="2" charset="2"/>
              </a:rPr>
              <a:t> invoeren als Natte ruimte (wasplaats)</a:t>
            </a:r>
            <a:endParaRPr lang="nl-BE"/>
          </a:p>
        </p:txBody>
      </p:sp>
      <p:sp>
        <p:nvSpPr>
          <p:cNvPr id="8" name="Tijdelijke aanduiding voor inhoud 7">
            <a:extLst>
              <a:ext uri="{FF2B5EF4-FFF2-40B4-BE49-F238E27FC236}">
                <a16:creationId xmlns:a16="http://schemas.microsoft.com/office/drawing/2014/main" id="{C862BFF4-98CA-6ED4-3699-8C56756350C6}"/>
              </a:ext>
            </a:extLst>
          </p:cNvPr>
          <p:cNvSpPr>
            <a:spLocks noGrp="1"/>
          </p:cNvSpPr>
          <p:nvPr>
            <p:ph sz="half" idx="11"/>
          </p:nvPr>
        </p:nvSpPr>
        <p:spPr/>
        <p:txBody>
          <a:bodyPr/>
          <a:lstStyle/>
          <a:p>
            <a:r>
              <a:rPr lang="nl-BE"/>
              <a:t>Aansluitingen voorzien voor douche, wastafel, WC </a:t>
            </a:r>
            <a:r>
              <a:rPr lang="nl-BE">
                <a:sym typeface="Wingdings" panose="05000000000000000000" pitchFamily="2" charset="2"/>
              </a:rPr>
              <a:t> invoeren als Natte ruimte (badkamer)</a:t>
            </a:r>
            <a:endParaRPr lang="nl-BE"/>
          </a:p>
        </p:txBody>
      </p:sp>
      <p:pic>
        <p:nvPicPr>
          <p:cNvPr id="4" name="Afbeelding 3">
            <a:extLst>
              <a:ext uri="{FF2B5EF4-FFF2-40B4-BE49-F238E27FC236}">
                <a16:creationId xmlns:a16="http://schemas.microsoft.com/office/drawing/2014/main" id="{DB74F028-C050-D64B-D036-B7F4090D3CDD}"/>
              </a:ext>
            </a:extLst>
          </p:cNvPr>
          <p:cNvPicPr>
            <a:picLocks noChangeAspect="1"/>
          </p:cNvPicPr>
          <p:nvPr/>
        </p:nvPicPr>
        <p:blipFill rotWithShape="1">
          <a:blip r:embed="rId2">
            <a:extLst>
              <a:ext uri="{28A0092B-C50C-407E-A947-70E740481C1C}">
                <a14:useLocalDpi xmlns:a14="http://schemas.microsoft.com/office/drawing/2010/main" val="0"/>
              </a:ext>
            </a:extLst>
          </a:blip>
          <a:srcRect l="-2568" t="31933"/>
          <a:stretch/>
        </p:blipFill>
        <p:spPr bwMode="auto">
          <a:xfrm>
            <a:off x="595598" y="2758042"/>
            <a:ext cx="4335542" cy="3836224"/>
          </a:xfrm>
          <a:prstGeom prst="rect">
            <a:avLst/>
          </a:prstGeom>
          <a:noFill/>
          <a:ln>
            <a:noFill/>
          </a:ln>
        </p:spPr>
      </p:pic>
      <p:pic>
        <p:nvPicPr>
          <p:cNvPr id="6" name="Afbeelding 5">
            <a:extLst>
              <a:ext uri="{FF2B5EF4-FFF2-40B4-BE49-F238E27FC236}">
                <a16:creationId xmlns:a16="http://schemas.microsoft.com/office/drawing/2014/main" id="{358B8F69-B02C-9401-73A7-E7B9E8864507}"/>
              </a:ext>
            </a:extLst>
          </p:cNvPr>
          <p:cNvPicPr>
            <a:picLocks noChangeAspect="1"/>
          </p:cNvPicPr>
          <p:nvPr/>
        </p:nvPicPr>
        <p:blipFill>
          <a:blip r:embed="rId3"/>
          <a:stretch>
            <a:fillRect/>
          </a:stretch>
        </p:blipFill>
        <p:spPr>
          <a:xfrm>
            <a:off x="6535591" y="2725270"/>
            <a:ext cx="4818207" cy="3656058"/>
          </a:xfrm>
          <a:prstGeom prst="rect">
            <a:avLst/>
          </a:prstGeom>
        </p:spPr>
      </p:pic>
    </p:spTree>
    <p:extLst>
      <p:ext uri="{BB962C8B-B14F-4D97-AF65-F5344CB8AC3E}">
        <p14:creationId xmlns:p14="http://schemas.microsoft.com/office/powerpoint/2010/main" val="334415733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gebouw, Landvoertuig, hemel&#10;&#10;Automatisch gegenereerde beschrijving">
            <a:extLst>
              <a:ext uri="{FF2B5EF4-FFF2-40B4-BE49-F238E27FC236}">
                <a16:creationId xmlns:a16="http://schemas.microsoft.com/office/drawing/2014/main" id="{D0D0482B-CBBE-9FEE-BF56-2E176AAF7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182" y="1224055"/>
            <a:ext cx="2384548" cy="5773522"/>
          </a:xfrm>
          <a:prstGeom prst="rect">
            <a:avLst/>
          </a:prstGeom>
        </p:spPr>
      </p:pic>
      <p:sp>
        <p:nvSpPr>
          <p:cNvPr id="10" name="Titel 1">
            <a:extLst>
              <a:ext uri="{FF2B5EF4-FFF2-40B4-BE49-F238E27FC236}">
                <a16:creationId xmlns:a16="http://schemas.microsoft.com/office/drawing/2014/main" id="{38FBDE12-8700-F0F6-9E07-67A8419D218C}"/>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14" name="Tijdelijke aanduiding voor inhoud 2">
            <a:extLst>
              <a:ext uri="{FF2B5EF4-FFF2-40B4-BE49-F238E27FC236}">
                <a16:creationId xmlns:a16="http://schemas.microsoft.com/office/drawing/2014/main" id="{2E42B2CB-BBFB-0EDB-D24E-CBAEBADCB724}"/>
              </a:ext>
            </a:extLst>
          </p:cNvPr>
          <p:cNvSpPr txBox="1">
            <a:spLocks/>
          </p:cNvSpPr>
          <p:nvPr/>
        </p:nvSpPr>
        <p:spPr>
          <a:xfrm>
            <a:off x="839788" y="1408269"/>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Uitgewerkt voorbeeld</a:t>
            </a:r>
            <a:endParaRPr lang="nl-NL" sz="3200">
              <a:solidFill>
                <a:srgbClr val="105269"/>
              </a:solidFill>
              <a:latin typeface="Calibri"/>
              <a:ea typeface="Calibri"/>
              <a:cs typeface="Calibri"/>
            </a:endParaRPr>
          </a:p>
        </p:txBody>
      </p:sp>
    </p:spTree>
    <p:extLst>
      <p:ext uri="{BB962C8B-B14F-4D97-AF65-F5344CB8AC3E}">
        <p14:creationId xmlns:p14="http://schemas.microsoft.com/office/powerpoint/2010/main" val="4888405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raam, buitenshuis, Metropoolregio, Stedelijk gebied&#10;&#10;Automatisch gegenereerde beschrijving">
            <a:extLst>
              <a:ext uri="{FF2B5EF4-FFF2-40B4-BE49-F238E27FC236}">
                <a16:creationId xmlns:a16="http://schemas.microsoft.com/office/drawing/2014/main" id="{5EF4CC1F-FD7F-52A3-0D83-29DDD869F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 y="2054593"/>
            <a:ext cx="3456385" cy="4848768"/>
          </a:xfrm>
          <a:prstGeom prst="rect">
            <a:avLst/>
          </a:prstGeom>
        </p:spPr>
      </p:pic>
      <p:pic>
        <p:nvPicPr>
          <p:cNvPr id="5" name="Afbeelding 4" descr="Afbeelding met gebouw, buitenshuis, deur, raam&#10;&#10;Automatisch gegenereerde beschrijving">
            <a:extLst>
              <a:ext uri="{FF2B5EF4-FFF2-40B4-BE49-F238E27FC236}">
                <a16:creationId xmlns:a16="http://schemas.microsoft.com/office/drawing/2014/main" id="{A44C3D07-F467-1E70-62FF-FC20D284A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545" y="2045931"/>
            <a:ext cx="3428674" cy="3212218"/>
          </a:xfrm>
          <a:prstGeom prst="rect">
            <a:avLst/>
          </a:prstGeom>
        </p:spPr>
      </p:pic>
      <p:pic>
        <p:nvPicPr>
          <p:cNvPr id="7" name="Afbeelding 6" descr="Afbeelding met buitenshuis, gebouw, Landvoertuig, hemel&#10;&#10;Automatisch gegenereerde beschrijving">
            <a:extLst>
              <a:ext uri="{FF2B5EF4-FFF2-40B4-BE49-F238E27FC236}">
                <a16:creationId xmlns:a16="http://schemas.microsoft.com/office/drawing/2014/main" id="{E1A02DCC-7473-0305-0FFE-DFEC0FA0D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078" y="2056368"/>
            <a:ext cx="1955104" cy="4733742"/>
          </a:xfrm>
          <a:prstGeom prst="rect">
            <a:avLst/>
          </a:prstGeom>
        </p:spPr>
      </p:pic>
      <p:sp>
        <p:nvSpPr>
          <p:cNvPr id="6" name="Text Placeholder 5">
            <a:extLst>
              <a:ext uri="{FF2B5EF4-FFF2-40B4-BE49-F238E27FC236}">
                <a16:creationId xmlns:a16="http://schemas.microsoft.com/office/drawing/2014/main" id="{0B952210-A8A7-49F8-CC39-1B283D48EC99}"/>
              </a:ext>
            </a:extLst>
          </p:cNvPr>
          <p:cNvSpPr>
            <a:spLocks noGrp="1"/>
          </p:cNvSpPr>
          <p:nvPr>
            <p:ph type="body" sz="half" idx="2"/>
          </p:nvPr>
        </p:nvSpPr>
        <p:spPr/>
        <p:txBody>
          <a:bodyPr/>
          <a:lstStyle/>
          <a:p>
            <a:endParaRPr lang="en-US"/>
          </a:p>
        </p:txBody>
      </p:sp>
      <p:sp>
        <p:nvSpPr>
          <p:cNvPr id="9" name="Tijdelijke aanduiding voor inhoud 2">
            <a:extLst>
              <a:ext uri="{FF2B5EF4-FFF2-40B4-BE49-F238E27FC236}">
                <a16:creationId xmlns:a16="http://schemas.microsoft.com/office/drawing/2014/main" id="{278D5CE9-80B2-6193-54E6-30330A7F98C0}"/>
              </a:ext>
            </a:extLst>
          </p:cNvPr>
          <p:cNvSpPr txBox="1">
            <a:spLocks/>
          </p:cNvSpPr>
          <p:nvPr/>
        </p:nvSpPr>
        <p:spPr>
          <a:xfrm>
            <a:off x="839788" y="1408269"/>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Voor dit gebouw</a:t>
            </a:r>
            <a:endParaRPr lang="nl-NL" sz="3200">
              <a:solidFill>
                <a:srgbClr val="105269"/>
              </a:solidFill>
              <a:latin typeface="+mj-lt"/>
              <a:ea typeface="Calibri"/>
              <a:cs typeface="Calibri"/>
            </a:endParaRPr>
          </a:p>
        </p:txBody>
      </p:sp>
      <p:sp>
        <p:nvSpPr>
          <p:cNvPr id="14" name="Titel 1">
            <a:extLst>
              <a:ext uri="{FF2B5EF4-FFF2-40B4-BE49-F238E27FC236}">
                <a16:creationId xmlns:a16="http://schemas.microsoft.com/office/drawing/2014/main" id="{FE5D8AD6-E45B-7DD3-D1FA-85A912D2F2E9}"/>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pic>
        <p:nvPicPr>
          <p:cNvPr id="16" name="Afbeelding 15" descr="Afbeelding met raam, huis, buitenshuis, Buurt&#10;&#10;Automatisch gegenereerde beschrijving">
            <a:extLst>
              <a:ext uri="{FF2B5EF4-FFF2-40B4-BE49-F238E27FC236}">
                <a16:creationId xmlns:a16="http://schemas.microsoft.com/office/drawing/2014/main" id="{843482CC-287F-4C06-14DA-D6438F8F6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534" y="2054593"/>
            <a:ext cx="3294546" cy="4733742"/>
          </a:xfrm>
          <a:prstGeom prst="rect">
            <a:avLst/>
          </a:prstGeom>
        </p:spPr>
      </p:pic>
    </p:spTree>
    <p:extLst>
      <p:ext uri="{BB962C8B-B14F-4D97-AF65-F5344CB8AC3E}">
        <p14:creationId xmlns:p14="http://schemas.microsoft.com/office/powerpoint/2010/main" val="15978457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raam, buitenshuis, Metropoolregio, Stedelijk gebied&#10;&#10;Automatisch gegenereerde beschrijving">
            <a:extLst>
              <a:ext uri="{FF2B5EF4-FFF2-40B4-BE49-F238E27FC236}">
                <a16:creationId xmlns:a16="http://schemas.microsoft.com/office/drawing/2014/main" id="{5EF4CC1F-FD7F-52A3-0D83-29DDD869F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8" y="2009232"/>
            <a:ext cx="3456385" cy="4848768"/>
          </a:xfrm>
          <a:prstGeom prst="rect">
            <a:avLst/>
          </a:prstGeom>
        </p:spPr>
      </p:pic>
      <p:pic>
        <p:nvPicPr>
          <p:cNvPr id="4" name="Afbeelding 3">
            <a:extLst>
              <a:ext uri="{FF2B5EF4-FFF2-40B4-BE49-F238E27FC236}">
                <a16:creationId xmlns:a16="http://schemas.microsoft.com/office/drawing/2014/main" id="{F32FCE39-76B4-3E64-295E-E765DD54B85A}"/>
              </a:ext>
            </a:extLst>
          </p:cNvPr>
          <p:cNvPicPr>
            <a:picLocks noChangeAspect="1"/>
          </p:cNvPicPr>
          <p:nvPr/>
        </p:nvPicPr>
        <p:blipFill>
          <a:blip r:embed="rId4"/>
          <a:stretch>
            <a:fillRect/>
          </a:stretch>
        </p:blipFill>
        <p:spPr>
          <a:xfrm>
            <a:off x="6006006" y="2005411"/>
            <a:ext cx="3533029" cy="4248355"/>
          </a:xfrm>
          <a:prstGeom prst="rect">
            <a:avLst/>
          </a:prstGeom>
          <a:ln>
            <a:solidFill>
              <a:schemeClr val="accent1"/>
            </a:solidFill>
          </a:ln>
        </p:spPr>
      </p:pic>
      <p:pic>
        <p:nvPicPr>
          <p:cNvPr id="7" name="Afbeelding 6" descr="Afbeelding met Rechthoek, schermopname, ontwerp&#10;&#10;Automatisch gegenereerde beschrijving">
            <a:extLst>
              <a:ext uri="{FF2B5EF4-FFF2-40B4-BE49-F238E27FC236}">
                <a16:creationId xmlns:a16="http://schemas.microsoft.com/office/drawing/2014/main" id="{99D09E71-2F25-5609-B73B-24C0DEB6B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619" y="2005412"/>
            <a:ext cx="2770995" cy="4240983"/>
          </a:xfrm>
          <a:prstGeom prst="rect">
            <a:avLst/>
          </a:prstGeom>
          <a:ln>
            <a:solidFill>
              <a:schemeClr val="accent1"/>
            </a:solidFill>
          </a:ln>
        </p:spPr>
      </p:pic>
      <p:pic>
        <p:nvPicPr>
          <p:cNvPr id="10" name="Afbeelding 9" descr="Afbeelding met buitenshuis, gebouw, Landvoertuig, hemel&#10;&#10;Automatisch gegenereerde beschrijving">
            <a:extLst>
              <a:ext uri="{FF2B5EF4-FFF2-40B4-BE49-F238E27FC236}">
                <a16:creationId xmlns:a16="http://schemas.microsoft.com/office/drawing/2014/main" id="{8039824A-5323-4F69-E595-312CB90B90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7186" y="2005412"/>
            <a:ext cx="2071821" cy="5016340"/>
          </a:xfrm>
          <a:prstGeom prst="rect">
            <a:avLst/>
          </a:prstGeom>
        </p:spPr>
      </p:pic>
      <p:sp>
        <p:nvSpPr>
          <p:cNvPr id="9" name="Titel 1">
            <a:extLst>
              <a:ext uri="{FF2B5EF4-FFF2-40B4-BE49-F238E27FC236}">
                <a16:creationId xmlns:a16="http://schemas.microsoft.com/office/drawing/2014/main" id="{308916B5-78A8-64AC-A98D-A322E785987A}"/>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13" name="Text Placeholder 12">
            <a:extLst>
              <a:ext uri="{FF2B5EF4-FFF2-40B4-BE49-F238E27FC236}">
                <a16:creationId xmlns:a16="http://schemas.microsoft.com/office/drawing/2014/main" id="{FAE923C2-A11D-A6C3-69C0-0CEDA994F967}"/>
              </a:ext>
            </a:extLst>
          </p:cNvPr>
          <p:cNvSpPr>
            <a:spLocks noGrp="1"/>
          </p:cNvSpPr>
          <p:nvPr>
            <p:ph type="body" sz="half" idx="2"/>
          </p:nvPr>
        </p:nvSpPr>
        <p:spPr>
          <a:xfrm>
            <a:off x="1248003" y="2048329"/>
            <a:ext cx="3932237" cy="4458600"/>
          </a:xfrm>
        </p:spPr>
        <p:txBody>
          <a:bodyPr/>
          <a:lstStyle/>
          <a:p>
            <a:endParaRPr lang="en-US"/>
          </a:p>
        </p:txBody>
      </p:sp>
      <p:sp>
        <p:nvSpPr>
          <p:cNvPr id="17" name="Tijdelijke aanduiding voor inhoud 2">
            <a:extLst>
              <a:ext uri="{FF2B5EF4-FFF2-40B4-BE49-F238E27FC236}">
                <a16:creationId xmlns:a16="http://schemas.microsoft.com/office/drawing/2014/main" id="{F7052D86-FB87-E6E9-21BD-07014E4A0730}"/>
              </a:ext>
            </a:extLst>
          </p:cNvPr>
          <p:cNvSpPr txBox="1">
            <a:spLocks/>
          </p:cNvSpPr>
          <p:nvPr/>
        </p:nvSpPr>
        <p:spPr>
          <a:xfrm>
            <a:off x="839788" y="1408269"/>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Voor dit gebouw...                   werd deze schets opgeladen</a:t>
            </a:r>
            <a:endParaRPr lang="nl-NL" sz="3200">
              <a:solidFill>
                <a:srgbClr val="105269"/>
              </a:solidFill>
              <a:latin typeface="+mj-lt"/>
              <a:ea typeface="Calibri"/>
              <a:cs typeface="Calibri"/>
            </a:endParaRPr>
          </a:p>
        </p:txBody>
      </p:sp>
      <p:cxnSp>
        <p:nvCxnSpPr>
          <p:cNvPr id="14" name="Rechte verbindingslijn 13">
            <a:extLst>
              <a:ext uri="{FF2B5EF4-FFF2-40B4-BE49-F238E27FC236}">
                <a16:creationId xmlns:a16="http://schemas.microsoft.com/office/drawing/2014/main" id="{3743F22E-7361-8BDE-76D7-D4768A8C80AF}"/>
              </a:ext>
            </a:extLst>
          </p:cNvPr>
          <p:cNvCxnSpPr/>
          <p:nvPr/>
        </p:nvCxnSpPr>
        <p:spPr>
          <a:xfrm>
            <a:off x="7031115" y="2317072"/>
            <a:ext cx="3781887" cy="32048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0407BA0-D131-CB26-59A5-6E7392C68340}"/>
              </a:ext>
            </a:extLst>
          </p:cNvPr>
          <p:cNvCxnSpPr/>
          <p:nvPr/>
        </p:nvCxnSpPr>
        <p:spPr>
          <a:xfrm flipV="1">
            <a:off x="7253056" y="2317072"/>
            <a:ext cx="3701989" cy="3355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9173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inhoud 2">
            <a:extLst>
              <a:ext uri="{FF2B5EF4-FFF2-40B4-BE49-F238E27FC236}">
                <a16:creationId xmlns:a16="http://schemas.microsoft.com/office/drawing/2014/main" id="{6C839034-AD34-AB26-CA61-E30967EA9B99}"/>
              </a:ext>
            </a:extLst>
          </p:cNvPr>
          <p:cNvSpPr txBox="1">
            <a:spLocks/>
          </p:cNvSpPr>
          <p:nvPr/>
        </p:nvSpPr>
        <p:spPr>
          <a:xfrm>
            <a:off x="839788" y="1408269"/>
            <a:ext cx="11352212" cy="5325445"/>
          </a:xfrm>
          <a:prstGeom prst="rect">
            <a:avLst/>
          </a:prstGeom>
        </p:spPr>
        <p:txBody>
          <a:bodyPr lIns="91440" tIns="45720" rIns="91440" bIns="45720" anchor="t">
            <a:normAutofit fontScale="92500" lnSpcReduction="10000"/>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Invoer in de software:</a:t>
            </a: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r>
              <a:rPr lang="nl-BE" sz="3200">
                <a:solidFill>
                  <a:srgbClr val="105269"/>
                </a:solidFill>
                <a:latin typeface="+mj-lt"/>
                <a:ea typeface="Calibri"/>
                <a:cs typeface="Calibri"/>
              </a:rPr>
              <a:t>Wat is hier correct?</a:t>
            </a:r>
          </a:p>
        </p:txBody>
      </p:sp>
      <p:pic>
        <p:nvPicPr>
          <p:cNvPr id="5" name="Afbeelding 4" descr="Afbeelding met tekst, schermopname, nummer, Lettertype&#10;&#10;Automatisch gegenereerde beschrijving">
            <a:extLst>
              <a:ext uri="{FF2B5EF4-FFF2-40B4-BE49-F238E27FC236}">
                <a16:creationId xmlns:a16="http://schemas.microsoft.com/office/drawing/2014/main" id="{81E6C517-81EC-F804-10E7-5E4F3EBB8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659" y="1934480"/>
            <a:ext cx="5333354" cy="3696744"/>
          </a:xfrm>
          <a:prstGeom prst="rect">
            <a:avLst/>
          </a:prstGeom>
          <a:ln>
            <a:solidFill>
              <a:schemeClr val="accent1"/>
            </a:solidFill>
          </a:ln>
        </p:spPr>
      </p:pic>
      <p:sp>
        <p:nvSpPr>
          <p:cNvPr id="10" name="Titel 1">
            <a:extLst>
              <a:ext uri="{FF2B5EF4-FFF2-40B4-BE49-F238E27FC236}">
                <a16:creationId xmlns:a16="http://schemas.microsoft.com/office/drawing/2014/main" id="{EBF41FF5-9B51-39A3-4047-812F4DE221EE}"/>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Tree>
    <p:extLst>
      <p:ext uri="{BB962C8B-B14F-4D97-AF65-F5344CB8AC3E}">
        <p14:creationId xmlns:p14="http://schemas.microsoft.com/office/powerpoint/2010/main" val="34544826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55.300+ Duim Omhoog Illustraties, royalty-free vector ...">
            <a:extLst>
              <a:ext uri="{FF2B5EF4-FFF2-40B4-BE49-F238E27FC236}">
                <a16:creationId xmlns:a16="http://schemas.microsoft.com/office/drawing/2014/main" id="{7EF4851A-6171-BFA7-D015-F3E2884EE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32" y="1178379"/>
            <a:ext cx="916061" cy="916061"/>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050D7966-C70A-9CAF-B09A-48431DF66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0" y="2007052"/>
            <a:ext cx="5838371" cy="4060371"/>
          </a:xfrm>
          <a:prstGeom prst="rect">
            <a:avLst/>
          </a:prstGeom>
        </p:spPr>
      </p:pic>
      <p:sp>
        <p:nvSpPr>
          <p:cNvPr id="11" name="Titel 1">
            <a:extLst>
              <a:ext uri="{FF2B5EF4-FFF2-40B4-BE49-F238E27FC236}">
                <a16:creationId xmlns:a16="http://schemas.microsoft.com/office/drawing/2014/main" id="{7D5F68F9-0FC4-16BA-2D9B-CD96E7B7DF52}"/>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pic>
        <p:nvPicPr>
          <p:cNvPr id="13" name="Afbeelding 3">
            <a:extLst>
              <a:ext uri="{FF2B5EF4-FFF2-40B4-BE49-F238E27FC236}">
                <a16:creationId xmlns:a16="http://schemas.microsoft.com/office/drawing/2014/main" id="{E0485CAF-61B4-88ED-72C8-F027C4FE0EB1}"/>
              </a:ext>
            </a:extLst>
          </p:cNvPr>
          <p:cNvPicPr>
            <a:picLocks noChangeAspect="1"/>
          </p:cNvPicPr>
          <p:nvPr/>
        </p:nvPicPr>
        <p:blipFill>
          <a:blip r:embed="rId4"/>
          <a:stretch>
            <a:fillRect/>
          </a:stretch>
        </p:blipFill>
        <p:spPr>
          <a:xfrm>
            <a:off x="6006006" y="2005411"/>
            <a:ext cx="3533029" cy="4248355"/>
          </a:xfrm>
          <a:prstGeom prst="rect">
            <a:avLst/>
          </a:prstGeom>
          <a:ln>
            <a:solidFill>
              <a:schemeClr val="accent1"/>
            </a:solidFill>
          </a:ln>
        </p:spPr>
      </p:pic>
      <p:pic>
        <p:nvPicPr>
          <p:cNvPr id="15" name="Afbeelding 6" descr="Afbeelding met Rechthoek, schermopname, ontwerp&#10;&#10;Automatisch gegenereerde beschrijving">
            <a:extLst>
              <a:ext uri="{FF2B5EF4-FFF2-40B4-BE49-F238E27FC236}">
                <a16:creationId xmlns:a16="http://schemas.microsoft.com/office/drawing/2014/main" id="{DB3180AD-373F-7B26-9276-43DBF0B77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619" y="2005412"/>
            <a:ext cx="2770995" cy="4240983"/>
          </a:xfrm>
          <a:prstGeom prst="rect">
            <a:avLst/>
          </a:prstGeom>
          <a:ln>
            <a:solidFill>
              <a:schemeClr val="accent1"/>
            </a:solidFill>
          </a:ln>
        </p:spPr>
      </p:pic>
      <p:sp>
        <p:nvSpPr>
          <p:cNvPr id="19" name="Tijdelijke aanduiding voor inhoud 2">
            <a:extLst>
              <a:ext uri="{FF2B5EF4-FFF2-40B4-BE49-F238E27FC236}">
                <a16:creationId xmlns:a16="http://schemas.microsoft.com/office/drawing/2014/main" id="{68E3E062-A1C6-B261-CA51-C86F0939A986}"/>
              </a:ext>
            </a:extLst>
          </p:cNvPr>
          <p:cNvSpPr txBox="1">
            <a:spLocks/>
          </p:cNvSpPr>
          <p:nvPr/>
        </p:nvSpPr>
        <p:spPr>
          <a:xfrm>
            <a:off x="839788" y="1408269"/>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Benaming volgens aangeduide kleuren</a:t>
            </a:r>
            <a:endParaRPr lang="nl-NL" sz="3200">
              <a:solidFill>
                <a:srgbClr val="105269"/>
              </a:solidFill>
              <a:latin typeface="+mj-lt"/>
              <a:ea typeface="Calibri"/>
              <a:cs typeface="Calibri"/>
            </a:endParaRPr>
          </a:p>
        </p:txBody>
      </p:sp>
    </p:spTree>
    <p:extLst>
      <p:ext uri="{BB962C8B-B14F-4D97-AF65-F5344CB8AC3E}">
        <p14:creationId xmlns:p14="http://schemas.microsoft.com/office/powerpoint/2010/main" val="65778541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AE4497BB-4C9F-E0CE-6480-237F9190A7EC}"/>
              </a:ext>
            </a:extLst>
          </p:cNvPr>
          <p:cNvSpPr txBox="1">
            <a:spLocks/>
          </p:cNvSpPr>
          <p:nvPr/>
        </p:nvSpPr>
        <p:spPr>
          <a:xfrm>
            <a:off x="839788" y="1408269"/>
            <a:ext cx="11352212" cy="5325445"/>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Invoer in de software</a:t>
            </a:r>
            <a:endParaRPr lang="nl-NL" sz="3200">
              <a:solidFill>
                <a:srgbClr val="105269"/>
              </a:solidFill>
              <a:latin typeface="+mj-lt"/>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a typeface="Calibri"/>
              <a:cs typeface="Calibri"/>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ndParaRPr>
          </a:p>
          <a:p>
            <a:pPr marL="0" lvl="2" indent="-287655">
              <a:buClr>
                <a:srgbClr val="105269"/>
              </a:buClr>
              <a:buSzPct val="80000"/>
              <a:buFont typeface="Wingdings 3" panose="05040102010807070707" pitchFamily="18" charset="2"/>
              <a:buChar char=""/>
            </a:pPr>
            <a:endParaRPr lang="nl-BE" sz="3200">
              <a:solidFill>
                <a:srgbClr val="105269"/>
              </a:solidFill>
              <a:latin typeface="+mj-lt"/>
            </a:endParaRPr>
          </a:p>
          <a:p>
            <a:pPr marL="0" lvl="2" indent="-287655">
              <a:buClr>
                <a:srgbClr val="105269"/>
              </a:buClr>
              <a:buSzPct val="80000"/>
              <a:buFont typeface="Wingdings 3" panose="05040102010807070707" pitchFamily="18" charset="2"/>
              <a:buChar char=""/>
            </a:pPr>
            <a:r>
              <a:rPr lang="nl-BE" sz="3200">
                <a:solidFill>
                  <a:srgbClr val="105269"/>
                </a:solidFill>
                <a:latin typeface="+mj-lt"/>
              </a:rPr>
              <a:t>Benaming volgens aangeduide kleuren</a:t>
            </a:r>
            <a:endParaRPr lang="nl-NL" sz="3200">
              <a:solidFill>
                <a:srgbClr val="105269"/>
              </a:solidFill>
              <a:latin typeface="+mj-lt"/>
              <a:ea typeface="Calibri"/>
              <a:cs typeface="Calibri"/>
            </a:endParaRPr>
          </a:p>
        </p:txBody>
      </p:sp>
      <p:sp>
        <p:nvSpPr>
          <p:cNvPr id="11" name="Titel 1">
            <a:extLst>
              <a:ext uri="{FF2B5EF4-FFF2-40B4-BE49-F238E27FC236}">
                <a16:creationId xmlns:a16="http://schemas.microsoft.com/office/drawing/2014/main" id="{93FEE000-475A-7D12-A0CB-7A7DE87C8C9F}"/>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pic>
        <p:nvPicPr>
          <p:cNvPr id="3" name="Picture 2" descr="55.300+ Duim Omhoog Illustraties, royalty-free vector ...">
            <a:extLst>
              <a:ext uri="{FF2B5EF4-FFF2-40B4-BE49-F238E27FC236}">
                <a16:creationId xmlns:a16="http://schemas.microsoft.com/office/drawing/2014/main" id="{59315493-6A6C-EC6E-455B-47FC8BC9E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9" y="4017736"/>
            <a:ext cx="916061" cy="916061"/>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6" descr="Afbeelding met tekst, schermopname, Lettertype&#10;&#10;Automatisch gegenereerde beschrijving">
            <a:extLst>
              <a:ext uri="{FF2B5EF4-FFF2-40B4-BE49-F238E27FC236}">
                <a16:creationId xmlns:a16="http://schemas.microsoft.com/office/drawing/2014/main" id="{2DDE25DB-BB23-AC48-C00E-76B027A30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00" y="2024184"/>
            <a:ext cx="5582102" cy="991203"/>
          </a:xfrm>
          <a:prstGeom prst="rect">
            <a:avLst/>
          </a:prstGeom>
          <a:ln>
            <a:solidFill>
              <a:schemeClr val="accent1"/>
            </a:solidFill>
          </a:ln>
        </p:spPr>
      </p:pic>
      <p:pic>
        <p:nvPicPr>
          <p:cNvPr id="13" name="Afbeelding 10" descr="Afbeelding met tekst, schermopname, Lettertype, nummer&#10;&#10;Automatisch gegenereerde beschrijving">
            <a:extLst>
              <a:ext uri="{FF2B5EF4-FFF2-40B4-BE49-F238E27FC236}">
                <a16:creationId xmlns:a16="http://schemas.microsoft.com/office/drawing/2014/main" id="{A78D9E23-CC34-0FB3-0F94-A95ADA6E8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899" y="3156415"/>
            <a:ext cx="5582103" cy="1109772"/>
          </a:xfrm>
          <a:prstGeom prst="rect">
            <a:avLst/>
          </a:prstGeom>
          <a:ln>
            <a:solidFill>
              <a:schemeClr val="accent1"/>
            </a:solidFill>
          </a:ln>
        </p:spPr>
      </p:pic>
    </p:spTree>
    <p:extLst>
      <p:ext uri="{BB962C8B-B14F-4D97-AF65-F5344CB8AC3E}">
        <p14:creationId xmlns:p14="http://schemas.microsoft.com/office/powerpoint/2010/main" val="26210473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gebouw, raam, buitenshuis, eigendom&#10;&#10;Automatisch gegenereerde beschrijving">
            <a:extLst>
              <a:ext uri="{FF2B5EF4-FFF2-40B4-BE49-F238E27FC236}">
                <a16:creationId xmlns:a16="http://schemas.microsoft.com/office/drawing/2014/main" id="{F3C4BAEE-831E-1482-67C1-815A74B0C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2124257"/>
            <a:ext cx="4338247" cy="3610449"/>
          </a:xfrm>
          <a:prstGeom prst="rect">
            <a:avLst/>
          </a:prstGeom>
        </p:spPr>
      </p:pic>
      <p:sp>
        <p:nvSpPr>
          <p:cNvPr id="7" name="Titel 1">
            <a:extLst>
              <a:ext uri="{FF2B5EF4-FFF2-40B4-BE49-F238E27FC236}">
                <a16:creationId xmlns:a16="http://schemas.microsoft.com/office/drawing/2014/main" id="{5F2A23D5-A760-C78A-57C3-E3B32AFC6D48}"/>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6" name="Tijdelijke aanduiding voor inhoud 2">
            <a:extLst>
              <a:ext uri="{FF2B5EF4-FFF2-40B4-BE49-F238E27FC236}">
                <a16:creationId xmlns:a16="http://schemas.microsoft.com/office/drawing/2014/main" id="{60096C14-B189-ED08-1A5B-C14CFF61BE19}"/>
              </a:ext>
            </a:extLst>
          </p:cNvPr>
          <p:cNvSpPr txBox="1">
            <a:spLocks/>
          </p:cNvSpPr>
          <p:nvPr/>
        </p:nvSpPr>
        <p:spPr>
          <a:xfrm>
            <a:off x="839788" y="1163340"/>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Stel: maak een EPC </a:t>
            </a:r>
            <a:r>
              <a:rPr lang="nl-BE" sz="3200" err="1">
                <a:solidFill>
                  <a:srgbClr val="105269"/>
                </a:solidFill>
                <a:latin typeface="+mj-lt"/>
              </a:rPr>
              <a:t>resid</a:t>
            </a:r>
            <a:r>
              <a:rPr lang="nl-BE" sz="3200">
                <a:solidFill>
                  <a:srgbClr val="105269"/>
                </a:solidFill>
                <a:latin typeface="+mj-lt"/>
              </a:rPr>
              <a:t> op voor dit appartement </a:t>
            </a:r>
            <a:r>
              <a:rPr lang="nl-BE" sz="3200" err="1">
                <a:solidFill>
                  <a:srgbClr val="105269"/>
                </a:solidFill>
                <a:latin typeface="+mj-lt"/>
              </a:rPr>
              <a:t>verd</a:t>
            </a:r>
            <a:r>
              <a:rPr lang="nl-BE" sz="3200">
                <a:solidFill>
                  <a:srgbClr val="105269"/>
                </a:solidFill>
                <a:latin typeface="+mj-lt"/>
              </a:rPr>
              <a:t> 8 </a:t>
            </a:r>
            <a:endParaRPr lang="nl-NL" sz="3200">
              <a:solidFill>
                <a:srgbClr val="105269"/>
              </a:solidFill>
              <a:latin typeface="+mj-lt"/>
              <a:ea typeface="Calibri"/>
              <a:cs typeface="Calibri"/>
            </a:endParaRPr>
          </a:p>
        </p:txBody>
      </p:sp>
      <p:pic>
        <p:nvPicPr>
          <p:cNvPr id="2" name="Picture 1">
            <a:extLst>
              <a:ext uri="{FF2B5EF4-FFF2-40B4-BE49-F238E27FC236}">
                <a16:creationId xmlns:a16="http://schemas.microsoft.com/office/drawing/2014/main" id="{3239C6C2-9D71-FB46-B761-78AB341BA4C7}"/>
              </a:ext>
            </a:extLst>
          </p:cNvPr>
          <p:cNvPicPr>
            <a:picLocks noChangeAspect="1"/>
          </p:cNvPicPr>
          <p:nvPr/>
        </p:nvPicPr>
        <p:blipFill>
          <a:blip r:embed="rId3"/>
          <a:stretch>
            <a:fillRect/>
          </a:stretch>
        </p:blipFill>
        <p:spPr>
          <a:xfrm>
            <a:off x="5413829" y="2121717"/>
            <a:ext cx="3423557" cy="4800780"/>
          </a:xfrm>
          <a:prstGeom prst="rect">
            <a:avLst/>
          </a:prstGeom>
        </p:spPr>
      </p:pic>
      <p:pic>
        <p:nvPicPr>
          <p:cNvPr id="3" name="Picture 2">
            <a:extLst>
              <a:ext uri="{FF2B5EF4-FFF2-40B4-BE49-F238E27FC236}">
                <a16:creationId xmlns:a16="http://schemas.microsoft.com/office/drawing/2014/main" id="{7836CD69-727D-1A20-CCBB-4B6B735E9796}"/>
              </a:ext>
            </a:extLst>
          </p:cNvPr>
          <p:cNvPicPr>
            <a:picLocks noChangeAspect="1"/>
          </p:cNvPicPr>
          <p:nvPr/>
        </p:nvPicPr>
        <p:blipFill>
          <a:blip r:embed="rId4"/>
          <a:stretch>
            <a:fillRect/>
          </a:stretch>
        </p:blipFill>
        <p:spPr>
          <a:xfrm>
            <a:off x="8924471" y="2120442"/>
            <a:ext cx="3369128" cy="4848687"/>
          </a:xfrm>
          <a:prstGeom prst="rect">
            <a:avLst/>
          </a:prstGeom>
        </p:spPr>
      </p:pic>
    </p:spTree>
    <p:extLst>
      <p:ext uri="{BB962C8B-B14F-4D97-AF65-F5344CB8AC3E}">
        <p14:creationId xmlns:p14="http://schemas.microsoft.com/office/powerpoint/2010/main" val="352667188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99F87-886B-DC21-9B24-11DFA2A4C241}"/>
              </a:ext>
            </a:extLst>
          </p:cNvPr>
          <p:cNvPicPr>
            <a:picLocks noChangeAspect="1"/>
          </p:cNvPicPr>
          <p:nvPr/>
        </p:nvPicPr>
        <p:blipFill>
          <a:blip r:embed="rId2"/>
          <a:stretch>
            <a:fillRect/>
          </a:stretch>
        </p:blipFill>
        <p:spPr>
          <a:xfrm>
            <a:off x="9532257" y="-997"/>
            <a:ext cx="2743200" cy="3848281"/>
          </a:xfrm>
          <a:prstGeom prst="rect">
            <a:avLst/>
          </a:prstGeom>
        </p:spPr>
      </p:pic>
      <p:pic>
        <p:nvPicPr>
          <p:cNvPr id="2" name="Picture 1">
            <a:extLst>
              <a:ext uri="{FF2B5EF4-FFF2-40B4-BE49-F238E27FC236}">
                <a16:creationId xmlns:a16="http://schemas.microsoft.com/office/drawing/2014/main" id="{AFA0EF11-6C10-6ADF-3728-BF815496D1B4}"/>
              </a:ext>
            </a:extLst>
          </p:cNvPr>
          <p:cNvPicPr>
            <a:picLocks noChangeAspect="1"/>
          </p:cNvPicPr>
          <p:nvPr/>
        </p:nvPicPr>
        <p:blipFill>
          <a:blip r:embed="rId3"/>
          <a:stretch>
            <a:fillRect/>
          </a:stretch>
        </p:blipFill>
        <p:spPr>
          <a:xfrm>
            <a:off x="9532257" y="3027584"/>
            <a:ext cx="2743200" cy="3977831"/>
          </a:xfrm>
          <a:prstGeom prst="rect">
            <a:avLst/>
          </a:prstGeom>
        </p:spPr>
      </p:pic>
      <p:pic>
        <p:nvPicPr>
          <p:cNvPr id="5" name="Afbeelding 4" descr="Afbeelding met tekst, schermopname, nummer, Lettertype&#10;&#10;Automatisch gegenereerde beschrijving">
            <a:extLst>
              <a:ext uri="{FF2B5EF4-FFF2-40B4-BE49-F238E27FC236}">
                <a16:creationId xmlns:a16="http://schemas.microsoft.com/office/drawing/2014/main" id="{81E6C517-81EC-F804-10E7-5E4F3EBB8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39" y="1635031"/>
            <a:ext cx="4870779" cy="3395129"/>
          </a:xfrm>
          <a:prstGeom prst="rect">
            <a:avLst/>
          </a:prstGeom>
          <a:ln>
            <a:solidFill>
              <a:schemeClr val="accent1"/>
            </a:solidFill>
          </a:ln>
        </p:spPr>
      </p:pic>
      <p:pic>
        <p:nvPicPr>
          <p:cNvPr id="7" name="Afbeelding 6" descr="Afbeelding met tekst, schermopname, Lettertype, nummer&#10;&#10;Automatisch gegenereerde beschrijving">
            <a:extLst>
              <a:ext uri="{FF2B5EF4-FFF2-40B4-BE49-F238E27FC236}">
                <a16:creationId xmlns:a16="http://schemas.microsoft.com/office/drawing/2014/main" id="{630789B3-2C51-66A6-A25C-522231B7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108" y="5033682"/>
            <a:ext cx="4865238" cy="875260"/>
          </a:xfrm>
          <a:prstGeom prst="rect">
            <a:avLst/>
          </a:prstGeom>
          <a:ln>
            <a:solidFill>
              <a:schemeClr val="accent1"/>
            </a:solidFill>
          </a:ln>
        </p:spPr>
      </p:pic>
      <p:pic>
        <p:nvPicPr>
          <p:cNvPr id="8" name="Afbeelding 7" descr="Afbeelding met tekst, schermopname, Lettertype, nummer&#10;&#10;Automatisch gegenereerde beschrijving">
            <a:extLst>
              <a:ext uri="{FF2B5EF4-FFF2-40B4-BE49-F238E27FC236}">
                <a16:creationId xmlns:a16="http://schemas.microsoft.com/office/drawing/2014/main" id="{181A56E3-E6A0-59EB-EDA9-639E6C96C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639" y="5930608"/>
            <a:ext cx="4870779" cy="971528"/>
          </a:xfrm>
          <a:prstGeom prst="rect">
            <a:avLst/>
          </a:prstGeom>
          <a:ln>
            <a:solidFill>
              <a:schemeClr val="accent1"/>
            </a:solidFill>
          </a:ln>
        </p:spPr>
      </p:pic>
      <p:pic>
        <p:nvPicPr>
          <p:cNvPr id="12" name="Afbeelding 11" descr="Afbeelding met gebouw, raam, buitenshuis, eigendom&#10;&#10;Automatisch gegenereerde beschrijving">
            <a:extLst>
              <a:ext uri="{FF2B5EF4-FFF2-40B4-BE49-F238E27FC236}">
                <a16:creationId xmlns:a16="http://schemas.microsoft.com/office/drawing/2014/main" id="{94EBB8FB-D681-9B7C-D7FD-90E0A0C4A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2333" y="1631035"/>
            <a:ext cx="3542405" cy="2948120"/>
          </a:xfrm>
          <a:prstGeom prst="rect">
            <a:avLst/>
          </a:prstGeom>
        </p:spPr>
      </p:pic>
      <p:sp>
        <p:nvSpPr>
          <p:cNvPr id="14" name="Titel 1">
            <a:extLst>
              <a:ext uri="{FF2B5EF4-FFF2-40B4-BE49-F238E27FC236}">
                <a16:creationId xmlns:a16="http://schemas.microsoft.com/office/drawing/2014/main" id="{A5FEC9E9-2221-EF88-2BBD-A56577472D37}"/>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11" name="Tijdelijke aanduiding voor inhoud 2">
            <a:extLst>
              <a:ext uri="{FF2B5EF4-FFF2-40B4-BE49-F238E27FC236}">
                <a16:creationId xmlns:a16="http://schemas.microsoft.com/office/drawing/2014/main" id="{25A339BD-F242-F5DF-C491-B8319D4B7551}"/>
              </a:ext>
            </a:extLst>
          </p:cNvPr>
          <p:cNvSpPr txBox="1">
            <a:spLocks/>
          </p:cNvSpPr>
          <p:nvPr/>
        </p:nvSpPr>
        <p:spPr>
          <a:xfrm>
            <a:off x="839788" y="1163340"/>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Appartement verdiep 8</a:t>
            </a:r>
            <a:endParaRPr lang="nl-BE" sz="3200">
              <a:solidFill>
                <a:srgbClr val="105269"/>
              </a:solidFill>
              <a:latin typeface="+mj-lt"/>
              <a:ea typeface="Calibri"/>
              <a:cs typeface="Calibri"/>
            </a:endParaRPr>
          </a:p>
        </p:txBody>
      </p:sp>
    </p:spTree>
    <p:extLst>
      <p:ext uri="{BB962C8B-B14F-4D97-AF65-F5344CB8AC3E}">
        <p14:creationId xmlns:p14="http://schemas.microsoft.com/office/powerpoint/2010/main" val="150928580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BFA67A1-DE49-31D2-7302-4D4FD159B86F}"/>
              </a:ext>
            </a:extLst>
          </p:cNvPr>
          <p:cNvPicPr>
            <a:picLocks noChangeAspect="1"/>
          </p:cNvPicPr>
          <p:nvPr/>
        </p:nvPicPr>
        <p:blipFill>
          <a:blip r:embed="rId2"/>
          <a:stretch>
            <a:fillRect/>
          </a:stretch>
        </p:blipFill>
        <p:spPr>
          <a:xfrm>
            <a:off x="8678019" y="2852936"/>
            <a:ext cx="3634716" cy="4358088"/>
          </a:xfrm>
          <a:prstGeom prst="rect">
            <a:avLst/>
          </a:prstGeom>
        </p:spPr>
      </p:pic>
      <p:pic>
        <p:nvPicPr>
          <p:cNvPr id="12" name="Afbeelding 11" descr="Afbeelding met gebouw, raam, buitenshuis, eigendom&#10;&#10;Automatisch gegenereerde beschrijving">
            <a:extLst>
              <a:ext uri="{FF2B5EF4-FFF2-40B4-BE49-F238E27FC236}">
                <a16:creationId xmlns:a16="http://schemas.microsoft.com/office/drawing/2014/main" id="{94EBB8FB-D681-9B7C-D7FD-90E0A0C4A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019" y="-10515"/>
            <a:ext cx="3542405" cy="2948120"/>
          </a:xfrm>
          <a:prstGeom prst="rect">
            <a:avLst/>
          </a:prstGeom>
        </p:spPr>
      </p:pic>
      <p:sp>
        <p:nvSpPr>
          <p:cNvPr id="9" name="Titel 1">
            <a:extLst>
              <a:ext uri="{FF2B5EF4-FFF2-40B4-BE49-F238E27FC236}">
                <a16:creationId xmlns:a16="http://schemas.microsoft.com/office/drawing/2014/main" id="{ED380A57-28F4-5961-4105-4FC78B813666}"/>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13" name="Tijdelijke aanduiding voor inhoud 2">
            <a:extLst>
              <a:ext uri="{FF2B5EF4-FFF2-40B4-BE49-F238E27FC236}">
                <a16:creationId xmlns:a16="http://schemas.microsoft.com/office/drawing/2014/main" id="{B69C6E9E-9274-6B85-4345-F46962AD1116}"/>
              </a:ext>
            </a:extLst>
          </p:cNvPr>
          <p:cNvSpPr txBox="1">
            <a:spLocks/>
          </p:cNvSpPr>
          <p:nvPr/>
        </p:nvSpPr>
        <p:spPr>
          <a:xfrm>
            <a:off x="839788" y="1163340"/>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Appartement verdiep 8</a:t>
            </a:r>
            <a:endParaRPr lang="nl-BE" sz="3200">
              <a:solidFill>
                <a:srgbClr val="105269"/>
              </a:solidFill>
              <a:latin typeface="+mj-lt"/>
              <a:ea typeface="Calibri"/>
              <a:cs typeface="Calibri"/>
            </a:endParaRPr>
          </a:p>
          <a:p>
            <a:pPr marL="575945" lvl="1" indent="-287655">
              <a:lnSpc>
                <a:spcPct val="110000"/>
              </a:lnSpc>
              <a:buFont typeface="Calibri,Sans-Serif" panose="05040102010807070707" pitchFamily="18" charset="2"/>
              <a:buChar char="→"/>
            </a:pPr>
            <a:r>
              <a:rPr lang="nl-BE" sz="2500">
                <a:solidFill>
                  <a:srgbClr val="7F7F7F"/>
                </a:solidFill>
                <a:latin typeface="+mj-lt"/>
              </a:rPr>
              <a:t>geometrie komt niet overeen met eigenlijke toestand</a:t>
            </a:r>
            <a:endParaRPr lang="nl-BE" sz="2500">
              <a:solidFill>
                <a:srgbClr val="7F7F7F"/>
              </a:solidFill>
              <a:ea typeface="Calibri"/>
              <a:cs typeface="Calibri"/>
            </a:endParaRPr>
          </a:p>
        </p:txBody>
      </p:sp>
      <p:pic>
        <p:nvPicPr>
          <p:cNvPr id="15" name="Afbeelding 3" descr="Afbeelding met raam, buitenshuis, Metropoolregio, Stedelijk gebied&#10;&#10;Automatisch gegenereerde beschrijving">
            <a:extLst>
              <a:ext uri="{FF2B5EF4-FFF2-40B4-BE49-F238E27FC236}">
                <a16:creationId xmlns:a16="http://schemas.microsoft.com/office/drawing/2014/main" id="{C614DA84-BC8F-5A31-0448-5A4039C50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22" y="2308593"/>
            <a:ext cx="3456385" cy="4848768"/>
          </a:xfrm>
          <a:prstGeom prst="rect">
            <a:avLst/>
          </a:prstGeom>
        </p:spPr>
      </p:pic>
      <p:pic>
        <p:nvPicPr>
          <p:cNvPr id="17" name="Afbeelding 4" descr="Afbeelding met raam, huis, buitenshuis, Buurt&#10;&#10;Automatisch gegenereerde beschrijving">
            <a:extLst>
              <a:ext uri="{FF2B5EF4-FFF2-40B4-BE49-F238E27FC236}">
                <a16:creationId xmlns:a16="http://schemas.microsoft.com/office/drawing/2014/main" id="{A5317F02-8822-D7C9-178A-179778A67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7" y="2308592"/>
            <a:ext cx="3348974" cy="4815384"/>
          </a:xfrm>
          <a:prstGeom prst="rect">
            <a:avLst/>
          </a:prstGeom>
        </p:spPr>
      </p:pic>
    </p:spTree>
    <p:extLst>
      <p:ext uri="{BB962C8B-B14F-4D97-AF65-F5344CB8AC3E}">
        <p14:creationId xmlns:p14="http://schemas.microsoft.com/office/powerpoint/2010/main" val="18479529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8691F-C404-6D8F-2BCF-2632A93307BF}"/>
              </a:ext>
            </a:extLst>
          </p:cNvPr>
          <p:cNvPicPr>
            <a:picLocks noChangeAspect="1"/>
          </p:cNvPicPr>
          <p:nvPr/>
        </p:nvPicPr>
        <p:blipFill>
          <a:blip r:embed="rId2"/>
          <a:stretch>
            <a:fillRect/>
          </a:stretch>
        </p:blipFill>
        <p:spPr>
          <a:xfrm>
            <a:off x="9472584" y="-1876"/>
            <a:ext cx="2743200" cy="3941545"/>
          </a:xfrm>
          <a:prstGeom prst="rect">
            <a:avLst/>
          </a:prstGeom>
        </p:spPr>
      </p:pic>
      <p:pic>
        <p:nvPicPr>
          <p:cNvPr id="7" name="Afbeelding 6" descr="Afbeelding met tekst, schermopname, nummer, Lettertype&#10;&#10;Automatisch gegenereerde beschrijving">
            <a:extLst>
              <a:ext uri="{FF2B5EF4-FFF2-40B4-BE49-F238E27FC236}">
                <a16:creationId xmlns:a16="http://schemas.microsoft.com/office/drawing/2014/main" id="{D717DED6-B48F-AB5B-3284-FABF280F2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079" y="2329820"/>
            <a:ext cx="6177064" cy="4284129"/>
          </a:xfrm>
          <a:prstGeom prst="rect">
            <a:avLst/>
          </a:prstGeom>
          <a:ln>
            <a:solidFill>
              <a:schemeClr val="accent1"/>
            </a:solidFill>
          </a:ln>
        </p:spPr>
      </p:pic>
      <p:sp>
        <p:nvSpPr>
          <p:cNvPr id="9" name="Titel 1">
            <a:extLst>
              <a:ext uri="{FF2B5EF4-FFF2-40B4-BE49-F238E27FC236}">
                <a16:creationId xmlns:a16="http://schemas.microsoft.com/office/drawing/2014/main" id="{26207376-34DF-7BF4-1297-43CBE9B44CCA}"/>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3" name="Tijdelijke aanduiding voor inhoud 2">
            <a:extLst>
              <a:ext uri="{FF2B5EF4-FFF2-40B4-BE49-F238E27FC236}">
                <a16:creationId xmlns:a16="http://schemas.microsoft.com/office/drawing/2014/main" id="{386953F2-7AB7-66F6-A8CA-6A77FBB7D787}"/>
              </a:ext>
            </a:extLst>
          </p:cNvPr>
          <p:cNvSpPr txBox="1">
            <a:spLocks/>
          </p:cNvSpPr>
          <p:nvPr/>
        </p:nvSpPr>
        <p:spPr>
          <a:xfrm>
            <a:off x="839788" y="1163340"/>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Appartement verdiep 8</a:t>
            </a:r>
            <a:endParaRPr lang="nl-BE" sz="3200">
              <a:solidFill>
                <a:srgbClr val="105269"/>
              </a:solidFill>
              <a:latin typeface="+mj-lt"/>
              <a:ea typeface="Calibri"/>
              <a:cs typeface="Calibri"/>
            </a:endParaRPr>
          </a:p>
          <a:p>
            <a:pPr marL="575945" lvl="1" indent="-287655">
              <a:lnSpc>
                <a:spcPct val="110000"/>
              </a:lnSpc>
              <a:buFont typeface="Calibri,Sans-Serif" panose="05040102010807070707" pitchFamily="18" charset="2"/>
              <a:buChar char="→"/>
            </a:pPr>
            <a:r>
              <a:rPr lang="nl-BE" sz="2500">
                <a:solidFill>
                  <a:srgbClr val="7F7F7F"/>
                </a:solidFill>
                <a:latin typeface="+mj-lt"/>
              </a:rPr>
              <a:t>achtergevel met </a:t>
            </a:r>
            <a:r>
              <a:rPr lang="nl-NL" sz="2500">
                <a:solidFill>
                  <a:srgbClr val="7F7F7F"/>
                </a:solidFill>
                <a:latin typeface="+mj-lt"/>
              </a:rPr>
              <a:t>begrenzing buiten moet worden ingevoerd</a:t>
            </a:r>
            <a:br>
              <a:rPr lang="nl-NL" sz="2500">
                <a:latin typeface="+mj-lt"/>
              </a:rPr>
            </a:br>
            <a:endParaRPr lang="nl-BE" sz="2500">
              <a:solidFill>
                <a:srgbClr val="7F7F7F"/>
              </a:solidFill>
              <a:ea typeface="Calibri"/>
              <a:cs typeface="Calibri"/>
            </a:endParaRPr>
          </a:p>
        </p:txBody>
      </p:sp>
      <p:pic>
        <p:nvPicPr>
          <p:cNvPr id="4" name="Picture 3">
            <a:extLst>
              <a:ext uri="{FF2B5EF4-FFF2-40B4-BE49-F238E27FC236}">
                <a16:creationId xmlns:a16="http://schemas.microsoft.com/office/drawing/2014/main" id="{63E0F45C-9CC6-7CFB-C1C4-83C95531AD0E}"/>
              </a:ext>
            </a:extLst>
          </p:cNvPr>
          <p:cNvPicPr>
            <a:picLocks noChangeAspect="1"/>
          </p:cNvPicPr>
          <p:nvPr/>
        </p:nvPicPr>
        <p:blipFill>
          <a:blip r:embed="rId4"/>
          <a:stretch>
            <a:fillRect/>
          </a:stretch>
        </p:blipFill>
        <p:spPr>
          <a:xfrm>
            <a:off x="7237384" y="2326760"/>
            <a:ext cx="2969985" cy="4277187"/>
          </a:xfrm>
          <a:prstGeom prst="rect">
            <a:avLst/>
          </a:prstGeom>
        </p:spPr>
      </p:pic>
    </p:spTree>
    <p:extLst>
      <p:ext uri="{BB962C8B-B14F-4D97-AF65-F5344CB8AC3E}">
        <p14:creationId xmlns:p14="http://schemas.microsoft.com/office/powerpoint/2010/main" val="1049499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Wat is een natte ruimte?</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a:lstStyle/>
          <a:p>
            <a:pPr>
              <a:spcAft>
                <a:spcPts val="1200"/>
              </a:spcAft>
            </a:pPr>
            <a:r>
              <a:rPr lang="nl-BE" sz="2600"/>
              <a:t>Wat te doen met gemengde ruimtes?</a:t>
            </a:r>
          </a:p>
          <a:p>
            <a:pPr lvl="1"/>
            <a:r>
              <a:rPr lang="nl-BE" sz="1900">
                <a:sym typeface="Wingdings" panose="05000000000000000000" pitchFamily="2" charset="2"/>
              </a:rPr>
              <a:t>douche in de garage?  garage NOOIT invoeren, dus ruimte niet invoeren</a:t>
            </a:r>
          </a:p>
          <a:p>
            <a:pPr lvl="1"/>
            <a:endParaRPr lang="nl-BE" sz="1900"/>
          </a:p>
          <a:p>
            <a:pPr lvl="1"/>
            <a:r>
              <a:rPr lang="nl-BE" sz="1900"/>
              <a:t>keuken en douche samen in één ruimte? </a:t>
            </a:r>
            <a:r>
              <a:rPr lang="nl-BE" sz="1900">
                <a:sym typeface="Wingdings" panose="05000000000000000000" pitchFamily="2" charset="2"/>
              </a:rPr>
              <a:t> samennemen als één natte ruimte, zie verder bij Hoe omgaan met gemengde ruimtes</a:t>
            </a:r>
          </a:p>
          <a:p>
            <a:pPr lvl="1"/>
            <a:endParaRPr lang="nl-BE" sz="1900">
              <a:sym typeface="Wingdings" panose="05000000000000000000" pitchFamily="2" charset="2"/>
            </a:endParaRPr>
          </a:p>
          <a:p>
            <a:pPr lvl="1"/>
            <a:r>
              <a:rPr lang="nl-BE" sz="1900">
                <a:sym typeface="Wingdings" panose="05000000000000000000" pitchFamily="2" charset="2"/>
              </a:rPr>
              <a:t>douche en slaapkamer in één ruimte?  fictief opsplitsen in 2 ruimtes, zie verder bij Hoe omgaan met gemengde ruimtes</a:t>
            </a:r>
          </a:p>
          <a:p>
            <a:endParaRPr lang="nl-BE" sz="22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IX.4.1</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8065212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C7B9CE6-9855-AAA2-6449-7B65DD5A2B1B}"/>
              </a:ext>
            </a:extLst>
          </p:cNvPr>
          <p:cNvSpPr>
            <a:spLocks noGrp="1"/>
          </p:cNvSpPr>
          <p:nvPr>
            <p:ph sz="half" idx="11"/>
          </p:nvPr>
        </p:nvSpPr>
        <p:spPr>
          <a:xfrm>
            <a:off x="842278" y="1229601"/>
            <a:ext cx="10756453" cy="6065058"/>
          </a:xfrm>
        </p:spPr>
        <p:txBody>
          <a:bodyPr lIns="91440" tIns="45720" rIns="91440" bIns="0" anchor="t"/>
          <a:lstStyle/>
          <a:p>
            <a:pPr indent="-287655"/>
            <a:r>
              <a:rPr lang="nl-BE">
                <a:ea typeface="Calibri"/>
                <a:cs typeface="Calibri"/>
              </a:rPr>
              <a:t>Appartement verdiep 8</a:t>
            </a:r>
            <a:endParaRPr lang="en-US">
              <a:ea typeface="Calibri"/>
              <a:cs typeface="Calibri"/>
            </a:endParaRPr>
          </a:p>
          <a:p>
            <a:pPr marL="575945" lvl="1" indent="-287655"/>
            <a:r>
              <a:rPr lang="en-US"/>
              <a:t>Dak </a:t>
            </a:r>
            <a:r>
              <a:rPr lang="en-US" err="1"/>
              <a:t>boven</a:t>
            </a:r>
            <a:r>
              <a:rPr lang="en-US"/>
              <a:t> app </a:t>
            </a:r>
            <a:r>
              <a:rPr lang="en-US" err="1"/>
              <a:t>verdiep</a:t>
            </a:r>
            <a:r>
              <a:rPr lang="en-US"/>
              <a:t> 8 </a:t>
            </a:r>
            <a:r>
              <a:rPr lang="en-US" err="1"/>
              <a:t>moet</a:t>
            </a:r>
            <a:r>
              <a:rPr lang="en-US"/>
              <a:t> </a:t>
            </a:r>
            <a:r>
              <a:rPr lang="en-US" err="1"/>
              <a:t>worden</a:t>
            </a:r>
            <a:r>
              <a:rPr lang="en-US"/>
              <a:t> </a:t>
            </a:r>
            <a:r>
              <a:rPr lang="en-US" err="1"/>
              <a:t>ingevoerd</a:t>
            </a:r>
            <a:endParaRPr lang="en-US" err="1">
              <a:cs typeface="Calibri"/>
            </a:endParaRPr>
          </a:p>
          <a:p>
            <a:pPr marL="863600" lvl="2" indent="-287655"/>
            <a:r>
              <a:rPr lang="en-US" err="1"/>
              <a:t>Voorgevel</a:t>
            </a:r>
            <a:r>
              <a:rPr lang="en-US"/>
              <a:t> verd. 9 </a:t>
            </a:r>
            <a:r>
              <a:rPr lang="en-US" err="1"/>
              <a:t>ligt</a:t>
            </a:r>
            <a:r>
              <a:rPr lang="en-US"/>
              <a:t> </a:t>
            </a:r>
            <a:r>
              <a:rPr lang="en-US" err="1"/>
              <a:t>dieper</a:t>
            </a:r>
            <a:r>
              <a:rPr lang="en-US"/>
              <a:t> tov </a:t>
            </a:r>
            <a:r>
              <a:rPr lang="en-US" err="1"/>
              <a:t>voorgevel</a:t>
            </a:r>
            <a:r>
              <a:rPr lang="en-US"/>
              <a:t> van </a:t>
            </a:r>
            <a:r>
              <a:rPr lang="en-US" err="1"/>
              <a:t>andere</a:t>
            </a:r>
            <a:r>
              <a:rPr lang="en-US"/>
              <a:t> </a:t>
            </a:r>
            <a:r>
              <a:rPr lang="en-US" err="1"/>
              <a:t>verdiepingen</a:t>
            </a:r>
            <a:endParaRPr lang="en-US">
              <a:cs typeface="Calibri"/>
            </a:endParaRPr>
          </a:p>
          <a:p>
            <a:pPr marL="863600" lvl="2" indent="-287655"/>
            <a:endParaRPr lang="en-US"/>
          </a:p>
          <a:p>
            <a:pPr marL="575945" lvl="2" indent="0">
              <a:buNone/>
            </a:pPr>
            <a:endParaRPr lang="en-US">
              <a:ea typeface="Calibri"/>
              <a:cs typeface="Calibri"/>
            </a:endParaRPr>
          </a:p>
          <a:p>
            <a:pPr marL="863600" lvl="2" indent="-287655"/>
            <a:endParaRPr lang="en-US">
              <a:ea typeface="Calibri"/>
              <a:cs typeface="Calibri"/>
            </a:endParaRPr>
          </a:p>
        </p:txBody>
      </p:sp>
      <p:sp>
        <p:nvSpPr>
          <p:cNvPr id="4" name="Titel 1">
            <a:extLst>
              <a:ext uri="{FF2B5EF4-FFF2-40B4-BE49-F238E27FC236}">
                <a16:creationId xmlns:a16="http://schemas.microsoft.com/office/drawing/2014/main" id="{0BE1713D-0A40-E205-AC24-280FBE431209}"/>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pic>
        <p:nvPicPr>
          <p:cNvPr id="14" name="Picture 13">
            <a:extLst>
              <a:ext uri="{FF2B5EF4-FFF2-40B4-BE49-F238E27FC236}">
                <a16:creationId xmlns:a16="http://schemas.microsoft.com/office/drawing/2014/main" id="{720E30B4-0CE2-3857-19B2-47297DFB9C9B}"/>
              </a:ext>
            </a:extLst>
          </p:cNvPr>
          <p:cNvPicPr>
            <a:picLocks noChangeAspect="1"/>
          </p:cNvPicPr>
          <p:nvPr/>
        </p:nvPicPr>
        <p:blipFill>
          <a:blip r:embed="rId2"/>
          <a:stretch>
            <a:fillRect/>
          </a:stretch>
        </p:blipFill>
        <p:spPr>
          <a:xfrm>
            <a:off x="8108042" y="1640932"/>
            <a:ext cx="3722913" cy="5218066"/>
          </a:xfrm>
          <a:prstGeom prst="rect">
            <a:avLst/>
          </a:prstGeom>
        </p:spPr>
      </p:pic>
    </p:spTree>
    <p:extLst>
      <p:ext uri="{BB962C8B-B14F-4D97-AF65-F5344CB8AC3E}">
        <p14:creationId xmlns:p14="http://schemas.microsoft.com/office/powerpoint/2010/main" val="139431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nummer, Lettertype&#10;&#10;Automatisch gegenereerde beschrijving">
            <a:extLst>
              <a:ext uri="{FF2B5EF4-FFF2-40B4-BE49-F238E27FC236}">
                <a16:creationId xmlns:a16="http://schemas.microsoft.com/office/drawing/2014/main" id="{D717DED6-B48F-AB5B-3284-FABF280F2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37" y="2202819"/>
            <a:ext cx="5841422" cy="4048271"/>
          </a:xfrm>
          <a:prstGeom prst="rect">
            <a:avLst/>
          </a:prstGeom>
          <a:ln>
            <a:solidFill>
              <a:schemeClr val="accent1"/>
            </a:solidFill>
          </a:ln>
        </p:spPr>
      </p:pic>
      <p:sp>
        <p:nvSpPr>
          <p:cNvPr id="9" name="Titel 1">
            <a:extLst>
              <a:ext uri="{FF2B5EF4-FFF2-40B4-BE49-F238E27FC236}">
                <a16:creationId xmlns:a16="http://schemas.microsoft.com/office/drawing/2014/main" id="{26207376-34DF-7BF4-1297-43CBE9B44CCA}"/>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pic>
        <p:nvPicPr>
          <p:cNvPr id="4" name="Afbeelding 3" descr="Afbeelding met gebouw, buitenshuis, raam, Metropoolregio&#10;&#10;Automatisch gegenereerde beschrijving">
            <a:extLst>
              <a:ext uri="{FF2B5EF4-FFF2-40B4-BE49-F238E27FC236}">
                <a16:creationId xmlns:a16="http://schemas.microsoft.com/office/drawing/2014/main" id="{89ACA88E-4805-995F-4B96-E6BFFA36B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876" y="2168072"/>
            <a:ext cx="2887296" cy="4077640"/>
          </a:xfrm>
          <a:prstGeom prst="rect">
            <a:avLst/>
          </a:prstGeom>
        </p:spPr>
      </p:pic>
      <p:sp>
        <p:nvSpPr>
          <p:cNvPr id="6" name="Content Placeholder 3">
            <a:extLst>
              <a:ext uri="{FF2B5EF4-FFF2-40B4-BE49-F238E27FC236}">
                <a16:creationId xmlns:a16="http://schemas.microsoft.com/office/drawing/2014/main" id="{92C223E1-62A2-9141-2EBB-3F89CD9236BF}"/>
              </a:ext>
            </a:extLst>
          </p:cNvPr>
          <p:cNvSpPr>
            <a:spLocks noGrp="1"/>
          </p:cNvSpPr>
          <p:nvPr>
            <p:ph sz="half" idx="11"/>
          </p:nvPr>
        </p:nvSpPr>
        <p:spPr>
          <a:xfrm>
            <a:off x="842278" y="1202386"/>
            <a:ext cx="10965097" cy="6065058"/>
          </a:xfrm>
        </p:spPr>
        <p:txBody>
          <a:bodyPr lIns="91440" tIns="45720" rIns="91440" bIns="0" anchor="t"/>
          <a:lstStyle/>
          <a:p>
            <a:pPr indent="-287655"/>
            <a:r>
              <a:rPr lang="nl-BE">
                <a:ea typeface="Calibri"/>
                <a:cs typeface="Calibri"/>
              </a:rPr>
              <a:t>Appartement verdiep 8</a:t>
            </a:r>
            <a:endParaRPr lang="en-US">
              <a:ea typeface="Calibri"/>
              <a:cs typeface="Calibri"/>
            </a:endParaRPr>
          </a:p>
          <a:p>
            <a:pPr marL="575945" lvl="1" indent="-287655"/>
            <a:r>
              <a:rPr lang="nl-NL">
                <a:ea typeface="Calibri"/>
                <a:cs typeface="Calibri"/>
              </a:rPr>
              <a:t>rechtergevel op perceelsgrens </a:t>
            </a:r>
            <a:r>
              <a:rPr lang="nl-BE">
                <a:ea typeface="Calibri"/>
                <a:cs typeface="Calibri"/>
              </a:rPr>
              <a:t>met </a:t>
            </a:r>
            <a:r>
              <a:rPr lang="nl-NL">
                <a:ea typeface="Calibri"/>
                <a:cs typeface="Calibri"/>
              </a:rPr>
              <a:t>begrenzing buiten moet worden ingevoerd</a:t>
            </a:r>
            <a:br>
              <a:rPr lang="nl-NL">
                <a:ea typeface="Calibri"/>
                <a:cs typeface="Calibri"/>
              </a:rPr>
            </a:br>
            <a:endParaRPr lang="en-US" sz="2000">
              <a:ea typeface="Calibri"/>
              <a:cs typeface="Calibri"/>
            </a:endParaRPr>
          </a:p>
          <a:p>
            <a:pPr marL="863600" lvl="2" indent="-287655"/>
            <a:endParaRPr lang="en-US" sz="2000">
              <a:ea typeface="Calibri"/>
              <a:cs typeface="Calibri"/>
            </a:endParaRPr>
          </a:p>
          <a:p>
            <a:pPr marL="575945" lvl="2" indent="0">
              <a:buNone/>
            </a:pPr>
            <a:endParaRPr lang="en-US">
              <a:ea typeface="Calibri"/>
              <a:cs typeface="Calibri"/>
            </a:endParaRPr>
          </a:p>
          <a:p>
            <a:pPr marL="863600" lvl="2" indent="-287655"/>
            <a:endParaRPr lang="en-US">
              <a:ea typeface="Calibri"/>
              <a:cs typeface="Calibri"/>
            </a:endParaRPr>
          </a:p>
        </p:txBody>
      </p:sp>
    </p:spTree>
    <p:extLst>
      <p:ext uri="{BB962C8B-B14F-4D97-AF65-F5344CB8AC3E}">
        <p14:creationId xmlns:p14="http://schemas.microsoft.com/office/powerpoint/2010/main" val="357431809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chermopname, nummer, Lettertype&#10;&#10;Automatisch gegenereerde beschrijving">
            <a:extLst>
              <a:ext uri="{FF2B5EF4-FFF2-40B4-BE49-F238E27FC236}">
                <a16:creationId xmlns:a16="http://schemas.microsoft.com/office/drawing/2014/main" id="{D717DED6-B48F-AB5B-3284-FABF280F2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794" y="2275390"/>
            <a:ext cx="5841422" cy="4048271"/>
          </a:xfrm>
          <a:prstGeom prst="rect">
            <a:avLst/>
          </a:prstGeom>
          <a:ln>
            <a:solidFill>
              <a:schemeClr val="accent1"/>
            </a:solidFill>
          </a:ln>
        </p:spPr>
      </p:pic>
      <p:sp>
        <p:nvSpPr>
          <p:cNvPr id="9" name="Titel 1">
            <a:extLst>
              <a:ext uri="{FF2B5EF4-FFF2-40B4-BE49-F238E27FC236}">
                <a16:creationId xmlns:a16="http://schemas.microsoft.com/office/drawing/2014/main" id="{26207376-34DF-7BF4-1297-43CBE9B44CCA}"/>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6" name="Content Placeholder 3">
            <a:extLst>
              <a:ext uri="{FF2B5EF4-FFF2-40B4-BE49-F238E27FC236}">
                <a16:creationId xmlns:a16="http://schemas.microsoft.com/office/drawing/2014/main" id="{92C223E1-62A2-9141-2EBB-3F89CD9236BF}"/>
              </a:ext>
            </a:extLst>
          </p:cNvPr>
          <p:cNvSpPr>
            <a:spLocks noGrp="1"/>
          </p:cNvSpPr>
          <p:nvPr>
            <p:ph sz="half" idx="11"/>
          </p:nvPr>
        </p:nvSpPr>
        <p:spPr>
          <a:xfrm>
            <a:off x="842278" y="1202386"/>
            <a:ext cx="10965097" cy="6065058"/>
          </a:xfrm>
        </p:spPr>
        <p:txBody>
          <a:bodyPr lIns="91440" tIns="45720" rIns="91440" bIns="0" anchor="t"/>
          <a:lstStyle/>
          <a:p>
            <a:pPr indent="-287655"/>
            <a:r>
              <a:rPr lang="nl-BE">
                <a:ea typeface="Calibri"/>
                <a:cs typeface="Calibri"/>
              </a:rPr>
              <a:t>Appartement verdiep 8</a:t>
            </a:r>
            <a:endParaRPr lang="en-US">
              <a:ea typeface="Calibri"/>
              <a:cs typeface="Calibri"/>
            </a:endParaRPr>
          </a:p>
          <a:p>
            <a:pPr marL="575945" lvl="1" indent="-287655"/>
            <a:r>
              <a:rPr lang="nl-NL" err="1">
                <a:ea typeface="Calibri"/>
                <a:cs typeface="Calibri"/>
              </a:rPr>
              <a:t>linkergevel</a:t>
            </a:r>
            <a:r>
              <a:rPr lang="nl-NL">
                <a:ea typeface="Calibri"/>
                <a:cs typeface="Calibri"/>
              </a:rPr>
              <a:t> op perceelsgrens </a:t>
            </a:r>
            <a:r>
              <a:rPr lang="nl-BE">
                <a:ea typeface="Calibri"/>
                <a:cs typeface="Calibri"/>
              </a:rPr>
              <a:t>met </a:t>
            </a:r>
            <a:r>
              <a:rPr lang="nl-NL">
                <a:ea typeface="Calibri"/>
                <a:cs typeface="Calibri"/>
              </a:rPr>
              <a:t>begrenzing buiten moet worden ingevoerd</a:t>
            </a:r>
            <a:br>
              <a:rPr lang="nl-NL">
                <a:ea typeface="Calibri"/>
                <a:cs typeface="Calibri"/>
              </a:rPr>
            </a:br>
            <a:endParaRPr lang="en-US" sz="2000">
              <a:ea typeface="Calibri"/>
              <a:cs typeface="Calibri"/>
            </a:endParaRPr>
          </a:p>
          <a:p>
            <a:pPr marL="863600" lvl="2" indent="-287655"/>
            <a:endParaRPr lang="en-US" sz="2000">
              <a:ea typeface="Calibri"/>
              <a:cs typeface="Calibri"/>
            </a:endParaRPr>
          </a:p>
          <a:p>
            <a:pPr marL="575945" lvl="2" indent="0">
              <a:buNone/>
            </a:pPr>
            <a:endParaRPr lang="en-US">
              <a:ea typeface="Calibri"/>
              <a:cs typeface="Calibri"/>
            </a:endParaRPr>
          </a:p>
          <a:p>
            <a:pPr marL="863600" lvl="2" indent="-287655"/>
            <a:endParaRPr lang="en-US">
              <a:ea typeface="Calibri"/>
              <a:cs typeface="Calibri"/>
            </a:endParaRPr>
          </a:p>
        </p:txBody>
      </p:sp>
      <p:pic>
        <p:nvPicPr>
          <p:cNvPr id="2" name="Picture 1">
            <a:extLst>
              <a:ext uri="{FF2B5EF4-FFF2-40B4-BE49-F238E27FC236}">
                <a16:creationId xmlns:a16="http://schemas.microsoft.com/office/drawing/2014/main" id="{6C629CB7-5487-A30B-30C7-6693B607BFD7}"/>
              </a:ext>
            </a:extLst>
          </p:cNvPr>
          <p:cNvPicPr>
            <a:picLocks noChangeAspect="1"/>
          </p:cNvPicPr>
          <p:nvPr/>
        </p:nvPicPr>
        <p:blipFill>
          <a:blip r:embed="rId3"/>
          <a:stretch>
            <a:fillRect/>
          </a:stretch>
        </p:blipFill>
        <p:spPr>
          <a:xfrm>
            <a:off x="6985198" y="2277982"/>
            <a:ext cx="4076699" cy="4048173"/>
          </a:xfrm>
          <a:prstGeom prst="rect">
            <a:avLst/>
          </a:prstGeom>
        </p:spPr>
      </p:pic>
    </p:spTree>
    <p:extLst>
      <p:ext uri="{BB962C8B-B14F-4D97-AF65-F5344CB8AC3E}">
        <p14:creationId xmlns:p14="http://schemas.microsoft.com/office/powerpoint/2010/main" val="23045833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gebouw, buitenshuis, deur, raam&#10;&#10;Automatisch gegenereerde beschrijving">
            <a:extLst>
              <a:ext uri="{FF2B5EF4-FFF2-40B4-BE49-F238E27FC236}">
                <a16:creationId xmlns:a16="http://schemas.microsoft.com/office/drawing/2014/main" id="{E49D6E97-2A18-DF31-90EE-B895860DF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982" y="2693144"/>
            <a:ext cx="4370876" cy="4097387"/>
          </a:xfrm>
          <a:prstGeom prst="rect">
            <a:avLst/>
          </a:prstGeom>
        </p:spPr>
      </p:pic>
      <p:pic>
        <p:nvPicPr>
          <p:cNvPr id="13" name="Afbeelding 12" descr="Afbeelding met buitenshuis, Landvoertuig, hemel, gebouw&#10;&#10;Automatisch gegenereerde beschrijving">
            <a:extLst>
              <a:ext uri="{FF2B5EF4-FFF2-40B4-BE49-F238E27FC236}">
                <a16:creationId xmlns:a16="http://schemas.microsoft.com/office/drawing/2014/main" id="{780BD54F-638B-4602-B074-3DF808BCE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172" y="1817103"/>
            <a:ext cx="2006821" cy="4858960"/>
          </a:xfrm>
          <a:prstGeom prst="rect">
            <a:avLst/>
          </a:prstGeom>
        </p:spPr>
      </p:pic>
      <p:sp>
        <p:nvSpPr>
          <p:cNvPr id="11" name="Content Placeholder 3">
            <a:extLst>
              <a:ext uri="{FF2B5EF4-FFF2-40B4-BE49-F238E27FC236}">
                <a16:creationId xmlns:a16="http://schemas.microsoft.com/office/drawing/2014/main" id="{3EA5A9E3-4BA5-02C3-FC3A-60774438CFE1}"/>
              </a:ext>
            </a:extLst>
          </p:cNvPr>
          <p:cNvSpPr>
            <a:spLocks noGrp="1"/>
          </p:cNvSpPr>
          <p:nvPr>
            <p:ph sz="half" idx="11"/>
          </p:nvPr>
        </p:nvSpPr>
        <p:spPr>
          <a:xfrm>
            <a:off x="842278" y="1202386"/>
            <a:ext cx="11001382" cy="6065058"/>
          </a:xfrm>
        </p:spPr>
        <p:txBody>
          <a:bodyPr lIns="91440" tIns="45720" rIns="91440" bIns="0" anchor="t"/>
          <a:lstStyle/>
          <a:p>
            <a:pPr indent="-287655"/>
            <a:r>
              <a:rPr lang="nl-BE">
                <a:ea typeface="Calibri"/>
                <a:cs typeface="Calibri"/>
              </a:rPr>
              <a:t>Appartement verdiep1</a:t>
            </a:r>
            <a:endParaRPr lang="en-US">
              <a:ea typeface="Calibri"/>
              <a:cs typeface="Calibri"/>
            </a:endParaRPr>
          </a:p>
          <a:p>
            <a:pPr marL="575945" lvl="1" indent="-287655"/>
            <a:r>
              <a:rPr lang="nl-NL">
                <a:ea typeface="Calibri"/>
                <a:cs typeface="Calibri"/>
              </a:rPr>
              <a:t>vloer boven buiten aan voorgevel moet worden ingevoerd</a:t>
            </a:r>
            <a:endParaRPr lang="nl-NL">
              <a:cs typeface="Calibri"/>
            </a:endParaRPr>
          </a:p>
          <a:p>
            <a:pPr marL="863600" lvl="2" indent="-287655"/>
            <a:r>
              <a:rPr lang="nl-NL" sz="2000">
                <a:ea typeface="Calibri"/>
                <a:cs typeface="Calibri"/>
              </a:rPr>
              <a:t>gebogen uitbouw aan voorgevel verdiepingen 1 tot 8</a:t>
            </a:r>
          </a:p>
          <a:p>
            <a:pPr marL="863600" lvl="2" indent="-287655"/>
            <a:endParaRPr lang="en-US">
              <a:ea typeface="Calibri"/>
              <a:cs typeface="Calibri"/>
            </a:endParaRPr>
          </a:p>
          <a:p>
            <a:pPr marL="863600" lvl="2" indent="-287655"/>
            <a:endParaRPr lang="en-US"/>
          </a:p>
        </p:txBody>
      </p:sp>
      <p:sp>
        <p:nvSpPr>
          <p:cNvPr id="4" name="Titel 1">
            <a:extLst>
              <a:ext uri="{FF2B5EF4-FFF2-40B4-BE49-F238E27FC236}">
                <a16:creationId xmlns:a16="http://schemas.microsoft.com/office/drawing/2014/main" id="{BBFB1C84-14CE-0795-B54E-FD7000DB9734}"/>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Tree>
    <p:extLst>
      <p:ext uri="{BB962C8B-B14F-4D97-AF65-F5344CB8AC3E}">
        <p14:creationId xmlns:p14="http://schemas.microsoft.com/office/powerpoint/2010/main" val="70337514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gebouw, buitenshuis, raam, deur&#10;&#10;Automatisch gegenereerde beschrijving">
            <a:extLst>
              <a:ext uri="{FF2B5EF4-FFF2-40B4-BE49-F238E27FC236}">
                <a16:creationId xmlns:a16="http://schemas.microsoft.com/office/drawing/2014/main" id="{EE784B4A-575C-3D7B-7612-19423DA8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05" y="2241978"/>
            <a:ext cx="4639369" cy="4347487"/>
          </a:xfrm>
          <a:prstGeom prst="rect">
            <a:avLst/>
          </a:prstGeom>
        </p:spPr>
      </p:pic>
      <p:sp>
        <p:nvSpPr>
          <p:cNvPr id="4" name="Titel 1">
            <a:extLst>
              <a:ext uri="{FF2B5EF4-FFF2-40B4-BE49-F238E27FC236}">
                <a16:creationId xmlns:a16="http://schemas.microsoft.com/office/drawing/2014/main" id="{4118A561-F184-4030-C762-0E026D0A70D7}"/>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8" name="Content Placeholder 3">
            <a:extLst>
              <a:ext uri="{FF2B5EF4-FFF2-40B4-BE49-F238E27FC236}">
                <a16:creationId xmlns:a16="http://schemas.microsoft.com/office/drawing/2014/main" id="{433B646E-B6BD-BCD8-964F-4D41C15A7779}"/>
              </a:ext>
            </a:extLst>
          </p:cNvPr>
          <p:cNvSpPr>
            <a:spLocks noGrp="1"/>
          </p:cNvSpPr>
          <p:nvPr>
            <p:ph sz="half" idx="11"/>
          </p:nvPr>
        </p:nvSpPr>
        <p:spPr>
          <a:xfrm>
            <a:off x="842278" y="1202386"/>
            <a:ext cx="11164668" cy="3144059"/>
          </a:xfrm>
        </p:spPr>
        <p:txBody>
          <a:bodyPr lIns="91440" tIns="45720" rIns="91440" bIns="0" anchor="t"/>
          <a:lstStyle/>
          <a:p>
            <a:pPr indent="-287655"/>
            <a:r>
              <a:rPr lang="nl-BE">
                <a:ea typeface="Calibri"/>
                <a:cs typeface="Calibri"/>
              </a:rPr>
              <a:t>Appartement verdiep1</a:t>
            </a:r>
            <a:endParaRPr lang="en-US">
              <a:ea typeface="Calibri"/>
              <a:cs typeface="Calibri"/>
            </a:endParaRPr>
          </a:p>
          <a:p>
            <a:pPr marL="575945" lvl="1" indent="-287655"/>
            <a:r>
              <a:rPr lang="nl-NL">
                <a:ea typeface="Calibri"/>
                <a:cs typeface="Calibri"/>
              </a:rPr>
              <a:t>vloer boven buiten aan nis moeten worden ingevoerd</a:t>
            </a:r>
          </a:p>
          <a:p>
            <a:pPr marL="285750" indent="-287655">
              <a:buFont typeface="Wingdings 3"/>
              <a:buChar char=""/>
            </a:pPr>
            <a:endParaRPr lang="nl-BE">
              <a:ea typeface="Calibri"/>
              <a:cs typeface="Calibri"/>
            </a:endParaRPr>
          </a:p>
          <a:p>
            <a:pPr marL="863600" lvl="2" indent="-287655">
              <a:buClr>
                <a:srgbClr val="7F7F7F"/>
              </a:buClr>
              <a:buFont typeface="Wingdings 2"/>
              <a:buChar char=""/>
            </a:pPr>
            <a:endParaRPr lang="en-US" sz="2000">
              <a:ea typeface="Calibri"/>
              <a:cs typeface="Calibri"/>
            </a:endParaRPr>
          </a:p>
          <a:p>
            <a:pPr marL="575945" lvl="2" indent="0">
              <a:buNone/>
            </a:pPr>
            <a:endParaRPr lang="en-US">
              <a:ea typeface="Calibri"/>
              <a:cs typeface="Calibri"/>
            </a:endParaRPr>
          </a:p>
        </p:txBody>
      </p:sp>
    </p:spTree>
    <p:extLst>
      <p:ext uri="{BB962C8B-B14F-4D97-AF65-F5344CB8AC3E}">
        <p14:creationId xmlns:p14="http://schemas.microsoft.com/office/powerpoint/2010/main" val="316254865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118A561-F184-4030-C762-0E026D0A70D7}"/>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
        <p:nvSpPr>
          <p:cNvPr id="8" name="Content Placeholder 3">
            <a:extLst>
              <a:ext uri="{FF2B5EF4-FFF2-40B4-BE49-F238E27FC236}">
                <a16:creationId xmlns:a16="http://schemas.microsoft.com/office/drawing/2014/main" id="{433B646E-B6BD-BCD8-964F-4D41C15A7779}"/>
              </a:ext>
            </a:extLst>
          </p:cNvPr>
          <p:cNvSpPr>
            <a:spLocks noGrp="1"/>
          </p:cNvSpPr>
          <p:nvPr>
            <p:ph sz="half" idx="11"/>
          </p:nvPr>
        </p:nvSpPr>
        <p:spPr>
          <a:xfrm>
            <a:off x="842278" y="1202386"/>
            <a:ext cx="11164668" cy="3144059"/>
          </a:xfrm>
        </p:spPr>
        <p:txBody>
          <a:bodyPr lIns="91440" tIns="45720" rIns="91440" bIns="0" anchor="t"/>
          <a:lstStyle/>
          <a:p>
            <a:pPr marL="285750" indent="-287655">
              <a:buFont typeface="Wingdings 3"/>
              <a:buChar char=""/>
            </a:pPr>
            <a:r>
              <a:rPr lang="nl-BE">
                <a:ea typeface="Calibri"/>
                <a:cs typeface="Calibri"/>
              </a:rPr>
              <a:t>Gelijkvloerse verdieping</a:t>
            </a:r>
            <a:endParaRPr lang="en-US">
              <a:ea typeface="Calibri"/>
              <a:cs typeface="Calibri"/>
            </a:endParaRPr>
          </a:p>
          <a:p>
            <a:pPr marL="575945" lvl="1" indent="-287655">
              <a:buFont typeface="Calibri"/>
              <a:buChar char="→"/>
            </a:pPr>
            <a:r>
              <a:rPr lang="nl-NL" err="1">
                <a:ea typeface="Calibri"/>
                <a:cs typeface="Calibri"/>
              </a:rPr>
              <a:t>linkergevel</a:t>
            </a:r>
            <a:r>
              <a:rPr lang="nl-NL">
                <a:ea typeface="Calibri"/>
                <a:cs typeface="Calibri"/>
              </a:rPr>
              <a:t> begrenzing buiten aan nis moet worden ingevoerd</a:t>
            </a:r>
          </a:p>
          <a:p>
            <a:pPr marL="863600" lvl="2" indent="-287655">
              <a:buClr>
                <a:srgbClr val="7F7F7F"/>
              </a:buClr>
              <a:buFont typeface="Wingdings 2"/>
              <a:buChar char=""/>
            </a:pPr>
            <a:endParaRPr lang="en-US" sz="2000">
              <a:ea typeface="Calibri"/>
              <a:cs typeface="Calibri"/>
            </a:endParaRPr>
          </a:p>
          <a:p>
            <a:pPr marL="575945" lvl="2" indent="0">
              <a:buNone/>
            </a:pPr>
            <a:endParaRPr lang="en-US">
              <a:ea typeface="Calibri"/>
              <a:cs typeface="Calibri"/>
            </a:endParaRPr>
          </a:p>
        </p:txBody>
      </p:sp>
      <p:pic>
        <p:nvPicPr>
          <p:cNvPr id="3" name="Afbeelding 6" descr="Afbeelding met gebouw, buitenshuis, raam, deur&#10;&#10;Automatisch gegenereerde beschrijving">
            <a:extLst>
              <a:ext uri="{FF2B5EF4-FFF2-40B4-BE49-F238E27FC236}">
                <a16:creationId xmlns:a16="http://schemas.microsoft.com/office/drawing/2014/main" id="{ABE8688C-6E59-0F61-4529-D964DFA05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05" y="2241978"/>
            <a:ext cx="4639369" cy="4347487"/>
          </a:xfrm>
          <a:prstGeom prst="rect">
            <a:avLst/>
          </a:prstGeom>
        </p:spPr>
      </p:pic>
    </p:spTree>
    <p:extLst>
      <p:ext uri="{BB962C8B-B14F-4D97-AF65-F5344CB8AC3E}">
        <p14:creationId xmlns:p14="http://schemas.microsoft.com/office/powerpoint/2010/main" val="5788279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45B338-D8E1-A5BC-2E7B-6A48305A6C23}"/>
              </a:ext>
            </a:extLst>
          </p:cNvPr>
          <p:cNvSpPr>
            <a:spLocks noGrp="1"/>
          </p:cNvSpPr>
          <p:nvPr>
            <p:ph sz="half" idx="11"/>
          </p:nvPr>
        </p:nvSpPr>
        <p:spPr>
          <a:xfrm>
            <a:off x="842278" y="1202386"/>
            <a:ext cx="10348239" cy="6065058"/>
          </a:xfrm>
        </p:spPr>
        <p:txBody>
          <a:bodyPr lIns="91440" tIns="45720" rIns="91440" bIns="0" anchor="t"/>
          <a:lstStyle/>
          <a:p>
            <a:pPr indent="-287655"/>
            <a:r>
              <a:rPr lang="en-US" err="1">
                <a:ea typeface="Calibri"/>
                <a:cs typeface="Calibri"/>
              </a:rPr>
              <a:t>Gelijkvloerse</a:t>
            </a:r>
            <a:r>
              <a:rPr lang="en-US">
                <a:ea typeface="Calibri"/>
                <a:cs typeface="Calibri"/>
              </a:rPr>
              <a:t> </a:t>
            </a:r>
            <a:r>
              <a:rPr lang="en-US" err="1">
                <a:ea typeface="Calibri"/>
                <a:cs typeface="Calibri"/>
              </a:rPr>
              <a:t>verdieping</a:t>
            </a:r>
          </a:p>
          <a:p>
            <a:pPr marL="575945" lvl="1" indent="-287655"/>
            <a:r>
              <a:rPr lang="nl-NL">
                <a:ea typeface="Calibri"/>
                <a:cs typeface="Calibri"/>
              </a:rPr>
              <a:t>Plat dak achterbouw moet worden ingevoerd</a:t>
            </a:r>
          </a:p>
          <a:p>
            <a:pPr marL="863600" lvl="2" indent="-287655"/>
            <a:r>
              <a:rPr lang="nl-NL" sz="2000">
                <a:ea typeface="Calibri"/>
                <a:cs typeface="Calibri"/>
              </a:rPr>
              <a:t>Op gelijkvloerse verdieping loopt bebouwing door</a:t>
            </a:r>
            <a:br>
              <a:rPr lang="nl-NL" sz="2000">
                <a:ea typeface="Calibri"/>
                <a:cs typeface="Calibri"/>
              </a:rPr>
            </a:br>
            <a:r>
              <a:rPr lang="nl-NL" sz="2000">
                <a:ea typeface="Calibri"/>
                <a:cs typeface="Calibri"/>
              </a:rPr>
              <a:t>over 2m </a:t>
            </a:r>
            <a:r>
              <a:rPr lang="nl-NL" sz="2000" err="1">
                <a:ea typeface="Calibri"/>
                <a:cs typeface="Calibri"/>
              </a:rPr>
              <a:t>tov</a:t>
            </a:r>
            <a:r>
              <a:rPr lang="nl-NL" sz="2000">
                <a:ea typeface="Calibri"/>
                <a:cs typeface="Calibri"/>
              </a:rPr>
              <a:t> bovenliggende appartementen (belangrijk voor gelijkvloers)</a:t>
            </a:r>
            <a:endParaRPr lang="nl-NL" sz="2000">
              <a:cs typeface="Calibri"/>
            </a:endParaRPr>
          </a:p>
          <a:p>
            <a:pPr marL="863600" lvl="2" indent="-287655"/>
            <a:endParaRPr lang="en-US" sz="2000">
              <a:ea typeface="Calibri"/>
              <a:cs typeface="Calibri"/>
            </a:endParaRPr>
          </a:p>
          <a:p>
            <a:pPr marL="863600" lvl="2" indent="-287655"/>
            <a:endParaRPr lang="en-US" sz="2000">
              <a:ea typeface="Calibri"/>
              <a:cs typeface="Calibri"/>
            </a:endParaRPr>
          </a:p>
          <a:p>
            <a:pPr marL="575945" lvl="2" indent="0">
              <a:buNone/>
            </a:pPr>
            <a:endParaRPr lang="en-US">
              <a:ea typeface="Calibri"/>
              <a:cs typeface="Calibri"/>
            </a:endParaRPr>
          </a:p>
          <a:p>
            <a:pPr marL="863600" lvl="2" indent="-287655"/>
            <a:endParaRPr lang="en-US">
              <a:ea typeface="Calibri"/>
              <a:cs typeface="Calibri"/>
            </a:endParaRPr>
          </a:p>
        </p:txBody>
      </p:sp>
      <p:pic>
        <p:nvPicPr>
          <p:cNvPr id="5" name="Afbeelding 4" descr="Afbeelding met diagram, Plan, kaart, Technische tekening&#10;&#10;Automatisch gegenereerde beschrijving">
            <a:extLst>
              <a:ext uri="{FF2B5EF4-FFF2-40B4-BE49-F238E27FC236}">
                <a16:creationId xmlns:a16="http://schemas.microsoft.com/office/drawing/2014/main" id="{877F3944-94DF-9093-D94A-C39DBFAD0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18" y="3317790"/>
            <a:ext cx="11109100" cy="3021616"/>
          </a:xfrm>
          <a:prstGeom prst="rect">
            <a:avLst/>
          </a:prstGeom>
        </p:spPr>
      </p:pic>
      <p:sp>
        <p:nvSpPr>
          <p:cNvPr id="8" name="Titel 1">
            <a:extLst>
              <a:ext uri="{FF2B5EF4-FFF2-40B4-BE49-F238E27FC236}">
                <a16:creationId xmlns:a16="http://schemas.microsoft.com/office/drawing/2014/main" id="{2921E8B6-2949-7353-1C80-2B8D920C80DE}"/>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Belang van een goede schets</a:t>
            </a:r>
            <a:endParaRPr lang="en-US"/>
          </a:p>
        </p:txBody>
      </p:sp>
    </p:spTree>
    <p:extLst>
      <p:ext uri="{BB962C8B-B14F-4D97-AF65-F5344CB8AC3E}">
        <p14:creationId xmlns:p14="http://schemas.microsoft.com/office/powerpoint/2010/main" val="15200090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2390CC3-5A0E-43B2-129D-53B60A28E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1911" y="1968695"/>
            <a:ext cx="3673058" cy="4943343"/>
          </a:xfrm>
          <a:prstGeom prst="rect">
            <a:avLst/>
          </a:prstGeom>
          <a:noFill/>
          <a:ln>
            <a:noFill/>
          </a:ln>
        </p:spPr>
      </p:pic>
      <p:pic>
        <p:nvPicPr>
          <p:cNvPr id="5" name="Afbeelding 4">
            <a:extLst>
              <a:ext uri="{FF2B5EF4-FFF2-40B4-BE49-F238E27FC236}">
                <a16:creationId xmlns:a16="http://schemas.microsoft.com/office/drawing/2014/main" id="{6AC5325C-1D0F-DFED-95EC-7D94417A5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4272" y="1968696"/>
            <a:ext cx="3378332" cy="4940116"/>
          </a:xfrm>
          <a:prstGeom prst="rect">
            <a:avLst/>
          </a:prstGeom>
          <a:noFill/>
          <a:ln>
            <a:noFill/>
          </a:ln>
        </p:spPr>
      </p:pic>
      <p:pic>
        <p:nvPicPr>
          <p:cNvPr id="8" name="Afbeelding 7" descr="Afbeelding met buitenshuis, gebouw, Landvoertuig, hemel&#10;&#10;Automatisch gegenereerde beschrijving">
            <a:extLst>
              <a:ext uri="{FF2B5EF4-FFF2-40B4-BE49-F238E27FC236}">
                <a16:creationId xmlns:a16="http://schemas.microsoft.com/office/drawing/2014/main" id="{5BE4C1B0-D558-F662-D82C-F43AD40CF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281" y="1968696"/>
            <a:ext cx="2160240" cy="5230422"/>
          </a:xfrm>
          <a:prstGeom prst="rect">
            <a:avLst/>
          </a:prstGeom>
        </p:spPr>
      </p:pic>
      <p:sp>
        <p:nvSpPr>
          <p:cNvPr id="10" name="Titel 1">
            <a:extLst>
              <a:ext uri="{FF2B5EF4-FFF2-40B4-BE49-F238E27FC236}">
                <a16:creationId xmlns:a16="http://schemas.microsoft.com/office/drawing/2014/main" id="{26E8A4EC-35AC-5F4A-8B06-242AB28B53E3}"/>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Voorbeeld van een goede schets</a:t>
            </a:r>
            <a:endParaRPr lang="en-US"/>
          </a:p>
        </p:txBody>
      </p:sp>
      <p:sp>
        <p:nvSpPr>
          <p:cNvPr id="9" name="Tijdelijke aanduiding voor inhoud 2">
            <a:extLst>
              <a:ext uri="{FF2B5EF4-FFF2-40B4-BE49-F238E27FC236}">
                <a16:creationId xmlns:a16="http://schemas.microsoft.com/office/drawing/2014/main" id="{176F5DBA-BFF8-76AD-D876-E62A4B1CAE6A}"/>
              </a:ext>
            </a:extLst>
          </p:cNvPr>
          <p:cNvSpPr txBox="1">
            <a:spLocks/>
          </p:cNvSpPr>
          <p:nvPr/>
        </p:nvSpPr>
        <p:spPr>
          <a:xfrm>
            <a:off x="839788" y="1408269"/>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endParaRPr lang="nl-NL" sz="3200">
              <a:solidFill>
                <a:srgbClr val="105269"/>
              </a:solidFill>
              <a:latin typeface="+mj-lt"/>
              <a:ea typeface="Calibri"/>
              <a:cs typeface="Calibri"/>
            </a:endParaRPr>
          </a:p>
        </p:txBody>
      </p:sp>
    </p:spTree>
    <p:extLst>
      <p:ext uri="{BB962C8B-B14F-4D97-AF65-F5344CB8AC3E}">
        <p14:creationId xmlns:p14="http://schemas.microsoft.com/office/powerpoint/2010/main" val="27105020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gebouw, raam, buitenshuis, eigendom&#10;&#10;Automatisch gegenereerde beschrijving">
            <a:extLst>
              <a:ext uri="{FF2B5EF4-FFF2-40B4-BE49-F238E27FC236}">
                <a16:creationId xmlns:a16="http://schemas.microsoft.com/office/drawing/2014/main" id="{E70A6B5A-2E98-F5C6-8C34-C139C959F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62" y="1972728"/>
            <a:ext cx="4338247" cy="3610449"/>
          </a:xfrm>
          <a:prstGeom prst="rect">
            <a:avLst/>
          </a:prstGeom>
        </p:spPr>
      </p:pic>
      <p:sp>
        <p:nvSpPr>
          <p:cNvPr id="6" name="Titel 1">
            <a:extLst>
              <a:ext uri="{FF2B5EF4-FFF2-40B4-BE49-F238E27FC236}">
                <a16:creationId xmlns:a16="http://schemas.microsoft.com/office/drawing/2014/main" id="{A1935020-8738-56F8-30B6-A50DF677EDAD}"/>
              </a:ext>
            </a:extLst>
          </p:cNvPr>
          <p:cNvSpPr txBox="1">
            <a:spLocks/>
          </p:cNvSpPr>
          <p:nvPr/>
        </p:nvSpPr>
        <p:spPr>
          <a:xfrm>
            <a:off x="839788" y="457200"/>
            <a:ext cx="10398134" cy="765629"/>
          </a:xfrm>
          <a:prstGeom prst="rect">
            <a:avLst/>
          </a:prstGeom>
        </p:spPr>
        <p:txBody>
          <a:bodyPr lIns="91440" tIns="45720" rIns="91440" bIns="45720" anchor="t">
            <a:normAutofit/>
          </a:bodyPr>
          <a:lstStyle>
            <a:lvl1pPr algn="l" defTabSz="914400" rtl="0" eaLnBrk="1" latinLnBrk="0" hangingPunct="1">
              <a:lnSpc>
                <a:spcPts val="3800"/>
              </a:lnSpc>
              <a:spcBef>
                <a:spcPct val="0"/>
              </a:spcBef>
              <a:buNone/>
              <a:defRPr sz="3200" b="1" i="0" kern="1200" baseline="0">
                <a:solidFill>
                  <a:srgbClr val="105269"/>
                </a:solidFill>
                <a:latin typeface="Calibri" panose="020F0502020204030204" pitchFamily="34" charset="0"/>
                <a:ea typeface="+mj-ea"/>
                <a:cs typeface="+mj-cs"/>
              </a:defRPr>
            </a:lvl1pPr>
          </a:lstStyle>
          <a:p>
            <a:pPr algn="ctr"/>
            <a:r>
              <a:rPr lang="nl-BE" sz="4400"/>
              <a:t>Voorbeeld van een goede schets</a:t>
            </a:r>
            <a:endParaRPr lang="en-US"/>
          </a:p>
        </p:txBody>
      </p:sp>
      <p:sp>
        <p:nvSpPr>
          <p:cNvPr id="8" name="Tijdelijke aanduiding voor inhoud 2">
            <a:extLst>
              <a:ext uri="{FF2B5EF4-FFF2-40B4-BE49-F238E27FC236}">
                <a16:creationId xmlns:a16="http://schemas.microsoft.com/office/drawing/2014/main" id="{D7C4F05F-F93B-ECB4-3E55-1CB2B80A95AC}"/>
              </a:ext>
            </a:extLst>
          </p:cNvPr>
          <p:cNvSpPr txBox="1">
            <a:spLocks/>
          </p:cNvSpPr>
          <p:nvPr/>
        </p:nvSpPr>
        <p:spPr>
          <a:xfrm>
            <a:off x="839788" y="1408269"/>
            <a:ext cx="11352212" cy="4527160"/>
          </a:xfrm>
          <a:prstGeom prst="rect">
            <a:avLst/>
          </a:prstGeom>
        </p:spPr>
        <p:txBody>
          <a:bodyPr lIns="91440" tIns="45720" rIns="91440" bIns="45720" anchor="t">
            <a:normAutofit/>
          </a:bodyPr>
          <a:lstStyle>
            <a:lvl1pPr marL="0" indent="0" algn="l" defTabSz="914400" rtl="0" eaLnBrk="1" latinLnBrk="0" hangingPunct="1">
              <a:lnSpc>
                <a:spcPct val="90000"/>
              </a:lnSpc>
              <a:spcBef>
                <a:spcPts val="300"/>
              </a:spcBef>
              <a:buFont typeface="Wingdings 3" panose="05040102010807070707" pitchFamily="18" charset="2"/>
              <a:buNone/>
              <a:defRPr sz="1600" b="0" i="0" kern="1200" baseline="0">
                <a:solidFill>
                  <a:srgbClr val="105269"/>
                </a:solidFill>
                <a:latin typeface="Calibri" panose="020F0502020204030204" pitchFamily="34" charset="0"/>
                <a:ea typeface="+mn-ea"/>
                <a:cs typeface="+mn-cs"/>
              </a:defRPr>
            </a:lvl1pPr>
            <a:lvl2pPr marL="457200" indent="0" algn="l" defTabSz="914400" rtl="0" eaLnBrk="1" latinLnBrk="0" hangingPunct="1">
              <a:lnSpc>
                <a:spcPct val="90000"/>
              </a:lnSpc>
              <a:spcBef>
                <a:spcPts val="300"/>
              </a:spcBef>
              <a:buSzPct val="100000"/>
              <a:buFont typeface="Wingdings 3" panose="05040102010807070707" pitchFamily="18" charset="2"/>
              <a:buNone/>
              <a:defRPr sz="1400" kern="1200" baseline="0">
                <a:solidFill>
                  <a:schemeClr val="tx1"/>
                </a:solidFill>
                <a:latin typeface="Calibri" panose="020F0502020204030204" pitchFamily="34" charset="0"/>
                <a:ea typeface="+mn-ea"/>
                <a:cs typeface="+mn-cs"/>
              </a:defRPr>
            </a:lvl2pPr>
            <a:lvl3pPr marL="914400" indent="0" algn="l" defTabSz="914400" rtl="0" eaLnBrk="1" latinLnBrk="0" hangingPunct="1">
              <a:lnSpc>
                <a:spcPct val="90000"/>
              </a:lnSpc>
              <a:spcBef>
                <a:spcPts val="300"/>
              </a:spcBef>
              <a:buFont typeface="Wingdings 2" panose="05020102010507070707" pitchFamily="18" charset="2"/>
              <a:buNone/>
              <a:defRPr sz="1200" kern="1200" baseline="0">
                <a:solidFill>
                  <a:schemeClr val="tx1"/>
                </a:solidFill>
                <a:latin typeface="Calibri" panose="020F0502020204030204" pitchFamily="34" charset="0"/>
                <a:ea typeface="+mn-ea"/>
                <a:cs typeface="+mn-cs"/>
              </a:defRPr>
            </a:lvl3pPr>
            <a:lvl4pPr marL="13716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4pPr>
            <a:lvl5pPr marL="1828800" indent="0" algn="l" defTabSz="914400" rtl="0" eaLnBrk="1" latinLnBrk="0" hangingPunct="1">
              <a:lnSpc>
                <a:spcPct val="90000"/>
              </a:lnSpc>
              <a:spcBef>
                <a:spcPts val="300"/>
              </a:spcBef>
              <a:buFont typeface="Wingdings 3" panose="05040102010807070707" pitchFamily="18" charset="2"/>
              <a:buNone/>
              <a:defRPr sz="1000" kern="1200" baseline="0">
                <a:solidFill>
                  <a:schemeClr val="tx1"/>
                </a:solidFill>
                <a:latin typeface="Calibri" panose="020F050202020403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9pPr>
          </a:lstStyle>
          <a:p>
            <a:pPr marL="0" lvl="2" indent="-287655">
              <a:buClr>
                <a:srgbClr val="105269"/>
              </a:buClr>
              <a:buSzPct val="80000"/>
              <a:buFont typeface="Wingdings 3" panose="05040102010807070707" pitchFamily="18" charset="2"/>
              <a:buChar char=""/>
            </a:pPr>
            <a:r>
              <a:rPr lang="nl-BE" sz="3200">
                <a:solidFill>
                  <a:srgbClr val="105269"/>
                </a:solidFill>
                <a:latin typeface="+mj-lt"/>
              </a:rPr>
              <a:t>Zodat de ED weet wat over te nemen voor een EPC residentieel</a:t>
            </a:r>
            <a:endParaRPr lang="nl-BE" sz="3200">
              <a:solidFill>
                <a:srgbClr val="105269"/>
              </a:solidFill>
              <a:latin typeface="+mj-lt"/>
              <a:ea typeface="Calibri"/>
              <a:cs typeface="Calibri"/>
            </a:endParaRPr>
          </a:p>
        </p:txBody>
      </p:sp>
      <p:pic>
        <p:nvPicPr>
          <p:cNvPr id="12" name="Afbeelding 3">
            <a:extLst>
              <a:ext uri="{FF2B5EF4-FFF2-40B4-BE49-F238E27FC236}">
                <a16:creationId xmlns:a16="http://schemas.microsoft.com/office/drawing/2014/main" id="{0C2D90AB-5822-1ED7-CDD3-A99B2877CB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1911" y="1968695"/>
            <a:ext cx="3673058" cy="4943343"/>
          </a:xfrm>
          <a:prstGeom prst="rect">
            <a:avLst/>
          </a:prstGeom>
          <a:noFill/>
          <a:ln>
            <a:noFill/>
          </a:ln>
        </p:spPr>
      </p:pic>
      <p:pic>
        <p:nvPicPr>
          <p:cNvPr id="14" name="Afbeelding 4">
            <a:extLst>
              <a:ext uri="{FF2B5EF4-FFF2-40B4-BE49-F238E27FC236}">
                <a16:creationId xmlns:a16="http://schemas.microsoft.com/office/drawing/2014/main" id="{5CC57877-104E-92DD-A455-1488187732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4272" y="1968696"/>
            <a:ext cx="3378332" cy="4940116"/>
          </a:xfrm>
          <a:prstGeom prst="rect">
            <a:avLst/>
          </a:prstGeom>
          <a:noFill/>
          <a:ln>
            <a:noFill/>
          </a:ln>
        </p:spPr>
      </p:pic>
    </p:spTree>
    <p:extLst>
      <p:ext uri="{BB962C8B-B14F-4D97-AF65-F5344CB8AC3E}">
        <p14:creationId xmlns:p14="http://schemas.microsoft.com/office/powerpoint/2010/main" val="33804543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Oplossingen quiz EPC GD</a:t>
            </a:r>
            <a:endParaRPr lang="nl-BE"/>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ea typeface="+mj-lt"/>
                <a:cs typeface="+mj-lt"/>
              </a:rPr>
              <a:t>Wat bevat het EPC GD? </a:t>
            </a:r>
            <a:endParaRPr lang="en-US"/>
          </a:p>
          <a:p>
            <a:pPr marL="745490" lvl="1" indent="-457200">
              <a:buAutoNum type="alphaUcPeriod"/>
            </a:pPr>
            <a:r>
              <a:rPr lang="nl-BE">
                <a:ea typeface="+mj-lt"/>
                <a:cs typeface="+mj-lt"/>
              </a:rPr>
              <a:t>enkel de gemene delen (traphal, gemeenschappelijke zitruimte...)</a:t>
            </a:r>
          </a:p>
          <a:p>
            <a:pPr marL="745490" lvl="1" indent="-457200">
              <a:buAutoNum type="alphaUcPeriod"/>
            </a:pPr>
            <a:r>
              <a:rPr lang="nl-BE">
                <a:ea typeface="+mj-lt"/>
                <a:cs typeface="+mj-lt"/>
              </a:rPr>
              <a:t>oppervlakte van alle omhullende schildelen behalve van de zogenaamde privatieve openingen</a:t>
            </a:r>
          </a:p>
          <a:p>
            <a:pPr marL="745490" lvl="1" indent="-457200">
              <a:buAutoNum type="alphaUcPeriod"/>
            </a:pPr>
            <a:r>
              <a:rPr lang="nl-BE">
                <a:solidFill>
                  <a:srgbClr val="00B050"/>
                </a:solidFill>
                <a:ea typeface="+mj-lt"/>
                <a:cs typeface="+mj-lt"/>
              </a:rPr>
              <a:t>de collectieve installaties voor ruimteverwarming en sanitair warm water</a:t>
            </a:r>
          </a:p>
          <a:p>
            <a:pPr marL="745490" lvl="1" indent="-457200">
              <a:buAutoNum type="alphaUcPeriod"/>
            </a:pPr>
            <a:r>
              <a:rPr lang="nl-BE">
                <a:ea typeface="+mj-lt"/>
                <a:cs typeface="+mj-lt"/>
              </a:rPr>
              <a:t>aanbevelingen met prijsramingen om de energieprestatie van het gebouw te verbeteren</a:t>
            </a:r>
          </a:p>
          <a:p>
            <a:pPr marL="745490" lvl="1" indent="-457200">
              <a:buAutoNum type="alphaUcPeriod"/>
            </a:pPr>
            <a:endParaRPr lang="nl-BE">
              <a:ea typeface="+mj-lt"/>
              <a:cs typeface="+mj-lt"/>
            </a:endParaRPr>
          </a:p>
        </p:txBody>
      </p:sp>
    </p:spTree>
    <p:extLst>
      <p:ext uri="{BB962C8B-B14F-4D97-AF65-F5344CB8AC3E}">
        <p14:creationId xmlns:p14="http://schemas.microsoft.com/office/powerpoint/2010/main" val="105701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lIns="91440" tIns="45720" rIns="91440" bIns="45720" anchor="t"/>
          <a:lstStyle/>
          <a:p>
            <a:r>
              <a:rPr lang="nl-BE">
                <a:latin typeface="Calibri"/>
                <a:cs typeface="Calibri"/>
              </a:rPr>
              <a:t>Wat is een verblijfsruimte?</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0">
              <a:spcAft>
                <a:spcPts val="1200"/>
              </a:spcAft>
              <a:buNone/>
            </a:pPr>
            <a:r>
              <a:rPr lang="nl-BE" sz="2200" b="1"/>
              <a:t>=  alle ruimten van het beschermde volume die noch een natte ruimte noch een circulatieruimte zijn</a:t>
            </a:r>
          </a:p>
          <a:p>
            <a:pPr indent="-287655">
              <a:spcAft>
                <a:spcPts val="1200"/>
              </a:spcAft>
            </a:pPr>
            <a:r>
              <a:rPr lang="nl-NL" sz="2200"/>
              <a:t>Voorbeelden van verblijfsruimtes:</a:t>
            </a:r>
            <a:endParaRPr lang="nl-NL" sz="2200">
              <a:cs typeface="Calibri"/>
            </a:endParaRPr>
          </a:p>
          <a:p>
            <a:pPr indent="-287655"/>
            <a:endParaRPr lang="nl-BE" sz="2200">
              <a:cs typeface="Calibri"/>
            </a:endParaRPr>
          </a:p>
          <a:p>
            <a:pPr indent="-287655"/>
            <a:endParaRPr lang="nl-BE" sz="2200">
              <a:cs typeface="Calibri"/>
            </a:endParaRPr>
          </a:p>
          <a:p>
            <a:pPr indent="-287655"/>
            <a:endParaRPr lang="nl-BE" sz="2200">
              <a:cs typeface="Calibri"/>
            </a:endParaRPr>
          </a:p>
          <a:p>
            <a:pPr indent="-287655"/>
            <a:endParaRPr lang="nl-BE" sz="2200">
              <a:cs typeface="Calibri"/>
            </a:endParaRPr>
          </a:p>
          <a:p>
            <a:pPr indent="-287655"/>
            <a:endParaRPr lang="nl-BE" sz="2200">
              <a:cs typeface="Calibri"/>
            </a:endParaRPr>
          </a:p>
          <a:p>
            <a:pPr indent="-287655"/>
            <a:r>
              <a:rPr lang="nl-BE" sz="2200"/>
              <a:t>LET OP! Er moet(en) raamopening(en) naar buiten zijn van in totaal minstens 0,25 m²</a:t>
            </a:r>
            <a:endParaRPr lang="nl-BE" sz="2200">
              <a:cs typeface="Calibri"/>
            </a:endParaRPr>
          </a:p>
          <a:p>
            <a:pPr marL="575945" lvl="1" indent="-287655"/>
            <a:r>
              <a:rPr lang="nl-BE" sz="1900"/>
              <a:t>Want ‘donkere’ verblijfsruimten NOOIT invoeren (zie eerder)</a:t>
            </a:r>
          </a:p>
          <a:p>
            <a:pPr indent="-287655"/>
            <a:endParaRPr lang="nl-BE" sz="2200">
              <a:cs typeface="Calibri"/>
            </a:endParaRPr>
          </a:p>
          <a:p>
            <a:pPr indent="-287655"/>
            <a:r>
              <a:rPr lang="nl-BE" sz="2200"/>
              <a:t>Wat indien </a:t>
            </a:r>
            <a:endParaRPr lang="nl-BE" sz="2200">
              <a:cs typeface="Calibri"/>
            </a:endParaRPr>
          </a:p>
          <a:p>
            <a:pPr marL="575945" lvl="1" indent="-287655"/>
            <a:r>
              <a:rPr lang="nl-BE" sz="1900"/>
              <a:t>onduidelijkheid of twijfel of een ruimte een circulatieruimte of een verblijfsruimte is? </a:t>
            </a:r>
            <a:r>
              <a:rPr lang="nl-BE" sz="1900">
                <a:sym typeface="Wingdings" panose="05000000000000000000" pitchFamily="2" charset="2"/>
              </a:rPr>
              <a:t> invoeren als verblijfsruimte</a:t>
            </a:r>
            <a:endParaRPr lang="nl-BE" sz="1900">
              <a:cs typeface="Calibri"/>
            </a:endParaRPr>
          </a:p>
          <a:p>
            <a:pPr marL="575945" lvl="1" indent="-287655"/>
            <a:endParaRPr lang="nl-BE" sz="1500">
              <a:cs typeface="Calibri"/>
            </a:endParaRPr>
          </a:p>
          <a:p>
            <a:pPr indent="-287655"/>
            <a:endParaRPr lang="nl-BE" sz="2200">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graphicFrame>
        <p:nvGraphicFramePr>
          <p:cNvPr id="8" name="Tabel 7">
            <a:extLst>
              <a:ext uri="{FF2B5EF4-FFF2-40B4-BE49-F238E27FC236}">
                <a16:creationId xmlns:a16="http://schemas.microsoft.com/office/drawing/2014/main" id="{C026766D-29D1-54F4-7FF6-0E5661B2CEF9}"/>
              </a:ext>
            </a:extLst>
          </p:cNvPr>
          <p:cNvGraphicFramePr>
            <a:graphicFrameLocks noGrp="1"/>
          </p:cNvGraphicFramePr>
          <p:nvPr>
            <p:extLst>
              <p:ext uri="{D42A27DB-BD31-4B8C-83A1-F6EECF244321}">
                <p14:modId xmlns:p14="http://schemas.microsoft.com/office/powerpoint/2010/main" val="3471741399"/>
              </p:ext>
            </p:extLst>
          </p:nvPr>
        </p:nvGraphicFramePr>
        <p:xfrm>
          <a:off x="5297752" y="2096852"/>
          <a:ext cx="5848350" cy="2211833"/>
        </p:xfrm>
        <a:graphic>
          <a:graphicData uri="http://schemas.openxmlformats.org/drawingml/2006/table">
            <a:tbl>
              <a:tblPr firstRow="1" firstCol="1" bandRow="1">
                <a:tableStyleId>{5C22544A-7EE6-4342-B048-85BDC9FD1C3A}</a:tableStyleId>
              </a:tblPr>
              <a:tblGrid>
                <a:gridCol w="2228850">
                  <a:extLst>
                    <a:ext uri="{9D8B030D-6E8A-4147-A177-3AD203B41FA5}">
                      <a16:colId xmlns:a16="http://schemas.microsoft.com/office/drawing/2014/main" val="3243098452"/>
                    </a:ext>
                  </a:extLst>
                </a:gridCol>
                <a:gridCol w="3619500">
                  <a:extLst>
                    <a:ext uri="{9D8B030D-6E8A-4147-A177-3AD203B41FA5}">
                      <a16:colId xmlns:a16="http://schemas.microsoft.com/office/drawing/2014/main" val="1755631905"/>
                    </a:ext>
                  </a:extLst>
                </a:gridCol>
              </a:tblGrid>
              <a:tr h="233045">
                <a:tc gridSpan="2">
                  <a:txBody>
                    <a:bodyPr/>
                    <a:lstStyle/>
                    <a:p>
                      <a:pPr algn="just">
                        <a:lnSpc>
                          <a:spcPts val="1600"/>
                        </a:lnSpc>
                        <a:spcAft>
                          <a:spcPts val="1200"/>
                        </a:spcAft>
                      </a:pPr>
                      <a:r>
                        <a:rPr lang="nl-BE" sz="1100">
                          <a:effectLst/>
                        </a:rPr>
                        <a:t>Voorbeelden van VERBLIJFSRUIMTES</a:t>
                      </a:r>
                      <a:endParaRPr lang="nl-B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l-BE"/>
                    </a:p>
                  </a:txBody>
                  <a:tcPr/>
                </a:tc>
                <a:extLst>
                  <a:ext uri="{0D108BD9-81ED-4DB2-BD59-A6C34878D82A}">
                    <a16:rowId xmlns:a16="http://schemas.microsoft.com/office/drawing/2014/main" val="2824473368"/>
                  </a:ext>
                </a:extLst>
              </a:tr>
              <a:tr h="0">
                <a:tc>
                  <a:txBody>
                    <a:bodyPr/>
                    <a:lstStyle/>
                    <a:p>
                      <a:pPr algn="just">
                        <a:lnSpc>
                          <a:spcPts val="1600"/>
                        </a:lnSpc>
                        <a:spcAft>
                          <a:spcPts val="1200"/>
                        </a:spcAft>
                      </a:pPr>
                      <a:r>
                        <a:rPr lang="nl-BE" sz="1100">
                          <a:effectLst/>
                        </a:rPr>
                        <a:t>Residentiële eenheden</a:t>
                      </a:r>
                      <a:endParaRPr lang="nl-B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ts val="1600"/>
                        </a:lnSpc>
                        <a:spcAft>
                          <a:spcPts val="600"/>
                        </a:spcAft>
                        <a:buFont typeface="Calibri" panose="020F0502020204030204" pitchFamily="34" charset="0"/>
                        <a:buChar char="-"/>
                      </a:pPr>
                      <a:r>
                        <a:rPr lang="nl-BE" sz="1100">
                          <a:effectLst/>
                        </a:rPr>
                        <a:t>leefruimte, eetkamer,</a:t>
                      </a:r>
                    </a:p>
                    <a:p>
                      <a:pPr marL="342900" lvl="0" indent="-342900" algn="just">
                        <a:lnSpc>
                          <a:spcPts val="1600"/>
                        </a:lnSpc>
                        <a:spcAft>
                          <a:spcPts val="600"/>
                        </a:spcAft>
                        <a:buFont typeface="Calibri" panose="020F0502020204030204" pitchFamily="34" charset="0"/>
                        <a:buChar char="-"/>
                      </a:pPr>
                      <a:r>
                        <a:rPr lang="nl-BE" sz="1100">
                          <a:effectLst/>
                        </a:rPr>
                        <a:t>slaapkamer, logeerkamer,</a:t>
                      </a:r>
                    </a:p>
                    <a:p>
                      <a:pPr marL="342900" lvl="0" indent="-342900" algn="just">
                        <a:lnSpc>
                          <a:spcPts val="1600"/>
                        </a:lnSpc>
                        <a:spcAft>
                          <a:spcPts val="600"/>
                        </a:spcAft>
                        <a:buFont typeface="Calibri" panose="020F0502020204030204" pitchFamily="34" charset="0"/>
                        <a:buChar char="-"/>
                      </a:pPr>
                      <a:r>
                        <a:rPr lang="nl-BE" sz="1100">
                          <a:effectLst/>
                        </a:rPr>
                        <a:t>speelkamer, TV-kamer, bureau, hobbyruimte, bibliotheek, </a:t>
                      </a:r>
                    </a:p>
                    <a:p>
                      <a:pPr marL="342900" lvl="0" indent="-342900" algn="just">
                        <a:lnSpc>
                          <a:spcPts val="1600"/>
                        </a:lnSpc>
                        <a:spcAft>
                          <a:spcPts val="600"/>
                        </a:spcAft>
                        <a:buFont typeface="Calibri" panose="020F0502020204030204" pitchFamily="34" charset="0"/>
                        <a:buChar char="-"/>
                      </a:pPr>
                      <a:r>
                        <a:rPr lang="nl-BE" sz="1100">
                          <a:effectLst/>
                        </a:rPr>
                        <a:t>berging, …</a:t>
                      </a:r>
                      <a:endParaRPr lang="nl-B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0090789"/>
                  </a:ext>
                </a:extLst>
              </a:tr>
              <a:tr h="0">
                <a:tc>
                  <a:txBody>
                    <a:bodyPr/>
                    <a:lstStyle/>
                    <a:p>
                      <a:pPr algn="just">
                        <a:lnSpc>
                          <a:spcPts val="1600"/>
                        </a:lnSpc>
                        <a:spcAft>
                          <a:spcPts val="1200"/>
                        </a:spcAft>
                      </a:pPr>
                      <a:r>
                        <a:rPr lang="nl-BE" sz="1100">
                          <a:effectLst/>
                        </a:rPr>
                        <a:t>Niet-residentiële eenheden</a:t>
                      </a:r>
                      <a:endParaRPr lang="nl-B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just">
                        <a:lnSpc>
                          <a:spcPts val="1600"/>
                        </a:lnSpc>
                        <a:spcAft>
                          <a:spcPts val="600"/>
                        </a:spcAft>
                        <a:buFont typeface="Calibri" panose="020F0502020204030204" pitchFamily="34" charset="0"/>
                        <a:buChar char="-"/>
                      </a:pPr>
                      <a:r>
                        <a:rPr lang="nl-BE" sz="1100">
                          <a:effectLst/>
                        </a:rPr>
                        <a:t>kantoor, winkel, </a:t>
                      </a:r>
                    </a:p>
                    <a:p>
                      <a:pPr marL="342900" lvl="0" indent="-342900" algn="just">
                        <a:lnSpc>
                          <a:spcPts val="1600"/>
                        </a:lnSpc>
                        <a:spcAft>
                          <a:spcPts val="600"/>
                        </a:spcAft>
                        <a:buFont typeface="Calibri" panose="020F0502020204030204" pitchFamily="34" charset="0"/>
                        <a:buChar char="-"/>
                      </a:pPr>
                      <a:r>
                        <a:rPr lang="nl-BE" sz="1100">
                          <a:effectLst/>
                        </a:rPr>
                        <a:t>eetruimte, restaurant,</a:t>
                      </a:r>
                    </a:p>
                    <a:p>
                      <a:pPr marL="342900" lvl="0" indent="-342900" algn="just">
                        <a:lnSpc>
                          <a:spcPts val="1600"/>
                        </a:lnSpc>
                        <a:spcAft>
                          <a:spcPts val="600"/>
                        </a:spcAft>
                        <a:buFont typeface="Calibri" panose="020F0502020204030204" pitchFamily="34" charset="0"/>
                        <a:buChar char="-"/>
                      </a:pPr>
                      <a:r>
                        <a:rPr lang="nl-BE" sz="1100">
                          <a:effectLst/>
                        </a:rPr>
                        <a:t>berging, …</a:t>
                      </a:r>
                      <a:endParaRPr lang="nl-BE"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81399577"/>
                  </a:ext>
                </a:extLst>
              </a:tr>
            </a:tbl>
          </a:graphicData>
        </a:graphic>
      </p:graphicFrame>
    </p:spTree>
    <p:extLst>
      <p:ext uri="{BB962C8B-B14F-4D97-AF65-F5344CB8AC3E}">
        <p14:creationId xmlns:p14="http://schemas.microsoft.com/office/powerpoint/2010/main" val="177562266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Oplossingen  quiz EPC GD</a:t>
            </a:r>
            <a:endParaRPr lang="nl-BE">
              <a:ea typeface="Calibri"/>
              <a:cs typeface="Calibri"/>
            </a:endParaRPr>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Wat bevat het EPC GD niet? </a:t>
            </a:r>
          </a:p>
          <a:p>
            <a:pPr marL="745490" lvl="1" indent="-457200">
              <a:buAutoNum type="alphaUcPeriod"/>
            </a:pPr>
            <a:r>
              <a:rPr lang="nl-BE">
                <a:cs typeface="Calibri"/>
              </a:rPr>
              <a:t>de privatieve openingen</a:t>
            </a:r>
            <a:endParaRPr lang="nl-BE">
              <a:ea typeface="Calibri"/>
              <a:cs typeface="Calibri"/>
            </a:endParaRPr>
          </a:p>
          <a:p>
            <a:pPr marL="745490" lvl="1" indent="-457200">
              <a:buAutoNum type="alphaUcPeriod"/>
            </a:pPr>
            <a:r>
              <a:rPr lang="nl-BE">
                <a:ea typeface="Calibri"/>
                <a:cs typeface="Calibri"/>
              </a:rPr>
              <a:t>de gemeenschappelijke openingen</a:t>
            </a:r>
            <a:endParaRPr lang="nl-BE">
              <a:latin typeface="+mj-lt"/>
              <a:ea typeface="Calibri"/>
              <a:cs typeface="Calibri"/>
            </a:endParaRPr>
          </a:p>
          <a:p>
            <a:pPr marL="745490" lvl="1" indent="-457200">
              <a:buAutoNum type="alphaUcPeriod"/>
            </a:pPr>
            <a:r>
              <a:rPr lang="nl-BE">
                <a:solidFill>
                  <a:srgbClr val="00B050"/>
                </a:solidFill>
                <a:ea typeface="Calibri"/>
                <a:cs typeface="Calibri"/>
              </a:rPr>
              <a:t>de individuele installaties</a:t>
            </a:r>
          </a:p>
          <a:p>
            <a:pPr marL="745490" lvl="1" indent="-457200">
              <a:buAutoNum type="alphaUcPeriod"/>
            </a:pPr>
            <a:r>
              <a:rPr lang="nl-BE">
                <a:ea typeface="Calibri"/>
                <a:cs typeface="Calibri"/>
              </a:rPr>
              <a:t>de gemeenschappelijke installaties</a:t>
            </a:r>
          </a:p>
          <a:p>
            <a:pPr marL="745490" lvl="1" indent="-457200">
              <a:buFont typeface="Calibri" panose="020F0502020204030204" pitchFamily="34" charset="0"/>
              <a:buAutoNum type="alphaUcPeriod"/>
            </a:pPr>
            <a:endParaRPr lang="nl-BE">
              <a:ea typeface="Calibri"/>
              <a:cs typeface="Calibri"/>
            </a:endParaRPr>
          </a:p>
          <a:p>
            <a:pPr marL="514350" indent="-514350">
              <a:buFont typeface="Wingdings 3" panose="05040102010807070707" pitchFamily="18" charset="2"/>
              <a:buAutoNum type="alphaUcPeriod"/>
            </a:pPr>
            <a:endParaRPr lang="nl-BE">
              <a:ea typeface="Calibri"/>
              <a:cs typeface="Calibri"/>
            </a:endParaRPr>
          </a:p>
        </p:txBody>
      </p:sp>
    </p:spTree>
    <p:extLst>
      <p:ext uri="{BB962C8B-B14F-4D97-AF65-F5344CB8AC3E}">
        <p14:creationId xmlns:p14="http://schemas.microsoft.com/office/powerpoint/2010/main" val="17384519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Oplossingen quiz EPC GD</a:t>
            </a:r>
            <a:endParaRPr lang="nl-BE">
              <a:ea typeface="Calibri"/>
              <a:cs typeface="Calibri"/>
            </a:endParaRPr>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cs typeface="Calibri"/>
              </a:rPr>
              <a:t>Welke openingen moeten worden ingevoerd in het EPC GD? </a:t>
            </a:r>
          </a:p>
          <a:p>
            <a:pPr marL="745490" lvl="1" indent="-457200">
              <a:buAutoNum type="alphaUcPeriod"/>
            </a:pPr>
            <a:r>
              <a:rPr lang="nl-BE">
                <a:cs typeface="Calibri"/>
              </a:rPr>
              <a:t>alleen de openingen in de gemeenschappelijke delen (toegangsdeur, rookluik in centrale traphal,...)</a:t>
            </a:r>
            <a:endParaRPr lang="nl-BE">
              <a:ea typeface="Calibri"/>
              <a:cs typeface="Calibri"/>
            </a:endParaRPr>
          </a:p>
          <a:p>
            <a:pPr marL="745490" lvl="1" indent="-457200">
              <a:buAutoNum type="alphaUcPeriod"/>
            </a:pPr>
            <a:r>
              <a:rPr lang="nl-BE">
                <a:ea typeface="Calibri"/>
                <a:cs typeface="Calibri"/>
              </a:rPr>
              <a:t>alle openingen in de gemeenschappelijke delen en alle toegangsdeuren vanuit de traphal naar de verschillende eenheden</a:t>
            </a:r>
            <a:endParaRPr lang="nl-BE">
              <a:cs typeface="Calibri"/>
            </a:endParaRPr>
          </a:p>
          <a:p>
            <a:pPr marL="745490" lvl="1" indent="-457200">
              <a:buAutoNum type="alphaUcPeriod"/>
            </a:pPr>
            <a:r>
              <a:rPr lang="nl-BE">
                <a:cs typeface="Calibri"/>
              </a:rPr>
              <a:t>de oppervlakte van alle openingen in de gemeenschappelijke delen evenals de oppervlakte van alle openingen in private delen</a:t>
            </a:r>
            <a:endParaRPr lang="nl-BE">
              <a:ea typeface="Calibri"/>
              <a:cs typeface="Calibri"/>
            </a:endParaRPr>
          </a:p>
          <a:p>
            <a:pPr marL="745490" lvl="1" indent="-457200">
              <a:buAutoNum type="alphaUcPeriod"/>
            </a:pPr>
            <a:r>
              <a:rPr lang="nl-BE">
                <a:solidFill>
                  <a:srgbClr val="00B050"/>
                </a:solidFill>
                <a:ea typeface="Calibri"/>
                <a:cs typeface="Calibri"/>
              </a:rPr>
              <a:t>de oppervlakte en de eigenschappen van alle openingen in de gemeenschappelijke delen en de oppervlakte van de openingen in de private delen</a:t>
            </a:r>
            <a:endParaRPr lang="nl-BE">
              <a:solidFill>
                <a:srgbClr val="00B050"/>
              </a:solidFill>
              <a:latin typeface="+mj-lt"/>
              <a:ea typeface="Calibri"/>
              <a:cs typeface="Calibri"/>
            </a:endParaRPr>
          </a:p>
          <a:p>
            <a:pPr marL="745490" lvl="1" indent="-457200">
              <a:buFont typeface="Calibri" panose="020F0502020204030204" pitchFamily="34" charset="0"/>
              <a:buAutoNum type="alphaUcPeriod"/>
            </a:pPr>
            <a:endParaRPr lang="nl-BE">
              <a:ea typeface="Calibri"/>
              <a:cs typeface="Calibri"/>
            </a:endParaRPr>
          </a:p>
          <a:p>
            <a:pPr marL="514350" indent="-514350">
              <a:buFont typeface="Wingdings 3" panose="05040102010807070707" pitchFamily="18" charset="2"/>
              <a:buAutoNum type="alphaUcPeriod"/>
            </a:pPr>
            <a:endParaRPr lang="nl-BE">
              <a:ea typeface="Calibri"/>
              <a:cs typeface="Calibri"/>
            </a:endParaRPr>
          </a:p>
        </p:txBody>
      </p:sp>
    </p:spTree>
    <p:extLst>
      <p:ext uri="{BB962C8B-B14F-4D97-AF65-F5344CB8AC3E}">
        <p14:creationId xmlns:p14="http://schemas.microsoft.com/office/powerpoint/2010/main" val="419185378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222</a:t>
            </a:fld>
            <a:endParaRPr lang="nl-BE" sz="1100">
              <a:solidFill>
                <a:srgbClr val="105269"/>
              </a:solidFill>
            </a:endParaRPr>
          </a:p>
        </p:txBody>
      </p:sp>
      <p:sp>
        <p:nvSpPr>
          <p:cNvPr id="11" name="titel">
            <a:extLst>
              <a:ext uri="{FF2B5EF4-FFF2-40B4-BE49-F238E27FC236}">
                <a16:creationId xmlns:a16="http://schemas.microsoft.com/office/drawing/2014/main" id="{AC046C87-0C84-4B56-B99E-DD8ACCE2579C}"/>
              </a:ext>
            </a:extLst>
          </p:cNvPr>
          <p:cNvSpPr txBox="1">
            <a:spLocks/>
          </p:cNvSpPr>
          <p:nvPr/>
        </p:nvSpPr>
        <p:spPr>
          <a:xfrm>
            <a:off x="1080000" y="2348880"/>
            <a:ext cx="10080000" cy="1247702"/>
          </a:xfrm>
          <a:prstGeom prst="rect">
            <a:avLst/>
          </a:prstGeom>
        </p:spPr>
        <p:txBody>
          <a:bodyPr lIns="91440" tIns="45720" rIns="91440" bIns="45720" anchor="t">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latin typeface="Calibri"/>
                <a:cs typeface="Calibri"/>
              </a:rPr>
              <a:t>Vaak gestelde vragen</a:t>
            </a:r>
          </a:p>
          <a:p>
            <a:pPr algn="ctr"/>
            <a:r>
              <a:rPr lang="nl-NL" sz="4800">
                <a:latin typeface="Calibri"/>
                <a:cs typeface="Calibri"/>
              </a:rPr>
              <a:t>over aannames en aanbevelingen</a:t>
            </a:r>
            <a:endParaRPr lang="nl-NL" sz="4800">
              <a:cs typeface="Calibri"/>
            </a:endParaRPr>
          </a:p>
          <a:p>
            <a:pPr algn="ctr"/>
            <a:endParaRPr lang="nl-NL" sz="4800"/>
          </a:p>
        </p:txBody>
      </p:sp>
      <p:sp>
        <p:nvSpPr>
          <p:cNvPr id="12" name="ondertitel">
            <a:extLst>
              <a:ext uri="{FF2B5EF4-FFF2-40B4-BE49-F238E27FC236}">
                <a16:creationId xmlns:a16="http://schemas.microsoft.com/office/drawing/2014/main" id="{2CC76EAE-063E-4569-90A1-841AE10E536A}"/>
              </a:ext>
            </a:extLst>
          </p:cNvPr>
          <p:cNvSpPr txBox="1">
            <a:spLocks/>
          </p:cNvSpPr>
          <p:nvPr/>
        </p:nvSpPr>
        <p:spPr>
          <a:xfrm>
            <a:off x="1080000" y="3669334"/>
            <a:ext cx="10080000" cy="1247702"/>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1400">
              <a:solidFill>
                <a:srgbClr val="105269"/>
              </a:solidFill>
            </a:endParaRPr>
          </a:p>
        </p:txBody>
      </p:sp>
    </p:spTree>
    <p:extLst>
      <p:ext uri="{BB962C8B-B14F-4D97-AF65-F5344CB8AC3E}">
        <p14:creationId xmlns:p14="http://schemas.microsoft.com/office/powerpoint/2010/main" val="12911154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223</a:t>
            </a:fld>
            <a:endParaRPr lang="nl-BE" sz="1100">
              <a:solidFill>
                <a:srgbClr val="105269"/>
              </a:solidFill>
            </a:endParaRPr>
          </a:p>
        </p:txBody>
      </p:sp>
      <p:sp>
        <p:nvSpPr>
          <p:cNvPr id="11" name="titel">
            <a:extLst>
              <a:ext uri="{FF2B5EF4-FFF2-40B4-BE49-F238E27FC236}">
                <a16:creationId xmlns:a16="http://schemas.microsoft.com/office/drawing/2014/main" id="{AC046C87-0C84-4B56-B99E-DD8ACCE2579C}"/>
              </a:ext>
            </a:extLst>
          </p:cNvPr>
          <p:cNvSpPr txBox="1">
            <a:spLocks/>
          </p:cNvSpPr>
          <p:nvPr/>
        </p:nvSpPr>
        <p:spPr>
          <a:xfrm>
            <a:off x="1080000" y="2348880"/>
            <a:ext cx="10080000" cy="1247702"/>
          </a:xfrm>
          <a:prstGeom prst="rect">
            <a:avLst/>
          </a:prstGeom>
        </p:spPr>
        <p:txBody>
          <a:bodyPr lIns="91440" tIns="45720" rIns="91440" bIns="45720" anchor="t">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latin typeface="Calibri"/>
                <a:cs typeface="Calibri"/>
              </a:rPr>
              <a:t>Aannames</a:t>
            </a:r>
            <a:endParaRPr lang="nl-NL" sz="4800">
              <a:cs typeface="Calibri"/>
            </a:endParaRPr>
          </a:p>
        </p:txBody>
      </p:sp>
      <p:sp>
        <p:nvSpPr>
          <p:cNvPr id="12" name="ondertitel">
            <a:extLst>
              <a:ext uri="{FF2B5EF4-FFF2-40B4-BE49-F238E27FC236}">
                <a16:creationId xmlns:a16="http://schemas.microsoft.com/office/drawing/2014/main" id="{2CC76EAE-063E-4569-90A1-841AE10E536A}"/>
              </a:ext>
            </a:extLst>
          </p:cNvPr>
          <p:cNvSpPr txBox="1">
            <a:spLocks/>
          </p:cNvSpPr>
          <p:nvPr/>
        </p:nvSpPr>
        <p:spPr>
          <a:xfrm>
            <a:off x="1080000" y="3669334"/>
            <a:ext cx="10080000" cy="1247702"/>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1400">
              <a:solidFill>
                <a:srgbClr val="105269"/>
              </a:solidFill>
            </a:endParaRPr>
          </a:p>
        </p:txBody>
      </p:sp>
    </p:spTree>
    <p:extLst>
      <p:ext uri="{BB962C8B-B14F-4D97-AF65-F5344CB8AC3E}">
        <p14:creationId xmlns:p14="http://schemas.microsoft.com/office/powerpoint/2010/main" val="12387265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290D4F-6CFC-C97B-4836-FA85241C6D11}"/>
              </a:ext>
            </a:extLst>
          </p:cNvPr>
          <p:cNvSpPr>
            <a:spLocks noGrp="1"/>
          </p:cNvSpPr>
          <p:nvPr>
            <p:ph sz="half" idx="10"/>
          </p:nvPr>
        </p:nvSpPr>
        <p:spPr/>
        <p:txBody>
          <a:bodyPr lIns="91440" tIns="45720" rIns="91440" bIns="0" anchor="t"/>
          <a:lstStyle/>
          <a:p>
            <a:pPr indent="-287655"/>
            <a:r>
              <a:rPr lang="en-US">
                <a:solidFill>
                  <a:srgbClr val="0070C0"/>
                </a:solidFill>
                <a:ea typeface="Calibri"/>
                <a:cs typeface="Calibri"/>
              </a:rPr>
              <a:t>Link quiz </a:t>
            </a:r>
            <a:r>
              <a:rPr lang="en-US" err="1">
                <a:solidFill>
                  <a:srgbClr val="0070C0"/>
                </a:solidFill>
                <a:ea typeface="Calibri"/>
                <a:cs typeface="Calibri"/>
              </a:rPr>
              <a:t>aanname</a:t>
            </a:r>
            <a:endParaRPr lang="en-US">
              <a:solidFill>
                <a:srgbClr val="0070C0"/>
              </a:solidFill>
              <a:ea typeface="Calibri"/>
              <a:cs typeface="Calibri"/>
            </a:endParaRPr>
          </a:p>
        </p:txBody>
      </p:sp>
    </p:spTree>
    <p:extLst>
      <p:ext uri="{BB962C8B-B14F-4D97-AF65-F5344CB8AC3E}">
        <p14:creationId xmlns:p14="http://schemas.microsoft.com/office/powerpoint/2010/main" val="111161389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E8EC5-63C5-8E98-F2BF-8BE34C4880F8}"/>
              </a:ext>
            </a:extLst>
          </p:cNvPr>
          <p:cNvSpPr>
            <a:spLocks noGrp="1"/>
          </p:cNvSpPr>
          <p:nvPr>
            <p:ph type="title"/>
          </p:nvPr>
        </p:nvSpPr>
        <p:spPr/>
        <p:txBody>
          <a:bodyPr lIns="91440" tIns="45720" rIns="91440" bIns="45720" anchor="t"/>
          <a:lstStyle/>
          <a:p>
            <a:r>
              <a:rPr lang="nl-BE">
                <a:latin typeface="Calibri"/>
                <a:cs typeface="Calibri"/>
              </a:rPr>
              <a:t>Quiz aanname</a:t>
            </a:r>
            <a:endParaRPr lang="nl-BE"/>
          </a:p>
        </p:txBody>
      </p:sp>
      <p:sp>
        <p:nvSpPr>
          <p:cNvPr id="3" name="Tijdelijke aanduiding voor inhoud 2">
            <a:extLst>
              <a:ext uri="{FF2B5EF4-FFF2-40B4-BE49-F238E27FC236}">
                <a16:creationId xmlns:a16="http://schemas.microsoft.com/office/drawing/2014/main" id="{0F36CDE5-DCBC-8119-842D-4CE19CDBD777}"/>
              </a:ext>
            </a:extLst>
          </p:cNvPr>
          <p:cNvSpPr>
            <a:spLocks noGrp="1"/>
          </p:cNvSpPr>
          <p:nvPr>
            <p:ph sz="half" idx="10"/>
          </p:nvPr>
        </p:nvSpPr>
        <p:spPr>
          <a:xfrm>
            <a:off x="838198" y="1261760"/>
            <a:ext cx="7062928" cy="5260498"/>
          </a:xfrm>
        </p:spPr>
        <p:txBody>
          <a:bodyPr lIns="91440" tIns="45720" rIns="91440" bIns="0" anchor="t"/>
          <a:lstStyle/>
          <a:p>
            <a:pPr indent="0">
              <a:buNone/>
            </a:pPr>
            <a:r>
              <a:rPr lang="nl-BE">
                <a:solidFill>
                  <a:schemeClr val="tx2"/>
                </a:solidFill>
                <a:cs typeface="Calibri"/>
              </a:rPr>
              <a:t>We maken een EPC voor het linkse gebouw. Wat voeren we in bij de rechtergevel op de perceelsgrens, waar de aanwezigheid van isolatie onbekend is?</a:t>
            </a:r>
          </a:p>
          <a:p>
            <a:pPr marL="514350" indent="-514350">
              <a:buAutoNum type="alphaUcPeriod"/>
            </a:pPr>
            <a:r>
              <a:rPr lang="nl-BE" sz="2000">
                <a:solidFill>
                  <a:srgbClr val="7F7F7F"/>
                </a:solidFill>
                <a:cs typeface="Calibri"/>
              </a:rPr>
              <a:t>Onderste deel isolatie onbekend – bovenste deel isolatie onbekend</a:t>
            </a:r>
            <a:endParaRPr lang="nl-BE" sz="2000">
              <a:solidFill>
                <a:srgbClr val="7F7F7F"/>
              </a:solidFill>
              <a:ea typeface="Calibri"/>
              <a:cs typeface="Calibri"/>
            </a:endParaRPr>
          </a:p>
          <a:p>
            <a:pPr marL="514350" indent="-514350">
              <a:buAutoNum type="alphaUcPeriod"/>
            </a:pPr>
            <a:r>
              <a:rPr lang="nl-BE" sz="2000">
                <a:solidFill>
                  <a:srgbClr val="7F7F7F"/>
                </a:solidFill>
                <a:cs typeface="Calibri"/>
              </a:rPr>
              <a:t>Onderste deel isolatie afwezig – bovenste deel isolatie onbekend</a:t>
            </a:r>
            <a:endParaRPr lang="nl-BE">
              <a:cs typeface="Calibri"/>
            </a:endParaRPr>
          </a:p>
          <a:p>
            <a:pPr marL="514350" indent="-514350">
              <a:buAutoNum type="alphaUcPeriod"/>
            </a:pPr>
            <a:r>
              <a:rPr lang="nl-BE" sz="2000">
                <a:solidFill>
                  <a:srgbClr val="7F7F7F"/>
                </a:solidFill>
                <a:cs typeface="Calibri"/>
              </a:rPr>
              <a:t>Onderste deel isolatie afwezig – bovenste deel isolatie afwezig</a:t>
            </a:r>
            <a:endParaRPr lang="nl-BE" sz="2000">
              <a:solidFill>
                <a:srgbClr val="7F7F7F"/>
              </a:solidFill>
              <a:ea typeface="Calibri"/>
              <a:cs typeface="Calibri"/>
            </a:endParaRPr>
          </a:p>
          <a:p>
            <a:pPr marL="514350" indent="-514350">
              <a:buAutoNum type="alphaUcPeriod"/>
            </a:pPr>
            <a:r>
              <a:rPr lang="nl-BE" sz="2000">
                <a:solidFill>
                  <a:srgbClr val="7F7F7F"/>
                </a:solidFill>
                <a:cs typeface="Calibri"/>
              </a:rPr>
              <a:t>Onderste deel isolatie onbekend – middelste deel (verdieping 1 gebuur) isolatie onbekend – isolatie onbekend</a:t>
            </a:r>
            <a:endParaRPr lang="nl-BE" sz="2000">
              <a:solidFill>
                <a:srgbClr val="7F7F7F"/>
              </a:solidFill>
              <a:ea typeface="Calibri"/>
              <a:cs typeface="Calibri"/>
            </a:endParaRPr>
          </a:p>
          <a:p>
            <a:pPr marL="514350" indent="-514350">
              <a:buAutoNum type="alphaUcPeriod"/>
            </a:pPr>
            <a:r>
              <a:rPr lang="nl-BE" sz="2000">
                <a:solidFill>
                  <a:srgbClr val="7F7F7F"/>
                </a:solidFill>
                <a:cs typeface="Calibri"/>
              </a:rPr>
              <a:t>Onderste deel isolatie afwezig – middelste deel (verdieping 1 gebuur) isolatie afwezig – bovenste deel isolatie onbekend</a:t>
            </a:r>
            <a:endParaRPr lang="nl-BE">
              <a:cs typeface="Calibri"/>
            </a:endParaRPr>
          </a:p>
          <a:p>
            <a:pPr marL="514350" indent="-514350">
              <a:buAutoNum type="alphaUcPeriod"/>
            </a:pPr>
            <a:endParaRPr lang="nl-BE" sz="2000">
              <a:solidFill>
                <a:srgbClr val="7F7F7F"/>
              </a:solidFill>
              <a:cs typeface="Calibri"/>
            </a:endParaRPr>
          </a:p>
          <a:p>
            <a:pPr marL="514350" indent="-514350">
              <a:buAutoNum type="alphaUcPeriod"/>
            </a:pPr>
            <a:endParaRPr lang="nl-BE" sz="2000">
              <a:solidFill>
                <a:srgbClr val="7F7F7F"/>
              </a:solidFill>
              <a:cs typeface="Calibri"/>
            </a:endParaRPr>
          </a:p>
        </p:txBody>
      </p:sp>
      <p:pic>
        <p:nvPicPr>
          <p:cNvPr id="4" name="Picture 3">
            <a:extLst>
              <a:ext uri="{FF2B5EF4-FFF2-40B4-BE49-F238E27FC236}">
                <a16:creationId xmlns:a16="http://schemas.microsoft.com/office/drawing/2014/main" id="{D32C740F-CEDA-A06B-017A-C480FE11814B}"/>
              </a:ext>
            </a:extLst>
          </p:cNvPr>
          <p:cNvPicPr>
            <a:picLocks noChangeAspect="1"/>
          </p:cNvPicPr>
          <p:nvPr/>
        </p:nvPicPr>
        <p:blipFill>
          <a:blip r:embed="rId2"/>
          <a:stretch>
            <a:fillRect/>
          </a:stretch>
        </p:blipFill>
        <p:spPr>
          <a:xfrm>
            <a:off x="8002838" y="1120339"/>
            <a:ext cx="3925276" cy="4750528"/>
          </a:xfrm>
          <a:prstGeom prst="rect">
            <a:avLst/>
          </a:prstGeom>
        </p:spPr>
      </p:pic>
      <p:sp>
        <p:nvSpPr>
          <p:cNvPr id="8" name="Rectangle 7">
            <a:extLst>
              <a:ext uri="{FF2B5EF4-FFF2-40B4-BE49-F238E27FC236}">
                <a16:creationId xmlns:a16="http://schemas.microsoft.com/office/drawing/2014/main" id="{A361C43C-D3D7-8356-BB51-72572D45C647}"/>
              </a:ext>
            </a:extLst>
          </p:cNvPr>
          <p:cNvSpPr/>
          <p:nvPr/>
        </p:nvSpPr>
        <p:spPr>
          <a:xfrm>
            <a:off x="8005482" y="1120588"/>
            <a:ext cx="2796987" cy="4267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07943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84D87-FDA5-D677-908E-16E5A43755F2}"/>
              </a:ext>
            </a:extLst>
          </p:cNvPr>
          <p:cNvSpPr>
            <a:spLocks noGrp="1"/>
          </p:cNvSpPr>
          <p:nvPr>
            <p:ph type="title"/>
          </p:nvPr>
        </p:nvSpPr>
        <p:spPr/>
        <p:txBody>
          <a:bodyPr lIns="91440" tIns="45720" rIns="91440" bIns="45720" anchor="t"/>
          <a:lstStyle/>
          <a:p>
            <a:r>
              <a:rPr lang="nl-BE">
                <a:latin typeface="Calibri"/>
                <a:cs typeface="Calibri"/>
              </a:rPr>
              <a:t>Veelgemaakte fouten bij aannames</a:t>
            </a:r>
            <a:endParaRPr lang="nl-BE"/>
          </a:p>
        </p:txBody>
      </p:sp>
      <p:sp>
        <p:nvSpPr>
          <p:cNvPr id="4" name="Content Placeholder 2">
            <a:extLst>
              <a:ext uri="{FF2B5EF4-FFF2-40B4-BE49-F238E27FC236}">
                <a16:creationId xmlns:a16="http://schemas.microsoft.com/office/drawing/2014/main" id="{C3431C70-29F8-37B6-D4A6-00AFEF7990CB}"/>
              </a:ext>
            </a:extLst>
          </p:cNvPr>
          <p:cNvSpPr>
            <a:spLocks noGrp="1"/>
          </p:cNvSpPr>
          <p:nvPr>
            <p:ph sz="half" idx="10"/>
          </p:nvPr>
        </p:nvSpPr>
        <p:spPr>
          <a:xfrm>
            <a:off x="419098" y="1484784"/>
            <a:ext cx="9915527" cy="5037474"/>
          </a:xfrm>
        </p:spPr>
        <p:txBody>
          <a:bodyPr lIns="91440" tIns="45720" rIns="91440" bIns="0" anchor="t"/>
          <a:lstStyle/>
          <a:p>
            <a:pPr indent="-287655">
              <a:buFont typeface="Wingdings 3" panose="020F0502020204030204" pitchFamily="34" charset="0"/>
              <a:buChar char=""/>
            </a:pPr>
            <a:r>
              <a:rPr lang="en-US">
                <a:ea typeface="Calibri"/>
                <a:cs typeface="Calibri"/>
              </a:rPr>
              <a:t>V.2.4.3.6 </a:t>
            </a:r>
            <a:r>
              <a:rPr lang="en-US" err="1">
                <a:ea typeface="Calibri"/>
                <a:cs typeface="Calibri"/>
              </a:rPr>
              <a:t>Aannames</a:t>
            </a:r>
            <a:r>
              <a:rPr lang="en-US">
                <a:ea typeface="Calibri"/>
                <a:cs typeface="Calibri"/>
              </a:rPr>
              <a:t> </a:t>
            </a:r>
            <a:r>
              <a:rPr lang="en-US" err="1">
                <a:ea typeface="Calibri"/>
                <a:cs typeface="Calibri"/>
              </a:rPr>
              <a:t>Gevels</a:t>
            </a:r>
          </a:p>
          <a:p>
            <a:pPr marL="575945" lvl="1" indent="-287655"/>
            <a:r>
              <a:rPr lang="en-US" err="1">
                <a:ea typeface="Calibri"/>
                <a:cs typeface="Calibri"/>
              </a:rPr>
              <a:t>Muur</a:t>
            </a:r>
            <a:r>
              <a:rPr lang="en-US">
                <a:ea typeface="Calibri"/>
                <a:cs typeface="Calibri"/>
              </a:rPr>
              <a:t> </a:t>
            </a:r>
            <a:r>
              <a:rPr lang="en-US" err="1">
                <a:ea typeface="Calibri"/>
                <a:cs typeface="Calibri"/>
              </a:rPr>
              <a:t>grenzend</a:t>
            </a:r>
            <a:r>
              <a:rPr lang="en-US">
                <a:ea typeface="Calibri"/>
                <a:cs typeface="Calibri"/>
              </a:rPr>
              <a:t> </a:t>
            </a:r>
            <a:r>
              <a:rPr lang="en-US" err="1">
                <a:ea typeface="Calibri"/>
                <a:cs typeface="Calibri"/>
              </a:rPr>
              <a:t>aan</a:t>
            </a:r>
            <a:r>
              <a:rPr lang="en-US">
                <a:ea typeface="Calibri"/>
                <a:cs typeface="Calibri"/>
              </a:rPr>
              <a:t> AOR of </a:t>
            </a:r>
            <a:r>
              <a:rPr lang="en-US" err="1">
                <a:ea typeface="Calibri"/>
                <a:cs typeface="Calibri"/>
              </a:rPr>
              <a:t>grond</a:t>
            </a:r>
            <a:r>
              <a:rPr lang="en-US">
                <a:ea typeface="Calibri"/>
                <a:cs typeface="Calibri"/>
              </a:rPr>
              <a:t> of </a:t>
            </a:r>
            <a:r>
              <a:rPr lang="en-US" err="1">
                <a:ea typeface="Calibri"/>
                <a:cs typeface="Calibri"/>
              </a:rPr>
              <a:t>muren</a:t>
            </a:r>
            <a:r>
              <a:rPr lang="en-US">
                <a:ea typeface="Calibri"/>
                <a:cs typeface="Calibri"/>
              </a:rPr>
              <a:t> op de </a:t>
            </a:r>
            <a:r>
              <a:rPr lang="en-US" err="1">
                <a:ea typeface="Calibri"/>
                <a:cs typeface="Calibri"/>
              </a:rPr>
              <a:t>perceelsgrens</a:t>
            </a:r>
            <a:endParaRPr lang="en-US">
              <a:ea typeface="Calibri"/>
              <a:cs typeface="Calibri"/>
            </a:endParaRPr>
          </a:p>
          <a:p>
            <a:pPr marL="575945" lvl="1" indent="-287655"/>
            <a:endParaRPr lang="en-US">
              <a:ea typeface="Calibri"/>
              <a:cs typeface="Calibri"/>
            </a:endParaRPr>
          </a:p>
          <a:p>
            <a:pPr marL="575945" lvl="1" indent="-287655"/>
            <a:endParaRPr lang="en-US">
              <a:ea typeface="Calibri"/>
              <a:cs typeface="Calibri"/>
            </a:endParaRPr>
          </a:p>
          <a:p>
            <a:pPr marL="575945" lvl="1" indent="-287655"/>
            <a:endParaRPr lang="en-US">
              <a:ea typeface="Calibri"/>
              <a:cs typeface="Calibri"/>
            </a:endParaRPr>
          </a:p>
          <a:p>
            <a:pPr marL="575945" lvl="1" indent="-287655"/>
            <a:endParaRPr lang="en-US">
              <a:ea typeface="Calibri"/>
              <a:cs typeface="Calibri"/>
            </a:endParaRPr>
          </a:p>
          <a:p>
            <a:pPr marL="575945" lvl="1" indent="-287655"/>
            <a:endParaRPr lang="en-US">
              <a:ea typeface="Calibri"/>
              <a:cs typeface="Calibri"/>
            </a:endParaRPr>
          </a:p>
          <a:p>
            <a:pPr marL="575945" lvl="1" indent="-287655"/>
            <a:endParaRPr lang="en-US">
              <a:ea typeface="Calibri"/>
              <a:cs typeface="Calibri"/>
            </a:endParaRPr>
          </a:p>
          <a:p>
            <a:pPr marL="575945" lvl="1" indent="-287655"/>
            <a:endParaRPr lang="en-US">
              <a:ea typeface="Calibri"/>
              <a:cs typeface="Calibri"/>
            </a:endParaRPr>
          </a:p>
          <a:p>
            <a:pPr marL="575945" lvl="1" indent="-287655"/>
            <a:r>
              <a:rPr lang="en-US">
                <a:ea typeface="Calibri"/>
                <a:cs typeface="Calibri"/>
              </a:rPr>
              <a:t>Reden</a:t>
            </a:r>
          </a:p>
          <a:p>
            <a:pPr marL="863600" lvl="2" indent="-287655"/>
            <a:r>
              <a:rPr lang="en-US">
                <a:ea typeface="Calibri"/>
                <a:cs typeface="Calibri"/>
              </a:rPr>
              <a:t>Het </a:t>
            </a:r>
            <a:r>
              <a:rPr lang="en-US" err="1">
                <a:ea typeface="Calibri"/>
                <a:cs typeface="Calibri"/>
              </a:rPr>
              <a:t>toepassen</a:t>
            </a:r>
            <a:r>
              <a:rPr lang="en-US">
                <a:ea typeface="Calibri"/>
                <a:cs typeface="Calibri"/>
              </a:rPr>
              <a:t> van </a:t>
            </a:r>
            <a:r>
              <a:rPr lang="en-US" err="1">
                <a:ea typeface="Calibri"/>
                <a:cs typeface="Calibri"/>
              </a:rPr>
              <a:t>te</a:t>
            </a:r>
            <a:r>
              <a:rPr lang="en-US">
                <a:ea typeface="Calibri"/>
                <a:cs typeface="Calibri"/>
              </a:rPr>
              <a:t> </a:t>
            </a:r>
            <a:r>
              <a:rPr lang="en-US" err="1">
                <a:ea typeface="Calibri"/>
                <a:cs typeface="Calibri"/>
              </a:rPr>
              <a:t>gunstige</a:t>
            </a:r>
            <a:r>
              <a:rPr lang="en-US">
                <a:ea typeface="Calibri"/>
                <a:cs typeface="Calibri"/>
              </a:rPr>
              <a:t> </a:t>
            </a:r>
            <a:r>
              <a:rPr lang="en-US" err="1">
                <a:ea typeface="Calibri"/>
                <a:cs typeface="Calibri"/>
              </a:rPr>
              <a:t>defaultisolatiedikte</a:t>
            </a:r>
            <a:r>
              <a:rPr lang="en-US">
                <a:ea typeface="Calibri"/>
                <a:cs typeface="Calibri"/>
              </a:rPr>
              <a:t> </a:t>
            </a:r>
            <a:r>
              <a:rPr lang="en-US" err="1">
                <a:ea typeface="Calibri"/>
                <a:cs typeface="Calibri"/>
              </a:rPr>
              <a:t>bij</a:t>
            </a:r>
            <a:r>
              <a:rPr lang="en-US">
                <a:ea typeface="Calibri"/>
                <a:cs typeface="Calibri"/>
              </a:rPr>
              <a:t> ‘</a:t>
            </a:r>
            <a:r>
              <a:rPr lang="en-US" err="1">
                <a:ea typeface="Calibri"/>
                <a:cs typeface="Calibri"/>
              </a:rPr>
              <a:t>isolatie</a:t>
            </a:r>
            <a:r>
              <a:rPr lang="en-US">
                <a:ea typeface="Calibri"/>
                <a:cs typeface="Calibri"/>
              </a:rPr>
              <a:t> </a:t>
            </a:r>
            <a:r>
              <a:rPr lang="en-US" err="1">
                <a:ea typeface="Calibri"/>
                <a:cs typeface="Calibri"/>
              </a:rPr>
              <a:t>onbekend</a:t>
            </a:r>
            <a:r>
              <a:rPr lang="en-US">
                <a:ea typeface="Calibri"/>
                <a:cs typeface="Calibri"/>
              </a:rPr>
              <a:t>’ </a:t>
            </a:r>
            <a:r>
              <a:rPr lang="en-US" err="1">
                <a:ea typeface="Calibri"/>
                <a:cs typeface="Calibri"/>
              </a:rPr>
              <a:t>vermijden</a:t>
            </a:r>
            <a:endParaRPr lang="en-US">
              <a:ea typeface="Calibri"/>
              <a:cs typeface="Calibri"/>
            </a:endParaRPr>
          </a:p>
          <a:p>
            <a:pPr marL="575945" lvl="2" indent="0">
              <a:buNone/>
            </a:pPr>
            <a:endParaRPr lang="en-US">
              <a:solidFill>
                <a:srgbClr val="105269"/>
              </a:solidFill>
              <a:ea typeface="Calibri"/>
              <a:cs typeface="Calibri"/>
            </a:endParaRPr>
          </a:p>
        </p:txBody>
      </p:sp>
      <p:pic>
        <p:nvPicPr>
          <p:cNvPr id="8" name="Afbeelding 7">
            <a:extLst>
              <a:ext uri="{FF2B5EF4-FFF2-40B4-BE49-F238E27FC236}">
                <a16:creationId xmlns:a16="http://schemas.microsoft.com/office/drawing/2014/main" id="{99321CA7-CF1F-1E6C-76EE-D58D6AEFFAEA}"/>
              </a:ext>
            </a:extLst>
          </p:cNvPr>
          <p:cNvPicPr>
            <a:picLocks noChangeAspect="1"/>
          </p:cNvPicPr>
          <p:nvPr/>
        </p:nvPicPr>
        <p:blipFill rotWithShape="1">
          <a:blip r:embed="rId2"/>
          <a:srcRect l="35272" t="36250" r="14008" b="25833"/>
          <a:stretch/>
        </p:blipFill>
        <p:spPr>
          <a:xfrm>
            <a:off x="5376861" y="2552690"/>
            <a:ext cx="6134101" cy="2600326"/>
          </a:xfrm>
          <a:prstGeom prst="rect">
            <a:avLst/>
          </a:prstGeom>
        </p:spPr>
      </p:pic>
    </p:spTree>
    <p:extLst>
      <p:ext uri="{BB962C8B-B14F-4D97-AF65-F5344CB8AC3E}">
        <p14:creationId xmlns:p14="http://schemas.microsoft.com/office/powerpoint/2010/main" val="150959490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84D87-FDA5-D677-908E-16E5A43755F2}"/>
              </a:ext>
            </a:extLst>
          </p:cNvPr>
          <p:cNvSpPr>
            <a:spLocks noGrp="1"/>
          </p:cNvSpPr>
          <p:nvPr>
            <p:ph type="title"/>
          </p:nvPr>
        </p:nvSpPr>
        <p:spPr/>
        <p:txBody>
          <a:bodyPr lIns="91440" tIns="45720" rIns="91440" bIns="45720" anchor="t"/>
          <a:lstStyle/>
          <a:p>
            <a:r>
              <a:rPr lang="nl-BE">
                <a:latin typeface="Calibri"/>
                <a:cs typeface="Calibri"/>
              </a:rPr>
              <a:t>Veelgemaakte fouten bij aannames</a:t>
            </a:r>
            <a:endParaRPr lang="nl-BE"/>
          </a:p>
        </p:txBody>
      </p:sp>
      <p:sp>
        <p:nvSpPr>
          <p:cNvPr id="4" name="Content Placeholder 2">
            <a:extLst>
              <a:ext uri="{FF2B5EF4-FFF2-40B4-BE49-F238E27FC236}">
                <a16:creationId xmlns:a16="http://schemas.microsoft.com/office/drawing/2014/main" id="{C3431C70-29F8-37B6-D4A6-00AFEF7990CB}"/>
              </a:ext>
            </a:extLst>
          </p:cNvPr>
          <p:cNvSpPr>
            <a:spLocks noGrp="1"/>
          </p:cNvSpPr>
          <p:nvPr>
            <p:ph sz="half" idx="10"/>
          </p:nvPr>
        </p:nvSpPr>
        <p:spPr>
          <a:xfrm>
            <a:off x="419098" y="1484784"/>
            <a:ext cx="9915527" cy="5037474"/>
          </a:xfrm>
        </p:spPr>
        <p:txBody>
          <a:bodyPr lIns="91440" tIns="45720" rIns="91440" bIns="0" anchor="t"/>
          <a:lstStyle/>
          <a:p>
            <a:pPr indent="-287655">
              <a:buFont typeface="Wingdings 3" panose="020F0502020204030204" pitchFamily="34" charset="0"/>
              <a:buChar char=""/>
            </a:pPr>
            <a:r>
              <a:rPr lang="en-US">
                <a:ea typeface="Calibri"/>
                <a:cs typeface="Calibri"/>
              </a:rPr>
              <a:t>Hoe </a:t>
            </a:r>
            <a:r>
              <a:rPr lang="en-US" err="1">
                <a:ea typeface="Calibri"/>
                <a:cs typeface="Calibri"/>
              </a:rPr>
              <a:t>rekent</a:t>
            </a:r>
            <a:r>
              <a:rPr lang="en-US">
                <a:ea typeface="Calibri"/>
                <a:cs typeface="Calibri"/>
              </a:rPr>
              <a:t> de software </a:t>
            </a:r>
            <a:r>
              <a:rPr lang="en-US" err="1">
                <a:ea typeface="Calibri"/>
                <a:cs typeface="Calibri"/>
              </a:rPr>
              <a:t>bij</a:t>
            </a:r>
            <a:r>
              <a:rPr lang="en-US">
                <a:ea typeface="Calibri"/>
                <a:cs typeface="Calibri"/>
              </a:rPr>
              <a:t> ‘</a:t>
            </a:r>
            <a:r>
              <a:rPr lang="en-US" err="1">
                <a:ea typeface="Calibri"/>
                <a:cs typeface="Calibri"/>
              </a:rPr>
              <a:t>isolatie</a:t>
            </a:r>
            <a:r>
              <a:rPr lang="en-US">
                <a:ea typeface="Calibri"/>
                <a:cs typeface="Calibri"/>
              </a:rPr>
              <a:t> </a:t>
            </a:r>
            <a:r>
              <a:rPr lang="en-US" err="1">
                <a:ea typeface="Calibri"/>
                <a:cs typeface="Calibri"/>
              </a:rPr>
              <a:t>onbekend</a:t>
            </a:r>
            <a:r>
              <a:rPr lang="en-US">
                <a:ea typeface="Calibri"/>
                <a:cs typeface="Calibri"/>
              </a:rPr>
              <a:t>’</a:t>
            </a:r>
          </a:p>
          <a:p>
            <a:pPr marL="863600" lvl="2" indent="-287655">
              <a:buFont typeface="Wingdings 3" panose="020F0502020204030204" pitchFamily="34" charset="0"/>
              <a:buChar char=""/>
            </a:pPr>
            <a:r>
              <a:rPr lang="en-US">
                <a:ea typeface="Calibri"/>
                <a:cs typeface="Calibri"/>
              </a:rPr>
              <a:t>Met </a:t>
            </a:r>
            <a:r>
              <a:rPr lang="en-US" err="1">
                <a:ea typeface="Calibri"/>
                <a:cs typeface="Calibri"/>
              </a:rPr>
              <a:t>een</a:t>
            </a:r>
            <a:r>
              <a:rPr lang="en-US">
                <a:ea typeface="Calibri"/>
                <a:cs typeface="Calibri"/>
              </a:rPr>
              <a:t> default </a:t>
            </a:r>
            <a:r>
              <a:rPr lang="en-US" err="1">
                <a:ea typeface="Calibri"/>
                <a:cs typeface="Calibri"/>
              </a:rPr>
              <a:t>isolatiedikte</a:t>
            </a:r>
            <a:r>
              <a:rPr lang="en-US">
                <a:ea typeface="Calibri"/>
                <a:cs typeface="Calibri"/>
              </a:rPr>
              <a:t> </a:t>
            </a:r>
            <a:r>
              <a:rPr lang="en-US" err="1">
                <a:ea typeface="Calibri"/>
                <a:cs typeface="Calibri"/>
              </a:rPr>
              <a:t>ifv</a:t>
            </a:r>
            <a:r>
              <a:rPr lang="en-US">
                <a:ea typeface="Calibri"/>
                <a:cs typeface="Calibri"/>
              </a:rPr>
              <a:t> het </a:t>
            </a:r>
            <a:r>
              <a:rPr lang="en-US" err="1">
                <a:ea typeface="Calibri"/>
                <a:cs typeface="Calibri"/>
              </a:rPr>
              <a:t>referentiejaar</a:t>
            </a:r>
            <a:r>
              <a:rPr lang="en-US">
                <a:ea typeface="Calibri"/>
                <a:cs typeface="Calibri"/>
              </a:rPr>
              <a:t> bouw of </a:t>
            </a:r>
            <a:r>
              <a:rPr lang="en-US" err="1">
                <a:ea typeface="Calibri"/>
                <a:cs typeface="Calibri"/>
              </a:rPr>
              <a:t>renovatie</a:t>
            </a:r>
            <a:endParaRPr lang="en-US">
              <a:ea typeface="Calibri"/>
              <a:cs typeface="Calibri"/>
            </a:endParaRPr>
          </a:p>
          <a:p>
            <a:pPr indent="-287655">
              <a:buFont typeface="Wingdings 3" panose="020F0502020204030204" pitchFamily="34" charset="0"/>
              <a:buChar char=""/>
            </a:pPr>
            <a:r>
              <a:rPr lang="en-US">
                <a:ea typeface="Calibri"/>
                <a:cs typeface="Calibri"/>
              </a:rPr>
              <a:t>Maar</a:t>
            </a:r>
          </a:p>
          <a:p>
            <a:pPr marL="575945" lvl="1" indent="-287655">
              <a:buFont typeface="Wingdings 3" panose="020F0502020204030204" pitchFamily="34" charset="0"/>
              <a:buChar char=""/>
            </a:pPr>
            <a:r>
              <a:rPr lang="en-US">
                <a:solidFill>
                  <a:schemeClr val="bg1">
                    <a:lumMod val="50000"/>
                  </a:schemeClr>
                </a:solidFill>
                <a:ea typeface="Calibri"/>
                <a:cs typeface="Calibri"/>
              </a:rPr>
              <a:t>M</a:t>
            </a:r>
            <a:r>
              <a:rPr lang="en-US">
                <a:ea typeface="Calibri"/>
                <a:cs typeface="Calibri"/>
              </a:rPr>
              <a:t>uren </a:t>
            </a:r>
            <a:r>
              <a:rPr lang="en-US" err="1">
                <a:ea typeface="Calibri"/>
                <a:cs typeface="Calibri"/>
              </a:rPr>
              <a:t>grenzend</a:t>
            </a:r>
            <a:r>
              <a:rPr lang="en-US">
                <a:ea typeface="Calibri"/>
                <a:cs typeface="Calibri"/>
              </a:rPr>
              <a:t> </a:t>
            </a:r>
            <a:r>
              <a:rPr lang="en-US" err="1">
                <a:ea typeface="Calibri"/>
                <a:cs typeface="Calibri"/>
              </a:rPr>
              <a:t>aan</a:t>
            </a:r>
            <a:r>
              <a:rPr lang="en-US">
                <a:ea typeface="Calibri"/>
                <a:cs typeface="Calibri"/>
              </a:rPr>
              <a:t> AOR, </a:t>
            </a:r>
            <a:r>
              <a:rPr lang="en-US" err="1">
                <a:ea typeface="Calibri"/>
                <a:cs typeface="Calibri"/>
              </a:rPr>
              <a:t>grond</a:t>
            </a:r>
            <a:r>
              <a:rPr lang="en-US">
                <a:ea typeface="Calibri"/>
                <a:cs typeface="Calibri"/>
              </a:rPr>
              <a:t> of op de </a:t>
            </a:r>
            <a:r>
              <a:rPr lang="en-US" err="1">
                <a:ea typeface="Calibri"/>
                <a:cs typeface="Calibri"/>
              </a:rPr>
              <a:t>perceelsgrens</a:t>
            </a:r>
            <a:endParaRPr lang="en-US">
              <a:ea typeface="Calibri"/>
              <a:cs typeface="Calibri"/>
            </a:endParaRPr>
          </a:p>
          <a:p>
            <a:pPr marL="575945" lvl="1" indent="-287655">
              <a:buFont typeface="'Wingdings 3',Sans-Serif"/>
              <a:buChar char=""/>
            </a:pPr>
            <a:r>
              <a:rPr lang="en-US">
                <a:ea typeface="Calibri"/>
                <a:cs typeface="Calibri"/>
              </a:rPr>
              <a:t>Werden in de </a:t>
            </a:r>
            <a:r>
              <a:rPr lang="en-US" err="1">
                <a:ea typeface="Calibri"/>
                <a:cs typeface="Calibri"/>
              </a:rPr>
              <a:t>praktijk</a:t>
            </a:r>
            <a:r>
              <a:rPr lang="en-US">
                <a:ea typeface="Calibri"/>
                <a:cs typeface="Calibri"/>
              </a:rPr>
              <a:t> (</a:t>
            </a:r>
            <a:r>
              <a:rPr lang="en-US" err="1">
                <a:ea typeface="Calibri"/>
                <a:cs typeface="Calibri"/>
              </a:rPr>
              <a:t>doorgaans</a:t>
            </a:r>
            <a:r>
              <a:rPr lang="en-US">
                <a:ea typeface="Calibri"/>
                <a:cs typeface="Calibri"/>
              </a:rPr>
              <a:t>) </a:t>
            </a:r>
            <a:r>
              <a:rPr lang="en-US" err="1">
                <a:ea typeface="Calibri"/>
                <a:cs typeface="Calibri"/>
              </a:rPr>
              <a:t>niet</a:t>
            </a:r>
            <a:r>
              <a:rPr lang="en-US">
                <a:ea typeface="Calibri"/>
                <a:cs typeface="Calibri"/>
              </a:rPr>
              <a:t> </a:t>
            </a:r>
            <a:r>
              <a:rPr lang="en-US">
                <a:solidFill>
                  <a:schemeClr val="bg1">
                    <a:lumMod val="50000"/>
                  </a:schemeClr>
                </a:solidFill>
                <a:ea typeface="Calibri"/>
                <a:cs typeface="Calibri"/>
              </a:rPr>
              <a:t>(mee)</a:t>
            </a:r>
            <a:r>
              <a:rPr lang="en-US" err="1">
                <a:solidFill>
                  <a:schemeClr val="bg1">
                    <a:lumMod val="50000"/>
                  </a:schemeClr>
                </a:solidFill>
                <a:ea typeface="Calibri"/>
                <a:cs typeface="Calibri"/>
              </a:rPr>
              <a:t>geïsoleerd</a:t>
            </a:r>
            <a:endParaRPr lang="en-US">
              <a:solidFill>
                <a:schemeClr val="bg1">
                  <a:lumMod val="50000"/>
                </a:schemeClr>
              </a:solidFill>
              <a:ea typeface="Calibri"/>
              <a:cs typeface="Calibri"/>
            </a:endParaRPr>
          </a:p>
          <a:p>
            <a:pPr indent="-287655">
              <a:buFont typeface="'Wingdings 3',Sans-Serif"/>
              <a:buChar char=""/>
            </a:pPr>
            <a:r>
              <a:rPr lang="en-US" err="1">
                <a:solidFill>
                  <a:srgbClr val="105269"/>
                </a:solidFill>
                <a:ea typeface="Calibri"/>
                <a:cs typeface="Calibri"/>
              </a:rPr>
              <a:t>Daarom</a:t>
            </a:r>
            <a:endParaRPr lang="en-US">
              <a:ea typeface="Calibri"/>
              <a:cs typeface="Calibri"/>
            </a:endParaRPr>
          </a:p>
          <a:p>
            <a:pPr marL="575945" lvl="1" indent="-287655">
              <a:buFont typeface="'Wingdings 3',Sans-Serif"/>
              <a:buChar char=""/>
            </a:pPr>
            <a:r>
              <a:rPr lang="en-US">
                <a:solidFill>
                  <a:schemeClr val="bg1">
                    <a:lumMod val="50000"/>
                  </a:schemeClr>
                </a:solidFill>
                <a:ea typeface="Calibri"/>
                <a:cs typeface="Calibri"/>
              </a:rPr>
              <a:t>Bij </a:t>
            </a:r>
            <a:r>
              <a:rPr lang="en-US" err="1">
                <a:solidFill>
                  <a:schemeClr val="bg1">
                    <a:lumMod val="50000"/>
                  </a:schemeClr>
                </a:solidFill>
                <a:ea typeface="Calibri"/>
                <a:cs typeface="Calibri"/>
              </a:rPr>
              <a:t>isolatie</a:t>
            </a:r>
            <a:r>
              <a:rPr lang="en-US">
                <a:solidFill>
                  <a:schemeClr val="bg1">
                    <a:lumMod val="50000"/>
                  </a:schemeClr>
                </a:solidFill>
                <a:ea typeface="Calibri"/>
                <a:cs typeface="Calibri"/>
              </a:rPr>
              <a:t> </a:t>
            </a:r>
            <a:r>
              <a:rPr lang="en-US" err="1">
                <a:solidFill>
                  <a:schemeClr val="bg1">
                    <a:lumMod val="50000"/>
                  </a:schemeClr>
                </a:solidFill>
                <a:ea typeface="Calibri"/>
                <a:cs typeface="Calibri"/>
              </a:rPr>
              <a:t>onbekend</a:t>
            </a:r>
            <a:r>
              <a:rPr lang="en-US">
                <a:solidFill>
                  <a:schemeClr val="bg1">
                    <a:lumMod val="50000"/>
                  </a:schemeClr>
                </a:solidFill>
                <a:ea typeface="Calibri"/>
                <a:cs typeface="Calibri"/>
              </a:rPr>
              <a:t> =&gt; </a:t>
            </a:r>
            <a:r>
              <a:rPr lang="en-US" err="1">
                <a:solidFill>
                  <a:schemeClr val="bg1">
                    <a:lumMod val="50000"/>
                  </a:schemeClr>
                </a:solidFill>
                <a:ea typeface="Calibri"/>
                <a:cs typeface="Calibri"/>
              </a:rPr>
              <a:t>isolatie</a:t>
            </a:r>
            <a:r>
              <a:rPr lang="en-US">
                <a:solidFill>
                  <a:schemeClr val="bg1">
                    <a:lumMod val="50000"/>
                  </a:schemeClr>
                </a:solidFill>
                <a:ea typeface="Calibri"/>
                <a:cs typeface="Calibri"/>
              </a:rPr>
              <a:t> '</a:t>
            </a:r>
            <a:r>
              <a:rPr lang="en-US" err="1">
                <a:solidFill>
                  <a:schemeClr val="bg1">
                    <a:lumMod val="50000"/>
                  </a:schemeClr>
                </a:solidFill>
                <a:ea typeface="Calibri"/>
                <a:cs typeface="Calibri"/>
              </a:rPr>
              <a:t>afwezig</a:t>
            </a:r>
            <a:r>
              <a:rPr lang="en-US">
                <a:solidFill>
                  <a:schemeClr val="bg1">
                    <a:lumMod val="50000"/>
                  </a:schemeClr>
                </a:solidFill>
                <a:ea typeface="Calibri"/>
                <a:cs typeface="Calibri"/>
              </a:rPr>
              <a:t>' </a:t>
            </a:r>
            <a:r>
              <a:rPr lang="en-US" err="1">
                <a:solidFill>
                  <a:schemeClr val="bg1">
                    <a:lumMod val="50000"/>
                  </a:schemeClr>
                </a:solidFill>
                <a:ea typeface="Calibri"/>
                <a:cs typeface="Calibri"/>
              </a:rPr>
              <a:t>invoeren</a:t>
            </a:r>
            <a:endParaRPr lang="en-US">
              <a:solidFill>
                <a:schemeClr val="bg1">
                  <a:lumMod val="50000"/>
                </a:schemeClr>
              </a:solidFill>
              <a:ea typeface="Calibri"/>
              <a:cs typeface="Calibri"/>
            </a:endParaRPr>
          </a:p>
          <a:p>
            <a:pPr marL="575945" lvl="1" indent="-287655">
              <a:buFont typeface="'Wingdings 3',Sans-Serif"/>
              <a:buChar char=""/>
            </a:pPr>
            <a:r>
              <a:rPr lang="en-US">
                <a:ea typeface="Calibri"/>
                <a:cs typeface="Calibri"/>
              </a:rPr>
              <a:t>Ook </a:t>
            </a:r>
            <a:r>
              <a:rPr lang="en-US" err="1">
                <a:ea typeface="Calibri"/>
                <a:cs typeface="Calibri"/>
              </a:rPr>
              <a:t>bij</a:t>
            </a:r>
            <a:r>
              <a:rPr lang="en-US">
                <a:ea typeface="Calibri"/>
                <a:cs typeface="Calibri"/>
              </a:rPr>
              <a:t> </a:t>
            </a:r>
            <a:r>
              <a:rPr lang="en-US" err="1">
                <a:ea typeface="Calibri"/>
                <a:cs typeface="Calibri"/>
              </a:rPr>
              <a:t>isolatie</a:t>
            </a:r>
            <a:r>
              <a:rPr lang="en-US">
                <a:ea typeface="Calibri"/>
                <a:cs typeface="Calibri"/>
              </a:rPr>
              <a:t> </a:t>
            </a:r>
            <a:r>
              <a:rPr lang="en-US" err="1">
                <a:ea typeface="Calibri"/>
                <a:cs typeface="Calibri"/>
              </a:rPr>
              <a:t>onbekend</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elektrische</a:t>
            </a:r>
            <a:r>
              <a:rPr lang="en-US">
                <a:ea typeface="Calibri"/>
                <a:cs typeface="Calibri"/>
              </a:rPr>
              <a:t> </a:t>
            </a:r>
            <a:r>
              <a:rPr lang="en-US" err="1">
                <a:ea typeface="Calibri"/>
                <a:cs typeface="Calibri"/>
              </a:rPr>
              <a:t>verwarming</a:t>
            </a:r>
            <a:endParaRPr lang="en-US">
              <a:ea typeface="Calibri"/>
              <a:cs typeface="Calibri"/>
            </a:endParaRPr>
          </a:p>
          <a:p>
            <a:pPr marL="863600" lvl="2" indent="-287655">
              <a:buFont typeface="'Wingdings 3',Sans-Serif"/>
              <a:buChar char=""/>
            </a:pPr>
            <a:r>
              <a:rPr lang="en-US">
                <a:ea typeface="Calibri"/>
                <a:cs typeface="Calibri"/>
              </a:rPr>
              <a:t>Want de </a:t>
            </a:r>
            <a:r>
              <a:rPr lang="en-US" err="1">
                <a:ea typeface="Calibri"/>
                <a:cs typeface="Calibri"/>
              </a:rPr>
              <a:t>aanname</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muren</a:t>
            </a:r>
            <a:r>
              <a:rPr lang="en-US">
                <a:ea typeface="Calibri"/>
                <a:cs typeface="Calibri"/>
              </a:rPr>
              <a:t> </a:t>
            </a:r>
            <a:r>
              <a:rPr lang="en-US" err="1">
                <a:ea typeface="Calibri"/>
                <a:cs typeface="Calibri"/>
              </a:rPr>
              <a:t>grenzend</a:t>
            </a:r>
            <a:r>
              <a:rPr lang="en-US">
                <a:ea typeface="Calibri"/>
                <a:cs typeface="Calibri"/>
              </a:rPr>
              <a:t> </a:t>
            </a:r>
            <a:r>
              <a:rPr lang="en-US" err="1">
                <a:ea typeface="Calibri"/>
                <a:cs typeface="Calibri"/>
              </a:rPr>
              <a:t>aan</a:t>
            </a:r>
            <a:r>
              <a:rPr lang="en-US">
                <a:ea typeface="Calibri"/>
                <a:cs typeface="Calibri"/>
              </a:rPr>
              <a:t> AOR, </a:t>
            </a:r>
            <a:r>
              <a:rPr lang="en-US" err="1">
                <a:ea typeface="Calibri"/>
                <a:cs typeface="Calibri"/>
              </a:rPr>
              <a:t>grond</a:t>
            </a:r>
            <a:r>
              <a:rPr lang="en-US">
                <a:ea typeface="Calibri"/>
                <a:cs typeface="Calibri"/>
              </a:rPr>
              <a:t> of </a:t>
            </a:r>
            <a:r>
              <a:rPr lang="en-US" err="1">
                <a:ea typeface="Calibri"/>
                <a:cs typeface="Calibri"/>
              </a:rPr>
              <a:t>muren</a:t>
            </a:r>
            <a:r>
              <a:rPr lang="en-US">
                <a:ea typeface="Calibri"/>
                <a:cs typeface="Calibri"/>
              </a:rPr>
              <a:t> op de </a:t>
            </a:r>
            <a:r>
              <a:rPr lang="en-US" err="1">
                <a:ea typeface="Calibri"/>
                <a:cs typeface="Calibri"/>
              </a:rPr>
              <a:t>perceelsgrens</a:t>
            </a:r>
            <a:r>
              <a:rPr lang="en-US">
                <a:ea typeface="Calibri"/>
                <a:cs typeface="Calibri"/>
              </a:rPr>
              <a:t> (V.2.4.3.6) &gt; de </a:t>
            </a:r>
            <a:r>
              <a:rPr lang="en-US" err="1">
                <a:ea typeface="Calibri"/>
                <a:cs typeface="Calibri"/>
              </a:rPr>
              <a:t>aanname</a:t>
            </a:r>
            <a:r>
              <a:rPr lang="en-US">
                <a:ea typeface="Calibri"/>
                <a:cs typeface="Calibri"/>
              </a:rPr>
              <a:t> </a:t>
            </a:r>
            <a:r>
              <a:rPr lang="en-US" err="1">
                <a:ea typeface="Calibri"/>
                <a:cs typeface="Calibri"/>
              </a:rPr>
              <a:t>bij</a:t>
            </a:r>
            <a:r>
              <a:rPr lang="en-US">
                <a:ea typeface="Calibri"/>
                <a:cs typeface="Calibri"/>
              </a:rPr>
              <a:t> </a:t>
            </a:r>
            <a:r>
              <a:rPr lang="en-US" err="1">
                <a:ea typeface="Calibri"/>
                <a:cs typeface="Calibri"/>
              </a:rPr>
              <a:t>elektrische</a:t>
            </a:r>
            <a:r>
              <a:rPr lang="en-US">
                <a:ea typeface="Calibri"/>
                <a:cs typeface="Calibri"/>
              </a:rPr>
              <a:t> </a:t>
            </a:r>
            <a:r>
              <a:rPr lang="en-US" err="1">
                <a:ea typeface="Calibri"/>
                <a:cs typeface="Calibri"/>
              </a:rPr>
              <a:t>verwarming</a:t>
            </a:r>
            <a:r>
              <a:rPr lang="en-US">
                <a:ea typeface="Calibri"/>
                <a:cs typeface="Calibri"/>
              </a:rPr>
              <a:t> (V.2.4.3.7)</a:t>
            </a:r>
          </a:p>
        </p:txBody>
      </p:sp>
      <p:pic>
        <p:nvPicPr>
          <p:cNvPr id="3" name="Picture 2">
            <a:extLst>
              <a:ext uri="{FF2B5EF4-FFF2-40B4-BE49-F238E27FC236}">
                <a16:creationId xmlns:a16="http://schemas.microsoft.com/office/drawing/2014/main" id="{5240BCE0-49DD-BFBF-F84A-97984EBA0824}"/>
              </a:ext>
            </a:extLst>
          </p:cNvPr>
          <p:cNvPicPr>
            <a:picLocks noChangeAspect="1"/>
          </p:cNvPicPr>
          <p:nvPr/>
        </p:nvPicPr>
        <p:blipFill rotWithShape="1">
          <a:blip r:embed="rId2"/>
          <a:srcRect l="37411" t="14772" r="22472" b="75835"/>
          <a:stretch/>
        </p:blipFill>
        <p:spPr>
          <a:xfrm>
            <a:off x="335098" y="5427662"/>
            <a:ext cx="10315432" cy="1307273"/>
          </a:xfrm>
          <a:prstGeom prst="rect">
            <a:avLst/>
          </a:prstGeom>
        </p:spPr>
      </p:pic>
    </p:spTree>
    <p:extLst>
      <p:ext uri="{BB962C8B-B14F-4D97-AF65-F5344CB8AC3E}">
        <p14:creationId xmlns:p14="http://schemas.microsoft.com/office/powerpoint/2010/main" val="16507199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C0E4-5539-C0EE-6C33-A90B7E2DBF5A}"/>
              </a:ext>
            </a:extLst>
          </p:cNvPr>
          <p:cNvSpPr>
            <a:spLocks noGrp="1"/>
          </p:cNvSpPr>
          <p:nvPr>
            <p:ph type="title"/>
          </p:nvPr>
        </p:nvSpPr>
        <p:spPr/>
        <p:txBody>
          <a:bodyPr lIns="91440" tIns="45720" rIns="91440" bIns="45720" anchor="t"/>
          <a:lstStyle/>
          <a:p>
            <a:r>
              <a:rPr lang="en-US" err="1">
                <a:latin typeface="Calibri"/>
                <a:ea typeface="Calibri"/>
                <a:cs typeface="Calibri"/>
              </a:rPr>
              <a:t>Veelgemaakte</a:t>
            </a:r>
            <a:r>
              <a:rPr lang="en-US">
                <a:latin typeface="Calibri"/>
                <a:ea typeface="Calibri"/>
                <a:cs typeface="Calibri"/>
              </a:rPr>
              <a:t> </a:t>
            </a:r>
            <a:r>
              <a:rPr lang="en-US" err="1">
                <a:latin typeface="Calibri"/>
                <a:ea typeface="Calibri"/>
                <a:cs typeface="Calibri"/>
              </a:rPr>
              <a:t>fouten</a:t>
            </a:r>
            <a:r>
              <a:rPr lang="en-US">
                <a:latin typeface="Calibri"/>
                <a:ea typeface="Calibri"/>
                <a:cs typeface="Calibri"/>
              </a:rPr>
              <a:t> </a:t>
            </a:r>
            <a:r>
              <a:rPr lang="en-US" err="1">
                <a:latin typeface="Calibri"/>
                <a:ea typeface="Calibri"/>
                <a:cs typeface="Calibri"/>
              </a:rPr>
              <a:t>bij</a:t>
            </a:r>
            <a:r>
              <a:rPr lang="en-US">
                <a:latin typeface="Calibri"/>
                <a:ea typeface="Calibri"/>
                <a:cs typeface="Calibri"/>
              </a:rPr>
              <a:t> </a:t>
            </a:r>
            <a:r>
              <a:rPr lang="en-US" err="1">
                <a:latin typeface="Calibri"/>
                <a:ea typeface="Calibri"/>
                <a:cs typeface="Calibri"/>
              </a:rPr>
              <a:t>aannames</a:t>
            </a:r>
            <a:endParaRPr lang="en-US" err="1"/>
          </a:p>
        </p:txBody>
      </p:sp>
      <p:sp>
        <p:nvSpPr>
          <p:cNvPr id="3" name="Content Placeholder 2">
            <a:extLst>
              <a:ext uri="{FF2B5EF4-FFF2-40B4-BE49-F238E27FC236}">
                <a16:creationId xmlns:a16="http://schemas.microsoft.com/office/drawing/2014/main" id="{9115C7BA-6B8B-F782-027E-135463A143E1}"/>
              </a:ext>
            </a:extLst>
          </p:cNvPr>
          <p:cNvSpPr>
            <a:spLocks noGrp="1"/>
          </p:cNvSpPr>
          <p:nvPr>
            <p:ph sz="half" idx="10"/>
          </p:nvPr>
        </p:nvSpPr>
        <p:spPr>
          <a:xfrm>
            <a:off x="419098" y="1484784"/>
            <a:ext cx="7579797" cy="5037474"/>
          </a:xfrm>
        </p:spPr>
        <p:txBody>
          <a:bodyPr lIns="91440" tIns="45720" rIns="91440" bIns="0" anchor="t"/>
          <a:lstStyle/>
          <a:p>
            <a:pPr indent="-287655">
              <a:buFont typeface="Wingdings 3" panose="020F0502020204030204" pitchFamily="34" charset="0"/>
              <a:buChar char=""/>
            </a:pPr>
            <a:r>
              <a:rPr lang="en-US" err="1">
                <a:ea typeface="Calibri"/>
                <a:cs typeface="Calibri"/>
              </a:rPr>
              <a:t>Muur</a:t>
            </a:r>
            <a:r>
              <a:rPr lang="en-US">
                <a:ea typeface="Calibri"/>
                <a:cs typeface="Calibri"/>
              </a:rPr>
              <a:t> </a:t>
            </a:r>
            <a:r>
              <a:rPr lang="en-US" err="1">
                <a:ea typeface="Calibri"/>
                <a:cs typeface="Calibri"/>
              </a:rPr>
              <a:t>grenzend</a:t>
            </a:r>
            <a:r>
              <a:rPr lang="en-US">
                <a:ea typeface="Calibri"/>
                <a:cs typeface="Calibri"/>
              </a:rPr>
              <a:t> </a:t>
            </a:r>
            <a:r>
              <a:rPr lang="en-US" err="1">
                <a:ea typeface="Calibri"/>
                <a:cs typeface="Calibri"/>
              </a:rPr>
              <a:t>aan</a:t>
            </a:r>
            <a:r>
              <a:rPr lang="en-US">
                <a:ea typeface="Calibri"/>
                <a:cs typeface="Calibri"/>
              </a:rPr>
              <a:t> AOR</a:t>
            </a:r>
          </a:p>
          <a:p>
            <a:pPr marL="575945" lvl="1" indent="-287655"/>
            <a:r>
              <a:rPr lang="en-US" err="1">
                <a:solidFill>
                  <a:srgbClr val="105269"/>
                </a:solidFill>
                <a:ea typeface="Calibri"/>
                <a:cs typeface="Calibri"/>
              </a:rPr>
              <a:t>Voorbeeld</a:t>
            </a:r>
            <a:endParaRPr lang="en-US" err="1">
              <a:ea typeface="Calibri"/>
              <a:cs typeface="Calibri"/>
            </a:endParaRPr>
          </a:p>
          <a:p>
            <a:pPr marL="863600" lvl="2" indent="-287655"/>
            <a:r>
              <a:rPr lang="en-US" sz="1800" err="1">
                <a:solidFill>
                  <a:schemeClr val="bg1">
                    <a:lumMod val="50000"/>
                  </a:schemeClr>
                </a:solidFill>
                <a:ea typeface="Calibri"/>
                <a:cs typeface="Calibri"/>
              </a:rPr>
              <a:t>Woning</a:t>
            </a:r>
            <a:r>
              <a:rPr lang="en-US" sz="1800">
                <a:solidFill>
                  <a:schemeClr val="bg1">
                    <a:lumMod val="50000"/>
                  </a:schemeClr>
                </a:solidFill>
                <a:ea typeface="Calibri"/>
                <a:cs typeface="Calibri"/>
              </a:rPr>
              <a:t> </a:t>
            </a:r>
            <a:r>
              <a:rPr lang="en-US" sz="1800" err="1">
                <a:solidFill>
                  <a:schemeClr val="bg1">
                    <a:lumMod val="50000"/>
                  </a:schemeClr>
                </a:solidFill>
                <a:ea typeface="Calibri"/>
                <a:cs typeface="Calibri"/>
              </a:rPr>
              <a:t>en</a:t>
            </a:r>
            <a:r>
              <a:rPr lang="en-US" sz="1800">
                <a:solidFill>
                  <a:schemeClr val="bg1">
                    <a:lumMod val="50000"/>
                  </a:schemeClr>
                </a:solidFill>
                <a:ea typeface="Calibri"/>
                <a:cs typeface="Calibri"/>
              </a:rPr>
              <a:t> garage = </a:t>
            </a:r>
            <a:r>
              <a:rPr lang="en-US" sz="1800" err="1">
                <a:solidFill>
                  <a:schemeClr val="bg1">
                    <a:lumMod val="50000"/>
                  </a:schemeClr>
                </a:solidFill>
                <a:ea typeface="Calibri"/>
                <a:cs typeface="Calibri"/>
              </a:rPr>
              <a:t>zelfde</a:t>
            </a:r>
            <a:r>
              <a:rPr lang="en-US" sz="1800">
                <a:solidFill>
                  <a:schemeClr val="bg1">
                    <a:lumMod val="50000"/>
                  </a:schemeClr>
                </a:solidFill>
                <a:ea typeface="Calibri"/>
                <a:cs typeface="Calibri"/>
              </a:rPr>
              <a:t> </a:t>
            </a:r>
            <a:r>
              <a:rPr lang="en-US" sz="1800" err="1">
                <a:solidFill>
                  <a:schemeClr val="bg1">
                    <a:lumMod val="50000"/>
                  </a:schemeClr>
                </a:solidFill>
                <a:ea typeface="Calibri"/>
                <a:cs typeface="Calibri"/>
              </a:rPr>
              <a:t>gebouweenheid</a:t>
            </a:r>
            <a:r>
              <a:rPr lang="en-US" sz="1800">
                <a:solidFill>
                  <a:schemeClr val="bg1">
                    <a:lumMod val="50000"/>
                  </a:schemeClr>
                </a:solidFill>
                <a:ea typeface="Calibri"/>
                <a:cs typeface="Calibri"/>
              </a:rPr>
              <a:t>/</a:t>
            </a:r>
            <a:r>
              <a:rPr lang="en-US" sz="1800" err="1">
                <a:solidFill>
                  <a:schemeClr val="bg1">
                    <a:lumMod val="50000"/>
                  </a:schemeClr>
                </a:solidFill>
                <a:ea typeface="Calibri"/>
                <a:cs typeface="Calibri"/>
              </a:rPr>
              <a:t>zelfde</a:t>
            </a:r>
            <a:r>
              <a:rPr lang="en-US" sz="1800">
                <a:solidFill>
                  <a:schemeClr val="bg1">
                    <a:lumMod val="50000"/>
                  </a:schemeClr>
                </a:solidFill>
                <a:ea typeface="Calibri"/>
                <a:cs typeface="Calibri"/>
              </a:rPr>
              <a:t> </a:t>
            </a:r>
            <a:r>
              <a:rPr lang="en-US" sz="1800" err="1">
                <a:solidFill>
                  <a:schemeClr val="bg1">
                    <a:lumMod val="50000"/>
                  </a:schemeClr>
                </a:solidFill>
                <a:ea typeface="Calibri"/>
                <a:cs typeface="Calibri"/>
              </a:rPr>
              <a:t>bouwfase</a:t>
            </a:r>
            <a:endParaRPr lang="en-US" sz="1800">
              <a:solidFill>
                <a:schemeClr val="bg1">
                  <a:lumMod val="50000"/>
                </a:schemeClr>
              </a:solidFill>
              <a:ea typeface="Calibri"/>
              <a:cs typeface="Calibri"/>
            </a:endParaRPr>
          </a:p>
          <a:p>
            <a:pPr marL="863600" lvl="2" indent="-287655"/>
            <a:r>
              <a:rPr lang="en-US" sz="1800">
                <a:solidFill>
                  <a:schemeClr val="bg1">
                    <a:lumMod val="50000"/>
                  </a:schemeClr>
                </a:solidFill>
                <a:ea typeface="Calibri"/>
                <a:cs typeface="Calibri"/>
              </a:rPr>
              <a:t>Garage </a:t>
            </a:r>
            <a:r>
              <a:rPr lang="en-US" sz="1800" err="1">
                <a:solidFill>
                  <a:schemeClr val="bg1">
                    <a:lumMod val="50000"/>
                  </a:schemeClr>
                </a:solidFill>
                <a:ea typeface="Calibri"/>
                <a:cs typeface="Calibri"/>
              </a:rPr>
              <a:t>behoort</a:t>
            </a:r>
            <a:r>
              <a:rPr lang="en-US" sz="1800">
                <a:solidFill>
                  <a:schemeClr val="bg1">
                    <a:lumMod val="50000"/>
                  </a:schemeClr>
                </a:solidFill>
                <a:ea typeface="Calibri"/>
                <a:cs typeface="Calibri"/>
              </a:rPr>
              <a:t> </a:t>
            </a:r>
            <a:r>
              <a:rPr lang="en-US" sz="1800" err="1">
                <a:solidFill>
                  <a:schemeClr val="bg1">
                    <a:lumMod val="50000"/>
                  </a:schemeClr>
                </a:solidFill>
                <a:ea typeface="Calibri"/>
                <a:cs typeface="Calibri"/>
              </a:rPr>
              <a:t>niet</a:t>
            </a:r>
            <a:r>
              <a:rPr lang="en-US" sz="1800">
                <a:solidFill>
                  <a:schemeClr val="bg1">
                    <a:lumMod val="50000"/>
                  </a:schemeClr>
                </a:solidFill>
                <a:ea typeface="Calibri"/>
                <a:cs typeface="Calibri"/>
              </a:rPr>
              <a:t> tot BV (= AOR)</a:t>
            </a:r>
            <a:endParaRPr lang="en-US" sz="1800" b="1">
              <a:solidFill>
                <a:schemeClr val="bg1">
                  <a:lumMod val="50000"/>
                </a:schemeClr>
              </a:solidFill>
              <a:ea typeface="Calibri"/>
              <a:cs typeface="Calibri"/>
            </a:endParaRPr>
          </a:p>
          <a:p>
            <a:pPr marL="1151890" lvl="3" indent="-287655"/>
            <a:r>
              <a:rPr lang="en-US" sz="1800" err="1">
                <a:solidFill>
                  <a:schemeClr val="tx1"/>
                </a:solidFill>
                <a:ea typeface="Calibri"/>
                <a:cs typeface="Calibri"/>
              </a:rPr>
              <a:t>Aanname</a:t>
            </a:r>
            <a:endParaRPr lang="en-US" sz="1800">
              <a:solidFill>
                <a:schemeClr val="tx1"/>
              </a:solidFill>
              <a:ea typeface="Calibri"/>
              <a:cs typeface="Calibri"/>
            </a:endParaRPr>
          </a:p>
          <a:p>
            <a:pPr marL="1439545" lvl="4" indent="-287655"/>
            <a:r>
              <a:rPr lang="en-US" sz="1800">
                <a:solidFill>
                  <a:schemeClr val="tx1"/>
                </a:solidFill>
                <a:ea typeface="Calibri"/>
                <a:cs typeface="Calibri"/>
              </a:rPr>
              <a:t>Bij </a:t>
            </a:r>
            <a:r>
              <a:rPr lang="en-US" sz="1800" err="1">
                <a:solidFill>
                  <a:schemeClr val="tx1"/>
                </a:solidFill>
                <a:ea typeface="Calibri"/>
                <a:cs typeface="Calibri"/>
              </a:rPr>
              <a:t>onbekende</a:t>
            </a:r>
            <a:r>
              <a:rPr lang="en-US" sz="1800">
                <a:solidFill>
                  <a:schemeClr val="tx1"/>
                </a:solidFill>
                <a:ea typeface="Calibri"/>
                <a:cs typeface="Calibri"/>
              </a:rPr>
              <a:t> </a:t>
            </a:r>
            <a:r>
              <a:rPr lang="en-US" sz="1800" err="1">
                <a:solidFill>
                  <a:schemeClr val="tx1"/>
                </a:solidFill>
                <a:ea typeface="Calibri"/>
                <a:cs typeface="Calibri"/>
              </a:rPr>
              <a:t>isolatie</a:t>
            </a:r>
            <a:r>
              <a:rPr lang="en-US" sz="1800">
                <a:solidFill>
                  <a:schemeClr val="tx1"/>
                </a:solidFill>
                <a:ea typeface="Calibri"/>
                <a:cs typeface="Calibri"/>
              </a:rPr>
              <a:t> </a:t>
            </a:r>
            <a:r>
              <a:rPr lang="en-US" sz="1800" err="1">
                <a:solidFill>
                  <a:schemeClr val="tx1"/>
                </a:solidFill>
                <a:ea typeface="Calibri"/>
                <a:cs typeface="Calibri"/>
              </a:rPr>
              <a:t>moet</a:t>
            </a:r>
            <a:r>
              <a:rPr lang="en-US" sz="1800">
                <a:solidFill>
                  <a:schemeClr val="tx1"/>
                </a:solidFill>
                <a:ea typeface="Calibri"/>
                <a:cs typeface="Calibri"/>
              </a:rPr>
              <a:t> '</a:t>
            </a:r>
            <a:r>
              <a:rPr lang="en-US" sz="1800" err="1">
                <a:solidFill>
                  <a:schemeClr val="tx1"/>
                </a:solidFill>
                <a:ea typeface="Calibri"/>
                <a:cs typeface="Calibri"/>
              </a:rPr>
              <a:t>isolatie</a:t>
            </a:r>
            <a:r>
              <a:rPr lang="en-US" sz="1800">
                <a:solidFill>
                  <a:schemeClr val="tx1"/>
                </a:solidFill>
                <a:ea typeface="Calibri"/>
                <a:cs typeface="Calibri"/>
              </a:rPr>
              <a:t> </a:t>
            </a:r>
            <a:r>
              <a:rPr lang="en-US" sz="1800" err="1">
                <a:solidFill>
                  <a:schemeClr val="tx1"/>
                </a:solidFill>
                <a:ea typeface="Calibri"/>
                <a:cs typeface="Calibri"/>
              </a:rPr>
              <a:t>afwezig</a:t>
            </a:r>
            <a:r>
              <a:rPr lang="en-US" sz="1800">
                <a:solidFill>
                  <a:schemeClr val="tx1"/>
                </a:solidFill>
                <a:ea typeface="Calibri"/>
                <a:cs typeface="Calibri"/>
              </a:rPr>
              <a:t>' </a:t>
            </a:r>
            <a:r>
              <a:rPr lang="en-US" sz="1800" err="1">
                <a:solidFill>
                  <a:schemeClr val="tx1"/>
                </a:solidFill>
                <a:ea typeface="Calibri"/>
                <a:cs typeface="Calibri"/>
              </a:rPr>
              <a:t>worden</a:t>
            </a:r>
            <a:r>
              <a:rPr lang="en-US" sz="1800">
                <a:solidFill>
                  <a:schemeClr val="tx1"/>
                </a:solidFill>
                <a:ea typeface="Calibri"/>
                <a:cs typeface="Calibri"/>
              </a:rPr>
              <a:t> </a:t>
            </a:r>
            <a:r>
              <a:rPr lang="en-US" sz="1800" err="1">
                <a:solidFill>
                  <a:schemeClr val="tx1"/>
                </a:solidFill>
                <a:ea typeface="Calibri"/>
                <a:cs typeface="Calibri"/>
              </a:rPr>
              <a:t>ingevoerd</a:t>
            </a:r>
            <a:endParaRPr lang="en-US" err="1">
              <a:solidFill>
                <a:schemeClr val="tx1"/>
              </a:solidFill>
              <a:ea typeface="Calibri"/>
              <a:cs typeface="Calibri"/>
            </a:endParaRPr>
          </a:p>
          <a:p>
            <a:pPr indent="-287655"/>
            <a:r>
              <a:rPr lang="en-US" err="1">
                <a:cs typeface="Calibri"/>
              </a:rPr>
              <a:t>Niet</a:t>
            </a:r>
            <a:r>
              <a:rPr lang="en-US">
                <a:cs typeface="Calibri"/>
              </a:rPr>
              <a:t> van </a:t>
            </a:r>
            <a:r>
              <a:rPr lang="en-US" err="1">
                <a:cs typeface="Calibri"/>
              </a:rPr>
              <a:t>toepassing</a:t>
            </a:r>
            <a:r>
              <a:rPr lang="en-US">
                <a:cs typeface="Calibri"/>
              </a:rPr>
              <a:t>: </a:t>
            </a:r>
            <a:endParaRPr lang="en-US">
              <a:ea typeface="Calibri"/>
              <a:cs typeface="Calibri"/>
            </a:endParaRPr>
          </a:p>
          <a:p>
            <a:pPr marL="575945" lvl="1" indent="-287655"/>
            <a:r>
              <a:rPr lang="en-US">
                <a:cs typeface="Calibri"/>
              </a:rPr>
              <a:t>Voor </a:t>
            </a:r>
            <a:r>
              <a:rPr lang="en-US" err="1">
                <a:cs typeface="Calibri"/>
              </a:rPr>
              <a:t>muren</a:t>
            </a:r>
            <a:r>
              <a:rPr lang="en-US">
                <a:cs typeface="Calibri"/>
              </a:rPr>
              <a:t> </a:t>
            </a:r>
            <a:r>
              <a:rPr lang="en-US" err="1">
                <a:cs typeface="Calibri"/>
              </a:rPr>
              <a:t>grenzend</a:t>
            </a:r>
            <a:r>
              <a:rPr lang="en-US">
                <a:cs typeface="Calibri"/>
              </a:rPr>
              <a:t> </a:t>
            </a:r>
            <a:r>
              <a:rPr lang="en-US" err="1">
                <a:cs typeface="Calibri"/>
              </a:rPr>
              <a:t>aan</a:t>
            </a:r>
            <a:r>
              <a:rPr lang="en-US">
                <a:cs typeface="Calibri"/>
              </a:rPr>
              <a:t> </a:t>
            </a:r>
            <a:r>
              <a:rPr lang="en-US" err="1">
                <a:cs typeface="Calibri"/>
              </a:rPr>
              <a:t>zijdelingse</a:t>
            </a:r>
            <a:r>
              <a:rPr lang="en-US">
                <a:cs typeface="Calibri"/>
              </a:rPr>
              <a:t> </a:t>
            </a:r>
            <a:r>
              <a:rPr lang="en-US" err="1">
                <a:cs typeface="Calibri"/>
              </a:rPr>
              <a:t>daktippen</a:t>
            </a:r>
            <a:endParaRPr lang="en-US">
              <a:cs typeface="Calibri"/>
            </a:endParaRPr>
          </a:p>
          <a:p>
            <a:pPr marL="863600" lvl="2" indent="-287655"/>
            <a:r>
              <a:rPr lang="en-US">
                <a:cs typeface="Calibri"/>
              </a:rPr>
              <a:t>Wel ‘</a:t>
            </a:r>
            <a:r>
              <a:rPr lang="en-US" err="1">
                <a:cs typeface="Calibri"/>
              </a:rPr>
              <a:t>isolatie</a:t>
            </a:r>
            <a:r>
              <a:rPr lang="en-US">
                <a:cs typeface="Calibri"/>
              </a:rPr>
              <a:t> </a:t>
            </a:r>
            <a:r>
              <a:rPr lang="en-US" err="1">
                <a:cs typeface="Calibri"/>
              </a:rPr>
              <a:t>onbekend</a:t>
            </a:r>
            <a:r>
              <a:rPr lang="en-US">
                <a:cs typeface="Calibri"/>
              </a:rPr>
              <a:t>’</a:t>
            </a:r>
            <a:endParaRPr lang="en-US">
              <a:ea typeface="Calibri"/>
              <a:cs typeface="Calibri"/>
            </a:endParaRPr>
          </a:p>
          <a:p>
            <a:pPr marL="863600" lvl="2" indent="-287655"/>
            <a:r>
              <a:rPr lang="en-US">
                <a:cs typeface="Calibri"/>
              </a:rPr>
              <a:t>Want </a:t>
            </a:r>
            <a:r>
              <a:rPr lang="en-US" err="1">
                <a:cs typeface="Calibri"/>
              </a:rPr>
              <a:t>wel</a:t>
            </a:r>
            <a:r>
              <a:rPr lang="en-US">
                <a:cs typeface="Calibri"/>
              </a:rPr>
              <a:t> </a:t>
            </a:r>
            <a:r>
              <a:rPr lang="en-US" err="1">
                <a:cs typeface="Calibri"/>
              </a:rPr>
              <a:t>gebruikelijk</a:t>
            </a:r>
            <a:r>
              <a:rPr lang="en-US">
                <a:cs typeface="Calibri"/>
              </a:rPr>
              <a:t> </a:t>
            </a:r>
            <a:r>
              <a:rPr lang="en-US" err="1">
                <a:cs typeface="Calibri"/>
              </a:rPr>
              <a:t>dat</a:t>
            </a:r>
            <a:r>
              <a:rPr lang="en-US">
                <a:cs typeface="Calibri"/>
              </a:rPr>
              <a:t> </a:t>
            </a:r>
            <a:r>
              <a:rPr lang="en-US" err="1">
                <a:cs typeface="Calibri"/>
              </a:rPr>
              <a:t>deze</a:t>
            </a:r>
            <a:r>
              <a:rPr lang="en-US">
                <a:cs typeface="Calibri"/>
              </a:rPr>
              <a:t> </a:t>
            </a:r>
            <a:r>
              <a:rPr lang="en-US" err="1">
                <a:cs typeface="Calibri"/>
              </a:rPr>
              <a:t>werden</a:t>
            </a:r>
            <a:r>
              <a:rPr lang="en-US">
                <a:cs typeface="Calibri"/>
              </a:rPr>
              <a:t> </a:t>
            </a:r>
            <a:r>
              <a:rPr lang="en-US" err="1">
                <a:cs typeface="Calibri"/>
              </a:rPr>
              <a:t>meegeïsoleerd</a:t>
            </a:r>
            <a:endParaRPr lang="en-US">
              <a:cs typeface="Calibri"/>
            </a:endParaRPr>
          </a:p>
          <a:p>
            <a:pPr marL="863600" lvl="2" indent="-287655"/>
            <a:endParaRPr lang="en-US">
              <a:ea typeface="Calibri"/>
              <a:cs typeface="Calibri"/>
            </a:endParaRPr>
          </a:p>
          <a:p>
            <a:pPr marL="863600" lvl="2" indent="-287655"/>
            <a:endParaRPr lang="en-US">
              <a:solidFill>
                <a:srgbClr val="7F7F7F"/>
              </a:solidFill>
              <a:ea typeface="Calibri"/>
              <a:cs typeface="Calibri"/>
            </a:endParaRPr>
          </a:p>
          <a:p>
            <a:pPr marL="575945" lvl="1" indent="-287655"/>
            <a:endParaRPr lang="en-US">
              <a:solidFill>
                <a:srgbClr val="105269"/>
              </a:solidFill>
              <a:ea typeface="Calibri"/>
              <a:cs typeface="Calibri"/>
            </a:endParaRPr>
          </a:p>
        </p:txBody>
      </p:sp>
      <p:pic>
        <p:nvPicPr>
          <p:cNvPr id="4" name="Picture 3">
            <a:extLst>
              <a:ext uri="{FF2B5EF4-FFF2-40B4-BE49-F238E27FC236}">
                <a16:creationId xmlns:a16="http://schemas.microsoft.com/office/drawing/2014/main" id="{44557EA0-879A-59EC-E272-AB8F5EB4015B}"/>
              </a:ext>
            </a:extLst>
          </p:cNvPr>
          <p:cNvPicPr>
            <a:picLocks noChangeAspect="1"/>
          </p:cNvPicPr>
          <p:nvPr/>
        </p:nvPicPr>
        <p:blipFill>
          <a:blip r:embed="rId3"/>
          <a:stretch>
            <a:fillRect/>
          </a:stretch>
        </p:blipFill>
        <p:spPr>
          <a:xfrm>
            <a:off x="7999626" y="1369774"/>
            <a:ext cx="3990369" cy="2865004"/>
          </a:xfrm>
          <a:prstGeom prst="rect">
            <a:avLst/>
          </a:prstGeom>
        </p:spPr>
      </p:pic>
      <p:pic>
        <p:nvPicPr>
          <p:cNvPr id="5" name="Picture 4">
            <a:extLst>
              <a:ext uri="{FF2B5EF4-FFF2-40B4-BE49-F238E27FC236}">
                <a16:creationId xmlns:a16="http://schemas.microsoft.com/office/drawing/2014/main" id="{9794CD06-1CE8-70A4-595B-3B151AA0680B}"/>
              </a:ext>
            </a:extLst>
          </p:cNvPr>
          <p:cNvPicPr>
            <a:picLocks noChangeAspect="1"/>
          </p:cNvPicPr>
          <p:nvPr/>
        </p:nvPicPr>
        <p:blipFill>
          <a:blip r:embed="rId4"/>
          <a:stretch>
            <a:fillRect/>
          </a:stretch>
        </p:blipFill>
        <p:spPr>
          <a:xfrm>
            <a:off x="8000010" y="4320159"/>
            <a:ext cx="3990109" cy="2215708"/>
          </a:xfrm>
          <a:prstGeom prst="rect">
            <a:avLst/>
          </a:prstGeom>
        </p:spPr>
      </p:pic>
    </p:spTree>
    <p:extLst>
      <p:ext uri="{BB962C8B-B14F-4D97-AF65-F5344CB8AC3E}">
        <p14:creationId xmlns:p14="http://schemas.microsoft.com/office/powerpoint/2010/main" val="37529633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C0E4-5539-C0EE-6C33-A90B7E2DBF5A}"/>
              </a:ext>
            </a:extLst>
          </p:cNvPr>
          <p:cNvSpPr>
            <a:spLocks noGrp="1"/>
          </p:cNvSpPr>
          <p:nvPr>
            <p:ph type="title"/>
          </p:nvPr>
        </p:nvSpPr>
        <p:spPr/>
        <p:txBody>
          <a:bodyPr lIns="91440" tIns="45720" rIns="91440" bIns="45720" anchor="t"/>
          <a:lstStyle/>
          <a:p>
            <a:r>
              <a:rPr lang="en-US" err="1">
                <a:latin typeface="Calibri"/>
                <a:ea typeface="Calibri"/>
                <a:cs typeface="Calibri"/>
              </a:rPr>
              <a:t>Veelgemaakte</a:t>
            </a:r>
            <a:r>
              <a:rPr lang="en-US">
                <a:latin typeface="Calibri"/>
                <a:ea typeface="Calibri"/>
                <a:cs typeface="Calibri"/>
              </a:rPr>
              <a:t> </a:t>
            </a:r>
            <a:r>
              <a:rPr lang="en-US" err="1">
                <a:latin typeface="Calibri"/>
                <a:ea typeface="Calibri"/>
                <a:cs typeface="Calibri"/>
              </a:rPr>
              <a:t>fouten</a:t>
            </a:r>
            <a:r>
              <a:rPr lang="en-US">
                <a:latin typeface="Calibri"/>
                <a:ea typeface="Calibri"/>
                <a:cs typeface="Calibri"/>
              </a:rPr>
              <a:t> </a:t>
            </a:r>
            <a:r>
              <a:rPr lang="en-US" err="1">
                <a:latin typeface="Calibri"/>
                <a:ea typeface="Calibri"/>
                <a:cs typeface="Calibri"/>
              </a:rPr>
              <a:t>bij</a:t>
            </a:r>
            <a:r>
              <a:rPr lang="en-US">
                <a:latin typeface="Calibri"/>
                <a:ea typeface="Calibri"/>
                <a:cs typeface="Calibri"/>
              </a:rPr>
              <a:t> </a:t>
            </a:r>
            <a:r>
              <a:rPr lang="en-US" err="1">
                <a:latin typeface="Calibri"/>
                <a:ea typeface="Calibri"/>
                <a:cs typeface="Calibri"/>
              </a:rPr>
              <a:t>aannames</a:t>
            </a:r>
            <a:endParaRPr lang="en-US" err="1"/>
          </a:p>
        </p:txBody>
      </p:sp>
      <p:sp>
        <p:nvSpPr>
          <p:cNvPr id="3" name="Content Placeholder 2">
            <a:extLst>
              <a:ext uri="{FF2B5EF4-FFF2-40B4-BE49-F238E27FC236}">
                <a16:creationId xmlns:a16="http://schemas.microsoft.com/office/drawing/2014/main" id="{9115C7BA-6B8B-F782-027E-135463A143E1}"/>
              </a:ext>
            </a:extLst>
          </p:cNvPr>
          <p:cNvSpPr>
            <a:spLocks noGrp="1"/>
          </p:cNvSpPr>
          <p:nvPr>
            <p:ph sz="half" idx="10"/>
          </p:nvPr>
        </p:nvSpPr>
        <p:spPr>
          <a:xfrm>
            <a:off x="495298" y="1484784"/>
            <a:ext cx="5887171" cy="5017682"/>
          </a:xfrm>
        </p:spPr>
        <p:txBody>
          <a:bodyPr lIns="91440" tIns="45720" rIns="91440" bIns="0" anchor="t"/>
          <a:lstStyle/>
          <a:p>
            <a:pPr indent="-287655"/>
            <a:r>
              <a:rPr lang="en-US">
                <a:ea typeface="Calibri"/>
                <a:cs typeface="Calibri"/>
              </a:rPr>
              <a:t>Muren op de </a:t>
            </a:r>
            <a:r>
              <a:rPr lang="en-US" err="1">
                <a:ea typeface="Calibri"/>
                <a:cs typeface="Calibri"/>
              </a:rPr>
              <a:t>perceelsgrens</a:t>
            </a:r>
            <a:r>
              <a:rPr lang="en-US">
                <a:ea typeface="Calibri"/>
                <a:cs typeface="Calibri"/>
              </a:rPr>
              <a:t> </a:t>
            </a:r>
            <a:endParaRPr lang="en-US"/>
          </a:p>
          <a:p>
            <a:pPr marL="575945" lvl="1" indent="-287655"/>
            <a:r>
              <a:rPr lang="en-US" err="1">
                <a:ea typeface="Calibri"/>
                <a:cs typeface="Calibri"/>
              </a:rPr>
              <a:t>Voorbeeld</a:t>
            </a:r>
            <a:endParaRPr lang="en-US">
              <a:ea typeface="Calibri"/>
              <a:cs typeface="Calibri"/>
            </a:endParaRPr>
          </a:p>
          <a:p>
            <a:pPr marL="863600" lvl="2" indent="-287655"/>
            <a:r>
              <a:rPr lang="en-US">
                <a:ea typeface="Calibri"/>
                <a:cs typeface="Calibri"/>
              </a:rPr>
              <a:t>EPC </a:t>
            </a:r>
            <a:r>
              <a:rPr lang="en-US" err="1">
                <a:ea typeface="Calibri"/>
                <a:cs typeface="Calibri"/>
              </a:rPr>
              <a:t>voor</a:t>
            </a:r>
            <a:r>
              <a:rPr lang="en-US">
                <a:ea typeface="Calibri"/>
                <a:cs typeface="Calibri"/>
              </a:rPr>
              <a:t> </a:t>
            </a:r>
            <a:r>
              <a:rPr lang="en-US" err="1">
                <a:ea typeface="Calibri"/>
                <a:cs typeface="Calibri"/>
              </a:rPr>
              <a:t>gebouweenheid</a:t>
            </a:r>
            <a:r>
              <a:rPr lang="en-US">
                <a:ea typeface="Calibri"/>
                <a:cs typeface="Calibri"/>
              </a:rPr>
              <a:t> links</a:t>
            </a:r>
          </a:p>
          <a:p>
            <a:pPr marL="863600" lvl="2" indent="-287655"/>
            <a:r>
              <a:rPr lang="en-US" err="1">
                <a:ea typeface="Calibri"/>
                <a:cs typeface="Calibri"/>
              </a:rPr>
              <a:t>Zowel</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begrenzing</a:t>
            </a:r>
            <a:r>
              <a:rPr lang="en-US">
                <a:ea typeface="Calibri"/>
                <a:cs typeface="Calibri"/>
              </a:rPr>
              <a:t> '</a:t>
            </a:r>
            <a:r>
              <a:rPr lang="en-US" err="1">
                <a:ea typeface="Calibri"/>
                <a:cs typeface="Calibri"/>
              </a:rPr>
              <a:t>buiten</a:t>
            </a:r>
            <a:r>
              <a:rPr lang="en-US">
                <a:ea typeface="Calibri"/>
                <a:cs typeface="Calibri"/>
              </a:rPr>
              <a:t>' </a:t>
            </a:r>
            <a:r>
              <a:rPr lang="en-US" err="1">
                <a:ea typeface="Calibri"/>
                <a:cs typeface="Calibri"/>
              </a:rPr>
              <a:t>als</a:t>
            </a:r>
            <a:r>
              <a:rPr lang="en-US">
                <a:ea typeface="Calibri"/>
                <a:cs typeface="Calibri"/>
              </a:rPr>
              <a:t> 'AVR'</a:t>
            </a:r>
          </a:p>
          <a:p>
            <a:pPr marL="863600" lvl="2" indent="-287655"/>
            <a:r>
              <a:rPr lang="en-US">
                <a:ea typeface="Calibri"/>
                <a:cs typeface="Calibri"/>
              </a:rPr>
              <a:t>Welke </a:t>
            </a:r>
            <a:r>
              <a:rPr lang="en-US" err="1">
                <a:ea typeface="Calibri"/>
                <a:cs typeface="Calibri"/>
              </a:rPr>
              <a:t>invoer</a:t>
            </a:r>
            <a:r>
              <a:rPr lang="en-US">
                <a:ea typeface="Calibri"/>
                <a:cs typeface="Calibri"/>
              </a:rPr>
              <a:t> </a:t>
            </a:r>
            <a:r>
              <a:rPr lang="en-US" err="1">
                <a:ea typeface="Calibri"/>
                <a:cs typeface="Calibri"/>
              </a:rPr>
              <a:t>deel</a:t>
            </a:r>
            <a:r>
              <a:rPr lang="en-US">
                <a:ea typeface="Calibri"/>
                <a:cs typeface="Calibri"/>
              </a:rPr>
              <a:t> </a:t>
            </a:r>
            <a:r>
              <a:rPr lang="en-US" err="1">
                <a:ea typeface="Calibri"/>
                <a:cs typeface="Calibri"/>
              </a:rPr>
              <a:t>grenzend</a:t>
            </a:r>
            <a:r>
              <a:rPr lang="en-US">
                <a:ea typeface="Calibri"/>
                <a:cs typeface="Calibri"/>
              </a:rPr>
              <a:t> </a:t>
            </a:r>
            <a:r>
              <a:rPr lang="en-US" err="1">
                <a:ea typeface="Calibri"/>
                <a:cs typeface="Calibri"/>
              </a:rPr>
              <a:t>aan</a:t>
            </a:r>
            <a:r>
              <a:rPr lang="en-US">
                <a:ea typeface="Calibri"/>
                <a:cs typeface="Calibri"/>
              </a:rPr>
              <a:t> </a:t>
            </a:r>
            <a:r>
              <a:rPr lang="en-US" err="1">
                <a:ea typeface="Calibri"/>
                <a:cs typeface="Calibri"/>
              </a:rPr>
              <a:t>buiten</a:t>
            </a:r>
            <a:r>
              <a:rPr lang="en-US">
                <a:ea typeface="Calibri"/>
                <a:cs typeface="Calibri"/>
              </a:rPr>
              <a:t>?</a:t>
            </a:r>
          </a:p>
          <a:p>
            <a:pPr marL="1151890" lvl="3" indent="-287655"/>
            <a:r>
              <a:rPr lang="en-US" sz="1800" err="1">
                <a:solidFill>
                  <a:schemeClr val="tx1"/>
                </a:solidFill>
                <a:ea typeface="Calibri"/>
                <a:cs typeface="Calibri"/>
              </a:rPr>
              <a:t>Aanname</a:t>
            </a:r>
            <a:r>
              <a:rPr lang="en-US" sz="1800">
                <a:solidFill>
                  <a:schemeClr val="tx1"/>
                </a:solidFill>
                <a:ea typeface="Calibri"/>
                <a:cs typeface="Calibri"/>
              </a:rPr>
              <a:t>:</a:t>
            </a:r>
          </a:p>
          <a:p>
            <a:pPr marL="1439545" lvl="4" indent="-287655"/>
            <a:r>
              <a:rPr lang="en-US" sz="1800">
                <a:solidFill>
                  <a:schemeClr val="tx1"/>
                </a:solidFill>
                <a:ea typeface="Calibri"/>
                <a:cs typeface="Calibri"/>
              </a:rPr>
              <a:t>Bij </a:t>
            </a:r>
            <a:r>
              <a:rPr lang="en-US" sz="1800" err="1">
                <a:solidFill>
                  <a:schemeClr val="tx1"/>
                </a:solidFill>
                <a:ea typeface="Calibri"/>
                <a:cs typeface="Calibri"/>
              </a:rPr>
              <a:t>onbekende</a:t>
            </a:r>
            <a:r>
              <a:rPr lang="en-US" sz="1800">
                <a:solidFill>
                  <a:schemeClr val="tx1"/>
                </a:solidFill>
                <a:ea typeface="Calibri"/>
                <a:cs typeface="Calibri"/>
              </a:rPr>
              <a:t> </a:t>
            </a:r>
            <a:r>
              <a:rPr lang="en-US" sz="1800" err="1">
                <a:solidFill>
                  <a:schemeClr val="tx1"/>
                </a:solidFill>
                <a:ea typeface="Calibri"/>
                <a:cs typeface="Calibri"/>
              </a:rPr>
              <a:t>isolatie</a:t>
            </a:r>
            <a:r>
              <a:rPr lang="en-US" sz="1800">
                <a:solidFill>
                  <a:schemeClr val="tx1"/>
                </a:solidFill>
                <a:ea typeface="Calibri"/>
                <a:cs typeface="Calibri"/>
              </a:rPr>
              <a:t> </a:t>
            </a:r>
            <a:r>
              <a:rPr lang="en-US" sz="1800" err="1">
                <a:solidFill>
                  <a:schemeClr val="tx1"/>
                </a:solidFill>
                <a:ea typeface="Calibri"/>
                <a:cs typeface="Calibri"/>
              </a:rPr>
              <a:t>moet</a:t>
            </a:r>
            <a:r>
              <a:rPr lang="en-US" sz="1800">
                <a:solidFill>
                  <a:schemeClr val="tx1"/>
                </a:solidFill>
                <a:ea typeface="Calibri"/>
                <a:cs typeface="Calibri"/>
              </a:rPr>
              <a:t> '</a:t>
            </a:r>
            <a:r>
              <a:rPr lang="en-US" sz="1800" err="1">
                <a:solidFill>
                  <a:schemeClr val="tx1"/>
                </a:solidFill>
                <a:ea typeface="Calibri"/>
                <a:cs typeface="Calibri"/>
              </a:rPr>
              <a:t>isolatie</a:t>
            </a:r>
            <a:r>
              <a:rPr lang="en-US" sz="1800">
                <a:solidFill>
                  <a:schemeClr val="tx1"/>
                </a:solidFill>
                <a:ea typeface="Calibri"/>
                <a:cs typeface="Calibri"/>
              </a:rPr>
              <a:t> </a:t>
            </a:r>
            <a:r>
              <a:rPr lang="en-US" sz="1800" err="1">
                <a:solidFill>
                  <a:schemeClr val="tx1"/>
                </a:solidFill>
                <a:ea typeface="Calibri"/>
                <a:cs typeface="Calibri"/>
              </a:rPr>
              <a:t>afwezig</a:t>
            </a:r>
            <a:r>
              <a:rPr lang="en-US" sz="1800">
                <a:solidFill>
                  <a:schemeClr val="tx1"/>
                </a:solidFill>
                <a:ea typeface="Calibri"/>
                <a:cs typeface="Calibri"/>
              </a:rPr>
              <a:t>' </a:t>
            </a:r>
            <a:r>
              <a:rPr lang="en-US" sz="1800" err="1">
                <a:solidFill>
                  <a:schemeClr val="tx1"/>
                </a:solidFill>
                <a:ea typeface="Calibri"/>
                <a:cs typeface="Calibri"/>
              </a:rPr>
              <a:t>worden</a:t>
            </a:r>
            <a:r>
              <a:rPr lang="en-US" sz="1800">
                <a:solidFill>
                  <a:schemeClr val="tx1"/>
                </a:solidFill>
                <a:ea typeface="Calibri"/>
                <a:cs typeface="Calibri"/>
              </a:rPr>
              <a:t> </a:t>
            </a:r>
            <a:r>
              <a:rPr lang="en-US" sz="1800" err="1">
                <a:solidFill>
                  <a:schemeClr val="tx1"/>
                </a:solidFill>
                <a:ea typeface="Calibri"/>
                <a:cs typeface="Calibri"/>
              </a:rPr>
              <a:t>ingevoerd</a:t>
            </a:r>
            <a:endParaRPr lang="en-US" err="1">
              <a:solidFill>
                <a:schemeClr val="tx1"/>
              </a:solidFill>
              <a:ea typeface="Calibri"/>
              <a:cs typeface="Calibri"/>
            </a:endParaRPr>
          </a:p>
          <a:p>
            <a:pPr marL="575945" lvl="1" indent="-287655"/>
            <a:r>
              <a:rPr lang="en-US" err="1">
                <a:ea typeface="Calibri"/>
                <a:cs typeface="Calibri"/>
              </a:rPr>
              <a:t>Niet</a:t>
            </a:r>
            <a:r>
              <a:rPr lang="en-US">
                <a:ea typeface="Calibri"/>
                <a:cs typeface="Calibri"/>
              </a:rPr>
              <a:t> van </a:t>
            </a:r>
            <a:r>
              <a:rPr lang="en-US" err="1">
                <a:ea typeface="Calibri"/>
                <a:cs typeface="Calibri"/>
              </a:rPr>
              <a:t>toepassing</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muren</a:t>
            </a:r>
            <a:r>
              <a:rPr lang="en-US">
                <a:ea typeface="Calibri"/>
                <a:cs typeface="Calibri"/>
              </a:rPr>
              <a:t> op de </a:t>
            </a:r>
            <a:r>
              <a:rPr lang="en-US" err="1">
                <a:ea typeface="Calibri"/>
                <a:cs typeface="Calibri"/>
              </a:rPr>
              <a:t>rooilijn</a:t>
            </a:r>
            <a:endParaRPr lang="en-US">
              <a:ea typeface="Calibri"/>
              <a:cs typeface="Calibri"/>
            </a:endParaRPr>
          </a:p>
          <a:p>
            <a:pPr marL="863600" lvl="2" indent="-287655"/>
            <a:r>
              <a:rPr lang="en-US">
                <a:cs typeface="Calibri"/>
              </a:rPr>
              <a:t>Wel ‘</a:t>
            </a:r>
            <a:r>
              <a:rPr lang="en-US" err="1">
                <a:cs typeface="Calibri"/>
              </a:rPr>
              <a:t>isolatie</a:t>
            </a:r>
            <a:r>
              <a:rPr lang="en-US">
                <a:cs typeface="Calibri"/>
              </a:rPr>
              <a:t> </a:t>
            </a:r>
            <a:r>
              <a:rPr lang="en-US" err="1">
                <a:cs typeface="Calibri"/>
              </a:rPr>
              <a:t>onbekend</a:t>
            </a:r>
            <a:r>
              <a:rPr lang="en-US">
                <a:cs typeface="Calibri"/>
              </a:rPr>
              <a:t>’ </a:t>
            </a:r>
            <a:endParaRPr lang="en-US">
              <a:ea typeface="Calibri"/>
              <a:cs typeface="Calibri"/>
            </a:endParaRPr>
          </a:p>
          <a:p>
            <a:pPr marL="863600" lvl="2" indent="-287655"/>
            <a:r>
              <a:rPr lang="en-US">
                <a:cs typeface="Calibri"/>
              </a:rPr>
              <a:t>Want </a:t>
            </a:r>
            <a:r>
              <a:rPr lang="en-US" err="1">
                <a:cs typeface="Calibri"/>
              </a:rPr>
              <a:t>defaultisolatiedikten</a:t>
            </a:r>
            <a:r>
              <a:rPr lang="en-US">
                <a:cs typeface="Calibri"/>
              </a:rPr>
              <a:t> </a:t>
            </a:r>
            <a:r>
              <a:rPr lang="en-US" err="1">
                <a:cs typeface="Calibri"/>
              </a:rPr>
              <a:t>ifv</a:t>
            </a:r>
            <a:r>
              <a:rPr lang="en-US">
                <a:cs typeface="Calibri"/>
              </a:rPr>
              <a:t> </a:t>
            </a:r>
            <a:r>
              <a:rPr lang="en-US" err="1">
                <a:cs typeface="Calibri"/>
              </a:rPr>
              <a:t>bouwjaar</a:t>
            </a:r>
            <a:r>
              <a:rPr lang="en-US">
                <a:cs typeface="Calibri"/>
              </a:rPr>
              <a:t> </a:t>
            </a:r>
            <a:r>
              <a:rPr lang="en-US" err="1">
                <a:cs typeface="Calibri"/>
              </a:rPr>
              <a:t>wel</a:t>
            </a:r>
            <a:r>
              <a:rPr lang="en-US">
                <a:cs typeface="Calibri"/>
              </a:rPr>
              <a:t> </a:t>
            </a:r>
            <a:r>
              <a:rPr lang="en-US" err="1">
                <a:cs typeface="Calibri"/>
              </a:rPr>
              <a:t>representatief</a:t>
            </a:r>
            <a:endParaRPr lang="en-US" err="1">
              <a:ea typeface="Calibri"/>
              <a:cs typeface="Calibri"/>
            </a:endParaRPr>
          </a:p>
          <a:p>
            <a:pPr marL="863600" lvl="2" indent="-287655"/>
            <a:endParaRPr lang="en-US">
              <a:solidFill>
                <a:srgbClr val="105269"/>
              </a:solidFill>
              <a:ea typeface="Calibri"/>
              <a:cs typeface="Calibri"/>
            </a:endParaRPr>
          </a:p>
        </p:txBody>
      </p:sp>
      <p:sp>
        <p:nvSpPr>
          <p:cNvPr id="8" name="TextBox 7">
            <a:extLst>
              <a:ext uri="{FF2B5EF4-FFF2-40B4-BE49-F238E27FC236}">
                <a16:creationId xmlns:a16="http://schemas.microsoft.com/office/drawing/2014/main" id="{33A66974-19FB-82F7-88B9-019D2081EF1B}"/>
              </a:ext>
            </a:extLst>
          </p:cNvPr>
          <p:cNvSpPr txBox="1"/>
          <p:nvPr/>
        </p:nvSpPr>
        <p:spPr>
          <a:xfrm>
            <a:off x="9426221" y="3085629"/>
            <a:ext cx="123237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a:solidFill>
                <a:srgbClr val="FF0000"/>
              </a:solidFill>
              <a:latin typeface="24"/>
              <a:cs typeface="Calibri"/>
            </a:endParaRPr>
          </a:p>
        </p:txBody>
      </p:sp>
      <p:pic>
        <p:nvPicPr>
          <p:cNvPr id="4" name="Picture 3">
            <a:extLst>
              <a:ext uri="{FF2B5EF4-FFF2-40B4-BE49-F238E27FC236}">
                <a16:creationId xmlns:a16="http://schemas.microsoft.com/office/drawing/2014/main" id="{9EFBB829-CEC0-5E2D-A3C3-51EB7C79C7AC}"/>
              </a:ext>
            </a:extLst>
          </p:cNvPr>
          <p:cNvPicPr>
            <a:picLocks noChangeAspect="1"/>
          </p:cNvPicPr>
          <p:nvPr/>
        </p:nvPicPr>
        <p:blipFill>
          <a:blip r:embed="rId2"/>
          <a:stretch>
            <a:fillRect/>
          </a:stretch>
        </p:blipFill>
        <p:spPr>
          <a:xfrm>
            <a:off x="6797500" y="3751384"/>
            <a:ext cx="5348416" cy="3047547"/>
          </a:xfrm>
          <a:prstGeom prst="rect">
            <a:avLst/>
          </a:prstGeom>
        </p:spPr>
      </p:pic>
      <p:pic>
        <p:nvPicPr>
          <p:cNvPr id="10" name="Picture 9">
            <a:extLst>
              <a:ext uri="{FF2B5EF4-FFF2-40B4-BE49-F238E27FC236}">
                <a16:creationId xmlns:a16="http://schemas.microsoft.com/office/drawing/2014/main" id="{547DD561-2617-8581-1A3F-517055DF2EE2}"/>
              </a:ext>
            </a:extLst>
          </p:cNvPr>
          <p:cNvPicPr>
            <a:picLocks noChangeAspect="1"/>
          </p:cNvPicPr>
          <p:nvPr/>
        </p:nvPicPr>
        <p:blipFill rotWithShape="1">
          <a:blip r:embed="rId3"/>
          <a:srcRect l="18518" r="35393" b="-275"/>
          <a:stretch/>
        </p:blipFill>
        <p:spPr>
          <a:xfrm>
            <a:off x="9881076" y="1483713"/>
            <a:ext cx="2253756" cy="2184183"/>
          </a:xfrm>
          <a:prstGeom prst="rect">
            <a:avLst/>
          </a:prstGeom>
        </p:spPr>
      </p:pic>
    </p:spTree>
    <p:extLst>
      <p:ext uri="{BB962C8B-B14F-4D97-AF65-F5344CB8AC3E}">
        <p14:creationId xmlns:p14="http://schemas.microsoft.com/office/powerpoint/2010/main" val="2667692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1F5EC9F-F572-F392-ED3D-748FC1BECBCD}"/>
              </a:ext>
            </a:extLst>
          </p:cNvPr>
          <p:cNvSpPr/>
          <p:nvPr/>
        </p:nvSpPr>
        <p:spPr>
          <a:xfrm>
            <a:off x="838198" y="3803123"/>
            <a:ext cx="10770577" cy="2514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Hoe omgaan met gemengde ruimtes?</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287655">
              <a:spcAft>
                <a:spcPts val="1200"/>
              </a:spcAft>
            </a:pPr>
            <a:r>
              <a:rPr lang="nl-BE" sz="2200"/>
              <a:t>Natte functie + verblijfsfunctie in één ruimte</a:t>
            </a:r>
            <a:endParaRPr lang="en-US"/>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Fictief opsplitsen in één natte ruimte en één verblijfsruimte</a:t>
            </a:r>
            <a:endParaRPr lang="nl-BE" sz="1900" b="0" i="0" u="none" strike="noStrike" kern="1200" cap="none" spc="0" normalizeH="0" baseline="0" noProof="0">
              <a:ln>
                <a:noFill/>
              </a:ln>
              <a:solidFill>
                <a:srgbClr val="7F7F7F"/>
              </a:solidFill>
              <a:effectLst/>
              <a:uLnTx/>
              <a:uFillTx/>
              <a:latin typeface="Calibri"/>
              <a:cs typeface="Calibri"/>
            </a:endParaRPr>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r>
              <a:rPr lang="nl-BE" sz="1900">
                <a:latin typeface="Calibri"/>
              </a:rPr>
              <a:t>Beide ‘fictieve’ ruimtes worden later apart afgetoetst op aanwezigheid van ventilatieopeningen</a:t>
            </a:r>
            <a:endParaRPr lang="nl-BE" sz="1900" b="0" i="0" u="none" strike="noStrike" kern="1200" cap="none" spc="0" normalizeH="0" baseline="0" noProof="0">
              <a:ln>
                <a:noFill/>
              </a:ln>
              <a:solidFill>
                <a:srgbClr val="7F7F7F"/>
              </a:solidFill>
              <a:effectLst/>
              <a:uLnTx/>
              <a:uFillTx/>
              <a:latin typeface="Calibri"/>
              <a:cs typeface="Calibri"/>
            </a:endParaRPr>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endParaRPr lang="nl-BE" sz="1900">
              <a:latin typeface="Calibri"/>
              <a:cs typeface="Calibri"/>
            </a:endParaRPr>
          </a:p>
          <a:p>
            <a:pPr marL="575945" lvl="1" indent="-287655">
              <a:defRPr/>
            </a:pPr>
            <a:r>
              <a:rPr lang="nl-BE" sz="1900">
                <a:latin typeface="Calibri"/>
              </a:rPr>
              <a:t>BEHALVE indien netto-oppervlakte van de totale ruimte (zie deel IV van het IP)  kleiner is dan 6 m²: dan invoeren als natte ruimte</a:t>
            </a:r>
            <a:endParaRPr lang="nl-BE" sz="1900">
              <a:latin typeface="Calibri"/>
              <a:cs typeface="Calibri"/>
            </a:endParaRPr>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endParaRPr lang="nl-BE" sz="1900">
              <a:latin typeface="Calibri"/>
              <a:cs typeface="Calibri"/>
            </a:endParaRPr>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endParaRPr lang="nl-BE" sz="1500">
              <a:cs typeface="Calibri"/>
            </a:endParaRPr>
          </a:p>
          <a:p>
            <a:pPr indent="0">
              <a:spcAft>
                <a:spcPts val="1200"/>
              </a:spcAft>
              <a:buNone/>
            </a:pPr>
            <a:r>
              <a:rPr lang="nl-BE" sz="2200"/>
              <a:t>Voorbeelden van gemengde ruimtes</a:t>
            </a:r>
            <a:endParaRPr lang="nl-BE" sz="2200">
              <a:cs typeface="Calibri"/>
            </a:endParaRPr>
          </a:p>
          <a:p>
            <a:pPr marL="575945" lvl="1" indent="-287655">
              <a:defRPr/>
            </a:pPr>
            <a:r>
              <a:rPr lang="nl-BE" sz="1900">
                <a:latin typeface="Calibri"/>
              </a:rPr>
              <a:t>Een slaapkamer met en-suite badkamer zonder afsluitbare deur tussen beiden: in te voeren als één natte ruimte en één verblijfsruimte</a:t>
            </a:r>
            <a:endParaRPr lang="nl-BE" sz="1900">
              <a:latin typeface="Calibri"/>
              <a:cs typeface="Calibri"/>
            </a:endParaRPr>
          </a:p>
          <a:p>
            <a:pPr marL="575945" lvl="1" indent="-287655">
              <a:defRPr/>
            </a:pPr>
            <a:r>
              <a:rPr lang="nl-BE" sz="1900">
                <a:latin typeface="Calibri"/>
              </a:rPr>
              <a:t>Een open keuken in open verbinding met de woonkamer: in te voeren als één natte ruimte en één verblijfsruimte</a:t>
            </a:r>
            <a:endParaRPr lang="nl-BE" sz="1900">
              <a:latin typeface="Calibri"/>
              <a:cs typeface="Calibri"/>
            </a:endParaRPr>
          </a:p>
          <a:p>
            <a:pPr marL="575945" lvl="1" indent="-287655">
              <a:defRPr/>
            </a:pPr>
            <a:r>
              <a:rPr lang="nl-BE" sz="1900">
                <a:latin typeface="Calibri"/>
              </a:rPr>
              <a:t>Een douchecel aanwezig in een slaapkamer met totale netto-vloeroppervlakte van 4,8 m² ≤ 6 m²: </a:t>
            </a:r>
            <a:br>
              <a:rPr lang="nl-BE" sz="1900">
                <a:latin typeface="Calibri"/>
              </a:rPr>
            </a:br>
            <a:r>
              <a:rPr lang="nl-BE" sz="1900">
                <a:latin typeface="Calibri"/>
              </a:rPr>
              <a:t>in te voeren als één natte ruimte</a:t>
            </a:r>
            <a:endParaRPr lang="nl-BE" sz="1900">
              <a:latin typeface="Calibri"/>
              <a:cs typeface="Calibri"/>
            </a:endParaRPr>
          </a:p>
          <a:p>
            <a:pPr marL="575945" lvl="1" indent="-287655"/>
            <a:endParaRPr lang="nl-BE" sz="1500">
              <a:cs typeface="Calibri"/>
            </a:endParaRPr>
          </a:p>
          <a:p>
            <a:pPr marL="575945" lvl="1" indent="-287655"/>
            <a:endParaRPr lang="nl-BE" sz="1500">
              <a:cs typeface="Calibri"/>
            </a:endParaRPr>
          </a:p>
          <a:p>
            <a:pPr indent="-287655"/>
            <a:endParaRPr lang="nl-BE" sz="2200">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IX.4.3</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121082790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EC0E4-5539-C0EE-6C33-A90B7E2DBF5A}"/>
              </a:ext>
            </a:extLst>
          </p:cNvPr>
          <p:cNvSpPr>
            <a:spLocks noGrp="1"/>
          </p:cNvSpPr>
          <p:nvPr>
            <p:ph type="title"/>
          </p:nvPr>
        </p:nvSpPr>
        <p:spPr/>
        <p:txBody>
          <a:bodyPr lIns="91440" tIns="45720" rIns="91440" bIns="45720" anchor="t"/>
          <a:lstStyle/>
          <a:p>
            <a:r>
              <a:rPr lang="en-US" err="1">
                <a:latin typeface="Calibri"/>
                <a:ea typeface="Calibri"/>
                <a:cs typeface="Calibri"/>
              </a:rPr>
              <a:t>Veelgemaakte</a:t>
            </a:r>
            <a:r>
              <a:rPr lang="en-US">
                <a:latin typeface="Calibri"/>
                <a:ea typeface="Calibri"/>
                <a:cs typeface="Calibri"/>
              </a:rPr>
              <a:t> </a:t>
            </a:r>
            <a:r>
              <a:rPr lang="en-US" err="1">
                <a:latin typeface="Calibri"/>
                <a:ea typeface="Calibri"/>
                <a:cs typeface="Calibri"/>
              </a:rPr>
              <a:t>fouten</a:t>
            </a:r>
            <a:r>
              <a:rPr lang="en-US">
                <a:latin typeface="Calibri"/>
                <a:ea typeface="Calibri"/>
                <a:cs typeface="Calibri"/>
              </a:rPr>
              <a:t> </a:t>
            </a:r>
            <a:r>
              <a:rPr lang="en-US" err="1">
                <a:latin typeface="Calibri"/>
                <a:ea typeface="Calibri"/>
                <a:cs typeface="Calibri"/>
              </a:rPr>
              <a:t>bij</a:t>
            </a:r>
            <a:r>
              <a:rPr lang="en-US">
                <a:latin typeface="Calibri"/>
                <a:ea typeface="Calibri"/>
                <a:cs typeface="Calibri"/>
              </a:rPr>
              <a:t> </a:t>
            </a:r>
            <a:r>
              <a:rPr lang="en-US" err="1">
                <a:latin typeface="Calibri"/>
                <a:ea typeface="Calibri"/>
                <a:cs typeface="Calibri"/>
              </a:rPr>
              <a:t>aannames</a:t>
            </a:r>
            <a:endParaRPr lang="en-US" err="1"/>
          </a:p>
        </p:txBody>
      </p:sp>
      <p:sp>
        <p:nvSpPr>
          <p:cNvPr id="3" name="Content Placeholder 2">
            <a:extLst>
              <a:ext uri="{FF2B5EF4-FFF2-40B4-BE49-F238E27FC236}">
                <a16:creationId xmlns:a16="http://schemas.microsoft.com/office/drawing/2014/main" id="{9115C7BA-6B8B-F782-027E-135463A143E1}"/>
              </a:ext>
            </a:extLst>
          </p:cNvPr>
          <p:cNvSpPr>
            <a:spLocks noGrp="1"/>
          </p:cNvSpPr>
          <p:nvPr>
            <p:ph sz="half" idx="10"/>
          </p:nvPr>
        </p:nvSpPr>
        <p:spPr>
          <a:xfrm>
            <a:off x="485774" y="1484784"/>
            <a:ext cx="5785990" cy="5037474"/>
          </a:xfrm>
        </p:spPr>
        <p:txBody>
          <a:bodyPr lIns="91440" tIns="45720" rIns="91440" bIns="0" anchor="t"/>
          <a:lstStyle/>
          <a:p>
            <a:pPr indent="-287655"/>
            <a:r>
              <a:rPr lang="en-US" err="1">
                <a:ea typeface="Calibri"/>
                <a:cs typeface="Calibri"/>
              </a:rPr>
              <a:t>Muur</a:t>
            </a:r>
            <a:r>
              <a:rPr lang="en-US">
                <a:ea typeface="Calibri"/>
                <a:cs typeface="Calibri"/>
              </a:rPr>
              <a:t> </a:t>
            </a:r>
            <a:r>
              <a:rPr lang="en-US" err="1">
                <a:ea typeface="Calibri"/>
                <a:cs typeface="Calibri"/>
              </a:rPr>
              <a:t>grenzend</a:t>
            </a:r>
            <a:r>
              <a:rPr lang="en-US">
                <a:ea typeface="Calibri"/>
                <a:cs typeface="Calibri"/>
              </a:rPr>
              <a:t> </a:t>
            </a:r>
            <a:r>
              <a:rPr lang="en-US" err="1">
                <a:ea typeface="Calibri"/>
                <a:cs typeface="Calibri"/>
              </a:rPr>
              <a:t>aan</a:t>
            </a:r>
            <a:r>
              <a:rPr lang="en-US">
                <a:ea typeface="Calibri"/>
                <a:cs typeface="Calibri"/>
              </a:rPr>
              <a:t> </a:t>
            </a:r>
            <a:r>
              <a:rPr lang="en-US" err="1">
                <a:ea typeface="Calibri"/>
                <a:cs typeface="Calibri"/>
              </a:rPr>
              <a:t>grond</a:t>
            </a:r>
            <a:endParaRPr lang="en-US">
              <a:ea typeface="Calibri"/>
              <a:cs typeface="Calibri"/>
            </a:endParaRPr>
          </a:p>
          <a:p>
            <a:pPr marL="575945" lvl="1" indent="-287655">
              <a:buFont typeface="Calibri" panose="020F0502020204030204" pitchFamily="34" charset="0"/>
              <a:buChar char="→"/>
            </a:pPr>
            <a:r>
              <a:rPr lang="en-US" err="1">
                <a:solidFill>
                  <a:schemeClr val="bg1">
                    <a:lumMod val="50000"/>
                  </a:schemeClr>
                </a:solidFill>
                <a:ea typeface="Calibri"/>
                <a:cs typeface="Calibri"/>
              </a:rPr>
              <a:t>Voorbeeld</a:t>
            </a:r>
            <a:endParaRPr lang="en-US">
              <a:solidFill>
                <a:schemeClr val="bg1">
                  <a:lumMod val="50000"/>
                </a:schemeClr>
              </a:solidFill>
              <a:ea typeface="Calibri"/>
              <a:cs typeface="Calibri"/>
            </a:endParaRPr>
          </a:p>
          <a:p>
            <a:pPr marL="863600" lvl="2" indent="-287655">
              <a:buFont typeface="Calibri" panose="020F0502020204030204" pitchFamily="34" charset="0"/>
              <a:buChar char="→"/>
            </a:pPr>
            <a:r>
              <a:rPr lang="en-US">
                <a:solidFill>
                  <a:schemeClr val="bg1">
                    <a:lumMod val="50000"/>
                  </a:schemeClr>
                </a:solidFill>
                <a:ea typeface="Calibri"/>
                <a:cs typeface="Calibri"/>
              </a:rPr>
              <a:t>EPC van </a:t>
            </a:r>
            <a:r>
              <a:rPr lang="en-US" err="1">
                <a:solidFill>
                  <a:schemeClr val="bg1">
                    <a:lumMod val="50000"/>
                  </a:schemeClr>
                </a:solidFill>
                <a:ea typeface="Calibri"/>
                <a:cs typeface="Calibri"/>
              </a:rPr>
              <a:t>gebouweenheid</a:t>
            </a:r>
            <a:r>
              <a:rPr lang="en-US">
                <a:solidFill>
                  <a:schemeClr val="bg1">
                    <a:lumMod val="50000"/>
                  </a:schemeClr>
                </a:solidFill>
                <a:ea typeface="Calibri"/>
                <a:cs typeface="Calibri"/>
              </a:rPr>
              <a:t> </a:t>
            </a:r>
            <a:r>
              <a:rPr lang="en-US" err="1">
                <a:solidFill>
                  <a:schemeClr val="bg1">
                    <a:lumMod val="50000"/>
                  </a:schemeClr>
                </a:solidFill>
                <a:ea typeface="Calibri"/>
                <a:cs typeface="Calibri"/>
              </a:rPr>
              <a:t>rechts</a:t>
            </a:r>
            <a:endParaRPr lang="en-US">
              <a:solidFill>
                <a:schemeClr val="bg1">
                  <a:lumMod val="50000"/>
                </a:schemeClr>
              </a:solidFill>
              <a:ea typeface="Calibri"/>
              <a:cs typeface="Calibri"/>
            </a:endParaRPr>
          </a:p>
          <a:p>
            <a:pPr marL="863600" lvl="2" indent="-287655">
              <a:buFont typeface="Calibri" panose="020F0502020204030204" pitchFamily="34" charset="0"/>
              <a:buChar char="→"/>
            </a:pPr>
            <a:r>
              <a:rPr lang="en-US">
                <a:solidFill>
                  <a:schemeClr val="bg1">
                    <a:lumMod val="50000"/>
                  </a:schemeClr>
                </a:solidFill>
                <a:ea typeface="Calibri"/>
                <a:cs typeface="Calibri"/>
              </a:rPr>
              <a:t>Deel van de </a:t>
            </a:r>
            <a:r>
              <a:rPr lang="en-US" err="1">
                <a:solidFill>
                  <a:schemeClr val="bg1">
                    <a:lumMod val="50000"/>
                  </a:schemeClr>
                </a:solidFill>
                <a:ea typeface="Calibri"/>
                <a:cs typeface="Calibri"/>
              </a:rPr>
              <a:t>ondergrondse</a:t>
            </a:r>
            <a:r>
              <a:rPr lang="en-US">
                <a:solidFill>
                  <a:schemeClr val="bg1">
                    <a:lumMod val="50000"/>
                  </a:schemeClr>
                </a:solidFill>
                <a:ea typeface="Calibri"/>
                <a:cs typeface="Calibri"/>
              </a:rPr>
              <a:t> </a:t>
            </a:r>
            <a:r>
              <a:rPr lang="en-US" err="1">
                <a:solidFill>
                  <a:schemeClr val="bg1">
                    <a:lumMod val="50000"/>
                  </a:schemeClr>
                </a:solidFill>
                <a:ea typeface="Calibri"/>
                <a:cs typeface="Calibri"/>
              </a:rPr>
              <a:t>muur</a:t>
            </a:r>
            <a:endParaRPr lang="en-US">
              <a:solidFill>
                <a:schemeClr val="bg1">
                  <a:lumMod val="50000"/>
                </a:schemeClr>
              </a:solidFill>
              <a:ea typeface="Calibri"/>
              <a:cs typeface="Calibri"/>
            </a:endParaRPr>
          </a:p>
          <a:p>
            <a:pPr marL="1151890" lvl="3" indent="-287655">
              <a:buFont typeface="Wingdings 3" panose="05020102010507070707" pitchFamily="18" charset="2"/>
              <a:buChar char=""/>
            </a:pPr>
            <a:r>
              <a:rPr lang="en-US" sz="1800">
                <a:solidFill>
                  <a:schemeClr val="tx1"/>
                </a:solidFill>
                <a:ea typeface="Calibri"/>
                <a:cs typeface="Calibri"/>
              </a:rPr>
              <a:t>Aanname:</a:t>
            </a:r>
          </a:p>
          <a:p>
            <a:pPr marL="1439545" lvl="4" indent="-287655">
              <a:buFont typeface="Wingdings 3" panose="05020102010507070707" pitchFamily="18" charset="2"/>
              <a:buChar char=""/>
            </a:pPr>
            <a:r>
              <a:rPr lang="en-US" sz="1800">
                <a:solidFill>
                  <a:schemeClr val="tx1"/>
                </a:solidFill>
                <a:ea typeface="Calibri"/>
                <a:cs typeface="Calibri"/>
              </a:rPr>
              <a:t>Bij </a:t>
            </a:r>
            <a:r>
              <a:rPr lang="en-US" sz="1800" err="1">
                <a:solidFill>
                  <a:schemeClr val="tx1"/>
                </a:solidFill>
                <a:ea typeface="Calibri"/>
                <a:cs typeface="Calibri"/>
              </a:rPr>
              <a:t>onbekende</a:t>
            </a:r>
            <a:r>
              <a:rPr lang="en-US" sz="1800">
                <a:solidFill>
                  <a:schemeClr val="tx1"/>
                </a:solidFill>
                <a:ea typeface="Calibri"/>
                <a:cs typeface="Calibri"/>
              </a:rPr>
              <a:t> </a:t>
            </a:r>
            <a:r>
              <a:rPr lang="en-US" sz="1800" err="1">
                <a:solidFill>
                  <a:schemeClr val="tx1"/>
                </a:solidFill>
                <a:ea typeface="Calibri"/>
                <a:cs typeface="Calibri"/>
              </a:rPr>
              <a:t>isolatie</a:t>
            </a:r>
            <a:r>
              <a:rPr lang="en-US" sz="1800">
                <a:solidFill>
                  <a:schemeClr val="tx1"/>
                </a:solidFill>
                <a:ea typeface="Calibri"/>
                <a:cs typeface="Calibri"/>
              </a:rPr>
              <a:t> </a:t>
            </a:r>
            <a:r>
              <a:rPr lang="en-US" sz="1800" err="1">
                <a:solidFill>
                  <a:schemeClr val="tx1"/>
                </a:solidFill>
                <a:ea typeface="Calibri"/>
                <a:cs typeface="Calibri"/>
              </a:rPr>
              <a:t>moet</a:t>
            </a:r>
            <a:r>
              <a:rPr lang="en-US" sz="1800">
                <a:solidFill>
                  <a:schemeClr val="tx1"/>
                </a:solidFill>
                <a:ea typeface="Calibri"/>
                <a:cs typeface="Calibri"/>
              </a:rPr>
              <a:t> '</a:t>
            </a:r>
            <a:r>
              <a:rPr lang="en-US" sz="1800" err="1">
                <a:solidFill>
                  <a:schemeClr val="tx1"/>
                </a:solidFill>
                <a:ea typeface="Calibri"/>
                <a:cs typeface="Calibri"/>
              </a:rPr>
              <a:t>isolatie</a:t>
            </a:r>
            <a:r>
              <a:rPr lang="en-US" sz="1800">
                <a:solidFill>
                  <a:schemeClr val="tx1"/>
                </a:solidFill>
                <a:ea typeface="Calibri"/>
                <a:cs typeface="Calibri"/>
              </a:rPr>
              <a:t> </a:t>
            </a:r>
            <a:r>
              <a:rPr lang="en-US" sz="1800" err="1">
                <a:solidFill>
                  <a:schemeClr val="tx1"/>
                </a:solidFill>
                <a:ea typeface="Calibri"/>
                <a:cs typeface="Calibri"/>
              </a:rPr>
              <a:t>afwezig</a:t>
            </a:r>
            <a:r>
              <a:rPr lang="en-US" sz="1800">
                <a:solidFill>
                  <a:schemeClr val="tx1"/>
                </a:solidFill>
                <a:ea typeface="Calibri"/>
                <a:cs typeface="Calibri"/>
              </a:rPr>
              <a:t>' </a:t>
            </a:r>
            <a:r>
              <a:rPr lang="en-US" sz="1800" err="1">
                <a:solidFill>
                  <a:schemeClr val="tx1"/>
                </a:solidFill>
                <a:ea typeface="Calibri"/>
                <a:cs typeface="Calibri"/>
              </a:rPr>
              <a:t>worden</a:t>
            </a:r>
            <a:r>
              <a:rPr lang="en-US" sz="1800">
                <a:solidFill>
                  <a:schemeClr val="tx1"/>
                </a:solidFill>
                <a:ea typeface="Calibri"/>
                <a:cs typeface="Calibri"/>
              </a:rPr>
              <a:t> </a:t>
            </a:r>
            <a:r>
              <a:rPr lang="en-US" sz="1800" err="1">
                <a:solidFill>
                  <a:schemeClr val="tx1"/>
                </a:solidFill>
                <a:ea typeface="Calibri"/>
                <a:cs typeface="Calibri"/>
              </a:rPr>
              <a:t>ingevoerd</a:t>
            </a:r>
            <a:endParaRPr lang="en-US" err="1">
              <a:solidFill>
                <a:schemeClr val="tx1"/>
              </a:solidFill>
            </a:endParaRPr>
          </a:p>
          <a:p>
            <a:pPr marL="863600" lvl="2" indent="-287655"/>
            <a:r>
              <a:rPr lang="en-US">
                <a:ea typeface="Calibri"/>
                <a:cs typeface="Calibri"/>
              </a:rPr>
              <a:t>Reden: </a:t>
            </a:r>
          </a:p>
          <a:p>
            <a:pPr marL="1151255" lvl="3" indent="-287655"/>
            <a:r>
              <a:rPr lang="en-US" err="1">
                <a:ea typeface="Calibri"/>
                <a:cs typeface="Calibri"/>
              </a:rPr>
              <a:t>Keldermuren</a:t>
            </a:r>
            <a:r>
              <a:rPr lang="en-US">
                <a:ea typeface="Calibri"/>
                <a:cs typeface="Calibri"/>
              </a:rPr>
              <a:t> </a:t>
            </a:r>
            <a:r>
              <a:rPr lang="en-US" err="1">
                <a:ea typeface="Calibri"/>
                <a:cs typeface="Calibri"/>
              </a:rPr>
              <a:t>doorgaans</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geïsoleerd</a:t>
            </a:r>
            <a:endParaRPr lang="en-US">
              <a:ea typeface="Calibri"/>
              <a:cs typeface="Calibri"/>
            </a:endParaRPr>
          </a:p>
          <a:p>
            <a:pPr marL="1151890" lvl="3" indent="-287655"/>
            <a:endParaRPr lang="en-US" b="1">
              <a:ea typeface="Calibri"/>
              <a:cs typeface="Calibri"/>
            </a:endParaRPr>
          </a:p>
          <a:p>
            <a:pPr marL="863600" lvl="2" indent="-287655"/>
            <a:endParaRPr lang="en-US">
              <a:ea typeface="Calibri"/>
              <a:cs typeface="Calibri"/>
            </a:endParaRPr>
          </a:p>
          <a:p>
            <a:pPr marL="863600" lvl="2" indent="-287655"/>
            <a:endParaRPr lang="en-US">
              <a:solidFill>
                <a:srgbClr val="7F7F7F"/>
              </a:solidFill>
              <a:ea typeface="Calibri"/>
              <a:cs typeface="Calibri"/>
            </a:endParaRPr>
          </a:p>
          <a:p>
            <a:pPr marL="575945" lvl="1" indent="-287655"/>
            <a:endParaRPr lang="en-US">
              <a:solidFill>
                <a:srgbClr val="105269"/>
              </a:solidFill>
              <a:ea typeface="Calibri"/>
              <a:cs typeface="Calibri"/>
            </a:endParaRPr>
          </a:p>
        </p:txBody>
      </p:sp>
      <p:pic>
        <p:nvPicPr>
          <p:cNvPr id="6" name="Picture 5">
            <a:extLst>
              <a:ext uri="{FF2B5EF4-FFF2-40B4-BE49-F238E27FC236}">
                <a16:creationId xmlns:a16="http://schemas.microsoft.com/office/drawing/2014/main" id="{515E9AC3-AC62-D3F8-5128-F043DE3729D8}"/>
              </a:ext>
            </a:extLst>
          </p:cNvPr>
          <p:cNvPicPr>
            <a:picLocks noChangeAspect="1"/>
          </p:cNvPicPr>
          <p:nvPr/>
        </p:nvPicPr>
        <p:blipFill>
          <a:blip r:embed="rId2"/>
          <a:stretch>
            <a:fillRect/>
          </a:stretch>
        </p:blipFill>
        <p:spPr>
          <a:xfrm>
            <a:off x="6457041" y="3597591"/>
            <a:ext cx="5614111" cy="3157937"/>
          </a:xfrm>
          <a:prstGeom prst="rect">
            <a:avLst/>
          </a:prstGeom>
        </p:spPr>
      </p:pic>
    </p:spTree>
    <p:extLst>
      <p:ext uri="{BB962C8B-B14F-4D97-AF65-F5344CB8AC3E}">
        <p14:creationId xmlns:p14="http://schemas.microsoft.com/office/powerpoint/2010/main" val="149696108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E8EC5-63C5-8E98-F2BF-8BE34C4880F8}"/>
              </a:ext>
            </a:extLst>
          </p:cNvPr>
          <p:cNvSpPr>
            <a:spLocks noGrp="1"/>
          </p:cNvSpPr>
          <p:nvPr>
            <p:ph type="title"/>
          </p:nvPr>
        </p:nvSpPr>
        <p:spPr/>
        <p:txBody>
          <a:bodyPr lIns="91440" tIns="45720" rIns="91440" bIns="45720" anchor="t"/>
          <a:lstStyle/>
          <a:p>
            <a:r>
              <a:rPr lang="nl-BE">
                <a:latin typeface="Calibri"/>
                <a:cs typeface="Calibri"/>
              </a:rPr>
              <a:t>Quiz aanname</a:t>
            </a:r>
            <a:endParaRPr lang="nl-BE"/>
          </a:p>
        </p:txBody>
      </p:sp>
      <p:sp>
        <p:nvSpPr>
          <p:cNvPr id="3" name="Tijdelijke aanduiding voor inhoud 2">
            <a:extLst>
              <a:ext uri="{FF2B5EF4-FFF2-40B4-BE49-F238E27FC236}">
                <a16:creationId xmlns:a16="http://schemas.microsoft.com/office/drawing/2014/main" id="{0F36CDE5-DCBC-8119-842D-4CE19CDBD777}"/>
              </a:ext>
            </a:extLst>
          </p:cNvPr>
          <p:cNvSpPr>
            <a:spLocks noGrp="1"/>
          </p:cNvSpPr>
          <p:nvPr>
            <p:ph sz="half" idx="10"/>
          </p:nvPr>
        </p:nvSpPr>
        <p:spPr>
          <a:xfrm>
            <a:off x="838198" y="1261760"/>
            <a:ext cx="7062928" cy="5260498"/>
          </a:xfrm>
        </p:spPr>
        <p:txBody>
          <a:bodyPr lIns="91440" tIns="45720" rIns="91440" bIns="0" anchor="t"/>
          <a:lstStyle/>
          <a:p>
            <a:pPr indent="0">
              <a:buNone/>
            </a:pPr>
            <a:r>
              <a:rPr lang="nl-BE">
                <a:solidFill>
                  <a:schemeClr val="tx2"/>
                </a:solidFill>
                <a:cs typeface="Calibri"/>
              </a:rPr>
              <a:t>We maken een EPC voor het linkse gebouw. Wat voeren we in bij de rechtergevel op de perceelsgrens, waar de aanwezigheid van isolatie onbekend is?</a:t>
            </a:r>
          </a:p>
          <a:p>
            <a:pPr marL="514350" indent="-514350">
              <a:buAutoNum type="alphaUcPeriod"/>
            </a:pPr>
            <a:r>
              <a:rPr lang="nl-BE" sz="2000">
                <a:solidFill>
                  <a:srgbClr val="7F7F7F"/>
                </a:solidFill>
                <a:cs typeface="Calibri"/>
              </a:rPr>
              <a:t>Onderste deel isolatie onbekend – bovenste deel isolatie onbekend</a:t>
            </a:r>
            <a:endParaRPr lang="nl-BE" sz="2000">
              <a:solidFill>
                <a:srgbClr val="7F7F7F"/>
              </a:solidFill>
              <a:ea typeface="Calibri"/>
              <a:cs typeface="Calibri"/>
            </a:endParaRPr>
          </a:p>
          <a:p>
            <a:pPr marL="514350" indent="-514350">
              <a:buAutoNum type="alphaUcPeriod"/>
            </a:pPr>
            <a:r>
              <a:rPr lang="nl-BE" sz="2000">
                <a:solidFill>
                  <a:srgbClr val="7F7F7F"/>
                </a:solidFill>
                <a:cs typeface="Calibri"/>
              </a:rPr>
              <a:t>Onderste deel isolatie afwezig – bovenste deel isolatie onbekend</a:t>
            </a:r>
            <a:endParaRPr lang="nl-BE">
              <a:cs typeface="Calibri"/>
            </a:endParaRPr>
          </a:p>
          <a:p>
            <a:pPr marL="514350" indent="-514350">
              <a:buAutoNum type="alphaUcPeriod"/>
            </a:pPr>
            <a:r>
              <a:rPr lang="nl-BE" sz="2000">
                <a:solidFill>
                  <a:srgbClr val="00B050"/>
                </a:solidFill>
                <a:cs typeface="Calibri"/>
              </a:rPr>
              <a:t>Onderste deel isolatie afwezig – bovenste deel isolatie afwezig</a:t>
            </a:r>
            <a:endParaRPr lang="nl-BE" sz="2000">
              <a:solidFill>
                <a:srgbClr val="00B050"/>
              </a:solidFill>
              <a:ea typeface="Calibri"/>
              <a:cs typeface="Calibri"/>
            </a:endParaRPr>
          </a:p>
          <a:p>
            <a:pPr marL="514350" indent="-514350">
              <a:buAutoNum type="alphaUcPeriod"/>
            </a:pPr>
            <a:r>
              <a:rPr lang="nl-BE" sz="2000">
                <a:solidFill>
                  <a:srgbClr val="7F7F7F"/>
                </a:solidFill>
                <a:cs typeface="Calibri"/>
              </a:rPr>
              <a:t>Onderste deel isolatie onbekend – middelste deel (verdieping 1 gebuur) isolatie onbekend – isolatie onbekend</a:t>
            </a:r>
            <a:endParaRPr lang="nl-BE" sz="2000">
              <a:solidFill>
                <a:srgbClr val="7F7F7F"/>
              </a:solidFill>
              <a:ea typeface="Calibri"/>
              <a:cs typeface="Calibri"/>
            </a:endParaRPr>
          </a:p>
          <a:p>
            <a:pPr marL="514350" indent="-514350">
              <a:buAutoNum type="alphaUcPeriod"/>
            </a:pPr>
            <a:r>
              <a:rPr lang="nl-BE" sz="2000">
                <a:solidFill>
                  <a:srgbClr val="7F7F7F"/>
                </a:solidFill>
                <a:cs typeface="Calibri"/>
              </a:rPr>
              <a:t>Onderste deel isolatie afwezig – middelste deel (verdieping 1 gebuur) isolatie afwezig – bovenste deel isolatie onbekend</a:t>
            </a:r>
            <a:endParaRPr lang="nl-BE">
              <a:cs typeface="Calibri"/>
            </a:endParaRPr>
          </a:p>
          <a:p>
            <a:pPr marL="514350" indent="-514350">
              <a:buAutoNum type="alphaUcPeriod"/>
            </a:pPr>
            <a:endParaRPr lang="nl-BE" sz="2000">
              <a:solidFill>
                <a:srgbClr val="7F7F7F"/>
              </a:solidFill>
              <a:cs typeface="Calibri"/>
            </a:endParaRPr>
          </a:p>
          <a:p>
            <a:pPr marL="514350" indent="-514350">
              <a:buAutoNum type="alphaUcPeriod"/>
            </a:pPr>
            <a:endParaRPr lang="nl-BE" sz="2000">
              <a:solidFill>
                <a:srgbClr val="7F7F7F"/>
              </a:solidFill>
              <a:cs typeface="Calibri"/>
            </a:endParaRPr>
          </a:p>
        </p:txBody>
      </p:sp>
      <p:pic>
        <p:nvPicPr>
          <p:cNvPr id="4" name="Picture 3">
            <a:extLst>
              <a:ext uri="{FF2B5EF4-FFF2-40B4-BE49-F238E27FC236}">
                <a16:creationId xmlns:a16="http://schemas.microsoft.com/office/drawing/2014/main" id="{D32C740F-CEDA-A06B-017A-C480FE11814B}"/>
              </a:ext>
            </a:extLst>
          </p:cNvPr>
          <p:cNvPicPr>
            <a:picLocks noChangeAspect="1"/>
          </p:cNvPicPr>
          <p:nvPr/>
        </p:nvPicPr>
        <p:blipFill>
          <a:blip r:embed="rId2"/>
          <a:stretch>
            <a:fillRect/>
          </a:stretch>
        </p:blipFill>
        <p:spPr>
          <a:xfrm>
            <a:off x="7958015" y="1263774"/>
            <a:ext cx="3925276" cy="4750528"/>
          </a:xfrm>
          <a:prstGeom prst="rect">
            <a:avLst/>
          </a:prstGeom>
        </p:spPr>
      </p:pic>
    </p:spTree>
    <p:extLst>
      <p:ext uri="{BB962C8B-B14F-4D97-AF65-F5344CB8AC3E}">
        <p14:creationId xmlns:p14="http://schemas.microsoft.com/office/powerpoint/2010/main" val="139482917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290D4F-6CFC-C97B-4836-FA85241C6D11}"/>
              </a:ext>
            </a:extLst>
          </p:cNvPr>
          <p:cNvSpPr>
            <a:spLocks noGrp="1"/>
          </p:cNvSpPr>
          <p:nvPr>
            <p:ph sz="half" idx="10"/>
          </p:nvPr>
        </p:nvSpPr>
        <p:spPr/>
        <p:txBody>
          <a:bodyPr lIns="91440" tIns="45720" rIns="91440" bIns="0" anchor="t"/>
          <a:lstStyle/>
          <a:p>
            <a:pPr indent="-287655"/>
            <a:r>
              <a:rPr lang="en-US">
                <a:solidFill>
                  <a:srgbClr val="0070C0"/>
                </a:solidFill>
                <a:ea typeface="Calibri"/>
                <a:cs typeface="Calibri"/>
              </a:rPr>
              <a:t>Link quiz </a:t>
            </a:r>
            <a:r>
              <a:rPr lang="en-US" err="1">
                <a:solidFill>
                  <a:srgbClr val="0070C0"/>
                </a:solidFill>
                <a:ea typeface="Calibri"/>
                <a:cs typeface="Calibri"/>
              </a:rPr>
              <a:t>aanbevelingen</a:t>
            </a:r>
            <a:endParaRPr lang="en-US">
              <a:solidFill>
                <a:srgbClr val="0070C0"/>
              </a:solidFill>
              <a:ea typeface="Calibri"/>
              <a:cs typeface="Calibri"/>
            </a:endParaRPr>
          </a:p>
        </p:txBody>
      </p:sp>
    </p:spTree>
    <p:extLst>
      <p:ext uri="{BB962C8B-B14F-4D97-AF65-F5344CB8AC3E}">
        <p14:creationId xmlns:p14="http://schemas.microsoft.com/office/powerpoint/2010/main" val="402556319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233</a:t>
            </a:fld>
            <a:endParaRPr lang="nl-BE" sz="1100">
              <a:solidFill>
                <a:srgbClr val="105269"/>
              </a:solidFill>
            </a:endParaRPr>
          </a:p>
        </p:txBody>
      </p:sp>
      <p:sp>
        <p:nvSpPr>
          <p:cNvPr id="11" name="titel">
            <a:extLst>
              <a:ext uri="{FF2B5EF4-FFF2-40B4-BE49-F238E27FC236}">
                <a16:creationId xmlns:a16="http://schemas.microsoft.com/office/drawing/2014/main" id="{AC046C87-0C84-4B56-B99E-DD8ACCE2579C}"/>
              </a:ext>
            </a:extLst>
          </p:cNvPr>
          <p:cNvSpPr txBox="1">
            <a:spLocks/>
          </p:cNvSpPr>
          <p:nvPr/>
        </p:nvSpPr>
        <p:spPr>
          <a:xfrm>
            <a:off x="1080000" y="2348880"/>
            <a:ext cx="10080000" cy="1247702"/>
          </a:xfrm>
          <a:prstGeom prst="rect">
            <a:avLst/>
          </a:prstGeom>
        </p:spPr>
        <p:txBody>
          <a:bodyPr lIns="91440" tIns="45720" rIns="91440" bIns="45720" anchor="t">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latin typeface="Calibri"/>
                <a:cs typeface="Calibri"/>
              </a:rPr>
              <a:t>Aanbevelingen</a:t>
            </a:r>
            <a:endParaRPr lang="nl-NL" sz="4800">
              <a:cs typeface="Calibri"/>
            </a:endParaRPr>
          </a:p>
          <a:p>
            <a:pPr algn="ctr"/>
            <a:endParaRPr lang="nl-NL" sz="4800"/>
          </a:p>
        </p:txBody>
      </p:sp>
      <p:sp>
        <p:nvSpPr>
          <p:cNvPr id="12" name="ondertitel">
            <a:extLst>
              <a:ext uri="{FF2B5EF4-FFF2-40B4-BE49-F238E27FC236}">
                <a16:creationId xmlns:a16="http://schemas.microsoft.com/office/drawing/2014/main" id="{2CC76EAE-063E-4569-90A1-841AE10E536A}"/>
              </a:ext>
            </a:extLst>
          </p:cNvPr>
          <p:cNvSpPr txBox="1">
            <a:spLocks/>
          </p:cNvSpPr>
          <p:nvPr/>
        </p:nvSpPr>
        <p:spPr>
          <a:xfrm>
            <a:off x="1080000" y="3669334"/>
            <a:ext cx="10080000" cy="1247702"/>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1400">
              <a:solidFill>
                <a:srgbClr val="105269"/>
              </a:solidFill>
            </a:endParaRPr>
          </a:p>
        </p:txBody>
      </p:sp>
    </p:spTree>
    <p:extLst>
      <p:ext uri="{BB962C8B-B14F-4D97-AF65-F5344CB8AC3E}">
        <p14:creationId xmlns:p14="http://schemas.microsoft.com/office/powerpoint/2010/main" val="2208314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Quiz Aanbevelingen</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10861963" cy="5037474"/>
          </a:xfrm>
        </p:spPr>
        <p:txBody>
          <a:bodyPr lIns="91440" tIns="45720" rIns="91440" bIns="0" anchor="t"/>
          <a:lstStyle/>
          <a:p>
            <a:pPr indent="0">
              <a:buNone/>
            </a:pPr>
            <a:endParaRPr lang="nl-BE"/>
          </a:p>
          <a:p>
            <a:pPr indent="0">
              <a:buNone/>
            </a:pPr>
            <a:endParaRPr lang="nl-BE"/>
          </a:p>
          <a:p>
            <a:pPr indent="0">
              <a:buNone/>
            </a:pPr>
            <a:endParaRPr lang="nl-BE"/>
          </a:p>
          <a:p>
            <a:pPr indent="0">
              <a:buNone/>
            </a:pPr>
            <a:endParaRPr lang="nl-BE"/>
          </a:p>
          <a:p>
            <a:pPr indent="0">
              <a:buNone/>
            </a:pPr>
            <a:r>
              <a:rPr lang="nl-BE"/>
              <a:t>Hoe voer ik volgende isolatie in?</a:t>
            </a:r>
            <a:endParaRPr lang="en-US"/>
          </a:p>
          <a:p>
            <a:pPr marL="288290" lvl="1" indent="0">
              <a:buNone/>
            </a:pPr>
            <a:r>
              <a:rPr lang="nl-BE" sz="3200">
                <a:solidFill>
                  <a:srgbClr val="105269"/>
                </a:solidFill>
              </a:rPr>
              <a:t>1.</a:t>
            </a:r>
            <a:r>
              <a:rPr lang="nl-BE" sz="3200"/>
              <a:t> </a:t>
            </a:r>
            <a:r>
              <a:rPr lang="nl-BE"/>
              <a:t>Isolatie:             </a:t>
            </a:r>
            <a:r>
              <a:rPr lang="nl-BE" b="1" u="sng">
                <a:solidFill>
                  <a:srgbClr val="105269"/>
                </a:solidFill>
              </a:rPr>
              <a:t>A</a:t>
            </a:r>
            <a:r>
              <a:rPr lang="nl-BE"/>
              <a:t> MW;          </a:t>
            </a:r>
            <a:r>
              <a:rPr lang="nl-BE" b="1" u="sng">
                <a:solidFill>
                  <a:srgbClr val="105269"/>
                </a:solidFill>
              </a:rPr>
              <a:t>B</a:t>
            </a:r>
            <a:r>
              <a:rPr lang="nl-BE"/>
              <a:t> MW in situ;  </a:t>
            </a:r>
            <a:r>
              <a:rPr lang="nl-BE" b="1" u="sng">
                <a:solidFill>
                  <a:srgbClr val="105269"/>
                </a:solidFill>
              </a:rPr>
              <a:t>C</a:t>
            </a:r>
            <a:r>
              <a:rPr lang="nl-BE"/>
              <a:t> PUR;        </a:t>
            </a:r>
            <a:r>
              <a:rPr lang="nl-BE" b="1" u="sng">
                <a:solidFill>
                  <a:srgbClr val="105269"/>
                </a:solidFill>
              </a:rPr>
              <a:t>D</a:t>
            </a:r>
            <a:r>
              <a:rPr lang="nl-BE"/>
              <a:t> PUR in situ;</a:t>
            </a:r>
            <a:endParaRPr lang="nl-BE">
              <a:ea typeface="Calibri"/>
              <a:cs typeface="Calibri"/>
            </a:endParaRPr>
          </a:p>
          <a:p>
            <a:pPr marL="288290" lvl="1" indent="0">
              <a:buNone/>
            </a:pPr>
            <a:r>
              <a:rPr lang="nl-BE" sz="3200">
                <a:solidFill>
                  <a:srgbClr val="105269"/>
                </a:solidFill>
                <a:cs typeface="Calibri"/>
              </a:rPr>
              <a:t>2. </a:t>
            </a:r>
            <a:r>
              <a:rPr lang="nl-BE">
                <a:cs typeface="Calibri"/>
              </a:rPr>
              <a:t>Dikte isolatie:   </a:t>
            </a:r>
            <a:r>
              <a:rPr lang="nl-BE" b="1" u="sng">
                <a:solidFill>
                  <a:srgbClr val="105269"/>
                </a:solidFill>
                <a:cs typeface="Calibri"/>
              </a:rPr>
              <a:t>A</a:t>
            </a:r>
            <a:r>
              <a:rPr lang="nl-BE">
                <a:cs typeface="Calibri"/>
              </a:rPr>
              <a:t> 20mm;      </a:t>
            </a:r>
            <a:r>
              <a:rPr lang="nl-BE" b="1" u="sng">
                <a:solidFill>
                  <a:srgbClr val="105269"/>
                </a:solidFill>
                <a:cs typeface="Calibri"/>
              </a:rPr>
              <a:t>B</a:t>
            </a:r>
            <a:r>
              <a:rPr lang="nl-BE">
                <a:cs typeface="Calibri"/>
              </a:rPr>
              <a:t> 40mm;          </a:t>
            </a:r>
            <a:r>
              <a:rPr lang="nl-BE" b="1" u="sng">
                <a:solidFill>
                  <a:srgbClr val="105269"/>
                </a:solidFill>
                <a:cs typeface="Calibri"/>
              </a:rPr>
              <a:t>C</a:t>
            </a:r>
            <a:r>
              <a:rPr lang="nl-BE">
                <a:cs typeface="Calibri"/>
              </a:rPr>
              <a:t> 60mm;    </a:t>
            </a:r>
            <a:r>
              <a:rPr lang="nl-BE" b="1" u="sng">
                <a:solidFill>
                  <a:srgbClr val="105269"/>
                </a:solidFill>
                <a:cs typeface="Calibri"/>
              </a:rPr>
              <a:t>D</a:t>
            </a:r>
            <a:r>
              <a:rPr lang="nl-BE">
                <a:cs typeface="Calibri"/>
              </a:rPr>
              <a:t> Onbekend;</a:t>
            </a:r>
            <a:endParaRPr lang="nl-BE">
              <a:ea typeface="Calibri"/>
              <a:cs typeface="Calibri"/>
            </a:endParaRPr>
          </a:p>
          <a:p>
            <a:pPr marL="288290" lvl="1" indent="0">
              <a:buNone/>
            </a:pPr>
            <a:r>
              <a:rPr lang="nl-BE" sz="3200">
                <a:solidFill>
                  <a:srgbClr val="105269"/>
                </a:solidFill>
                <a:cs typeface="Calibri"/>
              </a:rPr>
              <a:t>3. </a:t>
            </a:r>
            <a:r>
              <a:rPr lang="nl-BE">
                <a:cs typeface="Calibri"/>
              </a:rPr>
              <a:t>Onderbreking: </a:t>
            </a:r>
            <a:r>
              <a:rPr lang="nl-BE" b="1" u="sng">
                <a:solidFill>
                  <a:srgbClr val="105269"/>
                </a:solidFill>
                <a:cs typeface="Calibri"/>
              </a:rPr>
              <a:t>A</a:t>
            </a:r>
            <a:r>
              <a:rPr lang="nl-BE">
                <a:cs typeface="Calibri"/>
              </a:rPr>
              <a:t> Aanwezig; </a:t>
            </a:r>
            <a:r>
              <a:rPr lang="nl-BE" b="1" u="sng">
                <a:solidFill>
                  <a:srgbClr val="105269"/>
                </a:solidFill>
                <a:cs typeface="Calibri"/>
              </a:rPr>
              <a:t>B</a:t>
            </a:r>
            <a:r>
              <a:rPr lang="nl-BE">
                <a:cs typeface="Calibri"/>
              </a:rPr>
              <a:t> Afwezig;</a:t>
            </a:r>
            <a:endParaRPr lang="nl-BE">
              <a:ea typeface="Calibri"/>
              <a:cs typeface="Calibri"/>
            </a:endParaRPr>
          </a:p>
          <a:p>
            <a:pPr marL="288290" lvl="1" indent="0">
              <a:buNone/>
            </a:pPr>
            <a:r>
              <a:rPr lang="nl-BE" sz="3200">
                <a:solidFill>
                  <a:srgbClr val="105269"/>
                </a:solidFill>
                <a:cs typeface="Calibri"/>
              </a:rPr>
              <a:t>4. </a:t>
            </a:r>
            <a:r>
              <a:rPr lang="nl-BE">
                <a:cs typeface="Calibri"/>
              </a:rPr>
              <a:t>Plaats isolatie:  </a:t>
            </a:r>
            <a:r>
              <a:rPr lang="nl-BE" b="1" u="sng">
                <a:solidFill>
                  <a:srgbClr val="105269"/>
                </a:solidFill>
                <a:cs typeface="Calibri"/>
              </a:rPr>
              <a:t>A</a:t>
            </a:r>
            <a:r>
              <a:rPr lang="nl-BE">
                <a:cs typeface="Calibri"/>
              </a:rPr>
              <a:t> Binnen;     </a:t>
            </a:r>
            <a:r>
              <a:rPr lang="nl-BE" b="1" u="sng">
                <a:solidFill>
                  <a:srgbClr val="105269"/>
                </a:solidFill>
                <a:cs typeface="Calibri"/>
              </a:rPr>
              <a:t>B</a:t>
            </a:r>
            <a:r>
              <a:rPr lang="nl-BE">
                <a:cs typeface="Calibri"/>
              </a:rPr>
              <a:t> Buiten;         </a:t>
            </a:r>
            <a:r>
              <a:rPr lang="nl-BE" b="1" u="sng">
                <a:solidFill>
                  <a:srgbClr val="105269"/>
                </a:solidFill>
                <a:cs typeface="Calibri"/>
              </a:rPr>
              <a:t>C</a:t>
            </a:r>
            <a:r>
              <a:rPr lang="nl-BE">
                <a:cs typeface="Calibri"/>
              </a:rPr>
              <a:t> Andere;   </a:t>
            </a:r>
            <a:r>
              <a:rPr lang="nl-BE" b="1" u="sng">
                <a:solidFill>
                  <a:srgbClr val="105269"/>
                </a:solidFill>
                <a:cs typeface="Calibri"/>
              </a:rPr>
              <a:t>D</a:t>
            </a:r>
            <a:r>
              <a:rPr lang="nl-BE">
                <a:cs typeface="Calibri"/>
              </a:rPr>
              <a:t> Traditionele spouw;</a:t>
            </a:r>
            <a:endParaRPr lang="nl-BE">
              <a:ea typeface="Calibri"/>
              <a:cs typeface="Calibri"/>
            </a:endParaRPr>
          </a:p>
          <a:p>
            <a:pPr marL="288290" lvl="1" indent="0">
              <a:buNone/>
            </a:pPr>
            <a:r>
              <a:rPr lang="nl-BE">
                <a:cs typeface="Calibri"/>
              </a:rPr>
              <a:t>                                 </a:t>
            </a:r>
            <a:r>
              <a:rPr lang="nl-BE" b="1" u="sng">
                <a:solidFill>
                  <a:srgbClr val="105269"/>
                </a:solidFill>
                <a:cs typeface="Calibri"/>
              </a:rPr>
              <a:t>E</a:t>
            </a:r>
            <a:r>
              <a:rPr lang="nl-BE">
                <a:cs typeface="Calibri"/>
              </a:rPr>
              <a:t> Onbekend, want dit heeft toch geen invloed op de score;</a:t>
            </a:r>
            <a:endParaRPr lang="nl-BE">
              <a:ea typeface="Calibri"/>
              <a:cs typeface="Calibri"/>
            </a:endParaRPr>
          </a:p>
          <a:p>
            <a:pPr indent="0">
              <a:buNone/>
            </a:pPr>
            <a:endParaRPr lang="nl-BE">
              <a:cs typeface="Calibri"/>
            </a:endParaRPr>
          </a:p>
        </p:txBody>
      </p:sp>
      <p:pic>
        <p:nvPicPr>
          <p:cNvPr id="6" name="Picture 6">
            <a:extLst>
              <a:ext uri="{FF2B5EF4-FFF2-40B4-BE49-F238E27FC236}">
                <a16:creationId xmlns:a16="http://schemas.microsoft.com/office/drawing/2014/main" id="{BE51D732-0C25-52A5-D736-45E9B3257F08}"/>
              </a:ext>
            </a:extLst>
          </p:cNvPr>
          <p:cNvPicPr>
            <a:picLocks noChangeAspect="1"/>
          </p:cNvPicPr>
          <p:nvPr/>
        </p:nvPicPr>
        <p:blipFill>
          <a:blip r:embed="rId2"/>
          <a:stretch>
            <a:fillRect/>
          </a:stretch>
        </p:blipFill>
        <p:spPr>
          <a:xfrm>
            <a:off x="6527814" y="1085039"/>
            <a:ext cx="3738059" cy="2720013"/>
          </a:xfrm>
          <a:prstGeom prst="rect">
            <a:avLst/>
          </a:prstGeom>
        </p:spPr>
      </p:pic>
    </p:spTree>
    <p:extLst>
      <p:ext uri="{BB962C8B-B14F-4D97-AF65-F5344CB8AC3E}">
        <p14:creationId xmlns:p14="http://schemas.microsoft.com/office/powerpoint/2010/main" val="169805495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Quiz Aanbevelingen</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0">
              <a:buNone/>
            </a:pPr>
            <a:r>
              <a:rPr lang="nl-BE">
                <a:cs typeface="Calibri"/>
              </a:rPr>
              <a:t>5. Voor welke U-waarde van daken, muren en vloeren krijg ik een donkergroen kader op het EPC?</a:t>
            </a:r>
            <a:endParaRPr lang="en-US">
              <a:cs typeface="Calibri"/>
            </a:endParaRPr>
          </a:p>
          <a:p>
            <a:pPr indent="0">
              <a:buNone/>
            </a:pPr>
            <a:endParaRPr lang="nl-BE"/>
          </a:p>
          <a:p>
            <a:pPr marL="802640" lvl="1" indent="-514350">
              <a:buAutoNum type="alphaUcPeriod"/>
            </a:pPr>
            <a:r>
              <a:rPr lang="nl-BE"/>
              <a:t>U = 0,25 W/m²K</a:t>
            </a:r>
            <a:endParaRPr lang="nl-BE">
              <a:cs typeface="Calibri"/>
            </a:endParaRPr>
          </a:p>
          <a:p>
            <a:pPr marL="802640" lvl="1" indent="-514350">
              <a:buAutoNum type="alphaUcPeriod"/>
            </a:pPr>
            <a:r>
              <a:rPr lang="nl-BE">
                <a:cs typeface="Calibri"/>
              </a:rPr>
              <a:t>U = 0,23 W/m²K</a:t>
            </a:r>
            <a:endParaRPr lang="nl-BE">
              <a:ea typeface="Calibri"/>
              <a:cs typeface="Calibri"/>
            </a:endParaRPr>
          </a:p>
          <a:p>
            <a:pPr marL="745490" lvl="1" indent="-457200">
              <a:buAutoNum type="alphaUcPeriod"/>
            </a:pPr>
            <a:r>
              <a:rPr lang="nl-BE">
                <a:cs typeface="Calibri"/>
              </a:rPr>
              <a:t>U = 4,52 W/m²K</a:t>
            </a:r>
            <a:endParaRPr lang="nl-BE">
              <a:ea typeface="Calibri"/>
              <a:cs typeface="Calibri"/>
            </a:endParaRPr>
          </a:p>
          <a:p>
            <a:pPr marL="745490" lvl="1" indent="-457200">
              <a:buAutoNum type="alphaUcPeriod"/>
            </a:pPr>
            <a:r>
              <a:rPr lang="nl-BE">
                <a:cs typeface="Calibri"/>
              </a:rPr>
              <a:t>U = 4,50 m²K/W</a:t>
            </a:r>
            <a:endParaRPr lang="nl-BE">
              <a:ea typeface="Calibri"/>
              <a:cs typeface="Calibri"/>
            </a:endParaRPr>
          </a:p>
          <a:p>
            <a:pPr indent="0">
              <a:buNone/>
            </a:pPr>
            <a:endParaRPr lang="nl-BE">
              <a:cs typeface="Calibri"/>
            </a:endParaRPr>
          </a:p>
        </p:txBody>
      </p:sp>
    </p:spTree>
    <p:extLst>
      <p:ext uri="{BB962C8B-B14F-4D97-AF65-F5344CB8AC3E}">
        <p14:creationId xmlns:p14="http://schemas.microsoft.com/office/powerpoint/2010/main" val="135512288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Quiz Aanbevelingen</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0">
              <a:buNone/>
            </a:pPr>
            <a:r>
              <a:rPr lang="nl-BE">
                <a:cs typeface="Calibri"/>
              </a:rPr>
              <a:t>6. Welke volgorde van aanbevelingen wordt aangegeven bij een rode, oranje of lichtgroene kleur?</a:t>
            </a:r>
            <a:endParaRPr lang="en-US">
              <a:cs typeface="Calibri"/>
            </a:endParaRPr>
          </a:p>
          <a:p>
            <a:pPr indent="0">
              <a:buNone/>
            </a:pPr>
            <a:endParaRPr lang="nl-BE"/>
          </a:p>
          <a:p>
            <a:pPr marL="802640" lvl="1" indent="-514350">
              <a:buAutoNum type="alphaUcPeriod"/>
            </a:pPr>
            <a:r>
              <a:rPr lang="nl-BE"/>
              <a:t>Daken – muren – vloeren – vensters – deuren, poorten en panelen – verwarming.</a:t>
            </a:r>
            <a:endParaRPr lang="nl-BE">
              <a:cs typeface="Calibri"/>
            </a:endParaRPr>
          </a:p>
          <a:p>
            <a:pPr marL="802640" lvl="1" indent="-514350">
              <a:buAutoNum type="alphaUcPeriod"/>
            </a:pPr>
            <a:r>
              <a:rPr lang="nl-BE">
                <a:cs typeface="Calibri"/>
              </a:rPr>
              <a:t>Daken – verwarming – vensters – muren – vloeren – deuren, poorten en panelen.</a:t>
            </a:r>
            <a:endParaRPr lang="nl-BE"/>
          </a:p>
          <a:p>
            <a:pPr marL="745490" lvl="1" indent="-457200">
              <a:buAutoNum type="alphaUcPeriod"/>
            </a:pPr>
            <a:r>
              <a:rPr lang="nl-BE">
                <a:cs typeface="Calibri"/>
              </a:rPr>
              <a:t>Daken – vensters – muren – vloeren – deuren, poorten en panelen – verwarming.</a:t>
            </a:r>
            <a:endParaRPr lang="nl-BE"/>
          </a:p>
          <a:p>
            <a:pPr marL="745490" lvl="1" indent="-457200">
              <a:buAutoNum type="alphaUcPeriod"/>
            </a:pPr>
            <a:r>
              <a:rPr lang="nl-BE">
                <a:cs typeface="Calibri"/>
              </a:rPr>
              <a:t>Daken – verwarming – muren – vloeren – vensters – deuren, poorten en panelen.</a:t>
            </a:r>
            <a:endParaRPr lang="nl-BE"/>
          </a:p>
          <a:p>
            <a:pPr indent="0">
              <a:buNone/>
            </a:pPr>
            <a:endParaRPr lang="nl-BE">
              <a:cs typeface="Calibri"/>
            </a:endParaRPr>
          </a:p>
        </p:txBody>
      </p:sp>
    </p:spTree>
    <p:extLst>
      <p:ext uri="{BB962C8B-B14F-4D97-AF65-F5344CB8AC3E}">
        <p14:creationId xmlns:p14="http://schemas.microsoft.com/office/powerpoint/2010/main" val="327785856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Tip</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0">
              <a:buNone/>
            </a:pPr>
            <a:endParaRPr lang="nl-BE">
              <a:cs typeface="Calibri"/>
            </a:endParaRPr>
          </a:p>
          <a:p>
            <a:pPr indent="0">
              <a:buNone/>
            </a:pPr>
            <a:r>
              <a:rPr lang="nl-BE">
                <a:cs typeface="Calibri"/>
              </a:rPr>
              <a:t>Check de website voor al je vragen over de methodiek van de aanbevelingen:</a:t>
            </a:r>
            <a:endParaRPr lang="en-US">
              <a:cs typeface="Calibri"/>
            </a:endParaRPr>
          </a:p>
          <a:p>
            <a:pPr indent="0">
              <a:buNone/>
            </a:pPr>
            <a:endParaRPr lang="nl-BE">
              <a:latin typeface="wingdings"/>
              <a:sym typeface="wingdings"/>
            </a:endParaRPr>
          </a:p>
          <a:p>
            <a:pPr indent="0">
              <a:buFont typeface="Wingdings 3" panose="05040102010807070707" pitchFamily="18" charset="2"/>
              <a:buNone/>
            </a:pPr>
            <a:r>
              <a:rPr lang="nl-BE" sz="3200">
                <a:solidFill>
                  <a:srgbClr val="105269"/>
                </a:solidFill>
                <a:latin typeface="wingdings"/>
                <a:sym typeface="wingdings"/>
              </a:rPr>
              <a:t>à</a:t>
            </a:r>
            <a:r>
              <a:rPr lang="nl-BE" sz="3200">
                <a:solidFill>
                  <a:srgbClr val="105269"/>
                </a:solidFill>
                <a:hlinkClick r:id="rId2"/>
              </a:rPr>
              <a:t>https</a:t>
            </a:r>
            <a:r>
              <a:rPr lang="nl-BE" sz="3200">
                <a:solidFill>
                  <a:srgbClr val="105269"/>
                </a:solidFill>
                <a:cs typeface="Calibri"/>
                <a:hlinkClick r:id="rId2"/>
              </a:rPr>
              <a:t>://assets</a:t>
            </a:r>
            <a:r>
              <a:rPr lang="nl-BE" sz="3200">
                <a:solidFill>
                  <a:srgbClr val="105269"/>
                </a:solidFill>
                <a:hlinkClick r:id="rId2"/>
              </a:rPr>
              <a:t>.vlaanderen</a:t>
            </a:r>
            <a:r>
              <a:rPr lang="nl-BE" sz="3200">
                <a:solidFill>
                  <a:srgbClr val="105269"/>
                </a:solidFill>
                <a:cs typeface="Calibri"/>
                <a:hlinkClick r:id="rId2"/>
              </a:rPr>
              <a:t>.be/image/upload/v1659343449/EPC_Methodiek_Aanbevelingen_kyh4b2.pdf</a:t>
            </a:r>
            <a:endParaRPr lang="nl-BE">
              <a:solidFill>
                <a:srgbClr val="7F7F7F"/>
              </a:solidFill>
              <a:cs typeface="Calibri"/>
            </a:endParaRPr>
          </a:p>
          <a:p>
            <a:pPr marL="802640" lvl="1" indent="-514350">
              <a:buAutoNum type="alphaUcPeriod"/>
            </a:pPr>
            <a:endParaRPr lang="nl-BE">
              <a:cs typeface="Calibri"/>
            </a:endParaRPr>
          </a:p>
          <a:p>
            <a:pPr indent="0">
              <a:buNone/>
            </a:pPr>
            <a:endParaRPr lang="nl-BE">
              <a:cs typeface="Calibri"/>
            </a:endParaRPr>
          </a:p>
        </p:txBody>
      </p:sp>
    </p:spTree>
    <p:extLst>
      <p:ext uri="{BB962C8B-B14F-4D97-AF65-F5344CB8AC3E}">
        <p14:creationId xmlns:p14="http://schemas.microsoft.com/office/powerpoint/2010/main" val="38078617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D9454-A16C-F72A-3473-EE7C08ABB498}"/>
              </a:ext>
            </a:extLst>
          </p:cNvPr>
          <p:cNvSpPr>
            <a:spLocks noGrp="1"/>
          </p:cNvSpPr>
          <p:nvPr>
            <p:ph type="title"/>
          </p:nvPr>
        </p:nvSpPr>
        <p:spPr/>
        <p:txBody>
          <a:bodyPr lIns="91440" tIns="45720" rIns="91440" bIns="45720" anchor="t"/>
          <a:lstStyle/>
          <a:p>
            <a:r>
              <a:rPr lang="en-US" err="1">
                <a:latin typeface="Calibri"/>
                <a:ea typeface="Calibri"/>
                <a:cs typeface="Calibri"/>
              </a:rPr>
              <a:t>Aanbevelingen</a:t>
            </a:r>
            <a:endParaRPr lang="en-US" err="1"/>
          </a:p>
        </p:txBody>
      </p:sp>
      <p:pic>
        <p:nvPicPr>
          <p:cNvPr id="4" name="Content Placeholder 3">
            <a:extLst>
              <a:ext uri="{FF2B5EF4-FFF2-40B4-BE49-F238E27FC236}">
                <a16:creationId xmlns:a16="http://schemas.microsoft.com/office/drawing/2014/main" id="{15EF03F0-BEC4-7E23-B605-7D0398733071}"/>
              </a:ext>
            </a:extLst>
          </p:cNvPr>
          <p:cNvPicPr>
            <a:picLocks noGrp="1" noChangeAspect="1"/>
          </p:cNvPicPr>
          <p:nvPr>
            <p:ph sz="half" idx="10"/>
          </p:nvPr>
        </p:nvPicPr>
        <p:blipFill rotWithShape="1">
          <a:blip r:embed="rId2"/>
          <a:srcRect l="-280" t="2550" r="-280" b="729"/>
          <a:stretch/>
        </p:blipFill>
        <p:spPr>
          <a:xfrm>
            <a:off x="2483069" y="1251055"/>
            <a:ext cx="3514371" cy="5188190"/>
          </a:xfrm>
        </p:spPr>
      </p:pic>
      <p:pic>
        <p:nvPicPr>
          <p:cNvPr id="5" name="Picture 4">
            <a:extLst>
              <a:ext uri="{FF2B5EF4-FFF2-40B4-BE49-F238E27FC236}">
                <a16:creationId xmlns:a16="http://schemas.microsoft.com/office/drawing/2014/main" id="{214CD654-B117-5141-6135-9A118B9AEDE9}"/>
              </a:ext>
            </a:extLst>
          </p:cNvPr>
          <p:cNvPicPr>
            <a:picLocks noChangeAspect="1"/>
          </p:cNvPicPr>
          <p:nvPr/>
        </p:nvPicPr>
        <p:blipFill rotWithShape="1">
          <a:blip r:embed="rId3"/>
          <a:srcRect t="2365" r="-280"/>
          <a:stretch/>
        </p:blipFill>
        <p:spPr>
          <a:xfrm>
            <a:off x="6156544" y="1211486"/>
            <a:ext cx="3500770" cy="5650385"/>
          </a:xfrm>
          <a:prstGeom prst="rect">
            <a:avLst/>
          </a:prstGeom>
        </p:spPr>
      </p:pic>
    </p:spTree>
    <p:extLst>
      <p:ext uri="{BB962C8B-B14F-4D97-AF65-F5344CB8AC3E}">
        <p14:creationId xmlns:p14="http://schemas.microsoft.com/office/powerpoint/2010/main" val="10971968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D3B5-4D45-1984-97BD-C16AE61D0080}"/>
              </a:ext>
            </a:extLst>
          </p:cNvPr>
          <p:cNvSpPr>
            <a:spLocks noGrp="1"/>
          </p:cNvSpPr>
          <p:nvPr>
            <p:ph type="title"/>
          </p:nvPr>
        </p:nvSpPr>
        <p:spPr/>
        <p:txBody>
          <a:bodyPr lIns="91440" tIns="45720" rIns="91440" bIns="45720" anchor="t"/>
          <a:lstStyle/>
          <a:p>
            <a:r>
              <a:rPr lang="en-US" err="1">
                <a:latin typeface="Calibri"/>
                <a:ea typeface="Calibri"/>
                <a:cs typeface="Calibri"/>
              </a:rPr>
              <a:t>Invoergegevens</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aanbevelingen</a:t>
            </a:r>
            <a:endParaRPr lang="en-US" err="1"/>
          </a:p>
        </p:txBody>
      </p:sp>
      <p:sp>
        <p:nvSpPr>
          <p:cNvPr id="3" name="Content Placeholder 2">
            <a:extLst>
              <a:ext uri="{FF2B5EF4-FFF2-40B4-BE49-F238E27FC236}">
                <a16:creationId xmlns:a16="http://schemas.microsoft.com/office/drawing/2014/main" id="{C65DBE5B-8768-374B-9036-86C03B51036C}"/>
              </a:ext>
            </a:extLst>
          </p:cNvPr>
          <p:cNvSpPr>
            <a:spLocks noGrp="1"/>
          </p:cNvSpPr>
          <p:nvPr>
            <p:ph sz="half" idx="10"/>
          </p:nvPr>
        </p:nvSpPr>
        <p:spPr/>
        <p:txBody>
          <a:bodyPr lIns="91440" tIns="45720" rIns="91440" bIns="0" anchor="t"/>
          <a:lstStyle/>
          <a:p>
            <a:pPr indent="-287655"/>
            <a:r>
              <a:rPr lang="en-US">
                <a:ea typeface="Calibri"/>
                <a:cs typeface="Calibri"/>
              </a:rPr>
              <a:t>Parameters die </a:t>
            </a:r>
            <a:r>
              <a:rPr lang="en-US" err="1">
                <a:ea typeface="Calibri"/>
                <a:cs typeface="Calibri"/>
              </a:rPr>
              <a:t>invloed</a:t>
            </a:r>
            <a:r>
              <a:rPr lang="en-US">
                <a:ea typeface="Calibri"/>
                <a:cs typeface="Calibri"/>
              </a:rPr>
              <a:t> </a:t>
            </a:r>
            <a:r>
              <a:rPr lang="en-US" err="1">
                <a:ea typeface="Calibri"/>
                <a:cs typeface="Calibri"/>
              </a:rPr>
              <a:t>hebben</a:t>
            </a:r>
            <a:r>
              <a:rPr lang="en-US">
                <a:ea typeface="Calibri"/>
                <a:cs typeface="Calibri"/>
              </a:rPr>
              <a:t> op </a:t>
            </a:r>
            <a:r>
              <a:rPr lang="en-US" err="1">
                <a:ea typeface="Calibri"/>
                <a:cs typeface="Calibri"/>
              </a:rPr>
              <a:t>aanbevelingen</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prijzen</a:t>
            </a:r>
            <a:endParaRPr lang="en-US">
              <a:ea typeface="Calibri"/>
              <a:cs typeface="Calibri"/>
            </a:endParaRPr>
          </a:p>
          <a:p>
            <a:pPr indent="-287655"/>
            <a:r>
              <a:rPr lang="en-US" err="1">
                <a:ea typeface="Calibri"/>
                <a:cs typeface="Calibri"/>
              </a:rPr>
              <a:t>Correcte</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volledige</a:t>
            </a:r>
            <a:r>
              <a:rPr lang="en-US">
                <a:ea typeface="Calibri"/>
                <a:cs typeface="Calibri"/>
              </a:rPr>
              <a:t> </a:t>
            </a:r>
            <a:r>
              <a:rPr lang="en-US" err="1">
                <a:ea typeface="Calibri"/>
                <a:cs typeface="Calibri"/>
              </a:rPr>
              <a:t>invoergegevens</a:t>
            </a:r>
            <a:r>
              <a:rPr lang="en-US">
                <a:ea typeface="Calibri"/>
                <a:cs typeface="Calibri"/>
              </a:rPr>
              <a:t> </a:t>
            </a:r>
            <a:r>
              <a:rPr lang="en-US" err="1">
                <a:ea typeface="Calibri"/>
                <a:cs typeface="Calibri"/>
              </a:rPr>
              <a:t>nodig</a:t>
            </a:r>
            <a:endParaRPr lang="en-US">
              <a:ea typeface="Calibri"/>
              <a:cs typeface="Calibri"/>
            </a:endParaRPr>
          </a:p>
          <a:p>
            <a:pPr marL="575945" lvl="1" indent="-287655"/>
            <a:r>
              <a:rPr lang="en-US">
                <a:ea typeface="Calibri"/>
                <a:cs typeface="Calibri"/>
              </a:rPr>
              <a:t>Elk </a:t>
            </a:r>
            <a:r>
              <a:rPr lang="en-US" b="1" err="1">
                <a:ea typeface="Calibri"/>
                <a:cs typeface="Calibri"/>
              </a:rPr>
              <a:t>raam</a:t>
            </a:r>
            <a:r>
              <a:rPr lang="en-US">
                <a:ea typeface="Calibri"/>
                <a:cs typeface="Calibri"/>
              </a:rPr>
              <a:t> per </a:t>
            </a:r>
            <a:r>
              <a:rPr lang="en-US" err="1">
                <a:ea typeface="Calibri"/>
                <a:cs typeface="Calibri"/>
              </a:rPr>
              <a:t>gevel</a:t>
            </a:r>
            <a:r>
              <a:rPr lang="en-US">
                <a:ea typeface="Calibri"/>
                <a:cs typeface="Calibri"/>
              </a:rPr>
              <a:t> apart in </a:t>
            </a:r>
            <a:r>
              <a:rPr lang="en-US" err="1">
                <a:ea typeface="Calibri"/>
                <a:cs typeface="Calibri"/>
              </a:rPr>
              <a:t>te</a:t>
            </a:r>
            <a:r>
              <a:rPr lang="en-US">
                <a:ea typeface="Calibri"/>
                <a:cs typeface="Calibri"/>
              </a:rPr>
              <a:t> </a:t>
            </a:r>
            <a:r>
              <a:rPr lang="en-US" err="1">
                <a:ea typeface="Calibri"/>
                <a:cs typeface="Calibri"/>
              </a:rPr>
              <a:t>voeren</a:t>
            </a:r>
            <a:endParaRPr lang="en-US">
              <a:ea typeface="Calibri"/>
              <a:cs typeface="Calibri"/>
            </a:endParaRPr>
          </a:p>
          <a:p>
            <a:pPr marL="575945" lvl="1" indent="-287655"/>
            <a:r>
              <a:rPr lang="en-US" err="1">
                <a:ea typeface="Calibri"/>
                <a:cs typeface="Calibri"/>
              </a:rPr>
              <a:t>Aantal</a:t>
            </a:r>
            <a:r>
              <a:rPr lang="en-US">
                <a:ea typeface="Calibri"/>
                <a:cs typeface="Calibri"/>
              </a:rPr>
              <a:t> </a:t>
            </a:r>
            <a:r>
              <a:rPr lang="en-US" b="1" err="1">
                <a:ea typeface="Calibri"/>
                <a:cs typeface="Calibri"/>
              </a:rPr>
              <a:t>dakkapellen</a:t>
            </a:r>
            <a:r>
              <a:rPr lang="en-US">
                <a:ea typeface="Calibri"/>
                <a:cs typeface="Calibri"/>
              </a:rPr>
              <a:t> per </a:t>
            </a:r>
            <a:r>
              <a:rPr lang="en-US" err="1">
                <a:ea typeface="Calibri"/>
                <a:cs typeface="Calibri"/>
              </a:rPr>
              <a:t>hellend</a:t>
            </a:r>
            <a:r>
              <a:rPr lang="en-US">
                <a:ea typeface="Calibri"/>
                <a:cs typeface="Calibri"/>
              </a:rPr>
              <a:t> dak in </a:t>
            </a:r>
            <a:r>
              <a:rPr lang="en-US" err="1">
                <a:ea typeface="Calibri"/>
                <a:cs typeface="Calibri"/>
              </a:rPr>
              <a:t>te</a:t>
            </a:r>
            <a:r>
              <a:rPr lang="en-US">
                <a:ea typeface="Calibri"/>
                <a:cs typeface="Calibri"/>
              </a:rPr>
              <a:t> </a:t>
            </a:r>
            <a:r>
              <a:rPr lang="en-US" err="1">
                <a:ea typeface="Calibri"/>
                <a:cs typeface="Calibri"/>
              </a:rPr>
              <a:t>voeren</a:t>
            </a:r>
            <a:endParaRPr lang="en-US">
              <a:ea typeface="Calibri"/>
              <a:cs typeface="Calibri"/>
            </a:endParaRPr>
          </a:p>
          <a:p>
            <a:pPr marL="575945" lvl="1" indent="-287655"/>
            <a:r>
              <a:rPr lang="en-US" b="1" err="1">
                <a:ea typeface="Calibri"/>
                <a:cs typeface="Calibri"/>
              </a:rPr>
              <a:t>Locatie</a:t>
            </a:r>
            <a:r>
              <a:rPr lang="en-US">
                <a:ea typeface="Calibri"/>
                <a:cs typeface="Calibri"/>
              </a:rPr>
              <a:t> (</a:t>
            </a:r>
            <a:r>
              <a:rPr lang="en-US" err="1">
                <a:ea typeface="Calibri"/>
                <a:cs typeface="Calibri"/>
              </a:rPr>
              <a:t>plaats</a:t>
            </a:r>
            <a:r>
              <a:rPr lang="en-US">
                <a:ea typeface="Calibri"/>
                <a:cs typeface="Calibri"/>
              </a:rPr>
              <a:t>) van de </a:t>
            </a:r>
            <a:r>
              <a:rPr lang="en-US" b="1" err="1">
                <a:ea typeface="Calibri"/>
                <a:cs typeface="Calibri"/>
              </a:rPr>
              <a:t>isolatie</a:t>
            </a:r>
            <a:r>
              <a:rPr lang="en-US">
                <a:ea typeface="Calibri"/>
                <a:cs typeface="Calibri"/>
              </a:rPr>
              <a:t>/ </a:t>
            </a:r>
            <a:r>
              <a:rPr lang="en-US" err="1">
                <a:ea typeface="Calibri"/>
                <a:cs typeface="Calibri"/>
              </a:rPr>
              <a:t>aanwezigheid</a:t>
            </a:r>
            <a:r>
              <a:rPr lang="en-US">
                <a:ea typeface="Calibri"/>
                <a:cs typeface="Calibri"/>
              </a:rPr>
              <a:t> </a:t>
            </a:r>
            <a:r>
              <a:rPr lang="en-US" b="1" err="1">
                <a:ea typeface="Calibri"/>
                <a:cs typeface="Calibri"/>
              </a:rPr>
              <a:t>lege</a:t>
            </a:r>
            <a:r>
              <a:rPr lang="en-US" b="1">
                <a:ea typeface="Calibri"/>
                <a:cs typeface="Calibri"/>
              </a:rPr>
              <a:t> </a:t>
            </a:r>
            <a:r>
              <a:rPr lang="en-US" b="1" err="1">
                <a:ea typeface="Calibri"/>
                <a:cs typeface="Calibri"/>
              </a:rPr>
              <a:t>gevelspouw</a:t>
            </a:r>
            <a:endParaRPr lang="en-US" b="1">
              <a:ea typeface="Calibri"/>
              <a:cs typeface="Calibri"/>
            </a:endParaRPr>
          </a:p>
        </p:txBody>
      </p:sp>
    </p:spTree>
    <p:extLst>
      <p:ext uri="{BB962C8B-B14F-4D97-AF65-F5344CB8AC3E}">
        <p14:creationId xmlns:p14="http://schemas.microsoft.com/office/powerpoint/2010/main" val="163870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1F5EC9F-F572-F392-ED3D-748FC1BECBCD}"/>
              </a:ext>
            </a:extLst>
          </p:cNvPr>
          <p:cNvSpPr/>
          <p:nvPr/>
        </p:nvSpPr>
        <p:spPr>
          <a:xfrm>
            <a:off x="808890" y="2886075"/>
            <a:ext cx="10770577" cy="31942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Hoe omgaan met gemengde ruimtes?</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287655">
              <a:spcAft>
                <a:spcPts val="1200"/>
              </a:spcAft>
            </a:pPr>
            <a:r>
              <a:rPr lang="nl-BE" sz="2200"/>
              <a:t>Meerdere natte functies in één ruimte </a:t>
            </a:r>
            <a:r>
              <a:rPr lang="nl-BE" sz="2200">
                <a:sym typeface="Wingdings" panose="05000000000000000000" pitchFamily="2" charset="2"/>
              </a:rPr>
              <a:t> één natte ruimte</a:t>
            </a:r>
            <a:endParaRPr lang="en-US"/>
          </a:p>
          <a:p>
            <a:pPr indent="0">
              <a:spcAft>
                <a:spcPts val="1200"/>
              </a:spcAft>
              <a:buNone/>
            </a:pPr>
            <a:r>
              <a:rPr lang="nl-BE" sz="2200">
                <a:sym typeface="Wingdings" panose="05000000000000000000" pitchFamily="2" charset="2"/>
              </a:rPr>
              <a:t>    Meerdere verblijfsfuncties in één ruimte  één verblijfsruimte</a:t>
            </a:r>
            <a:endParaRPr lang="nl-BE" sz="2200"/>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endParaRPr lang="nl-BE" sz="1900">
              <a:latin typeface="Calibri"/>
              <a:cs typeface="Calibri"/>
            </a:endParaRPr>
          </a:p>
          <a:p>
            <a:pPr marL="575945" marR="0" lvl="1" indent="-287655" algn="l" defTabSz="914400" rtl="0" eaLnBrk="1" fontAlgn="auto" latinLnBrk="0" hangingPunct="1">
              <a:lnSpc>
                <a:spcPct val="90000"/>
              </a:lnSpc>
              <a:spcBef>
                <a:spcPts val="300"/>
              </a:spcBef>
              <a:spcAft>
                <a:spcPts val="0"/>
              </a:spcAft>
              <a:buClr>
                <a:srgbClr val="7F7F7F"/>
              </a:buClr>
              <a:buSzPct val="80000"/>
              <a:buFont typeface="Calibri" panose="020F0502020204030204" pitchFamily="34" charset="0"/>
              <a:buChar char="→"/>
              <a:tabLst/>
              <a:defRPr/>
            </a:pPr>
            <a:endParaRPr lang="nl-BE" sz="1500">
              <a:cs typeface="Calibri"/>
            </a:endParaRPr>
          </a:p>
          <a:p>
            <a:pPr indent="0">
              <a:spcAft>
                <a:spcPts val="1200"/>
              </a:spcAft>
              <a:buNone/>
            </a:pPr>
            <a:r>
              <a:rPr lang="nl-BE" sz="2200"/>
              <a:t>Voorbeelden van gemengde ruimtes</a:t>
            </a:r>
            <a:endParaRPr lang="nl-BE" sz="2200">
              <a:cs typeface="Calibri"/>
            </a:endParaRPr>
          </a:p>
          <a:p>
            <a:pPr marL="575945" lvl="1" indent="-287655">
              <a:defRPr/>
            </a:pPr>
            <a:r>
              <a:rPr lang="nl-NL" sz="1900">
                <a:latin typeface="Calibri"/>
              </a:rPr>
              <a:t>Een douchecel aanwezig in het keukentje van een appartement: in te voeren als één natte ruimte.</a:t>
            </a:r>
            <a:endParaRPr lang="nl-NL" sz="1900">
              <a:latin typeface="Calibri"/>
              <a:cs typeface="Calibri"/>
            </a:endParaRPr>
          </a:p>
          <a:p>
            <a:pPr marL="575945" lvl="1" indent="-287655">
              <a:defRPr/>
            </a:pPr>
            <a:endParaRPr lang="nl-NL" sz="1900">
              <a:latin typeface="Calibri"/>
              <a:cs typeface="Calibri"/>
            </a:endParaRPr>
          </a:p>
          <a:p>
            <a:pPr marL="575945" lvl="1" indent="-287655">
              <a:defRPr/>
            </a:pPr>
            <a:r>
              <a:rPr lang="nl-NL" sz="1900">
                <a:latin typeface="Calibri"/>
              </a:rPr>
              <a:t>De woonkamer via een vide in open verbinding met de bureau een verdieping hoger: in te voeren als één verblijfsruimte.</a:t>
            </a:r>
            <a:endParaRPr lang="nl-NL" sz="1900">
              <a:latin typeface="Calibri"/>
              <a:cs typeface="Calibri"/>
            </a:endParaRPr>
          </a:p>
          <a:p>
            <a:pPr marL="575945" lvl="1" indent="-287655">
              <a:defRPr/>
            </a:pPr>
            <a:endParaRPr lang="nl-NL" sz="1900">
              <a:latin typeface="Calibri"/>
              <a:cs typeface="Calibri"/>
            </a:endParaRPr>
          </a:p>
          <a:p>
            <a:pPr marL="575945" lvl="1" indent="-287655">
              <a:defRPr/>
            </a:pPr>
            <a:r>
              <a:rPr lang="nl-NL" sz="1900">
                <a:latin typeface="Calibri"/>
              </a:rPr>
              <a:t>De woonkamer, eethoek en TV-hoek bevinden zich in dezelfde open ruimte: in te voeren als één verblijfsruimte.</a:t>
            </a:r>
            <a:endParaRPr lang="nl-NL" sz="1900">
              <a:latin typeface="Calibri"/>
              <a:cs typeface="Calibri"/>
            </a:endParaRPr>
          </a:p>
          <a:p>
            <a:pPr marL="575945" lvl="1" indent="-287655"/>
            <a:endParaRPr lang="nl-BE" sz="1500">
              <a:cs typeface="Calibri"/>
            </a:endParaRPr>
          </a:p>
          <a:p>
            <a:pPr marL="575945" lvl="1" indent="-287655"/>
            <a:endParaRPr lang="nl-BE" sz="1500">
              <a:cs typeface="Calibri"/>
            </a:endParaRPr>
          </a:p>
          <a:p>
            <a:pPr indent="-287655"/>
            <a:endParaRPr lang="nl-BE" sz="2200">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IX.4.3</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Tree>
    <p:extLst>
      <p:ext uri="{BB962C8B-B14F-4D97-AF65-F5344CB8AC3E}">
        <p14:creationId xmlns:p14="http://schemas.microsoft.com/office/powerpoint/2010/main" val="300963642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Belang van correcte aanbeveling</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t>Elk </a:t>
            </a:r>
            <a:r>
              <a:rPr lang="nl-BE" b="1"/>
              <a:t>raam</a:t>
            </a:r>
            <a:r>
              <a:rPr lang="nl-BE"/>
              <a:t> per gevel apart invoeren</a:t>
            </a:r>
            <a:endParaRPr lang="en-US">
              <a:cs typeface="Calibri"/>
            </a:endParaRPr>
          </a:p>
          <a:p>
            <a:pPr marL="575945" lvl="1" indent="-287655"/>
            <a:r>
              <a:rPr lang="nl-BE">
                <a:cs typeface="Calibri"/>
              </a:rPr>
              <a:t>In een voorgevel zitten 4 ramen met dezelfde eigenschappen</a:t>
            </a:r>
            <a:endParaRPr lang="nl-BE">
              <a:ea typeface="Calibri"/>
              <a:cs typeface="Calibri"/>
            </a:endParaRPr>
          </a:p>
          <a:p>
            <a:pPr marL="863600" lvl="2" indent="-287655">
              <a:buFont typeface="Wingdings 2" panose="020F0502020204030204" pitchFamily="34" charset="0"/>
            </a:pPr>
            <a:r>
              <a:rPr lang="nl-BE">
                <a:ea typeface="Calibri"/>
                <a:cs typeface="Calibri"/>
              </a:rPr>
              <a:t>Prijsindicatie a.d.h.v. lopende meter venster-, paneel- en deuromtrek voor binnen- en buitenmuurisolatie</a:t>
            </a:r>
          </a:p>
          <a:p>
            <a:pPr marL="863600" lvl="2" indent="-287655">
              <a:buFont typeface="Wingdings 2" panose="020F0502020204030204" pitchFamily="34" charset="0"/>
              <a:buChar char=""/>
            </a:pPr>
            <a:r>
              <a:rPr lang="nl-BE">
                <a:ea typeface="Calibri"/>
                <a:cs typeface="Calibri"/>
              </a:rPr>
              <a:t>Heeft ook invloed op de prijszetting bij vervangen van de ramen</a:t>
            </a:r>
          </a:p>
          <a:p>
            <a:pPr marL="863600" lvl="2" indent="-287655">
              <a:buFont typeface="Wingdings 2" panose="020F0502020204030204" pitchFamily="34" charset="0"/>
              <a:buChar char=""/>
            </a:pPr>
            <a:endParaRPr lang="nl-BE"/>
          </a:p>
          <a:p>
            <a:pPr marL="575945" lvl="1" indent="-287655"/>
            <a:r>
              <a:rPr lang="nl-BE"/>
              <a:t>Invoer: Oppervlaktes samen tellen = 1 raam in VG</a:t>
            </a:r>
            <a:endParaRPr lang="nl-BE">
              <a:cs typeface="Calibri"/>
            </a:endParaRPr>
          </a:p>
          <a:p>
            <a:pPr marL="288290" lvl="1" indent="0">
              <a:buNone/>
            </a:pPr>
            <a:r>
              <a:rPr lang="nl-BE">
                <a:solidFill>
                  <a:srgbClr val="FF0000"/>
                </a:solidFill>
                <a:ea typeface="Calibri"/>
                <a:cs typeface="Calibri"/>
              </a:rPr>
              <a:t>= NIET TOEGELATEN</a:t>
            </a:r>
            <a:endParaRPr lang="nl-BE">
              <a:solidFill>
                <a:srgbClr val="FF0000"/>
              </a:solidFill>
            </a:endParaRPr>
          </a:p>
          <a:p>
            <a:pPr marL="863600" lvl="2" indent="-287655"/>
            <a:r>
              <a:rPr lang="nl-BE"/>
              <a:t>Bij na-isoleren van deze muur =&gt; omtrek openingen is onderschat</a:t>
            </a:r>
            <a:endParaRPr lang="nl-BE">
              <a:cs typeface="Calibri"/>
            </a:endParaRPr>
          </a:p>
          <a:p>
            <a:pPr marL="863600" lvl="2" indent="-287655"/>
            <a:r>
              <a:rPr lang="nl-BE">
                <a:cs typeface="Calibri"/>
              </a:rPr>
              <a:t>Prijsindicatie onderschat de werkelijke prijs</a:t>
            </a:r>
          </a:p>
          <a:p>
            <a:pPr marL="575945" lvl="2" indent="0">
              <a:buNone/>
            </a:pPr>
            <a:endParaRPr lang="nl-BE">
              <a:ea typeface="Calibri"/>
              <a:cs typeface="Calibri"/>
            </a:endParaRPr>
          </a:p>
          <a:p>
            <a:pPr marL="575945" lvl="1" indent="-287655"/>
            <a:r>
              <a:rPr lang="nl-BE"/>
              <a:t>Invoer: Elk raam apart in VG</a:t>
            </a:r>
            <a:endParaRPr lang="nl-BE">
              <a:cs typeface="Calibri"/>
            </a:endParaRPr>
          </a:p>
          <a:p>
            <a:pPr marL="863600" lvl="2" indent="-287655">
              <a:buFont typeface="Wingdings 2" panose="020F0502020204030204" pitchFamily="34" charset="0"/>
              <a:buChar char=""/>
            </a:pPr>
            <a:r>
              <a:rPr lang="nl-BE">
                <a:latin typeface="+mn-lt"/>
                <a:cs typeface="Calibri"/>
              </a:rPr>
              <a:t>Bij na-isoleren van deze muur =&gt; omtrek openingen is correcter</a:t>
            </a:r>
            <a:endParaRPr lang="nl-BE">
              <a:latin typeface="+mn-lt"/>
              <a:ea typeface="Calibri"/>
              <a:cs typeface="Calibri"/>
            </a:endParaRPr>
          </a:p>
          <a:p>
            <a:pPr marL="863600" lvl="2" indent="-287655">
              <a:buFont typeface="Wingdings 2" panose="020F0502020204030204" pitchFamily="34" charset="0"/>
              <a:buChar char=""/>
            </a:pPr>
            <a:r>
              <a:rPr lang="nl-BE">
                <a:latin typeface="+mn-lt"/>
                <a:cs typeface="Calibri"/>
              </a:rPr>
              <a:t>Prijsindicatie benadert beter de werkelijke prijs</a:t>
            </a:r>
            <a:endParaRPr lang="nl-BE"/>
          </a:p>
          <a:p>
            <a:pPr indent="0">
              <a:buFont typeface="Wingdings 3" panose="05040102010807070707" pitchFamily="18" charset="2"/>
              <a:buNone/>
            </a:pPr>
            <a:endParaRPr lang="nl-BE">
              <a:latin typeface="+mn-lt"/>
              <a:ea typeface="Calibri" panose="020F0502020204030204" pitchFamily="34" charset="0"/>
              <a:cs typeface="Calibri"/>
            </a:endParaRPr>
          </a:p>
        </p:txBody>
      </p:sp>
      <p:pic>
        <p:nvPicPr>
          <p:cNvPr id="4" name="Picture 4">
            <a:extLst>
              <a:ext uri="{FF2B5EF4-FFF2-40B4-BE49-F238E27FC236}">
                <a16:creationId xmlns:a16="http://schemas.microsoft.com/office/drawing/2014/main" id="{C8020A11-387E-A76B-5872-15D6747B8C26}"/>
              </a:ext>
            </a:extLst>
          </p:cNvPr>
          <p:cNvPicPr>
            <a:picLocks noChangeAspect="1"/>
          </p:cNvPicPr>
          <p:nvPr/>
        </p:nvPicPr>
        <p:blipFill>
          <a:blip r:embed="rId2"/>
          <a:stretch>
            <a:fillRect/>
          </a:stretch>
        </p:blipFill>
        <p:spPr>
          <a:xfrm>
            <a:off x="9211733" y="2895514"/>
            <a:ext cx="2743200" cy="3757492"/>
          </a:xfrm>
          <a:prstGeom prst="rect">
            <a:avLst/>
          </a:prstGeom>
        </p:spPr>
      </p:pic>
    </p:spTree>
    <p:extLst>
      <p:ext uri="{BB962C8B-B14F-4D97-AF65-F5344CB8AC3E}">
        <p14:creationId xmlns:p14="http://schemas.microsoft.com/office/powerpoint/2010/main" val="317247766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Belang van correcte aanbeveling</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8788123" cy="5037474"/>
          </a:xfrm>
        </p:spPr>
        <p:txBody>
          <a:bodyPr lIns="91440" tIns="45720" rIns="91440" bIns="0" anchor="t"/>
          <a:lstStyle/>
          <a:p>
            <a:pPr indent="-287655"/>
            <a:r>
              <a:rPr lang="nl-BE"/>
              <a:t>Aantal </a:t>
            </a:r>
            <a:r>
              <a:rPr lang="nl-BE" b="1"/>
              <a:t>dakkapellen</a:t>
            </a:r>
            <a:r>
              <a:rPr lang="nl-BE"/>
              <a:t> per hellend dakvlak invoeren</a:t>
            </a:r>
            <a:endParaRPr lang="en-US">
              <a:cs typeface="Calibri"/>
            </a:endParaRPr>
          </a:p>
          <a:p>
            <a:pPr marL="575945" lvl="1" indent="-287655"/>
            <a:r>
              <a:rPr lang="nl-BE">
                <a:cs typeface="Calibri"/>
              </a:rPr>
              <a:t>In een hellend dak zitten zowel links als rechts 2 dakkapellen</a:t>
            </a:r>
            <a:endParaRPr lang="nl-BE">
              <a:ea typeface="Calibri"/>
              <a:cs typeface="Calibri"/>
            </a:endParaRPr>
          </a:p>
          <a:p>
            <a:pPr marL="863600" lvl="2" indent="-287655">
              <a:buFont typeface="Wingdings 2" panose="020F0502020204030204" pitchFamily="34" charset="0"/>
            </a:pPr>
            <a:r>
              <a:rPr lang="nl-BE">
                <a:ea typeface="Calibri"/>
                <a:cs typeface="Calibri"/>
              </a:rPr>
              <a:t>Complexiteit wordt nagegaan voor de uitvoering van isolatiewerken voor hellende daken met dakkapellen</a:t>
            </a:r>
          </a:p>
          <a:p>
            <a:pPr marL="863600" lvl="2" indent="-287655">
              <a:buFont typeface="Wingdings 2" panose="020F0502020204030204" pitchFamily="34" charset="0"/>
              <a:buChar char=""/>
            </a:pPr>
            <a:r>
              <a:rPr lang="nl-BE">
                <a:ea typeface="Calibri"/>
                <a:cs typeface="Calibri"/>
              </a:rPr>
              <a:t>Prijszetting gebeurt per dakvlak met een corrigerende factor</a:t>
            </a:r>
          </a:p>
          <a:p>
            <a:pPr marL="863600" lvl="2" indent="-287655">
              <a:buFont typeface="Wingdings 2" panose="020F0502020204030204" pitchFamily="34" charset="0"/>
              <a:buChar char=""/>
            </a:pPr>
            <a:r>
              <a:rPr lang="nl-BE">
                <a:ea typeface="Calibri"/>
                <a:cs typeface="Calibri"/>
              </a:rPr>
              <a:t>Ook afwijkende oriëntaties hebben invloed op de prijszetting</a:t>
            </a:r>
          </a:p>
          <a:p>
            <a:pPr marL="863600" lvl="2" indent="-287655">
              <a:buFont typeface="Wingdings 2" panose="020F0502020204030204" pitchFamily="34" charset="0"/>
              <a:buChar char=""/>
            </a:pPr>
            <a:endParaRPr lang="nl-BE"/>
          </a:p>
          <a:p>
            <a:pPr marL="575945" lvl="1" indent="-287655"/>
            <a:r>
              <a:rPr lang="nl-BE"/>
              <a:t>Invoer: Dakkapellen samentellen = 4 in het linkse dak</a:t>
            </a:r>
            <a:endParaRPr lang="nl-BE">
              <a:cs typeface="Calibri"/>
            </a:endParaRPr>
          </a:p>
          <a:p>
            <a:pPr marL="288290" lvl="1" indent="0">
              <a:buNone/>
            </a:pPr>
            <a:r>
              <a:rPr lang="nl-BE">
                <a:solidFill>
                  <a:srgbClr val="FF0000"/>
                </a:solidFill>
                <a:ea typeface="Calibri"/>
                <a:cs typeface="Calibri"/>
              </a:rPr>
              <a:t>= NIET TOEGELATEN</a:t>
            </a:r>
            <a:endParaRPr lang="nl-BE">
              <a:solidFill>
                <a:srgbClr val="FF0000"/>
              </a:solidFill>
            </a:endParaRPr>
          </a:p>
          <a:p>
            <a:pPr marL="863600" lvl="2" indent="-287655"/>
            <a:r>
              <a:rPr lang="nl-BE"/>
              <a:t>Bij na-isoleren van dit dak =&gt; slechts 1 dakvlak met corrigerende factor</a:t>
            </a:r>
            <a:endParaRPr lang="nl-BE">
              <a:cs typeface="Calibri"/>
            </a:endParaRPr>
          </a:p>
          <a:p>
            <a:pPr marL="863600" lvl="2" indent="-287655"/>
            <a:r>
              <a:rPr lang="nl-BE">
                <a:cs typeface="Calibri"/>
              </a:rPr>
              <a:t>Prijsindicatie onderschat de werkelijke prijs</a:t>
            </a:r>
            <a:endParaRPr lang="nl-BE">
              <a:ea typeface="Calibri"/>
              <a:cs typeface="Calibri"/>
            </a:endParaRPr>
          </a:p>
          <a:p>
            <a:pPr marL="863600" lvl="2" indent="-287655"/>
            <a:endParaRPr lang="nl-BE">
              <a:ea typeface="Calibri"/>
              <a:cs typeface="Calibri"/>
            </a:endParaRPr>
          </a:p>
          <a:p>
            <a:pPr marL="575945" lvl="1" indent="-287655"/>
            <a:r>
              <a:rPr lang="nl-BE"/>
              <a:t>Invoer: 2 dakkapellen links en 2 rechts</a:t>
            </a:r>
            <a:endParaRPr lang="nl-BE">
              <a:cs typeface="Calibri"/>
            </a:endParaRPr>
          </a:p>
          <a:p>
            <a:pPr marL="863600" lvl="2" indent="-287655">
              <a:buFont typeface="Wingdings 2" panose="020F0502020204030204" pitchFamily="34" charset="0"/>
              <a:buChar char=""/>
            </a:pPr>
            <a:r>
              <a:rPr lang="nl-BE">
                <a:latin typeface="+mn-lt"/>
                <a:cs typeface="Calibri"/>
              </a:rPr>
              <a:t>Bij na-isoleren van dit dak =&gt; 2 dakvlakken met corrigerende factor</a:t>
            </a:r>
            <a:endParaRPr lang="nl-BE">
              <a:latin typeface="+mn-lt"/>
              <a:ea typeface="Calibri"/>
              <a:cs typeface="Calibri"/>
            </a:endParaRPr>
          </a:p>
          <a:p>
            <a:pPr marL="863600" lvl="2" indent="-287655">
              <a:buFont typeface="Wingdings 2" panose="020F0502020204030204" pitchFamily="34" charset="0"/>
              <a:buChar char=""/>
            </a:pPr>
            <a:r>
              <a:rPr lang="nl-BE">
                <a:latin typeface="+mn-lt"/>
                <a:cs typeface="Calibri"/>
              </a:rPr>
              <a:t>Prijsindicatie benadert beter de werkelijke prijs</a:t>
            </a:r>
            <a:endParaRPr lang="nl-BE"/>
          </a:p>
          <a:p>
            <a:pPr indent="0">
              <a:buNone/>
            </a:pPr>
            <a:endParaRPr lang="nl-BE">
              <a:latin typeface="+mn-lt"/>
              <a:ea typeface="Calibri" panose="020F0502020204030204" pitchFamily="34" charset="0"/>
              <a:cs typeface="Calibri"/>
            </a:endParaRPr>
          </a:p>
        </p:txBody>
      </p:sp>
      <p:pic>
        <p:nvPicPr>
          <p:cNvPr id="5" name="Picture 5">
            <a:extLst>
              <a:ext uri="{FF2B5EF4-FFF2-40B4-BE49-F238E27FC236}">
                <a16:creationId xmlns:a16="http://schemas.microsoft.com/office/drawing/2014/main" id="{38B0AF7D-FFE8-CE46-E710-6F4FE238B8B5}"/>
              </a:ext>
            </a:extLst>
          </p:cNvPr>
          <p:cNvPicPr>
            <a:picLocks noChangeAspect="1"/>
          </p:cNvPicPr>
          <p:nvPr/>
        </p:nvPicPr>
        <p:blipFill>
          <a:blip r:embed="rId2"/>
          <a:stretch>
            <a:fillRect/>
          </a:stretch>
        </p:blipFill>
        <p:spPr>
          <a:xfrm>
            <a:off x="9378065" y="2366953"/>
            <a:ext cx="2743200" cy="2406316"/>
          </a:xfrm>
          <a:prstGeom prst="rect">
            <a:avLst/>
          </a:prstGeom>
        </p:spPr>
      </p:pic>
      <p:pic>
        <p:nvPicPr>
          <p:cNvPr id="6" name="Picture 6">
            <a:extLst>
              <a:ext uri="{FF2B5EF4-FFF2-40B4-BE49-F238E27FC236}">
                <a16:creationId xmlns:a16="http://schemas.microsoft.com/office/drawing/2014/main" id="{0F531E42-FA3C-E467-4C60-6D7CF46E7732}"/>
              </a:ext>
            </a:extLst>
          </p:cNvPr>
          <p:cNvPicPr>
            <a:picLocks noChangeAspect="1"/>
          </p:cNvPicPr>
          <p:nvPr/>
        </p:nvPicPr>
        <p:blipFill>
          <a:blip r:embed="rId3"/>
          <a:stretch>
            <a:fillRect/>
          </a:stretch>
        </p:blipFill>
        <p:spPr>
          <a:xfrm>
            <a:off x="9378065" y="4823574"/>
            <a:ext cx="2743200" cy="1876926"/>
          </a:xfrm>
          <a:prstGeom prst="rect">
            <a:avLst/>
          </a:prstGeom>
        </p:spPr>
      </p:pic>
    </p:spTree>
    <p:extLst>
      <p:ext uri="{BB962C8B-B14F-4D97-AF65-F5344CB8AC3E}">
        <p14:creationId xmlns:p14="http://schemas.microsoft.com/office/powerpoint/2010/main" val="22655595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Belang van correcte aanbeveling</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287655"/>
            <a:r>
              <a:rPr lang="nl-BE"/>
              <a:t>De </a:t>
            </a:r>
            <a:r>
              <a:rPr lang="nl-BE" b="1"/>
              <a:t>locatie</a:t>
            </a:r>
            <a:r>
              <a:rPr lang="nl-BE"/>
              <a:t> (plaats) van de </a:t>
            </a:r>
            <a:r>
              <a:rPr lang="nl-BE" b="1"/>
              <a:t>isolatie</a:t>
            </a:r>
            <a:r>
              <a:rPr lang="nl-BE"/>
              <a:t> en lege gevelspouw invoeren</a:t>
            </a:r>
            <a:endParaRPr lang="en-US">
              <a:cs typeface="Calibri"/>
            </a:endParaRPr>
          </a:p>
          <a:p>
            <a:pPr marL="575945" lvl="1" indent="-287655"/>
            <a:r>
              <a:rPr lang="nl-BE">
                <a:cs typeface="Calibri"/>
              </a:rPr>
              <a:t>Begrenzing, invoer 'lege traditionele spouw' en plaats van de isolatie hebben invloed op de aanbeveling en prijsberekening</a:t>
            </a:r>
            <a:endParaRPr lang="nl-BE">
              <a:ea typeface="Calibri"/>
              <a:cs typeface="Calibri"/>
            </a:endParaRPr>
          </a:p>
          <a:p>
            <a:pPr marL="863600" lvl="2" indent="-287655"/>
            <a:r>
              <a:rPr lang="nl-BE">
                <a:ea typeface="Calibri"/>
                <a:cs typeface="Calibri"/>
              </a:rPr>
              <a:t>Invoer begrenzing grond =&gt; aanbeveling: isolatie 'binnen'</a:t>
            </a:r>
          </a:p>
          <a:p>
            <a:pPr marL="863600" lvl="2" indent="-287655"/>
            <a:r>
              <a:rPr lang="nl-BE">
                <a:ea typeface="Calibri"/>
                <a:cs typeface="Calibri"/>
              </a:rPr>
              <a:t>Lege traditionele spouw en plaats isolatie </a:t>
            </a:r>
            <a:r>
              <a:rPr lang="nl-BE">
                <a:ea typeface="+mj-lt"/>
                <a:cs typeface="+mj-lt"/>
              </a:rPr>
              <a:t>≠ spouw (U isolatie &lt;norm) =&gt; aanbeveling: isolatie 'spouw'</a:t>
            </a:r>
            <a:endParaRPr lang="nl-BE">
              <a:ea typeface="Calibri"/>
              <a:cs typeface="Calibri"/>
            </a:endParaRPr>
          </a:p>
          <a:p>
            <a:pPr marL="863600" lvl="2" indent="-287655"/>
            <a:r>
              <a:rPr lang="nl-BE">
                <a:ea typeface="Calibri"/>
                <a:cs typeface="Calibri"/>
              </a:rPr>
              <a:t>Geen lege traditionele spouw (U isolatie &lt;norm) =&gt; aanbeveling isolatie 'binnen' of 'buiten'</a:t>
            </a:r>
          </a:p>
          <a:p>
            <a:pPr marL="863600" lvl="2" indent="-287655"/>
            <a:r>
              <a:rPr lang="nl-BE">
                <a:ea typeface="Calibri"/>
                <a:cs typeface="Calibri"/>
              </a:rPr>
              <a:t>...</a:t>
            </a:r>
          </a:p>
        </p:txBody>
      </p:sp>
    </p:spTree>
    <p:extLst>
      <p:ext uri="{BB962C8B-B14F-4D97-AF65-F5344CB8AC3E}">
        <p14:creationId xmlns:p14="http://schemas.microsoft.com/office/powerpoint/2010/main" val="259375794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Oplossing Quiz</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a:xfrm>
            <a:off x="838198" y="1484784"/>
            <a:ext cx="10861963" cy="5037474"/>
          </a:xfrm>
        </p:spPr>
        <p:txBody>
          <a:bodyPr lIns="91440" tIns="45720" rIns="91440" bIns="0" anchor="t"/>
          <a:lstStyle/>
          <a:p>
            <a:pPr indent="0">
              <a:buNone/>
            </a:pPr>
            <a:endParaRPr lang="nl-BE"/>
          </a:p>
          <a:p>
            <a:pPr indent="0">
              <a:buNone/>
            </a:pPr>
            <a:endParaRPr lang="nl-BE"/>
          </a:p>
          <a:p>
            <a:pPr indent="0">
              <a:buNone/>
            </a:pPr>
            <a:endParaRPr lang="nl-BE"/>
          </a:p>
          <a:p>
            <a:pPr indent="0">
              <a:buNone/>
            </a:pPr>
            <a:endParaRPr lang="nl-BE"/>
          </a:p>
          <a:p>
            <a:pPr indent="0">
              <a:buNone/>
            </a:pPr>
            <a:r>
              <a:rPr lang="nl-BE"/>
              <a:t>Hoe voer ik volgende isolatie in?</a:t>
            </a:r>
            <a:endParaRPr lang="en-US"/>
          </a:p>
          <a:p>
            <a:pPr marL="288290" lvl="1" indent="0">
              <a:buNone/>
            </a:pPr>
            <a:r>
              <a:rPr lang="nl-BE" sz="3200">
                <a:solidFill>
                  <a:srgbClr val="105269"/>
                </a:solidFill>
              </a:rPr>
              <a:t>1.</a:t>
            </a:r>
            <a:r>
              <a:rPr lang="nl-BE" sz="3200"/>
              <a:t> </a:t>
            </a:r>
            <a:r>
              <a:rPr lang="nl-BE"/>
              <a:t>Isolatie:             </a:t>
            </a:r>
            <a:r>
              <a:rPr lang="nl-BE" b="1" u="sng">
                <a:solidFill>
                  <a:srgbClr val="00B050"/>
                </a:solidFill>
              </a:rPr>
              <a:t>A</a:t>
            </a:r>
            <a:r>
              <a:rPr lang="nl-BE">
                <a:solidFill>
                  <a:srgbClr val="00B050"/>
                </a:solidFill>
              </a:rPr>
              <a:t> MW;</a:t>
            </a:r>
            <a:r>
              <a:rPr lang="nl-BE"/>
              <a:t>          </a:t>
            </a:r>
            <a:r>
              <a:rPr lang="nl-BE" b="1" u="sng">
                <a:solidFill>
                  <a:srgbClr val="105269"/>
                </a:solidFill>
              </a:rPr>
              <a:t>B</a:t>
            </a:r>
            <a:r>
              <a:rPr lang="nl-BE"/>
              <a:t> MW in situ;  </a:t>
            </a:r>
            <a:r>
              <a:rPr lang="nl-BE" b="1" u="sng">
                <a:solidFill>
                  <a:srgbClr val="105269"/>
                </a:solidFill>
              </a:rPr>
              <a:t>C</a:t>
            </a:r>
            <a:r>
              <a:rPr lang="nl-BE"/>
              <a:t> PUR;        </a:t>
            </a:r>
            <a:r>
              <a:rPr lang="nl-BE" b="1" u="sng">
                <a:solidFill>
                  <a:srgbClr val="105269"/>
                </a:solidFill>
              </a:rPr>
              <a:t>D</a:t>
            </a:r>
            <a:r>
              <a:rPr lang="nl-BE"/>
              <a:t> PUR in situ;</a:t>
            </a:r>
            <a:endParaRPr lang="nl-BE">
              <a:ea typeface="Calibri"/>
              <a:cs typeface="Calibri"/>
            </a:endParaRPr>
          </a:p>
          <a:p>
            <a:pPr marL="288290" lvl="1" indent="0">
              <a:buNone/>
            </a:pPr>
            <a:r>
              <a:rPr lang="nl-BE" sz="3200">
                <a:solidFill>
                  <a:srgbClr val="105269"/>
                </a:solidFill>
                <a:cs typeface="Calibri"/>
              </a:rPr>
              <a:t>2. </a:t>
            </a:r>
            <a:r>
              <a:rPr lang="nl-BE">
                <a:cs typeface="Calibri"/>
              </a:rPr>
              <a:t>Dikte isolatie:   </a:t>
            </a:r>
            <a:r>
              <a:rPr lang="nl-BE" b="1" u="sng">
                <a:solidFill>
                  <a:srgbClr val="105269"/>
                </a:solidFill>
                <a:cs typeface="Calibri"/>
              </a:rPr>
              <a:t>A</a:t>
            </a:r>
            <a:r>
              <a:rPr lang="nl-BE">
                <a:cs typeface="Calibri"/>
              </a:rPr>
              <a:t> 20mm;      </a:t>
            </a:r>
            <a:r>
              <a:rPr lang="nl-BE" b="1" u="sng">
                <a:solidFill>
                  <a:srgbClr val="105269"/>
                </a:solidFill>
                <a:cs typeface="Calibri"/>
              </a:rPr>
              <a:t>B</a:t>
            </a:r>
            <a:r>
              <a:rPr lang="nl-BE">
                <a:cs typeface="Calibri"/>
              </a:rPr>
              <a:t> 40mm;          </a:t>
            </a:r>
            <a:r>
              <a:rPr lang="nl-BE" b="1" u="sng">
                <a:solidFill>
                  <a:srgbClr val="105269"/>
                </a:solidFill>
                <a:cs typeface="Calibri"/>
              </a:rPr>
              <a:t>C</a:t>
            </a:r>
            <a:r>
              <a:rPr lang="nl-BE">
                <a:cs typeface="Calibri"/>
              </a:rPr>
              <a:t> 60mm;    </a:t>
            </a:r>
            <a:r>
              <a:rPr lang="nl-BE" b="1" u="sng">
                <a:solidFill>
                  <a:srgbClr val="00B050"/>
                </a:solidFill>
                <a:cs typeface="Calibri"/>
              </a:rPr>
              <a:t>D</a:t>
            </a:r>
            <a:r>
              <a:rPr lang="nl-BE">
                <a:solidFill>
                  <a:srgbClr val="00B050"/>
                </a:solidFill>
                <a:cs typeface="Calibri"/>
              </a:rPr>
              <a:t> Onbekend;</a:t>
            </a:r>
            <a:endParaRPr lang="nl-BE">
              <a:solidFill>
                <a:srgbClr val="00B050"/>
              </a:solidFill>
              <a:ea typeface="Calibri"/>
              <a:cs typeface="Calibri"/>
            </a:endParaRPr>
          </a:p>
          <a:p>
            <a:pPr marL="288290" lvl="1" indent="0">
              <a:buNone/>
            </a:pPr>
            <a:r>
              <a:rPr lang="nl-BE" sz="3200">
                <a:solidFill>
                  <a:srgbClr val="105269"/>
                </a:solidFill>
                <a:cs typeface="Calibri"/>
              </a:rPr>
              <a:t>3. </a:t>
            </a:r>
            <a:r>
              <a:rPr lang="nl-BE">
                <a:cs typeface="Calibri"/>
              </a:rPr>
              <a:t>Onderbreking: </a:t>
            </a:r>
            <a:r>
              <a:rPr lang="nl-BE" b="1" u="sng">
                <a:solidFill>
                  <a:srgbClr val="00B050"/>
                </a:solidFill>
                <a:cs typeface="Calibri"/>
              </a:rPr>
              <a:t>A</a:t>
            </a:r>
            <a:r>
              <a:rPr lang="nl-BE">
                <a:solidFill>
                  <a:srgbClr val="00B050"/>
                </a:solidFill>
                <a:cs typeface="Calibri"/>
              </a:rPr>
              <a:t> Aanwezig;</a:t>
            </a:r>
            <a:r>
              <a:rPr lang="nl-BE">
                <a:cs typeface="Calibri"/>
              </a:rPr>
              <a:t> </a:t>
            </a:r>
            <a:r>
              <a:rPr lang="nl-BE" b="1" u="sng">
                <a:solidFill>
                  <a:srgbClr val="105269"/>
                </a:solidFill>
                <a:cs typeface="Calibri"/>
              </a:rPr>
              <a:t>B</a:t>
            </a:r>
            <a:r>
              <a:rPr lang="nl-BE">
                <a:cs typeface="Calibri"/>
              </a:rPr>
              <a:t> Afwezig;</a:t>
            </a:r>
            <a:endParaRPr lang="nl-BE">
              <a:ea typeface="Calibri"/>
              <a:cs typeface="Calibri"/>
            </a:endParaRPr>
          </a:p>
          <a:p>
            <a:pPr marL="288290" lvl="1" indent="0">
              <a:buNone/>
            </a:pPr>
            <a:r>
              <a:rPr lang="nl-BE" sz="3200">
                <a:solidFill>
                  <a:srgbClr val="105269"/>
                </a:solidFill>
                <a:cs typeface="Calibri"/>
              </a:rPr>
              <a:t>4. </a:t>
            </a:r>
            <a:r>
              <a:rPr lang="nl-BE">
                <a:cs typeface="Calibri"/>
              </a:rPr>
              <a:t>Plaats isolatie:  </a:t>
            </a:r>
            <a:r>
              <a:rPr lang="nl-BE" b="1" u="sng">
                <a:solidFill>
                  <a:srgbClr val="00B050"/>
                </a:solidFill>
                <a:cs typeface="Calibri"/>
              </a:rPr>
              <a:t>A</a:t>
            </a:r>
            <a:r>
              <a:rPr lang="nl-BE">
                <a:solidFill>
                  <a:srgbClr val="00B050"/>
                </a:solidFill>
                <a:cs typeface="Calibri"/>
              </a:rPr>
              <a:t> Binnen;</a:t>
            </a:r>
            <a:r>
              <a:rPr lang="nl-BE">
                <a:cs typeface="Calibri"/>
              </a:rPr>
              <a:t>     </a:t>
            </a:r>
            <a:r>
              <a:rPr lang="nl-BE" b="1" u="sng">
                <a:solidFill>
                  <a:srgbClr val="105269"/>
                </a:solidFill>
                <a:cs typeface="Calibri"/>
              </a:rPr>
              <a:t>B</a:t>
            </a:r>
            <a:r>
              <a:rPr lang="nl-BE">
                <a:cs typeface="Calibri"/>
              </a:rPr>
              <a:t> Buiten;         </a:t>
            </a:r>
            <a:r>
              <a:rPr lang="nl-BE" b="1" u="sng">
                <a:solidFill>
                  <a:srgbClr val="105269"/>
                </a:solidFill>
                <a:cs typeface="Calibri"/>
              </a:rPr>
              <a:t>C</a:t>
            </a:r>
            <a:r>
              <a:rPr lang="nl-BE">
                <a:cs typeface="Calibri"/>
              </a:rPr>
              <a:t> Andere;   </a:t>
            </a:r>
            <a:r>
              <a:rPr lang="nl-BE" b="1" u="sng">
                <a:solidFill>
                  <a:srgbClr val="105269"/>
                </a:solidFill>
                <a:cs typeface="Calibri"/>
              </a:rPr>
              <a:t>D</a:t>
            </a:r>
            <a:r>
              <a:rPr lang="nl-BE">
                <a:cs typeface="Calibri"/>
              </a:rPr>
              <a:t> Traditionele spouw;</a:t>
            </a:r>
            <a:endParaRPr lang="nl-BE">
              <a:ea typeface="Calibri"/>
              <a:cs typeface="Calibri"/>
            </a:endParaRPr>
          </a:p>
          <a:p>
            <a:pPr marL="288290" lvl="1" indent="0">
              <a:buNone/>
            </a:pPr>
            <a:r>
              <a:rPr lang="nl-BE">
                <a:cs typeface="Calibri"/>
              </a:rPr>
              <a:t>                                  </a:t>
            </a:r>
            <a:r>
              <a:rPr lang="nl-BE" b="1" u="sng">
                <a:solidFill>
                  <a:srgbClr val="105269"/>
                </a:solidFill>
                <a:cs typeface="Calibri"/>
              </a:rPr>
              <a:t>E</a:t>
            </a:r>
            <a:r>
              <a:rPr lang="nl-BE">
                <a:cs typeface="Calibri"/>
              </a:rPr>
              <a:t> Onbekend, want dit heeft toch geen invloed op de score;</a:t>
            </a:r>
            <a:endParaRPr lang="nl-BE">
              <a:ea typeface="Calibri"/>
              <a:cs typeface="Calibri"/>
            </a:endParaRPr>
          </a:p>
          <a:p>
            <a:pPr indent="0">
              <a:buNone/>
            </a:pPr>
            <a:endParaRPr lang="nl-BE">
              <a:cs typeface="Calibri"/>
            </a:endParaRPr>
          </a:p>
        </p:txBody>
      </p:sp>
      <p:pic>
        <p:nvPicPr>
          <p:cNvPr id="6" name="Picture 6">
            <a:extLst>
              <a:ext uri="{FF2B5EF4-FFF2-40B4-BE49-F238E27FC236}">
                <a16:creationId xmlns:a16="http://schemas.microsoft.com/office/drawing/2014/main" id="{BE51D732-0C25-52A5-D736-45E9B3257F08}"/>
              </a:ext>
            </a:extLst>
          </p:cNvPr>
          <p:cNvPicPr>
            <a:picLocks noChangeAspect="1"/>
          </p:cNvPicPr>
          <p:nvPr/>
        </p:nvPicPr>
        <p:blipFill>
          <a:blip r:embed="rId2"/>
          <a:stretch>
            <a:fillRect/>
          </a:stretch>
        </p:blipFill>
        <p:spPr>
          <a:xfrm>
            <a:off x="6527814" y="1085039"/>
            <a:ext cx="3738059" cy="2720013"/>
          </a:xfrm>
          <a:prstGeom prst="rect">
            <a:avLst/>
          </a:prstGeom>
        </p:spPr>
      </p:pic>
    </p:spTree>
    <p:extLst>
      <p:ext uri="{BB962C8B-B14F-4D97-AF65-F5344CB8AC3E}">
        <p14:creationId xmlns:p14="http://schemas.microsoft.com/office/powerpoint/2010/main" val="319626762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Oplossing Quiz</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0">
              <a:buNone/>
            </a:pPr>
            <a:r>
              <a:rPr lang="nl-BE">
                <a:cs typeface="Calibri"/>
              </a:rPr>
              <a:t>5. Voor welke U-waarde van daken, muren en vloeren krijg ik een donkergroen kader op het EPC?</a:t>
            </a:r>
            <a:endParaRPr lang="en-US">
              <a:cs typeface="Calibri"/>
            </a:endParaRPr>
          </a:p>
          <a:p>
            <a:pPr indent="0">
              <a:buNone/>
            </a:pPr>
            <a:endParaRPr lang="nl-BE"/>
          </a:p>
          <a:p>
            <a:pPr marL="745490" lvl="1" indent="-457200">
              <a:buFont typeface="+mj-lt"/>
              <a:buAutoNum type="alphaUcPeriod"/>
            </a:pPr>
            <a:r>
              <a:rPr lang="nl-BE"/>
              <a:t>U = 0,25 W/m²K</a:t>
            </a:r>
            <a:endParaRPr lang="nl-BE">
              <a:cs typeface="Calibri"/>
            </a:endParaRPr>
          </a:p>
          <a:p>
            <a:pPr marL="745490" lvl="1" indent="-457200">
              <a:buFont typeface="+mj-lt"/>
              <a:buAutoNum type="alphaUcPeriod"/>
            </a:pPr>
            <a:r>
              <a:rPr lang="nl-BE" b="1">
                <a:solidFill>
                  <a:srgbClr val="00B050"/>
                </a:solidFill>
                <a:cs typeface="Calibri"/>
              </a:rPr>
              <a:t>U = 0,23 W/m²K</a:t>
            </a:r>
            <a:endParaRPr lang="nl-BE" b="1">
              <a:solidFill>
                <a:srgbClr val="00B050"/>
              </a:solidFill>
              <a:ea typeface="Calibri"/>
              <a:cs typeface="Calibri"/>
            </a:endParaRPr>
          </a:p>
          <a:p>
            <a:pPr marL="745490" lvl="1" indent="-457200">
              <a:buFont typeface="+mj-lt"/>
              <a:buAutoNum type="alphaUcPeriod"/>
            </a:pPr>
            <a:r>
              <a:rPr lang="nl-BE">
                <a:cs typeface="Calibri"/>
              </a:rPr>
              <a:t>U = 4,52 W/m²K</a:t>
            </a:r>
            <a:endParaRPr lang="nl-BE">
              <a:ea typeface="Calibri"/>
              <a:cs typeface="Calibri"/>
            </a:endParaRPr>
          </a:p>
          <a:p>
            <a:pPr marL="745490" lvl="1" indent="-457200">
              <a:buFont typeface="+mj-lt"/>
              <a:buAutoNum type="alphaUcPeriod"/>
            </a:pPr>
            <a:r>
              <a:rPr lang="nl-BE">
                <a:cs typeface="Calibri"/>
              </a:rPr>
              <a:t>U = 4,50 m²K/W</a:t>
            </a:r>
            <a:endParaRPr lang="nl-BE">
              <a:ea typeface="Calibri"/>
              <a:cs typeface="Calibri"/>
            </a:endParaRPr>
          </a:p>
          <a:p>
            <a:pPr indent="0">
              <a:buNone/>
            </a:pPr>
            <a:endParaRPr lang="nl-BE">
              <a:cs typeface="Calibri"/>
            </a:endParaRPr>
          </a:p>
        </p:txBody>
      </p:sp>
    </p:spTree>
    <p:extLst>
      <p:ext uri="{BB962C8B-B14F-4D97-AF65-F5344CB8AC3E}">
        <p14:creationId xmlns:p14="http://schemas.microsoft.com/office/powerpoint/2010/main" val="264568481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71E3A-34D8-A6B2-66F6-3D094F570CC9}"/>
              </a:ext>
            </a:extLst>
          </p:cNvPr>
          <p:cNvSpPr>
            <a:spLocks noGrp="1"/>
          </p:cNvSpPr>
          <p:nvPr>
            <p:ph type="title"/>
          </p:nvPr>
        </p:nvSpPr>
        <p:spPr/>
        <p:txBody>
          <a:bodyPr lIns="91440" tIns="45720" rIns="91440" bIns="45720" anchor="t"/>
          <a:lstStyle/>
          <a:p>
            <a:r>
              <a:rPr lang="nl-BE">
                <a:latin typeface="Calibri"/>
                <a:cs typeface="Calibri"/>
              </a:rPr>
              <a:t>Oplossing Quiz</a:t>
            </a:r>
            <a:endParaRPr lang="en-US"/>
          </a:p>
        </p:txBody>
      </p:sp>
      <p:sp>
        <p:nvSpPr>
          <p:cNvPr id="3" name="Tijdelijke aanduiding voor inhoud 2">
            <a:extLst>
              <a:ext uri="{FF2B5EF4-FFF2-40B4-BE49-F238E27FC236}">
                <a16:creationId xmlns:a16="http://schemas.microsoft.com/office/drawing/2014/main" id="{B90F6678-D778-F9A1-EA90-16C7D91DA6B6}"/>
              </a:ext>
            </a:extLst>
          </p:cNvPr>
          <p:cNvSpPr>
            <a:spLocks noGrp="1"/>
          </p:cNvSpPr>
          <p:nvPr>
            <p:ph sz="half" idx="10"/>
          </p:nvPr>
        </p:nvSpPr>
        <p:spPr/>
        <p:txBody>
          <a:bodyPr lIns="91440" tIns="45720" rIns="91440" bIns="0" anchor="t"/>
          <a:lstStyle/>
          <a:p>
            <a:pPr indent="0">
              <a:buNone/>
            </a:pPr>
            <a:r>
              <a:rPr lang="nl-BE">
                <a:cs typeface="Calibri"/>
              </a:rPr>
              <a:t>6. Welke volgorde van aanbevelingen wordt aangegeven bij een rode, oranje of lichtgroene kleur?</a:t>
            </a:r>
            <a:endParaRPr lang="en-US">
              <a:cs typeface="Calibri"/>
            </a:endParaRPr>
          </a:p>
          <a:p>
            <a:pPr indent="0">
              <a:buNone/>
            </a:pPr>
            <a:endParaRPr lang="nl-BE"/>
          </a:p>
          <a:p>
            <a:pPr marL="745490" lvl="1" indent="-457200">
              <a:buFont typeface="+mj-lt"/>
              <a:buAutoNum type="alphaUcPeriod"/>
            </a:pPr>
            <a:r>
              <a:rPr lang="nl-BE"/>
              <a:t>Daken – muren – vloeren – vensters – deuren, poorten en panelen – verwarming.</a:t>
            </a:r>
            <a:endParaRPr lang="nl-BE">
              <a:cs typeface="Calibri"/>
            </a:endParaRPr>
          </a:p>
          <a:p>
            <a:pPr marL="745490" lvl="1" indent="-457200">
              <a:buFont typeface="+mj-lt"/>
              <a:buAutoNum type="alphaUcPeriod"/>
            </a:pPr>
            <a:r>
              <a:rPr lang="nl-BE">
                <a:cs typeface="Calibri"/>
              </a:rPr>
              <a:t>Daken – verwarming – vensters – muren – vloeren – deuren, poorten en panelen.</a:t>
            </a:r>
            <a:endParaRPr lang="nl-BE"/>
          </a:p>
          <a:p>
            <a:pPr marL="745490" lvl="1" indent="-457200">
              <a:buFont typeface="+mj-lt"/>
              <a:buAutoNum type="alphaUcPeriod"/>
            </a:pPr>
            <a:r>
              <a:rPr lang="nl-BE" b="1">
                <a:solidFill>
                  <a:srgbClr val="00B050"/>
                </a:solidFill>
                <a:cs typeface="Calibri"/>
              </a:rPr>
              <a:t>Daken – vensters – muren – vloeren – deuren, poorten en panelen – verwarming.</a:t>
            </a:r>
            <a:endParaRPr lang="nl-BE" b="1">
              <a:solidFill>
                <a:srgbClr val="00B050"/>
              </a:solidFill>
              <a:ea typeface="Calibri"/>
              <a:cs typeface="Calibri"/>
            </a:endParaRPr>
          </a:p>
          <a:p>
            <a:pPr marL="745490" lvl="1" indent="-457200">
              <a:buFont typeface="+mj-lt"/>
              <a:buAutoNum type="alphaUcPeriod"/>
            </a:pPr>
            <a:r>
              <a:rPr lang="nl-BE">
                <a:cs typeface="Calibri"/>
              </a:rPr>
              <a:t>Daken – verwarming – muren – vloeren – vensters – deuren, poorten en panelen.</a:t>
            </a:r>
            <a:endParaRPr lang="nl-BE"/>
          </a:p>
          <a:p>
            <a:pPr indent="0">
              <a:buNone/>
            </a:pPr>
            <a:endParaRPr lang="nl-BE">
              <a:cs typeface="Calibri"/>
            </a:endParaRPr>
          </a:p>
        </p:txBody>
      </p:sp>
    </p:spTree>
    <p:extLst>
      <p:ext uri="{BB962C8B-B14F-4D97-AF65-F5344CB8AC3E}">
        <p14:creationId xmlns:p14="http://schemas.microsoft.com/office/powerpoint/2010/main" val="40686605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0F09B667-284A-4DE2-86D5-F94B4749ED2F}"/>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246</a:t>
            </a:fld>
            <a:endParaRPr lang="nl-BE" sz="1100">
              <a:solidFill>
                <a:srgbClr val="105269"/>
              </a:solidFill>
            </a:endParaRPr>
          </a:p>
        </p:txBody>
      </p:sp>
      <p:sp>
        <p:nvSpPr>
          <p:cNvPr id="6" name="informatievak">
            <a:extLst>
              <a:ext uri="{FF2B5EF4-FFF2-40B4-BE49-F238E27FC236}">
                <a16:creationId xmlns:a16="http://schemas.microsoft.com/office/drawing/2014/main" id="{D95F4059-6041-4466-9322-5672903A3743}"/>
              </a:ext>
            </a:extLst>
          </p:cNvPr>
          <p:cNvSpPr txBox="1">
            <a:spLocks/>
          </p:cNvSpPr>
          <p:nvPr/>
        </p:nvSpPr>
        <p:spPr>
          <a:xfrm>
            <a:off x="5490000" y="4176000"/>
            <a:ext cx="6336000" cy="2376264"/>
          </a:xfrm>
          <a:prstGeom prst="rect">
            <a:avLst/>
          </a:prstGeom>
        </p:spPr>
        <p:txBody>
          <a:bodyPr lIns="91440" tIns="45720" rIns="91440" bIns="45720" anchor="t"/>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r">
              <a:lnSpc>
                <a:spcPct val="100000"/>
              </a:lnSpc>
            </a:pPr>
            <a:r>
              <a:rPr lang="nl-BE" sz="2200" b="0">
                <a:solidFill>
                  <a:srgbClr val="4AA832"/>
                </a:solidFill>
                <a:latin typeface="Calibri"/>
                <a:ea typeface="Calibri"/>
                <a:cs typeface="Calibri"/>
              </a:rPr>
              <a:t>VOOR MEER INFORMATIE</a:t>
            </a:r>
            <a:br>
              <a:rPr lang="nl-BE" sz="2200"/>
            </a:br>
            <a:r>
              <a:rPr lang="nl-BE" sz="2200" b="0">
                <a:latin typeface="Calibri"/>
                <a:ea typeface="Calibri"/>
                <a:cs typeface="Calibri"/>
              </a:rPr>
              <a:t>Vlaams Energie- en Klimaatagentschap</a:t>
            </a:r>
            <a:br>
              <a:rPr lang="nl-BE" sz="2200"/>
            </a:br>
            <a:r>
              <a:rPr lang="nl-BE" sz="2200" b="0" u="sng">
                <a:latin typeface="Calibri"/>
                <a:ea typeface="Calibri"/>
                <a:cs typeface="Calibri"/>
                <a:hlinkClick r:id="rId2"/>
              </a:rPr>
              <a:t>www.vlaanderen.be/</a:t>
            </a:r>
            <a:r>
              <a:rPr lang="nl-BE" sz="2200" b="0" u="sng" err="1">
                <a:latin typeface="Calibri"/>
                <a:ea typeface="Calibri"/>
                <a:cs typeface="Calibri"/>
              </a:rPr>
              <a:t>veka</a:t>
            </a:r>
            <a:r>
              <a:rPr lang="nl-BE" sz="2200" b="0">
                <a:latin typeface="Calibri"/>
                <a:ea typeface="Calibri"/>
                <a:cs typeface="Calibri"/>
              </a:rPr>
              <a:t> </a:t>
            </a:r>
            <a:br>
              <a:rPr lang="nl-BE" sz="2200" b="0"/>
            </a:br>
            <a:r>
              <a:rPr lang="nl-BE" sz="2200" b="0">
                <a:latin typeface="Calibri"/>
                <a:ea typeface="Calibri"/>
                <a:cs typeface="Calibri"/>
              </a:rPr>
              <a:t>T 02 553 46 00</a:t>
            </a:r>
            <a:br>
              <a:rPr lang="nl-BE" sz="2200" b="0"/>
            </a:br>
            <a:r>
              <a:rPr lang="nl-BE" sz="2200" b="0">
                <a:latin typeface="Calibri"/>
                <a:ea typeface="Calibri"/>
                <a:cs typeface="Calibri"/>
              </a:rPr>
              <a:t>veka@vlaanderen.be</a:t>
            </a:r>
            <a:br>
              <a:rPr lang="nl-BE" sz="2200" b="0"/>
            </a:br>
            <a:endParaRPr lang="nl-BE" sz="2200" b="0"/>
          </a:p>
        </p:txBody>
      </p:sp>
      <p:grpSp>
        <p:nvGrpSpPr>
          <p:cNvPr id="2" name="Groep 1">
            <a:extLst>
              <a:ext uri="{FF2B5EF4-FFF2-40B4-BE49-F238E27FC236}">
                <a16:creationId xmlns:a16="http://schemas.microsoft.com/office/drawing/2014/main" id="{0B9AE4DD-B760-4DF4-AD7E-64FFE147D5AB}"/>
              </a:ext>
            </a:extLst>
          </p:cNvPr>
          <p:cNvGrpSpPr/>
          <p:nvPr/>
        </p:nvGrpSpPr>
        <p:grpSpPr>
          <a:xfrm>
            <a:off x="822867" y="116632"/>
            <a:ext cx="8867578" cy="3331469"/>
            <a:chOff x="822867" y="116632"/>
            <a:chExt cx="8867578" cy="3331469"/>
          </a:xfrm>
        </p:grpSpPr>
        <p:pic>
          <p:nvPicPr>
            <p:cNvPr id="4" name="Afbeelding 3">
              <a:extLst>
                <a:ext uri="{FF2B5EF4-FFF2-40B4-BE49-F238E27FC236}">
                  <a16:creationId xmlns:a16="http://schemas.microsoft.com/office/drawing/2014/main" id="{A8CCE7DA-BA7D-4336-86B3-FC892F4BC61D}"/>
                </a:ext>
              </a:extLst>
            </p:cNvPr>
            <p:cNvPicPr>
              <a:picLocks noChangeAspect="1"/>
            </p:cNvPicPr>
            <p:nvPr/>
          </p:nvPicPr>
          <p:blipFill rotWithShape="1">
            <a:blip r:embed="rId3" cstate="screen">
              <a:lum bright="70000" contrast="-70000"/>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7968208" y="1295948"/>
              <a:ext cx="1722237" cy="1722237"/>
            </a:xfrm>
            <a:prstGeom prst="rect">
              <a:avLst/>
            </a:prstGeom>
          </p:spPr>
        </p:pic>
        <p:pic>
          <p:nvPicPr>
            <p:cNvPr id="5" name="Afbeelding 4">
              <a:extLst>
                <a:ext uri="{FF2B5EF4-FFF2-40B4-BE49-F238E27FC236}">
                  <a16:creationId xmlns:a16="http://schemas.microsoft.com/office/drawing/2014/main" id="{0DF075EF-59DA-4DE7-8F71-8A05ADAC11AC}"/>
                </a:ext>
              </a:extLst>
            </p:cNvPr>
            <p:cNvPicPr>
              <a:picLocks noChangeAspect="1"/>
            </p:cNvPicPr>
            <p:nvPr/>
          </p:nvPicPr>
          <p:blipFill rotWithShape="1">
            <a:blip r:embed="rId5" cstate="screen">
              <a:lum bright="70000" contrast="-70000"/>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3431704" y="1598516"/>
              <a:ext cx="1415480" cy="1415480"/>
            </a:xfrm>
            <a:prstGeom prst="rect">
              <a:avLst/>
            </a:prstGeom>
          </p:spPr>
        </p:pic>
        <p:pic>
          <p:nvPicPr>
            <p:cNvPr id="7" name="Afbeelding 6">
              <a:extLst>
                <a:ext uri="{FF2B5EF4-FFF2-40B4-BE49-F238E27FC236}">
                  <a16:creationId xmlns:a16="http://schemas.microsoft.com/office/drawing/2014/main" id="{A0BDFEDB-683C-4892-973B-2BD29F4CB230}"/>
                </a:ext>
              </a:extLst>
            </p:cNvPr>
            <p:cNvPicPr>
              <a:picLocks noChangeAspect="1"/>
            </p:cNvPicPr>
            <p:nvPr/>
          </p:nvPicPr>
          <p:blipFill rotWithShape="1">
            <a:blip r:embed="rId7" cstate="screen">
              <a:lum bright="70000" contrast="-70000"/>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1991544" y="116632"/>
              <a:ext cx="1502362" cy="1502362"/>
            </a:xfrm>
            <a:prstGeom prst="rect">
              <a:avLst/>
            </a:prstGeom>
          </p:spPr>
        </p:pic>
        <p:pic>
          <p:nvPicPr>
            <p:cNvPr id="8" name="Afbeelding 7" descr="Afbeelding met pijl&#10;&#10;Automatisch gegenereerde beschrijving">
              <a:extLst>
                <a:ext uri="{FF2B5EF4-FFF2-40B4-BE49-F238E27FC236}">
                  <a16:creationId xmlns:a16="http://schemas.microsoft.com/office/drawing/2014/main" id="{535CC946-3B85-4431-9DAF-987505F8582C}"/>
                </a:ext>
              </a:extLst>
            </p:cNvPr>
            <p:cNvPicPr>
              <a:picLocks noChangeAspect="1"/>
            </p:cNvPicPr>
            <p:nvPr/>
          </p:nvPicPr>
          <p:blipFill rotWithShape="1">
            <a:blip r:embed="rId9" cstate="screen">
              <a:lum bright="70000" contrast="-70000"/>
              <a:extLst>
                <a:ext uri="{BEBA8EAE-BF5A-486C-A8C5-ECC9F3942E4B}">
                  <a14:imgProps xmlns:a14="http://schemas.microsoft.com/office/drawing/2010/main">
                    <a14:imgLayer r:embed="rId10">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822867" y="1691522"/>
              <a:ext cx="1756579" cy="1756579"/>
            </a:xfrm>
            <a:prstGeom prst="rect">
              <a:avLst/>
            </a:prstGeom>
          </p:spPr>
        </p:pic>
      </p:grpSp>
    </p:spTree>
    <p:extLst>
      <p:ext uri="{BB962C8B-B14F-4D97-AF65-F5344CB8AC3E}">
        <p14:creationId xmlns:p14="http://schemas.microsoft.com/office/powerpoint/2010/main" val="38487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Hoe omgaan met gemengde ruimtes?</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287655"/>
            <a:r>
              <a:rPr lang="nl-BE" sz="2200"/>
              <a:t>Voorbeeld: rijwoning. Living + eetkamer + keuken = één grote ruimte</a:t>
            </a:r>
            <a:endParaRPr lang="en-US"/>
          </a:p>
          <a:p>
            <a:pPr marL="575945" lvl="1" indent="-287655">
              <a:defRPr/>
            </a:pPr>
            <a:r>
              <a:rPr lang="nl-BE" sz="1900">
                <a:latin typeface="Calibri"/>
              </a:rPr>
              <a:t>Natte functie (keuken) + verblijfsfuncties (living + eetkamer) in één ruimte</a:t>
            </a:r>
            <a:endParaRPr lang="nl-BE" sz="1900">
              <a:latin typeface="Calibri"/>
              <a:cs typeface="Calibri"/>
            </a:endParaRPr>
          </a:p>
          <a:p>
            <a:pPr marL="575945" lvl="1" indent="-287655">
              <a:defRPr/>
            </a:pPr>
            <a:r>
              <a:rPr lang="nl-BE" sz="1900">
                <a:latin typeface="Calibri"/>
              </a:rPr>
              <a:t>DUS fictief 2 ruimtes van maken: natte ruimte + verblijfsruimte</a:t>
            </a: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indent="-287655">
              <a:defRPr/>
            </a:pPr>
            <a:r>
              <a:rPr lang="nl-BE" sz="2200"/>
              <a:t>Stel deur tussen eetkamer en living: living is aparte verblijfsruimte, rest fictief opsplitsen</a:t>
            </a:r>
            <a:endParaRPr lang="nl-BE" sz="2200">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IX.4.3</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pic>
        <p:nvPicPr>
          <p:cNvPr id="8" name="Afbeelding 7">
            <a:extLst>
              <a:ext uri="{FF2B5EF4-FFF2-40B4-BE49-F238E27FC236}">
                <a16:creationId xmlns:a16="http://schemas.microsoft.com/office/drawing/2014/main" id="{DC9C6CDA-CF43-4E88-D353-75C5D5C1B047}"/>
              </a:ext>
            </a:extLst>
          </p:cNvPr>
          <p:cNvPicPr>
            <a:picLocks noChangeAspect="1"/>
          </p:cNvPicPr>
          <p:nvPr/>
        </p:nvPicPr>
        <p:blipFill rotWithShape="1">
          <a:blip r:embed="rId4"/>
          <a:srcRect t="62230"/>
          <a:stretch/>
        </p:blipFill>
        <p:spPr>
          <a:xfrm>
            <a:off x="1317079" y="2645759"/>
            <a:ext cx="4106515" cy="1382883"/>
          </a:xfrm>
          <a:prstGeom prst="rect">
            <a:avLst/>
          </a:prstGeom>
        </p:spPr>
      </p:pic>
      <p:pic>
        <p:nvPicPr>
          <p:cNvPr id="9" name="Afbeelding 8">
            <a:extLst>
              <a:ext uri="{FF2B5EF4-FFF2-40B4-BE49-F238E27FC236}">
                <a16:creationId xmlns:a16="http://schemas.microsoft.com/office/drawing/2014/main" id="{F07B23C0-0635-E240-84F3-EDCE88D94B28}"/>
              </a:ext>
            </a:extLst>
          </p:cNvPr>
          <p:cNvPicPr>
            <a:picLocks noChangeAspect="1"/>
          </p:cNvPicPr>
          <p:nvPr/>
        </p:nvPicPr>
        <p:blipFill rotWithShape="1">
          <a:blip r:embed="rId4"/>
          <a:srcRect t="62230"/>
          <a:stretch/>
        </p:blipFill>
        <p:spPr>
          <a:xfrm>
            <a:off x="6750345" y="2645759"/>
            <a:ext cx="4106515" cy="1382883"/>
          </a:xfrm>
          <a:prstGeom prst="rect">
            <a:avLst/>
          </a:prstGeom>
        </p:spPr>
      </p:pic>
      <p:sp>
        <p:nvSpPr>
          <p:cNvPr id="10" name="Rechthoek 9">
            <a:extLst>
              <a:ext uri="{FF2B5EF4-FFF2-40B4-BE49-F238E27FC236}">
                <a16:creationId xmlns:a16="http://schemas.microsoft.com/office/drawing/2014/main" id="{3F417B04-9EE0-E358-F117-BB22F2CD5A9B}"/>
              </a:ext>
            </a:extLst>
          </p:cNvPr>
          <p:cNvSpPr/>
          <p:nvPr/>
        </p:nvSpPr>
        <p:spPr>
          <a:xfrm>
            <a:off x="9528314" y="2756200"/>
            <a:ext cx="1073448" cy="618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(keuken)</a:t>
            </a:r>
          </a:p>
        </p:txBody>
      </p:sp>
      <p:sp>
        <p:nvSpPr>
          <p:cNvPr id="11" name="Vrije vorm: vorm 10">
            <a:extLst>
              <a:ext uri="{FF2B5EF4-FFF2-40B4-BE49-F238E27FC236}">
                <a16:creationId xmlns:a16="http://schemas.microsoft.com/office/drawing/2014/main" id="{C07A34E2-2CED-BA95-CC80-370D615D1EE6}"/>
              </a:ext>
            </a:extLst>
          </p:cNvPr>
          <p:cNvSpPr/>
          <p:nvPr/>
        </p:nvSpPr>
        <p:spPr>
          <a:xfrm>
            <a:off x="1817423" y="2744994"/>
            <a:ext cx="3374434" cy="1222103"/>
          </a:xfrm>
          <a:custGeom>
            <a:avLst/>
            <a:gdLst>
              <a:gd name="connsiteX0" fmla="*/ 0 w 4176346"/>
              <a:gd name="connsiteY0" fmla="*/ 430823 h 1459523"/>
              <a:gd name="connsiteX1" fmla="*/ 0 w 4176346"/>
              <a:gd name="connsiteY1" fmla="*/ 430823 h 1459523"/>
              <a:gd name="connsiteX2" fmla="*/ 290146 w 4176346"/>
              <a:gd name="connsiteY2" fmla="*/ 430823 h 1459523"/>
              <a:gd name="connsiteX3" fmla="*/ 1274885 w 4176346"/>
              <a:gd name="connsiteY3" fmla="*/ 413238 h 1459523"/>
              <a:gd name="connsiteX4" fmla="*/ 1266092 w 4176346"/>
              <a:gd name="connsiteY4" fmla="*/ 501161 h 1459523"/>
              <a:gd name="connsiteX5" fmla="*/ 2426677 w 4176346"/>
              <a:gd name="connsiteY5" fmla="*/ 536330 h 1459523"/>
              <a:gd name="connsiteX6" fmla="*/ 2417885 w 4176346"/>
              <a:gd name="connsiteY6" fmla="*/ 747346 h 1459523"/>
              <a:gd name="connsiteX7" fmla="*/ 2813539 w 4176346"/>
              <a:gd name="connsiteY7" fmla="*/ 729761 h 1459523"/>
              <a:gd name="connsiteX8" fmla="*/ 2787162 w 4176346"/>
              <a:gd name="connsiteY8" fmla="*/ 0 h 1459523"/>
              <a:gd name="connsiteX9" fmla="*/ 4176346 w 4176346"/>
              <a:gd name="connsiteY9" fmla="*/ 17584 h 1459523"/>
              <a:gd name="connsiteX10" fmla="*/ 4158762 w 4176346"/>
              <a:gd name="connsiteY10" fmla="*/ 729761 h 1459523"/>
              <a:gd name="connsiteX11" fmla="*/ 3710354 w 4176346"/>
              <a:gd name="connsiteY11" fmla="*/ 729761 h 1459523"/>
              <a:gd name="connsiteX12" fmla="*/ 3745523 w 4176346"/>
              <a:gd name="connsiteY12" fmla="*/ 1459523 h 1459523"/>
              <a:gd name="connsiteX13" fmla="*/ 43962 w 4176346"/>
              <a:gd name="connsiteY13" fmla="*/ 1441938 h 1459523"/>
              <a:gd name="connsiteX14" fmla="*/ 0 w 4176346"/>
              <a:gd name="connsiteY14" fmla="*/ 430823 h 14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6346" h="1459523">
                <a:moveTo>
                  <a:pt x="0" y="430823"/>
                </a:moveTo>
                <a:lnTo>
                  <a:pt x="0" y="430823"/>
                </a:lnTo>
                <a:lnTo>
                  <a:pt x="290146" y="430823"/>
                </a:lnTo>
                <a:lnTo>
                  <a:pt x="1274885" y="413238"/>
                </a:lnTo>
                <a:lnTo>
                  <a:pt x="1266092" y="501161"/>
                </a:lnTo>
                <a:lnTo>
                  <a:pt x="2426677" y="536330"/>
                </a:lnTo>
                <a:lnTo>
                  <a:pt x="2417885" y="747346"/>
                </a:lnTo>
                <a:lnTo>
                  <a:pt x="2813539" y="729761"/>
                </a:lnTo>
                <a:lnTo>
                  <a:pt x="2787162" y="0"/>
                </a:lnTo>
                <a:lnTo>
                  <a:pt x="4176346" y="17584"/>
                </a:lnTo>
                <a:lnTo>
                  <a:pt x="4158762" y="729761"/>
                </a:lnTo>
                <a:lnTo>
                  <a:pt x="3710354" y="729761"/>
                </a:lnTo>
                <a:lnTo>
                  <a:pt x="3745523" y="1459523"/>
                </a:lnTo>
                <a:lnTo>
                  <a:pt x="43962" y="1441938"/>
                </a:lnTo>
                <a:lnTo>
                  <a:pt x="0" y="430823"/>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Vrije vorm: vorm 11">
            <a:extLst>
              <a:ext uri="{FF2B5EF4-FFF2-40B4-BE49-F238E27FC236}">
                <a16:creationId xmlns:a16="http://schemas.microsoft.com/office/drawing/2014/main" id="{8F440C64-F20B-8C0D-583E-C58EF505AB1F}"/>
              </a:ext>
            </a:extLst>
          </p:cNvPr>
          <p:cNvSpPr/>
          <p:nvPr/>
        </p:nvSpPr>
        <p:spPr>
          <a:xfrm>
            <a:off x="7188287" y="3079321"/>
            <a:ext cx="3186290" cy="91023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(living + eetkamer)</a:t>
            </a:r>
          </a:p>
        </p:txBody>
      </p:sp>
      <p:sp>
        <p:nvSpPr>
          <p:cNvPr id="13" name="Pijl: rechts 12">
            <a:extLst>
              <a:ext uri="{FF2B5EF4-FFF2-40B4-BE49-F238E27FC236}">
                <a16:creationId xmlns:a16="http://schemas.microsoft.com/office/drawing/2014/main" id="{1A46E885-924A-307D-C6FC-4C89D2847CF6}"/>
              </a:ext>
            </a:extLst>
          </p:cNvPr>
          <p:cNvSpPr/>
          <p:nvPr/>
        </p:nvSpPr>
        <p:spPr>
          <a:xfrm>
            <a:off x="5594483" y="3293537"/>
            <a:ext cx="325322" cy="1987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B2366454-0A39-0117-9CB3-B8F04844A274}"/>
              </a:ext>
            </a:extLst>
          </p:cNvPr>
          <p:cNvPicPr>
            <a:picLocks noChangeAspect="1"/>
          </p:cNvPicPr>
          <p:nvPr/>
        </p:nvPicPr>
        <p:blipFill rotWithShape="1">
          <a:blip r:embed="rId4"/>
          <a:srcRect t="62230"/>
          <a:stretch/>
        </p:blipFill>
        <p:spPr>
          <a:xfrm>
            <a:off x="1179666" y="5211382"/>
            <a:ext cx="4106518" cy="1382884"/>
          </a:xfrm>
          <a:prstGeom prst="rect">
            <a:avLst/>
          </a:prstGeom>
        </p:spPr>
      </p:pic>
      <p:pic>
        <p:nvPicPr>
          <p:cNvPr id="15" name="Afbeelding 14">
            <a:extLst>
              <a:ext uri="{FF2B5EF4-FFF2-40B4-BE49-F238E27FC236}">
                <a16:creationId xmlns:a16="http://schemas.microsoft.com/office/drawing/2014/main" id="{0E783192-EDEC-1E2B-2DBC-5BF8A1260DDE}"/>
              </a:ext>
            </a:extLst>
          </p:cNvPr>
          <p:cNvPicPr>
            <a:picLocks noChangeAspect="1"/>
          </p:cNvPicPr>
          <p:nvPr/>
        </p:nvPicPr>
        <p:blipFill rotWithShape="1">
          <a:blip r:embed="rId4"/>
          <a:srcRect l="66352" t="67395" r="27693" b="19438"/>
          <a:stretch/>
        </p:blipFill>
        <p:spPr>
          <a:xfrm>
            <a:off x="3594092" y="5943892"/>
            <a:ext cx="244584" cy="482048"/>
          </a:xfrm>
          <a:prstGeom prst="rect">
            <a:avLst/>
          </a:prstGeom>
        </p:spPr>
      </p:pic>
      <p:sp>
        <p:nvSpPr>
          <p:cNvPr id="16" name="Vrije vorm: vorm 15">
            <a:extLst>
              <a:ext uri="{FF2B5EF4-FFF2-40B4-BE49-F238E27FC236}">
                <a16:creationId xmlns:a16="http://schemas.microsoft.com/office/drawing/2014/main" id="{1305D4A6-DA36-E470-EF28-50B004001D8C}"/>
              </a:ext>
            </a:extLst>
          </p:cNvPr>
          <p:cNvSpPr/>
          <p:nvPr/>
        </p:nvSpPr>
        <p:spPr>
          <a:xfrm>
            <a:off x="1581442" y="5666213"/>
            <a:ext cx="1977095" cy="856045"/>
          </a:xfrm>
          <a:custGeom>
            <a:avLst/>
            <a:gdLst>
              <a:gd name="connsiteX0" fmla="*/ 0 w 2432050"/>
              <a:gd name="connsiteY0" fmla="*/ 12700 h 1022350"/>
              <a:gd name="connsiteX1" fmla="*/ 0 w 2432050"/>
              <a:gd name="connsiteY1" fmla="*/ 12700 h 1022350"/>
              <a:gd name="connsiteX2" fmla="*/ 76200 w 2432050"/>
              <a:gd name="connsiteY2" fmla="*/ 12700 h 1022350"/>
              <a:gd name="connsiteX3" fmla="*/ 1289050 w 2432050"/>
              <a:gd name="connsiteY3" fmla="*/ 0 h 1022350"/>
              <a:gd name="connsiteX4" fmla="*/ 1289050 w 2432050"/>
              <a:gd name="connsiteY4" fmla="*/ 101600 h 1022350"/>
              <a:gd name="connsiteX5" fmla="*/ 2406650 w 2432050"/>
              <a:gd name="connsiteY5" fmla="*/ 101600 h 1022350"/>
              <a:gd name="connsiteX6" fmla="*/ 2432050 w 2432050"/>
              <a:gd name="connsiteY6" fmla="*/ 1003300 h 1022350"/>
              <a:gd name="connsiteX7" fmla="*/ 19050 w 2432050"/>
              <a:gd name="connsiteY7" fmla="*/ 1022350 h 1022350"/>
              <a:gd name="connsiteX8" fmla="*/ 0 w 2432050"/>
              <a:gd name="connsiteY8" fmla="*/ 12700 h 1022350"/>
              <a:gd name="connsiteX0" fmla="*/ 0 w 2406650"/>
              <a:gd name="connsiteY0" fmla="*/ 12700 h 1022350"/>
              <a:gd name="connsiteX1" fmla="*/ 0 w 2406650"/>
              <a:gd name="connsiteY1" fmla="*/ 12700 h 1022350"/>
              <a:gd name="connsiteX2" fmla="*/ 76200 w 2406650"/>
              <a:gd name="connsiteY2" fmla="*/ 12700 h 1022350"/>
              <a:gd name="connsiteX3" fmla="*/ 1289050 w 2406650"/>
              <a:gd name="connsiteY3" fmla="*/ 0 h 1022350"/>
              <a:gd name="connsiteX4" fmla="*/ 1289050 w 2406650"/>
              <a:gd name="connsiteY4" fmla="*/ 101600 h 1022350"/>
              <a:gd name="connsiteX5" fmla="*/ 2406650 w 2406650"/>
              <a:gd name="connsiteY5" fmla="*/ 101600 h 1022350"/>
              <a:gd name="connsiteX6" fmla="*/ 2393344 w 2406650"/>
              <a:gd name="connsiteY6" fmla="*/ 1009650 h 1022350"/>
              <a:gd name="connsiteX7" fmla="*/ 19050 w 2406650"/>
              <a:gd name="connsiteY7" fmla="*/ 1022350 h 1022350"/>
              <a:gd name="connsiteX8" fmla="*/ 0 w 2406650"/>
              <a:gd name="connsiteY8" fmla="*/ 1270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650" h="1022350">
                <a:moveTo>
                  <a:pt x="0" y="12700"/>
                </a:moveTo>
                <a:lnTo>
                  <a:pt x="0" y="12700"/>
                </a:lnTo>
                <a:lnTo>
                  <a:pt x="76200" y="12700"/>
                </a:lnTo>
                <a:lnTo>
                  <a:pt x="1289050" y="0"/>
                </a:lnTo>
                <a:lnTo>
                  <a:pt x="1289050" y="101600"/>
                </a:lnTo>
                <a:lnTo>
                  <a:pt x="2406650" y="101600"/>
                </a:lnTo>
                <a:lnTo>
                  <a:pt x="2393344" y="1009650"/>
                </a:lnTo>
                <a:lnTo>
                  <a:pt x="19050" y="1022350"/>
                </a:lnTo>
                <a:cubicBezTo>
                  <a:pt x="16933" y="681567"/>
                  <a:pt x="14817" y="340783"/>
                  <a:pt x="0" y="12700"/>
                </a:cubicBez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Vrije vorm: vorm 16">
            <a:extLst>
              <a:ext uri="{FF2B5EF4-FFF2-40B4-BE49-F238E27FC236}">
                <a16:creationId xmlns:a16="http://schemas.microsoft.com/office/drawing/2014/main" id="{2AC9E053-CE2D-83FC-BC4C-1C177A857941}"/>
              </a:ext>
            </a:extLst>
          </p:cNvPr>
          <p:cNvSpPr/>
          <p:nvPr/>
        </p:nvSpPr>
        <p:spPr>
          <a:xfrm>
            <a:off x="3698874" y="5317009"/>
            <a:ext cx="1339451" cy="1186766"/>
          </a:xfrm>
          <a:custGeom>
            <a:avLst/>
            <a:gdLst>
              <a:gd name="connsiteX0" fmla="*/ 6350 w 1701800"/>
              <a:gd name="connsiteY0" fmla="*/ 711200 h 1422400"/>
              <a:gd name="connsiteX1" fmla="*/ 349250 w 1701800"/>
              <a:gd name="connsiteY1" fmla="*/ 704850 h 1422400"/>
              <a:gd name="connsiteX2" fmla="*/ 349250 w 1701800"/>
              <a:gd name="connsiteY2" fmla="*/ 0 h 1422400"/>
              <a:gd name="connsiteX3" fmla="*/ 1701800 w 1701800"/>
              <a:gd name="connsiteY3" fmla="*/ 6350 h 1422400"/>
              <a:gd name="connsiteX4" fmla="*/ 1695450 w 1701800"/>
              <a:gd name="connsiteY4" fmla="*/ 730250 h 1422400"/>
              <a:gd name="connsiteX5" fmla="*/ 1295400 w 1701800"/>
              <a:gd name="connsiteY5" fmla="*/ 730250 h 1422400"/>
              <a:gd name="connsiteX6" fmla="*/ 1282700 w 1701800"/>
              <a:gd name="connsiteY6" fmla="*/ 1377950 h 1422400"/>
              <a:gd name="connsiteX7" fmla="*/ 1333500 w 1701800"/>
              <a:gd name="connsiteY7" fmla="*/ 1409700 h 1422400"/>
              <a:gd name="connsiteX8" fmla="*/ 0 w 1701800"/>
              <a:gd name="connsiteY8" fmla="*/ 1422400 h 1422400"/>
              <a:gd name="connsiteX9" fmla="*/ 6350 w 1701800"/>
              <a:gd name="connsiteY9" fmla="*/ 7112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1800" h="1422400">
                <a:moveTo>
                  <a:pt x="6350" y="711200"/>
                </a:moveTo>
                <a:lnTo>
                  <a:pt x="349250" y="704850"/>
                </a:lnTo>
                <a:lnTo>
                  <a:pt x="349250" y="0"/>
                </a:lnTo>
                <a:lnTo>
                  <a:pt x="1701800" y="6350"/>
                </a:lnTo>
                <a:cubicBezTo>
                  <a:pt x="1699683" y="247650"/>
                  <a:pt x="1697567" y="488950"/>
                  <a:pt x="1695450" y="730250"/>
                </a:cubicBezTo>
                <a:lnTo>
                  <a:pt x="1295400" y="730250"/>
                </a:lnTo>
                <a:lnTo>
                  <a:pt x="1282700" y="1377950"/>
                </a:lnTo>
                <a:lnTo>
                  <a:pt x="1333500" y="1409700"/>
                </a:lnTo>
                <a:lnTo>
                  <a:pt x="0" y="1422400"/>
                </a:lnTo>
                <a:cubicBezTo>
                  <a:pt x="2117" y="1183217"/>
                  <a:pt x="4233" y="944033"/>
                  <a:pt x="6350" y="711200"/>
                </a:cubicBez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Afbeelding 17">
            <a:extLst>
              <a:ext uri="{FF2B5EF4-FFF2-40B4-BE49-F238E27FC236}">
                <a16:creationId xmlns:a16="http://schemas.microsoft.com/office/drawing/2014/main" id="{3EC3DD4E-FA36-C221-87DC-F55FFB68E31D}"/>
              </a:ext>
            </a:extLst>
          </p:cNvPr>
          <p:cNvPicPr>
            <a:picLocks noChangeAspect="1"/>
          </p:cNvPicPr>
          <p:nvPr/>
        </p:nvPicPr>
        <p:blipFill rotWithShape="1">
          <a:blip r:embed="rId4"/>
          <a:srcRect t="62230"/>
          <a:stretch/>
        </p:blipFill>
        <p:spPr>
          <a:xfrm>
            <a:off x="6769553" y="5196727"/>
            <a:ext cx="4106518" cy="1382884"/>
          </a:xfrm>
          <a:prstGeom prst="rect">
            <a:avLst/>
          </a:prstGeom>
        </p:spPr>
      </p:pic>
      <p:sp>
        <p:nvSpPr>
          <p:cNvPr id="19" name="Rechthoek 18">
            <a:extLst>
              <a:ext uri="{FF2B5EF4-FFF2-40B4-BE49-F238E27FC236}">
                <a16:creationId xmlns:a16="http://schemas.microsoft.com/office/drawing/2014/main" id="{63E18CA6-93F5-FFCE-4456-1E1C27AE0D26}"/>
              </a:ext>
            </a:extLst>
          </p:cNvPr>
          <p:cNvSpPr/>
          <p:nvPr/>
        </p:nvSpPr>
        <p:spPr>
          <a:xfrm>
            <a:off x="9552695" y="5291978"/>
            <a:ext cx="1112432" cy="6184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(keuken)</a:t>
            </a:r>
          </a:p>
        </p:txBody>
      </p:sp>
      <p:sp>
        <p:nvSpPr>
          <p:cNvPr id="21" name="Pijl: rechts 20">
            <a:extLst>
              <a:ext uri="{FF2B5EF4-FFF2-40B4-BE49-F238E27FC236}">
                <a16:creationId xmlns:a16="http://schemas.microsoft.com/office/drawing/2014/main" id="{1B272DBD-4C75-CD3D-8B0C-C89AE060DD7D}"/>
              </a:ext>
            </a:extLst>
          </p:cNvPr>
          <p:cNvSpPr/>
          <p:nvPr/>
        </p:nvSpPr>
        <p:spPr>
          <a:xfrm>
            <a:off x="5601879" y="5844505"/>
            <a:ext cx="337136" cy="1987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Vrije vorm: vorm 21">
            <a:extLst>
              <a:ext uri="{FF2B5EF4-FFF2-40B4-BE49-F238E27FC236}">
                <a16:creationId xmlns:a16="http://schemas.microsoft.com/office/drawing/2014/main" id="{D1F3B2A5-D6B0-9085-7283-AFA222B224B9}"/>
              </a:ext>
            </a:extLst>
          </p:cNvPr>
          <p:cNvSpPr/>
          <p:nvPr/>
        </p:nvSpPr>
        <p:spPr>
          <a:xfrm>
            <a:off x="7188287" y="5670148"/>
            <a:ext cx="2028986" cy="861362"/>
          </a:xfrm>
          <a:custGeom>
            <a:avLst/>
            <a:gdLst>
              <a:gd name="connsiteX0" fmla="*/ 0 w 2423160"/>
              <a:gd name="connsiteY0" fmla="*/ 7620 h 1028700"/>
              <a:gd name="connsiteX1" fmla="*/ 0 w 2423160"/>
              <a:gd name="connsiteY1" fmla="*/ 7620 h 1028700"/>
              <a:gd name="connsiteX2" fmla="*/ 99060 w 2423160"/>
              <a:gd name="connsiteY2" fmla="*/ 0 h 1028700"/>
              <a:gd name="connsiteX3" fmla="*/ 1303020 w 2423160"/>
              <a:gd name="connsiteY3" fmla="*/ 0 h 1028700"/>
              <a:gd name="connsiteX4" fmla="*/ 1310640 w 2423160"/>
              <a:gd name="connsiteY4" fmla="*/ 106680 h 1028700"/>
              <a:gd name="connsiteX5" fmla="*/ 2415540 w 2423160"/>
              <a:gd name="connsiteY5" fmla="*/ 99060 h 1028700"/>
              <a:gd name="connsiteX6" fmla="*/ 2423160 w 2423160"/>
              <a:gd name="connsiteY6" fmla="*/ 1021080 h 1028700"/>
              <a:gd name="connsiteX7" fmla="*/ 30480 w 2423160"/>
              <a:gd name="connsiteY7" fmla="*/ 1028700 h 1028700"/>
              <a:gd name="connsiteX8" fmla="*/ 0 w 2423160"/>
              <a:gd name="connsiteY8" fmla="*/ 762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160" h="1028700">
                <a:moveTo>
                  <a:pt x="0" y="7620"/>
                </a:moveTo>
                <a:lnTo>
                  <a:pt x="0" y="7620"/>
                </a:lnTo>
                <a:lnTo>
                  <a:pt x="99060" y="0"/>
                </a:lnTo>
                <a:lnTo>
                  <a:pt x="1303020" y="0"/>
                </a:lnTo>
                <a:lnTo>
                  <a:pt x="1310640" y="106680"/>
                </a:lnTo>
                <a:lnTo>
                  <a:pt x="2415540" y="99060"/>
                </a:lnTo>
                <a:lnTo>
                  <a:pt x="2423160" y="1021080"/>
                </a:lnTo>
                <a:lnTo>
                  <a:pt x="30480" y="1028700"/>
                </a:lnTo>
                <a:lnTo>
                  <a:pt x="0" y="762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(living)</a:t>
            </a:r>
          </a:p>
        </p:txBody>
      </p:sp>
      <p:pic>
        <p:nvPicPr>
          <p:cNvPr id="25" name="Afbeelding 24">
            <a:extLst>
              <a:ext uri="{FF2B5EF4-FFF2-40B4-BE49-F238E27FC236}">
                <a16:creationId xmlns:a16="http://schemas.microsoft.com/office/drawing/2014/main" id="{EE73E4BE-F198-2857-FCE6-65CCA6993722}"/>
              </a:ext>
            </a:extLst>
          </p:cNvPr>
          <p:cNvPicPr>
            <a:picLocks noChangeAspect="1"/>
          </p:cNvPicPr>
          <p:nvPr/>
        </p:nvPicPr>
        <p:blipFill rotWithShape="1">
          <a:blip r:embed="rId4"/>
          <a:srcRect l="66352" t="67395" r="27693" b="19438"/>
          <a:stretch/>
        </p:blipFill>
        <p:spPr>
          <a:xfrm>
            <a:off x="9217273" y="5943892"/>
            <a:ext cx="244584" cy="482048"/>
          </a:xfrm>
          <a:prstGeom prst="rect">
            <a:avLst/>
          </a:prstGeom>
        </p:spPr>
      </p:pic>
      <p:sp>
        <p:nvSpPr>
          <p:cNvPr id="24" name="Rechthoek 23">
            <a:extLst>
              <a:ext uri="{FF2B5EF4-FFF2-40B4-BE49-F238E27FC236}">
                <a16:creationId xmlns:a16="http://schemas.microsoft.com/office/drawing/2014/main" id="{EC925B7D-78FC-CD61-6B92-F9FCE3A14109}"/>
              </a:ext>
            </a:extLst>
          </p:cNvPr>
          <p:cNvSpPr/>
          <p:nvPr/>
        </p:nvSpPr>
        <p:spPr>
          <a:xfrm>
            <a:off x="9249126" y="5913366"/>
            <a:ext cx="1053838" cy="59040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VERBLIJF (eetkamer)</a:t>
            </a:r>
          </a:p>
        </p:txBody>
      </p:sp>
    </p:spTree>
    <p:extLst>
      <p:ext uri="{BB962C8B-B14F-4D97-AF65-F5344CB8AC3E}">
        <p14:creationId xmlns:p14="http://schemas.microsoft.com/office/powerpoint/2010/main" val="2099205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Hoe omgaan met gemengde ruimtes?</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287655"/>
            <a:r>
              <a:rPr lang="nl-BE" sz="2200"/>
              <a:t>Stel één open ruimte maar keuken in het midden. </a:t>
            </a:r>
            <a:r>
              <a:rPr lang="nl-NL" sz="2200"/>
              <a:t>Dus verblijfsruimtes ‘onderbroken’ door de keuken</a:t>
            </a:r>
            <a:endParaRPr lang="en-US"/>
          </a:p>
          <a:p>
            <a:pPr indent="-287655"/>
            <a:endParaRPr lang="nl-BE" sz="2200">
              <a:cs typeface="Calibri"/>
            </a:endParaRPr>
          </a:p>
          <a:p>
            <a:pPr marL="575945" lvl="1" indent="-287655">
              <a:defRPr/>
            </a:pPr>
            <a:r>
              <a:rPr lang="nl-BE" sz="1900">
                <a:latin typeface="Calibri"/>
              </a:rPr>
              <a:t>Opsplitsen in 2 verblijfsruimtes + 1 natte ruimte?</a:t>
            </a:r>
            <a:endParaRPr lang="nl-BE" sz="1900">
              <a:latin typeface="Calibri"/>
              <a:cs typeface="Calibri"/>
            </a:endParaRPr>
          </a:p>
          <a:p>
            <a:pPr marL="575945" lvl="1" indent="-287655">
              <a:defRPr/>
            </a:pPr>
            <a:endParaRPr lang="nl-BE" sz="1900">
              <a:latin typeface="Calibri"/>
              <a:cs typeface="Calibri"/>
            </a:endParaRPr>
          </a:p>
          <a:p>
            <a:pPr marL="575945" lvl="1" indent="-287655">
              <a:defRPr/>
            </a:pPr>
            <a:r>
              <a:rPr lang="nl-BE" sz="1900">
                <a:latin typeface="Calibri"/>
              </a:rPr>
              <a:t>NEEN, is niet nodig. Er geldt steeds: indien verschillende functies in zelfde ruimte, dan altijd fictief opsplitsen naar </a:t>
            </a:r>
            <a:r>
              <a:rPr lang="nl-BE" sz="1900" b="1" u="sng">
                <a:latin typeface="Calibri"/>
              </a:rPr>
              <a:t>twee</a:t>
            </a:r>
            <a:r>
              <a:rPr lang="nl-BE" sz="1900">
                <a:latin typeface="Calibri"/>
              </a:rPr>
              <a:t> ruimtes: één natte ruimte +  één verblijfsruimte</a:t>
            </a: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a:p>
            <a:pPr marL="575945" lvl="1" indent="-287655">
              <a:defRPr/>
            </a:pPr>
            <a:endParaRPr lang="nl-BE" sz="1900">
              <a:latin typeface="Calibri"/>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IX.4.3</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pic>
        <p:nvPicPr>
          <p:cNvPr id="8" name="Afbeelding 7">
            <a:extLst>
              <a:ext uri="{FF2B5EF4-FFF2-40B4-BE49-F238E27FC236}">
                <a16:creationId xmlns:a16="http://schemas.microsoft.com/office/drawing/2014/main" id="{DC9C6CDA-CF43-4E88-D353-75C5D5C1B047}"/>
              </a:ext>
            </a:extLst>
          </p:cNvPr>
          <p:cNvPicPr>
            <a:picLocks noChangeAspect="1"/>
          </p:cNvPicPr>
          <p:nvPr/>
        </p:nvPicPr>
        <p:blipFill rotWithShape="1">
          <a:blip r:embed="rId4"/>
          <a:srcRect t="62230"/>
          <a:stretch/>
        </p:blipFill>
        <p:spPr>
          <a:xfrm>
            <a:off x="1167610" y="3990333"/>
            <a:ext cx="4106515" cy="1382883"/>
          </a:xfrm>
          <a:prstGeom prst="rect">
            <a:avLst/>
          </a:prstGeom>
        </p:spPr>
      </p:pic>
      <p:pic>
        <p:nvPicPr>
          <p:cNvPr id="9" name="Afbeelding 8">
            <a:extLst>
              <a:ext uri="{FF2B5EF4-FFF2-40B4-BE49-F238E27FC236}">
                <a16:creationId xmlns:a16="http://schemas.microsoft.com/office/drawing/2014/main" id="{F07B23C0-0635-E240-84F3-EDCE88D94B28}"/>
              </a:ext>
            </a:extLst>
          </p:cNvPr>
          <p:cNvPicPr>
            <a:picLocks noChangeAspect="1"/>
          </p:cNvPicPr>
          <p:nvPr/>
        </p:nvPicPr>
        <p:blipFill rotWithShape="1">
          <a:blip r:embed="rId4"/>
          <a:srcRect t="62230"/>
          <a:stretch/>
        </p:blipFill>
        <p:spPr>
          <a:xfrm>
            <a:off x="6600876" y="3990333"/>
            <a:ext cx="4106515" cy="1382883"/>
          </a:xfrm>
          <a:prstGeom prst="rect">
            <a:avLst/>
          </a:prstGeom>
        </p:spPr>
      </p:pic>
      <p:sp>
        <p:nvSpPr>
          <p:cNvPr id="10" name="Rechthoek 9">
            <a:extLst>
              <a:ext uri="{FF2B5EF4-FFF2-40B4-BE49-F238E27FC236}">
                <a16:creationId xmlns:a16="http://schemas.microsoft.com/office/drawing/2014/main" id="{3F417B04-9EE0-E358-F117-BB22F2CD5A9B}"/>
              </a:ext>
            </a:extLst>
          </p:cNvPr>
          <p:cNvSpPr/>
          <p:nvPr/>
        </p:nvSpPr>
        <p:spPr>
          <a:xfrm>
            <a:off x="8051206" y="4532689"/>
            <a:ext cx="1004871" cy="77898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(keuken)</a:t>
            </a:r>
          </a:p>
        </p:txBody>
      </p:sp>
      <p:sp>
        <p:nvSpPr>
          <p:cNvPr id="13" name="Pijl: rechts 12">
            <a:extLst>
              <a:ext uri="{FF2B5EF4-FFF2-40B4-BE49-F238E27FC236}">
                <a16:creationId xmlns:a16="http://schemas.microsoft.com/office/drawing/2014/main" id="{1A46E885-924A-307D-C6FC-4C89D2847CF6}"/>
              </a:ext>
            </a:extLst>
          </p:cNvPr>
          <p:cNvSpPr/>
          <p:nvPr/>
        </p:nvSpPr>
        <p:spPr>
          <a:xfrm>
            <a:off x="5445014" y="4638111"/>
            <a:ext cx="325322" cy="19877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32F064EE-62AF-5E9C-3C8B-925D4891E1BD}"/>
              </a:ext>
            </a:extLst>
          </p:cNvPr>
          <p:cNvSpPr txBox="1"/>
          <p:nvPr/>
        </p:nvSpPr>
        <p:spPr>
          <a:xfrm>
            <a:off x="2826387" y="4773574"/>
            <a:ext cx="788960" cy="276999"/>
          </a:xfrm>
          <a:prstGeom prst="rect">
            <a:avLst/>
          </a:prstGeom>
          <a:solidFill>
            <a:schemeClr val="bg1"/>
          </a:solidFill>
        </p:spPr>
        <p:txBody>
          <a:bodyPr wrap="square" rtlCol="0">
            <a:spAutoFit/>
          </a:bodyPr>
          <a:lstStyle/>
          <a:p>
            <a:r>
              <a:rPr lang="nl-BE" sz="1200">
                <a:solidFill>
                  <a:srgbClr val="FF0000"/>
                </a:solidFill>
              </a:rPr>
              <a:t>KEUKEN</a:t>
            </a:r>
          </a:p>
        </p:txBody>
      </p:sp>
      <p:sp>
        <p:nvSpPr>
          <p:cNvPr id="20" name="Tekstvak 19">
            <a:extLst>
              <a:ext uri="{FF2B5EF4-FFF2-40B4-BE49-F238E27FC236}">
                <a16:creationId xmlns:a16="http://schemas.microsoft.com/office/drawing/2014/main" id="{CB4224B6-3ACF-B388-776A-47F3590F770E}"/>
              </a:ext>
            </a:extLst>
          </p:cNvPr>
          <p:cNvSpPr txBox="1"/>
          <p:nvPr/>
        </p:nvSpPr>
        <p:spPr>
          <a:xfrm>
            <a:off x="4126606" y="4271481"/>
            <a:ext cx="788960" cy="276999"/>
          </a:xfrm>
          <a:prstGeom prst="rect">
            <a:avLst/>
          </a:prstGeom>
          <a:solidFill>
            <a:schemeClr val="bg1"/>
          </a:solidFill>
        </p:spPr>
        <p:txBody>
          <a:bodyPr wrap="square" rtlCol="0">
            <a:spAutoFit/>
          </a:bodyPr>
          <a:lstStyle/>
          <a:p>
            <a:r>
              <a:rPr lang="nl-BE" sz="1200">
                <a:solidFill>
                  <a:srgbClr val="FF0000"/>
                </a:solidFill>
              </a:rPr>
              <a:t>BUREAU</a:t>
            </a:r>
          </a:p>
        </p:txBody>
      </p:sp>
      <p:sp>
        <p:nvSpPr>
          <p:cNvPr id="23" name="Vrije vorm: vorm 22">
            <a:extLst>
              <a:ext uri="{FF2B5EF4-FFF2-40B4-BE49-F238E27FC236}">
                <a16:creationId xmlns:a16="http://schemas.microsoft.com/office/drawing/2014/main" id="{4F456C43-FD66-4066-D4F7-489196456F31}"/>
              </a:ext>
            </a:extLst>
          </p:cNvPr>
          <p:cNvSpPr/>
          <p:nvPr/>
        </p:nvSpPr>
        <p:spPr>
          <a:xfrm>
            <a:off x="1667954" y="4089568"/>
            <a:ext cx="3374434" cy="1222103"/>
          </a:xfrm>
          <a:custGeom>
            <a:avLst/>
            <a:gdLst>
              <a:gd name="connsiteX0" fmla="*/ 0 w 4176346"/>
              <a:gd name="connsiteY0" fmla="*/ 430823 h 1459523"/>
              <a:gd name="connsiteX1" fmla="*/ 0 w 4176346"/>
              <a:gd name="connsiteY1" fmla="*/ 430823 h 1459523"/>
              <a:gd name="connsiteX2" fmla="*/ 290146 w 4176346"/>
              <a:gd name="connsiteY2" fmla="*/ 430823 h 1459523"/>
              <a:gd name="connsiteX3" fmla="*/ 1274885 w 4176346"/>
              <a:gd name="connsiteY3" fmla="*/ 413238 h 1459523"/>
              <a:gd name="connsiteX4" fmla="*/ 1266092 w 4176346"/>
              <a:gd name="connsiteY4" fmla="*/ 501161 h 1459523"/>
              <a:gd name="connsiteX5" fmla="*/ 2426677 w 4176346"/>
              <a:gd name="connsiteY5" fmla="*/ 536330 h 1459523"/>
              <a:gd name="connsiteX6" fmla="*/ 2417885 w 4176346"/>
              <a:gd name="connsiteY6" fmla="*/ 747346 h 1459523"/>
              <a:gd name="connsiteX7" fmla="*/ 2813539 w 4176346"/>
              <a:gd name="connsiteY7" fmla="*/ 729761 h 1459523"/>
              <a:gd name="connsiteX8" fmla="*/ 2787162 w 4176346"/>
              <a:gd name="connsiteY8" fmla="*/ 0 h 1459523"/>
              <a:gd name="connsiteX9" fmla="*/ 4176346 w 4176346"/>
              <a:gd name="connsiteY9" fmla="*/ 17584 h 1459523"/>
              <a:gd name="connsiteX10" fmla="*/ 4158762 w 4176346"/>
              <a:gd name="connsiteY10" fmla="*/ 729761 h 1459523"/>
              <a:gd name="connsiteX11" fmla="*/ 3710354 w 4176346"/>
              <a:gd name="connsiteY11" fmla="*/ 729761 h 1459523"/>
              <a:gd name="connsiteX12" fmla="*/ 3745523 w 4176346"/>
              <a:gd name="connsiteY12" fmla="*/ 1459523 h 1459523"/>
              <a:gd name="connsiteX13" fmla="*/ 43962 w 4176346"/>
              <a:gd name="connsiteY13" fmla="*/ 1441938 h 1459523"/>
              <a:gd name="connsiteX14" fmla="*/ 0 w 4176346"/>
              <a:gd name="connsiteY14" fmla="*/ 430823 h 14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6346" h="1459523">
                <a:moveTo>
                  <a:pt x="0" y="430823"/>
                </a:moveTo>
                <a:lnTo>
                  <a:pt x="0" y="430823"/>
                </a:lnTo>
                <a:lnTo>
                  <a:pt x="290146" y="430823"/>
                </a:lnTo>
                <a:lnTo>
                  <a:pt x="1274885" y="413238"/>
                </a:lnTo>
                <a:lnTo>
                  <a:pt x="1266092" y="501161"/>
                </a:lnTo>
                <a:lnTo>
                  <a:pt x="2426677" y="536330"/>
                </a:lnTo>
                <a:lnTo>
                  <a:pt x="2417885" y="747346"/>
                </a:lnTo>
                <a:lnTo>
                  <a:pt x="2813539" y="729761"/>
                </a:lnTo>
                <a:lnTo>
                  <a:pt x="2787162" y="0"/>
                </a:lnTo>
                <a:lnTo>
                  <a:pt x="4176346" y="17584"/>
                </a:lnTo>
                <a:lnTo>
                  <a:pt x="4158762" y="729761"/>
                </a:lnTo>
                <a:lnTo>
                  <a:pt x="3710354" y="729761"/>
                </a:lnTo>
                <a:lnTo>
                  <a:pt x="3745523" y="1459523"/>
                </a:lnTo>
                <a:lnTo>
                  <a:pt x="43962" y="1441938"/>
                </a:lnTo>
                <a:lnTo>
                  <a:pt x="0" y="430823"/>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Vrije vorm: vorm 27">
            <a:extLst>
              <a:ext uri="{FF2B5EF4-FFF2-40B4-BE49-F238E27FC236}">
                <a16:creationId xmlns:a16="http://schemas.microsoft.com/office/drawing/2014/main" id="{B8B7362D-F887-AB3F-AD7C-95CBC5D9A2F3}"/>
              </a:ext>
            </a:extLst>
          </p:cNvPr>
          <p:cNvSpPr/>
          <p:nvPr/>
        </p:nvSpPr>
        <p:spPr>
          <a:xfrm>
            <a:off x="9073662" y="4114800"/>
            <a:ext cx="1424353" cy="1195754"/>
          </a:xfrm>
          <a:custGeom>
            <a:avLst/>
            <a:gdLst>
              <a:gd name="connsiteX0" fmla="*/ 8792 w 1424353"/>
              <a:gd name="connsiteY0" fmla="*/ 624254 h 1195754"/>
              <a:gd name="connsiteX1" fmla="*/ 325315 w 1424353"/>
              <a:gd name="connsiteY1" fmla="*/ 615462 h 1195754"/>
              <a:gd name="connsiteX2" fmla="*/ 290146 w 1424353"/>
              <a:gd name="connsiteY2" fmla="*/ 0 h 1195754"/>
              <a:gd name="connsiteX3" fmla="*/ 1424353 w 1424353"/>
              <a:gd name="connsiteY3" fmla="*/ 0 h 1195754"/>
              <a:gd name="connsiteX4" fmla="*/ 1415561 w 1424353"/>
              <a:gd name="connsiteY4" fmla="*/ 589085 h 1195754"/>
              <a:gd name="connsiteX5" fmla="*/ 1037492 w 1424353"/>
              <a:gd name="connsiteY5" fmla="*/ 597877 h 1195754"/>
              <a:gd name="connsiteX6" fmla="*/ 1055076 w 1424353"/>
              <a:gd name="connsiteY6" fmla="*/ 1186962 h 1195754"/>
              <a:gd name="connsiteX7" fmla="*/ 0 w 1424353"/>
              <a:gd name="connsiteY7" fmla="*/ 1195754 h 1195754"/>
              <a:gd name="connsiteX8" fmla="*/ 8792 w 1424353"/>
              <a:gd name="connsiteY8" fmla="*/ 6242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353" h="1195754">
                <a:moveTo>
                  <a:pt x="8792" y="624254"/>
                </a:moveTo>
                <a:lnTo>
                  <a:pt x="325315" y="615462"/>
                </a:lnTo>
                <a:lnTo>
                  <a:pt x="290146" y="0"/>
                </a:lnTo>
                <a:lnTo>
                  <a:pt x="1424353" y="0"/>
                </a:lnTo>
                <a:lnTo>
                  <a:pt x="1415561" y="589085"/>
                </a:lnTo>
                <a:lnTo>
                  <a:pt x="1037492" y="597877"/>
                </a:lnTo>
                <a:lnTo>
                  <a:pt x="1055076" y="1186962"/>
                </a:lnTo>
                <a:lnTo>
                  <a:pt x="0" y="1195754"/>
                </a:lnTo>
                <a:lnTo>
                  <a:pt x="8792" y="624254"/>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VERBLIJF</a:t>
            </a:r>
          </a:p>
        </p:txBody>
      </p:sp>
      <p:sp>
        <p:nvSpPr>
          <p:cNvPr id="29" name="Rechthoek 28">
            <a:extLst>
              <a:ext uri="{FF2B5EF4-FFF2-40B4-BE49-F238E27FC236}">
                <a16:creationId xmlns:a16="http://schemas.microsoft.com/office/drawing/2014/main" id="{C5602A05-BE5A-01B0-8040-E4B4743DF7CF}"/>
              </a:ext>
            </a:extLst>
          </p:cNvPr>
          <p:cNvSpPr/>
          <p:nvPr/>
        </p:nvSpPr>
        <p:spPr>
          <a:xfrm>
            <a:off x="7046336" y="4422954"/>
            <a:ext cx="987286" cy="887599"/>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VERBLIJF</a:t>
            </a:r>
          </a:p>
        </p:txBody>
      </p:sp>
      <p:cxnSp>
        <p:nvCxnSpPr>
          <p:cNvPr id="31" name="Rechte verbindingslijn 30">
            <a:extLst>
              <a:ext uri="{FF2B5EF4-FFF2-40B4-BE49-F238E27FC236}">
                <a16:creationId xmlns:a16="http://schemas.microsoft.com/office/drawing/2014/main" id="{8649A45F-1E74-41DB-CD31-0C92E1A1F938}"/>
              </a:ext>
            </a:extLst>
          </p:cNvPr>
          <p:cNvCxnSpPr/>
          <p:nvPr/>
        </p:nvCxnSpPr>
        <p:spPr>
          <a:xfrm flipH="1">
            <a:off x="6787662" y="5050573"/>
            <a:ext cx="720969" cy="113041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F6538C9A-8DC1-E36D-9EDF-2A17B6011AD3}"/>
              </a:ext>
            </a:extLst>
          </p:cNvPr>
          <p:cNvCxnSpPr>
            <a:cxnSpLocks/>
          </p:cNvCxnSpPr>
          <p:nvPr/>
        </p:nvCxnSpPr>
        <p:spPr>
          <a:xfrm flipH="1">
            <a:off x="6901962" y="5050573"/>
            <a:ext cx="2795953" cy="119575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E8445E87-5105-65F2-B1CA-60C7F88083A5}"/>
              </a:ext>
            </a:extLst>
          </p:cNvPr>
          <p:cNvSpPr txBox="1"/>
          <p:nvPr/>
        </p:nvSpPr>
        <p:spPr>
          <a:xfrm>
            <a:off x="5056752" y="6028459"/>
            <a:ext cx="1751817" cy="646331"/>
          </a:xfrm>
          <a:prstGeom prst="rect">
            <a:avLst/>
          </a:prstGeom>
          <a:noFill/>
        </p:spPr>
        <p:txBody>
          <a:bodyPr wrap="square" rtlCol="0">
            <a:spAutoFit/>
          </a:bodyPr>
          <a:lstStyle/>
          <a:p>
            <a:r>
              <a:rPr lang="nl-BE">
                <a:solidFill>
                  <a:srgbClr val="FCB414"/>
                </a:solidFill>
              </a:rPr>
              <a:t>Invoeren als één verblijfsruimte</a:t>
            </a:r>
          </a:p>
        </p:txBody>
      </p:sp>
    </p:spTree>
    <p:extLst>
      <p:ext uri="{BB962C8B-B14F-4D97-AF65-F5344CB8AC3E}">
        <p14:creationId xmlns:p14="http://schemas.microsoft.com/office/powerpoint/2010/main" val="2866593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Klein appartement</a:t>
            </a:r>
          </a:p>
        </p:txBody>
      </p:sp>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rotWithShape="1">
          <a:blip r:embed="rId2">
            <a:extLst>
              <a:ext uri="{28A0092B-C50C-407E-A947-70E740481C1C}">
                <a14:useLocalDpi xmlns:a14="http://schemas.microsoft.com/office/drawing/2010/main" val="0"/>
              </a:ext>
            </a:extLst>
          </a:blip>
          <a:srcRect t="5287"/>
          <a:stretch/>
        </p:blipFill>
        <p:spPr>
          <a:xfrm>
            <a:off x="511420" y="1647825"/>
            <a:ext cx="4229100" cy="5210175"/>
          </a:xfrm>
          <a:prstGeom prst="rect">
            <a:avLst/>
          </a:prstGeom>
        </p:spPr>
      </p:pic>
      <p:sp>
        <p:nvSpPr>
          <p:cNvPr id="6" name="Vrije vorm: vorm 5">
            <a:extLst>
              <a:ext uri="{FF2B5EF4-FFF2-40B4-BE49-F238E27FC236}">
                <a16:creationId xmlns:a16="http://schemas.microsoft.com/office/drawing/2014/main" id="{F318C6EA-6304-2055-99A3-0CC03D41F7F7}"/>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60192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0" y="1356995"/>
            <a:ext cx="4229100" cy="5501005"/>
          </a:xfrm>
          <a:prstGeom prst="rect">
            <a:avLst/>
          </a:prstGeom>
        </p:spPr>
      </p:pic>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Klein appartement</a:t>
            </a:r>
          </a:p>
        </p:txBody>
      </p:sp>
      <p:graphicFrame>
        <p:nvGraphicFramePr>
          <p:cNvPr id="4" name="Tabel 9">
            <a:extLst>
              <a:ext uri="{FF2B5EF4-FFF2-40B4-BE49-F238E27FC236}">
                <a16:creationId xmlns:a16="http://schemas.microsoft.com/office/drawing/2014/main" id="{3818680E-A6F4-2951-A0D6-6607626C3E6F}"/>
              </a:ext>
            </a:extLst>
          </p:cNvPr>
          <p:cNvGraphicFramePr>
            <a:graphicFrameLocks/>
          </p:cNvGraphicFramePr>
          <p:nvPr/>
        </p:nvGraphicFramePr>
        <p:xfrm>
          <a:off x="5795779" y="2012713"/>
          <a:ext cx="6102593" cy="182880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OK (inpandige berging)</a:t>
                      </a:r>
                    </a:p>
                  </a:txBody>
                  <a:tcPr/>
                </a:tc>
                <a:extLst>
                  <a:ext uri="{0D108BD9-81ED-4DB2-BD59-A6C34878D82A}">
                    <a16:rowId xmlns:a16="http://schemas.microsoft.com/office/drawing/2014/main" val="1796448205"/>
                  </a:ext>
                </a:extLst>
              </a:tr>
            </a:tbl>
          </a:graphicData>
        </a:graphic>
      </p:graphicFrame>
      <p:sp>
        <p:nvSpPr>
          <p:cNvPr id="5" name="Rechthoek 4">
            <a:extLst>
              <a:ext uri="{FF2B5EF4-FFF2-40B4-BE49-F238E27FC236}">
                <a16:creationId xmlns:a16="http://schemas.microsoft.com/office/drawing/2014/main" id="{84C492A6-3794-0174-41F1-487D167E5980}"/>
              </a:ext>
            </a:extLst>
          </p:cNvPr>
          <p:cNvSpPr/>
          <p:nvPr/>
        </p:nvSpPr>
        <p:spPr>
          <a:xfrm>
            <a:off x="2225188" y="3932360"/>
            <a:ext cx="1156188" cy="6682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CIRCULATIE</a:t>
            </a:r>
          </a:p>
        </p:txBody>
      </p:sp>
      <p:sp>
        <p:nvSpPr>
          <p:cNvPr id="6" name="Vrije vorm: vorm 5">
            <a:extLst>
              <a:ext uri="{FF2B5EF4-FFF2-40B4-BE49-F238E27FC236}">
                <a16:creationId xmlns:a16="http://schemas.microsoft.com/office/drawing/2014/main" id="{C311DA79-6153-0076-F4E4-0665317A64C5}"/>
              </a:ext>
            </a:extLst>
          </p:cNvPr>
          <p:cNvSpPr/>
          <p:nvPr/>
        </p:nvSpPr>
        <p:spPr>
          <a:xfrm>
            <a:off x="742950" y="3459797"/>
            <a:ext cx="1066800" cy="657225"/>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INPANDIGE BERGING</a:t>
            </a:r>
          </a:p>
        </p:txBody>
      </p:sp>
      <p:sp>
        <p:nvSpPr>
          <p:cNvPr id="7" name="Vrije vorm: vorm 6">
            <a:extLst>
              <a:ext uri="{FF2B5EF4-FFF2-40B4-BE49-F238E27FC236}">
                <a16:creationId xmlns:a16="http://schemas.microsoft.com/office/drawing/2014/main" id="{EFFF2D80-A3FA-8649-F173-BD041F972AF1}"/>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47304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0" y="1356995"/>
            <a:ext cx="4229100" cy="5501005"/>
          </a:xfrm>
          <a:prstGeom prst="rect">
            <a:avLst/>
          </a:prstGeom>
        </p:spPr>
      </p:pic>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Klein appartement</a:t>
            </a:r>
          </a:p>
        </p:txBody>
      </p:sp>
      <p:graphicFrame>
        <p:nvGraphicFramePr>
          <p:cNvPr id="4" name="Tabel 3">
            <a:extLst>
              <a:ext uri="{FF2B5EF4-FFF2-40B4-BE49-F238E27FC236}">
                <a16:creationId xmlns:a16="http://schemas.microsoft.com/office/drawing/2014/main" id="{DE17D6E8-7A75-9C6B-1451-5554693117CE}"/>
              </a:ext>
            </a:extLst>
          </p:cNvPr>
          <p:cNvGraphicFramePr>
            <a:graphicFrameLocks/>
          </p:cNvGraphicFramePr>
          <p:nvPr/>
        </p:nvGraphicFramePr>
        <p:xfrm>
          <a:off x="6245466" y="4574355"/>
          <a:ext cx="5111750" cy="1097280"/>
        </p:xfrm>
        <a:graphic>
          <a:graphicData uri="http://schemas.openxmlformats.org/drawingml/2006/table">
            <a:tbl>
              <a:tblPr firstRow="1" bandRow="1">
                <a:tableStyleId>{5C22544A-7EE6-4342-B048-85BDC9FD1C3A}</a:tableStyleId>
              </a:tblPr>
              <a:tblGrid>
                <a:gridCol w="3789973">
                  <a:extLst>
                    <a:ext uri="{9D8B030D-6E8A-4147-A177-3AD203B41FA5}">
                      <a16:colId xmlns:a16="http://schemas.microsoft.com/office/drawing/2014/main" val="4139250026"/>
                    </a:ext>
                  </a:extLst>
                </a:gridCol>
                <a:gridCol w="1321777">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#2</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a:p>
                  </a:txBody>
                  <a:tcPr/>
                </a:tc>
                <a:extLst>
                  <a:ext uri="{0D108BD9-81ED-4DB2-BD59-A6C34878D82A}">
                    <a16:rowId xmlns:a16="http://schemas.microsoft.com/office/drawing/2014/main" val="3612039883"/>
                  </a:ext>
                </a:extLst>
              </a:tr>
            </a:tbl>
          </a:graphicData>
        </a:graphic>
      </p:graphicFrame>
      <p:sp>
        <p:nvSpPr>
          <p:cNvPr id="6" name="Rechthoek 5">
            <a:extLst>
              <a:ext uri="{FF2B5EF4-FFF2-40B4-BE49-F238E27FC236}">
                <a16:creationId xmlns:a16="http://schemas.microsoft.com/office/drawing/2014/main" id="{5F732BF4-C7F8-4CD3-C6DB-2677DE6A82AE}"/>
              </a:ext>
            </a:extLst>
          </p:cNvPr>
          <p:cNvSpPr/>
          <p:nvPr/>
        </p:nvSpPr>
        <p:spPr>
          <a:xfrm>
            <a:off x="2225188" y="3932360"/>
            <a:ext cx="1156188" cy="6682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CIRCULATIE</a:t>
            </a:r>
          </a:p>
        </p:txBody>
      </p:sp>
      <p:sp>
        <p:nvSpPr>
          <p:cNvPr id="7" name="Vrije vorm: vorm 6">
            <a:extLst>
              <a:ext uri="{FF2B5EF4-FFF2-40B4-BE49-F238E27FC236}">
                <a16:creationId xmlns:a16="http://schemas.microsoft.com/office/drawing/2014/main" id="{5D276B40-A42B-C39A-9CE8-148B1518974B}"/>
              </a:ext>
            </a:extLst>
          </p:cNvPr>
          <p:cNvSpPr/>
          <p:nvPr/>
        </p:nvSpPr>
        <p:spPr>
          <a:xfrm>
            <a:off x="742950" y="3459797"/>
            <a:ext cx="1066800" cy="657225"/>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INPANDIGE BERGING</a:t>
            </a:r>
          </a:p>
        </p:txBody>
      </p:sp>
      <p:graphicFrame>
        <p:nvGraphicFramePr>
          <p:cNvPr id="8" name="Tabel 9">
            <a:extLst>
              <a:ext uri="{FF2B5EF4-FFF2-40B4-BE49-F238E27FC236}">
                <a16:creationId xmlns:a16="http://schemas.microsoft.com/office/drawing/2014/main" id="{41FC914C-A062-8CAE-112A-88B079619B7B}"/>
              </a:ext>
            </a:extLst>
          </p:cNvPr>
          <p:cNvGraphicFramePr>
            <a:graphicFrameLocks/>
          </p:cNvGraphicFramePr>
          <p:nvPr/>
        </p:nvGraphicFramePr>
        <p:xfrm>
          <a:off x="5795779" y="2012713"/>
          <a:ext cx="6102593" cy="182880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OK</a:t>
                      </a:r>
                    </a:p>
                  </a:txBody>
                  <a:tcPr/>
                </a:tc>
                <a:extLst>
                  <a:ext uri="{0D108BD9-81ED-4DB2-BD59-A6C34878D82A}">
                    <a16:rowId xmlns:a16="http://schemas.microsoft.com/office/drawing/2014/main" val="1796448205"/>
                  </a:ext>
                </a:extLst>
              </a:tr>
            </a:tbl>
          </a:graphicData>
        </a:graphic>
      </p:graphicFrame>
      <p:sp>
        <p:nvSpPr>
          <p:cNvPr id="9" name="Rechthoek 8">
            <a:extLst>
              <a:ext uri="{FF2B5EF4-FFF2-40B4-BE49-F238E27FC236}">
                <a16:creationId xmlns:a16="http://schemas.microsoft.com/office/drawing/2014/main" id="{25333390-DE64-E50A-28F8-D70AB2DE541A}"/>
              </a:ext>
            </a:extLst>
          </p:cNvPr>
          <p:cNvSpPr/>
          <p:nvPr/>
        </p:nvSpPr>
        <p:spPr>
          <a:xfrm>
            <a:off x="2916114" y="4640758"/>
            <a:ext cx="998661" cy="93610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2</a:t>
            </a:r>
          </a:p>
        </p:txBody>
      </p:sp>
      <p:sp>
        <p:nvSpPr>
          <p:cNvPr id="10" name="Rechthoek 9">
            <a:extLst>
              <a:ext uri="{FF2B5EF4-FFF2-40B4-BE49-F238E27FC236}">
                <a16:creationId xmlns:a16="http://schemas.microsoft.com/office/drawing/2014/main" id="{D97FECB2-E1CB-B74A-F6F5-6D5EA0521647}"/>
              </a:ext>
            </a:extLst>
          </p:cNvPr>
          <p:cNvSpPr/>
          <p:nvPr/>
        </p:nvSpPr>
        <p:spPr>
          <a:xfrm>
            <a:off x="1039689" y="2319410"/>
            <a:ext cx="770061" cy="111689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1" name="Vrije vorm: vorm 10">
            <a:extLst>
              <a:ext uri="{FF2B5EF4-FFF2-40B4-BE49-F238E27FC236}">
                <a16:creationId xmlns:a16="http://schemas.microsoft.com/office/drawing/2014/main" id="{42486550-315F-F40A-DC47-953C185FAE34}"/>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75377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E961-14FF-127C-4A7D-33CD23467BE3}"/>
              </a:ext>
            </a:extLst>
          </p:cNvPr>
          <p:cNvSpPr>
            <a:spLocks noGrp="1"/>
          </p:cNvSpPr>
          <p:nvPr>
            <p:ph type="title"/>
          </p:nvPr>
        </p:nvSpPr>
        <p:spPr/>
        <p:txBody>
          <a:bodyPr lIns="91440" tIns="45720" rIns="91440" bIns="45720" anchor="t"/>
          <a:lstStyle/>
          <a:p>
            <a:r>
              <a:rPr lang="en-US">
                <a:latin typeface="Calibri"/>
                <a:cs typeface="Calibri"/>
              </a:rPr>
              <a:t>Agenda</a:t>
            </a:r>
            <a:endParaRPr lang="en-US"/>
          </a:p>
        </p:txBody>
      </p:sp>
      <p:graphicFrame>
        <p:nvGraphicFramePr>
          <p:cNvPr id="5" name="Content Placeholder 4">
            <a:extLst>
              <a:ext uri="{FF2B5EF4-FFF2-40B4-BE49-F238E27FC236}">
                <a16:creationId xmlns:a16="http://schemas.microsoft.com/office/drawing/2014/main" id="{31D92392-3434-7680-E6E4-95E366D1A3D2}"/>
              </a:ext>
            </a:extLst>
          </p:cNvPr>
          <p:cNvGraphicFramePr>
            <a:graphicFrameLocks noGrp="1"/>
          </p:cNvGraphicFramePr>
          <p:nvPr>
            <p:ph sz="half" idx="10"/>
            <p:extLst>
              <p:ext uri="{D42A27DB-BD31-4B8C-83A1-F6EECF244321}">
                <p14:modId xmlns:p14="http://schemas.microsoft.com/office/powerpoint/2010/main" val="1886428989"/>
              </p:ext>
            </p:extLst>
          </p:nvPr>
        </p:nvGraphicFramePr>
        <p:xfrm>
          <a:off x="811306" y="2551113"/>
          <a:ext cx="10515599" cy="3093720"/>
        </p:xfrm>
        <a:graphic>
          <a:graphicData uri="http://schemas.openxmlformats.org/drawingml/2006/table">
            <a:tbl>
              <a:tblPr firstRow="1" bandRow="1">
                <a:tableStyleId>{5C22544A-7EE6-4342-B048-85BDC9FD1C3A}</a:tableStyleId>
              </a:tblPr>
              <a:tblGrid>
                <a:gridCol w="2227646">
                  <a:extLst>
                    <a:ext uri="{9D8B030D-6E8A-4147-A177-3AD203B41FA5}">
                      <a16:colId xmlns:a16="http://schemas.microsoft.com/office/drawing/2014/main" val="2615635544"/>
                    </a:ext>
                  </a:extLst>
                </a:gridCol>
                <a:gridCol w="8287953">
                  <a:extLst>
                    <a:ext uri="{9D8B030D-6E8A-4147-A177-3AD203B41FA5}">
                      <a16:colId xmlns:a16="http://schemas.microsoft.com/office/drawing/2014/main" val="384863219"/>
                    </a:ext>
                  </a:extLst>
                </a:gridCol>
              </a:tblGrid>
              <a:tr h="590550">
                <a:tc>
                  <a:txBody>
                    <a:bodyPr/>
                    <a:lstStyle/>
                    <a:p>
                      <a:pPr marL="0" algn="l" rtl="0" eaLnBrk="1" fontAlgn="auto" latinLnBrk="0" hangingPunct="1">
                        <a:spcBef>
                          <a:spcPts val="0"/>
                        </a:spcBef>
                        <a:spcAft>
                          <a:spcPts val="0"/>
                        </a:spcAft>
                      </a:pPr>
                      <a:r>
                        <a:rPr lang="nl-BE" sz="2400" b="1" kern="1200">
                          <a:solidFill>
                            <a:srgbClr val="FFFFFF"/>
                          </a:solidFill>
                          <a:effectLst/>
                          <a:latin typeface="Calibri"/>
                        </a:rPr>
                        <a:t>3 uur</a:t>
                      </a:r>
                      <a:endParaRPr lang="nl-BE">
                        <a:effectLst/>
                        <a:latin typeface="Calibri"/>
                      </a:endParaRPr>
                    </a:p>
                  </a:txBody>
                  <a:tcPr marL="0" marR="0" marT="0" marB="0" anchor="ctr">
                    <a:lnL>
                      <a:noFill/>
                    </a:lnL>
                    <a:lnR>
                      <a:noFill/>
                    </a:lnR>
                    <a:lnT>
                      <a:noFill/>
                    </a:lnT>
                    <a:lnB>
                      <a:noFill/>
                    </a:lnB>
                  </a:tcPr>
                </a:tc>
                <a:tc>
                  <a:txBody>
                    <a:bodyPr/>
                    <a:lstStyle/>
                    <a:p>
                      <a:pPr marL="0" algn="l" rtl="0" eaLnBrk="1" fontAlgn="base" latinLnBrk="0" hangingPunct="1">
                        <a:spcBef>
                          <a:spcPts val="0"/>
                        </a:spcBef>
                        <a:spcAft>
                          <a:spcPts val="0"/>
                        </a:spcAft>
                      </a:pPr>
                      <a:r>
                        <a:rPr lang="nl-BE" sz="2400" b="1" kern="1200">
                          <a:solidFill>
                            <a:srgbClr val="FFFFFF"/>
                          </a:solidFill>
                          <a:effectLst/>
                          <a:latin typeface="Calibri"/>
                        </a:rPr>
                        <a:t>Vorming met verplichte inhoud 2024</a:t>
                      </a:r>
                      <a:endParaRPr lang="nl-BE">
                        <a:effectLst/>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2196068283"/>
                  </a:ext>
                </a:extLst>
              </a:tr>
              <a:tr h="590550">
                <a:tc>
                  <a:txBody>
                    <a:bodyPr/>
                    <a:lstStyle/>
                    <a:p>
                      <a:pPr marL="0" algn="l" rtl="0" eaLnBrk="1" fontAlgn="base" latinLnBrk="0" hangingPunct="1">
                        <a:spcBef>
                          <a:spcPts val="0"/>
                        </a:spcBef>
                        <a:spcAft>
                          <a:spcPts val="0"/>
                        </a:spcAft>
                      </a:pPr>
                      <a:r>
                        <a:rPr lang="nl-BE" sz="2400" kern="1200">
                          <a:solidFill>
                            <a:srgbClr val="38373A"/>
                          </a:solidFill>
                          <a:effectLst/>
                          <a:latin typeface="Calibri"/>
                        </a:rPr>
                        <a:t>90 min</a:t>
                      </a:r>
                      <a:endParaRPr lang="nl-BE">
                        <a:effectLst/>
                        <a:latin typeface="Calibri"/>
                      </a:endParaRPr>
                    </a:p>
                  </a:txBody>
                  <a:tcPr marL="0" marR="0" marT="0" marB="0" anchor="ctr">
                    <a:lnL>
                      <a:noFill/>
                    </a:lnL>
                    <a:lnR>
                      <a:noFill/>
                    </a:lnR>
                    <a:lnT>
                      <a:noFill/>
                    </a:lnT>
                    <a:lnB>
                      <a:noFill/>
                    </a:lnB>
                  </a:tcPr>
                </a:tc>
                <a:tc>
                  <a:txBody>
                    <a:bodyPr/>
                    <a:lstStyle/>
                    <a:p>
                      <a:pPr marL="0" algn="l" rtl="0" eaLnBrk="1" fontAlgn="base" latinLnBrk="0" hangingPunct="1">
                        <a:spcBef>
                          <a:spcPts val="0"/>
                        </a:spcBef>
                        <a:spcAft>
                          <a:spcPts val="0"/>
                        </a:spcAft>
                      </a:pPr>
                      <a:r>
                        <a:rPr lang="nl-BE" sz="2400" kern="1200">
                          <a:solidFill>
                            <a:srgbClr val="38373A"/>
                          </a:solidFill>
                          <a:effectLst/>
                          <a:latin typeface="Calibri"/>
                        </a:rPr>
                        <a:t>Wijzigingen IP versie 1/1/2024: ventilatie + overige aanpassingen IP</a:t>
                      </a:r>
                      <a:endParaRPr lang="nl-BE">
                        <a:effectLst/>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2897884746"/>
                  </a:ext>
                </a:extLst>
              </a:tr>
              <a:tr h="590550">
                <a:tc>
                  <a:txBody>
                    <a:bodyPr/>
                    <a:lstStyle/>
                    <a:p>
                      <a:pPr marL="0" algn="l" rtl="0" eaLnBrk="1" fontAlgn="base" latinLnBrk="0" hangingPunct="1">
                        <a:spcBef>
                          <a:spcPts val="0"/>
                        </a:spcBef>
                        <a:spcAft>
                          <a:spcPts val="0"/>
                        </a:spcAft>
                      </a:pPr>
                      <a:r>
                        <a:rPr lang="nl-BE" sz="2400" kern="1200">
                          <a:solidFill>
                            <a:srgbClr val="38373A"/>
                          </a:solidFill>
                          <a:effectLst/>
                          <a:latin typeface="Calibri"/>
                        </a:rPr>
                        <a:t>30  min</a:t>
                      </a:r>
                      <a:endParaRPr lang="nl-BE">
                        <a:effectLst/>
                        <a:latin typeface="Calibri"/>
                      </a:endParaRPr>
                    </a:p>
                  </a:txBody>
                  <a:tcPr marL="0" marR="0" marT="0" marB="0" anchor="ctr">
                    <a:lnL>
                      <a:noFill/>
                    </a:lnL>
                    <a:lnR>
                      <a:noFill/>
                    </a:lnR>
                    <a:lnT>
                      <a:noFill/>
                    </a:lnT>
                    <a:lnB>
                      <a:noFill/>
                    </a:lnB>
                  </a:tcPr>
                </a:tc>
                <a:tc>
                  <a:txBody>
                    <a:bodyPr/>
                    <a:lstStyle/>
                    <a:p>
                      <a:pPr marL="0" algn="l" rtl="0" eaLnBrk="1" fontAlgn="base" latinLnBrk="0" hangingPunct="1">
                        <a:spcBef>
                          <a:spcPts val="0"/>
                        </a:spcBef>
                        <a:spcAft>
                          <a:spcPts val="0"/>
                        </a:spcAft>
                      </a:pPr>
                      <a:r>
                        <a:rPr lang="nl-NL" sz="2400" kern="1200">
                          <a:solidFill>
                            <a:srgbClr val="38373A"/>
                          </a:solidFill>
                          <a:effectLst/>
                          <a:latin typeface="Calibri"/>
                        </a:rPr>
                        <a:t>Toepassingsgebied EPC-plicht</a:t>
                      </a:r>
                      <a:endParaRPr lang="nl-NL">
                        <a:effectLst/>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3024465837"/>
                  </a:ext>
                </a:extLst>
              </a:tr>
              <a:tr h="590550">
                <a:tc>
                  <a:txBody>
                    <a:bodyPr/>
                    <a:lstStyle/>
                    <a:p>
                      <a:pPr marL="0" algn="l" rtl="0" eaLnBrk="1" fontAlgn="auto" latinLnBrk="0" hangingPunct="1">
                        <a:spcBef>
                          <a:spcPts val="0"/>
                        </a:spcBef>
                        <a:spcAft>
                          <a:spcPts val="0"/>
                        </a:spcAft>
                      </a:pPr>
                      <a:r>
                        <a:rPr lang="nl-BE" sz="2400" kern="1200">
                          <a:solidFill>
                            <a:srgbClr val="38373A"/>
                          </a:solidFill>
                          <a:effectLst/>
                          <a:latin typeface="Calibri"/>
                        </a:rPr>
                        <a:t>40 min</a:t>
                      </a:r>
                      <a:endParaRPr lang="nl-BE">
                        <a:effectLst/>
                        <a:latin typeface="Calibri"/>
                      </a:endParaRPr>
                    </a:p>
                  </a:txBody>
                  <a:tcPr marL="0" marR="0" marT="0" marB="0" anchor="ctr">
                    <a:lnL>
                      <a:noFill/>
                    </a:lnL>
                    <a:lnR>
                      <a:noFill/>
                    </a:lnR>
                    <a:lnT>
                      <a:noFill/>
                    </a:lnT>
                    <a:lnB>
                      <a:noFill/>
                    </a:lnB>
                  </a:tcPr>
                </a:tc>
                <a:tc>
                  <a:txBody>
                    <a:bodyPr/>
                    <a:lstStyle/>
                    <a:p>
                      <a:pPr marL="0" algn="l" rtl="0" eaLnBrk="1" fontAlgn="base" latinLnBrk="0" hangingPunct="1">
                        <a:spcBef>
                          <a:spcPts val="0"/>
                        </a:spcBef>
                        <a:spcAft>
                          <a:spcPts val="0"/>
                        </a:spcAft>
                      </a:pPr>
                      <a:r>
                        <a:rPr lang="nl-NL" sz="2400" kern="1200">
                          <a:solidFill>
                            <a:srgbClr val="38373A"/>
                          </a:solidFill>
                          <a:effectLst/>
                          <a:latin typeface="Calibri"/>
                        </a:rPr>
                        <a:t>Veelgemaakte fouten EPC GD</a:t>
                      </a:r>
                      <a:endParaRPr lang="nl-NL">
                        <a:effectLst/>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550758949"/>
                  </a:ext>
                </a:extLst>
              </a:tr>
              <a:tr h="590550">
                <a:tc>
                  <a:txBody>
                    <a:bodyPr/>
                    <a:lstStyle/>
                    <a:p>
                      <a:pPr marL="0" algn="l" rtl="0" eaLnBrk="1" fontAlgn="auto" latinLnBrk="0" hangingPunct="1">
                        <a:spcBef>
                          <a:spcPts val="0"/>
                        </a:spcBef>
                        <a:spcAft>
                          <a:spcPts val="0"/>
                        </a:spcAft>
                      </a:pPr>
                      <a:r>
                        <a:rPr lang="nl-BE" sz="2400" kern="1200">
                          <a:solidFill>
                            <a:srgbClr val="38373A"/>
                          </a:solidFill>
                          <a:effectLst/>
                          <a:latin typeface="Calibri"/>
                        </a:rPr>
                        <a:t>20 min</a:t>
                      </a:r>
                      <a:endParaRPr lang="nl-BE">
                        <a:effectLst/>
                        <a:latin typeface="Calibri"/>
                      </a:endParaRPr>
                    </a:p>
                  </a:txBody>
                  <a:tcPr marL="0" marR="0" marT="0" marB="0" anchor="ctr">
                    <a:lnL>
                      <a:noFill/>
                    </a:lnL>
                    <a:lnR>
                      <a:noFill/>
                    </a:lnR>
                    <a:lnT>
                      <a:noFill/>
                    </a:lnT>
                    <a:lnB>
                      <a:noFill/>
                    </a:lnB>
                  </a:tcPr>
                </a:tc>
                <a:tc>
                  <a:txBody>
                    <a:bodyPr/>
                    <a:lstStyle/>
                    <a:p>
                      <a:pPr marL="0" algn="l" rtl="0" eaLnBrk="1" fontAlgn="base" latinLnBrk="0" hangingPunct="1">
                        <a:spcBef>
                          <a:spcPts val="0"/>
                        </a:spcBef>
                        <a:spcAft>
                          <a:spcPts val="0"/>
                        </a:spcAft>
                      </a:pPr>
                      <a:r>
                        <a:rPr lang="nl-NL" sz="2400" kern="1200">
                          <a:solidFill>
                            <a:srgbClr val="38373A"/>
                          </a:solidFill>
                          <a:effectLst/>
                          <a:latin typeface="Calibri"/>
                        </a:rPr>
                        <a:t>Aannames en aanbevelingen</a:t>
                      </a:r>
                      <a:endParaRPr lang="nl-NL">
                        <a:effectLst/>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3585821728"/>
                  </a:ext>
                </a:extLst>
              </a:tr>
            </a:tbl>
          </a:graphicData>
        </a:graphic>
      </p:graphicFrame>
    </p:spTree>
    <p:extLst>
      <p:ext uri="{BB962C8B-B14F-4D97-AF65-F5344CB8AC3E}">
        <p14:creationId xmlns:p14="http://schemas.microsoft.com/office/powerpoint/2010/main" val="404773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0" y="1356995"/>
            <a:ext cx="4229100" cy="5501005"/>
          </a:xfrm>
          <a:prstGeom prst="rect">
            <a:avLst/>
          </a:prstGeom>
        </p:spPr>
      </p:pic>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Klein appartement</a:t>
            </a:r>
          </a:p>
        </p:txBody>
      </p:sp>
      <p:graphicFrame>
        <p:nvGraphicFramePr>
          <p:cNvPr id="4" name="Tabel 3">
            <a:extLst>
              <a:ext uri="{FF2B5EF4-FFF2-40B4-BE49-F238E27FC236}">
                <a16:creationId xmlns:a16="http://schemas.microsoft.com/office/drawing/2014/main" id="{DE17D6E8-7A75-9C6B-1451-5554693117CE}"/>
              </a:ext>
            </a:extLst>
          </p:cNvPr>
          <p:cNvGraphicFramePr>
            <a:graphicFrameLocks/>
          </p:cNvGraphicFramePr>
          <p:nvPr/>
        </p:nvGraphicFramePr>
        <p:xfrm>
          <a:off x="6245466" y="4574355"/>
          <a:ext cx="5111750" cy="1097280"/>
        </p:xfrm>
        <a:graphic>
          <a:graphicData uri="http://schemas.openxmlformats.org/drawingml/2006/table">
            <a:tbl>
              <a:tblPr firstRow="1" bandRow="1">
                <a:tableStyleId>{5C22544A-7EE6-4342-B048-85BDC9FD1C3A}</a:tableStyleId>
              </a:tblPr>
              <a:tblGrid>
                <a:gridCol w="3789973">
                  <a:extLst>
                    <a:ext uri="{9D8B030D-6E8A-4147-A177-3AD203B41FA5}">
                      <a16:colId xmlns:a16="http://schemas.microsoft.com/office/drawing/2014/main" val="4139250026"/>
                    </a:ext>
                  </a:extLst>
                </a:gridCol>
                <a:gridCol w="1321777">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#2</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#3</a:t>
                      </a:r>
                    </a:p>
                  </a:txBody>
                  <a:tcPr/>
                </a:tc>
                <a:extLst>
                  <a:ext uri="{0D108BD9-81ED-4DB2-BD59-A6C34878D82A}">
                    <a16:rowId xmlns:a16="http://schemas.microsoft.com/office/drawing/2014/main" val="3612039883"/>
                  </a:ext>
                </a:extLst>
              </a:tr>
            </a:tbl>
          </a:graphicData>
        </a:graphic>
      </p:graphicFrame>
      <p:sp>
        <p:nvSpPr>
          <p:cNvPr id="5" name="Rechthoek 4">
            <a:extLst>
              <a:ext uri="{FF2B5EF4-FFF2-40B4-BE49-F238E27FC236}">
                <a16:creationId xmlns:a16="http://schemas.microsoft.com/office/drawing/2014/main" id="{C86930FD-2CCE-9570-436A-9297B69E46A3}"/>
              </a:ext>
            </a:extLst>
          </p:cNvPr>
          <p:cNvSpPr/>
          <p:nvPr/>
        </p:nvSpPr>
        <p:spPr>
          <a:xfrm>
            <a:off x="1039689" y="2319410"/>
            <a:ext cx="770061" cy="111689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6" name="Rechthoek 5">
            <a:extLst>
              <a:ext uri="{FF2B5EF4-FFF2-40B4-BE49-F238E27FC236}">
                <a16:creationId xmlns:a16="http://schemas.microsoft.com/office/drawing/2014/main" id="{5F732BF4-C7F8-4CD3-C6DB-2677DE6A82AE}"/>
              </a:ext>
            </a:extLst>
          </p:cNvPr>
          <p:cNvSpPr/>
          <p:nvPr/>
        </p:nvSpPr>
        <p:spPr>
          <a:xfrm>
            <a:off x="2225188" y="3932360"/>
            <a:ext cx="1156188" cy="6682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CIRCULATIE</a:t>
            </a:r>
          </a:p>
        </p:txBody>
      </p:sp>
      <p:sp>
        <p:nvSpPr>
          <p:cNvPr id="7" name="Vrije vorm: vorm 6">
            <a:extLst>
              <a:ext uri="{FF2B5EF4-FFF2-40B4-BE49-F238E27FC236}">
                <a16:creationId xmlns:a16="http://schemas.microsoft.com/office/drawing/2014/main" id="{5D276B40-A42B-C39A-9CE8-148B1518974B}"/>
              </a:ext>
            </a:extLst>
          </p:cNvPr>
          <p:cNvSpPr/>
          <p:nvPr/>
        </p:nvSpPr>
        <p:spPr>
          <a:xfrm>
            <a:off x="742950" y="3459797"/>
            <a:ext cx="1066800" cy="657225"/>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INPANDIGE BERGING</a:t>
            </a:r>
          </a:p>
        </p:txBody>
      </p:sp>
      <p:graphicFrame>
        <p:nvGraphicFramePr>
          <p:cNvPr id="8" name="Tabel 9">
            <a:extLst>
              <a:ext uri="{FF2B5EF4-FFF2-40B4-BE49-F238E27FC236}">
                <a16:creationId xmlns:a16="http://schemas.microsoft.com/office/drawing/2014/main" id="{41FC914C-A062-8CAE-112A-88B079619B7B}"/>
              </a:ext>
            </a:extLst>
          </p:cNvPr>
          <p:cNvGraphicFramePr>
            <a:graphicFrameLocks/>
          </p:cNvGraphicFramePr>
          <p:nvPr/>
        </p:nvGraphicFramePr>
        <p:xfrm>
          <a:off x="5795779" y="2012713"/>
          <a:ext cx="6102593" cy="182880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OK</a:t>
                      </a:r>
                    </a:p>
                  </a:txBody>
                  <a:tcPr/>
                </a:tc>
                <a:extLst>
                  <a:ext uri="{0D108BD9-81ED-4DB2-BD59-A6C34878D82A}">
                    <a16:rowId xmlns:a16="http://schemas.microsoft.com/office/drawing/2014/main" val="1796448205"/>
                  </a:ext>
                </a:extLst>
              </a:tr>
            </a:tbl>
          </a:graphicData>
        </a:graphic>
      </p:graphicFrame>
      <p:sp>
        <p:nvSpPr>
          <p:cNvPr id="9" name="Rechthoek 8">
            <a:extLst>
              <a:ext uri="{FF2B5EF4-FFF2-40B4-BE49-F238E27FC236}">
                <a16:creationId xmlns:a16="http://schemas.microsoft.com/office/drawing/2014/main" id="{25333390-DE64-E50A-28F8-D70AB2DE541A}"/>
              </a:ext>
            </a:extLst>
          </p:cNvPr>
          <p:cNvSpPr/>
          <p:nvPr/>
        </p:nvSpPr>
        <p:spPr>
          <a:xfrm>
            <a:off x="2916114" y="4640758"/>
            <a:ext cx="998661" cy="93610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2</a:t>
            </a:r>
          </a:p>
        </p:txBody>
      </p:sp>
      <p:sp>
        <p:nvSpPr>
          <p:cNvPr id="10" name="Rechthoek 9">
            <a:extLst>
              <a:ext uri="{FF2B5EF4-FFF2-40B4-BE49-F238E27FC236}">
                <a16:creationId xmlns:a16="http://schemas.microsoft.com/office/drawing/2014/main" id="{96D8623B-0919-369B-CAA4-EC6D85D047CC}"/>
              </a:ext>
            </a:extLst>
          </p:cNvPr>
          <p:cNvSpPr/>
          <p:nvPr/>
        </p:nvSpPr>
        <p:spPr>
          <a:xfrm>
            <a:off x="2224546" y="4620333"/>
            <a:ext cx="691568" cy="969377"/>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3</a:t>
            </a:r>
          </a:p>
        </p:txBody>
      </p:sp>
      <p:sp>
        <p:nvSpPr>
          <p:cNvPr id="11" name="Vrije vorm: vorm 10">
            <a:extLst>
              <a:ext uri="{FF2B5EF4-FFF2-40B4-BE49-F238E27FC236}">
                <a16:creationId xmlns:a16="http://schemas.microsoft.com/office/drawing/2014/main" id="{356663DF-792E-CAE3-A88B-25D886880894}"/>
              </a:ext>
            </a:extLst>
          </p:cNvPr>
          <p:cNvSpPr/>
          <p:nvPr/>
        </p:nvSpPr>
        <p:spPr>
          <a:xfrm>
            <a:off x="1847850" y="2314575"/>
            <a:ext cx="2714625" cy="1581150"/>
          </a:xfrm>
          <a:custGeom>
            <a:avLst/>
            <a:gdLst>
              <a:gd name="connsiteX0" fmla="*/ 0 w 2714625"/>
              <a:gd name="connsiteY0" fmla="*/ 0 h 1581150"/>
              <a:gd name="connsiteX1" fmla="*/ 0 w 2714625"/>
              <a:gd name="connsiteY1" fmla="*/ 1552575 h 1581150"/>
              <a:gd name="connsiteX2" fmla="*/ 1524000 w 2714625"/>
              <a:gd name="connsiteY2" fmla="*/ 1581150 h 1581150"/>
              <a:gd name="connsiteX3" fmla="*/ 1562100 w 2714625"/>
              <a:gd name="connsiteY3" fmla="*/ 1104900 h 1581150"/>
              <a:gd name="connsiteX4" fmla="*/ 2638425 w 2714625"/>
              <a:gd name="connsiteY4" fmla="*/ 1133475 h 1581150"/>
              <a:gd name="connsiteX5" fmla="*/ 2714625 w 2714625"/>
              <a:gd name="connsiteY5" fmla="*/ 28575 h 1581150"/>
              <a:gd name="connsiteX6" fmla="*/ 0 w 2714625"/>
              <a:gd name="connsiteY6"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25" h="1581150">
                <a:moveTo>
                  <a:pt x="0" y="0"/>
                </a:moveTo>
                <a:lnTo>
                  <a:pt x="0" y="1552575"/>
                </a:lnTo>
                <a:lnTo>
                  <a:pt x="1524000" y="1581150"/>
                </a:lnTo>
                <a:lnTo>
                  <a:pt x="1562100" y="1104900"/>
                </a:lnTo>
                <a:lnTo>
                  <a:pt x="2638425" y="1133475"/>
                </a:lnTo>
                <a:lnTo>
                  <a:pt x="2714625" y="28575"/>
                </a:lnTo>
                <a:lnTo>
                  <a:pt x="0" y="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1</a:t>
            </a:r>
          </a:p>
        </p:txBody>
      </p:sp>
      <p:sp>
        <p:nvSpPr>
          <p:cNvPr id="12" name="Vrije vorm: vorm 11">
            <a:extLst>
              <a:ext uri="{FF2B5EF4-FFF2-40B4-BE49-F238E27FC236}">
                <a16:creationId xmlns:a16="http://schemas.microsoft.com/office/drawing/2014/main" id="{5E7FC858-9C40-29E5-7F11-7D1574B2C68B}"/>
              </a:ext>
            </a:extLst>
          </p:cNvPr>
          <p:cNvSpPr/>
          <p:nvPr/>
        </p:nvSpPr>
        <p:spPr>
          <a:xfrm>
            <a:off x="952500" y="3895726"/>
            <a:ext cx="1266825" cy="1657350"/>
          </a:xfrm>
          <a:custGeom>
            <a:avLst/>
            <a:gdLst>
              <a:gd name="connsiteX0" fmla="*/ 0 w 1266825"/>
              <a:gd name="connsiteY0" fmla="*/ 228600 h 1647825"/>
              <a:gd name="connsiteX1" fmla="*/ 428625 w 1266825"/>
              <a:gd name="connsiteY1" fmla="*/ 257175 h 1647825"/>
              <a:gd name="connsiteX2" fmla="*/ 428625 w 1266825"/>
              <a:gd name="connsiteY2" fmla="*/ 161925 h 1647825"/>
              <a:gd name="connsiteX3" fmla="*/ 447675 w 1266825"/>
              <a:gd name="connsiteY3" fmla="*/ 9525 h 1647825"/>
              <a:gd name="connsiteX4" fmla="*/ 1266825 w 1266825"/>
              <a:gd name="connsiteY4" fmla="*/ 0 h 1647825"/>
              <a:gd name="connsiteX5" fmla="*/ 1209675 w 1266825"/>
              <a:gd name="connsiteY5" fmla="*/ 1647825 h 1647825"/>
              <a:gd name="connsiteX6" fmla="*/ 28575 w 1266825"/>
              <a:gd name="connsiteY6" fmla="*/ 1457325 h 1647825"/>
              <a:gd name="connsiteX7" fmla="*/ 0 w 1266825"/>
              <a:gd name="connsiteY7" fmla="*/ 228600 h 1647825"/>
              <a:gd name="connsiteX0" fmla="*/ 0 w 1266825"/>
              <a:gd name="connsiteY0" fmla="*/ 228600 h 1657350"/>
              <a:gd name="connsiteX1" fmla="*/ 428625 w 1266825"/>
              <a:gd name="connsiteY1" fmla="*/ 257175 h 1657350"/>
              <a:gd name="connsiteX2" fmla="*/ 428625 w 1266825"/>
              <a:gd name="connsiteY2" fmla="*/ 161925 h 1657350"/>
              <a:gd name="connsiteX3" fmla="*/ 447675 w 1266825"/>
              <a:gd name="connsiteY3" fmla="*/ 9525 h 1657350"/>
              <a:gd name="connsiteX4" fmla="*/ 1266825 w 1266825"/>
              <a:gd name="connsiteY4" fmla="*/ 0 h 1657350"/>
              <a:gd name="connsiteX5" fmla="*/ 1209675 w 1266825"/>
              <a:gd name="connsiteY5" fmla="*/ 1647825 h 1657350"/>
              <a:gd name="connsiteX6" fmla="*/ 0 w 1266825"/>
              <a:gd name="connsiteY6" fmla="*/ 1657350 h 1657350"/>
              <a:gd name="connsiteX7" fmla="*/ 0 w 1266825"/>
              <a:gd name="connsiteY7" fmla="*/ 22860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25" h="1657350">
                <a:moveTo>
                  <a:pt x="0" y="228600"/>
                </a:moveTo>
                <a:lnTo>
                  <a:pt x="428625" y="257175"/>
                </a:lnTo>
                <a:lnTo>
                  <a:pt x="428625" y="161925"/>
                </a:lnTo>
                <a:lnTo>
                  <a:pt x="447675" y="9525"/>
                </a:lnTo>
                <a:lnTo>
                  <a:pt x="1266825" y="0"/>
                </a:lnTo>
                <a:lnTo>
                  <a:pt x="1209675" y="1647825"/>
                </a:lnTo>
                <a:lnTo>
                  <a:pt x="0" y="1657350"/>
                </a:lnTo>
                <a:lnTo>
                  <a:pt x="0" y="22860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2</a:t>
            </a:r>
          </a:p>
        </p:txBody>
      </p:sp>
      <p:sp>
        <p:nvSpPr>
          <p:cNvPr id="13" name="Tekstvak 12">
            <a:extLst>
              <a:ext uri="{FF2B5EF4-FFF2-40B4-BE49-F238E27FC236}">
                <a16:creationId xmlns:a16="http://schemas.microsoft.com/office/drawing/2014/main" id="{F002EF04-B3E5-1914-7AE3-904E7AC3890B}"/>
              </a:ext>
            </a:extLst>
          </p:cNvPr>
          <p:cNvSpPr txBox="1"/>
          <p:nvPr/>
        </p:nvSpPr>
        <p:spPr>
          <a:xfrm>
            <a:off x="6972300" y="6238875"/>
            <a:ext cx="4381498" cy="369332"/>
          </a:xfrm>
          <a:prstGeom prst="rect">
            <a:avLst/>
          </a:prstGeom>
          <a:noFill/>
        </p:spPr>
        <p:txBody>
          <a:bodyPr wrap="square" rtlCol="0">
            <a:spAutoFit/>
          </a:bodyPr>
          <a:lstStyle/>
          <a:p>
            <a:r>
              <a:rPr lang="nl-BE" b="1">
                <a:solidFill>
                  <a:srgbClr val="FF0000"/>
                </a:solidFill>
              </a:rPr>
              <a:t>! GEEN OPPERVLAKTES OPMETEN</a:t>
            </a:r>
          </a:p>
        </p:txBody>
      </p:sp>
      <p:sp>
        <p:nvSpPr>
          <p:cNvPr id="14" name="Vrije vorm: vorm 13">
            <a:extLst>
              <a:ext uri="{FF2B5EF4-FFF2-40B4-BE49-F238E27FC236}">
                <a16:creationId xmlns:a16="http://schemas.microsoft.com/office/drawing/2014/main" id="{098015AD-35AB-FE17-C101-6184DA4E02B5}"/>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1687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2</a:t>
            </a:r>
          </a:p>
        </p:txBody>
      </p:sp>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65387" y="1648097"/>
            <a:ext cx="5681961" cy="5065923"/>
          </a:xfrm>
          <a:prstGeom prst="rect">
            <a:avLst/>
          </a:prstGeom>
        </p:spPr>
      </p:pic>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sz="2200"/>
              <a:t>Rijwoning, volledig </a:t>
            </a:r>
            <a:r>
              <a:rPr lang="nl-BE" sz="2200" err="1"/>
              <a:t>onderkelderd</a:t>
            </a:r>
            <a:r>
              <a:rPr lang="nl-BE" sz="2200"/>
              <a:t>. Kelder (waar wasmachine staat) is geen deel van het beschermde volume.</a:t>
            </a:r>
            <a:endParaRPr lang="en-US"/>
          </a:p>
        </p:txBody>
      </p:sp>
    </p:spTree>
    <p:extLst>
      <p:ext uri="{BB962C8B-B14F-4D97-AF65-F5344CB8AC3E}">
        <p14:creationId xmlns:p14="http://schemas.microsoft.com/office/powerpoint/2010/main" val="11818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2</a:t>
            </a:r>
          </a:p>
        </p:txBody>
      </p:sp>
      <p:graphicFrame>
        <p:nvGraphicFramePr>
          <p:cNvPr id="9" name="Tabel 9">
            <a:extLst>
              <a:ext uri="{FF2B5EF4-FFF2-40B4-BE49-F238E27FC236}">
                <a16:creationId xmlns:a16="http://schemas.microsoft.com/office/drawing/2014/main" id="{12BA12F3-1F95-FD80-37ED-BEC975C052FF}"/>
              </a:ext>
            </a:extLst>
          </p:cNvPr>
          <p:cNvGraphicFramePr>
            <a:graphicFrameLocks noGrp="1"/>
          </p:cNvGraphicFramePr>
          <p:nvPr>
            <p:ph sz="half" idx="11"/>
            <p:extLst>
              <p:ext uri="{D42A27DB-BD31-4B8C-83A1-F6EECF244321}">
                <p14:modId xmlns:p14="http://schemas.microsoft.com/office/powerpoint/2010/main" val="2748815902"/>
              </p:ext>
            </p:extLst>
          </p:nvPr>
        </p:nvGraphicFramePr>
        <p:xfrm>
          <a:off x="5795779" y="2012713"/>
          <a:ext cx="6102593" cy="210312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Kelder buiten BV, dus niet invoeren</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65387" y="1648097"/>
            <a:ext cx="5681961" cy="5065923"/>
          </a:xfrm>
          <a:prstGeom prst="rect">
            <a:avLst/>
          </a:prstGeom>
        </p:spPr>
      </p:pic>
      <p:sp>
        <p:nvSpPr>
          <p:cNvPr id="3" name="Rechthoek 2">
            <a:extLst>
              <a:ext uri="{FF2B5EF4-FFF2-40B4-BE49-F238E27FC236}">
                <a16:creationId xmlns:a16="http://schemas.microsoft.com/office/drawing/2014/main" id="{505FC8FC-A24E-B652-52B4-3ADE2EDEC64E}"/>
              </a:ext>
            </a:extLst>
          </p:cNvPr>
          <p:cNvSpPr/>
          <p:nvPr/>
        </p:nvSpPr>
        <p:spPr>
          <a:xfrm>
            <a:off x="1987062" y="2303585"/>
            <a:ext cx="1758461" cy="553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4" name="Rechthoek 3">
            <a:extLst>
              <a:ext uri="{FF2B5EF4-FFF2-40B4-BE49-F238E27FC236}">
                <a16:creationId xmlns:a16="http://schemas.microsoft.com/office/drawing/2014/main" id="{6C00A220-7D28-6F0A-7F4B-B1FB85D23069}"/>
              </a:ext>
            </a:extLst>
          </p:cNvPr>
          <p:cNvSpPr/>
          <p:nvPr/>
        </p:nvSpPr>
        <p:spPr>
          <a:xfrm>
            <a:off x="511420" y="4996963"/>
            <a:ext cx="2794488" cy="427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6" name="Rechthoek 5">
            <a:extLst>
              <a:ext uri="{FF2B5EF4-FFF2-40B4-BE49-F238E27FC236}">
                <a16:creationId xmlns:a16="http://schemas.microsoft.com/office/drawing/2014/main" id="{2560D370-A622-9F6C-EAE5-E49CD50ED0F0}"/>
              </a:ext>
            </a:extLst>
          </p:cNvPr>
          <p:cNvSpPr/>
          <p:nvPr/>
        </p:nvSpPr>
        <p:spPr>
          <a:xfrm>
            <a:off x="2000981" y="5424855"/>
            <a:ext cx="1758461" cy="1494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23D6E6DC-3061-5E2D-C5C0-08A96D409276}"/>
              </a:ext>
            </a:extLst>
          </p:cNvPr>
          <p:cNvSpPr/>
          <p:nvPr/>
        </p:nvSpPr>
        <p:spPr>
          <a:xfrm>
            <a:off x="3305909" y="5545267"/>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61315923-4E2D-3923-79CD-D590484CCF7A}"/>
              </a:ext>
            </a:extLst>
          </p:cNvPr>
          <p:cNvSpPr/>
          <p:nvPr/>
        </p:nvSpPr>
        <p:spPr>
          <a:xfrm>
            <a:off x="3305908" y="5237015"/>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a:extLst>
              <a:ext uri="{FF2B5EF4-FFF2-40B4-BE49-F238E27FC236}">
                <a16:creationId xmlns:a16="http://schemas.microsoft.com/office/drawing/2014/main" id="{A176DB14-58D7-D5FA-AF12-0CBC58711B41}"/>
              </a:ext>
            </a:extLst>
          </p:cNvPr>
          <p:cNvSpPr txBox="1">
            <a:spLocks/>
          </p:cNvSpPr>
          <p:nvPr/>
        </p:nvSpPr>
        <p:spPr>
          <a:xfrm>
            <a:off x="511420" y="1076609"/>
            <a:ext cx="11279065"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sz="2200"/>
              <a:t>Rijwoning, volledig </a:t>
            </a:r>
            <a:r>
              <a:rPr lang="nl-BE" sz="2200" err="1"/>
              <a:t>onderkelderd</a:t>
            </a:r>
            <a:r>
              <a:rPr lang="nl-BE" sz="2200"/>
              <a:t>. Kelder (waar wasmachine staat) is geen deel van het beschermde volume.</a:t>
            </a:r>
            <a:endParaRPr lang="en-US"/>
          </a:p>
        </p:txBody>
      </p:sp>
    </p:spTree>
    <p:extLst>
      <p:ext uri="{BB962C8B-B14F-4D97-AF65-F5344CB8AC3E}">
        <p14:creationId xmlns:p14="http://schemas.microsoft.com/office/powerpoint/2010/main" val="4288950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2</a:t>
            </a:r>
          </a:p>
        </p:txBody>
      </p:sp>
      <p:sp>
        <p:nvSpPr>
          <p:cNvPr id="5" name="Tijdelijke aanduiding voor inhoud 4">
            <a:extLst>
              <a:ext uri="{FF2B5EF4-FFF2-40B4-BE49-F238E27FC236}">
                <a16:creationId xmlns:a16="http://schemas.microsoft.com/office/drawing/2014/main" id="{9EFB9983-58FC-871C-D1C0-E80A49ADD572}"/>
              </a:ext>
            </a:extLst>
          </p:cNvPr>
          <p:cNvSpPr>
            <a:spLocks noGrp="1"/>
          </p:cNvSpPr>
          <p:nvPr>
            <p:ph sz="half" idx="10"/>
          </p:nvPr>
        </p:nvSpPr>
        <p:spPr>
          <a:xfrm>
            <a:off x="511420" y="1076609"/>
            <a:ext cx="11279065" cy="5037474"/>
          </a:xfrm>
        </p:spPr>
        <p:txBody>
          <a:bodyPr lIns="91440" tIns="45720" rIns="91440" bIns="0" anchor="t"/>
          <a:lstStyle/>
          <a:p>
            <a:pPr indent="-287655"/>
            <a:r>
              <a:rPr lang="nl-BE" sz="2200"/>
              <a:t>Rijwoning, volledig </a:t>
            </a:r>
            <a:r>
              <a:rPr lang="nl-BE" sz="2200" err="1"/>
              <a:t>onderkelderd</a:t>
            </a:r>
            <a:r>
              <a:rPr lang="nl-BE" sz="2200"/>
              <a:t>. Kelder (waar wasmachine staat) is geen deel van het beschermde volume.</a:t>
            </a:r>
            <a:endParaRPr lang="en-US"/>
          </a:p>
        </p:txBody>
      </p:sp>
      <p:graphicFrame>
        <p:nvGraphicFramePr>
          <p:cNvPr id="9" name="Tabel 9">
            <a:extLst>
              <a:ext uri="{FF2B5EF4-FFF2-40B4-BE49-F238E27FC236}">
                <a16:creationId xmlns:a16="http://schemas.microsoft.com/office/drawing/2014/main" id="{12BA12F3-1F95-FD80-37ED-BEC975C052FF}"/>
              </a:ext>
            </a:extLst>
          </p:cNvPr>
          <p:cNvGraphicFramePr>
            <a:graphicFrameLocks noGrp="1"/>
          </p:cNvGraphicFramePr>
          <p:nvPr>
            <p:ph sz="half" idx="11"/>
            <p:extLst>
              <p:ext uri="{D42A27DB-BD31-4B8C-83A1-F6EECF244321}">
                <p14:modId xmlns:p14="http://schemas.microsoft.com/office/powerpoint/2010/main" val="593426646"/>
              </p:ext>
            </p:extLst>
          </p:nvPr>
        </p:nvGraphicFramePr>
        <p:xfrm>
          <a:off x="5945248" y="2034540"/>
          <a:ext cx="6102593" cy="210312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Kelder buiten BV, dus niet invoeren</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38173" y="1628970"/>
            <a:ext cx="5681961" cy="5065923"/>
          </a:xfrm>
          <a:prstGeom prst="rect">
            <a:avLst/>
          </a:prstGeom>
        </p:spPr>
      </p:pic>
      <p:sp>
        <p:nvSpPr>
          <p:cNvPr id="3" name="Rechthoek 2">
            <a:extLst>
              <a:ext uri="{FF2B5EF4-FFF2-40B4-BE49-F238E27FC236}">
                <a16:creationId xmlns:a16="http://schemas.microsoft.com/office/drawing/2014/main" id="{505FC8FC-A24E-B652-52B4-3ADE2EDEC64E}"/>
              </a:ext>
            </a:extLst>
          </p:cNvPr>
          <p:cNvSpPr/>
          <p:nvPr/>
        </p:nvSpPr>
        <p:spPr>
          <a:xfrm>
            <a:off x="1987062" y="2303585"/>
            <a:ext cx="1758461" cy="553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4" name="Rechthoek 3">
            <a:extLst>
              <a:ext uri="{FF2B5EF4-FFF2-40B4-BE49-F238E27FC236}">
                <a16:creationId xmlns:a16="http://schemas.microsoft.com/office/drawing/2014/main" id="{6C00A220-7D28-6F0A-7F4B-B1FB85D23069}"/>
              </a:ext>
            </a:extLst>
          </p:cNvPr>
          <p:cNvSpPr/>
          <p:nvPr/>
        </p:nvSpPr>
        <p:spPr>
          <a:xfrm>
            <a:off x="511420" y="4996963"/>
            <a:ext cx="2794488" cy="427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6" name="Rechthoek 5">
            <a:extLst>
              <a:ext uri="{FF2B5EF4-FFF2-40B4-BE49-F238E27FC236}">
                <a16:creationId xmlns:a16="http://schemas.microsoft.com/office/drawing/2014/main" id="{2560D370-A622-9F6C-EAE5-E49CD50ED0F0}"/>
              </a:ext>
            </a:extLst>
          </p:cNvPr>
          <p:cNvSpPr/>
          <p:nvPr/>
        </p:nvSpPr>
        <p:spPr>
          <a:xfrm>
            <a:off x="2000981" y="5424855"/>
            <a:ext cx="1758461" cy="1494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23D6E6DC-3061-5E2D-C5C0-08A96D409276}"/>
              </a:ext>
            </a:extLst>
          </p:cNvPr>
          <p:cNvSpPr/>
          <p:nvPr/>
        </p:nvSpPr>
        <p:spPr>
          <a:xfrm>
            <a:off x="3305909" y="5545267"/>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61315923-4E2D-3923-79CD-D590484CCF7A}"/>
              </a:ext>
            </a:extLst>
          </p:cNvPr>
          <p:cNvSpPr/>
          <p:nvPr/>
        </p:nvSpPr>
        <p:spPr>
          <a:xfrm>
            <a:off x="3305908" y="5237015"/>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10" name="Tabel 9">
            <a:extLst>
              <a:ext uri="{FF2B5EF4-FFF2-40B4-BE49-F238E27FC236}">
                <a16:creationId xmlns:a16="http://schemas.microsoft.com/office/drawing/2014/main" id="{D3F1B002-01F0-71FE-7309-A3ED25C4F196}"/>
              </a:ext>
            </a:extLst>
          </p:cNvPr>
          <p:cNvGraphicFramePr>
            <a:graphicFrameLocks/>
          </p:cNvGraphicFramePr>
          <p:nvPr>
            <p:extLst>
              <p:ext uri="{D42A27DB-BD31-4B8C-83A1-F6EECF244321}">
                <p14:modId xmlns:p14="http://schemas.microsoft.com/office/powerpoint/2010/main" val="1887701516"/>
              </p:ext>
            </p:extLst>
          </p:nvPr>
        </p:nvGraphicFramePr>
        <p:xfrm>
          <a:off x="6245466" y="4574355"/>
          <a:ext cx="5111750" cy="1645920"/>
        </p:xfrm>
        <a:graphic>
          <a:graphicData uri="http://schemas.openxmlformats.org/drawingml/2006/table">
            <a:tbl>
              <a:tblPr firstRow="1" bandRow="1">
                <a:tableStyleId>{5C22544A-7EE6-4342-B048-85BDC9FD1C3A}</a:tableStyleId>
              </a:tblPr>
              <a:tblGrid>
                <a:gridCol w="2388580">
                  <a:extLst>
                    <a:ext uri="{9D8B030D-6E8A-4147-A177-3AD203B41FA5}">
                      <a16:colId xmlns:a16="http://schemas.microsoft.com/office/drawing/2014/main" val="4139250026"/>
                    </a:ext>
                  </a:extLst>
                </a:gridCol>
                <a:gridCol w="2723170">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#4 (keuken fictief opsplitsen van living+eetkamer)</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a:p>
                  </a:txBody>
                  <a:tcPr/>
                </a:tc>
                <a:extLst>
                  <a:ext uri="{0D108BD9-81ED-4DB2-BD59-A6C34878D82A}">
                    <a16:rowId xmlns:a16="http://schemas.microsoft.com/office/drawing/2014/main" val="3612039883"/>
                  </a:ext>
                </a:extLst>
              </a:tr>
            </a:tbl>
          </a:graphicData>
        </a:graphic>
      </p:graphicFrame>
      <p:sp>
        <p:nvSpPr>
          <p:cNvPr id="12" name="Rechthoek 11">
            <a:extLst>
              <a:ext uri="{FF2B5EF4-FFF2-40B4-BE49-F238E27FC236}">
                <a16:creationId xmlns:a16="http://schemas.microsoft.com/office/drawing/2014/main" id="{EAB45263-5187-49A5-4EAA-C909ED954DB8}"/>
              </a:ext>
            </a:extLst>
          </p:cNvPr>
          <p:cNvSpPr/>
          <p:nvPr/>
        </p:nvSpPr>
        <p:spPr>
          <a:xfrm>
            <a:off x="3759442" y="2303585"/>
            <a:ext cx="1586281" cy="7825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3" name="Rechthoek 12">
            <a:extLst>
              <a:ext uri="{FF2B5EF4-FFF2-40B4-BE49-F238E27FC236}">
                <a16:creationId xmlns:a16="http://schemas.microsoft.com/office/drawing/2014/main" id="{C924D429-23D1-23CC-853E-BB722DBCCB49}"/>
              </a:ext>
            </a:extLst>
          </p:cNvPr>
          <p:cNvSpPr/>
          <p:nvPr/>
        </p:nvSpPr>
        <p:spPr>
          <a:xfrm>
            <a:off x="3273676" y="2901711"/>
            <a:ext cx="453534" cy="19111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NAT 2</a:t>
            </a:r>
          </a:p>
        </p:txBody>
      </p:sp>
      <p:sp>
        <p:nvSpPr>
          <p:cNvPr id="14" name="Rechthoek 13">
            <a:extLst>
              <a:ext uri="{FF2B5EF4-FFF2-40B4-BE49-F238E27FC236}">
                <a16:creationId xmlns:a16="http://schemas.microsoft.com/office/drawing/2014/main" id="{215D4BB6-DDB4-2371-9CE5-6D81F1EA03DB}"/>
              </a:ext>
            </a:extLst>
          </p:cNvPr>
          <p:cNvSpPr/>
          <p:nvPr/>
        </p:nvSpPr>
        <p:spPr>
          <a:xfrm>
            <a:off x="3727210" y="4996963"/>
            <a:ext cx="1586281" cy="7825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4</a:t>
            </a:r>
          </a:p>
        </p:txBody>
      </p:sp>
      <p:sp>
        <p:nvSpPr>
          <p:cNvPr id="15" name="Rechthoek 14">
            <a:extLst>
              <a:ext uri="{FF2B5EF4-FFF2-40B4-BE49-F238E27FC236}">
                <a16:creationId xmlns:a16="http://schemas.microsoft.com/office/drawing/2014/main" id="{B461A8A8-2AD7-A470-06F6-9350F7BC6414}"/>
              </a:ext>
            </a:extLst>
          </p:cNvPr>
          <p:cNvSpPr/>
          <p:nvPr/>
        </p:nvSpPr>
        <p:spPr>
          <a:xfrm>
            <a:off x="3323492" y="5003683"/>
            <a:ext cx="389069" cy="2062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NAT 3</a:t>
            </a:r>
          </a:p>
        </p:txBody>
      </p:sp>
    </p:spTree>
    <p:extLst>
      <p:ext uri="{BB962C8B-B14F-4D97-AF65-F5344CB8AC3E}">
        <p14:creationId xmlns:p14="http://schemas.microsoft.com/office/powerpoint/2010/main" val="2230583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Voorbeeld 2</a:t>
            </a:r>
          </a:p>
        </p:txBody>
      </p:sp>
      <p:sp>
        <p:nvSpPr>
          <p:cNvPr id="5" name="Tijdelijke aanduiding voor inhoud 4">
            <a:extLst>
              <a:ext uri="{FF2B5EF4-FFF2-40B4-BE49-F238E27FC236}">
                <a16:creationId xmlns:a16="http://schemas.microsoft.com/office/drawing/2014/main" id="{9EFB9983-58FC-871C-D1C0-E80A49ADD572}"/>
              </a:ext>
            </a:extLst>
          </p:cNvPr>
          <p:cNvSpPr>
            <a:spLocks noGrp="1"/>
          </p:cNvSpPr>
          <p:nvPr>
            <p:ph sz="half" idx="10"/>
          </p:nvPr>
        </p:nvSpPr>
        <p:spPr>
          <a:xfrm>
            <a:off x="511420" y="1076609"/>
            <a:ext cx="11279065" cy="5037474"/>
          </a:xfrm>
        </p:spPr>
        <p:txBody>
          <a:bodyPr lIns="91440" tIns="45720" rIns="91440" bIns="0" anchor="t"/>
          <a:lstStyle/>
          <a:p>
            <a:pPr indent="-287655"/>
            <a:r>
              <a:rPr lang="nl-BE" sz="2200"/>
              <a:t>Rijwoning, volledig </a:t>
            </a:r>
            <a:r>
              <a:rPr lang="nl-BE" sz="2200" err="1"/>
              <a:t>onderkelderd</a:t>
            </a:r>
            <a:r>
              <a:rPr lang="nl-BE" sz="2200"/>
              <a:t>. Kelder (waar wasmachine staat) is geen deel van het beschermde volume.</a:t>
            </a:r>
            <a:endParaRPr lang="en-US"/>
          </a:p>
        </p:txBody>
      </p:sp>
      <p:graphicFrame>
        <p:nvGraphicFramePr>
          <p:cNvPr id="9" name="Tabel 9">
            <a:extLst>
              <a:ext uri="{FF2B5EF4-FFF2-40B4-BE49-F238E27FC236}">
                <a16:creationId xmlns:a16="http://schemas.microsoft.com/office/drawing/2014/main" id="{12BA12F3-1F95-FD80-37ED-BEC975C052FF}"/>
              </a:ext>
            </a:extLst>
          </p:cNvPr>
          <p:cNvGraphicFramePr>
            <a:graphicFrameLocks noGrp="1"/>
          </p:cNvGraphicFramePr>
          <p:nvPr>
            <p:ph sz="half" idx="11"/>
          </p:nvPr>
        </p:nvGraphicFramePr>
        <p:xfrm>
          <a:off x="5945248" y="2034540"/>
          <a:ext cx="6102593" cy="210312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Kelder buiten BV, dus niet invoeren</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29101" y="1647332"/>
            <a:ext cx="5681961" cy="5065923"/>
          </a:xfrm>
          <a:prstGeom prst="rect">
            <a:avLst/>
          </a:prstGeom>
        </p:spPr>
      </p:pic>
      <p:sp>
        <p:nvSpPr>
          <p:cNvPr id="3" name="Rechthoek 2">
            <a:extLst>
              <a:ext uri="{FF2B5EF4-FFF2-40B4-BE49-F238E27FC236}">
                <a16:creationId xmlns:a16="http://schemas.microsoft.com/office/drawing/2014/main" id="{505FC8FC-A24E-B652-52B4-3ADE2EDEC64E}"/>
              </a:ext>
            </a:extLst>
          </p:cNvPr>
          <p:cNvSpPr/>
          <p:nvPr/>
        </p:nvSpPr>
        <p:spPr>
          <a:xfrm>
            <a:off x="1987062" y="2303585"/>
            <a:ext cx="1758461" cy="553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4" name="Rechthoek 3">
            <a:extLst>
              <a:ext uri="{FF2B5EF4-FFF2-40B4-BE49-F238E27FC236}">
                <a16:creationId xmlns:a16="http://schemas.microsoft.com/office/drawing/2014/main" id="{6C00A220-7D28-6F0A-7F4B-B1FB85D23069}"/>
              </a:ext>
            </a:extLst>
          </p:cNvPr>
          <p:cNvSpPr/>
          <p:nvPr/>
        </p:nvSpPr>
        <p:spPr>
          <a:xfrm>
            <a:off x="511420" y="4996963"/>
            <a:ext cx="2794488" cy="427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6" name="Rechthoek 5">
            <a:extLst>
              <a:ext uri="{FF2B5EF4-FFF2-40B4-BE49-F238E27FC236}">
                <a16:creationId xmlns:a16="http://schemas.microsoft.com/office/drawing/2014/main" id="{2560D370-A622-9F6C-EAE5-E49CD50ED0F0}"/>
              </a:ext>
            </a:extLst>
          </p:cNvPr>
          <p:cNvSpPr/>
          <p:nvPr/>
        </p:nvSpPr>
        <p:spPr>
          <a:xfrm>
            <a:off x="2000981" y="5424855"/>
            <a:ext cx="1758461" cy="1494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23D6E6DC-3061-5E2D-C5C0-08A96D409276}"/>
              </a:ext>
            </a:extLst>
          </p:cNvPr>
          <p:cNvSpPr/>
          <p:nvPr/>
        </p:nvSpPr>
        <p:spPr>
          <a:xfrm>
            <a:off x="3305909" y="5545267"/>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61315923-4E2D-3923-79CD-D590484CCF7A}"/>
              </a:ext>
            </a:extLst>
          </p:cNvPr>
          <p:cNvSpPr/>
          <p:nvPr/>
        </p:nvSpPr>
        <p:spPr>
          <a:xfrm>
            <a:off x="3305908" y="5237015"/>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EAB45263-5187-49A5-4EAA-C909ED954DB8}"/>
              </a:ext>
            </a:extLst>
          </p:cNvPr>
          <p:cNvSpPr/>
          <p:nvPr/>
        </p:nvSpPr>
        <p:spPr>
          <a:xfrm>
            <a:off x="3759442" y="2303585"/>
            <a:ext cx="1586281" cy="7825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3" name="Rechthoek 12">
            <a:extLst>
              <a:ext uri="{FF2B5EF4-FFF2-40B4-BE49-F238E27FC236}">
                <a16:creationId xmlns:a16="http://schemas.microsoft.com/office/drawing/2014/main" id="{C924D429-23D1-23CC-853E-BB722DBCCB49}"/>
              </a:ext>
            </a:extLst>
          </p:cNvPr>
          <p:cNvSpPr/>
          <p:nvPr/>
        </p:nvSpPr>
        <p:spPr>
          <a:xfrm>
            <a:off x="3273676" y="2901711"/>
            <a:ext cx="453534" cy="19111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NAT 2</a:t>
            </a:r>
          </a:p>
        </p:txBody>
      </p:sp>
      <p:sp>
        <p:nvSpPr>
          <p:cNvPr id="14" name="Rechthoek 13">
            <a:extLst>
              <a:ext uri="{FF2B5EF4-FFF2-40B4-BE49-F238E27FC236}">
                <a16:creationId xmlns:a16="http://schemas.microsoft.com/office/drawing/2014/main" id="{215D4BB6-DDB4-2371-9CE5-6D81F1EA03DB}"/>
              </a:ext>
            </a:extLst>
          </p:cNvPr>
          <p:cNvSpPr/>
          <p:nvPr/>
        </p:nvSpPr>
        <p:spPr>
          <a:xfrm>
            <a:off x="3727210" y="4996963"/>
            <a:ext cx="1586281" cy="7825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4</a:t>
            </a:r>
          </a:p>
        </p:txBody>
      </p:sp>
      <p:sp>
        <p:nvSpPr>
          <p:cNvPr id="15" name="Rechthoek 14">
            <a:extLst>
              <a:ext uri="{FF2B5EF4-FFF2-40B4-BE49-F238E27FC236}">
                <a16:creationId xmlns:a16="http://schemas.microsoft.com/office/drawing/2014/main" id="{B461A8A8-2AD7-A470-06F6-9350F7BC6414}"/>
              </a:ext>
            </a:extLst>
          </p:cNvPr>
          <p:cNvSpPr/>
          <p:nvPr/>
        </p:nvSpPr>
        <p:spPr>
          <a:xfrm>
            <a:off x="3323492" y="5003683"/>
            <a:ext cx="389069" cy="2062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NAT 3</a:t>
            </a:r>
          </a:p>
        </p:txBody>
      </p:sp>
      <p:sp>
        <p:nvSpPr>
          <p:cNvPr id="16" name="Rechthoek 15">
            <a:extLst>
              <a:ext uri="{FF2B5EF4-FFF2-40B4-BE49-F238E27FC236}">
                <a16:creationId xmlns:a16="http://schemas.microsoft.com/office/drawing/2014/main" id="{66BB49E7-F4BB-2222-ACAB-8BB04D066881}"/>
              </a:ext>
            </a:extLst>
          </p:cNvPr>
          <p:cNvSpPr/>
          <p:nvPr/>
        </p:nvSpPr>
        <p:spPr>
          <a:xfrm>
            <a:off x="589085" y="2303585"/>
            <a:ext cx="1384058" cy="1626577"/>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1</a:t>
            </a:r>
          </a:p>
        </p:txBody>
      </p:sp>
      <p:sp>
        <p:nvSpPr>
          <p:cNvPr id="17" name="Rechthoek 16">
            <a:extLst>
              <a:ext uri="{FF2B5EF4-FFF2-40B4-BE49-F238E27FC236}">
                <a16:creationId xmlns:a16="http://schemas.microsoft.com/office/drawing/2014/main" id="{31952B22-2E73-B389-C5FC-2FDDE01613E7}"/>
              </a:ext>
            </a:extLst>
          </p:cNvPr>
          <p:cNvSpPr/>
          <p:nvPr/>
        </p:nvSpPr>
        <p:spPr>
          <a:xfrm>
            <a:off x="2033478" y="2867330"/>
            <a:ext cx="1290014" cy="1056972"/>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2</a:t>
            </a:r>
          </a:p>
        </p:txBody>
      </p:sp>
      <p:sp>
        <p:nvSpPr>
          <p:cNvPr id="18" name="Vrije vorm: vorm 17">
            <a:extLst>
              <a:ext uri="{FF2B5EF4-FFF2-40B4-BE49-F238E27FC236}">
                <a16:creationId xmlns:a16="http://schemas.microsoft.com/office/drawing/2014/main" id="{7BB9852B-0517-D70E-5FA3-C2C65D3B95FD}"/>
              </a:ext>
            </a:extLst>
          </p:cNvPr>
          <p:cNvSpPr/>
          <p:nvPr/>
        </p:nvSpPr>
        <p:spPr>
          <a:xfrm>
            <a:off x="533400" y="5435600"/>
            <a:ext cx="4305300" cy="119380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3</a:t>
            </a:r>
          </a:p>
        </p:txBody>
      </p:sp>
      <p:sp>
        <p:nvSpPr>
          <p:cNvPr id="19" name="Tekstvak 18">
            <a:extLst>
              <a:ext uri="{FF2B5EF4-FFF2-40B4-BE49-F238E27FC236}">
                <a16:creationId xmlns:a16="http://schemas.microsoft.com/office/drawing/2014/main" id="{87706A28-C97E-925F-CF22-43FA45C01D7E}"/>
              </a:ext>
            </a:extLst>
          </p:cNvPr>
          <p:cNvSpPr txBox="1"/>
          <p:nvPr/>
        </p:nvSpPr>
        <p:spPr>
          <a:xfrm>
            <a:off x="6972300" y="6238875"/>
            <a:ext cx="4381498" cy="369332"/>
          </a:xfrm>
          <a:prstGeom prst="rect">
            <a:avLst/>
          </a:prstGeom>
          <a:noFill/>
        </p:spPr>
        <p:txBody>
          <a:bodyPr wrap="square" rtlCol="0">
            <a:spAutoFit/>
          </a:bodyPr>
          <a:lstStyle/>
          <a:p>
            <a:r>
              <a:rPr lang="nl-BE" b="1">
                <a:solidFill>
                  <a:srgbClr val="FF0000"/>
                </a:solidFill>
              </a:rPr>
              <a:t>! GEEN OPPERVLAKTES OPMETEN</a:t>
            </a:r>
          </a:p>
        </p:txBody>
      </p:sp>
      <p:graphicFrame>
        <p:nvGraphicFramePr>
          <p:cNvPr id="20" name="Tabel 19">
            <a:extLst>
              <a:ext uri="{FF2B5EF4-FFF2-40B4-BE49-F238E27FC236}">
                <a16:creationId xmlns:a16="http://schemas.microsoft.com/office/drawing/2014/main" id="{39CE6497-23AD-8253-809B-4DA7A94957A8}"/>
              </a:ext>
            </a:extLst>
          </p:cNvPr>
          <p:cNvGraphicFramePr>
            <a:graphicFrameLocks/>
          </p:cNvGraphicFramePr>
          <p:nvPr>
            <p:extLst>
              <p:ext uri="{D42A27DB-BD31-4B8C-83A1-F6EECF244321}">
                <p14:modId xmlns:p14="http://schemas.microsoft.com/office/powerpoint/2010/main" val="3624221238"/>
              </p:ext>
            </p:extLst>
          </p:nvPr>
        </p:nvGraphicFramePr>
        <p:xfrm>
          <a:off x="6328261" y="4414055"/>
          <a:ext cx="5111750" cy="1645920"/>
        </p:xfrm>
        <a:graphic>
          <a:graphicData uri="http://schemas.openxmlformats.org/drawingml/2006/table">
            <a:tbl>
              <a:tblPr firstRow="1" bandRow="1">
                <a:tableStyleId>{5C22544A-7EE6-4342-B048-85BDC9FD1C3A}</a:tableStyleId>
              </a:tblPr>
              <a:tblGrid>
                <a:gridCol w="2388580">
                  <a:extLst>
                    <a:ext uri="{9D8B030D-6E8A-4147-A177-3AD203B41FA5}">
                      <a16:colId xmlns:a16="http://schemas.microsoft.com/office/drawing/2014/main" val="4139250026"/>
                    </a:ext>
                  </a:extLst>
                </a:gridCol>
                <a:gridCol w="2723170">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#4 (keuken fictief opsplitsen van </a:t>
                      </a:r>
                      <a:r>
                        <a:rPr lang="nl-BE" err="1"/>
                        <a:t>living+eetkamer</a:t>
                      </a:r>
                      <a:r>
                        <a:rPr lang="nl-BE"/>
                        <a:t>)</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#3</a:t>
                      </a:r>
                    </a:p>
                  </a:txBody>
                  <a:tcPr/>
                </a:tc>
                <a:extLst>
                  <a:ext uri="{0D108BD9-81ED-4DB2-BD59-A6C34878D82A}">
                    <a16:rowId xmlns:a16="http://schemas.microsoft.com/office/drawing/2014/main" val="3612039883"/>
                  </a:ext>
                </a:extLst>
              </a:tr>
            </a:tbl>
          </a:graphicData>
        </a:graphic>
      </p:graphicFrame>
    </p:spTree>
    <p:extLst>
      <p:ext uri="{BB962C8B-B14F-4D97-AF65-F5344CB8AC3E}">
        <p14:creationId xmlns:p14="http://schemas.microsoft.com/office/powerpoint/2010/main" val="2543098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Voorbeeld 3</a:t>
            </a:r>
          </a:p>
        </p:txBody>
      </p:sp>
      <p:sp>
        <p:nvSpPr>
          <p:cNvPr id="5" name="Tijdelijke aanduiding voor inhoud 4">
            <a:extLst>
              <a:ext uri="{FF2B5EF4-FFF2-40B4-BE49-F238E27FC236}">
                <a16:creationId xmlns:a16="http://schemas.microsoft.com/office/drawing/2014/main" id="{047994A6-36C6-03FD-F4ED-129CFFE61420}"/>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Rijwoning. Keuken en ontbijthoek in zelfde ruimte. Bijkeuken en garage aanwezig.</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spTree>
    <p:extLst>
      <p:ext uri="{BB962C8B-B14F-4D97-AF65-F5344CB8AC3E}">
        <p14:creationId xmlns:p14="http://schemas.microsoft.com/office/powerpoint/2010/main" val="922942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graphicFrame>
        <p:nvGraphicFramePr>
          <p:cNvPr id="10" name="Tabel 9">
            <a:extLst>
              <a:ext uri="{FF2B5EF4-FFF2-40B4-BE49-F238E27FC236}">
                <a16:creationId xmlns:a16="http://schemas.microsoft.com/office/drawing/2014/main" id="{F42925CC-70FD-9D0E-2E4C-A1FC947093B7}"/>
              </a:ext>
            </a:extLst>
          </p:cNvPr>
          <p:cNvGraphicFramePr>
            <a:graphicFrameLocks/>
          </p:cNvGraphicFramePr>
          <p:nvPr>
            <p:extLst>
              <p:ext uri="{D42A27DB-BD31-4B8C-83A1-F6EECF244321}">
                <p14:modId xmlns:p14="http://schemas.microsoft.com/office/powerpoint/2010/main" val="1877281628"/>
              </p:ext>
            </p:extLst>
          </p:nvPr>
        </p:nvGraphicFramePr>
        <p:xfrm>
          <a:off x="7202926" y="1661127"/>
          <a:ext cx="4255650" cy="1828800"/>
        </p:xfrm>
        <a:graphic>
          <a:graphicData uri="http://schemas.openxmlformats.org/drawingml/2006/table">
            <a:tbl>
              <a:tblPr firstRow="1" bandRow="1">
                <a:tableStyleId>{5C22544A-7EE6-4342-B048-85BDC9FD1C3A}</a:tableStyleId>
              </a:tblPr>
              <a:tblGrid>
                <a:gridCol w="2969774">
                  <a:extLst>
                    <a:ext uri="{9D8B030D-6E8A-4147-A177-3AD203B41FA5}">
                      <a16:colId xmlns:a16="http://schemas.microsoft.com/office/drawing/2014/main" val="4139250026"/>
                    </a:ext>
                  </a:extLst>
                </a:gridCol>
                <a:gridCol w="1285876">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OK</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D0256FC7-C5D6-31B5-FC0B-420AADBD2127}"/>
              </a:ext>
            </a:extLst>
          </p:cNvPr>
          <p:cNvSpPr/>
          <p:nvPr/>
        </p:nvSpPr>
        <p:spPr>
          <a:xfrm>
            <a:off x="3600054" y="3732335"/>
            <a:ext cx="1144712" cy="9253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2" name="Rechthoek 11">
            <a:extLst>
              <a:ext uri="{FF2B5EF4-FFF2-40B4-BE49-F238E27FC236}">
                <a16:creationId xmlns:a16="http://schemas.microsoft.com/office/drawing/2014/main" id="{0D8E738C-2FCB-10FD-7705-2A878B803ADB}"/>
              </a:ext>
            </a:extLst>
          </p:cNvPr>
          <p:cNvSpPr/>
          <p:nvPr/>
        </p:nvSpPr>
        <p:spPr>
          <a:xfrm>
            <a:off x="5791724" y="3660556"/>
            <a:ext cx="1047227" cy="9971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3" name="Vrije vorm: vorm 12" descr="R">
            <a:extLst>
              <a:ext uri="{FF2B5EF4-FFF2-40B4-BE49-F238E27FC236}">
                <a16:creationId xmlns:a16="http://schemas.microsoft.com/office/drawing/2014/main" id="{1B09319E-705E-BA21-CE50-53E3CEE424A8}"/>
              </a:ext>
            </a:extLst>
          </p:cNvPr>
          <p:cNvSpPr/>
          <p:nvPr/>
        </p:nvSpPr>
        <p:spPr>
          <a:xfrm>
            <a:off x="1543050" y="4400550"/>
            <a:ext cx="940403" cy="1714500"/>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GARAGE</a:t>
            </a:r>
          </a:p>
        </p:txBody>
      </p:sp>
      <p:sp>
        <p:nvSpPr>
          <p:cNvPr id="14" name="Vrije vorm: vorm 13">
            <a:extLst>
              <a:ext uri="{FF2B5EF4-FFF2-40B4-BE49-F238E27FC236}">
                <a16:creationId xmlns:a16="http://schemas.microsoft.com/office/drawing/2014/main" id="{44AD6DB5-A5ED-D0FD-D02B-5DED3AB6FF8C}"/>
              </a:ext>
            </a:extLst>
          </p:cNvPr>
          <p:cNvSpPr/>
          <p:nvPr/>
        </p:nvSpPr>
        <p:spPr>
          <a:xfrm>
            <a:off x="1238250" y="3714750"/>
            <a:ext cx="885825" cy="2428875"/>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15" name="Tekstvak 14">
            <a:extLst>
              <a:ext uri="{FF2B5EF4-FFF2-40B4-BE49-F238E27FC236}">
                <a16:creationId xmlns:a16="http://schemas.microsoft.com/office/drawing/2014/main" id="{D4A7E094-D796-9CBB-7BA5-843BF5FE581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16" name="Tijdelijke aanduiding voor inhoud 4">
            <a:extLst>
              <a:ext uri="{FF2B5EF4-FFF2-40B4-BE49-F238E27FC236}">
                <a16:creationId xmlns:a16="http://schemas.microsoft.com/office/drawing/2014/main" id="{3FF957C2-95B8-E73C-3158-9B0C7AD95298}"/>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Rijwoning. Keuken en ontbijthoek in zelfde ruimte. Bijkeuken en garage aanwezig.</a:t>
            </a:r>
          </a:p>
        </p:txBody>
      </p:sp>
      <p:sp>
        <p:nvSpPr>
          <p:cNvPr id="3" name="Rechthoek 2">
            <a:extLst>
              <a:ext uri="{FF2B5EF4-FFF2-40B4-BE49-F238E27FC236}">
                <a16:creationId xmlns:a16="http://schemas.microsoft.com/office/drawing/2014/main" id="{6BA4B4BD-6792-1D80-3BD6-42A49DE66987}"/>
              </a:ext>
            </a:extLst>
          </p:cNvPr>
          <p:cNvSpPr/>
          <p:nvPr/>
        </p:nvSpPr>
        <p:spPr>
          <a:xfrm>
            <a:off x="4873888" y="4334609"/>
            <a:ext cx="1041138" cy="3289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Tree>
    <p:extLst>
      <p:ext uri="{BB962C8B-B14F-4D97-AF65-F5344CB8AC3E}">
        <p14:creationId xmlns:p14="http://schemas.microsoft.com/office/powerpoint/2010/main" val="3308951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graphicFrame>
        <p:nvGraphicFramePr>
          <p:cNvPr id="10" name="Tabel 9">
            <a:extLst>
              <a:ext uri="{FF2B5EF4-FFF2-40B4-BE49-F238E27FC236}">
                <a16:creationId xmlns:a16="http://schemas.microsoft.com/office/drawing/2014/main" id="{F42925CC-70FD-9D0E-2E4C-A1FC947093B7}"/>
              </a:ext>
            </a:extLst>
          </p:cNvPr>
          <p:cNvGraphicFramePr>
            <a:graphicFrameLocks/>
          </p:cNvGraphicFramePr>
          <p:nvPr/>
        </p:nvGraphicFramePr>
        <p:xfrm>
          <a:off x="7202926" y="1661127"/>
          <a:ext cx="4255650" cy="1828800"/>
        </p:xfrm>
        <a:graphic>
          <a:graphicData uri="http://schemas.openxmlformats.org/drawingml/2006/table">
            <a:tbl>
              <a:tblPr firstRow="1" bandRow="1">
                <a:tableStyleId>{5C22544A-7EE6-4342-B048-85BDC9FD1C3A}</a:tableStyleId>
              </a:tblPr>
              <a:tblGrid>
                <a:gridCol w="2969774">
                  <a:extLst>
                    <a:ext uri="{9D8B030D-6E8A-4147-A177-3AD203B41FA5}">
                      <a16:colId xmlns:a16="http://schemas.microsoft.com/office/drawing/2014/main" val="4139250026"/>
                    </a:ext>
                  </a:extLst>
                </a:gridCol>
                <a:gridCol w="1285876">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OK</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D0256FC7-C5D6-31B5-FC0B-420AADBD2127}"/>
              </a:ext>
            </a:extLst>
          </p:cNvPr>
          <p:cNvSpPr/>
          <p:nvPr/>
        </p:nvSpPr>
        <p:spPr>
          <a:xfrm>
            <a:off x="3600054" y="3732335"/>
            <a:ext cx="1144712" cy="9253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2" name="Rechthoek 11">
            <a:extLst>
              <a:ext uri="{FF2B5EF4-FFF2-40B4-BE49-F238E27FC236}">
                <a16:creationId xmlns:a16="http://schemas.microsoft.com/office/drawing/2014/main" id="{0D8E738C-2FCB-10FD-7705-2A878B803ADB}"/>
              </a:ext>
            </a:extLst>
          </p:cNvPr>
          <p:cNvSpPr/>
          <p:nvPr/>
        </p:nvSpPr>
        <p:spPr>
          <a:xfrm>
            <a:off x="5791724" y="3660556"/>
            <a:ext cx="1047227" cy="9971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3" name="Vrije vorm: vorm 12" descr="R">
            <a:extLst>
              <a:ext uri="{FF2B5EF4-FFF2-40B4-BE49-F238E27FC236}">
                <a16:creationId xmlns:a16="http://schemas.microsoft.com/office/drawing/2014/main" id="{1B09319E-705E-BA21-CE50-53E3CEE424A8}"/>
              </a:ext>
            </a:extLst>
          </p:cNvPr>
          <p:cNvSpPr/>
          <p:nvPr/>
        </p:nvSpPr>
        <p:spPr>
          <a:xfrm>
            <a:off x="1543050" y="4400550"/>
            <a:ext cx="940403" cy="1714500"/>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GARAGE</a:t>
            </a:r>
          </a:p>
        </p:txBody>
      </p:sp>
      <p:sp>
        <p:nvSpPr>
          <p:cNvPr id="14" name="Vrije vorm: vorm 13">
            <a:extLst>
              <a:ext uri="{FF2B5EF4-FFF2-40B4-BE49-F238E27FC236}">
                <a16:creationId xmlns:a16="http://schemas.microsoft.com/office/drawing/2014/main" id="{44AD6DB5-A5ED-D0FD-D02B-5DED3AB6FF8C}"/>
              </a:ext>
            </a:extLst>
          </p:cNvPr>
          <p:cNvSpPr/>
          <p:nvPr/>
        </p:nvSpPr>
        <p:spPr>
          <a:xfrm>
            <a:off x="1238250" y="3714750"/>
            <a:ext cx="885825" cy="2428875"/>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15" name="Tekstvak 14">
            <a:extLst>
              <a:ext uri="{FF2B5EF4-FFF2-40B4-BE49-F238E27FC236}">
                <a16:creationId xmlns:a16="http://schemas.microsoft.com/office/drawing/2014/main" id="{D4A7E094-D796-9CBB-7BA5-843BF5FE581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16" name="Tijdelijke aanduiding voor inhoud 4">
            <a:extLst>
              <a:ext uri="{FF2B5EF4-FFF2-40B4-BE49-F238E27FC236}">
                <a16:creationId xmlns:a16="http://schemas.microsoft.com/office/drawing/2014/main" id="{3FF957C2-95B8-E73C-3158-9B0C7AD95298}"/>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Rijwoning. Keuken en ontbijthoek in zelfde ruimte. Bijkeuken en garage aanwezig.</a:t>
            </a:r>
          </a:p>
        </p:txBody>
      </p:sp>
      <p:sp>
        <p:nvSpPr>
          <p:cNvPr id="3" name="Rechthoek 2">
            <a:extLst>
              <a:ext uri="{FF2B5EF4-FFF2-40B4-BE49-F238E27FC236}">
                <a16:creationId xmlns:a16="http://schemas.microsoft.com/office/drawing/2014/main" id="{6BA4B4BD-6792-1D80-3BD6-42A49DE66987}"/>
              </a:ext>
            </a:extLst>
          </p:cNvPr>
          <p:cNvSpPr/>
          <p:nvPr/>
        </p:nvSpPr>
        <p:spPr>
          <a:xfrm>
            <a:off x="4873888" y="4334609"/>
            <a:ext cx="1041138" cy="3289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4" name="Ovaal 3">
            <a:extLst>
              <a:ext uri="{FF2B5EF4-FFF2-40B4-BE49-F238E27FC236}">
                <a16:creationId xmlns:a16="http://schemas.microsoft.com/office/drawing/2014/main" id="{B4BBAFDD-0348-017C-7B26-F9DCCEDEB797}"/>
              </a:ext>
            </a:extLst>
          </p:cNvPr>
          <p:cNvSpPr/>
          <p:nvPr/>
        </p:nvSpPr>
        <p:spPr>
          <a:xfrm>
            <a:off x="246185" y="2384915"/>
            <a:ext cx="1354994" cy="1347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2988E9F9-93F9-12F9-3E3E-2C98A47C0E36}"/>
              </a:ext>
            </a:extLst>
          </p:cNvPr>
          <p:cNvCxnSpPr>
            <a:stCxn id="4" idx="0"/>
          </p:cNvCxnSpPr>
          <p:nvPr/>
        </p:nvCxnSpPr>
        <p:spPr>
          <a:xfrm flipV="1">
            <a:off x="923682" y="1661127"/>
            <a:ext cx="1059605" cy="723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4FB6E51F-58F5-8A7F-31F3-2B45A8E08897}"/>
              </a:ext>
            </a:extLst>
          </p:cNvPr>
          <p:cNvSpPr txBox="1"/>
          <p:nvPr/>
        </p:nvSpPr>
        <p:spPr>
          <a:xfrm>
            <a:off x="2100628" y="1432043"/>
            <a:ext cx="4566871" cy="492443"/>
          </a:xfrm>
          <a:prstGeom prst="rect">
            <a:avLst/>
          </a:prstGeom>
          <a:noFill/>
        </p:spPr>
        <p:txBody>
          <a:bodyPr wrap="square" rtlCol="0">
            <a:spAutoFit/>
          </a:bodyPr>
          <a:lstStyle/>
          <a:p>
            <a:r>
              <a:rPr lang="nl-BE" sz="1300">
                <a:solidFill>
                  <a:srgbClr val="FF0000"/>
                </a:solidFill>
              </a:rPr>
              <a:t>!! Ontbijt-/eethoekje in de keuken wordt NIET gezien als aparte verblijfsfunctie. Is heel vaak gewoon deel van de keuken.</a:t>
            </a:r>
          </a:p>
        </p:txBody>
      </p:sp>
    </p:spTree>
    <p:extLst>
      <p:ext uri="{BB962C8B-B14F-4D97-AF65-F5344CB8AC3E}">
        <p14:creationId xmlns:p14="http://schemas.microsoft.com/office/powerpoint/2010/main" val="3948557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graphicFrame>
        <p:nvGraphicFramePr>
          <p:cNvPr id="10" name="Tabel 9">
            <a:extLst>
              <a:ext uri="{FF2B5EF4-FFF2-40B4-BE49-F238E27FC236}">
                <a16:creationId xmlns:a16="http://schemas.microsoft.com/office/drawing/2014/main" id="{F42925CC-70FD-9D0E-2E4C-A1FC947093B7}"/>
              </a:ext>
            </a:extLst>
          </p:cNvPr>
          <p:cNvGraphicFramePr>
            <a:graphicFrameLocks/>
          </p:cNvGraphicFramePr>
          <p:nvPr/>
        </p:nvGraphicFramePr>
        <p:xfrm>
          <a:off x="7202926" y="1661127"/>
          <a:ext cx="4255650" cy="1828800"/>
        </p:xfrm>
        <a:graphic>
          <a:graphicData uri="http://schemas.openxmlformats.org/drawingml/2006/table">
            <a:tbl>
              <a:tblPr firstRow="1" bandRow="1">
                <a:tableStyleId>{5C22544A-7EE6-4342-B048-85BDC9FD1C3A}</a:tableStyleId>
              </a:tblPr>
              <a:tblGrid>
                <a:gridCol w="2969774">
                  <a:extLst>
                    <a:ext uri="{9D8B030D-6E8A-4147-A177-3AD203B41FA5}">
                      <a16:colId xmlns:a16="http://schemas.microsoft.com/office/drawing/2014/main" val="4139250026"/>
                    </a:ext>
                  </a:extLst>
                </a:gridCol>
                <a:gridCol w="1285876">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OK</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D0256FC7-C5D6-31B5-FC0B-420AADBD2127}"/>
              </a:ext>
            </a:extLst>
          </p:cNvPr>
          <p:cNvSpPr/>
          <p:nvPr/>
        </p:nvSpPr>
        <p:spPr>
          <a:xfrm>
            <a:off x="3600054" y="3732335"/>
            <a:ext cx="1144712" cy="9253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2" name="Rechthoek 11">
            <a:extLst>
              <a:ext uri="{FF2B5EF4-FFF2-40B4-BE49-F238E27FC236}">
                <a16:creationId xmlns:a16="http://schemas.microsoft.com/office/drawing/2014/main" id="{0D8E738C-2FCB-10FD-7705-2A878B803ADB}"/>
              </a:ext>
            </a:extLst>
          </p:cNvPr>
          <p:cNvSpPr/>
          <p:nvPr/>
        </p:nvSpPr>
        <p:spPr>
          <a:xfrm>
            <a:off x="5791724" y="3660556"/>
            <a:ext cx="1047227" cy="9971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3" name="Vrije vorm: vorm 12" descr="R">
            <a:extLst>
              <a:ext uri="{FF2B5EF4-FFF2-40B4-BE49-F238E27FC236}">
                <a16:creationId xmlns:a16="http://schemas.microsoft.com/office/drawing/2014/main" id="{1B09319E-705E-BA21-CE50-53E3CEE424A8}"/>
              </a:ext>
            </a:extLst>
          </p:cNvPr>
          <p:cNvSpPr/>
          <p:nvPr/>
        </p:nvSpPr>
        <p:spPr>
          <a:xfrm>
            <a:off x="1543050" y="4400550"/>
            <a:ext cx="940403" cy="1714500"/>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GARAGE</a:t>
            </a:r>
          </a:p>
        </p:txBody>
      </p:sp>
      <p:graphicFrame>
        <p:nvGraphicFramePr>
          <p:cNvPr id="3" name="Tabel 2">
            <a:extLst>
              <a:ext uri="{FF2B5EF4-FFF2-40B4-BE49-F238E27FC236}">
                <a16:creationId xmlns:a16="http://schemas.microsoft.com/office/drawing/2014/main" id="{1C56A620-A8B0-031D-ACFC-373C4D3DD4D2}"/>
              </a:ext>
            </a:extLst>
          </p:cNvPr>
          <p:cNvGraphicFramePr>
            <a:graphicFrameLocks/>
          </p:cNvGraphicFramePr>
          <p:nvPr>
            <p:extLst>
              <p:ext uri="{D42A27DB-BD31-4B8C-83A1-F6EECF244321}">
                <p14:modId xmlns:p14="http://schemas.microsoft.com/office/powerpoint/2010/main" val="1373282422"/>
              </p:ext>
            </p:extLst>
          </p:nvPr>
        </p:nvGraphicFramePr>
        <p:xfrm>
          <a:off x="7202926" y="4574355"/>
          <a:ext cx="4255650" cy="1097280"/>
        </p:xfrm>
        <a:graphic>
          <a:graphicData uri="http://schemas.openxmlformats.org/drawingml/2006/table">
            <a:tbl>
              <a:tblPr firstRow="1" bandRow="1">
                <a:tableStyleId>{5C22544A-7EE6-4342-B048-85BDC9FD1C3A}</a:tableStyleId>
              </a:tblPr>
              <a:tblGrid>
                <a:gridCol w="2036324">
                  <a:extLst>
                    <a:ext uri="{9D8B030D-6E8A-4147-A177-3AD203B41FA5}">
                      <a16:colId xmlns:a16="http://schemas.microsoft.com/office/drawing/2014/main" val="4139250026"/>
                    </a:ext>
                  </a:extLst>
                </a:gridCol>
                <a:gridCol w="2219326">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#4</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BE"/>
                    </a:p>
                  </a:txBody>
                  <a:tcPr/>
                </a:tc>
                <a:extLst>
                  <a:ext uri="{0D108BD9-81ED-4DB2-BD59-A6C34878D82A}">
                    <a16:rowId xmlns:a16="http://schemas.microsoft.com/office/drawing/2014/main" val="3612039883"/>
                  </a:ext>
                </a:extLst>
              </a:tr>
            </a:tbl>
          </a:graphicData>
        </a:graphic>
      </p:graphicFrame>
      <p:sp>
        <p:nvSpPr>
          <p:cNvPr id="4" name="Rechthoek 3">
            <a:extLst>
              <a:ext uri="{FF2B5EF4-FFF2-40B4-BE49-F238E27FC236}">
                <a16:creationId xmlns:a16="http://schemas.microsoft.com/office/drawing/2014/main" id="{2270FFA8-156D-CA3F-64D8-49FC51CF8EFA}"/>
              </a:ext>
            </a:extLst>
          </p:cNvPr>
          <p:cNvSpPr/>
          <p:nvPr/>
        </p:nvSpPr>
        <p:spPr>
          <a:xfrm>
            <a:off x="5791724" y="2930658"/>
            <a:ext cx="1047227" cy="72893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4</a:t>
            </a:r>
          </a:p>
        </p:txBody>
      </p:sp>
      <p:sp>
        <p:nvSpPr>
          <p:cNvPr id="9" name="Rechthoek 8">
            <a:extLst>
              <a:ext uri="{FF2B5EF4-FFF2-40B4-BE49-F238E27FC236}">
                <a16:creationId xmlns:a16="http://schemas.microsoft.com/office/drawing/2014/main" id="{DACC3D3C-E4AF-2FB3-F175-EDE9DC5E2A16}"/>
              </a:ext>
            </a:extLst>
          </p:cNvPr>
          <p:cNvSpPr/>
          <p:nvPr/>
        </p:nvSpPr>
        <p:spPr>
          <a:xfrm>
            <a:off x="324222" y="2721082"/>
            <a:ext cx="940128" cy="193664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4" name="Rechthoek 13">
            <a:extLst>
              <a:ext uri="{FF2B5EF4-FFF2-40B4-BE49-F238E27FC236}">
                <a16:creationId xmlns:a16="http://schemas.microsoft.com/office/drawing/2014/main" id="{4B88FD69-0953-EE1C-1672-F997DA4380F5}"/>
              </a:ext>
            </a:extLst>
          </p:cNvPr>
          <p:cNvSpPr/>
          <p:nvPr/>
        </p:nvSpPr>
        <p:spPr>
          <a:xfrm>
            <a:off x="1313592" y="2999992"/>
            <a:ext cx="1067657" cy="73234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2</a:t>
            </a:r>
          </a:p>
        </p:txBody>
      </p:sp>
      <p:sp>
        <p:nvSpPr>
          <p:cNvPr id="15" name="Rechthoek 14">
            <a:extLst>
              <a:ext uri="{FF2B5EF4-FFF2-40B4-BE49-F238E27FC236}">
                <a16:creationId xmlns:a16="http://schemas.microsoft.com/office/drawing/2014/main" id="{EAC2744D-6E12-B701-EA97-157A64C4519A}"/>
              </a:ext>
            </a:extLst>
          </p:cNvPr>
          <p:cNvSpPr/>
          <p:nvPr/>
        </p:nvSpPr>
        <p:spPr>
          <a:xfrm>
            <a:off x="2114172" y="3800475"/>
            <a:ext cx="267078" cy="60007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t>NAT 3</a:t>
            </a:r>
          </a:p>
        </p:txBody>
      </p:sp>
      <p:sp>
        <p:nvSpPr>
          <p:cNvPr id="16" name="Vrije vorm: vorm 15">
            <a:extLst>
              <a:ext uri="{FF2B5EF4-FFF2-40B4-BE49-F238E27FC236}">
                <a16:creationId xmlns:a16="http://schemas.microsoft.com/office/drawing/2014/main" id="{8702D461-1402-1228-614E-CFEE1DFC32E7}"/>
              </a:ext>
            </a:extLst>
          </p:cNvPr>
          <p:cNvSpPr/>
          <p:nvPr/>
        </p:nvSpPr>
        <p:spPr>
          <a:xfrm>
            <a:off x="1255558" y="3714750"/>
            <a:ext cx="868518" cy="2428875"/>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 name="connsiteX0" fmla="*/ 1397 w 858647"/>
              <a:gd name="connsiteY0" fmla="*/ 0 h 2428875"/>
              <a:gd name="connsiteX1" fmla="*/ 858647 w 858647"/>
              <a:gd name="connsiteY1" fmla="*/ 0 h 2428875"/>
              <a:gd name="connsiteX2" fmla="*/ 849122 w 858647"/>
              <a:gd name="connsiteY2" fmla="*/ 657225 h 2428875"/>
              <a:gd name="connsiteX3" fmla="*/ 477647 w 858647"/>
              <a:gd name="connsiteY3" fmla="*/ 657225 h 2428875"/>
              <a:gd name="connsiteX4" fmla="*/ 287147 w 858647"/>
              <a:gd name="connsiteY4" fmla="*/ 857250 h 2428875"/>
              <a:gd name="connsiteX5" fmla="*/ 287147 w 858647"/>
              <a:gd name="connsiteY5" fmla="*/ 2428875 h 2428875"/>
              <a:gd name="connsiteX6" fmla="*/ 0 w 858647"/>
              <a:gd name="connsiteY6" fmla="*/ 2428142 h 2428875"/>
              <a:gd name="connsiteX7" fmla="*/ 1397 w 858647"/>
              <a:gd name="connsiteY7" fmla="*/ 0 h 2428875"/>
              <a:gd name="connsiteX0" fmla="*/ 37635 w 894885"/>
              <a:gd name="connsiteY0" fmla="*/ 0 h 2428875"/>
              <a:gd name="connsiteX1" fmla="*/ 894885 w 894885"/>
              <a:gd name="connsiteY1" fmla="*/ 0 h 2428875"/>
              <a:gd name="connsiteX2" fmla="*/ 885360 w 894885"/>
              <a:gd name="connsiteY2" fmla="*/ 657225 h 2428875"/>
              <a:gd name="connsiteX3" fmla="*/ 513885 w 894885"/>
              <a:gd name="connsiteY3" fmla="*/ 657225 h 2428875"/>
              <a:gd name="connsiteX4" fmla="*/ 323385 w 894885"/>
              <a:gd name="connsiteY4" fmla="*/ 857250 h 2428875"/>
              <a:gd name="connsiteX5" fmla="*/ 323385 w 894885"/>
              <a:gd name="connsiteY5" fmla="*/ 2428875 h 2428875"/>
              <a:gd name="connsiteX6" fmla="*/ 0 w 894885"/>
              <a:gd name="connsiteY6" fmla="*/ 2428142 h 2428875"/>
              <a:gd name="connsiteX7" fmla="*/ 37635 w 89488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4885" h="2428875">
                <a:moveTo>
                  <a:pt x="37635" y="0"/>
                </a:moveTo>
                <a:lnTo>
                  <a:pt x="894885" y="0"/>
                </a:lnTo>
                <a:lnTo>
                  <a:pt x="885360" y="657225"/>
                </a:lnTo>
                <a:lnTo>
                  <a:pt x="513885" y="657225"/>
                </a:lnTo>
                <a:lnTo>
                  <a:pt x="323385" y="857250"/>
                </a:lnTo>
                <a:lnTo>
                  <a:pt x="323385" y="2428875"/>
                </a:lnTo>
                <a:lnTo>
                  <a:pt x="0" y="2428142"/>
                </a:lnTo>
                <a:cubicBezTo>
                  <a:pt x="466" y="1618761"/>
                  <a:pt x="37169" y="809381"/>
                  <a:pt x="37635"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17" name="Tekstvak 16">
            <a:extLst>
              <a:ext uri="{FF2B5EF4-FFF2-40B4-BE49-F238E27FC236}">
                <a16:creationId xmlns:a16="http://schemas.microsoft.com/office/drawing/2014/main" id="{CF008957-2442-BC1D-8CA2-CCBC9E88FB0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5" name="Rechthoek 4">
            <a:extLst>
              <a:ext uri="{FF2B5EF4-FFF2-40B4-BE49-F238E27FC236}">
                <a16:creationId xmlns:a16="http://schemas.microsoft.com/office/drawing/2014/main" id="{76AB16FB-5C1C-2876-EC2B-F67F0623A794}"/>
              </a:ext>
            </a:extLst>
          </p:cNvPr>
          <p:cNvSpPr/>
          <p:nvPr/>
        </p:nvSpPr>
        <p:spPr>
          <a:xfrm>
            <a:off x="4873888" y="4334609"/>
            <a:ext cx="1041138" cy="3289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19" name="Tijdelijke aanduiding voor inhoud 4">
            <a:extLst>
              <a:ext uri="{FF2B5EF4-FFF2-40B4-BE49-F238E27FC236}">
                <a16:creationId xmlns:a16="http://schemas.microsoft.com/office/drawing/2014/main" id="{56BDE4BB-FE41-0F47-8ED8-AC1F8EA2E08E}"/>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Rijwoning. Keuken en ontbijthoek in zelfde ruimte. Bijkeuken en garage aanwezig.</a:t>
            </a:r>
          </a:p>
        </p:txBody>
      </p:sp>
      <p:sp>
        <p:nvSpPr>
          <p:cNvPr id="18" name="Ovaal 17">
            <a:extLst>
              <a:ext uri="{FF2B5EF4-FFF2-40B4-BE49-F238E27FC236}">
                <a16:creationId xmlns:a16="http://schemas.microsoft.com/office/drawing/2014/main" id="{CA35FB67-401A-11DC-1DC0-F13DD8713DAF}"/>
              </a:ext>
            </a:extLst>
          </p:cNvPr>
          <p:cNvSpPr/>
          <p:nvPr/>
        </p:nvSpPr>
        <p:spPr>
          <a:xfrm>
            <a:off x="246185" y="2384915"/>
            <a:ext cx="1354994" cy="1347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 name="Rechte verbindingslijn 19">
            <a:extLst>
              <a:ext uri="{FF2B5EF4-FFF2-40B4-BE49-F238E27FC236}">
                <a16:creationId xmlns:a16="http://schemas.microsoft.com/office/drawing/2014/main" id="{3D9696D2-2E54-25C0-770E-7A1E156A44C5}"/>
              </a:ext>
            </a:extLst>
          </p:cNvPr>
          <p:cNvCxnSpPr>
            <a:stCxn id="18" idx="0"/>
          </p:cNvCxnSpPr>
          <p:nvPr/>
        </p:nvCxnSpPr>
        <p:spPr>
          <a:xfrm flipV="1">
            <a:off x="923682" y="1661127"/>
            <a:ext cx="1059605" cy="723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52CF56FA-CC1E-1712-9504-39679E561F3E}"/>
              </a:ext>
            </a:extLst>
          </p:cNvPr>
          <p:cNvSpPr txBox="1"/>
          <p:nvPr/>
        </p:nvSpPr>
        <p:spPr>
          <a:xfrm>
            <a:off x="2100628" y="1432043"/>
            <a:ext cx="4566871" cy="492443"/>
          </a:xfrm>
          <a:prstGeom prst="rect">
            <a:avLst/>
          </a:prstGeom>
          <a:noFill/>
        </p:spPr>
        <p:txBody>
          <a:bodyPr wrap="square" rtlCol="0">
            <a:spAutoFit/>
          </a:bodyPr>
          <a:lstStyle/>
          <a:p>
            <a:r>
              <a:rPr lang="nl-BE" sz="1300">
                <a:solidFill>
                  <a:srgbClr val="FF0000"/>
                </a:solidFill>
              </a:rPr>
              <a:t>!! Ontbijt-/eethoekje in de keuken wordt NIET gezien als aparte verblijfsfunctie. Is heel vaak gewoon deel van de keuken.</a:t>
            </a:r>
          </a:p>
        </p:txBody>
      </p:sp>
    </p:spTree>
    <p:extLst>
      <p:ext uri="{BB962C8B-B14F-4D97-AF65-F5344CB8AC3E}">
        <p14:creationId xmlns:p14="http://schemas.microsoft.com/office/powerpoint/2010/main" val="380943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graphicFrame>
        <p:nvGraphicFramePr>
          <p:cNvPr id="10" name="Tabel 9">
            <a:extLst>
              <a:ext uri="{FF2B5EF4-FFF2-40B4-BE49-F238E27FC236}">
                <a16:creationId xmlns:a16="http://schemas.microsoft.com/office/drawing/2014/main" id="{F42925CC-70FD-9D0E-2E4C-A1FC947093B7}"/>
              </a:ext>
            </a:extLst>
          </p:cNvPr>
          <p:cNvGraphicFramePr>
            <a:graphicFrameLocks/>
          </p:cNvGraphicFramePr>
          <p:nvPr/>
        </p:nvGraphicFramePr>
        <p:xfrm>
          <a:off x="7202926" y="1661127"/>
          <a:ext cx="4255650" cy="1828800"/>
        </p:xfrm>
        <a:graphic>
          <a:graphicData uri="http://schemas.openxmlformats.org/drawingml/2006/table">
            <a:tbl>
              <a:tblPr firstRow="1" bandRow="1">
                <a:tableStyleId>{5C22544A-7EE6-4342-B048-85BDC9FD1C3A}</a:tableStyleId>
              </a:tblPr>
              <a:tblGrid>
                <a:gridCol w="2969774">
                  <a:extLst>
                    <a:ext uri="{9D8B030D-6E8A-4147-A177-3AD203B41FA5}">
                      <a16:colId xmlns:a16="http://schemas.microsoft.com/office/drawing/2014/main" val="4139250026"/>
                    </a:ext>
                  </a:extLst>
                </a:gridCol>
                <a:gridCol w="1285876">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OK</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D0256FC7-C5D6-31B5-FC0B-420AADBD2127}"/>
              </a:ext>
            </a:extLst>
          </p:cNvPr>
          <p:cNvSpPr/>
          <p:nvPr/>
        </p:nvSpPr>
        <p:spPr>
          <a:xfrm>
            <a:off x="3600054" y="3732335"/>
            <a:ext cx="1144712" cy="9253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2" name="Rechthoek 11">
            <a:extLst>
              <a:ext uri="{FF2B5EF4-FFF2-40B4-BE49-F238E27FC236}">
                <a16:creationId xmlns:a16="http://schemas.microsoft.com/office/drawing/2014/main" id="{0D8E738C-2FCB-10FD-7705-2A878B803ADB}"/>
              </a:ext>
            </a:extLst>
          </p:cNvPr>
          <p:cNvSpPr/>
          <p:nvPr/>
        </p:nvSpPr>
        <p:spPr>
          <a:xfrm>
            <a:off x="5791724" y="3660556"/>
            <a:ext cx="1047227" cy="9971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3" name="Vrije vorm: vorm 12" descr="R">
            <a:extLst>
              <a:ext uri="{FF2B5EF4-FFF2-40B4-BE49-F238E27FC236}">
                <a16:creationId xmlns:a16="http://schemas.microsoft.com/office/drawing/2014/main" id="{1B09319E-705E-BA21-CE50-53E3CEE424A8}"/>
              </a:ext>
            </a:extLst>
          </p:cNvPr>
          <p:cNvSpPr/>
          <p:nvPr/>
        </p:nvSpPr>
        <p:spPr>
          <a:xfrm>
            <a:off x="1543050" y="4400550"/>
            <a:ext cx="940403" cy="1714500"/>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GARAGE</a:t>
            </a:r>
          </a:p>
        </p:txBody>
      </p:sp>
      <p:graphicFrame>
        <p:nvGraphicFramePr>
          <p:cNvPr id="3" name="Tabel 2">
            <a:extLst>
              <a:ext uri="{FF2B5EF4-FFF2-40B4-BE49-F238E27FC236}">
                <a16:creationId xmlns:a16="http://schemas.microsoft.com/office/drawing/2014/main" id="{1C56A620-A8B0-031D-ACFC-373C4D3DD4D2}"/>
              </a:ext>
            </a:extLst>
          </p:cNvPr>
          <p:cNvGraphicFramePr>
            <a:graphicFrameLocks/>
          </p:cNvGraphicFramePr>
          <p:nvPr>
            <p:extLst>
              <p:ext uri="{D42A27DB-BD31-4B8C-83A1-F6EECF244321}">
                <p14:modId xmlns:p14="http://schemas.microsoft.com/office/powerpoint/2010/main" val="3798145112"/>
              </p:ext>
            </p:extLst>
          </p:nvPr>
        </p:nvGraphicFramePr>
        <p:xfrm>
          <a:off x="7202926" y="4574355"/>
          <a:ext cx="4255650" cy="1097280"/>
        </p:xfrm>
        <a:graphic>
          <a:graphicData uri="http://schemas.openxmlformats.org/drawingml/2006/table">
            <a:tbl>
              <a:tblPr firstRow="1" bandRow="1">
                <a:tableStyleId>{5C22544A-7EE6-4342-B048-85BDC9FD1C3A}</a:tableStyleId>
              </a:tblPr>
              <a:tblGrid>
                <a:gridCol w="2036324">
                  <a:extLst>
                    <a:ext uri="{9D8B030D-6E8A-4147-A177-3AD203B41FA5}">
                      <a16:colId xmlns:a16="http://schemas.microsoft.com/office/drawing/2014/main" val="4139250026"/>
                    </a:ext>
                  </a:extLst>
                </a:gridCol>
                <a:gridCol w="2219326">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#4</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#7</a:t>
                      </a:r>
                    </a:p>
                  </a:txBody>
                  <a:tcPr/>
                </a:tc>
                <a:extLst>
                  <a:ext uri="{0D108BD9-81ED-4DB2-BD59-A6C34878D82A}">
                    <a16:rowId xmlns:a16="http://schemas.microsoft.com/office/drawing/2014/main" val="3612039883"/>
                  </a:ext>
                </a:extLst>
              </a:tr>
            </a:tbl>
          </a:graphicData>
        </a:graphic>
      </p:graphicFrame>
      <p:sp>
        <p:nvSpPr>
          <p:cNvPr id="4" name="Rechthoek 3">
            <a:extLst>
              <a:ext uri="{FF2B5EF4-FFF2-40B4-BE49-F238E27FC236}">
                <a16:creationId xmlns:a16="http://schemas.microsoft.com/office/drawing/2014/main" id="{2270FFA8-156D-CA3F-64D8-49FC51CF8EFA}"/>
              </a:ext>
            </a:extLst>
          </p:cNvPr>
          <p:cNvSpPr/>
          <p:nvPr/>
        </p:nvSpPr>
        <p:spPr>
          <a:xfrm>
            <a:off x="5791724" y="2930658"/>
            <a:ext cx="1047227" cy="72893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4</a:t>
            </a:r>
          </a:p>
        </p:txBody>
      </p:sp>
      <p:sp>
        <p:nvSpPr>
          <p:cNvPr id="9" name="Rechthoek 8">
            <a:extLst>
              <a:ext uri="{FF2B5EF4-FFF2-40B4-BE49-F238E27FC236}">
                <a16:creationId xmlns:a16="http://schemas.microsoft.com/office/drawing/2014/main" id="{DACC3D3C-E4AF-2FB3-F175-EDE9DC5E2A16}"/>
              </a:ext>
            </a:extLst>
          </p:cNvPr>
          <p:cNvSpPr/>
          <p:nvPr/>
        </p:nvSpPr>
        <p:spPr>
          <a:xfrm>
            <a:off x="324222" y="2742612"/>
            <a:ext cx="940128" cy="19151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4" name="Rechthoek 13">
            <a:extLst>
              <a:ext uri="{FF2B5EF4-FFF2-40B4-BE49-F238E27FC236}">
                <a16:creationId xmlns:a16="http://schemas.microsoft.com/office/drawing/2014/main" id="{4B88FD69-0953-EE1C-1672-F997DA4380F5}"/>
              </a:ext>
            </a:extLst>
          </p:cNvPr>
          <p:cNvSpPr/>
          <p:nvPr/>
        </p:nvSpPr>
        <p:spPr>
          <a:xfrm>
            <a:off x="1313592" y="2999992"/>
            <a:ext cx="1067657" cy="73234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2</a:t>
            </a:r>
          </a:p>
        </p:txBody>
      </p:sp>
      <p:sp>
        <p:nvSpPr>
          <p:cNvPr id="15" name="Rechthoek 14">
            <a:extLst>
              <a:ext uri="{FF2B5EF4-FFF2-40B4-BE49-F238E27FC236}">
                <a16:creationId xmlns:a16="http://schemas.microsoft.com/office/drawing/2014/main" id="{EAC2744D-6E12-B701-EA97-157A64C4519A}"/>
              </a:ext>
            </a:extLst>
          </p:cNvPr>
          <p:cNvSpPr/>
          <p:nvPr/>
        </p:nvSpPr>
        <p:spPr>
          <a:xfrm>
            <a:off x="2114172" y="3800475"/>
            <a:ext cx="267078" cy="60007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t>NAT 3</a:t>
            </a:r>
          </a:p>
        </p:txBody>
      </p:sp>
      <p:sp>
        <p:nvSpPr>
          <p:cNvPr id="16" name="Vrije vorm: vorm 15">
            <a:extLst>
              <a:ext uri="{FF2B5EF4-FFF2-40B4-BE49-F238E27FC236}">
                <a16:creationId xmlns:a16="http://schemas.microsoft.com/office/drawing/2014/main" id="{8702D461-1402-1228-614E-CFEE1DFC32E7}"/>
              </a:ext>
            </a:extLst>
          </p:cNvPr>
          <p:cNvSpPr/>
          <p:nvPr/>
        </p:nvSpPr>
        <p:spPr>
          <a:xfrm>
            <a:off x="1238250" y="3714750"/>
            <a:ext cx="885825" cy="2428875"/>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17" name="Tekstvak 16">
            <a:extLst>
              <a:ext uri="{FF2B5EF4-FFF2-40B4-BE49-F238E27FC236}">
                <a16:creationId xmlns:a16="http://schemas.microsoft.com/office/drawing/2014/main" id="{CF008957-2442-BC1D-8CA2-CCBC9E88FB0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18" name="Rechthoek 17">
            <a:extLst>
              <a:ext uri="{FF2B5EF4-FFF2-40B4-BE49-F238E27FC236}">
                <a16:creationId xmlns:a16="http://schemas.microsoft.com/office/drawing/2014/main" id="{C1A23C52-3868-C97B-83B4-82D19D72B884}"/>
              </a:ext>
            </a:extLst>
          </p:cNvPr>
          <p:cNvSpPr/>
          <p:nvPr/>
        </p:nvSpPr>
        <p:spPr>
          <a:xfrm>
            <a:off x="301387" y="4667250"/>
            <a:ext cx="892217" cy="14468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1</a:t>
            </a:r>
          </a:p>
        </p:txBody>
      </p:sp>
      <p:sp>
        <p:nvSpPr>
          <p:cNvPr id="21" name="Rechthoek 20">
            <a:extLst>
              <a:ext uri="{FF2B5EF4-FFF2-40B4-BE49-F238E27FC236}">
                <a16:creationId xmlns:a16="http://schemas.microsoft.com/office/drawing/2014/main" id="{788BE147-DAF8-48B8-4F9A-0A8FE309FA43}"/>
              </a:ext>
            </a:extLst>
          </p:cNvPr>
          <p:cNvSpPr/>
          <p:nvPr/>
        </p:nvSpPr>
        <p:spPr>
          <a:xfrm>
            <a:off x="2636014" y="3248468"/>
            <a:ext cx="952807" cy="141878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2</a:t>
            </a:r>
          </a:p>
        </p:txBody>
      </p:sp>
      <p:sp>
        <p:nvSpPr>
          <p:cNvPr id="22" name="Rechthoek 21">
            <a:extLst>
              <a:ext uri="{FF2B5EF4-FFF2-40B4-BE49-F238E27FC236}">
                <a16:creationId xmlns:a16="http://schemas.microsoft.com/office/drawing/2014/main" id="{8781898D-7CFE-EF60-E743-096BF3BEE810}"/>
              </a:ext>
            </a:extLst>
          </p:cNvPr>
          <p:cNvSpPr/>
          <p:nvPr/>
        </p:nvSpPr>
        <p:spPr>
          <a:xfrm>
            <a:off x="2636014" y="4676513"/>
            <a:ext cx="2031027" cy="1467112"/>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4</a:t>
            </a:r>
          </a:p>
        </p:txBody>
      </p:sp>
      <p:sp>
        <p:nvSpPr>
          <p:cNvPr id="23" name="Rechthoek 22">
            <a:extLst>
              <a:ext uri="{FF2B5EF4-FFF2-40B4-BE49-F238E27FC236}">
                <a16:creationId xmlns:a16="http://schemas.microsoft.com/office/drawing/2014/main" id="{96D29529-E997-4519-8753-62143DF5B701}"/>
              </a:ext>
            </a:extLst>
          </p:cNvPr>
          <p:cNvSpPr/>
          <p:nvPr/>
        </p:nvSpPr>
        <p:spPr>
          <a:xfrm>
            <a:off x="3600054" y="2993402"/>
            <a:ext cx="1123913" cy="720145"/>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3</a:t>
            </a:r>
          </a:p>
        </p:txBody>
      </p:sp>
      <p:sp>
        <p:nvSpPr>
          <p:cNvPr id="24" name="Rechthoek 23">
            <a:extLst>
              <a:ext uri="{FF2B5EF4-FFF2-40B4-BE49-F238E27FC236}">
                <a16:creationId xmlns:a16="http://schemas.microsoft.com/office/drawing/2014/main" id="{B4FB7A3A-B5BE-C7B6-0A98-D0035F6A4D54}"/>
              </a:ext>
            </a:extLst>
          </p:cNvPr>
          <p:cNvSpPr/>
          <p:nvPr/>
        </p:nvSpPr>
        <p:spPr>
          <a:xfrm>
            <a:off x="4838917" y="3257732"/>
            <a:ext cx="952807" cy="1071015"/>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5</a:t>
            </a:r>
          </a:p>
        </p:txBody>
      </p:sp>
      <p:sp>
        <p:nvSpPr>
          <p:cNvPr id="25" name="Rechthoek 24">
            <a:extLst>
              <a:ext uri="{FF2B5EF4-FFF2-40B4-BE49-F238E27FC236}">
                <a16:creationId xmlns:a16="http://schemas.microsoft.com/office/drawing/2014/main" id="{EA266970-1192-9C49-ADA2-8546D7A84AD5}"/>
              </a:ext>
            </a:extLst>
          </p:cNvPr>
          <p:cNvSpPr/>
          <p:nvPr/>
        </p:nvSpPr>
        <p:spPr>
          <a:xfrm>
            <a:off x="4835709" y="4724844"/>
            <a:ext cx="1024950" cy="141878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6</a:t>
            </a:r>
          </a:p>
        </p:txBody>
      </p:sp>
      <p:sp>
        <p:nvSpPr>
          <p:cNvPr id="26" name="Rechthoek 25">
            <a:extLst>
              <a:ext uri="{FF2B5EF4-FFF2-40B4-BE49-F238E27FC236}">
                <a16:creationId xmlns:a16="http://schemas.microsoft.com/office/drawing/2014/main" id="{82300367-0B81-0DA0-C09F-0393FC454DF3}"/>
              </a:ext>
            </a:extLst>
          </p:cNvPr>
          <p:cNvSpPr/>
          <p:nvPr/>
        </p:nvSpPr>
        <p:spPr>
          <a:xfrm>
            <a:off x="5886144" y="4724844"/>
            <a:ext cx="975084" cy="141878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7</a:t>
            </a:r>
          </a:p>
        </p:txBody>
      </p:sp>
      <p:sp>
        <p:nvSpPr>
          <p:cNvPr id="27" name="Tijdelijke aanduiding voor inhoud 4">
            <a:extLst>
              <a:ext uri="{FF2B5EF4-FFF2-40B4-BE49-F238E27FC236}">
                <a16:creationId xmlns:a16="http://schemas.microsoft.com/office/drawing/2014/main" id="{B3D4860A-8D16-CA32-526C-FB131FFA894B}"/>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Rijwoning. Keuken en ontbijthoek in zelfde ruimte. Bijkeuken en garage aanwezig.</a:t>
            </a:r>
          </a:p>
        </p:txBody>
      </p:sp>
      <p:sp>
        <p:nvSpPr>
          <p:cNvPr id="5" name="Rechthoek 4">
            <a:extLst>
              <a:ext uri="{FF2B5EF4-FFF2-40B4-BE49-F238E27FC236}">
                <a16:creationId xmlns:a16="http://schemas.microsoft.com/office/drawing/2014/main" id="{D971390B-DDC1-B4C7-E3A9-63644F5EBD4A}"/>
              </a:ext>
            </a:extLst>
          </p:cNvPr>
          <p:cNvSpPr/>
          <p:nvPr/>
        </p:nvSpPr>
        <p:spPr>
          <a:xfrm>
            <a:off x="4873888" y="4334609"/>
            <a:ext cx="1041138" cy="3289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Tree>
    <p:extLst>
      <p:ext uri="{BB962C8B-B14F-4D97-AF65-F5344CB8AC3E}">
        <p14:creationId xmlns:p14="http://schemas.microsoft.com/office/powerpoint/2010/main" val="255541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4</a:t>
            </a:fld>
            <a:endParaRPr lang="nl-BE" sz="1100">
              <a:solidFill>
                <a:srgbClr val="105269"/>
              </a:solidFill>
            </a:endParaRPr>
          </a:p>
        </p:txBody>
      </p:sp>
      <p:sp>
        <p:nvSpPr>
          <p:cNvPr id="11" name="titel">
            <a:extLst>
              <a:ext uri="{FF2B5EF4-FFF2-40B4-BE49-F238E27FC236}">
                <a16:creationId xmlns:a16="http://schemas.microsoft.com/office/drawing/2014/main" id="{AC046C87-0C84-4B56-B99E-DD8ACCE2579C}"/>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Wijzigingen inspectieprotocol (versie 1/1/2024)</a:t>
            </a:r>
          </a:p>
          <a:p>
            <a:pPr algn="ctr"/>
            <a:endParaRPr lang="nl-BE" sz="3700"/>
          </a:p>
        </p:txBody>
      </p:sp>
      <p:sp>
        <p:nvSpPr>
          <p:cNvPr id="12" name="ondertitel">
            <a:extLst>
              <a:ext uri="{FF2B5EF4-FFF2-40B4-BE49-F238E27FC236}">
                <a16:creationId xmlns:a16="http://schemas.microsoft.com/office/drawing/2014/main" id="{2CC76EAE-063E-4569-90A1-841AE10E536A}"/>
              </a:ext>
            </a:extLst>
          </p:cNvPr>
          <p:cNvSpPr txBox="1">
            <a:spLocks/>
          </p:cNvSpPr>
          <p:nvPr/>
        </p:nvSpPr>
        <p:spPr>
          <a:xfrm>
            <a:off x="1080000" y="3669334"/>
            <a:ext cx="10080000" cy="1247702"/>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endParaRPr lang="nl-BE" sz="1400">
              <a:solidFill>
                <a:srgbClr val="105269"/>
              </a:solidFill>
            </a:endParaRPr>
          </a:p>
        </p:txBody>
      </p:sp>
    </p:spTree>
    <p:extLst>
      <p:ext uri="{BB962C8B-B14F-4D97-AF65-F5344CB8AC3E}">
        <p14:creationId xmlns:p14="http://schemas.microsoft.com/office/powerpoint/2010/main" val="2636802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r>
              <a:rPr lang="nl-BE"/>
              <a:t>Stappenplan R en </a:t>
            </a:r>
            <a:r>
              <a:rPr lang="nl-BE" err="1"/>
              <a:t>kNR</a:t>
            </a:r>
            <a:endParaRPr lang="nl-BE"/>
          </a:p>
        </p:txBody>
      </p:sp>
      <p:sp>
        <p:nvSpPr>
          <p:cNvPr id="4" name="Ovaal 3">
            <a:extLst>
              <a:ext uri="{FF2B5EF4-FFF2-40B4-BE49-F238E27FC236}">
                <a16:creationId xmlns:a16="http://schemas.microsoft.com/office/drawing/2014/main" id="{0752B9B7-6E38-5A2F-C3BE-A975050C2BB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9AD26DA6-BF92-7405-E436-D9C39F8075E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05D64488-6367-8A6B-E806-4B887A925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9" name="Tijdelijke aanduiding voor inhoud 8">
            <a:extLst>
              <a:ext uri="{FF2B5EF4-FFF2-40B4-BE49-F238E27FC236}">
                <a16:creationId xmlns:a16="http://schemas.microsoft.com/office/drawing/2014/main" id="{D60CB9CC-3135-AE8B-19EA-9036C079A313}"/>
              </a:ext>
            </a:extLst>
          </p:cNvPr>
          <p:cNvSpPr>
            <a:spLocks noGrp="1"/>
          </p:cNvSpPr>
          <p:nvPr>
            <p:ph sz="half" idx="10"/>
          </p:nvPr>
        </p:nvSpPr>
        <p:spPr/>
        <p:txBody>
          <a:bodyPr/>
          <a:lstStyle/>
          <a:p>
            <a:endParaRPr lang="nl-BE"/>
          </a:p>
        </p:txBody>
      </p:sp>
      <p:sp>
        <p:nvSpPr>
          <p:cNvPr id="10" name="Rechthoek: afgeronde hoeken 9">
            <a:extLst>
              <a:ext uri="{FF2B5EF4-FFF2-40B4-BE49-F238E27FC236}">
                <a16:creationId xmlns:a16="http://schemas.microsoft.com/office/drawing/2014/main" id="{0BDE3B83-BAC0-0067-6366-1CBC6C4003FB}"/>
              </a:ext>
            </a:extLst>
          </p:cNvPr>
          <p:cNvSpPr/>
          <p:nvPr/>
        </p:nvSpPr>
        <p:spPr>
          <a:xfrm>
            <a:off x="3252417" y="134483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5683038" y="2824001"/>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3252414" y="3285593"/>
            <a:ext cx="5029200" cy="1407158"/>
          </a:xfrm>
          <a:prstGeom prst="roundRect">
            <a:avLst/>
          </a:prstGeom>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t>STAP 2</a:t>
            </a:r>
          </a:p>
          <a:p>
            <a:pPr algn="ctr"/>
            <a:endParaRPr lang="nl-BE" b="1"/>
          </a:p>
          <a:p>
            <a:pPr algn="ctr"/>
            <a:r>
              <a:rPr lang="nl-NL" b="1"/>
              <a:t>BEPAAL VOOR ELKE NATTE RUIMTE EN VOOR ELKE VERBLIJFSRUIMTE DE AANWEZIGE VENTILATIEOPENINGEN EN HET TYPE</a:t>
            </a:r>
            <a:endParaRPr lang="nl-BE" b="1"/>
          </a:p>
        </p:txBody>
      </p:sp>
      <p:sp>
        <p:nvSpPr>
          <p:cNvPr id="13" name="Pijl: omlaag 12">
            <a:extLst>
              <a:ext uri="{FF2B5EF4-FFF2-40B4-BE49-F238E27FC236}">
                <a16:creationId xmlns:a16="http://schemas.microsoft.com/office/drawing/2014/main" id="{AA9091ED-D293-B2EE-0E02-3B433E2A2411}"/>
              </a:ext>
            </a:extLst>
          </p:cNvPr>
          <p:cNvSpPr/>
          <p:nvPr/>
        </p:nvSpPr>
        <p:spPr>
          <a:xfrm>
            <a:off x="5676667" y="4795527"/>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3252413" y="528398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3</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a:p>
        </p:txBody>
      </p:sp>
    </p:spTree>
    <p:extLst>
      <p:ext uri="{BB962C8B-B14F-4D97-AF65-F5344CB8AC3E}">
        <p14:creationId xmlns:p14="http://schemas.microsoft.com/office/powerpoint/2010/main" val="3129366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124C98-7F93-FA2F-26B9-FC80BE7E5A6A}"/>
              </a:ext>
            </a:extLst>
          </p:cNvPr>
          <p:cNvSpPr>
            <a:spLocks noGrp="1"/>
          </p:cNvSpPr>
          <p:nvPr>
            <p:ph sz="half" idx="10"/>
          </p:nvPr>
        </p:nvSpPr>
        <p:spPr/>
        <p:txBody>
          <a:bodyPr lIns="91440" tIns="45720" rIns="91440" bIns="0" anchor="t"/>
          <a:lstStyle/>
          <a:p>
            <a:pPr indent="-287655"/>
            <a:endParaRPr lang="nl-NL" sz="2600"/>
          </a:p>
          <a:p>
            <a:pPr indent="-287655"/>
            <a:r>
              <a:rPr lang="nl-NL" sz="2600"/>
              <a:t>Bepaal per natte ruimte en per verblijfsruimte de aanwezigheid van ventilatieopeningen en het type</a:t>
            </a:r>
          </a:p>
          <a:p>
            <a:pPr lvl="1" indent="-287655"/>
            <a:r>
              <a:rPr lang="nl-NL" sz="1900"/>
              <a:t>Meerdere ventilatieopeningen van hetzelfde type (vb. meerdere ramen die elk een raamrooster hebben)? Duid eenmaal dit type aan.</a:t>
            </a:r>
          </a:p>
          <a:p>
            <a:pPr lvl="1" indent="-287655"/>
            <a:r>
              <a:rPr lang="nl-NL" sz="1900"/>
              <a:t>Meerdere ventilatieopeningen van een verschillend type (vb. raamrooster én een mechanische ventilatiemond in eenzelfde ruimte)? Duid beide types aan.</a:t>
            </a:r>
          </a:p>
          <a:p>
            <a:endParaRPr lang="nl-NL" sz="2600"/>
          </a:p>
          <a:p>
            <a:r>
              <a:rPr lang="nl-NL" sz="2600"/>
              <a:t>Enkel aanwezigheid en type vaststellen. NIET inspecteren:</a:t>
            </a:r>
          </a:p>
          <a:p>
            <a:pPr lvl="1"/>
            <a:r>
              <a:rPr lang="nl-NL" sz="1900"/>
              <a:t>het aantal ventilatieopeningen</a:t>
            </a:r>
          </a:p>
          <a:p>
            <a:pPr lvl="1"/>
            <a:r>
              <a:rPr lang="nl-NL" sz="1900"/>
              <a:t>de grootte van de ventilatieopening</a:t>
            </a:r>
          </a:p>
          <a:p>
            <a:pPr lvl="1"/>
            <a:r>
              <a:rPr lang="nl-NL" sz="1900"/>
              <a:t>of ventilatieopening effectief werkt (= of er effectief luchtstroom is)</a:t>
            </a:r>
          </a:p>
          <a:p>
            <a:pPr lvl="1"/>
            <a:r>
              <a:rPr lang="nl-NL" sz="1900"/>
              <a:t>of een ventilatieopening lucht toevoert of lucht afvoert. </a:t>
            </a:r>
          </a:p>
          <a:p>
            <a:pPr indent="-287655"/>
            <a:endParaRPr lang="nl-NL" sz="2600"/>
          </a:p>
          <a:p>
            <a:pPr indent="-287655"/>
            <a:r>
              <a:rPr lang="nl-NL" sz="2600"/>
              <a:t>Indien ruimte geen ventilatieopeningen heeft, dan dit ook aanduiden.</a:t>
            </a:r>
          </a:p>
          <a:p>
            <a:pPr indent="-287655"/>
            <a:endParaRPr lang="nl-BE">
              <a:cs typeface="Calibri"/>
            </a:endParaRPr>
          </a:p>
        </p:txBody>
      </p:sp>
      <p:sp>
        <p:nvSpPr>
          <p:cNvPr id="4" name="Ovaal 3">
            <a:extLst>
              <a:ext uri="{FF2B5EF4-FFF2-40B4-BE49-F238E27FC236}">
                <a16:creationId xmlns:a16="http://schemas.microsoft.com/office/drawing/2014/main" id="{CB12EAA8-E653-0BB2-5229-BE238E3674E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19604B9-F352-1A09-4A70-8991C3E7CE93}"/>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15B31B4B-2A3E-4E8F-4026-43FE631116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8" name="Titel 7">
            <a:extLst>
              <a:ext uri="{FF2B5EF4-FFF2-40B4-BE49-F238E27FC236}">
                <a16:creationId xmlns:a16="http://schemas.microsoft.com/office/drawing/2014/main" id="{14AD5442-454A-AAE3-7621-0EA1B95EEF8F}"/>
              </a:ext>
            </a:extLst>
          </p:cNvPr>
          <p:cNvSpPr>
            <a:spLocks noGrp="1"/>
          </p:cNvSpPr>
          <p:nvPr>
            <p:ph type="title"/>
          </p:nvPr>
        </p:nvSpPr>
        <p:spPr/>
        <p:txBody>
          <a:bodyPr/>
          <a:lstStyle/>
          <a:p>
            <a:endParaRPr lang="nl-BE"/>
          </a:p>
        </p:txBody>
      </p:sp>
      <p:sp>
        <p:nvSpPr>
          <p:cNvPr id="2" name="Rechthoek: afgeronde hoeken 1">
            <a:extLst>
              <a:ext uri="{FF2B5EF4-FFF2-40B4-BE49-F238E27FC236}">
                <a16:creationId xmlns:a16="http://schemas.microsoft.com/office/drawing/2014/main" id="{62289372-8E0F-00F0-33C6-E34A3BFEB306}"/>
              </a:ext>
            </a:extLst>
          </p:cNvPr>
          <p:cNvSpPr/>
          <p:nvPr/>
        </p:nvSpPr>
        <p:spPr>
          <a:xfrm>
            <a:off x="3147639" y="209997"/>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2</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a:p>
        </p:txBody>
      </p:sp>
    </p:spTree>
    <p:extLst>
      <p:ext uri="{BB962C8B-B14F-4D97-AF65-F5344CB8AC3E}">
        <p14:creationId xmlns:p14="http://schemas.microsoft.com/office/powerpoint/2010/main" val="1054874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67B6EB5-0FFE-BBAF-C11A-5C82F3DEE829}"/>
              </a:ext>
            </a:extLst>
          </p:cNvPr>
          <p:cNvSpPr/>
          <p:nvPr/>
        </p:nvSpPr>
        <p:spPr>
          <a:xfrm>
            <a:off x="3505201" y="3305175"/>
            <a:ext cx="6705600" cy="29241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Ventilatieopeningen</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a:lstStyle/>
          <a:p>
            <a:pPr>
              <a:spcAft>
                <a:spcPts val="1200"/>
              </a:spcAft>
            </a:pPr>
            <a:r>
              <a:rPr lang="nl-BE" sz="2600"/>
              <a:t>Twee types:</a:t>
            </a:r>
          </a:p>
          <a:p>
            <a:pPr lvl="1">
              <a:spcAft>
                <a:spcPts val="1200"/>
              </a:spcAft>
            </a:pPr>
            <a:r>
              <a:rPr lang="nl-BE" sz="1900"/>
              <a:t>Natuurlijke ventilatieopeningen</a:t>
            </a:r>
          </a:p>
          <a:p>
            <a:pPr lvl="1">
              <a:spcAft>
                <a:spcPts val="1200"/>
              </a:spcAft>
            </a:pPr>
            <a:r>
              <a:rPr lang="nl-BE" sz="1900"/>
              <a:t>Mechanische ventilatieopeningen</a:t>
            </a:r>
          </a:p>
          <a:p>
            <a:endParaRPr lang="nl-NL" sz="2600"/>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IX.4.5</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8" name="Tekstvak 7">
            <a:extLst>
              <a:ext uri="{FF2B5EF4-FFF2-40B4-BE49-F238E27FC236}">
                <a16:creationId xmlns:a16="http://schemas.microsoft.com/office/drawing/2014/main" id="{BC373750-5867-921F-C3FD-852EB0BC9544}"/>
              </a:ext>
            </a:extLst>
          </p:cNvPr>
          <p:cNvSpPr txBox="1"/>
          <p:nvPr/>
        </p:nvSpPr>
        <p:spPr>
          <a:xfrm>
            <a:off x="3952875" y="3472229"/>
            <a:ext cx="6096000" cy="2585323"/>
          </a:xfrm>
          <a:prstGeom prst="rect">
            <a:avLst/>
          </a:prstGeom>
          <a:noFill/>
        </p:spPr>
        <p:txBody>
          <a:bodyPr wrap="square" lIns="91440" tIns="45720" rIns="91440" bIns="45720" anchor="t">
            <a:spAutoFit/>
          </a:bodyPr>
          <a:lstStyle/>
          <a:p>
            <a:r>
              <a:rPr lang="nl-NL" sz="1800" u="sng"/>
              <a:t>! Wat met niet-zichtbare ventilatieopeningen?</a:t>
            </a:r>
          </a:p>
          <a:p>
            <a:endParaRPr lang="nl-NL" sz="1800"/>
          </a:p>
          <a:p>
            <a:r>
              <a:rPr lang="nl-NL" sz="1800"/>
              <a:t>Het is mogelijk dat ventilatieopeningen visueel weggewerkt zijn in </a:t>
            </a:r>
            <a:r>
              <a:rPr lang="nl-NL" sz="1800" err="1"/>
              <a:t>binnenmeubilair</a:t>
            </a:r>
            <a:r>
              <a:rPr lang="nl-NL" sz="1800"/>
              <a:t>, in lijnroosters in het plafond, ... .</a:t>
            </a:r>
            <a:r>
              <a:rPr lang="nl-NL"/>
              <a:t> </a:t>
            </a:r>
            <a:endParaRPr lang="nl-NL" sz="1800">
              <a:cs typeface="Calibri"/>
            </a:endParaRPr>
          </a:p>
          <a:p>
            <a:endParaRPr lang="nl-NL" sz="1800"/>
          </a:p>
          <a:p>
            <a:r>
              <a:rPr lang="nl-NL" sz="1800"/>
              <a:t>Niet-zichtbare ventilatieopeningen kunnen </a:t>
            </a:r>
            <a:r>
              <a:rPr lang="nl-NL" sz="1800" b="1"/>
              <a:t>enkel ingevoerd worden indien bewijsstukken aantonen dat ze aanwezig zijn</a:t>
            </a:r>
            <a:r>
              <a:rPr lang="nl-NL" sz="1800"/>
              <a:t>, zoals bijvoorbeeld het plan van het ventilatiesysteem, het </a:t>
            </a:r>
            <a:r>
              <a:rPr lang="nl-NL" sz="1800" err="1"/>
              <a:t>ventilatieprestatieverslag</a:t>
            </a:r>
            <a:r>
              <a:rPr lang="nl-NL" sz="1800"/>
              <a:t>, foto’s van tijdens de plaatsing,...</a:t>
            </a:r>
            <a:r>
              <a:rPr lang="nl-NL"/>
              <a:t> </a:t>
            </a:r>
            <a:endParaRPr lang="nl-BE" sz="1600"/>
          </a:p>
        </p:txBody>
      </p:sp>
    </p:spTree>
    <p:extLst>
      <p:ext uri="{BB962C8B-B14F-4D97-AF65-F5344CB8AC3E}">
        <p14:creationId xmlns:p14="http://schemas.microsoft.com/office/powerpoint/2010/main" val="1645712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Natuurlijke ventilatieopening</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8" y="1484784"/>
            <a:ext cx="6046472" cy="5037474"/>
          </a:xfrm>
        </p:spPr>
        <p:txBody>
          <a:bodyPr/>
          <a:lstStyle/>
          <a:p>
            <a:pPr>
              <a:spcAft>
                <a:spcPts val="1200"/>
              </a:spcAft>
            </a:pPr>
            <a:r>
              <a:rPr lang="nl-BE" sz="2600"/>
              <a:t>Voorwaarden</a:t>
            </a:r>
          </a:p>
          <a:p>
            <a:pPr lvl="1">
              <a:spcAft>
                <a:spcPts val="1200"/>
              </a:spcAft>
            </a:pPr>
            <a:r>
              <a:rPr lang="nl-BE" sz="1900"/>
              <a:t>Lucht stroomt op natuurlijke wijze, NIET gekoppeld aan mechanisch toestel</a:t>
            </a:r>
          </a:p>
          <a:p>
            <a:pPr lvl="1">
              <a:spcAft>
                <a:spcPts val="1200"/>
              </a:spcAft>
            </a:pPr>
            <a:r>
              <a:rPr lang="nl-BE" sz="1900"/>
              <a:t>In contact met BUITENLUCHT</a:t>
            </a:r>
          </a:p>
          <a:p>
            <a:pPr lvl="2">
              <a:spcAft>
                <a:spcPts val="1200"/>
              </a:spcAft>
            </a:pPr>
            <a:r>
              <a:rPr lang="nl-BE" sz="1400"/>
              <a:t>Roosters naar kelder, aangrenzende onverwarmde ruimte of aangrenzende verwarmde ruimte mogen NIET ingevoerd worden</a:t>
            </a:r>
          </a:p>
          <a:p>
            <a:pPr lvl="2">
              <a:spcAft>
                <a:spcPts val="1200"/>
              </a:spcAft>
            </a:pPr>
            <a:endParaRPr lang="nl-BE" sz="1400"/>
          </a:p>
          <a:p>
            <a:pPr>
              <a:spcAft>
                <a:spcPts val="1200"/>
              </a:spcAft>
            </a:pPr>
            <a:r>
              <a:rPr lang="nl-BE" sz="2600"/>
              <a:t>Geen voorwaarden (meer) aan regelbaarheid</a:t>
            </a:r>
          </a:p>
          <a:p>
            <a:pPr lvl="1">
              <a:spcAft>
                <a:spcPts val="1200"/>
              </a:spcAft>
            </a:pPr>
            <a:r>
              <a:rPr lang="nl-BE" sz="1900"/>
              <a:t>In tegenstelling tot vroegere inspectie in IP</a:t>
            </a:r>
          </a:p>
          <a:p>
            <a:pPr lvl="1">
              <a:spcAft>
                <a:spcPts val="1200"/>
              </a:spcAft>
            </a:pPr>
            <a:r>
              <a:rPr lang="nl-BE" sz="1900"/>
              <a:t>In tegenstelling tot </a:t>
            </a:r>
            <a:r>
              <a:rPr lang="nl-BE" sz="1900" err="1"/>
              <a:t>aftoetsing</a:t>
            </a:r>
            <a:r>
              <a:rPr lang="nl-BE" sz="1900"/>
              <a:t> EPB-eisen</a:t>
            </a:r>
          </a:p>
          <a:p>
            <a:pPr lvl="1">
              <a:spcAft>
                <a:spcPts val="1200"/>
              </a:spcAft>
            </a:pPr>
            <a:r>
              <a:rPr lang="nl-BE" sz="1900"/>
              <a:t>Ook niet aftoetsen of nodige ventilatiedebiet kan gehaald worden</a:t>
            </a:r>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IX.4.5.1</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grpSp>
        <p:nvGrpSpPr>
          <p:cNvPr id="7" name="Group 37960">
            <a:extLst>
              <a:ext uri="{FF2B5EF4-FFF2-40B4-BE49-F238E27FC236}">
                <a16:creationId xmlns:a16="http://schemas.microsoft.com/office/drawing/2014/main" id="{1C75AFD2-7B9F-D525-0EC2-C217A0A4FC42}"/>
              </a:ext>
            </a:extLst>
          </p:cNvPr>
          <p:cNvGrpSpPr/>
          <p:nvPr/>
        </p:nvGrpSpPr>
        <p:grpSpPr>
          <a:xfrm>
            <a:off x="7480300" y="1412776"/>
            <a:ext cx="3873500" cy="1590675"/>
            <a:chOff x="0" y="0"/>
            <a:chExt cx="3873500" cy="1590675"/>
          </a:xfrm>
        </p:grpSpPr>
        <p:pic>
          <p:nvPicPr>
            <p:cNvPr id="8" name="Afbeelding 7">
              <a:extLst>
                <a:ext uri="{FF2B5EF4-FFF2-40B4-BE49-F238E27FC236}">
                  <a16:creationId xmlns:a16="http://schemas.microsoft.com/office/drawing/2014/main" id="{0FF1716A-48F3-4C5E-C7EC-2FD7A2E1EC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4" r="42153" b="24339"/>
            <a:stretch/>
          </p:blipFill>
          <p:spPr bwMode="auto">
            <a:xfrm>
              <a:off x="0" y="0"/>
              <a:ext cx="1642745" cy="1588770"/>
            </a:xfrm>
            <a:prstGeom prst="rect">
              <a:avLst/>
            </a:prstGeom>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D2DD5F7E-5653-168D-0D82-6876961C4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075" y="0"/>
              <a:ext cx="2130425" cy="1590675"/>
            </a:xfrm>
            <a:prstGeom prst="rect">
              <a:avLst/>
            </a:prstGeom>
          </p:spPr>
        </p:pic>
      </p:grpSp>
      <p:grpSp>
        <p:nvGrpSpPr>
          <p:cNvPr id="11" name="Group 37964">
            <a:extLst>
              <a:ext uri="{FF2B5EF4-FFF2-40B4-BE49-F238E27FC236}">
                <a16:creationId xmlns:a16="http://schemas.microsoft.com/office/drawing/2014/main" id="{02E616E2-A4D1-CC02-0F82-1780FD52D8ED}"/>
              </a:ext>
            </a:extLst>
          </p:cNvPr>
          <p:cNvGrpSpPr/>
          <p:nvPr/>
        </p:nvGrpSpPr>
        <p:grpSpPr>
          <a:xfrm>
            <a:off x="7699321" y="4828713"/>
            <a:ext cx="3989705" cy="1693545"/>
            <a:chOff x="0" y="0"/>
            <a:chExt cx="3989705" cy="1693545"/>
          </a:xfrm>
        </p:grpSpPr>
        <p:pic>
          <p:nvPicPr>
            <p:cNvPr id="12" name="Afbeelding 11">
              <a:extLst>
                <a:ext uri="{FF2B5EF4-FFF2-40B4-BE49-F238E27FC236}">
                  <a16:creationId xmlns:a16="http://schemas.microsoft.com/office/drawing/2014/main" id="{20B8F19F-56E5-D3C0-52E9-840CBAAF30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0975"/>
              <a:ext cx="2023745" cy="1511935"/>
            </a:xfrm>
            <a:prstGeom prst="rect">
              <a:avLst/>
            </a:prstGeom>
          </p:spPr>
        </p:pic>
        <p:pic>
          <p:nvPicPr>
            <p:cNvPr id="13" name="Afbeelding 12">
              <a:extLst>
                <a:ext uri="{FF2B5EF4-FFF2-40B4-BE49-F238E27FC236}">
                  <a16:creationId xmlns:a16="http://schemas.microsoft.com/office/drawing/2014/main" id="{1686BFE7-C82D-483C-8F1E-57A480953B1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9375" y="0"/>
              <a:ext cx="1370330" cy="1693545"/>
            </a:xfrm>
            <a:prstGeom prst="rect">
              <a:avLst/>
            </a:prstGeom>
            <a:noFill/>
            <a:ln>
              <a:noFill/>
            </a:ln>
          </p:spPr>
        </p:pic>
      </p:grpSp>
      <p:pic>
        <p:nvPicPr>
          <p:cNvPr id="15" name="Afbeelding 14">
            <a:extLst>
              <a:ext uri="{FF2B5EF4-FFF2-40B4-BE49-F238E27FC236}">
                <a16:creationId xmlns:a16="http://schemas.microsoft.com/office/drawing/2014/main" id="{8EF31484-3DEF-7C5C-E1A1-AC32CE3913A2}"/>
              </a:ext>
            </a:extLst>
          </p:cNvPr>
          <p:cNvPicPr>
            <a:picLocks noChangeAspect="1"/>
          </p:cNvPicPr>
          <p:nvPr/>
        </p:nvPicPr>
        <p:blipFill rotWithShape="1">
          <a:blip r:embed="rId9">
            <a:extLst>
              <a:ext uri="{28A0092B-C50C-407E-A947-70E740481C1C}">
                <a14:useLocalDpi xmlns:a14="http://schemas.microsoft.com/office/drawing/2010/main" val="0"/>
              </a:ext>
            </a:extLst>
          </a:blip>
          <a:srcRect l="19584" r="10278"/>
          <a:stretch/>
        </p:blipFill>
        <p:spPr bwMode="auto">
          <a:xfrm>
            <a:off x="8766438" y="3200196"/>
            <a:ext cx="1913255" cy="15773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2491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Natuurlijke ventilatieopening</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8" y="1484784"/>
            <a:ext cx="6046472" cy="5037474"/>
          </a:xfrm>
        </p:spPr>
        <p:txBody>
          <a:bodyPr/>
          <a:lstStyle/>
          <a:p>
            <a:pPr>
              <a:spcAft>
                <a:spcPts val="1200"/>
              </a:spcAft>
            </a:pPr>
            <a:r>
              <a:rPr lang="nl-BE" sz="2600"/>
              <a:t>Mogelijke natuurlijke ventilatieopeningen</a:t>
            </a:r>
          </a:p>
          <a:p>
            <a:pPr lvl="1">
              <a:spcAft>
                <a:spcPts val="1200"/>
              </a:spcAft>
            </a:pPr>
            <a:r>
              <a:rPr lang="nl-NL" sz="1900"/>
              <a:t>roosters in buitenmuur, hellend dak, venster of buitendeur (meestal met roostertje aan binnenkant en buitenkant)</a:t>
            </a:r>
          </a:p>
          <a:p>
            <a:pPr lvl="1">
              <a:spcAft>
                <a:spcPts val="1200"/>
              </a:spcAft>
            </a:pPr>
            <a:r>
              <a:rPr lang="nl-NL" sz="1900"/>
              <a:t>roosters in muur, hellend dak of plat dak, aangesloten op verticale schacht of op verticaal kanaal tot boven het dakvlak (luchtpijpje)</a:t>
            </a:r>
          </a:p>
          <a:p>
            <a:pPr lvl="2">
              <a:spcAft>
                <a:spcPts val="1200"/>
              </a:spcAft>
            </a:pPr>
            <a:r>
              <a:rPr lang="nl-NL" sz="1400"/>
              <a:t>Let op, het mag hier niet gaan om luchtpijpjes die het </a:t>
            </a:r>
            <a:r>
              <a:rPr lang="nl-NL" sz="1400" err="1"/>
              <a:t>dakpakket</a:t>
            </a:r>
            <a:r>
              <a:rPr lang="nl-NL" sz="1400"/>
              <a:t> zelf ventileren. Er moet effectief een doorvoer zijn tot in de binnenruimte.</a:t>
            </a:r>
          </a:p>
          <a:p>
            <a:pPr lvl="1">
              <a:spcAft>
                <a:spcPts val="1200"/>
              </a:spcAft>
            </a:pPr>
            <a:r>
              <a:rPr lang="nl-NL" sz="1900"/>
              <a:t>ventilatiekleppen in dakvlakvensters</a:t>
            </a:r>
          </a:p>
          <a:p>
            <a:pPr lvl="1">
              <a:spcAft>
                <a:spcPts val="1200"/>
              </a:spcAft>
            </a:pPr>
            <a:r>
              <a:rPr lang="nl-NL" sz="1900"/>
              <a:t>automatisch gestuurde, opengaande ramen, deuren of panelen.</a:t>
            </a:r>
          </a:p>
          <a:p>
            <a:pPr>
              <a:spcAft>
                <a:spcPts val="1200"/>
              </a:spcAft>
            </a:pPr>
            <a:endParaRPr lang="nl-BE" sz="1900"/>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IX.4.5.1</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grpSp>
        <p:nvGrpSpPr>
          <p:cNvPr id="7" name="Group 37960">
            <a:extLst>
              <a:ext uri="{FF2B5EF4-FFF2-40B4-BE49-F238E27FC236}">
                <a16:creationId xmlns:a16="http://schemas.microsoft.com/office/drawing/2014/main" id="{1C75AFD2-7B9F-D525-0EC2-C217A0A4FC42}"/>
              </a:ext>
            </a:extLst>
          </p:cNvPr>
          <p:cNvGrpSpPr/>
          <p:nvPr/>
        </p:nvGrpSpPr>
        <p:grpSpPr>
          <a:xfrm>
            <a:off x="7480300" y="1412776"/>
            <a:ext cx="3873500" cy="1590675"/>
            <a:chOff x="0" y="0"/>
            <a:chExt cx="3873500" cy="1590675"/>
          </a:xfrm>
        </p:grpSpPr>
        <p:pic>
          <p:nvPicPr>
            <p:cNvPr id="8" name="Afbeelding 7">
              <a:extLst>
                <a:ext uri="{FF2B5EF4-FFF2-40B4-BE49-F238E27FC236}">
                  <a16:creationId xmlns:a16="http://schemas.microsoft.com/office/drawing/2014/main" id="{0FF1716A-48F3-4C5E-C7EC-2FD7A2E1EC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4" r="42153" b="24339"/>
            <a:stretch/>
          </p:blipFill>
          <p:spPr bwMode="auto">
            <a:xfrm>
              <a:off x="0" y="0"/>
              <a:ext cx="1642745" cy="1588770"/>
            </a:xfrm>
            <a:prstGeom prst="rect">
              <a:avLst/>
            </a:prstGeom>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D2DD5F7E-5653-168D-0D82-6876961C4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075" y="0"/>
              <a:ext cx="2130425" cy="1590675"/>
            </a:xfrm>
            <a:prstGeom prst="rect">
              <a:avLst/>
            </a:prstGeom>
          </p:spPr>
        </p:pic>
      </p:grpSp>
      <p:grpSp>
        <p:nvGrpSpPr>
          <p:cNvPr id="11" name="Group 37964">
            <a:extLst>
              <a:ext uri="{FF2B5EF4-FFF2-40B4-BE49-F238E27FC236}">
                <a16:creationId xmlns:a16="http://schemas.microsoft.com/office/drawing/2014/main" id="{02E616E2-A4D1-CC02-0F82-1780FD52D8ED}"/>
              </a:ext>
            </a:extLst>
          </p:cNvPr>
          <p:cNvGrpSpPr/>
          <p:nvPr/>
        </p:nvGrpSpPr>
        <p:grpSpPr>
          <a:xfrm>
            <a:off x="7699321" y="4828713"/>
            <a:ext cx="3989705" cy="1693545"/>
            <a:chOff x="0" y="0"/>
            <a:chExt cx="3989705" cy="1693545"/>
          </a:xfrm>
        </p:grpSpPr>
        <p:pic>
          <p:nvPicPr>
            <p:cNvPr id="12" name="Afbeelding 11">
              <a:extLst>
                <a:ext uri="{FF2B5EF4-FFF2-40B4-BE49-F238E27FC236}">
                  <a16:creationId xmlns:a16="http://schemas.microsoft.com/office/drawing/2014/main" id="{20B8F19F-56E5-D3C0-52E9-840CBAAF30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0975"/>
              <a:ext cx="2023745" cy="1511935"/>
            </a:xfrm>
            <a:prstGeom prst="rect">
              <a:avLst/>
            </a:prstGeom>
          </p:spPr>
        </p:pic>
        <p:pic>
          <p:nvPicPr>
            <p:cNvPr id="13" name="Afbeelding 12">
              <a:extLst>
                <a:ext uri="{FF2B5EF4-FFF2-40B4-BE49-F238E27FC236}">
                  <a16:creationId xmlns:a16="http://schemas.microsoft.com/office/drawing/2014/main" id="{1686BFE7-C82D-483C-8F1E-57A480953B1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9375" y="0"/>
              <a:ext cx="1370330" cy="1693545"/>
            </a:xfrm>
            <a:prstGeom prst="rect">
              <a:avLst/>
            </a:prstGeom>
            <a:noFill/>
            <a:ln>
              <a:noFill/>
            </a:ln>
          </p:spPr>
        </p:pic>
      </p:grpSp>
      <p:pic>
        <p:nvPicPr>
          <p:cNvPr id="15" name="Afbeelding 14">
            <a:extLst>
              <a:ext uri="{FF2B5EF4-FFF2-40B4-BE49-F238E27FC236}">
                <a16:creationId xmlns:a16="http://schemas.microsoft.com/office/drawing/2014/main" id="{8EF31484-3DEF-7C5C-E1A1-AC32CE3913A2}"/>
              </a:ext>
            </a:extLst>
          </p:cNvPr>
          <p:cNvPicPr>
            <a:picLocks noChangeAspect="1"/>
          </p:cNvPicPr>
          <p:nvPr/>
        </p:nvPicPr>
        <p:blipFill rotWithShape="1">
          <a:blip r:embed="rId9">
            <a:extLst>
              <a:ext uri="{28A0092B-C50C-407E-A947-70E740481C1C}">
                <a14:useLocalDpi xmlns:a14="http://schemas.microsoft.com/office/drawing/2010/main" val="0"/>
              </a:ext>
            </a:extLst>
          </a:blip>
          <a:srcRect l="19584" r="10278"/>
          <a:stretch/>
        </p:blipFill>
        <p:spPr bwMode="auto">
          <a:xfrm>
            <a:off x="8766438" y="3200196"/>
            <a:ext cx="1913255" cy="1577340"/>
          </a:xfrm>
          <a:prstGeom prst="rect">
            <a:avLst/>
          </a:prstGeom>
          <a:ln>
            <a:noFill/>
          </a:ln>
          <a:extLst>
            <a:ext uri="{53640926-AAD7-44D8-BBD7-CCE9431645EC}">
              <a14:shadowObscured xmlns:a14="http://schemas.microsoft.com/office/drawing/2010/main"/>
            </a:ext>
          </a:extLst>
        </p:spPr>
      </p:pic>
      <p:sp>
        <p:nvSpPr>
          <p:cNvPr id="10" name="Rechthoek 9">
            <a:extLst>
              <a:ext uri="{FF2B5EF4-FFF2-40B4-BE49-F238E27FC236}">
                <a16:creationId xmlns:a16="http://schemas.microsoft.com/office/drawing/2014/main" id="{CDCD3540-975D-5222-0AB5-D5C1FBE7615E}"/>
              </a:ext>
            </a:extLst>
          </p:cNvPr>
          <p:cNvSpPr/>
          <p:nvPr/>
        </p:nvSpPr>
        <p:spPr>
          <a:xfrm>
            <a:off x="1305687" y="6126752"/>
            <a:ext cx="5193084" cy="726866"/>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a:t>! Vensters handmatig op kipstand kunnen zetten = GEEN ventilatieopening</a:t>
            </a:r>
          </a:p>
        </p:txBody>
      </p:sp>
    </p:spTree>
    <p:extLst>
      <p:ext uri="{BB962C8B-B14F-4D97-AF65-F5344CB8AC3E}">
        <p14:creationId xmlns:p14="http://schemas.microsoft.com/office/powerpoint/2010/main" val="4011809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49509D8A-A913-0F45-52AC-E9F90CDE4002}"/>
              </a:ext>
            </a:extLst>
          </p:cNvPr>
          <p:cNvSpPr/>
          <p:nvPr/>
        </p:nvSpPr>
        <p:spPr>
          <a:xfrm>
            <a:off x="7095218" y="1751741"/>
            <a:ext cx="4897490" cy="38290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Natuurlijke ventilatieopening</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8" y="1484784"/>
            <a:ext cx="6046472" cy="5037474"/>
          </a:xfrm>
        </p:spPr>
        <p:txBody>
          <a:bodyPr/>
          <a:lstStyle/>
          <a:p>
            <a:pPr>
              <a:spcAft>
                <a:spcPts val="1200"/>
              </a:spcAft>
            </a:pPr>
            <a:r>
              <a:rPr lang="nl-BE" sz="2600"/>
              <a:t>Mogelijke natuurlijke ventilatieopeningen</a:t>
            </a:r>
          </a:p>
          <a:p>
            <a:pPr lvl="1">
              <a:spcAft>
                <a:spcPts val="1200"/>
              </a:spcAft>
            </a:pPr>
            <a:r>
              <a:rPr lang="nl-NL" sz="1900"/>
              <a:t>roosters in buitenmuur, hellend dak, venster of buitendeur (meestal met roostertje aan binnenkant en buitenkant)</a:t>
            </a:r>
          </a:p>
          <a:p>
            <a:pPr lvl="1">
              <a:spcAft>
                <a:spcPts val="1200"/>
              </a:spcAft>
            </a:pPr>
            <a:r>
              <a:rPr lang="nl-NL" sz="1900"/>
              <a:t>roosters in muur, hellend dak of plat dak, aangesloten op verticale schacht of op verticaal kanaal tot boven het dakvlak (luchtpijpje)</a:t>
            </a:r>
          </a:p>
          <a:p>
            <a:pPr lvl="2">
              <a:spcAft>
                <a:spcPts val="1200"/>
              </a:spcAft>
            </a:pPr>
            <a:r>
              <a:rPr lang="nl-NL" sz="1400"/>
              <a:t>Let op, het mag hier niet gaan om luchtpijpjes die het </a:t>
            </a:r>
            <a:r>
              <a:rPr lang="nl-NL" sz="1400" err="1"/>
              <a:t>dakpakket</a:t>
            </a:r>
            <a:r>
              <a:rPr lang="nl-NL" sz="1400"/>
              <a:t> zelf ventileren. Er moet effectief een doorvoer zijn tot in de binnenruimte.</a:t>
            </a:r>
          </a:p>
          <a:p>
            <a:pPr lvl="1">
              <a:spcAft>
                <a:spcPts val="1200"/>
              </a:spcAft>
            </a:pPr>
            <a:r>
              <a:rPr lang="nl-NL" sz="1900"/>
              <a:t>ventilatiekleppen in dakvlakvensters</a:t>
            </a:r>
          </a:p>
          <a:p>
            <a:pPr lvl="1">
              <a:spcAft>
                <a:spcPts val="1200"/>
              </a:spcAft>
            </a:pPr>
            <a:r>
              <a:rPr lang="nl-NL" sz="1900"/>
              <a:t>automatisch gestuurde, opengaande ramen, deuren of panelen.</a:t>
            </a:r>
          </a:p>
          <a:p>
            <a:pPr>
              <a:spcAft>
                <a:spcPts val="1200"/>
              </a:spcAft>
            </a:pPr>
            <a:endParaRPr lang="nl-BE" sz="1900"/>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IX.4.5.1</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0" name="Rechthoek 9">
            <a:extLst>
              <a:ext uri="{FF2B5EF4-FFF2-40B4-BE49-F238E27FC236}">
                <a16:creationId xmlns:a16="http://schemas.microsoft.com/office/drawing/2014/main" id="{CDCD3540-975D-5222-0AB5-D5C1FBE7615E}"/>
              </a:ext>
            </a:extLst>
          </p:cNvPr>
          <p:cNvSpPr/>
          <p:nvPr/>
        </p:nvSpPr>
        <p:spPr>
          <a:xfrm>
            <a:off x="1323830" y="6126752"/>
            <a:ext cx="5193084" cy="726866"/>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a:t>! Vensters handmatig op kipstand kunnen zetten = GEEN ventilatieopening</a:t>
            </a:r>
          </a:p>
        </p:txBody>
      </p:sp>
      <p:sp>
        <p:nvSpPr>
          <p:cNvPr id="14" name="Rechthoek 13">
            <a:extLst>
              <a:ext uri="{FF2B5EF4-FFF2-40B4-BE49-F238E27FC236}">
                <a16:creationId xmlns:a16="http://schemas.microsoft.com/office/drawing/2014/main" id="{637F57AC-3F1A-424A-0DE9-69B978A983F9}"/>
              </a:ext>
            </a:extLst>
          </p:cNvPr>
          <p:cNvSpPr/>
          <p:nvPr/>
        </p:nvSpPr>
        <p:spPr>
          <a:xfrm>
            <a:off x="1046284" y="1943100"/>
            <a:ext cx="5838385" cy="2725616"/>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2F70770E-4E21-F259-7051-9E4D1307D285}"/>
              </a:ext>
            </a:extLst>
          </p:cNvPr>
          <p:cNvSpPr txBox="1"/>
          <p:nvPr/>
        </p:nvSpPr>
        <p:spPr>
          <a:xfrm>
            <a:off x="7198264" y="1885685"/>
            <a:ext cx="4521882" cy="3693319"/>
          </a:xfrm>
          <a:prstGeom prst="rect">
            <a:avLst/>
          </a:prstGeom>
          <a:noFill/>
        </p:spPr>
        <p:txBody>
          <a:bodyPr wrap="square" lIns="91440" tIns="45720" rIns="91440" bIns="45720" rtlCol="0" anchor="t">
            <a:spAutoFit/>
          </a:bodyPr>
          <a:lstStyle/>
          <a:p>
            <a:r>
              <a:rPr lang="nl-BE" i="1"/>
              <a:t>Belangrijk om vast te stellen of het een rooster met of zonder verticaal afvoerkanaal is</a:t>
            </a:r>
          </a:p>
          <a:p>
            <a:pPr marL="285750" indent="-285750">
              <a:buFont typeface="Wingdings" panose="05000000000000000000" pitchFamily="2" charset="2"/>
              <a:buChar char="à"/>
            </a:pPr>
            <a:r>
              <a:rPr lang="nl-BE" i="1">
                <a:sym typeface="Wingdings" panose="05000000000000000000" pitchFamily="2" charset="2"/>
              </a:rPr>
              <a:t>in keuken, badkamer en douchekamer moeten luchtstromingen groot genoeg zijn: kan niet met ‘gewoon’ raamrooster, er moet verticaal kanaal aanwezig zijn voor voldoende thermische trek. </a:t>
            </a:r>
            <a:endParaRPr lang="nl-BE" i="1">
              <a:cs typeface="Calibri"/>
            </a:endParaRPr>
          </a:p>
          <a:p>
            <a:pPr marL="285750" indent="-285750">
              <a:buFont typeface="Wingdings" panose="05000000000000000000" pitchFamily="2" charset="2"/>
              <a:buChar char="à"/>
            </a:pPr>
            <a:r>
              <a:rPr lang="nl-BE" i="1">
                <a:sym typeface="Wingdings" panose="05000000000000000000" pitchFamily="2" charset="2"/>
              </a:rPr>
              <a:t>in keuken, badkamer en douchekamer wordt een natuurlijk rooster ENKEL gevalideerd indien het aangesloten is op een verticaal afvoerkanaal</a:t>
            </a:r>
            <a:endParaRPr lang="nl-BE" i="1">
              <a:cs typeface="Calibri"/>
            </a:endParaRPr>
          </a:p>
          <a:p>
            <a:pPr marL="285750" indent="-285750">
              <a:buFont typeface="Wingdings" panose="05000000000000000000" pitchFamily="2" charset="2"/>
              <a:buChar char="à"/>
            </a:pPr>
            <a:r>
              <a:rPr lang="nl-BE" i="1">
                <a:sym typeface="Wingdings" panose="05000000000000000000" pitchFamily="2" charset="2"/>
              </a:rPr>
              <a:t>ZIE VERDER bij MINIMALE VENTILATIEVOORZIENINGEN</a:t>
            </a:r>
            <a:endParaRPr lang="nl-BE" i="1"/>
          </a:p>
        </p:txBody>
      </p:sp>
    </p:spTree>
    <p:extLst>
      <p:ext uri="{BB962C8B-B14F-4D97-AF65-F5344CB8AC3E}">
        <p14:creationId xmlns:p14="http://schemas.microsoft.com/office/powerpoint/2010/main" val="2986861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Mechanische ventilatieopening</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8" y="1484784"/>
            <a:ext cx="6046472" cy="5037474"/>
          </a:xfrm>
        </p:spPr>
        <p:txBody>
          <a:bodyPr/>
          <a:lstStyle/>
          <a:p>
            <a:pPr>
              <a:spcAft>
                <a:spcPts val="1200"/>
              </a:spcAft>
            </a:pPr>
            <a:r>
              <a:rPr lang="nl-BE" sz="2600"/>
              <a:t>Voorwaarden</a:t>
            </a:r>
          </a:p>
          <a:p>
            <a:pPr lvl="1">
              <a:spcAft>
                <a:spcPts val="1200"/>
              </a:spcAft>
            </a:pPr>
            <a:r>
              <a:rPr lang="nl-BE" sz="1900"/>
              <a:t>Lucht stroomt op mechanisch ondersteunde wijze</a:t>
            </a:r>
          </a:p>
          <a:p>
            <a:pPr lvl="1">
              <a:spcAft>
                <a:spcPts val="1200"/>
              </a:spcAft>
            </a:pPr>
            <a:r>
              <a:rPr lang="nl-BE" sz="1900"/>
              <a:t>Verbonden met een permanent draaiend mechanisch ventilatietoestel</a:t>
            </a:r>
          </a:p>
          <a:p>
            <a:pPr lvl="1">
              <a:spcAft>
                <a:spcPts val="1200"/>
              </a:spcAft>
            </a:pPr>
            <a:r>
              <a:rPr lang="nl-BE" sz="1900"/>
              <a:t>Let op: mechanisch ventilatietoestel moet voldoen aan de voorwaarden van IP IX. 4.6 (zie verder)</a:t>
            </a:r>
            <a:endParaRPr lang="nl-BE" sz="1400"/>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IX.4.5.2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grpSp>
        <p:nvGrpSpPr>
          <p:cNvPr id="10" name="Group 37969">
            <a:extLst>
              <a:ext uri="{FF2B5EF4-FFF2-40B4-BE49-F238E27FC236}">
                <a16:creationId xmlns:a16="http://schemas.microsoft.com/office/drawing/2014/main" id="{7064C318-9370-454D-3C0D-067667042552}"/>
              </a:ext>
            </a:extLst>
          </p:cNvPr>
          <p:cNvGrpSpPr>
            <a:grpSpLocks noChangeAspect="1"/>
          </p:cNvGrpSpPr>
          <p:nvPr/>
        </p:nvGrpSpPr>
        <p:grpSpPr>
          <a:xfrm>
            <a:off x="7806691" y="2389822"/>
            <a:ext cx="3474721" cy="1411606"/>
            <a:chOff x="0" y="0"/>
            <a:chExt cx="4856701" cy="1915795"/>
          </a:xfrm>
        </p:grpSpPr>
        <p:pic>
          <p:nvPicPr>
            <p:cNvPr id="14" name="Afbeelding 13">
              <a:extLst>
                <a:ext uri="{FF2B5EF4-FFF2-40B4-BE49-F238E27FC236}">
                  <a16:creationId xmlns:a16="http://schemas.microsoft.com/office/drawing/2014/main" id="{FFFF2349-50F0-7BE2-4550-8CE45AB21DEB}"/>
                </a:ext>
              </a:extLst>
            </p:cNvPr>
            <p:cNvPicPr>
              <a:picLocks noChangeAspect="1"/>
            </p:cNvPicPr>
            <p:nvPr/>
          </p:nvPicPr>
          <p:blipFill rotWithShape="1">
            <a:blip r:embed="rId5">
              <a:extLst>
                <a:ext uri="{28A0092B-C50C-407E-A947-70E740481C1C}">
                  <a14:useLocalDpi xmlns:a14="http://schemas.microsoft.com/office/drawing/2010/main" val="0"/>
                </a:ext>
              </a:extLst>
            </a:blip>
            <a:srcRect l="28700" t="29028" r="27599" b="28924"/>
            <a:stretch/>
          </p:blipFill>
          <p:spPr bwMode="auto">
            <a:xfrm>
              <a:off x="3419061" y="47708"/>
              <a:ext cx="1437640" cy="1383030"/>
            </a:xfrm>
            <a:prstGeom prst="rect">
              <a:avLst/>
            </a:prstGeom>
            <a:noFill/>
            <a:ln>
              <a:noFill/>
            </a:ln>
            <a:extLst>
              <a:ext uri="{53640926-AAD7-44D8-BBD7-CCE9431645EC}">
                <a14:shadowObscured xmlns:a14="http://schemas.microsoft.com/office/drawing/2010/main"/>
              </a:ext>
            </a:extLst>
          </p:spPr>
        </p:pic>
        <p:pic>
          <p:nvPicPr>
            <p:cNvPr id="16" name="Afbeelding 15">
              <a:extLst>
                <a:ext uri="{FF2B5EF4-FFF2-40B4-BE49-F238E27FC236}">
                  <a16:creationId xmlns:a16="http://schemas.microsoft.com/office/drawing/2014/main" id="{5F8BBF7D-EF35-512C-FB10-4D9993321B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2797" y="0"/>
              <a:ext cx="1915795" cy="1915795"/>
            </a:xfrm>
            <a:prstGeom prst="rect">
              <a:avLst/>
            </a:prstGeom>
            <a:noFill/>
            <a:ln>
              <a:noFill/>
            </a:ln>
          </p:spPr>
        </p:pic>
        <p:pic>
          <p:nvPicPr>
            <p:cNvPr id="17" name="Afbeelding 16">
              <a:extLst>
                <a:ext uri="{FF2B5EF4-FFF2-40B4-BE49-F238E27FC236}">
                  <a16:creationId xmlns:a16="http://schemas.microsoft.com/office/drawing/2014/main" id="{1D4EF3EA-1115-05AD-E9BD-5CA025C661C6}"/>
                </a:ext>
              </a:extLst>
            </p:cNvPr>
            <p:cNvPicPr>
              <a:picLocks noChangeAspect="1"/>
            </p:cNvPicPr>
            <p:nvPr/>
          </p:nvPicPr>
          <p:blipFill rotWithShape="1">
            <a:blip r:embed="rId7">
              <a:extLst>
                <a:ext uri="{28A0092B-C50C-407E-A947-70E740481C1C}">
                  <a14:useLocalDpi xmlns:a14="http://schemas.microsoft.com/office/drawing/2010/main" val="0"/>
                </a:ext>
              </a:extLst>
            </a:blip>
            <a:srcRect l="14543" t="3258" r="50001" b="55678"/>
            <a:stretch/>
          </p:blipFill>
          <p:spPr bwMode="auto">
            <a:xfrm>
              <a:off x="0" y="103367"/>
              <a:ext cx="1332865" cy="1208405"/>
            </a:xfrm>
            <a:prstGeom prst="rect">
              <a:avLst/>
            </a:prstGeom>
            <a:noFill/>
            <a:ln>
              <a:noFill/>
            </a:ln>
            <a:extLst>
              <a:ext uri="{53640926-AAD7-44D8-BBD7-CCE9431645EC}">
                <a14:shadowObscured xmlns:a14="http://schemas.microsoft.com/office/drawing/2010/main"/>
              </a:ext>
            </a:extLst>
          </p:spPr>
        </p:pic>
      </p:grpSp>
      <p:pic>
        <p:nvPicPr>
          <p:cNvPr id="18" name="Picture 6">
            <a:extLst>
              <a:ext uri="{FF2B5EF4-FFF2-40B4-BE49-F238E27FC236}">
                <a16:creationId xmlns:a16="http://schemas.microsoft.com/office/drawing/2014/main" id="{A7BBF108-9930-0EAD-C610-89EDADA602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248" t="26958" r="29003" b="25915"/>
          <a:stretch/>
        </p:blipFill>
        <p:spPr bwMode="auto">
          <a:xfrm>
            <a:off x="7515225" y="4409577"/>
            <a:ext cx="1590675" cy="1489728"/>
          </a:xfrm>
          <a:prstGeom prst="rect">
            <a:avLst/>
          </a:prstGeom>
          <a:ln>
            <a:noFill/>
          </a:ln>
          <a:extLst>
            <a:ext uri="{53640926-AAD7-44D8-BBD7-CCE9431645EC}">
              <a14:shadowObscured xmlns:a14="http://schemas.microsoft.com/office/drawing/2010/main"/>
            </a:ext>
          </a:extLst>
        </p:spPr>
      </p:pic>
      <p:pic>
        <p:nvPicPr>
          <p:cNvPr id="19" name="Afbeelding 18">
            <a:extLst>
              <a:ext uri="{FF2B5EF4-FFF2-40B4-BE49-F238E27FC236}">
                <a16:creationId xmlns:a16="http://schemas.microsoft.com/office/drawing/2014/main" id="{D15C6FCC-BCE9-5451-EED3-E261CF3324E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54621" y="4340541"/>
            <a:ext cx="1966408" cy="1624107"/>
          </a:xfrm>
          <a:prstGeom prst="rect">
            <a:avLst/>
          </a:prstGeom>
          <a:noFill/>
          <a:ln>
            <a:noFill/>
          </a:ln>
        </p:spPr>
      </p:pic>
    </p:spTree>
    <p:extLst>
      <p:ext uri="{BB962C8B-B14F-4D97-AF65-F5344CB8AC3E}">
        <p14:creationId xmlns:p14="http://schemas.microsoft.com/office/powerpoint/2010/main" val="3453963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r>
              <a:rPr lang="nl-BE"/>
              <a:t>Stappenplan R en </a:t>
            </a:r>
            <a:r>
              <a:rPr lang="nl-BE" err="1"/>
              <a:t>kNR</a:t>
            </a:r>
            <a:endParaRPr lang="nl-BE"/>
          </a:p>
        </p:txBody>
      </p:sp>
      <p:sp>
        <p:nvSpPr>
          <p:cNvPr id="4" name="Ovaal 3">
            <a:extLst>
              <a:ext uri="{FF2B5EF4-FFF2-40B4-BE49-F238E27FC236}">
                <a16:creationId xmlns:a16="http://schemas.microsoft.com/office/drawing/2014/main" id="{0752B9B7-6E38-5A2F-C3BE-A975050C2BB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9AD26DA6-BF92-7405-E436-D9C39F8075E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05D64488-6367-8A6B-E806-4B887A925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10" name="Rechthoek: afgeronde hoeken 9">
            <a:extLst>
              <a:ext uri="{FF2B5EF4-FFF2-40B4-BE49-F238E27FC236}">
                <a16:creationId xmlns:a16="http://schemas.microsoft.com/office/drawing/2014/main" id="{0BDE3B83-BAC0-0067-6366-1CBC6C4003FB}"/>
              </a:ext>
            </a:extLst>
          </p:cNvPr>
          <p:cNvSpPr/>
          <p:nvPr/>
        </p:nvSpPr>
        <p:spPr>
          <a:xfrm>
            <a:off x="3252417" y="134483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5683038" y="2824001"/>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3252414" y="3285593"/>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2</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a:p>
        </p:txBody>
      </p:sp>
      <p:sp>
        <p:nvSpPr>
          <p:cNvPr id="13" name="Pijl: omlaag 12">
            <a:extLst>
              <a:ext uri="{FF2B5EF4-FFF2-40B4-BE49-F238E27FC236}">
                <a16:creationId xmlns:a16="http://schemas.microsoft.com/office/drawing/2014/main" id="{AA9091ED-D293-B2EE-0E02-3B433E2A2411}"/>
              </a:ext>
            </a:extLst>
          </p:cNvPr>
          <p:cNvSpPr/>
          <p:nvPr/>
        </p:nvSpPr>
        <p:spPr>
          <a:xfrm>
            <a:off x="5676667" y="4795527"/>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3252413" y="5283984"/>
            <a:ext cx="5029200" cy="1407158"/>
          </a:xfrm>
          <a:prstGeom prst="roundRect">
            <a:avLst/>
          </a:prstGeom>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a:t>STAP 3</a:t>
            </a:r>
          </a:p>
          <a:p>
            <a:pPr algn="ctr"/>
            <a:endParaRPr lang="nl-BE" b="1"/>
          </a:p>
          <a:p>
            <a:pPr algn="ctr"/>
            <a:r>
              <a:rPr lang="nl-NL" b="1"/>
              <a:t>BEPAAL DE MECHANISCHE VENTILATIETOESTELLEN DIE DE EENHEID BEDIENEN</a:t>
            </a:r>
            <a:endParaRPr lang="nl-BE" b="1"/>
          </a:p>
        </p:txBody>
      </p:sp>
    </p:spTree>
    <p:extLst>
      <p:ext uri="{BB962C8B-B14F-4D97-AF65-F5344CB8AC3E}">
        <p14:creationId xmlns:p14="http://schemas.microsoft.com/office/powerpoint/2010/main" val="854001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124C98-7F93-FA2F-26B9-FC80BE7E5A6A}"/>
              </a:ext>
            </a:extLst>
          </p:cNvPr>
          <p:cNvSpPr>
            <a:spLocks noGrp="1"/>
          </p:cNvSpPr>
          <p:nvPr>
            <p:ph sz="half" idx="10"/>
          </p:nvPr>
        </p:nvSpPr>
        <p:spPr>
          <a:xfrm>
            <a:off x="838197" y="1484784"/>
            <a:ext cx="10772777" cy="5037474"/>
          </a:xfrm>
        </p:spPr>
        <p:txBody>
          <a:bodyPr lIns="91440" tIns="45720" rIns="91440" bIns="0" anchor="t"/>
          <a:lstStyle/>
          <a:p>
            <a:pPr indent="-287655"/>
            <a:endParaRPr lang="nl-NL" sz="2600"/>
          </a:p>
          <a:p>
            <a:pPr indent="-287655"/>
            <a:r>
              <a:rPr lang="nl-NL" sz="2600"/>
              <a:t>Bepaal de mechanische ventilatietoestellen die de eenheid bedienen</a:t>
            </a:r>
          </a:p>
          <a:p>
            <a:pPr lvl="1" indent="-287655"/>
            <a:r>
              <a:rPr lang="nl-NL" sz="1900"/>
              <a:t>Kan er één of meer zijn.</a:t>
            </a:r>
          </a:p>
          <a:p>
            <a:pPr lvl="1" indent="-287655"/>
            <a:r>
              <a:rPr lang="nl-NL" sz="1900"/>
              <a:t>Indien er meer dan één toestel de eenheid bedient: koppel elk van de toestellen aan de ruimtes die ze bedienen. </a:t>
            </a:r>
          </a:p>
          <a:p>
            <a:pPr lvl="2" indent="-287655"/>
            <a:r>
              <a:rPr lang="nl-NL" sz="1600"/>
              <a:t>BIJVOORBEELD balansventilatie in de slaapkamers en badkamer op eerste verdieping. Extractieventilatie op het gelijkvloers.</a:t>
            </a:r>
          </a:p>
          <a:p>
            <a:pPr lvl="2" indent="-287655"/>
            <a:r>
              <a:rPr lang="nl-NL" sz="1600"/>
              <a:t>Voer beide toestellen in.</a:t>
            </a:r>
          </a:p>
          <a:p>
            <a:pPr lvl="2" indent="-287655"/>
            <a:r>
              <a:rPr lang="nl-NL" sz="1600"/>
              <a:t>Koppel toestel balansventilatie aan de slaapkamers en badkamer.</a:t>
            </a:r>
          </a:p>
          <a:p>
            <a:pPr lvl="2" indent="-287655"/>
            <a:r>
              <a:rPr lang="nl-NL" sz="1600"/>
              <a:t>Koppel toestel extractieventilatie aan de ruimtes op het gelijkvloers.</a:t>
            </a:r>
          </a:p>
          <a:p>
            <a:pPr marL="576345" lvl="2" indent="0">
              <a:buNone/>
            </a:pPr>
            <a:endParaRPr lang="nl-NL" sz="1600"/>
          </a:p>
          <a:p>
            <a:pPr marL="576345" lvl="2" indent="0">
              <a:buNone/>
            </a:pPr>
            <a:r>
              <a:rPr lang="nl-NL" sz="1600"/>
              <a:t>(STRAKS NOG UITGEWERKTE VOORBEELDEN)</a:t>
            </a:r>
          </a:p>
          <a:p>
            <a:pPr marL="288345" lvl="1" indent="0">
              <a:buNone/>
            </a:pPr>
            <a:endParaRPr lang="nl-NL" sz="2600"/>
          </a:p>
          <a:p>
            <a:r>
              <a:rPr lang="nl-NL" sz="2600"/>
              <a:t>Per toestel de nodige parameters invoeren omtrent:</a:t>
            </a:r>
          </a:p>
          <a:p>
            <a:pPr lvl="1"/>
            <a:r>
              <a:rPr lang="nl-NL" sz="1900"/>
              <a:t>regeling</a:t>
            </a:r>
          </a:p>
          <a:p>
            <a:pPr lvl="1"/>
            <a:r>
              <a:rPr lang="nl-NL" sz="1900"/>
              <a:t>warmterecuperatie</a:t>
            </a:r>
          </a:p>
          <a:p>
            <a:pPr indent="-287655"/>
            <a:endParaRPr lang="nl-NL" sz="2600"/>
          </a:p>
          <a:p>
            <a:pPr indent="-287655"/>
            <a:endParaRPr lang="nl-BE">
              <a:cs typeface="Calibri"/>
            </a:endParaRPr>
          </a:p>
        </p:txBody>
      </p:sp>
      <p:sp>
        <p:nvSpPr>
          <p:cNvPr id="4" name="Ovaal 3">
            <a:extLst>
              <a:ext uri="{FF2B5EF4-FFF2-40B4-BE49-F238E27FC236}">
                <a16:creationId xmlns:a16="http://schemas.microsoft.com/office/drawing/2014/main" id="{CB12EAA8-E653-0BB2-5229-BE238E3674E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19604B9-F352-1A09-4A70-8991C3E7CE93}"/>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15B31B4B-2A3E-4E8F-4026-43FE631116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7" name="Rechthoek: afgeronde hoeken 6">
            <a:extLst>
              <a:ext uri="{FF2B5EF4-FFF2-40B4-BE49-F238E27FC236}">
                <a16:creationId xmlns:a16="http://schemas.microsoft.com/office/drawing/2014/main" id="{139FBDEB-814A-5865-7833-E48ABE5A8CA1}"/>
              </a:ext>
            </a:extLst>
          </p:cNvPr>
          <p:cNvSpPr/>
          <p:nvPr/>
        </p:nvSpPr>
        <p:spPr>
          <a:xfrm>
            <a:off x="3080963" y="241145"/>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3</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MECHANISCHE VENTILATIETOESTELLEN DIE DE EENHEID BEDIENEN</a:t>
            </a:r>
            <a:endParaRPr lang="nl-BE"/>
          </a:p>
        </p:txBody>
      </p:sp>
    </p:spTree>
    <p:extLst>
      <p:ext uri="{BB962C8B-B14F-4D97-AF65-F5344CB8AC3E}">
        <p14:creationId xmlns:p14="http://schemas.microsoft.com/office/powerpoint/2010/main" val="405587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lIns="91440" tIns="45720" rIns="91440" bIns="45720" anchor="t"/>
          <a:lstStyle/>
          <a:p>
            <a:r>
              <a:rPr lang="nl-BE">
                <a:latin typeface="Calibri"/>
                <a:cs typeface="Calibri"/>
              </a:rPr>
              <a:t>Mechanische ventilatietoestellen</a:t>
            </a:r>
            <a:endParaRPr lang="nl-BE"/>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p:txBody>
          <a:bodyPr lIns="91440" tIns="45720" rIns="91440" bIns="0" anchor="t"/>
          <a:lstStyle/>
          <a:p>
            <a:pPr indent="-287655">
              <a:spcAft>
                <a:spcPts val="1200"/>
              </a:spcAft>
            </a:pPr>
            <a:r>
              <a:rPr lang="nl-BE" sz="2600"/>
              <a:t>Centrale toestellen of units</a:t>
            </a:r>
            <a:endParaRPr lang="en-US"/>
          </a:p>
          <a:p>
            <a:pPr marL="575945" lvl="1" indent="-287655">
              <a:spcAft>
                <a:spcPts val="1200"/>
              </a:spcAft>
            </a:pPr>
            <a:r>
              <a:rPr lang="nl-BE" sz="1900"/>
              <a:t>Via buizennetwerk meerdere ruimten ventileren</a:t>
            </a:r>
            <a:endParaRPr lang="nl-BE" sz="1900">
              <a:cs typeface="Calibri"/>
            </a:endParaRPr>
          </a:p>
          <a:p>
            <a:pPr marL="575945" lvl="1" indent="-287655">
              <a:spcAft>
                <a:spcPts val="1200"/>
              </a:spcAft>
            </a:pPr>
            <a:r>
              <a:rPr lang="nl-BE" sz="1900"/>
              <a:t>OF Enkel afvoer (‘extractieventilatie’) : </a:t>
            </a:r>
            <a:br>
              <a:rPr lang="nl-BE" sz="1900"/>
            </a:br>
            <a:r>
              <a:rPr lang="nl-BE" sz="1900"/>
              <a:t>in principe slechts 1 kanaal naar buitenomgeving, 1 kanaal naar </a:t>
            </a:r>
            <a:r>
              <a:rPr lang="nl-BE" sz="1900" err="1"/>
              <a:t>binnenomgeving</a:t>
            </a:r>
            <a:r>
              <a:rPr lang="nl-BE" sz="1900">
                <a:solidFill>
                  <a:srgbClr val="FF0000"/>
                </a:solidFill>
              </a:rPr>
              <a:t>	</a:t>
            </a:r>
            <a:endParaRPr lang="nl-BE" sz="1900">
              <a:solidFill>
                <a:srgbClr val="FF0000"/>
              </a:solidFill>
              <a:cs typeface="Calibri"/>
            </a:endParaRPr>
          </a:p>
          <a:p>
            <a:pPr marL="575945" lvl="1" indent="-287655">
              <a:spcAft>
                <a:spcPts val="1200"/>
              </a:spcAft>
            </a:pPr>
            <a:r>
              <a:rPr lang="nl-BE" sz="1900"/>
              <a:t>OF toevoer en afvoer (‘balansventilatie’): </a:t>
            </a:r>
            <a:br>
              <a:rPr lang="nl-BE" sz="1900"/>
            </a:br>
            <a:r>
              <a:rPr lang="nl-BE" sz="1900"/>
              <a:t>2 kanalen naar buiten, 2 kanalen naar binnen</a:t>
            </a:r>
            <a:endParaRPr lang="nl-BE" sz="1900">
              <a:ea typeface="Calibri"/>
              <a:cs typeface="Calibri"/>
            </a:endParaRPr>
          </a:p>
          <a:p>
            <a:pPr marL="575945" lvl="1" indent="-287655">
              <a:spcAft>
                <a:spcPts val="1200"/>
              </a:spcAft>
            </a:pPr>
            <a:endParaRPr lang="nl-BE" sz="1900">
              <a:cs typeface="Calibri"/>
            </a:endParaRPr>
          </a:p>
          <a:p>
            <a:pPr marL="575945" lvl="1" indent="-287655">
              <a:spcAft>
                <a:spcPts val="1200"/>
              </a:spcAft>
            </a:pPr>
            <a:endParaRPr lang="nl-BE" sz="1900">
              <a:cs typeface="Calibri"/>
            </a:endParaRPr>
          </a:p>
          <a:p>
            <a:pPr marL="575945" lvl="1" indent="-287655">
              <a:spcAft>
                <a:spcPts val="1200"/>
              </a:spcAft>
            </a:pPr>
            <a:endParaRPr lang="nl-BE" sz="800"/>
          </a:p>
          <a:p>
            <a:pPr marL="575945" lvl="1" indent="-287655">
              <a:spcAft>
                <a:spcPts val="1200"/>
              </a:spcAft>
            </a:pPr>
            <a:r>
              <a:rPr lang="nl-BE" sz="1900"/>
              <a:t>Enkel toevoer? Zelden geplaatst, bouwfysisch zeer risicovolle oplossing</a:t>
            </a:r>
            <a:endParaRPr lang="nl-BE" sz="1900">
              <a:ea typeface="Calibri"/>
              <a:cs typeface="Calibri"/>
            </a:endParaRPr>
          </a:p>
          <a:p>
            <a:pPr marL="575945" lvl="1" indent="-287655">
              <a:spcAft>
                <a:spcPts val="1200"/>
              </a:spcAft>
            </a:pPr>
            <a:endParaRPr lang="nl-BE" sz="1900">
              <a:cs typeface="Calibri"/>
            </a:endParaRPr>
          </a:p>
          <a:p>
            <a:pPr marL="575945" lvl="1" indent="-287655">
              <a:spcAft>
                <a:spcPts val="1200"/>
              </a:spcAft>
            </a:pPr>
            <a:endParaRPr lang="nl-BE" sz="1900">
              <a:cs typeface="Calibri"/>
            </a:endParaRPr>
          </a:p>
          <a:p>
            <a:pPr marL="575945" lvl="1" indent="-287655">
              <a:spcAft>
                <a:spcPts val="1200"/>
              </a:spcAft>
            </a:pPr>
            <a:endParaRPr lang="nl-BE" sz="1400">
              <a:cs typeface="Calibri"/>
            </a:endParaRPr>
          </a:p>
          <a:p>
            <a:pPr indent="-287655"/>
            <a:endParaRPr lang="nl-NL" sz="2600">
              <a:cs typeface="Calibri"/>
            </a:endParaRPr>
          </a:p>
          <a:p>
            <a:pPr indent="-287655"/>
            <a:endParaRPr lang="nl-NL" sz="2600">
              <a:cs typeface="Calibri"/>
            </a:endParaRPr>
          </a:p>
        </p:txBody>
      </p:sp>
      <p:sp>
        <p:nvSpPr>
          <p:cNvPr id="7" name="Tijdelijke aanduiding voor inhoud 6">
            <a:extLst>
              <a:ext uri="{FF2B5EF4-FFF2-40B4-BE49-F238E27FC236}">
                <a16:creationId xmlns:a16="http://schemas.microsoft.com/office/drawing/2014/main" id="{C9ABD8C6-91CF-B010-B4A4-3F2966B3F46B}"/>
              </a:ext>
            </a:extLst>
          </p:cNvPr>
          <p:cNvSpPr>
            <a:spLocks noGrp="1"/>
          </p:cNvSpPr>
          <p:nvPr>
            <p:ph sz="half" idx="11"/>
          </p:nvPr>
        </p:nvSpPr>
        <p:spPr/>
        <p:txBody>
          <a:bodyPr/>
          <a:lstStyle/>
          <a:p>
            <a:pPr>
              <a:spcAft>
                <a:spcPts val="1200"/>
              </a:spcAft>
            </a:pPr>
            <a:r>
              <a:rPr lang="nl-BE" sz="2600"/>
              <a:t>Decentrale ventilatoren</a:t>
            </a:r>
          </a:p>
          <a:p>
            <a:pPr lvl="1">
              <a:spcAft>
                <a:spcPts val="1200"/>
              </a:spcAft>
            </a:pPr>
            <a:r>
              <a:rPr lang="nl-NL" sz="1900"/>
              <a:t>Meestal buisventilatoren die slechts één ruimte ventileren, hetzij via afvoer hetzij via toevoer</a:t>
            </a:r>
          </a:p>
          <a:p>
            <a:pPr marL="288000" lvl="1" indent="0">
              <a:spcAft>
                <a:spcPts val="1200"/>
              </a:spcAft>
              <a:buNone/>
            </a:pPr>
            <a:endParaRPr lang="nl-BE" sz="19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grpSp>
        <p:nvGrpSpPr>
          <p:cNvPr id="10" name="Group 13">
            <a:extLst>
              <a:ext uri="{FF2B5EF4-FFF2-40B4-BE49-F238E27FC236}">
                <a16:creationId xmlns:a16="http://schemas.microsoft.com/office/drawing/2014/main" id="{A2AEC861-FB36-9950-BF3F-DA48A7B72911}"/>
              </a:ext>
            </a:extLst>
          </p:cNvPr>
          <p:cNvGrpSpPr/>
          <p:nvPr/>
        </p:nvGrpSpPr>
        <p:grpSpPr>
          <a:xfrm>
            <a:off x="4679476" y="4884947"/>
            <a:ext cx="1416525" cy="1276307"/>
            <a:chOff x="0" y="0"/>
            <a:chExt cx="2647950" cy="2627630"/>
          </a:xfrm>
        </p:grpSpPr>
        <p:pic>
          <p:nvPicPr>
            <p:cNvPr id="14" name="Afbeelding 13">
              <a:extLst>
                <a:ext uri="{FF2B5EF4-FFF2-40B4-BE49-F238E27FC236}">
                  <a16:creationId xmlns:a16="http://schemas.microsoft.com/office/drawing/2014/main" id="{7CB017DC-FD1C-A415-F8F2-56CCB92F72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47950" cy="1986280"/>
            </a:xfrm>
            <a:prstGeom prst="rect">
              <a:avLst/>
            </a:prstGeom>
            <a:noFill/>
            <a:ln>
              <a:noFill/>
            </a:ln>
          </p:spPr>
        </p:pic>
        <p:sp>
          <p:nvSpPr>
            <p:cNvPr id="16" name="Tekstvak 15">
              <a:extLst>
                <a:ext uri="{FF2B5EF4-FFF2-40B4-BE49-F238E27FC236}">
                  <a16:creationId xmlns:a16="http://schemas.microsoft.com/office/drawing/2014/main" id="{B700BD7D-6214-EFAA-DA29-D185B3573858}"/>
                </a:ext>
              </a:extLst>
            </p:cNvPr>
            <p:cNvSpPr txBox="1"/>
            <p:nvPr/>
          </p:nvSpPr>
          <p:spPr>
            <a:xfrm>
              <a:off x="0" y="2043430"/>
              <a:ext cx="2647950" cy="5842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400"/>
                </a:lnSpc>
                <a:spcBef>
                  <a:spcPts val="600"/>
                </a:spcBef>
                <a:spcAft>
                  <a:spcPts val="1200"/>
                </a:spcAft>
              </a:pP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Afbeelding 16">
            <a:extLst>
              <a:ext uri="{FF2B5EF4-FFF2-40B4-BE49-F238E27FC236}">
                <a16:creationId xmlns:a16="http://schemas.microsoft.com/office/drawing/2014/main" id="{E1164629-8414-A07C-7E30-743FBA26F6FB}"/>
              </a:ext>
            </a:extLst>
          </p:cNvPr>
          <p:cNvPicPr>
            <a:picLocks noChangeAspect="1"/>
          </p:cNvPicPr>
          <p:nvPr/>
        </p:nvPicPr>
        <p:blipFill>
          <a:blip r:embed="rId6"/>
          <a:stretch>
            <a:fillRect/>
          </a:stretch>
        </p:blipFill>
        <p:spPr>
          <a:xfrm>
            <a:off x="1516633" y="4884948"/>
            <a:ext cx="1055715" cy="976536"/>
          </a:xfrm>
          <a:prstGeom prst="rect">
            <a:avLst/>
          </a:prstGeom>
        </p:spPr>
      </p:pic>
      <p:pic>
        <p:nvPicPr>
          <p:cNvPr id="8" name="Afbeelding 7">
            <a:extLst>
              <a:ext uri="{FF2B5EF4-FFF2-40B4-BE49-F238E27FC236}">
                <a16:creationId xmlns:a16="http://schemas.microsoft.com/office/drawing/2014/main" id="{ED78C8EE-B7E8-386D-449C-462771F5681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18182" y="4860441"/>
            <a:ext cx="1415460" cy="1061595"/>
          </a:xfrm>
          <a:prstGeom prst="rect">
            <a:avLst/>
          </a:prstGeom>
          <a:noFill/>
          <a:ln>
            <a:noFill/>
          </a:ln>
        </p:spPr>
      </p:pic>
    </p:spTree>
    <p:extLst>
      <p:ext uri="{BB962C8B-B14F-4D97-AF65-F5344CB8AC3E}">
        <p14:creationId xmlns:p14="http://schemas.microsoft.com/office/powerpoint/2010/main" val="402559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278F6-AE59-6B24-BB37-8BC1B5107B92}"/>
              </a:ext>
            </a:extLst>
          </p:cNvPr>
          <p:cNvSpPr>
            <a:spLocks noGrp="1"/>
          </p:cNvSpPr>
          <p:nvPr>
            <p:ph type="title"/>
          </p:nvPr>
        </p:nvSpPr>
        <p:spPr/>
        <p:txBody>
          <a:bodyPr/>
          <a:lstStyle/>
          <a:p>
            <a:r>
              <a:rPr lang="nl-BE"/>
              <a:t>Wijzigingen IP vanaf 1/1/2024</a:t>
            </a:r>
          </a:p>
        </p:txBody>
      </p:sp>
      <p:sp>
        <p:nvSpPr>
          <p:cNvPr id="3" name="Tijdelijke aanduiding voor inhoud 2">
            <a:extLst>
              <a:ext uri="{FF2B5EF4-FFF2-40B4-BE49-F238E27FC236}">
                <a16:creationId xmlns:a16="http://schemas.microsoft.com/office/drawing/2014/main" id="{DCD78AF6-166B-82C4-D750-0304707345E7}"/>
              </a:ext>
            </a:extLst>
          </p:cNvPr>
          <p:cNvSpPr>
            <a:spLocks noGrp="1"/>
          </p:cNvSpPr>
          <p:nvPr>
            <p:ph sz="half" idx="10"/>
          </p:nvPr>
        </p:nvSpPr>
        <p:spPr/>
        <p:txBody>
          <a:bodyPr lIns="91440" tIns="45720" rIns="91440" bIns="0" anchor="t"/>
          <a:lstStyle/>
          <a:p>
            <a:pPr indent="-287655"/>
            <a:r>
              <a:rPr lang="nl-BE"/>
              <a:t>DEEL IX Ventilatie:</a:t>
            </a:r>
            <a:endParaRPr lang="en-US"/>
          </a:p>
          <a:p>
            <a:pPr marL="575945" lvl="1" indent="-287655"/>
            <a:r>
              <a:rPr lang="nl-BE"/>
              <a:t>Volledig vernieuwd</a:t>
            </a:r>
            <a:endParaRPr lang="nl-BE">
              <a:cs typeface="Calibri"/>
            </a:endParaRPr>
          </a:p>
          <a:p>
            <a:pPr indent="-287655"/>
            <a:r>
              <a:rPr lang="nl-BE"/>
              <a:t>Rest van het IP</a:t>
            </a:r>
            <a:endParaRPr lang="nl-BE">
              <a:cs typeface="Calibri"/>
            </a:endParaRPr>
          </a:p>
          <a:p>
            <a:pPr marL="575945" lvl="1" indent="-287655"/>
            <a:r>
              <a:rPr lang="nl-BE"/>
              <a:t>Beperkt aantal kleine aanpassingen</a:t>
            </a:r>
          </a:p>
        </p:txBody>
      </p:sp>
    </p:spTree>
    <p:extLst>
      <p:ext uri="{BB962C8B-B14F-4D97-AF65-F5344CB8AC3E}">
        <p14:creationId xmlns:p14="http://schemas.microsoft.com/office/powerpoint/2010/main" val="3299685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lIns="91440" tIns="45720" rIns="91440" bIns="45720" anchor="t"/>
          <a:lstStyle/>
          <a:p>
            <a:r>
              <a:rPr lang="nl-BE">
                <a:latin typeface="Calibri"/>
                <a:cs typeface="Calibri"/>
              </a:rPr>
              <a:t>Mechanische ventilatietoestellen</a:t>
            </a:r>
            <a:endParaRPr lang="nl-BE"/>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7" y="1484784"/>
            <a:ext cx="6190675" cy="5037474"/>
          </a:xfrm>
        </p:spPr>
        <p:txBody>
          <a:bodyPr/>
          <a:lstStyle/>
          <a:p>
            <a:pPr>
              <a:spcAft>
                <a:spcPts val="1200"/>
              </a:spcAft>
            </a:pPr>
            <a:r>
              <a:rPr lang="nl-BE" sz="2600"/>
              <a:t>Voorwaarden opdat toestel mag ingevoerd worden</a:t>
            </a:r>
          </a:p>
          <a:p>
            <a:pPr lvl="1">
              <a:spcAft>
                <a:spcPts val="1200"/>
              </a:spcAft>
            </a:pPr>
            <a:r>
              <a:rPr lang="nl-BE" sz="1900"/>
              <a:t>Toestel is ontworpen om PERMANENT te draaien</a:t>
            </a:r>
          </a:p>
          <a:p>
            <a:pPr lvl="2">
              <a:spcAft>
                <a:spcPts val="1200"/>
              </a:spcAft>
            </a:pPr>
            <a:r>
              <a:rPr lang="nl-BE" sz="1400"/>
              <a:t>Onveranderd gebleven: dit is dezelfde voorwaarde als diegene nu al in het IP van toepassing was</a:t>
            </a:r>
          </a:p>
          <a:p>
            <a:pPr lvl="1">
              <a:spcAft>
                <a:spcPts val="1200"/>
              </a:spcAft>
            </a:pPr>
            <a:r>
              <a:rPr lang="nl-BE" sz="1900"/>
              <a:t>Toevoer van BUITENLUCHT en afvoer naar BUITENOMGEVING</a:t>
            </a:r>
          </a:p>
          <a:p>
            <a:pPr lvl="2">
              <a:spcAft>
                <a:spcPts val="1200"/>
              </a:spcAft>
            </a:pPr>
            <a:r>
              <a:rPr lang="nl-BE" sz="1400"/>
              <a:t>Toestellen die lucht toevoeren vanuit en/of lucht afvoeren naar kelder, aangrenzende onverwarmde ruimte of aangrenzende verwarmde ruimte, mogen NIET ingevoerd worden</a:t>
            </a:r>
          </a:p>
          <a:p>
            <a:endParaRPr lang="nl-NL" sz="2600"/>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grpSp>
        <p:nvGrpSpPr>
          <p:cNvPr id="10" name="Group 13">
            <a:extLst>
              <a:ext uri="{FF2B5EF4-FFF2-40B4-BE49-F238E27FC236}">
                <a16:creationId xmlns:a16="http://schemas.microsoft.com/office/drawing/2014/main" id="{A2AEC861-FB36-9950-BF3F-DA48A7B72911}"/>
              </a:ext>
            </a:extLst>
          </p:cNvPr>
          <p:cNvGrpSpPr/>
          <p:nvPr/>
        </p:nvGrpSpPr>
        <p:grpSpPr>
          <a:xfrm>
            <a:off x="8223250" y="2052739"/>
            <a:ext cx="3130550" cy="2216150"/>
            <a:chOff x="0" y="0"/>
            <a:chExt cx="2647950" cy="2627630"/>
          </a:xfrm>
        </p:grpSpPr>
        <p:pic>
          <p:nvPicPr>
            <p:cNvPr id="14" name="Afbeelding 13">
              <a:extLst>
                <a:ext uri="{FF2B5EF4-FFF2-40B4-BE49-F238E27FC236}">
                  <a16:creationId xmlns:a16="http://schemas.microsoft.com/office/drawing/2014/main" id="{7CB017DC-FD1C-A415-F8F2-56CCB92F72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47950" cy="1986280"/>
            </a:xfrm>
            <a:prstGeom prst="rect">
              <a:avLst/>
            </a:prstGeom>
            <a:noFill/>
            <a:ln>
              <a:noFill/>
            </a:ln>
          </p:spPr>
        </p:pic>
        <p:sp>
          <p:nvSpPr>
            <p:cNvPr id="16" name="Tekstvak 15">
              <a:extLst>
                <a:ext uri="{FF2B5EF4-FFF2-40B4-BE49-F238E27FC236}">
                  <a16:creationId xmlns:a16="http://schemas.microsoft.com/office/drawing/2014/main" id="{B700BD7D-6214-EFAA-DA29-D185B3573858}"/>
                </a:ext>
              </a:extLst>
            </p:cNvPr>
            <p:cNvSpPr txBox="1"/>
            <p:nvPr/>
          </p:nvSpPr>
          <p:spPr>
            <a:xfrm>
              <a:off x="0" y="2043430"/>
              <a:ext cx="2647950" cy="5842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400"/>
                </a:lnSpc>
                <a:spcBef>
                  <a:spcPts val="600"/>
                </a:spcBef>
                <a:spcAft>
                  <a:spcPts val="1200"/>
                </a:spcAft>
              </a:pP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7" name="Afbeelding 16">
            <a:extLst>
              <a:ext uri="{FF2B5EF4-FFF2-40B4-BE49-F238E27FC236}">
                <a16:creationId xmlns:a16="http://schemas.microsoft.com/office/drawing/2014/main" id="{E1164629-8414-A07C-7E30-743FBA26F6FB}"/>
              </a:ext>
            </a:extLst>
          </p:cNvPr>
          <p:cNvPicPr>
            <a:picLocks noChangeAspect="1"/>
          </p:cNvPicPr>
          <p:nvPr/>
        </p:nvPicPr>
        <p:blipFill>
          <a:blip r:embed="rId6"/>
          <a:stretch>
            <a:fillRect/>
          </a:stretch>
        </p:blipFill>
        <p:spPr>
          <a:xfrm>
            <a:off x="9211556" y="4184468"/>
            <a:ext cx="1055715" cy="976536"/>
          </a:xfrm>
          <a:prstGeom prst="rect">
            <a:avLst/>
          </a:prstGeom>
        </p:spPr>
      </p:pic>
      <p:pic>
        <p:nvPicPr>
          <p:cNvPr id="18" name="Afbeelding 17">
            <a:extLst>
              <a:ext uri="{FF2B5EF4-FFF2-40B4-BE49-F238E27FC236}">
                <a16:creationId xmlns:a16="http://schemas.microsoft.com/office/drawing/2014/main" id="{7FF64523-1264-846E-6D5B-A372CF86737D}"/>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0724471" y="4191094"/>
            <a:ext cx="827184" cy="976536"/>
          </a:xfrm>
          <a:prstGeom prst="rect">
            <a:avLst/>
          </a:prstGeom>
        </p:spPr>
      </p:pic>
      <p:pic>
        <p:nvPicPr>
          <p:cNvPr id="7" name="Afbeelding 6">
            <a:extLst>
              <a:ext uri="{FF2B5EF4-FFF2-40B4-BE49-F238E27FC236}">
                <a16:creationId xmlns:a16="http://schemas.microsoft.com/office/drawing/2014/main" id="{4626A87F-F829-0130-A2D7-D723A243FCD1}"/>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48166" y="5444696"/>
            <a:ext cx="1415460" cy="1061595"/>
          </a:xfrm>
          <a:prstGeom prst="rect">
            <a:avLst/>
          </a:prstGeom>
          <a:noFill/>
          <a:ln>
            <a:noFill/>
          </a:ln>
        </p:spPr>
      </p:pic>
    </p:spTree>
    <p:extLst>
      <p:ext uri="{BB962C8B-B14F-4D97-AF65-F5344CB8AC3E}">
        <p14:creationId xmlns:p14="http://schemas.microsoft.com/office/powerpoint/2010/main" val="1319892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Mechanische ventilatietoestellen</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7" y="1484784"/>
            <a:ext cx="7762877" cy="5037474"/>
          </a:xfrm>
        </p:spPr>
        <p:txBody>
          <a:bodyPr/>
          <a:lstStyle/>
          <a:p>
            <a:pPr>
              <a:spcAft>
                <a:spcPts val="1200"/>
              </a:spcAft>
            </a:pPr>
            <a:r>
              <a:rPr lang="nl-BE" sz="2600"/>
              <a:t>Wat betekent ‘ontworpen om permanent te draaien’?</a:t>
            </a:r>
          </a:p>
          <a:p>
            <a:pPr indent="0">
              <a:spcAft>
                <a:spcPts val="600"/>
              </a:spcAft>
              <a:buNone/>
            </a:pPr>
            <a:r>
              <a:rPr lang="nl-BE" sz="2200"/>
              <a:t>= toestel is ontworpen om continu te draaien, zodat het debiet nooit nul wordt</a:t>
            </a:r>
          </a:p>
          <a:p>
            <a:pPr>
              <a:spcAft>
                <a:spcPts val="1200"/>
              </a:spcAft>
            </a:pPr>
            <a:endParaRPr lang="nl-BE" sz="2600"/>
          </a:p>
          <a:p>
            <a:pPr>
              <a:spcAft>
                <a:spcPts val="1200"/>
              </a:spcAft>
            </a:pPr>
            <a:r>
              <a:rPr lang="nl-BE" sz="2600"/>
              <a:t>Deze toestellen mogen</a:t>
            </a:r>
          </a:p>
          <a:p>
            <a:pPr lvl="1">
              <a:spcAft>
                <a:spcPts val="1200"/>
              </a:spcAft>
            </a:pPr>
            <a:r>
              <a:rPr lang="nl-BE" sz="1900"/>
              <a:t>een AAN/UIT knop hebben. Dit is toegestaan, bijvoorbeeld om het ventilatiesysteem in uitzonderlijke situaties (brand, onderhoud,…)  buiten dienst te stellen.</a:t>
            </a:r>
          </a:p>
          <a:p>
            <a:pPr lvl="1">
              <a:spcAft>
                <a:spcPts val="1200"/>
              </a:spcAft>
            </a:pPr>
            <a:r>
              <a:rPr lang="nl-BE" sz="1900"/>
              <a:t>een REGELSYSTEEM hebben dat het ventilatiedebiet verlaagt/verhoogt. Dit is toegestaan:</a:t>
            </a:r>
          </a:p>
          <a:p>
            <a:pPr lvl="2">
              <a:spcAft>
                <a:spcPts val="1200"/>
              </a:spcAft>
            </a:pPr>
            <a:r>
              <a:rPr lang="nl-BE" sz="1400"/>
              <a:t>Bij RESIDENTIEEL: enkel indien debiet NOOIT nul wordt</a:t>
            </a:r>
          </a:p>
          <a:p>
            <a:pPr lvl="2">
              <a:spcAft>
                <a:spcPts val="1200"/>
              </a:spcAft>
            </a:pPr>
            <a:r>
              <a:rPr lang="nl-BE" sz="1400"/>
              <a:t>Bij KLEIN-NIET-RESIDENTIEEL: debiet mag terugzakken tot nul, maar ENKEL buiten de bezettingsuren</a:t>
            </a:r>
          </a:p>
          <a:p>
            <a:endParaRPr lang="nl-NL" sz="2600"/>
          </a:p>
          <a:p>
            <a:endParaRPr lang="nl-NL" sz="26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grpSp>
        <p:nvGrpSpPr>
          <p:cNvPr id="10" name="Group 13">
            <a:extLst>
              <a:ext uri="{FF2B5EF4-FFF2-40B4-BE49-F238E27FC236}">
                <a16:creationId xmlns:a16="http://schemas.microsoft.com/office/drawing/2014/main" id="{A2AEC861-FB36-9950-BF3F-DA48A7B72911}"/>
              </a:ext>
            </a:extLst>
          </p:cNvPr>
          <p:cNvGrpSpPr/>
          <p:nvPr/>
        </p:nvGrpSpPr>
        <p:grpSpPr>
          <a:xfrm>
            <a:off x="8601074" y="2205139"/>
            <a:ext cx="3130550" cy="2216150"/>
            <a:chOff x="0" y="0"/>
            <a:chExt cx="2647950" cy="2627630"/>
          </a:xfrm>
        </p:grpSpPr>
        <p:pic>
          <p:nvPicPr>
            <p:cNvPr id="14" name="Afbeelding 13">
              <a:extLst>
                <a:ext uri="{FF2B5EF4-FFF2-40B4-BE49-F238E27FC236}">
                  <a16:creationId xmlns:a16="http://schemas.microsoft.com/office/drawing/2014/main" id="{7CB017DC-FD1C-A415-F8F2-56CCB92F72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47950" cy="1986280"/>
            </a:xfrm>
            <a:prstGeom prst="rect">
              <a:avLst/>
            </a:prstGeom>
            <a:noFill/>
            <a:ln>
              <a:noFill/>
            </a:ln>
          </p:spPr>
        </p:pic>
        <p:sp>
          <p:nvSpPr>
            <p:cNvPr id="16" name="Tekstvak 15">
              <a:extLst>
                <a:ext uri="{FF2B5EF4-FFF2-40B4-BE49-F238E27FC236}">
                  <a16:creationId xmlns:a16="http://schemas.microsoft.com/office/drawing/2014/main" id="{B700BD7D-6214-EFAA-DA29-D185B3573858}"/>
                </a:ext>
              </a:extLst>
            </p:cNvPr>
            <p:cNvSpPr txBox="1"/>
            <p:nvPr/>
          </p:nvSpPr>
          <p:spPr>
            <a:xfrm>
              <a:off x="0" y="2043430"/>
              <a:ext cx="2647950" cy="5842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400"/>
                </a:lnSpc>
                <a:spcBef>
                  <a:spcPts val="600"/>
                </a:spcBef>
                <a:spcAft>
                  <a:spcPts val="1200"/>
                </a:spcAft>
              </a:pP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7" name="Afbeelding 6">
            <a:extLst>
              <a:ext uri="{FF2B5EF4-FFF2-40B4-BE49-F238E27FC236}">
                <a16:creationId xmlns:a16="http://schemas.microsoft.com/office/drawing/2014/main" id="{CF5FC231-21B2-48AF-A8E9-7ACA3450F140}"/>
              </a:ext>
            </a:extLst>
          </p:cNvPr>
          <p:cNvPicPr>
            <a:picLocks noChangeAspect="1"/>
          </p:cNvPicPr>
          <p:nvPr/>
        </p:nvPicPr>
        <p:blipFill>
          <a:blip r:embed="rId6"/>
          <a:stretch>
            <a:fillRect/>
          </a:stretch>
        </p:blipFill>
        <p:spPr>
          <a:xfrm>
            <a:off x="9211556" y="4184468"/>
            <a:ext cx="1055715" cy="976536"/>
          </a:xfrm>
          <a:prstGeom prst="rect">
            <a:avLst/>
          </a:prstGeom>
        </p:spPr>
      </p:pic>
      <p:pic>
        <p:nvPicPr>
          <p:cNvPr id="8" name="Afbeelding 7">
            <a:extLst>
              <a:ext uri="{FF2B5EF4-FFF2-40B4-BE49-F238E27FC236}">
                <a16:creationId xmlns:a16="http://schemas.microsoft.com/office/drawing/2014/main" id="{D8FB7D64-6628-E92A-5196-7CBAA726ED83}"/>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0724471" y="4191094"/>
            <a:ext cx="827184" cy="976536"/>
          </a:xfrm>
          <a:prstGeom prst="rect">
            <a:avLst/>
          </a:prstGeom>
        </p:spPr>
      </p:pic>
      <p:sp>
        <p:nvSpPr>
          <p:cNvPr id="9" name="Rechteraccolade 8">
            <a:extLst>
              <a:ext uri="{FF2B5EF4-FFF2-40B4-BE49-F238E27FC236}">
                <a16:creationId xmlns:a16="http://schemas.microsoft.com/office/drawing/2014/main" id="{747D01D0-8E8C-8376-A1AD-72FAB6BCA164}"/>
              </a:ext>
            </a:extLst>
          </p:cNvPr>
          <p:cNvSpPr/>
          <p:nvPr/>
        </p:nvSpPr>
        <p:spPr>
          <a:xfrm>
            <a:off x="7886700" y="5811715"/>
            <a:ext cx="369277" cy="5696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1" name="Tekstvak 10">
            <a:extLst>
              <a:ext uri="{FF2B5EF4-FFF2-40B4-BE49-F238E27FC236}">
                <a16:creationId xmlns:a16="http://schemas.microsoft.com/office/drawing/2014/main" id="{CCDABB78-D2CC-9CF8-CC00-D3D44F679D6B}"/>
              </a:ext>
            </a:extLst>
          </p:cNvPr>
          <p:cNvSpPr txBox="1"/>
          <p:nvPr/>
        </p:nvSpPr>
        <p:spPr>
          <a:xfrm>
            <a:off x="8307258" y="5811715"/>
            <a:ext cx="3226777" cy="646331"/>
          </a:xfrm>
          <a:prstGeom prst="rect">
            <a:avLst/>
          </a:prstGeom>
          <a:noFill/>
        </p:spPr>
        <p:txBody>
          <a:bodyPr wrap="square" rtlCol="0">
            <a:spAutoFit/>
          </a:bodyPr>
          <a:lstStyle/>
          <a:p>
            <a:r>
              <a:rPr lang="nl-BE">
                <a:solidFill>
                  <a:srgbClr val="FF0000"/>
                </a:solidFill>
              </a:rPr>
              <a:t>Binnen deel IX Ventilatie is dit enige verschil tussen R en </a:t>
            </a:r>
            <a:r>
              <a:rPr lang="nl-BE" err="1">
                <a:solidFill>
                  <a:srgbClr val="FF0000"/>
                </a:solidFill>
              </a:rPr>
              <a:t>kNR</a:t>
            </a:r>
            <a:r>
              <a:rPr lang="nl-BE">
                <a:solidFill>
                  <a:srgbClr val="FF0000"/>
                </a:solidFill>
              </a:rPr>
              <a:t>!</a:t>
            </a:r>
          </a:p>
        </p:txBody>
      </p:sp>
    </p:spTree>
    <p:extLst>
      <p:ext uri="{BB962C8B-B14F-4D97-AF65-F5344CB8AC3E}">
        <p14:creationId xmlns:p14="http://schemas.microsoft.com/office/powerpoint/2010/main" val="1799723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Mechanische ventilatietoestellen</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7" y="1484784"/>
            <a:ext cx="7400928" cy="5037474"/>
          </a:xfrm>
        </p:spPr>
        <p:txBody>
          <a:bodyPr lIns="91440" tIns="45720" rIns="91440" bIns="0" anchor="t"/>
          <a:lstStyle/>
          <a:p>
            <a:pPr indent="-287655">
              <a:spcAft>
                <a:spcPts val="1200"/>
              </a:spcAft>
            </a:pPr>
            <a:r>
              <a:rPr lang="nl-BE" sz="2600"/>
              <a:t>Wat zijn GEEN permanent draaiende mechanische ventilatietoestellen?</a:t>
            </a:r>
            <a:endParaRPr lang="nl-BE" sz="1400">
              <a:ea typeface="Calibri"/>
              <a:cs typeface="Calibri"/>
            </a:endParaRPr>
          </a:p>
          <a:p>
            <a:pPr marL="575945" lvl="1" indent="-287655">
              <a:spcAft>
                <a:spcPts val="1200"/>
              </a:spcAft>
            </a:pPr>
            <a:r>
              <a:rPr lang="nl-BE" sz="1900" b="1"/>
              <a:t>(meestal decentrale) (buis)ventilatoren </a:t>
            </a:r>
            <a:r>
              <a:rPr lang="nl-BE" sz="1900"/>
              <a:t>die enkel draaien na signaal vanuit de lichtschakelaar of een sensor, zoals bijvoorbeeld sensor op CO2, vocht, aanwezigheid, … in bijvoorbeeld toilet of badkamer, al dan niet met timer en nalooptijd.</a:t>
            </a:r>
            <a:br>
              <a:rPr lang="nl-BE" sz="1900"/>
            </a:br>
            <a:r>
              <a:rPr lang="nl-BE" sz="1900"/>
              <a:t>Ze hebben GEEN basisdebiet en vallen altijd terug op nul.</a:t>
            </a:r>
            <a:endParaRPr lang="nl-BE" sz="1900">
              <a:ea typeface="Calibri"/>
              <a:cs typeface="Calibri"/>
            </a:endParaRPr>
          </a:p>
          <a:p>
            <a:pPr marL="287655" lvl="1" indent="0">
              <a:spcAft>
                <a:spcPts val="1200"/>
              </a:spcAft>
              <a:buNone/>
            </a:pPr>
            <a:r>
              <a:rPr lang="nl-BE" sz="1900">
                <a:sym typeface="Wingdings" panose="05000000000000000000" pitchFamily="2" charset="2"/>
              </a:rPr>
              <a:t>	 	</a:t>
            </a:r>
            <a:r>
              <a:rPr lang="nl-BE" sz="1900"/>
              <a:t>gelden NIET als permanent draaiende ventilatie-		toestellen en mogen NIET ingevoerd worden</a:t>
            </a:r>
            <a:endParaRPr lang="nl-BE" sz="1900">
              <a:ea typeface="Calibri"/>
              <a:cs typeface="Calibri"/>
            </a:endParaRPr>
          </a:p>
          <a:p>
            <a:pPr marL="575945" lvl="1" indent="-287655">
              <a:spcAft>
                <a:spcPts val="1200"/>
              </a:spcAft>
            </a:pPr>
            <a:r>
              <a:rPr lang="nl-BE" sz="1900" b="1"/>
              <a:t>Dampkap</a:t>
            </a:r>
            <a:endParaRPr lang="nl-BE" sz="1900" b="1">
              <a:ea typeface="Calibri"/>
              <a:cs typeface="Calibri"/>
            </a:endParaRPr>
          </a:p>
          <a:p>
            <a:pPr marL="287655" lvl="1" indent="0">
              <a:spcAft>
                <a:spcPts val="1200"/>
              </a:spcAft>
              <a:buNone/>
            </a:pPr>
            <a:r>
              <a:rPr lang="nl-BE" sz="1900">
                <a:sym typeface="Wingdings" panose="05000000000000000000" pitchFamily="2" charset="2"/>
              </a:rPr>
              <a:t>	 	</a:t>
            </a:r>
            <a:r>
              <a:rPr lang="nl-BE" sz="1900"/>
              <a:t>Werkt doorgaans NIET permanent en mag dus 			NIET ingevoerd worden.</a:t>
            </a:r>
            <a:endParaRPr lang="nl-BE" sz="1900">
              <a:ea typeface="Calibri"/>
              <a:cs typeface="Calibri"/>
            </a:endParaRPr>
          </a:p>
          <a:p>
            <a:pPr marL="863600" lvl="2" indent="-287655">
              <a:spcAft>
                <a:spcPts val="1200"/>
              </a:spcAft>
            </a:pPr>
            <a:r>
              <a:rPr lang="nl-BE" sz="1400"/>
              <a:t>Let op: er bestaan types die aangesloten zijn op de centrale ventilatie of die toch continu in werking zijn en zo als permanent ventilatietoestel functioneren. Deze types zijn echter zeldzaam. Bewijsstukken zoals de technische fiche zijn noodzakelijk om aan te tonen dat het een dampkap is die permanent draait.</a:t>
            </a:r>
            <a:endParaRPr lang="nl-BE" sz="1900">
              <a:ea typeface="Calibri"/>
              <a:cs typeface="Calibri"/>
            </a:endParaRPr>
          </a:p>
          <a:p>
            <a:pPr marL="287655" lvl="1" indent="0">
              <a:spcAft>
                <a:spcPts val="1200"/>
              </a:spcAft>
              <a:buNone/>
            </a:pPr>
            <a:endParaRPr lang="nl-NL" sz="1900">
              <a:ea typeface="Calibri"/>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pic>
        <p:nvPicPr>
          <p:cNvPr id="2050" name="Picture 2">
            <a:extLst>
              <a:ext uri="{FF2B5EF4-FFF2-40B4-BE49-F238E27FC236}">
                <a16:creationId xmlns:a16="http://schemas.microsoft.com/office/drawing/2014/main" id="{F3BDE4FE-7DEE-8A5B-04BF-6937890D77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0085" y="2143124"/>
            <a:ext cx="1743075" cy="174307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DF123001-95EB-A44C-12CE-C76060C2D91D}"/>
              </a:ext>
            </a:extLst>
          </p:cNvPr>
          <p:cNvSpPr txBox="1"/>
          <p:nvPr/>
        </p:nvSpPr>
        <p:spPr>
          <a:xfrm>
            <a:off x="8910098" y="3987492"/>
            <a:ext cx="2552700" cy="461665"/>
          </a:xfrm>
          <a:prstGeom prst="rect">
            <a:avLst/>
          </a:prstGeom>
          <a:noFill/>
        </p:spPr>
        <p:txBody>
          <a:bodyPr wrap="square" rtlCol="0">
            <a:spAutoFit/>
          </a:bodyPr>
          <a:lstStyle/>
          <a:p>
            <a:r>
              <a:rPr lang="nl-BE" sz="1200"/>
              <a:t>Niet-permanent draaiende </a:t>
            </a:r>
            <a:br>
              <a:rPr lang="nl-BE" sz="1200"/>
            </a:br>
            <a:r>
              <a:rPr lang="nl-BE" sz="1200"/>
              <a:t>WC-ventilator met timer</a:t>
            </a:r>
          </a:p>
        </p:txBody>
      </p:sp>
      <p:pic>
        <p:nvPicPr>
          <p:cNvPr id="9" name="Afbeelding 8">
            <a:extLst>
              <a:ext uri="{FF2B5EF4-FFF2-40B4-BE49-F238E27FC236}">
                <a16:creationId xmlns:a16="http://schemas.microsoft.com/office/drawing/2014/main" id="{B46B27D9-0FF8-911A-14FE-1EAD5620BA64}"/>
              </a:ext>
            </a:extLst>
          </p:cNvPr>
          <p:cNvPicPr>
            <a:picLocks noChangeAspect="1"/>
          </p:cNvPicPr>
          <p:nvPr/>
        </p:nvPicPr>
        <p:blipFill>
          <a:blip r:embed="rId6"/>
          <a:stretch>
            <a:fillRect/>
          </a:stretch>
        </p:blipFill>
        <p:spPr>
          <a:xfrm>
            <a:off x="8910098" y="5105434"/>
            <a:ext cx="1729328" cy="914651"/>
          </a:xfrm>
          <a:prstGeom prst="rect">
            <a:avLst/>
          </a:prstGeom>
        </p:spPr>
      </p:pic>
      <p:pic>
        <p:nvPicPr>
          <p:cNvPr id="12" name="Graphic 11" descr="Sluiten met effen opvulling">
            <a:extLst>
              <a:ext uri="{FF2B5EF4-FFF2-40B4-BE49-F238E27FC236}">
                <a16:creationId xmlns:a16="http://schemas.microsoft.com/office/drawing/2014/main" id="{8EA8DACF-2FB9-375B-B623-77CA8B0F8E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58375" y="3073092"/>
            <a:ext cx="914400" cy="914400"/>
          </a:xfrm>
          <a:prstGeom prst="rect">
            <a:avLst/>
          </a:prstGeom>
        </p:spPr>
      </p:pic>
      <p:pic>
        <p:nvPicPr>
          <p:cNvPr id="13" name="Graphic 12" descr="Sluiten met effen opvulling">
            <a:extLst>
              <a:ext uri="{FF2B5EF4-FFF2-40B4-BE49-F238E27FC236}">
                <a16:creationId xmlns:a16="http://schemas.microsoft.com/office/drawing/2014/main" id="{2C3400D9-0246-8F4D-85C6-7AB03833FA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95935" y="5363557"/>
            <a:ext cx="914400" cy="914400"/>
          </a:xfrm>
          <a:prstGeom prst="rect">
            <a:avLst/>
          </a:prstGeom>
        </p:spPr>
      </p:pic>
    </p:spTree>
    <p:extLst>
      <p:ext uri="{BB962C8B-B14F-4D97-AF65-F5344CB8AC3E}">
        <p14:creationId xmlns:p14="http://schemas.microsoft.com/office/powerpoint/2010/main" val="440033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Mechanische ventilatietoestellen</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7" y="1484784"/>
            <a:ext cx="7400928" cy="5037474"/>
          </a:xfrm>
        </p:spPr>
        <p:txBody>
          <a:bodyPr lIns="91440" tIns="45720" rIns="91440" bIns="0" anchor="t"/>
          <a:lstStyle/>
          <a:p>
            <a:pPr indent="-287655">
              <a:spcAft>
                <a:spcPts val="1200"/>
              </a:spcAft>
            </a:pPr>
            <a:r>
              <a:rPr lang="nl-BE" sz="2600"/>
              <a:t>Hoe vaststellen of toestel permanent draait?</a:t>
            </a:r>
            <a:endParaRPr lang="nl-BE" sz="1400">
              <a:ea typeface="Calibri"/>
              <a:cs typeface="Calibri"/>
            </a:endParaRPr>
          </a:p>
          <a:p>
            <a:pPr marL="457200" lvl="2" indent="-457200">
              <a:spcAft>
                <a:spcPts val="1200"/>
              </a:spcAft>
              <a:buClr>
                <a:srgbClr val="105269"/>
              </a:buClr>
              <a:buFont typeface="Wingdings" panose="05000000000000000000" pitchFamily="2" charset="2"/>
              <a:buChar char="§"/>
            </a:pPr>
            <a:r>
              <a:rPr lang="nl-BE" sz="2100">
                <a:solidFill>
                  <a:srgbClr val="105269"/>
                </a:solidFill>
              </a:rPr>
              <a:t>Bij centrale toestellen of centrale ventilatie-units waar via buizennetwerk verschillende ruimtes op zijn aangesloten:</a:t>
            </a:r>
            <a:endParaRPr lang="nl-BE" sz="2100">
              <a:solidFill>
                <a:srgbClr val="105269"/>
              </a:solidFill>
              <a:ea typeface="Calibri"/>
              <a:cs typeface="Calibri"/>
            </a:endParaRPr>
          </a:p>
          <a:p>
            <a:pPr marL="575945" lvl="1" indent="-287655">
              <a:spcAft>
                <a:spcPts val="1200"/>
              </a:spcAft>
            </a:pPr>
            <a:r>
              <a:rPr lang="nl-BE" sz="1900"/>
              <a:t>Aanname dat toestel altijd permanent draait. Centrale toestellen mogen ALTIJD ingevoerd worden.</a:t>
            </a:r>
            <a:endParaRPr lang="nl-BE" sz="2100">
              <a:ea typeface="Calibri"/>
              <a:cs typeface="Calibri"/>
            </a:endParaRPr>
          </a:p>
          <a:p>
            <a:pPr marL="457200" lvl="2" indent="-457200">
              <a:spcAft>
                <a:spcPts val="1200"/>
              </a:spcAft>
              <a:buClr>
                <a:srgbClr val="105269"/>
              </a:buClr>
              <a:buFont typeface="Wingdings" panose="05000000000000000000" pitchFamily="2" charset="2"/>
              <a:buChar char="§"/>
            </a:pPr>
            <a:endParaRPr lang="nl-BE" sz="2100"/>
          </a:p>
          <a:p>
            <a:pPr marL="457200" lvl="2" indent="-457200">
              <a:spcAft>
                <a:spcPts val="1200"/>
              </a:spcAft>
              <a:buClr>
                <a:srgbClr val="105269"/>
              </a:buClr>
              <a:buFont typeface="Wingdings" panose="05000000000000000000" pitchFamily="2" charset="2"/>
              <a:buChar char="§"/>
            </a:pPr>
            <a:r>
              <a:rPr lang="nl-BE" sz="2100"/>
              <a:t>Bij decentrale (buis)ventilatoren of dampkap:</a:t>
            </a:r>
            <a:endParaRPr lang="nl-BE" sz="2100">
              <a:ea typeface="Calibri"/>
              <a:cs typeface="Calibri"/>
            </a:endParaRPr>
          </a:p>
          <a:p>
            <a:pPr marL="575945" lvl="1" indent="-287655">
              <a:spcAft>
                <a:spcPts val="1200"/>
              </a:spcAft>
            </a:pPr>
            <a:r>
              <a:rPr lang="nl-BE" sz="1900"/>
              <a:t>Aanname dat toestel niet permanent draait. Toestel mag NIET ingevoerd worden, TENZIJ uit technische fiche of andere  bewijsstukken blijkt dat het toestel wel ontworpen is om permanent te draaien.</a:t>
            </a:r>
            <a:endParaRPr lang="nl-BE" sz="1900">
              <a:ea typeface="Calibri"/>
              <a:cs typeface="Calibri"/>
            </a:endParaRPr>
          </a:p>
          <a:p>
            <a:pPr marL="287655" lvl="1" indent="0">
              <a:spcAft>
                <a:spcPts val="1200"/>
              </a:spcAft>
              <a:buNone/>
            </a:pPr>
            <a:endParaRPr lang="nl-NL" sz="1900">
              <a:ea typeface="Calibri"/>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pic>
        <p:nvPicPr>
          <p:cNvPr id="2050" name="Picture 2">
            <a:extLst>
              <a:ext uri="{FF2B5EF4-FFF2-40B4-BE49-F238E27FC236}">
                <a16:creationId xmlns:a16="http://schemas.microsoft.com/office/drawing/2014/main" id="{F3BDE4FE-7DEE-8A5B-04BF-6937890D77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7168" y="5012988"/>
            <a:ext cx="1070979" cy="1070979"/>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B46B27D9-0FF8-911A-14FE-1EAD5620BA64}"/>
              </a:ext>
            </a:extLst>
          </p:cNvPr>
          <p:cNvPicPr>
            <a:picLocks noChangeAspect="1"/>
          </p:cNvPicPr>
          <p:nvPr/>
        </p:nvPicPr>
        <p:blipFill>
          <a:blip r:embed="rId6"/>
          <a:stretch>
            <a:fillRect/>
          </a:stretch>
        </p:blipFill>
        <p:spPr>
          <a:xfrm>
            <a:off x="8304113" y="5363557"/>
            <a:ext cx="1178067" cy="623086"/>
          </a:xfrm>
          <a:prstGeom prst="rect">
            <a:avLst/>
          </a:prstGeom>
        </p:spPr>
      </p:pic>
      <p:pic>
        <p:nvPicPr>
          <p:cNvPr id="13" name="Graphic 12" descr="Sluiten met effen opvulling">
            <a:extLst>
              <a:ext uri="{FF2B5EF4-FFF2-40B4-BE49-F238E27FC236}">
                <a16:creationId xmlns:a16="http://schemas.microsoft.com/office/drawing/2014/main" id="{2C3400D9-0246-8F4D-85C6-7AB03833FA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4980" y="5474653"/>
            <a:ext cx="914400" cy="914400"/>
          </a:xfrm>
          <a:prstGeom prst="rect">
            <a:avLst/>
          </a:prstGeom>
        </p:spPr>
      </p:pic>
      <p:pic>
        <p:nvPicPr>
          <p:cNvPr id="14" name="Afbeelding 13">
            <a:extLst>
              <a:ext uri="{FF2B5EF4-FFF2-40B4-BE49-F238E27FC236}">
                <a16:creationId xmlns:a16="http://schemas.microsoft.com/office/drawing/2014/main" id="{E6CCB892-1642-2393-1328-974737FC66A6}"/>
              </a:ext>
            </a:extLst>
          </p:cNvPr>
          <p:cNvPicPr>
            <a:picLocks noChangeAspect="1"/>
          </p:cNvPicPr>
          <p:nvPr/>
        </p:nvPicPr>
        <p:blipFill>
          <a:blip r:embed="rId9"/>
          <a:stretch>
            <a:fillRect/>
          </a:stretch>
        </p:blipFill>
        <p:spPr>
          <a:xfrm>
            <a:off x="8426465" y="1867815"/>
            <a:ext cx="1055715" cy="976536"/>
          </a:xfrm>
          <a:prstGeom prst="rect">
            <a:avLst/>
          </a:prstGeom>
        </p:spPr>
      </p:pic>
      <p:pic>
        <p:nvPicPr>
          <p:cNvPr id="16" name="Afbeelding 15">
            <a:extLst>
              <a:ext uri="{FF2B5EF4-FFF2-40B4-BE49-F238E27FC236}">
                <a16:creationId xmlns:a16="http://schemas.microsoft.com/office/drawing/2014/main" id="{8709CC29-63C4-C7C0-A76C-204F2FD0912F}"/>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9939380" y="1874441"/>
            <a:ext cx="827184" cy="976536"/>
          </a:xfrm>
          <a:prstGeom prst="rect">
            <a:avLst/>
          </a:prstGeom>
        </p:spPr>
      </p:pic>
      <p:pic>
        <p:nvPicPr>
          <p:cNvPr id="18" name="Graphic 17" descr="Vinkje met effen opvulling">
            <a:extLst>
              <a:ext uri="{FF2B5EF4-FFF2-40B4-BE49-F238E27FC236}">
                <a16:creationId xmlns:a16="http://schemas.microsoft.com/office/drawing/2014/main" id="{379AB1D2-5F64-E6A6-77E9-BC3C77F15F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42582" y="2473766"/>
            <a:ext cx="914400" cy="914400"/>
          </a:xfrm>
          <a:prstGeom prst="rect">
            <a:avLst/>
          </a:prstGeom>
        </p:spPr>
      </p:pic>
    </p:spTree>
    <p:extLst>
      <p:ext uri="{BB962C8B-B14F-4D97-AF65-F5344CB8AC3E}">
        <p14:creationId xmlns:p14="http://schemas.microsoft.com/office/powerpoint/2010/main" val="1408081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Mechanische ventilatietoestellen</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7" y="1484784"/>
            <a:ext cx="4777512" cy="5037474"/>
          </a:xfrm>
        </p:spPr>
        <p:txBody>
          <a:bodyPr lIns="91440" tIns="45720" rIns="91440" bIns="0" anchor="t"/>
          <a:lstStyle/>
          <a:p>
            <a:pPr indent="-287655">
              <a:spcAft>
                <a:spcPts val="1200"/>
              </a:spcAft>
            </a:pPr>
            <a:r>
              <a:rPr lang="nl-BE" sz="2600"/>
              <a:t>Extract uit technische fiche van decentrale ventilator waaruit kan afgeleid worden dat decentrale ventilator continu werkt:</a:t>
            </a:r>
          </a:p>
          <a:p>
            <a:pPr indent="-287655">
              <a:spcAft>
                <a:spcPts val="1200"/>
              </a:spcAft>
            </a:pPr>
            <a:endParaRPr lang="nl-BE" sz="2600"/>
          </a:p>
          <a:p>
            <a:pPr indent="-287655">
              <a:spcAft>
                <a:spcPts val="1200"/>
              </a:spcAft>
            </a:pPr>
            <a:endParaRPr lang="nl-BE" sz="2600"/>
          </a:p>
          <a:p>
            <a:pPr indent="-287655">
              <a:spcAft>
                <a:spcPts val="1200"/>
              </a:spcAft>
            </a:pPr>
            <a:endParaRPr lang="nl-BE" sz="2600"/>
          </a:p>
          <a:p>
            <a:pPr indent="-287655">
              <a:spcAft>
                <a:spcPts val="1200"/>
              </a:spcAft>
            </a:pPr>
            <a:r>
              <a:rPr lang="nl-BE" sz="2600"/>
              <a:t>Mag dus ingevoerd worden</a:t>
            </a:r>
          </a:p>
          <a:p>
            <a:pPr indent="-287655">
              <a:spcAft>
                <a:spcPts val="1200"/>
              </a:spcAft>
            </a:pPr>
            <a:r>
              <a:rPr lang="nl-BE" sz="2600"/>
              <a:t>Technische fiche toe te voegen aan projectdossier!</a:t>
            </a:r>
            <a:endParaRPr lang="nl-BE" sz="1400">
              <a:ea typeface="Calibri"/>
              <a:cs typeface="Calibri"/>
            </a:endParaRPr>
          </a:p>
          <a:p>
            <a:pPr marL="287655" lvl="1" indent="0">
              <a:spcAft>
                <a:spcPts val="1200"/>
              </a:spcAft>
              <a:buNone/>
            </a:pPr>
            <a:endParaRPr lang="nl-NL" sz="1900">
              <a:ea typeface="Calibri"/>
              <a:cs typeface="Calibri"/>
            </a:endParaRP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pic>
        <p:nvPicPr>
          <p:cNvPr id="26" name="Afbeelding 25">
            <a:extLst>
              <a:ext uri="{FF2B5EF4-FFF2-40B4-BE49-F238E27FC236}">
                <a16:creationId xmlns:a16="http://schemas.microsoft.com/office/drawing/2014/main" id="{EA5C5AEB-9A03-09DA-7149-0EC0C57D2B42}"/>
              </a:ext>
            </a:extLst>
          </p:cNvPr>
          <p:cNvPicPr>
            <a:picLocks noChangeAspect="1"/>
          </p:cNvPicPr>
          <p:nvPr/>
        </p:nvPicPr>
        <p:blipFill>
          <a:blip r:embed="rId5"/>
          <a:stretch>
            <a:fillRect/>
          </a:stretch>
        </p:blipFill>
        <p:spPr>
          <a:xfrm>
            <a:off x="5720331" y="1929798"/>
            <a:ext cx="6201640" cy="3324689"/>
          </a:xfrm>
          <a:prstGeom prst="rect">
            <a:avLst/>
          </a:prstGeom>
          <a:ln>
            <a:solidFill>
              <a:schemeClr val="tx2"/>
            </a:solidFill>
          </a:ln>
        </p:spPr>
      </p:pic>
    </p:spTree>
    <p:extLst>
      <p:ext uri="{BB962C8B-B14F-4D97-AF65-F5344CB8AC3E}">
        <p14:creationId xmlns:p14="http://schemas.microsoft.com/office/powerpoint/2010/main" val="4008753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E50F5-1FBB-D4B5-6C27-7A730D6F97D3}"/>
              </a:ext>
            </a:extLst>
          </p:cNvPr>
          <p:cNvSpPr>
            <a:spLocks noGrp="1"/>
          </p:cNvSpPr>
          <p:nvPr>
            <p:ph type="title"/>
          </p:nvPr>
        </p:nvSpPr>
        <p:spPr/>
        <p:txBody>
          <a:bodyPr/>
          <a:lstStyle/>
          <a:p>
            <a:r>
              <a:rPr lang="nl-BE"/>
              <a:t>Mechanische ventilatietoestellen</a:t>
            </a:r>
          </a:p>
        </p:txBody>
      </p:sp>
      <p:sp>
        <p:nvSpPr>
          <p:cNvPr id="3" name="Tijdelijke aanduiding voor inhoud 2">
            <a:extLst>
              <a:ext uri="{FF2B5EF4-FFF2-40B4-BE49-F238E27FC236}">
                <a16:creationId xmlns:a16="http://schemas.microsoft.com/office/drawing/2014/main" id="{EF1E35A2-57A4-3E1D-4DFF-FEDFC597B6C4}"/>
              </a:ext>
            </a:extLst>
          </p:cNvPr>
          <p:cNvSpPr>
            <a:spLocks noGrp="1"/>
          </p:cNvSpPr>
          <p:nvPr>
            <p:ph sz="half" idx="10"/>
          </p:nvPr>
        </p:nvSpPr>
        <p:spPr/>
        <p:txBody>
          <a:bodyPr lIns="91440" tIns="45720" rIns="91440" bIns="0" anchor="t"/>
          <a:lstStyle/>
          <a:p>
            <a:pPr indent="-287655"/>
            <a:r>
              <a:rPr lang="nl-BE" sz="2600"/>
              <a:t>Waarom moet het toestel ontworpen zijn om permanent te draaien?</a:t>
            </a:r>
            <a:endParaRPr lang="en-US"/>
          </a:p>
          <a:p>
            <a:pPr marL="575945" lvl="1" indent="-287655"/>
            <a:r>
              <a:rPr lang="nl-NL" sz="1900"/>
              <a:t>Ventileren is meer dan een paar keer per dag de vensters en deuren open zetten. Ventileren is zorgen dat er permanent (24u op 24u) </a:t>
            </a:r>
            <a:r>
              <a:rPr lang="nl-NL" sz="1900" err="1"/>
              <a:t>binnenlucht</a:t>
            </a:r>
            <a:r>
              <a:rPr lang="nl-NL" sz="1900"/>
              <a:t> ververst kan worden.</a:t>
            </a:r>
            <a:endParaRPr lang="nl-NL" sz="1900">
              <a:cs typeface="Calibri"/>
            </a:endParaRPr>
          </a:p>
          <a:p>
            <a:pPr marL="575945" lvl="1" indent="-287655"/>
            <a:endParaRPr lang="nl-NL" sz="1900">
              <a:cs typeface="Calibri"/>
            </a:endParaRPr>
          </a:p>
          <a:p>
            <a:pPr marL="575945" lvl="1" indent="-287655"/>
            <a:r>
              <a:rPr lang="nl-NL" sz="1900"/>
              <a:t>Als een badkamerventilator stopt met draaien, valt ook de drijvende kracht weg achter het binnentrekken van verse lucht in de slaapkamers (met raamroosters).  Dat is niet gewenst.</a:t>
            </a:r>
            <a:endParaRPr lang="nl-NL" sz="1900">
              <a:cs typeface="Calibri"/>
            </a:endParaRPr>
          </a:p>
          <a:p>
            <a:pPr marL="575945" lvl="1" indent="-287655"/>
            <a:endParaRPr lang="nl-NL" sz="1900">
              <a:cs typeface="Calibri"/>
            </a:endParaRPr>
          </a:p>
          <a:p>
            <a:pPr marL="575945" lvl="1" indent="-287655"/>
            <a:r>
              <a:rPr lang="nl-NL" sz="1900"/>
              <a:t>Binnen EPC-context wordt, ook in de vernieuwde aanpak, soepel omgegaan met bepaalde voorwaarden waaraan binnen EPB wél strikt moet voldaan zijn:</a:t>
            </a:r>
            <a:endParaRPr lang="nl-NL" sz="1900">
              <a:cs typeface="Calibri"/>
            </a:endParaRPr>
          </a:p>
          <a:p>
            <a:pPr marL="863600" lvl="2" indent="-287655"/>
            <a:r>
              <a:rPr lang="nl-NL" sz="1600"/>
              <a:t>Geen </a:t>
            </a:r>
            <a:r>
              <a:rPr lang="nl-NL" sz="1600" err="1"/>
              <a:t>aftoetsing</a:t>
            </a:r>
            <a:r>
              <a:rPr lang="nl-NL" sz="1600"/>
              <a:t> of de debieten gehaald worden</a:t>
            </a:r>
            <a:endParaRPr lang="nl-NL" sz="1600">
              <a:cs typeface="Calibri"/>
            </a:endParaRPr>
          </a:p>
          <a:p>
            <a:pPr marL="863600" lvl="2" indent="-287655"/>
            <a:r>
              <a:rPr lang="nl-NL" sz="1600"/>
              <a:t>Geen </a:t>
            </a:r>
            <a:r>
              <a:rPr lang="nl-NL" sz="1600" err="1"/>
              <a:t>aftoetsing</a:t>
            </a:r>
            <a:r>
              <a:rPr lang="nl-NL" sz="1600"/>
              <a:t> van correcte werking</a:t>
            </a:r>
            <a:endParaRPr lang="nl-NL" sz="1600">
              <a:cs typeface="Calibri"/>
            </a:endParaRPr>
          </a:p>
          <a:p>
            <a:pPr marL="863600" lvl="2" indent="-287655"/>
            <a:r>
              <a:rPr lang="nl-NL" sz="1600"/>
              <a:t>Geen eisen aan regelbaarheid van natuurlijke ventilatieopeningen</a:t>
            </a:r>
            <a:endParaRPr lang="nl-NL" sz="1600">
              <a:cs typeface="Calibri"/>
            </a:endParaRPr>
          </a:p>
          <a:p>
            <a:pPr marL="863600" lvl="2" indent="-287655"/>
            <a:r>
              <a:rPr lang="nl-NL" sz="1600"/>
              <a:t>In EPB moeten alle ruimtes voldoen, bij EPC is hierop marge (zie verder Minimale ventilatievoorzieningen)</a:t>
            </a:r>
            <a:endParaRPr lang="nl-NL" sz="1600">
              <a:cs typeface="Calibri"/>
            </a:endParaRPr>
          </a:p>
          <a:p>
            <a:pPr marL="575945" lvl="1" indent="-287655"/>
            <a:r>
              <a:rPr lang="nl-NL" sz="1900"/>
              <a:t>Het is niet aangewezen om daarbovenop ook soepel te zijn op het permanent draaien.</a:t>
            </a:r>
            <a:endParaRPr lang="nl-NL" sz="1900">
              <a:cs typeface="Calibri"/>
            </a:endParaRPr>
          </a:p>
          <a:p>
            <a:pPr marL="863600" lvl="2" indent="-287655"/>
            <a:endParaRPr lang="nl-NL" sz="1600">
              <a:cs typeface="Calibri"/>
            </a:endParaRPr>
          </a:p>
          <a:p>
            <a:pPr marL="287655" lvl="1" indent="0">
              <a:buNone/>
            </a:pPr>
            <a:r>
              <a:rPr lang="nl-NL" sz="1900" b="1"/>
              <a:t>Het is absoluut nodig en gerechtvaardigd dat EPC streng is en blijft op het permanent draaien van de ventilatoren</a:t>
            </a:r>
            <a:r>
              <a:rPr lang="nl-NL" sz="1900"/>
              <a:t>.  </a:t>
            </a:r>
            <a:endParaRPr lang="nl-BE" sz="1400">
              <a:cs typeface="Calibri"/>
            </a:endParaRPr>
          </a:p>
        </p:txBody>
      </p:sp>
    </p:spTree>
    <p:extLst>
      <p:ext uri="{BB962C8B-B14F-4D97-AF65-F5344CB8AC3E}">
        <p14:creationId xmlns:p14="http://schemas.microsoft.com/office/powerpoint/2010/main" val="3038069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F827ABE-D884-2409-886D-E8400B1E79B3}"/>
              </a:ext>
            </a:extLst>
          </p:cNvPr>
          <p:cNvSpPr/>
          <p:nvPr/>
        </p:nvSpPr>
        <p:spPr>
          <a:xfrm>
            <a:off x="7407563" y="2052739"/>
            <a:ext cx="4514407" cy="432858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Eigenschappen van ventilatietoestel</a:t>
            </a:r>
          </a:p>
        </p:txBody>
      </p:sp>
      <p:sp>
        <p:nvSpPr>
          <p:cNvPr id="3" name="Tijdelijke aanduiding voor inhoud 2">
            <a:extLst>
              <a:ext uri="{FF2B5EF4-FFF2-40B4-BE49-F238E27FC236}">
                <a16:creationId xmlns:a16="http://schemas.microsoft.com/office/drawing/2014/main" id="{461E437B-A7A4-4E79-9E5D-0F8E395612A4}"/>
              </a:ext>
            </a:extLst>
          </p:cNvPr>
          <p:cNvSpPr>
            <a:spLocks noGrp="1"/>
          </p:cNvSpPr>
          <p:nvPr>
            <p:ph sz="half" idx="10"/>
          </p:nvPr>
        </p:nvSpPr>
        <p:spPr>
          <a:xfrm>
            <a:off x="838197" y="1484784"/>
            <a:ext cx="5747330" cy="5037474"/>
          </a:xfrm>
        </p:spPr>
        <p:txBody>
          <a:bodyPr/>
          <a:lstStyle/>
          <a:p>
            <a:pPr>
              <a:spcAft>
                <a:spcPts val="1200"/>
              </a:spcAft>
            </a:pPr>
            <a:r>
              <a:rPr lang="nl-BE" sz="2600"/>
              <a:t>Per mechanisch, permanent draaiend ventilatietoestel kunnen gegevens ingevoerd worden over</a:t>
            </a:r>
            <a:endParaRPr lang="nl-BE" sz="1400"/>
          </a:p>
          <a:p>
            <a:pPr marL="457200" lvl="2" indent="-457200">
              <a:spcAft>
                <a:spcPts val="1200"/>
              </a:spcAft>
              <a:buClr>
                <a:srgbClr val="105269"/>
              </a:buClr>
              <a:buFont typeface="Wingdings" panose="05000000000000000000" pitchFamily="2" charset="2"/>
              <a:buChar char="§"/>
            </a:pPr>
            <a:r>
              <a:rPr lang="nl-BE" sz="2100">
                <a:solidFill>
                  <a:srgbClr val="105269"/>
                </a:solidFill>
              </a:rPr>
              <a:t>Type: Enkel afvoer, enkel toevoer, toevoer en afvoer</a:t>
            </a:r>
          </a:p>
          <a:p>
            <a:pPr marL="457200" lvl="2" indent="-457200">
              <a:spcAft>
                <a:spcPts val="1200"/>
              </a:spcAft>
              <a:buClr>
                <a:srgbClr val="105269"/>
              </a:buClr>
              <a:buFont typeface="Wingdings" panose="05000000000000000000" pitchFamily="2" charset="2"/>
              <a:buChar char="§"/>
            </a:pPr>
            <a:r>
              <a:rPr lang="nl-BE" sz="2100"/>
              <a:t>Regeling</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Reductiefactor ventilatie</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Type regeling</a:t>
            </a:r>
          </a:p>
          <a:p>
            <a:pPr marL="457200" lvl="2" indent="-457200">
              <a:spcAft>
                <a:spcPts val="1200"/>
              </a:spcAft>
              <a:buClr>
                <a:srgbClr val="105269"/>
              </a:buClr>
              <a:buFont typeface="Wingdings" panose="05000000000000000000" pitchFamily="2" charset="2"/>
              <a:buChar char="§"/>
            </a:pPr>
            <a:r>
              <a:rPr lang="nl-BE" sz="2100"/>
              <a:t>Warmterecuperatie</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Rendement </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Referentiejaar fabricage</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Aanwezigheid bypass</a:t>
            </a:r>
          </a:p>
          <a:p>
            <a:pPr marL="288000" lvl="1" indent="0">
              <a:spcAft>
                <a:spcPts val="1200"/>
              </a:spcAft>
              <a:buNone/>
            </a:pPr>
            <a:endParaRPr lang="nl-NL" sz="1900"/>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7" name="Tekstvak 6">
            <a:extLst>
              <a:ext uri="{FF2B5EF4-FFF2-40B4-BE49-F238E27FC236}">
                <a16:creationId xmlns:a16="http://schemas.microsoft.com/office/drawing/2014/main" id="{A67C2C41-6D81-BEB4-89CC-C988EFED7E55}"/>
              </a:ext>
            </a:extLst>
          </p:cNvPr>
          <p:cNvSpPr txBox="1"/>
          <p:nvPr/>
        </p:nvSpPr>
        <p:spPr>
          <a:xfrm>
            <a:off x="7614422" y="2364844"/>
            <a:ext cx="4198887" cy="4016484"/>
          </a:xfrm>
          <a:prstGeom prst="rect">
            <a:avLst/>
          </a:prstGeom>
          <a:noFill/>
        </p:spPr>
        <p:txBody>
          <a:bodyPr wrap="square" rtlCol="0">
            <a:spAutoFit/>
          </a:bodyPr>
          <a:lstStyle/>
          <a:p>
            <a:r>
              <a:rPr lang="nl-BE" sz="1500" b="1"/>
              <a:t>Mogelijke bewijsstukken voor de eigenschappen van ventilatietoestellen</a:t>
            </a:r>
          </a:p>
          <a:p>
            <a:pPr marL="285750" indent="-285750">
              <a:buFontTx/>
              <a:buChar char="-"/>
            </a:pPr>
            <a:r>
              <a:rPr lang="nl-BE" sz="1500"/>
              <a:t>EPB-aangifte</a:t>
            </a:r>
          </a:p>
          <a:p>
            <a:pPr marL="285750" indent="-285750">
              <a:buFontTx/>
              <a:buChar char="-"/>
            </a:pPr>
            <a:r>
              <a:rPr lang="nl-BE" sz="1500"/>
              <a:t>EPB-productdatabank</a:t>
            </a:r>
          </a:p>
          <a:p>
            <a:pPr marL="285750" indent="-285750">
              <a:buFontTx/>
              <a:buChar char="-"/>
            </a:pPr>
            <a:r>
              <a:rPr lang="nl-BE" sz="1500" err="1"/>
              <a:t>Ventilatieprestatieverslag</a:t>
            </a:r>
            <a:r>
              <a:rPr lang="nl-BE" sz="1500"/>
              <a:t>, opgemaakt door erkend ventilatieverslaggever</a:t>
            </a:r>
          </a:p>
          <a:p>
            <a:pPr marL="285750" indent="-285750">
              <a:buFontTx/>
              <a:buChar char="-"/>
            </a:pPr>
            <a:r>
              <a:rPr lang="nl-BE" sz="1500">
                <a:effectLst/>
                <a:latin typeface="Calibri" panose="020F0502020204030204" pitchFamily="34" charset="0"/>
                <a:ea typeface="Times New Roman" panose="02020603050405020304" pitchFamily="18" charset="0"/>
                <a:cs typeface="Times New Roman" panose="02020603050405020304" pitchFamily="18" charset="0"/>
              </a:rPr>
              <a:t>Gelijkwaardigheidsbesluiten van het Vlaams Energie- en Klimaatagentschap voor </a:t>
            </a:r>
            <a:r>
              <a:rPr lang="nl-BE" sz="1500" err="1">
                <a:effectLst/>
                <a:latin typeface="Calibri" panose="020F0502020204030204" pitchFamily="34" charset="0"/>
                <a:ea typeface="Times New Roman" panose="02020603050405020304" pitchFamily="18" charset="0"/>
                <a:cs typeface="Times New Roman" panose="02020603050405020304" pitchFamily="18" charset="0"/>
              </a:rPr>
              <a:t>vraaggestuurde</a:t>
            </a:r>
            <a:r>
              <a:rPr lang="nl-BE" sz="1500">
                <a:effectLst/>
                <a:latin typeface="Calibri" panose="020F0502020204030204" pitchFamily="34" charset="0"/>
                <a:ea typeface="Times New Roman" panose="02020603050405020304" pitchFamily="18" charset="0"/>
                <a:cs typeface="Times New Roman" panose="02020603050405020304" pitchFamily="18" charset="0"/>
              </a:rPr>
              <a:t> ventilatie (te vinden op de website </a:t>
            </a:r>
            <a:r>
              <a:rPr lang="nl-BE" sz="15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https://www.vlaanderen.be/epb-pedia/epb-regelgeving/besluiten-van-de-administrateur-generaal/gelijkwaardigheidsbesluiten-voor-vraaggestuurde-ventilatie</a:t>
            </a:r>
            <a:r>
              <a:rPr lang="nl-BE" sz="1500">
                <a:effectLst/>
                <a:latin typeface="Calibri" panose="020F0502020204030204" pitchFamily="34" charset="0"/>
                <a:ea typeface="Times New Roman" panose="02020603050405020304" pitchFamily="18" charset="0"/>
                <a:cs typeface="Times New Roman" panose="02020603050405020304" pitchFamily="18" charset="0"/>
              </a:rPr>
              <a:t>);</a:t>
            </a:r>
          </a:p>
          <a:p>
            <a:pPr marL="285750" indent="-285750">
              <a:buFontTx/>
              <a:buChar char="-"/>
            </a:pPr>
            <a:r>
              <a:rPr lang="nl-BE" sz="1500">
                <a:effectLst/>
                <a:latin typeface="Calibri" panose="020F0502020204030204" pitchFamily="34" charset="0"/>
                <a:ea typeface="Times New Roman" panose="02020603050405020304" pitchFamily="18" charset="0"/>
                <a:cs typeface="Times New Roman" panose="02020603050405020304" pitchFamily="18" charset="0"/>
              </a:rPr>
              <a:t>Technische documentatie (bijvoorbeeld van fabrikanten)</a:t>
            </a:r>
          </a:p>
          <a:p>
            <a:pPr marL="285750" indent="-285750">
              <a:buFontTx/>
              <a:buChar char="-"/>
            </a:pPr>
            <a:endParaRPr lang="nl-BE" sz="1500"/>
          </a:p>
        </p:txBody>
      </p:sp>
    </p:spTree>
    <p:extLst>
      <p:ext uri="{BB962C8B-B14F-4D97-AF65-F5344CB8AC3E}">
        <p14:creationId xmlns:p14="http://schemas.microsoft.com/office/powerpoint/2010/main" val="3999111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F827ABE-D884-2409-886D-E8400B1E79B3}"/>
              </a:ext>
            </a:extLst>
          </p:cNvPr>
          <p:cNvSpPr/>
          <p:nvPr/>
        </p:nvSpPr>
        <p:spPr>
          <a:xfrm>
            <a:off x="7407563" y="2052739"/>
            <a:ext cx="4514407" cy="432858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Eigenschappen van ventilatietoestel</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7" name="Tekstvak 6">
            <a:extLst>
              <a:ext uri="{FF2B5EF4-FFF2-40B4-BE49-F238E27FC236}">
                <a16:creationId xmlns:a16="http://schemas.microsoft.com/office/drawing/2014/main" id="{A67C2C41-6D81-BEB4-89CC-C988EFED7E55}"/>
              </a:ext>
            </a:extLst>
          </p:cNvPr>
          <p:cNvSpPr txBox="1"/>
          <p:nvPr/>
        </p:nvSpPr>
        <p:spPr>
          <a:xfrm>
            <a:off x="7614422" y="2364844"/>
            <a:ext cx="4198887" cy="4016484"/>
          </a:xfrm>
          <a:prstGeom prst="rect">
            <a:avLst/>
          </a:prstGeom>
          <a:noFill/>
        </p:spPr>
        <p:txBody>
          <a:bodyPr wrap="square" rtlCol="0">
            <a:spAutoFit/>
          </a:bodyPr>
          <a:lstStyle/>
          <a:p>
            <a:r>
              <a:rPr lang="nl-BE" sz="1500" b="1"/>
              <a:t>Mogelijke bewijsstukken voor de eigenschappen van ventilatietoestellen</a:t>
            </a:r>
          </a:p>
          <a:p>
            <a:pPr marL="285750" indent="-285750">
              <a:buFontTx/>
              <a:buChar char="-"/>
            </a:pPr>
            <a:r>
              <a:rPr lang="nl-BE" sz="1500"/>
              <a:t>EPB-aangifte</a:t>
            </a:r>
          </a:p>
          <a:p>
            <a:pPr marL="285750" indent="-285750">
              <a:buFontTx/>
              <a:buChar char="-"/>
            </a:pPr>
            <a:r>
              <a:rPr lang="nl-BE" sz="1500"/>
              <a:t>EPB-productdatabank</a:t>
            </a:r>
          </a:p>
          <a:p>
            <a:pPr marL="285750" indent="-285750">
              <a:buFontTx/>
              <a:buChar char="-"/>
            </a:pPr>
            <a:r>
              <a:rPr lang="nl-BE" sz="1500" err="1"/>
              <a:t>Ventilatieprestatieverslag</a:t>
            </a:r>
            <a:r>
              <a:rPr lang="nl-BE" sz="1500"/>
              <a:t>, opgemaakt door erkend ventilatieverslaggever</a:t>
            </a:r>
          </a:p>
          <a:p>
            <a:pPr marL="285750" indent="-285750">
              <a:buFontTx/>
              <a:buChar char="-"/>
            </a:pPr>
            <a:r>
              <a:rPr lang="nl-BE" sz="1500">
                <a:effectLst/>
                <a:latin typeface="Calibri" panose="020F0502020204030204" pitchFamily="34" charset="0"/>
                <a:ea typeface="Times New Roman" panose="02020603050405020304" pitchFamily="18" charset="0"/>
                <a:cs typeface="Times New Roman" panose="02020603050405020304" pitchFamily="18" charset="0"/>
              </a:rPr>
              <a:t>Gelijkwaardigheidsbesluiten van het Vlaams Energie- en Klimaatagentschap voor </a:t>
            </a:r>
            <a:r>
              <a:rPr lang="nl-BE" sz="1500" err="1">
                <a:effectLst/>
                <a:latin typeface="Calibri" panose="020F0502020204030204" pitchFamily="34" charset="0"/>
                <a:ea typeface="Times New Roman" panose="02020603050405020304" pitchFamily="18" charset="0"/>
                <a:cs typeface="Times New Roman" panose="02020603050405020304" pitchFamily="18" charset="0"/>
              </a:rPr>
              <a:t>vraaggestuurde</a:t>
            </a:r>
            <a:r>
              <a:rPr lang="nl-BE" sz="1500">
                <a:effectLst/>
                <a:latin typeface="Calibri" panose="020F0502020204030204" pitchFamily="34" charset="0"/>
                <a:ea typeface="Times New Roman" panose="02020603050405020304" pitchFamily="18" charset="0"/>
                <a:cs typeface="Times New Roman" panose="02020603050405020304" pitchFamily="18" charset="0"/>
              </a:rPr>
              <a:t> ventilatie (te vinden op de website </a:t>
            </a:r>
            <a:r>
              <a:rPr lang="nl-BE" sz="15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https://www.vlaanderen.be/epb-pedia/epb-regelgeving/besluiten-van-de-administrateur-generaal/gelijkwaardigheidsbesluiten-voor-vraaggestuurde-ventilatie</a:t>
            </a:r>
            <a:r>
              <a:rPr lang="nl-BE" sz="1500">
                <a:effectLst/>
                <a:latin typeface="Calibri" panose="020F0502020204030204" pitchFamily="34" charset="0"/>
                <a:ea typeface="Times New Roman" panose="02020603050405020304" pitchFamily="18" charset="0"/>
                <a:cs typeface="Times New Roman" panose="02020603050405020304" pitchFamily="18" charset="0"/>
              </a:rPr>
              <a:t>);</a:t>
            </a:r>
          </a:p>
          <a:p>
            <a:pPr marL="285750" indent="-285750">
              <a:buFontTx/>
              <a:buChar char="-"/>
            </a:pPr>
            <a:r>
              <a:rPr lang="nl-BE" sz="1500">
                <a:effectLst/>
                <a:latin typeface="Calibri" panose="020F0502020204030204" pitchFamily="34" charset="0"/>
                <a:ea typeface="Times New Roman" panose="02020603050405020304" pitchFamily="18" charset="0"/>
                <a:cs typeface="Times New Roman" panose="02020603050405020304" pitchFamily="18" charset="0"/>
              </a:rPr>
              <a:t>Technische documentatie (bijvoorbeeld van fabrikanten)</a:t>
            </a:r>
          </a:p>
          <a:p>
            <a:pPr marL="285750" indent="-285750">
              <a:buFontTx/>
              <a:buChar char="-"/>
            </a:pPr>
            <a:endParaRPr lang="nl-BE" sz="1500"/>
          </a:p>
        </p:txBody>
      </p:sp>
      <p:sp>
        <p:nvSpPr>
          <p:cNvPr id="9" name="Tekstvak 8">
            <a:extLst>
              <a:ext uri="{FF2B5EF4-FFF2-40B4-BE49-F238E27FC236}">
                <a16:creationId xmlns:a16="http://schemas.microsoft.com/office/drawing/2014/main" id="{95278224-F63B-D20E-890D-27934E7C6B3D}"/>
              </a:ext>
            </a:extLst>
          </p:cNvPr>
          <p:cNvSpPr txBox="1"/>
          <p:nvPr/>
        </p:nvSpPr>
        <p:spPr>
          <a:xfrm>
            <a:off x="1219199" y="2364844"/>
            <a:ext cx="4876800" cy="2862322"/>
          </a:xfrm>
          <a:prstGeom prst="rect">
            <a:avLst/>
          </a:prstGeom>
          <a:noFill/>
        </p:spPr>
        <p:txBody>
          <a:bodyPr wrap="square" lIns="91440" tIns="45720" rIns="91440" bIns="45720" rtlCol="0" anchor="t">
            <a:spAutoFit/>
          </a:bodyPr>
          <a:lstStyle/>
          <a:p>
            <a:r>
              <a:rPr lang="nl-BE">
                <a:solidFill>
                  <a:srgbClr val="FF0000"/>
                </a:solidFill>
              </a:rPr>
              <a:t>! De m-factor is géén invoergegeven meer.</a:t>
            </a:r>
          </a:p>
          <a:p>
            <a:endParaRPr lang="nl-BE">
              <a:solidFill>
                <a:srgbClr val="FF0000"/>
              </a:solidFill>
            </a:endParaRPr>
          </a:p>
          <a:p>
            <a:r>
              <a:rPr lang="nl-BE">
                <a:solidFill>
                  <a:srgbClr val="FF0000"/>
                </a:solidFill>
              </a:rPr>
              <a:t>Achterliggend zal vanaf 1 jan 2024 voor alle eenheden steeds met m = 1,2 gerekend worden.</a:t>
            </a:r>
            <a:endParaRPr lang="nl-BE">
              <a:solidFill>
                <a:srgbClr val="FF0000"/>
              </a:solidFill>
              <a:cs typeface="Calibri"/>
            </a:endParaRPr>
          </a:p>
          <a:p>
            <a:endParaRPr lang="nl-BE">
              <a:solidFill>
                <a:srgbClr val="FF0000"/>
              </a:solidFill>
            </a:endParaRPr>
          </a:p>
          <a:p>
            <a:r>
              <a:rPr lang="nl-BE">
                <a:solidFill>
                  <a:srgbClr val="FF0000"/>
                </a:solidFill>
              </a:rPr>
              <a:t>Dit is veel positiever dan de m = 1,5 waarmee achterliggend standaard gerekend werd in het verleden. Het heeft dan weinig zin om nog de m-factor in detail te laten invoeren als de standaard m-factor sowieso zeer gunstig wordt.</a:t>
            </a:r>
            <a:endParaRPr lang="nl-BE">
              <a:solidFill>
                <a:srgbClr val="FF0000"/>
              </a:solidFill>
              <a:cs typeface="Calibri"/>
            </a:endParaRPr>
          </a:p>
        </p:txBody>
      </p:sp>
    </p:spTree>
    <p:extLst>
      <p:ext uri="{BB962C8B-B14F-4D97-AF65-F5344CB8AC3E}">
        <p14:creationId xmlns:p14="http://schemas.microsoft.com/office/powerpoint/2010/main" val="2702010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Regeling</a:t>
            </a:r>
          </a:p>
        </p:txBody>
      </p:sp>
      <p:sp>
        <p:nvSpPr>
          <p:cNvPr id="8" name="Tijdelijke aanduiding voor inhoud 7">
            <a:extLst>
              <a:ext uri="{FF2B5EF4-FFF2-40B4-BE49-F238E27FC236}">
                <a16:creationId xmlns:a16="http://schemas.microsoft.com/office/drawing/2014/main" id="{BE1EBA78-00B9-4846-8598-63AB4BF7C616}"/>
              </a:ext>
            </a:extLst>
          </p:cNvPr>
          <p:cNvSpPr>
            <a:spLocks noGrp="1"/>
          </p:cNvSpPr>
          <p:nvPr>
            <p:ph sz="half" idx="11"/>
          </p:nvPr>
        </p:nvSpPr>
        <p:spPr>
          <a:xfrm>
            <a:off x="5884604" y="1484784"/>
            <a:ext cx="5873287" cy="5037474"/>
          </a:xfrm>
        </p:spPr>
        <p:txBody>
          <a:bodyPr/>
          <a:lstStyle/>
          <a:p>
            <a:r>
              <a:rPr lang="nl-BE"/>
              <a:t>Type regeling</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Onbekend: wel aanwezig, maar type onbekend</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Manueel: schakelaar aanwezig met minstens 3 standen (uit – min - max)</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Klok: debiet automatisch geregeld met een vast tijdsschema</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Vraagsturing, centraal: op basis van detectie (CO2, aanwezigheid, vocht, …) wordt </a:t>
            </a:r>
            <a:r>
              <a:rPr lang="nl-BE" sz="1900" u="sng">
                <a:latin typeface="Calibri"/>
              </a:rPr>
              <a:t>debiet in alle ruimtes</a:t>
            </a:r>
            <a:r>
              <a:rPr lang="nl-BE" sz="1900">
                <a:latin typeface="Calibri"/>
              </a:rPr>
              <a:t> evenveel verhoogd of verlaagd</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a:latin typeface="Calibri"/>
              </a:rPr>
              <a:t>Vraagsturing, plaatselijk: op basis van detectie (CO2, aanwezigheid, vocht, …) in specifieke zone wordt </a:t>
            </a:r>
            <a:r>
              <a:rPr lang="nl-BE" sz="1900" u="sng">
                <a:latin typeface="Calibri"/>
              </a:rPr>
              <a:t>debiet enkel in deze zone</a:t>
            </a:r>
            <a:r>
              <a:rPr lang="nl-BE" sz="1900">
                <a:latin typeface="Calibri"/>
              </a:rPr>
              <a:t> verhoogd of verlaagd. </a:t>
            </a: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IX.7.1</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9" y="1484784"/>
            <a:ext cx="4638966" cy="5037474"/>
          </a:xfrm>
        </p:spPr>
        <p:txBody>
          <a:bodyPr/>
          <a:lstStyle/>
          <a:p>
            <a:r>
              <a:rPr lang="nl-BE"/>
              <a:t>Reductiefactor ventilatie</a:t>
            </a:r>
          </a:p>
          <a:p>
            <a:endParaRPr lang="nl-BE"/>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Verplicht in te voeren indien gekend uit bewijsstukken</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 Niet verwarren met reductiefactor omtrent voorverwarming ventilatielucht</a:t>
            </a:r>
          </a:p>
          <a:p>
            <a:endParaRPr lang="nl-BE"/>
          </a:p>
        </p:txBody>
      </p:sp>
      <p:pic>
        <p:nvPicPr>
          <p:cNvPr id="12" name="Picture 37983">
            <a:extLst>
              <a:ext uri="{FF2B5EF4-FFF2-40B4-BE49-F238E27FC236}">
                <a16:creationId xmlns:a16="http://schemas.microsoft.com/office/drawing/2014/main" id="{58E7ADBE-F94B-9339-6E6B-08F00E19F0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5639" y="2927639"/>
            <a:ext cx="3769706" cy="2379186"/>
          </a:xfrm>
          <a:prstGeom prst="rect">
            <a:avLst/>
          </a:prstGeom>
          <a:noFill/>
          <a:ln>
            <a:noFill/>
          </a:ln>
        </p:spPr>
      </p:pic>
      <p:pic>
        <p:nvPicPr>
          <p:cNvPr id="15" name="Picture 4">
            <a:extLst>
              <a:ext uri="{FF2B5EF4-FFF2-40B4-BE49-F238E27FC236}">
                <a16:creationId xmlns:a16="http://schemas.microsoft.com/office/drawing/2014/main" id="{E95C1164-D57A-F655-FBE1-5B5DD6A24A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6839" y="5617836"/>
            <a:ext cx="1616360" cy="1064892"/>
          </a:xfrm>
          <a:prstGeom prst="rect">
            <a:avLst/>
          </a:prstGeom>
        </p:spPr>
      </p:pic>
      <p:sp>
        <p:nvSpPr>
          <p:cNvPr id="19" name="Tekstvak 18">
            <a:extLst>
              <a:ext uri="{FF2B5EF4-FFF2-40B4-BE49-F238E27FC236}">
                <a16:creationId xmlns:a16="http://schemas.microsoft.com/office/drawing/2014/main" id="{6283436C-6BA1-DB62-68C1-B49FA071DE51}"/>
              </a:ext>
            </a:extLst>
          </p:cNvPr>
          <p:cNvSpPr txBox="1"/>
          <p:nvPr/>
        </p:nvSpPr>
        <p:spPr>
          <a:xfrm>
            <a:off x="7823199" y="6150282"/>
            <a:ext cx="4098772" cy="553998"/>
          </a:xfrm>
          <a:prstGeom prst="rect">
            <a:avLst/>
          </a:prstGeom>
          <a:noFill/>
        </p:spPr>
        <p:txBody>
          <a:bodyPr wrap="square" lIns="91440" tIns="45720" rIns="91440" bIns="45720" anchor="t">
            <a:spAutoFit/>
          </a:bodyPr>
          <a:lstStyle/>
          <a:p>
            <a:r>
              <a:rPr lang="nl-BE" sz="1000">
                <a:latin typeface="Calibri"/>
                <a:ea typeface="Times New Roman" panose="02020603050405020304" pitchFamily="18" charset="0"/>
                <a:cs typeface="Times New Roman"/>
              </a:rPr>
              <a:t>Ventilatie-unit</a:t>
            </a:r>
            <a:r>
              <a:rPr lang="nl-BE" sz="1000">
                <a:effectLst/>
                <a:latin typeface="Calibri"/>
                <a:ea typeface="Times New Roman" panose="02020603050405020304" pitchFamily="18" charset="0"/>
                <a:cs typeface="Times New Roman"/>
              </a:rPr>
              <a:t> voor mechanische afvoer met een afzonderlijke regelklep van het debiet per ruimte/ventilatiezone </a:t>
            </a:r>
            <a:br>
              <a:rPr lang="nl-BE" sz="1000">
                <a:effectLst/>
                <a:latin typeface="Calibri" panose="020F0502020204030204" pitchFamily="34" charset="0"/>
                <a:ea typeface="Times New Roman" panose="02020603050405020304" pitchFamily="18" charset="0"/>
                <a:cs typeface="Times New Roman" panose="02020603050405020304" pitchFamily="18" charset="0"/>
              </a:rPr>
            </a:br>
            <a:r>
              <a:rPr lang="nl-BE" sz="1000">
                <a:effectLst/>
                <a:latin typeface="Calibri"/>
                <a:ea typeface="Times New Roman" panose="02020603050405020304" pitchFamily="18" charset="0"/>
                <a:cs typeface="Times New Roman"/>
                <a:sym typeface="Wingdings" panose="05000000000000000000" pitchFamily="2" charset="2"/>
              </a:rPr>
              <a:t> ‘VRAAGSTURING, PLAATSELIJK’</a:t>
            </a:r>
            <a:endParaRPr lang="nl-BE" sz="1000">
              <a:latin typeface="Calibri"/>
              <a:cs typeface="Times New Roman"/>
            </a:endParaRPr>
          </a:p>
        </p:txBody>
      </p:sp>
    </p:spTree>
    <p:extLst>
      <p:ext uri="{BB962C8B-B14F-4D97-AF65-F5344CB8AC3E}">
        <p14:creationId xmlns:p14="http://schemas.microsoft.com/office/powerpoint/2010/main" val="763527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Warmterecuperatie</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9" y="1484784"/>
            <a:ext cx="5257801" cy="5037474"/>
          </a:xfrm>
        </p:spPr>
        <p:txBody>
          <a:bodyPr/>
          <a:lstStyle/>
          <a:p>
            <a:r>
              <a:rPr lang="nl-BE"/>
              <a:t>Rendement </a:t>
            </a:r>
          </a:p>
          <a:p>
            <a:endParaRPr lang="nl-BE"/>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Verplicht in te voeren indien gekend uit bewijsstukken</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spTree>
    <p:extLst>
      <p:ext uri="{BB962C8B-B14F-4D97-AF65-F5344CB8AC3E}">
        <p14:creationId xmlns:p14="http://schemas.microsoft.com/office/powerpoint/2010/main" val="416013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278F6-AE59-6B24-BB37-8BC1B5107B92}"/>
              </a:ext>
            </a:extLst>
          </p:cNvPr>
          <p:cNvSpPr>
            <a:spLocks noGrp="1"/>
          </p:cNvSpPr>
          <p:nvPr>
            <p:ph type="title"/>
          </p:nvPr>
        </p:nvSpPr>
        <p:spPr/>
        <p:txBody>
          <a:bodyPr/>
          <a:lstStyle/>
          <a:p>
            <a:r>
              <a:rPr lang="nl-BE"/>
              <a:t>DEEL IX: Ventilatie</a:t>
            </a:r>
          </a:p>
        </p:txBody>
      </p:sp>
      <p:sp>
        <p:nvSpPr>
          <p:cNvPr id="3" name="Tijdelijke aanduiding voor inhoud 2">
            <a:extLst>
              <a:ext uri="{FF2B5EF4-FFF2-40B4-BE49-F238E27FC236}">
                <a16:creationId xmlns:a16="http://schemas.microsoft.com/office/drawing/2014/main" id="{DCD78AF6-166B-82C4-D750-0304707345E7}"/>
              </a:ext>
            </a:extLst>
          </p:cNvPr>
          <p:cNvSpPr>
            <a:spLocks noGrp="1"/>
          </p:cNvSpPr>
          <p:nvPr>
            <p:ph sz="half" idx="10"/>
          </p:nvPr>
        </p:nvSpPr>
        <p:spPr/>
        <p:txBody>
          <a:bodyPr lIns="91440" tIns="45720" rIns="91440" bIns="0" anchor="t"/>
          <a:lstStyle/>
          <a:p>
            <a:pPr indent="-287655"/>
            <a:r>
              <a:rPr lang="nl-BE"/>
              <a:t>Waarom invoer ventilatie wijzigen?</a:t>
            </a:r>
            <a:endParaRPr lang="en-US"/>
          </a:p>
          <a:p>
            <a:pPr indent="-287655"/>
            <a:r>
              <a:rPr lang="nl-BE"/>
              <a:t>Doel van nieuwe werkwijze</a:t>
            </a:r>
            <a:endParaRPr lang="nl-BE">
              <a:cs typeface="Calibri"/>
            </a:endParaRPr>
          </a:p>
          <a:p>
            <a:pPr indent="-287655"/>
            <a:r>
              <a:rPr lang="nl-BE"/>
              <a:t>Stappenplan</a:t>
            </a:r>
            <a:endParaRPr lang="nl-BE">
              <a:cs typeface="Calibri"/>
            </a:endParaRPr>
          </a:p>
        </p:txBody>
      </p:sp>
    </p:spTree>
    <p:extLst>
      <p:ext uri="{BB962C8B-B14F-4D97-AF65-F5344CB8AC3E}">
        <p14:creationId xmlns:p14="http://schemas.microsoft.com/office/powerpoint/2010/main" val="187931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Warmterecuperatie</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9" y="1484784"/>
            <a:ext cx="6024419" cy="5037474"/>
          </a:xfrm>
        </p:spPr>
        <p:txBody>
          <a:bodyPr/>
          <a:lstStyle/>
          <a:p>
            <a:r>
              <a:rPr lang="nl-BE"/>
              <a:t>Rendement </a:t>
            </a:r>
          </a:p>
          <a:p>
            <a:endParaRPr lang="nl-BE"/>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Verplicht in te voeren indien gekend uit bewijsstukken</a:t>
            </a:r>
          </a:p>
          <a:p>
            <a:pPr lvl="1">
              <a:spcAft>
                <a:spcPts val="1200"/>
              </a:spcAft>
              <a:defRPr/>
            </a:pPr>
            <a:r>
              <a:rPr lang="nl-BE" sz="1800">
                <a:effectLst/>
                <a:latin typeface="Calibri" panose="020F0502020204030204" pitchFamily="34" charset="0"/>
                <a:ea typeface="Times New Roman" panose="02020603050405020304" pitchFamily="18" charset="0"/>
                <a:cs typeface="Times New Roman" panose="02020603050405020304" pitchFamily="18" charset="0"/>
              </a:rPr>
              <a:t>Indien rendement beschikbaar uit technische documentatie: </a:t>
            </a:r>
          </a:p>
          <a:p>
            <a:pPr lvl="2">
              <a:spcAft>
                <a:spcPts val="1200"/>
              </a:spcAft>
              <a:defRPr/>
            </a:pPr>
            <a:r>
              <a:rPr lang="nl-BE" sz="1700">
                <a:effectLst/>
                <a:latin typeface="Calibri" panose="020F0502020204030204" pitchFamily="34" charset="0"/>
                <a:ea typeface="Times New Roman" panose="02020603050405020304" pitchFamily="18" charset="0"/>
                <a:cs typeface="Times New Roman" panose="02020603050405020304" pitchFamily="18" charset="0"/>
              </a:rPr>
              <a:t>rendement</a:t>
            </a:r>
            <a:r>
              <a:rPr lang="nl-BE" sz="1700" baseline="-25000">
                <a:effectLst/>
                <a:latin typeface="Calibri" panose="020F0502020204030204" pitchFamily="34" charset="0"/>
                <a:ea typeface="Times New Roman" panose="02020603050405020304" pitchFamily="18" charset="0"/>
                <a:cs typeface="Times New Roman" panose="02020603050405020304" pitchFamily="18" charset="0"/>
              </a:rPr>
              <a:t> </a:t>
            </a:r>
            <a:r>
              <a:rPr lang="nl-BE" sz="1700" b="1">
                <a:effectLst/>
                <a:latin typeface="Calibri" panose="020F0502020204030204" pitchFamily="34" charset="0"/>
                <a:ea typeface="Times New Roman" panose="02020603050405020304" pitchFamily="18" charset="0"/>
                <a:cs typeface="Times New Roman" panose="02020603050405020304" pitchFamily="18" charset="0"/>
              </a:rPr>
              <a:t>moet</a:t>
            </a:r>
            <a:r>
              <a:rPr lang="nl-BE" sz="1700">
                <a:effectLst/>
                <a:latin typeface="Calibri" panose="020F0502020204030204" pitchFamily="34" charset="0"/>
                <a:ea typeface="Times New Roman" panose="02020603050405020304" pitchFamily="18" charset="0"/>
                <a:cs typeface="Times New Roman" panose="02020603050405020304" pitchFamily="18" charset="0"/>
              </a:rPr>
              <a:t> bepaald zijn volgens één van deze drie normen: </a:t>
            </a:r>
            <a:r>
              <a:rPr lang="nl-BE" sz="1700" b="1">
                <a:effectLst/>
                <a:latin typeface="Calibri" panose="020F0502020204030204" pitchFamily="34" charset="0"/>
                <a:ea typeface="Times New Roman" panose="02020603050405020304" pitchFamily="18" charset="0"/>
                <a:cs typeface="Times New Roman" panose="02020603050405020304" pitchFamily="18" charset="0"/>
              </a:rPr>
              <a:t>NBN EN308</a:t>
            </a:r>
            <a:r>
              <a:rPr lang="nl-BE" sz="1700">
                <a:effectLst/>
                <a:latin typeface="Calibri" panose="020F0502020204030204" pitchFamily="34" charset="0"/>
                <a:ea typeface="Times New Roman" panose="02020603050405020304" pitchFamily="18" charset="0"/>
                <a:cs typeface="Times New Roman" panose="02020603050405020304" pitchFamily="18" charset="0"/>
              </a:rPr>
              <a:t>, </a:t>
            </a:r>
            <a:r>
              <a:rPr lang="nl-BE" sz="1700" b="1">
                <a:effectLst/>
                <a:latin typeface="Calibri" panose="020F0502020204030204" pitchFamily="34" charset="0"/>
                <a:ea typeface="Times New Roman" panose="02020603050405020304" pitchFamily="18" charset="0"/>
                <a:cs typeface="Times New Roman" panose="02020603050405020304" pitchFamily="18" charset="0"/>
              </a:rPr>
              <a:t>NBN EN 13141-7 </a:t>
            </a:r>
            <a:r>
              <a:rPr lang="nl-BE" sz="1700">
                <a:effectLst/>
                <a:latin typeface="Calibri" panose="020F0502020204030204" pitchFamily="34" charset="0"/>
                <a:ea typeface="Times New Roman" panose="02020603050405020304" pitchFamily="18" charset="0"/>
                <a:cs typeface="Times New Roman" panose="02020603050405020304" pitchFamily="18" charset="0"/>
              </a:rPr>
              <a:t>of </a:t>
            </a:r>
            <a:r>
              <a:rPr lang="nl-BE" sz="1700" b="1">
                <a:effectLst/>
                <a:latin typeface="Calibri" panose="020F0502020204030204" pitchFamily="34" charset="0"/>
                <a:ea typeface="Times New Roman" panose="02020603050405020304" pitchFamily="18" charset="0"/>
                <a:cs typeface="Times New Roman" panose="02020603050405020304" pitchFamily="18" charset="0"/>
              </a:rPr>
              <a:t>NBN EN 13141-8</a:t>
            </a:r>
            <a:r>
              <a:rPr lang="nl-BE" sz="1700">
                <a:effectLst/>
                <a:latin typeface="Calibri" panose="020F0502020204030204" pitchFamily="34" charset="0"/>
                <a:ea typeface="Times New Roman" panose="02020603050405020304" pitchFamily="18" charset="0"/>
                <a:cs typeface="Times New Roman" panose="02020603050405020304" pitchFamily="18" charset="0"/>
              </a:rPr>
              <a:t>. </a:t>
            </a:r>
          </a:p>
          <a:p>
            <a:pPr lvl="2">
              <a:spcAft>
                <a:spcPts val="1200"/>
              </a:spcAft>
              <a:defRPr/>
            </a:pPr>
            <a:r>
              <a:rPr lang="nl-BE" sz="1700">
                <a:effectLst/>
                <a:latin typeface="Calibri" panose="020F0502020204030204" pitchFamily="34" charset="0"/>
                <a:ea typeface="Times New Roman" panose="02020603050405020304" pitchFamily="18" charset="0"/>
                <a:cs typeface="Times New Roman" panose="02020603050405020304" pitchFamily="18" charset="0"/>
              </a:rPr>
              <a:t>Als de technische documentatie niet vermeldt volgens welke norm het rendement werd vastgelegd of indien een andere norm gebruikt is, mag deze niet ingevoerd worden. </a:t>
            </a:r>
          </a:p>
          <a:p>
            <a:pPr lvl="1">
              <a:spcAft>
                <a:spcPts val="1200"/>
              </a:spcAft>
              <a:defRPr/>
            </a:pPr>
            <a:r>
              <a:rPr lang="nl-BE" sz="1800">
                <a:latin typeface="Calibri" panose="020F0502020204030204" pitchFamily="34" charset="0"/>
                <a:cs typeface="Times New Roman" panose="02020603050405020304" pitchFamily="18" charset="0"/>
              </a:rPr>
              <a:t>Is het rendement beschikbaar uit een EPB-aangifte, EPBD-databank of </a:t>
            </a:r>
            <a:r>
              <a:rPr lang="nl-BE" sz="1800" err="1">
                <a:latin typeface="Calibri" panose="020F0502020204030204" pitchFamily="34" charset="0"/>
                <a:cs typeface="Times New Roman" panose="02020603050405020304" pitchFamily="18" charset="0"/>
              </a:rPr>
              <a:t>ventilatieprestatieverslag</a:t>
            </a:r>
            <a:r>
              <a:rPr lang="nl-BE" sz="1800">
                <a:latin typeface="Calibri" panose="020F0502020204030204" pitchFamily="34" charset="0"/>
                <a:cs typeface="Times New Roman" panose="02020603050405020304" pitchFamily="18" charset="0"/>
              </a:rPr>
              <a:t>, dan mag het ingevoerd worden.  </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sp>
        <p:nvSpPr>
          <p:cNvPr id="3" name="Rechteraccolade 2">
            <a:extLst>
              <a:ext uri="{FF2B5EF4-FFF2-40B4-BE49-F238E27FC236}">
                <a16:creationId xmlns:a16="http://schemas.microsoft.com/office/drawing/2014/main" id="{AE500BBB-B38A-EAF2-6A4E-F056AE12B7AD}"/>
              </a:ext>
            </a:extLst>
          </p:cNvPr>
          <p:cNvSpPr/>
          <p:nvPr/>
        </p:nvSpPr>
        <p:spPr>
          <a:xfrm>
            <a:off x="6954982" y="2983345"/>
            <a:ext cx="240145" cy="339798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7" name="Tekstvak 6">
            <a:extLst>
              <a:ext uri="{FF2B5EF4-FFF2-40B4-BE49-F238E27FC236}">
                <a16:creationId xmlns:a16="http://schemas.microsoft.com/office/drawing/2014/main" id="{9ACD5806-BAF1-8FAD-52DC-CE9263B74E60}"/>
              </a:ext>
            </a:extLst>
          </p:cNvPr>
          <p:cNvSpPr txBox="1"/>
          <p:nvPr/>
        </p:nvSpPr>
        <p:spPr>
          <a:xfrm>
            <a:off x="7287491" y="4793234"/>
            <a:ext cx="2955636" cy="369332"/>
          </a:xfrm>
          <a:prstGeom prst="rect">
            <a:avLst/>
          </a:prstGeom>
          <a:noFill/>
        </p:spPr>
        <p:txBody>
          <a:bodyPr wrap="square" rtlCol="0">
            <a:spAutoFit/>
          </a:bodyPr>
          <a:lstStyle/>
          <a:p>
            <a:r>
              <a:rPr lang="nl-BE">
                <a:solidFill>
                  <a:srgbClr val="FF0000"/>
                </a:solidFill>
              </a:rPr>
              <a:t>NIEUW t.o.v. IP 2023</a:t>
            </a:r>
          </a:p>
        </p:txBody>
      </p:sp>
    </p:spTree>
    <p:extLst>
      <p:ext uri="{BB962C8B-B14F-4D97-AF65-F5344CB8AC3E}">
        <p14:creationId xmlns:p14="http://schemas.microsoft.com/office/powerpoint/2010/main" val="3221565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Warmterecuperatie</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9" y="1484784"/>
            <a:ext cx="10698019" cy="5037474"/>
          </a:xfrm>
        </p:spPr>
        <p:txBody>
          <a:bodyPr/>
          <a:lstStyle/>
          <a:p>
            <a:r>
              <a:rPr lang="nl-BE"/>
              <a:t>Rendement: vermelding correcte norm in technische fiche is noodzakelijk</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pic>
        <p:nvPicPr>
          <p:cNvPr id="8" name="Afbeelding 7">
            <a:extLst>
              <a:ext uri="{FF2B5EF4-FFF2-40B4-BE49-F238E27FC236}">
                <a16:creationId xmlns:a16="http://schemas.microsoft.com/office/drawing/2014/main" id="{997CEC44-89BB-7EE9-CFE7-EE6D312B1A44}"/>
              </a:ext>
            </a:extLst>
          </p:cNvPr>
          <p:cNvPicPr>
            <a:picLocks noChangeAspect="1"/>
          </p:cNvPicPr>
          <p:nvPr/>
        </p:nvPicPr>
        <p:blipFill>
          <a:blip r:embed="rId5"/>
          <a:stretch>
            <a:fillRect/>
          </a:stretch>
        </p:blipFill>
        <p:spPr>
          <a:xfrm>
            <a:off x="7149711" y="2473759"/>
            <a:ext cx="4597689" cy="3606571"/>
          </a:xfrm>
          <a:prstGeom prst="rect">
            <a:avLst/>
          </a:prstGeom>
        </p:spPr>
      </p:pic>
      <p:pic>
        <p:nvPicPr>
          <p:cNvPr id="9" name="Graphic 8" descr="Sluiten met effen opvulling">
            <a:extLst>
              <a:ext uri="{FF2B5EF4-FFF2-40B4-BE49-F238E27FC236}">
                <a16:creationId xmlns:a16="http://schemas.microsoft.com/office/drawing/2014/main" id="{60598530-3015-0A23-F1FA-37212F48DE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9989" y="5107709"/>
            <a:ext cx="914400" cy="914400"/>
          </a:xfrm>
          <a:prstGeom prst="rect">
            <a:avLst/>
          </a:prstGeom>
        </p:spPr>
      </p:pic>
      <p:sp>
        <p:nvSpPr>
          <p:cNvPr id="12" name="Rechthoek 11">
            <a:extLst>
              <a:ext uri="{FF2B5EF4-FFF2-40B4-BE49-F238E27FC236}">
                <a16:creationId xmlns:a16="http://schemas.microsoft.com/office/drawing/2014/main" id="{525F9566-D744-06F5-9D1E-70F7F74FF873}"/>
              </a:ext>
            </a:extLst>
          </p:cNvPr>
          <p:cNvSpPr/>
          <p:nvPr/>
        </p:nvSpPr>
        <p:spPr>
          <a:xfrm>
            <a:off x="9144389" y="5227782"/>
            <a:ext cx="2506700" cy="674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880B4D29-E46E-EA4C-8743-E7D25D9CD5FB}"/>
              </a:ext>
            </a:extLst>
          </p:cNvPr>
          <p:cNvSpPr txBox="1"/>
          <p:nvPr/>
        </p:nvSpPr>
        <p:spPr>
          <a:xfrm>
            <a:off x="6078581" y="2080519"/>
            <a:ext cx="2595418" cy="369332"/>
          </a:xfrm>
          <a:prstGeom prst="rect">
            <a:avLst/>
          </a:prstGeom>
          <a:noFill/>
        </p:spPr>
        <p:txBody>
          <a:bodyPr wrap="square" rtlCol="0">
            <a:spAutoFit/>
          </a:bodyPr>
          <a:lstStyle/>
          <a:p>
            <a:r>
              <a:rPr lang="nl-BE" i="1"/>
              <a:t>Foutieve norm: NEN 5138</a:t>
            </a:r>
          </a:p>
        </p:txBody>
      </p:sp>
      <p:sp>
        <p:nvSpPr>
          <p:cNvPr id="14" name="Tekstvak 13">
            <a:extLst>
              <a:ext uri="{FF2B5EF4-FFF2-40B4-BE49-F238E27FC236}">
                <a16:creationId xmlns:a16="http://schemas.microsoft.com/office/drawing/2014/main" id="{CED63185-8338-B861-E3CC-B840F82C024D}"/>
              </a:ext>
            </a:extLst>
          </p:cNvPr>
          <p:cNvSpPr txBox="1"/>
          <p:nvPr/>
        </p:nvSpPr>
        <p:spPr>
          <a:xfrm>
            <a:off x="1049381" y="2131552"/>
            <a:ext cx="2595418" cy="369332"/>
          </a:xfrm>
          <a:prstGeom prst="rect">
            <a:avLst/>
          </a:prstGeom>
          <a:noFill/>
        </p:spPr>
        <p:txBody>
          <a:bodyPr wrap="square" rtlCol="0">
            <a:spAutoFit/>
          </a:bodyPr>
          <a:lstStyle/>
          <a:p>
            <a:r>
              <a:rPr lang="nl-BE" i="1"/>
              <a:t>Correcte norm:</a:t>
            </a:r>
          </a:p>
        </p:txBody>
      </p:sp>
      <p:pic>
        <p:nvPicPr>
          <p:cNvPr id="16" name="Afbeelding 15">
            <a:extLst>
              <a:ext uri="{FF2B5EF4-FFF2-40B4-BE49-F238E27FC236}">
                <a16:creationId xmlns:a16="http://schemas.microsoft.com/office/drawing/2014/main" id="{BA35D845-0296-957F-09DA-EFDD3AA16D8A}"/>
              </a:ext>
            </a:extLst>
          </p:cNvPr>
          <p:cNvPicPr>
            <a:picLocks noChangeAspect="1"/>
          </p:cNvPicPr>
          <p:nvPr/>
        </p:nvPicPr>
        <p:blipFill>
          <a:blip r:embed="rId8"/>
          <a:stretch>
            <a:fillRect/>
          </a:stretch>
        </p:blipFill>
        <p:spPr>
          <a:xfrm>
            <a:off x="286943" y="3096619"/>
            <a:ext cx="6140816" cy="1965872"/>
          </a:xfrm>
          <a:prstGeom prst="rect">
            <a:avLst/>
          </a:prstGeom>
        </p:spPr>
      </p:pic>
      <p:sp>
        <p:nvSpPr>
          <p:cNvPr id="18" name="Rechthoek 17">
            <a:extLst>
              <a:ext uri="{FF2B5EF4-FFF2-40B4-BE49-F238E27FC236}">
                <a16:creationId xmlns:a16="http://schemas.microsoft.com/office/drawing/2014/main" id="{539583C0-6751-29D1-8BE0-831D5E27C4E7}"/>
              </a:ext>
            </a:extLst>
          </p:cNvPr>
          <p:cNvSpPr/>
          <p:nvPr/>
        </p:nvSpPr>
        <p:spPr>
          <a:xfrm>
            <a:off x="2041235" y="4578275"/>
            <a:ext cx="1603563" cy="3631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Graphic 9" descr="Vinkje met effen opvulling">
            <a:extLst>
              <a:ext uri="{FF2B5EF4-FFF2-40B4-BE49-F238E27FC236}">
                <a16:creationId xmlns:a16="http://schemas.microsoft.com/office/drawing/2014/main" id="{3FA7F99B-D03B-7B01-9357-1BCA528E49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70795" y="3195777"/>
            <a:ext cx="914400" cy="914400"/>
          </a:xfrm>
          <a:prstGeom prst="rect">
            <a:avLst/>
          </a:prstGeom>
        </p:spPr>
      </p:pic>
    </p:spTree>
    <p:extLst>
      <p:ext uri="{BB962C8B-B14F-4D97-AF65-F5344CB8AC3E}">
        <p14:creationId xmlns:p14="http://schemas.microsoft.com/office/powerpoint/2010/main" val="2927460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Warmterecuperatie</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9" y="1484784"/>
            <a:ext cx="5257801" cy="5037474"/>
          </a:xfrm>
        </p:spPr>
        <p:txBody>
          <a:bodyPr/>
          <a:lstStyle/>
          <a:p>
            <a:r>
              <a:rPr lang="nl-BE"/>
              <a:t>Rendement </a:t>
            </a:r>
          </a:p>
          <a:p>
            <a:endParaRPr lang="nl-BE"/>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Indien rendement enkel beschikbaar bij verschillende </a:t>
            </a:r>
            <a:r>
              <a:rPr lang="nl-BE" sz="1900">
                <a:latin typeface="Calibri"/>
              </a:rPr>
              <a:t>debieten:  </a:t>
            </a:r>
          </a:p>
          <a:p>
            <a:pPr lvl="2">
              <a:spcAft>
                <a:spcPts val="1200"/>
              </a:spcAft>
              <a:buClr>
                <a:srgbClr val="7F7F7F"/>
              </a:buClr>
              <a:buFont typeface="Calibri" panose="020F0502020204030204" pitchFamily="34" charset="0"/>
              <a:buChar char="→"/>
              <a:defRPr/>
            </a:pPr>
            <a:r>
              <a:rPr lang="nl-BE" sz="1500">
                <a:latin typeface="Calibri"/>
              </a:rPr>
              <a:t>GEMETEN DEBIETEN BESCHIKBAAR uit </a:t>
            </a:r>
            <a:r>
              <a:rPr lang="nl-BE" sz="1500" err="1">
                <a:latin typeface="Calibri"/>
              </a:rPr>
              <a:t>ventilatieprestatieverslag</a:t>
            </a:r>
            <a:r>
              <a:rPr lang="nl-BE" sz="1500">
                <a:latin typeface="Calibri"/>
              </a:rPr>
              <a:t>? </a:t>
            </a:r>
          </a:p>
          <a:p>
            <a:pPr lvl="2">
              <a:spcAft>
                <a:spcPts val="1200"/>
              </a:spcAft>
              <a:buClr>
                <a:srgbClr val="7F7F7F"/>
              </a:buClr>
              <a:buFont typeface="Wingdings" panose="05000000000000000000" pitchFamily="2" charset="2"/>
              <a:buChar char="§"/>
              <a:defRPr/>
            </a:pPr>
            <a:r>
              <a:rPr lang="nl-BE" sz="1500">
                <a:solidFill>
                  <a:schemeClr val="accent1">
                    <a:lumMod val="75000"/>
                  </a:schemeClr>
                </a:solidFill>
                <a:latin typeface="Calibri"/>
              </a:rPr>
              <a:t>NEE: Neem slechtste rendement</a:t>
            </a:r>
            <a:endParaRPr kumimoji="0" lang="nl-BE" sz="1500" b="0" i="0" u="none" strike="noStrike" kern="1200" cap="none" spc="0" normalizeH="0" baseline="0" noProof="0">
              <a:ln>
                <a:noFill/>
              </a:ln>
              <a:solidFill>
                <a:schemeClr val="accent1">
                  <a:lumMod val="75000"/>
                </a:schemeClr>
              </a:solidFill>
              <a:effectLst/>
              <a:uLnTx/>
              <a:uFillTx/>
              <a:latin typeface="Calibri"/>
              <a:ea typeface="+mn-ea"/>
              <a:cs typeface="+mn-cs"/>
            </a:endParaRPr>
          </a:p>
          <a:p>
            <a:pPr lvl="2">
              <a:spcAft>
                <a:spcPts val="1200"/>
              </a:spcAft>
              <a:buClr>
                <a:srgbClr val="7F7F7F"/>
              </a:buClr>
              <a:buFont typeface="Wingdings" panose="05000000000000000000" pitchFamily="2" charset="2"/>
              <a:buChar char="§"/>
              <a:defRPr/>
            </a:pPr>
            <a:r>
              <a:rPr lang="nl-BE" sz="1500">
                <a:solidFill>
                  <a:schemeClr val="accent1">
                    <a:lumMod val="75000"/>
                  </a:schemeClr>
                </a:solidFill>
                <a:latin typeface="Calibri"/>
              </a:rPr>
              <a:t>JA: </a:t>
            </a:r>
            <a:r>
              <a:rPr kumimoji="0" lang="nl-BE" sz="1500" b="0" i="0" u="none" strike="noStrike" kern="1200" cap="none" spc="0" normalizeH="0" baseline="0" noProof="0">
                <a:ln>
                  <a:noFill/>
                </a:ln>
                <a:solidFill>
                  <a:schemeClr val="accent1">
                    <a:lumMod val="75000"/>
                  </a:schemeClr>
                </a:solidFill>
                <a:effectLst/>
                <a:uLnTx/>
                <a:uFillTx/>
                <a:latin typeface="Calibri"/>
                <a:ea typeface="+mn-ea"/>
                <a:cs typeface="+mn-cs"/>
              </a:rPr>
              <a:t>Zoek rendement dat overeenkomt met hoogste gemeten debiet.</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sp>
        <p:nvSpPr>
          <p:cNvPr id="10" name="Rechthoek 9">
            <a:extLst>
              <a:ext uri="{FF2B5EF4-FFF2-40B4-BE49-F238E27FC236}">
                <a16:creationId xmlns:a16="http://schemas.microsoft.com/office/drawing/2014/main" id="{FE8071C8-6BE8-EAE2-18AA-4A1FD249673C}"/>
              </a:ext>
            </a:extLst>
          </p:cNvPr>
          <p:cNvSpPr/>
          <p:nvPr/>
        </p:nvSpPr>
        <p:spPr>
          <a:xfrm>
            <a:off x="7407563" y="2052739"/>
            <a:ext cx="4514407" cy="432858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13" name="Tekstvak 12">
            <a:extLst>
              <a:ext uri="{FF2B5EF4-FFF2-40B4-BE49-F238E27FC236}">
                <a16:creationId xmlns:a16="http://schemas.microsoft.com/office/drawing/2014/main" id="{E92A3F8F-9E0F-9370-C53E-A121C918674A}"/>
              </a:ext>
            </a:extLst>
          </p:cNvPr>
          <p:cNvSpPr txBox="1"/>
          <p:nvPr/>
        </p:nvSpPr>
        <p:spPr>
          <a:xfrm>
            <a:off x="7614422" y="2364844"/>
            <a:ext cx="4198887" cy="2862322"/>
          </a:xfrm>
          <a:prstGeom prst="rect">
            <a:avLst/>
          </a:prstGeom>
          <a:noFill/>
        </p:spPr>
        <p:txBody>
          <a:bodyPr wrap="square" rtlCol="0">
            <a:spAutoFit/>
          </a:bodyPr>
          <a:lstStyle/>
          <a:p>
            <a:r>
              <a:rPr lang="nl-BE" sz="1500" b="1"/>
              <a:t>VOORBEELD</a:t>
            </a:r>
          </a:p>
          <a:p>
            <a:pPr marL="285750" indent="-285750">
              <a:buFontTx/>
              <a:buChar char="-"/>
            </a:pPr>
            <a:r>
              <a:rPr lang="nl-NL" sz="1500"/>
              <a:t>In een eenheid is een ventilatiesysteem met mechanische toevoer en mechanische afvoer aanwezig. </a:t>
            </a:r>
          </a:p>
          <a:p>
            <a:pPr marL="285750" indent="-285750">
              <a:buFontTx/>
              <a:buChar char="-"/>
            </a:pPr>
            <a:endParaRPr lang="nl-NL" sz="1500"/>
          </a:p>
          <a:p>
            <a:pPr marL="285750" indent="-285750">
              <a:buFontTx/>
              <a:buChar char="-"/>
            </a:pPr>
            <a:r>
              <a:rPr lang="nl-NL" sz="1500"/>
              <a:t>Het meetrapport vermeldt:</a:t>
            </a:r>
          </a:p>
          <a:p>
            <a:pPr marL="742950" lvl="1" indent="-285750">
              <a:buFontTx/>
              <a:buChar char="-"/>
            </a:pPr>
            <a:r>
              <a:rPr lang="nl-NL" sz="1500"/>
              <a:t>totaal toevoerdebiet = 250 m³/h</a:t>
            </a:r>
          </a:p>
          <a:p>
            <a:pPr marL="742950" lvl="1" indent="-285750">
              <a:buFontTx/>
              <a:buChar char="-"/>
            </a:pPr>
            <a:r>
              <a:rPr lang="nl-NL" sz="1500"/>
              <a:t>totaal afvoerdebiet = 125 m³/h. </a:t>
            </a:r>
          </a:p>
          <a:p>
            <a:pPr marL="742950" lvl="1" indent="-285750">
              <a:buFontTx/>
              <a:buChar char="-"/>
            </a:pPr>
            <a:endParaRPr lang="nl-NL" sz="1500"/>
          </a:p>
          <a:p>
            <a:pPr marL="285750" indent="-285750">
              <a:buFontTx/>
              <a:buChar char="-"/>
            </a:pPr>
            <a:r>
              <a:rPr lang="nl-NL" sz="1500"/>
              <a:t>250 m³/h is hoogste gemeten debiet</a:t>
            </a:r>
          </a:p>
          <a:p>
            <a:pPr marL="285750" indent="-285750">
              <a:buFontTx/>
              <a:buChar char="-"/>
            </a:pPr>
            <a:endParaRPr lang="nl-NL" sz="1500"/>
          </a:p>
          <a:p>
            <a:pPr marL="285750" indent="-285750">
              <a:buFontTx/>
              <a:buChar char="-"/>
            </a:pPr>
            <a:r>
              <a:rPr lang="pt-BR" sz="1500"/>
              <a:t>234 m³/h &lt; 250 m³/h ≤ 318 m³/h </a:t>
            </a:r>
            <a:r>
              <a:rPr lang="pt-BR" sz="1500" b="1">
                <a:sym typeface="Wingdings" panose="05000000000000000000" pitchFamily="2" charset="2"/>
              </a:rPr>
              <a:t> 73%</a:t>
            </a:r>
            <a:endParaRPr lang="nl-BE" sz="1500" b="1"/>
          </a:p>
        </p:txBody>
      </p:sp>
      <p:pic>
        <p:nvPicPr>
          <p:cNvPr id="9" name="Picture 22519">
            <a:extLst>
              <a:ext uri="{FF2B5EF4-FFF2-40B4-BE49-F238E27FC236}">
                <a16:creationId xmlns:a16="http://schemas.microsoft.com/office/drawing/2014/main" id="{0EC86A94-0EA7-5ED5-4924-5BC352AE14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8710" y="5303867"/>
            <a:ext cx="5763260" cy="1000760"/>
          </a:xfrm>
          <a:prstGeom prst="rect">
            <a:avLst/>
          </a:prstGeom>
          <a:noFill/>
          <a:ln>
            <a:noFill/>
          </a:ln>
        </p:spPr>
      </p:pic>
    </p:spTree>
    <p:extLst>
      <p:ext uri="{BB962C8B-B14F-4D97-AF65-F5344CB8AC3E}">
        <p14:creationId xmlns:p14="http://schemas.microsoft.com/office/powerpoint/2010/main" val="3586195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Warmterecuperatie</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8" y="1484784"/>
            <a:ext cx="8361219" cy="5037474"/>
          </a:xfrm>
        </p:spPr>
        <p:txBody>
          <a:bodyPr/>
          <a:lstStyle/>
          <a:p>
            <a:r>
              <a:rPr lang="nl-BE"/>
              <a:t>Aanwezigheid bypass </a:t>
            </a:r>
            <a:r>
              <a:rPr lang="nl-BE">
                <a:solidFill>
                  <a:srgbClr val="FF0000"/>
                </a:solidFill>
              </a:rPr>
              <a:t>(bestond al voor </a:t>
            </a:r>
            <a:r>
              <a:rPr lang="nl-BE" err="1">
                <a:solidFill>
                  <a:srgbClr val="FF0000"/>
                </a:solidFill>
              </a:rPr>
              <a:t>kNR</a:t>
            </a:r>
            <a:r>
              <a:rPr lang="nl-BE">
                <a:solidFill>
                  <a:srgbClr val="FF0000"/>
                </a:solidFill>
              </a:rPr>
              <a:t>, nu ook voor R)</a:t>
            </a:r>
          </a:p>
          <a:p>
            <a:endParaRPr lang="nl-BE"/>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NL" sz="1900" b="0" i="0" u="none" strike="noStrike" kern="1200" cap="none" spc="0" normalizeH="0" baseline="0" noProof="0">
                <a:ln>
                  <a:noFill/>
                </a:ln>
                <a:solidFill>
                  <a:srgbClr val="7F7F7F"/>
                </a:solidFill>
                <a:effectLst/>
                <a:uLnTx/>
                <a:uFillTx/>
                <a:latin typeface="Calibri"/>
                <a:ea typeface="+mn-ea"/>
                <a:cs typeface="+mn-cs"/>
              </a:rPr>
              <a:t>Omdat warmterecuperatie niet in elk seizoen gewenst is, zijn heel wat warmterecuperatie-apparaten uitgerust met een </a:t>
            </a:r>
            <a:r>
              <a:rPr kumimoji="0" lang="nl-NL" sz="1900" b="1" i="0" u="none" strike="noStrike" kern="1200" cap="none" spc="0" normalizeH="0" baseline="0" noProof="0">
                <a:ln>
                  <a:noFill/>
                </a:ln>
                <a:solidFill>
                  <a:srgbClr val="7F7F7F"/>
                </a:solidFill>
                <a:effectLst/>
                <a:uLnTx/>
                <a:uFillTx/>
                <a:latin typeface="Calibri"/>
                <a:ea typeface="+mn-ea"/>
                <a:cs typeface="+mn-cs"/>
              </a:rPr>
              <a:t>zomer-bypass</a:t>
            </a:r>
            <a:r>
              <a:rPr kumimoji="0" lang="nl-NL" sz="1900" b="0" i="0" u="none" strike="noStrike" kern="1200" cap="none" spc="0" normalizeH="0" baseline="0" noProof="0">
                <a:ln>
                  <a:noFill/>
                </a:ln>
                <a:solidFill>
                  <a:srgbClr val="7F7F7F"/>
                </a:solidFill>
                <a:effectLst/>
                <a:uLnTx/>
                <a:uFillTx/>
                <a:latin typeface="Calibri"/>
                <a:ea typeface="+mn-ea"/>
                <a:cs typeface="+mn-cs"/>
              </a:rPr>
              <a:t> die de doorgang van de lucht doorheen de warmtewisselaar volledig of gedeeltelijk afsluiten. </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800">
                <a:latin typeface="Calibri" panose="020F0502020204030204" pitchFamily="34" charset="0"/>
                <a:cs typeface="Times New Roman" panose="02020603050405020304" pitchFamily="18" charset="0"/>
              </a:rPr>
              <a:t>De zomer-bypass verlaagt het risico op oververhitting.</a:t>
            </a:r>
          </a:p>
          <a:p>
            <a:pPr lvl="1">
              <a:spcAft>
                <a:spcPts val="1200"/>
              </a:spcAft>
              <a:defRPr/>
            </a:pPr>
            <a:r>
              <a:rPr lang="nl-BE" sz="1800">
                <a:effectLst/>
                <a:latin typeface="Calibri" panose="020F0502020204030204" pitchFamily="34" charset="0"/>
                <a:ea typeface="Times New Roman" panose="02020603050405020304" pitchFamily="18" charset="0"/>
                <a:cs typeface="Times New Roman" panose="02020603050405020304" pitchFamily="18" charset="0"/>
              </a:rPr>
              <a:t>Indien de aanwezigheid van een (on)volledige zomerbypass gekend is op basis van de lijst van mogelijke bewijsstukken, dan wordt dit verplicht ingevoerd.  </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solidFill>
                <a:schemeClr val="accent1">
                  <a:lumMod val="75000"/>
                </a:schemeClr>
              </a:solidFill>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solidFill>
                <a:schemeClr val="accent1">
                  <a:lumMod val="75000"/>
                </a:schemeClr>
              </a:solidFill>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b="1">
                <a:solidFill>
                  <a:schemeClr val="accent1">
                    <a:lumMod val="75000"/>
                  </a:schemeClr>
                </a:solidFill>
                <a:latin typeface="Calibri"/>
              </a:rPr>
              <a:t>ALTIJD aangewezen om rendement op te zoeken en rechtstreeks in te voeren. De default-waarden zijn zeer conservatief!</a:t>
            </a:r>
            <a:endParaRPr kumimoji="0" lang="nl-BE" sz="1500" b="1"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pic>
        <p:nvPicPr>
          <p:cNvPr id="3" name="Picture 22520">
            <a:extLst>
              <a:ext uri="{FF2B5EF4-FFF2-40B4-BE49-F238E27FC236}">
                <a16:creationId xmlns:a16="http://schemas.microsoft.com/office/drawing/2014/main" id="{A6455689-85D1-8157-8579-5B3F9E2E6B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8926" y="4876374"/>
            <a:ext cx="9022165" cy="3435783"/>
          </a:xfrm>
          <a:prstGeom prst="rect">
            <a:avLst/>
          </a:prstGeom>
          <a:noFill/>
          <a:ln>
            <a:noFill/>
          </a:ln>
        </p:spPr>
      </p:pic>
      <p:sp>
        <p:nvSpPr>
          <p:cNvPr id="8" name="Pijl: omlaag 7">
            <a:extLst>
              <a:ext uri="{FF2B5EF4-FFF2-40B4-BE49-F238E27FC236}">
                <a16:creationId xmlns:a16="http://schemas.microsoft.com/office/drawing/2014/main" id="{A27BEB5D-391E-47F2-D8CD-1D812675CB40}"/>
              </a:ext>
            </a:extLst>
          </p:cNvPr>
          <p:cNvSpPr/>
          <p:nvPr/>
        </p:nvSpPr>
        <p:spPr>
          <a:xfrm>
            <a:off x="10002982" y="3870036"/>
            <a:ext cx="64654" cy="9343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05544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AD8AA-84BD-6379-D65E-C9D6F60DA672}"/>
              </a:ext>
            </a:extLst>
          </p:cNvPr>
          <p:cNvSpPr>
            <a:spLocks noGrp="1"/>
          </p:cNvSpPr>
          <p:nvPr>
            <p:ph type="title"/>
          </p:nvPr>
        </p:nvSpPr>
        <p:spPr/>
        <p:txBody>
          <a:bodyPr/>
          <a:lstStyle/>
          <a:p>
            <a:r>
              <a:rPr lang="nl-BE"/>
              <a:t>Warmterecuperatie</a:t>
            </a:r>
          </a:p>
        </p:txBody>
      </p:sp>
      <p:sp>
        <p:nvSpPr>
          <p:cNvPr id="4" name="Ovaal 3">
            <a:extLst>
              <a:ext uri="{FF2B5EF4-FFF2-40B4-BE49-F238E27FC236}">
                <a16:creationId xmlns:a16="http://schemas.microsoft.com/office/drawing/2014/main" id="{3F8D4339-9BFF-52FF-4614-A11CE7C8164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FFABAE1-C9C3-CAF2-E0C5-AD45D9F2DB0F}"/>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IX.7.2</a:t>
            </a:r>
          </a:p>
        </p:txBody>
      </p:sp>
      <p:pic>
        <p:nvPicPr>
          <p:cNvPr id="6" name="Graphic 5" descr="Klembord">
            <a:extLst>
              <a:ext uri="{FF2B5EF4-FFF2-40B4-BE49-F238E27FC236}">
                <a16:creationId xmlns:a16="http://schemas.microsoft.com/office/drawing/2014/main" id="{DAF329DE-65A3-BBC5-D338-964E435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6102" y="137707"/>
            <a:ext cx="775869" cy="775869"/>
          </a:xfrm>
          <a:prstGeom prst="rect">
            <a:avLst/>
          </a:prstGeom>
        </p:spPr>
      </p:pic>
      <p:sp>
        <p:nvSpPr>
          <p:cNvPr id="11" name="Tijdelijke aanduiding voor inhoud 10">
            <a:extLst>
              <a:ext uri="{FF2B5EF4-FFF2-40B4-BE49-F238E27FC236}">
                <a16:creationId xmlns:a16="http://schemas.microsoft.com/office/drawing/2014/main" id="{74DF2172-9CC3-D6A4-6526-C4EE696DCB7A}"/>
              </a:ext>
            </a:extLst>
          </p:cNvPr>
          <p:cNvSpPr>
            <a:spLocks noGrp="1"/>
          </p:cNvSpPr>
          <p:nvPr>
            <p:ph sz="half" idx="10"/>
          </p:nvPr>
        </p:nvSpPr>
        <p:spPr>
          <a:xfrm>
            <a:off x="838199" y="1484784"/>
            <a:ext cx="8801733" cy="5037474"/>
          </a:xfrm>
        </p:spPr>
        <p:txBody>
          <a:bodyPr/>
          <a:lstStyle/>
          <a:p>
            <a:r>
              <a:rPr lang="nl-BE"/>
              <a:t>Referentiejaar fabricage </a:t>
            </a:r>
            <a:r>
              <a:rPr lang="nl-BE">
                <a:solidFill>
                  <a:srgbClr val="FF0000"/>
                </a:solidFill>
              </a:rPr>
              <a:t>(ongewijzigd)</a:t>
            </a:r>
          </a:p>
          <a:p>
            <a:endParaRPr lang="nl-BE"/>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kumimoji="0" lang="nl-BE" sz="1900" b="0" i="0" u="none" strike="noStrike" kern="1200" cap="none" spc="0" normalizeH="0" baseline="0" noProof="0">
                <a:ln>
                  <a:noFill/>
                </a:ln>
                <a:solidFill>
                  <a:srgbClr val="7F7F7F"/>
                </a:solidFill>
                <a:effectLst/>
                <a:uLnTx/>
                <a:uFillTx/>
                <a:latin typeface="Calibri"/>
                <a:ea typeface="+mn-ea"/>
                <a:cs typeface="+mn-cs"/>
              </a:rPr>
              <a:t>Bepaalt het rendement indien rendement niet rechtstreeks ingevoerd is</a:t>
            </a: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solidFill>
                <a:schemeClr val="accent1">
                  <a:lumMod val="75000"/>
                </a:schemeClr>
              </a:solidFill>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solidFill>
                <a:schemeClr val="accent1">
                  <a:lumMod val="75000"/>
                </a:schemeClr>
              </a:solidFill>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r>
              <a:rPr lang="nl-BE" sz="1900" b="1">
                <a:solidFill>
                  <a:schemeClr val="accent1">
                    <a:lumMod val="75000"/>
                  </a:schemeClr>
                </a:solidFill>
                <a:latin typeface="Calibri"/>
              </a:rPr>
              <a:t>ALTIJD aangewezen om rendement op te zoeken en rechtstreeks in te voeren. De default-waarden zijn zeer conservatief!</a:t>
            </a:r>
            <a:endParaRPr kumimoji="0" lang="nl-BE" sz="1500" b="1" i="0" u="none" strike="noStrike" kern="1200" cap="none" spc="0" normalizeH="0" baseline="0" noProof="0">
              <a:ln>
                <a:noFill/>
              </a:ln>
              <a:solidFill>
                <a:schemeClr val="accent1">
                  <a:lumMod val="75000"/>
                </a:schemeClr>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lang="nl-BE" sz="1900">
              <a:latin typeface="Calibri"/>
            </a:endParaRPr>
          </a:p>
          <a:p>
            <a:pPr marL="576000" marR="0" lvl="1" indent="-288000" algn="l" defTabSz="914400" rtl="0" eaLnBrk="1" fontAlgn="auto" latinLnBrk="0" hangingPunct="1">
              <a:lnSpc>
                <a:spcPct val="90000"/>
              </a:lnSpc>
              <a:spcBef>
                <a:spcPts val="300"/>
              </a:spcBef>
              <a:spcAft>
                <a:spcPts val="1200"/>
              </a:spcAft>
              <a:buClr>
                <a:srgbClr val="7F7F7F"/>
              </a:buClr>
              <a:buSzPct val="80000"/>
              <a:buFont typeface="Calibri" panose="020F0502020204030204" pitchFamily="34" charset="0"/>
              <a:buChar char="→"/>
              <a:tabLst/>
              <a:defRPr/>
            </a:pPr>
            <a:endParaRPr kumimoji="0" lang="nl-BE" sz="1900" b="0" i="0" u="none" strike="noStrike" kern="1200" cap="none" spc="0" normalizeH="0" baseline="0" noProof="0">
              <a:ln>
                <a:noFill/>
              </a:ln>
              <a:solidFill>
                <a:srgbClr val="7F7F7F"/>
              </a:solidFill>
              <a:effectLst/>
              <a:uLnTx/>
              <a:uFillTx/>
              <a:latin typeface="Calibri"/>
              <a:ea typeface="+mn-ea"/>
              <a:cs typeface="+mn-cs"/>
            </a:endParaRPr>
          </a:p>
          <a:p>
            <a:endParaRPr lang="nl-BE"/>
          </a:p>
        </p:txBody>
      </p:sp>
      <p:pic>
        <p:nvPicPr>
          <p:cNvPr id="7" name="Afbeelding 6">
            <a:extLst>
              <a:ext uri="{FF2B5EF4-FFF2-40B4-BE49-F238E27FC236}">
                <a16:creationId xmlns:a16="http://schemas.microsoft.com/office/drawing/2014/main" id="{1BBE8068-DCFF-9BB8-EECA-2457795789EE}"/>
              </a:ext>
            </a:extLst>
          </p:cNvPr>
          <p:cNvPicPr>
            <a:picLocks noChangeAspect="1"/>
          </p:cNvPicPr>
          <p:nvPr/>
        </p:nvPicPr>
        <p:blipFill>
          <a:blip r:embed="rId5"/>
          <a:stretch>
            <a:fillRect/>
          </a:stretch>
        </p:blipFill>
        <p:spPr>
          <a:xfrm>
            <a:off x="3314067" y="3177103"/>
            <a:ext cx="5563866" cy="1762004"/>
          </a:xfrm>
          <a:prstGeom prst="rect">
            <a:avLst/>
          </a:prstGeom>
        </p:spPr>
      </p:pic>
    </p:spTree>
    <p:extLst>
      <p:ext uri="{BB962C8B-B14F-4D97-AF65-F5344CB8AC3E}">
        <p14:creationId xmlns:p14="http://schemas.microsoft.com/office/powerpoint/2010/main" val="2095355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C6BA9-70D0-4289-C7C0-4C8BB86929DE}"/>
              </a:ext>
            </a:extLst>
          </p:cNvPr>
          <p:cNvSpPr>
            <a:spLocks noGrp="1"/>
          </p:cNvSpPr>
          <p:nvPr>
            <p:ph type="title"/>
          </p:nvPr>
        </p:nvSpPr>
        <p:spPr/>
        <p:txBody>
          <a:bodyPr/>
          <a:lstStyle/>
          <a:p>
            <a:r>
              <a:rPr lang="nl-BE"/>
              <a:t>Twee bijzondere systemen </a:t>
            </a:r>
            <a:r>
              <a:rPr lang="nl-BE" sz="3000">
                <a:solidFill>
                  <a:srgbClr val="FF0000"/>
                </a:solidFill>
              </a:rPr>
              <a:t>(ongewijzigd)</a:t>
            </a:r>
          </a:p>
        </p:txBody>
      </p:sp>
      <p:sp>
        <p:nvSpPr>
          <p:cNvPr id="3" name="Tijdelijke aanduiding voor inhoud 2">
            <a:extLst>
              <a:ext uri="{FF2B5EF4-FFF2-40B4-BE49-F238E27FC236}">
                <a16:creationId xmlns:a16="http://schemas.microsoft.com/office/drawing/2014/main" id="{2EC1BBA0-D42F-BB0F-0BAE-299E2D48B48A}"/>
              </a:ext>
            </a:extLst>
          </p:cNvPr>
          <p:cNvSpPr>
            <a:spLocks noGrp="1"/>
          </p:cNvSpPr>
          <p:nvPr>
            <p:ph sz="half" idx="10"/>
          </p:nvPr>
        </p:nvSpPr>
        <p:spPr/>
        <p:txBody>
          <a:bodyPr lIns="91440" tIns="45720" rIns="91440" bIns="0" anchor="t"/>
          <a:lstStyle/>
          <a:p>
            <a:pPr indent="-287655"/>
            <a:r>
              <a:rPr lang="nl-BE"/>
              <a:t>Decentrale alternerende ventilator</a:t>
            </a:r>
            <a:endParaRPr lang="en-US"/>
          </a:p>
          <a:p>
            <a:pPr indent="-287655"/>
            <a:endParaRPr lang="nl-BE">
              <a:cs typeface="Calibri"/>
            </a:endParaRPr>
          </a:p>
          <a:p>
            <a:pPr marL="575945" lvl="1" indent="-287655"/>
            <a:r>
              <a:rPr lang="nl-BE" sz="1800">
                <a:effectLst/>
                <a:latin typeface="Calibri"/>
                <a:ea typeface="Times New Roman" panose="02020603050405020304" pitchFamily="18" charset="0"/>
                <a:cs typeface="Times New Roman"/>
              </a:rPr>
              <a:t>mechanische toevoer en afvoer gebeuren afwisselend om de ruimte te ventileren. Kan warmterugwinningelement bevatten.</a:t>
            </a:r>
          </a:p>
          <a:p>
            <a:pPr marL="575945" lvl="1" indent="-287655"/>
            <a:endParaRPr lang="nl-BE" sz="1800">
              <a:latin typeface="Calibri" panose="020F0502020204030204" pitchFamily="34" charset="0"/>
              <a:cs typeface="Times New Roman" panose="02020603050405020304" pitchFamily="18" charset="0"/>
            </a:endParaRPr>
          </a:p>
          <a:p>
            <a:pPr marL="575945" lvl="1" indent="-287655"/>
            <a:r>
              <a:rPr lang="nl-BE" sz="1800">
                <a:latin typeface="Calibri"/>
                <a:cs typeface="Times New Roman"/>
              </a:rPr>
              <a:t>Bedient slechts 1  ruimte.</a:t>
            </a:r>
          </a:p>
          <a:p>
            <a:pPr marL="575945" lvl="1" indent="-287655"/>
            <a:endParaRPr lang="nl-BE" sz="1800">
              <a:latin typeface="Calibri" panose="020F0502020204030204" pitchFamily="34" charset="0"/>
              <a:cs typeface="Times New Roman" panose="02020603050405020304" pitchFamily="18" charset="0"/>
            </a:endParaRPr>
          </a:p>
          <a:p>
            <a:pPr marL="575945" lvl="1" indent="-287655"/>
            <a:r>
              <a:rPr lang="nl-BE" sz="1800">
                <a:latin typeface="Calibri"/>
                <a:ea typeface="Times New Roman" panose="02020603050405020304" pitchFamily="18" charset="0"/>
                <a:cs typeface="Times New Roman"/>
              </a:rPr>
              <a:t>Indien hij </a:t>
            </a:r>
            <a:r>
              <a:rPr lang="nl-BE" sz="1800" u="sng">
                <a:latin typeface="Calibri"/>
                <a:ea typeface="Times New Roman" panose="02020603050405020304" pitchFamily="18" charset="0"/>
                <a:cs typeface="Times New Roman"/>
              </a:rPr>
              <a:t>permanent</a:t>
            </a:r>
            <a:r>
              <a:rPr lang="nl-BE" sz="1800">
                <a:latin typeface="Calibri"/>
                <a:ea typeface="Times New Roman" panose="02020603050405020304" pitchFamily="18" charset="0"/>
                <a:cs typeface="Times New Roman"/>
              </a:rPr>
              <a:t> </a:t>
            </a:r>
            <a:r>
              <a:rPr lang="nl-BE" sz="1800" u="sng">
                <a:latin typeface="Calibri"/>
                <a:ea typeface="Times New Roman" panose="02020603050405020304" pitchFamily="18" charset="0"/>
                <a:cs typeface="Times New Roman"/>
              </a:rPr>
              <a:t>alternerend</a:t>
            </a:r>
            <a:r>
              <a:rPr lang="nl-BE" sz="1800">
                <a:latin typeface="Calibri"/>
                <a:ea typeface="Times New Roman" panose="02020603050405020304" pitchFamily="18" charset="0"/>
                <a:cs typeface="Times New Roman"/>
              </a:rPr>
              <a:t> werkt met </a:t>
            </a:r>
            <a:r>
              <a:rPr lang="nl-BE" sz="1800" u="sng">
                <a:latin typeface="Calibri"/>
                <a:ea typeface="Times New Roman" panose="02020603050405020304" pitchFamily="18" charset="0"/>
                <a:cs typeface="Times New Roman"/>
              </a:rPr>
              <a:t>buitenlucht</a:t>
            </a:r>
            <a:r>
              <a:rPr lang="nl-BE" sz="1800">
                <a:latin typeface="Calibri"/>
                <a:ea typeface="Times New Roman" panose="02020603050405020304" pitchFamily="18" charset="0"/>
                <a:cs typeface="Times New Roman"/>
              </a:rPr>
              <a:t>: invoeren als </a:t>
            </a:r>
            <a:r>
              <a:rPr lang="nl-BE" sz="1800">
                <a:effectLst/>
                <a:latin typeface="Calibri"/>
                <a:ea typeface="Times New Roman" panose="02020603050405020304" pitchFamily="18" charset="0"/>
                <a:cs typeface="Times New Roman"/>
              </a:rPr>
              <a:t>‘mechanisch ventilatietoestel toevoer en afvoer’, al dan niet met warmterecuperatie + koppelen aan de ruimte</a:t>
            </a:r>
            <a:endParaRPr lang="nl-BE">
              <a:latin typeface="Calibri"/>
              <a:cs typeface="Times New Roman"/>
            </a:endParaRPr>
          </a:p>
        </p:txBody>
      </p:sp>
      <p:sp>
        <p:nvSpPr>
          <p:cNvPr id="4" name="Tijdelijke aanduiding voor inhoud 3">
            <a:extLst>
              <a:ext uri="{FF2B5EF4-FFF2-40B4-BE49-F238E27FC236}">
                <a16:creationId xmlns:a16="http://schemas.microsoft.com/office/drawing/2014/main" id="{EF997B4E-AFEF-E914-DE61-06187E2A59B8}"/>
              </a:ext>
            </a:extLst>
          </p:cNvPr>
          <p:cNvSpPr>
            <a:spLocks noGrp="1"/>
          </p:cNvSpPr>
          <p:nvPr>
            <p:ph sz="half" idx="11"/>
          </p:nvPr>
        </p:nvSpPr>
        <p:spPr>
          <a:xfrm>
            <a:off x="6241805" y="1484784"/>
            <a:ext cx="4854087" cy="5037474"/>
          </a:xfrm>
        </p:spPr>
        <p:txBody>
          <a:bodyPr/>
          <a:lstStyle/>
          <a:p>
            <a:r>
              <a:rPr lang="nl-BE"/>
              <a:t>Aard- of bodemwarmtewisselaar</a:t>
            </a:r>
          </a:p>
          <a:p>
            <a:endParaRPr lang="nl-BE"/>
          </a:p>
          <a:p>
            <a:pPr lvl="1"/>
            <a:r>
              <a:rPr lang="nl-BE" sz="1800">
                <a:latin typeface="Calibri" panose="020F0502020204030204" pitchFamily="34" charset="0"/>
                <a:cs typeface="Times New Roman" panose="02020603050405020304" pitchFamily="18" charset="0"/>
              </a:rPr>
              <a:t>Ventilatielucht voorwarmen of </a:t>
            </a:r>
            <a:r>
              <a:rPr lang="nl-BE" sz="1800" err="1">
                <a:latin typeface="Calibri" panose="020F0502020204030204" pitchFamily="34" charset="0"/>
                <a:cs typeface="Times New Roman" panose="02020603050405020304" pitchFamily="18" charset="0"/>
              </a:rPr>
              <a:t>voorkoelen</a:t>
            </a:r>
            <a:endParaRPr lang="nl-BE" sz="1800">
              <a:latin typeface="Calibri" panose="020F0502020204030204" pitchFamily="34" charset="0"/>
              <a:cs typeface="Times New Roman" panose="02020603050405020304" pitchFamily="18" charset="0"/>
            </a:endParaRPr>
          </a:p>
          <a:p>
            <a:pPr lvl="1"/>
            <a:endParaRPr lang="nl-BE" sz="1800">
              <a:latin typeface="Calibri" panose="020F0502020204030204" pitchFamily="34" charset="0"/>
              <a:cs typeface="Times New Roman" panose="02020603050405020304" pitchFamily="18" charset="0"/>
            </a:endParaRPr>
          </a:p>
          <a:p>
            <a:pPr lvl="1"/>
            <a:r>
              <a:rPr lang="nl-BE" sz="1800">
                <a:latin typeface="Calibri" panose="020F0502020204030204" pitchFamily="34" charset="0"/>
                <a:cs typeface="Times New Roman" panose="02020603050405020304" pitchFamily="18" charset="0"/>
              </a:rPr>
              <a:t>Indien gekoppeld aan een permanent draaiend mechanisch ventilatietoestel: aanwezigheid Warmterecuperatie mag aangevinkt worden</a:t>
            </a:r>
          </a:p>
        </p:txBody>
      </p:sp>
      <p:pic>
        <p:nvPicPr>
          <p:cNvPr id="5" name="Picture 37982">
            <a:extLst>
              <a:ext uri="{FF2B5EF4-FFF2-40B4-BE49-F238E27FC236}">
                <a16:creationId xmlns:a16="http://schemas.microsoft.com/office/drawing/2014/main" id="{24828529-4AE0-7DA1-F88A-A2CEEAE62A0D}"/>
              </a:ext>
            </a:extLst>
          </p:cNvPr>
          <p:cNvPicPr>
            <a:picLocks noChangeAspect="1"/>
          </p:cNvPicPr>
          <p:nvPr/>
        </p:nvPicPr>
        <p:blipFill>
          <a:blip r:embed="rId2"/>
          <a:stretch>
            <a:fillRect/>
          </a:stretch>
        </p:blipFill>
        <p:spPr>
          <a:xfrm>
            <a:off x="2593202" y="5295269"/>
            <a:ext cx="1514784" cy="1226989"/>
          </a:xfrm>
          <a:prstGeom prst="rect">
            <a:avLst/>
          </a:prstGeom>
        </p:spPr>
      </p:pic>
      <p:sp>
        <p:nvSpPr>
          <p:cNvPr id="6" name="Ovaal 5">
            <a:extLst>
              <a:ext uri="{FF2B5EF4-FFF2-40B4-BE49-F238E27FC236}">
                <a16:creationId xmlns:a16="http://schemas.microsoft.com/office/drawing/2014/main" id="{757914E3-99EC-19F7-0884-C90BEAE688F7}"/>
              </a:ext>
            </a:extLst>
          </p:cNvPr>
          <p:cNvSpPr/>
          <p:nvPr/>
        </p:nvSpPr>
        <p:spPr>
          <a:xfrm>
            <a:off x="34430" y="1883105"/>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BDF8B940-C4DA-31FB-D5E5-809344719099}"/>
              </a:ext>
            </a:extLst>
          </p:cNvPr>
          <p:cNvSpPr txBox="1"/>
          <p:nvPr/>
        </p:nvSpPr>
        <p:spPr>
          <a:xfrm>
            <a:off x="-47472" y="256718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IX.6.2</a:t>
            </a:r>
          </a:p>
        </p:txBody>
      </p:sp>
      <p:pic>
        <p:nvPicPr>
          <p:cNvPr id="8" name="Graphic 7" descr="Klembord">
            <a:extLst>
              <a:ext uri="{FF2B5EF4-FFF2-40B4-BE49-F238E27FC236}">
                <a16:creationId xmlns:a16="http://schemas.microsoft.com/office/drawing/2014/main" id="{65673862-425E-7B6B-5CBC-BBBEC66176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559" y="1927218"/>
            <a:ext cx="775869" cy="775869"/>
          </a:xfrm>
          <a:prstGeom prst="rect">
            <a:avLst/>
          </a:prstGeom>
        </p:spPr>
      </p:pic>
      <p:sp>
        <p:nvSpPr>
          <p:cNvPr id="9" name="Ovaal 8">
            <a:extLst>
              <a:ext uri="{FF2B5EF4-FFF2-40B4-BE49-F238E27FC236}">
                <a16:creationId xmlns:a16="http://schemas.microsoft.com/office/drawing/2014/main" id="{2742EE4D-28CA-AAD1-C5FE-1DC84E91431D}"/>
              </a:ext>
            </a:extLst>
          </p:cNvPr>
          <p:cNvSpPr/>
          <p:nvPr/>
        </p:nvSpPr>
        <p:spPr>
          <a:xfrm>
            <a:off x="10817313" y="2703087"/>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BECF678D-4547-8F89-5076-DF8CA2DCAADE}"/>
              </a:ext>
            </a:extLst>
          </p:cNvPr>
          <p:cNvSpPr txBox="1"/>
          <p:nvPr/>
        </p:nvSpPr>
        <p:spPr>
          <a:xfrm>
            <a:off x="10735411" y="338716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IX.6.3</a:t>
            </a:r>
          </a:p>
        </p:txBody>
      </p:sp>
      <p:pic>
        <p:nvPicPr>
          <p:cNvPr id="11" name="Graphic 10" descr="Klembord">
            <a:extLst>
              <a:ext uri="{FF2B5EF4-FFF2-40B4-BE49-F238E27FC236}">
                <a16:creationId xmlns:a16="http://schemas.microsoft.com/office/drawing/2014/main" id="{4C9A7578-36A1-0941-5062-1EA50A5A79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5442" y="2747200"/>
            <a:ext cx="775869" cy="775869"/>
          </a:xfrm>
          <a:prstGeom prst="rect">
            <a:avLst/>
          </a:prstGeom>
        </p:spPr>
      </p:pic>
    </p:spTree>
    <p:extLst>
      <p:ext uri="{BB962C8B-B14F-4D97-AF65-F5344CB8AC3E}">
        <p14:creationId xmlns:p14="http://schemas.microsoft.com/office/powerpoint/2010/main" val="425371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r>
              <a:rPr lang="nl-BE"/>
              <a:t>Stappenplan R en </a:t>
            </a:r>
            <a:r>
              <a:rPr lang="nl-BE" err="1"/>
              <a:t>kNR</a:t>
            </a:r>
            <a:endParaRPr lang="nl-BE"/>
          </a:p>
        </p:txBody>
      </p:sp>
      <p:sp>
        <p:nvSpPr>
          <p:cNvPr id="4" name="Ovaal 3">
            <a:extLst>
              <a:ext uri="{FF2B5EF4-FFF2-40B4-BE49-F238E27FC236}">
                <a16:creationId xmlns:a16="http://schemas.microsoft.com/office/drawing/2014/main" id="{0752B9B7-6E38-5A2F-C3BE-A975050C2BB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9AD26DA6-BF92-7405-E436-D9C39F8075E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05D64488-6367-8A6B-E806-4B887A925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10" name="Rechthoek: afgeronde hoeken 9">
            <a:extLst>
              <a:ext uri="{FF2B5EF4-FFF2-40B4-BE49-F238E27FC236}">
                <a16:creationId xmlns:a16="http://schemas.microsoft.com/office/drawing/2014/main" id="{0BDE3B83-BAC0-0067-6366-1CBC6C4003FB}"/>
              </a:ext>
            </a:extLst>
          </p:cNvPr>
          <p:cNvSpPr/>
          <p:nvPr/>
        </p:nvSpPr>
        <p:spPr>
          <a:xfrm>
            <a:off x="3252417" y="134483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5683038" y="2824001"/>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3252414" y="3285593"/>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2</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a:p>
        </p:txBody>
      </p:sp>
      <p:sp>
        <p:nvSpPr>
          <p:cNvPr id="13" name="Pijl: omlaag 12">
            <a:extLst>
              <a:ext uri="{FF2B5EF4-FFF2-40B4-BE49-F238E27FC236}">
                <a16:creationId xmlns:a16="http://schemas.microsoft.com/office/drawing/2014/main" id="{AA9091ED-D293-B2EE-0E02-3B433E2A2411}"/>
              </a:ext>
            </a:extLst>
          </p:cNvPr>
          <p:cNvSpPr/>
          <p:nvPr/>
        </p:nvSpPr>
        <p:spPr>
          <a:xfrm>
            <a:off x="5676667" y="4795527"/>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3252413" y="528398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3</a:t>
            </a:r>
          </a:p>
          <a:p>
            <a:pPr algn="ctr"/>
            <a:endParaRPr lang="nl-BE"/>
          </a:p>
          <a:p>
            <a:pPr algn="ctr"/>
            <a:r>
              <a:rPr lang="nl-NL" b="1"/>
              <a:t>BEPAAL DE MECHANISCHE VENTILATIETOESTELLEN DIE DE EENHEID BEDIENEN</a:t>
            </a:r>
            <a:endParaRPr lang="nl-BE" b="1"/>
          </a:p>
        </p:txBody>
      </p:sp>
      <p:sp>
        <p:nvSpPr>
          <p:cNvPr id="3" name="Tekstvak 2">
            <a:extLst>
              <a:ext uri="{FF2B5EF4-FFF2-40B4-BE49-F238E27FC236}">
                <a16:creationId xmlns:a16="http://schemas.microsoft.com/office/drawing/2014/main" id="{FBD58CB8-D998-C9E4-5903-839EF7A73020}"/>
              </a:ext>
            </a:extLst>
          </p:cNvPr>
          <p:cNvSpPr txBox="1"/>
          <p:nvPr/>
        </p:nvSpPr>
        <p:spPr>
          <a:xfrm>
            <a:off x="8934454" y="3527507"/>
            <a:ext cx="3077308" cy="923330"/>
          </a:xfrm>
          <a:prstGeom prst="rect">
            <a:avLst/>
          </a:prstGeom>
          <a:noFill/>
        </p:spPr>
        <p:txBody>
          <a:bodyPr wrap="square" rtlCol="0">
            <a:spAutoFit/>
          </a:bodyPr>
          <a:lstStyle/>
          <a:p>
            <a:pPr algn="ctr"/>
            <a:r>
              <a:rPr lang="nl-BE">
                <a:solidFill>
                  <a:schemeClr val="tx2"/>
                </a:solidFill>
              </a:rPr>
              <a:t>UITGEWERKTE VOORBEELDEN, GECOMBINEERD MET INVOER IN SOFTWARE</a:t>
            </a:r>
          </a:p>
        </p:txBody>
      </p:sp>
      <p:sp>
        <p:nvSpPr>
          <p:cNvPr id="7" name="Rechteraccolade 6">
            <a:extLst>
              <a:ext uri="{FF2B5EF4-FFF2-40B4-BE49-F238E27FC236}">
                <a16:creationId xmlns:a16="http://schemas.microsoft.com/office/drawing/2014/main" id="{A8620F40-4C94-0A2B-83E7-47A229AA3A15}"/>
              </a:ext>
            </a:extLst>
          </p:cNvPr>
          <p:cNvSpPr/>
          <p:nvPr/>
        </p:nvSpPr>
        <p:spPr>
          <a:xfrm>
            <a:off x="8414238" y="1344834"/>
            <a:ext cx="448408" cy="53463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1964884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0" y="1356995"/>
            <a:ext cx="4229100" cy="5501005"/>
          </a:xfrm>
          <a:prstGeom prst="rect">
            <a:avLst/>
          </a:prstGeom>
        </p:spPr>
      </p:pic>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STAP 1: Ruimtes identificeren (herhaling)</a:t>
            </a:r>
          </a:p>
        </p:txBody>
      </p:sp>
      <p:graphicFrame>
        <p:nvGraphicFramePr>
          <p:cNvPr id="4" name="Tabel 3">
            <a:extLst>
              <a:ext uri="{FF2B5EF4-FFF2-40B4-BE49-F238E27FC236}">
                <a16:creationId xmlns:a16="http://schemas.microsoft.com/office/drawing/2014/main" id="{DE17D6E8-7A75-9C6B-1451-5554693117CE}"/>
              </a:ext>
            </a:extLst>
          </p:cNvPr>
          <p:cNvGraphicFramePr>
            <a:graphicFrameLocks/>
          </p:cNvGraphicFramePr>
          <p:nvPr/>
        </p:nvGraphicFramePr>
        <p:xfrm>
          <a:off x="6245466" y="4574355"/>
          <a:ext cx="5111750" cy="1097280"/>
        </p:xfrm>
        <a:graphic>
          <a:graphicData uri="http://schemas.openxmlformats.org/drawingml/2006/table">
            <a:tbl>
              <a:tblPr firstRow="1" bandRow="1">
                <a:tableStyleId>{5C22544A-7EE6-4342-B048-85BDC9FD1C3A}</a:tableStyleId>
              </a:tblPr>
              <a:tblGrid>
                <a:gridCol w="3789973">
                  <a:extLst>
                    <a:ext uri="{9D8B030D-6E8A-4147-A177-3AD203B41FA5}">
                      <a16:colId xmlns:a16="http://schemas.microsoft.com/office/drawing/2014/main" val="4139250026"/>
                    </a:ext>
                  </a:extLst>
                </a:gridCol>
                <a:gridCol w="1321777">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#2</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#3</a:t>
                      </a:r>
                    </a:p>
                  </a:txBody>
                  <a:tcPr/>
                </a:tc>
                <a:extLst>
                  <a:ext uri="{0D108BD9-81ED-4DB2-BD59-A6C34878D82A}">
                    <a16:rowId xmlns:a16="http://schemas.microsoft.com/office/drawing/2014/main" val="3612039883"/>
                  </a:ext>
                </a:extLst>
              </a:tr>
            </a:tbl>
          </a:graphicData>
        </a:graphic>
      </p:graphicFrame>
      <p:sp>
        <p:nvSpPr>
          <p:cNvPr id="5" name="Rechthoek 4">
            <a:extLst>
              <a:ext uri="{FF2B5EF4-FFF2-40B4-BE49-F238E27FC236}">
                <a16:creationId xmlns:a16="http://schemas.microsoft.com/office/drawing/2014/main" id="{C86930FD-2CCE-9570-436A-9297B69E46A3}"/>
              </a:ext>
            </a:extLst>
          </p:cNvPr>
          <p:cNvSpPr/>
          <p:nvPr/>
        </p:nvSpPr>
        <p:spPr>
          <a:xfrm>
            <a:off x="1039689" y="2319410"/>
            <a:ext cx="770061" cy="111689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6" name="Rechthoek 5">
            <a:extLst>
              <a:ext uri="{FF2B5EF4-FFF2-40B4-BE49-F238E27FC236}">
                <a16:creationId xmlns:a16="http://schemas.microsoft.com/office/drawing/2014/main" id="{5F732BF4-C7F8-4CD3-C6DB-2677DE6A82AE}"/>
              </a:ext>
            </a:extLst>
          </p:cNvPr>
          <p:cNvSpPr/>
          <p:nvPr/>
        </p:nvSpPr>
        <p:spPr>
          <a:xfrm>
            <a:off x="2225188" y="3932360"/>
            <a:ext cx="1156188" cy="6682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CIRCULATIE</a:t>
            </a:r>
          </a:p>
        </p:txBody>
      </p:sp>
      <p:sp>
        <p:nvSpPr>
          <p:cNvPr id="7" name="Vrije vorm: vorm 6">
            <a:extLst>
              <a:ext uri="{FF2B5EF4-FFF2-40B4-BE49-F238E27FC236}">
                <a16:creationId xmlns:a16="http://schemas.microsoft.com/office/drawing/2014/main" id="{5D276B40-A42B-C39A-9CE8-148B1518974B}"/>
              </a:ext>
            </a:extLst>
          </p:cNvPr>
          <p:cNvSpPr/>
          <p:nvPr/>
        </p:nvSpPr>
        <p:spPr>
          <a:xfrm>
            <a:off x="742950" y="3459797"/>
            <a:ext cx="1066800" cy="657225"/>
          </a:xfrm>
          <a:custGeom>
            <a:avLst/>
            <a:gdLst>
              <a:gd name="connsiteX0" fmla="*/ 20955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09550 w 1066800"/>
              <a:gd name="connsiteY10" fmla="*/ 0 h 657225"/>
              <a:gd name="connsiteX0" fmla="*/ 266700 w 1066800"/>
              <a:gd name="connsiteY0" fmla="*/ 0 h 657225"/>
              <a:gd name="connsiteX1" fmla="*/ 209550 w 1066800"/>
              <a:gd name="connsiteY1" fmla="*/ 0 h 657225"/>
              <a:gd name="connsiteX2" fmla="*/ 647700 w 1066800"/>
              <a:gd name="connsiteY2" fmla="*/ 9525 h 657225"/>
              <a:gd name="connsiteX3" fmla="*/ 1066800 w 1066800"/>
              <a:gd name="connsiteY3" fmla="*/ 19050 h 657225"/>
              <a:gd name="connsiteX4" fmla="*/ 1038225 w 1066800"/>
              <a:gd name="connsiteY4" fmla="*/ 390525 h 657225"/>
              <a:gd name="connsiteX5" fmla="*/ 609600 w 1066800"/>
              <a:gd name="connsiteY5" fmla="*/ 400050 h 657225"/>
              <a:gd name="connsiteX6" fmla="*/ 600075 w 1066800"/>
              <a:gd name="connsiteY6" fmla="*/ 647700 h 657225"/>
              <a:gd name="connsiteX7" fmla="*/ 0 w 1066800"/>
              <a:gd name="connsiteY7" fmla="*/ 657225 h 657225"/>
              <a:gd name="connsiteX8" fmla="*/ 19050 w 1066800"/>
              <a:gd name="connsiteY8" fmla="*/ 400050 h 657225"/>
              <a:gd name="connsiteX9" fmla="*/ 266700 w 1066800"/>
              <a:gd name="connsiteY9" fmla="*/ 400050 h 657225"/>
              <a:gd name="connsiteX10" fmla="*/ 266700 w 1066800"/>
              <a:gd name="connsiteY1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800" h="657225">
                <a:moveTo>
                  <a:pt x="266700" y="0"/>
                </a:moveTo>
                <a:lnTo>
                  <a:pt x="209550" y="0"/>
                </a:lnTo>
                <a:cubicBezTo>
                  <a:pt x="596891" y="10193"/>
                  <a:pt x="450808" y="9525"/>
                  <a:pt x="647700" y="9525"/>
                </a:cubicBezTo>
                <a:lnTo>
                  <a:pt x="1066800" y="19050"/>
                </a:lnTo>
                <a:lnTo>
                  <a:pt x="1038225" y="390525"/>
                </a:lnTo>
                <a:lnTo>
                  <a:pt x="609600" y="400050"/>
                </a:lnTo>
                <a:lnTo>
                  <a:pt x="600075" y="647700"/>
                </a:lnTo>
                <a:lnTo>
                  <a:pt x="0" y="657225"/>
                </a:lnTo>
                <a:lnTo>
                  <a:pt x="19050" y="400050"/>
                </a:lnTo>
                <a:lnTo>
                  <a:pt x="266700" y="400050"/>
                </a:lnTo>
                <a:lnTo>
                  <a:pt x="26670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INPANDIGE BERGING</a:t>
            </a:r>
          </a:p>
        </p:txBody>
      </p:sp>
      <p:graphicFrame>
        <p:nvGraphicFramePr>
          <p:cNvPr id="8" name="Tabel 9">
            <a:extLst>
              <a:ext uri="{FF2B5EF4-FFF2-40B4-BE49-F238E27FC236}">
                <a16:creationId xmlns:a16="http://schemas.microsoft.com/office/drawing/2014/main" id="{41FC914C-A062-8CAE-112A-88B079619B7B}"/>
              </a:ext>
            </a:extLst>
          </p:cNvPr>
          <p:cNvGraphicFramePr>
            <a:graphicFrameLocks/>
          </p:cNvGraphicFramePr>
          <p:nvPr/>
        </p:nvGraphicFramePr>
        <p:xfrm>
          <a:off x="5795779" y="2012713"/>
          <a:ext cx="6102593" cy="182880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OK</a:t>
                      </a:r>
                    </a:p>
                  </a:txBody>
                  <a:tcPr/>
                </a:tc>
                <a:extLst>
                  <a:ext uri="{0D108BD9-81ED-4DB2-BD59-A6C34878D82A}">
                    <a16:rowId xmlns:a16="http://schemas.microsoft.com/office/drawing/2014/main" val="1796448205"/>
                  </a:ext>
                </a:extLst>
              </a:tr>
            </a:tbl>
          </a:graphicData>
        </a:graphic>
      </p:graphicFrame>
      <p:sp>
        <p:nvSpPr>
          <p:cNvPr id="9" name="Rechthoek 8">
            <a:extLst>
              <a:ext uri="{FF2B5EF4-FFF2-40B4-BE49-F238E27FC236}">
                <a16:creationId xmlns:a16="http://schemas.microsoft.com/office/drawing/2014/main" id="{25333390-DE64-E50A-28F8-D70AB2DE541A}"/>
              </a:ext>
            </a:extLst>
          </p:cNvPr>
          <p:cNvSpPr/>
          <p:nvPr/>
        </p:nvSpPr>
        <p:spPr>
          <a:xfrm>
            <a:off x="2916114" y="4640758"/>
            <a:ext cx="998661" cy="93610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2</a:t>
            </a:r>
          </a:p>
        </p:txBody>
      </p:sp>
      <p:sp>
        <p:nvSpPr>
          <p:cNvPr id="10" name="Rechthoek 9">
            <a:extLst>
              <a:ext uri="{FF2B5EF4-FFF2-40B4-BE49-F238E27FC236}">
                <a16:creationId xmlns:a16="http://schemas.microsoft.com/office/drawing/2014/main" id="{96D8623B-0919-369B-CAA4-EC6D85D047CC}"/>
              </a:ext>
            </a:extLst>
          </p:cNvPr>
          <p:cNvSpPr/>
          <p:nvPr/>
        </p:nvSpPr>
        <p:spPr>
          <a:xfrm>
            <a:off x="2224546" y="4620333"/>
            <a:ext cx="691568" cy="969377"/>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3</a:t>
            </a:r>
          </a:p>
        </p:txBody>
      </p:sp>
      <p:sp>
        <p:nvSpPr>
          <p:cNvPr id="11" name="Vrije vorm: vorm 10">
            <a:extLst>
              <a:ext uri="{FF2B5EF4-FFF2-40B4-BE49-F238E27FC236}">
                <a16:creationId xmlns:a16="http://schemas.microsoft.com/office/drawing/2014/main" id="{356663DF-792E-CAE3-A88B-25D886880894}"/>
              </a:ext>
            </a:extLst>
          </p:cNvPr>
          <p:cNvSpPr/>
          <p:nvPr/>
        </p:nvSpPr>
        <p:spPr>
          <a:xfrm>
            <a:off x="1847850" y="2314575"/>
            <a:ext cx="2714625" cy="1581150"/>
          </a:xfrm>
          <a:custGeom>
            <a:avLst/>
            <a:gdLst>
              <a:gd name="connsiteX0" fmla="*/ 0 w 2714625"/>
              <a:gd name="connsiteY0" fmla="*/ 0 h 1581150"/>
              <a:gd name="connsiteX1" fmla="*/ 0 w 2714625"/>
              <a:gd name="connsiteY1" fmla="*/ 1552575 h 1581150"/>
              <a:gd name="connsiteX2" fmla="*/ 1524000 w 2714625"/>
              <a:gd name="connsiteY2" fmla="*/ 1581150 h 1581150"/>
              <a:gd name="connsiteX3" fmla="*/ 1562100 w 2714625"/>
              <a:gd name="connsiteY3" fmla="*/ 1104900 h 1581150"/>
              <a:gd name="connsiteX4" fmla="*/ 2638425 w 2714625"/>
              <a:gd name="connsiteY4" fmla="*/ 1133475 h 1581150"/>
              <a:gd name="connsiteX5" fmla="*/ 2714625 w 2714625"/>
              <a:gd name="connsiteY5" fmla="*/ 28575 h 1581150"/>
              <a:gd name="connsiteX6" fmla="*/ 0 w 2714625"/>
              <a:gd name="connsiteY6" fmla="*/ 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625" h="1581150">
                <a:moveTo>
                  <a:pt x="0" y="0"/>
                </a:moveTo>
                <a:lnTo>
                  <a:pt x="0" y="1552575"/>
                </a:lnTo>
                <a:lnTo>
                  <a:pt x="1524000" y="1581150"/>
                </a:lnTo>
                <a:lnTo>
                  <a:pt x="1562100" y="1104900"/>
                </a:lnTo>
                <a:lnTo>
                  <a:pt x="2638425" y="1133475"/>
                </a:lnTo>
                <a:lnTo>
                  <a:pt x="2714625" y="28575"/>
                </a:lnTo>
                <a:lnTo>
                  <a:pt x="0" y="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1</a:t>
            </a:r>
          </a:p>
        </p:txBody>
      </p:sp>
      <p:sp>
        <p:nvSpPr>
          <p:cNvPr id="12" name="Vrije vorm: vorm 11">
            <a:extLst>
              <a:ext uri="{FF2B5EF4-FFF2-40B4-BE49-F238E27FC236}">
                <a16:creationId xmlns:a16="http://schemas.microsoft.com/office/drawing/2014/main" id="{5E7FC858-9C40-29E5-7F11-7D1574B2C68B}"/>
              </a:ext>
            </a:extLst>
          </p:cNvPr>
          <p:cNvSpPr/>
          <p:nvPr/>
        </p:nvSpPr>
        <p:spPr>
          <a:xfrm>
            <a:off x="952500" y="3895726"/>
            <a:ext cx="1266825" cy="1657350"/>
          </a:xfrm>
          <a:custGeom>
            <a:avLst/>
            <a:gdLst>
              <a:gd name="connsiteX0" fmla="*/ 0 w 1266825"/>
              <a:gd name="connsiteY0" fmla="*/ 228600 h 1647825"/>
              <a:gd name="connsiteX1" fmla="*/ 428625 w 1266825"/>
              <a:gd name="connsiteY1" fmla="*/ 257175 h 1647825"/>
              <a:gd name="connsiteX2" fmla="*/ 428625 w 1266825"/>
              <a:gd name="connsiteY2" fmla="*/ 161925 h 1647825"/>
              <a:gd name="connsiteX3" fmla="*/ 447675 w 1266825"/>
              <a:gd name="connsiteY3" fmla="*/ 9525 h 1647825"/>
              <a:gd name="connsiteX4" fmla="*/ 1266825 w 1266825"/>
              <a:gd name="connsiteY4" fmla="*/ 0 h 1647825"/>
              <a:gd name="connsiteX5" fmla="*/ 1209675 w 1266825"/>
              <a:gd name="connsiteY5" fmla="*/ 1647825 h 1647825"/>
              <a:gd name="connsiteX6" fmla="*/ 28575 w 1266825"/>
              <a:gd name="connsiteY6" fmla="*/ 1457325 h 1647825"/>
              <a:gd name="connsiteX7" fmla="*/ 0 w 1266825"/>
              <a:gd name="connsiteY7" fmla="*/ 228600 h 1647825"/>
              <a:gd name="connsiteX0" fmla="*/ 0 w 1266825"/>
              <a:gd name="connsiteY0" fmla="*/ 228600 h 1657350"/>
              <a:gd name="connsiteX1" fmla="*/ 428625 w 1266825"/>
              <a:gd name="connsiteY1" fmla="*/ 257175 h 1657350"/>
              <a:gd name="connsiteX2" fmla="*/ 428625 w 1266825"/>
              <a:gd name="connsiteY2" fmla="*/ 161925 h 1657350"/>
              <a:gd name="connsiteX3" fmla="*/ 447675 w 1266825"/>
              <a:gd name="connsiteY3" fmla="*/ 9525 h 1657350"/>
              <a:gd name="connsiteX4" fmla="*/ 1266825 w 1266825"/>
              <a:gd name="connsiteY4" fmla="*/ 0 h 1657350"/>
              <a:gd name="connsiteX5" fmla="*/ 1209675 w 1266825"/>
              <a:gd name="connsiteY5" fmla="*/ 1647825 h 1657350"/>
              <a:gd name="connsiteX6" fmla="*/ 0 w 1266825"/>
              <a:gd name="connsiteY6" fmla="*/ 1657350 h 1657350"/>
              <a:gd name="connsiteX7" fmla="*/ 0 w 1266825"/>
              <a:gd name="connsiteY7" fmla="*/ 22860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25" h="1657350">
                <a:moveTo>
                  <a:pt x="0" y="228600"/>
                </a:moveTo>
                <a:lnTo>
                  <a:pt x="428625" y="257175"/>
                </a:lnTo>
                <a:lnTo>
                  <a:pt x="428625" y="161925"/>
                </a:lnTo>
                <a:lnTo>
                  <a:pt x="447675" y="9525"/>
                </a:lnTo>
                <a:lnTo>
                  <a:pt x="1266825" y="0"/>
                </a:lnTo>
                <a:lnTo>
                  <a:pt x="1209675" y="1647825"/>
                </a:lnTo>
                <a:lnTo>
                  <a:pt x="0" y="1657350"/>
                </a:lnTo>
                <a:lnTo>
                  <a:pt x="0" y="228600"/>
                </a:ln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2</a:t>
            </a:r>
          </a:p>
        </p:txBody>
      </p:sp>
      <p:sp>
        <p:nvSpPr>
          <p:cNvPr id="13" name="Tekstvak 12">
            <a:extLst>
              <a:ext uri="{FF2B5EF4-FFF2-40B4-BE49-F238E27FC236}">
                <a16:creationId xmlns:a16="http://schemas.microsoft.com/office/drawing/2014/main" id="{F002EF04-B3E5-1914-7AE3-904E7AC3890B}"/>
              </a:ext>
            </a:extLst>
          </p:cNvPr>
          <p:cNvSpPr txBox="1"/>
          <p:nvPr/>
        </p:nvSpPr>
        <p:spPr>
          <a:xfrm>
            <a:off x="6972300" y="6238875"/>
            <a:ext cx="4381498" cy="369332"/>
          </a:xfrm>
          <a:prstGeom prst="rect">
            <a:avLst/>
          </a:prstGeom>
          <a:noFill/>
        </p:spPr>
        <p:txBody>
          <a:bodyPr wrap="square" rtlCol="0">
            <a:spAutoFit/>
          </a:bodyPr>
          <a:lstStyle/>
          <a:p>
            <a:r>
              <a:rPr lang="nl-BE" b="1">
                <a:solidFill>
                  <a:srgbClr val="FF0000"/>
                </a:solidFill>
              </a:rPr>
              <a:t>! GEEN OPPERVLAKTES OPMETEN</a:t>
            </a:r>
          </a:p>
        </p:txBody>
      </p:sp>
      <p:sp>
        <p:nvSpPr>
          <p:cNvPr id="14" name="Vrije vorm: vorm 13">
            <a:extLst>
              <a:ext uri="{FF2B5EF4-FFF2-40B4-BE49-F238E27FC236}">
                <a16:creationId xmlns:a16="http://schemas.microsoft.com/office/drawing/2014/main" id="{098015AD-35AB-FE17-C101-6184DA4E02B5}"/>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62968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0" y="1356995"/>
            <a:ext cx="4229100" cy="5501005"/>
          </a:xfrm>
          <a:prstGeom prst="rect">
            <a:avLst/>
          </a:prstGeom>
        </p:spPr>
      </p:pic>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STAP 2: Ventilatieopeningen identificeren per natte en per verblijfsruimte</a:t>
            </a:r>
          </a:p>
        </p:txBody>
      </p:sp>
      <p:sp>
        <p:nvSpPr>
          <p:cNvPr id="14" name="Vrije vorm: vorm 13">
            <a:extLst>
              <a:ext uri="{FF2B5EF4-FFF2-40B4-BE49-F238E27FC236}">
                <a16:creationId xmlns:a16="http://schemas.microsoft.com/office/drawing/2014/main" id="{098015AD-35AB-FE17-C101-6184DA4E02B5}"/>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1C5D2BC4-C4A8-090E-7103-20F32495AAC8}"/>
              </a:ext>
            </a:extLst>
          </p:cNvPr>
          <p:cNvSpPr/>
          <p:nvPr/>
        </p:nvSpPr>
        <p:spPr>
          <a:xfrm>
            <a:off x="1556239" y="2356337"/>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1CC6DA1D-619B-7187-52A0-7021683D978E}"/>
              </a:ext>
            </a:extLst>
          </p:cNvPr>
          <p:cNvSpPr/>
          <p:nvPr/>
        </p:nvSpPr>
        <p:spPr>
          <a:xfrm>
            <a:off x="1896208" y="3341076"/>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F6ACA2BA-3646-83EF-C494-E189DC86F6F2}"/>
              </a:ext>
            </a:extLst>
          </p:cNvPr>
          <p:cNvSpPr/>
          <p:nvPr/>
        </p:nvSpPr>
        <p:spPr>
          <a:xfrm>
            <a:off x="1896208" y="5234352"/>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F0438825-5E66-89AC-65DE-54895AF2084D}"/>
              </a:ext>
            </a:extLst>
          </p:cNvPr>
          <p:cNvSpPr/>
          <p:nvPr/>
        </p:nvSpPr>
        <p:spPr>
          <a:xfrm>
            <a:off x="2625970" y="5234351"/>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FE2AEA26-4718-A6BF-6B31-1650EC3DBA95}"/>
              </a:ext>
            </a:extLst>
          </p:cNvPr>
          <p:cNvSpPr/>
          <p:nvPr/>
        </p:nvSpPr>
        <p:spPr>
          <a:xfrm>
            <a:off x="3045436" y="5234351"/>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0806CF14-349E-C248-D794-702E8DDB4EEF}"/>
              </a:ext>
            </a:extLst>
          </p:cNvPr>
          <p:cNvSpPr txBox="1"/>
          <p:nvPr/>
        </p:nvSpPr>
        <p:spPr>
          <a:xfrm>
            <a:off x="5764824" y="2228850"/>
            <a:ext cx="6097464" cy="1107996"/>
          </a:xfrm>
          <a:prstGeom prst="rect">
            <a:avLst/>
          </a:prstGeom>
          <a:noFill/>
        </p:spPr>
        <p:txBody>
          <a:bodyPr wrap="square">
            <a:spAutoFit/>
          </a:bodyPr>
          <a:lstStyle/>
          <a:p>
            <a:r>
              <a:rPr lang="nl-BE" sz="2200">
                <a:solidFill>
                  <a:srgbClr val="105269"/>
                </a:solidFill>
                <a:latin typeface="+mj-lt"/>
              </a:rPr>
              <a:t>Ventilatiemonden in het plafond.</a:t>
            </a:r>
          </a:p>
          <a:p>
            <a:endParaRPr lang="nl-BE" sz="2200">
              <a:solidFill>
                <a:srgbClr val="105269"/>
              </a:solidFill>
              <a:latin typeface="+mj-lt"/>
            </a:endParaRPr>
          </a:p>
          <a:p>
            <a:r>
              <a:rPr lang="nl-BE" sz="2200">
                <a:solidFill>
                  <a:srgbClr val="105269"/>
                </a:solidFill>
                <a:latin typeface="+mj-lt"/>
              </a:rPr>
              <a:t>Geen raam- of muurroosters</a:t>
            </a:r>
          </a:p>
        </p:txBody>
      </p:sp>
    </p:spTree>
    <p:extLst>
      <p:ext uri="{BB962C8B-B14F-4D97-AF65-F5344CB8AC3E}">
        <p14:creationId xmlns:p14="http://schemas.microsoft.com/office/powerpoint/2010/main" val="1145354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56322524">
            <a:extLst>
              <a:ext uri="{FF2B5EF4-FFF2-40B4-BE49-F238E27FC236}">
                <a16:creationId xmlns:a16="http://schemas.microsoft.com/office/drawing/2014/main" id="{6603F31A-1242-AA32-4AE4-B3F90C79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0" y="1356995"/>
            <a:ext cx="4229100" cy="5501005"/>
          </a:xfrm>
          <a:prstGeom prst="rect">
            <a:avLst/>
          </a:prstGeom>
        </p:spPr>
      </p:pic>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1</a:t>
            </a:r>
          </a:p>
        </p:txBody>
      </p:sp>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200"/>
              <a:t>STAP 3: Ventilatie-unit identificeren</a:t>
            </a:r>
          </a:p>
        </p:txBody>
      </p:sp>
      <p:sp>
        <p:nvSpPr>
          <p:cNvPr id="14" name="Vrije vorm: vorm 13">
            <a:extLst>
              <a:ext uri="{FF2B5EF4-FFF2-40B4-BE49-F238E27FC236}">
                <a16:creationId xmlns:a16="http://schemas.microsoft.com/office/drawing/2014/main" id="{098015AD-35AB-FE17-C101-6184DA4E02B5}"/>
              </a:ext>
            </a:extLst>
          </p:cNvPr>
          <p:cNvSpPr/>
          <p:nvPr/>
        </p:nvSpPr>
        <p:spPr>
          <a:xfrm>
            <a:off x="742950" y="2228850"/>
            <a:ext cx="3838575" cy="3390900"/>
          </a:xfrm>
          <a:custGeom>
            <a:avLst/>
            <a:gdLst>
              <a:gd name="connsiteX0" fmla="*/ 228600 w 3838575"/>
              <a:gd name="connsiteY0" fmla="*/ 0 h 3390900"/>
              <a:gd name="connsiteX1" fmla="*/ 228600 w 3838575"/>
              <a:gd name="connsiteY1" fmla="*/ 0 h 3390900"/>
              <a:gd name="connsiteX2" fmla="*/ 466725 w 3838575"/>
              <a:gd name="connsiteY2" fmla="*/ 28575 h 3390900"/>
              <a:gd name="connsiteX3" fmla="*/ 3838575 w 3838575"/>
              <a:gd name="connsiteY3" fmla="*/ 57150 h 3390900"/>
              <a:gd name="connsiteX4" fmla="*/ 3819525 w 3838575"/>
              <a:gd name="connsiteY4" fmla="*/ 1238250 h 3390900"/>
              <a:gd name="connsiteX5" fmla="*/ 2657475 w 3838575"/>
              <a:gd name="connsiteY5" fmla="*/ 1209675 h 3390900"/>
              <a:gd name="connsiteX6" fmla="*/ 2647950 w 3838575"/>
              <a:gd name="connsiteY6" fmla="*/ 2486025 h 3390900"/>
              <a:gd name="connsiteX7" fmla="*/ 3200400 w 3838575"/>
              <a:gd name="connsiteY7" fmla="*/ 2495550 h 3390900"/>
              <a:gd name="connsiteX8" fmla="*/ 3181350 w 3838575"/>
              <a:gd name="connsiteY8" fmla="*/ 3390900 h 3390900"/>
              <a:gd name="connsiteX9" fmla="*/ 180975 w 3838575"/>
              <a:gd name="connsiteY9" fmla="*/ 3343275 h 3390900"/>
              <a:gd name="connsiteX10" fmla="*/ 228600 w 3838575"/>
              <a:gd name="connsiteY10" fmla="*/ 1981200 h 3390900"/>
              <a:gd name="connsiteX11" fmla="*/ 0 w 3838575"/>
              <a:gd name="connsiteY11" fmla="*/ 1981200 h 3390900"/>
              <a:gd name="connsiteX12" fmla="*/ 0 w 3838575"/>
              <a:gd name="connsiteY12" fmla="*/ 1657350 h 3390900"/>
              <a:gd name="connsiteX13" fmla="*/ 247650 w 3838575"/>
              <a:gd name="connsiteY13" fmla="*/ 1657350 h 3390900"/>
              <a:gd name="connsiteX14" fmla="*/ 247650 w 3838575"/>
              <a:gd name="connsiteY14" fmla="*/ 1571625 h 3390900"/>
              <a:gd name="connsiteX15" fmla="*/ 285750 w 3838575"/>
              <a:gd name="connsiteY15" fmla="*/ 38100 h 3390900"/>
              <a:gd name="connsiteX16" fmla="*/ 285750 w 3838575"/>
              <a:gd name="connsiteY16" fmla="*/ 381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8575" h="3390900">
                <a:moveTo>
                  <a:pt x="228600" y="0"/>
                </a:moveTo>
                <a:lnTo>
                  <a:pt x="228600" y="0"/>
                </a:lnTo>
                <a:lnTo>
                  <a:pt x="466725" y="28575"/>
                </a:lnTo>
                <a:lnTo>
                  <a:pt x="3838575" y="57150"/>
                </a:lnTo>
                <a:lnTo>
                  <a:pt x="3819525" y="1238250"/>
                </a:lnTo>
                <a:lnTo>
                  <a:pt x="2657475" y="1209675"/>
                </a:lnTo>
                <a:lnTo>
                  <a:pt x="2647950" y="2486025"/>
                </a:lnTo>
                <a:lnTo>
                  <a:pt x="3200400" y="2495550"/>
                </a:lnTo>
                <a:lnTo>
                  <a:pt x="3181350" y="3390900"/>
                </a:lnTo>
                <a:lnTo>
                  <a:pt x="180975" y="3343275"/>
                </a:lnTo>
                <a:lnTo>
                  <a:pt x="228600" y="1981200"/>
                </a:lnTo>
                <a:lnTo>
                  <a:pt x="0" y="1981200"/>
                </a:lnTo>
                <a:lnTo>
                  <a:pt x="0" y="1657350"/>
                </a:lnTo>
                <a:lnTo>
                  <a:pt x="247650" y="1657350"/>
                </a:lnTo>
                <a:lnTo>
                  <a:pt x="247650" y="1571625"/>
                </a:lnTo>
                <a:lnTo>
                  <a:pt x="285750" y="38100"/>
                </a:lnTo>
                <a:lnTo>
                  <a:pt x="285750" y="381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1C5D2BC4-C4A8-090E-7103-20F32495AAC8}"/>
              </a:ext>
            </a:extLst>
          </p:cNvPr>
          <p:cNvSpPr/>
          <p:nvPr/>
        </p:nvSpPr>
        <p:spPr>
          <a:xfrm>
            <a:off x="1556239" y="2356337"/>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1CC6DA1D-619B-7187-52A0-7021683D978E}"/>
              </a:ext>
            </a:extLst>
          </p:cNvPr>
          <p:cNvSpPr/>
          <p:nvPr/>
        </p:nvSpPr>
        <p:spPr>
          <a:xfrm>
            <a:off x="1896208" y="3341076"/>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F6ACA2BA-3646-83EF-C494-E189DC86F6F2}"/>
              </a:ext>
            </a:extLst>
          </p:cNvPr>
          <p:cNvSpPr/>
          <p:nvPr/>
        </p:nvSpPr>
        <p:spPr>
          <a:xfrm>
            <a:off x="1896208" y="5234352"/>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a:extLst>
              <a:ext uri="{FF2B5EF4-FFF2-40B4-BE49-F238E27FC236}">
                <a16:creationId xmlns:a16="http://schemas.microsoft.com/office/drawing/2014/main" id="{F0438825-5E66-89AC-65DE-54895AF2084D}"/>
              </a:ext>
            </a:extLst>
          </p:cNvPr>
          <p:cNvSpPr/>
          <p:nvPr/>
        </p:nvSpPr>
        <p:spPr>
          <a:xfrm>
            <a:off x="2625970" y="5234351"/>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FE2AEA26-4718-A6BF-6B31-1650EC3DBA95}"/>
              </a:ext>
            </a:extLst>
          </p:cNvPr>
          <p:cNvSpPr/>
          <p:nvPr/>
        </p:nvSpPr>
        <p:spPr>
          <a:xfrm>
            <a:off x="3045436" y="5234351"/>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DB23B154-3891-EA04-3165-8BEF49A73A81}"/>
              </a:ext>
            </a:extLst>
          </p:cNvPr>
          <p:cNvSpPr/>
          <p:nvPr/>
        </p:nvSpPr>
        <p:spPr>
          <a:xfrm>
            <a:off x="1406769" y="3631222"/>
            <a:ext cx="360485" cy="21101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0F65C2DE-C8B3-25A6-1FAF-AA742DF4AD01}"/>
              </a:ext>
            </a:extLst>
          </p:cNvPr>
          <p:cNvSpPr txBox="1"/>
          <p:nvPr/>
        </p:nvSpPr>
        <p:spPr>
          <a:xfrm>
            <a:off x="5764824" y="2228850"/>
            <a:ext cx="6097464" cy="2800767"/>
          </a:xfrm>
          <a:prstGeom prst="rect">
            <a:avLst/>
          </a:prstGeom>
          <a:noFill/>
        </p:spPr>
        <p:txBody>
          <a:bodyPr wrap="square">
            <a:spAutoFit/>
          </a:bodyPr>
          <a:lstStyle/>
          <a:p>
            <a:r>
              <a:rPr lang="nl-BE" sz="2200">
                <a:solidFill>
                  <a:srgbClr val="105269"/>
                </a:solidFill>
                <a:latin typeface="+mj-lt"/>
              </a:rPr>
              <a:t>Balansventilatie-unit staat in de inpandige berging</a:t>
            </a:r>
          </a:p>
          <a:p>
            <a:endParaRPr lang="nl-BE" sz="2200">
              <a:solidFill>
                <a:srgbClr val="105269"/>
              </a:solidFill>
              <a:latin typeface="+mj-lt"/>
            </a:endParaRPr>
          </a:p>
          <a:p>
            <a:r>
              <a:rPr lang="nl-BE" sz="2200">
                <a:solidFill>
                  <a:srgbClr val="105269"/>
                </a:solidFill>
                <a:latin typeface="+mj-lt"/>
              </a:rPr>
              <a:t>Geen warmteterugwinning</a:t>
            </a:r>
          </a:p>
          <a:p>
            <a:endParaRPr lang="nl-BE" sz="2200">
              <a:solidFill>
                <a:srgbClr val="105269"/>
              </a:solidFill>
              <a:latin typeface="+mj-lt"/>
            </a:endParaRPr>
          </a:p>
          <a:p>
            <a:r>
              <a:rPr lang="nl-BE" sz="2200">
                <a:solidFill>
                  <a:srgbClr val="105269"/>
                </a:solidFill>
                <a:latin typeface="+mj-lt"/>
              </a:rPr>
              <a:t>Geen regeling</a:t>
            </a:r>
          </a:p>
          <a:p>
            <a:endParaRPr lang="nl-BE" sz="2200">
              <a:solidFill>
                <a:srgbClr val="105269"/>
              </a:solidFill>
              <a:latin typeface="+mj-lt"/>
            </a:endParaRPr>
          </a:p>
          <a:p>
            <a:r>
              <a:rPr lang="nl-BE" sz="2200">
                <a:solidFill>
                  <a:srgbClr val="105269"/>
                </a:solidFill>
                <a:latin typeface="+mj-lt"/>
              </a:rPr>
              <a:t>Zijn aangesloten op deze unit: alle ruimtes behalve de inpandige berging en de hal</a:t>
            </a:r>
          </a:p>
        </p:txBody>
      </p:sp>
      <p:cxnSp>
        <p:nvCxnSpPr>
          <p:cNvPr id="6" name="Rechte verbindingslijn 5">
            <a:extLst>
              <a:ext uri="{FF2B5EF4-FFF2-40B4-BE49-F238E27FC236}">
                <a16:creationId xmlns:a16="http://schemas.microsoft.com/office/drawing/2014/main" id="{D85294DA-918D-84B4-8DFA-731E642AF756}"/>
              </a:ext>
            </a:extLst>
          </p:cNvPr>
          <p:cNvCxnSpPr>
            <a:stCxn id="4" idx="3"/>
          </p:cNvCxnSpPr>
          <p:nvPr/>
        </p:nvCxnSpPr>
        <p:spPr>
          <a:xfrm flipV="1">
            <a:off x="1767254" y="2611315"/>
            <a:ext cx="3982915" cy="112541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157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278F6-AE59-6B24-BB37-8BC1B5107B92}"/>
              </a:ext>
            </a:extLst>
          </p:cNvPr>
          <p:cNvSpPr>
            <a:spLocks noGrp="1"/>
          </p:cNvSpPr>
          <p:nvPr>
            <p:ph type="title"/>
          </p:nvPr>
        </p:nvSpPr>
        <p:spPr/>
        <p:txBody>
          <a:bodyPr/>
          <a:lstStyle/>
          <a:p>
            <a:r>
              <a:rPr lang="nl-BE"/>
              <a:t>Waarom invoer ventilatie wijzigen?</a:t>
            </a:r>
          </a:p>
        </p:txBody>
      </p:sp>
      <p:sp>
        <p:nvSpPr>
          <p:cNvPr id="3" name="Tijdelijke aanduiding voor inhoud 2">
            <a:extLst>
              <a:ext uri="{FF2B5EF4-FFF2-40B4-BE49-F238E27FC236}">
                <a16:creationId xmlns:a16="http://schemas.microsoft.com/office/drawing/2014/main" id="{DCD78AF6-166B-82C4-D750-0304707345E7}"/>
              </a:ext>
            </a:extLst>
          </p:cNvPr>
          <p:cNvSpPr>
            <a:spLocks noGrp="1"/>
          </p:cNvSpPr>
          <p:nvPr>
            <p:ph sz="half" idx="10"/>
          </p:nvPr>
        </p:nvSpPr>
        <p:spPr/>
        <p:txBody>
          <a:bodyPr lIns="91440" tIns="45720" rIns="91440" bIns="0" anchor="t"/>
          <a:lstStyle/>
          <a:p>
            <a:pPr marL="287655" indent="-287655"/>
            <a:r>
              <a:rPr lang="nl-BE" sz="2600">
                <a:cs typeface="Arial"/>
              </a:rPr>
              <a:t>Ventilatie belangrijk bij energie-performante woningen</a:t>
            </a:r>
            <a:endParaRPr lang="en-US" sz="2600">
              <a:cs typeface="Arial"/>
            </a:endParaRPr>
          </a:p>
          <a:p>
            <a:pPr marL="575945" lvl="1" indent="-287655"/>
            <a:r>
              <a:rPr lang="nl-BE" sz="2200">
                <a:cs typeface="Arial"/>
              </a:rPr>
              <a:t>Door verhoogde luchtdichtheid </a:t>
            </a:r>
            <a:r>
              <a:rPr lang="nl-BE" sz="2200">
                <a:cs typeface="Arial"/>
                <a:sym typeface="Wingdings" panose="05000000000000000000" pitchFamily="2" charset="2"/>
              </a:rPr>
              <a:t> niet meer rekenen op natuurlijke infiltratie</a:t>
            </a:r>
            <a:endParaRPr lang="nl-BE" sz="2200">
              <a:cs typeface="Arial"/>
            </a:endParaRPr>
          </a:p>
          <a:p>
            <a:pPr marL="287655" indent="-287655"/>
            <a:r>
              <a:rPr lang="nl-BE" sz="2600">
                <a:cs typeface="Arial"/>
              </a:rPr>
              <a:t>MAAR</a:t>
            </a:r>
          </a:p>
          <a:p>
            <a:pPr marL="575945" lvl="1" indent="-287655"/>
            <a:r>
              <a:rPr lang="nl-BE" sz="2200">
                <a:cs typeface="Arial"/>
              </a:rPr>
              <a:t>Door verbouwers vaak gezien als ‘onnodige’ kost, geen rechtstreekse terugverdieneffecten</a:t>
            </a:r>
          </a:p>
          <a:p>
            <a:pPr marL="575945" lvl="1" indent="-287655"/>
            <a:r>
              <a:rPr lang="nl-BE" sz="2200">
                <a:cs typeface="Arial"/>
              </a:rPr>
              <a:t>Bij niet-EPB-plichtige renovatiewerken: geen incentive om ventilatiesysteem te plaatsen</a:t>
            </a:r>
          </a:p>
          <a:p>
            <a:pPr marL="287655" indent="-287655"/>
            <a:r>
              <a:rPr lang="nl-BE" sz="2600">
                <a:cs typeface="Arial"/>
              </a:rPr>
              <a:t>Eerder dan verplichten: </a:t>
            </a:r>
            <a:r>
              <a:rPr lang="nl-BE" sz="2600" b="1">
                <a:cs typeface="Arial"/>
              </a:rPr>
              <a:t>stimuleren via verhoogde EPC-labelpremie vanaf 1/1/2025</a:t>
            </a:r>
          </a:p>
          <a:p>
            <a:pPr marL="575945" lvl="1" indent="-287655"/>
            <a:r>
              <a:rPr lang="nl-BE" sz="2200">
                <a:cs typeface="Arial"/>
                <a:sym typeface="Wingdings" panose="05000000000000000000" pitchFamily="2" charset="2"/>
              </a:rPr>
              <a:t>Duidelijke signaalfunctie: ventilatie is belangrijk</a:t>
            </a:r>
            <a:endParaRPr lang="nl-BE" sz="2200">
              <a:cs typeface="Arial"/>
            </a:endParaRPr>
          </a:p>
          <a:p>
            <a:pPr marL="575945" lvl="1" indent="-287655"/>
            <a:r>
              <a:rPr lang="nl-BE" sz="2200" b="1">
                <a:cs typeface="Arial"/>
                <a:sym typeface="Wingdings" panose="05000000000000000000" pitchFamily="2" charset="2"/>
              </a:rPr>
              <a:t>Voorwaarde: ventilatie moet eerst robuuster in EPC</a:t>
            </a:r>
            <a:endParaRPr lang="nl-BE" sz="2200" b="1">
              <a:cs typeface="Arial"/>
            </a:endParaRPr>
          </a:p>
          <a:p>
            <a:pPr indent="-287655"/>
            <a:endParaRPr lang="nl-BE">
              <a:cs typeface="Arial" panose="020B0604020202020204" pitchFamily="34" charset="0"/>
            </a:endParaRPr>
          </a:p>
        </p:txBody>
      </p:sp>
    </p:spTree>
    <p:extLst>
      <p:ext uri="{BB962C8B-B14F-4D97-AF65-F5344CB8AC3E}">
        <p14:creationId xmlns:p14="http://schemas.microsoft.com/office/powerpoint/2010/main" val="1084528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326F-3533-18F5-D6CE-7BBE0F0E28E4}"/>
              </a:ext>
            </a:extLst>
          </p:cNvPr>
          <p:cNvSpPr>
            <a:spLocks noGrp="1"/>
          </p:cNvSpPr>
          <p:nvPr>
            <p:ph type="title"/>
          </p:nvPr>
        </p:nvSpPr>
        <p:spPr/>
        <p:txBody>
          <a:bodyPr/>
          <a:lstStyle/>
          <a:p>
            <a:r>
              <a:rPr lang="nl-BE" sz="3000"/>
              <a:t>STAP 1 + STAP 2 in software: ruimtes + ventilatieopeningen tegelijkertijd invoeren</a:t>
            </a:r>
          </a:p>
        </p:txBody>
      </p:sp>
      <p:sp>
        <p:nvSpPr>
          <p:cNvPr id="6" name="Tijdelijke aanduiding voor inhoud 5">
            <a:extLst>
              <a:ext uri="{FF2B5EF4-FFF2-40B4-BE49-F238E27FC236}">
                <a16:creationId xmlns:a16="http://schemas.microsoft.com/office/drawing/2014/main" id="{C40D68F9-9449-15AF-7D7F-C71078DCF036}"/>
              </a:ext>
            </a:extLst>
          </p:cNvPr>
          <p:cNvSpPr>
            <a:spLocks noGrp="1"/>
          </p:cNvSpPr>
          <p:nvPr>
            <p:ph sz="half" idx="10"/>
          </p:nvPr>
        </p:nvSpPr>
        <p:spPr>
          <a:xfrm>
            <a:off x="838198" y="1484784"/>
            <a:ext cx="8006864" cy="5037474"/>
          </a:xfrm>
        </p:spPr>
        <p:txBody>
          <a:bodyPr/>
          <a:lstStyle/>
          <a:p>
            <a:r>
              <a:rPr lang="nl-BE"/>
              <a:t>Nieuw tabblad: VENTILATIE</a:t>
            </a:r>
          </a:p>
          <a:p>
            <a:endParaRPr lang="nl-BE"/>
          </a:p>
          <a:p>
            <a:endParaRPr lang="nl-BE"/>
          </a:p>
          <a:p>
            <a:endParaRPr lang="nl-BE"/>
          </a:p>
          <a:p>
            <a:endParaRPr lang="nl-BE"/>
          </a:p>
          <a:p>
            <a:endParaRPr lang="nl-BE"/>
          </a:p>
          <a:p>
            <a:endParaRPr lang="nl-BE"/>
          </a:p>
          <a:p>
            <a:endParaRPr lang="nl-BE"/>
          </a:p>
          <a:p>
            <a:endParaRPr lang="nl-BE"/>
          </a:p>
          <a:p>
            <a:endParaRPr lang="nl-BE"/>
          </a:p>
          <a:p>
            <a:r>
              <a:rPr lang="nl-BE"/>
              <a:t>Functionaliteiten gelijkaardig aan ruimteverwarming</a:t>
            </a:r>
          </a:p>
          <a:p>
            <a:endParaRPr lang="nl-BE"/>
          </a:p>
          <a:p>
            <a:endParaRPr lang="nl-BE"/>
          </a:p>
          <a:p>
            <a:endParaRPr lang="nl-BE"/>
          </a:p>
          <a:p>
            <a:endParaRPr lang="nl-BE"/>
          </a:p>
          <a:p>
            <a:endParaRPr lang="nl-BE"/>
          </a:p>
          <a:p>
            <a:endParaRPr lang="nl-BE"/>
          </a:p>
          <a:p>
            <a:endParaRPr lang="nl-BE"/>
          </a:p>
          <a:p>
            <a:endParaRPr lang="nl-BE"/>
          </a:p>
        </p:txBody>
      </p:sp>
      <p:pic>
        <p:nvPicPr>
          <p:cNvPr id="8" name="Afbeelding 7">
            <a:extLst>
              <a:ext uri="{FF2B5EF4-FFF2-40B4-BE49-F238E27FC236}">
                <a16:creationId xmlns:a16="http://schemas.microsoft.com/office/drawing/2014/main" id="{F47A08B6-CD1F-A627-9E4B-A9A0BBE279EC}"/>
              </a:ext>
            </a:extLst>
          </p:cNvPr>
          <p:cNvPicPr>
            <a:picLocks noChangeAspect="1"/>
          </p:cNvPicPr>
          <p:nvPr/>
        </p:nvPicPr>
        <p:blipFill>
          <a:blip r:embed="rId2"/>
          <a:stretch>
            <a:fillRect/>
          </a:stretch>
        </p:blipFill>
        <p:spPr>
          <a:xfrm>
            <a:off x="838197" y="1844105"/>
            <a:ext cx="10275277" cy="3292878"/>
          </a:xfrm>
          <a:prstGeom prst="rect">
            <a:avLst/>
          </a:prstGeom>
        </p:spPr>
      </p:pic>
    </p:spTree>
    <p:extLst>
      <p:ext uri="{BB962C8B-B14F-4D97-AF65-F5344CB8AC3E}">
        <p14:creationId xmlns:p14="http://schemas.microsoft.com/office/powerpoint/2010/main" val="11688679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4FB7E9A-7662-7713-39A0-ADD08F9AB076}"/>
              </a:ext>
            </a:extLst>
          </p:cNvPr>
          <p:cNvPicPr>
            <a:picLocks noChangeAspect="1"/>
          </p:cNvPicPr>
          <p:nvPr/>
        </p:nvPicPr>
        <p:blipFill>
          <a:blip r:embed="rId2"/>
          <a:stretch>
            <a:fillRect/>
          </a:stretch>
        </p:blipFill>
        <p:spPr>
          <a:xfrm>
            <a:off x="6409808" y="2110152"/>
            <a:ext cx="7436602" cy="2857501"/>
          </a:xfrm>
          <a:prstGeom prst="rect">
            <a:avLst/>
          </a:prstGeom>
        </p:spPr>
      </p:pic>
      <p:sp>
        <p:nvSpPr>
          <p:cNvPr id="2" name="Titel 1">
            <a:extLst>
              <a:ext uri="{FF2B5EF4-FFF2-40B4-BE49-F238E27FC236}">
                <a16:creationId xmlns:a16="http://schemas.microsoft.com/office/drawing/2014/main" id="{6E64326F-3533-18F5-D6CE-7BBE0F0E28E4}"/>
              </a:ext>
            </a:extLst>
          </p:cNvPr>
          <p:cNvSpPr>
            <a:spLocks noGrp="1"/>
          </p:cNvSpPr>
          <p:nvPr>
            <p:ph type="title"/>
          </p:nvPr>
        </p:nvSpPr>
        <p:spPr/>
        <p:txBody>
          <a:bodyPr/>
          <a:lstStyle/>
          <a:p>
            <a:r>
              <a:rPr lang="nl-BE" sz="3000"/>
              <a:t>STAP 1 + STAP 2 in software: ruimtes + ventilatieopeningen tegelijkertijd invoeren</a:t>
            </a:r>
          </a:p>
        </p:txBody>
      </p:sp>
      <p:sp>
        <p:nvSpPr>
          <p:cNvPr id="6" name="Tijdelijke aanduiding voor inhoud 5">
            <a:extLst>
              <a:ext uri="{FF2B5EF4-FFF2-40B4-BE49-F238E27FC236}">
                <a16:creationId xmlns:a16="http://schemas.microsoft.com/office/drawing/2014/main" id="{C40D68F9-9449-15AF-7D7F-C71078DCF036}"/>
              </a:ext>
            </a:extLst>
          </p:cNvPr>
          <p:cNvSpPr>
            <a:spLocks noGrp="1"/>
          </p:cNvSpPr>
          <p:nvPr>
            <p:ph sz="half" idx="10"/>
          </p:nvPr>
        </p:nvSpPr>
        <p:spPr>
          <a:xfrm>
            <a:off x="838198" y="1484784"/>
            <a:ext cx="5830768" cy="5037474"/>
          </a:xfrm>
        </p:spPr>
        <p:txBody>
          <a:bodyPr/>
          <a:lstStyle/>
          <a:p>
            <a:r>
              <a:rPr lang="nl-BE"/>
              <a:t>Ruimtes TOEVOEGEN</a:t>
            </a:r>
          </a:p>
          <a:p>
            <a:pPr lvl="1"/>
            <a:r>
              <a:rPr lang="nl-BE"/>
              <a:t>Type ruimte aanduiden </a:t>
            </a:r>
          </a:p>
          <a:p>
            <a:pPr lvl="1"/>
            <a:endParaRPr lang="nl-BE"/>
          </a:p>
          <a:p>
            <a:pPr lvl="1"/>
            <a:endParaRPr lang="nl-BE"/>
          </a:p>
          <a:p>
            <a:pPr lvl="1"/>
            <a:r>
              <a:rPr lang="nl-BE"/>
              <a:t>Beschrijving invoeren (anders niet te volgen welke ruimte bedoeld wordt)</a:t>
            </a:r>
          </a:p>
          <a:p>
            <a:pPr lvl="1"/>
            <a:endParaRPr lang="nl-BE"/>
          </a:p>
          <a:p>
            <a:pPr lvl="1"/>
            <a:endParaRPr lang="nl-BE"/>
          </a:p>
          <a:p>
            <a:pPr lvl="1"/>
            <a:r>
              <a:rPr lang="nl-BE"/>
              <a:t>Aanduiden of het om keuken, badkamer of douchekamer gaat</a:t>
            </a:r>
          </a:p>
          <a:p>
            <a:pPr lvl="1"/>
            <a:endParaRPr lang="nl-BE"/>
          </a:p>
          <a:p>
            <a:pPr lvl="1"/>
            <a:r>
              <a:rPr lang="nl-BE"/>
              <a:t>Indien aanwezig: type ventilatievoorziening aanduiden. MEERDERE AANDUIDEN IS MOGELIJK! </a:t>
            </a:r>
            <a:r>
              <a:rPr lang="nl-BE" u="sng"/>
              <a:t>ED moet niet zelf afweging maken welke hij/zij invoert </a:t>
            </a:r>
            <a:r>
              <a:rPr lang="nl-BE" u="sng">
                <a:sym typeface="Wingdings" panose="05000000000000000000" pitchFamily="2" charset="2"/>
              </a:rPr>
              <a:t> gewoon aanvinken wat hij/zij ziet</a:t>
            </a:r>
            <a:endParaRPr lang="nl-BE" u="sng"/>
          </a:p>
          <a:p>
            <a:endParaRPr lang="nl-BE"/>
          </a:p>
          <a:p>
            <a:endParaRPr lang="nl-BE"/>
          </a:p>
          <a:p>
            <a:endParaRPr lang="nl-BE"/>
          </a:p>
          <a:p>
            <a:endParaRPr lang="nl-BE"/>
          </a:p>
          <a:p>
            <a:endParaRPr lang="nl-BE"/>
          </a:p>
          <a:p>
            <a:endParaRPr lang="nl-BE"/>
          </a:p>
          <a:p>
            <a:endParaRPr lang="nl-BE"/>
          </a:p>
          <a:p>
            <a:endParaRPr lang="nl-BE"/>
          </a:p>
          <a:p>
            <a:endParaRPr lang="nl-BE"/>
          </a:p>
          <a:p>
            <a:r>
              <a:rPr lang="nl-BE"/>
              <a:t>Eerst ruimtes invoeren, nadien de permanent draaiend ventilatietoestellen</a:t>
            </a:r>
          </a:p>
        </p:txBody>
      </p:sp>
      <p:sp>
        <p:nvSpPr>
          <p:cNvPr id="24" name="Rechthoek 23">
            <a:extLst>
              <a:ext uri="{FF2B5EF4-FFF2-40B4-BE49-F238E27FC236}">
                <a16:creationId xmlns:a16="http://schemas.microsoft.com/office/drawing/2014/main" id="{5FA12BAA-4253-7507-2650-708652F2E3DA}"/>
              </a:ext>
            </a:extLst>
          </p:cNvPr>
          <p:cNvSpPr/>
          <p:nvPr/>
        </p:nvSpPr>
        <p:spPr>
          <a:xfrm>
            <a:off x="6879981" y="3330600"/>
            <a:ext cx="3618035" cy="15667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95865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326F-3533-18F5-D6CE-7BBE0F0E28E4}"/>
              </a:ext>
            </a:extLst>
          </p:cNvPr>
          <p:cNvSpPr>
            <a:spLocks noGrp="1"/>
          </p:cNvSpPr>
          <p:nvPr>
            <p:ph type="title"/>
          </p:nvPr>
        </p:nvSpPr>
        <p:spPr/>
        <p:txBody>
          <a:bodyPr/>
          <a:lstStyle/>
          <a:p>
            <a:r>
              <a:rPr lang="nl-BE" sz="3000"/>
              <a:t>STAP 1 + STAP 2 in software: ruimtes + ventilatieopeningen tegelijkertijd invoeren</a:t>
            </a:r>
          </a:p>
        </p:txBody>
      </p:sp>
      <p:sp>
        <p:nvSpPr>
          <p:cNvPr id="6" name="Tijdelijke aanduiding voor inhoud 5">
            <a:extLst>
              <a:ext uri="{FF2B5EF4-FFF2-40B4-BE49-F238E27FC236}">
                <a16:creationId xmlns:a16="http://schemas.microsoft.com/office/drawing/2014/main" id="{C40D68F9-9449-15AF-7D7F-C71078DCF036}"/>
              </a:ext>
            </a:extLst>
          </p:cNvPr>
          <p:cNvSpPr>
            <a:spLocks noGrp="1"/>
          </p:cNvSpPr>
          <p:nvPr>
            <p:ph sz="half" idx="10"/>
          </p:nvPr>
        </p:nvSpPr>
        <p:spPr>
          <a:xfrm>
            <a:off x="838198" y="1484784"/>
            <a:ext cx="9457594" cy="5037474"/>
          </a:xfrm>
        </p:spPr>
        <p:txBody>
          <a:bodyPr/>
          <a:lstStyle/>
          <a:p>
            <a:r>
              <a:rPr lang="nl-BE"/>
              <a:t>In overzichtsscherm: overzicht van welke ruimtes zijn ingevoerd met welke ventilatieopeningen</a:t>
            </a:r>
          </a:p>
          <a:p>
            <a:pPr lvl="1"/>
            <a:r>
              <a:rPr lang="nl-BE"/>
              <a:t>Kopiëren, verwijderen en bewerken van ruimtes is mogelijk</a:t>
            </a:r>
          </a:p>
          <a:p>
            <a:endParaRPr lang="nl-BE"/>
          </a:p>
          <a:p>
            <a:endParaRPr lang="nl-BE"/>
          </a:p>
          <a:p>
            <a:endParaRPr lang="nl-BE"/>
          </a:p>
          <a:p>
            <a:endParaRPr lang="nl-BE"/>
          </a:p>
          <a:p>
            <a:endParaRPr lang="nl-BE"/>
          </a:p>
          <a:p>
            <a:endParaRPr lang="nl-BE"/>
          </a:p>
          <a:p>
            <a:endParaRPr lang="nl-BE"/>
          </a:p>
        </p:txBody>
      </p:sp>
      <p:pic>
        <p:nvPicPr>
          <p:cNvPr id="10" name="Afbeelding 9">
            <a:extLst>
              <a:ext uri="{FF2B5EF4-FFF2-40B4-BE49-F238E27FC236}">
                <a16:creationId xmlns:a16="http://schemas.microsoft.com/office/drawing/2014/main" id="{E48EED67-08C1-A982-89B6-12BE3D455A8E}"/>
              </a:ext>
            </a:extLst>
          </p:cNvPr>
          <p:cNvPicPr>
            <a:picLocks noChangeAspect="1"/>
          </p:cNvPicPr>
          <p:nvPr/>
        </p:nvPicPr>
        <p:blipFill>
          <a:blip r:embed="rId2"/>
          <a:stretch>
            <a:fillRect/>
          </a:stretch>
        </p:blipFill>
        <p:spPr>
          <a:xfrm>
            <a:off x="1194318" y="2772096"/>
            <a:ext cx="9971314" cy="3394802"/>
          </a:xfrm>
          <a:prstGeom prst="rect">
            <a:avLst/>
          </a:prstGeom>
        </p:spPr>
      </p:pic>
    </p:spTree>
    <p:extLst>
      <p:ext uri="{BB962C8B-B14F-4D97-AF65-F5344CB8AC3E}">
        <p14:creationId xmlns:p14="http://schemas.microsoft.com/office/powerpoint/2010/main" val="27763504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326F-3533-18F5-D6CE-7BBE0F0E28E4}"/>
              </a:ext>
            </a:extLst>
          </p:cNvPr>
          <p:cNvSpPr>
            <a:spLocks noGrp="1"/>
          </p:cNvSpPr>
          <p:nvPr>
            <p:ph type="title"/>
          </p:nvPr>
        </p:nvSpPr>
        <p:spPr/>
        <p:txBody>
          <a:bodyPr/>
          <a:lstStyle/>
          <a:p>
            <a:r>
              <a:rPr lang="nl-BE" sz="3000"/>
              <a:t>STAP 3: ventilatietoestel invoeren en koppelen</a:t>
            </a:r>
          </a:p>
        </p:txBody>
      </p:sp>
      <p:sp>
        <p:nvSpPr>
          <p:cNvPr id="6" name="Tijdelijke aanduiding voor inhoud 5">
            <a:extLst>
              <a:ext uri="{FF2B5EF4-FFF2-40B4-BE49-F238E27FC236}">
                <a16:creationId xmlns:a16="http://schemas.microsoft.com/office/drawing/2014/main" id="{C40D68F9-9449-15AF-7D7F-C71078DCF036}"/>
              </a:ext>
            </a:extLst>
          </p:cNvPr>
          <p:cNvSpPr>
            <a:spLocks noGrp="1"/>
          </p:cNvSpPr>
          <p:nvPr>
            <p:ph sz="half" idx="10"/>
          </p:nvPr>
        </p:nvSpPr>
        <p:spPr>
          <a:xfrm>
            <a:off x="838198" y="1484784"/>
            <a:ext cx="8006864" cy="5037474"/>
          </a:xfrm>
        </p:spPr>
        <p:txBody>
          <a:bodyPr/>
          <a:lstStyle/>
          <a:p>
            <a:r>
              <a:rPr lang="nl-BE"/>
              <a:t>Nieuw tabblad: VENTILATIE</a:t>
            </a:r>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p:txBody>
      </p:sp>
      <p:pic>
        <p:nvPicPr>
          <p:cNvPr id="8" name="Afbeelding 7">
            <a:extLst>
              <a:ext uri="{FF2B5EF4-FFF2-40B4-BE49-F238E27FC236}">
                <a16:creationId xmlns:a16="http://schemas.microsoft.com/office/drawing/2014/main" id="{F47A08B6-CD1F-A627-9E4B-A9A0BBE279EC}"/>
              </a:ext>
            </a:extLst>
          </p:cNvPr>
          <p:cNvPicPr>
            <a:picLocks noChangeAspect="1"/>
          </p:cNvPicPr>
          <p:nvPr/>
        </p:nvPicPr>
        <p:blipFill>
          <a:blip r:embed="rId2"/>
          <a:stretch>
            <a:fillRect/>
          </a:stretch>
        </p:blipFill>
        <p:spPr>
          <a:xfrm>
            <a:off x="838197" y="1844105"/>
            <a:ext cx="10275277" cy="3292878"/>
          </a:xfrm>
          <a:prstGeom prst="rect">
            <a:avLst/>
          </a:prstGeom>
        </p:spPr>
      </p:pic>
      <p:sp>
        <p:nvSpPr>
          <p:cNvPr id="3" name="Rechthoek 2">
            <a:extLst>
              <a:ext uri="{FF2B5EF4-FFF2-40B4-BE49-F238E27FC236}">
                <a16:creationId xmlns:a16="http://schemas.microsoft.com/office/drawing/2014/main" id="{E6C8873A-1434-429D-BBF3-998CE198092F}"/>
              </a:ext>
            </a:extLst>
          </p:cNvPr>
          <p:cNvSpPr/>
          <p:nvPr/>
        </p:nvSpPr>
        <p:spPr>
          <a:xfrm>
            <a:off x="650631" y="3727938"/>
            <a:ext cx="10823331" cy="1409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74799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6AE4923A-9AAD-33F6-27E3-0598AEB4B6EC}"/>
              </a:ext>
            </a:extLst>
          </p:cNvPr>
          <p:cNvPicPr>
            <a:picLocks noChangeAspect="1"/>
          </p:cNvPicPr>
          <p:nvPr/>
        </p:nvPicPr>
        <p:blipFill>
          <a:blip r:embed="rId2"/>
          <a:stretch>
            <a:fillRect/>
          </a:stretch>
        </p:blipFill>
        <p:spPr>
          <a:xfrm>
            <a:off x="5758961" y="1594901"/>
            <a:ext cx="6303329" cy="2674655"/>
          </a:xfrm>
          <a:prstGeom prst="rect">
            <a:avLst/>
          </a:prstGeom>
        </p:spPr>
      </p:pic>
      <p:sp>
        <p:nvSpPr>
          <p:cNvPr id="2" name="Titel 1">
            <a:extLst>
              <a:ext uri="{FF2B5EF4-FFF2-40B4-BE49-F238E27FC236}">
                <a16:creationId xmlns:a16="http://schemas.microsoft.com/office/drawing/2014/main" id="{6E64326F-3533-18F5-D6CE-7BBE0F0E28E4}"/>
              </a:ext>
            </a:extLst>
          </p:cNvPr>
          <p:cNvSpPr>
            <a:spLocks noGrp="1"/>
          </p:cNvSpPr>
          <p:nvPr>
            <p:ph type="title"/>
          </p:nvPr>
        </p:nvSpPr>
        <p:spPr/>
        <p:txBody>
          <a:bodyPr/>
          <a:lstStyle/>
          <a:p>
            <a:r>
              <a:rPr lang="nl-BE" sz="3000"/>
              <a:t>STAP 3: ventilatietoestel invoeren en koppelen</a:t>
            </a:r>
          </a:p>
        </p:txBody>
      </p:sp>
      <p:sp>
        <p:nvSpPr>
          <p:cNvPr id="6" name="Tijdelijke aanduiding voor inhoud 5">
            <a:extLst>
              <a:ext uri="{FF2B5EF4-FFF2-40B4-BE49-F238E27FC236}">
                <a16:creationId xmlns:a16="http://schemas.microsoft.com/office/drawing/2014/main" id="{C40D68F9-9449-15AF-7D7F-C71078DCF036}"/>
              </a:ext>
            </a:extLst>
          </p:cNvPr>
          <p:cNvSpPr>
            <a:spLocks noGrp="1"/>
          </p:cNvSpPr>
          <p:nvPr>
            <p:ph sz="half" idx="10"/>
          </p:nvPr>
        </p:nvSpPr>
        <p:spPr>
          <a:xfrm>
            <a:off x="838198" y="1484784"/>
            <a:ext cx="6714394" cy="5037474"/>
          </a:xfrm>
        </p:spPr>
        <p:txBody>
          <a:bodyPr/>
          <a:lstStyle/>
          <a:p>
            <a:r>
              <a:rPr lang="nl-BE"/>
              <a:t>Ventilatietoestel TOEVOEGEN</a:t>
            </a:r>
          </a:p>
          <a:p>
            <a:pPr lvl="1"/>
            <a:r>
              <a:rPr lang="nl-BE"/>
              <a:t>Type </a:t>
            </a:r>
          </a:p>
          <a:p>
            <a:pPr lvl="1"/>
            <a:endParaRPr lang="nl-BE"/>
          </a:p>
          <a:p>
            <a:pPr lvl="1"/>
            <a:r>
              <a:rPr lang="nl-BE"/>
              <a:t>Beschrijving (optioneel)</a:t>
            </a:r>
          </a:p>
          <a:p>
            <a:pPr lvl="1"/>
            <a:endParaRPr lang="nl-BE"/>
          </a:p>
          <a:p>
            <a:pPr lvl="1"/>
            <a:endParaRPr lang="nl-BE"/>
          </a:p>
          <a:p>
            <a:pPr lvl="1"/>
            <a:endParaRPr lang="nl-BE"/>
          </a:p>
          <a:p>
            <a:pPr lvl="1"/>
            <a:r>
              <a:rPr lang="nl-BE"/>
              <a:t>Parameters omtrent </a:t>
            </a:r>
            <a:r>
              <a:rPr lang="nl-BE" err="1"/>
              <a:t>warmteterugwinnning</a:t>
            </a:r>
            <a:r>
              <a:rPr lang="nl-BE"/>
              <a:t> of regeling</a:t>
            </a:r>
          </a:p>
          <a:p>
            <a:pPr lvl="1"/>
            <a:endParaRPr lang="nl-BE"/>
          </a:p>
          <a:p>
            <a:pPr lvl="1"/>
            <a:r>
              <a:rPr lang="nl-BE"/>
              <a:t>Of het om een collectief of individueel toestel gaat</a:t>
            </a:r>
          </a:p>
          <a:p>
            <a:pPr lvl="1"/>
            <a:endParaRPr lang="nl-BE"/>
          </a:p>
          <a:p>
            <a:pPr lvl="1"/>
            <a:r>
              <a:rPr lang="nl-BE"/>
              <a:t>Welke ruimtes bediend worden door dit toestel:</a:t>
            </a:r>
          </a:p>
          <a:p>
            <a:pPr lvl="2"/>
            <a:r>
              <a:rPr lang="nl-BE"/>
              <a:t>Meerdere </a:t>
            </a:r>
            <a:r>
              <a:rPr lang="nl-BE" err="1"/>
              <a:t>selecteerbaar</a:t>
            </a:r>
            <a:endParaRPr lang="nl-BE"/>
          </a:p>
          <a:p>
            <a:pPr lvl="2"/>
            <a:r>
              <a:rPr lang="nl-BE"/>
              <a:t>Indien ruimte X gelinkt aan toestel A, dan kan ruimte X niet meer gelinkt worden aan toestel B</a:t>
            </a:r>
          </a:p>
          <a:p>
            <a:pPr lvl="1"/>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p:txBody>
      </p:sp>
    </p:spTree>
    <p:extLst>
      <p:ext uri="{BB962C8B-B14F-4D97-AF65-F5344CB8AC3E}">
        <p14:creationId xmlns:p14="http://schemas.microsoft.com/office/powerpoint/2010/main" val="721205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4FEF3-16B6-F869-2A43-D6C76698CDFF}"/>
              </a:ext>
            </a:extLst>
          </p:cNvPr>
          <p:cNvSpPr>
            <a:spLocks noGrp="1"/>
          </p:cNvSpPr>
          <p:nvPr>
            <p:ph type="title"/>
          </p:nvPr>
        </p:nvSpPr>
        <p:spPr/>
        <p:txBody>
          <a:bodyPr/>
          <a:lstStyle/>
          <a:p>
            <a:r>
              <a:rPr lang="nl-BE"/>
              <a:t>Resultaat van STAP 1, 2 en 3</a:t>
            </a:r>
          </a:p>
        </p:txBody>
      </p:sp>
      <p:pic>
        <p:nvPicPr>
          <p:cNvPr id="6" name="Afbeelding 5">
            <a:extLst>
              <a:ext uri="{FF2B5EF4-FFF2-40B4-BE49-F238E27FC236}">
                <a16:creationId xmlns:a16="http://schemas.microsoft.com/office/drawing/2014/main" id="{CB49973D-A76D-60F6-B41F-AE2983209FC2}"/>
              </a:ext>
            </a:extLst>
          </p:cNvPr>
          <p:cNvPicPr>
            <a:picLocks noChangeAspect="1"/>
          </p:cNvPicPr>
          <p:nvPr/>
        </p:nvPicPr>
        <p:blipFill>
          <a:blip r:embed="rId2"/>
          <a:stretch>
            <a:fillRect/>
          </a:stretch>
        </p:blipFill>
        <p:spPr>
          <a:xfrm>
            <a:off x="993530" y="1299573"/>
            <a:ext cx="10626776" cy="5180358"/>
          </a:xfrm>
          <a:prstGeom prst="rect">
            <a:avLst/>
          </a:prstGeom>
        </p:spPr>
      </p:pic>
      <p:sp>
        <p:nvSpPr>
          <p:cNvPr id="7" name="Rechthoek 6">
            <a:extLst>
              <a:ext uri="{FF2B5EF4-FFF2-40B4-BE49-F238E27FC236}">
                <a16:creationId xmlns:a16="http://schemas.microsoft.com/office/drawing/2014/main" id="{C3B96414-1A8E-3645-F0DE-619FD25CDBCB}"/>
              </a:ext>
            </a:extLst>
          </p:cNvPr>
          <p:cNvSpPr/>
          <p:nvPr/>
        </p:nvSpPr>
        <p:spPr>
          <a:xfrm>
            <a:off x="1433145" y="4501662"/>
            <a:ext cx="9144001" cy="37806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a:t>Herhaling </a:t>
            </a:r>
            <a:r>
              <a:rPr lang="nl-BE">
                <a:sym typeface="Wingdings" panose="05000000000000000000" pitchFamily="2" charset="2"/>
              </a:rPr>
              <a:t> </a:t>
            </a:r>
            <a:r>
              <a:rPr lang="nl-BE"/>
              <a:t> Inpandige berging en hal: NIET INVOEREN want géén natte of verblijfsruimte!</a:t>
            </a:r>
          </a:p>
        </p:txBody>
      </p:sp>
    </p:spTree>
    <p:extLst>
      <p:ext uri="{BB962C8B-B14F-4D97-AF65-F5344CB8AC3E}">
        <p14:creationId xmlns:p14="http://schemas.microsoft.com/office/powerpoint/2010/main" val="9856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2</a:t>
            </a:r>
          </a:p>
        </p:txBody>
      </p:sp>
      <p:sp>
        <p:nvSpPr>
          <p:cNvPr id="5" name="Tijdelijke aanduiding voor inhoud 4">
            <a:extLst>
              <a:ext uri="{FF2B5EF4-FFF2-40B4-BE49-F238E27FC236}">
                <a16:creationId xmlns:a16="http://schemas.microsoft.com/office/drawing/2014/main" id="{9EFB9983-58FC-871C-D1C0-E80A49ADD572}"/>
              </a:ext>
            </a:extLst>
          </p:cNvPr>
          <p:cNvSpPr>
            <a:spLocks noGrp="1"/>
          </p:cNvSpPr>
          <p:nvPr>
            <p:ph sz="half" idx="10"/>
          </p:nvPr>
        </p:nvSpPr>
        <p:spPr>
          <a:xfrm>
            <a:off x="511420" y="1076609"/>
            <a:ext cx="11279065" cy="5037474"/>
          </a:xfrm>
        </p:spPr>
        <p:txBody>
          <a:bodyPr lIns="91440" tIns="45720" rIns="91440" bIns="0" anchor="t"/>
          <a:lstStyle/>
          <a:p>
            <a:pPr indent="-287655"/>
            <a:r>
              <a:rPr lang="nl-BE" sz="2200"/>
              <a:t>STAP 1: Ruimtes identificeren (herhaling)</a:t>
            </a:r>
            <a:endParaRPr lang="en-US"/>
          </a:p>
        </p:txBody>
      </p:sp>
      <p:graphicFrame>
        <p:nvGraphicFramePr>
          <p:cNvPr id="9" name="Tabel 9">
            <a:extLst>
              <a:ext uri="{FF2B5EF4-FFF2-40B4-BE49-F238E27FC236}">
                <a16:creationId xmlns:a16="http://schemas.microsoft.com/office/drawing/2014/main" id="{12BA12F3-1F95-FD80-37ED-BEC975C052FF}"/>
              </a:ext>
            </a:extLst>
          </p:cNvPr>
          <p:cNvGraphicFramePr>
            <a:graphicFrameLocks noGrp="1"/>
          </p:cNvGraphicFramePr>
          <p:nvPr>
            <p:ph sz="half" idx="11"/>
          </p:nvPr>
        </p:nvGraphicFramePr>
        <p:xfrm>
          <a:off x="5945248" y="2034540"/>
          <a:ext cx="6102593" cy="2103120"/>
        </p:xfrm>
        <a:graphic>
          <a:graphicData uri="http://schemas.openxmlformats.org/drawingml/2006/table">
            <a:tbl>
              <a:tblPr firstRow="1" bandRow="1">
                <a:tableStyleId>{5C22544A-7EE6-4342-B048-85BDC9FD1C3A}</a:tableStyleId>
              </a:tblPr>
              <a:tblGrid>
                <a:gridCol w="2891021">
                  <a:extLst>
                    <a:ext uri="{9D8B030D-6E8A-4147-A177-3AD203B41FA5}">
                      <a16:colId xmlns:a16="http://schemas.microsoft.com/office/drawing/2014/main" val="4139250026"/>
                    </a:ext>
                  </a:extLst>
                </a:gridCol>
                <a:gridCol w="3211572">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Kelder buiten BV, dus niet invoeren</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29101" y="1711597"/>
            <a:ext cx="5681961" cy="5065923"/>
          </a:xfrm>
          <a:prstGeom prst="rect">
            <a:avLst/>
          </a:prstGeom>
        </p:spPr>
      </p:pic>
      <p:sp>
        <p:nvSpPr>
          <p:cNvPr id="3" name="Rechthoek 2">
            <a:extLst>
              <a:ext uri="{FF2B5EF4-FFF2-40B4-BE49-F238E27FC236}">
                <a16:creationId xmlns:a16="http://schemas.microsoft.com/office/drawing/2014/main" id="{505FC8FC-A24E-B652-52B4-3ADE2EDEC64E}"/>
              </a:ext>
            </a:extLst>
          </p:cNvPr>
          <p:cNvSpPr/>
          <p:nvPr/>
        </p:nvSpPr>
        <p:spPr>
          <a:xfrm>
            <a:off x="1987062" y="2303585"/>
            <a:ext cx="1758461" cy="553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4" name="Rechthoek 3">
            <a:extLst>
              <a:ext uri="{FF2B5EF4-FFF2-40B4-BE49-F238E27FC236}">
                <a16:creationId xmlns:a16="http://schemas.microsoft.com/office/drawing/2014/main" id="{6C00A220-7D28-6F0A-7F4B-B1FB85D23069}"/>
              </a:ext>
            </a:extLst>
          </p:cNvPr>
          <p:cNvSpPr/>
          <p:nvPr/>
        </p:nvSpPr>
        <p:spPr>
          <a:xfrm>
            <a:off x="511420" y="4996963"/>
            <a:ext cx="2794488" cy="4278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CIRCULATIE</a:t>
            </a:r>
          </a:p>
        </p:txBody>
      </p:sp>
      <p:sp>
        <p:nvSpPr>
          <p:cNvPr id="6" name="Rechthoek 5">
            <a:extLst>
              <a:ext uri="{FF2B5EF4-FFF2-40B4-BE49-F238E27FC236}">
                <a16:creationId xmlns:a16="http://schemas.microsoft.com/office/drawing/2014/main" id="{2560D370-A622-9F6C-EAE5-E49CD50ED0F0}"/>
              </a:ext>
            </a:extLst>
          </p:cNvPr>
          <p:cNvSpPr/>
          <p:nvPr/>
        </p:nvSpPr>
        <p:spPr>
          <a:xfrm>
            <a:off x="2000981" y="5424855"/>
            <a:ext cx="1758461" cy="1494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23D6E6DC-3061-5E2D-C5C0-08A96D409276}"/>
              </a:ext>
            </a:extLst>
          </p:cNvPr>
          <p:cNvSpPr/>
          <p:nvPr/>
        </p:nvSpPr>
        <p:spPr>
          <a:xfrm>
            <a:off x="3305909" y="5545267"/>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61315923-4E2D-3923-79CD-D590484CCF7A}"/>
              </a:ext>
            </a:extLst>
          </p:cNvPr>
          <p:cNvSpPr/>
          <p:nvPr/>
        </p:nvSpPr>
        <p:spPr>
          <a:xfrm>
            <a:off x="3305908" y="5237015"/>
            <a:ext cx="453534" cy="2361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EAB45263-5187-49A5-4EAA-C909ED954DB8}"/>
              </a:ext>
            </a:extLst>
          </p:cNvPr>
          <p:cNvSpPr/>
          <p:nvPr/>
        </p:nvSpPr>
        <p:spPr>
          <a:xfrm>
            <a:off x="3759442" y="2303585"/>
            <a:ext cx="1586281" cy="7825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3" name="Rechthoek 12">
            <a:extLst>
              <a:ext uri="{FF2B5EF4-FFF2-40B4-BE49-F238E27FC236}">
                <a16:creationId xmlns:a16="http://schemas.microsoft.com/office/drawing/2014/main" id="{C924D429-23D1-23CC-853E-BB722DBCCB49}"/>
              </a:ext>
            </a:extLst>
          </p:cNvPr>
          <p:cNvSpPr/>
          <p:nvPr/>
        </p:nvSpPr>
        <p:spPr>
          <a:xfrm>
            <a:off x="3273676" y="2901711"/>
            <a:ext cx="453534" cy="19111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NAT 2</a:t>
            </a:r>
          </a:p>
        </p:txBody>
      </p:sp>
      <p:sp>
        <p:nvSpPr>
          <p:cNvPr id="14" name="Rechthoek 13">
            <a:extLst>
              <a:ext uri="{FF2B5EF4-FFF2-40B4-BE49-F238E27FC236}">
                <a16:creationId xmlns:a16="http://schemas.microsoft.com/office/drawing/2014/main" id="{215D4BB6-DDB4-2371-9CE5-6D81F1EA03DB}"/>
              </a:ext>
            </a:extLst>
          </p:cNvPr>
          <p:cNvSpPr/>
          <p:nvPr/>
        </p:nvSpPr>
        <p:spPr>
          <a:xfrm>
            <a:off x="3727210" y="4996963"/>
            <a:ext cx="1586281" cy="7825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4</a:t>
            </a:r>
          </a:p>
        </p:txBody>
      </p:sp>
      <p:sp>
        <p:nvSpPr>
          <p:cNvPr id="15" name="Rechthoek 14">
            <a:extLst>
              <a:ext uri="{FF2B5EF4-FFF2-40B4-BE49-F238E27FC236}">
                <a16:creationId xmlns:a16="http://schemas.microsoft.com/office/drawing/2014/main" id="{B461A8A8-2AD7-A470-06F6-9350F7BC6414}"/>
              </a:ext>
            </a:extLst>
          </p:cNvPr>
          <p:cNvSpPr/>
          <p:nvPr/>
        </p:nvSpPr>
        <p:spPr>
          <a:xfrm>
            <a:off x="3323492" y="5003683"/>
            <a:ext cx="389069" cy="2062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NAT 3</a:t>
            </a:r>
          </a:p>
        </p:txBody>
      </p:sp>
      <p:sp>
        <p:nvSpPr>
          <p:cNvPr id="16" name="Rechthoek 15">
            <a:extLst>
              <a:ext uri="{FF2B5EF4-FFF2-40B4-BE49-F238E27FC236}">
                <a16:creationId xmlns:a16="http://schemas.microsoft.com/office/drawing/2014/main" id="{66BB49E7-F4BB-2222-ACAB-8BB04D066881}"/>
              </a:ext>
            </a:extLst>
          </p:cNvPr>
          <p:cNvSpPr/>
          <p:nvPr/>
        </p:nvSpPr>
        <p:spPr>
          <a:xfrm>
            <a:off x="589085" y="2303585"/>
            <a:ext cx="1384058" cy="1626577"/>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1</a:t>
            </a:r>
          </a:p>
        </p:txBody>
      </p:sp>
      <p:sp>
        <p:nvSpPr>
          <p:cNvPr id="17" name="Rechthoek 16">
            <a:extLst>
              <a:ext uri="{FF2B5EF4-FFF2-40B4-BE49-F238E27FC236}">
                <a16:creationId xmlns:a16="http://schemas.microsoft.com/office/drawing/2014/main" id="{31952B22-2E73-B389-C5FC-2FDDE01613E7}"/>
              </a:ext>
            </a:extLst>
          </p:cNvPr>
          <p:cNvSpPr/>
          <p:nvPr/>
        </p:nvSpPr>
        <p:spPr>
          <a:xfrm>
            <a:off x="2033478" y="2867330"/>
            <a:ext cx="1290014" cy="1056972"/>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2</a:t>
            </a:r>
          </a:p>
        </p:txBody>
      </p:sp>
      <p:sp>
        <p:nvSpPr>
          <p:cNvPr id="18" name="Vrije vorm: vorm 17">
            <a:extLst>
              <a:ext uri="{FF2B5EF4-FFF2-40B4-BE49-F238E27FC236}">
                <a16:creationId xmlns:a16="http://schemas.microsoft.com/office/drawing/2014/main" id="{7BB9852B-0517-D70E-5FA3-C2C65D3B95FD}"/>
              </a:ext>
            </a:extLst>
          </p:cNvPr>
          <p:cNvSpPr/>
          <p:nvPr/>
        </p:nvSpPr>
        <p:spPr>
          <a:xfrm>
            <a:off x="533400" y="5435600"/>
            <a:ext cx="4305300" cy="1193800"/>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VERBLIJF 3</a:t>
            </a:r>
          </a:p>
        </p:txBody>
      </p:sp>
      <p:sp>
        <p:nvSpPr>
          <p:cNvPr id="19" name="Tekstvak 18">
            <a:extLst>
              <a:ext uri="{FF2B5EF4-FFF2-40B4-BE49-F238E27FC236}">
                <a16:creationId xmlns:a16="http://schemas.microsoft.com/office/drawing/2014/main" id="{87706A28-C97E-925F-CF22-43FA45C01D7E}"/>
              </a:ext>
            </a:extLst>
          </p:cNvPr>
          <p:cNvSpPr txBox="1"/>
          <p:nvPr/>
        </p:nvSpPr>
        <p:spPr>
          <a:xfrm>
            <a:off x="6972300" y="6238875"/>
            <a:ext cx="4381498" cy="369332"/>
          </a:xfrm>
          <a:prstGeom prst="rect">
            <a:avLst/>
          </a:prstGeom>
          <a:noFill/>
        </p:spPr>
        <p:txBody>
          <a:bodyPr wrap="square" rtlCol="0">
            <a:spAutoFit/>
          </a:bodyPr>
          <a:lstStyle/>
          <a:p>
            <a:r>
              <a:rPr lang="nl-BE" b="1">
                <a:solidFill>
                  <a:srgbClr val="FF0000"/>
                </a:solidFill>
              </a:rPr>
              <a:t>! GEEN OPPERVLAKTES OPMETEN</a:t>
            </a:r>
          </a:p>
        </p:txBody>
      </p:sp>
      <p:graphicFrame>
        <p:nvGraphicFramePr>
          <p:cNvPr id="20" name="Tabel 19">
            <a:extLst>
              <a:ext uri="{FF2B5EF4-FFF2-40B4-BE49-F238E27FC236}">
                <a16:creationId xmlns:a16="http://schemas.microsoft.com/office/drawing/2014/main" id="{39CE6497-23AD-8253-809B-4DA7A94957A8}"/>
              </a:ext>
            </a:extLst>
          </p:cNvPr>
          <p:cNvGraphicFramePr>
            <a:graphicFrameLocks/>
          </p:cNvGraphicFramePr>
          <p:nvPr/>
        </p:nvGraphicFramePr>
        <p:xfrm>
          <a:off x="6328261" y="4414055"/>
          <a:ext cx="5111750" cy="1645920"/>
        </p:xfrm>
        <a:graphic>
          <a:graphicData uri="http://schemas.openxmlformats.org/drawingml/2006/table">
            <a:tbl>
              <a:tblPr firstRow="1" bandRow="1">
                <a:tableStyleId>{5C22544A-7EE6-4342-B048-85BDC9FD1C3A}</a:tableStyleId>
              </a:tblPr>
              <a:tblGrid>
                <a:gridCol w="2388580">
                  <a:extLst>
                    <a:ext uri="{9D8B030D-6E8A-4147-A177-3AD203B41FA5}">
                      <a16:colId xmlns:a16="http://schemas.microsoft.com/office/drawing/2014/main" val="4139250026"/>
                    </a:ext>
                  </a:extLst>
                </a:gridCol>
                <a:gridCol w="2723170">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#4 (keuken fictief opsplitsen van </a:t>
                      </a:r>
                      <a:r>
                        <a:rPr lang="nl-BE" err="1"/>
                        <a:t>living+eetkamer</a:t>
                      </a:r>
                      <a:r>
                        <a:rPr lang="nl-BE"/>
                        <a:t>)</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#3</a:t>
                      </a:r>
                    </a:p>
                  </a:txBody>
                  <a:tcPr/>
                </a:tc>
                <a:extLst>
                  <a:ext uri="{0D108BD9-81ED-4DB2-BD59-A6C34878D82A}">
                    <a16:rowId xmlns:a16="http://schemas.microsoft.com/office/drawing/2014/main" val="3612039883"/>
                  </a:ext>
                </a:extLst>
              </a:tr>
            </a:tbl>
          </a:graphicData>
        </a:graphic>
      </p:graphicFrame>
    </p:spTree>
    <p:extLst>
      <p:ext uri="{BB962C8B-B14F-4D97-AF65-F5344CB8AC3E}">
        <p14:creationId xmlns:p14="http://schemas.microsoft.com/office/powerpoint/2010/main" val="11951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2</a:t>
            </a:r>
          </a:p>
        </p:txBody>
      </p:sp>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5514680" y="1452926"/>
            <a:ext cx="5182941" cy="4621007"/>
          </a:xfrm>
          <a:prstGeom prst="rect">
            <a:avLst/>
          </a:prstGeom>
        </p:spPr>
      </p:pic>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endParaRPr lang="en-US"/>
          </a:p>
        </p:txBody>
      </p:sp>
      <p:pic>
        <p:nvPicPr>
          <p:cNvPr id="4" name="Afbeelding 3">
            <a:extLst>
              <a:ext uri="{FF2B5EF4-FFF2-40B4-BE49-F238E27FC236}">
                <a16:creationId xmlns:a16="http://schemas.microsoft.com/office/drawing/2014/main" id="{9444C8F6-3BE7-8C6C-8D26-4342CC7DCDE3}"/>
              </a:ext>
            </a:extLst>
          </p:cNvPr>
          <p:cNvPicPr>
            <a:picLocks noChangeAspect="1"/>
          </p:cNvPicPr>
          <p:nvPr/>
        </p:nvPicPr>
        <p:blipFill rotWithShape="1">
          <a:blip r:embed="rId3"/>
          <a:srcRect l="10065" t="18807" r="11752" b="26567"/>
          <a:stretch/>
        </p:blipFill>
        <p:spPr>
          <a:xfrm>
            <a:off x="326793" y="2580365"/>
            <a:ext cx="4515439" cy="2366129"/>
          </a:xfrm>
          <a:prstGeom prst="rect">
            <a:avLst/>
          </a:prstGeom>
        </p:spPr>
      </p:pic>
      <p:cxnSp>
        <p:nvCxnSpPr>
          <p:cNvPr id="6" name="Rechte verbindingslijn 5">
            <a:extLst>
              <a:ext uri="{FF2B5EF4-FFF2-40B4-BE49-F238E27FC236}">
                <a16:creationId xmlns:a16="http://schemas.microsoft.com/office/drawing/2014/main" id="{3377FD8F-5851-6547-AEDD-611E35452737}"/>
              </a:ext>
            </a:extLst>
          </p:cNvPr>
          <p:cNvCxnSpPr>
            <a:cxnSpLocks/>
          </p:cNvCxnSpPr>
          <p:nvPr/>
        </p:nvCxnSpPr>
        <p:spPr>
          <a:xfrm>
            <a:off x="6009550" y="5071619"/>
            <a:ext cx="0" cy="3617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4739CBC2-DC02-6CA4-816C-9CEE7C94D64B}"/>
              </a:ext>
            </a:extLst>
          </p:cNvPr>
          <p:cNvCxnSpPr>
            <a:cxnSpLocks/>
          </p:cNvCxnSpPr>
          <p:nvPr/>
        </p:nvCxnSpPr>
        <p:spPr>
          <a:xfrm>
            <a:off x="6009550" y="5563384"/>
            <a:ext cx="0" cy="3617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0D59BCC1-58EC-931C-3B64-0E1FD801372E}"/>
              </a:ext>
            </a:extLst>
          </p:cNvPr>
          <p:cNvCxnSpPr/>
          <p:nvPr/>
        </p:nvCxnSpPr>
        <p:spPr>
          <a:xfrm>
            <a:off x="4842232" y="5071619"/>
            <a:ext cx="1167318" cy="67263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107F57EC-28DD-1866-D210-84B5219FD600}"/>
              </a:ext>
            </a:extLst>
          </p:cNvPr>
          <p:cNvCxnSpPr>
            <a:cxnSpLocks/>
          </p:cNvCxnSpPr>
          <p:nvPr/>
        </p:nvCxnSpPr>
        <p:spPr>
          <a:xfrm>
            <a:off x="4933521" y="4609707"/>
            <a:ext cx="1038802" cy="67224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060F5DB7-A74D-4302-5546-E988A6263844}"/>
              </a:ext>
            </a:extLst>
          </p:cNvPr>
          <p:cNvSpPr txBox="1"/>
          <p:nvPr/>
        </p:nvSpPr>
        <p:spPr>
          <a:xfrm>
            <a:off x="299512" y="5083988"/>
            <a:ext cx="4243277" cy="1754326"/>
          </a:xfrm>
          <a:prstGeom prst="rect">
            <a:avLst/>
          </a:prstGeom>
          <a:noFill/>
        </p:spPr>
        <p:txBody>
          <a:bodyPr wrap="square" rtlCol="0">
            <a:spAutoFit/>
          </a:bodyPr>
          <a:lstStyle/>
          <a:p>
            <a:r>
              <a:rPr lang="nl-BE"/>
              <a:t>Enkel ventilatieroosters boven de ramen, in gesloten stand </a:t>
            </a:r>
            <a:br>
              <a:rPr lang="nl-BE"/>
            </a:br>
            <a:r>
              <a:rPr lang="nl-BE"/>
              <a:t>--&gt; aanwezig, dus </a:t>
            </a:r>
            <a:r>
              <a:rPr lang="nl-BE" b="1"/>
              <a:t>in te voeren als Natuurlijke voorziening </a:t>
            </a:r>
            <a:r>
              <a:rPr lang="nl-BE"/>
              <a:t>in de verblijfsruimtes </a:t>
            </a:r>
            <a:r>
              <a:rPr lang="nl-BE" err="1"/>
              <a:t>Living+Eetkamer</a:t>
            </a:r>
            <a:r>
              <a:rPr lang="nl-BE"/>
              <a:t>, Slaapkamer 1 en Slaapkamer 2</a:t>
            </a:r>
          </a:p>
        </p:txBody>
      </p:sp>
      <p:cxnSp>
        <p:nvCxnSpPr>
          <p:cNvPr id="17" name="Rechte verbindingslijn 16">
            <a:extLst>
              <a:ext uri="{FF2B5EF4-FFF2-40B4-BE49-F238E27FC236}">
                <a16:creationId xmlns:a16="http://schemas.microsoft.com/office/drawing/2014/main" id="{5BC3AA8E-36C9-1679-53D0-1215515FC38A}"/>
              </a:ext>
            </a:extLst>
          </p:cNvPr>
          <p:cNvCxnSpPr>
            <a:cxnSpLocks/>
          </p:cNvCxnSpPr>
          <p:nvPr/>
        </p:nvCxnSpPr>
        <p:spPr>
          <a:xfrm>
            <a:off x="6034651" y="2141454"/>
            <a:ext cx="0" cy="3617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F480C042-D743-041E-EC37-6C1DBB281326}"/>
              </a:ext>
            </a:extLst>
          </p:cNvPr>
          <p:cNvCxnSpPr>
            <a:cxnSpLocks/>
          </p:cNvCxnSpPr>
          <p:nvPr/>
        </p:nvCxnSpPr>
        <p:spPr>
          <a:xfrm>
            <a:off x="6034651" y="2580365"/>
            <a:ext cx="0" cy="3617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630BC0F9-420F-22B5-22CC-EF46CA20ADF3}"/>
              </a:ext>
            </a:extLst>
          </p:cNvPr>
          <p:cNvCxnSpPr>
            <a:cxnSpLocks/>
          </p:cNvCxnSpPr>
          <p:nvPr/>
        </p:nvCxnSpPr>
        <p:spPr>
          <a:xfrm>
            <a:off x="6006370" y="3194899"/>
            <a:ext cx="0" cy="3617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B22627D3-760E-8F45-B0D7-2703D3A764B7}"/>
              </a:ext>
            </a:extLst>
          </p:cNvPr>
          <p:cNvCxnSpPr>
            <a:cxnSpLocks/>
          </p:cNvCxnSpPr>
          <p:nvPr/>
        </p:nvCxnSpPr>
        <p:spPr>
          <a:xfrm flipV="1">
            <a:off x="4933521" y="2356701"/>
            <a:ext cx="1038802" cy="91440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23E28D19-F739-1B2B-86A0-F64534037FBE}"/>
              </a:ext>
            </a:extLst>
          </p:cNvPr>
          <p:cNvCxnSpPr>
            <a:cxnSpLocks/>
          </p:cNvCxnSpPr>
          <p:nvPr/>
        </p:nvCxnSpPr>
        <p:spPr>
          <a:xfrm flipV="1">
            <a:off x="4933521" y="2837468"/>
            <a:ext cx="1072849" cy="58603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ED7C8F3B-8588-1A63-2F5D-678AD3843403}"/>
              </a:ext>
            </a:extLst>
          </p:cNvPr>
          <p:cNvCxnSpPr>
            <a:cxnSpLocks/>
          </p:cNvCxnSpPr>
          <p:nvPr/>
        </p:nvCxnSpPr>
        <p:spPr>
          <a:xfrm>
            <a:off x="8581459" y="2909367"/>
            <a:ext cx="0" cy="5141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37FBC666-E8C2-3336-6E40-1A2C025306A1}"/>
              </a:ext>
            </a:extLst>
          </p:cNvPr>
          <p:cNvSpPr txBox="1"/>
          <p:nvPr/>
        </p:nvSpPr>
        <p:spPr>
          <a:xfrm>
            <a:off x="7220984" y="6214989"/>
            <a:ext cx="4569501" cy="646331"/>
          </a:xfrm>
          <a:prstGeom prst="rect">
            <a:avLst/>
          </a:prstGeom>
          <a:noFill/>
        </p:spPr>
        <p:txBody>
          <a:bodyPr wrap="square" rtlCol="0">
            <a:spAutoFit/>
          </a:bodyPr>
          <a:lstStyle/>
          <a:p>
            <a:pPr algn="r"/>
            <a:r>
              <a:rPr lang="nl-BE"/>
              <a:t>Deur naar tuin: géén ventilatieroosters </a:t>
            </a:r>
            <a:br>
              <a:rPr lang="nl-BE"/>
            </a:br>
            <a:endParaRPr lang="nl-BE"/>
          </a:p>
        </p:txBody>
      </p:sp>
      <p:cxnSp>
        <p:nvCxnSpPr>
          <p:cNvPr id="37" name="Rechte verbindingslijn 36">
            <a:extLst>
              <a:ext uri="{FF2B5EF4-FFF2-40B4-BE49-F238E27FC236}">
                <a16:creationId xmlns:a16="http://schemas.microsoft.com/office/drawing/2014/main" id="{54925239-74C7-62BC-8711-2378AE096F67}"/>
              </a:ext>
            </a:extLst>
          </p:cNvPr>
          <p:cNvCxnSpPr>
            <a:cxnSpLocks/>
          </p:cNvCxnSpPr>
          <p:nvPr/>
        </p:nvCxnSpPr>
        <p:spPr>
          <a:xfrm>
            <a:off x="10058400" y="5781391"/>
            <a:ext cx="113122" cy="45186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4">
            <a:extLst>
              <a:ext uri="{FF2B5EF4-FFF2-40B4-BE49-F238E27FC236}">
                <a16:creationId xmlns:a16="http://schemas.microsoft.com/office/drawing/2014/main" id="{CF54A4E4-98ED-3DC4-63BD-00354D3D2C0A}"/>
              </a:ext>
            </a:extLst>
          </p:cNvPr>
          <p:cNvSpPr>
            <a:spLocks noGrp="1"/>
          </p:cNvSpPr>
          <p:nvPr>
            <p:ph sz="half" idx="10"/>
          </p:nvPr>
        </p:nvSpPr>
        <p:spPr>
          <a:xfrm>
            <a:off x="663820" y="1229009"/>
            <a:ext cx="11279065" cy="5037474"/>
          </a:xfrm>
        </p:spPr>
        <p:txBody>
          <a:bodyPr lIns="91440" tIns="45720" rIns="91440" bIns="0" anchor="t"/>
          <a:lstStyle/>
          <a:p>
            <a:pPr indent="-287655"/>
            <a:r>
              <a:rPr lang="nl-BE" sz="2200"/>
              <a:t>STAP 2: Ventilatieopeningen identificeren</a:t>
            </a:r>
            <a:endParaRPr lang="en-US"/>
          </a:p>
        </p:txBody>
      </p:sp>
      <p:sp>
        <p:nvSpPr>
          <p:cNvPr id="5" name="Vrije vorm: vorm 4">
            <a:extLst>
              <a:ext uri="{FF2B5EF4-FFF2-40B4-BE49-F238E27FC236}">
                <a16:creationId xmlns:a16="http://schemas.microsoft.com/office/drawing/2014/main" id="{232C3414-9157-8309-7E64-6CEB1AF1FECF}"/>
              </a:ext>
            </a:extLst>
          </p:cNvPr>
          <p:cNvSpPr/>
          <p:nvPr/>
        </p:nvSpPr>
        <p:spPr>
          <a:xfrm>
            <a:off x="6219679" y="4939359"/>
            <a:ext cx="3641922" cy="995698"/>
          </a:xfrm>
          <a:custGeom>
            <a:avLst/>
            <a:gdLst>
              <a:gd name="connsiteX0" fmla="*/ 0 w 4305300"/>
              <a:gd name="connsiteY0" fmla="*/ 0 h 1193800"/>
              <a:gd name="connsiteX1" fmla="*/ 0 w 4305300"/>
              <a:gd name="connsiteY1" fmla="*/ 0 h 1193800"/>
              <a:gd name="connsiteX2" fmla="*/ 95250 w 4305300"/>
              <a:gd name="connsiteY2" fmla="*/ 6350 h 1193800"/>
              <a:gd name="connsiteX3" fmla="*/ 1447800 w 4305300"/>
              <a:gd name="connsiteY3" fmla="*/ 0 h 1193800"/>
              <a:gd name="connsiteX4" fmla="*/ 1447800 w 4305300"/>
              <a:gd name="connsiteY4" fmla="*/ 158750 h 1193800"/>
              <a:gd name="connsiteX5" fmla="*/ 1517650 w 4305300"/>
              <a:gd name="connsiteY5" fmla="*/ 165100 h 1193800"/>
              <a:gd name="connsiteX6" fmla="*/ 2755900 w 4305300"/>
              <a:gd name="connsiteY6" fmla="*/ 139700 h 1193800"/>
              <a:gd name="connsiteX7" fmla="*/ 2743200 w 4305300"/>
              <a:gd name="connsiteY7" fmla="*/ 393700 h 1193800"/>
              <a:gd name="connsiteX8" fmla="*/ 2825750 w 4305300"/>
              <a:gd name="connsiteY8" fmla="*/ 393700 h 1193800"/>
              <a:gd name="connsiteX9" fmla="*/ 4305300 w 4305300"/>
              <a:gd name="connsiteY9" fmla="*/ 387350 h 1193800"/>
              <a:gd name="connsiteX10" fmla="*/ 4286250 w 4305300"/>
              <a:gd name="connsiteY10" fmla="*/ 1187450 h 1193800"/>
              <a:gd name="connsiteX11" fmla="*/ 0 w 4305300"/>
              <a:gd name="connsiteY11" fmla="*/ 1193800 h 1193800"/>
              <a:gd name="connsiteX12" fmla="*/ 0 w 4305300"/>
              <a:gd name="connsiteY12"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300" h="1193800">
                <a:moveTo>
                  <a:pt x="0" y="0"/>
                </a:moveTo>
                <a:lnTo>
                  <a:pt x="0" y="0"/>
                </a:lnTo>
                <a:lnTo>
                  <a:pt x="95250" y="6350"/>
                </a:lnTo>
                <a:lnTo>
                  <a:pt x="1447800" y="0"/>
                </a:lnTo>
                <a:lnTo>
                  <a:pt x="1447800" y="158750"/>
                </a:lnTo>
                <a:lnTo>
                  <a:pt x="1517650" y="165100"/>
                </a:lnTo>
                <a:lnTo>
                  <a:pt x="2755900" y="139700"/>
                </a:lnTo>
                <a:lnTo>
                  <a:pt x="2743200" y="393700"/>
                </a:lnTo>
                <a:lnTo>
                  <a:pt x="2825750" y="393700"/>
                </a:lnTo>
                <a:lnTo>
                  <a:pt x="4305300" y="387350"/>
                </a:lnTo>
                <a:lnTo>
                  <a:pt x="4286250" y="1187450"/>
                </a:lnTo>
                <a:lnTo>
                  <a:pt x="0" y="1193800"/>
                </a:lnTo>
                <a:cubicBezTo>
                  <a:pt x="2117" y="800100"/>
                  <a:pt x="4233" y="406400"/>
                  <a:pt x="0" y="0"/>
                </a:cubicBezTo>
                <a:close/>
              </a:path>
            </a:pathLst>
          </a:cu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Living + eetkamer</a:t>
            </a:r>
          </a:p>
        </p:txBody>
      </p:sp>
      <p:sp>
        <p:nvSpPr>
          <p:cNvPr id="7" name="Rechthoek 6">
            <a:extLst>
              <a:ext uri="{FF2B5EF4-FFF2-40B4-BE49-F238E27FC236}">
                <a16:creationId xmlns:a16="http://schemas.microsoft.com/office/drawing/2014/main" id="{BA30EC65-A8C4-3B09-7343-D3B3266D98AB}"/>
              </a:ext>
            </a:extLst>
          </p:cNvPr>
          <p:cNvSpPr/>
          <p:nvPr/>
        </p:nvSpPr>
        <p:spPr>
          <a:xfrm>
            <a:off x="6146383" y="2086333"/>
            <a:ext cx="1142435" cy="1470300"/>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Slaapkamer groot</a:t>
            </a:r>
          </a:p>
        </p:txBody>
      </p:sp>
      <p:sp>
        <p:nvSpPr>
          <p:cNvPr id="9" name="Rechthoek 8">
            <a:extLst>
              <a:ext uri="{FF2B5EF4-FFF2-40B4-BE49-F238E27FC236}">
                <a16:creationId xmlns:a16="http://schemas.microsoft.com/office/drawing/2014/main" id="{2B9CA6DA-9961-9563-B1B2-65EB65574FE2}"/>
              </a:ext>
            </a:extLst>
          </p:cNvPr>
          <p:cNvSpPr/>
          <p:nvPr/>
        </p:nvSpPr>
        <p:spPr>
          <a:xfrm>
            <a:off x="7390048" y="2662545"/>
            <a:ext cx="1142435" cy="837598"/>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Slaapkamer klein</a:t>
            </a:r>
          </a:p>
        </p:txBody>
      </p:sp>
      <p:cxnSp>
        <p:nvCxnSpPr>
          <p:cNvPr id="26" name="Rechte verbindingslijn 25">
            <a:extLst>
              <a:ext uri="{FF2B5EF4-FFF2-40B4-BE49-F238E27FC236}">
                <a16:creationId xmlns:a16="http://schemas.microsoft.com/office/drawing/2014/main" id="{269FBB30-557D-2042-471C-BAAAC68D4CA1}"/>
              </a:ext>
            </a:extLst>
          </p:cNvPr>
          <p:cNvCxnSpPr>
            <a:cxnSpLocks/>
          </p:cNvCxnSpPr>
          <p:nvPr/>
        </p:nvCxnSpPr>
        <p:spPr>
          <a:xfrm flipV="1">
            <a:off x="4933521" y="3423501"/>
            <a:ext cx="1038802" cy="16339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9F0D49A6-EB7B-CF27-11D9-C5F3EDAD491D}"/>
              </a:ext>
            </a:extLst>
          </p:cNvPr>
          <p:cNvCxnSpPr>
            <a:cxnSpLocks/>
          </p:cNvCxnSpPr>
          <p:nvPr/>
        </p:nvCxnSpPr>
        <p:spPr>
          <a:xfrm flipV="1">
            <a:off x="4933521" y="3101419"/>
            <a:ext cx="3647938" cy="63159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386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2</a:t>
            </a:r>
          </a:p>
        </p:txBody>
      </p:sp>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669015" y="1760321"/>
            <a:ext cx="5182941" cy="4621007"/>
          </a:xfrm>
          <a:prstGeom prst="rect">
            <a:avLst/>
          </a:prstGeom>
        </p:spPr>
      </p:pic>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endParaRPr lang="en-US"/>
          </a:p>
        </p:txBody>
      </p:sp>
      <p:sp>
        <p:nvSpPr>
          <p:cNvPr id="15" name="Tekstvak 14">
            <a:extLst>
              <a:ext uri="{FF2B5EF4-FFF2-40B4-BE49-F238E27FC236}">
                <a16:creationId xmlns:a16="http://schemas.microsoft.com/office/drawing/2014/main" id="{060F5DB7-A74D-4302-5546-E988A6263844}"/>
              </a:ext>
            </a:extLst>
          </p:cNvPr>
          <p:cNvSpPr txBox="1"/>
          <p:nvPr/>
        </p:nvSpPr>
        <p:spPr>
          <a:xfrm>
            <a:off x="6536470" y="1420254"/>
            <a:ext cx="5144110" cy="646331"/>
          </a:xfrm>
          <a:prstGeom prst="rect">
            <a:avLst/>
          </a:prstGeom>
          <a:noFill/>
        </p:spPr>
        <p:txBody>
          <a:bodyPr wrap="square" rtlCol="0">
            <a:spAutoFit/>
          </a:bodyPr>
          <a:lstStyle/>
          <a:p>
            <a:r>
              <a:rPr lang="nl-BE"/>
              <a:t>In keuken: enkel dampkap, géén ventilatieroosters </a:t>
            </a:r>
            <a:r>
              <a:rPr lang="nl-BE">
                <a:sym typeface="Wingdings" panose="05000000000000000000" pitchFamily="2" charset="2"/>
              </a:rPr>
              <a:t> </a:t>
            </a:r>
            <a:r>
              <a:rPr lang="nl-BE" b="1">
                <a:sym typeface="Wingdings" panose="05000000000000000000" pitchFamily="2" charset="2"/>
              </a:rPr>
              <a:t>Geen ventilatievoorziening aanwezig</a:t>
            </a:r>
            <a:endParaRPr lang="nl-BE" b="1"/>
          </a:p>
        </p:txBody>
      </p:sp>
      <p:pic>
        <p:nvPicPr>
          <p:cNvPr id="5" name="Afbeelding 4">
            <a:extLst>
              <a:ext uri="{FF2B5EF4-FFF2-40B4-BE49-F238E27FC236}">
                <a16:creationId xmlns:a16="http://schemas.microsoft.com/office/drawing/2014/main" id="{C4A3A696-FA66-EE92-1A31-572C4A0D1F48}"/>
              </a:ext>
            </a:extLst>
          </p:cNvPr>
          <p:cNvPicPr>
            <a:picLocks noChangeAspect="1"/>
          </p:cNvPicPr>
          <p:nvPr/>
        </p:nvPicPr>
        <p:blipFill>
          <a:blip r:embed="rId3"/>
          <a:stretch>
            <a:fillRect/>
          </a:stretch>
        </p:blipFill>
        <p:spPr>
          <a:xfrm>
            <a:off x="6899472" y="2478440"/>
            <a:ext cx="3829887" cy="2872415"/>
          </a:xfrm>
          <a:prstGeom prst="rect">
            <a:avLst/>
          </a:prstGeom>
        </p:spPr>
      </p:pic>
      <p:cxnSp>
        <p:nvCxnSpPr>
          <p:cNvPr id="21" name="Rechte verbindingslijn 20">
            <a:extLst>
              <a:ext uri="{FF2B5EF4-FFF2-40B4-BE49-F238E27FC236}">
                <a16:creationId xmlns:a16="http://schemas.microsoft.com/office/drawing/2014/main" id="{C4D9726B-51A0-7394-CC8D-AE93764CEB0B}"/>
              </a:ext>
            </a:extLst>
          </p:cNvPr>
          <p:cNvCxnSpPr>
            <a:cxnSpLocks/>
            <a:endCxn id="5" idx="1"/>
          </p:cNvCxnSpPr>
          <p:nvPr/>
        </p:nvCxnSpPr>
        <p:spPr>
          <a:xfrm flipV="1">
            <a:off x="4961674" y="3914648"/>
            <a:ext cx="1937798" cy="12512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4">
            <a:extLst>
              <a:ext uri="{FF2B5EF4-FFF2-40B4-BE49-F238E27FC236}">
                <a16:creationId xmlns:a16="http://schemas.microsoft.com/office/drawing/2014/main" id="{A335859E-BB94-3EF1-6105-0AFD7A879F6B}"/>
              </a:ext>
            </a:extLst>
          </p:cNvPr>
          <p:cNvSpPr>
            <a:spLocks noGrp="1"/>
          </p:cNvSpPr>
          <p:nvPr>
            <p:ph sz="half" idx="10"/>
          </p:nvPr>
        </p:nvSpPr>
        <p:spPr>
          <a:xfrm>
            <a:off x="663820" y="1229009"/>
            <a:ext cx="11279065" cy="5037474"/>
          </a:xfrm>
        </p:spPr>
        <p:txBody>
          <a:bodyPr lIns="91440" tIns="45720" rIns="91440" bIns="0" anchor="t"/>
          <a:lstStyle/>
          <a:p>
            <a:pPr indent="-287655"/>
            <a:r>
              <a:rPr lang="nl-BE" sz="2200"/>
              <a:t>STAP 2: Ventilatieopeningen identificeren</a:t>
            </a:r>
            <a:endParaRPr lang="en-US"/>
          </a:p>
        </p:txBody>
      </p:sp>
      <p:sp>
        <p:nvSpPr>
          <p:cNvPr id="4" name="Rechthoek 3">
            <a:extLst>
              <a:ext uri="{FF2B5EF4-FFF2-40B4-BE49-F238E27FC236}">
                <a16:creationId xmlns:a16="http://schemas.microsoft.com/office/drawing/2014/main" id="{7C4DA417-CAA7-C32A-B2F8-9A55819A66E1}"/>
              </a:ext>
            </a:extLst>
          </p:cNvPr>
          <p:cNvSpPr/>
          <p:nvPr/>
        </p:nvSpPr>
        <p:spPr>
          <a:xfrm>
            <a:off x="4174759" y="4859094"/>
            <a:ext cx="1269029" cy="6135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Keuken</a:t>
            </a:r>
          </a:p>
        </p:txBody>
      </p:sp>
    </p:spTree>
    <p:extLst>
      <p:ext uri="{BB962C8B-B14F-4D97-AF65-F5344CB8AC3E}">
        <p14:creationId xmlns:p14="http://schemas.microsoft.com/office/powerpoint/2010/main" val="1968818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2</a:t>
            </a:r>
          </a:p>
        </p:txBody>
      </p:sp>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669015" y="1760321"/>
            <a:ext cx="5182941" cy="4621007"/>
          </a:xfrm>
          <a:prstGeom prst="rect">
            <a:avLst/>
          </a:prstGeom>
        </p:spPr>
      </p:pic>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endParaRPr lang="en-US"/>
          </a:p>
        </p:txBody>
      </p:sp>
      <p:sp>
        <p:nvSpPr>
          <p:cNvPr id="15" name="Tekstvak 14">
            <a:extLst>
              <a:ext uri="{FF2B5EF4-FFF2-40B4-BE49-F238E27FC236}">
                <a16:creationId xmlns:a16="http://schemas.microsoft.com/office/drawing/2014/main" id="{060F5DB7-A74D-4302-5546-E988A6263844}"/>
              </a:ext>
            </a:extLst>
          </p:cNvPr>
          <p:cNvSpPr txBox="1"/>
          <p:nvPr/>
        </p:nvSpPr>
        <p:spPr>
          <a:xfrm>
            <a:off x="6536470" y="1420254"/>
            <a:ext cx="4569501" cy="1754326"/>
          </a:xfrm>
          <a:prstGeom prst="rect">
            <a:avLst/>
          </a:prstGeom>
          <a:noFill/>
        </p:spPr>
        <p:txBody>
          <a:bodyPr wrap="square" rtlCol="0">
            <a:spAutoFit/>
          </a:bodyPr>
          <a:lstStyle/>
          <a:p>
            <a:r>
              <a:rPr lang="nl-BE"/>
              <a:t>In badkamer: enkel ventilator geschakeld op het licht, met nalooptijd  </a:t>
            </a:r>
            <a:br>
              <a:rPr lang="nl-BE"/>
            </a:br>
            <a:r>
              <a:rPr lang="nl-BE">
                <a:sym typeface="Wingdings" panose="05000000000000000000" pitchFamily="2" charset="2"/>
              </a:rPr>
              <a:t> in te voeren als </a:t>
            </a:r>
            <a:r>
              <a:rPr lang="nl-BE" b="1">
                <a:sym typeface="Wingdings" panose="05000000000000000000" pitchFamily="2" charset="2"/>
              </a:rPr>
              <a:t>Niet-permanent draaiende opening: </a:t>
            </a:r>
            <a:r>
              <a:rPr lang="nl-BE">
                <a:sym typeface="Wingdings" panose="05000000000000000000" pitchFamily="2" charset="2"/>
              </a:rPr>
              <a:t>voor de volledigheid op het EPC, maar zal niet gevalideerd worden als correcte voorziening. Zie later.</a:t>
            </a:r>
            <a:endParaRPr lang="nl-BE"/>
          </a:p>
        </p:txBody>
      </p:sp>
      <p:pic>
        <p:nvPicPr>
          <p:cNvPr id="4" name="Afbeelding 3">
            <a:extLst>
              <a:ext uri="{FF2B5EF4-FFF2-40B4-BE49-F238E27FC236}">
                <a16:creationId xmlns:a16="http://schemas.microsoft.com/office/drawing/2014/main" id="{6D34A4E4-9B6A-2ACA-7262-2EA1D78C6A11}"/>
              </a:ext>
            </a:extLst>
          </p:cNvPr>
          <p:cNvPicPr>
            <a:picLocks noChangeAspect="1"/>
          </p:cNvPicPr>
          <p:nvPr/>
        </p:nvPicPr>
        <p:blipFill>
          <a:blip r:embed="rId3"/>
          <a:stretch>
            <a:fillRect/>
          </a:stretch>
        </p:blipFill>
        <p:spPr>
          <a:xfrm>
            <a:off x="6765321" y="3429000"/>
            <a:ext cx="4111799" cy="2270056"/>
          </a:xfrm>
          <a:prstGeom prst="rect">
            <a:avLst/>
          </a:prstGeom>
        </p:spPr>
      </p:pic>
      <p:sp>
        <p:nvSpPr>
          <p:cNvPr id="3" name="Tijdelijke aanduiding voor inhoud 4">
            <a:extLst>
              <a:ext uri="{FF2B5EF4-FFF2-40B4-BE49-F238E27FC236}">
                <a16:creationId xmlns:a16="http://schemas.microsoft.com/office/drawing/2014/main" id="{05DED0D4-821B-ABDD-A087-871E4314944A}"/>
              </a:ext>
            </a:extLst>
          </p:cNvPr>
          <p:cNvSpPr>
            <a:spLocks noGrp="1"/>
          </p:cNvSpPr>
          <p:nvPr>
            <p:ph sz="half" idx="10"/>
          </p:nvPr>
        </p:nvSpPr>
        <p:spPr>
          <a:xfrm>
            <a:off x="663820" y="1229009"/>
            <a:ext cx="11279065" cy="5037474"/>
          </a:xfrm>
        </p:spPr>
        <p:txBody>
          <a:bodyPr lIns="91440" tIns="45720" rIns="91440" bIns="0" anchor="t"/>
          <a:lstStyle/>
          <a:p>
            <a:pPr indent="-287655"/>
            <a:r>
              <a:rPr lang="nl-BE" sz="2200"/>
              <a:t>STAP 2: Ventilatieopeningen identificeren</a:t>
            </a:r>
            <a:endParaRPr lang="en-US"/>
          </a:p>
        </p:txBody>
      </p:sp>
      <p:sp>
        <p:nvSpPr>
          <p:cNvPr id="5" name="Rechthoek 4">
            <a:extLst>
              <a:ext uri="{FF2B5EF4-FFF2-40B4-BE49-F238E27FC236}">
                <a16:creationId xmlns:a16="http://schemas.microsoft.com/office/drawing/2014/main" id="{E0DBFC48-6B1E-4250-67B5-66BA501BCCC0}"/>
              </a:ext>
            </a:extLst>
          </p:cNvPr>
          <p:cNvSpPr/>
          <p:nvPr/>
        </p:nvSpPr>
        <p:spPr>
          <a:xfrm>
            <a:off x="4193930" y="2433362"/>
            <a:ext cx="1336431" cy="65273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Badkamer</a:t>
            </a:r>
          </a:p>
        </p:txBody>
      </p:sp>
      <p:cxnSp>
        <p:nvCxnSpPr>
          <p:cNvPr id="8" name="Rechte verbindingslijn 7">
            <a:extLst>
              <a:ext uri="{FF2B5EF4-FFF2-40B4-BE49-F238E27FC236}">
                <a16:creationId xmlns:a16="http://schemas.microsoft.com/office/drawing/2014/main" id="{8B9B6E29-D14B-B6C3-2D2A-AC4FD8EC9D35}"/>
              </a:ext>
            </a:extLst>
          </p:cNvPr>
          <p:cNvCxnSpPr>
            <a:cxnSpLocks/>
            <a:endCxn id="4" idx="1"/>
          </p:cNvCxnSpPr>
          <p:nvPr/>
        </p:nvCxnSpPr>
        <p:spPr>
          <a:xfrm>
            <a:off x="5064369" y="2945423"/>
            <a:ext cx="1700952" cy="1618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42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278F6-AE59-6B24-BB37-8BC1B5107B92}"/>
              </a:ext>
            </a:extLst>
          </p:cNvPr>
          <p:cNvSpPr>
            <a:spLocks noGrp="1"/>
          </p:cNvSpPr>
          <p:nvPr>
            <p:ph type="title"/>
          </p:nvPr>
        </p:nvSpPr>
        <p:spPr/>
        <p:txBody>
          <a:bodyPr/>
          <a:lstStyle/>
          <a:p>
            <a:r>
              <a:rPr lang="nl-BE"/>
              <a:t>Waarom invoer ventilatie wijzigen?</a:t>
            </a:r>
          </a:p>
        </p:txBody>
      </p:sp>
      <p:sp>
        <p:nvSpPr>
          <p:cNvPr id="3" name="Tijdelijke aanduiding voor inhoud 2">
            <a:extLst>
              <a:ext uri="{FF2B5EF4-FFF2-40B4-BE49-F238E27FC236}">
                <a16:creationId xmlns:a16="http://schemas.microsoft.com/office/drawing/2014/main" id="{DCD78AF6-166B-82C4-D750-0304707345E7}"/>
              </a:ext>
            </a:extLst>
          </p:cNvPr>
          <p:cNvSpPr>
            <a:spLocks noGrp="1"/>
          </p:cNvSpPr>
          <p:nvPr>
            <p:ph sz="half" idx="10"/>
          </p:nvPr>
        </p:nvSpPr>
        <p:spPr>
          <a:xfrm>
            <a:off x="838198" y="1484784"/>
            <a:ext cx="10987456" cy="5037474"/>
          </a:xfrm>
        </p:spPr>
        <p:txBody>
          <a:bodyPr lIns="91440" tIns="45720" rIns="91440" bIns="0" anchor="t"/>
          <a:lstStyle/>
          <a:p>
            <a:pPr indent="-287655"/>
            <a:r>
              <a:rPr lang="nl-BE" sz="2600"/>
              <a:t>Momenteel ventilatie onderbelicht in het EPC</a:t>
            </a:r>
            <a:endParaRPr lang="en-US"/>
          </a:p>
          <a:p>
            <a:pPr marL="575945" lvl="1" indent="-287655"/>
            <a:r>
              <a:rPr lang="nl-BE" sz="2200"/>
              <a:t>Geen aanbevelingen noch kostprijsinschatting voor ventilatie</a:t>
            </a:r>
            <a:endParaRPr lang="nl-BE" sz="2200">
              <a:cs typeface="Calibri"/>
            </a:endParaRPr>
          </a:p>
          <a:p>
            <a:pPr marL="575945" lvl="1" indent="-287655"/>
            <a:r>
              <a:rPr lang="nl-BE" sz="2200"/>
              <a:t>Relatief weinig én ongunstige impact op energiescore</a:t>
            </a:r>
            <a:endParaRPr lang="nl-BE" sz="2200">
              <a:cs typeface="Calibri"/>
            </a:endParaRPr>
          </a:p>
          <a:p>
            <a:pPr marL="575945" lvl="1" indent="-287655"/>
            <a:r>
              <a:rPr lang="nl-BE" sz="2200"/>
              <a:t>Zeer minieme inspectie:</a:t>
            </a:r>
            <a:endParaRPr lang="nl-BE" sz="2200">
              <a:cs typeface="Calibri"/>
            </a:endParaRPr>
          </a:p>
          <a:p>
            <a:pPr marL="287655" lvl="1" indent="0">
              <a:buNone/>
            </a:pPr>
            <a:endParaRPr lang="nl-BE">
              <a:cs typeface="Calibri"/>
            </a:endParaRPr>
          </a:p>
          <a:p>
            <a:pPr marL="575945" lvl="1" indent="-287655"/>
            <a:endParaRPr lang="nl-BE">
              <a:cs typeface="Calibri"/>
            </a:endParaRPr>
          </a:p>
          <a:p>
            <a:pPr marL="575945" lvl="1" indent="-287655"/>
            <a:endParaRPr lang="nl-BE">
              <a:cs typeface="Calibri"/>
            </a:endParaRPr>
          </a:p>
          <a:p>
            <a:pPr marL="575945" lvl="1" indent="-287655"/>
            <a:endParaRPr lang="nl-BE">
              <a:cs typeface="Calibri"/>
            </a:endParaRPr>
          </a:p>
          <a:p>
            <a:pPr indent="-287655"/>
            <a:endParaRPr lang="nl-BE">
              <a:cs typeface="Calibri"/>
            </a:endParaRPr>
          </a:p>
          <a:p>
            <a:pPr indent="-287655"/>
            <a:r>
              <a:rPr lang="nl-BE" sz="2600" b="1"/>
              <a:t>Noodzaak tot aanpassing ventilatie in EPC voor tijdige koppeling (vanaf 1 jan 2025) met EPC-labelpremie</a:t>
            </a:r>
            <a:endParaRPr lang="nl-BE" sz="2600" b="1">
              <a:cs typeface="Calibri"/>
            </a:endParaRPr>
          </a:p>
          <a:p>
            <a:pPr marL="575945" lvl="1" indent="-287655"/>
            <a:r>
              <a:rPr lang="nl-BE" sz="2200" b="1"/>
              <a:t>In voege voor </a:t>
            </a:r>
            <a:r>
              <a:rPr lang="nl-BE" sz="2200" b="1" err="1"/>
              <a:t>EPC’s</a:t>
            </a:r>
            <a:r>
              <a:rPr lang="nl-BE" sz="2200" b="1"/>
              <a:t> vanaf 1 jan 2024</a:t>
            </a:r>
            <a:endParaRPr lang="nl-BE" sz="2200" b="1">
              <a:cs typeface="Calibri"/>
            </a:endParaRPr>
          </a:p>
          <a:p>
            <a:pPr indent="-287655"/>
            <a:endParaRPr lang="nl-BE">
              <a:cs typeface="Calibri"/>
            </a:endParaRPr>
          </a:p>
        </p:txBody>
      </p:sp>
      <p:pic>
        <p:nvPicPr>
          <p:cNvPr id="4" name="Afbeelding 3">
            <a:extLst>
              <a:ext uri="{FF2B5EF4-FFF2-40B4-BE49-F238E27FC236}">
                <a16:creationId xmlns:a16="http://schemas.microsoft.com/office/drawing/2014/main" id="{D7C6547D-133E-5C39-B72A-B56C85BCFD37}"/>
              </a:ext>
            </a:extLst>
          </p:cNvPr>
          <p:cNvPicPr>
            <a:picLocks noChangeAspect="1"/>
          </p:cNvPicPr>
          <p:nvPr/>
        </p:nvPicPr>
        <p:blipFill>
          <a:blip r:embed="rId2"/>
          <a:stretch>
            <a:fillRect/>
          </a:stretch>
        </p:blipFill>
        <p:spPr>
          <a:xfrm>
            <a:off x="1048856" y="3105116"/>
            <a:ext cx="7488832" cy="1568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0960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B40C2-491A-FB4A-1E92-8DDF441BC10F}"/>
              </a:ext>
            </a:extLst>
          </p:cNvPr>
          <p:cNvSpPr>
            <a:spLocks noGrp="1"/>
          </p:cNvSpPr>
          <p:nvPr>
            <p:ph type="title"/>
          </p:nvPr>
        </p:nvSpPr>
        <p:spPr/>
        <p:txBody>
          <a:bodyPr/>
          <a:lstStyle/>
          <a:p>
            <a:r>
              <a:rPr lang="nl-BE"/>
              <a:t>Uitgewerkt voorbeeld 2</a:t>
            </a:r>
          </a:p>
        </p:txBody>
      </p:sp>
      <p:pic>
        <p:nvPicPr>
          <p:cNvPr id="11" name="Afbeelding 10">
            <a:extLst>
              <a:ext uri="{FF2B5EF4-FFF2-40B4-BE49-F238E27FC236}">
                <a16:creationId xmlns:a16="http://schemas.microsoft.com/office/drawing/2014/main" id="{45F2169F-D012-BC70-7754-972AB02D9C7F}"/>
              </a:ext>
            </a:extLst>
          </p:cNvPr>
          <p:cNvPicPr>
            <a:picLocks noChangeAspect="1"/>
          </p:cNvPicPr>
          <p:nvPr/>
        </p:nvPicPr>
        <p:blipFill>
          <a:blip r:embed="rId2"/>
          <a:stretch>
            <a:fillRect/>
          </a:stretch>
        </p:blipFill>
        <p:spPr>
          <a:xfrm>
            <a:off x="669015" y="1760321"/>
            <a:ext cx="5182941" cy="4621007"/>
          </a:xfrm>
          <a:prstGeom prst="rect">
            <a:avLst/>
          </a:prstGeom>
        </p:spPr>
      </p:pic>
      <p:sp>
        <p:nvSpPr>
          <p:cNvPr id="16" name="Tijdelijke aanduiding voor inhoud 4">
            <a:extLst>
              <a:ext uri="{FF2B5EF4-FFF2-40B4-BE49-F238E27FC236}">
                <a16:creationId xmlns:a16="http://schemas.microsoft.com/office/drawing/2014/main" id="{AC91A3D1-4F0C-E830-2A2E-9EDA4ACC3677}"/>
              </a:ext>
            </a:extLst>
          </p:cNvPr>
          <p:cNvSpPr txBox="1">
            <a:spLocks/>
          </p:cNvSpPr>
          <p:nvPr/>
        </p:nvSpPr>
        <p:spPr>
          <a:xfrm>
            <a:off x="511420" y="1076609"/>
            <a:ext cx="11279065"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endParaRPr lang="en-US"/>
          </a:p>
        </p:txBody>
      </p:sp>
      <p:sp>
        <p:nvSpPr>
          <p:cNvPr id="15" name="Tekstvak 14">
            <a:extLst>
              <a:ext uri="{FF2B5EF4-FFF2-40B4-BE49-F238E27FC236}">
                <a16:creationId xmlns:a16="http://schemas.microsoft.com/office/drawing/2014/main" id="{060F5DB7-A74D-4302-5546-E988A6263844}"/>
              </a:ext>
            </a:extLst>
          </p:cNvPr>
          <p:cNvSpPr txBox="1"/>
          <p:nvPr/>
        </p:nvSpPr>
        <p:spPr>
          <a:xfrm>
            <a:off x="6536470" y="1420254"/>
            <a:ext cx="4569501" cy="2031325"/>
          </a:xfrm>
          <a:prstGeom prst="rect">
            <a:avLst/>
          </a:prstGeom>
          <a:noFill/>
        </p:spPr>
        <p:txBody>
          <a:bodyPr wrap="square" rtlCol="0">
            <a:spAutoFit/>
          </a:bodyPr>
          <a:lstStyle/>
          <a:p>
            <a:r>
              <a:rPr lang="nl-BE"/>
              <a:t>In beide </a:t>
            </a:r>
            <a:r>
              <a:rPr lang="nl-BE" err="1"/>
              <a:t>WC’s</a:t>
            </a:r>
            <a:r>
              <a:rPr lang="nl-BE"/>
              <a:t>: enkel ventilator geschakeld op het licht, met nalooptijd  </a:t>
            </a:r>
            <a:br>
              <a:rPr lang="nl-BE"/>
            </a:br>
            <a:r>
              <a:rPr lang="nl-BE">
                <a:sym typeface="Wingdings" panose="05000000000000000000" pitchFamily="2" charset="2"/>
              </a:rPr>
              <a:t> in te voeren als </a:t>
            </a:r>
            <a:r>
              <a:rPr lang="nl-BE" b="1">
                <a:sym typeface="Wingdings" panose="05000000000000000000" pitchFamily="2" charset="2"/>
              </a:rPr>
              <a:t>Niet-permanent draaiende mechanische ventilatieopening: </a:t>
            </a:r>
            <a:r>
              <a:rPr lang="nl-BE">
                <a:sym typeface="Wingdings" panose="05000000000000000000" pitchFamily="2" charset="2"/>
              </a:rPr>
              <a:t>voor de volledigheid op het EPC, maar zal niet gevalideerd worden als correcte voorziening. Zie later.</a:t>
            </a:r>
            <a:endParaRPr lang="nl-BE"/>
          </a:p>
        </p:txBody>
      </p:sp>
      <p:pic>
        <p:nvPicPr>
          <p:cNvPr id="5" name="Afbeelding 4">
            <a:extLst>
              <a:ext uri="{FF2B5EF4-FFF2-40B4-BE49-F238E27FC236}">
                <a16:creationId xmlns:a16="http://schemas.microsoft.com/office/drawing/2014/main" id="{0FCEF87C-DC8E-6EA0-9AB3-8759183634DD}"/>
              </a:ext>
            </a:extLst>
          </p:cNvPr>
          <p:cNvPicPr>
            <a:picLocks noChangeAspect="1"/>
          </p:cNvPicPr>
          <p:nvPr/>
        </p:nvPicPr>
        <p:blipFill>
          <a:blip r:embed="rId3"/>
          <a:stretch>
            <a:fillRect/>
          </a:stretch>
        </p:blipFill>
        <p:spPr>
          <a:xfrm>
            <a:off x="8795394" y="3216585"/>
            <a:ext cx="2172234" cy="3351229"/>
          </a:xfrm>
          <a:prstGeom prst="rect">
            <a:avLst/>
          </a:prstGeom>
        </p:spPr>
      </p:pic>
      <p:cxnSp>
        <p:nvCxnSpPr>
          <p:cNvPr id="7" name="Rechte verbindingslijn 6">
            <a:extLst>
              <a:ext uri="{FF2B5EF4-FFF2-40B4-BE49-F238E27FC236}">
                <a16:creationId xmlns:a16="http://schemas.microsoft.com/office/drawing/2014/main" id="{5367001F-05E3-8048-97F5-BD1B9861C598}"/>
              </a:ext>
            </a:extLst>
          </p:cNvPr>
          <p:cNvCxnSpPr>
            <a:cxnSpLocks/>
          </p:cNvCxnSpPr>
          <p:nvPr/>
        </p:nvCxnSpPr>
        <p:spPr>
          <a:xfrm flipV="1">
            <a:off x="3959258" y="2165113"/>
            <a:ext cx="2533188" cy="2802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2C3A51C0-F0F3-CF65-158C-CD524D4D58EB}"/>
              </a:ext>
            </a:extLst>
          </p:cNvPr>
          <p:cNvCxnSpPr>
            <a:cxnSpLocks/>
          </p:cNvCxnSpPr>
          <p:nvPr/>
        </p:nvCxnSpPr>
        <p:spPr>
          <a:xfrm flipV="1">
            <a:off x="3959258" y="2012713"/>
            <a:ext cx="2419217" cy="9473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4">
            <a:extLst>
              <a:ext uri="{FF2B5EF4-FFF2-40B4-BE49-F238E27FC236}">
                <a16:creationId xmlns:a16="http://schemas.microsoft.com/office/drawing/2014/main" id="{755D4501-D9D7-8587-5EB5-189299DF8C51}"/>
              </a:ext>
            </a:extLst>
          </p:cNvPr>
          <p:cNvSpPr>
            <a:spLocks noGrp="1"/>
          </p:cNvSpPr>
          <p:nvPr>
            <p:ph sz="half" idx="10"/>
          </p:nvPr>
        </p:nvSpPr>
        <p:spPr>
          <a:xfrm>
            <a:off x="663820" y="1229009"/>
            <a:ext cx="11279065" cy="5037474"/>
          </a:xfrm>
        </p:spPr>
        <p:txBody>
          <a:bodyPr lIns="91440" tIns="45720" rIns="91440" bIns="0" anchor="t"/>
          <a:lstStyle/>
          <a:p>
            <a:pPr indent="-287655"/>
            <a:r>
              <a:rPr lang="nl-BE" sz="2200"/>
              <a:t>STAP 2: Ventilatieopeningen identificeren</a:t>
            </a:r>
            <a:endParaRPr lang="en-US"/>
          </a:p>
        </p:txBody>
      </p:sp>
      <p:sp>
        <p:nvSpPr>
          <p:cNvPr id="4" name="Rechthoek 3">
            <a:extLst>
              <a:ext uri="{FF2B5EF4-FFF2-40B4-BE49-F238E27FC236}">
                <a16:creationId xmlns:a16="http://schemas.microsoft.com/office/drawing/2014/main" id="{950FB348-6CEF-0419-C27C-2287610672EC}"/>
              </a:ext>
            </a:extLst>
          </p:cNvPr>
          <p:cNvSpPr/>
          <p:nvPr/>
        </p:nvSpPr>
        <p:spPr>
          <a:xfrm>
            <a:off x="3755037" y="2909862"/>
            <a:ext cx="408441" cy="16705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WC</a:t>
            </a:r>
          </a:p>
        </p:txBody>
      </p:sp>
      <p:sp>
        <p:nvSpPr>
          <p:cNvPr id="6" name="Rechthoek 5">
            <a:extLst>
              <a:ext uri="{FF2B5EF4-FFF2-40B4-BE49-F238E27FC236}">
                <a16:creationId xmlns:a16="http://schemas.microsoft.com/office/drawing/2014/main" id="{F24833BB-D50E-B1E5-B765-3FB74688AF78}"/>
              </a:ext>
            </a:extLst>
          </p:cNvPr>
          <p:cNvSpPr/>
          <p:nvPr/>
        </p:nvSpPr>
        <p:spPr>
          <a:xfrm>
            <a:off x="3806858" y="4818816"/>
            <a:ext cx="389069" cy="2062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t>WC</a:t>
            </a:r>
          </a:p>
        </p:txBody>
      </p:sp>
    </p:spTree>
    <p:extLst>
      <p:ext uri="{BB962C8B-B14F-4D97-AF65-F5344CB8AC3E}">
        <p14:creationId xmlns:p14="http://schemas.microsoft.com/office/powerpoint/2010/main" val="856099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4FEF3-16B6-F869-2A43-D6C76698CDFF}"/>
              </a:ext>
            </a:extLst>
          </p:cNvPr>
          <p:cNvSpPr>
            <a:spLocks noGrp="1"/>
          </p:cNvSpPr>
          <p:nvPr>
            <p:ph type="title"/>
          </p:nvPr>
        </p:nvSpPr>
        <p:spPr/>
        <p:txBody>
          <a:bodyPr/>
          <a:lstStyle/>
          <a:p>
            <a:r>
              <a:rPr lang="nl-BE"/>
              <a:t>Resultaat van STAP 1, 2 en 3</a:t>
            </a:r>
          </a:p>
        </p:txBody>
      </p:sp>
      <p:pic>
        <p:nvPicPr>
          <p:cNvPr id="10" name="Afbeelding 9">
            <a:extLst>
              <a:ext uri="{FF2B5EF4-FFF2-40B4-BE49-F238E27FC236}">
                <a16:creationId xmlns:a16="http://schemas.microsoft.com/office/drawing/2014/main" id="{3B2AB946-AFFC-87ED-C8FB-A209A4E365BC}"/>
              </a:ext>
            </a:extLst>
          </p:cNvPr>
          <p:cNvPicPr>
            <a:picLocks noChangeAspect="1"/>
          </p:cNvPicPr>
          <p:nvPr/>
        </p:nvPicPr>
        <p:blipFill>
          <a:blip r:embed="rId2"/>
          <a:stretch>
            <a:fillRect/>
          </a:stretch>
        </p:blipFill>
        <p:spPr>
          <a:xfrm>
            <a:off x="987213" y="1189896"/>
            <a:ext cx="10516511" cy="5322269"/>
          </a:xfrm>
          <a:prstGeom prst="rect">
            <a:avLst/>
          </a:prstGeom>
        </p:spPr>
      </p:pic>
      <p:sp>
        <p:nvSpPr>
          <p:cNvPr id="11" name="Linkeraccolade 10">
            <a:extLst>
              <a:ext uri="{FF2B5EF4-FFF2-40B4-BE49-F238E27FC236}">
                <a16:creationId xmlns:a16="http://schemas.microsoft.com/office/drawing/2014/main" id="{413BA3B2-E03E-A134-6BA9-7C3BA73EA176}"/>
              </a:ext>
            </a:extLst>
          </p:cNvPr>
          <p:cNvSpPr/>
          <p:nvPr/>
        </p:nvSpPr>
        <p:spPr>
          <a:xfrm>
            <a:off x="764931" y="2620108"/>
            <a:ext cx="430823" cy="25058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Tekstvak 11">
            <a:extLst>
              <a:ext uri="{FF2B5EF4-FFF2-40B4-BE49-F238E27FC236}">
                <a16:creationId xmlns:a16="http://schemas.microsoft.com/office/drawing/2014/main" id="{D7BA486B-60E0-9D6C-B563-93F12A7BA4AE}"/>
              </a:ext>
            </a:extLst>
          </p:cNvPr>
          <p:cNvSpPr txBox="1"/>
          <p:nvPr/>
        </p:nvSpPr>
        <p:spPr>
          <a:xfrm rot="16200000">
            <a:off x="-751769" y="3428999"/>
            <a:ext cx="2664069" cy="369332"/>
          </a:xfrm>
          <a:prstGeom prst="rect">
            <a:avLst/>
          </a:prstGeom>
          <a:noFill/>
        </p:spPr>
        <p:txBody>
          <a:bodyPr wrap="square" rtlCol="0">
            <a:spAutoFit/>
          </a:bodyPr>
          <a:lstStyle/>
          <a:p>
            <a:r>
              <a:rPr lang="nl-BE">
                <a:solidFill>
                  <a:schemeClr val="tx2"/>
                </a:solidFill>
              </a:rPr>
              <a:t>Check: 4+3 = 7 ruimtes</a:t>
            </a:r>
          </a:p>
        </p:txBody>
      </p:sp>
      <p:sp>
        <p:nvSpPr>
          <p:cNvPr id="13" name="Linkeraccolade 12">
            <a:extLst>
              <a:ext uri="{FF2B5EF4-FFF2-40B4-BE49-F238E27FC236}">
                <a16:creationId xmlns:a16="http://schemas.microsoft.com/office/drawing/2014/main" id="{3E321CFD-8552-F11B-40D5-AB5937BB6CC0}"/>
              </a:ext>
            </a:extLst>
          </p:cNvPr>
          <p:cNvSpPr/>
          <p:nvPr/>
        </p:nvSpPr>
        <p:spPr>
          <a:xfrm>
            <a:off x="917331" y="5464393"/>
            <a:ext cx="278423" cy="3326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4" name="Tekstvak 13">
            <a:extLst>
              <a:ext uri="{FF2B5EF4-FFF2-40B4-BE49-F238E27FC236}">
                <a16:creationId xmlns:a16="http://schemas.microsoft.com/office/drawing/2014/main" id="{03983556-9338-F156-B215-D6BA60B6A56C}"/>
              </a:ext>
            </a:extLst>
          </p:cNvPr>
          <p:cNvSpPr txBox="1"/>
          <p:nvPr/>
        </p:nvSpPr>
        <p:spPr>
          <a:xfrm rot="16200000">
            <a:off x="-49629" y="5296405"/>
            <a:ext cx="1150353" cy="923330"/>
          </a:xfrm>
          <a:prstGeom prst="rect">
            <a:avLst/>
          </a:prstGeom>
          <a:noFill/>
        </p:spPr>
        <p:txBody>
          <a:bodyPr wrap="square" rtlCol="0">
            <a:spAutoFit/>
          </a:bodyPr>
          <a:lstStyle/>
          <a:p>
            <a:pPr algn="ctr"/>
            <a:r>
              <a:rPr lang="nl-BE">
                <a:solidFill>
                  <a:schemeClr val="tx2"/>
                </a:solidFill>
              </a:rPr>
              <a:t>Geen toestel in deze case</a:t>
            </a:r>
          </a:p>
        </p:txBody>
      </p:sp>
    </p:spTree>
    <p:extLst>
      <p:ext uri="{BB962C8B-B14F-4D97-AF65-F5344CB8AC3E}">
        <p14:creationId xmlns:p14="http://schemas.microsoft.com/office/powerpoint/2010/main" val="725215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Uitgewerkt 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graphicFrame>
        <p:nvGraphicFramePr>
          <p:cNvPr id="10" name="Tabel 9">
            <a:extLst>
              <a:ext uri="{FF2B5EF4-FFF2-40B4-BE49-F238E27FC236}">
                <a16:creationId xmlns:a16="http://schemas.microsoft.com/office/drawing/2014/main" id="{F42925CC-70FD-9D0E-2E4C-A1FC947093B7}"/>
              </a:ext>
            </a:extLst>
          </p:cNvPr>
          <p:cNvGraphicFramePr>
            <a:graphicFrameLocks/>
          </p:cNvGraphicFramePr>
          <p:nvPr/>
        </p:nvGraphicFramePr>
        <p:xfrm>
          <a:off x="7202926" y="1661127"/>
          <a:ext cx="4255650" cy="1828800"/>
        </p:xfrm>
        <a:graphic>
          <a:graphicData uri="http://schemas.openxmlformats.org/drawingml/2006/table">
            <a:tbl>
              <a:tblPr firstRow="1" bandRow="1">
                <a:tableStyleId>{5C22544A-7EE6-4342-B048-85BDC9FD1C3A}</a:tableStyleId>
              </a:tblPr>
              <a:tblGrid>
                <a:gridCol w="2969774">
                  <a:extLst>
                    <a:ext uri="{9D8B030D-6E8A-4147-A177-3AD203B41FA5}">
                      <a16:colId xmlns:a16="http://schemas.microsoft.com/office/drawing/2014/main" val="4139250026"/>
                    </a:ext>
                  </a:extLst>
                </a:gridCol>
                <a:gridCol w="1285876">
                  <a:extLst>
                    <a:ext uri="{9D8B030D-6E8A-4147-A177-3AD203B41FA5}">
                      <a16:colId xmlns:a16="http://schemas.microsoft.com/office/drawing/2014/main" val="192763088"/>
                    </a:ext>
                  </a:extLst>
                </a:gridCol>
              </a:tblGrid>
              <a:tr h="212856">
                <a:tc>
                  <a:txBody>
                    <a:bodyPr/>
                    <a:lstStyle/>
                    <a:p>
                      <a:r>
                        <a:rPr lang="nl-BE"/>
                        <a:t>NOOIT INVOEREN</a:t>
                      </a:r>
                    </a:p>
                  </a:txBody>
                  <a:tcPr/>
                </a:tc>
                <a:tc>
                  <a:txBody>
                    <a:bodyPr/>
                    <a:lstStyle/>
                    <a:p>
                      <a:endParaRPr lang="nl-BE"/>
                    </a:p>
                  </a:txBody>
                  <a:tcPr/>
                </a:tc>
                <a:extLst>
                  <a:ext uri="{0D108BD9-81ED-4DB2-BD59-A6C34878D82A}">
                    <a16:rowId xmlns:a16="http://schemas.microsoft.com/office/drawing/2014/main" val="433081127"/>
                  </a:ext>
                </a:extLst>
              </a:tr>
              <a:tr h="212856">
                <a:tc>
                  <a:txBody>
                    <a:bodyPr/>
                    <a:lstStyle/>
                    <a:p>
                      <a:r>
                        <a:rPr lang="nl-BE"/>
                        <a:t>Ruimtes buiten BV</a:t>
                      </a:r>
                    </a:p>
                  </a:txBody>
                  <a:tcPr/>
                </a:tc>
                <a:tc>
                  <a:txBody>
                    <a:bodyPr/>
                    <a:lstStyle/>
                    <a:p>
                      <a:pPr algn="ctr"/>
                      <a:r>
                        <a:rPr lang="nl-BE"/>
                        <a:t>-</a:t>
                      </a:r>
                    </a:p>
                  </a:txBody>
                  <a:tcPr/>
                </a:tc>
                <a:extLst>
                  <a:ext uri="{0D108BD9-81ED-4DB2-BD59-A6C34878D82A}">
                    <a16:rowId xmlns:a16="http://schemas.microsoft.com/office/drawing/2014/main" val="2906097452"/>
                  </a:ext>
                </a:extLst>
              </a:tr>
              <a:tr h="212856">
                <a:tc>
                  <a:txBody>
                    <a:bodyPr/>
                    <a:lstStyle/>
                    <a:p>
                      <a:r>
                        <a:rPr lang="nl-BE"/>
                        <a:t>Circulatieruimtes</a:t>
                      </a:r>
                    </a:p>
                  </a:txBody>
                  <a:tcPr/>
                </a:tc>
                <a:tc>
                  <a:txBody>
                    <a:bodyPr/>
                    <a:lstStyle/>
                    <a:p>
                      <a:pPr algn="ctr"/>
                      <a:r>
                        <a:rPr lang="nl-BE"/>
                        <a:t>OK</a:t>
                      </a:r>
                    </a:p>
                  </a:txBody>
                  <a:tcPr/>
                </a:tc>
                <a:extLst>
                  <a:ext uri="{0D108BD9-81ED-4DB2-BD59-A6C34878D82A}">
                    <a16:rowId xmlns:a16="http://schemas.microsoft.com/office/drawing/2014/main" val="3612039883"/>
                  </a:ext>
                </a:extLst>
              </a:tr>
              <a:tr h="212856">
                <a:tc>
                  <a:txBody>
                    <a:bodyPr/>
                    <a:lstStyle/>
                    <a:p>
                      <a:r>
                        <a:rPr lang="nl-BE"/>
                        <a:t>Garage</a:t>
                      </a:r>
                    </a:p>
                  </a:txBody>
                  <a:tcPr/>
                </a:tc>
                <a:tc>
                  <a:txBody>
                    <a:bodyPr/>
                    <a:lstStyle/>
                    <a:p>
                      <a:pPr algn="ctr"/>
                      <a:r>
                        <a:rPr lang="nl-BE"/>
                        <a:t>OK</a:t>
                      </a:r>
                    </a:p>
                  </a:txBody>
                  <a:tcPr/>
                </a:tc>
                <a:extLst>
                  <a:ext uri="{0D108BD9-81ED-4DB2-BD59-A6C34878D82A}">
                    <a16:rowId xmlns:a16="http://schemas.microsoft.com/office/drawing/2014/main" val="4189456790"/>
                  </a:ext>
                </a:extLst>
              </a:tr>
              <a:tr h="212856">
                <a:tc>
                  <a:txBody>
                    <a:bodyPr/>
                    <a:lstStyle/>
                    <a:p>
                      <a:r>
                        <a:rPr lang="nl-BE"/>
                        <a:t>‘Donkere’ 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a:t>
                      </a:r>
                    </a:p>
                  </a:txBody>
                  <a:tcPr/>
                </a:tc>
                <a:extLst>
                  <a:ext uri="{0D108BD9-81ED-4DB2-BD59-A6C34878D82A}">
                    <a16:rowId xmlns:a16="http://schemas.microsoft.com/office/drawing/2014/main" val="1796448205"/>
                  </a:ext>
                </a:extLst>
              </a:tr>
            </a:tbl>
          </a:graphicData>
        </a:graphic>
      </p:graphicFrame>
      <p:sp>
        <p:nvSpPr>
          <p:cNvPr id="11" name="Rechthoek 10">
            <a:extLst>
              <a:ext uri="{FF2B5EF4-FFF2-40B4-BE49-F238E27FC236}">
                <a16:creationId xmlns:a16="http://schemas.microsoft.com/office/drawing/2014/main" id="{D0256FC7-C5D6-31B5-FC0B-420AADBD2127}"/>
              </a:ext>
            </a:extLst>
          </p:cNvPr>
          <p:cNvSpPr/>
          <p:nvPr/>
        </p:nvSpPr>
        <p:spPr>
          <a:xfrm>
            <a:off x="3600054" y="3732335"/>
            <a:ext cx="1144712" cy="9253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2" name="Rechthoek 11">
            <a:extLst>
              <a:ext uri="{FF2B5EF4-FFF2-40B4-BE49-F238E27FC236}">
                <a16:creationId xmlns:a16="http://schemas.microsoft.com/office/drawing/2014/main" id="{0D8E738C-2FCB-10FD-7705-2A878B803ADB}"/>
              </a:ext>
            </a:extLst>
          </p:cNvPr>
          <p:cNvSpPr/>
          <p:nvPr/>
        </p:nvSpPr>
        <p:spPr>
          <a:xfrm>
            <a:off x="5791724" y="3660556"/>
            <a:ext cx="1047227" cy="9971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CIRCULATIE</a:t>
            </a:r>
          </a:p>
        </p:txBody>
      </p:sp>
      <p:sp>
        <p:nvSpPr>
          <p:cNvPr id="13" name="Vrije vorm: vorm 12" descr="R">
            <a:extLst>
              <a:ext uri="{FF2B5EF4-FFF2-40B4-BE49-F238E27FC236}">
                <a16:creationId xmlns:a16="http://schemas.microsoft.com/office/drawing/2014/main" id="{1B09319E-705E-BA21-CE50-53E3CEE424A8}"/>
              </a:ext>
            </a:extLst>
          </p:cNvPr>
          <p:cNvSpPr/>
          <p:nvPr/>
        </p:nvSpPr>
        <p:spPr>
          <a:xfrm>
            <a:off x="1543050" y="4400550"/>
            <a:ext cx="940403" cy="1714500"/>
          </a:xfrm>
          <a:custGeom>
            <a:avLst/>
            <a:gdLst>
              <a:gd name="connsiteX0" fmla="*/ 866775 w 866775"/>
              <a:gd name="connsiteY0" fmla="*/ 0 h 1714500"/>
              <a:gd name="connsiteX1" fmla="*/ 247650 w 866775"/>
              <a:gd name="connsiteY1" fmla="*/ 0 h 1714500"/>
              <a:gd name="connsiteX2" fmla="*/ 0 w 866775"/>
              <a:gd name="connsiteY2" fmla="*/ 209550 h 1714500"/>
              <a:gd name="connsiteX3" fmla="*/ 76200 w 866775"/>
              <a:gd name="connsiteY3" fmla="*/ 2571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 name="connsiteX0" fmla="*/ 866775 w 866775"/>
              <a:gd name="connsiteY0" fmla="*/ 0 h 1714500"/>
              <a:gd name="connsiteX1" fmla="*/ 247650 w 866775"/>
              <a:gd name="connsiteY1" fmla="*/ 0 h 1714500"/>
              <a:gd name="connsiteX2" fmla="*/ 0 w 866775"/>
              <a:gd name="connsiteY2" fmla="*/ 209550 h 1714500"/>
              <a:gd name="connsiteX3" fmla="*/ 28575 w 866775"/>
              <a:gd name="connsiteY3" fmla="*/ 219075 h 1714500"/>
              <a:gd name="connsiteX4" fmla="*/ 47625 w 866775"/>
              <a:gd name="connsiteY4" fmla="*/ 1714500 h 1714500"/>
              <a:gd name="connsiteX5" fmla="*/ 866775 w 866775"/>
              <a:gd name="connsiteY5" fmla="*/ 1695450 h 1714500"/>
              <a:gd name="connsiteX6" fmla="*/ 866775 w 866775"/>
              <a:gd name="connsiteY6" fmla="*/ 1600200 h 1714500"/>
              <a:gd name="connsiteX7" fmla="*/ 866775 w 866775"/>
              <a:gd name="connsiteY7"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714500">
                <a:moveTo>
                  <a:pt x="866775" y="0"/>
                </a:moveTo>
                <a:lnTo>
                  <a:pt x="247650" y="0"/>
                </a:lnTo>
                <a:lnTo>
                  <a:pt x="0" y="209550"/>
                </a:lnTo>
                <a:lnTo>
                  <a:pt x="28575" y="219075"/>
                </a:lnTo>
                <a:lnTo>
                  <a:pt x="47625" y="1714500"/>
                </a:lnTo>
                <a:lnTo>
                  <a:pt x="866775" y="1695450"/>
                </a:lnTo>
                <a:lnTo>
                  <a:pt x="866775" y="1600200"/>
                </a:lnTo>
                <a:lnTo>
                  <a:pt x="8667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GARAGE</a:t>
            </a:r>
          </a:p>
        </p:txBody>
      </p:sp>
      <p:graphicFrame>
        <p:nvGraphicFramePr>
          <p:cNvPr id="3" name="Tabel 2">
            <a:extLst>
              <a:ext uri="{FF2B5EF4-FFF2-40B4-BE49-F238E27FC236}">
                <a16:creationId xmlns:a16="http://schemas.microsoft.com/office/drawing/2014/main" id="{1C56A620-A8B0-031D-ACFC-373C4D3DD4D2}"/>
              </a:ext>
            </a:extLst>
          </p:cNvPr>
          <p:cNvGraphicFramePr>
            <a:graphicFrameLocks/>
          </p:cNvGraphicFramePr>
          <p:nvPr/>
        </p:nvGraphicFramePr>
        <p:xfrm>
          <a:off x="7202926" y="4574355"/>
          <a:ext cx="4255650" cy="1097280"/>
        </p:xfrm>
        <a:graphic>
          <a:graphicData uri="http://schemas.openxmlformats.org/drawingml/2006/table">
            <a:tbl>
              <a:tblPr firstRow="1" bandRow="1">
                <a:tableStyleId>{5C22544A-7EE6-4342-B048-85BDC9FD1C3A}</a:tableStyleId>
              </a:tblPr>
              <a:tblGrid>
                <a:gridCol w="2036324">
                  <a:extLst>
                    <a:ext uri="{9D8B030D-6E8A-4147-A177-3AD203B41FA5}">
                      <a16:colId xmlns:a16="http://schemas.microsoft.com/office/drawing/2014/main" val="4139250026"/>
                    </a:ext>
                  </a:extLst>
                </a:gridCol>
                <a:gridCol w="2219326">
                  <a:extLst>
                    <a:ext uri="{9D8B030D-6E8A-4147-A177-3AD203B41FA5}">
                      <a16:colId xmlns:a16="http://schemas.microsoft.com/office/drawing/2014/main" val="192763088"/>
                    </a:ext>
                  </a:extLst>
                </a:gridCol>
              </a:tblGrid>
              <a:tr h="212856">
                <a:tc>
                  <a:txBody>
                    <a:bodyPr/>
                    <a:lstStyle/>
                    <a:p>
                      <a:r>
                        <a:rPr lang="nl-BE"/>
                        <a:t>ALTIJD INVOEREN</a:t>
                      </a:r>
                    </a:p>
                  </a:txBody>
                  <a:tcPr/>
                </a:tc>
                <a:tc>
                  <a:txBody>
                    <a:bodyPr/>
                    <a:lstStyle/>
                    <a:p>
                      <a:pPr algn="ctr"/>
                      <a:endParaRPr lang="nl-BE"/>
                    </a:p>
                  </a:txBody>
                  <a:tcPr/>
                </a:tc>
                <a:extLst>
                  <a:ext uri="{0D108BD9-81ED-4DB2-BD59-A6C34878D82A}">
                    <a16:rowId xmlns:a16="http://schemas.microsoft.com/office/drawing/2014/main" val="433081127"/>
                  </a:ext>
                </a:extLst>
              </a:tr>
              <a:tr h="212856">
                <a:tc>
                  <a:txBody>
                    <a:bodyPr/>
                    <a:lstStyle/>
                    <a:p>
                      <a:r>
                        <a:rPr lang="nl-BE"/>
                        <a:t>Natte ruimtes</a:t>
                      </a:r>
                    </a:p>
                  </a:txBody>
                  <a:tcPr/>
                </a:tc>
                <a:tc>
                  <a:txBody>
                    <a:bodyPr/>
                    <a:lstStyle/>
                    <a:p>
                      <a:pPr algn="ctr"/>
                      <a:r>
                        <a:rPr lang="nl-BE"/>
                        <a:t>#4</a:t>
                      </a:r>
                    </a:p>
                  </a:txBody>
                  <a:tcPr/>
                </a:tc>
                <a:extLst>
                  <a:ext uri="{0D108BD9-81ED-4DB2-BD59-A6C34878D82A}">
                    <a16:rowId xmlns:a16="http://schemas.microsoft.com/office/drawing/2014/main" val="2906097452"/>
                  </a:ext>
                </a:extLst>
              </a:tr>
              <a:tr h="212856">
                <a:tc>
                  <a:txBody>
                    <a:bodyPr/>
                    <a:lstStyle/>
                    <a:p>
                      <a:r>
                        <a:rPr lang="nl-BE"/>
                        <a:t>Verblijfsruimtes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a:t>#7</a:t>
                      </a:r>
                    </a:p>
                  </a:txBody>
                  <a:tcPr/>
                </a:tc>
                <a:extLst>
                  <a:ext uri="{0D108BD9-81ED-4DB2-BD59-A6C34878D82A}">
                    <a16:rowId xmlns:a16="http://schemas.microsoft.com/office/drawing/2014/main" val="3612039883"/>
                  </a:ext>
                </a:extLst>
              </a:tr>
            </a:tbl>
          </a:graphicData>
        </a:graphic>
      </p:graphicFrame>
      <p:sp>
        <p:nvSpPr>
          <p:cNvPr id="4" name="Rechthoek 3">
            <a:extLst>
              <a:ext uri="{FF2B5EF4-FFF2-40B4-BE49-F238E27FC236}">
                <a16:creationId xmlns:a16="http://schemas.microsoft.com/office/drawing/2014/main" id="{2270FFA8-156D-CA3F-64D8-49FC51CF8EFA}"/>
              </a:ext>
            </a:extLst>
          </p:cNvPr>
          <p:cNvSpPr/>
          <p:nvPr/>
        </p:nvSpPr>
        <p:spPr>
          <a:xfrm>
            <a:off x="5791724" y="2930658"/>
            <a:ext cx="1047227" cy="72893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4</a:t>
            </a:r>
          </a:p>
        </p:txBody>
      </p:sp>
      <p:sp>
        <p:nvSpPr>
          <p:cNvPr id="9" name="Rechthoek 8">
            <a:extLst>
              <a:ext uri="{FF2B5EF4-FFF2-40B4-BE49-F238E27FC236}">
                <a16:creationId xmlns:a16="http://schemas.microsoft.com/office/drawing/2014/main" id="{DACC3D3C-E4AF-2FB3-F175-EDE9DC5E2A16}"/>
              </a:ext>
            </a:extLst>
          </p:cNvPr>
          <p:cNvSpPr/>
          <p:nvPr/>
        </p:nvSpPr>
        <p:spPr>
          <a:xfrm>
            <a:off x="324222" y="2742612"/>
            <a:ext cx="940128" cy="191511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1</a:t>
            </a:r>
          </a:p>
        </p:txBody>
      </p:sp>
      <p:sp>
        <p:nvSpPr>
          <p:cNvPr id="14" name="Rechthoek 13">
            <a:extLst>
              <a:ext uri="{FF2B5EF4-FFF2-40B4-BE49-F238E27FC236}">
                <a16:creationId xmlns:a16="http://schemas.microsoft.com/office/drawing/2014/main" id="{4B88FD69-0953-EE1C-1672-F997DA4380F5}"/>
              </a:ext>
            </a:extLst>
          </p:cNvPr>
          <p:cNvSpPr/>
          <p:nvPr/>
        </p:nvSpPr>
        <p:spPr>
          <a:xfrm>
            <a:off x="1313592" y="2999992"/>
            <a:ext cx="1067657" cy="73234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NAT 2</a:t>
            </a:r>
          </a:p>
        </p:txBody>
      </p:sp>
      <p:sp>
        <p:nvSpPr>
          <p:cNvPr id="15" name="Rechthoek 14">
            <a:extLst>
              <a:ext uri="{FF2B5EF4-FFF2-40B4-BE49-F238E27FC236}">
                <a16:creationId xmlns:a16="http://schemas.microsoft.com/office/drawing/2014/main" id="{EAC2744D-6E12-B701-EA97-157A64C4519A}"/>
              </a:ext>
            </a:extLst>
          </p:cNvPr>
          <p:cNvSpPr/>
          <p:nvPr/>
        </p:nvSpPr>
        <p:spPr>
          <a:xfrm>
            <a:off x="2114172" y="3800475"/>
            <a:ext cx="267078" cy="60007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t>NAT 3</a:t>
            </a:r>
          </a:p>
        </p:txBody>
      </p:sp>
      <p:sp>
        <p:nvSpPr>
          <p:cNvPr id="16" name="Vrije vorm: vorm 15">
            <a:extLst>
              <a:ext uri="{FF2B5EF4-FFF2-40B4-BE49-F238E27FC236}">
                <a16:creationId xmlns:a16="http://schemas.microsoft.com/office/drawing/2014/main" id="{8702D461-1402-1228-614E-CFEE1DFC32E7}"/>
              </a:ext>
            </a:extLst>
          </p:cNvPr>
          <p:cNvSpPr/>
          <p:nvPr/>
        </p:nvSpPr>
        <p:spPr>
          <a:xfrm>
            <a:off x="1238250" y="3714750"/>
            <a:ext cx="885825" cy="2428875"/>
          </a:xfrm>
          <a:custGeom>
            <a:avLst/>
            <a:gdLst>
              <a:gd name="connsiteX0" fmla="*/ 28575 w 885825"/>
              <a:gd name="connsiteY0" fmla="*/ 0 h 2428875"/>
              <a:gd name="connsiteX1" fmla="*/ 885825 w 885825"/>
              <a:gd name="connsiteY1" fmla="*/ 0 h 2428875"/>
              <a:gd name="connsiteX2" fmla="*/ 876300 w 885825"/>
              <a:gd name="connsiteY2" fmla="*/ 657225 h 2428875"/>
              <a:gd name="connsiteX3" fmla="*/ 504825 w 885825"/>
              <a:gd name="connsiteY3" fmla="*/ 657225 h 2428875"/>
              <a:gd name="connsiteX4" fmla="*/ 314325 w 885825"/>
              <a:gd name="connsiteY4" fmla="*/ 857250 h 2428875"/>
              <a:gd name="connsiteX5" fmla="*/ 314325 w 885825"/>
              <a:gd name="connsiteY5" fmla="*/ 2428875 h 2428875"/>
              <a:gd name="connsiteX6" fmla="*/ 0 w 885825"/>
              <a:gd name="connsiteY6" fmla="*/ 2419350 h 2428875"/>
              <a:gd name="connsiteX7" fmla="*/ 28575 w 885825"/>
              <a:gd name="connsiteY7"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428875">
                <a:moveTo>
                  <a:pt x="28575" y="0"/>
                </a:moveTo>
                <a:lnTo>
                  <a:pt x="885825" y="0"/>
                </a:lnTo>
                <a:lnTo>
                  <a:pt x="876300" y="657225"/>
                </a:lnTo>
                <a:lnTo>
                  <a:pt x="504825" y="657225"/>
                </a:lnTo>
                <a:lnTo>
                  <a:pt x="314325" y="857250"/>
                </a:lnTo>
                <a:lnTo>
                  <a:pt x="314325" y="2428875"/>
                </a:lnTo>
                <a:lnTo>
                  <a:pt x="0" y="2419350"/>
                </a:lnTo>
                <a:lnTo>
                  <a:pt x="2857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
        <p:nvSpPr>
          <p:cNvPr id="17" name="Tekstvak 16">
            <a:extLst>
              <a:ext uri="{FF2B5EF4-FFF2-40B4-BE49-F238E27FC236}">
                <a16:creationId xmlns:a16="http://schemas.microsoft.com/office/drawing/2014/main" id="{CF008957-2442-BC1D-8CA2-CCBC9E88FB0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18" name="Rechthoek 17">
            <a:extLst>
              <a:ext uri="{FF2B5EF4-FFF2-40B4-BE49-F238E27FC236}">
                <a16:creationId xmlns:a16="http://schemas.microsoft.com/office/drawing/2014/main" id="{C1A23C52-3868-C97B-83B4-82D19D72B884}"/>
              </a:ext>
            </a:extLst>
          </p:cNvPr>
          <p:cNvSpPr/>
          <p:nvPr/>
        </p:nvSpPr>
        <p:spPr>
          <a:xfrm>
            <a:off x="301387" y="4667250"/>
            <a:ext cx="892217" cy="1446833"/>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1</a:t>
            </a:r>
          </a:p>
        </p:txBody>
      </p:sp>
      <p:sp>
        <p:nvSpPr>
          <p:cNvPr id="21" name="Rechthoek 20">
            <a:extLst>
              <a:ext uri="{FF2B5EF4-FFF2-40B4-BE49-F238E27FC236}">
                <a16:creationId xmlns:a16="http://schemas.microsoft.com/office/drawing/2014/main" id="{788BE147-DAF8-48B8-4F9A-0A8FE309FA43}"/>
              </a:ext>
            </a:extLst>
          </p:cNvPr>
          <p:cNvSpPr/>
          <p:nvPr/>
        </p:nvSpPr>
        <p:spPr>
          <a:xfrm>
            <a:off x="2636014" y="3248468"/>
            <a:ext cx="952807" cy="141878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2</a:t>
            </a:r>
          </a:p>
        </p:txBody>
      </p:sp>
      <p:sp>
        <p:nvSpPr>
          <p:cNvPr id="22" name="Rechthoek 21">
            <a:extLst>
              <a:ext uri="{FF2B5EF4-FFF2-40B4-BE49-F238E27FC236}">
                <a16:creationId xmlns:a16="http://schemas.microsoft.com/office/drawing/2014/main" id="{8781898D-7CFE-EF60-E743-096BF3BEE810}"/>
              </a:ext>
            </a:extLst>
          </p:cNvPr>
          <p:cNvSpPr/>
          <p:nvPr/>
        </p:nvSpPr>
        <p:spPr>
          <a:xfrm>
            <a:off x="2636014" y="4676513"/>
            <a:ext cx="2031027" cy="1467112"/>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4</a:t>
            </a:r>
          </a:p>
        </p:txBody>
      </p:sp>
      <p:sp>
        <p:nvSpPr>
          <p:cNvPr id="23" name="Rechthoek 22">
            <a:extLst>
              <a:ext uri="{FF2B5EF4-FFF2-40B4-BE49-F238E27FC236}">
                <a16:creationId xmlns:a16="http://schemas.microsoft.com/office/drawing/2014/main" id="{96D29529-E997-4519-8753-62143DF5B701}"/>
              </a:ext>
            </a:extLst>
          </p:cNvPr>
          <p:cNvSpPr/>
          <p:nvPr/>
        </p:nvSpPr>
        <p:spPr>
          <a:xfrm>
            <a:off x="3600054" y="2993402"/>
            <a:ext cx="1123913" cy="720145"/>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3</a:t>
            </a:r>
          </a:p>
        </p:txBody>
      </p:sp>
      <p:sp>
        <p:nvSpPr>
          <p:cNvPr id="24" name="Rechthoek 23">
            <a:extLst>
              <a:ext uri="{FF2B5EF4-FFF2-40B4-BE49-F238E27FC236}">
                <a16:creationId xmlns:a16="http://schemas.microsoft.com/office/drawing/2014/main" id="{B4FB7A3A-B5BE-C7B6-0A98-D0035F6A4D54}"/>
              </a:ext>
            </a:extLst>
          </p:cNvPr>
          <p:cNvSpPr/>
          <p:nvPr/>
        </p:nvSpPr>
        <p:spPr>
          <a:xfrm>
            <a:off x="4838917" y="3257732"/>
            <a:ext cx="952807" cy="1071015"/>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5</a:t>
            </a:r>
          </a:p>
        </p:txBody>
      </p:sp>
      <p:sp>
        <p:nvSpPr>
          <p:cNvPr id="25" name="Rechthoek 24">
            <a:extLst>
              <a:ext uri="{FF2B5EF4-FFF2-40B4-BE49-F238E27FC236}">
                <a16:creationId xmlns:a16="http://schemas.microsoft.com/office/drawing/2014/main" id="{EA266970-1192-9C49-ADA2-8546D7A84AD5}"/>
              </a:ext>
            </a:extLst>
          </p:cNvPr>
          <p:cNvSpPr/>
          <p:nvPr/>
        </p:nvSpPr>
        <p:spPr>
          <a:xfrm>
            <a:off x="4835709" y="4724844"/>
            <a:ext cx="1024950" cy="141878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6</a:t>
            </a:r>
          </a:p>
        </p:txBody>
      </p:sp>
      <p:sp>
        <p:nvSpPr>
          <p:cNvPr id="26" name="Rechthoek 25">
            <a:extLst>
              <a:ext uri="{FF2B5EF4-FFF2-40B4-BE49-F238E27FC236}">
                <a16:creationId xmlns:a16="http://schemas.microsoft.com/office/drawing/2014/main" id="{82300367-0B81-0DA0-C09F-0393FC454DF3}"/>
              </a:ext>
            </a:extLst>
          </p:cNvPr>
          <p:cNvSpPr/>
          <p:nvPr/>
        </p:nvSpPr>
        <p:spPr>
          <a:xfrm>
            <a:off x="5886144" y="4724844"/>
            <a:ext cx="975084" cy="1418781"/>
          </a:xfrm>
          <a:prstGeom prst="rect">
            <a:avLst/>
          </a:prstGeom>
          <a:solidFill>
            <a:srgbClr val="FCB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VERBLIJF 7</a:t>
            </a:r>
          </a:p>
        </p:txBody>
      </p:sp>
      <p:sp>
        <p:nvSpPr>
          <p:cNvPr id="27" name="Tijdelijke aanduiding voor inhoud 4">
            <a:extLst>
              <a:ext uri="{FF2B5EF4-FFF2-40B4-BE49-F238E27FC236}">
                <a16:creationId xmlns:a16="http://schemas.microsoft.com/office/drawing/2014/main" id="{B3D4860A-8D16-CA32-526C-FB131FFA894B}"/>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sz="2200"/>
              <a:t>STAP 1: Ruimtes identificeren (herhaling)</a:t>
            </a:r>
            <a:endParaRPr lang="en-US" sz="2400"/>
          </a:p>
        </p:txBody>
      </p:sp>
      <p:sp>
        <p:nvSpPr>
          <p:cNvPr id="5" name="Rechthoek 4">
            <a:extLst>
              <a:ext uri="{FF2B5EF4-FFF2-40B4-BE49-F238E27FC236}">
                <a16:creationId xmlns:a16="http://schemas.microsoft.com/office/drawing/2014/main" id="{D971390B-DDC1-B4C7-E3A9-63644F5EBD4A}"/>
              </a:ext>
            </a:extLst>
          </p:cNvPr>
          <p:cNvSpPr/>
          <p:nvPr/>
        </p:nvSpPr>
        <p:spPr>
          <a:xfrm>
            <a:off x="4873888" y="4334609"/>
            <a:ext cx="1041138" cy="3289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p:txBody>
      </p:sp>
    </p:spTree>
    <p:extLst>
      <p:ext uri="{BB962C8B-B14F-4D97-AF65-F5344CB8AC3E}">
        <p14:creationId xmlns:p14="http://schemas.microsoft.com/office/powerpoint/2010/main" val="1100092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Uitgewerkt 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sp>
        <p:nvSpPr>
          <p:cNvPr id="17" name="Tekstvak 16">
            <a:extLst>
              <a:ext uri="{FF2B5EF4-FFF2-40B4-BE49-F238E27FC236}">
                <a16:creationId xmlns:a16="http://schemas.microsoft.com/office/drawing/2014/main" id="{CF008957-2442-BC1D-8CA2-CCBC9E88FB0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27" name="Tijdelijke aanduiding voor inhoud 4">
            <a:extLst>
              <a:ext uri="{FF2B5EF4-FFF2-40B4-BE49-F238E27FC236}">
                <a16:creationId xmlns:a16="http://schemas.microsoft.com/office/drawing/2014/main" id="{B3D4860A-8D16-CA32-526C-FB131FFA894B}"/>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sz="2200"/>
              <a:t>STAP 2&amp;3: Ventilatieopeningen – en toestellen identificeren</a:t>
            </a:r>
            <a:endParaRPr lang="en-US" sz="2400"/>
          </a:p>
        </p:txBody>
      </p:sp>
      <p:sp>
        <p:nvSpPr>
          <p:cNvPr id="20" name="Ovaal 19">
            <a:extLst>
              <a:ext uri="{FF2B5EF4-FFF2-40B4-BE49-F238E27FC236}">
                <a16:creationId xmlns:a16="http://schemas.microsoft.com/office/drawing/2014/main" id="{7BC12CDA-1665-656E-3EE9-4A579610EE35}"/>
              </a:ext>
            </a:extLst>
          </p:cNvPr>
          <p:cNvSpPr/>
          <p:nvPr/>
        </p:nvSpPr>
        <p:spPr>
          <a:xfrm>
            <a:off x="2073608" y="3117016"/>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Ovaal 27">
            <a:extLst>
              <a:ext uri="{FF2B5EF4-FFF2-40B4-BE49-F238E27FC236}">
                <a16:creationId xmlns:a16="http://schemas.microsoft.com/office/drawing/2014/main" id="{D9712AF6-266D-AF03-7442-844ABEA2789C}"/>
              </a:ext>
            </a:extLst>
          </p:cNvPr>
          <p:cNvSpPr/>
          <p:nvPr/>
        </p:nvSpPr>
        <p:spPr>
          <a:xfrm>
            <a:off x="359752" y="2772171"/>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Ovaal 28">
            <a:extLst>
              <a:ext uri="{FF2B5EF4-FFF2-40B4-BE49-F238E27FC236}">
                <a16:creationId xmlns:a16="http://schemas.microsoft.com/office/drawing/2014/main" id="{8378E8BD-C8A1-A2A6-EE41-E603994F2879}"/>
              </a:ext>
            </a:extLst>
          </p:cNvPr>
          <p:cNvSpPr/>
          <p:nvPr/>
        </p:nvSpPr>
        <p:spPr>
          <a:xfrm>
            <a:off x="907337" y="4703116"/>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Ovaal 29">
            <a:extLst>
              <a:ext uri="{FF2B5EF4-FFF2-40B4-BE49-F238E27FC236}">
                <a16:creationId xmlns:a16="http://schemas.microsoft.com/office/drawing/2014/main" id="{6E758793-A59D-54B4-2A3C-A45958ABEA80}"/>
              </a:ext>
            </a:extLst>
          </p:cNvPr>
          <p:cNvSpPr/>
          <p:nvPr/>
        </p:nvSpPr>
        <p:spPr>
          <a:xfrm>
            <a:off x="2120923" y="4169824"/>
            <a:ext cx="193430" cy="17584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Rechthoek 31">
            <a:extLst>
              <a:ext uri="{FF2B5EF4-FFF2-40B4-BE49-F238E27FC236}">
                <a16:creationId xmlns:a16="http://schemas.microsoft.com/office/drawing/2014/main" id="{E8802431-A221-02D1-83D0-4C0BAD626274}"/>
              </a:ext>
            </a:extLst>
          </p:cNvPr>
          <p:cNvSpPr/>
          <p:nvPr/>
        </p:nvSpPr>
        <p:spPr>
          <a:xfrm>
            <a:off x="1866167" y="4418277"/>
            <a:ext cx="360485" cy="21101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Tekstvak 32">
            <a:extLst>
              <a:ext uri="{FF2B5EF4-FFF2-40B4-BE49-F238E27FC236}">
                <a16:creationId xmlns:a16="http://schemas.microsoft.com/office/drawing/2014/main" id="{3D87B557-908E-1D41-2B35-9AA3E2B18A96}"/>
              </a:ext>
            </a:extLst>
          </p:cNvPr>
          <p:cNvSpPr txBox="1"/>
          <p:nvPr/>
        </p:nvSpPr>
        <p:spPr>
          <a:xfrm>
            <a:off x="7539914" y="1733836"/>
            <a:ext cx="4472576" cy="1446550"/>
          </a:xfrm>
          <a:prstGeom prst="rect">
            <a:avLst/>
          </a:prstGeom>
          <a:noFill/>
        </p:spPr>
        <p:txBody>
          <a:bodyPr wrap="square">
            <a:spAutoFit/>
          </a:bodyPr>
          <a:lstStyle/>
          <a:p>
            <a:r>
              <a:rPr lang="nl-BE" sz="2200">
                <a:solidFill>
                  <a:srgbClr val="105269"/>
                </a:solidFill>
                <a:latin typeface="+mj-lt"/>
              </a:rPr>
              <a:t>Balansventilatie-unit in de garage, bedient enkel de ruimtes op het gelijkvloers.</a:t>
            </a:r>
          </a:p>
          <a:p>
            <a:endParaRPr lang="nl-BE" sz="2200">
              <a:solidFill>
                <a:srgbClr val="105269"/>
              </a:solidFill>
              <a:latin typeface="+mj-lt"/>
            </a:endParaRPr>
          </a:p>
        </p:txBody>
      </p:sp>
      <p:cxnSp>
        <p:nvCxnSpPr>
          <p:cNvPr id="34" name="Rechte verbindingslijn 33">
            <a:extLst>
              <a:ext uri="{FF2B5EF4-FFF2-40B4-BE49-F238E27FC236}">
                <a16:creationId xmlns:a16="http://schemas.microsoft.com/office/drawing/2014/main" id="{317882EF-E9F5-3912-8DE1-37C88AB23F45}"/>
              </a:ext>
            </a:extLst>
          </p:cNvPr>
          <p:cNvCxnSpPr>
            <a:cxnSpLocks/>
            <a:stCxn id="32" idx="3"/>
          </p:cNvCxnSpPr>
          <p:nvPr/>
        </p:nvCxnSpPr>
        <p:spPr>
          <a:xfrm flipV="1">
            <a:off x="2226652" y="2144877"/>
            <a:ext cx="5184781" cy="23789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115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Uitgewerkt 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sp>
        <p:nvSpPr>
          <p:cNvPr id="17" name="Tekstvak 16">
            <a:extLst>
              <a:ext uri="{FF2B5EF4-FFF2-40B4-BE49-F238E27FC236}">
                <a16:creationId xmlns:a16="http://schemas.microsoft.com/office/drawing/2014/main" id="{CF008957-2442-BC1D-8CA2-CCBC9E88FB0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27" name="Tijdelijke aanduiding voor inhoud 4">
            <a:extLst>
              <a:ext uri="{FF2B5EF4-FFF2-40B4-BE49-F238E27FC236}">
                <a16:creationId xmlns:a16="http://schemas.microsoft.com/office/drawing/2014/main" id="{B3D4860A-8D16-CA32-526C-FB131FFA894B}"/>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sz="2200"/>
              <a:t>STAP 2&amp;3: Ventilatieopeningen – en toestellen identificeren</a:t>
            </a:r>
            <a:endParaRPr lang="en-US" sz="2400"/>
          </a:p>
        </p:txBody>
      </p:sp>
      <p:sp>
        <p:nvSpPr>
          <p:cNvPr id="32" name="Rechthoek 31">
            <a:extLst>
              <a:ext uri="{FF2B5EF4-FFF2-40B4-BE49-F238E27FC236}">
                <a16:creationId xmlns:a16="http://schemas.microsoft.com/office/drawing/2014/main" id="{E8802431-A221-02D1-83D0-4C0BAD626274}"/>
              </a:ext>
            </a:extLst>
          </p:cNvPr>
          <p:cNvSpPr/>
          <p:nvPr/>
        </p:nvSpPr>
        <p:spPr>
          <a:xfrm>
            <a:off x="6549669" y="2887647"/>
            <a:ext cx="109749" cy="19299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Tekstvak 32">
            <a:extLst>
              <a:ext uri="{FF2B5EF4-FFF2-40B4-BE49-F238E27FC236}">
                <a16:creationId xmlns:a16="http://schemas.microsoft.com/office/drawing/2014/main" id="{3D87B557-908E-1D41-2B35-9AA3E2B18A96}"/>
              </a:ext>
            </a:extLst>
          </p:cNvPr>
          <p:cNvSpPr txBox="1"/>
          <p:nvPr/>
        </p:nvSpPr>
        <p:spPr>
          <a:xfrm>
            <a:off x="7539914" y="1733836"/>
            <a:ext cx="4472576" cy="2462213"/>
          </a:xfrm>
          <a:prstGeom prst="rect">
            <a:avLst/>
          </a:prstGeom>
          <a:noFill/>
        </p:spPr>
        <p:txBody>
          <a:bodyPr wrap="square">
            <a:spAutoFit/>
          </a:bodyPr>
          <a:lstStyle/>
          <a:p>
            <a:r>
              <a:rPr lang="nl-BE" sz="2200">
                <a:solidFill>
                  <a:srgbClr val="105269"/>
                </a:solidFill>
                <a:latin typeface="+mj-lt"/>
              </a:rPr>
              <a:t>Balansventilatie-unit in de garage, bedient enkel de ruimtes op het gelijkvloers.</a:t>
            </a:r>
          </a:p>
          <a:p>
            <a:endParaRPr lang="nl-BE" sz="2200">
              <a:solidFill>
                <a:srgbClr val="105269"/>
              </a:solidFill>
              <a:latin typeface="+mj-lt"/>
            </a:endParaRPr>
          </a:p>
          <a:p>
            <a:r>
              <a:rPr lang="nl-BE" sz="2200">
                <a:solidFill>
                  <a:srgbClr val="105269"/>
                </a:solidFill>
                <a:latin typeface="+mj-lt"/>
              </a:rPr>
              <a:t>Permanent werkende extractieventilator in de badkamer. </a:t>
            </a:r>
          </a:p>
          <a:p>
            <a:endParaRPr lang="nl-BE" sz="2200">
              <a:solidFill>
                <a:srgbClr val="105269"/>
              </a:solidFill>
              <a:latin typeface="+mj-lt"/>
            </a:endParaRPr>
          </a:p>
        </p:txBody>
      </p:sp>
      <p:cxnSp>
        <p:nvCxnSpPr>
          <p:cNvPr id="34" name="Rechte verbindingslijn 33">
            <a:extLst>
              <a:ext uri="{FF2B5EF4-FFF2-40B4-BE49-F238E27FC236}">
                <a16:creationId xmlns:a16="http://schemas.microsoft.com/office/drawing/2014/main" id="{317882EF-E9F5-3912-8DE1-37C88AB23F45}"/>
              </a:ext>
            </a:extLst>
          </p:cNvPr>
          <p:cNvCxnSpPr>
            <a:cxnSpLocks/>
          </p:cNvCxnSpPr>
          <p:nvPr/>
        </p:nvCxnSpPr>
        <p:spPr>
          <a:xfrm>
            <a:off x="6659418" y="2994776"/>
            <a:ext cx="812800" cy="5519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496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7DEC4-CAB5-5EBE-D279-DFB83F6744F2}"/>
              </a:ext>
            </a:extLst>
          </p:cNvPr>
          <p:cNvSpPr>
            <a:spLocks noGrp="1"/>
          </p:cNvSpPr>
          <p:nvPr>
            <p:ph type="title"/>
          </p:nvPr>
        </p:nvSpPr>
        <p:spPr/>
        <p:txBody>
          <a:bodyPr/>
          <a:lstStyle/>
          <a:p>
            <a:r>
              <a:rPr lang="nl-BE"/>
              <a:t>Uitgewerkt voorbeeld 3</a:t>
            </a:r>
          </a:p>
        </p:txBody>
      </p:sp>
      <p:pic>
        <p:nvPicPr>
          <p:cNvPr id="6" name="Picture 1123867826">
            <a:extLst>
              <a:ext uri="{FF2B5EF4-FFF2-40B4-BE49-F238E27FC236}">
                <a16:creationId xmlns:a16="http://schemas.microsoft.com/office/drawing/2014/main" id="{8E09DB5F-B4E3-24A8-20EC-69940C9E4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 y="2384915"/>
            <a:ext cx="2594179" cy="3831402"/>
          </a:xfrm>
          <a:prstGeom prst="rect">
            <a:avLst/>
          </a:prstGeom>
        </p:spPr>
      </p:pic>
      <p:pic>
        <p:nvPicPr>
          <p:cNvPr id="7" name="Picture 805054490">
            <a:extLst>
              <a:ext uri="{FF2B5EF4-FFF2-40B4-BE49-F238E27FC236}">
                <a16:creationId xmlns:a16="http://schemas.microsoft.com/office/drawing/2014/main" id="{C780A0E2-001F-094D-D030-17670714E4FA}"/>
              </a:ext>
            </a:extLst>
          </p:cNvPr>
          <p:cNvPicPr>
            <a:picLocks noChangeAspect="1"/>
          </p:cNvPicPr>
          <p:nvPr/>
        </p:nvPicPr>
        <p:blipFill rotWithShape="1">
          <a:blip r:embed="rId3">
            <a:extLst>
              <a:ext uri="{28A0092B-C50C-407E-A947-70E740481C1C}">
                <a14:useLocalDpi xmlns:a14="http://schemas.microsoft.com/office/drawing/2010/main" val="0"/>
              </a:ext>
            </a:extLst>
          </a:blip>
          <a:srcRect t="9086" b="10025"/>
          <a:stretch/>
        </p:blipFill>
        <p:spPr>
          <a:xfrm rot="16200000">
            <a:off x="1323322" y="2748649"/>
            <a:ext cx="4746260" cy="2327512"/>
          </a:xfrm>
          <a:prstGeom prst="rect">
            <a:avLst/>
          </a:prstGeom>
        </p:spPr>
      </p:pic>
      <p:pic>
        <p:nvPicPr>
          <p:cNvPr id="8" name="Picture 1460113804">
            <a:extLst>
              <a:ext uri="{FF2B5EF4-FFF2-40B4-BE49-F238E27FC236}">
                <a16:creationId xmlns:a16="http://schemas.microsoft.com/office/drawing/2014/main" id="{033F8065-C465-3371-07CF-CA35F0C404C4}"/>
              </a:ext>
            </a:extLst>
          </p:cNvPr>
          <p:cNvPicPr>
            <a:picLocks noChangeAspect="1"/>
          </p:cNvPicPr>
          <p:nvPr/>
        </p:nvPicPr>
        <p:blipFill rotWithShape="1">
          <a:blip r:embed="rId4">
            <a:extLst>
              <a:ext uri="{28A0092B-C50C-407E-A947-70E740481C1C}">
                <a14:useLocalDpi xmlns:a14="http://schemas.microsoft.com/office/drawing/2010/main" val="0"/>
              </a:ext>
            </a:extLst>
          </a:blip>
          <a:srcRect t="8850" b="6324"/>
          <a:stretch/>
        </p:blipFill>
        <p:spPr>
          <a:xfrm rot="16200000">
            <a:off x="3901557" y="3348141"/>
            <a:ext cx="3843761" cy="2031027"/>
          </a:xfrm>
          <a:prstGeom prst="rect">
            <a:avLst/>
          </a:prstGeom>
        </p:spPr>
      </p:pic>
      <p:sp>
        <p:nvSpPr>
          <p:cNvPr id="17" name="Tekstvak 16">
            <a:extLst>
              <a:ext uri="{FF2B5EF4-FFF2-40B4-BE49-F238E27FC236}">
                <a16:creationId xmlns:a16="http://schemas.microsoft.com/office/drawing/2014/main" id="{CF008957-2442-BC1D-8CA2-CCBC9E88FB0A}"/>
              </a:ext>
            </a:extLst>
          </p:cNvPr>
          <p:cNvSpPr txBox="1"/>
          <p:nvPr/>
        </p:nvSpPr>
        <p:spPr>
          <a:xfrm>
            <a:off x="1228592" y="3950982"/>
            <a:ext cx="940128" cy="276999"/>
          </a:xfrm>
          <a:prstGeom prst="rect">
            <a:avLst/>
          </a:prstGeom>
          <a:noFill/>
        </p:spPr>
        <p:txBody>
          <a:bodyPr wrap="square" rtlCol="0">
            <a:spAutoFit/>
          </a:bodyPr>
          <a:lstStyle/>
          <a:p>
            <a:r>
              <a:rPr lang="nl-BE" sz="1200">
                <a:solidFill>
                  <a:schemeClr val="bg1"/>
                </a:solidFill>
              </a:rPr>
              <a:t>CIRCULATIE</a:t>
            </a:r>
          </a:p>
        </p:txBody>
      </p:sp>
      <p:sp>
        <p:nvSpPr>
          <p:cNvPr id="27" name="Tijdelijke aanduiding voor inhoud 4">
            <a:extLst>
              <a:ext uri="{FF2B5EF4-FFF2-40B4-BE49-F238E27FC236}">
                <a16:creationId xmlns:a16="http://schemas.microsoft.com/office/drawing/2014/main" id="{B3D4860A-8D16-CA32-526C-FB131FFA894B}"/>
              </a:ext>
            </a:extLst>
          </p:cNvPr>
          <p:cNvSpPr txBox="1">
            <a:spLocks/>
          </p:cNvSpPr>
          <p:nvPr/>
        </p:nvSpPr>
        <p:spPr>
          <a:xfrm>
            <a:off x="456467" y="1076609"/>
            <a:ext cx="11279065"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25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2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18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18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BE" sz="2200"/>
              <a:t>STAP 2&amp;3: Ventilatieopeningen – en toestellen identificeren</a:t>
            </a:r>
            <a:endParaRPr lang="en-US" sz="2400"/>
          </a:p>
        </p:txBody>
      </p:sp>
      <p:sp>
        <p:nvSpPr>
          <p:cNvPr id="33" name="Tekstvak 32">
            <a:extLst>
              <a:ext uri="{FF2B5EF4-FFF2-40B4-BE49-F238E27FC236}">
                <a16:creationId xmlns:a16="http://schemas.microsoft.com/office/drawing/2014/main" id="{3D87B557-908E-1D41-2B35-9AA3E2B18A96}"/>
              </a:ext>
            </a:extLst>
          </p:cNvPr>
          <p:cNvSpPr txBox="1"/>
          <p:nvPr/>
        </p:nvSpPr>
        <p:spPr>
          <a:xfrm>
            <a:off x="7539914" y="1733836"/>
            <a:ext cx="4472576" cy="3139321"/>
          </a:xfrm>
          <a:prstGeom prst="rect">
            <a:avLst/>
          </a:prstGeom>
          <a:noFill/>
        </p:spPr>
        <p:txBody>
          <a:bodyPr wrap="square">
            <a:spAutoFit/>
          </a:bodyPr>
          <a:lstStyle/>
          <a:p>
            <a:r>
              <a:rPr lang="nl-BE" sz="2200">
                <a:solidFill>
                  <a:srgbClr val="105269"/>
                </a:solidFill>
                <a:latin typeface="+mj-lt"/>
              </a:rPr>
              <a:t>Balansventilatie-unit in de garage, bedient enkel de ruimtes op het gelijkvloers.</a:t>
            </a:r>
          </a:p>
          <a:p>
            <a:endParaRPr lang="nl-BE" sz="2200">
              <a:solidFill>
                <a:srgbClr val="105269"/>
              </a:solidFill>
              <a:latin typeface="+mj-lt"/>
            </a:endParaRPr>
          </a:p>
          <a:p>
            <a:r>
              <a:rPr lang="nl-BE" sz="2200">
                <a:solidFill>
                  <a:srgbClr val="105269"/>
                </a:solidFill>
                <a:latin typeface="+mj-lt"/>
              </a:rPr>
              <a:t>Permanent werkende extractieventilator in de badkamer. </a:t>
            </a:r>
          </a:p>
          <a:p>
            <a:endParaRPr lang="nl-BE" sz="2200">
              <a:solidFill>
                <a:srgbClr val="105269"/>
              </a:solidFill>
              <a:latin typeface="+mj-lt"/>
            </a:endParaRPr>
          </a:p>
          <a:p>
            <a:r>
              <a:rPr lang="nl-BE" sz="2200">
                <a:solidFill>
                  <a:srgbClr val="105269"/>
                </a:solidFill>
                <a:latin typeface="+mj-lt"/>
              </a:rPr>
              <a:t>Raamroosters in alle andere kamers op 1</a:t>
            </a:r>
            <a:r>
              <a:rPr lang="nl-BE" sz="2200" baseline="30000">
                <a:solidFill>
                  <a:srgbClr val="105269"/>
                </a:solidFill>
                <a:latin typeface="+mj-lt"/>
              </a:rPr>
              <a:t>ste</a:t>
            </a:r>
            <a:r>
              <a:rPr lang="nl-BE" sz="2200">
                <a:solidFill>
                  <a:srgbClr val="105269"/>
                </a:solidFill>
                <a:latin typeface="+mj-lt"/>
              </a:rPr>
              <a:t> en 2</a:t>
            </a:r>
            <a:r>
              <a:rPr lang="nl-BE" sz="2200" baseline="30000">
                <a:solidFill>
                  <a:srgbClr val="105269"/>
                </a:solidFill>
                <a:latin typeface="+mj-lt"/>
              </a:rPr>
              <a:t>de</a:t>
            </a:r>
            <a:r>
              <a:rPr lang="nl-BE" sz="2200">
                <a:solidFill>
                  <a:srgbClr val="105269"/>
                </a:solidFill>
                <a:latin typeface="+mj-lt"/>
              </a:rPr>
              <a:t> verdiep.</a:t>
            </a:r>
          </a:p>
        </p:txBody>
      </p:sp>
      <p:cxnSp>
        <p:nvCxnSpPr>
          <p:cNvPr id="3" name="Rechte verbindingslijn 2">
            <a:extLst>
              <a:ext uri="{FF2B5EF4-FFF2-40B4-BE49-F238E27FC236}">
                <a16:creationId xmlns:a16="http://schemas.microsoft.com/office/drawing/2014/main" id="{0F5F0A69-79D8-1D71-A290-B1ADD6E6DDF9}"/>
              </a:ext>
            </a:extLst>
          </p:cNvPr>
          <p:cNvCxnSpPr>
            <a:cxnSpLocks/>
          </p:cNvCxnSpPr>
          <p:nvPr/>
        </p:nvCxnSpPr>
        <p:spPr>
          <a:xfrm>
            <a:off x="2835563" y="3225862"/>
            <a:ext cx="471055"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 name="Rechte verbindingslijn 3">
            <a:extLst>
              <a:ext uri="{FF2B5EF4-FFF2-40B4-BE49-F238E27FC236}">
                <a16:creationId xmlns:a16="http://schemas.microsoft.com/office/drawing/2014/main" id="{3AB38309-C98B-9EA1-D485-F2FF2FACD168}"/>
              </a:ext>
            </a:extLst>
          </p:cNvPr>
          <p:cNvCxnSpPr>
            <a:cxnSpLocks/>
          </p:cNvCxnSpPr>
          <p:nvPr/>
        </p:nvCxnSpPr>
        <p:spPr>
          <a:xfrm flipH="1" flipV="1">
            <a:off x="6095997" y="6188978"/>
            <a:ext cx="591130" cy="11238"/>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B0CCB78C-EC9D-5309-DE02-F7C16819745D}"/>
              </a:ext>
            </a:extLst>
          </p:cNvPr>
          <p:cNvCxnSpPr>
            <a:cxnSpLocks/>
          </p:cNvCxnSpPr>
          <p:nvPr/>
        </p:nvCxnSpPr>
        <p:spPr>
          <a:xfrm>
            <a:off x="2989172" y="3296015"/>
            <a:ext cx="4580028" cy="1149532"/>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5A08CF0B-55AC-CE5A-ABE7-03FA8A7D8CF3}"/>
              </a:ext>
            </a:extLst>
          </p:cNvPr>
          <p:cNvCxnSpPr>
            <a:cxnSpLocks/>
          </p:cNvCxnSpPr>
          <p:nvPr/>
        </p:nvCxnSpPr>
        <p:spPr>
          <a:xfrm>
            <a:off x="3796145" y="2967489"/>
            <a:ext cx="323273"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DA2E44BA-F46F-BC88-9B6A-8AE87DA19E77}"/>
              </a:ext>
            </a:extLst>
          </p:cNvPr>
          <p:cNvCxnSpPr>
            <a:cxnSpLocks/>
          </p:cNvCxnSpPr>
          <p:nvPr/>
        </p:nvCxnSpPr>
        <p:spPr>
          <a:xfrm>
            <a:off x="2668538" y="6200216"/>
            <a:ext cx="73968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F248EC8F-021C-955D-5D12-BC3777596FD0}"/>
              </a:ext>
            </a:extLst>
          </p:cNvPr>
          <p:cNvCxnSpPr>
            <a:cxnSpLocks/>
          </p:cNvCxnSpPr>
          <p:nvPr/>
        </p:nvCxnSpPr>
        <p:spPr>
          <a:xfrm>
            <a:off x="4964545" y="6188978"/>
            <a:ext cx="706582"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82708356-2F36-5C2A-40D9-1A2E9BEC49AE}"/>
              </a:ext>
            </a:extLst>
          </p:cNvPr>
          <p:cNvCxnSpPr>
            <a:cxnSpLocks/>
          </p:cNvCxnSpPr>
          <p:nvPr/>
        </p:nvCxnSpPr>
        <p:spPr>
          <a:xfrm>
            <a:off x="5041349" y="3138361"/>
            <a:ext cx="47276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D8D04362-9E8C-A424-198B-8B686CB2394D}"/>
              </a:ext>
            </a:extLst>
          </p:cNvPr>
          <p:cNvCxnSpPr>
            <a:cxnSpLocks/>
          </p:cNvCxnSpPr>
          <p:nvPr/>
        </p:nvCxnSpPr>
        <p:spPr>
          <a:xfrm>
            <a:off x="3986247" y="3021563"/>
            <a:ext cx="3582953" cy="143145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941BDD89-9CAF-EB99-B3CA-58CAADB25A0F}"/>
              </a:ext>
            </a:extLst>
          </p:cNvPr>
          <p:cNvCxnSpPr>
            <a:cxnSpLocks/>
          </p:cNvCxnSpPr>
          <p:nvPr/>
        </p:nvCxnSpPr>
        <p:spPr>
          <a:xfrm>
            <a:off x="5277729" y="3129306"/>
            <a:ext cx="2291471" cy="132371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2A8C59F9-5B6D-63A3-D6ED-B5E65137AD8A}"/>
              </a:ext>
            </a:extLst>
          </p:cNvPr>
          <p:cNvCxnSpPr>
            <a:cxnSpLocks/>
          </p:cNvCxnSpPr>
          <p:nvPr/>
        </p:nvCxnSpPr>
        <p:spPr>
          <a:xfrm flipV="1">
            <a:off x="3221065" y="4453016"/>
            <a:ext cx="4348135" cy="170786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76110322-1AD4-064F-164A-420765664904}"/>
              </a:ext>
            </a:extLst>
          </p:cNvPr>
          <p:cNvCxnSpPr>
            <a:cxnSpLocks/>
          </p:cNvCxnSpPr>
          <p:nvPr/>
        </p:nvCxnSpPr>
        <p:spPr>
          <a:xfrm flipV="1">
            <a:off x="5425891" y="4453016"/>
            <a:ext cx="2143309" cy="170039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8FFE9813-C0CD-94A0-6072-FA8769340004}"/>
              </a:ext>
            </a:extLst>
          </p:cNvPr>
          <p:cNvCxnSpPr>
            <a:cxnSpLocks/>
          </p:cNvCxnSpPr>
          <p:nvPr/>
        </p:nvCxnSpPr>
        <p:spPr>
          <a:xfrm flipV="1">
            <a:off x="6308436" y="4453016"/>
            <a:ext cx="1260764" cy="170786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4354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E0974-7DE2-84BB-C83C-A3B2777B6B69}"/>
              </a:ext>
            </a:extLst>
          </p:cNvPr>
          <p:cNvSpPr>
            <a:spLocks noGrp="1"/>
          </p:cNvSpPr>
          <p:nvPr>
            <p:ph type="title"/>
          </p:nvPr>
        </p:nvSpPr>
        <p:spPr/>
        <p:txBody>
          <a:bodyPr/>
          <a:lstStyle/>
          <a:p>
            <a:r>
              <a:rPr lang="nl-BE"/>
              <a:t>Invoer ruimtes</a:t>
            </a:r>
          </a:p>
        </p:txBody>
      </p:sp>
      <p:pic>
        <p:nvPicPr>
          <p:cNvPr id="12" name="Afbeelding 11">
            <a:extLst>
              <a:ext uri="{FF2B5EF4-FFF2-40B4-BE49-F238E27FC236}">
                <a16:creationId xmlns:a16="http://schemas.microsoft.com/office/drawing/2014/main" id="{F09C8702-2E94-3E96-61CA-2E6C4EF1C89B}"/>
              </a:ext>
            </a:extLst>
          </p:cNvPr>
          <p:cNvPicPr>
            <a:picLocks noChangeAspect="1"/>
          </p:cNvPicPr>
          <p:nvPr/>
        </p:nvPicPr>
        <p:blipFill>
          <a:blip r:embed="rId2"/>
          <a:stretch>
            <a:fillRect/>
          </a:stretch>
        </p:blipFill>
        <p:spPr>
          <a:xfrm>
            <a:off x="1317404" y="1412776"/>
            <a:ext cx="9848801" cy="5260701"/>
          </a:xfrm>
          <a:prstGeom prst="rect">
            <a:avLst/>
          </a:prstGeom>
        </p:spPr>
      </p:pic>
      <p:sp>
        <p:nvSpPr>
          <p:cNvPr id="13" name="Rechthoek 12">
            <a:extLst>
              <a:ext uri="{FF2B5EF4-FFF2-40B4-BE49-F238E27FC236}">
                <a16:creationId xmlns:a16="http://schemas.microsoft.com/office/drawing/2014/main" id="{2760BFE7-6013-DB49-9260-E71A3A515020}"/>
              </a:ext>
            </a:extLst>
          </p:cNvPr>
          <p:cNvSpPr/>
          <p:nvPr/>
        </p:nvSpPr>
        <p:spPr>
          <a:xfrm>
            <a:off x="1455335" y="2733477"/>
            <a:ext cx="6608010" cy="10302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7D6B7596-E85D-5136-0E8D-02B0A6B2FE8E}"/>
              </a:ext>
            </a:extLst>
          </p:cNvPr>
          <p:cNvSpPr/>
          <p:nvPr/>
        </p:nvSpPr>
        <p:spPr>
          <a:xfrm>
            <a:off x="1455335" y="4064000"/>
            <a:ext cx="6608010" cy="3971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14C553AA-3BFE-7AA0-DDB3-0FB9824574AD}"/>
              </a:ext>
            </a:extLst>
          </p:cNvPr>
          <p:cNvSpPr txBox="1"/>
          <p:nvPr/>
        </p:nvSpPr>
        <p:spPr>
          <a:xfrm>
            <a:off x="221059" y="3294375"/>
            <a:ext cx="1234276" cy="938719"/>
          </a:xfrm>
          <a:prstGeom prst="rect">
            <a:avLst/>
          </a:prstGeom>
          <a:noFill/>
        </p:spPr>
        <p:txBody>
          <a:bodyPr wrap="square" rtlCol="0">
            <a:spAutoFit/>
          </a:bodyPr>
          <a:lstStyle/>
          <a:p>
            <a:r>
              <a:rPr lang="nl-BE" sz="1100"/>
              <a:t>De 4 ruimtes op gelijkvloers aangesloten op balansventilatie-unit</a:t>
            </a:r>
          </a:p>
        </p:txBody>
      </p:sp>
    </p:spTree>
    <p:extLst>
      <p:ext uri="{BB962C8B-B14F-4D97-AF65-F5344CB8AC3E}">
        <p14:creationId xmlns:p14="http://schemas.microsoft.com/office/powerpoint/2010/main" val="2159715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E0974-7DE2-84BB-C83C-A3B2777B6B69}"/>
              </a:ext>
            </a:extLst>
          </p:cNvPr>
          <p:cNvSpPr>
            <a:spLocks noGrp="1"/>
          </p:cNvSpPr>
          <p:nvPr>
            <p:ph type="title"/>
          </p:nvPr>
        </p:nvSpPr>
        <p:spPr/>
        <p:txBody>
          <a:bodyPr/>
          <a:lstStyle/>
          <a:p>
            <a:r>
              <a:rPr lang="nl-BE"/>
              <a:t>Invoer ruimtes</a:t>
            </a:r>
          </a:p>
        </p:txBody>
      </p:sp>
      <p:pic>
        <p:nvPicPr>
          <p:cNvPr id="12" name="Afbeelding 11">
            <a:extLst>
              <a:ext uri="{FF2B5EF4-FFF2-40B4-BE49-F238E27FC236}">
                <a16:creationId xmlns:a16="http://schemas.microsoft.com/office/drawing/2014/main" id="{F09C8702-2E94-3E96-61CA-2E6C4EF1C89B}"/>
              </a:ext>
            </a:extLst>
          </p:cNvPr>
          <p:cNvPicPr>
            <a:picLocks noChangeAspect="1"/>
          </p:cNvPicPr>
          <p:nvPr/>
        </p:nvPicPr>
        <p:blipFill>
          <a:blip r:embed="rId2"/>
          <a:stretch>
            <a:fillRect/>
          </a:stretch>
        </p:blipFill>
        <p:spPr>
          <a:xfrm>
            <a:off x="1317404" y="1412776"/>
            <a:ext cx="9848801" cy="5260701"/>
          </a:xfrm>
          <a:prstGeom prst="rect">
            <a:avLst/>
          </a:prstGeom>
        </p:spPr>
      </p:pic>
      <p:sp>
        <p:nvSpPr>
          <p:cNvPr id="13" name="Rechthoek 12">
            <a:extLst>
              <a:ext uri="{FF2B5EF4-FFF2-40B4-BE49-F238E27FC236}">
                <a16:creationId xmlns:a16="http://schemas.microsoft.com/office/drawing/2014/main" id="{2760BFE7-6013-DB49-9260-E71A3A515020}"/>
              </a:ext>
            </a:extLst>
          </p:cNvPr>
          <p:cNvSpPr/>
          <p:nvPr/>
        </p:nvSpPr>
        <p:spPr>
          <a:xfrm>
            <a:off x="1317405" y="4374309"/>
            <a:ext cx="6902960" cy="215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a:extLst>
              <a:ext uri="{FF2B5EF4-FFF2-40B4-BE49-F238E27FC236}">
                <a16:creationId xmlns:a16="http://schemas.microsoft.com/office/drawing/2014/main" id="{C6A40155-1AF5-49B8-6A8B-A1C204B344FA}"/>
              </a:ext>
            </a:extLst>
          </p:cNvPr>
          <p:cNvSpPr txBox="1"/>
          <p:nvPr/>
        </p:nvSpPr>
        <p:spPr>
          <a:xfrm>
            <a:off x="83128" y="5043055"/>
            <a:ext cx="1234276" cy="600164"/>
          </a:xfrm>
          <a:prstGeom prst="rect">
            <a:avLst/>
          </a:prstGeom>
          <a:noFill/>
        </p:spPr>
        <p:txBody>
          <a:bodyPr wrap="square" rtlCol="0">
            <a:spAutoFit/>
          </a:bodyPr>
          <a:lstStyle/>
          <a:p>
            <a:r>
              <a:rPr lang="nl-BE" sz="1100"/>
              <a:t>De 6 verblijfsruimtes met raamroosters</a:t>
            </a:r>
          </a:p>
        </p:txBody>
      </p:sp>
      <p:sp>
        <p:nvSpPr>
          <p:cNvPr id="15" name="Rechthoek 14">
            <a:extLst>
              <a:ext uri="{FF2B5EF4-FFF2-40B4-BE49-F238E27FC236}">
                <a16:creationId xmlns:a16="http://schemas.microsoft.com/office/drawing/2014/main" id="{7D6B7596-E85D-5136-0E8D-02B0A6B2FE8E}"/>
              </a:ext>
            </a:extLst>
          </p:cNvPr>
          <p:cNvSpPr/>
          <p:nvPr/>
        </p:nvSpPr>
        <p:spPr>
          <a:xfrm>
            <a:off x="1317403" y="3763735"/>
            <a:ext cx="6902960" cy="392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14C553AA-3BFE-7AA0-DDB3-0FB9824574AD}"/>
              </a:ext>
            </a:extLst>
          </p:cNvPr>
          <p:cNvSpPr txBox="1"/>
          <p:nvPr/>
        </p:nvSpPr>
        <p:spPr>
          <a:xfrm>
            <a:off x="221059" y="3573766"/>
            <a:ext cx="1234276" cy="938719"/>
          </a:xfrm>
          <a:prstGeom prst="rect">
            <a:avLst/>
          </a:prstGeom>
          <a:noFill/>
        </p:spPr>
        <p:txBody>
          <a:bodyPr wrap="square" rtlCol="0">
            <a:spAutoFit/>
          </a:bodyPr>
          <a:lstStyle/>
          <a:p>
            <a:r>
              <a:rPr lang="nl-BE" sz="1100"/>
              <a:t>Badkamer met decentrale permanent draaiende ventilator</a:t>
            </a:r>
          </a:p>
        </p:txBody>
      </p:sp>
    </p:spTree>
    <p:extLst>
      <p:ext uri="{BB962C8B-B14F-4D97-AF65-F5344CB8AC3E}">
        <p14:creationId xmlns:p14="http://schemas.microsoft.com/office/powerpoint/2010/main" val="2581046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E0974-7DE2-84BB-C83C-A3B2777B6B69}"/>
              </a:ext>
            </a:extLst>
          </p:cNvPr>
          <p:cNvSpPr>
            <a:spLocks noGrp="1"/>
          </p:cNvSpPr>
          <p:nvPr>
            <p:ph type="title"/>
          </p:nvPr>
        </p:nvSpPr>
        <p:spPr/>
        <p:txBody>
          <a:bodyPr/>
          <a:lstStyle/>
          <a:p>
            <a:r>
              <a:rPr lang="nl-BE"/>
              <a:t>Invoer toestellen</a:t>
            </a:r>
          </a:p>
        </p:txBody>
      </p:sp>
      <p:sp>
        <p:nvSpPr>
          <p:cNvPr id="3" name="Tijdelijke aanduiding voor inhoud 2">
            <a:extLst>
              <a:ext uri="{FF2B5EF4-FFF2-40B4-BE49-F238E27FC236}">
                <a16:creationId xmlns:a16="http://schemas.microsoft.com/office/drawing/2014/main" id="{A1D3BD91-98DD-AF02-D190-9D51842928F7}"/>
              </a:ext>
            </a:extLst>
          </p:cNvPr>
          <p:cNvSpPr>
            <a:spLocks noGrp="1"/>
          </p:cNvSpPr>
          <p:nvPr>
            <p:ph sz="half" idx="10"/>
          </p:nvPr>
        </p:nvSpPr>
        <p:spPr/>
        <p:txBody>
          <a:bodyPr/>
          <a:lstStyle/>
          <a:p>
            <a:r>
              <a:rPr lang="nl-BE"/>
              <a:t>Invoer balansventilatie-unit in garage:</a:t>
            </a:r>
          </a:p>
        </p:txBody>
      </p:sp>
      <p:sp>
        <p:nvSpPr>
          <p:cNvPr id="4" name="Tijdelijke aanduiding voor inhoud 3">
            <a:extLst>
              <a:ext uri="{FF2B5EF4-FFF2-40B4-BE49-F238E27FC236}">
                <a16:creationId xmlns:a16="http://schemas.microsoft.com/office/drawing/2014/main" id="{D9D99125-3FF9-1FAA-D114-44C67658BCAE}"/>
              </a:ext>
            </a:extLst>
          </p:cNvPr>
          <p:cNvSpPr>
            <a:spLocks noGrp="1"/>
          </p:cNvSpPr>
          <p:nvPr>
            <p:ph sz="half" idx="11"/>
          </p:nvPr>
        </p:nvSpPr>
        <p:spPr/>
        <p:txBody>
          <a:bodyPr/>
          <a:lstStyle/>
          <a:p>
            <a:r>
              <a:rPr lang="nl-BE"/>
              <a:t>Invoer permanent draaiende decentrale ventilator in badkamer</a:t>
            </a:r>
          </a:p>
        </p:txBody>
      </p:sp>
      <p:pic>
        <p:nvPicPr>
          <p:cNvPr id="6" name="Afbeelding 5">
            <a:extLst>
              <a:ext uri="{FF2B5EF4-FFF2-40B4-BE49-F238E27FC236}">
                <a16:creationId xmlns:a16="http://schemas.microsoft.com/office/drawing/2014/main" id="{4C7589B2-4682-822F-957D-6996246B7D59}"/>
              </a:ext>
            </a:extLst>
          </p:cNvPr>
          <p:cNvPicPr>
            <a:picLocks noChangeAspect="1"/>
          </p:cNvPicPr>
          <p:nvPr/>
        </p:nvPicPr>
        <p:blipFill>
          <a:blip r:embed="rId2"/>
          <a:stretch>
            <a:fillRect/>
          </a:stretch>
        </p:blipFill>
        <p:spPr>
          <a:xfrm>
            <a:off x="364826" y="2770909"/>
            <a:ext cx="5807147" cy="2200030"/>
          </a:xfrm>
          <a:prstGeom prst="rect">
            <a:avLst/>
          </a:prstGeom>
        </p:spPr>
      </p:pic>
      <p:pic>
        <p:nvPicPr>
          <p:cNvPr id="8" name="Afbeelding 7">
            <a:extLst>
              <a:ext uri="{FF2B5EF4-FFF2-40B4-BE49-F238E27FC236}">
                <a16:creationId xmlns:a16="http://schemas.microsoft.com/office/drawing/2014/main" id="{8258E91A-BCCC-8366-2EEF-7370A692386B}"/>
              </a:ext>
            </a:extLst>
          </p:cNvPr>
          <p:cNvPicPr>
            <a:picLocks noChangeAspect="1"/>
          </p:cNvPicPr>
          <p:nvPr/>
        </p:nvPicPr>
        <p:blipFill>
          <a:blip r:embed="rId3"/>
          <a:stretch>
            <a:fillRect/>
          </a:stretch>
        </p:blipFill>
        <p:spPr>
          <a:xfrm>
            <a:off x="6726270" y="3293645"/>
            <a:ext cx="4919142" cy="1419752"/>
          </a:xfrm>
          <a:prstGeom prst="rect">
            <a:avLst/>
          </a:prstGeom>
        </p:spPr>
      </p:pic>
    </p:spTree>
    <p:extLst>
      <p:ext uri="{BB962C8B-B14F-4D97-AF65-F5344CB8AC3E}">
        <p14:creationId xmlns:p14="http://schemas.microsoft.com/office/powerpoint/2010/main" val="28722355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4FEF3-16B6-F869-2A43-D6C76698CDFF}"/>
              </a:ext>
            </a:extLst>
          </p:cNvPr>
          <p:cNvSpPr>
            <a:spLocks noGrp="1"/>
          </p:cNvSpPr>
          <p:nvPr>
            <p:ph type="title"/>
          </p:nvPr>
        </p:nvSpPr>
        <p:spPr/>
        <p:txBody>
          <a:bodyPr/>
          <a:lstStyle/>
          <a:p>
            <a:r>
              <a:rPr lang="nl-BE"/>
              <a:t>Resultaat van STAP 1, 2 en 3</a:t>
            </a:r>
          </a:p>
        </p:txBody>
      </p:sp>
      <p:pic>
        <p:nvPicPr>
          <p:cNvPr id="4" name="Afbeelding 3">
            <a:extLst>
              <a:ext uri="{FF2B5EF4-FFF2-40B4-BE49-F238E27FC236}">
                <a16:creationId xmlns:a16="http://schemas.microsoft.com/office/drawing/2014/main" id="{3813364A-59CB-5555-4AAF-60563FE96C8C}"/>
              </a:ext>
            </a:extLst>
          </p:cNvPr>
          <p:cNvPicPr>
            <a:picLocks noChangeAspect="1"/>
          </p:cNvPicPr>
          <p:nvPr/>
        </p:nvPicPr>
        <p:blipFill>
          <a:blip r:embed="rId2"/>
          <a:stretch>
            <a:fillRect/>
          </a:stretch>
        </p:blipFill>
        <p:spPr>
          <a:xfrm>
            <a:off x="1764145" y="1161638"/>
            <a:ext cx="9125400" cy="5562435"/>
          </a:xfrm>
          <a:prstGeom prst="rect">
            <a:avLst/>
          </a:prstGeom>
        </p:spPr>
      </p:pic>
      <p:sp>
        <p:nvSpPr>
          <p:cNvPr id="15" name="Rechthoek 14">
            <a:extLst>
              <a:ext uri="{FF2B5EF4-FFF2-40B4-BE49-F238E27FC236}">
                <a16:creationId xmlns:a16="http://schemas.microsoft.com/office/drawing/2014/main" id="{EEF10F6C-34CD-B53A-7B3F-9AF386F83E17}"/>
              </a:ext>
            </a:extLst>
          </p:cNvPr>
          <p:cNvSpPr/>
          <p:nvPr/>
        </p:nvSpPr>
        <p:spPr>
          <a:xfrm>
            <a:off x="1856509" y="5673211"/>
            <a:ext cx="2318328" cy="392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6" name="Rechte verbindingslijn 15">
            <a:extLst>
              <a:ext uri="{FF2B5EF4-FFF2-40B4-BE49-F238E27FC236}">
                <a16:creationId xmlns:a16="http://schemas.microsoft.com/office/drawing/2014/main" id="{2738269D-6E1B-DE0F-4DCA-D0555A169400}"/>
              </a:ext>
            </a:extLst>
          </p:cNvPr>
          <p:cNvCxnSpPr>
            <a:cxnSpLocks/>
            <a:stCxn id="15" idx="0"/>
          </p:cNvCxnSpPr>
          <p:nvPr/>
        </p:nvCxnSpPr>
        <p:spPr>
          <a:xfrm flipV="1">
            <a:off x="3015673" y="2235106"/>
            <a:ext cx="4936836" cy="343810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hthoek 17">
            <a:extLst>
              <a:ext uri="{FF2B5EF4-FFF2-40B4-BE49-F238E27FC236}">
                <a16:creationId xmlns:a16="http://schemas.microsoft.com/office/drawing/2014/main" id="{4713F4DE-E481-907D-FA15-0274DD953F8F}"/>
              </a:ext>
            </a:extLst>
          </p:cNvPr>
          <p:cNvSpPr/>
          <p:nvPr/>
        </p:nvSpPr>
        <p:spPr>
          <a:xfrm>
            <a:off x="7952509" y="1659692"/>
            <a:ext cx="2142836" cy="1055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 name="Rechte verbindingslijn 19">
            <a:extLst>
              <a:ext uri="{FF2B5EF4-FFF2-40B4-BE49-F238E27FC236}">
                <a16:creationId xmlns:a16="http://schemas.microsoft.com/office/drawing/2014/main" id="{20CB55E9-80C6-BA7F-6421-17C59B996572}"/>
              </a:ext>
            </a:extLst>
          </p:cNvPr>
          <p:cNvCxnSpPr>
            <a:cxnSpLocks/>
            <a:stCxn id="15" idx="0"/>
          </p:cNvCxnSpPr>
          <p:nvPr/>
        </p:nvCxnSpPr>
        <p:spPr>
          <a:xfrm flipV="1">
            <a:off x="3015673" y="3149600"/>
            <a:ext cx="4936836" cy="252361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hthoek 22">
            <a:extLst>
              <a:ext uri="{FF2B5EF4-FFF2-40B4-BE49-F238E27FC236}">
                <a16:creationId xmlns:a16="http://schemas.microsoft.com/office/drawing/2014/main" id="{A9510B82-AF40-8823-E417-849160F71095}"/>
              </a:ext>
            </a:extLst>
          </p:cNvPr>
          <p:cNvSpPr/>
          <p:nvPr/>
        </p:nvSpPr>
        <p:spPr>
          <a:xfrm>
            <a:off x="7952509" y="2972250"/>
            <a:ext cx="2142836" cy="281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95682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3EC1E-BAC9-2AE7-0860-FDC49ACABF92}"/>
              </a:ext>
            </a:extLst>
          </p:cNvPr>
          <p:cNvSpPr>
            <a:spLocks noGrp="1"/>
          </p:cNvSpPr>
          <p:nvPr>
            <p:ph type="title"/>
          </p:nvPr>
        </p:nvSpPr>
        <p:spPr/>
        <p:txBody>
          <a:bodyPr/>
          <a:lstStyle/>
          <a:p>
            <a:r>
              <a:rPr lang="nl-BE"/>
              <a:t>Doel nieuwe invoer ventilatie</a:t>
            </a:r>
          </a:p>
        </p:txBody>
      </p:sp>
      <p:sp>
        <p:nvSpPr>
          <p:cNvPr id="3" name="Tijdelijke aanduiding voor inhoud 2">
            <a:extLst>
              <a:ext uri="{FF2B5EF4-FFF2-40B4-BE49-F238E27FC236}">
                <a16:creationId xmlns:a16="http://schemas.microsoft.com/office/drawing/2014/main" id="{5B3B6348-CAAB-934C-30E9-399756BB6C65}"/>
              </a:ext>
            </a:extLst>
          </p:cNvPr>
          <p:cNvSpPr>
            <a:spLocks noGrp="1"/>
          </p:cNvSpPr>
          <p:nvPr>
            <p:ph sz="half" idx="10"/>
          </p:nvPr>
        </p:nvSpPr>
        <p:spPr/>
        <p:txBody>
          <a:bodyPr lIns="91440" tIns="45720" rIns="91440" bIns="0" anchor="t"/>
          <a:lstStyle/>
          <a:p>
            <a:pPr indent="-287655"/>
            <a:r>
              <a:rPr lang="nl-BE" sz="2600"/>
              <a:t>Er moeten </a:t>
            </a:r>
            <a:r>
              <a:rPr lang="nl-BE" sz="2600" b="1"/>
              <a:t>meer voorzieningen aanwezig </a:t>
            </a:r>
            <a:r>
              <a:rPr lang="nl-BE" sz="2600"/>
              <a:t>zijn voordat in EPC van een voldoende ventilatie kan gesproken worden,</a:t>
            </a:r>
            <a:endParaRPr lang="en-US"/>
          </a:p>
          <a:p>
            <a:pPr indent="-287655"/>
            <a:endParaRPr lang="nl-BE" sz="2600">
              <a:cs typeface="Calibri"/>
            </a:endParaRPr>
          </a:p>
          <a:p>
            <a:pPr indent="-287655"/>
            <a:r>
              <a:rPr lang="nl-BE" sz="2600"/>
              <a:t>mét behoud van </a:t>
            </a:r>
            <a:r>
              <a:rPr lang="nl-BE" sz="2600" b="1"/>
              <a:t>eenvoudige inspectie </a:t>
            </a:r>
            <a:r>
              <a:rPr lang="nl-BE" sz="2600"/>
              <a:t>en </a:t>
            </a:r>
            <a:endParaRPr lang="nl-BE" sz="2600">
              <a:cs typeface="Calibri"/>
            </a:endParaRPr>
          </a:p>
          <a:p>
            <a:pPr indent="-287655"/>
            <a:endParaRPr lang="nl-BE" sz="2600">
              <a:cs typeface="Calibri"/>
            </a:endParaRPr>
          </a:p>
          <a:p>
            <a:pPr indent="-287655"/>
            <a:r>
              <a:rPr lang="nl-BE" sz="2600"/>
              <a:t>mét mogelijkheid tot </a:t>
            </a:r>
            <a:r>
              <a:rPr lang="nl-BE" sz="2600" b="1"/>
              <a:t>invoering van hybride/gemengde systemen </a:t>
            </a:r>
            <a:r>
              <a:rPr lang="nl-BE" sz="2600"/>
              <a:t>(&lt;&gt; strikte aanpak bij nieuwbouw EPB).</a:t>
            </a:r>
            <a:endParaRPr lang="nl-BE" sz="2600">
              <a:cs typeface="Calibri"/>
            </a:endParaRPr>
          </a:p>
          <a:p>
            <a:pPr indent="-287655"/>
            <a:endParaRPr lang="nl-BE" sz="2600">
              <a:cs typeface="Calibri"/>
            </a:endParaRPr>
          </a:p>
          <a:p>
            <a:pPr indent="-287655"/>
            <a:r>
              <a:rPr lang="nl-BE" sz="2600"/>
              <a:t>+ aanwezigheid ventilatiesysteem moet betere EPC-score opleveren dan geen ventilatiesysteem</a:t>
            </a:r>
            <a:endParaRPr lang="nl-BE" sz="2600">
              <a:cs typeface="Calibri"/>
            </a:endParaRPr>
          </a:p>
          <a:p>
            <a:pPr indent="-287655"/>
            <a:endParaRPr lang="nl-BE">
              <a:cs typeface="Calibri"/>
            </a:endParaRPr>
          </a:p>
        </p:txBody>
      </p:sp>
    </p:spTree>
    <p:extLst>
      <p:ext uri="{BB962C8B-B14F-4D97-AF65-F5344CB8AC3E}">
        <p14:creationId xmlns:p14="http://schemas.microsoft.com/office/powerpoint/2010/main" val="13221947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4FEF3-16B6-F869-2A43-D6C76698CDFF}"/>
              </a:ext>
            </a:extLst>
          </p:cNvPr>
          <p:cNvSpPr>
            <a:spLocks noGrp="1"/>
          </p:cNvSpPr>
          <p:nvPr>
            <p:ph type="title"/>
          </p:nvPr>
        </p:nvSpPr>
        <p:spPr/>
        <p:txBody>
          <a:bodyPr/>
          <a:lstStyle/>
          <a:p>
            <a:r>
              <a:rPr lang="nl-BE"/>
              <a:t>Resultaat van STAP 1, 2 en 3</a:t>
            </a:r>
          </a:p>
        </p:txBody>
      </p:sp>
      <p:pic>
        <p:nvPicPr>
          <p:cNvPr id="4" name="Afbeelding 3">
            <a:extLst>
              <a:ext uri="{FF2B5EF4-FFF2-40B4-BE49-F238E27FC236}">
                <a16:creationId xmlns:a16="http://schemas.microsoft.com/office/drawing/2014/main" id="{3813364A-59CB-5555-4AAF-60563FE96C8C}"/>
              </a:ext>
            </a:extLst>
          </p:cNvPr>
          <p:cNvPicPr>
            <a:picLocks noChangeAspect="1"/>
          </p:cNvPicPr>
          <p:nvPr/>
        </p:nvPicPr>
        <p:blipFill>
          <a:blip r:embed="rId2"/>
          <a:stretch>
            <a:fillRect/>
          </a:stretch>
        </p:blipFill>
        <p:spPr>
          <a:xfrm>
            <a:off x="1764145" y="1161638"/>
            <a:ext cx="9125400" cy="5562435"/>
          </a:xfrm>
          <a:prstGeom prst="rect">
            <a:avLst/>
          </a:prstGeom>
        </p:spPr>
      </p:pic>
      <p:sp>
        <p:nvSpPr>
          <p:cNvPr id="15" name="Rechthoek 14">
            <a:extLst>
              <a:ext uri="{FF2B5EF4-FFF2-40B4-BE49-F238E27FC236}">
                <a16:creationId xmlns:a16="http://schemas.microsoft.com/office/drawing/2014/main" id="{EEF10F6C-34CD-B53A-7B3F-9AF386F83E17}"/>
              </a:ext>
            </a:extLst>
          </p:cNvPr>
          <p:cNvSpPr/>
          <p:nvPr/>
        </p:nvSpPr>
        <p:spPr>
          <a:xfrm>
            <a:off x="1856509" y="6151418"/>
            <a:ext cx="2318328" cy="3417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 name="Rechte verbindingslijn 19">
            <a:extLst>
              <a:ext uri="{FF2B5EF4-FFF2-40B4-BE49-F238E27FC236}">
                <a16:creationId xmlns:a16="http://schemas.microsoft.com/office/drawing/2014/main" id="{20CB55E9-80C6-BA7F-6421-17C59B996572}"/>
              </a:ext>
            </a:extLst>
          </p:cNvPr>
          <p:cNvCxnSpPr>
            <a:cxnSpLocks/>
            <a:stCxn id="15" idx="0"/>
            <a:endCxn id="23" idx="1"/>
          </p:cNvCxnSpPr>
          <p:nvPr/>
        </p:nvCxnSpPr>
        <p:spPr>
          <a:xfrm flipV="1">
            <a:off x="3015673" y="2780596"/>
            <a:ext cx="5038436" cy="337082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hthoek 22">
            <a:extLst>
              <a:ext uri="{FF2B5EF4-FFF2-40B4-BE49-F238E27FC236}">
                <a16:creationId xmlns:a16="http://schemas.microsoft.com/office/drawing/2014/main" id="{A9510B82-AF40-8823-E417-849160F71095}"/>
              </a:ext>
            </a:extLst>
          </p:cNvPr>
          <p:cNvSpPr/>
          <p:nvPr/>
        </p:nvSpPr>
        <p:spPr>
          <a:xfrm>
            <a:off x="8054109" y="2639741"/>
            <a:ext cx="1995055" cy="2817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337977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C515E-4C85-DCA4-05EE-CAC24237A5E1}"/>
              </a:ext>
            </a:extLst>
          </p:cNvPr>
          <p:cNvSpPr>
            <a:spLocks noGrp="1"/>
          </p:cNvSpPr>
          <p:nvPr>
            <p:ph type="title"/>
          </p:nvPr>
        </p:nvSpPr>
        <p:spPr/>
        <p:txBody>
          <a:bodyPr/>
          <a:lstStyle/>
          <a:p>
            <a:r>
              <a:rPr lang="nl-BE"/>
              <a:t>Stappenplan EPC-GD</a:t>
            </a:r>
          </a:p>
        </p:txBody>
      </p:sp>
      <p:sp>
        <p:nvSpPr>
          <p:cNvPr id="4" name="Ovaal 3">
            <a:extLst>
              <a:ext uri="{FF2B5EF4-FFF2-40B4-BE49-F238E27FC236}">
                <a16:creationId xmlns:a16="http://schemas.microsoft.com/office/drawing/2014/main" id="{0752B9B7-6E38-5A2F-C3BE-A975050C2BB2}"/>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9AD26DA6-BF92-7405-E436-D9C39F8075E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05D64488-6367-8A6B-E806-4B887A9255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4" y="304761"/>
            <a:ext cx="775869" cy="775869"/>
          </a:xfrm>
          <a:prstGeom prst="rect">
            <a:avLst/>
          </a:prstGeom>
        </p:spPr>
      </p:pic>
      <p:sp>
        <p:nvSpPr>
          <p:cNvPr id="9" name="Tijdelijke aanduiding voor inhoud 8">
            <a:extLst>
              <a:ext uri="{FF2B5EF4-FFF2-40B4-BE49-F238E27FC236}">
                <a16:creationId xmlns:a16="http://schemas.microsoft.com/office/drawing/2014/main" id="{D60CB9CC-3135-AE8B-19EA-9036C079A313}"/>
              </a:ext>
            </a:extLst>
          </p:cNvPr>
          <p:cNvSpPr>
            <a:spLocks noGrp="1"/>
          </p:cNvSpPr>
          <p:nvPr>
            <p:ph sz="half" idx="10"/>
          </p:nvPr>
        </p:nvSpPr>
        <p:spPr/>
        <p:txBody>
          <a:bodyPr/>
          <a:lstStyle/>
          <a:p>
            <a:endParaRPr lang="nl-BE"/>
          </a:p>
        </p:txBody>
      </p:sp>
      <p:sp>
        <p:nvSpPr>
          <p:cNvPr id="10" name="Rechthoek: afgeronde hoeken 9">
            <a:extLst>
              <a:ext uri="{FF2B5EF4-FFF2-40B4-BE49-F238E27FC236}">
                <a16:creationId xmlns:a16="http://schemas.microsoft.com/office/drawing/2014/main" id="{0BDE3B83-BAC0-0067-6366-1CBC6C4003FB}"/>
              </a:ext>
            </a:extLst>
          </p:cNvPr>
          <p:cNvSpPr/>
          <p:nvPr/>
        </p:nvSpPr>
        <p:spPr>
          <a:xfrm>
            <a:off x="3252417" y="134483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1</a:t>
            </a:r>
          </a:p>
          <a:p>
            <a:pPr algn="ctr"/>
            <a:endParaRPr lang="nl-BE"/>
          </a:p>
          <a:p>
            <a:pPr algn="ct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natte ruimtes en </a:t>
            </a:r>
            <a:b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br>
            <a:r>
              <a:rPr lang="nl-BE" sz="1800" b="1" cap="all" spc="50">
                <a:effectLst/>
                <a:latin typeface="Calibri" panose="020F0502020204030204" pitchFamily="34" charset="0"/>
                <a:ea typeface="Times New Roman" panose="02020603050405020304" pitchFamily="18" charset="0"/>
                <a:cs typeface="Times New Roman" panose="02020603050405020304" pitchFamily="18" charset="0"/>
              </a:rPr>
              <a:t>de verblijfsruimtes</a:t>
            </a:r>
          </a:p>
        </p:txBody>
      </p:sp>
      <p:sp>
        <p:nvSpPr>
          <p:cNvPr id="11" name="Pijl: omlaag 10">
            <a:extLst>
              <a:ext uri="{FF2B5EF4-FFF2-40B4-BE49-F238E27FC236}">
                <a16:creationId xmlns:a16="http://schemas.microsoft.com/office/drawing/2014/main" id="{2CF68AB9-E7ED-03CE-5A6C-85360051E08B}"/>
              </a:ext>
            </a:extLst>
          </p:cNvPr>
          <p:cNvSpPr/>
          <p:nvPr/>
        </p:nvSpPr>
        <p:spPr>
          <a:xfrm>
            <a:off x="5683038" y="2824001"/>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D8500D-1935-3BE4-9EAA-189486D81178}"/>
              </a:ext>
            </a:extLst>
          </p:cNvPr>
          <p:cNvSpPr/>
          <p:nvPr/>
        </p:nvSpPr>
        <p:spPr>
          <a:xfrm>
            <a:off x="3252414" y="3285593"/>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2</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VOOR ELKE NATTE RUIMTE EN VOOR ELKE VERBLIJFSRUIMTE DE AANWEZIGE VENTILATIEOPENINGEN EN HET TYPE</a:t>
            </a:r>
            <a:endParaRPr lang="nl-BE"/>
          </a:p>
        </p:txBody>
      </p:sp>
      <p:sp>
        <p:nvSpPr>
          <p:cNvPr id="13" name="Pijl: omlaag 12">
            <a:extLst>
              <a:ext uri="{FF2B5EF4-FFF2-40B4-BE49-F238E27FC236}">
                <a16:creationId xmlns:a16="http://schemas.microsoft.com/office/drawing/2014/main" id="{AA9091ED-D293-B2EE-0E02-3B433E2A2411}"/>
              </a:ext>
            </a:extLst>
          </p:cNvPr>
          <p:cNvSpPr/>
          <p:nvPr/>
        </p:nvSpPr>
        <p:spPr>
          <a:xfrm>
            <a:off x="5676667" y="4795527"/>
            <a:ext cx="180693" cy="358816"/>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D0AFD5F-0BDC-29AB-171C-63F755AC3793}"/>
              </a:ext>
            </a:extLst>
          </p:cNvPr>
          <p:cNvSpPr/>
          <p:nvPr/>
        </p:nvSpPr>
        <p:spPr>
          <a:xfrm>
            <a:off x="3252413" y="5283984"/>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a:t>
            </a:r>
            <a:r>
              <a:rPr lang="nl-BE">
                <a:solidFill>
                  <a:srgbClr val="FF0000"/>
                </a:solidFill>
              </a:rPr>
              <a:t>1</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a:t>
            </a:r>
            <a:r>
              <a:rPr lang="nl-NL" sz="1800" b="1" cap="all" spc="5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COLLECTIEVE</a:t>
            </a: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 MECHANISCHE VENTILATIETOESTELLEN</a:t>
            </a:r>
            <a:endParaRPr lang="nl-BE"/>
          </a:p>
        </p:txBody>
      </p:sp>
      <p:pic>
        <p:nvPicPr>
          <p:cNvPr id="3" name="Graphic 2" descr="Sluiten met effen opvulling">
            <a:extLst>
              <a:ext uri="{FF2B5EF4-FFF2-40B4-BE49-F238E27FC236}">
                <a16:creationId xmlns:a16="http://schemas.microsoft.com/office/drawing/2014/main" id="{A270CF00-0BC3-5A95-D4C0-713FA3A79A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6916" y="1175950"/>
            <a:ext cx="5240193" cy="1545275"/>
          </a:xfrm>
          <a:prstGeom prst="rect">
            <a:avLst/>
          </a:prstGeom>
        </p:spPr>
      </p:pic>
      <p:pic>
        <p:nvPicPr>
          <p:cNvPr id="7" name="Graphic 6" descr="Sluiten met effen opvulling">
            <a:extLst>
              <a:ext uri="{FF2B5EF4-FFF2-40B4-BE49-F238E27FC236}">
                <a16:creationId xmlns:a16="http://schemas.microsoft.com/office/drawing/2014/main" id="{917056C3-6B5B-F182-53E1-7E6724CAD7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1420" y="3254825"/>
            <a:ext cx="5240193" cy="1545275"/>
          </a:xfrm>
          <a:prstGeom prst="rect">
            <a:avLst/>
          </a:prstGeom>
        </p:spPr>
      </p:pic>
    </p:spTree>
    <p:extLst>
      <p:ext uri="{BB962C8B-B14F-4D97-AF65-F5344CB8AC3E}">
        <p14:creationId xmlns:p14="http://schemas.microsoft.com/office/powerpoint/2010/main" val="36602100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124C98-7F93-FA2F-26B9-FC80BE7E5A6A}"/>
              </a:ext>
            </a:extLst>
          </p:cNvPr>
          <p:cNvSpPr>
            <a:spLocks noGrp="1"/>
          </p:cNvSpPr>
          <p:nvPr>
            <p:ph sz="half" idx="10"/>
          </p:nvPr>
        </p:nvSpPr>
        <p:spPr/>
        <p:txBody>
          <a:bodyPr lIns="91440" tIns="45720" rIns="91440" bIns="0" anchor="t"/>
          <a:lstStyle/>
          <a:p>
            <a:pPr indent="-287655"/>
            <a:endParaRPr lang="nl-NL" sz="2200"/>
          </a:p>
          <a:p>
            <a:pPr indent="-287655"/>
            <a:r>
              <a:rPr lang="nl-NL" sz="2200"/>
              <a:t>Voer enkel de collectieve, permanent draaiende ventilatietoestellen en hun eigenschappen in. Dit zijn toestellen die meer dan één eenheid in het gebouw bedienen. </a:t>
            </a:r>
            <a:endParaRPr lang="nl-NL" sz="2200">
              <a:cs typeface="Calibri"/>
            </a:endParaRPr>
          </a:p>
          <a:p>
            <a:pPr indent="-287655"/>
            <a:endParaRPr lang="nl-NL" sz="2200"/>
          </a:p>
          <a:p>
            <a:pPr indent="-287655"/>
            <a:r>
              <a:rPr lang="nl-NL" sz="2200"/>
              <a:t>Voer NIET in:</a:t>
            </a:r>
            <a:endParaRPr lang="nl-NL" sz="2200">
              <a:cs typeface="Calibri"/>
            </a:endParaRPr>
          </a:p>
          <a:p>
            <a:pPr marL="575945" lvl="1" indent="-287655"/>
            <a:r>
              <a:rPr lang="nl-NL" sz="1700"/>
              <a:t>Mechanische ventilatietoestellen die enkel instaan voor de gemeenschappelijke ruimten</a:t>
            </a:r>
            <a:endParaRPr lang="nl-NL" sz="1700">
              <a:ea typeface="Calibri"/>
              <a:cs typeface="Calibri"/>
            </a:endParaRPr>
          </a:p>
          <a:p>
            <a:pPr marL="575945" lvl="1" indent="-287655"/>
            <a:r>
              <a:rPr lang="nl-NL" sz="1700"/>
              <a:t>Ventilatieopeningen en ruimtes</a:t>
            </a:r>
            <a:endParaRPr lang="nl-NL" sz="1700">
              <a:ea typeface="Calibri"/>
              <a:cs typeface="Calibri"/>
            </a:endParaRPr>
          </a:p>
          <a:p>
            <a:pPr marL="575945" lvl="1" indent="-287655"/>
            <a:r>
              <a:rPr lang="nl-NL" sz="1700"/>
              <a:t>Individuele mechanische ventilatietoestellen die slechts één eenheid bedienen</a:t>
            </a:r>
            <a:endParaRPr lang="nl-NL" sz="1700">
              <a:ea typeface="Calibri"/>
              <a:cs typeface="Calibri"/>
            </a:endParaRPr>
          </a:p>
          <a:p>
            <a:pPr indent="-287655"/>
            <a:endParaRPr lang="nl-NL" sz="2200"/>
          </a:p>
          <a:p>
            <a:pPr indent="-287655"/>
            <a:r>
              <a:rPr lang="nl-NL" sz="2200"/>
              <a:t>Wat bij overerving van een EPC-GD opgemaakt na 1 januari 2014 (= nieuwe aanpak ventilatie):</a:t>
            </a:r>
            <a:endParaRPr lang="nl-NL" sz="2200">
              <a:cs typeface="Calibri"/>
            </a:endParaRPr>
          </a:p>
          <a:p>
            <a:pPr marL="575945" lvl="1" indent="-287655"/>
            <a:r>
              <a:rPr lang="nl-NL" sz="1700"/>
              <a:t>Collectieve ventilatietoestellen worden altijd overgeërfd en zijn beschikbaar om over te nemen in het individueel EPC</a:t>
            </a:r>
            <a:endParaRPr lang="nl-NL" sz="1700">
              <a:ea typeface="Calibri"/>
              <a:cs typeface="Calibri"/>
            </a:endParaRPr>
          </a:p>
          <a:p>
            <a:pPr marL="575945" lvl="1" indent="-287655"/>
            <a:r>
              <a:rPr lang="nl-NL" sz="1700"/>
              <a:t>Is er collectieve ventilatietoestel aanwezig dat de eenheid bedient: dan overnemen + gegevens over een eventuele individuele regeling kunnen toegevoegd worden.</a:t>
            </a:r>
            <a:endParaRPr lang="nl-NL" sz="1700">
              <a:ea typeface="Calibri"/>
              <a:cs typeface="Calibri"/>
            </a:endParaRPr>
          </a:p>
          <a:p>
            <a:pPr marL="575945" lvl="1" indent="-287655"/>
            <a:r>
              <a:rPr lang="nl-NL" sz="1700"/>
              <a:t>Individueel ventilatietoestel kan nog bijkomend toegevoegd worden</a:t>
            </a:r>
            <a:endParaRPr lang="nl-NL" sz="1700">
              <a:ea typeface="Calibri"/>
              <a:cs typeface="Calibri"/>
            </a:endParaRPr>
          </a:p>
          <a:p>
            <a:pPr indent="-287655"/>
            <a:endParaRPr lang="nl-BE" sz="2200">
              <a:cs typeface="Calibri"/>
            </a:endParaRPr>
          </a:p>
        </p:txBody>
      </p:sp>
      <p:sp>
        <p:nvSpPr>
          <p:cNvPr id="4" name="Ovaal 3">
            <a:extLst>
              <a:ext uri="{FF2B5EF4-FFF2-40B4-BE49-F238E27FC236}">
                <a16:creationId xmlns:a16="http://schemas.microsoft.com/office/drawing/2014/main" id="{CB12EAA8-E653-0BB2-5229-BE238E3674E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19604B9-F352-1A09-4A70-8991C3E7CE93}"/>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15B31B4B-2A3E-4E8F-4026-43FE631116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8" name="Titel 7">
            <a:extLst>
              <a:ext uri="{FF2B5EF4-FFF2-40B4-BE49-F238E27FC236}">
                <a16:creationId xmlns:a16="http://schemas.microsoft.com/office/drawing/2014/main" id="{14AD5442-454A-AAE3-7621-0EA1B95EEF8F}"/>
              </a:ext>
            </a:extLst>
          </p:cNvPr>
          <p:cNvSpPr>
            <a:spLocks noGrp="1"/>
          </p:cNvSpPr>
          <p:nvPr>
            <p:ph type="title"/>
          </p:nvPr>
        </p:nvSpPr>
        <p:spPr/>
        <p:txBody>
          <a:bodyPr/>
          <a:lstStyle/>
          <a:p>
            <a:endParaRPr lang="nl-BE"/>
          </a:p>
        </p:txBody>
      </p:sp>
      <p:sp>
        <p:nvSpPr>
          <p:cNvPr id="7" name="Rechthoek: afgeronde hoeken 6">
            <a:extLst>
              <a:ext uri="{FF2B5EF4-FFF2-40B4-BE49-F238E27FC236}">
                <a16:creationId xmlns:a16="http://schemas.microsoft.com/office/drawing/2014/main" id="{408979BD-4FDE-652D-B73F-F8F1161D16E6}"/>
              </a:ext>
            </a:extLst>
          </p:cNvPr>
          <p:cNvSpPr/>
          <p:nvPr/>
        </p:nvSpPr>
        <p:spPr>
          <a:xfrm>
            <a:off x="3301584" y="241145"/>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a:t>
            </a:r>
            <a:r>
              <a:rPr lang="nl-BE">
                <a:solidFill>
                  <a:srgbClr val="FF0000"/>
                </a:solidFill>
              </a:rPr>
              <a:t>1</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a:t>
            </a:r>
            <a:r>
              <a:rPr lang="nl-NL" sz="1800" b="1" cap="all" spc="5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COLLECTIEVE</a:t>
            </a: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 MECHANISCHE VENTILATIETOESTELLEN</a:t>
            </a:r>
            <a:endParaRPr lang="nl-BE"/>
          </a:p>
        </p:txBody>
      </p:sp>
    </p:spTree>
    <p:extLst>
      <p:ext uri="{BB962C8B-B14F-4D97-AF65-F5344CB8AC3E}">
        <p14:creationId xmlns:p14="http://schemas.microsoft.com/office/powerpoint/2010/main" val="28692370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124C98-7F93-FA2F-26B9-FC80BE7E5A6A}"/>
              </a:ext>
            </a:extLst>
          </p:cNvPr>
          <p:cNvSpPr>
            <a:spLocks noGrp="1"/>
          </p:cNvSpPr>
          <p:nvPr>
            <p:ph sz="half" idx="10"/>
          </p:nvPr>
        </p:nvSpPr>
        <p:spPr/>
        <p:txBody>
          <a:bodyPr lIns="91440" tIns="45720" rIns="91440" bIns="0" anchor="t"/>
          <a:lstStyle/>
          <a:p>
            <a:pPr indent="-287655"/>
            <a:endParaRPr lang="nl-NL" sz="2200"/>
          </a:p>
          <a:p>
            <a:pPr indent="-287655"/>
            <a:r>
              <a:rPr lang="nl-NL" sz="2200"/>
              <a:t>Wat bij overerving van een EPC-GD opgemaakt vóór 1 januari 2024 (= oude aanpak)</a:t>
            </a:r>
          </a:p>
          <a:p>
            <a:pPr marL="575945" lvl="1" indent="-287655"/>
            <a:r>
              <a:rPr lang="nl-NL" sz="1700"/>
              <a:t>De ingevoerde collectieve, mechanische  systemen worden automatisch omgezet naar collectieve ventilatietoestellen:</a:t>
            </a:r>
            <a:endParaRPr lang="nl-NL" sz="1700">
              <a:cs typeface="Calibri"/>
            </a:endParaRPr>
          </a:p>
          <a:p>
            <a:pPr marL="575945" lvl="1" indent="-287655"/>
            <a:endParaRPr lang="nl-NL" sz="1700">
              <a:ea typeface="Calibri"/>
              <a:cs typeface="Calibri"/>
            </a:endParaRPr>
          </a:p>
          <a:p>
            <a:pPr marL="575945" lvl="1" indent="-287655"/>
            <a:endParaRPr lang="nl-NL" sz="1700">
              <a:ea typeface="Calibri"/>
              <a:cs typeface="Calibri"/>
            </a:endParaRPr>
          </a:p>
          <a:p>
            <a:pPr marL="575945" lvl="1" indent="-287655"/>
            <a:endParaRPr lang="nl-NL" sz="1700"/>
          </a:p>
          <a:p>
            <a:pPr marL="575945" lvl="1" indent="-287655"/>
            <a:endParaRPr lang="nl-NL" sz="1700"/>
          </a:p>
          <a:p>
            <a:pPr marL="288290" lvl="1" indent="0">
              <a:buNone/>
            </a:pPr>
            <a:endParaRPr lang="nl-NL" sz="1700"/>
          </a:p>
          <a:p>
            <a:pPr marL="288290" lvl="1" indent="0">
              <a:buNone/>
            </a:pPr>
            <a:endParaRPr lang="nl-NL" sz="1700"/>
          </a:p>
          <a:p>
            <a:pPr marL="288290" lvl="1" indent="0">
              <a:buNone/>
            </a:pPr>
            <a:endParaRPr lang="nl-NL" sz="1700"/>
          </a:p>
          <a:p>
            <a:pPr marL="288290" lvl="1" indent="0">
              <a:buNone/>
            </a:pPr>
            <a:endParaRPr lang="nl-NL" sz="1700"/>
          </a:p>
          <a:p>
            <a:pPr marL="288290" lvl="1" indent="0">
              <a:buNone/>
            </a:pPr>
            <a:endParaRPr lang="nl-NL" sz="1700"/>
          </a:p>
          <a:p>
            <a:pPr marL="288290" lvl="1" indent="0">
              <a:buNone/>
            </a:pPr>
            <a:endParaRPr lang="nl-NL" sz="1700"/>
          </a:p>
          <a:p>
            <a:pPr marL="288290" lvl="1" indent="0">
              <a:buNone/>
            </a:pPr>
            <a:endParaRPr lang="nl-NL" sz="1700"/>
          </a:p>
          <a:p>
            <a:pPr marL="288290" lvl="1" indent="0">
              <a:buNone/>
            </a:pPr>
            <a:endParaRPr lang="nl-NL" sz="1700"/>
          </a:p>
          <a:p>
            <a:pPr marL="288290" lvl="1" indent="0">
              <a:buNone/>
            </a:pPr>
            <a:endParaRPr lang="nl-NL" sz="1700"/>
          </a:p>
          <a:p>
            <a:pPr marL="575945" lvl="1" indent="-287655"/>
            <a:r>
              <a:rPr lang="nl-NL" sz="1700" err="1"/>
              <a:t>Individue</a:t>
            </a:r>
            <a:r>
              <a:rPr lang="nl-NL" sz="1700"/>
              <a:t>(e)l(e) ventilatietoestel(</a:t>
            </a:r>
            <a:r>
              <a:rPr lang="nl-NL" sz="1700" err="1"/>
              <a:t>len</a:t>
            </a:r>
            <a:r>
              <a:rPr lang="nl-NL" sz="1700"/>
              <a:t>) kan nog bijkomend toegevoegd worden</a:t>
            </a:r>
            <a:endParaRPr lang="nl-NL" sz="1700">
              <a:ea typeface="Calibri"/>
              <a:cs typeface="Calibri"/>
            </a:endParaRPr>
          </a:p>
          <a:p>
            <a:pPr indent="-287655"/>
            <a:endParaRPr lang="nl-NL" sz="1700">
              <a:ea typeface="Calibri"/>
              <a:cs typeface="Calibri"/>
            </a:endParaRPr>
          </a:p>
          <a:p>
            <a:pPr indent="-287655"/>
            <a:endParaRPr lang="nl-BE" sz="2200">
              <a:cs typeface="Calibri"/>
            </a:endParaRPr>
          </a:p>
        </p:txBody>
      </p:sp>
      <p:sp>
        <p:nvSpPr>
          <p:cNvPr id="4" name="Ovaal 3">
            <a:extLst>
              <a:ext uri="{FF2B5EF4-FFF2-40B4-BE49-F238E27FC236}">
                <a16:creationId xmlns:a16="http://schemas.microsoft.com/office/drawing/2014/main" id="{CB12EAA8-E653-0BB2-5229-BE238E3674EE}"/>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19604B9-F352-1A09-4A70-8991C3E7CE93}"/>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IX.3</a:t>
            </a:r>
          </a:p>
        </p:txBody>
      </p:sp>
      <p:pic>
        <p:nvPicPr>
          <p:cNvPr id="6" name="Graphic 5" descr="Klembord">
            <a:extLst>
              <a:ext uri="{FF2B5EF4-FFF2-40B4-BE49-F238E27FC236}">
                <a16:creationId xmlns:a16="http://schemas.microsoft.com/office/drawing/2014/main" id="{15B31B4B-2A3E-4E8F-4026-43FE631116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sp>
        <p:nvSpPr>
          <p:cNvPr id="8" name="Titel 7">
            <a:extLst>
              <a:ext uri="{FF2B5EF4-FFF2-40B4-BE49-F238E27FC236}">
                <a16:creationId xmlns:a16="http://schemas.microsoft.com/office/drawing/2014/main" id="{14AD5442-454A-AAE3-7621-0EA1B95EEF8F}"/>
              </a:ext>
            </a:extLst>
          </p:cNvPr>
          <p:cNvSpPr>
            <a:spLocks noGrp="1"/>
          </p:cNvSpPr>
          <p:nvPr>
            <p:ph type="title"/>
          </p:nvPr>
        </p:nvSpPr>
        <p:spPr/>
        <p:txBody>
          <a:bodyPr/>
          <a:lstStyle/>
          <a:p>
            <a:endParaRPr lang="nl-BE"/>
          </a:p>
        </p:txBody>
      </p:sp>
      <p:sp>
        <p:nvSpPr>
          <p:cNvPr id="7" name="Rechthoek: afgeronde hoeken 6">
            <a:extLst>
              <a:ext uri="{FF2B5EF4-FFF2-40B4-BE49-F238E27FC236}">
                <a16:creationId xmlns:a16="http://schemas.microsoft.com/office/drawing/2014/main" id="{408979BD-4FDE-652D-B73F-F8F1161D16E6}"/>
              </a:ext>
            </a:extLst>
          </p:cNvPr>
          <p:cNvSpPr/>
          <p:nvPr/>
        </p:nvSpPr>
        <p:spPr>
          <a:xfrm>
            <a:off x="3301584" y="241145"/>
            <a:ext cx="5029200" cy="1407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STAP </a:t>
            </a:r>
            <a:r>
              <a:rPr lang="nl-BE">
                <a:solidFill>
                  <a:srgbClr val="FF0000"/>
                </a:solidFill>
              </a:rPr>
              <a:t>1</a:t>
            </a:r>
          </a:p>
          <a:p>
            <a:pPr algn="ctr"/>
            <a:endParaRPr lang="nl-BE"/>
          </a:p>
          <a:p>
            <a:pPr algn="ct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BEPAAL DE </a:t>
            </a:r>
            <a:r>
              <a:rPr lang="nl-NL" sz="1800" b="1" cap="all" spc="5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COLLECTIEVE</a:t>
            </a:r>
            <a:r>
              <a:rPr lang="nl-NL" sz="1800" b="1" cap="all" spc="50">
                <a:effectLst/>
                <a:latin typeface="Calibri" panose="020F0502020204030204" pitchFamily="34" charset="0"/>
                <a:ea typeface="Times New Roman" panose="02020603050405020304" pitchFamily="18" charset="0"/>
                <a:cs typeface="Times New Roman" panose="02020603050405020304" pitchFamily="18" charset="0"/>
              </a:rPr>
              <a:t> MECHANISCHE VENTILATIETOESTELLEN</a:t>
            </a:r>
            <a:endParaRPr lang="nl-BE"/>
          </a:p>
        </p:txBody>
      </p:sp>
      <p:graphicFrame>
        <p:nvGraphicFramePr>
          <p:cNvPr id="2" name="Tabel 1">
            <a:extLst>
              <a:ext uri="{FF2B5EF4-FFF2-40B4-BE49-F238E27FC236}">
                <a16:creationId xmlns:a16="http://schemas.microsoft.com/office/drawing/2014/main" id="{A19F3EEF-B4EB-E613-7627-463064AB3734}"/>
              </a:ext>
            </a:extLst>
          </p:cNvPr>
          <p:cNvGraphicFramePr>
            <a:graphicFrameLocks noGrp="1"/>
          </p:cNvGraphicFramePr>
          <p:nvPr>
            <p:extLst>
              <p:ext uri="{D42A27DB-BD31-4B8C-83A1-F6EECF244321}">
                <p14:modId xmlns:p14="http://schemas.microsoft.com/office/powerpoint/2010/main" val="1637409157"/>
              </p:ext>
            </p:extLst>
          </p:nvPr>
        </p:nvGraphicFramePr>
        <p:xfrm>
          <a:off x="1930621" y="2755853"/>
          <a:ext cx="7771126" cy="3169188"/>
        </p:xfrm>
        <a:graphic>
          <a:graphicData uri="http://schemas.openxmlformats.org/drawingml/2006/table">
            <a:tbl>
              <a:tblPr/>
              <a:tblGrid>
                <a:gridCol w="3885563">
                  <a:extLst>
                    <a:ext uri="{9D8B030D-6E8A-4147-A177-3AD203B41FA5}">
                      <a16:colId xmlns:a16="http://schemas.microsoft.com/office/drawing/2014/main" val="4109094764"/>
                    </a:ext>
                  </a:extLst>
                </a:gridCol>
                <a:gridCol w="3885563">
                  <a:extLst>
                    <a:ext uri="{9D8B030D-6E8A-4147-A177-3AD203B41FA5}">
                      <a16:colId xmlns:a16="http://schemas.microsoft.com/office/drawing/2014/main" val="291482715"/>
                    </a:ext>
                  </a:extLst>
                </a:gridCol>
              </a:tblGrid>
              <a:tr h="462450">
                <a:tc>
                  <a:txBody>
                    <a:bodyPr/>
                    <a:lstStyle/>
                    <a:p>
                      <a:pPr algn="l" fontAlgn="base"/>
                      <a:r>
                        <a:rPr lang="nl-BE" sz="1500" b="1" i="0">
                          <a:solidFill>
                            <a:srgbClr val="FFFFFF"/>
                          </a:solidFill>
                          <a:effectLst/>
                          <a:latin typeface="Calibri"/>
                        </a:rPr>
                        <a:t>Systeem EPC-GD ‘oude’ aanpak ventilatie</a:t>
                      </a:r>
                      <a:endParaRPr lang="nl-BE" b="1" i="0">
                        <a:solidFill>
                          <a:srgbClr val="FFFFFF"/>
                        </a:solidFill>
                        <a:effectLst/>
                      </a:endParaRP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4B7284"/>
                    </a:solidFill>
                  </a:tcPr>
                </a:tc>
                <a:tc>
                  <a:txBody>
                    <a:bodyPr/>
                    <a:lstStyle/>
                    <a:p>
                      <a:pPr algn="l" fontAlgn="base"/>
                      <a:r>
                        <a:rPr lang="nl-NL" sz="1500" b="1" i="0">
                          <a:solidFill>
                            <a:srgbClr val="FFFFFF"/>
                          </a:solidFill>
                          <a:effectLst/>
                          <a:latin typeface="Calibri"/>
                        </a:rPr>
                        <a:t>Omzetting naar permanent draaiend mechanisch ventilatietoestel bij overerving​</a:t>
                      </a:r>
                      <a:endParaRPr lang="nl-NL" b="1" i="0">
                        <a:solidFill>
                          <a:srgbClr val="FFFFFF"/>
                        </a:solidFill>
                        <a:effectLst/>
                        <a:latin typeface="Calibri"/>
                      </a:endParaRP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4B7284"/>
                    </a:solidFill>
                  </a:tcPr>
                </a:tc>
                <a:extLst>
                  <a:ext uri="{0D108BD9-81ED-4DB2-BD59-A6C34878D82A}">
                    <a16:rowId xmlns:a16="http://schemas.microsoft.com/office/drawing/2014/main" val="4079419879"/>
                  </a:ext>
                </a:extLst>
              </a:tr>
              <a:tr h="655137">
                <a:tc>
                  <a:txBody>
                    <a:bodyPr/>
                    <a:lstStyle/>
                    <a:p>
                      <a:pPr algn="l" fontAlgn="base"/>
                      <a:r>
                        <a:rPr lang="nl-BE" sz="1200" b="0" i="0">
                          <a:solidFill>
                            <a:srgbClr val="38373A"/>
                          </a:solidFill>
                          <a:effectLst/>
                          <a:latin typeface="Calibri"/>
                        </a:rPr>
                        <a:t>Mechanische afvoer​</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tc>
                  <a:txBody>
                    <a:bodyPr/>
                    <a:lstStyle/>
                    <a:p>
                      <a:pPr algn="l" fontAlgn="base"/>
                      <a:r>
                        <a:rPr lang="nl-NL" sz="1200" b="0" i="0">
                          <a:solidFill>
                            <a:srgbClr val="38373A"/>
                          </a:solidFill>
                          <a:effectLst/>
                          <a:latin typeface="Calibri"/>
                        </a:rPr>
                        <a:t>Type = Enkel afvoer​</a:t>
                      </a:r>
                    </a:p>
                    <a:p>
                      <a:pPr algn="l" fontAlgn="base"/>
                      <a:r>
                        <a:rPr lang="nl-NL" sz="1200" b="0" i="0">
                          <a:solidFill>
                            <a:srgbClr val="38373A"/>
                          </a:solidFill>
                          <a:effectLst/>
                          <a:latin typeface="Calibri"/>
                        </a:rPr>
                        <a:t>Collectiviteit = Collectief​</a:t>
                      </a:r>
                    </a:p>
                    <a:p>
                      <a:pPr algn="l" fontAlgn="base"/>
                      <a:r>
                        <a:rPr lang="nl-NL" sz="1200" b="0" i="0">
                          <a:solidFill>
                            <a:srgbClr val="38373A"/>
                          </a:solidFill>
                          <a:effectLst/>
                          <a:latin typeface="Calibri"/>
                        </a:rPr>
                        <a:t>Aanwezigheid wtw = Nee​</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extLst>
                  <a:ext uri="{0D108BD9-81ED-4DB2-BD59-A6C34878D82A}">
                    <a16:rowId xmlns:a16="http://schemas.microsoft.com/office/drawing/2014/main" val="3996731381"/>
                  </a:ext>
                </a:extLst>
              </a:tr>
              <a:tr h="655137">
                <a:tc>
                  <a:txBody>
                    <a:bodyPr/>
                    <a:lstStyle/>
                    <a:p>
                      <a:pPr algn="l" fontAlgn="base"/>
                      <a:r>
                        <a:rPr lang="nl-BE" sz="1200" b="0" i="0">
                          <a:solidFill>
                            <a:srgbClr val="38373A"/>
                          </a:solidFill>
                          <a:effectLst/>
                          <a:latin typeface="Calibri"/>
                        </a:rPr>
                        <a:t>Mechanische toevoer​</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tc>
                  <a:txBody>
                    <a:bodyPr/>
                    <a:lstStyle/>
                    <a:p>
                      <a:pPr algn="l" fontAlgn="base"/>
                      <a:r>
                        <a:rPr lang="nl-NL" sz="1200" b="0" i="0">
                          <a:solidFill>
                            <a:srgbClr val="38373A"/>
                          </a:solidFill>
                          <a:effectLst/>
                          <a:latin typeface="Calibri"/>
                        </a:rPr>
                        <a:t>Type = Enkel toevoer​</a:t>
                      </a:r>
                    </a:p>
                    <a:p>
                      <a:pPr algn="l" fontAlgn="base"/>
                      <a:r>
                        <a:rPr lang="nl-NL" sz="1200" b="0" i="0">
                          <a:solidFill>
                            <a:srgbClr val="38373A"/>
                          </a:solidFill>
                          <a:effectLst/>
                          <a:latin typeface="Calibri"/>
                        </a:rPr>
                        <a:t>Collectiviteit = Collectief​</a:t>
                      </a:r>
                    </a:p>
                    <a:p>
                      <a:pPr algn="l" fontAlgn="base"/>
                      <a:r>
                        <a:rPr lang="nl-NL" sz="1200" b="0" i="0">
                          <a:solidFill>
                            <a:srgbClr val="38373A"/>
                          </a:solidFill>
                          <a:effectLst/>
                          <a:latin typeface="Calibri"/>
                        </a:rPr>
                        <a:t>Aanwezigheid wtw = Nee​</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extLst>
                  <a:ext uri="{0D108BD9-81ED-4DB2-BD59-A6C34878D82A}">
                    <a16:rowId xmlns:a16="http://schemas.microsoft.com/office/drawing/2014/main" val="964255248"/>
                  </a:ext>
                </a:extLst>
              </a:tr>
              <a:tr h="655137">
                <a:tc>
                  <a:txBody>
                    <a:bodyPr/>
                    <a:lstStyle/>
                    <a:p>
                      <a:pPr algn="l" fontAlgn="base"/>
                      <a:r>
                        <a:rPr lang="nl-NL" sz="1200" b="0" i="0">
                          <a:solidFill>
                            <a:srgbClr val="38373A"/>
                          </a:solidFill>
                          <a:effectLst/>
                          <a:latin typeface="Calibri"/>
                        </a:rPr>
                        <a:t>Mechanische toe- en afvoer zonder warmterugwinning​</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tc>
                  <a:txBody>
                    <a:bodyPr/>
                    <a:lstStyle/>
                    <a:p>
                      <a:pPr algn="l" fontAlgn="base"/>
                      <a:r>
                        <a:rPr lang="nl-NL" sz="1200" b="0" i="0">
                          <a:solidFill>
                            <a:srgbClr val="38373A"/>
                          </a:solidFill>
                          <a:effectLst/>
                          <a:latin typeface="Calibri"/>
                        </a:rPr>
                        <a:t>Type = Toevoer en afvoer​</a:t>
                      </a:r>
                    </a:p>
                    <a:p>
                      <a:pPr algn="l" fontAlgn="base"/>
                      <a:r>
                        <a:rPr lang="nl-NL" sz="1200" b="0" i="0">
                          <a:solidFill>
                            <a:srgbClr val="38373A"/>
                          </a:solidFill>
                          <a:effectLst/>
                          <a:latin typeface="Calibri"/>
                        </a:rPr>
                        <a:t>Collectiviteit = Collectief​</a:t>
                      </a:r>
                    </a:p>
                    <a:p>
                      <a:pPr algn="l" fontAlgn="base"/>
                      <a:r>
                        <a:rPr lang="nl-NL" sz="1200" b="0" i="0">
                          <a:solidFill>
                            <a:srgbClr val="38373A"/>
                          </a:solidFill>
                          <a:effectLst/>
                          <a:latin typeface="Calibri"/>
                        </a:rPr>
                        <a:t>Aanwezigheid wtw = Nee​</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D0D5D9"/>
                    </a:solidFill>
                  </a:tcPr>
                </a:tc>
                <a:extLst>
                  <a:ext uri="{0D108BD9-81ED-4DB2-BD59-A6C34878D82A}">
                    <a16:rowId xmlns:a16="http://schemas.microsoft.com/office/drawing/2014/main" val="717863935"/>
                  </a:ext>
                </a:extLst>
              </a:tr>
              <a:tr h="655137">
                <a:tc>
                  <a:txBody>
                    <a:bodyPr/>
                    <a:lstStyle/>
                    <a:p>
                      <a:pPr algn="l" fontAlgn="base"/>
                      <a:r>
                        <a:rPr lang="nl-NL" sz="1200" b="0" i="0">
                          <a:solidFill>
                            <a:srgbClr val="38373A"/>
                          </a:solidFill>
                          <a:effectLst/>
                          <a:latin typeface="Calibri"/>
                        </a:rPr>
                        <a:t>Mechanische toe- en afvoer mét warmteterugwinning​</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tc>
                  <a:txBody>
                    <a:bodyPr/>
                    <a:lstStyle/>
                    <a:p>
                      <a:pPr algn="l" fontAlgn="base"/>
                      <a:r>
                        <a:rPr lang="nl-NL" sz="1200" b="0" i="0">
                          <a:solidFill>
                            <a:srgbClr val="38373A"/>
                          </a:solidFill>
                          <a:effectLst/>
                          <a:latin typeface="Calibri"/>
                        </a:rPr>
                        <a:t>Type = Toevoer en afvoer​</a:t>
                      </a:r>
                    </a:p>
                    <a:p>
                      <a:pPr algn="l" fontAlgn="base"/>
                      <a:r>
                        <a:rPr lang="nl-NL" sz="1200" b="0" i="0">
                          <a:solidFill>
                            <a:srgbClr val="38373A"/>
                          </a:solidFill>
                          <a:effectLst/>
                          <a:latin typeface="Calibri"/>
                        </a:rPr>
                        <a:t>Collectiviteit = Collectief​</a:t>
                      </a:r>
                    </a:p>
                    <a:p>
                      <a:pPr algn="l" fontAlgn="base"/>
                      <a:r>
                        <a:rPr lang="nl-NL" sz="1200" b="0" i="0">
                          <a:solidFill>
                            <a:srgbClr val="38373A"/>
                          </a:solidFill>
                          <a:effectLst/>
                          <a:latin typeface="Calibri"/>
                        </a:rPr>
                        <a:t>Aanwezigheid wtw = JA​</a:t>
                      </a:r>
                    </a:p>
                  </a:txBody>
                  <a:tcPr>
                    <a:lnL w="14440" cap="flat" cmpd="sng" algn="ctr">
                      <a:solidFill>
                        <a:srgbClr val="FFFFFF"/>
                      </a:solidFill>
                      <a:prstDash val="solid"/>
                      <a:round/>
                      <a:headEnd type="none" w="med" len="med"/>
                      <a:tailEnd type="none" w="med" len="med"/>
                    </a:lnL>
                    <a:lnR w="14440" cap="flat" cmpd="sng" algn="ctr">
                      <a:solidFill>
                        <a:srgbClr val="FFFFFF"/>
                      </a:solidFill>
                      <a:prstDash val="solid"/>
                      <a:round/>
                      <a:headEnd type="none" w="med" len="med"/>
                      <a:tailEnd type="none" w="med" len="med"/>
                    </a:lnR>
                    <a:lnT w="14440" cap="flat" cmpd="sng" algn="ctr">
                      <a:solidFill>
                        <a:srgbClr val="FFFFFF"/>
                      </a:solidFill>
                      <a:prstDash val="solid"/>
                      <a:round/>
                      <a:headEnd type="none" w="med" len="med"/>
                      <a:tailEnd type="none" w="med" len="med"/>
                    </a:lnT>
                    <a:lnB w="14440" cap="flat" cmpd="sng" algn="ctr">
                      <a:solidFill>
                        <a:srgbClr val="FFFFFF"/>
                      </a:solidFill>
                      <a:prstDash val="solid"/>
                      <a:round/>
                      <a:headEnd type="none" w="med" len="med"/>
                      <a:tailEnd type="none" w="med" len="med"/>
                    </a:lnB>
                    <a:solidFill>
                      <a:srgbClr val="E9EBED"/>
                    </a:solidFill>
                  </a:tcPr>
                </a:tc>
                <a:extLst>
                  <a:ext uri="{0D108BD9-81ED-4DB2-BD59-A6C34878D82A}">
                    <a16:rowId xmlns:a16="http://schemas.microsoft.com/office/drawing/2014/main" val="1452902016"/>
                  </a:ext>
                </a:extLst>
              </a:tr>
            </a:tbl>
          </a:graphicData>
        </a:graphic>
      </p:graphicFrame>
      <p:sp>
        <p:nvSpPr>
          <p:cNvPr id="9" name="Rectangle 1">
            <a:extLst>
              <a:ext uri="{FF2B5EF4-FFF2-40B4-BE49-F238E27FC236}">
                <a16:creationId xmlns:a16="http://schemas.microsoft.com/office/drawing/2014/main" id="{AC6D98EB-EC66-D90A-A41F-28701E3B8F6B}"/>
              </a:ext>
            </a:extLst>
          </p:cNvPr>
          <p:cNvSpPr>
            <a:spLocks noChangeArrowheads="1"/>
          </p:cNvSpPr>
          <p:nvPr/>
        </p:nvSpPr>
        <p:spPr bwMode="auto">
          <a:xfrm>
            <a:off x="1659202" y="2353272"/>
            <a:ext cx="998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nl-BE" altLang="nl-B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1245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C94E9-D052-6306-BDC5-9A8D813D0A0A}"/>
              </a:ext>
            </a:extLst>
          </p:cNvPr>
          <p:cNvSpPr>
            <a:spLocks noGrp="1"/>
          </p:cNvSpPr>
          <p:nvPr>
            <p:ph type="title"/>
          </p:nvPr>
        </p:nvSpPr>
        <p:spPr/>
        <p:txBody>
          <a:bodyPr/>
          <a:lstStyle/>
          <a:p>
            <a:r>
              <a:rPr lang="nl-BE"/>
              <a:t>Wat is impact op …</a:t>
            </a:r>
          </a:p>
        </p:txBody>
      </p:sp>
      <p:sp>
        <p:nvSpPr>
          <p:cNvPr id="3" name="Tijdelijke aanduiding voor inhoud 2">
            <a:extLst>
              <a:ext uri="{FF2B5EF4-FFF2-40B4-BE49-F238E27FC236}">
                <a16:creationId xmlns:a16="http://schemas.microsoft.com/office/drawing/2014/main" id="{6E400E9F-48EB-067C-A29E-D1F24DBE1AFC}"/>
              </a:ext>
            </a:extLst>
          </p:cNvPr>
          <p:cNvSpPr>
            <a:spLocks noGrp="1"/>
          </p:cNvSpPr>
          <p:nvPr>
            <p:ph sz="half" idx="10"/>
          </p:nvPr>
        </p:nvSpPr>
        <p:spPr/>
        <p:txBody>
          <a:bodyPr/>
          <a:lstStyle/>
          <a:p>
            <a:r>
              <a:rPr lang="nl-BE"/>
              <a:t>Certificaat?</a:t>
            </a:r>
          </a:p>
          <a:p>
            <a:endParaRPr lang="nl-BE"/>
          </a:p>
          <a:p>
            <a:r>
              <a:rPr lang="nl-BE"/>
              <a:t>Energiescore?</a:t>
            </a:r>
          </a:p>
        </p:txBody>
      </p:sp>
    </p:spTree>
    <p:extLst>
      <p:ext uri="{BB962C8B-B14F-4D97-AF65-F5344CB8AC3E}">
        <p14:creationId xmlns:p14="http://schemas.microsoft.com/office/powerpoint/2010/main" val="20586216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33BAD-0D28-42BA-D361-0B971251A59F}"/>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D06ACFCA-F037-1B30-5DC9-42F826F32DFA}"/>
              </a:ext>
            </a:extLst>
          </p:cNvPr>
          <p:cNvSpPr>
            <a:spLocks noGrp="1"/>
          </p:cNvSpPr>
          <p:nvPr>
            <p:ph sz="half" idx="10"/>
          </p:nvPr>
        </p:nvSpPr>
        <p:spPr>
          <a:xfrm>
            <a:off x="838198" y="1484784"/>
            <a:ext cx="5885875" cy="5037474"/>
          </a:xfrm>
        </p:spPr>
        <p:txBody>
          <a:bodyPr lIns="91440" tIns="45720" rIns="91440" bIns="0" anchor="t"/>
          <a:lstStyle/>
          <a:p>
            <a:pPr indent="-287655"/>
            <a:r>
              <a:rPr lang="nl-BE" sz="2600"/>
              <a:t>Ventilatie staat nu ook in lijst Aanbevelingen</a:t>
            </a:r>
            <a:endParaRPr lang="en-US"/>
          </a:p>
          <a:p>
            <a:pPr indent="-287655"/>
            <a:endParaRPr lang="nl-BE" sz="2600">
              <a:cs typeface="Calibri"/>
            </a:endParaRPr>
          </a:p>
          <a:p>
            <a:pPr indent="-287655"/>
            <a:r>
              <a:rPr lang="nl-BE" sz="2600"/>
              <a:t>Er is </a:t>
            </a:r>
            <a:r>
              <a:rPr lang="nl-BE" sz="2600" u="sng"/>
              <a:t>altijd maar één aanbeveling voor ventilatie </a:t>
            </a:r>
            <a:r>
              <a:rPr lang="nl-BE" sz="2600"/>
              <a:t>met een van deze 4 kleuren: rood, oranje, lichtgroen OF donkergroen</a:t>
            </a:r>
            <a:endParaRPr lang="nl-BE" sz="2600">
              <a:cs typeface="Calibri"/>
            </a:endParaRPr>
          </a:p>
          <a:p>
            <a:pPr indent="-287655"/>
            <a:endParaRPr lang="nl-BE" sz="2600">
              <a:cs typeface="Calibri"/>
            </a:endParaRPr>
          </a:p>
          <a:p>
            <a:pPr indent="-287655"/>
            <a:r>
              <a:rPr lang="nl-BE" sz="2600"/>
              <a:t>Verschijnt steeds als laatste van de kleur</a:t>
            </a:r>
            <a:endParaRPr lang="nl-BE" sz="2600">
              <a:cs typeface="Calibri"/>
            </a:endParaRPr>
          </a:p>
          <a:p>
            <a:pPr indent="-287655"/>
            <a:endParaRPr lang="nl-BE" sz="2600">
              <a:cs typeface="Calibri"/>
            </a:endParaRPr>
          </a:p>
          <a:p>
            <a:pPr indent="-287655"/>
            <a:endParaRPr lang="nl-BE" sz="2600">
              <a:cs typeface="Calibri"/>
            </a:endParaRPr>
          </a:p>
          <a:p>
            <a:pPr indent="-287655"/>
            <a:endParaRPr lang="nl-BE" sz="2600">
              <a:cs typeface="Calibri"/>
            </a:endParaRPr>
          </a:p>
        </p:txBody>
      </p:sp>
      <p:pic>
        <p:nvPicPr>
          <p:cNvPr id="9" name="Afbeelding 8">
            <a:extLst>
              <a:ext uri="{FF2B5EF4-FFF2-40B4-BE49-F238E27FC236}">
                <a16:creationId xmlns:a16="http://schemas.microsoft.com/office/drawing/2014/main" id="{3F2086C0-684F-B639-1DE5-D109FD94E7F2}"/>
              </a:ext>
            </a:extLst>
          </p:cNvPr>
          <p:cNvPicPr>
            <a:picLocks noChangeAspect="1"/>
          </p:cNvPicPr>
          <p:nvPr/>
        </p:nvPicPr>
        <p:blipFill>
          <a:blip r:embed="rId2"/>
          <a:stretch>
            <a:fillRect/>
          </a:stretch>
        </p:blipFill>
        <p:spPr>
          <a:xfrm>
            <a:off x="6797964" y="959928"/>
            <a:ext cx="5002598" cy="5898072"/>
          </a:xfrm>
          <a:prstGeom prst="rect">
            <a:avLst/>
          </a:prstGeom>
        </p:spPr>
      </p:pic>
      <p:sp>
        <p:nvSpPr>
          <p:cNvPr id="10" name="Rechthoek 9">
            <a:extLst>
              <a:ext uri="{FF2B5EF4-FFF2-40B4-BE49-F238E27FC236}">
                <a16:creationId xmlns:a16="http://schemas.microsoft.com/office/drawing/2014/main" id="{92C23FCA-F959-7CE2-8E3C-8830B12EA2C5}"/>
              </a:ext>
            </a:extLst>
          </p:cNvPr>
          <p:cNvSpPr/>
          <p:nvPr/>
        </p:nvSpPr>
        <p:spPr>
          <a:xfrm>
            <a:off x="6797964" y="5301673"/>
            <a:ext cx="4895272" cy="596399"/>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37374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33BAD-0D28-42BA-D361-0B971251A59F}"/>
              </a:ext>
            </a:extLst>
          </p:cNvPr>
          <p:cNvSpPr>
            <a:spLocks noGrp="1"/>
          </p:cNvSpPr>
          <p:nvPr>
            <p:ph type="title"/>
          </p:nvPr>
        </p:nvSpPr>
        <p:spPr/>
        <p:txBody>
          <a:bodyPr/>
          <a:lstStyle/>
          <a:p>
            <a:r>
              <a:rPr lang="nl-BE"/>
              <a:t>Impact op certificaat</a:t>
            </a:r>
          </a:p>
        </p:txBody>
      </p:sp>
      <p:pic>
        <p:nvPicPr>
          <p:cNvPr id="9" name="Afbeelding 8">
            <a:extLst>
              <a:ext uri="{FF2B5EF4-FFF2-40B4-BE49-F238E27FC236}">
                <a16:creationId xmlns:a16="http://schemas.microsoft.com/office/drawing/2014/main" id="{3F2086C0-684F-B639-1DE5-D109FD94E7F2}"/>
              </a:ext>
            </a:extLst>
          </p:cNvPr>
          <p:cNvPicPr>
            <a:picLocks noChangeAspect="1"/>
          </p:cNvPicPr>
          <p:nvPr/>
        </p:nvPicPr>
        <p:blipFill>
          <a:blip r:embed="rId2"/>
          <a:stretch>
            <a:fillRect/>
          </a:stretch>
        </p:blipFill>
        <p:spPr>
          <a:xfrm>
            <a:off x="281354" y="1520240"/>
            <a:ext cx="4175592" cy="4923031"/>
          </a:xfrm>
          <a:prstGeom prst="rect">
            <a:avLst/>
          </a:prstGeom>
        </p:spPr>
      </p:pic>
      <p:pic>
        <p:nvPicPr>
          <p:cNvPr id="7" name="Afbeelding 6">
            <a:extLst>
              <a:ext uri="{FF2B5EF4-FFF2-40B4-BE49-F238E27FC236}">
                <a16:creationId xmlns:a16="http://schemas.microsoft.com/office/drawing/2014/main" id="{DAF33ED1-0D0C-669B-95FA-AC36118FE4CC}"/>
              </a:ext>
            </a:extLst>
          </p:cNvPr>
          <p:cNvPicPr>
            <a:picLocks noChangeAspect="1"/>
          </p:cNvPicPr>
          <p:nvPr/>
        </p:nvPicPr>
        <p:blipFill>
          <a:blip r:embed="rId3"/>
          <a:stretch>
            <a:fillRect/>
          </a:stretch>
        </p:blipFill>
        <p:spPr>
          <a:xfrm>
            <a:off x="4462585" y="1079236"/>
            <a:ext cx="2989512" cy="4317023"/>
          </a:xfrm>
          <a:prstGeom prst="rect">
            <a:avLst/>
          </a:prstGeom>
        </p:spPr>
      </p:pic>
      <p:sp>
        <p:nvSpPr>
          <p:cNvPr id="10" name="Rechthoek 9">
            <a:extLst>
              <a:ext uri="{FF2B5EF4-FFF2-40B4-BE49-F238E27FC236}">
                <a16:creationId xmlns:a16="http://schemas.microsoft.com/office/drawing/2014/main" id="{92C23FCA-F959-7CE2-8E3C-8830B12EA2C5}"/>
              </a:ext>
            </a:extLst>
          </p:cNvPr>
          <p:cNvSpPr/>
          <p:nvPr/>
        </p:nvSpPr>
        <p:spPr>
          <a:xfrm>
            <a:off x="4284353" y="1694076"/>
            <a:ext cx="3347694" cy="34290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20CA31D5-03E9-7072-28D4-F357644BFD60}"/>
              </a:ext>
            </a:extLst>
          </p:cNvPr>
          <p:cNvSpPr/>
          <p:nvPr/>
        </p:nvSpPr>
        <p:spPr>
          <a:xfrm>
            <a:off x="4387362" y="4061017"/>
            <a:ext cx="3347694" cy="34290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Afbeelding 14">
            <a:extLst>
              <a:ext uri="{FF2B5EF4-FFF2-40B4-BE49-F238E27FC236}">
                <a16:creationId xmlns:a16="http://schemas.microsoft.com/office/drawing/2014/main" id="{C4229175-8E6E-D2B9-93A8-4DA3DEC70AA8}"/>
              </a:ext>
            </a:extLst>
          </p:cNvPr>
          <p:cNvPicPr>
            <a:picLocks noChangeAspect="1"/>
          </p:cNvPicPr>
          <p:nvPr/>
        </p:nvPicPr>
        <p:blipFill>
          <a:blip r:embed="rId4"/>
          <a:stretch>
            <a:fillRect/>
          </a:stretch>
        </p:blipFill>
        <p:spPr>
          <a:xfrm>
            <a:off x="4454652" y="5280683"/>
            <a:ext cx="2997445" cy="1577317"/>
          </a:xfrm>
          <a:prstGeom prst="rect">
            <a:avLst/>
          </a:prstGeom>
        </p:spPr>
      </p:pic>
      <p:sp>
        <p:nvSpPr>
          <p:cNvPr id="12" name="Rechthoek 11">
            <a:extLst>
              <a:ext uri="{FF2B5EF4-FFF2-40B4-BE49-F238E27FC236}">
                <a16:creationId xmlns:a16="http://schemas.microsoft.com/office/drawing/2014/main" id="{D904BC71-68A9-66E6-926E-5BA06DA94A49}"/>
              </a:ext>
            </a:extLst>
          </p:cNvPr>
          <p:cNvSpPr/>
          <p:nvPr/>
        </p:nvSpPr>
        <p:spPr>
          <a:xfrm>
            <a:off x="4286318" y="6503384"/>
            <a:ext cx="3347694" cy="34290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FCF0DC4C-D7F6-4934-C252-F51274094E31}"/>
              </a:ext>
            </a:extLst>
          </p:cNvPr>
          <p:cNvSpPr/>
          <p:nvPr/>
        </p:nvSpPr>
        <p:spPr>
          <a:xfrm>
            <a:off x="248802" y="5109232"/>
            <a:ext cx="4138559" cy="491468"/>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jdelijke aanduiding voor inhoud 2">
            <a:extLst>
              <a:ext uri="{FF2B5EF4-FFF2-40B4-BE49-F238E27FC236}">
                <a16:creationId xmlns:a16="http://schemas.microsoft.com/office/drawing/2014/main" id="{97E65715-81A7-2A82-E8C1-DA1A869F75FF}"/>
              </a:ext>
            </a:extLst>
          </p:cNvPr>
          <p:cNvSpPr>
            <a:spLocks noGrp="1"/>
          </p:cNvSpPr>
          <p:nvPr>
            <p:ph sz="half" idx="10"/>
          </p:nvPr>
        </p:nvSpPr>
        <p:spPr>
          <a:xfrm>
            <a:off x="7607308" y="1429531"/>
            <a:ext cx="4508489" cy="5037474"/>
          </a:xfrm>
        </p:spPr>
        <p:txBody>
          <a:bodyPr lIns="91440" tIns="45720" rIns="91440" bIns="0" anchor="t"/>
          <a:lstStyle/>
          <a:p>
            <a:pPr indent="-287655"/>
            <a:r>
              <a:rPr lang="nl-BE"/>
              <a:t>KLEUR:</a:t>
            </a:r>
            <a:endParaRPr lang="en-US"/>
          </a:p>
          <a:p>
            <a:pPr indent="-287655"/>
            <a:endParaRPr lang="nl-BE">
              <a:cs typeface="Calibri"/>
            </a:endParaRPr>
          </a:p>
          <a:p>
            <a:pPr marL="575945" lvl="1" indent="-287655"/>
            <a:r>
              <a:rPr lang="nl-BE" sz="2000"/>
              <a:t>ROOD: er is helemaal </a:t>
            </a:r>
            <a:r>
              <a:rPr lang="nl-BE" sz="2000" b="1"/>
              <a:t>niets</a:t>
            </a:r>
            <a:r>
              <a:rPr lang="nl-BE" sz="2000"/>
              <a:t> van ventilatievoorzieningen</a:t>
            </a:r>
            <a:endParaRPr lang="nl-BE" sz="2000">
              <a:cs typeface="Calibri"/>
            </a:endParaRPr>
          </a:p>
          <a:p>
            <a:pPr marL="575945" lvl="1" indent="-287655"/>
            <a:endParaRPr lang="nl-BE" sz="2000">
              <a:cs typeface="Calibri"/>
            </a:endParaRPr>
          </a:p>
          <a:p>
            <a:pPr marL="575945" lvl="1" indent="-287655"/>
            <a:r>
              <a:rPr lang="nl-BE" sz="2000"/>
              <a:t>ORANJE: er zijn ventilatievoorzieningen, maar </a:t>
            </a:r>
            <a:r>
              <a:rPr lang="nl-BE" sz="2000" b="1"/>
              <a:t>te weinig</a:t>
            </a:r>
            <a:endParaRPr lang="nl-BE" sz="2000" b="1">
              <a:cs typeface="Calibri"/>
            </a:endParaRPr>
          </a:p>
          <a:p>
            <a:pPr marL="575945" lvl="1" indent="-287655"/>
            <a:endParaRPr lang="nl-BE" sz="2000">
              <a:cs typeface="Calibri"/>
            </a:endParaRPr>
          </a:p>
          <a:p>
            <a:pPr marL="575945" lvl="1" indent="-287655"/>
            <a:r>
              <a:rPr lang="nl-BE" sz="2000"/>
              <a:t>LICHTGROEN: de </a:t>
            </a:r>
            <a:r>
              <a:rPr lang="nl-BE" sz="2000" b="1"/>
              <a:t>minimale</a:t>
            </a:r>
            <a:r>
              <a:rPr lang="nl-BE" sz="2000"/>
              <a:t> ventilatievoorzieningen zijn aanwezig</a:t>
            </a:r>
            <a:endParaRPr lang="nl-BE" sz="2000">
              <a:cs typeface="Calibri"/>
            </a:endParaRPr>
          </a:p>
          <a:p>
            <a:pPr marL="575945" lvl="1" indent="-287655"/>
            <a:endParaRPr lang="nl-BE" sz="2000">
              <a:cs typeface="Calibri"/>
            </a:endParaRPr>
          </a:p>
          <a:p>
            <a:pPr marL="575945" lvl="1" indent="-287655"/>
            <a:r>
              <a:rPr lang="nl-BE" sz="2000"/>
              <a:t>DONKERGROEN: er zijn </a:t>
            </a:r>
            <a:r>
              <a:rPr lang="nl-BE" sz="2000" b="1"/>
              <a:t>voldoende</a:t>
            </a:r>
            <a:r>
              <a:rPr lang="nl-BE" sz="2000"/>
              <a:t> ventilatievoorzieningen</a:t>
            </a:r>
            <a:endParaRPr lang="nl-BE" sz="2000">
              <a:cs typeface="Calibri"/>
            </a:endParaRPr>
          </a:p>
          <a:p>
            <a:pPr indent="-287655"/>
            <a:endParaRPr lang="nl-BE">
              <a:cs typeface="Calibri"/>
            </a:endParaRPr>
          </a:p>
          <a:p>
            <a:pPr indent="-287655"/>
            <a:endParaRPr lang="nl-BE">
              <a:cs typeface="Calibri"/>
            </a:endParaRPr>
          </a:p>
          <a:p>
            <a:pPr indent="-287655"/>
            <a:endParaRPr lang="nl-BE">
              <a:cs typeface="Calibri"/>
            </a:endParaRPr>
          </a:p>
        </p:txBody>
      </p:sp>
      <p:sp>
        <p:nvSpPr>
          <p:cNvPr id="18" name="Rechthoek 17">
            <a:extLst>
              <a:ext uri="{FF2B5EF4-FFF2-40B4-BE49-F238E27FC236}">
                <a16:creationId xmlns:a16="http://schemas.microsoft.com/office/drawing/2014/main" id="{5D6BD464-1B16-4FA8-F113-3525D9DCB637}"/>
              </a:ext>
            </a:extLst>
          </p:cNvPr>
          <p:cNvSpPr/>
          <p:nvPr/>
        </p:nvSpPr>
        <p:spPr>
          <a:xfrm rot="20356469">
            <a:off x="2329722" y="3212190"/>
            <a:ext cx="2951276" cy="67013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BE"/>
              <a:t>Prototype, geen reëel EPC</a:t>
            </a:r>
          </a:p>
        </p:txBody>
      </p:sp>
    </p:spTree>
    <p:extLst>
      <p:ext uri="{BB962C8B-B14F-4D97-AF65-F5344CB8AC3E}">
        <p14:creationId xmlns:p14="http://schemas.microsoft.com/office/powerpoint/2010/main" val="28128911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33BAD-0D28-42BA-D361-0B971251A59F}"/>
              </a:ext>
            </a:extLst>
          </p:cNvPr>
          <p:cNvSpPr>
            <a:spLocks noGrp="1"/>
          </p:cNvSpPr>
          <p:nvPr>
            <p:ph type="title"/>
          </p:nvPr>
        </p:nvSpPr>
        <p:spPr/>
        <p:txBody>
          <a:bodyPr/>
          <a:lstStyle/>
          <a:p>
            <a:r>
              <a:rPr lang="nl-BE"/>
              <a:t>Impact op certificaat</a:t>
            </a:r>
          </a:p>
        </p:txBody>
      </p:sp>
      <p:sp>
        <p:nvSpPr>
          <p:cNvPr id="3" name="Linkeraccolade 2">
            <a:extLst>
              <a:ext uri="{FF2B5EF4-FFF2-40B4-BE49-F238E27FC236}">
                <a16:creationId xmlns:a16="http://schemas.microsoft.com/office/drawing/2014/main" id="{B1639336-17AA-15B3-2CAB-F7E71E303A92}"/>
              </a:ext>
            </a:extLst>
          </p:cNvPr>
          <p:cNvSpPr/>
          <p:nvPr/>
        </p:nvSpPr>
        <p:spPr>
          <a:xfrm>
            <a:off x="7734791" y="4328061"/>
            <a:ext cx="129920" cy="205326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5" name="Rechthoek 4">
            <a:extLst>
              <a:ext uri="{FF2B5EF4-FFF2-40B4-BE49-F238E27FC236}">
                <a16:creationId xmlns:a16="http://schemas.microsoft.com/office/drawing/2014/main" id="{BF81068A-BE1D-7CE0-D754-4B7B5AE72731}"/>
              </a:ext>
            </a:extLst>
          </p:cNvPr>
          <p:cNvSpPr/>
          <p:nvPr/>
        </p:nvSpPr>
        <p:spPr>
          <a:xfrm>
            <a:off x="2603235" y="3851443"/>
            <a:ext cx="4823572" cy="27587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6" name="Tekstvak 5">
            <a:extLst>
              <a:ext uri="{FF2B5EF4-FFF2-40B4-BE49-F238E27FC236}">
                <a16:creationId xmlns:a16="http://schemas.microsoft.com/office/drawing/2014/main" id="{F95F6951-120C-A101-4A85-70E67A620F4B}"/>
              </a:ext>
            </a:extLst>
          </p:cNvPr>
          <p:cNvSpPr txBox="1"/>
          <p:nvPr/>
        </p:nvSpPr>
        <p:spPr>
          <a:xfrm>
            <a:off x="2858465" y="4137174"/>
            <a:ext cx="4198887" cy="2123658"/>
          </a:xfrm>
          <a:prstGeom prst="rect">
            <a:avLst/>
          </a:prstGeom>
          <a:noFill/>
        </p:spPr>
        <p:txBody>
          <a:bodyPr wrap="square" lIns="91440" tIns="45720" rIns="91440" bIns="45720" rtlCol="0" anchor="t">
            <a:spAutoFit/>
          </a:bodyPr>
          <a:lstStyle/>
          <a:p>
            <a:r>
              <a:rPr lang="nl-BE" sz="2200" b="1"/>
              <a:t>! EPC-LABELPREMIE </a:t>
            </a:r>
            <a:br>
              <a:rPr lang="nl-BE" sz="2200" b="1"/>
            </a:br>
            <a:r>
              <a:rPr lang="nl-BE" sz="2200" b="1"/>
              <a:t>VANAF 1 JANUARI 2025:</a:t>
            </a:r>
          </a:p>
          <a:p>
            <a:endParaRPr lang="nl-BE" sz="2200" b="1"/>
          </a:p>
          <a:p>
            <a:r>
              <a:rPr lang="nl-BE" sz="2200" b="1"/>
              <a:t>Hoger premiebedrag indien de minimale voorzieningen aanwezig zijn = minstens LICHTGROEN</a:t>
            </a:r>
            <a:endParaRPr lang="nl-BE" sz="2200" b="1">
              <a:cs typeface="Calibri"/>
            </a:endParaRPr>
          </a:p>
        </p:txBody>
      </p:sp>
      <p:sp>
        <p:nvSpPr>
          <p:cNvPr id="14" name="Tijdelijke aanduiding voor inhoud 2">
            <a:extLst>
              <a:ext uri="{FF2B5EF4-FFF2-40B4-BE49-F238E27FC236}">
                <a16:creationId xmlns:a16="http://schemas.microsoft.com/office/drawing/2014/main" id="{D3D6264F-45B4-01C2-90CC-89D3540CEC7A}"/>
              </a:ext>
            </a:extLst>
          </p:cNvPr>
          <p:cNvSpPr txBox="1">
            <a:spLocks/>
          </p:cNvSpPr>
          <p:nvPr/>
        </p:nvSpPr>
        <p:spPr>
          <a:xfrm>
            <a:off x="7607308" y="1429531"/>
            <a:ext cx="4508489"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KLEUR:</a:t>
            </a:r>
          </a:p>
          <a:p>
            <a:endParaRPr lang="nl-BE"/>
          </a:p>
          <a:p>
            <a:pPr lvl="1"/>
            <a:r>
              <a:rPr lang="nl-BE" sz="2000"/>
              <a:t>ROOD: er is helemaal </a:t>
            </a:r>
            <a:r>
              <a:rPr lang="nl-BE" sz="2000" b="1"/>
              <a:t>niets</a:t>
            </a:r>
            <a:r>
              <a:rPr lang="nl-BE" sz="2000"/>
              <a:t> van ventilatievoorzieningen</a:t>
            </a:r>
          </a:p>
          <a:p>
            <a:pPr lvl="1"/>
            <a:endParaRPr lang="nl-BE" sz="2000"/>
          </a:p>
          <a:p>
            <a:pPr lvl="1"/>
            <a:r>
              <a:rPr lang="nl-BE" sz="2000"/>
              <a:t>ORANJE: er zijn ventilatievoorzieningen, maar </a:t>
            </a:r>
            <a:r>
              <a:rPr lang="nl-BE" sz="2000" b="1"/>
              <a:t>te weinig</a:t>
            </a:r>
          </a:p>
          <a:p>
            <a:pPr lvl="1"/>
            <a:endParaRPr lang="nl-BE" sz="2000"/>
          </a:p>
          <a:p>
            <a:pPr lvl="1"/>
            <a:r>
              <a:rPr lang="nl-BE" sz="2000"/>
              <a:t>LICHTGROEN: de </a:t>
            </a:r>
            <a:r>
              <a:rPr lang="nl-BE" sz="2000" b="1"/>
              <a:t>minimale</a:t>
            </a:r>
            <a:r>
              <a:rPr lang="nl-BE" sz="2000"/>
              <a:t> ventilatievoorzieningen zijn aanwezig</a:t>
            </a:r>
          </a:p>
          <a:p>
            <a:pPr lvl="1"/>
            <a:endParaRPr lang="nl-BE" sz="2000"/>
          </a:p>
          <a:p>
            <a:pPr lvl="1"/>
            <a:r>
              <a:rPr lang="nl-BE" sz="2000"/>
              <a:t>DONKERGROEN: er zijn </a:t>
            </a:r>
            <a:r>
              <a:rPr lang="nl-BE" sz="2000" b="1"/>
              <a:t>voldoende</a:t>
            </a:r>
            <a:r>
              <a:rPr lang="nl-BE" sz="2000"/>
              <a:t> ventilatievoorzieningen</a:t>
            </a:r>
          </a:p>
          <a:p>
            <a:endParaRPr lang="nl-BE"/>
          </a:p>
          <a:p>
            <a:endParaRPr lang="nl-BE"/>
          </a:p>
          <a:p>
            <a:endParaRPr lang="nl-BE"/>
          </a:p>
        </p:txBody>
      </p:sp>
    </p:spTree>
    <p:extLst>
      <p:ext uri="{BB962C8B-B14F-4D97-AF65-F5344CB8AC3E}">
        <p14:creationId xmlns:p14="http://schemas.microsoft.com/office/powerpoint/2010/main" val="26728657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a:xfrm>
            <a:off x="838199" y="1412776"/>
            <a:ext cx="7474529" cy="5037474"/>
          </a:xfrm>
        </p:spPr>
        <p:txBody>
          <a:bodyPr/>
          <a:lstStyle/>
          <a:p>
            <a:r>
              <a:rPr lang="nl-BE" sz="2400"/>
              <a:t>Uit technische fiche kan je afleiden of een ruimte de correcte ventilatievoorziening heeft</a:t>
            </a:r>
          </a:p>
          <a:p>
            <a:endParaRPr lang="nl-BE" sz="2400"/>
          </a:p>
          <a:p>
            <a:r>
              <a:rPr lang="nl-BE" sz="2400"/>
              <a:t>GROEN vinkje indien</a:t>
            </a:r>
          </a:p>
          <a:p>
            <a:pPr lvl="1"/>
            <a:r>
              <a:rPr lang="nl-BE" sz="1800"/>
              <a:t>Verblijfsruimte: </a:t>
            </a:r>
          </a:p>
          <a:p>
            <a:pPr lvl="2"/>
            <a:r>
              <a:rPr lang="nl-BE" sz="1600"/>
              <a:t>natuurlijke voorziening OF</a:t>
            </a:r>
          </a:p>
          <a:p>
            <a:pPr lvl="2"/>
            <a:r>
              <a:rPr lang="nl-BE" sz="1600"/>
              <a:t>permanent draaiend mechanische voorziening</a:t>
            </a:r>
          </a:p>
          <a:p>
            <a:pPr lvl="1"/>
            <a:r>
              <a:rPr lang="nl-BE" sz="1800"/>
              <a:t>Natte ruimte: </a:t>
            </a:r>
          </a:p>
          <a:p>
            <a:pPr lvl="2"/>
            <a:r>
              <a:rPr lang="nl-BE" sz="1600"/>
              <a:t>natuurlijke voorziening mét verticaal afvoerkanaal OF</a:t>
            </a:r>
          </a:p>
          <a:p>
            <a:pPr lvl="2"/>
            <a:r>
              <a:rPr lang="nl-BE" sz="1600"/>
              <a:t>permanent draaiend mechanische voorziening</a:t>
            </a:r>
          </a:p>
          <a:p>
            <a:pPr lvl="2"/>
            <a:endParaRPr lang="nl-BE" sz="1600"/>
          </a:p>
          <a:p>
            <a:r>
              <a:rPr lang="nl-BE" sz="2400"/>
              <a:t>ROOD kruisje: alle andere situaties</a:t>
            </a:r>
          </a:p>
          <a:p>
            <a:endParaRPr lang="nl-BE" sz="2400"/>
          </a:p>
          <a:p>
            <a:endParaRPr lang="nl-BE" sz="2400"/>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pic>
        <p:nvPicPr>
          <p:cNvPr id="9" name="Afbeelding 8">
            <a:extLst>
              <a:ext uri="{FF2B5EF4-FFF2-40B4-BE49-F238E27FC236}">
                <a16:creationId xmlns:a16="http://schemas.microsoft.com/office/drawing/2014/main" id="{7F2D40B8-5B59-BE37-E481-A73EC860C8F4}"/>
              </a:ext>
            </a:extLst>
          </p:cNvPr>
          <p:cNvPicPr>
            <a:picLocks noChangeAspect="1"/>
          </p:cNvPicPr>
          <p:nvPr/>
        </p:nvPicPr>
        <p:blipFill>
          <a:blip r:embed="rId4"/>
          <a:stretch>
            <a:fillRect/>
          </a:stretch>
        </p:blipFill>
        <p:spPr>
          <a:xfrm>
            <a:off x="6463885" y="2096852"/>
            <a:ext cx="5458086" cy="4282498"/>
          </a:xfrm>
          <a:prstGeom prst="rect">
            <a:avLst/>
          </a:prstGeom>
        </p:spPr>
      </p:pic>
    </p:spTree>
    <p:extLst>
      <p:ext uri="{BB962C8B-B14F-4D97-AF65-F5344CB8AC3E}">
        <p14:creationId xmlns:p14="http://schemas.microsoft.com/office/powerpoint/2010/main" val="35620383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E5735-E55D-3A2E-1E89-CC450016A95D}"/>
              </a:ext>
            </a:extLst>
          </p:cNvPr>
          <p:cNvSpPr>
            <a:spLocks noGrp="1"/>
          </p:cNvSpPr>
          <p:nvPr>
            <p:ph type="title"/>
          </p:nvPr>
        </p:nvSpPr>
        <p:spPr/>
        <p:txBody>
          <a:bodyPr/>
          <a:lstStyle/>
          <a:p>
            <a:r>
              <a:rPr lang="nl-BE"/>
              <a:t>Impact op certificaat</a:t>
            </a:r>
          </a:p>
        </p:txBody>
      </p:sp>
      <p:sp>
        <p:nvSpPr>
          <p:cNvPr id="3" name="Tijdelijke aanduiding voor inhoud 2">
            <a:extLst>
              <a:ext uri="{FF2B5EF4-FFF2-40B4-BE49-F238E27FC236}">
                <a16:creationId xmlns:a16="http://schemas.microsoft.com/office/drawing/2014/main" id="{21E14428-9B9A-8F29-150E-708BB0721CF8}"/>
              </a:ext>
            </a:extLst>
          </p:cNvPr>
          <p:cNvSpPr>
            <a:spLocks noGrp="1"/>
          </p:cNvSpPr>
          <p:nvPr>
            <p:ph sz="half" idx="10"/>
          </p:nvPr>
        </p:nvSpPr>
        <p:spPr/>
        <p:txBody>
          <a:bodyPr/>
          <a:lstStyle/>
          <a:p>
            <a:r>
              <a:rPr lang="nl-BE" sz="2600"/>
              <a:t>LICHTGROEN: Wanneer komt ventilatie in lichtgroene categorie terecht?</a:t>
            </a:r>
          </a:p>
        </p:txBody>
      </p:sp>
      <p:sp>
        <p:nvSpPr>
          <p:cNvPr id="4" name="Tekstvak 3">
            <a:extLst>
              <a:ext uri="{FF2B5EF4-FFF2-40B4-BE49-F238E27FC236}">
                <a16:creationId xmlns:a16="http://schemas.microsoft.com/office/drawing/2014/main" id="{54A30EE1-1AF5-745A-77C3-A62C3AA584E7}"/>
              </a:ext>
            </a:extLst>
          </p:cNvPr>
          <p:cNvSpPr txBox="1"/>
          <p:nvPr/>
        </p:nvSpPr>
        <p:spPr>
          <a:xfrm>
            <a:off x="1438805" y="2680273"/>
            <a:ext cx="8004133" cy="3477875"/>
          </a:xfrm>
          <a:prstGeom prst="rect">
            <a:avLst/>
          </a:prstGeom>
          <a:solidFill>
            <a:srgbClr val="C8D32D"/>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nl-BE" sz="2000">
                <a:solidFill>
                  <a:schemeClr val="tx1"/>
                </a:solidFill>
              </a:rPr>
              <a:t>Binnen EPC zijn minimale ventilatievoorzieningen aanwezig indien:</a:t>
            </a:r>
          </a:p>
          <a:p>
            <a:endParaRPr lang="nl-BE" sz="2000">
              <a:solidFill>
                <a:schemeClr val="tx1"/>
              </a:solidFill>
            </a:endParaRPr>
          </a:p>
          <a:p>
            <a:pPr marL="285750" indent="-285750">
              <a:buFont typeface="Arial" panose="020B0604020202020204" pitchFamily="34" charset="0"/>
              <a:buChar char="•"/>
            </a:pPr>
            <a:r>
              <a:rPr lang="nl-NL" sz="2000">
                <a:solidFill>
                  <a:schemeClr val="tx1"/>
                </a:solidFill>
              </a:rPr>
              <a:t>minstens </a:t>
            </a:r>
            <a:r>
              <a:rPr lang="nl-NL" sz="2000" b="1">
                <a:solidFill>
                  <a:schemeClr val="tx1"/>
                </a:solidFill>
              </a:rPr>
              <a:t>65%</a:t>
            </a:r>
            <a:r>
              <a:rPr lang="nl-NL" sz="2000">
                <a:solidFill>
                  <a:schemeClr val="tx1"/>
                </a:solidFill>
              </a:rPr>
              <a:t> van </a:t>
            </a:r>
            <a:r>
              <a:rPr lang="nl-NL" sz="2000" err="1">
                <a:solidFill>
                  <a:schemeClr val="tx1"/>
                </a:solidFill>
              </a:rPr>
              <a:t>VERBLIJFSruimtes</a:t>
            </a:r>
            <a:r>
              <a:rPr lang="nl-NL" sz="2000">
                <a:solidFill>
                  <a:schemeClr val="tx1"/>
                </a:solidFill>
              </a:rPr>
              <a:t> heeft GROEN vinkje</a:t>
            </a:r>
          </a:p>
          <a:p>
            <a:pPr lvl="1"/>
            <a:endParaRPr lang="nl-NL" sz="2000">
              <a:solidFill>
                <a:schemeClr val="tx1"/>
              </a:solidFill>
            </a:endParaRPr>
          </a:p>
          <a:p>
            <a:pPr marL="0" lvl="1"/>
            <a:r>
              <a:rPr lang="nl-NL" sz="2000">
                <a:solidFill>
                  <a:schemeClr val="tx1"/>
                </a:solidFill>
              </a:rPr>
              <a:t>EN</a:t>
            </a:r>
          </a:p>
          <a:p>
            <a:pPr marL="285750" indent="-285750">
              <a:buFont typeface="Arial" panose="020B0604020202020204" pitchFamily="34" charset="0"/>
              <a:buChar char="•"/>
            </a:pPr>
            <a:endParaRPr lang="nl-NL" sz="2000">
              <a:solidFill>
                <a:schemeClr val="tx1"/>
              </a:solidFill>
            </a:endParaRPr>
          </a:p>
          <a:p>
            <a:pPr marL="285750" indent="-285750">
              <a:buFont typeface="Arial" panose="020B0604020202020204" pitchFamily="34" charset="0"/>
              <a:buChar char="•"/>
            </a:pPr>
            <a:r>
              <a:rPr lang="nl-NL" sz="2000">
                <a:solidFill>
                  <a:schemeClr val="tx1"/>
                </a:solidFill>
              </a:rPr>
              <a:t>minstens </a:t>
            </a:r>
            <a:r>
              <a:rPr lang="nl-NL" sz="2000" b="1">
                <a:solidFill>
                  <a:schemeClr val="tx1"/>
                </a:solidFill>
              </a:rPr>
              <a:t>65%</a:t>
            </a:r>
            <a:r>
              <a:rPr lang="nl-NL" sz="2000">
                <a:solidFill>
                  <a:schemeClr val="tx1"/>
                </a:solidFill>
              </a:rPr>
              <a:t> van NATTE ruimtes heeft GROEN vinkje</a:t>
            </a:r>
          </a:p>
          <a:p>
            <a:endParaRPr lang="nl-NL" sz="2000">
              <a:solidFill>
                <a:schemeClr val="tx1"/>
              </a:solidFill>
            </a:endParaRPr>
          </a:p>
          <a:p>
            <a:r>
              <a:rPr lang="nl-NL" sz="2000">
                <a:solidFill>
                  <a:schemeClr val="tx1"/>
                </a:solidFill>
              </a:rPr>
              <a:t>EN</a:t>
            </a:r>
          </a:p>
          <a:p>
            <a:pPr marL="285750" indent="-285750">
              <a:buFont typeface="Arial" panose="020B0604020202020204" pitchFamily="34" charset="0"/>
              <a:buChar char="•"/>
            </a:pPr>
            <a:endParaRPr lang="nl-NL" sz="2000">
              <a:solidFill>
                <a:schemeClr val="tx1"/>
              </a:solidFill>
            </a:endParaRPr>
          </a:p>
          <a:p>
            <a:pPr marL="285750" indent="-285750">
              <a:buFont typeface="Arial" panose="020B0604020202020204" pitchFamily="34" charset="0"/>
              <a:buChar char="•"/>
            </a:pPr>
            <a:r>
              <a:rPr lang="nl-NL" sz="2000" b="1">
                <a:solidFill>
                  <a:schemeClr val="tx1"/>
                </a:solidFill>
              </a:rPr>
              <a:t>ALLE </a:t>
            </a:r>
            <a:r>
              <a:rPr lang="nl-NL" sz="2000">
                <a:solidFill>
                  <a:schemeClr val="tx1"/>
                </a:solidFill>
              </a:rPr>
              <a:t>keukens, bad- en douchekamers hebben GROEN VINKJE</a:t>
            </a:r>
          </a:p>
        </p:txBody>
      </p:sp>
      <p:sp>
        <p:nvSpPr>
          <p:cNvPr id="5" name="Ovaal 4">
            <a:extLst>
              <a:ext uri="{FF2B5EF4-FFF2-40B4-BE49-F238E27FC236}">
                <a16:creationId xmlns:a16="http://schemas.microsoft.com/office/drawing/2014/main" id="{6053D8D1-3B48-040D-9C91-DE3E99A470B4}"/>
              </a:ext>
            </a:extLst>
          </p:cNvPr>
          <p:cNvSpPr/>
          <p:nvPr/>
        </p:nvSpPr>
        <p:spPr>
          <a:xfrm>
            <a:off x="10957973" y="93594"/>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EA10A27B-66E2-08D3-B515-9A936D7F13E6}"/>
              </a:ext>
            </a:extLst>
          </p:cNvPr>
          <p:cNvSpPr txBox="1"/>
          <p:nvPr/>
        </p:nvSpPr>
        <p:spPr>
          <a:xfrm>
            <a:off x="10876071" y="77767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IX.2</a:t>
            </a:r>
          </a:p>
        </p:txBody>
      </p:sp>
      <p:pic>
        <p:nvPicPr>
          <p:cNvPr id="7" name="Graphic 6" descr="Klembord">
            <a:extLst>
              <a:ext uri="{FF2B5EF4-FFF2-40B4-BE49-F238E27FC236}">
                <a16:creationId xmlns:a16="http://schemas.microsoft.com/office/drawing/2014/main" id="{B2F8E8F1-F51F-74BA-521A-276D21F5D9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6102" y="137707"/>
            <a:ext cx="775869" cy="775869"/>
          </a:xfrm>
          <a:prstGeom prst="rect">
            <a:avLst/>
          </a:prstGeom>
        </p:spPr>
      </p:pic>
      <p:pic>
        <p:nvPicPr>
          <p:cNvPr id="13" name="Afbeelding 12">
            <a:extLst>
              <a:ext uri="{FF2B5EF4-FFF2-40B4-BE49-F238E27FC236}">
                <a16:creationId xmlns:a16="http://schemas.microsoft.com/office/drawing/2014/main" id="{92636ABA-E8CF-B0EC-1315-2690E9850B81}"/>
              </a:ext>
            </a:extLst>
          </p:cNvPr>
          <p:cNvPicPr>
            <a:picLocks noChangeAspect="1"/>
          </p:cNvPicPr>
          <p:nvPr/>
        </p:nvPicPr>
        <p:blipFill>
          <a:blip r:embed="rId4"/>
          <a:stretch>
            <a:fillRect/>
          </a:stretch>
        </p:blipFill>
        <p:spPr>
          <a:xfrm>
            <a:off x="2983323" y="2033727"/>
            <a:ext cx="6096000" cy="646546"/>
          </a:xfrm>
          <a:prstGeom prst="rect">
            <a:avLst/>
          </a:prstGeom>
        </p:spPr>
      </p:pic>
    </p:spTree>
    <p:extLst>
      <p:ext uri="{BB962C8B-B14F-4D97-AF65-F5344CB8AC3E}">
        <p14:creationId xmlns:p14="http://schemas.microsoft.com/office/powerpoint/2010/main" val="3544630026"/>
      </p:ext>
    </p:extLst>
  </p:cSld>
  <p:clrMapOvr>
    <a:masterClrMapping/>
  </p:clrMapOvr>
</p:sld>
</file>

<file path=ppt/theme/theme1.xml><?xml version="1.0" encoding="utf-8"?>
<a:theme xmlns:a="http://schemas.openxmlformats.org/drawingml/2006/main" name="sjabloon-PREMIES">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E6B639B5-8850-4E55-AE8A-D6F33FA2018E}"/>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rde op blanco">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A303F331-3346-42C3-A872-88C539887AE5}"/>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8" ma:contentTypeDescription="" ma:contentTypeScope="" ma:versionID="ff316b574535e2397b05f1b0e72ae0fd">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1a3f90b9dabe4832c172b1716b97b81d"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Gevalideerd" minOccurs="0"/>
                <xsd:element ref="ns2:MediaLengthInSeconds" minOccurs="0"/>
                <xsd:element ref="ns2:Datum"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Opmerking" ma:description="Optioneel veld. Maakt het eenvoudiger om de juiste PV terug te vinden als inspiratiebron bij het beantwoorden van een nieuwe PV."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41" nillable="true" ma:displayName="Location" ma:internalName="MediaServiceLocation" ma:readOnly="true">
      <xsd:simpleType>
        <xsd:restriction base="dms:Text"/>
      </xsd:simpleType>
    </xsd:element>
    <xsd:element name="Gevalideerd" ma:index="42" nillable="true" ma:displayName="Gevalideerd" ma:default="0" ma:format="Dropdown" ma:internalName="Gevalideer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element name="Datum" ma:index="44" nillable="true" ma:displayName="Datum" ma:format="DateTime" ma:internalName="Datum">
      <xsd:simpleType>
        <xsd:restriction base="dms:DateTime"/>
      </xsd:simpleType>
    </xsd:element>
    <xsd:element name="lcf76f155ced4ddcb4097134ff3c332f" ma:index="46"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2"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1011;#2022|c1a28116-e2f0-49b1-b462-04a0cbae033f"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9ec0f0-7796-43d0-ac1f-4c8c46ee0bd1">
      <Value>1137</Value>
      <Value>949</Value>
      <Value>894</Value>
      <Value>893</Value>
      <Value>892</Value>
      <Value>1029</Value>
    </TaxCatchAll>
    <_dlc_DocId xmlns="3bac7649-eb37-460d-9f8a-9ca85f036e36">CNSPRC6EMTMN-1624825353-76381</_dlc_DocId>
    <_dlc_DocIdUrl xmlns="3bac7649-eb37-460d-9f8a-9ca85f036e36">
      <Url>https://vlaamseoverheid.sharepoint.com/sites/vea-intern/_layouts/15/DocIdRedir.aspx?ID=CNSPRC6EMTMN-1624825353-76381</Url>
      <Description>CNSPRC6EMTMN-1624825353-76381</Description>
    </_dlc_DocIdUrl>
    <o64c163da4194d2da901314b913c9962 xmlns="3bac7649-eb37-460d-9f8a-9ca85f036e36">
      <Terms xmlns="http://schemas.microsoft.com/office/infopath/2007/PartnerControls">
        <TermInfo xmlns="http://schemas.microsoft.com/office/infopath/2007/PartnerControls">
          <TermName xmlns="http://schemas.microsoft.com/office/infopath/2007/PartnerControls">Inspectieprotocol</TermName>
          <TermId xmlns="http://schemas.microsoft.com/office/infopath/2007/PartnerControls">c8c963c4-3b10-4e6c-a980-01013d3f6615</TermId>
        </TermInfo>
      </Terms>
    </o64c163da4194d2da901314b913c9962>
    <_dlc_DocIdPersistId xmlns="3bac7649-eb37-460d-9f8a-9ca85f036e36" xsi:nil="true"/>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2018</TermName>
          <TermId xmlns="http://schemas.microsoft.com/office/infopath/2007/PartnerControls">eb83efca-b29f-4cba-88a8-6ec0a2d2286d</TermId>
        </TermInfo>
      </Terms>
    </j8fa6b92914e4ae9b830c87969e146f2>
    <e3cfbf68bf8e4c3fb04a16e909e95235 xmlns="3bac7649-eb37-460d-9f8a-9ca85f036e36">
      <Terms xmlns="http://schemas.microsoft.com/office/infopath/2007/PartnerControls">
        <TermInfo xmlns="http://schemas.microsoft.com/office/infopath/2007/PartnerControls">
          <TermName xmlns="http://schemas.microsoft.com/office/infopath/2007/PartnerControls">Info</TermName>
          <TermId xmlns="http://schemas.microsoft.com/office/infopath/2007/PartnerControls">334ad7c8-dd6d-42be-af19-fe25c9c90688</TermId>
        </TermInfo>
      </Terms>
    </e3cfbf68bf8e4c3fb04a16e909e95235>
    <gfbc9fa463924f638e13122842d4754a xmlns="3bac7649-eb37-460d-9f8a-9ca85f036e36">
      <Terms xmlns="http://schemas.microsoft.com/office/infopath/2007/PartnerControls">
        <TermInfo xmlns="http://schemas.microsoft.com/office/infopath/2007/PartnerControls">
          <TermName xmlns="http://schemas.microsoft.com/office/infopath/2007/PartnerControls">Gebouw</TermName>
          <TermId xmlns="http://schemas.microsoft.com/office/infopath/2007/PartnerControls">6033f9aa-57e8-41d1-a89c-5c72e361a4fe</TermId>
        </TermInfo>
      </Terms>
    </gfbc9fa463924f638e13122842d4754a>
    <gf4f80eca70b4135a9ced6669fdbdb3a xmlns="3bac7649-eb37-460d-9f8a-9ca85f036e36">
      <Terms xmlns="http://schemas.microsoft.com/office/infopath/2007/PartnerControls">
        <TermInfo xmlns="http://schemas.microsoft.com/office/infopath/2007/PartnerControls">
          <TermName xmlns="http://schemas.microsoft.com/office/infopath/2007/PartnerControls">EE Kwaliteit＆Onderst</TermName>
          <TermId xmlns="http://schemas.microsoft.com/office/infopath/2007/PartnerControls">a6a50517-f0b6-4ae1-bd2b-e705872b2bd0</TermId>
        </TermInfo>
      </Terms>
    </gf4f80eca70b4135a9ced6669fdbdb3a>
    <Datum xmlns="8c9d9997-d67c-42a9-91b6-82cf79a793c3" xsi:nil="true"/>
    <DocumentSetDescription xmlns="http://schemas.microsoft.com/sharepoint/v3" xsi:nil="true"/>
    <b8cc891c48c04693b714cbf35be861e7 xmlns="8c9d9997-d67c-42a9-91b6-82cf79a793c3">
      <Terms xmlns="http://schemas.microsoft.com/office/infopath/2007/PartnerControls"/>
    </b8cc891c48c04693b714cbf35be861e7>
    <lcf76f155ced4ddcb4097134ff3c332f xmlns="8c9d9997-d67c-42a9-91b6-82cf79a793c3">
      <Terms xmlns="http://schemas.microsoft.com/office/infopath/2007/PartnerControls"/>
    </lcf76f155ced4ddcb4097134ff3c332f>
    <Jaar_x0020_REG_x0020_ODV xmlns="3bac7649-eb37-460d-9f8a-9ca85f036e36">2022</Jaar_x0020_REG_x0020_ODV>
    <Gevalideerd xmlns="8c9d9997-d67c-42a9-91b6-82cf79a793c3">false</Gevalideerd>
    <cf6c9fb545af48f7a36995ecbde93006 xmlns="8c9d9997-d67c-42a9-91b6-82cf79a793c3">
      <Terms xmlns="http://schemas.microsoft.com/office/infopath/2007/PartnerControls">
        <TermInfo xmlns="http://schemas.microsoft.com/office/infopath/2007/PartnerControls">
          <TermName xmlns="http://schemas.microsoft.com/office/infopath/2007/PartnerControls">EPC</TermName>
          <TermId xmlns="http://schemas.microsoft.com/office/infopath/2007/PartnerControls">7f9e76a1-6a1e-400c-87b5-03ad9d9fe048</TermId>
        </TermInfo>
      </Terms>
    </cf6c9fb545af48f7a36995ecbde93006>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344DDA7-A770-49B1-86CD-437A9BD911E7}">
  <ds:schemaRefs>
    <ds:schemaRef ds:uri="http://schemas.microsoft.com/sharepoint/v3/contenttype/forms"/>
  </ds:schemaRefs>
</ds:datastoreItem>
</file>

<file path=customXml/itemProps2.xml><?xml version="1.0" encoding="utf-8"?>
<ds:datastoreItem xmlns:ds="http://schemas.openxmlformats.org/officeDocument/2006/customXml" ds:itemID="{E87E72AB-0A01-471C-A79F-640B7C7A2F4F}">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053B14-DBD7-49B2-B836-615BF1BA21C3}">
  <ds:schemaRefs>
    <ds:schemaRef ds:uri="http://purl.org/dc/terms/"/>
    <ds:schemaRef ds:uri="8c9d9997-d67c-42a9-91b6-82cf79a793c3"/>
    <ds:schemaRef ds:uri="9a9ec0f0-7796-43d0-ac1f-4c8c46ee0bd1"/>
    <ds:schemaRef ds:uri="http://purl.org/dc/dcmitype/"/>
    <ds:schemaRef ds:uri="http://schemas.microsoft.com/sharepoint/v3"/>
    <ds:schemaRef ds:uri="http://schemas.microsoft.com/office/2006/documentManagement/types"/>
    <ds:schemaRef ds:uri="3bac7649-eb37-460d-9f8a-9ca85f036e3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EFC811A3-0C30-410A-97AE-2E9DECA764C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13368</Words>
  <Application>Microsoft Office PowerPoint</Application>
  <PresentationFormat>Breedbeeld</PresentationFormat>
  <Paragraphs>2336</Paragraphs>
  <Slides>246</Slides>
  <Notes>23</Notes>
  <HiddenSlides>0</HiddenSlides>
  <MMClips>0</MMClips>
  <ScaleCrop>false</ScaleCrop>
  <HeadingPairs>
    <vt:vector size="6" baseType="variant">
      <vt:variant>
        <vt:lpstr>Gebruikte lettertypen</vt:lpstr>
      </vt:variant>
      <vt:variant>
        <vt:i4>13</vt:i4>
      </vt:variant>
      <vt:variant>
        <vt:lpstr>Thema</vt:lpstr>
      </vt:variant>
      <vt:variant>
        <vt:i4>3</vt:i4>
      </vt:variant>
      <vt:variant>
        <vt:lpstr>Diatitels</vt:lpstr>
      </vt:variant>
      <vt:variant>
        <vt:i4>246</vt:i4>
      </vt:variant>
    </vt:vector>
  </HeadingPairs>
  <TitlesOfParts>
    <vt:vector size="262" baseType="lpstr">
      <vt:lpstr>24</vt:lpstr>
      <vt:lpstr>Arial</vt:lpstr>
      <vt:lpstr>Avenir Book</vt:lpstr>
      <vt:lpstr>Calibri</vt:lpstr>
      <vt:lpstr>Calibri Light</vt:lpstr>
      <vt:lpstr>Calibri,Sans-Serif</vt:lpstr>
      <vt:lpstr>FlandersArtSans-Regular</vt:lpstr>
      <vt:lpstr>Times New Roman</vt:lpstr>
      <vt:lpstr>Wingdings</vt:lpstr>
      <vt:lpstr>Wingdings</vt:lpstr>
      <vt:lpstr>Wingdings 2</vt:lpstr>
      <vt:lpstr>Wingdings 3</vt:lpstr>
      <vt:lpstr>'Wingdings 3',Sans-Serif</vt:lpstr>
      <vt:lpstr>sjabloon-PREMIES</vt:lpstr>
      <vt:lpstr>Aangepast ontwerp</vt:lpstr>
      <vt:lpstr>Aarde op blanco</vt:lpstr>
      <vt:lpstr>PowerPoint-presentatie</vt:lpstr>
      <vt:lpstr>Permanente vorming 2024</vt:lpstr>
      <vt:lpstr>Agenda</vt:lpstr>
      <vt:lpstr>PowerPoint-presentatie</vt:lpstr>
      <vt:lpstr>Wijzigingen IP vanaf 1/1/2024</vt:lpstr>
      <vt:lpstr>DEEL IX: Ventilatie</vt:lpstr>
      <vt:lpstr>Waarom invoer ventilatie wijzigen?</vt:lpstr>
      <vt:lpstr>Waarom invoer ventilatie wijzigen?</vt:lpstr>
      <vt:lpstr>Doel nieuwe invoer ventilatie</vt:lpstr>
      <vt:lpstr>In een notendop</vt:lpstr>
      <vt:lpstr>Opbouw deel IX Ventilatie</vt:lpstr>
      <vt:lpstr>Algemene principes</vt:lpstr>
      <vt:lpstr>Centrale concepten in de nieuwe aanpak</vt:lpstr>
      <vt:lpstr>Stappenplan R en kNR</vt:lpstr>
      <vt:lpstr>Stappenplan R en kNR</vt:lpstr>
      <vt:lpstr>PowerPoint-presentatie</vt:lpstr>
      <vt:lpstr>Welke ruimtes NOOIT invoeren</vt:lpstr>
      <vt:lpstr>PowerPoint-presentatie</vt:lpstr>
      <vt:lpstr>Wat is een natte ruimte?</vt:lpstr>
      <vt:lpstr>Voorbeelden van niet afgewerkte ruimtes</vt:lpstr>
      <vt:lpstr>Wat is een natte ruimte?</vt:lpstr>
      <vt:lpstr>Wat is een verblijfsruimte?</vt:lpstr>
      <vt:lpstr>Hoe omgaan met gemengde ruimtes?</vt:lpstr>
      <vt:lpstr>Hoe omgaan met gemengde ruimtes?</vt:lpstr>
      <vt:lpstr>Hoe omgaan met gemengde ruimtes?</vt:lpstr>
      <vt:lpstr>Hoe omgaan met gemengde ruimtes?</vt:lpstr>
      <vt:lpstr>Voorbeeld 1</vt:lpstr>
      <vt:lpstr>Voorbeeld 1</vt:lpstr>
      <vt:lpstr>Voorbeeld 1</vt:lpstr>
      <vt:lpstr>Voorbeeld 1</vt:lpstr>
      <vt:lpstr>Voorbeeld 2</vt:lpstr>
      <vt:lpstr>Voorbeeld 2</vt:lpstr>
      <vt:lpstr>Voorbeeld 2</vt:lpstr>
      <vt:lpstr>Voorbeeld 2</vt:lpstr>
      <vt:lpstr>Voorbeeld 3</vt:lpstr>
      <vt:lpstr>Voorbeeld 3</vt:lpstr>
      <vt:lpstr>Voorbeeld 3</vt:lpstr>
      <vt:lpstr>Voorbeeld 3</vt:lpstr>
      <vt:lpstr>Voorbeeld 3</vt:lpstr>
      <vt:lpstr>Stappenplan R en kNR</vt:lpstr>
      <vt:lpstr>PowerPoint-presentatie</vt:lpstr>
      <vt:lpstr>Ventilatieopeningen</vt:lpstr>
      <vt:lpstr>Natuurlijke ventilatieopening</vt:lpstr>
      <vt:lpstr>Natuurlijke ventilatieopening</vt:lpstr>
      <vt:lpstr>Natuurlijke ventilatieopening</vt:lpstr>
      <vt:lpstr>Mechanische ventilatieopening</vt:lpstr>
      <vt:lpstr>Stappenplan R en kNR</vt:lpstr>
      <vt:lpstr>PowerPoint-presentatie</vt:lpstr>
      <vt:lpstr>Mechanische ventilatietoestellen</vt:lpstr>
      <vt:lpstr>Mechanische ventilatietoestellen</vt:lpstr>
      <vt:lpstr>Mechanische ventilatietoestellen</vt:lpstr>
      <vt:lpstr>Mechanische ventilatietoestellen</vt:lpstr>
      <vt:lpstr>Mechanische ventilatietoestellen</vt:lpstr>
      <vt:lpstr>Mechanische ventilatietoestellen</vt:lpstr>
      <vt:lpstr>Mechanische ventilatietoestellen</vt:lpstr>
      <vt:lpstr>Eigenschappen van ventilatietoestel</vt:lpstr>
      <vt:lpstr>Eigenschappen van ventilatietoestel</vt:lpstr>
      <vt:lpstr>Regeling</vt:lpstr>
      <vt:lpstr>Warmterecuperatie</vt:lpstr>
      <vt:lpstr>Warmterecuperatie</vt:lpstr>
      <vt:lpstr>Warmterecuperatie</vt:lpstr>
      <vt:lpstr>Warmterecuperatie</vt:lpstr>
      <vt:lpstr>Warmterecuperatie</vt:lpstr>
      <vt:lpstr>Warmterecuperatie</vt:lpstr>
      <vt:lpstr>Twee bijzondere systemen (ongewijzigd)</vt:lpstr>
      <vt:lpstr>Stappenplan R en kNR</vt:lpstr>
      <vt:lpstr>Uitgewerkt voorbeeld 1</vt:lpstr>
      <vt:lpstr>Uitgewerkt voorbeeld 1</vt:lpstr>
      <vt:lpstr>Uitgewerkt voorbeeld 1</vt:lpstr>
      <vt:lpstr>STAP 1 + STAP 2 in software: ruimtes + ventilatieopeningen tegelijkertijd invoeren</vt:lpstr>
      <vt:lpstr>STAP 1 + STAP 2 in software: ruimtes + ventilatieopeningen tegelijkertijd invoeren</vt:lpstr>
      <vt:lpstr>STAP 1 + STAP 2 in software: ruimtes + ventilatieopeningen tegelijkertijd invoeren</vt:lpstr>
      <vt:lpstr>STAP 3: ventilatietoestel invoeren en koppelen</vt:lpstr>
      <vt:lpstr>STAP 3: ventilatietoestel invoeren en koppelen</vt:lpstr>
      <vt:lpstr>Resultaat van STAP 1, 2 en 3</vt:lpstr>
      <vt:lpstr>Uitgewerkt voorbeeld 2</vt:lpstr>
      <vt:lpstr>Uitgewerkt voorbeeld 2</vt:lpstr>
      <vt:lpstr>Uitgewerkt voorbeeld 2</vt:lpstr>
      <vt:lpstr>Uitgewerkt voorbeeld 2</vt:lpstr>
      <vt:lpstr>Uitgewerkt voorbeeld 2</vt:lpstr>
      <vt:lpstr>Resultaat van STAP 1, 2 en 3</vt:lpstr>
      <vt:lpstr>Uitgewerkt voorbeeld 3</vt:lpstr>
      <vt:lpstr>Uitgewerkt voorbeeld 3</vt:lpstr>
      <vt:lpstr>Uitgewerkt voorbeeld 3</vt:lpstr>
      <vt:lpstr>Uitgewerkt voorbeeld 3</vt:lpstr>
      <vt:lpstr>Invoer ruimtes</vt:lpstr>
      <vt:lpstr>Invoer ruimtes</vt:lpstr>
      <vt:lpstr>Invoer toestellen</vt:lpstr>
      <vt:lpstr>Resultaat van STAP 1, 2 en 3</vt:lpstr>
      <vt:lpstr>Resultaat van STAP 1, 2 en 3</vt:lpstr>
      <vt:lpstr>Stappenplan EPC-GD</vt:lpstr>
      <vt:lpstr>PowerPoint-presentatie</vt:lpstr>
      <vt:lpstr>PowerPoint-presentatie</vt:lpstr>
      <vt:lpstr>Wat is impact op …</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certificaat</vt:lpstr>
      <vt:lpstr>Impact op energiescore</vt:lpstr>
      <vt:lpstr>Wijzigingen IP vanaf 1/1/2024</vt:lpstr>
      <vt:lpstr>Overzicht wijzigingen/verduidelijkingen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in rest van het IP</vt:lpstr>
      <vt:lpstr>Wijzigingen software</vt:lpstr>
      <vt:lpstr>PowerPoint-presentatie</vt:lpstr>
      <vt:lpstr>Kennis rond toepassingsgebied</vt:lpstr>
      <vt:lpstr>Wanneer moet een EPC opgemaakt worden?</vt:lpstr>
      <vt:lpstr>EPC-plicht</vt:lpstr>
      <vt:lpstr>PowerPoint-presentatie</vt:lpstr>
      <vt:lpstr>Quiz toepassingsgebied</vt:lpstr>
      <vt:lpstr>Tip</vt:lpstr>
      <vt:lpstr>Voor welke gebouwen?</vt:lpstr>
      <vt:lpstr>Voor welke gebouwen?</vt:lpstr>
      <vt:lpstr>Voor welke gebouwen?</vt:lpstr>
      <vt:lpstr>Voor welke gebouwen?</vt:lpstr>
      <vt:lpstr>Voor welke gebouwen?</vt:lpstr>
      <vt:lpstr>Voor welke gebouwen?</vt:lpstr>
      <vt:lpstr>Voor welke gebouwen?</vt:lpstr>
      <vt:lpstr>Voor welke gebouwen?</vt:lpstr>
      <vt:lpstr>Voor welke gebouwen?</vt:lpstr>
      <vt:lpstr>Voor welke gebouwen?</vt:lpstr>
      <vt:lpstr>Bij overdracht</vt:lpstr>
      <vt:lpstr>Bij overdracht</vt:lpstr>
      <vt:lpstr>Bij overdracht</vt:lpstr>
      <vt:lpstr>Bij overdracht</vt:lpstr>
      <vt:lpstr>Bij overdracht</vt:lpstr>
      <vt:lpstr>Bij overdracht</vt:lpstr>
      <vt:lpstr>Bij overdracht</vt:lpstr>
      <vt:lpstr>Bij overdracht</vt:lpstr>
      <vt:lpstr>Bij overdracht</vt:lpstr>
      <vt:lpstr>Bij overdracht</vt:lpstr>
      <vt:lpstr>Bij verhuur</vt:lpstr>
      <vt:lpstr>Algemene EPC plicht</vt:lpstr>
      <vt:lpstr>Algemene EPC plicht</vt:lpstr>
      <vt:lpstr>Algemene EPC plicht</vt:lpstr>
      <vt:lpstr>Wat met de renovatieverplichting?</vt:lpstr>
      <vt:lpstr>Quiz: antwoorden</vt:lpstr>
      <vt:lpstr>Quiz: antwoorden</vt:lpstr>
      <vt:lpstr>PowerPoint-presentatie</vt:lpstr>
      <vt:lpstr>PowerPoint-presentatie</vt:lpstr>
      <vt:lpstr>Quiz EPC GD</vt:lpstr>
      <vt:lpstr>Quiz EPC GD</vt:lpstr>
      <vt:lpstr>Quiz EPC GD</vt:lpstr>
      <vt:lpstr>Veelgemaakte fouten EPC GD</vt:lpstr>
      <vt:lpstr>Doel en belang van het EPC GD</vt:lpstr>
      <vt:lpstr>Doel en belang van het EPC GD</vt:lpstr>
      <vt:lpstr>Wat bevat het EPC GD?</vt:lpstr>
      <vt:lpstr>Wat bevat het EPC GD?</vt:lpstr>
      <vt:lpstr>Wat bevat het EPC GD niet?</vt:lpstr>
      <vt:lpstr>Fouten in EPC GD vermijden</vt:lpstr>
      <vt:lpstr>PowerPoint-presentatie</vt:lpstr>
      <vt:lpstr>Fouten in EPC GD vermijden</vt:lpstr>
      <vt:lpstr>Communicatie bij fouten in het EPC GD</vt:lpstr>
      <vt:lpstr>Communicatie bij fouten in EPC GD</vt:lpstr>
      <vt:lpstr>Communicatie bij fouten in EPC GD</vt:lpstr>
      <vt:lpstr>Communicatie bij fouten in EPC GD</vt:lpstr>
      <vt:lpstr>Communicatie bij fouten in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Veelgemaakte fouten in het EPC GD</vt:lpstr>
      <vt:lpstr>Belang van een goede schets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Oplossingen quiz EPC GD</vt:lpstr>
      <vt:lpstr>Oplossingen  quiz EPC GD</vt:lpstr>
      <vt:lpstr>Oplossingen quiz EPC GD</vt:lpstr>
      <vt:lpstr>PowerPoint-presentatie</vt:lpstr>
      <vt:lpstr>PowerPoint-presentatie</vt:lpstr>
      <vt:lpstr>PowerPoint-presentatie</vt:lpstr>
      <vt:lpstr>Quiz aanname</vt:lpstr>
      <vt:lpstr>Veelgemaakte fouten bij aannames</vt:lpstr>
      <vt:lpstr>Veelgemaakte fouten bij aannames</vt:lpstr>
      <vt:lpstr>Veelgemaakte fouten bij aannames</vt:lpstr>
      <vt:lpstr>Veelgemaakte fouten bij aannames</vt:lpstr>
      <vt:lpstr>Veelgemaakte fouten bij aannames</vt:lpstr>
      <vt:lpstr>Quiz aanname</vt:lpstr>
      <vt:lpstr>PowerPoint-presentatie</vt:lpstr>
      <vt:lpstr>PowerPoint-presentatie</vt:lpstr>
      <vt:lpstr>Quiz Aanbevelingen</vt:lpstr>
      <vt:lpstr>Quiz Aanbevelingen</vt:lpstr>
      <vt:lpstr>Quiz Aanbevelingen</vt:lpstr>
      <vt:lpstr>Tip</vt:lpstr>
      <vt:lpstr>Aanbevelingen</vt:lpstr>
      <vt:lpstr>Invoergegevens voor aanbevelingen</vt:lpstr>
      <vt:lpstr>Belang van correcte aanbeveling</vt:lpstr>
      <vt:lpstr>Belang van correcte aanbeveling</vt:lpstr>
      <vt:lpstr>Belang van correcte aanbeveling</vt:lpstr>
      <vt:lpstr>Oplossing Quiz</vt:lpstr>
      <vt:lpstr>Oplossing Quiz</vt:lpstr>
      <vt:lpstr>Oplossing Quiz</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Onderwerp van jouw ppt</dc:title>
  <dc:creator>Vens Veronique</dc:creator>
  <cp:lastModifiedBy>Christiaens Lise</cp:lastModifiedBy>
  <cp:revision>1</cp:revision>
  <cp:lastPrinted>2023-08-22T08:04:00Z</cp:lastPrinted>
  <dcterms:created xsi:type="dcterms:W3CDTF">2020-12-27T23:18:28Z</dcterms:created>
  <dcterms:modified xsi:type="dcterms:W3CDTF">2023-11-14T15:19:23Z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_dlc_DocIdItemGuid">
    <vt:lpwstr>4c1eda7a-64b3-4de6-8e4d-664f7fd5f0ce</vt:lpwstr>
  </property>
  <property fmtid="{D5CDD505-2E9C-101B-9397-08002B2CF9AE}" pid="4" name="VEKA - Huisstijl - Sjabloontype">
    <vt:lpwstr>969;#Presentatie|42839348-e47c-4bdb-8d8d-14b5d5e0c2f5</vt:lpwstr>
  </property>
  <property fmtid="{D5CDD505-2E9C-101B-9397-08002B2CF9AE}" pid="5" name="Huisstijl - scope">
    <vt:lpwstr>954;#VEKA|f58e36ef-da85-4ad2-ab84-ad72cd1808c7</vt:lpwstr>
  </property>
  <property fmtid="{D5CDD505-2E9C-101B-9397-08002B2CF9AE}" pid="6" name="Vea EE Thema">
    <vt:lpwstr>892;#Gebouw|6033f9aa-57e8-41d1-a89c-5c72e361a4fe</vt:lpwstr>
  </property>
  <property fmtid="{D5CDD505-2E9C-101B-9397-08002B2CF9AE}" pid="7" name="Jaar">
    <vt:lpwstr>1137;#2018|eb83efca-b29f-4cba-88a8-6ec0a2d2286d</vt:lpwstr>
  </property>
  <property fmtid="{D5CDD505-2E9C-101B-9397-08002B2CF9AE}" pid="8" name="Vea EE Onderwerp">
    <vt:lpwstr>894;#Inspectieprotocol|c8c963c4-3b10-4e6c-a980-01013d3f6615</vt:lpwstr>
  </property>
  <property fmtid="{D5CDD505-2E9C-101B-9397-08002B2CF9AE}" pid="9" name="Vea EE Doctype">
    <vt:lpwstr>893;#Info|334ad7c8-dd6d-42be-af19-fe25c9c90688</vt:lpwstr>
  </property>
  <property fmtid="{D5CDD505-2E9C-101B-9397-08002B2CF9AE}" pid="10" name="Jaar0">
    <vt:lpwstr>1137;#2018|eb83efca-b29f-4cba-88a8-6ec0a2d2286d</vt:lpwstr>
  </property>
  <property fmtid="{D5CDD505-2E9C-101B-9397-08002B2CF9AE}" pid="11" name="VeaTeam">
    <vt:lpwstr>949;#EE Kwaliteit＆Onderst|a6a50517-f0b6-4ae1-bd2b-e705872b2bd0</vt:lpwstr>
  </property>
  <property fmtid="{D5CDD505-2E9C-101B-9397-08002B2CF9AE}" pid="12" name="VEA EE Defossilisering">
    <vt:lpwstr/>
  </property>
  <property fmtid="{D5CDD505-2E9C-101B-9397-08002B2CF9AE}" pid="13" name="MediaServiceImageTags">
    <vt:lpwstr/>
  </property>
  <property fmtid="{D5CDD505-2E9C-101B-9397-08002B2CF9AE}" pid="14" name="VEA EE Domein">
    <vt:lpwstr>1029;#EPC|7f9e76a1-6a1e-400c-87b5-03ad9d9fe048</vt:lpwstr>
  </property>
</Properties>
</file>