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313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93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69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7071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065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36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16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93686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57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79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71010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97B72-4DB9-4E67-9151-54E0DCF45637}" type="datetimeFigureOut">
              <a:rPr lang="nl-BE" smtClean="0"/>
              <a:t>28/06/2022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58FC2-BA06-40D4-8567-661BEC18F87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012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 rotWithShape="1">
          <a:blip r:embed="rId2" cstate="print"/>
          <a:srcRect r="24746"/>
          <a:stretch/>
        </p:blipFill>
        <p:spPr bwMode="auto">
          <a:xfrm>
            <a:off x="4307001" y="-81597"/>
            <a:ext cx="262345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Clash of cultures?   picture by Matthew Bennett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4775"/>
            <a:ext cx="443865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0" descr="Vieng Tara Vill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371" y="3914775"/>
            <a:ext cx="5464629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9" descr="photo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40953"/>
            <a:ext cx="6106886" cy="153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4" descr="laos00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06886" y="2540953"/>
            <a:ext cx="6085114" cy="153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7" descr="Afbeeldingsresultaat voor school vang vieng"/>
          <p:cNvPicPr/>
          <p:nvPr/>
        </p:nvPicPr>
        <p:blipFill rotWithShape="1">
          <a:blip r:embed="rId7" cstate="print"/>
          <a:srcRect t="13158" b="4547"/>
          <a:stretch/>
        </p:blipFill>
        <p:spPr bwMode="auto">
          <a:xfrm>
            <a:off x="7217230" y="-32657"/>
            <a:ext cx="4996542" cy="265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1" descr="IMG_20130210_075417"/>
          <p:cNvPicPr/>
          <p:nvPr/>
        </p:nvPicPr>
        <p:blipFill rotWithShape="1">
          <a:blip r:embed="rId8" cstate="print"/>
          <a:srcRect l="3945" t="21786" r="4401" b="5759"/>
          <a:stretch/>
        </p:blipFill>
        <p:spPr bwMode="auto">
          <a:xfrm>
            <a:off x="-1" y="-10886"/>
            <a:ext cx="4020231" cy="255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5" descr="IMG_20130211_06361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86287" y="4061426"/>
            <a:ext cx="1985282" cy="280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32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sresultaat voor zanzibar beach">
            <a:extLst>
              <a:ext uri="{FF2B5EF4-FFF2-40B4-BE49-F238E27FC236}">
                <a16:creationId xmlns:a16="http://schemas.microsoft.com/office/drawing/2014/main" id="{FCCA0407-C2AD-11E2-476A-4DFA2076CD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" y="0"/>
            <a:ext cx="614173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HDI index tanzania">
            <a:extLst>
              <a:ext uri="{FF2B5EF4-FFF2-40B4-BE49-F238E27FC236}">
                <a16:creationId xmlns:a16="http://schemas.microsoft.com/office/drawing/2014/main" id="{95867382-8129-C571-9884-242F6DF0E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1" y="3429000"/>
            <a:ext cx="6189957" cy="329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Egypt's tourism in chaos">
            <a:extLst>
              <a:ext uri="{FF2B5EF4-FFF2-40B4-BE49-F238E27FC236}">
                <a16:creationId xmlns:a16="http://schemas.microsoft.com/office/drawing/2014/main" id="{7F876319-3402-C4F3-32CC-05C3F13FA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776" y="3294388"/>
            <a:ext cx="6018182" cy="3563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C4B80F6-3E8B-E5BB-80E6-030864723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5998" y="0"/>
            <a:ext cx="5986001" cy="31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2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94852" y="2661382"/>
            <a:ext cx="11734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Casus / </a:t>
            </a:r>
            <a:b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Onderzoeksvraag</a:t>
            </a:r>
          </a:p>
          <a:p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Voorbeeld:</a:t>
            </a:r>
          </a:p>
          <a:p>
            <a:r>
              <a:rPr lang="nl-NL" sz="4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‘Wat zijn de oorzaken en de gevolgen van het rugzaktoerisme in Vang </a:t>
            </a:r>
            <a:r>
              <a:rPr lang="nl-NL" sz="4400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Vieng</a:t>
            </a:r>
            <a:r>
              <a:rPr lang="nl-NL" sz="4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?’</a:t>
            </a:r>
            <a:endParaRPr lang="nl-BE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82" descr="https://d36tnp772eyphs.cloudfront.net/blogs/1/2015/07/8631386658_28fc648197_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85147">
            <a:off x="5290457" y="64633"/>
            <a:ext cx="6901543" cy="5018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146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15805"/>
            <a:ext cx="12192000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Stappenplan 1</a:t>
            </a:r>
            <a:endParaRPr lang="nl-NL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buAutoNum type="arabicParenR"/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groepjes / duo’s maken </a:t>
            </a:r>
            <a:r>
              <a:rPr lang="nl-NL" sz="4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(of eerst 2 en dan 1)</a:t>
            </a:r>
          </a:p>
          <a:p>
            <a:pPr marL="914400" indent="-914400">
              <a:buAutoNum type="arabicParenR"/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casus kiezen </a:t>
            </a:r>
            <a:r>
              <a:rPr lang="nl-NL" sz="4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(differentiatie)</a:t>
            </a:r>
            <a:endParaRPr lang="nl-NL" sz="4000" i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buAutoNum type="arabicParenR"/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foto’s/bronnen bekijken, sorteren, begrijpen …</a:t>
            </a:r>
          </a:p>
          <a:p>
            <a:pPr marL="914400" indent="-914400">
              <a:buAutoNum type="arabicParenR"/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zoeken naar relaties tussen de bronnen: </a:t>
            </a:r>
            <a:br>
              <a:rPr lang="nl-NL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vb. oorzaak-gevolg</a:t>
            </a:r>
          </a:p>
          <a:p>
            <a:pPr marL="914400" indent="-914400">
              <a:buFontTx/>
              <a:buAutoNum type="arabicParenR"/>
            </a:pPr>
            <a:r>
              <a:rPr lang="nl-NL" sz="4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per 2 groepen versmelten </a:t>
            </a:r>
            <a:r>
              <a:rPr lang="nl-N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(optioneel)</a:t>
            </a:r>
          </a:p>
          <a:p>
            <a:pPr marL="914400" indent="-914400">
              <a:buFontTx/>
              <a:buAutoNum type="arabicParenR"/>
            </a:pPr>
            <a:r>
              <a:rPr lang="nl-NL" sz="4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elkaars bevindingen aan elkaar voorstellen </a:t>
            </a:r>
            <a:r>
              <a:rPr lang="nl-N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(optioneel)</a:t>
            </a:r>
            <a:endParaRPr lang="nl-NL" sz="4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buAutoNum type="arabicParenR"/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concept map opstellen </a:t>
            </a:r>
            <a:r>
              <a:rPr lang="nl-NL" sz="4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(zie stappenplan 2)</a:t>
            </a:r>
          </a:p>
          <a:p>
            <a:pPr marL="914400" indent="-914400">
              <a:buAutoNum type="arabicParenR"/>
            </a:pP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klassikale bespreking van de concept </a:t>
            </a:r>
            <a:r>
              <a:rPr lang="nl-NL" sz="4000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nl-NL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indent="-914400">
              <a:buFontTx/>
              <a:buAutoNum type="arabicParenR"/>
            </a:pPr>
            <a:r>
              <a:rPr lang="nl-NL" sz="4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aanvullen tot /opstellen van 1 concept map </a:t>
            </a:r>
            <a:r>
              <a:rPr lang="nl-NL" sz="28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(optioneel)</a:t>
            </a:r>
          </a:p>
          <a:p>
            <a:pPr marL="914400" indent="-914400">
              <a:buAutoNum type="arabicParenR"/>
            </a:pPr>
            <a:endParaRPr lang="nl-BE" sz="5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12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06828" y="163286"/>
            <a:ext cx="117348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Stappenplan 2</a:t>
            </a:r>
            <a:b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maak ik een concept map?</a:t>
            </a:r>
          </a:p>
          <a:p>
            <a:pPr marL="914400" indent="-914400">
              <a:buAutoNum type="arabicParenR"/>
            </a:pPr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begrippen (variabelen) selecteren </a:t>
            </a:r>
            <a:r>
              <a:rPr lang="nl-BE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(niet de kleinste details)</a:t>
            </a:r>
          </a:p>
          <a:p>
            <a:pPr marL="914400" indent="-914400">
              <a:buFontTx/>
              <a:buAutoNum type="arabicParenR"/>
            </a:pPr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relaties tussen de begrippen vastleggen </a:t>
            </a:r>
            <a:r>
              <a:rPr lang="nl-BE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BE" sz="2000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ifv</a:t>
            </a:r>
            <a:r>
              <a:rPr lang="nl-BE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onderzoeksvraag)</a:t>
            </a:r>
            <a:br>
              <a:rPr lang="nl-BE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4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speed dating</a:t>
            </a:r>
            <a:endParaRPr lang="nl-BE" sz="4000" i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914400">
              <a:buFontTx/>
              <a:buAutoNum type="arabicParenR"/>
            </a:pPr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relaties inventariseren </a:t>
            </a:r>
            <a:r>
              <a:rPr lang="nl-BE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(verwoorden en opschrijven)</a:t>
            </a:r>
          </a:p>
          <a:p>
            <a:pPr marL="914400" indent="-914400">
              <a:buFontTx/>
              <a:buAutoNum type="arabicParenR"/>
            </a:pPr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variabelen schikken op groot blad </a:t>
            </a:r>
            <a:r>
              <a:rPr lang="nl-BE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BE" sz="2000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adhv</a:t>
            </a:r>
            <a:r>
              <a:rPr lang="nl-BE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post </a:t>
            </a:r>
            <a:r>
              <a:rPr lang="nl-BE" sz="2000" i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</a:t>
            </a:r>
            <a:r>
              <a:rPr lang="nl-BE" sz="2000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914400" indent="-914400">
              <a:buFontTx/>
              <a:buAutoNum type="arabicParenR"/>
            </a:pPr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relaties visualiseren op blad </a:t>
            </a:r>
            <a:r>
              <a:rPr lang="nl-BE" sz="2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(lijnen / pijlen tussen de variabelen trekken)</a:t>
            </a:r>
          </a:p>
          <a:p>
            <a:pPr marL="914400" indent="-914400">
              <a:buAutoNum type="arabicParenR"/>
            </a:pPr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mogelijke terugkoppelingen in het systeem zoeken en aangeven met + of -</a:t>
            </a:r>
          </a:p>
        </p:txBody>
      </p:sp>
    </p:spTree>
    <p:extLst>
      <p:ext uri="{BB962C8B-B14F-4D97-AF65-F5344CB8AC3E}">
        <p14:creationId xmlns:p14="http://schemas.microsoft.com/office/powerpoint/2010/main" val="227966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206828" y="163286"/>
            <a:ext cx="117348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Stappenplan 2</a:t>
            </a:r>
            <a:b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maak ik een concept map?</a:t>
            </a:r>
          </a:p>
          <a:p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Optie 1</a:t>
            </a:r>
            <a:b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	voeg extra variabelen toe</a:t>
            </a:r>
          </a:p>
          <a:p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8)	ga na hoe dit het systeem beïnvloedt</a:t>
            </a:r>
          </a:p>
          <a:p>
            <a:endParaRPr lang="nl-BE" sz="40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Optie 2</a:t>
            </a:r>
            <a:b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40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7)	hoe kun je het systeem verduurzamen?</a:t>
            </a:r>
          </a:p>
        </p:txBody>
      </p:sp>
    </p:spTree>
    <p:extLst>
      <p:ext uri="{BB962C8B-B14F-4D97-AF65-F5344CB8AC3E}">
        <p14:creationId xmlns:p14="http://schemas.microsoft.com/office/powerpoint/2010/main" val="1151501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1393372" y="881743"/>
            <a:ext cx="9206475" cy="5976257"/>
            <a:chOff x="1524000" y="405704"/>
            <a:chExt cx="9108504" cy="63356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594"/>
            <a:stretch>
              <a:fillRect/>
            </a:stretch>
          </p:blipFill>
          <p:spPr bwMode="auto">
            <a:xfrm>
              <a:off x="1631504" y="405704"/>
              <a:ext cx="8892480" cy="6335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071664" y="1151166"/>
              <a:ext cx="4320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7728" y="1151166"/>
              <a:ext cx="4320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007768" y="1151166"/>
              <a:ext cx="4320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67808" y="1151166"/>
              <a:ext cx="4320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79976" y="4653136"/>
              <a:ext cx="4320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4437112"/>
              <a:ext cx="4320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0016" y="4221088"/>
              <a:ext cx="4320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84032" y="4005064"/>
              <a:ext cx="43204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4000" y="1268760"/>
              <a:ext cx="79208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 dirty="0"/>
                <a:t>leidt tot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21169257">
              <a:off x="4020728" y="3193935"/>
              <a:ext cx="86409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stimuleert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63752" y="2204864"/>
              <a:ext cx="194421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 dirty="0"/>
                <a:t>leidt tot meer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0096" y="2852936"/>
              <a:ext cx="79208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trekt aan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44072" y="3212976"/>
              <a:ext cx="13681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leidt tot conflict met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87888" y="4725145"/>
              <a:ext cx="881154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 dirty="0"/>
                <a:t>versterkt noodzaak tot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68008" y="3717032"/>
              <a:ext cx="172819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zorgt voor problemen i.v.m.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88088" y="5877272"/>
              <a:ext cx="792088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stimuleert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71664" y="5013176"/>
              <a:ext cx="1381766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 dirty="0"/>
                <a:t>zorgt op korte termijn voor krimp in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608168" y="836712"/>
              <a:ext cx="36004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32104" y="836712"/>
              <a:ext cx="36004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bv.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79976" y="1483767"/>
              <a:ext cx="79208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1050" dirty="0"/>
                <a:t>maakt mogelijk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 rot="18020878">
              <a:off x="5801034" y="2470852"/>
              <a:ext cx="7620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trekt aan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 rot="19996496">
              <a:off x="6904604" y="2368996"/>
              <a:ext cx="79208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trekt aan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840416" y="3068961"/>
              <a:ext cx="792088" cy="5770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 dirty="0"/>
                <a:t>zorgt voor kleinere impact op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680178" y="4869160"/>
              <a:ext cx="64807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 dirty="0"/>
                <a:t>draagt bij tot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688288" y="2114272"/>
              <a:ext cx="1152128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050" dirty="0"/>
                <a:t>leidt tot regulering en sterke vermindering van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616280" y="4149080"/>
              <a:ext cx="720080" cy="2539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leidt tot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5880" y="3429000"/>
              <a:ext cx="100811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dirty="0"/>
                <a:t>veroorzaakt</a:t>
              </a:r>
            </a:p>
          </p:txBody>
        </p:sp>
      </p:grpSp>
      <p:sp>
        <p:nvSpPr>
          <p:cNvPr id="33" name="Rechthoek 32"/>
          <p:cNvSpPr/>
          <p:nvPr/>
        </p:nvSpPr>
        <p:spPr>
          <a:xfrm>
            <a:off x="206828" y="163286"/>
            <a:ext cx="1173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Mogelijke c</a:t>
            </a:r>
            <a:r>
              <a:rPr lang="nl-NL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oncept map</a:t>
            </a:r>
          </a:p>
        </p:txBody>
      </p:sp>
    </p:spTree>
    <p:extLst>
      <p:ext uri="{BB962C8B-B14F-4D97-AF65-F5344CB8AC3E}">
        <p14:creationId xmlns:p14="http://schemas.microsoft.com/office/powerpoint/2010/main" val="38467710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299</Words>
  <Application>Microsoft Office PowerPoint</Application>
  <PresentationFormat>Breedbeeld</PresentationFormat>
  <Paragraphs>53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PXL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Arjan Goemans</dc:creator>
  <cp:lastModifiedBy>Arjan Goemans</cp:lastModifiedBy>
  <cp:revision>17</cp:revision>
  <dcterms:created xsi:type="dcterms:W3CDTF">2017-02-17T15:23:20Z</dcterms:created>
  <dcterms:modified xsi:type="dcterms:W3CDTF">2022-06-28T07:37:31Z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95379a6-efcb-4855-97e0-03c6be785496_Enabled">
    <vt:lpwstr>True</vt:lpwstr>
  </property>
  <property fmtid="{D5CDD505-2E9C-101B-9397-08002B2CF9AE}" pid="3" name="MSIP_Label_f95379a6-efcb-4855-97e0-03c6be785496_SiteId">
    <vt:lpwstr>0bff66c5-45db-46ed-8b81-87959e069b90</vt:lpwstr>
  </property>
  <property fmtid="{D5CDD505-2E9C-101B-9397-08002B2CF9AE}" pid="4" name="MSIP_Label_f95379a6-efcb-4855-97e0-03c6be785496_Owner">
    <vt:lpwstr>20003065@PXL.BE</vt:lpwstr>
  </property>
  <property fmtid="{D5CDD505-2E9C-101B-9397-08002B2CF9AE}" pid="5" name="MSIP_Label_f95379a6-efcb-4855-97e0-03c6be785496_SetDate">
    <vt:lpwstr>2022-05-12T11:40:17.5784040Z</vt:lpwstr>
  </property>
  <property fmtid="{D5CDD505-2E9C-101B-9397-08002B2CF9AE}" pid="6" name="MSIP_Label_f95379a6-efcb-4855-97e0-03c6be785496_Name">
    <vt:lpwstr>Publiek</vt:lpwstr>
  </property>
  <property fmtid="{D5CDD505-2E9C-101B-9397-08002B2CF9AE}" pid="7" name="MSIP_Label_f95379a6-efcb-4855-97e0-03c6be785496_Application">
    <vt:lpwstr>Microsoft Azure Information Protection</vt:lpwstr>
  </property>
  <property fmtid="{D5CDD505-2E9C-101B-9397-08002B2CF9AE}" pid="8" name="MSIP_Label_f95379a6-efcb-4855-97e0-03c6be785496_ActionId">
    <vt:lpwstr>fd3b8539-cf2f-475a-b940-ead3fe66749a</vt:lpwstr>
  </property>
  <property fmtid="{D5CDD505-2E9C-101B-9397-08002B2CF9AE}" pid="9" name="MSIP_Label_f95379a6-efcb-4855-97e0-03c6be785496_Extended_MSFT_Method">
    <vt:lpwstr>Automatic</vt:lpwstr>
  </property>
  <property fmtid="{D5CDD505-2E9C-101B-9397-08002B2CF9AE}" pid="10" name="Sensitivity">
    <vt:lpwstr>Publiek</vt:lpwstr>
  </property>
</Properties>
</file>