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 id="2147483850" r:id="rId7"/>
    <p:sldMasterId id="2147483886" r:id="rId8"/>
  </p:sldMasterIdLst>
  <p:notesMasterIdLst>
    <p:notesMasterId r:id="rId36"/>
  </p:notesMasterIdLst>
  <p:handoutMasterIdLst>
    <p:handoutMasterId r:id="rId37"/>
  </p:handoutMasterIdLst>
  <p:sldIdLst>
    <p:sldId id="265" r:id="rId9"/>
    <p:sldId id="423" r:id="rId10"/>
    <p:sldId id="1620" r:id="rId11"/>
    <p:sldId id="424" r:id="rId12"/>
    <p:sldId id="425" r:id="rId13"/>
    <p:sldId id="426" r:id="rId14"/>
    <p:sldId id="1614" r:id="rId15"/>
    <p:sldId id="1612" r:id="rId16"/>
    <p:sldId id="1606" r:id="rId17"/>
    <p:sldId id="1607" r:id="rId18"/>
    <p:sldId id="1619" r:id="rId19"/>
    <p:sldId id="1616" r:id="rId20"/>
    <p:sldId id="1605" r:id="rId21"/>
    <p:sldId id="1608" r:id="rId22"/>
    <p:sldId id="1609" r:id="rId23"/>
    <p:sldId id="1613" r:id="rId24"/>
    <p:sldId id="1617" r:id="rId25"/>
    <p:sldId id="1611" r:id="rId26"/>
    <p:sldId id="450" r:id="rId27"/>
    <p:sldId id="453" r:id="rId28"/>
    <p:sldId id="1618" r:id="rId29"/>
    <p:sldId id="427" r:id="rId30"/>
    <p:sldId id="428" r:id="rId31"/>
    <p:sldId id="391" r:id="rId32"/>
    <p:sldId id="429" r:id="rId33"/>
    <p:sldId id="430" r:id="rId34"/>
    <p:sldId id="1621" r:id="rId35"/>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Flanders Art Sans" panose="020B0604020202020204" charset="0"/>
      <p:regular r:id="rId44"/>
      <p:bold r:id="rId45"/>
      <p:italic r:id="rId46"/>
      <p:boldItalic r:id="rId47"/>
    </p:embeddedFont>
    <p:embeddedFont>
      <p:font typeface="Flanders Art Sans Bold" panose="020B0604020202020204" charset="0"/>
      <p:bold r:id="rId48"/>
    </p:embeddedFont>
    <p:embeddedFont>
      <p:font typeface="FlandersArtSans-Bold" panose="020B0604020202020204" charset="0"/>
      <p:bold r:id="rId49"/>
    </p:embeddedFont>
    <p:embeddedFont>
      <p:font typeface="FlandersArtSans-Regular" panose="00000500000000000000" charset="0"/>
      <p:regular r:id="rId50"/>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C1AD0D-FCC6-974B-862B-E7C883791A48}" name="De Bock Veerle (1P3G AGO)" initials="DBV(A" userId="S::veerle.debock@vlaanderen.be::5fee43f1-4e9c-47b5-9ab9-2590bc3ee060" providerId="AD"/>
  <p188:author id="{AFEBB138-71F4-5F8B-9827-635076A589C3}" name="Moonen Winnie" initials="MW" userId="S::winnie.moonen@vlaanderen.be::f39dea18-374b-49ea-86ce-a6a542563254" providerId="AD"/>
  <p188:author id="{A4F8473A-AC09-68A3-A011-5A5D8D0ABE72}" name="Haubourdin Chaja" initials="HC" userId="S::chaja.haubourdin@vlaanderen.be::b4611655-b027-47ce-b2f1-fca966e1d093" providerId="AD"/>
  <p188:author id="{E5387760-6957-DD25-91BE-52A2530A0690}" name="Verheyen Wim" initials="VW" userId="S::wim.verheyen@vlaanderen.be::64931b24-06df-4c94-a15d-4ffe3e742552" providerId="AD"/>
  <p188:author id="{145F18DE-C51B-D0EC-D035-B2EC7DC573E9}" name="Vandewynckel Griet" initials="VG" userId="S::griet.vandewynckel@vlaanderen.be::96f3b92b-9f9a-4682-8ccb-1df9f833be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8F3C3-5202-4D79-81C8-BDFA9E67C716}" v="632" dt="2023-09-18T07:19:14.037"/>
    <p1510:client id="{4B52A659-8FEB-624D-AFA3-819FCBF0A01A}" v="11" dt="2023-09-18T13:25:45.991"/>
    <p1510:client id="{597741F1-B9C5-47FF-84B6-5ABC5C4E92B4}" v="38" dt="2023-09-18T14:07:20.187"/>
    <p1510:client id="{A999C858-6E84-112A-008A-A01DE06483DE}" v="189" dt="2023-09-18T06:59:20.153"/>
    <p1510:client id="{AB0738D0-F9BD-6431-16BA-5BB9E3DBFA2D}" v="58" dt="2023-09-19T07:06:02.674"/>
    <p1510:client id="{E4235E00-B557-9FA8-4B15-053EE0E3E1B1}" v="74" dt="2023-09-18T18:05:56.754"/>
    <p1510:client id="{F97748A1-E804-59DC-CDBA-E10F874DFAB7}" v="196" dt="2023-09-18T08:16:27.631"/>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673"/>
        <p:guide/>
        <p:guide pos="234"/>
        <p:guide orient="horz" pos="175"/>
        <p:guide orient="horz" pos="4320"/>
        <p:guide pos="3840"/>
        <p:guide pos="7446"/>
        <p:guide orient="horz" pos="2160"/>
        <p:guide orient="horz" pos="4133"/>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6.fntdata"/><Relationship Id="rId48" Type="http://schemas.openxmlformats.org/officeDocument/2006/relationships/font" Target="fonts/font11.fntdata"/><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2.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microsoft.com/office/2018/10/relationships/authors" Targe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7.fntdata"/><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19-9-2023</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19/09/2023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ur03.safelinks.protection.outlook.com/?url=https%3A%2F%2Fvlaamseoverheid.csod.com%2Fui%2Flms-learning-details%2Fapp%2Fevent%2Fbda65f9e-262b-4b47-bf85-554b4ecb04ec&amp;data=05%7C01%7Ckoen.vanheule%40vlaanderen.be%7Cf097caed819f42dfbec208dbaa25bc1e%7C0c0338a695614ee8b8d64e89cbd520a0%7C0%7C0%7C638290851290901924%7CUnknown%7CTWFpbGZsb3d8eyJWIjoiMC4wLjAwMDAiLCJQIjoiV2luMzIiLCJBTiI6Ik1haWwiLCJXVCI6Mn0%3D%7C3000%7C%7C%7C&amp;sdata=9wfM2Z6irMU8kfIVaGfVY1pmByIcXOt8nCr%2BfgM%2Fjr0%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ur03.safelinks.protection.outlook.com/?url=https%3A%2F%2Fwww.vlaanderen.be%2Finformatie-voor-hr-professionals%2Fdienstverlening-welzijn&amp;data=05%7C01%7Ckoen.vanheule%40vlaanderen.be%7Cf097caed819f42dfbec208dbaa25bc1e%7C0c0338a695614ee8b8d64e89cbd520a0%7C0%7C0%7C638290851290901924%7CUnknown%7CTWFpbGZsb3d8eyJWIjoiMC4wLjAwMDAiLCJQIjoiV2luMzIiLCJBTiI6Ik1haWwiLCJXVCI6Mn0%3D%7C3000%7C%7C%7C&amp;sdata=g1pEcO33nWct29bFFbNFhjz4Q2ZYnocC6%2BojIhtSHp4%3D&amp;reserved=0" TargetMode="External"/><Relationship Id="rId4" Type="http://schemas.openxmlformats.org/officeDocument/2006/relationships/hyperlink" Target="https://eur03.safelinks.protection.outlook.com/?url=https%3A%2F%2Foverheid.vlaanderen.be%2Fraamcontracten%2Finclusief-job-redesign&amp;data=05%7C01%7Ckoen.vanheule%40vlaanderen.be%7Cf097caed819f42dfbec208dbaa25bc1e%7C0c0338a695614ee8b8d64e89cbd520a0%7C0%7C0%7C638290851290901924%7CUnknown%7CTWFpbGZsb3d8eyJWIjoiMC4wLjAwMDAiLCJQIjoiV2luMzIiLCJBTiI6Ik1haWwiLCJXVCI6Mn0%3D%7C3000%7C%7C%7C&amp;sdata=Y3H9lw3swE3Azb0dDC%2FPgSKtJVYTIyM2EAe0NMSua3A%3D&amp;reserved=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98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276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BE">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959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cs typeface="Calibri"/>
            </a:endParaRP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194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spcAft>
                <a:spcPts val="0"/>
              </a:spcAft>
              <a:buClrTx/>
              <a:buFontTx/>
              <a:buNone/>
              <a:tabLst/>
              <a:defRPr/>
            </a:pPr>
            <a:endParaRPr lang="nl-BE"/>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182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97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a:t>Job redesign</a:t>
            </a:r>
            <a:r>
              <a:rPr lang="en-US"/>
              <a:t>: </a:t>
            </a:r>
            <a:r>
              <a:rPr lang="en-US" err="1"/>
              <a:t>opleiding</a:t>
            </a:r>
            <a:r>
              <a:rPr lang="en-US"/>
              <a:t> train de trainer.  </a:t>
            </a:r>
            <a:r>
              <a:rPr lang="en-US" err="1"/>
              <a:t>Deze</a:t>
            </a:r>
            <a:r>
              <a:rPr lang="en-US"/>
              <a:t> </a:t>
            </a:r>
            <a:r>
              <a:rPr lang="en-US" err="1"/>
              <a:t>opleiding</a:t>
            </a:r>
            <a:r>
              <a:rPr lang="en-US"/>
              <a:t> </a:t>
            </a:r>
            <a:r>
              <a:rPr lang="en-US" err="1"/>
              <a:t>staat</a:t>
            </a:r>
            <a:r>
              <a:rPr lang="en-US"/>
              <a:t> al even open </a:t>
            </a:r>
            <a:r>
              <a:rPr lang="en-US" err="1"/>
              <a:t>en</a:t>
            </a:r>
            <a:r>
              <a:rPr lang="en-US"/>
              <a:t> de </a:t>
            </a:r>
            <a:r>
              <a:rPr lang="en-US" err="1"/>
              <a:t>plekjes</a:t>
            </a:r>
            <a:r>
              <a:rPr lang="en-US"/>
              <a:t> </a:t>
            </a:r>
            <a:r>
              <a:rPr lang="en-US" err="1"/>
              <a:t>zitten</a:t>
            </a:r>
            <a:r>
              <a:rPr lang="en-US"/>
              <a:t> dan </a:t>
            </a:r>
            <a:r>
              <a:rPr lang="en-US" err="1"/>
              <a:t>ook</a:t>
            </a:r>
            <a:r>
              <a:rPr lang="en-US"/>
              <a:t> al vol. Of </a:t>
            </a:r>
            <a:r>
              <a:rPr lang="en-US" err="1"/>
              <a:t>toch</a:t>
            </a:r>
            <a:r>
              <a:rPr lang="en-US"/>
              <a:t> de 8 van de 10 die </a:t>
            </a:r>
            <a:r>
              <a:rPr lang="en-US" err="1"/>
              <a:t>voor</a:t>
            </a:r>
            <a:r>
              <a:rPr lang="en-US"/>
              <a:t> de VO </a:t>
            </a:r>
            <a:r>
              <a:rPr lang="en-US" err="1"/>
              <a:t>zijn</a:t>
            </a:r>
            <a:r>
              <a:rPr lang="en-US"/>
              <a:t> </a:t>
            </a:r>
            <a:r>
              <a:rPr lang="en-US" err="1"/>
              <a:t>opengesteld</a:t>
            </a:r>
            <a:r>
              <a:rPr lang="en-US"/>
              <a:t>. Er </a:t>
            </a:r>
            <a:r>
              <a:rPr lang="en-US" err="1"/>
              <a:t>zijn</a:t>
            </a:r>
            <a:r>
              <a:rPr lang="en-US"/>
              <a:t> er </a:t>
            </a:r>
            <a:r>
              <a:rPr lang="en-US" err="1"/>
              <a:t>daarnaast</a:t>
            </a:r>
            <a:r>
              <a:rPr lang="en-US"/>
              <a:t> 2 </a:t>
            </a:r>
            <a:r>
              <a:rPr lang="en-US" err="1"/>
              <a:t>voor</a:t>
            </a:r>
            <a:r>
              <a:rPr lang="en-US"/>
              <a:t> de </a:t>
            </a:r>
            <a:r>
              <a:rPr lang="en-US" err="1"/>
              <a:t>lokale</a:t>
            </a:r>
            <a:r>
              <a:rPr lang="en-US"/>
              <a:t> </a:t>
            </a:r>
            <a:r>
              <a:rPr lang="en-US" err="1"/>
              <a:t>besturen</a:t>
            </a:r>
            <a:r>
              <a:rPr lang="en-US"/>
              <a:t> </a:t>
            </a:r>
            <a:r>
              <a:rPr lang="en-US" err="1"/>
              <a:t>en</a:t>
            </a:r>
            <a:r>
              <a:rPr lang="en-US"/>
              <a:t> de VGC, </a:t>
            </a:r>
            <a:r>
              <a:rPr lang="en-US" err="1"/>
              <a:t>daarvan</a:t>
            </a:r>
            <a:r>
              <a:rPr lang="en-US"/>
              <a:t> is er al 1 </a:t>
            </a:r>
            <a:r>
              <a:rPr lang="en-US" err="1"/>
              <a:t>ingevuld</a:t>
            </a:r>
            <a:r>
              <a:rPr lang="en-US"/>
              <a:t>. Als </a:t>
            </a:r>
            <a:r>
              <a:rPr lang="en-US" err="1"/>
              <a:t>dit</a:t>
            </a:r>
            <a:r>
              <a:rPr lang="en-US"/>
              <a:t> </a:t>
            </a:r>
            <a:r>
              <a:rPr lang="en-US" err="1"/>
              <a:t>laatste</a:t>
            </a:r>
            <a:r>
              <a:rPr lang="en-US"/>
              <a:t> </a:t>
            </a:r>
            <a:r>
              <a:rPr lang="en-US" err="1"/>
              <a:t>plekje</a:t>
            </a:r>
            <a:r>
              <a:rPr lang="en-US"/>
              <a:t> </a:t>
            </a:r>
            <a:r>
              <a:rPr lang="en-US" err="1"/>
              <a:t>tegen</a:t>
            </a:r>
            <a:r>
              <a:rPr lang="en-US"/>
              <a:t> midden / </a:t>
            </a:r>
            <a:r>
              <a:rPr lang="en-US" err="1"/>
              <a:t>eind</a:t>
            </a:r>
            <a:r>
              <a:rPr lang="en-US"/>
              <a:t> </a:t>
            </a:r>
            <a:r>
              <a:rPr lang="en-US" err="1"/>
              <a:t>september</a:t>
            </a:r>
            <a:r>
              <a:rPr lang="en-US"/>
              <a:t> </a:t>
            </a:r>
            <a:r>
              <a:rPr lang="en-US" err="1"/>
              <a:t>niet</a:t>
            </a:r>
            <a:r>
              <a:rPr lang="en-US"/>
              <a:t> is </a:t>
            </a:r>
            <a:r>
              <a:rPr lang="en-US" err="1"/>
              <a:t>ingevuld</a:t>
            </a:r>
            <a:r>
              <a:rPr lang="en-US"/>
              <a:t> dan </a:t>
            </a:r>
            <a:r>
              <a:rPr lang="en-US" err="1"/>
              <a:t>zetten</a:t>
            </a:r>
            <a:r>
              <a:rPr lang="en-US"/>
              <a:t> we </a:t>
            </a:r>
            <a:r>
              <a:rPr lang="en-US" err="1"/>
              <a:t>dit</a:t>
            </a:r>
            <a:r>
              <a:rPr lang="en-US"/>
              <a:t> </a:t>
            </a:r>
            <a:r>
              <a:rPr lang="en-US" err="1"/>
              <a:t>wel</a:t>
            </a:r>
            <a:r>
              <a:rPr lang="en-US"/>
              <a:t> </a:t>
            </a:r>
            <a:r>
              <a:rPr lang="en-US" err="1"/>
              <a:t>nog</a:t>
            </a:r>
            <a:r>
              <a:rPr lang="en-US"/>
              <a:t> open </a:t>
            </a:r>
            <a:r>
              <a:rPr lang="en-US" err="1"/>
              <a:t>voor</a:t>
            </a:r>
            <a:r>
              <a:rPr lang="en-US"/>
              <a:t> de VO. De </a:t>
            </a:r>
            <a:r>
              <a:rPr lang="en-US" err="1"/>
              <a:t>aankondiging</a:t>
            </a:r>
            <a:r>
              <a:rPr lang="en-US"/>
              <a:t> op het </a:t>
            </a:r>
            <a:r>
              <a:rPr lang="en-US" err="1"/>
              <a:t>netwerk</a:t>
            </a:r>
            <a:r>
              <a:rPr lang="en-US"/>
              <a:t> </a:t>
            </a:r>
            <a:r>
              <a:rPr lang="en-US" err="1"/>
              <a:t>kan</a:t>
            </a:r>
            <a:r>
              <a:rPr lang="en-US"/>
              <a:t> </a:t>
            </a:r>
            <a:r>
              <a:rPr lang="en-US" err="1"/>
              <a:t>dus</a:t>
            </a:r>
            <a:r>
              <a:rPr lang="en-US"/>
              <a:t> </a:t>
            </a:r>
            <a:r>
              <a:rPr lang="en-US" err="1"/>
              <a:t>puur</a:t>
            </a:r>
            <a:r>
              <a:rPr lang="en-US"/>
              <a:t> </a:t>
            </a:r>
            <a:r>
              <a:rPr lang="en-US" err="1"/>
              <a:t>nog</a:t>
            </a:r>
            <a:r>
              <a:rPr lang="en-US"/>
              <a:t> </a:t>
            </a:r>
            <a:r>
              <a:rPr lang="en-US" err="1"/>
              <a:t>gaan</a:t>
            </a:r>
            <a:r>
              <a:rPr lang="en-US"/>
              <a:t> over de </a:t>
            </a:r>
            <a:r>
              <a:rPr lang="en-US" err="1"/>
              <a:t>wachtlijst</a:t>
            </a:r>
            <a:r>
              <a:rPr lang="en-US"/>
              <a:t> </a:t>
            </a:r>
            <a:r>
              <a:rPr lang="en-US" err="1"/>
              <a:t>en</a:t>
            </a:r>
            <a:r>
              <a:rPr lang="en-US"/>
              <a:t> </a:t>
            </a:r>
            <a:r>
              <a:rPr lang="en-US" err="1"/>
              <a:t>interesselijst</a:t>
            </a:r>
            <a:r>
              <a:rPr lang="en-US"/>
              <a:t>. Nu </a:t>
            </a:r>
            <a:r>
              <a:rPr lang="en-US" err="1"/>
              <a:t>dat</a:t>
            </a:r>
            <a:r>
              <a:rPr lang="en-US"/>
              <a:t> is </a:t>
            </a:r>
            <a:r>
              <a:rPr lang="en-US" err="1"/>
              <a:t>wel</a:t>
            </a:r>
            <a:r>
              <a:rPr lang="en-US"/>
              <a:t> </a:t>
            </a:r>
            <a:r>
              <a:rPr lang="en-US" err="1"/>
              <a:t>echt</a:t>
            </a:r>
            <a:r>
              <a:rPr lang="en-US"/>
              <a:t> </a:t>
            </a:r>
            <a:r>
              <a:rPr lang="en-US" err="1"/>
              <a:t>interessant</a:t>
            </a:r>
            <a:r>
              <a:rPr lang="en-US"/>
              <a:t>, </a:t>
            </a:r>
            <a:r>
              <a:rPr lang="en-US" err="1"/>
              <a:t>aangezien</a:t>
            </a:r>
            <a:r>
              <a:rPr lang="en-US"/>
              <a:t> we </a:t>
            </a:r>
            <a:r>
              <a:rPr lang="en-US" err="1"/>
              <a:t>bij</a:t>
            </a:r>
            <a:r>
              <a:rPr lang="en-US"/>
              <a:t> </a:t>
            </a:r>
            <a:r>
              <a:rPr lang="en-US" err="1"/>
              <a:t>voldoende</a:t>
            </a:r>
            <a:r>
              <a:rPr lang="en-US"/>
              <a:t> interesse </a:t>
            </a:r>
            <a:r>
              <a:rPr lang="en-US" err="1"/>
              <a:t>waarschijnlijk</a:t>
            </a:r>
            <a:r>
              <a:rPr lang="en-US"/>
              <a:t> in het </a:t>
            </a:r>
            <a:r>
              <a:rPr lang="en-US" err="1"/>
              <a:t>voorjaar</a:t>
            </a:r>
            <a:r>
              <a:rPr lang="en-US"/>
              <a:t> </a:t>
            </a:r>
            <a:r>
              <a:rPr lang="en-US" err="1"/>
              <a:t>een</a:t>
            </a:r>
            <a:r>
              <a:rPr lang="en-US"/>
              <a:t> </a:t>
            </a:r>
            <a:r>
              <a:rPr lang="en-US" err="1"/>
              <a:t>tweede</a:t>
            </a:r>
            <a:r>
              <a:rPr lang="en-US"/>
              <a:t> </a:t>
            </a:r>
            <a:r>
              <a:rPr lang="en-US" err="1"/>
              <a:t>kunnen</a:t>
            </a:r>
            <a:r>
              <a:rPr lang="en-US"/>
              <a:t> </a:t>
            </a:r>
            <a:r>
              <a:rPr lang="en-US" err="1"/>
              <a:t>organiseren</a:t>
            </a:r>
            <a:r>
              <a:rPr lang="en-US"/>
              <a:t>. Dit is de </a:t>
            </a:r>
            <a:r>
              <a:rPr lang="en-US" err="1"/>
              <a:t>informatie</a:t>
            </a:r>
            <a:r>
              <a:rPr lang="en-US"/>
              <a:t> </a:t>
            </a:r>
            <a:r>
              <a:rPr lang="en-US" err="1"/>
              <a:t>zoals</a:t>
            </a:r>
            <a:r>
              <a:rPr lang="en-US"/>
              <a:t> die op </a:t>
            </a:r>
            <a:r>
              <a:rPr lang="en-US" err="1"/>
              <a:t>Vlimpers</a:t>
            </a:r>
            <a:r>
              <a:rPr lang="en-US"/>
              <a:t> </a:t>
            </a:r>
            <a:r>
              <a:rPr lang="en-US" err="1"/>
              <a:t>staat</a:t>
            </a:r>
            <a:r>
              <a:rPr lang="en-US"/>
              <a:t>: </a:t>
            </a:r>
            <a:r>
              <a:rPr lang="en-US">
                <a:hlinkClick r:id="rId3"/>
              </a:rPr>
              <a:t>https://vlaamseoverheid.csod.com/ui/lms-learning-details/app/event/bda65f9e-262b-4b47-bf85-554b4ecb04ec</a:t>
            </a:r>
            <a:r>
              <a:rPr lang="en-US"/>
              <a:t>, </a:t>
            </a:r>
            <a:r>
              <a:rPr lang="en-US" err="1"/>
              <a:t>algemeen</a:t>
            </a:r>
            <a:r>
              <a:rPr lang="en-US"/>
              <a:t> </a:t>
            </a:r>
            <a:r>
              <a:rPr lang="en-US" err="1"/>
              <a:t>heb</a:t>
            </a:r>
            <a:r>
              <a:rPr lang="en-US"/>
              <a:t> je van het </a:t>
            </a:r>
            <a:r>
              <a:rPr lang="en-US" err="1"/>
              <a:t>volledige</a:t>
            </a:r>
            <a:r>
              <a:rPr lang="en-US"/>
              <a:t> </a:t>
            </a:r>
            <a:r>
              <a:rPr lang="en-US" err="1"/>
              <a:t>aanbod</a:t>
            </a:r>
            <a:r>
              <a:rPr lang="en-US"/>
              <a:t> </a:t>
            </a:r>
            <a:r>
              <a:rPr lang="en-US" err="1"/>
              <a:t>inclusief</a:t>
            </a:r>
            <a:r>
              <a:rPr lang="en-US"/>
              <a:t> job redesign de </a:t>
            </a:r>
            <a:r>
              <a:rPr lang="en-US" err="1"/>
              <a:t>raamovereenkomst</a:t>
            </a:r>
            <a:r>
              <a:rPr lang="en-US"/>
              <a:t>, info van HFB </a:t>
            </a:r>
            <a:r>
              <a:rPr lang="en-US" err="1"/>
              <a:t>vind</a:t>
            </a:r>
            <a:r>
              <a:rPr lang="en-US"/>
              <a:t> je </a:t>
            </a:r>
            <a:r>
              <a:rPr lang="en-US" err="1"/>
              <a:t>hier</a:t>
            </a:r>
            <a:r>
              <a:rPr lang="en-US"/>
              <a:t>: </a:t>
            </a:r>
            <a:r>
              <a:rPr lang="en-US">
                <a:hlinkClick r:id="rId4"/>
              </a:rPr>
              <a:t>https://overheid.vlaanderen.be/raamcontracten/inclusief-job-redesign</a:t>
            </a:r>
            <a:r>
              <a:rPr lang="en-US"/>
              <a:t> </a:t>
            </a:r>
            <a:r>
              <a:rPr lang="en-US" err="1"/>
              <a:t>en</a:t>
            </a:r>
            <a:r>
              <a:rPr lang="en-US"/>
              <a:t> op de </a:t>
            </a:r>
            <a:r>
              <a:rPr lang="en-US" err="1"/>
              <a:t>webpagina</a:t>
            </a:r>
            <a:r>
              <a:rPr lang="en-US"/>
              <a:t> over het </a:t>
            </a:r>
            <a:r>
              <a:rPr lang="en-US" err="1"/>
              <a:t>aanbod</a:t>
            </a:r>
            <a:r>
              <a:rPr lang="en-US"/>
              <a:t> </a:t>
            </a:r>
            <a:r>
              <a:rPr lang="en-US" err="1"/>
              <a:t>rond</a:t>
            </a:r>
            <a:r>
              <a:rPr lang="en-US"/>
              <a:t> </a:t>
            </a:r>
            <a:r>
              <a:rPr lang="en-US" err="1"/>
              <a:t>welzijn</a:t>
            </a:r>
            <a:r>
              <a:rPr lang="en-US"/>
              <a:t> </a:t>
            </a:r>
            <a:r>
              <a:rPr lang="en-US" err="1"/>
              <a:t>vind</a:t>
            </a:r>
            <a:r>
              <a:rPr lang="en-US"/>
              <a:t> je </a:t>
            </a:r>
            <a:r>
              <a:rPr lang="en-US" err="1"/>
              <a:t>ook</a:t>
            </a:r>
            <a:r>
              <a:rPr lang="en-US"/>
              <a:t> </a:t>
            </a:r>
            <a:r>
              <a:rPr lang="en-US" err="1"/>
              <a:t>kort</a:t>
            </a:r>
            <a:r>
              <a:rPr lang="en-US"/>
              <a:t> wat </a:t>
            </a:r>
            <a:r>
              <a:rPr lang="en-US" err="1"/>
              <a:t>toelichting</a:t>
            </a:r>
            <a:r>
              <a:rPr lang="en-US"/>
              <a:t> over de </a:t>
            </a:r>
            <a:r>
              <a:rPr lang="en-US" err="1"/>
              <a:t>raamovereenkomst</a:t>
            </a:r>
            <a:r>
              <a:rPr lang="en-US"/>
              <a:t> </a:t>
            </a:r>
            <a:r>
              <a:rPr lang="en-US" err="1"/>
              <a:t>onder</a:t>
            </a:r>
            <a:r>
              <a:rPr lang="en-US"/>
              <a:t> </a:t>
            </a:r>
            <a:r>
              <a:rPr lang="en-US" err="1"/>
              <a:t>blokje</a:t>
            </a:r>
            <a:r>
              <a:rPr lang="en-US"/>
              <a:t> 7: </a:t>
            </a:r>
            <a:r>
              <a:rPr lang="en-US">
                <a:hlinkClick r:id="rId5"/>
              </a:rPr>
              <a:t>https://www.vlaanderen.be/informatie-voor-hr-professionals/dienstverlening-welzijn</a:t>
            </a:r>
            <a:r>
              <a:rPr lang="en-US"/>
              <a:t> </a:t>
            </a:r>
            <a:r>
              <a:rPr lang="en-US" err="1"/>
              <a:t>Hebben</a:t>
            </a:r>
            <a:r>
              <a:rPr lang="en-US"/>
              <a:t> </a:t>
            </a:r>
            <a:r>
              <a:rPr lang="en-US" err="1"/>
              <a:t>jullie</a:t>
            </a:r>
            <a:r>
              <a:rPr lang="en-US"/>
              <a:t> </a:t>
            </a:r>
            <a:r>
              <a:rPr lang="en-US" err="1"/>
              <a:t>nog</a:t>
            </a:r>
            <a:r>
              <a:rPr lang="en-US"/>
              <a:t> </a:t>
            </a:r>
            <a:r>
              <a:rPr lang="en-US" err="1"/>
              <a:t>iets</a:t>
            </a:r>
            <a:r>
              <a:rPr lang="en-US"/>
              <a:t> </a:t>
            </a:r>
            <a:r>
              <a:rPr lang="en-US" err="1"/>
              <a:t>nodig</a:t>
            </a:r>
            <a:r>
              <a:rPr lang="en-US"/>
              <a:t> van </a:t>
            </a:r>
            <a:r>
              <a:rPr lang="en-US" err="1"/>
              <a:t>mij</a:t>
            </a:r>
            <a:r>
              <a:rPr lang="en-US"/>
              <a:t> om </a:t>
            </a:r>
            <a:r>
              <a:rPr lang="en-US" err="1"/>
              <a:t>deze</a:t>
            </a:r>
            <a:r>
              <a:rPr lang="en-US"/>
              <a:t> </a:t>
            </a:r>
            <a:r>
              <a:rPr lang="en-US" err="1"/>
              <a:t>aankondiging</a:t>
            </a:r>
            <a:r>
              <a:rPr lang="en-US"/>
              <a:t> </a:t>
            </a:r>
            <a:r>
              <a:rPr lang="en-US" err="1"/>
              <a:t>te</a:t>
            </a:r>
            <a:r>
              <a:rPr lang="en-US"/>
              <a:t> </a:t>
            </a:r>
            <a:r>
              <a:rPr lang="en-US" err="1"/>
              <a:t>doen</a:t>
            </a:r>
            <a:r>
              <a:rPr lang="en-US"/>
              <a:t>? </a:t>
            </a:r>
          </a:p>
          <a:p>
            <a:endParaRPr lang="en-US">
              <a:cs typeface="Calibri"/>
            </a:endParaRPr>
          </a:p>
        </p:txBody>
      </p:sp>
      <p:sp>
        <p:nvSpPr>
          <p:cNvPr id="4" name="Slide Number Placeholder 3"/>
          <p:cNvSpPr>
            <a:spLocks noGrp="1"/>
          </p:cNvSpPr>
          <p:nvPr>
            <p:ph type="sldNum" sz="quarter" idx="5"/>
          </p:nvPr>
        </p:nvSpPr>
        <p:spPr/>
        <p:txBody>
          <a:bodyPr/>
          <a:lstStyle/>
          <a:p>
            <a:fld id="{A15A0D9C-0CD0-4097-81EC-9B83965EC080}" type="slidenum">
              <a:rPr lang="nl-BE" smtClean="0"/>
              <a:pPr/>
              <a:t>3</a:t>
            </a:fld>
            <a:endParaRPr lang="nl-BE"/>
          </a:p>
        </p:txBody>
      </p:sp>
    </p:spTree>
    <p:extLst>
      <p:ext uri="{BB962C8B-B14F-4D97-AF65-F5344CB8AC3E}">
        <p14:creationId xmlns:p14="http://schemas.microsoft.com/office/powerpoint/2010/main" val="76866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2693681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 de maatregelen van het akkoord te implementeren werd een budget ter beschikking gesteld waarvan reeds een deel in 2022 werd gebruikt voor de ecocheques en de sport- en cultuurcheques.</a:t>
            </a:r>
          </a:p>
          <a:p>
            <a:endParaRPr lang="nl-NL"/>
          </a:p>
          <a:p>
            <a:r>
              <a:rPr lang="nl-NL"/>
              <a:t>Het budget vanaf 2023 zal verdeeld worden onder de entiteiten via een apart herverdelingsbesluit. Dit moet goedgekeurd worden door de Vlaamse Regering. Dit wordt voorzien ten laatste in november 2023</a:t>
            </a:r>
          </a:p>
          <a:p>
            <a:r>
              <a:rPr lang="nl-NL"/>
              <a:t>In dit besluit zal aangeduid zijn hoeveel budget elke entiteit via welk begrotingsartikel bijkomend op hun loonkredieten zal ontvangen. </a:t>
            </a:r>
          </a:p>
          <a:p>
            <a:r>
              <a:rPr lang="nl-NL"/>
              <a:t>Er is al een raming opgemaakt en besproken tijdens de voorbije onderhandelingen. De verdeling van het beschikbare budget zal hierop gebaseerd worden. </a:t>
            </a:r>
          </a:p>
          <a:p>
            <a:r>
              <a:rPr lang="nl-NL"/>
              <a:t>De opmaak van dit herverdelingsbesluit is logische eerstvolgende stap na de definitieve goedkeuring van het sectoraal akkoord op 8 september.</a:t>
            </a:r>
          </a:p>
          <a:p>
            <a:endParaRPr lang="nl-NL"/>
          </a:p>
          <a:p>
            <a:r>
              <a:rPr lang="nl-NL"/>
              <a:t>Een deel van de maatregelen zullen uitbetaald worden aan de personeelsleden met het loon van oktober (zie ook volgende slide). We trachten de verdeling van de middelen zo dicht mogelijk bij deze uitbetaling te verdelen, zodat de entiteiten minimaal moeten voorschieten. </a:t>
            </a:r>
          </a:p>
          <a:p>
            <a:endParaRPr lang="nl-NL"/>
          </a:p>
          <a:p>
            <a:r>
              <a:rPr lang="nl-NL"/>
              <a:t>Op een later tijdstip zal er een aparte toelichting over de verdeling van het budget georganiseerd worden, minstens voor de collega's met een Cognos-toegang als 'HR financieel profiel'. </a:t>
            </a: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729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06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142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86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0242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sv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19/09/2023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Dit is een </a:t>
            </a:r>
            <a:r>
              <a:rPr lang="nl-BE" err="1"/>
              <a:t>afbeeldingsdia</a:t>
            </a:r>
            <a:r>
              <a:rPr lang="nl-BE"/>
              <a:t>.</a:t>
            </a:r>
          </a:p>
          <a:p>
            <a:r>
              <a:rPr lang="nl-BE"/>
              <a:t>Klik op het afbeeldingsicoon om een afbeelding toe te voegen of klik bovenaan op ‘Invoegen’ &gt; ‘Afbeeldingen’. Om een nieuwe foto in te voegen, verwijder je best de huidige en begin je terug bij stap 1.</a:t>
            </a:r>
          </a:p>
        </p:txBody>
      </p:sp>
    </p:spTree>
    <p:extLst>
      <p:ext uri="{BB962C8B-B14F-4D97-AF65-F5344CB8AC3E}">
        <p14:creationId xmlns:p14="http://schemas.microsoft.com/office/powerpoint/2010/main" val="2910402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19/09/2023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spTree>
    <p:extLst>
      <p:ext uri="{BB962C8B-B14F-4D97-AF65-F5344CB8AC3E}">
        <p14:creationId xmlns:p14="http://schemas.microsoft.com/office/powerpoint/2010/main" val="570731911"/>
      </p:ext>
    </p:extLst>
  </p:cSld>
  <p:clrMapOvr>
    <a:masterClrMapping/>
  </p:clrMapOvr>
  <p:hf sldNum="0" hdr="0" ftr="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19/09/2023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109835981"/>
      </p:ext>
    </p:extLst>
  </p:cSld>
  <p:clrMapOvr>
    <a:masterClrMapping/>
  </p:clrMapOvr>
  <p:hf sldNum="0" hdr="0" ftr="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spTree>
    <p:extLst>
      <p:ext uri="{BB962C8B-B14F-4D97-AF65-F5344CB8AC3E}">
        <p14:creationId xmlns:p14="http://schemas.microsoft.com/office/powerpoint/2010/main" val="27398630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213805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7595372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Tree>
    <p:extLst>
      <p:ext uri="{BB962C8B-B14F-4D97-AF65-F5344CB8AC3E}">
        <p14:creationId xmlns:p14="http://schemas.microsoft.com/office/powerpoint/2010/main" val="10896741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262679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spTree>
    <p:extLst>
      <p:ext uri="{BB962C8B-B14F-4D97-AF65-F5344CB8AC3E}">
        <p14:creationId xmlns:p14="http://schemas.microsoft.com/office/powerpoint/2010/main" val="2501644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620965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217889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594026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378508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3611828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51216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1103920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56167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278720411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3586601223"/>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2443891023"/>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spTree>
    <p:extLst>
      <p:ext uri="{BB962C8B-B14F-4D97-AF65-F5344CB8AC3E}">
        <p14:creationId xmlns:p14="http://schemas.microsoft.com/office/powerpoint/2010/main" val="38202019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1111285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38017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2571162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839582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8178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186487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8983986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496525"/>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72010359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3255459428"/>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19/09/2023</a:t>
            </a:fld>
            <a:endParaRPr lang="nl-BE"/>
          </a:p>
        </p:txBody>
      </p:sp>
    </p:spTree>
    <p:extLst>
      <p:ext uri="{BB962C8B-B14F-4D97-AF65-F5344CB8AC3E}">
        <p14:creationId xmlns:p14="http://schemas.microsoft.com/office/powerpoint/2010/main" val="1644007975"/>
      </p:ext>
    </p:extLst>
  </p:cSld>
  <p:clrMapOvr>
    <a:masterClrMapping/>
  </p:clrMapOvr>
  <p:hf sldNum="0" hdr="0" ftr="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624759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679811151"/>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19/09/2023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iagram_1">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F0F6058-1C43-45BF-838E-0A8A6EC9000D}"/>
              </a:ext>
            </a:extLst>
          </p:cNvPr>
          <p:cNvSpPr/>
          <p:nvPr userDrawn="1"/>
        </p:nvSpPr>
        <p:spPr>
          <a:xfrm>
            <a:off x="371475" y="3143242"/>
            <a:ext cx="1144905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Ovaal 2">
            <a:extLst>
              <a:ext uri="{FF2B5EF4-FFF2-40B4-BE49-F238E27FC236}">
                <a16:creationId xmlns:a16="http://schemas.microsoft.com/office/drawing/2014/main" id="{46464D7C-E50B-4B40-B1F5-306515F21587}"/>
              </a:ext>
            </a:extLst>
          </p:cNvPr>
          <p:cNvSpPr/>
          <p:nvPr userDrawn="1"/>
        </p:nvSpPr>
        <p:spPr>
          <a:xfrm>
            <a:off x="4534051" y="2564904"/>
            <a:ext cx="3123898" cy="31238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Vrije vorm: vorm 4">
            <a:extLst>
              <a:ext uri="{FF2B5EF4-FFF2-40B4-BE49-F238E27FC236}">
                <a16:creationId xmlns:a16="http://schemas.microsoft.com/office/drawing/2014/main" id="{46D94DE2-C1CB-4AA4-BBB9-8F83AA03DF4B}"/>
              </a:ext>
            </a:extLst>
          </p:cNvPr>
          <p:cNvSpPr/>
          <p:nvPr/>
        </p:nvSpPr>
        <p:spPr>
          <a:xfrm>
            <a:off x="1073150" y="3649934"/>
            <a:ext cx="4366944" cy="1034506"/>
          </a:xfrm>
          <a:custGeom>
            <a:avLst/>
            <a:gdLst>
              <a:gd name="connsiteX0" fmla="*/ 0 w 4366944"/>
              <a:gd name="connsiteY0" fmla="*/ 0 h 1034506"/>
              <a:gd name="connsiteX1" fmla="*/ 4366944 w 4366944"/>
              <a:gd name="connsiteY1" fmla="*/ 0 h 1034506"/>
              <a:gd name="connsiteX2" fmla="*/ 4306328 w 4366944"/>
              <a:gd name="connsiteY2" fmla="*/ 73467 h 1034506"/>
              <a:gd name="connsiteX3" fmla="*/ 4158754 w 4366944"/>
              <a:gd name="connsiteY3" fmla="*/ 556591 h 1034506"/>
              <a:gd name="connsiteX4" fmla="*/ 4226659 w 4366944"/>
              <a:gd name="connsiteY4" fmla="*/ 892936 h 1034506"/>
              <a:gd name="connsiteX5" fmla="*/ 4303501 w 4366944"/>
              <a:gd name="connsiteY5" fmla="*/ 1034506 h 1034506"/>
              <a:gd name="connsiteX6" fmla="*/ 0 w 4366944"/>
              <a:gd name="connsiteY6" fmla="*/ 1034506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06328" y="73467"/>
                </a:lnTo>
                <a:cubicBezTo>
                  <a:pt x="4213158" y="211378"/>
                  <a:pt x="4158754" y="377631"/>
                  <a:pt x="4158754" y="556591"/>
                </a:cubicBezTo>
                <a:cubicBezTo>
                  <a:pt x="4158754" y="675898"/>
                  <a:pt x="4182934" y="789557"/>
                  <a:pt x="4226659" y="892936"/>
                </a:cubicBezTo>
                <a:lnTo>
                  <a:pt x="4303501" y="1034506"/>
                </a:lnTo>
                <a:lnTo>
                  <a:pt x="0" y="1034506"/>
                </a:ln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8" name="Vrije vorm: vorm 7">
            <a:extLst>
              <a:ext uri="{FF2B5EF4-FFF2-40B4-BE49-F238E27FC236}">
                <a16:creationId xmlns:a16="http://schemas.microsoft.com/office/drawing/2014/main" id="{5F7E0EDD-D61F-44F6-BBD0-7D9701F415C7}"/>
              </a:ext>
            </a:extLst>
          </p:cNvPr>
          <p:cNvSpPr/>
          <p:nvPr/>
        </p:nvSpPr>
        <p:spPr>
          <a:xfrm>
            <a:off x="6751906" y="3649934"/>
            <a:ext cx="4366944" cy="1034506"/>
          </a:xfrm>
          <a:custGeom>
            <a:avLst/>
            <a:gdLst>
              <a:gd name="connsiteX0" fmla="*/ 0 w 4366944"/>
              <a:gd name="connsiteY0" fmla="*/ 0 h 1034506"/>
              <a:gd name="connsiteX1" fmla="*/ 4366944 w 4366944"/>
              <a:gd name="connsiteY1" fmla="*/ 0 h 1034506"/>
              <a:gd name="connsiteX2" fmla="*/ 4366944 w 4366944"/>
              <a:gd name="connsiteY2" fmla="*/ 1034506 h 1034506"/>
              <a:gd name="connsiteX3" fmla="*/ 63444 w 4366944"/>
              <a:gd name="connsiteY3" fmla="*/ 1034506 h 1034506"/>
              <a:gd name="connsiteX4" fmla="*/ 140285 w 4366944"/>
              <a:gd name="connsiteY4" fmla="*/ 892936 h 1034506"/>
              <a:gd name="connsiteX5" fmla="*/ 208190 w 4366944"/>
              <a:gd name="connsiteY5" fmla="*/ 556591 h 1034506"/>
              <a:gd name="connsiteX6" fmla="*/ 60616 w 4366944"/>
              <a:gd name="connsiteY6" fmla="*/ 73467 h 1034506"/>
              <a:gd name="connsiteX7" fmla="*/ 0 w 4366944"/>
              <a:gd name="connsiteY7" fmla="*/ 0 h 103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6944" h="1034506">
                <a:moveTo>
                  <a:pt x="0" y="0"/>
                </a:moveTo>
                <a:lnTo>
                  <a:pt x="4366944" y="0"/>
                </a:lnTo>
                <a:lnTo>
                  <a:pt x="4366944" y="1034506"/>
                </a:lnTo>
                <a:lnTo>
                  <a:pt x="63444" y="1034506"/>
                </a:lnTo>
                <a:lnTo>
                  <a:pt x="140285" y="892936"/>
                </a:lnTo>
                <a:cubicBezTo>
                  <a:pt x="184011" y="789557"/>
                  <a:pt x="208190" y="675898"/>
                  <a:pt x="208190" y="556591"/>
                </a:cubicBezTo>
                <a:cubicBezTo>
                  <a:pt x="208190" y="377631"/>
                  <a:pt x="153787" y="211378"/>
                  <a:pt x="60616" y="73467"/>
                </a:cubicBezTo>
                <a:lnTo>
                  <a:pt x="0" y="0"/>
                </a:ln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Ovaal 10">
            <a:extLst>
              <a:ext uri="{FF2B5EF4-FFF2-40B4-BE49-F238E27FC236}">
                <a16:creationId xmlns:a16="http://schemas.microsoft.com/office/drawing/2014/main" id="{889B7899-8E51-46C6-A948-569513094F7F}"/>
              </a:ext>
            </a:extLst>
          </p:cNvPr>
          <p:cNvSpPr/>
          <p:nvPr/>
        </p:nvSpPr>
        <p:spPr>
          <a:xfrm>
            <a:off x="5542722" y="3613909"/>
            <a:ext cx="1106556" cy="1106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12">
            <a:extLst>
              <a:ext uri="{FF2B5EF4-FFF2-40B4-BE49-F238E27FC236}">
                <a16:creationId xmlns:a16="http://schemas.microsoft.com/office/drawing/2014/main" id="{FAD014A5-2B0B-44EF-B140-4293D91E6DCE}"/>
              </a:ext>
            </a:extLst>
          </p:cNvPr>
          <p:cNvCxnSpPr/>
          <p:nvPr userDrawn="1"/>
        </p:nvCxnSpPr>
        <p:spPr>
          <a:xfrm>
            <a:off x="6669157"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6E4BCBB8-F35D-4312-A504-CFF1078D0338}"/>
              </a:ext>
            </a:extLst>
          </p:cNvPr>
          <p:cNvCxnSpPr/>
          <p:nvPr userDrawn="1"/>
        </p:nvCxnSpPr>
        <p:spPr>
          <a:xfrm>
            <a:off x="4860235" y="4164496"/>
            <a:ext cx="6957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itel 2">
            <a:extLst>
              <a:ext uri="{FF2B5EF4-FFF2-40B4-BE49-F238E27FC236}">
                <a16:creationId xmlns:a16="http://schemas.microsoft.com/office/drawing/2014/main" id="{F7340B88-3F1A-480D-9AAD-DBF7B113D313}"/>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16" name="Tijdelijke aanduiding voor afbeelding 3">
            <a:extLst>
              <a:ext uri="{FF2B5EF4-FFF2-40B4-BE49-F238E27FC236}">
                <a16:creationId xmlns:a16="http://schemas.microsoft.com/office/drawing/2014/main" id="{C8F82742-D056-4CB3-A1CF-1D2CE9EECFF0}"/>
              </a:ext>
            </a:extLst>
          </p:cNvPr>
          <p:cNvSpPr>
            <a:spLocks noGrp="1"/>
          </p:cNvSpPr>
          <p:nvPr>
            <p:ph type="pic" sz="quarter" idx="19" hasCustomPrompt="1"/>
          </p:nvPr>
        </p:nvSpPr>
        <p:spPr>
          <a:xfrm>
            <a:off x="5726878" y="3795624"/>
            <a:ext cx="738244" cy="738242"/>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tekst 17">
            <a:extLst>
              <a:ext uri="{FF2B5EF4-FFF2-40B4-BE49-F238E27FC236}">
                <a16:creationId xmlns:a16="http://schemas.microsoft.com/office/drawing/2014/main" id="{8F72C0C3-2D51-4EDD-A84E-3EBB17584100}"/>
              </a:ext>
            </a:extLst>
          </p:cNvPr>
          <p:cNvSpPr>
            <a:spLocks noGrp="1"/>
          </p:cNvSpPr>
          <p:nvPr>
            <p:ph type="body" sz="quarter" idx="20"/>
          </p:nvPr>
        </p:nvSpPr>
        <p:spPr>
          <a:xfrm>
            <a:off x="1190625" y="3684167"/>
            <a:ext cx="3670300"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19" name="Tijdelijke aanduiding voor tekst 17">
            <a:extLst>
              <a:ext uri="{FF2B5EF4-FFF2-40B4-BE49-F238E27FC236}">
                <a16:creationId xmlns:a16="http://schemas.microsoft.com/office/drawing/2014/main" id="{1DD45A97-9B2E-4165-AFE9-8802530C330F}"/>
              </a:ext>
            </a:extLst>
          </p:cNvPr>
          <p:cNvSpPr>
            <a:spLocks noGrp="1"/>
          </p:cNvSpPr>
          <p:nvPr>
            <p:ph type="body" sz="quarter" idx="21"/>
          </p:nvPr>
        </p:nvSpPr>
        <p:spPr>
          <a:xfrm>
            <a:off x="7331075" y="3684167"/>
            <a:ext cx="3670300" cy="974725"/>
          </a:xfrm>
        </p:spPr>
        <p:txBody>
          <a:bodyPr anchor="ctr"/>
          <a:lstStyle>
            <a:lvl1pPr marL="0" indent="0" algn="r">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Tree>
    <p:extLst>
      <p:ext uri="{BB962C8B-B14F-4D97-AF65-F5344CB8AC3E}">
        <p14:creationId xmlns:p14="http://schemas.microsoft.com/office/powerpoint/2010/main" val="1084317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19/09/2023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blad met 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19 september 2023</a:t>
            </a:fld>
            <a:endParaRPr lang="nl-BE"/>
          </a:p>
        </p:txBody>
      </p:sp>
    </p:spTree>
    <p:extLst>
      <p:ext uri="{BB962C8B-B14F-4D97-AF65-F5344CB8AC3E}">
        <p14:creationId xmlns:p14="http://schemas.microsoft.com/office/powerpoint/2010/main" val="2810392458"/>
      </p:ext>
    </p:extLst>
  </p:cSld>
  <p:clrMapOvr>
    <a:masterClrMapping/>
  </p:clrMapOvr>
  <p:hf sldNum="0"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blad zonder 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19 september 2023</a:t>
            </a:fld>
            <a:endParaRPr lang="nl-BE"/>
          </a:p>
        </p:txBody>
      </p:sp>
    </p:spTree>
    <p:extLst>
      <p:ext uri="{BB962C8B-B14F-4D97-AF65-F5344CB8AC3E}">
        <p14:creationId xmlns:p14="http://schemas.microsoft.com/office/powerpoint/2010/main" val="2091553319"/>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ussentitelblad met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12912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ussentitelblad zonder afbeelding">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620023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0994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371475" y="1941513"/>
            <a:ext cx="11449050"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BE"/>
              <a:t>Klik op het afbeeldingsicoon om een afbeelding toe te voegen of klik bovenaan op ‘Invoegen’ &gt; ‘Afbeeldingen’. Om een nieuwe foto in te voegen, verwijder je best de huidige en begin je terug bij stap 1.</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titeldia</a:t>
            </a:r>
            <a:r>
              <a:rPr lang="nl-NL"/>
              <a:t> met afbeelding, klik om de titel te bewerken</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Dit is een </a:t>
            </a:r>
            <a:r>
              <a:rPr lang="nl-BE" err="1"/>
              <a:t>afbeeldingsdia</a:t>
            </a:r>
            <a:r>
              <a:rPr lang="nl-BE"/>
              <a:t>.</a:t>
            </a:r>
          </a:p>
          <a:p>
            <a:r>
              <a:rPr lang="nl-BE"/>
              <a:t>Klik op het afbeeldingsicoon om een afbeelding toe te voegen of klik bovenaan op ‘Invoegen’ &gt; ‘Afbeeldingen’. Om een nieuwe foto in te voegen, verwijder je best de huidige en begin je terug bij stap 1.</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4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3665783"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4296185"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6274841"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6905243"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8883899"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9514301"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426354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6872599"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2DFC430-F9AB-471D-9D54-B106F9C75A38}"/>
              </a:ext>
            </a:extLst>
          </p:cNvPr>
          <p:cNvSpPr>
            <a:spLocks noGrp="1"/>
          </p:cNvSpPr>
          <p:nvPr>
            <p:ph type="pic" sz="quarter" idx="22" hasCustomPrompt="1"/>
          </p:nvPr>
        </p:nvSpPr>
        <p:spPr>
          <a:xfrm>
            <a:off x="9481657"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2927241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atin typeface="+mn-lt"/>
              </a:defRPr>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5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4160684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cept (vergelijking)">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conceptdia</a:t>
            </a:r>
            <a:r>
              <a:rPr lang="nl-NL"/>
              <a:t>, 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Vul hier je hoofd-concept in</a:t>
            </a:r>
          </a:p>
        </p:txBody>
      </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lementen (4)">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4"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6333460" y="210854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4"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33462" y="429701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lementen (5)">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2784180"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6320744"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55246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lementen (6)">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elementendia</a:t>
            </a:r>
            <a:r>
              <a:rPr lang="nl-NL"/>
              <a:t>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14324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hasCustomPrompt="1"/>
          </p:nvPr>
        </p:nvSpPr>
        <p:spPr>
          <a:xfrm>
            <a:off x="1019175"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hasCustomPrompt="1"/>
          </p:nvPr>
        </p:nvSpPr>
        <p:spPr>
          <a:xfrm>
            <a:off x="4555739"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hasCustomPrompt="1"/>
          </p:nvPr>
        </p:nvSpPr>
        <p:spPr>
          <a:xfrm>
            <a:off x="8092303" y="210854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hasCustomPrompt="1"/>
          </p:nvPr>
        </p:nvSpPr>
        <p:spPr>
          <a:xfrm>
            <a:off x="1019175"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hasCustomPrompt="1"/>
          </p:nvPr>
        </p:nvSpPr>
        <p:spPr>
          <a:xfrm>
            <a:off x="4555739"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hasCustomPrompt="1"/>
          </p:nvPr>
        </p:nvSpPr>
        <p:spPr>
          <a:xfrm>
            <a:off x="8092303" y="429701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ctr" anchorCtr="0"/>
          <a:lstStyle>
            <a:lvl1pPr marL="0" indent="0" algn="ctr">
              <a:lnSpc>
                <a:spcPct val="100000"/>
              </a:lnSpc>
              <a:spcBef>
                <a:spcPts val="0"/>
              </a:spcBef>
              <a:buSzTx/>
              <a:buFontTx/>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 om de tekst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oces (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3375705"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6368483"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9361261"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93452" y="2181356"/>
            <a:ext cx="2459264"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ces (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741706" y="2181356"/>
            <a:ext cx="1981670" cy="3705897"/>
          </a:xfrm>
          <a:solidFill>
            <a:schemeClr val="bg2"/>
          </a:solidFill>
        </p:spPr>
        <p:txBody>
          <a:bodyPr lIns="180000" tIns="1656000" rIns="180000"/>
          <a:lstStyle>
            <a:lvl1pPr marL="0" marR="0" indent="0" algn="ctr" defTabSz="914400" rtl="0" eaLnBrk="1" fontAlgn="auto" latinLnBrk="0" hangingPunct="1">
              <a:lnSpc>
                <a:spcPct val="100000"/>
              </a:lnSpc>
              <a:spcBef>
                <a:spcPts val="0"/>
              </a:spcBef>
              <a:spcAft>
                <a:spcPts val="0"/>
              </a:spcAft>
              <a:buClr>
                <a:schemeClr val="tx1"/>
              </a:buClr>
              <a:buSzTx/>
              <a:buFontTx/>
              <a:buNone/>
              <a:tabLst/>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510048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7459265"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9818610"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5858" y="2181356"/>
            <a:ext cx="198167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ces (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hasCustomPrompt="1"/>
          </p:nvPr>
        </p:nvSpPr>
        <p:spPr>
          <a:xfrm>
            <a:off x="10076959"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hasCustomPrompt="1"/>
          </p:nvPr>
        </p:nvSpPr>
        <p:spPr>
          <a:xfrm>
            <a:off x="2320910"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hasCustomPrompt="1"/>
          </p:nvPr>
        </p:nvSpPr>
        <p:spPr>
          <a:xfrm>
            <a:off x="4258894"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hasCustomPrompt="1"/>
          </p:nvPr>
        </p:nvSpPr>
        <p:spPr>
          <a:xfrm>
            <a:off x="6196878"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hasCustomPrompt="1"/>
          </p:nvPr>
        </p:nvSpPr>
        <p:spPr>
          <a:xfrm>
            <a:off x="8134862"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hasCustomPrompt="1"/>
          </p:nvPr>
        </p:nvSpPr>
        <p:spPr>
          <a:xfrm>
            <a:off x="382926" y="2181356"/>
            <a:ext cx="1728000" cy="3705897"/>
          </a:xfrm>
          <a:solidFill>
            <a:schemeClr val="bg2"/>
          </a:solidFill>
        </p:spPr>
        <p:txBody>
          <a:bodyPr lIns="180000" tIns="1656000" rIns="180000"/>
          <a:lstStyle>
            <a:lvl1pPr marL="0" indent="0" algn="ctr">
              <a:lnSpc>
                <a:spcPct val="100000"/>
              </a:lnSpc>
              <a:spcBef>
                <a:spcPts val="0"/>
              </a:spcBef>
              <a:buSzTx/>
              <a:buFontTx/>
              <a:buNone/>
              <a:defRPr sz="1800">
                <a:latin typeface="Flanders Art Sans" panose="00000500000000000000" pitchFamily="50" charset="0"/>
              </a:defRPr>
            </a:lvl1pPr>
            <a:lvl5pPr marL="1152000" indent="0">
              <a:buNone/>
              <a:defRPr/>
            </a:lvl5pPr>
          </a:lstStyle>
          <a:p>
            <a:pPr marL="0" lvl="0" indent="0" algn="ctr">
              <a:lnSpc>
                <a:spcPct val="100000"/>
              </a:lnSpc>
              <a:spcBef>
                <a:spcPts val="0"/>
              </a:spcBef>
              <a:buSzTx/>
              <a:buFontTx/>
              <a:buNone/>
            </a:pPr>
            <a:r>
              <a:rPr lang="nl-NL"/>
              <a:t>Klik om de tekst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procesdia</a:t>
            </a:r>
            <a:r>
              <a:rPr lang="nl-NL"/>
              <a:t>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241094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288000" indent="-288000" algn="ctr">
              <a:lnSpc>
                <a:spcPct val="100000"/>
              </a:lnSpc>
              <a:spcBef>
                <a:spcPts val="0"/>
              </a:spcBef>
              <a:buSzTx/>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Vul hier het cijfer in</a:t>
            </a:r>
          </a:p>
        </p:txBody>
      </p:sp>
    </p:spTree>
    <p:extLst>
      <p:ext uri="{BB962C8B-B14F-4D97-AF65-F5344CB8AC3E}">
        <p14:creationId xmlns:p14="http://schemas.microsoft.com/office/powerpoint/2010/main" val="267794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eind)">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a:t>
            </a:r>
            <a:r>
              <a:rPr lang="nl-BE" err="1"/>
              <a:t>bedankdia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0" y="5148235"/>
            <a:ext cx="6354847"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A08A2935-7853-42AF-B39E-9B04BFA1E17C}" type="datetime4">
              <a:rPr lang="nl-BE" smtClean="0"/>
              <a:pPr/>
              <a:t>19 september 2023</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700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ussentitelbla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550971"/>
            <a:ext cx="1620829" cy="772169"/>
          </a:xfrm>
          <a:prstGeom prst="rect">
            <a:avLst/>
          </a:prstGeom>
        </p:spPr>
      </p:pic>
    </p:spTree>
    <p:extLst>
      <p:ext uri="{BB962C8B-B14F-4D97-AF65-F5344CB8AC3E}">
        <p14:creationId xmlns:p14="http://schemas.microsoft.com/office/powerpoint/2010/main" val="412912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19/09/2023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457111926"/>
      </p:ext>
    </p:extLst>
  </p:cSld>
  <p:clrMapOvr>
    <a:masterClrMapping/>
  </p:clrMapOvr>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19/09/2023</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81572200"/>
      </p:ext>
    </p:extLst>
  </p:cSld>
  <p:clrMapOvr>
    <a:masterClrMapping/>
  </p:clrMapOvr>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33203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726064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1348072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5606002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1389505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325911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716939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53155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66029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34193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671782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52191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3278991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3555104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3051105323"/>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3321413763"/>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3185776805"/>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89835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1570764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8008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1203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2347309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602954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981837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38111947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24511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2369299733"/>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413211073"/>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19/09/2023</a:t>
            </a:fld>
            <a:endParaRPr lang="nl-BE"/>
          </a:p>
        </p:txBody>
      </p:sp>
    </p:spTree>
    <p:extLst>
      <p:ext uri="{BB962C8B-B14F-4D97-AF65-F5344CB8AC3E}">
        <p14:creationId xmlns:p14="http://schemas.microsoft.com/office/powerpoint/2010/main" val="2069975379"/>
      </p:ext>
    </p:extLst>
  </p:cSld>
  <p:clrMapOvr>
    <a:masterClrMapping/>
  </p:clrMapOvr>
  <p:hf sldNum="0" hdr="0" ft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94269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30585281"/>
      </p:ext>
    </p:extLst>
  </p:cSld>
  <p:clrMapOvr>
    <a:masterClrMapping/>
  </p:clrMapOvr>
  <p:hf sldNum="0" hdr="0" ftr="0"/>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elbla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een </a:t>
            </a:r>
            <a:r>
              <a:rPr lang="nl-BE" err="1"/>
              <a:t>titeldia</a:t>
            </a:r>
            <a:r>
              <a:rPr lang="nl-BE"/>
              <a:t>, klik om de titel te bewerken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6344840"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EB8842B4-818D-4446-9C0B-AADD2F0627CC}" type="datetime4">
              <a:rPr lang="nl-BE" smtClean="0"/>
              <a:pPr/>
              <a:t>19 september 2023</a:t>
            </a:fld>
            <a:endParaRPr lang="nl-BE"/>
          </a:p>
        </p:txBody>
      </p:sp>
    </p:spTree>
    <p:extLst>
      <p:ext uri="{BB962C8B-B14F-4D97-AF65-F5344CB8AC3E}">
        <p14:creationId xmlns:p14="http://schemas.microsoft.com/office/powerpoint/2010/main" val="1147570154"/>
      </p:ext>
    </p:extLst>
  </p:cSld>
  <p:clrMapOvr>
    <a:masterClrMapping/>
  </p:clrMapOvr>
  <p:hf sldNum="0" hdr="0" ft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4.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40"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17.png"/><Relationship Id="rId4"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image" Target="../media/image17.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image" Target="../media/image4.png"/><Relationship Id="rId21" Type="http://schemas.openxmlformats.org/officeDocument/2006/relationships/slideLayout" Target="../slideLayouts/slideLayout86.xml"/><Relationship Id="rId34" Type="http://schemas.openxmlformats.org/officeDocument/2006/relationships/slideLayout" Target="../slideLayouts/slideLayout99.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41" Type="http://schemas.openxmlformats.org/officeDocument/2006/relationships/image" Target="../media/image6.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image" Target="../media/image2.png"/><Relationship Id="rId40" Type="http://schemas.openxmlformats.org/officeDocument/2006/relationships/image" Target="../media/image5.png"/><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8" Type="http://schemas.openxmlformats.org/officeDocument/2006/relationships/slideLayout" Target="../slideLayouts/slideLayout73.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theme" Target="../theme/theme5.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image" Target="../media/image3.pn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image" Target="../media/image2.png"/><Relationship Id="rId8"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19/09/2023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7">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920" r:id="rId3"/>
    <p:sldLayoutId id="2147483825" r:id="rId4"/>
    <p:sldLayoutId id="2147483722" r:id="rId5"/>
    <p:sldLayoutId id="2147483690" r:id="rId6"/>
    <p:sldLayoutId id="2147483724" r:id="rId7"/>
    <p:sldLayoutId id="2147483689" r:id="rId8"/>
    <p:sldLayoutId id="2147483692" r:id="rId9"/>
    <p:sldLayoutId id="2147483685" r:id="rId10"/>
    <p:sldLayoutId id="2147483699" r:id="rId11"/>
    <p:sldLayoutId id="2147483695" r:id="rId12"/>
    <p:sldLayoutId id="2147483921" r:id="rId13"/>
    <p:sldLayoutId id="2147483703" r:id="rId14"/>
    <p:sldLayoutId id="2147483704" r:id="rId15"/>
    <p:sldLayoutId id="2147483702" r:id="rId16"/>
    <p:sldLayoutId id="2147483696" r:id="rId17"/>
    <p:sldLayoutId id="2147483700" r:id="rId18"/>
    <p:sldLayoutId id="2147483684" r:id="rId19"/>
    <p:sldLayoutId id="2147483701" r:id="rId20"/>
    <p:sldLayoutId id="2147483709" r:id="rId21"/>
    <p:sldLayoutId id="2147483710" r:id="rId22"/>
    <p:sldLayoutId id="2147483716" r:id="rId23"/>
    <p:sldLayoutId id="2147483717" r:id="rId24"/>
    <p:sldLayoutId id="2147483718" r:id="rId25"/>
    <p:sldLayoutId id="2147483721" r:id="rId26"/>
    <p:sldLayoutId id="2147483719" r:id="rId27"/>
    <p:sldLayoutId id="2147483720" r:id="rId28"/>
    <p:sldLayoutId id="2147483708" r:id="rId29"/>
    <p:sldLayoutId id="2147483693" r:id="rId30"/>
    <p:sldLayoutId id="2147483705" r:id="rId31"/>
    <p:sldLayoutId id="2147483706" r:id="rId32"/>
    <p:sldLayoutId id="2147483707" r:id="rId33"/>
    <p:sldLayoutId id="2147483698" r:id="rId34"/>
    <p:sldLayoutId id="2147483848" r:id="rId35"/>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19/09/2023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19/09/2023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824" r:id="rId1"/>
    <p:sldLayoutId id="2147483711" r:id="rId2"/>
    <p:sldLayoutId id="2147483682" r:id="rId3"/>
    <p:sldLayoutId id="2147483712" r:id="rId4"/>
    <p:sldLayoutId id="2147483691" r:id="rId5"/>
    <p:sldLayoutId id="2147483826" r:id="rId6"/>
    <p:sldLayoutId id="2147483827" r:id="rId7"/>
    <p:sldLayoutId id="2147483828" r:id="rId8"/>
    <p:sldLayoutId id="2147483829" r:id="rId9"/>
    <p:sldLayoutId id="2147483830" r:id="rId10"/>
    <p:sldLayoutId id="2147483669"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714" r:id="rId28"/>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0"/>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31"/>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19/09/2023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7">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39"/>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88029565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19/09/2023</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35">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spTree>
    <p:extLst>
      <p:ext uri="{BB962C8B-B14F-4D97-AF65-F5344CB8AC3E}">
        <p14:creationId xmlns:p14="http://schemas.microsoft.com/office/powerpoint/2010/main" val="193061470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 id="2147483915" r:id="rId29"/>
    <p:sldLayoutId id="2147483916" r:id="rId30"/>
    <p:sldLayoutId id="2147483917" r:id="rId31"/>
    <p:sldLayoutId id="2147483918" r:id="rId32"/>
    <p:sldLayoutId id="2147483919" r:id="rId33"/>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hyperlink" Target="https://www.vdab.be/contactgegevens-ondersteuning"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https://www.vlaanderen.be/informatie-voor-hr-professionals/nieuwsberichten/benut-het-talent-in-je-entiteit" TargetMode="External"/><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hyperlink" Target="https://www.vlaanderen.be/informatie-voor-hr-professionals/dienstverlening-welzijn" TargetMode="External"/><Relationship Id="rId4" Type="http://schemas.openxmlformats.org/officeDocument/2006/relationships/hyperlink" Target="https://vlaamseoverheid.csod.com/ui/lms-learning-details/app/event/bda65f9e-262b-4b47-bf85-554b4ecb04ec"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hyperlink" Target="https://overheid.vlaanderen.be/personeel/hr-kader/hr-infonetwerk" TargetMode="External"/><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overheid.vlaanderen.be/agenda/hr-infonetwerk-30-juni-202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19/09/2023</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a:lstStyle/>
          <a:p>
            <a:endParaRPr lang="en-GB"/>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175CACC-DA01-DAFD-CFA1-83324A811AF8}"/>
              </a:ext>
            </a:extLst>
          </p:cNvPr>
          <p:cNvSpPr>
            <a:spLocks noGrp="1"/>
          </p:cNvSpPr>
          <p:nvPr>
            <p:ph type="body" sz="quarter" idx="27"/>
          </p:nvPr>
        </p:nvSpPr>
        <p:spPr>
          <a:xfrm>
            <a:off x="10076958" y="2181356"/>
            <a:ext cx="1743567" cy="3705897"/>
          </a:xfrm>
        </p:spPr>
        <p:txBody>
          <a:bodyPr/>
          <a:lstStyle/>
          <a:p>
            <a:r>
              <a:rPr lang="nl-BE"/>
              <a:t>dec. 2023</a:t>
            </a:r>
          </a:p>
          <a:p>
            <a:endParaRPr lang="nl-BE"/>
          </a:p>
          <a:p>
            <a:r>
              <a:rPr lang="nl-BE"/>
              <a:t>eindejaars-toelage voor actieve </a:t>
            </a:r>
            <a:r>
              <a:rPr lang="nl-BE" err="1"/>
              <a:t>personeels-leden</a:t>
            </a:r>
            <a:endParaRPr lang="nl-BE"/>
          </a:p>
        </p:txBody>
      </p:sp>
      <p:sp>
        <p:nvSpPr>
          <p:cNvPr id="3" name="Tijdelijke aanduiding voor tekst 2">
            <a:extLst>
              <a:ext uri="{FF2B5EF4-FFF2-40B4-BE49-F238E27FC236}">
                <a16:creationId xmlns:a16="http://schemas.microsoft.com/office/drawing/2014/main" id="{C7DA2444-63F1-2857-3952-A79E0E912DBB}"/>
              </a:ext>
            </a:extLst>
          </p:cNvPr>
          <p:cNvSpPr>
            <a:spLocks noGrp="1"/>
          </p:cNvSpPr>
          <p:nvPr>
            <p:ph type="body" sz="quarter" idx="19"/>
          </p:nvPr>
        </p:nvSpPr>
        <p:spPr/>
        <p:txBody>
          <a:bodyPr/>
          <a:lstStyle/>
          <a:p>
            <a:r>
              <a:rPr lang="nl-BE"/>
              <a:t>feb. 2023</a:t>
            </a:r>
          </a:p>
          <a:p>
            <a:endParaRPr lang="nl-BE"/>
          </a:p>
          <a:p>
            <a:r>
              <a:rPr lang="nl-BE"/>
              <a:t>€250 </a:t>
            </a:r>
            <a:r>
              <a:rPr lang="nl-BE" err="1"/>
              <a:t>ecocheques</a:t>
            </a:r>
            <a:br>
              <a:rPr lang="nl-BE"/>
            </a:br>
            <a:r>
              <a:rPr lang="nl-BE"/>
              <a:t>+ €30 sport- en cultuur-cheques</a:t>
            </a:r>
          </a:p>
        </p:txBody>
      </p:sp>
      <p:sp>
        <p:nvSpPr>
          <p:cNvPr id="4" name="Tijdelijke aanduiding voor tekst 3">
            <a:extLst>
              <a:ext uri="{FF2B5EF4-FFF2-40B4-BE49-F238E27FC236}">
                <a16:creationId xmlns:a16="http://schemas.microsoft.com/office/drawing/2014/main" id="{1B0BD2D2-75E5-E2EF-D294-D2D92B3E3263}"/>
              </a:ext>
            </a:extLst>
          </p:cNvPr>
          <p:cNvSpPr>
            <a:spLocks noGrp="1"/>
          </p:cNvSpPr>
          <p:nvPr>
            <p:ph type="body" sz="quarter" idx="20"/>
          </p:nvPr>
        </p:nvSpPr>
        <p:spPr/>
        <p:txBody>
          <a:bodyPr/>
          <a:lstStyle/>
          <a:p>
            <a:r>
              <a:rPr lang="nl-BE"/>
              <a:t>maart 2023</a:t>
            </a:r>
          </a:p>
          <a:p>
            <a:endParaRPr lang="nl-BE"/>
          </a:p>
          <a:p>
            <a:r>
              <a:rPr lang="nl-BE"/>
              <a:t>€8</a:t>
            </a:r>
          </a:p>
          <a:p>
            <a:r>
              <a:rPr lang="nl-BE" err="1"/>
              <a:t>maaltijd-cheque</a:t>
            </a:r>
            <a:endParaRPr lang="nl-BE"/>
          </a:p>
        </p:txBody>
      </p:sp>
      <p:sp>
        <p:nvSpPr>
          <p:cNvPr id="5" name="Tijdelijke aanduiding voor tekst 4">
            <a:extLst>
              <a:ext uri="{FF2B5EF4-FFF2-40B4-BE49-F238E27FC236}">
                <a16:creationId xmlns:a16="http://schemas.microsoft.com/office/drawing/2014/main" id="{F8ADC0AE-984D-272F-8B4B-EE9708EDE1EC}"/>
              </a:ext>
            </a:extLst>
          </p:cNvPr>
          <p:cNvSpPr>
            <a:spLocks noGrp="1"/>
          </p:cNvSpPr>
          <p:nvPr>
            <p:ph type="body" sz="quarter" idx="21"/>
          </p:nvPr>
        </p:nvSpPr>
        <p:spPr/>
        <p:txBody>
          <a:body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kumimoji="0" lang="nl-BE" b="0" i="0" u="none" strike="noStrike" kern="1200" cap="none" spc="0" normalizeH="0" baseline="0" noProof="0">
                <a:ln>
                  <a:noFill/>
                </a:ln>
                <a:solidFill>
                  <a:srgbClr val="000000"/>
                </a:solidFill>
                <a:effectLst/>
                <a:uLnTx/>
                <a:uFillTx/>
                <a:latin typeface="Flanders Art Sans" panose="00000500000000000000" pitchFamily="50" charset="0"/>
                <a:ea typeface="+mn-ea"/>
                <a:cs typeface="+mn-cs"/>
              </a:rPr>
              <a:t>31 okt. 2023</a:t>
            </a:r>
          </a:p>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kumimoji="0" lang="nl-BE" b="0" i="0" u="none" strike="noStrike" kern="1200" cap="none" spc="0" normalizeH="0" baseline="0" noProof="0">
                <a:ln>
                  <a:noFill/>
                </a:ln>
                <a:solidFill>
                  <a:srgbClr val="000000"/>
                </a:solidFill>
                <a:effectLst/>
                <a:uLnTx/>
                <a:uFillTx/>
                <a:latin typeface="Flanders Art Sans" panose="00000500000000000000" pitchFamily="50" charset="0"/>
                <a:ea typeface="+mn-ea"/>
                <a:cs typeface="+mn-cs"/>
              </a:rPr>
              <a:t> </a:t>
            </a:r>
          </a:p>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kumimoji="0" lang="nl-BE" sz="1400" b="0" i="0" u="none" strike="noStrike" kern="1200" cap="none" spc="0" normalizeH="0" baseline="0" noProof="0" err="1">
                <a:ln>
                  <a:noFill/>
                </a:ln>
                <a:solidFill>
                  <a:srgbClr val="000000"/>
                </a:solidFill>
                <a:effectLst/>
                <a:uLnTx/>
                <a:uFillTx/>
                <a:latin typeface="Flanders Art Sans" panose="00000500000000000000" pitchFamily="50" charset="0"/>
                <a:ea typeface="+mn-ea"/>
                <a:cs typeface="+mn-cs"/>
              </a:rPr>
              <a:t>baremieke</a:t>
            </a:r>
            <a:r>
              <a:rPr kumimoji="0" lang="nl-BE" sz="1400" b="0" i="0" u="none" strike="noStrike" kern="1200" cap="none" spc="0" normalizeH="0" baseline="0" noProof="0">
                <a:ln>
                  <a:noFill/>
                </a:ln>
                <a:solidFill>
                  <a:srgbClr val="000000"/>
                </a:solidFill>
                <a:effectLst/>
                <a:uLnTx/>
                <a:uFillTx/>
                <a:latin typeface="Flanders Art Sans" panose="00000500000000000000" pitchFamily="50" charset="0"/>
                <a:ea typeface="+mn-ea"/>
                <a:cs typeface="+mn-cs"/>
              </a:rPr>
              <a:t> verhoging</a:t>
            </a:r>
            <a:br>
              <a:rPr kumimoji="0" lang="nl-BE" sz="1400" b="0" i="0" u="none" strike="noStrike" kern="1200" cap="none" spc="0" normalizeH="0" baseline="0" noProof="0">
                <a:ln>
                  <a:noFill/>
                </a:ln>
                <a:solidFill>
                  <a:srgbClr val="000000"/>
                </a:solidFill>
                <a:effectLst/>
                <a:uLnTx/>
                <a:uFillTx/>
                <a:latin typeface="Flanders Art Sans" panose="00000500000000000000" pitchFamily="50" charset="0"/>
                <a:ea typeface="+mn-ea"/>
                <a:cs typeface="+mn-cs"/>
              </a:rPr>
            </a:br>
            <a:r>
              <a:rPr kumimoji="0" lang="nl-BE" sz="1400" b="0" i="0" u="none" strike="noStrike" kern="1200" cap="none" spc="0" normalizeH="0" baseline="0" noProof="0">
                <a:ln>
                  <a:noFill/>
                </a:ln>
                <a:solidFill>
                  <a:srgbClr val="000000"/>
                </a:solidFill>
                <a:effectLst/>
                <a:uLnTx/>
                <a:uFillTx/>
                <a:latin typeface="Flanders Art Sans" panose="00000500000000000000" pitchFamily="50" charset="0"/>
                <a:ea typeface="+mn-ea"/>
                <a:cs typeface="+mn-cs"/>
              </a:rPr>
              <a:t>+ </a:t>
            </a:r>
            <a:r>
              <a:rPr lang="nl-BE" sz="1400">
                <a:solidFill>
                  <a:srgbClr val="000000"/>
                </a:solidFill>
              </a:rPr>
              <a:t>f</a:t>
            </a:r>
            <a:r>
              <a:rPr kumimoji="0" lang="nl-BE" sz="1400" b="0" i="0" u="none" strike="noStrike" kern="1200" cap="none" spc="0" normalizeH="0" baseline="0" noProof="0" err="1">
                <a:ln>
                  <a:noFill/>
                </a:ln>
                <a:solidFill>
                  <a:srgbClr val="000000"/>
                </a:solidFill>
                <a:effectLst/>
                <a:uLnTx/>
                <a:uFillTx/>
                <a:latin typeface="Flanders Art Sans" panose="00000500000000000000" pitchFamily="50" charset="0"/>
                <a:ea typeface="+mn-ea"/>
                <a:cs typeface="+mn-cs"/>
              </a:rPr>
              <a:t>ietsvergoeding</a:t>
            </a:r>
            <a:r>
              <a:rPr kumimoji="0" lang="nl-BE" sz="1400" b="0" i="0" u="none" strike="noStrike" kern="1200" cap="none" spc="0" normalizeH="0" baseline="0" noProof="0">
                <a:ln>
                  <a:noFill/>
                </a:ln>
                <a:solidFill>
                  <a:srgbClr val="000000"/>
                </a:solidFill>
                <a:effectLst/>
                <a:uLnTx/>
                <a:uFillTx/>
                <a:latin typeface="Flanders Art Sans" panose="00000500000000000000" pitchFamily="50" charset="0"/>
                <a:ea typeface="+mn-ea"/>
                <a:cs typeface="+mn-cs"/>
              </a:rPr>
              <a:t> + thuiswerk-vergoeding</a:t>
            </a:r>
          </a:p>
        </p:txBody>
      </p:sp>
      <p:sp>
        <p:nvSpPr>
          <p:cNvPr id="6" name="Tijdelijke aanduiding voor tekst 5">
            <a:extLst>
              <a:ext uri="{FF2B5EF4-FFF2-40B4-BE49-F238E27FC236}">
                <a16:creationId xmlns:a16="http://schemas.microsoft.com/office/drawing/2014/main" id="{0E4EAAAF-4F88-E729-DB3E-77E09BC23A24}"/>
              </a:ext>
            </a:extLst>
          </p:cNvPr>
          <p:cNvSpPr>
            <a:spLocks noGrp="1"/>
          </p:cNvSpPr>
          <p:nvPr>
            <p:ph type="body" sz="quarter" idx="22"/>
          </p:nvPr>
        </p:nvSpPr>
        <p:spPr/>
        <p:txBody>
          <a:body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solidFill>
                  <a:srgbClr val="000000"/>
                </a:solidFill>
              </a:rPr>
              <a:t>Okt. - n</a:t>
            </a:r>
            <a:r>
              <a:rPr kumimoji="0" lang="nl-BE" sz="1800" b="0" i="0" u="none" strike="noStrike" kern="1200" cap="none" spc="0" normalizeH="0" baseline="0" noProof="0">
                <a:ln>
                  <a:noFill/>
                </a:ln>
                <a:solidFill>
                  <a:srgbClr val="000000"/>
                </a:solidFill>
                <a:effectLst/>
                <a:uLnTx/>
                <a:uFillTx/>
                <a:latin typeface="Flanders Art Sans" panose="00000500000000000000" pitchFamily="50" charset="0"/>
                <a:ea typeface="+mn-ea"/>
                <a:cs typeface="+mn-cs"/>
              </a:rPr>
              <a:t>ov. 2023</a:t>
            </a:r>
          </a:p>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solidFill>
                  <a:srgbClr val="000000"/>
                </a:solidFill>
              </a:rPr>
              <a:t>m</a:t>
            </a:r>
            <a:r>
              <a:rPr kumimoji="0" lang="nl-BE" sz="1800" b="0" i="0" u="none" strike="noStrike" kern="1200" cap="none" spc="0" normalizeH="0" baseline="0" noProof="0" err="1">
                <a:ln>
                  <a:noFill/>
                </a:ln>
                <a:solidFill>
                  <a:srgbClr val="000000"/>
                </a:solidFill>
                <a:effectLst/>
                <a:uLnTx/>
                <a:uFillTx/>
                <a:latin typeface="Flanders Art Sans" panose="00000500000000000000" pitchFamily="50" charset="0"/>
                <a:ea typeface="+mn-ea"/>
                <a:cs typeface="+mn-cs"/>
              </a:rPr>
              <a:t>anuele</a:t>
            </a:r>
            <a:r>
              <a:rPr kumimoji="0" lang="nl-BE" sz="1800" b="0" i="0" u="none" strike="noStrike" kern="1200" cap="none" spc="0" normalizeH="0" baseline="0" noProof="0">
                <a:ln>
                  <a:noFill/>
                </a:ln>
                <a:solidFill>
                  <a:srgbClr val="000000"/>
                </a:solidFill>
                <a:effectLst/>
                <a:uLnTx/>
                <a:uFillTx/>
                <a:latin typeface="Flanders Art Sans" panose="00000500000000000000" pitchFamily="50" charset="0"/>
                <a:ea typeface="+mn-ea"/>
                <a:cs typeface="+mn-cs"/>
              </a:rPr>
              <a:t> verwerkingen</a:t>
            </a:r>
          </a:p>
          <a:p>
            <a:endParaRPr lang="nl-BE"/>
          </a:p>
        </p:txBody>
      </p:sp>
      <p:sp>
        <p:nvSpPr>
          <p:cNvPr id="7" name="Tijdelijke aanduiding voor tekst 6">
            <a:extLst>
              <a:ext uri="{FF2B5EF4-FFF2-40B4-BE49-F238E27FC236}">
                <a16:creationId xmlns:a16="http://schemas.microsoft.com/office/drawing/2014/main" id="{82AEB3C5-5F43-1904-3ABD-238239090B22}"/>
              </a:ext>
            </a:extLst>
          </p:cNvPr>
          <p:cNvSpPr>
            <a:spLocks noGrp="1"/>
          </p:cNvSpPr>
          <p:nvPr>
            <p:ph type="body" sz="quarter" idx="11"/>
          </p:nvPr>
        </p:nvSpPr>
        <p:spPr/>
        <p:txBody>
          <a:bodyPr/>
          <a:lstStyle/>
          <a:p>
            <a:r>
              <a:rPr lang="nl-BE"/>
              <a:t>dec. 2022</a:t>
            </a:r>
          </a:p>
          <a:p>
            <a:endParaRPr lang="nl-BE"/>
          </a:p>
          <a:p>
            <a:r>
              <a:rPr lang="nl-BE"/>
              <a:t>€250</a:t>
            </a:r>
          </a:p>
          <a:p>
            <a:r>
              <a:rPr lang="nl-BE" err="1"/>
              <a:t>ecocheques</a:t>
            </a:r>
            <a:endParaRPr lang="nl-BE"/>
          </a:p>
        </p:txBody>
      </p:sp>
      <p:sp>
        <p:nvSpPr>
          <p:cNvPr id="8" name="Titel 7">
            <a:extLst>
              <a:ext uri="{FF2B5EF4-FFF2-40B4-BE49-F238E27FC236}">
                <a16:creationId xmlns:a16="http://schemas.microsoft.com/office/drawing/2014/main" id="{FFEA1A54-53A0-93A4-D55B-6F04EDE45F6C}"/>
              </a:ext>
            </a:extLst>
          </p:cNvPr>
          <p:cNvSpPr>
            <a:spLocks noGrp="1"/>
          </p:cNvSpPr>
          <p:nvPr>
            <p:ph type="title"/>
          </p:nvPr>
        </p:nvSpPr>
        <p:spPr/>
        <p:txBody>
          <a:bodyPr/>
          <a:lstStyle/>
          <a:p>
            <a:r>
              <a:rPr lang="nl-BE"/>
              <a:t>Kwantitatieve maatregelen: uitbetalingen</a:t>
            </a:r>
          </a:p>
        </p:txBody>
      </p:sp>
      <p:sp>
        <p:nvSpPr>
          <p:cNvPr id="9" name="Tijdelijke aanduiding voor tekst 8">
            <a:extLst>
              <a:ext uri="{FF2B5EF4-FFF2-40B4-BE49-F238E27FC236}">
                <a16:creationId xmlns:a16="http://schemas.microsoft.com/office/drawing/2014/main" id="{0F535E38-679D-3C47-5539-0A24607369DD}"/>
              </a:ext>
            </a:extLst>
          </p:cNvPr>
          <p:cNvSpPr>
            <a:spLocks noGrp="1"/>
          </p:cNvSpPr>
          <p:nvPr>
            <p:ph type="body" sz="quarter" idx="10"/>
          </p:nvPr>
        </p:nvSpPr>
        <p:spPr/>
        <p:txBody>
          <a:bodyPr/>
          <a:lstStyle/>
          <a:p>
            <a:r>
              <a:rPr lang="nl-BE"/>
              <a:t>12</a:t>
            </a:r>
          </a:p>
        </p:txBody>
      </p:sp>
      <p:sp>
        <p:nvSpPr>
          <p:cNvPr id="10" name="Tijdelijke aanduiding voor tekst 9">
            <a:extLst>
              <a:ext uri="{FF2B5EF4-FFF2-40B4-BE49-F238E27FC236}">
                <a16:creationId xmlns:a16="http://schemas.microsoft.com/office/drawing/2014/main" id="{C27CDCB0-0064-48D1-F29B-C988AF55CECA}"/>
              </a:ext>
            </a:extLst>
          </p:cNvPr>
          <p:cNvSpPr>
            <a:spLocks noGrp="1"/>
          </p:cNvSpPr>
          <p:nvPr>
            <p:ph type="body" sz="quarter" idx="12"/>
          </p:nvPr>
        </p:nvSpPr>
        <p:spPr/>
        <p:txBody>
          <a:bodyPr/>
          <a:lstStyle/>
          <a:p>
            <a:endParaRPr lang="nl-BE"/>
          </a:p>
        </p:txBody>
      </p:sp>
      <p:sp>
        <p:nvSpPr>
          <p:cNvPr id="11" name="Tijdelijke aanduiding voor tekst 10">
            <a:extLst>
              <a:ext uri="{FF2B5EF4-FFF2-40B4-BE49-F238E27FC236}">
                <a16:creationId xmlns:a16="http://schemas.microsoft.com/office/drawing/2014/main" id="{438CCDE5-3D1B-6DC9-5055-83ACD09F415A}"/>
              </a:ext>
            </a:extLst>
          </p:cNvPr>
          <p:cNvSpPr>
            <a:spLocks noGrp="1"/>
          </p:cNvSpPr>
          <p:nvPr>
            <p:ph type="body" sz="quarter" idx="14"/>
          </p:nvPr>
        </p:nvSpPr>
        <p:spPr/>
        <p:txBody>
          <a:bodyPr/>
          <a:lstStyle/>
          <a:p>
            <a:endParaRPr lang="nl-BE"/>
          </a:p>
        </p:txBody>
      </p:sp>
      <p:sp>
        <p:nvSpPr>
          <p:cNvPr id="12" name="Tijdelijke aanduiding voor tekst 11">
            <a:extLst>
              <a:ext uri="{FF2B5EF4-FFF2-40B4-BE49-F238E27FC236}">
                <a16:creationId xmlns:a16="http://schemas.microsoft.com/office/drawing/2014/main" id="{3BB83BAF-0871-B1F2-E818-DD3D4CEDE70B}"/>
              </a:ext>
            </a:extLst>
          </p:cNvPr>
          <p:cNvSpPr>
            <a:spLocks noGrp="1"/>
          </p:cNvSpPr>
          <p:nvPr>
            <p:ph type="body" sz="quarter" idx="16"/>
          </p:nvPr>
        </p:nvSpPr>
        <p:spPr/>
        <p:txBody>
          <a:bodyPr/>
          <a:lstStyle/>
          <a:p>
            <a:endParaRPr lang="nl-BE"/>
          </a:p>
        </p:txBody>
      </p:sp>
      <p:sp>
        <p:nvSpPr>
          <p:cNvPr id="13" name="Tijdelijke aanduiding voor tekst 12">
            <a:extLst>
              <a:ext uri="{FF2B5EF4-FFF2-40B4-BE49-F238E27FC236}">
                <a16:creationId xmlns:a16="http://schemas.microsoft.com/office/drawing/2014/main" id="{EE4030DA-1442-651D-4AEA-94258C6D8663}"/>
              </a:ext>
            </a:extLst>
          </p:cNvPr>
          <p:cNvSpPr>
            <a:spLocks noGrp="1"/>
          </p:cNvSpPr>
          <p:nvPr>
            <p:ph type="body" sz="quarter" idx="18"/>
          </p:nvPr>
        </p:nvSpPr>
        <p:spPr/>
        <p:txBody>
          <a:bodyPr/>
          <a:lstStyle/>
          <a:p>
            <a:endParaRPr lang="nl-BE"/>
          </a:p>
        </p:txBody>
      </p:sp>
      <p:sp>
        <p:nvSpPr>
          <p:cNvPr id="14" name="Tijdelijke aanduiding voor tekst 13">
            <a:extLst>
              <a:ext uri="{FF2B5EF4-FFF2-40B4-BE49-F238E27FC236}">
                <a16:creationId xmlns:a16="http://schemas.microsoft.com/office/drawing/2014/main" id="{D0ABEF06-9299-9872-E98A-79746AC8A44A}"/>
              </a:ext>
            </a:extLst>
          </p:cNvPr>
          <p:cNvSpPr>
            <a:spLocks noGrp="1"/>
          </p:cNvSpPr>
          <p:nvPr>
            <p:ph type="body" sz="quarter" idx="23"/>
          </p:nvPr>
        </p:nvSpPr>
        <p:spPr/>
        <p:txBody>
          <a:bodyPr/>
          <a:lstStyle/>
          <a:p>
            <a:endParaRPr lang="nl-BE"/>
          </a:p>
        </p:txBody>
      </p:sp>
      <p:sp>
        <p:nvSpPr>
          <p:cNvPr id="15" name="Tijdelijke aanduiding voor tekst 14">
            <a:extLst>
              <a:ext uri="{FF2B5EF4-FFF2-40B4-BE49-F238E27FC236}">
                <a16:creationId xmlns:a16="http://schemas.microsoft.com/office/drawing/2014/main" id="{62693A3E-735A-590A-61A9-3698646CBF4C}"/>
              </a:ext>
            </a:extLst>
          </p:cNvPr>
          <p:cNvSpPr>
            <a:spLocks noGrp="1"/>
          </p:cNvSpPr>
          <p:nvPr>
            <p:ph type="body" sz="quarter" idx="24"/>
          </p:nvPr>
        </p:nvSpPr>
        <p:spPr/>
        <p:txBody>
          <a:bodyPr/>
          <a:lstStyle/>
          <a:p>
            <a:endParaRPr lang="nl-BE"/>
          </a:p>
        </p:txBody>
      </p:sp>
      <p:sp>
        <p:nvSpPr>
          <p:cNvPr id="16" name="Tijdelijke aanduiding voor tekst 15">
            <a:extLst>
              <a:ext uri="{FF2B5EF4-FFF2-40B4-BE49-F238E27FC236}">
                <a16:creationId xmlns:a16="http://schemas.microsoft.com/office/drawing/2014/main" id="{B2F5B145-EDFB-757B-EEF1-D8D9C74469CD}"/>
              </a:ext>
            </a:extLst>
          </p:cNvPr>
          <p:cNvSpPr>
            <a:spLocks noGrp="1"/>
          </p:cNvSpPr>
          <p:nvPr>
            <p:ph type="body" sz="quarter" idx="25"/>
          </p:nvPr>
        </p:nvSpPr>
        <p:spPr/>
        <p:txBody>
          <a:bodyPr/>
          <a:lstStyle/>
          <a:p>
            <a:endParaRPr lang="nl-BE"/>
          </a:p>
        </p:txBody>
      </p:sp>
      <p:sp>
        <p:nvSpPr>
          <p:cNvPr id="17" name="Tijdelijke aanduiding voor tekst 16">
            <a:extLst>
              <a:ext uri="{FF2B5EF4-FFF2-40B4-BE49-F238E27FC236}">
                <a16:creationId xmlns:a16="http://schemas.microsoft.com/office/drawing/2014/main" id="{D5F4D85E-0F83-B176-F337-C77CBCC856D5}"/>
              </a:ext>
            </a:extLst>
          </p:cNvPr>
          <p:cNvSpPr>
            <a:spLocks noGrp="1"/>
          </p:cNvSpPr>
          <p:nvPr>
            <p:ph type="body" sz="quarter" idx="26"/>
          </p:nvPr>
        </p:nvSpPr>
        <p:spPr/>
        <p:txBody>
          <a:bodyPr/>
          <a:lstStyle/>
          <a:p>
            <a:endParaRPr lang="nl-BE"/>
          </a:p>
        </p:txBody>
      </p:sp>
      <p:sp>
        <p:nvSpPr>
          <p:cNvPr id="18" name="Tijdelijke aanduiding voor tekst 17">
            <a:extLst>
              <a:ext uri="{FF2B5EF4-FFF2-40B4-BE49-F238E27FC236}">
                <a16:creationId xmlns:a16="http://schemas.microsoft.com/office/drawing/2014/main" id="{8991850C-2B76-08A9-76E9-5015D4373808}"/>
              </a:ext>
            </a:extLst>
          </p:cNvPr>
          <p:cNvSpPr>
            <a:spLocks noGrp="1"/>
          </p:cNvSpPr>
          <p:nvPr>
            <p:ph type="body" sz="quarter" idx="28"/>
          </p:nvPr>
        </p:nvSpPr>
        <p:spPr/>
        <p:txBody>
          <a:bodyPr/>
          <a:lstStyle/>
          <a:p>
            <a:endParaRPr lang="nl-BE"/>
          </a:p>
        </p:txBody>
      </p:sp>
      <p:sp>
        <p:nvSpPr>
          <p:cNvPr id="19" name="Tijdelijke aanduiding voor tekst 18">
            <a:extLst>
              <a:ext uri="{FF2B5EF4-FFF2-40B4-BE49-F238E27FC236}">
                <a16:creationId xmlns:a16="http://schemas.microsoft.com/office/drawing/2014/main" id="{913F0360-9A74-0E9B-7F52-B315CA4E925B}"/>
              </a:ext>
            </a:extLst>
          </p:cNvPr>
          <p:cNvSpPr>
            <a:spLocks noGrp="1"/>
          </p:cNvSpPr>
          <p:nvPr>
            <p:ph type="body" sz="quarter" idx="29"/>
          </p:nvPr>
        </p:nvSpPr>
        <p:spPr/>
        <p:txBody>
          <a:bodyPr/>
          <a:lstStyle/>
          <a:p>
            <a:endParaRPr lang="nl-BE"/>
          </a:p>
        </p:txBody>
      </p:sp>
    </p:spTree>
    <p:extLst>
      <p:ext uri="{BB962C8B-B14F-4D97-AF65-F5344CB8AC3E}">
        <p14:creationId xmlns:p14="http://schemas.microsoft.com/office/powerpoint/2010/main" val="240781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EA820F3-DF2F-86BB-F211-0EC372F342D6}"/>
              </a:ext>
            </a:extLst>
          </p:cNvPr>
          <p:cNvSpPr>
            <a:spLocks noGrp="1"/>
          </p:cNvSpPr>
          <p:nvPr>
            <p:ph type="title"/>
          </p:nvPr>
        </p:nvSpPr>
        <p:spPr>
          <a:xfrm>
            <a:off x="371475" y="406449"/>
            <a:ext cx="11449050" cy="1215958"/>
          </a:xfrm>
        </p:spPr>
        <p:txBody>
          <a:bodyPr/>
          <a:lstStyle/>
          <a:p>
            <a:r>
              <a:rPr lang="nl-BE" err="1"/>
              <a:t>Baremieke</a:t>
            </a:r>
            <a:r>
              <a:rPr lang="nl-BE"/>
              <a:t> verhoging</a:t>
            </a:r>
          </a:p>
        </p:txBody>
      </p:sp>
      <p:sp>
        <p:nvSpPr>
          <p:cNvPr id="4" name="Tijdelijke aanduiding voor tekst 3">
            <a:extLst>
              <a:ext uri="{FF2B5EF4-FFF2-40B4-BE49-F238E27FC236}">
                <a16:creationId xmlns:a16="http://schemas.microsoft.com/office/drawing/2014/main" id="{7C145C65-E5A4-B901-FB54-BD0159B6DA7E}"/>
              </a:ext>
            </a:extLst>
          </p:cNvPr>
          <p:cNvSpPr>
            <a:spLocks noGrp="1"/>
          </p:cNvSpPr>
          <p:nvPr>
            <p:ph type="body" sz="quarter" idx="14"/>
          </p:nvPr>
        </p:nvSpPr>
        <p:spPr/>
        <p:txBody>
          <a:bodyPr/>
          <a:lstStyle/>
          <a:p>
            <a:endParaRPr lang="nl-BE"/>
          </a:p>
        </p:txBody>
      </p:sp>
      <p:sp>
        <p:nvSpPr>
          <p:cNvPr id="5" name="Tijdelijke aanduiding voor tekst 4">
            <a:extLst>
              <a:ext uri="{FF2B5EF4-FFF2-40B4-BE49-F238E27FC236}">
                <a16:creationId xmlns:a16="http://schemas.microsoft.com/office/drawing/2014/main" id="{2FE2C789-3B45-9881-C67B-2FC2DA0E863B}"/>
              </a:ext>
            </a:extLst>
          </p:cNvPr>
          <p:cNvSpPr>
            <a:spLocks noGrp="1"/>
          </p:cNvSpPr>
          <p:nvPr>
            <p:ph type="body" sz="quarter" idx="16"/>
          </p:nvPr>
        </p:nvSpPr>
        <p:spPr/>
        <p:txBody>
          <a:bodyPr/>
          <a:lstStyle/>
          <a:p>
            <a:endParaRPr lang="nl-BE"/>
          </a:p>
        </p:txBody>
      </p:sp>
      <p:sp>
        <p:nvSpPr>
          <p:cNvPr id="6" name="Tijdelijke aanduiding voor inhoud 5">
            <a:extLst>
              <a:ext uri="{FF2B5EF4-FFF2-40B4-BE49-F238E27FC236}">
                <a16:creationId xmlns:a16="http://schemas.microsoft.com/office/drawing/2014/main" id="{8A334192-B7AB-AA40-3365-1588F4BED12B}"/>
              </a:ext>
            </a:extLst>
          </p:cNvPr>
          <p:cNvSpPr>
            <a:spLocks noGrp="1"/>
          </p:cNvSpPr>
          <p:nvPr>
            <p:ph sz="quarter" idx="17"/>
          </p:nvPr>
        </p:nvSpPr>
        <p:spPr/>
        <p:txBody>
          <a:bodyPr/>
          <a:lstStyle/>
          <a:p>
            <a:pPr marL="0" indent="0">
              <a:buNone/>
            </a:pPr>
            <a:r>
              <a:rPr lang="nl-BE">
                <a:latin typeface="+mj-lt"/>
              </a:rPr>
              <a:t>Voor wie?</a:t>
            </a:r>
          </a:p>
          <a:p>
            <a:r>
              <a:rPr lang="nl-NL"/>
              <a:t>Alle personeelsleden (ook personeelsleden met een puntverloning)</a:t>
            </a:r>
          </a:p>
          <a:p>
            <a:endParaRPr lang="nl-NL" b="1"/>
          </a:p>
          <a:p>
            <a:pPr marL="0" indent="0">
              <a:buNone/>
            </a:pPr>
            <a:r>
              <a:rPr lang="nl-BE">
                <a:latin typeface="+mj-lt"/>
              </a:rPr>
              <a:t>Hoe?</a:t>
            </a:r>
          </a:p>
          <a:p>
            <a:r>
              <a:rPr lang="nl-NL"/>
              <a:t>Nominale bruto salarisverhoging van 550 euro per jaar</a:t>
            </a:r>
            <a:br>
              <a:rPr lang="nl-NL"/>
            </a:br>
            <a:r>
              <a:rPr lang="nl-NL">
                <a:sym typeface="Wingdings" panose="05000000000000000000" pitchFamily="2" charset="2"/>
              </a:rPr>
              <a:t> </a:t>
            </a:r>
            <a:r>
              <a:rPr lang="nl-NL"/>
              <a:t>toegekend via verhoging van elke salarisschaal met 250 euro</a:t>
            </a:r>
          </a:p>
          <a:p>
            <a:endParaRPr lang="nl-BE"/>
          </a:p>
        </p:txBody>
      </p:sp>
      <p:pic>
        <p:nvPicPr>
          <p:cNvPr id="9" name="Tijdelijke aanduiding voor afbeelding 8" descr="Afbeelding met tekst, schermopname, nummer, software&#10;&#10;Automatisch gegenereerde beschrijving">
            <a:extLst>
              <a:ext uri="{FF2B5EF4-FFF2-40B4-BE49-F238E27FC236}">
                <a16:creationId xmlns:a16="http://schemas.microsoft.com/office/drawing/2014/main" id="{409B9420-6E1A-B791-3720-3526365EF733}"/>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r="88" b="-23329"/>
          <a:stretch/>
        </p:blipFill>
        <p:spPr>
          <a:xfrm>
            <a:off x="371475" y="1941513"/>
            <a:ext cx="5822848" cy="4619625"/>
          </a:xfrm>
        </p:spPr>
      </p:pic>
    </p:spTree>
    <p:extLst>
      <p:ext uri="{BB962C8B-B14F-4D97-AF65-F5344CB8AC3E}">
        <p14:creationId xmlns:p14="http://schemas.microsoft.com/office/powerpoint/2010/main" val="2293528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4483D4-6395-57DE-19A7-D736A792BDFA}"/>
              </a:ext>
            </a:extLst>
          </p:cNvPr>
          <p:cNvSpPr>
            <a:spLocks noGrp="1"/>
          </p:cNvSpPr>
          <p:nvPr>
            <p:ph type="title"/>
          </p:nvPr>
        </p:nvSpPr>
        <p:spPr/>
        <p:txBody>
          <a:bodyPr/>
          <a:lstStyle/>
          <a:p>
            <a:r>
              <a:rPr lang="nl-BE"/>
              <a:t>Eindejaarstoelage</a:t>
            </a:r>
          </a:p>
        </p:txBody>
      </p:sp>
      <p:sp>
        <p:nvSpPr>
          <p:cNvPr id="3" name="Tijdelijke aanduiding voor inhoud 2">
            <a:extLst>
              <a:ext uri="{FF2B5EF4-FFF2-40B4-BE49-F238E27FC236}">
                <a16:creationId xmlns:a16="http://schemas.microsoft.com/office/drawing/2014/main" id="{D36AD8EC-626D-BEA6-0EA6-6C2E4EEC267A}"/>
              </a:ext>
            </a:extLst>
          </p:cNvPr>
          <p:cNvSpPr>
            <a:spLocks noGrp="1"/>
          </p:cNvSpPr>
          <p:nvPr>
            <p:ph sz="quarter" idx="11"/>
          </p:nvPr>
        </p:nvSpPr>
        <p:spPr>
          <a:xfrm>
            <a:off x="371475" y="1453241"/>
            <a:ext cx="11449050" cy="5178377"/>
          </a:xfrm>
        </p:spPr>
        <p:txBody>
          <a:bodyPr/>
          <a:lstStyle/>
          <a:p>
            <a:pPr marL="0" indent="0">
              <a:buNone/>
            </a:pPr>
            <a:r>
              <a:rPr lang="nl-BE">
                <a:latin typeface="+mj-lt"/>
              </a:rPr>
              <a:t>Voor wie?</a:t>
            </a:r>
          </a:p>
          <a:p>
            <a:r>
              <a:rPr lang="nl-BE"/>
              <a:t>Alle personeelsleden</a:t>
            </a:r>
          </a:p>
          <a:p>
            <a:pPr marL="0" indent="0">
              <a:buNone/>
            </a:pPr>
            <a:endParaRPr lang="nl-BE"/>
          </a:p>
          <a:p>
            <a:pPr marL="0" indent="0">
              <a:buNone/>
            </a:pPr>
            <a:r>
              <a:rPr lang="nl-BE">
                <a:latin typeface="+mj-lt"/>
              </a:rPr>
              <a:t>Hoe?</a:t>
            </a:r>
          </a:p>
          <a:p>
            <a:r>
              <a:rPr lang="nl-BE"/>
              <a:t>Groeipad naar niveau volledige 13de maand:</a:t>
            </a:r>
          </a:p>
          <a:p>
            <a:endParaRPr lang="nl-BE"/>
          </a:p>
          <a:p>
            <a:endParaRPr lang="nl-BE"/>
          </a:p>
        </p:txBody>
      </p:sp>
      <p:pic>
        <p:nvPicPr>
          <p:cNvPr id="7" name="Afbeelding 6">
            <a:extLst>
              <a:ext uri="{FF2B5EF4-FFF2-40B4-BE49-F238E27FC236}">
                <a16:creationId xmlns:a16="http://schemas.microsoft.com/office/drawing/2014/main" id="{F1BE5212-795A-94B4-D39A-6534D08F8E13}"/>
              </a:ext>
            </a:extLst>
          </p:cNvPr>
          <p:cNvPicPr>
            <a:picLocks noChangeAspect="1"/>
          </p:cNvPicPr>
          <p:nvPr/>
        </p:nvPicPr>
        <p:blipFill>
          <a:blip r:embed="rId3"/>
          <a:stretch>
            <a:fillRect/>
          </a:stretch>
        </p:blipFill>
        <p:spPr>
          <a:xfrm>
            <a:off x="815516" y="3648750"/>
            <a:ext cx="10776294" cy="2400937"/>
          </a:xfrm>
          <a:prstGeom prst="rect">
            <a:avLst/>
          </a:prstGeom>
        </p:spPr>
      </p:pic>
    </p:spTree>
    <p:extLst>
      <p:ext uri="{BB962C8B-B14F-4D97-AF65-F5344CB8AC3E}">
        <p14:creationId xmlns:p14="http://schemas.microsoft.com/office/powerpoint/2010/main" val="77145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09B74-F2F1-0A52-0C68-E0A911087913}"/>
              </a:ext>
            </a:extLst>
          </p:cNvPr>
          <p:cNvSpPr>
            <a:spLocks noGrp="1"/>
          </p:cNvSpPr>
          <p:nvPr>
            <p:ph type="title"/>
          </p:nvPr>
        </p:nvSpPr>
        <p:spPr/>
        <p:txBody>
          <a:bodyPr/>
          <a:lstStyle/>
          <a:p>
            <a:r>
              <a:rPr lang="nl-BE"/>
              <a:t>Thuiswerkvergoeding</a:t>
            </a:r>
          </a:p>
        </p:txBody>
      </p:sp>
      <p:sp>
        <p:nvSpPr>
          <p:cNvPr id="3" name="Tijdelijke aanduiding voor inhoud 2">
            <a:extLst>
              <a:ext uri="{FF2B5EF4-FFF2-40B4-BE49-F238E27FC236}">
                <a16:creationId xmlns:a16="http://schemas.microsoft.com/office/drawing/2014/main" id="{CD2800C9-5899-5803-699C-F817F1B564F2}"/>
              </a:ext>
            </a:extLst>
          </p:cNvPr>
          <p:cNvSpPr>
            <a:spLocks noGrp="1"/>
          </p:cNvSpPr>
          <p:nvPr>
            <p:ph sz="quarter" idx="11"/>
          </p:nvPr>
        </p:nvSpPr>
        <p:spPr>
          <a:xfrm>
            <a:off x="371475" y="1292838"/>
            <a:ext cx="11449050" cy="5258964"/>
          </a:xfrm>
        </p:spPr>
        <p:txBody>
          <a:bodyPr/>
          <a:lstStyle/>
          <a:p>
            <a:pPr marL="0" indent="0" algn="ctr">
              <a:buNone/>
            </a:pPr>
            <a:r>
              <a:rPr lang="nl-BE" sz="2400" b="1"/>
              <a:t>retroactief: j</a:t>
            </a:r>
            <a:r>
              <a:rPr lang="nl-BE" sz="2400" b="1">
                <a:effectLst/>
                <a:ea typeface="Times New Roman" panose="02020603050405020304" pitchFamily="18" charset="0"/>
              </a:rPr>
              <a:t>anuari - september 2023</a:t>
            </a:r>
          </a:p>
          <a:p>
            <a:pPr marL="0" indent="0">
              <a:buNone/>
            </a:pPr>
            <a:r>
              <a:rPr lang="nl-BE" sz="2000">
                <a:latin typeface="+mj-lt"/>
                <a:ea typeface="Times New Roman" panose="02020603050405020304" pitchFamily="18" charset="0"/>
              </a:rPr>
              <a:t>Voor wie?</a:t>
            </a:r>
          </a:p>
          <a:p>
            <a:r>
              <a:rPr lang="nl-BE" sz="2000">
                <a:ea typeface="Times New Roman" panose="02020603050405020304" pitchFamily="18" charset="0"/>
              </a:rPr>
              <a:t>Personeelsleden die in </a:t>
            </a:r>
            <a:r>
              <a:rPr lang="nl-BE" sz="2000">
                <a:effectLst/>
                <a:ea typeface="Times New Roman" panose="02020603050405020304" pitchFamily="18" charset="0"/>
              </a:rPr>
              <a:t>betreffende maand forfaitaire internetvergoeding of tussenkomst in internetverbinding via derde-betalerregeling ontvingen</a:t>
            </a:r>
          </a:p>
          <a:p>
            <a:endParaRPr lang="nl-BE" sz="2000">
              <a:ea typeface="Times New Roman" panose="02020603050405020304" pitchFamily="18" charset="0"/>
            </a:endParaRPr>
          </a:p>
          <a:p>
            <a:pPr marL="0" indent="0">
              <a:buNone/>
            </a:pPr>
            <a:r>
              <a:rPr lang="nl-BE" sz="2000">
                <a:effectLst/>
                <a:latin typeface="+mj-lt"/>
                <a:ea typeface="Times New Roman" panose="02020603050405020304" pitchFamily="18" charset="0"/>
              </a:rPr>
              <a:t>Hoe? + actie HR</a:t>
            </a:r>
          </a:p>
          <a:p>
            <a:pPr marL="342900" indent="-342900">
              <a:buFont typeface="+mj-lt"/>
              <a:buAutoNum type="arabicPeriod"/>
            </a:pPr>
            <a:r>
              <a:rPr lang="nl-BE" sz="2000">
                <a:ea typeface="Times New Roman" panose="02020603050405020304" pitchFamily="18" charset="0"/>
              </a:rPr>
              <a:t>AgO trekt eenmalig rapport uit Vlimpers met die gegevens en zet om naar oplaadbestand</a:t>
            </a:r>
          </a:p>
          <a:p>
            <a:pPr marL="342900" indent="-342900">
              <a:buFont typeface="+mj-lt"/>
              <a:buAutoNum type="arabicPeriod"/>
            </a:pPr>
            <a:r>
              <a:rPr lang="nl-BE" sz="2000">
                <a:ea typeface="Times New Roman" panose="02020603050405020304" pitchFamily="18" charset="0"/>
                <a:sym typeface="Wingdings" panose="05000000000000000000" pitchFamily="2" charset="2"/>
              </a:rPr>
              <a:t>AgO laadt bestand op en doet retroactieve uitbetaling</a:t>
            </a:r>
          </a:p>
          <a:p>
            <a:pPr marL="342900" indent="-342900">
              <a:buFont typeface="+mj-lt"/>
              <a:buAutoNum type="arabicPeriod"/>
            </a:pPr>
            <a:r>
              <a:rPr lang="nl-BE" sz="2000">
                <a:ea typeface="Times New Roman" panose="02020603050405020304" pitchFamily="18" charset="0"/>
                <a:sym typeface="Wingdings" panose="05000000000000000000" pitchFamily="2" charset="2"/>
              </a:rPr>
              <a:t>Raadpleeg bestand na uitbetaling via financiële </a:t>
            </a:r>
            <a:r>
              <a:rPr lang="nl-BE" sz="2000" err="1">
                <a:ea typeface="Times New Roman" panose="02020603050405020304" pitchFamily="18" charset="0"/>
                <a:sym typeface="Wingdings" panose="05000000000000000000" pitchFamily="2" charset="2"/>
              </a:rPr>
              <a:t>Cognosmap</a:t>
            </a:r>
            <a:r>
              <a:rPr lang="nl-BE" sz="2000">
                <a:ea typeface="Times New Roman" panose="02020603050405020304" pitchFamily="18" charset="0"/>
                <a:sym typeface="Wingdings" panose="05000000000000000000" pitchFamily="2" charset="2"/>
              </a:rPr>
              <a:t>: rapport ‘Betalingen per type looncode’ (looncode 1953)  toegang voor HR-financiële profielen</a:t>
            </a:r>
          </a:p>
          <a:p>
            <a:pPr marL="342900" indent="-342900">
              <a:buFont typeface="+mj-lt"/>
              <a:buAutoNum type="arabicPeriod"/>
            </a:pPr>
            <a:endParaRPr lang="nl-BE" sz="2000">
              <a:ea typeface="Times New Roman" panose="02020603050405020304" pitchFamily="18" charset="0"/>
              <a:sym typeface="Wingdings" panose="05000000000000000000" pitchFamily="2" charset="2"/>
            </a:endParaRPr>
          </a:p>
          <a:p>
            <a:pPr marL="0" indent="0">
              <a:buNone/>
            </a:pPr>
            <a:r>
              <a:rPr lang="nl-BE" sz="2000">
                <a:latin typeface="+mj-lt"/>
                <a:ea typeface="Times New Roman" panose="02020603050405020304" pitchFamily="18" charset="0"/>
                <a:sym typeface="Wingdings" panose="05000000000000000000" pitchFamily="2" charset="2"/>
              </a:rPr>
              <a:t>Opgelet:</a:t>
            </a:r>
          </a:p>
          <a:p>
            <a:r>
              <a:rPr lang="nl-BE" sz="2000">
                <a:ea typeface="Times New Roman" panose="02020603050405020304" pitchFamily="18" charset="0"/>
                <a:sym typeface="Wingdings" panose="05000000000000000000" pitchFamily="2" charset="2"/>
              </a:rPr>
              <a:t>Gegevens gekend in Vlimpers en uitbetaling via AgO? Geen bijkomende actie vereist</a:t>
            </a:r>
          </a:p>
          <a:p>
            <a:r>
              <a:rPr lang="nl-BE" sz="2000">
                <a:ea typeface="Times New Roman" panose="02020603050405020304" pitchFamily="18" charset="0"/>
                <a:sym typeface="Wingdings" panose="05000000000000000000" pitchFamily="2" charset="2"/>
              </a:rPr>
              <a:t>Gegevens niet gekend in Vlimpers en uitbetaling via </a:t>
            </a:r>
            <a:r>
              <a:rPr lang="nl-BE" sz="2000" err="1">
                <a:ea typeface="Times New Roman" panose="02020603050405020304" pitchFamily="18" charset="0"/>
                <a:sym typeface="Wingdings" panose="05000000000000000000" pitchFamily="2" charset="2"/>
              </a:rPr>
              <a:t>OraFin</a:t>
            </a:r>
            <a:r>
              <a:rPr lang="nl-BE" sz="2000">
                <a:ea typeface="Times New Roman" panose="02020603050405020304" pitchFamily="18" charset="0"/>
                <a:sym typeface="Wingdings" panose="05000000000000000000" pitchFamily="2" charset="2"/>
              </a:rPr>
              <a:t>? </a:t>
            </a:r>
            <a:r>
              <a:rPr lang="nl-BE" sz="2000">
                <a:ea typeface="Times New Roman" panose="02020603050405020304" pitchFamily="18" charset="0"/>
              </a:rPr>
              <a:t>Geef de gegevens door via het Vlimpers-contactformulier (</a:t>
            </a:r>
            <a:r>
              <a:rPr lang="nl-BE" sz="2000">
                <a:ea typeface="Times New Roman" panose="02020603050405020304" pitchFamily="18" charset="0"/>
                <a:sym typeface="Wingdings" panose="05000000000000000000" pitchFamily="2" charset="2"/>
              </a:rPr>
              <a:t>ten laatste 13 oktober)</a:t>
            </a:r>
            <a:endParaRPr lang="nl-BE">
              <a:solidFill>
                <a:schemeClr val="bg2">
                  <a:lumMod val="75000"/>
                </a:schemeClr>
              </a:solidFill>
              <a:latin typeface="FlandersArtSans-Regular" panose="00000500000000000000" pitchFamily="2" charset="0"/>
            </a:endParaRPr>
          </a:p>
        </p:txBody>
      </p:sp>
    </p:spTree>
    <p:extLst>
      <p:ext uri="{BB962C8B-B14F-4D97-AF65-F5344CB8AC3E}">
        <p14:creationId xmlns:p14="http://schemas.microsoft.com/office/powerpoint/2010/main" val="1997564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09B74-F2F1-0A52-0C68-E0A911087913}"/>
              </a:ext>
            </a:extLst>
          </p:cNvPr>
          <p:cNvSpPr>
            <a:spLocks noGrp="1"/>
          </p:cNvSpPr>
          <p:nvPr>
            <p:ph type="title"/>
          </p:nvPr>
        </p:nvSpPr>
        <p:spPr/>
        <p:txBody>
          <a:bodyPr/>
          <a:lstStyle/>
          <a:p>
            <a:r>
              <a:rPr lang="nl-BE"/>
              <a:t>Thuiswerkvergoeding</a:t>
            </a:r>
          </a:p>
        </p:txBody>
      </p:sp>
      <p:sp>
        <p:nvSpPr>
          <p:cNvPr id="3" name="Tijdelijke aanduiding voor inhoud 2">
            <a:extLst>
              <a:ext uri="{FF2B5EF4-FFF2-40B4-BE49-F238E27FC236}">
                <a16:creationId xmlns:a16="http://schemas.microsoft.com/office/drawing/2014/main" id="{CD2800C9-5899-5803-699C-F817F1B564F2}"/>
              </a:ext>
            </a:extLst>
          </p:cNvPr>
          <p:cNvSpPr>
            <a:spLocks noGrp="1"/>
          </p:cNvSpPr>
          <p:nvPr>
            <p:ph sz="quarter" idx="11"/>
          </p:nvPr>
        </p:nvSpPr>
        <p:spPr>
          <a:xfrm>
            <a:off x="371475" y="1292839"/>
            <a:ext cx="11449050" cy="5015682"/>
          </a:xfrm>
        </p:spPr>
        <p:txBody>
          <a:bodyPr/>
          <a:lstStyle/>
          <a:p>
            <a:pPr marL="0" indent="0" algn="ctr">
              <a:buNone/>
            </a:pPr>
            <a:r>
              <a:rPr lang="nl-BE" sz="2400" b="1"/>
              <a:t>standaard werkwijze vanaf oktober 2023</a:t>
            </a:r>
          </a:p>
          <a:p>
            <a:pPr marL="0" marR="0" lvl="0" indent="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None/>
              <a:tabLst/>
              <a:defRPr/>
            </a:pPr>
            <a:r>
              <a:rPr kumimoji="0" lang="nl-NL" sz="2000" i="0" u="none" strike="noStrike" kern="1200" cap="none" spc="0" normalizeH="0" baseline="0" noProof="0">
                <a:ln>
                  <a:noFill/>
                </a:ln>
                <a:solidFill>
                  <a:srgbClr val="000000"/>
                </a:solidFill>
                <a:effectLst/>
                <a:uLnTx/>
                <a:uFillTx/>
                <a:latin typeface="+mj-lt"/>
                <a:ea typeface="+mn-ea"/>
                <a:cs typeface="+mn-cs"/>
              </a:rPr>
              <a:t>Voor wie?</a:t>
            </a:r>
          </a:p>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kumimoji="0" lang="nl-NL" sz="2000" b="0" i="0" u="none" strike="noStrike" kern="1200" cap="none" spc="0" normalizeH="0" baseline="0" noProof="0">
                <a:ln>
                  <a:noFill/>
                </a:ln>
                <a:solidFill>
                  <a:srgbClr val="000000"/>
                </a:solidFill>
                <a:effectLst/>
                <a:uLnTx/>
                <a:uFillTx/>
                <a:ea typeface="+mn-ea"/>
                <a:cs typeface="+mn-cs"/>
              </a:rPr>
              <a:t>Alle personeelsleden die op maandbasis gemiddeld 1 dag per week thuiswerken</a:t>
            </a:r>
          </a:p>
          <a:p>
            <a:pPr marL="0" indent="0">
              <a:buNone/>
            </a:pPr>
            <a:endParaRPr lang="nl-NL" sz="2000" b="1"/>
          </a:p>
          <a:p>
            <a:pPr marL="0" indent="0">
              <a:buNone/>
            </a:pPr>
            <a:r>
              <a:rPr lang="nl-NL" sz="2000">
                <a:latin typeface="+mj-lt"/>
              </a:rPr>
              <a:t>Hoe? + actie HR</a:t>
            </a:r>
          </a:p>
          <a:p>
            <a:r>
              <a:rPr lang="nl-NL" sz="2000"/>
              <a:t>Volgens werkwijze internetvergoeding:</a:t>
            </a:r>
          </a:p>
          <a:p>
            <a:pPr marL="745200" lvl="1" indent="-457200">
              <a:buFont typeface="+mj-lt"/>
              <a:buAutoNum type="arabicPeriod"/>
            </a:pPr>
            <a:r>
              <a:rPr lang="nl-NL" sz="1800"/>
              <a:t>Lever info aan over toekenning bij </a:t>
            </a:r>
            <a:r>
              <a:rPr lang="nl-NL" sz="1800" err="1"/>
              <a:t>onboarding</a:t>
            </a:r>
            <a:r>
              <a:rPr lang="nl-NL" sz="1800"/>
              <a:t> van personeelslid</a:t>
            </a:r>
          </a:p>
          <a:p>
            <a:pPr marL="745200" lvl="1" indent="-457200">
              <a:buFont typeface="+mj-lt"/>
              <a:buAutoNum type="arabicPeriod"/>
            </a:pPr>
            <a:r>
              <a:rPr lang="nl-NL" sz="1800"/>
              <a:t>Lever info aan over stopzetting via Vlimpers-contactformulier (ziekte, verlofstelsel, functiewijziging naar niet telewerkbare functie)</a:t>
            </a:r>
          </a:p>
          <a:p>
            <a:pPr marL="745200" lvl="1" indent="-457200">
              <a:buFont typeface="+mj-lt"/>
              <a:buAutoNum type="arabicPeriod"/>
            </a:pPr>
            <a:r>
              <a:rPr lang="nl-NL" sz="1800"/>
              <a:t>AgO volgt op via rapporten en past afspraken toe uit klantenfiches</a:t>
            </a:r>
          </a:p>
          <a:p>
            <a:pPr marL="0" indent="0">
              <a:buNone/>
            </a:pPr>
            <a:endParaRPr lang="nl-BE" sz="2000">
              <a:solidFill>
                <a:schemeClr val="bg2">
                  <a:lumMod val="75000"/>
                </a:schemeClr>
              </a:solidFill>
            </a:endParaRPr>
          </a:p>
          <a:p>
            <a:pPr marL="0" marR="0" lvl="0" indent="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None/>
              <a:tabLst/>
              <a:defRPr/>
            </a:pPr>
            <a:r>
              <a:rPr kumimoji="0" lang="nl-NL" sz="2000" i="0" u="none" strike="noStrike" kern="1200" cap="none" spc="0" normalizeH="0" baseline="0" noProof="0">
                <a:ln>
                  <a:noFill/>
                </a:ln>
                <a:solidFill>
                  <a:srgbClr val="000000"/>
                </a:solidFill>
                <a:effectLst/>
                <a:uLnTx/>
                <a:uFillTx/>
                <a:latin typeface="+mj-lt"/>
                <a:ea typeface="+mn-ea"/>
                <a:cs typeface="+mn-cs"/>
              </a:rPr>
              <a:t>Belangrijk:</a:t>
            </a:r>
            <a:endParaRPr lang="nl-NL" sz="2000">
              <a:solidFill>
                <a:srgbClr val="000000"/>
              </a:solidFill>
              <a:latin typeface="+mj-lt"/>
            </a:endParaRPr>
          </a:p>
          <a:p>
            <a:pPr>
              <a:defRPr/>
            </a:pPr>
            <a:r>
              <a:rPr lang="nl-NL" sz="2000"/>
              <a:t>Alle gegevens moeten gekend zijn in Vlimpers </a:t>
            </a:r>
            <a:r>
              <a:rPr lang="nl-NL" sz="2000">
                <a:sym typeface="Wingdings" panose="05000000000000000000" pitchFamily="2" charset="2"/>
              </a:rPr>
              <a:t> </a:t>
            </a:r>
            <a:r>
              <a:rPr lang="nl-NL" sz="2000" err="1">
                <a:sym typeface="Wingdings" panose="05000000000000000000" pitchFamily="2" charset="2"/>
              </a:rPr>
              <a:t>u</a:t>
            </a:r>
            <a:r>
              <a:rPr lang="nl-NL" sz="2000" err="1"/>
              <a:t>itfaseren</a:t>
            </a:r>
            <a:r>
              <a:rPr lang="nl-NL" sz="2000"/>
              <a:t> </a:t>
            </a:r>
            <a:r>
              <a:rPr lang="nl-NL" sz="2000" err="1"/>
              <a:t>OraFin</a:t>
            </a:r>
            <a:r>
              <a:rPr lang="nl-NL" sz="2000"/>
              <a:t>-declaraties</a:t>
            </a:r>
          </a:p>
          <a:p>
            <a:pPr>
              <a:defRPr/>
            </a:pPr>
            <a:r>
              <a:rPr lang="nl-NL" sz="2000"/>
              <a:t>Entiteiten geven door wanneer de thuiswerkvergoeding stopgezet en terug geactiveerd moet worden</a:t>
            </a:r>
          </a:p>
          <a:p>
            <a:pPr>
              <a:defRPr/>
            </a:pPr>
            <a:r>
              <a:rPr lang="nl-NL" sz="2000"/>
              <a:t>Gekozen voor meest eenvoudige werkwijze, maar misschien niet meest ideale</a:t>
            </a:r>
          </a:p>
          <a:p>
            <a:pPr marL="0" indent="0">
              <a:buNone/>
            </a:pPr>
            <a:endParaRPr lang="nl-BE">
              <a:solidFill>
                <a:schemeClr val="bg2">
                  <a:lumMod val="75000"/>
                </a:schemeClr>
              </a:solidFill>
            </a:endParaRPr>
          </a:p>
        </p:txBody>
      </p:sp>
    </p:spTree>
    <p:extLst>
      <p:ext uri="{BB962C8B-B14F-4D97-AF65-F5344CB8AC3E}">
        <p14:creationId xmlns:p14="http://schemas.microsoft.com/office/powerpoint/2010/main" val="330548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809B74-F2F1-0A52-0C68-E0A911087913}"/>
              </a:ext>
            </a:extLst>
          </p:cNvPr>
          <p:cNvSpPr>
            <a:spLocks noGrp="1"/>
          </p:cNvSpPr>
          <p:nvPr>
            <p:ph type="title"/>
          </p:nvPr>
        </p:nvSpPr>
        <p:spPr/>
        <p:txBody>
          <a:bodyPr/>
          <a:lstStyle/>
          <a:p>
            <a:r>
              <a:rPr lang="nl-BE"/>
              <a:t>Thuiswerkvergoeding</a:t>
            </a:r>
          </a:p>
        </p:txBody>
      </p:sp>
      <p:sp>
        <p:nvSpPr>
          <p:cNvPr id="3" name="Tijdelijke aanduiding voor inhoud 2">
            <a:extLst>
              <a:ext uri="{FF2B5EF4-FFF2-40B4-BE49-F238E27FC236}">
                <a16:creationId xmlns:a16="http://schemas.microsoft.com/office/drawing/2014/main" id="{CD2800C9-5899-5803-699C-F817F1B564F2}"/>
              </a:ext>
            </a:extLst>
          </p:cNvPr>
          <p:cNvSpPr>
            <a:spLocks noGrp="1"/>
          </p:cNvSpPr>
          <p:nvPr>
            <p:ph sz="quarter" idx="11"/>
          </p:nvPr>
        </p:nvSpPr>
        <p:spPr>
          <a:xfrm>
            <a:off x="371475" y="1295492"/>
            <a:ext cx="11449050" cy="5232456"/>
          </a:xfrm>
        </p:spPr>
        <p:txBody>
          <a:bodyPr/>
          <a:lstStyle/>
          <a:p>
            <a:pPr marL="0" indent="0" algn="ctr">
              <a:buNone/>
            </a:pPr>
            <a:r>
              <a:rPr lang="nl-BE" sz="2400" b="1"/>
              <a:t>eenmalige aanlevering rapport</a:t>
            </a:r>
          </a:p>
          <a:p>
            <a:pPr marL="0" marR="0" lvl="0" indent="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None/>
              <a:tabLst/>
              <a:defRPr/>
            </a:pPr>
            <a:endParaRPr kumimoji="0" lang="nl-NL" sz="2000" b="0" i="0" u="none" strike="noStrike" kern="1200" cap="none" spc="0" normalizeH="0" baseline="0" noProof="0">
              <a:ln>
                <a:noFill/>
              </a:ln>
              <a:solidFill>
                <a:srgbClr val="000000"/>
              </a:solidFill>
              <a:effectLst/>
              <a:uLnTx/>
              <a:uFillTx/>
              <a:latin typeface="Flanders Art Sans"/>
              <a:ea typeface="+mn-ea"/>
              <a:cs typeface="+mn-cs"/>
            </a:endParaRPr>
          </a:p>
          <a:p>
            <a:pPr marL="0" indent="0">
              <a:buNone/>
            </a:pPr>
            <a:r>
              <a:rPr lang="nl-NL" sz="2000">
                <a:latin typeface="+mj-lt"/>
              </a:rPr>
              <a:t>Hoe? + actie HR</a:t>
            </a:r>
          </a:p>
          <a:p>
            <a:pPr marL="342900" indent="-342900">
              <a:buFont typeface="+mj-lt"/>
              <a:buAutoNum type="arabicPeriod"/>
              <a:defRPr/>
            </a:pPr>
            <a:r>
              <a:rPr lang="nl-NL" sz="2000">
                <a:solidFill>
                  <a:srgbClr val="000000"/>
                </a:solidFill>
                <a:latin typeface="Flanders Art Sans"/>
              </a:rPr>
              <a:t>Raadpleeg</a:t>
            </a:r>
            <a:r>
              <a:rPr kumimoji="0" lang="nl-NL" sz="2000" b="0" i="0" u="none" strike="noStrike" kern="1200" cap="none" spc="0" normalizeH="0" baseline="0" noProof="0">
                <a:ln>
                  <a:noFill/>
                </a:ln>
                <a:solidFill>
                  <a:srgbClr val="000000"/>
                </a:solidFill>
                <a:effectLst/>
                <a:uLnTx/>
                <a:uFillTx/>
                <a:latin typeface="Flanders Art Sans"/>
                <a:ea typeface="+mn-ea"/>
                <a:cs typeface="+mn-cs"/>
              </a:rPr>
              <a:t> rapport ‘Rondvraag thuiswerkvergoeding’ in Rapportenshop: folder ‘00. TIJDELIJK Sectoraal akkoord 2020-2022’</a:t>
            </a:r>
          </a:p>
          <a:p>
            <a:pPr marL="342900" indent="-342900">
              <a:buFont typeface="+mj-lt"/>
              <a:buAutoNum type="arabicPeriod"/>
              <a:defRPr/>
            </a:pPr>
            <a:r>
              <a:rPr lang="nl-NL" sz="2000">
                <a:solidFill>
                  <a:srgbClr val="000000"/>
                </a:solidFill>
                <a:latin typeface="Flanders Art Sans"/>
              </a:rPr>
              <a:t>Kijk na</a:t>
            </a:r>
            <a:r>
              <a:rPr kumimoji="0" lang="nl-NL" sz="2000" b="0" i="0" u="none" strike="noStrike" kern="1200" cap="none" spc="0" normalizeH="0" baseline="0" noProof="0">
                <a:ln>
                  <a:noFill/>
                </a:ln>
                <a:solidFill>
                  <a:srgbClr val="000000"/>
                </a:solidFill>
                <a:effectLst/>
                <a:uLnTx/>
                <a:uFillTx/>
                <a:latin typeface="Flanders Art Sans"/>
                <a:ea typeface="+mn-ea"/>
                <a:cs typeface="+mn-cs"/>
              </a:rPr>
              <a:t> wie op 1 oktober 2023 recht heeft op tussenkomst internetverbinding + corrigeer</a:t>
            </a:r>
          </a:p>
          <a:p>
            <a:pPr marL="342900" indent="-342900">
              <a:buFont typeface="+mj-lt"/>
              <a:buAutoNum type="arabicPeriod"/>
              <a:defRPr/>
            </a:pPr>
            <a:r>
              <a:rPr lang="nl-NL" sz="2000"/>
              <a:t>Voeg nieuwe indiensttredingen toe (mogelijk nog niet verwerkt in Vlimpers)</a:t>
            </a:r>
          </a:p>
          <a:p>
            <a:pPr marL="342900" indent="-342900">
              <a:buFont typeface="+mj-lt"/>
              <a:buAutoNum type="arabicPeriod"/>
              <a:defRPr/>
            </a:pPr>
            <a:r>
              <a:rPr lang="nl-NL" sz="2000">
                <a:solidFill>
                  <a:srgbClr val="000000"/>
                </a:solidFill>
                <a:latin typeface="Flanders Art Sans"/>
                <a:sym typeface="Wingdings" panose="05000000000000000000" pitchFamily="2" charset="2"/>
              </a:rPr>
              <a:t>Vul kolom ‘thuiswerkvergoeding’ aan met ja of laat leeg</a:t>
            </a:r>
          </a:p>
          <a:p>
            <a:pPr marL="342900" indent="-342900">
              <a:buFont typeface="+mj-lt"/>
              <a:buAutoNum type="arabicPeriod"/>
              <a:defRPr/>
            </a:pPr>
            <a:r>
              <a:rPr lang="nl-NL" sz="2000">
                <a:solidFill>
                  <a:srgbClr val="000000"/>
                </a:solidFill>
                <a:latin typeface="Flanders Art Sans"/>
              </a:rPr>
              <a:t>Bezorg ingevuld rapport via Vlimpers-contactformulier </a:t>
            </a:r>
            <a:r>
              <a:rPr lang="nl-NL" sz="2000">
                <a:solidFill>
                  <a:srgbClr val="000000"/>
                </a:solidFill>
                <a:latin typeface="Flanders Art Sans"/>
                <a:sym typeface="Wingdings" panose="05000000000000000000" pitchFamily="2" charset="2"/>
              </a:rPr>
              <a:t>(ten laatste 13 oktober)</a:t>
            </a:r>
            <a:endParaRPr lang="nl-NL" sz="2000">
              <a:solidFill>
                <a:srgbClr val="000000"/>
              </a:solidFill>
              <a:latin typeface="Flanders Art Sans"/>
            </a:endParaRPr>
          </a:p>
          <a:p>
            <a:pPr marL="342900" indent="-342900">
              <a:buFont typeface="+mj-lt"/>
              <a:buAutoNum type="arabicPeriod"/>
              <a:defRPr/>
            </a:pPr>
            <a:r>
              <a:rPr kumimoji="0" lang="nl-NL" sz="2000" b="0" i="0" u="none" strike="noStrike" kern="1200" cap="none" spc="0" normalizeH="0" baseline="0" noProof="0">
                <a:ln>
                  <a:noFill/>
                </a:ln>
                <a:solidFill>
                  <a:srgbClr val="000000"/>
                </a:solidFill>
                <a:effectLst/>
                <a:uLnTx/>
                <a:uFillTx/>
                <a:latin typeface="Flanders Art Sans"/>
                <a:ea typeface="+mn-ea"/>
                <a:cs typeface="+mn-cs"/>
              </a:rPr>
              <a:t>AgO zet de rapporten om naar oplaadbestanden en betaalt uit</a:t>
            </a:r>
          </a:p>
          <a:p>
            <a:pPr marL="0" indent="0">
              <a:buNone/>
              <a:defRPr/>
            </a:pPr>
            <a:endParaRPr kumimoji="0" lang="nl-NL" sz="2000" b="0" i="0" u="none" strike="noStrike" kern="1200" cap="none" spc="0" normalizeH="0" baseline="0" noProof="0">
              <a:ln>
                <a:noFill/>
              </a:ln>
              <a:solidFill>
                <a:srgbClr val="000000"/>
              </a:solidFill>
              <a:effectLst/>
              <a:uLnTx/>
              <a:uFillTx/>
              <a:latin typeface="Flanders Art Sans"/>
              <a:ea typeface="+mn-ea"/>
              <a:cs typeface="+mn-cs"/>
            </a:endParaRPr>
          </a:p>
          <a:p>
            <a:pPr marL="0" indent="0">
              <a:buNone/>
            </a:pPr>
            <a:r>
              <a:rPr lang="nl-NL" sz="2000">
                <a:latin typeface="+mj-lt"/>
              </a:rPr>
              <a:t>Belangrijk:</a:t>
            </a:r>
          </a:p>
          <a:p>
            <a:r>
              <a:rPr lang="nl-NL" sz="2000"/>
              <a:t>Instructies rond invullen rapport opgenomen in de leeswijzer</a:t>
            </a:r>
            <a:endParaRPr lang="nl-NL" sz="1800"/>
          </a:p>
          <a:p>
            <a:pPr marL="0" indent="0">
              <a:buNone/>
            </a:pPr>
            <a:endParaRPr lang="nl-BE">
              <a:solidFill>
                <a:schemeClr val="bg2">
                  <a:lumMod val="75000"/>
                </a:schemeClr>
              </a:solidFill>
              <a:latin typeface="FlandersArtSans-Regular" panose="00000500000000000000" pitchFamily="2" charset="0"/>
            </a:endParaRPr>
          </a:p>
        </p:txBody>
      </p:sp>
    </p:spTree>
    <p:extLst>
      <p:ext uri="{BB962C8B-B14F-4D97-AF65-F5344CB8AC3E}">
        <p14:creationId xmlns:p14="http://schemas.microsoft.com/office/powerpoint/2010/main" val="2647321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5143A-6C86-A493-35E1-54D92C8ACF60}"/>
              </a:ext>
            </a:extLst>
          </p:cNvPr>
          <p:cNvSpPr>
            <a:spLocks noGrp="1"/>
          </p:cNvSpPr>
          <p:nvPr>
            <p:ph type="title"/>
          </p:nvPr>
        </p:nvSpPr>
        <p:spPr/>
        <p:txBody>
          <a:bodyPr/>
          <a:lstStyle/>
          <a:p>
            <a:r>
              <a:rPr lang="nl-BE"/>
              <a:t>Fietsvergoeding</a:t>
            </a:r>
          </a:p>
        </p:txBody>
      </p:sp>
      <p:sp>
        <p:nvSpPr>
          <p:cNvPr id="3" name="Tijdelijke aanduiding voor inhoud 2">
            <a:extLst>
              <a:ext uri="{FF2B5EF4-FFF2-40B4-BE49-F238E27FC236}">
                <a16:creationId xmlns:a16="http://schemas.microsoft.com/office/drawing/2014/main" id="{92E63F05-CE0D-5C75-1726-EEEBCB26A099}"/>
              </a:ext>
            </a:extLst>
          </p:cNvPr>
          <p:cNvSpPr>
            <a:spLocks noGrp="1"/>
          </p:cNvSpPr>
          <p:nvPr>
            <p:ph sz="quarter" idx="11"/>
          </p:nvPr>
        </p:nvSpPr>
        <p:spPr>
          <a:xfrm>
            <a:off x="371475" y="1559865"/>
            <a:ext cx="11449050" cy="4491184"/>
          </a:xfrm>
        </p:spPr>
        <p:txBody>
          <a:bodyPr/>
          <a:lstStyle/>
          <a:p>
            <a:r>
              <a:rPr lang="nl-BE"/>
              <a:t>Woon-werkverkeer</a:t>
            </a:r>
          </a:p>
          <a:p>
            <a:pPr lvl="1"/>
            <a:r>
              <a:rPr lang="nl-BE"/>
              <a:t>Info in Vlimpers </a:t>
            </a:r>
            <a:r>
              <a:rPr lang="nl-BE">
                <a:sym typeface="Wingdings" panose="05000000000000000000" pitchFamily="2" charset="2"/>
              </a:rPr>
              <a:t> uitbetaling loon oktober</a:t>
            </a:r>
          </a:p>
          <a:p>
            <a:pPr marL="0" indent="0">
              <a:buNone/>
            </a:pPr>
            <a:endParaRPr lang="nl-BE">
              <a:sym typeface="Wingdings" panose="05000000000000000000" pitchFamily="2" charset="2"/>
            </a:endParaRPr>
          </a:p>
          <a:p>
            <a:r>
              <a:rPr lang="nl-BE"/>
              <a:t>Dienstverplaatsing</a:t>
            </a:r>
          </a:p>
          <a:p>
            <a:pPr lvl="1"/>
            <a:r>
              <a:rPr lang="nl-BE"/>
              <a:t>Info in </a:t>
            </a:r>
            <a:r>
              <a:rPr lang="nl-BE" err="1"/>
              <a:t>OraFin</a:t>
            </a:r>
            <a:r>
              <a:rPr lang="nl-BE"/>
              <a:t> </a:t>
            </a:r>
            <a:r>
              <a:rPr lang="nl-BE">
                <a:sym typeface="Wingdings" panose="05000000000000000000" pitchFamily="2" charset="2"/>
              </a:rPr>
              <a:t> geen automatische uitbetaling door AgO</a:t>
            </a:r>
          </a:p>
          <a:p>
            <a:pPr lvl="2"/>
            <a:r>
              <a:rPr lang="nl-NL">
                <a:sym typeface="Wingdings" panose="05000000000000000000" pitchFamily="2" charset="2"/>
              </a:rPr>
              <a:t>Nieuwe declaratie indienen (initiatief bij personeelsleden en/of entiteit)</a:t>
            </a:r>
            <a:endParaRPr lang="nl-BE">
              <a:sym typeface="Wingdings" panose="05000000000000000000" pitchFamily="2" charset="2"/>
            </a:endParaRPr>
          </a:p>
          <a:p>
            <a:pPr lvl="1"/>
            <a:r>
              <a:rPr lang="nl-NL"/>
              <a:t>Communicatie:</a:t>
            </a:r>
          </a:p>
          <a:p>
            <a:pPr lvl="2"/>
            <a:r>
              <a:rPr lang="nl-NL"/>
              <a:t>Op webpagina </a:t>
            </a:r>
            <a:r>
              <a:rPr lang="nl-NL" err="1"/>
              <a:t>OraFin</a:t>
            </a:r>
            <a:r>
              <a:rPr lang="nl-NL"/>
              <a:t> op 14 september (door DFB) </a:t>
            </a:r>
          </a:p>
          <a:p>
            <a:pPr lvl="2"/>
            <a:r>
              <a:rPr lang="nl-NL"/>
              <a:t>Aan financiële profielen over werkwijze om uitbetaling te verkrijgen op 14 september (door AgO) </a:t>
            </a:r>
          </a:p>
          <a:p>
            <a:pPr lvl="2"/>
            <a:r>
              <a:rPr lang="nl-NL"/>
              <a:t>Aan personeelsleden op Vlaanderen Intern op 8 september (door AgO) </a:t>
            </a:r>
          </a:p>
          <a:p>
            <a:pPr lvl="1"/>
            <a:r>
              <a:rPr lang="nl-NL"/>
              <a:t>Actie HR:</a:t>
            </a:r>
          </a:p>
          <a:p>
            <a:pPr lvl="2"/>
            <a:r>
              <a:rPr lang="nl-NL"/>
              <a:t>Bijkomende communicatie naar personeelsleden</a:t>
            </a:r>
          </a:p>
          <a:p>
            <a:pPr lvl="2"/>
            <a:r>
              <a:rPr lang="nl-NL"/>
              <a:t>Opgelet: voor De Vlaamse Waterweg </a:t>
            </a:r>
            <a:r>
              <a:rPr lang="nl-NL">
                <a:sym typeface="Wingdings" panose="05000000000000000000" pitchFamily="2" charset="2"/>
              </a:rPr>
              <a:t> </a:t>
            </a:r>
            <a:r>
              <a:rPr lang="nl-NL"/>
              <a:t>uitbetaling loon oktober</a:t>
            </a:r>
          </a:p>
          <a:p>
            <a:pPr lvl="2"/>
            <a:endParaRPr lang="nl-NL"/>
          </a:p>
          <a:p>
            <a:pPr lvl="1"/>
            <a:endParaRPr lang="nl-BE"/>
          </a:p>
          <a:p>
            <a:pPr marL="0" indent="0">
              <a:buNone/>
            </a:pPr>
            <a:endParaRPr lang="nl-BE">
              <a:sym typeface="Wingdings" panose="05000000000000000000" pitchFamily="2" charset="2"/>
            </a:endParaRPr>
          </a:p>
        </p:txBody>
      </p:sp>
    </p:spTree>
    <p:extLst>
      <p:ext uri="{BB962C8B-B14F-4D97-AF65-F5344CB8AC3E}">
        <p14:creationId xmlns:p14="http://schemas.microsoft.com/office/powerpoint/2010/main" val="1292735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C47869-14C7-58F6-EC98-3967EC85B58A}"/>
              </a:ext>
            </a:extLst>
          </p:cNvPr>
          <p:cNvSpPr>
            <a:spLocks noGrp="1"/>
          </p:cNvSpPr>
          <p:nvPr>
            <p:ph type="title"/>
          </p:nvPr>
        </p:nvSpPr>
        <p:spPr/>
        <p:txBody>
          <a:bodyPr/>
          <a:lstStyle/>
          <a:p>
            <a:r>
              <a:rPr lang="nl-BE"/>
              <a:t>Manuele herberekeningen</a:t>
            </a:r>
          </a:p>
        </p:txBody>
      </p:sp>
      <p:sp>
        <p:nvSpPr>
          <p:cNvPr id="3" name="Tijdelijke aanduiding voor inhoud 2">
            <a:extLst>
              <a:ext uri="{FF2B5EF4-FFF2-40B4-BE49-F238E27FC236}">
                <a16:creationId xmlns:a16="http://schemas.microsoft.com/office/drawing/2014/main" id="{10CA83A5-653E-C4E1-96A5-AC9E7DB9C10B}"/>
              </a:ext>
            </a:extLst>
          </p:cNvPr>
          <p:cNvSpPr>
            <a:spLocks noGrp="1"/>
          </p:cNvSpPr>
          <p:nvPr>
            <p:ph sz="quarter" idx="11"/>
          </p:nvPr>
        </p:nvSpPr>
        <p:spPr>
          <a:xfrm>
            <a:off x="352425" y="1503364"/>
            <a:ext cx="11449050" cy="4630736"/>
          </a:xfrm>
        </p:spPr>
        <p:txBody>
          <a:bodyPr vert="horz" lIns="0" tIns="0" rIns="0" bIns="45720" rtlCol="0" anchor="t">
            <a:noAutofit/>
          </a:bodyPr>
          <a:lstStyle/>
          <a:p>
            <a:r>
              <a:rPr lang="nl-BE"/>
              <a:t>Retroactieve implementatie </a:t>
            </a:r>
            <a:r>
              <a:rPr lang="nl-BE">
                <a:sym typeface="Wingdings" panose="05000000000000000000" pitchFamily="2" charset="2"/>
              </a:rPr>
              <a:t> manuele herberekeningen</a:t>
            </a:r>
          </a:p>
          <a:p>
            <a:pPr marL="287655" indent="-287655"/>
            <a:endParaRPr lang="nl-BE"/>
          </a:p>
          <a:p>
            <a:r>
              <a:rPr lang="nl-NL"/>
              <a:t>Bijvoorbeeld:</a:t>
            </a:r>
          </a:p>
          <a:p>
            <a:pPr marL="575655" lvl="1" indent="-287655"/>
            <a:r>
              <a:rPr lang="nl-NL"/>
              <a:t>Verbrekingsvergoedingen</a:t>
            </a:r>
          </a:p>
          <a:p>
            <a:pPr marL="575655" lvl="1" indent="-287655"/>
            <a:r>
              <a:rPr lang="nl-NL"/>
              <a:t>Contractueel moederschapsrust</a:t>
            </a:r>
          </a:p>
          <a:p>
            <a:pPr marL="575655" lvl="1" indent="-287655"/>
            <a:r>
              <a:rPr lang="nl-NL"/>
              <a:t>Niet-opgenomen vakantiedagen bij uitdiensttreding</a:t>
            </a:r>
          </a:p>
          <a:p>
            <a:pPr marL="287655" indent="-287655"/>
            <a:endParaRPr lang="nl-NL"/>
          </a:p>
          <a:p>
            <a:r>
              <a:rPr lang="nl-NL"/>
              <a:t>Belangrijk:</a:t>
            </a:r>
          </a:p>
          <a:p>
            <a:pPr marL="575655" lvl="1" indent="-287655"/>
            <a:r>
              <a:rPr lang="nl-NL"/>
              <a:t>Personeelsleden uit dienst in 2023 ontvangen</a:t>
            </a:r>
            <a:r>
              <a:rPr lang="nl-NL">
                <a:sym typeface="Wingdings" panose="05000000000000000000" pitchFamily="2" charset="2"/>
              </a:rPr>
              <a:t> ook retroactieve uitbetaling</a:t>
            </a:r>
            <a:endParaRPr lang="nl-NL"/>
          </a:p>
          <a:p>
            <a:pPr marL="575655" lvl="1" indent="-287655"/>
            <a:r>
              <a:rPr lang="nl-NL" err="1">
                <a:sym typeface="Wingdings" panose="05000000000000000000" pitchFamily="2" charset="2"/>
              </a:rPr>
              <a:t>Herondertekenen</a:t>
            </a:r>
            <a:r>
              <a:rPr lang="nl-NL">
                <a:sym typeface="Wingdings" panose="05000000000000000000" pitchFamily="2" charset="2"/>
              </a:rPr>
              <a:t> C4 door lijnmanager</a:t>
            </a:r>
            <a:endParaRPr lang="nl-NL"/>
          </a:p>
          <a:p>
            <a:pPr marL="0" indent="0">
              <a:buNone/>
            </a:pPr>
            <a:endParaRPr lang="nl-NL">
              <a:sym typeface="Wingdings" panose="05000000000000000000" pitchFamily="2" charset="2"/>
            </a:endParaRPr>
          </a:p>
          <a:p>
            <a:pPr marL="0" indent="0">
              <a:buNone/>
            </a:pPr>
            <a:endParaRPr lang="nl-NL"/>
          </a:p>
          <a:p>
            <a:pPr marL="287655" indent="-287655"/>
            <a:endParaRPr lang="nl-BE"/>
          </a:p>
        </p:txBody>
      </p:sp>
    </p:spTree>
    <p:extLst>
      <p:ext uri="{BB962C8B-B14F-4D97-AF65-F5344CB8AC3E}">
        <p14:creationId xmlns:p14="http://schemas.microsoft.com/office/powerpoint/2010/main" val="2773520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2B52D-F947-40D1-0CE3-23689076B70A}"/>
              </a:ext>
            </a:extLst>
          </p:cNvPr>
          <p:cNvSpPr>
            <a:spLocks noGrp="1"/>
          </p:cNvSpPr>
          <p:nvPr>
            <p:ph type="title"/>
          </p:nvPr>
        </p:nvSpPr>
        <p:spPr/>
        <p:txBody>
          <a:bodyPr/>
          <a:lstStyle/>
          <a:p>
            <a:r>
              <a:rPr lang="nl-BE"/>
              <a:t>Kwalitatieve maatregelen</a:t>
            </a:r>
          </a:p>
        </p:txBody>
      </p:sp>
      <p:sp>
        <p:nvSpPr>
          <p:cNvPr id="3" name="Tijdelijke aanduiding voor tekst 2">
            <a:extLst>
              <a:ext uri="{FF2B5EF4-FFF2-40B4-BE49-F238E27FC236}">
                <a16:creationId xmlns:a16="http://schemas.microsoft.com/office/drawing/2014/main" id="{9811F1AA-F9E2-AE81-23D1-D987D31E2CFF}"/>
              </a:ext>
            </a:extLst>
          </p:cNvPr>
          <p:cNvSpPr>
            <a:spLocks noGrp="1"/>
          </p:cNvSpPr>
          <p:nvPr>
            <p:ph type="body" sz="quarter" idx="11"/>
          </p:nvPr>
        </p:nvSpPr>
        <p:spPr/>
        <p:txBody>
          <a:bodyPr/>
          <a:lstStyle/>
          <a:p>
            <a:pPr marL="0" indent="0" algn="ctr">
              <a:buNone/>
            </a:pPr>
            <a:r>
              <a:rPr lang="nl-BE"/>
              <a:t>Vergoedingen, toelagen en voordelen gelinkt aan begrip standplaats of verplaatsingen</a:t>
            </a:r>
          </a:p>
          <a:p>
            <a:pPr marL="0" indent="0" algn="ctr">
              <a:buNone/>
            </a:pPr>
            <a:endParaRPr lang="nl-BE"/>
          </a:p>
        </p:txBody>
      </p:sp>
      <p:sp>
        <p:nvSpPr>
          <p:cNvPr id="4" name="Tijdelijke aanduiding voor tekst 3">
            <a:extLst>
              <a:ext uri="{FF2B5EF4-FFF2-40B4-BE49-F238E27FC236}">
                <a16:creationId xmlns:a16="http://schemas.microsoft.com/office/drawing/2014/main" id="{CDF64B43-FB10-BF42-DECD-FFF427561F92}"/>
              </a:ext>
            </a:extLst>
          </p:cNvPr>
          <p:cNvSpPr>
            <a:spLocks noGrp="1"/>
          </p:cNvSpPr>
          <p:nvPr>
            <p:ph type="body" sz="quarter" idx="12"/>
          </p:nvPr>
        </p:nvSpPr>
        <p:spPr/>
        <p:txBody>
          <a:bodyPr/>
          <a:lstStyle/>
          <a:p>
            <a:pPr marL="0" indent="0" algn="ctr">
              <a:buNone/>
            </a:pPr>
            <a:r>
              <a:rPr lang="nl-BE"/>
              <a:t>Regeling uitbetaling vakantiedagen bij uitdiensttreding</a:t>
            </a:r>
          </a:p>
          <a:p>
            <a:pPr marL="0" indent="0" algn="ctr">
              <a:buNone/>
            </a:pPr>
            <a:endParaRPr lang="nl-BE"/>
          </a:p>
        </p:txBody>
      </p:sp>
      <p:sp>
        <p:nvSpPr>
          <p:cNvPr id="5" name="Tijdelijke aanduiding voor tekst 4">
            <a:extLst>
              <a:ext uri="{FF2B5EF4-FFF2-40B4-BE49-F238E27FC236}">
                <a16:creationId xmlns:a16="http://schemas.microsoft.com/office/drawing/2014/main" id="{2187DB72-C0B2-9CA7-7CFE-5EA5D6AD8492}"/>
              </a:ext>
            </a:extLst>
          </p:cNvPr>
          <p:cNvSpPr>
            <a:spLocks noGrp="1"/>
          </p:cNvSpPr>
          <p:nvPr>
            <p:ph type="body" sz="quarter" idx="13"/>
          </p:nvPr>
        </p:nvSpPr>
        <p:spPr/>
        <p:txBody>
          <a:bodyPr/>
          <a:lstStyle/>
          <a:p>
            <a:pPr marL="0" indent="0" algn="ctr">
              <a:buNone/>
            </a:pPr>
            <a:r>
              <a:rPr lang="nl-BE"/>
              <a:t>Levenslang leren</a:t>
            </a:r>
          </a:p>
          <a:p>
            <a:pPr marL="0" indent="0" algn="ctr">
              <a:buNone/>
            </a:pPr>
            <a:endParaRPr lang="nl-BE" sz="2000"/>
          </a:p>
          <a:p>
            <a:pPr marL="0" indent="0" algn="ctr">
              <a:buNone/>
            </a:pPr>
            <a:endParaRPr lang="nl-BE" sz="2000"/>
          </a:p>
        </p:txBody>
      </p:sp>
      <p:sp>
        <p:nvSpPr>
          <p:cNvPr id="6" name="Tijdelijke aanduiding voor tekst 5">
            <a:extLst>
              <a:ext uri="{FF2B5EF4-FFF2-40B4-BE49-F238E27FC236}">
                <a16:creationId xmlns:a16="http://schemas.microsoft.com/office/drawing/2014/main" id="{A94CF170-4E96-7074-19CE-9111E0BDDD86}"/>
              </a:ext>
            </a:extLst>
          </p:cNvPr>
          <p:cNvSpPr>
            <a:spLocks noGrp="1"/>
          </p:cNvSpPr>
          <p:nvPr>
            <p:ph type="body" sz="quarter" idx="14"/>
          </p:nvPr>
        </p:nvSpPr>
        <p:spPr/>
        <p:txBody>
          <a:bodyPr/>
          <a:lstStyle/>
          <a:p>
            <a:pPr marL="0" indent="0" algn="ctr">
              <a:buNone/>
            </a:pPr>
            <a:r>
              <a:rPr lang="nl-BE"/>
              <a:t>Werkbaar werk</a:t>
            </a:r>
          </a:p>
          <a:p>
            <a:pPr marL="0" indent="0" algn="ctr">
              <a:buNone/>
            </a:pPr>
            <a:endParaRPr lang="nl-BE"/>
          </a:p>
          <a:p>
            <a:pPr marL="0" indent="0" algn="ctr">
              <a:buNone/>
            </a:pPr>
            <a:endParaRPr lang="nl-BE"/>
          </a:p>
        </p:txBody>
      </p:sp>
      <p:sp>
        <p:nvSpPr>
          <p:cNvPr id="7" name="Tijdelijke aanduiding voor tekst 6">
            <a:extLst>
              <a:ext uri="{FF2B5EF4-FFF2-40B4-BE49-F238E27FC236}">
                <a16:creationId xmlns:a16="http://schemas.microsoft.com/office/drawing/2014/main" id="{EF5083AA-8FE1-DCB8-494D-9791F340EE59}"/>
              </a:ext>
            </a:extLst>
          </p:cNvPr>
          <p:cNvSpPr>
            <a:spLocks noGrp="1"/>
          </p:cNvSpPr>
          <p:nvPr>
            <p:ph type="body" sz="quarter" idx="15"/>
          </p:nvPr>
        </p:nvSpPr>
        <p:spPr/>
        <p:txBody>
          <a:bodyPr/>
          <a:lstStyle/>
          <a:p>
            <a:pPr marL="0" indent="0" algn="ctr">
              <a:buNone/>
            </a:pPr>
            <a:r>
              <a:rPr lang="nl-BE"/>
              <a:t>Instroommaatregelen</a:t>
            </a:r>
          </a:p>
          <a:p>
            <a:pPr marL="0" indent="0" algn="ctr">
              <a:buNone/>
            </a:pPr>
            <a:endParaRPr lang="nl-BE"/>
          </a:p>
          <a:p>
            <a:pPr marL="0" indent="0" algn="ctr">
              <a:buNone/>
            </a:pPr>
            <a:endParaRPr lang="nl-BE"/>
          </a:p>
        </p:txBody>
      </p:sp>
      <p:sp>
        <p:nvSpPr>
          <p:cNvPr id="8" name="Tijdelijke aanduiding voor tekst 7">
            <a:extLst>
              <a:ext uri="{FF2B5EF4-FFF2-40B4-BE49-F238E27FC236}">
                <a16:creationId xmlns:a16="http://schemas.microsoft.com/office/drawing/2014/main" id="{6F33FCDC-1A03-A268-259E-42D7877F2335}"/>
              </a:ext>
            </a:extLst>
          </p:cNvPr>
          <p:cNvSpPr>
            <a:spLocks noGrp="1"/>
          </p:cNvSpPr>
          <p:nvPr>
            <p:ph type="body" sz="quarter" idx="16"/>
          </p:nvPr>
        </p:nvSpPr>
        <p:spPr/>
        <p:txBody>
          <a:bodyPr/>
          <a:lstStyle/>
          <a:p>
            <a:pPr marL="0" indent="0" algn="ctr">
              <a:buNone/>
            </a:pPr>
            <a:r>
              <a:rPr lang="nl-BE"/>
              <a:t>Syndicale loopbaan</a:t>
            </a:r>
          </a:p>
          <a:p>
            <a:pPr marL="0" indent="0" algn="ctr">
              <a:buNone/>
            </a:pPr>
            <a:endParaRPr lang="nl-BE"/>
          </a:p>
          <a:p>
            <a:pPr marL="0" indent="0" algn="ctr">
              <a:buNone/>
            </a:pPr>
            <a:endParaRPr lang="nl-BE"/>
          </a:p>
        </p:txBody>
      </p:sp>
    </p:spTree>
    <p:extLst>
      <p:ext uri="{BB962C8B-B14F-4D97-AF65-F5344CB8AC3E}">
        <p14:creationId xmlns:p14="http://schemas.microsoft.com/office/powerpoint/2010/main" val="4268395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A29A33-A8BC-5230-BBC1-384E6FAB3F89}"/>
              </a:ext>
            </a:extLst>
          </p:cNvPr>
          <p:cNvSpPr>
            <a:spLocks noGrp="1"/>
          </p:cNvSpPr>
          <p:nvPr>
            <p:ph type="title"/>
          </p:nvPr>
        </p:nvSpPr>
        <p:spPr/>
        <p:txBody>
          <a:bodyPr/>
          <a:lstStyle/>
          <a:p>
            <a:r>
              <a:rPr lang="nl-BE"/>
              <a:t>Uitbetaling vakantiedagen bij pensionering</a:t>
            </a:r>
          </a:p>
        </p:txBody>
      </p:sp>
      <p:sp>
        <p:nvSpPr>
          <p:cNvPr id="3" name="Tijdelijke aanduiding voor inhoud 2">
            <a:extLst>
              <a:ext uri="{FF2B5EF4-FFF2-40B4-BE49-F238E27FC236}">
                <a16:creationId xmlns:a16="http://schemas.microsoft.com/office/drawing/2014/main" id="{704A8A45-87B0-A058-5A46-BAF7B5C6B378}"/>
              </a:ext>
            </a:extLst>
          </p:cNvPr>
          <p:cNvSpPr>
            <a:spLocks noGrp="1"/>
          </p:cNvSpPr>
          <p:nvPr>
            <p:ph sz="quarter" idx="11"/>
          </p:nvPr>
        </p:nvSpPr>
        <p:spPr>
          <a:xfrm>
            <a:off x="371475" y="1289370"/>
            <a:ext cx="11449050" cy="4970608"/>
          </a:xfrm>
        </p:spPr>
        <p:txBody>
          <a:bodyPr/>
          <a:lstStyle/>
          <a:p>
            <a:pPr marL="0" indent="0" algn="ctr">
              <a:lnSpc>
                <a:spcPct val="107000"/>
              </a:lnSpc>
              <a:spcAft>
                <a:spcPts val="800"/>
              </a:spcAft>
              <a:buNone/>
            </a:pPr>
            <a:r>
              <a:rPr lang="nl-BE" sz="2400" b="1">
                <a:ea typeface="Calibri" panose="020F0502020204030204" pitchFamily="34" charset="0"/>
                <a:cs typeface="Times New Roman" panose="02020603050405020304" pitchFamily="18" charset="0"/>
              </a:rPr>
              <a:t>implementatie vanaf oktober 2023 na definitieve goedkeuring Vlaamse Regering</a:t>
            </a:r>
          </a:p>
          <a:p>
            <a:pPr marL="0" indent="0">
              <a:buNone/>
            </a:pPr>
            <a:r>
              <a:rPr lang="nl-BE" sz="2000">
                <a:latin typeface="+mj-lt"/>
              </a:rPr>
              <a:t>Voor wie?</a:t>
            </a:r>
          </a:p>
          <a:p>
            <a:r>
              <a:rPr lang="nl-NL" sz="2000"/>
              <a:t>Personeelsleden met nog jaarlijks verlof en dit niet kunnen opnemen vanwege dienstredenen</a:t>
            </a:r>
          </a:p>
          <a:p>
            <a:pPr marL="0" indent="0">
              <a:buNone/>
            </a:pPr>
            <a:endParaRPr lang="nl-NL" sz="2000"/>
          </a:p>
          <a:p>
            <a:pPr marL="0" indent="0">
              <a:buNone/>
            </a:pPr>
            <a:r>
              <a:rPr lang="nl-NL" sz="2000">
                <a:latin typeface="+mj-lt"/>
              </a:rPr>
              <a:t>Hoe? + actie HR</a:t>
            </a:r>
          </a:p>
          <a:p>
            <a:pPr marL="342900" indent="-342900">
              <a:buFont typeface="+mj-lt"/>
              <a:buAutoNum type="arabicPeriod"/>
            </a:pPr>
            <a:r>
              <a:rPr lang="nl-NL" sz="2000"/>
              <a:t>AgO informeert personeelslid over mogelijkheid uitbetaling vakantiedagen bij pensionering via:</a:t>
            </a:r>
          </a:p>
          <a:p>
            <a:pPr lvl="1"/>
            <a:r>
              <a:rPr lang="nl-NL" sz="1800"/>
              <a:t>Brief na ontvangst goedgekeurde pensioenaanvraag door pensioendienst</a:t>
            </a:r>
          </a:p>
          <a:p>
            <a:pPr lvl="1"/>
            <a:r>
              <a:rPr lang="nl-NL" sz="1800"/>
              <a:t>Brief voor 64-plussers</a:t>
            </a:r>
          </a:p>
          <a:p>
            <a:pPr lvl="1"/>
            <a:r>
              <a:rPr lang="nl-NL" sz="1800"/>
              <a:t>Webpagina over pensioen op Vlaanderen Intern</a:t>
            </a:r>
          </a:p>
          <a:p>
            <a:pPr marL="342900" indent="-342900">
              <a:buFont typeface="+mj-lt"/>
              <a:buAutoNum type="arabicPeriod"/>
            </a:pPr>
            <a:r>
              <a:rPr lang="nl-NL" sz="2000"/>
              <a:t>Personeelslid dient aanvraag in bij lijnmanager</a:t>
            </a:r>
          </a:p>
          <a:p>
            <a:pPr marL="342900" indent="-342900">
              <a:buFont typeface="+mj-lt"/>
              <a:buAutoNum type="arabicPeriod"/>
            </a:pPr>
            <a:r>
              <a:rPr lang="nl-NL" sz="2000"/>
              <a:t>Bezorg na goedkeuring lijnmanager ondertekend aanvraagformulier via Vlimpers-contactformulier</a:t>
            </a:r>
          </a:p>
          <a:p>
            <a:pPr marL="342900" indent="-342900">
              <a:buFont typeface="+mj-lt"/>
              <a:buAutoNum type="arabicPeriod"/>
            </a:pPr>
            <a:r>
              <a:rPr lang="nl-NL" sz="2000"/>
              <a:t>AgO verwerkt aanvraag en betaalt uit</a:t>
            </a:r>
          </a:p>
          <a:p>
            <a:pPr marL="0" indent="0">
              <a:buNone/>
            </a:pPr>
            <a:endParaRPr lang="nl-NL" sz="2000"/>
          </a:p>
          <a:p>
            <a:pPr marL="0" indent="0">
              <a:buNone/>
            </a:pPr>
            <a:r>
              <a:rPr lang="nl-NL" sz="2000">
                <a:latin typeface="+mj-lt"/>
              </a:rPr>
              <a:t>Goed om te weten: </a:t>
            </a:r>
            <a:r>
              <a:rPr lang="nl-NL" sz="2000"/>
              <a:t>AgO bekijkt of dit proces geautomatiseerd kan in de toekomst</a:t>
            </a:r>
          </a:p>
          <a:p>
            <a:pPr marL="0" indent="0">
              <a:buNone/>
            </a:pPr>
            <a:endParaRPr lang="nl-BE" sz="2400"/>
          </a:p>
        </p:txBody>
      </p:sp>
    </p:spTree>
    <p:extLst>
      <p:ext uri="{BB962C8B-B14F-4D97-AF65-F5344CB8AC3E}">
        <p14:creationId xmlns:p14="http://schemas.microsoft.com/office/powerpoint/2010/main" val="320372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D06E44F-980C-47BB-8118-9AE85D7BB2CF}"/>
              </a:ext>
            </a:extLst>
          </p:cNvPr>
          <p:cNvSpPr>
            <a:spLocks noGrp="1"/>
          </p:cNvSpPr>
          <p:nvPr>
            <p:ph type="body" sz="quarter" idx="21"/>
          </p:nvPr>
        </p:nvSpPr>
        <p:spPr/>
        <p:txBody>
          <a:bodyPr/>
          <a:lstStyle/>
          <a:p>
            <a:endParaRPr lang="en-US"/>
          </a:p>
        </p:txBody>
      </p:sp>
      <p:pic>
        <p:nvPicPr>
          <p:cNvPr id="42" name="Tijdelijke aanduiding voor afbeelding 41" descr="Afbeelding met persoon, laptop, mensen, vrouw&#10;&#10;Automatisch gegenereerde beschrijving">
            <a:extLst>
              <a:ext uri="{FF2B5EF4-FFF2-40B4-BE49-F238E27FC236}">
                <a16:creationId xmlns:a16="http://schemas.microsoft.com/office/drawing/2014/main" id="{4DB1D656-3066-4CFB-BC7F-3BD9600C32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214" b="27214"/>
          <a:stretch>
            <a:fillRect/>
          </a:stretch>
        </p:blipFill>
        <p:spPr>
          <a:xfrm>
            <a:off x="0" y="2670156"/>
            <a:ext cx="12192000" cy="4167187"/>
          </a:xfrm>
        </p:spPr>
      </p:pic>
      <p:sp>
        <p:nvSpPr>
          <p:cNvPr id="3" name="Tijdelijke aanduiding voor tekst 2">
            <a:extLst>
              <a:ext uri="{FF2B5EF4-FFF2-40B4-BE49-F238E27FC236}">
                <a16:creationId xmlns:a16="http://schemas.microsoft.com/office/drawing/2014/main" id="{A85B713C-8943-4A8D-AA3C-562318ED3DB5}"/>
              </a:ext>
            </a:extLst>
          </p:cNvPr>
          <p:cNvSpPr>
            <a:spLocks noGrp="1"/>
          </p:cNvSpPr>
          <p:nvPr>
            <p:ph type="body" sz="quarter" idx="11"/>
          </p:nvPr>
        </p:nvSpPr>
        <p:spPr>
          <a:xfrm>
            <a:off x="371475" y="2545130"/>
            <a:ext cx="8640000" cy="576000"/>
          </a:xfrm>
        </p:spPr>
        <p:txBody>
          <a:bodyPr/>
          <a:lstStyle/>
          <a:p>
            <a:r>
              <a:rPr lang="nl-BE"/>
              <a:t>Welkom en afspraken</a:t>
            </a:r>
          </a:p>
        </p:txBody>
      </p:sp>
      <p:sp>
        <p:nvSpPr>
          <p:cNvPr id="4" name="Titel 3">
            <a:extLst>
              <a:ext uri="{FF2B5EF4-FFF2-40B4-BE49-F238E27FC236}">
                <a16:creationId xmlns:a16="http://schemas.microsoft.com/office/drawing/2014/main" id="{1E4A6215-A13F-425E-9771-B4925E6A99BF}"/>
              </a:ext>
            </a:extLst>
          </p:cNvPr>
          <p:cNvSpPr>
            <a:spLocks noGrp="1"/>
          </p:cNvSpPr>
          <p:nvPr>
            <p:ph type="title"/>
          </p:nvPr>
        </p:nvSpPr>
        <p:spPr>
          <a:xfrm>
            <a:off x="371475" y="425302"/>
            <a:ext cx="11449050" cy="1215958"/>
          </a:xfrm>
        </p:spPr>
        <p:txBody>
          <a:bodyPr/>
          <a:lstStyle/>
          <a:p>
            <a:r>
              <a:rPr lang="nl-BE"/>
              <a:t>Agenda</a:t>
            </a:r>
          </a:p>
        </p:txBody>
      </p:sp>
      <p:sp>
        <p:nvSpPr>
          <p:cNvPr id="6" name="Tijdelijke aanduiding voor tekst 5">
            <a:extLst>
              <a:ext uri="{FF2B5EF4-FFF2-40B4-BE49-F238E27FC236}">
                <a16:creationId xmlns:a16="http://schemas.microsoft.com/office/drawing/2014/main" id="{978A0EAD-3F61-47E2-B6E7-F919E7EF8516}"/>
              </a:ext>
            </a:extLst>
          </p:cNvPr>
          <p:cNvSpPr>
            <a:spLocks noGrp="1"/>
          </p:cNvSpPr>
          <p:nvPr>
            <p:ph type="body" sz="quarter" idx="13"/>
          </p:nvPr>
        </p:nvSpPr>
        <p:spPr>
          <a:xfrm>
            <a:off x="371475" y="3296097"/>
            <a:ext cx="8640000" cy="576000"/>
          </a:xfrm>
        </p:spPr>
        <p:txBody>
          <a:bodyPr/>
          <a:lstStyle/>
          <a:p>
            <a:r>
              <a:rPr lang="nl-BE">
                <a:latin typeface="Flanders Art Sans"/>
              </a:rPr>
              <a:t>Sectoraal akkoord</a:t>
            </a:r>
            <a:endParaRPr lang="nl-BE"/>
          </a:p>
        </p:txBody>
      </p:sp>
      <p:sp>
        <p:nvSpPr>
          <p:cNvPr id="7" name="Tijdelijke aanduiding voor tekst 6">
            <a:extLst>
              <a:ext uri="{FF2B5EF4-FFF2-40B4-BE49-F238E27FC236}">
                <a16:creationId xmlns:a16="http://schemas.microsoft.com/office/drawing/2014/main" id="{FF76627D-2990-44C4-A256-C384AA5A3D82}"/>
              </a:ext>
            </a:extLst>
          </p:cNvPr>
          <p:cNvSpPr>
            <a:spLocks noGrp="1"/>
          </p:cNvSpPr>
          <p:nvPr>
            <p:ph type="body" sz="quarter" idx="14"/>
          </p:nvPr>
        </p:nvSpPr>
        <p:spPr>
          <a:xfrm rot="5400000">
            <a:off x="1063078" y="2829919"/>
            <a:ext cx="360000" cy="36000"/>
          </a:xfrm>
        </p:spPr>
        <p:txBody>
          <a:bodyPr/>
          <a:lstStyle/>
          <a:p>
            <a:endParaRPr lang="nl-BE"/>
          </a:p>
        </p:txBody>
      </p:sp>
      <p:sp>
        <p:nvSpPr>
          <p:cNvPr id="9" name="Tijdelijke aanduiding voor tekst 8">
            <a:extLst>
              <a:ext uri="{FF2B5EF4-FFF2-40B4-BE49-F238E27FC236}">
                <a16:creationId xmlns:a16="http://schemas.microsoft.com/office/drawing/2014/main" id="{63BA2098-F7BE-4B3F-A96F-C0A1F2768715}"/>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7D753A1A-1EE6-4901-BB76-6A3426B9BB93}"/>
              </a:ext>
            </a:extLst>
          </p:cNvPr>
          <p:cNvSpPr>
            <a:spLocks noGrp="1"/>
          </p:cNvSpPr>
          <p:nvPr>
            <p:ph type="body" sz="quarter" idx="17"/>
          </p:nvPr>
        </p:nvSpPr>
        <p:spPr>
          <a:xfrm>
            <a:off x="371475" y="4078636"/>
            <a:ext cx="8640000" cy="576000"/>
          </a:xfrm>
        </p:spPr>
        <p:txBody>
          <a:bodyPr/>
          <a:lstStyle/>
          <a:p>
            <a:r>
              <a:rPr lang="en-US">
                <a:latin typeface="Flanders Art Sans"/>
              </a:rPr>
              <a:t>TOM – </a:t>
            </a:r>
            <a:r>
              <a:rPr lang="en-US" err="1">
                <a:latin typeface="Flanders Art Sans"/>
              </a:rPr>
              <a:t>tewerkstellingsondersteunende</a:t>
            </a:r>
            <a:r>
              <a:rPr lang="en-US">
                <a:latin typeface="Flanders Art Sans"/>
              </a:rPr>
              <a:t> </a:t>
            </a:r>
            <a:r>
              <a:rPr lang="en-US" err="1">
                <a:latin typeface="Flanders Art Sans"/>
              </a:rPr>
              <a:t>maatregelen</a:t>
            </a:r>
          </a:p>
        </p:txBody>
      </p:sp>
      <p:sp>
        <p:nvSpPr>
          <p:cNvPr id="11" name="Tijdelijke aanduiding voor tekst 10">
            <a:extLst>
              <a:ext uri="{FF2B5EF4-FFF2-40B4-BE49-F238E27FC236}">
                <a16:creationId xmlns:a16="http://schemas.microsoft.com/office/drawing/2014/main" id="{3AC83459-044F-48C9-ADBC-8088DB35BE1A}"/>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1412EEBA-8E13-457F-80BD-FBDB2F6F8B4C}"/>
              </a:ext>
            </a:extLst>
          </p:cNvPr>
          <p:cNvSpPr>
            <a:spLocks noGrp="1"/>
          </p:cNvSpPr>
          <p:nvPr>
            <p:ph type="body" sz="quarter" idx="19"/>
          </p:nvPr>
        </p:nvSpPr>
        <p:spPr>
          <a:xfrm>
            <a:off x="371475" y="4806416"/>
            <a:ext cx="8640000" cy="576000"/>
          </a:xfrm>
        </p:spPr>
        <p:txBody>
          <a:bodyPr/>
          <a:lstStyle/>
          <a:p>
            <a:r>
              <a:rPr lang="en-US" err="1">
                <a:latin typeface="Flanders Art Sans"/>
              </a:rPr>
              <a:t>Vragen</a:t>
            </a:r>
            <a:r>
              <a:rPr lang="en-US">
                <a:latin typeface="Flanders Art Sans"/>
              </a:rPr>
              <a:t>?</a:t>
            </a:r>
            <a:endParaRPr lang="en-US"/>
          </a:p>
        </p:txBody>
      </p:sp>
      <p:sp>
        <p:nvSpPr>
          <p:cNvPr id="15" name="Tijdelijke aanduiding voor tekst 14">
            <a:extLst>
              <a:ext uri="{FF2B5EF4-FFF2-40B4-BE49-F238E27FC236}">
                <a16:creationId xmlns:a16="http://schemas.microsoft.com/office/drawing/2014/main" id="{ACFC0FDB-B986-45EA-BE15-5511AED31DBD}"/>
              </a:ext>
            </a:extLst>
          </p:cNvPr>
          <p:cNvSpPr>
            <a:spLocks noGrp="1"/>
          </p:cNvSpPr>
          <p:nvPr>
            <p:ph type="body" sz="quarter" idx="22"/>
          </p:nvPr>
        </p:nvSpPr>
        <p:spPr>
          <a:xfrm rot="5400000">
            <a:off x="1084245" y="5071787"/>
            <a:ext cx="360000" cy="36000"/>
          </a:xfrm>
        </p:spPr>
        <p:txBody>
          <a:bodyPr/>
          <a:lstStyle/>
          <a:p>
            <a:endParaRPr lang="nl-BE"/>
          </a:p>
        </p:txBody>
      </p:sp>
      <p:grpSp>
        <p:nvGrpSpPr>
          <p:cNvPr id="22" name="Graphic 34">
            <a:extLst>
              <a:ext uri="{FF2B5EF4-FFF2-40B4-BE49-F238E27FC236}">
                <a16:creationId xmlns:a16="http://schemas.microsoft.com/office/drawing/2014/main" id="{D443A9D6-6F17-4C1F-933A-FB584274ED8F}"/>
              </a:ext>
            </a:extLst>
          </p:cNvPr>
          <p:cNvGrpSpPr/>
          <p:nvPr/>
        </p:nvGrpSpPr>
        <p:grpSpPr>
          <a:xfrm>
            <a:off x="652930" y="3407871"/>
            <a:ext cx="372404" cy="360000"/>
            <a:chOff x="7254445" y="3680710"/>
            <a:chExt cx="445289" cy="433872"/>
          </a:xfrm>
        </p:grpSpPr>
        <p:sp>
          <p:nvSpPr>
            <p:cNvPr id="23" name="Vrije vorm: vorm 22">
              <a:extLst>
                <a:ext uri="{FF2B5EF4-FFF2-40B4-BE49-F238E27FC236}">
                  <a16:creationId xmlns:a16="http://schemas.microsoft.com/office/drawing/2014/main" id="{3622AD58-F42F-41FC-B11B-053742ECD759}"/>
                </a:ext>
              </a:extLst>
            </p:cNvPr>
            <p:cNvSpPr/>
            <p:nvPr/>
          </p:nvSpPr>
          <p:spPr>
            <a:xfrm>
              <a:off x="7254445" y="3680710"/>
              <a:ext cx="444946" cy="438895"/>
            </a:xfrm>
            <a:custGeom>
              <a:avLst/>
              <a:gdLst>
                <a:gd name="connsiteX0" fmla="*/ 285213 w 444946"/>
                <a:gd name="connsiteY0" fmla="*/ 49096 h 438895"/>
                <a:gd name="connsiteX1" fmla="*/ 244452 w 444946"/>
                <a:gd name="connsiteY1" fmla="*/ 147973 h 438895"/>
                <a:gd name="connsiteX2" fmla="*/ 209743 w 444946"/>
                <a:gd name="connsiteY2" fmla="*/ 81865 h 438895"/>
                <a:gd name="connsiteX3" fmla="*/ 149800 w 444946"/>
                <a:gd name="connsiteY3" fmla="*/ 208144 h 438895"/>
                <a:gd name="connsiteX4" fmla="*/ 118287 w 444946"/>
                <a:gd name="connsiteY4" fmla="*/ 167269 h 438895"/>
                <a:gd name="connsiteX5" fmla="*/ 113720 w 444946"/>
                <a:gd name="connsiteY5" fmla="*/ 177202 h 438895"/>
                <a:gd name="connsiteX6" fmla="*/ 72160 w 444946"/>
                <a:gd name="connsiteY6" fmla="*/ 277564 h 438895"/>
                <a:gd name="connsiteX7" fmla="*/ 79809 w 444946"/>
                <a:gd name="connsiteY7" fmla="*/ 275052 h 438895"/>
                <a:gd name="connsiteX8" fmla="*/ 84947 w 444946"/>
                <a:gd name="connsiteY8" fmla="*/ 276080 h 438895"/>
                <a:gd name="connsiteX9" fmla="*/ 121256 w 444946"/>
                <a:gd name="connsiteY9" fmla="*/ 192616 h 438895"/>
                <a:gd name="connsiteX10" fmla="*/ 152540 w 444946"/>
                <a:gd name="connsiteY10" fmla="*/ 233263 h 438895"/>
                <a:gd name="connsiteX11" fmla="*/ 210428 w 444946"/>
                <a:gd name="connsiteY11" fmla="*/ 111322 h 438895"/>
                <a:gd name="connsiteX12" fmla="*/ 245937 w 444946"/>
                <a:gd name="connsiteY12" fmla="*/ 179029 h 438895"/>
                <a:gd name="connsiteX13" fmla="*/ 297430 w 444946"/>
                <a:gd name="connsiteY13" fmla="*/ 54120 h 438895"/>
                <a:gd name="connsiteX14" fmla="*/ 285213 w 444946"/>
                <a:gd name="connsiteY14" fmla="*/ 49096 h 438895"/>
                <a:gd name="connsiteX15" fmla="*/ 357373 w 444946"/>
                <a:gd name="connsiteY15" fmla="*/ 0 h 438895"/>
                <a:gd name="connsiteX16" fmla="*/ 87345 w 444946"/>
                <a:gd name="connsiteY16" fmla="*/ 0 h 438895"/>
                <a:gd name="connsiteX17" fmla="*/ 0 w 444946"/>
                <a:gd name="connsiteY17" fmla="*/ 438896 h 438895"/>
                <a:gd name="connsiteX18" fmla="*/ 13473 w 444946"/>
                <a:gd name="connsiteY18" fmla="*/ 438896 h 438895"/>
                <a:gd name="connsiteX19" fmla="*/ 35737 w 444946"/>
                <a:gd name="connsiteY19" fmla="*/ 327002 h 438895"/>
                <a:gd name="connsiteX20" fmla="*/ 281560 w 444946"/>
                <a:gd name="connsiteY20" fmla="*/ 327002 h 438895"/>
                <a:gd name="connsiteX21" fmla="*/ 259295 w 444946"/>
                <a:gd name="connsiteY21" fmla="*/ 438896 h 438895"/>
                <a:gd name="connsiteX22" fmla="*/ 272768 w 444946"/>
                <a:gd name="connsiteY22" fmla="*/ 438896 h 438895"/>
                <a:gd name="connsiteX23" fmla="*/ 295033 w 444946"/>
                <a:gd name="connsiteY23" fmla="*/ 327002 h 438895"/>
                <a:gd name="connsiteX24" fmla="*/ 409209 w 444946"/>
                <a:gd name="connsiteY24" fmla="*/ 327002 h 438895"/>
                <a:gd name="connsiteX25" fmla="*/ 431474 w 444946"/>
                <a:gd name="connsiteY25" fmla="*/ 438896 h 438895"/>
                <a:gd name="connsiteX26" fmla="*/ 444946 w 444946"/>
                <a:gd name="connsiteY26" fmla="*/ 438896 h 438895"/>
                <a:gd name="connsiteX27" fmla="*/ 357373 w 444946"/>
                <a:gd name="connsiteY27" fmla="*/ 0 h 438895"/>
                <a:gd name="connsiteX28" fmla="*/ 284072 w 444946"/>
                <a:gd name="connsiteY28" fmla="*/ 313872 h 438895"/>
                <a:gd name="connsiteX29" fmla="*/ 38363 w 444946"/>
                <a:gd name="connsiteY29" fmla="*/ 313872 h 438895"/>
                <a:gd name="connsiteX30" fmla="*/ 98192 w 444946"/>
                <a:gd name="connsiteY30" fmla="*/ 13130 h 438895"/>
                <a:gd name="connsiteX31" fmla="*/ 344014 w 444946"/>
                <a:gd name="connsiteY31" fmla="*/ 13130 h 438895"/>
                <a:gd name="connsiteX32" fmla="*/ 284072 w 444946"/>
                <a:gd name="connsiteY32" fmla="*/ 313872 h 438895"/>
                <a:gd name="connsiteX33" fmla="*/ 297544 w 444946"/>
                <a:gd name="connsiteY33" fmla="*/ 313872 h 438895"/>
                <a:gd name="connsiteX34" fmla="*/ 352007 w 444946"/>
                <a:gd name="connsiteY34" fmla="*/ 40304 h 438895"/>
                <a:gd name="connsiteX35" fmla="*/ 406469 w 444946"/>
                <a:gd name="connsiteY35" fmla="*/ 313872 h 438895"/>
                <a:gd name="connsiteX36" fmla="*/ 297544 w 444946"/>
                <a:gd name="connsiteY36" fmla="*/ 313872 h 43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946" h="438895">
                  <a:moveTo>
                    <a:pt x="285213" y="49096"/>
                  </a:moveTo>
                  <a:lnTo>
                    <a:pt x="244452" y="147973"/>
                  </a:lnTo>
                  <a:lnTo>
                    <a:pt x="209743" y="81865"/>
                  </a:lnTo>
                  <a:lnTo>
                    <a:pt x="149800" y="208144"/>
                  </a:lnTo>
                  <a:lnTo>
                    <a:pt x="118287" y="167269"/>
                  </a:lnTo>
                  <a:lnTo>
                    <a:pt x="113720" y="177202"/>
                  </a:lnTo>
                  <a:cubicBezTo>
                    <a:pt x="70219" y="271741"/>
                    <a:pt x="71132" y="274595"/>
                    <a:pt x="72160" y="277564"/>
                  </a:cubicBezTo>
                  <a:lnTo>
                    <a:pt x="79809" y="275052"/>
                  </a:lnTo>
                  <a:lnTo>
                    <a:pt x="84947" y="276080"/>
                  </a:lnTo>
                  <a:cubicBezTo>
                    <a:pt x="86089" y="270942"/>
                    <a:pt x="103672" y="230980"/>
                    <a:pt x="121256" y="192616"/>
                  </a:cubicBezTo>
                  <a:lnTo>
                    <a:pt x="152540" y="233263"/>
                  </a:lnTo>
                  <a:lnTo>
                    <a:pt x="210428" y="111322"/>
                  </a:lnTo>
                  <a:lnTo>
                    <a:pt x="245937" y="179029"/>
                  </a:lnTo>
                  <a:lnTo>
                    <a:pt x="297430" y="54120"/>
                  </a:lnTo>
                  <a:lnTo>
                    <a:pt x="285213" y="49096"/>
                  </a:lnTo>
                  <a:close/>
                  <a:moveTo>
                    <a:pt x="357373" y="0"/>
                  </a:moveTo>
                  <a:lnTo>
                    <a:pt x="87345" y="0"/>
                  </a:lnTo>
                  <a:lnTo>
                    <a:pt x="0" y="438896"/>
                  </a:lnTo>
                  <a:lnTo>
                    <a:pt x="13473" y="438896"/>
                  </a:lnTo>
                  <a:lnTo>
                    <a:pt x="35737" y="327002"/>
                  </a:lnTo>
                  <a:lnTo>
                    <a:pt x="281560" y="327002"/>
                  </a:lnTo>
                  <a:lnTo>
                    <a:pt x="259295" y="438896"/>
                  </a:lnTo>
                  <a:lnTo>
                    <a:pt x="272768" y="438896"/>
                  </a:lnTo>
                  <a:lnTo>
                    <a:pt x="295033" y="327002"/>
                  </a:lnTo>
                  <a:lnTo>
                    <a:pt x="409209" y="327002"/>
                  </a:lnTo>
                  <a:lnTo>
                    <a:pt x="431474" y="438896"/>
                  </a:lnTo>
                  <a:lnTo>
                    <a:pt x="444946" y="438896"/>
                  </a:lnTo>
                  <a:lnTo>
                    <a:pt x="357373" y="0"/>
                  </a:lnTo>
                  <a:close/>
                  <a:moveTo>
                    <a:pt x="284072" y="313872"/>
                  </a:moveTo>
                  <a:lnTo>
                    <a:pt x="38363" y="313872"/>
                  </a:lnTo>
                  <a:lnTo>
                    <a:pt x="98192" y="13130"/>
                  </a:lnTo>
                  <a:lnTo>
                    <a:pt x="344014" y="13130"/>
                  </a:lnTo>
                  <a:lnTo>
                    <a:pt x="284072" y="313872"/>
                  </a:lnTo>
                  <a:close/>
                  <a:moveTo>
                    <a:pt x="297544" y="313872"/>
                  </a:moveTo>
                  <a:lnTo>
                    <a:pt x="352007" y="40304"/>
                  </a:lnTo>
                  <a:lnTo>
                    <a:pt x="406469" y="313872"/>
                  </a:lnTo>
                  <a:lnTo>
                    <a:pt x="297544" y="313872"/>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4" name="Graphic 34">
              <a:extLst>
                <a:ext uri="{FF2B5EF4-FFF2-40B4-BE49-F238E27FC236}">
                  <a16:creationId xmlns:a16="http://schemas.microsoft.com/office/drawing/2014/main" id="{C87DB311-1EE8-4850-91CC-290D76724ED2}"/>
                </a:ext>
              </a:extLst>
            </p:cNvPr>
            <p:cNvGrpSpPr/>
            <p:nvPr/>
          </p:nvGrpSpPr>
          <p:grpSpPr>
            <a:xfrm>
              <a:off x="7381523" y="3821518"/>
              <a:ext cx="291264" cy="291008"/>
              <a:chOff x="7381523" y="3821518"/>
              <a:chExt cx="291264" cy="291008"/>
            </a:xfrm>
            <a:solidFill>
              <a:schemeClr val="accent1"/>
            </a:solidFill>
          </p:grpSpPr>
          <p:sp>
            <p:nvSpPr>
              <p:cNvPr id="25" name="Vrije vorm: vorm 24">
                <a:extLst>
                  <a:ext uri="{FF2B5EF4-FFF2-40B4-BE49-F238E27FC236}">
                    <a16:creationId xmlns:a16="http://schemas.microsoft.com/office/drawing/2014/main" id="{8B57E666-4AE6-466C-A0B6-D63F09D0D6F1}"/>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nvGrpSpPr>
              <p:cNvPr id="26" name="Graphic 34">
                <a:extLst>
                  <a:ext uri="{FF2B5EF4-FFF2-40B4-BE49-F238E27FC236}">
                    <a16:creationId xmlns:a16="http://schemas.microsoft.com/office/drawing/2014/main" id="{B51C9636-79E7-4553-B29A-0A7064D43F11}"/>
                  </a:ext>
                </a:extLst>
              </p:cNvPr>
              <p:cNvGrpSpPr/>
              <p:nvPr/>
            </p:nvGrpSpPr>
            <p:grpSpPr>
              <a:xfrm>
                <a:off x="7381523" y="3821518"/>
                <a:ext cx="291264" cy="291008"/>
                <a:chOff x="7381523" y="3821518"/>
                <a:chExt cx="291264" cy="291008"/>
              </a:xfrm>
              <a:solidFill>
                <a:schemeClr val="accent1"/>
              </a:solidFill>
            </p:grpSpPr>
            <p:sp>
              <p:nvSpPr>
                <p:cNvPr id="27" name="Vrije vorm: vorm 26">
                  <a:extLst>
                    <a:ext uri="{FF2B5EF4-FFF2-40B4-BE49-F238E27FC236}">
                      <a16:creationId xmlns:a16="http://schemas.microsoft.com/office/drawing/2014/main" id="{29B7EA8F-5CB5-4211-8D8E-B93B1C2CC466}"/>
                    </a:ext>
                  </a:extLst>
                </p:cNvPr>
                <p:cNvSpPr/>
                <p:nvPr/>
              </p:nvSpPr>
              <p:spPr>
                <a:xfrm>
                  <a:off x="7529268" y="3969463"/>
                  <a:ext cx="127078" cy="127078"/>
                </a:xfrm>
                <a:custGeom>
                  <a:avLst/>
                  <a:gdLst>
                    <a:gd name="connsiteX0" fmla="*/ 33682 w 127078"/>
                    <a:gd name="connsiteY0" fmla="*/ 17355 h 127078"/>
                    <a:gd name="connsiteX1" fmla="*/ 29686 w 127078"/>
                    <a:gd name="connsiteY1" fmla="*/ 13245 h 127078"/>
                    <a:gd name="connsiteX2" fmla="*/ 25576 w 127078"/>
                    <a:gd name="connsiteY2" fmla="*/ 9248 h 127078"/>
                    <a:gd name="connsiteX3" fmla="*/ 16441 w 127078"/>
                    <a:gd name="connsiteY3" fmla="*/ 0 h 127078"/>
                    <a:gd name="connsiteX4" fmla="*/ 0 w 127078"/>
                    <a:gd name="connsiteY4" fmla="*/ 16441 h 127078"/>
                    <a:gd name="connsiteX5" fmla="*/ 9248 w 127078"/>
                    <a:gd name="connsiteY5" fmla="*/ 25576 h 127078"/>
                    <a:gd name="connsiteX6" fmla="*/ 13244 w 127078"/>
                    <a:gd name="connsiteY6" fmla="*/ 29686 h 127078"/>
                    <a:gd name="connsiteX7" fmla="*/ 17241 w 127078"/>
                    <a:gd name="connsiteY7" fmla="*/ 33682 h 127078"/>
                    <a:gd name="connsiteX8" fmla="*/ 110751 w 127078"/>
                    <a:gd name="connsiteY8" fmla="*/ 127079 h 127078"/>
                    <a:gd name="connsiteX9" fmla="*/ 127079 w 127078"/>
                    <a:gd name="connsiteY9" fmla="*/ 110637 h 12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8" h="127078">
                      <a:moveTo>
                        <a:pt x="33682" y="17355"/>
                      </a:moveTo>
                      <a:lnTo>
                        <a:pt x="29686" y="13245"/>
                      </a:lnTo>
                      <a:lnTo>
                        <a:pt x="25576" y="9248"/>
                      </a:lnTo>
                      <a:lnTo>
                        <a:pt x="16441" y="0"/>
                      </a:lnTo>
                      <a:lnTo>
                        <a:pt x="0" y="16441"/>
                      </a:lnTo>
                      <a:lnTo>
                        <a:pt x="9248" y="25576"/>
                      </a:lnTo>
                      <a:lnTo>
                        <a:pt x="13244" y="29686"/>
                      </a:lnTo>
                      <a:lnTo>
                        <a:pt x="17241" y="33682"/>
                      </a:lnTo>
                      <a:lnTo>
                        <a:pt x="110751" y="127079"/>
                      </a:lnTo>
                      <a:lnTo>
                        <a:pt x="127079" y="110637"/>
                      </a:lnTo>
                      <a:close/>
                    </a:path>
                  </a:pathLst>
                </a:custGeom>
                <a:no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8" name="Vrije vorm: vorm 27">
                  <a:extLst>
                    <a:ext uri="{FF2B5EF4-FFF2-40B4-BE49-F238E27FC236}">
                      <a16:creationId xmlns:a16="http://schemas.microsoft.com/office/drawing/2014/main" id="{5966439C-9F4E-4BFD-AAF6-E0781D37E90E}"/>
                    </a:ext>
                  </a:extLst>
                </p:cNvPr>
                <p:cNvSpPr/>
                <p:nvPr/>
              </p:nvSpPr>
              <p:spPr>
                <a:xfrm>
                  <a:off x="7381523" y="3821518"/>
                  <a:ext cx="291264" cy="291008"/>
                </a:xfrm>
                <a:custGeom>
                  <a:avLst/>
                  <a:gdLst>
                    <a:gd name="connsiteX0" fmla="*/ 164186 w 291264"/>
                    <a:gd name="connsiteY0" fmla="*/ 131846 h 291008"/>
                    <a:gd name="connsiteX1" fmla="*/ 151969 w 291264"/>
                    <a:gd name="connsiteY1" fmla="*/ 144063 h 291008"/>
                    <a:gd name="connsiteX2" fmla="*/ 142264 w 291264"/>
                    <a:gd name="connsiteY2" fmla="*/ 134358 h 291008"/>
                    <a:gd name="connsiteX3" fmla="*/ 162245 w 291264"/>
                    <a:gd name="connsiteY3" fmla="*/ 81151 h 291008"/>
                    <a:gd name="connsiteX4" fmla="*/ 138496 w 291264"/>
                    <a:gd name="connsiteY4" fmla="*/ 23720 h 291008"/>
                    <a:gd name="connsiteX5" fmla="*/ 23749 w 291264"/>
                    <a:gd name="connsiteY5" fmla="*/ 23720 h 291008"/>
                    <a:gd name="connsiteX6" fmla="*/ 0 w 291264"/>
                    <a:gd name="connsiteY6" fmla="*/ 81037 h 291008"/>
                    <a:gd name="connsiteX7" fmla="*/ 23749 w 291264"/>
                    <a:gd name="connsiteY7" fmla="*/ 138468 h 291008"/>
                    <a:gd name="connsiteX8" fmla="*/ 81180 w 291264"/>
                    <a:gd name="connsiteY8" fmla="*/ 162217 h 291008"/>
                    <a:gd name="connsiteX9" fmla="*/ 134386 w 291264"/>
                    <a:gd name="connsiteY9" fmla="*/ 142350 h 291008"/>
                    <a:gd name="connsiteX10" fmla="*/ 144091 w 291264"/>
                    <a:gd name="connsiteY10" fmla="*/ 152055 h 291008"/>
                    <a:gd name="connsiteX11" fmla="*/ 131874 w 291264"/>
                    <a:gd name="connsiteY11" fmla="*/ 164272 h 291008"/>
                    <a:gd name="connsiteX12" fmla="*/ 258724 w 291264"/>
                    <a:gd name="connsiteY12" fmla="*/ 291008 h 291008"/>
                    <a:gd name="connsiteX13" fmla="*/ 291265 w 291264"/>
                    <a:gd name="connsiteY13" fmla="*/ 258468 h 291008"/>
                    <a:gd name="connsiteX14" fmla="*/ 164186 w 291264"/>
                    <a:gd name="connsiteY14" fmla="*/ 131846 h 291008"/>
                    <a:gd name="connsiteX15" fmla="*/ 130390 w 291264"/>
                    <a:gd name="connsiteY15" fmla="*/ 130590 h 291008"/>
                    <a:gd name="connsiteX16" fmla="*/ 31741 w 291264"/>
                    <a:gd name="connsiteY16" fmla="*/ 130590 h 291008"/>
                    <a:gd name="connsiteX17" fmla="*/ 11418 w 291264"/>
                    <a:gd name="connsiteY17" fmla="*/ 82750 h 291008"/>
                    <a:gd name="connsiteX18" fmla="*/ 11303 w 291264"/>
                    <a:gd name="connsiteY18" fmla="*/ 81265 h 291008"/>
                    <a:gd name="connsiteX19" fmla="*/ 13244 w 291264"/>
                    <a:gd name="connsiteY19" fmla="*/ 65052 h 291008"/>
                    <a:gd name="connsiteX20" fmla="*/ 31741 w 291264"/>
                    <a:gd name="connsiteY20" fmla="*/ 32055 h 291008"/>
                    <a:gd name="connsiteX21" fmla="*/ 57888 w 291264"/>
                    <a:gd name="connsiteY21" fmla="*/ 15842 h 291008"/>
                    <a:gd name="connsiteX22" fmla="*/ 73187 w 291264"/>
                    <a:gd name="connsiteY22" fmla="*/ 12417 h 291008"/>
                    <a:gd name="connsiteX23" fmla="*/ 81065 w 291264"/>
                    <a:gd name="connsiteY23" fmla="*/ 11617 h 291008"/>
                    <a:gd name="connsiteX24" fmla="*/ 94538 w 291264"/>
                    <a:gd name="connsiteY24" fmla="*/ 12873 h 291008"/>
                    <a:gd name="connsiteX25" fmla="*/ 111665 w 291264"/>
                    <a:gd name="connsiteY25" fmla="*/ 18925 h 291008"/>
                    <a:gd name="connsiteX26" fmla="*/ 116803 w 291264"/>
                    <a:gd name="connsiteY26" fmla="*/ 21665 h 291008"/>
                    <a:gd name="connsiteX27" fmla="*/ 127079 w 291264"/>
                    <a:gd name="connsiteY27" fmla="*/ 29201 h 291008"/>
                    <a:gd name="connsiteX28" fmla="*/ 130504 w 291264"/>
                    <a:gd name="connsiteY28" fmla="*/ 31941 h 291008"/>
                    <a:gd name="connsiteX29" fmla="*/ 150942 w 291264"/>
                    <a:gd name="connsiteY29" fmla="*/ 81265 h 291008"/>
                    <a:gd name="connsiteX30" fmla="*/ 130390 w 291264"/>
                    <a:gd name="connsiteY30" fmla="*/ 130590 h 291008"/>
                    <a:gd name="connsiteX31" fmla="*/ 164985 w 291264"/>
                    <a:gd name="connsiteY31" fmla="*/ 181627 h 291008"/>
                    <a:gd name="connsiteX32" fmla="*/ 160989 w 291264"/>
                    <a:gd name="connsiteY32" fmla="*/ 177631 h 291008"/>
                    <a:gd name="connsiteX33" fmla="*/ 156993 w 291264"/>
                    <a:gd name="connsiteY33" fmla="*/ 173634 h 291008"/>
                    <a:gd name="connsiteX34" fmla="*/ 147745 w 291264"/>
                    <a:gd name="connsiteY34" fmla="*/ 164386 h 291008"/>
                    <a:gd name="connsiteX35" fmla="*/ 164186 w 291264"/>
                    <a:gd name="connsiteY35" fmla="*/ 147945 h 291008"/>
                    <a:gd name="connsiteX36" fmla="*/ 173434 w 291264"/>
                    <a:gd name="connsiteY36" fmla="*/ 157193 h 291008"/>
                    <a:gd name="connsiteX37" fmla="*/ 177431 w 291264"/>
                    <a:gd name="connsiteY37" fmla="*/ 161189 h 291008"/>
                    <a:gd name="connsiteX38" fmla="*/ 181427 w 291264"/>
                    <a:gd name="connsiteY38" fmla="*/ 165185 h 291008"/>
                    <a:gd name="connsiteX39" fmla="*/ 274823 w 291264"/>
                    <a:gd name="connsiteY39" fmla="*/ 258582 h 291008"/>
                    <a:gd name="connsiteX40" fmla="*/ 258496 w 291264"/>
                    <a:gd name="connsiteY40" fmla="*/ 274909 h 291008"/>
                    <a:gd name="connsiteX41" fmla="*/ 164985 w 291264"/>
                    <a:gd name="connsiteY41" fmla="*/ 181627 h 29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1264" h="291008">
                      <a:moveTo>
                        <a:pt x="164186" y="131846"/>
                      </a:moveTo>
                      <a:lnTo>
                        <a:pt x="151969" y="144063"/>
                      </a:lnTo>
                      <a:lnTo>
                        <a:pt x="142264" y="134358"/>
                      </a:lnTo>
                      <a:cubicBezTo>
                        <a:pt x="155166" y="119629"/>
                        <a:pt x="162245" y="100904"/>
                        <a:pt x="162245" y="81151"/>
                      </a:cubicBezTo>
                      <a:cubicBezTo>
                        <a:pt x="162245" y="59458"/>
                        <a:pt x="153796" y="39134"/>
                        <a:pt x="138496" y="23720"/>
                      </a:cubicBezTo>
                      <a:cubicBezTo>
                        <a:pt x="106869" y="-7907"/>
                        <a:pt x="55376" y="-7907"/>
                        <a:pt x="23749" y="23720"/>
                      </a:cubicBezTo>
                      <a:cubicBezTo>
                        <a:pt x="8449" y="39020"/>
                        <a:pt x="0" y="59458"/>
                        <a:pt x="0" y="81037"/>
                      </a:cubicBezTo>
                      <a:cubicBezTo>
                        <a:pt x="0" y="102731"/>
                        <a:pt x="8449" y="123054"/>
                        <a:pt x="23749" y="138468"/>
                      </a:cubicBezTo>
                      <a:cubicBezTo>
                        <a:pt x="39619" y="154339"/>
                        <a:pt x="60399" y="162217"/>
                        <a:pt x="81180" y="162217"/>
                      </a:cubicBezTo>
                      <a:cubicBezTo>
                        <a:pt x="100133" y="162217"/>
                        <a:pt x="119086" y="155480"/>
                        <a:pt x="134386" y="142350"/>
                      </a:cubicBezTo>
                      <a:lnTo>
                        <a:pt x="144091" y="152055"/>
                      </a:lnTo>
                      <a:lnTo>
                        <a:pt x="131874" y="164272"/>
                      </a:lnTo>
                      <a:lnTo>
                        <a:pt x="258724" y="291008"/>
                      </a:lnTo>
                      <a:lnTo>
                        <a:pt x="291265" y="258468"/>
                      </a:lnTo>
                      <a:lnTo>
                        <a:pt x="164186" y="131846"/>
                      </a:lnTo>
                      <a:close/>
                      <a:moveTo>
                        <a:pt x="130390" y="130590"/>
                      </a:moveTo>
                      <a:cubicBezTo>
                        <a:pt x="103216" y="157764"/>
                        <a:pt x="58915" y="157764"/>
                        <a:pt x="31741" y="130590"/>
                      </a:cubicBezTo>
                      <a:cubicBezTo>
                        <a:pt x="18953" y="117802"/>
                        <a:pt x="11760" y="100790"/>
                        <a:pt x="11418" y="82750"/>
                      </a:cubicBezTo>
                      <a:cubicBezTo>
                        <a:pt x="11418" y="82293"/>
                        <a:pt x="11303" y="81722"/>
                        <a:pt x="11303" y="81265"/>
                      </a:cubicBezTo>
                      <a:cubicBezTo>
                        <a:pt x="11303" y="75671"/>
                        <a:pt x="11989" y="70304"/>
                        <a:pt x="13244" y="65052"/>
                      </a:cubicBezTo>
                      <a:cubicBezTo>
                        <a:pt x="16213" y="52607"/>
                        <a:pt x="22493" y="41303"/>
                        <a:pt x="31741" y="32055"/>
                      </a:cubicBezTo>
                      <a:cubicBezTo>
                        <a:pt x="39391" y="24405"/>
                        <a:pt x="48411" y="19153"/>
                        <a:pt x="57888" y="15842"/>
                      </a:cubicBezTo>
                      <a:cubicBezTo>
                        <a:pt x="62911" y="14129"/>
                        <a:pt x="67935" y="12988"/>
                        <a:pt x="73187" y="12417"/>
                      </a:cubicBezTo>
                      <a:cubicBezTo>
                        <a:pt x="75813" y="12074"/>
                        <a:pt x="78439" y="11617"/>
                        <a:pt x="81065" y="11617"/>
                      </a:cubicBezTo>
                      <a:cubicBezTo>
                        <a:pt x="85518" y="11617"/>
                        <a:pt x="90085" y="12074"/>
                        <a:pt x="94538" y="12873"/>
                      </a:cubicBezTo>
                      <a:cubicBezTo>
                        <a:pt x="100475" y="14015"/>
                        <a:pt x="106184" y="16185"/>
                        <a:pt x="111665" y="18925"/>
                      </a:cubicBezTo>
                      <a:cubicBezTo>
                        <a:pt x="113377" y="19724"/>
                        <a:pt x="115090" y="20637"/>
                        <a:pt x="116803" y="21665"/>
                      </a:cubicBezTo>
                      <a:cubicBezTo>
                        <a:pt x="120456" y="23834"/>
                        <a:pt x="123768" y="26346"/>
                        <a:pt x="127079" y="29201"/>
                      </a:cubicBezTo>
                      <a:cubicBezTo>
                        <a:pt x="128220" y="30114"/>
                        <a:pt x="129362" y="30913"/>
                        <a:pt x="130504" y="31941"/>
                      </a:cubicBezTo>
                      <a:cubicBezTo>
                        <a:pt x="143634" y="45071"/>
                        <a:pt x="150942" y="62655"/>
                        <a:pt x="150942" y="81265"/>
                      </a:cubicBezTo>
                      <a:cubicBezTo>
                        <a:pt x="150713" y="99876"/>
                        <a:pt x="143520" y="117345"/>
                        <a:pt x="130390" y="130590"/>
                      </a:cubicBezTo>
                      <a:close/>
                      <a:moveTo>
                        <a:pt x="164985" y="181627"/>
                      </a:moveTo>
                      <a:lnTo>
                        <a:pt x="160989" y="177631"/>
                      </a:lnTo>
                      <a:lnTo>
                        <a:pt x="156993" y="173634"/>
                      </a:lnTo>
                      <a:lnTo>
                        <a:pt x="147745" y="164386"/>
                      </a:lnTo>
                      <a:lnTo>
                        <a:pt x="164186" y="147945"/>
                      </a:lnTo>
                      <a:lnTo>
                        <a:pt x="173434" y="157193"/>
                      </a:lnTo>
                      <a:lnTo>
                        <a:pt x="177431" y="161189"/>
                      </a:lnTo>
                      <a:lnTo>
                        <a:pt x="181427" y="165185"/>
                      </a:lnTo>
                      <a:lnTo>
                        <a:pt x="274823" y="258582"/>
                      </a:lnTo>
                      <a:lnTo>
                        <a:pt x="258496" y="274909"/>
                      </a:lnTo>
                      <a:lnTo>
                        <a:pt x="164985" y="181627"/>
                      </a:lnTo>
                      <a:close/>
                    </a:path>
                  </a:pathLst>
                </a:custGeom>
                <a:solidFill>
                  <a:srgbClr val="000000"/>
                </a:solidFill>
                <a:ln w="11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grpSp>
      <p:sp>
        <p:nvSpPr>
          <p:cNvPr id="39" name="Graphic 60">
            <a:extLst>
              <a:ext uri="{FF2B5EF4-FFF2-40B4-BE49-F238E27FC236}">
                <a16:creationId xmlns:a16="http://schemas.microsoft.com/office/drawing/2014/main" id="{9750EAF8-75A3-4F24-9FCA-9336C3BC74D8}"/>
              </a:ext>
            </a:extLst>
          </p:cNvPr>
          <p:cNvSpPr/>
          <p:nvPr/>
        </p:nvSpPr>
        <p:spPr>
          <a:xfrm>
            <a:off x="594151" y="4875264"/>
            <a:ext cx="434899" cy="434899"/>
          </a:xfrm>
          <a:custGeom>
            <a:avLst/>
            <a:gdLst>
              <a:gd name="connsiteX0" fmla="*/ 217507 w 434899"/>
              <a:gd name="connsiteY0" fmla="*/ 314215 h 434899"/>
              <a:gd name="connsiteX1" fmla="*/ 198668 w 434899"/>
              <a:gd name="connsiteY1" fmla="*/ 333054 h 434899"/>
              <a:gd name="connsiteX2" fmla="*/ 217507 w 434899"/>
              <a:gd name="connsiteY2" fmla="*/ 351893 h 434899"/>
              <a:gd name="connsiteX3" fmla="*/ 236346 w 434899"/>
              <a:gd name="connsiteY3" fmla="*/ 333054 h 434899"/>
              <a:gd name="connsiteX4" fmla="*/ 217507 w 434899"/>
              <a:gd name="connsiteY4" fmla="*/ 314215 h 434899"/>
              <a:gd name="connsiteX5" fmla="*/ 217507 w 434899"/>
              <a:gd name="connsiteY5" fmla="*/ 340475 h 434899"/>
              <a:gd name="connsiteX6" fmla="*/ 210085 w 434899"/>
              <a:gd name="connsiteY6" fmla="*/ 333054 h 434899"/>
              <a:gd name="connsiteX7" fmla="*/ 217507 w 434899"/>
              <a:gd name="connsiteY7" fmla="*/ 325632 h 434899"/>
              <a:gd name="connsiteX8" fmla="*/ 224928 w 434899"/>
              <a:gd name="connsiteY8" fmla="*/ 333054 h 434899"/>
              <a:gd name="connsiteX9" fmla="*/ 217507 w 434899"/>
              <a:gd name="connsiteY9" fmla="*/ 340475 h 434899"/>
              <a:gd name="connsiteX10" fmla="*/ 217393 w 434899"/>
              <a:gd name="connsiteY10" fmla="*/ 0 h 434899"/>
              <a:gd name="connsiteX11" fmla="*/ 0 w 434899"/>
              <a:gd name="connsiteY11" fmla="*/ 217393 h 434899"/>
              <a:gd name="connsiteX12" fmla="*/ 217507 w 434899"/>
              <a:gd name="connsiteY12" fmla="*/ 434900 h 434899"/>
              <a:gd name="connsiteX13" fmla="*/ 217507 w 434899"/>
              <a:gd name="connsiteY13" fmla="*/ 434900 h 434899"/>
              <a:gd name="connsiteX14" fmla="*/ 434900 w 434899"/>
              <a:gd name="connsiteY14" fmla="*/ 217507 h 434899"/>
              <a:gd name="connsiteX15" fmla="*/ 217393 w 434899"/>
              <a:gd name="connsiteY15" fmla="*/ 0 h 434899"/>
              <a:gd name="connsiteX16" fmla="*/ 217507 w 434899"/>
              <a:gd name="connsiteY16" fmla="*/ 423482 h 434899"/>
              <a:gd name="connsiteX17" fmla="*/ 217507 w 434899"/>
              <a:gd name="connsiteY17" fmla="*/ 429191 h 434899"/>
              <a:gd name="connsiteX18" fmla="*/ 217507 w 434899"/>
              <a:gd name="connsiteY18" fmla="*/ 423482 h 434899"/>
              <a:gd name="connsiteX19" fmla="*/ 11418 w 434899"/>
              <a:gd name="connsiteY19" fmla="*/ 217393 h 434899"/>
              <a:gd name="connsiteX20" fmla="*/ 217507 w 434899"/>
              <a:gd name="connsiteY20" fmla="*/ 11418 h 434899"/>
              <a:gd name="connsiteX21" fmla="*/ 423596 w 434899"/>
              <a:gd name="connsiteY21" fmla="*/ 217507 h 434899"/>
              <a:gd name="connsiteX22" fmla="*/ 217507 w 434899"/>
              <a:gd name="connsiteY22" fmla="*/ 423482 h 434899"/>
              <a:gd name="connsiteX23" fmla="*/ 217507 w 434899"/>
              <a:gd name="connsiteY23" fmla="*/ 82322 h 434899"/>
              <a:gd name="connsiteX24" fmla="*/ 146146 w 434899"/>
              <a:gd name="connsiteY24" fmla="*/ 153682 h 434899"/>
              <a:gd name="connsiteX25" fmla="*/ 155737 w 434899"/>
              <a:gd name="connsiteY25" fmla="*/ 189419 h 434899"/>
              <a:gd name="connsiteX26" fmla="*/ 165671 w 434899"/>
              <a:gd name="connsiteY26" fmla="*/ 183711 h 434899"/>
              <a:gd name="connsiteX27" fmla="*/ 157678 w 434899"/>
              <a:gd name="connsiteY27" fmla="*/ 153682 h 434899"/>
              <a:gd name="connsiteX28" fmla="*/ 217621 w 434899"/>
              <a:gd name="connsiteY28" fmla="*/ 93739 h 434899"/>
              <a:gd name="connsiteX29" fmla="*/ 277564 w 434899"/>
              <a:gd name="connsiteY29" fmla="*/ 153682 h 434899"/>
              <a:gd name="connsiteX30" fmla="*/ 244453 w 434899"/>
              <a:gd name="connsiteY30" fmla="*/ 207231 h 434899"/>
              <a:gd name="connsiteX31" fmla="*/ 247421 w 434899"/>
              <a:gd name="connsiteY31" fmla="*/ 213282 h 434899"/>
              <a:gd name="connsiteX32" fmla="*/ 244338 w 434899"/>
              <a:gd name="connsiteY32" fmla="*/ 207345 h 434899"/>
              <a:gd name="connsiteX33" fmla="*/ 211570 w 434899"/>
              <a:gd name="connsiteY33" fmla="*/ 261465 h 434899"/>
              <a:gd name="connsiteX34" fmla="*/ 211570 w 434899"/>
              <a:gd name="connsiteY34" fmla="*/ 291722 h 434899"/>
              <a:gd name="connsiteX35" fmla="*/ 222987 w 434899"/>
              <a:gd name="connsiteY35" fmla="*/ 291722 h 434899"/>
              <a:gd name="connsiteX36" fmla="*/ 222987 w 434899"/>
              <a:gd name="connsiteY36" fmla="*/ 261465 h 434899"/>
              <a:gd name="connsiteX37" fmla="*/ 249591 w 434899"/>
              <a:gd name="connsiteY37" fmla="*/ 217507 h 434899"/>
              <a:gd name="connsiteX38" fmla="*/ 249591 w 434899"/>
              <a:gd name="connsiteY38" fmla="*/ 217507 h 434899"/>
              <a:gd name="connsiteX39" fmla="*/ 288867 w 434899"/>
              <a:gd name="connsiteY39" fmla="*/ 153796 h 434899"/>
              <a:gd name="connsiteX40" fmla="*/ 217507 w 434899"/>
              <a:gd name="connsiteY40" fmla="*/ 82322 h 43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4899" h="434899">
                <a:moveTo>
                  <a:pt x="217507" y="314215"/>
                </a:moveTo>
                <a:cubicBezTo>
                  <a:pt x="207117" y="314215"/>
                  <a:pt x="198668" y="322664"/>
                  <a:pt x="198668" y="333054"/>
                </a:cubicBezTo>
                <a:cubicBezTo>
                  <a:pt x="198668" y="343444"/>
                  <a:pt x="207117" y="351893"/>
                  <a:pt x="217507" y="351893"/>
                </a:cubicBezTo>
                <a:cubicBezTo>
                  <a:pt x="227897" y="351893"/>
                  <a:pt x="236346" y="343444"/>
                  <a:pt x="236346" y="333054"/>
                </a:cubicBezTo>
                <a:cubicBezTo>
                  <a:pt x="236346" y="322664"/>
                  <a:pt x="228011" y="314215"/>
                  <a:pt x="217507" y="314215"/>
                </a:cubicBezTo>
                <a:close/>
                <a:moveTo>
                  <a:pt x="217507" y="340475"/>
                </a:moveTo>
                <a:cubicBezTo>
                  <a:pt x="213397" y="340475"/>
                  <a:pt x="210085" y="337164"/>
                  <a:pt x="210085" y="333054"/>
                </a:cubicBezTo>
                <a:cubicBezTo>
                  <a:pt x="210085" y="328943"/>
                  <a:pt x="213397" y="325632"/>
                  <a:pt x="217507" y="325632"/>
                </a:cubicBezTo>
                <a:cubicBezTo>
                  <a:pt x="221617" y="325632"/>
                  <a:pt x="224928" y="328943"/>
                  <a:pt x="224928" y="333054"/>
                </a:cubicBezTo>
                <a:cubicBezTo>
                  <a:pt x="225043" y="337164"/>
                  <a:pt x="221617" y="340475"/>
                  <a:pt x="217507" y="340475"/>
                </a:cubicBezTo>
                <a:close/>
                <a:moveTo>
                  <a:pt x="217393" y="0"/>
                </a:moveTo>
                <a:cubicBezTo>
                  <a:pt x="97507" y="0"/>
                  <a:pt x="0" y="97507"/>
                  <a:pt x="0" y="217393"/>
                </a:cubicBezTo>
                <a:cubicBezTo>
                  <a:pt x="0" y="337278"/>
                  <a:pt x="97507" y="434785"/>
                  <a:pt x="217507" y="434900"/>
                </a:cubicBezTo>
                <a:lnTo>
                  <a:pt x="217507" y="434900"/>
                </a:lnTo>
                <a:cubicBezTo>
                  <a:pt x="337393" y="434900"/>
                  <a:pt x="434900" y="337393"/>
                  <a:pt x="434900" y="217507"/>
                </a:cubicBezTo>
                <a:cubicBezTo>
                  <a:pt x="435014" y="97507"/>
                  <a:pt x="337393" y="0"/>
                  <a:pt x="217393" y="0"/>
                </a:cubicBezTo>
                <a:close/>
                <a:moveTo>
                  <a:pt x="217507" y="423482"/>
                </a:moveTo>
                <a:lnTo>
                  <a:pt x="217507" y="429191"/>
                </a:lnTo>
                <a:lnTo>
                  <a:pt x="217507" y="423482"/>
                </a:lnTo>
                <a:cubicBezTo>
                  <a:pt x="103901" y="423368"/>
                  <a:pt x="11418" y="330999"/>
                  <a:pt x="11418" y="217393"/>
                </a:cubicBezTo>
                <a:cubicBezTo>
                  <a:pt x="11418" y="103787"/>
                  <a:pt x="103787" y="11418"/>
                  <a:pt x="217507" y="11418"/>
                </a:cubicBezTo>
                <a:cubicBezTo>
                  <a:pt x="331113" y="11418"/>
                  <a:pt x="423596" y="103901"/>
                  <a:pt x="423596" y="217507"/>
                </a:cubicBezTo>
                <a:cubicBezTo>
                  <a:pt x="423596" y="330999"/>
                  <a:pt x="331113" y="423482"/>
                  <a:pt x="217507" y="423482"/>
                </a:cubicBezTo>
                <a:close/>
                <a:moveTo>
                  <a:pt x="217507" y="82322"/>
                </a:moveTo>
                <a:cubicBezTo>
                  <a:pt x="178230" y="82322"/>
                  <a:pt x="146146" y="114291"/>
                  <a:pt x="146146" y="153682"/>
                </a:cubicBezTo>
                <a:cubicBezTo>
                  <a:pt x="146146" y="166241"/>
                  <a:pt x="149457" y="178573"/>
                  <a:pt x="155737" y="189419"/>
                </a:cubicBezTo>
                <a:lnTo>
                  <a:pt x="165671" y="183711"/>
                </a:lnTo>
                <a:cubicBezTo>
                  <a:pt x="160418" y="174691"/>
                  <a:pt x="157678" y="164300"/>
                  <a:pt x="157678" y="153682"/>
                </a:cubicBezTo>
                <a:cubicBezTo>
                  <a:pt x="157678" y="120685"/>
                  <a:pt x="184510" y="93739"/>
                  <a:pt x="217621" y="93739"/>
                </a:cubicBezTo>
                <a:cubicBezTo>
                  <a:pt x="250732" y="93739"/>
                  <a:pt x="277564" y="120571"/>
                  <a:pt x="277564" y="153682"/>
                </a:cubicBezTo>
                <a:cubicBezTo>
                  <a:pt x="277564" y="176517"/>
                  <a:pt x="264890" y="197069"/>
                  <a:pt x="244453" y="207231"/>
                </a:cubicBezTo>
                <a:lnTo>
                  <a:pt x="247421" y="213282"/>
                </a:lnTo>
                <a:lnTo>
                  <a:pt x="244338" y="207345"/>
                </a:lnTo>
                <a:cubicBezTo>
                  <a:pt x="224129" y="217964"/>
                  <a:pt x="211570" y="238630"/>
                  <a:pt x="211570" y="261465"/>
                </a:cubicBezTo>
                <a:lnTo>
                  <a:pt x="211570" y="291722"/>
                </a:lnTo>
                <a:lnTo>
                  <a:pt x="222987" y="291722"/>
                </a:lnTo>
                <a:lnTo>
                  <a:pt x="222987" y="261465"/>
                </a:lnTo>
                <a:cubicBezTo>
                  <a:pt x="222987" y="242968"/>
                  <a:pt x="233149" y="226070"/>
                  <a:pt x="249591" y="217507"/>
                </a:cubicBezTo>
                <a:lnTo>
                  <a:pt x="249591" y="217507"/>
                </a:lnTo>
                <a:cubicBezTo>
                  <a:pt x="273910" y="205290"/>
                  <a:pt x="288867" y="180856"/>
                  <a:pt x="288867" y="153796"/>
                </a:cubicBezTo>
                <a:cubicBezTo>
                  <a:pt x="288753" y="114291"/>
                  <a:pt x="256784" y="82322"/>
                  <a:pt x="217507" y="82322"/>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pic>
        <p:nvPicPr>
          <p:cNvPr id="2050" name="Picture 2" descr="onderzoek">
            <a:extLst>
              <a:ext uri="{FF2B5EF4-FFF2-40B4-BE49-F238E27FC236}">
                <a16:creationId xmlns:a16="http://schemas.microsoft.com/office/drawing/2014/main" id="{885CA9D9-4622-46E2-93E3-F75153792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386" y="3833793"/>
            <a:ext cx="1043262" cy="10432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idinggevende">
            <a:extLst>
              <a:ext uri="{FF2B5EF4-FFF2-40B4-BE49-F238E27FC236}">
                <a16:creationId xmlns:a16="http://schemas.microsoft.com/office/drawing/2014/main" id="{CA687F96-F0BC-4F3A-86F6-BD31A4323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16" y="2579936"/>
            <a:ext cx="568842" cy="506388"/>
          </a:xfrm>
          <a:prstGeom prst="rect">
            <a:avLst/>
          </a:prstGeom>
          <a:noFill/>
          <a:extLst>
            <a:ext uri="{909E8E84-426E-40DD-AFC4-6F175D3DCCD1}">
              <a14:hiddenFill xmlns:a14="http://schemas.microsoft.com/office/drawing/2010/main">
                <a:solidFill>
                  <a:srgbClr val="FFFFFF"/>
                </a:solidFill>
              </a14:hiddenFill>
            </a:ext>
          </a:extLst>
        </p:spPr>
      </p:pic>
      <p:sp>
        <p:nvSpPr>
          <p:cNvPr id="35" name="Vrije vorm: vorm 34">
            <a:extLst>
              <a:ext uri="{FF2B5EF4-FFF2-40B4-BE49-F238E27FC236}">
                <a16:creationId xmlns:a16="http://schemas.microsoft.com/office/drawing/2014/main" id="{31CB9372-BF0A-4D58-8815-936811E2A30E}"/>
              </a:ext>
            </a:extLst>
          </p:cNvPr>
          <p:cNvSpPr/>
          <p:nvPr/>
        </p:nvSpPr>
        <p:spPr>
          <a:xfrm>
            <a:off x="11270164" y="50556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6" name="Vrije vorm: vorm 35">
            <a:extLst>
              <a:ext uri="{FF2B5EF4-FFF2-40B4-BE49-F238E27FC236}">
                <a16:creationId xmlns:a16="http://schemas.microsoft.com/office/drawing/2014/main" id="{8E803B83-CE67-4119-96B9-A43983CF81F2}"/>
              </a:ext>
            </a:extLst>
          </p:cNvPr>
          <p:cNvSpPr/>
          <p:nvPr/>
        </p:nvSpPr>
        <p:spPr>
          <a:xfrm>
            <a:off x="11422564" y="52080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7" name="Vrije vorm: vorm 36">
            <a:extLst>
              <a:ext uri="{FF2B5EF4-FFF2-40B4-BE49-F238E27FC236}">
                <a16:creationId xmlns:a16="http://schemas.microsoft.com/office/drawing/2014/main" id="{27899729-246D-4BC3-B98F-38DB093C261E}"/>
              </a:ext>
            </a:extLst>
          </p:cNvPr>
          <p:cNvSpPr/>
          <p:nvPr/>
        </p:nvSpPr>
        <p:spPr>
          <a:xfrm>
            <a:off x="11574964" y="53604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38" name="Vrije vorm: vorm 37">
            <a:extLst>
              <a:ext uri="{FF2B5EF4-FFF2-40B4-BE49-F238E27FC236}">
                <a16:creationId xmlns:a16="http://schemas.microsoft.com/office/drawing/2014/main" id="{CDD82C7F-3B25-45FE-9178-A119D5AAED92}"/>
              </a:ext>
            </a:extLst>
          </p:cNvPr>
          <p:cNvSpPr/>
          <p:nvPr/>
        </p:nvSpPr>
        <p:spPr>
          <a:xfrm>
            <a:off x="11727364" y="5512805"/>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Tree>
    <p:extLst>
      <p:ext uri="{BB962C8B-B14F-4D97-AF65-F5344CB8AC3E}">
        <p14:creationId xmlns:p14="http://schemas.microsoft.com/office/powerpoint/2010/main" val="147926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E824B-CA76-0809-7E1E-760E3A65B30D}"/>
              </a:ext>
            </a:extLst>
          </p:cNvPr>
          <p:cNvSpPr>
            <a:spLocks noGrp="1"/>
          </p:cNvSpPr>
          <p:nvPr>
            <p:ph type="title"/>
          </p:nvPr>
        </p:nvSpPr>
        <p:spPr/>
        <p:txBody>
          <a:bodyPr/>
          <a:lstStyle/>
          <a:p>
            <a:r>
              <a:rPr lang="nl-BE"/>
              <a:t>Uitbetaling vakantiedagen bij pensionering</a:t>
            </a:r>
          </a:p>
        </p:txBody>
      </p:sp>
      <p:sp>
        <p:nvSpPr>
          <p:cNvPr id="3" name="Tijdelijke aanduiding voor inhoud 2">
            <a:extLst>
              <a:ext uri="{FF2B5EF4-FFF2-40B4-BE49-F238E27FC236}">
                <a16:creationId xmlns:a16="http://schemas.microsoft.com/office/drawing/2014/main" id="{C1152B67-2CB7-1D67-5C59-554A0A7A03B0}"/>
              </a:ext>
            </a:extLst>
          </p:cNvPr>
          <p:cNvSpPr>
            <a:spLocks noGrp="1"/>
          </p:cNvSpPr>
          <p:nvPr>
            <p:ph sz="quarter" idx="11"/>
          </p:nvPr>
        </p:nvSpPr>
        <p:spPr>
          <a:xfrm>
            <a:off x="371475" y="1285932"/>
            <a:ext cx="11449050" cy="4984206"/>
          </a:xfrm>
        </p:spPr>
        <p:txBody>
          <a:bodyPr/>
          <a:lstStyle/>
          <a:p>
            <a:pPr marL="0" indent="0" algn="ctr">
              <a:buNone/>
            </a:pPr>
            <a:r>
              <a:rPr lang="nl-BE" sz="2400" b="1"/>
              <a:t>retroactieve toekenning</a:t>
            </a:r>
          </a:p>
          <a:p>
            <a:pPr marL="0" indent="0">
              <a:buNone/>
            </a:pPr>
            <a:r>
              <a:rPr lang="nl-NL" sz="2000">
                <a:latin typeface="+mj-lt"/>
                <a:sym typeface="Wingdings" panose="05000000000000000000" pitchFamily="2" charset="2"/>
              </a:rPr>
              <a:t>Voor wie?</a:t>
            </a:r>
          </a:p>
          <a:p>
            <a:r>
              <a:rPr lang="nl-NL" sz="2000">
                <a:sym typeface="Wingdings" panose="05000000000000000000" pitchFamily="2" charset="2"/>
              </a:rPr>
              <a:t>Personeelsleden op pensioen gegaan tussen januari en september 2023</a:t>
            </a:r>
          </a:p>
          <a:p>
            <a:pPr marL="0" indent="0">
              <a:buNone/>
            </a:pPr>
            <a:endParaRPr lang="nl-NL" sz="2000">
              <a:sym typeface="Wingdings" panose="05000000000000000000" pitchFamily="2" charset="2"/>
            </a:endParaRPr>
          </a:p>
          <a:p>
            <a:pPr marL="0" indent="0">
              <a:buNone/>
            </a:pPr>
            <a:r>
              <a:rPr lang="nl-NL" sz="2000">
                <a:latin typeface="+mj-lt"/>
                <a:sym typeface="Wingdings" panose="05000000000000000000" pitchFamily="2" charset="2"/>
              </a:rPr>
              <a:t>Hoe? + actie HR</a:t>
            </a:r>
          </a:p>
          <a:p>
            <a:pPr marL="342900" indent="-342900">
              <a:buFont typeface="+mj-lt"/>
              <a:buAutoNum type="arabicPeriod"/>
            </a:pPr>
            <a:r>
              <a:rPr lang="nl-NL" sz="2000">
                <a:sym typeface="Wingdings" panose="05000000000000000000" pitchFamily="2" charset="2"/>
              </a:rPr>
              <a:t>AgO schrijft gepensioneerd personeelslid</a:t>
            </a:r>
            <a:r>
              <a:rPr lang="nl-NL" sz="2000"/>
              <a:t> aan (brief + aanvraagformulier)</a:t>
            </a:r>
          </a:p>
          <a:p>
            <a:pPr marL="342900" indent="-342900">
              <a:buFont typeface="+mj-lt"/>
              <a:buAutoNum type="arabicPeriod"/>
            </a:pPr>
            <a:r>
              <a:rPr lang="nl-NL" sz="2000"/>
              <a:t>Gepensioneerde vult aanvraag in, ondertekent en bezorgt aan lijnmanager (ten laatste 6 oktober)</a:t>
            </a:r>
          </a:p>
          <a:p>
            <a:pPr marL="342900" indent="-342900">
              <a:buFont typeface="+mj-lt"/>
              <a:buAutoNum type="arabicPeriod"/>
            </a:pPr>
            <a:r>
              <a:rPr lang="nl-NL" sz="2000">
                <a:sym typeface="Wingdings" panose="05000000000000000000" pitchFamily="2" charset="2"/>
              </a:rPr>
              <a:t>Bezorg na akkoord lijnmanager aanvraag aan AgO via Vlimpers-contactformulier (</a:t>
            </a:r>
            <a:r>
              <a:rPr lang="nl-NL" sz="2000"/>
              <a:t>ten laatste 17 oktober </a:t>
            </a:r>
            <a:r>
              <a:rPr lang="nl-NL" sz="2000">
                <a:sym typeface="Wingdings" panose="05000000000000000000" pitchFamily="2" charset="2"/>
              </a:rPr>
              <a:t> </a:t>
            </a:r>
            <a:r>
              <a:rPr lang="nl-NL" sz="2000"/>
              <a:t>loon oktober; later ingediend </a:t>
            </a:r>
            <a:r>
              <a:rPr lang="nl-NL" sz="2000">
                <a:sym typeface="Wingdings" panose="05000000000000000000" pitchFamily="2" charset="2"/>
              </a:rPr>
              <a:t></a:t>
            </a:r>
            <a:r>
              <a:rPr lang="nl-NL" sz="2000"/>
              <a:t> mogelijk pas loon november)</a:t>
            </a:r>
          </a:p>
          <a:p>
            <a:pPr marL="342900" indent="-342900">
              <a:buFont typeface="+mj-lt"/>
              <a:buAutoNum type="arabicPeriod"/>
            </a:pPr>
            <a:r>
              <a:rPr lang="nl-NL" sz="2000">
                <a:sym typeface="Wingdings" panose="05000000000000000000" pitchFamily="2" charset="2"/>
              </a:rPr>
              <a:t>AgO verwerkt aanvraag en betaalt uit</a:t>
            </a:r>
          </a:p>
          <a:p>
            <a:pPr marL="0" indent="0">
              <a:buNone/>
            </a:pPr>
            <a:endParaRPr lang="nl-NL" sz="2000">
              <a:sym typeface="Wingdings" panose="05000000000000000000" pitchFamily="2" charset="2"/>
            </a:endParaRPr>
          </a:p>
          <a:p>
            <a:pPr marL="0" indent="0">
              <a:buNone/>
            </a:pPr>
            <a:r>
              <a:rPr lang="nl-NL" sz="2000">
                <a:latin typeface="+mj-lt"/>
                <a:sym typeface="Wingdings" panose="05000000000000000000" pitchFamily="2" charset="2"/>
              </a:rPr>
              <a:t>Opgelet:</a:t>
            </a:r>
          </a:p>
          <a:p>
            <a:r>
              <a:rPr lang="nl-NL" sz="2000">
                <a:sym typeface="Wingdings" panose="05000000000000000000" pitchFamily="2" charset="2"/>
              </a:rPr>
              <a:t>De lijnmanager of bij delegatie de HR-dienst</a:t>
            </a:r>
          </a:p>
          <a:p>
            <a:r>
              <a:rPr lang="nl-NL" sz="2000">
                <a:sym typeface="Wingdings" panose="05000000000000000000" pitchFamily="2" charset="2"/>
              </a:rPr>
              <a:t>Toekomen aanvragen: vanaf de 2de helft september</a:t>
            </a:r>
          </a:p>
          <a:p>
            <a:r>
              <a:rPr lang="nl-NL" sz="2000">
                <a:sym typeface="Wingdings" panose="05000000000000000000" pitchFamily="2" charset="2"/>
              </a:rPr>
              <a:t>Niet alle entiteiten geïmpacteerd</a:t>
            </a:r>
          </a:p>
          <a:p>
            <a:r>
              <a:rPr lang="nl-NL" sz="2000">
                <a:sym typeface="Wingdings" panose="05000000000000000000" pitchFamily="2" charset="2"/>
              </a:rPr>
              <a:t>Overzicht rapport per entiteit op centrale plaats. HRBP ontvangt e-mail met link en korte toelichting</a:t>
            </a:r>
          </a:p>
          <a:p>
            <a:pPr marL="0" indent="0">
              <a:buNone/>
            </a:pPr>
            <a:endParaRPr lang="nl-NL" sz="1800">
              <a:sym typeface="Wingdings" panose="05000000000000000000" pitchFamily="2" charset="2"/>
            </a:endParaRPr>
          </a:p>
          <a:p>
            <a:pPr marL="0" indent="0">
              <a:buNone/>
            </a:pPr>
            <a:endParaRPr lang="nl-BE" sz="2400"/>
          </a:p>
        </p:txBody>
      </p:sp>
    </p:spTree>
    <p:extLst>
      <p:ext uri="{BB962C8B-B14F-4D97-AF65-F5344CB8AC3E}">
        <p14:creationId xmlns:p14="http://schemas.microsoft.com/office/powerpoint/2010/main" val="2087351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899F00-9152-B437-CF77-C87B584C01DB}"/>
              </a:ext>
            </a:extLst>
          </p:cNvPr>
          <p:cNvSpPr>
            <a:spLocks noGrp="1"/>
          </p:cNvSpPr>
          <p:nvPr>
            <p:ph type="title"/>
          </p:nvPr>
        </p:nvSpPr>
        <p:spPr/>
        <p:txBody>
          <a:bodyPr/>
          <a:lstStyle/>
          <a:p>
            <a:r>
              <a:rPr lang="nl-BE"/>
              <a:t>Betalingen en loonbrieven</a:t>
            </a:r>
          </a:p>
        </p:txBody>
      </p:sp>
      <p:sp>
        <p:nvSpPr>
          <p:cNvPr id="3" name="Tijdelijke aanduiding voor inhoud 2">
            <a:extLst>
              <a:ext uri="{FF2B5EF4-FFF2-40B4-BE49-F238E27FC236}">
                <a16:creationId xmlns:a16="http://schemas.microsoft.com/office/drawing/2014/main" id="{B32CAE2C-D920-1BD9-E0E4-D07E77D0A15A}"/>
              </a:ext>
            </a:extLst>
          </p:cNvPr>
          <p:cNvSpPr>
            <a:spLocks noGrp="1"/>
          </p:cNvSpPr>
          <p:nvPr>
            <p:ph sz="quarter" idx="11"/>
          </p:nvPr>
        </p:nvSpPr>
        <p:spPr/>
        <p:txBody>
          <a:bodyPr vert="horz" lIns="0" tIns="0" rIns="0" bIns="45720" rtlCol="0" anchor="t">
            <a:noAutofit/>
          </a:bodyPr>
          <a:lstStyle/>
          <a:p>
            <a:r>
              <a:rPr lang="nl-NL"/>
              <a:t>2 betalingen</a:t>
            </a:r>
          </a:p>
          <a:p>
            <a:pPr marL="575655" lvl="1" indent="-287655"/>
            <a:r>
              <a:rPr lang="nl-NL"/>
              <a:t>SAP met uitbetaling salaris oktober en rechtzettingen vanaf juli tot en met september 2023</a:t>
            </a:r>
          </a:p>
          <a:p>
            <a:pPr marL="575655" lvl="1" indent="-287655"/>
            <a:r>
              <a:rPr lang="nl-NL"/>
              <a:t>Oude loonmotor met uitbetaling rechtzettingen tot en met juni 2023 en eventuele rechtzettingen</a:t>
            </a:r>
          </a:p>
          <a:p>
            <a:pPr marL="0" indent="0">
              <a:buNone/>
            </a:pPr>
            <a:endParaRPr lang="nl-NL">
              <a:highlight>
                <a:srgbClr val="FFFF00"/>
              </a:highlight>
            </a:endParaRPr>
          </a:p>
          <a:p>
            <a:r>
              <a:rPr lang="nl-NL"/>
              <a:t>2 loonbrieven</a:t>
            </a:r>
          </a:p>
          <a:p>
            <a:pPr marL="575655" lvl="1" indent="-287655"/>
            <a:r>
              <a:rPr lang="nl-NL"/>
              <a:t>SAP met overzicht van alle rechtzettingen</a:t>
            </a:r>
          </a:p>
          <a:p>
            <a:pPr marL="575655" lvl="1" indent="-287655"/>
            <a:r>
              <a:rPr lang="nl-NL"/>
              <a:t>Oude loonmotor per rechtzetting een loonbrief </a:t>
            </a:r>
            <a:endParaRPr lang="nl-BE"/>
          </a:p>
        </p:txBody>
      </p:sp>
    </p:spTree>
    <p:extLst>
      <p:ext uri="{BB962C8B-B14F-4D97-AF65-F5344CB8AC3E}">
        <p14:creationId xmlns:p14="http://schemas.microsoft.com/office/powerpoint/2010/main" val="2434956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a:latin typeface="FlandersArtSans-Bold"/>
              </a:rPr>
              <a:t>TOM-</a:t>
            </a:r>
            <a:r>
              <a:rPr lang="en-GB" err="1">
                <a:latin typeface="FlandersArtSans-Bold"/>
              </a:rPr>
              <a:t>dienstverlening</a:t>
            </a:r>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a:xfrm>
            <a:off x="4872766" y="4812858"/>
            <a:ext cx="6286253" cy="460202"/>
          </a:xfrm>
        </p:spPr>
        <p:txBody>
          <a:bodyPr vert="horz" lIns="0" tIns="0" rIns="0" bIns="45720" rtlCol="0" anchor="t">
            <a:noAutofit/>
          </a:bodyPr>
          <a:lstStyle/>
          <a:p>
            <a:r>
              <a:rPr lang="en-GB"/>
              <a:t>Leen De Bolle, </a:t>
            </a:r>
            <a:br>
              <a:rPr lang="en-GB"/>
            </a:br>
            <a:r>
              <a:rPr lang="en-GB" err="1"/>
              <a:t>AgO</a:t>
            </a:r>
            <a:r>
              <a:rPr lang="en-GB"/>
              <a:t> </a:t>
            </a:r>
            <a:r>
              <a:rPr lang="en-GB" err="1"/>
              <a:t>Vlaamse</a:t>
            </a:r>
            <a:r>
              <a:rPr lang="en-GB"/>
              <a:t> </a:t>
            </a:r>
            <a:r>
              <a:rPr lang="en-GB" err="1"/>
              <a:t>diversiteitsambtenaar</a:t>
            </a:r>
            <a:r>
              <a:rPr lang="en-GB"/>
              <a:t> </a:t>
            </a:r>
          </a:p>
        </p:txBody>
      </p:sp>
      <p:pic>
        <p:nvPicPr>
          <p:cNvPr id="11" name="Picture 11" descr="Handen die elkaars polsen vasthouden en met elkaar verweven zijn in de vorm van een cirkel">
            <a:extLst>
              <a:ext uri="{FF2B5EF4-FFF2-40B4-BE49-F238E27FC236}">
                <a16:creationId xmlns:a16="http://schemas.microsoft.com/office/drawing/2014/main" id="{AF5BC66B-0DF5-6788-6607-46B950537865}"/>
              </a:ext>
            </a:extLst>
          </p:cNvPr>
          <p:cNvPicPr>
            <a:picLocks noGrp="1" noChangeAspect="1"/>
          </p:cNvPicPr>
          <p:nvPr>
            <p:ph type="pic" sz="quarter" idx="11"/>
          </p:nvPr>
        </p:nvPicPr>
        <p:blipFill>
          <a:blip r:embed="rId2"/>
          <a:srcRect l="19451" r="19451"/>
          <a:stretch/>
        </p:blipFill>
        <p:spPr/>
      </p:pic>
    </p:spTree>
    <p:extLst>
      <p:ext uri="{BB962C8B-B14F-4D97-AF65-F5344CB8AC3E}">
        <p14:creationId xmlns:p14="http://schemas.microsoft.com/office/powerpoint/2010/main" val="3842154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158D159-BBCF-0EF8-7FBF-8A1AC071B529}"/>
              </a:ext>
            </a:extLst>
          </p:cNvPr>
          <p:cNvSpPr>
            <a:spLocks noGrp="1"/>
          </p:cNvSpPr>
          <p:nvPr>
            <p:ph type="title"/>
          </p:nvPr>
        </p:nvSpPr>
        <p:spPr/>
        <p:txBody>
          <a:bodyPr/>
          <a:lstStyle/>
          <a:p>
            <a:r>
              <a:rPr lang="nl-BE"/>
              <a:t>Dienstverlening team TOM</a:t>
            </a:r>
          </a:p>
        </p:txBody>
      </p:sp>
      <p:sp>
        <p:nvSpPr>
          <p:cNvPr id="7" name="Tijdelijke aanduiding voor inhoud 6">
            <a:extLst>
              <a:ext uri="{FF2B5EF4-FFF2-40B4-BE49-F238E27FC236}">
                <a16:creationId xmlns:a16="http://schemas.microsoft.com/office/drawing/2014/main" id="{290658D5-823E-F813-18E0-29812C1EFD10}"/>
              </a:ext>
            </a:extLst>
          </p:cNvPr>
          <p:cNvSpPr>
            <a:spLocks noGrp="1"/>
          </p:cNvSpPr>
          <p:nvPr>
            <p:ph sz="quarter" idx="11"/>
          </p:nvPr>
        </p:nvSpPr>
        <p:spPr/>
        <p:txBody>
          <a:bodyPr vert="horz" lIns="0" tIns="0" rIns="0" bIns="45720" rtlCol="0" anchor="t">
            <a:noAutofit/>
          </a:bodyPr>
          <a:lstStyle/>
          <a:p>
            <a:pPr marL="287655" indent="-287655"/>
            <a:r>
              <a:rPr lang="nl-NL"/>
              <a:t>Eerstelijnsdienstverlening, handicap experten, werken op maat. </a:t>
            </a:r>
          </a:p>
          <a:p>
            <a:pPr marL="287655" indent="-287655"/>
            <a:r>
              <a:rPr lang="nl-NL"/>
              <a:t>Nauwe opvolging mailbox, beantwoording van vragen, ondersteuning bij noden</a:t>
            </a:r>
          </a:p>
          <a:p>
            <a:pPr marL="575945" lvl="1" indent="-287655"/>
            <a:r>
              <a:rPr lang="nl-NL" err="1">
                <a:latin typeface="FlandersArtSans-Regular"/>
              </a:rPr>
              <a:t>Tewerkstellingsondersteunende</a:t>
            </a:r>
            <a:r>
              <a:rPr lang="nl-NL">
                <a:latin typeface="FlandersArtSans-Regular"/>
              </a:rPr>
              <a:t> maatregelen na erkenning </a:t>
            </a:r>
          </a:p>
          <a:p>
            <a:pPr marL="575945" lvl="1" indent="-287655"/>
            <a:r>
              <a:rPr lang="nl-NL">
                <a:latin typeface="FlandersArtSans-Regular"/>
              </a:rPr>
              <a:t>Intake gesprek, vertrouwelijk case overleg, verankering van </a:t>
            </a:r>
            <a:r>
              <a:rPr lang="nl-NL" err="1">
                <a:latin typeface="FlandersArtSans-Regular"/>
              </a:rPr>
              <a:t>tewerkstellingsondersteunende</a:t>
            </a:r>
            <a:r>
              <a:rPr lang="nl-NL">
                <a:latin typeface="FlandersArtSans-Regular"/>
              </a:rPr>
              <a:t> maatregelen in integratieprotocol in samenspraak met leidinggevende, personeelslid en HR professional, bijsturing integratieprotocol. </a:t>
            </a:r>
          </a:p>
          <a:p>
            <a:pPr marL="287655" indent="-287655"/>
            <a:r>
              <a:rPr lang="nl-NL"/>
              <a:t>Opvolgen en correct afhandelen van aanvragen voor deeltijdse prestaties wegens handicap of chronische ziekte (VDH)</a:t>
            </a:r>
          </a:p>
          <a:p>
            <a:pPr marL="287655" indent="-287655"/>
            <a:r>
              <a:rPr lang="nl-NL"/>
              <a:t>Geïntegreerde welzijnsdienstverlening met andere welzijnsactoren </a:t>
            </a:r>
          </a:p>
        </p:txBody>
      </p:sp>
    </p:spTree>
    <p:extLst>
      <p:ext uri="{BB962C8B-B14F-4D97-AF65-F5344CB8AC3E}">
        <p14:creationId xmlns:p14="http://schemas.microsoft.com/office/powerpoint/2010/main" val="3269416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C19021-8C74-4F63-8654-A9E710D9099D}"/>
              </a:ext>
            </a:extLst>
          </p:cNvPr>
          <p:cNvSpPr>
            <a:spLocks noGrp="1"/>
          </p:cNvSpPr>
          <p:nvPr>
            <p:ph type="title"/>
          </p:nvPr>
        </p:nvSpPr>
        <p:spPr>
          <a:xfrm>
            <a:off x="371475" y="425302"/>
            <a:ext cx="11449050" cy="1215958"/>
          </a:xfrm>
        </p:spPr>
        <p:txBody>
          <a:bodyPr/>
          <a:lstStyle/>
          <a:p>
            <a:r>
              <a:rPr lang="nl-BE"/>
              <a:t>Toenemende ondersteuning TOM</a:t>
            </a:r>
          </a:p>
        </p:txBody>
      </p:sp>
      <p:pic>
        <p:nvPicPr>
          <p:cNvPr id="1026" name="Picture 2">
            <a:extLst>
              <a:ext uri="{FF2B5EF4-FFF2-40B4-BE49-F238E27FC236}">
                <a16:creationId xmlns:a16="http://schemas.microsoft.com/office/drawing/2014/main" id="{CED10722-CF88-F73F-9757-436519DDB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651" y="2057399"/>
            <a:ext cx="6682409" cy="400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047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158D159-BBCF-0EF8-7FBF-8A1AC071B529}"/>
              </a:ext>
            </a:extLst>
          </p:cNvPr>
          <p:cNvSpPr>
            <a:spLocks noGrp="1"/>
          </p:cNvSpPr>
          <p:nvPr>
            <p:ph type="title"/>
          </p:nvPr>
        </p:nvSpPr>
        <p:spPr/>
        <p:txBody>
          <a:bodyPr/>
          <a:lstStyle/>
          <a:p>
            <a:r>
              <a:rPr lang="nl-BE">
                <a:latin typeface="FlandersArtSans-Bold"/>
              </a:rPr>
              <a:t>Optimalisering dienstverlening team TOM </a:t>
            </a:r>
            <a:endParaRPr lang="nl-BE"/>
          </a:p>
        </p:txBody>
      </p:sp>
      <p:sp>
        <p:nvSpPr>
          <p:cNvPr id="7" name="Tijdelijke aanduiding voor inhoud 6">
            <a:extLst>
              <a:ext uri="{FF2B5EF4-FFF2-40B4-BE49-F238E27FC236}">
                <a16:creationId xmlns:a16="http://schemas.microsoft.com/office/drawing/2014/main" id="{290658D5-823E-F813-18E0-29812C1EFD10}"/>
              </a:ext>
            </a:extLst>
          </p:cNvPr>
          <p:cNvSpPr>
            <a:spLocks noGrp="1"/>
          </p:cNvSpPr>
          <p:nvPr>
            <p:ph sz="quarter" idx="11"/>
          </p:nvPr>
        </p:nvSpPr>
        <p:spPr>
          <a:xfrm>
            <a:off x="371475" y="1941514"/>
            <a:ext cx="11449050" cy="4565436"/>
          </a:xfrm>
        </p:spPr>
        <p:txBody>
          <a:bodyPr vert="horz" lIns="0" tIns="0" rIns="0" bIns="45720" rtlCol="0" anchor="t">
            <a:noAutofit/>
          </a:bodyPr>
          <a:lstStyle/>
          <a:p>
            <a:pPr marL="0" indent="0">
              <a:buNone/>
            </a:pPr>
            <a:endParaRPr lang="nl-NL"/>
          </a:p>
          <a:p>
            <a:pPr marL="287655" indent="-287655"/>
            <a:r>
              <a:rPr lang="nl-NL" sz="2600"/>
              <a:t>Optimalisatie dienstverleningsprocessen voor personeelsleden met een handicap of chronische ziekte </a:t>
            </a:r>
          </a:p>
          <a:p>
            <a:pPr marL="575945" lvl="1" indent="-287655"/>
            <a:r>
              <a:rPr lang="nl-NL">
                <a:latin typeface="FlandersArtSans-Regular"/>
              </a:rPr>
              <a:t>Deeltijdse prestaties wegens handicap of chronische ziekte </a:t>
            </a:r>
            <a:endParaRPr lang="nl-NL"/>
          </a:p>
          <a:p>
            <a:pPr marL="575945" lvl="1" indent="-287655"/>
            <a:r>
              <a:rPr lang="nl-NL">
                <a:latin typeface="FlandersArtSans-Regular"/>
              </a:rPr>
              <a:t>Toekenning van </a:t>
            </a:r>
            <a:r>
              <a:rPr lang="nl-NL" err="1">
                <a:latin typeface="FlandersArtSans-Regular"/>
              </a:rPr>
              <a:t>tewerkstellingsondersteunende</a:t>
            </a:r>
            <a:r>
              <a:rPr lang="nl-NL">
                <a:latin typeface="FlandersArtSans-Regular"/>
              </a:rPr>
              <a:t> maatregelen en de opmaak van een integratieprotocol </a:t>
            </a:r>
            <a:endParaRPr lang="nl-NL"/>
          </a:p>
          <a:p>
            <a:pPr marL="287655" indent="-287655"/>
            <a:r>
              <a:rPr lang="nl-NL" sz="2600"/>
              <a:t>Extra dienstverlener handicap en chronische ziekte </a:t>
            </a:r>
            <a:endParaRPr lang="nl-NL"/>
          </a:p>
          <a:p>
            <a:pPr marL="287655" indent="-287655"/>
            <a:r>
              <a:rPr lang="nl-NL" sz="2600"/>
              <a:t>Beleidsinitiatieven: nieuwe definitie van personeelsleden met een handicap of chronische ziekte </a:t>
            </a:r>
          </a:p>
          <a:p>
            <a:pPr marL="287655" indent="-287655"/>
            <a:r>
              <a:rPr lang="nl-NL" sz="2600"/>
              <a:t>Actualisering kader woon-werkverkeer voor personeelsleden met een handicap of chronische ziekte </a:t>
            </a:r>
          </a:p>
          <a:p>
            <a:pPr marL="287655" indent="-287655"/>
            <a:endParaRPr lang="nl-NL"/>
          </a:p>
        </p:txBody>
      </p:sp>
    </p:spTree>
    <p:extLst>
      <p:ext uri="{BB962C8B-B14F-4D97-AF65-F5344CB8AC3E}">
        <p14:creationId xmlns:p14="http://schemas.microsoft.com/office/powerpoint/2010/main" val="1153558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158D159-BBCF-0EF8-7FBF-8A1AC071B529}"/>
              </a:ext>
            </a:extLst>
          </p:cNvPr>
          <p:cNvSpPr>
            <a:spLocks noGrp="1"/>
          </p:cNvSpPr>
          <p:nvPr>
            <p:ph type="title"/>
          </p:nvPr>
        </p:nvSpPr>
        <p:spPr/>
        <p:txBody>
          <a:bodyPr/>
          <a:lstStyle/>
          <a:p>
            <a:r>
              <a:rPr lang="nl-BE"/>
              <a:t>Mogelijke ondersteuning door HR-professionals</a:t>
            </a:r>
          </a:p>
        </p:txBody>
      </p:sp>
      <p:sp>
        <p:nvSpPr>
          <p:cNvPr id="7" name="Tijdelijke aanduiding voor inhoud 6">
            <a:extLst>
              <a:ext uri="{FF2B5EF4-FFF2-40B4-BE49-F238E27FC236}">
                <a16:creationId xmlns:a16="http://schemas.microsoft.com/office/drawing/2014/main" id="{290658D5-823E-F813-18E0-29812C1EFD10}"/>
              </a:ext>
            </a:extLst>
          </p:cNvPr>
          <p:cNvSpPr>
            <a:spLocks noGrp="1"/>
          </p:cNvSpPr>
          <p:nvPr>
            <p:ph sz="quarter" idx="11"/>
          </p:nvPr>
        </p:nvSpPr>
        <p:spPr>
          <a:xfrm>
            <a:off x="371475" y="1809434"/>
            <a:ext cx="11449050" cy="4494316"/>
          </a:xfrm>
        </p:spPr>
        <p:txBody>
          <a:bodyPr vert="horz" lIns="0" tIns="0" rIns="0" bIns="45720" rtlCol="0" anchor="t">
            <a:noAutofit/>
          </a:bodyPr>
          <a:lstStyle/>
          <a:p>
            <a:pPr marL="287655" indent="-287655"/>
            <a:r>
              <a:rPr lang="nl-NL" sz="2600"/>
              <a:t>Aanvragen van </a:t>
            </a:r>
            <a:r>
              <a:rPr lang="nl-NL" sz="2600">
                <a:hlinkClick r:id="rId2">
                  <a:extLst>
                    <a:ext uri="{A12FA001-AC4F-418D-AE19-62706E023703}">
                      <ahyp:hlinkClr xmlns:ahyp="http://schemas.microsoft.com/office/drawing/2018/hyperlinkcolor" val="tx"/>
                    </a:ext>
                  </a:extLst>
                </a:hlinkClick>
              </a:rPr>
              <a:t>gratis gespecialiseerde jobcoaching </a:t>
            </a:r>
            <a:endParaRPr lang="nl-NL" sz="2600"/>
          </a:p>
          <a:p>
            <a:pPr marL="575945" lvl="1" indent="-287655"/>
            <a:r>
              <a:rPr lang="nl-NL" sz="2000">
                <a:latin typeface="FlandersArtSans-Regular"/>
              </a:rPr>
              <a:t>Voor ondersteuning bij aanvraag erkenning en directe ondersteuning op de werkvloer indien nodig</a:t>
            </a:r>
          </a:p>
          <a:p>
            <a:pPr marL="287655" indent="-287655"/>
            <a:r>
              <a:rPr lang="nl-NL" sz="2600"/>
              <a:t>Intern delen en toepassen van informatie over attestering en de ondersteuning van personeelsleden met een handicap of chronische ziekte </a:t>
            </a:r>
          </a:p>
          <a:p>
            <a:pPr marL="287655" indent="-287655"/>
            <a:r>
              <a:rPr lang="nl-NL" sz="2600"/>
              <a:t>Statutaire personeelsleden en leidinggevenden tijdig informeren over deeltijdse prestaties wegens handicap of chronische ziekte </a:t>
            </a:r>
          </a:p>
          <a:p>
            <a:pPr marL="575945" lvl="1" indent="-287655"/>
            <a:r>
              <a:rPr lang="nl-NL" sz="2000">
                <a:latin typeface="FlandersArtSans-Regular"/>
              </a:rPr>
              <a:t>Personeelsleden informeren over erkenningsmogelijkheden</a:t>
            </a:r>
          </a:p>
          <a:p>
            <a:pPr marL="575945" lvl="1" indent="-287655"/>
            <a:r>
              <a:rPr lang="nl-NL" sz="2000">
                <a:latin typeface="FlandersArtSans-Regular"/>
              </a:rPr>
              <a:t>Personeelsleden informeren over integratieprotocol </a:t>
            </a:r>
            <a:endParaRPr lang="nl-NL" sz="2000"/>
          </a:p>
          <a:p>
            <a:pPr marL="287655" indent="-287655"/>
            <a:r>
              <a:rPr lang="nl-NL" sz="2600"/>
              <a:t>Regie </a:t>
            </a:r>
            <a:r>
              <a:rPr lang="nl-NL" sz="2600" err="1"/>
              <a:t>mbt</a:t>
            </a:r>
            <a:r>
              <a:rPr lang="nl-NL" sz="2600"/>
              <a:t> interne afspraken integratieprotocollen</a:t>
            </a:r>
          </a:p>
          <a:p>
            <a:pPr marL="287655" indent="-287655"/>
            <a:r>
              <a:rPr lang="nl-NL" sz="2600"/>
              <a:t>Minstens jaarlijks opvolgen van integratieprotocollen in de entiteit </a:t>
            </a:r>
          </a:p>
          <a:p>
            <a:pPr marL="287655" indent="-287655"/>
            <a:endParaRPr lang="nl-BE">
              <a:solidFill>
                <a:srgbClr val="FF0000"/>
              </a:solidFill>
            </a:endParaRPr>
          </a:p>
        </p:txBody>
      </p:sp>
    </p:spTree>
    <p:extLst>
      <p:ext uri="{BB962C8B-B14F-4D97-AF65-F5344CB8AC3E}">
        <p14:creationId xmlns:p14="http://schemas.microsoft.com/office/powerpoint/2010/main" val="4111340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Jsbergen">
            <a:extLst>
              <a:ext uri="{FF2B5EF4-FFF2-40B4-BE49-F238E27FC236}">
                <a16:creationId xmlns:a16="http://schemas.microsoft.com/office/drawing/2014/main" id="{BBD50219-3758-8A14-78C8-B02477B7595F}"/>
              </a:ext>
            </a:extLst>
          </p:cNvPr>
          <p:cNvPicPr>
            <a:picLocks noGrp="1" noChangeAspect="1"/>
          </p:cNvPicPr>
          <p:nvPr>
            <p:ph type="pic" sz="quarter" idx="10"/>
          </p:nvPr>
        </p:nvPicPr>
        <p:blipFill rotWithShape="1">
          <a:blip r:embed="rId2"/>
          <a:srcRect l="29674" r="22985" b="1"/>
          <a:stretch/>
        </p:blipFill>
        <p:spPr>
          <a:xfrm>
            <a:off x="6581775" y="-11112"/>
            <a:ext cx="5610225" cy="6873396"/>
          </a:xfrm>
          <a:noFill/>
        </p:spPr>
      </p:pic>
      <p:sp>
        <p:nvSpPr>
          <p:cNvPr id="3" name="Titel 2">
            <a:extLst>
              <a:ext uri="{FF2B5EF4-FFF2-40B4-BE49-F238E27FC236}">
                <a16:creationId xmlns:a16="http://schemas.microsoft.com/office/drawing/2014/main" id="{252D5B85-204F-4A30-83A1-686571CDB8B4}"/>
              </a:ext>
            </a:extLst>
          </p:cNvPr>
          <p:cNvSpPr>
            <a:spLocks noGrp="1"/>
          </p:cNvSpPr>
          <p:nvPr>
            <p:ph type="ctrTitle"/>
          </p:nvPr>
        </p:nvSpPr>
        <p:spPr>
          <a:xfrm>
            <a:off x="1029364" y="2264736"/>
            <a:ext cx="6354847" cy="2648548"/>
          </a:xfrm>
        </p:spPr>
        <p:txBody>
          <a:bodyPr anchor="b">
            <a:normAutofit/>
          </a:bodyPr>
          <a:lstStyle/>
          <a:p>
            <a:r>
              <a:rPr lang="nl-BE"/>
              <a:t>Volgend netwerk : dinsdag 3 oktober</a:t>
            </a:r>
          </a:p>
        </p:txBody>
      </p:sp>
      <p:sp>
        <p:nvSpPr>
          <p:cNvPr id="4" name="Tijdelijke aanduiding voor datum 3">
            <a:extLst>
              <a:ext uri="{FF2B5EF4-FFF2-40B4-BE49-F238E27FC236}">
                <a16:creationId xmlns:a16="http://schemas.microsoft.com/office/drawing/2014/main" id="{542FBA3D-AE09-431E-9B25-153B7D4A7D6E}"/>
              </a:ext>
            </a:extLst>
          </p:cNvPr>
          <p:cNvSpPr>
            <a:spLocks noGrp="1"/>
          </p:cNvSpPr>
          <p:nvPr>
            <p:ph type="dt" sz="half" idx="2"/>
          </p:nvPr>
        </p:nvSpPr>
        <p:spPr>
          <a:xfrm>
            <a:off x="1039371" y="5148235"/>
            <a:ext cx="1815971" cy="322497"/>
          </a:xfrm>
        </p:spPr>
        <p:txBody>
          <a:bodyPr anchor="ctr">
            <a:normAutofit/>
          </a:bodyPr>
          <a:lstStyle/>
          <a:p>
            <a:pPr>
              <a:lnSpc>
                <a:spcPct val="90000"/>
              </a:lnSpc>
              <a:spcAft>
                <a:spcPts val="600"/>
              </a:spcAft>
            </a:pPr>
            <a:fld id="{FE72C5A9-FD80-418D-8D1C-16D98B86BCDF}" type="datetime1">
              <a:rPr lang="nl-BE" sz="1500" smtClean="0"/>
              <a:pPr>
                <a:lnSpc>
                  <a:spcPct val="90000"/>
                </a:lnSpc>
                <a:spcAft>
                  <a:spcPts val="600"/>
                </a:spcAft>
              </a:pPr>
              <a:t>19/09/2023</a:t>
            </a:fld>
            <a:endParaRPr lang="nl-BE" sz="1500"/>
          </a:p>
        </p:txBody>
      </p:sp>
    </p:spTree>
    <p:extLst>
      <p:ext uri="{BB962C8B-B14F-4D97-AF65-F5344CB8AC3E}">
        <p14:creationId xmlns:p14="http://schemas.microsoft.com/office/powerpoint/2010/main" val="47290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6B1CD-3BAD-0F38-6FB8-7D7FAF717654}"/>
              </a:ext>
            </a:extLst>
          </p:cNvPr>
          <p:cNvSpPr>
            <a:spLocks noGrp="1"/>
          </p:cNvSpPr>
          <p:nvPr>
            <p:ph type="body" sz="quarter" idx="13"/>
          </p:nvPr>
        </p:nvSpPr>
        <p:spPr/>
        <p:txBody>
          <a:bodyPr/>
          <a:lstStyle/>
          <a:p>
            <a:r>
              <a:rPr lang="en-US">
                <a:latin typeface="Flanders Art Sans"/>
                <a:hlinkClick r:id="rId3"/>
              </a:rPr>
              <a:t>Raamcontract </a:t>
            </a:r>
            <a:endParaRPr lang="en-US"/>
          </a:p>
          <a:p>
            <a:r>
              <a:rPr lang="en-US">
                <a:latin typeface="Flanders Art Sans"/>
                <a:hlinkClick r:id="rId3"/>
              </a:rPr>
              <a:t>Talentmanagement</a:t>
            </a:r>
          </a:p>
          <a:p>
            <a:r>
              <a:rPr lang="en-US" err="1">
                <a:latin typeface="Flanders Art Sans"/>
              </a:rPr>
              <a:t>Talentmanagement</a:t>
            </a:r>
            <a:endParaRPr lang="en-US" err="1"/>
          </a:p>
          <a:p>
            <a:r>
              <a:rPr lang="en-US" err="1">
                <a:latin typeface="Flanders Art Sans"/>
              </a:rPr>
              <a:t>Personeelsmobiliteit</a:t>
            </a:r>
            <a:endParaRPr lang="en-US" err="1"/>
          </a:p>
          <a:p>
            <a:r>
              <a:rPr lang="en-US" err="1">
                <a:latin typeface="Flanders Art Sans"/>
              </a:rPr>
              <a:t>inzetbaarheid</a:t>
            </a:r>
            <a:endParaRPr lang="en-US" err="1"/>
          </a:p>
        </p:txBody>
      </p:sp>
      <p:sp>
        <p:nvSpPr>
          <p:cNvPr id="3" name="Text Placeholder 2">
            <a:extLst>
              <a:ext uri="{FF2B5EF4-FFF2-40B4-BE49-F238E27FC236}">
                <a16:creationId xmlns:a16="http://schemas.microsoft.com/office/drawing/2014/main" id="{4170A9C5-030A-1700-605D-61BD0331D58D}"/>
              </a:ext>
            </a:extLst>
          </p:cNvPr>
          <p:cNvSpPr>
            <a:spLocks noGrp="1"/>
          </p:cNvSpPr>
          <p:nvPr>
            <p:ph type="body" sz="quarter" idx="12"/>
          </p:nvPr>
        </p:nvSpPr>
        <p:spPr/>
        <p:txBody>
          <a:bodyPr/>
          <a:lstStyle/>
          <a:p>
            <a:r>
              <a:rPr lang="en-US">
                <a:latin typeface="Flanders Art Sans"/>
              </a:rPr>
              <a:t>Job Redesign</a:t>
            </a:r>
          </a:p>
          <a:p>
            <a:r>
              <a:rPr lang="en-US">
                <a:latin typeface="Flanders Art Sans"/>
                <a:hlinkClick r:id="rId4"/>
              </a:rPr>
              <a:t>Training</a:t>
            </a:r>
          </a:p>
          <a:p>
            <a:r>
              <a:rPr lang="en-US">
                <a:latin typeface="Flanders Art Sans"/>
                <a:hlinkClick r:id="rId5"/>
              </a:rPr>
              <a:t>Raamovereenkomst</a:t>
            </a:r>
            <a:endParaRPr lang="en-US"/>
          </a:p>
          <a:p>
            <a:endParaRPr lang="en-US"/>
          </a:p>
        </p:txBody>
      </p:sp>
      <p:sp>
        <p:nvSpPr>
          <p:cNvPr id="4" name="Title 3">
            <a:extLst>
              <a:ext uri="{FF2B5EF4-FFF2-40B4-BE49-F238E27FC236}">
                <a16:creationId xmlns:a16="http://schemas.microsoft.com/office/drawing/2014/main" id="{D8D42429-AE0F-12AD-A751-1F4023E77111}"/>
              </a:ext>
            </a:extLst>
          </p:cNvPr>
          <p:cNvSpPr>
            <a:spLocks noGrp="1"/>
          </p:cNvSpPr>
          <p:nvPr>
            <p:ph type="title"/>
          </p:nvPr>
        </p:nvSpPr>
        <p:spPr/>
        <p:txBody>
          <a:bodyPr/>
          <a:lstStyle/>
          <a:p>
            <a:r>
              <a:rPr lang="en-US">
                <a:latin typeface="FlandersArtSans-Bold"/>
              </a:rPr>
              <a:t>Even </a:t>
            </a:r>
            <a:r>
              <a:rPr lang="en-US" err="1">
                <a:latin typeface="FlandersArtSans-Bold"/>
              </a:rPr>
              <a:t>onder</a:t>
            </a:r>
            <a:r>
              <a:rPr lang="en-US">
                <a:latin typeface="FlandersArtSans-Bold"/>
              </a:rPr>
              <a:t> </a:t>
            </a:r>
            <a:r>
              <a:rPr lang="en-US" err="1">
                <a:latin typeface="FlandersArtSans-Bold"/>
              </a:rPr>
              <a:t>jullie</a:t>
            </a:r>
            <a:r>
              <a:rPr lang="en-US">
                <a:latin typeface="FlandersArtSans-Bold"/>
              </a:rPr>
              <a:t> </a:t>
            </a:r>
            <a:r>
              <a:rPr lang="en-US" err="1">
                <a:latin typeface="FlandersArtSans-Bold"/>
              </a:rPr>
              <a:t>aandacht</a:t>
            </a:r>
            <a:endParaRPr lang="en-US" err="1"/>
          </a:p>
        </p:txBody>
      </p:sp>
      <p:sp>
        <p:nvSpPr>
          <p:cNvPr id="5" name="Text Placeholder 4">
            <a:extLst>
              <a:ext uri="{FF2B5EF4-FFF2-40B4-BE49-F238E27FC236}">
                <a16:creationId xmlns:a16="http://schemas.microsoft.com/office/drawing/2014/main" id="{7B326870-2CDD-EF44-DBE7-DA39F5E807EB}"/>
              </a:ext>
            </a:extLst>
          </p:cNvPr>
          <p:cNvSpPr>
            <a:spLocks noGrp="1"/>
          </p:cNvSpPr>
          <p:nvPr>
            <p:ph type="body" sz="quarter" idx="11"/>
          </p:nvPr>
        </p:nvSpPr>
        <p:spPr/>
        <p:txBody>
          <a:bodyPr/>
          <a:lstStyle/>
          <a:p>
            <a:r>
              <a:rPr lang="en-US">
                <a:latin typeface="Flanders Art Sans Bold"/>
                <a:cs typeface="Flanders Art Sans Bold"/>
              </a:rPr>
              <a:t>HR</a:t>
            </a:r>
            <a:endParaRPr lang="en-US"/>
          </a:p>
        </p:txBody>
      </p:sp>
    </p:spTree>
    <p:extLst>
      <p:ext uri="{BB962C8B-B14F-4D97-AF65-F5344CB8AC3E}">
        <p14:creationId xmlns:p14="http://schemas.microsoft.com/office/powerpoint/2010/main" val="2198902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a:xfrm>
            <a:off x="371475" y="3989177"/>
            <a:ext cx="8640000" cy="542870"/>
          </a:xfrm>
        </p:spPr>
        <p:txBody>
          <a:bodyPr/>
          <a:lstStyle/>
          <a:p>
            <a:r>
              <a:rPr lang="nl-BE">
                <a:latin typeface="Flanders Art Sans"/>
              </a:rPr>
              <a:t>Lerend netwerk terugkeercoaches – thema pensioencommissie</a:t>
            </a: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a:xfrm rot="5400000">
            <a:off x="1096208" y="4287669"/>
            <a:ext cx="360000" cy="36000"/>
          </a:xfrm>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latin typeface="Flanders Art Sans"/>
              </a:rPr>
              <a:t>Basisopleiding voor terugkeercoaches</a:t>
            </a:r>
            <a:endParaRPr lang="nl-BE"/>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t>HR-infonetwerk</a:t>
            </a:r>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6" name="Tekstvak 25">
            <a:extLst>
              <a:ext uri="{FF2B5EF4-FFF2-40B4-BE49-F238E27FC236}">
                <a16:creationId xmlns:a16="http://schemas.microsoft.com/office/drawing/2014/main" id="{7C0B6BF9-526C-4030-B472-C7B7BF78750C}"/>
              </a:ext>
            </a:extLst>
          </p:cNvPr>
          <p:cNvSpPr txBox="1"/>
          <p:nvPr/>
        </p:nvSpPr>
        <p:spPr>
          <a:xfrm>
            <a:off x="564854" y="4038069"/>
            <a:ext cx="461747"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solidFill>
                  <a:srgbClr val="000000"/>
                </a:solidFill>
                <a:latin typeface="Flanders Art Sans"/>
              </a:rPr>
              <a:t>13</a:t>
            </a:r>
            <a:endParaRPr lang="nl-BE" sz="1200" b="0" i="0" u="none" strike="noStrike" kern="1200" cap="none" spc="0" normalizeH="0" baseline="0" noProof="0">
              <a:ln>
                <a:noFill/>
              </a:ln>
              <a:solidFill>
                <a:srgbClr val="000000"/>
              </a:solidFill>
              <a:effectLst/>
              <a:uLnTx/>
              <a:uFillTx/>
              <a:latin typeface="Flanders Art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b="0" i="0" u="none" strike="noStrike" kern="1200" cap="none" spc="0" normalizeH="0" baseline="0" noProof="0">
                <a:ln>
                  <a:noFill/>
                </a:ln>
                <a:solidFill>
                  <a:srgbClr val="000000"/>
                </a:solidFill>
                <a:effectLst/>
                <a:uLnTx/>
                <a:uFillTx/>
                <a:latin typeface="Flanders Art Sans"/>
              </a:rPr>
              <a:t>okt</a:t>
            </a:r>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6+20 </a:t>
            </a:r>
            <a:br>
              <a:rPr lang="nl-BE" sz="1200" b="0" i="0" u="none" strike="noStrike" kern="1200" cap="none" spc="0" normalizeH="0" baseline="0" noProof="0">
                <a:ln>
                  <a:noFill/>
                </a:ln>
                <a:effectLst/>
                <a:uLnTx/>
                <a:uFillTx/>
                <a:latin typeface="Flanders Art Sans"/>
              </a:rPr>
            </a:br>
            <a:r>
              <a:rPr lang="nl-BE" sz="1200" b="0" i="0" u="none" strike="noStrike" kern="1200" cap="none" spc="0" normalizeH="0" baseline="0" noProof="0">
                <a:ln>
                  <a:noFill/>
                </a:ln>
                <a:solidFill>
                  <a:srgbClr val="000000"/>
                </a:solidFill>
                <a:effectLst/>
                <a:uLnTx/>
                <a:uFillTx/>
                <a:latin typeface="Flanders Art Sans"/>
              </a:rPr>
              <a:t>nov</a:t>
            </a:r>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algn="ctr">
              <a:defRPr/>
            </a:pPr>
            <a:r>
              <a:rPr lang="nl-BE" sz="1200">
                <a:latin typeface="Flanders Art Sans"/>
              </a:rPr>
              <a:t>26</a:t>
            </a:r>
          </a:p>
          <a:p>
            <a:pPr algn="ctr">
              <a:defRPr/>
            </a:pPr>
            <a:r>
              <a:rPr lang="nl-BE" sz="1200">
                <a:latin typeface="Flanders Art Sans"/>
              </a:rPr>
              <a:t>okt</a:t>
            </a:r>
          </a:p>
        </p:txBody>
      </p:sp>
    </p:spTree>
    <p:extLst>
      <p:ext uri="{BB962C8B-B14F-4D97-AF65-F5344CB8AC3E}">
        <p14:creationId xmlns:p14="http://schemas.microsoft.com/office/powerpoint/2010/main" val="1603319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24702" y="2034906"/>
            <a:ext cx="7380868" cy="974725"/>
          </a:xfrm>
        </p:spPr>
        <p:txBody>
          <a:bodyPr/>
          <a:lstStyle/>
          <a:p>
            <a:r>
              <a:rPr lang="nl-BE"/>
              <a:t>De PPT-presentatie staat op de site van dit netwerk:</a:t>
            </a:r>
            <a:r>
              <a:rPr lang="nl-BE">
                <a:hlinkClick r:id="rId3"/>
              </a:rPr>
              <a:t> </a:t>
            </a:r>
            <a:r>
              <a:rPr lang="nl-BE">
                <a:hlinkClick r:id="rId4"/>
              </a:rPr>
              <a:t>vlaanderen.be/intern/</a:t>
            </a:r>
            <a:r>
              <a:rPr lang="nl-BE" err="1">
                <a:hlinkClick r:id="rId4"/>
              </a:rPr>
              <a:t>hr</a:t>
            </a:r>
            <a:r>
              <a:rPr lang="nl-BE">
                <a:hlinkClick r:id="rId4"/>
              </a:rPr>
              <a:t>-infonetwerk</a:t>
            </a:r>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5">
            <a:extLst>
              <a:ext uri="{28A0092B-C50C-407E-A947-70E740481C1C}">
                <a14:useLocalDpi xmlns:a14="http://schemas.microsoft.com/office/drawing/2010/main" val="0"/>
              </a:ext>
            </a:extLst>
          </a:blip>
          <a:srcRect/>
          <a:stretch/>
        </p:blipFill>
        <p:spPr>
          <a:xfrm>
            <a:off x="3408630" y="3403278"/>
            <a:ext cx="722573" cy="435669"/>
          </a:xfrm>
        </p:spPr>
      </p:pic>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19039"/>
            <a:ext cx="7380868" cy="974725"/>
          </a:xfrm>
        </p:spPr>
        <p:txBody>
          <a:bodyPr/>
          <a:lstStyle/>
          <a:p>
            <a:pPr marL="285750" indent="-285750">
              <a:spcBef>
                <a:spcPts val="0"/>
              </a:spcBef>
              <a:buFont typeface="Arial" panose="020B0604020202020204" pitchFamily="34" charset="0"/>
              <a:buChar char="•"/>
            </a:pPr>
            <a:r>
              <a:rPr lang="nl-BE"/>
              <a:t>Vragen stellen via ‘Vraag &amp; antwoord’ (rechts in het scherm). </a:t>
            </a:r>
            <a:r>
              <a:rPr lang="nl-NL"/>
              <a:t>Typ je vraag in het </a:t>
            </a:r>
            <a:r>
              <a:rPr lang="nl-NL" err="1"/>
              <a:t>opstelvak</a:t>
            </a:r>
            <a:r>
              <a:rPr lang="nl-NL"/>
              <a:t> (geef je naam mee) en selecteer </a:t>
            </a:r>
            <a:r>
              <a:rPr lang="nl-NL" b="1"/>
              <a:t>Verzenden</a:t>
            </a:r>
            <a:r>
              <a:rPr lang="nl-NL"/>
              <a:t>. </a:t>
            </a:r>
          </a:p>
          <a:p>
            <a:pPr marL="285750" indent="-285750">
              <a:buFont typeface="Arial" panose="020B0604020202020204" pitchFamily="34" charset="0"/>
              <a:buChar char="•"/>
            </a:pPr>
            <a:r>
              <a:rPr lang="nl-NL"/>
              <a:t>Je vraag verschijnt niet automatisch. Het is de moderator die de publicatie van elke vraag beheert en dus (al dan niet) publiceert.</a:t>
            </a:r>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p:txBody>
          <a:bodyPr/>
          <a:lstStyle/>
          <a:p>
            <a:r>
              <a:rPr lang="nl-BE"/>
              <a:t>Blijft je beeld/klank haperen: ga even uit de vergadering en log terug in</a:t>
            </a:r>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p:txBody>
          <a:bodyPr/>
          <a:lstStyle/>
          <a:p>
            <a:r>
              <a:rPr lang="nl-BE"/>
              <a:t>De vergadering wordt opgenomen en de opname is de volgende dag beschikbaar op de website </a:t>
            </a:r>
            <a:r>
              <a:rPr lang="nl-BE">
                <a:hlinkClick r:id="rId4"/>
              </a:rPr>
              <a:t>vlaanderen.be/intern/</a:t>
            </a:r>
            <a:r>
              <a:rPr lang="nl-BE" err="1">
                <a:hlinkClick r:id="rId4"/>
              </a:rPr>
              <a:t>hr</a:t>
            </a:r>
            <a:r>
              <a:rPr lang="nl-BE">
                <a:hlinkClick r:id="rId4"/>
              </a:rPr>
              <a:t>-infonetwerk</a:t>
            </a:r>
            <a:endParaRPr lang="nl-BE"/>
          </a:p>
        </p:txBody>
      </p:sp>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7109" y="5567680"/>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529396" y="2322319"/>
            <a:ext cx="433757" cy="433186"/>
            <a:chOff x="1410747" y="4753963"/>
            <a:chExt cx="433757" cy="433186"/>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031039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a:latin typeface="FlandersArtSans-Bold"/>
              </a:rPr>
              <a:t>Sectoraal </a:t>
            </a:r>
            <a:r>
              <a:rPr lang="en-GB" err="1">
                <a:latin typeface="FlandersArtSans-Bold"/>
              </a:rPr>
              <a:t>akkoord</a:t>
            </a:r>
            <a:endParaRPr lang="en-GB">
              <a:latin typeface="FlandersArtSans-Bold"/>
            </a:endParaRPr>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a:xfrm>
            <a:off x="4872766" y="4812858"/>
            <a:ext cx="6286253" cy="460202"/>
          </a:xfrm>
        </p:spPr>
        <p:txBody>
          <a:bodyPr vert="horz" lIns="0" tIns="0" rIns="0" bIns="45720" rtlCol="0" anchor="t">
            <a:noAutofit/>
          </a:bodyPr>
          <a:lstStyle/>
          <a:p>
            <a:r>
              <a:rPr lang="en-GB"/>
              <a:t>Chaja </a:t>
            </a:r>
            <a:r>
              <a:rPr lang="en-GB" err="1"/>
              <a:t>Haubourdin</a:t>
            </a:r>
            <a:r>
              <a:rPr lang="en-GB"/>
              <a:t>, </a:t>
            </a:r>
            <a:r>
              <a:rPr lang="en-GB" err="1"/>
              <a:t>AgO</a:t>
            </a:r>
            <a:r>
              <a:rPr lang="en-GB"/>
              <a:t> </a:t>
            </a:r>
            <a:r>
              <a:rPr lang="en-GB" err="1"/>
              <a:t>Kwaliteitsexpert</a:t>
            </a:r>
          </a:p>
        </p:txBody>
      </p:sp>
      <p:pic>
        <p:nvPicPr>
          <p:cNvPr id="11" name="Picture 11" descr="Handen die elkaars polsen vasthouden en met elkaar verweven zijn in de vorm van een cirkel">
            <a:extLst>
              <a:ext uri="{FF2B5EF4-FFF2-40B4-BE49-F238E27FC236}">
                <a16:creationId xmlns:a16="http://schemas.microsoft.com/office/drawing/2014/main" id="{AF5BC66B-0DF5-6788-6607-46B950537865}"/>
              </a:ext>
            </a:extLst>
          </p:cNvPr>
          <p:cNvPicPr>
            <a:picLocks noGrp="1" noChangeAspect="1"/>
          </p:cNvPicPr>
          <p:nvPr>
            <p:ph type="pic" sz="quarter" idx="11"/>
          </p:nvPr>
        </p:nvPicPr>
        <p:blipFill>
          <a:blip r:embed="rId2"/>
          <a:srcRect l="19451" r="19451"/>
          <a:stretch/>
        </p:blipFill>
        <p:spPr/>
      </p:pic>
    </p:spTree>
    <p:extLst>
      <p:ext uri="{BB962C8B-B14F-4D97-AF65-F5344CB8AC3E}">
        <p14:creationId xmlns:p14="http://schemas.microsoft.com/office/powerpoint/2010/main" val="2025744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Tijdelijke aanduiding voor afbeelding 19" descr="Lichtgroen en geel olieverfschilderij">
            <a:extLst>
              <a:ext uri="{FF2B5EF4-FFF2-40B4-BE49-F238E27FC236}">
                <a16:creationId xmlns:a16="http://schemas.microsoft.com/office/drawing/2014/main" id="{B358BCF7-2570-1656-39E1-55DEE43D9B0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618" b="19618"/>
          <a:stretch>
            <a:fillRect/>
          </a:stretch>
        </p:blipFill>
        <p:spPr/>
      </p:pic>
      <p:sp>
        <p:nvSpPr>
          <p:cNvPr id="3" name="Tijdelijke aanduiding voor tekst 2">
            <a:extLst>
              <a:ext uri="{FF2B5EF4-FFF2-40B4-BE49-F238E27FC236}">
                <a16:creationId xmlns:a16="http://schemas.microsoft.com/office/drawing/2014/main" id="{275C0C06-1C7B-8CFD-3C6C-CFFD97BD6993}"/>
              </a:ext>
            </a:extLst>
          </p:cNvPr>
          <p:cNvSpPr>
            <a:spLocks noGrp="1"/>
          </p:cNvSpPr>
          <p:nvPr>
            <p:ph type="body" sz="quarter" idx="11"/>
          </p:nvPr>
        </p:nvSpPr>
        <p:spPr/>
        <p:txBody>
          <a:bodyPr/>
          <a:lstStyle/>
          <a:p>
            <a:r>
              <a:rPr lang="nl-BE"/>
              <a:t>Algemeen</a:t>
            </a:r>
          </a:p>
        </p:txBody>
      </p:sp>
      <p:sp>
        <p:nvSpPr>
          <p:cNvPr id="4" name="Titel 3">
            <a:extLst>
              <a:ext uri="{FF2B5EF4-FFF2-40B4-BE49-F238E27FC236}">
                <a16:creationId xmlns:a16="http://schemas.microsoft.com/office/drawing/2014/main" id="{EB50E84C-63FC-CAFB-74B6-EB92F39FB722}"/>
              </a:ext>
            </a:extLst>
          </p:cNvPr>
          <p:cNvSpPr>
            <a:spLocks noGrp="1"/>
          </p:cNvSpPr>
          <p:nvPr>
            <p:ph type="title"/>
          </p:nvPr>
        </p:nvSpPr>
        <p:spPr/>
        <p:txBody>
          <a:bodyPr/>
          <a:lstStyle/>
          <a:p>
            <a:r>
              <a:rPr lang="nl-BE"/>
              <a:t>Sectoraal akkoord</a:t>
            </a:r>
          </a:p>
        </p:txBody>
      </p:sp>
      <p:sp>
        <p:nvSpPr>
          <p:cNvPr id="5" name="Tijdelijke aanduiding voor tekst 4">
            <a:extLst>
              <a:ext uri="{FF2B5EF4-FFF2-40B4-BE49-F238E27FC236}">
                <a16:creationId xmlns:a16="http://schemas.microsoft.com/office/drawing/2014/main" id="{93EF6309-F7F2-D088-A8B0-29C5F3616930}"/>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D7E9C825-3415-D89E-6F2B-D5A961EA4D15}"/>
              </a:ext>
            </a:extLst>
          </p:cNvPr>
          <p:cNvSpPr>
            <a:spLocks noGrp="1"/>
          </p:cNvSpPr>
          <p:nvPr>
            <p:ph type="body" sz="quarter" idx="13"/>
          </p:nvPr>
        </p:nvSpPr>
        <p:spPr/>
        <p:txBody>
          <a:bodyPr/>
          <a:lstStyle/>
          <a:p>
            <a:r>
              <a:rPr lang="nl-BE"/>
              <a:t>Budget</a:t>
            </a:r>
          </a:p>
        </p:txBody>
      </p:sp>
      <p:sp>
        <p:nvSpPr>
          <p:cNvPr id="7" name="Tijdelijke aanduiding voor tekst 6">
            <a:extLst>
              <a:ext uri="{FF2B5EF4-FFF2-40B4-BE49-F238E27FC236}">
                <a16:creationId xmlns:a16="http://schemas.microsoft.com/office/drawing/2014/main" id="{FE6A3245-4917-BF56-B891-451FC0AA60D4}"/>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C0BE6F4E-5108-00E1-D169-FCE40379B8A4}"/>
              </a:ext>
            </a:extLst>
          </p:cNvPr>
          <p:cNvSpPr>
            <a:spLocks noGrp="1"/>
          </p:cNvSpPr>
          <p:nvPr>
            <p:ph type="body" sz="quarter" idx="15"/>
          </p:nvPr>
        </p:nvSpPr>
        <p:spPr/>
        <p:txBody>
          <a:bodyPr/>
          <a:lstStyle/>
          <a:p>
            <a:r>
              <a:rPr lang="nl-BE"/>
              <a:t>Kwantitatieve maatregelen</a:t>
            </a:r>
          </a:p>
        </p:txBody>
      </p:sp>
      <p:sp>
        <p:nvSpPr>
          <p:cNvPr id="9" name="Tijdelijke aanduiding voor tekst 8">
            <a:extLst>
              <a:ext uri="{FF2B5EF4-FFF2-40B4-BE49-F238E27FC236}">
                <a16:creationId xmlns:a16="http://schemas.microsoft.com/office/drawing/2014/main" id="{8DF0152E-1D19-9D42-DBE5-857EE36A6F1C}"/>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8D03B628-B53E-CAC1-F621-3123336EC4B4}"/>
              </a:ext>
            </a:extLst>
          </p:cNvPr>
          <p:cNvSpPr>
            <a:spLocks noGrp="1"/>
          </p:cNvSpPr>
          <p:nvPr>
            <p:ph type="body" sz="quarter" idx="17"/>
          </p:nvPr>
        </p:nvSpPr>
        <p:spPr/>
        <p:txBody>
          <a:bodyPr/>
          <a:lstStyle/>
          <a:p>
            <a:r>
              <a:rPr lang="nl-BE"/>
              <a:t>Kwalitatieve maatregelen</a:t>
            </a:r>
          </a:p>
        </p:txBody>
      </p:sp>
      <p:sp>
        <p:nvSpPr>
          <p:cNvPr id="11" name="Tijdelijke aanduiding voor tekst 10">
            <a:extLst>
              <a:ext uri="{FF2B5EF4-FFF2-40B4-BE49-F238E27FC236}">
                <a16:creationId xmlns:a16="http://schemas.microsoft.com/office/drawing/2014/main" id="{1577B22B-C770-6CD4-D977-D450EBDAA296}"/>
              </a:ext>
            </a:extLst>
          </p:cNvPr>
          <p:cNvSpPr>
            <a:spLocks noGrp="1"/>
          </p:cNvSpPr>
          <p:nvPr>
            <p:ph type="body" sz="quarter" idx="18"/>
          </p:nvPr>
        </p:nvSpPr>
        <p:spPr/>
        <p:txBody>
          <a:bodyPr/>
          <a:lstStyle/>
          <a:p>
            <a:endParaRPr lang="nl-BE"/>
          </a:p>
        </p:txBody>
      </p:sp>
      <p:sp>
        <p:nvSpPr>
          <p:cNvPr id="14" name="Tijdelijke aanduiding voor tekst 13">
            <a:extLst>
              <a:ext uri="{FF2B5EF4-FFF2-40B4-BE49-F238E27FC236}">
                <a16:creationId xmlns:a16="http://schemas.microsoft.com/office/drawing/2014/main" id="{078ECA3F-983F-C7D3-A94C-1583B0756845}"/>
              </a:ext>
            </a:extLst>
          </p:cNvPr>
          <p:cNvSpPr>
            <a:spLocks noGrp="1"/>
          </p:cNvSpPr>
          <p:nvPr>
            <p:ph type="body" sz="quarter" idx="29"/>
          </p:nvPr>
        </p:nvSpPr>
        <p:spPr/>
        <p:txBody>
          <a:bodyPr/>
          <a:lstStyle/>
          <a:p>
            <a:endParaRPr lang="nl-BE"/>
          </a:p>
        </p:txBody>
      </p:sp>
      <p:sp>
        <p:nvSpPr>
          <p:cNvPr id="15" name="Tijdelijke aanduiding voor tekst 14">
            <a:extLst>
              <a:ext uri="{FF2B5EF4-FFF2-40B4-BE49-F238E27FC236}">
                <a16:creationId xmlns:a16="http://schemas.microsoft.com/office/drawing/2014/main" id="{1F203AFF-7B5B-4902-B7AF-8AE82479FEDC}"/>
              </a:ext>
            </a:extLst>
          </p:cNvPr>
          <p:cNvSpPr>
            <a:spLocks noGrp="1"/>
          </p:cNvSpPr>
          <p:nvPr>
            <p:ph type="body" sz="quarter" idx="30"/>
          </p:nvPr>
        </p:nvSpPr>
        <p:spPr/>
        <p:txBody>
          <a:bodyPr/>
          <a:lstStyle/>
          <a:p>
            <a:endParaRPr lang="nl-BE"/>
          </a:p>
        </p:txBody>
      </p:sp>
      <p:sp>
        <p:nvSpPr>
          <p:cNvPr id="16" name="Tijdelijke aanduiding voor tekst 15">
            <a:extLst>
              <a:ext uri="{FF2B5EF4-FFF2-40B4-BE49-F238E27FC236}">
                <a16:creationId xmlns:a16="http://schemas.microsoft.com/office/drawing/2014/main" id="{DD78745D-8850-F77E-E5FC-89E42BA4118C}"/>
              </a:ext>
            </a:extLst>
          </p:cNvPr>
          <p:cNvSpPr>
            <a:spLocks noGrp="1"/>
          </p:cNvSpPr>
          <p:nvPr>
            <p:ph type="body" sz="quarter" idx="31"/>
          </p:nvPr>
        </p:nvSpPr>
        <p:spPr/>
        <p:txBody>
          <a:bodyPr/>
          <a:lstStyle/>
          <a:p>
            <a:endParaRPr lang="nl-BE"/>
          </a:p>
        </p:txBody>
      </p:sp>
      <p:sp>
        <p:nvSpPr>
          <p:cNvPr id="17" name="Tijdelijke aanduiding voor tekst 16">
            <a:extLst>
              <a:ext uri="{FF2B5EF4-FFF2-40B4-BE49-F238E27FC236}">
                <a16:creationId xmlns:a16="http://schemas.microsoft.com/office/drawing/2014/main" id="{3FBF2E7F-5E9A-BFE7-011C-2EA028AA9C00}"/>
              </a:ext>
            </a:extLst>
          </p:cNvPr>
          <p:cNvSpPr>
            <a:spLocks noGrp="1"/>
          </p:cNvSpPr>
          <p:nvPr>
            <p:ph type="body" sz="quarter" idx="32"/>
          </p:nvPr>
        </p:nvSpPr>
        <p:spPr/>
        <p:txBody>
          <a:bodyPr/>
          <a:lstStyle/>
          <a:p>
            <a:endParaRPr lang="nl-BE"/>
          </a:p>
        </p:txBody>
      </p:sp>
    </p:spTree>
    <p:extLst>
      <p:ext uri="{BB962C8B-B14F-4D97-AF65-F5344CB8AC3E}">
        <p14:creationId xmlns:p14="http://schemas.microsoft.com/office/powerpoint/2010/main" val="3880675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EAB6D-B2BA-76C9-8480-ABF3D56A0142}"/>
              </a:ext>
            </a:extLst>
          </p:cNvPr>
          <p:cNvSpPr>
            <a:spLocks noGrp="1"/>
          </p:cNvSpPr>
          <p:nvPr>
            <p:ph type="title"/>
          </p:nvPr>
        </p:nvSpPr>
        <p:spPr/>
        <p:txBody>
          <a:bodyPr/>
          <a:lstStyle/>
          <a:p>
            <a:r>
              <a:rPr lang="nl-BE"/>
              <a:t>Sectoraal akkoord 2020-2022</a:t>
            </a:r>
          </a:p>
        </p:txBody>
      </p:sp>
      <p:sp>
        <p:nvSpPr>
          <p:cNvPr id="3" name="Tijdelijke aanduiding voor inhoud 2">
            <a:extLst>
              <a:ext uri="{FF2B5EF4-FFF2-40B4-BE49-F238E27FC236}">
                <a16:creationId xmlns:a16="http://schemas.microsoft.com/office/drawing/2014/main" id="{5DE0DBE8-D528-4B41-EED8-A21541F07B0C}"/>
              </a:ext>
            </a:extLst>
          </p:cNvPr>
          <p:cNvSpPr>
            <a:spLocks noGrp="1"/>
          </p:cNvSpPr>
          <p:nvPr>
            <p:ph sz="quarter" idx="11"/>
          </p:nvPr>
        </p:nvSpPr>
        <p:spPr/>
        <p:txBody>
          <a:bodyPr/>
          <a:lstStyle/>
          <a:p>
            <a:r>
              <a:rPr lang="nl-BE"/>
              <a:t>Afgesloten door Vlaamse Regering en vakorganisaties (december 2022)</a:t>
            </a:r>
          </a:p>
          <a:p>
            <a:pPr marL="288000" lvl="1" indent="0">
              <a:buNone/>
            </a:pPr>
            <a:endParaRPr lang="nl-BE">
              <a:sym typeface="Wingdings" panose="05000000000000000000" pitchFamily="2" charset="2"/>
            </a:endParaRPr>
          </a:p>
          <a:p>
            <a:r>
              <a:rPr lang="nl-BE">
                <a:sym typeface="Wingdings" panose="05000000000000000000" pitchFamily="2" charset="2"/>
              </a:rPr>
              <a:t>Toepassingsgebied:</a:t>
            </a:r>
          </a:p>
          <a:p>
            <a:pPr lvl="1"/>
            <a:r>
              <a:rPr lang="nl-NL">
                <a:sym typeface="Wingdings" panose="05000000000000000000" pitchFamily="2" charset="2"/>
              </a:rPr>
              <a:t>diensten Vlaamse overheid = entiteiten die behoren tot Vlaams personeelsstatuut (VPS), met uitzondering van personeel voor Vlaamse vestigingen in buitenland</a:t>
            </a:r>
          </a:p>
          <a:p>
            <a:pPr lvl="1"/>
            <a:r>
              <a:rPr lang="nl-NL">
                <a:sym typeface="Wingdings" panose="05000000000000000000" pitchFamily="2" charset="2"/>
              </a:rPr>
              <a:t>SERV</a:t>
            </a:r>
          </a:p>
          <a:p>
            <a:pPr lvl="1"/>
            <a:endParaRPr lang="nl-NL">
              <a:sym typeface="Wingdings" panose="05000000000000000000" pitchFamily="2" charset="2"/>
            </a:endParaRPr>
          </a:p>
          <a:p>
            <a:r>
              <a:rPr lang="nl-NL">
                <a:sym typeface="Wingdings" panose="05000000000000000000" pitchFamily="2" charset="2"/>
              </a:rPr>
              <a:t>Bespreking op stuurgroep HR-dienstverlening en -systemen</a:t>
            </a:r>
          </a:p>
        </p:txBody>
      </p:sp>
    </p:spTree>
    <p:extLst>
      <p:ext uri="{BB962C8B-B14F-4D97-AF65-F5344CB8AC3E}">
        <p14:creationId xmlns:p14="http://schemas.microsoft.com/office/powerpoint/2010/main" val="4233928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59D88-C53A-B757-4EB1-63CB33763AA1}"/>
              </a:ext>
            </a:extLst>
          </p:cNvPr>
          <p:cNvSpPr>
            <a:spLocks noGrp="1"/>
          </p:cNvSpPr>
          <p:nvPr>
            <p:ph type="title"/>
          </p:nvPr>
        </p:nvSpPr>
        <p:spPr/>
        <p:txBody>
          <a:bodyPr/>
          <a:lstStyle/>
          <a:p>
            <a:r>
              <a:rPr lang="nl-BE"/>
              <a:t>Budget sectoraal akkoord</a:t>
            </a:r>
          </a:p>
        </p:txBody>
      </p:sp>
      <p:sp>
        <p:nvSpPr>
          <p:cNvPr id="3" name="Tijdelijke aanduiding voor inhoud 2">
            <a:extLst>
              <a:ext uri="{FF2B5EF4-FFF2-40B4-BE49-F238E27FC236}">
                <a16:creationId xmlns:a16="http://schemas.microsoft.com/office/drawing/2014/main" id="{5D2B7CEC-4116-96A2-4919-9942ED5E43B1}"/>
              </a:ext>
            </a:extLst>
          </p:cNvPr>
          <p:cNvSpPr>
            <a:spLocks noGrp="1"/>
          </p:cNvSpPr>
          <p:nvPr>
            <p:ph sz="quarter" idx="11"/>
          </p:nvPr>
        </p:nvSpPr>
        <p:spPr/>
        <p:txBody>
          <a:body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kumimoji="0" lang="nl-BE" sz="2800" b="0" i="0" u="none" strike="noStrike" kern="1200" cap="none" spc="0" normalizeH="0" baseline="0" noProof="0">
                <a:ln>
                  <a:noFill/>
                </a:ln>
                <a:solidFill>
                  <a:srgbClr val="000000"/>
                </a:solidFill>
                <a:effectLst/>
                <a:uLnTx/>
                <a:uFillTx/>
                <a:ea typeface="+mn-ea"/>
                <a:cs typeface="+mn-cs"/>
              </a:rPr>
              <a:t>Beschikbaar budget:</a:t>
            </a:r>
          </a:p>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kumimoji="0" lang="nl-BE" sz="2200" b="0" i="0" u="none" strike="noStrike" kern="1200" cap="none" spc="0" normalizeH="0" baseline="0" noProof="0">
                <a:ln>
                  <a:noFill/>
                </a:ln>
                <a:solidFill>
                  <a:srgbClr val="9B9B9B"/>
                </a:solidFill>
                <a:effectLst/>
                <a:uLnTx/>
                <a:uFillTx/>
                <a:latin typeface="FlandersArtSans-Regular" panose="00000500000000000000" pitchFamily="2" charset="0"/>
                <a:ea typeface="+mn-ea"/>
                <a:cs typeface="+mn-cs"/>
              </a:rPr>
              <a:t>In 2022: 15.304.000 euro </a:t>
            </a:r>
            <a:r>
              <a:rPr kumimoji="0" lang="nl-BE" sz="2200" b="0" i="0" u="none" strike="noStrike" kern="1200" cap="none" spc="0" normalizeH="0" baseline="0" noProof="0">
                <a:ln>
                  <a:noFill/>
                </a:ln>
                <a:solidFill>
                  <a:srgbClr val="9B9B9B"/>
                </a:solidFill>
                <a:effectLst/>
                <a:uLnTx/>
                <a:uFillTx/>
                <a:latin typeface="FlandersArtSans-Regular" panose="00000500000000000000" pitchFamily="2" charset="0"/>
                <a:ea typeface="+mn-ea"/>
                <a:cs typeface="+mn-cs"/>
                <a:sym typeface="Wingdings" panose="05000000000000000000" pitchFamily="2" charset="2"/>
              </a:rPr>
              <a:t> </a:t>
            </a:r>
            <a:r>
              <a:rPr lang="nl-BE">
                <a:sym typeface="Wingdings" panose="05000000000000000000" pitchFamily="2" charset="2"/>
              </a:rPr>
              <a:t>besteed aan</a:t>
            </a:r>
            <a:r>
              <a:rPr kumimoji="0" lang="nl-BE" sz="2200" b="0" i="0" u="none" strike="noStrike" kern="1200" cap="none" spc="0" normalizeH="0" baseline="0" noProof="0">
                <a:ln>
                  <a:noFill/>
                </a:ln>
                <a:solidFill>
                  <a:srgbClr val="9B9B9B"/>
                </a:solidFill>
                <a:effectLst/>
                <a:uLnTx/>
                <a:uFillTx/>
                <a:latin typeface="FlandersArtSans-Regular" panose="00000500000000000000" pitchFamily="2" charset="0"/>
                <a:ea typeface="+mn-ea"/>
                <a:cs typeface="+mn-cs"/>
                <a:sym typeface="Wingdings" panose="05000000000000000000" pitchFamily="2" charset="2"/>
              </a:rPr>
              <a:t> eenmalige maatregelen</a:t>
            </a:r>
            <a:endParaRPr kumimoji="0" lang="nl-BE" sz="2200" b="0" i="0" u="none" strike="noStrike" kern="1200" cap="none" spc="0" normalizeH="0" baseline="0" noProof="0">
              <a:ln>
                <a:noFill/>
              </a:ln>
              <a:solidFill>
                <a:srgbClr val="9B9B9B"/>
              </a:solidFill>
              <a:effectLst/>
              <a:uLnTx/>
              <a:uFillTx/>
              <a:latin typeface="FlandersArtSans-Regular" panose="00000500000000000000" pitchFamily="2" charset="0"/>
              <a:ea typeface="+mn-ea"/>
              <a:cs typeface="+mn-cs"/>
            </a:endParaRPr>
          </a:p>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kumimoji="0" lang="nl-BE" sz="2200" b="0" i="0" u="none" strike="noStrike" kern="1200" cap="none" spc="0" normalizeH="0" baseline="0" noProof="0">
                <a:ln>
                  <a:noFill/>
                </a:ln>
                <a:solidFill>
                  <a:srgbClr val="9B9B9B"/>
                </a:solidFill>
                <a:effectLst/>
                <a:uLnTx/>
                <a:uFillTx/>
                <a:latin typeface="FlandersArtSans-Regular" panose="00000500000000000000" pitchFamily="2" charset="0"/>
                <a:ea typeface="+mn-ea"/>
                <a:cs typeface="+mn-cs"/>
              </a:rPr>
              <a:t>Vanaf 2023: 29.997.000 euro </a:t>
            </a:r>
            <a:r>
              <a:rPr kumimoji="0" lang="nl-BE" sz="2200" b="0" i="0" u="none" strike="noStrike" kern="1200" cap="none" spc="0" normalizeH="0" baseline="0" noProof="0">
                <a:ln>
                  <a:noFill/>
                </a:ln>
                <a:solidFill>
                  <a:srgbClr val="9B9B9B"/>
                </a:solidFill>
                <a:effectLst/>
                <a:uLnTx/>
                <a:uFillTx/>
                <a:latin typeface="FlandersArtSans-Regular" panose="00000500000000000000" pitchFamily="2" charset="0"/>
                <a:ea typeface="+mn-ea"/>
                <a:cs typeface="+mn-cs"/>
                <a:sym typeface="Wingdings" panose="05000000000000000000" pitchFamily="2" charset="2"/>
              </a:rPr>
              <a:t> aangewend voor recurrente maatregelen</a:t>
            </a:r>
          </a:p>
          <a:p>
            <a:endParaRPr lang="nl-BE"/>
          </a:p>
          <a:p>
            <a:r>
              <a:rPr lang="nl-BE"/>
              <a:t>Verdeling budget via herverdelingsbesluit</a:t>
            </a:r>
          </a:p>
          <a:p>
            <a:pPr lvl="1"/>
            <a:r>
              <a:rPr lang="nl-BE"/>
              <a:t>Berekening per maatregel en per entiteit</a:t>
            </a:r>
          </a:p>
          <a:p>
            <a:pPr lvl="1"/>
            <a:r>
              <a:rPr lang="nl-BE"/>
              <a:t>Op Vlaamse Regering ten laatste in november 2023</a:t>
            </a:r>
          </a:p>
          <a:p>
            <a:pPr lvl="1"/>
            <a:r>
              <a:rPr lang="nl-BE"/>
              <a:t>Toelichting HR-financiële profielen</a:t>
            </a:r>
          </a:p>
        </p:txBody>
      </p:sp>
    </p:spTree>
    <p:extLst>
      <p:ext uri="{BB962C8B-B14F-4D97-AF65-F5344CB8AC3E}">
        <p14:creationId xmlns:p14="http://schemas.microsoft.com/office/powerpoint/2010/main" val="10474780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1_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Presentatie1" id="{BD7C90DA-361A-47FD-B2AC-1CF14F822890}" vid="{9CC36FE7-6D4A-46E2-A90D-827D3CE4A8EC}"/>
    </a:ext>
  </a:extLst>
</a:theme>
</file>

<file path=ppt/theme/theme5.xml><?xml version="1.0" encoding="utf-8"?>
<a:theme xmlns:a="http://schemas.openxmlformats.org/drawingml/2006/main" name="2_Vlaanderen: AgO">
  <a:themeElements>
    <a:clrScheme name="Aangepast 4">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418AB3"/>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Presentatie2" id="{223874DD-58F5-476A-BCF0-43DD7BE143B8}" vid="{B23EA575-2DBE-4C2D-A0F2-C825470648BB}"/>
    </a:ext>
  </a:ext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7" ma:contentTypeDescription="Een nieuw document maken." ma:contentTypeScope="" ma:versionID="ee7864bb7e3070bb78b75da3d3e79a33">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f5f518969a5cf9d0e3e9272e994edf3d"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Meskens Shari</DisplayName>
        <AccountId>192</AccountId>
        <AccountType/>
      </UserInfo>
      <UserInfo>
        <DisplayName>De Meester Mieke</DisplayName>
        <AccountId>17</AccountId>
        <AccountType/>
      </UserInfo>
    </SharedWithUsers>
    <Jaartal xmlns="7693f7e5-d3ab-4a3c-9cbf-b4be16ee537c">2023</Jaartal>
    <Vergaderdatum xmlns="7693f7e5-d3ab-4a3c-9cbf-b4be16ee537c">2023-09-04T22:00:00+00:00</Vergaderdatum>
    <Documenttype xmlns="7693f7e5-d3ab-4a3c-9cbf-b4be16ee537c" xsi:nil="true"/>
  </documentManagement>
</p:properties>
</file>

<file path=customXml/itemProps1.xml><?xml version="1.0" encoding="utf-8"?>
<ds:datastoreItem xmlns:ds="http://schemas.openxmlformats.org/officeDocument/2006/customXml" ds:itemID="{F9F105DF-7C69-4A3F-8EA8-3B6FC340CBC8}">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Application>Microsoft Office PowerPoint</Application>
  <PresentationFormat>Widescreen</PresentationFormat>
  <Slides>27</Slides>
  <Notes>15</Notes>
  <HiddenSlides>0</HiddenSlide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Vlaanderen: AgO</vt:lpstr>
      <vt:lpstr>1_Vlaanmse Overheid: AgO</vt:lpstr>
      <vt:lpstr>Vlaanmse Overheid: AgO</vt:lpstr>
      <vt:lpstr>1_Vlaanderen: AgO</vt:lpstr>
      <vt:lpstr>2_Vlaanderen: AgO</vt:lpstr>
      <vt:lpstr>HR-infonetwerk</vt:lpstr>
      <vt:lpstr>Agenda</vt:lpstr>
      <vt:lpstr>Even onder jullie aandacht</vt:lpstr>
      <vt:lpstr>HR-agenda vooruitzicht</vt:lpstr>
      <vt:lpstr>Spelregels</vt:lpstr>
      <vt:lpstr>Sectoraal akkoord</vt:lpstr>
      <vt:lpstr>Sectoraal akkoord</vt:lpstr>
      <vt:lpstr>Sectoraal akkoord 2020-2022</vt:lpstr>
      <vt:lpstr>Budget sectoraal akkoord</vt:lpstr>
      <vt:lpstr>Kwantitatieve maatregelen: uitbetalingen</vt:lpstr>
      <vt:lpstr>Baremieke verhoging</vt:lpstr>
      <vt:lpstr>Eindejaarstoelage</vt:lpstr>
      <vt:lpstr>Thuiswerkvergoeding</vt:lpstr>
      <vt:lpstr>Thuiswerkvergoeding</vt:lpstr>
      <vt:lpstr>Thuiswerkvergoeding</vt:lpstr>
      <vt:lpstr>Fietsvergoeding</vt:lpstr>
      <vt:lpstr>Manuele herberekeningen</vt:lpstr>
      <vt:lpstr>Kwalitatieve maatregelen</vt:lpstr>
      <vt:lpstr>Uitbetaling vakantiedagen bij pensionering</vt:lpstr>
      <vt:lpstr>Uitbetaling vakantiedagen bij pensionering</vt:lpstr>
      <vt:lpstr>Betalingen en loonbrieven</vt:lpstr>
      <vt:lpstr>TOM-dienstverlening</vt:lpstr>
      <vt:lpstr>Dienstverlening team TOM</vt:lpstr>
      <vt:lpstr>Toenemende ondersteuning TOM</vt:lpstr>
      <vt:lpstr>Optimalisering dienstverlening team TOM </vt:lpstr>
      <vt:lpstr>Mogelijke ondersteuning door HR-professionals</vt:lpstr>
      <vt:lpstr>Volgend netwerk : dinsdag 3 oktober</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2023-09-05 - HR-infonetwerken-sjabloon powerpoint.pptx</dc:title>
  <dc:subject>TEMPLATE BY SMARTPRESENTATIONS</dc:subject>
  <dc:creator>Alewaters Hilde</dc:creator>
  <cp:revision>3</cp:revision>
  <dcterms:created xsi:type="dcterms:W3CDTF">2021-09-21T07:47:15Z</dcterms:created>
  <dcterms:modified xsi:type="dcterms:W3CDTF">2023-09-19T07:12:38Z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