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48" r:id="rId5"/>
  </p:sldMasterIdLst>
  <p:notesMasterIdLst>
    <p:notesMasterId r:id="rId19"/>
  </p:notesMasterIdLst>
  <p:sldIdLst>
    <p:sldId id="274" r:id="rId6"/>
    <p:sldId id="276" r:id="rId7"/>
    <p:sldId id="263" r:id="rId8"/>
    <p:sldId id="279" r:id="rId9"/>
    <p:sldId id="277" r:id="rId10"/>
    <p:sldId id="284" r:id="rId11"/>
    <p:sldId id="281" r:id="rId12"/>
    <p:sldId id="283" r:id="rId13"/>
    <p:sldId id="285" r:id="rId14"/>
    <p:sldId id="286" r:id="rId15"/>
    <p:sldId id="288" r:id="rId16"/>
    <p:sldId id="287" r:id="rId17"/>
    <p:sldId id="282" r:id="rId1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B0B67-A39F-4B0A-8890-E1E79318A8B7}" v="69" dt="2023-08-22T10:57:00.215"/>
    <p1510:client id="{23004113-D88F-4534-8EFC-F6A65EFF4C63}" v="165" vWet="167" dt="2023-08-22T07:05:44.027"/>
    <p1510:client id="{34ED3FB8-547B-4784-8590-005401FA616C}" v="1415" dt="2023-08-22T12:39:57.224"/>
    <p1510:client id="{51B5B301-E83C-469C-981C-6F237A0D0F0A}" v="843" dt="2023-08-22T07:31:05.148"/>
    <p1510:client id="{75282875-D196-4623-B6E4-099AFAB94304}" v="252" vWet="254" dt="2023-08-22T12:16:00.167"/>
    <p1510:client id="{E19DA081-CE9A-D409-2A8C-C1DD242749C1}" v="131" dt="2023-08-22T06:56:15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2ED25-56F6-44F9-9CD8-D112099E3689}" type="datetimeFigureOut">
              <a:rPr lang="nl-BE" smtClean="0"/>
              <a:t>23/08/2023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24530-A6D9-4424-962A-A93C4F8973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513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24530-A6D9-4424-962A-A93C4F897318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7219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24530-A6D9-4424-962A-A93C4F897318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2556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Alles wordt nu stopgezet – ze zijn niet inhoudelijk gescreend</a:t>
            </a:r>
          </a:p>
          <a:p>
            <a:r>
              <a:rPr lang="nl-BE"/>
              <a:t>Iedereen die opnieuw in aanmerking wil komen moet opnieuw registreren</a:t>
            </a:r>
          </a:p>
          <a:p>
            <a:endParaRPr lang="nl-BE"/>
          </a:p>
          <a:p>
            <a:endParaRPr lang="nl-BE"/>
          </a:p>
          <a:p>
            <a:r>
              <a:rPr lang="nl-BE"/>
              <a:t>Alles nu al stopgezet?  - &gt; vorige week gebeurd: stopzettingsdatum</a:t>
            </a:r>
          </a:p>
          <a:p>
            <a:r>
              <a:rPr lang="nl-BE"/>
              <a:t>Geen nieuwe inschrijvingen geven recht vanaf 01/09</a:t>
            </a:r>
          </a:p>
          <a:p>
            <a:endParaRPr lang="nl-BE"/>
          </a:p>
          <a:p>
            <a:r>
              <a:rPr lang="nl-BE"/>
              <a:t>Garantie voor registratie op 01/09 -&gt; komt in orde voor alle dossiers ingediend op augustus, september en oktober</a:t>
            </a:r>
          </a:p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24530-A6D9-4424-962A-A93C4F897318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0484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Inhoudelijke voorwaarden gelijk aan mentoropleiding</a:t>
            </a:r>
          </a:p>
          <a:p>
            <a:endParaRPr lang="nl-BE"/>
          </a:p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24530-A6D9-4424-962A-A93C4F897318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3633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Alles wordt nu stopgezet – ze zijn niet inhoudelijk gescreend</a:t>
            </a:r>
          </a:p>
          <a:p>
            <a:r>
              <a:rPr lang="nl-BE"/>
              <a:t>Iedereen die opnieuw in aanmerking wil komen moet opnieuw registreren</a:t>
            </a:r>
          </a:p>
          <a:p>
            <a:endParaRPr lang="nl-BE"/>
          </a:p>
          <a:p>
            <a:endParaRPr lang="nl-BE"/>
          </a:p>
          <a:p>
            <a:r>
              <a:rPr lang="nl-BE"/>
              <a:t>Alles nu al stopgezet?  - &gt; vorige week gebeurd: stopzettingsdatum</a:t>
            </a:r>
          </a:p>
          <a:p>
            <a:r>
              <a:rPr lang="nl-BE"/>
              <a:t>Geen nieuwe inschrijvingen geven recht vanaf 01/09</a:t>
            </a:r>
          </a:p>
          <a:p>
            <a:endParaRPr lang="nl-BE"/>
          </a:p>
          <a:p>
            <a:r>
              <a:rPr lang="nl-BE"/>
              <a:t>Garantie voor registratie op 01/09 -&gt; komt in orde voor alle dossiers ingediend op augustus, september en oktober</a:t>
            </a:r>
          </a:p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824530-A6D9-4424-962A-A93C4F897318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763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384000" y="286526"/>
            <a:ext cx="11404675" cy="6265475"/>
            <a:chOff x="288000" y="288000"/>
            <a:chExt cx="8553506" cy="6265475"/>
          </a:xfrm>
          <a:solidFill>
            <a:schemeClr val="accent1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3"/>
            <a:ext cx="7122776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3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22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23/08/2023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</p:spPr>
        <p:txBody>
          <a:bodyPr anchor="t" anchorCtr="0"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28000" y="1915200"/>
            <a:ext cx="9888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067833" y="6339600"/>
            <a:ext cx="12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23/08/2023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324524" y="6339600"/>
            <a:ext cx="25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26148" y="6339600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28000" y="1915200"/>
            <a:ext cx="99264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2200" kern="1200" spc="0" baseline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4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5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28000" y="1916140"/>
            <a:ext cx="9888000" cy="36720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067833" y="6336000"/>
            <a:ext cx="12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23/08/2023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324524" y="6336000"/>
            <a:ext cx="25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26148" y="6336000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Rechthoek 6"/>
          <p:cNvSpPr/>
          <p:nvPr userDrawn="1"/>
        </p:nvSpPr>
        <p:spPr>
          <a:xfrm>
            <a:off x="1" y="0"/>
            <a:ext cx="384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5" y="6007984"/>
            <a:ext cx="246109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ts val="3800"/>
        </a:lnSpc>
        <a:spcBef>
          <a:spcPts val="0"/>
        </a:spcBef>
        <a:buNone/>
        <a:defRPr sz="3700" b="0" i="0" kern="1200">
          <a:solidFill>
            <a:schemeClr val="tx1"/>
          </a:solidFill>
          <a:latin typeface="FlandersArtSans-Bold" panose="00000800000000000000" pitchFamily="2" charset="0"/>
          <a:ea typeface="+mj-ea"/>
          <a:cs typeface="FlandersArtSans-Bold" panose="00000800000000000000" pitchFamily="2" charset="0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4"/>
        </a:buBlip>
        <a:defRPr sz="2200" kern="1200" spc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70000"/>
        <a:buFontTx/>
        <a:buBlip>
          <a:blip r:embed="rId5"/>
        </a:buBlip>
        <a:defRPr sz="2200" kern="1200" spc="0">
          <a:solidFill>
            <a:schemeClr val="bg1">
              <a:lumMod val="50000"/>
            </a:schemeClr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6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SzPct val="75000"/>
        <a:buFontTx/>
        <a:buBlip>
          <a:blip r:embed="rId7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4"/>
        </a:buBlip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pleidingsdatabank@vlaanderen.b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anderen.be/mentoropleiding" TargetMode="External"/><Relationship Id="rId2" Type="http://schemas.openxmlformats.org/officeDocument/2006/relationships/hyperlink" Target="mailto:premiewerkplekleren@vlaanderen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extension://efaidnbmnnnibpcajpcglclefindmkaj/https:/assets.vlaanderen.be/image/upload/v1685110930/Handleiding-beoordelingssysteem-opleidingen.pdf" TargetMode="External"/><Relationship Id="rId5" Type="http://schemas.openxmlformats.org/officeDocument/2006/relationships/hyperlink" Target="extension://efaidnbmnnnibpcajpcglclefindmkaj/https:/assets.vlaanderen.be/image/upload/v1686114485/Handleiding-aanmelden-opleidingen-in-opleidingsdatabank.pdf" TargetMode="External"/><Relationship Id="rId4" Type="http://schemas.openxmlformats.org/officeDocument/2006/relationships/hyperlink" Target="mailto:opleidingsdatabank@vlaanderen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anderen.be/premie-kwalificerend-werkplekler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B69C2-48FF-561E-56DA-D7A70563F9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Mentoropleiding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230575-8A90-879F-5DF1-0FCB15480C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/>
              <a:t>Een mentoropleiding registreren in de opleidingsdatabank VOI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65CC48-3EE4-DBC3-42FC-374F66CB8333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0524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672274-7380-B195-4714-B5DBD8533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000" y="1058090"/>
            <a:ext cx="9888000" cy="813909"/>
          </a:xfrm>
        </p:spPr>
        <p:txBody>
          <a:bodyPr/>
          <a:lstStyle/>
          <a:p>
            <a:r>
              <a:rPr lang="nl-BE"/>
              <a:t>Mentoropleidingen vanaf 22/8 registreren</a:t>
            </a:r>
            <a:br>
              <a:rPr lang="nl-BE"/>
            </a:b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BB76D2-07D1-0A6B-F895-C6A6653C9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8000" y="1959698"/>
            <a:ext cx="9888000" cy="3288137"/>
          </a:xfrm>
        </p:spPr>
        <p:txBody>
          <a:bodyPr/>
          <a:lstStyle/>
          <a:p>
            <a:pPr lvl="1"/>
            <a:r>
              <a:rPr lang="nl-BE"/>
              <a:t>Via WSE-loket</a:t>
            </a:r>
          </a:p>
          <a:p>
            <a:pPr lvl="1"/>
            <a:r>
              <a:rPr lang="nl-BE"/>
              <a:t>Ingediend voor eind oktober?</a:t>
            </a:r>
            <a:br>
              <a:rPr lang="nl-BE"/>
            </a:br>
            <a:r>
              <a:rPr lang="nl-BE"/>
              <a:t>bij goedkeuring wordt de registratiedatum aangepast naar 01/09</a:t>
            </a:r>
            <a:br>
              <a:rPr lang="nl-BE"/>
            </a:br>
            <a:r>
              <a:rPr lang="nl-BE"/>
              <a:t>waardoor cursisten die starten tussen 1/9 en beslissingsdatum in aanmerking komen voor VOV</a:t>
            </a:r>
          </a:p>
          <a:p>
            <a:pPr marL="288000" lvl="1" indent="0">
              <a:buNone/>
            </a:pPr>
            <a:endParaRPr lang="nl-BE"/>
          </a:p>
          <a:p>
            <a:pPr rtl="0"/>
            <a:r>
              <a:rPr lang="nl-NL"/>
              <a:t>voordelen: </a:t>
            </a:r>
          </a:p>
          <a:p>
            <a:pPr lvl="1"/>
            <a:r>
              <a:rPr lang="nl-NL"/>
              <a:t>komt in aanmerking voor VOI</a:t>
            </a:r>
          </a:p>
          <a:p>
            <a:pPr lvl="1"/>
            <a:r>
              <a:rPr lang="nl-NL"/>
              <a:t>opleiding mag minder dan 32 uur bevatten (uitzondering in VOV op de minstens 32 uur)</a:t>
            </a:r>
          </a:p>
          <a:p>
            <a:pPr lvl="1"/>
            <a:r>
              <a:rPr lang="nl-NL"/>
              <a:t>cursist komt in aanmerking als mentor voor de premie KWPL graduaat verpleegkunde (voor duaal leren enkel als opleiding erkend is door sectoraal partnerschap)</a:t>
            </a:r>
            <a:br>
              <a:rPr lang="nl-BE"/>
            </a:b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5808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46A5E-3636-5089-D91E-355A4F6AC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Keuze opleidingsverstrekker: optie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5C8A95-4EBB-03B9-D7DF-08ADF975AC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rtl="0">
              <a:buNone/>
            </a:pPr>
            <a:r>
              <a:rPr lang="nl-NL"/>
              <a:t>Een opleiding die</a:t>
            </a:r>
          </a:p>
          <a:p>
            <a:pPr marL="288000" lvl="1" indent="0">
              <a:buNone/>
            </a:pPr>
            <a:r>
              <a:rPr lang="nl-NL"/>
              <a:t>nu als mentoropleiding is geregistreerd</a:t>
            </a:r>
          </a:p>
          <a:p>
            <a:pPr marL="288000" lvl="1" indent="0">
              <a:buNone/>
            </a:pPr>
            <a:r>
              <a:rPr lang="nl-NL"/>
              <a:t>én minstens 32 uur bevat</a:t>
            </a:r>
          </a:p>
          <a:p>
            <a:pPr marL="0" lvl="1" indent="0">
              <a:buSzPct val="90000"/>
              <a:buNone/>
            </a:pPr>
            <a:r>
              <a:rPr lang="nl-NL">
                <a:solidFill>
                  <a:schemeClr val="tx1"/>
                </a:solidFill>
              </a:rPr>
              <a:t>Maar zich niet richt op mentoren voor leerlingen duaal leren of graduaten verpleegkunde, kan de opleiding in de ODB blijven:</a:t>
            </a:r>
          </a:p>
          <a:p>
            <a:pPr marL="575945" lvl="1" indent="-287655"/>
            <a:r>
              <a:rPr lang="nl-BE">
                <a:latin typeface="FlandersArtSans-Regular"/>
              </a:rPr>
              <a:t>Titel mag niet het woord "</a:t>
            </a:r>
            <a:r>
              <a:rPr lang="nl-BE" i="1">
                <a:latin typeface="FlandersArtSans-Regular"/>
              </a:rPr>
              <a:t>mentoropleiding"</a:t>
            </a:r>
            <a:r>
              <a:rPr lang="nl-BE">
                <a:latin typeface="FlandersArtSans-Regular"/>
              </a:rPr>
              <a:t> vermelden (wel bv werkplekbegeleider)</a:t>
            </a:r>
            <a:r>
              <a:rPr lang="nl-NL"/>
              <a:t> </a:t>
            </a:r>
          </a:p>
          <a:p>
            <a:pPr marL="575945" lvl="1" indent="-287655"/>
            <a:r>
              <a:rPr lang="nl-BE"/>
              <a:t>Registratie wordt genoteerd als ‘mentoropleiding: neen’ + </a:t>
            </a:r>
          </a:p>
          <a:p>
            <a:pPr marL="288290" lvl="1" indent="0">
              <a:buNone/>
            </a:pPr>
            <a:br>
              <a:rPr lang="nl-BE">
                <a:latin typeface="FlandersArtSans-Regular"/>
              </a:rPr>
            </a:br>
            <a:r>
              <a:rPr lang="nl-BE">
                <a:latin typeface="FlandersArtSans-Regular"/>
              </a:rPr>
              <a:t>melden via mail aan </a:t>
            </a:r>
            <a:r>
              <a:rPr lang="nl-BE">
                <a:latin typeface="FlandersArtSans-Regular"/>
                <a:hlinkClick r:id="rId2"/>
              </a:rPr>
              <a:t>opleidingsdatabank@vlaanderen.be</a:t>
            </a:r>
            <a:r>
              <a:rPr lang="nl-BE">
                <a:latin typeface="FlandersArtSans-Regular"/>
              </a:rPr>
              <a:t>  </a:t>
            </a:r>
            <a:r>
              <a:rPr lang="nl-BE">
                <a:highlight>
                  <a:srgbClr val="FFFF00"/>
                </a:highlight>
                <a:latin typeface="FlandersArtSans-Regular"/>
              </a:rPr>
              <a:t>VOOR</a:t>
            </a:r>
            <a:r>
              <a:rPr lang="nl-BE">
                <a:latin typeface="FlandersArtSans-Regular"/>
              </a:rPr>
              <a:t> 31/08 </a:t>
            </a:r>
            <a:r>
              <a:rPr lang="nl-NL"/>
              <a:t> </a:t>
            </a:r>
          </a:p>
          <a:p>
            <a:endParaRPr lang="nl-BE" b="1"/>
          </a:p>
        </p:txBody>
      </p:sp>
    </p:spTree>
    <p:extLst>
      <p:ext uri="{BB962C8B-B14F-4D97-AF65-F5344CB8AC3E}">
        <p14:creationId xmlns:p14="http://schemas.microsoft.com/office/powerpoint/2010/main" val="1492727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9CC9A-1AC9-300E-0F65-1E9BF093A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Keuze opleidingsverstrekker: optie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8F7C03-91D0-D277-CDD5-009D6F55D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8000" y="1872000"/>
            <a:ext cx="9888000" cy="3672000"/>
          </a:xfrm>
        </p:spPr>
        <p:txBody>
          <a:bodyPr/>
          <a:lstStyle/>
          <a:p>
            <a:r>
              <a:rPr lang="nl-BE">
                <a:latin typeface="FlandersArtSans-Regular"/>
              </a:rPr>
              <a:t>Wil je de registratie van de mentoropleiding in de opleidingsdatabank NIET behouden? </a:t>
            </a:r>
            <a:br>
              <a:rPr lang="nl-BE">
                <a:latin typeface="FlandersArtSans-Regular"/>
              </a:rPr>
            </a:br>
            <a:br>
              <a:rPr lang="nl-BE">
                <a:latin typeface="FlandersArtSans-Regular"/>
              </a:rPr>
            </a:br>
            <a:r>
              <a:rPr lang="nl-BE">
                <a:latin typeface="FlandersArtSans-Regular"/>
              </a:rPr>
              <a:t>NIETS DOEN: </a:t>
            </a:r>
            <a:r>
              <a:rPr lang="nl-BE">
                <a:solidFill>
                  <a:schemeClr val="bg1">
                    <a:lumMod val="50000"/>
                  </a:schemeClr>
                </a:solidFill>
              </a:rPr>
              <a:t>vanaf 1/9 verdwijnt de opleiding uit de opleidingsdatabank VOI en geeft geen recht meer op VOI</a:t>
            </a:r>
          </a:p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81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A2EA3-2902-6110-E5B3-D6C48C29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Vragen?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F8A577-368C-FB66-F838-7EB38C91C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8000" y="1649691"/>
            <a:ext cx="9888000" cy="3937509"/>
          </a:xfrm>
        </p:spPr>
        <p:txBody>
          <a:bodyPr/>
          <a:lstStyle/>
          <a:p>
            <a:r>
              <a:rPr lang="nl-BE"/>
              <a:t>Vragen over KWPL: </a:t>
            </a:r>
            <a:r>
              <a:rPr lang="nl-BE">
                <a:hlinkClick r:id="rId2"/>
              </a:rPr>
              <a:t>premiewerkplekleren@vlaanderen.be</a:t>
            </a:r>
            <a:endParaRPr lang="nl-BE"/>
          </a:p>
          <a:p>
            <a:endParaRPr lang="nl-BE"/>
          </a:p>
          <a:p>
            <a:endParaRPr lang="nl-BE"/>
          </a:p>
          <a:p>
            <a:r>
              <a:rPr lang="nl-BE"/>
              <a:t>Meer info op </a:t>
            </a:r>
            <a:r>
              <a:rPr lang="nl-BE">
                <a:hlinkClick r:id="rId3"/>
              </a:rPr>
              <a:t>www.vlaanderen.be/mentoropleiding</a:t>
            </a:r>
            <a:br>
              <a:rPr lang="nl-BE"/>
            </a:br>
            <a:r>
              <a:rPr lang="nl-BE"/>
              <a:t>Vragen over de registratie in de opleidingsdatabank: </a:t>
            </a:r>
            <a:r>
              <a:rPr lang="nl-BE">
                <a:hlinkClick r:id="rId4"/>
              </a:rPr>
              <a:t>opleidingsdatabank@vlaanderen.be</a:t>
            </a:r>
            <a:endParaRPr lang="nl-BE"/>
          </a:p>
          <a:p>
            <a:pPr>
              <a:buNone/>
            </a:pPr>
            <a:endParaRPr lang="nl-BE"/>
          </a:p>
          <a:p>
            <a:pPr>
              <a:buNone/>
            </a:pPr>
            <a:endParaRPr lang="nl-BE"/>
          </a:p>
          <a:p>
            <a:r>
              <a:rPr lang="nl-NL">
                <a:hlinkClick r:id="rId5"/>
              </a:rPr>
              <a:t>Handleiding opleidingsverstrekkers: opleidingen aanmelden ter registratie in de opleidingsdatabank Vlaamse opleidingsincentives</a:t>
            </a:r>
            <a:endParaRPr lang="nl-NL"/>
          </a:p>
          <a:p>
            <a:r>
              <a:rPr lang="nl-NL">
                <a:hlinkClick r:id="rId6"/>
              </a:rPr>
              <a:t>Handleiding beoordelingssysteem  arbeidsmarktgerichtheid opleidingen in het kader van het Vlaams opleidingsverlof</a:t>
            </a:r>
            <a:endParaRPr lang="nl-BE"/>
          </a:p>
          <a:p>
            <a:pPr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897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FFDAB-B241-18C7-A67F-9352EB319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87B684-1456-144B-E9EA-F619B0A9A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8000" y="1731146"/>
            <a:ext cx="9888000" cy="3812854"/>
          </a:xfrm>
        </p:spPr>
        <p:txBody>
          <a:bodyPr/>
          <a:lstStyle/>
          <a:p>
            <a:r>
              <a:rPr lang="nl-BE"/>
              <a:t>Nieuwe maatregel premie </a:t>
            </a:r>
            <a:r>
              <a:rPr lang="nl-NL"/>
              <a:t>kwalificerend werkplekleren</a:t>
            </a:r>
          </a:p>
          <a:p>
            <a:pPr lvl="1"/>
            <a:r>
              <a:rPr lang="nl-NL"/>
              <a:t>BVR definitief goedgekeurd op 14/07/2023</a:t>
            </a:r>
          </a:p>
          <a:p>
            <a:pPr>
              <a:buNone/>
            </a:pPr>
            <a:endParaRPr lang="nl-BE"/>
          </a:p>
          <a:p>
            <a:r>
              <a:rPr lang="nl-BE"/>
              <a:t>Mentor</a:t>
            </a:r>
          </a:p>
          <a:p>
            <a:pPr lvl="1"/>
            <a:r>
              <a:rPr lang="nl-NL"/>
              <a:t>Wie komt in aanmerking als mentor? Welke opleiding moet je volgen/gevolgd hebben?</a:t>
            </a:r>
          </a:p>
          <a:p>
            <a:endParaRPr lang="nl-BE"/>
          </a:p>
          <a:p>
            <a:r>
              <a:rPr lang="nl-BE"/>
              <a:t>Mentoropleidingen</a:t>
            </a:r>
          </a:p>
          <a:p>
            <a:pPr lvl="1"/>
            <a:r>
              <a:rPr lang="nl-BE"/>
              <a:t>Extra voorwaarden mentoropleiding in de opleidingsdatabank VOI</a:t>
            </a:r>
          </a:p>
          <a:p>
            <a:pPr marL="288000" lvl="1" indent="0">
              <a:buNone/>
            </a:pPr>
            <a:endParaRPr lang="nl-BE"/>
          </a:p>
          <a:p>
            <a:pPr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336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BFB67-91F0-4157-8DF2-4EC7CD3D6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8001" y="477000"/>
            <a:ext cx="9181958" cy="1116000"/>
          </a:xfrm>
        </p:spPr>
        <p:txBody>
          <a:bodyPr/>
          <a:lstStyle/>
          <a:p>
            <a:r>
              <a:rPr lang="nl-BE"/>
              <a:t>Nieuwe maatregel </a:t>
            </a:r>
            <a:r>
              <a:rPr lang="nl-NL"/>
              <a:t>kwalificerend werkplekleren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449298-DBB9-40B2-9E97-5BAD67685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88000" y="1593000"/>
            <a:ext cx="7416000" cy="4168608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nl-BE"/>
              <a:t>Premie kwalificerend werkplekleren voor de onderneming</a:t>
            </a:r>
          </a:p>
          <a:p>
            <a:r>
              <a:rPr lang="nl-BE">
                <a:solidFill>
                  <a:schemeClr val="bg1">
                    <a:lumMod val="50000"/>
                  </a:schemeClr>
                </a:solidFill>
              </a:rPr>
              <a:t>Leerlingenpremie alternerende opleidingen</a:t>
            </a:r>
          </a:p>
          <a:p>
            <a:pPr>
              <a:buNone/>
            </a:pPr>
            <a:endParaRPr lang="nl-BE" b="1">
              <a:latin typeface="FlandersArtSans-Regular"/>
            </a:endParaRPr>
          </a:p>
          <a:p>
            <a:r>
              <a:rPr lang="nl-BE" b="1">
                <a:latin typeface="FlandersArtSans-Regular"/>
              </a:rPr>
              <a:t>Wat?</a:t>
            </a:r>
          </a:p>
          <a:p>
            <a:pPr marL="575945" lvl="1" indent="-287655"/>
            <a:r>
              <a:rPr lang="nl-BE" b="1">
                <a:latin typeface="FlandersArtSans-Regular"/>
              </a:rPr>
              <a:t>Premie voor ondernemingen</a:t>
            </a:r>
            <a:r>
              <a:rPr lang="nl-BE">
                <a:latin typeface="FlandersArtSans-Regular"/>
              </a:rPr>
              <a:t>, per lerende, per schooljaar </a:t>
            </a:r>
          </a:p>
          <a:p>
            <a:pPr marL="575945" lvl="1" indent="-287655"/>
            <a:r>
              <a:rPr lang="nl-BE">
                <a:latin typeface="FlandersArtSans-Regular"/>
              </a:rPr>
              <a:t>Maximaal </a:t>
            </a:r>
            <a:r>
              <a:rPr lang="nl-BE" b="1">
                <a:latin typeface="FlandersArtSans-Regular"/>
              </a:rPr>
              <a:t>3 keer per individuele lerende</a:t>
            </a:r>
            <a:r>
              <a:rPr lang="nl-BE">
                <a:latin typeface="FlandersArtSans-Regular"/>
              </a:rPr>
              <a:t>.</a:t>
            </a:r>
          </a:p>
          <a:p>
            <a:pPr marL="575945" lvl="2" indent="0">
              <a:buNone/>
            </a:pPr>
            <a:endParaRPr lang="nl-BE"/>
          </a:p>
          <a:p>
            <a:pPr marL="287945" lvl="1" indent="0">
              <a:buNone/>
            </a:pPr>
            <a:r>
              <a:rPr lang="nl-BE" b="1">
                <a:solidFill>
                  <a:schemeClr val="tx1"/>
                </a:solidFill>
                <a:latin typeface="FlandersArtSans-Regular"/>
              </a:rPr>
              <a:t>Toepassingsgebied premie kwalificerend werkplekleren voor de onderneming:</a:t>
            </a:r>
          </a:p>
          <a:p>
            <a:pPr marL="575945" lvl="2" indent="0">
              <a:buNone/>
            </a:pPr>
            <a:r>
              <a:rPr lang="nl-BE"/>
              <a:t>duaal/alternerend leren secundair onderwijs</a:t>
            </a:r>
          </a:p>
          <a:p>
            <a:pPr marL="575945" lvl="2" indent="0">
              <a:buNone/>
            </a:pPr>
            <a:r>
              <a:rPr lang="nl-BE"/>
              <a:t>duaal leren volwassenenonderwijs</a:t>
            </a:r>
          </a:p>
          <a:p>
            <a:pPr marL="575945" lvl="2" indent="0">
              <a:buNone/>
            </a:pPr>
            <a:r>
              <a:rPr lang="nl-BE"/>
              <a:t>Graduaat verpleegkunde</a:t>
            </a:r>
          </a:p>
          <a:p>
            <a:endParaRPr lang="nl-BE" b="1">
              <a:latin typeface="FlandersArtSans-Regular"/>
            </a:endParaRPr>
          </a:p>
          <a:p>
            <a:pPr indent="-287655">
              <a:buNone/>
            </a:pPr>
            <a:endParaRPr lang="nl-BE" b="1"/>
          </a:p>
          <a:p>
            <a:pPr marL="287655" lvl="1" indent="0">
              <a:buNone/>
            </a:pPr>
            <a:endParaRPr lang="nl-BE"/>
          </a:p>
          <a:p>
            <a:pPr marL="287655" lvl="1" indent="0">
              <a:buNone/>
            </a:pPr>
            <a:endParaRPr lang="nl-BE"/>
          </a:p>
          <a:p>
            <a:pPr>
              <a:buNone/>
            </a:pPr>
            <a:endParaRPr lang="nl-NL" i="1"/>
          </a:p>
          <a:p>
            <a:pPr>
              <a:buNone/>
            </a:pPr>
            <a:endParaRPr lang="nl-NL" i="1"/>
          </a:p>
          <a:p>
            <a:pPr>
              <a:buNone/>
            </a:pPr>
            <a:endParaRPr lang="nl-BE" i="1"/>
          </a:p>
          <a:p>
            <a:pPr>
              <a:buNone/>
            </a:pPr>
            <a:endParaRPr lang="nl-BE"/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6793541B-C90A-D261-B1D9-0E5ED9817055}"/>
              </a:ext>
            </a:extLst>
          </p:cNvPr>
          <p:cNvSpPr/>
          <p:nvPr/>
        </p:nvSpPr>
        <p:spPr>
          <a:xfrm>
            <a:off x="2207394" y="1508697"/>
            <a:ext cx="7415999" cy="424606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12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449298-DBB9-40B2-9E97-5BAD67685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87999" y="681365"/>
            <a:ext cx="8170021" cy="3954999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nl-BE" b="1">
                <a:latin typeface="FlandersArtSans-Regular"/>
              </a:rPr>
              <a:t>Voorwaarden voor de onderneming?</a:t>
            </a:r>
          </a:p>
          <a:p>
            <a:pPr marL="575945" lvl="1" indent="-287655"/>
            <a:r>
              <a:rPr lang="nl-BE" b="1">
                <a:latin typeface="FlandersArtSans-Regular"/>
              </a:rPr>
              <a:t>Overeenkomst</a:t>
            </a:r>
            <a:r>
              <a:rPr lang="nl-BE">
                <a:latin typeface="FlandersArtSans-Regular"/>
              </a:rPr>
              <a:t> met de lerende</a:t>
            </a:r>
          </a:p>
          <a:p>
            <a:pPr marL="575945" lvl="1" indent="-287655"/>
            <a:r>
              <a:rPr lang="nl-BE">
                <a:latin typeface="FlandersArtSans-Regular"/>
              </a:rPr>
              <a:t>Begeleiding door </a:t>
            </a:r>
            <a:r>
              <a:rPr lang="nl-BE" b="1">
                <a:latin typeface="FlandersArtSans-Regular"/>
              </a:rPr>
              <a:t>mentor</a:t>
            </a:r>
            <a:r>
              <a:rPr lang="nl-BE">
                <a:latin typeface="FlandersArtSans-Regular"/>
              </a:rPr>
              <a:t> die een </a:t>
            </a:r>
            <a:r>
              <a:rPr lang="nl-BE" b="1">
                <a:latin typeface="FlandersArtSans-Regular"/>
              </a:rPr>
              <a:t>mentoropleiding</a:t>
            </a:r>
            <a:r>
              <a:rPr lang="nl-BE">
                <a:latin typeface="FlandersArtSans-Regular"/>
              </a:rPr>
              <a:t> heeft gevolgd</a:t>
            </a:r>
          </a:p>
          <a:p>
            <a:pPr marL="575945" lvl="1" indent="-287655"/>
            <a:r>
              <a:rPr lang="nl-BE">
                <a:latin typeface="FlandersArtSans-Regular"/>
              </a:rPr>
              <a:t>Duurtijd van de overeenkomst minstens </a:t>
            </a:r>
            <a:r>
              <a:rPr lang="nl-BE" b="1">
                <a:latin typeface="FlandersArtSans-Regular"/>
              </a:rPr>
              <a:t>4 maanden</a:t>
            </a:r>
            <a:endParaRPr lang="nl-BE">
              <a:latin typeface="FlandersArtSans-Regular"/>
            </a:endParaRPr>
          </a:p>
          <a:p>
            <a:pPr marL="575945" lvl="1" indent="-287655"/>
            <a:r>
              <a:rPr lang="nl-BE">
                <a:latin typeface="FlandersArtSans-Regular"/>
              </a:rPr>
              <a:t>Vestiging in het Vlaams gewest</a:t>
            </a:r>
          </a:p>
          <a:p>
            <a:pPr marL="575945" lvl="2" indent="0">
              <a:buNone/>
            </a:pPr>
            <a:endParaRPr lang="nl-BE"/>
          </a:p>
          <a:p>
            <a:r>
              <a:rPr lang="nl-BE" b="1">
                <a:latin typeface="FlandersArtSans-Regular"/>
              </a:rPr>
              <a:t>Stopzetting oude maatregelen:</a:t>
            </a:r>
          </a:p>
          <a:p>
            <a:pPr marL="575945" lvl="1" indent="-287655"/>
            <a:r>
              <a:rPr lang="nl-BE">
                <a:latin typeface="FlandersArtSans-Regular"/>
              </a:rPr>
              <a:t>Incentives voor ondernemingen vandaag</a:t>
            </a:r>
          </a:p>
          <a:p>
            <a:pPr marL="863600" lvl="2" indent="-287655"/>
            <a:r>
              <a:rPr lang="nl-BE" sz="2200">
                <a:solidFill>
                  <a:schemeClr val="bg1">
                    <a:lumMod val="50000"/>
                  </a:schemeClr>
                </a:solidFill>
                <a:latin typeface="FlandersArtSans-Regular"/>
              </a:rPr>
              <a:t>Stagebonus</a:t>
            </a:r>
          </a:p>
          <a:p>
            <a:pPr marL="863600" lvl="2" indent="-287655"/>
            <a:r>
              <a:rPr lang="nl-BE" sz="2200">
                <a:solidFill>
                  <a:schemeClr val="bg1">
                    <a:lumMod val="50000"/>
                  </a:schemeClr>
                </a:solidFill>
                <a:latin typeface="FlandersArtSans-Regular"/>
              </a:rPr>
              <a:t>Mentorkorting (RSZ)</a:t>
            </a:r>
          </a:p>
          <a:p>
            <a:pPr marL="863600" lvl="2" indent="-287655"/>
            <a:r>
              <a:rPr lang="nl-BE" sz="2200">
                <a:solidFill>
                  <a:schemeClr val="bg1">
                    <a:lumMod val="50000"/>
                  </a:schemeClr>
                </a:solidFill>
                <a:latin typeface="FlandersArtSans-Regular"/>
              </a:rPr>
              <a:t>RSZ-korting jongeren duaal/ deeltijds werkenden</a:t>
            </a:r>
          </a:p>
          <a:p>
            <a:pPr marL="575945" lvl="1" indent="-287655"/>
            <a:r>
              <a:rPr lang="nl-BE">
                <a:latin typeface="FlandersArtSans-Regular"/>
              </a:rPr>
              <a:t>Incentive voor de lerende vandaag</a:t>
            </a:r>
          </a:p>
          <a:p>
            <a:pPr marL="863600" lvl="2" indent="-287655"/>
            <a:r>
              <a:rPr lang="nl-BE" sz="2200">
                <a:solidFill>
                  <a:schemeClr val="bg1">
                    <a:lumMod val="50000"/>
                  </a:schemeClr>
                </a:solidFill>
                <a:latin typeface="FlandersArtSans-Regular"/>
              </a:rPr>
              <a:t>Startbonus</a:t>
            </a:r>
            <a:endParaRPr lang="nl-BE"/>
          </a:p>
          <a:p>
            <a:pPr>
              <a:buNone/>
            </a:pPr>
            <a:br>
              <a:rPr lang="nl-NL" i="1"/>
            </a:br>
            <a:r>
              <a:rPr lang="nl-NL" i="1"/>
              <a:t>Meer info op: </a:t>
            </a:r>
            <a:r>
              <a:rPr lang="nl-NL">
                <a:hlinkClick r:id="rId2"/>
              </a:rPr>
              <a:t>Premie kwalificerend werkplekleren | Vlaanderen.be</a:t>
            </a:r>
            <a:endParaRPr lang="nl-NL" i="1"/>
          </a:p>
          <a:p>
            <a:pPr>
              <a:buNone/>
            </a:pPr>
            <a:endParaRPr lang="nl-NL" i="1"/>
          </a:p>
          <a:p>
            <a:pPr>
              <a:buNone/>
            </a:pPr>
            <a:endParaRPr lang="nl-BE" i="1"/>
          </a:p>
          <a:p>
            <a:pPr>
              <a:buNone/>
            </a:pPr>
            <a:endParaRPr lang="nl-BE"/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BE70216E-559E-CAE8-C56D-8E6C7FD47D4B}"/>
              </a:ext>
            </a:extLst>
          </p:cNvPr>
          <p:cNvSpPr/>
          <p:nvPr/>
        </p:nvSpPr>
        <p:spPr>
          <a:xfrm>
            <a:off x="2636364" y="1338606"/>
            <a:ext cx="8034778" cy="339365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665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AB250-6BAA-2D4A-738F-861361A2C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Mentor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32B724E-80E3-59F4-6196-84AAC3675B30}"/>
              </a:ext>
            </a:extLst>
          </p:cNvPr>
          <p:cNvSpPr txBox="1">
            <a:spLocks/>
          </p:cNvSpPr>
          <p:nvPr/>
        </p:nvSpPr>
        <p:spPr>
          <a:xfrm>
            <a:off x="1728000" y="1056443"/>
            <a:ext cx="9888000" cy="45307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90000"/>
              <a:buFontTx/>
              <a:buBlip>
                <a:blip r:embed="rId2"/>
              </a:buBlip>
              <a:defRPr sz="2200" kern="1200" spc="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576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75000"/>
              <a:buFontTx/>
              <a:buBlip>
                <a:blip r:embed="rId3"/>
              </a:buBlip>
              <a:defRPr sz="2200" kern="1200" spc="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2pPr>
            <a:lvl3pPr marL="864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85000"/>
              <a:buFontTx/>
              <a:buBlip>
                <a:blip r:embed="rId4"/>
              </a:buBlip>
              <a:defRPr sz="2000" kern="1200" spc="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75000"/>
              <a:buFontTx/>
              <a:buBlip>
                <a:blip r:embed="rId5"/>
              </a:buBlip>
              <a:defRPr sz="2000" kern="1200" spc="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4pPr>
            <a:lvl5pPr marL="1440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90000"/>
              <a:buFontTx/>
              <a:buBlip>
                <a:blip r:embed="rId2"/>
              </a:buBlip>
              <a:defRPr sz="2000" kern="1200" spc="0" baseline="0">
                <a:solidFill>
                  <a:schemeClr val="tx1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nl-NL" b="1"/>
          </a:p>
          <a:p>
            <a:pPr>
              <a:buFontTx/>
              <a:buNone/>
            </a:pPr>
            <a:r>
              <a:rPr lang="nl-NL"/>
              <a:t>Iedereen die een opleiding volgt</a:t>
            </a:r>
          </a:p>
          <a:p>
            <a:r>
              <a:rPr lang="nl-NL"/>
              <a:t>Ingeval duaal en alternerend leren: Mentoropleiding  goedgekeurd door sectoraal partnerschap</a:t>
            </a:r>
          </a:p>
          <a:p>
            <a:r>
              <a:rPr lang="nl-NL"/>
              <a:t>Ingeval graduaat verpleegkunde: </a:t>
            </a:r>
          </a:p>
          <a:p>
            <a:pPr lvl="1"/>
            <a:r>
              <a:rPr lang="nl-BE">
                <a:latin typeface="FlandersArtSans-Regular"/>
              </a:rPr>
              <a:t>EVC-traject opleider-begeleider</a:t>
            </a:r>
          </a:p>
          <a:p>
            <a:pPr lvl="1"/>
            <a:r>
              <a:rPr lang="nl-NL"/>
              <a:t>Pedagogisch diploma</a:t>
            </a:r>
          </a:p>
          <a:p>
            <a:pPr lvl="1"/>
            <a:r>
              <a:rPr lang="nl-NL"/>
              <a:t>Mentoropleiding geregistreerd in de opleidingsdatabank VOI</a:t>
            </a:r>
          </a:p>
          <a:p>
            <a:pPr lvl="1"/>
            <a:r>
              <a:rPr lang="nl-NL"/>
              <a:t>Mentoropleiding goedgekeurd door sectoraal partnerschap</a:t>
            </a:r>
          </a:p>
          <a:p>
            <a:pPr>
              <a:buFontTx/>
              <a:buNone/>
            </a:pPr>
            <a:r>
              <a:rPr lang="nl-NL"/>
              <a:t> </a:t>
            </a:r>
          </a:p>
          <a:p>
            <a:pPr>
              <a:buFontTx/>
              <a:buNone/>
            </a:pPr>
            <a:r>
              <a:rPr lang="nl-NL" b="1"/>
              <a:t>Gelijkstelling voor</a:t>
            </a:r>
            <a:r>
              <a:rPr lang="nl-NL"/>
              <a:t>:</a:t>
            </a:r>
          </a:p>
          <a:p>
            <a:r>
              <a:rPr lang="nl-NL"/>
              <a:t>Wie als mentor erkend was voor de mentorkorting</a:t>
            </a:r>
          </a:p>
          <a:p>
            <a:r>
              <a:rPr lang="nl-NL"/>
              <a:t>Wie voor 1 september 2023 een voor de mentorkorting erkende mentoropleiding gevolgd heeft, maar geen mentorkorting aangevraagd heeft.</a:t>
            </a:r>
          </a:p>
          <a:p>
            <a:endParaRPr lang="nl-NL"/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330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AEC27-0733-3A28-6437-5D93716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000" y="836023"/>
            <a:ext cx="9888000" cy="1035977"/>
          </a:xfrm>
        </p:spPr>
        <p:txBody>
          <a:bodyPr/>
          <a:lstStyle/>
          <a:p>
            <a:r>
              <a:rPr lang="nl-NL"/>
              <a:t>Mentoropleiding in de opleidingsdatabank VOI </a:t>
            </a:r>
            <a:br>
              <a:rPr lang="nl-NL"/>
            </a:br>
            <a:endParaRPr lang="nl-BE" b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EE2954-8089-777B-FD59-32A92DD5B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5586" y="1872000"/>
            <a:ext cx="9888000" cy="4019753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nl-BE">
                <a:latin typeface="FlandersArtSans-Regular"/>
              </a:rPr>
              <a:t>Moet niet voldoen aan de minimum voorwaarde van 32 uur</a:t>
            </a:r>
            <a:br>
              <a:rPr lang="nl-BE">
                <a:latin typeface="FlandersArtSans-Regular"/>
              </a:rPr>
            </a:br>
            <a:endParaRPr lang="nl-BE">
              <a:latin typeface="FlandersArtSans-Regular"/>
            </a:endParaRPr>
          </a:p>
          <a:p>
            <a:r>
              <a:rPr lang="nl-BE">
                <a:latin typeface="FlandersArtSans-Regular"/>
              </a:rPr>
              <a:t>Moet vanaf 1/9/23 voldoen aan </a:t>
            </a:r>
            <a:r>
              <a:rPr lang="nl-BE" b="1">
                <a:solidFill>
                  <a:schemeClr val="accent1">
                    <a:lumMod val="75000"/>
                  </a:schemeClr>
                </a:solidFill>
                <a:latin typeface="FlandersArtSans-Regular"/>
              </a:rPr>
              <a:t>inhoudelijke voorwaarden</a:t>
            </a:r>
          </a:p>
          <a:p>
            <a:pPr marL="575945" lvl="1" indent="-287655"/>
            <a:r>
              <a:rPr lang="nl-NL"/>
              <a:t>technieken aanleren om het opleidingsplan te personaliseren;</a:t>
            </a:r>
          </a:p>
          <a:p>
            <a:pPr marL="575945" lvl="1" indent="-287655"/>
            <a:r>
              <a:rPr lang="nl-NL"/>
              <a:t>vaardigheden bijbrengen om personen die op een werkvloer een opleiding krijgen:</a:t>
            </a:r>
          </a:p>
          <a:p>
            <a:pPr marL="863600" lvl="2" indent="-287655"/>
            <a:r>
              <a:rPr lang="nl-NL"/>
              <a:t>instructies te geven;</a:t>
            </a:r>
          </a:p>
          <a:p>
            <a:pPr marL="863600" lvl="2" indent="-287655"/>
            <a:r>
              <a:rPr lang="nl-NL"/>
              <a:t>te motiveren;</a:t>
            </a:r>
          </a:p>
          <a:p>
            <a:pPr marL="863600" lvl="2" indent="-287655"/>
            <a:r>
              <a:rPr lang="nl-NL"/>
              <a:t>hun vorderingen op te volgen;</a:t>
            </a:r>
          </a:p>
          <a:p>
            <a:pPr marL="863600" lvl="2" indent="-287655"/>
            <a:r>
              <a:rPr lang="nl-NL"/>
              <a:t>bij te sturen;</a:t>
            </a:r>
          </a:p>
          <a:p>
            <a:pPr marL="863600" lvl="2" indent="-287655"/>
            <a:r>
              <a:rPr lang="nl-NL"/>
              <a:t>te evalueren;</a:t>
            </a:r>
          </a:p>
          <a:p>
            <a:pPr marL="863600" lvl="2" indent="-287655"/>
            <a:r>
              <a:rPr lang="nl-NL"/>
              <a:t>feedback te geven</a:t>
            </a:r>
            <a:br>
              <a:rPr lang="nl-NL"/>
            </a:b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41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AEC27-0733-3A28-6437-5D93716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000" y="862149"/>
            <a:ext cx="9888000" cy="1009851"/>
          </a:xfrm>
        </p:spPr>
        <p:txBody>
          <a:bodyPr/>
          <a:lstStyle/>
          <a:p>
            <a:r>
              <a:rPr lang="nl-NL"/>
              <a:t>Mentoropleidingen in de opleidingsdatabank VOI </a:t>
            </a:r>
            <a:br>
              <a:rPr lang="nl-NL"/>
            </a:br>
            <a:endParaRPr lang="nl-BE" b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EE2954-8089-777B-FD59-32A92DD5B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6159" y="1564849"/>
            <a:ext cx="9888000" cy="3622856"/>
          </a:xfrm>
        </p:spPr>
        <p:txBody>
          <a:bodyPr/>
          <a:lstStyle/>
          <a:p>
            <a:pPr>
              <a:buNone/>
            </a:pPr>
            <a:br>
              <a:rPr lang="nl-NL"/>
            </a:br>
            <a:endParaRPr lang="nl-NL"/>
          </a:p>
          <a:p>
            <a:r>
              <a:rPr lang="nl-NL"/>
              <a:t>Moeten als mentoropleiding aangeduid worden bij het aanmelden</a:t>
            </a:r>
          </a:p>
          <a:p>
            <a:pPr lvl="1"/>
            <a:r>
              <a:rPr lang="nl-NL"/>
              <a:t>Wijziging WSE-loket</a:t>
            </a:r>
          </a:p>
          <a:p>
            <a:pPr marL="288000" lvl="1" indent="0">
              <a:buNone/>
            </a:pPr>
            <a:endParaRPr lang="nl-NL"/>
          </a:p>
          <a:p>
            <a:r>
              <a:rPr lang="nl-NL"/>
              <a:t>Beoordeeld </a:t>
            </a:r>
            <a:r>
              <a:rPr lang="nl-NL" err="1"/>
              <a:t>obv</a:t>
            </a:r>
            <a:r>
              <a:rPr lang="nl-NL"/>
              <a:t> </a:t>
            </a:r>
            <a:r>
              <a:rPr lang="nl-NL">
                <a:solidFill>
                  <a:schemeClr val="accent1">
                    <a:lumMod val="75000"/>
                  </a:schemeClr>
                </a:solidFill>
              </a:rPr>
              <a:t>opleidingsplan</a:t>
            </a:r>
            <a:r>
              <a:rPr lang="nl-NL"/>
              <a:t> </a:t>
            </a:r>
          </a:p>
          <a:p>
            <a:pPr lvl="1"/>
            <a:r>
              <a:rPr lang="nl-NL"/>
              <a:t>op te laden als bijlage = noodzakelijk</a:t>
            </a:r>
            <a:br>
              <a:rPr lang="nl-NL"/>
            </a:br>
            <a:endParaRPr lang="nl-NL"/>
          </a:p>
          <a:p>
            <a:r>
              <a:rPr lang="nl-NL"/>
              <a:t>Registreren als </a:t>
            </a:r>
            <a:r>
              <a:rPr lang="nl-NL">
                <a:solidFill>
                  <a:schemeClr val="accent1">
                    <a:lumMod val="75000"/>
                  </a:schemeClr>
                </a:solidFill>
              </a:rPr>
              <a:t>APARTE opleiding </a:t>
            </a:r>
          </a:p>
          <a:p>
            <a:pPr lvl="1"/>
            <a:r>
              <a:rPr lang="nl-NL"/>
              <a:t>geen module van een andere opleiding</a:t>
            </a:r>
          </a:p>
          <a:p>
            <a:pPr marL="288000" lvl="1" indent="0">
              <a:buNone/>
            </a:pPr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157E39D-AADC-22E3-AB89-DF312F5BC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422" y="2704969"/>
            <a:ext cx="6652837" cy="3185436"/>
          </a:xfrm>
          <a:prstGeom prst="rect">
            <a:avLst/>
          </a:prstGeom>
        </p:spPr>
      </p:pic>
      <p:cxnSp>
        <p:nvCxnSpPr>
          <p:cNvPr id="7" name="Verbindingslijn: gebogen 6">
            <a:extLst>
              <a:ext uri="{FF2B5EF4-FFF2-40B4-BE49-F238E27FC236}">
                <a16:creationId xmlns:a16="http://schemas.microsoft.com/office/drawing/2014/main" id="{48559BE4-0C4B-F41B-D0B7-3130D2DC74BC}"/>
              </a:ext>
            </a:extLst>
          </p:cNvPr>
          <p:cNvCxnSpPr/>
          <p:nvPr/>
        </p:nvCxnSpPr>
        <p:spPr>
          <a:xfrm>
            <a:off x="4637314" y="2704011"/>
            <a:ext cx="2612572" cy="27432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35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672274-7380-B195-4714-B5DBD853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Stopzetting huidige mentoropleidingen in ODB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BB76D2-07D1-0A6B-F895-C6A6653C9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8000" y="1872000"/>
            <a:ext cx="9888000" cy="3715200"/>
          </a:xfrm>
        </p:spPr>
        <p:txBody>
          <a:bodyPr/>
          <a:lstStyle/>
          <a:p>
            <a:r>
              <a:rPr lang="nl-BE"/>
              <a:t>Huidige registraties </a:t>
            </a:r>
          </a:p>
          <a:p>
            <a:pPr lvl="1"/>
            <a:r>
              <a:rPr lang="nl-BE"/>
              <a:t>Niet inhoudelijk gescreend op de nieuwe inhoudelijke criteria</a:t>
            </a:r>
          </a:p>
          <a:p>
            <a:pPr lvl="1"/>
            <a:r>
              <a:rPr lang="nl-BE"/>
              <a:t>Krijgen een stopzettingsdatum van 31/08</a:t>
            </a:r>
          </a:p>
          <a:p>
            <a:pPr lvl="2"/>
            <a:r>
              <a:rPr lang="nl-BE"/>
              <a:t>Nieuwe cursisten vanaf 1/9: geen recht meer op VOV</a:t>
            </a:r>
          </a:p>
          <a:p>
            <a:pPr lvl="1"/>
            <a:endParaRPr lang="nl-BE"/>
          </a:p>
          <a:p>
            <a:pPr lvl="1"/>
            <a:endParaRPr lang="nl-BE"/>
          </a:p>
          <a:p>
            <a:pPr lvl="1"/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DEC1091-1B22-B8C8-234D-EDF8C2837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350" y="3651475"/>
            <a:ext cx="7033870" cy="174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43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AEC27-0733-3A28-6437-5D93716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000" y="849086"/>
            <a:ext cx="9888000" cy="1022914"/>
          </a:xfrm>
        </p:spPr>
        <p:txBody>
          <a:bodyPr/>
          <a:lstStyle/>
          <a:p>
            <a:r>
              <a:rPr lang="nl-BE"/>
              <a:t>Keuze opleidingsverstrekker: optie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EE2954-8089-777B-FD59-32A92DD5B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1319349"/>
            <a:ext cx="10415025" cy="4689565"/>
          </a:xfrm>
        </p:spPr>
        <p:txBody>
          <a:bodyPr vert="horz" lIns="0" tIns="0" rIns="0" bIns="0" rtlCol="0" anchor="t">
            <a:noAutofit/>
          </a:bodyPr>
          <a:lstStyle/>
          <a:p>
            <a:pPr marL="575945" lvl="1" indent="-287655"/>
            <a:endParaRPr lang="nl-BE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/>
              <a:t>In aanmerking komen als mentoropleiding voor de maatregel KWPL graduaat verpleegkunde en/of in aanmerking komen voor VOV (met minder dan 32 uur)? </a:t>
            </a:r>
            <a:br>
              <a:rPr lang="nl-BE"/>
            </a:br>
            <a:r>
              <a:rPr lang="nl-BE"/>
              <a:t>JA</a:t>
            </a:r>
          </a:p>
          <a:p>
            <a:pPr marL="575945" lvl="1" indent="-287655"/>
            <a:r>
              <a:rPr lang="nl-BE">
                <a:latin typeface="FlandersArtSans-Regular"/>
              </a:rPr>
              <a:t>Mentoropleiding aanmelden vanaf 22/08/2023</a:t>
            </a:r>
          </a:p>
          <a:p>
            <a:pPr marL="575945" lvl="1" indent="-287655"/>
            <a:r>
              <a:rPr lang="nl-BE">
                <a:latin typeface="FlandersArtSans-Regular"/>
              </a:rPr>
              <a:t>Aantonen dat de opleiding voldoet aan de voorwaarden voor een mentoropleiding (opleidingsplan toevoegen)</a:t>
            </a:r>
            <a:endParaRPr lang="nl-BE"/>
          </a:p>
          <a:p>
            <a:pPr indent="-287710">
              <a:buNone/>
            </a:pPr>
            <a:br>
              <a:rPr lang="nl-BE">
                <a:latin typeface="FlandersArtSans-Regular"/>
              </a:rPr>
            </a:br>
            <a:br>
              <a:rPr lang="nl-BE">
                <a:latin typeface="FlandersArtSans-Regular"/>
              </a:rPr>
            </a:br>
            <a:r>
              <a:rPr lang="nl-BE">
                <a:latin typeface="FlandersArtSans-Regular"/>
              </a:rPr>
              <a:t>Nieuw: </a:t>
            </a:r>
            <a:br>
              <a:rPr lang="nl-BE">
                <a:latin typeface="FlandersArtSans-Regular"/>
              </a:rPr>
            </a:br>
            <a:r>
              <a:rPr lang="nl-BE">
                <a:latin typeface="FlandersArtSans-Regular"/>
              </a:rPr>
              <a:t>de geregistreerde opleiding wordt gepubliceerd als </a:t>
            </a:r>
            <a:br>
              <a:rPr lang="nl-BE">
                <a:latin typeface="FlandersArtSans-Regular"/>
              </a:rPr>
            </a:br>
            <a:r>
              <a:rPr lang="nl-BE">
                <a:latin typeface="FlandersArtSans-Regular"/>
              </a:rPr>
              <a:t>‘mentoropleiding: ja’ in de publieke opleidingsdatabank </a:t>
            </a:r>
            <a:br>
              <a:rPr lang="nl-BE">
                <a:latin typeface="FlandersArtSans-Regular"/>
              </a:rPr>
            </a:br>
            <a:r>
              <a:rPr lang="nl-BE">
                <a:latin typeface="FlandersArtSans-Regular"/>
              </a:rPr>
              <a:t>VOI, zodat duidelijk is dat de (cursist van de) opleiding </a:t>
            </a:r>
            <a:br>
              <a:rPr lang="nl-BE">
                <a:latin typeface="FlandersArtSans-Regular"/>
              </a:rPr>
            </a:br>
            <a:r>
              <a:rPr lang="nl-BE">
                <a:latin typeface="FlandersArtSans-Regular"/>
              </a:rPr>
              <a:t>recht geeft op de premie kwalificerend werkplekleren</a:t>
            </a:r>
            <a:endParaRPr lang="nl-BE"/>
          </a:p>
          <a:p>
            <a:pPr marL="575945" lvl="1" indent="-287655"/>
            <a:endParaRPr lang="nl-BE"/>
          </a:p>
          <a:p>
            <a:pPr marL="287655" lvl="1" indent="0">
              <a:buNone/>
            </a:pPr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4372CDE-1ECB-75E4-3406-D3093B378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1857" y="3945061"/>
            <a:ext cx="4330143" cy="240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29044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DEPWS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31B7BC"/>
      </a:accent1>
      <a:accent2>
        <a:srgbClr val="E69B1E"/>
      </a:accent2>
      <a:accent3>
        <a:srgbClr val="BE50A7"/>
      </a:accent3>
      <a:accent4>
        <a:srgbClr val="C9D010"/>
      </a:accent4>
      <a:accent5>
        <a:srgbClr val="008BCE"/>
      </a:accent5>
      <a:accent6>
        <a:srgbClr val="D36E26"/>
      </a:accent6>
      <a:hlink>
        <a:srgbClr val="3C96BE"/>
      </a:hlink>
      <a:folHlink>
        <a:srgbClr val="AA78AA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logoVO_basic.potx" id="{D7F82C5B-63B3-4B69-ADD1-FC6CF7006573}" vid="{4C2CE238-9F81-4813-ABE5-2FCEB2D10D5F}"/>
    </a:ext>
  </a:extLst>
</a:theme>
</file>

<file path=ppt/theme/theme2.xml><?xml version="1.0" encoding="utf-8"?>
<a:theme xmlns:a="http://schemas.openxmlformats.org/drawingml/2006/main" name="Presentatie_VO_V6">
  <a:themeElements>
    <a:clrScheme name="DEPWS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31B7BC"/>
      </a:accent1>
      <a:accent2>
        <a:srgbClr val="E69B1E"/>
      </a:accent2>
      <a:accent3>
        <a:srgbClr val="BE50A7"/>
      </a:accent3>
      <a:accent4>
        <a:srgbClr val="C9D010"/>
      </a:accent4>
      <a:accent5>
        <a:srgbClr val="008BCE"/>
      </a:accent5>
      <a:accent6>
        <a:srgbClr val="D36E26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logoVO_basic.potx" id="{D7F82C5B-63B3-4B69-ADD1-FC6CF7006573}" vid="{0ECB786F-417E-4CA8-A97E-52FA1A991DD6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8DF8656C8A4746A97C6309161E183B" ma:contentTypeVersion="17" ma:contentTypeDescription="Een nieuw document maken." ma:contentTypeScope="" ma:versionID="24a150d49ff5a8d3488539231dd028ab">
  <xsd:schema xmlns:xsd="http://www.w3.org/2001/XMLSchema" xmlns:xs="http://www.w3.org/2001/XMLSchema" xmlns:p="http://schemas.microsoft.com/office/2006/metadata/properties" xmlns:ns2="18d18343-5966-490c-9855-1b58474a715a" xmlns:ns3="063f8023-a3e7-4230-9a3e-73bdefc4b7a5" xmlns:ns4="9a9ec0f0-7796-43d0-ac1f-4c8c46ee0bd1" targetNamespace="http://schemas.microsoft.com/office/2006/metadata/properties" ma:root="true" ma:fieldsID="881f7878a0258f93e7c703679bc47f3f" ns2:_="" ns3:_="" ns4:_="">
    <xsd:import namespace="18d18343-5966-490c-9855-1b58474a715a"/>
    <xsd:import namespace="063f8023-a3e7-4230-9a3e-73bdefc4b7a5"/>
    <xsd:import namespace="9a9ec0f0-7796-43d0-ac1f-4c8c46ee0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18343-5966-490c-9855-1b58474a71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49ca8161-7180-459b-a0ef-1a71cf6ffe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f8023-a3e7-4230-9a3e-73bdefc4b7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ec0f0-7796-43d0-ac1f-4c8c46ee0bd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44c6d58-5076-4ded-802b-5f3e50b10bfb}" ma:internalName="TaxCatchAll" ma:showField="CatchAllData" ma:web="063f8023-a3e7-4230-9a3e-73bdefc4b7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9ec0f0-7796-43d0-ac1f-4c8c46ee0bd1" xsi:nil="true"/>
    <lcf76f155ced4ddcb4097134ff3c332f xmlns="18d18343-5966-490c-9855-1b58474a715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89E10DA-25D5-490D-BFDA-D25F44C1CC88}">
  <ds:schemaRefs>
    <ds:schemaRef ds:uri="063f8023-a3e7-4230-9a3e-73bdefc4b7a5"/>
    <ds:schemaRef ds:uri="18d18343-5966-490c-9855-1b58474a715a"/>
    <ds:schemaRef ds:uri="9a9ec0f0-7796-43d0-ac1f-4c8c46ee0bd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2755D63-94B4-4871-9BDF-24757C48B0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0E97A7-688E-4933-B074-09AA5E5AB452}">
  <ds:schemaRefs>
    <ds:schemaRef ds:uri="http://schemas.microsoft.com/office/2006/metadata/properties"/>
    <ds:schemaRef ds:uri="18d18343-5966-490c-9855-1b58474a715a"/>
    <ds:schemaRef ds:uri="http://schemas.microsoft.com/office/2006/documentManagement/types"/>
    <ds:schemaRef ds:uri="9a9ec0f0-7796-43d0-ac1f-4c8c46ee0bd1"/>
    <ds:schemaRef ds:uri="http://purl.org/dc/dcmitype/"/>
    <ds:schemaRef ds:uri="http://schemas.microsoft.com/office/infopath/2007/PartnerControls"/>
    <ds:schemaRef ds:uri="063f8023-a3e7-4230-9a3e-73bdefc4b7a5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843</Words>
  <Application>Microsoft Office PowerPoint</Application>
  <PresentationFormat>Breedbeeld</PresentationFormat>
  <Paragraphs>138</Paragraphs>
  <Slides>13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FlandersArtSans-Bold</vt:lpstr>
      <vt:lpstr>FlandersArtSans-Regular</vt:lpstr>
      <vt:lpstr>FlandersArtSerif-Regular</vt:lpstr>
      <vt:lpstr>Aangepast ontwerp</vt:lpstr>
      <vt:lpstr>Presentatie_VO_V6</vt:lpstr>
      <vt:lpstr>Mentoropleiding </vt:lpstr>
      <vt:lpstr>Agenda</vt:lpstr>
      <vt:lpstr>Nieuwe maatregel kwalificerend werkplekleren</vt:lpstr>
      <vt:lpstr>PowerPoint-presentatie</vt:lpstr>
      <vt:lpstr>Mentor</vt:lpstr>
      <vt:lpstr>Mentoropleiding in de opleidingsdatabank VOI  </vt:lpstr>
      <vt:lpstr>Mentoropleidingen in de opleidingsdatabank VOI  </vt:lpstr>
      <vt:lpstr>Stopzetting huidige mentoropleidingen in ODB</vt:lpstr>
      <vt:lpstr>Keuze opleidingsverstrekker: optie 1</vt:lpstr>
      <vt:lpstr>Mentoropleidingen vanaf 22/8 registreren </vt:lpstr>
      <vt:lpstr>Keuze opleidingsverstrekker: optie 2</vt:lpstr>
      <vt:lpstr>Keuze opleidingsverstrekker: optie 3</vt:lpstr>
      <vt:lpstr>Vragen?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Hervorming  incentives kwalificerend WPL  1 - Premie Kwalificerend werkplekleren voor ondernemingen 2 - Leerlingenpremie alternerende opleiding 3 - Opheffing van de huidige maatregelen</dc:title>
  <dc:creator>Winnelinckx Karlien</dc:creator>
  <cp:lastModifiedBy>Van den Brande Veerle</cp:lastModifiedBy>
  <cp:revision>2</cp:revision>
  <dcterms:created xsi:type="dcterms:W3CDTF">2022-06-28T11:39:59Z</dcterms:created>
  <dcterms:modified xsi:type="dcterms:W3CDTF">2023-08-23T11:27:29Z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0x010100098DF8656C8A4746A97C6309161E183B</vt:lpwstr>
  </property>
  <property fmtid="{D5CDD505-2E9C-101B-9397-08002B2CF9AE}" pid="3" name="MediaServiceImageTags">
    <vt:lpwstr/>
  </property>
</Properties>
</file>