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0" r:id="rId7"/>
  </p:sldMasterIdLst>
  <p:notesMasterIdLst>
    <p:notesMasterId r:id="rId132"/>
  </p:notesMasterIdLst>
  <p:handoutMasterIdLst>
    <p:handoutMasterId r:id="rId133"/>
  </p:handoutMasterIdLst>
  <p:sldIdLst>
    <p:sldId id="265" r:id="rId8"/>
    <p:sldId id="1217" r:id="rId9"/>
    <p:sldId id="352" r:id="rId10"/>
    <p:sldId id="272" r:id="rId11"/>
    <p:sldId id="275" r:id="rId12"/>
    <p:sldId id="1218" r:id="rId13"/>
    <p:sldId id="1556" r:id="rId14"/>
    <p:sldId id="1220" r:id="rId15"/>
    <p:sldId id="1189" r:id="rId16"/>
    <p:sldId id="1190" r:id="rId17"/>
    <p:sldId id="1221" r:id="rId18"/>
    <p:sldId id="1022" r:id="rId19"/>
    <p:sldId id="1023" r:id="rId20"/>
    <p:sldId id="1197" r:id="rId21"/>
    <p:sldId id="1199" r:id="rId22"/>
    <p:sldId id="1198" r:id="rId23"/>
    <p:sldId id="1204" r:id="rId24"/>
    <p:sldId id="1205" r:id="rId25"/>
    <p:sldId id="1544" r:id="rId26"/>
    <p:sldId id="1207" r:id="rId27"/>
    <p:sldId id="1208" r:id="rId28"/>
    <p:sldId id="1209" r:id="rId29"/>
    <p:sldId id="1210" r:id="rId30"/>
    <p:sldId id="1215" r:id="rId31"/>
    <p:sldId id="1548" r:id="rId32"/>
    <p:sldId id="1575" r:id="rId33"/>
    <p:sldId id="1576" r:id="rId34"/>
    <p:sldId id="1563" r:id="rId35"/>
    <p:sldId id="1577" r:id="rId36"/>
    <p:sldId id="1212" r:id="rId37"/>
    <p:sldId id="1213" r:id="rId38"/>
    <p:sldId id="1557" r:id="rId39"/>
    <p:sldId id="1573" r:id="rId40"/>
    <p:sldId id="1574" r:id="rId41"/>
    <p:sldId id="1222" r:id="rId42"/>
    <p:sldId id="1223" r:id="rId43"/>
    <p:sldId id="1200" r:id="rId44"/>
    <p:sldId id="1201" r:id="rId45"/>
    <p:sldId id="1202" r:id="rId46"/>
    <p:sldId id="1203" r:id="rId47"/>
    <p:sldId id="1214" r:id="rId48"/>
    <p:sldId id="1216" r:id="rId49"/>
    <p:sldId id="1211" r:id="rId50"/>
    <p:sldId id="1549" r:id="rId51"/>
    <p:sldId id="1226" r:id="rId52"/>
    <p:sldId id="1578" r:id="rId53"/>
    <p:sldId id="1191" r:id="rId54"/>
    <p:sldId id="1040" r:id="rId55"/>
    <p:sldId id="1041" r:id="rId56"/>
    <p:sldId id="1550" r:id="rId57"/>
    <p:sldId id="1192" r:id="rId58"/>
    <p:sldId id="1551" r:id="rId59"/>
    <p:sldId id="1552" r:id="rId60"/>
    <p:sldId id="1554" r:id="rId61"/>
    <p:sldId id="1555" r:id="rId62"/>
    <p:sldId id="1542" r:id="rId63"/>
    <p:sldId id="1569" r:id="rId64"/>
    <p:sldId id="1224" r:id="rId65"/>
    <p:sldId id="1225" r:id="rId66"/>
    <p:sldId id="1193" r:id="rId67"/>
    <p:sldId id="1194" r:id="rId68"/>
    <p:sldId id="1195" r:id="rId69"/>
    <p:sldId id="1196" r:id="rId70"/>
    <p:sldId id="1083" r:id="rId71"/>
    <p:sldId id="1227" r:id="rId72"/>
    <p:sldId id="1228" r:id="rId73"/>
    <p:sldId id="1229" r:id="rId74"/>
    <p:sldId id="1230" r:id="rId75"/>
    <p:sldId id="256" r:id="rId76"/>
    <p:sldId id="268" r:id="rId77"/>
    <p:sldId id="269" r:id="rId78"/>
    <p:sldId id="270" r:id="rId79"/>
    <p:sldId id="274" r:id="rId80"/>
    <p:sldId id="1252" r:id="rId81"/>
    <p:sldId id="273" r:id="rId82"/>
    <p:sldId id="1253" r:id="rId83"/>
    <p:sldId id="1107" r:id="rId84"/>
    <p:sldId id="1564" r:id="rId85"/>
    <p:sldId id="1565" r:id="rId86"/>
    <p:sldId id="1566" r:id="rId87"/>
    <p:sldId id="1553" r:id="rId88"/>
    <p:sldId id="1567" r:id="rId89"/>
    <p:sldId id="1568" r:id="rId90"/>
    <p:sldId id="1231" r:id="rId91"/>
    <p:sldId id="1232" r:id="rId92"/>
    <p:sldId id="1233" r:id="rId93"/>
    <p:sldId id="1235" r:id="rId94"/>
    <p:sldId id="1236" r:id="rId95"/>
    <p:sldId id="1234" r:id="rId96"/>
    <p:sldId id="1579" r:id="rId97"/>
    <p:sldId id="1237" r:id="rId98"/>
    <p:sldId id="1239" r:id="rId99"/>
    <p:sldId id="1240" r:id="rId100"/>
    <p:sldId id="1580" r:id="rId101"/>
    <p:sldId id="1241" r:id="rId102"/>
    <p:sldId id="1242" r:id="rId103"/>
    <p:sldId id="1243" r:id="rId104"/>
    <p:sldId id="1244" r:id="rId105"/>
    <p:sldId id="1245" r:id="rId106"/>
    <p:sldId id="1246" r:id="rId107"/>
    <p:sldId id="1061" r:id="rId108"/>
    <p:sldId id="1247" r:id="rId109"/>
    <p:sldId id="1248" r:id="rId110"/>
    <p:sldId id="1249" r:id="rId111"/>
    <p:sldId id="1250" r:id="rId112"/>
    <p:sldId id="1251" r:id="rId113"/>
    <p:sldId id="1547" r:id="rId114"/>
    <p:sldId id="1570" r:id="rId115"/>
    <p:sldId id="1064" r:id="rId116"/>
    <p:sldId id="1065" r:id="rId117"/>
    <p:sldId id="1186" r:id="rId118"/>
    <p:sldId id="1571" r:id="rId119"/>
    <p:sldId id="1572" r:id="rId120"/>
    <p:sldId id="1540" r:id="rId121"/>
    <p:sldId id="1541" r:id="rId122"/>
    <p:sldId id="1188" r:id="rId123"/>
    <p:sldId id="1558" r:id="rId124"/>
    <p:sldId id="730" r:id="rId125"/>
    <p:sldId id="1559" r:id="rId126"/>
    <p:sldId id="1560" r:id="rId127"/>
    <p:sldId id="1561" r:id="rId128"/>
    <p:sldId id="1562" r:id="rId129"/>
    <p:sldId id="686" r:id="rId130"/>
    <p:sldId id="729" r:id="rId131"/>
  </p:sldIdLst>
  <p:sldSz cx="9144000" cy="6858000" type="screen4x3"/>
  <p:notesSz cx="7099300" cy="102346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hee, Katlijn" initials="V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717171"/>
    <a:srgbClr val="646464"/>
    <a:srgbClr val="9B9B9B"/>
    <a:srgbClr val="EEEEE7"/>
    <a:srgbClr val="CC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2602" autoAdjust="0"/>
  </p:normalViewPr>
  <p:slideViewPr>
    <p:cSldViewPr snapToGrid="0" showGuides="1">
      <p:cViewPr varScale="1">
        <p:scale>
          <a:sx n="114" d="100"/>
          <a:sy n="114" d="100"/>
        </p:scale>
        <p:origin x="1968" y="96"/>
      </p:cViewPr>
      <p:guideLst>
        <p:guide orient="horz" pos="2160"/>
        <p:guide pos="2880"/>
        <p:guide pos="5581"/>
      </p:guideLst>
    </p:cSldViewPr>
  </p:slideViewPr>
  <p:outlineViewPr>
    <p:cViewPr>
      <p:scale>
        <a:sx n="33" d="100"/>
        <a:sy n="33" d="100"/>
      </p:scale>
      <p:origin x="0" y="4632"/>
    </p:cViewPr>
  </p:outlineViewPr>
  <p:notesTextViewPr>
    <p:cViewPr>
      <p:scale>
        <a:sx n="1" d="1"/>
        <a:sy n="1" d="1"/>
      </p:scale>
      <p:origin x="0" y="0"/>
    </p:cViewPr>
  </p:notesTextViewPr>
  <p:sorterViewPr>
    <p:cViewPr varScale="1">
      <p:scale>
        <a:sx n="1" d="1"/>
        <a:sy n="1" d="1"/>
      </p:scale>
      <p:origin x="0" y="-7598"/>
    </p:cViewPr>
  </p:sorterViewPr>
  <p:notesViewPr>
    <p:cSldViewPr snapToGrid="0" snapToObjects="1">
      <p:cViewPr varScale="1">
        <p:scale>
          <a:sx n="60" d="100"/>
          <a:sy n="60" d="100"/>
        </p:scale>
        <p:origin x="-3206"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tableStyles" Target="tableStyle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customXml" Target="../customXml/item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commentAuthors" Target="commentAuthor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1.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presProps" Target="pres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2.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notesMaster" Target="notesMasters/notesMaster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customXml" Target="../customXml/item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BEFC7F27-3F35-C348-A7B2-F69A620161E2}" type="datetimeFigureOut">
              <a:rPr lang="nl-NL" smtClean="0"/>
              <a:t>8-6-2023</a:t>
            </a:fld>
            <a:endParaRPr lang="nl-NL"/>
          </a:p>
        </p:txBody>
      </p:sp>
      <p:sp>
        <p:nvSpPr>
          <p:cNvPr id="4" name="Tijdelijke aanduiding voor voetteks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BE"/>
          </a:p>
        </p:txBody>
      </p:sp>
      <p:sp>
        <p:nvSpPr>
          <p:cNvPr id="3" name="Tijdelijke aanduiding voo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6A937DD8-B20A-47A6-AA94-FD478FAA3C28}" type="datetimeFigureOut">
              <a:rPr lang="nl-BE" smtClean="0"/>
              <a:pPr/>
              <a:t>8/06/2023</a:t>
            </a:fld>
            <a:endParaRPr lang="nl-BE"/>
          </a:p>
        </p:txBody>
      </p:sp>
      <p:sp>
        <p:nvSpPr>
          <p:cNvPr id="4" name="Tijdelijke aanduiding voor dia-afbeelding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nl-BE"/>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97883128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120</a:t>
            </a:fld>
            <a:endParaRPr lang="nl-BE"/>
          </a:p>
        </p:txBody>
      </p:sp>
    </p:spTree>
    <p:extLst>
      <p:ext uri="{BB962C8B-B14F-4D97-AF65-F5344CB8AC3E}">
        <p14:creationId xmlns:p14="http://schemas.microsoft.com/office/powerpoint/2010/main" val="29190637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121</a:t>
            </a:fld>
            <a:endParaRPr lang="nl-BE"/>
          </a:p>
        </p:txBody>
      </p:sp>
    </p:spTree>
    <p:extLst>
      <p:ext uri="{BB962C8B-B14F-4D97-AF65-F5344CB8AC3E}">
        <p14:creationId xmlns:p14="http://schemas.microsoft.com/office/powerpoint/2010/main" val="263484428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123</a:t>
            </a:fld>
            <a:endParaRPr lang="nl-BE"/>
          </a:p>
        </p:txBody>
      </p:sp>
    </p:spTree>
    <p:extLst>
      <p:ext uri="{BB962C8B-B14F-4D97-AF65-F5344CB8AC3E}">
        <p14:creationId xmlns:p14="http://schemas.microsoft.com/office/powerpoint/2010/main" val="21439085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124</a:t>
            </a:fld>
            <a:endParaRPr lang="nl-BE"/>
          </a:p>
        </p:txBody>
      </p:sp>
    </p:spTree>
    <p:extLst>
      <p:ext uri="{BB962C8B-B14F-4D97-AF65-F5344CB8AC3E}">
        <p14:creationId xmlns:p14="http://schemas.microsoft.com/office/powerpoint/2010/main" val="112609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334817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1711117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265255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40345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19</a:t>
            </a:fld>
            <a:endParaRPr lang="nl-BE"/>
          </a:p>
        </p:txBody>
      </p:sp>
    </p:spTree>
    <p:extLst>
      <p:ext uri="{BB962C8B-B14F-4D97-AF65-F5344CB8AC3E}">
        <p14:creationId xmlns:p14="http://schemas.microsoft.com/office/powerpoint/2010/main" val="3005934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20</a:t>
            </a:fld>
            <a:endParaRPr lang="nl-BE"/>
          </a:p>
        </p:txBody>
      </p:sp>
    </p:spTree>
    <p:extLst>
      <p:ext uri="{BB962C8B-B14F-4D97-AF65-F5344CB8AC3E}">
        <p14:creationId xmlns:p14="http://schemas.microsoft.com/office/powerpoint/2010/main" val="180317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21</a:t>
            </a:fld>
            <a:endParaRPr lang="nl-BE"/>
          </a:p>
        </p:txBody>
      </p:sp>
    </p:spTree>
    <p:extLst>
      <p:ext uri="{BB962C8B-B14F-4D97-AF65-F5344CB8AC3E}">
        <p14:creationId xmlns:p14="http://schemas.microsoft.com/office/powerpoint/2010/main" val="2427626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22</a:t>
            </a:fld>
            <a:endParaRPr lang="nl-BE"/>
          </a:p>
        </p:txBody>
      </p:sp>
    </p:spTree>
    <p:extLst>
      <p:ext uri="{BB962C8B-B14F-4D97-AF65-F5344CB8AC3E}">
        <p14:creationId xmlns:p14="http://schemas.microsoft.com/office/powerpoint/2010/main" val="2331682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166316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3124069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24</a:t>
            </a:fld>
            <a:endParaRPr lang="nl-BE"/>
          </a:p>
        </p:txBody>
      </p:sp>
    </p:spTree>
    <p:extLst>
      <p:ext uri="{BB962C8B-B14F-4D97-AF65-F5344CB8AC3E}">
        <p14:creationId xmlns:p14="http://schemas.microsoft.com/office/powerpoint/2010/main" val="1480132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2120364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26</a:t>
            </a:fld>
            <a:endParaRPr lang="nl-BE"/>
          </a:p>
        </p:txBody>
      </p:sp>
    </p:spTree>
    <p:extLst>
      <p:ext uri="{BB962C8B-B14F-4D97-AF65-F5344CB8AC3E}">
        <p14:creationId xmlns:p14="http://schemas.microsoft.com/office/powerpoint/2010/main" val="2620581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27</a:t>
            </a:fld>
            <a:endParaRPr lang="nl-BE"/>
          </a:p>
        </p:txBody>
      </p:sp>
    </p:spTree>
    <p:extLst>
      <p:ext uri="{BB962C8B-B14F-4D97-AF65-F5344CB8AC3E}">
        <p14:creationId xmlns:p14="http://schemas.microsoft.com/office/powerpoint/2010/main" val="2417758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28</a:t>
            </a:fld>
            <a:endParaRPr lang="nl-BE"/>
          </a:p>
        </p:txBody>
      </p:sp>
    </p:spTree>
    <p:extLst>
      <p:ext uri="{BB962C8B-B14F-4D97-AF65-F5344CB8AC3E}">
        <p14:creationId xmlns:p14="http://schemas.microsoft.com/office/powerpoint/2010/main" val="31011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29</a:t>
            </a:fld>
            <a:endParaRPr lang="nl-BE"/>
          </a:p>
        </p:txBody>
      </p:sp>
    </p:spTree>
    <p:extLst>
      <p:ext uri="{BB962C8B-B14F-4D97-AF65-F5344CB8AC3E}">
        <p14:creationId xmlns:p14="http://schemas.microsoft.com/office/powerpoint/2010/main" val="775448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30</a:t>
            </a:fld>
            <a:endParaRPr lang="nl-BE"/>
          </a:p>
        </p:txBody>
      </p:sp>
    </p:spTree>
    <p:extLst>
      <p:ext uri="{BB962C8B-B14F-4D97-AF65-F5344CB8AC3E}">
        <p14:creationId xmlns:p14="http://schemas.microsoft.com/office/powerpoint/2010/main" val="2950594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31</a:t>
            </a:fld>
            <a:endParaRPr lang="nl-BE"/>
          </a:p>
        </p:txBody>
      </p:sp>
    </p:spTree>
    <p:extLst>
      <p:ext uri="{BB962C8B-B14F-4D97-AF65-F5344CB8AC3E}">
        <p14:creationId xmlns:p14="http://schemas.microsoft.com/office/powerpoint/2010/main" val="4281725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dirty="0"/>
              <a:t>Vloot zal dit gebruiken in geval dat een aanvrager een advies i.v.m. van SHEQ ( Safety, Health, Environment, </a:t>
            </a:r>
            <a:r>
              <a:rPr lang="nl-BE" sz="1200" dirty="0" err="1"/>
              <a:t>Quality</a:t>
            </a:r>
            <a:r>
              <a:rPr lang="nl-BE" sz="1200" dirty="0"/>
              <a:t>) nodig heeft. Daarvoor is ook de nieuwe tekstsoort ‘Aankoopadvies SHE-Q’ toegevoegd, kan gebruikt worden op Bestelaanvraag-lijnen.</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32</a:t>
            </a:fld>
            <a:endParaRPr lang="nl-BE"/>
          </a:p>
        </p:txBody>
      </p:sp>
    </p:spTree>
    <p:extLst>
      <p:ext uri="{BB962C8B-B14F-4D97-AF65-F5344CB8AC3E}">
        <p14:creationId xmlns:p14="http://schemas.microsoft.com/office/powerpoint/2010/main" val="1030511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33</a:t>
            </a:fld>
            <a:endParaRPr lang="nl-BE"/>
          </a:p>
        </p:txBody>
      </p:sp>
    </p:spTree>
    <p:extLst>
      <p:ext uri="{BB962C8B-B14F-4D97-AF65-F5344CB8AC3E}">
        <p14:creationId xmlns:p14="http://schemas.microsoft.com/office/powerpoint/2010/main" val="376011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34</a:t>
            </a:fld>
            <a:endParaRPr lang="nl-BE"/>
          </a:p>
        </p:txBody>
      </p:sp>
    </p:spTree>
    <p:extLst>
      <p:ext uri="{BB962C8B-B14F-4D97-AF65-F5344CB8AC3E}">
        <p14:creationId xmlns:p14="http://schemas.microsoft.com/office/powerpoint/2010/main" val="2764257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36</a:t>
            </a:fld>
            <a:endParaRPr lang="nl-BE"/>
          </a:p>
        </p:txBody>
      </p:sp>
    </p:spTree>
    <p:extLst>
      <p:ext uri="{BB962C8B-B14F-4D97-AF65-F5344CB8AC3E}">
        <p14:creationId xmlns:p14="http://schemas.microsoft.com/office/powerpoint/2010/main" val="3317693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37</a:t>
            </a:fld>
            <a:endParaRPr lang="nl-BE"/>
          </a:p>
        </p:txBody>
      </p:sp>
    </p:spTree>
    <p:extLst>
      <p:ext uri="{BB962C8B-B14F-4D97-AF65-F5344CB8AC3E}">
        <p14:creationId xmlns:p14="http://schemas.microsoft.com/office/powerpoint/2010/main" val="680578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38</a:t>
            </a:fld>
            <a:endParaRPr lang="nl-BE"/>
          </a:p>
        </p:txBody>
      </p:sp>
    </p:spTree>
    <p:extLst>
      <p:ext uri="{BB962C8B-B14F-4D97-AF65-F5344CB8AC3E}">
        <p14:creationId xmlns:p14="http://schemas.microsoft.com/office/powerpoint/2010/main" val="735901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39</a:t>
            </a:fld>
            <a:endParaRPr lang="nl-BE"/>
          </a:p>
        </p:txBody>
      </p:sp>
    </p:spTree>
    <p:extLst>
      <p:ext uri="{BB962C8B-B14F-4D97-AF65-F5344CB8AC3E}">
        <p14:creationId xmlns:p14="http://schemas.microsoft.com/office/powerpoint/2010/main" val="3082906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40</a:t>
            </a:fld>
            <a:endParaRPr lang="nl-BE"/>
          </a:p>
        </p:txBody>
      </p:sp>
    </p:spTree>
    <p:extLst>
      <p:ext uri="{BB962C8B-B14F-4D97-AF65-F5344CB8AC3E}">
        <p14:creationId xmlns:p14="http://schemas.microsoft.com/office/powerpoint/2010/main" val="2726979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41</a:t>
            </a:fld>
            <a:endParaRPr lang="nl-BE"/>
          </a:p>
        </p:txBody>
      </p:sp>
    </p:spTree>
    <p:extLst>
      <p:ext uri="{BB962C8B-B14F-4D97-AF65-F5344CB8AC3E}">
        <p14:creationId xmlns:p14="http://schemas.microsoft.com/office/powerpoint/2010/main" val="3489633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42</a:t>
            </a:fld>
            <a:endParaRPr lang="nl-BE"/>
          </a:p>
        </p:txBody>
      </p:sp>
    </p:spTree>
    <p:extLst>
      <p:ext uri="{BB962C8B-B14F-4D97-AF65-F5344CB8AC3E}">
        <p14:creationId xmlns:p14="http://schemas.microsoft.com/office/powerpoint/2010/main" val="703005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43</a:t>
            </a:fld>
            <a:endParaRPr lang="nl-BE"/>
          </a:p>
        </p:txBody>
      </p:sp>
    </p:spTree>
    <p:extLst>
      <p:ext uri="{BB962C8B-B14F-4D97-AF65-F5344CB8AC3E}">
        <p14:creationId xmlns:p14="http://schemas.microsoft.com/office/powerpoint/2010/main" val="4153972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44</a:t>
            </a:fld>
            <a:endParaRPr lang="nl-BE"/>
          </a:p>
        </p:txBody>
      </p:sp>
    </p:spTree>
    <p:extLst>
      <p:ext uri="{BB962C8B-B14F-4D97-AF65-F5344CB8AC3E}">
        <p14:creationId xmlns:p14="http://schemas.microsoft.com/office/powerpoint/2010/main" val="259881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45</a:t>
            </a:fld>
            <a:endParaRPr lang="nl-BE"/>
          </a:p>
        </p:txBody>
      </p:sp>
    </p:spTree>
    <p:extLst>
      <p:ext uri="{BB962C8B-B14F-4D97-AF65-F5344CB8AC3E}">
        <p14:creationId xmlns:p14="http://schemas.microsoft.com/office/powerpoint/2010/main" val="550825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46</a:t>
            </a:fld>
            <a:endParaRPr lang="nl-BE"/>
          </a:p>
        </p:txBody>
      </p:sp>
    </p:spTree>
    <p:extLst>
      <p:ext uri="{BB962C8B-B14F-4D97-AF65-F5344CB8AC3E}">
        <p14:creationId xmlns:p14="http://schemas.microsoft.com/office/powerpoint/2010/main" val="2647253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48</a:t>
            </a:fld>
            <a:endParaRPr lang="nl-BE"/>
          </a:p>
        </p:txBody>
      </p:sp>
    </p:spTree>
    <p:extLst>
      <p:ext uri="{BB962C8B-B14F-4D97-AF65-F5344CB8AC3E}">
        <p14:creationId xmlns:p14="http://schemas.microsoft.com/office/powerpoint/2010/main" val="1120200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49</a:t>
            </a:fld>
            <a:endParaRPr lang="nl-BE"/>
          </a:p>
        </p:txBody>
      </p:sp>
    </p:spTree>
    <p:extLst>
      <p:ext uri="{BB962C8B-B14F-4D97-AF65-F5344CB8AC3E}">
        <p14:creationId xmlns:p14="http://schemas.microsoft.com/office/powerpoint/2010/main" val="3631421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50</a:t>
            </a:fld>
            <a:endParaRPr lang="nl-BE"/>
          </a:p>
        </p:txBody>
      </p:sp>
    </p:spTree>
    <p:extLst>
      <p:ext uri="{BB962C8B-B14F-4D97-AF65-F5344CB8AC3E}">
        <p14:creationId xmlns:p14="http://schemas.microsoft.com/office/powerpoint/2010/main" val="1910541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51</a:t>
            </a:fld>
            <a:endParaRPr lang="nl-BE"/>
          </a:p>
        </p:txBody>
      </p:sp>
    </p:spTree>
    <p:extLst>
      <p:ext uri="{BB962C8B-B14F-4D97-AF65-F5344CB8AC3E}">
        <p14:creationId xmlns:p14="http://schemas.microsoft.com/office/powerpoint/2010/main" val="1536402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52</a:t>
            </a:fld>
            <a:endParaRPr lang="nl-BE"/>
          </a:p>
        </p:txBody>
      </p:sp>
    </p:spTree>
    <p:extLst>
      <p:ext uri="{BB962C8B-B14F-4D97-AF65-F5344CB8AC3E}">
        <p14:creationId xmlns:p14="http://schemas.microsoft.com/office/powerpoint/2010/main" val="1125511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53</a:t>
            </a:fld>
            <a:endParaRPr lang="nl-BE"/>
          </a:p>
        </p:txBody>
      </p:sp>
    </p:spTree>
    <p:extLst>
      <p:ext uri="{BB962C8B-B14F-4D97-AF65-F5344CB8AC3E}">
        <p14:creationId xmlns:p14="http://schemas.microsoft.com/office/powerpoint/2010/main" val="3075967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54</a:t>
            </a:fld>
            <a:endParaRPr lang="nl-BE"/>
          </a:p>
        </p:txBody>
      </p:sp>
    </p:spTree>
    <p:extLst>
      <p:ext uri="{BB962C8B-B14F-4D97-AF65-F5344CB8AC3E}">
        <p14:creationId xmlns:p14="http://schemas.microsoft.com/office/powerpoint/2010/main" val="79994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55</a:t>
            </a:fld>
            <a:endParaRPr lang="nl-BE"/>
          </a:p>
        </p:txBody>
      </p:sp>
    </p:spTree>
    <p:extLst>
      <p:ext uri="{BB962C8B-B14F-4D97-AF65-F5344CB8AC3E}">
        <p14:creationId xmlns:p14="http://schemas.microsoft.com/office/powerpoint/2010/main" val="967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35608338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56</a:t>
            </a:fld>
            <a:endParaRPr lang="nl-BE"/>
          </a:p>
        </p:txBody>
      </p:sp>
    </p:spTree>
    <p:extLst>
      <p:ext uri="{BB962C8B-B14F-4D97-AF65-F5344CB8AC3E}">
        <p14:creationId xmlns:p14="http://schemas.microsoft.com/office/powerpoint/2010/main" val="262986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57</a:t>
            </a:fld>
            <a:endParaRPr lang="nl-BE"/>
          </a:p>
        </p:txBody>
      </p:sp>
    </p:spTree>
    <p:extLst>
      <p:ext uri="{BB962C8B-B14F-4D97-AF65-F5344CB8AC3E}">
        <p14:creationId xmlns:p14="http://schemas.microsoft.com/office/powerpoint/2010/main" val="29940318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59</a:t>
            </a:fld>
            <a:endParaRPr lang="nl-BE"/>
          </a:p>
        </p:txBody>
      </p:sp>
    </p:spTree>
    <p:extLst>
      <p:ext uri="{BB962C8B-B14F-4D97-AF65-F5344CB8AC3E}">
        <p14:creationId xmlns:p14="http://schemas.microsoft.com/office/powerpoint/2010/main" val="2809224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61</a:t>
            </a:fld>
            <a:endParaRPr lang="nl-BE"/>
          </a:p>
        </p:txBody>
      </p:sp>
    </p:spTree>
    <p:extLst>
      <p:ext uri="{BB962C8B-B14F-4D97-AF65-F5344CB8AC3E}">
        <p14:creationId xmlns:p14="http://schemas.microsoft.com/office/powerpoint/2010/main" val="7065357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62</a:t>
            </a:fld>
            <a:endParaRPr lang="nl-BE"/>
          </a:p>
        </p:txBody>
      </p:sp>
    </p:spTree>
    <p:extLst>
      <p:ext uri="{BB962C8B-B14F-4D97-AF65-F5344CB8AC3E}">
        <p14:creationId xmlns:p14="http://schemas.microsoft.com/office/powerpoint/2010/main" val="17468840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63</a:t>
            </a:fld>
            <a:endParaRPr lang="nl-BE"/>
          </a:p>
        </p:txBody>
      </p:sp>
    </p:spTree>
    <p:extLst>
      <p:ext uri="{BB962C8B-B14F-4D97-AF65-F5344CB8AC3E}">
        <p14:creationId xmlns:p14="http://schemas.microsoft.com/office/powerpoint/2010/main" val="2724870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65</a:t>
            </a:fld>
            <a:endParaRPr lang="nl-BE"/>
          </a:p>
        </p:txBody>
      </p:sp>
    </p:spTree>
    <p:extLst>
      <p:ext uri="{BB962C8B-B14F-4D97-AF65-F5344CB8AC3E}">
        <p14:creationId xmlns:p14="http://schemas.microsoft.com/office/powerpoint/2010/main" val="12197879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66</a:t>
            </a:fld>
            <a:endParaRPr lang="nl-BE"/>
          </a:p>
        </p:txBody>
      </p:sp>
    </p:spTree>
    <p:extLst>
      <p:ext uri="{BB962C8B-B14F-4D97-AF65-F5344CB8AC3E}">
        <p14:creationId xmlns:p14="http://schemas.microsoft.com/office/powerpoint/2010/main" val="41133786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67</a:t>
            </a:fld>
            <a:endParaRPr lang="nl-BE"/>
          </a:p>
        </p:txBody>
      </p:sp>
    </p:spTree>
    <p:extLst>
      <p:ext uri="{BB962C8B-B14F-4D97-AF65-F5344CB8AC3E}">
        <p14:creationId xmlns:p14="http://schemas.microsoft.com/office/powerpoint/2010/main" val="42214195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68</a:t>
            </a:fld>
            <a:endParaRPr lang="nl-BE"/>
          </a:p>
        </p:txBody>
      </p:sp>
    </p:spTree>
    <p:extLst>
      <p:ext uri="{BB962C8B-B14F-4D97-AF65-F5344CB8AC3E}">
        <p14:creationId xmlns:p14="http://schemas.microsoft.com/office/powerpoint/2010/main" val="133761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b="0" i="0" kern="1200" dirty="0">
                <a:solidFill>
                  <a:schemeClr val="tx1"/>
                </a:solidFill>
                <a:effectLst/>
                <a:latin typeface="+mn-lt"/>
                <a:ea typeface="+mn-ea"/>
                <a:cs typeface="+mn-cs"/>
              </a:rPr>
              <a:t>Aanpassing van sommige BI Rollen: NIEUW '</a:t>
            </a:r>
            <a:r>
              <a:rPr lang="nl-BE" sz="1200" b="0" i="0" kern="1200" dirty="0" err="1">
                <a:solidFill>
                  <a:schemeClr val="tx1"/>
                </a:solidFill>
                <a:effectLst/>
                <a:latin typeface="+mn-lt"/>
                <a:ea typeface="+mn-ea"/>
                <a:cs typeface="+mn-cs"/>
              </a:rPr>
              <a:t>BIServiceAdministrator</a:t>
            </a:r>
            <a:r>
              <a:rPr lang="nl-BE" sz="1200" b="0" i="0" kern="1200" dirty="0">
                <a:solidFill>
                  <a:schemeClr val="tx1"/>
                </a:solidFill>
                <a:effectLst/>
                <a:latin typeface="+mn-lt"/>
                <a:ea typeface="+mn-ea"/>
                <a:cs typeface="+mn-cs"/>
              </a:rPr>
              <a:t>' : voordien </a:t>
            </a:r>
            <a:r>
              <a:rPr lang="nl-BE" sz="1200" b="0" i="0" kern="1200" dirty="0" err="1">
                <a:solidFill>
                  <a:schemeClr val="tx1"/>
                </a:solidFill>
                <a:effectLst/>
                <a:latin typeface="+mn-lt"/>
                <a:ea typeface="+mn-ea"/>
                <a:cs typeface="+mn-cs"/>
              </a:rPr>
              <a:t>BIAdministrator</a:t>
            </a:r>
            <a:r>
              <a:rPr lang="nl-BE" sz="1200" b="0" i="0" kern="1200" dirty="0">
                <a:solidFill>
                  <a:schemeClr val="tx1"/>
                </a:solidFill>
                <a:effectLst/>
                <a:latin typeface="+mn-lt"/>
                <a:ea typeface="+mn-ea"/>
                <a:cs typeface="+mn-cs"/>
              </a:rPr>
              <a:t>, nu bepaald door BI-team, manuele allocatie niet </a:t>
            </a:r>
            <a:r>
              <a:rPr lang="nl-BE" sz="1200" b="0" i="0" kern="1200" dirty="0" err="1">
                <a:solidFill>
                  <a:schemeClr val="tx1"/>
                </a:solidFill>
                <a:effectLst/>
                <a:latin typeface="+mn-lt"/>
                <a:ea typeface="+mn-ea"/>
                <a:cs typeface="+mn-cs"/>
              </a:rPr>
              <a:t>obv</a:t>
            </a:r>
            <a:r>
              <a:rPr lang="nl-BE" sz="1200" b="0" i="0" kern="1200" dirty="0">
                <a:solidFill>
                  <a:schemeClr val="tx1"/>
                </a:solidFill>
                <a:effectLst/>
                <a:latin typeface="+mn-lt"/>
                <a:ea typeface="+mn-ea"/>
                <a:cs typeface="+mn-cs"/>
              </a:rPr>
              <a:t> een </a:t>
            </a:r>
            <a:r>
              <a:rPr lang="nl-BE" sz="1200" b="0" i="0" kern="1200" dirty="0" err="1">
                <a:solidFill>
                  <a:schemeClr val="tx1"/>
                </a:solidFill>
                <a:effectLst/>
                <a:latin typeface="+mn-lt"/>
                <a:ea typeface="+mn-ea"/>
                <a:cs typeface="+mn-cs"/>
              </a:rPr>
              <a:t>Orafin</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autosisatie</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BIAdministrator</a:t>
            </a:r>
            <a:r>
              <a:rPr lang="nl-BE" sz="1200" b="0" i="0" kern="1200" dirty="0">
                <a:solidFill>
                  <a:schemeClr val="tx1"/>
                </a:solidFill>
                <a:effectLst/>
                <a:latin typeface="+mn-lt"/>
                <a:ea typeface="+mn-ea"/>
                <a:cs typeface="+mn-cs"/>
              </a:rPr>
              <a:t>' bestaat niet meer 'ALL_USERS': vervangen is door </a:t>
            </a:r>
            <a:r>
              <a:rPr lang="nl-BE" sz="1200" b="0" i="0" kern="1200" dirty="0" err="1">
                <a:solidFill>
                  <a:schemeClr val="tx1"/>
                </a:solidFill>
                <a:effectLst/>
                <a:latin typeface="+mn-lt"/>
                <a:ea typeface="+mn-ea"/>
                <a:cs typeface="+mn-cs"/>
              </a:rPr>
              <a:t>BIConsumer</a:t>
            </a:r>
            <a:r>
              <a:rPr lang="nl-BE" sz="1200" b="0" i="0" kern="1200" dirty="0">
                <a:solidFill>
                  <a:schemeClr val="tx1"/>
                </a:solidFill>
                <a:effectLst/>
                <a:latin typeface="+mn-lt"/>
                <a:ea typeface="+mn-ea"/>
                <a:cs typeface="+mn-cs"/>
              </a:rPr>
              <a:t> bij conversie van 11g naar OAS select * --</a:t>
            </a:r>
            <a:r>
              <a:rPr lang="nl-BE" sz="1200" b="0" i="0" kern="1200" dirty="0" err="1">
                <a:solidFill>
                  <a:schemeClr val="tx1"/>
                </a:solidFill>
                <a:effectLst/>
                <a:latin typeface="+mn-lt"/>
                <a:ea typeface="+mn-ea"/>
                <a:cs typeface="+mn-cs"/>
              </a:rPr>
              <a:t>distinct</a:t>
            </a:r>
            <a:r>
              <a:rPr lang="nl-BE" sz="1200" b="0" i="0" kern="1200" dirty="0">
                <a:solidFill>
                  <a:schemeClr val="tx1"/>
                </a:solidFill>
                <a:effectLst/>
                <a:latin typeface="+mn-lt"/>
                <a:ea typeface="+mn-ea"/>
                <a:cs typeface="+mn-cs"/>
              </a:rPr>
              <a:t> BI_USER_GROUP_NAME </a:t>
            </a:r>
            <a:r>
              <a:rPr lang="nl-BE" sz="1200" b="0" i="0" kern="1200" dirty="0" err="1">
                <a:solidFill>
                  <a:schemeClr val="tx1"/>
                </a:solidFill>
                <a:effectLst/>
                <a:latin typeface="+mn-lt"/>
                <a:ea typeface="+mn-ea"/>
                <a:cs typeface="+mn-cs"/>
              </a:rPr>
              <a:t>from</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xxbi_sec_usergroups_t</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xxbi_sec_users_t</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where</a:t>
            </a:r>
            <a:r>
              <a:rPr lang="nl-BE" sz="1200" b="0" i="0" kern="1200" dirty="0">
                <a:solidFill>
                  <a:schemeClr val="tx1"/>
                </a:solidFill>
                <a:effectLst/>
                <a:latin typeface="+mn-lt"/>
                <a:ea typeface="+mn-ea"/>
                <a:cs typeface="+mn-cs"/>
              </a:rPr>
              <a:t> BI_USER_GROUP_NAME in ( --'BI </a:t>
            </a:r>
            <a:r>
              <a:rPr lang="nl-BE" sz="1200" b="0" i="0" kern="1200" dirty="0" err="1">
                <a:solidFill>
                  <a:schemeClr val="tx1"/>
                </a:solidFill>
                <a:effectLst/>
                <a:latin typeface="+mn-lt"/>
                <a:ea typeface="+mn-ea"/>
                <a:cs typeface="+mn-cs"/>
              </a:rPr>
              <a:t>Self</a:t>
            </a:r>
            <a:r>
              <a:rPr lang="nl-BE" sz="1200" b="0" i="0" kern="1200" dirty="0">
                <a:solidFill>
                  <a:schemeClr val="tx1"/>
                </a:solidFill>
                <a:effectLst/>
                <a:latin typeface="+mn-lt"/>
                <a:ea typeface="+mn-ea"/>
                <a:cs typeface="+mn-cs"/>
              </a:rPr>
              <a:t> Service', --'</a:t>
            </a:r>
            <a:r>
              <a:rPr lang="nl-BE" sz="1200" b="0" i="0" kern="1200" dirty="0" err="1">
                <a:solidFill>
                  <a:schemeClr val="tx1"/>
                </a:solidFill>
                <a:effectLst/>
                <a:latin typeface="+mn-lt"/>
                <a:ea typeface="+mn-ea"/>
                <a:cs typeface="+mn-cs"/>
              </a:rPr>
              <a:t>BIAdministrator</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Ingever</a:t>
            </a:r>
            <a:r>
              <a:rPr lang="nl-BE" sz="1200" b="0" i="0" kern="1200" dirty="0">
                <a:solidFill>
                  <a:schemeClr val="tx1"/>
                </a:solidFill>
                <a:effectLst/>
                <a:latin typeface="+mn-lt"/>
                <a:ea typeface="+mn-ea"/>
                <a:cs typeface="+mn-cs"/>
              </a:rPr>
              <a:t> en Facturatie', --'Financieel Analist', --'</a:t>
            </a:r>
            <a:r>
              <a:rPr lang="nl-BE" sz="1200" b="0" i="0" kern="1200" dirty="0" err="1">
                <a:solidFill>
                  <a:schemeClr val="tx1"/>
                </a:solidFill>
                <a:effectLst/>
                <a:latin typeface="+mn-lt"/>
                <a:ea typeface="+mn-ea"/>
                <a:cs typeface="+mn-cs"/>
              </a:rPr>
              <a:t>BIConsumer</a:t>
            </a:r>
            <a:r>
              <a:rPr lang="nl-BE" sz="1200" b="0" i="0" kern="1200" dirty="0">
                <a:solidFill>
                  <a:schemeClr val="tx1"/>
                </a:solidFill>
                <a:effectLst/>
                <a:latin typeface="+mn-lt"/>
                <a:ea typeface="+mn-ea"/>
                <a:cs typeface="+mn-cs"/>
              </a:rPr>
              <a:t>', --'Dienstencentrum Boekhouding', --'BI Rekenhof', --'ALL_USERS', /* vervangen is door </a:t>
            </a:r>
            <a:r>
              <a:rPr lang="nl-BE" sz="1200" b="0" i="0" kern="1200" dirty="0" err="1">
                <a:solidFill>
                  <a:schemeClr val="tx1"/>
                </a:solidFill>
                <a:effectLst/>
                <a:latin typeface="+mn-lt"/>
                <a:ea typeface="+mn-ea"/>
                <a:cs typeface="+mn-cs"/>
              </a:rPr>
              <a:t>BIConsumer</a:t>
            </a:r>
            <a:r>
              <a:rPr lang="nl-BE" sz="1200" b="0" i="0" kern="1200" dirty="0">
                <a:solidFill>
                  <a:schemeClr val="tx1"/>
                </a:solidFill>
                <a:effectLst/>
                <a:latin typeface="+mn-lt"/>
                <a:ea typeface="+mn-ea"/>
                <a:cs typeface="+mn-cs"/>
              </a:rPr>
              <a:t> */ --'</a:t>
            </a:r>
            <a:r>
              <a:rPr lang="nl-BE" sz="1200" b="0" i="0" kern="1200" dirty="0" err="1">
                <a:solidFill>
                  <a:schemeClr val="tx1"/>
                </a:solidFill>
                <a:effectLst/>
                <a:latin typeface="+mn-lt"/>
                <a:ea typeface="+mn-ea"/>
                <a:cs typeface="+mn-cs"/>
              </a:rPr>
              <a:t>Not</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Authenticated</a:t>
            </a:r>
            <a:r>
              <a:rPr lang="nl-BE" sz="1200" b="0" i="0" kern="1200" dirty="0">
                <a:solidFill>
                  <a:schemeClr val="tx1"/>
                </a:solidFill>
                <a:effectLst/>
                <a:latin typeface="+mn-lt"/>
                <a:ea typeface="+mn-ea"/>
                <a:cs typeface="+mn-cs"/>
              </a:rPr>
              <a:t>', --'BI Management', --'</a:t>
            </a:r>
            <a:r>
              <a:rPr lang="nl-BE" sz="1200" b="0" i="0" kern="1200" dirty="0" err="1">
                <a:solidFill>
                  <a:schemeClr val="tx1"/>
                </a:solidFill>
                <a:effectLst/>
                <a:latin typeface="+mn-lt"/>
                <a:ea typeface="+mn-ea"/>
                <a:cs typeface="+mn-cs"/>
              </a:rPr>
              <a:t>Orafin</a:t>
            </a:r>
            <a:r>
              <a:rPr lang="nl-BE" sz="1200" b="0" i="0" kern="1200" dirty="0">
                <a:solidFill>
                  <a:schemeClr val="tx1"/>
                </a:solidFill>
                <a:effectLst/>
                <a:latin typeface="+mn-lt"/>
                <a:ea typeface="+mn-ea"/>
                <a:cs typeface="+mn-cs"/>
              </a:rPr>
              <a:t> Ondersteuning', --'</a:t>
            </a:r>
            <a:r>
              <a:rPr lang="nl-BE" sz="1200" b="0" i="0" kern="1200" dirty="0" err="1">
                <a:solidFill>
                  <a:schemeClr val="tx1"/>
                </a:solidFill>
                <a:effectLst/>
                <a:latin typeface="+mn-lt"/>
                <a:ea typeface="+mn-ea"/>
                <a:cs typeface="+mn-cs"/>
              </a:rPr>
              <a:t>BIServiceAdministrator</a:t>
            </a:r>
            <a:r>
              <a:rPr lang="nl-BE" sz="1200" b="0" i="0" kern="1200" dirty="0">
                <a:solidFill>
                  <a:schemeClr val="tx1"/>
                </a:solidFill>
                <a:effectLst/>
                <a:latin typeface="+mn-lt"/>
                <a:ea typeface="+mn-ea"/>
                <a:cs typeface="+mn-cs"/>
              </a:rPr>
              <a:t>' /*(voordien </a:t>
            </a:r>
            <a:r>
              <a:rPr lang="nl-BE" sz="1200" b="0" i="0" kern="1200" dirty="0" err="1">
                <a:solidFill>
                  <a:schemeClr val="tx1"/>
                </a:solidFill>
                <a:effectLst/>
                <a:latin typeface="+mn-lt"/>
                <a:ea typeface="+mn-ea"/>
                <a:cs typeface="+mn-cs"/>
              </a:rPr>
              <a:t>BIAdministrator</a:t>
            </a:r>
            <a:r>
              <a:rPr lang="nl-BE" sz="1200" b="0" i="0" kern="1200" dirty="0">
                <a:solidFill>
                  <a:schemeClr val="tx1"/>
                </a:solidFill>
                <a:effectLst/>
                <a:latin typeface="+mn-lt"/>
                <a:ea typeface="+mn-ea"/>
                <a:cs typeface="+mn-cs"/>
              </a:rPr>
              <a:t>, in de toekomst bepaald door BI-team, manuele allocatie niet </a:t>
            </a:r>
            <a:r>
              <a:rPr lang="nl-BE" sz="1200" b="0" i="0" kern="1200" dirty="0" err="1">
                <a:solidFill>
                  <a:schemeClr val="tx1"/>
                </a:solidFill>
                <a:effectLst/>
                <a:latin typeface="+mn-lt"/>
                <a:ea typeface="+mn-ea"/>
                <a:cs typeface="+mn-cs"/>
              </a:rPr>
              <a:t>obv</a:t>
            </a:r>
            <a:r>
              <a:rPr lang="nl-BE" sz="1200" b="0" i="0" kern="1200" dirty="0">
                <a:solidFill>
                  <a:schemeClr val="tx1"/>
                </a:solidFill>
                <a:effectLst/>
                <a:latin typeface="+mn-lt"/>
                <a:ea typeface="+mn-ea"/>
                <a:cs typeface="+mn-cs"/>
              </a:rPr>
              <a:t> een </a:t>
            </a:r>
            <a:r>
              <a:rPr lang="nl-BE" sz="1200" b="0" i="0" kern="1200" dirty="0" err="1">
                <a:solidFill>
                  <a:schemeClr val="tx1"/>
                </a:solidFill>
                <a:effectLst/>
                <a:latin typeface="+mn-lt"/>
                <a:ea typeface="+mn-ea"/>
                <a:cs typeface="+mn-cs"/>
              </a:rPr>
              <a:t>Orafin</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autosisatie</a:t>
            </a:r>
            <a:r>
              <a:rPr lang="nl-BE" sz="1200" b="0" i="0" kern="1200" dirty="0">
                <a:solidFill>
                  <a:schemeClr val="tx1"/>
                </a:solidFill>
                <a:effectLst/>
                <a:latin typeface="+mn-lt"/>
                <a:ea typeface="+mn-ea"/>
                <a:cs typeface="+mn-cs"/>
              </a:rPr>
              <a:t>*/ ); </a:t>
            </a:r>
          </a:p>
          <a:p>
            <a:r>
              <a:rPr lang="nl-BE" sz="1200" b="0" i="0" kern="1200" dirty="0">
                <a:solidFill>
                  <a:schemeClr val="tx1"/>
                </a:solidFill>
                <a:effectLst/>
                <a:latin typeface="+mn-lt"/>
                <a:ea typeface="+mn-ea"/>
                <a:cs typeface="+mn-cs"/>
              </a:rPr>
              <a:t>'</a:t>
            </a:r>
            <a:r>
              <a:rPr lang="nl-BE" sz="1200" b="0" i="0" kern="1200" dirty="0" err="1">
                <a:solidFill>
                  <a:schemeClr val="tx1"/>
                </a:solidFill>
                <a:effectLst/>
                <a:latin typeface="+mn-lt"/>
                <a:ea typeface="+mn-ea"/>
                <a:cs typeface="+mn-cs"/>
              </a:rPr>
              <a:t>BIServiceAdministrator</a:t>
            </a:r>
            <a:r>
              <a:rPr lang="nl-BE" sz="1200" b="0" i="0" kern="1200" dirty="0">
                <a:solidFill>
                  <a:schemeClr val="tx1"/>
                </a:solidFill>
                <a:effectLst/>
                <a:latin typeface="+mn-lt"/>
                <a:ea typeface="+mn-ea"/>
                <a:cs typeface="+mn-cs"/>
              </a:rPr>
              <a:t> wordt niet langer bepaald door </a:t>
            </a:r>
            <a:r>
              <a:rPr lang="nl-BE" sz="1200" b="0" i="0" kern="1200" dirty="0" err="1">
                <a:solidFill>
                  <a:schemeClr val="tx1"/>
                </a:solidFill>
                <a:effectLst/>
                <a:latin typeface="+mn-lt"/>
                <a:ea typeface="+mn-ea"/>
                <a:cs typeface="+mn-cs"/>
              </a:rPr>
              <a:t>Orafin</a:t>
            </a:r>
            <a:r>
              <a:rPr lang="nl-BE" sz="1200" b="0" i="0" kern="1200" dirty="0">
                <a:solidFill>
                  <a:schemeClr val="tx1"/>
                </a:solidFill>
                <a:effectLst/>
                <a:latin typeface="+mn-lt"/>
                <a:ea typeface="+mn-ea"/>
                <a:cs typeface="+mn-cs"/>
              </a:rPr>
              <a:t>, zit in een </a:t>
            </a:r>
            <a:r>
              <a:rPr lang="nl-BE" sz="1200" b="0" i="0" kern="1200" dirty="0" err="1">
                <a:solidFill>
                  <a:schemeClr val="tx1"/>
                </a:solidFill>
                <a:effectLst/>
                <a:latin typeface="+mn-lt"/>
                <a:ea typeface="+mn-ea"/>
                <a:cs typeface="+mn-cs"/>
              </a:rPr>
              <a:t>custom</a:t>
            </a:r>
            <a:r>
              <a:rPr lang="nl-BE" sz="1200" b="0" i="0" kern="1200" dirty="0">
                <a:solidFill>
                  <a:schemeClr val="tx1"/>
                </a:solidFill>
                <a:effectLst/>
                <a:latin typeface="+mn-lt"/>
                <a:ea typeface="+mn-ea"/>
                <a:cs typeface="+mn-cs"/>
              </a:rPr>
              <a:t> tabel Link tussen Autorisaties en BI Rollen zit in XODI_SEC_USERGROUPS_V</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3214247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77</a:t>
            </a:fld>
            <a:endParaRPr lang="nl-BE"/>
          </a:p>
        </p:txBody>
      </p:sp>
    </p:spTree>
    <p:extLst>
      <p:ext uri="{BB962C8B-B14F-4D97-AF65-F5344CB8AC3E}">
        <p14:creationId xmlns:p14="http://schemas.microsoft.com/office/powerpoint/2010/main" val="1609916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78</a:t>
            </a:fld>
            <a:endParaRPr lang="nl-BE"/>
          </a:p>
        </p:txBody>
      </p:sp>
    </p:spTree>
    <p:extLst>
      <p:ext uri="{BB962C8B-B14F-4D97-AF65-F5344CB8AC3E}">
        <p14:creationId xmlns:p14="http://schemas.microsoft.com/office/powerpoint/2010/main" val="27032769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79</a:t>
            </a:fld>
            <a:endParaRPr lang="nl-BE"/>
          </a:p>
        </p:txBody>
      </p:sp>
    </p:spTree>
    <p:extLst>
      <p:ext uri="{BB962C8B-B14F-4D97-AF65-F5344CB8AC3E}">
        <p14:creationId xmlns:p14="http://schemas.microsoft.com/office/powerpoint/2010/main" val="33503687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80</a:t>
            </a:fld>
            <a:endParaRPr lang="nl-BE"/>
          </a:p>
        </p:txBody>
      </p:sp>
    </p:spTree>
    <p:extLst>
      <p:ext uri="{BB962C8B-B14F-4D97-AF65-F5344CB8AC3E}">
        <p14:creationId xmlns:p14="http://schemas.microsoft.com/office/powerpoint/2010/main" val="36900565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81</a:t>
            </a:fld>
            <a:endParaRPr lang="nl-BE"/>
          </a:p>
        </p:txBody>
      </p:sp>
    </p:spTree>
    <p:extLst>
      <p:ext uri="{BB962C8B-B14F-4D97-AF65-F5344CB8AC3E}">
        <p14:creationId xmlns:p14="http://schemas.microsoft.com/office/powerpoint/2010/main" val="7912947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82</a:t>
            </a:fld>
            <a:endParaRPr lang="nl-BE"/>
          </a:p>
        </p:txBody>
      </p:sp>
    </p:spTree>
    <p:extLst>
      <p:ext uri="{BB962C8B-B14F-4D97-AF65-F5344CB8AC3E}">
        <p14:creationId xmlns:p14="http://schemas.microsoft.com/office/powerpoint/2010/main" val="42883918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83</a:t>
            </a:fld>
            <a:endParaRPr lang="nl-BE"/>
          </a:p>
        </p:txBody>
      </p:sp>
    </p:spTree>
    <p:extLst>
      <p:ext uri="{BB962C8B-B14F-4D97-AF65-F5344CB8AC3E}">
        <p14:creationId xmlns:p14="http://schemas.microsoft.com/office/powerpoint/2010/main" val="25632390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84</a:t>
            </a:fld>
            <a:endParaRPr lang="nl-BE"/>
          </a:p>
        </p:txBody>
      </p:sp>
    </p:spTree>
    <p:extLst>
      <p:ext uri="{BB962C8B-B14F-4D97-AF65-F5344CB8AC3E}">
        <p14:creationId xmlns:p14="http://schemas.microsoft.com/office/powerpoint/2010/main" val="1609916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85</a:t>
            </a:fld>
            <a:endParaRPr lang="nl-BE"/>
          </a:p>
        </p:txBody>
      </p:sp>
    </p:spTree>
    <p:extLst>
      <p:ext uri="{BB962C8B-B14F-4D97-AF65-F5344CB8AC3E}">
        <p14:creationId xmlns:p14="http://schemas.microsoft.com/office/powerpoint/2010/main" val="4036935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86</a:t>
            </a:fld>
            <a:endParaRPr lang="nl-BE"/>
          </a:p>
        </p:txBody>
      </p:sp>
    </p:spTree>
    <p:extLst>
      <p:ext uri="{BB962C8B-B14F-4D97-AF65-F5344CB8AC3E}">
        <p14:creationId xmlns:p14="http://schemas.microsoft.com/office/powerpoint/2010/main" val="292940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15421922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87</a:t>
            </a:fld>
            <a:endParaRPr lang="nl-BE"/>
          </a:p>
        </p:txBody>
      </p:sp>
    </p:spTree>
    <p:extLst>
      <p:ext uri="{BB962C8B-B14F-4D97-AF65-F5344CB8AC3E}">
        <p14:creationId xmlns:p14="http://schemas.microsoft.com/office/powerpoint/2010/main" val="29063480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88</a:t>
            </a:fld>
            <a:endParaRPr lang="nl-BE"/>
          </a:p>
        </p:txBody>
      </p:sp>
    </p:spTree>
    <p:extLst>
      <p:ext uri="{BB962C8B-B14F-4D97-AF65-F5344CB8AC3E}">
        <p14:creationId xmlns:p14="http://schemas.microsoft.com/office/powerpoint/2010/main" val="17532576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89</a:t>
            </a:fld>
            <a:endParaRPr lang="nl-BE"/>
          </a:p>
        </p:txBody>
      </p:sp>
    </p:spTree>
    <p:extLst>
      <p:ext uri="{BB962C8B-B14F-4D97-AF65-F5344CB8AC3E}">
        <p14:creationId xmlns:p14="http://schemas.microsoft.com/office/powerpoint/2010/main" val="26852496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90</a:t>
            </a:fld>
            <a:endParaRPr lang="nl-BE"/>
          </a:p>
        </p:txBody>
      </p:sp>
    </p:spTree>
    <p:extLst>
      <p:ext uri="{BB962C8B-B14F-4D97-AF65-F5344CB8AC3E}">
        <p14:creationId xmlns:p14="http://schemas.microsoft.com/office/powerpoint/2010/main" val="40592467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91</a:t>
            </a:fld>
            <a:endParaRPr lang="nl-BE"/>
          </a:p>
        </p:txBody>
      </p:sp>
    </p:spTree>
    <p:extLst>
      <p:ext uri="{BB962C8B-B14F-4D97-AF65-F5344CB8AC3E}">
        <p14:creationId xmlns:p14="http://schemas.microsoft.com/office/powerpoint/2010/main" val="2927656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92</a:t>
            </a:fld>
            <a:endParaRPr lang="nl-BE"/>
          </a:p>
        </p:txBody>
      </p:sp>
    </p:spTree>
    <p:extLst>
      <p:ext uri="{BB962C8B-B14F-4D97-AF65-F5344CB8AC3E}">
        <p14:creationId xmlns:p14="http://schemas.microsoft.com/office/powerpoint/2010/main" val="30894930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93</a:t>
            </a:fld>
            <a:endParaRPr lang="nl-BE"/>
          </a:p>
        </p:txBody>
      </p:sp>
    </p:spTree>
    <p:extLst>
      <p:ext uri="{BB962C8B-B14F-4D97-AF65-F5344CB8AC3E}">
        <p14:creationId xmlns:p14="http://schemas.microsoft.com/office/powerpoint/2010/main" val="36605929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94</a:t>
            </a:fld>
            <a:endParaRPr lang="nl-BE"/>
          </a:p>
        </p:txBody>
      </p:sp>
    </p:spTree>
    <p:extLst>
      <p:ext uri="{BB962C8B-B14F-4D97-AF65-F5344CB8AC3E}">
        <p14:creationId xmlns:p14="http://schemas.microsoft.com/office/powerpoint/2010/main" val="745638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95</a:t>
            </a:fld>
            <a:endParaRPr lang="nl-BE"/>
          </a:p>
        </p:txBody>
      </p:sp>
    </p:spTree>
    <p:extLst>
      <p:ext uri="{BB962C8B-B14F-4D97-AF65-F5344CB8AC3E}">
        <p14:creationId xmlns:p14="http://schemas.microsoft.com/office/powerpoint/2010/main" val="28047378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96</a:t>
            </a:fld>
            <a:endParaRPr lang="nl-BE"/>
          </a:p>
        </p:txBody>
      </p:sp>
    </p:spTree>
    <p:extLst>
      <p:ext uri="{BB962C8B-B14F-4D97-AF65-F5344CB8AC3E}">
        <p14:creationId xmlns:p14="http://schemas.microsoft.com/office/powerpoint/2010/main" val="386238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6162562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97</a:t>
            </a:fld>
            <a:endParaRPr lang="nl-BE"/>
          </a:p>
        </p:txBody>
      </p:sp>
    </p:spTree>
    <p:extLst>
      <p:ext uri="{BB962C8B-B14F-4D97-AF65-F5344CB8AC3E}">
        <p14:creationId xmlns:p14="http://schemas.microsoft.com/office/powerpoint/2010/main" val="17284607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98</a:t>
            </a:fld>
            <a:endParaRPr lang="nl-BE"/>
          </a:p>
        </p:txBody>
      </p:sp>
    </p:spTree>
    <p:extLst>
      <p:ext uri="{BB962C8B-B14F-4D97-AF65-F5344CB8AC3E}">
        <p14:creationId xmlns:p14="http://schemas.microsoft.com/office/powerpoint/2010/main" val="14865903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99</a:t>
            </a:fld>
            <a:endParaRPr lang="nl-BE"/>
          </a:p>
        </p:txBody>
      </p:sp>
    </p:spTree>
    <p:extLst>
      <p:ext uri="{BB962C8B-B14F-4D97-AF65-F5344CB8AC3E}">
        <p14:creationId xmlns:p14="http://schemas.microsoft.com/office/powerpoint/2010/main" val="18855316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BE" b="1" dirty="0"/>
              <a:t>Begrotingsopmaak</a:t>
            </a:r>
            <a:r>
              <a:rPr lang="nl-BE" dirty="0"/>
              <a:t>:</a:t>
            </a:r>
            <a:br>
              <a:rPr lang="nl-BE" dirty="0"/>
            </a:br>
            <a:r>
              <a:rPr lang="nl-BE" dirty="0"/>
              <a:t>De totale schatting aan benodigd VEK bestaat uit twee delen. Enerzijds is er het budget VEK </a:t>
            </a:r>
            <a:r>
              <a:rPr lang="nl-BE" dirty="0" err="1"/>
              <a:t>mbt</a:t>
            </a:r>
            <a:r>
              <a:rPr lang="nl-BE" dirty="0"/>
              <a:t> vastleggingen van het huidige jaar.</a:t>
            </a:r>
            <a:br>
              <a:rPr lang="nl-BE" dirty="0"/>
            </a:br>
            <a:r>
              <a:rPr lang="nl-BE" dirty="0"/>
              <a:t>Anderzijds is er het budget </a:t>
            </a:r>
            <a:r>
              <a:rPr lang="nl-BE" dirty="0" err="1"/>
              <a:t>mbt</a:t>
            </a:r>
            <a:r>
              <a:rPr lang="nl-BE" dirty="0"/>
              <a:t> vastleggingen van voorgaande jaren (</a:t>
            </a:r>
            <a:r>
              <a:rPr lang="nl-BE" dirty="0" err="1"/>
              <a:t>encours</a:t>
            </a:r>
            <a:r>
              <a:rPr lang="nl-BE" dirty="0"/>
              <a:t>).</a:t>
            </a:r>
            <a:br>
              <a:rPr lang="nl-BE" dirty="0"/>
            </a:br>
            <a:r>
              <a:rPr lang="nl-BE" dirty="0"/>
              <a:t>o </a:t>
            </a:r>
            <a:r>
              <a:rPr lang="nl-BE" u="sng" dirty="0"/>
              <a:t>Schatting budget VEK </a:t>
            </a:r>
            <a:r>
              <a:rPr lang="nl-BE" u="sng" dirty="0" err="1"/>
              <a:t>mbt</a:t>
            </a:r>
            <a:r>
              <a:rPr lang="nl-BE" u="sng" dirty="0"/>
              <a:t> vastleggingen huidig jaar</a:t>
            </a:r>
            <a:r>
              <a:rPr lang="nl-BE" dirty="0"/>
              <a:t>:</a:t>
            </a:r>
            <a:br>
              <a:rPr lang="nl-BE" dirty="0"/>
            </a:br>
            <a:r>
              <a:rPr lang="nl-BE" dirty="0"/>
              <a:t>Op het moment van de begrotingsopmaak is het budget VAK voor het volgende begrotingsjaar nog niet gekend. Dit rapport geeft een percentage dat u kan </a:t>
            </a:r>
            <a:br>
              <a:rPr lang="nl-BE" dirty="0"/>
            </a:br>
            <a:r>
              <a:rPr lang="nl-BE" dirty="0"/>
              <a:t>vermenigvuldigen met het gewenste VAK budget bij de opmaak van een begrotingsfiche. Zo bekomt u een schatting voor benodigde VEK budget </a:t>
            </a:r>
            <a:r>
              <a:rPr lang="nl-BE" dirty="0" err="1"/>
              <a:t>mbt</a:t>
            </a:r>
            <a:r>
              <a:rPr lang="nl-BE" dirty="0"/>
              <a:t> het VAK budget.</a:t>
            </a:r>
            <a:br>
              <a:rPr lang="nl-BE" dirty="0"/>
            </a:br>
            <a:r>
              <a:rPr lang="nl-BE" dirty="0"/>
              <a:t>Dit percentage kan u vinden in de kolom "Gewogen gemiddelde % gerealiseerde vereffeningen voor budget VAK" en is gebaseerd op de uitvoeringscijfers van </a:t>
            </a:r>
            <a:br>
              <a:rPr lang="nl-BE" dirty="0"/>
            </a:br>
            <a:r>
              <a:rPr lang="nl-BE" dirty="0"/>
              <a:t>de laatste 3 jaren.</a:t>
            </a:r>
            <a:br>
              <a:rPr lang="nl-BE" dirty="0"/>
            </a:br>
            <a:r>
              <a:rPr lang="nl-BE" dirty="0"/>
              <a:t>o </a:t>
            </a:r>
            <a:r>
              <a:rPr lang="nl-BE" u="sng" dirty="0"/>
              <a:t>Schatting budget VEK </a:t>
            </a:r>
            <a:r>
              <a:rPr lang="nl-BE" u="sng" dirty="0" err="1"/>
              <a:t>mbt</a:t>
            </a:r>
            <a:r>
              <a:rPr lang="nl-BE" u="sng" dirty="0"/>
              <a:t> vastleggingen voorgaande jaren (</a:t>
            </a:r>
            <a:r>
              <a:rPr lang="nl-BE" u="sng" dirty="0" err="1"/>
              <a:t>encours</a:t>
            </a:r>
            <a:r>
              <a:rPr lang="nl-BE" u="sng" dirty="0"/>
              <a:t>)</a:t>
            </a:r>
            <a:r>
              <a:rPr lang="nl-BE" dirty="0"/>
              <a:t>:</a:t>
            </a:r>
            <a:br>
              <a:rPr lang="nl-BE" dirty="0"/>
            </a:br>
            <a:r>
              <a:rPr lang="nl-BE" dirty="0"/>
              <a:t>Op basis van de uitvoeringscijfers van vorige 3 jaren en de budgetten van het huidige jaar wordt er een schatting gemaakt van de over te dragen vastleggingen </a:t>
            </a:r>
            <a:br>
              <a:rPr lang="nl-BE" dirty="0"/>
            </a:br>
            <a:r>
              <a:rPr lang="nl-BE" dirty="0"/>
              <a:t>(</a:t>
            </a:r>
            <a:r>
              <a:rPr lang="nl-BE" dirty="0" err="1"/>
              <a:t>encours</a:t>
            </a:r>
            <a:r>
              <a:rPr lang="nl-BE" dirty="0"/>
              <a:t>) van het huidige jaar. Ook op basis van de vorige 3 jaren wordt er een schatting gemaakt van het VEK krediet dat in het volgend begrotingsjaar nodig </a:t>
            </a:r>
            <a:br>
              <a:rPr lang="nl-BE" dirty="0"/>
            </a:br>
            <a:r>
              <a:rPr lang="nl-BE" dirty="0"/>
              <a:t>zal zijn </a:t>
            </a:r>
            <a:r>
              <a:rPr lang="nl-BE" dirty="0" err="1"/>
              <a:t>mbt</a:t>
            </a:r>
            <a:r>
              <a:rPr lang="nl-BE" dirty="0"/>
              <a:t> overgedragen vastleggingen.</a:t>
            </a:r>
            <a:br>
              <a:rPr lang="nl-BE" dirty="0"/>
            </a:br>
            <a:r>
              <a:rPr lang="nl-BE" dirty="0"/>
              <a:t>Nadat u de berekening van het eerste deel optelt bij de schatting in het tweede deel bekomt u de totale schatting van het benodigde VEK krediet voor het volgende begrotingsjaar (X+1).</a:t>
            </a:r>
            <a:br>
              <a:rPr lang="nl-BE" dirty="0"/>
            </a:br>
            <a:br>
              <a:rPr lang="nl-BE" dirty="0"/>
            </a:br>
            <a:r>
              <a:rPr lang="nl-BE" b="1" dirty="0"/>
              <a:t>Begrotingsaanpassing</a:t>
            </a:r>
            <a:r>
              <a:rPr lang="nl-BE" dirty="0"/>
              <a:t>:</a:t>
            </a:r>
            <a:br>
              <a:rPr lang="nl-BE" dirty="0"/>
            </a:br>
            <a:r>
              <a:rPr lang="nl-BE" dirty="0"/>
              <a:t>Ook hier bestaat de totale schatting aan benodigd VEK krediet uit twee delen.</a:t>
            </a:r>
            <a:br>
              <a:rPr lang="nl-BE" dirty="0"/>
            </a:br>
            <a:r>
              <a:rPr lang="nl-BE" dirty="0"/>
              <a:t>Op het moment van de begrotingsaanpassing zijn gegevens als budget VAK (BO jaar X) en overgedragen </a:t>
            </a:r>
            <a:r>
              <a:rPr lang="nl-BE" dirty="0" err="1"/>
              <a:t>encours</a:t>
            </a:r>
            <a:r>
              <a:rPr lang="nl-BE" dirty="0"/>
              <a:t> al gekend.</a:t>
            </a:r>
            <a:br>
              <a:rPr lang="nl-BE" dirty="0"/>
            </a:br>
            <a:r>
              <a:rPr lang="nl-BE" dirty="0"/>
              <a:t>Vervolgens wordt er op basis van het vereffeningsritme van de laatste drie jaren een totale schatting van het benodigde VEK krediet berekend (BO jaar X + overgedragen </a:t>
            </a:r>
            <a:r>
              <a:rPr lang="nl-BE" dirty="0" err="1"/>
              <a:t>encours</a:t>
            </a:r>
            <a:r>
              <a:rPr lang="nl-BE" dirty="0"/>
              <a:t>).</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100</a:t>
            </a:fld>
            <a:endParaRPr lang="nl-BE"/>
          </a:p>
        </p:txBody>
      </p:sp>
    </p:spTree>
    <p:extLst>
      <p:ext uri="{BB962C8B-B14F-4D97-AF65-F5344CB8AC3E}">
        <p14:creationId xmlns:p14="http://schemas.microsoft.com/office/powerpoint/2010/main" val="8599579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102</a:t>
            </a:fld>
            <a:endParaRPr lang="nl-BE"/>
          </a:p>
        </p:txBody>
      </p:sp>
    </p:spTree>
    <p:extLst>
      <p:ext uri="{BB962C8B-B14F-4D97-AF65-F5344CB8AC3E}">
        <p14:creationId xmlns:p14="http://schemas.microsoft.com/office/powerpoint/2010/main" val="91019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103</a:t>
            </a:fld>
            <a:endParaRPr lang="nl-BE"/>
          </a:p>
        </p:txBody>
      </p:sp>
    </p:spTree>
    <p:extLst>
      <p:ext uri="{BB962C8B-B14F-4D97-AF65-F5344CB8AC3E}">
        <p14:creationId xmlns:p14="http://schemas.microsoft.com/office/powerpoint/2010/main" val="24816326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104</a:t>
            </a:fld>
            <a:endParaRPr lang="nl-BE"/>
          </a:p>
        </p:txBody>
      </p:sp>
    </p:spTree>
    <p:extLst>
      <p:ext uri="{BB962C8B-B14F-4D97-AF65-F5344CB8AC3E}">
        <p14:creationId xmlns:p14="http://schemas.microsoft.com/office/powerpoint/2010/main" val="16846182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105</a:t>
            </a:fld>
            <a:endParaRPr lang="nl-BE"/>
          </a:p>
        </p:txBody>
      </p:sp>
    </p:spTree>
    <p:extLst>
      <p:ext uri="{BB962C8B-B14F-4D97-AF65-F5344CB8AC3E}">
        <p14:creationId xmlns:p14="http://schemas.microsoft.com/office/powerpoint/2010/main" val="22965896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106</a:t>
            </a:fld>
            <a:endParaRPr lang="nl-BE"/>
          </a:p>
        </p:txBody>
      </p:sp>
    </p:spTree>
    <p:extLst>
      <p:ext uri="{BB962C8B-B14F-4D97-AF65-F5344CB8AC3E}">
        <p14:creationId xmlns:p14="http://schemas.microsoft.com/office/powerpoint/2010/main" val="17036377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107</a:t>
            </a:fld>
            <a:endParaRPr lang="nl-BE"/>
          </a:p>
        </p:txBody>
      </p:sp>
    </p:spTree>
    <p:extLst>
      <p:ext uri="{BB962C8B-B14F-4D97-AF65-F5344CB8AC3E}">
        <p14:creationId xmlns:p14="http://schemas.microsoft.com/office/powerpoint/2010/main" val="141923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19803372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108</a:t>
            </a:fld>
            <a:endParaRPr lang="nl-BE"/>
          </a:p>
        </p:txBody>
      </p:sp>
    </p:spTree>
    <p:extLst>
      <p:ext uri="{BB962C8B-B14F-4D97-AF65-F5344CB8AC3E}">
        <p14:creationId xmlns:p14="http://schemas.microsoft.com/office/powerpoint/2010/main" val="32686706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110</a:t>
            </a:fld>
            <a:endParaRPr lang="nl-BE"/>
          </a:p>
        </p:txBody>
      </p:sp>
    </p:spTree>
    <p:extLst>
      <p:ext uri="{BB962C8B-B14F-4D97-AF65-F5344CB8AC3E}">
        <p14:creationId xmlns:p14="http://schemas.microsoft.com/office/powerpoint/2010/main" val="27547880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111</a:t>
            </a:fld>
            <a:endParaRPr lang="nl-BE"/>
          </a:p>
        </p:txBody>
      </p:sp>
    </p:spTree>
    <p:extLst>
      <p:ext uri="{BB962C8B-B14F-4D97-AF65-F5344CB8AC3E}">
        <p14:creationId xmlns:p14="http://schemas.microsoft.com/office/powerpoint/2010/main" val="20658379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112</a:t>
            </a:fld>
            <a:endParaRPr lang="nl-BE"/>
          </a:p>
        </p:txBody>
      </p:sp>
    </p:spTree>
    <p:extLst>
      <p:ext uri="{BB962C8B-B14F-4D97-AF65-F5344CB8AC3E}">
        <p14:creationId xmlns:p14="http://schemas.microsoft.com/office/powerpoint/2010/main" val="20658379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113</a:t>
            </a:fld>
            <a:endParaRPr lang="nl-BE"/>
          </a:p>
        </p:txBody>
      </p:sp>
    </p:spTree>
    <p:extLst>
      <p:ext uri="{BB962C8B-B14F-4D97-AF65-F5344CB8AC3E}">
        <p14:creationId xmlns:p14="http://schemas.microsoft.com/office/powerpoint/2010/main" val="14693352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114</a:t>
            </a:fld>
            <a:endParaRPr lang="nl-BE"/>
          </a:p>
        </p:txBody>
      </p:sp>
    </p:spTree>
    <p:extLst>
      <p:ext uri="{BB962C8B-B14F-4D97-AF65-F5344CB8AC3E}">
        <p14:creationId xmlns:p14="http://schemas.microsoft.com/office/powerpoint/2010/main" val="18508280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115</a:t>
            </a:fld>
            <a:endParaRPr lang="nl-BE"/>
          </a:p>
        </p:txBody>
      </p:sp>
    </p:spTree>
    <p:extLst>
      <p:ext uri="{BB962C8B-B14F-4D97-AF65-F5344CB8AC3E}">
        <p14:creationId xmlns:p14="http://schemas.microsoft.com/office/powerpoint/2010/main" val="12999618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116</a:t>
            </a:fld>
            <a:endParaRPr lang="nl-BE"/>
          </a:p>
        </p:txBody>
      </p:sp>
    </p:spTree>
    <p:extLst>
      <p:ext uri="{BB962C8B-B14F-4D97-AF65-F5344CB8AC3E}">
        <p14:creationId xmlns:p14="http://schemas.microsoft.com/office/powerpoint/2010/main" val="11782642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118</a:t>
            </a:fld>
            <a:endParaRPr lang="nl-BE"/>
          </a:p>
        </p:txBody>
      </p:sp>
    </p:spTree>
    <p:extLst>
      <p:ext uri="{BB962C8B-B14F-4D97-AF65-F5344CB8AC3E}">
        <p14:creationId xmlns:p14="http://schemas.microsoft.com/office/powerpoint/2010/main" val="13419551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119</a:t>
            </a:fld>
            <a:endParaRPr lang="nl-BE"/>
          </a:p>
        </p:txBody>
      </p:sp>
    </p:spTree>
    <p:extLst>
      <p:ext uri="{BB962C8B-B14F-4D97-AF65-F5344CB8AC3E}">
        <p14:creationId xmlns:p14="http://schemas.microsoft.com/office/powerpoint/2010/main" val="1341955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9016" y="293359"/>
            <a:ext cx="1858808" cy="8136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dirty="0"/>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7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55DD7A5-8FC7-4C52-B161-C6ECE068AB83}" type="slidenum">
              <a:rPr lang="nl-BE" smtClean="0"/>
              <a:t>‹nr.›</a:t>
            </a:fld>
            <a:endParaRPr lang="nl-BE"/>
          </a:p>
        </p:txBody>
      </p:sp>
    </p:spTree>
    <p:extLst>
      <p:ext uri="{BB962C8B-B14F-4D97-AF65-F5344CB8AC3E}">
        <p14:creationId xmlns:p14="http://schemas.microsoft.com/office/powerpoint/2010/main" val="167782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655DD7A5-8FC7-4C52-B161-C6ECE068AB83}" type="slidenum">
              <a:rPr lang="nl-BE" smtClean="0"/>
              <a:t>‹nr.›</a:t>
            </a:fld>
            <a:endParaRPr lang="nl-BE"/>
          </a:p>
        </p:txBody>
      </p:sp>
    </p:spTree>
    <p:extLst>
      <p:ext uri="{BB962C8B-B14F-4D97-AF65-F5344CB8AC3E}">
        <p14:creationId xmlns:p14="http://schemas.microsoft.com/office/powerpoint/2010/main" val="160657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0" y="565282"/>
            <a:ext cx="1560875"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 Art Sans" panose="00000500000000000000" pitchFamily="50" charset="0"/>
              </a:defRPr>
            </a:lvl1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1273513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p:grpSpPr>
        <p:sp>
          <p:nvSpPr>
            <p:cNvPr id="10" name="Rechthoek 9"/>
            <p:cNvSpPr>
              <a:spLocks/>
            </p:cNvSpPr>
            <p:nvPr userDrawn="1"/>
          </p:nvSpPr>
          <p:spPr>
            <a:xfrm>
              <a:off x="288000" y="288000"/>
              <a:ext cx="6767999"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1" y="565282"/>
            <a:ext cx="1560875" cy="720000"/>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0" y="288000"/>
            <a:ext cx="7379999" cy="6265475"/>
            <a:chOff x="1476000" y="288000"/>
            <a:chExt cx="7379999" cy="6265475"/>
          </a:xfrm>
        </p:grpSpPr>
        <p:sp>
          <p:nvSpPr>
            <p:cNvPr id="8" name="Rechthoek 7"/>
            <p:cNvSpPr>
              <a:spLocks/>
            </p:cNvSpPr>
            <p:nvPr userDrawn="1"/>
          </p:nvSpPr>
          <p:spPr>
            <a:xfrm>
              <a:off x="3277896" y="288000"/>
              <a:ext cx="5578103"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529" y="293359"/>
            <a:ext cx="1644963"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dirty="0"/>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4" y="6328278"/>
            <a:ext cx="2141621"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dirty="0"/>
              <a:t>Klik om de stijl te bewerken</a:t>
            </a:r>
            <a:endParaRPr lang="nl-BE" dirty="0"/>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1018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485" y="5862559"/>
            <a:ext cx="1631963" cy="714310"/>
          </a:xfrm>
          <a:prstGeom prst="rect">
            <a:avLst/>
          </a:prstGeom>
        </p:spPr>
      </p:pic>
      <p:sp>
        <p:nvSpPr>
          <p:cNvPr id="11" name="Tijdelijke aanduiding voor dianummer 5"/>
          <p:cNvSpPr txBox="1">
            <a:spLocks/>
          </p:cNvSpPr>
          <p:nvPr userDrawn="1"/>
        </p:nvSpPr>
        <p:spPr>
          <a:xfrm>
            <a:off x="3505200" y="6408737"/>
            <a:ext cx="21336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b="1" dirty="0">
                <a:solidFill>
                  <a:schemeClr val="tx1"/>
                </a:solidFill>
              </a:rPr>
              <a:t>-</a:t>
            </a:r>
            <a:fld id="{2D806299-C02C-423D-8E1A-98046DD03DD8}" type="slidenum">
              <a:rPr lang="nl-BE" b="1" smtClean="0">
                <a:solidFill>
                  <a:schemeClr val="tx1"/>
                </a:solidFill>
                <a:latin typeface="FlandersArtSans-Light" panose="00000400000000000000" pitchFamily="2" charset="0"/>
              </a:rPr>
              <a:pPr algn="ctr"/>
              <a:t>‹nr.›</a:t>
            </a:fld>
            <a:r>
              <a:rPr lang="nl-BE" b="1" dirty="0">
                <a:solidFill>
                  <a:schemeClr val="tx1"/>
                </a:solidFill>
              </a:rPr>
              <a:t>-</a:t>
            </a:r>
          </a:p>
        </p:txBody>
      </p:sp>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2999" y="71253"/>
            <a:ext cx="908240" cy="60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5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4" y="5867918"/>
            <a:ext cx="1631963" cy="714310"/>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bg1"/>
                </a:solidFill>
                <a:latin typeface="FlandersArtSans-Bold" panose="00000800000000000000" pitchFamily="2" charset="0"/>
              </a:defRPr>
            </a:lvl1pPr>
          </a:lstStyle>
          <a:p>
            <a:r>
              <a:rPr lang="nl-NL"/>
              <a:t>Klik om de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dirty="0"/>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345" y="282764"/>
            <a:ext cx="1858808" cy="813600"/>
          </a:xfrm>
          <a:prstGeom prst="rect">
            <a:avLst/>
          </a:prstGeom>
          <a:noFill/>
          <a:ln>
            <a:noFill/>
          </a:ln>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4" y="5857200"/>
            <a:ext cx="1631963" cy="714310"/>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50" y="5862559"/>
            <a:ext cx="1631963" cy="714310"/>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5" y="5857200"/>
            <a:ext cx="1631963" cy="714310"/>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768" y="5873276"/>
            <a:ext cx="1631963" cy="714310"/>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8/06/2023</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485" y="5862559"/>
            <a:ext cx="1631963" cy="714310"/>
          </a:xfrm>
          <a:prstGeom prst="rect">
            <a:avLst/>
          </a:prstGeom>
        </p:spPr>
      </p:pic>
      <p:sp>
        <p:nvSpPr>
          <p:cNvPr id="11" name="Tijdelijke aanduiding voor dianummer 5"/>
          <p:cNvSpPr txBox="1">
            <a:spLocks/>
          </p:cNvSpPr>
          <p:nvPr userDrawn="1"/>
        </p:nvSpPr>
        <p:spPr>
          <a:xfrm>
            <a:off x="3505200" y="6408737"/>
            <a:ext cx="21336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b="1" dirty="0">
                <a:solidFill>
                  <a:schemeClr val="tx1"/>
                </a:solidFill>
              </a:rPr>
              <a:t>-</a:t>
            </a:r>
            <a:fld id="{2D806299-C02C-423D-8E1A-98046DD03DD8}" type="slidenum">
              <a:rPr lang="nl-BE" b="1" smtClean="0">
                <a:solidFill>
                  <a:schemeClr val="tx1"/>
                </a:solidFill>
                <a:latin typeface="FlandersArtSans-Light" panose="00000400000000000000" pitchFamily="2" charset="0"/>
              </a:rPr>
              <a:pPr algn="ctr"/>
              <a:t>‹nr.›</a:t>
            </a:fld>
            <a:r>
              <a:rPr lang="nl-BE" b="1" dirty="0">
                <a:solidFill>
                  <a:schemeClr val="tx1"/>
                </a:solidFill>
              </a:rPr>
              <a:t>-</a:t>
            </a:r>
          </a:p>
        </p:txBody>
      </p:sp>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2999" y="71253"/>
            <a:ext cx="908240" cy="60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eldia">
    <p:spTree>
      <p:nvGrpSpPr>
        <p:cNvPr id="1" name=""/>
        <p:cNvGrpSpPr/>
        <p:nvPr/>
      </p:nvGrpSpPr>
      <p:grpSpPr>
        <a:xfrm>
          <a:off x="0" y="0"/>
          <a:ext cx="0" cy="0"/>
          <a:chOff x="0" y="0"/>
          <a:chExt cx="0" cy="0"/>
        </a:xfrm>
      </p:grpSpPr>
      <p:grpSp>
        <p:nvGrpSpPr>
          <p:cNvPr id="4" name="Groeperen 3"/>
          <p:cNvGrpSpPr/>
          <p:nvPr userDrawn="1"/>
        </p:nvGrpSpPr>
        <p:grpSpPr>
          <a:xfrm>
            <a:off x="1476000" y="288000"/>
            <a:ext cx="7379999" cy="6265475"/>
            <a:chOff x="1476000" y="288000"/>
            <a:chExt cx="7379999" cy="6265475"/>
          </a:xfrm>
        </p:grpSpPr>
        <p:sp>
          <p:nvSpPr>
            <p:cNvPr id="8" name="Rechthoek 7"/>
            <p:cNvSpPr>
              <a:spLocks/>
            </p:cNvSpPr>
            <p:nvPr userDrawn="1"/>
          </p:nvSpPr>
          <p:spPr>
            <a:xfrm>
              <a:off x="3277896" y="288000"/>
              <a:ext cx="5578103"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lvl1pPr>
          </a:lstStyle>
          <a:p>
            <a:r>
              <a:rPr lang="nl-NL" dirty="0"/>
              <a:t>Klik om de stijl te bewerken</a:t>
            </a:r>
            <a:endParaRPr lang="nl-BE" dirty="0"/>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529" y="293359"/>
            <a:ext cx="1644963"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33842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8/06/2023</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 id="2147483680" r:id="rId9"/>
    <p:sldLayoutId id="2147483683" r:id="rId10"/>
    <p:sldLayoutId id="2147483684" r:id="rId11"/>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3"/>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8/06/2023</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 id="2147483681" r:id="rId5"/>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7"/>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8"/>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9"/>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0"/>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7"/>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3.xml"/><Relationship Id="rId1" Type="http://schemas.openxmlformats.org/officeDocument/2006/relationships/slideLayout" Target="../slideLayouts/slideLayout8.xml"/><Relationship Id="rId4" Type="http://schemas.openxmlformats.org/officeDocument/2006/relationships/image" Target="../media/image9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8.xml"/><Relationship Id="rId1" Type="http://schemas.openxmlformats.org/officeDocument/2006/relationships/slideLayout" Target="../slideLayouts/slideLayout8.xml"/><Relationship Id="rId4" Type="http://schemas.openxmlformats.org/officeDocument/2006/relationships/image" Target="../media/image95.png"/></Relationships>
</file>

<file path=ppt/slides/_rels/slide10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9.xml"/><Relationship Id="rId1" Type="http://schemas.openxmlformats.org/officeDocument/2006/relationships/slideLayout" Target="../slideLayouts/slideLayout8.xml"/><Relationship Id="rId4" Type="http://schemas.openxmlformats.org/officeDocument/2006/relationships/image" Target="../media/image97.png"/></Relationships>
</file>

<file path=ppt/slides/_rels/slide10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png"/><Relationship Id="rId7" Type="http://schemas.openxmlformats.org/officeDocument/2006/relationships/image" Target="../media/image98.png"/><Relationship Id="rId2" Type="http://schemas.openxmlformats.org/officeDocument/2006/relationships/notesSlide" Target="../notesSlides/notesSlide90.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3.xml"/><Relationship Id="rId1" Type="http://schemas.openxmlformats.org/officeDocument/2006/relationships/slideLayout" Target="../slideLayouts/slideLayout8.xml"/><Relationship Id="rId4" Type="http://schemas.openxmlformats.org/officeDocument/2006/relationships/image" Target="../media/image101.png"/></Relationships>
</file>

<file path=ppt/slides/_rels/slide11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4.xml"/><Relationship Id="rId1" Type="http://schemas.openxmlformats.org/officeDocument/2006/relationships/slideLayout" Target="../slideLayouts/slideLayout8.xml"/><Relationship Id="rId4" Type="http://schemas.openxmlformats.org/officeDocument/2006/relationships/image" Target="../media/image103.png"/></Relationships>
</file>

<file path=ppt/slides/_rels/slide11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8.xml"/><Relationship Id="rId1" Type="http://schemas.openxmlformats.org/officeDocument/2006/relationships/slideLayout" Target="../slideLayouts/slideLayout8.xml"/><Relationship Id="rId4" Type="http://schemas.openxmlformats.org/officeDocument/2006/relationships/image" Target="../media/image106.png"/></Relationships>
</file>

<file path=ppt/slides/_rels/slide119.xml.rels><?xml version="1.0" encoding="UTF-8" standalone="yes"?>
<Relationships xmlns="http://schemas.openxmlformats.org/package/2006/relationships"><Relationship Id="rId3" Type="http://schemas.openxmlformats.org/officeDocument/2006/relationships/hyperlink" Target="https://www.fb-intranet.be/aanvraag-template-delivers" TargetMode="External"/><Relationship Id="rId2" Type="http://schemas.openxmlformats.org/officeDocument/2006/relationships/notesSlide" Target="../notesSlides/notesSlide99.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01.xml"/><Relationship Id="rId1" Type="http://schemas.openxmlformats.org/officeDocument/2006/relationships/slideLayout" Target="../slideLayouts/slideLayout8.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8.xml"/><Relationship Id="rId4" Type="http://schemas.openxmlformats.org/officeDocument/2006/relationships/image" Target="../media/image55.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8.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7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8.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7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8.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7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8.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slides/_rels/slide7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3.emf"/><Relationship Id="rId1" Type="http://schemas.openxmlformats.org/officeDocument/2006/relationships/slideLayout" Target="../slideLayouts/slideLayout8.xml"/><Relationship Id="rId5" Type="http://schemas.openxmlformats.org/officeDocument/2006/relationships/image" Target="../media/image65.emf"/><Relationship Id="rId4" Type="http://schemas.openxmlformats.org/officeDocument/2006/relationships/image" Target="../media/image64.emf"/></Relationships>
</file>

<file path=ppt/slides/_rels/slide7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8.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7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8.xml"/><Relationship Id="rId1" Type="http://schemas.openxmlformats.org/officeDocument/2006/relationships/slideLayout" Target="../slideLayouts/slideLayout8.xml"/><Relationship Id="rId4" Type="http://schemas.openxmlformats.org/officeDocument/2006/relationships/image" Target="../media/image77.png"/></Relationships>
</file>

<file path=ppt/slides/_rels/slide8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0.xml"/><Relationship Id="rId1" Type="http://schemas.openxmlformats.org/officeDocument/2006/relationships/slideLayout" Target="../slideLayouts/slideLayout8.xml"/><Relationship Id="rId5" Type="http://schemas.openxmlformats.org/officeDocument/2006/relationships/image" Target="../media/image81.png"/><Relationship Id="rId4" Type="http://schemas.openxmlformats.org/officeDocument/2006/relationships/image" Target="../media/image80.png"/></Relationships>
</file>

<file path=ppt/slides/_rels/slide8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3.xml"/><Relationship Id="rId1" Type="http://schemas.openxmlformats.org/officeDocument/2006/relationships/slideLayout" Target="../slideLayouts/slideLayout8.xml"/><Relationship Id="rId4" Type="http://schemas.openxmlformats.org/officeDocument/2006/relationships/image" Target="../media/image83.png"/></Relationships>
</file>

<file path=ppt/slides/_rels/slide9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5.xml"/><Relationship Id="rId1" Type="http://schemas.openxmlformats.org/officeDocument/2006/relationships/slideLayout" Target="../slideLayouts/slideLayout8.xml"/><Relationship Id="rId4" Type="http://schemas.openxmlformats.org/officeDocument/2006/relationships/image" Target="../media/image86.png"/></Relationships>
</file>

<file path=ppt/slides/_rels/slide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1.xml"/><Relationship Id="rId1" Type="http://schemas.openxmlformats.org/officeDocument/2006/relationships/slideLayout" Target="../slideLayouts/slideLayout8.xml"/><Relationship Id="rId4" Type="http://schemas.openxmlformats.org/officeDocument/2006/relationships/image" Target="../media/image89.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08510" y="1739146"/>
            <a:ext cx="7754587" cy="801708"/>
          </a:xfrm>
        </p:spPr>
        <p:txBody>
          <a:bodyPr/>
          <a:lstStyle/>
          <a:p>
            <a:r>
              <a:rPr lang="nl-BE" sz="4000" dirty="0" err="1"/>
              <a:t>OraFin</a:t>
            </a:r>
            <a:r>
              <a:rPr lang="nl-BE" sz="4000" dirty="0"/>
              <a:t>-opleiding</a:t>
            </a:r>
          </a:p>
        </p:txBody>
      </p:sp>
      <p:sp>
        <p:nvSpPr>
          <p:cNvPr id="4" name="Ondertitel 3"/>
          <p:cNvSpPr>
            <a:spLocks noGrp="1"/>
          </p:cNvSpPr>
          <p:nvPr>
            <p:ph type="subTitle" idx="1"/>
          </p:nvPr>
        </p:nvSpPr>
        <p:spPr>
          <a:xfrm>
            <a:off x="808510" y="4957484"/>
            <a:ext cx="5354606" cy="1053708"/>
          </a:xfrm>
        </p:spPr>
        <p:txBody>
          <a:bodyPr/>
          <a:lstStyle/>
          <a:p>
            <a:r>
              <a:rPr lang="nl-BE" sz="2800" dirty="0"/>
              <a:t>Voorjaar 2023</a:t>
            </a:r>
          </a:p>
          <a:p>
            <a:endParaRPr lang="nl-BE" sz="1800" dirty="0"/>
          </a:p>
          <a:p>
            <a:r>
              <a:rPr lang="nl-BE" sz="1800" dirty="0"/>
              <a:t>Wim Van Gemert</a:t>
            </a:r>
          </a:p>
          <a:p>
            <a:r>
              <a:rPr lang="nl-BE" sz="1800" dirty="0"/>
              <a:t>Claudine Borremans</a:t>
            </a:r>
          </a:p>
        </p:txBody>
      </p:sp>
      <p:sp>
        <p:nvSpPr>
          <p:cNvPr id="5" name="Titel 1">
            <a:extLst>
              <a:ext uri="{FF2B5EF4-FFF2-40B4-BE49-F238E27FC236}">
                <a16:creationId xmlns:a16="http://schemas.microsoft.com/office/drawing/2014/main" id="{603F5273-14CA-4E26-8924-1E6B645DD5D5}"/>
              </a:ext>
            </a:extLst>
          </p:cNvPr>
          <p:cNvSpPr txBox="1">
            <a:spLocks/>
          </p:cNvSpPr>
          <p:nvPr/>
        </p:nvSpPr>
        <p:spPr>
          <a:xfrm>
            <a:off x="808509" y="2864859"/>
            <a:ext cx="7754587" cy="1367765"/>
          </a:xfrm>
          <a:prstGeom prst="rect">
            <a:avLst/>
          </a:prstGeom>
        </p:spPr>
        <p:txBody>
          <a:bodyPr vert="horz" lIns="0" tIns="0" rIns="0" bIns="0" rtlCol="0" anchor="b" anchorCtr="0">
            <a:noAutofit/>
          </a:bodyPr>
          <a:lstStyle>
            <a:lvl1pPr algn="l" defTabSz="914400" rtl="0" eaLnBrk="1" latinLnBrk="0" hangingPunct="1">
              <a:lnSpc>
                <a:spcPts val="5400"/>
              </a:lnSpc>
              <a:spcBef>
                <a:spcPct val="0"/>
              </a:spcBef>
              <a:buNone/>
              <a:defRPr sz="54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sz="4800" dirty="0"/>
              <a:t>Themasessie Rapportering Uitgaven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935364"/>
            <a:ext cx="7796882" cy="5404984"/>
          </a:xfrm>
        </p:spPr>
        <p:txBody>
          <a:bodyPr/>
          <a:lstStyle/>
          <a:p>
            <a:pPr lvl="1" indent="-342900">
              <a:buFont typeface="Wingdings" panose="05000000000000000000" pitchFamily="2" charset="2"/>
              <a:buChar char="Ø"/>
            </a:pPr>
            <a:r>
              <a:rPr lang="nl-BE" sz="2000" dirty="0"/>
              <a:t>De Uitgaven rapporten geven een overzicht van de verschillende transacties in de hulpdagboeken PO (Inkooporders en Bestelaanvragen) en AP (Facturen) en in de module Travel </a:t>
            </a:r>
            <a:r>
              <a:rPr lang="nl-BE" sz="2000" dirty="0" err="1"/>
              <a:t>Requests</a:t>
            </a:r>
            <a:endParaRPr lang="nl-BE" sz="2000" dirty="0"/>
          </a:p>
          <a:p>
            <a:pPr lvl="1" indent="-342900">
              <a:buFont typeface="Wingdings" panose="05000000000000000000" pitchFamily="2" charset="2"/>
              <a:buChar char="Ø"/>
            </a:pPr>
            <a:endParaRPr lang="nl-BE" sz="900" dirty="0"/>
          </a:p>
          <a:p>
            <a:pPr lvl="1" indent="-342900">
              <a:buFont typeface="Wingdings" panose="05000000000000000000" pitchFamily="2" charset="2"/>
              <a:buChar char="Ø"/>
            </a:pPr>
            <a:r>
              <a:rPr lang="nl-BE" sz="2000" dirty="0"/>
              <a:t>Dashboards:</a:t>
            </a:r>
          </a:p>
          <a:p>
            <a:pPr lvl="3" indent="-342900">
              <a:buFont typeface="Wingdings" panose="05000000000000000000" pitchFamily="2" charset="2"/>
              <a:buChar char="Ø"/>
            </a:pPr>
            <a:r>
              <a:rPr lang="nl-BE" sz="1800" dirty="0"/>
              <a:t>Inkoop</a:t>
            </a:r>
          </a:p>
          <a:p>
            <a:pPr lvl="3" indent="-342900">
              <a:buFont typeface="Wingdings" panose="05000000000000000000" pitchFamily="2" charset="2"/>
              <a:buChar char="Ø"/>
            </a:pPr>
            <a:r>
              <a:rPr lang="nl-BE" sz="1800" dirty="0"/>
              <a:t>Facturatie</a:t>
            </a:r>
          </a:p>
          <a:p>
            <a:pPr lvl="3" indent="-342900">
              <a:buFont typeface="Wingdings" panose="05000000000000000000" pitchFamily="2" charset="2"/>
              <a:buChar char="Ø"/>
            </a:pPr>
            <a:r>
              <a:rPr lang="nl-BE" sz="1800" dirty="0"/>
              <a:t>Exceptie Uitgaven</a:t>
            </a:r>
          </a:p>
          <a:p>
            <a:pPr lvl="3" indent="-342900">
              <a:buFont typeface="Wingdings" panose="05000000000000000000" pitchFamily="2" charset="2"/>
              <a:buChar char="Ø"/>
            </a:pPr>
            <a:r>
              <a:rPr lang="nl-BE" sz="1800" dirty="0"/>
              <a:t>Travel </a:t>
            </a:r>
            <a:r>
              <a:rPr lang="nl-BE" sz="1800" dirty="0" err="1"/>
              <a:t>Requests</a:t>
            </a:r>
            <a:endParaRPr lang="nl-BE" sz="1800" dirty="0"/>
          </a:p>
          <a:p>
            <a:pPr lvl="1" indent="-342900">
              <a:buFont typeface="Wingdings" panose="05000000000000000000" pitchFamily="2" charset="2"/>
              <a:buChar char="Ø"/>
            </a:pPr>
            <a:endParaRPr lang="nl-BE" sz="900" dirty="0"/>
          </a:p>
          <a:p>
            <a:pPr lvl="1" indent="-342900">
              <a:buFont typeface="Wingdings" panose="05000000000000000000" pitchFamily="2" charset="2"/>
              <a:buChar char="Ø"/>
            </a:pPr>
            <a:r>
              <a:rPr lang="nl-BE" sz="2000" dirty="0"/>
              <a:t>Laten toe om het Financieel Administratief proces te ondersteunen</a:t>
            </a:r>
          </a:p>
          <a:p>
            <a:pPr lvl="1" indent="-342900">
              <a:buFont typeface="Wingdings" panose="05000000000000000000" pitchFamily="2" charset="2"/>
              <a:buChar char="Ø"/>
            </a:pPr>
            <a:endParaRPr lang="nl-BE" sz="900" dirty="0"/>
          </a:p>
          <a:p>
            <a:pPr lvl="1" indent="-342900">
              <a:buFont typeface="Wingdings" panose="05000000000000000000" pitchFamily="2" charset="2"/>
              <a:buChar char="Ø"/>
            </a:pPr>
            <a:r>
              <a:rPr lang="nl-BE" sz="2000" dirty="0"/>
              <a:t>Deze rapportering heeft NIET als doel aansluiting te maken met de budget rapporten en zijn dan ook niet altijd opvraagbaar op het niveau Begrotingsartikel</a:t>
            </a:r>
            <a:br>
              <a:rPr lang="nl-BE" sz="2000" dirty="0"/>
            </a:br>
            <a:br>
              <a:rPr lang="nl-BE" sz="900" dirty="0"/>
            </a:br>
            <a:r>
              <a:rPr lang="nl-BE" sz="2000" dirty="0"/>
              <a:t>Deze rapporten geven wel info op het niveau Programma, ESR,…</a:t>
            </a:r>
          </a:p>
          <a:p>
            <a:pPr marL="233100" lvl="1" indent="0">
              <a:buNone/>
            </a:pPr>
            <a:br>
              <a:rPr lang="nl-BE" sz="2000" dirty="0"/>
            </a:br>
            <a:endParaRPr lang="nl-BE" sz="1400" dirty="0"/>
          </a:p>
          <a:p>
            <a:pPr marL="685800" lvl="1" indent="-285750">
              <a:buFont typeface="Wingdings" panose="05000000000000000000" pitchFamily="2" charset="2"/>
              <a:buChar char="Ø"/>
            </a:pPr>
            <a:endParaRPr lang="nl-BE" sz="1600" dirty="0"/>
          </a:p>
        </p:txBody>
      </p:sp>
    </p:spTree>
    <p:extLst>
      <p:ext uri="{BB962C8B-B14F-4D97-AF65-F5344CB8AC3E}">
        <p14:creationId xmlns:p14="http://schemas.microsoft.com/office/powerpoint/2010/main" val="946692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941831" cy="461665"/>
          </a:xfrm>
          <a:prstGeom prst="rect">
            <a:avLst/>
          </a:prstGeom>
          <a:noFill/>
        </p:spPr>
        <p:txBody>
          <a:bodyPr wrap="none" rtlCol="0">
            <a:spAutoFit/>
          </a:bodyPr>
          <a:lstStyle>
            <a:defPPr>
              <a:defRPr lang="en-US"/>
            </a:defPPr>
            <a:lvl1pPr>
              <a:defRPr sz="2000" i="1">
                <a:latin typeface="+mn-lt"/>
              </a:defRPr>
            </a:lvl1pPr>
          </a:lstStyle>
          <a:p>
            <a:r>
              <a:rPr lang="nl-BE" sz="2400" b="1" dirty="0"/>
              <a:t>Prognose Vereffening</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03973" y="1378477"/>
            <a:ext cx="8812664" cy="5404984"/>
          </a:xfrm>
        </p:spPr>
        <p:txBody>
          <a:bodyPr/>
          <a:lstStyle/>
          <a:p>
            <a:pPr lvl="2" indent="-342900">
              <a:buFont typeface="Wingdings" panose="05000000000000000000" pitchFamily="2" charset="2"/>
              <a:buChar char="Ø"/>
            </a:pPr>
            <a:r>
              <a:rPr lang="nl-BE" dirty="0"/>
              <a:t>De rapporten hebben specifieke weergaves voor VEK schattingen bij de </a:t>
            </a:r>
            <a:r>
              <a:rPr lang="nl-BE" b="1" dirty="0"/>
              <a:t>Begrotingsopmaak (BO)</a:t>
            </a:r>
            <a:r>
              <a:rPr lang="nl-BE" dirty="0"/>
              <a:t> en voor de </a:t>
            </a:r>
            <a:r>
              <a:rPr lang="nl-BE" b="1" dirty="0"/>
              <a:t>Begrotingsaanpassing (BA)</a:t>
            </a:r>
            <a:r>
              <a:rPr lang="nl-BE" dirty="0"/>
              <a:t>. </a:t>
            </a:r>
            <a:br>
              <a:rPr lang="nl-BE" dirty="0"/>
            </a:br>
            <a:br>
              <a:rPr lang="nl-BE" dirty="0"/>
            </a:br>
            <a:br>
              <a:rPr lang="nl-BE" dirty="0"/>
            </a:br>
            <a:br>
              <a:rPr lang="nl-BE" dirty="0"/>
            </a:br>
            <a:br>
              <a:rPr lang="nl-BE" dirty="0"/>
            </a:br>
            <a:endParaRPr lang="nl-BE" sz="1600" dirty="0"/>
          </a:p>
          <a:p>
            <a:pPr marL="685800" lvl="1" indent="-285750">
              <a:buFont typeface="Wingdings" panose="05000000000000000000" pitchFamily="2" charset="2"/>
              <a:buChar char="Ø"/>
            </a:pPr>
            <a:endParaRPr lang="nl-BE" sz="1800" dirty="0"/>
          </a:p>
        </p:txBody>
      </p:sp>
      <p:pic>
        <p:nvPicPr>
          <p:cNvPr id="2" name="Afbeelding 1">
            <a:extLst>
              <a:ext uri="{FF2B5EF4-FFF2-40B4-BE49-F238E27FC236}">
                <a16:creationId xmlns:a16="http://schemas.microsoft.com/office/drawing/2014/main" id="{124133AD-A7E2-4C27-A32B-BF986F969DFF}"/>
              </a:ext>
            </a:extLst>
          </p:cNvPr>
          <p:cNvPicPr>
            <a:picLocks noChangeAspect="1"/>
          </p:cNvPicPr>
          <p:nvPr/>
        </p:nvPicPr>
        <p:blipFill>
          <a:blip r:embed="rId3"/>
          <a:stretch>
            <a:fillRect/>
          </a:stretch>
        </p:blipFill>
        <p:spPr>
          <a:xfrm>
            <a:off x="0" y="2062704"/>
            <a:ext cx="9144000" cy="1774587"/>
          </a:xfrm>
          <a:prstGeom prst="rect">
            <a:avLst/>
          </a:prstGeom>
        </p:spPr>
      </p:pic>
      <p:pic>
        <p:nvPicPr>
          <p:cNvPr id="4" name="Afbeelding 3">
            <a:extLst>
              <a:ext uri="{FF2B5EF4-FFF2-40B4-BE49-F238E27FC236}">
                <a16:creationId xmlns:a16="http://schemas.microsoft.com/office/drawing/2014/main" id="{749E54C4-CD8C-43C1-9272-90D12AD0513C}"/>
              </a:ext>
            </a:extLst>
          </p:cNvPr>
          <p:cNvPicPr>
            <a:picLocks noChangeAspect="1"/>
          </p:cNvPicPr>
          <p:nvPr/>
        </p:nvPicPr>
        <p:blipFill>
          <a:blip r:embed="rId4"/>
          <a:stretch>
            <a:fillRect/>
          </a:stretch>
        </p:blipFill>
        <p:spPr>
          <a:xfrm>
            <a:off x="5302709" y="3584722"/>
            <a:ext cx="2141864" cy="3063728"/>
          </a:xfrm>
          <a:prstGeom prst="rect">
            <a:avLst/>
          </a:prstGeom>
        </p:spPr>
      </p:pic>
    </p:spTree>
    <p:extLst>
      <p:ext uri="{BB962C8B-B14F-4D97-AF65-F5344CB8AC3E}">
        <p14:creationId xmlns:p14="http://schemas.microsoft.com/office/powerpoint/2010/main" val="1120549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4091" y="2857611"/>
            <a:ext cx="7575817" cy="831131"/>
          </a:xfrm>
        </p:spPr>
        <p:txBody>
          <a:bodyPr/>
          <a:lstStyle/>
          <a:p>
            <a:r>
              <a:rPr lang="nl-BE" sz="4000" dirty="0"/>
              <a:t>Grootboek – Rekening Analyse</a:t>
            </a:r>
            <a:br>
              <a:rPr lang="nl-BE" sz="4000" dirty="0"/>
            </a:br>
            <a:endParaRPr lang="nl-BE" sz="4000" dirty="0"/>
          </a:p>
        </p:txBody>
      </p:sp>
    </p:spTree>
    <p:extLst>
      <p:ext uri="{BB962C8B-B14F-4D97-AF65-F5344CB8AC3E}">
        <p14:creationId xmlns:p14="http://schemas.microsoft.com/office/powerpoint/2010/main" val="4005705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8" y="1171801"/>
            <a:ext cx="8176527" cy="5404984"/>
          </a:xfrm>
        </p:spPr>
        <p:txBody>
          <a:bodyPr/>
          <a:lstStyle/>
          <a:p>
            <a:pPr lvl="1" indent="-342900">
              <a:buFont typeface="Wingdings" panose="05000000000000000000" pitchFamily="2" charset="2"/>
              <a:buChar char="Ø"/>
            </a:pPr>
            <a:r>
              <a:rPr lang="nl-BE" dirty="0"/>
              <a:t>De Grootboekrapporten geven informatie met betrekking tot Journaallijnen en Balansen</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Rapporten:</a:t>
            </a:r>
          </a:p>
          <a:p>
            <a:pPr lvl="3" indent="-342900">
              <a:buFont typeface="Wingdings" panose="05000000000000000000" pitchFamily="2" charset="2"/>
              <a:buChar char="Ø"/>
            </a:pPr>
            <a:r>
              <a:rPr lang="nl-BE" sz="2200" dirty="0"/>
              <a:t>Rekening Analyse</a:t>
            </a:r>
          </a:p>
          <a:p>
            <a:pPr lvl="4" indent="-342900">
              <a:buFont typeface="Wingdings" panose="05000000000000000000" pitchFamily="2" charset="2"/>
              <a:buChar char="Ø"/>
            </a:pPr>
            <a:r>
              <a:rPr lang="nl-BE" sz="2200" dirty="0"/>
              <a:t>Rekening Analyse - Werkelijk</a:t>
            </a:r>
          </a:p>
          <a:p>
            <a:pPr lvl="4" indent="-342900">
              <a:buFont typeface="Wingdings" panose="05000000000000000000" pitchFamily="2" charset="2"/>
              <a:buChar char="Ø"/>
            </a:pPr>
            <a:r>
              <a:rPr lang="nl-BE" sz="2200" dirty="0"/>
              <a:t>Rekening Analyse - Reserveringen</a:t>
            </a:r>
          </a:p>
          <a:p>
            <a:pPr lvl="3" indent="-342900">
              <a:buFont typeface="Wingdings" panose="05000000000000000000" pitchFamily="2" charset="2"/>
              <a:buChar char="Ø"/>
            </a:pPr>
            <a:r>
              <a:rPr lang="nl-BE" sz="2200" dirty="0"/>
              <a:t>Rekening Analyse - Beknopt</a:t>
            </a:r>
          </a:p>
          <a:p>
            <a:pPr lvl="4" indent="-342900">
              <a:buFont typeface="Wingdings" panose="05000000000000000000" pitchFamily="2" charset="2"/>
              <a:buChar char="Ø"/>
            </a:pPr>
            <a:r>
              <a:rPr lang="nl-BE" sz="2200" dirty="0"/>
              <a:t>Rekening Analyse Beknopt – Werkelijk</a:t>
            </a:r>
          </a:p>
          <a:p>
            <a:pPr lvl="4" indent="-342900">
              <a:buFont typeface="Wingdings" panose="05000000000000000000" pitchFamily="2" charset="2"/>
              <a:buChar char="Ø"/>
            </a:pPr>
            <a:r>
              <a:rPr lang="nl-BE" sz="2200" dirty="0"/>
              <a:t>Rekening Analyse Beknopt – Reserveringen</a:t>
            </a:r>
          </a:p>
          <a:p>
            <a:pPr lvl="4" indent="-342900">
              <a:buFont typeface="Wingdings" panose="05000000000000000000" pitchFamily="2" charset="2"/>
              <a:buChar char="Ø"/>
            </a:pPr>
            <a:r>
              <a:rPr lang="nl-BE" sz="2200" dirty="0"/>
              <a:t>Rekening Analyse Beknopt – Budget</a:t>
            </a:r>
          </a:p>
          <a:p>
            <a:pPr marL="233100" lvl="1" indent="0">
              <a:buNone/>
            </a:pPr>
            <a:endParaRPr lang="nl-BE" sz="1000" dirty="0"/>
          </a:p>
          <a:p>
            <a:pPr lvl="1" indent="-342900">
              <a:buFont typeface="Wingdings" panose="05000000000000000000" pitchFamily="2" charset="2"/>
              <a:buChar char="Ø"/>
            </a:pPr>
            <a:r>
              <a:rPr lang="nl-BE" dirty="0"/>
              <a:t>Toegankelijk voor gebruikers met autorisatie “Financieel Analist” en gebruikers van het “Dienstencentrum Boekhouding”</a:t>
            </a:r>
          </a:p>
          <a:p>
            <a:pPr marL="400050" lvl="1" indent="0">
              <a:buNone/>
            </a:pPr>
            <a:endParaRPr lang="nl-BE" sz="1800" dirty="0"/>
          </a:p>
        </p:txBody>
      </p:sp>
    </p:spTree>
    <p:extLst>
      <p:ext uri="{BB962C8B-B14F-4D97-AF65-F5344CB8AC3E}">
        <p14:creationId xmlns:p14="http://schemas.microsoft.com/office/powerpoint/2010/main" val="11631663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387579" y="3952422"/>
            <a:ext cx="8524870" cy="1744670"/>
          </a:xfrm>
        </p:spPr>
        <p:txBody>
          <a:bodyPr/>
          <a:lstStyle/>
          <a:p>
            <a:pPr lvl="1" indent="-342900">
              <a:buFont typeface="Wingdings" panose="05000000000000000000" pitchFamily="2" charset="2"/>
              <a:buChar char="Ø"/>
            </a:pPr>
            <a:r>
              <a:rPr lang="nl-BE" sz="1800" kern="0" dirty="0"/>
              <a:t>Laten toe details van budget, werkelijke en reserveringen balansen te bekijken uit rapporten Budget Ontvangsten en Budget Uitgaven of als ad hoc bevragingen</a:t>
            </a:r>
          </a:p>
          <a:p>
            <a:pPr lvl="1" indent="-342900">
              <a:buFont typeface="Wingdings" panose="05000000000000000000" pitchFamily="2" charset="2"/>
              <a:buChar char="Ø"/>
            </a:pPr>
            <a:endParaRPr lang="nl-BE" sz="900" kern="0" dirty="0"/>
          </a:p>
          <a:p>
            <a:pPr lvl="1" indent="-342900">
              <a:buFont typeface="Wingdings" panose="05000000000000000000" pitchFamily="2" charset="2"/>
              <a:buChar char="Ø"/>
            </a:pPr>
            <a:r>
              <a:rPr lang="nl-BE" sz="1800" u="sng" kern="0" dirty="0"/>
              <a:t>Rekening Analyse Beknopt</a:t>
            </a:r>
            <a:r>
              <a:rPr lang="nl-BE" sz="1800" kern="0" dirty="0"/>
              <a:t>: identiek aan "Rekening Analyse" maar dan zonder de </a:t>
            </a:r>
            <a:r>
              <a:rPr lang="nl-BE" sz="1800" kern="0" dirty="0" err="1"/>
              <a:t>subledger</a:t>
            </a:r>
            <a:r>
              <a:rPr lang="nl-BE" sz="1800" kern="0" dirty="0"/>
              <a:t> (dagboek) informatie uit SLA en link naar ORAFIN (performanter)</a:t>
            </a:r>
          </a:p>
          <a:p>
            <a:pPr marL="233100" lvl="1" indent="0">
              <a:buNone/>
            </a:pPr>
            <a:endParaRPr lang="nl-BE" sz="900" kern="0" dirty="0"/>
          </a:p>
          <a:p>
            <a:pPr lvl="1" indent="-342900">
              <a:buFont typeface="Wingdings" panose="05000000000000000000" pitchFamily="2" charset="2"/>
              <a:buChar char="Ø"/>
            </a:pPr>
            <a:r>
              <a:rPr lang="nl-BE" sz="1800" kern="0" dirty="0"/>
              <a:t>Sommige promptvariabelen zijn enkel van toepassing voor bepaalde rapportversies (</a:t>
            </a:r>
            <a:r>
              <a:rPr lang="nl-BE" sz="1800" kern="0" dirty="0" err="1"/>
              <a:t>vb</a:t>
            </a:r>
            <a:r>
              <a:rPr lang="nl-BE" sz="1800" kern="0" dirty="0"/>
              <a:t> Document Type, Reconciliatie Status en Reserveringssoort)</a:t>
            </a:r>
            <a:endParaRPr lang="nl-BE" sz="1800" dirty="0"/>
          </a:p>
        </p:txBody>
      </p:sp>
      <p:pic>
        <p:nvPicPr>
          <p:cNvPr id="7" name="Afbeelding 6">
            <a:extLst>
              <a:ext uri="{FF2B5EF4-FFF2-40B4-BE49-F238E27FC236}">
                <a16:creationId xmlns:a16="http://schemas.microsoft.com/office/drawing/2014/main" id="{573C9951-8E10-4305-95E1-F6C959680FC1}"/>
              </a:ext>
            </a:extLst>
          </p:cNvPr>
          <p:cNvPicPr>
            <a:picLocks noChangeAspect="1"/>
          </p:cNvPicPr>
          <p:nvPr/>
        </p:nvPicPr>
        <p:blipFill>
          <a:blip r:embed="rId3"/>
          <a:stretch>
            <a:fillRect/>
          </a:stretch>
        </p:blipFill>
        <p:spPr>
          <a:xfrm>
            <a:off x="1375694" y="694454"/>
            <a:ext cx="6977732" cy="3187883"/>
          </a:xfrm>
          <a:prstGeom prst="rect">
            <a:avLst/>
          </a:prstGeom>
        </p:spPr>
      </p:pic>
    </p:spTree>
    <p:extLst>
      <p:ext uri="{BB962C8B-B14F-4D97-AF65-F5344CB8AC3E}">
        <p14:creationId xmlns:p14="http://schemas.microsoft.com/office/powerpoint/2010/main" val="2955310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8" y="1132044"/>
            <a:ext cx="8176527" cy="5404984"/>
          </a:xfrm>
        </p:spPr>
        <p:txBody>
          <a:bodyPr/>
          <a:lstStyle/>
          <a:p>
            <a:pPr lvl="1" indent="-342900">
              <a:buFont typeface="Wingdings" panose="05000000000000000000" pitchFamily="2" charset="2"/>
              <a:buChar char="Ø"/>
            </a:pPr>
            <a:r>
              <a:rPr lang="nl-BE" dirty="0"/>
              <a:t>Door DCB gebruikt in het kader van reconciliaties en opmaak van het afsluitdossier (opzoeken de detailinformatie).</a:t>
            </a:r>
            <a:endParaRPr lang="nl-BE" sz="1800" dirty="0"/>
          </a:p>
          <a:p>
            <a:pPr lvl="1"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u="sng" dirty="0"/>
              <a:t>Merk op</a:t>
            </a:r>
            <a:r>
              <a:rPr lang="nl-BE" dirty="0"/>
              <a:t>: “op te nemen” velden in “Rekening Analyse” uit Regel-omschrijving</a:t>
            </a:r>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sz="1400" dirty="0"/>
          </a:p>
          <a:p>
            <a:pPr lvl="1" indent="-342900">
              <a:buFont typeface="Wingdings" panose="05000000000000000000" pitchFamily="2" charset="2"/>
              <a:buChar char="Ø"/>
            </a:pPr>
            <a:r>
              <a:rPr lang="nl-BE" dirty="0"/>
              <a:t>Door DCB ook gebruikt voor analyses van de overdrachtslijn (Beknopt - Budget voor analyse van Budgetbedragen)</a:t>
            </a:r>
          </a:p>
          <a:p>
            <a:pPr marL="233100" lvl="1" indent="0">
              <a:buNone/>
            </a:pPr>
            <a:br>
              <a:rPr lang="nl-BE" dirty="0"/>
            </a:br>
            <a:br>
              <a:rPr lang="nl-BE" dirty="0"/>
            </a:br>
            <a:endParaRPr lang="nl-BE" sz="1600" dirty="0"/>
          </a:p>
          <a:p>
            <a:pPr marL="685800" lvl="1" indent="-285750">
              <a:buFont typeface="Wingdings" panose="05000000000000000000" pitchFamily="2" charset="2"/>
              <a:buChar char="Ø"/>
            </a:pPr>
            <a:endParaRPr lang="nl-BE" sz="1800" dirty="0"/>
          </a:p>
        </p:txBody>
      </p:sp>
      <p:pic>
        <p:nvPicPr>
          <p:cNvPr id="8" name="Afbeelding 7">
            <a:extLst>
              <a:ext uri="{FF2B5EF4-FFF2-40B4-BE49-F238E27FC236}">
                <a16:creationId xmlns:a16="http://schemas.microsoft.com/office/drawing/2014/main" id="{7B426ABF-08F1-4302-924F-F2AA374DC76A}"/>
              </a:ext>
            </a:extLst>
          </p:cNvPr>
          <p:cNvPicPr>
            <a:picLocks noChangeAspect="1"/>
          </p:cNvPicPr>
          <p:nvPr/>
        </p:nvPicPr>
        <p:blipFill>
          <a:blip r:embed="rId3"/>
          <a:stretch>
            <a:fillRect/>
          </a:stretch>
        </p:blipFill>
        <p:spPr>
          <a:xfrm>
            <a:off x="2441448" y="2577204"/>
            <a:ext cx="4551077" cy="2580012"/>
          </a:xfrm>
          <a:prstGeom prst="rect">
            <a:avLst/>
          </a:prstGeom>
        </p:spPr>
      </p:pic>
    </p:spTree>
    <p:extLst>
      <p:ext uri="{BB962C8B-B14F-4D97-AF65-F5344CB8AC3E}">
        <p14:creationId xmlns:p14="http://schemas.microsoft.com/office/powerpoint/2010/main" val="27393277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endParaRPr lang="nl-BE" dirty="0"/>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759225" y="1034546"/>
            <a:ext cx="8119732" cy="5404984"/>
          </a:xfrm>
        </p:spPr>
        <p:txBody>
          <a:bodyPr/>
          <a:lstStyle/>
          <a:p>
            <a:pPr lvl="1" indent="-342900">
              <a:buFont typeface="Wingdings" panose="05000000000000000000" pitchFamily="2" charset="2"/>
              <a:buChar char="Ø"/>
            </a:pPr>
            <a:r>
              <a:rPr lang="nl-BE" dirty="0"/>
              <a:t>Interessante velden om te filteren:</a:t>
            </a:r>
          </a:p>
          <a:p>
            <a:pPr lvl="4" indent="-342900">
              <a:buFont typeface="FlandersArtSans-Regular" panose="00000500000000000000" pitchFamily="2" charset="0"/>
              <a:buChar char="›"/>
            </a:pPr>
            <a:r>
              <a:rPr lang="nl-BE" dirty="0"/>
              <a:t>Journaal Bron Naam</a:t>
            </a:r>
          </a:p>
          <a:p>
            <a:pPr lvl="4" indent="-342900">
              <a:buFont typeface="FlandersArtSans-Regular" panose="00000500000000000000" pitchFamily="2" charset="0"/>
              <a:buChar char="›"/>
            </a:pPr>
            <a:r>
              <a:rPr lang="nl-BE" dirty="0"/>
              <a:t>Journaal Categorie Naam</a:t>
            </a:r>
          </a:p>
          <a:p>
            <a:pPr lvl="4" indent="-342900">
              <a:buFont typeface="FlandersArtSans-Regular" panose="00000500000000000000" pitchFamily="2" charset="0"/>
              <a:buChar char="›"/>
            </a:pPr>
            <a:r>
              <a:rPr lang="nl-BE" dirty="0"/>
              <a:t>Partij Nummer</a:t>
            </a:r>
          </a:p>
          <a:p>
            <a:pPr lvl="4" indent="-342900">
              <a:buFont typeface="FlandersArtSans-Regular" panose="00000500000000000000" pitchFamily="2" charset="0"/>
              <a:buChar char="›"/>
            </a:pPr>
            <a:r>
              <a:rPr lang="nl-BE" dirty="0"/>
              <a:t>Document Type</a:t>
            </a:r>
          </a:p>
          <a:p>
            <a:pPr lvl="4" indent="-342900">
              <a:buFont typeface="FlandersArtSans-Regular" panose="00000500000000000000" pitchFamily="2" charset="0"/>
              <a:buChar char="›"/>
            </a:pPr>
            <a:r>
              <a:rPr lang="nl-BE" dirty="0"/>
              <a:t>Document </a:t>
            </a:r>
            <a:r>
              <a:rPr lang="nl-BE" dirty="0" err="1"/>
              <a:t>Nr</a:t>
            </a:r>
            <a:endParaRPr lang="nl-BE" dirty="0"/>
          </a:p>
          <a:p>
            <a:pPr lvl="4" indent="-342900">
              <a:buFont typeface="FlandersArtSans-Regular" panose="00000500000000000000" pitchFamily="2" charset="0"/>
              <a:buChar char="›"/>
            </a:pPr>
            <a:r>
              <a:rPr lang="nl-BE" dirty="0"/>
              <a:t>Budgetopbouw</a:t>
            </a:r>
          </a:p>
          <a:p>
            <a:pPr lvl="4" indent="-342900">
              <a:buFont typeface="FlandersArtSans-Regular" panose="00000500000000000000" pitchFamily="2" charset="0"/>
              <a:buChar char="›"/>
            </a:pPr>
            <a:r>
              <a:rPr lang="nl-BE" dirty="0"/>
              <a:t>Aanmaak Datum</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dirty="0"/>
              <a:t>“Rekening Analyse Beknopt – Budget” wordt gebruikt voor overzicht boekingen  “Spijzen variabele kredieten”</a:t>
            </a:r>
          </a:p>
          <a:p>
            <a:pPr lvl="1" indent="-342900">
              <a:buFont typeface="Wingdings" panose="05000000000000000000" pitchFamily="2" charset="2"/>
              <a:buChar char="Ø"/>
            </a:pPr>
            <a:endParaRPr lang="nl-BE" dirty="0"/>
          </a:p>
          <a:p>
            <a:pPr lvl="1" indent="-342900">
              <a:buFont typeface="Wingdings" panose="05000000000000000000" pitchFamily="2" charset="2"/>
              <a:buChar char="Ø"/>
            </a:pPr>
            <a:r>
              <a:rPr lang="nl-BE" dirty="0"/>
              <a:t>Rekening Analyse Werkelijk en Reserveringen kunnen gebruikt worden om meer details te bekomen over de aangerekende VEK en VAK bedragen in Overzicht BM</a:t>
            </a:r>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p>
          <a:p>
            <a:pPr lvl="1" indent="-342900">
              <a:buFont typeface="Wingdings" panose="05000000000000000000" pitchFamily="2" charset="2"/>
              <a:buChar char="Ø"/>
            </a:pPr>
            <a:endParaRPr lang="nl-BE" dirty="0"/>
          </a:p>
          <a:p>
            <a:pPr marL="233100" lvl="1" indent="0">
              <a:buNone/>
            </a:pPr>
            <a:br>
              <a:rPr lang="nl-BE" dirty="0"/>
            </a:b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673860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endParaRPr lang="nl-BE" dirty="0"/>
          </a:p>
        </p:txBody>
      </p:sp>
      <p:pic>
        <p:nvPicPr>
          <p:cNvPr id="7" name="Afbeelding 6">
            <a:extLst>
              <a:ext uri="{FF2B5EF4-FFF2-40B4-BE49-F238E27FC236}">
                <a16:creationId xmlns:a16="http://schemas.microsoft.com/office/drawing/2014/main" id="{F986B57A-D42A-4A16-B299-C057524C1854}"/>
              </a:ext>
            </a:extLst>
          </p:cNvPr>
          <p:cNvPicPr>
            <a:picLocks noChangeAspect="1"/>
          </p:cNvPicPr>
          <p:nvPr/>
        </p:nvPicPr>
        <p:blipFill>
          <a:blip r:embed="rId3"/>
          <a:stretch>
            <a:fillRect/>
          </a:stretch>
        </p:blipFill>
        <p:spPr>
          <a:xfrm>
            <a:off x="238427" y="1548221"/>
            <a:ext cx="8667146" cy="4308294"/>
          </a:xfrm>
          <a:prstGeom prst="rect">
            <a:avLst/>
          </a:prstGeom>
        </p:spPr>
      </p:pic>
      <p:sp>
        <p:nvSpPr>
          <p:cNvPr id="8" name="Rechthoek 7">
            <a:extLst>
              <a:ext uri="{FF2B5EF4-FFF2-40B4-BE49-F238E27FC236}">
                <a16:creationId xmlns:a16="http://schemas.microsoft.com/office/drawing/2014/main" id="{09841B0E-9D06-4FC6-94C4-B29736566023}"/>
              </a:ext>
            </a:extLst>
          </p:cNvPr>
          <p:cNvSpPr/>
          <p:nvPr/>
        </p:nvSpPr>
        <p:spPr>
          <a:xfrm>
            <a:off x="3973286" y="5170714"/>
            <a:ext cx="2133600" cy="685801"/>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03341C01-85FD-477C-B238-A6897EA036F3}"/>
              </a:ext>
            </a:extLst>
          </p:cNvPr>
          <p:cNvSpPr/>
          <p:nvPr/>
        </p:nvSpPr>
        <p:spPr>
          <a:xfrm>
            <a:off x="696686" y="1676400"/>
            <a:ext cx="359228" cy="34834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C31829F6-53CB-4C2B-BF46-103ACF781A1B}"/>
              </a:ext>
            </a:extLst>
          </p:cNvPr>
          <p:cNvSpPr/>
          <p:nvPr/>
        </p:nvSpPr>
        <p:spPr>
          <a:xfrm>
            <a:off x="6672943" y="4974771"/>
            <a:ext cx="370114" cy="19594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0">
            <a:extLst>
              <a:ext uri="{FF2B5EF4-FFF2-40B4-BE49-F238E27FC236}">
                <a16:creationId xmlns:a16="http://schemas.microsoft.com/office/drawing/2014/main" id="{9DB9BF2D-F6C9-408D-9780-B138A8474FD5}"/>
              </a:ext>
            </a:extLst>
          </p:cNvPr>
          <p:cNvPicPr>
            <a:picLocks noChangeAspect="1"/>
          </p:cNvPicPr>
          <p:nvPr/>
        </p:nvPicPr>
        <p:blipFill>
          <a:blip r:embed="rId4"/>
          <a:stretch>
            <a:fillRect/>
          </a:stretch>
        </p:blipFill>
        <p:spPr>
          <a:xfrm>
            <a:off x="1741714" y="690193"/>
            <a:ext cx="7402285" cy="974442"/>
          </a:xfrm>
          <a:prstGeom prst="rect">
            <a:avLst/>
          </a:prstGeom>
        </p:spPr>
      </p:pic>
      <p:sp>
        <p:nvSpPr>
          <p:cNvPr id="12" name="Pijl: omlaag 11">
            <a:extLst>
              <a:ext uri="{FF2B5EF4-FFF2-40B4-BE49-F238E27FC236}">
                <a16:creationId xmlns:a16="http://schemas.microsoft.com/office/drawing/2014/main" id="{402D6C42-133B-4650-93A6-B9B178CE3096}"/>
              </a:ext>
            </a:extLst>
          </p:cNvPr>
          <p:cNvSpPr/>
          <p:nvPr/>
        </p:nvSpPr>
        <p:spPr>
          <a:xfrm>
            <a:off x="7255329" y="1273629"/>
            <a:ext cx="359228" cy="674914"/>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D20178B4-DA47-4E07-B7EF-9C97C8E8C306}"/>
              </a:ext>
            </a:extLst>
          </p:cNvPr>
          <p:cNvSpPr/>
          <p:nvPr/>
        </p:nvSpPr>
        <p:spPr>
          <a:xfrm>
            <a:off x="3793672" y="1177414"/>
            <a:ext cx="359228" cy="9621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a:extLst>
              <a:ext uri="{FF2B5EF4-FFF2-40B4-BE49-F238E27FC236}">
                <a16:creationId xmlns:a16="http://schemas.microsoft.com/office/drawing/2014/main" id="{09640EE6-3107-4825-A2CA-EDE75A7B6E2D}"/>
              </a:ext>
            </a:extLst>
          </p:cNvPr>
          <p:cNvSpPr txBox="1"/>
          <p:nvPr/>
        </p:nvSpPr>
        <p:spPr>
          <a:xfrm>
            <a:off x="1343215" y="1611086"/>
            <a:ext cx="4993675" cy="338554"/>
          </a:xfrm>
          <a:prstGeom prst="rect">
            <a:avLst/>
          </a:prstGeom>
          <a:noFill/>
        </p:spPr>
        <p:txBody>
          <a:bodyPr wrap="none" rtlCol="0">
            <a:spAutoFit/>
          </a:bodyPr>
          <a:lstStyle>
            <a:defPPr>
              <a:defRPr lang="en-US"/>
            </a:defPPr>
            <a:lvl1pPr>
              <a:defRPr sz="2000" i="1">
                <a:latin typeface="+mn-lt"/>
              </a:defRPr>
            </a:lvl1pPr>
          </a:lstStyle>
          <a:p>
            <a:r>
              <a:rPr lang="nl-BE" sz="1600" b="1" dirty="0">
                <a:solidFill>
                  <a:schemeClr val="accent3">
                    <a:lumMod val="75000"/>
                  </a:schemeClr>
                </a:solidFill>
              </a:rPr>
              <a:t>Voorbeeld details Budget Uitgaven in Rekening Analyse</a:t>
            </a:r>
          </a:p>
        </p:txBody>
      </p:sp>
    </p:spTree>
    <p:extLst>
      <p:ext uri="{BB962C8B-B14F-4D97-AF65-F5344CB8AC3E}">
        <p14:creationId xmlns:p14="http://schemas.microsoft.com/office/powerpoint/2010/main" val="20457743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endParaRPr lang="nl-BE" dirty="0"/>
          </a:p>
        </p:txBody>
      </p:sp>
      <p:pic>
        <p:nvPicPr>
          <p:cNvPr id="2" name="Afbeelding 1">
            <a:extLst>
              <a:ext uri="{FF2B5EF4-FFF2-40B4-BE49-F238E27FC236}">
                <a16:creationId xmlns:a16="http://schemas.microsoft.com/office/drawing/2014/main" id="{071ECC98-9539-4E7F-A80F-455BE281FBA2}"/>
              </a:ext>
            </a:extLst>
          </p:cNvPr>
          <p:cNvPicPr>
            <a:picLocks noChangeAspect="1"/>
          </p:cNvPicPr>
          <p:nvPr/>
        </p:nvPicPr>
        <p:blipFill>
          <a:blip r:embed="rId3"/>
          <a:stretch>
            <a:fillRect/>
          </a:stretch>
        </p:blipFill>
        <p:spPr>
          <a:xfrm>
            <a:off x="0" y="2470512"/>
            <a:ext cx="9144000" cy="2965488"/>
          </a:xfrm>
          <a:prstGeom prst="rect">
            <a:avLst/>
          </a:prstGeom>
        </p:spPr>
      </p:pic>
      <p:pic>
        <p:nvPicPr>
          <p:cNvPr id="4" name="Afbeelding 3">
            <a:extLst>
              <a:ext uri="{FF2B5EF4-FFF2-40B4-BE49-F238E27FC236}">
                <a16:creationId xmlns:a16="http://schemas.microsoft.com/office/drawing/2014/main" id="{597A300D-3367-435D-82FF-75FA9F2326C7}"/>
              </a:ext>
            </a:extLst>
          </p:cNvPr>
          <p:cNvPicPr>
            <a:picLocks noChangeAspect="1"/>
          </p:cNvPicPr>
          <p:nvPr/>
        </p:nvPicPr>
        <p:blipFill>
          <a:blip r:embed="rId4"/>
          <a:stretch>
            <a:fillRect/>
          </a:stretch>
        </p:blipFill>
        <p:spPr>
          <a:xfrm>
            <a:off x="0" y="1114699"/>
            <a:ext cx="9144000" cy="841707"/>
          </a:xfrm>
          <a:prstGeom prst="rect">
            <a:avLst/>
          </a:prstGeom>
        </p:spPr>
      </p:pic>
      <p:sp>
        <p:nvSpPr>
          <p:cNvPr id="14" name="Tekstvak 13">
            <a:extLst>
              <a:ext uri="{FF2B5EF4-FFF2-40B4-BE49-F238E27FC236}">
                <a16:creationId xmlns:a16="http://schemas.microsoft.com/office/drawing/2014/main" id="{09640EE6-3107-4825-A2CA-EDE75A7B6E2D}"/>
              </a:ext>
            </a:extLst>
          </p:cNvPr>
          <p:cNvSpPr txBox="1"/>
          <p:nvPr/>
        </p:nvSpPr>
        <p:spPr>
          <a:xfrm>
            <a:off x="1098934" y="2006945"/>
            <a:ext cx="6946132" cy="338554"/>
          </a:xfrm>
          <a:prstGeom prst="rect">
            <a:avLst/>
          </a:prstGeom>
          <a:noFill/>
        </p:spPr>
        <p:txBody>
          <a:bodyPr wrap="none" rtlCol="0">
            <a:spAutoFit/>
          </a:bodyPr>
          <a:lstStyle>
            <a:defPPr>
              <a:defRPr lang="en-US"/>
            </a:defPPr>
            <a:lvl1pPr>
              <a:defRPr sz="2000" i="1">
                <a:latin typeface="+mn-lt"/>
              </a:defRPr>
            </a:lvl1pPr>
          </a:lstStyle>
          <a:p>
            <a:r>
              <a:rPr lang="nl-BE" sz="1600" b="1" dirty="0">
                <a:solidFill>
                  <a:schemeClr val="accent3">
                    <a:lumMod val="75000"/>
                  </a:schemeClr>
                </a:solidFill>
              </a:rPr>
              <a:t>Voorbeeld details Budget Uitgaven in Rekening Analyse - Grootboekboekingen</a:t>
            </a:r>
          </a:p>
        </p:txBody>
      </p:sp>
      <p:sp>
        <p:nvSpPr>
          <p:cNvPr id="6" name="Pijl: omlaag 5">
            <a:extLst>
              <a:ext uri="{FF2B5EF4-FFF2-40B4-BE49-F238E27FC236}">
                <a16:creationId xmlns:a16="http://schemas.microsoft.com/office/drawing/2014/main" id="{76CA023A-0881-401F-B751-5A458EC2DED5}"/>
              </a:ext>
            </a:extLst>
          </p:cNvPr>
          <p:cNvSpPr/>
          <p:nvPr/>
        </p:nvSpPr>
        <p:spPr>
          <a:xfrm>
            <a:off x="7245804" y="2345499"/>
            <a:ext cx="359228" cy="674914"/>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a:extLst>
              <a:ext uri="{FF2B5EF4-FFF2-40B4-BE49-F238E27FC236}">
                <a16:creationId xmlns:a16="http://schemas.microsoft.com/office/drawing/2014/main" id="{ABDC70A6-1054-4092-A92F-A325A321FB6E}"/>
              </a:ext>
            </a:extLst>
          </p:cNvPr>
          <p:cNvSpPr/>
          <p:nvPr/>
        </p:nvSpPr>
        <p:spPr>
          <a:xfrm>
            <a:off x="7677150" y="5277231"/>
            <a:ext cx="695325" cy="2667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B55989E1-9813-47EC-8EA5-56FC3C51C460}"/>
              </a:ext>
            </a:extLst>
          </p:cNvPr>
          <p:cNvSpPr/>
          <p:nvPr/>
        </p:nvSpPr>
        <p:spPr>
          <a:xfrm>
            <a:off x="6702553" y="1257040"/>
            <a:ext cx="822960" cy="32487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768036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sz="3600" dirty="0"/>
              <a:t>Grootboek – Rekening Analyse</a:t>
            </a:r>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797246" y="1468861"/>
            <a:ext cx="7987525" cy="417937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000" dirty="0"/>
          </a:p>
          <a:p>
            <a:pPr marL="221850" indent="-285750"/>
            <a:r>
              <a:rPr lang="nl-BE" sz="2000" dirty="0"/>
              <a:t>Spijzen is zichtbaar in:</a:t>
            </a:r>
          </a:p>
          <a:p>
            <a:pPr>
              <a:buNone/>
            </a:pPr>
            <a:endParaRPr lang="nl-BE" sz="800" dirty="0"/>
          </a:p>
          <a:p>
            <a:pPr marL="797850" lvl="1" indent="-285750"/>
            <a:r>
              <a:rPr lang="nl-BE" sz="2000" dirty="0"/>
              <a:t>Rekening Analyse Beknopt - Budget</a:t>
            </a:r>
          </a:p>
          <a:p>
            <a:pPr marL="797850" lvl="1" indent="-285750"/>
            <a:endParaRPr lang="nl-BE" sz="2000" dirty="0"/>
          </a:p>
          <a:p>
            <a:pPr marL="797850" lvl="1" indent="-285750"/>
            <a:endParaRPr lang="nl-BE" sz="2000" dirty="0"/>
          </a:p>
          <a:p>
            <a:pPr marL="797850" lvl="1" indent="-285750"/>
            <a:endParaRPr lang="nl-BE" sz="2000" dirty="0"/>
          </a:p>
          <a:p>
            <a:pPr marL="512100" lvl="1" indent="0">
              <a:buNone/>
            </a:pPr>
            <a:endParaRPr lang="nl-BE" sz="2000" dirty="0"/>
          </a:p>
          <a:p>
            <a:pPr marL="512100" lvl="1" indent="0">
              <a:buNone/>
            </a:pPr>
            <a:endParaRPr lang="nl-BE" sz="1000" dirty="0"/>
          </a:p>
          <a:p>
            <a:pPr marL="512100" lvl="1" indent="0">
              <a:buNone/>
            </a:pPr>
            <a:endParaRPr lang="nl-BE" sz="1000" dirty="0"/>
          </a:p>
          <a:p>
            <a:pPr marL="797850" lvl="1" indent="-285750"/>
            <a:r>
              <a:rPr lang="nl-BE" sz="2000" dirty="0"/>
              <a:t>Budget Uitgaven</a:t>
            </a:r>
          </a:p>
        </p:txBody>
      </p:sp>
      <p:pic>
        <p:nvPicPr>
          <p:cNvPr id="8" name="Afbeelding 7">
            <a:extLst>
              <a:ext uri="{FF2B5EF4-FFF2-40B4-BE49-F238E27FC236}">
                <a16:creationId xmlns:a16="http://schemas.microsoft.com/office/drawing/2014/main" id="{35B01952-E890-42AA-82CB-524D6091D858}"/>
              </a:ext>
            </a:extLst>
          </p:cNvPr>
          <p:cNvPicPr>
            <a:picLocks noChangeAspect="1"/>
          </p:cNvPicPr>
          <p:nvPr/>
        </p:nvPicPr>
        <p:blipFill>
          <a:blip r:embed="rId7"/>
          <a:stretch>
            <a:fillRect/>
          </a:stretch>
        </p:blipFill>
        <p:spPr>
          <a:xfrm>
            <a:off x="-1" y="2430114"/>
            <a:ext cx="9144000" cy="1326953"/>
          </a:xfrm>
          <a:prstGeom prst="rect">
            <a:avLst/>
          </a:prstGeom>
        </p:spPr>
      </p:pic>
      <p:pic>
        <p:nvPicPr>
          <p:cNvPr id="10" name="Afbeelding 9">
            <a:extLst>
              <a:ext uri="{FF2B5EF4-FFF2-40B4-BE49-F238E27FC236}">
                <a16:creationId xmlns:a16="http://schemas.microsoft.com/office/drawing/2014/main" id="{EFFBF315-1845-4CFC-B466-390BBE7BDBE0}"/>
              </a:ext>
            </a:extLst>
          </p:cNvPr>
          <p:cNvPicPr>
            <a:picLocks noChangeAspect="1"/>
          </p:cNvPicPr>
          <p:nvPr/>
        </p:nvPicPr>
        <p:blipFill>
          <a:blip r:embed="rId8"/>
          <a:stretch>
            <a:fillRect/>
          </a:stretch>
        </p:blipFill>
        <p:spPr>
          <a:xfrm>
            <a:off x="0" y="4327688"/>
            <a:ext cx="9144000" cy="1296645"/>
          </a:xfrm>
          <a:prstGeom prst="rect">
            <a:avLst/>
          </a:prstGeom>
        </p:spPr>
      </p:pic>
      <p:sp>
        <p:nvSpPr>
          <p:cNvPr id="12" name="Tekstvak 11">
            <a:extLst>
              <a:ext uri="{FF2B5EF4-FFF2-40B4-BE49-F238E27FC236}">
                <a16:creationId xmlns:a16="http://schemas.microsoft.com/office/drawing/2014/main" id="{0B986A79-56EB-4E64-9E48-4CB91C404C23}"/>
              </a:ext>
            </a:extLst>
          </p:cNvPr>
          <p:cNvSpPr txBox="1"/>
          <p:nvPr/>
        </p:nvSpPr>
        <p:spPr>
          <a:xfrm>
            <a:off x="1098933" y="1040492"/>
            <a:ext cx="5920210" cy="338554"/>
          </a:xfrm>
          <a:prstGeom prst="rect">
            <a:avLst/>
          </a:prstGeom>
          <a:noFill/>
        </p:spPr>
        <p:txBody>
          <a:bodyPr wrap="none" rtlCol="0">
            <a:spAutoFit/>
          </a:bodyPr>
          <a:lstStyle>
            <a:defPPr>
              <a:defRPr lang="en-US"/>
            </a:defPPr>
            <a:lvl1pPr>
              <a:defRPr sz="2000" i="1">
                <a:latin typeface="+mn-lt"/>
              </a:defRPr>
            </a:lvl1pPr>
          </a:lstStyle>
          <a:p>
            <a:r>
              <a:rPr lang="nl-BE" sz="1600" b="1" dirty="0">
                <a:solidFill>
                  <a:schemeClr val="accent3">
                    <a:lumMod val="75000"/>
                  </a:schemeClr>
                </a:solidFill>
              </a:rPr>
              <a:t>Voorbeeld details Spijzen in Rekening Analyse en Budget Uitgaven</a:t>
            </a:r>
          </a:p>
        </p:txBody>
      </p:sp>
    </p:spTree>
    <p:extLst>
      <p:ext uri="{BB962C8B-B14F-4D97-AF65-F5344CB8AC3E}">
        <p14:creationId xmlns:p14="http://schemas.microsoft.com/office/powerpoint/2010/main" val="40318898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07126" y="2846725"/>
            <a:ext cx="3700503" cy="831131"/>
          </a:xfrm>
        </p:spPr>
        <p:txBody>
          <a:bodyPr/>
          <a:lstStyle/>
          <a:p>
            <a:r>
              <a:rPr lang="nl-BE" sz="4000" dirty="0"/>
              <a:t>Master Data</a:t>
            </a:r>
          </a:p>
        </p:txBody>
      </p:sp>
    </p:spTree>
    <p:extLst>
      <p:ext uri="{BB962C8B-B14F-4D97-AF65-F5344CB8AC3E}">
        <p14:creationId xmlns:p14="http://schemas.microsoft.com/office/powerpoint/2010/main" val="1405742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08453" y="2597869"/>
            <a:ext cx="1740203" cy="831131"/>
          </a:xfrm>
        </p:spPr>
        <p:txBody>
          <a:bodyPr/>
          <a:lstStyle/>
          <a:p>
            <a:r>
              <a:rPr lang="nl-BE" sz="4000" dirty="0"/>
              <a:t>Inkoop</a:t>
            </a:r>
          </a:p>
        </p:txBody>
      </p:sp>
    </p:spTree>
    <p:extLst>
      <p:ext uri="{BB962C8B-B14F-4D97-AF65-F5344CB8AC3E}">
        <p14:creationId xmlns:p14="http://schemas.microsoft.com/office/powerpoint/2010/main" val="330921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1200210" y="726508"/>
            <a:ext cx="7796881" cy="5404984"/>
          </a:xfrm>
        </p:spPr>
        <p:txBody>
          <a:bodyPr/>
          <a:lstStyle/>
          <a:p>
            <a:pPr lvl="1" indent="-342900">
              <a:buFont typeface="Wingdings" panose="05000000000000000000" pitchFamily="2" charset="2"/>
              <a:buChar char="Ø"/>
            </a:pPr>
            <a:r>
              <a:rPr lang="nl-BE" dirty="0"/>
              <a:t>De Master Data rapportering omvat waardenlijstrapporten </a:t>
            </a:r>
            <a:r>
              <a:rPr lang="nl-BE" dirty="0" err="1"/>
              <a:t>mbt</a:t>
            </a:r>
            <a:r>
              <a:rPr lang="nl-BE" dirty="0"/>
              <a:t>:</a:t>
            </a:r>
          </a:p>
          <a:p>
            <a:pPr lvl="3" indent="-342900">
              <a:buFont typeface="Wingdings" panose="05000000000000000000" pitchFamily="2" charset="2"/>
              <a:buChar char="Ø"/>
            </a:pPr>
            <a:r>
              <a:rPr lang="nl-BE" dirty="0"/>
              <a:t>Beveiliging</a:t>
            </a:r>
          </a:p>
          <a:p>
            <a:pPr lvl="3" indent="-342900">
              <a:buFont typeface="Wingdings" panose="05000000000000000000" pitchFamily="2" charset="2"/>
              <a:buChar char="Ø"/>
            </a:pPr>
            <a:r>
              <a:rPr lang="nl-BE" dirty="0"/>
              <a:t>Boekhoudsleutelelementen</a:t>
            </a:r>
          </a:p>
          <a:p>
            <a:pPr lvl="3" indent="-342900">
              <a:buFont typeface="Wingdings" panose="05000000000000000000" pitchFamily="2" charset="2"/>
              <a:buChar char="Ø"/>
            </a:pPr>
            <a:r>
              <a:rPr lang="nl-BE" dirty="0"/>
              <a:t>Partijen</a:t>
            </a:r>
          </a:p>
          <a:p>
            <a:pPr lvl="3" indent="-342900">
              <a:buFont typeface="Wingdings" panose="05000000000000000000" pitchFamily="2" charset="2"/>
              <a:buChar char="Ø"/>
            </a:pPr>
            <a:r>
              <a:rPr lang="nl-BE" dirty="0" err="1"/>
              <a:t>OraFin</a:t>
            </a:r>
            <a:r>
              <a:rPr lang="nl-BE" dirty="0"/>
              <a:t> Setup</a:t>
            </a:r>
          </a:p>
          <a:p>
            <a:pPr marL="809100" lvl="3" indent="0">
              <a:buNone/>
            </a:pPr>
            <a:endParaRPr lang="nl-BE" sz="1000" dirty="0"/>
          </a:p>
          <a:p>
            <a:pPr lvl="1" indent="-342900">
              <a:buFont typeface="Wingdings" panose="05000000000000000000" pitchFamily="2" charset="2"/>
              <a:buChar char="Ø"/>
            </a:pPr>
            <a:r>
              <a:rPr lang="nl-BE" dirty="0"/>
              <a:t>Rapporten specifiek </a:t>
            </a:r>
            <a:r>
              <a:rPr lang="nl-BE" dirty="0" err="1"/>
              <a:t>mbt</a:t>
            </a:r>
            <a:r>
              <a:rPr lang="nl-BE" dirty="0"/>
              <a:t> Uitgaven:</a:t>
            </a:r>
          </a:p>
          <a:p>
            <a:pPr lvl="1" indent="-342900">
              <a:buFont typeface="Wingdings" panose="05000000000000000000" pitchFamily="2" charset="2"/>
              <a:buChar char="Ø"/>
            </a:pPr>
            <a:endParaRPr lang="nl-BE" sz="800" dirty="0"/>
          </a:p>
          <a:p>
            <a:pPr lvl="3" indent="-342900">
              <a:buFont typeface="Wingdings" panose="05000000000000000000" pitchFamily="2" charset="2"/>
              <a:buChar char="Ø"/>
            </a:pPr>
            <a:r>
              <a:rPr lang="nl-BE" sz="2200" dirty="0">
                <a:solidFill>
                  <a:srgbClr val="9B9B9B"/>
                </a:solidFill>
              </a:rPr>
              <a:t>Toegankelijk voor Alle Gebruikers</a:t>
            </a:r>
            <a:endParaRPr lang="nl-BE" sz="800" dirty="0"/>
          </a:p>
          <a:p>
            <a:pPr lvl="4" indent="-342900">
              <a:buFont typeface="Wingdings" panose="05000000000000000000" pitchFamily="2" charset="2"/>
              <a:buChar char="Ø"/>
            </a:pPr>
            <a:r>
              <a:rPr lang="nl-BE" dirty="0"/>
              <a:t>Leveranciers</a:t>
            </a:r>
          </a:p>
          <a:p>
            <a:pPr lvl="4" indent="-342900">
              <a:buFont typeface="Wingdings" panose="05000000000000000000" pitchFamily="2" charset="2"/>
              <a:buChar char="Ø"/>
            </a:pPr>
            <a:r>
              <a:rPr lang="nl-BE" dirty="0"/>
              <a:t>Boekhoudsleutel-elementen</a:t>
            </a:r>
          </a:p>
          <a:p>
            <a:pPr lvl="4" indent="-342900">
              <a:buFont typeface="Wingdings" panose="05000000000000000000" pitchFamily="2" charset="2"/>
              <a:buChar char="Ø"/>
            </a:pPr>
            <a:r>
              <a:rPr lang="nl-BE" dirty="0"/>
              <a:t>Autorisaties</a:t>
            </a:r>
          </a:p>
          <a:p>
            <a:pPr lvl="4" indent="-342900">
              <a:buFont typeface="Wingdings" panose="05000000000000000000" pitchFamily="2" charset="2"/>
              <a:buChar char="Ø"/>
            </a:pPr>
            <a:r>
              <a:rPr lang="nl-BE" dirty="0"/>
              <a:t>Goedkeuringsrollen</a:t>
            </a:r>
          </a:p>
          <a:p>
            <a:pPr lvl="4" indent="-342900">
              <a:buFont typeface="Wingdings" panose="05000000000000000000" pitchFamily="2" charset="2"/>
              <a:buChar char="Ø"/>
            </a:pPr>
            <a:r>
              <a:rPr lang="nl-BE" dirty="0" err="1"/>
              <a:t>iProcurement</a:t>
            </a:r>
            <a:r>
              <a:rPr lang="nl-BE" dirty="0"/>
              <a:t> Winkelstructuur</a:t>
            </a:r>
          </a:p>
          <a:p>
            <a:pPr lvl="4" indent="-342900">
              <a:buFont typeface="Wingdings" panose="05000000000000000000" pitchFamily="2" charset="2"/>
              <a:buChar char="Ø"/>
            </a:pPr>
            <a:endParaRPr lang="nl-BE" sz="800" dirty="0"/>
          </a:p>
          <a:p>
            <a:pPr lvl="3" indent="-342900">
              <a:buFont typeface="Wingdings" panose="05000000000000000000" pitchFamily="2" charset="2"/>
              <a:buChar char="Ø"/>
            </a:pPr>
            <a:r>
              <a:rPr lang="nl-BE" sz="2200" dirty="0">
                <a:solidFill>
                  <a:srgbClr val="9B9B9B"/>
                </a:solidFill>
              </a:rPr>
              <a:t>Enkel voor “Dienstencentrum Boekhouding” gebruikers</a:t>
            </a:r>
            <a:endParaRPr lang="nl-BE" sz="800" dirty="0"/>
          </a:p>
          <a:p>
            <a:pPr lvl="4" indent="-342900">
              <a:buFont typeface="Wingdings" panose="05000000000000000000" pitchFamily="2" charset="2"/>
              <a:buChar char="Ø"/>
            </a:pPr>
            <a:r>
              <a:rPr lang="nl-BE" sz="2200" dirty="0"/>
              <a:t>Vaste Active Categorieën</a:t>
            </a:r>
            <a:br>
              <a:rPr lang="nl-BE" sz="2200" dirty="0"/>
            </a:br>
            <a:endParaRPr lang="nl-BE" sz="800" dirty="0"/>
          </a:p>
          <a:p>
            <a:pPr marL="1097100" lvl="4" indent="0">
              <a:buNone/>
            </a:pPr>
            <a:endParaRPr lang="nl-BE" sz="1000" dirty="0"/>
          </a:p>
          <a:p>
            <a:pPr lvl="3" indent="-342900">
              <a:buFont typeface="Wingdings" panose="05000000000000000000" pitchFamily="2" charset="2"/>
              <a:buChar char="Ø"/>
            </a:pPr>
            <a:endParaRPr lang="nl-BE" sz="1400" dirty="0"/>
          </a:p>
        </p:txBody>
      </p:sp>
      <p:sp>
        <p:nvSpPr>
          <p:cNvPr id="5" name="Tekstvak 4">
            <a:extLst>
              <a:ext uri="{FF2B5EF4-FFF2-40B4-BE49-F238E27FC236}">
                <a16:creationId xmlns:a16="http://schemas.microsoft.com/office/drawing/2014/main" id="{0CD82150-60DC-41FC-A338-35783B625BAA}"/>
              </a:ext>
            </a:extLst>
          </p:cNvPr>
          <p:cNvSpPr txBox="1"/>
          <p:nvPr/>
        </p:nvSpPr>
        <p:spPr>
          <a:xfrm>
            <a:off x="5245558" y="4197720"/>
            <a:ext cx="2874314" cy="646331"/>
          </a:xfrm>
          <a:prstGeom prst="rect">
            <a:avLst/>
          </a:prstGeom>
          <a:solidFill>
            <a:schemeClr val="accent3">
              <a:lumMod val="40000"/>
              <a:lumOff val="60000"/>
            </a:schemeClr>
          </a:solidFill>
          <a:ln w="3175">
            <a:solidFill>
              <a:schemeClr val="tx1"/>
            </a:solidFill>
          </a:ln>
        </p:spPr>
        <p:txBody>
          <a:bodyPr wrap="square" rtlCol="0">
            <a:spAutoFit/>
          </a:bodyPr>
          <a:lstStyle/>
          <a:p>
            <a:r>
              <a:rPr lang="nl-BE" sz="1200" dirty="0"/>
              <a:t>- Niet Real-time Situatie = Dag-1</a:t>
            </a:r>
          </a:p>
          <a:p>
            <a:r>
              <a:rPr lang="nl-BE" sz="1200" dirty="0"/>
              <a:t>- Geen afscherming op entiteit- of </a:t>
            </a:r>
            <a:r>
              <a:rPr lang="nl-BE" sz="1200" dirty="0" err="1"/>
              <a:t>org</a:t>
            </a:r>
            <a:r>
              <a:rPr lang="nl-BE" sz="1200" dirty="0"/>
              <a:t>-  </a:t>
            </a:r>
          </a:p>
          <a:p>
            <a:r>
              <a:rPr lang="nl-BE" sz="1200" dirty="0"/>
              <a:t>  niveau zoals in alle andere rapporten</a:t>
            </a:r>
          </a:p>
        </p:txBody>
      </p:sp>
    </p:spTree>
    <p:extLst>
      <p:ext uri="{BB962C8B-B14F-4D97-AF65-F5344CB8AC3E}">
        <p14:creationId xmlns:p14="http://schemas.microsoft.com/office/powerpoint/2010/main" val="38996653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709983"/>
            <a:ext cx="1816523" cy="461665"/>
          </a:xfrm>
          <a:prstGeom prst="rect">
            <a:avLst/>
          </a:prstGeom>
          <a:noFill/>
        </p:spPr>
        <p:txBody>
          <a:bodyPr wrap="square" rtlCol="0">
            <a:spAutoFit/>
          </a:bodyPr>
          <a:lstStyle>
            <a:defPPr>
              <a:defRPr lang="en-US"/>
            </a:defPPr>
            <a:lvl1pPr>
              <a:defRPr sz="2000" i="1">
                <a:latin typeface="+mn-lt"/>
              </a:defRPr>
            </a:lvl1pPr>
          </a:lstStyle>
          <a:p>
            <a:r>
              <a:rPr lang="nl-BE" sz="2400" b="1" dirty="0"/>
              <a:t>Leveranciers</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878008" y="1210959"/>
            <a:ext cx="8002865" cy="4697963"/>
          </a:xfrm>
        </p:spPr>
        <p:txBody>
          <a:bodyPr/>
          <a:lstStyle/>
          <a:p>
            <a:pPr lvl="1" indent="-342900">
              <a:buFont typeface="Wingdings" panose="05000000000000000000" pitchFamily="2" charset="2"/>
              <a:buChar char="Ø"/>
            </a:pPr>
            <a:r>
              <a:rPr lang="nl-BE" sz="2000" dirty="0"/>
              <a:t>Overzicht Leveranciers gegevens</a:t>
            </a:r>
          </a:p>
          <a:p>
            <a:pPr lvl="3" indent="-342900">
              <a:buFont typeface="Wingdings" panose="05000000000000000000" pitchFamily="2" charset="2"/>
              <a:buChar char="à"/>
            </a:pPr>
            <a:r>
              <a:rPr lang="nl-BE" dirty="0"/>
              <a:t>Indicatie “</a:t>
            </a:r>
            <a:r>
              <a:rPr lang="nl-BE" dirty="0" err="1"/>
              <a:t>Einvoice</a:t>
            </a:r>
            <a:r>
              <a:rPr lang="nl-BE" dirty="0"/>
              <a:t> Verplicht”</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r>
              <a:rPr lang="nl-BE" sz="2000" dirty="0"/>
              <a:t>Entiteiten</a:t>
            </a:r>
          </a:p>
          <a:p>
            <a:pPr lvl="1" indent="-342900">
              <a:buFont typeface="Wingdings" panose="05000000000000000000" pitchFamily="2" charset="2"/>
              <a:buChar char="Ø"/>
            </a:pPr>
            <a:r>
              <a:rPr lang="nl-BE" sz="2000" dirty="0"/>
              <a:t>ESR Codes</a:t>
            </a:r>
          </a:p>
          <a:p>
            <a:pPr lvl="1" indent="-342900">
              <a:buFont typeface="Wingdings" panose="05000000000000000000" pitchFamily="2" charset="2"/>
              <a:buChar char="Ø"/>
            </a:pPr>
            <a:r>
              <a:rPr lang="nl-BE" sz="2000" dirty="0" err="1"/>
              <a:t>Economomische</a:t>
            </a:r>
            <a:r>
              <a:rPr lang="nl-BE" sz="2000" dirty="0"/>
              <a:t> Rekeningen</a:t>
            </a:r>
          </a:p>
          <a:p>
            <a:pPr lvl="1" indent="-342900">
              <a:buFont typeface="Wingdings" panose="05000000000000000000" pitchFamily="2" charset="2"/>
              <a:buChar char="Ø"/>
            </a:pPr>
            <a:r>
              <a:rPr lang="nl-BE" sz="2000" dirty="0"/>
              <a:t>Projecten</a:t>
            </a:r>
          </a:p>
          <a:p>
            <a:pPr lvl="1" indent="-342900">
              <a:buFont typeface="Wingdings" panose="05000000000000000000" pitchFamily="2" charset="2"/>
              <a:buChar char="Ø"/>
            </a:pPr>
            <a:r>
              <a:rPr lang="nl-BE" sz="2000" dirty="0"/>
              <a:t>Kostensoorten</a:t>
            </a:r>
          </a:p>
          <a:p>
            <a:pPr lvl="1" indent="-342900">
              <a:buFont typeface="Wingdings" panose="05000000000000000000" pitchFamily="2" charset="2"/>
              <a:buChar char="Ø"/>
            </a:pPr>
            <a:r>
              <a:rPr lang="nl-BE" sz="2000" dirty="0" err="1"/>
              <a:t>Programmas</a:t>
            </a:r>
            <a:endParaRPr lang="nl-BE" sz="2000" dirty="0"/>
          </a:p>
          <a:p>
            <a:pPr lvl="1" indent="-342900">
              <a:buFont typeface="Wingdings" panose="05000000000000000000" pitchFamily="2" charset="2"/>
              <a:buChar char="Ø"/>
            </a:pPr>
            <a:r>
              <a:rPr lang="nl-BE" sz="2000" dirty="0"/>
              <a:t>Organisaties</a:t>
            </a:r>
          </a:p>
          <a:p>
            <a:pPr lvl="1" indent="-342900">
              <a:buFont typeface="Wingdings" panose="05000000000000000000" pitchFamily="2" charset="2"/>
              <a:buChar char="Ø"/>
            </a:pPr>
            <a:r>
              <a:rPr lang="nl-BE" sz="2000" dirty="0" err="1"/>
              <a:t>Budgetopbouwsegmenten</a:t>
            </a:r>
            <a:endParaRPr lang="nl-BE" sz="2000" dirty="0"/>
          </a:p>
          <a:p>
            <a:pPr lvl="1" indent="-342900">
              <a:buFont typeface="Wingdings" panose="05000000000000000000" pitchFamily="2" charset="2"/>
              <a:buChar char="Ø"/>
            </a:pPr>
            <a:r>
              <a:rPr lang="nl-BE" sz="2000" dirty="0"/>
              <a:t>Infrastructuur Codes</a:t>
            </a:r>
          </a:p>
          <a:p>
            <a:pPr lvl="1" indent="-342900">
              <a:buFont typeface="Wingdings" panose="05000000000000000000" pitchFamily="2" charset="2"/>
              <a:buChar char="Ø"/>
            </a:pPr>
            <a:r>
              <a:rPr lang="nl-BE" sz="2000" dirty="0"/>
              <a:t>Intra-</a:t>
            </a:r>
            <a:r>
              <a:rPr lang="nl-BE" sz="2000" dirty="0" err="1"/>
              <a:t>Intercompany</a:t>
            </a:r>
            <a:r>
              <a:rPr lang="nl-BE" sz="2000" dirty="0"/>
              <a:t> Codes</a:t>
            </a:r>
          </a:p>
          <a:p>
            <a:pPr marL="233100" lvl="1" indent="0">
              <a:buNone/>
            </a:pPr>
            <a:endParaRPr lang="nl-BE" sz="2000" dirty="0"/>
          </a:p>
        </p:txBody>
      </p:sp>
      <p:sp>
        <p:nvSpPr>
          <p:cNvPr id="7" name="Tekstvak 6">
            <a:extLst>
              <a:ext uri="{FF2B5EF4-FFF2-40B4-BE49-F238E27FC236}">
                <a16:creationId xmlns:a16="http://schemas.microsoft.com/office/drawing/2014/main" id="{B4B8486F-C219-449B-8E1E-9D8AC2B5DE50}"/>
              </a:ext>
            </a:extLst>
          </p:cNvPr>
          <p:cNvSpPr txBox="1"/>
          <p:nvPr/>
        </p:nvSpPr>
        <p:spPr>
          <a:xfrm>
            <a:off x="263127" y="1991942"/>
            <a:ext cx="4136595" cy="461665"/>
          </a:xfrm>
          <a:prstGeom prst="rect">
            <a:avLst/>
          </a:prstGeom>
          <a:noFill/>
        </p:spPr>
        <p:txBody>
          <a:bodyPr wrap="square" rtlCol="0">
            <a:spAutoFit/>
          </a:bodyPr>
          <a:lstStyle>
            <a:defPPr>
              <a:defRPr lang="en-US"/>
            </a:defPPr>
            <a:lvl1pPr>
              <a:defRPr sz="2000" i="1">
                <a:latin typeface="+mn-lt"/>
              </a:defRPr>
            </a:lvl1pPr>
          </a:lstStyle>
          <a:p>
            <a:r>
              <a:rPr lang="nl-BE" sz="2400" b="1" dirty="0"/>
              <a:t>Boekhoudsleutel -elementen</a:t>
            </a:r>
          </a:p>
        </p:txBody>
      </p:sp>
      <p:sp>
        <p:nvSpPr>
          <p:cNvPr id="6" name="Tijdelijke aanduiding voor inhoud 1">
            <a:extLst>
              <a:ext uri="{FF2B5EF4-FFF2-40B4-BE49-F238E27FC236}">
                <a16:creationId xmlns:a16="http://schemas.microsoft.com/office/drawing/2014/main" id="{4FB3314E-C67E-4A28-BEDB-48899B0C5C4C}"/>
              </a:ext>
            </a:extLst>
          </p:cNvPr>
          <p:cNvSpPr txBox="1">
            <a:spLocks/>
          </p:cNvSpPr>
          <p:nvPr/>
        </p:nvSpPr>
        <p:spPr>
          <a:xfrm>
            <a:off x="5014603" y="2298159"/>
            <a:ext cx="3955661" cy="1770921"/>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342900">
              <a:buFont typeface="Wingdings" panose="05000000000000000000" pitchFamily="2" charset="2"/>
              <a:buChar char="Ø"/>
            </a:pPr>
            <a:endParaRPr lang="nl-BE" sz="2000" dirty="0"/>
          </a:p>
        </p:txBody>
      </p:sp>
    </p:spTree>
    <p:extLst>
      <p:ext uri="{BB962C8B-B14F-4D97-AF65-F5344CB8AC3E}">
        <p14:creationId xmlns:p14="http://schemas.microsoft.com/office/powerpoint/2010/main" val="6929527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10317"/>
            <a:ext cx="1816523" cy="461665"/>
          </a:xfrm>
          <a:prstGeom prst="rect">
            <a:avLst/>
          </a:prstGeom>
          <a:noFill/>
        </p:spPr>
        <p:txBody>
          <a:bodyPr wrap="none" rtlCol="0">
            <a:spAutoFit/>
          </a:bodyPr>
          <a:lstStyle>
            <a:defPPr>
              <a:defRPr lang="en-US"/>
            </a:defPPr>
            <a:lvl1pPr>
              <a:defRPr sz="2000" i="1">
                <a:latin typeface="+mn-lt"/>
              </a:defRPr>
            </a:lvl1pPr>
          </a:lstStyle>
          <a:p>
            <a:r>
              <a:rPr lang="nl-BE" sz="2400" b="1" dirty="0" err="1"/>
              <a:t>Programmas</a:t>
            </a:r>
            <a:endParaRPr lang="nl-BE" sz="2400" b="1" dirty="0"/>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263127" y="1372278"/>
            <a:ext cx="8735099" cy="4697963"/>
          </a:xfrm>
        </p:spPr>
        <p:txBody>
          <a:bodyPr/>
          <a:lstStyle/>
          <a:p>
            <a:pPr lvl="1" indent="-342900">
              <a:buFont typeface="Wingdings" panose="05000000000000000000" pitchFamily="2" charset="2"/>
              <a:buChar char="Ø"/>
            </a:pPr>
            <a:r>
              <a:rPr lang="nl-BE" sz="2000" dirty="0">
                <a:solidFill>
                  <a:schemeClr val="tx1"/>
                </a:solidFill>
              </a:rPr>
              <a:t>Voor het huidige begrotingsjaar</a:t>
            </a:r>
            <a:r>
              <a:rPr lang="nl-BE" sz="2000" dirty="0"/>
              <a:t>:</a:t>
            </a:r>
            <a:br>
              <a:rPr lang="nl-BE" sz="2000" dirty="0"/>
            </a:br>
            <a:r>
              <a:rPr lang="nl-BE" sz="2000" dirty="0"/>
              <a:t>Overzicht van alle in </a:t>
            </a:r>
            <a:r>
              <a:rPr lang="nl-BE" sz="2000" dirty="0" err="1"/>
              <a:t>Orafin</a:t>
            </a:r>
            <a:r>
              <a:rPr lang="nl-BE" sz="2000" dirty="0"/>
              <a:t> opgezette begrotingsartikels en hun onderliggende </a:t>
            </a:r>
            <a:r>
              <a:rPr lang="nl-BE" sz="2000" dirty="0" err="1"/>
              <a:t>celkredieten</a:t>
            </a:r>
            <a:r>
              <a:rPr lang="nl-BE" sz="2000" dirty="0"/>
              <a:t> (programma’s), ongeacht of er al een boeking is op gebeurd</a:t>
            </a:r>
          </a:p>
          <a:p>
            <a:pPr marL="233100" lvl="1" indent="0">
              <a:buNone/>
            </a:pPr>
            <a:endParaRPr lang="nl-BE" sz="1000" dirty="0"/>
          </a:p>
          <a:p>
            <a:pPr lvl="1" indent="-342900">
              <a:buFont typeface="Wingdings" panose="05000000000000000000" pitchFamily="2" charset="2"/>
              <a:buChar char="Ø"/>
            </a:pPr>
            <a:r>
              <a:rPr lang="nl-BE" sz="2000" dirty="0">
                <a:solidFill>
                  <a:schemeClr val="tx1"/>
                </a:solidFill>
              </a:rPr>
              <a:t>Voor voorgaande begrotingsjaren </a:t>
            </a:r>
            <a:r>
              <a:rPr lang="nl-BE" sz="2000" dirty="0"/>
              <a:t>(vanaf 2012):</a:t>
            </a:r>
            <a:br>
              <a:rPr lang="nl-BE" sz="2000" dirty="0"/>
            </a:br>
            <a:r>
              <a:rPr lang="nl-BE" sz="2000" dirty="0"/>
              <a:t>Overzicht van alle op dit moment actieve </a:t>
            </a:r>
            <a:r>
              <a:rPr lang="nl-BE" sz="2000" dirty="0" err="1"/>
              <a:t>celkredieten</a:t>
            </a:r>
            <a:r>
              <a:rPr lang="nl-BE" sz="2000" dirty="0"/>
              <a:t> met het begrotingsartikel uit het geselecteerde begrotingsjaar</a:t>
            </a:r>
          </a:p>
        </p:txBody>
      </p:sp>
      <p:pic>
        <p:nvPicPr>
          <p:cNvPr id="2" name="Afbeelding 1">
            <a:extLst>
              <a:ext uri="{FF2B5EF4-FFF2-40B4-BE49-F238E27FC236}">
                <a16:creationId xmlns:a16="http://schemas.microsoft.com/office/drawing/2014/main" id="{326D595F-EBC2-4A1B-B282-47404F6C3FBC}"/>
              </a:ext>
            </a:extLst>
          </p:cNvPr>
          <p:cNvPicPr>
            <a:picLocks noChangeAspect="1"/>
          </p:cNvPicPr>
          <p:nvPr/>
        </p:nvPicPr>
        <p:blipFill>
          <a:blip r:embed="rId3"/>
          <a:stretch>
            <a:fillRect/>
          </a:stretch>
        </p:blipFill>
        <p:spPr>
          <a:xfrm>
            <a:off x="0" y="3548867"/>
            <a:ext cx="9144000" cy="2146090"/>
          </a:xfrm>
          <a:prstGeom prst="rect">
            <a:avLst/>
          </a:prstGeom>
        </p:spPr>
      </p:pic>
      <p:pic>
        <p:nvPicPr>
          <p:cNvPr id="7" name="Afbeelding 6">
            <a:extLst>
              <a:ext uri="{FF2B5EF4-FFF2-40B4-BE49-F238E27FC236}">
                <a16:creationId xmlns:a16="http://schemas.microsoft.com/office/drawing/2014/main" id="{74BE11C1-5258-4801-AFFD-F76F2FDFBA2D}"/>
              </a:ext>
            </a:extLst>
          </p:cNvPr>
          <p:cNvPicPr>
            <a:picLocks noChangeAspect="1"/>
          </p:cNvPicPr>
          <p:nvPr/>
        </p:nvPicPr>
        <p:blipFill>
          <a:blip r:embed="rId4"/>
          <a:stretch>
            <a:fillRect/>
          </a:stretch>
        </p:blipFill>
        <p:spPr>
          <a:xfrm>
            <a:off x="2288573" y="5694957"/>
            <a:ext cx="6782540" cy="790091"/>
          </a:xfrm>
          <a:prstGeom prst="rect">
            <a:avLst/>
          </a:prstGeom>
        </p:spPr>
      </p:pic>
    </p:spTree>
    <p:extLst>
      <p:ext uri="{BB962C8B-B14F-4D97-AF65-F5344CB8AC3E}">
        <p14:creationId xmlns:p14="http://schemas.microsoft.com/office/powerpoint/2010/main" val="31905909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10317"/>
            <a:ext cx="3568606" cy="461665"/>
          </a:xfrm>
          <a:prstGeom prst="rect">
            <a:avLst/>
          </a:prstGeom>
          <a:noFill/>
        </p:spPr>
        <p:txBody>
          <a:bodyPr wrap="none" rtlCol="0">
            <a:spAutoFit/>
          </a:bodyPr>
          <a:lstStyle>
            <a:defPPr>
              <a:defRPr lang="en-US"/>
            </a:defPPr>
            <a:lvl1pPr>
              <a:defRPr sz="2000" i="1">
                <a:latin typeface="+mn-lt"/>
              </a:defRPr>
            </a:lvl1pPr>
          </a:lstStyle>
          <a:p>
            <a:r>
              <a:rPr lang="nl-BE" sz="2400" b="1" dirty="0" err="1"/>
              <a:t>Budgetopbouwsegmenten</a:t>
            </a:r>
            <a:endParaRPr lang="nl-BE" sz="2400" b="1" dirty="0"/>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878008" y="1349720"/>
            <a:ext cx="7932617" cy="4697963"/>
          </a:xfrm>
        </p:spPr>
        <p:txBody>
          <a:bodyPr/>
          <a:lstStyle/>
          <a:p>
            <a:pPr lvl="1" indent="-342900">
              <a:buFont typeface="Wingdings" panose="05000000000000000000" pitchFamily="2" charset="2"/>
              <a:buChar char="Ø"/>
            </a:pPr>
            <a:r>
              <a:rPr lang="nl-BE" sz="2000" dirty="0">
                <a:solidFill>
                  <a:schemeClr val="tx1"/>
                </a:solidFill>
              </a:rPr>
              <a:t>Segmenten </a:t>
            </a:r>
            <a:r>
              <a:rPr lang="nl-BE" sz="2000" dirty="0" err="1">
                <a:solidFill>
                  <a:schemeClr val="tx1"/>
                </a:solidFill>
              </a:rPr>
              <a:t>mbt</a:t>
            </a:r>
            <a:r>
              <a:rPr lang="nl-BE" sz="2000" dirty="0">
                <a:solidFill>
                  <a:schemeClr val="tx1"/>
                </a:solidFill>
              </a:rPr>
              <a:t> uitgaven bepalend voor rapportering in </a:t>
            </a:r>
            <a:br>
              <a:rPr lang="nl-BE" sz="2000" dirty="0">
                <a:solidFill>
                  <a:schemeClr val="tx1"/>
                </a:solidFill>
              </a:rPr>
            </a:br>
            <a:r>
              <a:rPr lang="nl-BE" sz="2000" dirty="0">
                <a:solidFill>
                  <a:schemeClr val="tx1"/>
                </a:solidFill>
              </a:rPr>
              <a:t>Overzicht Beschikbare Middelen</a:t>
            </a:r>
          </a:p>
          <a:p>
            <a:pPr marL="521100" lvl="2" indent="0">
              <a:buNone/>
            </a:pPr>
            <a:r>
              <a:rPr lang="nl-BE" sz="1800" dirty="0">
                <a:solidFill>
                  <a:schemeClr val="tx1"/>
                </a:solidFill>
                <a:sym typeface="Wingdings" panose="05000000000000000000" pitchFamily="2" charset="2"/>
              </a:rPr>
              <a:t> </a:t>
            </a:r>
            <a:r>
              <a:rPr lang="nl-BE" dirty="0" err="1">
                <a:solidFill>
                  <a:schemeClr val="tx1"/>
                </a:solidFill>
                <a:sym typeface="Wingdings" panose="05000000000000000000" pitchFamily="2" charset="2"/>
              </a:rPr>
              <a:t>Groepnaam</a:t>
            </a:r>
            <a:endParaRPr lang="nl-BE" dirty="0"/>
          </a:p>
          <a:p>
            <a:pPr marL="233100" lvl="1" indent="0">
              <a:buNone/>
            </a:pPr>
            <a:endParaRPr lang="nl-BE" sz="800" dirty="0"/>
          </a:p>
          <a:p>
            <a:pPr lvl="1" indent="-342900">
              <a:buFont typeface="Wingdings" panose="05000000000000000000" pitchFamily="2" charset="2"/>
              <a:buChar char="Ø"/>
            </a:pPr>
            <a:r>
              <a:rPr lang="nl-BE" sz="2000" dirty="0">
                <a:solidFill>
                  <a:schemeClr val="tx1"/>
                </a:solidFill>
              </a:rPr>
              <a:t>Set van </a:t>
            </a:r>
            <a:r>
              <a:rPr lang="nl-BE" sz="2000" dirty="0" err="1">
                <a:solidFill>
                  <a:schemeClr val="tx1"/>
                </a:solidFill>
              </a:rPr>
              <a:t>jaargebonden</a:t>
            </a:r>
            <a:r>
              <a:rPr lang="nl-BE" sz="2000" dirty="0">
                <a:solidFill>
                  <a:schemeClr val="tx1"/>
                </a:solidFill>
              </a:rPr>
              <a:t> waarden:</a:t>
            </a:r>
            <a:endParaRPr lang="nl-BE" sz="2000" dirty="0"/>
          </a:p>
        </p:txBody>
      </p:sp>
      <p:pic>
        <p:nvPicPr>
          <p:cNvPr id="6" name="Afbeelding 5">
            <a:extLst>
              <a:ext uri="{FF2B5EF4-FFF2-40B4-BE49-F238E27FC236}">
                <a16:creationId xmlns:a16="http://schemas.microsoft.com/office/drawing/2014/main" id="{5B2CD2CA-0050-480B-BB0A-9B111D715AAA}"/>
              </a:ext>
            </a:extLst>
          </p:cNvPr>
          <p:cNvPicPr>
            <a:picLocks noChangeAspect="1"/>
          </p:cNvPicPr>
          <p:nvPr/>
        </p:nvPicPr>
        <p:blipFill>
          <a:blip r:embed="rId3"/>
          <a:stretch>
            <a:fillRect/>
          </a:stretch>
        </p:blipFill>
        <p:spPr>
          <a:xfrm>
            <a:off x="2390865" y="2714625"/>
            <a:ext cx="5372009" cy="3822392"/>
          </a:xfrm>
          <a:prstGeom prst="rect">
            <a:avLst/>
          </a:prstGeom>
        </p:spPr>
      </p:pic>
      <p:pic>
        <p:nvPicPr>
          <p:cNvPr id="7" name="Afbeelding 6">
            <a:extLst>
              <a:ext uri="{FF2B5EF4-FFF2-40B4-BE49-F238E27FC236}">
                <a16:creationId xmlns:a16="http://schemas.microsoft.com/office/drawing/2014/main" id="{7C5EC337-F84F-411A-862E-2C2BB046119B}"/>
              </a:ext>
            </a:extLst>
          </p:cNvPr>
          <p:cNvPicPr>
            <a:picLocks noChangeAspect="1"/>
          </p:cNvPicPr>
          <p:nvPr/>
        </p:nvPicPr>
        <p:blipFill>
          <a:blip r:embed="rId4"/>
          <a:stretch>
            <a:fillRect/>
          </a:stretch>
        </p:blipFill>
        <p:spPr>
          <a:xfrm>
            <a:off x="5926954" y="1751768"/>
            <a:ext cx="2995104" cy="1129107"/>
          </a:xfrm>
          <a:prstGeom prst="rect">
            <a:avLst/>
          </a:prstGeom>
          <a:noFill/>
          <a:ln>
            <a:solidFill>
              <a:schemeClr val="accent3">
                <a:lumMod val="75000"/>
              </a:schemeClr>
            </a:solidFill>
          </a:ln>
        </p:spPr>
      </p:pic>
    </p:spTree>
    <p:extLst>
      <p:ext uri="{BB962C8B-B14F-4D97-AF65-F5344CB8AC3E}">
        <p14:creationId xmlns:p14="http://schemas.microsoft.com/office/powerpoint/2010/main" val="30912177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72236"/>
            <a:ext cx="1726755" cy="461665"/>
          </a:xfrm>
          <a:prstGeom prst="rect">
            <a:avLst/>
          </a:prstGeom>
          <a:noFill/>
        </p:spPr>
        <p:txBody>
          <a:bodyPr wrap="none" rtlCol="0">
            <a:spAutoFit/>
          </a:bodyPr>
          <a:lstStyle>
            <a:defPPr>
              <a:defRPr lang="en-US"/>
            </a:defPPr>
            <a:lvl1pPr>
              <a:defRPr sz="2000" i="1">
                <a:latin typeface="+mn-lt"/>
              </a:defRPr>
            </a:lvl1pPr>
          </a:lstStyle>
          <a:p>
            <a:r>
              <a:rPr lang="nl-BE" sz="2400" b="1" dirty="0"/>
              <a:t>Autorisaties</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263127" y="1418269"/>
            <a:ext cx="8752955" cy="4697963"/>
          </a:xfrm>
        </p:spPr>
        <p:txBody>
          <a:bodyPr/>
          <a:lstStyle/>
          <a:p>
            <a:pPr lvl="1" indent="-342900">
              <a:buFont typeface="Wingdings" panose="05000000000000000000" pitchFamily="2" charset="2"/>
              <a:buChar char="Ø"/>
            </a:pPr>
            <a:r>
              <a:rPr lang="nl-BE" sz="2000" dirty="0"/>
              <a:t>Een </a:t>
            </a:r>
            <a:r>
              <a:rPr lang="nl-BE" sz="2000" dirty="0">
                <a:solidFill>
                  <a:schemeClr val="tx1"/>
                </a:solidFill>
              </a:rPr>
              <a:t>autorisatie</a:t>
            </a:r>
            <a:r>
              <a:rPr lang="nl-BE" sz="2000" dirty="0"/>
              <a:t> is een zichtbare (op de beginpagina van Oracle) toewijzing van een menu om documenten in </a:t>
            </a:r>
            <a:r>
              <a:rPr lang="nl-BE" sz="2000" dirty="0" err="1"/>
              <a:t>OraFin</a:t>
            </a:r>
            <a:r>
              <a:rPr lang="nl-BE" sz="2000" dirty="0"/>
              <a:t> te kunnen ingeven en/of opvragen.   Aan elke autorisatie hangt een menu en een aanvragengroep waarbinnen ORAFIN rapporten en programma’s kunnen opgestart worden</a:t>
            </a:r>
          </a:p>
          <a:p>
            <a:pPr marL="233100" lvl="1" indent="0">
              <a:buNone/>
            </a:pPr>
            <a:endParaRPr lang="nl-BE" sz="1000" dirty="0"/>
          </a:p>
          <a:p>
            <a:pPr lvl="1" indent="-342900">
              <a:buFont typeface="Wingdings" panose="05000000000000000000" pitchFamily="2" charset="2"/>
              <a:buChar char="Ø"/>
            </a:pPr>
            <a:r>
              <a:rPr lang="nl-BE" sz="2000" dirty="0"/>
              <a:t>Kan gebruikt worden om voor een nieuwe collega dezelfde autorisaties aan  te vragen als voor een reeds bestaande gebruiker.</a:t>
            </a:r>
            <a:br>
              <a:rPr lang="nl-BE" sz="2000" dirty="0"/>
            </a:br>
            <a:r>
              <a:rPr lang="nl-BE" sz="2000" dirty="0" err="1"/>
              <a:t>Obv</a:t>
            </a:r>
            <a:r>
              <a:rPr lang="nl-BE" sz="2000" dirty="0"/>
              <a:t> dit rapport kan dan het rollenformulier ‘autorisaties’ ingevuld worden</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sz="2000" dirty="0"/>
              <a:t>Gebruik dit rapport om de autorisaties van uw teamleden (periodiek) te valideren</a:t>
            </a:r>
            <a:endParaRPr lang="nl-BE" dirty="0"/>
          </a:p>
        </p:txBody>
      </p:sp>
      <p:pic>
        <p:nvPicPr>
          <p:cNvPr id="4" name="Afbeelding 3">
            <a:extLst>
              <a:ext uri="{FF2B5EF4-FFF2-40B4-BE49-F238E27FC236}">
                <a16:creationId xmlns:a16="http://schemas.microsoft.com/office/drawing/2014/main" id="{087B0C03-AFE3-4B6F-AE48-5A56368E2333}"/>
              </a:ext>
            </a:extLst>
          </p:cNvPr>
          <p:cNvPicPr>
            <a:picLocks noChangeAspect="1"/>
          </p:cNvPicPr>
          <p:nvPr/>
        </p:nvPicPr>
        <p:blipFill>
          <a:blip r:embed="rId3"/>
          <a:stretch>
            <a:fillRect/>
          </a:stretch>
        </p:blipFill>
        <p:spPr>
          <a:xfrm>
            <a:off x="2377440" y="4124699"/>
            <a:ext cx="5294869" cy="2404117"/>
          </a:xfrm>
          <a:prstGeom prst="rect">
            <a:avLst/>
          </a:prstGeom>
        </p:spPr>
      </p:pic>
      <p:sp>
        <p:nvSpPr>
          <p:cNvPr id="9" name="Tekstvak 8">
            <a:extLst>
              <a:ext uri="{FF2B5EF4-FFF2-40B4-BE49-F238E27FC236}">
                <a16:creationId xmlns:a16="http://schemas.microsoft.com/office/drawing/2014/main" id="{E29A1979-D002-430F-B9F5-AFB30330B52E}"/>
              </a:ext>
            </a:extLst>
          </p:cNvPr>
          <p:cNvSpPr txBox="1"/>
          <p:nvPr/>
        </p:nvSpPr>
        <p:spPr>
          <a:xfrm>
            <a:off x="5796247" y="6128480"/>
            <a:ext cx="3084626" cy="369332"/>
          </a:xfrm>
          <a:prstGeom prst="rect">
            <a:avLst/>
          </a:prstGeom>
          <a:solidFill>
            <a:schemeClr val="accent3">
              <a:lumMod val="20000"/>
              <a:lumOff val="80000"/>
            </a:schemeClr>
          </a:solidFill>
          <a:ln w="12700">
            <a:solidFill>
              <a:schemeClr val="accent3">
                <a:lumMod val="75000"/>
              </a:schemeClr>
            </a:solidFill>
          </a:ln>
        </p:spPr>
        <p:txBody>
          <a:bodyPr wrap="square" rtlCol="0">
            <a:spAutoFit/>
          </a:bodyPr>
          <a:lstStyle/>
          <a:p>
            <a:r>
              <a:rPr lang="nl-BE" sz="900" dirty="0">
                <a:solidFill>
                  <a:schemeClr val="bg1">
                    <a:lumMod val="50000"/>
                  </a:schemeClr>
                </a:solidFill>
                <a:latin typeface="FlandersArtSans-Regular" panose="00000500000000000000" pitchFamily="2" charset="0"/>
              </a:rPr>
              <a:t>Deze kolommen zijn vooral relevant voor entiteiten die gebruik maken van de voorraadmodules in </a:t>
            </a:r>
            <a:r>
              <a:rPr lang="nl-BE" sz="900" dirty="0" err="1">
                <a:solidFill>
                  <a:schemeClr val="bg1">
                    <a:lumMod val="50000"/>
                  </a:schemeClr>
                </a:solidFill>
                <a:latin typeface="FlandersArtSans-Regular" panose="00000500000000000000" pitchFamily="2" charset="0"/>
              </a:rPr>
              <a:t>OraFin</a:t>
            </a:r>
            <a:r>
              <a:rPr lang="nl-BE" sz="900" dirty="0">
                <a:solidFill>
                  <a:schemeClr val="bg1">
                    <a:lumMod val="50000"/>
                  </a:schemeClr>
                </a:solidFill>
                <a:latin typeface="FlandersArtSans-Regular" panose="00000500000000000000" pitchFamily="2" charset="0"/>
              </a:rPr>
              <a:t>.</a:t>
            </a:r>
          </a:p>
        </p:txBody>
      </p:sp>
    </p:spTree>
    <p:extLst>
      <p:ext uri="{BB962C8B-B14F-4D97-AF65-F5344CB8AC3E}">
        <p14:creationId xmlns:p14="http://schemas.microsoft.com/office/powerpoint/2010/main" val="30757504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72236"/>
            <a:ext cx="2682145" cy="461665"/>
          </a:xfrm>
          <a:prstGeom prst="rect">
            <a:avLst/>
          </a:prstGeom>
          <a:noFill/>
        </p:spPr>
        <p:txBody>
          <a:bodyPr wrap="none" rtlCol="0">
            <a:spAutoFit/>
          </a:bodyPr>
          <a:lstStyle>
            <a:defPPr>
              <a:defRPr lang="en-US"/>
            </a:defPPr>
            <a:lvl1pPr>
              <a:defRPr sz="2000" i="1">
                <a:latin typeface="+mn-lt"/>
              </a:defRPr>
            </a:lvl1pPr>
          </a:lstStyle>
          <a:p>
            <a:r>
              <a:rPr lang="nl-BE" sz="2400" b="1" dirty="0"/>
              <a:t>Goedkeuringsrollen</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263127" y="1418269"/>
            <a:ext cx="8735099" cy="4697963"/>
          </a:xfrm>
        </p:spPr>
        <p:txBody>
          <a:bodyPr/>
          <a:lstStyle/>
          <a:p>
            <a:pPr lvl="1" indent="-342900">
              <a:buFont typeface="Wingdings" panose="05000000000000000000" pitchFamily="2" charset="2"/>
              <a:buChar char="Ø"/>
            </a:pPr>
            <a:r>
              <a:rPr lang="nl-BE" sz="2000" dirty="0"/>
              <a:t>Een </a:t>
            </a:r>
            <a:r>
              <a:rPr lang="nl-BE" sz="2000" dirty="0">
                <a:solidFill>
                  <a:schemeClr val="tx1"/>
                </a:solidFill>
              </a:rPr>
              <a:t>goedkeuringsrol</a:t>
            </a:r>
            <a:r>
              <a:rPr lang="nl-BE" sz="2000" dirty="0"/>
              <a:t> is een (in het </a:t>
            </a:r>
            <a:r>
              <a:rPr lang="nl-BE" sz="2000" dirty="0" err="1"/>
              <a:t>OraFin</a:t>
            </a:r>
            <a:r>
              <a:rPr lang="nl-BE" sz="2000" dirty="0"/>
              <a:t> menu) niet zichtbare rol die een gebruiker toelaat bepaalde documenten goed te keuren of af te wijzen. </a:t>
            </a:r>
            <a:r>
              <a:rPr lang="nl-BE" sz="2000" dirty="0" err="1"/>
              <a:t>Vb</a:t>
            </a:r>
            <a:r>
              <a:rPr lang="nl-BE" sz="2000" dirty="0"/>
              <a:t> BUDGETHOUDER, BOEKHOUDER …. Door het ontvangen van meldingen in je werklijst kan je zien dat je een bepaalde rol al dan niet bent toegewezen</a:t>
            </a:r>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sz="2000" dirty="0"/>
              <a:t>Kan gebruikt worden om voor een nieuwe collega dezelfde goedkeurings- rollen aan te vragen als voor een reeds bestaande goedkeurder.</a:t>
            </a:r>
            <a:br>
              <a:rPr lang="nl-BE" sz="2000" dirty="0"/>
            </a:br>
            <a:r>
              <a:rPr lang="nl-BE" sz="2000" dirty="0" err="1"/>
              <a:t>Obv</a:t>
            </a:r>
            <a:r>
              <a:rPr lang="nl-BE" sz="2000" dirty="0"/>
              <a:t>. dit rapport kan men dan het rollenformulier ‘goedkeuringsrollen’ invullen</a:t>
            </a:r>
          </a:p>
          <a:p>
            <a:pPr marL="233100" lvl="1" indent="0">
              <a:buNone/>
            </a:pPr>
            <a:endParaRPr lang="nl-BE" sz="1000" dirty="0"/>
          </a:p>
          <a:p>
            <a:pPr lvl="1" indent="-342900">
              <a:buFont typeface="Wingdings" panose="05000000000000000000" pitchFamily="2" charset="2"/>
              <a:buChar char="Ø"/>
            </a:pPr>
            <a:r>
              <a:rPr lang="nl-BE" sz="2000" dirty="0"/>
              <a:t>Gebruik dit rapport om de goedkeuringsrollen van uw teamleden (periodiek) te valideren</a:t>
            </a:r>
            <a:endParaRPr lang="nl-BE" dirty="0"/>
          </a:p>
        </p:txBody>
      </p:sp>
      <p:pic>
        <p:nvPicPr>
          <p:cNvPr id="4" name="Afbeelding 3">
            <a:extLst>
              <a:ext uri="{FF2B5EF4-FFF2-40B4-BE49-F238E27FC236}">
                <a16:creationId xmlns:a16="http://schemas.microsoft.com/office/drawing/2014/main" id="{643EFECC-BBE2-4BA4-9453-996F22CD67DC}"/>
              </a:ext>
            </a:extLst>
          </p:cNvPr>
          <p:cNvPicPr>
            <a:picLocks noChangeAspect="1"/>
          </p:cNvPicPr>
          <p:nvPr/>
        </p:nvPicPr>
        <p:blipFill>
          <a:blip r:embed="rId3"/>
          <a:stretch>
            <a:fillRect/>
          </a:stretch>
        </p:blipFill>
        <p:spPr>
          <a:xfrm>
            <a:off x="1201344" y="4617712"/>
            <a:ext cx="7866456" cy="1317962"/>
          </a:xfrm>
          <a:prstGeom prst="rect">
            <a:avLst/>
          </a:prstGeom>
        </p:spPr>
      </p:pic>
    </p:spTree>
    <p:extLst>
      <p:ext uri="{BB962C8B-B14F-4D97-AF65-F5344CB8AC3E}">
        <p14:creationId xmlns:p14="http://schemas.microsoft.com/office/powerpoint/2010/main" val="28723101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Master Data</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72236"/>
            <a:ext cx="4709944" cy="461665"/>
          </a:xfrm>
          <a:prstGeom prst="rect">
            <a:avLst/>
          </a:prstGeom>
          <a:noFill/>
        </p:spPr>
        <p:txBody>
          <a:bodyPr wrap="none" rtlCol="0">
            <a:spAutoFit/>
          </a:bodyPr>
          <a:lstStyle>
            <a:defPPr>
              <a:defRPr lang="en-US"/>
            </a:defPPr>
            <a:lvl1pPr>
              <a:defRPr sz="2000" i="1">
                <a:latin typeface="+mn-lt"/>
              </a:defRPr>
            </a:lvl1pPr>
          </a:lstStyle>
          <a:p>
            <a:r>
              <a:rPr lang="nl-BE" sz="2400" b="1" dirty="0"/>
              <a:t>Autorisaties en Goedkeuringsrollen</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263127" y="1418269"/>
            <a:ext cx="8735099" cy="4697963"/>
          </a:xfrm>
        </p:spPr>
        <p:txBody>
          <a:bodyPr/>
          <a:lstStyle/>
          <a:p>
            <a:pPr lvl="1" indent="-342900">
              <a:buFont typeface="Wingdings" panose="05000000000000000000" pitchFamily="2" charset="2"/>
              <a:buChar char="Ø"/>
            </a:pPr>
            <a:r>
              <a:rPr lang="nl-BE" sz="2000" dirty="0"/>
              <a:t>Als aanspreekpunt voor de kabinetten voor het aanvragen van nieuwe autorisaties en rollen, worden deze rapporten gebruikt door het DC BHK bij een vraag of issue om te verifiëren of de persoon in kwestie wel de juiste rol of autorisatie heeft</a:t>
            </a:r>
          </a:p>
          <a:p>
            <a:pPr lvl="1" indent="-342900">
              <a:buFont typeface="Wingdings" panose="05000000000000000000" pitchFamily="2" charset="2"/>
              <a:buChar char="Ø"/>
            </a:pPr>
            <a:endParaRPr lang="nl-BE" sz="2000" dirty="0"/>
          </a:p>
          <a:p>
            <a:pPr marL="233100" lvl="1" indent="0">
              <a:buNone/>
            </a:pPr>
            <a:endParaRPr lang="nl-BE" sz="2000" dirty="0"/>
          </a:p>
          <a:p>
            <a:pPr lvl="1" indent="-342900">
              <a:buFont typeface="Wingdings" panose="05000000000000000000" pitchFamily="2" charset="2"/>
              <a:buChar char="Ø"/>
            </a:pPr>
            <a:r>
              <a:rPr lang="nl-BE" sz="2000" dirty="0"/>
              <a:t>Lijst van alle bestaande categorieën in </a:t>
            </a:r>
            <a:r>
              <a:rPr lang="nl-BE" sz="2000" dirty="0" err="1"/>
              <a:t>iProcurement</a:t>
            </a:r>
            <a:r>
              <a:rPr lang="nl-BE" sz="2000" dirty="0"/>
              <a:t>, zowel Artikel Categorieën als Blader Categorieën.</a:t>
            </a:r>
            <a:br>
              <a:rPr lang="nl-BE" sz="2000" dirty="0"/>
            </a:br>
            <a:r>
              <a:rPr lang="nl-BE" sz="2000" dirty="0"/>
              <a:t>De gebruikers - HFB - kunnen deze lijst gebruiken voor het klaarmaken van een nieuwe winkelstructuur of bij aanpassing van een bestaande winkelstructuur.</a:t>
            </a:r>
          </a:p>
          <a:p>
            <a:pPr lvl="1" indent="-342900">
              <a:buFont typeface="Wingdings" panose="05000000000000000000" pitchFamily="2" charset="2"/>
              <a:buChar char="Ø"/>
            </a:pPr>
            <a:endParaRPr lang="nl-BE" sz="2000" dirty="0"/>
          </a:p>
          <a:p>
            <a:pPr marL="233100" lvl="1" indent="0">
              <a:buNone/>
            </a:pPr>
            <a:endParaRPr lang="nl-BE" sz="2000" dirty="0"/>
          </a:p>
          <a:p>
            <a:pPr lvl="1" indent="-342900">
              <a:buFont typeface="Wingdings" panose="05000000000000000000" pitchFamily="2" charset="2"/>
              <a:buChar char="Ø"/>
            </a:pPr>
            <a:r>
              <a:rPr lang="nl-BE" sz="2000" dirty="0"/>
              <a:t>Laat toe om de setup van alle activumcategorieën na te kijken</a:t>
            </a:r>
          </a:p>
          <a:p>
            <a:pPr marL="233100" lvl="1" indent="0">
              <a:buNone/>
            </a:pPr>
            <a:endParaRPr lang="nl-BE" dirty="0"/>
          </a:p>
        </p:txBody>
      </p:sp>
      <p:sp>
        <p:nvSpPr>
          <p:cNvPr id="6" name="Tekstvak 5">
            <a:extLst>
              <a:ext uri="{FF2B5EF4-FFF2-40B4-BE49-F238E27FC236}">
                <a16:creationId xmlns:a16="http://schemas.microsoft.com/office/drawing/2014/main" id="{EBFDA515-B888-497E-B263-3AE9C41C1DA1}"/>
              </a:ext>
            </a:extLst>
          </p:cNvPr>
          <p:cNvSpPr txBox="1"/>
          <p:nvPr/>
        </p:nvSpPr>
        <p:spPr>
          <a:xfrm>
            <a:off x="263127" y="4677263"/>
            <a:ext cx="3414717" cy="461665"/>
          </a:xfrm>
          <a:prstGeom prst="rect">
            <a:avLst/>
          </a:prstGeom>
          <a:noFill/>
        </p:spPr>
        <p:txBody>
          <a:bodyPr wrap="none" rtlCol="0">
            <a:spAutoFit/>
          </a:bodyPr>
          <a:lstStyle>
            <a:defPPr>
              <a:defRPr lang="en-US"/>
            </a:defPPr>
            <a:lvl1pPr>
              <a:defRPr sz="2000" i="1">
                <a:latin typeface="+mn-lt"/>
              </a:defRPr>
            </a:lvl1pPr>
          </a:lstStyle>
          <a:p>
            <a:r>
              <a:rPr lang="nl-BE" sz="2400" b="1" dirty="0"/>
              <a:t>Vaste Activa Categorieën</a:t>
            </a:r>
          </a:p>
        </p:txBody>
      </p:sp>
      <p:sp>
        <p:nvSpPr>
          <p:cNvPr id="7" name="Tekstvak 6">
            <a:extLst>
              <a:ext uri="{FF2B5EF4-FFF2-40B4-BE49-F238E27FC236}">
                <a16:creationId xmlns:a16="http://schemas.microsoft.com/office/drawing/2014/main" id="{BE51E1EE-2590-432B-9027-49989C5F596A}"/>
              </a:ext>
            </a:extLst>
          </p:cNvPr>
          <p:cNvSpPr txBox="1"/>
          <p:nvPr/>
        </p:nvSpPr>
        <p:spPr>
          <a:xfrm>
            <a:off x="263127" y="2652134"/>
            <a:ext cx="4273927" cy="461665"/>
          </a:xfrm>
          <a:prstGeom prst="rect">
            <a:avLst/>
          </a:prstGeom>
          <a:noFill/>
        </p:spPr>
        <p:txBody>
          <a:bodyPr wrap="none" rtlCol="0">
            <a:spAutoFit/>
          </a:bodyPr>
          <a:lstStyle>
            <a:defPPr>
              <a:defRPr lang="en-US"/>
            </a:defPPr>
            <a:lvl1pPr>
              <a:defRPr sz="2000" i="1">
                <a:latin typeface="+mn-lt"/>
              </a:defRPr>
            </a:lvl1pPr>
          </a:lstStyle>
          <a:p>
            <a:r>
              <a:rPr lang="nl-BE" sz="2400" b="1" dirty="0" err="1"/>
              <a:t>iProcurement</a:t>
            </a:r>
            <a:r>
              <a:rPr lang="nl-BE" sz="2400" b="1" dirty="0"/>
              <a:t> Winkelstructuur</a:t>
            </a:r>
            <a:endParaRPr lang="nl-BE" sz="2400" dirty="0">
              <a:solidFill>
                <a:srgbClr val="00B0F0"/>
              </a:solidFill>
            </a:endParaRPr>
          </a:p>
        </p:txBody>
      </p:sp>
    </p:spTree>
    <p:extLst>
      <p:ext uri="{BB962C8B-B14F-4D97-AF65-F5344CB8AC3E}">
        <p14:creationId xmlns:p14="http://schemas.microsoft.com/office/powerpoint/2010/main" val="38532985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79068" y="2597869"/>
            <a:ext cx="7001435" cy="831131"/>
          </a:xfrm>
        </p:spPr>
        <p:txBody>
          <a:bodyPr/>
          <a:lstStyle/>
          <a:p>
            <a:r>
              <a:rPr lang="nl-BE" sz="4000" dirty="0"/>
              <a:t>Rapport resultaten in je mailbox - Delivers</a:t>
            </a:r>
          </a:p>
        </p:txBody>
      </p:sp>
    </p:spTree>
    <p:extLst>
      <p:ext uri="{BB962C8B-B14F-4D97-AF65-F5344CB8AC3E}">
        <p14:creationId xmlns:p14="http://schemas.microsoft.com/office/powerpoint/2010/main" val="11240917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9244E0F0-FE53-494A-AA45-666FE3EBC6B4}"/>
              </a:ext>
            </a:extLst>
          </p:cNvPr>
          <p:cNvSpPr>
            <a:spLocks noGrp="1"/>
          </p:cNvSpPr>
          <p:nvPr>
            <p:ph idx="1"/>
          </p:nvPr>
        </p:nvSpPr>
        <p:spPr>
          <a:xfrm>
            <a:off x="669174" y="807719"/>
            <a:ext cx="8284326" cy="5326381"/>
          </a:xfrm>
        </p:spPr>
        <p:txBody>
          <a:bodyPr/>
          <a:lstStyle/>
          <a:p>
            <a:pPr marL="0" indent="0" eaLnBrk="1" hangingPunct="1">
              <a:buFontTx/>
              <a:buNone/>
              <a:defRPr/>
            </a:pPr>
            <a:r>
              <a:rPr lang="nl-BE" sz="2400" b="1" dirty="0"/>
              <a:t>Delivers en Alerts</a:t>
            </a:r>
            <a:br>
              <a:rPr lang="nl-BE" sz="1800" b="1" dirty="0"/>
            </a:br>
            <a:endParaRPr lang="nl-BE" sz="1600" dirty="0"/>
          </a:p>
          <a:p>
            <a:pPr marL="285750" indent="-285750" fontAlgn="ctr">
              <a:buFont typeface="Wingdings" panose="05000000000000000000" pitchFamily="2" charset="2"/>
              <a:buChar char="Ø"/>
            </a:pPr>
            <a:r>
              <a:rPr lang="nl-BE" sz="1800" dirty="0"/>
              <a:t>Delivers is het automatisch aanleveren op vaste tijdstippen van rapporten uit BI-rapportering per email</a:t>
            </a:r>
          </a:p>
          <a:p>
            <a:pPr marL="285750" indent="-285750" fontAlgn="ctr">
              <a:buFont typeface="Wingdings" panose="05000000000000000000" pitchFamily="2" charset="2"/>
              <a:buChar char="Ø"/>
            </a:pPr>
            <a:endParaRPr lang="nl-BE" sz="1800" dirty="0"/>
          </a:p>
          <a:p>
            <a:pPr marL="285750" indent="-285750" fontAlgn="ctr">
              <a:buFont typeface="Wingdings" panose="05000000000000000000" pitchFamily="2" charset="2"/>
              <a:buChar char="Ø"/>
            </a:pPr>
            <a:r>
              <a:rPr lang="nl-BE" sz="1800" dirty="0"/>
              <a:t>Informeren van gebruikers die niet vaak in de BI Rapportering komen alsook het systematisch uitsturen van rapporten via email</a:t>
            </a:r>
          </a:p>
          <a:p>
            <a:pPr fontAlgn="ctr">
              <a:buNone/>
            </a:pPr>
            <a:br>
              <a:rPr lang="nl-BE" sz="1800" dirty="0"/>
            </a:br>
            <a:endParaRPr lang="nl-BE" sz="800" dirty="0"/>
          </a:p>
          <a:p>
            <a:pPr marL="285750" indent="-285750" fontAlgn="ctr">
              <a:buFont typeface="Wingdings" panose="05000000000000000000" pitchFamily="2" charset="2"/>
              <a:buChar char="Ø"/>
            </a:pPr>
            <a:r>
              <a:rPr lang="nl-BE" sz="1800" dirty="0"/>
              <a:t>Een ‘Alert’ is een </a:t>
            </a:r>
            <a:r>
              <a:rPr lang="nl-BE" sz="1800" dirty="0" err="1"/>
              <a:t>Deliver</a:t>
            </a:r>
            <a:r>
              <a:rPr lang="nl-BE" sz="1800" dirty="0"/>
              <a:t> die enkel wordt uitgestuurd als bij een systemische “controle” aan een bepaalde voorwaarde wordt voldaan</a:t>
            </a:r>
            <a:br>
              <a:rPr lang="nl-BE" sz="1800" dirty="0"/>
            </a:br>
            <a:br>
              <a:rPr lang="nl-BE" sz="800" dirty="0"/>
            </a:br>
            <a:r>
              <a:rPr lang="nl-BE" sz="1800" dirty="0"/>
              <a:t>Informeren van gebruikers dat er zich bepaalde “anomalieën” voordoen:</a:t>
            </a:r>
          </a:p>
          <a:p>
            <a:pPr marL="861750" lvl="1" indent="-285750" fontAlgn="ctr">
              <a:buFont typeface="Wingdings" panose="05000000000000000000" pitchFamily="2" charset="2"/>
              <a:buChar char="Ø"/>
            </a:pPr>
            <a:r>
              <a:rPr lang="nl-BE" sz="1600" dirty="0" err="1"/>
              <a:t>Vb</a:t>
            </a:r>
            <a:r>
              <a:rPr lang="nl-BE" sz="1600" dirty="0"/>
              <a:t>:</a:t>
            </a:r>
            <a:r>
              <a:rPr lang="nl-BE" sz="1800" dirty="0"/>
              <a:t> </a:t>
            </a:r>
          </a:p>
          <a:p>
            <a:pPr fontAlgn="ctr">
              <a:buNone/>
            </a:pPr>
            <a:endParaRPr lang="nl-BE" sz="800" dirty="0"/>
          </a:p>
          <a:p>
            <a:pPr fontAlgn="ctr">
              <a:buNone/>
            </a:pPr>
            <a:endParaRPr lang="nl-BE" sz="800" dirty="0"/>
          </a:p>
          <a:p>
            <a:pPr fontAlgn="ctr">
              <a:buNone/>
            </a:pPr>
            <a:endParaRPr lang="nl-BE" sz="1400" dirty="0"/>
          </a:p>
          <a:p>
            <a:pPr fontAlgn="ctr">
              <a:buNone/>
            </a:pPr>
            <a:endParaRPr lang="nl-BE" sz="1400" dirty="0"/>
          </a:p>
          <a:p>
            <a:pPr marL="171450" indent="-171450" fontAlgn="ctr">
              <a:buFont typeface="Wingdings" panose="05000000000000000000" pitchFamily="2" charset="2"/>
              <a:buChar char="Ø"/>
            </a:pPr>
            <a:endParaRPr lang="nl-BE" sz="800" dirty="0"/>
          </a:p>
          <a:p>
            <a:pPr marL="285750" indent="-285750" fontAlgn="ctr">
              <a:buFont typeface="Wingdings" panose="05000000000000000000" pitchFamily="2" charset="2"/>
              <a:buChar char="Ø"/>
            </a:pPr>
            <a:r>
              <a:rPr lang="nl-BE" sz="1800" dirty="0"/>
              <a:t>Alle gebruikers kunnen een verzoek doen om een “</a:t>
            </a:r>
            <a:r>
              <a:rPr lang="nl-BE" sz="1800" dirty="0" err="1"/>
              <a:t>Deliver</a:t>
            </a:r>
            <a:r>
              <a:rPr lang="nl-BE" sz="1800" dirty="0"/>
              <a:t>” te krijgen</a:t>
            </a:r>
          </a:p>
          <a:p>
            <a:pPr marL="285750" indent="-285750" fontAlgn="ctr">
              <a:buFont typeface="Wingdings" panose="05000000000000000000" pitchFamily="2" charset="2"/>
              <a:buChar char="Ø"/>
            </a:pPr>
            <a:endParaRPr lang="nl-BE" sz="800" b="1" dirty="0">
              <a:solidFill>
                <a:srgbClr val="00B0F0"/>
              </a:solidFill>
            </a:endParaRPr>
          </a:p>
          <a:p>
            <a:pPr fontAlgn="ctr">
              <a:buNone/>
            </a:pPr>
            <a:endParaRPr lang="nl-BE" sz="800" dirty="0"/>
          </a:p>
          <a:p>
            <a:pPr marL="171450" indent="-171450" fontAlgn="ctr">
              <a:buFont typeface="Wingdings" panose="05000000000000000000" pitchFamily="2" charset="2"/>
              <a:buChar char="Ø"/>
            </a:pPr>
            <a:endParaRPr lang="nl-BE" sz="800" dirty="0"/>
          </a:p>
          <a:p>
            <a:pPr fontAlgn="ctr">
              <a:buNone/>
            </a:pPr>
            <a:endParaRPr lang="nl-BE" sz="1800" b="1" dirty="0"/>
          </a:p>
          <a:p>
            <a:pPr marL="0" indent="0" eaLnBrk="1" hangingPunct="1">
              <a:buFontTx/>
              <a:buNone/>
              <a:defRPr/>
            </a:pPr>
            <a:endParaRPr lang="nl-BE" sz="800" dirty="0"/>
          </a:p>
        </p:txBody>
      </p:sp>
      <p:pic>
        <p:nvPicPr>
          <p:cNvPr id="5" name="Picture 10">
            <a:extLst>
              <a:ext uri="{FF2B5EF4-FFF2-40B4-BE49-F238E27FC236}">
                <a16:creationId xmlns:a16="http://schemas.microsoft.com/office/drawing/2014/main" id="{F98C2D6F-E460-4239-A137-F9377608E4BC}"/>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640000">
            <a:off x="1318" y="1002551"/>
            <a:ext cx="688179" cy="659175"/>
          </a:xfrm>
          <a:prstGeom prst="rect">
            <a:avLst/>
          </a:prstGeom>
          <a:solidFill>
            <a:schemeClr val="accent1">
              <a:alpha val="0"/>
            </a:schemeClr>
          </a:solidFill>
          <a:ln w="9525">
            <a:noFill/>
            <a:miter lim="800000"/>
            <a:headEnd/>
            <a:tailEnd/>
          </a:ln>
          <a:scene3d>
            <a:camera prst="orthographicFront">
              <a:rot lat="0" lon="11399999" rev="0"/>
            </a:camera>
            <a:lightRig rig="threePt" dir="t"/>
          </a:scene3d>
        </p:spPr>
      </p:pic>
      <p:pic>
        <p:nvPicPr>
          <p:cNvPr id="2" name="Afbeelding 1">
            <a:extLst>
              <a:ext uri="{FF2B5EF4-FFF2-40B4-BE49-F238E27FC236}">
                <a16:creationId xmlns:a16="http://schemas.microsoft.com/office/drawing/2014/main" id="{8A51C0B3-E96A-4CED-AAE9-9F108F49B158}"/>
              </a:ext>
            </a:extLst>
          </p:cNvPr>
          <p:cNvPicPr>
            <a:picLocks noChangeAspect="1"/>
          </p:cNvPicPr>
          <p:nvPr/>
        </p:nvPicPr>
        <p:blipFill>
          <a:blip r:embed="rId4"/>
          <a:stretch>
            <a:fillRect/>
          </a:stretch>
        </p:blipFill>
        <p:spPr>
          <a:xfrm>
            <a:off x="2082530" y="3983984"/>
            <a:ext cx="3792977" cy="831108"/>
          </a:xfrm>
          <a:prstGeom prst="rect">
            <a:avLst/>
          </a:prstGeom>
        </p:spPr>
      </p:pic>
      <p:sp>
        <p:nvSpPr>
          <p:cNvPr id="8" name="Titel 1">
            <a:extLst>
              <a:ext uri="{FF2B5EF4-FFF2-40B4-BE49-F238E27FC236}">
                <a16:creationId xmlns:a16="http://schemas.microsoft.com/office/drawing/2014/main" id="{5CA10286-AB7E-435A-AD9B-A76ACD34967D}"/>
              </a:ext>
            </a:extLst>
          </p:cNvPr>
          <p:cNvSpPr>
            <a:spLocks noGrp="1"/>
          </p:cNvSpPr>
          <p:nvPr>
            <p:ph type="title"/>
          </p:nvPr>
        </p:nvSpPr>
        <p:spPr>
          <a:xfrm>
            <a:off x="1347118" y="127914"/>
            <a:ext cx="7796881" cy="536116"/>
          </a:xfrm>
        </p:spPr>
        <p:txBody>
          <a:bodyPr/>
          <a:lstStyle/>
          <a:p>
            <a:r>
              <a:rPr lang="nl-BE" sz="3600" dirty="0"/>
              <a:t>Rapport resultaten in je mailbox</a:t>
            </a:r>
          </a:p>
        </p:txBody>
      </p:sp>
    </p:spTree>
    <p:extLst>
      <p:ext uri="{BB962C8B-B14F-4D97-AF65-F5344CB8AC3E}">
        <p14:creationId xmlns:p14="http://schemas.microsoft.com/office/powerpoint/2010/main" val="423032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35" presetClass="emph" presetSubtype="0" repeatCount="4000" fill="hold" nodeType="after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9244E0F0-FE53-494A-AA45-666FE3EBC6B4}"/>
              </a:ext>
            </a:extLst>
          </p:cNvPr>
          <p:cNvSpPr>
            <a:spLocks noGrp="1"/>
          </p:cNvSpPr>
          <p:nvPr>
            <p:ph idx="1"/>
          </p:nvPr>
        </p:nvSpPr>
        <p:spPr>
          <a:xfrm>
            <a:off x="669174" y="807719"/>
            <a:ext cx="8284326" cy="5326381"/>
          </a:xfrm>
        </p:spPr>
        <p:txBody>
          <a:bodyPr/>
          <a:lstStyle/>
          <a:p>
            <a:pPr>
              <a:buNone/>
              <a:defRPr/>
            </a:pPr>
            <a:r>
              <a:rPr lang="nl-BE" sz="2400" b="1" dirty="0"/>
              <a:t>Delivers en Alerts</a:t>
            </a:r>
            <a:br>
              <a:rPr lang="nl-BE" sz="1800" b="1" dirty="0"/>
            </a:br>
            <a:endParaRPr lang="nl-BE" sz="800" dirty="0"/>
          </a:p>
          <a:p>
            <a:pPr marL="285750" indent="-285750" fontAlgn="ctr">
              <a:buFont typeface="Wingdings" panose="05000000000000000000" pitchFamily="2" charset="2"/>
              <a:buChar char="Ø"/>
            </a:pPr>
            <a:endParaRPr lang="nl-BE" sz="800" b="1" dirty="0">
              <a:solidFill>
                <a:srgbClr val="00B0F0"/>
              </a:solidFill>
            </a:endParaRPr>
          </a:p>
          <a:p>
            <a:pPr marL="285750" indent="-285750" fontAlgn="ctr">
              <a:buFont typeface="Wingdings" panose="05000000000000000000" pitchFamily="2" charset="2"/>
              <a:buChar char="Ø"/>
            </a:pPr>
            <a:r>
              <a:rPr lang="nl-BE" sz="1800" dirty="0"/>
              <a:t>Alle rapporten zijn mogelijk, na validatie van volume, doorlooptijd en gewenste frequentie</a:t>
            </a:r>
          </a:p>
          <a:p>
            <a:pPr fontAlgn="ctr">
              <a:buNone/>
            </a:pPr>
            <a:endParaRPr lang="nl-BE" sz="1800" dirty="0"/>
          </a:p>
          <a:p>
            <a:pPr marL="285750" indent="-285750" fontAlgn="ctr">
              <a:buFont typeface="Wingdings" panose="05000000000000000000" pitchFamily="2" charset="2"/>
              <a:buChar char="Ø"/>
            </a:pPr>
            <a:r>
              <a:rPr lang="nl-BE" sz="1800" dirty="0"/>
              <a:t>Invullen aanvraagtemplate en verzoek loggen via selfservice helpdesk</a:t>
            </a:r>
            <a:endParaRPr lang="nl-BE" sz="1800" u="sng" dirty="0"/>
          </a:p>
          <a:p>
            <a:pPr marL="171450" indent="-171450" fontAlgn="ctr">
              <a:buFont typeface="Wingdings" panose="05000000000000000000" pitchFamily="2" charset="2"/>
              <a:buChar char="Ø"/>
            </a:pPr>
            <a:endParaRPr lang="nl-BE" sz="1800" dirty="0"/>
          </a:p>
          <a:p>
            <a:pPr marL="285750" indent="-285750" fontAlgn="ctr">
              <a:buFont typeface="Wingdings" panose="05000000000000000000" pitchFamily="2" charset="2"/>
              <a:buChar char="Ø"/>
            </a:pPr>
            <a:r>
              <a:rPr lang="nl-BE" sz="1800" dirty="0"/>
              <a:t>Wordt in productie gesteld na validatie van de aanvraag en na een test, niet release gebonden</a:t>
            </a:r>
          </a:p>
          <a:p>
            <a:pPr marL="171450" indent="-171450" fontAlgn="ctr">
              <a:buFont typeface="Wingdings" panose="05000000000000000000" pitchFamily="2" charset="2"/>
              <a:buChar char="Ø"/>
            </a:pPr>
            <a:endParaRPr lang="nl-BE" sz="1800" dirty="0"/>
          </a:p>
          <a:p>
            <a:pPr marL="285750" indent="-285750" fontAlgn="ctr">
              <a:buFont typeface="Wingdings" panose="05000000000000000000" pitchFamily="2" charset="2"/>
              <a:buChar char="Ø"/>
            </a:pPr>
            <a:r>
              <a:rPr lang="nl-BE" sz="1800" dirty="0"/>
              <a:t>Aanvraagformulier is te vinden op de </a:t>
            </a:r>
            <a:r>
              <a:rPr lang="nl-BE" sz="1800" dirty="0" err="1"/>
              <a:t>OraFin</a:t>
            </a:r>
            <a:r>
              <a:rPr lang="nl-BE" sz="1800" dirty="0"/>
              <a:t>-website – “</a:t>
            </a:r>
            <a:r>
              <a:rPr lang="nl-BE" sz="1800" b="1" u="sng" dirty="0"/>
              <a:t>Resultaten van rapporten in je mailbox?” – Aanvraag Delivers:</a:t>
            </a:r>
            <a:br>
              <a:rPr lang="nl-BE" sz="1800" dirty="0"/>
            </a:br>
            <a:r>
              <a:rPr lang="nl-BE" sz="1800" b="1" dirty="0">
                <a:hlinkClick r:id="rId3"/>
              </a:rPr>
              <a:t>https://www.fb-intranet.be/aanvraag-template-delivers</a:t>
            </a:r>
            <a:endParaRPr lang="nl-BE" sz="1800" b="1" dirty="0"/>
          </a:p>
          <a:p>
            <a:pPr marL="285750" indent="-285750" fontAlgn="ctr">
              <a:buFont typeface="Wingdings" panose="05000000000000000000" pitchFamily="2" charset="2"/>
              <a:buChar char="Ø"/>
            </a:pPr>
            <a:endParaRPr lang="nl-BE" sz="1800" b="1" dirty="0"/>
          </a:p>
          <a:p>
            <a:pPr fontAlgn="ctr">
              <a:buNone/>
            </a:pPr>
            <a:endParaRPr lang="nl-BE" sz="1800" b="1" dirty="0"/>
          </a:p>
          <a:p>
            <a:pPr marL="0" indent="0" eaLnBrk="1" hangingPunct="1">
              <a:buFontTx/>
              <a:buNone/>
              <a:defRPr/>
            </a:pPr>
            <a:endParaRPr lang="nl-BE" sz="800" dirty="0"/>
          </a:p>
        </p:txBody>
      </p:sp>
      <p:pic>
        <p:nvPicPr>
          <p:cNvPr id="5" name="Picture 10">
            <a:extLst>
              <a:ext uri="{FF2B5EF4-FFF2-40B4-BE49-F238E27FC236}">
                <a16:creationId xmlns:a16="http://schemas.microsoft.com/office/drawing/2014/main" id="{F98C2D6F-E460-4239-A137-F9377608E4BC}"/>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0640000">
            <a:off x="1318" y="1002551"/>
            <a:ext cx="688179" cy="659175"/>
          </a:xfrm>
          <a:prstGeom prst="rect">
            <a:avLst/>
          </a:prstGeom>
          <a:solidFill>
            <a:schemeClr val="accent1">
              <a:alpha val="0"/>
            </a:schemeClr>
          </a:solidFill>
          <a:ln w="9525">
            <a:noFill/>
            <a:miter lim="800000"/>
            <a:headEnd/>
            <a:tailEnd/>
          </a:ln>
          <a:scene3d>
            <a:camera prst="orthographicFront">
              <a:rot lat="0" lon="11399999" rev="0"/>
            </a:camera>
            <a:lightRig rig="threePt" dir="t"/>
          </a:scene3d>
        </p:spPr>
      </p:pic>
      <p:sp>
        <p:nvSpPr>
          <p:cNvPr id="7" name="Titel 1">
            <a:extLst>
              <a:ext uri="{FF2B5EF4-FFF2-40B4-BE49-F238E27FC236}">
                <a16:creationId xmlns:a16="http://schemas.microsoft.com/office/drawing/2014/main" id="{0F9AF7D5-74F4-480F-892D-D244619E8D10}"/>
              </a:ext>
            </a:extLst>
          </p:cNvPr>
          <p:cNvSpPr>
            <a:spLocks noGrp="1"/>
          </p:cNvSpPr>
          <p:nvPr>
            <p:ph type="title"/>
          </p:nvPr>
        </p:nvSpPr>
        <p:spPr>
          <a:xfrm>
            <a:off x="1347118" y="127914"/>
            <a:ext cx="7796881" cy="536116"/>
          </a:xfrm>
        </p:spPr>
        <p:txBody>
          <a:bodyPr/>
          <a:lstStyle/>
          <a:p>
            <a:r>
              <a:rPr lang="nl-BE" sz="3600" dirty="0"/>
              <a:t>Rapport resultaten in je mailbox</a:t>
            </a:r>
          </a:p>
        </p:txBody>
      </p:sp>
    </p:spTree>
    <p:extLst>
      <p:ext uri="{BB962C8B-B14F-4D97-AF65-F5344CB8AC3E}">
        <p14:creationId xmlns:p14="http://schemas.microsoft.com/office/powerpoint/2010/main" val="377397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35" presetClass="emph" presetSubtype="0" repeatCount="4000" fill="hold" nodeType="after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050782"/>
            <a:ext cx="7796882" cy="5404984"/>
          </a:xfrm>
        </p:spPr>
        <p:txBody>
          <a:bodyPr/>
          <a:lstStyle/>
          <a:p>
            <a:pPr lvl="1" indent="-342900">
              <a:buFont typeface="Wingdings" panose="05000000000000000000" pitchFamily="2" charset="2"/>
              <a:buChar char="Ø"/>
            </a:pPr>
            <a:r>
              <a:rPr lang="nl-BE" dirty="0"/>
              <a:t>Rapporten:</a:t>
            </a:r>
          </a:p>
          <a:p>
            <a:pPr lvl="2" indent="-342900">
              <a:buFont typeface="Wingdings" panose="05000000000000000000" pitchFamily="2" charset="2"/>
              <a:buChar char="Ø"/>
            </a:pPr>
            <a:r>
              <a:rPr lang="nl-BE" sz="2200" dirty="0">
                <a:solidFill>
                  <a:schemeClr val="bg1">
                    <a:lumMod val="50000"/>
                  </a:schemeClr>
                </a:solidFill>
              </a:rPr>
              <a:t>Inkooporders met Facturen</a:t>
            </a:r>
          </a:p>
          <a:p>
            <a:pPr lvl="2" indent="-342900">
              <a:buFont typeface="Wingdings" panose="05000000000000000000" pitchFamily="2" charset="2"/>
              <a:buChar char="Ø"/>
            </a:pPr>
            <a:r>
              <a:rPr lang="nl-BE" sz="2200" dirty="0">
                <a:solidFill>
                  <a:schemeClr val="bg1">
                    <a:lumMod val="50000"/>
                  </a:schemeClr>
                </a:solidFill>
              </a:rPr>
              <a:t>Bestelaanvragen met Inkooporders</a:t>
            </a:r>
          </a:p>
          <a:p>
            <a:pPr lvl="2" indent="-342900">
              <a:buFont typeface="Wingdings" panose="05000000000000000000" pitchFamily="2" charset="2"/>
              <a:buChar char="Ø"/>
            </a:pPr>
            <a:r>
              <a:rPr lang="nl-BE" sz="2200" dirty="0">
                <a:solidFill>
                  <a:schemeClr val="bg1">
                    <a:lumMod val="50000"/>
                  </a:schemeClr>
                </a:solidFill>
              </a:rPr>
              <a:t>Inkooporders met Ontvangsten en Facturen (TOF)</a:t>
            </a:r>
          </a:p>
          <a:p>
            <a:pPr lvl="2" indent="-342900">
              <a:buFont typeface="Wingdings" panose="05000000000000000000" pitchFamily="2" charset="2"/>
              <a:buChar char="Ø"/>
            </a:pPr>
            <a:r>
              <a:rPr lang="nl-BE" sz="2200" dirty="0">
                <a:solidFill>
                  <a:schemeClr val="bg1">
                    <a:lumMod val="50000"/>
                  </a:schemeClr>
                </a:solidFill>
              </a:rPr>
              <a:t>Ontvangsten op Inkooporders</a:t>
            </a:r>
          </a:p>
          <a:p>
            <a:pPr lvl="2" indent="-342900">
              <a:buFont typeface="Wingdings" panose="05000000000000000000" pitchFamily="2" charset="2"/>
              <a:buChar char="Ø"/>
            </a:pPr>
            <a:r>
              <a:rPr lang="nl-BE" sz="2200" dirty="0">
                <a:solidFill>
                  <a:schemeClr val="bg1">
                    <a:lumMod val="50000"/>
                  </a:schemeClr>
                </a:solidFill>
              </a:rPr>
              <a:t>Vereffeningskalender - Bestelaanvragen</a:t>
            </a:r>
          </a:p>
          <a:p>
            <a:pPr lvl="2" indent="-342900">
              <a:buFont typeface="Wingdings" panose="05000000000000000000" pitchFamily="2" charset="2"/>
              <a:buChar char="Ø"/>
            </a:pPr>
            <a:r>
              <a:rPr lang="nl-BE" sz="2200" dirty="0">
                <a:solidFill>
                  <a:schemeClr val="bg1">
                    <a:lumMod val="50000"/>
                  </a:schemeClr>
                </a:solidFill>
              </a:rPr>
              <a:t>Vereffeningskalender - Inkooporders</a:t>
            </a:r>
          </a:p>
          <a:p>
            <a:pPr lvl="2" indent="-342900">
              <a:buFont typeface="Wingdings" panose="05000000000000000000" pitchFamily="2" charset="2"/>
              <a:buChar char="Ø"/>
            </a:pPr>
            <a:r>
              <a:rPr lang="nl-BE" sz="2200" dirty="0">
                <a:solidFill>
                  <a:schemeClr val="bg1">
                    <a:lumMod val="50000"/>
                  </a:schemeClr>
                </a:solidFill>
              </a:rPr>
              <a:t>Raamcontracten</a:t>
            </a:r>
          </a:p>
          <a:p>
            <a:pPr lvl="2" indent="-342900">
              <a:buFont typeface="Wingdings" panose="05000000000000000000" pitchFamily="2" charset="2"/>
              <a:buChar char="Ø"/>
            </a:pPr>
            <a:r>
              <a:rPr lang="nl-BE" sz="2200" dirty="0">
                <a:solidFill>
                  <a:schemeClr val="bg1">
                    <a:lumMod val="50000"/>
                  </a:schemeClr>
                </a:solidFill>
              </a:rPr>
              <a:t>Inkoopproces Teksten</a:t>
            </a:r>
          </a:p>
          <a:p>
            <a:pPr lvl="2" indent="-342900">
              <a:buFont typeface="Wingdings" panose="05000000000000000000" pitchFamily="2" charset="2"/>
              <a:buChar char="Ø"/>
            </a:pPr>
            <a:r>
              <a:rPr lang="nl-BE" sz="2200" dirty="0">
                <a:solidFill>
                  <a:schemeClr val="bg1">
                    <a:lumMod val="50000"/>
                  </a:schemeClr>
                </a:solidFill>
              </a:rPr>
              <a:t>Inkoopovereenkomsten</a:t>
            </a:r>
          </a:p>
          <a:p>
            <a:pPr marL="521100" lvl="2" indent="0">
              <a:buNone/>
            </a:pPr>
            <a:endParaRPr lang="nl-BE" sz="2200" dirty="0">
              <a:solidFill>
                <a:schemeClr val="bg1">
                  <a:lumMod val="50000"/>
                </a:schemeClr>
              </a:solidFill>
            </a:endParaRPr>
          </a:p>
          <a:p>
            <a:pPr lvl="1" indent="-342900">
              <a:buFont typeface="Wingdings" panose="05000000000000000000" pitchFamily="2" charset="2"/>
              <a:buChar char="Ø"/>
            </a:pPr>
            <a:r>
              <a:rPr lang="nl-BE" dirty="0"/>
              <a:t>Toegankelijk voor Alle Gebruikers</a:t>
            </a:r>
          </a:p>
          <a:p>
            <a:pPr marL="233100" lvl="1" indent="0">
              <a:buNone/>
            </a:pPr>
            <a:br>
              <a:rPr lang="nl-BE" dirty="0"/>
            </a:br>
            <a:endParaRPr lang="nl-BE" dirty="0"/>
          </a:p>
          <a:p>
            <a:pPr marL="685800" lvl="1" indent="-285750">
              <a:buFont typeface="Wingdings" panose="05000000000000000000" pitchFamily="2" charset="2"/>
              <a:buChar char="Ø"/>
            </a:pPr>
            <a:endParaRPr lang="nl-BE" dirty="0"/>
          </a:p>
        </p:txBody>
      </p:sp>
    </p:spTree>
    <p:extLst>
      <p:ext uri="{BB962C8B-B14F-4D97-AF65-F5344CB8AC3E}">
        <p14:creationId xmlns:p14="http://schemas.microsoft.com/office/powerpoint/2010/main" val="20065744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E9B58B9-1FF4-40F5-B110-8BDDE4D9C16A}"/>
              </a:ext>
            </a:extLst>
          </p:cNvPr>
          <p:cNvPicPr>
            <a:picLocks noChangeAspect="1"/>
          </p:cNvPicPr>
          <p:nvPr/>
        </p:nvPicPr>
        <p:blipFill>
          <a:blip r:embed="rId3"/>
          <a:stretch>
            <a:fillRect/>
          </a:stretch>
        </p:blipFill>
        <p:spPr>
          <a:xfrm>
            <a:off x="967971" y="1263382"/>
            <a:ext cx="6062695" cy="4700570"/>
          </a:xfrm>
          <a:prstGeom prst="rect">
            <a:avLst/>
          </a:prstGeom>
        </p:spPr>
      </p:pic>
      <p:sp>
        <p:nvSpPr>
          <p:cNvPr id="3" name="Titel 1"/>
          <p:cNvSpPr>
            <a:spLocks noGrp="1"/>
          </p:cNvSpPr>
          <p:nvPr>
            <p:ph type="title"/>
          </p:nvPr>
        </p:nvSpPr>
        <p:spPr>
          <a:xfrm>
            <a:off x="1347118" y="127914"/>
            <a:ext cx="7796881" cy="536116"/>
          </a:xfrm>
        </p:spPr>
        <p:txBody>
          <a:bodyPr/>
          <a:lstStyle/>
          <a:p>
            <a:r>
              <a:rPr lang="nl-BE" sz="3600" dirty="0"/>
              <a:t>Rapport resultaten in je mailbox</a:t>
            </a:r>
          </a:p>
        </p:txBody>
      </p:sp>
      <p:sp>
        <p:nvSpPr>
          <p:cNvPr id="4" name="Titel 1">
            <a:extLst>
              <a:ext uri="{FF2B5EF4-FFF2-40B4-BE49-F238E27FC236}">
                <a16:creationId xmlns:a16="http://schemas.microsoft.com/office/drawing/2014/main" id="{41F568E3-2DF4-42AF-8120-CE51B95FC2CB}"/>
              </a:ext>
            </a:extLst>
          </p:cNvPr>
          <p:cNvSpPr txBox="1">
            <a:spLocks/>
          </p:cNvSpPr>
          <p:nvPr/>
        </p:nvSpPr>
        <p:spPr bwMode="auto">
          <a:xfrm>
            <a:off x="975960" y="894049"/>
            <a:ext cx="74160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nl-BE" sz="2400" dirty="0" err="1">
                <a:latin typeface="+mn-lt"/>
              </a:rPr>
              <a:t>Delivers</a:t>
            </a:r>
            <a:r>
              <a:rPr lang="nl-BE" sz="2400" dirty="0">
                <a:latin typeface="+mn-lt"/>
              </a:rPr>
              <a:t>:  Aanvraagformulier</a:t>
            </a:r>
          </a:p>
        </p:txBody>
      </p:sp>
      <p:grpSp>
        <p:nvGrpSpPr>
          <p:cNvPr id="5" name="Groep 4">
            <a:extLst>
              <a:ext uri="{FF2B5EF4-FFF2-40B4-BE49-F238E27FC236}">
                <a16:creationId xmlns:a16="http://schemas.microsoft.com/office/drawing/2014/main" id="{5CC3F1A2-6B0E-4DA9-9BBC-E1896D909555}"/>
              </a:ext>
            </a:extLst>
          </p:cNvPr>
          <p:cNvGrpSpPr/>
          <p:nvPr/>
        </p:nvGrpSpPr>
        <p:grpSpPr>
          <a:xfrm>
            <a:off x="3519664" y="3130984"/>
            <a:ext cx="5362584" cy="2492355"/>
            <a:chOff x="3683339" y="2430605"/>
            <a:chExt cx="7729680" cy="3419793"/>
          </a:xfrm>
        </p:grpSpPr>
        <p:sp>
          <p:nvSpPr>
            <p:cNvPr id="9" name="Rechteraccolade 8">
              <a:extLst>
                <a:ext uri="{FF2B5EF4-FFF2-40B4-BE49-F238E27FC236}">
                  <a16:creationId xmlns:a16="http://schemas.microsoft.com/office/drawing/2014/main" id="{EE168948-44B9-4B82-99AA-0D53B2B328FF}"/>
                </a:ext>
              </a:extLst>
            </p:cNvPr>
            <p:cNvSpPr/>
            <p:nvPr/>
          </p:nvSpPr>
          <p:spPr>
            <a:xfrm>
              <a:off x="5200186" y="3228976"/>
              <a:ext cx="229064" cy="1722923"/>
            </a:xfrm>
            <a:prstGeom prst="rightBrace">
              <a:avLst/>
            </a:prstGeom>
            <a:noFill/>
            <a:ln w="19050" cap="flat" cmpd="sng" algn="ctr">
              <a:solidFill>
                <a:srgbClr val="3736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rgbClr val="373636"/>
                </a:solidFill>
                <a:effectLst/>
                <a:uLnTx/>
                <a:uFillTx/>
                <a:latin typeface="FlandersArtSerif-Regular"/>
                <a:ea typeface="+mn-ea"/>
                <a:cs typeface="+mn-cs"/>
              </a:endParaRPr>
            </a:p>
          </p:txBody>
        </p:sp>
        <p:sp>
          <p:nvSpPr>
            <p:cNvPr id="10" name="Tekstvak 9">
              <a:extLst>
                <a:ext uri="{FF2B5EF4-FFF2-40B4-BE49-F238E27FC236}">
                  <a16:creationId xmlns:a16="http://schemas.microsoft.com/office/drawing/2014/main" id="{861D6232-9485-4AD3-BA77-FA6A7A945E64}"/>
                </a:ext>
              </a:extLst>
            </p:cNvPr>
            <p:cNvSpPr txBox="1"/>
            <p:nvPr/>
          </p:nvSpPr>
          <p:spPr>
            <a:xfrm>
              <a:off x="5429250" y="3692009"/>
              <a:ext cx="4289166" cy="886839"/>
            </a:xfrm>
            <a:prstGeom prst="rect">
              <a:avLst/>
            </a:prstGeom>
            <a:solidFill>
              <a:srgbClr val="F6F5F3">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800" b="1" i="0" u="none" strike="noStrike" kern="0" cap="none" spc="0" normalizeH="0" baseline="0" noProof="0" dirty="0">
                  <a:ln>
                    <a:noFill/>
                  </a:ln>
                  <a:solidFill>
                    <a:srgbClr val="373636"/>
                  </a:solidFill>
                  <a:effectLst/>
                  <a:uLnTx/>
                  <a:uFillTx/>
                </a:rPr>
                <a:t>Filters komen overeen met de prompts op het rapport</a:t>
              </a:r>
            </a:p>
          </p:txBody>
        </p:sp>
        <p:sp>
          <p:nvSpPr>
            <p:cNvPr id="11" name="Tekstvak 10">
              <a:extLst>
                <a:ext uri="{FF2B5EF4-FFF2-40B4-BE49-F238E27FC236}">
                  <a16:creationId xmlns:a16="http://schemas.microsoft.com/office/drawing/2014/main" id="{CB4EDE8B-899B-418C-B09E-506EA17C8D6B}"/>
                </a:ext>
              </a:extLst>
            </p:cNvPr>
            <p:cNvSpPr txBox="1"/>
            <p:nvPr/>
          </p:nvSpPr>
          <p:spPr>
            <a:xfrm>
              <a:off x="4374717" y="2430605"/>
              <a:ext cx="6689880" cy="633457"/>
            </a:xfrm>
            <a:prstGeom prst="rect">
              <a:avLst/>
            </a:prstGeom>
            <a:solidFill>
              <a:srgbClr val="F6F5F3">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200" b="1" i="0" u="none" strike="noStrike" kern="0" cap="none" spc="0" normalizeH="0" baseline="0" noProof="0" dirty="0">
                  <a:ln>
                    <a:noFill/>
                  </a:ln>
                  <a:solidFill>
                    <a:srgbClr val="373636"/>
                  </a:solidFill>
                  <a:effectLst/>
                  <a:uLnTx/>
                  <a:uFillTx/>
                </a:rPr>
                <a:t>Indien er meerdere weergaves beschikbaar zijn, gelieve te specifiëren welke.  Opmerking: geen </a:t>
              </a:r>
              <a:r>
                <a:rPr kumimoji="0" lang="nl-BE" sz="1200" b="1" i="0" u="none" strike="noStrike" kern="0" cap="none" spc="0" normalizeH="0" baseline="0" noProof="0" dirty="0" err="1">
                  <a:ln>
                    <a:noFill/>
                  </a:ln>
                  <a:solidFill>
                    <a:srgbClr val="373636"/>
                  </a:solidFill>
                  <a:effectLst/>
                  <a:uLnTx/>
                  <a:uFillTx/>
                </a:rPr>
                <a:t>xlsx</a:t>
              </a:r>
              <a:r>
                <a:rPr kumimoji="0" lang="nl-BE" sz="1200" b="1" i="0" u="none" strike="noStrike" kern="0" cap="none" spc="0" normalizeH="0" baseline="0" noProof="0" dirty="0">
                  <a:ln>
                    <a:noFill/>
                  </a:ln>
                  <a:solidFill>
                    <a:srgbClr val="373636"/>
                  </a:solidFill>
                  <a:effectLst/>
                  <a:uLnTx/>
                  <a:uFillTx/>
                </a:rPr>
                <a:t> bij selectie </a:t>
              </a:r>
              <a:r>
                <a:rPr kumimoji="0" lang="nl-BE" sz="1200" b="1" i="0" u="none" strike="noStrike" kern="0" cap="none" spc="0" normalizeH="0" baseline="0" noProof="0" dirty="0" err="1">
                  <a:ln>
                    <a:noFill/>
                  </a:ln>
                  <a:solidFill>
                    <a:srgbClr val="373636"/>
                  </a:solidFill>
                  <a:effectLst/>
                  <a:uLnTx/>
                  <a:uFillTx/>
                </a:rPr>
                <a:t>weergav</a:t>
              </a:r>
              <a:r>
                <a:rPr lang="nl-BE" sz="1200" b="1" kern="0" dirty="0">
                  <a:solidFill>
                    <a:srgbClr val="373636"/>
                  </a:solidFill>
                </a:rPr>
                <a:t>e </a:t>
              </a:r>
              <a:r>
                <a:rPr kumimoji="0" lang="nl-BE" sz="1200" b="1" i="0" u="none" strike="noStrike" kern="0" cap="none" spc="0" normalizeH="0" baseline="0" noProof="0" dirty="0">
                  <a:ln>
                    <a:noFill/>
                  </a:ln>
                  <a:solidFill>
                    <a:srgbClr val="373636"/>
                  </a:solidFill>
                  <a:effectLst/>
                  <a:uLnTx/>
                  <a:uFillTx/>
                </a:rPr>
                <a:t>!</a:t>
              </a:r>
            </a:p>
          </p:txBody>
        </p:sp>
        <p:sp>
          <p:nvSpPr>
            <p:cNvPr id="12" name="Tekstvak 11">
              <a:extLst>
                <a:ext uri="{FF2B5EF4-FFF2-40B4-BE49-F238E27FC236}">
                  <a16:creationId xmlns:a16="http://schemas.microsoft.com/office/drawing/2014/main" id="{47727BDB-951C-4B32-823C-EAC9B20BC886}"/>
                </a:ext>
              </a:extLst>
            </p:cNvPr>
            <p:cNvSpPr txBox="1"/>
            <p:nvPr/>
          </p:nvSpPr>
          <p:spPr>
            <a:xfrm>
              <a:off x="3683339" y="5041013"/>
              <a:ext cx="7729680" cy="422305"/>
            </a:xfrm>
            <a:prstGeom prst="rect">
              <a:avLst/>
            </a:prstGeom>
            <a:solidFill>
              <a:srgbClr val="F6F5F3">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400" b="1" i="0" u="none" strike="noStrike" kern="0" cap="none" spc="0" normalizeH="0" baseline="0" noProof="0" dirty="0">
                  <a:ln>
                    <a:noFill/>
                  </a:ln>
                  <a:solidFill>
                    <a:srgbClr val="373636"/>
                  </a:solidFill>
                  <a:effectLst/>
                  <a:uLnTx/>
                  <a:uFillTx/>
                </a:rPr>
                <a:t>Keuze uit wekelijks of maandelijks (dagelijks voor “snelle” rapporten)</a:t>
              </a:r>
            </a:p>
          </p:txBody>
        </p:sp>
        <p:sp>
          <p:nvSpPr>
            <p:cNvPr id="13" name="Tekstvak 12">
              <a:extLst>
                <a:ext uri="{FF2B5EF4-FFF2-40B4-BE49-F238E27FC236}">
                  <a16:creationId xmlns:a16="http://schemas.microsoft.com/office/drawing/2014/main" id="{50F0B124-E1B9-4953-891B-325805E36FD1}"/>
                </a:ext>
              </a:extLst>
            </p:cNvPr>
            <p:cNvSpPr txBox="1"/>
            <p:nvPr/>
          </p:nvSpPr>
          <p:spPr>
            <a:xfrm>
              <a:off x="3683339" y="5428093"/>
              <a:ext cx="3958189" cy="422305"/>
            </a:xfrm>
            <a:prstGeom prst="rect">
              <a:avLst/>
            </a:prstGeom>
            <a:solidFill>
              <a:srgbClr val="F6F5F3">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1400" b="1" i="0" u="none" strike="noStrike" kern="0" cap="none" spc="0" normalizeH="0" baseline="0" noProof="0" dirty="0">
                  <a:ln>
                    <a:noFill/>
                  </a:ln>
                  <a:solidFill>
                    <a:srgbClr val="373636"/>
                  </a:solidFill>
                  <a:effectLst/>
                  <a:uLnTx/>
                  <a:uFillTx/>
                </a:rPr>
                <a:t>Keuze uit PDF, XLSX, CSV, HTML</a:t>
              </a:r>
            </a:p>
          </p:txBody>
        </p:sp>
        <p:sp>
          <p:nvSpPr>
            <p:cNvPr id="14" name="Rechteraccolade 13">
              <a:extLst>
                <a:ext uri="{FF2B5EF4-FFF2-40B4-BE49-F238E27FC236}">
                  <a16:creationId xmlns:a16="http://schemas.microsoft.com/office/drawing/2014/main" id="{E6A42B2E-6B95-49B1-8AF1-9640B8CA2FD0}"/>
                </a:ext>
              </a:extLst>
            </p:cNvPr>
            <p:cNvSpPr/>
            <p:nvPr/>
          </p:nvSpPr>
          <p:spPr>
            <a:xfrm>
              <a:off x="3904297" y="2680095"/>
              <a:ext cx="219075" cy="243303"/>
            </a:xfrm>
            <a:prstGeom prst="rightBrace">
              <a:avLst/>
            </a:prstGeom>
            <a:noFill/>
            <a:ln w="19050" cap="flat" cmpd="sng" algn="ctr">
              <a:solidFill>
                <a:srgbClr val="37363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srgbClr val="373636"/>
                </a:solidFill>
                <a:effectLst/>
                <a:uLnTx/>
                <a:uFillTx/>
                <a:latin typeface="FlandersArtSerif-Regular"/>
                <a:ea typeface="+mn-ea"/>
                <a:cs typeface="+mn-cs"/>
              </a:endParaRPr>
            </a:p>
          </p:txBody>
        </p:sp>
      </p:grpSp>
      <p:sp>
        <p:nvSpPr>
          <p:cNvPr id="15" name="Tekstvak 2">
            <a:extLst>
              <a:ext uri="{FF2B5EF4-FFF2-40B4-BE49-F238E27FC236}">
                <a16:creationId xmlns:a16="http://schemas.microsoft.com/office/drawing/2014/main" id="{FF1690C1-6DE4-483B-8E0C-CEC564B7619E}"/>
              </a:ext>
            </a:extLst>
          </p:cNvPr>
          <p:cNvSpPr txBox="1">
            <a:spLocks noChangeArrowheads="1"/>
          </p:cNvSpPr>
          <p:nvPr/>
        </p:nvSpPr>
        <p:spPr bwMode="auto">
          <a:xfrm>
            <a:off x="5545896" y="2408048"/>
            <a:ext cx="2767013" cy="580710"/>
          </a:xfrm>
          <a:prstGeom prst="rect">
            <a:avLst/>
          </a:prstGeom>
          <a:solidFill>
            <a:schemeClr val="accent1">
              <a:lumMod val="40000"/>
              <a:lumOff val="60000"/>
            </a:schemeClr>
          </a:solidFill>
          <a:ln>
            <a:noFill/>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indent="0">
              <a:defRPr/>
            </a:pPr>
            <a:r>
              <a:rPr lang="nl-BE" sz="1600" dirty="0"/>
              <a:t>Navigeren over lichtoranje cellen geeft meer info</a:t>
            </a:r>
            <a:endParaRPr lang="nl-BE" sz="1000" dirty="0"/>
          </a:p>
        </p:txBody>
      </p:sp>
    </p:spTree>
    <p:extLst>
      <p:ext uri="{BB962C8B-B14F-4D97-AF65-F5344CB8AC3E}">
        <p14:creationId xmlns:p14="http://schemas.microsoft.com/office/powerpoint/2010/main" val="37989290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3DE083F2-27CD-4A20-9839-46F357CA4DE5}"/>
              </a:ext>
            </a:extLst>
          </p:cNvPr>
          <p:cNvPicPr>
            <a:picLocks noChangeAspect="1"/>
          </p:cNvPicPr>
          <p:nvPr/>
        </p:nvPicPr>
        <p:blipFill>
          <a:blip r:embed="rId3"/>
          <a:stretch>
            <a:fillRect/>
          </a:stretch>
        </p:blipFill>
        <p:spPr>
          <a:xfrm>
            <a:off x="457200" y="1535706"/>
            <a:ext cx="8582025" cy="3519784"/>
          </a:xfrm>
          <a:prstGeom prst="rect">
            <a:avLst/>
          </a:prstGeom>
        </p:spPr>
      </p:pic>
      <p:sp>
        <p:nvSpPr>
          <p:cNvPr id="3" name="Titel 1"/>
          <p:cNvSpPr>
            <a:spLocks noGrp="1"/>
          </p:cNvSpPr>
          <p:nvPr>
            <p:ph type="title"/>
          </p:nvPr>
        </p:nvSpPr>
        <p:spPr>
          <a:xfrm>
            <a:off x="1347118" y="127914"/>
            <a:ext cx="7796881" cy="536116"/>
          </a:xfrm>
        </p:spPr>
        <p:txBody>
          <a:bodyPr/>
          <a:lstStyle/>
          <a:p>
            <a:r>
              <a:rPr lang="nl-BE" sz="3600" dirty="0"/>
              <a:t>Rapport resultaten in je mailbox</a:t>
            </a:r>
          </a:p>
        </p:txBody>
      </p:sp>
      <p:sp>
        <p:nvSpPr>
          <p:cNvPr id="4" name="Titel 1">
            <a:extLst>
              <a:ext uri="{FF2B5EF4-FFF2-40B4-BE49-F238E27FC236}">
                <a16:creationId xmlns:a16="http://schemas.microsoft.com/office/drawing/2014/main" id="{A7B9FE0B-DE20-43AD-AEFC-92A82688442E}"/>
              </a:ext>
            </a:extLst>
          </p:cNvPr>
          <p:cNvSpPr txBox="1">
            <a:spLocks/>
          </p:cNvSpPr>
          <p:nvPr/>
        </p:nvSpPr>
        <p:spPr bwMode="auto">
          <a:xfrm>
            <a:off x="457200" y="1119922"/>
            <a:ext cx="74160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nl-BE" sz="2400" dirty="0" err="1">
                <a:latin typeface="+mn-lt"/>
              </a:rPr>
              <a:t>Delivers</a:t>
            </a:r>
            <a:r>
              <a:rPr lang="nl-BE" sz="2400" dirty="0">
                <a:latin typeface="+mn-lt"/>
              </a:rPr>
              <a:t>: Vergeet je account info niet te updaten </a:t>
            </a:r>
          </a:p>
        </p:txBody>
      </p:sp>
      <p:pic>
        <p:nvPicPr>
          <p:cNvPr id="2" name="Afbeelding 1">
            <a:extLst>
              <a:ext uri="{FF2B5EF4-FFF2-40B4-BE49-F238E27FC236}">
                <a16:creationId xmlns:a16="http://schemas.microsoft.com/office/drawing/2014/main" id="{AB4D4024-A6FE-40EF-82A4-5EA1E5A0B641}"/>
              </a:ext>
            </a:extLst>
          </p:cNvPr>
          <p:cNvPicPr>
            <a:picLocks noChangeAspect="1"/>
          </p:cNvPicPr>
          <p:nvPr/>
        </p:nvPicPr>
        <p:blipFill>
          <a:blip r:embed="rId4"/>
          <a:stretch>
            <a:fillRect/>
          </a:stretch>
        </p:blipFill>
        <p:spPr>
          <a:xfrm>
            <a:off x="2790391" y="1800368"/>
            <a:ext cx="3915641" cy="1335218"/>
          </a:xfrm>
          <a:prstGeom prst="rect">
            <a:avLst/>
          </a:prstGeom>
          <a:ln>
            <a:solidFill>
              <a:schemeClr val="accent1">
                <a:lumMod val="50000"/>
              </a:schemeClr>
            </a:solidFill>
          </a:ln>
        </p:spPr>
      </p:pic>
      <p:pic>
        <p:nvPicPr>
          <p:cNvPr id="11" name="Picture 10">
            <a:extLst>
              <a:ext uri="{FF2B5EF4-FFF2-40B4-BE49-F238E27FC236}">
                <a16:creationId xmlns:a16="http://schemas.microsoft.com/office/drawing/2014/main" id="{A39C216E-3286-42A3-9B87-988FFDAC7841}"/>
              </a:ext>
            </a:extLst>
          </p:cNvPr>
          <p:cNvPicPr>
            <a:picLocks noChangeAspect="1"/>
          </p:cNvPicPr>
          <p:nvPr/>
        </p:nvPicPr>
        <p:blipFill>
          <a:blip r:embed="rId5"/>
          <a:stretch>
            <a:fillRect/>
          </a:stretch>
        </p:blipFill>
        <p:spPr>
          <a:xfrm>
            <a:off x="1656511" y="3135586"/>
            <a:ext cx="3015037" cy="2832353"/>
          </a:xfrm>
          <a:prstGeom prst="rect">
            <a:avLst/>
          </a:prstGeom>
          <a:ln>
            <a:solidFill>
              <a:schemeClr val="accent1">
                <a:lumMod val="50000"/>
              </a:schemeClr>
            </a:solidFill>
          </a:ln>
        </p:spPr>
      </p:pic>
      <p:sp>
        <p:nvSpPr>
          <p:cNvPr id="8" name="Ovaal 7">
            <a:extLst>
              <a:ext uri="{FF2B5EF4-FFF2-40B4-BE49-F238E27FC236}">
                <a16:creationId xmlns:a16="http://schemas.microsoft.com/office/drawing/2014/main" id="{3A4E6FF3-EAA1-4A12-A710-54E66BA539E7}"/>
              </a:ext>
            </a:extLst>
          </p:cNvPr>
          <p:cNvSpPr/>
          <p:nvPr/>
        </p:nvSpPr>
        <p:spPr>
          <a:xfrm>
            <a:off x="2115282" y="4051539"/>
            <a:ext cx="933450" cy="21907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1">
            <a:extLst>
              <a:ext uri="{FF2B5EF4-FFF2-40B4-BE49-F238E27FC236}">
                <a16:creationId xmlns:a16="http://schemas.microsoft.com/office/drawing/2014/main" id="{00000000-0008-0000-0100-000007000000}"/>
              </a:ext>
            </a:extLst>
          </p:cNvPr>
          <p:cNvPicPr>
            <a:picLocks noChangeAspect="1"/>
          </p:cNvPicPr>
          <p:nvPr/>
        </p:nvPicPr>
        <p:blipFill>
          <a:blip r:embed="rId6"/>
          <a:stretch>
            <a:fillRect/>
          </a:stretch>
        </p:blipFill>
        <p:spPr>
          <a:xfrm>
            <a:off x="5128483" y="3135586"/>
            <a:ext cx="3966141" cy="2832353"/>
          </a:xfrm>
          <a:prstGeom prst="rect">
            <a:avLst/>
          </a:prstGeom>
          <a:ln>
            <a:solidFill>
              <a:schemeClr val="accent1">
                <a:lumMod val="50000"/>
              </a:schemeClr>
            </a:solidFill>
          </a:ln>
        </p:spPr>
      </p:pic>
      <p:sp>
        <p:nvSpPr>
          <p:cNvPr id="9" name="Ovaal 8">
            <a:extLst>
              <a:ext uri="{FF2B5EF4-FFF2-40B4-BE49-F238E27FC236}">
                <a16:creationId xmlns:a16="http://schemas.microsoft.com/office/drawing/2014/main" id="{8B9E0C52-CFCF-44C6-9D27-EB5315978F29}"/>
              </a:ext>
            </a:extLst>
          </p:cNvPr>
          <p:cNvSpPr/>
          <p:nvPr/>
        </p:nvSpPr>
        <p:spPr>
          <a:xfrm>
            <a:off x="5558978" y="3478274"/>
            <a:ext cx="1552575" cy="3238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Pijl: rechts 12">
            <a:extLst>
              <a:ext uri="{FF2B5EF4-FFF2-40B4-BE49-F238E27FC236}">
                <a16:creationId xmlns:a16="http://schemas.microsoft.com/office/drawing/2014/main" id="{2600D58A-CD99-4C8B-9423-182C1529D456}"/>
              </a:ext>
            </a:extLst>
          </p:cNvPr>
          <p:cNvSpPr/>
          <p:nvPr/>
        </p:nvSpPr>
        <p:spPr>
          <a:xfrm>
            <a:off x="4572000" y="4270614"/>
            <a:ext cx="685800" cy="464852"/>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ijl: gekromd rechts 13">
            <a:extLst>
              <a:ext uri="{FF2B5EF4-FFF2-40B4-BE49-F238E27FC236}">
                <a16:creationId xmlns:a16="http://schemas.microsoft.com/office/drawing/2014/main" id="{65C5D63F-D2CB-4BBB-B1DD-5C5180B9993D}"/>
              </a:ext>
            </a:extLst>
          </p:cNvPr>
          <p:cNvSpPr/>
          <p:nvPr/>
        </p:nvSpPr>
        <p:spPr>
          <a:xfrm>
            <a:off x="2036618" y="2649682"/>
            <a:ext cx="753773" cy="779318"/>
          </a:xfrm>
          <a:prstGeom prst="curved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4154857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79068" y="2597869"/>
            <a:ext cx="7001435" cy="831131"/>
          </a:xfrm>
        </p:spPr>
        <p:txBody>
          <a:bodyPr/>
          <a:lstStyle/>
          <a:p>
            <a:r>
              <a:rPr lang="nl-BE" sz="4000" dirty="0"/>
              <a:t>Data Extracten </a:t>
            </a:r>
          </a:p>
        </p:txBody>
      </p:sp>
    </p:spTree>
    <p:extLst>
      <p:ext uri="{BB962C8B-B14F-4D97-AF65-F5344CB8AC3E}">
        <p14:creationId xmlns:p14="http://schemas.microsoft.com/office/powerpoint/2010/main" val="7282169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Data Extracten</a:t>
            </a:r>
          </a:p>
        </p:txBody>
      </p:sp>
      <p:sp>
        <p:nvSpPr>
          <p:cNvPr id="4" name="Titel 1">
            <a:extLst>
              <a:ext uri="{FF2B5EF4-FFF2-40B4-BE49-F238E27FC236}">
                <a16:creationId xmlns:a16="http://schemas.microsoft.com/office/drawing/2014/main" id="{A7B9FE0B-DE20-43AD-AEFC-92A82688442E}"/>
              </a:ext>
            </a:extLst>
          </p:cNvPr>
          <p:cNvSpPr txBox="1">
            <a:spLocks/>
          </p:cNvSpPr>
          <p:nvPr/>
        </p:nvSpPr>
        <p:spPr bwMode="auto">
          <a:xfrm>
            <a:off x="525293" y="950797"/>
            <a:ext cx="8472792" cy="464742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endParaRPr lang="nl-BE" sz="1000" b="0" dirty="0">
              <a:latin typeface="+mn-lt"/>
            </a:endParaRPr>
          </a:p>
          <a:p>
            <a:pPr marL="342900" indent="-342900">
              <a:buFont typeface="Wingdings" panose="05000000000000000000" pitchFamily="2" charset="2"/>
              <a:buChar char="§"/>
            </a:pPr>
            <a:r>
              <a:rPr lang="nl-BE" sz="2000" b="0" dirty="0">
                <a:latin typeface="+mn-lt"/>
              </a:rPr>
              <a:t>Data vanuit BI voor BI-tools van entiteiten/</a:t>
            </a:r>
            <a:r>
              <a:rPr lang="nl-BE" sz="2000" b="0" dirty="0" err="1">
                <a:latin typeface="+mn-lt"/>
              </a:rPr>
              <a:t>Org</a:t>
            </a:r>
            <a:r>
              <a:rPr lang="nl-BE" sz="2000" b="0" dirty="0">
                <a:latin typeface="+mn-lt"/>
              </a:rPr>
              <a:t>-Rechtspersonen</a:t>
            </a:r>
          </a:p>
          <a:p>
            <a:endParaRPr lang="nl-BE" sz="1000" b="0" dirty="0">
              <a:latin typeface="+mn-lt"/>
            </a:endParaRPr>
          </a:p>
          <a:p>
            <a:pPr marL="342900" indent="-342900">
              <a:buFont typeface="Wingdings" panose="05000000000000000000" pitchFamily="2" charset="2"/>
              <a:buChar char="§"/>
            </a:pPr>
            <a:r>
              <a:rPr lang="nl-BE" sz="2000" b="0" dirty="0">
                <a:latin typeface="+mn-lt"/>
              </a:rPr>
              <a:t>Doel: een opvolgsysteem bij de entiteit/</a:t>
            </a:r>
            <a:r>
              <a:rPr lang="nl-BE" sz="2000" b="0" dirty="0" err="1">
                <a:latin typeface="+mn-lt"/>
              </a:rPr>
              <a:t>Org</a:t>
            </a:r>
            <a:r>
              <a:rPr lang="nl-BE" sz="2000" b="0" dirty="0">
                <a:latin typeface="+mn-lt"/>
              </a:rPr>
              <a:t> verrijken met </a:t>
            </a:r>
            <a:r>
              <a:rPr lang="nl-BE" sz="2000" b="0" dirty="0" err="1">
                <a:latin typeface="+mn-lt"/>
              </a:rPr>
              <a:t>OraFin</a:t>
            </a:r>
            <a:r>
              <a:rPr lang="nl-BE" sz="2000" b="0" dirty="0">
                <a:latin typeface="+mn-lt"/>
              </a:rPr>
              <a:t> data om met data die niet in </a:t>
            </a:r>
            <a:r>
              <a:rPr lang="nl-BE" sz="2000" b="0" dirty="0" err="1">
                <a:latin typeface="+mn-lt"/>
              </a:rPr>
              <a:t>OraFin</a:t>
            </a:r>
            <a:r>
              <a:rPr lang="nl-BE" sz="2000" b="0" dirty="0">
                <a:latin typeface="+mn-lt"/>
              </a:rPr>
              <a:t> zit tot geïntegreerde rapportering te komen</a:t>
            </a:r>
          </a:p>
          <a:p>
            <a:pPr marL="342900" indent="-342900">
              <a:buFont typeface="Wingdings" panose="05000000000000000000" pitchFamily="2" charset="2"/>
              <a:buChar char="§"/>
            </a:pPr>
            <a:endParaRPr lang="nl-BE" sz="1000" b="0" dirty="0">
              <a:latin typeface="+mn-lt"/>
            </a:endParaRPr>
          </a:p>
          <a:p>
            <a:pPr marL="342900" indent="-342900">
              <a:buFont typeface="Wingdings" panose="05000000000000000000" pitchFamily="2" charset="2"/>
              <a:buChar char="§"/>
            </a:pPr>
            <a:r>
              <a:rPr lang="nl-BE" sz="2000" b="0" dirty="0">
                <a:latin typeface="+mn-lt"/>
              </a:rPr>
              <a:t>Hoe:  Files in .CSV (</a:t>
            </a:r>
            <a:r>
              <a:rPr lang="nl-BE" sz="2000" b="0" dirty="0" err="1">
                <a:latin typeface="+mn-lt"/>
              </a:rPr>
              <a:t>vb</a:t>
            </a:r>
            <a:r>
              <a:rPr lang="nl-BE" sz="2000" b="0" dirty="0">
                <a:latin typeface="+mn-lt"/>
              </a:rPr>
              <a:t> “|” separator) formaat; via dropservers getransfereerd</a:t>
            </a:r>
          </a:p>
          <a:p>
            <a:pPr marL="342900" indent="-342900">
              <a:buFont typeface="Wingdings" panose="05000000000000000000" pitchFamily="2" charset="2"/>
              <a:buChar char="§"/>
            </a:pPr>
            <a:endParaRPr lang="nl-BE" sz="1000" b="0" dirty="0">
              <a:latin typeface="+mn-lt"/>
            </a:endParaRPr>
          </a:p>
          <a:p>
            <a:pPr marL="342900" indent="-342900">
              <a:buFont typeface="Wingdings" panose="05000000000000000000" pitchFamily="2" charset="2"/>
              <a:buChar char="§"/>
            </a:pPr>
            <a:r>
              <a:rPr lang="nl-BE" sz="2000" b="0" dirty="0">
                <a:latin typeface="+mn-lt"/>
              </a:rPr>
              <a:t>Altijd op basis van bestaande generieke rapporten, geen ad hoc/</a:t>
            </a:r>
            <a:r>
              <a:rPr lang="nl-BE" sz="2000" b="0" dirty="0" err="1">
                <a:latin typeface="+mn-lt"/>
              </a:rPr>
              <a:t>gecustomiseerde</a:t>
            </a:r>
            <a:r>
              <a:rPr lang="nl-BE" sz="2000" b="0" dirty="0">
                <a:latin typeface="+mn-lt"/>
              </a:rPr>
              <a:t>  ontwikkeling</a:t>
            </a:r>
          </a:p>
          <a:p>
            <a:pPr marL="342900" indent="-342900">
              <a:buFont typeface="Wingdings" panose="05000000000000000000" pitchFamily="2" charset="2"/>
              <a:buChar char="§"/>
            </a:pPr>
            <a:endParaRPr lang="nl-BE" sz="1000" b="0" dirty="0">
              <a:latin typeface="+mn-lt"/>
            </a:endParaRPr>
          </a:p>
          <a:p>
            <a:pPr marL="342900" indent="-342900">
              <a:buFont typeface="Wingdings" panose="05000000000000000000" pitchFamily="2" charset="2"/>
              <a:buChar char="§"/>
            </a:pPr>
            <a:r>
              <a:rPr lang="nl-BE" sz="2000" b="0" dirty="0">
                <a:latin typeface="+mn-lt"/>
              </a:rPr>
              <a:t>Aanvraag via apart template, behoeften te bespreken met BI team</a:t>
            </a:r>
          </a:p>
          <a:p>
            <a:pPr marL="342900" indent="-342900">
              <a:buFont typeface="Wingdings" panose="05000000000000000000" pitchFamily="2" charset="2"/>
              <a:buChar char="§"/>
            </a:pPr>
            <a:endParaRPr lang="nl-BE" sz="1000" b="0" dirty="0">
              <a:latin typeface="+mn-lt"/>
            </a:endParaRPr>
          </a:p>
          <a:p>
            <a:pPr marL="342900" indent="-342900">
              <a:buFont typeface="Wingdings" panose="05000000000000000000" pitchFamily="2" charset="2"/>
              <a:buChar char="§"/>
            </a:pPr>
            <a:r>
              <a:rPr lang="nl-BE" sz="2000" b="0" dirty="0">
                <a:latin typeface="+mn-lt"/>
              </a:rPr>
              <a:t>Assumpties:</a:t>
            </a:r>
            <a:br>
              <a:rPr lang="nl-BE" sz="2400" b="0" dirty="0">
                <a:latin typeface="+mn-lt"/>
              </a:rPr>
            </a:br>
            <a:endParaRPr lang="nl-BE" sz="600" b="0" dirty="0">
              <a:latin typeface="+mn-lt"/>
            </a:endParaRPr>
          </a:p>
          <a:p>
            <a:pPr marL="628650" lvl="1" indent="-171450">
              <a:buFont typeface="Wingdings" panose="05000000000000000000" pitchFamily="2" charset="2"/>
              <a:buChar char="v"/>
            </a:pPr>
            <a:r>
              <a:rPr lang="nl-BE" sz="1400" b="0" dirty="0">
                <a:latin typeface="+mn-lt"/>
              </a:rPr>
              <a:t>Wanneer de basisrapporten voor deze extracten veranderen, worden de aanpassingen NIET automatisch toegepast in de code van de extracten.  Enkel voor correcties van het rapport die een aanpassing van de logica in de onderliggende SQL met zich meebrengt zal het DCB – BI Team een aanpassing van het extract doorvoeren.</a:t>
            </a:r>
          </a:p>
        </p:txBody>
      </p:sp>
    </p:spTree>
    <p:extLst>
      <p:ext uri="{BB962C8B-B14F-4D97-AF65-F5344CB8AC3E}">
        <p14:creationId xmlns:p14="http://schemas.microsoft.com/office/powerpoint/2010/main" val="32385472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Data Extracten</a:t>
            </a:r>
          </a:p>
        </p:txBody>
      </p:sp>
      <p:sp>
        <p:nvSpPr>
          <p:cNvPr id="4" name="Titel 1">
            <a:extLst>
              <a:ext uri="{FF2B5EF4-FFF2-40B4-BE49-F238E27FC236}">
                <a16:creationId xmlns:a16="http://schemas.microsoft.com/office/drawing/2014/main" id="{A7B9FE0B-DE20-43AD-AEFC-92A82688442E}"/>
              </a:ext>
            </a:extLst>
          </p:cNvPr>
          <p:cNvSpPr txBox="1">
            <a:spLocks/>
          </p:cNvSpPr>
          <p:nvPr/>
        </p:nvSpPr>
        <p:spPr bwMode="auto">
          <a:xfrm>
            <a:off x="525293" y="918308"/>
            <a:ext cx="8472792" cy="483209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r>
              <a:rPr lang="nl-BE" sz="2000" b="0" dirty="0">
                <a:latin typeface="+mn-lt"/>
              </a:rPr>
              <a:t>Extracten - Assumpties (vervolg)</a:t>
            </a:r>
            <a:br>
              <a:rPr lang="nl-BE" sz="2400" dirty="0">
                <a:latin typeface="+mn-lt"/>
              </a:rPr>
            </a:br>
            <a:endParaRPr lang="nl-BE" sz="1000" dirty="0">
              <a:latin typeface="+mn-lt"/>
            </a:endParaRPr>
          </a:p>
          <a:p>
            <a:pPr marL="628650" lvl="1" indent="-171450">
              <a:buFont typeface="Wingdings" panose="05000000000000000000" pitchFamily="2" charset="2"/>
              <a:buChar char="v"/>
            </a:pPr>
            <a:r>
              <a:rPr lang="nl-BE" sz="1400" b="0" dirty="0">
                <a:latin typeface="+mn-lt"/>
              </a:rPr>
              <a:t>Aanpassingen van de extracten gebeurt via aparte verzoeken en volgen een apart ontwikkelingstraject.  Wijzigingen van de toe te passen filters in het extract (</a:t>
            </a:r>
            <a:r>
              <a:rPr lang="nl-BE" sz="1400" b="0" dirty="0" err="1">
                <a:latin typeface="+mn-lt"/>
              </a:rPr>
              <a:t>vb</a:t>
            </a:r>
            <a:r>
              <a:rPr lang="nl-BE" sz="1400" b="0" dirty="0">
                <a:latin typeface="+mn-lt"/>
              </a:rPr>
              <a:t> jaartal) worden door de afnemer aangevraagd via de </a:t>
            </a:r>
            <a:r>
              <a:rPr lang="nl-BE" sz="1400" b="0" dirty="0" err="1">
                <a:latin typeface="+mn-lt"/>
              </a:rPr>
              <a:t>Sefl</a:t>
            </a:r>
            <a:r>
              <a:rPr lang="nl-BE" sz="1400" b="0" dirty="0">
                <a:latin typeface="+mn-lt"/>
              </a:rPr>
              <a:t>-Service Portal.</a:t>
            </a:r>
          </a:p>
          <a:p>
            <a:pPr lvl="1"/>
            <a:endParaRPr lang="nl-BE" sz="700" b="0" dirty="0">
              <a:latin typeface="+mn-lt"/>
            </a:endParaRPr>
          </a:p>
          <a:p>
            <a:pPr marL="628650" lvl="1" indent="-171450">
              <a:buFont typeface="Wingdings" panose="05000000000000000000" pitchFamily="2" charset="2"/>
              <a:buChar char="v"/>
            </a:pPr>
            <a:r>
              <a:rPr lang="nl-BE" sz="1400" b="0" dirty="0">
                <a:latin typeface="+mn-lt"/>
              </a:rPr>
              <a:t>De bestanden worden aangemaakt door onze ETL tool en worden via een transfermechanisme vanop de BI server naar een </a:t>
            </a:r>
            <a:r>
              <a:rPr lang="nl-BE" sz="1400" b="0" dirty="0">
                <a:solidFill>
                  <a:srgbClr val="0070C0"/>
                </a:solidFill>
                <a:latin typeface="+mn-lt"/>
              </a:rPr>
              <a:t>dropserver</a:t>
            </a:r>
            <a:r>
              <a:rPr lang="nl-BE" sz="1400" b="0" dirty="0">
                <a:latin typeface="+mn-lt"/>
              </a:rPr>
              <a:t> gestuurd.  Normaliter is dit de VO dropserver, de plaats op de dropserver kan de klant bepalen. </a:t>
            </a:r>
          </a:p>
          <a:p>
            <a:pPr lvl="1"/>
            <a:endParaRPr lang="nl-BE" sz="700" b="0" dirty="0">
              <a:latin typeface="+mn-lt"/>
            </a:endParaRPr>
          </a:p>
          <a:p>
            <a:pPr marL="628650" lvl="1" indent="-171450">
              <a:buFont typeface="Wingdings" panose="05000000000000000000" pitchFamily="2" charset="2"/>
              <a:buChar char="v"/>
            </a:pPr>
            <a:r>
              <a:rPr lang="nl-BE" sz="1400" b="0" dirty="0">
                <a:latin typeface="+mn-lt"/>
              </a:rPr>
              <a:t>Bedoeling van die dropserver is dat bestanden er maar tijdelijk bewaard blijven . Die dropserver is geen file server .</a:t>
            </a:r>
            <a:br>
              <a:rPr lang="nl-BE" sz="1400" b="0" dirty="0">
                <a:latin typeface="+mn-lt"/>
              </a:rPr>
            </a:br>
            <a:r>
              <a:rPr lang="nl-BE" sz="1400" b="0" dirty="0">
                <a:latin typeface="+mn-lt"/>
              </a:rPr>
              <a:t>De bestanden worden ook periodiek (3 maanden) en  automatisch  verwijderd .</a:t>
            </a:r>
          </a:p>
          <a:p>
            <a:pPr lvl="1"/>
            <a:endParaRPr lang="nl-BE" sz="700" b="0" dirty="0">
              <a:latin typeface="+mn-lt"/>
            </a:endParaRPr>
          </a:p>
          <a:p>
            <a:pPr marL="628650" lvl="1" indent="-171450">
              <a:buFont typeface="Wingdings" panose="05000000000000000000" pitchFamily="2" charset="2"/>
              <a:buChar char="v"/>
            </a:pPr>
            <a:r>
              <a:rPr lang="nl-BE" sz="1400" b="0" dirty="0">
                <a:latin typeface="+mn-lt"/>
              </a:rPr>
              <a:t>Het opzetten van deze transfer gebeurt door onze IT dienst die deze service beheert.</a:t>
            </a:r>
            <a:br>
              <a:rPr lang="nl-BE" sz="1400" b="0" dirty="0">
                <a:latin typeface="+mn-lt"/>
              </a:rPr>
            </a:br>
            <a:r>
              <a:rPr lang="nl-BE" sz="1400" b="0" dirty="0">
                <a:latin typeface="+mn-lt"/>
              </a:rPr>
              <a:t>De bestandsnamen wijzigen niet, de vorige bestanden worden overschreven.  De benaming is af te spreken.</a:t>
            </a:r>
          </a:p>
          <a:p>
            <a:pPr lvl="1"/>
            <a:endParaRPr lang="nl-BE" sz="700" b="0" dirty="0">
              <a:latin typeface="+mn-lt"/>
            </a:endParaRPr>
          </a:p>
          <a:p>
            <a:pPr marL="628650" lvl="1" indent="-171450">
              <a:buFont typeface="Wingdings" panose="05000000000000000000" pitchFamily="2" charset="2"/>
              <a:buChar char="v"/>
            </a:pPr>
            <a:r>
              <a:rPr lang="nl-BE" sz="1400" b="0" dirty="0">
                <a:latin typeface="+mn-lt"/>
              </a:rPr>
              <a:t>De afnemer zorgt ervoor dat zij een account hebben voor toegang tot de dropserver.  Verzoek in te dienen bij HB+</a:t>
            </a:r>
          </a:p>
          <a:p>
            <a:pPr lvl="1"/>
            <a:endParaRPr lang="nl-BE" sz="700" b="0" dirty="0">
              <a:latin typeface="+mn-lt"/>
            </a:endParaRPr>
          </a:p>
          <a:p>
            <a:pPr marL="628650" lvl="1" indent="-171450">
              <a:buFont typeface="Wingdings" panose="05000000000000000000" pitchFamily="2" charset="2"/>
              <a:buChar char="v"/>
            </a:pPr>
            <a:r>
              <a:rPr lang="nl-BE" sz="1400" b="0" dirty="0">
                <a:latin typeface="+mn-lt"/>
              </a:rPr>
              <a:t>Verdere verwerking van de aangeleverde data is de verantwoordelijkheid van de afnemer.  De dienst DCB – BI Rapportering is in geen geval verantwoordelijk voor de correctheid van de uploads, aanpassingen en </a:t>
            </a:r>
            <a:r>
              <a:rPr lang="nl-BE" sz="1400" b="0" dirty="0" err="1">
                <a:latin typeface="+mn-lt"/>
              </a:rPr>
              <a:t>manipaluties</a:t>
            </a:r>
            <a:r>
              <a:rPr lang="nl-BE" sz="1400" b="0" dirty="0">
                <a:latin typeface="+mn-lt"/>
              </a:rPr>
              <a:t> in gelijk welke rapporteringsomgeving van de afnemer.</a:t>
            </a:r>
          </a:p>
        </p:txBody>
      </p:sp>
    </p:spTree>
    <p:extLst>
      <p:ext uri="{BB962C8B-B14F-4D97-AF65-F5344CB8AC3E}">
        <p14:creationId xmlns:p14="http://schemas.microsoft.com/office/powerpoint/2010/main" val="92234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33CC03A-E57E-48D0-890D-C5DFB5D18F58}"/>
              </a:ext>
            </a:extLst>
          </p:cNvPr>
          <p:cNvPicPr>
            <a:picLocks noChangeAspect="1"/>
          </p:cNvPicPr>
          <p:nvPr/>
        </p:nvPicPr>
        <p:blipFill>
          <a:blip r:embed="rId3"/>
          <a:stretch>
            <a:fillRect/>
          </a:stretch>
        </p:blipFill>
        <p:spPr>
          <a:xfrm>
            <a:off x="571518" y="1448687"/>
            <a:ext cx="7796881" cy="2557017"/>
          </a:xfrm>
          <a:prstGeom prst="rect">
            <a:avLst/>
          </a:prstGeom>
        </p:spPr>
      </p:pic>
      <p:pic>
        <p:nvPicPr>
          <p:cNvPr id="5" name="Afbeelding 4">
            <a:extLst>
              <a:ext uri="{FF2B5EF4-FFF2-40B4-BE49-F238E27FC236}">
                <a16:creationId xmlns:a16="http://schemas.microsoft.com/office/drawing/2014/main" id="{B3166A0A-515C-4CB6-8F0D-576212BFE328}"/>
              </a:ext>
            </a:extLst>
          </p:cNvPr>
          <p:cNvPicPr>
            <a:picLocks noChangeAspect="1"/>
          </p:cNvPicPr>
          <p:nvPr/>
        </p:nvPicPr>
        <p:blipFill>
          <a:blip r:embed="rId4"/>
          <a:stretch>
            <a:fillRect/>
          </a:stretch>
        </p:blipFill>
        <p:spPr>
          <a:xfrm>
            <a:off x="581968" y="4642727"/>
            <a:ext cx="4737434" cy="878873"/>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Inkoop</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3804247" cy="461665"/>
          </a:xfrm>
          <a:prstGeom prst="rect">
            <a:avLst/>
          </a:prstGeom>
          <a:noFill/>
        </p:spPr>
        <p:txBody>
          <a:bodyPr wrap="none" rtlCol="0">
            <a:spAutoFit/>
          </a:bodyPr>
          <a:lstStyle>
            <a:defPPr>
              <a:defRPr lang="en-US"/>
            </a:defPPr>
            <a:lvl1pPr>
              <a:defRPr sz="2000" i="1">
                <a:latin typeface="+mn-lt"/>
              </a:defRPr>
            </a:lvl1pPr>
          </a:lstStyle>
          <a:p>
            <a:r>
              <a:rPr lang="nl-BE" sz="2400" b="1" dirty="0"/>
              <a:t>Inkooporders met Facturen</a:t>
            </a:r>
          </a:p>
        </p:txBody>
      </p:sp>
      <p:sp>
        <p:nvSpPr>
          <p:cNvPr id="16" name="PIJL-RECHTS 6">
            <a:extLst>
              <a:ext uri="{FF2B5EF4-FFF2-40B4-BE49-F238E27FC236}">
                <a16:creationId xmlns:a16="http://schemas.microsoft.com/office/drawing/2014/main" id="{E4416DE7-83D8-4CDA-AA12-6C76EF091F94}"/>
              </a:ext>
            </a:extLst>
          </p:cNvPr>
          <p:cNvSpPr/>
          <p:nvPr/>
        </p:nvSpPr>
        <p:spPr bwMode="auto">
          <a:xfrm>
            <a:off x="3594135" y="3562677"/>
            <a:ext cx="448734" cy="296333"/>
          </a:xfrm>
          <a:prstGeom prst="rightArrow">
            <a:avLst/>
          </a:prstGeom>
          <a:solidFill>
            <a:schemeClr val="accent3">
              <a:lumMod val="75000"/>
              <a:alpha val="25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8" name="PIJL-RECHTS 6">
            <a:extLst>
              <a:ext uri="{FF2B5EF4-FFF2-40B4-BE49-F238E27FC236}">
                <a16:creationId xmlns:a16="http://schemas.microsoft.com/office/drawing/2014/main" id="{E4941233-66D9-491C-A698-317E18D4DBAD}"/>
              </a:ext>
            </a:extLst>
          </p:cNvPr>
          <p:cNvSpPr/>
          <p:nvPr/>
        </p:nvSpPr>
        <p:spPr bwMode="auto">
          <a:xfrm>
            <a:off x="122784" y="4491615"/>
            <a:ext cx="448734" cy="296333"/>
          </a:xfrm>
          <a:prstGeom prst="rightArrow">
            <a:avLst/>
          </a:prstGeom>
          <a:solidFill>
            <a:schemeClr val="accent3">
              <a:lumMod val="75000"/>
              <a:alpha val="25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9" name="PIJL-RECHTS 6">
            <a:extLst>
              <a:ext uri="{FF2B5EF4-FFF2-40B4-BE49-F238E27FC236}">
                <a16:creationId xmlns:a16="http://schemas.microsoft.com/office/drawing/2014/main" id="{130CB0E8-AC41-43EA-8845-E53CECE5CEBD}"/>
              </a:ext>
            </a:extLst>
          </p:cNvPr>
          <p:cNvSpPr/>
          <p:nvPr/>
        </p:nvSpPr>
        <p:spPr bwMode="auto">
          <a:xfrm rot="10800000">
            <a:off x="5070438" y="2134536"/>
            <a:ext cx="448734" cy="296333"/>
          </a:xfrm>
          <a:prstGeom prst="rightArrow">
            <a:avLst/>
          </a:prstGeom>
          <a:solidFill>
            <a:schemeClr val="accent3">
              <a:lumMod val="75000"/>
              <a:alpha val="25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pic>
        <p:nvPicPr>
          <p:cNvPr id="20" name="Picture 10">
            <a:extLst>
              <a:ext uri="{FF2B5EF4-FFF2-40B4-BE49-F238E27FC236}">
                <a16:creationId xmlns:a16="http://schemas.microsoft.com/office/drawing/2014/main" id="{60049819-0A66-42D6-8D1E-113D509B7FE0}"/>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640000">
            <a:off x="5596690" y="1953116"/>
            <a:ext cx="688179" cy="659175"/>
          </a:xfrm>
          <a:prstGeom prst="rect">
            <a:avLst/>
          </a:prstGeom>
          <a:solidFill>
            <a:schemeClr val="accent1">
              <a:alpha val="0"/>
            </a:schemeClr>
          </a:solidFill>
          <a:ln w="9525">
            <a:noFill/>
            <a:miter lim="800000"/>
            <a:headEnd/>
            <a:tailEnd/>
          </a:ln>
          <a:scene3d>
            <a:camera prst="orthographicFront">
              <a:rot lat="0" lon="11399999" rev="0"/>
            </a:camera>
            <a:lightRig rig="threePt" dir="t"/>
          </a:scene3d>
        </p:spPr>
      </p:pic>
      <p:pic>
        <p:nvPicPr>
          <p:cNvPr id="8" name="Afbeelding 7">
            <a:extLst>
              <a:ext uri="{FF2B5EF4-FFF2-40B4-BE49-F238E27FC236}">
                <a16:creationId xmlns:a16="http://schemas.microsoft.com/office/drawing/2014/main" id="{B28BEA0D-3EF6-4F92-9056-CFEE22ECB5CE}"/>
              </a:ext>
            </a:extLst>
          </p:cNvPr>
          <p:cNvPicPr>
            <a:picLocks noChangeAspect="1"/>
          </p:cNvPicPr>
          <p:nvPr/>
        </p:nvPicPr>
        <p:blipFill>
          <a:blip r:embed="rId6"/>
          <a:stretch>
            <a:fillRect/>
          </a:stretch>
        </p:blipFill>
        <p:spPr>
          <a:xfrm>
            <a:off x="581968" y="4027862"/>
            <a:ext cx="4746747" cy="611920"/>
          </a:xfrm>
          <a:prstGeom prst="rect">
            <a:avLst/>
          </a:prstGeom>
        </p:spPr>
      </p:pic>
      <p:pic>
        <p:nvPicPr>
          <p:cNvPr id="14" name="Afbeelding 13">
            <a:extLst>
              <a:ext uri="{FF2B5EF4-FFF2-40B4-BE49-F238E27FC236}">
                <a16:creationId xmlns:a16="http://schemas.microsoft.com/office/drawing/2014/main" id="{8167E3C1-9FC4-48EE-B85C-2D585770D60D}"/>
              </a:ext>
            </a:extLst>
          </p:cNvPr>
          <p:cNvPicPr>
            <a:picLocks noChangeAspect="1"/>
          </p:cNvPicPr>
          <p:nvPr/>
        </p:nvPicPr>
        <p:blipFill>
          <a:blip r:embed="rId7"/>
          <a:stretch>
            <a:fillRect/>
          </a:stretch>
        </p:blipFill>
        <p:spPr>
          <a:xfrm>
            <a:off x="5490969" y="3380216"/>
            <a:ext cx="3561363" cy="3477784"/>
          </a:xfrm>
          <a:prstGeom prst="rect">
            <a:avLst/>
          </a:prstGeom>
        </p:spPr>
      </p:pic>
      <p:sp>
        <p:nvSpPr>
          <p:cNvPr id="21" name="Pijl: gebogen omhoog 20">
            <a:extLst>
              <a:ext uri="{FF2B5EF4-FFF2-40B4-BE49-F238E27FC236}">
                <a16:creationId xmlns:a16="http://schemas.microsoft.com/office/drawing/2014/main" id="{278186A9-4445-47A1-8592-9ACBEE7FD8F6}"/>
              </a:ext>
            </a:extLst>
          </p:cNvPr>
          <p:cNvSpPr/>
          <p:nvPr/>
        </p:nvSpPr>
        <p:spPr>
          <a:xfrm rot="5400000">
            <a:off x="4971663" y="5346084"/>
            <a:ext cx="902611" cy="731520"/>
          </a:xfrm>
          <a:prstGeom prst="bentUp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740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35" presetClass="emph" presetSubtype="0" repeatCount="4000" fill="hold" nodeType="afterEffect">
                                  <p:stCondLst>
                                    <p:cond delay="0"/>
                                  </p:stCondLst>
                                  <p:childTnLst>
                                    <p:anim calcmode="discrete" valueType="str">
                                      <p:cBhvr>
                                        <p:cTn id="10" dur="1000" fill="hold"/>
                                        <p:tgtEl>
                                          <p:spTgt spid="2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09795"/>
            <a:ext cx="3716082" cy="461665"/>
          </a:xfrm>
          <a:prstGeom prst="rect">
            <a:avLst/>
          </a:prstGeom>
          <a:noFill/>
        </p:spPr>
        <p:txBody>
          <a:bodyPr wrap="none" rtlCol="0">
            <a:spAutoFit/>
          </a:bodyPr>
          <a:lstStyle>
            <a:defPPr>
              <a:defRPr lang="en-US"/>
            </a:defPPr>
            <a:lvl1pPr>
              <a:defRPr sz="2000" i="1">
                <a:latin typeface="+mn-lt"/>
              </a:defRPr>
            </a:lvl1pPr>
          </a:lstStyle>
          <a:p>
            <a:r>
              <a:rPr lang="nl-BE" sz="2400" b="1" dirty="0"/>
              <a:t>Inkooporders met Facturen</a:t>
            </a:r>
          </a:p>
        </p:txBody>
      </p:sp>
      <p:sp>
        <p:nvSpPr>
          <p:cNvPr id="8" name="Tijdelijke aanduiding voor inhoud 1">
            <a:extLst>
              <a:ext uri="{FF2B5EF4-FFF2-40B4-BE49-F238E27FC236}">
                <a16:creationId xmlns:a16="http://schemas.microsoft.com/office/drawing/2014/main" id="{EEA98F7A-DE36-493D-B409-6B419A2C13D2}"/>
              </a:ext>
            </a:extLst>
          </p:cNvPr>
          <p:cNvSpPr>
            <a:spLocks noGrp="1"/>
          </p:cNvSpPr>
          <p:nvPr>
            <p:ph idx="1"/>
          </p:nvPr>
        </p:nvSpPr>
        <p:spPr>
          <a:xfrm>
            <a:off x="673558" y="1325102"/>
            <a:ext cx="8318042" cy="5404984"/>
          </a:xfrm>
        </p:spPr>
        <p:txBody>
          <a:bodyPr/>
          <a:lstStyle/>
          <a:p>
            <a:pPr lvl="1" indent="-342900">
              <a:buFont typeface="Wingdings" panose="05000000000000000000" pitchFamily="2" charset="2"/>
              <a:buChar char="Ø"/>
            </a:pPr>
            <a:r>
              <a:rPr lang="nl-BE" sz="1800" dirty="0"/>
              <a:t>Selectiecriteria o.a.:</a:t>
            </a:r>
          </a:p>
          <a:p>
            <a:pPr lvl="3"/>
            <a:r>
              <a:rPr lang="nl-BE" sz="1600" dirty="0"/>
              <a:t>Entiteit/Programma/ESR </a:t>
            </a:r>
            <a:r>
              <a:rPr lang="nl-BE" sz="1600" dirty="0">
                <a:solidFill>
                  <a:srgbClr val="717171"/>
                </a:solidFill>
              </a:rPr>
              <a:t>(Huidig Begrotingsartikel is op te nemen)</a:t>
            </a:r>
          </a:p>
          <a:p>
            <a:pPr lvl="3"/>
            <a:r>
              <a:rPr lang="nl-BE" sz="1600" dirty="0"/>
              <a:t>Budgetopbouw, Economische rekening en Project</a:t>
            </a:r>
          </a:p>
          <a:p>
            <a:pPr lvl="3"/>
            <a:r>
              <a:rPr lang="nl-BE" sz="1600" dirty="0"/>
              <a:t>Soort Inkooporder (Gepland, Standaard, …)</a:t>
            </a:r>
          </a:p>
          <a:p>
            <a:pPr lvl="3"/>
            <a:r>
              <a:rPr lang="nl-BE" sz="1600" dirty="0"/>
              <a:t>Inkoper, Leverancier, Inkooporder, Dossiernummer…</a:t>
            </a:r>
          </a:p>
          <a:p>
            <a:pPr lvl="3"/>
            <a:r>
              <a:rPr lang="nl-BE" sz="1600" dirty="0" err="1"/>
              <a:t>Goedkeurings</a:t>
            </a:r>
            <a:r>
              <a:rPr lang="nl-BE" sz="1600" dirty="0"/>
              <a:t> Status, DDG Blokkering Dossier</a:t>
            </a:r>
          </a:p>
          <a:p>
            <a:pPr lvl="3"/>
            <a:r>
              <a:rPr lang="nl-BE" sz="1600" dirty="0"/>
              <a:t>Inkooporder Afsluitingsstatus (vb. open, onvolledig open,…)</a:t>
            </a:r>
          </a:p>
          <a:p>
            <a:pPr lvl="3"/>
            <a:r>
              <a:rPr lang="nl-BE" sz="1600" dirty="0"/>
              <a:t>Verzending Afsluitingsstatus (Afgesloten, afgesloten voor factuur, afgesloten voor ontvangst, </a:t>
            </a:r>
            <a:r>
              <a:rPr lang="nl-BE" sz="1600" dirty="0" err="1"/>
              <a:t>def</a:t>
            </a:r>
            <a:r>
              <a:rPr lang="nl-BE" sz="1600" dirty="0"/>
              <a:t>. Afgesloten, open)</a:t>
            </a:r>
          </a:p>
          <a:p>
            <a:pPr lvl="3"/>
            <a:r>
              <a:rPr lang="nl-BE" sz="1600" dirty="0"/>
              <a:t>Subsidie Code, Artikelnummer</a:t>
            </a:r>
          </a:p>
          <a:p>
            <a:pPr lvl="3"/>
            <a:r>
              <a:rPr lang="nl-BE" sz="1600" dirty="0"/>
              <a:t>Open/Gesloten Verzending Vlag</a:t>
            </a:r>
          </a:p>
          <a:p>
            <a:pPr marL="233100" lvl="1" indent="0">
              <a:buNone/>
            </a:pPr>
            <a:endParaRPr lang="nl-BE" sz="1000" dirty="0"/>
          </a:p>
          <a:p>
            <a:pPr lvl="1" indent="-342900">
              <a:buFont typeface="Wingdings" panose="05000000000000000000" pitchFamily="2" charset="2"/>
              <a:buChar char="Ø"/>
            </a:pPr>
            <a:r>
              <a:rPr lang="nl-BE" sz="1800" dirty="0"/>
              <a:t>Open/Gesloten Verzending Vlag = Berekende rapporteringsstatus</a:t>
            </a:r>
          </a:p>
          <a:p>
            <a:pPr lvl="4" indent="-342900">
              <a:buFont typeface="Wingdings" panose="05000000000000000000" pitchFamily="2" charset="2"/>
              <a:buChar char="Ø"/>
            </a:pPr>
            <a:r>
              <a:rPr lang="nl-BE" sz="1800" dirty="0"/>
              <a:t>Status van de Verzending. </a:t>
            </a:r>
          </a:p>
          <a:p>
            <a:pPr lvl="4" indent="-342900">
              <a:buFont typeface="Wingdings" panose="05000000000000000000" pitchFamily="2" charset="2"/>
              <a:buChar char="Ø"/>
            </a:pPr>
            <a:r>
              <a:rPr lang="nl-BE" sz="1800" u="sng" dirty="0"/>
              <a:t>Gesloten</a:t>
            </a:r>
            <a:r>
              <a:rPr lang="nl-BE" sz="1800" dirty="0"/>
              <a:t>:</a:t>
            </a:r>
          </a:p>
          <a:p>
            <a:pPr lvl="5" indent="-342900">
              <a:buFont typeface="Wingdings" panose="05000000000000000000" pitchFamily="2" charset="2"/>
              <a:buChar char="Ø"/>
            </a:pPr>
            <a:r>
              <a:rPr lang="nl-BE" sz="1600" dirty="0"/>
              <a:t>Indien het saldo 0 is van “Open Bedrag EUR” (bedrag inkooporder verzending verminderd met het gefactureerd bedrag voor deze verzending), </a:t>
            </a:r>
          </a:p>
          <a:p>
            <a:pPr lvl="5" indent="-342900">
              <a:buFont typeface="Wingdings" panose="05000000000000000000" pitchFamily="2" charset="2"/>
              <a:buChar char="Ø"/>
            </a:pPr>
            <a:r>
              <a:rPr lang="nl-BE" sz="1600" dirty="0"/>
              <a:t>of indien de Verzending Afsluitstatus “Definitief afgesloten” is </a:t>
            </a:r>
          </a:p>
          <a:p>
            <a:pPr lvl="5" indent="-342900">
              <a:buFont typeface="Wingdings" panose="05000000000000000000" pitchFamily="2" charset="2"/>
              <a:buChar char="Ø"/>
            </a:pPr>
            <a:r>
              <a:rPr lang="nl-BE" sz="1600" dirty="0"/>
              <a:t>of indien Gereserveerd op “Nee” staat</a:t>
            </a:r>
          </a:p>
        </p:txBody>
      </p:sp>
    </p:spTree>
    <p:extLst>
      <p:ext uri="{BB962C8B-B14F-4D97-AF65-F5344CB8AC3E}">
        <p14:creationId xmlns:p14="http://schemas.microsoft.com/office/powerpoint/2010/main" val="147135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3716082" cy="461665"/>
          </a:xfrm>
          <a:prstGeom prst="rect">
            <a:avLst/>
          </a:prstGeom>
          <a:noFill/>
        </p:spPr>
        <p:txBody>
          <a:bodyPr wrap="none" rtlCol="0">
            <a:spAutoFit/>
          </a:bodyPr>
          <a:lstStyle>
            <a:defPPr>
              <a:defRPr lang="en-US"/>
            </a:defPPr>
            <a:lvl1pPr>
              <a:defRPr sz="2000" i="1">
                <a:latin typeface="+mn-lt"/>
              </a:defRPr>
            </a:lvl1pPr>
          </a:lstStyle>
          <a:p>
            <a:r>
              <a:rPr lang="nl-BE" sz="2400" b="1" dirty="0"/>
              <a:t>Inkooporders met Facturen</a:t>
            </a:r>
          </a:p>
        </p:txBody>
      </p:sp>
      <p:sp>
        <p:nvSpPr>
          <p:cNvPr id="8" name="Tijdelijke aanduiding voor inhoud 1">
            <a:extLst>
              <a:ext uri="{FF2B5EF4-FFF2-40B4-BE49-F238E27FC236}">
                <a16:creationId xmlns:a16="http://schemas.microsoft.com/office/drawing/2014/main" id="{EEA98F7A-DE36-493D-B409-6B419A2C13D2}"/>
              </a:ext>
            </a:extLst>
          </p:cNvPr>
          <p:cNvSpPr>
            <a:spLocks noGrp="1"/>
          </p:cNvSpPr>
          <p:nvPr>
            <p:ph idx="1"/>
          </p:nvPr>
        </p:nvSpPr>
        <p:spPr>
          <a:xfrm>
            <a:off x="700990" y="1453016"/>
            <a:ext cx="8150402" cy="5404984"/>
          </a:xfrm>
        </p:spPr>
        <p:txBody>
          <a:bodyPr/>
          <a:lstStyle/>
          <a:p>
            <a:pPr lvl="1" indent="-342900">
              <a:buFont typeface="Wingdings" panose="05000000000000000000" pitchFamily="2" charset="2"/>
              <a:buChar char="Ø"/>
            </a:pPr>
            <a:r>
              <a:rPr lang="nl-BE" sz="1800" dirty="0"/>
              <a:t>Speciale kenmerken:</a:t>
            </a:r>
          </a:p>
          <a:p>
            <a:pPr lvl="2" indent="-342900">
              <a:buFont typeface="Wingdings" panose="05000000000000000000" pitchFamily="2" charset="2"/>
              <a:buChar char="Ø"/>
            </a:pPr>
            <a:r>
              <a:rPr lang="nl-BE" sz="1600" dirty="0"/>
              <a:t>Op te nemen kolommen : o.a. Reden van Afwijzing, Regelsoort, omschrijvingen, Subsidie omschrijving, Factuurmatch optie</a:t>
            </a:r>
          </a:p>
          <a:p>
            <a:pPr lvl="2" indent="-342900">
              <a:buFont typeface="Wingdings" panose="05000000000000000000" pitchFamily="2" charset="2"/>
              <a:buChar char="Ø"/>
            </a:pPr>
            <a:r>
              <a:rPr lang="nl-BE" sz="1600" dirty="0"/>
              <a:t>Doorklikken op IO-nummer naar </a:t>
            </a:r>
            <a:r>
              <a:rPr lang="nl-BE" sz="1600" dirty="0" err="1"/>
              <a:t>OraFin</a:t>
            </a:r>
            <a:endParaRPr lang="nl-BE" sz="1600" dirty="0"/>
          </a:p>
          <a:p>
            <a:pPr lvl="2" indent="-342900">
              <a:buFont typeface="Wingdings" panose="05000000000000000000" pitchFamily="2" charset="2"/>
              <a:buChar char="Ø"/>
            </a:pPr>
            <a:r>
              <a:rPr lang="nl-BE" sz="1600" dirty="0"/>
              <a:t>Doorklikken naar “Goedkeuringsdetails“</a:t>
            </a:r>
          </a:p>
          <a:p>
            <a:pPr lvl="2" indent="-342900">
              <a:buFont typeface="Wingdings" panose="05000000000000000000" pitchFamily="2" charset="2"/>
              <a:buChar char="Ø"/>
            </a:pPr>
            <a:r>
              <a:rPr lang="nl-BE" sz="1600" dirty="0"/>
              <a:t>Standaard / Beknopte weergave</a:t>
            </a:r>
          </a:p>
          <a:p>
            <a:pPr lvl="2" indent="-342900">
              <a:buFont typeface="Wingdings" panose="05000000000000000000" pitchFamily="2" charset="2"/>
              <a:buChar char="Ø"/>
            </a:pPr>
            <a:r>
              <a:rPr lang="nl-BE" sz="1600" dirty="0"/>
              <a:t>Aanpassing “Beknopt – IO met enkel bedragen” voor iedereen toegankelijk</a:t>
            </a:r>
          </a:p>
          <a:p>
            <a:pPr lvl="2" indent="-342900">
              <a:buFont typeface="Wingdings" panose="05000000000000000000" pitchFamily="2" charset="2"/>
              <a:buChar char="Ø"/>
            </a:pPr>
            <a:r>
              <a:rPr lang="nl-BE" sz="1600" dirty="0" err="1"/>
              <a:t>Flexveld</a:t>
            </a:r>
            <a:r>
              <a:rPr lang="nl-BE" sz="1600" dirty="0"/>
              <a:t> Vereffeningskalender in rapport</a:t>
            </a:r>
          </a:p>
          <a:p>
            <a:pPr lvl="2" indent="-342900">
              <a:buFont typeface="Wingdings" panose="05000000000000000000" pitchFamily="2" charset="2"/>
              <a:buChar char="Ø"/>
            </a:pPr>
            <a:r>
              <a:rPr lang="nl-BE" sz="1600" dirty="0"/>
              <a:t>‘Belasting Tariefcode’, ‘Product Categorie’ en ‘Beoogd Gebruik’ (</a:t>
            </a:r>
            <a:r>
              <a:rPr lang="nl-BE" sz="1600" dirty="0" err="1"/>
              <a:t>BTW-plichtingen</a:t>
            </a:r>
            <a:r>
              <a:rPr lang="nl-BE" sz="1600" dirty="0"/>
              <a:t>)</a:t>
            </a:r>
            <a:br>
              <a:rPr lang="nl-BE" sz="1600" dirty="0"/>
            </a:br>
            <a:endParaRPr lang="nl-BE" sz="900" dirty="0"/>
          </a:p>
          <a:p>
            <a:pPr lvl="1" indent="-342900">
              <a:buFont typeface="Wingdings" panose="05000000000000000000" pitchFamily="2" charset="2"/>
              <a:buChar char="Ø"/>
            </a:pPr>
            <a:r>
              <a:rPr lang="nl-BE" sz="1800" dirty="0"/>
              <a:t>Objectief is dat het “Open Bedrag” volledig aansluit met de openstaande saldi van de beschikbare middelen</a:t>
            </a:r>
            <a:endParaRPr lang="nl-BE" sz="1600" dirty="0"/>
          </a:p>
          <a:p>
            <a:pPr lvl="2"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sz="1800" dirty="0">
                <a:solidFill>
                  <a:schemeClr val="bg1">
                    <a:lumMod val="50000"/>
                  </a:schemeClr>
                </a:solidFill>
              </a:rPr>
              <a:t>Gebruikt voor de opvolging van de inkooporders. </a:t>
            </a:r>
            <a:br>
              <a:rPr lang="nl-BE" sz="1800" dirty="0">
                <a:solidFill>
                  <a:schemeClr val="bg1">
                    <a:lumMod val="50000"/>
                  </a:schemeClr>
                </a:solidFill>
              </a:rPr>
            </a:br>
            <a:r>
              <a:rPr lang="nl-BE" sz="1800" dirty="0">
                <a:solidFill>
                  <a:schemeClr val="bg1">
                    <a:lumMod val="50000"/>
                  </a:schemeClr>
                </a:solidFill>
              </a:rPr>
              <a:t>Welke </a:t>
            </a:r>
            <a:r>
              <a:rPr lang="nl-BE" sz="1800" dirty="0" err="1">
                <a:solidFill>
                  <a:schemeClr val="bg1">
                    <a:lumMod val="50000"/>
                  </a:schemeClr>
                </a:solidFill>
              </a:rPr>
              <a:t>IO’s</a:t>
            </a:r>
            <a:r>
              <a:rPr lang="nl-BE" sz="1800" dirty="0">
                <a:solidFill>
                  <a:schemeClr val="bg1">
                    <a:lumMod val="50000"/>
                  </a:schemeClr>
                </a:solidFill>
              </a:rPr>
              <a:t> staan nog open en voor welk bedrag? </a:t>
            </a:r>
            <a:br>
              <a:rPr lang="nl-BE" sz="1800" dirty="0">
                <a:solidFill>
                  <a:schemeClr val="bg1">
                    <a:lumMod val="50000"/>
                  </a:schemeClr>
                </a:solidFill>
              </a:rPr>
            </a:br>
            <a:r>
              <a:rPr lang="nl-BE" sz="1800" dirty="0">
                <a:solidFill>
                  <a:schemeClr val="bg1">
                    <a:lumMod val="50000"/>
                  </a:schemeClr>
                </a:solidFill>
              </a:rPr>
              <a:t>Zijn ze goedgekeurd of afgewezen?</a:t>
            </a:r>
            <a:br>
              <a:rPr lang="nl-BE" sz="1800" dirty="0">
                <a:solidFill>
                  <a:schemeClr val="bg1">
                    <a:lumMod val="50000"/>
                  </a:schemeClr>
                </a:solidFill>
              </a:rPr>
            </a:br>
            <a:r>
              <a:rPr lang="nl-BE" sz="1800" dirty="0">
                <a:solidFill>
                  <a:schemeClr val="bg1">
                    <a:lumMod val="50000"/>
                  </a:schemeClr>
                </a:solidFill>
              </a:rPr>
              <a:t>Wat is de status van mijn inkooporders per dossiernummer?</a:t>
            </a:r>
          </a:p>
          <a:p>
            <a:pPr>
              <a:buNone/>
            </a:pPr>
            <a:endParaRPr lang="nl-BE" sz="1600" dirty="0"/>
          </a:p>
          <a:p>
            <a:pPr marL="521100" lvl="2" indent="0">
              <a:buNone/>
            </a:pPr>
            <a:br>
              <a:rPr lang="nl-BE" sz="1800" dirty="0"/>
            </a:br>
            <a:endParaRPr lang="nl-BE" sz="1400" dirty="0"/>
          </a:p>
          <a:p>
            <a:pPr marL="685800" lvl="1" indent="-285750">
              <a:buFont typeface="Wingdings" panose="05000000000000000000" pitchFamily="2" charset="2"/>
              <a:buChar char="Ø"/>
            </a:pPr>
            <a:endParaRPr lang="nl-BE" sz="1600" dirty="0"/>
          </a:p>
        </p:txBody>
      </p:sp>
      <p:sp>
        <p:nvSpPr>
          <p:cNvPr id="5" name="Tekstvak 2">
            <a:extLst>
              <a:ext uri="{FF2B5EF4-FFF2-40B4-BE49-F238E27FC236}">
                <a16:creationId xmlns:a16="http://schemas.microsoft.com/office/drawing/2014/main" id="{83A8F195-1238-481A-A76E-FED6FDAA9EAB}"/>
              </a:ext>
            </a:extLst>
          </p:cNvPr>
          <p:cNvSpPr txBox="1">
            <a:spLocks noChangeArrowheads="1"/>
          </p:cNvSpPr>
          <p:nvPr/>
        </p:nvSpPr>
        <p:spPr bwMode="auto">
          <a:xfrm>
            <a:off x="4027928" y="5534677"/>
            <a:ext cx="4823464" cy="954107"/>
          </a:xfrm>
          <a:prstGeom prst="rect">
            <a:avLst/>
          </a:prstGeom>
          <a:solidFill>
            <a:schemeClr val="accent3">
              <a:lumMod val="40000"/>
              <a:lumOff val="60000"/>
            </a:schemeClr>
          </a:solidFill>
          <a:ln w="9525">
            <a:solidFill>
              <a:schemeClr val="accent3">
                <a:lumMod val="75000"/>
              </a:schemeClr>
            </a:solidFill>
            <a:miter lim="800000"/>
            <a:headEnd/>
            <a:tailEnd/>
          </a:ln>
        </p:spPr>
        <p:txBody>
          <a:bodyPr wrap="square">
            <a:spAutoFit/>
          </a:bodyPr>
          <a:lstStyle>
            <a:lvl1pPr marL="171450" indent="-171450">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marL="0"/>
            <a:r>
              <a:rPr lang="nl-BE" sz="1400" u="sng" dirty="0"/>
              <a:t>Aandachtspunten</a:t>
            </a:r>
            <a:r>
              <a:rPr lang="nl-BE" sz="1400" dirty="0"/>
              <a:t>: </a:t>
            </a:r>
          </a:p>
          <a:p>
            <a:pPr indent="-342900">
              <a:buFont typeface="Wingdings" panose="05000000000000000000" pitchFamily="2" charset="2"/>
              <a:buChar char="v"/>
            </a:pPr>
            <a:r>
              <a:rPr lang="nl-BE" sz="1400" dirty="0"/>
              <a:t>Belangrijk om de juiste statussen mee te geven</a:t>
            </a:r>
          </a:p>
          <a:p>
            <a:pPr indent="-342900">
              <a:buFont typeface="Wingdings" panose="05000000000000000000" pitchFamily="2" charset="2"/>
              <a:buChar char="v"/>
            </a:pPr>
            <a:r>
              <a:rPr lang="nl-BE" sz="1400" dirty="0">
                <a:sym typeface="Wingdings" panose="05000000000000000000" pitchFamily="2" charset="2"/>
              </a:rPr>
              <a:t>Maak gebruik van een aanpassing/bladwijzerkoppeling</a:t>
            </a:r>
            <a:br>
              <a:rPr lang="nl-BE" sz="1400" dirty="0">
                <a:sym typeface="Wingdings" panose="05000000000000000000" pitchFamily="2" charset="2"/>
              </a:rPr>
            </a:br>
            <a:r>
              <a:rPr lang="nl-BE" sz="1400" dirty="0">
                <a:sym typeface="Wingdings" panose="05000000000000000000" pitchFamily="2" charset="2"/>
              </a:rPr>
              <a:t>    voor een eigen versie van het rapport</a:t>
            </a:r>
            <a:endParaRPr lang="nl-BE" sz="1400" dirty="0">
              <a:solidFill>
                <a:schemeClr val="bg1">
                  <a:lumMod val="50000"/>
                </a:schemeClr>
              </a:solidFill>
            </a:endParaRPr>
          </a:p>
        </p:txBody>
      </p:sp>
    </p:spTree>
    <p:extLst>
      <p:ext uri="{BB962C8B-B14F-4D97-AF65-F5344CB8AC3E}">
        <p14:creationId xmlns:p14="http://schemas.microsoft.com/office/powerpoint/2010/main" val="2805025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1">
            <a:extLst>
              <a:ext uri="{FF2B5EF4-FFF2-40B4-BE49-F238E27FC236}">
                <a16:creationId xmlns:a16="http://schemas.microsoft.com/office/drawing/2014/main" id="{EEA98F7A-DE36-493D-B409-6B419A2C13D2}"/>
              </a:ext>
            </a:extLst>
          </p:cNvPr>
          <p:cNvSpPr>
            <a:spLocks noGrp="1"/>
          </p:cNvSpPr>
          <p:nvPr>
            <p:ph idx="1"/>
          </p:nvPr>
        </p:nvSpPr>
        <p:spPr>
          <a:xfrm>
            <a:off x="500838" y="1544456"/>
            <a:ext cx="8643161" cy="5404984"/>
          </a:xfrm>
        </p:spPr>
        <p:txBody>
          <a:bodyPr/>
          <a:lstStyle/>
          <a:p>
            <a:pPr lvl="1" indent="-342900">
              <a:buFont typeface="Wingdings" panose="05000000000000000000" pitchFamily="2" charset="2"/>
              <a:buChar char="Ø"/>
            </a:pPr>
            <a:r>
              <a:rPr lang="nl-BE" sz="1800" dirty="0"/>
              <a:t>Gebruikt om een inzicht te krijgen in </a:t>
            </a:r>
            <a:r>
              <a:rPr lang="nl-BE" sz="1800" b="1" dirty="0">
                <a:solidFill>
                  <a:schemeClr val="accent2"/>
                </a:solidFill>
              </a:rPr>
              <a:t>openstaande </a:t>
            </a:r>
            <a:r>
              <a:rPr lang="nl-BE" sz="1800" b="1" dirty="0" err="1">
                <a:solidFill>
                  <a:schemeClr val="accent2"/>
                </a:solidFill>
              </a:rPr>
              <a:t>encours</a:t>
            </a:r>
            <a:endParaRPr lang="nl-BE" sz="1800" b="1" dirty="0">
              <a:solidFill>
                <a:schemeClr val="accent2"/>
              </a:solidFill>
            </a:endParaRPr>
          </a:p>
          <a:p>
            <a:pPr marL="233100" lvl="1" indent="0">
              <a:buNone/>
            </a:pPr>
            <a:endParaRPr lang="nl-BE" sz="800" dirty="0"/>
          </a:p>
          <a:p>
            <a:pPr lvl="1" indent="-342900">
              <a:buFont typeface="Wingdings" panose="05000000000000000000" pitchFamily="2" charset="2"/>
              <a:buChar char="Ø"/>
            </a:pPr>
            <a:r>
              <a:rPr lang="nl-BE" sz="1800" dirty="0"/>
              <a:t>Versie van het standaard rapport "Inkooporders met Facturen" en geeft alleen de openstaande inkooporders (per verzending) weer, zonder de factuur informatie.</a:t>
            </a:r>
            <a:br>
              <a:rPr lang="nl-BE" sz="1800" dirty="0"/>
            </a:br>
            <a:r>
              <a:rPr lang="nl-BE" sz="1800" dirty="0"/>
              <a:t>=&gt;max 1 verzendingslijn per IO, totalen makkelijker berekenbaar</a:t>
            </a:r>
          </a:p>
          <a:p>
            <a:pPr marL="233100" lvl="1" indent="0">
              <a:buNone/>
            </a:pPr>
            <a:endParaRPr lang="nl-BE" sz="800" dirty="0"/>
          </a:p>
          <a:p>
            <a:pPr lvl="1" indent="-342900">
              <a:buFont typeface="Wingdings" panose="05000000000000000000" pitchFamily="2" charset="2"/>
              <a:buChar char="Ø"/>
            </a:pPr>
            <a:r>
              <a:rPr lang="nl-BE" sz="1800" dirty="0"/>
              <a:t>Inkooporder verzendingen waarvoor de </a:t>
            </a:r>
            <a:r>
              <a:rPr lang="nl-BE" sz="1800" b="1" u="sng" dirty="0">
                <a:solidFill>
                  <a:schemeClr val="accent2"/>
                </a:solidFill>
              </a:rPr>
              <a:t>Open/Gesloten Verzending Vlag </a:t>
            </a:r>
            <a:r>
              <a:rPr lang="nl-BE" sz="1800" dirty="0"/>
              <a:t>gelijk is aan </a:t>
            </a:r>
            <a:r>
              <a:rPr lang="nl-BE" sz="1800" b="1" u="sng" dirty="0">
                <a:solidFill>
                  <a:schemeClr val="accent2"/>
                </a:solidFill>
              </a:rPr>
              <a:t>Open</a:t>
            </a:r>
            <a:br>
              <a:rPr lang="nl-BE" sz="1800" b="1" u="sng" dirty="0">
                <a:solidFill>
                  <a:schemeClr val="accent2"/>
                </a:solidFill>
              </a:rPr>
            </a:br>
            <a:r>
              <a:rPr lang="nl-BE" sz="1800" b="1" u="sng" dirty="0">
                <a:solidFill>
                  <a:schemeClr val="accent2"/>
                </a:solidFill>
              </a:rPr>
              <a:t>Openstaand</a:t>
            </a:r>
            <a:r>
              <a:rPr lang="nl-BE" sz="1800" dirty="0"/>
              <a:t> = alles wat wel </a:t>
            </a:r>
            <a:r>
              <a:rPr lang="nl-BE" sz="1800" b="1" dirty="0">
                <a:solidFill>
                  <a:schemeClr val="accent2"/>
                </a:solidFill>
              </a:rPr>
              <a:t>gereserveerd</a:t>
            </a:r>
            <a:r>
              <a:rPr lang="nl-BE" sz="1800" dirty="0"/>
              <a:t> maar </a:t>
            </a:r>
            <a:r>
              <a:rPr lang="nl-BE" sz="1800" b="1" dirty="0">
                <a:solidFill>
                  <a:schemeClr val="accent2"/>
                </a:solidFill>
              </a:rPr>
              <a:t>niet definitief afgesloten, geannuleerd of gefactureerd </a:t>
            </a:r>
            <a:r>
              <a:rPr lang="nl-BE" sz="1800" dirty="0"/>
              <a:t>is.</a:t>
            </a:r>
            <a:br>
              <a:rPr lang="nl-BE" sz="1800" dirty="0"/>
            </a:br>
            <a:endParaRPr lang="nl-BE" sz="800" dirty="0"/>
          </a:p>
          <a:p>
            <a:pPr lvl="1" indent="-342900">
              <a:buFont typeface="Wingdings" panose="05000000000000000000" pitchFamily="2" charset="2"/>
              <a:buChar char="Ø"/>
            </a:pPr>
            <a:r>
              <a:rPr lang="nl-BE" sz="1800" b="1" dirty="0">
                <a:solidFill>
                  <a:schemeClr val="accent2"/>
                </a:solidFill>
              </a:rPr>
              <a:t>Onvolledige inkooporders </a:t>
            </a:r>
            <a:r>
              <a:rPr lang="nl-BE" sz="1800" dirty="0"/>
              <a:t>zijn dus </a:t>
            </a:r>
            <a:r>
              <a:rPr lang="nl-BE" sz="1800" b="1" dirty="0">
                <a:solidFill>
                  <a:schemeClr val="accent2"/>
                </a:solidFill>
              </a:rPr>
              <a:t>niet zichtbaar </a:t>
            </a:r>
            <a:r>
              <a:rPr lang="nl-BE" sz="1800" dirty="0"/>
              <a:t>(niet gereserveerd), maar inkooporders die werden afgewezen, of die de status "Opnieuw goedkeuring vereist" of "Bezig met verwerken" hebben kan je wel nog terugvinden.</a:t>
            </a:r>
          </a:p>
          <a:p>
            <a:pPr lvl="1" indent="-342900">
              <a:buFont typeface="Wingdings" panose="05000000000000000000" pitchFamily="2" charset="2"/>
              <a:buChar char="Ø"/>
            </a:pPr>
            <a:endParaRPr lang="nl-BE" sz="800" dirty="0">
              <a:sym typeface="Wingdings" panose="05000000000000000000" pitchFamily="2" charset="2"/>
            </a:endParaRPr>
          </a:p>
          <a:p>
            <a:pPr lvl="1" indent="-342900">
              <a:buFont typeface="Wingdings" panose="05000000000000000000" pitchFamily="2" charset="2"/>
              <a:buChar char="Ø"/>
            </a:pPr>
            <a:r>
              <a:rPr lang="nl-BE" sz="1800" dirty="0"/>
              <a:t>Enkel verzendingen die </a:t>
            </a:r>
            <a:r>
              <a:rPr lang="nl-BE" sz="1800" b="1" dirty="0">
                <a:solidFill>
                  <a:schemeClr val="accent2"/>
                </a:solidFill>
              </a:rPr>
              <a:t>Niet Geannuleerd </a:t>
            </a:r>
            <a:r>
              <a:rPr lang="nl-BE" sz="1800" dirty="0"/>
              <a:t>zijn worden getoond.</a:t>
            </a:r>
          </a:p>
          <a:p>
            <a:pPr marL="233100" lvl="1" indent="0">
              <a:buNone/>
            </a:pPr>
            <a:endParaRPr lang="nl-BE" sz="800" dirty="0"/>
          </a:p>
          <a:p>
            <a:pPr lvl="1" indent="-342900">
              <a:buFont typeface="Wingdings" panose="05000000000000000000" pitchFamily="2" charset="2"/>
              <a:buChar char="Ø"/>
            </a:pPr>
            <a:r>
              <a:rPr lang="nl-BE" sz="1800" u="sng" dirty="0"/>
              <a:t>Merk op:</a:t>
            </a:r>
            <a:r>
              <a:rPr lang="nl-BE" sz="1800" dirty="0"/>
              <a:t>  sommige prompts zijn niet van toepassing op dit rapport (aangegeven met (*)).</a:t>
            </a:r>
          </a:p>
          <a:p>
            <a:pPr lvl="1" indent="-342900">
              <a:buFont typeface="Wingdings" panose="05000000000000000000" pitchFamily="2" charset="2"/>
              <a:buChar char="Ø"/>
            </a:pPr>
            <a:endParaRPr lang="nl-BE" sz="800" dirty="0">
              <a:solidFill>
                <a:schemeClr val="bg1">
                  <a:lumMod val="50000"/>
                </a:schemeClr>
              </a:solidFill>
            </a:endParaRPr>
          </a:p>
          <a:p>
            <a:pPr marL="233100" lvl="1" indent="0">
              <a:buNone/>
            </a:pPr>
            <a:endParaRPr lang="nl-BE" sz="800" dirty="0"/>
          </a:p>
          <a:p>
            <a:pPr marL="233100" lvl="1" indent="0">
              <a:buNone/>
            </a:pPr>
            <a:endParaRPr lang="nl-BE" sz="800" dirty="0">
              <a:solidFill>
                <a:schemeClr val="bg1">
                  <a:lumMod val="50000"/>
                </a:schemeClr>
              </a:solidFill>
            </a:endParaRPr>
          </a:p>
          <a:p>
            <a:pPr marL="233100" lvl="1" indent="0">
              <a:buNone/>
            </a:pPr>
            <a:endParaRPr lang="nl-BE" sz="800" dirty="0">
              <a:solidFill>
                <a:schemeClr val="bg1">
                  <a:lumMod val="50000"/>
                </a:schemeClr>
              </a:solidFill>
            </a:endParaRPr>
          </a:p>
        </p:txBody>
      </p:sp>
      <p:sp>
        <p:nvSpPr>
          <p:cNvPr id="3" name="Titel 1"/>
          <p:cNvSpPr>
            <a:spLocks noGrp="1"/>
          </p:cNvSpPr>
          <p:nvPr>
            <p:ph type="title"/>
          </p:nvPr>
        </p:nvSpPr>
        <p:spPr>
          <a:xfrm>
            <a:off x="1347118" y="127914"/>
            <a:ext cx="7796881" cy="536116"/>
          </a:xfrm>
        </p:spPr>
        <p:txBody>
          <a:bodyPr/>
          <a:lstStyle/>
          <a:p>
            <a:r>
              <a:rPr lang="nl-BE" dirty="0"/>
              <a:t>Inkoop</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6527749" cy="461665"/>
          </a:xfrm>
          <a:prstGeom prst="rect">
            <a:avLst/>
          </a:prstGeom>
          <a:noFill/>
        </p:spPr>
        <p:txBody>
          <a:bodyPr wrap="none" rtlCol="0">
            <a:spAutoFit/>
          </a:bodyPr>
          <a:lstStyle>
            <a:defPPr>
              <a:defRPr lang="en-US"/>
            </a:defPPr>
            <a:lvl1pPr>
              <a:defRPr sz="2000" i="1">
                <a:latin typeface="+mn-lt"/>
              </a:defRPr>
            </a:lvl1pPr>
          </a:lstStyle>
          <a:p>
            <a:r>
              <a:rPr lang="nl-BE" sz="2400" b="1" dirty="0"/>
              <a:t>Inkooporders met Facturen – Open Inkooporders</a:t>
            </a:r>
          </a:p>
        </p:txBody>
      </p:sp>
      <p:sp>
        <p:nvSpPr>
          <p:cNvPr id="7" name="PIJL-RECHTS 6">
            <a:extLst>
              <a:ext uri="{FF2B5EF4-FFF2-40B4-BE49-F238E27FC236}">
                <a16:creationId xmlns:a16="http://schemas.microsoft.com/office/drawing/2014/main" id="{3AFF19AD-3F1F-4DE0-AB5A-F83A126E8310}"/>
              </a:ext>
            </a:extLst>
          </p:cNvPr>
          <p:cNvSpPr/>
          <p:nvPr/>
        </p:nvSpPr>
        <p:spPr bwMode="auto">
          <a:xfrm>
            <a:off x="392416" y="3358521"/>
            <a:ext cx="448734" cy="296333"/>
          </a:xfrm>
          <a:prstGeom prst="rightArrow">
            <a:avLst/>
          </a:prstGeom>
          <a:solidFill>
            <a:schemeClr val="accent3">
              <a:lumMod val="75000"/>
              <a:alpha val="25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Tree>
    <p:extLst>
      <p:ext uri="{BB962C8B-B14F-4D97-AF65-F5344CB8AC3E}">
        <p14:creationId xmlns:p14="http://schemas.microsoft.com/office/powerpoint/2010/main" val="286506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BF601B5-7C03-4B32-B3E6-E8B3613D1A45}"/>
              </a:ext>
            </a:extLst>
          </p:cNvPr>
          <p:cNvPicPr>
            <a:picLocks noChangeAspect="1"/>
          </p:cNvPicPr>
          <p:nvPr/>
        </p:nvPicPr>
        <p:blipFill>
          <a:blip r:embed="rId3"/>
          <a:stretch>
            <a:fillRect/>
          </a:stretch>
        </p:blipFill>
        <p:spPr>
          <a:xfrm>
            <a:off x="496061" y="1119364"/>
            <a:ext cx="8151877" cy="2933217"/>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Inkoop</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657699"/>
            <a:ext cx="4689104" cy="461665"/>
          </a:xfrm>
          <a:prstGeom prst="rect">
            <a:avLst/>
          </a:prstGeom>
          <a:noFill/>
        </p:spPr>
        <p:txBody>
          <a:bodyPr wrap="none" rtlCol="0">
            <a:spAutoFit/>
          </a:bodyPr>
          <a:lstStyle>
            <a:defPPr>
              <a:defRPr lang="en-US"/>
            </a:defPPr>
            <a:lvl1pPr>
              <a:defRPr sz="2000" i="1">
                <a:latin typeface="+mn-lt"/>
              </a:defRPr>
            </a:lvl1pPr>
          </a:lstStyle>
          <a:p>
            <a:r>
              <a:rPr lang="nl-BE" sz="2400" b="1" dirty="0"/>
              <a:t>Bestelaanvragen met Inkooporders</a:t>
            </a:r>
          </a:p>
        </p:txBody>
      </p:sp>
      <p:pic>
        <p:nvPicPr>
          <p:cNvPr id="10" name="Afbeelding 9" descr="lamp.jpg">
            <a:extLst>
              <a:ext uri="{FF2B5EF4-FFF2-40B4-BE49-F238E27FC236}">
                <a16:creationId xmlns:a16="http://schemas.microsoft.com/office/drawing/2014/main" id="{05E226FB-97B0-439B-9116-628C4A42867E}"/>
              </a:ext>
            </a:extLst>
          </p:cNvPr>
          <p:cNvPicPr>
            <a:picLocks noChangeAspect="1"/>
          </p:cNvPicPr>
          <p:nvPr/>
        </p:nvPicPr>
        <p:blipFill>
          <a:blip r:embed="rId4" cstate="print"/>
          <a:stretch>
            <a:fillRect/>
          </a:stretch>
        </p:blipFill>
        <p:spPr>
          <a:xfrm>
            <a:off x="1658014" y="3351316"/>
            <a:ext cx="632313" cy="591430"/>
          </a:xfrm>
          <a:prstGeom prst="rect">
            <a:avLst/>
          </a:prstGeom>
          <a:solidFill>
            <a:schemeClr val="bg1">
              <a:alpha val="0"/>
            </a:schemeClr>
          </a:solidFill>
        </p:spPr>
      </p:pic>
      <p:pic>
        <p:nvPicPr>
          <p:cNvPr id="19" name="Afbeelding 18">
            <a:extLst>
              <a:ext uri="{FF2B5EF4-FFF2-40B4-BE49-F238E27FC236}">
                <a16:creationId xmlns:a16="http://schemas.microsoft.com/office/drawing/2014/main" id="{81D704B9-89A1-4715-97EE-7829AFBA80AC}"/>
              </a:ext>
            </a:extLst>
          </p:cNvPr>
          <p:cNvPicPr>
            <a:picLocks noChangeAspect="1"/>
          </p:cNvPicPr>
          <p:nvPr/>
        </p:nvPicPr>
        <p:blipFill>
          <a:blip r:embed="rId5"/>
          <a:stretch>
            <a:fillRect/>
          </a:stretch>
        </p:blipFill>
        <p:spPr>
          <a:xfrm>
            <a:off x="367476" y="4053803"/>
            <a:ext cx="6233923" cy="1268219"/>
          </a:xfrm>
          <a:prstGeom prst="rect">
            <a:avLst/>
          </a:prstGeom>
        </p:spPr>
      </p:pic>
      <p:pic>
        <p:nvPicPr>
          <p:cNvPr id="25" name="Afbeelding 24">
            <a:extLst>
              <a:ext uri="{FF2B5EF4-FFF2-40B4-BE49-F238E27FC236}">
                <a16:creationId xmlns:a16="http://schemas.microsoft.com/office/drawing/2014/main" id="{30F148B3-2399-4DBC-9B67-18A5823171B0}"/>
              </a:ext>
            </a:extLst>
          </p:cNvPr>
          <p:cNvPicPr>
            <a:picLocks noChangeAspect="1"/>
          </p:cNvPicPr>
          <p:nvPr/>
        </p:nvPicPr>
        <p:blipFill>
          <a:blip r:embed="rId6"/>
          <a:stretch>
            <a:fillRect/>
          </a:stretch>
        </p:blipFill>
        <p:spPr>
          <a:xfrm>
            <a:off x="2371561" y="4666601"/>
            <a:ext cx="6050063" cy="1448717"/>
          </a:xfrm>
          <a:prstGeom prst="rect">
            <a:avLst/>
          </a:prstGeom>
        </p:spPr>
      </p:pic>
      <p:pic>
        <p:nvPicPr>
          <p:cNvPr id="23" name="Afbeelding 22">
            <a:extLst>
              <a:ext uri="{FF2B5EF4-FFF2-40B4-BE49-F238E27FC236}">
                <a16:creationId xmlns:a16="http://schemas.microsoft.com/office/drawing/2014/main" id="{110F291B-74E6-4208-A4D8-D385BCB2B7C3}"/>
              </a:ext>
            </a:extLst>
          </p:cNvPr>
          <p:cNvPicPr>
            <a:picLocks noChangeAspect="1"/>
          </p:cNvPicPr>
          <p:nvPr/>
        </p:nvPicPr>
        <p:blipFill>
          <a:blip r:embed="rId7"/>
          <a:stretch>
            <a:fillRect/>
          </a:stretch>
        </p:blipFill>
        <p:spPr>
          <a:xfrm>
            <a:off x="5838118" y="3993493"/>
            <a:ext cx="1179503" cy="2864507"/>
          </a:xfrm>
          <a:prstGeom prst="rect">
            <a:avLst/>
          </a:prstGeom>
        </p:spPr>
      </p:pic>
      <p:pic>
        <p:nvPicPr>
          <p:cNvPr id="17" name="Afbeelding 16">
            <a:extLst>
              <a:ext uri="{FF2B5EF4-FFF2-40B4-BE49-F238E27FC236}">
                <a16:creationId xmlns:a16="http://schemas.microsoft.com/office/drawing/2014/main" id="{D1C8D11D-3C3D-4E67-9340-A515CBF6393F}"/>
              </a:ext>
            </a:extLst>
          </p:cNvPr>
          <p:cNvPicPr>
            <a:picLocks noChangeAspect="1"/>
          </p:cNvPicPr>
          <p:nvPr/>
        </p:nvPicPr>
        <p:blipFill>
          <a:blip r:embed="rId8"/>
          <a:stretch>
            <a:fillRect/>
          </a:stretch>
        </p:blipFill>
        <p:spPr>
          <a:xfrm>
            <a:off x="6688289" y="5804493"/>
            <a:ext cx="2455709" cy="1006990"/>
          </a:xfrm>
          <a:prstGeom prst="rect">
            <a:avLst/>
          </a:prstGeom>
        </p:spPr>
      </p:pic>
    </p:spTree>
    <p:extLst>
      <p:ext uri="{BB962C8B-B14F-4D97-AF65-F5344CB8AC3E}">
        <p14:creationId xmlns:p14="http://schemas.microsoft.com/office/powerpoint/2010/main" val="308637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09795"/>
            <a:ext cx="4689104" cy="461665"/>
          </a:xfrm>
          <a:prstGeom prst="rect">
            <a:avLst/>
          </a:prstGeom>
          <a:noFill/>
        </p:spPr>
        <p:txBody>
          <a:bodyPr wrap="none" rtlCol="0">
            <a:spAutoFit/>
          </a:bodyPr>
          <a:lstStyle>
            <a:defPPr>
              <a:defRPr lang="en-US"/>
            </a:defPPr>
            <a:lvl1pPr>
              <a:defRPr sz="2000" i="1">
                <a:latin typeface="+mn-lt"/>
              </a:defRPr>
            </a:lvl1pPr>
          </a:lstStyle>
          <a:p>
            <a:r>
              <a:rPr lang="nl-BE" sz="2400" b="1" dirty="0"/>
              <a:t>Bestelaanvragen met Inkooporders</a:t>
            </a:r>
          </a:p>
        </p:txBody>
      </p:sp>
      <p:sp>
        <p:nvSpPr>
          <p:cNvPr id="8" name="Tijdelijke aanduiding voor inhoud 1">
            <a:extLst>
              <a:ext uri="{FF2B5EF4-FFF2-40B4-BE49-F238E27FC236}">
                <a16:creationId xmlns:a16="http://schemas.microsoft.com/office/drawing/2014/main" id="{EEA98F7A-DE36-493D-B409-6B419A2C13D2}"/>
              </a:ext>
            </a:extLst>
          </p:cNvPr>
          <p:cNvSpPr>
            <a:spLocks noGrp="1"/>
          </p:cNvSpPr>
          <p:nvPr>
            <p:ph idx="1"/>
          </p:nvPr>
        </p:nvSpPr>
        <p:spPr>
          <a:xfrm>
            <a:off x="412978" y="1423995"/>
            <a:ext cx="8460677" cy="4507677"/>
          </a:xfrm>
        </p:spPr>
        <p:txBody>
          <a:bodyPr/>
          <a:lstStyle/>
          <a:p>
            <a:pPr lvl="1" indent="-342900">
              <a:buFont typeface="Wingdings" panose="05000000000000000000" pitchFamily="2" charset="2"/>
              <a:buChar char="Ø"/>
            </a:pPr>
            <a:r>
              <a:rPr lang="nl-BE" sz="2000" dirty="0"/>
              <a:t>Selectiecriteria o.a.:</a:t>
            </a:r>
          </a:p>
          <a:p>
            <a:pPr lvl="3"/>
            <a:r>
              <a:rPr lang="nl-BE" sz="1800" dirty="0"/>
              <a:t>Entiteit, programma, (ESR) </a:t>
            </a:r>
            <a:r>
              <a:rPr lang="nl-BE" sz="1800" dirty="0">
                <a:solidFill>
                  <a:srgbClr val="00B0F0"/>
                </a:solidFill>
              </a:rPr>
              <a:t>!! Niet op Begrotingsartikel… !!</a:t>
            </a:r>
          </a:p>
          <a:p>
            <a:pPr lvl="3"/>
            <a:r>
              <a:rPr lang="nl-BE" sz="1800" dirty="0"/>
              <a:t>Budgetopbouw Segment</a:t>
            </a:r>
          </a:p>
          <a:p>
            <a:pPr lvl="3"/>
            <a:r>
              <a:rPr lang="nl-BE" sz="1800" dirty="0"/>
              <a:t>Bestelaanvraag nummer</a:t>
            </a:r>
          </a:p>
          <a:p>
            <a:pPr lvl="3"/>
            <a:r>
              <a:rPr lang="nl-BE" sz="1800" dirty="0"/>
              <a:t>Status Bestelaanvraag (</a:t>
            </a:r>
            <a:r>
              <a:rPr lang="nl-BE" sz="1800" dirty="0" err="1"/>
              <a:t>defaults</a:t>
            </a:r>
            <a:r>
              <a:rPr lang="nl-BE" sz="1800" dirty="0"/>
              <a:t>: “Goedgekeurd” en “Bezig met verwerken”)</a:t>
            </a:r>
          </a:p>
          <a:p>
            <a:pPr lvl="3"/>
            <a:r>
              <a:rPr lang="nl-BE" sz="1800" dirty="0"/>
              <a:t>Soort (Diensten, Goederen…), Bronsoort (Leverancier, Voorraad)</a:t>
            </a:r>
          </a:p>
          <a:p>
            <a:pPr lvl="3"/>
            <a:r>
              <a:rPr lang="nl-BE" sz="1800" dirty="0"/>
              <a:t>Bestelaanvraag Afsluitingsstatus (“Definitief Afgesloten”, “Open”)</a:t>
            </a:r>
          </a:p>
          <a:p>
            <a:pPr lvl="3"/>
            <a:r>
              <a:rPr lang="nl-BE" sz="1800" dirty="0"/>
              <a:t>Velden nuttig voor opvolging voorraden (</a:t>
            </a:r>
            <a:r>
              <a:rPr lang="nl-BE" sz="1800" dirty="0" err="1"/>
              <a:t>vb</a:t>
            </a:r>
            <a:r>
              <a:rPr lang="nl-BE" sz="1800" dirty="0"/>
              <a:t> Bronsoort)</a:t>
            </a:r>
          </a:p>
          <a:p>
            <a:pPr lvl="3"/>
            <a:r>
              <a:rPr lang="nl-BE" sz="1800" dirty="0"/>
              <a:t>Open/Gesloten Bestelaanvraag regels</a:t>
            </a:r>
            <a:br>
              <a:rPr lang="nl-BE" sz="1800" dirty="0"/>
            </a:br>
            <a:endParaRPr lang="nl-BE" sz="1800" dirty="0"/>
          </a:p>
          <a:p>
            <a:pPr lvl="1" indent="-342900">
              <a:buFont typeface="Wingdings" panose="05000000000000000000" pitchFamily="2" charset="2"/>
              <a:buChar char="Ø"/>
            </a:pPr>
            <a:r>
              <a:rPr lang="nl-BE" sz="1800" dirty="0"/>
              <a:t>Open/Gesloten </a:t>
            </a:r>
            <a:r>
              <a:rPr lang="nl-BE" sz="1800" dirty="0" err="1"/>
              <a:t>Bestelaanvraagregels</a:t>
            </a:r>
            <a:r>
              <a:rPr lang="nl-BE" sz="1800" dirty="0"/>
              <a:t>= Berekende rapporteringsstatus</a:t>
            </a:r>
          </a:p>
          <a:p>
            <a:pPr lvl="4" indent="-342900">
              <a:buFont typeface="Wingdings" panose="05000000000000000000" pitchFamily="2" charset="2"/>
              <a:buChar char="Ø"/>
            </a:pPr>
            <a:r>
              <a:rPr lang="nl-BE" sz="1800" dirty="0"/>
              <a:t>Status van de Regels. </a:t>
            </a:r>
          </a:p>
          <a:p>
            <a:pPr lvl="4" indent="-342900">
              <a:buFont typeface="Wingdings" panose="05000000000000000000" pitchFamily="2" charset="2"/>
              <a:buChar char="Ø"/>
            </a:pPr>
            <a:r>
              <a:rPr lang="nl-BE" sz="1800" u="sng" dirty="0"/>
              <a:t>Gesloten</a:t>
            </a:r>
            <a:r>
              <a:rPr lang="nl-BE" sz="1800" dirty="0"/>
              <a:t>:</a:t>
            </a:r>
          </a:p>
          <a:p>
            <a:pPr lvl="5" indent="-342900">
              <a:buFont typeface="Wingdings" panose="05000000000000000000" pitchFamily="2" charset="2"/>
              <a:buChar char="Ø"/>
            </a:pPr>
            <a:r>
              <a:rPr lang="nl-BE" sz="1600" dirty="0"/>
              <a:t>Indien een regel gekoppeld is aan en Inkooporder</a:t>
            </a:r>
          </a:p>
          <a:p>
            <a:pPr lvl="5" indent="-342900">
              <a:buFont typeface="Wingdings" panose="05000000000000000000" pitchFamily="2" charset="2"/>
              <a:buChar char="Ø"/>
            </a:pPr>
            <a:r>
              <a:rPr lang="nl-BE" sz="1600" dirty="0"/>
              <a:t>of indien Regel “Geannuleerd” of “Definitief afgesloten” is</a:t>
            </a:r>
          </a:p>
          <a:p>
            <a:pPr lvl="5" indent="-342900">
              <a:buFont typeface="Wingdings" panose="05000000000000000000" pitchFamily="2" charset="2"/>
              <a:buChar char="Ø"/>
            </a:pPr>
            <a:r>
              <a:rPr lang="nl-BE" sz="1600" dirty="0"/>
              <a:t>of indien BA op hoofding “Geannuleerd” of “Definitief afgesloten” is</a:t>
            </a:r>
          </a:p>
        </p:txBody>
      </p:sp>
      <p:pic>
        <p:nvPicPr>
          <p:cNvPr id="7" name="Afbeelding 6" descr="lamp.jpg">
            <a:extLst>
              <a:ext uri="{FF2B5EF4-FFF2-40B4-BE49-F238E27FC236}">
                <a16:creationId xmlns:a16="http://schemas.microsoft.com/office/drawing/2014/main" id="{4B9CF156-15B2-4DBD-A3D5-45D8ECBC7314}"/>
              </a:ext>
            </a:extLst>
          </p:cNvPr>
          <p:cNvPicPr>
            <a:picLocks noChangeAspect="1"/>
          </p:cNvPicPr>
          <p:nvPr/>
        </p:nvPicPr>
        <p:blipFill>
          <a:blip r:embed="rId3" cstate="print"/>
          <a:stretch>
            <a:fillRect/>
          </a:stretch>
        </p:blipFill>
        <p:spPr>
          <a:xfrm>
            <a:off x="8511687" y="4628959"/>
            <a:ext cx="632313" cy="591430"/>
          </a:xfrm>
          <a:prstGeom prst="rect">
            <a:avLst/>
          </a:prstGeom>
          <a:solidFill>
            <a:schemeClr val="bg1">
              <a:alpha val="0"/>
            </a:schemeClr>
          </a:solidFill>
        </p:spPr>
      </p:pic>
    </p:spTree>
    <p:extLst>
      <p:ext uri="{BB962C8B-B14F-4D97-AF65-F5344CB8AC3E}">
        <p14:creationId xmlns:p14="http://schemas.microsoft.com/office/powerpoint/2010/main" val="385075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09795"/>
            <a:ext cx="4689104" cy="461665"/>
          </a:xfrm>
          <a:prstGeom prst="rect">
            <a:avLst/>
          </a:prstGeom>
          <a:noFill/>
        </p:spPr>
        <p:txBody>
          <a:bodyPr wrap="none" rtlCol="0">
            <a:spAutoFit/>
          </a:bodyPr>
          <a:lstStyle>
            <a:defPPr>
              <a:defRPr lang="en-US"/>
            </a:defPPr>
            <a:lvl1pPr>
              <a:defRPr sz="2000" i="1">
                <a:latin typeface="+mn-lt"/>
              </a:defRPr>
            </a:lvl1pPr>
          </a:lstStyle>
          <a:p>
            <a:r>
              <a:rPr lang="nl-BE" sz="2400" b="1" dirty="0"/>
              <a:t>Bestelaanvragen met Inkooporders</a:t>
            </a:r>
          </a:p>
        </p:txBody>
      </p:sp>
      <p:sp>
        <p:nvSpPr>
          <p:cNvPr id="8" name="Tijdelijke aanduiding voor inhoud 1">
            <a:extLst>
              <a:ext uri="{FF2B5EF4-FFF2-40B4-BE49-F238E27FC236}">
                <a16:creationId xmlns:a16="http://schemas.microsoft.com/office/drawing/2014/main" id="{EEA98F7A-DE36-493D-B409-6B419A2C13D2}"/>
              </a:ext>
            </a:extLst>
          </p:cNvPr>
          <p:cNvSpPr>
            <a:spLocks noGrp="1"/>
          </p:cNvSpPr>
          <p:nvPr>
            <p:ph idx="1"/>
          </p:nvPr>
        </p:nvSpPr>
        <p:spPr>
          <a:xfrm>
            <a:off x="412978" y="1325102"/>
            <a:ext cx="8603005" cy="5404984"/>
          </a:xfrm>
        </p:spPr>
        <p:txBody>
          <a:bodyPr/>
          <a:lstStyle/>
          <a:p>
            <a:pPr lvl="1" indent="-342900">
              <a:buFont typeface="Wingdings" panose="05000000000000000000" pitchFamily="2" charset="2"/>
              <a:buChar char="Ø"/>
            </a:pPr>
            <a:r>
              <a:rPr lang="nl-BE" sz="2000" dirty="0"/>
              <a:t>Speciale kenmerken:</a:t>
            </a:r>
          </a:p>
          <a:p>
            <a:pPr lvl="4" indent="-342900">
              <a:buFont typeface="Wingdings" panose="05000000000000000000" pitchFamily="2" charset="2"/>
              <a:buChar char="v"/>
            </a:pPr>
            <a:r>
              <a:rPr lang="nl-BE" sz="1800" dirty="0"/>
              <a:t>Doorklikken op BA-nummer naar </a:t>
            </a:r>
            <a:r>
              <a:rPr lang="nl-BE" sz="1800" dirty="0" err="1"/>
              <a:t>OraFin</a:t>
            </a:r>
            <a:r>
              <a:rPr lang="nl-BE" sz="1800" dirty="0"/>
              <a:t>:</a:t>
            </a:r>
            <a:r>
              <a:rPr lang="nl-BE" sz="1800" i="1" dirty="0">
                <a:solidFill>
                  <a:srgbClr val="000000"/>
                </a:solidFill>
              </a:rPr>
              <a:t> </a:t>
            </a:r>
            <a:r>
              <a:rPr lang="nl-BE" sz="1800" dirty="0" err="1">
                <a:solidFill>
                  <a:srgbClr val="0070C0"/>
                </a:solidFill>
              </a:rPr>
              <a:t>OraFin</a:t>
            </a:r>
            <a:r>
              <a:rPr lang="nl-BE" sz="1800" dirty="0">
                <a:solidFill>
                  <a:srgbClr val="0070C0"/>
                </a:solidFill>
              </a:rPr>
              <a:t> bedragen Excl. BTW</a:t>
            </a:r>
          </a:p>
          <a:p>
            <a:pPr lvl="4" indent="-342900">
              <a:buFont typeface="Wingdings" panose="05000000000000000000" pitchFamily="2" charset="2"/>
              <a:buChar char="v"/>
            </a:pPr>
            <a:r>
              <a:rPr lang="nl-BE" sz="1800" dirty="0"/>
              <a:t>Doorklikken naar “Goedkeuringsdetails“</a:t>
            </a:r>
          </a:p>
          <a:p>
            <a:pPr lvl="4" indent="-342900">
              <a:buFont typeface="Wingdings" panose="05000000000000000000" pitchFamily="2" charset="2"/>
              <a:buChar char="v"/>
            </a:pPr>
            <a:r>
              <a:rPr lang="nl-BE" sz="1800" dirty="0"/>
              <a:t>Nieuwe velden “Voorbereider”, “Transactie Status”, “Spoed Vlag”, “Bestelaanvraag Type” (Intern/Inkoop) … (instap Vloot)</a:t>
            </a:r>
          </a:p>
          <a:p>
            <a:pPr lvl="4" indent="-342900">
              <a:buFont typeface="Wingdings" panose="05000000000000000000" pitchFamily="2" charset="2"/>
              <a:buChar char="v"/>
            </a:pPr>
            <a:r>
              <a:rPr lang="nl-BE" sz="1800" dirty="0"/>
              <a:t>Op te nemen kolommen : o.a. “Subsidie code/omschrijving”, “Vrijgesteld voor Uitzuivering”… en velden nuttig voor opvolging voorraden</a:t>
            </a:r>
          </a:p>
          <a:p>
            <a:pPr lvl="4" indent="-342900">
              <a:buFont typeface="Wingdings" panose="05000000000000000000" pitchFamily="2" charset="2"/>
              <a:buChar char="v"/>
            </a:pPr>
            <a:r>
              <a:rPr lang="nl-BE" sz="1800" dirty="0"/>
              <a:t>Weergaves: Standaard en Beknopt</a:t>
            </a:r>
          </a:p>
          <a:p>
            <a:pPr lvl="4" indent="-342900">
              <a:buFont typeface="Wingdings" panose="05000000000000000000" pitchFamily="2" charset="2"/>
              <a:buChar char="v"/>
            </a:pPr>
            <a:r>
              <a:rPr lang="nl-BE" sz="1800" dirty="0"/>
              <a:t>Specifieke rapport-opbouw = weergave in </a:t>
            </a:r>
            <a:r>
              <a:rPr lang="nl-BE" sz="1800" dirty="0" err="1"/>
              <a:t>OraFin</a:t>
            </a:r>
            <a:endParaRPr lang="nl-BE" sz="1800" dirty="0"/>
          </a:p>
          <a:p>
            <a:pPr lvl="4" indent="-342900">
              <a:buFont typeface="Wingdings" panose="05000000000000000000" pitchFamily="2" charset="2"/>
              <a:buChar char="v"/>
            </a:pPr>
            <a:endParaRPr lang="nl-BE" sz="800" dirty="0"/>
          </a:p>
          <a:p>
            <a:pPr lvl="1" indent="-342900">
              <a:buFont typeface="Wingdings" panose="05000000000000000000" pitchFamily="2" charset="2"/>
              <a:buChar char="Ø"/>
            </a:pPr>
            <a:r>
              <a:rPr lang="nl-BE" sz="2000" dirty="0"/>
              <a:t>Belangrijkste rapport inzake alles wat (</a:t>
            </a:r>
            <a:r>
              <a:rPr lang="nl-BE" sz="2000" u="sng" dirty="0"/>
              <a:t>opvolging</a:t>
            </a:r>
            <a:r>
              <a:rPr lang="nl-BE" sz="2000" dirty="0"/>
              <a:t>) bestelaanvragen betreft, belangrijk rapport voor Vloot</a:t>
            </a:r>
          </a:p>
          <a:p>
            <a:pPr lvl="1"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sz="2000" dirty="0"/>
              <a:t>Geeft een duidelijk beeld voor opvolging in tegenstelling tot opvolging in </a:t>
            </a:r>
            <a:r>
              <a:rPr lang="nl-BE" sz="2000" dirty="0" err="1"/>
              <a:t>iProcurement</a:t>
            </a:r>
            <a:br>
              <a:rPr lang="nl-BE" sz="2000" dirty="0"/>
            </a:br>
            <a:r>
              <a:rPr lang="nl-BE" sz="2000" dirty="0" err="1"/>
              <a:t>Vb</a:t>
            </a:r>
            <a:r>
              <a:rPr lang="nl-BE" sz="2000" dirty="0"/>
              <a:t> een </a:t>
            </a:r>
            <a:r>
              <a:rPr lang="nl-BE" sz="2000" dirty="0" err="1"/>
              <a:t>opgeplitst</a:t>
            </a:r>
            <a:r>
              <a:rPr lang="nl-BE" sz="2000" dirty="0"/>
              <a:t> BA: oorspronkelijk 1000 euro, omgezet naar 750 en 250, komt als totaal van de BA in </a:t>
            </a:r>
            <a:r>
              <a:rPr lang="nl-BE" sz="2000" dirty="0" err="1"/>
              <a:t>iProcurement</a:t>
            </a:r>
            <a:r>
              <a:rPr lang="nl-BE" sz="2000" dirty="0"/>
              <a:t> op 2000 (1000+750+250))</a:t>
            </a:r>
          </a:p>
          <a:p>
            <a:pPr lvl="4" indent="-342900">
              <a:buFont typeface="Wingdings" panose="05000000000000000000" pitchFamily="2" charset="2"/>
              <a:buChar char="v"/>
            </a:pPr>
            <a:endParaRPr lang="nl-BE" sz="1800" dirty="0"/>
          </a:p>
        </p:txBody>
      </p:sp>
    </p:spTree>
    <p:extLst>
      <p:ext uri="{BB962C8B-B14F-4D97-AF65-F5344CB8AC3E}">
        <p14:creationId xmlns:p14="http://schemas.microsoft.com/office/powerpoint/2010/main" val="45232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347119" y="1023660"/>
            <a:ext cx="7416000" cy="3672000"/>
          </a:xfrm>
        </p:spPr>
        <p:txBody>
          <a:bodyPr vert="horz" lIns="0" tIns="0" rIns="0" bIns="0" rtlCol="0" anchor="t">
            <a:noAutofit/>
          </a:bodyPr>
          <a:lstStyle/>
          <a:p>
            <a:pPr marL="342900" indent="-342900">
              <a:buFontTx/>
              <a:buChar char="-"/>
            </a:pPr>
            <a:r>
              <a:rPr lang="nl-BE" dirty="0">
                <a:latin typeface="FlandersArtSans-Regular"/>
              </a:rPr>
              <a:t>Uitschakelen microfoon en camera</a:t>
            </a:r>
            <a:endParaRPr lang="nl-BE" dirty="0"/>
          </a:p>
          <a:p>
            <a:pPr marL="342900" indent="-342900">
              <a:buFontTx/>
              <a:buChar char="-"/>
            </a:pPr>
            <a:endParaRPr lang="nl-BE" dirty="0"/>
          </a:p>
          <a:p>
            <a:pPr marL="342900" indent="-342900">
              <a:buFontTx/>
              <a:buChar char="-"/>
            </a:pPr>
            <a:endParaRPr lang="nl-BE" dirty="0"/>
          </a:p>
          <a:p>
            <a:pPr marL="342900" indent="-342900">
              <a:buFontTx/>
              <a:buChar char="-"/>
            </a:pPr>
            <a:endParaRPr lang="nl-BE" dirty="0"/>
          </a:p>
          <a:p>
            <a:pPr marL="342900" indent="-342900">
              <a:buFontTx/>
              <a:buChar char="-"/>
            </a:pPr>
            <a:endParaRPr lang="nl-BE" dirty="0"/>
          </a:p>
          <a:p>
            <a:pPr>
              <a:buNone/>
            </a:pPr>
            <a:endParaRPr lang="nl-BE" dirty="0"/>
          </a:p>
          <a:p>
            <a:pPr marL="342900" indent="-342900">
              <a:buFontTx/>
              <a:buChar char="-"/>
            </a:pPr>
            <a:r>
              <a:rPr lang="nl-BE" dirty="0"/>
              <a:t>Vragen: op “Teams chat” of “Hand Opsteken”</a:t>
            </a:r>
          </a:p>
          <a:p>
            <a:pPr marL="342900" indent="-342900">
              <a:buFontTx/>
              <a:buChar char="-"/>
            </a:pPr>
            <a:endParaRPr lang="nl-BE" dirty="0"/>
          </a:p>
          <a:p>
            <a:pPr marL="342900" indent="-342900">
              <a:buFontTx/>
              <a:buChar char="-"/>
            </a:pPr>
            <a:endParaRPr lang="nl-BE" dirty="0"/>
          </a:p>
          <a:p>
            <a:pPr marL="342900" indent="-342900">
              <a:buFontTx/>
              <a:buChar char="-"/>
            </a:pPr>
            <a:endParaRPr lang="nl-BE" dirty="0"/>
          </a:p>
          <a:p>
            <a:pPr marL="342900" indent="-342900">
              <a:buFontTx/>
              <a:buChar char="-"/>
            </a:pPr>
            <a:endParaRPr lang="nl-BE" dirty="0"/>
          </a:p>
          <a:p>
            <a:pPr marL="342900" indent="-342900">
              <a:buFontTx/>
              <a:buChar char="-"/>
            </a:pPr>
            <a:r>
              <a:rPr lang="nl-BE" dirty="0"/>
              <a:t>Tussentijdse momenten voor beantwoorden van vragen</a:t>
            </a:r>
          </a:p>
        </p:txBody>
      </p:sp>
      <p:pic>
        <p:nvPicPr>
          <p:cNvPr id="8" name="Afbeelding 7">
            <a:extLst>
              <a:ext uri="{FF2B5EF4-FFF2-40B4-BE49-F238E27FC236}">
                <a16:creationId xmlns:a16="http://schemas.microsoft.com/office/drawing/2014/main" id="{6EE2CFAA-0479-4D18-8296-055127AC98D4}"/>
              </a:ext>
            </a:extLst>
          </p:cNvPr>
          <p:cNvPicPr>
            <a:picLocks noChangeAspect="1"/>
          </p:cNvPicPr>
          <p:nvPr/>
        </p:nvPicPr>
        <p:blipFill>
          <a:blip r:embed="rId2"/>
          <a:stretch>
            <a:fillRect/>
          </a:stretch>
        </p:blipFill>
        <p:spPr>
          <a:xfrm>
            <a:off x="618988" y="1604050"/>
            <a:ext cx="8008257" cy="886879"/>
          </a:xfrm>
          <a:prstGeom prst="rect">
            <a:avLst/>
          </a:prstGeom>
        </p:spPr>
      </p:pic>
      <p:pic>
        <p:nvPicPr>
          <p:cNvPr id="9" name="Afbeelding 8">
            <a:extLst>
              <a:ext uri="{FF2B5EF4-FFF2-40B4-BE49-F238E27FC236}">
                <a16:creationId xmlns:a16="http://schemas.microsoft.com/office/drawing/2014/main" id="{B76B9EF5-7A9B-4344-B967-4B9A799A7BF6}"/>
              </a:ext>
            </a:extLst>
          </p:cNvPr>
          <p:cNvPicPr>
            <a:picLocks noChangeAspect="1"/>
          </p:cNvPicPr>
          <p:nvPr/>
        </p:nvPicPr>
        <p:blipFill>
          <a:blip r:embed="rId3"/>
          <a:stretch>
            <a:fillRect/>
          </a:stretch>
        </p:blipFill>
        <p:spPr>
          <a:xfrm>
            <a:off x="618989" y="3790291"/>
            <a:ext cx="8008257" cy="886879"/>
          </a:xfrm>
          <a:prstGeom prst="rect">
            <a:avLst/>
          </a:prstGeom>
        </p:spPr>
      </p:pic>
      <p:sp>
        <p:nvSpPr>
          <p:cNvPr id="5" name="Slide Number Placeholder 4">
            <a:extLst>
              <a:ext uri="{FF2B5EF4-FFF2-40B4-BE49-F238E27FC236}">
                <a16:creationId xmlns:a16="http://schemas.microsoft.com/office/drawing/2014/main" id="{F1A3AD67-9423-4280-9CEC-3301CC401CAB}"/>
              </a:ext>
            </a:extLst>
          </p:cNvPr>
          <p:cNvSpPr>
            <a:spLocks noGrp="1"/>
          </p:cNvSpPr>
          <p:nvPr>
            <p:ph type="sldNum" sz="quarter" idx="12"/>
          </p:nvPr>
        </p:nvSpPr>
        <p:spPr/>
        <p:txBody>
          <a:bodyPr/>
          <a:lstStyle/>
          <a:p>
            <a:fld id="{7749CDD0-7D77-4D23-9A27-F361E39BA472}" type="datetime1">
              <a:rPr lang="nl-BE" smtClean="0"/>
              <a:pPr/>
              <a:t>8/06/2023</a:t>
            </a:fld>
            <a:r>
              <a:rPr lang="nl-BE"/>
              <a:t> </a:t>
            </a:r>
            <a:r>
              <a:rPr lang="nl-BE" b="1"/>
              <a:t>│</a:t>
            </a:r>
            <a:fld id="{B263F6C6-2226-4286-8995-C42CB1E7C290}" type="slidenum">
              <a:rPr lang="nl-BE" smtClean="0"/>
              <a:pPr/>
              <a:t>2</a:t>
            </a:fld>
            <a:endParaRPr lang="nl-NL"/>
          </a:p>
        </p:txBody>
      </p:sp>
      <p:sp>
        <p:nvSpPr>
          <p:cNvPr id="10" name="Titel 1">
            <a:extLst>
              <a:ext uri="{FF2B5EF4-FFF2-40B4-BE49-F238E27FC236}">
                <a16:creationId xmlns:a16="http://schemas.microsoft.com/office/drawing/2014/main" id="{F51B2A48-3690-4113-9026-549FF7D71ECC}"/>
              </a:ext>
            </a:extLst>
          </p:cNvPr>
          <p:cNvSpPr>
            <a:spLocks noGrp="1"/>
          </p:cNvSpPr>
          <p:nvPr>
            <p:ph type="title"/>
          </p:nvPr>
        </p:nvSpPr>
        <p:spPr>
          <a:xfrm>
            <a:off x="1347119" y="127913"/>
            <a:ext cx="7416000" cy="772011"/>
          </a:xfrm>
        </p:spPr>
        <p:txBody>
          <a:bodyPr/>
          <a:lstStyle/>
          <a:p>
            <a:pPr algn="ctr"/>
            <a:r>
              <a:rPr lang="nl-BE" dirty="0"/>
              <a:t>Afspraken</a:t>
            </a:r>
          </a:p>
        </p:txBody>
      </p:sp>
    </p:spTree>
    <p:extLst>
      <p:ext uri="{BB962C8B-B14F-4D97-AF65-F5344CB8AC3E}">
        <p14:creationId xmlns:p14="http://schemas.microsoft.com/office/powerpoint/2010/main" val="4223777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83447" y="813659"/>
            <a:ext cx="4689104" cy="461665"/>
          </a:xfrm>
          <a:prstGeom prst="rect">
            <a:avLst/>
          </a:prstGeom>
          <a:noFill/>
        </p:spPr>
        <p:txBody>
          <a:bodyPr wrap="none" rtlCol="0">
            <a:spAutoFit/>
          </a:bodyPr>
          <a:lstStyle>
            <a:defPPr>
              <a:defRPr lang="en-US"/>
            </a:defPPr>
            <a:lvl1pPr>
              <a:defRPr sz="2000" i="1">
                <a:latin typeface="+mn-lt"/>
              </a:defRPr>
            </a:lvl1pPr>
          </a:lstStyle>
          <a:p>
            <a:r>
              <a:rPr lang="nl-BE" sz="2400" b="1" dirty="0"/>
              <a:t>Bestelaanvragen met Inkooporders</a:t>
            </a:r>
          </a:p>
        </p:txBody>
      </p:sp>
      <p:pic>
        <p:nvPicPr>
          <p:cNvPr id="7" name="Picture 6">
            <a:extLst>
              <a:ext uri="{FF2B5EF4-FFF2-40B4-BE49-F238E27FC236}">
                <a16:creationId xmlns:a16="http://schemas.microsoft.com/office/drawing/2014/main" id="{5BDC4271-DFC7-42FC-BC06-ABA71A3B0C19}"/>
              </a:ext>
            </a:extLst>
          </p:cNvPr>
          <p:cNvPicPr>
            <a:picLocks noChangeAspect="1" noChangeArrowheads="1"/>
          </p:cNvPicPr>
          <p:nvPr/>
        </p:nvPicPr>
        <p:blipFill>
          <a:blip r:embed="rId3" cstate="print"/>
          <a:srcRect/>
          <a:stretch>
            <a:fillRect/>
          </a:stretch>
        </p:blipFill>
        <p:spPr bwMode="auto">
          <a:xfrm>
            <a:off x="131400" y="1399374"/>
            <a:ext cx="8881200" cy="4468428"/>
          </a:xfrm>
          <a:prstGeom prst="rect">
            <a:avLst/>
          </a:prstGeom>
          <a:noFill/>
          <a:ln w="9525">
            <a:noFill/>
            <a:miter lim="800000"/>
            <a:headEnd/>
            <a:tailEnd/>
          </a:ln>
        </p:spPr>
      </p:pic>
      <p:sp>
        <p:nvSpPr>
          <p:cNvPr id="9" name="Rectangle 5">
            <a:extLst>
              <a:ext uri="{FF2B5EF4-FFF2-40B4-BE49-F238E27FC236}">
                <a16:creationId xmlns:a16="http://schemas.microsoft.com/office/drawing/2014/main" id="{111714F3-7D2D-422F-B914-73672FC4F134}"/>
              </a:ext>
            </a:extLst>
          </p:cNvPr>
          <p:cNvSpPr>
            <a:spLocks noChangeArrowheads="1"/>
          </p:cNvSpPr>
          <p:nvPr/>
        </p:nvSpPr>
        <p:spPr bwMode="auto">
          <a:xfrm>
            <a:off x="63054" y="2510341"/>
            <a:ext cx="9071946" cy="3400149"/>
          </a:xfrm>
          <a:prstGeom prst="rect">
            <a:avLst/>
          </a:prstGeom>
          <a:solidFill>
            <a:schemeClr val="bg1">
              <a:alpha val="85000"/>
            </a:schemeClr>
          </a:solidFill>
          <a:ln w="9525">
            <a:noFill/>
            <a:miter lim="800000"/>
            <a:headEnd/>
            <a:tailEnd/>
          </a:ln>
          <a:effectLst/>
        </p:spPr>
        <p:txBody>
          <a:bodyPr wrap="none" anchor="ctr"/>
          <a:lstStyle/>
          <a:p>
            <a:pPr eaLnBrk="0" hangingPunct="0">
              <a:defRPr/>
            </a:pPr>
            <a:endParaRPr lang="nl-BE">
              <a:effectLst>
                <a:outerShdw blurRad="38100" dist="38100" dir="2700000" algn="tl">
                  <a:srgbClr val="000000">
                    <a:alpha val="43137"/>
                  </a:srgbClr>
                </a:outerShdw>
              </a:effectLst>
              <a:latin typeface="Times" pitchFamily="18" charset="0"/>
              <a:cs typeface="+mn-cs"/>
            </a:endParaRPr>
          </a:p>
        </p:txBody>
      </p:sp>
      <p:sp>
        <p:nvSpPr>
          <p:cNvPr id="10" name="Tekstvak 9">
            <a:extLst>
              <a:ext uri="{FF2B5EF4-FFF2-40B4-BE49-F238E27FC236}">
                <a16:creationId xmlns:a16="http://schemas.microsoft.com/office/drawing/2014/main" id="{121A0953-1AA6-4D5D-B845-E07FC35254A2}"/>
              </a:ext>
            </a:extLst>
          </p:cNvPr>
          <p:cNvSpPr txBox="1"/>
          <p:nvPr/>
        </p:nvSpPr>
        <p:spPr>
          <a:xfrm>
            <a:off x="1214537" y="3087253"/>
            <a:ext cx="6219716" cy="1631216"/>
          </a:xfrm>
          <a:prstGeom prst="rect">
            <a:avLst/>
          </a:prstGeom>
          <a:noFill/>
        </p:spPr>
        <p:txBody>
          <a:bodyPr wrap="none" rtlCol="0">
            <a:spAutoFit/>
          </a:bodyPr>
          <a:lstStyle/>
          <a:p>
            <a:r>
              <a:rPr lang="nl-BE" sz="2000" b="0" dirty="0">
                <a:latin typeface="+mn-lt"/>
              </a:rPr>
              <a:t>Hoe te lezen ?</a:t>
            </a:r>
          </a:p>
          <a:p>
            <a:endParaRPr lang="nl-BE" sz="2000" b="0" dirty="0">
              <a:latin typeface="+mn-lt"/>
            </a:endParaRPr>
          </a:p>
          <a:p>
            <a:r>
              <a:rPr lang="nl-BE" sz="2000" b="0" dirty="0">
                <a:latin typeface="+mn-lt"/>
              </a:rPr>
              <a:t> - Regel 1 van BA : initiële middelenreservatie</a:t>
            </a:r>
          </a:p>
          <a:p>
            <a:endParaRPr lang="nl-BE" sz="2000" b="0" dirty="0">
              <a:latin typeface="+mn-lt"/>
            </a:endParaRPr>
          </a:p>
          <a:p>
            <a:endParaRPr lang="nl-BE" sz="2000" b="0" dirty="0">
              <a:latin typeface="+mn-lt"/>
            </a:endParaRPr>
          </a:p>
        </p:txBody>
      </p:sp>
      <p:sp>
        <p:nvSpPr>
          <p:cNvPr id="12" name="Afgeronde rechthoek 10">
            <a:extLst>
              <a:ext uri="{FF2B5EF4-FFF2-40B4-BE49-F238E27FC236}">
                <a16:creationId xmlns:a16="http://schemas.microsoft.com/office/drawing/2014/main" id="{A8970209-FE06-49E7-92E8-8739997FCA80}"/>
              </a:ext>
            </a:extLst>
          </p:cNvPr>
          <p:cNvSpPr/>
          <p:nvPr/>
        </p:nvSpPr>
        <p:spPr bwMode="auto">
          <a:xfrm>
            <a:off x="810397" y="2374441"/>
            <a:ext cx="2624447" cy="11596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Tree>
    <p:extLst>
      <p:ext uri="{BB962C8B-B14F-4D97-AF65-F5344CB8AC3E}">
        <p14:creationId xmlns:p14="http://schemas.microsoft.com/office/powerpoint/2010/main" val="382533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73287" y="805047"/>
            <a:ext cx="4689104" cy="461665"/>
          </a:xfrm>
          <a:prstGeom prst="rect">
            <a:avLst/>
          </a:prstGeom>
          <a:noFill/>
        </p:spPr>
        <p:txBody>
          <a:bodyPr wrap="none" rtlCol="0">
            <a:spAutoFit/>
          </a:bodyPr>
          <a:lstStyle>
            <a:defPPr>
              <a:defRPr lang="en-US"/>
            </a:defPPr>
            <a:lvl1pPr>
              <a:defRPr sz="2000" i="1">
                <a:latin typeface="+mn-lt"/>
              </a:defRPr>
            </a:lvl1pPr>
          </a:lstStyle>
          <a:p>
            <a:r>
              <a:rPr lang="nl-BE" sz="2400" b="1" dirty="0"/>
              <a:t>Bestelaanvragen met Inkooporders</a:t>
            </a:r>
          </a:p>
        </p:txBody>
      </p:sp>
      <p:pic>
        <p:nvPicPr>
          <p:cNvPr id="8" name="Picture 6">
            <a:extLst>
              <a:ext uri="{FF2B5EF4-FFF2-40B4-BE49-F238E27FC236}">
                <a16:creationId xmlns:a16="http://schemas.microsoft.com/office/drawing/2014/main" id="{1CEF955C-9E2A-437F-88C0-A6954870F66B}"/>
              </a:ext>
            </a:extLst>
          </p:cNvPr>
          <p:cNvPicPr>
            <a:picLocks noChangeAspect="1" noChangeArrowheads="1"/>
          </p:cNvPicPr>
          <p:nvPr/>
        </p:nvPicPr>
        <p:blipFill>
          <a:blip r:embed="rId3" cstate="print"/>
          <a:srcRect/>
          <a:stretch>
            <a:fillRect/>
          </a:stretch>
        </p:blipFill>
        <p:spPr bwMode="auto">
          <a:xfrm>
            <a:off x="140400" y="1399374"/>
            <a:ext cx="8881200" cy="4468428"/>
          </a:xfrm>
          <a:prstGeom prst="rect">
            <a:avLst/>
          </a:prstGeom>
          <a:noFill/>
          <a:ln w="9525">
            <a:noFill/>
            <a:miter lim="800000"/>
            <a:headEnd/>
            <a:tailEnd/>
          </a:ln>
        </p:spPr>
      </p:pic>
      <p:sp>
        <p:nvSpPr>
          <p:cNvPr id="13" name="Rectangle 5">
            <a:extLst>
              <a:ext uri="{FF2B5EF4-FFF2-40B4-BE49-F238E27FC236}">
                <a16:creationId xmlns:a16="http://schemas.microsoft.com/office/drawing/2014/main" id="{1DFC4223-F342-48DC-9574-83B3AF1D1E55}"/>
              </a:ext>
            </a:extLst>
          </p:cNvPr>
          <p:cNvSpPr>
            <a:spLocks noChangeArrowheads="1"/>
          </p:cNvSpPr>
          <p:nvPr/>
        </p:nvSpPr>
        <p:spPr bwMode="auto">
          <a:xfrm>
            <a:off x="72054" y="2395405"/>
            <a:ext cx="9071946" cy="2208869"/>
          </a:xfrm>
          <a:prstGeom prst="rect">
            <a:avLst/>
          </a:prstGeom>
          <a:solidFill>
            <a:schemeClr val="bg1">
              <a:alpha val="85000"/>
            </a:schemeClr>
          </a:solidFill>
          <a:ln w="9525">
            <a:noFill/>
            <a:miter lim="800000"/>
            <a:headEnd/>
            <a:tailEnd/>
          </a:ln>
          <a:effectLst/>
        </p:spPr>
        <p:txBody>
          <a:bodyPr wrap="none" anchor="ctr"/>
          <a:lstStyle/>
          <a:p>
            <a:pPr eaLnBrk="0" hangingPunct="0">
              <a:defRPr/>
            </a:pPr>
            <a:endParaRPr lang="nl-BE">
              <a:effectLst>
                <a:outerShdw blurRad="38100" dist="38100" dir="2700000" algn="tl">
                  <a:srgbClr val="000000">
                    <a:alpha val="43137"/>
                  </a:srgbClr>
                </a:outerShdw>
              </a:effectLst>
              <a:latin typeface="Times" pitchFamily="18" charset="0"/>
              <a:cs typeface="+mn-cs"/>
            </a:endParaRPr>
          </a:p>
        </p:txBody>
      </p:sp>
      <p:sp>
        <p:nvSpPr>
          <p:cNvPr id="14" name="Tekstvak 13">
            <a:extLst>
              <a:ext uri="{FF2B5EF4-FFF2-40B4-BE49-F238E27FC236}">
                <a16:creationId xmlns:a16="http://schemas.microsoft.com/office/drawing/2014/main" id="{83567B2D-6EF9-4132-BCF2-630C08A50FB7}"/>
              </a:ext>
            </a:extLst>
          </p:cNvPr>
          <p:cNvSpPr txBox="1"/>
          <p:nvPr/>
        </p:nvSpPr>
        <p:spPr>
          <a:xfrm>
            <a:off x="1342287" y="2564753"/>
            <a:ext cx="5861156" cy="2092881"/>
          </a:xfrm>
          <a:prstGeom prst="rect">
            <a:avLst/>
          </a:prstGeom>
          <a:noFill/>
        </p:spPr>
        <p:txBody>
          <a:bodyPr wrap="none" rtlCol="0">
            <a:spAutoFit/>
          </a:bodyPr>
          <a:lstStyle/>
          <a:p>
            <a:r>
              <a:rPr lang="nl-BE" sz="2000" b="0" dirty="0">
                <a:latin typeface="+mn-lt"/>
              </a:rPr>
              <a:t>Hoe te lezen ?</a:t>
            </a:r>
            <a:endParaRPr lang="nl-BE" sz="1000" b="0" dirty="0">
              <a:latin typeface="+mn-lt"/>
            </a:endParaRPr>
          </a:p>
          <a:p>
            <a:endParaRPr lang="nl-BE" sz="1000" b="0" dirty="0">
              <a:latin typeface="+mn-lt"/>
            </a:endParaRPr>
          </a:p>
          <a:p>
            <a:r>
              <a:rPr lang="nl-BE" sz="2000" b="0" dirty="0">
                <a:latin typeface="+mn-lt"/>
              </a:rPr>
              <a:t> - Regel 1 van BA : initiële middelenreservatie = 0;</a:t>
            </a:r>
          </a:p>
          <a:p>
            <a:r>
              <a:rPr lang="nl-BE" sz="2000" b="0" dirty="0">
                <a:latin typeface="+mn-lt"/>
              </a:rPr>
              <a:t>		     </a:t>
            </a:r>
            <a:r>
              <a:rPr lang="nl-BE" sz="2000" b="0" dirty="0" err="1">
                <a:latin typeface="+mn-lt"/>
              </a:rPr>
              <a:t>ttz</a:t>
            </a:r>
            <a:r>
              <a:rPr lang="nl-BE" sz="2000" b="0" dirty="0">
                <a:latin typeface="+mn-lt"/>
              </a:rPr>
              <a:t> opgesplitst in regel 2 en 3</a:t>
            </a:r>
          </a:p>
          <a:p>
            <a:r>
              <a:rPr lang="nl-BE" sz="2000" b="0" dirty="0">
                <a:latin typeface="+mn-lt"/>
              </a:rPr>
              <a:t> - Regel 2 van BA : bedrag omgezet naar IO</a:t>
            </a:r>
          </a:p>
          <a:p>
            <a:r>
              <a:rPr lang="nl-BE" sz="2000" b="0" dirty="0">
                <a:latin typeface="+mn-lt"/>
              </a:rPr>
              <a:t> - Regel 3 van BA : saldo BA</a:t>
            </a:r>
          </a:p>
          <a:p>
            <a:endParaRPr lang="nl-BE" sz="2000" b="0" dirty="0">
              <a:latin typeface="+mn-lt"/>
            </a:endParaRPr>
          </a:p>
        </p:txBody>
      </p:sp>
      <p:sp>
        <p:nvSpPr>
          <p:cNvPr id="15" name="Afgeronde rechthoek 8">
            <a:extLst>
              <a:ext uri="{FF2B5EF4-FFF2-40B4-BE49-F238E27FC236}">
                <a16:creationId xmlns:a16="http://schemas.microsoft.com/office/drawing/2014/main" id="{EAC6D566-D87A-4C5D-BD43-39162F585277}"/>
              </a:ext>
            </a:extLst>
          </p:cNvPr>
          <p:cNvSpPr/>
          <p:nvPr/>
        </p:nvSpPr>
        <p:spPr bwMode="auto">
          <a:xfrm>
            <a:off x="831272" y="4630690"/>
            <a:ext cx="2624447" cy="1232309"/>
          </a:xfrm>
          <a:prstGeom prst="roundRect">
            <a:avLst>
              <a:gd name="adj" fmla="val 4140"/>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6" name="Afgeronde rechthoek 9">
            <a:extLst>
              <a:ext uri="{FF2B5EF4-FFF2-40B4-BE49-F238E27FC236}">
                <a16:creationId xmlns:a16="http://schemas.microsoft.com/office/drawing/2014/main" id="{1BB01CC2-209C-4E55-8376-82A1F7EB6A40}"/>
              </a:ext>
            </a:extLst>
          </p:cNvPr>
          <p:cNvSpPr/>
          <p:nvPr/>
        </p:nvSpPr>
        <p:spPr bwMode="auto">
          <a:xfrm>
            <a:off x="7279574" y="5007977"/>
            <a:ext cx="1719795" cy="451262"/>
          </a:xfrm>
          <a:prstGeom prst="roundRect">
            <a:avLst>
              <a:gd name="adj" fmla="val 4140"/>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Tree>
    <p:extLst>
      <p:ext uri="{BB962C8B-B14F-4D97-AF65-F5344CB8AC3E}">
        <p14:creationId xmlns:p14="http://schemas.microsoft.com/office/powerpoint/2010/main" val="22786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31282"/>
            <a:ext cx="4689104" cy="461665"/>
          </a:xfrm>
          <a:prstGeom prst="rect">
            <a:avLst/>
          </a:prstGeom>
          <a:noFill/>
        </p:spPr>
        <p:txBody>
          <a:bodyPr wrap="none" rtlCol="0">
            <a:spAutoFit/>
          </a:bodyPr>
          <a:lstStyle>
            <a:defPPr>
              <a:defRPr lang="en-US"/>
            </a:defPPr>
            <a:lvl1pPr>
              <a:defRPr sz="2000" i="1">
                <a:latin typeface="+mn-lt"/>
              </a:defRPr>
            </a:lvl1pPr>
          </a:lstStyle>
          <a:p>
            <a:r>
              <a:rPr lang="nl-BE" sz="2400" b="1" dirty="0"/>
              <a:t>Bestelaanvragen met Inkooporders</a:t>
            </a:r>
          </a:p>
        </p:txBody>
      </p:sp>
      <p:pic>
        <p:nvPicPr>
          <p:cNvPr id="9" name="Picture 6">
            <a:extLst>
              <a:ext uri="{FF2B5EF4-FFF2-40B4-BE49-F238E27FC236}">
                <a16:creationId xmlns:a16="http://schemas.microsoft.com/office/drawing/2014/main" id="{4798DDB6-26FB-4409-A3E9-C108F7473CD4}"/>
              </a:ext>
            </a:extLst>
          </p:cNvPr>
          <p:cNvPicPr>
            <a:picLocks noChangeAspect="1" noChangeArrowheads="1"/>
          </p:cNvPicPr>
          <p:nvPr/>
        </p:nvPicPr>
        <p:blipFill>
          <a:blip r:embed="rId3" cstate="print"/>
          <a:srcRect/>
          <a:stretch>
            <a:fillRect/>
          </a:stretch>
        </p:blipFill>
        <p:spPr bwMode="auto">
          <a:xfrm>
            <a:off x="131400" y="1399374"/>
            <a:ext cx="8881200" cy="4468428"/>
          </a:xfrm>
          <a:prstGeom prst="rect">
            <a:avLst/>
          </a:prstGeom>
          <a:noFill/>
          <a:ln w="9525">
            <a:noFill/>
            <a:miter lim="800000"/>
            <a:headEnd/>
            <a:tailEnd/>
          </a:ln>
        </p:spPr>
      </p:pic>
      <p:sp>
        <p:nvSpPr>
          <p:cNvPr id="10" name="Rectangle 5">
            <a:extLst>
              <a:ext uri="{FF2B5EF4-FFF2-40B4-BE49-F238E27FC236}">
                <a16:creationId xmlns:a16="http://schemas.microsoft.com/office/drawing/2014/main" id="{7B04E2CD-7499-43DF-B6BB-2008C9CD8B60}"/>
              </a:ext>
            </a:extLst>
          </p:cNvPr>
          <p:cNvSpPr>
            <a:spLocks noChangeArrowheads="1"/>
          </p:cNvSpPr>
          <p:nvPr/>
        </p:nvSpPr>
        <p:spPr bwMode="auto">
          <a:xfrm>
            <a:off x="63054" y="4604217"/>
            <a:ext cx="9071946" cy="1246908"/>
          </a:xfrm>
          <a:prstGeom prst="rect">
            <a:avLst/>
          </a:prstGeom>
          <a:solidFill>
            <a:schemeClr val="bg1">
              <a:alpha val="85000"/>
            </a:schemeClr>
          </a:solidFill>
          <a:ln w="9525">
            <a:noFill/>
            <a:miter lim="800000"/>
            <a:headEnd/>
            <a:tailEnd/>
          </a:ln>
          <a:effectLst/>
        </p:spPr>
        <p:txBody>
          <a:bodyPr wrap="none" anchor="ctr"/>
          <a:lstStyle/>
          <a:p>
            <a:pPr eaLnBrk="0" hangingPunct="0">
              <a:defRPr/>
            </a:pPr>
            <a:endParaRPr lang="nl-BE">
              <a:effectLst>
                <a:outerShdw blurRad="38100" dist="38100" dir="2700000" algn="tl">
                  <a:srgbClr val="000000">
                    <a:alpha val="43137"/>
                  </a:srgbClr>
                </a:outerShdw>
              </a:effectLst>
              <a:latin typeface="Times" pitchFamily="18" charset="0"/>
              <a:cs typeface="+mn-cs"/>
            </a:endParaRPr>
          </a:p>
        </p:txBody>
      </p:sp>
      <p:sp>
        <p:nvSpPr>
          <p:cNvPr id="12" name="Rectangle 5">
            <a:extLst>
              <a:ext uri="{FF2B5EF4-FFF2-40B4-BE49-F238E27FC236}">
                <a16:creationId xmlns:a16="http://schemas.microsoft.com/office/drawing/2014/main" id="{0188E9D9-D18A-4B2B-A600-39A15053C831}"/>
              </a:ext>
            </a:extLst>
          </p:cNvPr>
          <p:cNvSpPr>
            <a:spLocks noChangeArrowheads="1"/>
          </p:cNvSpPr>
          <p:nvPr/>
        </p:nvSpPr>
        <p:spPr bwMode="auto">
          <a:xfrm flipV="1">
            <a:off x="84829" y="2383530"/>
            <a:ext cx="9071946" cy="106878"/>
          </a:xfrm>
          <a:prstGeom prst="rect">
            <a:avLst/>
          </a:prstGeom>
          <a:solidFill>
            <a:schemeClr val="bg1">
              <a:alpha val="85000"/>
            </a:schemeClr>
          </a:solidFill>
          <a:ln w="9525">
            <a:noFill/>
            <a:miter lim="800000"/>
            <a:headEnd/>
            <a:tailEnd/>
          </a:ln>
          <a:effectLst/>
        </p:spPr>
        <p:txBody>
          <a:bodyPr wrap="none" anchor="ctr"/>
          <a:lstStyle/>
          <a:p>
            <a:pPr eaLnBrk="0" hangingPunct="0">
              <a:defRPr/>
            </a:pPr>
            <a:endParaRPr lang="nl-BE">
              <a:effectLst>
                <a:outerShdw blurRad="38100" dist="38100" dir="2700000" algn="tl">
                  <a:srgbClr val="000000">
                    <a:alpha val="43137"/>
                  </a:srgbClr>
                </a:outerShdw>
              </a:effectLst>
              <a:latin typeface="Times" pitchFamily="18" charset="0"/>
              <a:cs typeface="+mn-cs"/>
            </a:endParaRPr>
          </a:p>
        </p:txBody>
      </p:sp>
      <p:sp>
        <p:nvSpPr>
          <p:cNvPr id="17" name="Afgeronde rechthoek 8">
            <a:extLst>
              <a:ext uri="{FF2B5EF4-FFF2-40B4-BE49-F238E27FC236}">
                <a16:creationId xmlns:a16="http://schemas.microsoft.com/office/drawing/2014/main" id="{09D3335C-1B76-4658-82E6-85A68C5FB150}"/>
              </a:ext>
            </a:extLst>
          </p:cNvPr>
          <p:cNvSpPr/>
          <p:nvPr/>
        </p:nvSpPr>
        <p:spPr bwMode="auto">
          <a:xfrm>
            <a:off x="822272" y="2490407"/>
            <a:ext cx="2624447" cy="2125684"/>
          </a:xfrm>
          <a:prstGeom prst="roundRect">
            <a:avLst>
              <a:gd name="adj" fmla="val 4140"/>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8" name="Afgeronde rechthoek 9">
            <a:extLst>
              <a:ext uri="{FF2B5EF4-FFF2-40B4-BE49-F238E27FC236}">
                <a16:creationId xmlns:a16="http://schemas.microsoft.com/office/drawing/2014/main" id="{F8F4FE12-AABE-4FB8-A1D8-D3FD7D790B6F}"/>
              </a:ext>
            </a:extLst>
          </p:cNvPr>
          <p:cNvSpPr/>
          <p:nvPr/>
        </p:nvSpPr>
        <p:spPr bwMode="auto">
          <a:xfrm>
            <a:off x="7270574" y="3187746"/>
            <a:ext cx="1719795" cy="727701"/>
          </a:xfrm>
          <a:prstGeom prst="roundRect">
            <a:avLst>
              <a:gd name="adj" fmla="val 4140"/>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9" name="Afgeronde rechthoek 10">
            <a:extLst>
              <a:ext uri="{FF2B5EF4-FFF2-40B4-BE49-F238E27FC236}">
                <a16:creationId xmlns:a16="http://schemas.microsoft.com/office/drawing/2014/main" id="{0F6BD960-064F-4086-8D91-2648EF8D2B10}"/>
              </a:ext>
            </a:extLst>
          </p:cNvPr>
          <p:cNvSpPr/>
          <p:nvPr/>
        </p:nvSpPr>
        <p:spPr bwMode="auto">
          <a:xfrm>
            <a:off x="6793582" y="4485461"/>
            <a:ext cx="500744" cy="154381"/>
          </a:xfrm>
          <a:prstGeom prst="roundRect">
            <a:avLst>
              <a:gd name="adj" fmla="val 4140"/>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Tree>
    <p:extLst>
      <p:ext uri="{BB962C8B-B14F-4D97-AF65-F5344CB8AC3E}">
        <p14:creationId xmlns:p14="http://schemas.microsoft.com/office/powerpoint/2010/main" val="133479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2000"/>
                                        <p:tgtEl>
                                          <p:spTgt spid="1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downLeft)">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31282"/>
            <a:ext cx="4689104" cy="461665"/>
          </a:xfrm>
          <a:prstGeom prst="rect">
            <a:avLst/>
          </a:prstGeom>
          <a:noFill/>
        </p:spPr>
        <p:txBody>
          <a:bodyPr wrap="none" rtlCol="0">
            <a:spAutoFit/>
          </a:bodyPr>
          <a:lstStyle>
            <a:defPPr>
              <a:defRPr lang="en-US"/>
            </a:defPPr>
            <a:lvl1pPr>
              <a:defRPr sz="2000" i="1">
                <a:latin typeface="+mn-lt"/>
              </a:defRPr>
            </a:lvl1pPr>
          </a:lstStyle>
          <a:p>
            <a:r>
              <a:rPr lang="nl-BE" sz="2400" b="1" dirty="0"/>
              <a:t>Bestelaanvragen met Inkooporders</a:t>
            </a:r>
          </a:p>
        </p:txBody>
      </p:sp>
      <p:pic>
        <p:nvPicPr>
          <p:cNvPr id="13" name="Picture 6">
            <a:extLst>
              <a:ext uri="{FF2B5EF4-FFF2-40B4-BE49-F238E27FC236}">
                <a16:creationId xmlns:a16="http://schemas.microsoft.com/office/drawing/2014/main" id="{9B6F5269-D1E9-4D97-8FB2-E416B99C73EC}"/>
              </a:ext>
            </a:extLst>
          </p:cNvPr>
          <p:cNvPicPr>
            <a:picLocks noChangeAspect="1" noChangeArrowheads="1"/>
          </p:cNvPicPr>
          <p:nvPr/>
        </p:nvPicPr>
        <p:blipFill>
          <a:blip r:embed="rId3" cstate="print"/>
          <a:srcRect/>
          <a:stretch>
            <a:fillRect/>
          </a:stretch>
        </p:blipFill>
        <p:spPr bwMode="auto">
          <a:xfrm>
            <a:off x="131400" y="1383520"/>
            <a:ext cx="8881200" cy="4468428"/>
          </a:xfrm>
          <a:prstGeom prst="rect">
            <a:avLst/>
          </a:prstGeom>
          <a:noFill/>
          <a:ln w="9525">
            <a:noFill/>
            <a:miter lim="800000"/>
            <a:headEnd/>
            <a:tailEnd/>
          </a:ln>
        </p:spPr>
      </p:pic>
      <p:sp>
        <p:nvSpPr>
          <p:cNvPr id="14" name="Rectangle 5">
            <a:extLst>
              <a:ext uri="{FF2B5EF4-FFF2-40B4-BE49-F238E27FC236}">
                <a16:creationId xmlns:a16="http://schemas.microsoft.com/office/drawing/2014/main" id="{E14756E0-1B4D-401C-A896-97EB57B7E232}"/>
              </a:ext>
            </a:extLst>
          </p:cNvPr>
          <p:cNvSpPr>
            <a:spLocks noChangeArrowheads="1"/>
          </p:cNvSpPr>
          <p:nvPr/>
        </p:nvSpPr>
        <p:spPr bwMode="auto">
          <a:xfrm>
            <a:off x="63054" y="4588363"/>
            <a:ext cx="9071946" cy="1246908"/>
          </a:xfrm>
          <a:prstGeom prst="rect">
            <a:avLst/>
          </a:prstGeom>
          <a:solidFill>
            <a:schemeClr val="bg1">
              <a:alpha val="85000"/>
            </a:schemeClr>
          </a:solidFill>
          <a:ln w="9525">
            <a:noFill/>
            <a:miter lim="800000"/>
            <a:headEnd/>
            <a:tailEnd/>
          </a:ln>
          <a:effectLst/>
        </p:spPr>
        <p:txBody>
          <a:bodyPr wrap="none" anchor="ctr"/>
          <a:lstStyle/>
          <a:p>
            <a:pPr eaLnBrk="0" hangingPunct="0">
              <a:defRPr/>
            </a:pPr>
            <a:endParaRPr lang="nl-BE">
              <a:effectLst>
                <a:outerShdw blurRad="38100" dist="38100" dir="2700000" algn="tl">
                  <a:srgbClr val="000000">
                    <a:alpha val="43137"/>
                  </a:srgbClr>
                </a:outerShdw>
              </a:effectLst>
              <a:latin typeface="Times" pitchFamily="18" charset="0"/>
              <a:cs typeface="+mn-cs"/>
            </a:endParaRPr>
          </a:p>
        </p:txBody>
      </p:sp>
      <p:sp>
        <p:nvSpPr>
          <p:cNvPr id="15" name="Tekstvak 14">
            <a:extLst>
              <a:ext uri="{FF2B5EF4-FFF2-40B4-BE49-F238E27FC236}">
                <a16:creationId xmlns:a16="http://schemas.microsoft.com/office/drawing/2014/main" id="{E56439DC-78CC-41DF-AB42-B7673BD09726}"/>
              </a:ext>
            </a:extLst>
          </p:cNvPr>
          <p:cNvSpPr txBox="1"/>
          <p:nvPr/>
        </p:nvSpPr>
        <p:spPr>
          <a:xfrm>
            <a:off x="1333287" y="4757649"/>
            <a:ext cx="7576082" cy="1015663"/>
          </a:xfrm>
          <a:prstGeom prst="rect">
            <a:avLst/>
          </a:prstGeom>
          <a:noFill/>
        </p:spPr>
        <p:txBody>
          <a:bodyPr wrap="square" rtlCol="0">
            <a:spAutoFit/>
          </a:bodyPr>
          <a:lstStyle/>
          <a:p>
            <a:r>
              <a:rPr lang="nl-BE" sz="2000" b="0" dirty="0">
                <a:latin typeface="+mn-lt"/>
              </a:rPr>
              <a:t>Gereserveerd bedrag van BA ? Doorklikken op een link</a:t>
            </a:r>
          </a:p>
          <a:p>
            <a:endParaRPr lang="nl-BE" sz="2000" b="0" dirty="0">
              <a:latin typeface="+mn-lt"/>
            </a:endParaRPr>
          </a:p>
          <a:p>
            <a:endParaRPr lang="nl-BE" sz="2000" b="0" dirty="0">
              <a:latin typeface="+mn-lt"/>
            </a:endParaRPr>
          </a:p>
        </p:txBody>
      </p:sp>
      <p:sp>
        <p:nvSpPr>
          <p:cNvPr id="16" name="Rectangle 5">
            <a:extLst>
              <a:ext uri="{FF2B5EF4-FFF2-40B4-BE49-F238E27FC236}">
                <a16:creationId xmlns:a16="http://schemas.microsoft.com/office/drawing/2014/main" id="{82080451-BF80-41E3-87B3-A770459440BA}"/>
              </a:ext>
            </a:extLst>
          </p:cNvPr>
          <p:cNvSpPr>
            <a:spLocks noChangeArrowheads="1"/>
          </p:cNvSpPr>
          <p:nvPr/>
        </p:nvSpPr>
        <p:spPr bwMode="auto">
          <a:xfrm flipV="1">
            <a:off x="84829" y="2367676"/>
            <a:ext cx="9071946" cy="106878"/>
          </a:xfrm>
          <a:prstGeom prst="rect">
            <a:avLst/>
          </a:prstGeom>
          <a:solidFill>
            <a:schemeClr val="bg1">
              <a:alpha val="85000"/>
            </a:schemeClr>
          </a:solidFill>
          <a:ln w="9525">
            <a:noFill/>
            <a:miter lim="800000"/>
            <a:headEnd/>
            <a:tailEnd/>
          </a:ln>
          <a:effectLst/>
        </p:spPr>
        <p:txBody>
          <a:bodyPr wrap="none" anchor="ctr"/>
          <a:lstStyle/>
          <a:p>
            <a:pPr eaLnBrk="0" hangingPunct="0">
              <a:defRPr/>
            </a:pPr>
            <a:endParaRPr lang="nl-BE">
              <a:effectLst>
                <a:outerShdw blurRad="38100" dist="38100" dir="2700000" algn="tl">
                  <a:srgbClr val="000000">
                    <a:alpha val="43137"/>
                  </a:srgbClr>
                </a:outerShdw>
              </a:effectLst>
              <a:latin typeface="Times" pitchFamily="18" charset="0"/>
              <a:cs typeface="+mn-cs"/>
            </a:endParaRPr>
          </a:p>
        </p:txBody>
      </p:sp>
      <p:sp>
        <p:nvSpPr>
          <p:cNvPr id="20" name="Afgeronde rechthoek 8">
            <a:extLst>
              <a:ext uri="{FF2B5EF4-FFF2-40B4-BE49-F238E27FC236}">
                <a16:creationId xmlns:a16="http://schemas.microsoft.com/office/drawing/2014/main" id="{674CEE2F-0AA0-421B-B596-4454F5CC137E}"/>
              </a:ext>
            </a:extLst>
          </p:cNvPr>
          <p:cNvSpPr/>
          <p:nvPr/>
        </p:nvSpPr>
        <p:spPr bwMode="auto">
          <a:xfrm>
            <a:off x="822272" y="2474553"/>
            <a:ext cx="2624447" cy="2125684"/>
          </a:xfrm>
          <a:prstGeom prst="roundRect">
            <a:avLst>
              <a:gd name="adj" fmla="val 4140"/>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21" name="Afgeronde rechthoek 9">
            <a:extLst>
              <a:ext uri="{FF2B5EF4-FFF2-40B4-BE49-F238E27FC236}">
                <a16:creationId xmlns:a16="http://schemas.microsoft.com/office/drawing/2014/main" id="{B6783644-542F-4B50-A5CA-C78B783D68AE}"/>
              </a:ext>
            </a:extLst>
          </p:cNvPr>
          <p:cNvSpPr/>
          <p:nvPr/>
        </p:nvSpPr>
        <p:spPr bwMode="auto">
          <a:xfrm>
            <a:off x="7270574" y="3171892"/>
            <a:ext cx="1719795" cy="727701"/>
          </a:xfrm>
          <a:prstGeom prst="roundRect">
            <a:avLst>
              <a:gd name="adj" fmla="val 4140"/>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22" name="Afgeronde rechthoek 10">
            <a:extLst>
              <a:ext uri="{FF2B5EF4-FFF2-40B4-BE49-F238E27FC236}">
                <a16:creationId xmlns:a16="http://schemas.microsoft.com/office/drawing/2014/main" id="{CE72216A-61EA-439F-887F-ECDE6873D2B8}"/>
              </a:ext>
            </a:extLst>
          </p:cNvPr>
          <p:cNvSpPr/>
          <p:nvPr/>
        </p:nvSpPr>
        <p:spPr bwMode="auto">
          <a:xfrm>
            <a:off x="6793582" y="4469607"/>
            <a:ext cx="500744" cy="154381"/>
          </a:xfrm>
          <a:prstGeom prst="roundRect">
            <a:avLst>
              <a:gd name="adj" fmla="val 4140"/>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23" name="PIJL-OMHOOG 12">
            <a:extLst>
              <a:ext uri="{FF2B5EF4-FFF2-40B4-BE49-F238E27FC236}">
                <a16:creationId xmlns:a16="http://schemas.microsoft.com/office/drawing/2014/main" id="{3C2D2696-D442-45BE-BE40-435E33C66DFC}"/>
              </a:ext>
            </a:extLst>
          </p:cNvPr>
          <p:cNvSpPr/>
          <p:nvPr/>
        </p:nvSpPr>
        <p:spPr bwMode="auto">
          <a:xfrm rot="19031276">
            <a:off x="1489495" y="3857394"/>
            <a:ext cx="125604" cy="336620"/>
          </a:xfrm>
          <a:prstGeom prst="upArrow">
            <a:avLst>
              <a:gd name="adj1" fmla="val 21042"/>
              <a:gd name="adj2" fmla="val 137915"/>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Arial" pitchFamily="34" charset="0"/>
              <a:ea typeface="Geneva"/>
              <a:cs typeface="Geneva"/>
            </a:endParaRPr>
          </a:p>
        </p:txBody>
      </p:sp>
    </p:spTree>
    <p:extLst>
      <p:ext uri="{BB962C8B-B14F-4D97-AF65-F5344CB8AC3E}">
        <p14:creationId xmlns:p14="http://schemas.microsoft.com/office/powerpoint/2010/main" val="236163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200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20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20"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344923" y="1305933"/>
            <a:ext cx="8552189" cy="4994283"/>
          </a:xfrm>
        </p:spPr>
        <p:txBody>
          <a:bodyPr/>
          <a:lstStyle/>
          <a:p>
            <a:pPr lvl="1" indent="-342900">
              <a:buFont typeface="Wingdings" panose="05000000000000000000" pitchFamily="2" charset="2"/>
              <a:buChar char="Ø"/>
            </a:pPr>
            <a:r>
              <a:rPr lang="nl-BE" sz="2000" dirty="0"/>
              <a:t>Ondersteunt "Te Ontvangen Facturen"(TOF) boekingsproces.</a:t>
            </a:r>
          </a:p>
          <a:p>
            <a:pPr lvl="3" indent="-342900">
              <a:buFont typeface="Wingdings" panose="05000000000000000000" pitchFamily="2" charset="2"/>
              <a:buChar char="Ø"/>
            </a:pPr>
            <a:r>
              <a:rPr lang="nl-BE" sz="1800" dirty="0"/>
              <a:t>Enkel gegevens voor inkooporders die nog niet "Definitief Afgesloten" of "Geannuleerd" zijn, worden hierin gerapporteerd.</a:t>
            </a:r>
          </a:p>
          <a:p>
            <a:pPr lvl="3" indent="-342900">
              <a:buFont typeface="Wingdings" panose="05000000000000000000" pitchFamily="2" charset="2"/>
              <a:buChar char="Ø"/>
            </a:pPr>
            <a:r>
              <a:rPr lang="nl-BE" sz="1800" dirty="0"/>
              <a:t>Alleen verzendingen die gekenmerkt zijn met Goedkeuring Niveau Matching 3 of 4 worden in het rapport opgenomen.</a:t>
            </a:r>
          </a:p>
          <a:p>
            <a:pPr lvl="3" indent="-342900">
              <a:buFont typeface="Wingdings" panose="05000000000000000000" pitchFamily="2" charset="2"/>
              <a:buChar char="Ø"/>
            </a:pPr>
            <a:r>
              <a:rPr lang="nl-BE" sz="1800" dirty="0"/>
              <a:t>De bedragen vermeld met betrekking tot het Inkooporder geven steeds de stand van vandaag weer (op het moment van bevraging).</a:t>
            </a:r>
          </a:p>
          <a:p>
            <a:pPr lvl="3" indent="-342900">
              <a:buFont typeface="Wingdings" panose="05000000000000000000" pitchFamily="2" charset="2"/>
              <a:buChar char="Ø"/>
            </a:pPr>
            <a:r>
              <a:rPr lang="nl-BE" sz="1800" dirty="0"/>
              <a:t>Met "Ontvangst" in de parameters en met "Ontvangst Bedrag" in het rapport wordt hier de </a:t>
            </a:r>
            <a:r>
              <a:rPr lang="nl-BE" sz="1800" u="sng" dirty="0"/>
              <a:t>volledig afgewerkte </a:t>
            </a:r>
            <a:r>
              <a:rPr lang="nl-BE" sz="1800" dirty="0"/>
              <a:t>(Ontvangen, eventueel geïnspecteerd en afgeleverde) </a:t>
            </a:r>
            <a:r>
              <a:rPr lang="nl-BE" sz="1800" u="sng" dirty="0"/>
              <a:t>ontvangst</a:t>
            </a:r>
            <a:r>
              <a:rPr lang="nl-BE" sz="1800" dirty="0"/>
              <a:t> bedoeld.</a:t>
            </a:r>
            <a:br>
              <a:rPr lang="nl-BE" sz="1800" dirty="0"/>
            </a:br>
            <a:r>
              <a:rPr lang="nl-BE" sz="1800" dirty="0"/>
              <a:t>Niet volledig afgewerkte ontvangsten worden niet meegenomen aangezien ze ook niet als TOF worden geboekt.</a:t>
            </a:r>
          </a:p>
          <a:p>
            <a:pPr marL="809100" lvl="3" indent="0">
              <a:buNone/>
            </a:pPr>
            <a:endParaRPr lang="nl-BE" sz="800" dirty="0"/>
          </a:p>
          <a:p>
            <a:pPr lvl="1" indent="-342900">
              <a:buFont typeface="Wingdings" panose="05000000000000000000" pitchFamily="2" charset="2"/>
              <a:buChar char="Ø"/>
            </a:pPr>
            <a:r>
              <a:rPr lang="nl-BE" sz="2000" dirty="0"/>
              <a:t>Toont alle inkooporders met aangemaakte ontvangsten (totalen) en eventuele gefactureerde bedragen (totalen).  Doorklikmogelijkheid naar details</a:t>
            </a:r>
            <a:endParaRPr lang="nl-BE" sz="800" dirty="0"/>
          </a:p>
          <a:p>
            <a:pPr marL="2171700" lvl="5" indent="0">
              <a:buNone/>
            </a:pPr>
            <a:r>
              <a:rPr lang="nl-BE" sz="1600" u="sng" dirty="0">
                <a:solidFill>
                  <a:schemeClr val="tx1"/>
                </a:solidFill>
              </a:rPr>
              <a:t>Beknopte Versie</a:t>
            </a:r>
            <a:r>
              <a:rPr lang="nl-BE" sz="1600" dirty="0"/>
              <a:t>: vermeldt enkel de Inkooporders waarvoor er ontvangsten geregistreerd zijn in de geselecteerde periode “Transactie Datum Ontvangst” (VAN/TOT)  </a:t>
            </a:r>
          </a:p>
          <a:p>
            <a:pPr lvl="1" indent="-342900">
              <a:buFont typeface="Wingdings" panose="05000000000000000000" pitchFamily="2" charset="2"/>
              <a:buChar char="Ø"/>
            </a:pPr>
            <a:endParaRPr lang="nl-BE" sz="2000" dirty="0"/>
          </a:p>
        </p:txBody>
      </p:sp>
      <p:sp>
        <p:nvSpPr>
          <p:cNvPr id="6" name="Tekstvak 5">
            <a:extLst>
              <a:ext uri="{FF2B5EF4-FFF2-40B4-BE49-F238E27FC236}">
                <a16:creationId xmlns:a16="http://schemas.microsoft.com/office/drawing/2014/main" id="{EBFDA515-B888-497E-B263-3AE9C41C1DA1}"/>
              </a:ext>
            </a:extLst>
          </p:cNvPr>
          <p:cNvSpPr txBox="1"/>
          <p:nvPr/>
        </p:nvSpPr>
        <p:spPr>
          <a:xfrm>
            <a:off x="344923" y="754149"/>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Inkooporders met Ontvangsten en Facturen (TOF)</a:t>
            </a:r>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sp>
        <p:nvSpPr>
          <p:cNvPr id="2" name="Rechthoek 1">
            <a:extLst>
              <a:ext uri="{FF2B5EF4-FFF2-40B4-BE49-F238E27FC236}">
                <a16:creationId xmlns:a16="http://schemas.microsoft.com/office/drawing/2014/main" id="{800955FC-6688-4C21-BEC7-0C49C0A81B46}"/>
              </a:ext>
            </a:extLst>
          </p:cNvPr>
          <p:cNvSpPr/>
          <p:nvPr/>
        </p:nvSpPr>
        <p:spPr>
          <a:xfrm>
            <a:off x="2450592" y="5399425"/>
            <a:ext cx="6281928" cy="818495"/>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2361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344923" y="1405888"/>
            <a:ext cx="8566430" cy="4697963"/>
          </a:xfrm>
        </p:spPr>
        <p:txBody>
          <a:bodyPr/>
          <a:lstStyle/>
          <a:p>
            <a:pPr lvl="1" indent="-342900">
              <a:buFont typeface="Wingdings" panose="05000000000000000000" pitchFamily="2" charset="2"/>
              <a:buChar char="Ø"/>
            </a:pPr>
            <a:r>
              <a:rPr lang="nl-BE" sz="2000" dirty="0"/>
              <a:t>Naast ontvangstendetails bevat het rapport ook uitgebreide informatie over de gerelateerde inkooporders en voorraadinformatie</a:t>
            </a:r>
            <a:br>
              <a:rPr lang="nl-BE" sz="2000" dirty="0"/>
            </a:br>
            <a:br>
              <a:rPr lang="nl-BE" sz="600" dirty="0"/>
            </a:br>
            <a:r>
              <a:rPr lang="nl-BE" sz="2000" dirty="0"/>
              <a:t>Weergaves: Standaard en Uitgebreid</a:t>
            </a:r>
          </a:p>
          <a:p>
            <a:pPr marL="233100" lvl="1" indent="0">
              <a:buNone/>
            </a:pPr>
            <a:endParaRPr lang="nl-BE" sz="800" dirty="0"/>
          </a:p>
          <a:p>
            <a:pPr lvl="1" indent="-342900">
              <a:buFont typeface="Wingdings" panose="05000000000000000000" pitchFamily="2" charset="2"/>
              <a:buChar char="Ø"/>
            </a:pPr>
            <a:r>
              <a:rPr lang="nl-BE" sz="2000" dirty="0"/>
              <a:t>Door DCB vooral gebruikt in het kader van correcties (bijvoorbeeld naar aanleiding van fusies) op TOF ontvangsten</a:t>
            </a:r>
          </a:p>
          <a:p>
            <a:pPr marL="233100" lvl="1" indent="0">
              <a:buNone/>
            </a:pPr>
            <a:endParaRPr lang="nl-BE" sz="800" dirty="0"/>
          </a:p>
          <a:p>
            <a:pPr lvl="1" indent="-342900">
              <a:buFont typeface="Wingdings" panose="05000000000000000000" pitchFamily="2" charset="2"/>
              <a:buChar char="Ø"/>
            </a:pPr>
            <a:r>
              <a:rPr lang="nl-BE" sz="2000" dirty="0"/>
              <a:t>Specifiek gebruikt om na te gaan wat er weergegeven wordt in de velden ‘Reden TOF’ en ‘Controle’.</a:t>
            </a:r>
          </a:p>
          <a:p>
            <a:pPr lvl="1" indent="-342900">
              <a:buFont typeface="Wingdings" panose="05000000000000000000" pitchFamily="2" charset="2"/>
              <a:buChar char="Ø"/>
            </a:pPr>
            <a:endParaRPr lang="nl-BE" sz="2000" dirty="0"/>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sp>
        <p:nvSpPr>
          <p:cNvPr id="11" name="Tekstvak 10">
            <a:extLst>
              <a:ext uri="{FF2B5EF4-FFF2-40B4-BE49-F238E27FC236}">
                <a16:creationId xmlns:a16="http://schemas.microsoft.com/office/drawing/2014/main" id="{F3BC939B-4D76-4219-A6E5-DCA828282C4D}"/>
              </a:ext>
            </a:extLst>
          </p:cNvPr>
          <p:cNvSpPr txBox="1"/>
          <p:nvPr/>
        </p:nvSpPr>
        <p:spPr>
          <a:xfrm>
            <a:off x="401061" y="754149"/>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Ontvangsten op Inkooporders </a:t>
            </a:r>
            <a:r>
              <a:rPr lang="nl-BE" sz="1600" dirty="0"/>
              <a:t>(Standaard rapport)</a:t>
            </a:r>
            <a:endParaRPr lang="nl-BE" sz="2400" dirty="0"/>
          </a:p>
        </p:txBody>
      </p:sp>
      <p:pic>
        <p:nvPicPr>
          <p:cNvPr id="4" name="Afbeelding 3">
            <a:extLst>
              <a:ext uri="{FF2B5EF4-FFF2-40B4-BE49-F238E27FC236}">
                <a16:creationId xmlns:a16="http://schemas.microsoft.com/office/drawing/2014/main" id="{CE13D04D-9F45-4C30-B820-06F3229754F8}"/>
              </a:ext>
            </a:extLst>
          </p:cNvPr>
          <p:cNvPicPr>
            <a:picLocks noChangeAspect="1"/>
          </p:cNvPicPr>
          <p:nvPr/>
        </p:nvPicPr>
        <p:blipFill>
          <a:blip r:embed="rId3"/>
          <a:stretch>
            <a:fillRect/>
          </a:stretch>
        </p:blipFill>
        <p:spPr>
          <a:xfrm>
            <a:off x="2231137" y="3829678"/>
            <a:ext cx="6845642" cy="2216163"/>
          </a:xfrm>
          <a:prstGeom prst="rect">
            <a:avLst/>
          </a:prstGeom>
        </p:spPr>
      </p:pic>
    </p:spTree>
    <p:extLst>
      <p:ext uri="{BB962C8B-B14F-4D97-AF65-F5344CB8AC3E}">
        <p14:creationId xmlns:p14="http://schemas.microsoft.com/office/powerpoint/2010/main" val="1032114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344922" y="1405888"/>
            <a:ext cx="8716781" cy="4697963"/>
          </a:xfrm>
        </p:spPr>
        <p:txBody>
          <a:bodyPr/>
          <a:lstStyle/>
          <a:p>
            <a:pPr lvl="1" indent="-342900">
              <a:buFont typeface="Wingdings" panose="05000000000000000000" pitchFamily="2" charset="2"/>
              <a:buChar char="Ø"/>
            </a:pPr>
            <a:r>
              <a:rPr lang="nl-BE" sz="2000" dirty="0"/>
              <a:t>Met de instap van meerdere rechtspersonen die het </a:t>
            </a:r>
            <a:r>
              <a:rPr lang="nl-BE" sz="2000" b="1" dirty="0">
                <a:solidFill>
                  <a:schemeClr val="accent2"/>
                </a:solidFill>
              </a:rPr>
              <a:t>ontvangstenproces </a:t>
            </a:r>
            <a:r>
              <a:rPr lang="nl-BE" sz="2000" dirty="0"/>
              <a:t>(in kader van voorraad) </a:t>
            </a:r>
            <a:r>
              <a:rPr lang="nl-BE" sz="2000" b="1" dirty="0">
                <a:solidFill>
                  <a:schemeClr val="accent2"/>
                </a:solidFill>
              </a:rPr>
              <a:t>in zijn volledigheid</a:t>
            </a:r>
            <a:r>
              <a:rPr lang="nl-BE" sz="2000" dirty="0"/>
              <a:t> gebruiken, werd de </a:t>
            </a:r>
            <a:r>
              <a:rPr lang="nl-BE" sz="2000" b="1" dirty="0">
                <a:solidFill>
                  <a:schemeClr val="accent2"/>
                </a:solidFill>
              </a:rPr>
              <a:t>scope van het rapport verbreed</a:t>
            </a:r>
            <a:r>
              <a:rPr lang="nl-BE" sz="2000" dirty="0"/>
              <a:t>:</a:t>
            </a:r>
            <a:br>
              <a:rPr lang="nl-BE" sz="2000" dirty="0"/>
            </a:br>
            <a:endParaRPr lang="nl-BE" sz="800" dirty="0"/>
          </a:p>
          <a:p>
            <a:pPr lvl="2" indent="-342900">
              <a:buFont typeface="Wingdings" panose="05000000000000000000" pitchFamily="2" charset="2"/>
              <a:buChar char="v"/>
            </a:pPr>
            <a:r>
              <a:rPr lang="nl-BE" sz="1800" dirty="0">
                <a:solidFill>
                  <a:schemeClr val="bg1">
                    <a:lumMod val="50000"/>
                  </a:schemeClr>
                </a:solidFill>
              </a:rPr>
              <a:t>Bijkomende prompts </a:t>
            </a:r>
            <a:r>
              <a:rPr lang="nl-BE" sz="1800" b="1" dirty="0"/>
              <a:t>'Transactiesoort</a:t>
            </a:r>
            <a:r>
              <a:rPr lang="nl-BE" sz="1800" dirty="0">
                <a:solidFill>
                  <a:schemeClr val="bg1">
                    <a:lumMod val="50000"/>
                  </a:schemeClr>
                </a:solidFill>
              </a:rPr>
              <a:t>' en ‘Soort </a:t>
            </a:r>
            <a:r>
              <a:rPr lang="nl-BE" sz="1800" b="1" dirty="0"/>
              <a:t>Bestemming</a:t>
            </a:r>
            <a:r>
              <a:rPr lang="nl-BE" sz="1800" dirty="0">
                <a:solidFill>
                  <a:schemeClr val="bg1">
                    <a:lumMod val="50000"/>
                  </a:schemeClr>
                </a:solidFill>
              </a:rPr>
              <a:t>'.</a:t>
            </a:r>
            <a:br>
              <a:rPr lang="nl-BE" sz="1800" dirty="0">
                <a:solidFill>
                  <a:schemeClr val="bg1">
                    <a:lumMod val="50000"/>
                  </a:schemeClr>
                </a:solidFill>
              </a:rPr>
            </a:br>
            <a:r>
              <a:rPr lang="nl-BE" sz="1800" dirty="0">
                <a:solidFill>
                  <a:schemeClr val="bg1">
                    <a:lumMod val="50000"/>
                  </a:schemeClr>
                </a:solidFill>
              </a:rPr>
              <a:t>Omwille van de uitbreiding van de data </a:t>
            </a:r>
            <a:r>
              <a:rPr lang="nl-BE" sz="1800" b="1" dirty="0"/>
              <a:t>default</a:t>
            </a:r>
            <a:r>
              <a:rPr lang="nl-BE" sz="1800" dirty="0">
                <a:solidFill>
                  <a:schemeClr val="bg1">
                    <a:lumMod val="50000"/>
                  </a:schemeClr>
                </a:solidFill>
              </a:rPr>
              <a:t> waarden in deze prompts: </a:t>
            </a:r>
            <a:br>
              <a:rPr lang="nl-BE" sz="1800" dirty="0">
                <a:solidFill>
                  <a:schemeClr val="bg1">
                    <a:lumMod val="50000"/>
                  </a:schemeClr>
                </a:solidFill>
              </a:rPr>
            </a:br>
            <a:br>
              <a:rPr lang="nl-BE" sz="800" dirty="0">
                <a:solidFill>
                  <a:schemeClr val="bg1">
                    <a:lumMod val="50000"/>
                  </a:schemeClr>
                </a:solidFill>
              </a:rPr>
            </a:br>
            <a:r>
              <a:rPr lang="nl-BE" sz="1800" dirty="0">
                <a:solidFill>
                  <a:schemeClr val="bg1">
                    <a:lumMod val="50000"/>
                  </a:schemeClr>
                </a:solidFill>
              </a:rPr>
              <a:t>Soort Bestemming = Kosten</a:t>
            </a:r>
            <a:br>
              <a:rPr lang="nl-BE" sz="1800" dirty="0">
                <a:solidFill>
                  <a:schemeClr val="bg1">
                    <a:lumMod val="50000"/>
                  </a:schemeClr>
                </a:solidFill>
              </a:rPr>
            </a:br>
            <a:r>
              <a:rPr lang="nl-BE" sz="1800" dirty="0">
                <a:solidFill>
                  <a:schemeClr val="bg1">
                    <a:lumMod val="50000"/>
                  </a:schemeClr>
                </a:solidFill>
              </a:rPr>
              <a:t>Transactiesoort = </a:t>
            </a:r>
            <a:r>
              <a:rPr lang="nl-BE" sz="1800" dirty="0" err="1">
                <a:solidFill>
                  <a:schemeClr val="bg1">
                    <a:lumMod val="50000"/>
                  </a:schemeClr>
                </a:solidFill>
              </a:rPr>
              <a:t>Afleveren,Corrigeren</a:t>
            </a:r>
            <a:r>
              <a:rPr lang="nl-BE" sz="1800" dirty="0">
                <a:solidFill>
                  <a:schemeClr val="bg1">
                    <a:lumMod val="50000"/>
                  </a:schemeClr>
                </a:solidFill>
              </a:rPr>
              <a:t>.</a:t>
            </a:r>
            <a:br>
              <a:rPr lang="nl-BE" sz="1800" dirty="0">
                <a:solidFill>
                  <a:schemeClr val="bg1">
                    <a:lumMod val="50000"/>
                  </a:schemeClr>
                </a:solidFill>
              </a:rPr>
            </a:br>
            <a:br>
              <a:rPr lang="nl-BE" sz="800" dirty="0"/>
            </a:br>
            <a:r>
              <a:rPr lang="nl-BE" sz="1800" dirty="0">
                <a:solidFill>
                  <a:schemeClr val="bg1">
                    <a:lumMod val="50000"/>
                  </a:schemeClr>
                </a:solidFill>
              </a:rPr>
              <a:t>Door het toevoegen van de 'Transactiesoort' gaat elke 'volledig afgewerkte ontvangst' </a:t>
            </a:r>
            <a:r>
              <a:rPr lang="nl-BE" sz="1800" b="1" dirty="0"/>
              <a:t>meerdere lijnen </a:t>
            </a:r>
            <a:r>
              <a:rPr lang="nl-BE" sz="1800" dirty="0">
                <a:solidFill>
                  <a:schemeClr val="bg1">
                    <a:lumMod val="50000"/>
                  </a:schemeClr>
                </a:solidFill>
              </a:rPr>
              <a:t>in het rapport genereren, de totalen mag je van deze soorten niet samentellen.</a:t>
            </a:r>
            <a:br>
              <a:rPr lang="nl-BE" sz="1800" dirty="0">
                <a:solidFill>
                  <a:schemeClr val="bg1">
                    <a:lumMod val="50000"/>
                  </a:schemeClr>
                </a:solidFill>
              </a:rPr>
            </a:br>
            <a:br>
              <a:rPr lang="nl-BE" sz="800" dirty="0">
                <a:solidFill>
                  <a:schemeClr val="bg1">
                    <a:lumMod val="50000"/>
                  </a:schemeClr>
                </a:solidFill>
              </a:rPr>
            </a:br>
            <a:r>
              <a:rPr lang="nl-BE" sz="1600" i="1" dirty="0">
                <a:solidFill>
                  <a:schemeClr val="bg1">
                    <a:lumMod val="50000"/>
                  </a:schemeClr>
                </a:solidFill>
              </a:rPr>
              <a:t>Indien bijvoorbeeld 100 euro ontvangen werd, en 100 euro afgeleverd, dan dien je alleen rekening te houden met de laatste stap (in dit voorbeeld de aflever stap).</a:t>
            </a:r>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sp>
        <p:nvSpPr>
          <p:cNvPr id="11" name="Tekstvak 10">
            <a:extLst>
              <a:ext uri="{FF2B5EF4-FFF2-40B4-BE49-F238E27FC236}">
                <a16:creationId xmlns:a16="http://schemas.microsoft.com/office/drawing/2014/main" id="{F3BC939B-4D76-4219-A6E5-DCA828282C4D}"/>
              </a:ext>
            </a:extLst>
          </p:cNvPr>
          <p:cNvSpPr txBox="1"/>
          <p:nvPr/>
        </p:nvSpPr>
        <p:spPr>
          <a:xfrm>
            <a:off x="401061" y="754149"/>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Ontvangsten op Inkooporders </a:t>
            </a:r>
            <a:r>
              <a:rPr lang="nl-BE" sz="1600" dirty="0"/>
              <a:t>(Standaard rapport)</a:t>
            </a:r>
            <a:endParaRPr lang="nl-BE" sz="2400" dirty="0"/>
          </a:p>
        </p:txBody>
      </p:sp>
      <p:pic>
        <p:nvPicPr>
          <p:cNvPr id="5" name="Afbeelding 4">
            <a:extLst>
              <a:ext uri="{FF2B5EF4-FFF2-40B4-BE49-F238E27FC236}">
                <a16:creationId xmlns:a16="http://schemas.microsoft.com/office/drawing/2014/main" id="{50699278-E54F-40B7-8FFC-8D5DECD96CCA}"/>
              </a:ext>
            </a:extLst>
          </p:cNvPr>
          <p:cNvPicPr>
            <a:picLocks noChangeAspect="1"/>
          </p:cNvPicPr>
          <p:nvPr/>
        </p:nvPicPr>
        <p:blipFill>
          <a:blip r:embed="rId3"/>
          <a:stretch>
            <a:fillRect/>
          </a:stretch>
        </p:blipFill>
        <p:spPr>
          <a:xfrm>
            <a:off x="2221992" y="4937760"/>
            <a:ext cx="6931365" cy="1166091"/>
          </a:xfrm>
          <a:prstGeom prst="rect">
            <a:avLst/>
          </a:prstGeom>
        </p:spPr>
      </p:pic>
    </p:spTree>
    <p:extLst>
      <p:ext uri="{BB962C8B-B14F-4D97-AF65-F5344CB8AC3E}">
        <p14:creationId xmlns:p14="http://schemas.microsoft.com/office/powerpoint/2010/main" val="1253875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344922" y="1405888"/>
            <a:ext cx="8716781" cy="4697963"/>
          </a:xfrm>
        </p:spPr>
        <p:txBody>
          <a:bodyPr/>
          <a:lstStyle/>
          <a:p>
            <a:pPr marL="233100" lvl="1" indent="0">
              <a:buNone/>
            </a:pPr>
            <a:endParaRPr lang="nl-BE" sz="800" dirty="0"/>
          </a:p>
          <a:p>
            <a:pPr lvl="2" indent="-342900">
              <a:buFont typeface="Wingdings" panose="05000000000000000000" pitchFamily="2" charset="2"/>
              <a:buChar char="v"/>
            </a:pPr>
            <a:r>
              <a:rPr lang="nl-BE" sz="1800" dirty="0"/>
              <a:t>Een aantal velden werden </a:t>
            </a:r>
            <a:r>
              <a:rPr lang="nl-BE" sz="1800" b="1" dirty="0">
                <a:solidFill>
                  <a:schemeClr val="accent2"/>
                </a:solidFill>
              </a:rPr>
              <a:t>standaard</a:t>
            </a:r>
            <a:r>
              <a:rPr lang="nl-BE" sz="1800" dirty="0"/>
              <a:t> beschikbaar gesteld:</a:t>
            </a:r>
          </a:p>
          <a:p>
            <a:pPr lvl="5" indent="-342900">
              <a:buFont typeface="Wingdings" panose="05000000000000000000" pitchFamily="2" charset="2"/>
              <a:buChar char="v"/>
            </a:pPr>
            <a:r>
              <a:rPr lang="nl-BE" sz="1400" dirty="0">
                <a:solidFill>
                  <a:schemeClr val="bg1">
                    <a:lumMod val="50000"/>
                  </a:schemeClr>
                </a:solidFill>
              </a:rPr>
              <a:t>Voorraad </a:t>
            </a:r>
            <a:r>
              <a:rPr lang="nl-BE" sz="1400" dirty="0" err="1">
                <a:solidFill>
                  <a:schemeClr val="bg1">
                    <a:lumMod val="50000"/>
                  </a:schemeClr>
                </a:solidFill>
              </a:rPr>
              <a:t>Org</a:t>
            </a:r>
            <a:r>
              <a:rPr lang="nl-BE" sz="1400" dirty="0">
                <a:solidFill>
                  <a:schemeClr val="bg1">
                    <a:lumMod val="50000"/>
                  </a:schemeClr>
                </a:solidFill>
              </a:rPr>
              <a:t> Code en Voorraad </a:t>
            </a:r>
            <a:r>
              <a:rPr lang="nl-BE" sz="1400" dirty="0" err="1">
                <a:solidFill>
                  <a:schemeClr val="bg1">
                    <a:lumMod val="50000"/>
                  </a:schemeClr>
                </a:solidFill>
              </a:rPr>
              <a:t>Org</a:t>
            </a:r>
            <a:r>
              <a:rPr lang="nl-BE" sz="1400" dirty="0">
                <a:solidFill>
                  <a:schemeClr val="bg1">
                    <a:lumMod val="50000"/>
                  </a:schemeClr>
                </a:solidFill>
              </a:rPr>
              <a:t> Naam</a:t>
            </a:r>
          </a:p>
          <a:p>
            <a:pPr lvl="5" indent="-342900">
              <a:buFont typeface="Wingdings" panose="05000000000000000000" pitchFamily="2" charset="2"/>
              <a:buChar char="v"/>
            </a:pPr>
            <a:r>
              <a:rPr lang="nl-BE" sz="1400" dirty="0">
                <a:solidFill>
                  <a:schemeClr val="bg1">
                    <a:lumMod val="50000"/>
                  </a:schemeClr>
                </a:solidFill>
              </a:rPr>
              <a:t>Transactiesoort </a:t>
            </a:r>
            <a:r>
              <a:rPr lang="nl-BE" sz="1000" i="1" dirty="0">
                <a:solidFill>
                  <a:schemeClr val="bg1">
                    <a:lumMod val="50000"/>
                  </a:schemeClr>
                </a:solidFill>
              </a:rPr>
              <a:t>(</a:t>
            </a:r>
            <a:r>
              <a:rPr lang="nl-BE" sz="1000" i="1" dirty="0" err="1">
                <a:solidFill>
                  <a:schemeClr val="bg1">
                    <a:lumMod val="50000"/>
                  </a:schemeClr>
                </a:solidFill>
              </a:rPr>
              <a:t>vb</a:t>
            </a:r>
            <a:r>
              <a:rPr lang="nl-BE" sz="1000" i="1" dirty="0">
                <a:solidFill>
                  <a:schemeClr val="bg1">
                    <a:lumMod val="50000"/>
                  </a:schemeClr>
                </a:solidFill>
              </a:rPr>
              <a:t> Ontvangen, Inspectie, Afleveren)</a:t>
            </a:r>
          </a:p>
          <a:p>
            <a:pPr lvl="5" indent="-342900">
              <a:buFont typeface="Wingdings" panose="05000000000000000000" pitchFamily="2" charset="2"/>
              <a:buChar char="v"/>
            </a:pPr>
            <a:r>
              <a:rPr lang="nl-BE" sz="1400" dirty="0">
                <a:solidFill>
                  <a:schemeClr val="bg1">
                    <a:lumMod val="50000"/>
                  </a:schemeClr>
                </a:solidFill>
              </a:rPr>
              <a:t>Soort Bestemming </a:t>
            </a:r>
            <a:r>
              <a:rPr lang="nl-BE" sz="1000" i="1" dirty="0">
                <a:solidFill>
                  <a:schemeClr val="bg1">
                    <a:lumMod val="50000"/>
                  </a:schemeClr>
                </a:solidFill>
              </a:rPr>
              <a:t>(</a:t>
            </a:r>
            <a:r>
              <a:rPr lang="nl-BE" sz="1000" i="1" dirty="0" err="1">
                <a:solidFill>
                  <a:schemeClr val="bg1">
                    <a:lumMod val="50000"/>
                  </a:schemeClr>
                </a:solidFill>
              </a:rPr>
              <a:t>vb</a:t>
            </a:r>
            <a:r>
              <a:rPr lang="nl-BE" sz="1000" i="1" dirty="0">
                <a:solidFill>
                  <a:schemeClr val="bg1">
                    <a:lumMod val="50000"/>
                  </a:schemeClr>
                </a:solidFill>
              </a:rPr>
              <a:t> Voorraad, Kosten,…)</a:t>
            </a:r>
          </a:p>
          <a:p>
            <a:pPr lvl="5" indent="-342900">
              <a:buFont typeface="Wingdings" panose="05000000000000000000" pitchFamily="2" charset="2"/>
              <a:buChar char="v"/>
            </a:pPr>
            <a:r>
              <a:rPr lang="nl-BE" sz="1400" dirty="0">
                <a:solidFill>
                  <a:schemeClr val="bg1">
                    <a:lumMod val="50000"/>
                  </a:schemeClr>
                </a:solidFill>
              </a:rPr>
              <a:t>Artikel Nummer en Artikel Omschrijving </a:t>
            </a:r>
            <a:r>
              <a:rPr lang="nl-BE" sz="1000" i="1" dirty="0">
                <a:solidFill>
                  <a:schemeClr val="bg1">
                    <a:lumMod val="50000"/>
                  </a:schemeClr>
                </a:solidFill>
              </a:rPr>
              <a:t>(</a:t>
            </a:r>
            <a:r>
              <a:rPr lang="nl-BE" sz="1000" i="1" dirty="0" err="1">
                <a:solidFill>
                  <a:schemeClr val="bg1">
                    <a:lumMod val="50000"/>
                  </a:schemeClr>
                </a:solidFill>
              </a:rPr>
              <a:t>vb</a:t>
            </a:r>
            <a:r>
              <a:rPr lang="nl-BE" sz="1000" i="1" dirty="0">
                <a:solidFill>
                  <a:schemeClr val="bg1">
                    <a:lumMod val="50000"/>
                  </a:schemeClr>
                </a:solidFill>
              </a:rPr>
              <a:t> 1000004164 – Isolatiedeken)</a:t>
            </a:r>
          </a:p>
          <a:p>
            <a:pPr marL="2343150" lvl="5" indent="-171450">
              <a:buFont typeface="Wingdings" panose="05000000000000000000" pitchFamily="2" charset="2"/>
              <a:buChar char="v"/>
            </a:pPr>
            <a:endParaRPr lang="nl-BE" sz="600" dirty="0"/>
          </a:p>
          <a:p>
            <a:pPr lvl="2" indent="-342900">
              <a:buFont typeface="Wingdings" panose="05000000000000000000" pitchFamily="2" charset="2"/>
              <a:buChar char="v"/>
            </a:pPr>
            <a:r>
              <a:rPr lang="nl-BE" sz="1800" dirty="0"/>
              <a:t>Bijkomende op te nemen velden - </a:t>
            </a:r>
            <a:r>
              <a:rPr lang="nl-BE" sz="1800" dirty="0" err="1"/>
              <a:t>oa</a:t>
            </a:r>
            <a:r>
              <a:rPr lang="nl-BE" sz="1800" dirty="0"/>
              <a:t>:</a:t>
            </a:r>
          </a:p>
          <a:p>
            <a:pPr lvl="5" indent="-342900">
              <a:buFont typeface="Wingdings" panose="05000000000000000000" pitchFamily="2" charset="2"/>
              <a:buChar char="v"/>
            </a:pPr>
            <a:r>
              <a:rPr lang="nl-BE" sz="1400" dirty="0">
                <a:solidFill>
                  <a:schemeClr val="bg1">
                    <a:lumMod val="50000"/>
                  </a:schemeClr>
                </a:solidFill>
              </a:rPr>
              <a:t>Ontvangst Route (</a:t>
            </a:r>
            <a:r>
              <a:rPr lang="nl-BE" sz="1400" dirty="0" err="1">
                <a:solidFill>
                  <a:schemeClr val="bg1">
                    <a:lumMod val="50000"/>
                  </a:schemeClr>
                </a:solidFill>
              </a:rPr>
              <a:t>vb</a:t>
            </a:r>
            <a:r>
              <a:rPr lang="nl-BE" sz="1400" dirty="0">
                <a:solidFill>
                  <a:schemeClr val="bg1">
                    <a:lumMod val="50000"/>
                  </a:schemeClr>
                </a:solidFill>
              </a:rPr>
              <a:t> Directe Levering, Inspectie vereist Standaard,…)</a:t>
            </a:r>
          </a:p>
          <a:p>
            <a:pPr lvl="5" indent="-342900">
              <a:buFont typeface="Wingdings" panose="05000000000000000000" pitchFamily="2" charset="2"/>
              <a:buChar char="v"/>
            </a:pPr>
            <a:r>
              <a:rPr lang="nl-BE" sz="1400" dirty="0">
                <a:solidFill>
                  <a:schemeClr val="bg1">
                    <a:lumMod val="50000"/>
                  </a:schemeClr>
                </a:solidFill>
              </a:rPr>
              <a:t>Magazijncode</a:t>
            </a:r>
          </a:p>
          <a:p>
            <a:pPr lvl="5" indent="-342900">
              <a:buFont typeface="Wingdings" panose="05000000000000000000" pitchFamily="2" charset="2"/>
              <a:buChar char="v"/>
            </a:pPr>
            <a:r>
              <a:rPr lang="nl-BE" sz="1400" dirty="0">
                <a:solidFill>
                  <a:schemeClr val="bg1">
                    <a:lumMod val="50000"/>
                  </a:schemeClr>
                </a:solidFill>
              </a:rPr>
              <a:t>Ontvangst Hoeveelheid – Hoeveelheid Geannuleerd – Hoeveelheid Verworpen - Hoeveelheid Aanvaard</a:t>
            </a:r>
          </a:p>
          <a:p>
            <a:pPr lvl="5" indent="-342900">
              <a:buFont typeface="Wingdings" panose="05000000000000000000" pitchFamily="2" charset="2"/>
              <a:buChar char="v"/>
            </a:pPr>
            <a:r>
              <a:rPr lang="nl-BE" sz="1400" dirty="0">
                <a:solidFill>
                  <a:schemeClr val="bg1">
                    <a:lumMod val="50000"/>
                  </a:schemeClr>
                </a:solidFill>
              </a:rPr>
              <a:t>Ontvangst Eenheid (</a:t>
            </a:r>
            <a:r>
              <a:rPr lang="nl-BE" sz="1400" dirty="0" err="1">
                <a:solidFill>
                  <a:schemeClr val="bg1">
                    <a:lumMod val="50000"/>
                  </a:schemeClr>
                </a:solidFill>
              </a:rPr>
              <a:t>vb</a:t>
            </a:r>
            <a:r>
              <a:rPr lang="nl-BE" sz="1400" dirty="0">
                <a:solidFill>
                  <a:schemeClr val="bg1">
                    <a:lumMod val="50000"/>
                  </a:schemeClr>
                </a:solidFill>
              </a:rPr>
              <a:t> Stuks, Liter, Uren, Dagen, …)</a:t>
            </a:r>
          </a:p>
          <a:p>
            <a:pPr lvl="5" indent="-342900">
              <a:buFont typeface="Wingdings" panose="05000000000000000000" pitchFamily="2" charset="2"/>
              <a:buChar char="v"/>
            </a:pPr>
            <a:r>
              <a:rPr lang="nl-BE" sz="1400" dirty="0">
                <a:solidFill>
                  <a:schemeClr val="bg1">
                    <a:lumMod val="50000"/>
                  </a:schemeClr>
                </a:solidFill>
              </a:rPr>
              <a:t>Aanvrager, Redencode, Toelichting Ontvangst, Ontvangst Uitzondering</a:t>
            </a:r>
          </a:p>
          <a:p>
            <a:pPr lvl="5" indent="-342900">
              <a:buFont typeface="Wingdings" panose="05000000000000000000" pitchFamily="2" charset="2"/>
              <a:buChar char="v"/>
            </a:pPr>
            <a:r>
              <a:rPr lang="nl-BE" sz="1400" dirty="0">
                <a:solidFill>
                  <a:schemeClr val="bg1">
                    <a:lumMod val="50000"/>
                  </a:schemeClr>
                </a:solidFill>
              </a:rPr>
              <a:t>Artikel Categorie (</a:t>
            </a:r>
            <a:r>
              <a:rPr lang="nl-BE" sz="1400" dirty="0" err="1">
                <a:solidFill>
                  <a:schemeClr val="bg1">
                    <a:lumMod val="50000"/>
                  </a:schemeClr>
                </a:solidFill>
              </a:rPr>
              <a:t>vb</a:t>
            </a:r>
            <a:r>
              <a:rPr lang="nl-BE" sz="1400" dirty="0">
                <a:solidFill>
                  <a:schemeClr val="bg1">
                    <a:lumMod val="50000"/>
                  </a:schemeClr>
                </a:solidFill>
              </a:rPr>
              <a:t> </a:t>
            </a:r>
            <a:r>
              <a:rPr lang="nl-BE" sz="1400" dirty="0" err="1">
                <a:solidFill>
                  <a:schemeClr val="bg1">
                    <a:lumMod val="50000"/>
                  </a:schemeClr>
                </a:solidFill>
              </a:rPr>
              <a:t>EHBO.Koelen</a:t>
            </a:r>
            <a:r>
              <a:rPr lang="nl-BE" sz="1400" dirty="0">
                <a:solidFill>
                  <a:schemeClr val="bg1">
                    <a:lumMod val="50000"/>
                  </a:schemeClr>
                </a:solidFill>
              </a:rPr>
              <a:t> en </a:t>
            </a:r>
            <a:r>
              <a:rPr lang="nl-BE" sz="1400" dirty="0" err="1">
                <a:solidFill>
                  <a:schemeClr val="bg1">
                    <a:lumMod val="50000"/>
                  </a:schemeClr>
                </a:solidFill>
              </a:rPr>
              <a:t>isoleren.Koelen</a:t>
            </a:r>
            <a:r>
              <a:rPr lang="nl-BE" sz="1400" dirty="0">
                <a:solidFill>
                  <a:schemeClr val="bg1">
                    <a:lumMod val="50000"/>
                  </a:schemeClr>
                </a:solidFill>
              </a:rPr>
              <a:t> en </a:t>
            </a:r>
            <a:r>
              <a:rPr lang="nl-BE" sz="1400" dirty="0" err="1">
                <a:solidFill>
                  <a:schemeClr val="bg1">
                    <a:lumMod val="50000"/>
                  </a:schemeClr>
                </a:solidFill>
              </a:rPr>
              <a:t>isoleren.Koelen</a:t>
            </a:r>
            <a:r>
              <a:rPr lang="nl-BE" sz="1400" dirty="0">
                <a:solidFill>
                  <a:schemeClr val="bg1">
                    <a:lumMod val="50000"/>
                  </a:schemeClr>
                </a:solidFill>
              </a:rPr>
              <a:t> en isoleren)</a:t>
            </a:r>
            <a:endParaRPr lang="nl-BE" sz="2000" dirty="0">
              <a:solidFill>
                <a:schemeClr val="bg1">
                  <a:lumMod val="50000"/>
                </a:schemeClr>
              </a:solidFill>
            </a:endParaRPr>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sp>
        <p:nvSpPr>
          <p:cNvPr id="11" name="Tekstvak 10">
            <a:extLst>
              <a:ext uri="{FF2B5EF4-FFF2-40B4-BE49-F238E27FC236}">
                <a16:creationId xmlns:a16="http://schemas.microsoft.com/office/drawing/2014/main" id="{F3BC939B-4D76-4219-A6E5-DCA828282C4D}"/>
              </a:ext>
            </a:extLst>
          </p:cNvPr>
          <p:cNvSpPr txBox="1"/>
          <p:nvPr/>
        </p:nvSpPr>
        <p:spPr>
          <a:xfrm>
            <a:off x="401061" y="754149"/>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Ontvangsten op Inkooporders </a:t>
            </a:r>
            <a:r>
              <a:rPr lang="nl-BE" sz="1600" dirty="0"/>
              <a:t>(Standaard rapport)</a:t>
            </a:r>
            <a:endParaRPr lang="nl-BE" sz="2400" dirty="0"/>
          </a:p>
        </p:txBody>
      </p:sp>
    </p:spTree>
    <p:extLst>
      <p:ext uri="{BB962C8B-B14F-4D97-AF65-F5344CB8AC3E}">
        <p14:creationId xmlns:p14="http://schemas.microsoft.com/office/powerpoint/2010/main" val="2114501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313926" y="1543048"/>
            <a:ext cx="8707637" cy="4697963"/>
          </a:xfrm>
        </p:spPr>
        <p:txBody>
          <a:bodyPr/>
          <a:lstStyle/>
          <a:p>
            <a:pPr lvl="1" indent="-342900">
              <a:buFont typeface="Wingdings" panose="05000000000000000000" pitchFamily="2" charset="2"/>
              <a:buChar char="Ø"/>
            </a:pPr>
            <a:r>
              <a:rPr lang="nl-BE" sz="2000" dirty="0"/>
              <a:t>Overzicht van alle afgeleverde Ontvangsten met info over Inkooporder, Voorraad en Bestelaanvraag</a:t>
            </a:r>
            <a:br>
              <a:rPr lang="nl-BE" sz="2000" dirty="0"/>
            </a:br>
            <a:endParaRPr lang="nl-BE" sz="800" dirty="0"/>
          </a:p>
          <a:p>
            <a:pPr lvl="1" indent="-342900">
              <a:buFont typeface="Wingdings" panose="05000000000000000000" pitchFamily="2" charset="2"/>
              <a:buChar char="Ø"/>
            </a:pPr>
            <a:r>
              <a:rPr lang="nl-BE" sz="2000" dirty="0"/>
              <a:t>Kan gebruikt worden om per inkoper de afgeleverde ontvangsten op te vragen voor een specifieke periode</a:t>
            </a:r>
          </a:p>
          <a:p>
            <a:pPr lvl="1"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sz="2000" dirty="0"/>
              <a:t>Twee weergaves “Standaard” en “Uitgebreid”, waarbij de uitgebreide weergave alle informatie bevat waarop </a:t>
            </a:r>
            <a:r>
              <a:rPr lang="nl-BE" sz="2000" dirty="0" err="1"/>
              <a:t>geprompt</a:t>
            </a:r>
            <a:r>
              <a:rPr lang="nl-BE" sz="2000" dirty="0"/>
              <a:t> kan worden</a:t>
            </a:r>
          </a:p>
          <a:p>
            <a:pPr lvl="1"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sz="2000" dirty="0"/>
              <a:t>Sommige prompts enkel van toepassing op dit rapport</a:t>
            </a:r>
            <a:br>
              <a:rPr lang="nl-BE" sz="2000" dirty="0"/>
            </a:br>
            <a:br>
              <a:rPr lang="nl-BE" sz="800" dirty="0"/>
            </a:br>
            <a:r>
              <a:rPr lang="nl-BE" sz="2000" dirty="0"/>
              <a:t>De prompt op 'Transactiesoort' is voor dit rapport niet van toepassing; Transactiesoort = 'Afleveren'</a:t>
            </a:r>
          </a:p>
          <a:p>
            <a:pPr lvl="1" indent="-342900">
              <a:buFont typeface="Wingdings" panose="05000000000000000000" pitchFamily="2" charset="2"/>
              <a:buChar char="Ø"/>
            </a:pPr>
            <a:endParaRPr lang="nl-BE" sz="800" dirty="0"/>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sp>
        <p:nvSpPr>
          <p:cNvPr id="11" name="Tekstvak 10">
            <a:extLst>
              <a:ext uri="{FF2B5EF4-FFF2-40B4-BE49-F238E27FC236}">
                <a16:creationId xmlns:a16="http://schemas.microsoft.com/office/drawing/2014/main" id="{F3BC939B-4D76-4219-A6E5-DCA828282C4D}"/>
              </a:ext>
            </a:extLst>
          </p:cNvPr>
          <p:cNvSpPr txBox="1"/>
          <p:nvPr/>
        </p:nvSpPr>
        <p:spPr>
          <a:xfrm>
            <a:off x="401061" y="754149"/>
            <a:ext cx="8454153" cy="461665"/>
          </a:xfrm>
          <a:prstGeom prst="rect">
            <a:avLst/>
          </a:prstGeom>
          <a:noFill/>
        </p:spPr>
        <p:txBody>
          <a:bodyPr wrap="square" rtlCol="0">
            <a:spAutoFit/>
          </a:bodyPr>
          <a:lstStyle>
            <a:defPPr>
              <a:defRPr lang="en-US"/>
            </a:defPPr>
            <a:lvl1pPr>
              <a:defRPr sz="2000" i="1">
                <a:latin typeface="+mn-lt"/>
              </a:defRPr>
            </a:lvl1pPr>
          </a:lstStyle>
          <a:p>
            <a:r>
              <a:rPr lang="nl-BE" sz="1600" b="1" dirty="0"/>
              <a:t>Ontvangsten op Inkooporders – </a:t>
            </a:r>
            <a:r>
              <a:rPr lang="nl-BE" sz="2400" b="1" dirty="0"/>
              <a:t>Afgeleverde Ontvangsten</a:t>
            </a:r>
          </a:p>
        </p:txBody>
      </p:sp>
    </p:spTree>
    <p:extLst>
      <p:ext uri="{BB962C8B-B14F-4D97-AF65-F5344CB8AC3E}">
        <p14:creationId xmlns:p14="http://schemas.microsoft.com/office/powerpoint/2010/main" val="1567344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sp>
        <p:nvSpPr>
          <p:cNvPr id="11" name="Tekstvak 10">
            <a:extLst>
              <a:ext uri="{FF2B5EF4-FFF2-40B4-BE49-F238E27FC236}">
                <a16:creationId xmlns:a16="http://schemas.microsoft.com/office/drawing/2014/main" id="{F3BC939B-4D76-4219-A6E5-DCA828282C4D}"/>
              </a:ext>
            </a:extLst>
          </p:cNvPr>
          <p:cNvSpPr txBox="1"/>
          <p:nvPr/>
        </p:nvSpPr>
        <p:spPr>
          <a:xfrm>
            <a:off x="401061" y="754149"/>
            <a:ext cx="8454153" cy="461665"/>
          </a:xfrm>
          <a:prstGeom prst="rect">
            <a:avLst/>
          </a:prstGeom>
          <a:noFill/>
        </p:spPr>
        <p:txBody>
          <a:bodyPr wrap="square" rtlCol="0">
            <a:spAutoFit/>
          </a:bodyPr>
          <a:lstStyle>
            <a:defPPr>
              <a:defRPr lang="en-US"/>
            </a:defPPr>
            <a:lvl1pPr>
              <a:defRPr sz="2000" i="1">
                <a:latin typeface="+mn-lt"/>
              </a:defRPr>
            </a:lvl1pPr>
          </a:lstStyle>
          <a:p>
            <a:r>
              <a:rPr lang="nl-BE" sz="1600" b="1" dirty="0"/>
              <a:t>Ontvangsten op Inkooporders – </a:t>
            </a:r>
            <a:r>
              <a:rPr lang="nl-BE" sz="2400" b="1" dirty="0"/>
              <a:t>Afgeleverde Ontvangsten</a:t>
            </a:r>
          </a:p>
        </p:txBody>
      </p:sp>
      <p:pic>
        <p:nvPicPr>
          <p:cNvPr id="6" name="Afbeelding 5">
            <a:extLst>
              <a:ext uri="{FF2B5EF4-FFF2-40B4-BE49-F238E27FC236}">
                <a16:creationId xmlns:a16="http://schemas.microsoft.com/office/drawing/2014/main" id="{2DE98B02-7F5F-4172-BD51-0F624C1715C0}"/>
              </a:ext>
            </a:extLst>
          </p:cNvPr>
          <p:cNvPicPr>
            <a:picLocks noChangeAspect="1"/>
          </p:cNvPicPr>
          <p:nvPr/>
        </p:nvPicPr>
        <p:blipFill>
          <a:blip r:embed="rId3"/>
          <a:stretch>
            <a:fillRect/>
          </a:stretch>
        </p:blipFill>
        <p:spPr>
          <a:xfrm>
            <a:off x="313926" y="1215814"/>
            <a:ext cx="8750832" cy="3542439"/>
          </a:xfrm>
          <a:prstGeom prst="rect">
            <a:avLst/>
          </a:prstGeom>
        </p:spPr>
      </p:pic>
      <p:sp>
        <p:nvSpPr>
          <p:cNvPr id="10" name="Tijdelijke aanduiding voor inhoud 1">
            <a:extLst>
              <a:ext uri="{FF2B5EF4-FFF2-40B4-BE49-F238E27FC236}">
                <a16:creationId xmlns:a16="http://schemas.microsoft.com/office/drawing/2014/main" id="{0182F68F-A044-475D-819F-AC9986FDC5DD}"/>
              </a:ext>
            </a:extLst>
          </p:cNvPr>
          <p:cNvSpPr>
            <a:spLocks noGrp="1"/>
          </p:cNvSpPr>
          <p:nvPr>
            <p:ph idx="1"/>
          </p:nvPr>
        </p:nvSpPr>
        <p:spPr>
          <a:xfrm>
            <a:off x="147577" y="4758253"/>
            <a:ext cx="8707637" cy="4697963"/>
          </a:xfrm>
        </p:spPr>
        <p:txBody>
          <a:bodyPr/>
          <a:lstStyle/>
          <a:p>
            <a:pPr lvl="1" indent="-342900">
              <a:buFont typeface="Wingdings" panose="05000000000000000000" pitchFamily="2" charset="2"/>
              <a:buChar char="Ø"/>
            </a:pPr>
            <a:r>
              <a:rPr lang="nl-BE" sz="2000" dirty="0"/>
              <a:t>Geïntroduceerd </a:t>
            </a:r>
            <a:r>
              <a:rPr lang="nl-BE" sz="2000" dirty="0" err="1"/>
              <a:t>nav</a:t>
            </a:r>
            <a:r>
              <a:rPr lang="nl-BE" sz="2000" dirty="0"/>
              <a:t> de instap van </a:t>
            </a:r>
            <a:r>
              <a:rPr lang="nl-BE" sz="2000" dirty="0" err="1"/>
              <a:t>DAB's</a:t>
            </a:r>
            <a:r>
              <a:rPr lang="nl-BE" sz="2000" dirty="0"/>
              <a:t> Vloot en Loodswezen begin 2022</a:t>
            </a:r>
            <a:br>
              <a:rPr lang="nl-BE" sz="2000" dirty="0"/>
            </a:br>
            <a:r>
              <a:rPr lang="nl-BE" sz="2000" dirty="0"/>
              <a:t>Uitgebreid gebruik </a:t>
            </a:r>
            <a:r>
              <a:rPr lang="nl-BE" sz="2000" dirty="0" err="1"/>
              <a:t>nav</a:t>
            </a:r>
            <a:r>
              <a:rPr lang="nl-BE" sz="2000" dirty="0"/>
              <a:t> instap VMM begin 2023 met bijkomende velden:</a:t>
            </a:r>
          </a:p>
          <a:p>
            <a:pPr lvl="6" indent="-342900">
              <a:buFont typeface="Wingdings" panose="05000000000000000000" pitchFamily="2" charset="2"/>
              <a:buChar char="v"/>
            </a:pPr>
            <a:r>
              <a:rPr lang="nl-BE" sz="1400" dirty="0">
                <a:solidFill>
                  <a:schemeClr val="bg1">
                    <a:lumMod val="50000"/>
                  </a:schemeClr>
                </a:solidFill>
              </a:rPr>
              <a:t>Correctie Ontvangst Hoeveelheid</a:t>
            </a:r>
          </a:p>
          <a:p>
            <a:pPr lvl="6" indent="-342900">
              <a:buFont typeface="Wingdings" panose="05000000000000000000" pitchFamily="2" charset="2"/>
              <a:buChar char="v"/>
            </a:pPr>
            <a:r>
              <a:rPr lang="nl-BE" sz="1400" dirty="0">
                <a:solidFill>
                  <a:schemeClr val="bg1">
                    <a:lumMod val="50000"/>
                  </a:schemeClr>
                </a:solidFill>
              </a:rPr>
              <a:t>Toezeggingsdatum</a:t>
            </a:r>
          </a:p>
          <a:p>
            <a:pPr lvl="6" indent="-342900">
              <a:buFont typeface="Wingdings" panose="05000000000000000000" pitchFamily="2" charset="2"/>
              <a:buChar char="v"/>
            </a:pPr>
            <a:r>
              <a:rPr lang="nl-BE" sz="1400" dirty="0">
                <a:solidFill>
                  <a:schemeClr val="bg1">
                    <a:lumMod val="50000"/>
                  </a:schemeClr>
                </a:solidFill>
              </a:rPr>
              <a:t>Beoordelaar</a:t>
            </a:r>
          </a:p>
          <a:p>
            <a:pPr lvl="6" indent="-342900">
              <a:buFont typeface="Wingdings" panose="05000000000000000000" pitchFamily="2" charset="2"/>
              <a:buChar char="v"/>
            </a:pPr>
            <a:r>
              <a:rPr lang="nl-BE" sz="1400" dirty="0">
                <a:solidFill>
                  <a:schemeClr val="bg1">
                    <a:lumMod val="50000"/>
                  </a:schemeClr>
                </a:solidFill>
              </a:rPr>
              <a:t>Beoordeling Product</a:t>
            </a:r>
          </a:p>
          <a:p>
            <a:pPr lvl="6" indent="-342900">
              <a:buFont typeface="Wingdings" panose="05000000000000000000" pitchFamily="2" charset="2"/>
              <a:buChar char="v"/>
            </a:pPr>
            <a:r>
              <a:rPr lang="nl-BE" sz="1400" dirty="0">
                <a:solidFill>
                  <a:schemeClr val="bg1">
                    <a:lumMod val="50000"/>
                  </a:schemeClr>
                </a:solidFill>
              </a:rPr>
              <a:t>Info Product</a:t>
            </a:r>
          </a:p>
          <a:p>
            <a:pPr lvl="1" indent="-342900">
              <a:buFont typeface="Wingdings" panose="05000000000000000000" pitchFamily="2" charset="2"/>
              <a:buChar char="Ø"/>
            </a:pPr>
            <a:endParaRPr lang="nl-BE" sz="2000" dirty="0"/>
          </a:p>
        </p:txBody>
      </p:sp>
    </p:spTree>
    <p:extLst>
      <p:ext uri="{BB962C8B-B14F-4D97-AF65-F5344CB8AC3E}">
        <p14:creationId xmlns:p14="http://schemas.microsoft.com/office/powerpoint/2010/main" val="135770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5717711" cy="536116"/>
          </a:xfrm>
        </p:spPr>
        <p:txBody>
          <a:bodyPr/>
          <a:lstStyle/>
          <a:p>
            <a:pPr algn="ctr"/>
            <a:r>
              <a:rPr lang="nl-BE" dirty="0"/>
              <a:t>Agenda</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289304"/>
            <a:ext cx="7796882" cy="5102424"/>
          </a:xfrm>
        </p:spPr>
        <p:txBody>
          <a:bodyPr/>
          <a:lstStyle/>
          <a:p>
            <a:pPr lvl="1" indent="-342900">
              <a:buFont typeface="Wingdings" panose="05000000000000000000" pitchFamily="2" charset="2"/>
              <a:buChar char="Ø"/>
            </a:pPr>
            <a:r>
              <a:rPr lang="nl-BE" dirty="0"/>
              <a:t>Tijdens deze opleiding leer je </a:t>
            </a:r>
            <a:r>
              <a:rPr lang="nl-BE" b="1" dirty="0">
                <a:solidFill>
                  <a:schemeClr val="tx1"/>
                </a:solidFill>
              </a:rPr>
              <a:t>hoe</a:t>
            </a:r>
            <a:r>
              <a:rPr lang="nl-BE" dirty="0"/>
              <a:t> je de rapporten die je nodig hebt om de Uitgaven op te volgen moet </a:t>
            </a:r>
            <a:r>
              <a:rPr lang="nl-BE" b="1" dirty="0">
                <a:solidFill>
                  <a:schemeClr val="tx1"/>
                </a:solidFill>
              </a:rPr>
              <a:t>gebruiken</a:t>
            </a:r>
            <a:br>
              <a:rPr lang="nl-BE" dirty="0"/>
            </a:br>
            <a:endParaRPr lang="nl-BE" dirty="0"/>
          </a:p>
          <a:p>
            <a:pPr lvl="1" indent="-342900">
              <a:buFont typeface="Wingdings" panose="05000000000000000000" pitchFamily="2" charset="2"/>
              <a:buChar char="Ø"/>
            </a:pPr>
            <a:r>
              <a:rPr lang="nl-BE" dirty="0"/>
              <a:t>Daarnaast wordt ook gekeken naar de</a:t>
            </a:r>
            <a:r>
              <a:rPr lang="nl-BE" b="1" dirty="0"/>
              <a:t> </a:t>
            </a:r>
            <a:r>
              <a:rPr lang="nl-BE" b="1" dirty="0">
                <a:solidFill>
                  <a:schemeClr val="tx1"/>
                </a:solidFill>
              </a:rPr>
              <a:t>inhoud</a:t>
            </a:r>
            <a:r>
              <a:rPr lang="nl-BE" b="1" dirty="0"/>
              <a:t> </a:t>
            </a:r>
            <a:r>
              <a:rPr lang="nl-BE" dirty="0"/>
              <a:t>van de rapporten en naar de </a:t>
            </a:r>
            <a:r>
              <a:rPr lang="nl-BE" b="1" dirty="0">
                <a:solidFill>
                  <a:schemeClr val="tx1"/>
                </a:solidFill>
              </a:rPr>
              <a:t>functionele vragen </a:t>
            </a:r>
            <a:r>
              <a:rPr lang="nl-BE" dirty="0"/>
              <a:t>die met deze rapporten beantwoord kunnen worden</a:t>
            </a:r>
            <a:br>
              <a:rPr lang="nl-BE" dirty="0"/>
            </a:br>
            <a:endParaRPr lang="nl-BE" dirty="0"/>
          </a:p>
          <a:p>
            <a:pPr lvl="1" indent="-342900">
              <a:buFont typeface="Wingdings" panose="05000000000000000000" pitchFamily="2" charset="2"/>
              <a:buChar char="Ø"/>
            </a:pPr>
            <a:r>
              <a:rPr lang="nl-BE" dirty="0"/>
              <a:t>De volgende </a:t>
            </a:r>
            <a:r>
              <a:rPr lang="nl-BE" b="1" dirty="0">
                <a:solidFill>
                  <a:schemeClr val="tx1"/>
                </a:solidFill>
              </a:rPr>
              <a:t>rapporten</a:t>
            </a:r>
            <a:r>
              <a:rPr lang="nl-BE" dirty="0"/>
              <a:t> komen aan bod:</a:t>
            </a:r>
          </a:p>
          <a:p>
            <a:pPr lvl="3" indent="-342900">
              <a:buFont typeface="Wingdings" panose="05000000000000000000" pitchFamily="2" charset="2"/>
              <a:buChar char="Ø"/>
            </a:pPr>
            <a:r>
              <a:rPr lang="nl-BE" sz="2200" dirty="0">
                <a:solidFill>
                  <a:schemeClr val="bg1">
                    <a:lumMod val="50000"/>
                  </a:schemeClr>
                </a:solidFill>
              </a:rPr>
              <a:t>Proces- en Exceptie Uitgaven</a:t>
            </a:r>
          </a:p>
          <a:p>
            <a:pPr lvl="3" indent="-342900">
              <a:buFont typeface="Wingdings" panose="05000000000000000000" pitchFamily="2" charset="2"/>
              <a:buChar char="Ø"/>
            </a:pPr>
            <a:r>
              <a:rPr lang="nl-BE" sz="2200" dirty="0">
                <a:solidFill>
                  <a:schemeClr val="bg1">
                    <a:lumMod val="50000"/>
                  </a:schemeClr>
                </a:solidFill>
              </a:rPr>
              <a:t>Budgetrapporten</a:t>
            </a:r>
          </a:p>
          <a:p>
            <a:pPr lvl="3" indent="-342900">
              <a:buFont typeface="Wingdings" panose="05000000000000000000" pitchFamily="2" charset="2"/>
              <a:buChar char="Ø"/>
            </a:pPr>
            <a:r>
              <a:rPr lang="nl-BE" sz="2200" dirty="0">
                <a:solidFill>
                  <a:schemeClr val="bg1">
                    <a:lumMod val="50000"/>
                  </a:schemeClr>
                </a:solidFill>
              </a:rPr>
              <a:t>Vaste Activa rapporten</a:t>
            </a:r>
          </a:p>
          <a:p>
            <a:pPr lvl="3" indent="-342900">
              <a:buFont typeface="Wingdings" panose="05000000000000000000" pitchFamily="2" charset="2"/>
              <a:buChar char="Ø"/>
            </a:pPr>
            <a:r>
              <a:rPr lang="nl-BE" sz="2200" dirty="0">
                <a:solidFill>
                  <a:schemeClr val="bg1">
                    <a:lumMod val="50000"/>
                  </a:schemeClr>
                </a:solidFill>
              </a:rPr>
              <a:t>Detail Grootboek rapporten - Rekening Analyse</a:t>
            </a:r>
          </a:p>
          <a:p>
            <a:pPr lvl="3" indent="-342900">
              <a:buFont typeface="Wingdings" panose="05000000000000000000" pitchFamily="2" charset="2"/>
              <a:buChar char="Ø"/>
            </a:pPr>
            <a:r>
              <a:rPr lang="nl-BE" sz="2200" dirty="0">
                <a:solidFill>
                  <a:schemeClr val="bg1">
                    <a:lumMod val="50000"/>
                  </a:schemeClr>
                </a:solidFill>
              </a:rPr>
              <a:t>Gerelateerde Master Data rapporten</a:t>
            </a:r>
          </a:p>
        </p:txBody>
      </p:sp>
    </p:spTree>
    <p:extLst>
      <p:ext uri="{BB962C8B-B14F-4D97-AF65-F5344CB8AC3E}">
        <p14:creationId xmlns:p14="http://schemas.microsoft.com/office/powerpoint/2010/main" val="413805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277350" y="1527442"/>
            <a:ext cx="8735099" cy="4697963"/>
          </a:xfrm>
        </p:spPr>
        <p:txBody>
          <a:bodyPr/>
          <a:lstStyle/>
          <a:p>
            <a:pPr marL="233100" lvl="1" indent="0">
              <a:buNone/>
            </a:pPr>
            <a:endParaRPr lang="nl-BE" sz="400" dirty="0"/>
          </a:p>
          <a:p>
            <a:pPr lvl="1" indent="-342900">
              <a:buFont typeface="Wingdings" panose="05000000000000000000" pitchFamily="2" charset="2"/>
              <a:buChar char="Ø"/>
            </a:pPr>
            <a:r>
              <a:rPr lang="nl-BE" sz="2000" b="1" dirty="0">
                <a:solidFill>
                  <a:schemeClr val="tx1"/>
                </a:solidFill>
              </a:rPr>
              <a:t>Real-time</a:t>
            </a:r>
            <a:r>
              <a:rPr lang="nl-BE" sz="2000" dirty="0"/>
              <a:t> opvolging van de </a:t>
            </a:r>
            <a:r>
              <a:rPr lang="nl-BE" sz="2000" b="1" dirty="0">
                <a:solidFill>
                  <a:schemeClr val="tx1"/>
                </a:solidFill>
              </a:rPr>
              <a:t>Openstaande</a:t>
            </a:r>
            <a:r>
              <a:rPr lang="nl-BE" sz="2000" dirty="0"/>
              <a:t> Verbintenissen met bijhorende Vereffeningskalenders.</a:t>
            </a:r>
          </a:p>
          <a:p>
            <a:pPr marL="233100" lvl="1" indent="0">
              <a:buNone/>
            </a:pPr>
            <a:endParaRPr lang="nl-BE" sz="800" dirty="0"/>
          </a:p>
          <a:p>
            <a:pPr lvl="1" indent="-342900">
              <a:buFont typeface="Wingdings" panose="05000000000000000000" pitchFamily="2" charset="2"/>
              <a:buChar char="Ø"/>
            </a:pPr>
            <a:r>
              <a:rPr lang="nl-BE" sz="2000" dirty="0"/>
              <a:t>Bedragen geven situatie op moment van bevraging (geen snapshot) </a:t>
            </a:r>
            <a:br>
              <a:rPr lang="nl-BE" sz="2000" dirty="0"/>
            </a:br>
            <a:endParaRPr lang="nl-BE" sz="2000" dirty="0">
              <a:solidFill>
                <a:schemeClr val="bg1">
                  <a:lumMod val="50000"/>
                </a:schemeClr>
              </a:solidFill>
            </a:endParaRPr>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lvl="3" indent="-342900">
              <a:buFont typeface="Wingdings" panose="05000000000000000000" pitchFamily="2" charset="2"/>
              <a:buChar char="Ø"/>
            </a:pPr>
            <a:r>
              <a:rPr lang="nl-BE" dirty="0">
                <a:solidFill>
                  <a:schemeClr val="bg1">
                    <a:lumMod val="50000"/>
                  </a:schemeClr>
                </a:solidFill>
              </a:rPr>
              <a:t>Geeft bedragen inclusief Ontvangsten</a:t>
            </a:r>
          </a:p>
          <a:p>
            <a:pPr lvl="1" indent="-342900">
              <a:buFont typeface="Wingdings" panose="05000000000000000000" pitchFamily="2" charset="2"/>
              <a:buChar char="Ø"/>
            </a:pPr>
            <a:endParaRPr lang="nl-BE" sz="2800" dirty="0">
              <a:solidFill>
                <a:schemeClr val="bg1">
                  <a:lumMod val="50000"/>
                </a:schemeClr>
              </a:solidFill>
            </a:endParaRPr>
          </a:p>
          <a:p>
            <a:pPr marL="233100" lvl="1" indent="0">
              <a:buNone/>
            </a:pPr>
            <a:endParaRPr lang="nl-BE" dirty="0"/>
          </a:p>
        </p:txBody>
      </p:sp>
      <p:sp>
        <p:nvSpPr>
          <p:cNvPr id="6" name="Tekstvak 5">
            <a:extLst>
              <a:ext uri="{FF2B5EF4-FFF2-40B4-BE49-F238E27FC236}">
                <a16:creationId xmlns:a16="http://schemas.microsoft.com/office/drawing/2014/main" id="{EBFDA515-B888-497E-B263-3AE9C41C1DA1}"/>
              </a:ext>
            </a:extLst>
          </p:cNvPr>
          <p:cNvSpPr txBox="1"/>
          <p:nvPr/>
        </p:nvSpPr>
        <p:spPr>
          <a:xfrm>
            <a:off x="277350" y="949655"/>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Vereffeningskalender – Openstaande Verbintenissen</a:t>
            </a:r>
          </a:p>
        </p:txBody>
      </p:sp>
      <p:sp>
        <p:nvSpPr>
          <p:cNvPr id="9" name="Tekstvak 8">
            <a:extLst>
              <a:ext uri="{FF2B5EF4-FFF2-40B4-BE49-F238E27FC236}">
                <a16:creationId xmlns:a16="http://schemas.microsoft.com/office/drawing/2014/main" id="{772E27BB-AD5D-4FB3-B7A2-7BD36A2CBA5C}"/>
              </a:ext>
            </a:extLst>
          </p:cNvPr>
          <p:cNvSpPr txBox="1"/>
          <p:nvPr/>
        </p:nvSpPr>
        <p:spPr>
          <a:xfrm>
            <a:off x="277350" y="4736592"/>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sp>
        <p:nvSpPr>
          <p:cNvPr id="11" name="Tekstvak 10">
            <a:extLst>
              <a:ext uri="{FF2B5EF4-FFF2-40B4-BE49-F238E27FC236}">
                <a16:creationId xmlns:a16="http://schemas.microsoft.com/office/drawing/2014/main" id="{7943CC0E-BD83-4A91-AC3D-815BFD75C550}"/>
              </a:ext>
            </a:extLst>
          </p:cNvPr>
          <p:cNvSpPr txBox="1"/>
          <p:nvPr/>
        </p:nvSpPr>
        <p:spPr>
          <a:xfrm>
            <a:off x="911849" y="4272325"/>
            <a:ext cx="4263654" cy="461665"/>
          </a:xfrm>
          <a:prstGeom prst="rect">
            <a:avLst/>
          </a:prstGeom>
          <a:noFill/>
        </p:spPr>
        <p:txBody>
          <a:bodyPr wrap="square" rtlCol="0">
            <a:spAutoFit/>
          </a:bodyPr>
          <a:lstStyle>
            <a:defPPr>
              <a:defRPr lang="en-US"/>
            </a:defPPr>
            <a:lvl1pPr>
              <a:defRPr sz="2000" i="1">
                <a:latin typeface="+mn-lt"/>
              </a:defRPr>
            </a:lvl1pPr>
          </a:lstStyle>
          <a:p>
            <a:r>
              <a:rPr lang="nl-BE" sz="2400" b="1" dirty="0"/>
              <a:t>Inkooporders</a:t>
            </a:r>
          </a:p>
        </p:txBody>
      </p:sp>
      <p:pic>
        <p:nvPicPr>
          <p:cNvPr id="2" name="Afbeelding 1">
            <a:extLst>
              <a:ext uri="{FF2B5EF4-FFF2-40B4-BE49-F238E27FC236}">
                <a16:creationId xmlns:a16="http://schemas.microsoft.com/office/drawing/2014/main" id="{5F68BFA4-AC73-4491-8609-B180EB48D834}"/>
              </a:ext>
            </a:extLst>
          </p:cNvPr>
          <p:cNvPicPr>
            <a:picLocks noChangeAspect="1"/>
          </p:cNvPicPr>
          <p:nvPr/>
        </p:nvPicPr>
        <p:blipFill>
          <a:blip r:embed="rId3"/>
          <a:stretch>
            <a:fillRect/>
          </a:stretch>
        </p:blipFill>
        <p:spPr>
          <a:xfrm>
            <a:off x="2433090" y="5182259"/>
            <a:ext cx="5027627" cy="1033850"/>
          </a:xfrm>
          <a:prstGeom prst="rect">
            <a:avLst/>
          </a:prstGeom>
        </p:spPr>
      </p:pic>
      <p:pic>
        <p:nvPicPr>
          <p:cNvPr id="4" name="Afbeelding 3">
            <a:extLst>
              <a:ext uri="{FF2B5EF4-FFF2-40B4-BE49-F238E27FC236}">
                <a16:creationId xmlns:a16="http://schemas.microsoft.com/office/drawing/2014/main" id="{F2D14977-261E-4E68-917F-76241D8C95FC}"/>
              </a:ext>
            </a:extLst>
          </p:cNvPr>
          <p:cNvPicPr>
            <a:picLocks noChangeAspect="1"/>
          </p:cNvPicPr>
          <p:nvPr/>
        </p:nvPicPr>
        <p:blipFill>
          <a:blip r:embed="rId4"/>
          <a:stretch>
            <a:fillRect/>
          </a:stretch>
        </p:blipFill>
        <p:spPr>
          <a:xfrm>
            <a:off x="2458725" y="3164472"/>
            <a:ext cx="3351277" cy="1123742"/>
          </a:xfrm>
          <a:prstGeom prst="rect">
            <a:avLst/>
          </a:prstGeom>
        </p:spPr>
      </p:pic>
      <p:sp>
        <p:nvSpPr>
          <p:cNvPr id="13" name="Tekstvak 12">
            <a:extLst>
              <a:ext uri="{FF2B5EF4-FFF2-40B4-BE49-F238E27FC236}">
                <a16:creationId xmlns:a16="http://schemas.microsoft.com/office/drawing/2014/main" id="{70E62C87-B08E-4595-AB54-70C1911C5360}"/>
              </a:ext>
            </a:extLst>
          </p:cNvPr>
          <p:cNvSpPr txBox="1"/>
          <p:nvPr/>
        </p:nvSpPr>
        <p:spPr>
          <a:xfrm>
            <a:off x="911849" y="2702807"/>
            <a:ext cx="4263654" cy="461665"/>
          </a:xfrm>
          <a:prstGeom prst="rect">
            <a:avLst/>
          </a:prstGeom>
          <a:noFill/>
        </p:spPr>
        <p:txBody>
          <a:bodyPr wrap="square" rtlCol="0">
            <a:spAutoFit/>
          </a:bodyPr>
          <a:lstStyle>
            <a:defPPr>
              <a:defRPr lang="en-US"/>
            </a:defPPr>
            <a:lvl1pPr>
              <a:defRPr sz="2000" i="1">
                <a:latin typeface="+mn-lt"/>
              </a:defRPr>
            </a:lvl1pPr>
          </a:lstStyle>
          <a:p>
            <a:r>
              <a:rPr lang="nl-BE" sz="2400" b="1" dirty="0"/>
              <a:t>Bestelaanvragen</a:t>
            </a:r>
          </a:p>
        </p:txBody>
      </p:sp>
    </p:spTree>
    <p:extLst>
      <p:ext uri="{BB962C8B-B14F-4D97-AF65-F5344CB8AC3E}">
        <p14:creationId xmlns:p14="http://schemas.microsoft.com/office/powerpoint/2010/main" val="2063983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406291" y="1353395"/>
            <a:ext cx="8566430" cy="4697963"/>
          </a:xfrm>
        </p:spPr>
        <p:txBody>
          <a:bodyPr/>
          <a:lstStyle/>
          <a:p>
            <a:pPr lvl="1" indent="-342900">
              <a:buFont typeface="Wingdings" panose="05000000000000000000" pitchFamily="2" charset="2"/>
              <a:buChar char="Ø"/>
            </a:pPr>
            <a:r>
              <a:rPr lang="nl-BE" sz="2000" dirty="0"/>
              <a:t>Overzicht in BI voor eigenaars of toegewezen organisaties van een raamcontract in </a:t>
            </a:r>
            <a:r>
              <a:rPr lang="nl-BE" sz="2000" dirty="0" err="1"/>
              <a:t>OraFin</a:t>
            </a:r>
            <a:endParaRPr lang="nl-BE" sz="2000" dirty="0"/>
          </a:p>
          <a:p>
            <a:pPr lvl="1"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dirty="0"/>
              <a:t>Drie weergaves </a:t>
            </a:r>
            <a:endParaRPr lang="nl-BE" sz="800" dirty="0"/>
          </a:p>
          <a:p>
            <a:pPr lvl="3" indent="-342900">
              <a:buFont typeface="Wingdings" panose="05000000000000000000" pitchFamily="2" charset="2"/>
              <a:buChar char="Ø"/>
            </a:pPr>
            <a:r>
              <a:rPr lang="nl-BE" sz="1800" dirty="0"/>
              <a:t> </a:t>
            </a:r>
            <a:r>
              <a:rPr lang="nl-BE" sz="1800" b="1" dirty="0"/>
              <a:t>Standaard</a:t>
            </a:r>
            <a:r>
              <a:rPr lang="nl-BE" sz="1800" dirty="0"/>
              <a:t>:</a:t>
            </a:r>
          </a:p>
          <a:p>
            <a:pPr lvl="4" indent="-342900">
              <a:buFont typeface="Wingdings" panose="05000000000000000000" pitchFamily="2" charset="2"/>
              <a:buChar char="v"/>
            </a:pPr>
            <a:r>
              <a:rPr lang="nl-BE" sz="1800" dirty="0"/>
              <a:t>Hoofding informatie: nummer, termijnen, leverancier, inkoper…</a:t>
            </a:r>
          </a:p>
          <a:p>
            <a:pPr lvl="4" indent="-342900">
              <a:buFont typeface="Wingdings" panose="05000000000000000000" pitchFamily="2" charset="2"/>
              <a:buChar char="v"/>
            </a:pPr>
            <a:r>
              <a:rPr lang="nl-BE" sz="1800" dirty="0"/>
              <a:t>Lijninfo: artikels, omschrijving, leveranciers artikel …</a:t>
            </a:r>
          </a:p>
          <a:p>
            <a:pPr lvl="4" indent="-342900">
              <a:buFont typeface="Wingdings" panose="05000000000000000000" pitchFamily="2" charset="2"/>
              <a:buChar char="v"/>
            </a:pPr>
            <a:r>
              <a:rPr lang="nl-BE" sz="1800" dirty="0"/>
              <a:t>Afnames op hoofding en lijn (hoeveelheid en bedrag)</a:t>
            </a:r>
            <a:endParaRPr lang="nl-BE" sz="500" dirty="0"/>
          </a:p>
          <a:p>
            <a:pPr lvl="3" indent="-342900">
              <a:buFont typeface="Wingdings" panose="05000000000000000000" pitchFamily="2" charset="2"/>
              <a:buChar char="Ø"/>
            </a:pPr>
            <a:r>
              <a:rPr lang="nl-BE" sz="1800" b="1" dirty="0"/>
              <a:t>Staffelprijzen</a:t>
            </a:r>
            <a:endParaRPr lang="nl-BE" sz="700" b="1" dirty="0"/>
          </a:p>
          <a:p>
            <a:pPr lvl="3" indent="-342900">
              <a:buFont typeface="Wingdings" panose="05000000000000000000" pitchFamily="2" charset="2"/>
              <a:buChar char="Ø"/>
            </a:pPr>
            <a:r>
              <a:rPr lang="nl-BE" sz="1800" b="1" dirty="0"/>
              <a:t>Geactiveerde Organisaties</a:t>
            </a:r>
            <a:endParaRPr lang="nl-BE" sz="1800" dirty="0">
              <a:solidFill>
                <a:schemeClr val="bg1">
                  <a:lumMod val="50000"/>
                </a:schemeClr>
              </a:solidFill>
            </a:endParaRPr>
          </a:p>
        </p:txBody>
      </p:sp>
      <p:sp>
        <p:nvSpPr>
          <p:cNvPr id="6" name="Tekstvak 5">
            <a:extLst>
              <a:ext uri="{FF2B5EF4-FFF2-40B4-BE49-F238E27FC236}">
                <a16:creationId xmlns:a16="http://schemas.microsoft.com/office/drawing/2014/main" id="{EBFDA515-B888-497E-B263-3AE9C41C1DA1}"/>
              </a:ext>
            </a:extLst>
          </p:cNvPr>
          <p:cNvSpPr txBox="1"/>
          <p:nvPr/>
        </p:nvSpPr>
        <p:spPr>
          <a:xfrm>
            <a:off x="344923" y="857898"/>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Raamcontracten</a:t>
            </a:r>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pic>
        <p:nvPicPr>
          <p:cNvPr id="10" name="Afbeelding 9">
            <a:extLst>
              <a:ext uri="{FF2B5EF4-FFF2-40B4-BE49-F238E27FC236}">
                <a16:creationId xmlns:a16="http://schemas.microsoft.com/office/drawing/2014/main" id="{B9953026-82D8-4A5B-A400-E5A659C3258B}"/>
              </a:ext>
            </a:extLst>
          </p:cNvPr>
          <p:cNvPicPr>
            <a:picLocks noChangeAspect="1"/>
          </p:cNvPicPr>
          <p:nvPr/>
        </p:nvPicPr>
        <p:blipFill>
          <a:blip r:embed="rId3"/>
          <a:stretch>
            <a:fillRect/>
          </a:stretch>
        </p:blipFill>
        <p:spPr>
          <a:xfrm>
            <a:off x="2270168" y="4106796"/>
            <a:ext cx="6860257" cy="2111124"/>
          </a:xfrm>
          <a:prstGeom prst="rect">
            <a:avLst/>
          </a:prstGeom>
        </p:spPr>
      </p:pic>
    </p:spTree>
    <p:extLst>
      <p:ext uri="{BB962C8B-B14F-4D97-AF65-F5344CB8AC3E}">
        <p14:creationId xmlns:p14="http://schemas.microsoft.com/office/powerpoint/2010/main" val="3123919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406291" y="1353395"/>
            <a:ext cx="8566430" cy="3922693"/>
          </a:xfrm>
        </p:spPr>
        <p:txBody>
          <a:bodyPr/>
          <a:lstStyle/>
          <a:p>
            <a:pPr lvl="1" indent="-342900">
              <a:buFont typeface="Wingdings" panose="05000000000000000000" pitchFamily="2" charset="2"/>
              <a:buChar char="Ø"/>
            </a:pPr>
            <a:r>
              <a:rPr lang="nl-BE" sz="2000" b="1" dirty="0" err="1">
                <a:solidFill>
                  <a:schemeClr val="accent2"/>
                </a:solidFill>
              </a:rPr>
              <a:t>Buyer</a:t>
            </a:r>
            <a:r>
              <a:rPr lang="nl-BE" sz="2000" b="1" dirty="0">
                <a:solidFill>
                  <a:schemeClr val="accent2"/>
                </a:solidFill>
              </a:rPr>
              <a:t> </a:t>
            </a:r>
            <a:r>
              <a:rPr lang="nl-BE" sz="2000" b="1" dirty="0" err="1">
                <a:solidFill>
                  <a:schemeClr val="accent2"/>
                </a:solidFill>
              </a:rPr>
              <a:t>notes</a:t>
            </a:r>
            <a:r>
              <a:rPr lang="nl-BE" sz="2000" b="1" dirty="0">
                <a:solidFill>
                  <a:schemeClr val="accent2"/>
                </a:solidFill>
              </a:rPr>
              <a:t> </a:t>
            </a:r>
            <a:r>
              <a:rPr lang="nl-BE" sz="2000" dirty="0"/>
              <a:t>zijn een nieuwe functionaliteit in </a:t>
            </a:r>
            <a:r>
              <a:rPr lang="nl-BE" sz="2000" dirty="0" err="1"/>
              <a:t>OraFin</a:t>
            </a:r>
            <a:r>
              <a:rPr lang="nl-BE" sz="2000" dirty="0"/>
              <a:t> 12.2.10. </a:t>
            </a:r>
            <a:br>
              <a:rPr lang="nl-BE" sz="2000" dirty="0"/>
            </a:br>
            <a:r>
              <a:rPr lang="nl-BE" sz="2000" dirty="0"/>
              <a:t>In productie sinds de release van 21 maart 22.</a:t>
            </a:r>
            <a:br>
              <a:rPr lang="nl-BE" sz="2000" dirty="0"/>
            </a:br>
            <a:br>
              <a:rPr lang="nl-BE" sz="800" dirty="0"/>
            </a:br>
            <a:r>
              <a:rPr lang="nl-BE" sz="2000" dirty="0"/>
              <a:t>Deze teksten/taken faciliteren communicatie tussen aanvrager en inkoper.</a:t>
            </a:r>
            <a:br>
              <a:rPr lang="nl-BE" sz="2000" dirty="0"/>
            </a:br>
            <a:endParaRPr lang="nl-BE" sz="800" dirty="0"/>
          </a:p>
          <a:p>
            <a:pPr lvl="1" indent="-342900">
              <a:buFont typeface="Wingdings" panose="05000000000000000000" pitchFamily="2" charset="2"/>
              <a:buChar char="Ø"/>
            </a:pPr>
            <a:r>
              <a:rPr lang="nl-BE" sz="2000" dirty="0">
                <a:solidFill>
                  <a:schemeClr val="accent2"/>
                </a:solidFill>
              </a:rPr>
              <a:t>Het rapport </a:t>
            </a:r>
            <a:r>
              <a:rPr lang="nl-BE" sz="2000" b="1" dirty="0">
                <a:solidFill>
                  <a:schemeClr val="accent2"/>
                </a:solidFill>
              </a:rPr>
              <a:t>Inkoopproces Teksten </a:t>
            </a:r>
            <a:r>
              <a:rPr lang="nl-BE" sz="2000" dirty="0"/>
              <a:t>maakt het voor zowel aanvragers (</a:t>
            </a:r>
            <a:r>
              <a:rPr lang="nl-BE" sz="2000" dirty="0" err="1"/>
              <a:t>ingevers</a:t>
            </a:r>
            <a:r>
              <a:rPr lang="nl-BE" sz="2000" dirty="0"/>
              <a:t> van bestelaanvragen) als inkopers (verantwoordelijk voor raamcontracten en inkooporders) mogelijk om alle "teksten" gekoppeld aan deze inkoopdocumenten te bekijken.</a:t>
            </a:r>
            <a:br>
              <a:rPr lang="nl-BE" sz="2000" dirty="0"/>
            </a:br>
            <a:br>
              <a:rPr lang="nl-BE" sz="800" dirty="0"/>
            </a:br>
            <a:r>
              <a:rPr lang="nl-BE" sz="2000" dirty="0"/>
              <a:t>Dit is vooral interessant waar zij zelf of iemand in hun team de "eigenaar" van de tekst is. De eigenaar is diegene die een actie moet nemen of geïnformeerd moet worden.</a:t>
            </a:r>
            <a:br>
              <a:rPr lang="nl-BE" sz="2000" dirty="0"/>
            </a:br>
            <a:endParaRPr lang="nl-BE" sz="800" dirty="0"/>
          </a:p>
          <a:p>
            <a:pPr lvl="1" indent="-342900">
              <a:buFont typeface="Wingdings" panose="05000000000000000000" pitchFamily="2" charset="2"/>
              <a:buChar char="Ø"/>
            </a:pPr>
            <a:r>
              <a:rPr lang="nl-BE" sz="2000" b="1" dirty="0">
                <a:solidFill>
                  <a:schemeClr val="accent2"/>
                </a:solidFill>
              </a:rPr>
              <a:t>DAB Vloot </a:t>
            </a:r>
            <a:r>
              <a:rPr lang="nl-BE" sz="2000" dirty="0"/>
              <a:t>is momenteel de enige gebruiker.</a:t>
            </a:r>
          </a:p>
        </p:txBody>
      </p:sp>
      <p:sp>
        <p:nvSpPr>
          <p:cNvPr id="6" name="Tekstvak 5">
            <a:extLst>
              <a:ext uri="{FF2B5EF4-FFF2-40B4-BE49-F238E27FC236}">
                <a16:creationId xmlns:a16="http://schemas.microsoft.com/office/drawing/2014/main" id="{EBFDA515-B888-497E-B263-3AE9C41C1DA1}"/>
              </a:ext>
            </a:extLst>
          </p:cNvPr>
          <p:cNvSpPr txBox="1"/>
          <p:nvPr/>
        </p:nvSpPr>
        <p:spPr>
          <a:xfrm>
            <a:off x="344923" y="857898"/>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Inkoopproces Teksten</a:t>
            </a:r>
            <a:endParaRPr lang="nl-BE" sz="2400" dirty="0">
              <a:solidFill>
                <a:srgbClr val="00B0F0"/>
              </a:solidFill>
            </a:endParaRPr>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pic>
        <p:nvPicPr>
          <p:cNvPr id="5" name="Afbeelding 4">
            <a:extLst>
              <a:ext uri="{FF2B5EF4-FFF2-40B4-BE49-F238E27FC236}">
                <a16:creationId xmlns:a16="http://schemas.microsoft.com/office/drawing/2014/main" id="{7ED5045C-B376-4497-95BF-FF6349D2CD08}"/>
              </a:ext>
            </a:extLst>
          </p:cNvPr>
          <p:cNvPicPr>
            <a:picLocks noChangeAspect="1"/>
          </p:cNvPicPr>
          <p:nvPr/>
        </p:nvPicPr>
        <p:blipFill>
          <a:blip r:embed="rId3"/>
          <a:stretch>
            <a:fillRect/>
          </a:stretch>
        </p:blipFill>
        <p:spPr>
          <a:xfrm>
            <a:off x="2262854" y="5276088"/>
            <a:ext cx="6802232" cy="1003608"/>
          </a:xfrm>
          <a:prstGeom prst="rect">
            <a:avLst/>
          </a:prstGeom>
        </p:spPr>
      </p:pic>
    </p:spTree>
    <p:extLst>
      <p:ext uri="{BB962C8B-B14F-4D97-AF65-F5344CB8AC3E}">
        <p14:creationId xmlns:p14="http://schemas.microsoft.com/office/powerpoint/2010/main" val="3354157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406291" y="1513431"/>
            <a:ext cx="8646269" cy="3922693"/>
          </a:xfrm>
        </p:spPr>
        <p:txBody>
          <a:bodyPr/>
          <a:lstStyle/>
          <a:p>
            <a:pPr lvl="1" indent="-342900">
              <a:buFont typeface="Wingdings" panose="05000000000000000000" pitchFamily="2" charset="2"/>
              <a:buChar char="Ø"/>
            </a:pPr>
            <a:r>
              <a:rPr lang="nl-BE" sz="2000" dirty="0"/>
              <a:t>Ontwikkeld naar aanleiding van de ingebruikname van het </a:t>
            </a:r>
            <a:r>
              <a:rPr lang="nl-BE" sz="2000" b="1" dirty="0">
                <a:solidFill>
                  <a:schemeClr val="accent2"/>
                </a:solidFill>
              </a:rPr>
              <a:t>nieuw inkooporder type </a:t>
            </a:r>
            <a:r>
              <a:rPr lang="nl-BE" sz="2000" dirty="0"/>
              <a:t>'Inkoopovereenkomst’ (IKO).</a:t>
            </a:r>
          </a:p>
          <a:p>
            <a:pPr marL="233100" lvl="1" indent="0">
              <a:buNone/>
            </a:pPr>
            <a:endParaRPr lang="nl-BE" sz="800" dirty="0"/>
          </a:p>
          <a:p>
            <a:pPr lvl="1" indent="-342900">
              <a:buFont typeface="Wingdings" panose="05000000000000000000" pitchFamily="2" charset="2"/>
              <a:buChar char="Ø"/>
            </a:pPr>
            <a:r>
              <a:rPr lang="nl-BE" sz="2000" dirty="0" err="1"/>
              <a:t>OraFin</a:t>
            </a:r>
            <a:r>
              <a:rPr lang="nl-BE" sz="2000" dirty="0"/>
              <a:t> bevat geen contractenbeheermodule, maar de mogelijkheid bestaat wel om een </a:t>
            </a:r>
            <a:r>
              <a:rPr lang="nl-BE" sz="2000" b="1" dirty="0">
                <a:solidFill>
                  <a:schemeClr val="accent2"/>
                </a:solidFill>
              </a:rPr>
              <a:t>contract</a:t>
            </a:r>
            <a:r>
              <a:rPr lang="nl-BE" sz="2000" dirty="0"/>
              <a:t> te registreren d.m.v. een inkoopovereenkomst. Via een inkooporder is het mogelijk om van deze overeenkomsten af te nemen.</a:t>
            </a:r>
          </a:p>
          <a:p>
            <a:pPr lvl="1"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sz="2000" dirty="0"/>
              <a:t>Kenmerkend voor een inkoopovereenkomst is de mogelijkheid om een </a:t>
            </a:r>
            <a:r>
              <a:rPr lang="nl-BE" sz="2000" b="1" dirty="0">
                <a:solidFill>
                  <a:schemeClr val="accent2"/>
                </a:solidFill>
              </a:rPr>
              <a:t>limietbedrag</a:t>
            </a:r>
            <a:r>
              <a:rPr lang="nl-BE" sz="2000" dirty="0"/>
              <a:t> mee te geven. Bij het opmaken van inkooporders, die verwijzen naar een inkoopovereenkomst kan dit limietbedrag niet overschreden worden.</a:t>
            </a:r>
          </a:p>
          <a:p>
            <a:pPr marL="233100" lvl="1" indent="0">
              <a:buNone/>
            </a:pPr>
            <a:endParaRPr lang="nl-BE" sz="800" dirty="0"/>
          </a:p>
          <a:p>
            <a:pPr lvl="1" indent="-342900">
              <a:buFont typeface="Wingdings" panose="05000000000000000000" pitchFamily="2" charset="2"/>
              <a:buChar char="Ø"/>
            </a:pPr>
            <a:r>
              <a:rPr lang="nl-BE" sz="2000" dirty="0"/>
              <a:t>Toepassing </a:t>
            </a:r>
            <a:r>
              <a:rPr lang="nl-BE" sz="2000" dirty="0">
                <a:sym typeface="Wingdings" panose="05000000000000000000" pitchFamily="2" charset="2"/>
              </a:rPr>
              <a:t> O</a:t>
            </a:r>
            <a:r>
              <a:rPr lang="nl-BE" sz="2000" dirty="0"/>
              <a:t>pvolging </a:t>
            </a:r>
            <a:r>
              <a:rPr lang="nl-BE" sz="2000" b="1" dirty="0">
                <a:solidFill>
                  <a:schemeClr val="accent2"/>
                </a:solidFill>
              </a:rPr>
              <a:t>aanvaarde facturen </a:t>
            </a:r>
            <a:r>
              <a:rPr lang="nl-BE" sz="2000" dirty="0"/>
              <a:t>(t.e.m. 30.000 euro)</a:t>
            </a:r>
            <a:br>
              <a:rPr lang="nl-BE" sz="2000" dirty="0"/>
            </a:br>
            <a:r>
              <a:rPr lang="nl-BE" sz="2000" dirty="0"/>
              <a:t>Boven dit bedrag zijn offertes en aanbestedingen enz. noodzakelijk.</a:t>
            </a:r>
            <a:br>
              <a:rPr lang="nl-BE" sz="2000" dirty="0"/>
            </a:br>
            <a:endParaRPr lang="nl-BE" sz="800" dirty="0"/>
          </a:p>
        </p:txBody>
      </p:sp>
      <p:sp>
        <p:nvSpPr>
          <p:cNvPr id="6" name="Tekstvak 5">
            <a:extLst>
              <a:ext uri="{FF2B5EF4-FFF2-40B4-BE49-F238E27FC236}">
                <a16:creationId xmlns:a16="http://schemas.microsoft.com/office/drawing/2014/main" id="{EBFDA515-B888-497E-B263-3AE9C41C1DA1}"/>
              </a:ext>
            </a:extLst>
          </p:cNvPr>
          <p:cNvSpPr txBox="1"/>
          <p:nvPr/>
        </p:nvSpPr>
        <p:spPr>
          <a:xfrm>
            <a:off x="344923" y="857898"/>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Inkoopovereenkomsten</a:t>
            </a:r>
            <a:endParaRPr lang="nl-BE" sz="2400" dirty="0">
              <a:solidFill>
                <a:srgbClr val="00B0F0"/>
              </a:solidFill>
            </a:endParaRPr>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spTree>
    <p:extLst>
      <p:ext uri="{BB962C8B-B14F-4D97-AF65-F5344CB8AC3E}">
        <p14:creationId xmlns:p14="http://schemas.microsoft.com/office/powerpoint/2010/main" val="2673444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Inkoop</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406290" y="1353395"/>
            <a:ext cx="8646269" cy="3922693"/>
          </a:xfrm>
        </p:spPr>
        <p:txBody>
          <a:bodyPr/>
          <a:lstStyle/>
          <a:p>
            <a:pPr lvl="1" indent="-342900">
              <a:buFont typeface="Wingdings" panose="05000000000000000000" pitchFamily="2" charset="2"/>
              <a:buChar char="Ø"/>
            </a:pPr>
            <a:r>
              <a:rPr lang="nl-BE" sz="2000" dirty="0"/>
              <a:t>Het rapport omvat detailinformatie over de inkoopovereenkomst en geeft een overzicht van de </a:t>
            </a:r>
            <a:r>
              <a:rPr lang="nl-BE" sz="2000" b="1" dirty="0">
                <a:solidFill>
                  <a:schemeClr val="accent2"/>
                </a:solidFill>
              </a:rPr>
              <a:t>inkooporders die afgenomen werden </a:t>
            </a:r>
            <a:r>
              <a:rPr lang="nl-BE" sz="2000" dirty="0"/>
              <a:t>op deze inkoopovereenkomst.</a:t>
            </a:r>
            <a:br>
              <a:rPr lang="nl-BE" sz="2000" dirty="0"/>
            </a:br>
            <a:endParaRPr lang="nl-BE" sz="800" dirty="0"/>
          </a:p>
          <a:p>
            <a:pPr lvl="1" indent="-342900">
              <a:buFont typeface="Wingdings" panose="05000000000000000000" pitchFamily="2" charset="2"/>
              <a:buChar char="Ø"/>
            </a:pPr>
            <a:r>
              <a:rPr lang="nl-BE" sz="2000" b="1" dirty="0">
                <a:solidFill>
                  <a:schemeClr val="accent2"/>
                </a:solidFill>
              </a:rPr>
              <a:t>DAB Vloot en VMM </a:t>
            </a:r>
            <a:r>
              <a:rPr lang="nl-BE" sz="2000" dirty="0"/>
              <a:t>zijn momenteel de enige gebruikers.</a:t>
            </a:r>
            <a:br>
              <a:rPr lang="nl-BE" sz="2000" dirty="0"/>
            </a:br>
            <a:r>
              <a:rPr lang="nl-BE" sz="2000" dirty="0"/>
              <a:t>Voor gebruik van deze functionaliteit is setup nodig, niet iedereen kan zomaar een IKO aanmaken, kan natuurlijk aangevraagd worden.</a:t>
            </a:r>
          </a:p>
        </p:txBody>
      </p:sp>
      <p:sp>
        <p:nvSpPr>
          <p:cNvPr id="6" name="Tekstvak 5">
            <a:extLst>
              <a:ext uri="{FF2B5EF4-FFF2-40B4-BE49-F238E27FC236}">
                <a16:creationId xmlns:a16="http://schemas.microsoft.com/office/drawing/2014/main" id="{EBFDA515-B888-497E-B263-3AE9C41C1DA1}"/>
              </a:ext>
            </a:extLst>
          </p:cNvPr>
          <p:cNvSpPr txBox="1"/>
          <p:nvPr/>
        </p:nvSpPr>
        <p:spPr>
          <a:xfrm>
            <a:off x="344923" y="857898"/>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Inkoopovereenkomsten</a:t>
            </a:r>
            <a:endParaRPr lang="nl-BE" sz="2400" dirty="0">
              <a:solidFill>
                <a:srgbClr val="00B0F0"/>
              </a:solidFill>
            </a:endParaRPr>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pic>
        <p:nvPicPr>
          <p:cNvPr id="4" name="Afbeelding 3">
            <a:extLst>
              <a:ext uri="{FF2B5EF4-FFF2-40B4-BE49-F238E27FC236}">
                <a16:creationId xmlns:a16="http://schemas.microsoft.com/office/drawing/2014/main" id="{9F5DA834-9876-413B-9992-4D889CE97307}"/>
              </a:ext>
            </a:extLst>
          </p:cNvPr>
          <p:cNvPicPr>
            <a:picLocks noChangeAspect="1"/>
          </p:cNvPicPr>
          <p:nvPr/>
        </p:nvPicPr>
        <p:blipFill>
          <a:blip r:embed="rId3"/>
          <a:stretch>
            <a:fillRect/>
          </a:stretch>
        </p:blipFill>
        <p:spPr>
          <a:xfrm>
            <a:off x="0" y="3169572"/>
            <a:ext cx="9144000" cy="1859628"/>
          </a:xfrm>
          <a:prstGeom prst="rect">
            <a:avLst/>
          </a:prstGeom>
        </p:spPr>
      </p:pic>
      <p:pic>
        <p:nvPicPr>
          <p:cNvPr id="10" name="Afbeelding 9">
            <a:extLst>
              <a:ext uri="{FF2B5EF4-FFF2-40B4-BE49-F238E27FC236}">
                <a16:creationId xmlns:a16="http://schemas.microsoft.com/office/drawing/2014/main" id="{A3675F4C-90C2-4927-82A5-659CB8E54377}"/>
              </a:ext>
            </a:extLst>
          </p:cNvPr>
          <p:cNvPicPr>
            <a:picLocks noChangeAspect="1"/>
          </p:cNvPicPr>
          <p:nvPr/>
        </p:nvPicPr>
        <p:blipFill>
          <a:blip r:embed="rId4"/>
          <a:stretch>
            <a:fillRect/>
          </a:stretch>
        </p:blipFill>
        <p:spPr>
          <a:xfrm>
            <a:off x="2304289" y="5102352"/>
            <a:ext cx="6839711" cy="1204765"/>
          </a:xfrm>
          <a:prstGeom prst="rect">
            <a:avLst/>
          </a:prstGeom>
        </p:spPr>
      </p:pic>
    </p:spTree>
    <p:extLst>
      <p:ext uri="{BB962C8B-B14F-4D97-AF65-F5344CB8AC3E}">
        <p14:creationId xmlns:p14="http://schemas.microsoft.com/office/powerpoint/2010/main" val="4101972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08453" y="2597869"/>
            <a:ext cx="2874059" cy="831131"/>
          </a:xfrm>
        </p:spPr>
        <p:txBody>
          <a:bodyPr/>
          <a:lstStyle/>
          <a:p>
            <a:r>
              <a:rPr lang="nl-BE" sz="4000" dirty="0"/>
              <a:t>Facturatie</a:t>
            </a:r>
          </a:p>
        </p:txBody>
      </p:sp>
    </p:spTree>
    <p:extLst>
      <p:ext uri="{BB962C8B-B14F-4D97-AF65-F5344CB8AC3E}">
        <p14:creationId xmlns:p14="http://schemas.microsoft.com/office/powerpoint/2010/main" val="3282927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Facturatie</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050782"/>
            <a:ext cx="7796882" cy="5404984"/>
          </a:xfrm>
        </p:spPr>
        <p:txBody>
          <a:bodyPr/>
          <a:lstStyle/>
          <a:p>
            <a:pPr lvl="1" indent="-342900">
              <a:buFont typeface="Wingdings" panose="05000000000000000000" pitchFamily="2" charset="2"/>
              <a:buChar char="Ø"/>
            </a:pPr>
            <a:r>
              <a:rPr lang="nl-BE" dirty="0"/>
              <a:t>Rapporten:</a:t>
            </a:r>
          </a:p>
          <a:p>
            <a:pPr lvl="2" indent="-342900">
              <a:buFont typeface="Wingdings" panose="05000000000000000000" pitchFamily="2" charset="2"/>
              <a:buChar char="Ø"/>
            </a:pPr>
            <a:r>
              <a:rPr lang="nl-BE" sz="2200" dirty="0">
                <a:solidFill>
                  <a:schemeClr val="bg1">
                    <a:lumMod val="50000"/>
                  </a:schemeClr>
                </a:solidFill>
              </a:rPr>
              <a:t>Facturen per Leverancier</a:t>
            </a:r>
          </a:p>
          <a:p>
            <a:pPr lvl="2" indent="-342900">
              <a:buFont typeface="Wingdings" panose="05000000000000000000" pitchFamily="2" charset="2"/>
              <a:buChar char="Ø"/>
            </a:pPr>
            <a:r>
              <a:rPr lang="nl-BE" sz="2200" dirty="0">
                <a:solidFill>
                  <a:schemeClr val="bg1">
                    <a:lumMod val="50000"/>
                  </a:schemeClr>
                </a:solidFill>
              </a:rPr>
              <a:t>Interne Verrichtingen - AGIS</a:t>
            </a:r>
          </a:p>
          <a:p>
            <a:pPr lvl="2" indent="-342900">
              <a:buFont typeface="Wingdings" panose="05000000000000000000" pitchFamily="2" charset="2"/>
              <a:buChar char="Ø"/>
            </a:pPr>
            <a:r>
              <a:rPr lang="nl-BE" sz="2200" dirty="0">
                <a:solidFill>
                  <a:schemeClr val="bg1">
                    <a:lumMod val="50000"/>
                  </a:schemeClr>
                </a:solidFill>
              </a:rPr>
              <a:t>Declaraties</a:t>
            </a:r>
          </a:p>
          <a:p>
            <a:pPr lvl="2" indent="-342900">
              <a:buFont typeface="Wingdings" panose="05000000000000000000" pitchFamily="2" charset="2"/>
              <a:buChar char="Ø"/>
            </a:pPr>
            <a:r>
              <a:rPr lang="nl-BE" sz="2200" dirty="0">
                <a:solidFill>
                  <a:schemeClr val="bg1">
                    <a:lumMod val="50000"/>
                  </a:schemeClr>
                </a:solidFill>
              </a:rPr>
              <a:t>Betalingen per Basisallocatie</a:t>
            </a:r>
          </a:p>
          <a:p>
            <a:pPr lvl="2" indent="-342900">
              <a:buFont typeface="Wingdings" panose="05000000000000000000" pitchFamily="2" charset="2"/>
              <a:buChar char="Ø"/>
            </a:pPr>
            <a:r>
              <a:rPr lang="nl-BE" sz="2200" dirty="0">
                <a:solidFill>
                  <a:schemeClr val="bg1">
                    <a:lumMod val="50000"/>
                  </a:schemeClr>
                </a:solidFill>
              </a:rPr>
              <a:t>Dotaties CFO</a:t>
            </a:r>
          </a:p>
          <a:p>
            <a:pPr lvl="2" indent="-342900">
              <a:buFont typeface="Wingdings" panose="05000000000000000000" pitchFamily="2" charset="2"/>
              <a:buChar char="Ø"/>
            </a:pPr>
            <a:r>
              <a:rPr lang="nl-BE" sz="2200" dirty="0">
                <a:solidFill>
                  <a:schemeClr val="bg1">
                    <a:lumMod val="50000"/>
                  </a:schemeClr>
                </a:solidFill>
              </a:rPr>
              <a:t>Vooruitbetalingen</a:t>
            </a:r>
          </a:p>
          <a:p>
            <a:pPr lvl="2" indent="-342900">
              <a:buFont typeface="Wingdings" panose="05000000000000000000" pitchFamily="2" charset="2"/>
              <a:buChar char="Ø"/>
            </a:pPr>
            <a:r>
              <a:rPr lang="nl-BE" sz="2200" dirty="0">
                <a:solidFill>
                  <a:schemeClr val="bg1">
                    <a:lumMod val="50000"/>
                  </a:schemeClr>
                </a:solidFill>
              </a:rPr>
              <a:t>Open </a:t>
            </a:r>
            <a:r>
              <a:rPr lang="nl-BE" sz="2200" dirty="0" err="1">
                <a:solidFill>
                  <a:schemeClr val="bg1">
                    <a:lumMod val="50000"/>
                  </a:schemeClr>
                </a:solidFill>
              </a:rPr>
              <a:t>Creditnotas</a:t>
            </a:r>
            <a:endParaRPr lang="nl-BE" sz="2200" dirty="0">
              <a:solidFill>
                <a:schemeClr val="bg1">
                  <a:lumMod val="50000"/>
                </a:schemeClr>
              </a:solidFill>
            </a:endParaRPr>
          </a:p>
          <a:p>
            <a:pPr lvl="2" indent="-342900">
              <a:buFont typeface="Wingdings" panose="05000000000000000000" pitchFamily="2" charset="2"/>
              <a:buChar char="Ø"/>
            </a:pPr>
            <a:r>
              <a:rPr lang="nl-BE" sz="2200" dirty="0">
                <a:solidFill>
                  <a:schemeClr val="bg1">
                    <a:lumMod val="50000"/>
                  </a:schemeClr>
                </a:solidFill>
              </a:rPr>
              <a:t>Voertuigenbeheer</a:t>
            </a:r>
          </a:p>
          <a:p>
            <a:pPr lvl="2" indent="-342900">
              <a:buFont typeface="Wingdings" panose="05000000000000000000" pitchFamily="2" charset="2"/>
              <a:buChar char="Ø"/>
            </a:pPr>
            <a:r>
              <a:rPr lang="nl-BE" sz="2200" dirty="0">
                <a:solidFill>
                  <a:schemeClr val="bg1">
                    <a:lumMod val="50000"/>
                  </a:schemeClr>
                </a:solidFill>
              </a:rPr>
              <a:t>Subsidies met Uitsteloptie</a:t>
            </a:r>
          </a:p>
          <a:p>
            <a:pPr lvl="2" indent="-342900">
              <a:buFont typeface="Wingdings" panose="05000000000000000000" pitchFamily="2" charset="2"/>
              <a:buChar char="Ø"/>
            </a:pPr>
            <a:r>
              <a:rPr lang="nl-BE" sz="2200" dirty="0">
                <a:solidFill>
                  <a:schemeClr val="bg1">
                    <a:lumMod val="50000"/>
                  </a:schemeClr>
                </a:solidFill>
              </a:rPr>
              <a:t>Factuur Regels</a:t>
            </a:r>
          </a:p>
          <a:p>
            <a:pPr marL="521100" lvl="2" indent="0">
              <a:buNone/>
            </a:pPr>
            <a:endParaRPr lang="nl-BE" sz="2200" dirty="0">
              <a:solidFill>
                <a:schemeClr val="bg1">
                  <a:lumMod val="50000"/>
                </a:schemeClr>
              </a:solidFill>
            </a:endParaRPr>
          </a:p>
          <a:p>
            <a:pPr lvl="1" indent="-342900">
              <a:buFont typeface="Wingdings" panose="05000000000000000000" pitchFamily="2" charset="2"/>
              <a:buChar char="Ø"/>
            </a:pPr>
            <a:r>
              <a:rPr lang="nl-BE" dirty="0"/>
              <a:t>Toegankelijk voor Alle Gebruikers</a:t>
            </a:r>
          </a:p>
          <a:p>
            <a:pPr marL="233100" lvl="1" indent="0">
              <a:buNone/>
            </a:pPr>
            <a:br>
              <a:rPr lang="nl-BE" dirty="0"/>
            </a:br>
            <a:endParaRPr lang="nl-BE" dirty="0"/>
          </a:p>
          <a:p>
            <a:pPr marL="685800" lvl="1" indent="-285750">
              <a:buFont typeface="Wingdings" panose="05000000000000000000" pitchFamily="2" charset="2"/>
              <a:buChar char="Ø"/>
            </a:pPr>
            <a:endParaRPr lang="nl-BE" dirty="0"/>
          </a:p>
        </p:txBody>
      </p:sp>
    </p:spTree>
    <p:extLst>
      <p:ext uri="{BB962C8B-B14F-4D97-AF65-F5344CB8AC3E}">
        <p14:creationId xmlns:p14="http://schemas.microsoft.com/office/powerpoint/2010/main" val="3770396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7FE9130-C8BD-4ADB-B697-9D273E9E74DF}"/>
              </a:ext>
            </a:extLst>
          </p:cNvPr>
          <p:cNvPicPr>
            <a:picLocks noChangeAspect="1"/>
          </p:cNvPicPr>
          <p:nvPr/>
        </p:nvPicPr>
        <p:blipFill>
          <a:blip r:embed="rId3"/>
          <a:stretch>
            <a:fillRect/>
          </a:stretch>
        </p:blipFill>
        <p:spPr>
          <a:xfrm>
            <a:off x="1022552" y="4039247"/>
            <a:ext cx="7714569" cy="1878115"/>
          </a:xfrm>
          <a:prstGeom prst="rect">
            <a:avLst/>
          </a:prstGeom>
        </p:spPr>
      </p:pic>
      <p:pic>
        <p:nvPicPr>
          <p:cNvPr id="7" name="Afbeelding 6">
            <a:extLst>
              <a:ext uri="{FF2B5EF4-FFF2-40B4-BE49-F238E27FC236}">
                <a16:creationId xmlns:a16="http://schemas.microsoft.com/office/drawing/2014/main" id="{1952DF5A-E282-4A2B-A408-2926CB09D683}"/>
              </a:ext>
            </a:extLst>
          </p:cNvPr>
          <p:cNvPicPr>
            <a:picLocks noChangeAspect="1"/>
          </p:cNvPicPr>
          <p:nvPr/>
        </p:nvPicPr>
        <p:blipFill>
          <a:blip r:embed="rId4"/>
          <a:stretch>
            <a:fillRect/>
          </a:stretch>
        </p:blipFill>
        <p:spPr>
          <a:xfrm>
            <a:off x="-1" y="1189330"/>
            <a:ext cx="9144000" cy="2719804"/>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Facturatie</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657699"/>
            <a:ext cx="3419526" cy="461665"/>
          </a:xfrm>
          <a:prstGeom prst="rect">
            <a:avLst/>
          </a:prstGeom>
          <a:noFill/>
        </p:spPr>
        <p:txBody>
          <a:bodyPr wrap="none" rtlCol="0">
            <a:spAutoFit/>
          </a:bodyPr>
          <a:lstStyle>
            <a:defPPr>
              <a:defRPr lang="en-US"/>
            </a:defPPr>
            <a:lvl1pPr>
              <a:defRPr sz="2000" i="1">
                <a:latin typeface="+mn-lt"/>
              </a:defRPr>
            </a:lvl1pPr>
          </a:lstStyle>
          <a:p>
            <a:r>
              <a:rPr lang="nl-BE" sz="2400" b="1" dirty="0"/>
              <a:t>Facturen per Leverancier</a:t>
            </a:r>
          </a:p>
        </p:txBody>
      </p:sp>
      <p:sp>
        <p:nvSpPr>
          <p:cNvPr id="16" name="PIJL-RECHTS 6">
            <a:extLst>
              <a:ext uri="{FF2B5EF4-FFF2-40B4-BE49-F238E27FC236}">
                <a16:creationId xmlns:a16="http://schemas.microsoft.com/office/drawing/2014/main" id="{E4416DE7-83D8-4CDA-AA12-6C76EF091F94}"/>
              </a:ext>
            </a:extLst>
          </p:cNvPr>
          <p:cNvSpPr/>
          <p:nvPr/>
        </p:nvSpPr>
        <p:spPr bwMode="auto">
          <a:xfrm>
            <a:off x="1122751" y="4606893"/>
            <a:ext cx="448734" cy="296333"/>
          </a:xfrm>
          <a:prstGeom prst="rightArrow">
            <a:avLst/>
          </a:prstGeom>
          <a:solidFill>
            <a:schemeClr val="accent3">
              <a:lumMod val="75000"/>
              <a:alpha val="25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9" name="PIJL-RECHTS 6">
            <a:extLst>
              <a:ext uri="{FF2B5EF4-FFF2-40B4-BE49-F238E27FC236}">
                <a16:creationId xmlns:a16="http://schemas.microsoft.com/office/drawing/2014/main" id="{130CB0E8-AC41-43EA-8845-E53CECE5CEBD}"/>
              </a:ext>
            </a:extLst>
          </p:cNvPr>
          <p:cNvSpPr/>
          <p:nvPr/>
        </p:nvSpPr>
        <p:spPr bwMode="auto">
          <a:xfrm rot="10800000">
            <a:off x="5274802" y="5096631"/>
            <a:ext cx="448734" cy="296333"/>
          </a:xfrm>
          <a:prstGeom prst="rightArrow">
            <a:avLst/>
          </a:prstGeom>
          <a:solidFill>
            <a:schemeClr val="accent3">
              <a:lumMod val="75000"/>
              <a:alpha val="25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dirty="0">
              <a:ln>
                <a:noFill/>
              </a:ln>
              <a:solidFill>
                <a:schemeClr val="tx1"/>
              </a:solidFill>
              <a:effectLst>
                <a:outerShdw blurRad="38100" dist="38100" dir="2700000" algn="tl">
                  <a:srgbClr val="000000">
                    <a:alpha val="43137"/>
                  </a:srgbClr>
                </a:outerShdw>
              </a:effectLst>
              <a:latin typeface="Times" pitchFamily="18" charset="0"/>
            </a:endParaRPr>
          </a:p>
        </p:txBody>
      </p:sp>
      <p:pic>
        <p:nvPicPr>
          <p:cNvPr id="6" name="Afbeelding 5">
            <a:extLst>
              <a:ext uri="{FF2B5EF4-FFF2-40B4-BE49-F238E27FC236}">
                <a16:creationId xmlns:a16="http://schemas.microsoft.com/office/drawing/2014/main" id="{B881685E-EEEC-4E95-AB8A-DA0C721647AB}"/>
              </a:ext>
            </a:extLst>
          </p:cNvPr>
          <p:cNvPicPr>
            <a:picLocks noChangeAspect="1"/>
          </p:cNvPicPr>
          <p:nvPr/>
        </p:nvPicPr>
        <p:blipFill>
          <a:blip r:embed="rId5"/>
          <a:stretch>
            <a:fillRect/>
          </a:stretch>
        </p:blipFill>
        <p:spPr>
          <a:xfrm>
            <a:off x="96994" y="2959441"/>
            <a:ext cx="2637499" cy="1187810"/>
          </a:xfrm>
          <a:prstGeom prst="rect">
            <a:avLst/>
          </a:prstGeom>
        </p:spPr>
      </p:pic>
      <p:sp>
        <p:nvSpPr>
          <p:cNvPr id="15" name="PIJL-RECHTS 6">
            <a:extLst>
              <a:ext uri="{FF2B5EF4-FFF2-40B4-BE49-F238E27FC236}">
                <a16:creationId xmlns:a16="http://schemas.microsoft.com/office/drawing/2014/main" id="{9D85FFAD-C781-44F2-BFF2-9314842CF41D}"/>
              </a:ext>
            </a:extLst>
          </p:cNvPr>
          <p:cNvSpPr/>
          <p:nvPr/>
        </p:nvSpPr>
        <p:spPr bwMode="auto">
          <a:xfrm rot="10800000">
            <a:off x="5853416" y="3368468"/>
            <a:ext cx="448734" cy="296333"/>
          </a:xfrm>
          <a:prstGeom prst="rightArrow">
            <a:avLst/>
          </a:prstGeom>
          <a:solidFill>
            <a:schemeClr val="accent3">
              <a:lumMod val="75000"/>
              <a:alpha val="25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7" name="PIJL-RECHTS 6">
            <a:extLst>
              <a:ext uri="{FF2B5EF4-FFF2-40B4-BE49-F238E27FC236}">
                <a16:creationId xmlns:a16="http://schemas.microsoft.com/office/drawing/2014/main" id="{40455745-B06E-4104-9A45-E6C3C287CB8D}"/>
              </a:ext>
            </a:extLst>
          </p:cNvPr>
          <p:cNvSpPr/>
          <p:nvPr/>
        </p:nvSpPr>
        <p:spPr bwMode="auto">
          <a:xfrm>
            <a:off x="6302150" y="1757610"/>
            <a:ext cx="448734" cy="296333"/>
          </a:xfrm>
          <a:prstGeom prst="rightArrow">
            <a:avLst/>
          </a:prstGeom>
          <a:solidFill>
            <a:schemeClr val="accent3">
              <a:lumMod val="75000"/>
              <a:alpha val="25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4" name="Pijl: gekromd omlaag 13">
            <a:extLst>
              <a:ext uri="{FF2B5EF4-FFF2-40B4-BE49-F238E27FC236}">
                <a16:creationId xmlns:a16="http://schemas.microsoft.com/office/drawing/2014/main" id="{EBDEBEBE-EFA7-4B54-ACEA-C0F7C20D359D}"/>
              </a:ext>
            </a:extLst>
          </p:cNvPr>
          <p:cNvSpPr/>
          <p:nvPr/>
        </p:nvSpPr>
        <p:spPr>
          <a:xfrm rot="5400000">
            <a:off x="1579098" y="2414719"/>
            <a:ext cx="787582" cy="42913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895507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Facturatie</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09795"/>
            <a:ext cx="3419526" cy="461665"/>
          </a:xfrm>
          <a:prstGeom prst="rect">
            <a:avLst/>
          </a:prstGeom>
          <a:noFill/>
        </p:spPr>
        <p:txBody>
          <a:bodyPr wrap="none" rtlCol="0">
            <a:spAutoFit/>
          </a:bodyPr>
          <a:lstStyle>
            <a:defPPr>
              <a:defRPr lang="en-US"/>
            </a:defPPr>
            <a:lvl1pPr>
              <a:defRPr sz="2000" i="1">
                <a:latin typeface="+mn-lt"/>
              </a:defRPr>
            </a:lvl1pPr>
          </a:lstStyle>
          <a:p>
            <a:r>
              <a:rPr lang="nl-BE" sz="2400" b="1" dirty="0"/>
              <a:t>Facturen per Leverancier</a:t>
            </a:r>
          </a:p>
        </p:txBody>
      </p:sp>
      <p:sp>
        <p:nvSpPr>
          <p:cNvPr id="8" name="Tijdelijke aanduiding voor inhoud 1">
            <a:extLst>
              <a:ext uri="{FF2B5EF4-FFF2-40B4-BE49-F238E27FC236}">
                <a16:creationId xmlns:a16="http://schemas.microsoft.com/office/drawing/2014/main" id="{EEA98F7A-DE36-493D-B409-6B419A2C13D2}"/>
              </a:ext>
            </a:extLst>
          </p:cNvPr>
          <p:cNvSpPr>
            <a:spLocks noGrp="1"/>
          </p:cNvSpPr>
          <p:nvPr>
            <p:ph idx="1"/>
          </p:nvPr>
        </p:nvSpPr>
        <p:spPr>
          <a:xfrm>
            <a:off x="673558" y="1325102"/>
            <a:ext cx="8318042" cy="5404984"/>
          </a:xfrm>
        </p:spPr>
        <p:txBody>
          <a:bodyPr/>
          <a:lstStyle/>
          <a:p>
            <a:pPr lvl="1" indent="-342900">
              <a:buFont typeface="Wingdings" panose="05000000000000000000" pitchFamily="2" charset="2"/>
              <a:buChar char="Ø"/>
            </a:pPr>
            <a:r>
              <a:rPr lang="nl-BE" sz="2000" dirty="0"/>
              <a:t>Selectiecriteria o.a.:</a:t>
            </a:r>
          </a:p>
          <a:p>
            <a:pPr lvl="3"/>
            <a:r>
              <a:rPr lang="nl-BE" sz="1800" dirty="0">
                <a:solidFill>
                  <a:schemeClr val="tx1"/>
                </a:solidFill>
              </a:rPr>
              <a:t>Grootboekdatum van/ Grootboekdatum tot (Datum1)/(Datum2) :</a:t>
            </a:r>
          </a:p>
          <a:p>
            <a:pPr lvl="1"/>
            <a:endParaRPr lang="nl-BE" sz="1800" dirty="0">
              <a:solidFill>
                <a:schemeClr val="tx1"/>
              </a:solidFill>
            </a:endParaRPr>
          </a:p>
          <a:p>
            <a:pPr lvl="1"/>
            <a:endParaRPr lang="nl-BE" sz="1800" dirty="0">
              <a:solidFill>
                <a:schemeClr val="tx1"/>
              </a:solidFill>
            </a:endParaRPr>
          </a:p>
          <a:p>
            <a:pPr marL="457200" lvl="1" indent="0">
              <a:buNone/>
            </a:pPr>
            <a:endParaRPr lang="nl-BE" sz="1800" dirty="0">
              <a:solidFill>
                <a:schemeClr val="tx1"/>
              </a:solidFill>
            </a:endParaRPr>
          </a:p>
          <a:p>
            <a:pPr lvl="1"/>
            <a:endParaRPr lang="nl-BE" sz="1800" dirty="0">
              <a:solidFill>
                <a:schemeClr val="tx1"/>
              </a:solidFill>
            </a:endParaRPr>
          </a:p>
          <a:p>
            <a:pPr lvl="3"/>
            <a:r>
              <a:rPr lang="nl-BE" sz="1800" dirty="0"/>
              <a:t>Entiteit !! </a:t>
            </a:r>
            <a:r>
              <a:rPr lang="nl-BE" sz="1800" dirty="0">
                <a:solidFill>
                  <a:srgbClr val="00B0F0"/>
                </a:solidFill>
              </a:rPr>
              <a:t>Niet op Programma, ESR, Project, </a:t>
            </a:r>
            <a:r>
              <a:rPr lang="nl-BE" sz="1800" dirty="0" err="1">
                <a:solidFill>
                  <a:srgbClr val="00B0F0"/>
                </a:solidFill>
              </a:rPr>
              <a:t>Econ</a:t>
            </a:r>
            <a:r>
              <a:rPr lang="nl-BE" sz="1800" dirty="0">
                <a:solidFill>
                  <a:srgbClr val="00B0F0"/>
                </a:solidFill>
              </a:rPr>
              <a:t> Rek, Begrotingsartikel… !!</a:t>
            </a:r>
          </a:p>
          <a:p>
            <a:pPr lvl="3"/>
            <a:r>
              <a:rPr lang="nl-BE" sz="1800" dirty="0"/>
              <a:t>Factuursoort (Standaard, Creditnota, Declaratie, Vooruitbetaling…)</a:t>
            </a:r>
          </a:p>
          <a:p>
            <a:pPr lvl="3"/>
            <a:r>
              <a:rPr lang="nl-BE" sz="1800" dirty="0" err="1"/>
              <a:t>Ingever</a:t>
            </a:r>
            <a:r>
              <a:rPr lang="nl-BE" sz="1800" dirty="0"/>
              <a:t>, Leverancier, </a:t>
            </a:r>
            <a:r>
              <a:rPr lang="nl-BE" sz="1800" dirty="0" err="1"/>
              <a:t>Nr</a:t>
            </a:r>
            <a:r>
              <a:rPr lang="nl-BE" sz="1800" dirty="0"/>
              <a:t> Inkooporder (</a:t>
            </a:r>
            <a:r>
              <a:rPr lang="nl-BE" sz="1800" dirty="0">
                <a:solidFill>
                  <a:schemeClr val="bg2">
                    <a:lumMod val="50000"/>
                  </a:schemeClr>
                </a:solidFill>
              </a:rPr>
              <a:t>“-” </a:t>
            </a:r>
            <a:r>
              <a:rPr lang="nl-BE" sz="1800" dirty="0" err="1">
                <a:solidFill>
                  <a:schemeClr val="bg2">
                    <a:lumMod val="50000"/>
                  </a:schemeClr>
                </a:solidFill>
              </a:rPr>
              <a:t>geconcatineerd</a:t>
            </a:r>
            <a:r>
              <a:rPr lang="nl-BE" sz="1800" dirty="0">
                <a:solidFill>
                  <a:schemeClr val="bg2">
                    <a:lumMod val="50000"/>
                  </a:schemeClr>
                </a:solidFill>
              </a:rPr>
              <a:t> veld</a:t>
            </a:r>
            <a:r>
              <a:rPr lang="nl-BE" sz="1800" dirty="0"/>
              <a:t>), Regelsoort</a:t>
            </a:r>
          </a:p>
          <a:p>
            <a:pPr lvl="3"/>
            <a:r>
              <a:rPr lang="nl-BE" sz="1800" dirty="0" err="1"/>
              <a:t>Goedkeurings</a:t>
            </a:r>
            <a:r>
              <a:rPr lang="nl-BE" sz="1800" dirty="0"/>
              <a:t> Status, Type Fiche</a:t>
            </a:r>
          </a:p>
          <a:p>
            <a:pPr lvl="3"/>
            <a:r>
              <a:rPr lang="nl-BE" sz="1800" dirty="0"/>
              <a:t>Status (incl. specifiek voor Vooruitbetalingen)</a:t>
            </a:r>
          </a:p>
          <a:p>
            <a:pPr lvl="3"/>
            <a:r>
              <a:rPr lang="nl-BE" sz="1800" dirty="0"/>
              <a:t>Dossiernummer IO, Factuurbron, Automatische BH Goedkeuring</a:t>
            </a:r>
          </a:p>
          <a:p>
            <a:pPr marL="233100" lvl="1" indent="0">
              <a:buNone/>
            </a:pPr>
            <a:endParaRPr lang="nl-BE" sz="1000" dirty="0"/>
          </a:p>
          <a:p>
            <a:pPr lvl="1" indent="-342900">
              <a:buFont typeface="Wingdings" panose="05000000000000000000" pitchFamily="2" charset="2"/>
              <a:buChar char="Ø"/>
            </a:pPr>
            <a:r>
              <a:rPr lang="nl-BE" sz="2000" dirty="0"/>
              <a:t>Beknopte versie: </a:t>
            </a:r>
          </a:p>
          <a:p>
            <a:pPr lvl="5" indent="-342900">
              <a:buFont typeface="Wingdings" panose="05000000000000000000" pitchFamily="2" charset="2"/>
              <a:buChar char="Ø"/>
            </a:pPr>
            <a:r>
              <a:rPr lang="nl-BE" dirty="0"/>
              <a:t>Rapport waarbij een aantal velden zijn weggelaten maar waarbij er vele velden opgenomen kunnen worden</a:t>
            </a:r>
          </a:p>
          <a:p>
            <a:pPr lvl="5" indent="-342900">
              <a:buFont typeface="Wingdings" panose="05000000000000000000" pitchFamily="2" charset="2"/>
              <a:buChar char="Ø"/>
            </a:pPr>
            <a:r>
              <a:rPr lang="nl-BE" dirty="0"/>
              <a:t>Performanter vooral voor grote volumes </a:t>
            </a:r>
          </a:p>
          <a:p>
            <a:pPr lvl="5" indent="-342900">
              <a:buFont typeface="Wingdings" panose="05000000000000000000" pitchFamily="2" charset="2"/>
              <a:buChar char="Ø"/>
            </a:pPr>
            <a:r>
              <a:rPr lang="nl-BE" b="1" dirty="0">
                <a:solidFill>
                  <a:schemeClr val="tx1"/>
                </a:solidFill>
              </a:rPr>
              <a:t>Vermeldt alleen de Openstaande Documenten op Datum2</a:t>
            </a:r>
            <a:endParaRPr lang="nl-BE" dirty="0"/>
          </a:p>
        </p:txBody>
      </p:sp>
      <p:sp>
        <p:nvSpPr>
          <p:cNvPr id="5" name="Tijdelijke aanduiding voor inhoud 1">
            <a:extLst>
              <a:ext uri="{FF2B5EF4-FFF2-40B4-BE49-F238E27FC236}">
                <a16:creationId xmlns:a16="http://schemas.microsoft.com/office/drawing/2014/main" id="{27C885F0-859C-4FB1-9E1B-BCC704DEBB00}"/>
              </a:ext>
            </a:extLst>
          </p:cNvPr>
          <p:cNvSpPr txBox="1">
            <a:spLocks/>
          </p:cNvSpPr>
          <p:nvPr/>
        </p:nvSpPr>
        <p:spPr bwMode="auto">
          <a:xfrm>
            <a:off x="5486495" y="2025653"/>
            <a:ext cx="3505105" cy="103758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Times"/>
              <a:buChar char="•"/>
              <a:defRPr sz="2000">
                <a:solidFill>
                  <a:schemeClr val="tx1"/>
                </a:solidFill>
                <a:latin typeface="+mn-lt"/>
              </a:defRPr>
            </a:lvl2pPr>
            <a:lvl3pPr marL="1143000" indent="-228600" algn="l" rtl="0" eaLnBrk="0" fontAlgn="base" hangingPunct="0">
              <a:spcBef>
                <a:spcPct val="20000"/>
              </a:spcBef>
              <a:spcAft>
                <a:spcPct val="0"/>
              </a:spcAft>
              <a:buFont typeface="Times"/>
              <a:buChar char="•"/>
              <a:defRPr sz="2000">
                <a:solidFill>
                  <a:schemeClr val="tx1"/>
                </a:solidFill>
                <a:latin typeface="+mn-lt"/>
              </a:defRPr>
            </a:lvl3pPr>
            <a:lvl4pPr marL="1600200" indent="-228600" algn="l" rtl="0" eaLnBrk="0" fontAlgn="base" hangingPunct="0">
              <a:spcBef>
                <a:spcPct val="20000"/>
              </a:spcBef>
              <a:spcAft>
                <a:spcPct val="0"/>
              </a:spcAft>
              <a:buFont typeface="Times"/>
              <a:buChar char="•"/>
              <a:defRPr sz="2000">
                <a:solidFill>
                  <a:schemeClr val="tx1"/>
                </a:solidFill>
                <a:latin typeface="+mn-lt"/>
              </a:defRPr>
            </a:lvl4pPr>
            <a:lvl5pPr marL="2057400" indent="-228600" algn="l" rtl="0" eaLnBrk="0" fontAlgn="base" hangingPunct="0">
              <a:spcBef>
                <a:spcPct val="20000"/>
              </a:spcBef>
              <a:spcAft>
                <a:spcPct val="0"/>
              </a:spcAft>
              <a:buFont typeface="Times"/>
              <a:buChar char="•"/>
              <a:defRPr sz="2000">
                <a:solidFill>
                  <a:schemeClr val="tx1"/>
                </a:solidFill>
                <a:latin typeface="+mn-lt"/>
              </a:defRPr>
            </a:lvl5pPr>
            <a:lvl6pPr marL="2514600" indent="-228600" algn="l" rtl="0" fontAlgn="base">
              <a:spcBef>
                <a:spcPct val="20000"/>
              </a:spcBef>
              <a:spcAft>
                <a:spcPct val="0"/>
              </a:spcAft>
              <a:buFont typeface="Times" pitchFamily="18" charset="0"/>
              <a:buChar char="•"/>
              <a:defRPr sz="2000">
                <a:solidFill>
                  <a:schemeClr val="tx1"/>
                </a:solidFill>
                <a:latin typeface="+mn-lt"/>
              </a:defRPr>
            </a:lvl6pPr>
            <a:lvl7pPr marL="2971800" indent="-228600" algn="l" rtl="0" fontAlgn="base">
              <a:spcBef>
                <a:spcPct val="20000"/>
              </a:spcBef>
              <a:spcAft>
                <a:spcPct val="0"/>
              </a:spcAft>
              <a:buFont typeface="Times" pitchFamily="18" charset="0"/>
              <a:buChar char="•"/>
              <a:defRPr sz="2000">
                <a:solidFill>
                  <a:schemeClr val="tx1"/>
                </a:solidFill>
                <a:latin typeface="+mn-lt"/>
              </a:defRPr>
            </a:lvl7pPr>
            <a:lvl8pPr marL="3429000" indent="-228600" algn="l" rtl="0" fontAlgn="base">
              <a:spcBef>
                <a:spcPct val="20000"/>
              </a:spcBef>
              <a:spcAft>
                <a:spcPct val="0"/>
              </a:spcAft>
              <a:buFont typeface="Times" pitchFamily="18" charset="0"/>
              <a:buChar char="•"/>
              <a:defRPr sz="2000">
                <a:solidFill>
                  <a:schemeClr val="tx1"/>
                </a:solidFill>
                <a:latin typeface="+mn-lt"/>
              </a:defRPr>
            </a:lvl8pPr>
            <a:lvl9pPr marL="3886200" indent="-228600" algn="l" rtl="0" fontAlgn="base">
              <a:spcBef>
                <a:spcPct val="20000"/>
              </a:spcBef>
              <a:spcAft>
                <a:spcPct val="0"/>
              </a:spcAft>
              <a:buFont typeface="Times" pitchFamily="18" charset="0"/>
              <a:buChar char="•"/>
              <a:defRPr sz="2000">
                <a:solidFill>
                  <a:schemeClr val="tx1"/>
                </a:solidFill>
                <a:latin typeface="+mn-lt"/>
              </a:defRPr>
            </a:lvl9pPr>
          </a:lstStyle>
          <a:p>
            <a:pPr marL="57150" indent="0">
              <a:buNone/>
              <a:defRPr/>
            </a:pPr>
            <a:r>
              <a:rPr lang="nl-BE" sz="1200" b="0" i="1" kern="0" dirty="0"/>
              <a:t>Zoekt alle facturen geboekt tussen </a:t>
            </a:r>
          </a:p>
          <a:p>
            <a:pPr marL="0" indent="0">
              <a:buNone/>
              <a:defRPr/>
            </a:pPr>
            <a:r>
              <a:rPr lang="nl-BE" sz="1200" b="0" i="1" kern="0" dirty="0"/>
              <a:t>01/01/2020 en 31/12/2020 en </a:t>
            </a:r>
          </a:p>
          <a:p>
            <a:pPr marL="0" indent="0">
              <a:buNone/>
              <a:defRPr/>
            </a:pPr>
            <a:r>
              <a:rPr lang="nl-BE" sz="1200" b="0" i="1" kern="0" dirty="0"/>
              <a:t>ga na of deze facturen op 31/03/2021  zijn betaald.</a:t>
            </a:r>
          </a:p>
        </p:txBody>
      </p:sp>
      <p:pic>
        <p:nvPicPr>
          <p:cNvPr id="2" name="Afbeelding 1">
            <a:extLst>
              <a:ext uri="{FF2B5EF4-FFF2-40B4-BE49-F238E27FC236}">
                <a16:creationId xmlns:a16="http://schemas.microsoft.com/office/drawing/2014/main" id="{109CBE3C-C9F0-40F2-84DD-D9A68347E55F}"/>
              </a:ext>
            </a:extLst>
          </p:cNvPr>
          <p:cNvPicPr>
            <a:picLocks noChangeAspect="1"/>
          </p:cNvPicPr>
          <p:nvPr/>
        </p:nvPicPr>
        <p:blipFill>
          <a:blip r:embed="rId3"/>
          <a:stretch>
            <a:fillRect/>
          </a:stretch>
        </p:blipFill>
        <p:spPr>
          <a:xfrm>
            <a:off x="1859280" y="2025653"/>
            <a:ext cx="3048000" cy="838200"/>
          </a:xfrm>
          <a:prstGeom prst="rect">
            <a:avLst/>
          </a:prstGeom>
        </p:spPr>
      </p:pic>
    </p:spTree>
    <p:extLst>
      <p:ext uri="{BB962C8B-B14F-4D97-AF65-F5344CB8AC3E}">
        <p14:creationId xmlns:p14="http://schemas.microsoft.com/office/powerpoint/2010/main" val="1715185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Facturatie</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736879"/>
            <a:ext cx="3419526" cy="461665"/>
          </a:xfrm>
          <a:prstGeom prst="rect">
            <a:avLst/>
          </a:prstGeom>
          <a:noFill/>
        </p:spPr>
        <p:txBody>
          <a:bodyPr wrap="none" rtlCol="0">
            <a:spAutoFit/>
          </a:bodyPr>
          <a:lstStyle>
            <a:defPPr>
              <a:defRPr lang="en-US"/>
            </a:defPPr>
            <a:lvl1pPr>
              <a:defRPr sz="2000" i="1">
                <a:latin typeface="+mn-lt"/>
              </a:defRPr>
            </a:lvl1pPr>
          </a:lstStyle>
          <a:p>
            <a:r>
              <a:rPr lang="nl-BE" sz="2400" b="1" dirty="0"/>
              <a:t>Facturen per Leverancier</a:t>
            </a:r>
          </a:p>
        </p:txBody>
      </p:sp>
      <p:sp>
        <p:nvSpPr>
          <p:cNvPr id="8" name="Tijdelijke aanduiding voor inhoud 1">
            <a:extLst>
              <a:ext uri="{FF2B5EF4-FFF2-40B4-BE49-F238E27FC236}">
                <a16:creationId xmlns:a16="http://schemas.microsoft.com/office/drawing/2014/main" id="{EEA98F7A-DE36-493D-B409-6B419A2C13D2}"/>
              </a:ext>
            </a:extLst>
          </p:cNvPr>
          <p:cNvSpPr>
            <a:spLocks noGrp="1"/>
          </p:cNvSpPr>
          <p:nvPr>
            <p:ph idx="1"/>
          </p:nvPr>
        </p:nvSpPr>
        <p:spPr>
          <a:xfrm>
            <a:off x="310896" y="1198544"/>
            <a:ext cx="8619261" cy="5404984"/>
          </a:xfrm>
        </p:spPr>
        <p:txBody>
          <a:bodyPr/>
          <a:lstStyle/>
          <a:p>
            <a:pPr lvl="1" indent="-342900">
              <a:buFont typeface="Wingdings" panose="05000000000000000000" pitchFamily="2" charset="2"/>
              <a:buChar char="Ø"/>
            </a:pPr>
            <a:r>
              <a:rPr lang="nl-BE" sz="2000" dirty="0"/>
              <a:t>Speciale kenmerken:</a:t>
            </a:r>
          </a:p>
          <a:p>
            <a:pPr lvl="2" indent="-342900">
              <a:buFont typeface="Wingdings" panose="05000000000000000000" pitchFamily="2" charset="2"/>
              <a:buChar char="Ø"/>
            </a:pPr>
            <a:r>
              <a:rPr lang="nl-BE" sz="1800" dirty="0"/>
              <a:t>Op te nemen kolommen: o.a. Alle Projecten, Alle </a:t>
            </a:r>
            <a:r>
              <a:rPr lang="nl-BE" sz="1800" dirty="0" err="1"/>
              <a:t>Econ</a:t>
            </a:r>
            <a:r>
              <a:rPr lang="nl-BE" sz="1800" dirty="0"/>
              <a:t> Rek, Automatisch Boekhoudkundige Goedkeuring…</a:t>
            </a:r>
          </a:p>
          <a:p>
            <a:pPr lvl="2" indent="-342900">
              <a:buFont typeface="Wingdings" panose="05000000000000000000" pitchFamily="2" charset="2"/>
              <a:buChar char="Ø"/>
            </a:pPr>
            <a:r>
              <a:rPr lang="nl-BE" sz="1800" dirty="0"/>
              <a:t>Doorklikken op </a:t>
            </a:r>
            <a:r>
              <a:rPr lang="nl-BE" sz="1800" dirty="0" err="1"/>
              <a:t>Nr</a:t>
            </a:r>
            <a:r>
              <a:rPr lang="nl-BE" sz="1800" dirty="0"/>
              <a:t> Factuur naar </a:t>
            </a:r>
            <a:r>
              <a:rPr lang="nl-BE" sz="1800" dirty="0" err="1"/>
              <a:t>OraFin</a:t>
            </a:r>
            <a:endParaRPr lang="nl-BE" sz="1800" dirty="0"/>
          </a:p>
          <a:p>
            <a:pPr lvl="2" indent="-342900">
              <a:buFont typeface="Wingdings" panose="05000000000000000000" pitchFamily="2" charset="2"/>
              <a:buChar char="Ø"/>
            </a:pPr>
            <a:r>
              <a:rPr lang="nl-BE" sz="1800" dirty="0"/>
              <a:t>Link Scanning/e-</a:t>
            </a:r>
            <a:r>
              <a:rPr lang="nl-BE" sz="1800" dirty="0" err="1"/>
              <a:t>Invoicing</a:t>
            </a:r>
            <a:r>
              <a:rPr lang="nl-BE" sz="1800" dirty="0"/>
              <a:t>: doorklikken naar factuur scan (image) / e-</a:t>
            </a:r>
            <a:r>
              <a:rPr lang="nl-BE" sz="1800" dirty="0" err="1"/>
              <a:t>Invoice</a:t>
            </a:r>
            <a:br>
              <a:rPr lang="nl-BE" sz="1800" dirty="0"/>
            </a:br>
            <a:r>
              <a:rPr lang="nl-BE" sz="1800" dirty="0"/>
              <a:t>Factuurbron: RS_INVOICES (e-</a:t>
            </a:r>
            <a:r>
              <a:rPr lang="nl-BE" sz="1800" dirty="0" err="1"/>
              <a:t>Inv</a:t>
            </a:r>
            <a:r>
              <a:rPr lang="nl-BE" sz="1800" dirty="0"/>
              <a:t>), ORACLEIPM (Scan)…</a:t>
            </a:r>
          </a:p>
          <a:p>
            <a:pPr lvl="2" indent="-342900">
              <a:buFont typeface="Wingdings" panose="05000000000000000000" pitchFamily="2" charset="2"/>
              <a:buChar char="Ø"/>
            </a:pPr>
            <a:r>
              <a:rPr lang="nl-BE" sz="1800" dirty="0"/>
              <a:t>Doorklikken naar “Goedkeuringsdetails“</a:t>
            </a:r>
          </a:p>
          <a:p>
            <a:pPr lvl="2" indent="-342900">
              <a:buFont typeface="Wingdings" panose="05000000000000000000" pitchFamily="2" charset="2"/>
              <a:buChar char="Ø"/>
            </a:pPr>
            <a:r>
              <a:rPr lang="nl-BE" sz="1800" dirty="0"/>
              <a:t>Weergaves: Standaard / Overzicht per Dossiernummer</a:t>
            </a:r>
          </a:p>
          <a:p>
            <a:pPr lvl="2" indent="-342900">
              <a:buFont typeface="Wingdings" panose="05000000000000000000" pitchFamily="2" charset="2"/>
              <a:buChar char="Ø"/>
            </a:pPr>
            <a:r>
              <a:rPr lang="nl-BE" sz="1800" dirty="0" err="1"/>
              <a:t>Nr</a:t>
            </a:r>
            <a:r>
              <a:rPr lang="nl-BE" sz="1800" dirty="0"/>
              <a:t> Inkooporder: </a:t>
            </a:r>
            <a:r>
              <a:rPr lang="nl-BE" sz="1800" dirty="0" err="1"/>
              <a:t>concatinatie</a:t>
            </a:r>
            <a:r>
              <a:rPr lang="nl-BE" sz="1800" dirty="0"/>
              <a:t> van de </a:t>
            </a:r>
            <a:r>
              <a:rPr lang="nl-BE" sz="1800" dirty="0" err="1"/>
              <a:t>IO’s</a:t>
            </a:r>
            <a:r>
              <a:rPr lang="nl-BE" sz="1800" dirty="0"/>
              <a:t> die betrekking hebben op het factuur</a:t>
            </a:r>
          </a:p>
          <a:p>
            <a:pPr lvl="2" indent="-342900">
              <a:buFont typeface="Wingdings" panose="05000000000000000000" pitchFamily="2" charset="2"/>
              <a:buChar char="Ø"/>
            </a:pPr>
            <a:endParaRPr lang="nl-BE" sz="1800" dirty="0"/>
          </a:p>
          <a:p>
            <a:pPr>
              <a:buNone/>
            </a:pPr>
            <a:endParaRPr lang="nl-BE" sz="1800" dirty="0"/>
          </a:p>
          <a:p>
            <a:pPr marL="521100" lvl="2" indent="0">
              <a:buNone/>
            </a:pPr>
            <a:br>
              <a:rPr lang="nl-BE" sz="1800" dirty="0"/>
            </a:br>
            <a:endParaRPr lang="nl-BE" sz="1800" dirty="0"/>
          </a:p>
          <a:p>
            <a:pPr marL="685800" lvl="1" indent="-285750">
              <a:buFont typeface="Wingdings" panose="05000000000000000000" pitchFamily="2" charset="2"/>
              <a:buChar char="Ø"/>
            </a:pPr>
            <a:endParaRPr lang="nl-BE" sz="1800" dirty="0"/>
          </a:p>
        </p:txBody>
      </p:sp>
      <p:pic>
        <p:nvPicPr>
          <p:cNvPr id="2" name="Afbeelding 1">
            <a:extLst>
              <a:ext uri="{FF2B5EF4-FFF2-40B4-BE49-F238E27FC236}">
                <a16:creationId xmlns:a16="http://schemas.microsoft.com/office/drawing/2014/main" id="{6A263E2A-24CE-4EEB-8355-D2563328EAB3}"/>
              </a:ext>
            </a:extLst>
          </p:cNvPr>
          <p:cNvPicPr>
            <a:picLocks noChangeAspect="1"/>
          </p:cNvPicPr>
          <p:nvPr/>
        </p:nvPicPr>
        <p:blipFill>
          <a:blip r:embed="rId3"/>
          <a:stretch>
            <a:fillRect/>
          </a:stretch>
        </p:blipFill>
        <p:spPr>
          <a:xfrm>
            <a:off x="1159206" y="3694177"/>
            <a:ext cx="7335570" cy="2171190"/>
          </a:xfrm>
          <a:prstGeom prst="rect">
            <a:avLst/>
          </a:prstGeom>
        </p:spPr>
      </p:pic>
      <p:pic>
        <p:nvPicPr>
          <p:cNvPr id="4" name="Afbeelding 3">
            <a:extLst>
              <a:ext uri="{FF2B5EF4-FFF2-40B4-BE49-F238E27FC236}">
                <a16:creationId xmlns:a16="http://schemas.microsoft.com/office/drawing/2014/main" id="{C0A734FA-23B2-4C95-916B-96496664C3B1}"/>
              </a:ext>
            </a:extLst>
          </p:cNvPr>
          <p:cNvPicPr>
            <a:picLocks noChangeAspect="1"/>
          </p:cNvPicPr>
          <p:nvPr/>
        </p:nvPicPr>
        <p:blipFill>
          <a:blip r:embed="rId4"/>
          <a:stretch>
            <a:fillRect/>
          </a:stretch>
        </p:blipFill>
        <p:spPr>
          <a:xfrm>
            <a:off x="1720807" y="4557036"/>
            <a:ext cx="1485833" cy="1457037"/>
          </a:xfrm>
          <a:prstGeom prst="rect">
            <a:avLst/>
          </a:prstGeom>
        </p:spPr>
      </p:pic>
    </p:spTree>
    <p:extLst>
      <p:ext uri="{BB962C8B-B14F-4D97-AF65-F5344CB8AC3E}">
        <p14:creationId xmlns:p14="http://schemas.microsoft.com/office/powerpoint/2010/main" val="60621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9" y="0"/>
            <a:ext cx="7416000" cy="772011"/>
          </a:xfrm>
        </p:spPr>
        <p:txBody>
          <a:bodyPr/>
          <a:lstStyle/>
          <a:p>
            <a:pPr algn="ctr"/>
            <a:r>
              <a:rPr lang="nl-BE" dirty="0"/>
              <a:t>Agenda</a:t>
            </a:r>
          </a:p>
        </p:txBody>
      </p:sp>
      <p:sp>
        <p:nvSpPr>
          <p:cNvPr id="7" name="Rectangle 3">
            <a:extLst>
              <a:ext uri="{FF2B5EF4-FFF2-40B4-BE49-F238E27FC236}">
                <a16:creationId xmlns:a16="http://schemas.microsoft.com/office/drawing/2014/main" id="{266B7EAB-B54F-4F50-8D56-B97BD2E5CCA3}"/>
              </a:ext>
            </a:extLst>
          </p:cNvPr>
          <p:cNvSpPr txBox="1">
            <a:spLocks noChangeArrowheads="1"/>
          </p:cNvSpPr>
          <p:nvPr/>
        </p:nvSpPr>
        <p:spPr>
          <a:xfrm>
            <a:off x="2002853" y="995825"/>
            <a:ext cx="5659819" cy="4866349"/>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None/>
            </a:pPr>
            <a:r>
              <a:rPr lang="nl-BE" sz="1800" dirty="0"/>
              <a:t>9u00 – 10u30</a:t>
            </a:r>
          </a:p>
          <a:p>
            <a:pPr marL="918900" lvl="1" indent="-342900">
              <a:lnSpc>
                <a:spcPct val="100000"/>
              </a:lnSpc>
              <a:buFont typeface="Wingdings" panose="05000000000000000000" pitchFamily="2" charset="2"/>
              <a:buChar char="Ø"/>
            </a:pPr>
            <a:r>
              <a:rPr lang="nl-BE" sz="1800" dirty="0"/>
              <a:t>Rapportering – Algemeen</a:t>
            </a:r>
          </a:p>
          <a:p>
            <a:pPr marL="918900" lvl="1" indent="-342900">
              <a:lnSpc>
                <a:spcPct val="100000"/>
              </a:lnSpc>
              <a:buFont typeface="Wingdings" panose="05000000000000000000" pitchFamily="2" charset="2"/>
              <a:buChar char="Ø"/>
            </a:pPr>
            <a:r>
              <a:rPr lang="nl-BE" sz="1800" dirty="0"/>
              <a:t>Uitgaven</a:t>
            </a:r>
          </a:p>
          <a:p>
            <a:pPr marL="1494900" lvl="3" indent="-342900">
              <a:lnSpc>
                <a:spcPct val="100000"/>
              </a:lnSpc>
              <a:buFont typeface="Wingdings" panose="05000000000000000000" pitchFamily="2" charset="2"/>
              <a:buChar char="Ø"/>
            </a:pPr>
            <a:r>
              <a:rPr lang="nl-BE" sz="1600" dirty="0"/>
              <a:t>Inkoop</a:t>
            </a:r>
          </a:p>
          <a:p>
            <a:pPr marL="1494900" lvl="3" indent="-342900">
              <a:lnSpc>
                <a:spcPct val="100000"/>
              </a:lnSpc>
              <a:buFont typeface="Wingdings" panose="05000000000000000000" pitchFamily="2" charset="2"/>
              <a:buChar char="Ø"/>
            </a:pPr>
            <a:r>
              <a:rPr lang="nl-BE" sz="1600" dirty="0"/>
              <a:t>Facturatie</a:t>
            </a:r>
          </a:p>
          <a:p>
            <a:pPr marL="1494900" lvl="3" indent="-342900">
              <a:lnSpc>
                <a:spcPct val="100000"/>
              </a:lnSpc>
              <a:buFont typeface="Wingdings" panose="05000000000000000000" pitchFamily="2" charset="2"/>
              <a:buChar char="Ø"/>
            </a:pPr>
            <a:r>
              <a:rPr lang="nl-BE" sz="1600" dirty="0"/>
              <a:t>Exceptie Uitgaven</a:t>
            </a:r>
          </a:p>
          <a:p>
            <a:pPr marL="1494900" lvl="3" indent="-342900">
              <a:lnSpc>
                <a:spcPct val="100000"/>
              </a:lnSpc>
              <a:buFont typeface="Wingdings" panose="05000000000000000000" pitchFamily="2" charset="2"/>
              <a:buChar char="Ø"/>
            </a:pPr>
            <a:r>
              <a:rPr lang="nl-BE" sz="1600" dirty="0"/>
              <a:t>Travel </a:t>
            </a:r>
            <a:r>
              <a:rPr lang="nl-BE" sz="1600" dirty="0" err="1"/>
              <a:t>Requests</a:t>
            </a:r>
            <a:endParaRPr lang="nl-BE" sz="1600" dirty="0"/>
          </a:p>
          <a:p>
            <a:pPr marL="918900" lvl="1" indent="-342900">
              <a:lnSpc>
                <a:spcPct val="100000"/>
              </a:lnSpc>
              <a:buFont typeface="Wingdings" panose="05000000000000000000" pitchFamily="2" charset="2"/>
              <a:buChar char="Ø"/>
            </a:pPr>
            <a:r>
              <a:rPr lang="nl-BE" sz="1800" dirty="0"/>
              <a:t>Vaste Activa</a:t>
            </a:r>
          </a:p>
          <a:p>
            <a:pPr lvl="1" indent="0">
              <a:lnSpc>
                <a:spcPct val="100000"/>
              </a:lnSpc>
              <a:buNone/>
            </a:pPr>
            <a:endParaRPr lang="nl-BE" sz="300" dirty="0"/>
          </a:p>
          <a:p>
            <a:pPr>
              <a:lnSpc>
                <a:spcPct val="100000"/>
              </a:lnSpc>
              <a:buNone/>
            </a:pPr>
            <a:r>
              <a:rPr lang="nl-BE" sz="1800" dirty="0"/>
              <a:t>10u30 – 10u45  Pauze</a:t>
            </a:r>
          </a:p>
          <a:p>
            <a:pPr>
              <a:lnSpc>
                <a:spcPct val="100000"/>
              </a:lnSpc>
              <a:buNone/>
            </a:pPr>
            <a:endParaRPr lang="nl-BE" sz="300" dirty="0"/>
          </a:p>
          <a:p>
            <a:pPr>
              <a:lnSpc>
                <a:spcPct val="100000"/>
              </a:lnSpc>
              <a:buNone/>
            </a:pPr>
            <a:r>
              <a:rPr lang="nl-BE" sz="1800" dirty="0"/>
              <a:t>10u45 – 12u30</a:t>
            </a:r>
          </a:p>
          <a:p>
            <a:pPr marL="918900" lvl="1" indent="-342900">
              <a:lnSpc>
                <a:spcPct val="100000"/>
              </a:lnSpc>
              <a:buFont typeface="Wingdings" panose="05000000000000000000" pitchFamily="2" charset="2"/>
              <a:buChar char="Ø"/>
            </a:pPr>
            <a:r>
              <a:rPr lang="nl-BE" sz="1800" dirty="0"/>
              <a:t>Budget Uitgaven</a:t>
            </a:r>
          </a:p>
          <a:p>
            <a:pPr marL="918900" lvl="1" indent="-342900">
              <a:lnSpc>
                <a:spcPct val="100000"/>
              </a:lnSpc>
              <a:buFont typeface="Wingdings" panose="05000000000000000000" pitchFamily="2" charset="2"/>
              <a:buChar char="Ø"/>
            </a:pPr>
            <a:r>
              <a:rPr lang="nl-BE" sz="1800" dirty="0"/>
              <a:t>Grootboek – Rekening Analyse</a:t>
            </a:r>
          </a:p>
          <a:p>
            <a:pPr marL="918900" lvl="1" indent="-342900">
              <a:lnSpc>
                <a:spcPct val="100000"/>
              </a:lnSpc>
              <a:buFont typeface="Wingdings" panose="05000000000000000000" pitchFamily="2" charset="2"/>
              <a:buChar char="Ø"/>
            </a:pPr>
            <a:r>
              <a:rPr lang="nl-BE" sz="1800" dirty="0"/>
              <a:t>Master Data</a:t>
            </a:r>
          </a:p>
          <a:p>
            <a:pPr marL="918900" lvl="1" indent="-342900">
              <a:lnSpc>
                <a:spcPct val="100000"/>
              </a:lnSpc>
              <a:buFont typeface="Wingdings" panose="05000000000000000000" pitchFamily="2" charset="2"/>
              <a:buChar char="Ø"/>
            </a:pPr>
            <a:r>
              <a:rPr lang="nl-BE" sz="1800" dirty="0"/>
              <a:t>Rapport resultaten in je mailbox – Delivers</a:t>
            </a:r>
          </a:p>
          <a:p>
            <a:pPr marL="918900" lvl="1" indent="-342900">
              <a:lnSpc>
                <a:spcPct val="100000"/>
              </a:lnSpc>
              <a:buFont typeface="Wingdings" panose="05000000000000000000" pitchFamily="2" charset="2"/>
              <a:buChar char="Ø"/>
            </a:pPr>
            <a:r>
              <a:rPr lang="nl-BE" sz="1800" dirty="0"/>
              <a:t>Data Extracten</a:t>
            </a:r>
          </a:p>
        </p:txBody>
      </p:sp>
    </p:spTree>
    <p:extLst>
      <p:ext uri="{BB962C8B-B14F-4D97-AF65-F5344CB8AC3E}">
        <p14:creationId xmlns:p14="http://schemas.microsoft.com/office/powerpoint/2010/main" val="37622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Facturatie</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3419526" cy="461665"/>
          </a:xfrm>
          <a:prstGeom prst="rect">
            <a:avLst/>
          </a:prstGeom>
          <a:noFill/>
        </p:spPr>
        <p:txBody>
          <a:bodyPr wrap="none" rtlCol="0">
            <a:spAutoFit/>
          </a:bodyPr>
          <a:lstStyle>
            <a:defPPr>
              <a:defRPr lang="en-US"/>
            </a:defPPr>
            <a:lvl1pPr>
              <a:defRPr sz="2000" i="1">
                <a:latin typeface="+mn-lt"/>
              </a:defRPr>
            </a:lvl1pPr>
          </a:lstStyle>
          <a:p>
            <a:r>
              <a:rPr lang="nl-BE" sz="2400" b="1" dirty="0"/>
              <a:t>Facturen per Leverancier</a:t>
            </a:r>
          </a:p>
        </p:txBody>
      </p:sp>
      <p:sp>
        <p:nvSpPr>
          <p:cNvPr id="8" name="Tijdelijke aanduiding voor inhoud 1">
            <a:extLst>
              <a:ext uri="{FF2B5EF4-FFF2-40B4-BE49-F238E27FC236}">
                <a16:creationId xmlns:a16="http://schemas.microsoft.com/office/drawing/2014/main" id="{EEA98F7A-DE36-493D-B409-6B419A2C13D2}"/>
              </a:ext>
            </a:extLst>
          </p:cNvPr>
          <p:cNvSpPr>
            <a:spLocks noGrp="1"/>
          </p:cNvSpPr>
          <p:nvPr>
            <p:ph idx="1"/>
          </p:nvPr>
        </p:nvSpPr>
        <p:spPr>
          <a:xfrm>
            <a:off x="673558" y="1595256"/>
            <a:ext cx="8368842" cy="4174608"/>
          </a:xfrm>
        </p:spPr>
        <p:txBody>
          <a:bodyPr/>
          <a:lstStyle/>
          <a:p>
            <a:pPr lvl="1" indent="-342900">
              <a:buFont typeface="Wingdings" panose="05000000000000000000" pitchFamily="2" charset="2"/>
              <a:buChar char="Ø"/>
            </a:pPr>
            <a:r>
              <a:rPr lang="nl-BE" sz="2000" dirty="0">
                <a:solidFill>
                  <a:schemeClr val="bg1">
                    <a:lumMod val="50000"/>
                  </a:schemeClr>
                </a:solidFill>
              </a:rPr>
              <a:t>Gebruikt voor de opvolging van de Facturen. </a:t>
            </a:r>
            <a:br>
              <a:rPr lang="nl-BE" sz="2000" dirty="0">
                <a:solidFill>
                  <a:schemeClr val="bg1">
                    <a:lumMod val="50000"/>
                  </a:schemeClr>
                </a:solidFill>
              </a:rPr>
            </a:br>
            <a:r>
              <a:rPr lang="nl-BE" sz="2000" dirty="0">
                <a:solidFill>
                  <a:schemeClr val="bg1">
                    <a:lumMod val="50000"/>
                  </a:schemeClr>
                </a:solidFill>
              </a:rPr>
              <a:t>Welke facturen staan nog open en voor welk bedrag? </a:t>
            </a:r>
            <a:br>
              <a:rPr lang="nl-BE" sz="2000" dirty="0">
                <a:solidFill>
                  <a:schemeClr val="bg1">
                    <a:lumMod val="50000"/>
                  </a:schemeClr>
                </a:solidFill>
              </a:rPr>
            </a:br>
            <a:r>
              <a:rPr lang="nl-BE" sz="2000" dirty="0">
                <a:solidFill>
                  <a:schemeClr val="bg1">
                    <a:lumMod val="50000"/>
                  </a:schemeClr>
                </a:solidFill>
              </a:rPr>
              <a:t>Hoeveel dagen te laat betaald?</a:t>
            </a:r>
            <a:br>
              <a:rPr lang="nl-BE" sz="2000" dirty="0">
                <a:solidFill>
                  <a:schemeClr val="bg1">
                    <a:lumMod val="50000"/>
                  </a:schemeClr>
                </a:solidFill>
              </a:rPr>
            </a:br>
            <a:r>
              <a:rPr lang="nl-BE" sz="2000" dirty="0">
                <a:solidFill>
                  <a:schemeClr val="bg1">
                    <a:lumMod val="50000"/>
                  </a:schemeClr>
                </a:solidFill>
              </a:rPr>
              <a:t>Welke facturen werden reeds goedgekeurd?</a:t>
            </a:r>
            <a:br>
              <a:rPr lang="nl-BE" sz="2000" dirty="0">
                <a:solidFill>
                  <a:schemeClr val="bg1">
                    <a:lumMod val="50000"/>
                  </a:schemeClr>
                </a:solidFill>
              </a:rPr>
            </a:br>
            <a:endParaRPr lang="nl-BE" sz="800" dirty="0">
              <a:solidFill>
                <a:schemeClr val="bg1">
                  <a:lumMod val="50000"/>
                </a:schemeClr>
              </a:solidFill>
            </a:endParaRPr>
          </a:p>
          <a:p>
            <a:pPr lvl="1" indent="-342900">
              <a:buFont typeface="Wingdings" panose="05000000000000000000" pitchFamily="2" charset="2"/>
              <a:buChar char="Ø"/>
            </a:pPr>
            <a:r>
              <a:rPr lang="nl-BE" sz="2000" dirty="0">
                <a:solidFill>
                  <a:schemeClr val="bg1">
                    <a:lumMod val="50000"/>
                  </a:schemeClr>
                </a:solidFill>
              </a:rPr>
              <a:t>Overzicht en status van facturen voor een bepaalde Leverancier</a:t>
            </a:r>
          </a:p>
          <a:p>
            <a:pPr lvl="1"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sz="2000" dirty="0">
                <a:solidFill>
                  <a:schemeClr val="bg1">
                    <a:lumMod val="50000"/>
                  </a:schemeClr>
                </a:solidFill>
              </a:rPr>
              <a:t>Wat is de status van een dossier (dossiernummer)?</a:t>
            </a:r>
          </a:p>
          <a:p>
            <a:pPr lvl="1" indent="-342900">
              <a:buFont typeface="Wingdings" panose="05000000000000000000" pitchFamily="2" charset="2"/>
              <a:buChar char="Ø"/>
            </a:pPr>
            <a:endParaRPr lang="nl-BE" sz="800" dirty="0">
              <a:solidFill>
                <a:schemeClr val="bg1">
                  <a:lumMod val="50000"/>
                </a:schemeClr>
              </a:solidFill>
            </a:endParaRPr>
          </a:p>
          <a:p>
            <a:pPr lvl="1" indent="-342900">
              <a:buFont typeface="Wingdings" panose="05000000000000000000" pitchFamily="2" charset="2"/>
              <a:buChar char="Ø"/>
            </a:pPr>
            <a:r>
              <a:rPr lang="nl-BE" sz="2000" dirty="0">
                <a:solidFill>
                  <a:schemeClr val="tx1"/>
                </a:solidFill>
              </a:rPr>
              <a:t>Vooruitbetalingen</a:t>
            </a:r>
            <a:r>
              <a:rPr lang="nl-BE" sz="2000" dirty="0"/>
              <a:t> worden niet weergegeven in dit rapport aangezien het saldo per leverancier hierdoor niet mag worden beïnvloed</a:t>
            </a:r>
            <a:br>
              <a:rPr lang="nl-BE" sz="2000" dirty="0"/>
            </a:br>
            <a:br>
              <a:rPr lang="nl-BE" sz="600" dirty="0"/>
            </a:br>
            <a:r>
              <a:rPr lang="nl-BE" sz="2000" dirty="0"/>
              <a:t>Er wordt wel rekening gehouden met de vooruitbetaling voor het berekenen van het openstaand bedrag van de definitieve factuur</a:t>
            </a:r>
          </a:p>
          <a:p>
            <a:pPr lvl="1"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dirty="0"/>
              <a:t>Kan door de “gebruiker” gebruikt worden voor de opvolging van de </a:t>
            </a:r>
            <a:r>
              <a:rPr lang="nl-BE" b="1" dirty="0">
                <a:solidFill>
                  <a:schemeClr val="tx1"/>
                </a:solidFill>
              </a:rPr>
              <a:t>subsidies </a:t>
            </a:r>
            <a:r>
              <a:rPr lang="nl-BE" dirty="0"/>
              <a:t>(zie verder)</a:t>
            </a:r>
          </a:p>
          <a:p>
            <a:pPr marL="521100" lvl="2" indent="0">
              <a:buNone/>
            </a:pP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4064224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Facturatie</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344923" y="1215814"/>
            <a:ext cx="8566430" cy="4697963"/>
          </a:xfrm>
        </p:spPr>
        <p:txBody>
          <a:bodyPr/>
          <a:lstStyle/>
          <a:p>
            <a:pPr lvl="1" indent="-342900">
              <a:buFont typeface="Wingdings" panose="05000000000000000000" pitchFamily="2" charset="2"/>
              <a:buChar char="Ø"/>
            </a:pPr>
            <a:r>
              <a:rPr lang="nl-BE" sz="2000" dirty="0"/>
              <a:t>Gebruikt voor de opvolging van de declaraties</a:t>
            </a:r>
          </a:p>
          <a:p>
            <a:pPr lvl="3" indent="-342900">
              <a:buFont typeface="Wingdings" panose="05000000000000000000" pitchFamily="2" charset="2"/>
              <a:buChar char="v"/>
            </a:pPr>
            <a:r>
              <a:rPr lang="nl-BE" dirty="0"/>
              <a:t>“Status” en “Laatste Stap in De Goedkeuring”</a:t>
            </a:r>
          </a:p>
          <a:p>
            <a:pPr lvl="3" indent="-342900">
              <a:buFont typeface="Wingdings" panose="05000000000000000000" pitchFamily="2" charset="2"/>
              <a:buChar char="v"/>
            </a:pPr>
            <a:r>
              <a:rPr lang="nl-BE" dirty="0"/>
              <a:t>Indicatie Kredietkaart betaling</a:t>
            </a:r>
          </a:p>
          <a:p>
            <a:pPr lvl="3" indent="-342900">
              <a:buFont typeface="Wingdings" panose="05000000000000000000" pitchFamily="2" charset="2"/>
              <a:buChar char="v"/>
            </a:pPr>
            <a:r>
              <a:rPr lang="nl-BE" dirty="0"/>
              <a:t>Info </a:t>
            </a:r>
            <a:r>
              <a:rPr lang="nl-BE" dirty="0" err="1"/>
              <a:t>mbt</a:t>
            </a:r>
            <a:r>
              <a:rPr lang="nl-BE" dirty="0"/>
              <a:t> carpoolvergoeding (Afstand, Aantal passagiers…)</a:t>
            </a:r>
            <a:br>
              <a:rPr lang="nl-BE" dirty="0"/>
            </a:br>
            <a:endParaRPr lang="nl-BE" sz="1000" dirty="0"/>
          </a:p>
          <a:p>
            <a:pPr lvl="1" indent="-342900">
              <a:buFont typeface="Wingdings" panose="05000000000000000000" pitchFamily="2" charset="2"/>
              <a:buChar char="Ø"/>
            </a:pPr>
            <a:r>
              <a:rPr lang="nl-BE" sz="2000" dirty="0"/>
              <a:t>Door het DC BHK gebruikt bij de jaarafsluiting om na te gaan welke declaraties nog niet volledig verwerkt zijn</a:t>
            </a:r>
          </a:p>
          <a:p>
            <a:pPr lvl="1" indent="-342900">
              <a:buFont typeface="Wingdings" panose="05000000000000000000" pitchFamily="2" charset="2"/>
              <a:buChar char="Ø"/>
            </a:pPr>
            <a:endParaRPr lang="nl-BE" sz="2400" dirty="0"/>
          </a:p>
          <a:p>
            <a:pPr lvl="1" indent="-342900">
              <a:buFont typeface="Wingdings" panose="05000000000000000000" pitchFamily="2" charset="2"/>
              <a:buChar char="Ø"/>
            </a:pPr>
            <a:endParaRPr lang="nl-BE" sz="1000" dirty="0"/>
          </a:p>
          <a:p>
            <a:pPr lvl="1" indent="-342900">
              <a:buFont typeface="Wingdings" panose="05000000000000000000" pitchFamily="2" charset="2"/>
              <a:buChar char="Ø"/>
            </a:pPr>
            <a:r>
              <a:rPr lang="nl-BE" sz="2000" dirty="0"/>
              <a:t>Geeft details van vooruitbetalingen en toewijzingen aan declaraties en facturen</a:t>
            </a:r>
            <a:br>
              <a:rPr lang="nl-BE" sz="2000" dirty="0"/>
            </a:br>
            <a:r>
              <a:rPr lang="nl-BE" sz="2000" dirty="0"/>
              <a:t>Gebruikt om na te gaan welke vooruitbetalingen er nog openstaan en voor welk bedrag. </a:t>
            </a:r>
          </a:p>
          <a:p>
            <a:pPr marL="233100" lvl="1" indent="0">
              <a:buNone/>
            </a:pPr>
            <a:endParaRPr lang="nl-BE" sz="800" dirty="0"/>
          </a:p>
          <a:p>
            <a:pPr lvl="1" indent="-342900">
              <a:buFont typeface="Wingdings" panose="05000000000000000000" pitchFamily="2" charset="2"/>
              <a:buChar char="Ø"/>
            </a:pPr>
            <a:r>
              <a:rPr lang="nl-BE" sz="2000" dirty="0"/>
              <a:t>Door DC BHK vooral gebruikt voor de maandelijkse opvolging (reconciliatie) van de voorschotten aan leveranciers (team ICVA) en de voorschotten aan personeelsleden (team GL)</a:t>
            </a:r>
          </a:p>
          <a:p>
            <a:pPr marL="233100" lvl="1" indent="0">
              <a:buNone/>
            </a:pPr>
            <a:endParaRPr lang="nl-BE" sz="1000" dirty="0"/>
          </a:p>
        </p:txBody>
      </p:sp>
      <p:sp>
        <p:nvSpPr>
          <p:cNvPr id="6" name="Tekstvak 5">
            <a:extLst>
              <a:ext uri="{FF2B5EF4-FFF2-40B4-BE49-F238E27FC236}">
                <a16:creationId xmlns:a16="http://schemas.microsoft.com/office/drawing/2014/main" id="{EBFDA515-B888-497E-B263-3AE9C41C1DA1}"/>
              </a:ext>
            </a:extLst>
          </p:cNvPr>
          <p:cNvSpPr txBox="1"/>
          <p:nvPr/>
        </p:nvSpPr>
        <p:spPr>
          <a:xfrm>
            <a:off x="344923" y="754149"/>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Declaraties</a:t>
            </a:r>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sp>
        <p:nvSpPr>
          <p:cNvPr id="7" name="Tekstvak 6">
            <a:extLst>
              <a:ext uri="{FF2B5EF4-FFF2-40B4-BE49-F238E27FC236}">
                <a16:creationId xmlns:a16="http://schemas.microsoft.com/office/drawing/2014/main" id="{89EF6808-CA98-4F35-A48F-C33272E72DB7}"/>
              </a:ext>
            </a:extLst>
          </p:cNvPr>
          <p:cNvSpPr txBox="1"/>
          <p:nvPr/>
        </p:nvSpPr>
        <p:spPr>
          <a:xfrm>
            <a:off x="313926" y="3198167"/>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Vooruitbetalingen</a:t>
            </a:r>
          </a:p>
        </p:txBody>
      </p:sp>
    </p:spTree>
    <p:extLst>
      <p:ext uri="{BB962C8B-B14F-4D97-AF65-F5344CB8AC3E}">
        <p14:creationId xmlns:p14="http://schemas.microsoft.com/office/powerpoint/2010/main" val="168003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Facturatie</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344923" y="1405888"/>
            <a:ext cx="8566430" cy="4697963"/>
          </a:xfrm>
        </p:spPr>
        <p:txBody>
          <a:bodyPr/>
          <a:lstStyle/>
          <a:p>
            <a:pPr lvl="1" indent="-342900">
              <a:buFont typeface="Wingdings" panose="05000000000000000000" pitchFamily="2" charset="2"/>
              <a:buChar char="Ø"/>
            </a:pPr>
            <a:r>
              <a:rPr lang="nl-BE" sz="2000" dirty="0"/>
              <a:t>Overzicht van alle niet-betaalde creditnota’s samen met alle niet-betaalde facturen van eenzelfde leverancier binnen één organisatie</a:t>
            </a:r>
          </a:p>
          <a:p>
            <a:pPr lvl="1"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sz="2000" dirty="0"/>
              <a:t>Opvolging van alle openstaande </a:t>
            </a:r>
            <a:r>
              <a:rPr lang="nl-BE" sz="2000" dirty="0" err="1"/>
              <a:t>CN’s</a:t>
            </a:r>
            <a:r>
              <a:rPr lang="nl-BE" sz="2000" dirty="0"/>
              <a:t> om te bepalen welke facturen samen met een CN van een welbepaalde leverancier betaald kunnen worden</a:t>
            </a:r>
            <a:br>
              <a:rPr lang="nl-BE" sz="2000" dirty="0"/>
            </a:br>
            <a:endParaRPr lang="nl-BE" sz="800" dirty="0"/>
          </a:p>
          <a:p>
            <a:pPr lvl="1" indent="-342900">
              <a:buFont typeface="Wingdings" panose="05000000000000000000" pitchFamily="2" charset="2"/>
              <a:buChar char="Ø"/>
            </a:pPr>
            <a:r>
              <a:rPr lang="nl-BE" sz="2000" dirty="0"/>
              <a:t>Opvolging van de openstaande </a:t>
            </a:r>
            <a:r>
              <a:rPr lang="nl-BE" sz="2000" dirty="0" err="1"/>
              <a:t>CN’s</a:t>
            </a:r>
            <a:r>
              <a:rPr lang="nl-BE" sz="2000" dirty="0"/>
              <a:t> "Betwiste facturen“ </a:t>
            </a:r>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marL="233100" lvl="1" indent="0">
              <a:buNone/>
            </a:pPr>
            <a:endParaRPr lang="nl-BE" sz="1000" dirty="0"/>
          </a:p>
          <a:p>
            <a:pPr lvl="1" indent="-342900">
              <a:buFont typeface="Wingdings" panose="05000000000000000000" pitchFamily="2" charset="2"/>
              <a:buChar char="Ø"/>
            </a:pPr>
            <a:r>
              <a:rPr lang="nl-BE" sz="2000" dirty="0"/>
              <a:t>Rapporteert alle kosten gerelateerd aan het wagenpark om zo een totale “</a:t>
            </a:r>
            <a:r>
              <a:rPr lang="nl-BE" sz="2000" dirty="0" err="1"/>
              <a:t>cost</a:t>
            </a:r>
            <a:r>
              <a:rPr lang="nl-BE" sz="2000" dirty="0"/>
              <a:t> of </a:t>
            </a:r>
            <a:r>
              <a:rPr lang="nl-BE" sz="2000" dirty="0" err="1"/>
              <a:t>ownership</a:t>
            </a:r>
            <a:r>
              <a:rPr lang="nl-BE" sz="2000" dirty="0"/>
              <a:t>” te kunnen bepalen</a:t>
            </a:r>
          </a:p>
          <a:p>
            <a:pPr lvl="1"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sz="2000" dirty="0">
                <a:solidFill>
                  <a:schemeClr val="bg1">
                    <a:lumMod val="50000"/>
                  </a:schemeClr>
                </a:solidFill>
              </a:rPr>
              <a:t>Bevraging is op "Kenteken Voertuig" (ingevuld </a:t>
            </a:r>
            <a:r>
              <a:rPr lang="nl-BE" sz="2000" dirty="0"/>
              <a:t>op distributieniveau van een inkooporder) </a:t>
            </a:r>
            <a:r>
              <a:rPr lang="nl-BE" sz="2000" dirty="0">
                <a:solidFill>
                  <a:schemeClr val="bg1">
                    <a:lumMod val="50000"/>
                  </a:schemeClr>
                </a:solidFill>
              </a:rPr>
              <a:t>en op factuurinformatie</a:t>
            </a:r>
            <a:br>
              <a:rPr lang="nl-BE" dirty="0">
                <a:solidFill>
                  <a:schemeClr val="bg1">
                    <a:lumMod val="50000"/>
                  </a:schemeClr>
                </a:solidFill>
              </a:rPr>
            </a:br>
            <a:endParaRPr lang="nl-BE" sz="1000" dirty="0"/>
          </a:p>
        </p:txBody>
      </p:sp>
      <p:sp>
        <p:nvSpPr>
          <p:cNvPr id="6" name="Tekstvak 5">
            <a:extLst>
              <a:ext uri="{FF2B5EF4-FFF2-40B4-BE49-F238E27FC236}">
                <a16:creationId xmlns:a16="http://schemas.microsoft.com/office/drawing/2014/main" id="{EBFDA515-B888-497E-B263-3AE9C41C1DA1}"/>
              </a:ext>
            </a:extLst>
          </p:cNvPr>
          <p:cNvSpPr txBox="1"/>
          <p:nvPr/>
        </p:nvSpPr>
        <p:spPr>
          <a:xfrm>
            <a:off x="344923" y="754149"/>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Open </a:t>
            </a:r>
            <a:r>
              <a:rPr lang="nl-BE" sz="2400" b="1" dirty="0" err="1"/>
              <a:t>Creditnotas</a:t>
            </a:r>
            <a:endParaRPr lang="nl-BE" sz="2400" b="1" dirty="0"/>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sp>
        <p:nvSpPr>
          <p:cNvPr id="7" name="Tekstvak 6">
            <a:extLst>
              <a:ext uri="{FF2B5EF4-FFF2-40B4-BE49-F238E27FC236}">
                <a16:creationId xmlns:a16="http://schemas.microsoft.com/office/drawing/2014/main" id="{89EF6808-CA98-4F35-A48F-C33272E72DB7}"/>
              </a:ext>
            </a:extLst>
          </p:cNvPr>
          <p:cNvSpPr txBox="1"/>
          <p:nvPr/>
        </p:nvSpPr>
        <p:spPr>
          <a:xfrm>
            <a:off x="232647" y="3524036"/>
            <a:ext cx="8454153" cy="461665"/>
          </a:xfrm>
          <a:prstGeom prst="rect">
            <a:avLst/>
          </a:prstGeom>
          <a:noFill/>
        </p:spPr>
        <p:txBody>
          <a:bodyPr wrap="square" rtlCol="0">
            <a:spAutoFit/>
          </a:bodyPr>
          <a:lstStyle>
            <a:defPPr>
              <a:defRPr lang="en-US"/>
            </a:defPPr>
            <a:lvl1pPr>
              <a:defRPr sz="2000" i="1">
                <a:latin typeface="+mn-lt"/>
              </a:defRPr>
            </a:lvl1pPr>
          </a:lstStyle>
          <a:p>
            <a:r>
              <a:rPr lang="nl-BE" sz="2400" b="1" dirty="0"/>
              <a:t>Voertuigenbeheer</a:t>
            </a:r>
          </a:p>
        </p:txBody>
      </p:sp>
    </p:spTree>
    <p:extLst>
      <p:ext uri="{BB962C8B-B14F-4D97-AF65-F5344CB8AC3E}">
        <p14:creationId xmlns:p14="http://schemas.microsoft.com/office/powerpoint/2010/main" val="2640901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Facturatie</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324087" y="1336989"/>
            <a:ext cx="8735099" cy="4383091"/>
          </a:xfrm>
        </p:spPr>
        <p:txBody>
          <a:bodyPr/>
          <a:lstStyle/>
          <a:p>
            <a:pPr lvl="1" indent="-342900">
              <a:buFont typeface="Wingdings" panose="05000000000000000000" pitchFamily="2" charset="2"/>
              <a:buChar char="Ø"/>
            </a:pPr>
            <a:r>
              <a:rPr lang="nl-BE" sz="2000" dirty="0"/>
              <a:t>Overzicht betalingen per Programma (ESR, </a:t>
            </a:r>
            <a:r>
              <a:rPr lang="nl-BE" sz="2000" dirty="0" err="1"/>
              <a:t>Econ</a:t>
            </a:r>
            <a:r>
              <a:rPr lang="nl-BE" sz="2000" dirty="0"/>
              <a:t> Rek…) per </a:t>
            </a:r>
            <a:r>
              <a:rPr lang="nl-BE" sz="2000" dirty="0" err="1"/>
              <a:t>Nr</a:t>
            </a:r>
            <a:r>
              <a:rPr lang="nl-BE" sz="2000" dirty="0"/>
              <a:t> Factuur, per Leverancier, per Initiërende Bankrekening…</a:t>
            </a:r>
          </a:p>
          <a:p>
            <a:pPr marL="233100" lvl="1" indent="0">
              <a:buNone/>
            </a:pPr>
            <a:endParaRPr lang="nl-BE" sz="800" dirty="0">
              <a:solidFill>
                <a:schemeClr val="bg1">
                  <a:lumMod val="50000"/>
                </a:schemeClr>
              </a:solidFill>
            </a:endParaRPr>
          </a:p>
          <a:p>
            <a:pPr lvl="1" indent="-342900">
              <a:buFont typeface="Wingdings" panose="05000000000000000000" pitchFamily="2" charset="2"/>
              <a:buChar char="Ø"/>
            </a:pPr>
            <a:r>
              <a:rPr lang="nl-BE" sz="2000" dirty="0"/>
              <a:t>Er wordt geen rekening gehouden met Vooruitbetalingen</a:t>
            </a:r>
            <a:br>
              <a:rPr lang="nl-BE" sz="2000" dirty="0"/>
            </a:br>
            <a:endParaRPr lang="nl-BE" sz="800" dirty="0"/>
          </a:p>
          <a:p>
            <a:pPr lvl="1" indent="-342900">
              <a:buFont typeface="Wingdings" panose="05000000000000000000" pitchFamily="2" charset="2"/>
              <a:buChar char="Ø"/>
            </a:pPr>
            <a:r>
              <a:rPr lang="nl-BE" sz="2000" dirty="0"/>
              <a:t>Focus op opvolging in Document Valuta en minder op opvolging in Euro</a:t>
            </a:r>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marL="233100" lvl="1" indent="0">
              <a:buNone/>
            </a:pPr>
            <a:endParaRPr lang="nl-BE" dirty="0"/>
          </a:p>
        </p:txBody>
      </p:sp>
      <p:sp>
        <p:nvSpPr>
          <p:cNvPr id="7" name="Tekstvak 6">
            <a:extLst>
              <a:ext uri="{FF2B5EF4-FFF2-40B4-BE49-F238E27FC236}">
                <a16:creationId xmlns:a16="http://schemas.microsoft.com/office/drawing/2014/main" id="{25D4EE3A-D669-40AD-A050-0F8FF1452B5C}"/>
              </a:ext>
            </a:extLst>
          </p:cNvPr>
          <p:cNvSpPr txBox="1"/>
          <p:nvPr/>
        </p:nvSpPr>
        <p:spPr>
          <a:xfrm>
            <a:off x="324087" y="769677"/>
            <a:ext cx="3817071" cy="461665"/>
          </a:xfrm>
          <a:prstGeom prst="rect">
            <a:avLst/>
          </a:prstGeom>
          <a:noFill/>
        </p:spPr>
        <p:txBody>
          <a:bodyPr wrap="none" rtlCol="0">
            <a:spAutoFit/>
          </a:bodyPr>
          <a:lstStyle>
            <a:defPPr>
              <a:defRPr lang="en-US"/>
            </a:defPPr>
            <a:lvl1pPr>
              <a:defRPr sz="2000" i="1">
                <a:latin typeface="+mn-lt"/>
              </a:defRPr>
            </a:lvl1pPr>
          </a:lstStyle>
          <a:p>
            <a:r>
              <a:rPr lang="nl-BE" sz="2400" b="1" dirty="0"/>
              <a:t>Betalingen per Basisallocatie</a:t>
            </a:r>
          </a:p>
        </p:txBody>
      </p:sp>
      <p:pic>
        <p:nvPicPr>
          <p:cNvPr id="2" name="Afbeelding 1">
            <a:extLst>
              <a:ext uri="{FF2B5EF4-FFF2-40B4-BE49-F238E27FC236}">
                <a16:creationId xmlns:a16="http://schemas.microsoft.com/office/drawing/2014/main" id="{50E3C117-50C9-4C3E-8626-95BBFFF3E8BF}"/>
              </a:ext>
            </a:extLst>
          </p:cNvPr>
          <p:cNvPicPr>
            <a:picLocks noChangeAspect="1"/>
          </p:cNvPicPr>
          <p:nvPr/>
        </p:nvPicPr>
        <p:blipFill>
          <a:blip r:embed="rId3"/>
          <a:stretch>
            <a:fillRect/>
          </a:stretch>
        </p:blipFill>
        <p:spPr>
          <a:xfrm>
            <a:off x="823723" y="2795643"/>
            <a:ext cx="8113169" cy="2271483"/>
          </a:xfrm>
          <a:prstGeom prst="rect">
            <a:avLst/>
          </a:prstGeom>
        </p:spPr>
      </p:pic>
      <p:pic>
        <p:nvPicPr>
          <p:cNvPr id="4" name="Afbeelding 3">
            <a:extLst>
              <a:ext uri="{FF2B5EF4-FFF2-40B4-BE49-F238E27FC236}">
                <a16:creationId xmlns:a16="http://schemas.microsoft.com/office/drawing/2014/main" id="{F5F875A0-FB1E-4618-8F78-A72A32243A68}"/>
              </a:ext>
            </a:extLst>
          </p:cNvPr>
          <p:cNvPicPr>
            <a:picLocks noChangeAspect="1"/>
          </p:cNvPicPr>
          <p:nvPr/>
        </p:nvPicPr>
        <p:blipFill>
          <a:blip r:embed="rId4"/>
          <a:stretch>
            <a:fillRect/>
          </a:stretch>
        </p:blipFill>
        <p:spPr>
          <a:xfrm>
            <a:off x="2442922" y="5067127"/>
            <a:ext cx="6220708" cy="1449287"/>
          </a:xfrm>
          <a:prstGeom prst="rect">
            <a:avLst/>
          </a:prstGeom>
        </p:spPr>
      </p:pic>
    </p:spTree>
    <p:extLst>
      <p:ext uri="{BB962C8B-B14F-4D97-AF65-F5344CB8AC3E}">
        <p14:creationId xmlns:p14="http://schemas.microsoft.com/office/powerpoint/2010/main" val="358572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Facturatie</a:t>
            </a:r>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717279" y="1459142"/>
            <a:ext cx="7996953" cy="4383091"/>
          </a:xfrm>
        </p:spPr>
        <p:txBody>
          <a:bodyPr/>
          <a:lstStyle/>
          <a:p>
            <a:pPr lvl="1" indent="-342900">
              <a:buFont typeface="Wingdings" panose="05000000000000000000" pitchFamily="2" charset="2"/>
              <a:buChar char="Ø"/>
            </a:pPr>
            <a:r>
              <a:rPr lang="nl-BE" sz="2000" dirty="0"/>
              <a:t>Overzicht rapport en Detail rapport</a:t>
            </a:r>
          </a:p>
          <a:p>
            <a:pPr lvl="1" indent="-342900">
              <a:buFont typeface="Wingdings" panose="05000000000000000000" pitchFamily="2" charset="2"/>
              <a:buChar char="Ø"/>
            </a:pPr>
            <a:endParaRPr lang="nl-BE" sz="800" dirty="0"/>
          </a:p>
          <a:p>
            <a:pPr lvl="1" indent="-342900">
              <a:buFont typeface="Wingdings" panose="05000000000000000000" pitchFamily="2" charset="2"/>
              <a:buChar char="Ø"/>
            </a:pPr>
            <a:r>
              <a:rPr lang="nl-BE" sz="2000" dirty="0"/>
              <a:t>Mogelijkheid om door te klikken op het veld </a:t>
            </a:r>
            <a:r>
              <a:rPr lang="nl-BE" sz="2000" u="sng" dirty="0"/>
              <a:t>"Batch"</a:t>
            </a:r>
            <a:r>
              <a:rPr lang="nl-BE" sz="2000" dirty="0"/>
              <a:t> naar een overzicht van de </a:t>
            </a:r>
            <a:r>
              <a:rPr lang="nl-BE" sz="2000" u="sng" dirty="0"/>
              <a:t>goedkeuringshistoriek</a:t>
            </a:r>
            <a:r>
              <a:rPr lang="nl-BE" sz="2000" dirty="0"/>
              <a:t> per transactie met onder andere het email adres van alle gebruikers</a:t>
            </a:r>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p>
          <a:p>
            <a:pPr marL="233100" lvl="1" indent="0">
              <a:buNone/>
            </a:pPr>
            <a:endParaRPr lang="nl-BE" sz="800" dirty="0"/>
          </a:p>
          <a:p>
            <a:pPr lvl="1" indent="-342900">
              <a:buFont typeface="Wingdings" panose="05000000000000000000" pitchFamily="2" charset="2"/>
              <a:buChar char="Ø"/>
            </a:pPr>
            <a:r>
              <a:rPr lang="nl-BE" sz="2000" dirty="0"/>
              <a:t>Bevat enkel Facturen/Dotaties die geboekt zijn voor CFO rechtspersonen</a:t>
            </a:r>
          </a:p>
          <a:p>
            <a:pPr lvl="1" indent="-342900">
              <a:buFont typeface="Wingdings" panose="05000000000000000000" pitchFamily="2" charset="2"/>
              <a:buChar char="Ø"/>
            </a:pPr>
            <a:endParaRPr lang="nl-BE" sz="2000" dirty="0">
              <a:solidFill>
                <a:schemeClr val="bg1">
                  <a:lumMod val="50000"/>
                </a:schemeClr>
              </a:solidFill>
            </a:endParaRPr>
          </a:p>
          <a:p>
            <a:pPr lvl="1" indent="-342900">
              <a:buFont typeface="Wingdings" panose="05000000000000000000" pitchFamily="2" charset="2"/>
              <a:buChar char="Ø"/>
            </a:pPr>
            <a:endParaRPr lang="nl-BE" sz="2400" dirty="0"/>
          </a:p>
          <a:p>
            <a:pPr lvl="1" indent="-342900">
              <a:buFont typeface="Wingdings" panose="05000000000000000000" pitchFamily="2" charset="2"/>
              <a:buChar char="Ø"/>
            </a:pPr>
            <a:endParaRPr lang="nl-BE" sz="2000" dirty="0"/>
          </a:p>
          <a:p>
            <a:pPr marL="233100" lvl="1" indent="0">
              <a:buNone/>
            </a:pPr>
            <a:endParaRPr lang="nl-BE" dirty="0"/>
          </a:p>
        </p:txBody>
      </p:sp>
      <p:sp>
        <p:nvSpPr>
          <p:cNvPr id="6" name="Tekstvak 5">
            <a:extLst>
              <a:ext uri="{FF2B5EF4-FFF2-40B4-BE49-F238E27FC236}">
                <a16:creationId xmlns:a16="http://schemas.microsoft.com/office/drawing/2014/main" id="{EBFDA515-B888-497E-B263-3AE9C41C1DA1}"/>
              </a:ext>
            </a:extLst>
          </p:cNvPr>
          <p:cNvSpPr txBox="1"/>
          <p:nvPr/>
        </p:nvSpPr>
        <p:spPr>
          <a:xfrm>
            <a:off x="324087" y="907087"/>
            <a:ext cx="3799438" cy="461665"/>
          </a:xfrm>
          <a:prstGeom prst="rect">
            <a:avLst/>
          </a:prstGeom>
          <a:noFill/>
        </p:spPr>
        <p:txBody>
          <a:bodyPr wrap="none" rtlCol="0">
            <a:spAutoFit/>
          </a:bodyPr>
          <a:lstStyle>
            <a:defPPr>
              <a:defRPr lang="en-US"/>
            </a:defPPr>
            <a:lvl1pPr>
              <a:defRPr sz="2000" i="1">
                <a:latin typeface="+mn-lt"/>
              </a:defRPr>
            </a:lvl1pPr>
          </a:lstStyle>
          <a:p>
            <a:r>
              <a:rPr lang="nl-BE" sz="2400" b="1" dirty="0"/>
              <a:t>Interne Verrichtingen - AGIS</a:t>
            </a:r>
          </a:p>
        </p:txBody>
      </p:sp>
      <p:sp>
        <p:nvSpPr>
          <p:cNvPr id="9" name="Tekstvak 8">
            <a:extLst>
              <a:ext uri="{FF2B5EF4-FFF2-40B4-BE49-F238E27FC236}">
                <a16:creationId xmlns:a16="http://schemas.microsoft.com/office/drawing/2014/main" id="{D1184455-9D89-4AB7-B6F2-760E3A3AF315}"/>
              </a:ext>
            </a:extLst>
          </p:cNvPr>
          <p:cNvSpPr txBox="1"/>
          <p:nvPr/>
        </p:nvSpPr>
        <p:spPr>
          <a:xfrm>
            <a:off x="324087" y="3326183"/>
            <a:ext cx="3243196" cy="461665"/>
          </a:xfrm>
          <a:prstGeom prst="rect">
            <a:avLst/>
          </a:prstGeom>
          <a:noFill/>
        </p:spPr>
        <p:txBody>
          <a:bodyPr wrap="none" rtlCol="0">
            <a:spAutoFit/>
          </a:bodyPr>
          <a:lstStyle>
            <a:defPPr>
              <a:defRPr lang="en-US"/>
            </a:defPPr>
            <a:lvl1pPr>
              <a:defRPr sz="2000" i="1">
                <a:latin typeface="+mn-lt"/>
              </a:defRPr>
            </a:lvl1pPr>
          </a:lstStyle>
          <a:p>
            <a:r>
              <a:rPr lang="nl-BE" sz="2400" b="1" dirty="0"/>
              <a:t>Dotaties CFO (enkel VG)</a:t>
            </a:r>
          </a:p>
        </p:txBody>
      </p:sp>
    </p:spTree>
    <p:extLst>
      <p:ext uri="{BB962C8B-B14F-4D97-AF65-F5344CB8AC3E}">
        <p14:creationId xmlns:p14="http://schemas.microsoft.com/office/powerpoint/2010/main" val="573087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Facturatie</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3616696" cy="461665"/>
          </a:xfrm>
          <a:prstGeom prst="rect">
            <a:avLst/>
          </a:prstGeom>
          <a:noFill/>
        </p:spPr>
        <p:txBody>
          <a:bodyPr wrap="none" rtlCol="0">
            <a:spAutoFit/>
          </a:bodyPr>
          <a:lstStyle>
            <a:defPPr>
              <a:defRPr lang="en-US"/>
            </a:defPPr>
            <a:lvl1pPr>
              <a:defRPr sz="2000" i="1">
                <a:latin typeface="+mn-lt"/>
              </a:defRPr>
            </a:lvl1pPr>
          </a:lstStyle>
          <a:p>
            <a:r>
              <a:rPr lang="nl-BE" sz="2400" b="1" dirty="0"/>
              <a:t>Subsidies met Uitsteloptie</a:t>
            </a:r>
          </a:p>
        </p:txBody>
      </p:sp>
      <p:sp>
        <p:nvSpPr>
          <p:cNvPr id="9" name="Tijdelijke aanduiding voor inhoud 1">
            <a:extLst>
              <a:ext uri="{FF2B5EF4-FFF2-40B4-BE49-F238E27FC236}">
                <a16:creationId xmlns:a16="http://schemas.microsoft.com/office/drawing/2014/main" id="{870BBB4A-F886-4B77-8F0D-3521E6816484}"/>
              </a:ext>
            </a:extLst>
          </p:cNvPr>
          <p:cNvSpPr>
            <a:spLocks noGrp="1"/>
          </p:cNvSpPr>
          <p:nvPr>
            <p:ph idx="1"/>
          </p:nvPr>
        </p:nvSpPr>
        <p:spPr>
          <a:xfrm>
            <a:off x="673558" y="1479209"/>
            <a:ext cx="8368842" cy="3596504"/>
          </a:xfrm>
        </p:spPr>
        <p:txBody>
          <a:bodyPr/>
          <a:lstStyle/>
          <a:p>
            <a:pPr lvl="1" indent="-342900">
              <a:buFont typeface="Wingdings" panose="05000000000000000000" pitchFamily="2" charset="2"/>
              <a:buChar char="Ø"/>
            </a:pPr>
            <a:r>
              <a:rPr lang="nl-BE" sz="2000" dirty="0">
                <a:solidFill>
                  <a:schemeClr val="bg1">
                    <a:lumMod val="50000"/>
                  </a:schemeClr>
                </a:solidFill>
              </a:rPr>
              <a:t>Gebruikt voor </a:t>
            </a:r>
            <a:r>
              <a:rPr lang="nl-BE" sz="2000" dirty="0"/>
              <a:t>de opvolging type 2 subsidies </a:t>
            </a:r>
            <a:r>
              <a:rPr lang="nl-BE" sz="2000" dirty="0">
                <a:sym typeface="Wingdings" panose="05000000000000000000" pitchFamily="2" charset="2"/>
              </a:rPr>
              <a:t> voor het bepalen van de VEK-behoeften in toekomstige jaren</a:t>
            </a:r>
          </a:p>
          <a:p>
            <a:pPr lvl="1" indent="-342900">
              <a:buFont typeface="Wingdings" panose="05000000000000000000" pitchFamily="2" charset="2"/>
              <a:buChar char="Ø"/>
            </a:pPr>
            <a:r>
              <a:rPr lang="nl-BE" sz="2000" dirty="0">
                <a:sym typeface="Wingdings" panose="05000000000000000000" pitchFamily="2" charset="2"/>
              </a:rPr>
              <a:t>Enkel factuurregels waarbij de uitsteloptie is aangevinkt worden in dit rapport meegenomen  1 factuur kan dus meerdere malen voorkomen in het rapport</a:t>
            </a:r>
          </a:p>
          <a:p>
            <a:pPr lvl="1" indent="-342900">
              <a:buFont typeface="Wingdings" panose="05000000000000000000" pitchFamily="2" charset="2"/>
              <a:buChar char="Ø"/>
            </a:pPr>
            <a:r>
              <a:rPr lang="nl-BE" sz="2000" dirty="0">
                <a:solidFill>
                  <a:schemeClr val="bg1">
                    <a:lumMod val="50000"/>
                  </a:schemeClr>
                </a:solidFill>
              </a:rPr>
              <a:t>Welke facturen werden nog niet volledig geboekt en welk bedrag zal er geboekt worden in de toekomstige jaren ?</a:t>
            </a:r>
          </a:p>
          <a:p>
            <a:pPr lvl="1" indent="-342900">
              <a:buFont typeface="Wingdings" panose="05000000000000000000" pitchFamily="2" charset="2"/>
              <a:buChar char="Ø"/>
            </a:pPr>
            <a:endParaRPr lang="nl-BE" sz="2000" dirty="0">
              <a:solidFill>
                <a:schemeClr val="bg1">
                  <a:lumMod val="50000"/>
                </a:schemeClr>
              </a:solidFill>
            </a:endParaRPr>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endParaRPr lang="nl-BE" sz="2000" dirty="0">
              <a:solidFill>
                <a:schemeClr val="bg1">
                  <a:lumMod val="50000"/>
                </a:schemeClr>
              </a:solidFill>
            </a:endParaRPr>
          </a:p>
          <a:p>
            <a:pPr lvl="1" indent="-342900">
              <a:buFont typeface="Wingdings" panose="05000000000000000000" pitchFamily="2" charset="2"/>
              <a:buChar char="Ø"/>
            </a:pPr>
            <a:endParaRPr lang="nl-BE" sz="2000" dirty="0"/>
          </a:p>
          <a:p>
            <a:pPr marL="521100" lvl="2" indent="0">
              <a:buNone/>
            </a:pPr>
            <a:br>
              <a:rPr lang="nl-BE" dirty="0"/>
            </a:br>
            <a:endParaRPr lang="nl-BE" sz="1600" dirty="0"/>
          </a:p>
          <a:p>
            <a:pPr marL="685800" lvl="1" indent="-285750">
              <a:buFont typeface="Wingdings" panose="05000000000000000000" pitchFamily="2" charset="2"/>
              <a:buChar char="Ø"/>
            </a:pPr>
            <a:endParaRPr lang="nl-BE" sz="1800" dirty="0"/>
          </a:p>
        </p:txBody>
      </p:sp>
      <p:sp>
        <p:nvSpPr>
          <p:cNvPr id="12" name="Tekstvak 11">
            <a:extLst>
              <a:ext uri="{FF2B5EF4-FFF2-40B4-BE49-F238E27FC236}">
                <a16:creationId xmlns:a16="http://schemas.microsoft.com/office/drawing/2014/main" id="{11E4D039-740E-411B-8220-6256AC36DB80}"/>
              </a:ext>
            </a:extLst>
          </p:cNvPr>
          <p:cNvSpPr txBox="1"/>
          <p:nvPr/>
        </p:nvSpPr>
        <p:spPr>
          <a:xfrm>
            <a:off x="5913028" y="712485"/>
            <a:ext cx="1413934" cy="523220"/>
          </a:xfrm>
          <a:prstGeom prst="rect">
            <a:avLst/>
          </a:prstGeom>
          <a:solidFill>
            <a:schemeClr val="accent3">
              <a:lumMod val="40000"/>
              <a:lumOff val="60000"/>
            </a:schemeClr>
          </a:solidFill>
          <a:ln w="3175">
            <a:solidFill>
              <a:schemeClr val="tx1"/>
            </a:solidFill>
          </a:ln>
        </p:spPr>
        <p:txBody>
          <a:bodyPr wrap="square" rtlCol="0">
            <a:spAutoFit/>
          </a:bodyPr>
          <a:lstStyle/>
          <a:p>
            <a:r>
              <a:rPr lang="nl-BE" sz="1400" dirty="0"/>
              <a:t>Niet Real-time Situatie = Dag-1</a:t>
            </a:r>
          </a:p>
        </p:txBody>
      </p:sp>
      <p:pic>
        <p:nvPicPr>
          <p:cNvPr id="13" name="Afbeelding 12" descr="lamp.jpg">
            <a:extLst>
              <a:ext uri="{FF2B5EF4-FFF2-40B4-BE49-F238E27FC236}">
                <a16:creationId xmlns:a16="http://schemas.microsoft.com/office/drawing/2014/main" id="{3DDE7850-A9A8-4249-8DE3-B0F6AB11EFFB}"/>
              </a:ext>
            </a:extLst>
          </p:cNvPr>
          <p:cNvPicPr>
            <a:picLocks noChangeAspect="1"/>
          </p:cNvPicPr>
          <p:nvPr/>
        </p:nvPicPr>
        <p:blipFill>
          <a:blip r:embed="rId3" cstate="print"/>
          <a:stretch>
            <a:fillRect/>
          </a:stretch>
        </p:blipFill>
        <p:spPr>
          <a:xfrm>
            <a:off x="7683419" y="644275"/>
            <a:ext cx="632313" cy="591430"/>
          </a:xfrm>
          <a:prstGeom prst="rect">
            <a:avLst/>
          </a:prstGeom>
          <a:solidFill>
            <a:schemeClr val="bg1">
              <a:alpha val="0"/>
            </a:schemeClr>
          </a:solidFill>
        </p:spPr>
      </p:pic>
      <p:pic>
        <p:nvPicPr>
          <p:cNvPr id="6" name="Afbeelding 5">
            <a:extLst>
              <a:ext uri="{FF2B5EF4-FFF2-40B4-BE49-F238E27FC236}">
                <a16:creationId xmlns:a16="http://schemas.microsoft.com/office/drawing/2014/main" id="{42A486D8-A2C7-4E52-A494-B5B99C1D6674}"/>
              </a:ext>
            </a:extLst>
          </p:cNvPr>
          <p:cNvPicPr>
            <a:picLocks noChangeAspect="1"/>
          </p:cNvPicPr>
          <p:nvPr/>
        </p:nvPicPr>
        <p:blipFill>
          <a:blip r:embed="rId4"/>
          <a:stretch>
            <a:fillRect/>
          </a:stretch>
        </p:blipFill>
        <p:spPr>
          <a:xfrm>
            <a:off x="2286000" y="5810137"/>
            <a:ext cx="6756400" cy="487779"/>
          </a:xfrm>
          <a:prstGeom prst="rect">
            <a:avLst/>
          </a:prstGeom>
        </p:spPr>
      </p:pic>
      <p:pic>
        <p:nvPicPr>
          <p:cNvPr id="14" name="Afbeelding 13">
            <a:extLst>
              <a:ext uri="{FF2B5EF4-FFF2-40B4-BE49-F238E27FC236}">
                <a16:creationId xmlns:a16="http://schemas.microsoft.com/office/drawing/2014/main" id="{0C65A27B-0D1A-463F-8D42-943C3122A6FF}"/>
              </a:ext>
            </a:extLst>
          </p:cNvPr>
          <p:cNvPicPr>
            <a:picLocks noChangeAspect="1"/>
          </p:cNvPicPr>
          <p:nvPr/>
        </p:nvPicPr>
        <p:blipFill>
          <a:blip r:embed="rId5"/>
          <a:stretch>
            <a:fillRect/>
          </a:stretch>
        </p:blipFill>
        <p:spPr>
          <a:xfrm>
            <a:off x="3744372" y="5476808"/>
            <a:ext cx="1655255" cy="443483"/>
          </a:xfrm>
          <a:prstGeom prst="rect">
            <a:avLst/>
          </a:prstGeom>
        </p:spPr>
      </p:pic>
      <p:pic>
        <p:nvPicPr>
          <p:cNvPr id="4" name="Afbeelding 3">
            <a:extLst>
              <a:ext uri="{FF2B5EF4-FFF2-40B4-BE49-F238E27FC236}">
                <a16:creationId xmlns:a16="http://schemas.microsoft.com/office/drawing/2014/main" id="{A5C4E61C-7049-4A41-9E13-1C9087122FDF}"/>
              </a:ext>
            </a:extLst>
          </p:cNvPr>
          <p:cNvPicPr>
            <a:picLocks noChangeAspect="1"/>
          </p:cNvPicPr>
          <p:nvPr/>
        </p:nvPicPr>
        <p:blipFill>
          <a:blip r:embed="rId6"/>
          <a:stretch>
            <a:fillRect/>
          </a:stretch>
        </p:blipFill>
        <p:spPr>
          <a:xfrm>
            <a:off x="0" y="3556518"/>
            <a:ext cx="9144000" cy="1762699"/>
          </a:xfrm>
          <a:prstGeom prst="rect">
            <a:avLst/>
          </a:prstGeom>
        </p:spPr>
      </p:pic>
    </p:spTree>
    <p:extLst>
      <p:ext uri="{BB962C8B-B14F-4D97-AF65-F5344CB8AC3E}">
        <p14:creationId xmlns:p14="http://schemas.microsoft.com/office/powerpoint/2010/main" val="110230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Facturatie</a:t>
            </a:r>
          </a:p>
        </p:txBody>
      </p:sp>
      <p:sp>
        <p:nvSpPr>
          <p:cNvPr id="8" name="Tijdelijke aanduiding voor inhoud 1">
            <a:extLst>
              <a:ext uri="{FF2B5EF4-FFF2-40B4-BE49-F238E27FC236}">
                <a16:creationId xmlns:a16="http://schemas.microsoft.com/office/drawing/2014/main" id="{EEA98F7A-DE36-493D-B409-6B419A2C13D2}"/>
              </a:ext>
            </a:extLst>
          </p:cNvPr>
          <p:cNvSpPr>
            <a:spLocks noGrp="1"/>
          </p:cNvSpPr>
          <p:nvPr>
            <p:ph idx="1"/>
          </p:nvPr>
        </p:nvSpPr>
        <p:spPr>
          <a:xfrm>
            <a:off x="655270" y="927744"/>
            <a:ext cx="8379002" cy="5802342"/>
          </a:xfrm>
        </p:spPr>
        <p:txBody>
          <a:bodyPr/>
          <a:lstStyle/>
          <a:p>
            <a:pPr lvl="2" indent="-342900">
              <a:buFont typeface="Wingdings" panose="05000000000000000000" pitchFamily="2" charset="2"/>
              <a:buChar char="Ø"/>
            </a:pPr>
            <a:endParaRPr lang="nl-BE" sz="1600" dirty="0"/>
          </a:p>
          <a:p>
            <a:pPr lvl="2" indent="-342900">
              <a:buFont typeface="Wingdings" panose="05000000000000000000" pitchFamily="2" charset="2"/>
              <a:buChar char="Ø"/>
            </a:pPr>
            <a:endParaRPr lang="nl-BE" sz="700" dirty="0">
              <a:solidFill>
                <a:schemeClr val="bg1">
                  <a:lumMod val="50000"/>
                </a:schemeClr>
              </a:solidFill>
            </a:endParaRPr>
          </a:p>
          <a:p>
            <a:pPr lvl="2" indent="-342900">
              <a:buFont typeface="Wingdings" panose="05000000000000000000" pitchFamily="2" charset="2"/>
              <a:buChar char="Ø"/>
            </a:pPr>
            <a:r>
              <a:rPr lang="nl-BE" sz="1800" dirty="0">
                <a:solidFill>
                  <a:schemeClr val="bg1">
                    <a:lumMod val="50000"/>
                  </a:schemeClr>
                </a:solidFill>
              </a:rPr>
              <a:t>Ontwikkeld in het kader van de </a:t>
            </a:r>
            <a:r>
              <a:rPr lang="nl-BE" sz="1800" dirty="0" err="1">
                <a:solidFill>
                  <a:schemeClr val="bg1">
                    <a:lumMod val="50000"/>
                  </a:schemeClr>
                </a:solidFill>
              </a:rPr>
              <a:t>inkanteling</a:t>
            </a:r>
            <a:r>
              <a:rPr lang="nl-BE" sz="1800" dirty="0">
                <a:solidFill>
                  <a:schemeClr val="bg1">
                    <a:lumMod val="50000"/>
                  </a:schemeClr>
                </a:solidFill>
              </a:rPr>
              <a:t> van VMM voor het invullen van de </a:t>
            </a:r>
            <a:r>
              <a:rPr lang="nl-BE" sz="1800" dirty="0" err="1">
                <a:solidFill>
                  <a:schemeClr val="bg1">
                    <a:lumMod val="50000"/>
                  </a:schemeClr>
                </a:solidFill>
              </a:rPr>
              <a:t>Recupel</a:t>
            </a:r>
            <a:r>
              <a:rPr lang="nl-BE" sz="1800" dirty="0">
                <a:solidFill>
                  <a:schemeClr val="bg1">
                    <a:lumMod val="50000"/>
                  </a:schemeClr>
                </a:solidFill>
              </a:rPr>
              <a:t> en </a:t>
            </a:r>
            <a:r>
              <a:rPr lang="nl-BE" sz="1800" dirty="0" err="1">
                <a:solidFill>
                  <a:schemeClr val="bg1">
                    <a:lumMod val="50000"/>
                  </a:schemeClr>
                </a:solidFill>
              </a:rPr>
              <a:t>Valipac</a:t>
            </a:r>
            <a:r>
              <a:rPr lang="nl-BE" sz="1800" dirty="0">
                <a:solidFill>
                  <a:schemeClr val="bg1">
                    <a:lumMod val="50000"/>
                  </a:schemeClr>
                </a:solidFill>
              </a:rPr>
              <a:t> aangifte.</a:t>
            </a:r>
            <a:br>
              <a:rPr lang="nl-BE" sz="1800" dirty="0">
                <a:solidFill>
                  <a:schemeClr val="bg1">
                    <a:lumMod val="50000"/>
                  </a:schemeClr>
                </a:solidFill>
              </a:rPr>
            </a:br>
            <a:endParaRPr lang="nl-BE" sz="700" dirty="0">
              <a:solidFill>
                <a:schemeClr val="bg1">
                  <a:lumMod val="50000"/>
                </a:schemeClr>
              </a:solidFill>
            </a:endParaRPr>
          </a:p>
          <a:p>
            <a:pPr lvl="2" indent="-342900">
              <a:buFont typeface="Wingdings" panose="05000000000000000000" pitchFamily="2" charset="2"/>
              <a:buChar char="Ø"/>
            </a:pPr>
            <a:r>
              <a:rPr lang="nl-BE" sz="1800" dirty="0">
                <a:solidFill>
                  <a:schemeClr val="bg1">
                    <a:lumMod val="50000"/>
                  </a:schemeClr>
                </a:solidFill>
              </a:rPr>
              <a:t>Enkel factuur regels met een </a:t>
            </a:r>
            <a:r>
              <a:rPr lang="nl-BE" sz="1800" dirty="0" err="1"/>
              <a:t>Intrastat</a:t>
            </a:r>
            <a:r>
              <a:rPr lang="nl-BE" sz="1800" dirty="0"/>
              <a:t> Code </a:t>
            </a:r>
            <a:r>
              <a:rPr lang="nl-BE" sz="1800" dirty="0">
                <a:solidFill>
                  <a:schemeClr val="bg1">
                    <a:lumMod val="50000"/>
                  </a:schemeClr>
                </a:solidFill>
              </a:rPr>
              <a:t>worden getoond.</a:t>
            </a:r>
            <a:br>
              <a:rPr lang="nl-BE" sz="1800" dirty="0">
                <a:solidFill>
                  <a:schemeClr val="bg1">
                    <a:lumMod val="50000"/>
                  </a:schemeClr>
                </a:solidFill>
              </a:rPr>
            </a:br>
            <a:endParaRPr lang="nl-BE" sz="700" dirty="0">
              <a:solidFill>
                <a:schemeClr val="bg1">
                  <a:lumMod val="50000"/>
                </a:schemeClr>
              </a:solidFill>
            </a:endParaRPr>
          </a:p>
          <a:p>
            <a:pPr lvl="2" indent="-342900">
              <a:buFont typeface="Wingdings" panose="05000000000000000000" pitchFamily="2" charset="2"/>
              <a:buChar char="Ø"/>
            </a:pPr>
            <a:r>
              <a:rPr lang="nl-BE" sz="1800" dirty="0">
                <a:solidFill>
                  <a:schemeClr val="bg1">
                    <a:lumMod val="50000"/>
                  </a:schemeClr>
                </a:solidFill>
              </a:rPr>
              <a:t>Toegankelijk voor alle gebruikers maar voorlopig enkel door VMM gebruikt,</a:t>
            </a:r>
          </a:p>
          <a:p>
            <a:pPr lvl="2" indent="-342900">
              <a:buFont typeface="Wingdings" panose="05000000000000000000" pitchFamily="2" charset="2"/>
              <a:buChar char="Ø"/>
            </a:pPr>
            <a:endParaRPr lang="nl-BE" sz="1000" b="0" i="0" dirty="0">
              <a:solidFill>
                <a:srgbClr val="000000"/>
              </a:solidFill>
              <a:effectLst/>
              <a:latin typeface="Tahoma" panose="020B0604030504040204" pitchFamily="34" charset="0"/>
            </a:endParaRPr>
          </a:p>
          <a:p>
            <a:pPr lvl="2" indent="-342900">
              <a:buFont typeface="Wingdings" panose="05000000000000000000" pitchFamily="2" charset="2"/>
              <a:buChar char="Ø"/>
            </a:pPr>
            <a:endParaRPr lang="nl-BE" sz="1600" b="0" i="0" dirty="0">
              <a:solidFill>
                <a:srgbClr val="000000"/>
              </a:solidFill>
              <a:effectLst/>
              <a:latin typeface="Tahoma" panose="020B0604030504040204" pitchFamily="34" charset="0"/>
            </a:endParaRPr>
          </a:p>
          <a:p>
            <a:pPr lvl="2" indent="-342900">
              <a:buFont typeface="Wingdings" panose="05000000000000000000" pitchFamily="2" charset="2"/>
              <a:buChar char="Ø"/>
            </a:pPr>
            <a:endParaRPr lang="nl-BE" sz="1600" dirty="0"/>
          </a:p>
          <a:p>
            <a:pPr lvl="2" indent="-342900">
              <a:buFont typeface="Wingdings" panose="05000000000000000000" pitchFamily="2" charset="2"/>
              <a:buChar char="Ø"/>
            </a:pPr>
            <a:r>
              <a:rPr lang="nl-BE" sz="1800" dirty="0">
                <a:solidFill>
                  <a:schemeClr val="bg1">
                    <a:lumMod val="50000"/>
                  </a:schemeClr>
                </a:solidFill>
              </a:rPr>
              <a:t>Ten behoeve van </a:t>
            </a:r>
            <a:r>
              <a:rPr lang="nl-BE" sz="1800" dirty="0" err="1">
                <a:solidFill>
                  <a:schemeClr val="bg1">
                    <a:lumMod val="50000"/>
                  </a:schemeClr>
                </a:solidFill>
              </a:rPr>
              <a:t>BTW-plichtige</a:t>
            </a:r>
            <a:r>
              <a:rPr lang="nl-BE" sz="1800" dirty="0">
                <a:solidFill>
                  <a:schemeClr val="bg1">
                    <a:lumMod val="50000"/>
                  </a:schemeClr>
                </a:solidFill>
              </a:rPr>
              <a:t> rechtspersonen om te kunnen rapporteren op BTW gegevens die zich op factuurregelniveau bevinden.</a:t>
            </a:r>
          </a:p>
          <a:p>
            <a:pPr lvl="2" indent="-342900">
              <a:buFont typeface="Wingdings" panose="05000000000000000000" pitchFamily="2" charset="2"/>
              <a:buChar char="Ø"/>
            </a:pPr>
            <a:endParaRPr lang="nl-BE" sz="700" dirty="0">
              <a:solidFill>
                <a:schemeClr val="bg1">
                  <a:lumMod val="50000"/>
                </a:schemeClr>
              </a:solidFill>
            </a:endParaRPr>
          </a:p>
          <a:p>
            <a:pPr lvl="2" indent="-342900">
              <a:buFont typeface="Wingdings" panose="05000000000000000000" pitchFamily="2" charset="2"/>
              <a:buChar char="Ø"/>
            </a:pPr>
            <a:r>
              <a:rPr lang="nl-BE" sz="1800" dirty="0">
                <a:solidFill>
                  <a:schemeClr val="bg1">
                    <a:lumMod val="50000"/>
                  </a:schemeClr>
                </a:solidFill>
              </a:rPr>
              <a:t>Geeft enkel </a:t>
            </a:r>
            <a:r>
              <a:rPr lang="nl-BE" sz="1800" dirty="0"/>
              <a:t>actieve regels </a:t>
            </a:r>
            <a:r>
              <a:rPr lang="nl-BE" sz="1800" dirty="0">
                <a:solidFill>
                  <a:schemeClr val="bg1">
                    <a:lumMod val="50000"/>
                  </a:schemeClr>
                </a:solidFill>
              </a:rPr>
              <a:t>van de factuur, genegeerde of geannuleerde regels worden niet getoond.</a:t>
            </a:r>
            <a:br>
              <a:rPr lang="nl-BE" sz="1800" dirty="0">
                <a:solidFill>
                  <a:schemeClr val="bg1">
                    <a:lumMod val="50000"/>
                  </a:schemeClr>
                </a:solidFill>
              </a:rPr>
            </a:br>
            <a:endParaRPr lang="nl-BE" sz="700" dirty="0">
              <a:solidFill>
                <a:schemeClr val="bg1">
                  <a:lumMod val="50000"/>
                </a:schemeClr>
              </a:solidFill>
            </a:endParaRPr>
          </a:p>
          <a:p>
            <a:pPr lvl="2" indent="-342900">
              <a:buFont typeface="Wingdings" panose="05000000000000000000" pitchFamily="2" charset="2"/>
              <a:buChar char="Ø"/>
            </a:pPr>
            <a:r>
              <a:rPr lang="nl-BE" sz="1800" dirty="0">
                <a:solidFill>
                  <a:schemeClr val="bg1">
                    <a:lumMod val="50000"/>
                  </a:schemeClr>
                </a:solidFill>
              </a:rPr>
              <a:t>Bevat naast algemene factuurgegevens, </a:t>
            </a:r>
            <a:r>
              <a:rPr lang="nl-BE" sz="1800" dirty="0"/>
              <a:t>factuurregel specifieke gegevens waaronder BTW informatie</a:t>
            </a:r>
            <a:r>
              <a:rPr lang="nl-BE" sz="1800" dirty="0">
                <a:solidFill>
                  <a:schemeClr val="bg1">
                    <a:lumMod val="50000"/>
                  </a:schemeClr>
                </a:solidFill>
              </a:rPr>
              <a:t> (bedrag Excl. BTW, BTW bedrag, Product Categorie, Niet-Terugvorderbare en Terugvorderbare BTW, Belastingtariefcode…).</a:t>
            </a:r>
            <a:br>
              <a:rPr lang="nl-BE" sz="1800" dirty="0">
                <a:solidFill>
                  <a:schemeClr val="bg1">
                    <a:lumMod val="50000"/>
                  </a:schemeClr>
                </a:solidFill>
              </a:rPr>
            </a:br>
            <a:endParaRPr lang="nl-BE" sz="700" dirty="0">
              <a:solidFill>
                <a:schemeClr val="bg1">
                  <a:lumMod val="50000"/>
                </a:schemeClr>
              </a:solidFill>
            </a:endParaRPr>
          </a:p>
          <a:p>
            <a:pPr lvl="2" indent="-342900">
              <a:buFont typeface="Wingdings" panose="05000000000000000000" pitchFamily="2" charset="2"/>
              <a:buChar char="Ø"/>
            </a:pPr>
            <a:r>
              <a:rPr lang="nl-BE" sz="1800" dirty="0">
                <a:solidFill>
                  <a:schemeClr val="bg1">
                    <a:lumMod val="50000"/>
                  </a:schemeClr>
                </a:solidFill>
              </a:rPr>
              <a:t>Beschikbaar voor iedere rechtspersoon.</a:t>
            </a:r>
            <a:br>
              <a:rPr lang="nl-BE" sz="1800" dirty="0"/>
            </a:br>
            <a:endParaRPr lang="nl-BE" sz="1600" dirty="0"/>
          </a:p>
        </p:txBody>
      </p:sp>
      <p:sp>
        <p:nvSpPr>
          <p:cNvPr id="5" name="Tekstvak 4">
            <a:extLst>
              <a:ext uri="{FF2B5EF4-FFF2-40B4-BE49-F238E27FC236}">
                <a16:creationId xmlns:a16="http://schemas.microsoft.com/office/drawing/2014/main" id="{10AAA0B1-4102-476E-9CC4-DE28FC73B166}"/>
              </a:ext>
            </a:extLst>
          </p:cNvPr>
          <p:cNvSpPr txBox="1"/>
          <p:nvPr/>
        </p:nvSpPr>
        <p:spPr>
          <a:xfrm>
            <a:off x="1064298" y="774708"/>
            <a:ext cx="3775393" cy="461665"/>
          </a:xfrm>
          <a:prstGeom prst="rect">
            <a:avLst/>
          </a:prstGeom>
          <a:noFill/>
        </p:spPr>
        <p:txBody>
          <a:bodyPr wrap="none" rtlCol="0">
            <a:spAutoFit/>
          </a:bodyPr>
          <a:lstStyle>
            <a:defPPr>
              <a:defRPr lang="en-US"/>
            </a:defPPr>
            <a:lvl1pPr>
              <a:defRPr sz="2000" i="1">
                <a:latin typeface="+mn-lt"/>
              </a:defRPr>
            </a:lvl1pPr>
          </a:lstStyle>
          <a:p>
            <a:r>
              <a:rPr lang="nl-BE" sz="2400" b="1" dirty="0" err="1"/>
              <a:t>Valipac</a:t>
            </a:r>
            <a:r>
              <a:rPr lang="nl-BE" sz="2400" b="1" dirty="0"/>
              <a:t> en </a:t>
            </a:r>
            <a:r>
              <a:rPr lang="nl-BE" sz="2400" b="1" dirty="0" err="1"/>
              <a:t>Recupel</a:t>
            </a:r>
            <a:r>
              <a:rPr lang="nl-BE" sz="2400" b="1" dirty="0"/>
              <a:t> Aangifte</a:t>
            </a:r>
          </a:p>
        </p:txBody>
      </p:sp>
      <p:sp>
        <p:nvSpPr>
          <p:cNvPr id="9" name="Tekstvak 8">
            <a:extLst>
              <a:ext uri="{FF2B5EF4-FFF2-40B4-BE49-F238E27FC236}">
                <a16:creationId xmlns:a16="http://schemas.microsoft.com/office/drawing/2014/main" id="{F2302487-B3C7-4FC3-85B8-17867C1F8EAD}"/>
              </a:ext>
            </a:extLst>
          </p:cNvPr>
          <p:cNvSpPr txBox="1"/>
          <p:nvPr/>
        </p:nvSpPr>
        <p:spPr>
          <a:xfrm>
            <a:off x="1064298" y="2834640"/>
            <a:ext cx="2226892" cy="461665"/>
          </a:xfrm>
          <a:prstGeom prst="rect">
            <a:avLst/>
          </a:prstGeom>
          <a:noFill/>
        </p:spPr>
        <p:txBody>
          <a:bodyPr wrap="none" rtlCol="0">
            <a:spAutoFit/>
          </a:bodyPr>
          <a:lstStyle>
            <a:defPPr>
              <a:defRPr lang="en-US"/>
            </a:defPPr>
            <a:lvl1pPr>
              <a:defRPr sz="2000" i="1">
                <a:latin typeface="+mn-lt"/>
              </a:defRPr>
            </a:lvl1pPr>
          </a:lstStyle>
          <a:p>
            <a:r>
              <a:rPr lang="nl-BE" sz="2400" b="1" dirty="0"/>
              <a:t>Facturen Regels</a:t>
            </a:r>
          </a:p>
        </p:txBody>
      </p:sp>
    </p:spTree>
    <p:extLst>
      <p:ext uri="{BB962C8B-B14F-4D97-AF65-F5344CB8AC3E}">
        <p14:creationId xmlns:p14="http://schemas.microsoft.com/office/powerpoint/2010/main" val="2528555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87085" y="2674730"/>
            <a:ext cx="4443635" cy="831131"/>
          </a:xfrm>
        </p:spPr>
        <p:txBody>
          <a:bodyPr/>
          <a:lstStyle/>
          <a:p>
            <a:r>
              <a:rPr lang="nl-BE" sz="4000" dirty="0"/>
              <a:t>Exceptie Uitgaven</a:t>
            </a:r>
          </a:p>
        </p:txBody>
      </p:sp>
    </p:spTree>
    <p:extLst>
      <p:ext uri="{BB962C8B-B14F-4D97-AF65-F5344CB8AC3E}">
        <p14:creationId xmlns:p14="http://schemas.microsoft.com/office/powerpoint/2010/main" val="2668919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Exceptie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008516"/>
            <a:ext cx="7796882" cy="5404984"/>
          </a:xfrm>
        </p:spPr>
        <p:txBody>
          <a:bodyPr/>
          <a:lstStyle/>
          <a:p>
            <a:pPr lvl="1" indent="-342900">
              <a:buFont typeface="Wingdings" panose="05000000000000000000" pitchFamily="2" charset="2"/>
              <a:buChar char="Ø"/>
            </a:pPr>
            <a:endParaRPr lang="nl-BE" b="1" dirty="0"/>
          </a:p>
          <a:p>
            <a:pPr lvl="1" indent="-342900">
              <a:buFont typeface="Wingdings" panose="05000000000000000000" pitchFamily="2" charset="2"/>
              <a:buChar char="Ø"/>
            </a:pPr>
            <a:r>
              <a:rPr lang="nl-BE" dirty="0"/>
              <a:t>Laten toe om fouten en uitzonderingen met betrekking tot het uitgavenproces weer te geven</a:t>
            </a:r>
            <a:br>
              <a:rPr lang="nl-BE" dirty="0"/>
            </a:br>
            <a:endParaRPr lang="nl-BE" dirty="0"/>
          </a:p>
          <a:p>
            <a:pPr lvl="1" indent="-342900">
              <a:buFont typeface="Wingdings" panose="05000000000000000000" pitchFamily="2" charset="2"/>
              <a:buChar char="Ø"/>
            </a:pPr>
            <a:r>
              <a:rPr lang="nl-BE" dirty="0"/>
              <a:t>Kunnen gebruikt worden om specifieke transacties op te volgen zodat de nodige actie ondernomen kan worden</a:t>
            </a:r>
          </a:p>
          <a:p>
            <a:pPr lvl="1" indent="-342900">
              <a:buFont typeface="Wingdings" panose="05000000000000000000" pitchFamily="2" charset="2"/>
              <a:buChar char="Ø"/>
            </a:pPr>
            <a:endParaRPr lang="nl-BE" dirty="0"/>
          </a:p>
          <a:p>
            <a:pPr lvl="1" indent="-342900">
              <a:buFont typeface="Wingdings" panose="05000000000000000000" pitchFamily="2" charset="2"/>
              <a:buChar char="Ø"/>
            </a:pPr>
            <a:r>
              <a:rPr lang="nl-BE" dirty="0"/>
              <a:t>Deze rapporten kunnen ook als controle-instrument voor de dienstverlening gebruikt worden</a:t>
            </a:r>
            <a:br>
              <a:rPr lang="nl-BE" dirty="0"/>
            </a:b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2109348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Exceptie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325102"/>
            <a:ext cx="7796882" cy="5404984"/>
          </a:xfrm>
        </p:spPr>
        <p:txBody>
          <a:bodyPr/>
          <a:lstStyle/>
          <a:p>
            <a:pPr lvl="1" indent="-342900">
              <a:buFont typeface="Wingdings" panose="05000000000000000000" pitchFamily="2" charset="2"/>
              <a:buChar char="Ø"/>
            </a:pPr>
            <a:r>
              <a:rPr lang="nl-BE" dirty="0"/>
              <a:t>Rapporten:</a:t>
            </a:r>
          </a:p>
          <a:p>
            <a:pPr lvl="4" indent="-342900">
              <a:buFont typeface="Wingdings" panose="05000000000000000000" pitchFamily="2" charset="2"/>
              <a:buChar char="Ø"/>
            </a:pPr>
            <a:r>
              <a:rPr lang="nl-BE" sz="2200" dirty="0">
                <a:solidFill>
                  <a:schemeClr val="bg1">
                    <a:lumMod val="50000"/>
                  </a:schemeClr>
                </a:solidFill>
              </a:rPr>
              <a:t>Niet Betaalde Facturen</a:t>
            </a:r>
          </a:p>
          <a:p>
            <a:pPr lvl="4" indent="-342900">
              <a:buFont typeface="Wingdings" panose="05000000000000000000" pitchFamily="2" charset="2"/>
              <a:buChar char="Ø"/>
            </a:pPr>
            <a:r>
              <a:rPr lang="nl-BE" sz="2200" dirty="0">
                <a:solidFill>
                  <a:schemeClr val="bg1">
                    <a:lumMod val="50000"/>
                  </a:schemeClr>
                </a:solidFill>
              </a:rPr>
              <a:t>Niet </a:t>
            </a:r>
            <a:r>
              <a:rPr lang="nl-BE" sz="2200" dirty="0" err="1">
                <a:solidFill>
                  <a:schemeClr val="bg1">
                    <a:lumMod val="50000"/>
                  </a:schemeClr>
                </a:solidFill>
              </a:rPr>
              <a:t>Afgeletterde</a:t>
            </a:r>
            <a:r>
              <a:rPr lang="nl-BE" sz="2200" dirty="0">
                <a:solidFill>
                  <a:schemeClr val="bg1">
                    <a:lumMod val="50000"/>
                  </a:schemeClr>
                </a:solidFill>
              </a:rPr>
              <a:t> Betalingen</a:t>
            </a:r>
          </a:p>
          <a:p>
            <a:pPr lvl="4" indent="-342900">
              <a:buFont typeface="Wingdings" panose="05000000000000000000" pitchFamily="2" charset="2"/>
              <a:buChar char="Ø"/>
            </a:pPr>
            <a:r>
              <a:rPr lang="nl-BE" sz="2200" dirty="0">
                <a:solidFill>
                  <a:schemeClr val="bg1">
                    <a:lumMod val="50000"/>
                  </a:schemeClr>
                </a:solidFill>
              </a:rPr>
              <a:t>Leveranciers met einddatum</a:t>
            </a:r>
          </a:p>
          <a:p>
            <a:pPr lvl="4" indent="-342900">
              <a:buFont typeface="Wingdings" panose="05000000000000000000" pitchFamily="2" charset="2"/>
              <a:buChar char="Ø"/>
            </a:pPr>
            <a:r>
              <a:rPr lang="nl-BE" sz="2200" dirty="0">
                <a:solidFill>
                  <a:schemeClr val="bg1">
                    <a:lumMod val="50000"/>
                  </a:schemeClr>
                </a:solidFill>
              </a:rPr>
              <a:t>Betalingen op Facturen in Geschil</a:t>
            </a:r>
          </a:p>
          <a:p>
            <a:pPr lvl="4" indent="-342900">
              <a:buFont typeface="Wingdings" panose="05000000000000000000" pitchFamily="2" charset="2"/>
              <a:buChar char="Ø"/>
            </a:pPr>
            <a:r>
              <a:rPr lang="nl-BE" sz="2200" dirty="0">
                <a:solidFill>
                  <a:schemeClr val="bg1">
                    <a:lumMod val="50000"/>
                  </a:schemeClr>
                </a:solidFill>
              </a:rPr>
              <a:t>BTW Afwijkingen (*)</a:t>
            </a:r>
          </a:p>
          <a:p>
            <a:pPr lvl="4" indent="-342900">
              <a:buFont typeface="Wingdings" panose="05000000000000000000" pitchFamily="2" charset="2"/>
              <a:buChar char="Ø"/>
            </a:pPr>
            <a:r>
              <a:rPr lang="nl-BE" sz="2200" dirty="0">
                <a:solidFill>
                  <a:schemeClr val="bg1">
                    <a:lumMod val="50000"/>
                  </a:schemeClr>
                </a:solidFill>
              </a:rPr>
              <a:t>Niet Afgewerkte Inkooporders</a:t>
            </a:r>
          </a:p>
          <a:p>
            <a:pPr lvl="4" indent="-342900">
              <a:buFont typeface="Wingdings" panose="05000000000000000000" pitchFamily="2" charset="2"/>
              <a:buChar char="Ø"/>
            </a:pPr>
            <a:r>
              <a:rPr lang="nl-BE" sz="2200" dirty="0">
                <a:solidFill>
                  <a:schemeClr val="bg1">
                    <a:lumMod val="50000"/>
                  </a:schemeClr>
                </a:solidFill>
              </a:rPr>
              <a:t>Controle </a:t>
            </a:r>
            <a:r>
              <a:rPr lang="nl-BE" sz="2200" dirty="0" err="1">
                <a:solidFill>
                  <a:schemeClr val="bg1">
                    <a:lumMod val="50000"/>
                  </a:schemeClr>
                </a:solidFill>
              </a:rPr>
              <a:t>Aflettering</a:t>
            </a:r>
            <a:r>
              <a:rPr lang="nl-BE" sz="2200" dirty="0">
                <a:solidFill>
                  <a:schemeClr val="bg1">
                    <a:lumMod val="50000"/>
                  </a:schemeClr>
                </a:solidFill>
              </a:rPr>
              <a:t> (*)</a:t>
            </a:r>
          </a:p>
          <a:p>
            <a:pPr lvl="4" indent="-342900">
              <a:buFont typeface="Wingdings" panose="05000000000000000000" pitchFamily="2" charset="2"/>
              <a:buChar char="Ø"/>
            </a:pPr>
            <a:endParaRPr lang="nl-BE" sz="1600" dirty="0"/>
          </a:p>
          <a:p>
            <a:pPr lvl="1" indent="-342900">
              <a:buFont typeface="Wingdings" panose="05000000000000000000" pitchFamily="2" charset="2"/>
              <a:buChar char="Ø"/>
            </a:pPr>
            <a:r>
              <a:rPr lang="nl-BE" dirty="0"/>
              <a:t>Toegankelijk voor Alle Gebruikers</a:t>
            </a:r>
            <a:br>
              <a:rPr lang="nl-BE" dirty="0"/>
            </a:br>
            <a:r>
              <a:rPr lang="nl-BE" dirty="0"/>
              <a:t>(*) Enkel toegankelijk voor DCB</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40962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59326" y="2708634"/>
            <a:ext cx="7001435" cy="831131"/>
          </a:xfrm>
        </p:spPr>
        <p:txBody>
          <a:bodyPr/>
          <a:lstStyle/>
          <a:p>
            <a:r>
              <a:rPr lang="nl-BE" sz="4000" dirty="0"/>
              <a:t>Rapportering – Algemeen</a:t>
            </a:r>
          </a:p>
        </p:txBody>
      </p:sp>
    </p:spTree>
    <p:extLst>
      <p:ext uri="{BB962C8B-B14F-4D97-AF65-F5344CB8AC3E}">
        <p14:creationId xmlns:p14="http://schemas.microsoft.com/office/powerpoint/2010/main" val="162970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Exceptie Uitgaven</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8" y="818837"/>
            <a:ext cx="3119765" cy="461665"/>
          </a:xfrm>
          <a:prstGeom prst="rect">
            <a:avLst/>
          </a:prstGeom>
          <a:noFill/>
        </p:spPr>
        <p:txBody>
          <a:bodyPr wrap="none" rtlCol="0">
            <a:spAutoFit/>
          </a:bodyPr>
          <a:lstStyle>
            <a:defPPr>
              <a:defRPr lang="en-US"/>
            </a:defPPr>
            <a:lvl1pPr>
              <a:defRPr sz="2000" i="1">
                <a:latin typeface="+mn-lt"/>
              </a:defRPr>
            </a:lvl1pPr>
          </a:lstStyle>
          <a:p>
            <a:r>
              <a:rPr lang="nl-BE" sz="2400" b="1" dirty="0"/>
              <a:t>Niet Betaalde Facturen</a:t>
            </a:r>
          </a:p>
        </p:txBody>
      </p:sp>
      <p:pic>
        <p:nvPicPr>
          <p:cNvPr id="2" name="Afbeelding 1">
            <a:extLst>
              <a:ext uri="{FF2B5EF4-FFF2-40B4-BE49-F238E27FC236}">
                <a16:creationId xmlns:a16="http://schemas.microsoft.com/office/drawing/2014/main" id="{413CFD7E-F614-4B5A-8781-E51A14CEF3AE}"/>
              </a:ext>
            </a:extLst>
          </p:cNvPr>
          <p:cNvPicPr>
            <a:picLocks noChangeAspect="1"/>
          </p:cNvPicPr>
          <p:nvPr/>
        </p:nvPicPr>
        <p:blipFill>
          <a:blip r:embed="rId3"/>
          <a:stretch>
            <a:fillRect/>
          </a:stretch>
        </p:blipFill>
        <p:spPr>
          <a:xfrm>
            <a:off x="0" y="1435309"/>
            <a:ext cx="9144000" cy="2642690"/>
          </a:xfrm>
          <a:prstGeom prst="rect">
            <a:avLst/>
          </a:prstGeom>
        </p:spPr>
      </p:pic>
      <p:sp>
        <p:nvSpPr>
          <p:cNvPr id="7" name="PIJL-RECHTS 6">
            <a:extLst>
              <a:ext uri="{FF2B5EF4-FFF2-40B4-BE49-F238E27FC236}">
                <a16:creationId xmlns:a16="http://schemas.microsoft.com/office/drawing/2014/main" id="{577057C1-AD02-4286-81C4-7A1003363E99}"/>
              </a:ext>
            </a:extLst>
          </p:cNvPr>
          <p:cNvSpPr/>
          <p:nvPr/>
        </p:nvSpPr>
        <p:spPr bwMode="auto">
          <a:xfrm>
            <a:off x="1145272" y="3134481"/>
            <a:ext cx="448734" cy="296333"/>
          </a:xfrm>
          <a:prstGeom prst="rightArrow">
            <a:avLst/>
          </a:prstGeom>
          <a:solidFill>
            <a:schemeClr val="accent3">
              <a:lumMod val="75000"/>
              <a:alpha val="25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8" name="PIJL-RECHTS 6">
            <a:extLst>
              <a:ext uri="{FF2B5EF4-FFF2-40B4-BE49-F238E27FC236}">
                <a16:creationId xmlns:a16="http://schemas.microsoft.com/office/drawing/2014/main" id="{59D08AE2-6C49-4D4B-9C08-55C2BCBE1ADF}"/>
              </a:ext>
            </a:extLst>
          </p:cNvPr>
          <p:cNvSpPr/>
          <p:nvPr/>
        </p:nvSpPr>
        <p:spPr bwMode="auto">
          <a:xfrm>
            <a:off x="1003880" y="2363202"/>
            <a:ext cx="448734" cy="296333"/>
          </a:xfrm>
          <a:prstGeom prst="rightArrow">
            <a:avLst/>
          </a:prstGeom>
          <a:solidFill>
            <a:schemeClr val="accent3">
              <a:lumMod val="75000"/>
              <a:alpha val="25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pic>
        <p:nvPicPr>
          <p:cNvPr id="4" name="Afbeelding 3">
            <a:extLst>
              <a:ext uri="{FF2B5EF4-FFF2-40B4-BE49-F238E27FC236}">
                <a16:creationId xmlns:a16="http://schemas.microsoft.com/office/drawing/2014/main" id="{23EB573F-BB80-45D8-867A-408575993AD6}"/>
              </a:ext>
            </a:extLst>
          </p:cNvPr>
          <p:cNvPicPr>
            <a:picLocks noChangeAspect="1"/>
          </p:cNvPicPr>
          <p:nvPr/>
        </p:nvPicPr>
        <p:blipFill>
          <a:blip r:embed="rId4"/>
          <a:stretch>
            <a:fillRect/>
          </a:stretch>
        </p:blipFill>
        <p:spPr>
          <a:xfrm>
            <a:off x="2066544" y="4077999"/>
            <a:ext cx="7082261" cy="1957041"/>
          </a:xfrm>
          <a:prstGeom prst="rect">
            <a:avLst/>
          </a:prstGeom>
        </p:spPr>
      </p:pic>
      <p:sp>
        <p:nvSpPr>
          <p:cNvPr id="9" name="Pijl: gebogen omhoog 8">
            <a:extLst>
              <a:ext uri="{FF2B5EF4-FFF2-40B4-BE49-F238E27FC236}">
                <a16:creationId xmlns:a16="http://schemas.microsoft.com/office/drawing/2014/main" id="{8FFA8439-3B74-498D-B7D0-E23AFF26492C}"/>
              </a:ext>
            </a:extLst>
          </p:cNvPr>
          <p:cNvSpPr/>
          <p:nvPr/>
        </p:nvSpPr>
        <p:spPr>
          <a:xfrm rot="5400000">
            <a:off x="918334" y="4054096"/>
            <a:ext cx="902611" cy="731520"/>
          </a:xfrm>
          <a:prstGeom prst="bentUp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PIJL-RECHTS 6">
            <a:extLst>
              <a:ext uri="{FF2B5EF4-FFF2-40B4-BE49-F238E27FC236}">
                <a16:creationId xmlns:a16="http://schemas.microsoft.com/office/drawing/2014/main" id="{BA0EE45A-0AD6-45A5-A798-D03CB539A060}"/>
              </a:ext>
            </a:extLst>
          </p:cNvPr>
          <p:cNvSpPr/>
          <p:nvPr/>
        </p:nvSpPr>
        <p:spPr bwMode="auto">
          <a:xfrm>
            <a:off x="818468" y="2879054"/>
            <a:ext cx="448734" cy="296333"/>
          </a:xfrm>
          <a:prstGeom prst="rightArrow">
            <a:avLst/>
          </a:prstGeom>
          <a:solidFill>
            <a:schemeClr val="accent3">
              <a:lumMod val="75000"/>
              <a:alpha val="25000"/>
            </a:schemeClr>
          </a:solid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5" name="Rechthoek 4">
            <a:extLst>
              <a:ext uri="{FF2B5EF4-FFF2-40B4-BE49-F238E27FC236}">
                <a16:creationId xmlns:a16="http://schemas.microsoft.com/office/drawing/2014/main" id="{9F0308C7-D12B-46E4-953B-7F93C3E02B92}"/>
              </a:ext>
            </a:extLst>
          </p:cNvPr>
          <p:cNvSpPr/>
          <p:nvPr/>
        </p:nvSpPr>
        <p:spPr>
          <a:xfrm>
            <a:off x="1347118" y="2962655"/>
            <a:ext cx="1440000" cy="14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5317E0F2-26C2-49B1-A105-8BD56438BB5F}"/>
              </a:ext>
            </a:extLst>
          </p:cNvPr>
          <p:cNvPicPr>
            <a:picLocks noChangeAspect="1"/>
          </p:cNvPicPr>
          <p:nvPr/>
        </p:nvPicPr>
        <p:blipFill>
          <a:blip r:embed="rId5"/>
          <a:stretch>
            <a:fillRect/>
          </a:stretch>
        </p:blipFill>
        <p:spPr>
          <a:xfrm>
            <a:off x="98467" y="1907710"/>
            <a:ext cx="1168735" cy="388187"/>
          </a:xfrm>
          <a:prstGeom prst="rect">
            <a:avLst/>
          </a:prstGeom>
        </p:spPr>
      </p:pic>
      <p:pic>
        <p:nvPicPr>
          <p:cNvPr id="18" name="Afbeelding 17">
            <a:extLst>
              <a:ext uri="{FF2B5EF4-FFF2-40B4-BE49-F238E27FC236}">
                <a16:creationId xmlns:a16="http://schemas.microsoft.com/office/drawing/2014/main" id="{1462555A-3627-4463-91FC-0738FC0F0714}"/>
              </a:ext>
            </a:extLst>
          </p:cNvPr>
          <p:cNvPicPr>
            <a:picLocks noChangeAspect="1"/>
          </p:cNvPicPr>
          <p:nvPr/>
        </p:nvPicPr>
        <p:blipFill>
          <a:blip r:embed="rId6"/>
          <a:stretch>
            <a:fillRect/>
          </a:stretch>
        </p:blipFill>
        <p:spPr>
          <a:xfrm>
            <a:off x="5199659" y="5173103"/>
            <a:ext cx="3944339" cy="861937"/>
          </a:xfrm>
          <a:prstGeom prst="rect">
            <a:avLst/>
          </a:prstGeom>
        </p:spPr>
      </p:pic>
    </p:spTree>
    <p:extLst>
      <p:ext uri="{BB962C8B-B14F-4D97-AF65-F5344CB8AC3E}">
        <p14:creationId xmlns:p14="http://schemas.microsoft.com/office/powerpoint/2010/main" val="396559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Exceptie Uitgaven</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72271" y="755149"/>
            <a:ext cx="3119765" cy="461665"/>
          </a:xfrm>
          <a:prstGeom prst="rect">
            <a:avLst/>
          </a:prstGeom>
          <a:noFill/>
        </p:spPr>
        <p:txBody>
          <a:bodyPr wrap="none" rtlCol="0">
            <a:spAutoFit/>
          </a:bodyPr>
          <a:lstStyle>
            <a:defPPr>
              <a:defRPr lang="en-US"/>
            </a:defPPr>
            <a:lvl1pPr>
              <a:defRPr sz="2000" i="1">
                <a:latin typeface="+mn-lt"/>
              </a:defRPr>
            </a:lvl1pPr>
          </a:lstStyle>
          <a:p>
            <a:r>
              <a:rPr lang="nl-BE" sz="2400" b="1" dirty="0"/>
              <a:t>Niet Betaalde Facturen</a:t>
            </a:r>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528517" y="1394033"/>
            <a:ext cx="8442675" cy="4708818"/>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342900">
              <a:buFont typeface="Wingdings" panose="05000000000000000000" pitchFamily="2" charset="2"/>
              <a:buChar char="Ø"/>
            </a:pPr>
            <a:r>
              <a:rPr lang="nl-BE" sz="2400" dirty="0"/>
              <a:t>Speciale kenmerken:</a:t>
            </a:r>
          </a:p>
          <a:p>
            <a:pPr lvl="2" indent="-342900">
              <a:buFont typeface="Wingdings" panose="05000000000000000000" pitchFamily="2" charset="2"/>
              <a:buChar char="Ø"/>
            </a:pPr>
            <a:r>
              <a:rPr lang="nl-BE" dirty="0"/>
              <a:t>Geplande Betalingen !!</a:t>
            </a:r>
          </a:p>
          <a:p>
            <a:pPr lvl="2" indent="-342900">
              <a:buFont typeface="Wingdings" panose="05000000000000000000" pitchFamily="2" charset="2"/>
              <a:buChar char="Ø"/>
            </a:pPr>
            <a:r>
              <a:rPr lang="nl-BE" dirty="0"/>
              <a:t>Op te nemen kolommen: o.a. Laatste Goedkeuringsdatum, Procesinfo…</a:t>
            </a:r>
            <a:endParaRPr lang="nl-BE" sz="1050" dirty="0"/>
          </a:p>
          <a:p>
            <a:pPr lvl="2" indent="-342900">
              <a:buFont typeface="Wingdings" panose="05000000000000000000" pitchFamily="2" charset="2"/>
              <a:buChar char="Ø"/>
            </a:pPr>
            <a:r>
              <a:rPr lang="nl-BE" dirty="0" err="1"/>
              <a:t>Defaults</a:t>
            </a:r>
            <a:r>
              <a:rPr lang="nl-BE" dirty="0"/>
              <a:t>:</a:t>
            </a:r>
          </a:p>
          <a:p>
            <a:pPr lvl="4" indent="-342900">
              <a:buFont typeface="Wingdings" panose="05000000000000000000" pitchFamily="2" charset="2"/>
              <a:buChar char="v"/>
            </a:pPr>
            <a:r>
              <a:rPr lang="nl-BE" sz="1800" dirty="0"/>
              <a:t>Vervallen: Ja</a:t>
            </a:r>
          </a:p>
          <a:p>
            <a:pPr lvl="4" indent="-342900">
              <a:buFont typeface="Wingdings" panose="05000000000000000000" pitchFamily="2" charset="2"/>
              <a:buChar char="v"/>
            </a:pPr>
            <a:r>
              <a:rPr lang="nl-BE" sz="1800" dirty="0"/>
              <a:t>Factuursoort: Standaard, Creditnota, Betalingsaanvraag, Vooruitbetaling</a:t>
            </a:r>
          </a:p>
          <a:p>
            <a:pPr lvl="2" indent="-342900">
              <a:buFont typeface="Wingdings" panose="05000000000000000000" pitchFamily="2" charset="2"/>
              <a:buChar char="Ø"/>
            </a:pPr>
            <a:endParaRPr lang="nl-BE" dirty="0"/>
          </a:p>
          <a:p>
            <a:pPr lvl="2" indent="-342900">
              <a:buFont typeface="Wingdings" panose="05000000000000000000" pitchFamily="2" charset="2"/>
              <a:buChar char="Ø"/>
            </a:pPr>
            <a:endParaRPr lang="nl-BE" dirty="0"/>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dirty="0"/>
              <a:t>Extra info voor analyse: </a:t>
            </a:r>
          </a:p>
          <a:p>
            <a:pPr lvl="4" indent="-342900">
              <a:buFont typeface="Wingdings" panose="05000000000000000000" pitchFamily="2" charset="2"/>
              <a:buChar char="v"/>
            </a:pPr>
            <a:r>
              <a:rPr lang="nl-BE" sz="1800" dirty="0"/>
              <a:t>Reden van Afwijzing </a:t>
            </a:r>
          </a:p>
          <a:p>
            <a:pPr lvl="4" indent="-342900">
              <a:buFont typeface="Wingdings" panose="05000000000000000000" pitchFamily="2" charset="2"/>
              <a:buChar char="v"/>
            </a:pPr>
            <a:r>
              <a:rPr lang="nl-BE" sz="1800" dirty="0"/>
              <a:t>Blokkeringsreden Geplande Betaling, Blokkeringsreden Factuur, DDG blokkeringen</a:t>
            </a:r>
          </a:p>
          <a:p>
            <a:pPr lvl="4" indent="-342900">
              <a:buFont typeface="Wingdings" panose="05000000000000000000" pitchFamily="2" charset="2"/>
              <a:buChar char="v"/>
            </a:pPr>
            <a:r>
              <a:rPr lang="nl-BE" sz="1800" dirty="0"/>
              <a:t>Datum GK Boekhouder, Goedkeuringsniveau</a:t>
            </a:r>
          </a:p>
          <a:p>
            <a:pPr lvl="4" indent="-342900">
              <a:buFont typeface="Wingdings" panose="05000000000000000000" pitchFamily="2" charset="2"/>
              <a:buChar char="v"/>
            </a:pPr>
            <a:r>
              <a:rPr lang="nl-BE" sz="1800" dirty="0"/>
              <a:t>Factuur Laatste Aanpassingsdatum, Factuurbron, Initiator(s)…</a:t>
            </a:r>
          </a:p>
          <a:p>
            <a:pPr>
              <a:buNone/>
            </a:pPr>
            <a:br>
              <a:rPr lang="nl-BE" sz="2000" dirty="0"/>
            </a:br>
            <a:endParaRPr lang="nl-BE" sz="700" dirty="0"/>
          </a:p>
          <a:p>
            <a:pPr>
              <a:buNone/>
            </a:pPr>
            <a:endParaRPr lang="nl-BE" sz="2000" dirty="0"/>
          </a:p>
          <a:p>
            <a:pPr>
              <a:buNone/>
            </a:pPr>
            <a:endParaRPr lang="nl-BE" sz="1800" dirty="0"/>
          </a:p>
        </p:txBody>
      </p:sp>
      <p:pic>
        <p:nvPicPr>
          <p:cNvPr id="2" name="Afbeelding 1">
            <a:extLst>
              <a:ext uri="{FF2B5EF4-FFF2-40B4-BE49-F238E27FC236}">
                <a16:creationId xmlns:a16="http://schemas.microsoft.com/office/drawing/2014/main" id="{A34E17F6-D895-4B5D-B615-6D45B52DA69D}"/>
              </a:ext>
            </a:extLst>
          </p:cNvPr>
          <p:cNvPicPr>
            <a:picLocks noChangeAspect="1"/>
          </p:cNvPicPr>
          <p:nvPr/>
        </p:nvPicPr>
        <p:blipFill>
          <a:blip r:embed="rId7"/>
          <a:stretch>
            <a:fillRect/>
          </a:stretch>
        </p:blipFill>
        <p:spPr>
          <a:xfrm>
            <a:off x="2295144" y="3264408"/>
            <a:ext cx="3226927" cy="708350"/>
          </a:xfrm>
          <a:prstGeom prst="rect">
            <a:avLst/>
          </a:prstGeom>
        </p:spPr>
      </p:pic>
    </p:spTree>
    <p:extLst>
      <p:ext uri="{BB962C8B-B14F-4D97-AF65-F5344CB8AC3E}">
        <p14:creationId xmlns:p14="http://schemas.microsoft.com/office/powerpoint/2010/main" val="731149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Exceptie Uitgaven</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817591"/>
            <a:ext cx="3119765" cy="461665"/>
          </a:xfrm>
          <a:prstGeom prst="rect">
            <a:avLst/>
          </a:prstGeom>
          <a:noFill/>
        </p:spPr>
        <p:txBody>
          <a:bodyPr wrap="none" rtlCol="0">
            <a:spAutoFit/>
          </a:bodyPr>
          <a:lstStyle>
            <a:defPPr>
              <a:defRPr lang="en-US"/>
            </a:defPPr>
            <a:lvl1pPr>
              <a:defRPr sz="2000" i="1">
                <a:latin typeface="+mn-lt"/>
              </a:defRPr>
            </a:lvl1pPr>
          </a:lstStyle>
          <a:p>
            <a:r>
              <a:rPr lang="nl-BE" sz="2400" b="1" dirty="0"/>
              <a:t>Niet Betaalde Facturen</a:t>
            </a:r>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927875" y="1399374"/>
            <a:ext cx="7941805" cy="417937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800" dirty="0"/>
          </a:p>
          <a:p>
            <a:pPr marL="221850" indent="-285750"/>
            <a:r>
              <a:rPr lang="nl-BE" dirty="0"/>
              <a:t>Met dit rapport wordt o.a. nagegaan welke facturen nog niet betaald zijn, nadat de vervaldag is verlopen.</a:t>
            </a:r>
          </a:p>
          <a:p>
            <a:pPr>
              <a:buNone/>
            </a:pPr>
            <a:endParaRPr lang="nl-BE" sz="800" dirty="0"/>
          </a:p>
          <a:p>
            <a:pPr marL="221850" indent="-285750"/>
            <a:r>
              <a:rPr lang="nl-BE" dirty="0" err="1"/>
              <a:t>Refunds</a:t>
            </a:r>
            <a:r>
              <a:rPr lang="nl-BE" dirty="0"/>
              <a:t> worden vanuit debiteuren op entiteit 000 aangemaakt </a:t>
            </a:r>
          </a:p>
          <a:p>
            <a:pPr marL="797850" lvl="1" indent="-285750"/>
            <a:r>
              <a:rPr lang="nl-BE" sz="2000" dirty="0"/>
              <a:t>Programma=“8X090000”</a:t>
            </a:r>
          </a:p>
          <a:p>
            <a:pPr marL="797850" lvl="1" indent="-285750"/>
            <a:r>
              <a:rPr lang="nl-BE" sz="2000" dirty="0"/>
              <a:t>Factuursoort=“Betalingsaanvraag”</a:t>
            </a:r>
          </a:p>
          <a:p>
            <a:pPr marL="797850" lvl="1" indent="-285750"/>
            <a:r>
              <a:rPr lang="nl-BE" sz="2000" dirty="0"/>
              <a:t>“Goedgekeurd door: Boekhouder </a:t>
            </a:r>
            <a:r>
              <a:rPr lang="nl-BE" sz="2000" dirty="0" err="1"/>
              <a:t>Refund</a:t>
            </a:r>
            <a:r>
              <a:rPr lang="nl-BE" sz="2000" dirty="0"/>
              <a:t>”</a:t>
            </a:r>
          </a:p>
          <a:p>
            <a:pPr marL="512100" lvl="1" indent="0">
              <a:buNone/>
            </a:pPr>
            <a:r>
              <a:rPr lang="nl-BE" sz="2000" dirty="0"/>
              <a:t>Filteren op “</a:t>
            </a:r>
            <a:r>
              <a:rPr lang="nl-BE" sz="2000" dirty="0" err="1"/>
              <a:t>Ingever</a:t>
            </a:r>
            <a:r>
              <a:rPr lang="nl-BE" sz="2000" dirty="0"/>
              <a:t>” om te controleren wie deze heeft aangemaakt</a:t>
            </a:r>
          </a:p>
          <a:p>
            <a:pPr>
              <a:buNone/>
            </a:pPr>
            <a:endParaRPr lang="nl-BE" sz="800" dirty="0"/>
          </a:p>
          <a:p>
            <a:pPr marL="221850" indent="-285750"/>
            <a:r>
              <a:rPr lang="nl-BE" dirty="0"/>
              <a:t>Basisrapport van verschillende Ochtendtaak-Delivers voor DCB-gebruikers</a:t>
            </a:r>
          </a:p>
          <a:p>
            <a:pPr>
              <a:buNone/>
            </a:pPr>
            <a:endParaRPr lang="nl-BE" sz="800" dirty="0"/>
          </a:p>
          <a:p>
            <a:pPr marL="221850" indent="-285750"/>
            <a:r>
              <a:rPr lang="nl-BE" dirty="0"/>
              <a:t>Rapport voor opvolging subsidies (zie verder)</a:t>
            </a:r>
            <a:br>
              <a:rPr lang="nl-BE" sz="1800" dirty="0"/>
            </a:br>
            <a:endParaRPr lang="nl-BE" sz="600" dirty="0"/>
          </a:p>
          <a:p>
            <a:pPr>
              <a:buNone/>
            </a:pPr>
            <a:endParaRPr lang="nl-BE" sz="1800" dirty="0"/>
          </a:p>
          <a:p>
            <a:pPr>
              <a:buNone/>
            </a:pPr>
            <a:endParaRPr lang="nl-BE" sz="1700" dirty="0"/>
          </a:p>
        </p:txBody>
      </p:sp>
    </p:spTree>
    <p:extLst>
      <p:ext uri="{BB962C8B-B14F-4D97-AF65-F5344CB8AC3E}">
        <p14:creationId xmlns:p14="http://schemas.microsoft.com/office/powerpoint/2010/main" val="7348478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Exceptie Uitgaven</a:t>
            </a:r>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497416" y="3140537"/>
            <a:ext cx="8442675" cy="3241975"/>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342900">
              <a:buFont typeface="Wingdings" panose="05000000000000000000" pitchFamily="2" charset="2"/>
              <a:buChar char="Ø"/>
            </a:pPr>
            <a:r>
              <a:rPr lang="nl-BE" sz="2000" dirty="0"/>
              <a:t>Speciale kenmerken:</a:t>
            </a:r>
          </a:p>
          <a:p>
            <a:pPr lvl="2" indent="-342900">
              <a:buFont typeface="Wingdings" panose="05000000000000000000" pitchFamily="2" charset="2"/>
              <a:buChar char="Ø"/>
            </a:pPr>
            <a:r>
              <a:rPr lang="nl-BE" sz="1800" dirty="0"/>
              <a:t>Gebaseerd op het standaard rapport “Inkooporders met Facturen”</a:t>
            </a:r>
            <a:br>
              <a:rPr lang="nl-BE" sz="1800" dirty="0"/>
            </a:br>
            <a:r>
              <a:rPr lang="nl-BE" sz="1800" dirty="0"/>
              <a:t>Geen Extra kolommen, dezelfde doorklikmogelijkheden…</a:t>
            </a:r>
            <a:br>
              <a:rPr lang="nl-BE" sz="1800" dirty="0"/>
            </a:br>
            <a:endParaRPr lang="nl-BE" sz="700" dirty="0"/>
          </a:p>
          <a:p>
            <a:pPr lvl="2" indent="-342900">
              <a:buFont typeface="Wingdings" panose="05000000000000000000" pitchFamily="2" charset="2"/>
              <a:buChar char="Ø"/>
            </a:pPr>
            <a:r>
              <a:rPr lang="nl-BE" sz="1800" dirty="0"/>
              <a:t>Standaard selecties !!</a:t>
            </a:r>
          </a:p>
          <a:p>
            <a:pPr>
              <a:buNone/>
            </a:pPr>
            <a:br>
              <a:rPr lang="nl-BE" sz="1800" dirty="0"/>
            </a:br>
            <a:endParaRPr lang="nl-BE" sz="600" dirty="0"/>
          </a:p>
          <a:p>
            <a:pPr>
              <a:buNone/>
            </a:pPr>
            <a:endParaRPr lang="nl-BE" sz="1800" dirty="0"/>
          </a:p>
          <a:p>
            <a:pPr>
              <a:buNone/>
            </a:pPr>
            <a:endParaRPr lang="nl-BE" sz="1600" dirty="0"/>
          </a:p>
        </p:txBody>
      </p:sp>
      <p:sp>
        <p:nvSpPr>
          <p:cNvPr id="7" name="Tekstvak 6">
            <a:extLst>
              <a:ext uri="{FF2B5EF4-FFF2-40B4-BE49-F238E27FC236}">
                <a16:creationId xmlns:a16="http://schemas.microsoft.com/office/drawing/2014/main" id="{894F1736-912D-42D3-9AD8-24CF385A88CC}"/>
              </a:ext>
            </a:extLst>
          </p:cNvPr>
          <p:cNvSpPr txBox="1"/>
          <p:nvPr/>
        </p:nvSpPr>
        <p:spPr>
          <a:xfrm>
            <a:off x="281415" y="685800"/>
            <a:ext cx="4084773" cy="461665"/>
          </a:xfrm>
          <a:prstGeom prst="rect">
            <a:avLst/>
          </a:prstGeom>
          <a:noFill/>
        </p:spPr>
        <p:txBody>
          <a:bodyPr wrap="none" rtlCol="0">
            <a:spAutoFit/>
          </a:bodyPr>
          <a:lstStyle>
            <a:defPPr>
              <a:defRPr lang="en-US"/>
            </a:defPPr>
            <a:lvl1pPr>
              <a:defRPr sz="2000" i="1">
                <a:latin typeface="+mn-lt"/>
              </a:defRPr>
            </a:lvl1pPr>
          </a:lstStyle>
          <a:p>
            <a:r>
              <a:rPr lang="nl-BE" sz="2400" b="1" dirty="0"/>
              <a:t>Niet Afgewerkte Inkooporders</a:t>
            </a:r>
          </a:p>
        </p:txBody>
      </p:sp>
      <p:pic>
        <p:nvPicPr>
          <p:cNvPr id="5" name="Afbeelding 4">
            <a:extLst>
              <a:ext uri="{FF2B5EF4-FFF2-40B4-BE49-F238E27FC236}">
                <a16:creationId xmlns:a16="http://schemas.microsoft.com/office/drawing/2014/main" id="{EF68A672-6405-4673-AD9F-347FE2C1C46A}"/>
              </a:ext>
            </a:extLst>
          </p:cNvPr>
          <p:cNvPicPr>
            <a:picLocks noChangeAspect="1"/>
          </p:cNvPicPr>
          <p:nvPr/>
        </p:nvPicPr>
        <p:blipFill>
          <a:blip r:embed="rId7"/>
          <a:stretch>
            <a:fillRect/>
          </a:stretch>
        </p:blipFill>
        <p:spPr>
          <a:xfrm>
            <a:off x="1010862" y="4464738"/>
            <a:ext cx="7811217" cy="1358473"/>
          </a:xfrm>
          <a:prstGeom prst="rect">
            <a:avLst/>
          </a:prstGeom>
          <a:solidFill>
            <a:schemeClr val="accent3">
              <a:lumMod val="20000"/>
              <a:lumOff val="80000"/>
            </a:schemeClr>
          </a:solidFill>
          <a:ln w="19050">
            <a:solidFill>
              <a:schemeClr val="accent3">
                <a:lumMod val="75000"/>
              </a:schemeClr>
            </a:solidFill>
          </a:ln>
        </p:spPr>
      </p:pic>
      <p:pic>
        <p:nvPicPr>
          <p:cNvPr id="8" name="Afbeelding 7">
            <a:extLst>
              <a:ext uri="{FF2B5EF4-FFF2-40B4-BE49-F238E27FC236}">
                <a16:creationId xmlns:a16="http://schemas.microsoft.com/office/drawing/2014/main" id="{AFB50886-0633-4938-9E42-EF68D633B464}"/>
              </a:ext>
            </a:extLst>
          </p:cNvPr>
          <p:cNvPicPr>
            <a:picLocks noChangeAspect="1"/>
          </p:cNvPicPr>
          <p:nvPr/>
        </p:nvPicPr>
        <p:blipFill>
          <a:blip r:embed="rId8"/>
          <a:stretch>
            <a:fillRect/>
          </a:stretch>
        </p:blipFill>
        <p:spPr>
          <a:xfrm>
            <a:off x="1010862" y="1169235"/>
            <a:ext cx="8033882" cy="1971302"/>
          </a:xfrm>
          <a:prstGeom prst="rect">
            <a:avLst/>
          </a:prstGeom>
        </p:spPr>
      </p:pic>
    </p:spTree>
    <p:extLst>
      <p:ext uri="{BB962C8B-B14F-4D97-AF65-F5344CB8AC3E}">
        <p14:creationId xmlns:p14="http://schemas.microsoft.com/office/powerpoint/2010/main" val="1298514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Exceptie Uitgaven</a:t>
            </a:r>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927875" y="1399374"/>
            <a:ext cx="7952998" cy="417937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800" dirty="0"/>
          </a:p>
          <a:p>
            <a:pPr marL="221850" indent="-285750"/>
            <a:r>
              <a:rPr lang="nl-BE" dirty="0"/>
              <a:t>Door DC BHK gebruikt om maandelijks naar de klant (vooral </a:t>
            </a:r>
            <a:r>
              <a:rPr lang="nl-BE" dirty="0" err="1"/>
              <a:t>RP’s</a:t>
            </a:r>
            <a:r>
              <a:rPr lang="nl-BE" dirty="0"/>
              <a:t>, voor VG minder) door te sturen om aan te geven welke inkooporders dienen afgewerkt te worden.</a:t>
            </a:r>
            <a:br>
              <a:rPr lang="nl-BE" dirty="0"/>
            </a:br>
            <a:br>
              <a:rPr lang="nl-BE" sz="600" dirty="0"/>
            </a:br>
            <a:r>
              <a:rPr lang="nl-BE" dirty="0"/>
              <a:t>Selecteer zonder type “courant”, deze laatste mogen blijven onafgewerkt staan doorheen het jaar</a:t>
            </a:r>
          </a:p>
          <a:p>
            <a:pPr>
              <a:buNone/>
            </a:pPr>
            <a:endParaRPr lang="nl-BE" sz="800" dirty="0"/>
          </a:p>
          <a:p>
            <a:pPr marL="221850" indent="-285750"/>
            <a:r>
              <a:rPr lang="nl-BE" dirty="0"/>
              <a:t>Basisrapport van verschillende Delivers voor diverse “klanten”</a:t>
            </a:r>
          </a:p>
          <a:p>
            <a:pPr marL="221850" indent="-285750"/>
            <a:endParaRPr lang="nl-BE" sz="600" dirty="0"/>
          </a:p>
          <a:p>
            <a:pPr marL="221850" indent="-285750"/>
            <a:r>
              <a:rPr lang="nl-BE" dirty="0"/>
              <a:t>Belangrijk rapport tijdens de jaarafsluiting-/</a:t>
            </a:r>
            <a:r>
              <a:rPr lang="nl-BE" dirty="0" err="1"/>
              <a:t>overdrachtperiode</a:t>
            </a:r>
            <a:endParaRPr lang="nl-BE" dirty="0"/>
          </a:p>
          <a:p>
            <a:pPr>
              <a:buNone/>
            </a:pPr>
            <a:endParaRPr lang="nl-BE" sz="1800" dirty="0"/>
          </a:p>
          <a:p>
            <a:pPr>
              <a:buNone/>
            </a:pPr>
            <a:endParaRPr lang="nl-BE" sz="1700" dirty="0"/>
          </a:p>
        </p:txBody>
      </p:sp>
      <p:sp>
        <p:nvSpPr>
          <p:cNvPr id="5" name="Tekstvak 4">
            <a:extLst>
              <a:ext uri="{FF2B5EF4-FFF2-40B4-BE49-F238E27FC236}">
                <a16:creationId xmlns:a16="http://schemas.microsoft.com/office/drawing/2014/main" id="{D07D8652-639A-4D33-BF62-6D19FDC6F385}"/>
              </a:ext>
            </a:extLst>
          </p:cNvPr>
          <p:cNvSpPr txBox="1"/>
          <p:nvPr/>
        </p:nvSpPr>
        <p:spPr>
          <a:xfrm>
            <a:off x="263127" y="937709"/>
            <a:ext cx="4084773" cy="461665"/>
          </a:xfrm>
          <a:prstGeom prst="rect">
            <a:avLst/>
          </a:prstGeom>
          <a:noFill/>
        </p:spPr>
        <p:txBody>
          <a:bodyPr wrap="none" rtlCol="0">
            <a:spAutoFit/>
          </a:bodyPr>
          <a:lstStyle>
            <a:defPPr>
              <a:defRPr lang="en-US"/>
            </a:defPPr>
            <a:lvl1pPr>
              <a:defRPr sz="2000" i="1">
                <a:latin typeface="+mn-lt"/>
              </a:defRPr>
            </a:lvl1pPr>
          </a:lstStyle>
          <a:p>
            <a:r>
              <a:rPr lang="nl-BE" sz="2400" b="1" dirty="0"/>
              <a:t>Niet Afgewerkte Inkooporders</a:t>
            </a:r>
          </a:p>
        </p:txBody>
      </p:sp>
    </p:spTree>
    <p:extLst>
      <p:ext uri="{BB962C8B-B14F-4D97-AF65-F5344CB8AC3E}">
        <p14:creationId xmlns:p14="http://schemas.microsoft.com/office/powerpoint/2010/main" val="3611658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Exceptie Uitgaven</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63127" y="937709"/>
            <a:ext cx="2872902" cy="461665"/>
          </a:xfrm>
          <a:prstGeom prst="rect">
            <a:avLst/>
          </a:prstGeom>
          <a:noFill/>
        </p:spPr>
        <p:txBody>
          <a:bodyPr wrap="none" rtlCol="0">
            <a:spAutoFit/>
          </a:bodyPr>
          <a:lstStyle>
            <a:defPPr>
              <a:defRPr lang="en-US"/>
            </a:defPPr>
            <a:lvl1pPr>
              <a:defRPr sz="2000" i="1">
                <a:latin typeface="+mn-lt"/>
              </a:defRPr>
            </a:lvl1pPr>
          </a:lstStyle>
          <a:p>
            <a:r>
              <a:rPr lang="nl-BE" sz="2400" b="1" dirty="0"/>
              <a:t>Specifieke rapporten:</a:t>
            </a:r>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927875" y="1399374"/>
            <a:ext cx="8033245" cy="417937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800" dirty="0"/>
          </a:p>
          <a:p>
            <a:pPr>
              <a:buNone/>
            </a:pPr>
            <a:r>
              <a:rPr lang="nl-BE" dirty="0"/>
              <a:t>Voor iedereen:</a:t>
            </a:r>
          </a:p>
          <a:p>
            <a:pPr marL="797850" lvl="1" indent="-285750"/>
            <a:r>
              <a:rPr lang="nl-BE" dirty="0"/>
              <a:t>Niet </a:t>
            </a:r>
            <a:r>
              <a:rPr lang="nl-BE" dirty="0" err="1"/>
              <a:t>afgeletterde</a:t>
            </a:r>
            <a:r>
              <a:rPr lang="nl-BE" dirty="0"/>
              <a:t> Betalingen</a:t>
            </a:r>
          </a:p>
          <a:p>
            <a:pPr marL="797850" lvl="1" indent="-285750"/>
            <a:r>
              <a:rPr lang="nl-BE" dirty="0"/>
              <a:t>Leveranciers met einddatum</a:t>
            </a:r>
          </a:p>
          <a:p>
            <a:pPr marL="797850" lvl="1" indent="-285750"/>
            <a:r>
              <a:rPr lang="nl-BE" dirty="0"/>
              <a:t>Betalingen op Facturen in Geschil</a:t>
            </a:r>
          </a:p>
          <a:p>
            <a:pPr>
              <a:buNone/>
            </a:pPr>
            <a:endParaRPr lang="nl-BE" dirty="0"/>
          </a:p>
          <a:p>
            <a:pPr>
              <a:buNone/>
            </a:pPr>
            <a:r>
              <a:rPr lang="nl-BE" dirty="0"/>
              <a:t>Enkel voor DCB</a:t>
            </a:r>
          </a:p>
          <a:p>
            <a:pPr marL="797850" lvl="1" indent="-285750"/>
            <a:r>
              <a:rPr lang="nl-BE" dirty="0"/>
              <a:t>BTW Afwijkingen</a:t>
            </a:r>
          </a:p>
          <a:p>
            <a:pPr marL="797850" lvl="1" indent="-285750"/>
            <a:r>
              <a:rPr lang="nl-BE" dirty="0"/>
              <a:t>Controle </a:t>
            </a:r>
            <a:r>
              <a:rPr lang="nl-BE" dirty="0" err="1"/>
              <a:t>Aflettering</a:t>
            </a:r>
            <a:endParaRPr lang="nl-BE" dirty="0"/>
          </a:p>
          <a:p>
            <a:pPr>
              <a:buNone/>
            </a:pPr>
            <a:endParaRPr lang="nl-BE" sz="800" dirty="0"/>
          </a:p>
          <a:p>
            <a:pPr>
              <a:buNone/>
            </a:pPr>
            <a:endParaRPr lang="nl-BE" sz="1800" dirty="0"/>
          </a:p>
          <a:p>
            <a:pPr>
              <a:buNone/>
            </a:pPr>
            <a:r>
              <a:rPr lang="nl-BE" dirty="0"/>
              <a:t>Deze specifieke rapporten worden hoofdzakelijk gebruikt door DCB</a:t>
            </a:r>
          </a:p>
          <a:p>
            <a:pPr>
              <a:buNone/>
            </a:pPr>
            <a:endParaRPr lang="nl-BE" sz="1700" dirty="0"/>
          </a:p>
        </p:txBody>
      </p:sp>
    </p:spTree>
    <p:extLst>
      <p:ext uri="{BB962C8B-B14F-4D97-AF65-F5344CB8AC3E}">
        <p14:creationId xmlns:p14="http://schemas.microsoft.com/office/powerpoint/2010/main" val="3040397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Opvolging Subsidies</a:t>
            </a:r>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927875" y="1399374"/>
            <a:ext cx="7987525" cy="417937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800" dirty="0"/>
          </a:p>
          <a:p>
            <a:pPr>
              <a:buNone/>
            </a:pPr>
            <a:endParaRPr lang="nl-BE" sz="1800" dirty="0"/>
          </a:p>
          <a:p>
            <a:pPr>
              <a:buNone/>
            </a:pPr>
            <a:endParaRPr lang="nl-BE" sz="1700" dirty="0"/>
          </a:p>
        </p:txBody>
      </p:sp>
      <p:sp>
        <p:nvSpPr>
          <p:cNvPr id="10" name="Tijdelijke aanduiding voor inhoud 1">
            <a:extLst>
              <a:ext uri="{FF2B5EF4-FFF2-40B4-BE49-F238E27FC236}">
                <a16:creationId xmlns:a16="http://schemas.microsoft.com/office/drawing/2014/main" id="{55D4AF44-F463-4470-93CE-7A400E808592}"/>
              </a:ext>
            </a:extLst>
          </p:cNvPr>
          <p:cNvSpPr txBox="1">
            <a:spLocks/>
          </p:cNvSpPr>
          <p:nvPr/>
        </p:nvSpPr>
        <p:spPr>
          <a:xfrm>
            <a:off x="668795" y="1058748"/>
            <a:ext cx="7987525" cy="4939716"/>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700" dirty="0"/>
          </a:p>
          <a:p>
            <a:pPr marL="221850" indent="-285750"/>
            <a:r>
              <a:rPr lang="nl-BE" sz="2000" dirty="0"/>
              <a:t>Betalingsmoment is niet gelijk aan vereffeningsmoment. Dit betekent dat de invoer van de factuur in </a:t>
            </a:r>
            <a:r>
              <a:rPr lang="nl-BE" sz="2000" dirty="0" err="1"/>
              <a:t>Orafin</a:t>
            </a:r>
            <a:r>
              <a:rPr lang="nl-BE" sz="2000" dirty="0"/>
              <a:t> niet overeenstemt met de aanrekening en/of betaling van de subsidie</a:t>
            </a:r>
          </a:p>
          <a:p>
            <a:pPr>
              <a:buNone/>
            </a:pPr>
            <a:endParaRPr lang="nl-BE" sz="800" dirty="0"/>
          </a:p>
          <a:p>
            <a:pPr marL="221850" indent="-285750"/>
            <a:r>
              <a:rPr lang="nl-BE" sz="2000" dirty="0"/>
              <a:t>We willen dus weten:</a:t>
            </a:r>
          </a:p>
          <a:p>
            <a:pPr marL="797850" lvl="1" indent="-285750"/>
            <a:r>
              <a:rPr lang="nl-BE" sz="2000" dirty="0"/>
              <a:t>Welke subsidiefacturen nog niet betaald zijn.</a:t>
            </a:r>
          </a:p>
          <a:p>
            <a:pPr marL="1085850" lvl="2" indent="-285750"/>
            <a:r>
              <a:rPr lang="nl-BE" sz="1800" dirty="0"/>
              <a:t>Exceptie Uitgaven ‘Niet betaalde facturen’</a:t>
            </a:r>
          </a:p>
          <a:p>
            <a:pPr marL="800100" lvl="2" indent="0">
              <a:buNone/>
            </a:pPr>
            <a:endParaRPr lang="nl-BE" sz="800" dirty="0"/>
          </a:p>
          <a:p>
            <a:pPr marL="797850" lvl="1" indent="-285750"/>
            <a:r>
              <a:rPr lang="nl-BE" sz="2000" dirty="0"/>
              <a:t>We willen onze VEK-behoeften voor de komende jaren kennen:</a:t>
            </a:r>
          </a:p>
          <a:p>
            <a:pPr marL="1085850" lvl="2" indent="-285750"/>
            <a:r>
              <a:rPr lang="nl-BE" sz="1800" dirty="0"/>
              <a:t>Subsidies met Uitstelopties</a:t>
            </a:r>
          </a:p>
          <a:p>
            <a:pPr marL="1085850" lvl="2" indent="-285750"/>
            <a:r>
              <a:rPr lang="nl-BE" sz="1800" dirty="0"/>
              <a:t>Rekeninganalyse Reserveringen</a:t>
            </a:r>
          </a:p>
          <a:p>
            <a:pPr marL="1085850" lvl="2" indent="-285750"/>
            <a:r>
              <a:rPr lang="nl-BE" sz="1800" dirty="0"/>
              <a:t>Ramingsmodellen buiten </a:t>
            </a:r>
            <a:r>
              <a:rPr lang="nl-BE" sz="1800" dirty="0" err="1"/>
              <a:t>OraFin</a:t>
            </a:r>
            <a:r>
              <a:rPr lang="nl-BE" sz="1800" dirty="0"/>
              <a:t> </a:t>
            </a:r>
          </a:p>
          <a:p>
            <a:pPr marL="1085850" lvl="2" indent="-285750"/>
            <a:endParaRPr lang="nl-BE" sz="1800" dirty="0"/>
          </a:p>
          <a:p>
            <a:pPr marL="221850" indent="-285750"/>
            <a:r>
              <a:rPr lang="nl-BE" sz="2000" dirty="0"/>
              <a:t>Velden “Subsidie Code” en “Subsidie Omschrijving” zijn beschikbaar als op te nemen velden in:</a:t>
            </a:r>
          </a:p>
          <a:p>
            <a:pPr lvl="2"/>
            <a:r>
              <a:rPr lang="nl-BE" sz="1800" dirty="0"/>
              <a:t>Bestelaanvragen met Inkooporders</a:t>
            </a:r>
          </a:p>
          <a:p>
            <a:pPr lvl="2"/>
            <a:r>
              <a:rPr lang="nl-BE" sz="1800" dirty="0"/>
              <a:t>Inkooporders met Facturen</a:t>
            </a:r>
          </a:p>
          <a:p>
            <a:pPr>
              <a:buNone/>
            </a:pPr>
            <a:endParaRPr lang="nl-BE" sz="2000" dirty="0"/>
          </a:p>
          <a:p>
            <a:pPr marL="221850" indent="-285750"/>
            <a:endParaRPr lang="nl-BE" sz="2000" dirty="0"/>
          </a:p>
          <a:p>
            <a:pPr>
              <a:buNone/>
            </a:pPr>
            <a:endParaRPr lang="nl-BE" sz="1400" dirty="0"/>
          </a:p>
        </p:txBody>
      </p:sp>
    </p:spTree>
    <p:extLst>
      <p:ext uri="{BB962C8B-B14F-4D97-AF65-F5344CB8AC3E}">
        <p14:creationId xmlns:p14="http://schemas.microsoft.com/office/powerpoint/2010/main" val="2716878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Opvolging Subsidies</a:t>
            </a:r>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927875" y="1399374"/>
            <a:ext cx="7987525" cy="417937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800" dirty="0"/>
          </a:p>
          <a:p>
            <a:pPr>
              <a:buNone/>
            </a:pPr>
            <a:endParaRPr lang="nl-BE" sz="1800" dirty="0"/>
          </a:p>
          <a:p>
            <a:pPr>
              <a:buNone/>
            </a:pPr>
            <a:endParaRPr lang="nl-BE" sz="1700" dirty="0"/>
          </a:p>
        </p:txBody>
      </p:sp>
      <p:sp>
        <p:nvSpPr>
          <p:cNvPr id="10" name="Tijdelijke aanduiding voor inhoud 1">
            <a:extLst>
              <a:ext uri="{FF2B5EF4-FFF2-40B4-BE49-F238E27FC236}">
                <a16:creationId xmlns:a16="http://schemas.microsoft.com/office/drawing/2014/main" id="{55D4AF44-F463-4470-93CE-7A400E808592}"/>
              </a:ext>
            </a:extLst>
          </p:cNvPr>
          <p:cNvSpPr txBox="1">
            <a:spLocks/>
          </p:cNvSpPr>
          <p:nvPr/>
        </p:nvSpPr>
        <p:spPr>
          <a:xfrm>
            <a:off x="668795" y="1058748"/>
            <a:ext cx="7987525" cy="4939716"/>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700" dirty="0"/>
          </a:p>
          <a:p>
            <a:pPr rtl="0"/>
            <a:r>
              <a:rPr lang="nl-BE" sz="2000" dirty="0"/>
              <a:t>Via Betalingsvoorwaarde</a:t>
            </a:r>
          </a:p>
          <a:p>
            <a:pPr lvl="1">
              <a:lnSpc>
                <a:spcPct val="150000"/>
              </a:lnSpc>
            </a:pPr>
            <a:r>
              <a:rPr lang="nl-BE" sz="2000" dirty="0"/>
              <a:t>in rapporten “Niet Betaalde Facturen” en “Facturen per Leverancier“</a:t>
            </a:r>
          </a:p>
          <a:p>
            <a:pPr lvl="1">
              <a:lnSpc>
                <a:spcPct val="150000"/>
              </a:lnSpc>
            </a:pPr>
            <a:r>
              <a:rPr lang="nl-BE" sz="2000" dirty="0"/>
              <a:t>beginnen met SUB voor uitbetaling van subsidies </a:t>
            </a:r>
          </a:p>
          <a:p>
            <a:pPr lvl="1">
              <a:lnSpc>
                <a:spcPct val="150000"/>
              </a:lnSpc>
            </a:pPr>
            <a:r>
              <a:rPr lang="nl-BE" sz="2000" dirty="0"/>
              <a:t>geplande betalingen worden automatisch uitgesplitst op de factuur</a:t>
            </a:r>
          </a:p>
          <a:p>
            <a:pPr lvl="1">
              <a:lnSpc>
                <a:spcPct val="150000"/>
              </a:lnSpc>
            </a:pPr>
            <a:r>
              <a:rPr lang="nl-BE" sz="2000" dirty="0"/>
              <a:t>kan bij interface facturen meegegeven worden, factuur wordt dan direct goedgekeurd en direct uitbetaald</a:t>
            </a:r>
          </a:p>
          <a:p>
            <a:pPr marL="221850" indent="-285750"/>
            <a:endParaRPr lang="nl-BE" sz="2000" dirty="0"/>
          </a:p>
          <a:p>
            <a:pPr marL="221850" indent="-285750"/>
            <a:endParaRPr lang="nl-BE" sz="2000" dirty="0"/>
          </a:p>
          <a:p>
            <a:pPr>
              <a:buNone/>
            </a:pPr>
            <a:endParaRPr lang="nl-BE" sz="1400" dirty="0"/>
          </a:p>
        </p:txBody>
      </p:sp>
    </p:spTree>
    <p:extLst>
      <p:ext uri="{BB962C8B-B14F-4D97-AF65-F5344CB8AC3E}">
        <p14:creationId xmlns:p14="http://schemas.microsoft.com/office/powerpoint/2010/main" val="1409761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87085" y="2674730"/>
            <a:ext cx="4443635" cy="831131"/>
          </a:xfrm>
        </p:spPr>
        <p:txBody>
          <a:bodyPr/>
          <a:lstStyle/>
          <a:p>
            <a:r>
              <a:rPr lang="nl-BE" sz="4000" dirty="0"/>
              <a:t>Travel </a:t>
            </a:r>
            <a:r>
              <a:rPr lang="nl-BE" sz="4000" dirty="0" err="1"/>
              <a:t>Requests</a:t>
            </a:r>
            <a:endParaRPr lang="nl-BE" sz="4000" dirty="0"/>
          </a:p>
        </p:txBody>
      </p:sp>
    </p:spTree>
    <p:extLst>
      <p:ext uri="{BB962C8B-B14F-4D97-AF65-F5344CB8AC3E}">
        <p14:creationId xmlns:p14="http://schemas.microsoft.com/office/powerpoint/2010/main" val="1792577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Travel </a:t>
            </a:r>
            <a:r>
              <a:rPr lang="nl-BE" dirty="0" err="1"/>
              <a:t>Requests</a:t>
            </a:r>
            <a:endParaRPr lang="nl-BE" dirty="0"/>
          </a:p>
        </p:txBody>
      </p:sp>
      <p:sp>
        <p:nvSpPr>
          <p:cNvPr id="8" name="Tijdelijke aanduiding voor inhoud 1">
            <a:extLst>
              <a:ext uri="{FF2B5EF4-FFF2-40B4-BE49-F238E27FC236}">
                <a16:creationId xmlns:a16="http://schemas.microsoft.com/office/drawing/2014/main" id="{2BA53A2C-DDFC-49E4-BC22-40E88AA69C0C}"/>
              </a:ext>
            </a:extLst>
          </p:cNvPr>
          <p:cNvSpPr>
            <a:spLocks noGrp="1"/>
          </p:cNvSpPr>
          <p:nvPr>
            <p:ph idx="1"/>
          </p:nvPr>
        </p:nvSpPr>
        <p:spPr>
          <a:xfrm>
            <a:off x="313927" y="1222140"/>
            <a:ext cx="8735099" cy="4697963"/>
          </a:xfrm>
        </p:spPr>
        <p:txBody>
          <a:bodyPr/>
          <a:lstStyle/>
          <a:p>
            <a:pPr lvl="1" indent="-342900">
              <a:buFont typeface="Wingdings" panose="05000000000000000000" pitchFamily="2" charset="2"/>
              <a:buChar char="Ø"/>
            </a:pPr>
            <a:r>
              <a:rPr lang="nl-BE" sz="2000" dirty="0"/>
              <a:t>Voor de opvolging van </a:t>
            </a:r>
            <a:r>
              <a:rPr lang="nl-BE" sz="2000" dirty="0" err="1"/>
              <a:t>iTravel</a:t>
            </a:r>
            <a:r>
              <a:rPr lang="nl-BE" sz="2000" dirty="0"/>
              <a:t> en de Travel </a:t>
            </a:r>
            <a:r>
              <a:rPr lang="nl-BE" sz="2000" dirty="0" err="1"/>
              <a:t>Requests</a:t>
            </a:r>
            <a:r>
              <a:rPr lang="nl-BE" sz="2000" dirty="0"/>
              <a:t> die ingediend worden</a:t>
            </a:r>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r>
              <a:rPr lang="nl-BE" sz="2000" dirty="0"/>
              <a:t>Bevat gegevens van een buitenlandse dienstreis alsook de status van de Travel </a:t>
            </a:r>
            <a:r>
              <a:rPr lang="nl-BE" sz="2000" dirty="0" err="1"/>
              <a:t>Request</a:t>
            </a:r>
            <a:r>
              <a:rPr lang="nl-BE" sz="2000" dirty="0"/>
              <a:t> (goedgekeurd, in behandeling of afgewezen).</a:t>
            </a:r>
          </a:p>
          <a:p>
            <a:pPr marL="233100" lvl="1" indent="0">
              <a:buNone/>
            </a:pPr>
            <a:endParaRPr lang="nl-BE" sz="2000" dirty="0"/>
          </a:p>
          <a:p>
            <a:pPr lvl="1" indent="-342900">
              <a:buFont typeface="Wingdings" panose="05000000000000000000" pitchFamily="2" charset="2"/>
              <a:buChar char="Ø"/>
            </a:pPr>
            <a:r>
              <a:rPr lang="nl-BE" sz="2000" dirty="0"/>
              <a:t>'</a:t>
            </a:r>
            <a:r>
              <a:rPr lang="nl-BE" sz="2000" dirty="0" err="1"/>
              <a:t>Cancelled</a:t>
            </a:r>
            <a:r>
              <a:rPr lang="nl-BE" sz="2000" dirty="0"/>
              <a:t> </a:t>
            </a:r>
            <a:r>
              <a:rPr lang="nl-BE" sz="2000" dirty="0" err="1"/>
              <a:t>Flag</a:t>
            </a:r>
            <a:r>
              <a:rPr lang="nl-BE" sz="2000" dirty="0"/>
              <a:t>' om aan te duiden dat een zending niet mag of kan doorgaan</a:t>
            </a:r>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r>
              <a:rPr lang="nl-BE" sz="2000" dirty="0"/>
              <a:t>Wanneer een Travel </a:t>
            </a:r>
            <a:r>
              <a:rPr lang="nl-BE" sz="2000" dirty="0" err="1"/>
              <a:t>Request</a:t>
            </a:r>
            <a:r>
              <a:rPr lang="nl-BE" sz="2000" dirty="0"/>
              <a:t> goedgekeurd is (status: </a:t>
            </a:r>
            <a:r>
              <a:rPr lang="nl-BE" sz="2000" dirty="0" err="1"/>
              <a:t>Approved</a:t>
            </a:r>
            <a:r>
              <a:rPr lang="nl-BE" sz="2000" dirty="0"/>
              <a:t>), worden in het rapport ook het IO-nummer en declaratienummer weergegeven.</a:t>
            </a:r>
          </a:p>
          <a:p>
            <a:pPr lvl="1" indent="-342900">
              <a:buFont typeface="Wingdings" panose="05000000000000000000" pitchFamily="2" charset="2"/>
              <a:buChar char="Ø"/>
            </a:pPr>
            <a:endParaRPr lang="nl-BE" sz="2000" dirty="0"/>
          </a:p>
          <a:p>
            <a:pPr lvl="1" indent="-342900">
              <a:buFont typeface="Wingdings" panose="05000000000000000000" pitchFamily="2" charset="2"/>
              <a:buChar char="Ø"/>
            </a:pPr>
            <a:r>
              <a:rPr lang="nl-BE" sz="2000" dirty="0"/>
              <a:t>Doorklik naar "Inkooporders met Facturen“, “Declaraties“ en goedkeuringsdetails.</a:t>
            </a:r>
          </a:p>
        </p:txBody>
      </p:sp>
      <p:sp>
        <p:nvSpPr>
          <p:cNvPr id="9" name="Tekstvak 8">
            <a:extLst>
              <a:ext uri="{FF2B5EF4-FFF2-40B4-BE49-F238E27FC236}">
                <a16:creationId xmlns:a16="http://schemas.microsoft.com/office/drawing/2014/main" id="{772E27BB-AD5D-4FB3-B7A2-7BD36A2CBA5C}"/>
              </a:ext>
            </a:extLst>
          </p:cNvPr>
          <p:cNvSpPr txBox="1"/>
          <p:nvPr/>
        </p:nvSpPr>
        <p:spPr>
          <a:xfrm>
            <a:off x="313926" y="4937760"/>
            <a:ext cx="184731" cy="461665"/>
          </a:xfrm>
          <a:prstGeom prst="rect">
            <a:avLst/>
          </a:prstGeom>
          <a:noFill/>
        </p:spPr>
        <p:txBody>
          <a:bodyPr wrap="none" rtlCol="0">
            <a:spAutoFit/>
          </a:bodyPr>
          <a:lstStyle>
            <a:defPPr>
              <a:defRPr lang="en-US"/>
            </a:defPPr>
            <a:lvl1pPr>
              <a:defRPr sz="2000" i="1">
                <a:latin typeface="+mn-lt"/>
              </a:defRPr>
            </a:lvl1pPr>
          </a:lstStyle>
          <a:p>
            <a:endParaRPr lang="nl-BE" sz="2400" b="1" dirty="0"/>
          </a:p>
        </p:txBody>
      </p:sp>
    </p:spTree>
    <p:extLst>
      <p:ext uri="{BB962C8B-B14F-4D97-AF65-F5344CB8AC3E}">
        <p14:creationId xmlns:p14="http://schemas.microsoft.com/office/powerpoint/2010/main" val="348225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Rapportering - Algemeen</a:t>
            </a:r>
          </a:p>
        </p:txBody>
      </p:sp>
      <p:sp>
        <p:nvSpPr>
          <p:cNvPr id="6" name="Rectangle 3">
            <a:extLst>
              <a:ext uri="{FF2B5EF4-FFF2-40B4-BE49-F238E27FC236}">
                <a16:creationId xmlns:a16="http://schemas.microsoft.com/office/drawing/2014/main" id="{7ECAAE38-D159-4BD1-8CDF-7DCB18992B3B}"/>
              </a:ext>
            </a:extLst>
          </p:cNvPr>
          <p:cNvSpPr txBox="1">
            <a:spLocks noChangeArrowheads="1"/>
          </p:cNvSpPr>
          <p:nvPr/>
        </p:nvSpPr>
        <p:spPr bwMode="auto">
          <a:xfrm>
            <a:off x="347585" y="730596"/>
            <a:ext cx="8927042" cy="539680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
                <a:srgbClr val="FF0000"/>
              </a:buClr>
              <a:buSzTx/>
              <a:tabLst/>
              <a:defRPr/>
            </a:pPr>
            <a:r>
              <a:rPr kumimoji="0" lang="nl-BE" sz="2000" b="0" i="0" u="none" strike="noStrike" kern="0" cap="none" spc="0" normalizeH="0" baseline="0" noProof="0" dirty="0">
                <a:ln>
                  <a:noFill/>
                </a:ln>
                <a:solidFill>
                  <a:schemeClr val="tx1"/>
                </a:solidFill>
                <a:effectLst/>
                <a:uLnTx/>
                <a:uFillTx/>
                <a:latin typeface="+mn-lt"/>
                <a:ea typeface="+mn-ea"/>
                <a:cs typeface="+mn-cs"/>
              </a:rPr>
              <a:t>Flexibele en </a:t>
            </a:r>
            <a:r>
              <a:rPr lang="nl-BE" sz="2000" b="0" kern="0" dirty="0">
                <a:latin typeface="+mn-lt"/>
                <a:cs typeface="+mn-cs"/>
              </a:rPr>
              <a:t>“</a:t>
            </a:r>
            <a:r>
              <a:rPr lang="nl-BE" sz="2000" b="0" kern="0" dirty="0" err="1">
                <a:latin typeface="+mn-lt"/>
                <a:cs typeface="+mn-cs"/>
              </a:rPr>
              <a:t>Near</a:t>
            </a:r>
            <a:r>
              <a:rPr lang="nl-BE" sz="2000" b="0" kern="0" dirty="0">
                <a:latin typeface="+mn-lt"/>
                <a:cs typeface="+mn-cs"/>
              </a:rPr>
              <a:t>-</a:t>
            </a:r>
            <a:r>
              <a:rPr kumimoji="0" lang="nl-BE" sz="2000" b="0" i="0" u="none" strike="noStrike" kern="0" cap="none" spc="0" normalizeH="0" baseline="0" noProof="0" dirty="0">
                <a:ln>
                  <a:noFill/>
                </a:ln>
                <a:solidFill>
                  <a:schemeClr val="tx1"/>
                </a:solidFill>
                <a:effectLst/>
                <a:uLnTx/>
                <a:uFillTx/>
                <a:latin typeface="+mn-lt"/>
                <a:ea typeface="+mn-ea"/>
                <a:cs typeface="+mn-cs"/>
              </a:rPr>
              <a:t>Real-time”</a:t>
            </a:r>
            <a:r>
              <a:rPr kumimoji="0" lang="nl-BE" sz="2000" b="0" i="0" u="none" strike="noStrike" kern="0" cap="none" spc="0" normalizeH="0" noProof="0" dirty="0">
                <a:ln>
                  <a:noFill/>
                </a:ln>
                <a:solidFill>
                  <a:schemeClr val="tx1"/>
                </a:solidFill>
                <a:effectLst/>
                <a:uLnTx/>
                <a:uFillTx/>
                <a:latin typeface="+mn-lt"/>
                <a:ea typeface="+mn-ea"/>
                <a:cs typeface="+mn-cs"/>
              </a:rPr>
              <a:t> of </a:t>
            </a:r>
            <a:r>
              <a:rPr kumimoji="0" lang="nl-BE" sz="2000" b="0" i="0" u="none" strike="noStrike" kern="0" cap="none" spc="0" normalizeH="0" baseline="0" noProof="0" dirty="0">
                <a:ln>
                  <a:noFill/>
                </a:ln>
                <a:solidFill>
                  <a:schemeClr val="tx1"/>
                </a:solidFill>
                <a:effectLst/>
                <a:uLnTx/>
                <a:uFillTx/>
                <a:latin typeface="+mn-lt"/>
                <a:ea typeface="+mn-ea"/>
                <a:cs typeface="+mn-cs"/>
              </a:rPr>
              <a:t>DAG-1 rapportering</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nl-NL" sz="1600" b="0" i="0" u="none" strike="noStrike" kern="0" cap="none" spc="0" normalizeH="0" baseline="0" noProof="0" dirty="0">
                <a:ln>
                  <a:noFill/>
                </a:ln>
                <a:solidFill>
                  <a:schemeClr val="tx1"/>
                </a:solidFill>
                <a:effectLst/>
                <a:uLnTx/>
                <a:uFillTx/>
                <a:latin typeface="+mn-lt"/>
              </a:rPr>
              <a:t>Integratie met </a:t>
            </a:r>
            <a:r>
              <a:rPr kumimoji="0" lang="nl-NL" sz="1600" b="0" i="0" u="none" strike="noStrike" kern="0" cap="none" spc="0" normalizeH="0" baseline="0" noProof="0" dirty="0" err="1">
                <a:ln>
                  <a:noFill/>
                </a:ln>
                <a:solidFill>
                  <a:schemeClr val="tx1"/>
                </a:solidFill>
                <a:effectLst/>
                <a:uLnTx/>
                <a:uFillTx/>
                <a:latin typeface="+mn-lt"/>
              </a:rPr>
              <a:t>OraFin</a:t>
            </a:r>
            <a:r>
              <a:rPr kumimoji="0" lang="nl-NL" sz="1600" b="0" i="0" u="none" strike="noStrike" kern="0" cap="none" spc="0" normalizeH="0" baseline="0" noProof="0" dirty="0">
                <a:ln>
                  <a:noFill/>
                </a:ln>
                <a:solidFill>
                  <a:schemeClr val="tx1"/>
                </a:solidFill>
                <a:effectLst/>
                <a:uLnTx/>
                <a:uFillTx/>
                <a:latin typeface="+mn-lt"/>
              </a:rPr>
              <a:t>: doorklikken naar </a:t>
            </a:r>
            <a:r>
              <a:rPr kumimoji="0" lang="nl-NL" sz="1600" b="0" i="0" u="none" strike="noStrike" kern="0" cap="none" spc="0" normalizeH="0" baseline="0" noProof="0" dirty="0" err="1">
                <a:ln>
                  <a:noFill/>
                </a:ln>
                <a:solidFill>
                  <a:schemeClr val="tx1"/>
                </a:solidFill>
                <a:effectLst/>
                <a:uLnTx/>
                <a:uFillTx/>
                <a:latin typeface="+mn-lt"/>
              </a:rPr>
              <a:t>OraFin</a:t>
            </a:r>
            <a:r>
              <a:rPr kumimoji="0" lang="nl-NL" sz="1600" b="0" i="0" u="none" strike="noStrike" kern="0" cap="none" spc="0" normalizeH="0" baseline="0" noProof="0" dirty="0">
                <a:ln>
                  <a:noFill/>
                </a:ln>
                <a:solidFill>
                  <a:schemeClr val="tx1"/>
                </a:solidFill>
                <a:effectLst/>
                <a:uLnTx/>
                <a:uFillTx/>
                <a:latin typeface="+mn-lt"/>
              </a:rPr>
              <a:t> vanuit rapporten </a:t>
            </a:r>
            <a:br>
              <a:rPr kumimoji="0" lang="nl-NL" sz="1600" b="0" i="0" u="none" strike="noStrike" kern="0" cap="none" spc="0" normalizeH="0" baseline="0" noProof="0" dirty="0">
                <a:ln>
                  <a:noFill/>
                </a:ln>
                <a:solidFill>
                  <a:schemeClr val="tx1"/>
                </a:solidFill>
                <a:effectLst/>
                <a:uLnTx/>
                <a:uFillTx/>
                <a:latin typeface="+mn-lt"/>
              </a:rPr>
            </a:br>
            <a:endParaRPr lang="nl-BE" sz="800" b="0" kern="0" dirty="0">
              <a:latin typeface="+mn-lt"/>
            </a:endParaRP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nl-NL" sz="1600" b="0" kern="0" dirty="0">
                <a:latin typeface="+mn-lt"/>
              </a:rPr>
              <a:t>Datawarehouse-rapportering (DWH)</a:t>
            </a:r>
            <a:br>
              <a:rPr lang="nl-NL" sz="1600" b="0" kern="0" dirty="0">
                <a:latin typeface="+mn-lt"/>
              </a:rPr>
            </a:br>
            <a:endParaRPr lang="nl-NL" sz="800" b="0" kern="0" dirty="0">
              <a:latin typeface="+mn-lt"/>
            </a:endParaRP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nl-NL" sz="1600" b="0" kern="0" dirty="0" err="1">
                <a:latin typeface="+mn-lt"/>
              </a:rPr>
              <a:t>Near</a:t>
            </a:r>
            <a:r>
              <a:rPr lang="nl-NL" sz="1600" b="0" kern="0" dirty="0">
                <a:latin typeface="+mn-lt"/>
              </a:rPr>
              <a:t>-Real-time rapportering : weergave is +/-actuele situatie</a:t>
            </a:r>
          </a:p>
          <a:p>
            <a:pPr marL="1200150" lvl="2" indent="-285750" eaLnBrk="0" hangingPunct="0">
              <a:spcBef>
                <a:spcPct val="20000"/>
              </a:spcBef>
              <a:buFont typeface="Wingdings" panose="05000000000000000000" pitchFamily="2" charset="2"/>
              <a:buChar char="Ø"/>
              <a:defRPr/>
            </a:pPr>
            <a:r>
              <a:rPr lang="nl-NL" sz="1600" b="0" kern="0" dirty="0">
                <a:latin typeface="+mn-lt"/>
              </a:rPr>
              <a:t>SHARP </a:t>
            </a:r>
            <a:r>
              <a:rPr lang="nl-NL" sz="1600" b="0" kern="0" dirty="0" err="1">
                <a:latin typeface="+mn-lt"/>
              </a:rPr>
              <a:t>refresh</a:t>
            </a:r>
            <a:r>
              <a:rPr lang="nl-NL" sz="1600" b="0" kern="0" dirty="0">
                <a:latin typeface="+mn-lt"/>
              </a:rPr>
              <a:t> mechanisme: DWH tabellen worden continue </a:t>
            </a:r>
            <a:r>
              <a:rPr lang="nl-NL" sz="1600" b="0" kern="0" dirty="0" err="1">
                <a:latin typeface="+mn-lt"/>
              </a:rPr>
              <a:t>gerefresht</a:t>
            </a:r>
            <a:r>
              <a:rPr lang="nl-NL" sz="1600" b="0" kern="0" dirty="0">
                <a:latin typeface="+mn-lt"/>
              </a:rPr>
              <a:t> volgens </a:t>
            </a:r>
            <a:r>
              <a:rPr lang="nl-NL" sz="1600" b="0" kern="0" dirty="0" err="1">
                <a:latin typeface="+mn-lt"/>
              </a:rPr>
              <a:t>refresh</a:t>
            </a:r>
            <a:r>
              <a:rPr lang="nl-NL" sz="1600" b="0" kern="0" dirty="0">
                <a:latin typeface="+mn-lt"/>
              </a:rPr>
              <a:t>-schema </a:t>
            </a:r>
            <a:r>
              <a:rPr lang="nl-NL" sz="1600" b="0" kern="0" dirty="0" err="1">
                <a:latin typeface="+mn-lt"/>
              </a:rPr>
              <a:t>ifv</a:t>
            </a:r>
            <a:r>
              <a:rPr lang="nl-NL" sz="1600" b="0" kern="0" dirty="0">
                <a:latin typeface="+mn-lt"/>
              </a:rPr>
              <a:t> functionele noden en technische mogelijkheden:</a:t>
            </a:r>
          </a:p>
          <a:p>
            <a:pPr marL="1657350" lvl="3" indent="-285750" eaLnBrk="0" hangingPunct="0">
              <a:spcBef>
                <a:spcPct val="20000"/>
              </a:spcBef>
              <a:buFont typeface="Wingdings" panose="05000000000000000000" pitchFamily="2" charset="2"/>
              <a:buChar char="Ø"/>
              <a:defRPr/>
            </a:pPr>
            <a:r>
              <a:rPr lang="en-US" sz="900" b="0" i="1" kern="0" dirty="0">
                <a:solidFill>
                  <a:schemeClr val="bg2">
                    <a:lumMod val="75000"/>
                  </a:schemeClr>
                </a:solidFill>
                <a:latin typeface="+mn-lt"/>
              </a:rPr>
              <a:t>INTERVAL_2_MIN   INTERVAL_5_MIN   INTERVAL_10_MIN   INTERVAL_1_HOUR   DAILY_20H   DAILY_21H   WEEKLY_FRI_21H</a:t>
            </a:r>
            <a:endParaRPr lang="nl-NL" sz="900" b="0" i="1" kern="0" dirty="0">
              <a:solidFill>
                <a:schemeClr val="bg2">
                  <a:lumMod val="75000"/>
                </a:schemeClr>
              </a:solidFill>
              <a:latin typeface="+mn-lt"/>
            </a:endParaRPr>
          </a:p>
          <a:p>
            <a:pPr marL="1200150" lvl="2" indent="-285750" eaLnBrk="0" hangingPunct="0">
              <a:spcBef>
                <a:spcPct val="20000"/>
              </a:spcBef>
              <a:buFont typeface="Wingdings" panose="05000000000000000000" pitchFamily="2" charset="2"/>
              <a:buChar char="Ø"/>
              <a:defRPr/>
            </a:pPr>
            <a:r>
              <a:rPr lang="nl-BE" sz="1600" u="sng" kern="0" dirty="0">
                <a:solidFill>
                  <a:srgbClr val="00B0F0"/>
                </a:solidFill>
                <a:latin typeface="+mn-lt"/>
              </a:rPr>
              <a:t>Opmerking</a:t>
            </a:r>
            <a:r>
              <a:rPr lang="nl-BE" sz="1600" kern="0" dirty="0">
                <a:solidFill>
                  <a:srgbClr val="00B0F0"/>
                </a:solidFill>
                <a:latin typeface="+mn-lt"/>
              </a:rPr>
              <a:t>: Doorboeken naar </a:t>
            </a:r>
            <a:r>
              <a:rPr lang="nl-BE" sz="1600" u="sng" kern="0" dirty="0">
                <a:solidFill>
                  <a:srgbClr val="00B0F0"/>
                </a:solidFill>
                <a:latin typeface="+mn-lt"/>
              </a:rPr>
              <a:t>grootboek</a:t>
            </a:r>
            <a:r>
              <a:rPr lang="nl-BE" sz="1600" kern="0" dirty="0">
                <a:solidFill>
                  <a:srgbClr val="00B0F0"/>
                </a:solidFill>
                <a:latin typeface="+mn-lt"/>
              </a:rPr>
              <a:t> voor </a:t>
            </a:r>
            <a:r>
              <a:rPr lang="nl-BE" sz="1600" kern="0" dirty="0">
                <a:solidFill>
                  <a:srgbClr val="00B0F0"/>
                </a:solidFill>
              </a:rPr>
              <a:t>PO (Inkooporders en Bestelaanvragen), AP (Facturen) </a:t>
            </a:r>
            <a:r>
              <a:rPr lang="nl-BE" sz="1600" kern="0" dirty="0"/>
              <a:t>en AR (Debiteuren) hulpdagboeken </a:t>
            </a:r>
            <a:r>
              <a:rPr lang="nl-BE" sz="1600" kern="0" dirty="0">
                <a:solidFill>
                  <a:srgbClr val="00B0F0"/>
                </a:solidFill>
                <a:latin typeface="+mn-lt"/>
              </a:rPr>
              <a:t>niet Online maar via simultane aanvraag</a:t>
            </a:r>
            <a:endParaRPr lang="nl-BE" sz="1600" kern="0" dirty="0">
              <a:solidFill>
                <a:srgbClr val="00B0F0"/>
              </a:solidFill>
            </a:endParaRPr>
          </a:p>
          <a:p>
            <a:pPr marL="1657350" lvl="3" indent="-285750" eaLnBrk="0" hangingPunct="0">
              <a:spcBef>
                <a:spcPct val="20000"/>
              </a:spcBef>
              <a:buFont typeface="Wingdings" pitchFamily="2" charset="2"/>
              <a:buChar char="Ø"/>
              <a:defRPr/>
            </a:pPr>
            <a:r>
              <a:rPr lang="nl-BE" sz="1200" kern="0" dirty="0">
                <a:solidFill>
                  <a:srgbClr val="00B0F0"/>
                </a:solidFill>
              </a:rPr>
              <a:t>Impact op alle rapporten met journaal en balans informatie (Budget en Grootboek)</a:t>
            </a:r>
          </a:p>
          <a:p>
            <a:pPr marL="1657350" lvl="3" indent="-285750" eaLnBrk="0" hangingPunct="0">
              <a:spcBef>
                <a:spcPct val="20000"/>
              </a:spcBef>
              <a:buFont typeface="Wingdings" pitchFamily="2" charset="2"/>
              <a:buChar char="Ø"/>
              <a:defRPr/>
            </a:pPr>
            <a:r>
              <a:rPr lang="nl-BE" sz="1200" kern="0" dirty="0">
                <a:solidFill>
                  <a:srgbClr val="00B0F0"/>
                </a:solidFill>
              </a:rPr>
              <a:t>Wel online boeken voor declaraties </a:t>
            </a:r>
            <a:r>
              <a:rPr lang="nl-BE" sz="1200" kern="0" dirty="0"/>
              <a:t>en Interne verrichtingen</a:t>
            </a:r>
          </a:p>
          <a:p>
            <a:pPr marL="1657350" lvl="3" indent="-285750" eaLnBrk="0" hangingPunct="0">
              <a:spcBef>
                <a:spcPct val="20000"/>
              </a:spcBef>
              <a:buFont typeface="Wingdings" pitchFamily="2" charset="2"/>
              <a:buChar char="Ø"/>
              <a:defRPr/>
            </a:pPr>
            <a:r>
              <a:rPr lang="nl-BE" sz="1200" kern="0" dirty="0">
                <a:solidFill>
                  <a:srgbClr val="00B0F0"/>
                </a:solidFill>
              </a:rPr>
              <a:t>Inkooporders, bestelaanvragen, facturen om de 15 min doorboeking naar grootboek. </a:t>
            </a:r>
            <a:br>
              <a:rPr lang="nl-BE" sz="1200" b="0" kern="0" dirty="0">
                <a:latin typeface="+mn-lt"/>
              </a:rPr>
            </a:br>
            <a:r>
              <a:rPr lang="nl-BE" sz="1200" kern="0" dirty="0"/>
              <a:t>Ieder uur voor transacties/creditnota’s, ontvangsten en overige ontvangsten (door)boeking van de opgeslagen en/of op volledig gezette verrichtingen</a:t>
            </a:r>
            <a:br>
              <a:rPr lang="nl-BE" sz="1200" b="1" kern="0" dirty="0">
                <a:solidFill>
                  <a:srgbClr val="00B0F0"/>
                </a:solidFill>
                <a:latin typeface="+mn-lt"/>
              </a:rPr>
            </a:br>
            <a:r>
              <a:rPr lang="nl-BE" sz="1200" kern="0" dirty="0">
                <a:solidFill>
                  <a:srgbClr val="00B0F0"/>
                </a:solidFill>
              </a:rPr>
              <a:t>1 maal nachtelijke verwerking voor alles</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nl-NL" sz="1600" b="0" kern="0" dirty="0">
                <a:latin typeface="+mn-lt"/>
              </a:rPr>
              <a:t>DAG-1 rapportering voor specifieke rapporten (vermelding op pagina)</a:t>
            </a:r>
            <a:br>
              <a:rPr lang="nl-NL" sz="1600" b="0" kern="0" dirty="0">
                <a:latin typeface="+mn-lt"/>
              </a:rPr>
            </a:br>
            <a:endParaRPr lang="nl-NL" sz="800" b="0" kern="0" dirty="0">
              <a:latin typeface="+mn-lt"/>
            </a:endParaRP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lang="nl-BE" sz="1600" b="0" kern="0" dirty="0">
                <a:latin typeface="+mn-lt"/>
              </a:rPr>
              <a:t>Dagelijks nachtelijke </a:t>
            </a:r>
            <a:r>
              <a:rPr lang="nl-BE" sz="1600" b="0" kern="0" dirty="0" err="1">
                <a:latin typeface="+mn-lt"/>
              </a:rPr>
              <a:t>refresh</a:t>
            </a:r>
            <a:r>
              <a:rPr lang="nl-BE" sz="1600" b="0" kern="0" dirty="0">
                <a:latin typeface="+mn-lt"/>
              </a:rPr>
              <a:t> jobs via ETL tool (ODI) tussen 23u en 04u</a:t>
            </a:r>
            <a:br>
              <a:rPr lang="nl-BE" sz="1600" b="0" kern="0" dirty="0">
                <a:latin typeface="+mn-lt"/>
              </a:rPr>
            </a:br>
            <a:r>
              <a:rPr lang="nl-BE" sz="1600" b="0" kern="0" dirty="0">
                <a:latin typeface="+mn-lt"/>
              </a:rPr>
              <a:t>Wekelijkse job tussen zaterdag 18u en zondag 6u (Bestedingen/Facturen/Journaal Lijnen)</a:t>
            </a:r>
            <a:br>
              <a:rPr lang="nl-BE" sz="1600" b="0" kern="0" dirty="0">
                <a:latin typeface="+mn-lt"/>
              </a:rPr>
            </a:br>
            <a:endParaRPr lang="nl-NL" sz="700" b="0" kern="0" dirty="0">
              <a:latin typeface="+mn-lt"/>
            </a:endParaRPr>
          </a:p>
        </p:txBody>
      </p:sp>
    </p:spTree>
    <p:extLst>
      <p:ext uri="{BB962C8B-B14F-4D97-AF65-F5344CB8AC3E}">
        <p14:creationId xmlns:p14="http://schemas.microsoft.com/office/powerpoint/2010/main" val="3998592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328765" y="2597869"/>
            <a:ext cx="3132995" cy="831131"/>
          </a:xfrm>
        </p:spPr>
        <p:txBody>
          <a:bodyPr/>
          <a:lstStyle/>
          <a:p>
            <a:r>
              <a:rPr lang="nl-BE" sz="4000" dirty="0"/>
              <a:t>Vaste Activa</a:t>
            </a:r>
          </a:p>
        </p:txBody>
      </p:sp>
    </p:spTree>
    <p:extLst>
      <p:ext uri="{BB962C8B-B14F-4D97-AF65-F5344CB8AC3E}">
        <p14:creationId xmlns:p14="http://schemas.microsoft.com/office/powerpoint/2010/main" val="32448021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Vaste Activa</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008516"/>
            <a:ext cx="7796882" cy="5404984"/>
          </a:xfrm>
        </p:spPr>
        <p:txBody>
          <a:bodyPr/>
          <a:lstStyle/>
          <a:p>
            <a:pPr lvl="1" indent="-342900">
              <a:buFont typeface="Wingdings" panose="05000000000000000000" pitchFamily="2" charset="2"/>
              <a:buChar char="Ø"/>
            </a:pPr>
            <a:endParaRPr lang="nl-BE" b="1" dirty="0"/>
          </a:p>
          <a:p>
            <a:pPr lvl="1" indent="-342900">
              <a:buFont typeface="Wingdings" panose="05000000000000000000" pitchFamily="2" charset="2"/>
              <a:buChar char="Ø"/>
            </a:pPr>
            <a:r>
              <a:rPr lang="nl-BE" dirty="0"/>
              <a:t>Deze rapporten bevatten Logistieke, Financiële en Boekhoudkundige gegevens van de Vaste Activa</a:t>
            </a:r>
            <a:br>
              <a:rPr lang="nl-BE" dirty="0"/>
            </a:br>
            <a:endParaRPr lang="nl-BE" dirty="0"/>
          </a:p>
          <a:p>
            <a:pPr lvl="1" indent="-342900">
              <a:buFont typeface="Wingdings" panose="05000000000000000000" pitchFamily="2" charset="2"/>
              <a:buChar char="Ø"/>
            </a:pPr>
            <a:r>
              <a:rPr lang="nl-BE" dirty="0"/>
              <a:t>Ze worden gebruikt voor de opvolging en ondersteuning van de periodieke inventaris en voor de afsluitingen en jaarlijkse rapporteringen</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871140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Vaste Activa</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325102"/>
            <a:ext cx="7796882" cy="5404984"/>
          </a:xfrm>
        </p:spPr>
        <p:txBody>
          <a:bodyPr/>
          <a:lstStyle/>
          <a:p>
            <a:pPr lvl="1" indent="-342900">
              <a:buFont typeface="Wingdings" panose="05000000000000000000" pitchFamily="2" charset="2"/>
              <a:buChar char="Ø"/>
            </a:pPr>
            <a:r>
              <a:rPr lang="nl-BE" dirty="0"/>
              <a:t>Rapporten:</a:t>
            </a:r>
          </a:p>
          <a:p>
            <a:pPr lvl="4" indent="-342900">
              <a:buFont typeface="Wingdings" panose="05000000000000000000" pitchFamily="2" charset="2"/>
              <a:buChar char="Ø"/>
            </a:pPr>
            <a:r>
              <a:rPr lang="nl-BE" sz="2200" dirty="0">
                <a:solidFill>
                  <a:schemeClr val="bg1">
                    <a:lumMod val="50000"/>
                  </a:schemeClr>
                </a:solidFill>
              </a:rPr>
              <a:t>Financiële Gegevens</a:t>
            </a:r>
          </a:p>
          <a:p>
            <a:pPr lvl="4" indent="-342900">
              <a:buFont typeface="Wingdings" panose="05000000000000000000" pitchFamily="2" charset="2"/>
              <a:buChar char="Ø"/>
            </a:pPr>
            <a:r>
              <a:rPr lang="nl-BE" sz="2200" dirty="0">
                <a:solidFill>
                  <a:schemeClr val="bg1">
                    <a:lumMod val="50000"/>
                  </a:schemeClr>
                </a:solidFill>
              </a:rPr>
              <a:t>Inventarisatie</a:t>
            </a:r>
          </a:p>
          <a:p>
            <a:pPr lvl="4" indent="-342900">
              <a:buFont typeface="Wingdings" panose="05000000000000000000" pitchFamily="2" charset="2"/>
              <a:buChar char="Ø"/>
            </a:pPr>
            <a:r>
              <a:rPr lang="nl-BE" sz="2200" dirty="0">
                <a:solidFill>
                  <a:schemeClr val="bg1">
                    <a:lumMod val="50000"/>
                  </a:schemeClr>
                </a:solidFill>
              </a:rPr>
              <a:t>Buitengebruikstellingen</a:t>
            </a:r>
          </a:p>
          <a:p>
            <a:pPr lvl="4" indent="-342900">
              <a:buFont typeface="Wingdings" panose="05000000000000000000" pitchFamily="2" charset="2"/>
              <a:buChar char="Ø"/>
            </a:pPr>
            <a:r>
              <a:rPr lang="nl-BE" sz="2200" dirty="0">
                <a:solidFill>
                  <a:schemeClr val="bg1">
                    <a:lumMod val="50000"/>
                  </a:schemeClr>
                </a:solidFill>
              </a:rPr>
              <a:t>Overboekingen</a:t>
            </a:r>
          </a:p>
          <a:p>
            <a:pPr lvl="4" indent="-342900">
              <a:buFont typeface="Wingdings" panose="05000000000000000000" pitchFamily="2" charset="2"/>
              <a:buChar char="Ø"/>
            </a:pPr>
            <a:r>
              <a:rPr lang="nl-BE" sz="2200" dirty="0">
                <a:solidFill>
                  <a:schemeClr val="bg1">
                    <a:lumMod val="50000"/>
                  </a:schemeClr>
                </a:solidFill>
              </a:rPr>
              <a:t>Herindelingen</a:t>
            </a:r>
          </a:p>
          <a:p>
            <a:pPr lvl="4" indent="-342900">
              <a:buFont typeface="Wingdings" panose="05000000000000000000" pitchFamily="2" charset="2"/>
              <a:buChar char="Ø"/>
            </a:pPr>
            <a:r>
              <a:rPr lang="nl-BE" sz="2200" dirty="0">
                <a:solidFill>
                  <a:schemeClr val="bg1">
                    <a:lumMod val="50000"/>
                  </a:schemeClr>
                </a:solidFill>
              </a:rPr>
              <a:t>Kapitalisaties</a:t>
            </a:r>
          </a:p>
          <a:p>
            <a:pPr lvl="4" indent="-342900">
              <a:buFont typeface="Wingdings" panose="05000000000000000000" pitchFamily="2" charset="2"/>
              <a:buChar char="Ø"/>
            </a:pPr>
            <a:r>
              <a:rPr lang="nl-BE" sz="2200" dirty="0">
                <a:solidFill>
                  <a:schemeClr val="bg1">
                    <a:lumMod val="50000"/>
                  </a:schemeClr>
                </a:solidFill>
              </a:rPr>
              <a:t>Reconciliatie Afschrijvingen</a:t>
            </a:r>
          </a:p>
          <a:p>
            <a:pPr lvl="4" indent="-342900">
              <a:buFont typeface="Wingdings" panose="05000000000000000000" pitchFamily="2" charset="2"/>
              <a:buChar char="Ø"/>
            </a:pPr>
            <a:r>
              <a:rPr lang="nl-BE" sz="2200" dirty="0">
                <a:solidFill>
                  <a:schemeClr val="bg1">
                    <a:lumMod val="50000"/>
                  </a:schemeClr>
                </a:solidFill>
              </a:rPr>
              <a:t>Prognose Afschrijvingen</a:t>
            </a:r>
            <a:endParaRPr lang="nl-BE" sz="2200" i="1" dirty="0">
              <a:solidFill>
                <a:srgbClr val="00B0F0"/>
              </a:solidFill>
            </a:endParaRPr>
          </a:p>
          <a:p>
            <a:pPr lvl="4" indent="-342900">
              <a:buFont typeface="Wingdings" panose="05000000000000000000" pitchFamily="2" charset="2"/>
              <a:buChar char="Ø"/>
            </a:pPr>
            <a:endParaRPr lang="nl-BE" sz="1600" dirty="0"/>
          </a:p>
          <a:p>
            <a:pPr lvl="1" indent="-342900">
              <a:buFont typeface="Wingdings" panose="05000000000000000000" pitchFamily="2" charset="2"/>
              <a:buChar char="Ø"/>
            </a:pPr>
            <a:r>
              <a:rPr lang="nl-BE" dirty="0"/>
              <a:t>Toegankelijk voor gebruikers met de autorisatie “Financieel Analist” en voor DCB gebruikers</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1293156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Vaste Activa</a:t>
            </a:r>
          </a:p>
        </p:txBody>
      </p:sp>
      <p:sp>
        <p:nvSpPr>
          <p:cNvPr id="11" name="Tekstvak 10">
            <a:extLst>
              <a:ext uri="{FF2B5EF4-FFF2-40B4-BE49-F238E27FC236}">
                <a16:creationId xmlns:a16="http://schemas.microsoft.com/office/drawing/2014/main" id="{D441FA96-D466-4B24-BA3B-E4548AB1C42C}"/>
              </a:ext>
            </a:extLst>
          </p:cNvPr>
          <p:cNvSpPr txBox="1"/>
          <p:nvPr/>
        </p:nvSpPr>
        <p:spPr>
          <a:xfrm>
            <a:off x="253983" y="849550"/>
            <a:ext cx="8727474" cy="461665"/>
          </a:xfrm>
          <a:prstGeom prst="rect">
            <a:avLst/>
          </a:prstGeom>
          <a:noFill/>
        </p:spPr>
        <p:txBody>
          <a:bodyPr wrap="square" rtlCol="0">
            <a:spAutoFit/>
          </a:bodyPr>
          <a:lstStyle>
            <a:defPPr>
              <a:defRPr lang="en-US"/>
            </a:defPPr>
            <a:lvl1pPr>
              <a:defRPr sz="2000" i="1">
                <a:latin typeface="+mn-lt"/>
              </a:defRPr>
            </a:lvl1pPr>
          </a:lstStyle>
          <a:p>
            <a:r>
              <a:rPr lang="nl-BE" sz="2400" b="1" dirty="0"/>
              <a:t>Detail Activa Inventarisatie  -  Detail Activa Financiële Gegevens </a:t>
            </a:r>
          </a:p>
        </p:txBody>
      </p:sp>
      <p:sp>
        <p:nvSpPr>
          <p:cNvPr id="6" name="Tijdelijke aanduiding voor inhoud 1">
            <a:extLst>
              <a:ext uri="{FF2B5EF4-FFF2-40B4-BE49-F238E27FC236}">
                <a16:creationId xmlns:a16="http://schemas.microsoft.com/office/drawing/2014/main" id="{419FAD17-49C7-4F01-8EFE-039218453678}"/>
              </a:ext>
            </a:extLst>
          </p:cNvPr>
          <p:cNvSpPr txBox="1">
            <a:spLocks/>
          </p:cNvSpPr>
          <p:nvPr/>
        </p:nvSpPr>
        <p:spPr>
          <a:xfrm>
            <a:off x="902492" y="1429240"/>
            <a:ext cx="8078965" cy="4349767"/>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FlandersArtSans-Regular" panose="00000500000000000000" pitchFamily="2" charset="0"/>
                <a:ea typeface="+mn-ea"/>
                <a:cs typeface="+mn-cs"/>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1850" indent="-285750"/>
            <a:r>
              <a:rPr lang="nl-BE" sz="1800" dirty="0">
                <a:solidFill>
                  <a:srgbClr val="717171"/>
                </a:solidFill>
              </a:rPr>
              <a:t>Door de “gewone” gebruiker gebruikt om een beeld/stand van zaken te verkrijgen inzake hun Vaste Activa</a:t>
            </a:r>
            <a:br>
              <a:rPr lang="nl-BE" sz="1800" dirty="0">
                <a:solidFill>
                  <a:srgbClr val="717171"/>
                </a:solidFill>
              </a:rPr>
            </a:br>
            <a:endParaRPr lang="nl-BE" sz="800" dirty="0">
              <a:solidFill>
                <a:srgbClr val="717171"/>
              </a:solidFill>
            </a:endParaRPr>
          </a:p>
          <a:p>
            <a:pPr marL="221850" indent="-285750"/>
            <a:r>
              <a:rPr lang="nl-BE" sz="1800" u="sng" dirty="0">
                <a:solidFill>
                  <a:srgbClr val="717171"/>
                </a:solidFill>
              </a:rPr>
              <a:t>Aandachtspunt:</a:t>
            </a:r>
            <a:r>
              <a:rPr lang="nl-BE" sz="1800" dirty="0">
                <a:solidFill>
                  <a:srgbClr val="717171"/>
                </a:solidFill>
              </a:rPr>
              <a:t>  Deze rapporten kunnen niet gebruikt worden voor reconciliatiedoeleinden aangezien deze steeds de huidige stand van zaken weergeven</a:t>
            </a:r>
          </a:p>
          <a:p>
            <a:pPr>
              <a:buNone/>
            </a:pPr>
            <a:endParaRPr lang="nl-BE" sz="800" dirty="0">
              <a:solidFill>
                <a:srgbClr val="717171"/>
              </a:solidFill>
            </a:endParaRPr>
          </a:p>
          <a:p>
            <a:pPr marL="221850" indent="-285750"/>
            <a:r>
              <a:rPr lang="nl-BE" sz="1800" dirty="0">
                <a:solidFill>
                  <a:srgbClr val="717171"/>
                </a:solidFill>
              </a:rPr>
              <a:t>Doorklikmogelijkheden tussen de rapporten onderling en naar </a:t>
            </a:r>
            <a:r>
              <a:rPr lang="nl-BE" sz="1800" dirty="0" err="1">
                <a:solidFill>
                  <a:srgbClr val="717171"/>
                </a:solidFill>
              </a:rPr>
              <a:t>OraFin</a:t>
            </a:r>
            <a:endParaRPr lang="nl-BE" sz="1800" dirty="0">
              <a:solidFill>
                <a:srgbClr val="717171"/>
              </a:solidFill>
            </a:endParaRPr>
          </a:p>
          <a:p>
            <a:pPr marL="221850" indent="-285750"/>
            <a:endParaRPr lang="nl-BE" sz="2400" dirty="0">
              <a:solidFill>
                <a:srgbClr val="717171"/>
              </a:solidFill>
            </a:endParaRPr>
          </a:p>
          <a:p>
            <a:pPr marL="221850" indent="-285750"/>
            <a:endParaRPr lang="nl-BE" sz="1800" dirty="0">
              <a:solidFill>
                <a:srgbClr val="717171"/>
              </a:solidFill>
            </a:endParaRPr>
          </a:p>
          <a:p>
            <a:pPr marL="221850" indent="-285750"/>
            <a:r>
              <a:rPr lang="nl-BE" sz="1800" dirty="0">
                <a:solidFill>
                  <a:srgbClr val="717171"/>
                </a:solidFill>
              </a:rPr>
              <a:t>Belangrijkste reconciliatierapport om een aansluiting te verkrijgen tussen de afschrijvingen op </a:t>
            </a:r>
            <a:r>
              <a:rPr lang="nl-BE" sz="1800" dirty="0" err="1">
                <a:solidFill>
                  <a:srgbClr val="717171"/>
                </a:solidFill>
              </a:rPr>
              <a:t>submodule</a:t>
            </a:r>
            <a:r>
              <a:rPr lang="nl-BE" sz="1800" dirty="0">
                <a:solidFill>
                  <a:srgbClr val="717171"/>
                </a:solidFill>
              </a:rPr>
              <a:t>-niveau en Grootboek</a:t>
            </a:r>
          </a:p>
          <a:p>
            <a:pPr marL="221850" indent="-285750"/>
            <a:endParaRPr lang="nl-BE" sz="800" dirty="0">
              <a:solidFill>
                <a:srgbClr val="717171"/>
              </a:solidFill>
            </a:endParaRPr>
          </a:p>
          <a:p>
            <a:pPr marL="221850" indent="-285750"/>
            <a:r>
              <a:rPr lang="nl-BE" sz="1800" dirty="0">
                <a:solidFill>
                  <a:srgbClr val="717171"/>
                </a:solidFill>
              </a:rPr>
              <a:t>Vooral bij het afsluiten van het boekjaar gebruikt door DCB</a:t>
            </a:r>
          </a:p>
          <a:p>
            <a:pPr marL="221850" indent="-285750"/>
            <a:endParaRPr lang="nl-BE" sz="800" dirty="0">
              <a:solidFill>
                <a:srgbClr val="717171"/>
              </a:solidFill>
            </a:endParaRPr>
          </a:p>
          <a:p>
            <a:pPr marL="221850" indent="-285750"/>
            <a:r>
              <a:rPr lang="nl-BE" sz="1800" dirty="0">
                <a:solidFill>
                  <a:srgbClr val="717171"/>
                </a:solidFill>
              </a:rPr>
              <a:t>Betere verwerking via Excel dan het </a:t>
            </a:r>
            <a:r>
              <a:rPr lang="nl-BE" sz="1800" dirty="0" err="1">
                <a:solidFill>
                  <a:srgbClr val="717171"/>
                </a:solidFill>
              </a:rPr>
              <a:t>OraFin</a:t>
            </a:r>
            <a:r>
              <a:rPr lang="nl-BE" sz="1800" dirty="0">
                <a:solidFill>
                  <a:srgbClr val="717171"/>
                </a:solidFill>
              </a:rPr>
              <a:t>-rapport</a:t>
            </a:r>
          </a:p>
          <a:p>
            <a:pPr marL="221850" indent="-285750"/>
            <a:endParaRPr lang="nl-BE" sz="800" dirty="0">
              <a:solidFill>
                <a:srgbClr val="717171"/>
              </a:solidFill>
            </a:endParaRPr>
          </a:p>
          <a:p>
            <a:pPr marL="221850" indent="-285750"/>
            <a:r>
              <a:rPr lang="nl-BE" sz="1800" dirty="0">
                <a:solidFill>
                  <a:srgbClr val="717171"/>
                </a:solidFill>
              </a:rPr>
              <a:t>Wordt ook vaak opgevraagd door controleactoren (Revisor / Rekenhof)</a:t>
            </a:r>
          </a:p>
          <a:p>
            <a:pPr>
              <a:buNone/>
            </a:pPr>
            <a:endParaRPr lang="nl-BE" sz="1800" dirty="0">
              <a:solidFill>
                <a:srgbClr val="717171"/>
              </a:solidFill>
            </a:endParaRPr>
          </a:p>
        </p:txBody>
      </p:sp>
      <p:sp>
        <p:nvSpPr>
          <p:cNvPr id="7" name="Tekstvak 6">
            <a:extLst>
              <a:ext uri="{FF2B5EF4-FFF2-40B4-BE49-F238E27FC236}">
                <a16:creationId xmlns:a16="http://schemas.microsoft.com/office/drawing/2014/main" id="{EEA72BF0-0D4A-486C-B8FE-844FC27E39AE}"/>
              </a:ext>
            </a:extLst>
          </p:cNvPr>
          <p:cNvSpPr txBox="1"/>
          <p:nvPr/>
        </p:nvSpPr>
        <p:spPr>
          <a:xfrm>
            <a:off x="253983" y="3373290"/>
            <a:ext cx="3720890" cy="461665"/>
          </a:xfrm>
          <a:prstGeom prst="rect">
            <a:avLst/>
          </a:prstGeom>
          <a:noFill/>
        </p:spPr>
        <p:txBody>
          <a:bodyPr wrap="none" rtlCol="0">
            <a:spAutoFit/>
          </a:bodyPr>
          <a:lstStyle>
            <a:defPPr>
              <a:defRPr lang="en-US"/>
            </a:defPPr>
            <a:lvl1pPr>
              <a:defRPr sz="2000" i="1">
                <a:latin typeface="+mn-lt"/>
              </a:defRPr>
            </a:lvl1pPr>
          </a:lstStyle>
          <a:p>
            <a:r>
              <a:rPr lang="nl-BE" sz="2400" b="1" dirty="0"/>
              <a:t>Reconciliatie Afschrijvingen</a:t>
            </a:r>
          </a:p>
        </p:txBody>
      </p:sp>
    </p:spTree>
    <p:extLst>
      <p:ext uri="{BB962C8B-B14F-4D97-AF65-F5344CB8AC3E}">
        <p14:creationId xmlns:p14="http://schemas.microsoft.com/office/powerpoint/2010/main" val="15084386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22391" y="2792297"/>
            <a:ext cx="4299218" cy="831131"/>
          </a:xfrm>
        </p:spPr>
        <p:txBody>
          <a:bodyPr/>
          <a:lstStyle/>
          <a:p>
            <a:r>
              <a:rPr lang="nl-BE" sz="4000" dirty="0"/>
              <a:t>Budget Uitgaven</a:t>
            </a:r>
          </a:p>
        </p:txBody>
      </p:sp>
    </p:spTree>
    <p:extLst>
      <p:ext uri="{BB962C8B-B14F-4D97-AF65-F5344CB8AC3E}">
        <p14:creationId xmlns:p14="http://schemas.microsoft.com/office/powerpoint/2010/main" val="1169831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171801"/>
            <a:ext cx="7796882" cy="5404984"/>
          </a:xfrm>
        </p:spPr>
        <p:txBody>
          <a:bodyPr/>
          <a:lstStyle/>
          <a:p>
            <a:pPr lvl="1" indent="-342900">
              <a:buFont typeface="Wingdings" panose="05000000000000000000" pitchFamily="2" charset="2"/>
              <a:buChar char="Ø"/>
            </a:pPr>
            <a:r>
              <a:rPr lang="nl-BE" dirty="0"/>
              <a:t>Aan de hand van budgetrapportering kan iedere organisatie/beleidsdomein/entiteit zijn uitgavenbudget opvolgen, vertrekkende vanuit het begrotingsartikel of het programma (basisallocatie)</a:t>
            </a:r>
          </a:p>
          <a:p>
            <a:pPr marL="233100" lvl="1" indent="0">
              <a:buNone/>
            </a:pPr>
            <a:endParaRPr lang="nl-BE" dirty="0"/>
          </a:p>
          <a:p>
            <a:pPr lvl="1" indent="-342900">
              <a:buFont typeface="Wingdings" panose="05000000000000000000" pitchFamily="2" charset="2"/>
              <a:buChar char="Ø"/>
            </a:pPr>
            <a:r>
              <a:rPr lang="nl-BE" dirty="0"/>
              <a:t>Ze laten toe om op te zoeken hoe groot het budget is, hoeveel er gereserveerd is, hoeveel er werkelijk al gefactureerd is en wat de beschikbare middelen nog zijn</a:t>
            </a:r>
            <a:br>
              <a:rPr lang="nl-BE" dirty="0"/>
            </a:br>
            <a:endParaRPr lang="nl-BE" dirty="0"/>
          </a:p>
          <a:p>
            <a:pPr lvl="1" indent="-342900">
              <a:buFont typeface="Wingdings" panose="05000000000000000000" pitchFamily="2" charset="2"/>
              <a:buChar char="Ø"/>
            </a:pPr>
            <a:r>
              <a:rPr lang="nl-BE" dirty="0"/>
              <a:t>Vanuit de overzicht rapporten kan de gebruiker doorklikken naar een gedetailleerd overzicht van de middelen en de aanrekeningen op het niveau Programma, Economische Rekening, Kostensoort en/of Project.</a:t>
            </a:r>
            <a:br>
              <a:rPr lang="nl-BE" dirty="0"/>
            </a:b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5232209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325102"/>
            <a:ext cx="7796882" cy="5404984"/>
          </a:xfrm>
        </p:spPr>
        <p:txBody>
          <a:bodyPr/>
          <a:lstStyle/>
          <a:p>
            <a:pPr lvl="1" indent="-342900">
              <a:buFont typeface="Wingdings" panose="05000000000000000000" pitchFamily="2" charset="2"/>
              <a:buChar char="Ø"/>
            </a:pPr>
            <a:r>
              <a:rPr lang="nl-BE" dirty="0"/>
              <a:t>Rapporten:</a:t>
            </a:r>
          </a:p>
          <a:p>
            <a:pPr lvl="4" indent="-342900">
              <a:buFont typeface="Wingdings" panose="05000000000000000000" pitchFamily="2" charset="2"/>
              <a:buChar char="Ø"/>
            </a:pPr>
            <a:r>
              <a:rPr lang="nl-BE" sz="2200" dirty="0">
                <a:solidFill>
                  <a:schemeClr val="bg1">
                    <a:lumMod val="50000"/>
                  </a:schemeClr>
                </a:solidFill>
              </a:rPr>
              <a:t>Overzicht BM</a:t>
            </a:r>
          </a:p>
          <a:p>
            <a:pPr lvl="4" indent="-342900">
              <a:buFont typeface="Wingdings" panose="05000000000000000000" pitchFamily="2" charset="2"/>
              <a:buChar char="Ø"/>
            </a:pPr>
            <a:r>
              <a:rPr lang="nl-BE" sz="2200" dirty="0">
                <a:solidFill>
                  <a:schemeClr val="bg1">
                    <a:lumMod val="50000"/>
                  </a:schemeClr>
                </a:solidFill>
              </a:rPr>
              <a:t>Samenstelling</a:t>
            </a:r>
          </a:p>
          <a:p>
            <a:pPr lvl="4" indent="-342900">
              <a:buFont typeface="Wingdings" panose="05000000000000000000" pitchFamily="2" charset="2"/>
              <a:buChar char="Ø"/>
            </a:pPr>
            <a:r>
              <a:rPr lang="nl-BE" sz="2200" dirty="0">
                <a:solidFill>
                  <a:schemeClr val="bg1">
                    <a:lumMod val="50000"/>
                  </a:schemeClr>
                </a:solidFill>
              </a:rPr>
              <a:t>Bestedingen</a:t>
            </a:r>
          </a:p>
          <a:p>
            <a:pPr lvl="4" indent="-342900">
              <a:buFont typeface="Wingdings" panose="05000000000000000000" pitchFamily="2" charset="2"/>
              <a:buChar char="Ø"/>
            </a:pPr>
            <a:r>
              <a:rPr lang="nl-BE" sz="2200" dirty="0">
                <a:solidFill>
                  <a:schemeClr val="bg1">
                    <a:lumMod val="50000"/>
                  </a:schemeClr>
                </a:solidFill>
              </a:rPr>
              <a:t>Uitvoering begroting</a:t>
            </a:r>
          </a:p>
          <a:p>
            <a:pPr lvl="4" indent="-342900">
              <a:buFont typeface="Wingdings" panose="05000000000000000000" pitchFamily="2" charset="2"/>
              <a:buChar char="Ø"/>
            </a:pPr>
            <a:r>
              <a:rPr lang="nl-BE" sz="2200" dirty="0" err="1">
                <a:solidFill>
                  <a:schemeClr val="bg1">
                    <a:lumMod val="50000"/>
                  </a:schemeClr>
                </a:solidFill>
              </a:rPr>
              <a:t>Encours</a:t>
            </a:r>
            <a:endParaRPr lang="nl-BE" sz="2200" dirty="0">
              <a:solidFill>
                <a:schemeClr val="bg1">
                  <a:lumMod val="50000"/>
                </a:schemeClr>
              </a:solidFill>
            </a:endParaRPr>
          </a:p>
          <a:p>
            <a:pPr lvl="4" indent="-342900">
              <a:buFont typeface="Wingdings" panose="05000000000000000000" pitchFamily="2" charset="2"/>
              <a:buChar char="Ø"/>
            </a:pPr>
            <a:r>
              <a:rPr lang="nl-BE" sz="2200" dirty="0">
                <a:solidFill>
                  <a:schemeClr val="bg1">
                    <a:lumMod val="50000"/>
                  </a:schemeClr>
                </a:solidFill>
              </a:rPr>
              <a:t>Exceptie BM – Budgetoverschrijdingen</a:t>
            </a:r>
          </a:p>
          <a:p>
            <a:pPr lvl="4" indent="-342900">
              <a:buFont typeface="Wingdings" panose="05000000000000000000" pitchFamily="2" charset="2"/>
              <a:buChar char="Ø"/>
            </a:pPr>
            <a:r>
              <a:rPr lang="nl-BE" sz="2200" dirty="0">
                <a:solidFill>
                  <a:schemeClr val="bg1">
                    <a:lumMod val="50000"/>
                  </a:schemeClr>
                </a:solidFill>
              </a:rPr>
              <a:t>Overzicht BM Maandbasis</a:t>
            </a:r>
          </a:p>
          <a:p>
            <a:pPr lvl="4" indent="-342900">
              <a:buFont typeface="Wingdings" panose="05000000000000000000" pitchFamily="2" charset="2"/>
              <a:buChar char="Ø"/>
            </a:pPr>
            <a:r>
              <a:rPr lang="nl-BE" sz="2200" dirty="0">
                <a:solidFill>
                  <a:schemeClr val="bg1">
                    <a:lumMod val="50000"/>
                  </a:schemeClr>
                </a:solidFill>
              </a:rPr>
              <a:t>Prognose Vereffening</a:t>
            </a:r>
          </a:p>
          <a:p>
            <a:pPr lvl="4" indent="-342900">
              <a:buFont typeface="Wingdings" panose="05000000000000000000" pitchFamily="2" charset="2"/>
              <a:buChar char="Ø"/>
            </a:pPr>
            <a:endParaRPr lang="nl-BE" sz="2200" dirty="0">
              <a:solidFill>
                <a:schemeClr val="bg1">
                  <a:lumMod val="50000"/>
                </a:schemeClr>
              </a:solidFill>
            </a:endParaRPr>
          </a:p>
          <a:p>
            <a:pPr lvl="4" indent="-342900">
              <a:buFont typeface="Wingdings" panose="05000000000000000000" pitchFamily="2" charset="2"/>
              <a:buChar char="Ø"/>
            </a:pPr>
            <a:endParaRPr lang="nl-BE" sz="1600" dirty="0"/>
          </a:p>
          <a:p>
            <a:pPr lvl="1" indent="-342900">
              <a:buFont typeface="Wingdings" panose="05000000000000000000" pitchFamily="2" charset="2"/>
              <a:buChar char="Ø"/>
            </a:pPr>
            <a:r>
              <a:rPr lang="nl-BE" dirty="0"/>
              <a:t>Toegankelijk voor Alle Gebruikers</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200207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129159"/>
            <a:ext cx="8125884" cy="5404984"/>
          </a:xfrm>
        </p:spPr>
        <p:txBody>
          <a:bodyPr/>
          <a:lstStyle/>
          <a:p>
            <a:pPr lvl="1" indent="-342900">
              <a:buFont typeface="Wingdings" panose="05000000000000000000" pitchFamily="2" charset="2"/>
              <a:buChar char="Ø"/>
            </a:pPr>
            <a:r>
              <a:rPr lang="nl-BE" sz="2000" u="sng" kern="0" dirty="0">
                <a:solidFill>
                  <a:schemeClr val="tx1"/>
                </a:solidFill>
              </a:rPr>
              <a:t>Gesplitst krediet</a:t>
            </a:r>
            <a:r>
              <a:rPr lang="nl-BE" sz="2000" kern="0" dirty="0"/>
              <a:t>: veelal VAK ≠ VEK  - </a:t>
            </a:r>
            <a:r>
              <a:rPr lang="nl-BE" sz="2000" i="1" kern="0" dirty="0"/>
              <a:t>Aard Krediet 2</a:t>
            </a:r>
            <a:r>
              <a:rPr lang="nl-BE" sz="2000" kern="0" dirty="0"/>
              <a:t> </a:t>
            </a:r>
          </a:p>
          <a:p>
            <a:pPr marL="1097100" lvl="4" indent="0">
              <a:buNone/>
            </a:pPr>
            <a:r>
              <a:rPr lang="nl-BE" kern="0" dirty="0"/>
              <a:t>VAK</a:t>
            </a:r>
            <a:r>
              <a:rPr lang="nl-BE" kern="0" dirty="0">
                <a:solidFill>
                  <a:schemeClr val="bg1">
                    <a:lumMod val="50000"/>
                  </a:schemeClr>
                </a:solidFill>
              </a:rPr>
              <a:t> : vastleggingskrediet : budget om verbintenissen </a:t>
            </a:r>
          </a:p>
          <a:p>
            <a:pPr marL="1097100" lvl="4" indent="0">
              <a:buNone/>
            </a:pPr>
            <a:r>
              <a:rPr lang="nl-BE" kern="0" dirty="0">
                <a:solidFill>
                  <a:schemeClr val="bg1">
                    <a:lumMod val="50000"/>
                  </a:schemeClr>
                </a:solidFill>
              </a:rPr>
              <a:t>        aan te gaan (contracten, aankopen, subsidies,…)</a:t>
            </a:r>
          </a:p>
          <a:p>
            <a:pPr marL="1097100" lvl="4" indent="0">
              <a:buNone/>
            </a:pPr>
            <a:r>
              <a:rPr lang="nl-BE" kern="0" dirty="0"/>
              <a:t>VEK</a:t>
            </a:r>
            <a:r>
              <a:rPr lang="nl-BE" kern="0" dirty="0">
                <a:solidFill>
                  <a:schemeClr val="bg1">
                    <a:lumMod val="50000"/>
                  </a:schemeClr>
                </a:solidFill>
              </a:rPr>
              <a:t> : vereffeningskrediet : budget om verbintenissen te                </a:t>
            </a:r>
          </a:p>
          <a:p>
            <a:pPr marL="1097100" lvl="4" indent="0">
              <a:buNone/>
            </a:pPr>
            <a:r>
              <a:rPr lang="nl-BE" kern="0" dirty="0">
                <a:solidFill>
                  <a:schemeClr val="bg1">
                    <a:lumMod val="50000"/>
                  </a:schemeClr>
                </a:solidFill>
              </a:rPr>
              <a:t>        vereffenen/aan te rekenen</a:t>
            </a:r>
            <a:br>
              <a:rPr lang="nl-BE" kern="0" dirty="0">
                <a:solidFill>
                  <a:schemeClr val="bg1">
                    <a:lumMod val="50000"/>
                  </a:schemeClr>
                </a:solidFill>
              </a:rPr>
            </a:br>
            <a:r>
              <a:rPr lang="nl-BE" kern="0" dirty="0">
                <a:solidFill>
                  <a:schemeClr val="bg1">
                    <a:lumMod val="50000"/>
                  </a:schemeClr>
                </a:solidFill>
              </a:rPr>
              <a:t>        (facturen, vergoedingen, schuldvorderingen,…)</a:t>
            </a:r>
          </a:p>
          <a:p>
            <a:pPr marL="174625" lvl="0" indent="-174625" fontAlgn="base">
              <a:lnSpc>
                <a:spcPct val="100000"/>
              </a:lnSpc>
              <a:spcBef>
                <a:spcPct val="20000"/>
              </a:spcBef>
              <a:spcAft>
                <a:spcPct val="0"/>
              </a:spcAft>
              <a:buClr>
                <a:srgbClr val="FF0000"/>
              </a:buClr>
              <a:buSzTx/>
              <a:buNone/>
              <a:defRPr/>
            </a:pPr>
            <a:r>
              <a:rPr lang="nl-BE" sz="2000" kern="0" dirty="0">
                <a:solidFill>
                  <a:schemeClr val="bg1">
                    <a:lumMod val="50000"/>
                  </a:schemeClr>
                </a:solidFill>
              </a:rPr>
              <a:t>		           verbintenissen van </a:t>
            </a:r>
            <a:r>
              <a:rPr lang="nl-BE" sz="2000" kern="0" dirty="0"/>
              <a:t>vorige jaren </a:t>
            </a:r>
            <a:r>
              <a:rPr lang="nl-BE" sz="2000" kern="0" dirty="0">
                <a:solidFill>
                  <a:schemeClr val="bg1">
                    <a:lumMod val="50000"/>
                  </a:schemeClr>
                </a:solidFill>
              </a:rPr>
              <a:t>en </a:t>
            </a:r>
            <a:r>
              <a:rPr lang="nl-BE" sz="2000" kern="0" dirty="0"/>
              <a:t>huidig jaar</a:t>
            </a:r>
          </a:p>
          <a:p>
            <a:pPr marL="174625" lvl="0" indent="-174625" fontAlgn="base">
              <a:lnSpc>
                <a:spcPct val="100000"/>
              </a:lnSpc>
              <a:spcBef>
                <a:spcPct val="20000"/>
              </a:spcBef>
              <a:spcAft>
                <a:spcPct val="0"/>
              </a:spcAft>
              <a:buClr>
                <a:srgbClr val="FF0000"/>
              </a:buClr>
              <a:buSzTx/>
              <a:buNone/>
              <a:defRPr/>
            </a:pPr>
            <a:endParaRPr lang="nl-BE" sz="1000" i="1" kern="0" dirty="0"/>
          </a:p>
          <a:p>
            <a:pPr lvl="1" indent="-342900">
              <a:buFont typeface="Wingdings" panose="05000000000000000000" pitchFamily="2" charset="2"/>
              <a:buChar char="Ø"/>
            </a:pPr>
            <a:r>
              <a:rPr lang="nl-BE" sz="2000" u="sng" kern="0" dirty="0">
                <a:solidFill>
                  <a:schemeClr val="tx1"/>
                </a:solidFill>
              </a:rPr>
              <a:t>Variabel krediet</a:t>
            </a:r>
            <a:r>
              <a:rPr lang="nl-BE" sz="2000" kern="0" dirty="0"/>
              <a:t>: VAK = VEK  - </a:t>
            </a:r>
            <a:r>
              <a:rPr lang="nl-BE" sz="1600" i="1" kern="0" dirty="0"/>
              <a:t>Aard Krediet 4</a:t>
            </a:r>
          </a:p>
          <a:p>
            <a:pPr marL="1097100" lvl="4" indent="0">
              <a:buNone/>
            </a:pPr>
            <a:r>
              <a:rPr lang="nl-BE" kern="0" dirty="0">
                <a:solidFill>
                  <a:schemeClr val="bg1">
                    <a:lumMod val="50000"/>
                  </a:schemeClr>
                </a:solidFill>
              </a:rPr>
              <a:t>Ontvangsten bepalen de uitgaven = </a:t>
            </a:r>
            <a:r>
              <a:rPr lang="nl-BE" kern="0" dirty="0"/>
              <a:t>Spijzen VEK en VAK</a:t>
            </a:r>
          </a:p>
          <a:p>
            <a:pPr marL="174625" lvl="0" indent="-174625" fontAlgn="base">
              <a:lnSpc>
                <a:spcPct val="100000"/>
              </a:lnSpc>
              <a:spcBef>
                <a:spcPct val="20000"/>
              </a:spcBef>
              <a:spcAft>
                <a:spcPct val="0"/>
              </a:spcAft>
              <a:buClr>
                <a:srgbClr val="FF0000"/>
              </a:buClr>
              <a:buSzTx/>
              <a:buNone/>
              <a:defRPr/>
            </a:pPr>
            <a:r>
              <a:rPr lang="nl-BE" sz="2000" kern="0" dirty="0">
                <a:solidFill>
                  <a:schemeClr val="bg1">
                    <a:lumMod val="50000"/>
                  </a:schemeClr>
                </a:solidFill>
              </a:rPr>
              <a:t>		   Kredietsaldo overdraagbaar naar volgend jaar</a:t>
            </a:r>
          </a:p>
          <a:p>
            <a:pPr lvl="1" indent="-342900">
              <a:buFont typeface="Wingdings" panose="05000000000000000000" pitchFamily="2" charset="2"/>
              <a:buChar char="Ø"/>
            </a:pPr>
            <a:endParaRPr lang="nl-BE" sz="1000" i="1" kern="0" dirty="0"/>
          </a:p>
          <a:p>
            <a:pPr lvl="1" indent="-342900">
              <a:buFont typeface="Wingdings" panose="05000000000000000000" pitchFamily="2" charset="2"/>
              <a:buChar char="Ø"/>
            </a:pPr>
            <a:r>
              <a:rPr lang="nl-BE" sz="2000" u="sng" kern="0" dirty="0">
                <a:solidFill>
                  <a:schemeClr val="tx1"/>
                </a:solidFill>
              </a:rPr>
              <a:t>Correlatief krediet</a:t>
            </a:r>
            <a:r>
              <a:rPr lang="nl-BE" sz="2000" kern="0" dirty="0">
                <a:solidFill>
                  <a:srgbClr val="9B9B9B"/>
                </a:solidFill>
              </a:rPr>
              <a:t>: </a:t>
            </a:r>
            <a:r>
              <a:rPr lang="nl-BE" sz="1600" i="1" kern="0" dirty="0"/>
              <a:t>– Aard Krediet 5  </a:t>
            </a:r>
            <a:r>
              <a:rPr lang="nl-BE" sz="1600" i="1" kern="0" dirty="0">
                <a:sym typeface="Wingdings" panose="05000000000000000000" pitchFamily="2" charset="2"/>
              </a:rPr>
              <a:t> Afgeschaft sinds 01/01/2020</a:t>
            </a:r>
            <a:endParaRPr lang="nl-BE" sz="1600" i="1" kern="0" dirty="0"/>
          </a:p>
          <a:p>
            <a:pPr marL="864000" lvl="3" indent="0">
              <a:spcBef>
                <a:spcPct val="20000"/>
              </a:spcBef>
              <a:buClr>
                <a:srgbClr val="FF0000"/>
              </a:buClr>
              <a:buNone/>
              <a:defRPr/>
            </a:pPr>
            <a:r>
              <a:rPr lang="nl-BE" kern="0" dirty="0">
                <a:solidFill>
                  <a:schemeClr val="bg1">
                    <a:lumMod val="50000"/>
                  </a:schemeClr>
                </a:solidFill>
              </a:rPr>
              <a:t>Krediet in VG verleend aan rechtspersonen (RP) zodat zij hun machtigingen kunnen vereffenen</a:t>
            </a:r>
            <a:br>
              <a:rPr lang="nl-BE" kern="0" dirty="0">
                <a:solidFill>
                  <a:schemeClr val="bg1">
                    <a:lumMod val="50000"/>
                  </a:schemeClr>
                </a:solidFill>
              </a:rPr>
            </a:br>
            <a:r>
              <a:rPr lang="nl-BE" kern="0" dirty="0">
                <a:solidFill>
                  <a:schemeClr val="bg1">
                    <a:lumMod val="50000"/>
                  </a:schemeClr>
                </a:solidFill>
              </a:rPr>
              <a:t>bij de RP is dit het vereffeningskrediet van de machtigingen</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2992521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673559" y="1129159"/>
            <a:ext cx="7796882" cy="5404984"/>
          </a:xfrm>
        </p:spPr>
        <p:txBody>
          <a:bodyPr/>
          <a:lstStyle/>
          <a:p>
            <a:pPr lvl="1" indent="-342900">
              <a:buFont typeface="Wingdings" panose="05000000000000000000" pitchFamily="2" charset="2"/>
              <a:buChar char="Ø"/>
            </a:pPr>
            <a:r>
              <a:rPr lang="nl-BE" sz="2000" b="1" kern="0" dirty="0">
                <a:solidFill>
                  <a:schemeClr val="tx1"/>
                </a:solidFill>
              </a:rPr>
              <a:t>VEK</a:t>
            </a:r>
            <a:r>
              <a:rPr lang="nl-BE" sz="2000" kern="0" dirty="0"/>
              <a:t>: ‘Werkelijk’ en ‘Werkelijk in uitvoering’</a:t>
            </a:r>
          </a:p>
          <a:p>
            <a:pPr lvl="1" indent="-342900">
              <a:buFont typeface="Wingdings" panose="05000000000000000000" pitchFamily="2" charset="2"/>
              <a:buChar char="Ø"/>
            </a:pPr>
            <a:endParaRPr lang="nl-BE" sz="2000" kern="0" dirty="0"/>
          </a:p>
          <a:p>
            <a:pPr lvl="1" indent="-342900">
              <a:buFont typeface="Wingdings" panose="05000000000000000000" pitchFamily="2" charset="2"/>
              <a:buChar char="Ø"/>
            </a:pPr>
            <a:r>
              <a:rPr lang="nl-BE" sz="2000" b="1" i="1" u="sng" kern="0" dirty="0">
                <a:solidFill>
                  <a:schemeClr val="tx1"/>
                </a:solidFill>
              </a:rPr>
              <a:t>Werkelijk in uitvoering</a:t>
            </a:r>
            <a:r>
              <a:rPr lang="nl-BE" sz="2000" kern="0" dirty="0"/>
              <a:t> = de gestarte vereffeningen: </a:t>
            </a:r>
            <a:br>
              <a:rPr lang="nl-BE" sz="2000" kern="0" dirty="0"/>
            </a:br>
            <a:r>
              <a:rPr lang="nl-BE" sz="2000" kern="0" dirty="0"/>
              <a:t>factuurreserveringen, opgestarte interne verrichtingen, opgestarte declaraties, niet-gefactureerde </a:t>
            </a:r>
            <a:r>
              <a:rPr lang="nl-BE" sz="2000" kern="0" dirty="0" err="1"/>
              <a:t>TOF’s</a:t>
            </a:r>
            <a:endParaRPr lang="nl-BE" sz="2000" kern="0" dirty="0"/>
          </a:p>
          <a:p>
            <a:pPr lvl="1" indent="-342900">
              <a:buFont typeface="Wingdings" panose="05000000000000000000" pitchFamily="2" charset="2"/>
              <a:buChar char="Ø"/>
            </a:pPr>
            <a:endParaRPr lang="nl-BE" sz="2000" kern="0" dirty="0"/>
          </a:p>
          <a:p>
            <a:pPr lvl="1" indent="-342900">
              <a:buFont typeface="Wingdings" panose="05000000000000000000" pitchFamily="2" charset="2"/>
              <a:buChar char="Ø"/>
            </a:pPr>
            <a:r>
              <a:rPr lang="nl-BE" sz="2000" b="1" kern="0" dirty="0">
                <a:solidFill>
                  <a:schemeClr val="tx1"/>
                </a:solidFill>
              </a:rPr>
              <a:t>VAK</a:t>
            </a:r>
            <a:r>
              <a:rPr lang="nl-BE" sz="2000" kern="0" dirty="0"/>
              <a:t>: </a:t>
            </a:r>
            <a:r>
              <a:rPr lang="nl-BE" sz="2000" b="1" i="1" u="sng" kern="0" dirty="0">
                <a:solidFill>
                  <a:schemeClr val="tx1"/>
                </a:solidFill>
              </a:rPr>
              <a:t>Openstaande vastleggingen (R)</a:t>
            </a:r>
            <a:r>
              <a:rPr lang="nl-BE" sz="2000" b="1" i="1" kern="0" dirty="0">
                <a:solidFill>
                  <a:schemeClr val="tx1"/>
                </a:solidFill>
              </a:rPr>
              <a:t> </a:t>
            </a:r>
            <a:r>
              <a:rPr lang="nl-BE" sz="2000" kern="0" dirty="0"/>
              <a:t>en </a:t>
            </a:r>
            <a:r>
              <a:rPr lang="nl-BE" sz="2000" b="1" i="1" u="sng" kern="0" dirty="0">
                <a:solidFill>
                  <a:schemeClr val="tx1"/>
                </a:solidFill>
              </a:rPr>
              <a:t>Gefactureerde Vastleggingen (W)</a:t>
            </a:r>
          </a:p>
          <a:p>
            <a:pPr lvl="1" indent="-342900">
              <a:buFont typeface="Wingdings" panose="05000000000000000000" pitchFamily="2" charset="2"/>
              <a:buChar char="Ø"/>
            </a:pPr>
            <a:endParaRPr lang="nl-BE" sz="2000" b="1" i="1" u="sng" kern="0" dirty="0">
              <a:solidFill>
                <a:schemeClr val="tx1"/>
              </a:solidFill>
            </a:endParaRPr>
          </a:p>
          <a:p>
            <a:pPr lvl="1" indent="-342900">
              <a:buFont typeface="Wingdings" panose="05000000000000000000" pitchFamily="2" charset="2"/>
              <a:buChar char="Ø"/>
            </a:pPr>
            <a:r>
              <a:rPr lang="nl-BE" sz="2000" kern="0" dirty="0"/>
              <a:t>VEK–Werkelijk = VAK–Gefactureerde Vastleggingen (W)</a:t>
            </a:r>
          </a:p>
          <a:p>
            <a:pPr lvl="1" indent="-342900">
              <a:buFont typeface="Wingdings" panose="05000000000000000000" pitchFamily="2" charset="2"/>
              <a:buChar char="Ø"/>
            </a:pPr>
            <a:endParaRPr lang="nl-BE" sz="2000" kern="0" dirty="0"/>
          </a:p>
          <a:p>
            <a:pPr lvl="1" indent="-342900">
              <a:buFont typeface="Wingdings" panose="05000000000000000000" pitchFamily="2" charset="2"/>
              <a:buChar char="Ø"/>
            </a:pPr>
            <a:r>
              <a:rPr lang="nl-BE" sz="2000" b="1" dirty="0">
                <a:solidFill>
                  <a:schemeClr val="tx1"/>
                </a:solidFill>
              </a:rPr>
              <a:t>BM</a:t>
            </a:r>
            <a:r>
              <a:rPr lang="nl-BE" sz="2000" dirty="0"/>
              <a:t> : Beschikbare Middelen =  	</a:t>
            </a:r>
            <a:r>
              <a:rPr lang="nl-BE" sz="2000" dirty="0">
                <a:solidFill>
                  <a:schemeClr val="tx1"/>
                </a:solidFill>
              </a:rPr>
              <a:t>  B	Budget</a:t>
            </a:r>
          </a:p>
          <a:p>
            <a:pPr marL="174625" indent="-174625">
              <a:buNone/>
            </a:pPr>
            <a:r>
              <a:rPr lang="nl-BE" sz="2000" dirty="0"/>
              <a:t>						- R	Reserveringen</a:t>
            </a:r>
          </a:p>
          <a:p>
            <a:pPr marL="174625" indent="-174625">
              <a:buNone/>
            </a:pPr>
            <a:r>
              <a:rPr lang="nl-BE" sz="2000" dirty="0"/>
              <a:t>						- W	Werkelijk</a:t>
            </a:r>
          </a:p>
          <a:p>
            <a:pPr marL="174625" indent="-174625">
              <a:buNone/>
            </a:pPr>
            <a:r>
              <a:rPr lang="nl-BE" sz="2000" dirty="0"/>
              <a:t>						 BM</a:t>
            </a:r>
            <a:br>
              <a:rPr lang="nl-BE" dirty="0"/>
            </a:br>
            <a:endParaRPr lang="nl-BE" sz="1600" dirty="0"/>
          </a:p>
          <a:p>
            <a:pPr marL="685800" lvl="1" indent="-285750">
              <a:buFont typeface="Wingdings" panose="05000000000000000000" pitchFamily="2" charset="2"/>
              <a:buChar char="Ø"/>
            </a:pPr>
            <a:endParaRPr lang="nl-BE" sz="1800" dirty="0"/>
          </a:p>
        </p:txBody>
      </p:sp>
      <p:sp>
        <p:nvSpPr>
          <p:cNvPr id="5" name="Rechthoek 4">
            <a:extLst>
              <a:ext uri="{FF2B5EF4-FFF2-40B4-BE49-F238E27FC236}">
                <a16:creationId xmlns:a16="http://schemas.microsoft.com/office/drawing/2014/main" id="{CB4E3330-55E0-4AB0-9088-95E1144B5F15}"/>
              </a:ext>
            </a:extLst>
          </p:cNvPr>
          <p:cNvSpPr/>
          <p:nvPr/>
        </p:nvSpPr>
        <p:spPr>
          <a:xfrm>
            <a:off x="5575684" y="5367440"/>
            <a:ext cx="320922" cy="246221"/>
          </a:xfrm>
          <a:prstGeom prst="rect">
            <a:avLst/>
          </a:prstGeom>
        </p:spPr>
        <p:txBody>
          <a:bodyPr wrap="none">
            <a:spAutoFit/>
          </a:bodyPr>
          <a:lstStyle/>
          <a:p>
            <a:r>
              <a:rPr lang="nl-BE" sz="1000" dirty="0">
                <a:latin typeface="+mj-lt"/>
              </a:rPr>
              <a:t>(*)</a:t>
            </a:r>
          </a:p>
        </p:txBody>
      </p:sp>
      <p:cxnSp>
        <p:nvCxnSpPr>
          <p:cNvPr id="6" name="Rechte verbindingslijn 5">
            <a:extLst>
              <a:ext uri="{FF2B5EF4-FFF2-40B4-BE49-F238E27FC236}">
                <a16:creationId xmlns:a16="http://schemas.microsoft.com/office/drawing/2014/main" id="{2BE956C5-ED87-4F97-A4A2-ECA543676602}"/>
              </a:ext>
            </a:extLst>
          </p:cNvPr>
          <p:cNvCxnSpPr/>
          <p:nvPr/>
        </p:nvCxnSpPr>
        <p:spPr bwMode="auto">
          <a:xfrm>
            <a:off x="5121996" y="5361471"/>
            <a:ext cx="6141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 name="Rechthoek 6">
            <a:extLst>
              <a:ext uri="{FF2B5EF4-FFF2-40B4-BE49-F238E27FC236}">
                <a16:creationId xmlns:a16="http://schemas.microsoft.com/office/drawing/2014/main" id="{8B5AD6B0-55C0-409C-A5CB-8522A951DE4E}"/>
              </a:ext>
            </a:extLst>
          </p:cNvPr>
          <p:cNvSpPr/>
          <p:nvPr/>
        </p:nvSpPr>
        <p:spPr>
          <a:xfrm>
            <a:off x="6535331" y="5885804"/>
            <a:ext cx="2127505" cy="261610"/>
          </a:xfrm>
          <a:prstGeom prst="rect">
            <a:avLst/>
          </a:prstGeom>
        </p:spPr>
        <p:txBody>
          <a:bodyPr wrap="none">
            <a:spAutoFit/>
          </a:bodyPr>
          <a:lstStyle/>
          <a:p>
            <a:r>
              <a:rPr lang="nl-BE" sz="1100" dirty="0">
                <a:latin typeface="+mj-lt"/>
              </a:rPr>
              <a:t>(*) </a:t>
            </a:r>
            <a:r>
              <a:rPr lang="nl-BE" sz="1100" dirty="0">
                <a:solidFill>
                  <a:srgbClr val="0070C0"/>
                </a:solidFill>
                <a:latin typeface="+mj-lt"/>
              </a:rPr>
              <a:t>Budgetcontrole op totaallijn</a:t>
            </a:r>
          </a:p>
        </p:txBody>
      </p:sp>
    </p:spTree>
    <p:extLst>
      <p:ext uri="{BB962C8B-B14F-4D97-AF65-F5344CB8AC3E}">
        <p14:creationId xmlns:p14="http://schemas.microsoft.com/office/powerpoint/2010/main" val="4260532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140667"/>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336667"/>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00" y="4837307"/>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kstvak 22"/>
          <p:cNvSpPr txBox="1"/>
          <p:nvPr/>
        </p:nvSpPr>
        <p:spPr>
          <a:xfrm>
            <a:off x="511200" y="2073017"/>
            <a:ext cx="1085554" cy="1200329"/>
          </a:xfrm>
          <a:prstGeom prst="rect">
            <a:avLst/>
          </a:prstGeom>
          <a:noFill/>
        </p:spPr>
        <p:txBody>
          <a:bodyPr wrap="none" rtlCol="0">
            <a:spAutoFit/>
          </a:bodyPr>
          <a:lstStyle/>
          <a:p>
            <a:r>
              <a:rPr lang="nl-BE" sz="1200" dirty="0"/>
              <a:t>    Budget</a:t>
            </a:r>
          </a:p>
          <a:p>
            <a:r>
              <a:rPr lang="nl-BE" sz="1200" dirty="0"/>
              <a:t>–  WIU</a:t>
            </a:r>
          </a:p>
          <a:p>
            <a:r>
              <a:rPr lang="nl-BE" sz="1200" dirty="0"/>
              <a:t>–  Werkelijk</a:t>
            </a:r>
          </a:p>
          <a:p>
            <a:r>
              <a:rPr lang="nl-BE" sz="1200" dirty="0"/>
              <a:t>=  Beschikbaar</a:t>
            </a:r>
          </a:p>
          <a:p>
            <a:r>
              <a:rPr lang="nl-BE" sz="1200" dirty="0"/>
              <a:t> </a:t>
            </a:r>
          </a:p>
          <a:p>
            <a:endParaRPr lang="nl-BE" sz="1200" dirty="0"/>
          </a:p>
        </p:txBody>
      </p:sp>
      <p:sp>
        <p:nvSpPr>
          <p:cNvPr id="24" name="Tekstvak 23"/>
          <p:cNvSpPr txBox="1"/>
          <p:nvPr/>
        </p:nvSpPr>
        <p:spPr>
          <a:xfrm>
            <a:off x="4405124" y="2073290"/>
            <a:ext cx="2454967" cy="1200329"/>
          </a:xfrm>
          <a:prstGeom prst="rect">
            <a:avLst/>
          </a:prstGeom>
          <a:noFill/>
        </p:spPr>
        <p:txBody>
          <a:bodyPr wrap="none" rtlCol="0">
            <a:spAutoFit/>
          </a:bodyPr>
          <a:lstStyle/>
          <a:p>
            <a:r>
              <a:rPr lang="nl-BE" sz="1200" dirty="0"/>
              <a:t>    Budget</a:t>
            </a:r>
          </a:p>
          <a:p>
            <a:r>
              <a:rPr lang="nl-BE" sz="1200" dirty="0"/>
              <a:t>–  Openstaande Vastleggingen ( R )</a:t>
            </a:r>
          </a:p>
          <a:p>
            <a:r>
              <a:rPr lang="nl-BE" sz="1200" dirty="0"/>
              <a:t>–  Gefactureerde vastleggingen ( W )</a:t>
            </a:r>
          </a:p>
          <a:p>
            <a:r>
              <a:rPr lang="nl-BE" sz="1200" dirty="0"/>
              <a:t>= Beschikbaar</a:t>
            </a:r>
          </a:p>
          <a:p>
            <a:r>
              <a:rPr lang="nl-BE" sz="1200" dirty="0"/>
              <a:t> </a:t>
            </a:r>
          </a:p>
          <a:p>
            <a:endParaRPr lang="nl-BE" sz="1200" dirty="0"/>
          </a:p>
        </p:txBody>
      </p:sp>
      <p:sp>
        <p:nvSpPr>
          <p:cNvPr id="25" name="Tekstvak 24"/>
          <p:cNvSpPr txBox="1"/>
          <p:nvPr/>
        </p:nvSpPr>
        <p:spPr>
          <a:xfrm>
            <a:off x="360000" y="2976667"/>
            <a:ext cx="3371308" cy="374400"/>
          </a:xfrm>
          <a:prstGeom prst="rect">
            <a:avLst/>
          </a:prstGeom>
          <a:noFill/>
        </p:spPr>
        <p:txBody>
          <a:bodyPr wrap="none" rtlCol="0">
            <a:spAutoFit/>
          </a:bodyPr>
          <a:lstStyle/>
          <a:p>
            <a:r>
              <a:rPr lang="nl-BE" dirty="0">
                <a:solidFill>
                  <a:srgbClr val="0070C0"/>
                </a:solidFill>
              </a:rPr>
              <a:t>Begroting : VAK = 1000, VEK = 950</a:t>
            </a:r>
          </a:p>
        </p:txBody>
      </p:sp>
      <p:sp>
        <p:nvSpPr>
          <p:cNvPr id="26" name="Tekstvak 25"/>
          <p:cNvSpPr txBox="1"/>
          <p:nvPr/>
        </p:nvSpPr>
        <p:spPr>
          <a:xfrm>
            <a:off x="360000" y="4477183"/>
            <a:ext cx="3309367" cy="369332"/>
          </a:xfrm>
          <a:prstGeom prst="rect">
            <a:avLst/>
          </a:prstGeom>
          <a:noFill/>
        </p:spPr>
        <p:txBody>
          <a:bodyPr wrap="none" rtlCol="0">
            <a:spAutoFit/>
          </a:bodyPr>
          <a:lstStyle/>
          <a:p>
            <a:r>
              <a:rPr lang="nl-BE" dirty="0">
                <a:solidFill>
                  <a:srgbClr val="0070C0"/>
                </a:solidFill>
              </a:rPr>
              <a:t>Overgedragen </a:t>
            </a:r>
            <a:r>
              <a:rPr lang="nl-BE" dirty="0" err="1">
                <a:solidFill>
                  <a:srgbClr val="0070C0"/>
                </a:solidFill>
              </a:rPr>
              <a:t>encours</a:t>
            </a:r>
            <a:r>
              <a:rPr lang="nl-BE" dirty="0">
                <a:solidFill>
                  <a:srgbClr val="0070C0"/>
                </a:solidFill>
              </a:rPr>
              <a:t> : 800 euro</a:t>
            </a:r>
          </a:p>
        </p:txBody>
      </p:sp>
      <p:cxnSp>
        <p:nvCxnSpPr>
          <p:cNvPr id="12" name="Rechte verbindingslijn 11"/>
          <p:cNvCxnSpPr/>
          <p:nvPr/>
        </p:nvCxnSpPr>
        <p:spPr>
          <a:xfrm>
            <a:off x="539552" y="2673182"/>
            <a:ext cx="10855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a:off x="4467396" y="2670817"/>
            <a:ext cx="23926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4D329FF8-7C04-4671-A469-C354EB8F573B}"/>
              </a:ext>
            </a:extLst>
          </p:cNvPr>
          <p:cNvSpPr txBox="1"/>
          <p:nvPr/>
        </p:nvSpPr>
        <p:spPr>
          <a:xfrm>
            <a:off x="2465434" y="44002"/>
            <a:ext cx="5612434"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a:t>
            </a:r>
          </a:p>
          <a:p>
            <a:r>
              <a:rPr lang="nl-BE" sz="2400" b="1" dirty="0"/>
              <a:t>          “Overzicht Beschikbare Middelen” ?</a:t>
            </a:r>
          </a:p>
        </p:txBody>
      </p:sp>
      <p:sp>
        <p:nvSpPr>
          <p:cNvPr id="18" name="Tekstvak 17">
            <a:extLst>
              <a:ext uri="{FF2B5EF4-FFF2-40B4-BE49-F238E27FC236}">
                <a16:creationId xmlns:a16="http://schemas.microsoft.com/office/drawing/2014/main" id="{C9DFE36F-56B1-47CA-8D07-79F0A8D0BEC4}"/>
              </a:ext>
            </a:extLst>
          </p:cNvPr>
          <p:cNvSpPr txBox="1"/>
          <p:nvPr/>
        </p:nvSpPr>
        <p:spPr>
          <a:xfrm>
            <a:off x="269139" y="669194"/>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Tree>
    <p:extLst>
      <p:ext uri="{BB962C8B-B14F-4D97-AF65-F5344CB8AC3E}">
        <p14:creationId xmlns:p14="http://schemas.microsoft.com/office/powerpoint/2010/main" val="249177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1000"/>
                                        <p:tgtEl>
                                          <p:spTgt spid="410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06"/>
                                        </p:tgtEl>
                                        <p:attrNameLst>
                                          <p:attrName>style.visibility</p:attrName>
                                        </p:attrNameLst>
                                      </p:cBhvr>
                                      <p:to>
                                        <p:strVal val="visible"/>
                                      </p:to>
                                    </p:set>
                                    <p:animEffect transition="in" filter="fade">
                                      <p:cBhvr>
                                        <p:cTn id="26" dur="1000"/>
                                        <p:tgtEl>
                                          <p:spTgt spid="410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4107"/>
                                        </p:tgtEl>
                                        <p:attrNameLst>
                                          <p:attrName>style.visibility</p:attrName>
                                        </p:attrNameLst>
                                      </p:cBhvr>
                                      <p:to>
                                        <p:strVal val="visible"/>
                                      </p:to>
                                    </p:set>
                                    <p:animEffect transition="in" filter="fade">
                                      <p:cBhvr>
                                        <p:cTn id="37" dur="10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Rapportering - Algemeen</a:t>
            </a:r>
          </a:p>
        </p:txBody>
      </p:sp>
      <p:sp>
        <p:nvSpPr>
          <p:cNvPr id="23" name="Tekstvak 22">
            <a:extLst>
              <a:ext uri="{FF2B5EF4-FFF2-40B4-BE49-F238E27FC236}">
                <a16:creationId xmlns:a16="http://schemas.microsoft.com/office/drawing/2014/main" id="{41342B24-1217-498E-9E77-BE8059A5210C}"/>
              </a:ext>
            </a:extLst>
          </p:cNvPr>
          <p:cNvSpPr txBox="1"/>
          <p:nvPr/>
        </p:nvSpPr>
        <p:spPr>
          <a:xfrm>
            <a:off x="4800509" y="834026"/>
            <a:ext cx="3548990" cy="523220"/>
          </a:xfrm>
          <a:prstGeom prst="rect">
            <a:avLst/>
          </a:prstGeom>
          <a:noFill/>
        </p:spPr>
        <p:txBody>
          <a:bodyPr wrap="square" rtlCol="0">
            <a:spAutoFit/>
          </a:bodyPr>
          <a:lstStyle/>
          <a:p>
            <a:r>
              <a:rPr lang="nl-BE" sz="1400" dirty="0">
                <a:solidFill>
                  <a:srgbClr val="0070C0"/>
                </a:solidFill>
                <a:latin typeface="+mj-lt"/>
              </a:rPr>
              <a:t>De toegekende autorisaties bepalen de toegang tot de rapporten.</a:t>
            </a:r>
          </a:p>
        </p:txBody>
      </p:sp>
      <p:sp>
        <p:nvSpPr>
          <p:cNvPr id="24" name="Tekstvak 23">
            <a:extLst>
              <a:ext uri="{FF2B5EF4-FFF2-40B4-BE49-F238E27FC236}">
                <a16:creationId xmlns:a16="http://schemas.microsoft.com/office/drawing/2014/main" id="{4D81A3D3-1A72-4059-A797-F53BA90EA5BB}"/>
              </a:ext>
            </a:extLst>
          </p:cNvPr>
          <p:cNvSpPr txBox="1"/>
          <p:nvPr/>
        </p:nvSpPr>
        <p:spPr>
          <a:xfrm>
            <a:off x="4346902" y="717652"/>
            <a:ext cx="425116" cy="769441"/>
          </a:xfrm>
          <a:prstGeom prst="rect">
            <a:avLst/>
          </a:prstGeom>
          <a:noFill/>
        </p:spPr>
        <p:txBody>
          <a:bodyPr wrap="none" rtlCol="0">
            <a:spAutoFit/>
          </a:bodyPr>
          <a:lstStyle/>
          <a:p>
            <a:r>
              <a:rPr lang="nl-BE" sz="4400" dirty="0">
                <a:solidFill>
                  <a:srgbClr val="0070C0"/>
                </a:solidFill>
                <a:latin typeface="+mj-lt"/>
              </a:rPr>
              <a:t>!!</a:t>
            </a:r>
          </a:p>
        </p:txBody>
      </p:sp>
      <p:pic>
        <p:nvPicPr>
          <p:cNvPr id="5" name="Afbeelding 4">
            <a:extLst>
              <a:ext uri="{FF2B5EF4-FFF2-40B4-BE49-F238E27FC236}">
                <a16:creationId xmlns:a16="http://schemas.microsoft.com/office/drawing/2014/main" id="{C300B56B-C246-4393-BCE9-9CC1E0CC59D7}"/>
              </a:ext>
            </a:extLst>
          </p:cNvPr>
          <p:cNvPicPr>
            <a:picLocks noChangeAspect="1"/>
          </p:cNvPicPr>
          <p:nvPr/>
        </p:nvPicPr>
        <p:blipFill>
          <a:blip r:embed="rId3"/>
          <a:stretch>
            <a:fillRect/>
          </a:stretch>
        </p:blipFill>
        <p:spPr>
          <a:xfrm>
            <a:off x="0" y="1505473"/>
            <a:ext cx="9144000" cy="3847053"/>
          </a:xfrm>
          <a:prstGeom prst="rect">
            <a:avLst/>
          </a:prstGeom>
        </p:spPr>
      </p:pic>
    </p:spTree>
    <p:extLst>
      <p:ext uri="{BB962C8B-B14F-4D97-AF65-F5344CB8AC3E}">
        <p14:creationId xmlns:p14="http://schemas.microsoft.com/office/powerpoint/2010/main" val="3407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864000"/>
            <a:ext cx="8343773" cy="93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4716124"/>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kstvak 22"/>
          <p:cNvSpPr txBox="1"/>
          <p:nvPr/>
        </p:nvSpPr>
        <p:spPr>
          <a:xfrm>
            <a:off x="511200" y="1796350"/>
            <a:ext cx="1085554" cy="1200329"/>
          </a:xfrm>
          <a:prstGeom prst="rect">
            <a:avLst/>
          </a:prstGeom>
          <a:noFill/>
        </p:spPr>
        <p:txBody>
          <a:bodyPr wrap="none" rtlCol="0">
            <a:spAutoFit/>
          </a:bodyPr>
          <a:lstStyle/>
          <a:p>
            <a:r>
              <a:rPr lang="nl-BE" sz="1200" dirty="0"/>
              <a:t>    Budget</a:t>
            </a:r>
          </a:p>
          <a:p>
            <a:r>
              <a:rPr lang="nl-BE" sz="1200" dirty="0"/>
              <a:t>–  WIU</a:t>
            </a:r>
          </a:p>
          <a:p>
            <a:r>
              <a:rPr lang="nl-BE" sz="1200" dirty="0"/>
              <a:t>–  Werkelijk</a:t>
            </a:r>
          </a:p>
          <a:p>
            <a:r>
              <a:rPr lang="nl-BE" sz="1200" dirty="0"/>
              <a:t>=  Beschikbaar</a:t>
            </a:r>
          </a:p>
          <a:p>
            <a:r>
              <a:rPr lang="nl-BE" sz="1200" dirty="0"/>
              <a:t> </a:t>
            </a:r>
          </a:p>
          <a:p>
            <a:endParaRPr lang="nl-BE" sz="1200" dirty="0"/>
          </a:p>
        </p:txBody>
      </p:sp>
      <p:sp>
        <p:nvSpPr>
          <p:cNvPr id="24" name="Tekstvak 23"/>
          <p:cNvSpPr txBox="1"/>
          <p:nvPr/>
        </p:nvSpPr>
        <p:spPr>
          <a:xfrm>
            <a:off x="4405124" y="1796623"/>
            <a:ext cx="2454967" cy="1200329"/>
          </a:xfrm>
          <a:prstGeom prst="rect">
            <a:avLst/>
          </a:prstGeom>
          <a:noFill/>
        </p:spPr>
        <p:txBody>
          <a:bodyPr wrap="none" rtlCol="0">
            <a:spAutoFit/>
          </a:bodyPr>
          <a:lstStyle/>
          <a:p>
            <a:r>
              <a:rPr lang="nl-BE" sz="1200" dirty="0"/>
              <a:t>    Budget</a:t>
            </a:r>
          </a:p>
          <a:p>
            <a:r>
              <a:rPr lang="nl-BE" sz="1200" dirty="0"/>
              <a:t>–  Openstaande Vastleggingen ( R )</a:t>
            </a:r>
          </a:p>
          <a:p>
            <a:r>
              <a:rPr lang="nl-BE" sz="1200" dirty="0"/>
              <a:t>–  Gefactureerde vastleggingen ( W )</a:t>
            </a:r>
          </a:p>
          <a:p>
            <a:r>
              <a:rPr lang="nl-BE" sz="1200" dirty="0"/>
              <a:t>= Beschikbaar</a:t>
            </a:r>
          </a:p>
          <a:p>
            <a:r>
              <a:rPr lang="nl-BE" sz="1200" dirty="0"/>
              <a:t> </a:t>
            </a:r>
          </a:p>
          <a:p>
            <a:endParaRPr lang="nl-BE" sz="1200" dirty="0"/>
          </a:p>
        </p:txBody>
      </p:sp>
      <p:sp>
        <p:nvSpPr>
          <p:cNvPr id="25" name="Tekstvak 24"/>
          <p:cNvSpPr txBox="1"/>
          <p:nvPr/>
        </p:nvSpPr>
        <p:spPr>
          <a:xfrm>
            <a:off x="360000" y="2700000"/>
            <a:ext cx="3371308" cy="374400"/>
          </a:xfrm>
          <a:prstGeom prst="rect">
            <a:avLst/>
          </a:prstGeom>
          <a:noFill/>
        </p:spPr>
        <p:txBody>
          <a:bodyPr wrap="none" rtlCol="0">
            <a:spAutoFit/>
          </a:bodyPr>
          <a:lstStyle/>
          <a:p>
            <a:r>
              <a:rPr lang="nl-BE" dirty="0">
                <a:solidFill>
                  <a:srgbClr val="0070C0"/>
                </a:solidFill>
              </a:rPr>
              <a:t>Begroting : VAK = 1000, VEK = 950</a:t>
            </a:r>
          </a:p>
        </p:txBody>
      </p:sp>
      <p:sp>
        <p:nvSpPr>
          <p:cNvPr id="26" name="Tekstvak 25"/>
          <p:cNvSpPr txBox="1"/>
          <p:nvPr/>
        </p:nvSpPr>
        <p:spPr>
          <a:xfrm>
            <a:off x="374400" y="4356000"/>
            <a:ext cx="3309367" cy="369332"/>
          </a:xfrm>
          <a:prstGeom prst="rect">
            <a:avLst/>
          </a:prstGeom>
          <a:noFill/>
        </p:spPr>
        <p:txBody>
          <a:bodyPr wrap="none" rtlCol="0">
            <a:spAutoFit/>
          </a:bodyPr>
          <a:lstStyle/>
          <a:p>
            <a:r>
              <a:rPr lang="nl-BE" dirty="0">
                <a:solidFill>
                  <a:srgbClr val="0070C0"/>
                </a:solidFill>
              </a:rPr>
              <a:t>Overgedragen </a:t>
            </a:r>
            <a:r>
              <a:rPr lang="nl-BE" dirty="0" err="1">
                <a:solidFill>
                  <a:srgbClr val="0070C0"/>
                </a:solidFill>
              </a:rPr>
              <a:t>encours</a:t>
            </a:r>
            <a:r>
              <a:rPr lang="nl-BE" dirty="0">
                <a:solidFill>
                  <a:srgbClr val="0070C0"/>
                </a:solidFill>
              </a:rPr>
              <a:t> : 800 euro</a:t>
            </a:r>
          </a:p>
        </p:txBody>
      </p:sp>
      <p:cxnSp>
        <p:nvCxnSpPr>
          <p:cNvPr id="14" name="Rechte verbindingslijn 13"/>
          <p:cNvCxnSpPr/>
          <p:nvPr/>
        </p:nvCxnSpPr>
        <p:spPr>
          <a:xfrm>
            <a:off x="539552" y="2396515"/>
            <a:ext cx="10855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a:off x="4467396" y="2394150"/>
            <a:ext cx="23926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0" y="4716124"/>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kstvak 17"/>
          <p:cNvSpPr txBox="1"/>
          <p:nvPr/>
        </p:nvSpPr>
        <p:spPr>
          <a:xfrm>
            <a:off x="360000" y="4356000"/>
            <a:ext cx="2350131" cy="369332"/>
          </a:xfrm>
          <a:prstGeom prst="rect">
            <a:avLst/>
          </a:prstGeom>
          <a:noFill/>
        </p:spPr>
        <p:txBody>
          <a:bodyPr wrap="none" rtlCol="0">
            <a:spAutoFit/>
          </a:bodyPr>
          <a:lstStyle/>
          <a:p>
            <a:r>
              <a:rPr lang="nl-BE" dirty="0">
                <a:solidFill>
                  <a:srgbClr val="0070C0"/>
                </a:solidFill>
              </a:rPr>
              <a:t>Inkooporder : 400 euro</a:t>
            </a:r>
          </a:p>
        </p:txBody>
      </p:sp>
      <p:sp>
        <p:nvSpPr>
          <p:cNvPr id="19" name="Tekstvak 18"/>
          <p:cNvSpPr txBox="1"/>
          <p:nvPr/>
        </p:nvSpPr>
        <p:spPr>
          <a:xfrm>
            <a:off x="360000" y="2700000"/>
            <a:ext cx="4352795" cy="369332"/>
          </a:xfrm>
          <a:prstGeom prst="rect">
            <a:avLst/>
          </a:prstGeom>
          <a:noFill/>
        </p:spPr>
        <p:txBody>
          <a:bodyPr wrap="none" rtlCol="0">
            <a:spAutoFit/>
          </a:bodyPr>
          <a:lstStyle/>
          <a:p>
            <a:r>
              <a:rPr lang="nl-BE" dirty="0">
                <a:solidFill>
                  <a:srgbClr val="0070C0"/>
                </a:solidFill>
              </a:rPr>
              <a:t>Overdrachtskrediet ten bedrage van </a:t>
            </a:r>
            <a:r>
              <a:rPr lang="nl-BE" dirty="0" err="1">
                <a:solidFill>
                  <a:srgbClr val="0070C0"/>
                </a:solidFill>
              </a:rPr>
              <a:t>encours</a:t>
            </a:r>
            <a:endParaRPr lang="nl-BE" dirty="0">
              <a:solidFill>
                <a:srgbClr val="0070C0"/>
              </a:solidFill>
            </a:endParaRPr>
          </a:p>
        </p:txBody>
      </p:sp>
      <p:sp>
        <p:nvSpPr>
          <p:cNvPr id="20" name="Tekstvak 19">
            <a:extLst>
              <a:ext uri="{FF2B5EF4-FFF2-40B4-BE49-F238E27FC236}">
                <a16:creationId xmlns:a16="http://schemas.microsoft.com/office/drawing/2014/main" id="{82FC8FCD-ADD0-4CA9-A1F6-B5ED1BBF4131}"/>
              </a:ext>
            </a:extLst>
          </p:cNvPr>
          <p:cNvSpPr txBox="1"/>
          <p:nvPr/>
        </p:nvSpPr>
        <p:spPr>
          <a:xfrm>
            <a:off x="1459594" y="96486"/>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232161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4105"/>
                                        </p:tgtEl>
                                      </p:cBhvr>
                                    </p:animEffect>
                                    <p:set>
                                      <p:cBhvr>
                                        <p:cTn id="7" dur="1" fill="hold">
                                          <p:stCondLst>
                                            <p:cond delay="999"/>
                                          </p:stCondLst>
                                        </p:cTn>
                                        <p:tgtEl>
                                          <p:spTgt spid="410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23"/>
                                        </p:tgtEl>
                                      </p:cBhvr>
                                    </p:animEffect>
                                    <p:set>
                                      <p:cBhvr>
                                        <p:cTn id="10" dur="1" fill="hold">
                                          <p:stCondLst>
                                            <p:cond delay="999"/>
                                          </p:stCondLst>
                                        </p:cTn>
                                        <p:tgtEl>
                                          <p:spTgt spid="2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14"/>
                                        </p:tgtEl>
                                      </p:cBhvr>
                                    </p:animEffect>
                                    <p:set>
                                      <p:cBhvr>
                                        <p:cTn id="13" dur="1" fill="hold">
                                          <p:stCondLst>
                                            <p:cond delay="9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24"/>
                                        </p:tgtEl>
                                      </p:cBhvr>
                                    </p:animEffect>
                                    <p:set>
                                      <p:cBhvr>
                                        <p:cTn id="16" dur="1" fill="hold">
                                          <p:stCondLst>
                                            <p:cond delay="999"/>
                                          </p:stCondLst>
                                        </p:cTn>
                                        <p:tgtEl>
                                          <p:spTgt spid="2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4106"/>
                                        </p:tgtEl>
                                      </p:cBhvr>
                                    </p:animEffect>
                                    <p:set>
                                      <p:cBhvr>
                                        <p:cTn id="22" dur="1" fill="hold">
                                          <p:stCondLst>
                                            <p:cond delay="999"/>
                                          </p:stCondLst>
                                        </p:cTn>
                                        <p:tgtEl>
                                          <p:spTgt spid="410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25"/>
                                        </p:tgtEl>
                                      </p:cBhvr>
                                    </p:animEffect>
                                    <p:set>
                                      <p:cBhvr>
                                        <p:cTn id="25" dur="1" fill="hold">
                                          <p:stCondLst>
                                            <p:cond delay="999"/>
                                          </p:stCondLst>
                                        </p:cTn>
                                        <p:tgtEl>
                                          <p:spTgt spid="25"/>
                                        </p:tgtEl>
                                        <p:attrNameLst>
                                          <p:attrName>style.visibility</p:attrName>
                                        </p:attrNameLst>
                                      </p:cBhvr>
                                      <p:to>
                                        <p:strVal val="hidden"/>
                                      </p:to>
                                    </p:set>
                                  </p:childTnLst>
                                </p:cTn>
                              </p:par>
                            </p:childTnLst>
                          </p:cTn>
                        </p:par>
                        <p:par>
                          <p:cTn id="26" fill="hold">
                            <p:stCondLst>
                              <p:cond delay="1000"/>
                            </p:stCondLst>
                            <p:childTnLst>
                              <p:par>
                                <p:cTn id="27" presetID="64" presetClass="path" presetSubtype="0" accel="50000" decel="50000" fill="hold" nodeType="afterEffect">
                                  <p:stCondLst>
                                    <p:cond delay="0"/>
                                  </p:stCondLst>
                                  <p:childTnLst>
                                    <p:animMotion origin="layout" path="M 2.77778E-7 2.96296E-6 L 0.00434 -0.50371 " pathEditMode="relative" rAng="0" ptsTypes="AA">
                                      <p:cBhvr>
                                        <p:cTn id="28" dur="2000" fill="hold"/>
                                        <p:tgtEl>
                                          <p:spTgt spid="4107"/>
                                        </p:tgtEl>
                                        <p:attrNameLst>
                                          <p:attrName>ppt_x</p:attrName>
                                          <p:attrName>ppt_y</p:attrName>
                                        </p:attrNameLst>
                                      </p:cBhvr>
                                      <p:rCtr x="208" y="-25185"/>
                                    </p:animMotion>
                                  </p:childTnLst>
                                </p:cTn>
                              </p:par>
                              <p:par>
                                <p:cTn id="29" presetID="64" presetClass="path" presetSubtype="0" accel="50000" decel="50000" fill="hold" grpId="0" nodeType="withEffect">
                                  <p:stCondLst>
                                    <p:cond delay="0"/>
                                  </p:stCondLst>
                                  <p:childTnLst>
                                    <p:animMotion origin="layout" path="M 5E-6 2.96296E-6 L -0.00295 -0.5088 " pathEditMode="relative" rAng="0" ptsTypes="AA">
                                      <p:cBhvr>
                                        <p:cTn id="30" dur="2000" fill="hold"/>
                                        <p:tgtEl>
                                          <p:spTgt spid="26"/>
                                        </p:tgtEl>
                                        <p:attrNameLst>
                                          <p:attrName>ppt_x</p:attrName>
                                          <p:attrName>ppt_y</p:attrName>
                                        </p:attrNameLst>
                                      </p:cBhvr>
                                      <p:rCtr x="-156" y="-25440"/>
                                    </p:animMotion>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fade">
                                      <p:cBhvr>
                                        <p:cTn id="34" dur="1000"/>
                                        <p:tgtEl>
                                          <p:spTgt spid="51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23"/>
                                        </p:tgtEl>
                                        <p:attrNameLst>
                                          <p:attrName>style.visibility</p:attrName>
                                        </p:attrNameLst>
                                      </p:cBhvr>
                                      <p:to>
                                        <p:strVal val="visible"/>
                                      </p:to>
                                    </p:set>
                                    <p:animEffect transition="in" filter="fade">
                                      <p:cBhvr>
                                        <p:cTn id="42" dur="1000"/>
                                        <p:tgtEl>
                                          <p:spTgt spid="51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18" grpId="0"/>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360000" y="2593660"/>
            <a:ext cx="4352795" cy="369332"/>
          </a:xfrm>
          <a:prstGeom prst="rect">
            <a:avLst/>
          </a:prstGeom>
          <a:noFill/>
        </p:spPr>
        <p:txBody>
          <a:bodyPr wrap="none" rtlCol="0">
            <a:spAutoFit/>
          </a:bodyPr>
          <a:lstStyle/>
          <a:p>
            <a:r>
              <a:rPr lang="nl-BE" dirty="0">
                <a:solidFill>
                  <a:srgbClr val="0070C0"/>
                </a:solidFill>
              </a:rPr>
              <a:t>Overdrachtskrediet ten bedrage van </a:t>
            </a:r>
            <a:r>
              <a:rPr lang="nl-BE" dirty="0" err="1">
                <a:solidFill>
                  <a:srgbClr val="0070C0"/>
                </a:solidFill>
              </a:rPr>
              <a:t>encours</a:t>
            </a:r>
            <a:endParaRPr lang="nl-BE" dirty="0">
              <a:solidFill>
                <a:srgbClr val="0070C0"/>
              </a:solidFill>
            </a:endParaRPr>
          </a:p>
        </p:txBody>
      </p:sp>
      <p:sp>
        <p:nvSpPr>
          <p:cNvPr id="17" name="Tekstvak 16"/>
          <p:cNvSpPr txBox="1"/>
          <p:nvPr/>
        </p:nvSpPr>
        <p:spPr>
          <a:xfrm>
            <a:off x="360000" y="4325759"/>
            <a:ext cx="2350131" cy="369332"/>
          </a:xfrm>
          <a:prstGeom prst="rect">
            <a:avLst/>
          </a:prstGeom>
          <a:noFill/>
        </p:spPr>
        <p:txBody>
          <a:bodyPr wrap="none" rtlCol="0">
            <a:spAutoFit/>
          </a:bodyPr>
          <a:lstStyle/>
          <a:p>
            <a:r>
              <a:rPr lang="nl-BE" dirty="0">
                <a:solidFill>
                  <a:srgbClr val="0070C0"/>
                </a:solidFill>
              </a:rPr>
              <a:t>Inkooporder : 400 euro</a:t>
            </a:r>
          </a:p>
        </p:txBody>
      </p:sp>
      <p:sp>
        <p:nvSpPr>
          <p:cNvPr id="19" name="Tekstvak 18"/>
          <p:cNvSpPr txBox="1"/>
          <p:nvPr/>
        </p:nvSpPr>
        <p:spPr>
          <a:xfrm>
            <a:off x="360000" y="870769"/>
            <a:ext cx="3309367" cy="369332"/>
          </a:xfrm>
          <a:prstGeom prst="rect">
            <a:avLst/>
          </a:prstGeom>
          <a:noFill/>
        </p:spPr>
        <p:txBody>
          <a:bodyPr wrap="none" rtlCol="0">
            <a:spAutoFit/>
          </a:bodyPr>
          <a:lstStyle/>
          <a:p>
            <a:r>
              <a:rPr lang="nl-BE" dirty="0">
                <a:solidFill>
                  <a:srgbClr val="0070C0"/>
                </a:solidFill>
              </a:rPr>
              <a:t>Overgedragen </a:t>
            </a:r>
            <a:r>
              <a:rPr lang="nl-BE" dirty="0" err="1">
                <a:solidFill>
                  <a:srgbClr val="0070C0"/>
                </a:solidFill>
              </a:rPr>
              <a:t>encours</a:t>
            </a:r>
            <a:r>
              <a:rPr lang="nl-BE" dirty="0">
                <a:solidFill>
                  <a:srgbClr val="0070C0"/>
                </a:solidFill>
              </a:rPr>
              <a:t> : 800 euro</a:t>
            </a:r>
          </a:p>
        </p:txBody>
      </p:sp>
      <p:pic>
        <p:nvPicPr>
          <p:cNvPr id="2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230769"/>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295366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4685883"/>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kstvak 25"/>
          <p:cNvSpPr txBox="1"/>
          <p:nvPr/>
        </p:nvSpPr>
        <p:spPr>
          <a:xfrm>
            <a:off x="360000" y="2593660"/>
            <a:ext cx="4460773" cy="369332"/>
          </a:xfrm>
          <a:prstGeom prst="rect">
            <a:avLst/>
          </a:prstGeom>
          <a:noFill/>
        </p:spPr>
        <p:txBody>
          <a:bodyPr wrap="none" rtlCol="0">
            <a:spAutoFit/>
          </a:bodyPr>
          <a:lstStyle/>
          <a:p>
            <a:r>
              <a:rPr lang="nl-BE" dirty="0">
                <a:solidFill>
                  <a:srgbClr val="0070C0"/>
                </a:solidFill>
              </a:rPr>
              <a:t>Factuur op inkooporder (validatie) : 250 euro</a:t>
            </a:r>
          </a:p>
        </p:txBody>
      </p:sp>
      <p:sp>
        <p:nvSpPr>
          <p:cNvPr id="27" name="Tekstvak 26"/>
          <p:cNvSpPr txBox="1"/>
          <p:nvPr/>
        </p:nvSpPr>
        <p:spPr>
          <a:xfrm>
            <a:off x="360000" y="4325883"/>
            <a:ext cx="3123356" cy="369332"/>
          </a:xfrm>
          <a:prstGeom prst="rect">
            <a:avLst/>
          </a:prstGeom>
          <a:noFill/>
        </p:spPr>
        <p:txBody>
          <a:bodyPr wrap="none" rtlCol="0">
            <a:spAutoFit/>
          </a:bodyPr>
          <a:lstStyle/>
          <a:p>
            <a:r>
              <a:rPr lang="nl-BE" dirty="0">
                <a:solidFill>
                  <a:srgbClr val="0070C0"/>
                </a:solidFill>
              </a:rPr>
              <a:t>Goedkeuring factuur : 250 euro</a:t>
            </a:r>
          </a:p>
        </p:txBody>
      </p:sp>
      <p:pic>
        <p:nvPicPr>
          <p:cNvPr id="2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295366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1" y="4685883"/>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vak 14">
            <a:extLst>
              <a:ext uri="{FF2B5EF4-FFF2-40B4-BE49-F238E27FC236}">
                <a16:creationId xmlns:a16="http://schemas.microsoft.com/office/drawing/2014/main" id="{5E41BC73-B26B-494E-9FF7-34F5C2F01053}"/>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37653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9"/>
                                        </p:tgtEl>
                                      </p:cBhvr>
                                    </p:animEffect>
                                    <p:set>
                                      <p:cBhvr>
                                        <p:cTn id="10" dur="1" fill="hold">
                                          <p:stCondLst>
                                            <p:cond delay="999"/>
                                          </p:stCondLst>
                                        </p:cTn>
                                        <p:tgtEl>
                                          <p:spTgt spid="1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22"/>
                                        </p:tgtEl>
                                      </p:cBhvr>
                                    </p:animEffect>
                                    <p:set>
                                      <p:cBhvr>
                                        <p:cTn id="13" dur="1" fill="hold">
                                          <p:stCondLst>
                                            <p:cond delay="999"/>
                                          </p:stCondLst>
                                        </p:cTn>
                                        <p:tgtEl>
                                          <p:spTgt spid="2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23"/>
                                        </p:tgtEl>
                                      </p:cBhvr>
                                    </p:animEffect>
                                    <p:set>
                                      <p:cBhvr>
                                        <p:cTn id="16" dur="1" fill="hold">
                                          <p:stCondLst>
                                            <p:cond delay="999"/>
                                          </p:stCondLst>
                                        </p:cTn>
                                        <p:tgtEl>
                                          <p:spTgt spid="23"/>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2.77778E-7 1.11111E-6 L 0.00434 -0.50208 " pathEditMode="relative" rAng="0" ptsTypes="AA">
                                      <p:cBhvr>
                                        <p:cTn id="19" dur="2000" fill="hold"/>
                                        <p:tgtEl>
                                          <p:spTgt spid="24"/>
                                        </p:tgtEl>
                                        <p:attrNameLst>
                                          <p:attrName>ppt_x</p:attrName>
                                          <p:attrName>ppt_y</p:attrName>
                                        </p:attrNameLst>
                                      </p:cBhvr>
                                      <p:rCtr x="208" y="-25116"/>
                                    </p:animMotion>
                                  </p:childTnLst>
                                </p:cTn>
                              </p:par>
                              <p:par>
                                <p:cTn id="20" presetID="64" presetClass="path" presetSubtype="0" accel="50000" decel="50000" fill="hold" grpId="0" nodeType="withEffect">
                                  <p:stCondLst>
                                    <p:cond delay="0"/>
                                  </p:stCondLst>
                                  <p:childTnLst>
                                    <p:animMotion origin="layout" path="M -1.94444E-6 1.11111E-6 L 0.00209 -0.50301 " pathEditMode="relative" rAng="0" ptsTypes="AA">
                                      <p:cBhvr>
                                        <p:cTn id="21" dur="2000" fill="hold"/>
                                        <p:tgtEl>
                                          <p:spTgt spid="17"/>
                                        </p:tgtEl>
                                        <p:attrNameLst>
                                          <p:attrName>ppt_x</p:attrName>
                                          <p:attrName>ppt_y</p:attrName>
                                        </p:attrNameLst>
                                      </p:cBhvr>
                                      <p:rCtr x="104" y="-25162"/>
                                    </p:animMotion>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P spid="26" grpId="0"/>
      <p:bldP spid="2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359999" y="2618789"/>
            <a:ext cx="4390241" cy="369332"/>
          </a:xfrm>
          <a:prstGeom prst="rect">
            <a:avLst/>
          </a:prstGeom>
          <a:noFill/>
        </p:spPr>
        <p:txBody>
          <a:bodyPr wrap="none" rtlCol="0">
            <a:spAutoFit/>
          </a:bodyPr>
          <a:lstStyle/>
          <a:p>
            <a:r>
              <a:rPr lang="nl-BE" dirty="0">
                <a:solidFill>
                  <a:srgbClr val="0070C0"/>
                </a:solidFill>
              </a:rPr>
              <a:t>Factuur op inkooporder (validatie) : 250 euro</a:t>
            </a:r>
          </a:p>
        </p:txBody>
      </p:sp>
      <p:sp>
        <p:nvSpPr>
          <p:cNvPr id="17" name="Tekstvak 16"/>
          <p:cNvSpPr txBox="1"/>
          <p:nvPr/>
        </p:nvSpPr>
        <p:spPr>
          <a:xfrm>
            <a:off x="359999" y="4341711"/>
            <a:ext cx="3123356" cy="369332"/>
          </a:xfrm>
          <a:prstGeom prst="rect">
            <a:avLst/>
          </a:prstGeom>
          <a:noFill/>
        </p:spPr>
        <p:txBody>
          <a:bodyPr wrap="none" rtlCol="0">
            <a:spAutoFit/>
          </a:bodyPr>
          <a:lstStyle/>
          <a:p>
            <a:r>
              <a:rPr lang="nl-BE" dirty="0">
                <a:solidFill>
                  <a:srgbClr val="0070C0"/>
                </a:solidFill>
              </a:rPr>
              <a:t>Goedkeuring factuur : 250 euro</a:t>
            </a:r>
          </a:p>
        </p:txBody>
      </p:sp>
      <p:sp>
        <p:nvSpPr>
          <p:cNvPr id="19" name="Tekstvak 18"/>
          <p:cNvSpPr txBox="1"/>
          <p:nvPr/>
        </p:nvSpPr>
        <p:spPr>
          <a:xfrm>
            <a:off x="360000" y="850958"/>
            <a:ext cx="2350131" cy="369332"/>
          </a:xfrm>
          <a:prstGeom prst="rect">
            <a:avLst/>
          </a:prstGeom>
          <a:noFill/>
        </p:spPr>
        <p:txBody>
          <a:bodyPr wrap="none" rtlCol="0">
            <a:spAutoFit/>
          </a:bodyPr>
          <a:lstStyle/>
          <a:p>
            <a:r>
              <a:rPr lang="nl-BE" dirty="0">
                <a:solidFill>
                  <a:srgbClr val="0070C0"/>
                </a:solidFill>
              </a:rPr>
              <a:t>Inkooporder : 400 euro</a:t>
            </a: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210958"/>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99" y="2978789"/>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4701835"/>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99" y="4701835"/>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kstvak 17"/>
          <p:cNvSpPr txBox="1"/>
          <p:nvPr/>
        </p:nvSpPr>
        <p:spPr>
          <a:xfrm>
            <a:off x="359999" y="2618417"/>
            <a:ext cx="5732980" cy="369332"/>
          </a:xfrm>
          <a:prstGeom prst="rect">
            <a:avLst/>
          </a:prstGeom>
          <a:noFill/>
        </p:spPr>
        <p:txBody>
          <a:bodyPr wrap="none" rtlCol="0">
            <a:spAutoFit/>
          </a:bodyPr>
          <a:lstStyle/>
          <a:p>
            <a:r>
              <a:rPr lang="nl-BE" dirty="0">
                <a:solidFill>
                  <a:srgbClr val="0070C0"/>
                </a:solidFill>
              </a:rPr>
              <a:t>Factuur op overgedragen inkooporder (validatie) : 300 euro</a:t>
            </a:r>
          </a:p>
        </p:txBody>
      </p:sp>
      <p:sp>
        <p:nvSpPr>
          <p:cNvPr id="20" name="Tekstvak 19"/>
          <p:cNvSpPr txBox="1"/>
          <p:nvPr/>
        </p:nvSpPr>
        <p:spPr>
          <a:xfrm>
            <a:off x="359999" y="4341711"/>
            <a:ext cx="5968429" cy="369332"/>
          </a:xfrm>
          <a:prstGeom prst="rect">
            <a:avLst/>
          </a:prstGeom>
          <a:noFill/>
        </p:spPr>
        <p:txBody>
          <a:bodyPr wrap="none" rtlCol="0">
            <a:spAutoFit/>
          </a:bodyPr>
          <a:lstStyle/>
          <a:p>
            <a:r>
              <a:rPr lang="nl-BE" dirty="0">
                <a:solidFill>
                  <a:srgbClr val="0070C0"/>
                </a:solidFill>
              </a:rPr>
              <a:t>Goedkeuring factuur op overgedragen inkooporder : 300 euro</a:t>
            </a:r>
          </a:p>
        </p:txBody>
      </p:sp>
      <p:pic>
        <p:nvPicPr>
          <p:cNvPr id="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0" y="2978789"/>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vak 14">
            <a:extLst>
              <a:ext uri="{FF2B5EF4-FFF2-40B4-BE49-F238E27FC236}">
                <a16:creationId xmlns:a16="http://schemas.microsoft.com/office/drawing/2014/main" id="{7A85C5CC-058F-4385-A84D-10A6B7F9ABA8}"/>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402211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9"/>
                                        </p:tgtEl>
                                      </p:cBhvr>
                                    </p:animEffect>
                                    <p:set>
                                      <p:cBhvr>
                                        <p:cTn id="10" dur="1" fill="hold">
                                          <p:stCondLst>
                                            <p:cond delay="999"/>
                                          </p:stCondLst>
                                        </p:cTn>
                                        <p:tgtEl>
                                          <p:spTgt spid="1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13"/>
                                        </p:tgtEl>
                                      </p:cBhvr>
                                    </p:animEffect>
                                    <p:set>
                                      <p:cBhvr>
                                        <p:cTn id="13" dur="1" fill="hold">
                                          <p:stCondLst>
                                            <p:cond delay="999"/>
                                          </p:stCondLst>
                                        </p:cTn>
                                        <p:tgtEl>
                                          <p:spTgt spid="1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9217"/>
                                        </p:tgtEl>
                                      </p:cBhvr>
                                    </p:animEffect>
                                    <p:set>
                                      <p:cBhvr>
                                        <p:cTn id="16" dur="1" fill="hold">
                                          <p:stCondLst>
                                            <p:cond delay="999"/>
                                          </p:stCondLst>
                                        </p:cTn>
                                        <p:tgtEl>
                                          <p:spTgt spid="9217"/>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2.77778E-7 -3.7037E-6 L 0.00434 -0.50833 " pathEditMode="relative" rAng="0" ptsTypes="AA">
                                      <p:cBhvr>
                                        <p:cTn id="19" dur="2000" fill="hold"/>
                                        <p:tgtEl>
                                          <p:spTgt spid="9218"/>
                                        </p:tgtEl>
                                        <p:attrNameLst>
                                          <p:attrName>ppt_x</p:attrName>
                                          <p:attrName>ppt_y</p:attrName>
                                        </p:attrNameLst>
                                      </p:cBhvr>
                                      <p:rCtr x="208" y="-25417"/>
                                    </p:animMotion>
                                  </p:childTnLst>
                                </p:cTn>
                              </p:par>
                              <p:par>
                                <p:cTn id="20" presetID="64" presetClass="path" presetSubtype="0" accel="50000" decel="50000" fill="hold" grpId="0" nodeType="withEffect">
                                  <p:stCondLst>
                                    <p:cond delay="0"/>
                                  </p:stCondLst>
                                  <p:childTnLst>
                                    <p:animMotion origin="layout" path="M 5.55556E-7 -3.7037E-6 L -0.00104 -0.50671 " pathEditMode="relative" rAng="0" ptsTypes="AA">
                                      <p:cBhvr>
                                        <p:cTn id="21" dur="2000" fill="hold"/>
                                        <p:tgtEl>
                                          <p:spTgt spid="17"/>
                                        </p:tgtEl>
                                        <p:attrNameLst>
                                          <p:attrName>ppt_x</p:attrName>
                                          <p:attrName>ppt_y</p:attrName>
                                        </p:attrNameLst>
                                      </p:cBhvr>
                                      <p:rCtr x="-52" y="-25347"/>
                                    </p:animMotion>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P spid="18" grpId="0"/>
      <p:bldP spid="2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359999" y="914833"/>
            <a:ext cx="3123356" cy="369332"/>
          </a:xfrm>
          <a:prstGeom prst="rect">
            <a:avLst/>
          </a:prstGeom>
          <a:noFill/>
        </p:spPr>
        <p:txBody>
          <a:bodyPr wrap="none" rtlCol="0">
            <a:spAutoFit/>
          </a:bodyPr>
          <a:lstStyle/>
          <a:p>
            <a:r>
              <a:rPr lang="nl-BE" dirty="0">
                <a:solidFill>
                  <a:srgbClr val="0070C0"/>
                </a:solidFill>
              </a:rPr>
              <a:t>Goedkeuring factuur : 250 euro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274833"/>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4726291"/>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kstvak 10"/>
          <p:cNvSpPr txBox="1"/>
          <p:nvPr/>
        </p:nvSpPr>
        <p:spPr>
          <a:xfrm>
            <a:off x="360000" y="2700000"/>
            <a:ext cx="5732980" cy="369332"/>
          </a:xfrm>
          <a:prstGeom prst="rect">
            <a:avLst/>
          </a:prstGeom>
          <a:noFill/>
        </p:spPr>
        <p:txBody>
          <a:bodyPr wrap="none" rtlCol="0">
            <a:spAutoFit/>
          </a:bodyPr>
          <a:lstStyle/>
          <a:p>
            <a:r>
              <a:rPr lang="nl-BE" dirty="0">
                <a:solidFill>
                  <a:srgbClr val="0070C0"/>
                </a:solidFill>
              </a:rPr>
              <a:t>Factuur op overgedragen inkooporder (validatie) : 300 euro</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1"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vak 14"/>
          <p:cNvSpPr txBox="1"/>
          <p:nvPr/>
        </p:nvSpPr>
        <p:spPr>
          <a:xfrm>
            <a:off x="360000" y="4366167"/>
            <a:ext cx="5968429" cy="369332"/>
          </a:xfrm>
          <a:prstGeom prst="rect">
            <a:avLst/>
          </a:prstGeom>
          <a:noFill/>
        </p:spPr>
        <p:txBody>
          <a:bodyPr wrap="none" rtlCol="0">
            <a:spAutoFit/>
          </a:bodyPr>
          <a:lstStyle/>
          <a:p>
            <a:r>
              <a:rPr lang="nl-BE" dirty="0">
                <a:solidFill>
                  <a:srgbClr val="0070C0"/>
                </a:solidFill>
              </a:rPr>
              <a:t>Goedkeuring factuur op overgedragen inkooporder : 300 euro</a:t>
            </a:r>
          </a:p>
        </p:txBody>
      </p:sp>
      <p:sp>
        <p:nvSpPr>
          <p:cNvPr id="16" name="Tekstvak 15"/>
          <p:cNvSpPr txBox="1"/>
          <p:nvPr/>
        </p:nvSpPr>
        <p:spPr>
          <a:xfrm>
            <a:off x="360000" y="2699628"/>
            <a:ext cx="5236626" cy="369332"/>
          </a:xfrm>
          <a:prstGeom prst="rect">
            <a:avLst/>
          </a:prstGeom>
          <a:noFill/>
        </p:spPr>
        <p:txBody>
          <a:bodyPr wrap="none" rtlCol="0">
            <a:spAutoFit/>
          </a:bodyPr>
          <a:lstStyle/>
          <a:p>
            <a:r>
              <a:rPr lang="nl-BE" dirty="0" err="1">
                <a:solidFill>
                  <a:srgbClr val="0070C0"/>
                </a:solidFill>
              </a:rPr>
              <a:t>Annulatie</a:t>
            </a:r>
            <a:r>
              <a:rPr lang="nl-BE" dirty="0">
                <a:solidFill>
                  <a:srgbClr val="0070C0"/>
                </a:solidFill>
              </a:rPr>
              <a:t> deel saldo inkooporder huidig jaar : 50 euro</a:t>
            </a:r>
          </a:p>
        </p:txBody>
      </p:sp>
      <p:sp>
        <p:nvSpPr>
          <p:cNvPr id="18" name="Tekstvak 17"/>
          <p:cNvSpPr txBox="1"/>
          <p:nvPr/>
        </p:nvSpPr>
        <p:spPr>
          <a:xfrm>
            <a:off x="360000" y="4366167"/>
            <a:ext cx="5654433" cy="369332"/>
          </a:xfrm>
          <a:prstGeom prst="rect">
            <a:avLst/>
          </a:prstGeom>
          <a:noFill/>
        </p:spPr>
        <p:txBody>
          <a:bodyPr wrap="none" rtlCol="0">
            <a:spAutoFit/>
          </a:bodyPr>
          <a:lstStyle/>
          <a:p>
            <a:r>
              <a:rPr lang="nl-BE" dirty="0" err="1">
                <a:solidFill>
                  <a:srgbClr val="0070C0"/>
                </a:solidFill>
              </a:rPr>
              <a:t>Annulatie</a:t>
            </a:r>
            <a:r>
              <a:rPr lang="nl-BE" dirty="0">
                <a:solidFill>
                  <a:srgbClr val="0070C0"/>
                </a:solidFill>
              </a:rPr>
              <a:t> deel saldo overgedragen inkooporder : 100 euro</a:t>
            </a:r>
          </a:p>
        </p:txBody>
      </p:sp>
      <p:pic>
        <p:nvPicPr>
          <p:cNvPr id="2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0" y="4726291"/>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kstvak 18">
            <a:extLst>
              <a:ext uri="{FF2B5EF4-FFF2-40B4-BE49-F238E27FC236}">
                <a16:creationId xmlns:a16="http://schemas.microsoft.com/office/drawing/2014/main" id="{0D1DCA06-5272-4FCF-A8D2-A2F7AAE59866}"/>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16778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9218"/>
                                        </p:tgtEl>
                                      </p:cBhvr>
                                    </p:animEffect>
                                    <p:set>
                                      <p:cBhvr>
                                        <p:cTn id="10" dur="1" fill="hold">
                                          <p:stCondLst>
                                            <p:cond delay="999"/>
                                          </p:stCondLst>
                                        </p:cTn>
                                        <p:tgtEl>
                                          <p:spTgt spid="921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1"/>
                                        </p:tgtEl>
                                      </p:cBhvr>
                                    </p:animEffect>
                                    <p:set>
                                      <p:cBhvr>
                                        <p:cTn id="13" dur="1" fill="hold">
                                          <p:stCondLst>
                                            <p:cond delay="999"/>
                                          </p:stCondLst>
                                        </p:cTn>
                                        <p:tgtEl>
                                          <p:spTgt spid="1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10244"/>
                                        </p:tgtEl>
                                      </p:cBhvr>
                                    </p:animEffect>
                                    <p:set>
                                      <p:cBhvr>
                                        <p:cTn id="16" dur="1" fill="hold">
                                          <p:stCondLst>
                                            <p:cond delay="999"/>
                                          </p:stCondLst>
                                        </p:cTn>
                                        <p:tgtEl>
                                          <p:spTgt spid="10244"/>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2.77778E-7 2.59259E-6 L 0.00434 -0.50139 " pathEditMode="relative" rAng="0" ptsTypes="AA">
                                      <p:cBhvr>
                                        <p:cTn id="19" dur="2000" fill="hold"/>
                                        <p:tgtEl>
                                          <p:spTgt spid="10243"/>
                                        </p:tgtEl>
                                        <p:attrNameLst>
                                          <p:attrName>ppt_x</p:attrName>
                                          <p:attrName>ppt_y</p:attrName>
                                        </p:attrNameLst>
                                      </p:cBhvr>
                                      <p:rCtr x="208" y="-25069"/>
                                    </p:animMotion>
                                  </p:childTnLst>
                                </p:cTn>
                              </p:par>
                              <p:par>
                                <p:cTn id="20" presetID="64" presetClass="path" presetSubtype="0" accel="50000" decel="50000" fill="hold" grpId="0" nodeType="withEffect">
                                  <p:stCondLst>
                                    <p:cond delay="0"/>
                                  </p:stCondLst>
                                  <p:childTnLst>
                                    <p:animMotion origin="layout" path="M 5E-6 4.07407E-6 L -0.0007 -0.50487 " pathEditMode="relative" rAng="0" ptsTypes="AA">
                                      <p:cBhvr>
                                        <p:cTn id="21" dur="2000" fill="hold"/>
                                        <p:tgtEl>
                                          <p:spTgt spid="15"/>
                                        </p:tgtEl>
                                        <p:attrNameLst>
                                          <p:attrName>ppt_x</p:attrName>
                                          <p:attrName>ppt_y</p:attrName>
                                        </p:attrNameLst>
                                      </p:cBhvr>
                                      <p:rCtr x="-35" y="-25255"/>
                                    </p:animMotion>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5" grpId="0"/>
      <p:bldP spid="16" grpId="0"/>
      <p:bldP spid="1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360000" y="974750"/>
            <a:ext cx="5968429" cy="369332"/>
          </a:xfrm>
          <a:prstGeom prst="rect">
            <a:avLst/>
          </a:prstGeom>
          <a:noFill/>
        </p:spPr>
        <p:txBody>
          <a:bodyPr wrap="none" rtlCol="0">
            <a:spAutoFit/>
          </a:bodyPr>
          <a:lstStyle/>
          <a:p>
            <a:r>
              <a:rPr lang="nl-BE" dirty="0">
                <a:solidFill>
                  <a:srgbClr val="0070C0"/>
                </a:solidFill>
              </a:rPr>
              <a:t>Goedkeuring factuur op overgedragen inkooporder : 300 euro</a:t>
            </a: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133475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298701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4716496"/>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kstvak 25"/>
          <p:cNvSpPr txBox="1"/>
          <p:nvPr/>
        </p:nvSpPr>
        <p:spPr>
          <a:xfrm>
            <a:off x="360000" y="4356372"/>
            <a:ext cx="5654433" cy="369332"/>
          </a:xfrm>
          <a:prstGeom prst="rect">
            <a:avLst/>
          </a:prstGeom>
          <a:noFill/>
        </p:spPr>
        <p:txBody>
          <a:bodyPr wrap="none" rtlCol="0">
            <a:spAutoFit/>
          </a:bodyPr>
          <a:lstStyle/>
          <a:p>
            <a:r>
              <a:rPr lang="nl-BE" dirty="0" err="1">
                <a:solidFill>
                  <a:srgbClr val="0070C0"/>
                </a:solidFill>
              </a:rPr>
              <a:t>Annulatie</a:t>
            </a:r>
            <a:r>
              <a:rPr lang="nl-BE" dirty="0">
                <a:solidFill>
                  <a:srgbClr val="0070C0"/>
                </a:solidFill>
              </a:rPr>
              <a:t> deel saldo overgedragen inkooporder : 100 euro</a:t>
            </a:r>
          </a:p>
        </p:txBody>
      </p:sp>
      <p:sp>
        <p:nvSpPr>
          <p:cNvPr id="28" name="Tekstvak 27"/>
          <p:cNvSpPr txBox="1"/>
          <p:nvPr/>
        </p:nvSpPr>
        <p:spPr>
          <a:xfrm>
            <a:off x="360000" y="2626638"/>
            <a:ext cx="5236626" cy="369332"/>
          </a:xfrm>
          <a:prstGeom prst="rect">
            <a:avLst/>
          </a:prstGeom>
          <a:noFill/>
        </p:spPr>
        <p:txBody>
          <a:bodyPr wrap="none" rtlCol="0">
            <a:spAutoFit/>
          </a:bodyPr>
          <a:lstStyle/>
          <a:p>
            <a:r>
              <a:rPr lang="nl-BE" dirty="0" err="1">
                <a:solidFill>
                  <a:srgbClr val="0070C0"/>
                </a:solidFill>
              </a:rPr>
              <a:t>Annulatie</a:t>
            </a:r>
            <a:r>
              <a:rPr lang="nl-BE" dirty="0">
                <a:solidFill>
                  <a:srgbClr val="0070C0"/>
                </a:solidFill>
              </a:rPr>
              <a:t> deel saldo inkooporder huidig jaar : 50 euro</a:t>
            </a:r>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298701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kstvak 29"/>
          <p:cNvSpPr txBox="1"/>
          <p:nvPr/>
        </p:nvSpPr>
        <p:spPr>
          <a:xfrm>
            <a:off x="360000" y="2626638"/>
            <a:ext cx="3069686" cy="369332"/>
          </a:xfrm>
          <a:prstGeom prst="rect">
            <a:avLst/>
          </a:prstGeom>
          <a:noFill/>
        </p:spPr>
        <p:txBody>
          <a:bodyPr wrap="none" rtlCol="0">
            <a:spAutoFit/>
          </a:bodyPr>
          <a:lstStyle/>
          <a:p>
            <a:r>
              <a:rPr lang="nl-BE" dirty="0">
                <a:solidFill>
                  <a:srgbClr val="0070C0"/>
                </a:solidFill>
              </a:rPr>
              <a:t>Aanpassing overdrachtsbudget</a:t>
            </a:r>
          </a:p>
        </p:txBody>
      </p:sp>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4716496"/>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kstvak 31"/>
          <p:cNvSpPr txBox="1"/>
          <p:nvPr/>
        </p:nvSpPr>
        <p:spPr>
          <a:xfrm>
            <a:off x="360000" y="4356372"/>
            <a:ext cx="4396909" cy="369332"/>
          </a:xfrm>
          <a:prstGeom prst="rect">
            <a:avLst/>
          </a:prstGeom>
          <a:noFill/>
        </p:spPr>
        <p:txBody>
          <a:bodyPr wrap="none" rtlCol="0">
            <a:spAutoFit/>
          </a:bodyPr>
          <a:lstStyle/>
          <a:p>
            <a:r>
              <a:rPr lang="nl-BE" dirty="0">
                <a:solidFill>
                  <a:srgbClr val="0070C0"/>
                </a:solidFill>
              </a:rPr>
              <a:t>Verhoging inkooporder huidig jaar : 25 euro</a:t>
            </a:r>
          </a:p>
        </p:txBody>
      </p:sp>
      <p:sp>
        <p:nvSpPr>
          <p:cNvPr id="15" name="Tekstvak 14">
            <a:extLst>
              <a:ext uri="{FF2B5EF4-FFF2-40B4-BE49-F238E27FC236}">
                <a16:creationId xmlns:a16="http://schemas.microsoft.com/office/drawing/2014/main" id="{F911B43B-F064-46D1-9338-D116D82EDA51}"/>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11107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23"/>
                                        </p:tgtEl>
                                      </p:cBhvr>
                                    </p:animEffect>
                                    <p:set>
                                      <p:cBhvr>
                                        <p:cTn id="7" dur="1" fill="hold">
                                          <p:stCondLst>
                                            <p:cond delay="999"/>
                                          </p:stCondLst>
                                        </p:cTn>
                                        <p:tgtEl>
                                          <p:spTgt spid="2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22"/>
                                        </p:tgtEl>
                                      </p:cBhvr>
                                    </p:animEffect>
                                    <p:set>
                                      <p:cBhvr>
                                        <p:cTn id="10" dur="1" fill="hold">
                                          <p:stCondLst>
                                            <p:cond delay="999"/>
                                          </p:stCondLst>
                                        </p:cTn>
                                        <p:tgtEl>
                                          <p:spTgt spid="2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24"/>
                                        </p:tgtEl>
                                      </p:cBhvr>
                                    </p:animEffect>
                                    <p:set>
                                      <p:cBhvr>
                                        <p:cTn id="13" dur="1" fill="hold">
                                          <p:stCondLst>
                                            <p:cond delay="9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28"/>
                                        </p:tgtEl>
                                      </p:cBhvr>
                                    </p:animEffect>
                                    <p:set>
                                      <p:cBhvr>
                                        <p:cTn id="16" dur="1" fill="hold">
                                          <p:stCondLst>
                                            <p:cond delay="999"/>
                                          </p:stCondLst>
                                        </p:cTn>
                                        <p:tgtEl>
                                          <p:spTgt spid="28"/>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2.77778E-7 1.48148E-6 L 0.00434 -0.49884 " pathEditMode="relative" rAng="0" ptsTypes="AA">
                                      <p:cBhvr>
                                        <p:cTn id="19" dur="2000" fill="hold"/>
                                        <p:tgtEl>
                                          <p:spTgt spid="25"/>
                                        </p:tgtEl>
                                        <p:attrNameLst>
                                          <p:attrName>ppt_x</p:attrName>
                                          <p:attrName>ppt_y</p:attrName>
                                        </p:attrNameLst>
                                      </p:cBhvr>
                                      <p:rCtr x="208" y="-24954"/>
                                    </p:animMotion>
                                  </p:childTnLst>
                                </p:cTn>
                              </p:par>
                              <p:par>
                                <p:cTn id="20" presetID="64" presetClass="path" presetSubtype="0" accel="50000" decel="50000" fill="hold" grpId="0" nodeType="withEffect">
                                  <p:stCondLst>
                                    <p:cond delay="0"/>
                                  </p:stCondLst>
                                  <p:childTnLst>
                                    <p:animMotion origin="layout" path="M -1.11111E-6 2.96296E-6 L -0.00069 -0.49931 " pathEditMode="relative" rAng="0" ptsTypes="AA">
                                      <p:cBhvr>
                                        <p:cTn id="21" dur="2000" fill="hold"/>
                                        <p:tgtEl>
                                          <p:spTgt spid="26"/>
                                        </p:tgtEl>
                                        <p:attrNameLst>
                                          <p:attrName>ppt_x</p:attrName>
                                          <p:attrName>ppt_y</p:attrName>
                                        </p:attrNameLst>
                                      </p:cBhvr>
                                      <p:rCtr x="-35" y="-24977"/>
                                    </p:animMotion>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8" grpId="0"/>
      <p:bldP spid="30" grpId="0"/>
      <p:bldP spid="3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29" y="135275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62029" y="956750"/>
            <a:ext cx="5654433" cy="369332"/>
          </a:xfrm>
          <a:prstGeom prst="rect">
            <a:avLst/>
          </a:prstGeom>
          <a:noFill/>
        </p:spPr>
        <p:txBody>
          <a:bodyPr wrap="none" rtlCol="0">
            <a:spAutoFit/>
          </a:bodyPr>
          <a:lstStyle/>
          <a:p>
            <a:r>
              <a:rPr lang="nl-BE" dirty="0" err="1">
                <a:solidFill>
                  <a:srgbClr val="0070C0"/>
                </a:solidFill>
              </a:rPr>
              <a:t>Annulatie</a:t>
            </a:r>
            <a:r>
              <a:rPr lang="nl-BE" dirty="0">
                <a:solidFill>
                  <a:srgbClr val="0070C0"/>
                </a:solidFill>
              </a:rPr>
              <a:t> deel saldo overgedragen inkooporder : 100 euro</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360000" y="2699628"/>
            <a:ext cx="3069686" cy="369332"/>
          </a:xfrm>
          <a:prstGeom prst="rect">
            <a:avLst/>
          </a:prstGeom>
          <a:noFill/>
        </p:spPr>
        <p:txBody>
          <a:bodyPr wrap="none" rtlCol="0">
            <a:spAutoFit/>
          </a:bodyPr>
          <a:lstStyle/>
          <a:p>
            <a:r>
              <a:rPr lang="nl-BE" dirty="0">
                <a:solidFill>
                  <a:srgbClr val="0070C0"/>
                </a:solidFill>
              </a:rPr>
              <a:t>Aanpassing overdrachtsbudget</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4716496"/>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vak 7"/>
          <p:cNvSpPr txBox="1"/>
          <p:nvPr/>
        </p:nvSpPr>
        <p:spPr>
          <a:xfrm>
            <a:off x="360000" y="4356372"/>
            <a:ext cx="4396909" cy="369332"/>
          </a:xfrm>
          <a:prstGeom prst="rect">
            <a:avLst/>
          </a:prstGeom>
          <a:noFill/>
        </p:spPr>
        <p:txBody>
          <a:bodyPr wrap="none" rtlCol="0">
            <a:spAutoFit/>
          </a:bodyPr>
          <a:lstStyle/>
          <a:p>
            <a:r>
              <a:rPr lang="nl-BE" dirty="0">
                <a:solidFill>
                  <a:srgbClr val="0070C0"/>
                </a:solidFill>
              </a:rPr>
              <a:t>Verhoging inkooporder huidig jaar : 25 euro</a:t>
            </a:r>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3060000"/>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kstvak 11"/>
          <p:cNvSpPr txBox="1"/>
          <p:nvPr/>
        </p:nvSpPr>
        <p:spPr>
          <a:xfrm>
            <a:off x="360000" y="2699628"/>
            <a:ext cx="4692888" cy="369332"/>
          </a:xfrm>
          <a:prstGeom prst="rect">
            <a:avLst/>
          </a:prstGeom>
          <a:noFill/>
        </p:spPr>
        <p:txBody>
          <a:bodyPr wrap="none" rtlCol="0">
            <a:spAutoFit/>
          </a:bodyPr>
          <a:lstStyle/>
          <a:p>
            <a:r>
              <a:rPr lang="nl-BE" dirty="0">
                <a:solidFill>
                  <a:srgbClr val="0070C0"/>
                </a:solidFill>
              </a:rPr>
              <a:t>Verhoging overgedragen inkooporder : 300 euro</a:t>
            </a:r>
          </a:p>
        </p:txBody>
      </p:sp>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00" y="4716496"/>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vak 13"/>
          <p:cNvSpPr txBox="1"/>
          <p:nvPr/>
        </p:nvSpPr>
        <p:spPr>
          <a:xfrm>
            <a:off x="360000" y="4356496"/>
            <a:ext cx="2914324" cy="369332"/>
          </a:xfrm>
          <a:prstGeom prst="rect">
            <a:avLst/>
          </a:prstGeom>
          <a:noFill/>
        </p:spPr>
        <p:txBody>
          <a:bodyPr wrap="none" rtlCol="0">
            <a:spAutoFit/>
          </a:bodyPr>
          <a:lstStyle/>
          <a:p>
            <a:r>
              <a:rPr lang="nl-BE" dirty="0">
                <a:solidFill>
                  <a:srgbClr val="0070C0"/>
                </a:solidFill>
              </a:rPr>
              <a:t>Overdracht naar volgend jaar</a:t>
            </a:r>
          </a:p>
        </p:txBody>
      </p:sp>
      <p:sp>
        <p:nvSpPr>
          <p:cNvPr id="15" name="Tekstvak 14">
            <a:extLst>
              <a:ext uri="{FF2B5EF4-FFF2-40B4-BE49-F238E27FC236}">
                <a16:creationId xmlns:a16="http://schemas.microsoft.com/office/drawing/2014/main" id="{7196C8A4-AEEF-4BB0-9C18-F27C6C20D4BC}"/>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168961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7170"/>
                                        </p:tgtEl>
                                      </p:cBhvr>
                                    </p:animEffect>
                                    <p:set>
                                      <p:cBhvr>
                                        <p:cTn id="13" dur="1" fill="hold">
                                          <p:stCondLst>
                                            <p:cond delay="999"/>
                                          </p:stCondLst>
                                        </p:cTn>
                                        <p:tgtEl>
                                          <p:spTgt spid="717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2.77778E-7 1.48148E-6 L 0.00434 -0.48796 " pathEditMode="relative" rAng="0" ptsTypes="AA">
                                      <p:cBhvr>
                                        <p:cTn id="19" dur="2000" fill="hold"/>
                                        <p:tgtEl>
                                          <p:spTgt spid="7171"/>
                                        </p:tgtEl>
                                        <p:attrNameLst>
                                          <p:attrName>ppt_x</p:attrName>
                                          <p:attrName>ppt_y</p:attrName>
                                        </p:attrNameLst>
                                      </p:cBhvr>
                                      <p:rCtr x="208" y="-24398"/>
                                    </p:animMotion>
                                  </p:childTnLst>
                                </p:cTn>
                              </p:par>
                              <p:par>
                                <p:cTn id="20" presetID="64" presetClass="path" presetSubtype="0" accel="50000" decel="50000" fill="hold" grpId="0" nodeType="withEffect">
                                  <p:stCondLst>
                                    <p:cond delay="0"/>
                                  </p:stCondLst>
                                  <p:childTnLst>
                                    <p:animMotion origin="layout" path="M 2.5E-6 2.96296E-6 L 0.00034 -0.49815 " pathEditMode="relative" rAng="0" ptsTypes="AA">
                                      <p:cBhvr>
                                        <p:cTn id="21" dur="2000" fill="hold"/>
                                        <p:tgtEl>
                                          <p:spTgt spid="8"/>
                                        </p:tgtEl>
                                        <p:attrNameLst>
                                          <p:attrName>ppt_x</p:attrName>
                                          <p:attrName>ppt_y</p:attrName>
                                        </p:attrNameLst>
                                      </p:cBhvr>
                                      <p:rCtr x="17" y="-24907"/>
                                    </p:animMotion>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fade">
                                      <p:cBhvr>
                                        <p:cTn id="25" dur="1000"/>
                                        <p:tgtEl>
                                          <p:spTgt spid="71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173"/>
                                        </p:tgtEl>
                                        <p:attrNameLst>
                                          <p:attrName>style.visibility</p:attrName>
                                        </p:attrNameLst>
                                      </p:cBhvr>
                                      <p:to>
                                        <p:strVal val="visible"/>
                                      </p:to>
                                    </p:set>
                                    <p:animEffect transition="in" filter="fade">
                                      <p:cBhvr>
                                        <p:cTn id="33" dur="1000"/>
                                        <p:tgtEl>
                                          <p:spTgt spid="717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2" grpId="0"/>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0" y="2888985"/>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360000" y="2528613"/>
            <a:ext cx="4692888" cy="369332"/>
          </a:xfrm>
          <a:prstGeom prst="rect">
            <a:avLst/>
          </a:prstGeom>
          <a:noFill/>
        </p:spPr>
        <p:txBody>
          <a:bodyPr wrap="none" rtlCol="0">
            <a:spAutoFit/>
          </a:bodyPr>
          <a:lstStyle/>
          <a:p>
            <a:r>
              <a:rPr lang="nl-BE" dirty="0">
                <a:solidFill>
                  <a:srgbClr val="0070C0"/>
                </a:solidFill>
              </a:rPr>
              <a:t>Verhoging overgedragen inkooporder : 300 euro</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4545357"/>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360000" y="4185357"/>
            <a:ext cx="2914324" cy="369332"/>
          </a:xfrm>
          <a:prstGeom prst="rect">
            <a:avLst/>
          </a:prstGeom>
          <a:noFill/>
        </p:spPr>
        <p:txBody>
          <a:bodyPr wrap="none" rtlCol="0">
            <a:spAutoFit/>
          </a:bodyPr>
          <a:lstStyle/>
          <a:p>
            <a:r>
              <a:rPr lang="nl-BE" dirty="0">
                <a:solidFill>
                  <a:srgbClr val="0070C0"/>
                </a:solidFill>
              </a:rPr>
              <a:t>Overdracht naar volgend jaar</a:t>
            </a:r>
          </a:p>
        </p:txBody>
      </p:sp>
      <p:sp>
        <p:nvSpPr>
          <p:cNvPr id="15" name="Tekstvak 14"/>
          <p:cNvSpPr txBox="1"/>
          <p:nvPr/>
        </p:nvSpPr>
        <p:spPr>
          <a:xfrm>
            <a:off x="360000" y="862389"/>
            <a:ext cx="4396909" cy="369332"/>
          </a:xfrm>
          <a:prstGeom prst="rect">
            <a:avLst/>
          </a:prstGeom>
          <a:noFill/>
        </p:spPr>
        <p:txBody>
          <a:bodyPr wrap="none" rtlCol="0">
            <a:spAutoFit/>
          </a:bodyPr>
          <a:lstStyle/>
          <a:p>
            <a:r>
              <a:rPr lang="nl-BE" dirty="0">
                <a:solidFill>
                  <a:srgbClr val="0070C0"/>
                </a:solidFill>
              </a:rPr>
              <a:t>Verhoging inkooporder huidig jaar : 25 euro</a:t>
            </a:r>
          </a:p>
        </p:txBody>
      </p:sp>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1258389"/>
            <a:ext cx="8343773"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kstvak 12">
            <a:extLst>
              <a:ext uri="{FF2B5EF4-FFF2-40B4-BE49-F238E27FC236}">
                <a16:creationId xmlns:a16="http://schemas.microsoft.com/office/drawing/2014/main" id="{1D0B965C-9124-4FEF-97A4-DDE1CEAA34F9}"/>
              </a:ext>
            </a:extLst>
          </p:cNvPr>
          <p:cNvSpPr txBox="1"/>
          <p:nvPr/>
        </p:nvSpPr>
        <p:spPr>
          <a:xfrm>
            <a:off x="1468738" y="93168"/>
            <a:ext cx="5173211" cy="461665"/>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p>
        </p:txBody>
      </p:sp>
    </p:spTree>
    <p:extLst>
      <p:ext uri="{BB962C8B-B14F-4D97-AF65-F5344CB8AC3E}">
        <p14:creationId xmlns:p14="http://schemas.microsoft.com/office/powerpoint/2010/main" val="269743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5"/>
                                        </p:tgtEl>
                                      </p:cBhvr>
                                    </p:animEffect>
                                    <p:set>
                                      <p:cBhvr>
                                        <p:cTn id="13" dur="1" fill="hold">
                                          <p:stCondLst>
                                            <p:cond delay="999"/>
                                          </p:stCondLst>
                                        </p:cTn>
                                        <p:tgtEl>
                                          <p:spTgt spid="1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16"/>
                                        </p:tgtEl>
                                      </p:cBhvr>
                                    </p:animEffect>
                                    <p:set>
                                      <p:cBhvr>
                                        <p:cTn id="16" dur="1" fill="hold">
                                          <p:stCondLst>
                                            <p:cond delay="999"/>
                                          </p:stCondLst>
                                        </p:cTn>
                                        <p:tgtEl>
                                          <p:spTgt spid="16"/>
                                        </p:tgtEl>
                                        <p:attrNameLst>
                                          <p:attrName>style.visibility</p:attrName>
                                        </p:attrNameLst>
                                      </p:cBhvr>
                                      <p:to>
                                        <p:strVal val="hidden"/>
                                      </p:to>
                                    </p:set>
                                  </p:childTnLst>
                                </p:cTn>
                              </p:par>
                            </p:childTnLst>
                          </p:cTn>
                        </p:par>
                        <p:par>
                          <p:cTn id="17" fill="hold">
                            <p:stCondLst>
                              <p:cond delay="1000"/>
                            </p:stCondLst>
                            <p:childTnLst>
                              <p:par>
                                <p:cTn id="18" presetID="64" presetClass="path" presetSubtype="0" accel="50000" decel="50000" fill="hold" nodeType="afterEffect">
                                  <p:stCondLst>
                                    <p:cond delay="0"/>
                                  </p:stCondLst>
                                  <p:childTnLst>
                                    <p:animMotion origin="layout" path="M -0.00295 0.14861 L 0.00434 -0.47639 " pathEditMode="relative" rAng="0" ptsTypes="AA">
                                      <p:cBhvr>
                                        <p:cTn id="19" dur="2000" fill="hold"/>
                                        <p:tgtEl>
                                          <p:spTgt spid="5"/>
                                        </p:tgtEl>
                                        <p:attrNameLst>
                                          <p:attrName>ppt_x</p:attrName>
                                          <p:attrName>ppt_y</p:attrName>
                                        </p:attrNameLst>
                                      </p:cBhvr>
                                      <p:rCtr x="365" y="-31250"/>
                                    </p:animMotion>
                                  </p:childTnLst>
                                </p:cTn>
                              </p:par>
                              <p:par>
                                <p:cTn id="20" presetID="64" presetClass="path" presetSubtype="0" accel="50000" decel="50000" fill="hold" grpId="0" nodeType="withEffect">
                                  <p:stCondLst>
                                    <p:cond delay="0"/>
                                  </p:stCondLst>
                                  <p:childTnLst>
                                    <p:animMotion origin="layout" path="M 0.00695 0.15949 L 0.00712 -0.48449 " pathEditMode="relative" rAng="0" ptsTypes="AA">
                                      <p:cBhvr>
                                        <p:cTn id="21" dur="2000" fill="hold"/>
                                        <p:tgtEl>
                                          <p:spTgt spid="6"/>
                                        </p:tgtEl>
                                        <p:attrNameLst>
                                          <p:attrName>ppt_x</p:attrName>
                                          <p:attrName>ppt_y</p:attrName>
                                        </p:attrNameLst>
                                      </p:cBhvr>
                                      <p:rCtr x="0" y="-3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8" name="Afbeelding 7">
            <a:extLst>
              <a:ext uri="{FF2B5EF4-FFF2-40B4-BE49-F238E27FC236}">
                <a16:creationId xmlns:a16="http://schemas.microsoft.com/office/drawing/2014/main" id="{9689316B-1452-4B26-B33F-9B71F2AA714E}"/>
              </a:ext>
            </a:extLst>
          </p:cNvPr>
          <p:cNvPicPr>
            <a:picLocks noChangeAspect="1"/>
          </p:cNvPicPr>
          <p:nvPr/>
        </p:nvPicPr>
        <p:blipFill>
          <a:blip r:embed="rId3"/>
          <a:stretch>
            <a:fillRect/>
          </a:stretch>
        </p:blipFill>
        <p:spPr>
          <a:xfrm>
            <a:off x="707178" y="987660"/>
            <a:ext cx="7923093" cy="4738437"/>
          </a:xfrm>
          <a:prstGeom prst="rect">
            <a:avLst/>
          </a:prstGeom>
        </p:spPr>
      </p:pic>
    </p:spTree>
    <p:extLst>
      <p:ext uri="{BB962C8B-B14F-4D97-AF65-F5344CB8AC3E}">
        <p14:creationId xmlns:p14="http://schemas.microsoft.com/office/powerpoint/2010/main" val="41521769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3" name="Afbeelding 2">
            <a:extLst>
              <a:ext uri="{FF2B5EF4-FFF2-40B4-BE49-F238E27FC236}">
                <a16:creationId xmlns:a16="http://schemas.microsoft.com/office/drawing/2014/main" id="{9469BC5E-BE15-4D1F-99C4-F3451BB9581B}"/>
              </a:ext>
            </a:extLst>
          </p:cNvPr>
          <p:cNvPicPr>
            <a:picLocks noChangeAspect="1"/>
          </p:cNvPicPr>
          <p:nvPr/>
        </p:nvPicPr>
        <p:blipFill>
          <a:blip r:embed="rId3"/>
          <a:stretch>
            <a:fillRect/>
          </a:stretch>
        </p:blipFill>
        <p:spPr>
          <a:xfrm>
            <a:off x="678096" y="1066207"/>
            <a:ext cx="8008557" cy="4508969"/>
          </a:xfrm>
          <a:prstGeom prst="rect">
            <a:avLst/>
          </a:prstGeom>
        </p:spPr>
      </p:pic>
    </p:spTree>
    <p:extLst>
      <p:ext uri="{BB962C8B-B14F-4D97-AF65-F5344CB8AC3E}">
        <p14:creationId xmlns:p14="http://schemas.microsoft.com/office/powerpoint/2010/main" val="5611436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4" name="Afbeelding 3">
            <a:extLst>
              <a:ext uri="{FF2B5EF4-FFF2-40B4-BE49-F238E27FC236}">
                <a16:creationId xmlns:a16="http://schemas.microsoft.com/office/drawing/2014/main" id="{8BA82F8C-622B-4A2E-8E92-19B58B902262}"/>
              </a:ext>
            </a:extLst>
          </p:cNvPr>
          <p:cNvPicPr>
            <a:picLocks noChangeAspect="1"/>
          </p:cNvPicPr>
          <p:nvPr/>
        </p:nvPicPr>
        <p:blipFill>
          <a:blip r:embed="rId3"/>
          <a:stretch>
            <a:fillRect/>
          </a:stretch>
        </p:blipFill>
        <p:spPr>
          <a:xfrm>
            <a:off x="652515" y="1002825"/>
            <a:ext cx="8083917" cy="4572352"/>
          </a:xfrm>
          <a:prstGeom prst="rect">
            <a:avLst/>
          </a:prstGeom>
        </p:spPr>
      </p:pic>
    </p:spTree>
    <p:extLst>
      <p:ext uri="{BB962C8B-B14F-4D97-AF65-F5344CB8AC3E}">
        <p14:creationId xmlns:p14="http://schemas.microsoft.com/office/powerpoint/2010/main" val="387059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Rapportering - Algemeen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569648" y="883825"/>
            <a:ext cx="8460051" cy="5404984"/>
          </a:xfrm>
        </p:spPr>
        <p:txBody>
          <a:bodyPr/>
          <a:lstStyle/>
          <a:p>
            <a:pPr marL="342900" indent="-342900">
              <a:buFont typeface="Wingdings" panose="05000000000000000000" pitchFamily="2" charset="2"/>
              <a:buChar char="Ø"/>
            </a:pPr>
            <a:r>
              <a:rPr lang="nl-BE" sz="2000" dirty="0"/>
              <a:t>Geïntegreerde Autorisaties – BI Rollen:</a:t>
            </a:r>
          </a:p>
          <a:p>
            <a:pPr marL="685800" lvl="1" indent="-285750">
              <a:buFont typeface="Wingdings" panose="05000000000000000000" pitchFamily="2" charset="2"/>
              <a:buChar char="Ø"/>
            </a:pPr>
            <a:r>
              <a:rPr lang="nl-BE" sz="1800" dirty="0"/>
              <a:t>Toegekende </a:t>
            </a:r>
            <a:r>
              <a:rPr lang="nl-BE" sz="1800" dirty="0" err="1"/>
              <a:t>OraFin</a:t>
            </a:r>
            <a:r>
              <a:rPr lang="nl-BE" sz="1800" dirty="0"/>
              <a:t> autorisatie(s) van gebruiker bepalen toegang tot rapporten:</a:t>
            </a:r>
            <a:endParaRPr lang="nl-BE" sz="600" dirty="0"/>
          </a:p>
          <a:p>
            <a:pPr marL="571500" lvl="1" indent="-171450">
              <a:buFont typeface="Wingdings" panose="05000000000000000000" pitchFamily="2" charset="2"/>
              <a:buChar char="Ø"/>
            </a:pPr>
            <a:endParaRPr lang="nl-BE" sz="600" dirty="0"/>
          </a:p>
          <a:p>
            <a:pPr marL="571500" lvl="1" indent="-171450">
              <a:buFont typeface="Wingdings" panose="05000000000000000000" pitchFamily="2" charset="2"/>
              <a:buChar char="Ø"/>
            </a:pPr>
            <a:endParaRPr lang="nl-BE" sz="600" dirty="0"/>
          </a:p>
          <a:p>
            <a:pPr marL="571500" lvl="1" indent="-171450">
              <a:buFont typeface="Wingdings" panose="05000000000000000000" pitchFamily="2" charset="2"/>
              <a:buChar char="Ø"/>
            </a:pPr>
            <a:endParaRPr lang="nl-BE" sz="600" dirty="0"/>
          </a:p>
          <a:p>
            <a:pPr marL="685800" lvl="1" indent="-285750">
              <a:buFont typeface="Wingdings" panose="05000000000000000000" pitchFamily="2" charset="2"/>
              <a:buChar char="Ø"/>
            </a:pPr>
            <a:endParaRPr lang="nl-BE" sz="1600" dirty="0"/>
          </a:p>
          <a:p>
            <a:pPr marL="1085850" lvl="2" indent="-285750">
              <a:buFont typeface="Wingdings" panose="05000000000000000000" pitchFamily="2" charset="2"/>
              <a:buChar char="Ø"/>
            </a:pPr>
            <a:endParaRPr lang="nl-BE" sz="1600" dirty="0"/>
          </a:p>
          <a:p>
            <a:pPr marL="1085850" lvl="2" indent="-285750">
              <a:buFont typeface="Wingdings" panose="05000000000000000000" pitchFamily="2" charset="2"/>
              <a:buChar char="Ø"/>
            </a:pPr>
            <a:endParaRPr lang="nl-BE" sz="1600" dirty="0"/>
          </a:p>
          <a:p>
            <a:pPr marL="1085850" lvl="2" indent="-285750">
              <a:buFont typeface="Wingdings" panose="05000000000000000000" pitchFamily="2" charset="2"/>
              <a:buChar char="Ø"/>
            </a:pPr>
            <a:endParaRPr lang="nl-BE" sz="1600" dirty="0"/>
          </a:p>
          <a:p>
            <a:pPr marL="1085850" lvl="2" indent="-285750">
              <a:buFont typeface="Wingdings" panose="05000000000000000000" pitchFamily="2" charset="2"/>
              <a:buChar char="Ø"/>
            </a:pPr>
            <a:endParaRPr lang="nl-BE" sz="1600" dirty="0"/>
          </a:p>
          <a:p>
            <a:pPr marL="800100" lvl="2" indent="0">
              <a:buNone/>
            </a:pPr>
            <a:endParaRPr lang="nl-BE" sz="1600" dirty="0"/>
          </a:p>
          <a:p>
            <a:pPr marL="1085850" lvl="2" indent="-285750">
              <a:buFont typeface="Wingdings" panose="05000000000000000000" pitchFamily="2" charset="2"/>
              <a:buChar char="Ø"/>
            </a:pPr>
            <a:r>
              <a:rPr lang="en-US" sz="1600" dirty="0"/>
              <a:t>Dashboards en </a:t>
            </a:r>
            <a:r>
              <a:rPr lang="en-US" sz="1600" dirty="0" err="1"/>
              <a:t>Rapporten</a:t>
            </a:r>
            <a:r>
              <a:rPr lang="en-US" sz="1600" dirty="0"/>
              <a:t> </a:t>
            </a:r>
            <a:r>
              <a:rPr lang="en-US" sz="1600" dirty="0" err="1"/>
              <a:t>worden</a:t>
            </a:r>
            <a:r>
              <a:rPr lang="en-US" sz="1600" dirty="0"/>
              <a:t> </a:t>
            </a:r>
            <a:r>
              <a:rPr lang="en-US" sz="1600" dirty="0" err="1"/>
              <a:t>toegewezen</a:t>
            </a:r>
            <a:r>
              <a:rPr lang="en-US" sz="1600" dirty="0"/>
              <a:t> </a:t>
            </a:r>
            <a:r>
              <a:rPr lang="en-US" sz="1600" dirty="0" err="1"/>
              <a:t>aan</a:t>
            </a:r>
            <a:r>
              <a:rPr lang="en-US" sz="1600" dirty="0"/>
              <a:t> </a:t>
            </a:r>
            <a:r>
              <a:rPr lang="en-US" sz="1600" dirty="0" err="1"/>
              <a:t>een</a:t>
            </a:r>
            <a:r>
              <a:rPr lang="en-US" sz="1600" dirty="0"/>
              <a:t> BI </a:t>
            </a:r>
            <a:r>
              <a:rPr lang="en-US" sz="1600" dirty="0" err="1"/>
              <a:t>rol</a:t>
            </a:r>
            <a:br>
              <a:rPr lang="en-US" sz="1600" dirty="0"/>
            </a:br>
            <a:endParaRPr lang="nl-BE" sz="800" dirty="0"/>
          </a:p>
          <a:p>
            <a:pPr marL="1085850" lvl="2" indent="-285750">
              <a:buFont typeface="Wingdings" panose="05000000000000000000" pitchFamily="2" charset="2"/>
              <a:buChar char="Ø"/>
            </a:pPr>
            <a:r>
              <a:rPr lang="nl-BE" sz="1600" dirty="0"/>
              <a:t>Gebruiker-specifiek: uitzonderlijk en tijdelijk</a:t>
            </a:r>
            <a:br>
              <a:rPr lang="nl-BE" sz="1600" dirty="0"/>
            </a:br>
            <a:endParaRPr lang="nl-BE" sz="800" dirty="0"/>
          </a:p>
          <a:p>
            <a:pPr marL="1085850" lvl="2" indent="-285750">
              <a:buFont typeface="Wingdings" panose="05000000000000000000" pitchFamily="2" charset="2"/>
              <a:buChar char="Ø"/>
            </a:pPr>
            <a:r>
              <a:rPr lang="en-US" sz="1600" dirty="0"/>
              <a:t>“</a:t>
            </a:r>
            <a:r>
              <a:rPr lang="en-US" sz="1600" dirty="0" err="1">
                <a:solidFill>
                  <a:srgbClr val="0070C0"/>
                </a:solidFill>
              </a:rPr>
              <a:t>BIServiceAdministrator</a:t>
            </a:r>
            <a:r>
              <a:rPr lang="en-US" sz="1600" dirty="0"/>
              <a:t>”, “</a:t>
            </a:r>
            <a:r>
              <a:rPr lang="en-US" sz="1600" dirty="0">
                <a:solidFill>
                  <a:srgbClr val="0070C0"/>
                </a:solidFill>
              </a:rPr>
              <a:t>BI Management</a:t>
            </a:r>
            <a:r>
              <a:rPr lang="en-US" sz="1600" dirty="0"/>
              <a:t>”, “</a:t>
            </a:r>
            <a:r>
              <a:rPr lang="en-US" sz="1600" dirty="0">
                <a:solidFill>
                  <a:srgbClr val="0070C0"/>
                </a:solidFill>
              </a:rPr>
              <a:t>BI Self Service</a:t>
            </a:r>
            <a:r>
              <a:rPr lang="en-US" sz="1600" dirty="0"/>
              <a:t>” </a:t>
            </a:r>
            <a:r>
              <a:rPr lang="en-US" sz="1600" dirty="0" err="1"/>
              <a:t>en</a:t>
            </a:r>
            <a:r>
              <a:rPr lang="en-US" sz="1600" dirty="0"/>
              <a:t> “</a:t>
            </a:r>
            <a:r>
              <a:rPr lang="en-US" sz="1600" dirty="0">
                <a:solidFill>
                  <a:srgbClr val="0070C0"/>
                </a:solidFill>
              </a:rPr>
              <a:t>BI </a:t>
            </a:r>
            <a:r>
              <a:rPr lang="en-US" sz="1600" dirty="0" err="1">
                <a:solidFill>
                  <a:srgbClr val="0070C0"/>
                </a:solidFill>
              </a:rPr>
              <a:t>Rekenhof</a:t>
            </a:r>
            <a:r>
              <a:rPr lang="en-US" sz="1600" dirty="0"/>
              <a:t>“ </a:t>
            </a:r>
            <a:r>
              <a:rPr lang="en-US" sz="1600" dirty="0" err="1"/>
              <a:t>zijn</a:t>
            </a:r>
            <a:r>
              <a:rPr lang="en-US" sz="1600" dirty="0"/>
              <a:t> </a:t>
            </a:r>
            <a:r>
              <a:rPr lang="en-US" sz="1600" dirty="0" err="1"/>
              <a:t>aparte</a:t>
            </a:r>
            <a:r>
              <a:rPr lang="en-US" sz="1600" dirty="0"/>
              <a:t> </a:t>
            </a:r>
            <a:r>
              <a:rPr lang="en-US" sz="1600" dirty="0" err="1"/>
              <a:t>rollen</a:t>
            </a:r>
            <a:r>
              <a:rPr lang="en-US" sz="1600" dirty="0"/>
              <a:t>: in BI </a:t>
            </a:r>
            <a:r>
              <a:rPr lang="en-US" sz="1600" dirty="0" err="1"/>
              <a:t>zelf</a:t>
            </a:r>
            <a:r>
              <a:rPr lang="en-US" sz="1600" dirty="0"/>
              <a:t> </a:t>
            </a:r>
            <a:r>
              <a:rPr lang="en-US" sz="1600" dirty="0" err="1"/>
              <a:t>onderhouden</a:t>
            </a:r>
            <a:r>
              <a:rPr lang="en-US" sz="1600" dirty="0"/>
              <a:t> op naam</a:t>
            </a:r>
            <a:br>
              <a:rPr lang="en-US" sz="1600" dirty="0"/>
            </a:br>
            <a:endParaRPr lang="en-US" sz="800" dirty="0"/>
          </a:p>
          <a:p>
            <a:pPr marL="1085850" lvl="2" indent="-285750">
              <a:buFont typeface="Wingdings" panose="05000000000000000000" pitchFamily="2" charset="2"/>
              <a:buChar char="Ø"/>
            </a:pPr>
            <a:r>
              <a:rPr lang="en-US" sz="1600" dirty="0" err="1"/>
              <a:t>Meeste</a:t>
            </a:r>
            <a:r>
              <a:rPr lang="en-US" sz="1600" dirty="0"/>
              <a:t> </a:t>
            </a:r>
            <a:r>
              <a:rPr lang="en-US" sz="1600" dirty="0" err="1"/>
              <a:t>rapporten</a:t>
            </a:r>
            <a:r>
              <a:rPr lang="en-US" sz="1600" dirty="0"/>
              <a:t> </a:t>
            </a:r>
            <a:r>
              <a:rPr lang="en-US" sz="1600" dirty="0" err="1"/>
              <a:t>toegankelijk</a:t>
            </a:r>
            <a:r>
              <a:rPr lang="en-US" sz="1600" dirty="0"/>
              <a:t> </a:t>
            </a:r>
            <a:r>
              <a:rPr lang="en-US" sz="1600" dirty="0" err="1"/>
              <a:t>voor</a:t>
            </a:r>
            <a:r>
              <a:rPr lang="en-US" sz="1600" dirty="0"/>
              <a:t> </a:t>
            </a:r>
            <a:r>
              <a:rPr lang="en-US" sz="1600" dirty="0" err="1"/>
              <a:t>iedereen</a:t>
            </a:r>
            <a:r>
              <a:rPr lang="en-US" sz="1600" dirty="0"/>
              <a:t>: “</a:t>
            </a:r>
            <a:r>
              <a:rPr lang="en-US" sz="1600" dirty="0" err="1">
                <a:solidFill>
                  <a:srgbClr val="0070C0"/>
                </a:solidFill>
              </a:rPr>
              <a:t>BIConsumer</a:t>
            </a:r>
            <a:r>
              <a:rPr lang="en-US" sz="1600" dirty="0"/>
              <a:t>”</a:t>
            </a:r>
            <a:endParaRPr lang="nl-BE" sz="1600" dirty="0"/>
          </a:p>
          <a:p>
            <a:pPr marL="571500" lvl="1" indent="-171450">
              <a:buFont typeface="Wingdings" panose="05000000000000000000" pitchFamily="2" charset="2"/>
              <a:buChar char="Ø"/>
            </a:pPr>
            <a:endParaRPr lang="nl-BE" sz="700" dirty="0"/>
          </a:p>
          <a:p>
            <a:pPr marL="342900" indent="-342900">
              <a:buFont typeface="Wingdings" panose="05000000000000000000" pitchFamily="2" charset="2"/>
              <a:buChar char="Ø"/>
            </a:pPr>
            <a:r>
              <a:rPr lang="nl-BE" sz="2000" dirty="0"/>
              <a:t>Toegang op niveau Organisatie, Beleidsdomein of Entiteit</a:t>
            </a:r>
          </a:p>
          <a:p>
            <a:pPr marL="342900" indent="-342900">
              <a:buFont typeface="Wingdings" panose="05000000000000000000" pitchFamily="2" charset="2"/>
              <a:buChar char="Ø"/>
            </a:pPr>
            <a:r>
              <a:rPr lang="nl-BE" sz="2000" dirty="0"/>
              <a:t>Overzicht Autorisaties en Rapporten</a:t>
            </a:r>
          </a:p>
          <a:p>
            <a:pPr lvl="1" indent="-342900">
              <a:buFont typeface="Wingdings" panose="05000000000000000000" pitchFamily="2" charset="2"/>
              <a:buChar char="Ø"/>
            </a:pPr>
            <a:endParaRPr lang="nl-BE" sz="1800" dirty="0"/>
          </a:p>
          <a:p>
            <a:pPr marL="685800" lvl="1" indent="-285750">
              <a:buFont typeface="Wingdings" panose="05000000000000000000" pitchFamily="2" charset="2"/>
              <a:buChar char="Ø"/>
            </a:pPr>
            <a:endParaRPr lang="nl-BE" sz="1800" dirty="0"/>
          </a:p>
        </p:txBody>
      </p:sp>
      <p:pic>
        <p:nvPicPr>
          <p:cNvPr id="5" name="Afbeelding 4">
            <a:extLst>
              <a:ext uri="{FF2B5EF4-FFF2-40B4-BE49-F238E27FC236}">
                <a16:creationId xmlns:a16="http://schemas.microsoft.com/office/drawing/2014/main" id="{A52B1C9D-B561-4FAA-ADD1-95C05272D644}"/>
              </a:ext>
            </a:extLst>
          </p:cNvPr>
          <p:cNvPicPr>
            <a:picLocks noChangeAspect="1"/>
          </p:cNvPicPr>
          <p:nvPr/>
        </p:nvPicPr>
        <p:blipFill>
          <a:blip r:embed="rId3"/>
          <a:stretch>
            <a:fillRect/>
          </a:stretch>
        </p:blipFill>
        <p:spPr>
          <a:xfrm>
            <a:off x="2504642" y="1493557"/>
            <a:ext cx="3968461" cy="1852315"/>
          </a:xfrm>
          <a:prstGeom prst="rect">
            <a:avLst/>
          </a:prstGeom>
        </p:spPr>
      </p:pic>
    </p:spTree>
    <p:extLst>
      <p:ext uri="{BB962C8B-B14F-4D97-AF65-F5344CB8AC3E}">
        <p14:creationId xmlns:p14="http://schemas.microsoft.com/office/powerpoint/2010/main" val="3450115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3" name="Afbeelding 2">
            <a:extLst>
              <a:ext uri="{FF2B5EF4-FFF2-40B4-BE49-F238E27FC236}">
                <a16:creationId xmlns:a16="http://schemas.microsoft.com/office/drawing/2014/main" id="{0B225EC3-6248-4A68-82A3-018FE30193BC}"/>
              </a:ext>
            </a:extLst>
          </p:cNvPr>
          <p:cNvPicPr>
            <a:picLocks noChangeAspect="1"/>
          </p:cNvPicPr>
          <p:nvPr/>
        </p:nvPicPr>
        <p:blipFill>
          <a:blip r:embed="rId3"/>
          <a:stretch>
            <a:fillRect/>
          </a:stretch>
        </p:blipFill>
        <p:spPr>
          <a:xfrm>
            <a:off x="665826" y="991461"/>
            <a:ext cx="8123067" cy="4614685"/>
          </a:xfrm>
          <a:prstGeom prst="rect">
            <a:avLst/>
          </a:prstGeom>
        </p:spPr>
      </p:pic>
    </p:spTree>
    <p:extLst>
      <p:ext uri="{BB962C8B-B14F-4D97-AF65-F5344CB8AC3E}">
        <p14:creationId xmlns:p14="http://schemas.microsoft.com/office/powerpoint/2010/main" val="18013969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4" name="Afbeelding 3">
            <a:extLst>
              <a:ext uri="{FF2B5EF4-FFF2-40B4-BE49-F238E27FC236}">
                <a16:creationId xmlns:a16="http://schemas.microsoft.com/office/drawing/2014/main" id="{588C43E5-EE03-4567-8AC2-37F053E9C66E}"/>
              </a:ext>
            </a:extLst>
          </p:cNvPr>
          <p:cNvPicPr>
            <a:picLocks noChangeAspect="1"/>
          </p:cNvPicPr>
          <p:nvPr/>
        </p:nvPicPr>
        <p:blipFill>
          <a:blip r:embed="rId3"/>
          <a:stretch>
            <a:fillRect/>
          </a:stretch>
        </p:blipFill>
        <p:spPr>
          <a:xfrm>
            <a:off x="648070" y="1059194"/>
            <a:ext cx="8128298" cy="4560371"/>
          </a:xfrm>
          <a:prstGeom prst="rect">
            <a:avLst/>
          </a:prstGeom>
        </p:spPr>
      </p:pic>
    </p:spTree>
    <p:extLst>
      <p:ext uri="{BB962C8B-B14F-4D97-AF65-F5344CB8AC3E}">
        <p14:creationId xmlns:p14="http://schemas.microsoft.com/office/powerpoint/2010/main" val="22855832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3" name="Afbeelding 2">
            <a:extLst>
              <a:ext uri="{FF2B5EF4-FFF2-40B4-BE49-F238E27FC236}">
                <a16:creationId xmlns:a16="http://schemas.microsoft.com/office/drawing/2014/main" id="{737CA8ED-18DB-4946-A6AE-DE356E58985A}"/>
              </a:ext>
            </a:extLst>
          </p:cNvPr>
          <p:cNvPicPr>
            <a:picLocks noChangeAspect="1"/>
          </p:cNvPicPr>
          <p:nvPr/>
        </p:nvPicPr>
        <p:blipFill>
          <a:blip r:embed="rId3"/>
          <a:stretch>
            <a:fillRect/>
          </a:stretch>
        </p:blipFill>
        <p:spPr>
          <a:xfrm>
            <a:off x="644562" y="1030533"/>
            <a:ext cx="8135454" cy="4552198"/>
          </a:xfrm>
          <a:prstGeom prst="rect">
            <a:avLst/>
          </a:prstGeom>
        </p:spPr>
      </p:pic>
    </p:spTree>
    <p:extLst>
      <p:ext uri="{BB962C8B-B14F-4D97-AF65-F5344CB8AC3E}">
        <p14:creationId xmlns:p14="http://schemas.microsoft.com/office/powerpoint/2010/main" val="6706917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DE30E7DC-EBF7-4B61-B09E-3E367EB4748E}"/>
              </a:ext>
            </a:extLst>
          </p:cNvPr>
          <p:cNvSpPr txBox="1"/>
          <p:nvPr/>
        </p:nvSpPr>
        <p:spPr>
          <a:xfrm>
            <a:off x="1468738" y="93168"/>
            <a:ext cx="5173211" cy="830997"/>
          </a:xfrm>
          <a:prstGeom prst="rect">
            <a:avLst/>
          </a:prstGeom>
          <a:noFill/>
        </p:spPr>
        <p:txBody>
          <a:bodyPr wrap="none" rtlCol="0">
            <a:spAutoFit/>
          </a:bodyPr>
          <a:lstStyle>
            <a:defPPr>
              <a:defRPr lang="en-US"/>
            </a:defPPr>
            <a:lvl1pPr>
              <a:defRPr sz="2000" i="1">
                <a:latin typeface="+mn-lt"/>
              </a:defRPr>
            </a:lvl1pPr>
          </a:lstStyle>
          <a:p>
            <a:r>
              <a:rPr lang="nl-BE" sz="2400" b="1" dirty="0"/>
              <a:t>Hoe lees ik het rapport Overzicht BM ?</a:t>
            </a:r>
            <a:br>
              <a:rPr lang="nl-BE" sz="2400" b="1" dirty="0"/>
            </a:br>
            <a:r>
              <a:rPr lang="nl-BE" sz="2400" b="1" dirty="0"/>
              <a:t>--Printversie--</a:t>
            </a:r>
          </a:p>
        </p:txBody>
      </p:sp>
      <p:pic>
        <p:nvPicPr>
          <p:cNvPr id="4" name="Afbeelding 3">
            <a:extLst>
              <a:ext uri="{FF2B5EF4-FFF2-40B4-BE49-F238E27FC236}">
                <a16:creationId xmlns:a16="http://schemas.microsoft.com/office/drawing/2014/main" id="{1402A4C3-D787-4370-B569-A3CAF3CC5464}"/>
              </a:ext>
            </a:extLst>
          </p:cNvPr>
          <p:cNvPicPr>
            <a:picLocks noChangeAspect="1"/>
          </p:cNvPicPr>
          <p:nvPr/>
        </p:nvPicPr>
        <p:blipFill>
          <a:blip r:embed="rId3"/>
          <a:stretch>
            <a:fillRect/>
          </a:stretch>
        </p:blipFill>
        <p:spPr>
          <a:xfrm>
            <a:off x="683579" y="1063506"/>
            <a:ext cx="8158579" cy="4537980"/>
          </a:xfrm>
          <a:prstGeom prst="rect">
            <a:avLst/>
          </a:prstGeom>
        </p:spPr>
      </p:pic>
    </p:spTree>
    <p:extLst>
      <p:ext uri="{BB962C8B-B14F-4D97-AF65-F5344CB8AC3E}">
        <p14:creationId xmlns:p14="http://schemas.microsoft.com/office/powerpoint/2010/main" val="15316197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pic>
        <p:nvPicPr>
          <p:cNvPr id="9" name="Picture 2">
            <a:extLst>
              <a:ext uri="{FF2B5EF4-FFF2-40B4-BE49-F238E27FC236}">
                <a16:creationId xmlns:a16="http://schemas.microsoft.com/office/drawing/2014/main" id="{BD6DC44B-579E-4CF3-8EB1-8A8C197B8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87461"/>
            <a:ext cx="9144000" cy="277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
            <a:extLst>
              <a:ext uri="{FF2B5EF4-FFF2-40B4-BE49-F238E27FC236}">
                <a16:creationId xmlns:a16="http://schemas.microsoft.com/office/drawing/2014/main" id="{42D57A5D-F5DE-47EA-B7C1-677D845EAB03}"/>
              </a:ext>
            </a:extLst>
          </p:cNvPr>
          <p:cNvSpPr>
            <a:spLocks noChangeArrowheads="1"/>
          </p:cNvSpPr>
          <p:nvPr/>
        </p:nvSpPr>
        <p:spPr bwMode="auto">
          <a:xfrm>
            <a:off x="-1" y="2439527"/>
            <a:ext cx="9144000" cy="3400265"/>
          </a:xfrm>
          <a:prstGeom prst="rect">
            <a:avLst/>
          </a:prstGeom>
          <a:solidFill>
            <a:schemeClr val="bg1">
              <a:alpha val="85000"/>
            </a:schemeClr>
          </a:solidFill>
          <a:ln w="9525">
            <a:noFill/>
            <a:miter lim="800000"/>
            <a:headEnd/>
            <a:tailEnd/>
          </a:ln>
          <a:effectLst/>
        </p:spPr>
        <p:txBody>
          <a:bodyPr wrap="none" anchor="ctr"/>
          <a:lstStyle/>
          <a:p>
            <a:pPr eaLnBrk="0" hangingPunct="0">
              <a:defRPr/>
            </a:pPr>
            <a:endParaRPr lang="nl-BE">
              <a:effectLst>
                <a:outerShdw blurRad="38100" dist="38100" dir="2700000" algn="tl">
                  <a:srgbClr val="000000">
                    <a:alpha val="43137"/>
                  </a:srgbClr>
                </a:outerShdw>
              </a:effectLst>
              <a:latin typeface="Times" pitchFamily="18" charset="0"/>
              <a:cs typeface="+mn-cs"/>
            </a:endParaRPr>
          </a:p>
        </p:txBody>
      </p:sp>
      <p:sp>
        <p:nvSpPr>
          <p:cNvPr id="11" name="Tijdelijke aanduiding voor inhoud 1">
            <a:extLst>
              <a:ext uri="{FF2B5EF4-FFF2-40B4-BE49-F238E27FC236}">
                <a16:creationId xmlns:a16="http://schemas.microsoft.com/office/drawing/2014/main" id="{EFB651B8-FBA4-4E47-8A60-30BAE2F4ABE8}"/>
              </a:ext>
            </a:extLst>
          </p:cNvPr>
          <p:cNvSpPr>
            <a:spLocks noGrp="1"/>
          </p:cNvSpPr>
          <p:nvPr>
            <p:ph idx="1"/>
          </p:nvPr>
        </p:nvSpPr>
        <p:spPr>
          <a:xfrm>
            <a:off x="541316" y="2352441"/>
            <a:ext cx="8439398" cy="4064220"/>
          </a:xfrm>
        </p:spPr>
        <p:txBody>
          <a:bodyPr/>
          <a:lstStyle/>
          <a:p>
            <a:pPr>
              <a:buNone/>
            </a:pPr>
            <a:r>
              <a:rPr lang="nl-BE" sz="2000" dirty="0">
                <a:solidFill>
                  <a:srgbClr val="0033CC"/>
                </a:solidFill>
              </a:rPr>
              <a:t>  Overzicht per begrotingsartikel :		  Groepsnaam :</a:t>
            </a:r>
          </a:p>
          <a:p>
            <a:pPr>
              <a:buNone/>
            </a:pPr>
            <a:r>
              <a:rPr lang="nl-BE" sz="900" dirty="0">
                <a:solidFill>
                  <a:srgbClr val="0033CC"/>
                </a:solidFill>
              </a:rPr>
              <a:t>		    </a:t>
            </a:r>
          </a:p>
          <a:p>
            <a:pPr marL="444500" lvl="1">
              <a:tabLst>
                <a:tab pos="450850" algn="l"/>
              </a:tabLst>
            </a:pPr>
            <a:r>
              <a:rPr lang="nl-BE" sz="2000" dirty="0">
                <a:solidFill>
                  <a:srgbClr val="0033CC"/>
                </a:solidFill>
              </a:rPr>
              <a:t>het toegekende VEK en VAK		  Budget</a:t>
            </a:r>
          </a:p>
          <a:p>
            <a:pPr marL="444500" lvl="1">
              <a:buNone/>
              <a:tabLst>
                <a:tab pos="450850" algn="l"/>
              </a:tabLst>
            </a:pPr>
            <a:endParaRPr lang="nl-BE" sz="800" dirty="0">
              <a:solidFill>
                <a:srgbClr val="0033CC"/>
              </a:solidFill>
            </a:endParaRPr>
          </a:p>
          <a:p>
            <a:pPr marL="444500" lvl="1"/>
            <a:r>
              <a:rPr lang="nl-BE" sz="2000" dirty="0">
                <a:solidFill>
                  <a:srgbClr val="0033CC"/>
                </a:solidFill>
              </a:rPr>
              <a:t>in huidig boekjaar geboekte R en W	  Budget en TOF Budget</a:t>
            </a:r>
          </a:p>
          <a:p>
            <a:pPr marL="444500" lvl="1">
              <a:buNone/>
            </a:pPr>
            <a:endParaRPr lang="nl-BE" sz="800" dirty="0">
              <a:solidFill>
                <a:srgbClr val="0033CC"/>
              </a:solidFill>
            </a:endParaRPr>
          </a:p>
          <a:p>
            <a:pPr marL="444500" lvl="1"/>
            <a:r>
              <a:rPr lang="nl-BE" sz="2000" dirty="0">
                <a:solidFill>
                  <a:srgbClr val="0033CC"/>
                </a:solidFill>
              </a:rPr>
              <a:t>op overgedragen R en in huidig	  Overdracht en TOF Overdracht</a:t>
            </a:r>
          </a:p>
          <a:p>
            <a:pPr marL="444500" lvl="1">
              <a:buNone/>
            </a:pPr>
            <a:r>
              <a:rPr lang="nl-BE" sz="2000" dirty="0">
                <a:solidFill>
                  <a:srgbClr val="0033CC"/>
                </a:solidFill>
              </a:rPr>
              <a:t>    boekjaar geboekte W</a:t>
            </a:r>
            <a:endParaRPr lang="nl-BE" dirty="0">
              <a:solidFill>
                <a:srgbClr val="0033CC"/>
              </a:solidFill>
            </a:endParaRPr>
          </a:p>
          <a:p>
            <a:pPr marL="501650" lvl="1" indent="-342900"/>
            <a:r>
              <a:rPr lang="nl-BE" dirty="0">
                <a:solidFill>
                  <a:srgbClr val="0033CC"/>
                </a:solidFill>
              </a:rPr>
              <a:t>…					  </a:t>
            </a:r>
            <a:r>
              <a:rPr lang="nl-BE" sz="2000" dirty="0">
                <a:solidFill>
                  <a:srgbClr val="0033CC"/>
                </a:solidFill>
              </a:rPr>
              <a:t>Blokkering</a:t>
            </a:r>
          </a:p>
          <a:p>
            <a:pPr marL="158750" lvl="1" indent="0">
              <a:buNone/>
            </a:pPr>
            <a:r>
              <a:rPr lang="nl-BE" dirty="0">
                <a:solidFill>
                  <a:srgbClr val="0033CC"/>
                </a:solidFill>
              </a:rPr>
              <a:t>					</a:t>
            </a:r>
            <a:endParaRPr lang="nl-BE" sz="800" dirty="0">
              <a:solidFill>
                <a:srgbClr val="0033CC"/>
              </a:solidFill>
            </a:endParaRPr>
          </a:p>
          <a:p>
            <a:pPr marL="444500" lvl="1"/>
            <a:r>
              <a:rPr lang="nl-BE" sz="2000" dirty="0">
                <a:solidFill>
                  <a:srgbClr val="0033CC"/>
                </a:solidFill>
              </a:rPr>
              <a:t>BM </a:t>
            </a:r>
          </a:p>
        </p:txBody>
      </p:sp>
      <p:sp>
        <p:nvSpPr>
          <p:cNvPr id="12" name="Rechthoek 11">
            <a:extLst>
              <a:ext uri="{FF2B5EF4-FFF2-40B4-BE49-F238E27FC236}">
                <a16:creationId xmlns:a16="http://schemas.microsoft.com/office/drawing/2014/main" id="{12C06B3C-7295-4DF1-AD21-25500FF48BF9}"/>
              </a:ext>
            </a:extLst>
          </p:cNvPr>
          <p:cNvSpPr/>
          <p:nvPr/>
        </p:nvSpPr>
        <p:spPr>
          <a:xfrm>
            <a:off x="3668486" y="1790232"/>
            <a:ext cx="326571" cy="1158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Tree>
    <p:extLst>
      <p:ext uri="{BB962C8B-B14F-4D97-AF65-F5344CB8AC3E}">
        <p14:creationId xmlns:p14="http://schemas.microsoft.com/office/powerpoint/2010/main" val="283951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2000"/>
                                        <p:tgtEl>
                                          <p:spTgt spid="11">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2000"/>
                                        <p:tgtEl>
                                          <p:spTgt spid="11">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2000"/>
                                        <p:tgtEl>
                                          <p:spTgt spid="11">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2000"/>
                                        <p:tgtEl>
                                          <p:spTgt spid="11">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2000"/>
                                        <p:tgtEl>
                                          <p:spTgt spid="11">
                                            <p:txEl>
                                              <p:pRg st="6" end="6"/>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2000"/>
                                        <p:tgtEl>
                                          <p:spTgt spid="11">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Effect transition="in" filter="fade">
                                      <p:cBhvr>
                                        <p:cTn id="34" dur="2000"/>
                                        <p:tgtEl>
                                          <p:spTgt spid="11">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Effect transition="in" filter="fade">
                                      <p:cBhvr>
                                        <p:cTn id="37" dur="2000"/>
                                        <p:tgtEl>
                                          <p:spTgt spid="11">
                                            <p:txEl>
                                              <p:pRg st="9" end="9"/>
                                            </p:txEl>
                                          </p:spTgt>
                                        </p:tgtEl>
                                      </p:cBhvr>
                                    </p:animEffect>
                                  </p:childTnLst>
                                </p:cTn>
                              </p:par>
                            </p:childTnLst>
                          </p:cTn>
                        </p:par>
                        <p:par>
                          <p:cTn id="38" fill="hold">
                            <p:stCondLst>
                              <p:cond delay="14000"/>
                            </p:stCondLst>
                            <p:childTnLst>
                              <p:par>
                                <p:cTn id="39" presetID="10" presetClass="entr" presetSubtype="0" fill="hold" grpId="0" nodeType="afterEffect">
                                  <p:stCondLst>
                                    <p:cond delay="0"/>
                                  </p:stCondLst>
                                  <p:childTnLst>
                                    <p:set>
                                      <p:cBhvr>
                                        <p:cTn id="40" dur="1" fill="hold">
                                          <p:stCondLst>
                                            <p:cond delay="0"/>
                                          </p:stCondLst>
                                        </p:cTn>
                                        <p:tgtEl>
                                          <p:spTgt spid="11">
                                            <p:txEl>
                                              <p:pRg st="10" end="10"/>
                                            </p:txEl>
                                          </p:spTgt>
                                        </p:tgtEl>
                                        <p:attrNameLst>
                                          <p:attrName>style.visibility</p:attrName>
                                        </p:attrNameLst>
                                      </p:cBhvr>
                                      <p:to>
                                        <p:strVal val="visible"/>
                                      </p:to>
                                    </p:set>
                                    <p:animEffect transition="in" filter="fade">
                                      <p:cBhvr>
                                        <p:cTn id="41" dur="2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
        <p:nvSpPr>
          <p:cNvPr id="15" name="Tijdelijke aanduiding voor inhoud 1">
            <a:extLst>
              <a:ext uri="{FF2B5EF4-FFF2-40B4-BE49-F238E27FC236}">
                <a16:creationId xmlns:a16="http://schemas.microsoft.com/office/drawing/2014/main" id="{9A7B5E00-E5FD-4960-B1BC-0E23DBBF2E93}"/>
              </a:ext>
            </a:extLst>
          </p:cNvPr>
          <p:cNvSpPr>
            <a:spLocks noGrp="1"/>
          </p:cNvSpPr>
          <p:nvPr>
            <p:ph idx="1"/>
          </p:nvPr>
        </p:nvSpPr>
        <p:spPr>
          <a:xfrm>
            <a:off x="379643" y="1524509"/>
            <a:ext cx="8655500" cy="5404984"/>
          </a:xfrm>
        </p:spPr>
        <p:txBody>
          <a:bodyPr/>
          <a:lstStyle/>
          <a:p>
            <a:pPr lvl="1" indent="-342900">
              <a:buFont typeface="Wingdings" panose="05000000000000000000" pitchFamily="2" charset="2"/>
              <a:buChar char="Ø"/>
            </a:pPr>
            <a:r>
              <a:rPr lang="nl-BE" sz="2000" b="1" i="1" dirty="0"/>
              <a:t>Rapport versies:</a:t>
            </a:r>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r>
              <a:rPr lang="nl-BE" sz="2000" b="1" i="1" dirty="0"/>
              <a:t>Doorklikmogelijkheden:</a:t>
            </a:r>
          </a:p>
          <a:p>
            <a:pPr lvl="2"/>
            <a:r>
              <a:rPr lang="nl-BE" dirty="0"/>
              <a:t>naar rapport op </a:t>
            </a:r>
            <a:r>
              <a:rPr lang="nl-BE" b="1" i="1" u="sng" dirty="0"/>
              <a:t>niveau Programma</a:t>
            </a:r>
          </a:p>
          <a:p>
            <a:pPr lvl="2"/>
            <a:r>
              <a:rPr lang="nl-BE" dirty="0"/>
              <a:t>naar rapport op </a:t>
            </a:r>
            <a:r>
              <a:rPr lang="nl-BE" b="1" i="1" u="sng" dirty="0"/>
              <a:t>niveau Project</a:t>
            </a:r>
          </a:p>
          <a:p>
            <a:pPr lvl="2"/>
            <a:r>
              <a:rPr lang="nl-BE" dirty="0"/>
              <a:t>naar rapport op </a:t>
            </a:r>
            <a:r>
              <a:rPr lang="nl-BE" b="1" i="1" u="sng" dirty="0"/>
              <a:t>niveau Economische Rekening</a:t>
            </a:r>
          </a:p>
          <a:p>
            <a:pPr lvl="2"/>
            <a:r>
              <a:rPr lang="nl-BE" dirty="0"/>
              <a:t>naar rapport op </a:t>
            </a:r>
            <a:r>
              <a:rPr lang="nl-BE" b="1" i="1" u="sng" dirty="0"/>
              <a:t>niveau Kostensoort</a:t>
            </a:r>
          </a:p>
          <a:p>
            <a:pPr lvl="2"/>
            <a:r>
              <a:rPr lang="nl-BE" dirty="0"/>
              <a:t>naar rapporten </a:t>
            </a:r>
            <a:r>
              <a:rPr lang="nl-BE" b="1" i="1" u="sng" dirty="0"/>
              <a:t>Uitvoering  Begroting</a:t>
            </a:r>
          </a:p>
          <a:p>
            <a:pPr lvl="2"/>
            <a:r>
              <a:rPr lang="nl-BE" dirty="0"/>
              <a:t>Voor één begrotingsartikel / </a:t>
            </a:r>
          </a:p>
          <a:p>
            <a:pPr marL="576000" lvl="2" indent="0">
              <a:buNone/>
            </a:pPr>
            <a:r>
              <a:rPr lang="nl-BE" dirty="0"/>
              <a:t>    voor alle waarden in rapport (kolomhoofding)</a:t>
            </a:r>
            <a:endParaRPr lang="nl-BE" b="1" i="1" dirty="0"/>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pic>
        <p:nvPicPr>
          <p:cNvPr id="16" name="Picture 2">
            <a:extLst>
              <a:ext uri="{FF2B5EF4-FFF2-40B4-BE49-F238E27FC236}">
                <a16:creationId xmlns:a16="http://schemas.microsoft.com/office/drawing/2014/main" id="{CE025F09-025B-425A-A8D0-0230A12BC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850" y="4444233"/>
            <a:ext cx="2582435" cy="228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4797BDFF-6F96-46D3-9E69-4117AB897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717" y="1895434"/>
            <a:ext cx="5130565" cy="86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1457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
        <p:nvSpPr>
          <p:cNvPr id="15" name="Tijdelijke aanduiding voor inhoud 1">
            <a:extLst>
              <a:ext uri="{FF2B5EF4-FFF2-40B4-BE49-F238E27FC236}">
                <a16:creationId xmlns:a16="http://schemas.microsoft.com/office/drawing/2014/main" id="{9A7B5E00-E5FD-4960-B1BC-0E23DBBF2E93}"/>
              </a:ext>
            </a:extLst>
          </p:cNvPr>
          <p:cNvSpPr>
            <a:spLocks noGrp="1"/>
          </p:cNvSpPr>
          <p:nvPr>
            <p:ph idx="1"/>
          </p:nvPr>
        </p:nvSpPr>
        <p:spPr>
          <a:xfrm>
            <a:off x="379643" y="1524509"/>
            <a:ext cx="8655500" cy="5404984"/>
          </a:xfrm>
        </p:spPr>
        <p:txBody>
          <a:bodyPr/>
          <a:lstStyle/>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lvl="1" indent="-342900">
              <a:buFont typeface="Wingdings" panose="05000000000000000000" pitchFamily="2" charset="2"/>
              <a:buChar char="Ø"/>
            </a:pPr>
            <a:endParaRPr lang="nl-BE" sz="2000" b="1" i="1" dirty="0"/>
          </a:p>
          <a:p>
            <a:pPr marL="233100" lvl="1" indent="0">
              <a:buNone/>
            </a:pPr>
            <a:endParaRPr lang="nl-BE" sz="2000" b="1" i="1" dirty="0"/>
          </a:p>
          <a:p>
            <a:pPr lvl="1" indent="-342900">
              <a:buFont typeface="Wingdings" panose="05000000000000000000" pitchFamily="2" charset="2"/>
              <a:buChar char="Ø"/>
            </a:pPr>
            <a:r>
              <a:rPr lang="nl-BE" sz="2000" b="1" i="1" dirty="0">
                <a:solidFill>
                  <a:schemeClr val="tx1"/>
                </a:solidFill>
              </a:rPr>
              <a:t>Zoeken naar begrotingsartikels </a:t>
            </a:r>
            <a:r>
              <a:rPr lang="nl-BE" sz="1600" dirty="0">
                <a:solidFill>
                  <a:schemeClr val="tx1"/>
                </a:solidFill>
              </a:rPr>
              <a:t>in scherm “waarden selecteren” </a:t>
            </a:r>
          </a:p>
          <a:p>
            <a:pPr lvl="3"/>
            <a:r>
              <a:rPr lang="nl-BE" dirty="0">
                <a:solidFill>
                  <a:srgbClr val="717171"/>
                </a:solidFill>
              </a:rPr>
              <a:t>Promptwaardenlijst bevat enkel artikels die </a:t>
            </a:r>
            <a:r>
              <a:rPr lang="nl-BE" u="sng" dirty="0">
                <a:solidFill>
                  <a:srgbClr val="717171"/>
                </a:solidFill>
              </a:rPr>
              <a:t>vorig en huidig begrotingsjaar geldig</a:t>
            </a:r>
            <a:r>
              <a:rPr lang="nl-BE" dirty="0">
                <a:solidFill>
                  <a:srgbClr val="717171"/>
                </a:solidFill>
              </a:rPr>
              <a:t> zijn.</a:t>
            </a:r>
          </a:p>
          <a:p>
            <a:pPr marL="864000" lvl="3" indent="0">
              <a:buNone/>
            </a:pPr>
            <a:endParaRPr lang="nl-BE" dirty="0">
              <a:solidFill>
                <a:srgbClr val="717171"/>
              </a:solidFill>
            </a:endParaRPr>
          </a:p>
          <a:p>
            <a:pPr lvl="3"/>
            <a:r>
              <a:rPr lang="nl-BE" dirty="0">
                <a:solidFill>
                  <a:srgbClr val="717171"/>
                </a:solidFill>
              </a:rPr>
              <a:t>Voor selectie op artikels van daarvoor en voor artikels met 13 karakters (2014 en vroeger) gebruik het schermpje “bewerken”</a:t>
            </a:r>
            <a:r>
              <a:rPr lang="nl-BE" i="1" dirty="0">
                <a:solidFill>
                  <a:srgbClr val="717171"/>
                </a:solidFill>
              </a:rPr>
              <a:t> </a:t>
            </a:r>
            <a:r>
              <a:rPr lang="nl-BE" dirty="0">
                <a:solidFill>
                  <a:srgbClr val="717171"/>
                </a:solidFill>
              </a:rPr>
              <a:t>in het scherm “waarden selecteren” en geef het gewenste begrotingsartikel in </a:t>
            </a:r>
            <a:r>
              <a:rPr lang="nl-BE" sz="1200" i="1" dirty="0">
                <a:solidFill>
                  <a:srgbClr val="717171"/>
                </a:solidFill>
              </a:rPr>
              <a:t>(geactiveerd door potloodje)</a:t>
            </a:r>
            <a:endParaRPr lang="nl-BE" sz="1200" b="1" i="1" u="sng" dirty="0">
              <a:solidFill>
                <a:srgbClr val="717171"/>
              </a:solidFill>
            </a:endParaRPr>
          </a:p>
          <a:p>
            <a:pPr lvl="0"/>
            <a:endParaRPr lang="nl-BE" sz="1400" b="1" i="1" u="sng" dirty="0"/>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pic>
        <p:nvPicPr>
          <p:cNvPr id="5" name="Afbeelding 4">
            <a:extLst>
              <a:ext uri="{FF2B5EF4-FFF2-40B4-BE49-F238E27FC236}">
                <a16:creationId xmlns:a16="http://schemas.microsoft.com/office/drawing/2014/main" id="{CB096610-3A76-43B3-9C2B-555ED5A09167}"/>
              </a:ext>
            </a:extLst>
          </p:cNvPr>
          <p:cNvPicPr>
            <a:picLocks noChangeAspect="1"/>
          </p:cNvPicPr>
          <p:nvPr/>
        </p:nvPicPr>
        <p:blipFill>
          <a:blip r:embed="rId3"/>
          <a:stretch>
            <a:fillRect/>
          </a:stretch>
        </p:blipFill>
        <p:spPr>
          <a:xfrm>
            <a:off x="0" y="1599392"/>
            <a:ext cx="9144000" cy="1582766"/>
          </a:xfrm>
          <a:prstGeom prst="rect">
            <a:avLst/>
          </a:prstGeom>
        </p:spPr>
      </p:pic>
    </p:spTree>
    <p:extLst>
      <p:ext uri="{BB962C8B-B14F-4D97-AF65-F5344CB8AC3E}">
        <p14:creationId xmlns:p14="http://schemas.microsoft.com/office/powerpoint/2010/main" val="15040107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49713D6-BA17-4467-9F4F-90599297B101}"/>
              </a:ext>
            </a:extLst>
          </p:cNvPr>
          <p:cNvPicPr>
            <a:picLocks noChangeAspect="1"/>
          </p:cNvPicPr>
          <p:nvPr/>
        </p:nvPicPr>
        <p:blipFill>
          <a:blip r:embed="rId3"/>
          <a:stretch>
            <a:fillRect/>
          </a:stretch>
        </p:blipFill>
        <p:spPr>
          <a:xfrm>
            <a:off x="0" y="1324201"/>
            <a:ext cx="9144000" cy="2883803"/>
          </a:xfrm>
          <a:prstGeom prst="rect">
            <a:avLst/>
          </a:prstGeom>
        </p:spPr>
      </p:pic>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
        <p:nvSpPr>
          <p:cNvPr id="15" name="Afgeronde rechthoek 15">
            <a:extLst>
              <a:ext uri="{FF2B5EF4-FFF2-40B4-BE49-F238E27FC236}">
                <a16:creationId xmlns:a16="http://schemas.microsoft.com/office/drawing/2014/main" id="{352BA113-1DE4-4090-9D9B-B4C4E21550A0}"/>
              </a:ext>
            </a:extLst>
          </p:cNvPr>
          <p:cNvSpPr/>
          <p:nvPr/>
        </p:nvSpPr>
        <p:spPr bwMode="auto">
          <a:xfrm>
            <a:off x="1770366" y="3363656"/>
            <a:ext cx="393046" cy="12316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16" name="PIJL-OMHOOG 16">
            <a:extLst>
              <a:ext uri="{FF2B5EF4-FFF2-40B4-BE49-F238E27FC236}">
                <a16:creationId xmlns:a16="http://schemas.microsoft.com/office/drawing/2014/main" id="{AE2EC5B3-1E85-413A-BF81-7F219250781E}"/>
              </a:ext>
            </a:extLst>
          </p:cNvPr>
          <p:cNvSpPr/>
          <p:nvPr/>
        </p:nvSpPr>
        <p:spPr bwMode="auto">
          <a:xfrm rot="19031276">
            <a:off x="2251873" y="2983477"/>
            <a:ext cx="125604" cy="336620"/>
          </a:xfrm>
          <a:prstGeom prst="upArrow">
            <a:avLst>
              <a:gd name="adj1" fmla="val 21042"/>
              <a:gd name="adj2" fmla="val 137915"/>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17" name="Afgeronde rechthoek 19">
            <a:extLst>
              <a:ext uri="{FF2B5EF4-FFF2-40B4-BE49-F238E27FC236}">
                <a16:creationId xmlns:a16="http://schemas.microsoft.com/office/drawing/2014/main" id="{9E6BFA1D-4B27-45B4-8D37-969A4820605B}"/>
              </a:ext>
            </a:extLst>
          </p:cNvPr>
          <p:cNvSpPr/>
          <p:nvPr/>
        </p:nvSpPr>
        <p:spPr bwMode="auto">
          <a:xfrm>
            <a:off x="2622586" y="3352021"/>
            <a:ext cx="345714" cy="13453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18" name="Afgeronde rechthoek 20">
            <a:extLst>
              <a:ext uri="{FF2B5EF4-FFF2-40B4-BE49-F238E27FC236}">
                <a16:creationId xmlns:a16="http://schemas.microsoft.com/office/drawing/2014/main" id="{76DAB3FC-89D0-4226-8B3F-AC8CF100E290}"/>
              </a:ext>
            </a:extLst>
          </p:cNvPr>
          <p:cNvSpPr/>
          <p:nvPr/>
        </p:nvSpPr>
        <p:spPr bwMode="auto">
          <a:xfrm>
            <a:off x="0" y="1859770"/>
            <a:ext cx="618067" cy="12550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19" name="PIJL-OMHOOG 10">
            <a:extLst>
              <a:ext uri="{FF2B5EF4-FFF2-40B4-BE49-F238E27FC236}">
                <a16:creationId xmlns:a16="http://schemas.microsoft.com/office/drawing/2014/main" id="{01D61D35-2861-4001-B74E-D5FC01E2178B}"/>
              </a:ext>
            </a:extLst>
          </p:cNvPr>
          <p:cNvSpPr/>
          <p:nvPr/>
        </p:nvSpPr>
        <p:spPr bwMode="auto">
          <a:xfrm rot="19031276">
            <a:off x="782402" y="2023158"/>
            <a:ext cx="125604" cy="336620"/>
          </a:xfrm>
          <a:prstGeom prst="upArrow">
            <a:avLst>
              <a:gd name="adj1" fmla="val 21042"/>
              <a:gd name="adj2" fmla="val 137915"/>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pic>
        <p:nvPicPr>
          <p:cNvPr id="20" name="Picture 4">
            <a:extLst>
              <a:ext uri="{FF2B5EF4-FFF2-40B4-BE49-F238E27FC236}">
                <a16:creationId xmlns:a16="http://schemas.microsoft.com/office/drawing/2014/main" id="{9F57242A-198A-4CE4-8088-061FF956B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481" y="2349424"/>
            <a:ext cx="7896519" cy="36480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EB255D5A-6559-4622-9EF5-AE73D64B62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291" y="4369211"/>
            <a:ext cx="7076007" cy="183000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kstvak 21">
            <a:extLst>
              <a:ext uri="{FF2B5EF4-FFF2-40B4-BE49-F238E27FC236}">
                <a16:creationId xmlns:a16="http://schemas.microsoft.com/office/drawing/2014/main" id="{D32B0BEA-D965-440B-A543-67EB52779377}"/>
              </a:ext>
            </a:extLst>
          </p:cNvPr>
          <p:cNvSpPr txBox="1"/>
          <p:nvPr/>
        </p:nvSpPr>
        <p:spPr>
          <a:xfrm>
            <a:off x="3678555" y="4424873"/>
            <a:ext cx="2024913" cy="307777"/>
          </a:xfrm>
          <a:prstGeom prst="rect">
            <a:avLst/>
          </a:prstGeom>
          <a:noFill/>
        </p:spPr>
        <p:txBody>
          <a:bodyPr wrap="none" rtlCol="0">
            <a:spAutoFit/>
          </a:bodyPr>
          <a:lstStyle/>
          <a:p>
            <a:r>
              <a:rPr lang="nl-BE" sz="1400" b="0" dirty="0">
                <a:solidFill>
                  <a:srgbClr val="FF0000"/>
                </a:solidFill>
                <a:latin typeface="+mj-lt"/>
              </a:rPr>
              <a:t>overzicht per celkrediet</a:t>
            </a:r>
            <a:endParaRPr lang="nl-BE" sz="1400" dirty="0">
              <a:solidFill>
                <a:srgbClr val="FF0000"/>
              </a:solidFill>
              <a:latin typeface="+mj-lt"/>
            </a:endParaRPr>
          </a:p>
        </p:txBody>
      </p:sp>
      <p:sp>
        <p:nvSpPr>
          <p:cNvPr id="23" name="Afgeronde rechthoek 30">
            <a:extLst>
              <a:ext uri="{FF2B5EF4-FFF2-40B4-BE49-F238E27FC236}">
                <a16:creationId xmlns:a16="http://schemas.microsoft.com/office/drawing/2014/main" id="{D0CDC855-40FE-4801-B603-062045835DDE}"/>
              </a:ext>
            </a:extLst>
          </p:cNvPr>
          <p:cNvSpPr/>
          <p:nvPr/>
        </p:nvSpPr>
        <p:spPr bwMode="auto">
          <a:xfrm>
            <a:off x="2539091" y="4779391"/>
            <a:ext cx="345714" cy="13453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24" name="Tekstvak 23">
            <a:extLst>
              <a:ext uri="{FF2B5EF4-FFF2-40B4-BE49-F238E27FC236}">
                <a16:creationId xmlns:a16="http://schemas.microsoft.com/office/drawing/2014/main" id="{8E687AC1-0C7C-409A-857B-768CDFF6F74E}"/>
              </a:ext>
            </a:extLst>
          </p:cNvPr>
          <p:cNvSpPr txBox="1"/>
          <p:nvPr/>
        </p:nvSpPr>
        <p:spPr>
          <a:xfrm>
            <a:off x="3304229" y="2385127"/>
            <a:ext cx="3562129" cy="307777"/>
          </a:xfrm>
          <a:prstGeom prst="rect">
            <a:avLst/>
          </a:prstGeom>
          <a:noFill/>
        </p:spPr>
        <p:txBody>
          <a:bodyPr wrap="none" rtlCol="0">
            <a:spAutoFit/>
          </a:bodyPr>
          <a:lstStyle/>
          <a:p>
            <a:r>
              <a:rPr lang="nl-BE" sz="1400" b="0" dirty="0">
                <a:solidFill>
                  <a:srgbClr val="FF0000"/>
                </a:solidFill>
                <a:latin typeface="+mj-lt"/>
              </a:rPr>
              <a:t>overzicht per ≠ programma’s en </a:t>
            </a:r>
            <a:r>
              <a:rPr lang="nl-BE" sz="1400" b="0" dirty="0" err="1">
                <a:solidFill>
                  <a:srgbClr val="FF0000"/>
                </a:solidFill>
                <a:latin typeface="+mj-lt"/>
              </a:rPr>
              <a:t>ESR-code</a:t>
            </a:r>
            <a:endParaRPr lang="nl-BE" sz="1400" dirty="0">
              <a:solidFill>
                <a:srgbClr val="FF0000"/>
              </a:solidFill>
              <a:latin typeface="+mj-lt"/>
            </a:endParaRPr>
          </a:p>
        </p:txBody>
      </p:sp>
      <p:sp>
        <p:nvSpPr>
          <p:cNvPr id="25" name="Afgeronde rechthoek 14">
            <a:extLst>
              <a:ext uri="{FF2B5EF4-FFF2-40B4-BE49-F238E27FC236}">
                <a16:creationId xmlns:a16="http://schemas.microsoft.com/office/drawing/2014/main" id="{35E284F7-8C73-4599-A932-F96D88750244}"/>
              </a:ext>
            </a:extLst>
          </p:cNvPr>
          <p:cNvSpPr/>
          <p:nvPr/>
        </p:nvSpPr>
        <p:spPr bwMode="auto">
          <a:xfrm>
            <a:off x="1822450" y="2878823"/>
            <a:ext cx="266700" cy="12316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
        <p:nvSpPr>
          <p:cNvPr id="26" name="Afgeronde rechthoek 18">
            <a:extLst>
              <a:ext uri="{FF2B5EF4-FFF2-40B4-BE49-F238E27FC236}">
                <a16:creationId xmlns:a16="http://schemas.microsoft.com/office/drawing/2014/main" id="{AC0C6F9B-5BBD-465B-BDAB-B05BCDB89C9C}"/>
              </a:ext>
            </a:extLst>
          </p:cNvPr>
          <p:cNvSpPr/>
          <p:nvPr/>
        </p:nvSpPr>
        <p:spPr bwMode="auto">
          <a:xfrm>
            <a:off x="2711948" y="2867448"/>
            <a:ext cx="256352" cy="11818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latin typeface="+mj-lt"/>
              <a:ea typeface="Geneva"/>
              <a:cs typeface="Geneva"/>
            </a:endParaRPr>
          </a:p>
        </p:txBody>
      </p:sp>
    </p:spTree>
    <p:extLst>
      <p:ext uri="{BB962C8B-B14F-4D97-AF65-F5344CB8AC3E}">
        <p14:creationId xmlns:p14="http://schemas.microsoft.com/office/powerpoint/2010/main" val="19363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2" grpId="0"/>
      <p:bldP spid="23" grpId="0" animBg="1"/>
      <p:bldP spid="24" grpId="0"/>
      <p:bldP spid="25" grpId="0" animBg="1"/>
      <p:bldP spid="2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662930"/>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pic>
        <p:nvPicPr>
          <p:cNvPr id="27" name="Picture 2">
            <a:extLst>
              <a:ext uri="{FF2B5EF4-FFF2-40B4-BE49-F238E27FC236}">
                <a16:creationId xmlns:a16="http://schemas.microsoft.com/office/drawing/2014/main" id="{824A3B62-CD11-4264-8737-420C192FA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59" y="1123495"/>
            <a:ext cx="8776206" cy="405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Afgeronde rechthoek 8">
            <a:extLst>
              <a:ext uri="{FF2B5EF4-FFF2-40B4-BE49-F238E27FC236}">
                <a16:creationId xmlns:a16="http://schemas.microsoft.com/office/drawing/2014/main" id="{8C6F917D-CF78-4A23-A8F2-36FF39642DCE}"/>
              </a:ext>
            </a:extLst>
          </p:cNvPr>
          <p:cNvSpPr/>
          <p:nvPr/>
        </p:nvSpPr>
        <p:spPr bwMode="auto">
          <a:xfrm>
            <a:off x="2718964" y="1705370"/>
            <a:ext cx="840997" cy="347260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mj-lt"/>
            </a:endParaRPr>
          </a:p>
        </p:txBody>
      </p:sp>
      <p:sp>
        <p:nvSpPr>
          <p:cNvPr id="29" name="Tekstvak 28">
            <a:extLst>
              <a:ext uri="{FF2B5EF4-FFF2-40B4-BE49-F238E27FC236}">
                <a16:creationId xmlns:a16="http://schemas.microsoft.com/office/drawing/2014/main" id="{6059EB7F-DD5C-48C4-A1AE-4D5A535C70B8}"/>
              </a:ext>
            </a:extLst>
          </p:cNvPr>
          <p:cNvSpPr txBox="1"/>
          <p:nvPr/>
        </p:nvSpPr>
        <p:spPr>
          <a:xfrm>
            <a:off x="3424874" y="5119288"/>
            <a:ext cx="3265638" cy="1477328"/>
          </a:xfrm>
          <a:prstGeom prst="rect">
            <a:avLst/>
          </a:prstGeom>
          <a:noFill/>
        </p:spPr>
        <p:txBody>
          <a:bodyPr wrap="square" rtlCol="0">
            <a:spAutoFit/>
          </a:bodyPr>
          <a:lstStyle/>
          <a:p>
            <a:r>
              <a:rPr lang="nl-BE" sz="2000" b="0" dirty="0">
                <a:solidFill>
                  <a:srgbClr val="FF0000"/>
                </a:solidFill>
                <a:latin typeface="+mj-lt"/>
                <a:cs typeface="Arial" pitchFamily="34" charset="0"/>
              </a:rPr>
              <a:t>Samenstelling Budget VEK</a:t>
            </a:r>
          </a:p>
          <a:p>
            <a:r>
              <a:rPr lang="nl-BE" sz="2000" b="0" dirty="0">
                <a:solidFill>
                  <a:schemeClr val="tx2">
                    <a:lumMod val="75000"/>
                    <a:lumOff val="25000"/>
                  </a:schemeClr>
                </a:solidFill>
                <a:latin typeface="+mj-lt"/>
                <a:cs typeface="Arial" pitchFamily="34" charset="0"/>
              </a:rPr>
              <a:t>Bestedingen VEK</a:t>
            </a:r>
          </a:p>
          <a:p>
            <a:endParaRPr lang="nl-BE" sz="1000" b="0" dirty="0">
              <a:solidFill>
                <a:schemeClr val="tx2">
                  <a:lumMod val="75000"/>
                  <a:lumOff val="25000"/>
                </a:schemeClr>
              </a:solidFill>
              <a:latin typeface="+mj-lt"/>
              <a:cs typeface="Arial" pitchFamily="34" charset="0"/>
            </a:endParaRPr>
          </a:p>
          <a:p>
            <a:r>
              <a:rPr lang="nl-BE" sz="2000" b="0" dirty="0">
                <a:solidFill>
                  <a:srgbClr val="0033CC"/>
                </a:solidFill>
                <a:latin typeface="+mj-lt"/>
                <a:cs typeface="Arial" pitchFamily="34" charset="0"/>
              </a:rPr>
              <a:t>Samenstelling Budget VAK</a:t>
            </a:r>
          </a:p>
          <a:p>
            <a:r>
              <a:rPr lang="nl-BE" sz="2000" b="0" dirty="0">
                <a:solidFill>
                  <a:srgbClr val="CC0099"/>
                </a:solidFill>
                <a:latin typeface="+mj-lt"/>
                <a:cs typeface="Arial" pitchFamily="34" charset="0"/>
              </a:rPr>
              <a:t>Bestedingen VAK</a:t>
            </a:r>
            <a:endParaRPr lang="nl-BE" dirty="0">
              <a:solidFill>
                <a:srgbClr val="CC0099"/>
              </a:solidFill>
              <a:latin typeface="+mj-lt"/>
            </a:endParaRPr>
          </a:p>
        </p:txBody>
      </p:sp>
      <p:sp>
        <p:nvSpPr>
          <p:cNvPr id="30" name="Afgeronde rechthoek 12">
            <a:extLst>
              <a:ext uri="{FF2B5EF4-FFF2-40B4-BE49-F238E27FC236}">
                <a16:creationId xmlns:a16="http://schemas.microsoft.com/office/drawing/2014/main" id="{19F0C597-7049-43E6-AE78-678CA56CB821}"/>
              </a:ext>
            </a:extLst>
          </p:cNvPr>
          <p:cNvSpPr/>
          <p:nvPr/>
        </p:nvSpPr>
        <p:spPr bwMode="auto">
          <a:xfrm>
            <a:off x="3549378" y="1705370"/>
            <a:ext cx="1547284" cy="3472602"/>
          </a:xfrm>
          <a:prstGeom prst="roundRect">
            <a:avLst/>
          </a:prstGeom>
          <a:noFill/>
          <a:ln w="28575"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mj-lt"/>
            </a:endParaRPr>
          </a:p>
        </p:txBody>
      </p:sp>
      <p:sp>
        <p:nvSpPr>
          <p:cNvPr id="31" name="Afgeronde rechthoek 13">
            <a:extLst>
              <a:ext uri="{FF2B5EF4-FFF2-40B4-BE49-F238E27FC236}">
                <a16:creationId xmlns:a16="http://schemas.microsoft.com/office/drawing/2014/main" id="{A9282181-39CF-417E-BADF-23348DD79369}"/>
              </a:ext>
            </a:extLst>
          </p:cNvPr>
          <p:cNvSpPr/>
          <p:nvPr/>
        </p:nvSpPr>
        <p:spPr bwMode="auto">
          <a:xfrm>
            <a:off x="5897331" y="1705370"/>
            <a:ext cx="793181" cy="3406974"/>
          </a:xfrm>
          <a:prstGeom prst="roundRect">
            <a:avLst/>
          </a:prstGeom>
          <a:noFill/>
          <a:ln w="285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mj-lt"/>
            </a:endParaRPr>
          </a:p>
        </p:txBody>
      </p:sp>
      <p:sp>
        <p:nvSpPr>
          <p:cNvPr id="32" name="Afgeronde rechthoek 14">
            <a:extLst>
              <a:ext uri="{FF2B5EF4-FFF2-40B4-BE49-F238E27FC236}">
                <a16:creationId xmlns:a16="http://schemas.microsoft.com/office/drawing/2014/main" id="{AB92E56C-24A1-47A6-8ED8-C71B958F3F21}"/>
              </a:ext>
            </a:extLst>
          </p:cNvPr>
          <p:cNvSpPr/>
          <p:nvPr/>
        </p:nvSpPr>
        <p:spPr bwMode="auto">
          <a:xfrm>
            <a:off x="6690512" y="1705370"/>
            <a:ext cx="1536700" cy="3406974"/>
          </a:xfrm>
          <a:prstGeom prst="roundRect">
            <a:avLst/>
          </a:prstGeom>
          <a:noFill/>
          <a:ln w="28575" cap="flat" cmpd="sng" algn="ctr">
            <a:solidFill>
              <a:srgbClr val="CC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mj-lt"/>
            </a:endParaRPr>
          </a:p>
        </p:txBody>
      </p:sp>
      <p:sp>
        <p:nvSpPr>
          <p:cNvPr id="10" name="Tekstvak 9">
            <a:extLst>
              <a:ext uri="{FF2B5EF4-FFF2-40B4-BE49-F238E27FC236}">
                <a16:creationId xmlns:a16="http://schemas.microsoft.com/office/drawing/2014/main" id="{ACD29973-52DF-4554-BD2D-C2ABA04B818A}"/>
              </a:ext>
            </a:extLst>
          </p:cNvPr>
          <p:cNvSpPr txBox="1"/>
          <p:nvPr/>
        </p:nvSpPr>
        <p:spPr>
          <a:xfrm>
            <a:off x="4237679" y="682245"/>
            <a:ext cx="4725346" cy="830997"/>
          </a:xfrm>
          <a:prstGeom prst="rect">
            <a:avLst/>
          </a:prstGeom>
          <a:solidFill>
            <a:schemeClr val="bg1">
              <a:lumMod val="95000"/>
            </a:schemeClr>
          </a:solidFill>
          <a:ln>
            <a:solidFill>
              <a:schemeClr val="accent3">
                <a:lumMod val="75000"/>
              </a:schemeClr>
            </a:solidFill>
          </a:ln>
        </p:spPr>
        <p:txBody>
          <a:bodyPr wrap="square" rtlCol="0">
            <a:spAutoFit/>
          </a:bodyPr>
          <a:lstStyle/>
          <a:p>
            <a:r>
              <a:rPr lang="nl-BE" sz="1200" b="1" dirty="0">
                <a:solidFill>
                  <a:schemeClr val="bg1">
                    <a:lumMod val="50000"/>
                  </a:schemeClr>
                </a:solidFill>
              </a:rPr>
              <a:t>Op te nemen velden:</a:t>
            </a:r>
          </a:p>
          <a:p>
            <a:r>
              <a:rPr lang="nl-BE" sz="1200" dirty="0">
                <a:solidFill>
                  <a:schemeClr val="bg1">
                    <a:lumMod val="50000"/>
                  </a:schemeClr>
                </a:solidFill>
              </a:rPr>
              <a:t>- "</a:t>
            </a:r>
            <a:r>
              <a:rPr lang="nl-BE" sz="1200" u="sng" dirty="0">
                <a:solidFill>
                  <a:schemeClr val="bg1">
                    <a:lumMod val="50000"/>
                  </a:schemeClr>
                </a:solidFill>
              </a:rPr>
              <a:t>Totaal Werkelijk</a:t>
            </a:r>
            <a:r>
              <a:rPr lang="nl-BE" sz="1200" dirty="0">
                <a:solidFill>
                  <a:schemeClr val="bg1">
                    <a:lumMod val="50000"/>
                  </a:schemeClr>
                </a:solidFill>
              </a:rPr>
              <a:t>" = "Werkelijk in Uitvoering" + "Werkelijk"</a:t>
            </a:r>
            <a:br>
              <a:rPr lang="nl-BE" sz="1200" dirty="0">
                <a:solidFill>
                  <a:schemeClr val="bg1">
                    <a:lumMod val="50000"/>
                  </a:schemeClr>
                </a:solidFill>
              </a:rPr>
            </a:br>
            <a:r>
              <a:rPr lang="nl-BE" sz="1200" dirty="0">
                <a:solidFill>
                  <a:schemeClr val="bg1">
                    <a:lumMod val="50000"/>
                  </a:schemeClr>
                </a:solidFill>
              </a:rPr>
              <a:t>- "</a:t>
            </a:r>
            <a:r>
              <a:rPr lang="nl-BE" sz="1200" u="sng" dirty="0">
                <a:solidFill>
                  <a:schemeClr val="bg1">
                    <a:lumMod val="50000"/>
                  </a:schemeClr>
                </a:solidFill>
              </a:rPr>
              <a:t>Totaal Vastgelegd (R+W)</a:t>
            </a:r>
            <a:r>
              <a:rPr lang="nl-BE" sz="1200" dirty="0">
                <a:solidFill>
                  <a:schemeClr val="bg1">
                    <a:lumMod val="50000"/>
                  </a:schemeClr>
                </a:solidFill>
              </a:rPr>
              <a:t>" = "Openstaande Vastleggingen (R)" + "Gefactureerde Vastleggingen (W)"</a:t>
            </a:r>
          </a:p>
        </p:txBody>
      </p:sp>
    </p:spTree>
    <p:extLst>
      <p:ext uri="{BB962C8B-B14F-4D97-AF65-F5344CB8AC3E}">
        <p14:creationId xmlns:p14="http://schemas.microsoft.com/office/powerpoint/2010/main" val="3357343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429544" y="1431744"/>
            <a:ext cx="8284911" cy="4332952"/>
          </a:xfrm>
        </p:spPr>
        <p:txBody>
          <a:bodyPr/>
          <a:lstStyle/>
          <a:p>
            <a:pPr lvl="1" indent="-342900">
              <a:buFont typeface="Wingdings" panose="05000000000000000000" pitchFamily="2" charset="2"/>
              <a:buChar char="Ø"/>
            </a:pPr>
            <a:r>
              <a:rPr lang="nl-BE" sz="2000" dirty="0"/>
              <a:t>Door DCB gebruikt bij correcties, transcodificaties en fusies, alsook voor de opvolging van de overdrachtslijn:</a:t>
            </a:r>
          </a:p>
          <a:p>
            <a:pPr marL="233100" lvl="1" indent="0">
              <a:buNone/>
            </a:pPr>
            <a:endParaRPr lang="nl-BE" sz="800" dirty="0"/>
          </a:p>
          <a:p>
            <a:pPr lvl="2" indent="-342900">
              <a:buFont typeface="Wingdings" panose="05000000000000000000" pitchFamily="2" charset="2"/>
              <a:buChar char="Ø"/>
            </a:pPr>
            <a:r>
              <a:rPr lang="nl-BE" sz="1800" u="sng" dirty="0">
                <a:solidFill>
                  <a:srgbClr val="717171"/>
                </a:solidFill>
              </a:rPr>
              <a:t>Correcties, transcodificaties en fusies</a:t>
            </a:r>
            <a:r>
              <a:rPr lang="nl-BE" sz="1800" dirty="0">
                <a:solidFill>
                  <a:srgbClr val="717171"/>
                </a:solidFill>
              </a:rPr>
              <a:t>: Bijvoorbeeld voor </a:t>
            </a:r>
            <a:r>
              <a:rPr lang="nl-BE" sz="1800" dirty="0" err="1">
                <a:solidFill>
                  <a:srgbClr val="717171"/>
                </a:solidFill>
              </a:rPr>
              <a:t>bestemmings-wijzigingen</a:t>
            </a:r>
            <a:r>
              <a:rPr lang="nl-BE" sz="1800" dirty="0">
                <a:solidFill>
                  <a:srgbClr val="717171"/>
                </a:solidFill>
              </a:rPr>
              <a:t> op inkooporders vorige jaren, wordt een begin en eindstand genomen om zeker te zijn dat de correctie geen budgetimpact heeft.</a:t>
            </a:r>
          </a:p>
          <a:p>
            <a:pPr marL="521100" lvl="2" indent="0">
              <a:buNone/>
            </a:pPr>
            <a:endParaRPr lang="nl-BE" sz="800" dirty="0">
              <a:solidFill>
                <a:srgbClr val="717171"/>
              </a:solidFill>
            </a:endParaRPr>
          </a:p>
          <a:p>
            <a:pPr lvl="2" indent="-342900">
              <a:buFont typeface="Wingdings" panose="05000000000000000000" pitchFamily="2" charset="2"/>
              <a:buChar char="Ø"/>
            </a:pPr>
            <a:r>
              <a:rPr lang="nl-BE" sz="1800" u="sng" dirty="0">
                <a:solidFill>
                  <a:srgbClr val="717171"/>
                </a:solidFill>
              </a:rPr>
              <a:t>Overdrachtslijn</a:t>
            </a:r>
            <a:r>
              <a:rPr lang="nl-BE" sz="1800" dirty="0">
                <a:solidFill>
                  <a:srgbClr val="717171"/>
                </a:solidFill>
              </a:rPr>
              <a:t>: De beschikbare middelen op een overdrachtslijn moeten voor aard 2 en aard 5 op 0 komen (behoudens een ruiter in de begroting). Voor de lijnen die niet op 0 komen volgt de analyse </a:t>
            </a:r>
            <a:r>
              <a:rPr lang="nl-BE" sz="1800" dirty="0" err="1">
                <a:solidFill>
                  <a:srgbClr val="717171"/>
                </a:solidFill>
              </a:rPr>
              <a:t>adhv</a:t>
            </a:r>
            <a:r>
              <a:rPr lang="nl-BE" sz="1800" dirty="0">
                <a:solidFill>
                  <a:srgbClr val="717171"/>
                </a:solidFill>
              </a:rPr>
              <a:t> rekening analyse rapporten.</a:t>
            </a:r>
          </a:p>
          <a:p>
            <a:pPr marL="521100" lvl="2" indent="0">
              <a:buNone/>
            </a:pPr>
            <a:endParaRPr lang="nl-BE" sz="800" dirty="0">
              <a:solidFill>
                <a:srgbClr val="717171"/>
              </a:solidFill>
            </a:endParaRPr>
          </a:p>
          <a:p>
            <a:pPr lvl="1" indent="-342900">
              <a:buFont typeface="Wingdings" panose="05000000000000000000" pitchFamily="2" charset="2"/>
              <a:buChar char="Ø"/>
            </a:pPr>
            <a:r>
              <a:rPr lang="nl-BE" sz="2000" dirty="0"/>
              <a:t>Door DCB ook gebruikt om te controleren of bestemmingswijzingen correct werden uitgevoerd.</a:t>
            </a:r>
          </a:p>
          <a:p>
            <a:pPr lvl="1" indent="-342900">
              <a:buFont typeface="Wingdings" panose="05000000000000000000" pitchFamily="2" charset="2"/>
              <a:buChar char="Ø"/>
            </a:pPr>
            <a:endParaRPr lang="nl-BE" sz="800" dirty="0"/>
          </a:p>
          <a:p>
            <a:pPr lvl="4">
              <a:buNone/>
            </a:pPr>
            <a:br>
              <a:rPr lang="nl-BE" sz="1800" dirty="0"/>
            </a:br>
            <a:endParaRPr lang="nl-BE" sz="1800" dirty="0"/>
          </a:p>
          <a:p>
            <a:pPr marL="685800" lvl="1" indent="-285750">
              <a:buFont typeface="Wingdings" panose="05000000000000000000" pitchFamily="2" charset="2"/>
              <a:buChar char="Ø"/>
            </a:pPr>
            <a:endParaRPr lang="nl-BE" sz="2000" dirty="0"/>
          </a:p>
        </p:txBody>
      </p:sp>
      <p:sp>
        <p:nvSpPr>
          <p:cNvPr id="8" name="Tekstvak 7">
            <a:extLst>
              <a:ext uri="{FF2B5EF4-FFF2-40B4-BE49-F238E27FC236}">
                <a16:creationId xmlns:a16="http://schemas.microsoft.com/office/drawing/2014/main" id="{2ED00E1A-1799-46CE-9351-A5FD6A0A27EB}"/>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sp>
        <p:nvSpPr>
          <p:cNvPr id="9" name="Tekstvak 8">
            <a:extLst>
              <a:ext uri="{FF2B5EF4-FFF2-40B4-BE49-F238E27FC236}">
                <a16:creationId xmlns:a16="http://schemas.microsoft.com/office/drawing/2014/main" id="{9C638E74-192C-4B4D-9573-5416E7150C8A}"/>
              </a:ext>
            </a:extLst>
          </p:cNvPr>
          <p:cNvSpPr txBox="1"/>
          <p:nvPr/>
        </p:nvSpPr>
        <p:spPr>
          <a:xfrm>
            <a:off x="2644960" y="4996538"/>
            <a:ext cx="6313510" cy="1323439"/>
          </a:xfrm>
          <a:prstGeom prst="rect">
            <a:avLst/>
          </a:prstGeom>
          <a:noFill/>
          <a:ln>
            <a:solidFill>
              <a:schemeClr val="accent3">
                <a:lumMod val="75000"/>
              </a:schemeClr>
            </a:solidFill>
          </a:ln>
        </p:spPr>
        <p:txBody>
          <a:bodyPr wrap="square" rtlCol="0">
            <a:spAutoFit/>
          </a:bodyPr>
          <a:lstStyle/>
          <a:p>
            <a:r>
              <a:rPr lang="nl-BE" sz="2000" b="1" u="sng" dirty="0">
                <a:solidFill>
                  <a:schemeClr val="bg1">
                    <a:lumMod val="50000"/>
                  </a:schemeClr>
                </a:solidFill>
              </a:rPr>
              <a:t>Let op</a:t>
            </a:r>
            <a:r>
              <a:rPr lang="nl-BE" sz="2000" dirty="0">
                <a:solidFill>
                  <a:schemeClr val="bg1">
                    <a:lumMod val="50000"/>
                  </a:schemeClr>
                </a:solidFill>
              </a:rPr>
              <a:t>:  omwille van niet online doorboeken vanuit hulpdagboek naar Grootboek en door het </a:t>
            </a:r>
            <a:r>
              <a:rPr lang="nl-BE" sz="2000" dirty="0" err="1">
                <a:solidFill>
                  <a:schemeClr val="bg1">
                    <a:lumMod val="50000"/>
                  </a:schemeClr>
                </a:solidFill>
              </a:rPr>
              <a:t>refresh</a:t>
            </a:r>
            <a:r>
              <a:rPr lang="nl-BE" sz="2000" dirty="0">
                <a:solidFill>
                  <a:schemeClr val="bg1">
                    <a:lumMod val="50000"/>
                  </a:schemeClr>
                </a:solidFill>
              </a:rPr>
              <a:t> interval, zijn transacties in het hulpdagboek met vertraging zichtbaar in OBM (zie “Algemeen”)</a:t>
            </a:r>
            <a:endParaRPr lang="nl-BE" sz="2000" b="0" dirty="0">
              <a:solidFill>
                <a:srgbClr val="000000"/>
              </a:solidFill>
              <a:latin typeface="+mn-lt"/>
            </a:endParaRPr>
          </a:p>
        </p:txBody>
      </p:sp>
      <p:pic>
        <p:nvPicPr>
          <p:cNvPr id="10" name="Afbeelding 9" descr="lamp.jpg">
            <a:extLst>
              <a:ext uri="{FF2B5EF4-FFF2-40B4-BE49-F238E27FC236}">
                <a16:creationId xmlns:a16="http://schemas.microsoft.com/office/drawing/2014/main" id="{CB2263D5-CFC5-428C-899B-0EB0C56DD7EB}"/>
              </a:ext>
            </a:extLst>
          </p:cNvPr>
          <p:cNvPicPr>
            <a:picLocks noChangeAspect="1"/>
          </p:cNvPicPr>
          <p:nvPr/>
        </p:nvPicPr>
        <p:blipFill>
          <a:blip r:embed="rId3" cstate="print"/>
          <a:stretch>
            <a:fillRect/>
          </a:stretch>
        </p:blipFill>
        <p:spPr>
          <a:xfrm>
            <a:off x="8326157" y="5575623"/>
            <a:ext cx="632313" cy="591430"/>
          </a:xfrm>
          <a:prstGeom prst="rect">
            <a:avLst/>
          </a:prstGeom>
          <a:solidFill>
            <a:schemeClr val="bg1">
              <a:alpha val="0"/>
            </a:schemeClr>
          </a:solidFill>
        </p:spPr>
      </p:pic>
    </p:spTree>
    <p:extLst>
      <p:ext uri="{BB962C8B-B14F-4D97-AF65-F5344CB8AC3E}">
        <p14:creationId xmlns:p14="http://schemas.microsoft.com/office/powerpoint/2010/main" val="301444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74719" y="2597869"/>
            <a:ext cx="3657601" cy="831131"/>
          </a:xfrm>
        </p:spPr>
        <p:txBody>
          <a:bodyPr/>
          <a:lstStyle/>
          <a:p>
            <a:r>
              <a:rPr lang="nl-BE" sz="4000" dirty="0"/>
              <a:t>Uitgaven</a:t>
            </a:r>
          </a:p>
        </p:txBody>
      </p:sp>
    </p:spTree>
    <p:extLst>
      <p:ext uri="{BB962C8B-B14F-4D97-AF65-F5344CB8AC3E}">
        <p14:creationId xmlns:p14="http://schemas.microsoft.com/office/powerpoint/2010/main" val="21843670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4" name="Tijdelijke aanduiding voor inhoud 1">
            <a:extLst>
              <a:ext uri="{FF2B5EF4-FFF2-40B4-BE49-F238E27FC236}">
                <a16:creationId xmlns:a16="http://schemas.microsoft.com/office/drawing/2014/main" id="{B8954B06-502F-4798-91B7-61DA56094109}"/>
              </a:ext>
            </a:extLst>
          </p:cNvPr>
          <p:cNvSpPr>
            <a:spLocks noGrp="1"/>
          </p:cNvSpPr>
          <p:nvPr>
            <p:ph idx="1"/>
          </p:nvPr>
        </p:nvSpPr>
        <p:spPr>
          <a:xfrm>
            <a:off x="429544" y="1431744"/>
            <a:ext cx="8284911" cy="4332952"/>
          </a:xfrm>
        </p:spPr>
        <p:txBody>
          <a:bodyPr/>
          <a:lstStyle/>
          <a:p>
            <a:pPr marL="233100" lvl="1" indent="0">
              <a:buNone/>
            </a:pPr>
            <a:r>
              <a:rPr lang="nl-BE" sz="2000" dirty="0"/>
              <a:t>Links bovenaan de pagina is er een </a:t>
            </a:r>
            <a:r>
              <a:rPr lang="nl-BE" sz="2000" u="sng" dirty="0"/>
              <a:t>doorklik-link</a:t>
            </a:r>
            <a:r>
              <a:rPr lang="nl-BE" sz="2000" dirty="0"/>
              <a:t> naar de pagina </a:t>
            </a:r>
            <a:r>
              <a:rPr lang="nl-BE" sz="2000" u="sng" dirty="0"/>
              <a:t>'Documentatie BI Rapportering</a:t>
            </a:r>
            <a:r>
              <a:rPr lang="nl-BE" sz="2000" dirty="0"/>
              <a:t>' op het FB intranet die voor alle gebruikers toegankelijk is</a:t>
            </a:r>
          </a:p>
          <a:p>
            <a:pPr lvl="1" indent="-342900">
              <a:buFont typeface="Wingdings" panose="05000000000000000000" pitchFamily="2" charset="2"/>
              <a:buChar char="Ø"/>
            </a:pPr>
            <a:endParaRPr lang="nl-BE" sz="800" dirty="0"/>
          </a:p>
          <a:p>
            <a:pPr lvl="4">
              <a:buNone/>
            </a:pPr>
            <a:br>
              <a:rPr lang="nl-BE" sz="1800" dirty="0"/>
            </a:br>
            <a:endParaRPr lang="nl-BE" sz="1800" dirty="0"/>
          </a:p>
          <a:p>
            <a:pPr marL="685800" lvl="1" indent="-285750">
              <a:buFont typeface="Wingdings" panose="05000000000000000000" pitchFamily="2" charset="2"/>
              <a:buChar char="Ø"/>
            </a:pPr>
            <a:endParaRPr lang="nl-BE" sz="2000" dirty="0"/>
          </a:p>
        </p:txBody>
      </p:sp>
      <p:sp>
        <p:nvSpPr>
          <p:cNvPr id="8" name="Tekstvak 7">
            <a:extLst>
              <a:ext uri="{FF2B5EF4-FFF2-40B4-BE49-F238E27FC236}">
                <a16:creationId xmlns:a16="http://schemas.microsoft.com/office/drawing/2014/main" id="{2ED00E1A-1799-46CE-9351-A5FD6A0A27EB}"/>
              </a:ext>
            </a:extLst>
          </p:cNvPr>
          <p:cNvSpPr txBox="1"/>
          <p:nvPr/>
        </p:nvSpPr>
        <p:spPr>
          <a:xfrm>
            <a:off x="314859" y="863437"/>
            <a:ext cx="1893467" cy="461665"/>
          </a:xfrm>
          <a:prstGeom prst="rect">
            <a:avLst/>
          </a:prstGeom>
          <a:noFill/>
        </p:spPr>
        <p:txBody>
          <a:bodyPr wrap="none" rtlCol="0">
            <a:spAutoFit/>
          </a:bodyPr>
          <a:lstStyle>
            <a:defPPr>
              <a:defRPr lang="en-US"/>
            </a:defPPr>
            <a:lvl1pPr>
              <a:defRPr sz="2000" i="1">
                <a:latin typeface="+mn-lt"/>
              </a:defRPr>
            </a:lvl1pPr>
          </a:lstStyle>
          <a:p>
            <a:r>
              <a:rPr lang="nl-BE" sz="2400" b="1" dirty="0"/>
              <a:t>Overzicht BM</a:t>
            </a:r>
          </a:p>
        </p:txBody>
      </p:sp>
      <p:pic>
        <p:nvPicPr>
          <p:cNvPr id="5" name="Afbeelding 4">
            <a:extLst>
              <a:ext uri="{FF2B5EF4-FFF2-40B4-BE49-F238E27FC236}">
                <a16:creationId xmlns:a16="http://schemas.microsoft.com/office/drawing/2014/main" id="{75A109F4-5ED3-4A75-B429-F469F93D2E50}"/>
              </a:ext>
            </a:extLst>
          </p:cNvPr>
          <p:cNvPicPr>
            <a:picLocks noChangeAspect="1"/>
          </p:cNvPicPr>
          <p:nvPr/>
        </p:nvPicPr>
        <p:blipFill>
          <a:blip r:embed="rId3"/>
          <a:stretch>
            <a:fillRect/>
          </a:stretch>
        </p:blipFill>
        <p:spPr>
          <a:xfrm>
            <a:off x="628880" y="2372788"/>
            <a:ext cx="3428215" cy="1537821"/>
          </a:xfrm>
          <a:prstGeom prst="rect">
            <a:avLst/>
          </a:prstGeom>
          <a:noFill/>
          <a:ln>
            <a:solidFill>
              <a:schemeClr val="accent3">
                <a:lumMod val="75000"/>
              </a:schemeClr>
            </a:solidFill>
          </a:ln>
        </p:spPr>
      </p:pic>
      <p:pic>
        <p:nvPicPr>
          <p:cNvPr id="12" name="Afbeelding 11">
            <a:extLst>
              <a:ext uri="{FF2B5EF4-FFF2-40B4-BE49-F238E27FC236}">
                <a16:creationId xmlns:a16="http://schemas.microsoft.com/office/drawing/2014/main" id="{10A8A06D-55EA-4441-B9AC-953346F6BE4E}"/>
              </a:ext>
            </a:extLst>
          </p:cNvPr>
          <p:cNvPicPr>
            <a:picLocks noChangeAspect="1"/>
          </p:cNvPicPr>
          <p:nvPr/>
        </p:nvPicPr>
        <p:blipFill>
          <a:blip r:embed="rId4"/>
          <a:stretch>
            <a:fillRect/>
          </a:stretch>
        </p:blipFill>
        <p:spPr>
          <a:xfrm>
            <a:off x="4256431" y="2917834"/>
            <a:ext cx="4361979" cy="3429700"/>
          </a:xfrm>
          <a:prstGeom prst="rect">
            <a:avLst/>
          </a:prstGeom>
          <a:noFill/>
          <a:ln>
            <a:solidFill>
              <a:schemeClr val="accent3">
                <a:lumMod val="75000"/>
              </a:schemeClr>
            </a:solidFill>
          </a:ln>
        </p:spPr>
      </p:pic>
      <p:sp>
        <p:nvSpPr>
          <p:cNvPr id="13" name="Pijl: gekromd links 12">
            <a:extLst>
              <a:ext uri="{FF2B5EF4-FFF2-40B4-BE49-F238E27FC236}">
                <a16:creationId xmlns:a16="http://schemas.microsoft.com/office/drawing/2014/main" id="{989CEF73-90D0-443B-B72D-982303643095}"/>
              </a:ext>
            </a:extLst>
          </p:cNvPr>
          <p:cNvSpPr/>
          <p:nvPr/>
        </p:nvSpPr>
        <p:spPr>
          <a:xfrm rot="9473147" flipV="1">
            <a:off x="3124222" y="4272172"/>
            <a:ext cx="595123" cy="812300"/>
          </a:xfrm>
          <a:prstGeom prst="curved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40111048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719503"/>
            <a:ext cx="4118435" cy="707886"/>
          </a:xfrm>
          <a:prstGeom prst="rect">
            <a:avLst/>
          </a:prstGeom>
          <a:noFill/>
        </p:spPr>
        <p:txBody>
          <a:bodyPr wrap="none" rtlCol="0">
            <a:spAutoFit/>
          </a:bodyPr>
          <a:lstStyle>
            <a:defPPr>
              <a:defRPr lang="en-US"/>
            </a:defPPr>
            <a:lvl1pPr>
              <a:defRPr sz="2000" i="1">
                <a:latin typeface="+mn-lt"/>
              </a:defRPr>
            </a:lvl1pPr>
          </a:lstStyle>
          <a:p>
            <a:r>
              <a:rPr lang="nl-BE" sz="2400" b="1" dirty="0"/>
              <a:t>Samenstelling Budget</a:t>
            </a:r>
          </a:p>
          <a:p>
            <a:r>
              <a:rPr lang="nl-BE" sz="1600" dirty="0"/>
              <a:t>        </a:t>
            </a:r>
            <a:r>
              <a:rPr lang="nl-BE" sz="1600" b="1" dirty="0"/>
              <a:t>= doorklikrapporten van Overzicht BM</a:t>
            </a:r>
          </a:p>
        </p:txBody>
      </p:sp>
      <p:pic>
        <p:nvPicPr>
          <p:cNvPr id="27" name="Picture 3">
            <a:extLst>
              <a:ext uri="{FF2B5EF4-FFF2-40B4-BE49-F238E27FC236}">
                <a16:creationId xmlns:a16="http://schemas.microsoft.com/office/drawing/2014/main" id="{94A0FA33-4F9B-4491-B2C6-059F671DA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043" y="1427389"/>
            <a:ext cx="5860989" cy="275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hoek 27">
            <a:extLst>
              <a:ext uri="{FF2B5EF4-FFF2-40B4-BE49-F238E27FC236}">
                <a16:creationId xmlns:a16="http://schemas.microsoft.com/office/drawing/2014/main" id="{A6866D1B-23D6-4633-9304-375140C2E1B6}"/>
              </a:ext>
            </a:extLst>
          </p:cNvPr>
          <p:cNvSpPr/>
          <p:nvPr/>
        </p:nvSpPr>
        <p:spPr>
          <a:xfrm>
            <a:off x="314859" y="4215654"/>
            <a:ext cx="8829140" cy="338554"/>
          </a:xfrm>
          <a:prstGeom prst="rect">
            <a:avLst/>
          </a:prstGeom>
          <a:ln>
            <a:solidFill>
              <a:srgbClr val="0033CC"/>
            </a:solidFill>
          </a:ln>
        </p:spPr>
        <p:txBody>
          <a:bodyPr wrap="square">
            <a:spAutoFit/>
          </a:bodyPr>
          <a:lstStyle/>
          <a:p>
            <a:r>
              <a:rPr lang="nl-BE" sz="1600" b="0" dirty="0">
                <a:latin typeface="+mj-lt"/>
              </a:rPr>
              <a:t>01-CB0000-1CA00000-1100-BUDGET-000000-000000-000000-19100-00000-00000</a:t>
            </a:r>
          </a:p>
        </p:txBody>
      </p:sp>
      <p:sp>
        <p:nvSpPr>
          <p:cNvPr id="29" name="Rechthoek 28">
            <a:extLst>
              <a:ext uri="{FF2B5EF4-FFF2-40B4-BE49-F238E27FC236}">
                <a16:creationId xmlns:a16="http://schemas.microsoft.com/office/drawing/2014/main" id="{0685F14D-B7D9-496B-A26D-95A2F842AE61}"/>
              </a:ext>
            </a:extLst>
          </p:cNvPr>
          <p:cNvSpPr/>
          <p:nvPr/>
        </p:nvSpPr>
        <p:spPr>
          <a:xfrm>
            <a:off x="521195" y="4588149"/>
            <a:ext cx="4082332" cy="1323439"/>
          </a:xfrm>
          <a:prstGeom prst="rect">
            <a:avLst/>
          </a:prstGeom>
        </p:spPr>
        <p:txBody>
          <a:bodyPr wrap="square">
            <a:spAutoFit/>
          </a:bodyPr>
          <a:lstStyle/>
          <a:p>
            <a:r>
              <a:rPr lang="nl-BE" sz="1600" b="0" dirty="0" err="1">
                <a:latin typeface="+mj-lt"/>
              </a:rPr>
              <a:t>Budgetopbouwsegment</a:t>
            </a:r>
            <a:r>
              <a:rPr lang="nl-BE" sz="1600" b="0" dirty="0">
                <a:latin typeface="+mj-lt"/>
              </a:rPr>
              <a:t> :</a:t>
            </a:r>
          </a:p>
          <a:p>
            <a:pPr>
              <a:buFont typeface="Arial" pitchFamily="34" charset="0"/>
              <a:buChar char="•"/>
            </a:pPr>
            <a:r>
              <a:rPr lang="nl-BE" sz="1600" b="0" dirty="0">
                <a:latin typeface="+mj-lt"/>
              </a:rPr>
              <a:t> 19000 : Initieel decreet 2019</a:t>
            </a:r>
          </a:p>
          <a:p>
            <a:pPr>
              <a:buFont typeface="Arial" pitchFamily="34" charset="0"/>
              <a:buChar char="•"/>
            </a:pPr>
            <a:r>
              <a:rPr lang="nl-BE" sz="1600" b="0" dirty="0">
                <a:highlight>
                  <a:srgbClr val="FFFF00"/>
                </a:highlight>
                <a:latin typeface="+mj-lt"/>
              </a:rPr>
              <a:t> 19100 : Initieel decreet VEK 2019</a:t>
            </a:r>
          </a:p>
          <a:p>
            <a:pPr>
              <a:buFont typeface="Arial" pitchFamily="34" charset="0"/>
              <a:buChar char="•"/>
            </a:pPr>
            <a:r>
              <a:rPr lang="nl-BE" sz="1600" b="0" dirty="0">
                <a:latin typeface="+mj-lt"/>
              </a:rPr>
              <a:t> 19001 : 1e BC decreet 2019</a:t>
            </a:r>
          </a:p>
          <a:p>
            <a:pPr>
              <a:buFont typeface="Arial" pitchFamily="34" charset="0"/>
              <a:buChar char="•"/>
            </a:pPr>
            <a:r>
              <a:rPr lang="nl-BE" sz="1600" b="0" dirty="0">
                <a:latin typeface="+mj-lt"/>
              </a:rPr>
              <a:t> 19101 : 1e BC decreet VEK 2019</a:t>
            </a:r>
          </a:p>
        </p:txBody>
      </p:sp>
      <p:sp>
        <p:nvSpPr>
          <p:cNvPr id="30" name="Afgeronde rechthoek 14">
            <a:extLst>
              <a:ext uri="{FF2B5EF4-FFF2-40B4-BE49-F238E27FC236}">
                <a16:creationId xmlns:a16="http://schemas.microsoft.com/office/drawing/2014/main" id="{B5B92FF6-4C3A-4EF8-922F-D96F37D4E619}"/>
              </a:ext>
            </a:extLst>
          </p:cNvPr>
          <p:cNvSpPr/>
          <p:nvPr/>
        </p:nvSpPr>
        <p:spPr bwMode="auto">
          <a:xfrm>
            <a:off x="5008119" y="1842267"/>
            <a:ext cx="579658" cy="9522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31" name="Afgeronde rechthoek 15">
            <a:extLst>
              <a:ext uri="{FF2B5EF4-FFF2-40B4-BE49-F238E27FC236}">
                <a16:creationId xmlns:a16="http://schemas.microsoft.com/office/drawing/2014/main" id="{665BFBB0-E896-477E-BF60-30DCCC89EDA3}"/>
              </a:ext>
            </a:extLst>
          </p:cNvPr>
          <p:cNvSpPr/>
          <p:nvPr/>
        </p:nvSpPr>
        <p:spPr bwMode="auto">
          <a:xfrm>
            <a:off x="5587777" y="4184156"/>
            <a:ext cx="619414" cy="37005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32" name="Rechthoek 31">
            <a:extLst>
              <a:ext uri="{FF2B5EF4-FFF2-40B4-BE49-F238E27FC236}">
                <a16:creationId xmlns:a16="http://schemas.microsoft.com/office/drawing/2014/main" id="{1384A452-F087-419C-B291-A160F7A32023}"/>
              </a:ext>
            </a:extLst>
          </p:cNvPr>
          <p:cNvSpPr/>
          <p:nvPr/>
        </p:nvSpPr>
        <p:spPr>
          <a:xfrm>
            <a:off x="4661394" y="4798473"/>
            <a:ext cx="4378666" cy="1508105"/>
          </a:xfrm>
          <a:prstGeom prst="rect">
            <a:avLst/>
          </a:prstGeom>
        </p:spPr>
        <p:txBody>
          <a:bodyPr wrap="square">
            <a:spAutoFit/>
          </a:bodyPr>
          <a:lstStyle/>
          <a:p>
            <a:pPr>
              <a:buFont typeface="Arial" pitchFamily="34" charset="0"/>
              <a:buChar char="•"/>
            </a:pPr>
            <a:r>
              <a:rPr lang="nl-BE" sz="1600" b="0" dirty="0">
                <a:latin typeface="+mj-lt"/>
              </a:rPr>
              <a:t> 19002 : 2e BC decreet 2019</a:t>
            </a:r>
          </a:p>
          <a:p>
            <a:pPr>
              <a:buFont typeface="Arial" pitchFamily="34" charset="0"/>
              <a:buChar char="•"/>
            </a:pPr>
            <a:r>
              <a:rPr lang="nl-BE" sz="1600" b="0" dirty="0">
                <a:latin typeface="+mj-lt"/>
              </a:rPr>
              <a:t> 19102 : 2e BC decreet VEK 2019</a:t>
            </a:r>
          </a:p>
          <a:p>
            <a:pPr>
              <a:buFont typeface="Arial" pitchFamily="34" charset="0"/>
              <a:buChar char="•"/>
            </a:pPr>
            <a:r>
              <a:rPr lang="nl-BE" sz="1600" b="0" dirty="0">
                <a:latin typeface="+mj-lt"/>
              </a:rPr>
              <a:t> 19160 : </a:t>
            </a:r>
            <a:r>
              <a:rPr lang="nl-BE" sz="1600" b="0" dirty="0" err="1">
                <a:latin typeface="+mj-lt"/>
              </a:rPr>
              <a:t>Anomaliëen</a:t>
            </a:r>
            <a:r>
              <a:rPr lang="nl-BE" sz="1600" b="0" dirty="0">
                <a:latin typeface="+mj-lt"/>
              </a:rPr>
              <a:t> VEK 2019</a:t>
            </a:r>
          </a:p>
          <a:p>
            <a:pPr>
              <a:buFont typeface="Arial" pitchFamily="34" charset="0"/>
              <a:buChar char="•"/>
            </a:pPr>
            <a:r>
              <a:rPr lang="nl-BE" sz="1600" b="0" dirty="0">
                <a:latin typeface="+mj-lt"/>
              </a:rPr>
              <a:t> 19908 : Afgeboekt VAK - Annuleren IO 2019 </a:t>
            </a:r>
          </a:p>
          <a:p>
            <a:pPr>
              <a:buFont typeface="Arial" pitchFamily="34" charset="0"/>
              <a:buChar char="•"/>
            </a:pPr>
            <a:r>
              <a:rPr lang="nl-BE" sz="1600" b="0" dirty="0">
                <a:latin typeface="+mj-lt"/>
              </a:rPr>
              <a:t> 18T     : 2018 TOF  </a:t>
            </a:r>
            <a:br>
              <a:rPr lang="nl-BE" sz="1600" b="0" dirty="0">
                <a:latin typeface="+mj-lt"/>
              </a:rPr>
            </a:br>
            <a:r>
              <a:rPr lang="nl-BE" sz="1200" b="0" dirty="0">
                <a:latin typeface="+mj-lt"/>
              </a:rPr>
              <a:t>…</a:t>
            </a:r>
          </a:p>
        </p:txBody>
      </p:sp>
    </p:spTree>
    <p:extLst>
      <p:ext uri="{BB962C8B-B14F-4D97-AF65-F5344CB8AC3E}">
        <p14:creationId xmlns:p14="http://schemas.microsoft.com/office/powerpoint/2010/main" val="13952023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14859" y="719503"/>
            <a:ext cx="3991798" cy="707886"/>
          </a:xfrm>
          <a:prstGeom prst="rect">
            <a:avLst/>
          </a:prstGeom>
          <a:noFill/>
        </p:spPr>
        <p:txBody>
          <a:bodyPr wrap="none" rtlCol="0">
            <a:spAutoFit/>
          </a:bodyPr>
          <a:lstStyle>
            <a:defPPr>
              <a:defRPr lang="en-US"/>
            </a:defPPr>
            <a:lvl1pPr>
              <a:defRPr sz="2000" i="1">
                <a:latin typeface="+mn-lt"/>
              </a:defRPr>
            </a:lvl1pPr>
          </a:lstStyle>
          <a:p>
            <a:r>
              <a:rPr lang="nl-BE" sz="2400" b="1" dirty="0"/>
              <a:t>Bestedingen</a:t>
            </a:r>
          </a:p>
          <a:p>
            <a:r>
              <a:rPr lang="nl-BE" sz="1600" dirty="0"/>
              <a:t>        </a:t>
            </a:r>
            <a:r>
              <a:rPr lang="nl-BE" sz="1600" b="1" dirty="0"/>
              <a:t>= doorklikrapporten van Overzicht BM</a:t>
            </a:r>
          </a:p>
        </p:txBody>
      </p:sp>
      <p:pic>
        <p:nvPicPr>
          <p:cNvPr id="10" name="Picture 4">
            <a:extLst>
              <a:ext uri="{FF2B5EF4-FFF2-40B4-BE49-F238E27FC236}">
                <a16:creationId xmlns:a16="http://schemas.microsoft.com/office/drawing/2014/main" id="{FED98961-BD1A-44B6-B894-3653667763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048" y="4109806"/>
            <a:ext cx="7385231" cy="208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FB1A57A7-59FD-489D-9179-911575CFD1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072" y="1414729"/>
            <a:ext cx="7409972" cy="234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fgeronde rechthoek 14">
            <a:extLst>
              <a:ext uri="{FF2B5EF4-FFF2-40B4-BE49-F238E27FC236}">
                <a16:creationId xmlns:a16="http://schemas.microsoft.com/office/drawing/2014/main" id="{00816EEF-1B47-4BB6-B846-23F0BA5FDFE4}"/>
              </a:ext>
            </a:extLst>
          </p:cNvPr>
          <p:cNvSpPr/>
          <p:nvPr/>
        </p:nvSpPr>
        <p:spPr bwMode="auto">
          <a:xfrm>
            <a:off x="2530577" y="1668442"/>
            <a:ext cx="662203" cy="19083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4" name="Afgeronde rechthoek 15">
            <a:extLst>
              <a:ext uri="{FF2B5EF4-FFF2-40B4-BE49-F238E27FC236}">
                <a16:creationId xmlns:a16="http://schemas.microsoft.com/office/drawing/2014/main" id="{B8380332-3E67-44CA-9E6E-CB6A80CAA34D}"/>
              </a:ext>
            </a:extLst>
          </p:cNvPr>
          <p:cNvSpPr/>
          <p:nvPr/>
        </p:nvSpPr>
        <p:spPr bwMode="auto">
          <a:xfrm>
            <a:off x="3204056" y="1668442"/>
            <a:ext cx="395027" cy="190838"/>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5" name="Rechthoek 14">
            <a:extLst>
              <a:ext uri="{FF2B5EF4-FFF2-40B4-BE49-F238E27FC236}">
                <a16:creationId xmlns:a16="http://schemas.microsoft.com/office/drawing/2014/main" id="{2DACFDEA-21D0-42A7-B2AA-A2C3AA8B9873}"/>
              </a:ext>
            </a:extLst>
          </p:cNvPr>
          <p:cNvSpPr/>
          <p:nvPr/>
        </p:nvSpPr>
        <p:spPr>
          <a:xfrm>
            <a:off x="31527" y="3748375"/>
            <a:ext cx="1664521" cy="707886"/>
          </a:xfrm>
          <a:prstGeom prst="rect">
            <a:avLst/>
          </a:prstGeom>
          <a:ln>
            <a:solidFill>
              <a:srgbClr val="0033CC"/>
            </a:solidFill>
          </a:ln>
        </p:spPr>
        <p:txBody>
          <a:bodyPr wrap="square">
            <a:spAutoFit/>
          </a:bodyPr>
          <a:lstStyle/>
          <a:p>
            <a:r>
              <a:rPr lang="nl-BE" sz="800" b="0" u="sng" dirty="0"/>
              <a:t>Werkelijk in uitvoering: </a:t>
            </a:r>
            <a:r>
              <a:rPr lang="nl-BE" sz="800" b="0" dirty="0"/>
              <a:t>Factuurreserveringen, opgestarte interne verrichtingen, opgestarte declaraties, Niet-gefactureerde </a:t>
            </a:r>
            <a:r>
              <a:rPr lang="nl-BE" sz="800" b="0" dirty="0" err="1"/>
              <a:t>TOF’s</a:t>
            </a:r>
            <a:endParaRPr lang="nl-BE" sz="800" b="0" dirty="0">
              <a:latin typeface="+mj-lt"/>
            </a:endParaRPr>
          </a:p>
        </p:txBody>
      </p:sp>
      <p:sp>
        <p:nvSpPr>
          <p:cNvPr id="16" name="Afgeronde rechthoek 13">
            <a:extLst>
              <a:ext uri="{FF2B5EF4-FFF2-40B4-BE49-F238E27FC236}">
                <a16:creationId xmlns:a16="http://schemas.microsoft.com/office/drawing/2014/main" id="{E844C0EA-F2D8-4380-8403-43200AED6875}"/>
              </a:ext>
            </a:extLst>
          </p:cNvPr>
          <p:cNvSpPr/>
          <p:nvPr/>
        </p:nvSpPr>
        <p:spPr bwMode="auto">
          <a:xfrm>
            <a:off x="3668965" y="4394940"/>
            <a:ext cx="628716" cy="14165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sp>
        <p:nvSpPr>
          <p:cNvPr id="17" name="Afgeronde rechthoek 17">
            <a:extLst>
              <a:ext uri="{FF2B5EF4-FFF2-40B4-BE49-F238E27FC236}">
                <a16:creationId xmlns:a16="http://schemas.microsoft.com/office/drawing/2014/main" id="{F0DB3214-1047-470A-8AB5-9A999C83101A}"/>
              </a:ext>
            </a:extLst>
          </p:cNvPr>
          <p:cNvSpPr/>
          <p:nvPr/>
        </p:nvSpPr>
        <p:spPr bwMode="auto">
          <a:xfrm>
            <a:off x="4318676" y="4394941"/>
            <a:ext cx="704081" cy="12461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1" i="0" u="none" strike="noStrike" cap="none" normalizeH="0" baseline="0">
              <a:ln>
                <a:noFill/>
              </a:ln>
              <a:solidFill>
                <a:schemeClr val="tx1"/>
              </a:solidFill>
              <a:effectLst>
                <a:outerShdw blurRad="38100" dist="38100" dir="2700000" algn="tl">
                  <a:srgbClr val="000000">
                    <a:alpha val="43137"/>
                  </a:srgbClr>
                </a:outerShdw>
              </a:effectLst>
              <a:latin typeface="Times" pitchFamily="18" charset="0"/>
            </a:endParaRPr>
          </a:p>
        </p:txBody>
      </p:sp>
      <p:cxnSp>
        <p:nvCxnSpPr>
          <p:cNvPr id="18" name="Rechte verbindingslijn met pijl 17">
            <a:extLst>
              <a:ext uri="{FF2B5EF4-FFF2-40B4-BE49-F238E27FC236}">
                <a16:creationId xmlns:a16="http://schemas.microsoft.com/office/drawing/2014/main" id="{93FDEB7F-07B2-454B-B4A3-F3E68813CEC6}"/>
              </a:ext>
            </a:extLst>
          </p:cNvPr>
          <p:cNvCxnSpPr/>
          <p:nvPr/>
        </p:nvCxnSpPr>
        <p:spPr bwMode="auto">
          <a:xfrm flipV="1">
            <a:off x="1696048" y="3535680"/>
            <a:ext cx="719492" cy="224472"/>
          </a:xfrm>
          <a:prstGeom prst="straightConnector1">
            <a:avLst/>
          </a:prstGeom>
          <a:solidFill>
            <a:schemeClr val="accent1"/>
          </a:solidFill>
          <a:ln w="9525" cap="rnd" cmpd="sng" algn="ctr">
            <a:solidFill>
              <a:srgbClr val="0033CC"/>
            </a:solidFill>
            <a:prstDash val="solid"/>
            <a:round/>
            <a:headEnd type="none" w="med" len="med"/>
            <a:tailEnd type="stealth" w="lg" len="lg"/>
          </a:ln>
          <a:effectLst/>
        </p:spPr>
      </p:cxnSp>
      <p:sp>
        <p:nvSpPr>
          <p:cNvPr id="19" name="Tekstvak 5">
            <a:extLst>
              <a:ext uri="{FF2B5EF4-FFF2-40B4-BE49-F238E27FC236}">
                <a16:creationId xmlns:a16="http://schemas.microsoft.com/office/drawing/2014/main" id="{E0B84605-3234-4807-A07D-EC0FEF2BAF17}"/>
              </a:ext>
            </a:extLst>
          </p:cNvPr>
          <p:cNvSpPr txBox="1">
            <a:spLocks noChangeArrowheads="1"/>
          </p:cNvSpPr>
          <p:nvPr/>
        </p:nvSpPr>
        <p:spPr bwMode="auto">
          <a:xfrm>
            <a:off x="691072" y="2448595"/>
            <a:ext cx="570969" cy="276999"/>
          </a:xfrm>
          <a:prstGeom prst="rect">
            <a:avLst/>
          </a:prstGeom>
          <a:solidFill>
            <a:schemeClr val="accent3">
              <a:lumMod val="40000"/>
              <a:lumOff val="60000"/>
            </a:schemeClr>
          </a:solidFill>
          <a:ln w="3175">
            <a:solidFill>
              <a:schemeClr val="tx1"/>
            </a:solidFill>
          </a:ln>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a:r>
              <a:rPr lang="nl-BE" sz="1200" dirty="0"/>
              <a:t>VEK</a:t>
            </a:r>
          </a:p>
        </p:txBody>
      </p:sp>
      <p:sp>
        <p:nvSpPr>
          <p:cNvPr id="20" name="Tekstvak 5">
            <a:extLst>
              <a:ext uri="{FF2B5EF4-FFF2-40B4-BE49-F238E27FC236}">
                <a16:creationId xmlns:a16="http://schemas.microsoft.com/office/drawing/2014/main" id="{C7B3FC8D-5B28-4594-86F9-D10C0D2C27E9}"/>
              </a:ext>
            </a:extLst>
          </p:cNvPr>
          <p:cNvSpPr txBox="1">
            <a:spLocks noChangeArrowheads="1"/>
          </p:cNvSpPr>
          <p:nvPr/>
        </p:nvSpPr>
        <p:spPr bwMode="auto">
          <a:xfrm>
            <a:off x="2844578" y="5101844"/>
            <a:ext cx="570969" cy="276999"/>
          </a:xfrm>
          <a:prstGeom prst="rect">
            <a:avLst/>
          </a:prstGeom>
          <a:solidFill>
            <a:schemeClr val="accent3">
              <a:lumMod val="40000"/>
              <a:lumOff val="60000"/>
            </a:schemeClr>
          </a:solidFill>
          <a:ln w="3175">
            <a:solidFill>
              <a:schemeClr val="tx1"/>
            </a:solidFill>
          </a:ln>
        </p:spPr>
        <p:txBody>
          <a:bodyPr wrap="square">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a:r>
              <a:rPr lang="nl-BE" sz="1200" dirty="0"/>
              <a:t>VAK</a:t>
            </a:r>
          </a:p>
        </p:txBody>
      </p:sp>
    </p:spTree>
    <p:extLst>
      <p:ext uri="{BB962C8B-B14F-4D97-AF65-F5344CB8AC3E}">
        <p14:creationId xmlns:p14="http://schemas.microsoft.com/office/powerpoint/2010/main" val="17450759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1737976" cy="461665"/>
          </a:xfrm>
          <a:prstGeom prst="rect">
            <a:avLst/>
          </a:prstGeom>
          <a:noFill/>
        </p:spPr>
        <p:txBody>
          <a:bodyPr wrap="none" rtlCol="0">
            <a:spAutoFit/>
          </a:bodyPr>
          <a:lstStyle>
            <a:defPPr>
              <a:defRPr lang="en-US"/>
            </a:defPPr>
            <a:lvl1pPr>
              <a:defRPr sz="2000" i="1">
                <a:latin typeface="+mn-lt"/>
              </a:defRPr>
            </a:lvl1pPr>
          </a:lstStyle>
          <a:p>
            <a:r>
              <a:rPr lang="nl-BE" sz="2400" b="1" dirty="0"/>
              <a:t>Bestedingen</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79643" y="1424140"/>
            <a:ext cx="8655500" cy="5404984"/>
          </a:xfrm>
        </p:spPr>
        <p:txBody>
          <a:bodyPr/>
          <a:lstStyle/>
          <a:p>
            <a:pPr marL="233100" lvl="1" indent="0">
              <a:buNone/>
            </a:pPr>
            <a:r>
              <a:rPr lang="nl-BE" sz="2000" dirty="0"/>
              <a:t>Overzicht per BA/Ent/</a:t>
            </a:r>
            <a:r>
              <a:rPr lang="nl-BE" sz="2000" dirty="0" err="1"/>
              <a:t>Progr</a:t>
            </a:r>
            <a:r>
              <a:rPr lang="nl-BE" sz="2000" dirty="0"/>
              <a:t>./ESR:</a:t>
            </a:r>
            <a:br>
              <a:rPr lang="nl-BE" sz="2000" dirty="0"/>
            </a:br>
            <a:endParaRPr lang="nl-BE" sz="700" dirty="0"/>
          </a:p>
          <a:p>
            <a:pPr lvl="2" indent="-342900">
              <a:buFont typeface="Wingdings" panose="05000000000000000000" pitchFamily="2" charset="2"/>
              <a:buChar char="Ø"/>
            </a:pPr>
            <a:r>
              <a:rPr lang="nl-BE" dirty="0"/>
              <a:t>Groepsnaam : Budget, Overdracht, TOF Overdracht …</a:t>
            </a:r>
            <a:br>
              <a:rPr lang="nl-BE" sz="700" dirty="0"/>
            </a:br>
            <a:endParaRPr lang="nl-BE" sz="700" dirty="0"/>
          </a:p>
          <a:p>
            <a:pPr lvl="2" indent="-342900">
              <a:buFont typeface="Wingdings" panose="05000000000000000000" pitchFamily="2" charset="2"/>
              <a:buChar char="Ø"/>
            </a:pPr>
            <a:r>
              <a:rPr lang="nl-BE" dirty="0"/>
              <a:t>VEK: Werkelijk in Uitvoering /Werkelijk (R/W)</a:t>
            </a:r>
            <a:br>
              <a:rPr lang="nl-BE" dirty="0"/>
            </a:br>
            <a:r>
              <a:rPr lang="nl-BE" dirty="0"/>
              <a:t>VAK: Openstaand / Gefactureerd (R/W)</a:t>
            </a:r>
            <a:br>
              <a:rPr lang="nl-BE" sz="1800" dirty="0"/>
            </a:br>
            <a:endParaRPr lang="nl-BE" sz="500" dirty="0"/>
          </a:p>
          <a:p>
            <a:pPr lvl="2" indent="-342900">
              <a:buFont typeface="Wingdings" panose="05000000000000000000" pitchFamily="2" charset="2"/>
              <a:buChar char="Ø"/>
            </a:pPr>
            <a:r>
              <a:rPr lang="nl-BE" dirty="0"/>
              <a:t>Documenttype: declaraties, inkooporders, facturen, </a:t>
            </a:r>
            <a:br>
              <a:rPr lang="nl-BE" dirty="0"/>
            </a:br>
            <a:r>
              <a:rPr lang="nl-BE" dirty="0"/>
              <a:t>interne verrichting, Grootboek xxx, …</a:t>
            </a:r>
            <a:br>
              <a:rPr lang="nl-BE" sz="1800" dirty="0"/>
            </a:br>
            <a:endParaRPr lang="nl-BE" sz="500" dirty="0"/>
          </a:p>
          <a:p>
            <a:pPr lvl="2" indent="-342900">
              <a:buFont typeface="Wingdings" panose="05000000000000000000" pitchFamily="2" charset="2"/>
              <a:buChar char="Ø"/>
            </a:pPr>
            <a:r>
              <a:rPr lang="nl-BE" dirty="0"/>
              <a:t>Mogelijkheid om Project, Economische Rekening en   </a:t>
            </a:r>
            <a:br>
              <a:rPr lang="nl-BE" dirty="0"/>
            </a:br>
            <a:r>
              <a:rPr lang="nl-BE" dirty="0"/>
              <a:t>Kostensoort op te nemen met hun omschrijvingen</a:t>
            </a:r>
          </a:p>
          <a:p>
            <a:pPr marL="521100" lvl="2" indent="0">
              <a:buNone/>
            </a:pPr>
            <a:endParaRPr lang="nl-BE" sz="900" dirty="0"/>
          </a:p>
          <a:p>
            <a:pPr lvl="2" indent="-342900">
              <a:buFont typeface="Wingdings" panose="05000000000000000000" pitchFamily="2" charset="2"/>
              <a:buChar char="Ø"/>
            </a:pPr>
            <a:endParaRPr lang="nl-BE" dirty="0"/>
          </a:p>
          <a:p>
            <a:pPr marL="233100" lvl="1" indent="0">
              <a:buNone/>
            </a:pPr>
            <a:br>
              <a:rPr lang="nl-BE" sz="2000" dirty="0"/>
            </a:br>
            <a:endParaRPr lang="nl-BE" sz="1400" dirty="0"/>
          </a:p>
          <a:p>
            <a:pPr marL="685800" lvl="1" indent="-285750">
              <a:buFont typeface="Wingdings" panose="05000000000000000000" pitchFamily="2" charset="2"/>
              <a:buChar char="Ø"/>
            </a:pPr>
            <a:endParaRPr lang="nl-BE" sz="1600" dirty="0"/>
          </a:p>
        </p:txBody>
      </p:sp>
      <p:sp>
        <p:nvSpPr>
          <p:cNvPr id="8" name="Tekstvak 7">
            <a:extLst>
              <a:ext uri="{FF2B5EF4-FFF2-40B4-BE49-F238E27FC236}">
                <a16:creationId xmlns:a16="http://schemas.microsoft.com/office/drawing/2014/main" id="{E3C9FB04-531B-4DAA-B3C2-528BEF4A9DB1}"/>
              </a:ext>
            </a:extLst>
          </p:cNvPr>
          <p:cNvSpPr txBox="1"/>
          <p:nvPr/>
        </p:nvSpPr>
        <p:spPr>
          <a:xfrm>
            <a:off x="1758332" y="4195848"/>
            <a:ext cx="6974451" cy="1754326"/>
          </a:xfrm>
          <a:prstGeom prst="rect">
            <a:avLst/>
          </a:prstGeom>
          <a:noFill/>
          <a:ln>
            <a:solidFill>
              <a:schemeClr val="accent3">
                <a:lumMod val="75000"/>
              </a:schemeClr>
            </a:solidFill>
          </a:ln>
        </p:spPr>
        <p:txBody>
          <a:bodyPr wrap="square" rtlCol="0">
            <a:spAutoFit/>
          </a:bodyPr>
          <a:lstStyle/>
          <a:p>
            <a:r>
              <a:rPr lang="nl-BE" dirty="0">
                <a:solidFill>
                  <a:srgbClr val="000000"/>
                </a:solidFill>
              </a:rPr>
              <a:t>VAK - Openstaand = Openstaande Inkooporders</a:t>
            </a:r>
          </a:p>
          <a:p>
            <a:r>
              <a:rPr lang="nl-BE" u="sng" dirty="0">
                <a:solidFill>
                  <a:srgbClr val="FF0000"/>
                </a:solidFill>
              </a:rPr>
              <a:t>Andere:</a:t>
            </a:r>
          </a:p>
          <a:p>
            <a:r>
              <a:rPr lang="nl-BE" b="0" dirty="0">
                <a:solidFill>
                  <a:srgbClr val="FF0000"/>
                </a:solidFill>
                <a:latin typeface="+mn-lt"/>
              </a:rPr>
              <a:t>VAK: Openstaand – Factuur, IV of </a:t>
            </a:r>
            <a:r>
              <a:rPr lang="nl-BE" b="0" dirty="0" err="1">
                <a:solidFill>
                  <a:srgbClr val="FF0000"/>
                </a:solidFill>
                <a:latin typeface="+mn-lt"/>
              </a:rPr>
              <a:t>Delaraties</a:t>
            </a:r>
            <a:r>
              <a:rPr lang="nl-BE" b="0" dirty="0">
                <a:solidFill>
                  <a:srgbClr val="FF0000"/>
                </a:solidFill>
                <a:latin typeface="+mn-lt"/>
              </a:rPr>
              <a:t> </a:t>
            </a:r>
            <a:r>
              <a:rPr lang="nl-BE" b="0" dirty="0">
                <a:latin typeface="+mn-lt"/>
              </a:rPr>
              <a:t>= </a:t>
            </a:r>
            <a:r>
              <a:rPr lang="nl-BE" b="0" u="sng" dirty="0">
                <a:latin typeface="+mn-lt"/>
              </a:rPr>
              <a:t>nog niet naar grootbroek </a:t>
            </a:r>
            <a:r>
              <a:rPr lang="nl-BE" b="0" u="sng" dirty="0" err="1">
                <a:latin typeface="+mn-lt"/>
              </a:rPr>
              <a:t>doorgeboekte</a:t>
            </a:r>
            <a:r>
              <a:rPr lang="nl-BE" b="0" dirty="0">
                <a:latin typeface="+mn-lt"/>
              </a:rPr>
              <a:t> </a:t>
            </a:r>
            <a:r>
              <a:rPr lang="nl-BE" b="0" dirty="0">
                <a:solidFill>
                  <a:srgbClr val="000000"/>
                </a:solidFill>
                <a:latin typeface="+mn-lt"/>
              </a:rPr>
              <a:t>Facturen, Interne Verrichtingen of Declaraties</a:t>
            </a:r>
          </a:p>
          <a:p>
            <a:r>
              <a:rPr lang="nl-BE" b="0" dirty="0">
                <a:solidFill>
                  <a:srgbClr val="FF0000"/>
                </a:solidFill>
                <a:latin typeface="+mn-lt"/>
              </a:rPr>
              <a:t>VAK: Openstaand - Reserver</a:t>
            </a:r>
            <a:r>
              <a:rPr lang="nl-BE" dirty="0">
                <a:solidFill>
                  <a:srgbClr val="FF0000"/>
                </a:solidFill>
              </a:rPr>
              <a:t>ingen via Grootboek</a:t>
            </a:r>
          </a:p>
        </p:txBody>
      </p:sp>
      <p:pic>
        <p:nvPicPr>
          <p:cNvPr id="9" name="Afbeelding 8" descr="lamp.jpg">
            <a:extLst>
              <a:ext uri="{FF2B5EF4-FFF2-40B4-BE49-F238E27FC236}">
                <a16:creationId xmlns:a16="http://schemas.microsoft.com/office/drawing/2014/main" id="{1357BBDD-11BB-43FC-86D2-905A36D5D019}"/>
              </a:ext>
            </a:extLst>
          </p:cNvPr>
          <p:cNvPicPr>
            <a:picLocks noChangeAspect="1"/>
          </p:cNvPicPr>
          <p:nvPr/>
        </p:nvPicPr>
        <p:blipFill>
          <a:blip r:embed="rId3" cstate="print"/>
          <a:stretch>
            <a:fillRect/>
          </a:stretch>
        </p:blipFill>
        <p:spPr>
          <a:xfrm>
            <a:off x="1172961" y="4932744"/>
            <a:ext cx="632313" cy="591430"/>
          </a:xfrm>
          <a:prstGeom prst="rect">
            <a:avLst/>
          </a:prstGeom>
          <a:solidFill>
            <a:schemeClr val="bg1">
              <a:alpha val="0"/>
            </a:schemeClr>
          </a:solidFill>
        </p:spPr>
      </p:pic>
    </p:spTree>
    <p:extLst>
      <p:ext uri="{BB962C8B-B14F-4D97-AF65-F5344CB8AC3E}">
        <p14:creationId xmlns:p14="http://schemas.microsoft.com/office/powerpoint/2010/main" val="22142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119491" cy="461665"/>
          </a:xfrm>
          <a:prstGeom prst="rect">
            <a:avLst/>
          </a:prstGeom>
          <a:noFill/>
        </p:spPr>
        <p:txBody>
          <a:bodyPr wrap="none" rtlCol="0">
            <a:spAutoFit/>
          </a:bodyPr>
          <a:lstStyle>
            <a:defPPr>
              <a:defRPr lang="en-US"/>
            </a:defPPr>
            <a:lvl1pPr>
              <a:defRPr sz="2000" i="1">
                <a:latin typeface="+mn-lt"/>
              </a:defRPr>
            </a:lvl1pPr>
          </a:lstStyle>
          <a:p>
            <a:r>
              <a:rPr lang="nl-BE" sz="2400" b="1" dirty="0"/>
              <a:t>Aanrekeningen</a:t>
            </a:r>
          </a:p>
        </p:txBody>
      </p:sp>
      <p:sp>
        <p:nvSpPr>
          <p:cNvPr id="10" name="Tekstvak 2">
            <a:extLst>
              <a:ext uri="{FF2B5EF4-FFF2-40B4-BE49-F238E27FC236}">
                <a16:creationId xmlns:a16="http://schemas.microsoft.com/office/drawing/2014/main" id="{37F12ECC-BB13-41C4-89EA-6188B15B0A2F}"/>
              </a:ext>
            </a:extLst>
          </p:cNvPr>
          <p:cNvSpPr txBox="1">
            <a:spLocks noGrp="1"/>
          </p:cNvSpPr>
          <p:nvPr>
            <p:ph idx="1"/>
          </p:nvPr>
        </p:nvSpPr>
        <p:spPr>
          <a:xfrm>
            <a:off x="217714" y="1350152"/>
            <a:ext cx="8697686" cy="513063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None/>
            </a:pPr>
            <a:r>
              <a:rPr lang="nl-BE" sz="1800" b="1" dirty="0"/>
              <a:t>Belangrijkste </a:t>
            </a:r>
            <a:r>
              <a:rPr lang="nl-BE" sz="1800" b="1" dirty="0" err="1"/>
              <a:t>budgetopbouwsegmenten</a:t>
            </a:r>
            <a:r>
              <a:rPr lang="nl-BE" sz="1800" b="1" dirty="0"/>
              <a:t> bij invoer verrichtingen:</a:t>
            </a:r>
          </a:p>
          <a:p>
            <a:endParaRPr lang="nl-BE" sz="1000" b="1" dirty="0"/>
          </a:p>
          <a:p>
            <a:pPr marL="800100" lvl="1" indent="-342900">
              <a:buFont typeface="Courier New" panose="02070309020205020404" pitchFamily="49" charset="0"/>
              <a:buChar char="o"/>
            </a:pPr>
            <a:r>
              <a:rPr lang="nl-BE" sz="1800" dirty="0"/>
              <a:t>23</a:t>
            </a:r>
          </a:p>
          <a:p>
            <a:pPr marL="1257300" lvl="2" indent="-342900">
              <a:buFont typeface="Wingdings" panose="05000000000000000000" pitchFamily="2" charset="2"/>
              <a:buChar char="ü"/>
            </a:pPr>
            <a:r>
              <a:rPr lang="nl-BE" sz="1800" dirty="0"/>
              <a:t>Aanrekening op VAK</a:t>
            </a:r>
          </a:p>
          <a:p>
            <a:pPr marL="1257300" lvl="2" indent="-342900">
              <a:buFont typeface="Wingdings" panose="05000000000000000000" pitchFamily="2" charset="2"/>
              <a:buChar char="ü"/>
            </a:pPr>
            <a:r>
              <a:rPr lang="nl-BE" sz="1800" dirty="0"/>
              <a:t>Bij invoer van een bestelaanvraag / inkooporder </a:t>
            </a:r>
          </a:p>
          <a:p>
            <a:pPr marL="800100" lvl="1" indent="-342900">
              <a:buFont typeface="Courier New" panose="02070309020205020404" pitchFamily="49" charset="0"/>
              <a:buChar char="o"/>
            </a:pPr>
            <a:r>
              <a:rPr lang="nl-BE" sz="1800" dirty="0"/>
              <a:t>(23VJ)</a:t>
            </a:r>
          </a:p>
          <a:p>
            <a:pPr marL="1257300" lvl="2" indent="-342900">
              <a:buFont typeface="Wingdings" panose="05000000000000000000" pitchFamily="2" charset="2"/>
              <a:buChar char="ü"/>
            </a:pPr>
            <a:r>
              <a:rPr lang="nl-BE" sz="1800" dirty="0"/>
              <a:t>Aanrekening op VAK</a:t>
            </a:r>
          </a:p>
          <a:p>
            <a:pPr marL="1257300" lvl="2" indent="-342900">
              <a:buFont typeface="Wingdings" panose="05000000000000000000" pitchFamily="2" charset="2"/>
              <a:buChar char="ü"/>
            </a:pPr>
            <a:r>
              <a:rPr lang="nl-BE" sz="1800" dirty="0"/>
              <a:t>Uitzonderlijk gebruikt voor invoer of correctie van een bestelaanvraag / inkooporder op de overdrachtslijn (vorige jaren)</a:t>
            </a:r>
          </a:p>
          <a:p>
            <a:pPr marL="800100" lvl="1" indent="-342900">
              <a:buFont typeface="Courier New" panose="02070309020205020404" pitchFamily="49" charset="0"/>
              <a:buChar char="o"/>
            </a:pPr>
            <a:r>
              <a:rPr lang="nl-BE" sz="1800" dirty="0"/>
              <a:t>23W</a:t>
            </a:r>
          </a:p>
          <a:p>
            <a:pPr marL="1257300" lvl="2" indent="-342900">
              <a:buFont typeface="Wingdings" panose="05000000000000000000" pitchFamily="2" charset="2"/>
              <a:buChar char="ü"/>
            </a:pPr>
            <a:r>
              <a:rPr lang="nl-BE" sz="1800" dirty="0"/>
              <a:t>Werkelijke boeking op VAK en VEK</a:t>
            </a:r>
          </a:p>
          <a:p>
            <a:pPr marL="1257300" lvl="2" indent="-342900">
              <a:buFont typeface="Wingdings" panose="05000000000000000000" pitchFamily="2" charset="2"/>
              <a:buChar char="ü"/>
            </a:pPr>
            <a:r>
              <a:rPr lang="nl-BE" sz="1800" dirty="0"/>
              <a:t>Wordt gebruikt bij invoer van een factuur op een verbintenis van het jaar</a:t>
            </a:r>
          </a:p>
          <a:p>
            <a:pPr marL="800100" lvl="1" indent="-342900">
              <a:buFont typeface="Courier New" panose="02070309020205020404" pitchFamily="49" charset="0"/>
              <a:buChar char="o"/>
            </a:pPr>
            <a:endParaRPr lang="nl-BE" sz="1000" dirty="0"/>
          </a:p>
          <a:p>
            <a:pPr marL="800100" lvl="1" indent="-342900">
              <a:buFont typeface="Courier New" panose="02070309020205020404" pitchFamily="49" charset="0"/>
              <a:buChar char="o"/>
            </a:pPr>
            <a:r>
              <a:rPr lang="nl-BE" sz="1800" dirty="0"/>
              <a:t>23VJW</a:t>
            </a:r>
          </a:p>
          <a:p>
            <a:pPr marL="1257300" lvl="2" indent="-342900">
              <a:buFont typeface="Wingdings" panose="05000000000000000000" pitchFamily="2" charset="2"/>
              <a:buChar char="ü"/>
            </a:pPr>
            <a:r>
              <a:rPr lang="nl-BE" sz="1800" dirty="0"/>
              <a:t>Werkelijke boeking op VAK en VEK</a:t>
            </a:r>
          </a:p>
          <a:p>
            <a:pPr marL="1257300" lvl="2" indent="-342900">
              <a:buFont typeface="Wingdings" panose="05000000000000000000" pitchFamily="2" charset="2"/>
              <a:buChar char="ü"/>
            </a:pPr>
            <a:r>
              <a:rPr lang="nl-BE" sz="1800" dirty="0"/>
              <a:t>Wordt gebruikt bij invoer van een factuur op een verbintenis van vorige jaren</a:t>
            </a:r>
          </a:p>
          <a:p>
            <a:pPr marL="342900" indent="-342900">
              <a:buFont typeface="Courier New" panose="02070309020205020404" pitchFamily="49" charset="0"/>
              <a:buChar char="o"/>
            </a:pPr>
            <a:endParaRPr lang="nl-BE" sz="1800" dirty="0"/>
          </a:p>
          <a:p>
            <a:pPr marL="342900" indent="-342900">
              <a:buFontTx/>
              <a:buChar char="-"/>
            </a:pPr>
            <a:endParaRPr lang="nl-BE" sz="1800" dirty="0"/>
          </a:p>
        </p:txBody>
      </p:sp>
    </p:spTree>
    <p:extLst>
      <p:ext uri="{BB962C8B-B14F-4D97-AF65-F5344CB8AC3E}">
        <p14:creationId xmlns:p14="http://schemas.microsoft.com/office/powerpoint/2010/main" val="31950266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872902" cy="461665"/>
          </a:xfrm>
          <a:prstGeom prst="rect">
            <a:avLst/>
          </a:prstGeom>
          <a:noFill/>
        </p:spPr>
        <p:txBody>
          <a:bodyPr wrap="none" rtlCol="0">
            <a:spAutoFit/>
          </a:bodyPr>
          <a:lstStyle>
            <a:defPPr>
              <a:defRPr lang="en-US"/>
            </a:defPPr>
            <a:lvl1pPr>
              <a:defRPr sz="2000" i="1">
                <a:latin typeface="+mn-lt"/>
              </a:defRPr>
            </a:lvl1pPr>
          </a:lstStyle>
          <a:p>
            <a:r>
              <a:rPr lang="nl-BE" sz="2400" b="1" dirty="0"/>
              <a:t>Uitvoering Begroting</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03973" y="1428897"/>
            <a:ext cx="8655500" cy="5404984"/>
          </a:xfrm>
        </p:spPr>
        <p:txBody>
          <a:bodyPr/>
          <a:lstStyle/>
          <a:p>
            <a:pPr lvl="2" indent="-342900">
              <a:buFont typeface="Wingdings" panose="05000000000000000000" pitchFamily="2" charset="2"/>
              <a:buChar char="Ø"/>
            </a:pPr>
            <a:r>
              <a:rPr lang="nl-BE" sz="1800" dirty="0"/>
              <a:t>Onderliggende data identiek aan Overzicht Beschikbare Middelen</a:t>
            </a:r>
            <a:br>
              <a:rPr lang="nl-BE" sz="1800" dirty="0"/>
            </a:br>
            <a:r>
              <a:rPr lang="nl-BE" sz="1800" dirty="0"/>
              <a:t>=&gt; 100% aansluiting</a:t>
            </a:r>
          </a:p>
          <a:p>
            <a:pPr marL="521100" lvl="2" indent="0">
              <a:buNone/>
            </a:pPr>
            <a:endParaRPr lang="nl-BE" sz="800" dirty="0"/>
          </a:p>
          <a:p>
            <a:pPr lvl="2" indent="-342900">
              <a:buFont typeface="Wingdings" panose="05000000000000000000" pitchFamily="2" charset="2"/>
              <a:buChar char="Ø"/>
            </a:pPr>
            <a:r>
              <a:rPr lang="nl-BE" sz="1800" dirty="0"/>
              <a:t>Alternatieve voorstelling van data uit Overzicht Beschikbare Middelen</a:t>
            </a:r>
            <a:br>
              <a:rPr lang="nl-BE" sz="1800" dirty="0"/>
            </a:br>
            <a:r>
              <a:rPr lang="nl-BE" sz="1800" dirty="0"/>
              <a:t>VEK, VAK en VEK_VAK: één lijn per Programma/Begrotingsartikel</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sz="1800" dirty="0"/>
              <a:t>Uitvoering Begroting VAK, 3 weergaves:</a:t>
            </a:r>
          </a:p>
          <a:p>
            <a:pPr lvl="3"/>
            <a:r>
              <a:rPr lang="nl-BE" sz="1800" u="sng" dirty="0"/>
              <a:t>Uitgebreid:</a:t>
            </a:r>
            <a:br>
              <a:rPr lang="nl-BE" sz="1800" u="sng" dirty="0"/>
            </a:br>
            <a:r>
              <a:rPr lang="nl-BE" sz="1800" dirty="0"/>
              <a:t>Uitsplitsing van Vastleggingen op Budget van het Huidige Jaar en Vastleggingen op Overdracht, Totaal Beschikbaar Budget en percentage</a:t>
            </a:r>
          </a:p>
          <a:p>
            <a:pPr lvl="3"/>
            <a:r>
              <a:rPr lang="nl-BE" sz="1800" u="sng" dirty="0"/>
              <a:t>Standaard: </a:t>
            </a:r>
            <a:br>
              <a:rPr lang="nl-BE" sz="1800" u="sng" dirty="0"/>
            </a:br>
            <a:r>
              <a:rPr lang="nl-BE" sz="1800" dirty="0"/>
              <a:t>Algemeen overzicht met enkel totalen, geen uitsplitsing van de Vastleggingen, totalen komen overeen met Overzicht Beschikbare Middelen</a:t>
            </a:r>
          </a:p>
          <a:p>
            <a:pPr lvl="3"/>
            <a:r>
              <a:rPr lang="nl-BE" sz="1800" u="sng" dirty="0"/>
              <a:t>Decretaal:</a:t>
            </a:r>
            <a:br>
              <a:rPr lang="nl-BE" sz="1800" u="sng" dirty="0"/>
            </a:br>
            <a:r>
              <a:rPr lang="nl-BE" sz="1800" dirty="0"/>
              <a:t>Enkel Budget en Vastleggingen voor het Huidige Jaar, inclusief percentages van Vastleggingen - Huidig Jaar ten opzichte van het Decretaal Budget en ten opzichte van het Decretaal Budget plus het Geblokkeerd Budget</a:t>
            </a:r>
            <a:br>
              <a:rPr lang="nl-BE" dirty="0"/>
            </a:br>
            <a:endParaRPr lang="nl-BE" sz="1600" dirty="0"/>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2753293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872902" cy="461665"/>
          </a:xfrm>
          <a:prstGeom prst="rect">
            <a:avLst/>
          </a:prstGeom>
          <a:noFill/>
        </p:spPr>
        <p:txBody>
          <a:bodyPr wrap="none" rtlCol="0">
            <a:spAutoFit/>
          </a:bodyPr>
          <a:lstStyle>
            <a:defPPr>
              <a:defRPr lang="en-US"/>
            </a:defPPr>
            <a:lvl1pPr>
              <a:defRPr sz="2000" i="1">
                <a:latin typeface="+mn-lt"/>
              </a:defRPr>
            </a:lvl1pPr>
          </a:lstStyle>
          <a:p>
            <a:r>
              <a:rPr lang="nl-BE" sz="2400" b="1" dirty="0"/>
              <a:t>Uitvoering Begroting</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03973" y="1453016"/>
            <a:ext cx="8655500" cy="5404984"/>
          </a:xfrm>
        </p:spPr>
        <p:txBody>
          <a:bodyPr/>
          <a:lstStyle/>
          <a:p>
            <a:pPr lvl="2" indent="-342900">
              <a:buFont typeface="Wingdings" panose="05000000000000000000" pitchFamily="2" charset="2"/>
              <a:buChar char="Ø"/>
            </a:pPr>
            <a:r>
              <a:rPr lang="nl-BE" sz="1800" dirty="0"/>
              <a:t>Geen doorklik mogelijk naar detail Bestedingen</a:t>
            </a:r>
          </a:p>
          <a:p>
            <a:pPr lvl="2" indent="-342900">
              <a:buFont typeface="Wingdings" panose="05000000000000000000" pitchFamily="2" charset="2"/>
              <a:buChar char="Ø"/>
            </a:pPr>
            <a:endParaRPr lang="nl-BE" sz="1000" dirty="0"/>
          </a:p>
          <a:p>
            <a:pPr lvl="2" indent="-342900">
              <a:buFont typeface="Wingdings" panose="05000000000000000000" pitchFamily="2" charset="2"/>
              <a:buChar char="Ø"/>
            </a:pPr>
            <a:r>
              <a:rPr lang="nl-BE" sz="1800" dirty="0"/>
              <a:t>Geen opname van Project, Economische Rekening en Kostensoort</a:t>
            </a:r>
          </a:p>
          <a:p>
            <a:pPr lvl="2" indent="-342900">
              <a:buFont typeface="Wingdings" panose="05000000000000000000" pitchFamily="2" charset="2"/>
              <a:buChar char="Ø"/>
            </a:pPr>
            <a:endParaRPr lang="nl-BE" sz="1000" dirty="0"/>
          </a:p>
          <a:p>
            <a:pPr lvl="2" indent="-342900">
              <a:buFont typeface="Wingdings" panose="05000000000000000000" pitchFamily="2" charset="2"/>
              <a:buChar char="Ø"/>
            </a:pPr>
            <a:r>
              <a:rPr lang="nl-BE" sz="1800" dirty="0" err="1"/>
              <a:t>Performantie</a:t>
            </a:r>
            <a:r>
              <a:rPr lang="nl-BE" sz="1800" dirty="0"/>
              <a:t> (vooral van VAK) is minder dan Overzicht BM</a:t>
            </a:r>
          </a:p>
          <a:p>
            <a:pPr lvl="2" indent="-342900">
              <a:buFont typeface="Wingdings" panose="05000000000000000000" pitchFamily="2" charset="2"/>
              <a:buChar char="Ø"/>
            </a:pPr>
            <a:endParaRPr lang="nl-BE" sz="1000" dirty="0"/>
          </a:p>
          <a:p>
            <a:pPr lvl="2" indent="-342900">
              <a:buFont typeface="Wingdings" panose="05000000000000000000" pitchFamily="2" charset="2"/>
              <a:buChar char="Ø"/>
            </a:pPr>
            <a:r>
              <a:rPr lang="nl-BE" sz="1800" dirty="0"/>
              <a:t>Export naar Excel !</a:t>
            </a:r>
          </a:p>
          <a:p>
            <a:pPr marL="233100" lvl="1" indent="0">
              <a:buNone/>
            </a:pPr>
            <a:br>
              <a:rPr lang="nl-BE" dirty="0"/>
            </a:br>
            <a:endParaRPr lang="nl-BE" sz="1600" dirty="0"/>
          </a:p>
          <a:p>
            <a:pPr marL="685800" lvl="1" indent="-285750">
              <a:buFont typeface="Wingdings" panose="05000000000000000000" pitchFamily="2" charset="2"/>
              <a:buChar char="Ø"/>
            </a:pPr>
            <a:endParaRPr lang="nl-BE" sz="1800" dirty="0"/>
          </a:p>
        </p:txBody>
      </p:sp>
      <p:pic>
        <p:nvPicPr>
          <p:cNvPr id="2" name="Afbeelding 1">
            <a:extLst>
              <a:ext uri="{FF2B5EF4-FFF2-40B4-BE49-F238E27FC236}">
                <a16:creationId xmlns:a16="http://schemas.microsoft.com/office/drawing/2014/main" id="{E37AE9D5-2B04-480B-8FB1-0F68AD904FC5}"/>
              </a:ext>
            </a:extLst>
          </p:cNvPr>
          <p:cNvPicPr>
            <a:picLocks noChangeAspect="1"/>
          </p:cNvPicPr>
          <p:nvPr/>
        </p:nvPicPr>
        <p:blipFill>
          <a:blip r:embed="rId3"/>
          <a:stretch>
            <a:fillRect/>
          </a:stretch>
        </p:blipFill>
        <p:spPr>
          <a:xfrm>
            <a:off x="-1" y="3087981"/>
            <a:ext cx="9144000" cy="2674644"/>
          </a:xfrm>
          <a:prstGeom prst="rect">
            <a:avLst/>
          </a:prstGeom>
        </p:spPr>
      </p:pic>
    </p:spTree>
    <p:extLst>
      <p:ext uri="{BB962C8B-B14F-4D97-AF65-F5344CB8AC3E}">
        <p14:creationId xmlns:p14="http://schemas.microsoft.com/office/powerpoint/2010/main" val="10853240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4249881" cy="400110"/>
          </a:xfrm>
          <a:prstGeom prst="rect">
            <a:avLst/>
          </a:prstGeom>
          <a:noFill/>
        </p:spPr>
        <p:txBody>
          <a:bodyPr wrap="none" rtlCol="0">
            <a:spAutoFit/>
          </a:bodyPr>
          <a:lstStyle>
            <a:defPPr>
              <a:defRPr lang="en-US"/>
            </a:defPPr>
            <a:lvl1pPr>
              <a:defRPr sz="2000" i="1">
                <a:latin typeface="+mn-lt"/>
              </a:defRPr>
            </a:lvl1pPr>
          </a:lstStyle>
          <a:p>
            <a:r>
              <a:rPr lang="nl-BE" b="1" dirty="0"/>
              <a:t>Exceptie BM - Budgetoverschrijdingen</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03973" y="1218148"/>
            <a:ext cx="8731170" cy="5511937"/>
          </a:xfrm>
        </p:spPr>
        <p:txBody>
          <a:bodyPr/>
          <a:lstStyle/>
          <a:p>
            <a:pPr lvl="2" indent="-342900">
              <a:buFont typeface="Wingdings" panose="05000000000000000000" pitchFamily="2" charset="2"/>
              <a:buChar char="Ø"/>
            </a:pPr>
            <a:r>
              <a:rPr lang="nl-BE" sz="1600" dirty="0"/>
              <a:t>Opvolging op niveau </a:t>
            </a:r>
            <a:r>
              <a:rPr lang="nl-BE" sz="1600" dirty="0" err="1"/>
              <a:t>Progr</a:t>
            </a:r>
            <a:r>
              <a:rPr lang="nl-BE" sz="1600" dirty="0"/>
              <a:t>./</a:t>
            </a:r>
            <a:r>
              <a:rPr lang="nl-BE" sz="1600" dirty="0" err="1"/>
              <a:t>Celkrediet</a:t>
            </a:r>
            <a:r>
              <a:rPr lang="nl-BE" sz="1600" dirty="0"/>
              <a:t> - overzicht per BA/</a:t>
            </a:r>
            <a:r>
              <a:rPr lang="nl-BE" sz="1600" dirty="0" err="1"/>
              <a:t>Progr</a:t>
            </a:r>
            <a:r>
              <a:rPr lang="nl-BE" sz="1600" dirty="0"/>
              <a:t>./</a:t>
            </a:r>
            <a:r>
              <a:rPr lang="nl-BE" sz="1600" dirty="0" err="1"/>
              <a:t>Celkrediet</a:t>
            </a:r>
            <a:r>
              <a:rPr lang="nl-BE" sz="1600" dirty="0"/>
              <a:t>:</a:t>
            </a:r>
            <a:br>
              <a:rPr lang="nl-BE" sz="1600" dirty="0"/>
            </a:br>
            <a:r>
              <a:rPr lang="nl-BE" sz="1600" dirty="0"/>
              <a:t>Gerapporteerde Excepties:</a:t>
            </a:r>
          </a:p>
          <a:p>
            <a:pPr marL="1257300" lvl="3" indent="0">
              <a:buNone/>
            </a:pPr>
            <a:r>
              <a:rPr lang="nl-BE" sz="1200" dirty="0"/>
              <a:t>	Budgetbesteding &gt;90%</a:t>
            </a:r>
          </a:p>
          <a:p>
            <a:pPr marL="1257300" lvl="3" indent="0">
              <a:buNone/>
            </a:pPr>
            <a:r>
              <a:rPr lang="nl-BE" sz="1200" dirty="0"/>
              <a:t>	Beschikbaar budget is overschreden</a:t>
            </a:r>
          </a:p>
          <a:p>
            <a:pPr marL="1257300" lvl="3" indent="0">
              <a:buNone/>
            </a:pPr>
            <a:r>
              <a:rPr lang="nl-BE" sz="1200" dirty="0"/>
              <a:t>	Bestedingen zonder budget</a:t>
            </a:r>
          </a:p>
          <a:p>
            <a:pPr marL="1257300" lvl="3" indent="0">
              <a:buNone/>
            </a:pPr>
            <a:r>
              <a:rPr lang="nl-BE" sz="1200" dirty="0"/>
              <a:t>	Bestedingen zijn negatief, budget positief</a:t>
            </a:r>
          </a:p>
          <a:p>
            <a:pPr marL="1257300" lvl="3" indent="0">
              <a:buNone/>
            </a:pPr>
            <a:r>
              <a:rPr lang="nl-BE" sz="1200" dirty="0"/>
              <a:t>	Budget is negatief, bestedingen positief</a:t>
            </a:r>
          </a:p>
          <a:p>
            <a:pPr marL="1257300" lvl="3" indent="0">
              <a:buNone/>
            </a:pPr>
            <a:endParaRPr lang="nl-BE" sz="1200" dirty="0"/>
          </a:p>
          <a:p>
            <a:pPr lvl="2" indent="-342900">
              <a:buFont typeface="Wingdings" panose="05000000000000000000" pitchFamily="2" charset="2"/>
              <a:buChar char="Ø"/>
            </a:pPr>
            <a:endParaRPr lang="nl-BE" sz="1600" dirty="0"/>
          </a:p>
          <a:p>
            <a:pPr marL="521100" lvl="2" indent="0">
              <a:buNone/>
            </a:pPr>
            <a:r>
              <a:rPr lang="nl-BE" sz="1100" i="1" dirty="0"/>
              <a:t>       </a:t>
            </a:r>
          </a:p>
          <a:p>
            <a:pPr marL="1200150" lvl="4" indent="-285750">
              <a:buClr>
                <a:srgbClr val="FF0000"/>
              </a:buClr>
            </a:pPr>
            <a:r>
              <a:rPr lang="nl-BE" sz="1400" dirty="0"/>
              <a:t>Voornamelijk gebruikt voor opmaak jaarrekening</a:t>
            </a:r>
          </a:p>
          <a:p>
            <a:pPr marL="1200150" lvl="4" indent="-285750">
              <a:buClr>
                <a:srgbClr val="FF0000"/>
              </a:buClr>
            </a:pPr>
            <a:endParaRPr lang="nl-BE" sz="600" dirty="0"/>
          </a:p>
          <a:p>
            <a:pPr marL="1200150" lvl="4" indent="-285750">
              <a:buClr>
                <a:srgbClr val="FF0000"/>
              </a:buClr>
            </a:pPr>
            <a:r>
              <a:rPr lang="nl-BE" sz="1400" dirty="0"/>
              <a:t>"Vereffeningen op verbintenissen huidig jaar" en "Vereffeningen op overgedragen verbintenissen“</a:t>
            </a:r>
          </a:p>
          <a:p>
            <a:pPr marL="914400" lvl="4" indent="0">
              <a:buClr>
                <a:srgbClr val="FF0000"/>
              </a:buClr>
              <a:buNone/>
            </a:pPr>
            <a:endParaRPr lang="nl-BE" sz="600" b="1" i="1" dirty="0"/>
          </a:p>
          <a:p>
            <a:pPr marL="1200150" lvl="4" indent="-285750">
              <a:buClr>
                <a:srgbClr val="FF0000"/>
              </a:buClr>
            </a:pPr>
            <a:r>
              <a:rPr lang="nl-BE" sz="1400" dirty="0"/>
              <a:t>Bedragen waarvoor geen vereffeningskalender informatie beschikbaar opgenomen in kolom “Vereffeningskalender &lt;&lt;</a:t>
            </a:r>
            <a:r>
              <a:rPr lang="nl-BE" sz="1400" i="1" dirty="0"/>
              <a:t>selectiejaar&gt;&gt;</a:t>
            </a:r>
            <a:r>
              <a:rPr lang="nl-BE" sz="1400" dirty="0"/>
              <a:t>“</a:t>
            </a:r>
          </a:p>
          <a:p>
            <a:pPr marL="914400" lvl="4" indent="0">
              <a:buClr>
                <a:srgbClr val="FF0000"/>
              </a:buClr>
              <a:buNone/>
            </a:pPr>
            <a:endParaRPr lang="nl-BE" sz="600" dirty="0"/>
          </a:p>
          <a:p>
            <a:pPr marL="1200150" lvl="4" indent="-285750">
              <a:buClr>
                <a:srgbClr val="FF0000"/>
              </a:buClr>
            </a:pPr>
            <a:r>
              <a:rPr lang="nl-BE" sz="1400" dirty="0"/>
              <a:t>Geen zicht op vereffeningskalender van Subsidies, deze worden niet via </a:t>
            </a:r>
            <a:r>
              <a:rPr lang="nl-BE" sz="1400" dirty="0" err="1"/>
              <a:t>flexveld</a:t>
            </a:r>
            <a:r>
              <a:rPr lang="nl-BE" sz="1400" dirty="0"/>
              <a:t> vereffeningskalender ingegeven</a:t>
            </a:r>
          </a:p>
          <a:p>
            <a:pPr marL="914400" lvl="4" indent="0">
              <a:buClr>
                <a:srgbClr val="FF0000"/>
              </a:buClr>
              <a:buNone/>
            </a:pPr>
            <a:endParaRPr lang="nl-BE" sz="600" dirty="0"/>
          </a:p>
          <a:p>
            <a:pPr marL="1200150" lvl="4" indent="-285750">
              <a:buClr>
                <a:srgbClr val="FF0000"/>
              </a:buClr>
            </a:pPr>
            <a:r>
              <a:rPr lang="nl-BE" sz="1400" b="1" u="sng" dirty="0"/>
              <a:t>Snapshot versie</a:t>
            </a:r>
            <a:r>
              <a:rPr lang="nl-BE" sz="1400" dirty="0"/>
              <a:t>::</a:t>
            </a:r>
          </a:p>
          <a:p>
            <a:pPr marL="2617650" lvl="6" indent="-171450">
              <a:buFont typeface="Wingdings" panose="05000000000000000000" pitchFamily="2" charset="2"/>
              <a:buChar char="Ø"/>
            </a:pPr>
            <a:r>
              <a:rPr lang="nl-BE" sz="1400" dirty="0"/>
              <a:t>Vorig begrotingsjaar met vereffeningskalendersituatie op het moment van de overdracht: selecteer de </a:t>
            </a:r>
            <a:r>
              <a:rPr lang="nl-BE" sz="1400" b="1" dirty="0"/>
              <a:t>toepasselijke datum van overdracht</a:t>
            </a:r>
            <a:r>
              <a:rPr lang="nl-BE" sz="1400" dirty="0"/>
              <a:t> als "Snapshot Versie".</a:t>
            </a:r>
            <a:r>
              <a:rPr lang="nl-BE" sz="1400" dirty="0" err="1"/>
              <a:t>vb</a:t>
            </a:r>
            <a:r>
              <a:rPr lang="nl-BE" sz="1400" dirty="0"/>
              <a:t> 13/01/2021 voor 2020. (</a:t>
            </a:r>
            <a:r>
              <a:rPr lang="nl-BE" sz="1400" dirty="0" err="1"/>
              <a:t>Org</a:t>
            </a:r>
            <a:r>
              <a:rPr lang="nl-BE" sz="1400" dirty="0"/>
              <a:t>-specifiek)</a:t>
            </a:r>
          </a:p>
          <a:p>
            <a:pPr marL="2617650" lvl="6" indent="-171450">
              <a:buFont typeface="Wingdings" panose="05000000000000000000" pitchFamily="2" charset="2"/>
              <a:buChar char="Ø"/>
            </a:pPr>
            <a:r>
              <a:rPr lang="nl-BE" sz="1400" dirty="0"/>
              <a:t>Huidige situatie van de vereffeningskalender samen met de actuele </a:t>
            </a:r>
            <a:r>
              <a:rPr lang="nl-BE" sz="1400" dirty="0" err="1"/>
              <a:t>Encours</a:t>
            </a:r>
            <a:r>
              <a:rPr lang="nl-BE" sz="1400" dirty="0"/>
              <a:t> voor het huidige begrotingsjaar: selecteer </a:t>
            </a:r>
            <a:r>
              <a:rPr lang="nl-BE" sz="1400" b="1" dirty="0"/>
              <a:t>"Actuele data"</a:t>
            </a:r>
            <a:r>
              <a:rPr lang="nl-BE" sz="1400" dirty="0"/>
              <a:t>.</a:t>
            </a:r>
          </a:p>
          <a:p>
            <a:pPr marL="2160450" lvl="5" indent="-171450">
              <a:buFont typeface="Wingdings" panose="05000000000000000000" pitchFamily="2" charset="2"/>
              <a:buChar char="Ø"/>
            </a:pPr>
            <a:endParaRPr lang="nl-BE" sz="1400" dirty="0"/>
          </a:p>
          <a:p>
            <a:pPr marL="1257300" lvl="3" indent="0">
              <a:buNone/>
            </a:pPr>
            <a:br>
              <a:rPr lang="nl-BE" dirty="0"/>
            </a:br>
            <a:endParaRPr lang="nl-BE" sz="1600" dirty="0"/>
          </a:p>
          <a:p>
            <a:pPr marL="685800" lvl="1" indent="-285750">
              <a:buFont typeface="Wingdings" panose="05000000000000000000" pitchFamily="2" charset="2"/>
              <a:buChar char="Ø"/>
            </a:pPr>
            <a:endParaRPr lang="nl-BE" sz="1800" dirty="0"/>
          </a:p>
        </p:txBody>
      </p:sp>
      <p:sp>
        <p:nvSpPr>
          <p:cNvPr id="6" name="Tekstvak 5">
            <a:extLst>
              <a:ext uri="{FF2B5EF4-FFF2-40B4-BE49-F238E27FC236}">
                <a16:creationId xmlns:a16="http://schemas.microsoft.com/office/drawing/2014/main" id="{6DC75DFC-DBC0-4E05-BB44-F5DCBC3DB319}"/>
              </a:ext>
            </a:extLst>
          </p:cNvPr>
          <p:cNvSpPr txBox="1"/>
          <p:nvPr/>
        </p:nvSpPr>
        <p:spPr>
          <a:xfrm>
            <a:off x="303973" y="2847592"/>
            <a:ext cx="5812810" cy="400110"/>
          </a:xfrm>
          <a:prstGeom prst="rect">
            <a:avLst/>
          </a:prstGeom>
          <a:noFill/>
        </p:spPr>
        <p:txBody>
          <a:bodyPr wrap="none" rtlCol="0">
            <a:spAutoFit/>
          </a:bodyPr>
          <a:lstStyle>
            <a:defPPr>
              <a:defRPr lang="en-US"/>
            </a:defPPr>
            <a:lvl1pPr>
              <a:defRPr sz="2000" i="1">
                <a:latin typeface="+mn-lt"/>
              </a:defRPr>
            </a:lvl1pPr>
          </a:lstStyle>
          <a:p>
            <a:r>
              <a:rPr lang="nl-BE" b="1" dirty="0"/>
              <a:t>Staat van de Openstaande Verbintenissen – </a:t>
            </a:r>
            <a:r>
              <a:rPr lang="nl-BE" b="1" dirty="0" err="1"/>
              <a:t>Encours</a:t>
            </a:r>
            <a:endParaRPr lang="nl-BE" b="1" dirty="0"/>
          </a:p>
        </p:txBody>
      </p:sp>
      <p:pic>
        <p:nvPicPr>
          <p:cNvPr id="8" name="Afbeelding 7" descr="lamp.jpg">
            <a:extLst>
              <a:ext uri="{FF2B5EF4-FFF2-40B4-BE49-F238E27FC236}">
                <a16:creationId xmlns:a16="http://schemas.microsoft.com/office/drawing/2014/main" id="{72EC88EF-3A3B-4FE8-B593-88D70882E95A}"/>
              </a:ext>
            </a:extLst>
          </p:cNvPr>
          <p:cNvPicPr>
            <a:picLocks noChangeAspect="1"/>
          </p:cNvPicPr>
          <p:nvPr/>
        </p:nvPicPr>
        <p:blipFill>
          <a:blip r:embed="rId3" cstate="print"/>
          <a:stretch>
            <a:fillRect/>
          </a:stretch>
        </p:blipFill>
        <p:spPr>
          <a:xfrm>
            <a:off x="441371" y="4639702"/>
            <a:ext cx="632313" cy="591430"/>
          </a:xfrm>
          <a:prstGeom prst="rect">
            <a:avLst/>
          </a:prstGeom>
          <a:solidFill>
            <a:schemeClr val="bg1">
              <a:alpha val="0"/>
            </a:schemeClr>
          </a:solidFill>
        </p:spPr>
      </p:pic>
      <p:sp>
        <p:nvSpPr>
          <p:cNvPr id="9" name="Tekstvak 8">
            <a:extLst>
              <a:ext uri="{FF2B5EF4-FFF2-40B4-BE49-F238E27FC236}">
                <a16:creationId xmlns:a16="http://schemas.microsoft.com/office/drawing/2014/main" id="{A196F91E-56A4-4015-A4C3-33978209A4B5}"/>
              </a:ext>
            </a:extLst>
          </p:cNvPr>
          <p:cNvSpPr txBox="1"/>
          <p:nvPr/>
        </p:nvSpPr>
        <p:spPr>
          <a:xfrm>
            <a:off x="6422572" y="2947620"/>
            <a:ext cx="1768928" cy="600164"/>
          </a:xfrm>
          <a:prstGeom prst="rect">
            <a:avLst/>
          </a:prstGeom>
          <a:solidFill>
            <a:schemeClr val="accent3">
              <a:lumMod val="40000"/>
              <a:lumOff val="60000"/>
            </a:schemeClr>
          </a:solidFill>
          <a:ln w="3175">
            <a:solidFill>
              <a:schemeClr val="accent6">
                <a:lumMod val="75000"/>
              </a:schemeClr>
            </a:solidFill>
          </a:ln>
        </p:spPr>
        <p:txBody>
          <a:bodyPr wrap="square" rtlCol="0">
            <a:spAutoFit/>
          </a:bodyPr>
          <a:lstStyle/>
          <a:p>
            <a:pPr marL="0" lvl="4"/>
            <a:r>
              <a:rPr lang="nl-BE" sz="1100" b="1" dirty="0"/>
              <a:t>Data Uitvoering en Vereffeningskalender = Dag-1, Geen Real-time data</a:t>
            </a:r>
          </a:p>
        </p:txBody>
      </p:sp>
    </p:spTree>
    <p:extLst>
      <p:ext uri="{BB962C8B-B14F-4D97-AF65-F5344CB8AC3E}">
        <p14:creationId xmlns:p14="http://schemas.microsoft.com/office/powerpoint/2010/main" val="11307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908168" cy="400110"/>
          </a:xfrm>
          <a:prstGeom prst="rect">
            <a:avLst/>
          </a:prstGeom>
          <a:noFill/>
        </p:spPr>
        <p:txBody>
          <a:bodyPr wrap="none" rtlCol="0">
            <a:spAutoFit/>
          </a:bodyPr>
          <a:lstStyle>
            <a:defPPr>
              <a:defRPr lang="en-US"/>
            </a:defPPr>
            <a:lvl1pPr>
              <a:defRPr sz="2000" i="1">
                <a:latin typeface="+mn-lt"/>
              </a:defRPr>
            </a:lvl1pPr>
          </a:lstStyle>
          <a:p>
            <a:r>
              <a:rPr lang="nl-BE" b="1" dirty="0"/>
              <a:t>Overzicht BM Maandbasis</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108856" y="1316922"/>
            <a:ext cx="8932299" cy="5404984"/>
          </a:xfrm>
        </p:spPr>
        <p:txBody>
          <a:bodyPr/>
          <a:lstStyle/>
          <a:p>
            <a:pPr lvl="2" indent="-342900">
              <a:buFont typeface="Wingdings" panose="05000000000000000000" pitchFamily="2" charset="2"/>
              <a:buChar char="Ø"/>
            </a:pPr>
            <a:r>
              <a:rPr lang="nl-BE" sz="1600" dirty="0"/>
              <a:t>Analoog aan “Overzicht BM”, met de bijkomende filter “</a:t>
            </a:r>
            <a:r>
              <a:rPr lang="nl-BE" sz="1600" b="1" dirty="0"/>
              <a:t>Periode Tot</a:t>
            </a:r>
            <a:r>
              <a:rPr lang="nl-BE" sz="1600" dirty="0"/>
              <a:t>” (default = periode 13)</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sz="1600" dirty="0"/>
              <a:t>Laat toe om de beschikbare middelen te raadplegen op maandbasis zodat de </a:t>
            </a:r>
            <a:r>
              <a:rPr lang="nl-BE" sz="1600" b="1" dirty="0"/>
              <a:t>status in het verleden </a:t>
            </a:r>
            <a:r>
              <a:rPr lang="nl-BE" sz="1600" dirty="0"/>
              <a:t>kan opgevraagd worden</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sz="1600" dirty="0"/>
              <a:t>Maakt het mogelijk om bepaalde </a:t>
            </a:r>
            <a:r>
              <a:rPr lang="nl-BE" sz="1600" b="1" dirty="0"/>
              <a:t>controles/correcties</a:t>
            </a:r>
            <a:r>
              <a:rPr lang="nl-BE" sz="1600" dirty="0"/>
              <a:t> die anders slechts jaarlijks kunnen gebeuren reeds vroeger tijdens het boekjaar (na afsluiting van de periodes) uit te voeren</a:t>
            </a:r>
            <a:br>
              <a:rPr lang="nl-BE" sz="1600" dirty="0"/>
            </a:br>
            <a:endParaRPr lang="nl-BE" sz="800" dirty="0"/>
          </a:p>
          <a:p>
            <a:pPr lvl="2" indent="-342900">
              <a:buFont typeface="Wingdings" panose="05000000000000000000" pitchFamily="2" charset="2"/>
              <a:buChar char="Ø"/>
            </a:pPr>
            <a:r>
              <a:rPr lang="nl-BE" sz="1600" dirty="0"/>
              <a:t>Wordt door het DC BHK gebruikt voor de reconciliatie van de vooruitbetalingen</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sz="1600" dirty="0"/>
              <a:t>Doorklikmogelijkheid naar details Bestedingen op maandbasis  - filter is grootboekdatum/periode van de boekingen</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sz="1600" dirty="0"/>
              <a:t>Enkel voor rapportering vanaf begrotingsjaar 2016</a:t>
            </a:r>
          </a:p>
          <a:p>
            <a:pPr marL="1257300" lvl="3" indent="0">
              <a:buNone/>
            </a:pPr>
            <a:endParaRPr lang="nl-BE" sz="1600" dirty="0"/>
          </a:p>
          <a:p>
            <a:pPr marL="685800" lvl="1" indent="-285750">
              <a:buFont typeface="Wingdings" panose="05000000000000000000" pitchFamily="2" charset="2"/>
              <a:buChar char="Ø"/>
            </a:pPr>
            <a:endParaRPr lang="nl-BE" sz="1800" dirty="0"/>
          </a:p>
        </p:txBody>
      </p:sp>
      <p:pic>
        <p:nvPicPr>
          <p:cNvPr id="11" name="Picture 2">
            <a:extLst>
              <a:ext uri="{FF2B5EF4-FFF2-40B4-BE49-F238E27FC236}">
                <a16:creationId xmlns:a16="http://schemas.microsoft.com/office/drawing/2014/main" id="{489E1247-4157-40C8-9C7A-27996B8E1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44" y="4415549"/>
            <a:ext cx="3802312" cy="91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fbeelding 1">
            <a:extLst>
              <a:ext uri="{FF2B5EF4-FFF2-40B4-BE49-F238E27FC236}">
                <a16:creationId xmlns:a16="http://schemas.microsoft.com/office/drawing/2014/main" id="{12D86E98-374B-4D35-9204-C6D811667D3D}"/>
              </a:ext>
            </a:extLst>
          </p:cNvPr>
          <p:cNvPicPr>
            <a:picLocks noChangeAspect="1"/>
          </p:cNvPicPr>
          <p:nvPr/>
        </p:nvPicPr>
        <p:blipFill>
          <a:blip r:embed="rId4"/>
          <a:stretch>
            <a:fillRect/>
          </a:stretch>
        </p:blipFill>
        <p:spPr>
          <a:xfrm>
            <a:off x="457200" y="4288204"/>
            <a:ext cx="4781643" cy="1512143"/>
          </a:xfrm>
          <a:prstGeom prst="rect">
            <a:avLst/>
          </a:prstGeom>
        </p:spPr>
      </p:pic>
    </p:spTree>
    <p:extLst>
      <p:ext uri="{BB962C8B-B14F-4D97-AF65-F5344CB8AC3E}">
        <p14:creationId xmlns:p14="http://schemas.microsoft.com/office/powerpoint/2010/main" val="13203714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347118" y="127914"/>
            <a:ext cx="7796881" cy="536116"/>
          </a:xfrm>
        </p:spPr>
        <p:txBody>
          <a:bodyPr/>
          <a:lstStyle/>
          <a:p>
            <a:r>
              <a:rPr lang="nl-BE" dirty="0"/>
              <a:t>Budget Uitgaven</a:t>
            </a:r>
          </a:p>
        </p:txBody>
      </p:sp>
      <p:sp>
        <p:nvSpPr>
          <p:cNvPr id="13" name="Tekstvak 12">
            <a:extLst>
              <a:ext uri="{FF2B5EF4-FFF2-40B4-BE49-F238E27FC236}">
                <a16:creationId xmlns:a16="http://schemas.microsoft.com/office/drawing/2014/main" id="{94460DE1-BE4E-4590-8D71-20A0B53D8265}"/>
              </a:ext>
            </a:extLst>
          </p:cNvPr>
          <p:cNvSpPr txBox="1"/>
          <p:nvPr/>
        </p:nvSpPr>
        <p:spPr>
          <a:xfrm>
            <a:off x="303973" y="790421"/>
            <a:ext cx="2941831" cy="461665"/>
          </a:xfrm>
          <a:prstGeom prst="rect">
            <a:avLst/>
          </a:prstGeom>
          <a:noFill/>
        </p:spPr>
        <p:txBody>
          <a:bodyPr wrap="none" rtlCol="0">
            <a:spAutoFit/>
          </a:bodyPr>
          <a:lstStyle>
            <a:defPPr>
              <a:defRPr lang="en-US"/>
            </a:defPPr>
            <a:lvl1pPr>
              <a:defRPr sz="2000" i="1">
                <a:latin typeface="+mn-lt"/>
              </a:defRPr>
            </a:lvl1pPr>
          </a:lstStyle>
          <a:p>
            <a:r>
              <a:rPr lang="nl-BE" sz="2400" b="1" dirty="0"/>
              <a:t>Prognose Vereffening</a:t>
            </a:r>
          </a:p>
        </p:txBody>
      </p:sp>
      <p:sp>
        <p:nvSpPr>
          <p:cNvPr id="7" name="Tijdelijke aanduiding voor inhoud 1">
            <a:extLst>
              <a:ext uri="{FF2B5EF4-FFF2-40B4-BE49-F238E27FC236}">
                <a16:creationId xmlns:a16="http://schemas.microsoft.com/office/drawing/2014/main" id="{99C3460E-A3FA-48C5-BD6D-260355C09B3F}"/>
              </a:ext>
            </a:extLst>
          </p:cNvPr>
          <p:cNvSpPr>
            <a:spLocks noGrp="1"/>
          </p:cNvSpPr>
          <p:nvPr>
            <p:ph idx="1"/>
          </p:nvPr>
        </p:nvSpPr>
        <p:spPr>
          <a:xfrm>
            <a:off x="303973" y="1378477"/>
            <a:ext cx="8455714" cy="5404984"/>
          </a:xfrm>
        </p:spPr>
        <p:txBody>
          <a:bodyPr/>
          <a:lstStyle/>
          <a:p>
            <a:pPr lvl="2" indent="-342900">
              <a:buFont typeface="Wingdings" panose="05000000000000000000" pitchFamily="2" charset="2"/>
              <a:buChar char="Ø"/>
            </a:pPr>
            <a:r>
              <a:rPr lang="nl-BE" dirty="0"/>
              <a:t>Ter ondersteuning van het begrotingsopmaak- en </a:t>
            </a:r>
            <a:r>
              <a:rPr lang="nl-BE" dirty="0" err="1"/>
              <a:t>begrotings</a:t>
            </a:r>
            <a:r>
              <a:rPr lang="nl-BE" dirty="0"/>
              <a:t> aanpassingsproces (Begrotingszaken)</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dirty="0"/>
              <a:t>Het doel van dit rapport is de ramingen van de vereffeningen te toetsen aan de reële uitvoering in </a:t>
            </a:r>
            <a:r>
              <a:rPr lang="nl-BE" dirty="0" err="1"/>
              <a:t>OraFin</a:t>
            </a:r>
            <a:r>
              <a:rPr lang="nl-BE" dirty="0"/>
              <a:t>.</a:t>
            </a:r>
          </a:p>
          <a:p>
            <a:pPr marL="521100" lvl="2" indent="0">
              <a:buNone/>
            </a:pPr>
            <a:endParaRPr lang="nl-BE" sz="800" dirty="0"/>
          </a:p>
          <a:p>
            <a:pPr lvl="2" indent="-342900">
              <a:buFont typeface="Wingdings" panose="05000000000000000000" pitchFamily="2" charset="2"/>
              <a:buChar char="Ø"/>
            </a:pPr>
            <a:r>
              <a:rPr lang="nl-BE" dirty="0"/>
              <a:t>Geeft een schatting van het benodigde VEK krediet voor het geselecteerde begrotingsartikel op basis van het vereffeningsritme van de laatste drie jaren. </a:t>
            </a:r>
            <a:br>
              <a:rPr lang="nl-BE" dirty="0"/>
            </a:br>
            <a:r>
              <a:rPr lang="nl-BE" dirty="0"/>
              <a:t>Dit kan de gebruiker dan vergelijken met de eigen inschattingen voor het benodigde VEK krediet</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dirty="0"/>
              <a:t>Het rapport baseert zich steeds op de programma's die vandaag in het opgevraagde begrotingsartikel vervat zitten</a:t>
            </a:r>
          </a:p>
          <a:p>
            <a:pPr lvl="2" indent="-342900">
              <a:buFont typeface="Wingdings" panose="05000000000000000000" pitchFamily="2" charset="2"/>
              <a:buChar char="Ø"/>
            </a:pPr>
            <a:endParaRPr lang="nl-BE" sz="800" dirty="0"/>
          </a:p>
          <a:p>
            <a:pPr lvl="2" indent="-342900">
              <a:buFont typeface="Wingdings" panose="05000000000000000000" pitchFamily="2" charset="2"/>
              <a:buChar char="Ø"/>
            </a:pPr>
            <a:r>
              <a:rPr lang="nl-BE" dirty="0"/>
              <a:t>Twee versies: op niveau </a:t>
            </a:r>
            <a:r>
              <a:rPr lang="nl-BE" b="1" dirty="0"/>
              <a:t>Begrotingsartikel</a:t>
            </a:r>
            <a:r>
              <a:rPr lang="nl-BE" dirty="0"/>
              <a:t> en op niveau </a:t>
            </a:r>
            <a:r>
              <a:rPr lang="nl-BE" b="1" dirty="0"/>
              <a:t>Programma</a:t>
            </a:r>
            <a:r>
              <a:rPr lang="nl-BE" dirty="0"/>
              <a:t> (basisallocatie)</a:t>
            </a:r>
          </a:p>
          <a:p>
            <a:pPr marL="685800" lvl="1" indent="-285750">
              <a:buFont typeface="Wingdings" panose="05000000000000000000" pitchFamily="2" charset="2"/>
              <a:buChar char="Ø"/>
            </a:pPr>
            <a:endParaRPr lang="nl-BE" sz="1800" dirty="0"/>
          </a:p>
        </p:txBody>
      </p:sp>
    </p:spTree>
    <p:extLst>
      <p:ext uri="{BB962C8B-B14F-4D97-AF65-F5344CB8AC3E}">
        <p14:creationId xmlns:p14="http://schemas.microsoft.com/office/powerpoint/2010/main" val="3851109120"/>
      </p:ext>
    </p:extLst>
  </p:cSld>
  <p:clrMapOvr>
    <a:masterClrMapping/>
  </p:clrMapOvr>
</p:sld>
</file>

<file path=ppt/theme/theme1.xml><?xml version="1.0" encoding="utf-8"?>
<a:theme xmlns:a="http://schemas.openxmlformats.org/drawingml/2006/main" name="Voorstelling_KC_DEPFB.pptx">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2.xml><?xml version="1.0" encoding="utf-8"?>
<a:theme xmlns:a="http://schemas.openxmlformats.org/drawingml/2006/main" name="Aangepast ontwerp">
  <a:themeElements>
    <a:clrScheme name="Vlaamse overheid">
      <a:dk1>
        <a:sysClr val="windowText" lastClr="000000"/>
      </a:dk1>
      <a:lt1>
        <a:sysClr val="window" lastClr="FFFFFF"/>
      </a:lt1>
      <a:dk2>
        <a:srgbClr val="EEEEE7"/>
      </a:dk2>
      <a:lt2>
        <a:srgbClr val="FFFF0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5bb2421d-5c08-483a-860e-a0ce2bcaff0d" ContentTypeId="0x010100092C404FB693E24CA5C17D314BC67FA4"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0cdea635-844f-4def-b8f6-df51a084b46b">TXQJFZ5UQXC5-1302717391-505</_dlc_DocId>
    <_dlc_DocIdUrl xmlns="0cdea635-844f-4def-b8f6-df51a084b46b">
      <Url>https://team.fb.vlaanderen.be/DOC/dfbdcb/DCB/_layouts/15/DocIdRedir.aspx?ID=TXQJFZ5UQXC5-1302717391-505</Url>
      <Description>TXQJFZ5UQXC5-1302717391-505</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PPT_Presentatie" ma:contentTypeID="0x010100092C404FB693E24CA5C17D314BC67FA4009ED0CEAF1C1C8340B5B372AFCFD9A713" ma:contentTypeVersion="2" ma:contentTypeDescription="" ma:contentTypeScope="" ma:versionID="c56de66c6c704ed21a09e2e433a22133">
  <xsd:schema xmlns:xsd="http://www.w3.org/2001/XMLSchema" xmlns:xs="http://www.w3.org/2001/XMLSchema" xmlns:p="http://schemas.microsoft.com/office/2006/metadata/properties" xmlns:ns2="0cdea635-844f-4def-b8f6-df51a084b46b" targetNamespace="http://schemas.microsoft.com/office/2006/metadata/properties" ma:root="true" ma:fieldsID="7009b55e7204554bed70ec91144c8ca2" ns2:_="">
    <xsd:import namespace="0cdea635-844f-4def-b8f6-df51a084b46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ea635-844f-4def-b8f6-df51a084b46b"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FD467B-0B05-4C8C-B321-6BC7C37F491D}">
  <ds:schemaRefs>
    <ds:schemaRef ds:uri="Microsoft.SharePoint.Taxonomy.ContentTypeSync"/>
  </ds:schemaRefs>
</ds:datastoreItem>
</file>

<file path=customXml/itemProps2.xml><?xml version="1.0" encoding="utf-8"?>
<ds:datastoreItem xmlns:ds="http://schemas.openxmlformats.org/officeDocument/2006/customXml" ds:itemID="{46DB8C94-20B5-49EE-B5BC-996DFD74E0D8}">
  <ds:schemaRefs>
    <ds:schemaRef ds:uri="http://schemas.microsoft.com/sharepoint/v3/contenttype/forms"/>
  </ds:schemaRefs>
</ds:datastoreItem>
</file>

<file path=customXml/itemProps3.xml><?xml version="1.0" encoding="utf-8"?>
<ds:datastoreItem xmlns:ds="http://schemas.openxmlformats.org/officeDocument/2006/customXml" ds:itemID="{6BEB1C24-EF65-4FE0-8861-8B5D171EAEC6}">
  <ds:schemaRefs>
    <ds:schemaRef ds:uri="http://schemas.microsoft.com/sharepoint/events"/>
  </ds:schemaRefs>
</ds:datastoreItem>
</file>

<file path=customXml/itemProps4.xml><?xml version="1.0" encoding="utf-8"?>
<ds:datastoreItem xmlns:ds="http://schemas.openxmlformats.org/officeDocument/2006/customXml" ds:itemID="{9816F084-B906-43BA-80C7-B921B29EDED7}">
  <ds:schemaRefs>
    <ds:schemaRef ds:uri="http://purl.org/dc/term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0cdea635-844f-4def-b8f6-df51a084b46b"/>
    <ds:schemaRef ds:uri="http://purl.org/dc/dcmitype/"/>
  </ds:schemaRefs>
</ds:datastoreItem>
</file>

<file path=customXml/itemProps5.xml><?xml version="1.0" encoding="utf-8"?>
<ds:datastoreItem xmlns:ds="http://schemas.openxmlformats.org/officeDocument/2006/customXml" ds:itemID="{4ADC79B1-9B70-4B9C-9791-B624C67C1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ea635-844f-4def-b8f6-df51a084b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Voorstelling_KC_DEPFB.pptx</Template>
  <TotalTime>10808</TotalTime>
  <Words>8196</Words>
  <Application>Microsoft Office PowerPoint</Application>
  <PresentationFormat>Diavoorstelling (4:3)</PresentationFormat>
  <Paragraphs>1239</Paragraphs>
  <Slides>124</Slides>
  <Notes>103</Notes>
  <HiddenSlides>0</HiddenSlides>
  <MMClips>0</MMClips>
  <ScaleCrop>false</ScaleCrop>
  <HeadingPairs>
    <vt:vector size="6" baseType="variant">
      <vt:variant>
        <vt:lpstr>Gebruikte lettertypen</vt:lpstr>
      </vt:variant>
      <vt:variant>
        <vt:i4>12</vt:i4>
      </vt:variant>
      <vt:variant>
        <vt:lpstr>Thema</vt:lpstr>
      </vt:variant>
      <vt:variant>
        <vt:i4>2</vt:i4>
      </vt:variant>
      <vt:variant>
        <vt:lpstr>Diatitels</vt:lpstr>
      </vt:variant>
      <vt:variant>
        <vt:i4>124</vt:i4>
      </vt:variant>
    </vt:vector>
  </HeadingPairs>
  <TitlesOfParts>
    <vt:vector size="138" baseType="lpstr">
      <vt:lpstr>Arial</vt:lpstr>
      <vt:lpstr>Calibri</vt:lpstr>
      <vt:lpstr>Courier New</vt:lpstr>
      <vt:lpstr>Flanders Art Sans</vt:lpstr>
      <vt:lpstr>FlandersArtSans-Bold</vt:lpstr>
      <vt:lpstr>FlandersArtSans-Light</vt:lpstr>
      <vt:lpstr>FlandersArtSans-Medium</vt:lpstr>
      <vt:lpstr>FlandersArtSans-Regular</vt:lpstr>
      <vt:lpstr>FlandersArtSerif-Regular</vt:lpstr>
      <vt:lpstr>Tahoma</vt:lpstr>
      <vt:lpstr>Times</vt:lpstr>
      <vt:lpstr>Wingdings</vt:lpstr>
      <vt:lpstr>Voorstelling_KC_DEPFB.pptx</vt:lpstr>
      <vt:lpstr>Aangepast ontwerp</vt:lpstr>
      <vt:lpstr>OraFin-opleiding</vt:lpstr>
      <vt:lpstr>Afspraken</vt:lpstr>
      <vt:lpstr>Agenda</vt:lpstr>
      <vt:lpstr>Agenda</vt:lpstr>
      <vt:lpstr>Rapportering – Algemeen</vt:lpstr>
      <vt:lpstr>Rapportering - Algemeen</vt:lpstr>
      <vt:lpstr>Rapportering - Algemeen</vt:lpstr>
      <vt:lpstr>Rapportering - Algemeen</vt:lpstr>
      <vt:lpstr>Uitgaven</vt:lpstr>
      <vt:lpstr>Uitgaven</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Inkoop</vt:lpstr>
      <vt:lpstr>Facturatie</vt:lpstr>
      <vt:lpstr>Facturatie</vt:lpstr>
      <vt:lpstr>Facturatie</vt:lpstr>
      <vt:lpstr>Facturatie</vt:lpstr>
      <vt:lpstr>Facturatie</vt:lpstr>
      <vt:lpstr>Facturatie</vt:lpstr>
      <vt:lpstr>Facturatie</vt:lpstr>
      <vt:lpstr>Facturatie</vt:lpstr>
      <vt:lpstr>Facturatie</vt:lpstr>
      <vt:lpstr>Facturatie</vt:lpstr>
      <vt:lpstr>Facturatie</vt:lpstr>
      <vt:lpstr>Facturatie</vt:lpstr>
      <vt:lpstr>Exceptie Uitgaven</vt:lpstr>
      <vt:lpstr>Exceptie Uitgaven</vt:lpstr>
      <vt:lpstr>Exceptie Uitgaven</vt:lpstr>
      <vt:lpstr>Exceptie Uitgaven</vt:lpstr>
      <vt:lpstr>Exceptie Uitgaven</vt:lpstr>
      <vt:lpstr>Exceptie Uitgaven</vt:lpstr>
      <vt:lpstr>Exceptie Uitgaven</vt:lpstr>
      <vt:lpstr>Exceptie Uitgaven</vt:lpstr>
      <vt:lpstr>Exceptie Uitgaven</vt:lpstr>
      <vt:lpstr>Opvolging Subsidies</vt:lpstr>
      <vt:lpstr>Opvolging Subsidies</vt:lpstr>
      <vt:lpstr>Travel Requests</vt:lpstr>
      <vt:lpstr>Travel Requests</vt:lpstr>
      <vt:lpstr>Vaste Activa</vt:lpstr>
      <vt:lpstr>Vaste Activa</vt:lpstr>
      <vt:lpstr>Vaste Activa</vt:lpstr>
      <vt:lpstr>Vaste Activa</vt:lpstr>
      <vt:lpstr>Budget Uitgaven</vt:lpstr>
      <vt:lpstr>Budget Uitgaven</vt:lpstr>
      <vt:lpstr>Budget Uitgaven</vt:lpstr>
      <vt:lpstr>Budget Uitgaven</vt:lpstr>
      <vt:lpstr>Budget Uitgaven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Budget Uitgaven</vt:lpstr>
      <vt:lpstr>Grootboek – Rekening Analyse </vt:lpstr>
      <vt:lpstr>Grootboek – Rekening Analyse</vt:lpstr>
      <vt:lpstr>Grootboek – Rekening Analyse</vt:lpstr>
      <vt:lpstr>Grootboek – Rekening Analyse</vt:lpstr>
      <vt:lpstr>Grootboek – Rekening Analyse</vt:lpstr>
      <vt:lpstr>Grootboek – Rekening Analyse</vt:lpstr>
      <vt:lpstr>Grootboek – Rekening Analyse</vt:lpstr>
      <vt:lpstr>Grootboek – Rekening Analyse</vt:lpstr>
      <vt:lpstr>Master Data</vt:lpstr>
      <vt:lpstr>Master Data</vt:lpstr>
      <vt:lpstr>Master Data</vt:lpstr>
      <vt:lpstr>Master Data</vt:lpstr>
      <vt:lpstr>Master Data</vt:lpstr>
      <vt:lpstr>Master Data</vt:lpstr>
      <vt:lpstr>Master Data</vt:lpstr>
      <vt:lpstr>Master Data</vt:lpstr>
      <vt:lpstr>Rapport resultaten in je mailbox - Delivers</vt:lpstr>
      <vt:lpstr>Rapport resultaten in je mailbox</vt:lpstr>
      <vt:lpstr>Rapport resultaten in je mailbox</vt:lpstr>
      <vt:lpstr>Rapport resultaten in je mailbox</vt:lpstr>
      <vt:lpstr>Rapport resultaten in je mailbox</vt:lpstr>
      <vt:lpstr>Data Extracten </vt:lpstr>
      <vt:lpstr>Data Extracten</vt:lpstr>
      <vt:lpstr>Data Extracten</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Voorstelling Departement Financien en Begroting</dc:title>
  <dc:creator>Celine Coppens</dc:creator>
  <cp:lastModifiedBy>Vanluchene Lisa</cp:lastModifiedBy>
  <cp:revision>338</cp:revision>
  <cp:lastPrinted>2015-09-25T10:14:36Z</cp:lastPrinted>
  <dcterms:created xsi:type="dcterms:W3CDTF">2015-07-14T11:15:11Z</dcterms:created>
  <dcterms:modified xsi:type="dcterms:W3CDTF">2023-06-08T13:33:35Z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0x010100092C404FB693E24CA5C17D314BC67FA4009ED0CEAF1C1C8340B5B372AFCFD9A713</vt:lpwstr>
  </property>
  <property fmtid="{D5CDD505-2E9C-101B-9397-08002B2CF9AE}" pid="3" name="_dlc_DocIdItemGuid">
    <vt:lpwstr>d4d5135e-a3f5-444a-9459-85bb75555763</vt:lpwstr>
  </property>
</Properties>
</file>