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0" r:id="rId7"/>
  </p:sldMasterIdLst>
  <p:notesMasterIdLst>
    <p:notesMasterId r:id="rId115"/>
  </p:notesMasterIdLst>
  <p:handoutMasterIdLst>
    <p:handoutMasterId r:id="rId116"/>
  </p:handoutMasterIdLst>
  <p:sldIdLst>
    <p:sldId id="265" r:id="rId8"/>
    <p:sldId id="650" r:id="rId9"/>
    <p:sldId id="352" r:id="rId10"/>
    <p:sldId id="272" r:id="rId11"/>
    <p:sldId id="275" r:id="rId12"/>
    <p:sldId id="273" r:id="rId13"/>
    <p:sldId id="1190" r:id="rId14"/>
    <p:sldId id="1191" r:id="rId15"/>
    <p:sldId id="285" r:id="rId16"/>
    <p:sldId id="1087" r:id="rId17"/>
    <p:sldId id="1086" r:id="rId18"/>
    <p:sldId id="1021" r:id="rId19"/>
    <p:sldId id="1082" r:id="rId20"/>
    <p:sldId id="1088" r:id="rId21"/>
    <p:sldId id="1089" r:id="rId22"/>
    <p:sldId id="1090" r:id="rId23"/>
    <p:sldId id="1091" r:id="rId24"/>
    <p:sldId id="1092" r:id="rId25"/>
    <p:sldId id="1093" r:id="rId26"/>
    <p:sldId id="1039" r:id="rId27"/>
    <p:sldId id="1094" r:id="rId28"/>
    <p:sldId id="1095" r:id="rId29"/>
    <p:sldId id="1096" r:id="rId30"/>
    <p:sldId id="1097" r:id="rId31"/>
    <p:sldId id="1556" r:id="rId32"/>
    <p:sldId id="1098" r:id="rId33"/>
    <p:sldId id="1042" r:id="rId34"/>
    <p:sldId id="1099" r:id="rId35"/>
    <p:sldId id="1100" r:id="rId36"/>
    <p:sldId id="1067" r:id="rId37"/>
    <p:sldId id="1068" r:id="rId38"/>
    <p:sldId id="1101" r:id="rId39"/>
    <p:sldId id="1069" r:id="rId40"/>
    <p:sldId id="1103" r:id="rId41"/>
    <p:sldId id="1104" r:id="rId42"/>
    <p:sldId id="1102" r:id="rId43"/>
    <p:sldId id="1193" r:id="rId44"/>
    <p:sldId id="1081" r:id="rId45"/>
    <p:sldId id="1192" r:id="rId46"/>
    <p:sldId id="1083" r:id="rId47"/>
    <p:sldId id="1084" r:id="rId48"/>
    <p:sldId id="1085" r:id="rId49"/>
    <p:sldId id="1105" r:id="rId50"/>
    <p:sldId id="1106" r:id="rId51"/>
    <p:sldId id="256" r:id="rId52"/>
    <p:sldId id="268" r:id="rId53"/>
    <p:sldId id="269" r:id="rId54"/>
    <p:sldId id="270" r:id="rId55"/>
    <p:sldId id="274" r:id="rId56"/>
    <p:sldId id="1252" r:id="rId57"/>
    <p:sldId id="1253" r:id="rId58"/>
    <p:sldId id="1254" r:id="rId59"/>
    <p:sldId id="1107" r:id="rId60"/>
    <p:sldId id="1550" r:id="rId61"/>
    <p:sldId id="1551" r:id="rId62"/>
    <p:sldId id="1552" r:id="rId63"/>
    <p:sldId id="1553" r:id="rId64"/>
    <p:sldId id="1554" r:id="rId65"/>
    <p:sldId id="1555" r:id="rId66"/>
    <p:sldId id="1549" r:id="rId67"/>
    <p:sldId id="1108" r:id="rId68"/>
    <p:sldId id="1109" r:id="rId69"/>
    <p:sldId id="1110" r:id="rId70"/>
    <p:sldId id="1111" r:id="rId71"/>
    <p:sldId id="1184" r:id="rId72"/>
    <p:sldId id="1557" r:id="rId73"/>
    <p:sldId id="1112" r:id="rId74"/>
    <p:sldId id="1115" r:id="rId75"/>
    <p:sldId id="1240" r:id="rId76"/>
    <p:sldId id="1113" r:id="rId77"/>
    <p:sldId id="1116" r:id="rId78"/>
    <p:sldId id="1117" r:id="rId79"/>
    <p:sldId id="1243" r:id="rId80"/>
    <p:sldId id="1119" r:id="rId81"/>
    <p:sldId id="1120" r:id="rId82"/>
    <p:sldId id="1182" r:id="rId83"/>
    <p:sldId id="1048" r:id="rId84"/>
    <p:sldId id="1558" r:id="rId85"/>
    <p:sldId id="1050" r:id="rId86"/>
    <p:sldId id="1194" r:id="rId87"/>
    <p:sldId id="1195" r:id="rId88"/>
    <p:sldId id="1196" r:id="rId89"/>
    <p:sldId id="1197" r:id="rId90"/>
    <p:sldId id="1198" r:id="rId91"/>
    <p:sldId id="1199" r:id="rId92"/>
    <p:sldId id="1061" r:id="rId93"/>
    <p:sldId id="1062" r:id="rId94"/>
    <p:sldId id="1063" r:id="rId95"/>
    <p:sldId id="1071" r:id="rId96"/>
    <p:sldId id="1072" r:id="rId97"/>
    <p:sldId id="1183" r:id="rId98"/>
    <p:sldId id="1547" r:id="rId99"/>
    <p:sldId id="1055" r:id="rId100"/>
    <p:sldId id="1064" r:id="rId101"/>
    <p:sldId id="1065" r:id="rId102"/>
    <p:sldId id="1070" r:id="rId103"/>
    <p:sldId id="1185" r:id="rId104"/>
    <p:sldId id="1186" r:id="rId105"/>
    <p:sldId id="1200" r:id="rId106"/>
    <p:sldId id="1029" r:id="rId107"/>
    <p:sldId id="730" r:id="rId108"/>
    <p:sldId id="336" r:id="rId109"/>
    <p:sldId id="1188" r:id="rId110"/>
    <p:sldId id="1189" r:id="rId111"/>
    <p:sldId id="1548" r:id="rId112"/>
    <p:sldId id="686" r:id="rId113"/>
    <p:sldId id="729" r:id="rId114"/>
  </p:sldIdLst>
  <p:sldSz cx="9144000" cy="6858000" type="screen4x3"/>
  <p:notesSz cx="7099300"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hee, Katlijn" initials="V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a:srgbClr val="CC6600"/>
    <a:srgbClr val="9B9B9B"/>
    <a:srgbClr val="FF9900"/>
    <a:srgbClr val="FFFF00"/>
    <a:srgbClr val="646464"/>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439" autoAdjust="0"/>
  </p:normalViewPr>
  <p:slideViewPr>
    <p:cSldViewPr snapToGrid="0" showGuides="1">
      <p:cViewPr varScale="1">
        <p:scale>
          <a:sx n="116" d="100"/>
          <a:sy n="116" d="100"/>
        </p:scale>
        <p:origin x="1902" y="102"/>
      </p:cViewPr>
      <p:guideLst>
        <p:guide orient="horz" pos="2160"/>
        <p:guide pos="2880"/>
        <p:guide pos="5581"/>
      </p:guideLst>
    </p:cSldViewPr>
  </p:slideViewPr>
  <p:outlineViewPr>
    <p:cViewPr>
      <p:scale>
        <a:sx n="33" d="100"/>
        <a:sy n="33" d="100"/>
      </p:scale>
      <p:origin x="0" y="4632"/>
    </p:cViewPr>
  </p:outlineViewPr>
  <p:notesTextViewPr>
    <p:cViewPr>
      <p:scale>
        <a:sx n="1" d="1"/>
        <a:sy n="1" d="1"/>
      </p:scale>
      <p:origin x="0" y="0"/>
    </p:cViewPr>
  </p:notesTextViewPr>
  <p:sorterViewPr>
    <p:cViewPr varScale="1">
      <p:scale>
        <a:sx n="1" d="1"/>
        <a:sy n="1" d="1"/>
      </p:scale>
      <p:origin x="0" y="-3451"/>
    </p:cViewPr>
  </p:sorterViewPr>
  <p:notesViewPr>
    <p:cSldViewPr snapToGrid="0" snapToObjects="1">
      <p:cViewPr varScale="1">
        <p:scale>
          <a:sx n="60" d="100"/>
          <a:sy n="60" d="100"/>
        </p:scale>
        <p:origin x="-3206"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commentAuthors" Target="commentAuthors.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customXml" Target="../customXml/item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presProps" Target="presProp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1.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viewProps" Target="viewProps.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theme" Target="theme/theme1.xml"/><Relationship Id="rId7" Type="http://schemas.openxmlformats.org/officeDocument/2006/relationships/slideMaster" Target="slideMasters/slideMaster2.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BEFC7F27-3F35-C348-A7B2-F69A620161E2}" type="datetimeFigureOut">
              <a:rPr lang="nl-NL" smtClean="0"/>
              <a:t>8-6-2023</a:t>
            </a:fld>
            <a:endParaRPr lang="nl-NL"/>
          </a:p>
        </p:txBody>
      </p:sp>
      <p:sp>
        <p:nvSpPr>
          <p:cNvPr id="4" name="Tijdelijke aanduiding voor voetteks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BE"/>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A937DD8-B20A-47A6-AA94-FD478FAA3C28}" type="datetimeFigureOut">
              <a:rPr lang="nl-BE" smtClean="0"/>
              <a:pPr/>
              <a:t>8/06/2023</a:t>
            </a:fld>
            <a:endParaRPr lang="nl-BE"/>
          </a:p>
        </p:txBody>
      </p:sp>
      <p:sp>
        <p:nvSpPr>
          <p:cNvPr id="4" name="Tijdelijke aanduiding voor dia-afbeelding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nl-BE"/>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368640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196301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165236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1963068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1106188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411245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21</a:t>
            </a:fld>
            <a:endParaRPr lang="nl-BE"/>
          </a:p>
        </p:txBody>
      </p:sp>
    </p:spTree>
    <p:extLst>
      <p:ext uri="{BB962C8B-B14F-4D97-AF65-F5344CB8AC3E}">
        <p14:creationId xmlns:p14="http://schemas.microsoft.com/office/powerpoint/2010/main" val="4203211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22</a:t>
            </a:fld>
            <a:endParaRPr lang="nl-BE"/>
          </a:p>
        </p:txBody>
      </p:sp>
    </p:spTree>
    <p:extLst>
      <p:ext uri="{BB962C8B-B14F-4D97-AF65-F5344CB8AC3E}">
        <p14:creationId xmlns:p14="http://schemas.microsoft.com/office/powerpoint/2010/main" val="80515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4103163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313381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312406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453068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26</a:t>
            </a:fld>
            <a:endParaRPr lang="nl-BE"/>
          </a:p>
        </p:txBody>
      </p:sp>
    </p:spTree>
    <p:extLst>
      <p:ext uri="{BB962C8B-B14F-4D97-AF65-F5344CB8AC3E}">
        <p14:creationId xmlns:p14="http://schemas.microsoft.com/office/powerpoint/2010/main" val="1251485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27</a:t>
            </a:fld>
            <a:endParaRPr lang="nl-BE"/>
          </a:p>
        </p:txBody>
      </p:sp>
    </p:spTree>
    <p:extLst>
      <p:ext uri="{BB962C8B-B14F-4D97-AF65-F5344CB8AC3E}">
        <p14:creationId xmlns:p14="http://schemas.microsoft.com/office/powerpoint/2010/main" val="1536402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28</a:t>
            </a:fld>
            <a:endParaRPr lang="nl-BE"/>
          </a:p>
        </p:txBody>
      </p:sp>
    </p:spTree>
    <p:extLst>
      <p:ext uri="{BB962C8B-B14F-4D97-AF65-F5344CB8AC3E}">
        <p14:creationId xmlns:p14="http://schemas.microsoft.com/office/powerpoint/2010/main" val="3508874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29</a:t>
            </a:fld>
            <a:endParaRPr lang="nl-BE"/>
          </a:p>
        </p:txBody>
      </p:sp>
    </p:spTree>
    <p:extLst>
      <p:ext uri="{BB962C8B-B14F-4D97-AF65-F5344CB8AC3E}">
        <p14:creationId xmlns:p14="http://schemas.microsoft.com/office/powerpoint/2010/main" val="39327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31</a:t>
            </a:fld>
            <a:endParaRPr lang="nl-BE"/>
          </a:p>
        </p:txBody>
      </p:sp>
    </p:spTree>
    <p:extLst>
      <p:ext uri="{BB962C8B-B14F-4D97-AF65-F5344CB8AC3E}">
        <p14:creationId xmlns:p14="http://schemas.microsoft.com/office/powerpoint/2010/main" val="1703974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32</a:t>
            </a:fld>
            <a:endParaRPr lang="nl-BE"/>
          </a:p>
        </p:txBody>
      </p:sp>
    </p:spTree>
    <p:extLst>
      <p:ext uri="{BB962C8B-B14F-4D97-AF65-F5344CB8AC3E}">
        <p14:creationId xmlns:p14="http://schemas.microsoft.com/office/powerpoint/2010/main" val="1869418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33</a:t>
            </a:fld>
            <a:endParaRPr lang="nl-BE"/>
          </a:p>
        </p:txBody>
      </p:sp>
    </p:spTree>
    <p:extLst>
      <p:ext uri="{BB962C8B-B14F-4D97-AF65-F5344CB8AC3E}">
        <p14:creationId xmlns:p14="http://schemas.microsoft.com/office/powerpoint/2010/main" val="3076658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34</a:t>
            </a:fld>
            <a:endParaRPr lang="nl-BE"/>
          </a:p>
        </p:txBody>
      </p:sp>
    </p:spTree>
    <p:extLst>
      <p:ext uri="{BB962C8B-B14F-4D97-AF65-F5344CB8AC3E}">
        <p14:creationId xmlns:p14="http://schemas.microsoft.com/office/powerpoint/2010/main" val="1072079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35</a:t>
            </a:fld>
            <a:endParaRPr lang="nl-BE"/>
          </a:p>
        </p:txBody>
      </p:sp>
    </p:spTree>
    <p:extLst>
      <p:ext uri="{BB962C8B-B14F-4D97-AF65-F5344CB8AC3E}">
        <p14:creationId xmlns:p14="http://schemas.microsoft.com/office/powerpoint/2010/main" val="112546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36</a:t>
            </a:fld>
            <a:endParaRPr lang="nl-BE"/>
          </a:p>
        </p:txBody>
      </p:sp>
    </p:spTree>
    <p:extLst>
      <p:ext uri="{BB962C8B-B14F-4D97-AF65-F5344CB8AC3E}">
        <p14:creationId xmlns:p14="http://schemas.microsoft.com/office/powerpoint/2010/main" val="1726294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37</a:t>
            </a:fld>
            <a:endParaRPr lang="nl-BE"/>
          </a:p>
        </p:txBody>
      </p:sp>
    </p:spTree>
    <p:extLst>
      <p:ext uri="{BB962C8B-B14F-4D97-AF65-F5344CB8AC3E}">
        <p14:creationId xmlns:p14="http://schemas.microsoft.com/office/powerpoint/2010/main" val="3284682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38</a:t>
            </a:fld>
            <a:endParaRPr lang="nl-BE"/>
          </a:p>
        </p:txBody>
      </p:sp>
    </p:spTree>
    <p:extLst>
      <p:ext uri="{BB962C8B-B14F-4D97-AF65-F5344CB8AC3E}">
        <p14:creationId xmlns:p14="http://schemas.microsoft.com/office/powerpoint/2010/main" val="487111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39</a:t>
            </a:fld>
            <a:endParaRPr lang="nl-BE"/>
          </a:p>
        </p:txBody>
      </p:sp>
    </p:spTree>
    <p:extLst>
      <p:ext uri="{BB962C8B-B14F-4D97-AF65-F5344CB8AC3E}">
        <p14:creationId xmlns:p14="http://schemas.microsoft.com/office/powerpoint/2010/main" val="2039219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41</a:t>
            </a:fld>
            <a:endParaRPr lang="nl-BE"/>
          </a:p>
        </p:txBody>
      </p:sp>
    </p:spTree>
    <p:extLst>
      <p:ext uri="{BB962C8B-B14F-4D97-AF65-F5344CB8AC3E}">
        <p14:creationId xmlns:p14="http://schemas.microsoft.com/office/powerpoint/2010/main" val="1219787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42</a:t>
            </a:fld>
            <a:endParaRPr lang="nl-BE"/>
          </a:p>
        </p:txBody>
      </p:sp>
    </p:spTree>
    <p:extLst>
      <p:ext uri="{BB962C8B-B14F-4D97-AF65-F5344CB8AC3E}">
        <p14:creationId xmlns:p14="http://schemas.microsoft.com/office/powerpoint/2010/main" val="4113378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43</a:t>
            </a:fld>
            <a:endParaRPr lang="nl-BE"/>
          </a:p>
        </p:txBody>
      </p:sp>
    </p:spTree>
    <p:extLst>
      <p:ext uri="{BB962C8B-B14F-4D97-AF65-F5344CB8AC3E}">
        <p14:creationId xmlns:p14="http://schemas.microsoft.com/office/powerpoint/2010/main" val="4221419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44</a:t>
            </a:fld>
            <a:endParaRPr lang="nl-BE"/>
          </a:p>
        </p:txBody>
      </p:sp>
    </p:spTree>
    <p:extLst>
      <p:ext uri="{BB962C8B-B14F-4D97-AF65-F5344CB8AC3E}">
        <p14:creationId xmlns:p14="http://schemas.microsoft.com/office/powerpoint/2010/main" val="1337618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53</a:t>
            </a:fld>
            <a:endParaRPr lang="nl-BE"/>
          </a:p>
        </p:txBody>
      </p:sp>
    </p:spTree>
    <p:extLst>
      <p:ext uri="{BB962C8B-B14F-4D97-AF65-F5344CB8AC3E}">
        <p14:creationId xmlns:p14="http://schemas.microsoft.com/office/powerpoint/2010/main" val="160991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54</a:t>
            </a:fld>
            <a:endParaRPr lang="nl-BE"/>
          </a:p>
        </p:txBody>
      </p:sp>
    </p:spTree>
    <p:extLst>
      <p:ext uri="{BB962C8B-B14F-4D97-AF65-F5344CB8AC3E}">
        <p14:creationId xmlns:p14="http://schemas.microsoft.com/office/powerpoint/2010/main" val="270327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55</a:t>
            </a:fld>
            <a:endParaRPr lang="nl-BE"/>
          </a:p>
        </p:txBody>
      </p:sp>
    </p:spTree>
    <p:extLst>
      <p:ext uri="{BB962C8B-B14F-4D97-AF65-F5344CB8AC3E}">
        <p14:creationId xmlns:p14="http://schemas.microsoft.com/office/powerpoint/2010/main" val="3350368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56</a:t>
            </a:fld>
            <a:endParaRPr lang="nl-BE"/>
          </a:p>
        </p:txBody>
      </p:sp>
    </p:spTree>
    <p:extLst>
      <p:ext uri="{BB962C8B-B14F-4D97-AF65-F5344CB8AC3E}">
        <p14:creationId xmlns:p14="http://schemas.microsoft.com/office/powerpoint/2010/main" val="3690056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57</a:t>
            </a:fld>
            <a:endParaRPr lang="nl-BE"/>
          </a:p>
        </p:txBody>
      </p:sp>
    </p:spTree>
    <p:extLst>
      <p:ext uri="{BB962C8B-B14F-4D97-AF65-F5344CB8AC3E}">
        <p14:creationId xmlns:p14="http://schemas.microsoft.com/office/powerpoint/2010/main" val="791294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58</a:t>
            </a:fld>
            <a:endParaRPr lang="nl-BE"/>
          </a:p>
        </p:txBody>
      </p:sp>
    </p:spTree>
    <p:extLst>
      <p:ext uri="{BB962C8B-B14F-4D97-AF65-F5344CB8AC3E}">
        <p14:creationId xmlns:p14="http://schemas.microsoft.com/office/powerpoint/2010/main" val="4288391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59</a:t>
            </a:fld>
            <a:endParaRPr lang="nl-BE"/>
          </a:p>
        </p:txBody>
      </p:sp>
    </p:spTree>
    <p:extLst>
      <p:ext uri="{BB962C8B-B14F-4D97-AF65-F5344CB8AC3E}">
        <p14:creationId xmlns:p14="http://schemas.microsoft.com/office/powerpoint/2010/main" val="2563239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60</a:t>
            </a:fld>
            <a:endParaRPr lang="nl-BE"/>
          </a:p>
        </p:txBody>
      </p:sp>
    </p:spTree>
    <p:extLst>
      <p:ext uri="{BB962C8B-B14F-4D97-AF65-F5344CB8AC3E}">
        <p14:creationId xmlns:p14="http://schemas.microsoft.com/office/powerpoint/2010/main" val="923596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61</a:t>
            </a:fld>
            <a:endParaRPr lang="nl-BE"/>
          </a:p>
        </p:txBody>
      </p:sp>
    </p:spTree>
    <p:extLst>
      <p:ext uri="{BB962C8B-B14F-4D97-AF65-F5344CB8AC3E}">
        <p14:creationId xmlns:p14="http://schemas.microsoft.com/office/powerpoint/2010/main" val="403693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62</a:t>
            </a:fld>
            <a:endParaRPr lang="nl-BE"/>
          </a:p>
        </p:txBody>
      </p:sp>
    </p:spTree>
    <p:extLst>
      <p:ext uri="{BB962C8B-B14F-4D97-AF65-F5344CB8AC3E}">
        <p14:creationId xmlns:p14="http://schemas.microsoft.com/office/powerpoint/2010/main" val="260663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63</a:t>
            </a:fld>
            <a:endParaRPr lang="nl-BE"/>
          </a:p>
        </p:txBody>
      </p:sp>
    </p:spTree>
    <p:extLst>
      <p:ext uri="{BB962C8B-B14F-4D97-AF65-F5344CB8AC3E}">
        <p14:creationId xmlns:p14="http://schemas.microsoft.com/office/powerpoint/2010/main" val="2906348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64</a:t>
            </a:fld>
            <a:endParaRPr lang="nl-BE"/>
          </a:p>
        </p:txBody>
      </p:sp>
    </p:spTree>
    <p:extLst>
      <p:ext uri="{BB962C8B-B14F-4D97-AF65-F5344CB8AC3E}">
        <p14:creationId xmlns:p14="http://schemas.microsoft.com/office/powerpoint/2010/main" val="175325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3560833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65</a:t>
            </a:fld>
            <a:endParaRPr lang="nl-BE"/>
          </a:p>
        </p:txBody>
      </p:sp>
    </p:spTree>
    <p:extLst>
      <p:ext uri="{BB962C8B-B14F-4D97-AF65-F5344CB8AC3E}">
        <p14:creationId xmlns:p14="http://schemas.microsoft.com/office/powerpoint/2010/main" val="26852496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66</a:t>
            </a:fld>
            <a:endParaRPr lang="nl-BE"/>
          </a:p>
        </p:txBody>
      </p:sp>
    </p:spTree>
    <p:extLst>
      <p:ext uri="{BB962C8B-B14F-4D97-AF65-F5344CB8AC3E}">
        <p14:creationId xmlns:p14="http://schemas.microsoft.com/office/powerpoint/2010/main" val="4059246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67</a:t>
            </a:fld>
            <a:endParaRPr lang="nl-BE"/>
          </a:p>
        </p:txBody>
      </p:sp>
    </p:spTree>
    <p:extLst>
      <p:ext uri="{BB962C8B-B14F-4D97-AF65-F5344CB8AC3E}">
        <p14:creationId xmlns:p14="http://schemas.microsoft.com/office/powerpoint/2010/main" val="2927656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68</a:t>
            </a:fld>
            <a:endParaRPr lang="nl-BE"/>
          </a:p>
        </p:txBody>
      </p:sp>
    </p:spTree>
    <p:extLst>
      <p:ext uri="{BB962C8B-B14F-4D97-AF65-F5344CB8AC3E}">
        <p14:creationId xmlns:p14="http://schemas.microsoft.com/office/powerpoint/2010/main" val="30894930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69</a:t>
            </a:fld>
            <a:endParaRPr lang="nl-BE"/>
          </a:p>
        </p:txBody>
      </p:sp>
    </p:spTree>
    <p:extLst>
      <p:ext uri="{BB962C8B-B14F-4D97-AF65-F5344CB8AC3E}">
        <p14:creationId xmlns:p14="http://schemas.microsoft.com/office/powerpoint/2010/main" val="3660592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70</a:t>
            </a:fld>
            <a:endParaRPr lang="nl-BE"/>
          </a:p>
        </p:txBody>
      </p:sp>
    </p:spTree>
    <p:extLst>
      <p:ext uri="{BB962C8B-B14F-4D97-AF65-F5344CB8AC3E}">
        <p14:creationId xmlns:p14="http://schemas.microsoft.com/office/powerpoint/2010/main" val="745638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71</a:t>
            </a:fld>
            <a:endParaRPr lang="nl-BE"/>
          </a:p>
        </p:txBody>
      </p:sp>
    </p:spTree>
    <p:extLst>
      <p:ext uri="{BB962C8B-B14F-4D97-AF65-F5344CB8AC3E}">
        <p14:creationId xmlns:p14="http://schemas.microsoft.com/office/powerpoint/2010/main" val="2804737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72</a:t>
            </a:fld>
            <a:endParaRPr lang="nl-BE"/>
          </a:p>
        </p:txBody>
      </p:sp>
    </p:spTree>
    <p:extLst>
      <p:ext uri="{BB962C8B-B14F-4D97-AF65-F5344CB8AC3E}">
        <p14:creationId xmlns:p14="http://schemas.microsoft.com/office/powerpoint/2010/main" val="38623840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73</a:t>
            </a:fld>
            <a:endParaRPr lang="nl-BE"/>
          </a:p>
        </p:txBody>
      </p:sp>
    </p:spTree>
    <p:extLst>
      <p:ext uri="{BB962C8B-B14F-4D97-AF65-F5344CB8AC3E}">
        <p14:creationId xmlns:p14="http://schemas.microsoft.com/office/powerpoint/2010/main" val="1728460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74</a:t>
            </a:fld>
            <a:endParaRPr lang="nl-BE"/>
          </a:p>
        </p:txBody>
      </p:sp>
    </p:spTree>
    <p:extLst>
      <p:ext uri="{BB962C8B-B14F-4D97-AF65-F5344CB8AC3E}">
        <p14:creationId xmlns:p14="http://schemas.microsoft.com/office/powerpoint/2010/main" val="1486590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b="0" i="0" kern="1200" dirty="0">
                <a:solidFill>
                  <a:schemeClr val="tx1"/>
                </a:solidFill>
                <a:effectLst/>
                <a:latin typeface="+mn-lt"/>
                <a:ea typeface="+mn-ea"/>
                <a:cs typeface="+mn-cs"/>
              </a:rPr>
              <a:t>Aanpassing van sommige BI Rollen: NIEUW '</a:t>
            </a:r>
            <a:r>
              <a:rPr lang="nl-BE" sz="1200" b="0" i="0" kern="1200" dirty="0" err="1">
                <a:solidFill>
                  <a:schemeClr val="tx1"/>
                </a:solidFill>
                <a:effectLst/>
                <a:latin typeface="+mn-lt"/>
                <a:ea typeface="+mn-ea"/>
                <a:cs typeface="+mn-cs"/>
              </a:rPr>
              <a:t>BIServiceAdministrator</a:t>
            </a:r>
            <a:r>
              <a:rPr lang="nl-BE" sz="1200" b="0" i="0" kern="1200" dirty="0">
                <a:solidFill>
                  <a:schemeClr val="tx1"/>
                </a:solidFill>
                <a:effectLst/>
                <a:latin typeface="+mn-lt"/>
                <a:ea typeface="+mn-ea"/>
                <a:cs typeface="+mn-cs"/>
              </a:rPr>
              <a:t>' : voordien </a:t>
            </a:r>
            <a:r>
              <a:rPr lang="nl-BE" sz="1200" b="0" i="0" kern="1200" dirty="0" err="1">
                <a:solidFill>
                  <a:schemeClr val="tx1"/>
                </a:solidFill>
                <a:effectLst/>
                <a:latin typeface="+mn-lt"/>
                <a:ea typeface="+mn-ea"/>
                <a:cs typeface="+mn-cs"/>
              </a:rPr>
              <a:t>BIAdministrator</a:t>
            </a:r>
            <a:r>
              <a:rPr lang="nl-BE" sz="1200" b="0" i="0" kern="1200" dirty="0">
                <a:solidFill>
                  <a:schemeClr val="tx1"/>
                </a:solidFill>
                <a:effectLst/>
                <a:latin typeface="+mn-lt"/>
                <a:ea typeface="+mn-ea"/>
                <a:cs typeface="+mn-cs"/>
              </a:rPr>
              <a:t>, nu bepaald door BI-team, manuele allocatie niet </a:t>
            </a:r>
            <a:r>
              <a:rPr lang="nl-BE" sz="1200" b="0" i="0" kern="1200" dirty="0" err="1">
                <a:solidFill>
                  <a:schemeClr val="tx1"/>
                </a:solidFill>
                <a:effectLst/>
                <a:latin typeface="+mn-lt"/>
                <a:ea typeface="+mn-ea"/>
                <a:cs typeface="+mn-cs"/>
              </a:rPr>
              <a:t>obv</a:t>
            </a:r>
            <a:r>
              <a:rPr lang="nl-BE" sz="1200" b="0" i="0" kern="1200" dirty="0">
                <a:solidFill>
                  <a:schemeClr val="tx1"/>
                </a:solidFill>
                <a:effectLst/>
                <a:latin typeface="+mn-lt"/>
                <a:ea typeface="+mn-ea"/>
                <a:cs typeface="+mn-cs"/>
              </a:rPr>
              <a:t> een </a:t>
            </a:r>
            <a:r>
              <a:rPr lang="nl-BE" sz="1200" b="0" i="0" kern="1200" dirty="0" err="1">
                <a:solidFill>
                  <a:schemeClr val="tx1"/>
                </a:solidFill>
                <a:effectLst/>
                <a:latin typeface="+mn-lt"/>
                <a:ea typeface="+mn-ea"/>
                <a:cs typeface="+mn-cs"/>
              </a:rPr>
              <a:t>Orafin</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autosisatie</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BIAdministrator</a:t>
            </a:r>
            <a:r>
              <a:rPr lang="nl-BE" sz="1200" b="0" i="0" kern="1200" dirty="0">
                <a:solidFill>
                  <a:schemeClr val="tx1"/>
                </a:solidFill>
                <a:effectLst/>
                <a:latin typeface="+mn-lt"/>
                <a:ea typeface="+mn-ea"/>
                <a:cs typeface="+mn-cs"/>
              </a:rPr>
              <a:t>' bestaat niet meer 'ALL_USERS': vervangen is door </a:t>
            </a:r>
            <a:r>
              <a:rPr lang="nl-BE" sz="1200" b="0" i="0" kern="1200" dirty="0" err="1">
                <a:solidFill>
                  <a:schemeClr val="tx1"/>
                </a:solidFill>
                <a:effectLst/>
                <a:latin typeface="+mn-lt"/>
                <a:ea typeface="+mn-ea"/>
                <a:cs typeface="+mn-cs"/>
              </a:rPr>
              <a:t>BIConsumer</a:t>
            </a:r>
            <a:r>
              <a:rPr lang="nl-BE" sz="1200" b="0" i="0" kern="1200" dirty="0">
                <a:solidFill>
                  <a:schemeClr val="tx1"/>
                </a:solidFill>
                <a:effectLst/>
                <a:latin typeface="+mn-lt"/>
                <a:ea typeface="+mn-ea"/>
                <a:cs typeface="+mn-cs"/>
              </a:rPr>
              <a:t> bij conversie van 11g naar OAS select * --</a:t>
            </a:r>
            <a:r>
              <a:rPr lang="nl-BE" sz="1200" b="0" i="0" kern="1200" dirty="0" err="1">
                <a:solidFill>
                  <a:schemeClr val="tx1"/>
                </a:solidFill>
                <a:effectLst/>
                <a:latin typeface="+mn-lt"/>
                <a:ea typeface="+mn-ea"/>
                <a:cs typeface="+mn-cs"/>
              </a:rPr>
              <a:t>distinct</a:t>
            </a:r>
            <a:r>
              <a:rPr lang="nl-BE" sz="1200" b="0" i="0" kern="1200" dirty="0">
                <a:solidFill>
                  <a:schemeClr val="tx1"/>
                </a:solidFill>
                <a:effectLst/>
                <a:latin typeface="+mn-lt"/>
                <a:ea typeface="+mn-ea"/>
                <a:cs typeface="+mn-cs"/>
              </a:rPr>
              <a:t> BI_USER_GROUP_NAME </a:t>
            </a:r>
            <a:r>
              <a:rPr lang="nl-BE" sz="1200" b="0" i="0" kern="1200" dirty="0" err="1">
                <a:solidFill>
                  <a:schemeClr val="tx1"/>
                </a:solidFill>
                <a:effectLst/>
                <a:latin typeface="+mn-lt"/>
                <a:ea typeface="+mn-ea"/>
                <a:cs typeface="+mn-cs"/>
              </a:rPr>
              <a:t>from</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xxbi_sec_usergroups_t</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xxbi_sec_users_t</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where</a:t>
            </a:r>
            <a:r>
              <a:rPr lang="nl-BE" sz="1200" b="0" i="0" kern="1200" dirty="0">
                <a:solidFill>
                  <a:schemeClr val="tx1"/>
                </a:solidFill>
                <a:effectLst/>
                <a:latin typeface="+mn-lt"/>
                <a:ea typeface="+mn-ea"/>
                <a:cs typeface="+mn-cs"/>
              </a:rPr>
              <a:t> BI_USER_GROUP_NAME in ( --'BI </a:t>
            </a:r>
            <a:r>
              <a:rPr lang="nl-BE" sz="1200" b="0" i="0" kern="1200" dirty="0" err="1">
                <a:solidFill>
                  <a:schemeClr val="tx1"/>
                </a:solidFill>
                <a:effectLst/>
                <a:latin typeface="+mn-lt"/>
                <a:ea typeface="+mn-ea"/>
                <a:cs typeface="+mn-cs"/>
              </a:rPr>
              <a:t>Self</a:t>
            </a:r>
            <a:r>
              <a:rPr lang="nl-BE" sz="1200" b="0" i="0" kern="1200" dirty="0">
                <a:solidFill>
                  <a:schemeClr val="tx1"/>
                </a:solidFill>
                <a:effectLst/>
                <a:latin typeface="+mn-lt"/>
                <a:ea typeface="+mn-ea"/>
                <a:cs typeface="+mn-cs"/>
              </a:rPr>
              <a:t> Service', --'</a:t>
            </a:r>
            <a:r>
              <a:rPr lang="nl-BE" sz="1200" b="0" i="0" kern="1200" dirty="0" err="1">
                <a:solidFill>
                  <a:schemeClr val="tx1"/>
                </a:solidFill>
                <a:effectLst/>
                <a:latin typeface="+mn-lt"/>
                <a:ea typeface="+mn-ea"/>
                <a:cs typeface="+mn-cs"/>
              </a:rPr>
              <a:t>BIAdministrator</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Ingever</a:t>
            </a:r>
            <a:r>
              <a:rPr lang="nl-BE" sz="1200" b="0" i="0" kern="1200" dirty="0">
                <a:solidFill>
                  <a:schemeClr val="tx1"/>
                </a:solidFill>
                <a:effectLst/>
                <a:latin typeface="+mn-lt"/>
                <a:ea typeface="+mn-ea"/>
                <a:cs typeface="+mn-cs"/>
              </a:rPr>
              <a:t> en Facturatie', --'Financieel Analist', --'</a:t>
            </a:r>
            <a:r>
              <a:rPr lang="nl-BE" sz="1200" b="0" i="0" kern="1200" dirty="0" err="1">
                <a:solidFill>
                  <a:schemeClr val="tx1"/>
                </a:solidFill>
                <a:effectLst/>
                <a:latin typeface="+mn-lt"/>
                <a:ea typeface="+mn-ea"/>
                <a:cs typeface="+mn-cs"/>
              </a:rPr>
              <a:t>BIConsumer</a:t>
            </a:r>
            <a:r>
              <a:rPr lang="nl-BE" sz="1200" b="0" i="0" kern="1200" dirty="0">
                <a:solidFill>
                  <a:schemeClr val="tx1"/>
                </a:solidFill>
                <a:effectLst/>
                <a:latin typeface="+mn-lt"/>
                <a:ea typeface="+mn-ea"/>
                <a:cs typeface="+mn-cs"/>
              </a:rPr>
              <a:t>', --'Dienstencentrum Boekhouding', --'BI Rekenhof', --'ALL_USERS', /* vervangen is door </a:t>
            </a:r>
            <a:r>
              <a:rPr lang="nl-BE" sz="1200" b="0" i="0" kern="1200" dirty="0" err="1">
                <a:solidFill>
                  <a:schemeClr val="tx1"/>
                </a:solidFill>
                <a:effectLst/>
                <a:latin typeface="+mn-lt"/>
                <a:ea typeface="+mn-ea"/>
                <a:cs typeface="+mn-cs"/>
              </a:rPr>
              <a:t>BIConsumer</a:t>
            </a:r>
            <a:r>
              <a:rPr lang="nl-BE" sz="1200" b="0" i="0" kern="1200" dirty="0">
                <a:solidFill>
                  <a:schemeClr val="tx1"/>
                </a:solidFill>
                <a:effectLst/>
                <a:latin typeface="+mn-lt"/>
                <a:ea typeface="+mn-ea"/>
                <a:cs typeface="+mn-cs"/>
              </a:rPr>
              <a:t> */ --'</a:t>
            </a:r>
            <a:r>
              <a:rPr lang="nl-BE" sz="1200" b="0" i="0" kern="1200" dirty="0" err="1">
                <a:solidFill>
                  <a:schemeClr val="tx1"/>
                </a:solidFill>
                <a:effectLst/>
                <a:latin typeface="+mn-lt"/>
                <a:ea typeface="+mn-ea"/>
                <a:cs typeface="+mn-cs"/>
              </a:rPr>
              <a:t>Not</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Authenticated</a:t>
            </a:r>
            <a:r>
              <a:rPr lang="nl-BE" sz="1200" b="0" i="0" kern="1200" dirty="0">
                <a:solidFill>
                  <a:schemeClr val="tx1"/>
                </a:solidFill>
                <a:effectLst/>
                <a:latin typeface="+mn-lt"/>
                <a:ea typeface="+mn-ea"/>
                <a:cs typeface="+mn-cs"/>
              </a:rPr>
              <a:t>', --'BI Management', --'</a:t>
            </a:r>
            <a:r>
              <a:rPr lang="nl-BE" sz="1200" b="0" i="0" kern="1200" dirty="0" err="1">
                <a:solidFill>
                  <a:schemeClr val="tx1"/>
                </a:solidFill>
                <a:effectLst/>
                <a:latin typeface="+mn-lt"/>
                <a:ea typeface="+mn-ea"/>
                <a:cs typeface="+mn-cs"/>
              </a:rPr>
              <a:t>Orafin</a:t>
            </a:r>
            <a:r>
              <a:rPr lang="nl-BE" sz="1200" b="0" i="0" kern="1200" dirty="0">
                <a:solidFill>
                  <a:schemeClr val="tx1"/>
                </a:solidFill>
                <a:effectLst/>
                <a:latin typeface="+mn-lt"/>
                <a:ea typeface="+mn-ea"/>
                <a:cs typeface="+mn-cs"/>
              </a:rPr>
              <a:t> Ondersteuning', --'</a:t>
            </a:r>
            <a:r>
              <a:rPr lang="nl-BE" sz="1200" b="0" i="0" kern="1200" dirty="0" err="1">
                <a:solidFill>
                  <a:schemeClr val="tx1"/>
                </a:solidFill>
                <a:effectLst/>
                <a:latin typeface="+mn-lt"/>
                <a:ea typeface="+mn-ea"/>
                <a:cs typeface="+mn-cs"/>
              </a:rPr>
              <a:t>BIServiceAdministrator</a:t>
            </a:r>
            <a:r>
              <a:rPr lang="nl-BE" sz="1200" b="0" i="0" kern="1200" dirty="0">
                <a:solidFill>
                  <a:schemeClr val="tx1"/>
                </a:solidFill>
                <a:effectLst/>
                <a:latin typeface="+mn-lt"/>
                <a:ea typeface="+mn-ea"/>
                <a:cs typeface="+mn-cs"/>
              </a:rPr>
              <a:t>' /*(voordien </a:t>
            </a:r>
            <a:r>
              <a:rPr lang="nl-BE" sz="1200" b="0" i="0" kern="1200" dirty="0" err="1">
                <a:solidFill>
                  <a:schemeClr val="tx1"/>
                </a:solidFill>
                <a:effectLst/>
                <a:latin typeface="+mn-lt"/>
                <a:ea typeface="+mn-ea"/>
                <a:cs typeface="+mn-cs"/>
              </a:rPr>
              <a:t>BIAdministrator</a:t>
            </a:r>
            <a:r>
              <a:rPr lang="nl-BE" sz="1200" b="0" i="0" kern="1200" dirty="0">
                <a:solidFill>
                  <a:schemeClr val="tx1"/>
                </a:solidFill>
                <a:effectLst/>
                <a:latin typeface="+mn-lt"/>
                <a:ea typeface="+mn-ea"/>
                <a:cs typeface="+mn-cs"/>
              </a:rPr>
              <a:t>, in de toekomst bepaald door BI-team, manuele allocatie niet </a:t>
            </a:r>
            <a:r>
              <a:rPr lang="nl-BE" sz="1200" b="0" i="0" kern="1200" dirty="0" err="1">
                <a:solidFill>
                  <a:schemeClr val="tx1"/>
                </a:solidFill>
                <a:effectLst/>
                <a:latin typeface="+mn-lt"/>
                <a:ea typeface="+mn-ea"/>
                <a:cs typeface="+mn-cs"/>
              </a:rPr>
              <a:t>obv</a:t>
            </a:r>
            <a:r>
              <a:rPr lang="nl-BE" sz="1200" b="0" i="0" kern="1200" dirty="0">
                <a:solidFill>
                  <a:schemeClr val="tx1"/>
                </a:solidFill>
                <a:effectLst/>
                <a:latin typeface="+mn-lt"/>
                <a:ea typeface="+mn-ea"/>
                <a:cs typeface="+mn-cs"/>
              </a:rPr>
              <a:t> een </a:t>
            </a:r>
            <a:r>
              <a:rPr lang="nl-BE" sz="1200" b="0" i="0" kern="1200" dirty="0" err="1">
                <a:solidFill>
                  <a:schemeClr val="tx1"/>
                </a:solidFill>
                <a:effectLst/>
                <a:latin typeface="+mn-lt"/>
                <a:ea typeface="+mn-ea"/>
                <a:cs typeface="+mn-cs"/>
              </a:rPr>
              <a:t>Orafin</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autosisatie</a:t>
            </a:r>
            <a:r>
              <a:rPr lang="nl-BE" sz="1200" b="0" i="0" kern="1200" dirty="0">
                <a:solidFill>
                  <a:schemeClr val="tx1"/>
                </a:solidFill>
                <a:effectLst/>
                <a:latin typeface="+mn-lt"/>
                <a:ea typeface="+mn-ea"/>
                <a:cs typeface="+mn-cs"/>
              </a:rPr>
              <a:t>*/ ); </a:t>
            </a:r>
          </a:p>
          <a:p>
            <a:r>
              <a:rPr lang="nl-BE" sz="1200" b="0" i="0" kern="1200" dirty="0">
                <a:solidFill>
                  <a:schemeClr val="tx1"/>
                </a:solidFill>
                <a:effectLst/>
                <a:latin typeface="+mn-lt"/>
                <a:ea typeface="+mn-ea"/>
                <a:cs typeface="+mn-cs"/>
              </a:rPr>
              <a:t>'</a:t>
            </a:r>
            <a:r>
              <a:rPr lang="nl-BE" sz="1200" b="0" i="0" kern="1200" dirty="0" err="1">
                <a:solidFill>
                  <a:schemeClr val="tx1"/>
                </a:solidFill>
                <a:effectLst/>
                <a:latin typeface="+mn-lt"/>
                <a:ea typeface="+mn-ea"/>
                <a:cs typeface="+mn-cs"/>
              </a:rPr>
              <a:t>BIServiceAdministrator</a:t>
            </a:r>
            <a:r>
              <a:rPr lang="nl-BE" sz="1200" b="0" i="0" kern="1200" dirty="0">
                <a:solidFill>
                  <a:schemeClr val="tx1"/>
                </a:solidFill>
                <a:effectLst/>
                <a:latin typeface="+mn-lt"/>
                <a:ea typeface="+mn-ea"/>
                <a:cs typeface="+mn-cs"/>
              </a:rPr>
              <a:t> wordt niet langer bepaald door </a:t>
            </a:r>
            <a:r>
              <a:rPr lang="nl-BE" sz="1200" b="0" i="0" kern="1200" dirty="0" err="1">
                <a:solidFill>
                  <a:schemeClr val="tx1"/>
                </a:solidFill>
                <a:effectLst/>
                <a:latin typeface="+mn-lt"/>
                <a:ea typeface="+mn-ea"/>
                <a:cs typeface="+mn-cs"/>
              </a:rPr>
              <a:t>Orafin</a:t>
            </a:r>
            <a:r>
              <a:rPr lang="nl-BE" sz="1200" b="0" i="0" kern="1200" dirty="0">
                <a:solidFill>
                  <a:schemeClr val="tx1"/>
                </a:solidFill>
                <a:effectLst/>
                <a:latin typeface="+mn-lt"/>
                <a:ea typeface="+mn-ea"/>
                <a:cs typeface="+mn-cs"/>
              </a:rPr>
              <a:t>, zit in een </a:t>
            </a:r>
            <a:r>
              <a:rPr lang="nl-BE" sz="1200" b="0" i="0" kern="1200" dirty="0" err="1">
                <a:solidFill>
                  <a:schemeClr val="tx1"/>
                </a:solidFill>
                <a:effectLst/>
                <a:latin typeface="+mn-lt"/>
                <a:ea typeface="+mn-ea"/>
                <a:cs typeface="+mn-cs"/>
              </a:rPr>
              <a:t>custom</a:t>
            </a:r>
            <a:r>
              <a:rPr lang="nl-BE" sz="1200" b="0" i="0" kern="1200" dirty="0">
                <a:solidFill>
                  <a:schemeClr val="tx1"/>
                </a:solidFill>
                <a:effectLst/>
                <a:latin typeface="+mn-lt"/>
                <a:ea typeface="+mn-ea"/>
                <a:cs typeface="+mn-cs"/>
              </a:rPr>
              <a:t> tabel Link tussen Autorisaties en BI Rollen zit in XODI_SEC_USERGROUPS_V</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3214247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75</a:t>
            </a:fld>
            <a:endParaRPr lang="nl-BE"/>
          </a:p>
        </p:txBody>
      </p:sp>
    </p:spTree>
    <p:extLst>
      <p:ext uri="{BB962C8B-B14F-4D97-AF65-F5344CB8AC3E}">
        <p14:creationId xmlns:p14="http://schemas.microsoft.com/office/powerpoint/2010/main" val="18855316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BE" b="1" dirty="0"/>
              <a:t>Begrotingsopmaak</a:t>
            </a:r>
            <a:r>
              <a:rPr lang="nl-BE" dirty="0"/>
              <a:t>:</a:t>
            </a:r>
            <a:br>
              <a:rPr lang="nl-BE" dirty="0"/>
            </a:br>
            <a:r>
              <a:rPr lang="nl-BE" dirty="0"/>
              <a:t>De totale schatting aan benodigd VEK bestaat uit twee delen. Enerzijds is er het budget VEK </a:t>
            </a:r>
            <a:r>
              <a:rPr lang="nl-BE" dirty="0" err="1"/>
              <a:t>mbt</a:t>
            </a:r>
            <a:r>
              <a:rPr lang="nl-BE" dirty="0"/>
              <a:t> vastleggingen van het huidige jaar.</a:t>
            </a:r>
            <a:br>
              <a:rPr lang="nl-BE" dirty="0"/>
            </a:br>
            <a:r>
              <a:rPr lang="nl-BE" dirty="0"/>
              <a:t>Anderzijds is er het budget </a:t>
            </a:r>
            <a:r>
              <a:rPr lang="nl-BE" dirty="0" err="1"/>
              <a:t>mbt</a:t>
            </a:r>
            <a:r>
              <a:rPr lang="nl-BE" dirty="0"/>
              <a:t> vastleggingen van voorgaande jaren (</a:t>
            </a:r>
            <a:r>
              <a:rPr lang="nl-BE" dirty="0" err="1"/>
              <a:t>encours</a:t>
            </a:r>
            <a:r>
              <a:rPr lang="nl-BE" dirty="0"/>
              <a:t>).</a:t>
            </a:r>
            <a:br>
              <a:rPr lang="nl-BE" dirty="0"/>
            </a:br>
            <a:r>
              <a:rPr lang="nl-BE" dirty="0"/>
              <a:t>o </a:t>
            </a:r>
            <a:r>
              <a:rPr lang="nl-BE" u="sng" dirty="0"/>
              <a:t>Schatting budget VEK </a:t>
            </a:r>
            <a:r>
              <a:rPr lang="nl-BE" u="sng" dirty="0" err="1"/>
              <a:t>mbt</a:t>
            </a:r>
            <a:r>
              <a:rPr lang="nl-BE" u="sng" dirty="0"/>
              <a:t> vastleggingen huidig jaar</a:t>
            </a:r>
            <a:r>
              <a:rPr lang="nl-BE" dirty="0"/>
              <a:t>:</a:t>
            </a:r>
            <a:br>
              <a:rPr lang="nl-BE" dirty="0"/>
            </a:br>
            <a:r>
              <a:rPr lang="nl-BE" dirty="0"/>
              <a:t>Op het moment van de begrotingsopmaak is het budget VAK voor het volgende begrotingsjaar nog niet gekend. Dit rapport geeft een percentage dat u kan </a:t>
            </a:r>
            <a:br>
              <a:rPr lang="nl-BE" dirty="0"/>
            </a:br>
            <a:r>
              <a:rPr lang="nl-BE" dirty="0"/>
              <a:t>vermenigvuldigen met het gewenste VAK budget bij de opmaak van een begrotingsfiche. Zo bekomt u een schatting voor benodigde VEK budget </a:t>
            </a:r>
            <a:r>
              <a:rPr lang="nl-BE" dirty="0" err="1"/>
              <a:t>mbt</a:t>
            </a:r>
            <a:r>
              <a:rPr lang="nl-BE" dirty="0"/>
              <a:t> het VAK budget.</a:t>
            </a:r>
            <a:br>
              <a:rPr lang="nl-BE" dirty="0"/>
            </a:br>
            <a:r>
              <a:rPr lang="nl-BE" dirty="0"/>
              <a:t>Dit percentage kan u vinden in de kolom "Gewogen gemiddelde % gerealiseerde vereffeningen voor budget VAK" en is gebaseerd op de uitvoeringscijfers van </a:t>
            </a:r>
            <a:br>
              <a:rPr lang="nl-BE" dirty="0"/>
            </a:br>
            <a:r>
              <a:rPr lang="nl-BE" dirty="0"/>
              <a:t>de laatste 3 jaren.</a:t>
            </a:r>
            <a:br>
              <a:rPr lang="nl-BE" dirty="0"/>
            </a:br>
            <a:r>
              <a:rPr lang="nl-BE" dirty="0"/>
              <a:t>o </a:t>
            </a:r>
            <a:r>
              <a:rPr lang="nl-BE" u="sng" dirty="0"/>
              <a:t>Schatting budget VEK </a:t>
            </a:r>
            <a:r>
              <a:rPr lang="nl-BE" u="sng" dirty="0" err="1"/>
              <a:t>mbt</a:t>
            </a:r>
            <a:r>
              <a:rPr lang="nl-BE" u="sng" dirty="0"/>
              <a:t> vastleggingen voorgaande jaren (</a:t>
            </a:r>
            <a:r>
              <a:rPr lang="nl-BE" u="sng" dirty="0" err="1"/>
              <a:t>encours</a:t>
            </a:r>
            <a:r>
              <a:rPr lang="nl-BE" u="sng" dirty="0"/>
              <a:t>)</a:t>
            </a:r>
            <a:r>
              <a:rPr lang="nl-BE" dirty="0"/>
              <a:t>:</a:t>
            </a:r>
            <a:br>
              <a:rPr lang="nl-BE" dirty="0"/>
            </a:br>
            <a:r>
              <a:rPr lang="nl-BE" dirty="0"/>
              <a:t>Op basis van de uitvoeringscijfers van vorige 3 jaren en de budgetten van het huidige jaar wordt er een schatting gemaakt van de over te dragen vastleggingen </a:t>
            </a:r>
            <a:br>
              <a:rPr lang="nl-BE" dirty="0"/>
            </a:br>
            <a:r>
              <a:rPr lang="nl-BE" dirty="0"/>
              <a:t>(</a:t>
            </a:r>
            <a:r>
              <a:rPr lang="nl-BE" dirty="0" err="1"/>
              <a:t>encours</a:t>
            </a:r>
            <a:r>
              <a:rPr lang="nl-BE" dirty="0"/>
              <a:t>) van het huidige jaar. Ook op basis van de vorige 3 jaren wordt er een schatting gemaakt van het VEK krediet dat in het volgend begrotingsjaar nodig </a:t>
            </a:r>
            <a:br>
              <a:rPr lang="nl-BE" dirty="0"/>
            </a:br>
            <a:r>
              <a:rPr lang="nl-BE" dirty="0"/>
              <a:t>zal zijn </a:t>
            </a:r>
            <a:r>
              <a:rPr lang="nl-BE" dirty="0" err="1"/>
              <a:t>mbt</a:t>
            </a:r>
            <a:r>
              <a:rPr lang="nl-BE" dirty="0"/>
              <a:t> overgedragen vastleggingen.</a:t>
            </a:r>
            <a:br>
              <a:rPr lang="nl-BE" dirty="0"/>
            </a:br>
            <a:r>
              <a:rPr lang="nl-BE" dirty="0"/>
              <a:t>Nadat u de berekening van het eerste deel optelt bij de schatting in het tweede deel bekomt u de totale schatting van het benodigde VEK krediet voor het volgende begrotingsjaar (X+1).</a:t>
            </a:r>
            <a:br>
              <a:rPr lang="nl-BE" dirty="0"/>
            </a:br>
            <a:br>
              <a:rPr lang="nl-BE" dirty="0"/>
            </a:br>
            <a:r>
              <a:rPr lang="nl-BE" b="1" dirty="0"/>
              <a:t>Begrotingsaanpassing</a:t>
            </a:r>
            <a:r>
              <a:rPr lang="nl-BE" dirty="0"/>
              <a:t>:</a:t>
            </a:r>
            <a:br>
              <a:rPr lang="nl-BE" dirty="0"/>
            </a:br>
            <a:r>
              <a:rPr lang="nl-BE" dirty="0"/>
              <a:t>Ook hier bestaat de totale schatting aan benodigd VEK krediet uit twee delen.</a:t>
            </a:r>
            <a:br>
              <a:rPr lang="nl-BE" dirty="0"/>
            </a:br>
            <a:r>
              <a:rPr lang="nl-BE" dirty="0"/>
              <a:t>Op het moment van de begrotingsaanpassing zijn gegevens als budget VAK (BO jaar X) en overgedragen </a:t>
            </a:r>
            <a:r>
              <a:rPr lang="nl-BE" dirty="0" err="1"/>
              <a:t>encours</a:t>
            </a:r>
            <a:r>
              <a:rPr lang="nl-BE" dirty="0"/>
              <a:t> al gekend.</a:t>
            </a:r>
            <a:br>
              <a:rPr lang="nl-BE" dirty="0"/>
            </a:br>
            <a:r>
              <a:rPr lang="nl-BE" dirty="0"/>
              <a:t>Vervolgens wordt er op basis van het vereffeningsritme van de laatste drie jaren een totale schatting van het benodigde VEK krediet berekend (BO jaar X + overgedragen </a:t>
            </a:r>
            <a:r>
              <a:rPr lang="nl-BE" dirty="0" err="1"/>
              <a:t>encours</a:t>
            </a:r>
            <a:r>
              <a:rPr lang="nl-BE" dirty="0"/>
              <a:t>).</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76</a:t>
            </a:fld>
            <a:endParaRPr lang="nl-BE"/>
          </a:p>
        </p:txBody>
      </p:sp>
    </p:spTree>
    <p:extLst>
      <p:ext uri="{BB962C8B-B14F-4D97-AF65-F5344CB8AC3E}">
        <p14:creationId xmlns:p14="http://schemas.microsoft.com/office/powerpoint/2010/main" val="8599579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78</a:t>
            </a:fld>
            <a:endParaRPr lang="nl-BE"/>
          </a:p>
        </p:txBody>
      </p:sp>
    </p:spTree>
    <p:extLst>
      <p:ext uri="{BB962C8B-B14F-4D97-AF65-F5344CB8AC3E}">
        <p14:creationId xmlns:p14="http://schemas.microsoft.com/office/powerpoint/2010/main" val="5461051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79</a:t>
            </a:fld>
            <a:endParaRPr lang="nl-BE"/>
          </a:p>
        </p:txBody>
      </p:sp>
    </p:spTree>
    <p:extLst>
      <p:ext uri="{BB962C8B-B14F-4D97-AF65-F5344CB8AC3E}">
        <p14:creationId xmlns:p14="http://schemas.microsoft.com/office/powerpoint/2010/main" val="15488126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80</a:t>
            </a:fld>
            <a:endParaRPr lang="nl-BE"/>
          </a:p>
        </p:txBody>
      </p:sp>
    </p:spTree>
    <p:extLst>
      <p:ext uri="{BB962C8B-B14F-4D97-AF65-F5344CB8AC3E}">
        <p14:creationId xmlns:p14="http://schemas.microsoft.com/office/powerpoint/2010/main" val="4262667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81</a:t>
            </a:fld>
            <a:endParaRPr lang="nl-BE"/>
          </a:p>
        </p:txBody>
      </p:sp>
    </p:spTree>
    <p:extLst>
      <p:ext uri="{BB962C8B-B14F-4D97-AF65-F5344CB8AC3E}">
        <p14:creationId xmlns:p14="http://schemas.microsoft.com/office/powerpoint/2010/main" val="37494141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82</a:t>
            </a:fld>
            <a:endParaRPr lang="nl-BE"/>
          </a:p>
        </p:txBody>
      </p:sp>
    </p:spTree>
    <p:extLst>
      <p:ext uri="{BB962C8B-B14F-4D97-AF65-F5344CB8AC3E}">
        <p14:creationId xmlns:p14="http://schemas.microsoft.com/office/powerpoint/2010/main" val="29742097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83</a:t>
            </a:fld>
            <a:endParaRPr lang="nl-BE"/>
          </a:p>
        </p:txBody>
      </p:sp>
    </p:spTree>
    <p:extLst>
      <p:ext uri="{BB962C8B-B14F-4D97-AF65-F5344CB8AC3E}">
        <p14:creationId xmlns:p14="http://schemas.microsoft.com/office/powerpoint/2010/main" val="23747403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84</a:t>
            </a:fld>
            <a:endParaRPr lang="nl-BE"/>
          </a:p>
        </p:txBody>
      </p:sp>
    </p:spTree>
    <p:extLst>
      <p:ext uri="{BB962C8B-B14F-4D97-AF65-F5344CB8AC3E}">
        <p14:creationId xmlns:p14="http://schemas.microsoft.com/office/powerpoint/2010/main" val="32686706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85</a:t>
            </a:fld>
            <a:endParaRPr lang="nl-BE"/>
          </a:p>
        </p:txBody>
      </p:sp>
    </p:spTree>
    <p:extLst>
      <p:ext uri="{BB962C8B-B14F-4D97-AF65-F5344CB8AC3E}">
        <p14:creationId xmlns:p14="http://schemas.microsoft.com/office/powerpoint/2010/main" val="340459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12646091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87</a:t>
            </a:fld>
            <a:endParaRPr lang="nl-BE"/>
          </a:p>
        </p:txBody>
      </p:sp>
    </p:spTree>
    <p:extLst>
      <p:ext uri="{BB962C8B-B14F-4D97-AF65-F5344CB8AC3E}">
        <p14:creationId xmlns:p14="http://schemas.microsoft.com/office/powerpoint/2010/main" val="91019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88</a:t>
            </a:fld>
            <a:endParaRPr lang="nl-BE"/>
          </a:p>
        </p:txBody>
      </p:sp>
    </p:spTree>
    <p:extLst>
      <p:ext uri="{BB962C8B-B14F-4D97-AF65-F5344CB8AC3E}">
        <p14:creationId xmlns:p14="http://schemas.microsoft.com/office/powerpoint/2010/main" val="24816326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89</a:t>
            </a:fld>
            <a:endParaRPr lang="nl-BE"/>
          </a:p>
        </p:txBody>
      </p:sp>
    </p:spTree>
    <p:extLst>
      <p:ext uri="{BB962C8B-B14F-4D97-AF65-F5344CB8AC3E}">
        <p14:creationId xmlns:p14="http://schemas.microsoft.com/office/powerpoint/2010/main" val="16846182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90</a:t>
            </a:fld>
            <a:endParaRPr lang="nl-BE"/>
          </a:p>
        </p:txBody>
      </p:sp>
    </p:spTree>
    <p:extLst>
      <p:ext uri="{BB962C8B-B14F-4D97-AF65-F5344CB8AC3E}">
        <p14:creationId xmlns:p14="http://schemas.microsoft.com/office/powerpoint/2010/main" val="22965896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91</a:t>
            </a:fld>
            <a:endParaRPr lang="nl-BE"/>
          </a:p>
        </p:txBody>
      </p:sp>
    </p:spTree>
    <p:extLst>
      <p:ext uri="{BB962C8B-B14F-4D97-AF65-F5344CB8AC3E}">
        <p14:creationId xmlns:p14="http://schemas.microsoft.com/office/powerpoint/2010/main" val="17036377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92</a:t>
            </a:fld>
            <a:endParaRPr lang="nl-BE"/>
          </a:p>
        </p:txBody>
      </p:sp>
    </p:spTree>
    <p:extLst>
      <p:ext uri="{BB962C8B-B14F-4D97-AF65-F5344CB8AC3E}">
        <p14:creationId xmlns:p14="http://schemas.microsoft.com/office/powerpoint/2010/main" val="14192379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93</a:t>
            </a:fld>
            <a:endParaRPr lang="nl-BE"/>
          </a:p>
        </p:txBody>
      </p:sp>
    </p:spTree>
    <p:extLst>
      <p:ext uri="{BB962C8B-B14F-4D97-AF65-F5344CB8AC3E}">
        <p14:creationId xmlns:p14="http://schemas.microsoft.com/office/powerpoint/2010/main" val="32686706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95</a:t>
            </a:fld>
            <a:endParaRPr lang="nl-BE"/>
          </a:p>
        </p:txBody>
      </p:sp>
    </p:spTree>
    <p:extLst>
      <p:ext uri="{BB962C8B-B14F-4D97-AF65-F5344CB8AC3E}">
        <p14:creationId xmlns:p14="http://schemas.microsoft.com/office/powerpoint/2010/main" val="27547880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96</a:t>
            </a:fld>
            <a:endParaRPr lang="nl-BE"/>
          </a:p>
        </p:txBody>
      </p:sp>
    </p:spTree>
    <p:extLst>
      <p:ext uri="{BB962C8B-B14F-4D97-AF65-F5344CB8AC3E}">
        <p14:creationId xmlns:p14="http://schemas.microsoft.com/office/powerpoint/2010/main" val="18508280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97</a:t>
            </a:fld>
            <a:endParaRPr lang="nl-BE"/>
          </a:p>
        </p:txBody>
      </p:sp>
    </p:spTree>
    <p:extLst>
      <p:ext uri="{BB962C8B-B14F-4D97-AF65-F5344CB8AC3E}">
        <p14:creationId xmlns:p14="http://schemas.microsoft.com/office/powerpoint/2010/main" val="129996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15421922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98</a:t>
            </a:fld>
            <a:endParaRPr lang="nl-BE"/>
          </a:p>
        </p:txBody>
      </p:sp>
    </p:spTree>
    <p:extLst>
      <p:ext uri="{BB962C8B-B14F-4D97-AF65-F5344CB8AC3E}">
        <p14:creationId xmlns:p14="http://schemas.microsoft.com/office/powerpoint/2010/main" val="20658379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99</a:t>
            </a:fld>
            <a:endParaRPr lang="nl-BE"/>
          </a:p>
        </p:txBody>
      </p:sp>
    </p:spTree>
    <p:extLst>
      <p:ext uri="{BB962C8B-B14F-4D97-AF65-F5344CB8AC3E}">
        <p14:creationId xmlns:p14="http://schemas.microsoft.com/office/powerpoint/2010/main" val="14693352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101</a:t>
            </a:fld>
            <a:endParaRPr lang="nl-BE"/>
          </a:p>
        </p:txBody>
      </p:sp>
    </p:spTree>
    <p:extLst>
      <p:ext uri="{BB962C8B-B14F-4D97-AF65-F5344CB8AC3E}">
        <p14:creationId xmlns:p14="http://schemas.microsoft.com/office/powerpoint/2010/main" val="13419551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102</a:t>
            </a:fld>
            <a:endParaRPr lang="nl-BE"/>
          </a:p>
        </p:txBody>
      </p:sp>
    </p:spTree>
    <p:extLst>
      <p:ext uri="{BB962C8B-B14F-4D97-AF65-F5344CB8AC3E}">
        <p14:creationId xmlns:p14="http://schemas.microsoft.com/office/powerpoint/2010/main" val="13419551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103</a:t>
            </a:fld>
            <a:endParaRPr lang="nl-BE"/>
          </a:p>
        </p:txBody>
      </p:sp>
    </p:spTree>
    <p:extLst>
      <p:ext uri="{BB962C8B-B14F-4D97-AF65-F5344CB8AC3E}">
        <p14:creationId xmlns:p14="http://schemas.microsoft.com/office/powerpoint/2010/main" val="29190637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104</a:t>
            </a:fld>
            <a:endParaRPr lang="nl-BE"/>
          </a:p>
        </p:txBody>
      </p:sp>
    </p:spTree>
    <p:extLst>
      <p:ext uri="{BB962C8B-B14F-4D97-AF65-F5344CB8AC3E}">
        <p14:creationId xmlns:p14="http://schemas.microsoft.com/office/powerpoint/2010/main" val="26348442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106</a:t>
            </a:fld>
            <a:endParaRPr lang="nl-BE"/>
          </a:p>
        </p:txBody>
      </p:sp>
    </p:spTree>
    <p:extLst>
      <p:ext uri="{BB962C8B-B14F-4D97-AF65-F5344CB8AC3E}">
        <p14:creationId xmlns:p14="http://schemas.microsoft.com/office/powerpoint/2010/main" val="21439085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107</a:t>
            </a:fld>
            <a:endParaRPr lang="nl-BE"/>
          </a:p>
        </p:txBody>
      </p:sp>
    </p:spTree>
    <p:extLst>
      <p:ext uri="{BB962C8B-B14F-4D97-AF65-F5344CB8AC3E}">
        <p14:creationId xmlns:p14="http://schemas.microsoft.com/office/powerpoint/2010/main" val="112609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4200132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9016" y="293359"/>
            <a:ext cx="1858808" cy="8136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0" y="565282"/>
            <a:ext cx="1560875"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 Art Sans" panose="00000500000000000000" pitchFamily="50" charset="0"/>
              </a:defRPr>
            </a:lvl1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127351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565282"/>
            <a:ext cx="1560875" cy="720000"/>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0" y="288000"/>
            <a:ext cx="7379999" cy="6265475"/>
            <a:chOff x="1476000" y="288000"/>
            <a:chExt cx="7379999" cy="6265475"/>
          </a:xfrm>
        </p:grpSpPr>
        <p:sp>
          <p:nvSpPr>
            <p:cNvPr id="8" name="Rechthoek 7"/>
            <p:cNvSpPr>
              <a:spLocks/>
            </p:cNvSpPr>
            <p:nvPr userDrawn="1"/>
          </p:nvSpPr>
          <p:spPr>
            <a:xfrm>
              <a:off x="3277896" y="288000"/>
              <a:ext cx="5578103"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529" y="293359"/>
            <a:ext cx="1644963"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4" y="6328278"/>
            <a:ext cx="2141621"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4" y="5867918"/>
            <a:ext cx="1631963" cy="714310"/>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bg1"/>
                </a:solidFill>
                <a:latin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345" y="282764"/>
            <a:ext cx="1858808" cy="813600"/>
          </a:xfrm>
          <a:prstGeom prst="rect">
            <a:avLst/>
          </a:prstGeom>
          <a:noFill/>
          <a:ln>
            <a:noFill/>
          </a:ln>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4" y="5857200"/>
            <a:ext cx="1631963" cy="714310"/>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50" y="5862559"/>
            <a:ext cx="1631963" cy="714310"/>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5" y="5857200"/>
            <a:ext cx="1631963" cy="714310"/>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768" y="5873276"/>
            <a:ext cx="1631963" cy="714310"/>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485" y="5862559"/>
            <a:ext cx="1631963" cy="714310"/>
          </a:xfrm>
          <a:prstGeom prst="rect">
            <a:avLst/>
          </a:prstGeom>
        </p:spPr>
      </p:pic>
      <p:sp>
        <p:nvSpPr>
          <p:cNvPr id="11" name="Tijdelijke aanduiding voor dianummer 5"/>
          <p:cNvSpPr txBox="1">
            <a:spLocks/>
          </p:cNvSpPr>
          <p:nvPr userDrawn="1"/>
        </p:nvSpPr>
        <p:spPr>
          <a:xfrm>
            <a:off x="3505200" y="6408737"/>
            <a:ext cx="21336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b="1" dirty="0">
                <a:solidFill>
                  <a:schemeClr val="tx1"/>
                </a:solidFill>
              </a:rPr>
              <a:t>-</a:t>
            </a:r>
            <a:fld id="{2D806299-C02C-423D-8E1A-98046DD03DD8}" type="slidenum">
              <a:rPr lang="nl-BE" b="1" smtClean="0">
                <a:solidFill>
                  <a:schemeClr val="tx1"/>
                </a:solidFill>
                <a:latin typeface="FlandersArtSans-Light" panose="00000400000000000000" pitchFamily="2" charset="0"/>
              </a:rPr>
              <a:pPr algn="ctr"/>
              <a:t>‹nr.›</a:t>
            </a:fld>
            <a:r>
              <a:rPr lang="nl-BE" b="1" dirty="0">
                <a:solidFill>
                  <a:schemeClr val="tx1"/>
                </a:solidFill>
              </a:rPr>
              <a:t>-</a:t>
            </a:r>
          </a:p>
        </p:txBody>
      </p:sp>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2999" y="71253"/>
            <a:ext cx="908240" cy="60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eldia">
    <p:spTree>
      <p:nvGrpSpPr>
        <p:cNvPr id="1" name=""/>
        <p:cNvGrpSpPr/>
        <p:nvPr/>
      </p:nvGrpSpPr>
      <p:grpSpPr>
        <a:xfrm>
          <a:off x="0" y="0"/>
          <a:ext cx="0" cy="0"/>
          <a:chOff x="0" y="0"/>
          <a:chExt cx="0" cy="0"/>
        </a:xfrm>
      </p:grpSpPr>
      <p:grpSp>
        <p:nvGrpSpPr>
          <p:cNvPr id="4" name="Groeperen 3"/>
          <p:cNvGrpSpPr/>
          <p:nvPr userDrawn="1"/>
        </p:nvGrpSpPr>
        <p:grpSpPr>
          <a:xfrm>
            <a:off x="1476000" y="288000"/>
            <a:ext cx="7379999" cy="6265475"/>
            <a:chOff x="1476000" y="288000"/>
            <a:chExt cx="7379999" cy="6265475"/>
          </a:xfrm>
        </p:grpSpPr>
        <p:sp>
          <p:nvSpPr>
            <p:cNvPr id="8" name="Rechthoek 7"/>
            <p:cNvSpPr>
              <a:spLocks/>
            </p:cNvSpPr>
            <p:nvPr userDrawn="1"/>
          </p:nvSpPr>
          <p:spPr>
            <a:xfrm>
              <a:off x="3277896" y="288000"/>
              <a:ext cx="5578103"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529" y="293359"/>
            <a:ext cx="1644963"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8/06/2023</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 id="2147483680" r:id="rId9"/>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8/06/2023</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2.xml"/><Relationship Id="rId1" Type="http://schemas.openxmlformats.org/officeDocument/2006/relationships/slideLayout" Target="../slideLayouts/slideLayout8.xml"/><Relationship Id="rId4" Type="http://schemas.openxmlformats.org/officeDocument/2006/relationships/image" Target="../media/image116.png"/></Relationships>
</file>

<file path=ppt/slides/_rels/slide102.xml.rels><?xml version="1.0" encoding="UTF-8" standalone="yes"?>
<Relationships xmlns="http://schemas.openxmlformats.org/package/2006/relationships"><Relationship Id="rId3" Type="http://schemas.openxmlformats.org/officeDocument/2006/relationships/hyperlink" Target="https://www.fb-intranet.be/aanvraag-template-delivers" TargetMode="External"/><Relationship Id="rId2" Type="http://schemas.openxmlformats.org/officeDocument/2006/relationships/notesSlide" Target="../notesSlides/notesSlide83.xml"/><Relationship Id="rId1" Type="http://schemas.openxmlformats.org/officeDocument/2006/relationships/slideLayout" Target="../slideLayouts/slideLayout8.xml"/><Relationship Id="rId4" Type="http://schemas.openxmlformats.org/officeDocument/2006/relationships/image" Target="../media/image115.png"/></Relationships>
</file>

<file path=ppt/slides/_rels/slide10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5.xml"/><Relationship Id="rId1" Type="http://schemas.openxmlformats.org/officeDocument/2006/relationships/slideLayout" Target="../slideLayouts/slideLayout8.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2.jpe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8.xml"/><Relationship Id="rId4" Type="http://schemas.openxmlformats.org/officeDocument/2006/relationships/image" Target="../media/image52.emf"/></Relationships>
</file>

<file path=ppt/slides/_rels/slide4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8.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4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8.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4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8.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4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8.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60.emf"/><Relationship Id="rId1" Type="http://schemas.openxmlformats.org/officeDocument/2006/relationships/slideLayout" Target="../slideLayouts/slideLayout8.xml"/><Relationship Id="rId5" Type="http://schemas.openxmlformats.org/officeDocument/2006/relationships/image" Target="../media/image62.emf"/><Relationship Id="rId4" Type="http://schemas.openxmlformats.org/officeDocument/2006/relationships/image" Target="../media/image61.emf"/></Relationships>
</file>

<file path=ppt/slides/_rels/slide5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8.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slides/_rels/slide5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78.png"/><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83.png"/></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8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image" Target="../media/image8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image" Target="../media/image91.png"/><Relationship Id="rId4" Type="http://schemas.openxmlformats.org/officeDocument/2006/relationships/image" Target="../media/image90.png"/></Relationships>
</file>

<file path=ppt/slides/_rels/slide8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5.xml"/><Relationship Id="rId1" Type="http://schemas.openxmlformats.org/officeDocument/2006/relationships/slideLayout" Target="../slideLayouts/slideLayout8.xml"/><Relationship Id="rId5" Type="http://schemas.openxmlformats.org/officeDocument/2006/relationships/image" Target="../media/image94.png"/><Relationship Id="rId4" Type="http://schemas.openxmlformats.org/officeDocument/2006/relationships/image" Target="../media/image93.png"/></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image" Target="../media/image96.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7.png"/><Relationship Id="rId2" Type="http://schemas.openxmlformats.org/officeDocument/2006/relationships/notesSlide" Target="../notesSlides/notesSlide67.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png"/><Relationship Id="rId7" Type="http://schemas.openxmlformats.org/officeDocument/2006/relationships/image" Target="../media/image98.png"/><Relationship Id="rId2" Type="http://schemas.openxmlformats.org/officeDocument/2006/relationships/notesSlide" Target="../notesSlides/notesSlide68.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9.xml"/><Relationship Id="rId1" Type="http://schemas.openxmlformats.org/officeDocument/2006/relationships/slideLayout" Target="../slideLayouts/slideLayout8.xml"/><Relationship Id="rId5" Type="http://schemas.openxmlformats.org/officeDocument/2006/relationships/image" Target="../media/image101.png"/><Relationship Id="rId4" Type="http://schemas.openxmlformats.org/officeDocument/2006/relationships/image" Target="../media/image42.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4.xml"/><Relationship Id="rId1" Type="http://schemas.openxmlformats.org/officeDocument/2006/relationships/slideLayout" Target="../slideLayouts/slideLayout8.xml"/><Relationship Id="rId4" Type="http://schemas.openxmlformats.org/officeDocument/2006/relationships/image" Target="../media/image105.png"/></Relationships>
</file>

<file path=ppt/slides/_rels/slide9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5.xml"/><Relationship Id="rId1" Type="http://schemas.openxmlformats.org/officeDocument/2006/relationships/slideLayout" Target="../slideLayouts/slideLayout8.xml"/><Relationship Id="rId4" Type="http://schemas.openxmlformats.org/officeDocument/2006/relationships/image" Target="../media/image107.png"/></Relationships>
</file>

<file path=ppt/slides/_rels/slide9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png"/><Relationship Id="rId7" Type="http://schemas.openxmlformats.org/officeDocument/2006/relationships/image" Target="../media/image98.png"/><Relationship Id="rId2" Type="http://schemas.openxmlformats.org/officeDocument/2006/relationships/notesSlide" Target="../notesSlides/notesSlide76.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0.xml"/><Relationship Id="rId1" Type="http://schemas.openxmlformats.org/officeDocument/2006/relationships/slideLayout" Target="../slideLayouts/slideLayout8.xml"/><Relationship Id="rId4" Type="http://schemas.openxmlformats.org/officeDocument/2006/relationships/image" Target="../media/image112.png"/></Relationships>
</file>

<file path=ppt/slides/_rels/slide9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1.xml"/><Relationship Id="rId1" Type="http://schemas.openxmlformats.org/officeDocument/2006/relationships/slideLayout" Target="../slideLayouts/slideLayout8.xml"/><Relationship Id="rId4" Type="http://schemas.openxmlformats.org/officeDocument/2006/relationships/image" Target="../media/image1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08510" y="1739146"/>
            <a:ext cx="7754587" cy="801708"/>
          </a:xfrm>
        </p:spPr>
        <p:txBody>
          <a:bodyPr/>
          <a:lstStyle/>
          <a:p>
            <a:r>
              <a:rPr lang="nl-BE" sz="4000" dirty="0" err="1"/>
              <a:t>OraFin</a:t>
            </a:r>
            <a:r>
              <a:rPr lang="nl-BE" sz="4000" dirty="0"/>
              <a:t>-opleiding</a:t>
            </a:r>
          </a:p>
        </p:txBody>
      </p:sp>
      <p:sp>
        <p:nvSpPr>
          <p:cNvPr id="4" name="Ondertitel 3"/>
          <p:cNvSpPr>
            <a:spLocks noGrp="1"/>
          </p:cNvSpPr>
          <p:nvPr>
            <p:ph type="subTitle" idx="1"/>
          </p:nvPr>
        </p:nvSpPr>
        <p:spPr>
          <a:xfrm>
            <a:off x="808510" y="4957484"/>
            <a:ext cx="5354606" cy="1053708"/>
          </a:xfrm>
        </p:spPr>
        <p:txBody>
          <a:bodyPr/>
          <a:lstStyle/>
          <a:p>
            <a:r>
              <a:rPr lang="nl-BE" sz="2800" dirty="0"/>
              <a:t>Voorjaar 2023</a:t>
            </a:r>
          </a:p>
          <a:p>
            <a:endParaRPr lang="nl-BE" sz="1800" dirty="0"/>
          </a:p>
          <a:p>
            <a:r>
              <a:rPr lang="nl-BE" sz="1800" dirty="0"/>
              <a:t>Wim Van Gemert</a:t>
            </a:r>
          </a:p>
          <a:p>
            <a:r>
              <a:rPr lang="nl-BE" sz="1800" dirty="0"/>
              <a:t>Kathleen Gees</a:t>
            </a:r>
          </a:p>
        </p:txBody>
      </p:sp>
      <p:sp>
        <p:nvSpPr>
          <p:cNvPr id="5" name="Titel 1">
            <a:extLst>
              <a:ext uri="{FF2B5EF4-FFF2-40B4-BE49-F238E27FC236}">
                <a16:creationId xmlns:a16="http://schemas.microsoft.com/office/drawing/2014/main" id="{603F5273-14CA-4E26-8924-1E6B645DD5D5}"/>
              </a:ext>
            </a:extLst>
          </p:cNvPr>
          <p:cNvSpPr txBox="1">
            <a:spLocks/>
          </p:cNvSpPr>
          <p:nvPr/>
        </p:nvSpPr>
        <p:spPr>
          <a:xfrm>
            <a:off x="808509" y="2864859"/>
            <a:ext cx="7754587" cy="1367765"/>
          </a:xfrm>
          <a:prstGeom prst="rect">
            <a:avLst/>
          </a:prstGeom>
        </p:spPr>
        <p:txBody>
          <a:bodyPr vert="horz" lIns="0" tIns="0" rIns="0" bIns="0" rtlCol="0" anchor="b" anchorCtr="0">
            <a:noAutofit/>
          </a:bodyPr>
          <a:lstStyle>
            <a:lvl1pPr algn="l" defTabSz="914400" rtl="0" eaLnBrk="1" latinLnBrk="0" hangingPunct="1">
              <a:lnSpc>
                <a:spcPts val="5400"/>
              </a:lnSpc>
              <a:spcBef>
                <a:spcPct val="0"/>
              </a:spcBef>
              <a:buNone/>
              <a:defRPr sz="54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sz="4800" dirty="0"/>
              <a:t>Themasessie Rapportering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Management</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030288"/>
            <a:ext cx="7796882" cy="5404984"/>
          </a:xfrm>
        </p:spPr>
        <p:txBody>
          <a:bodyPr/>
          <a:lstStyle/>
          <a:p>
            <a:pPr lvl="1" indent="-342900">
              <a:buFont typeface="Wingdings" panose="05000000000000000000" pitchFamily="2" charset="2"/>
              <a:buChar char="Ø"/>
            </a:pPr>
            <a:r>
              <a:rPr lang="nl-BE" dirty="0"/>
              <a:t>Rapporten ten behoeve van het management en de proces-beheerders</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Ze zijn bedoeld om enerzijds financiële beslissingen te kunnen nemen of te ondersteunen en anderzijds om processen bij te sturen en in te grijpen in de dagelijkse uitvoering</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Zijn veelal op een geaggregeerd niveau en bieden in de meeste gevallen ook de mogelijkheid om door te klikken naar de details</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3 soorten Managementrapporten in aparte dashboards die elk een veelvoud van rapporten bevatten met uitgebreide weergavemogelijkheden: Betaalgedrag, Goedkeuringsstroom en KPI-Procesexcepties</a:t>
            </a:r>
            <a:endParaRPr lang="nl-BE" sz="1800" dirty="0"/>
          </a:p>
        </p:txBody>
      </p:sp>
    </p:spTree>
    <p:extLst>
      <p:ext uri="{BB962C8B-B14F-4D97-AF65-F5344CB8AC3E}">
        <p14:creationId xmlns:p14="http://schemas.microsoft.com/office/powerpoint/2010/main" val="18003338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79068" y="2597869"/>
            <a:ext cx="7001435" cy="831131"/>
          </a:xfrm>
        </p:spPr>
        <p:txBody>
          <a:bodyPr/>
          <a:lstStyle/>
          <a:p>
            <a:r>
              <a:rPr lang="nl-BE" sz="4000" dirty="0"/>
              <a:t>Rapport resultaten in je mailbox - Delivers</a:t>
            </a:r>
          </a:p>
        </p:txBody>
      </p:sp>
    </p:spTree>
    <p:extLst>
      <p:ext uri="{BB962C8B-B14F-4D97-AF65-F5344CB8AC3E}">
        <p14:creationId xmlns:p14="http://schemas.microsoft.com/office/powerpoint/2010/main" val="21719673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9244E0F0-FE53-494A-AA45-666FE3EBC6B4}"/>
              </a:ext>
            </a:extLst>
          </p:cNvPr>
          <p:cNvSpPr>
            <a:spLocks noGrp="1"/>
          </p:cNvSpPr>
          <p:nvPr>
            <p:ph idx="1"/>
          </p:nvPr>
        </p:nvSpPr>
        <p:spPr>
          <a:xfrm>
            <a:off x="669174" y="807719"/>
            <a:ext cx="8284326" cy="5326381"/>
          </a:xfrm>
        </p:spPr>
        <p:txBody>
          <a:bodyPr/>
          <a:lstStyle/>
          <a:p>
            <a:pPr marL="0" indent="0" eaLnBrk="1" hangingPunct="1">
              <a:buFontTx/>
              <a:buNone/>
              <a:defRPr/>
            </a:pPr>
            <a:r>
              <a:rPr lang="nl-BE" sz="2400" b="1" dirty="0"/>
              <a:t>Delivers en Alerts</a:t>
            </a:r>
            <a:br>
              <a:rPr lang="nl-BE" sz="1800" b="1" dirty="0"/>
            </a:br>
            <a:endParaRPr lang="nl-BE" sz="1600" dirty="0"/>
          </a:p>
          <a:p>
            <a:pPr marL="285750" indent="-285750" fontAlgn="ctr">
              <a:buFont typeface="Wingdings" panose="05000000000000000000" pitchFamily="2" charset="2"/>
              <a:buChar char="Ø"/>
            </a:pPr>
            <a:r>
              <a:rPr lang="nl-BE" sz="1800" dirty="0"/>
              <a:t>Delivers is het automatisch aanleveren op vaste tijdstippen van rapporten uit BI-rapportering per email</a:t>
            </a:r>
          </a:p>
          <a:p>
            <a:pPr marL="285750" indent="-285750" fontAlgn="ctr">
              <a:buFont typeface="Wingdings" panose="05000000000000000000" pitchFamily="2" charset="2"/>
              <a:buChar char="Ø"/>
            </a:pPr>
            <a:endParaRPr lang="nl-BE" sz="1800" dirty="0"/>
          </a:p>
          <a:p>
            <a:pPr marL="285750" indent="-285750" fontAlgn="ctr">
              <a:buFont typeface="Wingdings" panose="05000000000000000000" pitchFamily="2" charset="2"/>
              <a:buChar char="Ø"/>
            </a:pPr>
            <a:r>
              <a:rPr lang="nl-BE" sz="1800" dirty="0"/>
              <a:t>Informeren van gebruikers die niet vaak in de BI Rapportering komen alsook het systematisch uitsturen van rapporten via email</a:t>
            </a:r>
          </a:p>
          <a:p>
            <a:pPr fontAlgn="ctr">
              <a:buNone/>
            </a:pPr>
            <a:br>
              <a:rPr lang="nl-BE" sz="1800" dirty="0"/>
            </a:br>
            <a:endParaRPr lang="nl-BE" sz="800" dirty="0"/>
          </a:p>
          <a:p>
            <a:pPr marL="285750" indent="-285750" fontAlgn="ctr">
              <a:buFont typeface="Wingdings" panose="05000000000000000000" pitchFamily="2" charset="2"/>
              <a:buChar char="Ø"/>
            </a:pPr>
            <a:r>
              <a:rPr lang="nl-BE" sz="1800" dirty="0"/>
              <a:t>Een ‘Alert’ is een </a:t>
            </a:r>
            <a:r>
              <a:rPr lang="nl-BE" sz="1800" dirty="0" err="1"/>
              <a:t>Deliver</a:t>
            </a:r>
            <a:r>
              <a:rPr lang="nl-BE" sz="1800" dirty="0"/>
              <a:t> die enkel wordt uitgestuurd als bij een systemische “controle” aan een bepaalde voorwaarde wordt voldaan</a:t>
            </a:r>
            <a:br>
              <a:rPr lang="nl-BE" sz="1800" dirty="0"/>
            </a:br>
            <a:br>
              <a:rPr lang="nl-BE" sz="800" dirty="0"/>
            </a:br>
            <a:r>
              <a:rPr lang="nl-BE" sz="1800" dirty="0"/>
              <a:t>Informeren van gebruikers dat er zich bepaalde “anomalieën” voordoen:</a:t>
            </a:r>
          </a:p>
          <a:p>
            <a:pPr marL="861750" lvl="1" indent="-285750" fontAlgn="ctr">
              <a:buFont typeface="Wingdings" panose="05000000000000000000" pitchFamily="2" charset="2"/>
              <a:buChar char="Ø"/>
            </a:pPr>
            <a:r>
              <a:rPr lang="nl-BE" sz="1600" dirty="0" err="1"/>
              <a:t>Vb</a:t>
            </a:r>
            <a:r>
              <a:rPr lang="nl-BE" sz="1600" dirty="0"/>
              <a:t>:</a:t>
            </a:r>
            <a:r>
              <a:rPr lang="nl-BE" sz="1800" dirty="0"/>
              <a:t> </a:t>
            </a:r>
          </a:p>
          <a:p>
            <a:pPr fontAlgn="ctr">
              <a:buNone/>
            </a:pPr>
            <a:endParaRPr lang="nl-BE" sz="800" dirty="0"/>
          </a:p>
          <a:p>
            <a:pPr fontAlgn="ctr">
              <a:buNone/>
            </a:pPr>
            <a:endParaRPr lang="nl-BE" sz="800" dirty="0"/>
          </a:p>
          <a:p>
            <a:pPr fontAlgn="ctr">
              <a:buNone/>
            </a:pPr>
            <a:endParaRPr lang="nl-BE" sz="1400" dirty="0"/>
          </a:p>
          <a:p>
            <a:pPr fontAlgn="ctr">
              <a:buNone/>
            </a:pPr>
            <a:endParaRPr lang="nl-BE" sz="1400" dirty="0"/>
          </a:p>
          <a:p>
            <a:pPr marL="171450" indent="-171450" fontAlgn="ctr">
              <a:buFont typeface="Wingdings" panose="05000000000000000000" pitchFamily="2" charset="2"/>
              <a:buChar char="Ø"/>
            </a:pPr>
            <a:endParaRPr lang="nl-BE" sz="800" dirty="0"/>
          </a:p>
          <a:p>
            <a:pPr marL="285750" indent="-285750" fontAlgn="ctr">
              <a:buFont typeface="Wingdings" panose="05000000000000000000" pitchFamily="2" charset="2"/>
              <a:buChar char="Ø"/>
            </a:pPr>
            <a:r>
              <a:rPr lang="nl-BE" sz="1800" dirty="0"/>
              <a:t>Alle gebruikers kunnen een verzoek doen om een “</a:t>
            </a:r>
            <a:r>
              <a:rPr lang="nl-BE" sz="1800" dirty="0" err="1"/>
              <a:t>Deliver</a:t>
            </a:r>
            <a:r>
              <a:rPr lang="nl-BE" sz="1800" dirty="0"/>
              <a:t>” te krijgen</a:t>
            </a:r>
          </a:p>
          <a:p>
            <a:pPr marL="285750" indent="-285750" fontAlgn="ctr">
              <a:buFont typeface="Wingdings" panose="05000000000000000000" pitchFamily="2" charset="2"/>
              <a:buChar char="Ø"/>
            </a:pPr>
            <a:endParaRPr lang="nl-BE" sz="800" b="1" dirty="0">
              <a:solidFill>
                <a:srgbClr val="00B0F0"/>
              </a:solidFill>
            </a:endParaRPr>
          </a:p>
          <a:p>
            <a:pPr fontAlgn="ctr">
              <a:buNone/>
            </a:pPr>
            <a:endParaRPr lang="nl-BE" sz="800" dirty="0"/>
          </a:p>
          <a:p>
            <a:pPr marL="171450" indent="-171450" fontAlgn="ctr">
              <a:buFont typeface="Wingdings" panose="05000000000000000000" pitchFamily="2" charset="2"/>
              <a:buChar char="Ø"/>
            </a:pPr>
            <a:endParaRPr lang="nl-BE" sz="800" dirty="0"/>
          </a:p>
          <a:p>
            <a:pPr fontAlgn="ctr">
              <a:buNone/>
            </a:pPr>
            <a:endParaRPr lang="nl-BE" sz="1800" b="1" dirty="0"/>
          </a:p>
          <a:p>
            <a:pPr marL="0" indent="0" eaLnBrk="1" hangingPunct="1">
              <a:buFontTx/>
              <a:buNone/>
              <a:defRPr/>
            </a:pPr>
            <a:endParaRPr lang="nl-BE" sz="800" dirty="0"/>
          </a:p>
        </p:txBody>
      </p:sp>
      <p:pic>
        <p:nvPicPr>
          <p:cNvPr id="5" name="Picture 10">
            <a:extLst>
              <a:ext uri="{FF2B5EF4-FFF2-40B4-BE49-F238E27FC236}">
                <a16:creationId xmlns:a16="http://schemas.microsoft.com/office/drawing/2014/main" id="{F98C2D6F-E460-4239-A137-F9377608E4BC}"/>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640000">
            <a:off x="1318" y="1002551"/>
            <a:ext cx="688179" cy="659175"/>
          </a:xfrm>
          <a:prstGeom prst="rect">
            <a:avLst/>
          </a:prstGeom>
          <a:solidFill>
            <a:schemeClr val="accent1">
              <a:alpha val="0"/>
            </a:schemeClr>
          </a:solidFill>
          <a:ln w="9525">
            <a:noFill/>
            <a:miter lim="800000"/>
            <a:headEnd/>
            <a:tailEnd/>
          </a:ln>
          <a:scene3d>
            <a:camera prst="orthographicFront">
              <a:rot lat="0" lon="11399999" rev="0"/>
            </a:camera>
            <a:lightRig rig="threePt" dir="t"/>
          </a:scene3d>
        </p:spPr>
      </p:pic>
      <p:pic>
        <p:nvPicPr>
          <p:cNvPr id="2" name="Afbeelding 1">
            <a:extLst>
              <a:ext uri="{FF2B5EF4-FFF2-40B4-BE49-F238E27FC236}">
                <a16:creationId xmlns:a16="http://schemas.microsoft.com/office/drawing/2014/main" id="{8A51C0B3-E96A-4CED-AAE9-9F108F49B158}"/>
              </a:ext>
            </a:extLst>
          </p:cNvPr>
          <p:cNvPicPr>
            <a:picLocks noChangeAspect="1"/>
          </p:cNvPicPr>
          <p:nvPr/>
        </p:nvPicPr>
        <p:blipFill>
          <a:blip r:embed="rId4"/>
          <a:stretch>
            <a:fillRect/>
          </a:stretch>
        </p:blipFill>
        <p:spPr>
          <a:xfrm>
            <a:off x="2082530" y="3983984"/>
            <a:ext cx="3792977" cy="831108"/>
          </a:xfrm>
          <a:prstGeom prst="rect">
            <a:avLst/>
          </a:prstGeom>
        </p:spPr>
      </p:pic>
      <p:sp>
        <p:nvSpPr>
          <p:cNvPr id="8" name="Titel 1">
            <a:extLst>
              <a:ext uri="{FF2B5EF4-FFF2-40B4-BE49-F238E27FC236}">
                <a16:creationId xmlns:a16="http://schemas.microsoft.com/office/drawing/2014/main" id="{5CA10286-AB7E-435A-AD9B-A76ACD34967D}"/>
              </a:ext>
            </a:extLst>
          </p:cNvPr>
          <p:cNvSpPr>
            <a:spLocks noGrp="1"/>
          </p:cNvSpPr>
          <p:nvPr>
            <p:ph type="title"/>
          </p:nvPr>
        </p:nvSpPr>
        <p:spPr>
          <a:xfrm>
            <a:off x="1347118" y="127914"/>
            <a:ext cx="7796881" cy="536116"/>
          </a:xfrm>
        </p:spPr>
        <p:txBody>
          <a:bodyPr/>
          <a:lstStyle/>
          <a:p>
            <a:r>
              <a:rPr lang="nl-BE" sz="3600" dirty="0"/>
              <a:t>Rapport resultaten in je mailbox</a:t>
            </a:r>
          </a:p>
        </p:txBody>
      </p:sp>
    </p:spTree>
    <p:extLst>
      <p:ext uri="{BB962C8B-B14F-4D97-AF65-F5344CB8AC3E}">
        <p14:creationId xmlns:p14="http://schemas.microsoft.com/office/powerpoint/2010/main" val="42303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35" presetClass="emph" presetSubtype="0" repeatCount="4000" fill="hold" nodeType="after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9244E0F0-FE53-494A-AA45-666FE3EBC6B4}"/>
              </a:ext>
            </a:extLst>
          </p:cNvPr>
          <p:cNvSpPr>
            <a:spLocks noGrp="1"/>
          </p:cNvSpPr>
          <p:nvPr>
            <p:ph idx="1"/>
          </p:nvPr>
        </p:nvSpPr>
        <p:spPr>
          <a:xfrm>
            <a:off x="669174" y="807719"/>
            <a:ext cx="8284326" cy="5326381"/>
          </a:xfrm>
        </p:spPr>
        <p:txBody>
          <a:bodyPr/>
          <a:lstStyle/>
          <a:p>
            <a:pPr>
              <a:buNone/>
              <a:defRPr/>
            </a:pPr>
            <a:r>
              <a:rPr lang="nl-BE" sz="2400" b="1" dirty="0"/>
              <a:t>Delivers en Alerts</a:t>
            </a:r>
            <a:br>
              <a:rPr lang="nl-BE" sz="1800" b="1" dirty="0"/>
            </a:br>
            <a:endParaRPr lang="nl-BE" sz="800" dirty="0"/>
          </a:p>
          <a:p>
            <a:pPr marL="285750" indent="-285750" fontAlgn="ctr">
              <a:buFont typeface="Wingdings" panose="05000000000000000000" pitchFamily="2" charset="2"/>
              <a:buChar char="Ø"/>
            </a:pPr>
            <a:endParaRPr lang="nl-BE" sz="800" b="1" dirty="0">
              <a:solidFill>
                <a:srgbClr val="00B0F0"/>
              </a:solidFill>
            </a:endParaRPr>
          </a:p>
          <a:p>
            <a:pPr marL="285750" indent="-285750" fontAlgn="ctr">
              <a:buFont typeface="Wingdings" panose="05000000000000000000" pitchFamily="2" charset="2"/>
              <a:buChar char="Ø"/>
            </a:pPr>
            <a:r>
              <a:rPr lang="nl-BE" sz="1800" dirty="0"/>
              <a:t>Alle rapporten zijn mogelijk, na validatie van volume, doorlooptijd en gewenste frequentie</a:t>
            </a:r>
          </a:p>
          <a:p>
            <a:pPr fontAlgn="ctr">
              <a:buNone/>
            </a:pPr>
            <a:endParaRPr lang="nl-BE" sz="1800" dirty="0"/>
          </a:p>
          <a:p>
            <a:pPr marL="285750" indent="-285750" fontAlgn="ctr">
              <a:buFont typeface="Wingdings" panose="05000000000000000000" pitchFamily="2" charset="2"/>
              <a:buChar char="Ø"/>
            </a:pPr>
            <a:r>
              <a:rPr lang="nl-BE" sz="1800" dirty="0"/>
              <a:t>Invullen aanvraagtemplate en verzoek loggen via selfservice helpdesk</a:t>
            </a:r>
            <a:endParaRPr lang="nl-BE" sz="1800" u="sng" dirty="0"/>
          </a:p>
          <a:p>
            <a:pPr marL="171450" indent="-171450" fontAlgn="ctr">
              <a:buFont typeface="Wingdings" panose="05000000000000000000" pitchFamily="2" charset="2"/>
              <a:buChar char="Ø"/>
            </a:pPr>
            <a:endParaRPr lang="nl-BE" sz="1800" dirty="0"/>
          </a:p>
          <a:p>
            <a:pPr marL="285750" indent="-285750" fontAlgn="ctr">
              <a:buFont typeface="Wingdings" panose="05000000000000000000" pitchFamily="2" charset="2"/>
              <a:buChar char="Ø"/>
            </a:pPr>
            <a:r>
              <a:rPr lang="nl-BE" sz="1800" dirty="0"/>
              <a:t>Wordt in productie gesteld na validatie van de aanvraag en na een test, niet release gebonden</a:t>
            </a:r>
          </a:p>
          <a:p>
            <a:pPr marL="171450" indent="-171450" fontAlgn="ctr">
              <a:buFont typeface="Wingdings" panose="05000000000000000000" pitchFamily="2" charset="2"/>
              <a:buChar char="Ø"/>
            </a:pPr>
            <a:endParaRPr lang="nl-BE" sz="1800" dirty="0"/>
          </a:p>
          <a:p>
            <a:pPr marL="285750" indent="-285750" fontAlgn="ctr">
              <a:buFont typeface="Wingdings" panose="05000000000000000000" pitchFamily="2" charset="2"/>
              <a:buChar char="Ø"/>
            </a:pPr>
            <a:r>
              <a:rPr lang="nl-BE" sz="1800" dirty="0"/>
              <a:t>Aanvraagformulier is te vinden op de </a:t>
            </a:r>
            <a:r>
              <a:rPr lang="nl-BE" sz="1800" dirty="0" err="1"/>
              <a:t>OraFin</a:t>
            </a:r>
            <a:r>
              <a:rPr lang="nl-BE" sz="1800" dirty="0"/>
              <a:t>-website – “</a:t>
            </a:r>
            <a:r>
              <a:rPr lang="nl-BE" sz="1800" b="1" u="sng" dirty="0"/>
              <a:t>Resultaten van rapporten in je mailbox?” – Aanvraag Delivers:</a:t>
            </a:r>
            <a:br>
              <a:rPr lang="nl-BE" sz="1800" dirty="0"/>
            </a:br>
            <a:r>
              <a:rPr lang="nl-BE" sz="1800" b="1" dirty="0">
                <a:hlinkClick r:id="rId3"/>
              </a:rPr>
              <a:t>https://www.fb-intranet.be/aanvraag-template-delivers</a:t>
            </a:r>
            <a:endParaRPr lang="nl-BE" sz="1800" b="1" dirty="0"/>
          </a:p>
          <a:p>
            <a:pPr marL="285750" indent="-285750" fontAlgn="ctr">
              <a:buFont typeface="Wingdings" panose="05000000000000000000" pitchFamily="2" charset="2"/>
              <a:buChar char="Ø"/>
            </a:pPr>
            <a:endParaRPr lang="nl-BE" sz="1800" b="1" dirty="0"/>
          </a:p>
          <a:p>
            <a:pPr fontAlgn="ctr">
              <a:buNone/>
            </a:pPr>
            <a:endParaRPr lang="nl-BE" sz="1800" b="1" dirty="0"/>
          </a:p>
          <a:p>
            <a:pPr marL="0" indent="0" eaLnBrk="1" hangingPunct="1">
              <a:buFontTx/>
              <a:buNone/>
              <a:defRPr/>
            </a:pPr>
            <a:endParaRPr lang="nl-BE" sz="800" dirty="0"/>
          </a:p>
        </p:txBody>
      </p:sp>
      <p:pic>
        <p:nvPicPr>
          <p:cNvPr id="5" name="Picture 10">
            <a:extLst>
              <a:ext uri="{FF2B5EF4-FFF2-40B4-BE49-F238E27FC236}">
                <a16:creationId xmlns:a16="http://schemas.microsoft.com/office/drawing/2014/main" id="{F98C2D6F-E460-4239-A137-F9377608E4BC}"/>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640000">
            <a:off x="1318" y="1002551"/>
            <a:ext cx="688179" cy="659175"/>
          </a:xfrm>
          <a:prstGeom prst="rect">
            <a:avLst/>
          </a:prstGeom>
          <a:solidFill>
            <a:schemeClr val="accent1">
              <a:alpha val="0"/>
            </a:schemeClr>
          </a:solidFill>
          <a:ln w="9525">
            <a:noFill/>
            <a:miter lim="800000"/>
            <a:headEnd/>
            <a:tailEnd/>
          </a:ln>
          <a:scene3d>
            <a:camera prst="orthographicFront">
              <a:rot lat="0" lon="11399999" rev="0"/>
            </a:camera>
            <a:lightRig rig="threePt" dir="t"/>
          </a:scene3d>
        </p:spPr>
      </p:pic>
      <p:sp>
        <p:nvSpPr>
          <p:cNvPr id="7" name="Titel 1">
            <a:extLst>
              <a:ext uri="{FF2B5EF4-FFF2-40B4-BE49-F238E27FC236}">
                <a16:creationId xmlns:a16="http://schemas.microsoft.com/office/drawing/2014/main" id="{0F9AF7D5-74F4-480F-892D-D244619E8D10}"/>
              </a:ext>
            </a:extLst>
          </p:cNvPr>
          <p:cNvSpPr>
            <a:spLocks noGrp="1"/>
          </p:cNvSpPr>
          <p:nvPr>
            <p:ph type="title"/>
          </p:nvPr>
        </p:nvSpPr>
        <p:spPr>
          <a:xfrm>
            <a:off x="1347118" y="127914"/>
            <a:ext cx="7796881" cy="536116"/>
          </a:xfrm>
        </p:spPr>
        <p:txBody>
          <a:bodyPr/>
          <a:lstStyle/>
          <a:p>
            <a:r>
              <a:rPr lang="nl-BE" sz="3600" dirty="0"/>
              <a:t>Rapport resultaten in je mailbox</a:t>
            </a:r>
          </a:p>
        </p:txBody>
      </p:sp>
    </p:spTree>
    <p:extLst>
      <p:ext uri="{BB962C8B-B14F-4D97-AF65-F5344CB8AC3E}">
        <p14:creationId xmlns:p14="http://schemas.microsoft.com/office/powerpoint/2010/main" val="344044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35" presetClass="emph" presetSubtype="0" repeatCount="4000" fill="hold" nodeType="after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E9B58B9-1FF4-40F5-B110-8BDDE4D9C16A}"/>
              </a:ext>
            </a:extLst>
          </p:cNvPr>
          <p:cNvPicPr>
            <a:picLocks noChangeAspect="1"/>
          </p:cNvPicPr>
          <p:nvPr/>
        </p:nvPicPr>
        <p:blipFill>
          <a:blip r:embed="rId3"/>
          <a:stretch>
            <a:fillRect/>
          </a:stretch>
        </p:blipFill>
        <p:spPr>
          <a:xfrm>
            <a:off x="967971" y="1263382"/>
            <a:ext cx="6062695" cy="4700570"/>
          </a:xfrm>
          <a:prstGeom prst="rect">
            <a:avLst/>
          </a:prstGeom>
        </p:spPr>
      </p:pic>
      <p:sp>
        <p:nvSpPr>
          <p:cNvPr id="3" name="Titel 1"/>
          <p:cNvSpPr>
            <a:spLocks noGrp="1"/>
          </p:cNvSpPr>
          <p:nvPr>
            <p:ph type="title"/>
          </p:nvPr>
        </p:nvSpPr>
        <p:spPr>
          <a:xfrm>
            <a:off x="1347118" y="127914"/>
            <a:ext cx="7796881" cy="536116"/>
          </a:xfrm>
        </p:spPr>
        <p:txBody>
          <a:bodyPr/>
          <a:lstStyle/>
          <a:p>
            <a:r>
              <a:rPr lang="nl-BE" sz="3600" dirty="0"/>
              <a:t>Rapport resultaten in je mailbox</a:t>
            </a:r>
          </a:p>
        </p:txBody>
      </p:sp>
      <p:sp>
        <p:nvSpPr>
          <p:cNvPr id="4" name="Titel 1">
            <a:extLst>
              <a:ext uri="{FF2B5EF4-FFF2-40B4-BE49-F238E27FC236}">
                <a16:creationId xmlns:a16="http://schemas.microsoft.com/office/drawing/2014/main" id="{41F568E3-2DF4-42AF-8120-CE51B95FC2CB}"/>
              </a:ext>
            </a:extLst>
          </p:cNvPr>
          <p:cNvSpPr txBox="1">
            <a:spLocks/>
          </p:cNvSpPr>
          <p:nvPr/>
        </p:nvSpPr>
        <p:spPr bwMode="auto">
          <a:xfrm>
            <a:off x="975960" y="894049"/>
            <a:ext cx="74160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nl-BE" sz="2400" dirty="0" err="1">
                <a:latin typeface="+mn-lt"/>
              </a:rPr>
              <a:t>Delivers</a:t>
            </a:r>
            <a:r>
              <a:rPr lang="nl-BE" sz="2400" dirty="0">
                <a:latin typeface="+mn-lt"/>
              </a:rPr>
              <a:t>:  Aanvraagformulier</a:t>
            </a:r>
          </a:p>
        </p:txBody>
      </p:sp>
      <p:grpSp>
        <p:nvGrpSpPr>
          <p:cNvPr id="5" name="Groep 4">
            <a:extLst>
              <a:ext uri="{FF2B5EF4-FFF2-40B4-BE49-F238E27FC236}">
                <a16:creationId xmlns:a16="http://schemas.microsoft.com/office/drawing/2014/main" id="{5CC3F1A2-6B0E-4DA9-9BBC-E1896D909555}"/>
              </a:ext>
            </a:extLst>
          </p:cNvPr>
          <p:cNvGrpSpPr/>
          <p:nvPr/>
        </p:nvGrpSpPr>
        <p:grpSpPr>
          <a:xfrm>
            <a:off x="3519664" y="3130984"/>
            <a:ext cx="5362584" cy="2492355"/>
            <a:chOff x="3683339" y="2430605"/>
            <a:chExt cx="7729680" cy="3419793"/>
          </a:xfrm>
        </p:grpSpPr>
        <p:sp>
          <p:nvSpPr>
            <p:cNvPr id="9" name="Rechteraccolade 8">
              <a:extLst>
                <a:ext uri="{FF2B5EF4-FFF2-40B4-BE49-F238E27FC236}">
                  <a16:creationId xmlns:a16="http://schemas.microsoft.com/office/drawing/2014/main" id="{EE168948-44B9-4B82-99AA-0D53B2B328FF}"/>
                </a:ext>
              </a:extLst>
            </p:cNvPr>
            <p:cNvSpPr/>
            <p:nvPr/>
          </p:nvSpPr>
          <p:spPr>
            <a:xfrm>
              <a:off x="5200186" y="3228976"/>
              <a:ext cx="229064" cy="1722923"/>
            </a:xfrm>
            <a:prstGeom prst="rightBrace">
              <a:avLst/>
            </a:prstGeom>
            <a:noFill/>
            <a:ln w="19050" cap="flat" cmpd="sng" algn="ctr">
              <a:solidFill>
                <a:srgbClr val="3736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373636"/>
                </a:solidFill>
                <a:effectLst/>
                <a:uLnTx/>
                <a:uFillTx/>
                <a:latin typeface="FlandersArtSerif-Regular"/>
                <a:ea typeface="+mn-ea"/>
                <a:cs typeface="+mn-cs"/>
              </a:endParaRPr>
            </a:p>
          </p:txBody>
        </p:sp>
        <p:sp>
          <p:nvSpPr>
            <p:cNvPr id="10" name="Tekstvak 9">
              <a:extLst>
                <a:ext uri="{FF2B5EF4-FFF2-40B4-BE49-F238E27FC236}">
                  <a16:creationId xmlns:a16="http://schemas.microsoft.com/office/drawing/2014/main" id="{861D6232-9485-4AD3-BA77-FA6A7A945E64}"/>
                </a:ext>
              </a:extLst>
            </p:cNvPr>
            <p:cNvSpPr txBox="1"/>
            <p:nvPr/>
          </p:nvSpPr>
          <p:spPr>
            <a:xfrm>
              <a:off x="5429250" y="3692009"/>
              <a:ext cx="4289166" cy="886839"/>
            </a:xfrm>
            <a:prstGeom prst="rect">
              <a:avLst/>
            </a:prstGeom>
            <a:solidFill>
              <a:srgbClr val="F6F5F3">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800" b="1" i="0" u="none" strike="noStrike" kern="0" cap="none" spc="0" normalizeH="0" baseline="0" noProof="0" dirty="0">
                  <a:ln>
                    <a:noFill/>
                  </a:ln>
                  <a:solidFill>
                    <a:srgbClr val="373636"/>
                  </a:solidFill>
                  <a:effectLst/>
                  <a:uLnTx/>
                  <a:uFillTx/>
                </a:rPr>
                <a:t>Filters komen overeen met de prompts op het rapport</a:t>
              </a:r>
            </a:p>
          </p:txBody>
        </p:sp>
        <p:sp>
          <p:nvSpPr>
            <p:cNvPr id="11" name="Tekstvak 10">
              <a:extLst>
                <a:ext uri="{FF2B5EF4-FFF2-40B4-BE49-F238E27FC236}">
                  <a16:creationId xmlns:a16="http://schemas.microsoft.com/office/drawing/2014/main" id="{CB4EDE8B-899B-418C-B09E-506EA17C8D6B}"/>
                </a:ext>
              </a:extLst>
            </p:cNvPr>
            <p:cNvSpPr txBox="1"/>
            <p:nvPr/>
          </p:nvSpPr>
          <p:spPr>
            <a:xfrm>
              <a:off x="4374717" y="2430605"/>
              <a:ext cx="6689880" cy="633457"/>
            </a:xfrm>
            <a:prstGeom prst="rect">
              <a:avLst/>
            </a:prstGeom>
            <a:solidFill>
              <a:srgbClr val="F6F5F3">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200" b="1" i="0" u="none" strike="noStrike" kern="0" cap="none" spc="0" normalizeH="0" baseline="0" noProof="0" dirty="0">
                  <a:ln>
                    <a:noFill/>
                  </a:ln>
                  <a:solidFill>
                    <a:srgbClr val="373636"/>
                  </a:solidFill>
                  <a:effectLst/>
                  <a:uLnTx/>
                  <a:uFillTx/>
                </a:rPr>
                <a:t>Indien er meerdere weergaves beschikbaar zijn, gelieve te specifiëren welke.  Opmerking: geen </a:t>
              </a:r>
              <a:r>
                <a:rPr kumimoji="0" lang="nl-BE" sz="1200" b="1" i="0" u="none" strike="noStrike" kern="0" cap="none" spc="0" normalizeH="0" baseline="0" noProof="0" dirty="0" err="1">
                  <a:ln>
                    <a:noFill/>
                  </a:ln>
                  <a:solidFill>
                    <a:srgbClr val="373636"/>
                  </a:solidFill>
                  <a:effectLst/>
                  <a:uLnTx/>
                  <a:uFillTx/>
                </a:rPr>
                <a:t>xlsx</a:t>
              </a:r>
              <a:r>
                <a:rPr kumimoji="0" lang="nl-BE" sz="1200" b="1" i="0" u="none" strike="noStrike" kern="0" cap="none" spc="0" normalizeH="0" baseline="0" noProof="0" dirty="0">
                  <a:ln>
                    <a:noFill/>
                  </a:ln>
                  <a:solidFill>
                    <a:srgbClr val="373636"/>
                  </a:solidFill>
                  <a:effectLst/>
                  <a:uLnTx/>
                  <a:uFillTx/>
                </a:rPr>
                <a:t> bij selectie </a:t>
              </a:r>
              <a:r>
                <a:rPr kumimoji="0" lang="nl-BE" sz="1200" b="1" i="0" u="none" strike="noStrike" kern="0" cap="none" spc="0" normalizeH="0" baseline="0" noProof="0" dirty="0" err="1">
                  <a:ln>
                    <a:noFill/>
                  </a:ln>
                  <a:solidFill>
                    <a:srgbClr val="373636"/>
                  </a:solidFill>
                  <a:effectLst/>
                  <a:uLnTx/>
                  <a:uFillTx/>
                </a:rPr>
                <a:t>weergav</a:t>
              </a:r>
              <a:r>
                <a:rPr lang="nl-BE" sz="1200" b="1" kern="0" dirty="0">
                  <a:solidFill>
                    <a:srgbClr val="373636"/>
                  </a:solidFill>
                </a:rPr>
                <a:t>e </a:t>
              </a:r>
              <a:r>
                <a:rPr kumimoji="0" lang="nl-BE" sz="1200" b="1" i="0" u="none" strike="noStrike" kern="0" cap="none" spc="0" normalizeH="0" baseline="0" noProof="0" dirty="0">
                  <a:ln>
                    <a:noFill/>
                  </a:ln>
                  <a:solidFill>
                    <a:srgbClr val="373636"/>
                  </a:solidFill>
                  <a:effectLst/>
                  <a:uLnTx/>
                  <a:uFillTx/>
                </a:rPr>
                <a:t>!</a:t>
              </a:r>
            </a:p>
          </p:txBody>
        </p:sp>
        <p:sp>
          <p:nvSpPr>
            <p:cNvPr id="12" name="Tekstvak 11">
              <a:extLst>
                <a:ext uri="{FF2B5EF4-FFF2-40B4-BE49-F238E27FC236}">
                  <a16:creationId xmlns:a16="http://schemas.microsoft.com/office/drawing/2014/main" id="{47727BDB-951C-4B32-823C-EAC9B20BC886}"/>
                </a:ext>
              </a:extLst>
            </p:cNvPr>
            <p:cNvSpPr txBox="1"/>
            <p:nvPr/>
          </p:nvSpPr>
          <p:spPr>
            <a:xfrm>
              <a:off x="3683339" y="5041013"/>
              <a:ext cx="7729680" cy="422305"/>
            </a:xfrm>
            <a:prstGeom prst="rect">
              <a:avLst/>
            </a:prstGeom>
            <a:solidFill>
              <a:srgbClr val="F6F5F3">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400" b="1" i="0" u="none" strike="noStrike" kern="0" cap="none" spc="0" normalizeH="0" baseline="0" noProof="0" dirty="0">
                  <a:ln>
                    <a:noFill/>
                  </a:ln>
                  <a:solidFill>
                    <a:srgbClr val="373636"/>
                  </a:solidFill>
                  <a:effectLst/>
                  <a:uLnTx/>
                  <a:uFillTx/>
                </a:rPr>
                <a:t>Keuze uit wekelijks of maandelijks (dagelijks voor “snelle” rapporten)</a:t>
              </a:r>
            </a:p>
          </p:txBody>
        </p:sp>
        <p:sp>
          <p:nvSpPr>
            <p:cNvPr id="13" name="Tekstvak 12">
              <a:extLst>
                <a:ext uri="{FF2B5EF4-FFF2-40B4-BE49-F238E27FC236}">
                  <a16:creationId xmlns:a16="http://schemas.microsoft.com/office/drawing/2014/main" id="{50F0B124-E1B9-4953-891B-325805E36FD1}"/>
                </a:ext>
              </a:extLst>
            </p:cNvPr>
            <p:cNvSpPr txBox="1"/>
            <p:nvPr/>
          </p:nvSpPr>
          <p:spPr>
            <a:xfrm>
              <a:off x="3683339" y="5428093"/>
              <a:ext cx="3958189" cy="422305"/>
            </a:xfrm>
            <a:prstGeom prst="rect">
              <a:avLst/>
            </a:prstGeom>
            <a:solidFill>
              <a:srgbClr val="F6F5F3">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400" b="1" i="0" u="none" strike="noStrike" kern="0" cap="none" spc="0" normalizeH="0" baseline="0" noProof="0" dirty="0">
                  <a:ln>
                    <a:noFill/>
                  </a:ln>
                  <a:solidFill>
                    <a:srgbClr val="373636"/>
                  </a:solidFill>
                  <a:effectLst/>
                  <a:uLnTx/>
                  <a:uFillTx/>
                </a:rPr>
                <a:t>Keuze uit PDF, XLSX, CSV, HTML</a:t>
              </a:r>
            </a:p>
          </p:txBody>
        </p:sp>
        <p:sp>
          <p:nvSpPr>
            <p:cNvPr id="14" name="Rechteraccolade 13">
              <a:extLst>
                <a:ext uri="{FF2B5EF4-FFF2-40B4-BE49-F238E27FC236}">
                  <a16:creationId xmlns:a16="http://schemas.microsoft.com/office/drawing/2014/main" id="{E6A42B2E-6B95-49B1-8AF1-9640B8CA2FD0}"/>
                </a:ext>
              </a:extLst>
            </p:cNvPr>
            <p:cNvSpPr/>
            <p:nvPr/>
          </p:nvSpPr>
          <p:spPr>
            <a:xfrm>
              <a:off x="3904297" y="2680095"/>
              <a:ext cx="219075" cy="243303"/>
            </a:xfrm>
            <a:prstGeom prst="rightBrace">
              <a:avLst/>
            </a:prstGeom>
            <a:noFill/>
            <a:ln w="19050" cap="flat" cmpd="sng" algn="ctr">
              <a:solidFill>
                <a:srgbClr val="3736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373636"/>
                </a:solidFill>
                <a:effectLst/>
                <a:uLnTx/>
                <a:uFillTx/>
                <a:latin typeface="FlandersArtSerif-Regular"/>
                <a:ea typeface="+mn-ea"/>
                <a:cs typeface="+mn-cs"/>
              </a:endParaRPr>
            </a:p>
          </p:txBody>
        </p:sp>
      </p:grpSp>
      <p:sp>
        <p:nvSpPr>
          <p:cNvPr id="15" name="Tekstvak 2">
            <a:extLst>
              <a:ext uri="{FF2B5EF4-FFF2-40B4-BE49-F238E27FC236}">
                <a16:creationId xmlns:a16="http://schemas.microsoft.com/office/drawing/2014/main" id="{FF1690C1-6DE4-483B-8E0C-CEC564B7619E}"/>
              </a:ext>
            </a:extLst>
          </p:cNvPr>
          <p:cNvSpPr txBox="1">
            <a:spLocks noChangeArrowheads="1"/>
          </p:cNvSpPr>
          <p:nvPr/>
        </p:nvSpPr>
        <p:spPr bwMode="auto">
          <a:xfrm>
            <a:off x="5545896" y="2408048"/>
            <a:ext cx="2767013" cy="580710"/>
          </a:xfrm>
          <a:prstGeom prst="rect">
            <a:avLst/>
          </a:prstGeom>
          <a:solidFill>
            <a:schemeClr val="accent1">
              <a:lumMod val="40000"/>
              <a:lumOff val="60000"/>
            </a:schemeClr>
          </a:solidFill>
          <a:ln>
            <a:no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defRPr/>
            </a:pPr>
            <a:r>
              <a:rPr lang="nl-BE" sz="1600" dirty="0"/>
              <a:t>Navigeren over lichtoranje cellen geeft meer info</a:t>
            </a:r>
            <a:endParaRPr lang="nl-BE" sz="1000" dirty="0"/>
          </a:p>
        </p:txBody>
      </p:sp>
    </p:spTree>
    <p:extLst>
      <p:ext uri="{BB962C8B-B14F-4D97-AF65-F5344CB8AC3E}">
        <p14:creationId xmlns:p14="http://schemas.microsoft.com/office/powerpoint/2010/main" val="41884871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3DE083F2-27CD-4A20-9839-46F357CA4DE5}"/>
              </a:ext>
            </a:extLst>
          </p:cNvPr>
          <p:cNvPicPr>
            <a:picLocks noChangeAspect="1"/>
          </p:cNvPicPr>
          <p:nvPr/>
        </p:nvPicPr>
        <p:blipFill>
          <a:blip r:embed="rId3"/>
          <a:stretch>
            <a:fillRect/>
          </a:stretch>
        </p:blipFill>
        <p:spPr>
          <a:xfrm>
            <a:off x="457200" y="1535706"/>
            <a:ext cx="8582025" cy="3519784"/>
          </a:xfrm>
          <a:prstGeom prst="rect">
            <a:avLst/>
          </a:prstGeom>
        </p:spPr>
      </p:pic>
      <p:sp>
        <p:nvSpPr>
          <p:cNvPr id="3" name="Titel 1"/>
          <p:cNvSpPr>
            <a:spLocks noGrp="1"/>
          </p:cNvSpPr>
          <p:nvPr>
            <p:ph type="title"/>
          </p:nvPr>
        </p:nvSpPr>
        <p:spPr>
          <a:xfrm>
            <a:off x="1347118" y="127914"/>
            <a:ext cx="7796881" cy="536116"/>
          </a:xfrm>
        </p:spPr>
        <p:txBody>
          <a:bodyPr/>
          <a:lstStyle/>
          <a:p>
            <a:r>
              <a:rPr lang="nl-BE" sz="3600" dirty="0"/>
              <a:t>Rapport resultaten in je mailbox</a:t>
            </a:r>
          </a:p>
        </p:txBody>
      </p:sp>
      <p:sp>
        <p:nvSpPr>
          <p:cNvPr id="4" name="Titel 1">
            <a:extLst>
              <a:ext uri="{FF2B5EF4-FFF2-40B4-BE49-F238E27FC236}">
                <a16:creationId xmlns:a16="http://schemas.microsoft.com/office/drawing/2014/main" id="{A7B9FE0B-DE20-43AD-AEFC-92A82688442E}"/>
              </a:ext>
            </a:extLst>
          </p:cNvPr>
          <p:cNvSpPr txBox="1">
            <a:spLocks/>
          </p:cNvSpPr>
          <p:nvPr/>
        </p:nvSpPr>
        <p:spPr bwMode="auto">
          <a:xfrm>
            <a:off x="457200" y="1119922"/>
            <a:ext cx="74160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nl-BE" sz="2400" dirty="0" err="1">
                <a:latin typeface="+mn-lt"/>
              </a:rPr>
              <a:t>Delivers</a:t>
            </a:r>
            <a:r>
              <a:rPr lang="nl-BE" sz="2400" dirty="0">
                <a:latin typeface="+mn-lt"/>
              </a:rPr>
              <a:t>: Vergeet je account info niet te updaten </a:t>
            </a:r>
          </a:p>
        </p:txBody>
      </p:sp>
      <p:pic>
        <p:nvPicPr>
          <p:cNvPr id="2" name="Afbeelding 1">
            <a:extLst>
              <a:ext uri="{FF2B5EF4-FFF2-40B4-BE49-F238E27FC236}">
                <a16:creationId xmlns:a16="http://schemas.microsoft.com/office/drawing/2014/main" id="{AB4D4024-A6FE-40EF-82A4-5EA1E5A0B641}"/>
              </a:ext>
            </a:extLst>
          </p:cNvPr>
          <p:cNvPicPr>
            <a:picLocks noChangeAspect="1"/>
          </p:cNvPicPr>
          <p:nvPr/>
        </p:nvPicPr>
        <p:blipFill>
          <a:blip r:embed="rId4"/>
          <a:stretch>
            <a:fillRect/>
          </a:stretch>
        </p:blipFill>
        <p:spPr>
          <a:xfrm>
            <a:off x="2790391" y="1800368"/>
            <a:ext cx="3915641" cy="1335218"/>
          </a:xfrm>
          <a:prstGeom prst="rect">
            <a:avLst/>
          </a:prstGeom>
          <a:ln>
            <a:solidFill>
              <a:schemeClr val="accent1">
                <a:lumMod val="50000"/>
              </a:schemeClr>
            </a:solidFill>
          </a:ln>
        </p:spPr>
      </p:pic>
      <p:pic>
        <p:nvPicPr>
          <p:cNvPr id="11" name="Picture 10">
            <a:extLst>
              <a:ext uri="{FF2B5EF4-FFF2-40B4-BE49-F238E27FC236}">
                <a16:creationId xmlns:a16="http://schemas.microsoft.com/office/drawing/2014/main" id="{A39C216E-3286-42A3-9B87-988FFDAC7841}"/>
              </a:ext>
            </a:extLst>
          </p:cNvPr>
          <p:cNvPicPr>
            <a:picLocks noChangeAspect="1"/>
          </p:cNvPicPr>
          <p:nvPr/>
        </p:nvPicPr>
        <p:blipFill>
          <a:blip r:embed="rId5"/>
          <a:stretch>
            <a:fillRect/>
          </a:stretch>
        </p:blipFill>
        <p:spPr>
          <a:xfrm>
            <a:off x="1656511" y="3135586"/>
            <a:ext cx="3015037" cy="2832353"/>
          </a:xfrm>
          <a:prstGeom prst="rect">
            <a:avLst/>
          </a:prstGeom>
          <a:ln>
            <a:solidFill>
              <a:schemeClr val="accent1">
                <a:lumMod val="50000"/>
              </a:schemeClr>
            </a:solidFill>
          </a:ln>
        </p:spPr>
      </p:pic>
      <p:sp>
        <p:nvSpPr>
          <p:cNvPr id="8" name="Ovaal 7">
            <a:extLst>
              <a:ext uri="{FF2B5EF4-FFF2-40B4-BE49-F238E27FC236}">
                <a16:creationId xmlns:a16="http://schemas.microsoft.com/office/drawing/2014/main" id="{3A4E6FF3-EAA1-4A12-A710-54E66BA539E7}"/>
              </a:ext>
            </a:extLst>
          </p:cNvPr>
          <p:cNvSpPr/>
          <p:nvPr/>
        </p:nvSpPr>
        <p:spPr>
          <a:xfrm>
            <a:off x="2115282" y="4051539"/>
            <a:ext cx="933450" cy="21907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a:extLst>
              <a:ext uri="{FF2B5EF4-FFF2-40B4-BE49-F238E27FC236}">
                <a16:creationId xmlns:a16="http://schemas.microsoft.com/office/drawing/2014/main" id="{00000000-0008-0000-0100-000007000000}"/>
              </a:ext>
            </a:extLst>
          </p:cNvPr>
          <p:cNvPicPr>
            <a:picLocks noChangeAspect="1"/>
          </p:cNvPicPr>
          <p:nvPr/>
        </p:nvPicPr>
        <p:blipFill>
          <a:blip r:embed="rId6"/>
          <a:stretch>
            <a:fillRect/>
          </a:stretch>
        </p:blipFill>
        <p:spPr>
          <a:xfrm>
            <a:off x="5128483" y="3135586"/>
            <a:ext cx="3966141" cy="2832353"/>
          </a:xfrm>
          <a:prstGeom prst="rect">
            <a:avLst/>
          </a:prstGeom>
          <a:ln>
            <a:solidFill>
              <a:schemeClr val="accent1">
                <a:lumMod val="50000"/>
              </a:schemeClr>
            </a:solidFill>
          </a:ln>
        </p:spPr>
      </p:pic>
      <p:sp>
        <p:nvSpPr>
          <p:cNvPr id="9" name="Ovaal 8">
            <a:extLst>
              <a:ext uri="{FF2B5EF4-FFF2-40B4-BE49-F238E27FC236}">
                <a16:creationId xmlns:a16="http://schemas.microsoft.com/office/drawing/2014/main" id="{8B9E0C52-CFCF-44C6-9D27-EB5315978F29}"/>
              </a:ext>
            </a:extLst>
          </p:cNvPr>
          <p:cNvSpPr/>
          <p:nvPr/>
        </p:nvSpPr>
        <p:spPr>
          <a:xfrm>
            <a:off x="5558978" y="3478274"/>
            <a:ext cx="1552575" cy="3238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Pijl: rechts 12">
            <a:extLst>
              <a:ext uri="{FF2B5EF4-FFF2-40B4-BE49-F238E27FC236}">
                <a16:creationId xmlns:a16="http://schemas.microsoft.com/office/drawing/2014/main" id="{2600D58A-CD99-4C8B-9423-182C1529D456}"/>
              </a:ext>
            </a:extLst>
          </p:cNvPr>
          <p:cNvSpPr/>
          <p:nvPr/>
        </p:nvSpPr>
        <p:spPr>
          <a:xfrm>
            <a:off x="4572000" y="4270614"/>
            <a:ext cx="685800" cy="464852"/>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ijl: gekromd rechts 13">
            <a:extLst>
              <a:ext uri="{FF2B5EF4-FFF2-40B4-BE49-F238E27FC236}">
                <a16:creationId xmlns:a16="http://schemas.microsoft.com/office/drawing/2014/main" id="{65C5D63F-D2CB-4BBB-B1DD-5C5180B9993D}"/>
              </a:ext>
            </a:extLst>
          </p:cNvPr>
          <p:cNvSpPr/>
          <p:nvPr/>
        </p:nvSpPr>
        <p:spPr>
          <a:xfrm>
            <a:off x="2036618" y="2649682"/>
            <a:ext cx="753773" cy="779318"/>
          </a:xfrm>
          <a:prstGeom prst="curved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9827089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79068" y="2597869"/>
            <a:ext cx="7001435" cy="831131"/>
          </a:xfrm>
        </p:spPr>
        <p:txBody>
          <a:bodyPr/>
          <a:lstStyle/>
          <a:p>
            <a:r>
              <a:rPr lang="nl-BE" sz="4000" dirty="0"/>
              <a:t>Data Extracten </a:t>
            </a:r>
          </a:p>
        </p:txBody>
      </p:sp>
    </p:spTree>
    <p:extLst>
      <p:ext uri="{BB962C8B-B14F-4D97-AF65-F5344CB8AC3E}">
        <p14:creationId xmlns:p14="http://schemas.microsoft.com/office/powerpoint/2010/main" val="7282169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Data Extracten</a:t>
            </a:r>
          </a:p>
        </p:txBody>
      </p:sp>
      <p:sp>
        <p:nvSpPr>
          <p:cNvPr id="4" name="Titel 1">
            <a:extLst>
              <a:ext uri="{FF2B5EF4-FFF2-40B4-BE49-F238E27FC236}">
                <a16:creationId xmlns:a16="http://schemas.microsoft.com/office/drawing/2014/main" id="{A7B9FE0B-DE20-43AD-AEFC-92A82688442E}"/>
              </a:ext>
            </a:extLst>
          </p:cNvPr>
          <p:cNvSpPr txBox="1">
            <a:spLocks/>
          </p:cNvSpPr>
          <p:nvPr/>
        </p:nvSpPr>
        <p:spPr bwMode="auto">
          <a:xfrm>
            <a:off x="525293" y="950797"/>
            <a:ext cx="8472792" cy="464742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endParaRPr lang="nl-BE" sz="1000" b="0" dirty="0">
              <a:latin typeface="+mn-lt"/>
            </a:endParaRPr>
          </a:p>
          <a:p>
            <a:pPr marL="342900" indent="-342900">
              <a:buFont typeface="Wingdings" panose="05000000000000000000" pitchFamily="2" charset="2"/>
              <a:buChar char="§"/>
            </a:pPr>
            <a:r>
              <a:rPr lang="nl-BE" sz="2000" b="0" dirty="0">
                <a:latin typeface="+mn-lt"/>
              </a:rPr>
              <a:t>Data vanuit BI voor BI-tools van entiteiten/</a:t>
            </a:r>
            <a:r>
              <a:rPr lang="nl-BE" sz="2000" b="0" dirty="0" err="1">
                <a:latin typeface="+mn-lt"/>
              </a:rPr>
              <a:t>Org</a:t>
            </a:r>
            <a:r>
              <a:rPr lang="nl-BE" sz="2000" b="0" dirty="0">
                <a:latin typeface="+mn-lt"/>
              </a:rPr>
              <a:t>-Rechtspersonen</a:t>
            </a:r>
          </a:p>
          <a:p>
            <a:endParaRPr lang="nl-BE" sz="1000" b="0" dirty="0">
              <a:latin typeface="+mn-lt"/>
            </a:endParaRPr>
          </a:p>
          <a:p>
            <a:pPr marL="342900" indent="-342900">
              <a:buFont typeface="Wingdings" panose="05000000000000000000" pitchFamily="2" charset="2"/>
              <a:buChar char="§"/>
            </a:pPr>
            <a:r>
              <a:rPr lang="nl-BE" sz="2000" b="0" dirty="0">
                <a:latin typeface="+mn-lt"/>
              </a:rPr>
              <a:t>Doel: een opvolgsysteem bij de entiteit/</a:t>
            </a:r>
            <a:r>
              <a:rPr lang="nl-BE" sz="2000" b="0" dirty="0" err="1">
                <a:latin typeface="+mn-lt"/>
              </a:rPr>
              <a:t>Org</a:t>
            </a:r>
            <a:r>
              <a:rPr lang="nl-BE" sz="2000" b="0" dirty="0">
                <a:latin typeface="+mn-lt"/>
              </a:rPr>
              <a:t> verrijken met </a:t>
            </a:r>
            <a:r>
              <a:rPr lang="nl-BE" sz="2000" b="0" dirty="0" err="1">
                <a:latin typeface="+mn-lt"/>
              </a:rPr>
              <a:t>OraFin</a:t>
            </a:r>
            <a:r>
              <a:rPr lang="nl-BE" sz="2000" b="0" dirty="0">
                <a:latin typeface="+mn-lt"/>
              </a:rPr>
              <a:t> data om met data die niet in </a:t>
            </a:r>
            <a:r>
              <a:rPr lang="nl-BE" sz="2000" b="0" dirty="0" err="1">
                <a:latin typeface="+mn-lt"/>
              </a:rPr>
              <a:t>OraFin</a:t>
            </a:r>
            <a:r>
              <a:rPr lang="nl-BE" sz="2000" b="0" dirty="0">
                <a:latin typeface="+mn-lt"/>
              </a:rPr>
              <a:t> zit tot geïntegreerde rapportering te komen</a:t>
            </a:r>
          </a:p>
          <a:p>
            <a:pPr marL="342900" indent="-342900">
              <a:buFont typeface="Wingdings" panose="05000000000000000000" pitchFamily="2" charset="2"/>
              <a:buChar char="§"/>
            </a:pPr>
            <a:endParaRPr lang="nl-BE" sz="1000" b="0" dirty="0">
              <a:latin typeface="+mn-lt"/>
            </a:endParaRPr>
          </a:p>
          <a:p>
            <a:pPr marL="342900" indent="-342900">
              <a:buFont typeface="Wingdings" panose="05000000000000000000" pitchFamily="2" charset="2"/>
              <a:buChar char="§"/>
            </a:pPr>
            <a:r>
              <a:rPr lang="nl-BE" sz="2000" b="0" dirty="0">
                <a:latin typeface="+mn-lt"/>
              </a:rPr>
              <a:t>Hoe:  Files in .CSV (</a:t>
            </a:r>
            <a:r>
              <a:rPr lang="nl-BE" sz="2000" b="0" dirty="0" err="1">
                <a:latin typeface="+mn-lt"/>
              </a:rPr>
              <a:t>vb</a:t>
            </a:r>
            <a:r>
              <a:rPr lang="nl-BE" sz="2000" b="0" dirty="0">
                <a:latin typeface="+mn-lt"/>
              </a:rPr>
              <a:t> “|” separator) formaat; via dropservers getransfereerd</a:t>
            </a:r>
          </a:p>
          <a:p>
            <a:pPr marL="342900" indent="-342900">
              <a:buFont typeface="Wingdings" panose="05000000000000000000" pitchFamily="2" charset="2"/>
              <a:buChar char="§"/>
            </a:pPr>
            <a:endParaRPr lang="nl-BE" sz="1000" b="0" dirty="0">
              <a:latin typeface="+mn-lt"/>
            </a:endParaRPr>
          </a:p>
          <a:p>
            <a:pPr marL="342900" indent="-342900">
              <a:buFont typeface="Wingdings" panose="05000000000000000000" pitchFamily="2" charset="2"/>
              <a:buChar char="§"/>
            </a:pPr>
            <a:r>
              <a:rPr lang="nl-BE" sz="2000" b="0" dirty="0">
                <a:latin typeface="+mn-lt"/>
              </a:rPr>
              <a:t>Altijd op basis van bestaande generieke rapporten, geen ad hoc/</a:t>
            </a:r>
            <a:r>
              <a:rPr lang="nl-BE" sz="2000" b="0" dirty="0" err="1">
                <a:latin typeface="+mn-lt"/>
              </a:rPr>
              <a:t>gecustomiseerde</a:t>
            </a:r>
            <a:r>
              <a:rPr lang="nl-BE" sz="2000" b="0" dirty="0">
                <a:latin typeface="+mn-lt"/>
              </a:rPr>
              <a:t>  ontwikkeling</a:t>
            </a:r>
          </a:p>
          <a:p>
            <a:pPr marL="342900" indent="-342900">
              <a:buFont typeface="Wingdings" panose="05000000000000000000" pitchFamily="2" charset="2"/>
              <a:buChar char="§"/>
            </a:pPr>
            <a:endParaRPr lang="nl-BE" sz="1000" b="0" dirty="0">
              <a:latin typeface="+mn-lt"/>
            </a:endParaRPr>
          </a:p>
          <a:p>
            <a:pPr marL="342900" indent="-342900">
              <a:buFont typeface="Wingdings" panose="05000000000000000000" pitchFamily="2" charset="2"/>
              <a:buChar char="§"/>
            </a:pPr>
            <a:r>
              <a:rPr lang="nl-BE" sz="2000" b="0" dirty="0">
                <a:latin typeface="+mn-lt"/>
              </a:rPr>
              <a:t>Aanvraag via apart template, behoeften te bespreken met BI team</a:t>
            </a:r>
          </a:p>
          <a:p>
            <a:pPr marL="342900" indent="-342900">
              <a:buFont typeface="Wingdings" panose="05000000000000000000" pitchFamily="2" charset="2"/>
              <a:buChar char="§"/>
            </a:pPr>
            <a:endParaRPr lang="nl-BE" sz="1000" b="0" dirty="0">
              <a:latin typeface="+mn-lt"/>
            </a:endParaRPr>
          </a:p>
          <a:p>
            <a:pPr marL="342900" indent="-342900">
              <a:buFont typeface="Wingdings" panose="05000000000000000000" pitchFamily="2" charset="2"/>
              <a:buChar char="§"/>
            </a:pPr>
            <a:r>
              <a:rPr lang="nl-BE" sz="2000" b="0" dirty="0">
                <a:latin typeface="+mn-lt"/>
              </a:rPr>
              <a:t>Assumpties:</a:t>
            </a:r>
            <a:br>
              <a:rPr lang="nl-BE" sz="2400" b="0" dirty="0">
                <a:latin typeface="+mn-lt"/>
              </a:rPr>
            </a:br>
            <a:endParaRPr lang="nl-BE" sz="600" b="0" dirty="0">
              <a:latin typeface="+mn-lt"/>
            </a:endParaRPr>
          </a:p>
          <a:p>
            <a:pPr marL="628650" lvl="1" indent="-171450">
              <a:buFont typeface="Wingdings" panose="05000000000000000000" pitchFamily="2" charset="2"/>
              <a:buChar char="v"/>
            </a:pPr>
            <a:r>
              <a:rPr lang="nl-BE" sz="1400" b="0" dirty="0">
                <a:latin typeface="+mn-lt"/>
              </a:rPr>
              <a:t>Wanneer de basisrapporten voor deze extracten veranderen, worden de aanpassingen NIET automatisch toegepast in de code van de extracten.  Enkel voor correcties van het rapport die een aanpassing van de logica in de onderliggende SQL met zich meebrengt zal het DCB – BI Team een aanpassing van het extract doorvoeren.</a:t>
            </a:r>
          </a:p>
        </p:txBody>
      </p:sp>
    </p:spTree>
    <p:extLst>
      <p:ext uri="{BB962C8B-B14F-4D97-AF65-F5344CB8AC3E}">
        <p14:creationId xmlns:p14="http://schemas.microsoft.com/office/powerpoint/2010/main" val="32385472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Data Extracten</a:t>
            </a:r>
          </a:p>
        </p:txBody>
      </p:sp>
      <p:sp>
        <p:nvSpPr>
          <p:cNvPr id="4" name="Titel 1">
            <a:extLst>
              <a:ext uri="{FF2B5EF4-FFF2-40B4-BE49-F238E27FC236}">
                <a16:creationId xmlns:a16="http://schemas.microsoft.com/office/drawing/2014/main" id="{A7B9FE0B-DE20-43AD-AEFC-92A82688442E}"/>
              </a:ext>
            </a:extLst>
          </p:cNvPr>
          <p:cNvSpPr txBox="1">
            <a:spLocks/>
          </p:cNvSpPr>
          <p:nvPr/>
        </p:nvSpPr>
        <p:spPr bwMode="auto">
          <a:xfrm>
            <a:off x="525293" y="918308"/>
            <a:ext cx="8472792" cy="48320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nl-BE" sz="2000" b="0" dirty="0">
                <a:latin typeface="+mn-lt"/>
              </a:rPr>
              <a:t>Extracten - Assumpties (vervolg)</a:t>
            </a:r>
            <a:br>
              <a:rPr lang="nl-BE" sz="2400" dirty="0">
                <a:latin typeface="+mn-lt"/>
              </a:rPr>
            </a:br>
            <a:endParaRPr lang="nl-BE" sz="1000" dirty="0">
              <a:latin typeface="+mn-lt"/>
            </a:endParaRPr>
          </a:p>
          <a:p>
            <a:pPr marL="628650" lvl="1" indent="-171450">
              <a:buFont typeface="Wingdings" panose="05000000000000000000" pitchFamily="2" charset="2"/>
              <a:buChar char="v"/>
            </a:pPr>
            <a:r>
              <a:rPr lang="nl-BE" sz="1400" b="0" dirty="0">
                <a:latin typeface="+mn-lt"/>
              </a:rPr>
              <a:t>Aanpassingen van de extracten gebeurt via aparte verzoeken en volgen een apart ontwikkelingstraject.  Wijzigingen van de toe te passen filters in het extract (</a:t>
            </a:r>
            <a:r>
              <a:rPr lang="nl-BE" sz="1400" b="0" dirty="0" err="1">
                <a:latin typeface="+mn-lt"/>
              </a:rPr>
              <a:t>vb</a:t>
            </a:r>
            <a:r>
              <a:rPr lang="nl-BE" sz="1400" b="0" dirty="0">
                <a:latin typeface="+mn-lt"/>
              </a:rPr>
              <a:t> jaartal) worden door de afnemer aangevraagd via de </a:t>
            </a:r>
            <a:r>
              <a:rPr lang="nl-BE" sz="1400" b="0" dirty="0" err="1">
                <a:latin typeface="+mn-lt"/>
              </a:rPr>
              <a:t>Sefl</a:t>
            </a:r>
            <a:r>
              <a:rPr lang="nl-BE" sz="1400" b="0" dirty="0">
                <a:latin typeface="+mn-lt"/>
              </a:rPr>
              <a:t>-Service Portal.</a:t>
            </a:r>
          </a:p>
          <a:p>
            <a:pPr lvl="1"/>
            <a:endParaRPr lang="nl-BE" sz="700" b="0" dirty="0">
              <a:latin typeface="+mn-lt"/>
            </a:endParaRPr>
          </a:p>
          <a:p>
            <a:pPr marL="628650" lvl="1" indent="-171450">
              <a:buFont typeface="Wingdings" panose="05000000000000000000" pitchFamily="2" charset="2"/>
              <a:buChar char="v"/>
            </a:pPr>
            <a:r>
              <a:rPr lang="nl-BE" sz="1400" b="0" dirty="0">
                <a:latin typeface="+mn-lt"/>
              </a:rPr>
              <a:t>De bestanden worden aangemaakt door onze ETL tool en worden via een transfermechanisme vanop de BI server naar een </a:t>
            </a:r>
            <a:r>
              <a:rPr lang="nl-BE" sz="1400" b="0" dirty="0">
                <a:solidFill>
                  <a:srgbClr val="0070C0"/>
                </a:solidFill>
                <a:latin typeface="+mn-lt"/>
              </a:rPr>
              <a:t>dropserver</a:t>
            </a:r>
            <a:r>
              <a:rPr lang="nl-BE" sz="1400" b="0" dirty="0">
                <a:latin typeface="+mn-lt"/>
              </a:rPr>
              <a:t> gestuurd.  Normaliter is dit de VO dropserver, de plaats op de dropserver kan de klant bepalen. </a:t>
            </a:r>
          </a:p>
          <a:p>
            <a:pPr lvl="1"/>
            <a:endParaRPr lang="nl-BE" sz="700" b="0" dirty="0">
              <a:latin typeface="+mn-lt"/>
            </a:endParaRPr>
          </a:p>
          <a:p>
            <a:pPr marL="628650" lvl="1" indent="-171450">
              <a:buFont typeface="Wingdings" panose="05000000000000000000" pitchFamily="2" charset="2"/>
              <a:buChar char="v"/>
            </a:pPr>
            <a:r>
              <a:rPr lang="nl-BE" sz="1400" b="0" dirty="0">
                <a:latin typeface="+mn-lt"/>
              </a:rPr>
              <a:t>Bedoeling van die dropserver is dat bestanden er maar tijdelijk bewaard blijven . Die dropserver is geen file server .</a:t>
            </a:r>
            <a:br>
              <a:rPr lang="nl-BE" sz="1400" b="0" dirty="0">
                <a:latin typeface="+mn-lt"/>
              </a:rPr>
            </a:br>
            <a:r>
              <a:rPr lang="nl-BE" sz="1400" b="0" dirty="0">
                <a:latin typeface="+mn-lt"/>
              </a:rPr>
              <a:t>De bestanden worden ook periodiek (3 maanden) en  automatisch  verwijderd .</a:t>
            </a:r>
          </a:p>
          <a:p>
            <a:pPr lvl="1"/>
            <a:endParaRPr lang="nl-BE" sz="700" b="0" dirty="0">
              <a:latin typeface="+mn-lt"/>
            </a:endParaRPr>
          </a:p>
          <a:p>
            <a:pPr marL="628650" lvl="1" indent="-171450">
              <a:buFont typeface="Wingdings" panose="05000000000000000000" pitchFamily="2" charset="2"/>
              <a:buChar char="v"/>
            </a:pPr>
            <a:r>
              <a:rPr lang="nl-BE" sz="1400" b="0" dirty="0">
                <a:latin typeface="+mn-lt"/>
              </a:rPr>
              <a:t>Het opzetten van deze transfer gebeurt door onze IT dienst die deze service beheert.</a:t>
            </a:r>
            <a:br>
              <a:rPr lang="nl-BE" sz="1400" b="0" dirty="0">
                <a:latin typeface="+mn-lt"/>
              </a:rPr>
            </a:br>
            <a:r>
              <a:rPr lang="nl-BE" sz="1400" b="0" dirty="0">
                <a:latin typeface="+mn-lt"/>
              </a:rPr>
              <a:t>De bestandsnamen wijzigen niet, de vorige bestanden worden overschreven.  De benaming is af te spreken.</a:t>
            </a:r>
          </a:p>
          <a:p>
            <a:pPr lvl="1"/>
            <a:endParaRPr lang="nl-BE" sz="700" b="0" dirty="0">
              <a:latin typeface="+mn-lt"/>
            </a:endParaRPr>
          </a:p>
          <a:p>
            <a:pPr marL="628650" lvl="1" indent="-171450">
              <a:buFont typeface="Wingdings" panose="05000000000000000000" pitchFamily="2" charset="2"/>
              <a:buChar char="v"/>
            </a:pPr>
            <a:r>
              <a:rPr lang="nl-BE" sz="1400" b="0" dirty="0">
                <a:latin typeface="+mn-lt"/>
              </a:rPr>
              <a:t>De afnemer zorgt ervoor dat zij een account hebben voor toegang tot de dropserver.  Verzoek in te dienen bij HB+</a:t>
            </a:r>
          </a:p>
          <a:p>
            <a:pPr lvl="1"/>
            <a:endParaRPr lang="nl-BE" sz="700" b="0" dirty="0">
              <a:latin typeface="+mn-lt"/>
            </a:endParaRPr>
          </a:p>
          <a:p>
            <a:pPr marL="628650" lvl="1" indent="-171450">
              <a:buFont typeface="Wingdings" panose="05000000000000000000" pitchFamily="2" charset="2"/>
              <a:buChar char="v"/>
            </a:pPr>
            <a:r>
              <a:rPr lang="nl-BE" sz="1400" b="0" dirty="0">
                <a:latin typeface="+mn-lt"/>
              </a:rPr>
              <a:t>Verdere verwerking van de aangeleverde data is de verantwoordelijkheid van de afnemer.  De dienst DCB – BI Rapportering is in geen geval verantwoordelijk voor de correctheid van de uploads, aanpassingen en </a:t>
            </a:r>
            <a:r>
              <a:rPr lang="nl-BE" sz="1400" b="0" dirty="0" err="1">
                <a:latin typeface="+mn-lt"/>
              </a:rPr>
              <a:t>manipaluties</a:t>
            </a:r>
            <a:r>
              <a:rPr lang="nl-BE" sz="1400" b="0" dirty="0">
                <a:latin typeface="+mn-lt"/>
              </a:rPr>
              <a:t> in gelijk welke rapporteringsomgeving van de afnemer.</a:t>
            </a:r>
          </a:p>
        </p:txBody>
      </p:sp>
    </p:spTree>
    <p:extLst>
      <p:ext uri="{BB962C8B-B14F-4D97-AF65-F5344CB8AC3E}">
        <p14:creationId xmlns:p14="http://schemas.microsoft.com/office/powerpoint/2010/main" val="92234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8439" y="2683438"/>
            <a:ext cx="7001435" cy="831131"/>
          </a:xfrm>
        </p:spPr>
        <p:txBody>
          <a:bodyPr/>
          <a:lstStyle/>
          <a:p>
            <a:r>
              <a:rPr lang="nl-BE" sz="4000" dirty="0"/>
              <a:t>Management - Betaalgedrag</a:t>
            </a:r>
            <a:br>
              <a:rPr lang="nl-BE" sz="4000" dirty="0">
                <a:solidFill>
                  <a:schemeClr val="bg1">
                    <a:lumMod val="50000"/>
                  </a:schemeClr>
                </a:solidFill>
              </a:rPr>
            </a:br>
            <a:endParaRPr lang="nl-BE" sz="4000" dirty="0"/>
          </a:p>
        </p:txBody>
      </p:sp>
    </p:spTree>
    <p:extLst>
      <p:ext uri="{BB962C8B-B14F-4D97-AF65-F5344CB8AC3E}">
        <p14:creationId xmlns:p14="http://schemas.microsoft.com/office/powerpoint/2010/main" val="366132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Management - Betaalgedrag</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008516"/>
            <a:ext cx="7796882" cy="5404984"/>
          </a:xfrm>
        </p:spPr>
        <p:txBody>
          <a:bodyPr/>
          <a:lstStyle/>
          <a:p>
            <a:pPr lvl="1" indent="-342900">
              <a:buFont typeface="Wingdings" panose="05000000000000000000" pitchFamily="2" charset="2"/>
              <a:buChar char="Ø"/>
            </a:pPr>
            <a:endParaRPr lang="nl-BE" b="1" dirty="0"/>
          </a:p>
          <a:p>
            <a:pPr lvl="1" indent="-342900">
              <a:buFont typeface="Wingdings" panose="05000000000000000000" pitchFamily="2" charset="2"/>
              <a:buChar char="Ø"/>
            </a:pPr>
            <a:r>
              <a:rPr lang="nl-BE" dirty="0"/>
              <a:t>Deze rapportering geeft enerzijds een overzicht van "Te Laat Betaalde Facturen" en het "Percentage Te Late Betalingen“</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Anderzijds wordt een overzicht gegeven van de "Doorlooptijd" van de stappen in de verwerking van de facturen vanaf het moment van Ontvangst tot de finale Goedkeuring van de factuur.</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Rapporten:</a:t>
            </a:r>
          </a:p>
          <a:p>
            <a:pPr lvl="4" indent="-342900">
              <a:buFont typeface="Wingdings" panose="05000000000000000000" pitchFamily="2" charset="2"/>
              <a:buChar char="Ø"/>
            </a:pPr>
            <a:r>
              <a:rPr lang="nl-BE" sz="2200" dirty="0">
                <a:solidFill>
                  <a:schemeClr val="bg1">
                    <a:lumMod val="50000"/>
                  </a:schemeClr>
                </a:solidFill>
              </a:rPr>
              <a:t>Te Late Betalingen</a:t>
            </a:r>
          </a:p>
          <a:p>
            <a:pPr lvl="4" indent="-342900">
              <a:buFont typeface="Wingdings" panose="05000000000000000000" pitchFamily="2" charset="2"/>
              <a:buChar char="Ø"/>
            </a:pPr>
            <a:r>
              <a:rPr lang="nl-BE" sz="2200" dirty="0">
                <a:solidFill>
                  <a:schemeClr val="bg1">
                    <a:lumMod val="50000"/>
                  </a:schemeClr>
                </a:solidFill>
              </a:rPr>
              <a:t>Doorlooptijden</a:t>
            </a:r>
          </a:p>
          <a:p>
            <a:pPr marL="1097100" lvl="4" indent="0">
              <a:buNone/>
            </a:pPr>
            <a:endParaRPr lang="nl-BE" sz="1000" dirty="0"/>
          </a:p>
          <a:p>
            <a:pPr lvl="1" indent="-342900">
              <a:buFont typeface="Wingdings" panose="05000000000000000000" pitchFamily="2" charset="2"/>
              <a:buChar char="Ø"/>
            </a:pPr>
            <a:r>
              <a:rPr lang="nl-BE" dirty="0"/>
              <a:t>Toegankelijk voor gebruikers met een autorisatie "Financieel Analist" en alle gebruikers van het Dienstencentrum Boekhouding </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182848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Management - Betaalgedrag</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4564070" cy="461665"/>
          </a:xfrm>
          <a:prstGeom prst="rect">
            <a:avLst/>
          </a:prstGeom>
          <a:noFill/>
        </p:spPr>
        <p:txBody>
          <a:bodyPr wrap="none" rtlCol="0">
            <a:spAutoFit/>
          </a:bodyPr>
          <a:lstStyle>
            <a:defPPr>
              <a:defRPr lang="en-US"/>
            </a:defPPr>
            <a:lvl1pPr>
              <a:defRPr sz="2000" i="1">
                <a:latin typeface="+mn-lt"/>
              </a:defRPr>
            </a:lvl1pPr>
          </a:lstStyle>
          <a:p>
            <a:r>
              <a:rPr lang="nl-BE" sz="2400" b="1" dirty="0"/>
              <a:t>Betaalgedrag – Te Late Betalingen</a:t>
            </a:r>
          </a:p>
        </p:txBody>
      </p:sp>
      <p:sp>
        <p:nvSpPr>
          <p:cNvPr id="8" name="Tijdelijke aanduiding voor dianummer 3">
            <a:extLst>
              <a:ext uri="{FF2B5EF4-FFF2-40B4-BE49-F238E27FC236}">
                <a16:creationId xmlns:a16="http://schemas.microsoft.com/office/drawing/2014/main" id="{5EEF677F-1239-4F24-8411-284C34D490B6}"/>
              </a:ext>
            </a:extLst>
          </p:cNvPr>
          <p:cNvSpPr txBox="1">
            <a:spLocks/>
          </p:cNvSpPr>
          <p:nvPr/>
        </p:nvSpPr>
        <p:spPr bwMode="auto">
          <a:xfrm>
            <a:off x="8670471" y="6449105"/>
            <a:ext cx="538843" cy="32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US" sz="1100" b="0" dirty="0">
              <a:latin typeface="+mj-lt"/>
              <a:ea typeface="Verdana" panose="020B0604030504040204" pitchFamily="34" charset="0"/>
              <a:cs typeface="Verdana" panose="020B0604030504040204" pitchFamily="34" charset="0"/>
            </a:endParaRPr>
          </a:p>
        </p:txBody>
      </p:sp>
      <p:sp>
        <p:nvSpPr>
          <p:cNvPr id="9" name="Tekstvak 2">
            <a:extLst>
              <a:ext uri="{FF2B5EF4-FFF2-40B4-BE49-F238E27FC236}">
                <a16:creationId xmlns:a16="http://schemas.microsoft.com/office/drawing/2014/main" id="{66D4A3F3-770F-4EFD-8A12-6BCB3CDAF9F8}"/>
              </a:ext>
            </a:extLst>
          </p:cNvPr>
          <p:cNvSpPr txBox="1">
            <a:spLocks noChangeArrowheads="1"/>
          </p:cNvSpPr>
          <p:nvPr/>
        </p:nvSpPr>
        <p:spPr bwMode="auto">
          <a:xfrm>
            <a:off x="2462379" y="3812529"/>
            <a:ext cx="4654216" cy="1738938"/>
          </a:xfrm>
          <a:prstGeom prst="rect">
            <a:avLst/>
          </a:prstGeom>
          <a:solidFill>
            <a:schemeClr val="accent3">
              <a:lumMod val="40000"/>
              <a:lumOff val="60000"/>
            </a:schemeClr>
          </a:solidFill>
          <a:ln w="3175">
            <a:solidFill>
              <a:schemeClr val="tx1"/>
            </a:solidFill>
          </a:ln>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171450" indent="-171450">
              <a:buFontTx/>
              <a:buChar char="-"/>
              <a:defRPr/>
            </a:pPr>
            <a:r>
              <a:rPr lang="nl-BE" sz="1400" dirty="0"/>
              <a:t>Rapportering vanaf Jaar 2013</a:t>
            </a:r>
          </a:p>
          <a:p>
            <a:pPr marL="171450" indent="-171450">
              <a:buFontTx/>
              <a:buChar char="-"/>
              <a:defRPr/>
            </a:pPr>
            <a:r>
              <a:rPr lang="nl-BE" sz="1400" dirty="0"/>
              <a:t>Instelling persoonlijke Standaardselectie mogelijk</a:t>
            </a:r>
          </a:p>
          <a:p>
            <a:pPr marL="171450" indent="-171450">
              <a:buFontTx/>
              <a:buChar char="-"/>
              <a:defRPr/>
            </a:pPr>
            <a:r>
              <a:rPr lang="nl-BE" sz="1400" dirty="0"/>
              <a:t>Mogelijkheid om veelgebruikte selecties op te slaan (Aanpassing &amp; Favorieten)</a:t>
            </a:r>
          </a:p>
          <a:p>
            <a:pPr marL="171450" indent="-171450">
              <a:buFontTx/>
              <a:buChar char="-"/>
              <a:defRPr/>
            </a:pPr>
            <a:r>
              <a:rPr lang="nl-BE" sz="1400" dirty="0"/>
              <a:t>Standaard = Inclusief Orde- en Thesaurierekeningen</a:t>
            </a:r>
          </a:p>
          <a:p>
            <a:pPr marL="171450" indent="-171450">
              <a:buFontTx/>
              <a:buChar char="-"/>
              <a:defRPr/>
            </a:pPr>
            <a:r>
              <a:rPr lang="nl-BE" sz="1400" dirty="0"/>
              <a:t>Default Entiteit van de gebruiker</a:t>
            </a:r>
          </a:p>
          <a:p>
            <a:pPr marL="171450" indent="-171450">
              <a:buFontTx/>
              <a:buChar char="-"/>
              <a:defRPr/>
            </a:pPr>
            <a:r>
              <a:rPr lang="nl-BE" sz="1400" dirty="0"/>
              <a:t>Identieke prompt voor beide dashboards</a:t>
            </a:r>
            <a:br>
              <a:rPr lang="nl-BE" sz="1400" dirty="0"/>
            </a:br>
            <a:endParaRPr lang="nl-BE" sz="900" dirty="0"/>
          </a:p>
        </p:txBody>
      </p:sp>
      <p:pic>
        <p:nvPicPr>
          <p:cNvPr id="2" name="Afbeelding 1">
            <a:extLst>
              <a:ext uri="{FF2B5EF4-FFF2-40B4-BE49-F238E27FC236}">
                <a16:creationId xmlns:a16="http://schemas.microsoft.com/office/drawing/2014/main" id="{D56BFC14-1CA7-4CFA-9701-7723DB06586F}"/>
              </a:ext>
            </a:extLst>
          </p:cNvPr>
          <p:cNvPicPr>
            <a:picLocks noChangeAspect="1"/>
          </p:cNvPicPr>
          <p:nvPr/>
        </p:nvPicPr>
        <p:blipFill>
          <a:blip r:embed="rId3"/>
          <a:stretch>
            <a:fillRect/>
          </a:stretch>
        </p:blipFill>
        <p:spPr>
          <a:xfrm>
            <a:off x="-1" y="1801491"/>
            <a:ext cx="9144000" cy="1755076"/>
          </a:xfrm>
          <a:prstGeom prst="rect">
            <a:avLst/>
          </a:prstGeom>
        </p:spPr>
      </p:pic>
    </p:spTree>
    <p:extLst>
      <p:ext uri="{BB962C8B-B14F-4D97-AF65-F5344CB8AC3E}">
        <p14:creationId xmlns:p14="http://schemas.microsoft.com/office/powerpoint/2010/main" val="413137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C45D88F-ECF2-49B9-AAD9-8C1B835A18BA}"/>
              </a:ext>
            </a:extLst>
          </p:cNvPr>
          <p:cNvPicPr>
            <a:picLocks noChangeAspect="1"/>
          </p:cNvPicPr>
          <p:nvPr/>
        </p:nvPicPr>
        <p:blipFill>
          <a:blip r:embed="rId3"/>
          <a:stretch>
            <a:fillRect/>
          </a:stretch>
        </p:blipFill>
        <p:spPr>
          <a:xfrm>
            <a:off x="633411" y="1832655"/>
            <a:ext cx="3938589" cy="2585485"/>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Management - Betaalgedrag</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4564070" cy="461665"/>
          </a:xfrm>
          <a:prstGeom prst="rect">
            <a:avLst/>
          </a:prstGeom>
          <a:noFill/>
        </p:spPr>
        <p:txBody>
          <a:bodyPr wrap="none" rtlCol="0">
            <a:spAutoFit/>
          </a:bodyPr>
          <a:lstStyle>
            <a:defPPr>
              <a:defRPr lang="en-US"/>
            </a:defPPr>
            <a:lvl1pPr>
              <a:defRPr sz="2000" i="1">
                <a:latin typeface="+mn-lt"/>
              </a:defRPr>
            </a:lvl1pPr>
          </a:lstStyle>
          <a:p>
            <a:r>
              <a:rPr lang="nl-BE" sz="2400" b="1" dirty="0"/>
              <a:t>Betaalgedrag – Te Late Betalingen</a:t>
            </a:r>
          </a:p>
        </p:txBody>
      </p:sp>
      <p:sp>
        <p:nvSpPr>
          <p:cNvPr id="8" name="Tijdelijke aanduiding voor dianummer 3">
            <a:extLst>
              <a:ext uri="{FF2B5EF4-FFF2-40B4-BE49-F238E27FC236}">
                <a16:creationId xmlns:a16="http://schemas.microsoft.com/office/drawing/2014/main" id="{5EEF677F-1239-4F24-8411-284C34D490B6}"/>
              </a:ext>
            </a:extLst>
          </p:cNvPr>
          <p:cNvSpPr txBox="1">
            <a:spLocks/>
          </p:cNvSpPr>
          <p:nvPr/>
        </p:nvSpPr>
        <p:spPr bwMode="auto">
          <a:xfrm>
            <a:off x="8670471" y="6449105"/>
            <a:ext cx="538843" cy="32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US" sz="1100" b="0" dirty="0">
              <a:latin typeface="+mj-lt"/>
              <a:ea typeface="Verdana" panose="020B0604030504040204" pitchFamily="34" charset="0"/>
              <a:cs typeface="Verdana" panose="020B0604030504040204" pitchFamily="34" charset="0"/>
            </a:endParaRPr>
          </a:p>
        </p:txBody>
      </p:sp>
      <p:sp>
        <p:nvSpPr>
          <p:cNvPr id="12" name="Tekstvak 1">
            <a:extLst>
              <a:ext uri="{FF2B5EF4-FFF2-40B4-BE49-F238E27FC236}">
                <a16:creationId xmlns:a16="http://schemas.microsoft.com/office/drawing/2014/main" id="{03613BCB-0934-48AC-B823-AAC3AC3CA124}"/>
              </a:ext>
            </a:extLst>
          </p:cNvPr>
          <p:cNvSpPr txBox="1">
            <a:spLocks noChangeArrowheads="1"/>
          </p:cNvSpPr>
          <p:nvPr/>
        </p:nvSpPr>
        <p:spPr bwMode="auto">
          <a:xfrm>
            <a:off x="781452" y="1560014"/>
            <a:ext cx="8091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a:r>
              <a:rPr lang="nl-BE" i="1" dirty="0">
                <a:latin typeface="+mn-lt"/>
              </a:rPr>
              <a:t>Te Laat Betaalde Facturen</a:t>
            </a:r>
          </a:p>
        </p:txBody>
      </p:sp>
      <p:sp>
        <p:nvSpPr>
          <p:cNvPr id="16" name="Tekstvak 2">
            <a:extLst>
              <a:ext uri="{FF2B5EF4-FFF2-40B4-BE49-F238E27FC236}">
                <a16:creationId xmlns:a16="http://schemas.microsoft.com/office/drawing/2014/main" id="{135EB8BD-39BC-40AD-AED3-1A90D9AF48CF}"/>
              </a:ext>
            </a:extLst>
          </p:cNvPr>
          <p:cNvSpPr txBox="1">
            <a:spLocks noChangeArrowheads="1"/>
          </p:cNvSpPr>
          <p:nvPr/>
        </p:nvSpPr>
        <p:spPr bwMode="auto">
          <a:xfrm>
            <a:off x="5138084" y="2529567"/>
            <a:ext cx="3938588" cy="1370013"/>
          </a:xfrm>
          <a:prstGeom prst="rect">
            <a:avLst/>
          </a:prstGeom>
          <a:solidFill>
            <a:schemeClr val="accent3">
              <a:lumMod val="40000"/>
              <a:lumOff val="60000"/>
            </a:schemeClr>
          </a:solidFill>
          <a:ln w="3175">
            <a:solidFill>
              <a:schemeClr val="tx1"/>
            </a:solidFill>
          </a:ln>
        </p:spPr>
        <p:txBody>
          <a:bodyPr>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buFontTx/>
              <a:buChar char="-"/>
            </a:pPr>
            <a:r>
              <a:rPr lang="nl-BE" sz="1200" dirty="0"/>
              <a:t>Beweeg over de grafiek voor weergave van waarden</a:t>
            </a:r>
          </a:p>
          <a:p>
            <a:pPr>
              <a:buFontTx/>
              <a:buChar char="-"/>
            </a:pPr>
            <a:r>
              <a:rPr lang="nl-BE" sz="1200" dirty="0"/>
              <a:t>Getoonde tabel is standaard ongeacht grafiek selectie</a:t>
            </a:r>
          </a:p>
          <a:p>
            <a:pPr>
              <a:buFontTx/>
              <a:buChar char="-"/>
            </a:pPr>
            <a:r>
              <a:rPr lang="nl-BE" sz="1200" dirty="0"/>
              <a:t>Aanpassing van tabel heeft impact op grafiek </a:t>
            </a:r>
            <a:br>
              <a:rPr lang="nl-BE" sz="1200" dirty="0"/>
            </a:br>
            <a:r>
              <a:rPr lang="nl-BE" sz="1200" dirty="0"/>
              <a:t>(</a:t>
            </a:r>
            <a:r>
              <a:rPr lang="nl-BE" sz="1200" dirty="0" err="1"/>
              <a:t>bvb</a:t>
            </a:r>
            <a:r>
              <a:rPr lang="nl-BE" sz="1200" dirty="0"/>
              <a:t> waarden behouden of drillen)</a:t>
            </a:r>
          </a:p>
          <a:p>
            <a:pPr>
              <a:buFontTx/>
              <a:buChar char="-"/>
            </a:pPr>
            <a:r>
              <a:rPr lang="nl-BE" sz="1200" dirty="0"/>
              <a:t>In tabel kunnen kolommen opgenomen/verwijderd worden</a:t>
            </a:r>
            <a:br>
              <a:rPr lang="nl-BE" sz="1200" dirty="0"/>
            </a:br>
            <a:endParaRPr lang="nl-BE" sz="1100" i="1" dirty="0"/>
          </a:p>
        </p:txBody>
      </p:sp>
      <p:sp>
        <p:nvSpPr>
          <p:cNvPr id="17" name="Tekstvak 2">
            <a:extLst>
              <a:ext uri="{FF2B5EF4-FFF2-40B4-BE49-F238E27FC236}">
                <a16:creationId xmlns:a16="http://schemas.microsoft.com/office/drawing/2014/main" id="{7E1AB42A-2430-404E-B70B-D19A9809FC69}"/>
              </a:ext>
            </a:extLst>
          </p:cNvPr>
          <p:cNvSpPr txBox="1">
            <a:spLocks noChangeArrowheads="1"/>
          </p:cNvSpPr>
          <p:nvPr/>
        </p:nvSpPr>
        <p:spPr bwMode="auto">
          <a:xfrm>
            <a:off x="1234422" y="4613955"/>
            <a:ext cx="2598737" cy="769937"/>
          </a:xfrm>
          <a:prstGeom prst="rect">
            <a:avLst/>
          </a:prstGeom>
          <a:solidFill>
            <a:schemeClr val="accent3">
              <a:lumMod val="40000"/>
              <a:lumOff val="60000"/>
            </a:schemeClr>
          </a:solidFill>
          <a:ln w="3175">
            <a:solidFill>
              <a:schemeClr val="tx1"/>
            </a:solidFill>
          </a:ln>
        </p:spPr>
        <p:txBody>
          <a:bodyPr>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buFontTx/>
              <a:buChar char="-"/>
            </a:pPr>
            <a:r>
              <a:rPr lang="nl-BE" sz="1100" i="1" dirty="0"/>
              <a:t>Linker Y-as : </a:t>
            </a:r>
            <a:br>
              <a:rPr lang="nl-BE" sz="1100" i="1" dirty="0"/>
            </a:br>
            <a:r>
              <a:rPr lang="nl-BE" sz="1100" i="1" dirty="0"/>
              <a:t>Mediaan – Aantal Dagen Te Laat</a:t>
            </a:r>
          </a:p>
          <a:p>
            <a:pPr>
              <a:buFontTx/>
              <a:buChar char="-"/>
            </a:pPr>
            <a:r>
              <a:rPr lang="nl-BE" sz="1100" i="1" dirty="0"/>
              <a:t>Rechter Y-As :</a:t>
            </a:r>
            <a:br>
              <a:rPr lang="nl-BE" sz="1100" i="1" dirty="0"/>
            </a:br>
            <a:r>
              <a:rPr lang="nl-BE" sz="1100" i="1" dirty="0"/>
              <a:t>Aantal Te Late Betalingen</a:t>
            </a:r>
          </a:p>
        </p:txBody>
      </p:sp>
      <p:pic>
        <p:nvPicPr>
          <p:cNvPr id="4" name="Afbeelding 3">
            <a:extLst>
              <a:ext uri="{FF2B5EF4-FFF2-40B4-BE49-F238E27FC236}">
                <a16:creationId xmlns:a16="http://schemas.microsoft.com/office/drawing/2014/main" id="{90022B96-D977-4422-B1AD-997CEEA1F33A}"/>
              </a:ext>
            </a:extLst>
          </p:cNvPr>
          <p:cNvPicPr>
            <a:picLocks noChangeAspect="1"/>
          </p:cNvPicPr>
          <p:nvPr/>
        </p:nvPicPr>
        <p:blipFill>
          <a:blip r:embed="rId4"/>
          <a:stretch>
            <a:fillRect/>
          </a:stretch>
        </p:blipFill>
        <p:spPr>
          <a:xfrm>
            <a:off x="2157958" y="3241107"/>
            <a:ext cx="889493" cy="315460"/>
          </a:xfrm>
          <a:prstGeom prst="rect">
            <a:avLst/>
          </a:prstGeom>
        </p:spPr>
      </p:pic>
      <p:pic>
        <p:nvPicPr>
          <p:cNvPr id="5" name="Afbeelding 4">
            <a:extLst>
              <a:ext uri="{FF2B5EF4-FFF2-40B4-BE49-F238E27FC236}">
                <a16:creationId xmlns:a16="http://schemas.microsoft.com/office/drawing/2014/main" id="{D095434E-0C26-4F17-809B-5AD4C7873036}"/>
              </a:ext>
            </a:extLst>
          </p:cNvPr>
          <p:cNvPicPr>
            <a:picLocks noChangeAspect="1"/>
          </p:cNvPicPr>
          <p:nvPr/>
        </p:nvPicPr>
        <p:blipFill>
          <a:blip r:embed="rId5"/>
          <a:stretch>
            <a:fillRect/>
          </a:stretch>
        </p:blipFill>
        <p:spPr>
          <a:xfrm>
            <a:off x="4399233" y="4138498"/>
            <a:ext cx="3703717" cy="2043227"/>
          </a:xfrm>
          <a:prstGeom prst="rect">
            <a:avLst/>
          </a:prstGeom>
        </p:spPr>
      </p:pic>
    </p:spTree>
    <p:extLst>
      <p:ext uri="{BB962C8B-B14F-4D97-AF65-F5344CB8AC3E}">
        <p14:creationId xmlns:p14="http://schemas.microsoft.com/office/powerpoint/2010/main" val="2154486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62A5F70-7627-4F0F-8C1A-EA0F6F2F2557}"/>
              </a:ext>
            </a:extLst>
          </p:cNvPr>
          <p:cNvPicPr>
            <a:picLocks noChangeAspect="1"/>
          </p:cNvPicPr>
          <p:nvPr/>
        </p:nvPicPr>
        <p:blipFill>
          <a:blip r:embed="rId3"/>
          <a:stretch>
            <a:fillRect/>
          </a:stretch>
        </p:blipFill>
        <p:spPr>
          <a:xfrm>
            <a:off x="591376" y="1865320"/>
            <a:ext cx="4161599" cy="2663211"/>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Management - Betaalgedrag</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4564070" cy="461665"/>
          </a:xfrm>
          <a:prstGeom prst="rect">
            <a:avLst/>
          </a:prstGeom>
          <a:noFill/>
        </p:spPr>
        <p:txBody>
          <a:bodyPr wrap="none" rtlCol="0">
            <a:spAutoFit/>
          </a:bodyPr>
          <a:lstStyle>
            <a:defPPr>
              <a:defRPr lang="en-US"/>
            </a:defPPr>
            <a:lvl1pPr>
              <a:defRPr sz="2000" i="1">
                <a:latin typeface="+mn-lt"/>
              </a:defRPr>
            </a:lvl1pPr>
          </a:lstStyle>
          <a:p>
            <a:r>
              <a:rPr lang="nl-BE" sz="2400" b="1" dirty="0"/>
              <a:t>Betaalgedrag – Te Late Betalingen</a:t>
            </a:r>
          </a:p>
        </p:txBody>
      </p:sp>
      <p:sp>
        <p:nvSpPr>
          <p:cNvPr id="14" name="Tekstvak 2">
            <a:extLst>
              <a:ext uri="{FF2B5EF4-FFF2-40B4-BE49-F238E27FC236}">
                <a16:creationId xmlns:a16="http://schemas.microsoft.com/office/drawing/2014/main" id="{D226E042-6F9C-4D97-A028-7946C75D70E9}"/>
              </a:ext>
            </a:extLst>
          </p:cNvPr>
          <p:cNvSpPr txBox="1">
            <a:spLocks noChangeArrowheads="1"/>
          </p:cNvSpPr>
          <p:nvPr/>
        </p:nvSpPr>
        <p:spPr bwMode="auto">
          <a:xfrm>
            <a:off x="591376" y="4748817"/>
            <a:ext cx="1708150" cy="600075"/>
          </a:xfrm>
          <a:prstGeom prst="rect">
            <a:avLst/>
          </a:prstGeom>
          <a:solidFill>
            <a:schemeClr val="accent3">
              <a:lumMod val="40000"/>
              <a:lumOff val="60000"/>
            </a:schemeClr>
          </a:solidFill>
          <a:ln w="3175">
            <a:solidFill>
              <a:schemeClr val="tx1"/>
            </a:solidFill>
          </a:ln>
        </p:spPr>
        <p:txBody>
          <a:bodyPr>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buFontTx/>
              <a:buChar char="-"/>
            </a:pPr>
            <a:r>
              <a:rPr lang="nl-BE" sz="1100" i="1" dirty="0"/>
              <a:t>Y-as : </a:t>
            </a:r>
            <a:br>
              <a:rPr lang="nl-BE" sz="1100" i="1" dirty="0"/>
            </a:br>
            <a:r>
              <a:rPr lang="nl-BE" sz="1100" i="1" dirty="0"/>
              <a:t>% Te Late Betalingen</a:t>
            </a:r>
            <a:br>
              <a:rPr lang="nl-BE" sz="1100" i="1" dirty="0"/>
            </a:br>
            <a:r>
              <a:rPr lang="nl-BE" sz="1100" i="1" dirty="0"/>
              <a:t>% Tijdige Betalingen</a:t>
            </a:r>
          </a:p>
        </p:txBody>
      </p:sp>
      <p:sp>
        <p:nvSpPr>
          <p:cNvPr id="21" name="Tekstvak 2">
            <a:extLst>
              <a:ext uri="{FF2B5EF4-FFF2-40B4-BE49-F238E27FC236}">
                <a16:creationId xmlns:a16="http://schemas.microsoft.com/office/drawing/2014/main" id="{2205038A-B7C4-4D0D-9883-546C95298572}"/>
              </a:ext>
            </a:extLst>
          </p:cNvPr>
          <p:cNvSpPr txBox="1">
            <a:spLocks noChangeArrowheads="1"/>
          </p:cNvSpPr>
          <p:nvPr/>
        </p:nvSpPr>
        <p:spPr bwMode="auto">
          <a:xfrm>
            <a:off x="5075456" y="2009934"/>
            <a:ext cx="3972810" cy="2123658"/>
          </a:xfrm>
          <a:prstGeom prst="rect">
            <a:avLst/>
          </a:prstGeom>
          <a:solidFill>
            <a:schemeClr val="accent3">
              <a:lumMod val="40000"/>
              <a:lumOff val="60000"/>
            </a:schemeClr>
          </a:solidFill>
          <a:ln w="3175">
            <a:solidFill>
              <a:schemeClr val="tx1"/>
            </a:solid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buFontTx/>
              <a:buChar char="-"/>
            </a:pPr>
            <a:r>
              <a:rPr lang="nl-BE" sz="1200" dirty="0"/>
              <a:t>Beweeg over de grafiek voor weergave van waarden</a:t>
            </a:r>
          </a:p>
          <a:p>
            <a:pPr>
              <a:buFontTx/>
              <a:buChar char="-"/>
            </a:pPr>
            <a:r>
              <a:rPr lang="nl-BE" sz="1200" dirty="0"/>
              <a:t>Grafieken met “</a:t>
            </a:r>
            <a:r>
              <a:rPr lang="nl-BE" sz="1200" u="sng" dirty="0"/>
              <a:t>Periode Vergelijking</a:t>
            </a:r>
            <a:r>
              <a:rPr lang="nl-BE" sz="1200" dirty="0"/>
              <a:t>” (meerdere jaren)</a:t>
            </a:r>
          </a:p>
          <a:p>
            <a:pPr>
              <a:buFontTx/>
              <a:buChar char="-"/>
            </a:pPr>
            <a:r>
              <a:rPr lang="nl-BE" sz="1200" dirty="0"/>
              <a:t>Aparte tabel weergave geeft onmiddellijk meer details; Aantallen en Percentages per maand en kwartaal</a:t>
            </a:r>
          </a:p>
          <a:p>
            <a:pPr>
              <a:buFontTx/>
              <a:buChar char="-"/>
            </a:pPr>
            <a:r>
              <a:rPr lang="nl-BE" sz="1200" dirty="0"/>
              <a:t>In tabellen kunnen kolommen opgenomen/verwijderd worden</a:t>
            </a:r>
          </a:p>
          <a:p>
            <a:pPr>
              <a:buFontTx/>
              <a:buChar char="-"/>
            </a:pPr>
            <a:r>
              <a:rPr lang="nl-BE" sz="1200" dirty="0"/>
              <a:t>Vanuit de weergave “</a:t>
            </a:r>
            <a:r>
              <a:rPr lang="nl-BE" sz="1200" u="sng" dirty="0"/>
              <a:t>Tabel</a:t>
            </a:r>
            <a:r>
              <a:rPr lang="nl-BE" sz="1200" dirty="0"/>
              <a:t>” kan doorgeklikt worden naar “</a:t>
            </a:r>
            <a:r>
              <a:rPr lang="nl-BE" sz="1200" u="sng" dirty="0"/>
              <a:t>Detail Facturen met Betalingen</a:t>
            </a:r>
            <a:r>
              <a:rPr lang="nl-BE" sz="1200" dirty="0"/>
              <a:t>”</a:t>
            </a:r>
            <a:br>
              <a:rPr lang="nl-BE" sz="1200" dirty="0"/>
            </a:br>
            <a:br>
              <a:rPr lang="nl-BE" sz="800" dirty="0"/>
            </a:br>
            <a:r>
              <a:rPr lang="nl-BE" sz="1000" i="1" u="sng" dirty="0"/>
              <a:t>Let op</a:t>
            </a:r>
            <a:r>
              <a:rPr lang="nl-BE" sz="1000" i="1" dirty="0"/>
              <a:t>: BD Naam en “Verborgen BD Code (sortering) niet gelijktijdig opnemen.</a:t>
            </a:r>
            <a:br>
              <a:rPr lang="nl-BE" sz="1200" dirty="0"/>
            </a:br>
            <a:endParaRPr lang="nl-BE" sz="800" dirty="0"/>
          </a:p>
        </p:txBody>
      </p:sp>
      <p:sp>
        <p:nvSpPr>
          <p:cNvPr id="24" name="Rechthoek 23">
            <a:extLst>
              <a:ext uri="{FF2B5EF4-FFF2-40B4-BE49-F238E27FC236}">
                <a16:creationId xmlns:a16="http://schemas.microsoft.com/office/drawing/2014/main" id="{43EF24E2-9916-43D7-8437-58933F852111}"/>
              </a:ext>
            </a:extLst>
          </p:cNvPr>
          <p:cNvSpPr/>
          <p:nvPr/>
        </p:nvSpPr>
        <p:spPr bwMode="auto">
          <a:xfrm>
            <a:off x="2082139" y="2751592"/>
            <a:ext cx="339725" cy="123825"/>
          </a:xfrm>
          <a:prstGeom prst="rect">
            <a:avLst/>
          </a:prstGeom>
          <a:noFill/>
          <a:ln w="12700" cap="flat" cmpd="sng" algn="ctr">
            <a:solidFill>
              <a:schemeClr val="accent1"/>
            </a:solidFill>
            <a:prstDash val="solid"/>
            <a:round/>
            <a:headEnd type="none" w="med" len="med"/>
            <a:tailEnd type="none" w="med" len="med"/>
          </a:ln>
          <a:effectLst/>
        </p:spPr>
        <p:txBody>
          <a:bodyPr/>
          <a:lstStyle/>
          <a:p>
            <a:pPr>
              <a:defRPr/>
            </a:pPr>
            <a:endParaRPr lang="nl-BE">
              <a:effectLst>
                <a:outerShdw blurRad="38100" dist="38100" dir="2700000" algn="tl">
                  <a:srgbClr val="000000">
                    <a:alpha val="43137"/>
                  </a:srgbClr>
                </a:outerShdw>
              </a:effectLst>
            </a:endParaRPr>
          </a:p>
        </p:txBody>
      </p:sp>
      <p:sp>
        <p:nvSpPr>
          <p:cNvPr id="25" name="Tekstvak 2">
            <a:extLst>
              <a:ext uri="{FF2B5EF4-FFF2-40B4-BE49-F238E27FC236}">
                <a16:creationId xmlns:a16="http://schemas.microsoft.com/office/drawing/2014/main" id="{ACBC1925-B3AA-45DF-993D-B400645C5227}"/>
              </a:ext>
            </a:extLst>
          </p:cNvPr>
          <p:cNvSpPr txBox="1">
            <a:spLocks noChangeArrowheads="1"/>
          </p:cNvSpPr>
          <p:nvPr/>
        </p:nvSpPr>
        <p:spPr bwMode="auto">
          <a:xfrm>
            <a:off x="2789519" y="5258571"/>
            <a:ext cx="2518172" cy="1200329"/>
          </a:xfrm>
          <a:prstGeom prst="rect">
            <a:avLst/>
          </a:prstGeom>
          <a:solidFill>
            <a:schemeClr val="accent3">
              <a:lumMod val="40000"/>
              <a:lumOff val="60000"/>
            </a:schemeClr>
          </a:solidFill>
          <a:ln w="3175">
            <a:solidFill>
              <a:schemeClr val="tx1"/>
            </a:solid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buFontTx/>
              <a:buChar char="-"/>
            </a:pPr>
            <a:r>
              <a:rPr lang="nl-BE" sz="1200" dirty="0"/>
              <a:t>Tabel onder grafiek is standaard ongeacht grafiek selectie</a:t>
            </a:r>
          </a:p>
          <a:p>
            <a:pPr>
              <a:buFontTx/>
              <a:buChar char="-"/>
            </a:pPr>
            <a:r>
              <a:rPr lang="nl-BE" sz="1200" dirty="0"/>
              <a:t>Aanpassing van tabel heeft geen impact op grafiek </a:t>
            </a:r>
            <a:br>
              <a:rPr lang="nl-BE" sz="1200" dirty="0"/>
            </a:br>
            <a:r>
              <a:rPr lang="nl-BE" sz="1200" dirty="0"/>
              <a:t>(</a:t>
            </a:r>
            <a:r>
              <a:rPr lang="nl-BE" sz="1200" dirty="0" err="1"/>
              <a:t>bvb</a:t>
            </a:r>
            <a:r>
              <a:rPr lang="nl-BE" sz="1200" dirty="0"/>
              <a:t> waarden behouden of drillen)</a:t>
            </a:r>
            <a:endParaRPr lang="nl-BE" sz="800" dirty="0"/>
          </a:p>
        </p:txBody>
      </p:sp>
      <p:sp>
        <p:nvSpPr>
          <p:cNvPr id="26" name="Tekstvak 1">
            <a:extLst>
              <a:ext uri="{FF2B5EF4-FFF2-40B4-BE49-F238E27FC236}">
                <a16:creationId xmlns:a16="http://schemas.microsoft.com/office/drawing/2014/main" id="{3C2F26F9-958E-4B51-88D4-545B605DCF1A}"/>
              </a:ext>
            </a:extLst>
          </p:cNvPr>
          <p:cNvSpPr txBox="1">
            <a:spLocks noChangeArrowheads="1"/>
          </p:cNvSpPr>
          <p:nvPr/>
        </p:nvSpPr>
        <p:spPr bwMode="auto">
          <a:xfrm>
            <a:off x="789384" y="1350140"/>
            <a:ext cx="8091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a:r>
              <a:rPr lang="nl-BE" i="1" dirty="0">
                <a:latin typeface="+mn-lt"/>
              </a:rPr>
              <a:t>Percentage Te Late Betalingen</a:t>
            </a:r>
          </a:p>
        </p:txBody>
      </p:sp>
      <p:pic>
        <p:nvPicPr>
          <p:cNvPr id="4" name="Afbeelding 3">
            <a:extLst>
              <a:ext uri="{FF2B5EF4-FFF2-40B4-BE49-F238E27FC236}">
                <a16:creationId xmlns:a16="http://schemas.microsoft.com/office/drawing/2014/main" id="{D9858595-4BFE-4BCB-9F89-21870380AD56}"/>
              </a:ext>
            </a:extLst>
          </p:cNvPr>
          <p:cNvPicPr>
            <a:picLocks noChangeAspect="1"/>
          </p:cNvPicPr>
          <p:nvPr/>
        </p:nvPicPr>
        <p:blipFill>
          <a:blip r:embed="rId4"/>
          <a:stretch>
            <a:fillRect/>
          </a:stretch>
        </p:blipFill>
        <p:spPr>
          <a:xfrm>
            <a:off x="2082139" y="3161730"/>
            <a:ext cx="892175" cy="359265"/>
          </a:xfrm>
          <a:prstGeom prst="rect">
            <a:avLst/>
          </a:prstGeom>
        </p:spPr>
      </p:pic>
      <p:pic>
        <p:nvPicPr>
          <p:cNvPr id="5" name="Afbeelding 4">
            <a:extLst>
              <a:ext uri="{FF2B5EF4-FFF2-40B4-BE49-F238E27FC236}">
                <a16:creationId xmlns:a16="http://schemas.microsoft.com/office/drawing/2014/main" id="{5AD45734-6E77-40D6-8C8B-090AD1F72226}"/>
              </a:ext>
            </a:extLst>
          </p:cNvPr>
          <p:cNvPicPr>
            <a:picLocks noChangeAspect="1"/>
          </p:cNvPicPr>
          <p:nvPr/>
        </p:nvPicPr>
        <p:blipFill>
          <a:blip r:embed="rId5"/>
          <a:stretch>
            <a:fillRect/>
          </a:stretch>
        </p:blipFill>
        <p:spPr>
          <a:xfrm>
            <a:off x="4572000" y="4396710"/>
            <a:ext cx="4420613" cy="599940"/>
          </a:xfrm>
          <a:prstGeom prst="rect">
            <a:avLst/>
          </a:prstGeom>
        </p:spPr>
      </p:pic>
      <p:pic>
        <p:nvPicPr>
          <p:cNvPr id="6" name="Afbeelding 5">
            <a:extLst>
              <a:ext uri="{FF2B5EF4-FFF2-40B4-BE49-F238E27FC236}">
                <a16:creationId xmlns:a16="http://schemas.microsoft.com/office/drawing/2014/main" id="{50B140F4-10CE-4E36-B7DA-ECC9A1E5C729}"/>
              </a:ext>
            </a:extLst>
          </p:cNvPr>
          <p:cNvPicPr>
            <a:picLocks noChangeAspect="1"/>
          </p:cNvPicPr>
          <p:nvPr/>
        </p:nvPicPr>
        <p:blipFill>
          <a:blip r:embed="rId6"/>
          <a:stretch>
            <a:fillRect/>
          </a:stretch>
        </p:blipFill>
        <p:spPr>
          <a:xfrm>
            <a:off x="5951072" y="5138010"/>
            <a:ext cx="2900769" cy="1441450"/>
          </a:xfrm>
          <a:prstGeom prst="rect">
            <a:avLst/>
          </a:prstGeom>
        </p:spPr>
      </p:pic>
    </p:spTree>
    <p:extLst>
      <p:ext uri="{BB962C8B-B14F-4D97-AF65-F5344CB8AC3E}">
        <p14:creationId xmlns:p14="http://schemas.microsoft.com/office/powerpoint/2010/main" val="416726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A5D9C9C-2C70-4DF9-81E9-707898813CA0}"/>
              </a:ext>
            </a:extLst>
          </p:cNvPr>
          <p:cNvPicPr>
            <a:picLocks noChangeAspect="1"/>
          </p:cNvPicPr>
          <p:nvPr/>
        </p:nvPicPr>
        <p:blipFill>
          <a:blip r:embed="rId3"/>
          <a:stretch>
            <a:fillRect/>
          </a:stretch>
        </p:blipFill>
        <p:spPr>
          <a:xfrm>
            <a:off x="1555752" y="1465201"/>
            <a:ext cx="6620720" cy="3934734"/>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Management - Betaalgedrag</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4144083" cy="461665"/>
          </a:xfrm>
          <a:prstGeom prst="rect">
            <a:avLst/>
          </a:prstGeom>
          <a:noFill/>
        </p:spPr>
        <p:txBody>
          <a:bodyPr wrap="none" rtlCol="0">
            <a:spAutoFit/>
          </a:bodyPr>
          <a:lstStyle>
            <a:defPPr>
              <a:defRPr lang="en-US"/>
            </a:defPPr>
            <a:lvl1pPr>
              <a:defRPr sz="2000" i="1">
                <a:latin typeface="+mn-lt"/>
              </a:defRPr>
            </a:lvl1pPr>
          </a:lstStyle>
          <a:p>
            <a:r>
              <a:rPr lang="nl-BE" sz="2400" b="1" dirty="0"/>
              <a:t>Betaalgedrag – Doorlooptijden</a:t>
            </a:r>
          </a:p>
        </p:txBody>
      </p:sp>
      <p:sp>
        <p:nvSpPr>
          <p:cNvPr id="16" name="Tekstvak 2">
            <a:extLst>
              <a:ext uri="{FF2B5EF4-FFF2-40B4-BE49-F238E27FC236}">
                <a16:creationId xmlns:a16="http://schemas.microsoft.com/office/drawing/2014/main" id="{8D9EA74C-9DE3-4161-A22E-D7E32FEFB238}"/>
              </a:ext>
            </a:extLst>
          </p:cNvPr>
          <p:cNvSpPr txBox="1">
            <a:spLocks noChangeArrowheads="1"/>
          </p:cNvSpPr>
          <p:nvPr/>
        </p:nvSpPr>
        <p:spPr bwMode="auto">
          <a:xfrm>
            <a:off x="7069138" y="2825750"/>
            <a:ext cx="1900237" cy="647700"/>
          </a:xfrm>
          <a:prstGeom prst="rect">
            <a:avLst/>
          </a:prstGeom>
          <a:solidFill>
            <a:schemeClr val="accent3">
              <a:lumMod val="40000"/>
              <a:lumOff val="60000"/>
            </a:schemeClr>
          </a:solidFill>
          <a:ln w="3175">
            <a:solidFill>
              <a:schemeClr val="tx1"/>
            </a:solidFill>
          </a:ln>
        </p:spPr>
        <p:txBody>
          <a:bodyPr>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buFontTx/>
              <a:buChar char="-"/>
            </a:pPr>
            <a:r>
              <a:rPr lang="nl-BE" sz="1200" dirty="0"/>
              <a:t>Beweeg over de grafiek voor weergave van waarden</a:t>
            </a:r>
          </a:p>
        </p:txBody>
      </p:sp>
      <p:sp>
        <p:nvSpPr>
          <p:cNvPr id="18" name="Tekstvak 2">
            <a:extLst>
              <a:ext uri="{FF2B5EF4-FFF2-40B4-BE49-F238E27FC236}">
                <a16:creationId xmlns:a16="http://schemas.microsoft.com/office/drawing/2014/main" id="{7713193D-8318-44A0-8A6C-E4856812657A}"/>
              </a:ext>
            </a:extLst>
          </p:cNvPr>
          <p:cNvSpPr txBox="1">
            <a:spLocks noChangeArrowheads="1"/>
          </p:cNvSpPr>
          <p:nvPr/>
        </p:nvSpPr>
        <p:spPr bwMode="auto">
          <a:xfrm>
            <a:off x="1056481" y="5426075"/>
            <a:ext cx="7229475" cy="323165"/>
          </a:xfrm>
          <a:prstGeom prst="rect">
            <a:avLst/>
          </a:prstGeom>
          <a:solidFill>
            <a:schemeClr val="accent3">
              <a:lumMod val="40000"/>
              <a:lumOff val="60000"/>
            </a:schemeClr>
          </a:solidFill>
          <a:ln w="3175">
            <a:solidFill>
              <a:schemeClr val="tx1"/>
            </a:solidFill>
          </a:ln>
        </p:spPr>
        <p:txBody>
          <a:bodyPr>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buFontTx/>
              <a:buChar char="-"/>
            </a:pPr>
            <a:r>
              <a:rPr lang="nl-BE" sz="1100" i="1" dirty="0"/>
              <a:t>Y-as :  Aantal Dagen              Legende : Mediaan of Gemiddelde afhankelijk van de weergave</a:t>
            </a:r>
          </a:p>
          <a:p>
            <a:pPr>
              <a:buFontTx/>
              <a:buChar char="-"/>
            </a:pPr>
            <a:endParaRPr lang="nl-BE" sz="400" i="1" dirty="0"/>
          </a:p>
        </p:txBody>
      </p:sp>
      <p:pic>
        <p:nvPicPr>
          <p:cNvPr id="4" name="Afbeelding 3">
            <a:extLst>
              <a:ext uri="{FF2B5EF4-FFF2-40B4-BE49-F238E27FC236}">
                <a16:creationId xmlns:a16="http://schemas.microsoft.com/office/drawing/2014/main" id="{5107A010-14EF-4C6F-A8AF-4A27A38B4C9F}"/>
              </a:ext>
            </a:extLst>
          </p:cNvPr>
          <p:cNvPicPr>
            <a:picLocks noChangeAspect="1"/>
          </p:cNvPicPr>
          <p:nvPr/>
        </p:nvPicPr>
        <p:blipFill>
          <a:blip r:embed="rId4"/>
          <a:stretch>
            <a:fillRect/>
          </a:stretch>
        </p:blipFill>
        <p:spPr>
          <a:xfrm>
            <a:off x="4383088" y="3085042"/>
            <a:ext cx="1984375" cy="343958"/>
          </a:xfrm>
          <a:prstGeom prst="rect">
            <a:avLst/>
          </a:prstGeom>
        </p:spPr>
      </p:pic>
      <p:pic>
        <p:nvPicPr>
          <p:cNvPr id="5" name="Afbeelding 4">
            <a:extLst>
              <a:ext uri="{FF2B5EF4-FFF2-40B4-BE49-F238E27FC236}">
                <a16:creationId xmlns:a16="http://schemas.microsoft.com/office/drawing/2014/main" id="{AA90BA9D-C517-4BBE-AA0C-A0F66C5190A5}"/>
              </a:ext>
            </a:extLst>
          </p:cNvPr>
          <p:cNvPicPr>
            <a:picLocks noChangeAspect="1"/>
          </p:cNvPicPr>
          <p:nvPr/>
        </p:nvPicPr>
        <p:blipFill>
          <a:blip r:embed="rId5"/>
          <a:stretch>
            <a:fillRect/>
          </a:stretch>
        </p:blipFill>
        <p:spPr>
          <a:xfrm>
            <a:off x="2771775" y="5768971"/>
            <a:ext cx="3752850" cy="605681"/>
          </a:xfrm>
          <a:prstGeom prst="rect">
            <a:avLst/>
          </a:prstGeom>
        </p:spPr>
      </p:pic>
    </p:spTree>
    <p:extLst>
      <p:ext uri="{BB962C8B-B14F-4D97-AF65-F5344CB8AC3E}">
        <p14:creationId xmlns:p14="http://schemas.microsoft.com/office/powerpoint/2010/main" val="407872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0825A7-AE72-40F8-8DE0-F2E5A961F9F4}"/>
              </a:ext>
            </a:extLst>
          </p:cNvPr>
          <p:cNvPicPr>
            <a:picLocks noChangeAspect="1"/>
          </p:cNvPicPr>
          <p:nvPr/>
        </p:nvPicPr>
        <p:blipFill>
          <a:blip r:embed="rId3"/>
          <a:stretch>
            <a:fillRect/>
          </a:stretch>
        </p:blipFill>
        <p:spPr>
          <a:xfrm>
            <a:off x="743222" y="1998835"/>
            <a:ext cx="3358422" cy="1657516"/>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Management - Betaalgedrag</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4564070" cy="461665"/>
          </a:xfrm>
          <a:prstGeom prst="rect">
            <a:avLst/>
          </a:prstGeom>
          <a:noFill/>
        </p:spPr>
        <p:txBody>
          <a:bodyPr wrap="none" rtlCol="0">
            <a:spAutoFit/>
          </a:bodyPr>
          <a:lstStyle>
            <a:defPPr>
              <a:defRPr lang="en-US"/>
            </a:defPPr>
            <a:lvl1pPr>
              <a:defRPr sz="2000" i="1">
                <a:latin typeface="+mn-lt"/>
              </a:defRPr>
            </a:lvl1pPr>
          </a:lstStyle>
          <a:p>
            <a:r>
              <a:rPr lang="nl-BE" sz="2400" b="1" dirty="0"/>
              <a:t>Betaalgedrag – Te Late Betalingen</a:t>
            </a:r>
          </a:p>
        </p:txBody>
      </p:sp>
      <p:sp>
        <p:nvSpPr>
          <p:cNvPr id="20" name="Tekstvak 1">
            <a:extLst>
              <a:ext uri="{FF2B5EF4-FFF2-40B4-BE49-F238E27FC236}">
                <a16:creationId xmlns:a16="http://schemas.microsoft.com/office/drawing/2014/main" id="{F6492991-55C4-44DB-A847-478CB910E06F}"/>
              </a:ext>
            </a:extLst>
          </p:cNvPr>
          <p:cNvSpPr txBox="1">
            <a:spLocks noChangeArrowheads="1"/>
          </p:cNvSpPr>
          <p:nvPr/>
        </p:nvSpPr>
        <p:spPr bwMode="auto">
          <a:xfrm>
            <a:off x="30954" y="1339767"/>
            <a:ext cx="8617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a:r>
              <a:rPr lang="nl-BE" dirty="0">
                <a:latin typeface="+mn-lt"/>
              </a:rPr>
              <a:t>Doorklikken naar details</a:t>
            </a:r>
          </a:p>
        </p:txBody>
      </p:sp>
      <p:sp>
        <p:nvSpPr>
          <p:cNvPr id="21" name="Tekstvak 2">
            <a:extLst>
              <a:ext uri="{FF2B5EF4-FFF2-40B4-BE49-F238E27FC236}">
                <a16:creationId xmlns:a16="http://schemas.microsoft.com/office/drawing/2014/main" id="{2ACFCA44-2638-4550-B5A4-71BF20B3A1D9}"/>
              </a:ext>
            </a:extLst>
          </p:cNvPr>
          <p:cNvSpPr txBox="1">
            <a:spLocks noChangeArrowheads="1"/>
          </p:cNvSpPr>
          <p:nvPr/>
        </p:nvSpPr>
        <p:spPr bwMode="auto">
          <a:xfrm>
            <a:off x="492125" y="1681163"/>
            <a:ext cx="731838" cy="276225"/>
          </a:xfrm>
          <a:prstGeom prst="rect">
            <a:avLst/>
          </a:prstGeom>
          <a:solidFill>
            <a:schemeClr val="accent3">
              <a:lumMod val="40000"/>
              <a:lumOff val="60000"/>
            </a:schemeClr>
          </a:solidFill>
          <a:ln w="3175">
            <a:solidFill>
              <a:schemeClr val="tx1"/>
            </a:solidFill>
          </a:ln>
        </p:spPr>
        <p:txBody>
          <a:bodyPr>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r>
              <a:rPr lang="nl-BE" sz="1200"/>
              <a:t>Grafiek</a:t>
            </a:r>
          </a:p>
        </p:txBody>
      </p:sp>
      <p:sp>
        <p:nvSpPr>
          <p:cNvPr id="22" name="Tekstvak 2">
            <a:extLst>
              <a:ext uri="{FF2B5EF4-FFF2-40B4-BE49-F238E27FC236}">
                <a16:creationId xmlns:a16="http://schemas.microsoft.com/office/drawing/2014/main" id="{643B1D55-BA2D-44F9-AC11-6F60EE83755C}"/>
              </a:ext>
            </a:extLst>
          </p:cNvPr>
          <p:cNvSpPr txBox="1">
            <a:spLocks noChangeArrowheads="1"/>
          </p:cNvSpPr>
          <p:nvPr/>
        </p:nvSpPr>
        <p:spPr bwMode="auto">
          <a:xfrm>
            <a:off x="4867805" y="1690688"/>
            <a:ext cx="731838" cy="276225"/>
          </a:xfrm>
          <a:prstGeom prst="rect">
            <a:avLst/>
          </a:prstGeom>
          <a:solidFill>
            <a:schemeClr val="accent3">
              <a:lumMod val="40000"/>
              <a:lumOff val="60000"/>
            </a:schemeClr>
          </a:solidFill>
          <a:ln w="3175">
            <a:solidFill>
              <a:schemeClr val="tx1"/>
            </a:solidFill>
          </a:ln>
        </p:spPr>
        <p:txBody>
          <a:bodyPr>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r>
              <a:rPr lang="nl-BE" sz="1200" dirty="0"/>
              <a:t>Tabel</a:t>
            </a:r>
            <a:endParaRPr lang="nl-BE" sz="800" dirty="0"/>
          </a:p>
        </p:txBody>
      </p:sp>
      <p:sp>
        <p:nvSpPr>
          <p:cNvPr id="25" name="PIJL-RECHTS 1">
            <a:extLst>
              <a:ext uri="{FF2B5EF4-FFF2-40B4-BE49-F238E27FC236}">
                <a16:creationId xmlns:a16="http://schemas.microsoft.com/office/drawing/2014/main" id="{EC9EAFF5-620C-4577-9C6A-3A3D53798412}"/>
              </a:ext>
            </a:extLst>
          </p:cNvPr>
          <p:cNvSpPr/>
          <p:nvPr/>
        </p:nvSpPr>
        <p:spPr bwMode="auto">
          <a:xfrm rot="5400000">
            <a:off x="6382543" y="3486150"/>
            <a:ext cx="588962" cy="38417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nl-BE" dirty="0">
              <a:effectLst>
                <a:outerShdw blurRad="38100" dist="38100" dir="2700000" algn="tl">
                  <a:srgbClr val="000000">
                    <a:alpha val="43137"/>
                  </a:srgbClr>
                </a:outerShdw>
              </a:effectLst>
            </a:endParaRPr>
          </a:p>
        </p:txBody>
      </p:sp>
      <p:sp>
        <p:nvSpPr>
          <p:cNvPr id="28" name="Tekstvak 2">
            <a:extLst>
              <a:ext uri="{FF2B5EF4-FFF2-40B4-BE49-F238E27FC236}">
                <a16:creationId xmlns:a16="http://schemas.microsoft.com/office/drawing/2014/main" id="{1F142AC7-025E-490A-820B-3B49B4077D1F}"/>
              </a:ext>
            </a:extLst>
          </p:cNvPr>
          <p:cNvSpPr txBox="1">
            <a:spLocks noChangeArrowheads="1"/>
          </p:cNvSpPr>
          <p:nvPr/>
        </p:nvSpPr>
        <p:spPr bwMode="auto">
          <a:xfrm>
            <a:off x="5844777" y="3520544"/>
            <a:ext cx="1664496" cy="276225"/>
          </a:xfrm>
          <a:prstGeom prst="rect">
            <a:avLst/>
          </a:prstGeom>
          <a:solidFill>
            <a:schemeClr val="accent3">
              <a:lumMod val="40000"/>
              <a:lumOff val="60000"/>
            </a:schemeClr>
          </a:solidFill>
          <a:ln w="3175">
            <a:solidFill>
              <a:schemeClr val="tx1"/>
            </a:solid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defRPr/>
            </a:pPr>
            <a:r>
              <a:rPr lang="nl-BE" sz="1200" dirty="0"/>
              <a:t>Dubbelklik op Bedrag</a:t>
            </a:r>
          </a:p>
        </p:txBody>
      </p:sp>
      <p:sp>
        <p:nvSpPr>
          <p:cNvPr id="29" name="PIJL-RECHTS 15">
            <a:extLst>
              <a:ext uri="{FF2B5EF4-FFF2-40B4-BE49-F238E27FC236}">
                <a16:creationId xmlns:a16="http://schemas.microsoft.com/office/drawing/2014/main" id="{48A69326-9876-40FD-91A7-2CCE94C0CB6E}"/>
              </a:ext>
            </a:extLst>
          </p:cNvPr>
          <p:cNvSpPr/>
          <p:nvPr/>
        </p:nvSpPr>
        <p:spPr bwMode="auto">
          <a:xfrm rot="5400000">
            <a:off x="2058594" y="3466568"/>
            <a:ext cx="588962" cy="38417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nl-BE" dirty="0">
              <a:effectLst>
                <a:outerShdw blurRad="38100" dist="38100" dir="2700000" algn="tl">
                  <a:srgbClr val="000000">
                    <a:alpha val="43137"/>
                  </a:srgbClr>
                </a:outerShdw>
              </a:effectLst>
            </a:endParaRPr>
          </a:p>
        </p:txBody>
      </p:sp>
      <p:sp>
        <p:nvSpPr>
          <p:cNvPr id="30" name="Tekstvak 2">
            <a:extLst>
              <a:ext uri="{FF2B5EF4-FFF2-40B4-BE49-F238E27FC236}">
                <a16:creationId xmlns:a16="http://schemas.microsoft.com/office/drawing/2014/main" id="{A113B7CF-D73C-4605-8A55-57895DBAA35B}"/>
              </a:ext>
            </a:extLst>
          </p:cNvPr>
          <p:cNvSpPr txBox="1">
            <a:spLocks noChangeArrowheads="1"/>
          </p:cNvSpPr>
          <p:nvPr/>
        </p:nvSpPr>
        <p:spPr bwMode="auto">
          <a:xfrm>
            <a:off x="1628778" y="3515640"/>
            <a:ext cx="1743072" cy="276999"/>
          </a:xfrm>
          <a:prstGeom prst="rect">
            <a:avLst/>
          </a:prstGeom>
          <a:solidFill>
            <a:schemeClr val="accent3">
              <a:lumMod val="40000"/>
              <a:lumOff val="60000"/>
            </a:schemeClr>
          </a:solidFill>
          <a:ln w="3175">
            <a:solidFill>
              <a:schemeClr val="tx1"/>
            </a:solid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defRPr/>
            </a:pPr>
            <a:r>
              <a:rPr lang="nl-BE" sz="1200" dirty="0"/>
              <a:t>Dubbelklik op Ent/KW</a:t>
            </a:r>
          </a:p>
        </p:txBody>
      </p:sp>
      <p:pic>
        <p:nvPicPr>
          <p:cNvPr id="4" name="Afbeelding 3">
            <a:extLst>
              <a:ext uri="{FF2B5EF4-FFF2-40B4-BE49-F238E27FC236}">
                <a16:creationId xmlns:a16="http://schemas.microsoft.com/office/drawing/2014/main" id="{83ECE90A-0A37-4B19-BD1A-F059D43D8274}"/>
              </a:ext>
            </a:extLst>
          </p:cNvPr>
          <p:cNvPicPr>
            <a:picLocks noChangeAspect="1"/>
          </p:cNvPicPr>
          <p:nvPr/>
        </p:nvPicPr>
        <p:blipFill>
          <a:blip r:embed="rId4"/>
          <a:stretch>
            <a:fillRect/>
          </a:stretch>
        </p:blipFill>
        <p:spPr>
          <a:xfrm>
            <a:off x="1114844" y="4009544"/>
            <a:ext cx="2561806" cy="1979277"/>
          </a:xfrm>
          <a:prstGeom prst="rect">
            <a:avLst/>
          </a:prstGeom>
        </p:spPr>
      </p:pic>
      <p:pic>
        <p:nvPicPr>
          <p:cNvPr id="5" name="Afbeelding 4">
            <a:extLst>
              <a:ext uri="{FF2B5EF4-FFF2-40B4-BE49-F238E27FC236}">
                <a16:creationId xmlns:a16="http://schemas.microsoft.com/office/drawing/2014/main" id="{C14E6E2C-7800-4A50-B066-48DCB22ABDBA}"/>
              </a:ext>
            </a:extLst>
          </p:cNvPr>
          <p:cNvPicPr>
            <a:picLocks noChangeAspect="1"/>
          </p:cNvPicPr>
          <p:nvPr/>
        </p:nvPicPr>
        <p:blipFill>
          <a:blip r:embed="rId5"/>
          <a:stretch>
            <a:fillRect/>
          </a:stretch>
        </p:blipFill>
        <p:spPr>
          <a:xfrm>
            <a:off x="4392437" y="2206108"/>
            <a:ext cx="4751561" cy="816042"/>
          </a:xfrm>
          <a:prstGeom prst="rect">
            <a:avLst/>
          </a:prstGeom>
        </p:spPr>
      </p:pic>
      <p:pic>
        <p:nvPicPr>
          <p:cNvPr id="6" name="Afbeelding 5">
            <a:extLst>
              <a:ext uri="{FF2B5EF4-FFF2-40B4-BE49-F238E27FC236}">
                <a16:creationId xmlns:a16="http://schemas.microsoft.com/office/drawing/2014/main" id="{F7A2E734-8A12-45DC-9400-56C5A28EB5D1}"/>
              </a:ext>
            </a:extLst>
          </p:cNvPr>
          <p:cNvPicPr>
            <a:picLocks noChangeAspect="1"/>
          </p:cNvPicPr>
          <p:nvPr/>
        </p:nvPicPr>
        <p:blipFill>
          <a:blip r:embed="rId6"/>
          <a:stretch>
            <a:fillRect/>
          </a:stretch>
        </p:blipFill>
        <p:spPr>
          <a:xfrm>
            <a:off x="3882327" y="4172588"/>
            <a:ext cx="5153164" cy="1590037"/>
          </a:xfrm>
          <a:prstGeom prst="rect">
            <a:avLst/>
          </a:prstGeom>
        </p:spPr>
      </p:pic>
    </p:spTree>
    <p:extLst>
      <p:ext uri="{BB962C8B-B14F-4D97-AF65-F5344CB8AC3E}">
        <p14:creationId xmlns:p14="http://schemas.microsoft.com/office/powerpoint/2010/main" val="177370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BAC2B4E-AF1E-465C-AA3F-0FD21DF4DBDA}"/>
              </a:ext>
            </a:extLst>
          </p:cNvPr>
          <p:cNvPicPr>
            <a:picLocks noChangeAspect="1"/>
          </p:cNvPicPr>
          <p:nvPr/>
        </p:nvPicPr>
        <p:blipFill>
          <a:blip r:embed="rId3"/>
          <a:stretch>
            <a:fillRect/>
          </a:stretch>
        </p:blipFill>
        <p:spPr>
          <a:xfrm>
            <a:off x="645752" y="2017280"/>
            <a:ext cx="4116748" cy="2816445"/>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Management - Betaalgedrag</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1867819" cy="461665"/>
          </a:xfrm>
          <a:prstGeom prst="rect">
            <a:avLst/>
          </a:prstGeom>
          <a:noFill/>
        </p:spPr>
        <p:txBody>
          <a:bodyPr wrap="none" rtlCol="0">
            <a:spAutoFit/>
          </a:bodyPr>
          <a:lstStyle>
            <a:defPPr>
              <a:defRPr lang="en-US"/>
            </a:defPPr>
            <a:lvl1pPr>
              <a:defRPr sz="2000" i="1">
                <a:latin typeface="+mn-lt"/>
              </a:defRPr>
            </a:lvl1pPr>
          </a:lstStyle>
          <a:p>
            <a:r>
              <a:rPr lang="nl-BE" sz="2400" b="1" dirty="0"/>
              <a:t>Betaalgedrag</a:t>
            </a:r>
          </a:p>
        </p:txBody>
      </p:sp>
      <p:sp>
        <p:nvSpPr>
          <p:cNvPr id="8" name="Tijdelijke aanduiding voor dianummer 3">
            <a:extLst>
              <a:ext uri="{FF2B5EF4-FFF2-40B4-BE49-F238E27FC236}">
                <a16:creationId xmlns:a16="http://schemas.microsoft.com/office/drawing/2014/main" id="{5EEF677F-1239-4F24-8411-284C34D490B6}"/>
              </a:ext>
            </a:extLst>
          </p:cNvPr>
          <p:cNvSpPr txBox="1">
            <a:spLocks/>
          </p:cNvSpPr>
          <p:nvPr/>
        </p:nvSpPr>
        <p:spPr bwMode="auto">
          <a:xfrm>
            <a:off x="8670471" y="6449105"/>
            <a:ext cx="538843" cy="32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US" sz="1100" b="0" dirty="0">
              <a:latin typeface="+mj-lt"/>
              <a:ea typeface="Verdana" panose="020B0604030504040204" pitchFamily="34" charset="0"/>
              <a:cs typeface="Verdana" panose="020B0604030504040204" pitchFamily="34" charset="0"/>
            </a:endParaRPr>
          </a:p>
        </p:txBody>
      </p:sp>
      <p:sp>
        <p:nvSpPr>
          <p:cNvPr id="12" name="Tekstvak 1">
            <a:extLst>
              <a:ext uri="{FF2B5EF4-FFF2-40B4-BE49-F238E27FC236}">
                <a16:creationId xmlns:a16="http://schemas.microsoft.com/office/drawing/2014/main" id="{0EA85AC9-EA64-4F82-82E3-84D165A4301B}"/>
              </a:ext>
            </a:extLst>
          </p:cNvPr>
          <p:cNvSpPr txBox="1">
            <a:spLocks noChangeArrowheads="1"/>
          </p:cNvSpPr>
          <p:nvPr/>
        </p:nvSpPr>
        <p:spPr bwMode="auto">
          <a:xfrm>
            <a:off x="860198" y="1379140"/>
            <a:ext cx="5959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r>
              <a:rPr lang="nl-BE" dirty="0">
                <a:latin typeface="+mn-lt"/>
                <a:cs typeface="Calibri" panose="020F0502020204030204" pitchFamily="34" charset="0"/>
              </a:rPr>
              <a:t>Inzoomen op grafieken</a:t>
            </a:r>
          </a:p>
        </p:txBody>
      </p:sp>
      <p:sp>
        <p:nvSpPr>
          <p:cNvPr id="16" name="Tekstvak 2">
            <a:extLst>
              <a:ext uri="{FF2B5EF4-FFF2-40B4-BE49-F238E27FC236}">
                <a16:creationId xmlns:a16="http://schemas.microsoft.com/office/drawing/2014/main" id="{840B811A-24EA-4B25-BCBC-B8CE4B76EC03}"/>
              </a:ext>
            </a:extLst>
          </p:cNvPr>
          <p:cNvSpPr txBox="1">
            <a:spLocks noChangeArrowheads="1"/>
          </p:cNvSpPr>
          <p:nvPr/>
        </p:nvSpPr>
        <p:spPr bwMode="auto">
          <a:xfrm>
            <a:off x="5384573" y="2831702"/>
            <a:ext cx="3160712" cy="646113"/>
          </a:xfrm>
          <a:prstGeom prst="rect">
            <a:avLst/>
          </a:prstGeom>
          <a:solidFill>
            <a:schemeClr val="accent3">
              <a:lumMod val="40000"/>
              <a:lumOff val="60000"/>
            </a:schemeClr>
          </a:solidFill>
          <a:ln w="3175">
            <a:solidFill>
              <a:srgbClr val="000000"/>
            </a:solidFill>
            <a:miter lim="800000"/>
            <a:headEnd/>
            <a:tailEnd/>
          </a:ln>
        </p:spPr>
        <p:txBody>
          <a:bodyPr>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defRPr/>
            </a:pPr>
            <a:r>
              <a:rPr lang="nl-BE" sz="1200" dirty="0"/>
              <a:t>Inzoomen:</a:t>
            </a:r>
          </a:p>
          <a:p>
            <a:pPr>
              <a:buFontTx/>
              <a:buChar char="-"/>
              <a:defRPr/>
            </a:pPr>
            <a:r>
              <a:rPr lang="nl-BE" sz="1200" dirty="0"/>
              <a:t>Op Horizontale-as en/of op Verticale-as</a:t>
            </a:r>
          </a:p>
          <a:p>
            <a:pPr>
              <a:buFontTx/>
              <a:buChar char="-"/>
              <a:defRPr/>
            </a:pPr>
            <a:r>
              <a:rPr lang="nl-BE" sz="1200" dirty="0"/>
              <a:t>Kan meerdere keren na mekaar</a:t>
            </a:r>
            <a:endParaRPr lang="nl-BE" sz="800" dirty="0"/>
          </a:p>
        </p:txBody>
      </p:sp>
      <p:sp>
        <p:nvSpPr>
          <p:cNvPr id="18" name="PIJL-RECHTS 8">
            <a:extLst>
              <a:ext uri="{FF2B5EF4-FFF2-40B4-BE49-F238E27FC236}">
                <a16:creationId xmlns:a16="http://schemas.microsoft.com/office/drawing/2014/main" id="{F83F99EF-4ACA-48D9-AEE4-CE5F8B36DE36}"/>
              </a:ext>
            </a:extLst>
          </p:cNvPr>
          <p:cNvSpPr/>
          <p:nvPr/>
        </p:nvSpPr>
        <p:spPr bwMode="auto">
          <a:xfrm>
            <a:off x="3335110" y="5012927"/>
            <a:ext cx="588963" cy="38417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nl-BE">
              <a:effectLst>
                <a:outerShdw blurRad="38100" dist="38100" dir="2700000" algn="tl">
                  <a:srgbClr val="000000">
                    <a:alpha val="43137"/>
                  </a:srgbClr>
                </a:outerShdw>
              </a:effectLst>
            </a:endParaRPr>
          </a:p>
        </p:txBody>
      </p:sp>
      <p:pic>
        <p:nvPicPr>
          <p:cNvPr id="4" name="Afbeelding 3">
            <a:extLst>
              <a:ext uri="{FF2B5EF4-FFF2-40B4-BE49-F238E27FC236}">
                <a16:creationId xmlns:a16="http://schemas.microsoft.com/office/drawing/2014/main" id="{7D884815-E9AE-4345-9718-6C29A5C371F7}"/>
              </a:ext>
            </a:extLst>
          </p:cNvPr>
          <p:cNvPicPr>
            <a:picLocks noChangeAspect="1"/>
          </p:cNvPicPr>
          <p:nvPr/>
        </p:nvPicPr>
        <p:blipFill>
          <a:blip r:embed="rId4"/>
          <a:stretch>
            <a:fillRect/>
          </a:stretch>
        </p:blipFill>
        <p:spPr>
          <a:xfrm>
            <a:off x="4459194" y="3839255"/>
            <a:ext cx="4214894" cy="2723470"/>
          </a:xfrm>
          <a:prstGeom prst="rect">
            <a:avLst/>
          </a:prstGeom>
        </p:spPr>
      </p:pic>
    </p:spTree>
    <p:extLst>
      <p:ext uri="{BB962C8B-B14F-4D97-AF65-F5344CB8AC3E}">
        <p14:creationId xmlns:p14="http://schemas.microsoft.com/office/powerpoint/2010/main" val="93097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Management - Betaalgedrag</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8" y="1196288"/>
            <a:ext cx="8285385" cy="5533798"/>
          </a:xfrm>
        </p:spPr>
        <p:txBody>
          <a:bodyPr/>
          <a:lstStyle/>
          <a:p>
            <a:pPr lvl="1" indent="-342900">
              <a:buFont typeface="Wingdings" panose="05000000000000000000" pitchFamily="2" charset="2"/>
              <a:buChar char="Ø"/>
            </a:pPr>
            <a:r>
              <a:rPr lang="nl-BE" dirty="0"/>
              <a:t>Deze rapporten worden door het DC BHK voornamelijk gebruikt voor de opmaak van de mededeling naar de </a:t>
            </a:r>
            <a:r>
              <a:rPr lang="nl-BE" dirty="0" err="1"/>
              <a:t>VlaReg</a:t>
            </a:r>
            <a:r>
              <a:rPr lang="nl-BE" dirty="0"/>
              <a:t> inzake het betaalgedrag</a:t>
            </a:r>
          </a:p>
          <a:p>
            <a:pPr lvl="1" indent="-342900">
              <a:buFont typeface="Wingdings" panose="05000000000000000000" pitchFamily="2" charset="2"/>
              <a:buChar char="Ø"/>
            </a:pPr>
            <a:endParaRPr lang="nl-BE" dirty="0"/>
          </a:p>
          <a:p>
            <a:pPr lvl="1" indent="-342900">
              <a:buFont typeface="Wingdings" panose="05000000000000000000" pitchFamily="2" charset="2"/>
              <a:buChar char="Ø"/>
            </a:pPr>
            <a:r>
              <a:rPr lang="nl-BE" dirty="0"/>
              <a:t>Geen security van toepassing: data van alle entiteiten en rechtspersonen zijn voor iedereen zichtbaar ongeacht de autorisaties die de gebruiker heeft</a:t>
            </a:r>
            <a:br>
              <a:rPr lang="nl-BE" dirty="0"/>
            </a:br>
            <a:r>
              <a:rPr lang="nl-BE" dirty="0">
                <a:sym typeface="Wingdings" panose="05000000000000000000" pitchFamily="2" charset="2"/>
              </a:rPr>
              <a:t> </a:t>
            </a:r>
            <a:r>
              <a:rPr lang="nl-BE" dirty="0"/>
              <a:t>benchmarking mogelijk</a:t>
            </a:r>
          </a:p>
          <a:p>
            <a:pPr lvl="1" indent="-342900">
              <a:buFont typeface="Wingdings" panose="05000000000000000000" pitchFamily="2" charset="2"/>
              <a:buChar char="Ø"/>
            </a:pPr>
            <a:endParaRPr lang="nl-BE" sz="1600" dirty="0"/>
          </a:p>
          <a:p>
            <a:pPr lvl="1" indent="-342900">
              <a:buFont typeface="Wingdings" panose="05000000000000000000" pitchFamily="2" charset="2"/>
              <a:buChar char="Ø"/>
            </a:pPr>
            <a:r>
              <a:rPr lang="nl-BE" dirty="0"/>
              <a:t>Standaard filters:</a:t>
            </a:r>
          </a:p>
          <a:p>
            <a:pPr lvl="3" indent="-342900">
              <a:buFont typeface="Wingdings" panose="05000000000000000000" pitchFamily="2" charset="2"/>
              <a:buChar char="Ø"/>
            </a:pPr>
            <a:r>
              <a:rPr lang="nl-BE" dirty="0"/>
              <a:t>Betalingsgroep is “NIET-SEPA”, “SEPA”, “VERSNELD NIET-SEPA” of  “VERSNELD SEPA”</a:t>
            </a:r>
            <a:br>
              <a:rPr lang="nl-BE" dirty="0"/>
            </a:br>
            <a:r>
              <a:rPr lang="nl-BE" dirty="0"/>
              <a:t>=&gt; Betalingsgroep “Betwist” wordt niet meegenomen</a:t>
            </a:r>
          </a:p>
          <a:p>
            <a:pPr lvl="3" indent="-342900">
              <a:buFont typeface="Wingdings" panose="05000000000000000000" pitchFamily="2" charset="2"/>
              <a:buChar char="Ø"/>
            </a:pPr>
            <a:r>
              <a:rPr lang="nl-BE" dirty="0"/>
              <a:t>Regelsoort is niet “Dotatie/subsidie” of “Gemeenschap. Subsidie”</a:t>
            </a:r>
          </a:p>
          <a:p>
            <a:pPr lvl="3" indent="-342900">
              <a:buFont typeface="Wingdings" panose="05000000000000000000" pitchFamily="2" charset="2"/>
              <a:buChar char="Ø"/>
            </a:pPr>
            <a:r>
              <a:rPr lang="nl-BE" dirty="0"/>
              <a:t>Factuursoort is “Standaard” </a:t>
            </a:r>
          </a:p>
          <a:p>
            <a:pPr lvl="1" indent="-342900">
              <a:buFont typeface="Wingdings" panose="05000000000000000000" pitchFamily="2" charset="2"/>
              <a:buChar char="Ø"/>
            </a:pP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114275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347119" y="1023660"/>
            <a:ext cx="7416000" cy="3672000"/>
          </a:xfrm>
        </p:spPr>
        <p:txBody>
          <a:bodyPr vert="horz" lIns="0" tIns="0" rIns="0" bIns="0" rtlCol="0" anchor="t">
            <a:noAutofit/>
          </a:bodyPr>
          <a:lstStyle/>
          <a:p>
            <a:pPr marL="342900" indent="-342900">
              <a:buFontTx/>
              <a:buChar char="-"/>
            </a:pPr>
            <a:r>
              <a:rPr lang="nl-BE" dirty="0">
                <a:latin typeface="FlandersArtSans-Regular"/>
              </a:rPr>
              <a:t>Uitschakelen microfoon en camera</a:t>
            </a:r>
            <a:endParaRPr lang="nl-BE" dirty="0"/>
          </a:p>
          <a:p>
            <a:pPr marL="342900" indent="-342900">
              <a:buFontTx/>
              <a:buChar char="-"/>
            </a:pPr>
            <a:endParaRPr lang="nl-BE" dirty="0"/>
          </a:p>
          <a:p>
            <a:pPr marL="342900" indent="-342900">
              <a:buFontTx/>
              <a:buChar char="-"/>
            </a:pPr>
            <a:endParaRPr lang="nl-BE" dirty="0"/>
          </a:p>
          <a:p>
            <a:pPr marL="342900" indent="-342900">
              <a:buFontTx/>
              <a:buChar char="-"/>
            </a:pPr>
            <a:endParaRPr lang="nl-BE" dirty="0"/>
          </a:p>
          <a:p>
            <a:pPr marL="342900" indent="-342900">
              <a:buFontTx/>
              <a:buChar char="-"/>
            </a:pPr>
            <a:endParaRPr lang="nl-BE" dirty="0"/>
          </a:p>
          <a:p>
            <a:pPr>
              <a:buNone/>
            </a:pPr>
            <a:endParaRPr lang="nl-BE" dirty="0"/>
          </a:p>
          <a:p>
            <a:pPr marL="342900" indent="-342900">
              <a:buFontTx/>
              <a:buChar char="-"/>
            </a:pPr>
            <a:r>
              <a:rPr lang="nl-BE" dirty="0"/>
              <a:t>Vragen: op “Teams chat” of “Hand Opsteken”</a:t>
            </a:r>
          </a:p>
          <a:p>
            <a:pPr marL="342900" indent="-342900">
              <a:buFontTx/>
              <a:buChar char="-"/>
            </a:pPr>
            <a:endParaRPr lang="nl-BE" dirty="0"/>
          </a:p>
          <a:p>
            <a:pPr marL="342900" indent="-342900">
              <a:buFontTx/>
              <a:buChar char="-"/>
            </a:pPr>
            <a:endParaRPr lang="nl-BE" dirty="0"/>
          </a:p>
          <a:p>
            <a:pPr marL="342900" indent="-342900">
              <a:buFontTx/>
              <a:buChar char="-"/>
            </a:pPr>
            <a:endParaRPr lang="nl-BE" dirty="0"/>
          </a:p>
          <a:p>
            <a:pPr marL="342900" indent="-342900">
              <a:buFontTx/>
              <a:buChar char="-"/>
            </a:pPr>
            <a:endParaRPr lang="nl-BE" dirty="0"/>
          </a:p>
          <a:p>
            <a:pPr marL="342900" indent="-342900">
              <a:buFontTx/>
              <a:buChar char="-"/>
            </a:pPr>
            <a:r>
              <a:rPr lang="nl-BE" dirty="0"/>
              <a:t>Tussentijdse momenten voor beantwoorden van vragen</a:t>
            </a:r>
          </a:p>
        </p:txBody>
      </p:sp>
      <p:pic>
        <p:nvPicPr>
          <p:cNvPr id="8" name="Afbeelding 7">
            <a:extLst>
              <a:ext uri="{FF2B5EF4-FFF2-40B4-BE49-F238E27FC236}">
                <a16:creationId xmlns:a16="http://schemas.microsoft.com/office/drawing/2014/main" id="{6EE2CFAA-0479-4D18-8296-055127AC98D4}"/>
              </a:ext>
            </a:extLst>
          </p:cNvPr>
          <p:cNvPicPr>
            <a:picLocks noChangeAspect="1"/>
          </p:cNvPicPr>
          <p:nvPr/>
        </p:nvPicPr>
        <p:blipFill>
          <a:blip r:embed="rId2"/>
          <a:stretch>
            <a:fillRect/>
          </a:stretch>
        </p:blipFill>
        <p:spPr>
          <a:xfrm>
            <a:off x="618988" y="1604050"/>
            <a:ext cx="8008257" cy="886879"/>
          </a:xfrm>
          <a:prstGeom prst="rect">
            <a:avLst/>
          </a:prstGeom>
        </p:spPr>
      </p:pic>
      <p:pic>
        <p:nvPicPr>
          <p:cNvPr id="9" name="Afbeelding 8">
            <a:extLst>
              <a:ext uri="{FF2B5EF4-FFF2-40B4-BE49-F238E27FC236}">
                <a16:creationId xmlns:a16="http://schemas.microsoft.com/office/drawing/2014/main" id="{B76B9EF5-7A9B-4344-B967-4B9A799A7BF6}"/>
              </a:ext>
            </a:extLst>
          </p:cNvPr>
          <p:cNvPicPr>
            <a:picLocks noChangeAspect="1"/>
          </p:cNvPicPr>
          <p:nvPr/>
        </p:nvPicPr>
        <p:blipFill>
          <a:blip r:embed="rId3"/>
          <a:stretch>
            <a:fillRect/>
          </a:stretch>
        </p:blipFill>
        <p:spPr>
          <a:xfrm>
            <a:off x="618989" y="3790291"/>
            <a:ext cx="8008257" cy="886879"/>
          </a:xfrm>
          <a:prstGeom prst="rect">
            <a:avLst/>
          </a:prstGeom>
        </p:spPr>
      </p:pic>
      <p:sp>
        <p:nvSpPr>
          <p:cNvPr id="5" name="Slide Number Placeholder 4">
            <a:extLst>
              <a:ext uri="{FF2B5EF4-FFF2-40B4-BE49-F238E27FC236}">
                <a16:creationId xmlns:a16="http://schemas.microsoft.com/office/drawing/2014/main" id="{F1A3AD67-9423-4280-9CEC-3301CC401CAB}"/>
              </a:ext>
            </a:extLst>
          </p:cNvPr>
          <p:cNvSpPr>
            <a:spLocks noGrp="1"/>
          </p:cNvSpPr>
          <p:nvPr>
            <p:ph type="sldNum" sz="quarter" idx="12"/>
          </p:nvPr>
        </p:nvSpPr>
        <p:spPr/>
        <p:txBody>
          <a:bodyPr/>
          <a:lstStyle/>
          <a:p>
            <a:fld id="{7749CDD0-7D77-4D23-9A27-F361E39BA472}" type="datetime1">
              <a:rPr lang="nl-BE" smtClean="0"/>
              <a:pPr/>
              <a:t>8/06/2023</a:t>
            </a:fld>
            <a:r>
              <a:rPr lang="nl-BE"/>
              <a:t> </a:t>
            </a:r>
            <a:r>
              <a:rPr lang="nl-BE" b="1"/>
              <a:t>│</a:t>
            </a:r>
            <a:fld id="{B263F6C6-2226-4286-8995-C42CB1E7C290}" type="slidenum">
              <a:rPr lang="nl-BE" smtClean="0"/>
              <a:pPr/>
              <a:t>2</a:t>
            </a:fld>
            <a:endParaRPr lang="nl-NL"/>
          </a:p>
        </p:txBody>
      </p:sp>
      <p:sp>
        <p:nvSpPr>
          <p:cNvPr id="10" name="Titel 1">
            <a:extLst>
              <a:ext uri="{FF2B5EF4-FFF2-40B4-BE49-F238E27FC236}">
                <a16:creationId xmlns:a16="http://schemas.microsoft.com/office/drawing/2014/main" id="{F51B2A48-3690-4113-9026-549FF7D71ECC}"/>
              </a:ext>
            </a:extLst>
          </p:cNvPr>
          <p:cNvSpPr>
            <a:spLocks noGrp="1"/>
          </p:cNvSpPr>
          <p:nvPr>
            <p:ph type="title"/>
          </p:nvPr>
        </p:nvSpPr>
        <p:spPr>
          <a:xfrm>
            <a:off x="1347119" y="127913"/>
            <a:ext cx="7416000" cy="772011"/>
          </a:xfrm>
        </p:spPr>
        <p:txBody>
          <a:bodyPr/>
          <a:lstStyle/>
          <a:p>
            <a:pPr algn="ctr"/>
            <a:r>
              <a:rPr lang="nl-BE" dirty="0"/>
              <a:t>Afspraken</a:t>
            </a:r>
          </a:p>
        </p:txBody>
      </p:sp>
    </p:spTree>
    <p:extLst>
      <p:ext uri="{BB962C8B-B14F-4D97-AF65-F5344CB8AC3E}">
        <p14:creationId xmlns:p14="http://schemas.microsoft.com/office/powerpoint/2010/main" val="302846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0797" y="2748753"/>
            <a:ext cx="8791175" cy="831131"/>
          </a:xfrm>
        </p:spPr>
        <p:txBody>
          <a:bodyPr/>
          <a:lstStyle/>
          <a:p>
            <a:r>
              <a:rPr lang="nl-BE" sz="4000" dirty="0"/>
              <a:t>Management - Goedkeuringsstroom</a:t>
            </a:r>
          </a:p>
        </p:txBody>
      </p:sp>
    </p:spTree>
    <p:extLst>
      <p:ext uri="{BB962C8B-B14F-4D97-AF65-F5344CB8AC3E}">
        <p14:creationId xmlns:p14="http://schemas.microsoft.com/office/powerpoint/2010/main" val="4178920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Management - Goedkeuringsstroom</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07571" y="951956"/>
            <a:ext cx="8357319" cy="5404984"/>
          </a:xfrm>
        </p:spPr>
        <p:txBody>
          <a:bodyPr/>
          <a:lstStyle/>
          <a:p>
            <a:pPr lvl="1" indent="-342900">
              <a:buFont typeface="Wingdings" panose="05000000000000000000" pitchFamily="2" charset="2"/>
              <a:buChar char="Ø"/>
            </a:pPr>
            <a:r>
              <a:rPr lang="nl-BE" dirty="0"/>
              <a:t>Per goedkeuringsproces wordt een </a:t>
            </a:r>
            <a:r>
              <a:rPr lang="nl-BE" b="1" dirty="0">
                <a:solidFill>
                  <a:schemeClr val="tx1"/>
                </a:solidFill>
              </a:rPr>
              <a:t>overzicht</a:t>
            </a:r>
            <a:r>
              <a:rPr lang="nl-BE" dirty="0"/>
              <a:t> gegeven van het aantal dossiers en voor welk bedrag er per maand, per persoon en per organisatie(onderdeel) werd goedgekeurd.</a:t>
            </a:r>
            <a:br>
              <a:rPr lang="nl-BE" dirty="0"/>
            </a:br>
            <a:br>
              <a:rPr lang="nl-BE" sz="600" dirty="0"/>
            </a:br>
            <a:r>
              <a:rPr lang="nl-BE" dirty="0"/>
              <a:t>Deze data bevat goedkeuringen </a:t>
            </a:r>
            <a:r>
              <a:rPr lang="nl-BE" dirty="0" err="1"/>
              <a:t>mbt</a:t>
            </a:r>
            <a:r>
              <a:rPr lang="nl-BE" dirty="0"/>
              <a:t> Inkooporders, Facturen en Declaraties</a:t>
            </a:r>
          </a:p>
          <a:p>
            <a:pPr lvl="1" indent="-342900">
              <a:buFont typeface="Wingdings" panose="05000000000000000000" pitchFamily="2" charset="2"/>
              <a:buChar char="Ø"/>
            </a:pPr>
            <a:endParaRPr lang="nl-BE" sz="1600" dirty="0"/>
          </a:p>
          <a:p>
            <a:pPr lvl="1" indent="-342900">
              <a:buFont typeface="Wingdings" panose="05000000000000000000" pitchFamily="2" charset="2"/>
              <a:buChar char="Ø"/>
            </a:pPr>
            <a:r>
              <a:rPr lang="nl-BE" dirty="0"/>
              <a:t>Daarnaast kunnen voor de respectieve goedkeuringsprocessen op een overzichtelijke manier </a:t>
            </a:r>
            <a:r>
              <a:rPr lang="nl-BE" b="1" dirty="0">
                <a:solidFill>
                  <a:schemeClr val="tx1"/>
                </a:solidFill>
              </a:rPr>
              <a:t>details</a:t>
            </a:r>
            <a:r>
              <a:rPr lang="nl-BE" dirty="0"/>
              <a:t> van de goedkeuringen opgevraagd worden voor verdere verwerking en analyse</a:t>
            </a:r>
            <a:br>
              <a:rPr lang="nl-BE" dirty="0"/>
            </a:br>
            <a:br>
              <a:rPr lang="nl-BE" sz="600" dirty="0"/>
            </a:br>
            <a:r>
              <a:rPr lang="nl-BE" dirty="0"/>
              <a:t>Deze details hebben betrekking op Bestelaanvragen, Inkooporders, Facturen, Declaraties, Travel </a:t>
            </a:r>
            <a:r>
              <a:rPr lang="nl-BE" dirty="0" err="1"/>
              <a:t>Requests</a:t>
            </a:r>
            <a:r>
              <a:rPr lang="nl-BE" dirty="0"/>
              <a:t> en de aanmaak van Bankrekeningen</a:t>
            </a:r>
          </a:p>
          <a:p>
            <a:pPr lvl="1" indent="-342900">
              <a:buFont typeface="Wingdings" panose="05000000000000000000" pitchFamily="2" charset="2"/>
              <a:buChar char="Ø"/>
            </a:pPr>
            <a:endParaRPr lang="nl-BE" sz="1600" dirty="0"/>
          </a:p>
          <a:p>
            <a:pPr lvl="1" indent="-342900">
              <a:buFont typeface="Wingdings" panose="05000000000000000000" pitchFamily="2" charset="2"/>
              <a:buChar char="Ø"/>
            </a:pPr>
            <a:r>
              <a:rPr lang="nl-BE" dirty="0"/>
              <a:t>Tenslotte is er rapportering over het aantal </a:t>
            </a:r>
            <a:r>
              <a:rPr lang="nl-BE" b="1" dirty="0">
                <a:solidFill>
                  <a:schemeClr val="tx1"/>
                </a:solidFill>
              </a:rPr>
              <a:t>Goedkeuringsdagen</a:t>
            </a:r>
            <a:r>
              <a:rPr lang="nl-BE" dirty="0"/>
              <a:t> door de Boekhouder </a:t>
            </a:r>
            <a:r>
              <a:rPr lang="nl-BE" dirty="0" err="1"/>
              <a:t>mbt</a:t>
            </a:r>
            <a:r>
              <a:rPr lang="nl-BE" dirty="0"/>
              <a:t> de respectieve goedkeuringsprocessen</a:t>
            </a:r>
          </a:p>
          <a:p>
            <a:pPr marL="400050" lvl="1" indent="0">
              <a:buNone/>
            </a:pPr>
            <a:endParaRPr lang="nl-BE" sz="1800" dirty="0"/>
          </a:p>
        </p:txBody>
      </p:sp>
    </p:spTree>
    <p:extLst>
      <p:ext uri="{BB962C8B-B14F-4D97-AF65-F5344CB8AC3E}">
        <p14:creationId xmlns:p14="http://schemas.microsoft.com/office/powerpoint/2010/main" val="365391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Management - Goedkeuringsstroom</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008516"/>
            <a:ext cx="8274498" cy="5404984"/>
          </a:xfrm>
        </p:spPr>
        <p:txBody>
          <a:bodyPr/>
          <a:lstStyle/>
          <a:p>
            <a:pPr lvl="1" indent="-342900">
              <a:buFont typeface="Wingdings" panose="05000000000000000000" pitchFamily="2" charset="2"/>
              <a:buChar char="Ø"/>
            </a:pPr>
            <a:endParaRPr lang="nl-BE" b="1" dirty="0"/>
          </a:p>
          <a:p>
            <a:pPr lvl="1" indent="-342900">
              <a:buFont typeface="Wingdings" panose="05000000000000000000" pitchFamily="2" charset="2"/>
              <a:buChar char="Ø"/>
            </a:pPr>
            <a:r>
              <a:rPr lang="nl-BE" dirty="0"/>
              <a:t>Rapporten:</a:t>
            </a:r>
          </a:p>
          <a:p>
            <a:pPr lvl="4" indent="-342900">
              <a:buFont typeface="Wingdings" panose="05000000000000000000" pitchFamily="2" charset="2"/>
              <a:buChar char="Ø"/>
            </a:pPr>
            <a:r>
              <a:rPr lang="nl-BE" sz="2200" dirty="0">
                <a:solidFill>
                  <a:schemeClr val="bg1">
                    <a:lumMod val="50000"/>
                  </a:schemeClr>
                </a:solidFill>
              </a:rPr>
              <a:t>Goedkeuringsstroom - Detail</a:t>
            </a:r>
          </a:p>
          <a:p>
            <a:pPr lvl="4" indent="-342900">
              <a:buFont typeface="Wingdings" panose="05000000000000000000" pitchFamily="2" charset="2"/>
              <a:buChar char="Ø"/>
            </a:pPr>
            <a:r>
              <a:rPr lang="nl-BE" sz="2200" dirty="0">
                <a:solidFill>
                  <a:schemeClr val="bg1">
                    <a:lumMod val="50000"/>
                  </a:schemeClr>
                </a:solidFill>
              </a:rPr>
              <a:t>Goedkeuringsstroom - Overzicht</a:t>
            </a:r>
          </a:p>
          <a:p>
            <a:pPr marL="1097100" lvl="4" indent="0">
              <a:buNone/>
            </a:pPr>
            <a:endParaRPr lang="nl-BE" sz="1000" dirty="0"/>
          </a:p>
          <a:p>
            <a:pPr marL="1097100" lvl="4" indent="0">
              <a:buNone/>
            </a:pPr>
            <a:endParaRPr lang="nl-BE" sz="1000" dirty="0"/>
          </a:p>
          <a:p>
            <a:pPr lvl="1" indent="-342900">
              <a:buFont typeface="Wingdings" panose="05000000000000000000" pitchFamily="2" charset="2"/>
              <a:buChar char="Ø"/>
            </a:pPr>
            <a:r>
              <a:rPr lang="nl-BE" dirty="0"/>
              <a:t>Toegankelijk voor gebruikers met een autorisatie "Financieel Analist" en alle gebruikers van het Dienstencentrum Boekhouding </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60724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2BDA6ED-FA1F-4ED7-8EE8-36AA2E651435}"/>
              </a:ext>
            </a:extLst>
          </p:cNvPr>
          <p:cNvPicPr>
            <a:picLocks noChangeAspect="1"/>
          </p:cNvPicPr>
          <p:nvPr/>
        </p:nvPicPr>
        <p:blipFill>
          <a:blip r:embed="rId3"/>
          <a:stretch>
            <a:fillRect/>
          </a:stretch>
        </p:blipFill>
        <p:spPr>
          <a:xfrm>
            <a:off x="502920" y="4009009"/>
            <a:ext cx="8532223" cy="1979262"/>
          </a:xfrm>
          <a:prstGeom prst="rect">
            <a:avLst/>
          </a:prstGeom>
        </p:spPr>
      </p:pic>
      <p:pic>
        <p:nvPicPr>
          <p:cNvPr id="6" name="Afbeelding 5">
            <a:extLst>
              <a:ext uri="{FF2B5EF4-FFF2-40B4-BE49-F238E27FC236}">
                <a16:creationId xmlns:a16="http://schemas.microsoft.com/office/drawing/2014/main" id="{A1F8F208-9355-4C95-84EF-F0B419ADE1A4}"/>
              </a:ext>
            </a:extLst>
          </p:cNvPr>
          <p:cNvPicPr>
            <a:picLocks noChangeAspect="1"/>
          </p:cNvPicPr>
          <p:nvPr/>
        </p:nvPicPr>
        <p:blipFill>
          <a:blip r:embed="rId4"/>
          <a:stretch>
            <a:fillRect/>
          </a:stretch>
        </p:blipFill>
        <p:spPr>
          <a:xfrm>
            <a:off x="0" y="1345519"/>
            <a:ext cx="6114480" cy="1547918"/>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Management - Goedkeuringsstroom</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699246"/>
            <a:ext cx="3988592" cy="461665"/>
          </a:xfrm>
          <a:prstGeom prst="rect">
            <a:avLst/>
          </a:prstGeom>
          <a:noFill/>
        </p:spPr>
        <p:txBody>
          <a:bodyPr wrap="none" rtlCol="0">
            <a:spAutoFit/>
          </a:bodyPr>
          <a:lstStyle>
            <a:defPPr>
              <a:defRPr lang="en-US"/>
            </a:defPPr>
            <a:lvl1pPr>
              <a:defRPr sz="2000" i="1">
                <a:latin typeface="+mn-lt"/>
              </a:defRPr>
            </a:lvl1pPr>
          </a:lstStyle>
          <a:p>
            <a:r>
              <a:rPr lang="nl-BE" sz="2400" b="1" dirty="0"/>
              <a:t>Goedkeuringsstroom - Detail</a:t>
            </a:r>
          </a:p>
        </p:txBody>
      </p:sp>
      <p:sp>
        <p:nvSpPr>
          <p:cNvPr id="15" name="PIJL-RECHTS 7">
            <a:extLst>
              <a:ext uri="{FF2B5EF4-FFF2-40B4-BE49-F238E27FC236}">
                <a16:creationId xmlns:a16="http://schemas.microsoft.com/office/drawing/2014/main" id="{59246B83-D8E0-4A4F-8FA4-D10F34273F31}"/>
              </a:ext>
            </a:extLst>
          </p:cNvPr>
          <p:cNvSpPr/>
          <p:nvPr/>
        </p:nvSpPr>
        <p:spPr bwMode="auto">
          <a:xfrm rot="5400000">
            <a:off x="1807196" y="3256825"/>
            <a:ext cx="442609" cy="481130"/>
          </a:xfrm>
          <a:prstGeom prst="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6" name="Tekstvak 15">
            <a:extLst>
              <a:ext uri="{FF2B5EF4-FFF2-40B4-BE49-F238E27FC236}">
                <a16:creationId xmlns:a16="http://schemas.microsoft.com/office/drawing/2014/main" id="{DBD60CF2-CE26-4247-9550-4D86F200C682}"/>
              </a:ext>
            </a:extLst>
          </p:cNvPr>
          <p:cNvSpPr txBox="1"/>
          <p:nvPr/>
        </p:nvSpPr>
        <p:spPr>
          <a:xfrm>
            <a:off x="2999429" y="2949252"/>
            <a:ext cx="6035714" cy="677108"/>
          </a:xfrm>
          <a:prstGeom prst="rect">
            <a:avLst/>
          </a:prstGeom>
          <a:noFill/>
        </p:spPr>
        <p:txBody>
          <a:bodyPr wrap="square" rtlCol="0">
            <a:spAutoFit/>
          </a:bodyPr>
          <a:lstStyle/>
          <a:p>
            <a:r>
              <a:rPr lang="nl-BE" sz="1600" dirty="0">
                <a:latin typeface="+mn-lt"/>
              </a:rPr>
              <a:t>Details van de Goedkeuringen – data en gebruikers – voor de respectieve goedkeuringsprocessen:</a:t>
            </a:r>
            <a:br>
              <a:rPr lang="nl-BE" sz="1600" dirty="0">
                <a:latin typeface="+mn-lt"/>
              </a:rPr>
            </a:br>
            <a:endParaRPr lang="nl-BE" sz="600" dirty="0">
              <a:latin typeface="+mn-lt"/>
            </a:endParaRPr>
          </a:p>
        </p:txBody>
      </p:sp>
      <p:sp>
        <p:nvSpPr>
          <p:cNvPr id="17" name="Tekstvak 2">
            <a:extLst>
              <a:ext uri="{FF2B5EF4-FFF2-40B4-BE49-F238E27FC236}">
                <a16:creationId xmlns:a16="http://schemas.microsoft.com/office/drawing/2014/main" id="{9C0AF84F-4604-4293-A3A5-AF898FDA07EF}"/>
              </a:ext>
            </a:extLst>
          </p:cNvPr>
          <p:cNvSpPr txBox="1">
            <a:spLocks noChangeArrowheads="1"/>
          </p:cNvSpPr>
          <p:nvPr/>
        </p:nvSpPr>
        <p:spPr bwMode="auto">
          <a:xfrm>
            <a:off x="5740347" y="1448536"/>
            <a:ext cx="3294796" cy="1323439"/>
          </a:xfrm>
          <a:prstGeom prst="rect">
            <a:avLst/>
          </a:prstGeom>
          <a:solidFill>
            <a:schemeClr val="accent3">
              <a:lumMod val="40000"/>
              <a:lumOff val="60000"/>
            </a:schemeClr>
          </a:solidFill>
          <a:ln w="9525">
            <a:solidFill>
              <a:schemeClr val="accent3"/>
            </a:solidFill>
            <a:miter lim="800000"/>
            <a:headEnd/>
            <a:tailEnd/>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buFontTx/>
              <a:buChar char="-"/>
            </a:pPr>
            <a:r>
              <a:rPr lang="nl-BE" sz="1200" dirty="0"/>
              <a:t>Omwille van de hoeveelheid data in de onderliggende tabellen, gelieve de selectiemogelijkheden zinvol te gebruiken.</a:t>
            </a:r>
            <a:br>
              <a:rPr lang="nl-BE" sz="1200" dirty="0"/>
            </a:br>
            <a:endParaRPr lang="nl-BE" sz="800" dirty="0"/>
          </a:p>
          <a:p>
            <a:pPr>
              <a:buFontTx/>
              <a:buChar char="-"/>
            </a:pPr>
            <a:r>
              <a:rPr lang="nl-BE" sz="1200" dirty="0"/>
              <a:t>Het filteren op Datum van een Goedkeuring kan de doorlooptijd van het rapport significant verlengen.</a:t>
            </a:r>
          </a:p>
        </p:txBody>
      </p:sp>
      <p:sp>
        <p:nvSpPr>
          <p:cNvPr id="18" name="Tekstvak 17">
            <a:extLst>
              <a:ext uri="{FF2B5EF4-FFF2-40B4-BE49-F238E27FC236}">
                <a16:creationId xmlns:a16="http://schemas.microsoft.com/office/drawing/2014/main" id="{33CF8317-5F60-4255-9C50-0C83292D0502}"/>
              </a:ext>
            </a:extLst>
          </p:cNvPr>
          <p:cNvSpPr txBox="1"/>
          <p:nvPr/>
        </p:nvSpPr>
        <p:spPr>
          <a:xfrm>
            <a:off x="4461215" y="3428810"/>
            <a:ext cx="4179865" cy="1077218"/>
          </a:xfrm>
          <a:prstGeom prst="rect">
            <a:avLst/>
          </a:prstGeom>
          <a:noFill/>
        </p:spPr>
        <p:txBody>
          <a:bodyPr wrap="square" rtlCol="0">
            <a:spAutoFit/>
          </a:bodyPr>
          <a:lstStyle/>
          <a:p>
            <a:r>
              <a:rPr lang="nl-BE" sz="1600" b="0" dirty="0">
                <a:latin typeface="+mn-lt"/>
              </a:rPr>
              <a:t>Bestelaanvragen	     Facturen</a:t>
            </a:r>
          </a:p>
          <a:p>
            <a:r>
              <a:rPr lang="nl-BE" sz="1600" b="0" dirty="0">
                <a:latin typeface="+mn-lt"/>
              </a:rPr>
              <a:t>Bankrekeningen 	     Declaraties</a:t>
            </a:r>
          </a:p>
          <a:p>
            <a:r>
              <a:rPr lang="nl-BE" sz="1600" b="0" dirty="0">
                <a:latin typeface="+mn-lt"/>
              </a:rPr>
              <a:t>Inkooporders                Travel </a:t>
            </a:r>
            <a:r>
              <a:rPr lang="nl-BE" sz="1600" b="0" dirty="0" err="1">
                <a:latin typeface="+mn-lt"/>
              </a:rPr>
              <a:t>Requests</a:t>
            </a:r>
            <a:br>
              <a:rPr lang="nl-BE" sz="1600" b="0" dirty="0">
                <a:latin typeface="+mn-lt"/>
              </a:rPr>
            </a:br>
            <a:endParaRPr lang="nl-BE" sz="1600" b="0" dirty="0">
              <a:latin typeface="+mn-lt"/>
            </a:endParaRPr>
          </a:p>
        </p:txBody>
      </p:sp>
      <p:sp>
        <p:nvSpPr>
          <p:cNvPr id="14" name="Tekstvak 2">
            <a:extLst>
              <a:ext uri="{FF2B5EF4-FFF2-40B4-BE49-F238E27FC236}">
                <a16:creationId xmlns:a16="http://schemas.microsoft.com/office/drawing/2014/main" id="{92C74CAD-2299-41FB-8850-4F76F7540814}"/>
              </a:ext>
            </a:extLst>
          </p:cNvPr>
          <p:cNvSpPr txBox="1">
            <a:spLocks noChangeArrowheads="1"/>
          </p:cNvSpPr>
          <p:nvPr/>
        </p:nvSpPr>
        <p:spPr bwMode="auto">
          <a:xfrm>
            <a:off x="5740347" y="5531792"/>
            <a:ext cx="3294796" cy="1200329"/>
          </a:xfrm>
          <a:prstGeom prst="rect">
            <a:avLst/>
          </a:prstGeom>
          <a:solidFill>
            <a:schemeClr val="accent3">
              <a:lumMod val="40000"/>
              <a:lumOff val="60000"/>
            </a:schemeClr>
          </a:solidFill>
          <a:ln w="9525">
            <a:solidFill>
              <a:schemeClr val="accent3"/>
            </a:solidFill>
            <a:miter lim="800000"/>
            <a:headEnd/>
            <a:tailEnd/>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buFontTx/>
              <a:buChar char="-"/>
            </a:pPr>
            <a:r>
              <a:rPr lang="nl-BE" sz="1200" dirty="0"/>
              <a:t>Voor alle document types staat bij de goedkeurder ingeval een vakantieregel actief was de notatie 'Vakantieregel:' en de naam van de gebruiker die de goedkeuring heeft doorgegeven.</a:t>
            </a:r>
            <a:br>
              <a:rPr lang="nl-BE" sz="1200" dirty="0"/>
            </a:br>
            <a:endParaRPr lang="nl-BE" sz="1200" dirty="0"/>
          </a:p>
        </p:txBody>
      </p:sp>
    </p:spTree>
    <p:extLst>
      <p:ext uri="{BB962C8B-B14F-4D97-AF65-F5344CB8AC3E}">
        <p14:creationId xmlns:p14="http://schemas.microsoft.com/office/powerpoint/2010/main" val="315345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Management - Goedkeuringsstroom</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699246"/>
            <a:ext cx="3988592" cy="461665"/>
          </a:xfrm>
          <a:prstGeom prst="rect">
            <a:avLst/>
          </a:prstGeom>
          <a:noFill/>
        </p:spPr>
        <p:txBody>
          <a:bodyPr wrap="none" rtlCol="0">
            <a:spAutoFit/>
          </a:bodyPr>
          <a:lstStyle>
            <a:defPPr>
              <a:defRPr lang="en-US"/>
            </a:defPPr>
            <a:lvl1pPr>
              <a:defRPr sz="2000" i="1">
                <a:latin typeface="+mn-lt"/>
              </a:defRPr>
            </a:lvl1pPr>
          </a:lstStyle>
          <a:p>
            <a:r>
              <a:rPr lang="nl-BE" sz="2400" b="1" dirty="0"/>
              <a:t>Goedkeuringsstroom - Detail</a:t>
            </a:r>
          </a:p>
        </p:txBody>
      </p:sp>
      <p:sp>
        <p:nvSpPr>
          <p:cNvPr id="10" name="Tekstvak 1">
            <a:extLst>
              <a:ext uri="{FF2B5EF4-FFF2-40B4-BE49-F238E27FC236}">
                <a16:creationId xmlns:a16="http://schemas.microsoft.com/office/drawing/2014/main" id="{7C52E304-FC3D-40DE-A043-E6FB46394A29}"/>
              </a:ext>
            </a:extLst>
          </p:cNvPr>
          <p:cNvSpPr txBox="1">
            <a:spLocks noChangeArrowheads="1"/>
          </p:cNvSpPr>
          <p:nvPr/>
        </p:nvSpPr>
        <p:spPr bwMode="auto">
          <a:xfrm>
            <a:off x="263126" y="1560390"/>
            <a:ext cx="86177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a:r>
              <a:rPr lang="nl-BE" sz="2000" dirty="0">
                <a:latin typeface="+mn-lt"/>
              </a:rPr>
              <a:t>Opmerking – Goedkeuringsstroom Inkooporders</a:t>
            </a:r>
          </a:p>
        </p:txBody>
      </p:sp>
      <p:pic>
        <p:nvPicPr>
          <p:cNvPr id="6" name="Afbeelding 5">
            <a:extLst>
              <a:ext uri="{FF2B5EF4-FFF2-40B4-BE49-F238E27FC236}">
                <a16:creationId xmlns:a16="http://schemas.microsoft.com/office/drawing/2014/main" id="{A9807301-0808-4845-BFEE-6C89CDB064E6}"/>
              </a:ext>
            </a:extLst>
          </p:cNvPr>
          <p:cNvPicPr>
            <a:picLocks noChangeAspect="1"/>
          </p:cNvPicPr>
          <p:nvPr/>
        </p:nvPicPr>
        <p:blipFill>
          <a:blip r:embed="rId3"/>
          <a:stretch>
            <a:fillRect/>
          </a:stretch>
        </p:blipFill>
        <p:spPr>
          <a:xfrm>
            <a:off x="-1" y="2182427"/>
            <a:ext cx="9144000" cy="2848252"/>
          </a:xfrm>
          <a:prstGeom prst="rect">
            <a:avLst/>
          </a:prstGeom>
        </p:spPr>
      </p:pic>
    </p:spTree>
    <p:extLst>
      <p:ext uri="{BB962C8B-B14F-4D97-AF65-F5344CB8AC3E}">
        <p14:creationId xmlns:p14="http://schemas.microsoft.com/office/powerpoint/2010/main" val="335400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Management - Goedkeuringsstroom</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699246"/>
            <a:ext cx="3988592" cy="461665"/>
          </a:xfrm>
          <a:prstGeom prst="rect">
            <a:avLst/>
          </a:prstGeom>
          <a:noFill/>
        </p:spPr>
        <p:txBody>
          <a:bodyPr wrap="none" rtlCol="0">
            <a:spAutoFit/>
          </a:bodyPr>
          <a:lstStyle>
            <a:defPPr>
              <a:defRPr lang="en-US"/>
            </a:defPPr>
            <a:lvl1pPr>
              <a:defRPr sz="2000" i="1">
                <a:latin typeface="+mn-lt"/>
              </a:defRPr>
            </a:lvl1pPr>
          </a:lstStyle>
          <a:p>
            <a:r>
              <a:rPr lang="nl-BE" sz="2400" b="1" dirty="0"/>
              <a:t>Goedkeuringsstroom - Detail</a:t>
            </a:r>
          </a:p>
        </p:txBody>
      </p:sp>
      <p:sp>
        <p:nvSpPr>
          <p:cNvPr id="10" name="Tekstvak 1">
            <a:extLst>
              <a:ext uri="{FF2B5EF4-FFF2-40B4-BE49-F238E27FC236}">
                <a16:creationId xmlns:a16="http://schemas.microsoft.com/office/drawing/2014/main" id="{7C52E304-FC3D-40DE-A043-E6FB46394A29}"/>
              </a:ext>
            </a:extLst>
          </p:cNvPr>
          <p:cNvSpPr txBox="1">
            <a:spLocks noChangeArrowheads="1"/>
          </p:cNvSpPr>
          <p:nvPr/>
        </p:nvSpPr>
        <p:spPr bwMode="auto">
          <a:xfrm>
            <a:off x="263127" y="3741053"/>
            <a:ext cx="86177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a:r>
              <a:rPr lang="nl-BE" sz="2000" dirty="0">
                <a:latin typeface="+mn-lt"/>
              </a:rPr>
              <a:t>Opmerking – Goedkeuringsstroom Bestelaanvragen</a:t>
            </a:r>
          </a:p>
        </p:txBody>
      </p:sp>
      <p:sp>
        <p:nvSpPr>
          <p:cNvPr id="7" name="Tekstvak 1">
            <a:extLst>
              <a:ext uri="{FF2B5EF4-FFF2-40B4-BE49-F238E27FC236}">
                <a16:creationId xmlns:a16="http://schemas.microsoft.com/office/drawing/2014/main" id="{DF08C0B7-DA55-4D4B-9F75-8A6F2C645F9D}"/>
              </a:ext>
            </a:extLst>
          </p:cNvPr>
          <p:cNvSpPr txBox="1">
            <a:spLocks noChangeArrowheads="1"/>
          </p:cNvSpPr>
          <p:nvPr/>
        </p:nvSpPr>
        <p:spPr bwMode="auto">
          <a:xfrm>
            <a:off x="-130725" y="1856537"/>
            <a:ext cx="86177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a:r>
              <a:rPr lang="nl-BE" sz="2000" dirty="0">
                <a:latin typeface="+mn-lt"/>
              </a:rPr>
              <a:t>Opmerking – Goedkeuringsstroom Facturen</a:t>
            </a:r>
          </a:p>
        </p:txBody>
      </p:sp>
      <p:sp>
        <p:nvSpPr>
          <p:cNvPr id="8" name="Tijdelijke aanduiding voor inhoud 1">
            <a:extLst>
              <a:ext uri="{FF2B5EF4-FFF2-40B4-BE49-F238E27FC236}">
                <a16:creationId xmlns:a16="http://schemas.microsoft.com/office/drawing/2014/main" id="{172170E2-C0E7-490B-B7C9-AA974F70CD9A}"/>
              </a:ext>
            </a:extLst>
          </p:cNvPr>
          <p:cNvSpPr>
            <a:spLocks noGrp="1"/>
          </p:cNvSpPr>
          <p:nvPr>
            <p:ph idx="1"/>
          </p:nvPr>
        </p:nvSpPr>
        <p:spPr>
          <a:xfrm>
            <a:off x="449829" y="2348491"/>
            <a:ext cx="8274498" cy="908263"/>
          </a:xfrm>
        </p:spPr>
        <p:txBody>
          <a:bodyPr/>
          <a:lstStyle/>
          <a:p>
            <a:pPr lvl="1" indent="-342900">
              <a:buFont typeface="Wingdings" panose="05000000000000000000" pitchFamily="2" charset="2"/>
              <a:buChar char="Ø"/>
            </a:pPr>
            <a:r>
              <a:rPr lang="nl-BE" sz="1800" dirty="0">
                <a:solidFill>
                  <a:schemeClr val="accent2"/>
                </a:solidFill>
              </a:rPr>
              <a:t>In Sommige gevallen is hier ook geen Goedkeuringsdata beschikbaar, </a:t>
            </a:r>
            <a:r>
              <a:rPr lang="nl-BE" sz="1800" dirty="0" err="1">
                <a:solidFill>
                  <a:schemeClr val="accent2"/>
                </a:solidFill>
              </a:rPr>
              <a:t>vb</a:t>
            </a:r>
            <a:r>
              <a:rPr lang="nl-BE" sz="1800" dirty="0">
                <a:solidFill>
                  <a:schemeClr val="accent2"/>
                </a:solidFill>
              </a:rPr>
              <a:t> </a:t>
            </a:r>
            <a:br>
              <a:rPr lang="nl-BE" sz="1800" dirty="0">
                <a:solidFill>
                  <a:schemeClr val="accent2"/>
                </a:solidFill>
              </a:rPr>
            </a:br>
            <a:r>
              <a:rPr lang="nl-BE" sz="1800" dirty="0">
                <a:solidFill>
                  <a:schemeClr val="accent2"/>
                </a:solidFill>
              </a:rPr>
              <a:t>e-</a:t>
            </a:r>
            <a:r>
              <a:rPr lang="nl-BE" sz="1800" dirty="0" err="1">
                <a:solidFill>
                  <a:schemeClr val="accent2"/>
                </a:solidFill>
              </a:rPr>
              <a:t>Invoicing</a:t>
            </a:r>
            <a:endParaRPr lang="nl-BE" sz="1800" dirty="0">
              <a:solidFill>
                <a:schemeClr val="accent2"/>
              </a:solidFill>
            </a:endParaRPr>
          </a:p>
          <a:p>
            <a:pPr lvl="3" indent="-342900">
              <a:buFont typeface="Wingdings" panose="05000000000000000000" pitchFamily="2" charset="2"/>
              <a:buChar char="q"/>
            </a:pPr>
            <a:r>
              <a:rPr lang="nl-BE" sz="1600" dirty="0"/>
              <a:t>Op te nemen kolom “Automatische Goedkeuring” geeft indicatie</a:t>
            </a:r>
          </a:p>
        </p:txBody>
      </p:sp>
      <p:pic>
        <p:nvPicPr>
          <p:cNvPr id="13" name="Afbeelding 12">
            <a:extLst>
              <a:ext uri="{FF2B5EF4-FFF2-40B4-BE49-F238E27FC236}">
                <a16:creationId xmlns:a16="http://schemas.microsoft.com/office/drawing/2014/main" id="{02597E1B-D8C1-49D7-87E2-F7361D143C02}"/>
              </a:ext>
            </a:extLst>
          </p:cNvPr>
          <p:cNvPicPr>
            <a:picLocks noChangeAspect="1"/>
          </p:cNvPicPr>
          <p:nvPr/>
        </p:nvPicPr>
        <p:blipFill>
          <a:blip r:embed="rId3"/>
          <a:stretch>
            <a:fillRect/>
          </a:stretch>
        </p:blipFill>
        <p:spPr>
          <a:xfrm>
            <a:off x="355106" y="4363704"/>
            <a:ext cx="8788894" cy="937945"/>
          </a:xfrm>
          <a:prstGeom prst="rect">
            <a:avLst/>
          </a:prstGeom>
        </p:spPr>
      </p:pic>
    </p:spTree>
    <p:extLst>
      <p:ext uri="{BB962C8B-B14F-4D97-AF65-F5344CB8AC3E}">
        <p14:creationId xmlns:p14="http://schemas.microsoft.com/office/powerpoint/2010/main" val="209693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6361E73-7C30-4042-B3CB-AA40333352DA}"/>
              </a:ext>
            </a:extLst>
          </p:cNvPr>
          <p:cNvPicPr>
            <a:picLocks noChangeAspect="1"/>
          </p:cNvPicPr>
          <p:nvPr/>
        </p:nvPicPr>
        <p:blipFill>
          <a:blip r:embed="rId3"/>
          <a:stretch>
            <a:fillRect/>
          </a:stretch>
        </p:blipFill>
        <p:spPr>
          <a:xfrm>
            <a:off x="3461856" y="4230267"/>
            <a:ext cx="5592660" cy="1627607"/>
          </a:xfrm>
          <a:prstGeom prst="rect">
            <a:avLst/>
          </a:prstGeom>
          <a:ln>
            <a:solidFill>
              <a:schemeClr val="accent3"/>
            </a:solidFill>
          </a:ln>
        </p:spPr>
      </p:pic>
      <p:sp>
        <p:nvSpPr>
          <p:cNvPr id="3" name="Titel 1"/>
          <p:cNvSpPr>
            <a:spLocks noGrp="1"/>
          </p:cNvSpPr>
          <p:nvPr>
            <p:ph type="title"/>
          </p:nvPr>
        </p:nvSpPr>
        <p:spPr>
          <a:xfrm>
            <a:off x="1347118" y="127914"/>
            <a:ext cx="7796881" cy="536116"/>
          </a:xfrm>
        </p:spPr>
        <p:txBody>
          <a:bodyPr/>
          <a:lstStyle/>
          <a:p>
            <a:r>
              <a:rPr lang="nl-BE" dirty="0"/>
              <a:t>Management - Goedkeuringsstroom</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699246"/>
            <a:ext cx="4653838" cy="830997"/>
          </a:xfrm>
          <a:prstGeom prst="rect">
            <a:avLst/>
          </a:prstGeom>
          <a:noFill/>
        </p:spPr>
        <p:txBody>
          <a:bodyPr wrap="none" rtlCol="0">
            <a:spAutoFit/>
          </a:bodyPr>
          <a:lstStyle>
            <a:defPPr>
              <a:defRPr lang="en-US"/>
            </a:defPPr>
            <a:lvl1pPr>
              <a:defRPr sz="2000" i="1">
                <a:latin typeface="+mn-lt"/>
              </a:defRPr>
            </a:lvl1pPr>
          </a:lstStyle>
          <a:p>
            <a:r>
              <a:rPr lang="nl-BE" sz="2400" b="1" dirty="0"/>
              <a:t>Goedkeuringsstroom - Detail</a:t>
            </a:r>
          </a:p>
          <a:p>
            <a:r>
              <a:rPr lang="nl-BE" sz="2400" b="1" dirty="0">
                <a:solidFill>
                  <a:srgbClr val="0070C0"/>
                </a:solidFill>
              </a:rPr>
              <a:t>Opvolging Facturen In Verwerking</a:t>
            </a:r>
          </a:p>
        </p:txBody>
      </p:sp>
      <p:sp>
        <p:nvSpPr>
          <p:cNvPr id="9" name="Tekstvak 8">
            <a:extLst>
              <a:ext uri="{FF2B5EF4-FFF2-40B4-BE49-F238E27FC236}">
                <a16:creationId xmlns:a16="http://schemas.microsoft.com/office/drawing/2014/main" id="{9F1E0C1D-645E-4D30-BDAB-01F1E53E4A8D}"/>
              </a:ext>
            </a:extLst>
          </p:cNvPr>
          <p:cNvSpPr txBox="1"/>
          <p:nvPr/>
        </p:nvSpPr>
        <p:spPr>
          <a:xfrm>
            <a:off x="229051" y="3531043"/>
            <a:ext cx="8513156" cy="2246769"/>
          </a:xfrm>
          <a:prstGeom prst="rect">
            <a:avLst/>
          </a:prstGeom>
          <a:noFill/>
        </p:spPr>
        <p:txBody>
          <a:bodyPr wrap="square" rtlCol="0">
            <a:spAutoFit/>
          </a:bodyPr>
          <a:lstStyle/>
          <a:p>
            <a:pPr marL="342900" indent="-342900">
              <a:buFontTx/>
              <a:buChar char="-"/>
            </a:pPr>
            <a:r>
              <a:rPr lang="nl-BE" sz="2000" b="0" dirty="0">
                <a:latin typeface="+mn-lt"/>
              </a:rPr>
              <a:t>Overzicht van het Aantal Facturen per Goedkeuringsstatus per entiteit, programma en </a:t>
            </a:r>
            <a:r>
              <a:rPr lang="nl-BE" sz="2000" dirty="0"/>
              <a:t>grootboekperiode: Facturen </a:t>
            </a:r>
            <a:r>
              <a:rPr lang="nl-BE" sz="2000" b="0" i="1" dirty="0">
                <a:solidFill>
                  <a:srgbClr val="0070C0"/>
                </a:solidFill>
                <a:latin typeface="+mn-lt"/>
              </a:rPr>
              <a:t>In Verwerking</a:t>
            </a:r>
            <a:r>
              <a:rPr lang="nl-BE" sz="2000" b="0" dirty="0">
                <a:solidFill>
                  <a:srgbClr val="0070C0"/>
                </a:solidFill>
                <a:latin typeface="+mn-lt"/>
              </a:rPr>
              <a:t> </a:t>
            </a:r>
            <a:r>
              <a:rPr lang="nl-BE" sz="2000" b="0" dirty="0">
                <a:latin typeface="+mn-lt"/>
              </a:rPr>
              <a:t>en </a:t>
            </a:r>
            <a:r>
              <a:rPr lang="nl-BE" sz="2000" b="0" i="1" dirty="0">
                <a:solidFill>
                  <a:srgbClr val="0070C0"/>
                </a:solidFill>
                <a:latin typeface="+mn-lt"/>
              </a:rPr>
              <a:t>Verwerkt</a:t>
            </a:r>
          </a:p>
          <a:p>
            <a:pPr marL="342900" indent="-342900">
              <a:buFontTx/>
              <a:buChar char="-"/>
            </a:pPr>
            <a:endParaRPr lang="nl-BE" sz="1000" b="0" dirty="0">
              <a:solidFill>
                <a:srgbClr val="0070C0"/>
              </a:solidFill>
              <a:latin typeface="+mn-lt"/>
            </a:endParaRPr>
          </a:p>
          <a:p>
            <a:pPr marL="342900" indent="-342900">
              <a:buFontTx/>
              <a:buChar char="-"/>
            </a:pPr>
            <a:r>
              <a:rPr lang="nl-BE" sz="2000" b="0" dirty="0">
                <a:latin typeface="+mn-lt"/>
              </a:rPr>
              <a:t>Doorklikken naar </a:t>
            </a:r>
            <a:br>
              <a:rPr lang="nl-BE" sz="2000" b="0" dirty="0">
                <a:latin typeface="+mn-lt"/>
              </a:rPr>
            </a:br>
            <a:r>
              <a:rPr lang="nl-BE" sz="2000" b="0" i="1" dirty="0">
                <a:solidFill>
                  <a:srgbClr val="0070C0"/>
                </a:solidFill>
                <a:latin typeface="+mn-lt"/>
              </a:rPr>
              <a:t>Details Stappen in de Goedkeuring</a:t>
            </a:r>
          </a:p>
          <a:p>
            <a:endParaRPr lang="nl-BE" sz="1000" b="0" i="1" dirty="0">
              <a:solidFill>
                <a:srgbClr val="0070C0"/>
              </a:solidFill>
              <a:latin typeface="+mn-lt"/>
            </a:endParaRPr>
          </a:p>
          <a:p>
            <a:pPr marL="342900" indent="-342900">
              <a:buFontTx/>
              <a:buChar char="-"/>
            </a:pPr>
            <a:r>
              <a:rPr lang="nl-BE" sz="2000" b="0" dirty="0">
                <a:latin typeface="+mn-lt"/>
              </a:rPr>
              <a:t>Doorklikken naar </a:t>
            </a:r>
            <a:br>
              <a:rPr lang="nl-BE" sz="2000" b="0" dirty="0">
                <a:latin typeface="+mn-lt"/>
              </a:rPr>
            </a:br>
            <a:r>
              <a:rPr lang="nl-BE" sz="2000" b="0" i="1" dirty="0">
                <a:solidFill>
                  <a:srgbClr val="0070C0"/>
                </a:solidFill>
                <a:latin typeface="+mn-lt"/>
              </a:rPr>
              <a:t>OraFin “Workbench Factuur”</a:t>
            </a:r>
            <a:endParaRPr lang="nl-BE" sz="2000" b="0" dirty="0">
              <a:solidFill>
                <a:srgbClr val="0070C0"/>
              </a:solidFill>
              <a:latin typeface="+mn-lt"/>
            </a:endParaRPr>
          </a:p>
        </p:txBody>
      </p:sp>
      <p:pic>
        <p:nvPicPr>
          <p:cNvPr id="2" name="Afbeelding 1">
            <a:extLst>
              <a:ext uri="{FF2B5EF4-FFF2-40B4-BE49-F238E27FC236}">
                <a16:creationId xmlns:a16="http://schemas.microsoft.com/office/drawing/2014/main" id="{C7010EF1-7FFA-4957-AF7B-12B63CD5BB68}"/>
              </a:ext>
            </a:extLst>
          </p:cNvPr>
          <p:cNvPicPr>
            <a:picLocks noChangeAspect="1"/>
          </p:cNvPicPr>
          <p:nvPr/>
        </p:nvPicPr>
        <p:blipFill>
          <a:blip r:embed="rId4"/>
          <a:stretch>
            <a:fillRect/>
          </a:stretch>
        </p:blipFill>
        <p:spPr>
          <a:xfrm>
            <a:off x="785151" y="1504033"/>
            <a:ext cx="7796881" cy="2026713"/>
          </a:xfrm>
          <a:prstGeom prst="rect">
            <a:avLst/>
          </a:prstGeom>
        </p:spPr>
      </p:pic>
    </p:spTree>
    <p:extLst>
      <p:ext uri="{BB962C8B-B14F-4D97-AF65-F5344CB8AC3E}">
        <p14:creationId xmlns:p14="http://schemas.microsoft.com/office/powerpoint/2010/main" val="132005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1CE76F-1BFF-4678-9E18-CF948C1B303F}"/>
              </a:ext>
            </a:extLst>
          </p:cNvPr>
          <p:cNvPicPr>
            <a:picLocks noChangeAspect="1"/>
          </p:cNvPicPr>
          <p:nvPr/>
        </p:nvPicPr>
        <p:blipFill>
          <a:blip r:embed="rId3"/>
          <a:stretch>
            <a:fillRect/>
          </a:stretch>
        </p:blipFill>
        <p:spPr>
          <a:xfrm>
            <a:off x="2324372" y="4198574"/>
            <a:ext cx="4348080" cy="1169421"/>
          </a:xfrm>
          <a:prstGeom prst="rect">
            <a:avLst/>
          </a:prstGeom>
          <a:ln>
            <a:solidFill>
              <a:schemeClr val="accent3"/>
            </a:solidFill>
          </a:ln>
        </p:spPr>
      </p:pic>
      <p:sp>
        <p:nvSpPr>
          <p:cNvPr id="3" name="Titel 1"/>
          <p:cNvSpPr>
            <a:spLocks noGrp="1"/>
          </p:cNvSpPr>
          <p:nvPr>
            <p:ph type="title"/>
          </p:nvPr>
        </p:nvSpPr>
        <p:spPr>
          <a:xfrm>
            <a:off x="1347118" y="127914"/>
            <a:ext cx="7796881" cy="536116"/>
          </a:xfrm>
        </p:spPr>
        <p:txBody>
          <a:bodyPr/>
          <a:lstStyle/>
          <a:p>
            <a:r>
              <a:rPr lang="nl-BE" dirty="0"/>
              <a:t>Management - Goedkeuringsstroom</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699246"/>
            <a:ext cx="4379725" cy="830997"/>
          </a:xfrm>
          <a:prstGeom prst="rect">
            <a:avLst/>
          </a:prstGeom>
          <a:noFill/>
        </p:spPr>
        <p:txBody>
          <a:bodyPr wrap="none" rtlCol="0">
            <a:spAutoFit/>
          </a:bodyPr>
          <a:lstStyle>
            <a:defPPr>
              <a:defRPr lang="en-US"/>
            </a:defPPr>
            <a:lvl1pPr>
              <a:defRPr sz="2000" i="1">
                <a:latin typeface="+mn-lt"/>
              </a:defRPr>
            </a:lvl1pPr>
          </a:lstStyle>
          <a:p>
            <a:r>
              <a:rPr lang="nl-BE" sz="2400" b="1" dirty="0"/>
              <a:t>Goedkeuringsstroom - Overzicht</a:t>
            </a:r>
          </a:p>
          <a:p>
            <a:endParaRPr lang="nl-BE" sz="2400" b="1" dirty="0"/>
          </a:p>
        </p:txBody>
      </p:sp>
      <p:sp>
        <p:nvSpPr>
          <p:cNvPr id="7" name="Tekstvak 6">
            <a:extLst>
              <a:ext uri="{FF2B5EF4-FFF2-40B4-BE49-F238E27FC236}">
                <a16:creationId xmlns:a16="http://schemas.microsoft.com/office/drawing/2014/main" id="{61F8EC1B-06B3-48C8-ACE4-D6800F2FDF95}"/>
              </a:ext>
            </a:extLst>
          </p:cNvPr>
          <p:cNvSpPr txBox="1"/>
          <p:nvPr/>
        </p:nvSpPr>
        <p:spPr>
          <a:xfrm>
            <a:off x="400456" y="2654646"/>
            <a:ext cx="8600471" cy="1908215"/>
          </a:xfrm>
          <a:prstGeom prst="rect">
            <a:avLst/>
          </a:prstGeom>
          <a:noFill/>
        </p:spPr>
        <p:txBody>
          <a:bodyPr wrap="square" rtlCol="0">
            <a:spAutoFit/>
          </a:bodyPr>
          <a:lstStyle/>
          <a:p>
            <a:pPr marL="342900" indent="-342900">
              <a:buFont typeface="Arial" panose="020B0604020202020204" pitchFamily="34" charset="0"/>
              <a:buChar char="•"/>
            </a:pPr>
            <a:r>
              <a:rPr lang="nl-BE" sz="2000" b="0" dirty="0">
                <a:latin typeface="+mn-lt"/>
              </a:rPr>
              <a:t>Opvolging van goedkeuringen binnen de organisatie:</a:t>
            </a:r>
          </a:p>
          <a:p>
            <a:pPr lvl="2"/>
            <a:r>
              <a:rPr lang="nl-BE" sz="1600" b="0" dirty="0">
                <a:latin typeface="+mn-lt"/>
              </a:rPr>
              <a:t>Overzicht Inkooporders</a:t>
            </a:r>
            <a:br>
              <a:rPr lang="nl-BE" sz="1600" b="0" dirty="0">
                <a:latin typeface="+mn-lt"/>
              </a:rPr>
            </a:br>
            <a:r>
              <a:rPr lang="nl-BE" sz="1600" b="0" dirty="0">
                <a:latin typeface="+mn-lt"/>
              </a:rPr>
              <a:t>Overzicht Facturen</a:t>
            </a:r>
            <a:br>
              <a:rPr lang="nl-BE" sz="1600" b="0" dirty="0">
                <a:latin typeface="+mn-lt"/>
              </a:rPr>
            </a:br>
            <a:r>
              <a:rPr lang="nl-BE" sz="1600" b="0" dirty="0">
                <a:latin typeface="+mn-lt"/>
              </a:rPr>
              <a:t>Overzicht Declaraties</a:t>
            </a:r>
            <a:br>
              <a:rPr lang="nl-BE" sz="2000" b="0" dirty="0">
                <a:latin typeface="+mn-lt"/>
              </a:rPr>
            </a:br>
            <a:endParaRPr lang="nl-BE" sz="800" b="0" dirty="0">
              <a:latin typeface="+mn-lt"/>
            </a:endParaRPr>
          </a:p>
          <a:p>
            <a:pPr marL="342900" indent="-342900">
              <a:buFont typeface="Arial" panose="020B0604020202020204" pitchFamily="34" charset="0"/>
              <a:buChar char="•"/>
            </a:pPr>
            <a:r>
              <a:rPr lang="nl-BE" sz="2000" b="0" u="sng" dirty="0">
                <a:latin typeface="+mn-lt"/>
              </a:rPr>
              <a:t>Aantal</a:t>
            </a:r>
            <a:r>
              <a:rPr lang="nl-BE" sz="2000" b="0" dirty="0">
                <a:latin typeface="+mn-lt"/>
              </a:rPr>
              <a:t> dossiers en voor welk </a:t>
            </a:r>
            <a:r>
              <a:rPr lang="nl-BE" sz="2000" b="0" u="sng" dirty="0">
                <a:latin typeface="+mn-lt"/>
              </a:rPr>
              <a:t>bedrag</a:t>
            </a:r>
            <a:r>
              <a:rPr lang="nl-BE" sz="2000" b="0" dirty="0">
                <a:latin typeface="+mn-lt"/>
              </a:rPr>
              <a:t> per maand en per persoon goedgekeurd.</a:t>
            </a:r>
          </a:p>
        </p:txBody>
      </p:sp>
      <p:pic>
        <p:nvPicPr>
          <p:cNvPr id="2" name="Afbeelding 1">
            <a:extLst>
              <a:ext uri="{FF2B5EF4-FFF2-40B4-BE49-F238E27FC236}">
                <a16:creationId xmlns:a16="http://schemas.microsoft.com/office/drawing/2014/main" id="{B9EEE98C-5B85-4E6A-A301-AEFEE2B465A0}"/>
              </a:ext>
            </a:extLst>
          </p:cNvPr>
          <p:cNvPicPr>
            <a:picLocks noChangeAspect="1"/>
          </p:cNvPicPr>
          <p:nvPr/>
        </p:nvPicPr>
        <p:blipFill>
          <a:blip r:embed="rId4"/>
          <a:stretch>
            <a:fillRect/>
          </a:stretch>
        </p:blipFill>
        <p:spPr>
          <a:xfrm>
            <a:off x="1938513" y="1160980"/>
            <a:ext cx="5099364" cy="1458450"/>
          </a:xfrm>
          <a:prstGeom prst="rect">
            <a:avLst/>
          </a:prstGeom>
        </p:spPr>
      </p:pic>
      <p:pic>
        <p:nvPicPr>
          <p:cNvPr id="5" name="Afbeelding 4">
            <a:extLst>
              <a:ext uri="{FF2B5EF4-FFF2-40B4-BE49-F238E27FC236}">
                <a16:creationId xmlns:a16="http://schemas.microsoft.com/office/drawing/2014/main" id="{A3A6263E-E1A2-4FA2-BA93-5315B8437729}"/>
              </a:ext>
            </a:extLst>
          </p:cNvPr>
          <p:cNvPicPr>
            <a:picLocks noChangeAspect="1"/>
          </p:cNvPicPr>
          <p:nvPr/>
        </p:nvPicPr>
        <p:blipFill>
          <a:blip r:embed="rId5"/>
          <a:stretch>
            <a:fillRect/>
          </a:stretch>
        </p:blipFill>
        <p:spPr>
          <a:xfrm>
            <a:off x="3498286" y="5443595"/>
            <a:ext cx="5611533" cy="966730"/>
          </a:xfrm>
          <a:prstGeom prst="rect">
            <a:avLst/>
          </a:prstGeom>
          <a:ln>
            <a:solidFill>
              <a:schemeClr val="accent3"/>
            </a:solidFill>
          </a:ln>
        </p:spPr>
      </p:pic>
      <p:sp>
        <p:nvSpPr>
          <p:cNvPr id="16" name="Pijl: gekromd links 15">
            <a:extLst>
              <a:ext uri="{FF2B5EF4-FFF2-40B4-BE49-F238E27FC236}">
                <a16:creationId xmlns:a16="http://schemas.microsoft.com/office/drawing/2014/main" id="{28F9834F-C080-4FAA-825D-69B4210B03D3}"/>
              </a:ext>
            </a:extLst>
          </p:cNvPr>
          <p:cNvSpPr/>
          <p:nvPr/>
        </p:nvSpPr>
        <p:spPr>
          <a:xfrm>
            <a:off x="6672452" y="5029200"/>
            <a:ext cx="595123" cy="658064"/>
          </a:xfrm>
          <a:prstGeom prst="curved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079089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Management - Goedkeuringsstroom</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699246"/>
            <a:ext cx="8695816" cy="1200329"/>
          </a:xfrm>
          <a:prstGeom prst="rect">
            <a:avLst/>
          </a:prstGeom>
          <a:noFill/>
        </p:spPr>
        <p:txBody>
          <a:bodyPr wrap="square" rtlCol="0">
            <a:spAutoFit/>
          </a:bodyPr>
          <a:lstStyle>
            <a:defPPr>
              <a:defRPr lang="en-US"/>
            </a:defPPr>
            <a:lvl1pPr>
              <a:defRPr sz="2000" i="1">
                <a:latin typeface="+mn-lt"/>
              </a:defRPr>
            </a:lvl1pPr>
          </a:lstStyle>
          <a:p>
            <a:r>
              <a:rPr lang="nl-BE" sz="2400" b="1" dirty="0"/>
              <a:t>Goedkeuringsstroom – Overzicht</a:t>
            </a:r>
            <a:br>
              <a:rPr lang="nl-BE" sz="2400" b="1" dirty="0"/>
            </a:br>
            <a:r>
              <a:rPr lang="nl-BE" sz="2400" b="1" dirty="0">
                <a:solidFill>
                  <a:srgbClr val="0070C0"/>
                </a:solidFill>
              </a:rPr>
              <a:t>Goedkeuringsdagen Boekhouder</a:t>
            </a:r>
          </a:p>
          <a:p>
            <a:endParaRPr lang="nl-BE" sz="2400" b="1" dirty="0"/>
          </a:p>
        </p:txBody>
      </p:sp>
      <p:sp>
        <p:nvSpPr>
          <p:cNvPr id="16" name="Tijdelijke aanduiding voor inhoud 1">
            <a:extLst>
              <a:ext uri="{FF2B5EF4-FFF2-40B4-BE49-F238E27FC236}">
                <a16:creationId xmlns:a16="http://schemas.microsoft.com/office/drawing/2014/main" id="{F0F1F20C-8FAB-4D8B-A8D1-82A628258C66}"/>
              </a:ext>
            </a:extLst>
          </p:cNvPr>
          <p:cNvSpPr>
            <a:spLocks noGrp="1"/>
          </p:cNvSpPr>
          <p:nvPr>
            <p:ph idx="1"/>
          </p:nvPr>
        </p:nvSpPr>
        <p:spPr>
          <a:xfrm>
            <a:off x="684445" y="4686200"/>
            <a:ext cx="8274498" cy="1460177"/>
          </a:xfrm>
        </p:spPr>
        <p:txBody>
          <a:bodyPr/>
          <a:lstStyle/>
          <a:p>
            <a:pPr lvl="1" indent="-342900">
              <a:buFont typeface="Wingdings" panose="05000000000000000000" pitchFamily="2" charset="2"/>
              <a:buChar char="Ø"/>
            </a:pPr>
            <a:r>
              <a:rPr lang="nl-BE" sz="2000" dirty="0"/>
              <a:t>Dit rapport geeft een overzicht van het aantal goedkeuringen gegeven door de boekhouders verdeeld over </a:t>
            </a:r>
            <a:r>
              <a:rPr lang="nl-BE" sz="2000" i="1" dirty="0">
                <a:solidFill>
                  <a:srgbClr val="0070C0"/>
                </a:solidFill>
              </a:rPr>
              <a:t>3 groepen </a:t>
            </a:r>
            <a:r>
              <a:rPr lang="nl-BE" sz="2000" dirty="0"/>
              <a:t>op basis van het </a:t>
            </a:r>
            <a:r>
              <a:rPr lang="nl-BE" sz="2000" i="1" dirty="0">
                <a:solidFill>
                  <a:srgbClr val="0070C0"/>
                </a:solidFill>
              </a:rPr>
              <a:t>aantal dagen tussen ontvangst van de melding </a:t>
            </a:r>
            <a:r>
              <a:rPr lang="nl-BE" sz="2000" dirty="0"/>
              <a:t>ter goedkeuring </a:t>
            </a:r>
            <a:r>
              <a:rPr lang="nl-BE" sz="2000" i="1" dirty="0">
                <a:solidFill>
                  <a:srgbClr val="0070C0"/>
                </a:solidFill>
              </a:rPr>
              <a:t>en de effectieve goedkeuring</a:t>
            </a:r>
            <a:r>
              <a:rPr lang="nl-BE" sz="2000" dirty="0">
                <a:solidFill>
                  <a:srgbClr val="0070C0"/>
                </a:solidFill>
              </a:rPr>
              <a:t>.</a:t>
            </a:r>
            <a:endParaRPr lang="nl-BE" sz="1600" dirty="0">
              <a:solidFill>
                <a:srgbClr val="0070C0"/>
              </a:solidFill>
            </a:endParaRPr>
          </a:p>
        </p:txBody>
      </p:sp>
      <p:pic>
        <p:nvPicPr>
          <p:cNvPr id="4" name="Afbeelding 3">
            <a:extLst>
              <a:ext uri="{FF2B5EF4-FFF2-40B4-BE49-F238E27FC236}">
                <a16:creationId xmlns:a16="http://schemas.microsoft.com/office/drawing/2014/main" id="{D00FA082-D94E-4F02-8A92-A434A0C8165E}"/>
              </a:ext>
            </a:extLst>
          </p:cNvPr>
          <p:cNvPicPr>
            <a:picLocks noChangeAspect="1"/>
          </p:cNvPicPr>
          <p:nvPr/>
        </p:nvPicPr>
        <p:blipFill>
          <a:blip r:embed="rId3"/>
          <a:stretch>
            <a:fillRect/>
          </a:stretch>
        </p:blipFill>
        <p:spPr>
          <a:xfrm>
            <a:off x="1218221" y="1547495"/>
            <a:ext cx="6785628" cy="916848"/>
          </a:xfrm>
          <a:prstGeom prst="rect">
            <a:avLst/>
          </a:prstGeom>
        </p:spPr>
      </p:pic>
      <p:sp>
        <p:nvSpPr>
          <p:cNvPr id="5" name="Pijl: rechts 4">
            <a:extLst>
              <a:ext uri="{FF2B5EF4-FFF2-40B4-BE49-F238E27FC236}">
                <a16:creationId xmlns:a16="http://schemas.microsoft.com/office/drawing/2014/main" id="{668D63BF-527D-4926-84A0-67F268C4A5D5}"/>
              </a:ext>
            </a:extLst>
          </p:cNvPr>
          <p:cNvSpPr/>
          <p:nvPr/>
        </p:nvSpPr>
        <p:spPr>
          <a:xfrm>
            <a:off x="1347118" y="2091321"/>
            <a:ext cx="315304" cy="270375"/>
          </a:xfrm>
          <a:prstGeom prst="rightArrow">
            <a:avLst>
              <a:gd name="adj1" fmla="val 50000"/>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solidFill>
                  <a:srgbClr val="0070C0"/>
                </a:solidFill>
              </a:ln>
              <a:solidFill>
                <a:srgbClr val="00B0F0"/>
              </a:solidFill>
            </a:endParaRPr>
          </a:p>
        </p:txBody>
      </p:sp>
      <p:pic>
        <p:nvPicPr>
          <p:cNvPr id="6" name="Afbeelding 5">
            <a:extLst>
              <a:ext uri="{FF2B5EF4-FFF2-40B4-BE49-F238E27FC236}">
                <a16:creationId xmlns:a16="http://schemas.microsoft.com/office/drawing/2014/main" id="{EF593F2B-A885-43FC-9047-0DA6068B4DEE}"/>
              </a:ext>
            </a:extLst>
          </p:cNvPr>
          <p:cNvPicPr>
            <a:picLocks noChangeAspect="1"/>
          </p:cNvPicPr>
          <p:nvPr/>
        </p:nvPicPr>
        <p:blipFill>
          <a:blip r:embed="rId4"/>
          <a:stretch>
            <a:fillRect/>
          </a:stretch>
        </p:blipFill>
        <p:spPr>
          <a:xfrm>
            <a:off x="2287075" y="2508892"/>
            <a:ext cx="6591020" cy="2132758"/>
          </a:xfrm>
          <a:prstGeom prst="rect">
            <a:avLst/>
          </a:prstGeom>
        </p:spPr>
      </p:pic>
      <p:sp>
        <p:nvSpPr>
          <p:cNvPr id="12" name="Tekstvak 2">
            <a:extLst>
              <a:ext uri="{FF2B5EF4-FFF2-40B4-BE49-F238E27FC236}">
                <a16:creationId xmlns:a16="http://schemas.microsoft.com/office/drawing/2014/main" id="{547DBFB3-1D73-4D47-936D-6B7F4F1DA6A2}"/>
              </a:ext>
            </a:extLst>
          </p:cNvPr>
          <p:cNvSpPr txBox="1">
            <a:spLocks noChangeArrowheads="1"/>
          </p:cNvSpPr>
          <p:nvPr/>
        </p:nvSpPr>
        <p:spPr bwMode="auto">
          <a:xfrm>
            <a:off x="435298" y="2805830"/>
            <a:ext cx="1823640" cy="769441"/>
          </a:xfrm>
          <a:prstGeom prst="rect">
            <a:avLst/>
          </a:prstGeom>
          <a:solidFill>
            <a:schemeClr val="accent3">
              <a:lumMod val="40000"/>
              <a:lumOff val="60000"/>
            </a:schemeClr>
          </a:solidFill>
          <a:ln w="9525">
            <a:solidFill>
              <a:schemeClr val="accent3"/>
            </a:solidFill>
            <a:miter lim="800000"/>
            <a:headEnd/>
            <a:tailEnd/>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r>
              <a:rPr lang="nl-BE" sz="1100" dirty="0"/>
              <a:t>"% Verdeling” voor goedkeuringen &lt;= 2 dagen: opgelicht wanneer dit onder de 95% ligt</a:t>
            </a:r>
          </a:p>
        </p:txBody>
      </p:sp>
      <p:pic>
        <p:nvPicPr>
          <p:cNvPr id="13" name="Afbeelding 12" descr="lamp.jpg">
            <a:extLst>
              <a:ext uri="{FF2B5EF4-FFF2-40B4-BE49-F238E27FC236}">
                <a16:creationId xmlns:a16="http://schemas.microsoft.com/office/drawing/2014/main" id="{8B9C96D2-FE08-49FE-9479-49F2B6613031}"/>
              </a:ext>
            </a:extLst>
          </p:cNvPr>
          <p:cNvPicPr>
            <a:picLocks noChangeAspect="1"/>
          </p:cNvPicPr>
          <p:nvPr/>
        </p:nvPicPr>
        <p:blipFill>
          <a:blip r:embed="rId5" cstate="print"/>
          <a:stretch>
            <a:fillRect/>
          </a:stretch>
        </p:blipFill>
        <p:spPr>
          <a:xfrm>
            <a:off x="1030109" y="3619821"/>
            <a:ext cx="632313" cy="591430"/>
          </a:xfrm>
          <a:prstGeom prst="rect">
            <a:avLst/>
          </a:prstGeom>
          <a:solidFill>
            <a:schemeClr val="bg1">
              <a:alpha val="0"/>
            </a:schemeClr>
          </a:solidFill>
        </p:spPr>
      </p:pic>
    </p:spTree>
    <p:extLst>
      <p:ext uri="{BB962C8B-B14F-4D97-AF65-F5344CB8AC3E}">
        <p14:creationId xmlns:p14="http://schemas.microsoft.com/office/powerpoint/2010/main" val="5757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Management - Goedkeuringsstroom</a:t>
            </a:r>
          </a:p>
        </p:txBody>
      </p:sp>
      <p:sp>
        <p:nvSpPr>
          <p:cNvPr id="7" name="Tijdelijke aanduiding voor inhoud 1">
            <a:extLst>
              <a:ext uri="{FF2B5EF4-FFF2-40B4-BE49-F238E27FC236}">
                <a16:creationId xmlns:a16="http://schemas.microsoft.com/office/drawing/2014/main" id="{48D20E99-ADAB-4B2A-9288-8335E8210565}"/>
              </a:ext>
            </a:extLst>
          </p:cNvPr>
          <p:cNvSpPr>
            <a:spLocks noGrp="1"/>
          </p:cNvSpPr>
          <p:nvPr>
            <p:ph idx="1"/>
          </p:nvPr>
        </p:nvSpPr>
        <p:spPr>
          <a:xfrm>
            <a:off x="525518" y="1544177"/>
            <a:ext cx="8274498" cy="5404984"/>
          </a:xfrm>
        </p:spPr>
        <p:txBody>
          <a:bodyPr/>
          <a:lstStyle/>
          <a:p>
            <a:pPr lvl="1" indent="-342900">
              <a:buFont typeface="Wingdings" panose="05000000000000000000" pitchFamily="2" charset="2"/>
              <a:buChar char="Ø"/>
            </a:pPr>
            <a:endParaRPr lang="nl-BE" b="1" dirty="0"/>
          </a:p>
          <a:p>
            <a:pPr lvl="1" indent="-342900">
              <a:buFont typeface="Wingdings" panose="05000000000000000000" pitchFamily="2" charset="2"/>
              <a:buChar char="Ø"/>
            </a:pPr>
            <a:r>
              <a:rPr lang="nl-BE" sz="2000" dirty="0"/>
              <a:t>Enkel de goedgekeurde transacties door de </a:t>
            </a:r>
            <a:r>
              <a:rPr lang="nl-BE" sz="2000" i="1" dirty="0">
                <a:solidFill>
                  <a:srgbClr val="0070C0"/>
                </a:solidFill>
              </a:rPr>
              <a:t>boekhouder</a:t>
            </a:r>
            <a:r>
              <a:rPr lang="nl-BE" sz="2000" dirty="0"/>
              <a:t> komen in aanmerking</a:t>
            </a:r>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r>
              <a:rPr lang="nl-BE" sz="2000" dirty="0"/>
              <a:t>Start van het rapport is voor transacties goedgekeurd </a:t>
            </a:r>
            <a:r>
              <a:rPr lang="nl-BE" sz="2000" i="1" dirty="0">
                <a:solidFill>
                  <a:srgbClr val="0070C0"/>
                </a:solidFill>
              </a:rPr>
              <a:t>vanaf 1/1/2018</a:t>
            </a:r>
            <a:r>
              <a:rPr lang="nl-BE" sz="2000" dirty="0"/>
              <a:t>.  Oudere goedkeuringen worden niet in het rapport opgenomen</a:t>
            </a:r>
          </a:p>
          <a:p>
            <a:pPr marL="233100" lvl="1" indent="0">
              <a:buNone/>
            </a:pPr>
            <a:endParaRPr lang="nl-BE" sz="2000" dirty="0"/>
          </a:p>
          <a:p>
            <a:pPr lvl="1" indent="-342900">
              <a:buFont typeface="Wingdings" panose="05000000000000000000" pitchFamily="2" charset="2"/>
              <a:buChar char="Ø"/>
            </a:pPr>
            <a:r>
              <a:rPr lang="nl-BE" sz="2000" dirty="0"/>
              <a:t>Er wordt rekening gehouden met weekends en feestdagen</a:t>
            </a:r>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r>
              <a:rPr lang="nl-BE" sz="2000" dirty="0"/>
              <a:t>Door het DC BHK gebruikt om te verifiëren of zij als DC BHK tijdig (conform SLA)  boekhoudkundig de meldingen verwerken</a:t>
            </a:r>
            <a:br>
              <a:rPr lang="nl-BE" dirty="0"/>
            </a:br>
            <a:endParaRPr lang="nl-BE" sz="1600" dirty="0"/>
          </a:p>
          <a:p>
            <a:pPr marL="685800" lvl="1" indent="-285750">
              <a:buFont typeface="Wingdings" panose="05000000000000000000" pitchFamily="2" charset="2"/>
              <a:buChar char="Ø"/>
            </a:pPr>
            <a:endParaRPr lang="nl-BE" sz="1800" dirty="0"/>
          </a:p>
        </p:txBody>
      </p:sp>
      <p:sp>
        <p:nvSpPr>
          <p:cNvPr id="5" name="Tekstvak 4">
            <a:extLst>
              <a:ext uri="{FF2B5EF4-FFF2-40B4-BE49-F238E27FC236}">
                <a16:creationId xmlns:a16="http://schemas.microsoft.com/office/drawing/2014/main" id="{DEDF6AD5-8C83-4138-B39B-4A17CDC18843}"/>
              </a:ext>
            </a:extLst>
          </p:cNvPr>
          <p:cNvSpPr txBox="1"/>
          <p:nvPr/>
        </p:nvSpPr>
        <p:spPr>
          <a:xfrm>
            <a:off x="314859" y="804028"/>
            <a:ext cx="8695816" cy="830997"/>
          </a:xfrm>
          <a:prstGeom prst="rect">
            <a:avLst/>
          </a:prstGeom>
          <a:noFill/>
        </p:spPr>
        <p:txBody>
          <a:bodyPr wrap="square" rtlCol="0">
            <a:spAutoFit/>
          </a:bodyPr>
          <a:lstStyle>
            <a:defPPr>
              <a:defRPr lang="en-US"/>
            </a:defPPr>
            <a:lvl1pPr>
              <a:defRPr sz="2000" i="1">
                <a:latin typeface="+mn-lt"/>
              </a:defRPr>
            </a:lvl1pPr>
          </a:lstStyle>
          <a:p>
            <a:r>
              <a:rPr lang="nl-BE" sz="2400" b="1" dirty="0"/>
              <a:t>Goedkeuringsstroom – Overzicht</a:t>
            </a:r>
            <a:br>
              <a:rPr lang="nl-BE" sz="2400" b="1" dirty="0"/>
            </a:br>
            <a:r>
              <a:rPr lang="nl-BE" sz="2400" b="1" dirty="0">
                <a:solidFill>
                  <a:srgbClr val="0070C0"/>
                </a:solidFill>
              </a:rPr>
              <a:t>Goedkeuringsdagen Boekhouder</a:t>
            </a:r>
          </a:p>
        </p:txBody>
      </p:sp>
    </p:spTree>
    <p:extLst>
      <p:ext uri="{BB962C8B-B14F-4D97-AF65-F5344CB8AC3E}">
        <p14:creationId xmlns:p14="http://schemas.microsoft.com/office/powerpoint/2010/main" val="287493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5985837" cy="536116"/>
          </a:xfrm>
        </p:spPr>
        <p:txBody>
          <a:bodyPr/>
          <a:lstStyle/>
          <a:p>
            <a:pPr algn="ctr"/>
            <a:r>
              <a:rPr lang="nl-BE" dirty="0"/>
              <a:t>Agenda</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986744"/>
            <a:ext cx="7796882" cy="5404984"/>
          </a:xfrm>
        </p:spPr>
        <p:txBody>
          <a:bodyPr/>
          <a:lstStyle/>
          <a:p>
            <a:pPr lvl="1" indent="-342900">
              <a:buFont typeface="Wingdings" panose="05000000000000000000" pitchFamily="2" charset="2"/>
              <a:buChar char="Ø"/>
            </a:pPr>
            <a:r>
              <a:rPr lang="nl-BE" dirty="0"/>
              <a:t>Tijdens deze opleiding leer je </a:t>
            </a:r>
            <a:r>
              <a:rPr lang="nl-BE" b="1" dirty="0">
                <a:solidFill>
                  <a:schemeClr val="tx1"/>
                </a:solidFill>
              </a:rPr>
              <a:t>hoe</a:t>
            </a:r>
            <a:r>
              <a:rPr lang="nl-BE" dirty="0"/>
              <a:t> je de rapporten ter ondersteuning van leidinggevenden en proces-beheerders moet </a:t>
            </a:r>
            <a:r>
              <a:rPr lang="nl-BE" b="1" dirty="0">
                <a:solidFill>
                  <a:schemeClr val="tx1"/>
                </a:solidFill>
              </a:rPr>
              <a:t>gebruiken</a:t>
            </a:r>
            <a:br>
              <a:rPr lang="nl-BE" dirty="0"/>
            </a:br>
            <a:endParaRPr lang="nl-BE" dirty="0"/>
          </a:p>
          <a:p>
            <a:pPr lvl="1" indent="-342900">
              <a:buFont typeface="Wingdings" panose="05000000000000000000" pitchFamily="2" charset="2"/>
              <a:buChar char="Ø"/>
            </a:pPr>
            <a:r>
              <a:rPr lang="nl-BE" dirty="0"/>
              <a:t>Daarnaast wordt ook gekeken naar de</a:t>
            </a:r>
            <a:r>
              <a:rPr lang="nl-BE" b="1" dirty="0"/>
              <a:t> </a:t>
            </a:r>
            <a:r>
              <a:rPr lang="nl-BE" b="1" dirty="0">
                <a:solidFill>
                  <a:schemeClr val="tx1"/>
                </a:solidFill>
              </a:rPr>
              <a:t>inhoud</a:t>
            </a:r>
            <a:r>
              <a:rPr lang="nl-BE" b="1" dirty="0"/>
              <a:t> </a:t>
            </a:r>
            <a:r>
              <a:rPr lang="nl-BE" dirty="0"/>
              <a:t>van de rapporten en naar de </a:t>
            </a:r>
            <a:r>
              <a:rPr lang="nl-BE" b="1" dirty="0">
                <a:solidFill>
                  <a:schemeClr val="tx1"/>
                </a:solidFill>
              </a:rPr>
              <a:t>functionele vragen </a:t>
            </a:r>
            <a:r>
              <a:rPr lang="nl-BE" dirty="0"/>
              <a:t>die met deze rapporten beantwoord kunnen worden</a:t>
            </a:r>
            <a:br>
              <a:rPr lang="nl-BE" dirty="0"/>
            </a:br>
            <a:endParaRPr lang="nl-BE" dirty="0"/>
          </a:p>
          <a:p>
            <a:pPr lvl="1" indent="-342900">
              <a:buFont typeface="Wingdings" panose="05000000000000000000" pitchFamily="2" charset="2"/>
              <a:buChar char="Ø"/>
            </a:pPr>
            <a:r>
              <a:rPr lang="nl-BE" dirty="0"/>
              <a:t>De volgende </a:t>
            </a:r>
            <a:r>
              <a:rPr lang="nl-BE" b="1" dirty="0">
                <a:solidFill>
                  <a:schemeClr val="tx1"/>
                </a:solidFill>
              </a:rPr>
              <a:t>rapporten</a:t>
            </a:r>
            <a:r>
              <a:rPr lang="nl-BE" dirty="0"/>
              <a:t> komen aan bod:</a:t>
            </a:r>
          </a:p>
          <a:p>
            <a:pPr lvl="3" indent="-342900">
              <a:buFont typeface="Wingdings" panose="05000000000000000000" pitchFamily="2" charset="2"/>
              <a:buChar char="Ø"/>
            </a:pPr>
            <a:r>
              <a:rPr lang="nl-BE" sz="2200" dirty="0">
                <a:solidFill>
                  <a:schemeClr val="bg1">
                    <a:lumMod val="50000"/>
                  </a:schemeClr>
                </a:solidFill>
              </a:rPr>
              <a:t>Management - Betaalgedrag</a:t>
            </a:r>
          </a:p>
          <a:p>
            <a:pPr lvl="3" indent="-342900">
              <a:buFont typeface="Wingdings" panose="05000000000000000000" pitchFamily="2" charset="2"/>
              <a:buChar char="Ø"/>
            </a:pPr>
            <a:r>
              <a:rPr lang="nl-BE" sz="2200" dirty="0">
                <a:solidFill>
                  <a:schemeClr val="bg1">
                    <a:lumMod val="50000"/>
                  </a:schemeClr>
                </a:solidFill>
              </a:rPr>
              <a:t>Management - Goedkeuringsstroom </a:t>
            </a:r>
          </a:p>
          <a:p>
            <a:pPr lvl="3" indent="-342900">
              <a:buFont typeface="Wingdings" panose="05000000000000000000" pitchFamily="2" charset="2"/>
              <a:buChar char="Ø"/>
            </a:pPr>
            <a:r>
              <a:rPr lang="nl-BE" sz="2200" dirty="0">
                <a:solidFill>
                  <a:schemeClr val="bg1">
                    <a:lumMod val="50000"/>
                  </a:schemeClr>
                </a:solidFill>
              </a:rPr>
              <a:t>Management - KPI Procesexcepties</a:t>
            </a:r>
          </a:p>
          <a:p>
            <a:pPr lvl="3" indent="-342900">
              <a:buFont typeface="Wingdings" panose="05000000000000000000" pitchFamily="2" charset="2"/>
              <a:buChar char="Ø"/>
            </a:pPr>
            <a:r>
              <a:rPr lang="nl-BE" sz="2200" dirty="0">
                <a:solidFill>
                  <a:schemeClr val="bg1">
                    <a:lumMod val="50000"/>
                  </a:schemeClr>
                </a:solidFill>
              </a:rPr>
              <a:t>Budget rapporten</a:t>
            </a:r>
          </a:p>
          <a:p>
            <a:pPr lvl="3" indent="-342900">
              <a:buFont typeface="Wingdings" panose="05000000000000000000" pitchFamily="2" charset="2"/>
              <a:buChar char="Ø"/>
            </a:pPr>
            <a:r>
              <a:rPr lang="nl-BE" sz="2200" dirty="0">
                <a:solidFill>
                  <a:schemeClr val="bg1">
                    <a:lumMod val="50000"/>
                  </a:schemeClr>
                </a:solidFill>
              </a:rPr>
              <a:t>Detail Grootboek - Rekening Analyse</a:t>
            </a:r>
          </a:p>
          <a:p>
            <a:pPr lvl="3" indent="-342900">
              <a:buFont typeface="Wingdings" panose="05000000000000000000" pitchFamily="2" charset="2"/>
              <a:buChar char="Ø"/>
            </a:pPr>
            <a:r>
              <a:rPr lang="nl-BE" sz="2200" dirty="0">
                <a:solidFill>
                  <a:schemeClr val="bg1">
                    <a:lumMod val="50000"/>
                  </a:schemeClr>
                </a:solidFill>
              </a:rPr>
              <a:t>Gerelateerde Master Data rapporten</a:t>
            </a: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413805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0967" y="2857611"/>
            <a:ext cx="8202066" cy="831131"/>
          </a:xfrm>
        </p:spPr>
        <p:txBody>
          <a:bodyPr/>
          <a:lstStyle/>
          <a:p>
            <a:r>
              <a:rPr lang="nl-BE" sz="4000" dirty="0"/>
              <a:t>Management - KPI Procesexcepties</a:t>
            </a:r>
          </a:p>
        </p:txBody>
      </p:sp>
    </p:spTree>
    <p:extLst>
      <p:ext uri="{BB962C8B-B14F-4D97-AF65-F5344CB8AC3E}">
        <p14:creationId xmlns:p14="http://schemas.microsoft.com/office/powerpoint/2010/main" val="3809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Management - KPI Procesexcepties</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8" y="1171801"/>
            <a:ext cx="8165641" cy="5404984"/>
          </a:xfrm>
        </p:spPr>
        <p:txBody>
          <a:bodyPr/>
          <a:lstStyle/>
          <a:p>
            <a:pPr lvl="1" indent="-342900">
              <a:buFont typeface="Wingdings" panose="05000000000000000000" pitchFamily="2" charset="2"/>
              <a:buChar char="Ø"/>
            </a:pPr>
            <a:r>
              <a:rPr lang="nl-BE" dirty="0">
                <a:solidFill>
                  <a:schemeClr val="tx2"/>
                </a:solidFill>
              </a:rPr>
              <a:t>Geeft per beleidsdomein, entiteit en periode het aantal transacties voor de bepaalde </a:t>
            </a:r>
            <a:r>
              <a:rPr lang="nl-BE" dirty="0" err="1">
                <a:solidFill>
                  <a:schemeClr val="tx2"/>
                </a:solidFill>
              </a:rPr>
              <a:t>KPI's</a:t>
            </a:r>
            <a:r>
              <a:rPr lang="nl-BE" dirty="0">
                <a:solidFill>
                  <a:schemeClr val="tx2"/>
                </a:solidFill>
              </a:rPr>
              <a:t> (8) in verschillende onderwerpgebieden: geaggregeerd, in detail en trendmatig</a:t>
            </a:r>
            <a:br>
              <a:rPr lang="nl-BE" dirty="0">
                <a:solidFill>
                  <a:schemeClr val="tx2"/>
                </a:solidFill>
              </a:rPr>
            </a:br>
            <a:br>
              <a:rPr lang="nl-BE" sz="1000" dirty="0">
                <a:solidFill>
                  <a:schemeClr val="tx2"/>
                </a:solidFill>
              </a:rPr>
            </a:br>
            <a:r>
              <a:rPr lang="nl-BE" dirty="0">
                <a:solidFill>
                  <a:schemeClr val="tx2"/>
                </a:solidFill>
                <a:sym typeface="Wingdings" panose="05000000000000000000" pitchFamily="2" charset="2"/>
              </a:rPr>
              <a:t> </a:t>
            </a:r>
            <a:r>
              <a:rPr lang="nl-BE" dirty="0">
                <a:solidFill>
                  <a:schemeClr val="tx2"/>
                </a:solidFill>
              </a:rPr>
              <a:t>Openstaande verrichtingen die behandeld moeten worden</a:t>
            </a:r>
          </a:p>
          <a:p>
            <a:pPr lvl="1" indent="-342900">
              <a:buFont typeface="Wingdings" panose="05000000000000000000" pitchFamily="2" charset="2"/>
              <a:buChar char="Ø"/>
            </a:pPr>
            <a:endParaRPr lang="nl-BE" sz="1600" dirty="0">
              <a:solidFill>
                <a:schemeClr val="tx2"/>
              </a:solidFill>
            </a:endParaRPr>
          </a:p>
          <a:p>
            <a:pPr lvl="1" indent="-342900">
              <a:buFont typeface="Wingdings" panose="05000000000000000000" pitchFamily="2" charset="2"/>
              <a:buChar char="Ø"/>
            </a:pPr>
            <a:r>
              <a:rPr lang="nl-BE" dirty="0">
                <a:solidFill>
                  <a:schemeClr val="tx2"/>
                </a:solidFill>
              </a:rPr>
              <a:t>Rapporten:</a:t>
            </a:r>
          </a:p>
          <a:p>
            <a:pPr lvl="3" indent="-342900">
              <a:buFont typeface="Wingdings" panose="05000000000000000000" pitchFamily="2" charset="2"/>
              <a:buChar char="Ø"/>
            </a:pPr>
            <a:r>
              <a:rPr lang="nl-BE" sz="2200" dirty="0"/>
              <a:t>KPI Overzicht</a:t>
            </a:r>
          </a:p>
          <a:p>
            <a:pPr lvl="3" indent="-342900">
              <a:buFont typeface="Wingdings" panose="05000000000000000000" pitchFamily="2" charset="2"/>
              <a:buChar char="Ø"/>
            </a:pPr>
            <a:r>
              <a:rPr lang="nl-BE" sz="2200" dirty="0"/>
              <a:t>KPI Detail</a:t>
            </a:r>
          </a:p>
          <a:p>
            <a:pPr lvl="3" indent="-342900">
              <a:buFont typeface="Wingdings" panose="05000000000000000000" pitchFamily="2" charset="2"/>
              <a:buChar char="Ø"/>
            </a:pPr>
            <a:r>
              <a:rPr lang="nl-BE" sz="2200" dirty="0"/>
              <a:t>KPI Trends</a:t>
            </a:r>
          </a:p>
          <a:p>
            <a:pPr lvl="1" indent="-342900">
              <a:buFont typeface="Wingdings" panose="05000000000000000000" pitchFamily="2" charset="2"/>
              <a:buChar char="Ø"/>
            </a:pPr>
            <a:endParaRPr lang="nl-BE" sz="1600" dirty="0"/>
          </a:p>
          <a:p>
            <a:pPr lvl="1" indent="-342900">
              <a:buFont typeface="Wingdings" panose="05000000000000000000" pitchFamily="2" charset="2"/>
              <a:buChar char="Ø"/>
            </a:pPr>
            <a:r>
              <a:rPr lang="nl-BE" dirty="0"/>
              <a:t>Data in deze rapporten is Dag-1, niet real-time</a:t>
            </a:r>
          </a:p>
          <a:p>
            <a:pPr lvl="1" indent="-342900">
              <a:buFont typeface="Wingdings" panose="05000000000000000000" pitchFamily="2" charset="2"/>
              <a:buChar char="Ø"/>
            </a:pPr>
            <a:endParaRPr lang="nl-BE" sz="1600" dirty="0"/>
          </a:p>
          <a:p>
            <a:pPr lvl="1" indent="-342900">
              <a:buFont typeface="Wingdings" panose="05000000000000000000" pitchFamily="2" charset="2"/>
              <a:buChar char="Ø"/>
            </a:pPr>
            <a:r>
              <a:rPr lang="nl-BE" dirty="0"/>
              <a:t>Toegankelijk voor gebruikers met autorisatie “Financieel Analist” en gebruikers van het “Dienstencentrum Boekhouding”</a:t>
            </a:r>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solidFill>
                <a:schemeClr val="tx2"/>
              </a:solidFill>
            </a:endParaRPr>
          </a:p>
          <a:p>
            <a:pPr lvl="2" indent="-342900">
              <a:buFont typeface="Wingdings" panose="05000000000000000000" pitchFamily="2" charset="2"/>
              <a:buChar char="à"/>
            </a:pPr>
            <a:endParaRPr lang="nl-BE" sz="2200" dirty="0">
              <a:solidFill>
                <a:schemeClr val="tx2"/>
              </a:solidFill>
            </a:endParaRPr>
          </a:p>
          <a:p>
            <a:pPr>
              <a:buNone/>
            </a:pPr>
            <a:endParaRPr lang="nl-BE" sz="2400" dirty="0">
              <a:solidFill>
                <a:schemeClr val="tx2"/>
              </a:solidFill>
            </a:endParaRPr>
          </a:p>
          <a:p>
            <a:pPr marL="233100" lvl="1" indent="0">
              <a:buNone/>
            </a:pPr>
            <a:br>
              <a:rPr lang="nl-BE" dirty="0"/>
            </a:b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411635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0B60959-1133-4038-BA01-F792F9C75C9A}"/>
              </a:ext>
            </a:extLst>
          </p:cNvPr>
          <p:cNvPicPr>
            <a:picLocks noChangeAspect="1"/>
          </p:cNvPicPr>
          <p:nvPr/>
        </p:nvPicPr>
        <p:blipFill>
          <a:blip r:embed="rId3"/>
          <a:stretch>
            <a:fillRect/>
          </a:stretch>
        </p:blipFill>
        <p:spPr>
          <a:xfrm>
            <a:off x="3519488" y="3874292"/>
            <a:ext cx="5395912" cy="2565731"/>
          </a:xfrm>
          <a:prstGeom prst="rect">
            <a:avLst/>
          </a:prstGeom>
        </p:spPr>
      </p:pic>
      <p:sp>
        <p:nvSpPr>
          <p:cNvPr id="3" name="Titel 1"/>
          <p:cNvSpPr>
            <a:spLocks noGrp="1"/>
          </p:cNvSpPr>
          <p:nvPr>
            <p:ph type="title"/>
          </p:nvPr>
        </p:nvSpPr>
        <p:spPr>
          <a:xfrm>
            <a:off x="1347118" y="127914"/>
            <a:ext cx="7796881" cy="536116"/>
          </a:xfrm>
        </p:spPr>
        <p:txBody>
          <a:bodyPr/>
          <a:lstStyle/>
          <a:p>
            <a:r>
              <a:rPr lang="nl-BE" sz="3600" dirty="0"/>
              <a:t>Management - KPI Procesexcepties</a:t>
            </a:r>
            <a:endParaRPr lang="nl-BE" dirty="0"/>
          </a:p>
        </p:txBody>
      </p:sp>
      <p:sp>
        <p:nvSpPr>
          <p:cNvPr id="6" name="Tekstvak 5">
            <a:extLst>
              <a:ext uri="{FF2B5EF4-FFF2-40B4-BE49-F238E27FC236}">
                <a16:creationId xmlns:a16="http://schemas.microsoft.com/office/drawing/2014/main" id="{9F88F773-246C-41F5-9390-4EAC5928B473}"/>
              </a:ext>
            </a:extLst>
          </p:cNvPr>
          <p:cNvSpPr txBox="1"/>
          <p:nvPr/>
        </p:nvSpPr>
        <p:spPr>
          <a:xfrm>
            <a:off x="6790852" y="2209043"/>
            <a:ext cx="1413934" cy="677108"/>
          </a:xfrm>
          <a:prstGeom prst="rect">
            <a:avLst/>
          </a:prstGeom>
          <a:solidFill>
            <a:schemeClr val="accent3">
              <a:lumMod val="40000"/>
              <a:lumOff val="60000"/>
            </a:schemeClr>
          </a:solidFill>
          <a:ln w="3175">
            <a:solidFill>
              <a:schemeClr val="tx1"/>
            </a:solidFill>
          </a:ln>
        </p:spPr>
        <p:txBody>
          <a:bodyPr wrap="square" rtlCol="0">
            <a:spAutoFit/>
          </a:bodyPr>
          <a:lstStyle/>
          <a:p>
            <a:r>
              <a:rPr lang="nl-BE" sz="1400" dirty="0"/>
              <a:t>Niet Real-time Situatie = Dag-1</a:t>
            </a:r>
          </a:p>
          <a:p>
            <a:r>
              <a:rPr lang="nl-BE" sz="1000" dirty="0"/>
              <a:t>(Trend op weekbasis)</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8" y="1171801"/>
            <a:ext cx="8165641" cy="5404984"/>
          </a:xfrm>
        </p:spPr>
        <p:txBody>
          <a:bodyPr/>
          <a:lstStyle/>
          <a:p>
            <a:pPr>
              <a:buClrTx/>
              <a:buFont typeface="Wingdings" pitchFamily="2" charset="2"/>
              <a:buChar char="Ø"/>
            </a:pPr>
            <a:r>
              <a:rPr lang="nl-BE" sz="2400" dirty="0">
                <a:solidFill>
                  <a:schemeClr val="tx2"/>
                </a:solidFill>
              </a:rPr>
              <a:t> 8 </a:t>
            </a:r>
            <a:r>
              <a:rPr lang="nl-BE" sz="2400" dirty="0" err="1">
                <a:solidFill>
                  <a:schemeClr val="tx2"/>
                </a:solidFill>
              </a:rPr>
              <a:t>KPI’s</a:t>
            </a:r>
            <a:r>
              <a:rPr lang="nl-BE" sz="2400" dirty="0">
                <a:solidFill>
                  <a:schemeClr val="tx2"/>
                </a:solidFill>
              </a:rPr>
              <a:t>:</a:t>
            </a:r>
          </a:p>
          <a:p>
            <a:pPr>
              <a:buNone/>
              <a:defRPr/>
            </a:pPr>
            <a:endParaRPr lang="nl-BE" sz="900" dirty="0"/>
          </a:p>
          <a:p>
            <a:pPr lvl="1">
              <a:buFont typeface="Wingdings" panose="05000000000000000000" pitchFamily="2" charset="2"/>
              <a:buChar char="q"/>
              <a:defRPr/>
            </a:pPr>
            <a:r>
              <a:rPr lang="nl-BE" sz="2000" dirty="0"/>
              <a:t>KPI Niet Goedgekeurde Facturen</a:t>
            </a:r>
          </a:p>
          <a:p>
            <a:pPr lvl="1">
              <a:buFont typeface="Wingdings" panose="05000000000000000000" pitchFamily="2" charset="2"/>
              <a:buChar char="q"/>
              <a:defRPr/>
            </a:pPr>
            <a:r>
              <a:rPr lang="nl-BE" sz="2000" dirty="0"/>
              <a:t>KPI Niet Goedgekeurde Bestelaanvragen</a:t>
            </a:r>
          </a:p>
          <a:p>
            <a:pPr lvl="1">
              <a:buFont typeface="Wingdings" panose="05000000000000000000" pitchFamily="2" charset="2"/>
              <a:buChar char="q"/>
              <a:defRPr/>
            </a:pPr>
            <a:r>
              <a:rPr lang="nl-BE" sz="2000" dirty="0"/>
              <a:t>KPI Niet Afgewerkte Inkooporders</a:t>
            </a:r>
          </a:p>
          <a:p>
            <a:pPr lvl="1">
              <a:buFont typeface="Wingdings" panose="05000000000000000000" pitchFamily="2" charset="2"/>
              <a:buChar char="q"/>
              <a:defRPr/>
            </a:pPr>
            <a:r>
              <a:rPr lang="nl-BE" sz="2000" dirty="0"/>
              <a:t>KPI Niet Afgewerkte Declaraties</a:t>
            </a:r>
          </a:p>
          <a:p>
            <a:pPr lvl="1">
              <a:buFont typeface="Wingdings" panose="05000000000000000000" pitchFamily="2" charset="2"/>
              <a:buChar char="q"/>
              <a:defRPr/>
            </a:pPr>
            <a:r>
              <a:rPr lang="nl-BE" sz="2000" dirty="0"/>
              <a:t>KPI Geblokkeerde Facturen</a:t>
            </a:r>
          </a:p>
          <a:p>
            <a:pPr lvl="1">
              <a:buFont typeface="Wingdings" panose="05000000000000000000" pitchFamily="2" charset="2"/>
              <a:buChar char="q"/>
              <a:defRPr/>
            </a:pPr>
            <a:r>
              <a:rPr lang="nl-BE" sz="2000" dirty="0"/>
              <a:t>KPI Niet Voltooide Interne Verrichtingen</a:t>
            </a:r>
          </a:p>
          <a:p>
            <a:pPr lvl="1">
              <a:buFont typeface="Wingdings" panose="05000000000000000000" pitchFamily="2" charset="2"/>
              <a:buChar char="q"/>
              <a:defRPr/>
            </a:pPr>
            <a:r>
              <a:rPr lang="nl-BE" sz="2000" dirty="0"/>
              <a:t>KPI Niet Voltooide Vorderingen</a:t>
            </a:r>
          </a:p>
          <a:p>
            <a:pPr lvl="1">
              <a:buFont typeface="Wingdings" panose="05000000000000000000" pitchFamily="2" charset="2"/>
              <a:buChar char="q"/>
              <a:defRPr/>
            </a:pPr>
            <a:r>
              <a:rPr lang="nl-BE" sz="2000" dirty="0"/>
              <a:t>KPI Niet Toegewezen ontvangsten</a:t>
            </a:r>
            <a:endParaRPr lang="nl-BE" sz="2400" dirty="0">
              <a:solidFill>
                <a:schemeClr val="tx2"/>
              </a:solidFill>
            </a:endParaRPr>
          </a:p>
          <a:p>
            <a:pPr lvl="2" indent="-342900">
              <a:buFont typeface="Wingdings" panose="05000000000000000000" pitchFamily="2" charset="2"/>
              <a:buChar char="à"/>
            </a:pPr>
            <a:endParaRPr lang="nl-BE" sz="2200" dirty="0">
              <a:solidFill>
                <a:schemeClr val="tx2"/>
              </a:solidFill>
            </a:endParaRPr>
          </a:p>
          <a:p>
            <a:pPr>
              <a:buNone/>
            </a:pPr>
            <a:endParaRPr lang="nl-BE" sz="2400" dirty="0">
              <a:solidFill>
                <a:schemeClr val="tx2"/>
              </a:solidFill>
            </a:endParaRPr>
          </a:p>
          <a:p>
            <a:pPr marL="233100" lvl="1" indent="0">
              <a:buNone/>
            </a:pPr>
            <a:br>
              <a:rPr lang="nl-BE" dirty="0"/>
            </a:b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1582156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Management - KPI Procesexcepties</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276907" y="726508"/>
            <a:ext cx="8590185" cy="5404984"/>
          </a:xfrm>
        </p:spPr>
        <p:txBody>
          <a:bodyPr/>
          <a:lstStyle/>
          <a:p>
            <a:pPr marL="1097100" lvl="4" indent="0">
              <a:buNone/>
            </a:pPr>
            <a:endParaRPr lang="nl-BE" sz="1600" dirty="0"/>
          </a:p>
          <a:p>
            <a:pPr lvl="1" indent="-342900">
              <a:buFont typeface="Wingdings" panose="05000000000000000000" pitchFamily="2" charset="2"/>
              <a:buChar char="Ø"/>
            </a:pPr>
            <a:r>
              <a:rPr lang="nl-BE" dirty="0"/>
              <a:t>8 </a:t>
            </a:r>
            <a:r>
              <a:rPr lang="nl-BE" dirty="0" err="1"/>
              <a:t>KPI’s</a:t>
            </a:r>
            <a:r>
              <a:rPr lang="nl-BE" dirty="0"/>
              <a:t> – definities:</a:t>
            </a:r>
          </a:p>
          <a:p>
            <a:pPr lvl="1"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b="1" dirty="0"/>
              <a:t>KPI Niet Voltooide Vorderingen</a:t>
            </a:r>
          </a:p>
          <a:p>
            <a:pPr lvl="3" indent="-342900">
              <a:buFont typeface="Wingdings" panose="05000000000000000000" pitchFamily="2" charset="2"/>
              <a:buChar char="Ø"/>
            </a:pPr>
            <a:r>
              <a:rPr lang="nl-BE" sz="1900" dirty="0">
                <a:solidFill>
                  <a:schemeClr val="bg1">
                    <a:lumMod val="50000"/>
                  </a:schemeClr>
                </a:solidFill>
              </a:rPr>
              <a:t>Geeft het aantal vorderingen die niet voltooid zijn</a:t>
            </a:r>
          </a:p>
          <a:p>
            <a:pPr lvl="3" indent="-342900">
              <a:buFont typeface="Wingdings" panose="05000000000000000000" pitchFamily="2" charset="2"/>
              <a:buChar char="Ø"/>
            </a:pPr>
            <a:r>
              <a:rPr lang="nl-BE" sz="1900" dirty="0">
                <a:solidFill>
                  <a:schemeClr val="bg1">
                    <a:lumMod val="50000"/>
                  </a:schemeClr>
                </a:solidFill>
              </a:rPr>
              <a:t>De Grootboek datum vormt de basis voor de periode en het jaar</a:t>
            </a:r>
          </a:p>
          <a:p>
            <a:pPr lvl="3" indent="-342900">
              <a:buFont typeface="Wingdings" panose="05000000000000000000" pitchFamily="2" charset="2"/>
              <a:buChar char="Ø"/>
            </a:pPr>
            <a:r>
              <a:rPr lang="nl-BE" sz="1900" dirty="0">
                <a:solidFill>
                  <a:schemeClr val="bg1">
                    <a:lumMod val="50000"/>
                  </a:schemeClr>
                </a:solidFill>
              </a:rPr>
              <a:t>Het detail rapport is gebaseerd op het “Overzicht Vorderingen” scherm in ORAFIN - debiteuren</a:t>
            </a:r>
          </a:p>
          <a:p>
            <a:pPr marL="233100" lvl="1" indent="0">
              <a:buNone/>
            </a:pPr>
            <a:endParaRPr lang="nl-BE" sz="1000" dirty="0"/>
          </a:p>
          <a:p>
            <a:pPr lvl="2" indent="-342900">
              <a:buFont typeface="Wingdings" panose="05000000000000000000" pitchFamily="2" charset="2"/>
              <a:buChar char="Ø"/>
            </a:pPr>
            <a:r>
              <a:rPr lang="nl-BE" b="1" dirty="0"/>
              <a:t>KPI Niet Afgewerkte Declaraties</a:t>
            </a:r>
          </a:p>
          <a:p>
            <a:pPr lvl="3" indent="-342900">
              <a:buFont typeface="Wingdings" panose="05000000000000000000" pitchFamily="2" charset="2"/>
              <a:buChar char="Ø"/>
            </a:pPr>
            <a:r>
              <a:rPr lang="nl-BE" sz="1900" dirty="0">
                <a:solidFill>
                  <a:schemeClr val="bg1">
                    <a:lumMod val="50000"/>
                  </a:schemeClr>
                </a:solidFill>
              </a:rPr>
              <a:t>Geeft het aantal declaraties die de statussen "Wacht op goedkeuring manager", "Goedkeuring niet opgestart" of "Goedkeuring door Manager" hebben</a:t>
            </a:r>
          </a:p>
          <a:p>
            <a:pPr lvl="3" indent="-342900">
              <a:buFont typeface="Wingdings" panose="05000000000000000000" pitchFamily="2" charset="2"/>
              <a:buChar char="Ø"/>
            </a:pPr>
            <a:r>
              <a:rPr lang="nl-BE" sz="1900" dirty="0">
                <a:solidFill>
                  <a:schemeClr val="bg1">
                    <a:lumMod val="50000"/>
                  </a:schemeClr>
                </a:solidFill>
              </a:rPr>
              <a:t>De invoerdatum is hier de basis om periode en jaar uit af te leiden</a:t>
            </a:r>
          </a:p>
          <a:p>
            <a:pPr lvl="3" indent="-342900">
              <a:buFont typeface="Wingdings" panose="05000000000000000000" pitchFamily="2" charset="2"/>
              <a:buChar char="Ø"/>
            </a:pPr>
            <a:r>
              <a:rPr lang="nl-BE" sz="1900" dirty="0">
                <a:solidFill>
                  <a:schemeClr val="bg1">
                    <a:lumMod val="50000"/>
                  </a:schemeClr>
                </a:solidFill>
              </a:rPr>
              <a:t>Het originele rapport is te vinden in het dashboard "Uitgaven - Facturatie", tabblad “Declaraties"</a:t>
            </a:r>
            <a:br>
              <a:rPr lang="nl-BE" dirty="0">
                <a:solidFill>
                  <a:schemeClr val="bg1">
                    <a:lumMod val="50000"/>
                  </a:schemeClr>
                </a:solidFill>
              </a:rPr>
            </a:br>
            <a:br>
              <a:rPr lang="nl-BE" dirty="0"/>
            </a:br>
            <a:endParaRPr lang="nl-BE" sz="14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669023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Management - KPI Procesexcepties</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276907" y="726508"/>
            <a:ext cx="8734571" cy="5404984"/>
          </a:xfrm>
        </p:spPr>
        <p:txBody>
          <a:bodyPr/>
          <a:lstStyle/>
          <a:p>
            <a:pPr marL="1097100" lvl="4" indent="0">
              <a:buNone/>
            </a:pPr>
            <a:endParaRPr lang="nl-BE" sz="1600" dirty="0"/>
          </a:p>
          <a:p>
            <a:pPr lvl="1" indent="-342900">
              <a:buFont typeface="Wingdings" panose="05000000000000000000" pitchFamily="2" charset="2"/>
              <a:buChar char="Ø"/>
            </a:pPr>
            <a:r>
              <a:rPr lang="nl-BE" dirty="0"/>
              <a:t>8 </a:t>
            </a:r>
            <a:r>
              <a:rPr lang="nl-BE" dirty="0" err="1"/>
              <a:t>KPI’s</a:t>
            </a:r>
            <a:r>
              <a:rPr lang="nl-BE" dirty="0"/>
              <a:t> – definities:</a:t>
            </a:r>
          </a:p>
          <a:p>
            <a:pPr lvl="1"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b="1" dirty="0"/>
              <a:t>KPI Geblokkeerde Facturen</a:t>
            </a:r>
          </a:p>
          <a:p>
            <a:pPr lvl="3" indent="-342900">
              <a:buFont typeface="Wingdings" panose="05000000000000000000" pitchFamily="2" charset="2"/>
              <a:buChar char="Ø"/>
            </a:pPr>
            <a:r>
              <a:rPr lang="nl-BE" sz="1900" dirty="0">
                <a:solidFill>
                  <a:schemeClr val="bg1">
                    <a:lumMod val="50000"/>
                  </a:schemeClr>
                </a:solidFill>
              </a:rPr>
              <a:t>Geeft het aantal facturen waarop een blokkade rust</a:t>
            </a:r>
          </a:p>
          <a:p>
            <a:pPr lvl="3" indent="-342900">
              <a:buFont typeface="Wingdings" panose="05000000000000000000" pitchFamily="2" charset="2"/>
              <a:buChar char="Ø"/>
            </a:pPr>
            <a:r>
              <a:rPr lang="nl-BE" sz="1900" dirty="0">
                <a:solidFill>
                  <a:schemeClr val="bg1">
                    <a:lumMod val="50000"/>
                  </a:schemeClr>
                </a:solidFill>
              </a:rPr>
              <a:t>Facturen waar geen distributielijn en ook geen entiteit in het beschrijvend </a:t>
            </a:r>
            <a:r>
              <a:rPr lang="nl-BE" sz="1900" dirty="0" err="1">
                <a:solidFill>
                  <a:schemeClr val="bg1">
                    <a:lumMod val="50000"/>
                  </a:schemeClr>
                </a:solidFill>
              </a:rPr>
              <a:t>flexveld</a:t>
            </a:r>
            <a:r>
              <a:rPr lang="nl-BE" sz="1900" dirty="0">
                <a:solidFill>
                  <a:schemeClr val="bg1">
                    <a:lumMod val="50000"/>
                  </a:schemeClr>
                </a:solidFill>
              </a:rPr>
              <a:t> is ingevuld worden niet opgenomen in de telling</a:t>
            </a:r>
          </a:p>
          <a:p>
            <a:pPr lvl="3" indent="-342900">
              <a:buFont typeface="Wingdings" panose="05000000000000000000" pitchFamily="2" charset="2"/>
              <a:buChar char="Ø"/>
            </a:pPr>
            <a:r>
              <a:rPr lang="nl-BE" sz="1900" dirty="0">
                <a:solidFill>
                  <a:schemeClr val="bg1">
                    <a:lumMod val="50000"/>
                  </a:schemeClr>
                </a:solidFill>
              </a:rPr>
              <a:t>De creatie datum van de factuur is de basis voor periode en jaar </a:t>
            </a:r>
          </a:p>
          <a:p>
            <a:pPr lvl="3" indent="-342900">
              <a:buFont typeface="Wingdings" panose="05000000000000000000" pitchFamily="2" charset="2"/>
              <a:buChar char="Ø"/>
            </a:pPr>
            <a:r>
              <a:rPr lang="nl-BE" sz="1900" dirty="0">
                <a:solidFill>
                  <a:schemeClr val="bg1">
                    <a:lumMod val="50000"/>
                  </a:schemeClr>
                </a:solidFill>
              </a:rPr>
              <a:t>De basis is terug te vinden in ORAFIN in het factuurblokkade rapport (XXOC: Factuurblokkade overzicht)</a:t>
            </a:r>
          </a:p>
          <a:p>
            <a:pPr marL="809100" lvl="3" indent="0">
              <a:buNone/>
            </a:pPr>
            <a:endParaRPr lang="nl-BE" sz="1000" dirty="0">
              <a:solidFill>
                <a:schemeClr val="bg1">
                  <a:lumMod val="50000"/>
                </a:schemeClr>
              </a:solidFill>
            </a:endParaRPr>
          </a:p>
          <a:p>
            <a:pPr lvl="2" indent="-342900">
              <a:buFont typeface="Wingdings" panose="05000000000000000000" pitchFamily="2" charset="2"/>
              <a:buChar char="Ø"/>
            </a:pPr>
            <a:r>
              <a:rPr lang="nl-BE" b="1" dirty="0"/>
              <a:t>KPI Niet Voltooide Interne Verrichtingen </a:t>
            </a:r>
          </a:p>
          <a:p>
            <a:pPr lvl="3" indent="-342900">
              <a:buFont typeface="Wingdings" panose="05000000000000000000" pitchFamily="2" charset="2"/>
              <a:buChar char="Ø"/>
            </a:pPr>
            <a:r>
              <a:rPr lang="nl-BE" sz="1900" dirty="0">
                <a:solidFill>
                  <a:schemeClr val="bg1">
                    <a:lumMod val="50000"/>
                  </a:schemeClr>
                </a:solidFill>
              </a:rPr>
              <a:t>Geeft het aantal Interne Verrichtingen transacties met status ‘ontvangen’</a:t>
            </a:r>
          </a:p>
          <a:p>
            <a:pPr lvl="3" indent="-342900">
              <a:buFont typeface="Wingdings" panose="05000000000000000000" pitchFamily="2" charset="2"/>
              <a:buChar char="Ø"/>
            </a:pPr>
            <a:r>
              <a:rPr lang="nl-BE" sz="1900" dirty="0">
                <a:solidFill>
                  <a:schemeClr val="bg1">
                    <a:lumMod val="50000"/>
                  </a:schemeClr>
                </a:solidFill>
              </a:rPr>
              <a:t>De GB datum is hier de basis om periode en jaar uit af te leiden</a:t>
            </a:r>
          </a:p>
          <a:p>
            <a:pPr lvl="3" indent="-342900">
              <a:buFont typeface="Wingdings" panose="05000000000000000000" pitchFamily="2" charset="2"/>
              <a:buChar char="Ø"/>
            </a:pPr>
            <a:r>
              <a:rPr lang="nl-BE" sz="1900" dirty="0">
                <a:solidFill>
                  <a:schemeClr val="bg1">
                    <a:lumMod val="50000"/>
                  </a:schemeClr>
                </a:solidFill>
              </a:rPr>
              <a:t>Het originele rapport is terug te vinden in het dashboard "Uitgaven - Facturatie", tabblad "Interne verrichtingen - AGIS"</a:t>
            </a:r>
            <a:br>
              <a:rPr lang="nl-BE" sz="1900" dirty="0">
                <a:solidFill>
                  <a:schemeClr val="bg1">
                    <a:lumMod val="50000"/>
                  </a:schemeClr>
                </a:solidFill>
              </a:rPr>
            </a:br>
            <a:br>
              <a:rPr lang="nl-BE" dirty="0"/>
            </a:br>
            <a:endParaRPr lang="nl-BE" sz="14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1399978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Management - KPI Procesexcepties</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276907" y="726508"/>
            <a:ext cx="8692922" cy="5404984"/>
          </a:xfrm>
        </p:spPr>
        <p:txBody>
          <a:bodyPr/>
          <a:lstStyle/>
          <a:p>
            <a:pPr marL="1097100" lvl="4" indent="0">
              <a:buNone/>
            </a:pPr>
            <a:endParaRPr lang="nl-BE" sz="1600" dirty="0"/>
          </a:p>
          <a:p>
            <a:pPr lvl="1" indent="-342900">
              <a:buFont typeface="Wingdings" panose="05000000000000000000" pitchFamily="2" charset="2"/>
              <a:buChar char="Ø"/>
            </a:pPr>
            <a:r>
              <a:rPr lang="nl-BE" dirty="0"/>
              <a:t>8 </a:t>
            </a:r>
            <a:r>
              <a:rPr lang="nl-BE" dirty="0" err="1"/>
              <a:t>KPI’s</a:t>
            </a:r>
            <a:r>
              <a:rPr lang="nl-BE" dirty="0"/>
              <a:t> – definities:</a:t>
            </a:r>
          </a:p>
          <a:p>
            <a:pPr lvl="1"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b="1" dirty="0"/>
              <a:t>KPI Niet Afgewerkte Inkooporders </a:t>
            </a:r>
          </a:p>
          <a:p>
            <a:pPr lvl="3" indent="-342900">
              <a:buFont typeface="Wingdings" panose="05000000000000000000" pitchFamily="2" charset="2"/>
              <a:buChar char="Ø"/>
            </a:pPr>
            <a:r>
              <a:rPr lang="nl-BE" sz="1900" dirty="0">
                <a:solidFill>
                  <a:schemeClr val="bg1">
                    <a:lumMod val="50000"/>
                  </a:schemeClr>
                </a:solidFill>
              </a:rPr>
              <a:t>Geeft het aantal inkooporders met een goedkeuringsstatus gelijk aan 'afgewezen', 'onvolledig' of 'opnieuw goedkeuring vereist’</a:t>
            </a:r>
          </a:p>
          <a:p>
            <a:pPr lvl="3" indent="-342900">
              <a:buFont typeface="Wingdings" panose="05000000000000000000" pitchFamily="2" charset="2"/>
              <a:buChar char="Ø"/>
            </a:pPr>
            <a:r>
              <a:rPr lang="nl-BE" sz="1900" dirty="0">
                <a:solidFill>
                  <a:schemeClr val="bg1">
                    <a:lumMod val="50000"/>
                  </a:schemeClr>
                </a:solidFill>
              </a:rPr>
              <a:t>‘Afgesloten’, ‘definitief afgesloten’ en ‘geannuleerde’ inkooporders worden niet mee opgenomen in de telling</a:t>
            </a:r>
          </a:p>
          <a:p>
            <a:pPr lvl="3" indent="-342900">
              <a:buFont typeface="Wingdings" panose="05000000000000000000" pitchFamily="2" charset="2"/>
              <a:buChar char="Ø"/>
            </a:pPr>
            <a:r>
              <a:rPr lang="nl-BE" sz="1900" dirty="0">
                <a:solidFill>
                  <a:schemeClr val="bg1">
                    <a:lumMod val="50000"/>
                  </a:schemeClr>
                </a:solidFill>
              </a:rPr>
              <a:t>Vanaf 22 oktober 2019 worden met de introductie van Inkoopordertype de "Courante" inkooporders niet meer opgenomen</a:t>
            </a:r>
          </a:p>
          <a:p>
            <a:pPr lvl="3" indent="-342900">
              <a:buFont typeface="Wingdings" panose="05000000000000000000" pitchFamily="2" charset="2"/>
              <a:buChar char="Ø"/>
            </a:pPr>
            <a:r>
              <a:rPr lang="nl-BE" sz="1900" dirty="0">
                <a:solidFill>
                  <a:schemeClr val="bg1">
                    <a:lumMod val="50000"/>
                  </a:schemeClr>
                </a:solidFill>
              </a:rPr>
              <a:t>De invoerdatum van het inkooporder is de basis voor periode en jaar</a:t>
            </a:r>
          </a:p>
          <a:p>
            <a:pPr lvl="3" indent="-342900">
              <a:buFont typeface="Wingdings" panose="05000000000000000000" pitchFamily="2" charset="2"/>
              <a:buChar char="Ø"/>
            </a:pPr>
            <a:r>
              <a:rPr lang="nl-BE" sz="1900" dirty="0">
                <a:solidFill>
                  <a:schemeClr val="bg1">
                    <a:lumMod val="50000"/>
                  </a:schemeClr>
                </a:solidFill>
              </a:rPr>
              <a:t>Het originele rapport is terug te vinden in het dashboard “Uitgaven - Exceptie Uitgaven", tabblad “Niet-Afgewerkte Inkooporders“</a:t>
            </a:r>
          </a:p>
          <a:p>
            <a:pPr marL="809100" lvl="3" indent="0">
              <a:buNone/>
            </a:pPr>
            <a:endParaRPr lang="nl-BE" sz="1000" dirty="0">
              <a:solidFill>
                <a:schemeClr val="bg1">
                  <a:lumMod val="50000"/>
                </a:schemeClr>
              </a:solidFill>
            </a:endParaRPr>
          </a:p>
          <a:p>
            <a:pPr lvl="2" indent="-342900">
              <a:buFont typeface="Wingdings" panose="05000000000000000000" pitchFamily="2" charset="2"/>
              <a:buChar char="Ø"/>
            </a:pPr>
            <a:r>
              <a:rPr lang="nl-BE" b="1" dirty="0"/>
              <a:t>KPI Niet Goedgekeurde Facturen</a:t>
            </a:r>
          </a:p>
          <a:p>
            <a:pPr lvl="3" indent="-342900">
              <a:buFont typeface="Wingdings" panose="05000000000000000000" pitchFamily="2" charset="2"/>
              <a:buChar char="Ø"/>
            </a:pPr>
            <a:r>
              <a:rPr lang="nl-BE" sz="1900" dirty="0">
                <a:solidFill>
                  <a:schemeClr val="bg1">
                    <a:lumMod val="50000"/>
                  </a:schemeClr>
                </a:solidFill>
              </a:rPr>
              <a:t>Geeft het aantal gevalideerde facturen die niet goedgekeurd zijn</a:t>
            </a:r>
          </a:p>
          <a:p>
            <a:pPr lvl="3" indent="-342900">
              <a:buFont typeface="Wingdings" panose="05000000000000000000" pitchFamily="2" charset="2"/>
              <a:buChar char="Ø"/>
            </a:pPr>
            <a:r>
              <a:rPr lang="nl-BE" sz="1900" dirty="0">
                <a:solidFill>
                  <a:schemeClr val="bg1">
                    <a:lumMod val="50000"/>
                  </a:schemeClr>
                </a:solidFill>
              </a:rPr>
              <a:t>De invoerdatum van de factuur is de basis voor periode en jaar </a:t>
            </a:r>
          </a:p>
          <a:p>
            <a:pPr lvl="3" indent="-342900">
              <a:buFont typeface="Wingdings" panose="05000000000000000000" pitchFamily="2" charset="2"/>
              <a:buChar char="Ø"/>
            </a:pPr>
            <a:r>
              <a:rPr lang="nl-BE" sz="1900" dirty="0">
                <a:solidFill>
                  <a:schemeClr val="bg1">
                    <a:lumMod val="50000"/>
                  </a:schemeClr>
                </a:solidFill>
              </a:rPr>
              <a:t>Het originele rapport is terug te vinden in het dashboard "Uitgaven - Facturatie", tabblad "Facturen per Leverancier"</a:t>
            </a:r>
            <a:br>
              <a:rPr lang="nl-BE" sz="1900" dirty="0">
                <a:solidFill>
                  <a:schemeClr val="bg1">
                    <a:lumMod val="50000"/>
                  </a:schemeClr>
                </a:solidFill>
              </a:rPr>
            </a:br>
            <a:br>
              <a:rPr lang="nl-BE" dirty="0"/>
            </a:br>
            <a:endParaRPr lang="nl-BE" sz="14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1181406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Management - KPI Procesexcepties</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230981" y="857137"/>
            <a:ext cx="8815047" cy="5404984"/>
          </a:xfrm>
        </p:spPr>
        <p:txBody>
          <a:bodyPr/>
          <a:lstStyle/>
          <a:p>
            <a:pPr lvl="1" indent="-342900">
              <a:buFont typeface="Wingdings" panose="05000000000000000000" pitchFamily="2" charset="2"/>
              <a:buChar char="Ø"/>
            </a:pPr>
            <a:r>
              <a:rPr lang="nl-BE" dirty="0"/>
              <a:t>8 </a:t>
            </a:r>
            <a:r>
              <a:rPr lang="nl-BE" dirty="0" err="1"/>
              <a:t>KPI’s</a:t>
            </a:r>
            <a:r>
              <a:rPr lang="nl-BE" dirty="0"/>
              <a:t> – definities:</a:t>
            </a:r>
          </a:p>
          <a:p>
            <a:pPr lvl="1"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b="1" dirty="0"/>
              <a:t>KPI Niet Goedgekeurde Bestelaanvragen</a:t>
            </a:r>
          </a:p>
          <a:p>
            <a:pPr lvl="3" indent="-342900">
              <a:buFont typeface="Wingdings" panose="05000000000000000000" pitchFamily="2" charset="2"/>
              <a:buChar char="Ø"/>
            </a:pPr>
            <a:r>
              <a:rPr lang="nl-BE" sz="1900" dirty="0">
                <a:solidFill>
                  <a:schemeClr val="bg1">
                    <a:lumMod val="50000"/>
                  </a:schemeClr>
                </a:solidFill>
              </a:rPr>
              <a:t>Geeft het aantal bestelaanvragen met een status die verschilt van ‘goedgekeurd’ of ‘geannuleerd’</a:t>
            </a:r>
          </a:p>
          <a:p>
            <a:pPr lvl="3" indent="-342900">
              <a:buFont typeface="Wingdings" panose="05000000000000000000" pitchFamily="2" charset="2"/>
              <a:buChar char="Ø"/>
            </a:pPr>
            <a:r>
              <a:rPr lang="nl-BE" sz="1900" dirty="0">
                <a:solidFill>
                  <a:schemeClr val="bg1">
                    <a:lumMod val="50000"/>
                  </a:schemeClr>
                </a:solidFill>
              </a:rPr>
              <a:t>De invoerdatum van de bestelaanvraag is de basis voor periode en jaar</a:t>
            </a:r>
          </a:p>
          <a:p>
            <a:pPr lvl="3" indent="-342900">
              <a:buFont typeface="Wingdings" panose="05000000000000000000" pitchFamily="2" charset="2"/>
              <a:buChar char="Ø"/>
            </a:pPr>
            <a:r>
              <a:rPr lang="nl-BE" sz="1900" dirty="0">
                <a:solidFill>
                  <a:schemeClr val="bg1">
                    <a:lumMod val="50000"/>
                  </a:schemeClr>
                </a:solidFill>
              </a:rPr>
              <a:t>Originele rapport is terug te vinden in het dashboard "Uitgaven - Inkoop", tabblad “Bestelaanvragen met Inkooporders.“</a:t>
            </a:r>
          </a:p>
          <a:p>
            <a:pPr marL="809100" lvl="3" indent="0">
              <a:buNone/>
            </a:pPr>
            <a:endParaRPr lang="nl-BE" sz="1000" dirty="0">
              <a:solidFill>
                <a:schemeClr val="bg1">
                  <a:lumMod val="50000"/>
                </a:schemeClr>
              </a:solidFill>
            </a:endParaRPr>
          </a:p>
          <a:p>
            <a:pPr lvl="2" indent="-342900">
              <a:buFont typeface="Wingdings" panose="05000000000000000000" pitchFamily="2" charset="2"/>
              <a:buChar char="Ø"/>
            </a:pPr>
            <a:r>
              <a:rPr lang="nl-BE" b="1" dirty="0"/>
              <a:t>KPI Niet Toegewezen Ontvangsten</a:t>
            </a:r>
          </a:p>
          <a:p>
            <a:pPr lvl="3" indent="-342900">
              <a:buFont typeface="Wingdings" panose="05000000000000000000" pitchFamily="2" charset="2"/>
              <a:buChar char="Ø"/>
            </a:pPr>
            <a:r>
              <a:rPr lang="nl-BE" sz="1900" dirty="0">
                <a:solidFill>
                  <a:schemeClr val="bg1">
                    <a:lumMod val="50000"/>
                  </a:schemeClr>
                </a:solidFill>
              </a:rPr>
              <a:t>Geeft een overzicht van het aantal ontvangsten die nog niet zijn toegewezen aan een transactie</a:t>
            </a:r>
          </a:p>
          <a:p>
            <a:pPr lvl="3" indent="-342900">
              <a:buFont typeface="Wingdings" panose="05000000000000000000" pitchFamily="2" charset="2"/>
              <a:buChar char="Ø"/>
            </a:pPr>
            <a:r>
              <a:rPr lang="nl-BE" sz="1900" dirty="0">
                <a:solidFill>
                  <a:schemeClr val="bg1">
                    <a:lumMod val="50000"/>
                  </a:schemeClr>
                </a:solidFill>
              </a:rPr>
              <a:t>De Ontvangstdatum vormt de basis voor de periode en het jaar</a:t>
            </a:r>
          </a:p>
          <a:p>
            <a:pPr lvl="3" indent="-342900">
              <a:buFont typeface="Wingdings" panose="05000000000000000000" pitchFamily="2" charset="2"/>
              <a:buChar char="Ø"/>
            </a:pPr>
            <a:r>
              <a:rPr lang="nl-BE" sz="1900" dirty="0">
                <a:solidFill>
                  <a:schemeClr val="bg1">
                    <a:lumMod val="50000"/>
                  </a:schemeClr>
                </a:solidFill>
              </a:rPr>
              <a:t>Het beleidsdomein is afgeleid uit de naam van de financiële rekening. Op basis hiervan is een default entiteit vastgelegd per beleidsdomein om op die manier de gegevens per entiteit te kunnen groeperen</a:t>
            </a:r>
          </a:p>
          <a:p>
            <a:pPr lvl="3" indent="-342900">
              <a:buFont typeface="Wingdings" panose="05000000000000000000" pitchFamily="2" charset="2"/>
              <a:buChar char="Ø"/>
            </a:pPr>
            <a:r>
              <a:rPr lang="nl-BE" sz="1900" dirty="0">
                <a:solidFill>
                  <a:schemeClr val="bg1">
                    <a:lumMod val="50000"/>
                  </a:schemeClr>
                </a:solidFill>
              </a:rPr>
              <a:t>Het originele rapport is terug te vinden in het dashboard “Ontvangsten - Exceptie Ontvangsten", tabblad "Niet Toegewezen Ontvangsten"</a:t>
            </a:r>
            <a:br>
              <a:rPr lang="nl-BE" dirty="0">
                <a:solidFill>
                  <a:schemeClr val="bg1">
                    <a:lumMod val="50000"/>
                  </a:schemeClr>
                </a:solidFill>
              </a:rPr>
            </a:br>
            <a:br>
              <a:rPr lang="nl-BE" dirty="0"/>
            </a:br>
            <a:endParaRPr lang="nl-BE" sz="14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342310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Management - KPI Procesexceptie</a:t>
            </a:r>
            <a:endParaRPr lang="nl-BE" dirty="0"/>
          </a:p>
        </p:txBody>
      </p:sp>
      <p:sp>
        <p:nvSpPr>
          <p:cNvPr id="10" name="Tijdelijke aanduiding voor inhoud 2">
            <a:extLst>
              <a:ext uri="{FF2B5EF4-FFF2-40B4-BE49-F238E27FC236}">
                <a16:creationId xmlns:a16="http://schemas.microsoft.com/office/drawing/2014/main" id="{8CCEAA84-1EE4-41DE-B0AF-B8977B1570D3}"/>
              </a:ext>
            </a:extLst>
          </p:cNvPr>
          <p:cNvSpPr txBox="1">
            <a:spLocks/>
          </p:cNvSpPr>
          <p:nvPr/>
        </p:nvSpPr>
        <p:spPr>
          <a:xfrm>
            <a:off x="872517" y="882349"/>
            <a:ext cx="8137933" cy="4246203"/>
          </a:xfrm>
          <a:prstGeom prst="rect">
            <a:avLst/>
          </a:prstGeom>
          <a:ln>
            <a:solidFill>
              <a:schemeClr val="bg1"/>
            </a:solidFill>
          </a:ln>
        </p:spPr>
        <p:txBody>
          <a:bodyPr/>
          <a:lst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Times"/>
              <a:buChar char="•"/>
              <a:defRPr sz="2000">
                <a:solidFill>
                  <a:schemeClr val="tx1"/>
                </a:solidFill>
                <a:latin typeface="+mn-lt"/>
              </a:defRPr>
            </a:lvl2pPr>
            <a:lvl3pPr marL="1143000" indent="-228600" algn="l" rtl="0" eaLnBrk="0" fontAlgn="base" hangingPunct="0">
              <a:spcBef>
                <a:spcPct val="20000"/>
              </a:spcBef>
              <a:spcAft>
                <a:spcPct val="0"/>
              </a:spcAft>
              <a:buFont typeface="Times"/>
              <a:buChar char="•"/>
              <a:defRPr sz="2000">
                <a:solidFill>
                  <a:schemeClr val="tx1"/>
                </a:solidFill>
                <a:latin typeface="+mn-lt"/>
              </a:defRPr>
            </a:lvl3pPr>
            <a:lvl4pPr marL="1600200" indent="-228600" algn="l" rtl="0" eaLnBrk="0" fontAlgn="base" hangingPunct="0">
              <a:spcBef>
                <a:spcPct val="20000"/>
              </a:spcBef>
              <a:spcAft>
                <a:spcPct val="0"/>
              </a:spcAft>
              <a:buFont typeface="Times"/>
              <a:buChar char="•"/>
              <a:defRPr sz="2000">
                <a:solidFill>
                  <a:schemeClr val="tx1"/>
                </a:solidFill>
                <a:latin typeface="+mn-lt"/>
              </a:defRPr>
            </a:lvl4pPr>
            <a:lvl5pPr marL="2057400" indent="-228600" algn="l" rtl="0" eaLnBrk="0" fontAlgn="base" hangingPunct="0">
              <a:spcBef>
                <a:spcPct val="20000"/>
              </a:spcBef>
              <a:spcAft>
                <a:spcPct val="0"/>
              </a:spcAft>
              <a:buFont typeface="Times"/>
              <a:buChar char="•"/>
              <a:defRPr sz="2000">
                <a:solidFill>
                  <a:schemeClr val="tx1"/>
                </a:solidFill>
                <a:latin typeface="+mn-lt"/>
              </a:defRPr>
            </a:lvl5pPr>
            <a:lvl6pPr marL="2514600" indent="-228600" algn="l" rtl="0" fontAlgn="base">
              <a:spcBef>
                <a:spcPct val="20000"/>
              </a:spcBef>
              <a:spcAft>
                <a:spcPct val="0"/>
              </a:spcAft>
              <a:buFont typeface="Times" pitchFamily="18" charset="0"/>
              <a:buChar char="•"/>
              <a:defRPr sz="2000">
                <a:solidFill>
                  <a:schemeClr val="tx1"/>
                </a:solidFill>
                <a:latin typeface="+mn-lt"/>
              </a:defRPr>
            </a:lvl6pPr>
            <a:lvl7pPr marL="2971800" indent="-228600" algn="l" rtl="0" fontAlgn="base">
              <a:spcBef>
                <a:spcPct val="20000"/>
              </a:spcBef>
              <a:spcAft>
                <a:spcPct val="0"/>
              </a:spcAft>
              <a:buFont typeface="Times" pitchFamily="18" charset="0"/>
              <a:buChar char="•"/>
              <a:defRPr sz="2000">
                <a:solidFill>
                  <a:schemeClr val="tx1"/>
                </a:solidFill>
                <a:latin typeface="+mn-lt"/>
              </a:defRPr>
            </a:lvl7pPr>
            <a:lvl8pPr marL="3429000" indent="-228600" algn="l" rtl="0" fontAlgn="base">
              <a:spcBef>
                <a:spcPct val="20000"/>
              </a:spcBef>
              <a:spcAft>
                <a:spcPct val="0"/>
              </a:spcAft>
              <a:buFont typeface="Times" pitchFamily="18" charset="0"/>
              <a:buChar char="•"/>
              <a:defRPr sz="2000">
                <a:solidFill>
                  <a:schemeClr val="tx1"/>
                </a:solidFill>
                <a:latin typeface="+mn-lt"/>
              </a:defRPr>
            </a:lvl8pPr>
            <a:lvl9pPr marL="3886200" indent="-228600" algn="l" rtl="0" fontAlgn="base">
              <a:spcBef>
                <a:spcPct val="20000"/>
              </a:spcBef>
              <a:spcAft>
                <a:spcPct val="0"/>
              </a:spcAft>
              <a:buFont typeface="Times" pitchFamily="18" charset="0"/>
              <a:buChar char="•"/>
              <a:defRPr sz="2000">
                <a:solidFill>
                  <a:schemeClr val="tx1"/>
                </a:solidFill>
                <a:latin typeface="+mn-lt"/>
              </a:defRPr>
            </a:lvl9pPr>
          </a:lstStyle>
          <a:p>
            <a:pPr>
              <a:buFontTx/>
              <a:buNone/>
              <a:defRPr/>
            </a:pPr>
            <a:r>
              <a:rPr lang="nl-BE" sz="2000" b="1" dirty="0"/>
              <a:t>Opbouw van het dashboard:</a:t>
            </a:r>
            <a:endParaRPr lang="nl-BE" sz="1000" b="1" dirty="0"/>
          </a:p>
          <a:p>
            <a:pPr>
              <a:buFontTx/>
              <a:buNone/>
              <a:defRPr/>
            </a:pPr>
            <a:endParaRPr lang="nl-BE" sz="800" b="1" dirty="0"/>
          </a:p>
          <a:p>
            <a:pPr>
              <a:buFontTx/>
              <a:buNone/>
              <a:defRPr/>
            </a:pPr>
            <a:endParaRPr lang="nl-BE" sz="800" dirty="0"/>
          </a:p>
          <a:p>
            <a:pPr>
              <a:buFontTx/>
              <a:buNone/>
              <a:defRPr/>
            </a:pPr>
            <a:endParaRPr lang="nl-BE" sz="800" b="1" dirty="0"/>
          </a:p>
          <a:p>
            <a:pPr>
              <a:buFontTx/>
              <a:buNone/>
              <a:defRPr/>
            </a:pPr>
            <a:endParaRPr lang="nl-BE" sz="800" dirty="0"/>
          </a:p>
          <a:p>
            <a:pPr>
              <a:buFontTx/>
              <a:buNone/>
              <a:defRPr/>
            </a:pPr>
            <a:endParaRPr lang="nl-BE" sz="800" b="1" dirty="0"/>
          </a:p>
          <a:p>
            <a:pPr>
              <a:buFontTx/>
              <a:buNone/>
              <a:defRPr/>
            </a:pPr>
            <a:endParaRPr lang="nl-BE" sz="800" dirty="0"/>
          </a:p>
          <a:p>
            <a:pPr>
              <a:buFontTx/>
              <a:buNone/>
              <a:defRPr/>
            </a:pPr>
            <a:endParaRPr lang="nl-BE" sz="800" b="1" dirty="0"/>
          </a:p>
          <a:p>
            <a:pPr>
              <a:buFontTx/>
              <a:buNone/>
              <a:defRPr/>
            </a:pPr>
            <a:endParaRPr lang="nl-BE" sz="800" b="1" dirty="0"/>
          </a:p>
          <a:p>
            <a:pPr lvl="2">
              <a:buFont typeface="Wingdings" panose="05000000000000000000" pitchFamily="2" charset="2"/>
              <a:buChar char="Ø"/>
              <a:defRPr/>
            </a:pPr>
            <a:r>
              <a:rPr lang="nl-BE" u="sng" dirty="0"/>
              <a:t>Pagina1: “KPI Overzicht”</a:t>
            </a:r>
          </a:p>
          <a:p>
            <a:pPr lvl="3">
              <a:buFont typeface="Wingdings" panose="05000000000000000000" pitchFamily="2" charset="2"/>
              <a:buChar char="Ø"/>
              <a:defRPr/>
            </a:pPr>
            <a:r>
              <a:rPr lang="nl-BE" sz="1800" b="0" dirty="0"/>
              <a:t>3 keuzes met telkens aparte weergaves</a:t>
            </a:r>
          </a:p>
          <a:p>
            <a:pPr lvl="3">
              <a:buFont typeface="Wingdings" panose="05000000000000000000" pitchFamily="2" charset="2"/>
              <a:buChar char="Ø"/>
              <a:defRPr/>
            </a:pPr>
            <a:r>
              <a:rPr lang="nl-BE" sz="1800" b="0" dirty="0"/>
              <a:t>Voorbeeld weergave: Grafiek Totaal Overzicht per BD</a:t>
            </a:r>
          </a:p>
          <a:p>
            <a:pPr marL="914400" lvl="2" indent="0">
              <a:buNone/>
              <a:defRPr/>
            </a:pPr>
            <a:endParaRPr lang="nl-BE" u="sng" dirty="0"/>
          </a:p>
        </p:txBody>
      </p:sp>
      <p:pic>
        <p:nvPicPr>
          <p:cNvPr id="13" name="Picture 5">
            <a:extLst>
              <a:ext uri="{FF2B5EF4-FFF2-40B4-BE49-F238E27FC236}">
                <a16:creationId xmlns:a16="http://schemas.microsoft.com/office/drawing/2014/main" id="{C5BD9C32-BEEC-4C13-B1DB-995EB4EB3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117" y="4256160"/>
            <a:ext cx="1101980" cy="50429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Afbeelding 14" descr="lamp.jpg">
            <a:extLst>
              <a:ext uri="{FF2B5EF4-FFF2-40B4-BE49-F238E27FC236}">
                <a16:creationId xmlns:a16="http://schemas.microsoft.com/office/drawing/2014/main" id="{47ED2E48-F091-4774-B8FB-99312F773D26}"/>
              </a:ext>
            </a:extLst>
          </p:cNvPr>
          <p:cNvPicPr>
            <a:picLocks noChangeAspect="1"/>
          </p:cNvPicPr>
          <p:nvPr/>
        </p:nvPicPr>
        <p:blipFill>
          <a:blip r:embed="rId4" cstate="print"/>
          <a:stretch>
            <a:fillRect/>
          </a:stretch>
        </p:blipFill>
        <p:spPr>
          <a:xfrm>
            <a:off x="772751" y="4281550"/>
            <a:ext cx="484864" cy="453515"/>
          </a:xfrm>
          <a:prstGeom prst="rect">
            <a:avLst/>
          </a:prstGeom>
        </p:spPr>
      </p:pic>
      <p:pic>
        <p:nvPicPr>
          <p:cNvPr id="2" name="Afbeelding 1">
            <a:extLst>
              <a:ext uri="{FF2B5EF4-FFF2-40B4-BE49-F238E27FC236}">
                <a16:creationId xmlns:a16="http://schemas.microsoft.com/office/drawing/2014/main" id="{449E04C3-E3E8-47FD-8308-F4B5D80F73A2}"/>
              </a:ext>
            </a:extLst>
          </p:cNvPr>
          <p:cNvPicPr>
            <a:picLocks noChangeAspect="1"/>
          </p:cNvPicPr>
          <p:nvPr/>
        </p:nvPicPr>
        <p:blipFill>
          <a:blip r:embed="rId5"/>
          <a:stretch>
            <a:fillRect/>
          </a:stretch>
        </p:blipFill>
        <p:spPr>
          <a:xfrm>
            <a:off x="-1" y="1223701"/>
            <a:ext cx="9144000" cy="1242104"/>
          </a:xfrm>
          <a:prstGeom prst="rect">
            <a:avLst/>
          </a:prstGeom>
        </p:spPr>
      </p:pic>
      <p:pic>
        <p:nvPicPr>
          <p:cNvPr id="4" name="Afbeelding 3">
            <a:extLst>
              <a:ext uri="{FF2B5EF4-FFF2-40B4-BE49-F238E27FC236}">
                <a16:creationId xmlns:a16="http://schemas.microsoft.com/office/drawing/2014/main" id="{360B4F41-5D47-4FF7-8568-616BE5E6F324}"/>
              </a:ext>
            </a:extLst>
          </p:cNvPr>
          <p:cNvPicPr>
            <a:picLocks noChangeAspect="1"/>
          </p:cNvPicPr>
          <p:nvPr/>
        </p:nvPicPr>
        <p:blipFill>
          <a:blip r:embed="rId6"/>
          <a:stretch>
            <a:fillRect/>
          </a:stretch>
        </p:blipFill>
        <p:spPr>
          <a:xfrm>
            <a:off x="2771775" y="3453088"/>
            <a:ext cx="3878317" cy="2877180"/>
          </a:xfrm>
          <a:prstGeom prst="rect">
            <a:avLst/>
          </a:prstGeom>
        </p:spPr>
      </p:pic>
      <p:pic>
        <p:nvPicPr>
          <p:cNvPr id="5" name="Afbeelding 4">
            <a:extLst>
              <a:ext uri="{FF2B5EF4-FFF2-40B4-BE49-F238E27FC236}">
                <a16:creationId xmlns:a16="http://schemas.microsoft.com/office/drawing/2014/main" id="{4E696780-6B36-4233-A23D-A69CB8F8FE7C}"/>
              </a:ext>
            </a:extLst>
          </p:cNvPr>
          <p:cNvPicPr>
            <a:picLocks noChangeAspect="1"/>
          </p:cNvPicPr>
          <p:nvPr/>
        </p:nvPicPr>
        <p:blipFill>
          <a:blip r:embed="rId7"/>
          <a:stretch>
            <a:fillRect/>
          </a:stretch>
        </p:blipFill>
        <p:spPr>
          <a:xfrm>
            <a:off x="3063361" y="5190786"/>
            <a:ext cx="3388938" cy="1305263"/>
          </a:xfrm>
          <a:prstGeom prst="rect">
            <a:avLst/>
          </a:prstGeom>
        </p:spPr>
      </p:pic>
      <p:sp>
        <p:nvSpPr>
          <p:cNvPr id="14" name="Tekstvak 2">
            <a:extLst>
              <a:ext uri="{FF2B5EF4-FFF2-40B4-BE49-F238E27FC236}">
                <a16:creationId xmlns:a16="http://schemas.microsoft.com/office/drawing/2014/main" id="{BAF1A18E-5F00-43FE-A3E5-26256E6BA305}"/>
              </a:ext>
            </a:extLst>
          </p:cNvPr>
          <p:cNvSpPr txBox="1">
            <a:spLocks noChangeArrowheads="1"/>
          </p:cNvSpPr>
          <p:nvPr/>
        </p:nvSpPr>
        <p:spPr bwMode="auto">
          <a:xfrm>
            <a:off x="6431017" y="5083772"/>
            <a:ext cx="2360358" cy="830997"/>
          </a:xfrm>
          <a:prstGeom prst="rect">
            <a:avLst/>
          </a:prstGeom>
          <a:solidFill>
            <a:schemeClr val="accent1">
              <a:lumMod val="40000"/>
              <a:lumOff val="60000"/>
            </a:schemeClr>
          </a:solidFill>
          <a:ln>
            <a:solidFill>
              <a:schemeClr val="accent3"/>
            </a:solid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defRPr/>
            </a:pPr>
            <a:r>
              <a:rPr lang="nl-BE" sz="1200" u="sng" dirty="0"/>
              <a:t>Optie 3</a:t>
            </a:r>
            <a:r>
              <a:rPr lang="nl-BE" sz="1200" dirty="0"/>
              <a:t>: Overzicht per KPI met doorklik naar detail rapporten met beperkte info voor opvolging/actie</a:t>
            </a:r>
            <a:endParaRPr lang="nl-BE" sz="800" dirty="0"/>
          </a:p>
        </p:txBody>
      </p:sp>
    </p:spTree>
    <p:extLst>
      <p:ext uri="{BB962C8B-B14F-4D97-AF65-F5344CB8AC3E}">
        <p14:creationId xmlns:p14="http://schemas.microsoft.com/office/powerpoint/2010/main" val="394920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Management - KPI Procesexcepties</a:t>
            </a:r>
            <a:endParaRPr lang="nl-BE" dirty="0"/>
          </a:p>
        </p:txBody>
      </p:sp>
      <p:sp>
        <p:nvSpPr>
          <p:cNvPr id="12" name="Tijdelijke aanduiding voor inhoud 2">
            <a:extLst>
              <a:ext uri="{FF2B5EF4-FFF2-40B4-BE49-F238E27FC236}">
                <a16:creationId xmlns:a16="http://schemas.microsoft.com/office/drawing/2014/main" id="{803614AD-6E64-436D-91B7-BE2077582DDA}"/>
              </a:ext>
            </a:extLst>
          </p:cNvPr>
          <p:cNvSpPr txBox="1">
            <a:spLocks/>
          </p:cNvSpPr>
          <p:nvPr/>
        </p:nvSpPr>
        <p:spPr>
          <a:xfrm>
            <a:off x="496129" y="952502"/>
            <a:ext cx="8364842" cy="3194956"/>
          </a:xfrm>
          <a:prstGeom prst="rect">
            <a:avLst/>
          </a:prstGeom>
          <a:ln>
            <a:solidFill>
              <a:schemeClr val="bg1"/>
            </a:solidFill>
          </a:ln>
        </p:spPr>
        <p:txBody>
          <a:bodyPr/>
          <a:lst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Times"/>
              <a:buChar char="•"/>
              <a:defRPr sz="2000">
                <a:solidFill>
                  <a:schemeClr val="tx1"/>
                </a:solidFill>
                <a:latin typeface="+mn-lt"/>
              </a:defRPr>
            </a:lvl2pPr>
            <a:lvl3pPr marL="1143000" indent="-228600" algn="l" rtl="0" eaLnBrk="0" fontAlgn="base" hangingPunct="0">
              <a:spcBef>
                <a:spcPct val="20000"/>
              </a:spcBef>
              <a:spcAft>
                <a:spcPct val="0"/>
              </a:spcAft>
              <a:buFont typeface="Times"/>
              <a:buChar char="•"/>
              <a:defRPr sz="2000">
                <a:solidFill>
                  <a:schemeClr val="tx1"/>
                </a:solidFill>
                <a:latin typeface="+mn-lt"/>
              </a:defRPr>
            </a:lvl3pPr>
            <a:lvl4pPr marL="1600200" indent="-228600" algn="l" rtl="0" eaLnBrk="0" fontAlgn="base" hangingPunct="0">
              <a:spcBef>
                <a:spcPct val="20000"/>
              </a:spcBef>
              <a:spcAft>
                <a:spcPct val="0"/>
              </a:spcAft>
              <a:buFont typeface="Times"/>
              <a:buChar char="•"/>
              <a:defRPr sz="2000">
                <a:solidFill>
                  <a:schemeClr val="tx1"/>
                </a:solidFill>
                <a:latin typeface="+mn-lt"/>
              </a:defRPr>
            </a:lvl4pPr>
            <a:lvl5pPr marL="2057400" indent="-228600" algn="l" rtl="0" eaLnBrk="0" fontAlgn="base" hangingPunct="0">
              <a:spcBef>
                <a:spcPct val="20000"/>
              </a:spcBef>
              <a:spcAft>
                <a:spcPct val="0"/>
              </a:spcAft>
              <a:buFont typeface="Times"/>
              <a:buChar char="•"/>
              <a:defRPr sz="2000">
                <a:solidFill>
                  <a:schemeClr val="tx1"/>
                </a:solidFill>
                <a:latin typeface="+mn-lt"/>
              </a:defRPr>
            </a:lvl5pPr>
            <a:lvl6pPr marL="2514600" indent="-228600" algn="l" rtl="0" fontAlgn="base">
              <a:spcBef>
                <a:spcPct val="20000"/>
              </a:spcBef>
              <a:spcAft>
                <a:spcPct val="0"/>
              </a:spcAft>
              <a:buFont typeface="Times" pitchFamily="18" charset="0"/>
              <a:buChar char="•"/>
              <a:defRPr sz="2000">
                <a:solidFill>
                  <a:schemeClr val="tx1"/>
                </a:solidFill>
                <a:latin typeface="+mn-lt"/>
              </a:defRPr>
            </a:lvl6pPr>
            <a:lvl7pPr marL="2971800" indent="-228600" algn="l" rtl="0" fontAlgn="base">
              <a:spcBef>
                <a:spcPct val="20000"/>
              </a:spcBef>
              <a:spcAft>
                <a:spcPct val="0"/>
              </a:spcAft>
              <a:buFont typeface="Times" pitchFamily="18" charset="0"/>
              <a:buChar char="•"/>
              <a:defRPr sz="2000">
                <a:solidFill>
                  <a:schemeClr val="tx1"/>
                </a:solidFill>
                <a:latin typeface="+mn-lt"/>
              </a:defRPr>
            </a:lvl7pPr>
            <a:lvl8pPr marL="3429000" indent="-228600" algn="l" rtl="0" fontAlgn="base">
              <a:spcBef>
                <a:spcPct val="20000"/>
              </a:spcBef>
              <a:spcAft>
                <a:spcPct val="0"/>
              </a:spcAft>
              <a:buFont typeface="Times" pitchFamily="18" charset="0"/>
              <a:buChar char="•"/>
              <a:defRPr sz="2000">
                <a:solidFill>
                  <a:schemeClr val="tx1"/>
                </a:solidFill>
                <a:latin typeface="+mn-lt"/>
              </a:defRPr>
            </a:lvl8pPr>
            <a:lvl9pPr marL="3886200" indent="-228600" algn="l" rtl="0" fontAlgn="base">
              <a:spcBef>
                <a:spcPct val="20000"/>
              </a:spcBef>
              <a:spcAft>
                <a:spcPct val="0"/>
              </a:spcAft>
              <a:buFont typeface="Times" pitchFamily="18" charset="0"/>
              <a:buChar char="•"/>
              <a:defRPr sz="2000">
                <a:solidFill>
                  <a:schemeClr val="tx1"/>
                </a:solidFill>
                <a:latin typeface="+mn-lt"/>
              </a:defRPr>
            </a:lvl9pPr>
          </a:lstStyle>
          <a:p>
            <a:pPr lvl="1">
              <a:buFont typeface="Wingdings" panose="05000000000000000000" pitchFamily="2" charset="2"/>
              <a:buChar char="Ø"/>
              <a:defRPr/>
            </a:pPr>
            <a:r>
              <a:rPr lang="nl-BE" u="sng" dirty="0"/>
              <a:t>Pagina2: “KPI Detail”</a:t>
            </a:r>
            <a:endParaRPr lang="nl-BE" dirty="0"/>
          </a:p>
          <a:p>
            <a:pPr marL="914400" lvl="2" indent="0">
              <a:buNone/>
              <a:defRPr/>
            </a:pPr>
            <a:endParaRPr lang="nl-BE" sz="800" b="0" dirty="0"/>
          </a:p>
          <a:p>
            <a:pPr lvl="2">
              <a:buFont typeface="Wingdings" panose="05000000000000000000" pitchFamily="2" charset="2"/>
              <a:buChar char="Ø"/>
              <a:defRPr/>
            </a:pPr>
            <a:r>
              <a:rPr lang="nl-BE" sz="1800" b="0" dirty="0"/>
              <a:t>8 KPI - detail rapporten en Legende met definities</a:t>
            </a:r>
            <a:endParaRPr lang="nl-BE" sz="1800" b="0" dirty="0">
              <a:solidFill>
                <a:srgbClr val="9B9B9B"/>
              </a:solidFill>
            </a:endParaRPr>
          </a:p>
          <a:p>
            <a:pPr lvl="2">
              <a:buFont typeface="Wingdings" panose="05000000000000000000" pitchFamily="2" charset="2"/>
              <a:buChar char="Ø"/>
              <a:defRPr/>
            </a:pPr>
            <a:r>
              <a:rPr lang="nl-BE" sz="1800" dirty="0"/>
              <a:t>Identiek als doorklikrapporten</a:t>
            </a:r>
            <a:br>
              <a:rPr lang="nl-BE" sz="1800" b="0" dirty="0"/>
            </a:br>
            <a:endParaRPr lang="nl-BE" sz="800" b="0" dirty="0"/>
          </a:p>
          <a:p>
            <a:pPr lvl="1">
              <a:buFont typeface="Wingdings" panose="05000000000000000000" pitchFamily="2" charset="2"/>
              <a:buChar char="Ø"/>
              <a:defRPr/>
            </a:pPr>
            <a:r>
              <a:rPr lang="nl-BE" u="sng" dirty="0"/>
              <a:t>Pagina3: “KPI Trends”</a:t>
            </a:r>
          </a:p>
          <a:p>
            <a:pPr lvl="2">
              <a:buFont typeface="Wingdings" panose="05000000000000000000" pitchFamily="2" charset="2"/>
              <a:buChar char="Ø"/>
              <a:defRPr/>
            </a:pPr>
            <a:endParaRPr lang="nl-BE" sz="800" dirty="0"/>
          </a:p>
          <a:p>
            <a:pPr lvl="2">
              <a:buFont typeface="Wingdings" panose="05000000000000000000" pitchFamily="2" charset="2"/>
              <a:buChar char="Ø"/>
              <a:defRPr/>
            </a:pPr>
            <a:r>
              <a:rPr lang="nl-BE" sz="1800" b="0" dirty="0"/>
              <a:t>Trendgrafiek evolutie per week</a:t>
            </a:r>
          </a:p>
          <a:p>
            <a:pPr lvl="3">
              <a:buFont typeface="Wingdings" panose="05000000000000000000" pitchFamily="2" charset="2"/>
              <a:buChar char="Ø"/>
              <a:defRPr/>
            </a:pPr>
            <a:r>
              <a:rPr lang="nl-BE" sz="1800" dirty="0">
                <a:solidFill>
                  <a:srgbClr val="9B9B9B"/>
                </a:solidFill>
              </a:rPr>
              <a:t>Wekelijkse snapshot: foto van de toestand op vrijdagavond </a:t>
            </a:r>
          </a:p>
        </p:txBody>
      </p:sp>
      <p:pic>
        <p:nvPicPr>
          <p:cNvPr id="5" name="Afbeelding 4">
            <a:extLst>
              <a:ext uri="{FF2B5EF4-FFF2-40B4-BE49-F238E27FC236}">
                <a16:creationId xmlns:a16="http://schemas.microsoft.com/office/drawing/2014/main" id="{CC417079-F555-49E2-B1F5-341900670ADF}"/>
              </a:ext>
            </a:extLst>
          </p:cNvPr>
          <p:cNvPicPr>
            <a:picLocks noChangeAspect="1"/>
          </p:cNvPicPr>
          <p:nvPr/>
        </p:nvPicPr>
        <p:blipFill>
          <a:blip r:embed="rId3"/>
          <a:stretch>
            <a:fillRect/>
          </a:stretch>
        </p:blipFill>
        <p:spPr>
          <a:xfrm>
            <a:off x="1118587" y="3429000"/>
            <a:ext cx="7190912" cy="2548882"/>
          </a:xfrm>
          <a:prstGeom prst="rect">
            <a:avLst/>
          </a:prstGeom>
        </p:spPr>
      </p:pic>
    </p:spTree>
    <p:extLst>
      <p:ext uri="{BB962C8B-B14F-4D97-AF65-F5344CB8AC3E}">
        <p14:creationId xmlns:p14="http://schemas.microsoft.com/office/powerpoint/2010/main" val="3787422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Management - KPI Procesexcepties</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230981" y="857137"/>
            <a:ext cx="8815047" cy="5404984"/>
          </a:xfrm>
        </p:spPr>
        <p:txBody>
          <a:bodyPr/>
          <a:lstStyle/>
          <a:p>
            <a:pPr marL="233100" lvl="1" indent="0">
              <a:buNone/>
            </a:pPr>
            <a:r>
              <a:rPr lang="nl-BE" dirty="0">
                <a:solidFill>
                  <a:schemeClr val="tx1"/>
                </a:solidFill>
              </a:rPr>
              <a:t>KPI Detail – Indicatie Prioritering</a:t>
            </a:r>
          </a:p>
          <a:p>
            <a:pPr lvl="1"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dirty="0"/>
              <a:t>KPI Geblokkeerde Facturen Detail</a:t>
            </a:r>
            <a:endParaRPr lang="nl-BE" sz="1000" dirty="0">
              <a:solidFill>
                <a:schemeClr val="bg1">
                  <a:lumMod val="50000"/>
                </a:schemeClr>
              </a:solidFill>
            </a:endParaRPr>
          </a:p>
          <a:p>
            <a:pPr lvl="2" indent="-342900">
              <a:buFont typeface="Wingdings" panose="05000000000000000000" pitchFamily="2" charset="2"/>
              <a:buChar char="Ø"/>
            </a:pPr>
            <a:r>
              <a:rPr lang="nl-BE" dirty="0"/>
              <a:t>KPI Niet Goedgekeurde Facturen</a:t>
            </a:r>
          </a:p>
          <a:p>
            <a:pPr marL="521100" lvl="2" indent="0">
              <a:buNone/>
            </a:pPr>
            <a:endParaRPr lang="nl-BE" sz="1000" b="1" dirty="0"/>
          </a:p>
          <a:p>
            <a:pPr lvl="3" indent="-342900">
              <a:buFont typeface="Wingdings" panose="05000000000000000000" pitchFamily="2" charset="2"/>
              <a:buChar char="Ø"/>
            </a:pPr>
            <a:r>
              <a:rPr lang="nl-BE" dirty="0">
                <a:solidFill>
                  <a:schemeClr val="bg1">
                    <a:lumMod val="50000"/>
                  </a:schemeClr>
                </a:solidFill>
              </a:rPr>
              <a:t>In beide rapporten werd een indicatie toegevoegd voor de prioritering van de afwerking zodat </a:t>
            </a:r>
            <a:r>
              <a:rPr lang="nl-BE" u="sng" dirty="0">
                <a:solidFill>
                  <a:schemeClr val="bg1">
                    <a:lumMod val="50000"/>
                  </a:schemeClr>
                </a:solidFill>
              </a:rPr>
              <a:t>facturen die de afsluiting belemmeren </a:t>
            </a:r>
            <a:r>
              <a:rPr lang="nl-BE" dirty="0">
                <a:solidFill>
                  <a:schemeClr val="bg1">
                    <a:lumMod val="50000"/>
                  </a:schemeClr>
                </a:solidFill>
              </a:rPr>
              <a:t>en dringend afgewerkt moeten worden zichtbaarheid krijgen</a:t>
            </a:r>
          </a:p>
          <a:p>
            <a:pPr marL="809100" lvl="3" indent="0">
              <a:buNone/>
            </a:pPr>
            <a:endParaRPr lang="nl-BE" sz="1000" dirty="0">
              <a:solidFill>
                <a:schemeClr val="bg1">
                  <a:lumMod val="50000"/>
                </a:schemeClr>
              </a:solidFill>
            </a:endParaRPr>
          </a:p>
          <a:p>
            <a:pPr lvl="3" indent="-342900">
              <a:buFont typeface="Wingdings" panose="05000000000000000000" pitchFamily="2" charset="2"/>
              <a:buChar char="Ø"/>
            </a:pPr>
            <a:r>
              <a:rPr lang="nl-BE" dirty="0">
                <a:solidFill>
                  <a:schemeClr val="bg1">
                    <a:lumMod val="50000"/>
                  </a:schemeClr>
                </a:solidFill>
              </a:rPr>
              <a:t>Alle lijnen met een aanmaakdatum van vorige maand of daarvoor worden voortaan in het oranje weergegeven en er wordt een oplopende sortering toegepast </a:t>
            </a:r>
            <a:r>
              <a:rPr lang="nl-BE" dirty="0" err="1">
                <a:solidFill>
                  <a:schemeClr val="bg1">
                    <a:lumMod val="50000"/>
                  </a:schemeClr>
                </a:solidFill>
              </a:rPr>
              <a:t>obv</a:t>
            </a:r>
            <a:r>
              <a:rPr lang="nl-BE" dirty="0">
                <a:solidFill>
                  <a:schemeClr val="bg1">
                    <a:lumMod val="50000"/>
                  </a:schemeClr>
                </a:solidFill>
              </a:rPr>
              <a:t> "Factuur Aanmaakdatum".</a:t>
            </a:r>
            <a:br>
              <a:rPr lang="nl-BE" dirty="0">
                <a:solidFill>
                  <a:schemeClr val="bg1">
                    <a:lumMod val="50000"/>
                  </a:schemeClr>
                </a:solidFill>
              </a:rPr>
            </a:br>
            <a:br>
              <a:rPr lang="nl-BE" dirty="0"/>
            </a:br>
            <a:endParaRPr lang="nl-BE" sz="1400" dirty="0"/>
          </a:p>
          <a:p>
            <a:pPr marL="685800" lvl="1" indent="-285750">
              <a:buFont typeface="Wingdings" panose="05000000000000000000" pitchFamily="2" charset="2"/>
              <a:buChar char="Ø"/>
            </a:pPr>
            <a:endParaRPr lang="nl-BE" sz="1800" dirty="0"/>
          </a:p>
        </p:txBody>
      </p:sp>
      <p:sp>
        <p:nvSpPr>
          <p:cNvPr id="2" name="Rechthoek 1">
            <a:extLst>
              <a:ext uri="{FF2B5EF4-FFF2-40B4-BE49-F238E27FC236}">
                <a16:creationId xmlns:a16="http://schemas.microsoft.com/office/drawing/2014/main" id="{91AE806A-C1AC-4EE2-AF5E-FD8EBFAD68DF}"/>
              </a:ext>
            </a:extLst>
          </p:cNvPr>
          <p:cNvSpPr/>
          <p:nvPr/>
        </p:nvSpPr>
        <p:spPr>
          <a:xfrm>
            <a:off x="946376" y="3124200"/>
            <a:ext cx="8099652" cy="10382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5F46F24B-548F-4572-A1F9-B77798044B68}"/>
              </a:ext>
            </a:extLst>
          </p:cNvPr>
          <p:cNvPicPr>
            <a:picLocks noChangeAspect="1"/>
          </p:cNvPicPr>
          <p:nvPr/>
        </p:nvPicPr>
        <p:blipFill>
          <a:blip r:embed="rId3"/>
          <a:stretch>
            <a:fillRect/>
          </a:stretch>
        </p:blipFill>
        <p:spPr>
          <a:xfrm>
            <a:off x="946376" y="4355532"/>
            <a:ext cx="8018001" cy="1511868"/>
          </a:xfrm>
          <a:prstGeom prst="rect">
            <a:avLst/>
          </a:prstGeom>
        </p:spPr>
      </p:pic>
    </p:spTree>
    <p:extLst>
      <p:ext uri="{BB962C8B-B14F-4D97-AF65-F5344CB8AC3E}">
        <p14:creationId xmlns:p14="http://schemas.microsoft.com/office/powerpoint/2010/main" val="424305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9" y="127913"/>
            <a:ext cx="6070134" cy="772011"/>
          </a:xfrm>
        </p:spPr>
        <p:txBody>
          <a:bodyPr/>
          <a:lstStyle/>
          <a:p>
            <a:pPr algn="ctr"/>
            <a:r>
              <a:rPr lang="nl-BE" dirty="0"/>
              <a:t>Agenda</a:t>
            </a:r>
          </a:p>
        </p:txBody>
      </p:sp>
      <p:sp>
        <p:nvSpPr>
          <p:cNvPr id="7" name="Rectangle 3">
            <a:extLst>
              <a:ext uri="{FF2B5EF4-FFF2-40B4-BE49-F238E27FC236}">
                <a16:creationId xmlns:a16="http://schemas.microsoft.com/office/drawing/2014/main" id="{266B7EAB-B54F-4F50-8D56-B97BD2E5CCA3}"/>
              </a:ext>
            </a:extLst>
          </p:cNvPr>
          <p:cNvSpPr txBox="1">
            <a:spLocks noChangeArrowheads="1"/>
          </p:cNvSpPr>
          <p:nvPr/>
        </p:nvSpPr>
        <p:spPr>
          <a:xfrm>
            <a:off x="1726747" y="728474"/>
            <a:ext cx="7141147" cy="5253226"/>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None/>
            </a:pPr>
            <a:r>
              <a:rPr lang="nl-BE" dirty="0"/>
              <a:t>13u00 – 14u30</a:t>
            </a:r>
          </a:p>
          <a:p>
            <a:pPr marL="918900" lvl="1" indent="-342900">
              <a:lnSpc>
                <a:spcPct val="100000"/>
              </a:lnSpc>
              <a:buFont typeface="Wingdings" panose="05000000000000000000" pitchFamily="2" charset="2"/>
              <a:buChar char="Ø"/>
            </a:pPr>
            <a:r>
              <a:rPr lang="nl-BE" dirty="0"/>
              <a:t>Rapportering – Algemeen</a:t>
            </a:r>
          </a:p>
          <a:p>
            <a:pPr marL="918900" lvl="1" indent="-342900">
              <a:lnSpc>
                <a:spcPct val="100000"/>
              </a:lnSpc>
              <a:buFont typeface="Wingdings" panose="05000000000000000000" pitchFamily="2" charset="2"/>
              <a:buChar char="Ø"/>
            </a:pPr>
            <a:r>
              <a:rPr lang="nl-BE" sz="2200" dirty="0">
                <a:solidFill>
                  <a:schemeClr val="bg1">
                    <a:lumMod val="50000"/>
                  </a:schemeClr>
                </a:solidFill>
              </a:rPr>
              <a:t>Management – Betaalgedrag</a:t>
            </a:r>
          </a:p>
          <a:p>
            <a:pPr marL="918900" lvl="1" indent="-342900">
              <a:lnSpc>
                <a:spcPct val="100000"/>
              </a:lnSpc>
              <a:buFont typeface="Wingdings" panose="05000000000000000000" pitchFamily="2" charset="2"/>
              <a:buChar char="Ø"/>
            </a:pPr>
            <a:r>
              <a:rPr lang="nl-BE" dirty="0"/>
              <a:t>Management – Goedkeuringsstroom</a:t>
            </a:r>
          </a:p>
          <a:p>
            <a:pPr marL="918900" lvl="1" indent="-342900">
              <a:lnSpc>
                <a:spcPct val="100000"/>
              </a:lnSpc>
              <a:buFont typeface="Wingdings" panose="05000000000000000000" pitchFamily="2" charset="2"/>
              <a:buChar char="Ø"/>
            </a:pPr>
            <a:r>
              <a:rPr lang="nl-BE" dirty="0"/>
              <a:t>Management – KPI Procesexcepties</a:t>
            </a:r>
          </a:p>
          <a:p>
            <a:pPr marL="918900" lvl="1" indent="-342900">
              <a:lnSpc>
                <a:spcPct val="100000"/>
              </a:lnSpc>
              <a:buFont typeface="Wingdings" panose="05000000000000000000" pitchFamily="2" charset="2"/>
              <a:buChar char="Ø"/>
            </a:pPr>
            <a:r>
              <a:rPr lang="nl-BE" dirty="0"/>
              <a:t>Budget Uitgaven</a:t>
            </a:r>
            <a:endParaRPr lang="nl-BE" sz="2200" dirty="0">
              <a:solidFill>
                <a:schemeClr val="bg1">
                  <a:lumMod val="50000"/>
                </a:schemeClr>
              </a:solidFill>
            </a:endParaRPr>
          </a:p>
          <a:p>
            <a:pPr>
              <a:lnSpc>
                <a:spcPct val="100000"/>
              </a:lnSpc>
              <a:buNone/>
            </a:pPr>
            <a:r>
              <a:rPr lang="nl-BE" dirty="0"/>
              <a:t>14u30 – 14u45</a:t>
            </a:r>
          </a:p>
          <a:p>
            <a:pPr marL="918900" lvl="1" indent="-342900">
              <a:lnSpc>
                <a:spcPct val="100000"/>
              </a:lnSpc>
              <a:buFont typeface="Wingdings" panose="05000000000000000000" pitchFamily="2" charset="2"/>
              <a:buChar char="Ø"/>
            </a:pPr>
            <a:r>
              <a:rPr lang="nl-BE" dirty="0"/>
              <a:t>Pauze</a:t>
            </a:r>
          </a:p>
          <a:p>
            <a:pPr>
              <a:lnSpc>
                <a:spcPct val="100000"/>
              </a:lnSpc>
              <a:buNone/>
            </a:pPr>
            <a:r>
              <a:rPr lang="nl-BE" dirty="0"/>
              <a:t>14u45 – 16u00</a:t>
            </a:r>
          </a:p>
          <a:p>
            <a:pPr marL="918900" lvl="1" indent="-342900">
              <a:lnSpc>
                <a:spcPct val="100000"/>
              </a:lnSpc>
              <a:buFont typeface="Wingdings" panose="05000000000000000000" pitchFamily="2" charset="2"/>
              <a:buChar char="Ø"/>
            </a:pPr>
            <a:r>
              <a:rPr lang="nl-BE" dirty="0"/>
              <a:t>Budget Ontvangsten</a:t>
            </a:r>
          </a:p>
          <a:p>
            <a:pPr marL="918900" lvl="1" indent="-342900">
              <a:lnSpc>
                <a:spcPct val="100000"/>
              </a:lnSpc>
              <a:buFont typeface="Wingdings" panose="05000000000000000000" pitchFamily="2" charset="2"/>
              <a:buChar char="Ø"/>
            </a:pPr>
            <a:r>
              <a:rPr lang="nl-BE" dirty="0"/>
              <a:t>Grootboek – Rekening Analyse</a:t>
            </a:r>
          </a:p>
          <a:p>
            <a:pPr marL="918900" lvl="1" indent="-342900">
              <a:lnSpc>
                <a:spcPct val="100000"/>
              </a:lnSpc>
              <a:buFont typeface="Wingdings" panose="05000000000000000000" pitchFamily="2" charset="2"/>
              <a:buChar char="Ø"/>
            </a:pPr>
            <a:r>
              <a:rPr lang="nl-BE" dirty="0"/>
              <a:t>Master Data</a:t>
            </a:r>
          </a:p>
          <a:p>
            <a:pPr marL="918900" lvl="1" indent="-342900">
              <a:lnSpc>
                <a:spcPct val="100000"/>
              </a:lnSpc>
              <a:buFont typeface="Wingdings" panose="05000000000000000000" pitchFamily="2" charset="2"/>
              <a:buChar char="Ø"/>
            </a:pPr>
            <a:r>
              <a:rPr lang="nl-BE" dirty="0"/>
              <a:t>Rapport resultaten in je mailbox - Delivers</a:t>
            </a:r>
          </a:p>
          <a:p>
            <a:pPr marL="918900" lvl="1" indent="-342900">
              <a:lnSpc>
                <a:spcPct val="100000"/>
              </a:lnSpc>
              <a:buFont typeface="Wingdings" panose="05000000000000000000" pitchFamily="2" charset="2"/>
              <a:buChar char="Ø"/>
            </a:pPr>
            <a:r>
              <a:rPr lang="nl-BE" dirty="0"/>
              <a:t>Data Extracten</a:t>
            </a:r>
          </a:p>
          <a:p>
            <a:pPr lvl="1" indent="0">
              <a:lnSpc>
                <a:spcPct val="100000"/>
              </a:lnSpc>
              <a:buNone/>
            </a:pPr>
            <a:endParaRPr lang="nl-BE" dirty="0"/>
          </a:p>
        </p:txBody>
      </p:sp>
    </p:spTree>
    <p:extLst>
      <p:ext uri="{BB962C8B-B14F-4D97-AF65-F5344CB8AC3E}">
        <p14:creationId xmlns:p14="http://schemas.microsoft.com/office/powerpoint/2010/main" val="37622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22391" y="2792297"/>
            <a:ext cx="4299218" cy="831131"/>
          </a:xfrm>
        </p:spPr>
        <p:txBody>
          <a:bodyPr/>
          <a:lstStyle/>
          <a:p>
            <a:r>
              <a:rPr lang="nl-BE" sz="4000" dirty="0"/>
              <a:t>Budget Uitgaven</a:t>
            </a:r>
          </a:p>
        </p:txBody>
      </p:sp>
    </p:spTree>
    <p:extLst>
      <p:ext uri="{BB962C8B-B14F-4D97-AF65-F5344CB8AC3E}">
        <p14:creationId xmlns:p14="http://schemas.microsoft.com/office/powerpoint/2010/main" val="1169831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171801"/>
            <a:ext cx="7796882" cy="5404984"/>
          </a:xfrm>
        </p:spPr>
        <p:txBody>
          <a:bodyPr/>
          <a:lstStyle/>
          <a:p>
            <a:pPr lvl="1" indent="-342900">
              <a:buFont typeface="Wingdings" panose="05000000000000000000" pitchFamily="2" charset="2"/>
              <a:buChar char="Ø"/>
            </a:pPr>
            <a:r>
              <a:rPr lang="nl-BE" dirty="0"/>
              <a:t>Aan de hand van budgetrapportering kan iedere organisatie/beleidsdomein/entiteit zijn uitgavenbudget opvolgen, vertrekkende vanuit het begrotingsartikel of het programma (basisallocatie)</a:t>
            </a:r>
          </a:p>
          <a:p>
            <a:pPr marL="233100" lvl="1" indent="0">
              <a:buNone/>
            </a:pPr>
            <a:endParaRPr lang="nl-BE" dirty="0"/>
          </a:p>
          <a:p>
            <a:pPr lvl="1" indent="-342900">
              <a:buFont typeface="Wingdings" panose="05000000000000000000" pitchFamily="2" charset="2"/>
              <a:buChar char="Ø"/>
            </a:pPr>
            <a:r>
              <a:rPr lang="nl-BE" dirty="0"/>
              <a:t>Ze laten toe om op te zoeken hoe groot het budget is, hoeveel er gereserveerd is, hoeveel er werkelijk al gefactureerd is en wat de beschikbare middelen nog zijn</a:t>
            </a:r>
            <a:br>
              <a:rPr lang="nl-BE" dirty="0"/>
            </a:br>
            <a:endParaRPr lang="nl-BE" dirty="0"/>
          </a:p>
          <a:p>
            <a:pPr lvl="1" indent="-342900">
              <a:buFont typeface="Wingdings" panose="05000000000000000000" pitchFamily="2" charset="2"/>
              <a:buChar char="Ø"/>
            </a:pPr>
            <a:r>
              <a:rPr lang="nl-BE" dirty="0"/>
              <a:t>Vanuit de overzicht rapporten kan de gebruiker doorklikken naar een gedetailleerd overzicht van de middelen en de aanrekeningen op het niveau Programma, Economische Rekening, Kostensoort en/of Project.</a:t>
            </a: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604422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325102"/>
            <a:ext cx="7796882" cy="5404984"/>
          </a:xfrm>
        </p:spPr>
        <p:txBody>
          <a:bodyPr/>
          <a:lstStyle/>
          <a:p>
            <a:pPr lvl="1" indent="-342900">
              <a:buFont typeface="Wingdings" panose="05000000000000000000" pitchFamily="2" charset="2"/>
              <a:buChar char="Ø"/>
            </a:pPr>
            <a:r>
              <a:rPr lang="nl-BE" dirty="0"/>
              <a:t>Rapporten:</a:t>
            </a:r>
          </a:p>
          <a:p>
            <a:pPr lvl="4" indent="-342900">
              <a:buFont typeface="Wingdings" panose="05000000000000000000" pitchFamily="2" charset="2"/>
              <a:buChar char="Ø"/>
            </a:pPr>
            <a:r>
              <a:rPr lang="nl-BE" sz="2200" dirty="0">
                <a:solidFill>
                  <a:schemeClr val="bg1">
                    <a:lumMod val="50000"/>
                  </a:schemeClr>
                </a:solidFill>
              </a:rPr>
              <a:t>Overzicht BM</a:t>
            </a:r>
          </a:p>
          <a:p>
            <a:pPr lvl="4" indent="-342900">
              <a:buFont typeface="Wingdings" panose="05000000000000000000" pitchFamily="2" charset="2"/>
              <a:buChar char="Ø"/>
            </a:pPr>
            <a:r>
              <a:rPr lang="nl-BE" sz="2200" dirty="0">
                <a:solidFill>
                  <a:schemeClr val="bg1">
                    <a:lumMod val="50000"/>
                  </a:schemeClr>
                </a:solidFill>
              </a:rPr>
              <a:t>Samenstelling</a:t>
            </a:r>
          </a:p>
          <a:p>
            <a:pPr lvl="4" indent="-342900">
              <a:buFont typeface="Wingdings" panose="05000000000000000000" pitchFamily="2" charset="2"/>
              <a:buChar char="Ø"/>
            </a:pPr>
            <a:r>
              <a:rPr lang="nl-BE" sz="2200" dirty="0">
                <a:solidFill>
                  <a:schemeClr val="bg1">
                    <a:lumMod val="50000"/>
                  </a:schemeClr>
                </a:solidFill>
              </a:rPr>
              <a:t>Bestedingen</a:t>
            </a:r>
          </a:p>
          <a:p>
            <a:pPr lvl="4" indent="-342900">
              <a:buFont typeface="Wingdings" panose="05000000000000000000" pitchFamily="2" charset="2"/>
              <a:buChar char="Ø"/>
            </a:pPr>
            <a:r>
              <a:rPr lang="nl-BE" sz="2200" dirty="0">
                <a:solidFill>
                  <a:schemeClr val="bg1">
                    <a:lumMod val="50000"/>
                  </a:schemeClr>
                </a:solidFill>
              </a:rPr>
              <a:t>Uitvoering begroting</a:t>
            </a:r>
          </a:p>
          <a:p>
            <a:pPr lvl="4" indent="-342900">
              <a:buFont typeface="Wingdings" panose="05000000000000000000" pitchFamily="2" charset="2"/>
              <a:buChar char="Ø"/>
            </a:pPr>
            <a:r>
              <a:rPr lang="nl-BE" sz="2200" dirty="0" err="1">
                <a:solidFill>
                  <a:schemeClr val="bg1">
                    <a:lumMod val="50000"/>
                  </a:schemeClr>
                </a:solidFill>
              </a:rPr>
              <a:t>Encours</a:t>
            </a:r>
            <a:endParaRPr lang="nl-BE" sz="2200" dirty="0">
              <a:solidFill>
                <a:schemeClr val="bg1">
                  <a:lumMod val="50000"/>
                </a:schemeClr>
              </a:solidFill>
            </a:endParaRPr>
          </a:p>
          <a:p>
            <a:pPr lvl="4" indent="-342900">
              <a:buFont typeface="Wingdings" panose="05000000000000000000" pitchFamily="2" charset="2"/>
              <a:buChar char="Ø"/>
            </a:pPr>
            <a:r>
              <a:rPr lang="nl-BE" sz="2200" dirty="0">
                <a:solidFill>
                  <a:schemeClr val="bg1">
                    <a:lumMod val="50000"/>
                  </a:schemeClr>
                </a:solidFill>
              </a:rPr>
              <a:t>Exceptie BM – Budgetoverschrijdingen</a:t>
            </a:r>
          </a:p>
          <a:p>
            <a:pPr lvl="4" indent="-342900">
              <a:buFont typeface="Wingdings" panose="05000000000000000000" pitchFamily="2" charset="2"/>
              <a:buChar char="Ø"/>
            </a:pPr>
            <a:r>
              <a:rPr lang="nl-BE" sz="2200" dirty="0">
                <a:solidFill>
                  <a:schemeClr val="bg1">
                    <a:lumMod val="50000"/>
                  </a:schemeClr>
                </a:solidFill>
              </a:rPr>
              <a:t>Overzicht BM Maandbasis</a:t>
            </a:r>
          </a:p>
          <a:p>
            <a:pPr lvl="4" indent="-342900">
              <a:buFont typeface="Wingdings" panose="05000000000000000000" pitchFamily="2" charset="2"/>
              <a:buChar char="Ø"/>
            </a:pPr>
            <a:r>
              <a:rPr lang="nl-BE" sz="2200" dirty="0">
                <a:solidFill>
                  <a:schemeClr val="bg1">
                    <a:lumMod val="50000"/>
                  </a:schemeClr>
                </a:solidFill>
              </a:rPr>
              <a:t>Prognose Vereffening</a:t>
            </a:r>
          </a:p>
          <a:p>
            <a:pPr lvl="4" indent="-342900">
              <a:buFont typeface="Wingdings" panose="05000000000000000000" pitchFamily="2" charset="2"/>
              <a:buChar char="Ø"/>
            </a:pPr>
            <a:endParaRPr lang="nl-BE" sz="2200" dirty="0">
              <a:solidFill>
                <a:schemeClr val="bg1">
                  <a:lumMod val="50000"/>
                </a:schemeClr>
              </a:solidFill>
            </a:endParaRPr>
          </a:p>
          <a:p>
            <a:pPr lvl="4" indent="-342900">
              <a:buFont typeface="Wingdings" panose="05000000000000000000" pitchFamily="2" charset="2"/>
              <a:buChar char="Ø"/>
            </a:pPr>
            <a:endParaRPr lang="nl-BE" sz="1600" dirty="0"/>
          </a:p>
          <a:p>
            <a:pPr lvl="1" indent="-342900">
              <a:buFont typeface="Wingdings" panose="05000000000000000000" pitchFamily="2" charset="2"/>
              <a:buChar char="Ø"/>
            </a:pPr>
            <a:r>
              <a:rPr lang="nl-BE" dirty="0"/>
              <a:t>Toegankelijk voor Alle Gebruikers</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468756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129159"/>
            <a:ext cx="8125884" cy="5404984"/>
          </a:xfrm>
        </p:spPr>
        <p:txBody>
          <a:bodyPr/>
          <a:lstStyle/>
          <a:p>
            <a:pPr lvl="1" indent="-342900">
              <a:buFont typeface="Wingdings" panose="05000000000000000000" pitchFamily="2" charset="2"/>
              <a:buChar char="Ø"/>
            </a:pPr>
            <a:r>
              <a:rPr lang="nl-BE" sz="2000" u="sng" kern="0" dirty="0">
                <a:solidFill>
                  <a:schemeClr val="tx1"/>
                </a:solidFill>
              </a:rPr>
              <a:t>Gesplitst krediet</a:t>
            </a:r>
            <a:r>
              <a:rPr lang="nl-BE" sz="2000" kern="0" dirty="0"/>
              <a:t>: veelal VAK ≠ VEK  - </a:t>
            </a:r>
            <a:r>
              <a:rPr lang="nl-BE" sz="2000" i="1" kern="0" dirty="0"/>
              <a:t>Aard Krediet 2</a:t>
            </a:r>
            <a:r>
              <a:rPr lang="nl-BE" sz="2000" kern="0" dirty="0"/>
              <a:t> </a:t>
            </a:r>
          </a:p>
          <a:p>
            <a:pPr marL="1097100" lvl="4" indent="0">
              <a:buNone/>
            </a:pPr>
            <a:r>
              <a:rPr lang="nl-BE" kern="0" dirty="0"/>
              <a:t>VAK</a:t>
            </a:r>
            <a:r>
              <a:rPr lang="nl-BE" kern="0" dirty="0">
                <a:solidFill>
                  <a:schemeClr val="bg1">
                    <a:lumMod val="50000"/>
                  </a:schemeClr>
                </a:solidFill>
              </a:rPr>
              <a:t> : vastleggingskrediet : budget om verbintenissen </a:t>
            </a:r>
          </a:p>
          <a:p>
            <a:pPr marL="1097100" lvl="4" indent="0">
              <a:buNone/>
            </a:pPr>
            <a:r>
              <a:rPr lang="nl-BE" kern="0" dirty="0">
                <a:solidFill>
                  <a:schemeClr val="bg1">
                    <a:lumMod val="50000"/>
                  </a:schemeClr>
                </a:solidFill>
              </a:rPr>
              <a:t>        aan te gaan (contracten, aankopen, subsidies,…)</a:t>
            </a:r>
          </a:p>
          <a:p>
            <a:pPr marL="1097100" lvl="4" indent="0">
              <a:buNone/>
            </a:pPr>
            <a:r>
              <a:rPr lang="nl-BE" kern="0" dirty="0"/>
              <a:t>VEK</a:t>
            </a:r>
            <a:r>
              <a:rPr lang="nl-BE" kern="0" dirty="0">
                <a:solidFill>
                  <a:schemeClr val="bg1">
                    <a:lumMod val="50000"/>
                  </a:schemeClr>
                </a:solidFill>
              </a:rPr>
              <a:t> : vereffeningskrediet : budget om verbintenissen te                </a:t>
            </a:r>
          </a:p>
          <a:p>
            <a:pPr marL="1097100" lvl="4" indent="0">
              <a:buNone/>
            </a:pPr>
            <a:r>
              <a:rPr lang="nl-BE" kern="0" dirty="0">
                <a:solidFill>
                  <a:schemeClr val="bg1">
                    <a:lumMod val="50000"/>
                  </a:schemeClr>
                </a:solidFill>
              </a:rPr>
              <a:t>        vereffenen/aan te rekenen</a:t>
            </a:r>
            <a:br>
              <a:rPr lang="nl-BE" kern="0" dirty="0">
                <a:solidFill>
                  <a:schemeClr val="bg1">
                    <a:lumMod val="50000"/>
                  </a:schemeClr>
                </a:solidFill>
              </a:rPr>
            </a:br>
            <a:r>
              <a:rPr lang="nl-BE" kern="0" dirty="0">
                <a:solidFill>
                  <a:schemeClr val="bg1">
                    <a:lumMod val="50000"/>
                  </a:schemeClr>
                </a:solidFill>
              </a:rPr>
              <a:t>        (facturen, vergoedingen, schuldvorderingen,…)</a:t>
            </a:r>
          </a:p>
          <a:p>
            <a:pPr marL="174625" lvl="0" indent="-174625" fontAlgn="base">
              <a:lnSpc>
                <a:spcPct val="100000"/>
              </a:lnSpc>
              <a:spcBef>
                <a:spcPct val="20000"/>
              </a:spcBef>
              <a:spcAft>
                <a:spcPct val="0"/>
              </a:spcAft>
              <a:buClr>
                <a:srgbClr val="FF0000"/>
              </a:buClr>
              <a:buSzTx/>
              <a:buNone/>
              <a:defRPr/>
            </a:pPr>
            <a:r>
              <a:rPr lang="nl-BE" sz="2000" kern="0" dirty="0">
                <a:solidFill>
                  <a:schemeClr val="bg1">
                    <a:lumMod val="50000"/>
                  </a:schemeClr>
                </a:solidFill>
              </a:rPr>
              <a:t>		           verbintenissen van </a:t>
            </a:r>
            <a:r>
              <a:rPr lang="nl-BE" sz="2000" kern="0" dirty="0"/>
              <a:t>vorige jaren </a:t>
            </a:r>
            <a:r>
              <a:rPr lang="nl-BE" sz="2000" kern="0" dirty="0">
                <a:solidFill>
                  <a:schemeClr val="bg1">
                    <a:lumMod val="50000"/>
                  </a:schemeClr>
                </a:solidFill>
              </a:rPr>
              <a:t>en </a:t>
            </a:r>
            <a:r>
              <a:rPr lang="nl-BE" sz="2000" kern="0" dirty="0"/>
              <a:t>huidig jaar</a:t>
            </a:r>
          </a:p>
          <a:p>
            <a:pPr marL="174625" lvl="0" indent="-174625" fontAlgn="base">
              <a:lnSpc>
                <a:spcPct val="100000"/>
              </a:lnSpc>
              <a:spcBef>
                <a:spcPct val="20000"/>
              </a:spcBef>
              <a:spcAft>
                <a:spcPct val="0"/>
              </a:spcAft>
              <a:buClr>
                <a:srgbClr val="FF0000"/>
              </a:buClr>
              <a:buSzTx/>
              <a:buNone/>
              <a:defRPr/>
            </a:pPr>
            <a:endParaRPr lang="nl-BE" sz="1000" i="1" kern="0" dirty="0"/>
          </a:p>
          <a:p>
            <a:pPr lvl="1" indent="-342900">
              <a:buFont typeface="Wingdings" panose="05000000000000000000" pitchFamily="2" charset="2"/>
              <a:buChar char="Ø"/>
            </a:pPr>
            <a:r>
              <a:rPr lang="nl-BE" sz="2000" u="sng" kern="0" dirty="0">
                <a:solidFill>
                  <a:schemeClr val="tx1"/>
                </a:solidFill>
              </a:rPr>
              <a:t>Variabel krediet</a:t>
            </a:r>
            <a:r>
              <a:rPr lang="nl-BE" sz="2000" kern="0" dirty="0"/>
              <a:t>: VAK = VEK  - </a:t>
            </a:r>
            <a:r>
              <a:rPr lang="nl-BE" sz="1600" i="1" kern="0" dirty="0"/>
              <a:t>Aard Krediet 4</a:t>
            </a:r>
          </a:p>
          <a:p>
            <a:pPr marL="1097100" lvl="4" indent="0">
              <a:buNone/>
            </a:pPr>
            <a:r>
              <a:rPr lang="nl-BE" kern="0" dirty="0">
                <a:solidFill>
                  <a:schemeClr val="bg1">
                    <a:lumMod val="50000"/>
                  </a:schemeClr>
                </a:solidFill>
              </a:rPr>
              <a:t>Ontvangsten bepalen de uitgaven = </a:t>
            </a:r>
            <a:r>
              <a:rPr lang="nl-BE" kern="0" dirty="0"/>
              <a:t>Spijzen VEK en VAK</a:t>
            </a:r>
          </a:p>
          <a:p>
            <a:pPr marL="174625" lvl="0" indent="-174625" fontAlgn="base">
              <a:lnSpc>
                <a:spcPct val="100000"/>
              </a:lnSpc>
              <a:spcBef>
                <a:spcPct val="20000"/>
              </a:spcBef>
              <a:spcAft>
                <a:spcPct val="0"/>
              </a:spcAft>
              <a:buClr>
                <a:srgbClr val="FF0000"/>
              </a:buClr>
              <a:buSzTx/>
              <a:buNone/>
              <a:defRPr/>
            </a:pPr>
            <a:r>
              <a:rPr lang="nl-BE" sz="2000" kern="0" dirty="0">
                <a:solidFill>
                  <a:schemeClr val="bg1">
                    <a:lumMod val="50000"/>
                  </a:schemeClr>
                </a:solidFill>
              </a:rPr>
              <a:t>		   Kredietsaldo overdraagbaar naar volgend jaar</a:t>
            </a:r>
          </a:p>
          <a:p>
            <a:pPr lvl="1" indent="-342900">
              <a:buFont typeface="Wingdings" panose="05000000000000000000" pitchFamily="2" charset="2"/>
              <a:buChar char="Ø"/>
            </a:pPr>
            <a:endParaRPr lang="nl-BE" sz="1000" i="1" kern="0" dirty="0"/>
          </a:p>
          <a:p>
            <a:pPr lvl="1" indent="-342900">
              <a:buFont typeface="Wingdings" panose="05000000000000000000" pitchFamily="2" charset="2"/>
              <a:buChar char="Ø"/>
            </a:pPr>
            <a:r>
              <a:rPr lang="nl-BE" sz="2000" u="sng" kern="0" dirty="0">
                <a:solidFill>
                  <a:schemeClr val="tx1"/>
                </a:solidFill>
              </a:rPr>
              <a:t>Correlatief krediet</a:t>
            </a:r>
            <a:r>
              <a:rPr lang="nl-BE" sz="2000" kern="0" dirty="0">
                <a:solidFill>
                  <a:srgbClr val="9B9B9B"/>
                </a:solidFill>
              </a:rPr>
              <a:t>: </a:t>
            </a:r>
            <a:r>
              <a:rPr lang="nl-BE" sz="1600" i="1" kern="0" dirty="0"/>
              <a:t>– Aard Krediet 5 </a:t>
            </a:r>
            <a:r>
              <a:rPr lang="nl-BE" sz="1600" i="1" kern="0" dirty="0">
                <a:sym typeface="Wingdings" panose="05000000000000000000" pitchFamily="2" charset="2"/>
              </a:rPr>
              <a:t> Afgeschaft sinds 01/01/2020</a:t>
            </a:r>
            <a:endParaRPr lang="nl-BE" sz="1600" i="1" kern="0" dirty="0"/>
          </a:p>
          <a:p>
            <a:pPr marL="864000" lvl="3" indent="0">
              <a:spcBef>
                <a:spcPct val="20000"/>
              </a:spcBef>
              <a:buClr>
                <a:srgbClr val="FF0000"/>
              </a:buClr>
              <a:buNone/>
              <a:defRPr/>
            </a:pPr>
            <a:r>
              <a:rPr lang="nl-BE" kern="0" dirty="0">
                <a:solidFill>
                  <a:schemeClr val="bg1">
                    <a:lumMod val="50000"/>
                  </a:schemeClr>
                </a:solidFill>
              </a:rPr>
              <a:t>Krediet in VG verleend aan rechtspersonen (RP) zodat zij hun machtigingen kunnen vereffenen</a:t>
            </a:r>
            <a:br>
              <a:rPr lang="nl-BE" kern="0" dirty="0">
                <a:solidFill>
                  <a:schemeClr val="bg1">
                    <a:lumMod val="50000"/>
                  </a:schemeClr>
                </a:solidFill>
              </a:rPr>
            </a:br>
            <a:r>
              <a:rPr lang="nl-BE" kern="0" dirty="0">
                <a:solidFill>
                  <a:schemeClr val="bg1">
                    <a:lumMod val="50000"/>
                  </a:schemeClr>
                </a:solidFill>
              </a:rPr>
              <a:t>bij de RP is dit het vereffeningskrediet van de machtigingen</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020001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129159"/>
            <a:ext cx="7796882" cy="5404984"/>
          </a:xfrm>
        </p:spPr>
        <p:txBody>
          <a:bodyPr/>
          <a:lstStyle/>
          <a:p>
            <a:pPr lvl="1" indent="-342900">
              <a:buFont typeface="Wingdings" panose="05000000000000000000" pitchFamily="2" charset="2"/>
              <a:buChar char="Ø"/>
            </a:pPr>
            <a:r>
              <a:rPr lang="nl-BE" sz="2000" b="1" kern="0" dirty="0">
                <a:solidFill>
                  <a:schemeClr val="tx1"/>
                </a:solidFill>
              </a:rPr>
              <a:t>VEK</a:t>
            </a:r>
            <a:r>
              <a:rPr lang="nl-BE" sz="2000" kern="0" dirty="0"/>
              <a:t>: ‘Werkelijk’ en ‘Werkelijk in uitvoering’</a:t>
            </a:r>
          </a:p>
          <a:p>
            <a:pPr lvl="1" indent="-342900">
              <a:buFont typeface="Wingdings" panose="05000000000000000000" pitchFamily="2" charset="2"/>
              <a:buChar char="Ø"/>
            </a:pPr>
            <a:endParaRPr lang="nl-BE" sz="2000" kern="0" dirty="0"/>
          </a:p>
          <a:p>
            <a:pPr lvl="1" indent="-342900">
              <a:buFont typeface="Wingdings" panose="05000000000000000000" pitchFamily="2" charset="2"/>
              <a:buChar char="Ø"/>
            </a:pPr>
            <a:r>
              <a:rPr lang="nl-BE" sz="2000" b="1" i="1" u="sng" kern="0" dirty="0">
                <a:solidFill>
                  <a:schemeClr val="tx1"/>
                </a:solidFill>
              </a:rPr>
              <a:t>Werkelijk in uitvoering</a:t>
            </a:r>
            <a:r>
              <a:rPr lang="nl-BE" sz="2000" kern="0" dirty="0"/>
              <a:t> = de gestarte vereffeningen: </a:t>
            </a:r>
            <a:br>
              <a:rPr lang="nl-BE" sz="2000" kern="0" dirty="0"/>
            </a:br>
            <a:r>
              <a:rPr lang="nl-BE" sz="2000" kern="0" dirty="0"/>
              <a:t>factuurreserveringen, opgestarte interne verrichtingen, opgestarte declaraties, niet-gefactureerde </a:t>
            </a:r>
            <a:r>
              <a:rPr lang="nl-BE" sz="2000" kern="0" dirty="0" err="1"/>
              <a:t>TOF’s</a:t>
            </a:r>
            <a:endParaRPr lang="nl-BE" sz="2000" kern="0" dirty="0"/>
          </a:p>
          <a:p>
            <a:pPr lvl="1" indent="-342900">
              <a:buFont typeface="Wingdings" panose="05000000000000000000" pitchFamily="2" charset="2"/>
              <a:buChar char="Ø"/>
            </a:pPr>
            <a:endParaRPr lang="nl-BE" sz="2000" kern="0" dirty="0"/>
          </a:p>
          <a:p>
            <a:pPr lvl="1" indent="-342900">
              <a:buFont typeface="Wingdings" panose="05000000000000000000" pitchFamily="2" charset="2"/>
              <a:buChar char="Ø"/>
            </a:pPr>
            <a:r>
              <a:rPr lang="nl-BE" sz="2000" b="1" kern="0" dirty="0">
                <a:solidFill>
                  <a:schemeClr val="tx1"/>
                </a:solidFill>
              </a:rPr>
              <a:t>VAK</a:t>
            </a:r>
            <a:r>
              <a:rPr lang="nl-BE" sz="2000" kern="0" dirty="0"/>
              <a:t>: </a:t>
            </a:r>
            <a:r>
              <a:rPr lang="nl-BE" sz="2000" b="1" i="1" u="sng" kern="0" dirty="0">
                <a:solidFill>
                  <a:schemeClr val="tx1"/>
                </a:solidFill>
              </a:rPr>
              <a:t>Openstaande vastleggingen (R)</a:t>
            </a:r>
            <a:r>
              <a:rPr lang="nl-BE" sz="2000" b="1" i="1" kern="0" dirty="0">
                <a:solidFill>
                  <a:schemeClr val="tx1"/>
                </a:solidFill>
              </a:rPr>
              <a:t> </a:t>
            </a:r>
            <a:r>
              <a:rPr lang="nl-BE" sz="2000" kern="0" dirty="0"/>
              <a:t>en </a:t>
            </a:r>
            <a:r>
              <a:rPr lang="nl-BE" sz="2000" b="1" i="1" u="sng" kern="0" dirty="0">
                <a:solidFill>
                  <a:schemeClr val="tx1"/>
                </a:solidFill>
              </a:rPr>
              <a:t>Gefactureerde Vastleggingen (W)</a:t>
            </a:r>
          </a:p>
          <a:p>
            <a:pPr lvl="1" indent="-342900">
              <a:buFont typeface="Wingdings" panose="05000000000000000000" pitchFamily="2" charset="2"/>
              <a:buChar char="Ø"/>
            </a:pPr>
            <a:endParaRPr lang="nl-BE" sz="2000" b="1" i="1" u="sng" kern="0" dirty="0">
              <a:solidFill>
                <a:schemeClr val="tx1"/>
              </a:solidFill>
            </a:endParaRPr>
          </a:p>
          <a:p>
            <a:pPr lvl="1" indent="-342900">
              <a:buFont typeface="Wingdings" panose="05000000000000000000" pitchFamily="2" charset="2"/>
              <a:buChar char="Ø"/>
            </a:pPr>
            <a:r>
              <a:rPr lang="nl-BE" sz="2000" kern="0" dirty="0"/>
              <a:t>VEK–Werkelijk = VAK–Gefactureerde Vastleggingen (W)</a:t>
            </a:r>
          </a:p>
          <a:p>
            <a:pPr lvl="1" indent="-342900">
              <a:buFont typeface="Wingdings" panose="05000000000000000000" pitchFamily="2" charset="2"/>
              <a:buChar char="Ø"/>
            </a:pPr>
            <a:endParaRPr lang="nl-BE" sz="2000" kern="0" dirty="0"/>
          </a:p>
          <a:p>
            <a:pPr lvl="1" indent="-342900">
              <a:buFont typeface="Wingdings" panose="05000000000000000000" pitchFamily="2" charset="2"/>
              <a:buChar char="Ø"/>
            </a:pPr>
            <a:r>
              <a:rPr lang="nl-BE" sz="2000" b="1" dirty="0">
                <a:solidFill>
                  <a:schemeClr val="tx1"/>
                </a:solidFill>
              </a:rPr>
              <a:t>BM</a:t>
            </a:r>
            <a:r>
              <a:rPr lang="nl-BE" sz="2000" dirty="0"/>
              <a:t> : Beschikbare Middelen =  	</a:t>
            </a:r>
            <a:r>
              <a:rPr lang="nl-BE" sz="2000" dirty="0">
                <a:solidFill>
                  <a:schemeClr val="tx1"/>
                </a:solidFill>
              </a:rPr>
              <a:t>  B	Budget</a:t>
            </a:r>
          </a:p>
          <a:p>
            <a:pPr marL="174625" indent="-174625">
              <a:buNone/>
            </a:pPr>
            <a:r>
              <a:rPr lang="nl-BE" sz="2000" dirty="0"/>
              <a:t>						- R	Reserveringen</a:t>
            </a:r>
          </a:p>
          <a:p>
            <a:pPr marL="174625" indent="-174625">
              <a:buNone/>
            </a:pPr>
            <a:r>
              <a:rPr lang="nl-BE" sz="2000" dirty="0"/>
              <a:t>						- W	Werkelijk</a:t>
            </a:r>
          </a:p>
          <a:p>
            <a:pPr marL="174625" indent="-174625">
              <a:buNone/>
            </a:pPr>
            <a:r>
              <a:rPr lang="nl-BE" sz="2000" dirty="0"/>
              <a:t>						 BM</a:t>
            </a:r>
            <a:br>
              <a:rPr lang="nl-BE" dirty="0"/>
            </a:br>
            <a:endParaRPr lang="nl-BE" sz="1600" dirty="0"/>
          </a:p>
          <a:p>
            <a:pPr marL="685800" lvl="1" indent="-285750">
              <a:buFont typeface="Wingdings" panose="05000000000000000000" pitchFamily="2" charset="2"/>
              <a:buChar char="Ø"/>
            </a:pPr>
            <a:endParaRPr lang="nl-BE" sz="1800" dirty="0"/>
          </a:p>
        </p:txBody>
      </p:sp>
      <p:sp>
        <p:nvSpPr>
          <p:cNvPr id="5" name="Rechthoek 4">
            <a:extLst>
              <a:ext uri="{FF2B5EF4-FFF2-40B4-BE49-F238E27FC236}">
                <a16:creationId xmlns:a16="http://schemas.microsoft.com/office/drawing/2014/main" id="{CB4E3330-55E0-4AB0-9088-95E1144B5F15}"/>
              </a:ext>
            </a:extLst>
          </p:cNvPr>
          <p:cNvSpPr/>
          <p:nvPr/>
        </p:nvSpPr>
        <p:spPr>
          <a:xfrm>
            <a:off x="5575684" y="5367440"/>
            <a:ext cx="320922" cy="246221"/>
          </a:xfrm>
          <a:prstGeom prst="rect">
            <a:avLst/>
          </a:prstGeom>
        </p:spPr>
        <p:txBody>
          <a:bodyPr wrap="none">
            <a:spAutoFit/>
          </a:bodyPr>
          <a:lstStyle/>
          <a:p>
            <a:r>
              <a:rPr lang="nl-BE" sz="1000" dirty="0">
                <a:latin typeface="+mj-lt"/>
              </a:rPr>
              <a:t>(*)</a:t>
            </a:r>
          </a:p>
        </p:txBody>
      </p:sp>
      <p:cxnSp>
        <p:nvCxnSpPr>
          <p:cNvPr id="6" name="Rechte verbindingslijn 5">
            <a:extLst>
              <a:ext uri="{FF2B5EF4-FFF2-40B4-BE49-F238E27FC236}">
                <a16:creationId xmlns:a16="http://schemas.microsoft.com/office/drawing/2014/main" id="{2BE956C5-ED87-4F97-A4A2-ECA543676602}"/>
              </a:ext>
            </a:extLst>
          </p:cNvPr>
          <p:cNvCxnSpPr/>
          <p:nvPr/>
        </p:nvCxnSpPr>
        <p:spPr bwMode="auto">
          <a:xfrm>
            <a:off x="5121996" y="5361471"/>
            <a:ext cx="6141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Rechthoek 6">
            <a:extLst>
              <a:ext uri="{FF2B5EF4-FFF2-40B4-BE49-F238E27FC236}">
                <a16:creationId xmlns:a16="http://schemas.microsoft.com/office/drawing/2014/main" id="{8B5AD6B0-55C0-409C-A5CB-8522A951DE4E}"/>
              </a:ext>
            </a:extLst>
          </p:cNvPr>
          <p:cNvSpPr/>
          <p:nvPr/>
        </p:nvSpPr>
        <p:spPr>
          <a:xfrm>
            <a:off x="6535331" y="5885804"/>
            <a:ext cx="2127505" cy="261610"/>
          </a:xfrm>
          <a:prstGeom prst="rect">
            <a:avLst/>
          </a:prstGeom>
        </p:spPr>
        <p:txBody>
          <a:bodyPr wrap="none">
            <a:spAutoFit/>
          </a:bodyPr>
          <a:lstStyle/>
          <a:p>
            <a:r>
              <a:rPr lang="nl-BE" sz="1100" dirty="0">
                <a:latin typeface="+mj-lt"/>
              </a:rPr>
              <a:t>(*) </a:t>
            </a:r>
            <a:r>
              <a:rPr lang="nl-BE" sz="1100" dirty="0">
                <a:solidFill>
                  <a:srgbClr val="0070C0"/>
                </a:solidFill>
                <a:latin typeface="+mj-lt"/>
              </a:rPr>
              <a:t>Budgetcontrole op totaallijn</a:t>
            </a:r>
          </a:p>
        </p:txBody>
      </p:sp>
    </p:spTree>
    <p:extLst>
      <p:ext uri="{BB962C8B-B14F-4D97-AF65-F5344CB8AC3E}">
        <p14:creationId xmlns:p14="http://schemas.microsoft.com/office/powerpoint/2010/main" val="3800258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140667"/>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336667"/>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00" y="4837307"/>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kstvak 22"/>
          <p:cNvSpPr txBox="1"/>
          <p:nvPr/>
        </p:nvSpPr>
        <p:spPr>
          <a:xfrm>
            <a:off x="511200" y="2073017"/>
            <a:ext cx="1085554" cy="1200329"/>
          </a:xfrm>
          <a:prstGeom prst="rect">
            <a:avLst/>
          </a:prstGeom>
          <a:noFill/>
        </p:spPr>
        <p:txBody>
          <a:bodyPr wrap="none" rtlCol="0">
            <a:spAutoFit/>
          </a:bodyPr>
          <a:lstStyle/>
          <a:p>
            <a:r>
              <a:rPr lang="nl-BE" sz="1200" dirty="0"/>
              <a:t>    Budget</a:t>
            </a:r>
          </a:p>
          <a:p>
            <a:r>
              <a:rPr lang="nl-BE" sz="1200" dirty="0"/>
              <a:t>–  WIU</a:t>
            </a:r>
          </a:p>
          <a:p>
            <a:r>
              <a:rPr lang="nl-BE" sz="1200" dirty="0"/>
              <a:t>–  Werkelijk</a:t>
            </a:r>
          </a:p>
          <a:p>
            <a:r>
              <a:rPr lang="nl-BE" sz="1200" dirty="0"/>
              <a:t>=  Beschikbaar</a:t>
            </a:r>
          </a:p>
          <a:p>
            <a:r>
              <a:rPr lang="nl-BE" sz="1200" dirty="0"/>
              <a:t> </a:t>
            </a:r>
          </a:p>
          <a:p>
            <a:endParaRPr lang="nl-BE" sz="1200" dirty="0"/>
          </a:p>
        </p:txBody>
      </p:sp>
      <p:sp>
        <p:nvSpPr>
          <p:cNvPr id="24" name="Tekstvak 23"/>
          <p:cNvSpPr txBox="1"/>
          <p:nvPr/>
        </p:nvSpPr>
        <p:spPr>
          <a:xfrm>
            <a:off x="4405124" y="2073290"/>
            <a:ext cx="2454967" cy="1200329"/>
          </a:xfrm>
          <a:prstGeom prst="rect">
            <a:avLst/>
          </a:prstGeom>
          <a:noFill/>
        </p:spPr>
        <p:txBody>
          <a:bodyPr wrap="none" rtlCol="0">
            <a:spAutoFit/>
          </a:bodyPr>
          <a:lstStyle/>
          <a:p>
            <a:r>
              <a:rPr lang="nl-BE" sz="1200" dirty="0"/>
              <a:t>    Budget</a:t>
            </a:r>
          </a:p>
          <a:p>
            <a:r>
              <a:rPr lang="nl-BE" sz="1200" dirty="0"/>
              <a:t>–  Openstaande Vastleggingen ( R )</a:t>
            </a:r>
          </a:p>
          <a:p>
            <a:r>
              <a:rPr lang="nl-BE" sz="1200" dirty="0"/>
              <a:t>–  Gefactureerde vastleggingen ( W )</a:t>
            </a:r>
          </a:p>
          <a:p>
            <a:r>
              <a:rPr lang="nl-BE" sz="1200" dirty="0"/>
              <a:t>= Beschikbaar</a:t>
            </a:r>
          </a:p>
          <a:p>
            <a:r>
              <a:rPr lang="nl-BE" sz="1200" dirty="0"/>
              <a:t> </a:t>
            </a:r>
          </a:p>
          <a:p>
            <a:endParaRPr lang="nl-BE" sz="1200" dirty="0"/>
          </a:p>
        </p:txBody>
      </p:sp>
      <p:sp>
        <p:nvSpPr>
          <p:cNvPr id="25" name="Tekstvak 24"/>
          <p:cNvSpPr txBox="1"/>
          <p:nvPr/>
        </p:nvSpPr>
        <p:spPr>
          <a:xfrm>
            <a:off x="360000" y="2976667"/>
            <a:ext cx="3371308" cy="374400"/>
          </a:xfrm>
          <a:prstGeom prst="rect">
            <a:avLst/>
          </a:prstGeom>
          <a:noFill/>
        </p:spPr>
        <p:txBody>
          <a:bodyPr wrap="none" rtlCol="0">
            <a:spAutoFit/>
          </a:bodyPr>
          <a:lstStyle/>
          <a:p>
            <a:r>
              <a:rPr lang="nl-BE" dirty="0">
                <a:solidFill>
                  <a:srgbClr val="0070C0"/>
                </a:solidFill>
              </a:rPr>
              <a:t>Begroting : VAK = 1000, VEK = 950</a:t>
            </a:r>
          </a:p>
        </p:txBody>
      </p:sp>
      <p:sp>
        <p:nvSpPr>
          <p:cNvPr id="26" name="Tekstvak 25"/>
          <p:cNvSpPr txBox="1"/>
          <p:nvPr/>
        </p:nvSpPr>
        <p:spPr>
          <a:xfrm>
            <a:off x="360000" y="4477183"/>
            <a:ext cx="3309367" cy="369332"/>
          </a:xfrm>
          <a:prstGeom prst="rect">
            <a:avLst/>
          </a:prstGeom>
          <a:noFill/>
        </p:spPr>
        <p:txBody>
          <a:bodyPr wrap="none" rtlCol="0">
            <a:spAutoFit/>
          </a:bodyPr>
          <a:lstStyle/>
          <a:p>
            <a:r>
              <a:rPr lang="nl-BE" dirty="0">
                <a:solidFill>
                  <a:srgbClr val="0070C0"/>
                </a:solidFill>
              </a:rPr>
              <a:t>Overgedragen </a:t>
            </a:r>
            <a:r>
              <a:rPr lang="nl-BE" dirty="0" err="1">
                <a:solidFill>
                  <a:srgbClr val="0070C0"/>
                </a:solidFill>
              </a:rPr>
              <a:t>encours</a:t>
            </a:r>
            <a:r>
              <a:rPr lang="nl-BE" dirty="0">
                <a:solidFill>
                  <a:srgbClr val="0070C0"/>
                </a:solidFill>
              </a:rPr>
              <a:t> : 800 euro</a:t>
            </a:r>
          </a:p>
        </p:txBody>
      </p:sp>
      <p:cxnSp>
        <p:nvCxnSpPr>
          <p:cNvPr id="12" name="Rechte verbindingslijn 11"/>
          <p:cNvCxnSpPr/>
          <p:nvPr/>
        </p:nvCxnSpPr>
        <p:spPr>
          <a:xfrm>
            <a:off x="539552" y="2673182"/>
            <a:ext cx="10855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4467396" y="2670817"/>
            <a:ext cx="23926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4D329FF8-7C04-4671-A469-C354EB8F573B}"/>
              </a:ext>
            </a:extLst>
          </p:cNvPr>
          <p:cNvSpPr txBox="1"/>
          <p:nvPr/>
        </p:nvSpPr>
        <p:spPr>
          <a:xfrm>
            <a:off x="2465434" y="44002"/>
            <a:ext cx="5612434"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a:t>
            </a:r>
          </a:p>
          <a:p>
            <a:r>
              <a:rPr lang="nl-BE" sz="2400" b="1" dirty="0"/>
              <a:t>          “Overzicht Beschikbare Middelen” ?</a:t>
            </a:r>
          </a:p>
        </p:txBody>
      </p:sp>
      <p:sp>
        <p:nvSpPr>
          <p:cNvPr id="18" name="Tekstvak 17">
            <a:extLst>
              <a:ext uri="{FF2B5EF4-FFF2-40B4-BE49-F238E27FC236}">
                <a16:creationId xmlns:a16="http://schemas.microsoft.com/office/drawing/2014/main" id="{C9DFE36F-56B1-47CA-8D07-79F0A8D0BEC4}"/>
              </a:ext>
            </a:extLst>
          </p:cNvPr>
          <p:cNvSpPr txBox="1"/>
          <p:nvPr/>
        </p:nvSpPr>
        <p:spPr>
          <a:xfrm>
            <a:off x="269139" y="669194"/>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Tree>
    <p:extLst>
      <p:ext uri="{BB962C8B-B14F-4D97-AF65-F5344CB8AC3E}">
        <p14:creationId xmlns:p14="http://schemas.microsoft.com/office/powerpoint/2010/main" val="249177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1000"/>
                                        <p:tgtEl>
                                          <p:spTgt spid="410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06"/>
                                        </p:tgtEl>
                                        <p:attrNameLst>
                                          <p:attrName>style.visibility</p:attrName>
                                        </p:attrNameLst>
                                      </p:cBhvr>
                                      <p:to>
                                        <p:strVal val="visible"/>
                                      </p:to>
                                    </p:set>
                                    <p:animEffect transition="in" filter="fade">
                                      <p:cBhvr>
                                        <p:cTn id="26" dur="1000"/>
                                        <p:tgtEl>
                                          <p:spTgt spid="410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4107"/>
                                        </p:tgtEl>
                                        <p:attrNameLst>
                                          <p:attrName>style.visibility</p:attrName>
                                        </p:attrNameLst>
                                      </p:cBhvr>
                                      <p:to>
                                        <p:strVal val="visible"/>
                                      </p:to>
                                    </p:set>
                                    <p:animEffect transition="in" filter="fade">
                                      <p:cBhvr>
                                        <p:cTn id="37" dur="10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864000"/>
            <a:ext cx="8343773" cy="93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4716124"/>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kstvak 22"/>
          <p:cNvSpPr txBox="1"/>
          <p:nvPr/>
        </p:nvSpPr>
        <p:spPr>
          <a:xfrm>
            <a:off x="511200" y="1796350"/>
            <a:ext cx="1085554" cy="1200329"/>
          </a:xfrm>
          <a:prstGeom prst="rect">
            <a:avLst/>
          </a:prstGeom>
          <a:noFill/>
        </p:spPr>
        <p:txBody>
          <a:bodyPr wrap="none" rtlCol="0">
            <a:spAutoFit/>
          </a:bodyPr>
          <a:lstStyle/>
          <a:p>
            <a:r>
              <a:rPr lang="nl-BE" sz="1200" dirty="0"/>
              <a:t>    Budget</a:t>
            </a:r>
          </a:p>
          <a:p>
            <a:r>
              <a:rPr lang="nl-BE" sz="1200" dirty="0"/>
              <a:t>–  WIU</a:t>
            </a:r>
          </a:p>
          <a:p>
            <a:r>
              <a:rPr lang="nl-BE" sz="1200" dirty="0"/>
              <a:t>–  Werkelijk</a:t>
            </a:r>
          </a:p>
          <a:p>
            <a:r>
              <a:rPr lang="nl-BE" sz="1200" dirty="0"/>
              <a:t>=  Beschikbaar</a:t>
            </a:r>
          </a:p>
          <a:p>
            <a:r>
              <a:rPr lang="nl-BE" sz="1200" dirty="0"/>
              <a:t> </a:t>
            </a:r>
          </a:p>
          <a:p>
            <a:endParaRPr lang="nl-BE" sz="1200" dirty="0"/>
          </a:p>
        </p:txBody>
      </p:sp>
      <p:sp>
        <p:nvSpPr>
          <p:cNvPr id="24" name="Tekstvak 23"/>
          <p:cNvSpPr txBox="1"/>
          <p:nvPr/>
        </p:nvSpPr>
        <p:spPr>
          <a:xfrm>
            <a:off x="4405124" y="1796623"/>
            <a:ext cx="2454967" cy="1200329"/>
          </a:xfrm>
          <a:prstGeom prst="rect">
            <a:avLst/>
          </a:prstGeom>
          <a:noFill/>
        </p:spPr>
        <p:txBody>
          <a:bodyPr wrap="none" rtlCol="0">
            <a:spAutoFit/>
          </a:bodyPr>
          <a:lstStyle/>
          <a:p>
            <a:r>
              <a:rPr lang="nl-BE" sz="1200" dirty="0"/>
              <a:t>    Budget</a:t>
            </a:r>
          </a:p>
          <a:p>
            <a:r>
              <a:rPr lang="nl-BE" sz="1200" dirty="0"/>
              <a:t>–  Openstaande Vastleggingen ( R )</a:t>
            </a:r>
          </a:p>
          <a:p>
            <a:r>
              <a:rPr lang="nl-BE" sz="1200" dirty="0"/>
              <a:t>–  Gefactureerde vastleggingen ( W )</a:t>
            </a:r>
          </a:p>
          <a:p>
            <a:r>
              <a:rPr lang="nl-BE" sz="1200" dirty="0"/>
              <a:t>= Beschikbaar</a:t>
            </a:r>
          </a:p>
          <a:p>
            <a:r>
              <a:rPr lang="nl-BE" sz="1200" dirty="0"/>
              <a:t> </a:t>
            </a:r>
          </a:p>
          <a:p>
            <a:endParaRPr lang="nl-BE" sz="1200" dirty="0"/>
          </a:p>
        </p:txBody>
      </p:sp>
      <p:sp>
        <p:nvSpPr>
          <p:cNvPr id="25" name="Tekstvak 24"/>
          <p:cNvSpPr txBox="1"/>
          <p:nvPr/>
        </p:nvSpPr>
        <p:spPr>
          <a:xfrm>
            <a:off x="360000" y="2700000"/>
            <a:ext cx="3371308" cy="374400"/>
          </a:xfrm>
          <a:prstGeom prst="rect">
            <a:avLst/>
          </a:prstGeom>
          <a:noFill/>
        </p:spPr>
        <p:txBody>
          <a:bodyPr wrap="none" rtlCol="0">
            <a:spAutoFit/>
          </a:bodyPr>
          <a:lstStyle/>
          <a:p>
            <a:r>
              <a:rPr lang="nl-BE" dirty="0">
                <a:solidFill>
                  <a:srgbClr val="0070C0"/>
                </a:solidFill>
              </a:rPr>
              <a:t>Begroting : VAK = 1000, VEK = 950</a:t>
            </a:r>
          </a:p>
        </p:txBody>
      </p:sp>
      <p:sp>
        <p:nvSpPr>
          <p:cNvPr id="26" name="Tekstvak 25"/>
          <p:cNvSpPr txBox="1"/>
          <p:nvPr/>
        </p:nvSpPr>
        <p:spPr>
          <a:xfrm>
            <a:off x="374400" y="4356000"/>
            <a:ext cx="3309367" cy="369332"/>
          </a:xfrm>
          <a:prstGeom prst="rect">
            <a:avLst/>
          </a:prstGeom>
          <a:noFill/>
        </p:spPr>
        <p:txBody>
          <a:bodyPr wrap="none" rtlCol="0">
            <a:spAutoFit/>
          </a:bodyPr>
          <a:lstStyle/>
          <a:p>
            <a:r>
              <a:rPr lang="nl-BE" dirty="0">
                <a:solidFill>
                  <a:srgbClr val="0070C0"/>
                </a:solidFill>
              </a:rPr>
              <a:t>Overgedragen </a:t>
            </a:r>
            <a:r>
              <a:rPr lang="nl-BE" dirty="0" err="1">
                <a:solidFill>
                  <a:srgbClr val="0070C0"/>
                </a:solidFill>
              </a:rPr>
              <a:t>encours</a:t>
            </a:r>
            <a:r>
              <a:rPr lang="nl-BE" dirty="0">
                <a:solidFill>
                  <a:srgbClr val="0070C0"/>
                </a:solidFill>
              </a:rPr>
              <a:t> : 800 euro</a:t>
            </a:r>
          </a:p>
        </p:txBody>
      </p:sp>
      <p:cxnSp>
        <p:nvCxnSpPr>
          <p:cNvPr id="14" name="Rechte verbindingslijn 13"/>
          <p:cNvCxnSpPr/>
          <p:nvPr/>
        </p:nvCxnSpPr>
        <p:spPr>
          <a:xfrm>
            <a:off x="539552" y="2396515"/>
            <a:ext cx="10855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4467396" y="2394150"/>
            <a:ext cx="23926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 y="4716124"/>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kstvak 17"/>
          <p:cNvSpPr txBox="1"/>
          <p:nvPr/>
        </p:nvSpPr>
        <p:spPr>
          <a:xfrm>
            <a:off x="360000" y="4356000"/>
            <a:ext cx="2350131" cy="369332"/>
          </a:xfrm>
          <a:prstGeom prst="rect">
            <a:avLst/>
          </a:prstGeom>
          <a:noFill/>
        </p:spPr>
        <p:txBody>
          <a:bodyPr wrap="none" rtlCol="0">
            <a:spAutoFit/>
          </a:bodyPr>
          <a:lstStyle/>
          <a:p>
            <a:r>
              <a:rPr lang="nl-BE" dirty="0">
                <a:solidFill>
                  <a:srgbClr val="0070C0"/>
                </a:solidFill>
              </a:rPr>
              <a:t>Inkooporder : 400 euro</a:t>
            </a:r>
          </a:p>
        </p:txBody>
      </p:sp>
      <p:sp>
        <p:nvSpPr>
          <p:cNvPr id="19" name="Tekstvak 18"/>
          <p:cNvSpPr txBox="1"/>
          <p:nvPr/>
        </p:nvSpPr>
        <p:spPr>
          <a:xfrm>
            <a:off x="360000" y="2700000"/>
            <a:ext cx="4352795" cy="369332"/>
          </a:xfrm>
          <a:prstGeom prst="rect">
            <a:avLst/>
          </a:prstGeom>
          <a:noFill/>
        </p:spPr>
        <p:txBody>
          <a:bodyPr wrap="none" rtlCol="0">
            <a:spAutoFit/>
          </a:bodyPr>
          <a:lstStyle/>
          <a:p>
            <a:r>
              <a:rPr lang="nl-BE" dirty="0">
                <a:solidFill>
                  <a:srgbClr val="0070C0"/>
                </a:solidFill>
              </a:rPr>
              <a:t>Overdrachtskrediet ten bedrage van </a:t>
            </a:r>
            <a:r>
              <a:rPr lang="nl-BE" dirty="0" err="1">
                <a:solidFill>
                  <a:srgbClr val="0070C0"/>
                </a:solidFill>
              </a:rPr>
              <a:t>encours</a:t>
            </a:r>
            <a:endParaRPr lang="nl-BE" dirty="0">
              <a:solidFill>
                <a:srgbClr val="0070C0"/>
              </a:solidFill>
            </a:endParaRPr>
          </a:p>
        </p:txBody>
      </p:sp>
      <p:sp>
        <p:nvSpPr>
          <p:cNvPr id="20" name="Tekstvak 19">
            <a:extLst>
              <a:ext uri="{FF2B5EF4-FFF2-40B4-BE49-F238E27FC236}">
                <a16:creationId xmlns:a16="http://schemas.microsoft.com/office/drawing/2014/main" id="{82FC8FCD-ADD0-4CA9-A1F6-B5ED1BBF4131}"/>
              </a:ext>
            </a:extLst>
          </p:cNvPr>
          <p:cNvSpPr txBox="1"/>
          <p:nvPr/>
        </p:nvSpPr>
        <p:spPr>
          <a:xfrm>
            <a:off x="1459594" y="96486"/>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232161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4105"/>
                                        </p:tgtEl>
                                      </p:cBhvr>
                                    </p:animEffect>
                                    <p:set>
                                      <p:cBhvr>
                                        <p:cTn id="7" dur="1" fill="hold">
                                          <p:stCondLst>
                                            <p:cond delay="999"/>
                                          </p:stCondLst>
                                        </p:cTn>
                                        <p:tgtEl>
                                          <p:spTgt spid="410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3"/>
                                        </p:tgtEl>
                                      </p:cBhvr>
                                    </p:animEffect>
                                    <p:set>
                                      <p:cBhvr>
                                        <p:cTn id="10" dur="1" fill="hold">
                                          <p:stCondLst>
                                            <p:cond delay="999"/>
                                          </p:stCondLst>
                                        </p:cTn>
                                        <p:tgtEl>
                                          <p:spTgt spid="2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4"/>
                                        </p:tgtEl>
                                      </p:cBhvr>
                                    </p:animEffect>
                                    <p:set>
                                      <p:cBhvr>
                                        <p:cTn id="13" dur="1" fill="hold">
                                          <p:stCondLst>
                                            <p:cond delay="9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24"/>
                                        </p:tgtEl>
                                      </p:cBhvr>
                                    </p:animEffect>
                                    <p:set>
                                      <p:cBhvr>
                                        <p:cTn id="16" dur="1" fill="hold">
                                          <p:stCondLst>
                                            <p:cond delay="999"/>
                                          </p:stCondLst>
                                        </p:cTn>
                                        <p:tgtEl>
                                          <p:spTgt spid="2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4106"/>
                                        </p:tgtEl>
                                      </p:cBhvr>
                                    </p:animEffect>
                                    <p:set>
                                      <p:cBhvr>
                                        <p:cTn id="22" dur="1" fill="hold">
                                          <p:stCondLst>
                                            <p:cond delay="999"/>
                                          </p:stCondLst>
                                        </p:cTn>
                                        <p:tgtEl>
                                          <p:spTgt spid="410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25"/>
                                        </p:tgtEl>
                                      </p:cBhvr>
                                    </p:animEffect>
                                    <p:set>
                                      <p:cBhvr>
                                        <p:cTn id="25" dur="1" fill="hold">
                                          <p:stCondLst>
                                            <p:cond delay="999"/>
                                          </p:stCondLst>
                                        </p:cTn>
                                        <p:tgtEl>
                                          <p:spTgt spid="25"/>
                                        </p:tgtEl>
                                        <p:attrNameLst>
                                          <p:attrName>style.visibility</p:attrName>
                                        </p:attrNameLst>
                                      </p:cBhvr>
                                      <p:to>
                                        <p:strVal val="hidden"/>
                                      </p:to>
                                    </p:set>
                                  </p:childTnLst>
                                </p:cTn>
                              </p:par>
                            </p:childTnLst>
                          </p:cTn>
                        </p:par>
                        <p:par>
                          <p:cTn id="26" fill="hold">
                            <p:stCondLst>
                              <p:cond delay="1000"/>
                            </p:stCondLst>
                            <p:childTnLst>
                              <p:par>
                                <p:cTn id="27" presetID="64" presetClass="path" presetSubtype="0" accel="50000" decel="50000" fill="hold" nodeType="afterEffect">
                                  <p:stCondLst>
                                    <p:cond delay="0"/>
                                  </p:stCondLst>
                                  <p:childTnLst>
                                    <p:animMotion origin="layout" path="M 2.77778E-7 2.96296E-6 L 0.00434 -0.50371 " pathEditMode="relative" rAng="0" ptsTypes="AA">
                                      <p:cBhvr>
                                        <p:cTn id="28" dur="2000" fill="hold"/>
                                        <p:tgtEl>
                                          <p:spTgt spid="4107"/>
                                        </p:tgtEl>
                                        <p:attrNameLst>
                                          <p:attrName>ppt_x</p:attrName>
                                          <p:attrName>ppt_y</p:attrName>
                                        </p:attrNameLst>
                                      </p:cBhvr>
                                      <p:rCtr x="208" y="-25185"/>
                                    </p:animMotion>
                                  </p:childTnLst>
                                </p:cTn>
                              </p:par>
                              <p:par>
                                <p:cTn id="29" presetID="64" presetClass="path" presetSubtype="0" accel="50000" decel="50000" fill="hold" grpId="0" nodeType="withEffect">
                                  <p:stCondLst>
                                    <p:cond delay="0"/>
                                  </p:stCondLst>
                                  <p:childTnLst>
                                    <p:animMotion origin="layout" path="M 5E-6 2.96296E-6 L -0.00295 -0.5088 " pathEditMode="relative" rAng="0" ptsTypes="AA">
                                      <p:cBhvr>
                                        <p:cTn id="30" dur="2000" fill="hold"/>
                                        <p:tgtEl>
                                          <p:spTgt spid="26"/>
                                        </p:tgtEl>
                                        <p:attrNameLst>
                                          <p:attrName>ppt_x</p:attrName>
                                          <p:attrName>ppt_y</p:attrName>
                                        </p:attrNameLst>
                                      </p:cBhvr>
                                      <p:rCtr x="-156" y="-25440"/>
                                    </p:animMotion>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fade">
                                      <p:cBhvr>
                                        <p:cTn id="34" dur="1000"/>
                                        <p:tgtEl>
                                          <p:spTgt spid="51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23"/>
                                        </p:tgtEl>
                                        <p:attrNameLst>
                                          <p:attrName>style.visibility</p:attrName>
                                        </p:attrNameLst>
                                      </p:cBhvr>
                                      <p:to>
                                        <p:strVal val="visible"/>
                                      </p:to>
                                    </p:set>
                                    <p:animEffect transition="in" filter="fade">
                                      <p:cBhvr>
                                        <p:cTn id="42" dur="1000"/>
                                        <p:tgtEl>
                                          <p:spTgt spid="51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18"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360000" y="2593660"/>
            <a:ext cx="4352795" cy="369332"/>
          </a:xfrm>
          <a:prstGeom prst="rect">
            <a:avLst/>
          </a:prstGeom>
          <a:noFill/>
        </p:spPr>
        <p:txBody>
          <a:bodyPr wrap="none" rtlCol="0">
            <a:spAutoFit/>
          </a:bodyPr>
          <a:lstStyle/>
          <a:p>
            <a:r>
              <a:rPr lang="nl-BE" dirty="0">
                <a:solidFill>
                  <a:srgbClr val="0070C0"/>
                </a:solidFill>
              </a:rPr>
              <a:t>Overdrachtskrediet ten bedrage van </a:t>
            </a:r>
            <a:r>
              <a:rPr lang="nl-BE" dirty="0" err="1">
                <a:solidFill>
                  <a:srgbClr val="0070C0"/>
                </a:solidFill>
              </a:rPr>
              <a:t>encours</a:t>
            </a:r>
            <a:endParaRPr lang="nl-BE" dirty="0">
              <a:solidFill>
                <a:srgbClr val="0070C0"/>
              </a:solidFill>
            </a:endParaRPr>
          </a:p>
        </p:txBody>
      </p:sp>
      <p:sp>
        <p:nvSpPr>
          <p:cNvPr id="17" name="Tekstvak 16"/>
          <p:cNvSpPr txBox="1"/>
          <p:nvPr/>
        </p:nvSpPr>
        <p:spPr>
          <a:xfrm>
            <a:off x="360000" y="4325759"/>
            <a:ext cx="2350131" cy="369332"/>
          </a:xfrm>
          <a:prstGeom prst="rect">
            <a:avLst/>
          </a:prstGeom>
          <a:noFill/>
        </p:spPr>
        <p:txBody>
          <a:bodyPr wrap="none" rtlCol="0">
            <a:spAutoFit/>
          </a:bodyPr>
          <a:lstStyle/>
          <a:p>
            <a:r>
              <a:rPr lang="nl-BE" dirty="0">
                <a:solidFill>
                  <a:srgbClr val="0070C0"/>
                </a:solidFill>
              </a:rPr>
              <a:t>Inkooporder : 400 euro</a:t>
            </a:r>
          </a:p>
        </p:txBody>
      </p:sp>
      <p:sp>
        <p:nvSpPr>
          <p:cNvPr id="19" name="Tekstvak 18"/>
          <p:cNvSpPr txBox="1"/>
          <p:nvPr/>
        </p:nvSpPr>
        <p:spPr>
          <a:xfrm>
            <a:off x="360000" y="870769"/>
            <a:ext cx="3309367" cy="369332"/>
          </a:xfrm>
          <a:prstGeom prst="rect">
            <a:avLst/>
          </a:prstGeom>
          <a:noFill/>
        </p:spPr>
        <p:txBody>
          <a:bodyPr wrap="none" rtlCol="0">
            <a:spAutoFit/>
          </a:bodyPr>
          <a:lstStyle/>
          <a:p>
            <a:r>
              <a:rPr lang="nl-BE" dirty="0">
                <a:solidFill>
                  <a:srgbClr val="0070C0"/>
                </a:solidFill>
              </a:rPr>
              <a:t>Overgedragen </a:t>
            </a:r>
            <a:r>
              <a:rPr lang="nl-BE" dirty="0" err="1">
                <a:solidFill>
                  <a:srgbClr val="0070C0"/>
                </a:solidFill>
              </a:rPr>
              <a:t>encours</a:t>
            </a:r>
            <a:r>
              <a:rPr lang="nl-BE" dirty="0">
                <a:solidFill>
                  <a:srgbClr val="0070C0"/>
                </a:solidFill>
              </a:rPr>
              <a:t> : 800 euro</a:t>
            </a:r>
          </a:p>
        </p:txBody>
      </p:sp>
      <p:pic>
        <p:nvPicPr>
          <p:cNvPr id="2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230769"/>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295366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4685883"/>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kstvak 25"/>
          <p:cNvSpPr txBox="1"/>
          <p:nvPr/>
        </p:nvSpPr>
        <p:spPr>
          <a:xfrm>
            <a:off x="360000" y="2593660"/>
            <a:ext cx="4460773" cy="369332"/>
          </a:xfrm>
          <a:prstGeom prst="rect">
            <a:avLst/>
          </a:prstGeom>
          <a:noFill/>
        </p:spPr>
        <p:txBody>
          <a:bodyPr wrap="none" rtlCol="0">
            <a:spAutoFit/>
          </a:bodyPr>
          <a:lstStyle/>
          <a:p>
            <a:r>
              <a:rPr lang="nl-BE" dirty="0">
                <a:solidFill>
                  <a:srgbClr val="0070C0"/>
                </a:solidFill>
              </a:rPr>
              <a:t>Factuur op inkooporder (validatie) : 250 euro</a:t>
            </a:r>
          </a:p>
        </p:txBody>
      </p:sp>
      <p:sp>
        <p:nvSpPr>
          <p:cNvPr id="27" name="Tekstvak 26"/>
          <p:cNvSpPr txBox="1"/>
          <p:nvPr/>
        </p:nvSpPr>
        <p:spPr>
          <a:xfrm>
            <a:off x="360000" y="4325883"/>
            <a:ext cx="3123356" cy="369332"/>
          </a:xfrm>
          <a:prstGeom prst="rect">
            <a:avLst/>
          </a:prstGeom>
          <a:noFill/>
        </p:spPr>
        <p:txBody>
          <a:bodyPr wrap="none" rtlCol="0">
            <a:spAutoFit/>
          </a:bodyPr>
          <a:lstStyle/>
          <a:p>
            <a:r>
              <a:rPr lang="nl-BE" dirty="0">
                <a:solidFill>
                  <a:srgbClr val="0070C0"/>
                </a:solidFill>
              </a:rPr>
              <a:t>Goedkeuring factuur : 250 euro</a:t>
            </a:r>
          </a:p>
        </p:txBody>
      </p:sp>
      <p:pic>
        <p:nvPicPr>
          <p:cNvPr id="2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295366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1" y="4685883"/>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vak 14">
            <a:extLst>
              <a:ext uri="{FF2B5EF4-FFF2-40B4-BE49-F238E27FC236}">
                <a16:creationId xmlns:a16="http://schemas.microsoft.com/office/drawing/2014/main" id="{5E41BC73-B26B-494E-9FF7-34F5C2F01053}"/>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37653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9"/>
                                        </p:tgtEl>
                                      </p:cBhvr>
                                    </p:animEffect>
                                    <p:set>
                                      <p:cBhvr>
                                        <p:cTn id="10" dur="1" fill="hold">
                                          <p:stCondLst>
                                            <p:cond delay="999"/>
                                          </p:stCondLst>
                                        </p:cTn>
                                        <p:tgtEl>
                                          <p:spTgt spid="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22"/>
                                        </p:tgtEl>
                                      </p:cBhvr>
                                    </p:animEffect>
                                    <p:set>
                                      <p:cBhvr>
                                        <p:cTn id="13" dur="1" fill="hold">
                                          <p:stCondLst>
                                            <p:cond delay="999"/>
                                          </p:stCondLst>
                                        </p:cTn>
                                        <p:tgtEl>
                                          <p:spTgt spid="2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23"/>
                                        </p:tgtEl>
                                      </p:cBhvr>
                                    </p:animEffect>
                                    <p:set>
                                      <p:cBhvr>
                                        <p:cTn id="16" dur="1" fill="hold">
                                          <p:stCondLst>
                                            <p:cond delay="999"/>
                                          </p:stCondLst>
                                        </p:cTn>
                                        <p:tgtEl>
                                          <p:spTgt spid="23"/>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2.77778E-7 1.11111E-6 L 0.00434 -0.50208 " pathEditMode="relative" rAng="0" ptsTypes="AA">
                                      <p:cBhvr>
                                        <p:cTn id="19" dur="2000" fill="hold"/>
                                        <p:tgtEl>
                                          <p:spTgt spid="24"/>
                                        </p:tgtEl>
                                        <p:attrNameLst>
                                          <p:attrName>ppt_x</p:attrName>
                                          <p:attrName>ppt_y</p:attrName>
                                        </p:attrNameLst>
                                      </p:cBhvr>
                                      <p:rCtr x="208" y="-25116"/>
                                    </p:animMotion>
                                  </p:childTnLst>
                                </p:cTn>
                              </p:par>
                              <p:par>
                                <p:cTn id="20" presetID="64" presetClass="path" presetSubtype="0" accel="50000" decel="50000" fill="hold" grpId="0" nodeType="withEffect">
                                  <p:stCondLst>
                                    <p:cond delay="0"/>
                                  </p:stCondLst>
                                  <p:childTnLst>
                                    <p:animMotion origin="layout" path="M -1.94444E-6 1.11111E-6 L 0.00209 -0.50301 " pathEditMode="relative" rAng="0" ptsTypes="AA">
                                      <p:cBhvr>
                                        <p:cTn id="21" dur="2000" fill="hold"/>
                                        <p:tgtEl>
                                          <p:spTgt spid="17"/>
                                        </p:tgtEl>
                                        <p:attrNameLst>
                                          <p:attrName>ppt_x</p:attrName>
                                          <p:attrName>ppt_y</p:attrName>
                                        </p:attrNameLst>
                                      </p:cBhvr>
                                      <p:rCtr x="104" y="-25162"/>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359999" y="2618789"/>
            <a:ext cx="4390241" cy="369332"/>
          </a:xfrm>
          <a:prstGeom prst="rect">
            <a:avLst/>
          </a:prstGeom>
          <a:noFill/>
        </p:spPr>
        <p:txBody>
          <a:bodyPr wrap="none" rtlCol="0">
            <a:spAutoFit/>
          </a:bodyPr>
          <a:lstStyle/>
          <a:p>
            <a:r>
              <a:rPr lang="nl-BE" dirty="0">
                <a:solidFill>
                  <a:srgbClr val="0070C0"/>
                </a:solidFill>
              </a:rPr>
              <a:t>Factuur op inkooporder (validatie) : 250 euro</a:t>
            </a:r>
          </a:p>
        </p:txBody>
      </p:sp>
      <p:sp>
        <p:nvSpPr>
          <p:cNvPr id="17" name="Tekstvak 16"/>
          <p:cNvSpPr txBox="1"/>
          <p:nvPr/>
        </p:nvSpPr>
        <p:spPr>
          <a:xfrm>
            <a:off x="359999" y="4341711"/>
            <a:ext cx="3123356" cy="369332"/>
          </a:xfrm>
          <a:prstGeom prst="rect">
            <a:avLst/>
          </a:prstGeom>
          <a:noFill/>
        </p:spPr>
        <p:txBody>
          <a:bodyPr wrap="none" rtlCol="0">
            <a:spAutoFit/>
          </a:bodyPr>
          <a:lstStyle/>
          <a:p>
            <a:r>
              <a:rPr lang="nl-BE" dirty="0">
                <a:solidFill>
                  <a:srgbClr val="0070C0"/>
                </a:solidFill>
              </a:rPr>
              <a:t>Goedkeuring factuur : 250 euro</a:t>
            </a:r>
          </a:p>
        </p:txBody>
      </p:sp>
      <p:sp>
        <p:nvSpPr>
          <p:cNvPr id="19" name="Tekstvak 18"/>
          <p:cNvSpPr txBox="1"/>
          <p:nvPr/>
        </p:nvSpPr>
        <p:spPr>
          <a:xfrm>
            <a:off x="360000" y="850958"/>
            <a:ext cx="2350131" cy="369332"/>
          </a:xfrm>
          <a:prstGeom prst="rect">
            <a:avLst/>
          </a:prstGeom>
          <a:noFill/>
        </p:spPr>
        <p:txBody>
          <a:bodyPr wrap="none" rtlCol="0">
            <a:spAutoFit/>
          </a:bodyPr>
          <a:lstStyle/>
          <a:p>
            <a:r>
              <a:rPr lang="nl-BE" dirty="0">
                <a:solidFill>
                  <a:srgbClr val="0070C0"/>
                </a:solidFill>
              </a:rPr>
              <a:t>Inkooporder : 400 euro</a:t>
            </a: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210958"/>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99" y="2978789"/>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4701835"/>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99" y="4701835"/>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kstvak 17"/>
          <p:cNvSpPr txBox="1"/>
          <p:nvPr/>
        </p:nvSpPr>
        <p:spPr>
          <a:xfrm>
            <a:off x="359999" y="2618417"/>
            <a:ext cx="5732980" cy="369332"/>
          </a:xfrm>
          <a:prstGeom prst="rect">
            <a:avLst/>
          </a:prstGeom>
          <a:noFill/>
        </p:spPr>
        <p:txBody>
          <a:bodyPr wrap="none" rtlCol="0">
            <a:spAutoFit/>
          </a:bodyPr>
          <a:lstStyle/>
          <a:p>
            <a:r>
              <a:rPr lang="nl-BE" dirty="0">
                <a:solidFill>
                  <a:srgbClr val="0070C0"/>
                </a:solidFill>
              </a:rPr>
              <a:t>Factuur op overgedragen inkooporder (validatie) : 300 euro</a:t>
            </a:r>
          </a:p>
        </p:txBody>
      </p:sp>
      <p:sp>
        <p:nvSpPr>
          <p:cNvPr id="20" name="Tekstvak 19"/>
          <p:cNvSpPr txBox="1"/>
          <p:nvPr/>
        </p:nvSpPr>
        <p:spPr>
          <a:xfrm>
            <a:off x="359999" y="4341711"/>
            <a:ext cx="5968429" cy="369332"/>
          </a:xfrm>
          <a:prstGeom prst="rect">
            <a:avLst/>
          </a:prstGeom>
          <a:noFill/>
        </p:spPr>
        <p:txBody>
          <a:bodyPr wrap="none" rtlCol="0">
            <a:spAutoFit/>
          </a:bodyPr>
          <a:lstStyle/>
          <a:p>
            <a:r>
              <a:rPr lang="nl-BE" dirty="0">
                <a:solidFill>
                  <a:srgbClr val="0070C0"/>
                </a:solidFill>
              </a:rPr>
              <a:t>Goedkeuring factuur op overgedragen inkooporder : 300 euro</a:t>
            </a:r>
          </a:p>
        </p:txBody>
      </p:sp>
      <p:pic>
        <p:nvPicPr>
          <p:cNvPr id="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 y="2978789"/>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vak 14">
            <a:extLst>
              <a:ext uri="{FF2B5EF4-FFF2-40B4-BE49-F238E27FC236}">
                <a16:creationId xmlns:a16="http://schemas.microsoft.com/office/drawing/2014/main" id="{7A85C5CC-058F-4385-A84D-10A6B7F9ABA8}"/>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402211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9"/>
                                        </p:tgtEl>
                                      </p:cBhvr>
                                    </p:animEffect>
                                    <p:set>
                                      <p:cBhvr>
                                        <p:cTn id="10" dur="1" fill="hold">
                                          <p:stCondLst>
                                            <p:cond delay="999"/>
                                          </p:stCondLst>
                                        </p:cTn>
                                        <p:tgtEl>
                                          <p:spTgt spid="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3"/>
                                        </p:tgtEl>
                                      </p:cBhvr>
                                    </p:animEffect>
                                    <p:set>
                                      <p:cBhvr>
                                        <p:cTn id="13" dur="1" fill="hold">
                                          <p:stCondLst>
                                            <p:cond delay="999"/>
                                          </p:stCondLst>
                                        </p:cTn>
                                        <p:tgtEl>
                                          <p:spTgt spid="1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9217"/>
                                        </p:tgtEl>
                                      </p:cBhvr>
                                    </p:animEffect>
                                    <p:set>
                                      <p:cBhvr>
                                        <p:cTn id="16" dur="1" fill="hold">
                                          <p:stCondLst>
                                            <p:cond delay="999"/>
                                          </p:stCondLst>
                                        </p:cTn>
                                        <p:tgtEl>
                                          <p:spTgt spid="9217"/>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2.77778E-7 -3.7037E-6 L 0.00434 -0.50833 " pathEditMode="relative" rAng="0" ptsTypes="AA">
                                      <p:cBhvr>
                                        <p:cTn id="19" dur="2000" fill="hold"/>
                                        <p:tgtEl>
                                          <p:spTgt spid="9218"/>
                                        </p:tgtEl>
                                        <p:attrNameLst>
                                          <p:attrName>ppt_x</p:attrName>
                                          <p:attrName>ppt_y</p:attrName>
                                        </p:attrNameLst>
                                      </p:cBhvr>
                                      <p:rCtr x="208" y="-25417"/>
                                    </p:animMotion>
                                  </p:childTnLst>
                                </p:cTn>
                              </p:par>
                              <p:par>
                                <p:cTn id="20" presetID="64" presetClass="path" presetSubtype="0" accel="50000" decel="50000" fill="hold" grpId="0" nodeType="withEffect">
                                  <p:stCondLst>
                                    <p:cond delay="0"/>
                                  </p:stCondLst>
                                  <p:childTnLst>
                                    <p:animMotion origin="layout" path="M 5.55556E-7 -3.7037E-6 L -0.00104 -0.50671 " pathEditMode="relative" rAng="0" ptsTypes="AA">
                                      <p:cBhvr>
                                        <p:cTn id="21" dur="2000" fill="hold"/>
                                        <p:tgtEl>
                                          <p:spTgt spid="17"/>
                                        </p:tgtEl>
                                        <p:attrNameLst>
                                          <p:attrName>ppt_x</p:attrName>
                                          <p:attrName>ppt_y</p:attrName>
                                        </p:attrNameLst>
                                      </p:cBhvr>
                                      <p:rCtr x="-52" y="-25347"/>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P spid="18"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359999" y="914833"/>
            <a:ext cx="3123356" cy="369332"/>
          </a:xfrm>
          <a:prstGeom prst="rect">
            <a:avLst/>
          </a:prstGeom>
          <a:noFill/>
        </p:spPr>
        <p:txBody>
          <a:bodyPr wrap="none" rtlCol="0">
            <a:spAutoFit/>
          </a:bodyPr>
          <a:lstStyle/>
          <a:p>
            <a:r>
              <a:rPr lang="nl-BE" dirty="0">
                <a:solidFill>
                  <a:srgbClr val="0070C0"/>
                </a:solidFill>
              </a:rPr>
              <a:t>Goedkeuring factuur : 250 euro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274833"/>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4726291"/>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kstvak 10"/>
          <p:cNvSpPr txBox="1"/>
          <p:nvPr/>
        </p:nvSpPr>
        <p:spPr>
          <a:xfrm>
            <a:off x="360000" y="2700000"/>
            <a:ext cx="5732980" cy="369332"/>
          </a:xfrm>
          <a:prstGeom prst="rect">
            <a:avLst/>
          </a:prstGeom>
          <a:noFill/>
        </p:spPr>
        <p:txBody>
          <a:bodyPr wrap="none" rtlCol="0">
            <a:spAutoFit/>
          </a:bodyPr>
          <a:lstStyle/>
          <a:p>
            <a:r>
              <a:rPr lang="nl-BE" dirty="0">
                <a:solidFill>
                  <a:srgbClr val="0070C0"/>
                </a:solidFill>
              </a:rPr>
              <a:t>Factuur op overgedragen inkooporder (validatie) : 300 euro</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1"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vak 14"/>
          <p:cNvSpPr txBox="1"/>
          <p:nvPr/>
        </p:nvSpPr>
        <p:spPr>
          <a:xfrm>
            <a:off x="360000" y="4366167"/>
            <a:ext cx="5968429" cy="369332"/>
          </a:xfrm>
          <a:prstGeom prst="rect">
            <a:avLst/>
          </a:prstGeom>
          <a:noFill/>
        </p:spPr>
        <p:txBody>
          <a:bodyPr wrap="none" rtlCol="0">
            <a:spAutoFit/>
          </a:bodyPr>
          <a:lstStyle/>
          <a:p>
            <a:r>
              <a:rPr lang="nl-BE" dirty="0">
                <a:solidFill>
                  <a:srgbClr val="0070C0"/>
                </a:solidFill>
              </a:rPr>
              <a:t>Goedkeuring factuur op overgedragen inkooporder : 300 euro</a:t>
            </a:r>
          </a:p>
        </p:txBody>
      </p:sp>
      <p:sp>
        <p:nvSpPr>
          <p:cNvPr id="16" name="Tekstvak 15"/>
          <p:cNvSpPr txBox="1"/>
          <p:nvPr/>
        </p:nvSpPr>
        <p:spPr>
          <a:xfrm>
            <a:off x="360000" y="2699628"/>
            <a:ext cx="5236626" cy="369332"/>
          </a:xfrm>
          <a:prstGeom prst="rect">
            <a:avLst/>
          </a:prstGeom>
          <a:noFill/>
        </p:spPr>
        <p:txBody>
          <a:bodyPr wrap="none" rtlCol="0">
            <a:spAutoFit/>
          </a:bodyPr>
          <a:lstStyle/>
          <a:p>
            <a:r>
              <a:rPr lang="nl-BE" dirty="0" err="1">
                <a:solidFill>
                  <a:srgbClr val="0070C0"/>
                </a:solidFill>
              </a:rPr>
              <a:t>Annulatie</a:t>
            </a:r>
            <a:r>
              <a:rPr lang="nl-BE" dirty="0">
                <a:solidFill>
                  <a:srgbClr val="0070C0"/>
                </a:solidFill>
              </a:rPr>
              <a:t> deel saldo inkooporder huidig jaar : 50 euro</a:t>
            </a:r>
          </a:p>
        </p:txBody>
      </p:sp>
      <p:sp>
        <p:nvSpPr>
          <p:cNvPr id="18" name="Tekstvak 17"/>
          <p:cNvSpPr txBox="1"/>
          <p:nvPr/>
        </p:nvSpPr>
        <p:spPr>
          <a:xfrm>
            <a:off x="360000" y="4366167"/>
            <a:ext cx="5654433" cy="369332"/>
          </a:xfrm>
          <a:prstGeom prst="rect">
            <a:avLst/>
          </a:prstGeom>
          <a:noFill/>
        </p:spPr>
        <p:txBody>
          <a:bodyPr wrap="none" rtlCol="0">
            <a:spAutoFit/>
          </a:bodyPr>
          <a:lstStyle/>
          <a:p>
            <a:r>
              <a:rPr lang="nl-BE" dirty="0" err="1">
                <a:solidFill>
                  <a:srgbClr val="0070C0"/>
                </a:solidFill>
              </a:rPr>
              <a:t>Annulatie</a:t>
            </a:r>
            <a:r>
              <a:rPr lang="nl-BE" dirty="0">
                <a:solidFill>
                  <a:srgbClr val="0070C0"/>
                </a:solidFill>
              </a:rPr>
              <a:t> deel saldo overgedragen inkooporder : 100 euro</a:t>
            </a:r>
          </a:p>
        </p:txBody>
      </p:sp>
      <p:pic>
        <p:nvPicPr>
          <p:cNvPr id="2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 y="4726291"/>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kstvak 18">
            <a:extLst>
              <a:ext uri="{FF2B5EF4-FFF2-40B4-BE49-F238E27FC236}">
                <a16:creationId xmlns:a16="http://schemas.microsoft.com/office/drawing/2014/main" id="{0D1DCA06-5272-4FCF-A8D2-A2F7AAE59866}"/>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16778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9218"/>
                                        </p:tgtEl>
                                      </p:cBhvr>
                                    </p:animEffect>
                                    <p:set>
                                      <p:cBhvr>
                                        <p:cTn id="10" dur="1" fill="hold">
                                          <p:stCondLst>
                                            <p:cond delay="999"/>
                                          </p:stCondLst>
                                        </p:cTn>
                                        <p:tgtEl>
                                          <p:spTgt spid="92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1"/>
                                        </p:tgtEl>
                                      </p:cBhvr>
                                    </p:animEffect>
                                    <p:set>
                                      <p:cBhvr>
                                        <p:cTn id="13" dur="1" fill="hold">
                                          <p:stCondLst>
                                            <p:cond delay="999"/>
                                          </p:stCondLst>
                                        </p:cTn>
                                        <p:tgtEl>
                                          <p:spTgt spid="1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10244"/>
                                        </p:tgtEl>
                                      </p:cBhvr>
                                    </p:animEffect>
                                    <p:set>
                                      <p:cBhvr>
                                        <p:cTn id="16" dur="1" fill="hold">
                                          <p:stCondLst>
                                            <p:cond delay="999"/>
                                          </p:stCondLst>
                                        </p:cTn>
                                        <p:tgtEl>
                                          <p:spTgt spid="10244"/>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2.77778E-7 2.59259E-6 L 0.00434 -0.50139 " pathEditMode="relative" rAng="0" ptsTypes="AA">
                                      <p:cBhvr>
                                        <p:cTn id="19" dur="2000" fill="hold"/>
                                        <p:tgtEl>
                                          <p:spTgt spid="10243"/>
                                        </p:tgtEl>
                                        <p:attrNameLst>
                                          <p:attrName>ppt_x</p:attrName>
                                          <p:attrName>ppt_y</p:attrName>
                                        </p:attrNameLst>
                                      </p:cBhvr>
                                      <p:rCtr x="208" y="-25069"/>
                                    </p:animMotion>
                                  </p:childTnLst>
                                </p:cTn>
                              </p:par>
                              <p:par>
                                <p:cTn id="20" presetID="64" presetClass="path" presetSubtype="0" accel="50000" decel="50000" fill="hold" grpId="0" nodeType="withEffect">
                                  <p:stCondLst>
                                    <p:cond delay="0"/>
                                  </p:stCondLst>
                                  <p:childTnLst>
                                    <p:animMotion origin="layout" path="M 5E-6 4.07407E-6 L -0.0007 -0.50487 " pathEditMode="relative" rAng="0" ptsTypes="AA">
                                      <p:cBhvr>
                                        <p:cTn id="21" dur="2000" fill="hold"/>
                                        <p:tgtEl>
                                          <p:spTgt spid="15"/>
                                        </p:tgtEl>
                                        <p:attrNameLst>
                                          <p:attrName>ppt_x</p:attrName>
                                          <p:attrName>ppt_y</p:attrName>
                                        </p:attrNameLst>
                                      </p:cBhvr>
                                      <p:rCtr x="-35" y="-25255"/>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59326" y="2708634"/>
            <a:ext cx="7001435" cy="831131"/>
          </a:xfrm>
        </p:spPr>
        <p:txBody>
          <a:bodyPr/>
          <a:lstStyle/>
          <a:p>
            <a:r>
              <a:rPr lang="nl-BE" sz="4000" dirty="0"/>
              <a:t>Rapportering – Algemeen</a:t>
            </a:r>
          </a:p>
        </p:txBody>
      </p:sp>
    </p:spTree>
    <p:extLst>
      <p:ext uri="{BB962C8B-B14F-4D97-AF65-F5344CB8AC3E}">
        <p14:creationId xmlns:p14="http://schemas.microsoft.com/office/powerpoint/2010/main" val="162970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360000" y="974750"/>
            <a:ext cx="5968429" cy="369332"/>
          </a:xfrm>
          <a:prstGeom prst="rect">
            <a:avLst/>
          </a:prstGeom>
          <a:noFill/>
        </p:spPr>
        <p:txBody>
          <a:bodyPr wrap="none" rtlCol="0">
            <a:spAutoFit/>
          </a:bodyPr>
          <a:lstStyle/>
          <a:p>
            <a:r>
              <a:rPr lang="nl-BE" dirty="0">
                <a:solidFill>
                  <a:srgbClr val="0070C0"/>
                </a:solidFill>
              </a:rPr>
              <a:t>Goedkeuring factuur op overgedragen inkooporder : 300 euro</a:t>
            </a: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33475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298701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4716496"/>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kstvak 25"/>
          <p:cNvSpPr txBox="1"/>
          <p:nvPr/>
        </p:nvSpPr>
        <p:spPr>
          <a:xfrm>
            <a:off x="360000" y="4356372"/>
            <a:ext cx="5654433" cy="369332"/>
          </a:xfrm>
          <a:prstGeom prst="rect">
            <a:avLst/>
          </a:prstGeom>
          <a:noFill/>
        </p:spPr>
        <p:txBody>
          <a:bodyPr wrap="none" rtlCol="0">
            <a:spAutoFit/>
          </a:bodyPr>
          <a:lstStyle/>
          <a:p>
            <a:r>
              <a:rPr lang="nl-BE" dirty="0" err="1">
                <a:solidFill>
                  <a:srgbClr val="0070C0"/>
                </a:solidFill>
              </a:rPr>
              <a:t>Annulatie</a:t>
            </a:r>
            <a:r>
              <a:rPr lang="nl-BE" dirty="0">
                <a:solidFill>
                  <a:srgbClr val="0070C0"/>
                </a:solidFill>
              </a:rPr>
              <a:t> deel saldo overgedragen inkooporder : 100 euro</a:t>
            </a:r>
          </a:p>
        </p:txBody>
      </p:sp>
      <p:sp>
        <p:nvSpPr>
          <p:cNvPr id="28" name="Tekstvak 27"/>
          <p:cNvSpPr txBox="1"/>
          <p:nvPr/>
        </p:nvSpPr>
        <p:spPr>
          <a:xfrm>
            <a:off x="360000" y="2626638"/>
            <a:ext cx="5236626" cy="369332"/>
          </a:xfrm>
          <a:prstGeom prst="rect">
            <a:avLst/>
          </a:prstGeom>
          <a:noFill/>
        </p:spPr>
        <p:txBody>
          <a:bodyPr wrap="none" rtlCol="0">
            <a:spAutoFit/>
          </a:bodyPr>
          <a:lstStyle/>
          <a:p>
            <a:r>
              <a:rPr lang="nl-BE" dirty="0" err="1">
                <a:solidFill>
                  <a:srgbClr val="0070C0"/>
                </a:solidFill>
              </a:rPr>
              <a:t>Annulatie</a:t>
            </a:r>
            <a:r>
              <a:rPr lang="nl-BE" dirty="0">
                <a:solidFill>
                  <a:srgbClr val="0070C0"/>
                </a:solidFill>
              </a:rPr>
              <a:t> deel saldo inkooporder huidig jaar : 50 euro</a:t>
            </a:r>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298701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kstvak 29"/>
          <p:cNvSpPr txBox="1"/>
          <p:nvPr/>
        </p:nvSpPr>
        <p:spPr>
          <a:xfrm>
            <a:off x="360000" y="2626638"/>
            <a:ext cx="3069686" cy="369332"/>
          </a:xfrm>
          <a:prstGeom prst="rect">
            <a:avLst/>
          </a:prstGeom>
          <a:noFill/>
        </p:spPr>
        <p:txBody>
          <a:bodyPr wrap="none" rtlCol="0">
            <a:spAutoFit/>
          </a:bodyPr>
          <a:lstStyle/>
          <a:p>
            <a:r>
              <a:rPr lang="nl-BE" dirty="0">
                <a:solidFill>
                  <a:srgbClr val="0070C0"/>
                </a:solidFill>
              </a:rPr>
              <a:t>Aanpassing overdrachtsbudget</a:t>
            </a:r>
          </a:p>
        </p:txBody>
      </p:sp>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4716496"/>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kstvak 31"/>
          <p:cNvSpPr txBox="1"/>
          <p:nvPr/>
        </p:nvSpPr>
        <p:spPr>
          <a:xfrm>
            <a:off x="360000" y="4356372"/>
            <a:ext cx="4396909" cy="369332"/>
          </a:xfrm>
          <a:prstGeom prst="rect">
            <a:avLst/>
          </a:prstGeom>
          <a:noFill/>
        </p:spPr>
        <p:txBody>
          <a:bodyPr wrap="none" rtlCol="0">
            <a:spAutoFit/>
          </a:bodyPr>
          <a:lstStyle/>
          <a:p>
            <a:r>
              <a:rPr lang="nl-BE" dirty="0">
                <a:solidFill>
                  <a:srgbClr val="0070C0"/>
                </a:solidFill>
              </a:rPr>
              <a:t>Verhoging inkooporder huidig jaar : 25 euro</a:t>
            </a:r>
          </a:p>
        </p:txBody>
      </p:sp>
      <p:sp>
        <p:nvSpPr>
          <p:cNvPr id="15" name="Tekstvak 14">
            <a:extLst>
              <a:ext uri="{FF2B5EF4-FFF2-40B4-BE49-F238E27FC236}">
                <a16:creationId xmlns:a16="http://schemas.microsoft.com/office/drawing/2014/main" id="{F911B43B-F064-46D1-9338-D116D82EDA51}"/>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11107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3"/>
                                        </p:tgtEl>
                                      </p:cBhvr>
                                    </p:animEffect>
                                    <p:set>
                                      <p:cBhvr>
                                        <p:cTn id="7" dur="1" fill="hold">
                                          <p:stCondLst>
                                            <p:cond delay="999"/>
                                          </p:stCondLst>
                                        </p:cTn>
                                        <p:tgtEl>
                                          <p:spTgt spid="2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2"/>
                                        </p:tgtEl>
                                      </p:cBhvr>
                                    </p:animEffect>
                                    <p:set>
                                      <p:cBhvr>
                                        <p:cTn id="10" dur="1" fill="hold">
                                          <p:stCondLst>
                                            <p:cond delay="999"/>
                                          </p:stCondLst>
                                        </p:cTn>
                                        <p:tgtEl>
                                          <p:spTgt spid="2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24"/>
                                        </p:tgtEl>
                                      </p:cBhvr>
                                    </p:animEffect>
                                    <p:set>
                                      <p:cBhvr>
                                        <p:cTn id="13" dur="1" fill="hold">
                                          <p:stCondLst>
                                            <p:cond delay="9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28"/>
                                        </p:tgtEl>
                                      </p:cBhvr>
                                    </p:animEffect>
                                    <p:set>
                                      <p:cBhvr>
                                        <p:cTn id="16" dur="1" fill="hold">
                                          <p:stCondLst>
                                            <p:cond delay="999"/>
                                          </p:stCondLst>
                                        </p:cTn>
                                        <p:tgtEl>
                                          <p:spTgt spid="28"/>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2.77778E-7 1.48148E-6 L 0.00434 -0.49884 " pathEditMode="relative" rAng="0" ptsTypes="AA">
                                      <p:cBhvr>
                                        <p:cTn id="19" dur="2000" fill="hold"/>
                                        <p:tgtEl>
                                          <p:spTgt spid="25"/>
                                        </p:tgtEl>
                                        <p:attrNameLst>
                                          <p:attrName>ppt_x</p:attrName>
                                          <p:attrName>ppt_y</p:attrName>
                                        </p:attrNameLst>
                                      </p:cBhvr>
                                      <p:rCtr x="208" y="-24954"/>
                                    </p:animMotion>
                                  </p:childTnLst>
                                </p:cTn>
                              </p:par>
                              <p:par>
                                <p:cTn id="20" presetID="64" presetClass="path" presetSubtype="0" accel="50000" decel="50000" fill="hold" grpId="0" nodeType="withEffect">
                                  <p:stCondLst>
                                    <p:cond delay="0"/>
                                  </p:stCondLst>
                                  <p:childTnLst>
                                    <p:animMotion origin="layout" path="M -1.11111E-6 2.96296E-6 L -0.00069 -0.49931 " pathEditMode="relative" rAng="0" ptsTypes="AA">
                                      <p:cBhvr>
                                        <p:cTn id="21" dur="2000" fill="hold"/>
                                        <p:tgtEl>
                                          <p:spTgt spid="26"/>
                                        </p:tgtEl>
                                        <p:attrNameLst>
                                          <p:attrName>ppt_x</p:attrName>
                                          <p:attrName>ppt_y</p:attrName>
                                        </p:attrNameLst>
                                      </p:cBhvr>
                                      <p:rCtr x="-35" y="-24977"/>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8" grpId="0"/>
      <p:bldP spid="30" grpId="0"/>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29" y="135275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62029" y="956750"/>
            <a:ext cx="5654433" cy="369332"/>
          </a:xfrm>
          <a:prstGeom prst="rect">
            <a:avLst/>
          </a:prstGeom>
          <a:noFill/>
        </p:spPr>
        <p:txBody>
          <a:bodyPr wrap="none" rtlCol="0">
            <a:spAutoFit/>
          </a:bodyPr>
          <a:lstStyle/>
          <a:p>
            <a:r>
              <a:rPr lang="nl-BE" dirty="0" err="1">
                <a:solidFill>
                  <a:srgbClr val="0070C0"/>
                </a:solidFill>
              </a:rPr>
              <a:t>Annulatie</a:t>
            </a:r>
            <a:r>
              <a:rPr lang="nl-BE" dirty="0">
                <a:solidFill>
                  <a:srgbClr val="0070C0"/>
                </a:solidFill>
              </a:rPr>
              <a:t> deel saldo overgedragen inkooporder : 100 euro</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360000" y="2699628"/>
            <a:ext cx="3069686" cy="369332"/>
          </a:xfrm>
          <a:prstGeom prst="rect">
            <a:avLst/>
          </a:prstGeom>
          <a:noFill/>
        </p:spPr>
        <p:txBody>
          <a:bodyPr wrap="none" rtlCol="0">
            <a:spAutoFit/>
          </a:bodyPr>
          <a:lstStyle/>
          <a:p>
            <a:r>
              <a:rPr lang="nl-BE" dirty="0">
                <a:solidFill>
                  <a:srgbClr val="0070C0"/>
                </a:solidFill>
              </a:rPr>
              <a:t>Aanpassing overdrachtsbudget</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4716496"/>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p:cNvSpPr txBox="1"/>
          <p:nvPr/>
        </p:nvSpPr>
        <p:spPr>
          <a:xfrm>
            <a:off x="360000" y="4356372"/>
            <a:ext cx="4396909" cy="369332"/>
          </a:xfrm>
          <a:prstGeom prst="rect">
            <a:avLst/>
          </a:prstGeom>
          <a:noFill/>
        </p:spPr>
        <p:txBody>
          <a:bodyPr wrap="none" rtlCol="0">
            <a:spAutoFit/>
          </a:bodyPr>
          <a:lstStyle/>
          <a:p>
            <a:r>
              <a:rPr lang="nl-BE" dirty="0">
                <a:solidFill>
                  <a:srgbClr val="0070C0"/>
                </a:solidFill>
              </a:rPr>
              <a:t>Verhoging inkooporder huidig jaar : 25 euro</a:t>
            </a: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kstvak 11"/>
          <p:cNvSpPr txBox="1"/>
          <p:nvPr/>
        </p:nvSpPr>
        <p:spPr>
          <a:xfrm>
            <a:off x="360000" y="2699628"/>
            <a:ext cx="4692888" cy="369332"/>
          </a:xfrm>
          <a:prstGeom prst="rect">
            <a:avLst/>
          </a:prstGeom>
          <a:noFill/>
        </p:spPr>
        <p:txBody>
          <a:bodyPr wrap="none" rtlCol="0">
            <a:spAutoFit/>
          </a:bodyPr>
          <a:lstStyle/>
          <a:p>
            <a:r>
              <a:rPr lang="nl-BE" dirty="0">
                <a:solidFill>
                  <a:srgbClr val="0070C0"/>
                </a:solidFill>
              </a:rPr>
              <a:t>Verhoging overgedragen inkooporder : 300 euro</a:t>
            </a:r>
          </a:p>
        </p:txBody>
      </p:sp>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 y="4716496"/>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vak 13"/>
          <p:cNvSpPr txBox="1"/>
          <p:nvPr/>
        </p:nvSpPr>
        <p:spPr>
          <a:xfrm>
            <a:off x="360000" y="4356496"/>
            <a:ext cx="2914324" cy="369332"/>
          </a:xfrm>
          <a:prstGeom prst="rect">
            <a:avLst/>
          </a:prstGeom>
          <a:noFill/>
        </p:spPr>
        <p:txBody>
          <a:bodyPr wrap="none" rtlCol="0">
            <a:spAutoFit/>
          </a:bodyPr>
          <a:lstStyle/>
          <a:p>
            <a:r>
              <a:rPr lang="nl-BE" dirty="0">
                <a:solidFill>
                  <a:srgbClr val="0070C0"/>
                </a:solidFill>
              </a:rPr>
              <a:t>Overdracht naar volgend jaar</a:t>
            </a:r>
          </a:p>
        </p:txBody>
      </p:sp>
      <p:sp>
        <p:nvSpPr>
          <p:cNvPr id="15" name="Tekstvak 14">
            <a:extLst>
              <a:ext uri="{FF2B5EF4-FFF2-40B4-BE49-F238E27FC236}">
                <a16:creationId xmlns:a16="http://schemas.microsoft.com/office/drawing/2014/main" id="{7196C8A4-AEEF-4BB0-9C18-F27C6C20D4BC}"/>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168961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7170"/>
                                        </p:tgtEl>
                                      </p:cBhvr>
                                    </p:animEffect>
                                    <p:set>
                                      <p:cBhvr>
                                        <p:cTn id="13" dur="1" fill="hold">
                                          <p:stCondLst>
                                            <p:cond delay="999"/>
                                          </p:stCondLst>
                                        </p:cTn>
                                        <p:tgtEl>
                                          <p:spTgt spid="717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2.77778E-7 1.48148E-6 L 0.00434 -0.48796 " pathEditMode="relative" rAng="0" ptsTypes="AA">
                                      <p:cBhvr>
                                        <p:cTn id="19" dur="2000" fill="hold"/>
                                        <p:tgtEl>
                                          <p:spTgt spid="7171"/>
                                        </p:tgtEl>
                                        <p:attrNameLst>
                                          <p:attrName>ppt_x</p:attrName>
                                          <p:attrName>ppt_y</p:attrName>
                                        </p:attrNameLst>
                                      </p:cBhvr>
                                      <p:rCtr x="208" y="-24398"/>
                                    </p:animMotion>
                                  </p:childTnLst>
                                </p:cTn>
                              </p:par>
                              <p:par>
                                <p:cTn id="20" presetID="64" presetClass="path" presetSubtype="0" accel="50000" decel="50000" fill="hold" grpId="0" nodeType="withEffect">
                                  <p:stCondLst>
                                    <p:cond delay="0"/>
                                  </p:stCondLst>
                                  <p:childTnLst>
                                    <p:animMotion origin="layout" path="M 2.5E-6 2.96296E-6 L 0.00034 -0.49815 " pathEditMode="relative" rAng="0" ptsTypes="AA">
                                      <p:cBhvr>
                                        <p:cTn id="21" dur="2000" fill="hold"/>
                                        <p:tgtEl>
                                          <p:spTgt spid="8"/>
                                        </p:tgtEl>
                                        <p:attrNameLst>
                                          <p:attrName>ppt_x</p:attrName>
                                          <p:attrName>ppt_y</p:attrName>
                                        </p:attrNameLst>
                                      </p:cBhvr>
                                      <p:rCtr x="17" y="-24907"/>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fade">
                                      <p:cBhvr>
                                        <p:cTn id="25" dur="1000"/>
                                        <p:tgtEl>
                                          <p:spTgt spid="71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73"/>
                                        </p:tgtEl>
                                        <p:attrNameLst>
                                          <p:attrName>style.visibility</p:attrName>
                                        </p:attrNameLst>
                                      </p:cBhvr>
                                      <p:to>
                                        <p:strVal val="visible"/>
                                      </p:to>
                                    </p:set>
                                    <p:animEffect transition="in" filter="fade">
                                      <p:cBhvr>
                                        <p:cTn id="33" dur="1000"/>
                                        <p:tgtEl>
                                          <p:spTgt spid="717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2888985"/>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60000" y="2528613"/>
            <a:ext cx="4692888" cy="369332"/>
          </a:xfrm>
          <a:prstGeom prst="rect">
            <a:avLst/>
          </a:prstGeom>
          <a:noFill/>
        </p:spPr>
        <p:txBody>
          <a:bodyPr wrap="none" rtlCol="0">
            <a:spAutoFit/>
          </a:bodyPr>
          <a:lstStyle/>
          <a:p>
            <a:r>
              <a:rPr lang="nl-BE" dirty="0">
                <a:solidFill>
                  <a:srgbClr val="0070C0"/>
                </a:solidFill>
              </a:rPr>
              <a:t>Verhoging overgedragen inkooporder : 300 euro</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4545357"/>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360000" y="4185357"/>
            <a:ext cx="2914324" cy="369332"/>
          </a:xfrm>
          <a:prstGeom prst="rect">
            <a:avLst/>
          </a:prstGeom>
          <a:noFill/>
        </p:spPr>
        <p:txBody>
          <a:bodyPr wrap="none" rtlCol="0">
            <a:spAutoFit/>
          </a:bodyPr>
          <a:lstStyle/>
          <a:p>
            <a:r>
              <a:rPr lang="nl-BE" dirty="0">
                <a:solidFill>
                  <a:srgbClr val="0070C0"/>
                </a:solidFill>
              </a:rPr>
              <a:t>Overdracht naar volgend jaar</a:t>
            </a:r>
          </a:p>
        </p:txBody>
      </p:sp>
      <p:sp>
        <p:nvSpPr>
          <p:cNvPr id="15" name="Tekstvak 14"/>
          <p:cNvSpPr txBox="1"/>
          <p:nvPr/>
        </p:nvSpPr>
        <p:spPr>
          <a:xfrm>
            <a:off x="360000" y="862389"/>
            <a:ext cx="4396909" cy="369332"/>
          </a:xfrm>
          <a:prstGeom prst="rect">
            <a:avLst/>
          </a:prstGeom>
          <a:noFill/>
        </p:spPr>
        <p:txBody>
          <a:bodyPr wrap="none" rtlCol="0">
            <a:spAutoFit/>
          </a:bodyPr>
          <a:lstStyle/>
          <a:p>
            <a:r>
              <a:rPr lang="nl-BE" dirty="0">
                <a:solidFill>
                  <a:srgbClr val="0070C0"/>
                </a:solidFill>
              </a:rPr>
              <a:t>Verhoging inkooporder huidig jaar : 25 euro</a:t>
            </a:r>
          </a:p>
        </p:txBody>
      </p:sp>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1258389"/>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vak 12">
            <a:extLst>
              <a:ext uri="{FF2B5EF4-FFF2-40B4-BE49-F238E27FC236}">
                <a16:creationId xmlns:a16="http://schemas.microsoft.com/office/drawing/2014/main" id="{1D0B965C-9124-4FEF-97A4-DDE1CEAA34F9}"/>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269743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5"/>
                                        </p:tgtEl>
                                      </p:cBhvr>
                                    </p:animEffect>
                                    <p:set>
                                      <p:cBhvr>
                                        <p:cTn id="13" dur="1" fill="hold">
                                          <p:stCondLst>
                                            <p:cond delay="999"/>
                                          </p:stCondLst>
                                        </p:cTn>
                                        <p:tgtEl>
                                          <p:spTgt spid="1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16"/>
                                        </p:tgtEl>
                                      </p:cBhvr>
                                    </p:animEffect>
                                    <p:set>
                                      <p:cBhvr>
                                        <p:cTn id="16" dur="1" fill="hold">
                                          <p:stCondLst>
                                            <p:cond delay="999"/>
                                          </p:stCondLst>
                                        </p:cTn>
                                        <p:tgtEl>
                                          <p:spTgt spid="16"/>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0.00295 0.14861 L 0.00434 -0.47639 " pathEditMode="relative" rAng="0" ptsTypes="AA">
                                      <p:cBhvr>
                                        <p:cTn id="19" dur="2000" fill="hold"/>
                                        <p:tgtEl>
                                          <p:spTgt spid="5"/>
                                        </p:tgtEl>
                                        <p:attrNameLst>
                                          <p:attrName>ppt_x</p:attrName>
                                          <p:attrName>ppt_y</p:attrName>
                                        </p:attrNameLst>
                                      </p:cBhvr>
                                      <p:rCtr x="365" y="-31250"/>
                                    </p:animMotion>
                                  </p:childTnLst>
                                </p:cTn>
                              </p:par>
                              <p:par>
                                <p:cTn id="20" presetID="64" presetClass="path" presetSubtype="0" accel="50000" decel="50000" fill="hold" grpId="0" nodeType="withEffect">
                                  <p:stCondLst>
                                    <p:cond delay="0"/>
                                  </p:stCondLst>
                                  <p:childTnLst>
                                    <p:animMotion origin="layout" path="M 0.00695 0.15949 L 0.00712 -0.48449 " pathEditMode="relative" rAng="0" ptsTypes="AA">
                                      <p:cBhvr>
                                        <p:cTn id="21" dur="2000" fill="hold"/>
                                        <p:tgtEl>
                                          <p:spTgt spid="6"/>
                                        </p:tgtEl>
                                        <p:attrNameLst>
                                          <p:attrName>ppt_x</p:attrName>
                                          <p:attrName>ppt_y</p:attrName>
                                        </p:attrNameLst>
                                      </p:cBhvr>
                                      <p:rCtr x="0" y="-3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8" name="Afbeelding 7">
            <a:extLst>
              <a:ext uri="{FF2B5EF4-FFF2-40B4-BE49-F238E27FC236}">
                <a16:creationId xmlns:a16="http://schemas.microsoft.com/office/drawing/2014/main" id="{9689316B-1452-4B26-B33F-9B71F2AA714E}"/>
              </a:ext>
            </a:extLst>
          </p:cNvPr>
          <p:cNvPicPr>
            <a:picLocks noChangeAspect="1"/>
          </p:cNvPicPr>
          <p:nvPr/>
        </p:nvPicPr>
        <p:blipFill>
          <a:blip r:embed="rId3"/>
          <a:stretch>
            <a:fillRect/>
          </a:stretch>
        </p:blipFill>
        <p:spPr>
          <a:xfrm>
            <a:off x="707178" y="987660"/>
            <a:ext cx="7923093" cy="4738437"/>
          </a:xfrm>
          <a:prstGeom prst="rect">
            <a:avLst/>
          </a:prstGeom>
        </p:spPr>
      </p:pic>
    </p:spTree>
    <p:extLst>
      <p:ext uri="{BB962C8B-B14F-4D97-AF65-F5344CB8AC3E}">
        <p14:creationId xmlns:p14="http://schemas.microsoft.com/office/powerpoint/2010/main" val="4152176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3" name="Afbeelding 2">
            <a:extLst>
              <a:ext uri="{FF2B5EF4-FFF2-40B4-BE49-F238E27FC236}">
                <a16:creationId xmlns:a16="http://schemas.microsoft.com/office/drawing/2014/main" id="{9469BC5E-BE15-4D1F-99C4-F3451BB9581B}"/>
              </a:ext>
            </a:extLst>
          </p:cNvPr>
          <p:cNvPicPr>
            <a:picLocks noChangeAspect="1"/>
          </p:cNvPicPr>
          <p:nvPr/>
        </p:nvPicPr>
        <p:blipFill>
          <a:blip r:embed="rId3"/>
          <a:stretch>
            <a:fillRect/>
          </a:stretch>
        </p:blipFill>
        <p:spPr>
          <a:xfrm>
            <a:off x="678096" y="1066207"/>
            <a:ext cx="8008557" cy="4508969"/>
          </a:xfrm>
          <a:prstGeom prst="rect">
            <a:avLst/>
          </a:prstGeom>
        </p:spPr>
      </p:pic>
    </p:spTree>
    <p:extLst>
      <p:ext uri="{BB962C8B-B14F-4D97-AF65-F5344CB8AC3E}">
        <p14:creationId xmlns:p14="http://schemas.microsoft.com/office/powerpoint/2010/main" val="561143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4" name="Afbeelding 3">
            <a:extLst>
              <a:ext uri="{FF2B5EF4-FFF2-40B4-BE49-F238E27FC236}">
                <a16:creationId xmlns:a16="http://schemas.microsoft.com/office/drawing/2014/main" id="{8BA82F8C-622B-4A2E-8E92-19B58B902262}"/>
              </a:ext>
            </a:extLst>
          </p:cNvPr>
          <p:cNvPicPr>
            <a:picLocks noChangeAspect="1"/>
          </p:cNvPicPr>
          <p:nvPr/>
        </p:nvPicPr>
        <p:blipFill>
          <a:blip r:embed="rId3"/>
          <a:stretch>
            <a:fillRect/>
          </a:stretch>
        </p:blipFill>
        <p:spPr>
          <a:xfrm>
            <a:off x="652515" y="1002825"/>
            <a:ext cx="8083917" cy="4572352"/>
          </a:xfrm>
          <a:prstGeom prst="rect">
            <a:avLst/>
          </a:prstGeom>
        </p:spPr>
      </p:pic>
    </p:spTree>
    <p:extLst>
      <p:ext uri="{BB962C8B-B14F-4D97-AF65-F5344CB8AC3E}">
        <p14:creationId xmlns:p14="http://schemas.microsoft.com/office/powerpoint/2010/main" val="3870590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3" name="Afbeelding 2">
            <a:extLst>
              <a:ext uri="{FF2B5EF4-FFF2-40B4-BE49-F238E27FC236}">
                <a16:creationId xmlns:a16="http://schemas.microsoft.com/office/drawing/2014/main" id="{0B225EC3-6248-4A68-82A3-018FE30193BC}"/>
              </a:ext>
            </a:extLst>
          </p:cNvPr>
          <p:cNvPicPr>
            <a:picLocks noChangeAspect="1"/>
          </p:cNvPicPr>
          <p:nvPr/>
        </p:nvPicPr>
        <p:blipFill>
          <a:blip r:embed="rId3"/>
          <a:stretch>
            <a:fillRect/>
          </a:stretch>
        </p:blipFill>
        <p:spPr>
          <a:xfrm>
            <a:off x="665826" y="991461"/>
            <a:ext cx="8123067" cy="4614685"/>
          </a:xfrm>
          <a:prstGeom prst="rect">
            <a:avLst/>
          </a:prstGeom>
        </p:spPr>
      </p:pic>
    </p:spTree>
    <p:extLst>
      <p:ext uri="{BB962C8B-B14F-4D97-AF65-F5344CB8AC3E}">
        <p14:creationId xmlns:p14="http://schemas.microsoft.com/office/powerpoint/2010/main" val="1801396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4" name="Afbeelding 3">
            <a:extLst>
              <a:ext uri="{FF2B5EF4-FFF2-40B4-BE49-F238E27FC236}">
                <a16:creationId xmlns:a16="http://schemas.microsoft.com/office/drawing/2014/main" id="{588C43E5-EE03-4567-8AC2-37F053E9C66E}"/>
              </a:ext>
            </a:extLst>
          </p:cNvPr>
          <p:cNvPicPr>
            <a:picLocks noChangeAspect="1"/>
          </p:cNvPicPr>
          <p:nvPr/>
        </p:nvPicPr>
        <p:blipFill>
          <a:blip r:embed="rId3"/>
          <a:stretch>
            <a:fillRect/>
          </a:stretch>
        </p:blipFill>
        <p:spPr>
          <a:xfrm>
            <a:off x="648070" y="1059194"/>
            <a:ext cx="8128298" cy="4560371"/>
          </a:xfrm>
          <a:prstGeom prst="rect">
            <a:avLst/>
          </a:prstGeom>
        </p:spPr>
      </p:pic>
    </p:spTree>
    <p:extLst>
      <p:ext uri="{BB962C8B-B14F-4D97-AF65-F5344CB8AC3E}">
        <p14:creationId xmlns:p14="http://schemas.microsoft.com/office/powerpoint/2010/main" val="2285583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3" name="Afbeelding 2">
            <a:extLst>
              <a:ext uri="{FF2B5EF4-FFF2-40B4-BE49-F238E27FC236}">
                <a16:creationId xmlns:a16="http://schemas.microsoft.com/office/drawing/2014/main" id="{737CA8ED-18DB-4946-A6AE-DE356E58985A}"/>
              </a:ext>
            </a:extLst>
          </p:cNvPr>
          <p:cNvPicPr>
            <a:picLocks noChangeAspect="1"/>
          </p:cNvPicPr>
          <p:nvPr/>
        </p:nvPicPr>
        <p:blipFill>
          <a:blip r:embed="rId3"/>
          <a:stretch>
            <a:fillRect/>
          </a:stretch>
        </p:blipFill>
        <p:spPr>
          <a:xfrm>
            <a:off x="644562" y="1030533"/>
            <a:ext cx="8135454" cy="4552198"/>
          </a:xfrm>
          <a:prstGeom prst="rect">
            <a:avLst/>
          </a:prstGeom>
        </p:spPr>
      </p:pic>
    </p:spTree>
    <p:extLst>
      <p:ext uri="{BB962C8B-B14F-4D97-AF65-F5344CB8AC3E}">
        <p14:creationId xmlns:p14="http://schemas.microsoft.com/office/powerpoint/2010/main" val="670691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4" name="Afbeelding 3">
            <a:extLst>
              <a:ext uri="{FF2B5EF4-FFF2-40B4-BE49-F238E27FC236}">
                <a16:creationId xmlns:a16="http://schemas.microsoft.com/office/drawing/2014/main" id="{1402A4C3-D787-4370-B569-A3CAF3CC5464}"/>
              </a:ext>
            </a:extLst>
          </p:cNvPr>
          <p:cNvPicPr>
            <a:picLocks noChangeAspect="1"/>
          </p:cNvPicPr>
          <p:nvPr/>
        </p:nvPicPr>
        <p:blipFill>
          <a:blip r:embed="rId3"/>
          <a:stretch>
            <a:fillRect/>
          </a:stretch>
        </p:blipFill>
        <p:spPr>
          <a:xfrm>
            <a:off x="683579" y="1063506"/>
            <a:ext cx="8158579" cy="4537980"/>
          </a:xfrm>
          <a:prstGeom prst="rect">
            <a:avLst/>
          </a:prstGeom>
        </p:spPr>
      </p:pic>
    </p:spTree>
    <p:extLst>
      <p:ext uri="{BB962C8B-B14F-4D97-AF65-F5344CB8AC3E}">
        <p14:creationId xmlns:p14="http://schemas.microsoft.com/office/powerpoint/2010/main" val="153161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Rapportering - Algemeen</a:t>
            </a:r>
          </a:p>
        </p:txBody>
      </p:sp>
      <p:sp>
        <p:nvSpPr>
          <p:cNvPr id="6" name="Rectangle 3">
            <a:extLst>
              <a:ext uri="{FF2B5EF4-FFF2-40B4-BE49-F238E27FC236}">
                <a16:creationId xmlns:a16="http://schemas.microsoft.com/office/drawing/2014/main" id="{7ECAAE38-D159-4BD1-8CDF-7DCB18992B3B}"/>
              </a:ext>
            </a:extLst>
          </p:cNvPr>
          <p:cNvSpPr txBox="1">
            <a:spLocks noChangeArrowheads="1"/>
          </p:cNvSpPr>
          <p:nvPr/>
        </p:nvSpPr>
        <p:spPr bwMode="auto">
          <a:xfrm>
            <a:off x="347585" y="730596"/>
            <a:ext cx="8927042" cy="539680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
                <a:srgbClr val="FF0000"/>
              </a:buClr>
              <a:buSzTx/>
              <a:tabLst/>
              <a:defRPr/>
            </a:pPr>
            <a:r>
              <a:rPr kumimoji="0" lang="nl-BE" sz="2000" b="0" i="0" u="none" strike="noStrike" kern="0" cap="none" spc="0" normalizeH="0" baseline="0" noProof="0" dirty="0">
                <a:ln>
                  <a:noFill/>
                </a:ln>
                <a:solidFill>
                  <a:schemeClr val="tx1"/>
                </a:solidFill>
                <a:effectLst/>
                <a:uLnTx/>
                <a:uFillTx/>
                <a:latin typeface="+mn-lt"/>
                <a:ea typeface="+mn-ea"/>
                <a:cs typeface="+mn-cs"/>
              </a:rPr>
              <a:t>Flexibele en </a:t>
            </a:r>
            <a:r>
              <a:rPr lang="nl-BE" sz="2000" b="0" kern="0" dirty="0">
                <a:latin typeface="+mn-lt"/>
                <a:cs typeface="+mn-cs"/>
              </a:rPr>
              <a:t>“</a:t>
            </a:r>
            <a:r>
              <a:rPr lang="nl-BE" sz="2000" b="0" kern="0" dirty="0" err="1">
                <a:latin typeface="+mn-lt"/>
                <a:cs typeface="+mn-cs"/>
              </a:rPr>
              <a:t>Near</a:t>
            </a:r>
            <a:r>
              <a:rPr lang="nl-BE" sz="2000" b="0" kern="0" dirty="0">
                <a:latin typeface="+mn-lt"/>
                <a:cs typeface="+mn-cs"/>
              </a:rPr>
              <a:t>-</a:t>
            </a:r>
            <a:r>
              <a:rPr kumimoji="0" lang="nl-BE" sz="2000" b="0" i="0" u="none" strike="noStrike" kern="0" cap="none" spc="0" normalizeH="0" baseline="0" noProof="0" dirty="0">
                <a:ln>
                  <a:noFill/>
                </a:ln>
                <a:solidFill>
                  <a:schemeClr val="tx1"/>
                </a:solidFill>
                <a:effectLst/>
                <a:uLnTx/>
                <a:uFillTx/>
                <a:latin typeface="+mn-lt"/>
                <a:ea typeface="+mn-ea"/>
                <a:cs typeface="+mn-cs"/>
              </a:rPr>
              <a:t>Real-time”</a:t>
            </a:r>
            <a:r>
              <a:rPr kumimoji="0" lang="nl-BE" sz="2000" b="0" i="0" u="none" strike="noStrike" kern="0" cap="none" spc="0" normalizeH="0" noProof="0" dirty="0">
                <a:ln>
                  <a:noFill/>
                </a:ln>
                <a:solidFill>
                  <a:schemeClr val="tx1"/>
                </a:solidFill>
                <a:effectLst/>
                <a:uLnTx/>
                <a:uFillTx/>
                <a:latin typeface="+mn-lt"/>
                <a:ea typeface="+mn-ea"/>
                <a:cs typeface="+mn-cs"/>
              </a:rPr>
              <a:t> of </a:t>
            </a:r>
            <a:r>
              <a:rPr kumimoji="0" lang="nl-BE" sz="2000" b="0" i="0" u="none" strike="noStrike" kern="0" cap="none" spc="0" normalizeH="0" baseline="0" noProof="0" dirty="0">
                <a:ln>
                  <a:noFill/>
                </a:ln>
                <a:solidFill>
                  <a:schemeClr val="tx1"/>
                </a:solidFill>
                <a:effectLst/>
                <a:uLnTx/>
                <a:uFillTx/>
                <a:latin typeface="+mn-lt"/>
                <a:ea typeface="+mn-ea"/>
                <a:cs typeface="+mn-cs"/>
              </a:rPr>
              <a:t>DAG-1 rapportering</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nl-NL" sz="1600" b="0" i="0" u="none" strike="noStrike" kern="0" cap="none" spc="0" normalizeH="0" baseline="0" noProof="0" dirty="0">
                <a:ln>
                  <a:noFill/>
                </a:ln>
                <a:solidFill>
                  <a:schemeClr val="tx1"/>
                </a:solidFill>
                <a:effectLst/>
                <a:uLnTx/>
                <a:uFillTx/>
                <a:latin typeface="+mn-lt"/>
              </a:rPr>
              <a:t>Integratie met </a:t>
            </a:r>
            <a:r>
              <a:rPr kumimoji="0" lang="nl-NL" sz="1600" b="0" i="0" u="none" strike="noStrike" kern="0" cap="none" spc="0" normalizeH="0" baseline="0" noProof="0" dirty="0" err="1">
                <a:ln>
                  <a:noFill/>
                </a:ln>
                <a:solidFill>
                  <a:schemeClr val="tx1"/>
                </a:solidFill>
                <a:effectLst/>
                <a:uLnTx/>
                <a:uFillTx/>
                <a:latin typeface="+mn-lt"/>
              </a:rPr>
              <a:t>OraFin</a:t>
            </a:r>
            <a:r>
              <a:rPr kumimoji="0" lang="nl-NL" sz="1600" b="0" i="0" u="none" strike="noStrike" kern="0" cap="none" spc="0" normalizeH="0" baseline="0" noProof="0" dirty="0">
                <a:ln>
                  <a:noFill/>
                </a:ln>
                <a:solidFill>
                  <a:schemeClr val="tx1"/>
                </a:solidFill>
                <a:effectLst/>
                <a:uLnTx/>
                <a:uFillTx/>
                <a:latin typeface="+mn-lt"/>
              </a:rPr>
              <a:t>: doorklikken naar </a:t>
            </a:r>
            <a:r>
              <a:rPr kumimoji="0" lang="nl-NL" sz="1600" b="0" i="0" u="none" strike="noStrike" kern="0" cap="none" spc="0" normalizeH="0" baseline="0" noProof="0" dirty="0" err="1">
                <a:ln>
                  <a:noFill/>
                </a:ln>
                <a:solidFill>
                  <a:schemeClr val="tx1"/>
                </a:solidFill>
                <a:effectLst/>
                <a:uLnTx/>
                <a:uFillTx/>
                <a:latin typeface="+mn-lt"/>
              </a:rPr>
              <a:t>OraFin</a:t>
            </a:r>
            <a:r>
              <a:rPr kumimoji="0" lang="nl-NL" sz="1600" b="0" i="0" u="none" strike="noStrike" kern="0" cap="none" spc="0" normalizeH="0" baseline="0" noProof="0" dirty="0">
                <a:ln>
                  <a:noFill/>
                </a:ln>
                <a:solidFill>
                  <a:schemeClr val="tx1"/>
                </a:solidFill>
                <a:effectLst/>
                <a:uLnTx/>
                <a:uFillTx/>
                <a:latin typeface="+mn-lt"/>
              </a:rPr>
              <a:t> vanuit rapporten </a:t>
            </a:r>
            <a:br>
              <a:rPr kumimoji="0" lang="nl-NL" sz="1600" b="0" i="0" u="none" strike="noStrike" kern="0" cap="none" spc="0" normalizeH="0" baseline="0" noProof="0" dirty="0">
                <a:ln>
                  <a:noFill/>
                </a:ln>
                <a:solidFill>
                  <a:schemeClr val="tx1"/>
                </a:solidFill>
                <a:effectLst/>
                <a:uLnTx/>
                <a:uFillTx/>
                <a:latin typeface="+mn-lt"/>
              </a:rPr>
            </a:br>
            <a:endParaRPr lang="nl-BE" sz="800" b="0" kern="0" dirty="0">
              <a:latin typeface="+mn-lt"/>
            </a:endParaRP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nl-NL" sz="1600" b="0" kern="0" dirty="0">
                <a:latin typeface="+mn-lt"/>
              </a:rPr>
              <a:t>Datawarehouse-rapportering (DWH)</a:t>
            </a:r>
            <a:br>
              <a:rPr lang="nl-NL" sz="1600" b="0" kern="0" dirty="0">
                <a:latin typeface="+mn-lt"/>
              </a:rPr>
            </a:br>
            <a:endParaRPr lang="nl-NL" sz="800" b="0" kern="0" dirty="0">
              <a:latin typeface="+mn-lt"/>
            </a:endParaRP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nl-NL" sz="1600" b="0" kern="0" dirty="0" err="1">
                <a:latin typeface="+mn-lt"/>
              </a:rPr>
              <a:t>Near</a:t>
            </a:r>
            <a:r>
              <a:rPr lang="nl-NL" sz="1600" b="0" kern="0" dirty="0">
                <a:latin typeface="+mn-lt"/>
              </a:rPr>
              <a:t>-Real-time rapportering : weergave is +/-actuele situatie</a:t>
            </a:r>
          </a:p>
          <a:p>
            <a:pPr marL="1200150" lvl="2" indent="-285750" eaLnBrk="0" hangingPunct="0">
              <a:spcBef>
                <a:spcPct val="20000"/>
              </a:spcBef>
              <a:buFont typeface="Wingdings" panose="05000000000000000000" pitchFamily="2" charset="2"/>
              <a:buChar char="Ø"/>
              <a:defRPr/>
            </a:pPr>
            <a:r>
              <a:rPr lang="nl-NL" sz="1600" b="0" kern="0" dirty="0">
                <a:latin typeface="+mn-lt"/>
              </a:rPr>
              <a:t>SHARP </a:t>
            </a:r>
            <a:r>
              <a:rPr lang="nl-NL" sz="1600" b="0" kern="0" dirty="0" err="1">
                <a:latin typeface="+mn-lt"/>
              </a:rPr>
              <a:t>refresh</a:t>
            </a:r>
            <a:r>
              <a:rPr lang="nl-NL" sz="1600" b="0" kern="0" dirty="0">
                <a:latin typeface="+mn-lt"/>
              </a:rPr>
              <a:t> mechanisme: DWH tabellen worden continue </a:t>
            </a:r>
            <a:r>
              <a:rPr lang="nl-NL" sz="1600" b="0" kern="0" dirty="0" err="1">
                <a:latin typeface="+mn-lt"/>
              </a:rPr>
              <a:t>gerefresht</a:t>
            </a:r>
            <a:r>
              <a:rPr lang="nl-NL" sz="1600" b="0" kern="0" dirty="0">
                <a:latin typeface="+mn-lt"/>
              </a:rPr>
              <a:t> volgens </a:t>
            </a:r>
            <a:r>
              <a:rPr lang="nl-NL" sz="1600" b="0" kern="0" dirty="0" err="1">
                <a:latin typeface="+mn-lt"/>
              </a:rPr>
              <a:t>refresh</a:t>
            </a:r>
            <a:r>
              <a:rPr lang="nl-NL" sz="1600" b="0" kern="0" dirty="0">
                <a:latin typeface="+mn-lt"/>
              </a:rPr>
              <a:t>-schema </a:t>
            </a:r>
            <a:r>
              <a:rPr lang="nl-NL" sz="1600" b="0" kern="0" dirty="0" err="1">
                <a:latin typeface="+mn-lt"/>
              </a:rPr>
              <a:t>ifv</a:t>
            </a:r>
            <a:r>
              <a:rPr lang="nl-NL" sz="1600" b="0" kern="0" dirty="0">
                <a:latin typeface="+mn-lt"/>
              </a:rPr>
              <a:t> functionele noden en technische mogelijkheden:</a:t>
            </a:r>
          </a:p>
          <a:p>
            <a:pPr marL="1657350" lvl="3" indent="-285750" eaLnBrk="0" hangingPunct="0">
              <a:spcBef>
                <a:spcPct val="20000"/>
              </a:spcBef>
              <a:buFont typeface="Wingdings" panose="05000000000000000000" pitchFamily="2" charset="2"/>
              <a:buChar char="Ø"/>
              <a:defRPr/>
            </a:pPr>
            <a:r>
              <a:rPr lang="en-US" sz="900" b="0" i="1" kern="0" dirty="0">
                <a:solidFill>
                  <a:schemeClr val="bg2">
                    <a:lumMod val="75000"/>
                  </a:schemeClr>
                </a:solidFill>
                <a:latin typeface="+mn-lt"/>
              </a:rPr>
              <a:t>INTERVAL_2_MIN   INTERVAL_5_MIN   INTERVAL_10_MIN   INTERVAL_1_HOUR   DAILY_20H   DAILY_21H   WEEKLY_FRI_21H</a:t>
            </a:r>
            <a:endParaRPr lang="nl-NL" sz="900" b="0" i="1" kern="0" dirty="0">
              <a:solidFill>
                <a:schemeClr val="bg2">
                  <a:lumMod val="75000"/>
                </a:schemeClr>
              </a:solidFill>
              <a:latin typeface="+mn-lt"/>
            </a:endParaRPr>
          </a:p>
          <a:p>
            <a:pPr marL="1200150" lvl="2" indent="-285750" eaLnBrk="0" hangingPunct="0">
              <a:spcBef>
                <a:spcPct val="20000"/>
              </a:spcBef>
              <a:buFont typeface="Wingdings" panose="05000000000000000000" pitchFamily="2" charset="2"/>
              <a:buChar char="Ø"/>
              <a:defRPr/>
            </a:pPr>
            <a:r>
              <a:rPr lang="nl-BE" sz="1600" u="sng" kern="0" dirty="0"/>
              <a:t>Opmerking</a:t>
            </a:r>
            <a:r>
              <a:rPr lang="nl-BE" sz="1600" kern="0" dirty="0"/>
              <a:t>: </a:t>
            </a:r>
            <a:r>
              <a:rPr lang="nl-BE" sz="1600" kern="0" dirty="0">
                <a:solidFill>
                  <a:srgbClr val="00B0F0"/>
                </a:solidFill>
              </a:rPr>
              <a:t>Doorboeken naar grootboek </a:t>
            </a:r>
            <a:r>
              <a:rPr lang="nl-BE" sz="1600" kern="0" dirty="0"/>
              <a:t>voor PO (Inkooporders en Bestelaanvragen), AP (Facturen) en AR (Debiteuren) hulpdagboeken niet Online maar via simultane aanvraag</a:t>
            </a:r>
          </a:p>
          <a:p>
            <a:pPr marL="1657350" lvl="3" indent="-285750" eaLnBrk="0" hangingPunct="0">
              <a:spcBef>
                <a:spcPct val="20000"/>
              </a:spcBef>
              <a:buFont typeface="Wingdings" pitchFamily="2" charset="2"/>
              <a:buChar char="Ø"/>
              <a:defRPr/>
            </a:pPr>
            <a:r>
              <a:rPr lang="nl-BE" sz="1200" b="0" kern="0" dirty="0">
                <a:solidFill>
                  <a:srgbClr val="00B0F0"/>
                </a:solidFill>
                <a:latin typeface="+mn-lt"/>
              </a:rPr>
              <a:t>Impact op alle rapporten met journaal en balans informatie (Budget en Grootboek)</a:t>
            </a:r>
          </a:p>
          <a:p>
            <a:pPr marL="1657350" lvl="3" indent="-285750" eaLnBrk="0" hangingPunct="0">
              <a:spcBef>
                <a:spcPct val="20000"/>
              </a:spcBef>
              <a:buFont typeface="Wingdings" pitchFamily="2" charset="2"/>
              <a:buChar char="Ø"/>
              <a:defRPr/>
            </a:pPr>
            <a:r>
              <a:rPr lang="nl-BE" sz="1200" b="0" kern="0" dirty="0">
                <a:latin typeface="+mn-lt"/>
              </a:rPr>
              <a:t>Wel online boeken voor declaraties en Interne verrichtingen</a:t>
            </a:r>
          </a:p>
          <a:p>
            <a:pPr marL="1657350" lvl="3" indent="-285750" eaLnBrk="0" hangingPunct="0">
              <a:spcBef>
                <a:spcPct val="20000"/>
              </a:spcBef>
              <a:buFont typeface="Wingdings" pitchFamily="2" charset="2"/>
              <a:buChar char="Ø"/>
              <a:defRPr/>
            </a:pPr>
            <a:r>
              <a:rPr lang="nl-BE" sz="1200" b="0" kern="0" dirty="0">
                <a:latin typeface="+mn-lt"/>
              </a:rPr>
              <a:t>Inkooporders, bestelaanvragen, facturen om de 15 min doorboeking naar grootboek. </a:t>
            </a:r>
            <a:br>
              <a:rPr lang="nl-BE" sz="1200" b="0" kern="0" dirty="0">
                <a:latin typeface="+mn-lt"/>
              </a:rPr>
            </a:br>
            <a:r>
              <a:rPr lang="nl-BE" sz="1200" kern="0" dirty="0"/>
              <a:t>Ieder uur voor transacties/creditnota’s, ontvangsten en overige ontvangsten (door)boeking van de opgeslagen en/of op volledig gezette verrichtingen</a:t>
            </a:r>
            <a:br>
              <a:rPr lang="nl-BE" sz="1200" kern="0" dirty="0"/>
            </a:br>
            <a:r>
              <a:rPr lang="nl-BE" sz="1200" kern="0" dirty="0"/>
              <a:t>1 maal nachtelijke verwerking voor alles</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nl-NL" sz="1600" b="0" kern="0" dirty="0">
                <a:latin typeface="+mn-lt"/>
              </a:rPr>
              <a:t>DAG-1 rapportering voor specifieke rapporten (vermelding op pagina)</a:t>
            </a:r>
            <a:br>
              <a:rPr lang="nl-NL" sz="1600" b="0" kern="0" dirty="0">
                <a:latin typeface="+mn-lt"/>
              </a:rPr>
            </a:br>
            <a:endParaRPr lang="nl-NL" sz="800" b="0" kern="0" dirty="0">
              <a:latin typeface="+mn-lt"/>
            </a:endParaRP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nl-BE" sz="1600" b="0" kern="0" dirty="0">
                <a:latin typeface="+mn-lt"/>
              </a:rPr>
              <a:t>Dagelijks nachtelijke </a:t>
            </a:r>
            <a:r>
              <a:rPr lang="nl-BE" sz="1600" b="0" kern="0" dirty="0" err="1">
                <a:latin typeface="+mn-lt"/>
              </a:rPr>
              <a:t>refresh</a:t>
            </a:r>
            <a:r>
              <a:rPr lang="nl-BE" sz="1600" b="0" kern="0" dirty="0">
                <a:latin typeface="+mn-lt"/>
              </a:rPr>
              <a:t> jobs via ETL tool (ODI) tussen 23u en 04u</a:t>
            </a:r>
            <a:br>
              <a:rPr lang="nl-BE" sz="1600" b="0" kern="0" dirty="0">
                <a:latin typeface="+mn-lt"/>
              </a:rPr>
            </a:br>
            <a:r>
              <a:rPr lang="nl-BE" sz="1600" b="0" kern="0" dirty="0">
                <a:latin typeface="+mn-lt"/>
              </a:rPr>
              <a:t>Wekelijkse job tussen zaterdag 18u en zondag 6u (Bestedingen/Facturen/Journaal Lijnen)</a:t>
            </a:r>
            <a:br>
              <a:rPr lang="nl-BE" sz="1600" b="0" kern="0" dirty="0">
                <a:latin typeface="+mn-lt"/>
              </a:rPr>
            </a:br>
            <a:endParaRPr lang="nl-NL" sz="700" b="0" kern="0" dirty="0">
              <a:latin typeface="+mn-lt"/>
            </a:endParaRPr>
          </a:p>
        </p:txBody>
      </p:sp>
    </p:spTree>
    <p:extLst>
      <p:ext uri="{BB962C8B-B14F-4D97-AF65-F5344CB8AC3E}">
        <p14:creationId xmlns:p14="http://schemas.microsoft.com/office/powerpoint/2010/main" val="3762265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pic>
        <p:nvPicPr>
          <p:cNvPr id="9" name="Picture 2">
            <a:extLst>
              <a:ext uri="{FF2B5EF4-FFF2-40B4-BE49-F238E27FC236}">
                <a16:creationId xmlns:a16="http://schemas.microsoft.com/office/drawing/2014/main" id="{BD6DC44B-579E-4CF3-8EB1-8A8C197B8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87461"/>
            <a:ext cx="9144000" cy="277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a:extLst>
              <a:ext uri="{FF2B5EF4-FFF2-40B4-BE49-F238E27FC236}">
                <a16:creationId xmlns:a16="http://schemas.microsoft.com/office/drawing/2014/main" id="{42D57A5D-F5DE-47EA-B7C1-677D845EAB03}"/>
              </a:ext>
            </a:extLst>
          </p:cNvPr>
          <p:cNvSpPr>
            <a:spLocks noChangeArrowheads="1"/>
          </p:cNvSpPr>
          <p:nvPr/>
        </p:nvSpPr>
        <p:spPr bwMode="auto">
          <a:xfrm>
            <a:off x="-1" y="2439527"/>
            <a:ext cx="9144000" cy="3400265"/>
          </a:xfrm>
          <a:prstGeom prst="rect">
            <a:avLst/>
          </a:prstGeom>
          <a:solidFill>
            <a:schemeClr val="bg1">
              <a:alpha val="85000"/>
            </a:schemeClr>
          </a:solidFill>
          <a:ln w="9525">
            <a:noFill/>
            <a:miter lim="800000"/>
            <a:headEnd/>
            <a:tailEnd/>
          </a:ln>
          <a:effectLst/>
        </p:spPr>
        <p:txBody>
          <a:bodyPr wrap="none" anchor="ctr"/>
          <a:lstStyle/>
          <a:p>
            <a:pPr eaLnBrk="0" hangingPunct="0">
              <a:defRPr/>
            </a:pPr>
            <a:endParaRPr lang="nl-BE">
              <a:effectLst>
                <a:outerShdw blurRad="38100" dist="38100" dir="2700000" algn="tl">
                  <a:srgbClr val="000000">
                    <a:alpha val="43137"/>
                  </a:srgbClr>
                </a:outerShdw>
              </a:effectLst>
              <a:latin typeface="Times" pitchFamily="18" charset="0"/>
              <a:cs typeface="+mn-cs"/>
            </a:endParaRPr>
          </a:p>
        </p:txBody>
      </p:sp>
      <p:sp>
        <p:nvSpPr>
          <p:cNvPr id="11" name="Tijdelijke aanduiding voor inhoud 1">
            <a:extLst>
              <a:ext uri="{FF2B5EF4-FFF2-40B4-BE49-F238E27FC236}">
                <a16:creationId xmlns:a16="http://schemas.microsoft.com/office/drawing/2014/main" id="{EFB651B8-FBA4-4E47-8A60-30BAE2F4ABE8}"/>
              </a:ext>
            </a:extLst>
          </p:cNvPr>
          <p:cNvSpPr>
            <a:spLocks noGrp="1"/>
          </p:cNvSpPr>
          <p:nvPr>
            <p:ph idx="1"/>
          </p:nvPr>
        </p:nvSpPr>
        <p:spPr>
          <a:xfrm>
            <a:off x="541316" y="2352441"/>
            <a:ext cx="8439398" cy="4064220"/>
          </a:xfrm>
        </p:spPr>
        <p:txBody>
          <a:bodyPr/>
          <a:lstStyle/>
          <a:p>
            <a:pPr>
              <a:buNone/>
            </a:pPr>
            <a:r>
              <a:rPr lang="nl-BE" sz="2000" dirty="0">
                <a:solidFill>
                  <a:srgbClr val="0033CC"/>
                </a:solidFill>
              </a:rPr>
              <a:t>  Overzicht per begrotingsartikel :		  Groepsnaam :</a:t>
            </a:r>
          </a:p>
          <a:p>
            <a:pPr>
              <a:buNone/>
            </a:pPr>
            <a:r>
              <a:rPr lang="nl-BE" sz="900" dirty="0">
                <a:solidFill>
                  <a:srgbClr val="0033CC"/>
                </a:solidFill>
              </a:rPr>
              <a:t>		    </a:t>
            </a:r>
          </a:p>
          <a:p>
            <a:pPr marL="444500" lvl="1">
              <a:tabLst>
                <a:tab pos="450850" algn="l"/>
              </a:tabLst>
            </a:pPr>
            <a:r>
              <a:rPr lang="nl-BE" sz="2000" dirty="0">
                <a:solidFill>
                  <a:srgbClr val="0033CC"/>
                </a:solidFill>
              </a:rPr>
              <a:t>het toegekende VEK en VAK		  Budget</a:t>
            </a:r>
          </a:p>
          <a:p>
            <a:pPr marL="444500" lvl="1">
              <a:buNone/>
              <a:tabLst>
                <a:tab pos="450850" algn="l"/>
              </a:tabLst>
            </a:pPr>
            <a:endParaRPr lang="nl-BE" sz="800" dirty="0">
              <a:solidFill>
                <a:srgbClr val="0033CC"/>
              </a:solidFill>
            </a:endParaRPr>
          </a:p>
          <a:p>
            <a:pPr marL="444500" lvl="1"/>
            <a:r>
              <a:rPr lang="nl-BE" sz="2000" dirty="0">
                <a:solidFill>
                  <a:srgbClr val="0033CC"/>
                </a:solidFill>
              </a:rPr>
              <a:t>in huidig boekjaar geboekte R en W	  Budget en TOF Budget</a:t>
            </a:r>
          </a:p>
          <a:p>
            <a:pPr marL="444500" lvl="1">
              <a:buNone/>
            </a:pPr>
            <a:endParaRPr lang="nl-BE" sz="800" dirty="0">
              <a:solidFill>
                <a:srgbClr val="0033CC"/>
              </a:solidFill>
            </a:endParaRPr>
          </a:p>
          <a:p>
            <a:pPr marL="444500" lvl="1"/>
            <a:r>
              <a:rPr lang="nl-BE" sz="2000" dirty="0">
                <a:solidFill>
                  <a:srgbClr val="0033CC"/>
                </a:solidFill>
              </a:rPr>
              <a:t>op overgedragen R en in huidig	  Overdracht en TOF Overdracht</a:t>
            </a:r>
          </a:p>
          <a:p>
            <a:pPr marL="444500" lvl="1">
              <a:buNone/>
            </a:pPr>
            <a:r>
              <a:rPr lang="nl-BE" sz="2000" dirty="0">
                <a:solidFill>
                  <a:srgbClr val="0033CC"/>
                </a:solidFill>
              </a:rPr>
              <a:t>    boekjaar geboekte W</a:t>
            </a:r>
            <a:endParaRPr lang="nl-BE" dirty="0">
              <a:solidFill>
                <a:srgbClr val="0033CC"/>
              </a:solidFill>
            </a:endParaRPr>
          </a:p>
          <a:p>
            <a:pPr marL="501650" lvl="1" indent="-342900"/>
            <a:r>
              <a:rPr lang="nl-BE" dirty="0">
                <a:solidFill>
                  <a:srgbClr val="0033CC"/>
                </a:solidFill>
              </a:rPr>
              <a:t>…					  </a:t>
            </a:r>
            <a:r>
              <a:rPr lang="nl-BE" sz="2000" dirty="0">
                <a:solidFill>
                  <a:srgbClr val="0033CC"/>
                </a:solidFill>
              </a:rPr>
              <a:t>Blokkering</a:t>
            </a:r>
          </a:p>
          <a:p>
            <a:pPr marL="158750" lvl="1" indent="0">
              <a:buNone/>
            </a:pPr>
            <a:r>
              <a:rPr lang="nl-BE" dirty="0">
                <a:solidFill>
                  <a:srgbClr val="0033CC"/>
                </a:solidFill>
              </a:rPr>
              <a:t>					  </a:t>
            </a:r>
            <a:endParaRPr lang="nl-BE" sz="800" dirty="0">
              <a:solidFill>
                <a:srgbClr val="0033CC"/>
              </a:solidFill>
            </a:endParaRPr>
          </a:p>
          <a:p>
            <a:pPr marL="444500" lvl="1"/>
            <a:r>
              <a:rPr lang="nl-BE" sz="2000" dirty="0">
                <a:solidFill>
                  <a:srgbClr val="0033CC"/>
                </a:solidFill>
              </a:rPr>
              <a:t>BM </a:t>
            </a:r>
          </a:p>
        </p:txBody>
      </p:sp>
      <p:sp>
        <p:nvSpPr>
          <p:cNvPr id="12" name="Rechthoek 11">
            <a:extLst>
              <a:ext uri="{FF2B5EF4-FFF2-40B4-BE49-F238E27FC236}">
                <a16:creationId xmlns:a16="http://schemas.microsoft.com/office/drawing/2014/main" id="{12C06B3C-7295-4DF1-AD21-25500FF48BF9}"/>
              </a:ext>
            </a:extLst>
          </p:cNvPr>
          <p:cNvSpPr/>
          <p:nvPr/>
        </p:nvSpPr>
        <p:spPr>
          <a:xfrm>
            <a:off x="3668486" y="1790232"/>
            <a:ext cx="326571" cy="1158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Tree>
    <p:extLst>
      <p:ext uri="{BB962C8B-B14F-4D97-AF65-F5344CB8AC3E}">
        <p14:creationId xmlns:p14="http://schemas.microsoft.com/office/powerpoint/2010/main" val="23471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2000"/>
                                        <p:tgtEl>
                                          <p:spTgt spid="11">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2000"/>
                                        <p:tgtEl>
                                          <p:spTgt spid="11">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2000"/>
                                        <p:tgtEl>
                                          <p:spTgt spid="11">
                                            <p:txEl>
                                              <p:pRg st="6" end="6"/>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2000"/>
                                        <p:tgtEl>
                                          <p:spTgt spid="11">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fade">
                                      <p:cBhvr>
                                        <p:cTn id="34" dur="2000"/>
                                        <p:tgtEl>
                                          <p:spTgt spid="11">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Effect transition="in" filter="fade">
                                      <p:cBhvr>
                                        <p:cTn id="37" dur="2000"/>
                                        <p:tgtEl>
                                          <p:spTgt spid="11">
                                            <p:txEl>
                                              <p:pRg st="9" end="9"/>
                                            </p:txEl>
                                          </p:spTgt>
                                        </p:tgtEl>
                                      </p:cBhvr>
                                    </p:animEffect>
                                  </p:childTnLst>
                                </p:cTn>
                              </p:par>
                            </p:childTnLst>
                          </p:cTn>
                        </p:par>
                        <p:par>
                          <p:cTn id="38" fill="hold">
                            <p:stCondLst>
                              <p:cond delay="14000"/>
                            </p:stCondLst>
                            <p:childTnLst>
                              <p:par>
                                <p:cTn id="39" presetID="10" presetClass="entr" presetSubtype="0" fill="hold" grpId="0" nodeType="afterEffect">
                                  <p:stCondLst>
                                    <p:cond delay="0"/>
                                  </p:stCondLst>
                                  <p:childTnLst>
                                    <p:set>
                                      <p:cBhvr>
                                        <p:cTn id="40" dur="1" fill="hold">
                                          <p:stCondLst>
                                            <p:cond delay="0"/>
                                          </p:stCondLst>
                                        </p:cTn>
                                        <p:tgtEl>
                                          <p:spTgt spid="11">
                                            <p:txEl>
                                              <p:pRg st="10" end="10"/>
                                            </p:txEl>
                                          </p:spTgt>
                                        </p:tgtEl>
                                        <p:attrNameLst>
                                          <p:attrName>style.visibility</p:attrName>
                                        </p:attrNameLst>
                                      </p:cBhvr>
                                      <p:to>
                                        <p:strVal val="visible"/>
                                      </p:to>
                                    </p:set>
                                    <p:animEffect transition="in" filter="fade">
                                      <p:cBhvr>
                                        <p:cTn id="41" dur="2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
        <p:nvSpPr>
          <p:cNvPr id="15" name="Tijdelijke aanduiding voor inhoud 1">
            <a:extLst>
              <a:ext uri="{FF2B5EF4-FFF2-40B4-BE49-F238E27FC236}">
                <a16:creationId xmlns:a16="http://schemas.microsoft.com/office/drawing/2014/main" id="{9A7B5E00-E5FD-4960-B1BC-0E23DBBF2E93}"/>
              </a:ext>
            </a:extLst>
          </p:cNvPr>
          <p:cNvSpPr>
            <a:spLocks noGrp="1"/>
          </p:cNvSpPr>
          <p:nvPr>
            <p:ph idx="1"/>
          </p:nvPr>
        </p:nvSpPr>
        <p:spPr>
          <a:xfrm>
            <a:off x="379643" y="1524509"/>
            <a:ext cx="8655500" cy="5404984"/>
          </a:xfrm>
        </p:spPr>
        <p:txBody>
          <a:bodyPr/>
          <a:lstStyle/>
          <a:p>
            <a:pPr lvl="1" indent="-342900">
              <a:buFont typeface="Wingdings" panose="05000000000000000000" pitchFamily="2" charset="2"/>
              <a:buChar char="Ø"/>
            </a:pPr>
            <a:r>
              <a:rPr lang="nl-BE" sz="2000" b="1" i="1" dirty="0"/>
              <a:t>Rapport versies:</a:t>
            </a:r>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r>
              <a:rPr lang="nl-BE" sz="2000" b="1" i="1" dirty="0"/>
              <a:t>Doorklikmogelijkheden:</a:t>
            </a:r>
          </a:p>
          <a:p>
            <a:pPr lvl="2"/>
            <a:r>
              <a:rPr lang="nl-BE" dirty="0"/>
              <a:t>naar rapport op </a:t>
            </a:r>
            <a:r>
              <a:rPr lang="nl-BE" b="1" i="1" u="sng" dirty="0"/>
              <a:t>niveau Programma</a:t>
            </a:r>
          </a:p>
          <a:p>
            <a:pPr lvl="2"/>
            <a:r>
              <a:rPr lang="nl-BE" dirty="0"/>
              <a:t>naar rapport op </a:t>
            </a:r>
            <a:r>
              <a:rPr lang="nl-BE" b="1" i="1" u="sng" dirty="0"/>
              <a:t>niveau Project</a:t>
            </a:r>
          </a:p>
          <a:p>
            <a:pPr lvl="2"/>
            <a:r>
              <a:rPr lang="nl-BE" dirty="0"/>
              <a:t>naar rapport op </a:t>
            </a:r>
            <a:r>
              <a:rPr lang="nl-BE" b="1" i="1" u="sng" dirty="0"/>
              <a:t>niveau Economische Rekening</a:t>
            </a:r>
          </a:p>
          <a:p>
            <a:pPr lvl="2"/>
            <a:r>
              <a:rPr lang="nl-BE" dirty="0"/>
              <a:t>naar rapport op </a:t>
            </a:r>
            <a:r>
              <a:rPr lang="nl-BE" b="1" i="1" u="sng" dirty="0"/>
              <a:t>niveau Kostensoort</a:t>
            </a:r>
          </a:p>
          <a:p>
            <a:pPr lvl="2"/>
            <a:r>
              <a:rPr lang="nl-BE" dirty="0"/>
              <a:t>naar rapporten </a:t>
            </a:r>
            <a:r>
              <a:rPr lang="nl-BE" b="1" i="1" u="sng" dirty="0"/>
              <a:t>Uitvoering  Begroting</a:t>
            </a:r>
          </a:p>
          <a:p>
            <a:pPr lvl="2"/>
            <a:r>
              <a:rPr lang="nl-BE" dirty="0"/>
              <a:t>Voor één begrotingsartikel / </a:t>
            </a:r>
          </a:p>
          <a:p>
            <a:pPr marL="576000" lvl="2" indent="0">
              <a:buNone/>
            </a:pPr>
            <a:r>
              <a:rPr lang="nl-BE" dirty="0"/>
              <a:t>    voor alle waarden in rapport (kolomhoofding)</a:t>
            </a:r>
            <a:endParaRPr lang="nl-BE" b="1" i="1" dirty="0"/>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pic>
        <p:nvPicPr>
          <p:cNvPr id="16" name="Picture 2">
            <a:extLst>
              <a:ext uri="{FF2B5EF4-FFF2-40B4-BE49-F238E27FC236}">
                <a16:creationId xmlns:a16="http://schemas.microsoft.com/office/drawing/2014/main" id="{CE025F09-025B-425A-A8D0-0230A12BC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850" y="4444233"/>
            <a:ext cx="2582435" cy="228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4797BDFF-6F96-46D3-9E69-4117AB897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717" y="1895434"/>
            <a:ext cx="5130565" cy="86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064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
        <p:nvSpPr>
          <p:cNvPr id="15" name="Tijdelijke aanduiding voor inhoud 1">
            <a:extLst>
              <a:ext uri="{FF2B5EF4-FFF2-40B4-BE49-F238E27FC236}">
                <a16:creationId xmlns:a16="http://schemas.microsoft.com/office/drawing/2014/main" id="{9A7B5E00-E5FD-4960-B1BC-0E23DBBF2E93}"/>
              </a:ext>
            </a:extLst>
          </p:cNvPr>
          <p:cNvSpPr>
            <a:spLocks noGrp="1"/>
          </p:cNvSpPr>
          <p:nvPr>
            <p:ph idx="1"/>
          </p:nvPr>
        </p:nvSpPr>
        <p:spPr>
          <a:xfrm>
            <a:off x="379643" y="1524509"/>
            <a:ext cx="8655500" cy="5404984"/>
          </a:xfrm>
        </p:spPr>
        <p:txBody>
          <a:bodyPr/>
          <a:lstStyle/>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marL="233100" lvl="1" indent="0">
              <a:buNone/>
            </a:pPr>
            <a:endParaRPr lang="nl-BE" sz="2000" b="1" i="1" dirty="0"/>
          </a:p>
          <a:p>
            <a:pPr lvl="1" indent="-342900">
              <a:buFont typeface="Wingdings" panose="05000000000000000000" pitchFamily="2" charset="2"/>
              <a:buChar char="Ø"/>
            </a:pPr>
            <a:r>
              <a:rPr lang="nl-BE" sz="2000" b="1" i="1" dirty="0">
                <a:solidFill>
                  <a:schemeClr val="tx1"/>
                </a:solidFill>
              </a:rPr>
              <a:t>Zoeken naar begrotingsartikels </a:t>
            </a:r>
            <a:r>
              <a:rPr lang="nl-BE" sz="1600" dirty="0">
                <a:solidFill>
                  <a:schemeClr val="tx1"/>
                </a:solidFill>
              </a:rPr>
              <a:t>in scherm “waarden selecteren” </a:t>
            </a:r>
          </a:p>
          <a:p>
            <a:pPr lvl="3"/>
            <a:r>
              <a:rPr lang="nl-BE" dirty="0">
                <a:solidFill>
                  <a:srgbClr val="717171"/>
                </a:solidFill>
              </a:rPr>
              <a:t>Promptwaardenlijst bevat enkel artikels die </a:t>
            </a:r>
            <a:r>
              <a:rPr lang="nl-BE" u="sng" dirty="0">
                <a:solidFill>
                  <a:srgbClr val="717171"/>
                </a:solidFill>
              </a:rPr>
              <a:t>vorig en huidig begrotingsjaar geldig</a:t>
            </a:r>
            <a:r>
              <a:rPr lang="nl-BE" dirty="0">
                <a:solidFill>
                  <a:srgbClr val="717171"/>
                </a:solidFill>
              </a:rPr>
              <a:t> zijn.</a:t>
            </a:r>
          </a:p>
          <a:p>
            <a:pPr marL="864000" lvl="3" indent="0">
              <a:buNone/>
            </a:pPr>
            <a:endParaRPr lang="nl-BE" dirty="0">
              <a:solidFill>
                <a:srgbClr val="717171"/>
              </a:solidFill>
            </a:endParaRPr>
          </a:p>
          <a:p>
            <a:pPr lvl="3"/>
            <a:r>
              <a:rPr lang="nl-BE" dirty="0">
                <a:solidFill>
                  <a:srgbClr val="717171"/>
                </a:solidFill>
              </a:rPr>
              <a:t>Voor selectie op artikels van daarvoor en voor artikels met 13 karakters (2014 en vroeger) gebruik het schermpje “bewerken”</a:t>
            </a:r>
            <a:r>
              <a:rPr lang="nl-BE" i="1" dirty="0">
                <a:solidFill>
                  <a:srgbClr val="717171"/>
                </a:solidFill>
              </a:rPr>
              <a:t> </a:t>
            </a:r>
            <a:r>
              <a:rPr lang="nl-BE" dirty="0">
                <a:solidFill>
                  <a:srgbClr val="717171"/>
                </a:solidFill>
              </a:rPr>
              <a:t>in het scherm “waarden selecteren” en geef het gewenste begrotingsartikel in </a:t>
            </a:r>
            <a:r>
              <a:rPr lang="nl-BE" sz="1200" i="1" dirty="0">
                <a:solidFill>
                  <a:srgbClr val="717171"/>
                </a:solidFill>
              </a:rPr>
              <a:t>(geactiveerd door potloodje)</a:t>
            </a:r>
            <a:endParaRPr lang="nl-BE" sz="1200" b="1" i="1" u="sng" dirty="0">
              <a:solidFill>
                <a:srgbClr val="717171"/>
              </a:solidFill>
            </a:endParaRPr>
          </a:p>
          <a:p>
            <a:pPr lvl="0"/>
            <a:endParaRPr lang="nl-BE" sz="1400" b="1" i="1" u="sng" dirty="0"/>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pic>
        <p:nvPicPr>
          <p:cNvPr id="5" name="Afbeelding 4">
            <a:extLst>
              <a:ext uri="{FF2B5EF4-FFF2-40B4-BE49-F238E27FC236}">
                <a16:creationId xmlns:a16="http://schemas.microsoft.com/office/drawing/2014/main" id="{CB096610-3A76-43B3-9C2B-555ED5A09167}"/>
              </a:ext>
            </a:extLst>
          </p:cNvPr>
          <p:cNvPicPr>
            <a:picLocks noChangeAspect="1"/>
          </p:cNvPicPr>
          <p:nvPr/>
        </p:nvPicPr>
        <p:blipFill>
          <a:blip r:embed="rId3"/>
          <a:stretch>
            <a:fillRect/>
          </a:stretch>
        </p:blipFill>
        <p:spPr>
          <a:xfrm>
            <a:off x="0" y="1599392"/>
            <a:ext cx="9144000" cy="1582766"/>
          </a:xfrm>
          <a:prstGeom prst="rect">
            <a:avLst/>
          </a:prstGeom>
        </p:spPr>
      </p:pic>
    </p:spTree>
    <p:extLst>
      <p:ext uri="{BB962C8B-B14F-4D97-AF65-F5344CB8AC3E}">
        <p14:creationId xmlns:p14="http://schemas.microsoft.com/office/powerpoint/2010/main" val="3135752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49713D6-BA17-4467-9F4F-90599297B101}"/>
              </a:ext>
            </a:extLst>
          </p:cNvPr>
          <p:cNvPicPr>
            <a:picLocks noChangeAspect="1"/>
          </p:cNvPicPr>
          <p:nvPr/>
        </p:nvPicPr>
        <p:blipFill>
          <a:blip r:embed="rId3"/>
          <a:stretch>
            <a:fillRect/>
          </a:stretch>
        </p:blipFill>
        <p:spPr>
          <a:xfrm>
            <a:off x="0" y="1324201"/>
            <a:ext cx="9144000" cy="2883803"/>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
        <p:nvSpPr>
          <p:cNvPr id="15" name="Afgeronde rechthoek 15">
            <a:extLst>
              <a:ext uri="{FF2B5EF4-FFF2-40B4-BE49-F238E27FC236}">
                <a16:creationId xmlns:a16="http://schemas.microsoft.com/office/drawing/2014/main" id="{352BA113-1DE4-4090-9D9B-B4C4E21550A0}"/>
              </a:ext>
            </a:extLst>
          </p:cNvPr>
          <p:cNvSpPr/>
          <p:nvPr/>
        </p:nvSpPr>
        <p:spPr bwMode="auto">
          <a:xfrm>
            <a:off x="1770366" y="3363656"/>
            <a:ext cx="393046" cy="12316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16" name="PIJL-OMHOOG 16">
            <a:extLst>
              <a:ext uri="{FF2B5EF4-FFF2-40B4-BE49-F238E27FC236}">
                <a16:creationId xmlns:a16="http://schemas.microsoft.com/office/drawing/2014/main" id="{AE2EC5B3-1E85-413A-BF81-7F219250781E}"/>
              </a:ext>
            </a:extLst>
          </p:cNvPr>
          <p:cNvSpPr/>
          <p:nvPr/>
        </p:nvSpPr>
        <p:spPr bwMode="auto">
          <a:xfrm rot="19031276">
            <a:off x="2251873" y="2983477"/>
            <a:ext cx="125604" cy="336620"/>
          </a:xfrm>
          <a:prstGeom prst="upArrow">
            <a:avLst>
              <a:gd name="adj1" fmla="val 21042"/>
              <a:gd name="adj2" fmla="val 137915"/>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17" name="Afgeronde rechthoek 19">
            <a:extLst>
              <a:ext uri="{FF2B5EF4-FFF2-40B4-BE49-F238E27FC236}">
                <a16:creationId xmlns:a16="http://schemas.microsoft.com/office/drawing/2014/main" id="{9E6BFA1D-4B27-45B4-8D37-969A4820605B}"/>
              </a:ext>
            </a:extLst>
          </p:cNvPr>
          <p:cNvSpPr/>
          <p:nvPr/>
        </p:nvSpPr>
        <p:spPr bwMode="auto">
          <a:xfrm>
            <a:off x="2622586" y="3352021"/>
            <a:ext cx="345714" cy="13453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18" name="Afgeronde rechthoek 20">
            <a:extLst>
              <a:ext uri="{FF2B5EF4-FFF2-40B4-BE49-F238E27FC236}">
                <a16:creationId xmlns:a16="http://schemas.microsoft.com/office/drawing/2014/main" id="{76DAB3FC-89D0-4226-8B3F-AC8CF100E290}"/>
              </a:ext>
            </a:extLst>
          </p:cNvPr>
          <p:cNvSpPr/>
          <p:nvPr/>
        </p:nvSpPr>
        <p:spPr bwMode="auto">
          <a:xfrm>
            <a:off x="0" y="1859770"/>
            <a:ext cx="618067" cy="12550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19" name="PIJL-OMHOOG 10">
            <a:extLst>
              <a:ext uri="{FF2B5EF4-FFF2-40B4-BE49-F238E27FC236}">
                <a16:creationId xmlns:a16="http://schemas.microsoft.com/office/drawing/2014/main" id="{01D61D35-2861-4001-B74E-D5FC01E2178B}"/>
              </a:ext>
            </a:extLst>
          </p:cNvPr>
          <p:cNvSpPr/>
          <p:nvPr/>
        </p:nvSpPr>
        <p:spPr bwMode="auto">
          <a:xfrm rot="19031276">
            <a:off x="782402" y="2023158"/>
            <a:ext cx="125604" cy="336620"/>
          </a:xfrm>
          <a:prstGeom prst="upArrow">
            <a:avLst>
              <a:gd name="adj1" fmla="val 21042"/>
              <a:gd name="adj2" fmla="val 137915"/>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pic>
        <p:nvPicPr>
          <p:cNvPr id="20" name="Picture 4">
            <a:extLst>
              <a:ext uri="{FF2B5EF4-FFF2-40B4-BE49-F238E27FC236}">
                <a16:creationId xmlns:a16="http://schemas.microsoft.com/office/drawing/2014/main" id="{9F57242A-198A-4CE4-8088-061FF956B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481" y="2349424"/>
            <a:ext cx="7896519" cy="36480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EB255D5A-6559-4622-9EF5-AE73D64B62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291" y="4369211"/>
            <a:ext cx="7076007" cy="183000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kstvak 21">
            <a:extLst>
              <a:ext uri="{FF2B5EF4-FFF2-40B4-BE49-F238E27FC236}">
                <a16:creationId xmlns:a16="http://schemas.microsoft.com/office/drawing/2014/main" id="{D32B0BEA-D965-440B-A543-67EB52779377}"/>
              </a:ext>
            </a:extLst>
          </p:cNvPr>
          <p:cNvSpPr txBox="1"/>
          <p:nvPr/>
        </p:nvSpPr>
        <p:spPr>
          <a:xfrm>
            <a:off x="3678555" y="4424873"/>
            <a:ext cx="2024913" cy="307777"/>
          </a:xfrm>
          <a:prstGeom prst="rect">
            <a:avLst/>
          </a:prstGeom>
          <a:noFill/>
        </p:spPr>
        <p:txBody>
          <a:bodyPr wrap="none" rtlCol="0">
            <a:spAutoFit/>
          </a:bodyPr>
          <a:lstStyle/>
          <a:p>
            <a:r>
              <a:rPr lang="nl-BE" sz="1400" b="0" dirty="0">
                <a:solidFill>
                  <a:srgbClr val="FF0000"/>
                </a:solidFill>
                <a:latin typeface="+mj-lt"/>
              </a:rPr>
              <a:t>overzicht per celkrediet</a:t>
            </a:r>
            <a:endParaRPr lang="nl-BE" sz="1400" dirty="0">
              <a:solidFill>
                <a:srgbClr val="FF0000"/>
              </a:solidFill>
              <a:latin typeface="+mj-lt"/>
            </a:endParaRPr>
          </a:p>
        </p:txBody>
      </p:sp>
      <p:sp>
        <p:nvSpPr>
          <p:cNvPr id="23" name="Afgeronde rechthoek 30">
            <a:extLst>
              <a:ext uri="{FF2B5EF4-FFF2-40B4-BE49-F238E27FC236}">
                <a16:creationId xmlns:a16="http://schemas.microsoft.com/office/drawing/2014/main" id="{D0CDC855-40FE-4801-B603-062045835DDE}"/>
              </a:ext>
            </a:extLst>
          </p:cNvPr>
          <p:cNvSpPr/>
          <p:nvPr/>
        </p:nvSpPr>
        <p:spPr bwMode="auto">
          <a:xfrm>
            <a:off x="2539091" y="4779391"/>
            <a:ext cx="345714" cy="13453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24" name="Tekstvak 23">
            <a:extLst>
              <a:ext uri="{FF2B5EF4-FFF2-40B4-BE49-F238E27FC236}">
                <a16:creationId xmlns:a16="http://schemas.microsoft.com/office/drawing/2014/main" id="{8E687AC1-0C7C-409A-857B-768CDFF6F74E}"/>
              </a:ext>
            </a:extLst>
          </p:cNvPr>
          <p:cNvSpPr txBox="1"/>
          <p:nvPr/>
        </p:nvSpPr>
        <p:spPr>
          <a:xfrm>
            <a:off x="3304229" y="2385127"/>
            <a:ext cx="3562129" cy="307777"/>
          </a:xfrm>
          <a:prstGeom prst="rect">
            <a:avLst/>
          </a:prstGeom>
          <a:noFill/>
        </p:spPr>
        <p:txBody>
          <a:bodyPr wrap="none" rtlCol="0">
            <a:spAutoFit/>
          </a:bodyPr>
          <a:lstStyle/>
          <a:p>
            <a:r>
              <a:rPr lang="nl-BE" sz="1400" b="0" dirty="0">
                <a:solidFill>
                  <a:srgbClr val="FF0000"/>
                </a:solidFill>
                <a:latin typeface="+mj-lt"/>
              </a:rPr>
              <a:t>overzicht per ≠ programma’s en </a:t>
            </a:r>
            <a:r>
              <a:rPr lang="nl-BE" sz="1400" b="0" dirty="0" err="1">
                <a:solidFill>
                  <a:srgbClr val="FF0000"/>
                </a:solidFill>
                <a:latin typeface="+mj-lt"/>
              </a:rPr>
              <a:t>ESR-code</a:t>
            </a:r>
            <a:endParaRPr lang="nl-BE" sz="1400" dirty="0">
              <a:solidFill>
                <a:srgbClr val="FF0000"/>
              </a:solidFill>
              <a:latin typeface="+mj-lt"/>
            </a:endParaRPr>
          </a:p>
        </p:txBody>
      </p:sp>
      <p:sp>
        <p:nvSpPr>
          <p:cNvPr id="25" name="Afgeronde rechthoek 14">
            <a:extLst>
              <a:ext uri="{FF2B5EF4-FFF2-40B4-BE49-F238E27FC236}">
                <a16:creationId xmlns:a16="http://schemas.microsoft.com/office/drawing/2014/main" id="{35E284F7-8C73-4599-A932-F96D88750244}"/>
              </a:ext>
            </a:extLst>
          </p:cNvPr>
          <p:cNvSpPr/>
          <p:nvPr/>
        </p:nvSpPr>
        <p:spPr bwMode="auto">
          <a:xfrm>
            <a:off x="1822450" y="2878823"/>
            <a:ext cx="266700" cy="12316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26" name="Afgeronde rechthoek 18">
            <a:extLst>
              <a:ext uri="{FF2B5EF4-FFF2-40B4-BE49-F238E27FC236}">
                <a16:creationId xmlns:a16="http://schemas.microsoft.com/office/drawing/2014/main" id="{AC0C6F9B-5BBD-465B-BDAB-B05BCDB89C9C}"/>
              </a:ext>
            </a:extLst>
          </p:cNvPr>
          <p:cNvSpPr/>
          <p:nvPr/>
        </p:nvSpPr>
        <p:spPr bwMode="auto">
          <a:xfrm>
            <a:off x="2711948" y="2867448"/>
            <a:ext cx="256352" cy="11818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Tree>
    <p:extLst>
      <p:ext uri="{BB962C8B-B14F-4D97-AF65-F5344CB8AC3E}">
        <p14:creationId xmlns:p14="http://schemas.microsoft.com/office/powerpoint/2010/main" val="10125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2" grpId="0"/>
      <p:bldP spid="23" grpId="0" animBg="1"/>
      <p:bldP spid="24" grpId="0"/>
      <p:bldP spid="25" grpId="0" animBg="1"/>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662930"/>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pic>
        <p:nvPicPr>
          <p:cNvPr id="27" name="Picture 2">
            <a:extLst>
              <a:ext uri="{FF2B5EF4-FFF2-40B4-BE49-F238E27FC236}">
                <a16:creationId xmlns:a16="http://schemas.microsoft.com/office/drawing/2014/main" id="{824A3B62-CD11-4264-8737-420C192FA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59" y="1123495"/>
            <a:ext cx="8776206" cy="405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Afgeronde rechthoek 8">
            <a:extLst>
              <a:ext uri="{FF2B5EF4-FFF2-40B4-BE49-F238E27FC236}">
                <a16:creationId xmlns:a16="http://schemas.microsoft.com/office/drawing/2014/main" id="{8C6F917D-CF78-4A23-A8F2-36FF39642DCE}"/>
              </a:ext>
            </a:extLst>
          </p:cNvPr>
          <p:cNvSpPr/>
          <p:nvPr/>
        </p:nvSpPr>
        <p:spPr bwMode="auto">
          <a:xfrm>
            <a:off x="2718964" y="1705370"/>
            <a:ext cx="840997" cy="347260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mj-lt"/>
            </a:endParaRPr>
          </a:p>
        </p:txBody>
      </p:sp>
      <p:sp>
        <p:nvSpPr>
          <p:cNvPr id="29" name="Tekstvak 28">
            <a:extLst>
              <a:ext uri="{FF2B5EF4-FFF2-40B4-BE49-F238E27FC236}">
                <a16:creationId xmlns:a16="http://schemas.microsoft.com/office/drawing/2014/main" id="{6059EB7F-DD5C-48C4-A1AE-4D5A535C70B8}"/>
              </a:ext>
            </a:extLst>
          </p:cNvPr>
          <p:cNvSpPr txBox="1"/>
          <p:nvPr/>
        </p:nvSpPr>
        <p:spPr>
          <a:xfrm>
            <a:off x="3424874" y="5119288"/>
            <a:ext cx="3265638" cy="1477328"/>
          </a:xfrm>
          <a:prstGeom prst="rect">
            <a:avLst/>
          </a:prstGeom>
          <a:noFill/>
        </p:spPr>
        <p:txBody>
          <a:bodyPr wrap="square" rtlCol="0">
            <a:spAutoFit/>
          </a:bodyPr>
          <a:lstStyle/>
          <a:p>
            <a:r>
              <a:rPr lang="nl-BE" sz="2000" b="0" dirty="0">
                <a:solidFill>
                  <a:srgbClr val="FF0000"/>
                </a:solidFill>
                <a:latin typeface="+mj-lt"/>
                <a:cs typeface="Arial" pitchFamily="34" charset="0"/>
              </a:rPr>
              <a:t>Samenstelling Budget VEK</a:t>
            </a:r>
          </a:p>
          <a:p>
            <a:r>
              <a:rPr lang="nl-BE" sz="2000" b="0" dirty="0">
                <a:solidFill>
                  <a:schemeClr val="tx2">
                    <a:lumMod val="75000"/>
                    <a:lumOff val="25000"/>
                  </a:schemeClr>
                </a:solidFill>
                <a:latin typeface="+mj-lt"/>
                <a:cs typeface="Arial" pitchFamily="34" charset="0"/>
              </a:rPr>
              <a:t>Bestedingen VEK</a:t>
            </a:r>
          </a:p>
          <a:p>
            <a:endParaRPr lang="nl-BE" sz="1000" b="0" dirty="0">
              <a:solidFill>
                <a:schemeClr val="tx2">
                  <a:lumMod val="75000"/>
                  <a:lumOff val="25000"/>
                </a:schemeClr>
              </a:solidFill>
              <a:latin typeface="+mj-lt"/>
              <a:cs typeface="Arial" pitchFamily="34" charset="0"/>
            </a:endParaRPr>
          </a:p>
          <a:p>
            <a:r>
              <a:rPr lang="nl-BE" sz="2000" b="0" dirty="0">
                <a:solidFill>
                  <a:srgbClr val="0033CC"/>
                </a:solidFill>
                <a:latin typeface="+mj-lt"/>
                <a:cs typeface="Arial" pitchFamily="34" charset="0"/>
              </a:rPr>
              <a:t>Samenstelling Budget VAK</a:t>
            </a:r>
          </a:p>
          <a:p>
            <a:r>
              <a:rPr lang="nl-BE" sz="2000" b="0" dirty="0">
                <a:solidFill>
                  <a:srgbClr val="CC0099"/>
                </a:solidFill>
                <a:latin typeface="+mj-lt"/>
                <a:cs typeface="Arial" pitchFamily="34" charset="0"/>
              </a:rPr>
              <a:t>Bestedingen VAK</a:t>
            </a:r>
            <a:endParaRPr lang="nl-BE" dirty="0">
              <a:solidFill>
                <a:srgbClr val="CC0099"/>
              </a:solidFill>
              <a:latin typeface="+mj-lt"/>
            </a:endParaRPr>
          </a:p>
        </p:txBody>
      </p:sp>
      <p:sp>
        <p:nvSpPr>
          <p:cNvPr id="30" name="Afgeronde rechthoek 12">
            <a:extLst>
              <a:ext uri="{FF2B5EF4-FFF2-40B4-BE49-F238E27FC236}">
                <a16:creationId xmlns:a16="http://schemas.microsoft.com/office/drawing/2014/main" id="{19F0C597-7049-43E6-AE78-678CA56CB821}"/>
              </a:ext>
            </a:extLst>
          </p:cNvPr>
          <p:cNvSpPr/>
          <p:nvPr/>
        </p:nvSpPr>
        <p:spPr bwMode="auto">
          <a:xfrm>
            <a:off x="3549378" y="1705370"/>
            <a:ext cx="1547284" cy="3472602"/>
          </a:xfrm>
          <a:prstGeom prst="roundRect">
            <a:avLst/>
          </a:prstGeom>
          <a:noFill/>
          <a:ln w="28575"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mj-lt"/>
            </a:endParaRPr>
          </a:p>
        </p:txBody>
      </p:sp>
      <p:sp>
        <p:nvSpPr>
          <p:cNvPr id="31" name="Afgeronde rechthoek 13">
            <a:extLst>
              <a:ext uri="{FF2B5EF4-FFF2-40B4-BE49-F238E27FC236}">
                <a16:creationId xmlns:a16="http://schemas.microsoft.com/office/drawing/2014/main" id="{A9282181-39CF-417E-BADF-23348DD79369}"/>
              </a:ext>
            </a:extLst>
          </p:cNvPr>
          <p:cNvSpPr/>
          <p:nvPr/>
        </p:nvSpPr>
        <p:spPr bwMode="auto">
          <a:xfrm>
            <a:off x="5897331" y="1705370"/>
            <a:ext cx="793181" cy="3406974"/>
          </a:xfrm>
          <a:prstGeom prst="roundRect">
            <a:avLst/>
          </a:prstGeom>
          <a:noFill/>
          <a:ln w="285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mj-lt"/>
            </a:endParaRPr>
          </a:p>
        </p:txBody>
      </p:sp>
      <p:sp>
        <p:nvSpPr>
          <p:cNvPr id="32" name="Afgeronde rechthoek 14">
            <a:extLst>
              <a:ext uri="{FF2B5EF4-FFF2-40B4-BE49-F238E27FC236}">
                <a16:creationId xmlns:a16="http://schemas.microsoft.com/office/drawing/2014/main" id="{AB92E56C-24A1-47A6-8ED8-C71B958F3F21}"/>
              </a:ext>
            </a:extLst>
          </p:cNvPr>
          <p:cNvSpPr/>
          <p:nvPr/>
        </p:nvSpPr>
        <p:spPr bwMode="auto">
          <a:xfrm>
            <a:off x="6690512" y="1705370"/>
            <a:ext cx="1536700" cy="3406974"/>
          </a:xfrm>
          <a:prstGeom prst="roundRect">
            <a:avLst/>
          </a:prstGeom>
          <a:noFill/>
          <a:ln w="28575" cap="flat" cmpd="sng" algn="ctr">
            <a:solidFill>
              <a:srgbClr val="CC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mj-lt"/>
            </a:endParaRPr>
          </a:p>
        </p:txBody>
      </p:sp>
      <p:sp>
        <p:nvSpPr>
          <p:cNvPr id="10" name="Tekstvak 9">
            <a:extLst>
              <a:ext uri="{FF2B5EF4-FFF2-40B4-BE49-F238E27FC236}">
                <a16:creationId xmlns:a16="http://schemas.microsoft.com/office/drawing/2014/main" id="{ACD29973-52DF-4554-BD2D-C2ABA04B818A}"/>
              </a:ext>
            </a:extLst>
          </p:cNvPr>
          <p:cNvSpPr txBox="1"/>
          <p:nvPr/>
        </p:nvSpPr>
        <p:spPr>
          <a:xfrm>
            <a:off x="4237679" y="682245"/>
            <a:ext cx="4725346" cy="830997"/>
          </a:xfrm>
          <a:prstGeom prst="rect">
            <a:avLst/>
          </a:prstGeom>
          <a:solidFill>
            <a:schemeClr val="bg1">
              <a:lumMod val="95000"/>
            </a:schemeClr>
          </a:solidFill>
          <a:ln>
            <a:solidFill>
              <a:schemeClr val="accent3">
                <a:lumMod val="75000"/>
              </a:schemeClr>
            </a:solidFill>
          </a:ln>
        </p:spPr>
        <p:txBody>
          <a:bodyPr wrap="square" rtlCol="0">
            <a:spAutoFit/>
          </a:bodyPr>
          <a:lstStyle/>
          <a:p>
            <a:r>
              <a:rPr lang="nl-BE" sz="1200" b="1" dirty="0">
                <a:solidFill>
                  <a:schemeClr val="bg1">
                    <a:lumMod val="50000"/>
                  </a:schemeClr>
                </a:solidFill>
              </a:rPr>
              <a:t>Op te nemen velden:</a:t>
            </a:r>
          </a:p>
          <a:p>
            <a:r>
              <a:rPr lang="nl-BE" sz="1200" dirty="0">
                <a:solidFill>
                  <a:schemeClr val="bg1">
                    <a:lumMod val="50000"/>
                  </a:schemeClr>
                </a:solidFill>
              </a:rPr>
              <a:t>- "</a:t>
            </a:r>
            <a:r>
              <a:rPr lang="nl-BE" sz="1200" u="sng" dirty="0">
                <a:solidFill>
                  <a:schemeClr val="bg1">
                    <a:lumMod val="50000"/>
                  </a:schemeClr>
                </a:solidFill>
              </a:rPr>
              <a:t>Totaal Werkelijk</a:t>
            </a:r>
            <a:r>
              <a:rPr lang="nl-BE" sz="1200" dirty="0">
                <a:solidFill>
                  <a:schemeClr val="bg1">
                    <a:lumMod val="50000"/>
                  </a:schemeClr>
                </a:solidFill>
              </a:rPr>
              <a:t>" = "Werkelijk in Uitvoering" + "Werkelijk"</a:t>
            </a:r>
            <a:br>
              <a:rPr lang="nl-BE" sz="1200" dirty="0">
                <a:solidFill>
                  <a:schemeClr val="bg1">
                    <a:lumMod val="50000"/>
                  </a:schemeClr>
                </a:solidFill>
              </a:rPr>
            </a:br>
            <a:r>
              <a:rPr lang="nl-BE" sz="1200" dirty="0">
                <a:solidFill>
                  <a:schemeClr val="bg1">
                    <a:lumMod val="50000"/>
                  </a:schemeClr>
                </a:solidFill>
              </a:rPr>
              <a:t>- "</a:t>
            </a:r>
            <a:r>
              <a:rPr lang="nl-BE" sz="1200" u="sng" dirty="0">
                <a:solidFill>
                  <a:schemeClr val="bg1">
                    <a:lumMod val="50000"/>
                  </a:schemeClr>
                </a:solidFill>
              </a:rPr>
              <a:t>Totaal Vastgelegd (R+W)</a:t>
            </a:r>
            <a:r>
              <a:rPr lang="nl-BE" sz="1200" dirty="0">
                <a:solidFill>
                  <a:schemeClr val="bg1">
                    <a:lumMod val="50000"/>
                  </a:schemeClr>
                </a:solidFill>
              </a:rPr>
              <a:t>" = "Openstaande Vastleggingen (R)" + "Gefactureerde Vastleggingen (W)"</a:t>
            </a:r>
          </a:p>
        </p:txBody>
      </p:sp>
    </p:spTree>
    <p:extLst>
      <p:ext uri="{BB962C8B-B14F-4D97-AF65-F5344CB8AC3E}">
        <p14:creationId xmlns:p14="http://schemas.microsoft.com/office/powerpoint/2010/main" val="1908224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429544" y="1431744"/>
            <a:ext cx="8284911" cy="4332952"/>
          </a:xfrm>
        </p:spPr>
        <p:txBody>
          <a:bodyPr/>
          <a:lstStyle/>
          <a:p>
            <a:pPr lvl="1" indent="-342900">
              <a:buFont typeface="Wingdings" panose="05000000000000000000" pitchFamily="2" charset="2"/>
              <a:buChar char="Ø"/>
            </a:pPr>
            <a:r>
              <a:rPr lang="nl-BE" sz="2000" dirty="0"/>
              <a:t>Door DCB gebruikt bij correcties, transcodificaties en fusies, alsook voor de opvolging van de overdrachtslijn:</a:t>
            </a:r>
          </a:p>
          <a:p>
            <a:pPr marL="233100" lvl="1" indent="0">
              <a:buNone/>
            </a:pPr>
            <a:endParaRPr lang="nl-BE" sz="800" dirty="0"/>
          </a:p>
          <a:p>
            <a:pPr lvl="2" indent="-342900">
              <a:buFont typeface="Wingdings" panose="05000000000000000000" pitchFamily="2" charset="2"/>
              <a:buChar char="Ø"/>
            </a:pPr>
            <a:r>
              <a:rPr lang="nl-BE" sz="1800" u="sng" dirty="0">
                <a:solidFill>
                  <a:srgbClr val="717171"/>
                </a:solidFill>
              </a:rPr>
              <a:t>Correcties, transcodificaties en fusies</a:t>
            </a:r>
            <a:r>
              <a:rPr lang="nl-BE" sz="1800" dirty="0">
                <a:solidFill>
                  <a:srgbClr val="717171"/>
                </a:solidFill>
              </a:rPr>
              <a:t>: Bijvoorbeeld voor </a:t>
            </a:r>
            <a:r>
              <a:rPr lang="nl-BE" sz="1800" dirty="0" err="1">
                <a:solidFill>
                  <a:srgbClr val="717171"/>
                </a:solidFill>
              </a:rPr>
              <a:t>bestemmings-wijzigingen</a:t>
            </a:r>
            <a:r>
              <a:rPr lang="nl-BE" sz="1800" dirty="0">
                <a:solidFill>
                  <a:srgbClr val="717171"/>
                </a:solidFill>
              </a:rPr>
              <a:t> op inkooporders vorige jaren, wordt een begin en eindstand genomen om zeker te zijn dat de correctie geen budgetimpact heeft.</a:t>
            </a:r>
          </a:p>
          <a:p>
            <a:pPr marL="521100" lvl="2" indent="0">
              <a:buNone/>
            </a:pPr>
            <a:endParaRPr lang="nl-BE" sz="800" dirty="0">
              <a:solidFill>
                <a:srgbClr val="717171"/>
              </a:solidFill>
            </a:endParaRPr>
          </a:p>
          <a:p>
            <a:pPr lvl="2" indent="-342900">
              <a:buFont typeface="Wingdings" panose="05000000000000000000" pitchFamily="2" charset="2"/>
              <a:buChar char="Ø"/>
            </a:pPr>
            <a:r>
              <a:rPr lang="nl-BE" sz="1800" u="sng" dirty="0">
                <a:solidFill>
                  <a:srgbClr val="717171"/>
                </a:solidFill>
              </a:rPr>
              <a:t>Overdrachtslijn</a:t>
            </a:r>
            <a:r>
              <a:rPr lang="nl-BE" sz="1800" dirty="0">
                <a:solidFill>
                  <a:srgbClr val="717171"/>
                </a:solidFill>
              </a:rPr>
              <a:t>: De beschikbare middelen op een overdrachtslijn moeten voor aard 2 en aard 5 op 0 komen (behoudens een ruiter in de begroting). Voor de lijnen die niet op 0 komen volgt de analyse </a:t>
            </a:r>
            <a:r>
              <a:rPr lang="nl-BE" sz="1800" dirty="0" err="1">
                <a:solidFill>
                  <a:srgbClr val="717171"/>
                </a:solidFill>
              </a:rPr>
              <a:t>adhv</a:t>
            </a:r>
            <a:r>
              <a:rPr lang="nl-BE" sz="1800" dirty="0">
                <a:solidFill>
                  <a:srgbClr val="717171"/>
                </a:solidFill>
              </a:rPr>
              <a:t> rekening analyse rapporten.</a:t>
            </a:r>
          </a:p>
          <a:p>
            <a:pPr marL="521100" lvl="2" indent="0">
              <a:buNone/>
            </a:pPr>
            <a:endParaRPr lang="nl-BE" sz="800" dirty="0">
              <a:solidFill>
                <a:srgbClr val="717171"/>
              </a:solidFill>
            </a:endParaRPr>
          </a:p>
          <a:p>
            <a:pPr lvl="1" indent="-342900">
              <a:buFont typeface="Wingdings" panose="05000000000000000000" pitchFamily="2" charset="2"/>
              <a:buChar char="Ø"/>
            </a:pPr>
            <a:r>
              <a:rPr lang="nl-BE" sz="2000" dirty="0"/>
              <a:t>Door DCB ook gebruikt om te controleren of bestemmingswijzingen correct werden uitgevoerd.</a:t>
            </a:r>
          </a:p>
          <a:p>
            <a:pPr lvl="1" indent="-342900">
              <a:buFont typeface="Wingdings" panose="05000000000000000000" pitchFamily="2" charset="2"/>
              <a:buChar char="Ø"/>
            </a:pPr>
            <a:endParaRPr lang="nl-BE" sz="800" dirty="0"/>
          </a:p>
          <a:p>
            <a:pPr lvl="4">
              <a:buNone/>
            </a:pPr>
            <a:br>
              <a:rPr lang="nl-BE" sz="1800" dirty="0"/>
            </a:br>
            <a:endParaRPr lang="nl-BE" sz="1800" dirty="0"/>
          </a:p>
          <a:p>
            <a:pPr marL="685800" lvl="1" indent="-285750">
              <a:buFont typeface="Wingdings" panose="05000000000000000000" pitchFamily="2" charset="2"/>
              <a:buChar char="Ø"/>
            </a:pPr>
            <a:endParaRPr lang="nl-BE" sz="2000" dirty="0"/>
          </a:p>
        </p:txBody>
      </p:sp>
      <p:sp>
        <p:nvSpPr>
          <p:cNvPr id="8" name="Tekstvak 7">
            <a:extLst>
              <a:ext uri="{FF2B5EF4-FFF2-40B4-BE49-F238E27FC236}">
                <a16:creationId xmlns:a16="http://schemas.microsoft.com/office/drawing/2014/main" id="{2ED00E1A-1799-46CE-9351-A5FD6A0A27EB}"/>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
        <p:nvSpPr>
          <p:cNvPr id="9" name="Tekstvak 8">
            <a:extLst>
              <a:ext uri="{FF2B5EF4-FFF2-40B4-BE49-F238E27FC236}">
                <a16:creationId xmlns:a16="http://schemas.microsoft.com/office/drawing/2014/main" id="{9C638E74-192C-4B4D-9573-5416E7150C8A}"/>
              </a:ext>
            </a:extLst>
          </p:cNvPr>
          <p:cNvSpPr txBox="1"/>
          <p:nvPr/>
        </p:nvSpPr>
        <p:spPr>
          <a:xfrm>
            <a:off x="2644960" y="4996538"/>
            <a:ext cx="6313510" cy="1323439"/>
          </a:xfrm>
          <a:prstGeom prst="rect">
            <a:avLst/>
          </a:prstGeom>
          <a:noFill/>
          <a:ln>
            <a:solidFill>
              <a:schemeClr val="accent3">
                <a:lumMod val="75000"/>
              </a:schemeClr>
            </a:solidFill>
          </a:ln>
        </p:spPr>
        <p:txBody>
          <a:bodyPr wrap="square" rtlCol="0">
            <a:spAutoFit/>
          </a:bodyPr>
          <a:lstStyle/>
          <a:p>
            <a:r>
              <a:rPr lang="nl-BE" sz="2000" b="1" u="sng" dirty="0">
                <a:solidFill>
                  <a:schemeClr val="bg1">
                    <a:lumMod val="50000"/>
                  </a:schemeClr>
                </a:solidFill>
              </a:rPr>
              <a:t>Let op</a:t>
            </a:r>
            <a:r>
              <a:rPr lang="nl-BE" sz="2000" dirty="0">
                <a:solidFill>
                  <a:schemeClr val="bg1">
                    <a:lumMod val="50000"/>
                  </a:schemeClr>
                </a:solidFill>
              </a:rPr>
              <a:t>:  omwille van niet online doorboeken vanuit hulpdagboek naar Grootboek en door het </a:t>
            </a:r>
            <a:r>
              <a:rPr lang="nl-BE" sz="2000" dirty="0" err="1">
                <a:solidFill>
                  <a:schemeClr val="bg1">
                    <a:lumMod val="50000"/>
                  </a:schemeClr>
                </a:solidFill>
              </a:rPr>
              <a:t>refresh</a:t>
            </a:r>
            <a:r>
              <a:rPr lang="nl-BE" sz="2000" dirty="0">
                <a:solidFill>
                  <a:schemeClr val="bg1">
                    <a:lumMod val="50000"/>
                  </a:schemeClr>
                </a:solidFill>
              </a:rPr>
              <a:t> interval, zijn transacties in het hulpdagboek met vertraging zichtbaar in OBM (zie “Algemeen”)</a:t>
            </a:r>
            <a:endParaRPr lang="nl-BE" sz="2000" b="0" dirty="0">
              <a:solidFill>
                <a:srgbClr val="000000"/>
              </a:solidFill>
              <a:latin typeface="+mn-lt"/>
            </a:endParaRPr>
          </a:p>
        </p:txBody>
      </p:sp>
      <p:pic>
        <p:nvPicPr>
          <p:cNvPr id="10" name="Afbeelding 9" descr="lamp.jpg">
            <a:extLst>
              <a:ext uri="{FF2B5EF4-FFF2-40B4-BE49-F238E27FC236}">
                <a16:creationId xmlns:a16="http://schemas.microsoft.com/office/drawing/2014/main" id="{CB2263D5-CFC5-428C-899B-0EB0C56DD7EB}"/>
              </a:ext>
            </a:extLst>
          </p:cNvPr>
          <p:cNvPicPr>
            <a:picLocks noChangeAspect="1"/>
          </p:cNvPicPr>
          <p:nvPr/>
        </p:nvPicPr>
        <p:blipFill>
          <a:blip r:embed="rId3" cstate="print"/>
          <a:stretch>
            <a:fillRect/>
          </a:stretch>
        </p:blipFill>
        <p:spPr>
          <a:xfrm>
            <a:off x="8326157" y="5575623"/>
            <a:ext cx="632313" cy="591430"/>
          </a:xfrm>
          <a:prstGeom prst="rect">
            <a:avLst/>
          </a:prstGeom>
          <a:solidFill>
            <a:schemeClr val="bg1">
              <a:alpha val="0"/>
            </a:schemeClr>
          </a:solidFill>
        </p:spPr>
      </p:pic>
    </p:spTree>
    <p:extLst>
      <p:ext uri="{BB962C8B-B14F-4D97-AF65-F5344CB8AC3E}">
        <p14:creationId xmlns:p14="http://schemas.microsoft.com/office/powerpoint/2010/main" val="373495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429544" y="1431744"/>
            <a:ext cx="8284911" cy="4332952"/>
          </a:xfrm>
        </p:spPr>
        <p:txBody>
          <a:bodyPr/>
          <a:lstStyle/>
          <a:p>
            <a:pPr marL="233100" lvl="1" indent="0">
              <a:buNone/>
            </a:pPr>
            <a:r>
              <a:rPr lang="nl-BE" sz="2000" dirty="0"/>
              <a:t>Links bovenaan de pagina is er een </a:t>
            </a:r>
            <a:r>
              <a:rPr lang="nl-BE" sz="2000" u="sng" dirty="0"/>
              <a:t>doorklik-link</a:t>
            </a:r>
            <a:r>
              <a:rPr lang="nl-BE" sz="2000" dirty="0"/>
              <a:t> naar de pagina </a:t>
            </a:r>
            <a:r>
              <a:rPr lang="nl-BE" sz="2000" u="sng" dirty="0"/>
              <a:t>'Documentatie BI Rapportering</a:t>
            </a:r>
            <a:r>
              <a:rPr lang="nl-BE" sz="2000" dirty="0"/>
              <a:t>' op het FB intranet die voor alle gebruikers toegankelijk is</a:t>
            </a:r>
          </a:p>
          <a:p>
            <a:pPr lvl="1" indent="-342900">
              <a:buFont typeface="Wingdings" panose="05000000000000000000" pitchFamily="2" charset="2"/>
              <a:buChar char="Ø"/>
            </a:pPr>
            <a:endParaRPr lang="nl-BE" sz="800" dirty="0"/>
          </a:p>
          <a:p>
            <a:pPr lvl="4">
              <a:buNone/>
            </a:pPr>
            <a:br>
              <a:rPr lang="nl-BE" sz="1800" dirty="0"/>
            </a:br>
            <a:endParaRPr lang="nl-BE" sz="1800" dirty="0"/>
          </a:p>
          <a:p>
            <a:pPr marL="685800" lvl="1" indent="-285750">
              <a:buFont typeface="Wingdings" panose="05000000000000000000" pitchFamily="2" charset="2"/>
              <a:buChar char="Ø"/>
            </a:pPr>
            <a:endParaRPr lang="nl-BE" sz="2000" dirty="0"/>
          </a:p>
        </p:txBody>
      </p:sp>
      <p:sp>
        <p:nvSpPr>
          <p:cNvPr id="8" name="Tekstvak 7">
            <a:extLst>
              <a:ext uri="{FF2B5EF4-FFF2-40B4-BE49-F238E27FC236}">
                <a16:creationId xmlns:a16="http://schemas.microsoft.com/office/drawing/2014/main" id="{2ED00E1A-1799-46CE-9351-A5FD6A0A27EB}"/>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pic>
        <p:nvPicPr>
          <p:cNvPr id="5" name="Afbeelding 4">
            <a:extLst>
              <a:ext uri="{FF2B5EF4-FFF2-40B4-BE49-F238E27FC236}">
                <a16:creationId xmlns:a16="http://schemas.microsoft.com/office/drawing/2014/main" id="{75A109F4-5ED3-4A75-B429-F469F93D2E50}"/>
              </a:ext>
            </a:extLst>
          </p:cNvPr>
          <p:cNvPicPr>
            <a:picLocks noChangeAspect="1"/>
          </p:cNvPicPr>
          <p:nvPr/>
        </p:nvPicPr>
        <p:blipFill>
          <a:blip r:embed="rId3"/>
          <a:stretch>
            <a:fillRect/>
          </a:stretch>
        </p:blipFill>
        <p:spPr>
          <a:xfrm>
            <a:off x="628880" y="2372788"/>
            <a:ext cx="3428215" cy="1537821"/>
          </a:xfrm>
          <a:prstGeom prst="rect">
            <a:avLst/>
          </a:prstGeom>
          <a:noFill/>
          <a:ln>
            <a:solidFill>
              <a:schemeClr val="accent3">
                <a:lumMod val="75000"/>
              </a:schemeClr>
            </a:solidFill>
          </a:ln>
        </p:spPr>
      </p:pic>
      <p:pic>
        <p:nvPicPr>
          <p:cNvPr id="12" name="Afbeelding 11">
            <a:extLst>
              <a:ext uri="{FF2B5EF4-FFF2-40B4-BE49-F238E27FC236}">
                <a16:creationId xmlns:a16="http://schemas.microsoft.com/office/drawing/2014/main" id="{10A8A06D-55EA-4441-B9AC-953346F6BE4E}"/>
              </a:ext>
            </a:extLst>
          </p:cNvPr>
          <p:cNvPicPr>
            <a:picLocks noChangeAspect="1"/>
          </p:cNvPicPr>
          <p:nvPr/>
        </p:nvPicPr>
        <p:blipFill>
          <a:blip r:embed="rId4"/>
          <a:stretch>
            <a:fillRect/>
          </a:stretch>
        </p:blipFill>
        <p:spPr>
          <a:xfrm>
            <a:off x="4256431" y="2917834"/>
            <a:ext cx="4361979" cy="3429700"/>
          </a:xfrm>
          <a:prstGeom prst="rect">
            <a:avLst/>
          </a:prstGeom>
          <a:noFill/>
          <a:ln>
            <a:solidFill>
              <a:schemeClr val="accent3">
                <a:lumMod val="75000"/>
              </a:schemeClr>
            </a:solidFill>
          </a:ln>
        </p:spPr>
      </p:pic>
      <p:sp>
        <p:nvSpPr>
          <p:cNvPr id="13" name="Pijl: gekromd links 12">
            <a:extLst>
              <a:ext uri="{FF2B5EF4-FFF2-40B4-BE49-F238E27FC236}">
                <a16:creationId xmlns:a16="http://schemas.microsoft.com/office/drawing/2014/main" id="{989CEF73-90D0-443B-B72D-982303643095}"/>
              </a:ext>
            </a:extLst>
          </p:cNvPr>
          <p:cNvSpPr/>
          <p:nvPr/>
        </p:nvSpPr>
        <p:spPr>
          <a:xfrm rot="9473147" flipV="1">
            <a:off x="3124222" y="4272172"/>
            <a:ext cx="595123" cy="812300"/>
          </a:xfrm>
          <a:prstGeom prst="curved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40111048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719503"/>
            <a:ext cx="4118435" cy="707886"/>
          </a:xfrm>
          <a:prstGeom prst="rect">
            <a:avLst/>
          </a:prstGeom>
          <a:noFill/>
        </p:spPr>
        <p:txBody>
          <a:bodyPr wrap="none" rtlCol="0">
            <a:spAutoFit/>
          </a:bodyPr>
          <a:lstStyle>
            <a:defPPr>
              <a:defRPr lang="en-US"/>
            </a:defPPr>
            <a:lvl1pPr>
              <a:defRPr sz="2000" i="1">
                <a:latin typeface="+mn-lt"/>
              </a:defRPr>
            </a:lvl1pPr>
          </a:lstStyle>
          <a:p>
            <a:r>
              <a:rPr lang="nl-BE" sz="2400" b="1" dirty="0"/>
              <a:t>Samenstelling Budget</a:t>
            </a:r>
          </a:p>
          <a:p>
            <a:r>
              <a:rPr lang="nl-BE" sz="1600" dirty="0"/>
              <a:t>        </a:t>
            </a:r>
            <a:r>
              <a:rPr lang="nl-BE" sz="1600" b="1" dirty="0"/>
              <a:t>= doorklikrapporten van Overzicht BM</a:t>
            </a:r>
          </a:p>
        </p:txBody>
      </p:sp>
      <p:pic>
        <p:nvPicPr>
          <p:cNvPr id="27" name="Picture 3">
            <a:extLst>
              <a:ext uri="{FF2B5EF4-FFF2-40B4-BE49-F238E27FC236}">
                <a16:creationId xmlns:a16="http://schemas.microsoft.com/office/drawing/2014/main" id="{94A0FA33-4F9B-4491-B2C6-059F671DA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043" y="1427389"/>
            <a:ext cx="5860989" cy="275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A6866D1B-23D6-4633-9304-375140C2E1B6}"/>
              </a:ext>
            </a:extLst>
          </p:cNvPr>
          <p:cNvSpPr/>
          <p:nvPr/>
        </p:nvSpPr>
        <p:spPr>
          <a:xfrm>
            <a:off x="314859" y="4215654"/>
            <a:ext cx="8829140" cy="338554"/>
          </a:xfrm>
          <a:prstGeom prst="rect">
            <a:avLst/>
          </a:prstGeom>
          <a:ln>
            <a:solidFill>
              <a:srgbClr val="0033CC"/>
            </a:solidFill>
          </a:ln>
        </p:spPr>
        <p:txBody>
          <a:bodyPr wrap="square">
            <a:spAutoFit/>
          </a:bodyPr>
          <a:lstStyle/>
          <a:p>
            <a:r>
              <a:rPr lang="nl-BE" sz="1600" b="0" dirty="0">
                <a:latin typeface="+mj-lt"/>
              </a:rPr>
              <a:t>01-CB0000-1CA00000-1100-BUDGET-000000-000000-000000-19100-00000-00000</a:t>
            </a:r>
          </a:p>
        </p:txBody>
      </p:sp>
      <p:sp>
        <p:nvSpPr>
          <p:cNvPr id="29" name="Rechthoek 28">
            <a:extLst>
              <a:ext uri="{FF2B5EF4-FFF2-40B4-BE49-F238E27FC236}">
                <a16:creationId xmlns:a16="http://schemas.microsoft.com/office/drawing/2014/main" id="{0685F14D-B7D9-496B-A26D-95A2F842AE61}"/>
              </a:ext>
            </a:extLst>
          </p:cNvPr>
          <p:cNvSpPr/>
          <p:nvPr/>
        </p:nvSpPr>
        <p:spPr>
          <a:xfrm>
            <a:off x="521195" y="4588149"/>
            <a:ext cx="4082332" cy="1323439"/>
          </a:xfrm>
          <a:prstGeom prst="rect">
            <a:avLst/>
          </a:prstGeom>
        </p:spPr>
        <p:txBody>
          <a:bodyPr wrap="square">
            <a:spAutoFit/>
          </a:bodyPr>
          <a:lstStyle/>
          <a:p>
            <a:r>
              <a:rPr lang="nl-BE" sz="1600" b="0" dirty="0" err="1">
                <a:latin typeface="+mj-lt"/>
              </a:rPr>
              <a:t>Budgetopbouwsegment</a:t>
            </a:r>
            <a:r>
              <a:rPr lang="nl-BE" sz="1600" b="0" dirty="0">
                <a:latin typeface="+mj-lt"/>
              </a:rPr>
              <a:t> :</a:t>
            </a:r>
          </a:p>
          <a:p>
            <a:pPr>
              <a:buFont typeface="Arial" pitchFamily="34" charset="0"/>
              <a:buChar char="•"/>
            </a:pPr>
            <a:r>
              <a:rPr lang="nl-BE" sz="1600" b="0" dirty="0">
                <a:latin typeface="+mj-lt"/>
              </a:rPr>
              <a:t> 19000 : Initieel decreet 2019</a:t>
            </a:r>
          </a:p>
          <a:p>
            <a:pPr>
              <a:buFont typeface="Arial" pitchFamily="34" charset="0"/>
              <a:buChar char="•"/>
            </a:pPr>
            <a:r>
              <a:rPr lang="nl-BE" sz="1600" b="0" dirty="0">
                <a:highlight>
                  <a:srgbClr val="FFFF00"/>
                </a:highlight>
                <a:latin typeface="+mj-lt"/>
              </a:rPr>
              <a:t> 19100 : Initieel decreet VEK 2019</a:t>
            </a:r>
          </a:p>
          <a:p>
            <a:pPr>
              <a:buFont typeface="Arial" pitchFamily="34" charset="0"/>
              <a:buChar char="•"/>
            </a:pPr>
            <a:r>
              <a:rPr lang="nl-BE" sz="1600" b="0" dirty="0">
                <a:latin typeface="+mj-lt"/>
              </a:rPr>
              <a:t> 19001 : 1e BC decreet 2019</a:t>
            </a:r>
          </a:p>
          <a:p>
            <a:pPr>
              <a:buFont typeface="Arial" pitchFamily="34" charset="0"/>
              <a:buChar char="•"/>
            </a:pPr>
            <a:r>
              <a:rPr lang="nl-BE" sz="1600" b="0" dirty="0">
                <a:latin typeface="+mj-lt"/>
              </a:rPr>
              <a:t> 19101 : 1e BC decreet VEK 2019</a:t>
            </a:r>
          </a:p>
        </p:txBody>
      </p:sp>
      <p:sp>
        <p:nvSpPr>
          <p:cNvPr id="30" name="Afgeronde rechthoek 14">
            <a:extLst>
              <a:ext uri="{FF2B5EF4-FFF2-40B4-BE49-F238E27FC236}">
                <a16:creationId xmlns:a16="http://schemas.microsoft.com/office/drawing/2014/main" id="{B5B92FF6-4C3A-4EF8-922F-D96F37D4E619}"/>
              </a:ext>
            </a:extLst>
          </p:cNvPr>
          <p:cNvSpPr/>
          <p:nvPr/>
        </p:nvSpPr>
        <p:spPr bwMode="auto">
          <a:xfrm>
            <a:off x="5008119" y="1842267"/>
            <a:ext cx="579658" cy="9522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31" name="Afgeronde rechthoek 15">
            <a:extLst>
              <a:ext uri="{FF2B5EF4-FFF2-40B4-BE49-F238E27FC236}">
                <a16:creationId xmlns:a16="http://schemas.microsoft.com/office/drawing/2014/main" id="{665BFBB0-E896-477E-BF60-30DCCC89EDA3}"/>
              </a:ext>
            </a:extLst>
          </p:cNvPr>
          <p:cNvSpPr/>
          <p:nvPr/>
        </p:nvSpPr>
        <p:spPr bwMode="auto">
          <a:xfrm>
            <a:off x="5587777" y="4184156"/>
            <a:ext cx="619414" cy="37005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32" name="Rechthoek 31">
            <a:extLst>
              <a:ext uri="{FF2B5EF4-FFF2-40B4-BE49-F238E27FC236}">
                <a16:creationId xmlns:a16="http://schemas.microsoft.com/office/drawing/2014/main" id="{1384A452-F087-419C-B291-A160F7A32023}"/>
              </a:ext>
            </a:extLst>
          </p:cNvPr>
          <p:cNvSpPr/>
          <p:nvPr/>
        </p:nvSpPr>
        <p:spPr>
          <a:xfrm>
            <a:off x="4661394" y="4798473"/>
            <a:ext cx="4378666" cy="1508105"/>
          </a:xfrm>
          <a:prstGeom prst="rect">
            <a:avLst/>
          </a:prstGeom>
        </p:spPr>
        <p:txBody>
          <a:bodyPr wrap="square">
            <a:spAutoFit/>
          </a:bodyPr>
          <a:lstStyle/>
          <a:p>
            <a:pPr>
              <a:buFont typeface="Arial" pitchFamily="34" charset="0"/>
              <a:buChar char="•"/>
            </a:pPr>
            <a:r>
              <a:rPr lang="nl-BE" sz="1600" b="0" dirty="0">
                <a:latin typeface="+mj-lt"/>
              </a:rPr>
              <a:t> 19002 : 2e BC decreet 2019</a:t>
            </a:r>
          </a:p>
          <a:p>
            <a:pPr>
              <a:buFont typeface="Arial" pitchFamily="34" charset="0"/>
              <a:buChar char="•"/>
            </a:pPr>
            <a:r>
              <a:rPr lang="nl-BE" sz="1600" b="0" dirty="0">
                <a:latin typeface="+mj-lt"/>
              </a:rPr>
              <a:t> 19102 : 2e BC decreet VEK 2019</a:t>
            </a:r>
          </a:p>
          <a:p>
            <a:pPr>
              <a:buFont typeface="Arial" pitchFamily="34" charset="0"/>
              <a:buChar char="•"/>
            </a:pPr>
            <a:r>
              <a:rPr lang="nl-BE" sz="1600" b="0" dirty="0">
                <a:latin typeface="+mj-lt"/>
              </a:rPr>
              <a:t> 19160 : </a:t>
            </a:r>
            <a:r>
              <a:rPr lang="nl-BE" sz="1600" b="0" dirty="0" err="1">
                <a:latin typeface="+mj-lt"/>
              </a:rPr>
              <a:t>Anomaliëen</a:t>
            </a:r>
            <a:r>
              <a:rPr lang="nl-BE" sz="1600" b="0" dirty="0">
                <a:latin typeface="+mj-lt"/>
              </a:rPr>
              <a:t> VEK 2019</a:t>
            </a:r>
          </a:p>
          <a:p>
            <a:pPr>
              <a:buFont typeface="Arial" pitchFamily="34" charset="0"/>
              <a:buChar char="•"/>
            </a:pPr>
            <a:r>
              <a:rPr lang="nl-BE" sz="1600" b="0" dirty="0">
                <a:latin typeface="+mj-lt"/>
              </a:rPr>
              <a:t> 19908 : Afgeboekt VAK - Annuleren IO 2019 </a:t>
            </a:r>
          </a:p>
          <a:p>
            <a:pPr>
              <a:buFont typeface="Arial" pitchFamily="34" charset="0"/>
              <a:buChar char="•"/>
            </a:pPr>
            <a:r>
              <a:rPr lang="nl-BE" sz="1600" b="0" dirty="0">
                <a:latin typeface="+mj-lt"/>
              </a:rPr>
              <a:t> 18T     : 2018 TOF  </a:t>
            </a:r>
            <a:br>
              <a:rPr lang="nl-BE" sz="1600" b="0" dirty="0">
                <a:latin typeface="+mj-lt"/>
              </a:rPr>
            </a:br>
            <a:r>
              <a:rPr lang="nl-BE" sz="1200" b="0" dirty="0">
                <a:latin typeface="+mj-lt"/>
              </a:rPr>
              <a:t>…</a:t>
            </a:r>
          </a:p>
        </p:txBody>
      </p:sp>
    </p:spTree>
    <p:extLst>
      <p:ext uri="{BB962C8B-B14F-4D97-AF65-F5344CB8AC3E}">
        <p14:creationId xmlns:p14="http://schemas.microsoft.com/office/powerpoint/2010/main" val="880453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719503"/>
            <a:ext cx="3991798" cy="707886"/>
          </a:xfrm>
          <a:prstGeom prst="rect">
            <a:avLst/>
          </a:prstGeom>
          <a:noFill/>
        </p:spPr>
        <p:txBody>
          <a:bodyPr wrap="none" rtlCol="0">
            <a:spAutoFit/>
          </a:bodyPr>
          <a:lstStyle>
            <a:defPPr>
              <a:defRPr lang="en-US"/>
            </a:defPPr>
            <a:lvl1pPr>
              <a:defRPr sz="2000" i="1">
                <a:latin typeface="+mn-lt"/>
              </a:defRPr>
            </a:lvl1pPr>
          </a:lstStyle>
          <a:p>
            <a:r>
              <a:rPr lang="nl-BE" sz="2400" b="1" dirty="0"/>
              <a:t>Bestedingen</a:t>
            </a:r>
          </a:p>
          <a:p>
            <a:r>
              <a:rPr lang="nl-BE" sz="1600" dirty="0"/>
              <a:t>        </a:t>
            </a:r>
            <a:r>
              <a:rPr lang="nl-BE" sz="1600" b="1" dirty="0"/>
              <a:t>= doorklikrapporten van Overzicht BM</a:t>
            </a:r>
          </a:p>
        </p:txBody>
      </p:sp>
      <p:pic>
        <p:nvPicPr>
          <p:cNvPr id="10" name="Picture 4">
            <a:extLst>
              <a:ext uri="{FF2B5EF4-FFF2-40B4-BE49-F238E27FC236}">
                <a16:creationId xmlns:a16="http://schemas.microsoft.com/office/drawing/2014/main" id="{FED98961-BD1A-44B6-B894-3653667763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48" y="4109806"/>
            <a:ext cx="7385231" cy="208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FB1A57A7-59FD-489D-9179-911575CFD1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072" y="1414729"/>
            <a:ext cx="7409972" cy="234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fgeronde rechthoek 14">
            <a:extLst>
              <a:ext uri="{FF2B5EF4-FFF2-40B4-BE49-F238E27FC236}">
                <a16:creationId xmlns:a16="http://schemas.microsoft.com/office/drawing/2014/main" id="{00816EEF-1B47-4BB6-B846-23F0BA5FDFE4}"/>
              </a:ext>
            </a:extLst>
          </p:cNvPr>
          <p:cNvSpPr/>
          <p:nvPr/>
        </p:nvSpPr>
        <p:spPr bwMode="auto">
          <a:xfrm>
            <a:off x="2530577" y="1668442"/>
            <a:ext cx="662203" cy="19083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4" name="Afgeronde rechthoek 15">
            <a:extLst>
              <a:ext uri="{FF2B5EF4-FFF2-40B4-BE49-F238E27FC236}">
                <a16:creationId xmlns:a16="http://schemas.microsoft.com/office/drawing/2014/main" id="{B8380332-3E67-44CA-9E6E-CB6A80CAA34D}"/>
              </a:ext>
            </a:extLst>
          </p:cNvPr>
          <p:cNvSpPr/>
          <p:nvPr/>
        </p:nvSpPr>
        <p:spPr bwMode="auto">
          <a:xfrm>
            <a:off x="3204056" y="1668442"/>
            <a:ext cx="395027" cy="19083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5" name="Rechthoek 14">
            <a:extLst>
              <a:ext uri="{FF2B5EF4-FFF2-40B4-BE49-F238E27FC236}">
                <a16:creationId xmlns:a16="http://schemas.microsoft.com/office/drawing/2014/main" id="{2DACFDEA-21D0-42A7-B2AA-A2C3AA8B9873}"/>
              </a:ext>
            </a:extLst>
          </p:cNvPr>
          <p:cNvSpPr/>
          <p:nvPr/>
        </p:nvSpPr>
        <p:spPr>
          <a:xfrm>
            <a:off x="31527" y="3748375"/>
            <a:ext cx="1664521" cy="707886"/>
          </a:xfrm>
          <a:prstGeom prst="rect">
            <a:avLst/>
          </a:prstGeom>
          <a:ln>
            <a:solidFill>
              <a:srgbClr val="0033CC"/>
            </a:solidFill>
          </a:ln>
        </p:spPr>
        <p:txBody>
          <a:bodyPr wrap="square">
            <a:spAutoFit/>
          </a:bodyPr>
          <a:lstStyle/>
          <a:p>
            <a:r>
              <a:rPr lang="nl-BE" sz="800" b="0" u="sng" dirty="0"/>
              <a:t>Werkelijk in uitvoering: </a:t>
            </a:r>
            <a:r>
              <a:rPr lang="nl-BE" sz="800" b="0" dirty="0"/>
              <a:t>Factuurreserveringen, opgestarte interne verrichtingen, opgestarte declaraties, Niet-gefactureerde </a:t>
            </a:r>
            <a:r>
              <a:rPr lang="nl-BE" sz="800" b="0" dirty="0" err="1"/>
              <a:t>TOF’s</a:t>
            </a:r>
            <a:endParaRPr lang="nl-BE" sz="800" b="0" dirty="0">
              <a:latin typeface="+mj-lt"/>
            </a:endParaRPr>
          </a:p>
        </p:txBody>
      </p:sp>
      <p:sp>
        <p:nvSpPr>
          <p:cNvPr id="16" name="Afgeronde rechthoek 13">
            <a:extLst>
              <a:ext uri="{FF2B5EF4-FFF2-40B4-BE49-F238E27FC236}">
                <a16:creationId xmlns:a16="http://schemas.microsoft.com/office/drawing/2014/main" id="{E844C0EA-F2D8-4380-8403-43200AED6875}"/>
              </a:ext>
            </a:extLst>
          </p:cNvPr>
          <p:cNvSpPr/>
          <p:nvPr/>
        </p:nvSpPr>
        <p:spPr bwMode="auto">
          <a:xfrm>
            <a:off x="3668965" y="4394940"/>
            <a:ext cx="628716" cy="14165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7" name="Afgeronde rechthoek 17">
            <a:extLst>
              <a:ext uri="{FF2B5EF4-FFF2-40B4-BE49-F238E27FC236}">
                <a16:creationId xmlns:a16="http://schemas.microsoft.com/office/drawing/2014/main" id="{F0DB3214-1047-470A-8AB5-9A999C83101A}"/>
              </a:ext>
            </a:extLst>
          </p:cNvPr>
          <p:cNvSpPr/>
          <p:nvPr/>
        </p:nvSpPr>
        <p:spPr bwMode="auto">
          <a:xfrm>
            <a:off x="4318676" y="4394941"/>
            <a:ext cx="704081" cy="12461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cxnSp>
        <p:nvCxnSpPr>
          <p:cNvPr id="18" name="Rechte verbindingslijn met pijl 17">
            <a:extLst>
              <a:ext uri="{FF2B5EF4-FFF2-40B4-BE49-F238E27FC236}">
                <a16:creationId xmlns:a16="http://schemas.microsoft.com/office/drawing/2014/main" id="{93FDEB7F-07B2-454B-B4A3-F3E68813CEC6}"/>
              </a:ext>
            </a:extLst>
          </p:cNvPr>
          <p:cNvCxnSpPr/>
          <p:nvPr/>
        </p:nvCxnSpPr>
        <p:spPr bwMode="auto">
          <a:xfrm flipV="1">
            <a:off x="1696048" y="3535680"/>
            <a:ext cx="719492" cy="224472"/>
          </a:xfrm>
          <a:prstGeom prst="straightConnector1">
            <a:avLst/>
          </a:prstGeom>
          <a:solidFill>
            <a:schemeClr val="accent1"/>
          </a:solidFill>
          <a:ln w="9525" cap="rnd" cmpd="sng" algn="ctr">
            <a:solidFill>
              <a:srgbClr val="0033CC"/>
            </a:solidFill>
            <a:prstDash val="solid"/>
            <a:round/>
            <a:headEnd type="none" w="med" len="med"/>
            <a:tailEnd type="stealth" w="lg" len="lg"/>
          </a:ln>
          <a:effectLst/>
        </p:spPr>
      </p:cxnSp>
      <p:sp>
        <p:nvSpPr>
          <p:cNvPr id="19" name="Tekstvak 5">
            <a:extLst>
              <a:ext uri="{FF2B5EF4-FFF2-40B4-BE49-F238E27FC236}">
                <a16:creationId xmlns:a16="http://schemas.microsoft.com/office/drawing/2014/main" id="{E0B84605-3234-4807-A07D-EC0FEF2BAF17}"/>
              </a:ext>
            </a:extLst>
          </p:cNvPr>
          <p:cNvSpPr txBox="1">
            <a:spLocks noChangeArrowheads="1"/>
          </p:cNvSpPr>
          <p:nvPr/>
        </p:nvSpPr>
        <p:spPr bwMode="auto">
          <a:xfrm>
            <a:off x="691072" y="2448595"/>
            <a:ext cx="570969" cy="276999"/>
          </a:xfrm>
          <a:prstGeom prst="rect">
            <a:avLst/>
          </a:prstGeom>
          <a:solidFill>
            <a:schemeClr val="accent3">
              <a:lumMod val="40000"/>
              <a:lumOff val="60000"/>
            </a:schemeClr>
          </a:solidFill>
          <a:ln w="3175">
            <a:solidFill>
              <a:schemeClr val="tx1"/>
            </a:solidFill>
          </a:ln>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a:r>
              <a:rPr lang="nl-BE" sz="1200" dirty="0"/>
              <a:t>VEK</a:t>
            </a:r>
          </a:p>
        </p:txBody>
      </p:sp>
      <p:sp>
        <p:nvSpPr>
          <p:cNvPr id="20" name="Tekstvak 5">
            <a:extLst>
              <a:ext uri="{FF2B5EF4-FFF2-40B4-BE49-F238E27FC236}">
                <a16:creationId xmlns:a16="http://schemas.microsoft.com/office/drawing/2014/main" id="{C7B3FC8D-5B28-4594-86F9-D10C0D2C27E9}"/>
              </a:ext>
            </a:extLst>
          </p:cNvPr>
          <p:cNvSpPr txBox="1">
            <a:spLocks noChangeArrowheads="1"/>
          </p:cNvSpPr>
          <p:nvPr/>
        </p:nvSpPr>
        <p:spPr bwMode="auto">
          <a:xfrm>
            <a:off x="2844578" y="5101844"/>
            <a:ext cx="570969" cy="276999"/>
          </a:xfrm>
          <a:prstGeom prst="rect">
            <a:avLst/>
          </a:prstGeom>
          <a:solidFill>
            <a:schemeClr val="accent3">
              <a:lumMod val="40000"/>
              <a:lumOff val="60000"/>
            </a:schemeClr>
          </a:solidFill>
          <a:ln w="3175">
            <a:solidFill>
              <a:schemeClr val="tx1"/>
            </a:solidFill>
          </a:ln>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a:r>
              <a:rPr lang="nl-BE" sz="1200" dirty="0"/>
              <a:t>VAK</a:t>
            </a:r>
          </a:p>
        </p:txBody>
      </p:sp>
    </p:spTree>
    <p:extLst>
      <p:ext uri="{BB962C8B-B14F-4D97-AF65-F5344CB8AC3E}">
        <p14:creationId xmlns:p14="http://schemas.microsoft.com/office/powerpoint/2010/main" val="1977990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1737976" cy="461665"/>
          </a:xfrm>
          <a:prstGeom prst="rect">
            <a:avLst/>
          </a:prstGeom>
          <a:noFill/>
        </p:spPr>
        <p:txBody>
          <a:bodyPr wrap="none" rtlCol="0">
            <a:spAutoFit/>
          </a:bodyPr>
          <a:lstStyle>
            <a:defPPr>
              <a:defRPr lang="en-US"/>
            </a:defPPr>
            <a:lvl1pPr>
              <a:defRPr sz="2000" i="1">
                <a:latin typeface="+mn-lt"/>
              </a:defRPr>
            </a:lvl1pPr>
          </a:lstStyle>
          <a:p>
            <a:r>
              <a:rPr lang="nl-BE" sz="2400" b="1" dirty="0"/>
              <a:t>Bestedingen</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79643" y="1424140"/>
            <a:ext cx="8655500" cy="5404984"/>
          </a:xfrm>
        </p:spPr>
        <p:txBody>
          <a:bodyPr/>
          <a:lstStyle/>
          <a:p>
            <a:pPr marL="233100" lvl="1" indent="0">
              <a:buNone/>
            </a:pPr>
            <a:r>
              <a:rPr lang="nl-BE" sz="2000" dirty="0"/>
              <a:t>Overzicht per BA/Ent/</a:t>
            </a:r>
            <a:r>
              <a:rPr lang="nl-BE" sz="2000" dirty="0" err="1"/>
              <a:t>Progr</a:t>
            </a:r>
            <a:r>
              <a:rPr lang="nl-BE" sz="2000" dirty="0"/>
              <a:t>./ESR:</a:t>
            </a:r>
            <a:br>
              <a:rPr lang="nl-BE" sz="2000" dirty="0"/>
            </a:br>
            <a:endParaRPr lang="nl-BE" sz="700" dirty="0"/>
          </a:p>
          <a:p>
            <a:pPr lvl="2" indent="-342900">
              <a:buFont typeface="Wingdings" panose="05000000000000000000" pitchFamily="2" charset="2"/>
              <a:buChar char="Ø"/>
            </a:pPr>
            <a:r>
              <a:rPr lang="nl-BE" dirty="0"/>
              <a:t>Groepsnaam : Budget, Overdracht, TOF Overdracht …</a:t>
            </a:r>
            <a:br>
              <a:rPr lang="nl-BE" sz="700" dirty="0"/>
            </a:br>
            <a:endParaRPr lang="nl-BE" sz="700" dirty="0"/>
          </a:p>
          <a:p>
            <a:pPr lvl="2" indent="-342900">
              <a:buFont typeface="Wingdings" panose="05000000000000000000" pitchFamily="2" charset="2"/>
              <a:buChar char="Ø"/>
            </a:pPr>
            <a:r>
              <a:rPr lang="nl-BE" dirty="0"/>
              <a:t>VEK: Werkelijk in Uitvoering /Werkelijk (R/W)</a:t>
            </a:r>
            <a:br>
              <a:rPr lang="nl-BE" dirty="0"/>
            </a:br>
            <a:r>
              <a:rPr lang="nl-BE" dirty="0"/>
              <a:t>VAK: Openstaand / Gefactureerd (R/W)</a:t>
            </a:r>
            <a:br>
              <a:rPr lang="nl-BE" sz="1800" dirty="0"/>
            </a:br>
            <a:endParaRPr lang="nl-BE" sz="500" dirty="0"/>
          </a:p>
          <a:p>
            <a:pPr lvl="2" indent="-342900">
              <a:buFont typeface="Wingdings" panose="05000000000000000000" pitchFamily="2" charset="2"/>
              <a:buChar char="Ø"/>
            </a:pPr>
            <a:r>
              <a:rPr lang="nl-BE" dirty="0"/>
              <a:t>Documenttype: declaraties, inkooporders, facturen, </a:t>
            </a:r>
            <a:br>
              <a:rPr lang="nl-BE" dirty="0"/>
            </a:br>
            <a:r>
              <a:rPr lang="nl-BE" dirty="0"/>
              <a:t>interne verrichting, Grootboek xxx, …</a:t>
            </a:r>
            <a:br>
              <a:rPr lang="nl-BE" sz="1800" dirty="0"/>
            </a:br>
            <a:endParaRPr lang="nl-BE" sz="500" dirty="0"/>
          </a:p>
          <a:p>
            <a:pPr lvl="2" indent="-342900">
              <a:buFont typeface="Wingdings" panose="05000000000000000000" pitchFamily="2" charset="2"/>
              <a:buChar char="Ø"/>
            </a:pPr>
            <a:r>
              <a:rPr lang="nl-BE" dirty="0"/>
              <a:t>Mogelijkheid om Project, Economische Rekening en   </a:t>
            </a:r>
            <a:br>
              <a:rPr lang="nl-BE" dirty="0"/>
            </a:br>
            <a:r>
              <a:rPr lang="nl-BE" dirty="0"/>
              <a:t>Kostensoort op te nemen met hun omschrijvingen</a:t>
            </a:r>
          </a:p>
          <a:p>
            <a:pPr marL="521100" lvl="2" indent="0">
              <a:buNone/>
            </a:pPr>
            <a:endParaRPr lang="nl-BE" sz="900" dirty="0"/>
          </a:p>
          <a:p>
            <a:pPr lvl="2" indent="-342900">
              <a:buFont typeface="Wingdings" panose="05000000000000000000" pitchFamily="2" charset="2"/>
              <a:buChar char="Ø"/>
            </a:pPr>
            <a:endParaRPr lang="nl-BE" dirty="0"/>
          </a:p>
          <a:p>
            <a:pPr marL="233100" lvl="1" indent="0">
              <a:buNone/>
            </a:pPr>
            <a:br>
              <a:rPr lang="nl-BE" sz="2000" dirty="0"/>
            </a:br>
            <a:endParaRPr lang="nl-BE" sz="1400" dirty="0"/>
          </a:p>
          <a:p>
            <a:pPr marL="685800" lvl="1" indent="-285750">
              <a:buFont typeface="Wingdings" panose="05000000000000000000" pitchFamily="2" charset="2"/>
              <a:buChar char="Ø"/>
            </a:pPr>
            <a:endParaRPr lang="nl-BE" sz="1600" dirty="0"/>
          </a:p>
        </p:txBody>
      </p:sp>
      <p:sp>
        <p:nvSpPr>
          <p:cNvPr id="8" name="Tekstvak 7">
            <a:extLst>
              <a:ext uri="{FF2B5EF4-FFF2-40B4-BE49-F238E27FC236}">
                <a16:creationId xmlns:a16="http://schemas.microsoft.com/office/drawing/2014/main" id="{E3C9FB04-531B-4DAA-B3C2-528BEF4A9DB1}"/>
              </a:ext>
            </a:extLst>
          </p:cNvPr>
          <p:cNvSpPr txBox="1"/>
          <p:nvPr/>
        </p:nvSpPr>
        <p:spPr>
          <a:xfrm>
            <a:off x="1758332" y="4195848"/>
            <a:ext cx="6974451" cy="1754326"/>
          </a:xfrm>
          <a:prstGeom prst="rect">
            <a:avLst/>
          </a:prstGeom>
          <a:noFill/>
          <a:ln>
            <a:solidFill>
              <a:schemeClr val="accent3">
                <a:lumMod val="75000"/>
              </a:schemeClr>
            </a:solidFill>
          </a:ln>
        </p:spPr>
        <p:txBody>
          <a:bodyPr wrap="square" rtlCol="0">
            <a:spAutoFit/>
          </a:bodyPr>
          <a:lstStyle/>
          <a:p>
            <a:r>
              <a:rPr lang="nl-BE" dirty="0">
                <a:solidFill>
                  <a:srgbClr val="000000"/>
                </a:solidFill>
              </a:rPr>
              <a:t>VAK - Openstaand = Openstaande Inkooporders</a:t>
            </a:r>
          </a:p>
          <a:p>
            <a:r>
              <a:rPr lang="nl-BE" u="sng" dirty="0">
                <a:solidFill>
                  <a:srgbClr val="FF0000"/>
                </a:solidFill>
              </a:rPr>
              <a:t>Andere:</a:t>
            </a:r>
          </a:p>
          <a:p>
            <a:r>
              <a:rPr lang="nl-BE" b="0" dirty="0">
                <a:solidFill>
                  <a:srgbClr val="FF0000"/>
                </a:solidFill>
                <a:latin typeface="+mn-lt"/>
              </a:rPr>
              <a:t>VAK: Openstaand – Factuur, IV of </a:t>
            </a:r>
            <a:r>
              <a:rPr lang="nl-BE" b="0" dirty="0" err="1">
                <a:solidFill>
                  <a:srgbClr val="FF0000"/>
                </a:solidFill>
                <a:latin typeface="+mn-lt"/>
              </a:rPr>
              <a:t>Delaraties</a:t>
            </a:r>
            <a:r>
              <a:rPr lang="nl-BE" b="0" dirty="0">
                <a:solidFill>
                  <a:srgbClr val="FF0000"/>
                </a:solidFill>
                <a:latin typeface="+mn-lt"/>
              </a:rPr>
              <a:t> </a:t>
            </a:r>
            <a:r>
              <a:rPr lang="nl-BE" b="0" dirty="0">
                <a:latin typeface="+mn-lt"/>
              </a:rPr>
              <a:t>= </a:t>
            </a:r>
            <a:r>
              <a:rPr lang="nl-BE" b="0" u="sng" dirty="0">
                <a:latin typeface="+mn-lt"/>
              </a:rPr>
              <a:t>nog niet naar grootbroek </a:t>
            </a:r>
            <a:r>
              <a:rPr lang="nl-BE" b="0" u="sng" dirty="0" err="1">
                <a:latin typeface="+mn-lt"/>
              </a:rPr>
              <a:t>doorgeboekte</a:t>
            </a:r>
            <a:r>
              <a:rPr lang="nl-BE" b="0" dirty="0">
                <a:latin typeface="+mn-lt"/>
              </a:rPr>
              <a:t> </a:t>
            </a:r>
            <a:r>
              <a:rPr lang="nl-BE" b="0" dirty="0">
                <a:solidFill>
                  <a:srgbClr val="000000"/>
                </a:solidFill>
                <a:latin typeface="+mn-lt"/>
              </a:rPr>
              <a:t>Facturen, Interne Verrichtingen of Declaraties</a:t>
            </a:r>
          </a:p>
          <a:p>
            <a:r>
              <a:rPr lang="nl-BE" b="0" dirty="0">
                <a:solidFill>
                  <a:srgbClr val="FF0000"/>
                </a:solidFill>
                <a:latin typeface="+mn-lt"/>
              </a:rPr>
              <a:t>VAK: Openstaand - Reserver</a:t>
            </a:r>
            <a:r>
              <a:rPr lang="nl-BE" dirty="0">
                <a:solidFill>
                  <a:srgbClr val="FF0000"/>
                </a:solidFill>
              </a:rPr>
              <a:t>ingen via Grootboek</a:t>
            </a:r>
          </a:p>
        </p:txBody>
      </p:sp>
      <p:pic>
        <p:nvPicPr>
          <p:cNvPr id="9" name="Afbeelding 8" descr="lamp.jpg">
            <a:extLst>
              <a:ext uri="{FF2B5EF4-FFF2-40B4-BE49-F238E27FC236}">
                <a16:creationId xmlns:a16="http://schemas.microsoft.com/office/drawing/2014/main" id="{1357BBDD-11BB-43FC-86D2-905A36D5D019}"/>
              </a:ext>
            </a:extLst>
          </p:cNvPr>
          <p:cNvPicPr>
            <a:picLocks noChangeAspect="1"/>
          </p:cNvPicPr>
          <p:nvPr/>
        </p:nvPicPr>
        <p:blipFill>
          <a:blip r:embed="rId3" cstate="print"/>
          <a:stretch>
            <a:fillRect/>
          </a:stretch>
        </p:blipFill>
        <p:spPr>
          <a:xfrm>
            <a:off x="1172961" y="4932744"/>
            <a:ext cx="632313" cy="591430"/>
          </a:xfrm>
          <a:prstGeom prst="rect">
            <a:avLst/>
          </a:prstGeom>
          <a:solidFill>
            <a:schemeClr val="bg1">
              <a:alpha val="0"/>
            </a:schemeClr>
          </a:solidFill>
        </p:spPr>
      </p:pic>
    </p:spTree>
    <p:extLst>
      <p:ext uri="{BB962C8B-B14F-4D97-AF65-F5344CB8AC3E}">
        <p14:creationId xmlns:p14="http://schemas.microsoft.com/office/powerpoint/2010/main" val="22142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Rapportering - Algemeen</a:t>
            </a:r>
          </a:p>
        </p:txBody>
      </p:sp>
      <p:sp>
        <p:nvSpPr>
          <p:cNvPr id="23" name="Tekstvak 22">
            <a:extLst>
              <a:ext uri="{FF2B5EF4-FFF2-40B4-BE49-F238E27FC236}">
                <a16:creationId xmlns:a16="http://schemas.microsoft.com/office/drawing/2014/main" id="{41342B24-1217-498E-9E77-BE8059A5210C}"/>
              </a:ext>
            </a:extLst>
          </p:cNvPr>
          <p:cNvSpPr txBox="1"/>
          <p:nvPr/>
        </p:nvSpPr>
        <p:spPr>
          <a:xfrm>
            <a:off x="4800509" y="834026"/>
            <a:ext cx="3548990" cy="523220"/>
          </a:xfrm>
          <a:prstGeom prst="rect">
            <a:avLst/>
          </a:prstGeom>
          <a:noFill/>
        </p:spPr>
        <p:txBody>
          <a:bodyPr wrap="square" rtlCol="0">
            <a:spAutoFit/>
          </a:bodyPr>
          <a:lstStyle/>
          <a:p>
            <a:r>
              <a:rPr lang="nl-BE" sz="1400" dirty="0">
                <a:solidFill>
                  <a:srgbClr val="0070C0"/>
                </a:solidFill>
                <a:latin typeface="+mj-lt"/>
              </a:rPr>
              <a:t>De toegekende autorisaties bepalen de toegang tot de rapporten.</a:t>
            </a:r>
          </a:p>
        </p:txBody>
      </p:sp>
      <p:sp>
        <p:nvSpPr>
          <p:cNvPr id="24" name="Tekstvak 23">
            <a:extLst>
              <a:ext uri="{FF2B5EF4-FFF2-40B4-BE49-F238E27FC236}">
                <a16:creationId xmlns:a16="http://schemas.microsoft.com/office/drawing/2014/main" id="{4D81A3D3-1A72-4059-A797-F53BA90EA5BB}"/>
              </a:ext>
            </a:extLst>
          </p:cNvPr>
          <p:cNvSpPr txBox="1"/>
          <p:nvPr/>
        </p:nvSpPr>
        <p:spPr>
          <a:xfrm>
            <a:off x="4346902" y="717652"/>
            <a:ext cx="425116" cy="769441"/>
          </a:xfrm>
          <a:prstGeom prst="rect">
            <a:avLst/>
          </a:prstGeom>
          <a:noFill/>
        </p:spPr>
        <p:txBody>
          <a:bodyPr wrap="none" rtlCol="0">
            <a:spAutoFit/>
          </a:bodyPr>
          <a:lstStyle/>
          <a:p>
            <a:r>
              <a:rPr lang="nl-BE" sz="4400" dirty="0">
                <a:solidFill>
                  <a:srgbClr val="0070C0"/>
                </a:solidFill>
                <a:latin typeface="+mj-lt"/>
              </a:rPr>
              <a:t>!!</a:t>
            </a:r>
          </a:p>
        </p:txBody>
      </p:sp>
      <p:pic>
        <p:nvPicPr>
          <p:cNvPr id="5" name="Afbeelding 4">
            <a:extLst>
              <a:ext uri="{FF2B5EF4-FFF2-40B4-BE49-F238E27FC236}">
                <a16:creationId xmlns:a16="http://schemas.microsoft.com/office/drawing/2014/main" id="{C300B56B-C246-4393-BCE9-9CC1E0CC59D7}"/>
              </a:ext>
            </a:extLst>
          </p:cNvPr>
          <p:cNvPicPr>
            <a:picLocks noChangeAspect="1"/>
          </p:cNvPicPr>
          <p:nvPr/>
        </p:nvPicPr>
        <p:blipFill>
          <a:blip r:embed="rId3"/>
          <a:stretch>
            <a:fillRect/>
          </a:stretch>
        </p:blipFill>
        <p:spPr>
          <a:xfrm>
            <a:off x="0" y="1505473"/>
            <a:ext cx="9144000" cy="3847053"/>
          </a:xfrm>
          <a:prstGeom prst="rect">
            <a:avLst/>
          </a:prstGeom>
        </p:spPr>
      </p:pic>
    </p:spTree>
    <p:extLst>
      <p:ext uri="{BB962C8B-B14F-4D97-AF65-F5344CB8AC3E}">
        <p14:creationId xmlns:p14="http://schemas.microsoft.com/office/powerpoint/2010/main" val="28628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119491" cy="461665"/>
          </a:xfrm>
          <a:prstGeom prst="rect">
            <a:avLst/>
          </a:prstGeom>
          <a:noFill/>
        </p:spPr>
        <p:txBody>
          <a:bodyPr wrap="none" rtlCol="0">
            <a:spAutoFit/>
          </a:bodyPr>
          <a:lstStyle>
            <a:defPPr>
              <a:defRPr lang="en-US"/>
            </a:defPPr>
            <a:lvl1pPr>
              <a:defRPr sz="2000" i="1">
                <a:latin typeface="+mn-lt"/>
              </a:defRPr>
            </a:lvl1pPr>
          </a:lstStyle>
          <a:p>
            <a:r>
              <a:rPr lang="nl-BE" sz="2400" b="1" dirty="0"/>
              <a:t>Aanrekeningen</a:t>
            </a:r>
          </a:p>
        </p:txBody>
      </p:sp>
      <p:sp>
        <p:nvSpPr>
          <p:cNvPr id="10" name="Tekstvak 2">
            <a:extLst>
              <a:ext uri="{FF2B5EF4-FFF2-40B4-BE49-F238E27FC236}">
                <a16:creationId xmlns:a16="http://schemas.microsoft.com/office/drawing/2014/main" id="{37F12ECC-BB13-41C4-89EA-6188B15B0A2F}"/>
              </a:ext>
            </a:extLst>
          </p:cNvPr>
          <p:cNvSpPr txBox="1">
            <a:spLocks noGrp="1"/>
          </p:cNvSpPr>
          <p:nvPr>
            <p:ph idx="1"/>
          </p:nvPr>
        </p:nvSpPr>
        <p:spPr>
          <a:xfrm>
            <a:off x="217714" y="1350152"/>
            <a:ext cx="8697686" cy="513063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None/>
            </a:pPr>
            <a:r>
              <a:rPr lang="nl-BE" sz="1800" b="1" dirty="0"/>
              <a:t>Belangrijkste </a:t>
            </a:r>
            <a:r>
              <a:rPr lang="nl-BE" sz="1800" b="1" dirty="0" err="1"/>
              <a:t>budgetopbouwsegmenten</a:t>
            </a:r>
            <a:r>
              <a:rPr lang="nl-BE" sz="1800" b="1" dirty="0"/>
              <a:t> bij invoer verrichtingen:</a:t>
            </a:r>
          </a:p>
          <a:p>
            <a:endParaRPr lang="nl-BE" sz="1000" b="1" dirty="0"/>
          </a:p>
          <a:p>
            <a:pPr marL="800100" lvl="1" indent="-342900">
              <a:buFont typeface="Courier New" panose="02070309020205020404" pitchFamily="49" charset="0"/>
              <a:buChar char="o"/>
            </a:pPr>
            <a:r>
              <a:rPr lang="nl-BE" sz="1800" dirty="0"/>
              <a:t>23</a:t>
            </a:r>
          </a:p>
          <a:p>
            <a:pPr marL="1257300" lvl="2" indent="-342900">
              <a:buFont typeface="Wingdings" panose="05000000000000000000" pitchFamily="2" charset="2"/>
              <a:buChar char="ü"/>
            </a:pPr>
            <a:r>
              <a:rPr lang="nl-BE" sz="1800" dirty="0"/>
              <a:t>Aanrekening op VAK</a:t>
            </a:r>
          </a:p>
          <a:p>
            <a:pPr marL="1257300" lvl="2" indent="-342900">
              <a:buFont typeface="Wingdings" panose="05000000000000000000" pitchFamily="2" charset="2"/>
              <a:buChar char="ü"/>
            </a:pPr>
            <a:r>
              <a:rPr lang="nl-BE" sz="1800" dirty="0"/>
              <a:t>Bij invoer van een bestelaanvraag / inkooporder </a:t>
            </a:r>
          </a:p>
          <a:p>
            <a:pPr marL="800100" lvl="1" indent="-342900">
              <a:buFont typeface="Courier New" panose="02070309020205020404" pitchFamily="49" charset="0"/>
              <a:buChar char="o"/>
            </a:pPr>
            <a:r>
              <a:rPr lang="nl-BE" sz="1800" dirty="0"/>
              <a:t>(23VJ)</a:t>
            </a:r>
          </a:p>
          <a:p>
            <a:pPr marL="1257300" lvl="2" indent="-342900">
              <a:buFont typeface="Wingdings" panose="05000000000000000000" pitchFamily="2" charset="2"/>
              <a:buChar char="ü"/>
            </a:pPr>
            <a:r>
              <a:rPr lang="nl-BE" sz="1800" dirty="0"/>
              <a:t>Aanrekening op VAK</a:t>
            </a:r>
          </a:p>
          <a:p>
            <a:pPr marL="1257300" lvl="2" indent="-342900">
              <a:buFont typeface="Wingdings" panose="05000000000000000000" pitchFamily="2" charset="2"/>
              <a:buChar char="ü"/>
            </a:pPr>
            <a:r>
              <a:rPr lang="nl-BE" sz="1800" dirty="0"/>
              <a:t>Uitzonderlijk gebruikt voor invoer of correctie van een bestelaanvraag / inkooporder op de overdrachtslijn (vorige jaren)</a:t>
            </a:r>
          </a:p>
          <a:p>
            <a:pPr marL="800100" lvl="1" indent="-342900">
              <a:buFont typeface="Courier New" panose="02070309020205020404" pitchFamily="49" charset="0"/>
              <a:buChar char="o"/>
            </a:pPr>
            <a:r>
              <a:rPr lang="nl-BE" sz="1800" dirty="0"/>
              <a:t>23W</a:t>
            </a:r>
          </a:p>
          <a:p>
            <a:pPr marL="1257300" lvl="2" indent="-342900">
              <a:buFont typeface="Wingdings" panose="05000000000000000000" pitchFamily="2" charset="2"/>
              <a:buChar char="ü"/>
            </a:pPr>
            <a:r>
              <a:rPr lang="nl-BE" sz="1800" dirty="0"/>
              <a:t>Werkelijke boeking op VAK en VEK</a:t>
            </a:r>
          </a:p>
          <a:p>
            <a:pPr marL="1257300" lvl="2" indent="-342900">
              <a:buFont typeface="Wingdings" panose="05000000000000000000" pitchFamily="2" charset="2"/>
              <a:buChar char="ü"/>
            </a:pPr>
            <a:r>
              <a:rPr lang="nl-BE" sz="1800" dirty="0"/>
              <a:t>Wordt gebruikt bij invoer van een factuur op een verbintenis van het jaar</a:t>
            </a:r>
          </a:p>
          <a:p>
            <a:pPr marL="800100" lvl="1" indent="-342900">
              <a:buFont typeface="Courier New" panose="02070309020205020404" pitchFamily="49" charset="0"/>
              <a:buChar char="o"/>
            </a:pPr>
            <a:endParaRPr lang="nl-BE" sz="1000" dirty="0"/>
          </a:p>
          <a:p>
            <a:pPr marL="800100" lvl="1" indent="-342900">
              <a:buFont typeface="Courier New" panose="02070309020205020404" pitchFamily="49" charset="0"/>
              <a:buChar char="o"/>
            </a:pPr>
            <a:r>
              <a:rPr lang="nl-BE" sz="1800" dirty="0"/>
              <a:t>23VJW</a:t>
            </a:r>
          </a:p>
          <a:p>
            <a:pPr marL="1257300" lvl="2" indent="-342900">
              <a:buFont typeface="Wingdings" panose="05000000000000000000" pitchFamily="2" charset="2"/>
              <a:buChar char="ü"/>
            </a:pPr>
            <a:r>
              <a:rPr lang="nl-BE" sz="1800" dirty="0"/>
              <a:t>Werkelijke boeking op VAK en VEK</a:t>
            </a:r>
          </a:p>
          <a:p>
            <a:pPr marL="1257300" lvl="2" indent="-342900">
              <a:buFont typeface="Wingdings" panose="05000000000000000000" pitchFamily="2" charset="2"/>
              <a:buChar char="ü"/>
            </a:pPr>
            <a:r>
              <a:rPr lang="nl-BE" sz="1800" dirty="0"/>
              <a:t>Wordt gebruikt bij invoer van een factuur op een verbintenis van vorige jaren</a:t>
            </a:r>
          </a:p>
          <a:p>
            <a:pPr marL="342900" indent="-342900">
              <a:buFont typeface="Courier New" panose="02070309020205020404" pitchFamily="49" charset="0"/>
              <a:buChar char="o"/>
            </a:pPr>
            <a:endParaRPr lang="nl-BE" sz="1800" dirty="0"/>
          </a:p>
          <a:p>
            <a:pPr marL="342900" indent="-342900">
              <a:buFontTx/>
              <a:buChar char="-"/>
            </a:pPr>
            <a:endParaRPr lang="nl-BE" sz="1800" dirty="0"/>
          </a:p>
        </p:txBody>
      </p:sp>
    </p:spTree>
    <p:extLst>
      <p:ext uri="{BB962C8B-B14F-4D97-AF65-F5344CB8AC3E}">
        <p14:creationId xmlns:p14="http://schemas.microsoft.com/office/powerpoint/2010/main" val="2620153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872902" cy="461665"/>
          </a:xfrm>
          <a:prstGeom prst="rect">
            <a:avLst/>
          </a:prstGeom>
          <a:noFill/>
        </p:spPr>
        <p:txBody>
          <a:bodyPr wrap="none" rtlCol="0">
            <a:spAutoFit/>
          </a:bodyPr>
          <a:lstStyle>
            <a:defPPr>
              <a:defRPr lang="en-US"/>
            </a:defPPr>
            <a:lvl1pPr>
              <a:defRPr sz="2000" i="1">
                <a:latin typeface="+mn-lt"/>
              </a:defRPr>
            </a:lvl1pPr>
          </a:lstStyle>
          <a:p>
            <a:r>
              <a:rPr lang="nl-BE" sz="2400" b="1" dirty="0"/>
              <a:t>Uitvoering Begroting</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03973" y="1428897"/>
            <a:ext cx="8655500" cy="5404984"/>
          </a:xfrm>
        </p:spPr>
        <p:txBody>
          <a:bodyPr/>
          <a:lstStyle/>
          <a:p>
            <a:pPr lvl="2" indent="-342900">
              <a:buFont typeface="Wingdings" panose="05000000000000000000" pitchFamily="2" charset="2"/>
              <a:buChar char="Ø"/>
            </a:pPr>
            <a:r>
              <a:rPr lang="nl-BE" sz="1800" dirty="0"/>
              <a:t>Onderliggende data identiek aan Overzicht Beschikbare Middelen</a:t>
            </a:r>
            <a:br>
              <a:rPr lang="nl-BE" sz="1800" dirty="0"/>
            </a:br>
            <a:r>
              <a:rPr lang="nl-BE" sz="1800" dirty="0"/>
              <a:t>=&gt; 100% aansluiting</a:t>
            </a:r>
          </a:p>
          <a:p>
            <a:pPr marL="521100" lvl="2" indent="0">
              <a:buNone/>
            </a:pPr>
            <a:endParaRPr lang="nl-BE" sz="800" dirty="0"/>
          </a:p>
          <a:p>
            <a:pPr lvl="2" indent="-342900">
              <a:buFont typeface="Wingdings" panose="05000000000000000000" pitchFamily="2" charset="2"/>
              <a:buChar char="Ø"/>
            </a:pPr>
            <a:r>
              <a:rPr lang="nl-BE" sz="1800" dirty="0"/>
              <a:t>Alternatieve voorstelling van data uit Overzicht Beschikbare Middelen</a:t>
            </a:r>
            <a:br>
              <a:rPr lang="nl-BE" sz="1800" dirty="0"/>
            </a:br>
            <a:r>
              <a:rPr lang="nl-BE" sz="1800" dirty="0"/>
              <a:t>VEK, VAK en VEK_VAK: één lijn per Programma/Begrotingsartikel</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sz="1800" dirty="0"/>
              <a:t>Uitvoering Begroting VAK, 3 weergaves:</a:t>
            </a:r>
          </a:p>
          <a:p>
            <a:pPr lvl="3"/>
            <a:r>
              <a:rPr lang="nl-BE" sz="1800" u="sng" dirty="0"/>
              <a:t>Uitgebreid:</a:t>
            </a:r>
            <a:br>
              <a:rPr lang="nl-BE" sz="1800" u="sng" dirty="0"/>
            </a:br>
            <a:r>
              <a:rPr lang="nl-BE" sz="1800" dirty="0"/>
              <a:t>Uitsplitsing van Vastleggingen op Budget van het Huidige Jaar en Vastleggingen op Overdracht, Totaal Beschikbaar Budget en percentage</a:t>
            </a:r>
          </a:p>
          <a:p>
            <a:pPr lvl="3"/>
            <a:r>
              <a:rPr lang="nl-BE" sz="1800" u="sng" dirty="0"/>
              <a:t>Standaard: </a:t>
            </a:r>
            <a:br>
              <a:rPr lang="nl-BE" sz="1800" u="sng" dirty="0"/>
            </a:br>
            <a:r>
              <a:rPr lang="nl-BE" sz="1800" dirty="0"/>
              <a:t>Algemeen overzicht met enkel totalen, geen uitsplitsing van de Vastleggingen, totalen komen overeen met Overzicht Beschikbare Middelen</a:t>
            </a:r>
          </a:p>
          <a:p>
            <a:pPr lvl="3"/>
            <a:r>
              <a:rPr lang="nl-BE" sz="1800" u="sng" dirty="0"/>
              <a:t>Decretaal:</a:t>
            </a:r>
            <a:br>
              <a:rPr lang="nl-BE" sz="1800" u="sng" dirty="0"/>
            </a:br>
            <a:r>
              <a:rPr lang="nl-BE" sz="1800" dirty="0"/>
              <a:t>Enkel Budget en Vastleggingen voor het Huidige Jaar, inclusief percentages van Vastleggingen - Huidig Jaar ten opzichte van het Decretaal Budget en ten opzichte van het Decretaal Budget plus het Geblokkeerd Budget</a:t>
            </a: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352387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872902" cy="461665"/>
          </a:xfrm>
          <a:prstGeom prst="rect">
            <a:avLst/>
          </a:prstGeom>
          <a:noFill/>
        </p:spPr>
        <p:txBody>
          <a:bodyPr wrap="none" rtlCol="0">
            <a:spAutoFit/>
          </a:bodyPr>
          <a:lstStyle>
            <a:defPPr>
              <a:defRPr lang="en-US"/>
            </a:defPPr>
            <a:lvl1pPr>
              <a:defRPr sz="2000" i="1">
                <a:latin typeface="+mn-lt"/>
              </a:defRPr>
            </a:lvl1pPr>
          </a:lstStyle>
          <a:p>
            <a:r>
              <a:rPr lang="nl-BE" sz="2400" b="1" dirty="0"/>
              <a:t>Uitvoering Begroting</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03973" y="1453016"/>
            <a:ext cx="8655500" cy="5404984"/>
          </a:xfrm>
        </p:spPr>
        <p:txBody>
          <a:bodyPr/>
          <a:lstStyle/>
          <a:p>
            <a:pPr lvl="2" indent="-342900">
              <a:buFont typeface="Wingdings" panose="05000000000000000000" pitchFamily="2" charset="2"/>
              <a:buChar char="Ø"/>
            </a:pPr>
            <a:r>
              <a:rPr lang="nl-BE" sz="1800" dirty="0"/>
              <a:t>Geen doorklik mogelijk naar detail Bestedingen</a:t>
            </a:r>
          </a:p>
          <a:p>
            <a:pPr lvl="2"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sz="1800" dirty="0"/>
              <a:t>Geen opname van Project, Economische Rekening en Kostensoort</a:t>
            </a:r>
          </a:p>
          <a:p>
            <a:pPr lvl="2"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sz="1800" dirty="0" err="1"/>
              <a:t>Performantie</a:t>
            </a:r>
            <a:r>
              <a:rPr lang="nl-BE" sz="1800" dirty="0"/>
              <a:t> (vooral van VAK) is minder dan Overzicht BM</a:t>
            </a:r>
          </a:p>
          <a:p>
            <a:pPr lvl="2"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sz="1800" dirty="0"/>
              <a:t>Export naar Excel !</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pic>
        <p:nvPicPr>
          <p:cNvPr id="2" name="Afbeelding 1">
            <a:extLst>
              <a:ext uri="{FF2B5EF4-FFF2-40B4-BE49-F238E27FC236}">
                <a16:creationId xmlns:a16="http://schemas.microsoft.com/office/drawing/2014/main" id="{E37AE9D5-2B04-480B-8FB1-0F68AD904FC5}"/>
              </a:ext>
            </a:extLst>
          </p:cNvPr>
          <p:cNvPicPr>
            <a:picLocks noChangeAspect="1"/>
          </p:cNvPicPr>
          <p:nvPr/>
        </p:nvPicPr>
        <p:blipFill>
          <a:blip r:embed="rId3"/>
          <a:stretch>
            <a:fillRect/>
          </a:stretch>
        </p:blipFill>
        <p:spPr>
          <a:xfrm>
            <a:off x="-1" y="3087981"/>
            <a:ext cx="9144000" cy="2674644"/>
          </a:xfrm>
          <a:prstGeom prst="rect">
            <a:avLst/>
          </a:prstGeom>
        </p:spPr>
      </p:pic>
    </p:spTree>
    <p:extLst>
      <p:ext uri="{BB962C8B-B14F-4D97-AF65-F5344CB8AC3E}">
        <p14:creationId xmlns:p14="http://schemas.microsoft.com/office/powerpoint/2010/main" val="14970566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4249881" cy="400110"/>
          </a:xfrm>
          <a:prstGeom prst="rect">
            <a:avLst/>
          </a:prstGeom>
          <a:noFill/>
        </p:spPr>
        <p:txBody>
          <a:bodyPr wrap="none" rtlCol="0">
            <a:spAutoFit/>
          </a:bodyPr>
          <a:lstStyle>
            <a:defPPr>
              <a:defRPr lang="en-US"/>
            </a:defPPr>
            <a:lvl1pPr>
              <a:defRPr sz="2000" i="1">
                <a:latin typeface="+mn-lt"/>
              </a:defRPr>
            </a:lvl1pPr>
          </a:lstStyle>
          <a:p>
            <a:r>
              <a:rPr lang="nl-BE" b="1" dirty="0"/>
              <a:t>Exceptie BM - Budgetoverschrijdingen</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03973" y="1218148"/>
            <a:ext cx="8731170" cy="5511937"/>
          </a:xfrm>
        </p:spPr>
        <p:txBody>
          <a:bodyPr/>
          <a:lstStyle/>
          <a:p>
            <a:pPr lvl="2" indent="-342900">
              <a:buFont typeface="Wingdings" panose="05000000000000000000" pitchFamily="2" charset="2"/>
              <a:buChar char="Ø"/>
            </a:pPr>
            <a:r>
              <a:rPr lang="nl-BE" sz="1600" dirty="0"/>
              <a:t>Opvolging op niveau </a:t>
            </a:r>
            <a:r>
              <a:rPr lang="nl-BE" sz="1600" dirty="0" err="1"/>
              <a:t>Progr</a:t>
            </a:r>
            <a:r>
              <a:rPr lang="nl-BE" sz="1600" dirty="0"/>
              <a:t>./</a:t>
            </a:r>
            <a:r>
              <a:rPr lang="nl-BE" sz="1600" dirty="0" err="1"/>
              <a:t>Celkrediet</a:t>
            </a:r>
            <a:r>
              <a:rPr lang="nl-BE" sz="1600" dirty="0"/>
              <a:t> - overzicht per BA/</a:t>
            </a:r>
            <a:r>
              <a:rPr lang="nl-BE" sz="1600" dirty="0" err="1"/>
              <a:t>Progr</a:t>
            </a:r>
            <a:r>
              <a:rPr lang="nl-BE" sz="1600" dirty="0"/>
              <a:t>./</a:t>
            </a:r>
            <a:r>
              <a:rPr lang="nl-BE" sz="1600" dirty="0" err="1"/>
              <a:t>Celkrediet</a:t>
            </a:r>
            <a:r>
              <a:rPr lang="nl-BE" sz="1600" dirty="0"/>
              <a:t>:</a:t>
            </a:r>
            <a:br>
              <a:rPr lang="nl-BE" sz="1600" dirty="0"/>
            </a:br>
            <a:r>
              <a:rPr lang="nl-BE" sz="1600" dirty="0"/>
              <a:t>Gerapporteerde Excepties:</a:t>
            </a:r>
          </a:p>
          <a:p>
            <a:pPr marL="1257300" lvl="3" indent="0">
              <a:buNone/>
            </a:pPr>
            <a:r>
              <a:rPr lang="nl-BE" sz="1200" dirty="0"/>
              <a:t>	Budgetbesteding &gt;90%</a:t>
            </a:r>
          </a:p>
          <a:p>
            <a:pPr marL="1257300" lvl="3" indent="0">
              <a:buNone/>
            </a:pPr>
            <a:r>
              <a:rPr lang="nl-BE" sz="1200" dirty="0"/>
              <a:t>	Beschikbaar budget is overschreden</a:t>
            </a:r>
          </a:p>
          <a:p>
            <a:pPr marL="1257300" lvl="3" indent="0">
              <a:buNone/>
            </a:pPr>
            <a:r>
              <a:rPr lang="nl-BE" sz="1200" dirty="0"/>
              <a:t>	Bestedingen zonder budget</a:t>
            </a:r>
          </a:p>
          <a:p>
            <a:pPr marL="1257300" lvl="3" indent="0">
              <a:buNone/>
            </a:pPr>
            <a:r>
              <a:rPr lang="nl-BE" sz="1200" dirty="0"/>
              <a:t>	Bestedingen zijn negatief, budget positief</a:t>
            </a:r>
          </a:p>
          <a:p>
            <a:pPr marL="1257300" lvl="3" indent="0">
              <a:buNone/>
            </a:pPr>
            <a:r>
              <a:rPr lang="nl-BE" sz="1200" dirty="0"/>
              <a:t>	Budget is negatief, bestedingen positief</a:t>
            </a:r>
          </a:p>
          <a:p>
            <a:pPr marL="1257300" lvl="3" indent="0">
              <a:buNone/>
            </a:pPr>
            <a:endParaRPr lang="nl-BE" sz="1200" dirty="0"/>
          </a:p>
          <a:p>
            <a:pPr lvl="2" indent="-342900">
              <a:buFont typeface="Wingdings" panose="05000000000000000000" pitchFamily="2" charset="2"/>
              <a:buChar char="Ø"/>
            </a:pPr>
            <a:endParaRPr lang="nl-BE" sz="1600" dirty="0"/>
          </a:p>
          <a:p>
            <a:pPr marL="521100" lvl="2" indent="0">
              <a:buNone/>
            </a:pPr>
            <a:r>
              <a:rPr lang="nl-BE" sz="1100" i="1" dirty="0"/>
              <a:t>       </a:t>
            </a:r>
          </a:p>
          <a:p>
            <a:pPr marL="1200150" lvl="4" indent="-285750">
              <a:buClr>
                <a:srgbClr val="FF0000"/>
              </a:buClr>
            </a:pPr>
            <a:r>
              <a:rPr lang="nl-BE" sz="1400" dirty="0"/>
              <a:t>Voornamelijk gebruikt voor opmaak jaarrekening</a:t>
            </a:r>
          </a:p>
          <a:p>
            <a:pPr marL="1200150" lvl="4" indent="-285750">
              <a:buClr>
                <a:srgbClr val="FF0000"/>
              </a:buClr>
            </a:pPr>
            <a:endParaRPr lang="nl-BE" sz="600" dirty="0"/>
          </a:p>
          <a:p>
            <a:pPr marL="1200150" lvl="4" indent="-285750">
              <a:buClr>
                <a:srgbClr val="FF0000"/>
              </a:buClr>
            </a:pPr>
            <a:r>
              <a:rPr lang="nl-BE" sz="1400" dirty="0"/>
              <a:t>"Vereffeningen op verbintenissen huidig jaar" en "Vereffeningen op overgedragen verbintenissen“</a:t>
            </a:r>
          </a:p>
          <a:p>
            <a:pPr marL="914400" lvl="4" indent="0">
              <a:buClr>
                <a:srgbClr val="FF0000"/>
              </a:buClr>
              <a:buNone/>
            </a:pPr>
            <a:endParaRPr lang="nl-BE" sz="600" b="1" i="1" dirty="0"/>
          </a:p>
          <a:p>
            <a:pPr marL="1200150" lvl="4" indent="-285750">
              <a:buClr>
                <a:srgbClr val="FF0000"/>
              </a:buClr>
            </a:pPr>
            <a:r>
              <a:rPr lang="nl-BE" sz="1400" dirty="0"/>
              <a:t>Bedragen waarvoor geen vereffeningskalender informatie beschikbaar opgenomen in kolom “Vereffeningskalender &lt;&lt;</a:t>
            </a:r>
            <a:r>
              <a:rPr lang="nl-BE" sz="1400" i="1" dirty="0"/>
              <a:t>selectiejaar&gt;&gt;</a:t>
            </a:r>
            <a:r>
              <a:rPr lang="nl-BE" sz="1400" dirty="0"/>
              <a:t>“</a:t>
            </a:r>
          </a:p>
          <a:p>
            <a:pPr marL="914400" lvl="4" indent="0">
              <a:buClr>
                <a:srgbClr val="FF0000"/>
              </a:buClr>
              <a:buNone/>
            </a:pPr>
            <a:endParaRPr lang="nl-BE" sz="600" dirty="0"/>
          </a:p>
          <a:p>
            <a:pPr marL="1200150" lvl="4" indent="-285750">
              <a:buClr>
                <a:srgbClr val="FF0000"/>
              </a:buClr>
            </a:pPr>
            <a:r>
              <a:rPr lang="nl-BE" sz="1400" dirty="0"/>
              <a:t>Geen zicht op vereffeningskalender van Subsidies, deze worden niet via </a:t>
            </a:r>
            <a:r>
              <a:rPr lang="nl-BE" sz="1400" dirty="0" err="1"/>
              <a:t>flexveld</a:t>
            </a:r>
            <a:r>
              <a:rPr lang="nl-BE" sz="1400" dirty="0"/>
              <a:t> vereffeningskalender ingegeven</a:t>
            </a:r>
          </a:p>
          <a:p>
            <a:pPr marL="914400" lvl="4" indent="0">
              <a:buClr>
                <a:srgbClr val="FF0000"/>
              </a:buClr>
              <a:buNone/>
            </a:pPr>
            <a:endParaRPr lang="nl-BE" sz="600" dirty="0"/>
          </a:p>
          <a:p>
            <a:pPr marL="1200150" lvl="4" indent="-285750">
              <a:buClr>
                <a:srgbClr val="FF0000"/>
              </a:buClr>
            </a:pPr>
            <a:r>
              <a:rPr lang="nl-BE" sz="1400" b="1" u="sng" dirty="0"/>
              <a:t>Snapshot versie</a:t>
            </a:r>
            <a:r>
              <a:rPr lang="nl-BE" sz="1400" dirty="0"/>
              <a:t>::</a:t>
            </a:r>
          </a:p>
          <a:p>
            <a:pPr marL="2617650" lvl="6" indent="-171450">
              <a:buFont typeface="Wingdings" panose="05000000000000000000" pitchFamily="2" charset="2"/>
              <a:buChar char="Ø"/>
            </a:pPr>
            <a:r>
              <a:rPr lang="nl-BE" sz="1400" dirty="0"/>
              <a:t>Vorig begrotingsjaar met vereffeningskalendersituatie op het moment van de overdracht: selecteer de </a:t>
            </a:r>
            <a:r>
              <a:rPr lang="nl-BE" sz="1400" b="1" dirty="0"/>
              <a:t>toepasselijke datum van overdracht</a:t>
            </a:r>
            <a:r>
              <a:rPr lang="nl-BE" sz="1400" dirty="0"/>
              <a:t> als "Snapshot Versie".</a:t>
            </a:r>
            <a:r>
              <a:rPr lang="nl-BE" sz="1400" dirty="0" err="1"/>
              <a:t>vb</a:t>
            </a:r>
            <a:r>
              <a:rPr lang="nl-BE" sz="1400" dirty="0"/>
              <a:t> 13/01/2021 voor 2020. (</a:t>
            </a:r>
            <a:r>
              <a:rPr lang="nl-BE" sz="1400" dirty="0" err="1"/>
              <a:t>Org</a:t>
            </a:r>
            <a:r>
              <a:rPr lang="nl-BE" sz="1400" dirty="0"/>
              <a:t>-specifiek)</a:t>
            </a:r>
          </a:p>
          <a:p>
            <a:pPr marL="2617650" lvl="6" indent="-171450">
              <a:buFont typeface="Wingdings" panose="05000000000000000000" pitchFamily="2" charset="2"/>
              <a:buChar char="Ø"/>
            </a:pPr>
            <a:r>
              <a:rPr lang="nl-BE" sz="1400" dirty="0"/>
              <a:t>Huidige situatie van de vereffeningskalender samen met de actuele </a:t>
            </a:r>
            <a:r>
              <a:rPr lang="nl-BE" sz="1400" dirty="0" err="1"/>
              <a:t>Encours</a:t>
            </a:r>
            <a:r>
              <a:rPr lang="nl-BE" sz="1400" dirty="0"/>
              <a:t> voor het huidige begrotingsjaar: selecteer </a:t>
            </a:r>
            <a:r>
              <a:rPr lang="nl-BE" sz="1400" b="1" dirty="0"/>
              <a:t>"Actuele data"</a:t>
            </a:r>
            <a:r>
              <a:rPr lang="nl-BE" sz="1400" dirty="0"/>
              <a:t>.</a:t>
            </a:r>
          </a:p>
          <a:p>
            <a:pPr marL="2160450" lvl="5" indent="-171450">
              <a:buFont typeface="Wingdings" panose="05000000000000000000" pitchFamily="2" charset="2"/>
              <a:buChar char="Ø"/>
            </a:pPr>
            <a:endParaRPr lang="nl-BE" sz="1400" dirty="0"/>
          </a:p>
          <a:p>
            <a:pPr marL="1257300" lvl="3" indent="0">
              <a:buNone/>
            </a:pPr>
            <a:br>
              <a:rPr lang="nl-BE" dirty="0"/>
            </a:br>
            <a:endParaRPr lang="nl-BE" sz="1600" dirty="0"/>
          </a:p>
          <a:p>
            <a:pPr marL="685800" lvl="1" indent="-285750">
              <a:buFont typeface="Wingdings" panose="05000000000000000000" pitchFamily="2" charset="2"/>
              <a:buChar char="Ø"/>
            </a:pPr>
            <a:endParaRPr lang="nl-BE" sz="1800" dirty="0"/>
          </a:p>
        </p:txBody>
      </p:sp>
      <p:sp>
        <p:nvSpPr>
          <p:cNvPr id="6" name="Tekstvak 5">
            <a:extLst>
              <a:ext uri="{FF2B5EF4-FFF2-40B4-BE49-F238E27FC236}">
                <a16:creationId xmlns:a16="http://schemas.microsoft.com/office/drawing/2014/main" id="{6DC75DFC-DBC0-4E05-BB44-F5DCBC3DB319}"/>
              </a:ext>
            </a:extLst>
          </p:cNvPr>
          <p:cNvSpPr txBox="1"/>
          <p:nvPr/>
        </p:nvSpPr>
        <p:spPr>
          <a:xfrm>
            <a:off x="303973" y="2847592"/>
            <a:ext cx="5812810" cy="400110"/>
          </a:xfrm>
          <a:prstGeom prst="rect">
            <a:avLst/>
          </a:prstGeom>
          <a:noFill/>
        </p:spPr>
        <p:txBody>
          <a:bodyPr wrap="none" rtlCol="0">
            <a:spAutoFit/>
          </a:bodyPr>
          <a:lstStyle>
            <a:defPPr>
              <a:defRPr lang="en-US"/>
            </a:defPPr>
            <a:lvl1pPr>
              <a:defRPr sz="2000" i="1">
                <a:latin typeface="+mn-lt"/>
              </a:defRPr>
            </a:lvl1pPr>
          </a:lstStyle>
          <a:p>
            <a:r>
              <a:rPr lang="nl-BE" b="1" dirty="0"/>
              <a:t>Staat van de Openstaande Verbintenissen – </a:t>
            </a:r>
            <a:r>
              <a:rPr lang="nl-BE" b="1" dirty="0" err="1"/>
              <a:t>Encours</a:t>
            </a:r>
            <a:endParaRPr lang="nl-BE" b="1" dirty="0"/>
          </a:p>
        </p:txBody>
      </p:sp>
      <p:pic>
        <p:nvPicPr>
          <p:cNvPr id="8" name="Afbeelding 7" descr="lamp.jpg">
            <a:extLst>
              <a:ext uri="{FF2B5EF4-FFF2-40B4-BE49-F238E27FC236}">
                <a16:creationId xmlns:a16="http://schemas.microsoft.com/office/drawing/2014/main" id="{72EC88EF-3A3B-4FE8-B593-88D70882E95A}"/>
              </a:ext>
            </a:extLst>
          </p:cNvPr>
          <p:cNvPicPr>
            <a:picLocks noChangeAspect="1"/>
          </p:cNvPicPr>
          <p:nvPr/>
        </p:nvPicPr>
        <p:blipFill>
          <a:blip r:embed="rId3" cstate="print"/>
          <a:stretch>
            <a:fillRect/>
          </a:stretch>
        </p:blipFill>
        <p:spPr>
          <a:xfrm>
            <a:off x="441371" y="4639702"/>
            <a:ext cx="632313" cy="591430"/>
          </a:xfrm>
          <a:prstGeom prst="rect">
            <a:avLst/>
          </a:prstGeom>
          <a:solidFill>
            <a:schemeClr val="bg1">
              <a:alpha val="0"/>
            </a:schemeClr>
          </a:solidFill>
        </p:spPr>
      </p:pic>
      <p:sp>
        <p:nvSpPr>
          <p:cNvPr id="9" name="Tekstvak 8">
            <a:extLst>
              <a:ext uri="{FF2B5EF4-FFF2-40B4-BE49-F238E27FC236}">
                <a16:creationId xmlns:a16="http://schemas.microsoft.com/office/drawing/2014/main" id="{A196F91E-56A4-4015-A4C3-33978209A4B5}"/>
              </a:ext>
            </a:extLst>
          </p:cNvPr>
          <p:cNvSpPr txBox="1"/>
          <p:nvPr/>
        </p:nvSpPr>
        <p:spPr>
          <a:xfrm>
            <a:off x="6422572" y="2947620"/>
            <a:ext cx="1768928" cy="600164"/>
          </a:xfrm>
          <a:prstGeom prst="rect">
            <a:avLst/>
          </a:prstGeom>
          <a:solidFill>
            <a:schemeClr val="accent3">
              <a:lumMod val="40000"/>
              <a:lumOff val="60000"/>
            </a:schemeClr>
          </a:solidFill>
          <a:ln w="3175">
            <a:solidFill>
              <a:schemeClr val="accent6">
                <a:lumMod val="75000"/>
              </a:schemeClr>
            </a:solidFill>
          </a:ln>
        </p:spPr>
        <p:txBody>
          <a:bodyPr wrap="square" rtlCol="0">
            <a:spAutoFit/>
          </a:bodyPr>
          <a:lstStyle/>
          <a:p>
            <a:pPr marL="0" lvl="4"/>
            <a:r>
              <a:rPr lang="nl-BE" sz="1100" b="1" dirty="0"/>
              <a:t>Data Uitvoering en Vereffeningskalender = Dag-1, Geen Real-time data</a:t>
            </a:r>
          </a:p>
        </p:txBody>
      </p:sp>
    </p:spTree>
    <p:extLst>
      <p:ext uri="{BB962C8B-B14F-4D97-AF65-F5344CB8AC3E}">
        <p14:creationId xmlns:p14="http://schemas.microsoft.com/office/powerpoint/2010/main" val="11307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908168" cy="400110"/>
          </a:xfrm>
          <a:prstGeom prst="rect">
            <a:avLst/>
          </a:prstGeom>
          <a:noFill/>
        </p:spPr>
        <p:txBody>
          <a:bodyPr wrap="none" rtlCol="0">
            <a:spAutoFit/>
          </a:bodyPr>
          <a:lstStyle>
            <a:defPPr>
              <a:defRPr lang="en-US"/>
            </a:defPPr>
            <a:lvl1pPr>
              <a:defRPr sz="2000" i="1">
                <a:latin typeface="+mn-lt"/>
              </a:defRPr>
            </a:lvl1pPr>
          </a:lstStyle>
          <a:p>
            <a:r>
              <a:rPr lang="nl-BE" b="1" dirty="0"/>
              <a:t>Overzicht BM Maandbasis</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108856" y="1316922"/>
            <a:ext cx="8932299" cy="5404984"/>
          </a:xfrm>
        </p:spPr>
        <p:txBody>
          <a:bodyPr/>
          <a:lstStyle/>
          <a:p>
            <a:pPr lvl="2" indent="-342900">
              <a:buFont typeface="Wingdings" panose="05000000000000000000" pitchFamily="2" charset="2"/>
              <a:buChar char="Ø"/>
            </a:pPr>
            <a:r>
              <a:rPr lang="nl-BE" sz="1600" dirty="0"/>
              <a:t>Analoog aan “Overzicht BM”, met de bijkomende filter “</a:t>
            </a:r>
            <a:r>
              <a:rPr lang="nl-BE" sz="1600" b="1" dirty="0"/>
              <a:t>Periode Tot</a:t>
            </a:r>
            <a:r>
              <a:rPr lang="nl-BE" sz="1600" dirty="0"/>
              <a:t>” (default = periode 13)</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sz="1600" dirty="0"/>
              <a:t>Laat toe om de beschikbare middelen te raadplegen op maandbasis zodat de </a:t>
            </a:r>
            <a:r>
              <a:rPr lang="nl-BE" sz="1600" b="1" dirty="0"/>
              <a:t>status in het verleden </a:t>
            </a:r>
            <a:r>
              <a:rPr lang="nl-BE" sz="1600" dirty="0"/>
              <a:t>kan opgevraagd worden</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sz="1600" dirty="0"/>
              <a:t>Maakt het mogelijk om bepaalde </a:t>
            </a:r>
            <a:r>
              <a:rPr lang="nl-BE" sz="1600" b="1" dirty="0"/>
              <a:t>controles/correcties</a:t>
            </a:r>
            <a:r>
              <a:rPr lang="nl-BE" sz="1600" dirty="0"/>
              <a:t> die anders slechts jaarlijks kunnen gebeuren reeds vroeger tijdens het boekjaar (na afsluiting van de periodes) uit te voeren</a:t>
            </a:r>
            <a:br>
              <a:rPr lang="nl-BE" sz="1600" dirty="0"/>
            </a:br>
            <a:endParaRPr lang="nl-BE" sz="800" dirty="0"/>
          </a:p>
          <a:p>
            <a:pPr lvl="2" indent="-342900">
              <a:buFont typeface="Wingdings" panose="05000000000000000000" pitchFamily="2" charset="2"/>
              <a:buChar char="Ø"/>
            </a:pPr>
            <a:r>
              <a:rPr lang="nl-BE" sz="1600" dirty="0"/>
              <a:t>Wordt door het DC BHK gebruikt voor de reconciliatie van de vooruitbetalingen</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sz="1600" dirty="0"/>
              <a:t>Doorklikmogelijkheid naar details Bestedingen op maandbasis  - filter is grootboekdatum/periode van de boekingen</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sz="1600" dirty="0"/>
              <a:t>Enkel voor rapportering vanaf begrotingsjaar 2016</a:t>
            </a:r>
          </a:p>
          <a:p>
            <a:pPr marL="1257300" lvl="3" indent="0">
              <a:buNone/>
            </a:pPr>
            <a:endParaRPr lang="nl-BE" sz="1600" dirty="0"/>
          </a:p>
          <a:p>
            <a:pPr marL="685800" lvl="1" indent="-285750">
              <a:buFont typeface="Wingdings" panose="05000000000000000000" pitchFamily="2" charset="2"/>
              <a:buChar char="Ø"/>
            </a:pPr>
            <a:endParaRPr lang="nl-BE" sz="1800" dirty="0"/>
          </a:p>
        </p:txBody>
      </p:sp>
      <p:pic>
        <p:nvPicPr>
          <p:cNvPr id="11" name="Picture 2">
            <a:extLst>
              <a:ext uri="{FF2B5EF4-FFF2-40B4-BE49-F238E27FC236}">
                <a16:creationId xmlns:a16="http://schemas.microsoft.com/office/drawing/2014/main" id="{489E1247-4157-40C8-9C7A-27996B8E1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44" y="4415549"/>
            <a:ext cx="3802312" cy="91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a:extLst>
              <a:ext uri="{FF2B5EF4-FFF2-40B4-BE49-F238E27FC236}">
                <a16:creationId xmlns:a16="http://schemas.microsoft.com/office/drawing/2014/main" id="{12D86E98-374B-4D35-9204-C6D811667D3D}"/>
              </a:ext>
            </a:extLst>
          </p:cNvPr>
          <p:cNvPicPr>
            <a:picLocks noChangeAspect="1"/>
          </p:cNvPicPr>
          <p:nvPr/>
        </p:nvPicPr>
        <p:blipFill>
          <a:blip r:embed="rId4"/>
          <a:stretch>
            <a:fillRect/>
          </a:stretch>
        </p:blipFill>
        <p:spPr>
          <a:xfrm>
            <a:off x="457200" y="4288204"/>
            <a:ext cx="4781643" cy="1512143"/>
          </a:xfrm>
          <a:prstGeom prst="rect">
            <a:avLst/>
          </a:prstGeom>
        </p:spPr>
      </p:pic>
    </p:spTree>
    <p:extLst>
      <p:ext uri="{BB962C8B-B14F-4D97-AF65-F5344CB8AC3E}">
        <p14:creationId xmlns:p14="http://schemas.microsoft.com/office/powerpoint/2010/main" val="1772391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941831" cy="461665"/>
          </a:xfrm>
          <a:prstGeom prst="rect">
            <a:avLst/>
          </a:prstGeom>
          <a:noFill/>
        </p:spPr>
        <p:txBody>
          <a:bodyPr wrap="none" rtlCol="0">
            <a:spAutoFit/>
          </a:bodyPr>
          <a:lstStyle>
            <a:defPPr>
              <a:defRPr lang="en-US"/>
            </a:defPPr>
            <a:lvl1pPr>
              <a:defRPr sz="2000" i="1">
                <a:latin typeface="+mn-lt"/>
              </a:defRPr>
            </a:lvl1pPr>
          </a:lstStyle>
          <a:p>
            <a:r>
              <a:rPr lang="nl-BE" sz="2400" b="1" dirty="0"/>
              <a:t>Prognose Vereffening</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03973" y="1378477"/>
            <a:ext cx="8455714" cy="5404984"/>
          </a:xfrm>
        </p:spPr>
        <p:txBody>
          <a:bodyPr/>
          <a:lstStyle/>
          <a:p>
            <a:pPr lvl="2" indent="-342900">
              <a:buFont typeface="Wingdings" panose="05000000000000000000" pitchFamily="2" charset="2"/>
              <a:buChar char="Ø"/>
            </a:pPr>
            <a:r>
              <a:rPr lang="nl-BE" dirty="0"/>
              <a:t>Ter ondersteuning van het begrotingsopmaak- en </a:t>
            </a:r>
            <a:r>
              <a:rPr lang="nl-BE" dirty="0" err="1"/>
              <a:t>begrotings</a:t>
            </a:r>
            <a:r>
              <a:rPr lang="nl-BE" dirty="0"/>
              <a:t> aanpassingsproces (Begrotingszaken)</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dirty="0"/>
              <a:t>Het doel van dit rapport is de ramingen van de vereffeningen te toetsen aan de reële uitvoering in </a:t>
            </a:r>
            <a:r>
              <a:rPr lang="nl-BE" dirty="0" err="1"/>
              <a:t>OraFin</a:t>
            </a:r>
            <a:r>
              <a:rPr lang="nl-BE" dirty="0"/>
              <a:t>.</a:t>
            </a:r>
          </a:p>
          <a:p>
            <a:pPr marL="521100" lvl="2" indent="0">
              <a:buNone/>
            </a:pPr>
            <a:endParaRPr lang="nl-BE" sz="800" dirty="0"/>
          </a:p>
          <a:p>
            <a:pPr lvl="2" indent="-342900">
              <a:buFont typeface="Wingdings" panose="05000000000000000000" pitchFamily="2" charset="2"/>
              <a:buChar char="Ø"/>
            </a:pPr>
            <a:r>
              <a:rPr lang="nl-BE" dirty="0"/>
              <a:t>Geeft een schatting van het benodigde VEK krediet voor het geselecteerde begrotingsartikel op basis van het vereffeningsritme van de laatste drie jaren. </a:t>
            </a:r>
            <a:br>
              <a:rPr lang="nl-BE" dirty="0"/>
            </a:br>
            <a:r>
              <a:rPr lang="nl-BE" dirty="0"/>
              <a:t>Dit kan de gebruiker dan vergelijken met de eigen inschattingen voor het benodigde VEK krediet</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dirty="0"/>
              <a:t>Het rapport baseert zich steeds op de programma's die vandaag in het opgevraagde begrotingsartikel vervat zitten</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dirty="0"/>
              <a:t>Twee versies: op niveau </a:t>
            </a:r>
            <a:r>
              <a:rPr lang="nl-BE" b="1" dirty="0"/>
              <a:t>Begrotingsartikel</a:t>
            </a:r>
            <a:r>
              <a:rPr lang="nl-BE" dirty="0"/>
              <a:t> en op niveau </a:t>
            </a:r>
            <a:r>
              <a:rPr lang="nl-BE" b="1" dirty="0"/>
              <a:t>Programma</a:t>
            </a:r>
            <a:r>
              <a:rPr lang="nl-BE" dirty="0"/>
              <a:t> (basisallocatie)</a:t>
            </a:r>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809368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941831" cy="461665"/>
          </a:xfrm>
          <a:prstGeom prst="rect">
            <a:avLst/>
          </a:prstGeom>
          <a:noFill/>
        </p:spPr>
        <p:txBody>
          <a:bodyPr wrap="none" rtlCol="0">
            <a:spAutoFit/>
          </a:bodyPr>
          <a:lstStyle>
            <a:defPPr>
              <a:defRPr lang="en-US"/>
            </a:defPPr>
            <a:lvl1pPr>
              <a:defRPr sz="2000" i="1">
                <a:latin typeface="+mn-lt"/>
              </a:defRPr>
            </a:lvl1pPr>
          </a:lstStyle>
          <a:p>
            <a:r>
              <a:rPr lang="nl-BE" sz="2400" b="1" dirty="0"/>
              <a:t>Prognose Vereffening</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03973" y="1378477"/>
            <a:ext cx="8812664" cy="5404984"/>
          </a:xfrm>
        </p:spPr>
        <p:txBody>
          <a:bodyPr/>
          <a:lstStyle/>
          <a:p>
            <a:pPr lvl="2" indent="-342900">
              <a:buFont typeface="Wingdings" panose="05000000000000000000" pitchFamily="2" charset="2"/>
              <a:buChar char="Ø"/>
            </a:pPr>
            <a:r>
              <a:rPr lang="nl-BE" dirty="0"/>
              <a:t>De rapporten hebben specifieke weergaves voor VEK schattingen bij de </a:t>
            </a:r>
            <a:r>
              <a:rPr lang="nl-BE" b="1" dirty="0"/>
              <a:t>Begrotingsopmaak (BO)</a:t>
            </a:r>
            <a:r>
              <a:rPr lang="nl-BE" dirty="0"/>
              <a:t> en voor de </a:t>
            </a:r>
            <a:r>
              <a:rPr lang="nl-BE" b="1" dirty="0"/>
              <a:t>Begrotingsaanpassing (BA)</a:t>
            </a:r>
            <a:r>
              <a:rPr lang="nl-BE" dirty="0"/>
              <a:t>. </a:t>
            </a:r>
            <a:br>
              <a:rPr lang="nl-BE" dirty="0"/>
            </a:br>
            <a:br>
              <a:rPr lang="nl-BE" dirty="0"/>
            </a:br>
            <a:br>
              <a:rPr lang="nl-BE" dirty="0"/>
            </a:b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pic>
        <p:nvPicPr>
          <p:cNvPr id="2" name="Afbeelding 1">
            <a:extLst>
              <a:ext uri="{FF2B5EF4-FFF2-40B4-BE49-F238E27FC236}">
                <a16:creationId xmlns:a16="http://schemas.microsoft.com/office/drawing/2014/main" id="{124133AD-A7E2-4C27-A32B-BF986F969DFF}"/>
              </a:ext>
            </a:extLst>
          </p:cNvPr>
          <p:cNvPicPr>
            <a:picLocks noChangeAspect="1"/>
          </p:cNvPicPr>
          <p:nvPr/>
        </p:nvPicPr>
        <p:blipFill>
          <a:blip r:embed="rId3"/>
          <a:stretch>
            <a:fillRect/>
          </a:stretch>
        </p:blipFill>
        <p:spPr>
          <a:xfrm>
            <a:off x="0" y="2062704"/>
            <a:ext cx="9144000" cy="1774587"/>
          </a:xfrm>
          <a:prstGeom prst="rect">
            <a:avLst/>
          </a:prstGeom>
        </p:spPr>
      </p:pic>
      <p:pic>
        <p:nvPicPr>
          <p:cNvPr id="4" name="Afbeelding 3">
            <a:extLst>
              <a:ext uri="{FF2B5EF4-FFF2-40B4-BE49-F238E27FC236}">
                <a16:creationId xmlns:a16="http://schemas.microsoft.com/office/drawing/2014/main" id="{749E54C4-CD8C-43C1-9272-90D12AD0513C}"/>
              </a:ext>
            </a:extLst>
          </p:cNvPr>
          <p:cNvPicPr>
            <a:picLocks noChangeAspect="1"/>
          </p:cNvPicPr>
          <p:nvPr/>
        </p:nvPicPr>
        <p:blipFill>
          <a:blip r:embed="rId4"/>
          <a:stretch>
            <a:fillRect/>
          </a:stretch>
        </p:blipFill>
        <p:spPr>
          <a:xfrm>
            <a:off x="5302709" y="3584722"/>
            <a:ext cx="2141864" cy="3063728"/>
          </a:xfrm>
          <a:prstGeom prst="rect">
            <a:avLst/>
          </a:prstGeom>
        </p:spPr>
      </p:pic>
    </p:spTree>
    <p:extLst>
      <p:ext uri="{BB962C8B-B14F-4D97-AF65-F5344CB8AC3E}">
        <p14:creationId xmlns:p14="http://schemas.microsoft.com/office/powerpoint/2010/main" val="6041019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90697" y="2846725"/>
            <a:ext cx="5670818" cy="831131"/>
          </a:xfrm>
        </p:spPr>
        <p:txBody>
          <a:bodyPr/>
          <a:lstStyle/>
          <a:p>
            <a:r>
              <a:rPr lang="nl-BE" sz="4000" dirty="0"/>
              <a:t>Budget Ontvangsten</a:t>
            </a:r>
          </a:p>
        </p:txBody>
      </p:sp>
    </p:spTree>
    <p:extLst>
      <p:ext uri="{BB962C8B-B14F-4D97-AF65-F5344CB8AC3E}">
        <p14:creationId xmlns:p14="http://schemas.microsoft.com/office/powerpoint/2010/main" val="137455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Ontvangsten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064797"/>
            <a:ext cx="7796882" cy="5404984"/>
          </a:xfrm>
        </p:spPr>
        <p:txBody>
          <a:bodyPr/>
          <a:lstStyle/>
          <a:p>
            <a:pPr lvl="1" indent="-342900">
              <a:buFont typeface="Wingdings" panose="05000000000000000000" pitchFamily="2" charset="2"/>
              <a:buChar char="Ø"/>
            </a:pPr>
            <a:r>
              <a:rPr lang="nl-BE" dirty="0"/>
              <a:t>Aan de hand van budgetrapportering kan iedere organisatie/beleidsdomein/entiteit zijn Middelenbegroting opvolgen</a:t>
            </a:r>
          </a:p>
          <a:p>
            <a:pPr marL="233100" lvl="1" indent="0">
              <a:buNone/>
            </a:pPr>
            <a:endParaRPr lang="nl-BE" sz="1000" dirty="0"/>
          </a:p>
          <a:p>
            <a:pPr lvl="1" indent="-342900">
              <a:buFont typeface="Wingdings" panose="05000000000000000000" pitchFamily="2" charset="2"/>
              <a:buChar char="Ø"/>
            </a:pPr>
            <a:r>
              <a:rPr lang="nl-BE" dirty="0"/>
              <a:t>Deze rapporten vertrekken van het Begrotingsartikel en geven inzicht in de opvolging van Vorderingen (en ontvangsten) </a:t>
            </a:r>
            <a:r>
              <a:rPr lang="nl-BE" dirty="0" err="1"/>
              <a:t>tov</a:t>
            </a:r>
            <a:r>
              <a:rPr lang="nl-BE" dirty="0"/>
              <a:t> de Raming</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Wordt gebruikt om na te gaan wat de stand van het budget is en wat gespijzigd zou moeten worden - variabel krediet – en zichtbaar is in Budget Uitgaven rapportering</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Doorklik naar detailrapportering met beperkte info</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De Bron van deze rapporten is NIET grootboek (</a:t>
            </a:r>
            <a:r>
              <a:rPr lang="nl-BE" dirty="0" err="1"/>
              <a:t>uitz</a:t>
            </a:r>
            <a:r>
              <a:rPr lang="nl-BE" dirty="0"/>
              <a:t>. Journaalboekingen) maar </a:t>
            </a:r>
            <a:r>
              <a:rPr lang="nl-BE" dirty="0" err="1"/>
              <a:t>Subledger</a:t>
            </a:r>
            <a:r>
              <a:rPr lang="nl-BE" dirty="0"/>
              <a:t> (in tegenstelling tot Budget Uitgaven)</a:t>
            </a:r>
          </a:p>
          <a:p>
            <a:pPr marL="233100" lvl="1" indent="0">
              <a:buNone/>
            </a:pP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18729918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Ontvangsten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325102"/>
            <a:ext cx="7796882" cy="5404984"/>
          </a:xfrm>
        </p:spPr>
        <p:txBody>
          <a:bodyPr/>
          <a:lstStyle/>
          <a:p>
            <a:pPr lvl="1" indent="-342900">
              <a:buFont typeface="Wingdings" panose="05000000000000000000" pitchFamily="2" charset="2"/>
              <a:buChar char="Ø"/>
            </a:pPr>
            <a:r>
              <a:rPr lang="nl-BE" dirty="0"/>
              <a:t>Rapporten:</a:t>
            </a:r>
          </a:p>
          <a:p>
            <a:pPr lvl="4" indent="-342900">
              <a:buFont typeface="Wingdings" panose="05000000000000000000" pitchFamily="2" charset="2"/>
              <a:buChar char="Ø"/>
            </a:pPr>
            <a:r>
              <a:rPr lang="nl-BE" sz="2200" dirty="0">
                <a:solidFill>
                  <a:schemeClr val="bg1">
                    <a:lumMod val="50000"/>
                  </a:schemeClr>
                </a:solidFill>
              </a:rPr>
              <a:t>Uitvoering begroting middelen</a:t>
            </a:r>
            <a:br>
              <a:rPr lang="nl-BE" sz="2200" dirty="0">
                <a:solidFill>
                  <a:schemeClr val="bg1">
                    <a:lumMod val="50000"/>
                  </a:schemeClr>
                </a:solidFill>
              </a:rPr>
            </a:br>
            <a:endParaRPr lang="nl-BE" sz="800" dirty="0">
              <a:solidFill>
                <a:schemeClr val="bg1">
                  <a:lumMod val="50000"/>
                </a:schemeClr>
              </a:solidFill>
            </a:endParaRPr>
          </a:p>
          <a:p>
            <a:pPr lvl="4" indent="-342900">
              <a:buFont typeface="Wingdings" panose="05000000000000000000" pitchFamily="2" charset="2"/>
              <a:buChar char="Ø"/>
            </a:pPr>
            <a:r>
              <a:rPr lang="nl-BE" sz="2200" dirty="0">
                <a:solidFill>
                  <a:schemeClr val="bg1">
                    <a:lumMod val="50000"/>
                  </a:schemeClr>
                </a:solidFill>
              </a:rPr>
              <a:t>Uitvoering begroting middelen – Detail</a:t>
            </a:r>
            <a:br>
              <a:rPr lang="nl-BE" sz="2200" dirty="0">
                <a:solidFill>
                  <a:schemeClr val="bg1">
                    <a:lumMod val="50000"/>
                  </a:schemeClr>
                </a:solidFill>
              </a:rPr>
            </a:br>
            <a:endParaRPr lang="nl-BE" sz="800" dirty="0">
              <a:solidFill>
                <a:schemeClr val="bg1">
                  <a:lumMod val="50000"/>
                </a:schemeClr>
              </a:solidFill>
            </a:endParaRPr>
          </a:p>
          <a:p>
            <a:pPr lvl="4" indent="-342900">
              <a:buFont typeface="Wingdings" panose="05000000000000000000" pitchFamily="2" charset="2"/>
              <a:buChar char="Ø"/>
            </a:pPr>
            <a:r>
              <a:rPr lang="nl-BE" sz="2200" dirty="0">
                <a:solidFill>
                  <a:schemeClr val="bg1">
                    <a:lumMod val="50000"/>
                  </a:schemeClr>
                </a:solidFill>
              </a:rPr>
              <a:t>Uitvoering begroting middelen - Inclusief Ontvangsten</a:t>
            </a:r>
          </a:p>
          <a:p>
            <a:pPr lvl="4" indent="-342900">
              <a:buFont typeface="Wingdings" panose="05000000000000000000" pitchFamily="2" charset="2"/>
              <a:buChar char="Ø"/>
            </a:pPr>
            <a:endParaRPr lang="nl-BE" sz="2200" dirty="0">
              <a:solidFill>
                <a:schemeClr val="bg1">
                  <a:lumMod val="50000"/>
                </a:schemeClr>
              </a:solidFill>
            </a:endParaRPr>
          </a:p>
          <a:p>
            <a:pPr lvl="4" indent="-342900">
              <a:buFont typeface="Wingdings" panose="05000000000000000000" pitchFamily="2" charset="2"/>
              <a:buChar char="Ø"/>
            </a:pPr>
            <a:endParaRPr lang="nl-BE" sz="1600" dirty="0"/>
          </a:p>
          <a:p>
            <a:pPr lvl="1" indent="-342900">
              <a:buFont typeface="Wingdings" panose="05000000000000000000" pitchFamily="2" charset="2"/>
              <a:buChar char="Ø"/>
            </a:pPr>
            <a:r>
              <a:rPr lang="nl-BE" dirty="0"/>
              <a:t>Toegankelijk voor Alle Gebruikers</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426485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Rapportering - Algemeen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569648" y="883825"/>
            <a:ext cx="8460051" cy="5404984"/>
          </a:xfrm>
        </p:spPr>
        <p:txBody>
          <a:bodyPr/>
          <a:lstStyle/>
          <a:p>
            <a:pPr marL="342900" indent="-342900">
              <a:buFont typeface="Wingdings" panose="05000000000000000000" pitchFamily="2" charset="2"/>
              <a:buChar char="Ø"/>
            </a:pPr>
            <a:r>
              <a:rPr lang="nl-BE" sz="2000" dirty="0"/>
              <a:t>Geïntegreerde Autorisaties – BI Rollen:</a:t>
            </a:r>
          </a:p>
          <a:p>
            <a:pPr marL="685800" lvl="1" indent="-285750">
              <a:buFont typeface="Wingdings" panose="05000000000000000000" pitchFamily="2" charset="2"/>
              <a:buChar char="Ø"/>
            </a:pPr>
            <a:r>
              <a:rPr lang="nl-BE" sz="1800" dirty="0"/>
              <a:t>Toegekende </a:t>
            </a:r>
            <a:r>
              <a:rPr lang="nl-BE" sz="1800" dirty="0" err="1"/>
              <a:t>OraFin</a:t>
            </a:r>
            <a:r>
              <a:rPr lang="nl-BE" sz="1800" dirty="0"/>
              <a:t> autorisatie(s) van gebruiker bepalen toegang tot rapporten:</a:t>
            </a:r>
            <a:endParaRPr lang="nl-BE" sz="600" dirty="0"/>
          </a:p>
          <a:p>
            <a:pPr marL="571500" lvl="1" indent="-171450">
              <a:buFont typeface="Wingdings" panose="05000000000000000000" pitchFamily="2" charset="2"/>
              <a:buChar char="Ø"/>
            </a:pPr>
            <a:endParaRPr lang="nl-BE" sz="600" dirty="0"/>
          </a:p>
          <a:p>
            <a:pPr marL="571500" lvl="1" indent="-171450">
              <a:buFont typeface="Wingdings" panose="05000000000000000000" pitchFamily="2" charset="2"/>
              <a:buChar char="Ø"/>
            </a:pPr>
            <a:endParaRPr lang="nl-BE" sz="600" dirty="0"/>
          </a:p>
          <a:p>
            <a:pPr marL="571500" lvl="1" indent="-171450">
              <a:buFont typeface="Wingdings" panose="05000000000000000000" pitchFamily="2" charset="2"/>
              <a:buChar char="Ø"/>
            </a:pPr>
            <a:endParaRPr lang="nl-BE" sz="600" dirty="0"/>
          </a:p>
          <a:p>
            <a:pPr marL="685800" lvl="1" indent="-285750">
              <a:buFont typeface="Wingdings" panose="05000000000000000000" pitchFamily="2" charset="2"/>
              <a:buChar char="Ø"/>
            </a:pPr>
            <a:endParaRPr lang="nl-BE" sz="1600" dirty="0"/>
          </a:p>
          <a:p>
            <a:pPr marL="1085850" lvl="2" indent="-285750">
              <a:buFont typeface="Wingdings" panose="05000000000000000000" pitchFamily="2" charset="2"/>
              <a:buChar char="Ø"/>
            </a:pPr>
            <a:endParaRPr lang="nl-BE" sz="1600" dirty="0"/>
          </a:p>
          <a:p>
            <a:pPr marL="1085850" lvl="2" indent="-285750">
              <a:buFont typeface="Wingdings" panose="05000000000000000000" pitchFamily="2" charset="2"/>
              <a:buChar char="Ø"/>
            </a:pPr>
            <a:endParaRPr lang="nl-BE" sz="1600" dirty="0"/>
          </a:p>
          <a:p>
            <a:pPr marL="1085850" lvl="2" indent="-285750">
              <a:buFont typeface="Wingdings" panose="05000000000000000000" pitchFamily="2" charset="2"/>
              <a:buChar char="Ø"/>
            </a:pPr>
            <a:endParaRPr lang="nl-BE" sz="1600" dirty="0"/>
          </a:p>
          <a:p>
            <a:pPr marL="1085850" lvl="2" indent="-285750">
              <a:buFont typeface="Wingdings" panose="05000000000000000000" pitchFamily="2" charset="2"/>
              <a:buChar char="Ø"/>
            </a:pPr>
            <a:endParaRPr lang="nl-BE" sz="1600" dirty="0"/>
          </a:p>
          <a:p>
            <a:pPr marL="800100" lvl="2" indent="0">
              <a:buNone/>
            </a:pPr>
            <a:endParaRPr lang="nl-BE" sz="1600" dirty="0"/>
          </a:p>
          <a:p>
            <a:pPr marL="1085850" lvl="2" indent="-285750">
              <a:buFont typeface="Wingdings" panose="05000000000000000000" pitchFamily="2" charset="2"/>
              <a:buChar char="Ø"/>
            </a:pPr>
            <a:r>
              <a:rPr lang="en-US" sz="1600" dirty="0"/>
              <a:t>Dashboards en </a:t>
            </a:r>
            <a:r>
              <a:rPr lang="en-US" sz="1600" dirty="0" err="1"/>
              <a:t>Rapporten</a:t>
            </a:r>
            <a:r>
              <a:rPr lang="en-US" sz="1600" dirty="0"/>
              <a:t> </a:t>
            </a:r>
            <a:r>
              <a:rPr lang="en-US" sz="1600" dirty="0" err="1"/>
              <a:t>worden</a:t>
            </a:r>
            <a:r>
              <a:rPr lang="en-US" sz="1600" dirty="0"/>
              <a:t> </a:t>
            </a:r>
            <a:r>
              <a:rPr lang="en-US" sz="1600" dirty="0" err="1"/>
              <a:t>toegewezen</a:t>
            </a:r>
            <a:r>
              <a:rPr lang="en-US" sz="1600" dirty="0"/>
              <a:t> </a:t>
            </a:r>
            <a:r>
              <a:rPr lang="en-US" sz="1600" dirty="0" err="1"/>
              <a:t>aan</a:t>
            </a:r>
            <a:r>
              <a:rPr lang="en-US" sz="1600" dirty="0"/>
              <a:t> </a:t>
            </a:r>
            <a:r>
              <a:rPr lang="en-US" sz="1600" dirty="0" err="1"/>
              <a:t>een</a:t>
            </a:r>
            <a:r>
              <a:rPr lang="en-US" sz="1600" dirty="0"/>
              <a:t> BI </a:t>
            </a:r>
            <a:r>
              <a:rPr lang="en-US" sz="1600" dirty="0" err="1"/>
              <a:t>rol</a:t>
            </a:r>
            <a:br>
              <a:rPr lang="en-US" sz="1600" dirty="0"/>
            </a:br>
            <a:endParaRPr lang="nl-BE" sz="800" dirty="0"/>
          </a:p>
          <a:p>
            <a:pPr marL="1085850" lvl="2" indent="-285750">
              <a:buFont typeface="Wingdings" panose="05000000000000000000" pitchFamily="2" charset="2"/>
              <a:buChar char="Ø"/>
            </a:pPr>
            <a:r>
              <a:rPr lang="nl-BE" sz="1600" dirty="0"/>
              <a:t>Gebruiker-specifiek: uitzonderlijk en tijdelijk</a:t>
            </a:r>
            <a:br>
              <a:rPr lang="nl-BE" sz="1600" dirty="0"/>
            </a:br>
            <a:endParaRPr lang="nl-BE" sz="800" dirty="0"/>
          </a:p>
          <a:p>
            <a:pPr marL="1085850" lvl="2" indent="-285750">
              <a:buFont typeface="Wingdings" panose="05000000000000000000" pitchFamily="2" charset="2"/>
              <a:buChar char="Ø"/>
            </a:pPr>
            <a:r>
              <a:rPr lang="en-US" sz="1600" dirty="0"/>
              <a:t>“</a:t>
            </a:r>
            <a:r>
              <a:rPr lang="en-US" sz="1600" dirty="0" err="1">
                <a:solidFill>
                  <a:srgbClr val="0070C0"/>
                </a:solidFill>
              </a:rPr>
              <a:t>BIServiceAdministrator</a:t>
            </a:r>
            <a:r>
              <a:rPr lang="en-US" sz="1600" dirty="0"/>
              <a:t>”, “</a:t>
            </a:r>
            <a:r>
              <a:rPr lang="en-US" sz="1600" dirty="0">
                <a:solidFill>
                  <a:srgbClr val="0070C0"/>
                </a:solidFill>
              </a:rPr>
              <a:t>BI Management</a:t>
            </a:r>
            <a:r>
              <a:rPr lang="en-US" sz="1600" dirty="0"/>
              <a:t>”, “</a:t>
            </a:r>
            <a:r>
              <a:rPr lang="en-US" sz="1600" dirty="0">
                <a:solidFill>
                  <a:srgbClr val="0070C0"/>
                </a:solidFill>
              </a:rPr>
              <a:t>BI Self Service</a:t>
            </a:r>
            <a:r>
              <a:rPr lang="en-US" sz="1600" dirty="0"/>
              <a:t>” </a:t>
            </a:r>
            <a:r>
              <a:rPr lang="en-US" sz="1600" dirty="0" err="1"/>
              <a:t>en</a:t>
            </a:r>
            <a:r>
              <a:rPr lang="en-US" sz="1600" dirty="0"/>
              <a:t> “</a:t>
            </a:r>
            <a:r>
              <a:rPr lang="en-US" sz="1600" dirty="0">
                <a:solidFill>
                  <a:srgbClr val="0070C0"/>
                </a:solidFill>
              </a:rPr>
              <a:t>BI </a:t>
            </a:r>
            <a:r>
              <a:rPr lang="en-US" sz="1600" dirty="0" err="1">
                <a:solidFill>
                  <a:srgbClr val="0070C0"/>
                </a:solidFill>
              </a:rPr>
              <a:t>Rekenhof</a:t>
            </a:r>
            <a:r>
              <a:rPr lang="en-US" sz="1600" dirty="0"/>
              <a:t>“ </a:t>
            </a:r>
            <a:r>
              <a:rPr lang="en-US" sz="1600" dirty="0" err="1"/>
              <a:t>zijn</a:t>
            </a:r>
            <a:r>
              <a:rPr lang="en-US" sz="1600" dirty="0"/>
              <a:t> </a:t>
            </a:r>
            <a:r>
              <a:rPr lang="en-US" sz="1600" dirty="0" err="1"/>
              <a:t>aparte</a:t>
            </a:r>
            <a:r>
              <a:rPr lang="en-US" sz="1600" dirty="0"/>
              <a:t> </a:t>
            </a:r>
            <a:r>
              <a:rPr lang="en-US" sz="1600" dirty="0" err="1"/>
              <a:t>rollen</a:t>
            </a:r>
            <a:r>
              <a:rPr lang="en-US" sz="1600" dirty="0"/>
              <a:t>: in BI </a:t>
            </a:r>
            <a:r>
              <a:rPr lang="en-US" sz="1600" dirty="0" err="1"/>
              <a:t>zelf</a:t>
            </a:r>
            <a:r>
              <a:rPr lang="en-US" sz="1600" dirty="0"/>
              <a:t> </a:t>
            </a:r>
            <a:r>
              <a:rPr lang="en-US" sz="1600" dirty="0" err="1"/>
              <a:t>onderhouden</a:t>
            </a:r>
            <a:r>
              <a:rPr lang="en-US" sz="1600" dirty="0"/>
              <a:t> op naam</a:t>
            </a:r>
            <a:br>
              <a:rPr lang="en-US" sz="1600" dirty="0"/>
            </a:br>
            <a:endParaRPr lang="en-US" sz="800" dirty="0"/>
          </a:p>
          <a:p>
            <a:pPr marL="1085850" lvl="2" indent="-285750">
              <a:buFont typeface="Wingdings" panose="05000000000000000000" pitchFamily="2" charset="2"/>
              <a:buChar char="Ø"/>
            </a:pPr>
            <a:r>
              <a:rPr lang="en-US" sz="1600" dirty="0" err="1"/>
              <a:t>Meeste</a:t>
            </a:r>
            <a:r>
              <a:rPr lang="en-US" sz="1600" dirty="0"/>
              <a:t> </a:t>
            </a:r>
            <a:r>
              <a:rPr lang="en-US" sz="1600" dirty="0" err="1"/>
              <a:t>rapporten</a:t>
            </a:r>
            <a:r>
              <a:rPr lang="en-US" sz="1600" dirty="0"/>
              <a:t> </a:t>
            </a:r>
            <a:r>
              <a:rPr lang="en-US" sz="1600" dirty="0" err="1"/>
              <a:t>toegankelijk</a:t>
            </a:r>
            <a:r>
              <a:rPr lang="en-US" sz="1600" dirty="0"/>
              <a:t> </a:t>
            </a:r>
            <a:r>
              <a:rPr lang="en-US" sz="1600" dirty="0" err="1"/>
              <a:t>voor</a:t>
            </a:r>
            <a:r>
              <a:rPr lang="en-US" sz="1600" dirty="0"/>
              <a:t> </a:t>
            </a:r>
            <a:r>
              <a:rPr lang="en-US" sz="1600" dirty="0" err="1"/>
              <a:t>iedereen</a:t>
            </a:r>
            <a:r>
              <a:rPr lang="en-US" sz="1600" dirty="0"/>
              <a:t>: “</a:t>
            </a:r>
            <a:r>
              <a:rPr lang="en-US" sz="1600" dirty="0" err="1">
                <a:solidFill>
                  <a:srgbClr val="0070C0"/>
                </a:solidFill>
              </a:rPr>
              <a:t>BIConsumer</a:t>
            </a:r>
            <a:r>
              <a:rPr lang="en-US" sz="1600" dirty="0"/>
              <a:t>”</a:t>
            </a:r>
            <a:endParaRPr lang="nl-BE" sz="1600" dirty="0"/>
          </a:p>
          <a:p>
            <a:pPr marL="571500" lvl="1" indent="-171450">
              <a:buFont typeface="Wingdings" panose="05000000000000000000" pitchFamily="2" charset="2"/>
              <a:buChar char="Ø"/>
            </a:pPr>
            <a:endParaRPr lang="nl-BE" sz="700" dirty="0"/>
          </a:p>
          <a:p>
            <a:pPr marL="342900" indent="-342900">
              <a:buFont typeface="Wingdings" panose="05000000000000000000" pitchFamily="2" charset="2"/>
              <a:buChar char="Ø"/>
            </a:pPr>
            <a:r>
              <a:rPr lang="nl-BE" sz="2000" dirty="0"/>
              <a:t>Toegang op niveau Organisatie (Rechtspersoon), Beleidsdomein of Entiteit</a:t>
            </a:r>
          </a:p>
          <a:p>
            <a:pPr marL="342900" indent="-342900">
              <a:buFont typeface="Wingdings" panose="05000000000000000000" pitchFamily="2" charset="2"/>
              <a:buChar char="Ø"/>
            </a:pPr>
            <a:r>
              <a:rPr lang="nl-BE" sz="2000" dirty="0"/>
              <a:t>Overzicht Autorisaties en Rapporten</a:t>
            </a:r>
          </a:p>
          <a:p>
            <a:pPr lvl="1" indent="-342900">
              <a:buFont typeface="Wingdings" panose="05000000000000000000" pitchFamily="2" charset="2"/>
              <a:buChar char="Ø"/>
            </a:pPr>
            <a:endParaRPr lang="nl-BE" sz="1800" dirty="0"/>
          </a:p>
          <a:p>
            <a:pPr marL="685800" lvl="1" indent="-285750">
              <a:buFont typeface="Wingdings" panose="05000000000000000000" pitchFamily="2" charset="2"/>
              <a:buChar char="Ø"/>
            </a:pPr>
            <a:endParaRPr lang="nl-BE" sz="1800" dirty="0"/>
          </a:p>
        </p:txBody>
      </p:sp>
      <p:pic>
        <p:nvPicPr>
          <p:cNvPr id="5" name="Afbeelding 4">
            <a:extLst>
              <a:ext uri="{FF2B5EF4-FFF2-40B4-BE49-F238E27FC236}">
                <a16:creationId xmlns:a16="http://schemas.microsoft.com/office/drawing/2014/main" id="{A52B1C9D-B561-4FAA-ADD1-95C05272D644}"/>
              </a:ext>
            </a:extLst>
          </p:cNvPr>
          <p:cNvPicPr>
            <a:picLocks noChangeAspect="1"/>
          </p:cNvPicPr>
          <p:nvPr/>
        </p:nvPicPr>
        <p:blipFill>
          <a:blip r:embed="rId3"/>
          <a:stretch>
            <a:fillRect/>
          </a:stretch>
        </p:blipFill>
        <p:spPr>
          <a:xfrm>
            <a:off x="2504642" y="1493557"/>
            <a:ext cx="3968461" cy="1852315"/>
          </a:xfrm>
          <a:prstGeom prst="rect">
            <a:avLst/>
          </a:prstGeom>
        </p:spPr>
      </p:pic>
    </p:spTree>
    <p:extLst>
      <p:ext uri="{BB962C8B-B14F-4D97-AF65-F5344CB8AC3E}">
        <p14:creationId xmlns:p14="http://schemas.microsoft.com/office/powerpoint/2010/main" val="3450115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A0A80FC-5EE1-4CD0-9E15-AB965A7B29B6}"/>
              </a:ext>
            </a:extLst>
          </p:cNvPr>
          <p:cNvPicPr>
            <a:picLocks noChangeAspect="1"/>
          </p:cNvPicPr>
          <p:nvPr/>
        </p:nvPicPr>
        <p:blipFill>
          <a:blip r:embed="rId3"/>
          <a:stretch>
            <a:fillRect/>
          </a:stretch>
        </p:blipFill>
        <p:spPr>
          <a:xfrm>
            <a:off x="763562" y="3292093"/>
            <a:ext cx="6697809" cy="2559198"/>
          </a:xfrm>
          <a:prstGeom prst="rect">
            <a:avLst/>
          </a:prstGeom>
        </p:spPr>
      </p:pic>
      <p:pic>
        <p:nvPicPr>
          <p:cNvPr id="2" name="Afbeelding 1">
            <a:extLst>
              <a:ext uri="{FF2B5EF4-FFF2-40B4-BE49-F238E27FC236}">
                <a16:creationId xmlns:a16="http://schemas.microsoft.com/office/drawing/2014/main" id="{9C5156A8-2D62-4E00-8EE7-1C1CFA1ABB03}"/>
              </a:ext>
            </a:extLst>
          </p:cNvPr>
          <p:cNvPicPr>
            <a:picLocks noChangeAspect="1"/>
          </p:cNvPicPr>
          <p:nvPr/>
        </p:nvPicPr>
        <p:blipFill>
          <a:blip r:embed="rId4"/>
          <a:stretch>
            <a:fillRect/>
          </a:stretch>
        </p:blipFill>
        <p:spPr>
          <a:xfrm>
            <a:off x="1682629" y="942406"/>
            <a:ext cx="7484593" cy="2486593"/>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Budget Ontvangsten</a:t>
            </a:r>
          </a:p>
        </p:txBody>
      </p:sp>
      <p:sp>
        <p:nvSpPr>
          <p:cNvPr id="10" name="Tekstvak 9">
            <a:extLst>
              <a:ext uri="{FF2B5EF4-FFF2-40B4-BE49-F238E27FC236}">
                <a16:creationId xmlns:a16="http://schemas.microsoft.com/office/drawing/2014/main" id="{21881D15-87D2-44E6-9DBA-A910F59CDC39}"/>
              </a:ext>
            </a:extLst>
          </p:cNvPr>
          <p:cNvSpPr txBox="1"/>
          <p:nvPr/>
        </p:nvSpPr>
        <p:spPr>
          <a:xfrm>
            <a:off x="7461372" y="4781645"/>
            <a:ext cx="1604808" cy="584775"/>
          </a:xfrm>
          <a:prstGeom prst="rect">
            <a:avLst/>
          </a:prstGeom>
          <a:noFill/>
        </p:spPr>
        <p:txBody>
          <a:bodyPr wrap="square" rtlCol="0">
            <a:spAutoFit/>
          </a:bodyPr>
          <a:lstStyle/>
          <a:p>
            <a:r>
              <a:rPr lang="nl-BE" sz="1600" b="0" dirty="0">
                <a:solidFill>
                  <a:srgbClr val="FF0000"/>
                </a:solidFill>
                <a:latin typeface="+mj-lt"/>
                <a:cs typeface="Arial" pitchFamily="34" charset="0"/>
              </a:rPr>
              <a:t>Doorklik naar detailrapporten</a:t>
            </a:r>
          </a:p>
        </p:txBody>
      </p:sp>
      <p:sp>
        <p:nvSpPr>
          <p:cNvPr id="9" name="Gebogen PIJL-OMHOOG 1">
            <a:extLst>
              <a:ext uri="{FF2B5EF4-FFF2-40B4-BE49-F238E27FC236}">
                <a16:creationId xmlns:a16="http://schemas.microsoft.com/office/drawing/2014/main" id="{C29DF7AF-CC9E-478A-80AF-7A000D4F1781}"/>
              </a:ext>
            </a:extLst>
          </p:cNvPr>
          <p:cNvSpPr/>
          <p:nvPr/>
        </p:nvSpPr>
        <p:spPr bwMode="auto">
          <a:xfrm rot="5400000">
            <a:off x="1239914" y="4624432"/>
            <a:ext cx="609598" cy="592667"/>
          </a:xfrm>
          <a:prstGeom prst="bentUpArrow">
            <a:avLst>
              <a:gd name="adj1" fmla="val 27143"/>
              <a:gd name="adj2" fmla="val 25000"/>
              <a:gd name="adj3" fmla="val 25000"/>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5" name="Tekstvak 2">
            <a:extLst>
              <a:ext uri="{FF2B5EF4-FFF2-40B4-BE49-F238E27FC236}">
                <a16:creationId xmlns:a16="http://schemas.microsoft.com/office/drawing/2014/main" id="{E265D15C-761A-432B-9184-E35AA2F956F0}"/>
              </a:ext>
            </a:extLst>
          </p:cNvPr>
          <p:cNvSpPr txBox="1">
            <a:spLocks noChangeArrowheads="1"/>
          </p:cNvSpPr>
          <p:nvPr/>
        </p:nvSpPr>
        <p:spPr bwMode="auto">
          <a:xfrm>
            <a:off x="5424925" y="1824644"/>
            <a:ext cx="1715177" cy="461665"/>
          </a:xfrm>
          <a:prstGeom prst="rect">
            <a:avLst/>
          </a:prstGeom>
          <a:solidFill>
            <a:schemeClr val="accent1">
              <a:lumMod val="40000"/>
              <a:lumOff val="60000"/>
            </a:schemeClr>
          </a:solidFill>
          <a:ln>
            <a:solidFill>
              <a:schemeClr val="accent3"/>
            </a:solid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defRPr/>
            </a:pPr>
            <a:r>
              <a:rPr lang="nl-BE" sz="1200" dirty="0"/>
              <a:t>Opvraagbaar voor een periode in het verleden</a:t>
            </a:r>
            <a:endParaRPr lang="nl-BE" sz="800" dirty="0"/>
          </a:p>
        </p:txBody>
      </p:sp>
      <p:pic>
        <p:nvPicPr>
          <p:cNvPr id="12" name="Afbeelding 11">
            <a:extLst>
              <a:ext uri="{FF2B5EF4-FFF2-40B4-BE49-F238E27FC236}">
                <a16:creationId xmlns:a16="http://schemas.microsoft.com/office/drawing/2014/main" id="{0D86E42A-E548-413F-ACA7-46E31CF1874A}"/>
              </a:ext>
            </a:extLst>
          </p:cNvPr>
          <p:cNvPicPr>
            <a:picLocks noChangeAspect="1"/>
          </p:cNvPicPr>
          <p:nvPr/>
        </p:nvPicPr>
        <p:blipFill>
          <a:blip r:embed="rId5"/>
          <a:stretch>
            <a:fillRect/>
          </a:stretch>
        </p:blipFill>
        <p:spPr>
          <a:xfrm>
            <a:off x="3090619" y="2364001"/>
            <a:ext cx="5965869" cy="1064997"/>
          </a:xfrm>
          <a:prstGeom prst="rect">
            <a:avLst/>
          </a:prstGeom>
        </p:spPr>
      </p:pic>
      <p:sp>
        <p:nvSpPr>
          <p:cNvPr id="11" name="Tekstvak 10">
            <a:extLst>
              <a:ext uri="{FF2B5EF4-FFF2-40B4-BE49-F238E27FC236}">
                <a16:creationId xmlns:a16="http://schemas.microsoft.com/office/drawing/2014/main" id="{D441FA96-D466-4B24-BA3B-E4548AB1C42C}"/>
              </a:ext>
            </a:extLst>
          </p:cNvPr>
          <p:cNvSpPr txBox="1"/>
          <p:nvPr/>
        </p:nvSpPr>
        <p:spPr>
          <a:xfrm>
            <a:off x="430794" y="2229730"/>
            <a:ext cx="4326032" cy="461665"/>
          </a:xfrm>
          <a:prstGeom prst="rect">
            <a:avLst/>
          </a:prstGeom>
          <a:noFill/>
        </p:spPr>
        <p:txBody>
          <a:bodyPr wrap="square" rtlCol="0">
            <a:spAutoFit/>
          </a:bodyPr>
          <a:lstStyle>
            <a:defPPr>
              <a:defRPr lang="en-US"/>
            </a:defPPr>
            <a:lvl1pPr>
              <a:defRPr sz="2000" i="1">
                <a:latin typeface="+mn-lt"/>
              </a:defRPr>
            </a:lvl1pPr>
          </a:lstStyle>
          <a:p>
            <a:r>
              <a:rPr lang="nl-BE" sz="2400" b="1" dirty="0"/>
              <a:t>Uitvoering Begroting Middelen</a:t>
            </a:r>
          </a:p>
        </p:txBody>
      </p:sp>
    </p:spTree>
    <p:extLst>
      <p:ext uri="{BB962C8B-B14F-4D97-AF65-F5344CB8AC3E}">
        <p14:creationId xmlns:p14="http://schemas.microsoft.com/office/powerpoint/2010/main" val="4206642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17F4F6D-7AAD-4CCD-8F58-27ACC072C028}"/>
              </a:ext>
            </a:extLst>
          </p:cNvPr>
          <p:cNvPicPr>
            <a:picLocks noChangeAspect="1"/>
          </p:cNvPicPr>
          <p:nvPr/>
        </p:nvPicPr>
        <p:blipFill>
          <a:blip r:embed="rId3"/>
          <a:stretch>
            <a:fillRect/>
          </a:stretch>
        </p:blipFill>
        <p:spPr>
          <a:xfrm>
            <a:off x="453151" y="3037141"/>
            <a:ext cx="2128124" cy="2365052"/>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Budget Ontvangsten</a:t>
            </a:r>
          </a:p>
        </p:txBody>
      </p:sp>
      <p:sp>
        <p:nvSpPr>
          <p:cNvPr id="7" name="Gebogen PIJL-OMHOOG 1">
            <a:extLst>
              <a:ext uri="{FF2B5EF4-FFF2-40B4-BE49-F238E27FC236}">
                <a16:creationId xmlns:a16="http://schemas.microsoft.com/office/drawing/2014/main" id="{64D83262-5485-4CEB-A56A-E861F8229B9C}"/>
              </a:ext>
            </a:extLst>
          </p:cNvPr>
          <p:cNvSpPr/>
          <p:nvPr/>
        </p:nvSpPr>
        <p:spPr bwMode="auto">
          <a:xfrm rot="5400000">
            <a:off x="1178214" y="4718603"/>
            <a:ext cx="1443811" cy="445939"/>
          </a:xfrm>
          <a:prstGeom prst="bentUpArrow">
            <a:avLst>
              <a:gd name="adj1" fmla="val 30561"/>
              <a:gd name="adj2" fmla="val 25000"/>
              <a:gd name="adj3" fmla="val 25000"/>
            </a:avLst>
          </a:prstGeom>
          <a:solidFill>
            <a:srgbClr val="00B0F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8" name="Tekstvak 7">
            <a:extLst>
              <a:ext uri="{FF2B5EF4-FFF2-40B4-BE49-F238E27FC236}">
                <a16:creationId xmlns:a16="http://schemas.microsoft.com/office/drawing/2014/main" id="{EBDD648E-77CF-42D9-8252-544B627D0DCE}"/>
              </a:ext>
            </a:extLst>
          </p:cNvPr>
          <p:cNvSpPr txBox="1"/>
          <p:nvPr/>
        </p:nvSpPr>
        <p:spPr>
          <a:xfrm>
            <a:off x="2123090" y="1427429"/>
            <a:ext cx="5029412" cy="400110"/>
          </a:xfrm>
          <a:prstGeom prst="rect">
            <a:avLst/>
          </a:prstGeom>
          <a:noFill/>
        </p:spPr>
        <p:txBody>
          <a:bodyPr wrap="square" rtlCol="0">
            <a:spAutoFit/>
          </a:bodyPr>
          <a:lstStyle/>
          <a:p>
            <a:r>
              <a:rPr lang="nl-BE" sz="2000" b="0" dirty="0">
                <a:solidFill>
                  <a:srgbClr val="FF0000"/>
                </a:solidFill>
                <a:latin typeface="+mj-lt"/>
                <a:cs typeface="Arial" pitchFamily="34" charset="0"/>
              </a:rPr>
              <a:t>Verder doorklikken naar detailrapporten</a:t>
            </a:r>
          </a:p>
        </p:txBody>
      </p:sp>
      <p:sp>
        <p:nvSpPr>
          <p:cNvPr id="9" name="PIJL-OMLAAG 2">
            <a:extLst>
              <a:ext uri="{FF2B5EF4-FFF2-40B4-BE49-F238E27FC236}">
                <a16:creationId xmlns:a16="http://schemas.microsoft.com/office/drawing/2014/main" id="{8E265678-C5E3-4A9D-BF93-6E963AB3DB1C}"/>
              </a:ext>
            </a:extLst>
          </p:cNvPr>
          <p:cNvSpPr/>
          <p:nvPr/>
        </p:nvSpPr>
        <p:spPr bwMode="auto">
          <a:xfrm>
            <a:off x="1135629" y="1414173"/>
            <a:ext cx="371475" cy="1361684"/>
          </a:xfrm>
          <a:prstGeom prst="downArrow">
            <a:avLst/>
          </a:prstGeom>
          <a:solidFill>
            <a:srgbClr val="00B0F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effectLst>
                <a:outerShdw blurRad="38100" dist="38100" dir="2700000" algn="tl">
                  <a:srgbClr val="000000">
                    <a:alpha val="43137"/>
                  </a:srgbClr>
                </a:outerShdw>
              </a:effectLst>
              <a:latin typeface="Times" pitchFamily="18" charset="0"/>
            </a:endParaRPr>
          </a:p>
        </p:txBody>
      </p:sp>
      <p:sp>
        <p:nvSpPr>
          <p:cNvPr id="10" name="Tekstvak 9">
            <a:extLst>
              <a:ext uri="{FF2B5EF4-FFF2-40B4-BE49-F238E27FC236}">
                <a16:creationId xmlns:a16="http://schemas.microsoft.com/office/drawing/2014/main" id="{D6E799DB-A9B2-4191-9FB3-4B0D8D453CA8}"/>
              </a:ext>
            </a:extLst>
          </p:cNvPr>
          <p:cNvSpPr txBox="1"/>
          <p:nvPr/>
        </p:nvSpPr>
        <p:spPr>
          <a:xfrm>
            <a:off x="351120" y="762986"/>
            <a:ext cx="4112023" cy="461665"/>
          </a:xfrm>
          <a:prstGeom prst="rect">
            <a:avLst/>
          </a:prstGeom>
          <a:noFill/>
        </p:spPr>
        <p:txBody>
          <a:bodyPr wrap="none" rtlCol="0">
            <a:spAutoFit/>
          </a:bodyPr>
          <a:lstStyle>
            <a:defPPr>
              <a:defRPr lang="en-US"/>
            </a:defPPr>
            <a:lvl1pPr>
              <a:defRPr sz="2000" i="1">
                <a:latin typeface="+mn-lt"/>
              </a:defRPr>
            </a:lvl1pPr>
          </a:lstStyle>
          <a:p>
            <a:r>
              <a:rPr lang="nl-BE" sz="2400" b="1" dirty="0"/>
              <a:t>Uitvoering Begroting Middelen</a:t>
            </a:r>
          </a:p>
        </p:txBody>
      </p:sp>
      <p:sp>
        <p:nvSpPr>
          <p:cNvPr id="11" name="PIJL-OMLAAG 2">
            <a:extLst>
              <a:ext uri="{FF2B5EF4-FFF2-40B4-BE49-F238E27FC236}">
                <a16:creationId xmlns:a16="http://schemas.microsoft.com/office/drawing/2014/main" id="{E951CCAD-ADE0-47EA-BE7A-88C86C8D1964}"/>
              </a:ext>
            </a:extLst>
          </p:cNvPr>
          <p:cNvSpPr/>
          <p:nvPr/>
        </p:nvSpPr>
        <p:spPr bwMode="auto">
          <a:xfrm>
            <a:off x="7449343" y="1393610"/>
            <a:ext cx="371475" cy="472593"/>
          </a:xfrm>
          <a:prstGeom prst="downArrow">
            <a:avLst/>
          </a:prstGeom>
          <a:solidFill>
            <a:srgbClr val="00B0F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effectLst>
                <a:outerShdw blurRad="38100" dist="38100" dir="2700000" algn="tl">
                  <a:srgbClr val="000000">
                    <a:alpha val="43137"/>
                  </a:srgbClr>
                </a:outerShdw>
              </a:effectLst>
              <a:latin typeface="Times" pitchFamily="18" charset="0"/>
            </a:endParaRPr>
          </a:p>
        </p:txBody>
      </p:sp>
      <p:sp>
        <p:nvSpPr>
          <p:cNvPr id="14" name="Tekstvak 2">
            <a:extLst>
              <a:ext uri="{FF2B5EF4-FFF2-40B4-BE49-F238E27FC236}">
                <a16:creationId xmlns:a16="http://schemas.microsoft.com/office/drawing/2014/main" id="{1A11C0CD-5856-4431-9872-3325F1DFF3AD}"/>
              </a:ext>
            </a:extLst>
          </p:cNvPr>
          <p:cNvSpPr txBox="1">
            <a:spLocks noChangeArrowheads="1"/>
          </p:cNvSpPr>
          <p:nvPr/>
        </p:nvSpPr>
        <p:spPr bwMode="auto">
          <a:xfrm>
            <a:off x="2065939" y="3750471"/>
            <a:ext cx="2603042" cy="338554"/>
          </a:xfrm>
          <a:prstGeom prst="rect">
            <a:avLst/>
          </a:prstGeom>
          <a:solidFill>
            <a:schemeClr val="accent1">
              <a:lumMod val="40000"/>
              <a:lumOff val="60000"/>
            </a:schemeClr>
          </a:solidFill>
          <a:ln>
            <a:solidFill>
              <a:schemeClr val="accent3"/>
            </a:solid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defRPr/>
            </a:pPr>
            <a:r>
              <a:rPr lang="nl-BE" sz="1600" dirty="0">
                <a:sym typeface="Wingdings" panose="05000000000000000000" pitchFamily="2" charset="2"/>
              </a:rPr>
              <a:t> </a:t>
            </a:r>
            <a:r>
              <a:rPr lang="nl-BE" sz="1600" dirty="0"/>
              <a:t>Types “Vorderingen”</a:t>
            </a:r>
            <a:endParaRPr lang="nl-BE" sz="1000" dirty="0"/>
          </a:p>
        </p:txBody>
      </p:sp>
      <p:sp>
        <p:nvSpPr>
          <p:cNvPr id="15" name="Afgeronde rechthoek 12">
            <a:extLst>
              <a:ext uri="{FF2B5EF4-FFF2-40B4-BE49-F238E27FC236}">
                <a16:creationId xmlns:a16="http://schemas.microsoft.com/office/drawing/2014/main" id="{807E4BE2-44C3-428E-B8F6-17406D730B82}"/>
              </a:ext>
            </a:extLst>
          </p:cNvPr>
          <p:cNvSpPr/>
          <p:nvPr/>
        </p:nvSpPr>
        <p:spPr bwMode="auto">
          <a:xfrm>
            <a:off x="817685" y="3595219"/>
            <a:ext cx="689420" cy="910106"/>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pic>
        <p:nvPicPr>
          <p:cNvPr id="4" name="Afbeelding 3">
            <a:extLst>
              <a:ext uri="{FF2B5EF4-FFF2-40B4-BE49-F238E27FC236}">
                <a16:creationId xmlns:a16="http://schemas.microsoft.com/office/drawing/2014/main" id="{5C1CB5F1-21D6-405D-A8C5-8EAA505EB11F}"/>
              </a:ext>
            </a:extLst>
          </p:cNvPr>
          <p:cNvPicPr>
            <a:picLocks noChangeAspect="1"/>
          </p:cNvPicPr>
          <p:nvPr/>
        </p:nvPicPr>
        <p:blipFill>
          <a:blip r:embed="rId4"/>
          <a:stretch>
            <a:fillRect/>
          </a:stretch>
        </p:blipFill>
        <p:spPr>
          <a:xfrm>
            <a:off x="2361720" y="4228399"/>
            <a:ext cx="6675410" cy="1951847"/>
          </a:xfrm>
          <a:prstGeom prst="rect">
            <a:avLst/>
          </a:prstGeom>
        </p:spPr>
      </p:pic>
      <p:pic>
        <p:nvPicPr>
          <p:cNvPr id="5" name="Afbeelding 4">
            <a:extLst>
              <a:ext uri="{FF2B5EF4-FFF2-40B4-BE49-F238E27FC236}">
                <a16:creationId xmlns:a16="http://schemas.microsoft.com/office/drawing/2014/main" id="{F0975E57-3127-4DE4-B5B3-B716BD9599D8}"/>
              </a:ext>
            </a:extLst>
          </p:cNvPr>
          <p:cNvPicPr>
            <a:picLocks noChangeAspect="1"/>
          </p:cNvPicPr>
          <p:nvPr/>
        </p:nvPicPr>
        <p:blipFill>
          <a:blip r:embed="rId5"/>
          <a:stretch>
            <a:fillRect/>
          </a:stretch>
        </p:blipFill>
        <p:spPr>
          <a:xfrm>
            <a:off x="2200275" y="1880794"/>
            <a:ext cx="6836855" cy="845573"/>
          </a:xfrm>
          <a:prstGeom prst="rect">
            <a:avLst/>
          </a:prstGeom>
        </p:spPr>
      </p:pic>
    </p:spTree>
    <p:extLst>
      <p:ext uri="{BB962C8B-B14F-4D97-AF65-F5344CB8AC3E}">
        <p14:creationId xmlns:p14="http://schemas.microsoft.com/office/powerpoint/2010/main" val="25061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7E443E-01AF-4047-830F-57E1E71789B4}"/>
              </a:ext>
            </a:extLst>
          </p:cNvPr>
          <p:cNvPicPr>
            <a:picLocks noChangeAspect="1"/>
          </p:cNvPicPr>
          <p:nvPr/>
        </p:nvPicPr>
        <p:blipFill>
          <a:blip r:embed="rId3"/>
          <a:stretch>
            <a:fillRect/>
          </a:stretch>
        </p:blipFill>
        <p:spPr>
          <a:xfrm>
            <a:off x="-1" y="1410879"/>
            <a:ext cx="9144000" cy="4321991"/>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Budget Ontvangsten</a:t>
            </a:r>
          </a:p>
        </p:txBody>
      </p:sp>
      <p:sp>
        <p:nvSpPr>
          <p:cNvPr id="10" name="Tekstvak 9">
            <a:extLst>
              <a:ext uri="{FF2B5EF4-FFF2-40B4-BE49-F238E27FC236}">
                <a16:creationId xmlns:a16="http://schemas.microsoft.com/office/drawing/2014/main" id="{D6E799DB-A9B2-4191-9FB3-4B0D8D453CA8}"/>
              </a:ext>
            </a:extLst>
          </p:cNvPr>
          <p:cNvSpPr txBox="1"/>
          <p:nvPr/>
        </p:nvSpPr>
        <p:spPr>
          <a:xfrm>
            <a:off x="351120" y="762986"/>
            <a:ext cx="5115503" cy="461665"/>
          </a:xfrm>
          <a:prstGeom prst="rect">
            <a:avLst/>
          </a:prstGeom>
          <a:noFill/>
        </p:spPr>
        <p:txBody>
          <a:bodyPr wrap="none" rtlCol="0">
            <a:spAutoFit/>
          </a:bodyPr>
          <a:lstStyle>
            <a:defPPr>
              <a:defRPr lang="en-US"/>
            </a:defPPr>
            <a:lvl1pPr>
              <a:defRPr sz="2000" i="1">
                <a:latin typeface="+mn-lt"/>
              </a:defRPr>
            </a:lvl1pPr>
          </a:lstStyle>
          <a:p>
            <a:r>
              <a:rPr lang="nl-BE" sz="2400" b="1" dirty="0"/>
              <a:t>Uitvoering Begroting Middelen - Detail</a:t>
            </a:r>
          </a:p>
        </p:txBody>
      </p:sp>
      <p:sp>
        <p:nvSpPr>
          <p:cNvPr id="12" name="Tekstvak 2">
            <a:extLst>
              <a:ext uri="{FF2B5EF4-FFF2-40B4-BE49-F238E27FC236}">
                <a16:creationId xmlns:a16="http://schemas.microsoft.com/office/drawing/2014/main" id="{F1C05715-8A0A-4EAE-A004-E7F0FE4DE4A9}"/>
              </a:ext>
            </a:extLst>
          </p:cNvPr>
          <p:cNvSpPr txBox="1">
            <a:spLocks noChangeArrowheads="1"/>
          </p:cNvSpPr>
          <p:nvPr/>
        </p:nvSpPr>
        <p:spPr bwMode="auto">
          <a:xfrm>
            <a:off x="1288931" y="3935688"/>
            <a:ext cx="2236399" cy="738664"/>
          </a:xfrm>
          <a:prstGeom prst="rect">
            <a:avLst/>
          </a:prstGeom>
          <a:solidFill>
            <a:schemeClr val="accent1">
              <a:lumMod val="40000"/>
              <a:lumOff val="60000"/>
            </a:schemeClr>
          </a:solidFill>
          <a:ln>
            <a:solidFill>
              <a:schemeClr val="accent3"/>
            </a:solid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defRPr/>
            </a:pPr>
            <a:r>
              <a:rPr lang="nl-BE" sz="1400" dirty="0"/>
              <a:t>= Doorklikrapporten in Uitvoering Begroting die apart </a:t>
            </a:r>
            <a:r>
              <a:rPr lang="nl-BE" sz="1400" dirty="0" err="1"/>
              <a:t>bevraagbaar</a:t>
            </a:r>
            <a:r>
              <a:rPr lang="nl-BE" sz="1400" dirty="0"/>
              <a:t> zijn</a:t>
            </a:r>
            <a:endParaRPr lang="nl-BE" sz="900" dirty="0"/>
          </a:p>
        </p:txBody>
      </p:sp>
      <p:pic>
        <p:nvPicPr>
          <p:cNvPr id="6" name="Afbeelding 5">
            <a:extLst>
              <a:ext uri="{FF2B5EF4-FFF2-40B4-BE49-F238E27FC236}">
                <a16:creationId xmlns:a16="http://schemas.microsoft.com/office/drawing/2014/main" id="{33DC80F5-4A63-4A56-AD02-FE6E5545EE70}"/>
              </a:ext>
            </a:extLst>
          </p:cNvPr>
          <p:cNvPicPr>
            <a:picLocks noChangeAspect="1"/>
          </p:cNvPicPr>
          <p:nvPr/>
        </p:nvPicPr>
        <p:blipFill>
          <a:blip r:embed="rId4"/>
          <a:stretch>
            <a:fillRect/>
          </a:stretch>
        </p:blipFill>
        <p:spPr>
          <a:xfrm>
            <a:off x="2262756" y="5732870"/>
            <a:ext cx="6881243" cy="515429"/>
          </a:xfrm>
          <a:prstGeom prst="rect">
            <a:avLst/>
          </a:prstGeom>
        </p:spPr>
      </p:pic>
    </p:spTree>
    <p:extLst>
      <p:ext uri="{BB962C8B-B14F-4D97-AF65-F5344CB8AC3E}">
        <p14:creationId xmlns:p14="http://schemas.microsoft.com/office/powerpoint/2010/main" val="4574504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Ontvangsten</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087986" y="1323607"/>
            <a:ext cx="4968027" cy="461665"/>
          </a:xfrm>
          <a:prstGeom prst="rect">
            <a:avLst/>
          </a:prstGeom>
          <a:noFill/>
        </p:spPr>
        <p:txBody>
          <a:bodyPr wrap="none" rtlCol="0">
            <a:spAutoFit/>
          </a:bodyPr>
          <a:lstStyle>
            <a:defPPr>
              <a:defRPr lang="en-US"/>
            </a:defPPr>
            <a:lvl1pPr>
              <a:defRPr sz="2000" i="1">
                <a:latin typeface="+mn-lt"/>
              </a:defRPr>
            </a:lvl1pPr>
          </a:lstStyle>
          <a:p>
            <a:r>
              <a:rPr lang="nl-BE" sz="2400" dirty="0"/>
              <a:t>Detail Vorderingen Met </a:t>
            </a:r>
            <a:r>
              <a:rPr lang="nl-BE" sz="2400" dirty="0" err="1"/>
              <a:t>Documentnr</a:t>
            </a:r>
            <a:endParaRPr lang="nl-BE" sz="2400" dirty="0"/>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916989" y="1673053"/>
            <a:ext cx="7987525" cy="417937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dirty="0"/>
          </a:p>
          <a:p>
            <a:pPr>
              <a:buNone/>
            </a:pPr>
            <a:endParaRPr lang="nl-BE" dirty="0"/>
          </a:p>
          <a:p>
            <a:pPr>
              <a:buNone/>
            </a:pPr>
            <a:endParaRPr lang="nl-BE" dirty="0"/>
          </a:p>
          <a:p>
            <a:pPr>
              <a:buNone/>
            </a:pPr>
            <a:endParaRPr lang="nl-BE" dirty="0"/>
          </a:p>
          <a:p>
            <a:pPr>
              <a:buNone/>
            </a:pPr>
            <a:endParaRPr lang="nl-BE" dirty="0"/>
          </a:p>
          <a:p>
            <a:pPr>
              <a:buNone/>
            </a:pPr>
            <a:endParaRPr lang="nl-BE" dirty="0"/>
          </a:p>
          <a:p>
            <a:pPr>
              <a:buNone/>
            </a:pPr>
            <a:endParaRPr lang="nl-BE" dirty="0"/>
          </a:p>
          <a:p>
            <a:pPr>
              <a:buNone/>
            </a:pPr>
            <a:endParaRPr lang="nl-BE" dirty="0"/>
          </a:p>
          <a:p>
            <a:pPr marL="221850" indent="-285750"/>
            <a:r>
              <a:rPr lang="nl-BE" sz="2000" dirty="0"/>
              <a:t>Aard krediet 4: “Spijzigen” -  indicatie “Toegewezen” (T) in Begrotingsartikel</a:t>
            </a:r>
          </a:p>
          <a:p>
            <a:pPr>
              <a:buNone/>
            </a:pPr>
            <a:endParaRPr lang="nl-BE" sz="1000" dirty="0"/>
          </a:p>
          <a:p>
            <a:pPr marL="221850" indent="-285750"/>
            <a:r>
              <a:rPr lang="nl-BE" sz="2000" dirty="0"/>
              <a:t>Spijzen info: Entiteit, Programma en ESR</a:t>
            </a:r>
          </a:p>
          <a:p>
            <a:pPr marL="221850" indent="-285750"/>
            <a:endParaRPr lang="nl-BE" sz="1000" dirty="0"/>
          </a:p>
          <a:p>
            <a:pPr>
              <a:buNone/>
            </a:pPr>
            <a:endParaRPr lang="nl-BE" dirty="0"/>
          </a:p>
        </p:txBody>
      </p:sp>
      <p:sp>
        <p:nvSpPr>
          <p:cNvPr id="9" name="Tekstvak 8">
            <a:extLst>
              <a:ext uri="{FF2B5EF4-FFF2-40B4-BE49-F238E27FC236}">
                <a16:creationId xmlns:a16="http://schemas.microsoft.com/office/drawing/2014/main" id="{A193B424-1411-41B8-B34F-D0147520B566}"/>
              </a:ext>
            </a:extLst>
          </p:cNvPr>
          <p:cNvSpPr txBox="1"/>
          <p:nvPr/>
        </p:nvSpPr>
        <p:spPr>
          <a:xfrm>
            <a:off x="351120" y="762986"/>
            <a:ext cx="5115503" cy="461665"/>
          </a:xfrm>
          <a:prstGeom prst="rect">
            <a:avLst/>
          </a:prstGeom>
          <a:noFill/>
        </p:spPr>
        <p:txBody>
          <a:bodyPr wrap="none" rtlCol="0">
            <a:spAutoFit/>
          </a:bodyPr>
          <a:lstStyle>
            <a:defPPr>
              <a:defRPr lang="en-US"/>
            </a:defPPr>
            <a:lvl1pPr>
              <a:defRPr sz="2000" i="1">
                <a:latin typeface="+mn-lt"/>
              </a:defRPr>
            </a:lvl1pPr>
          </a:lstStyle>
          <a:p>
            <a:r>
              <a:rPr lang="nl-BE" sz="2400" b="1" dirty="0"/>
              <a:t>Uitvoering Begroting Middelen - Detail</a:t>
            </a:r>
          </a:p>
        </p:txBody>
      </p:sp>
      <p:pic>
        <p:nvPicPr>
          <p:cNvPr id="2" name="Afbeelding 1">
            <a:extLst>
              <a:ext uri="{FF2B5EF4-FFF2-40B4-BE49-F238E27FC236}">
                <a16:creationId xmlns:a16="http://schemas.microsoft.com/office/drawing/2014/main" id="{288B7304-ACC4-4A8B-8188-726E9C3A6D9B}"/>
              </a:ext>
            </a:extLst>
          </p:cNvPr>
          <p:cNvPicPr>
            <a:picLocks noChangeAspect="1"/>
          </p:cNvPicPr>
          <p:nvPr/>
        </p:nvPicPr>
        <p:blipFill>
          <a:blip r:embed="rId7"/>
          <a:stretch>
            <a:fillRect/>
          </a:stretch>
        </p:blipFill>
        <p:spPr>
          <a:xfrm>
            <a:off x="523874" y="1785272"/>
            <a:ext cx="8380640" cy="2489869"/>
          </a:xfrm>
          <a:prstGeom prst="rect">
            <a:avLst/>
          </a:prstGeom>
        </p:spPr>
      </p:pic>
    </p:spTree>
    <p:extLst>
      <p:ext uri="{BB962C8B-B14F-4D97-AF65-F5344CB8AC3E}">
        <p14:creationId xmlns:p14="http://schemas.microsoft.com/office/powerpoint/2010/main" val="631726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Ontvangsten</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087986" y="1323607"/>
            <a:ext cx="4968027" cy="461665"/>
          </a:xfrm>
          <a:prstGeom prst="rect">
            <a:avLst/>
          </a:prstGeom>
          <a:noFill/>
        </p:spPr>
        <p:txBody>
          <a:bodyPr wrap="none" rtlCol="0">
            <a:spAutoFit/>
          </a:bodyPr>
          <a:lstStyle>
            <a:defPPr>
              <a:defRPr lang="en-US"/>
            </a:defPPr>
            <a:lvl1pPr>
              <a:defRPr sz="2000" i="1">
                <a:latin typeface="+mn-lt"/>
              </a:defRPr>
            </a:lvl1pPr>
          </a:lstStyle>
          <a:p>
            <a:r>
              <a:rPr lang="nl-BE" sz="2400" dirty="0"/>
              <a:t>Detail Vorderingen Met </a:t>
            </a:r>
            <a:r>
              <a:rPr lang="nl-BE" sz="2400" dirty="0" err="1"/>
              <a:t>Documentnr</a:t>
            </a:r>
            <a:endParaRPr lang="nl-BE" sz="2400" dirty="0"/>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797246" y="1468861"/>
            <a:ext cx="7987525" cy="417937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dirty="0"/>
          </a:p>
          <a:p>
            <a:pPr>
              <a:buNone/>
            </a:pPr>
            <a:endParaRPr lang="nl-BE" sz="1000" dirty="0"/>
          </a:p>
          <a:p>
            <a:pPr marL="221850" indent="-285750"/>
            <a:r>
              <a:rPr lang="nl-BE" sz="2000" dirty="0"/>
              <a:t>Spijzen is zichtbaar in:</a:t>
            </a:r>
          </a:p>
          <a:p>
            <a:pPr marL="797850" lvl="1" indent="-285750"/>
            <a:r>
              <a:rPr lang="nl-BE" sz="2000" dirty="0"/>
              <a:t>Rekening Analyse Beknopt - Budget</a:t>
            </a:r>
          </a:p>
          <a:p>
            <a:pPr marL="797850" lvl="1" indent="-285750"/>
            <a:endParaRPr lang="nl-BE" sz="2000" dirty="0"/>
          </a:p>
          <a:p>
            <a:pPr marL="797850" lvl="1" indent="-285750"/>
            <a:endParaRPr lang="nl-BE" sz="2000" dirty="0"/>
          </a:p>
          <a:p>
            <a:pPr marL="797850" lvl="1" indent="-285750"/>
            <a:endParaRPr lang="nl-BE" sz="2000" dirty="0"/>
          </a:p>
          <a:p>
            <a:pPr marL="512100" lvl="1" indent="0">
              <a:buNone/>
            </a:pPr>
            <a:endParaRPr lang="nl-BE" sz="2000" dirty="0"/>
          </a:p>
          <a:p>
            <a:pPr marL="512100" lvl="1" indent="0">
              <a:buNone/>
            </a:pPr>
            <a:endParaRPr lang="nl-BE" sz="1000" dirty="0"/>
          </a:p>
          <a:p>
            <a:pPr marL="797850" lvl="1" indent="-285750"/>
            <a:r>
              <a:rPr lang="nl-BE" sz="2000" dirty="0"/>
              <a:t>Budget Uitgaven</a:t>
            </a:r>
          </a:p>
          <a:p>
            <a:pPr>
              <a:buNone/>
            </a:pPr>
            <a:endParaRPr lang="nl-BE" dirty="0"/>
          </a:p>
        </p:txBody>
      </p:sp>
      <p:sp>
        <p:nvSpPr>
          <p:cNvPr id="9" name="Tekstvak 8">
            <a:extLst>
              <a:ext uri="{FF2B5EF4-FFF2-40B4-BE49-F238E27FC236}">
                <a16:creationId xmlns:a16="http://schemas.microsoft.com/office/drawing/2014/main" id="{CD83E346-68D7-45AC-B084-9FA5586B1D82}"/>
              </a:ext>
            </a:extLst>
          </p:cNvPr>
          <p:cNvSpPr txBox="1"/>
          <p:nvPr/>
        </p:nvSpPr>
        <p:spPr>
          <a:xfrm>
            <a:off x="351120" y="762986"/>
            <a:ext cx="5115503" cy="461665"/>
          </a:xfrm>
          <a:prstGeom prst="rect">
            <a:avLst/>
          </a:prstGeom>
          <a:noFill/>
        </p:spPr>
        <p:txBody>
          <a:bodyPr wrap="none" rtlCol="0">
            <a:spAutoFit/>
          </a:bodyPr>
          <a:lstStyle>
            <a:defPPr>
              <a:defRPr lang="en-US"/>
            </a:defPPr>
            <a:lvl1pPr>
              <a:defRPr sz="2000" i="1">
                <a:latin typeface="+mn-lt"/>
              </a:defRPr>
            </a:lvl1pPr>
          </a:lstStyle>
          <a:p>
            <a:r>
              <a:rPr lang="nl-BE" sz="2400" b="1" dirty="0"/>
              <a:t>Uitvoering Begroting Middelen - Detail</a:t>
            </a:r>
          </a:p>
        </p:txBody>
      </p:sp>
      <p:pic>
        <p:nvPicPr>
          <p:cNvPr id="8" name="Afbeelding 7">
            <a:extLst>
              <a:ext uri="{FF2B5EF4-FFF2-40B4-BE49-F238E27FC236}">
                <a16:creationId xmlns:a16="http://schemas.microsoft.com/office/drawing/2014/main" id="{35B01952-E890-42AA-82CB-524D6091D858}"/>
              </a:ext>
            </a:extLst>
          </p:cNvPr>
          <p:cNvPicPr>
            <a:picLocks noChangeAspect="1"/>
          </p:cNvPicPr>
          <p:nvPr/>
        </p:nvPicPr>
        <p:blipFill>
          <a:blip r:embed="rId7"/>
          <a:stretch>
            <a:fillRect/>
          </a:stretch>
        </p:blipFill>
        <p:spPr>
          <a:xfrm>
            <a:off x="-1" y="2566867"/>
            <a:ext cx="9144000" cy="1326953"/>
          </a:xfrm>
          <a:prstGeom prst="rect">
            <a:avLst/>
          </a:prstGeom>
        </p:spPr>
      </p:pic>
      <p:pic>
        <p:nvPicPr>
          <p:cNvPr id="10" name="Afbeelding 9">
            <a:extLst>
              <a:ext uri="{FF2B5EF4-FFF2-40B4-BE49-F238E27FC236}">
                <a16:creationId xmlns:a16="http://schemas.microsoft.com/office/drawing/2014/main" id="{EFFBF315-1845-4CFC-B466-390BBE7BDBE0}"/>
              </a:ext>
            </a:extLst>
          </p:cNvPr>
          <p:cNvPicPr>
            <a:picLocks noChangeAspect="1"/>
          </p:cNvPicPr>
          <p:nvPr/>
        </p:nvPicPr>
        <p:blipFill>
          <a:blip r:embed="rId8"/>
          <a:stretch>
            <a:fillRect/>
          </a:stretch>
        </p:blipFill>
        <p:spPr>
          <a:xfrm>
            <a:off x="-1" y="4351586"/>
            <a:ext cx="9144000" cy="1296645"/>
          </a:xfrm>
          <a:prstGeom prst="rect">
            <a:avLst/>
          </a:prstGeom>
        </p:spPr>
      </p:pic>
    </p:spTree>
    <p:extLst>
      <p:ext uri="{BB962C8B-B14F-4D97-AF65-F5344CB8AC3E}">
        <p14:creationId xmlns:p14="http://schemas.microsoft.com/office/powerpoint/2010/main" val="4031889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F231185-9ACD-4217-8D41-A5D4AC933927}"/>
              </a:ext>
            </a:extLst>
          </p:cNvPr>
          <p:cNvPicPr>
            <a:picLocks noChangeAspect="1"/>
          </p:cNvPicPr>
          <p:nvPr/>
        </p:nvPicPr>
        <p:blipFill>
          <a:blip r:embed="rId3"/>
          <a:stretch>
            <a:fillRect/>
          </a:stretch>
        </p:blipFill>
        <p:spPr>
          <a:xfrm>
            <a:off x="419100" y="1331198"/>
            <a:ext cx="8522480" cy="4565614"/>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Budget Ontvangsten</a:t>
            </a:r>
          </a:p>
        </p:txBody>
      </p:sp>
      <p:sp>
        <p:nvSpPr>
          <p:cNvPr id="10" name="Tekstvak 9">
            <a:extLst>
              <a:ext uri="{FF2B5EF4-FFF2-40B4-BE49-F238E27FC236}">
                <a16:creationId xmlns:a16="http://schemas.microsoft.com/office/drawing/2014/main" id="{D6E799DB-A9B2-4191-9FB3-4B0D8D453CA8}"/>
              </a:ext>
            </a:extLst>
          </p:cNvPr>
          <p:cNvSpPr txBox="1"/>
          <p:nvPr/>
        </p:nvSpPr>
        <p:spPr>
          <a:xfrm>
            <a:off x="352129" y="869532"/>
            <a:ext cx="7220246" cy="461665"/>
          </a:xfrm>
          <a:prstGeom prst="rect">
            <a:avLst/>
          </a:prstGeom>
          <a:noFill/>
        </p:spPr>
        <p:txBody>
          <a:bodyPr wrap="none" rtlCol="0">
            <a:spAutoFit/>
          </a:bodyPr>
          <a:lstStyle>
            <a:defPPr>
              <a:defRPr lang="en-US"/>
            </a:defPPr>
            <a:lvl1pPr>
              <a:defRPr sz="2000" i="1">
                <a:latin typeface="+mn-lt"/>
              </a:defRPr>
            </a:lvl1pPr>
          </a:lstStyle>
          <a:p>
            <a:r>
              <a:rPr lang="nl-BE" sz="2400" b="1" dirty="0"/>
              <a:t>Uitvoering Begroting Middelen – Inclusief Ontvangsten</a:t>
            </a:r>
          </a:p>
        </p:txBody>
      </p:sp>
      <p:sp>
        <p:nvSpPr>
          <p:cNvPr id="2" name="Pijl: rechts 1">
            <a:extLst>
              <a:ext uri="{FF2B5EF4-FFF2-40B4-BE49-F238E27FC236}">
                <a16:creationId xmlns:a16="http://schemas.microsoft.com/office/drawing/2014/main" id="{27F7B88A-9D98-4839-8C6E-CB60309F76AD}"/>
              </a:ext>
            </a:extLst>
          </p:cNvPr>
          <p:cNvSpPr/>
          <p:nvPr/>
        </p:nvSpPr>
        <p:spPr>
          <a:xfrm>
            <a:off x="1959095" y="3130425"/>
            <a:ext cx="696686" cy="379186"/>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Tekstvak 2">
            <a:extLst>
              <a:ext uri="{FF2B5EF4-FFF2-40B4-BE49-F238E27FC236}">
                <a16:creationId xmlns:a16="http://schemas.microsoft.com/office/drawing/2014/main" id="{6AC4208C-EDD6-461F-A100-604A2BCFBC44}"/>
              </a:ext>
            </a:extLst>
          </p:cNvPr>
          <p:cNvSpPr txBox="1">
            <a:spLocks noChangeArrowheads="1"/>
          </p:cNvSpPr>
          <p:nvPr/>
        </p:nvSpPr>
        <p:spPr bwMode="auto">
          <a:xfrm>
            <a:off x="818551" y="2370909"/>
            <a:ext cx="2009014" cy="307777"/>
          </a:xfrm>
          <a:prstGeom prst="rect">
            <a:avLst/>
          </a:prstGeom>
          <a:solidFill>
            <a:schemeClr val="accent1">
              <a:lumMod val="40000"/>
              <a:lumOff val="60000"/>
            </a:schemeClr>
          </a:solidFill>
          <a:ln>
            <a:solidFill>
              <a:schemeClr val="accent3"/>
            </a:solid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defRPr/>
            </a:pPr>
            <a:r>
              <a:rPr lang="nl-BE" sz="1400" dirty="0"/>
              <a:t>Geen doorklik mogelijk </a:t>
            </a:r>
            <a:endParaRPr lang="nl-BE" sz="900" dirty="0"/>
          </a:p>
        </p:txBody>
      </p:sp>
      <p:pic>
        <p:nvPicPr>
          <p:cNvPr id="24" name="Afbeelding 23" descr="lamp.jpg">
            <a:extLst>
              <a:ext uri="{FF2B5EF4-FFF2-40B4-BE49-F238E27FC236}">
                <a16:creationId xmlns:a16="http://schemas.microsoft.com/office/drawing/2014/main" id="{0AAF8CAC-D430-4374-9F9B-CE0B29317EC2}"/>
              </a:ext>
            </a:extLst>
          </p:cNvPr>
          <p:cNvPicPr>
            <a:picLocks noChangeAspect="1"/>
          </p:cNvPicPr>
          <p:nvPr/>
        </p:nvPicPr>
        <p:blipFill>
          <a:blip r:embed="rId4" cstate="print"/>
          <a:stretch>
            <a:fillRect/>
          </a:stretch>
        </p:blipFill>
        <p:spPr>
          <a:xfrm>
            <a:off x="300202" y="2298039"/>
            <a:ext cx="484864" cy="453515"/>
          </a:xfrm>
          <a:prstGeom prst="rect">
            <a:avLst/>
          </a:prstGeom>
        </p:spPr>
      </p:pic>
      <p:pic>
        <p:nvPicPr>
          <p:cNvPr id="8" name="Afbeelding 7">
            <a:extLst>
              <a:ext uri="{FF2B5EF4-FFF2-40B4-BE49-F238E27FC236}">
                <a16:creationId xmlns:a16="http://schemas.microsoft.com/office/drawing/2014/main" id="{FCD3C842-D833-434B-8A41-E53BB9E2326C}"/>
              </a:ext>
            </a:extLst>
          </p:cNvPr>
          <p:cNvPicPr>
            <a:picLocks noChangeAspect="1"/>
          </p:cNvPicPr>
          <p:nvPr/>
        </p:nvPicPr>
        <p:blipFill>
          <a:blip r:embed="rId5"/>
          <a:stretch>
            <a:fillRect/>
          </a:stretch>
        </p:blipFill>
        <p:spPr>
          <a:xfrm>
            <a:off x="2689423" y="5884999"/>
            <a:ext cx="6035477" cy="655121"/>
          </a:xfrm>
          <a:prstGeom prst="rect">
            <a:avLst/>
          </a:prstGeom>
        </p:spPr>
      </p:pic>
    </p:spTree>
    <p:extLst>
      <p:ext uri="{BB962C8B-B14F-4D97-AF65-F5344CB8AC3E}">
        <p14:creationId xmlns:p14="http://schemas.microsoft.com/office/powerpoint/2010/main" val="40104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4091" y="2857611"/>
            <a:ext cx="7575817" cy="831131"/>
          </a:xfrm>
        </p:spPr>
        <p:txBody>
          <a:bodyPr/>
          <a:lstStyle/>
          <a:p>
            <a:r>
              <a:rPr lang="nl-BE" sz="4000" dirty="0"/>
              <a:t>Grootboek – Rekening Analyse</a:t>
            </a:r>
            <a:br>
              <a:rPr lang="nl-BE" sz="4000" dirty="0"/>
            </a:br>
            <a:endParaRPr lang="nl-BE" sz="4000" dirty="0"/>
          </a:p>
        </p:txBody>
      </p:sp>
    </p:spTree>
    <p:extLst>
      <p:ext uri="{BB962C8B-B14F-4D97-AF65-F5344CB8AC3E}">
        <p14:creationId xmlns:p14="http://schemas.microsoft.com/office/powerpoint/2010/main" val="4005705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8" y="1171801"/>
            <a:ext cx="8176527" cy="5404984"/>
          </a:xfrm>
        </p:spPr>
        <p:txBody>
          <a:bodyPr/>
          <a:lstStyle/>
          <a:p>
            <a:pPr lvl="1" indent="-342900">
              <a:buFont typeface="Wingdings" panose="05000000000000000000" pitchFamily="2" charset="2"/>
              <a:buChar char="Ø"/>
            </a:pPr>
            <a:r>
              <a:rPr lang="nl-BE" dirty="0"/>
              <a:t>De Grootboekrapporten geven informatie met betrekking tot Journaallijnen en Balansen</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Rapporten:</a:t>
            </a:r>
          </a:p>
          <a:p>
            <a:pPr lvl="3" indent="-342900">
              <a:buFont typeface="Wingdings" panose="05000000000000000000" pitchFamily="2" charset="2"/>
              <a:buChar char="Ø"/>
            </a:pPr>
            <a:r>
              <a:rPr lang="nl-BE" sz="2200" dirty="0"/>
              <a:t>Rekening Analyse</a:t>
            </a:r>
          </a:p>
          <a:p>
            <a:pPr lvl="4" indent="-342900">
              <a:buFont typeface="Wingdings" panose="05000000000000000000" pitchFamily="2" charset="2"/>
              <a:buChar char="Ø"/>
            </a:pPr>
            <a:r>
              <a:rPr lang="nl-BE" sz="2200" dirty="0"/>
              <a:t>Rekening Analyse - Werkelijk</a:t>
            </a:r>
          </a:p>
          <a:p>
            <a:pPr lvl="4" indent="-342900">
              <a:buFont typeface="Wingdings" panose="05000000000000000000" pitchFamily="2" charset="2"/>
              <a:buChar char="Ø"/>
            </a:pPr>
            <a:r>
              <a:rPr lang="nl-BE" sz="2200" dirty="0"/>
              <a:t>Rekening Analyse - Reserveringen</a:t>
            </a:r>
          </a:p>
          <a:p>
            <a:pPr lvl="3" indent="-342900">
              <a:buFont typeface="Wingdings" panose="05000000000000000000" pitchFamily="2" charset="2"/>
              <a:buChar char="Ø"/>
            </a:pPr>
            <a:r>
              <a:rPr lang="nl-BE" sz="2200" dirty="0"/>
              <a:t>Rekening Analyse - Beknopt</a:t>
            </a:r>
          </a:p>
          <a:p>
            <a:pPr lvl="4" indent="-342900">
              <a:buFont typeface="Wingdings" panose="05000000000000000000" pitchFamily="2" charset="2"/>
              <a:buChar char="Ø"/>
            </a:pPr>
            <a:r>
              <a:rPr lang="nl-BE" sz="2200" dirty="0"/>
              <a:t>Rekening Analyse Beknopt – Werkelijk</a:t>
            </a:r>
          </a:p>
          <a:p>
            <a:pPr lvl="4" indent="-342900">
              <a:buFont typeface="Wingdings" panose="05000000000000000000" pitchFamily="2" charset="2"/>
              <a:buChar char="Ø"/>
            </a:pPr>
            <a:r>
              <a:rPr lang="nl-BE" sz="2200" dirty="0"/>
              <a:t>Rekening Analyse Beknopt – Reserveringen</a:t>
            </a:r>
          </a:p>
          <a:p>
            <a:pPr lvl="4" indent="-342900">
              <a:buFont typeface="Wingdings" panose="05000000000000000000" pitchFamily="2" charset="2"/>
              <a:buChar char="Ø"/>
            </a:pPr>
            <a:r>
              <a:rPr lang="nl-BE" sz="2200" dirty="0"/>
              <a:t>Rekening Analyse Beknopt – Budget</a:t>
            </a:r>
          </a:p>
          <a:p>
            <a:pPr marL="233100" lvl="1" indent="0">
              <a:buNone/>
            </a:pPr>
            <a:endParaRPr lang="nl-BE" sz="1000" dirty="0"/>
          </a:p>
          <a:p>
            <a:pPr lvl="1" indent="-342900">
              <a:buFont typeface="Wingdings" panose="05000000000000000000" pitchFamily="2" charset="2"/>
              <a:buChar char="Ø"/>
            </a:pPr>
            <a:r>
              <a:rPr lang="nl-BE" dirty="0"/>
              <a:t>Toegankelijk voor gebruikers met autorisatie “Financieel Analist” en gebruikers van het “Dienstencentrum Boekhouding”</a:t>
            </a:r>
          </a:p>
          <a:p>
            <a:pPr marL="400050" lvl="1" indent="0">
              <a:buNone/>
            </a:pPr>
            <a:endParaRPr lang="nl-BE" sz="1800" dirty="0"/>
          </a:p>
        </p:txBody>
      </p:sp>
    </p:spTree>
    <p:extLst>
      <p:ext uri="{BB962C8B-B14F-4D97-AF65-F5344CB8AC3E}">
        <p14:creationId xmlns:p14="http://schemas.microsoft.com/office/powerpoint/2010/main" val="10270541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387579" y="3952422"/>
            <a:ext cx="8524870" cy="1744670"/>
          </a:xfrm>
        </p:spPr>
        <p:txBody>
          <a:bodyPr/>
          <a:lstStyle/>
          <a:p>
            <a:pPr lvl="1" indent="-342900">
              <a:buFont typeface="Wingdings" panose="05000000000000000000" pitchFamily="2" charset="2"/>
              <a:buChar char="Ø"/>
            </a:pPr>
            <a:r>
              <a:rPr lang="nl-BE" sz="1800" kern="0" dirty="0"/>
              <a:t>Laten toe details van budget, werkelijke en reserveringen balansen te bekijken uit rapporten Budget Ontvangsten en Budget Uitgaven of als ad hoc bevragingen</a:t>
            </a:r>
          </a:p>
          <a:p>
            <a:pPr lvl="1" indent="-342900">
              <a:buFont typeface="Wingdings" panose="05000000000000000000" pitchFamily="2" charset="2"/>
              <a:buChar char="Ø"/>
            </a:pPr>
            <a:endParaRPr lang="nl-BE" sz="900" kern="0" dirty="0"/>
          </a:p>
          <a:p>
            <a:pPr lvl="1" indent="-342900">
              <a:buFont typeface="Wingdings" panose="05000000000000000000" pitchFamily="2" charset="2"/>
              <a:buChar char="Ø"/>
            </a:pPr>
            <a:r>
              <a:rPr lang="nl-BE" sz="1800" u="sng" kern="0" dirty="0"/>
              <a:t>Rekening Analyse Beknopt</a:t>
            </a:r>
            <a:r>
              <a:rPr lang="nl-BE" sz="1800" kern="0" dirty="0"/>
              <a:t>: identiek aan "Rekening Analyse" maar dan zonder de </a:t>
            </a:r>
            <a:r>
              <a:rPr lang="nl-BE" sz="1800" kern="0" dirty="0" err="1"/>
              <a:t>subledger</a:t>
            </a:r>
            <a:r>
              <a:rPr lang="nl-BE" sz="1800" kern="0" dirty="0"/>
              <a:t> (dagboek) informatie uit SLA en link naar ORAFIN (performanter)</a:t>
            </a:r>
          </a:p>
          <a:p>
            <a:pPr marL="233100" lvl="1" indent="0">
              <a:buNone/>
            </a:pPr>
            <a:endParaRPr lang="nl-BE" sz="900" kern="0" dirty="0"/>
          </a:p>
          <a:p>
            <a:pPr lvl="1" indent="-342900">
              <a:buFont typeface="Wingdings" panose="05000000000000000000" pitchFamily="2" charset="2"/>
              <a:buChar char="Ø"/>
            </a:pPr>
            <a:r>
              <a:rPr lang="nl-BE" sz="1800" kern="0" dirty="0"/>
              <a:t>Sommige promptvariabelen zijn enkel van toepassing voor bepaalde rapportversies (</a:t>
            </a:r>
            <a:r>
              <a:rPr lang="nl-BE" sz="1800" kern="0" dirty="0" err="1"/>
              <a:t>vb</a:t>
            </a:r>
            <a:r>
              <a:rPr lang="nl-BE" sz="1800" kern="0" dirty="0"/>
              <a:t> Document Type, Reconciliatie Status en Reserveringssoort)</a:t>
            </a:r>
            <a:endParaRPr lang="nl-BE" sz="1800" dirty="0"/>
          </a:p>
        </p:txBody>
      </p:sp>
      <p:pic>
        <p:nvPicPr>
          <p:cNvPr id="7" name="Afbeelding 6">
            <a:extLst>
              <a:ext uri="{FF2B5EF4-FFF2-40B4-BE49-F238E27FC236}">
                <a16:creationId xmlns:a16="http://schemas.microsoft.com/office/drawing/2014/main" id="{573C9951-8E10-4305-95E1-F6C959680FC1}"/>
              </a:ext>
            </a:extLst>
          </p:cNvPr>
          <p:cNvPicPr>
            <a:picLocks noChangeAspect="1"/>
          </p:cNvPicPr>
          <p:nvPr/>
        </p:nvPicPr>
        <p:blipFill>
          <a:blip r:embed="rId3"/>
          <a:stretch>
            <a:fillRect/>
          </a:stretch>
        </p:blipFill>
        <p:spPr>
          <a:xfrm>
            <a:off x="1375694" y="694454"/>
            <a:ext cx="6977732" cy="3187883"/>
          </a:xfrm>
          <a:prstGeom prst="rect">
            <a:avLst/>
          </a:prstGeom>
        </p:spPr>
      </p:pic>
    </p:spTree>
    <p:extLst>
      <p:ext uri="{BB962C8B-B14F-4D97-AF65-F5344CB8AC3E}">
        <p14:creationId xmlns:p14="http://schemas.microsoft.com/office/powerpoint/2010/main" val="31031809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a:t>Grootboek – Rekening Analyse</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8" y="1132044"/>
            <a:ext cx="8176527" cy="5404984"/>
          </a:xfrm>
        </p:spPr>
        <p:txBody>
          <a:bodyPr/>
          <a:lstStyle/>
          <a:p>
            <a:pPr lvl="1" indent="-342900">
              <a:buFont typeface="Wingdings" panose="05000000000000000000" pitchFamily="2" charset="2"/>
              <a:buChar char="Ø"/>
            </a:pPr>
            <a:r>
              <a:rPr lang="nl-BE"/>
              <a:t>Door DCB gebruikt in het kader van reconciliaties en opmaak van het afsluitdossier (opzoeken de detailinformatie).</a:t>
            </a:r>
            <a:endParaRPr lang="nl-BE" sz="1800"/>
          </a:p>
          <a:p>
            <a:pPr lvl="1" indent="-342900">
              <a:buFont typeface="Wingdings" panose="05000000000000000000" pitchFamily="2" charset="2"/>
              <a:buChar char="Ø"/>
            </a:pPr>
            <a:endParaRPr lang="nl-BE" sz="800"/>
          </a:p>
          <a:p>
            <a:pPr lvl="1" indent="-342900">
              <a:buFont typeface="Wingdings" panose="05000000000000000000" pitchFamily="2" charset="2"/>
              <a:buChar char="Ø"/>
            </a:pPr>
            <a:r>
              <a:rPr lang="nl-BE" u="sng"/>
              <a:t>Merk op</a:t>
            </a:r>
            <a:r>
              <a:rPr lang="nl-BE"/>
              <a:t>: “op te nemen” velden in “Rekening Analyse” uit Regel-omschrijving</a:t>
            </a:r>
          </a:p>
          <a:p>
            <a:pPr lvl="1" indent="-342900">
              <a:buFont typeface="Wingdings" panose="05000000000000000000" pitchFamily="2" charset="2"/>
              <a:buChar char="Ø"/>
            </a:pPr>
            <a:endParaRPr lang="nl-BE"/>
          </a:p>
          <a:p>
            <a:pPr lvl="1" indent="-342900">
              <a:buFont typeface="Wingdings" panose="05000000000000000000" pitchFamily="2" charset="2"/>
              <a:buChar char="Ø"/>
            </a:pPr>
            <a:endParaRPr lang="nl-BE"/>
          </a:p>
          <a:p>
            <a:pPr lvl="1" indent="-342900">
              <a:buFont typeface="Wingdings" panose="05000000000000000000" pitchFamily="2" charset="2"/>
              <a:buChar char="Ø"/>
            </a:pPr>
            <a:endParaRPr lang="nl-BE"/>
          </a:p>
          <a:p>
            <a:pPr lvl="1" indent="-342900">
              <a:buFont typeface="Wingdings" panose="05000000000000000000" pitchFamily="2" charset="2"/>
              <a:buChar char="Ø"/>
            </a:pPr>
            <a:endParaRPr lang="nl-BE"/>
          </a:p>
          <a:p>
            <a:pPr lvl="1" indent="-342900">
              <a:buFont typeface="Wingdings" panose="05000000000000000000" pitchFamily="2" charset="2"/>
              <a:buChar char="Ø"/>
            </a:pPr>
            <a:endParaRPr lang="nl-BE"/>
          </a:p>
          <a:p>
            <a:pPr lvl="1" indent="-342900">
              <a:buFont typeface="Wingdings" panose="05000000000000000000" pitchFamily="2" charset="2"/>
              <a:buChar char="Ø"/>
            </a:pPr>
            <a:endParaRPr lang="nl-BE"/>
          </a:p>
          <a:p>
            <a:pPr lvl="1" indent="-342900">
              <a:buFont typeface="Wingdings" panose="05000000000000000000" pitchFamily="2" charset="2"/>
              <a:buChar char="Ø"/>
            </a:pPr>
            <a:endParaRPr lang="nl-BE"/>
          </a:p>
          <a:p>
            <a:pPr lvl="1" indent="-342900">
              <a:buFont typeface="Wingdings" panose="05000000000000000000" pitchFamily="2" charset="2"/>
              <a:buChar char="Ø"/>
            </a:pPr>
            <a:endParaRPr lang="nl-BE" sz="1400"/>
          </a:p>
          <a:p>
            <a:pPr lvl="1" indent="-342900">
              <a:buFont typeface="Wingdings" panose="05000000000000000000" pitchFamily="2" charset="2"/>
              <a:buChar char="Ø"/>
            </a:pPr>
            <a:r>
              <a:rPr lang="nl-BE"/>
              <a:t>Door DCB ook gebruikt voor analyses van de overdrachtslijn (Beknopt - Budget voor analyse van Budgetbedragen)</a:t>
            </a:r>
          </a:p>
          <a:p>
            <a:pPr marL="233100" lvl="1" indent="0">
              <a:buNone/>
            </a:pPr>
            <a:br>
              <a:rPr lang="nl-BE"/>
            </a:br>
            <a:br>
              <a:rPr lang="nl-BE"/>
            </a:br>
            <a:endParaRPr lang="nl-BE" sz="1600"/>
          </a:p>
          <a:p>
            <a:pPr marL="685800" lvl="1" indent="-285750">
              <a:buFont typeface="Wingdings" panose="05000000000000000000" pitchFamily="2" charset="2"/>
              <a:buChar char="Ø"/>
            </a:pPr>
            <a:endParaRPr lang="nl-BE" sz="1800" dirty="0"/>
          </a:p>
        </p:txBody>
      </p:sp>
      <p:pic>
        <p:nvPicPr>
          <p:cNvPr id="7" name="Afbeelding 6">
            <a:extLst>
              <a:ext uri="{FF2B5EF4-FFF2-40B4-BE49-F238E27FC236}">
                <a16:creationId xmlns:a16="http://schemas.microsoft.com/office/drawing/2014/main" id="{830AAAC6-DDC7-4D9E-8E41-35066649A701}"/>
              </a:ext>
            </a:extLst>
          </p:cNvPr>
          <p:cNvPicPr>
            <a:picLocks noChangeAspect="1"/>
          </p:cNvPicPr>
          <p:nvPr/>
        </p:nvPicPr>
        <p:blipFill>
          <a:blip r:embed="rId3"/>
          <a:stretch>
            <a:fillRect/>
          </a:stretch>
        </p:blipFill>
        <p:spPr>
          <a:xfrm>
            <a:off x="2486282" y="2544530"/>
            <a:ext cx="4551077" cy="2580012"/>
          </a:xfrm>
          <a:prstGeom prst="rect">
            <a:avLst/>
          </a:prstGeom>
        </p:spPr>
      </p:pic>
    </p:spTree>
    <p:extLst>
      <p:ext uri="{BB962C8B-B14F-4D97-AF65-F5344CB8AC3E}">
        <p14:creationId xmlns:p14="http://schemas.microsoft.com/office/powerpoint/2010/main" val="323552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07125" y="2868496"/>
            <a:ext cx="3580761" cy="831131"/>
          </a:xfrm>
        </p:spPr>
        <p:txBody>
          <a:bodyPr/>
          <a:lstStyle/>
          <a:p>
            <a:r>
              <a:rPr lang="nl-BE" sz="4000" dirty="0"/>
              <a:t>Management</a:t>
            </a:r>
            <a:br>
              <a:rPr lang="nl-BE" sz="4000" dirty="0">
                <a:solidFill>
                  <a:schemeClr val="bg1">
                    <a:lumMod val="50000"/>
                  </a:schemeClr>
                </a:solidFill>
              </a:rPr>
            </a:br>
            <a:endParaRPr lang="nl-BE" sz="4000" dirty="0"/>
          </a:p>
        </p:txBody>
      </p:sp>
    </p:spTree>
    <p:extLst>
      <p:ext uri="{BB962C8B-B14F-4D97-AF65-F5344CB8AC3E}">
        <p14:creationId xmlns:p14="http://schemas.microsoft.com/office/powerpoint/2010/main" val="35504211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759225" y="1034546"/>
            <a:ext cx="8119732" cy="5404984"/>
          </a:xfrm>
        </p:spPr>
        <p:txBody>
          <a:bodyPr/>
          <a:lstStyle/>
          <a:p>
            <a:pPr lvl="1" indent="-342900">
              <a:buFont typeface="Wingdings" panose="05000000000000000000" pitchFamily="2" charset="2"/>
              <a:buChar char="Ø"/>
            </a:pPr>
            <a:r>
              <a:rPr lang="nl-BE" dirty="0"/>
              <a:t>Interessante velden om te filteren:</a:t>
            </a:r>
          </a:p>
          <a:p>
            <a:pPr lvl="4" indent="-342900">
              <a:buFont typeface="FlandersArtSans-Regular" panose="00000500000000000000" pitchFamily="2" charset="0"/>
              <a:buChar char="›"/>
            </a:pPr>
            <a:r>
              <a:rPr lang="nl-BE" dirty="0"/>
              <a:t>Journaal Bron Naam</a:t>
            </a:r>
          </a:p>
          <a:p>
            <a:pPr lvl="4" indent="-342900">
              <a:buFont typeface="FlandersArtSans-Regular" panose="00000500000000000000" pitchFamily="2" charset="0"/>
              <a:buChar char="›"/>
            </a:pPr>
            <a:r>
              <a:rPr lang="nl-BE" dirty="0"/>
              <a:t>Journaal Categorie Naam</a:t>
            </a:r>
          </a:p>
          <a:p>
            <a:pPr lvl="4" indent="-342900">
              <a:buFont typeface="FlandersArtSans-Regular" panose="00000500000000000000" pitchFamily="2" charset="0"/>
              <a:buChar char="›"/>
            </a:pPr>
            <a:r>
              <a:rPr lang="nl-BE" dirty="0"/>
              <a:t>Partij Nummer</a:t>
            </a:r>
          </a:p>
          <a:p>
            <a:pPr lvl="4" indent="-342900">
              <a:buFont typeface="FlandersArtSans-Regular" panose="00000500000000000000" pitchFamily="2" charset="0"/>
              <a:buChar char="›"/>
            </a:pPr>
            <a:r>
              <a:rPr lang="nl-BE" dirty="0"/>
              <a:t>Document Type</a:t>
            </a:r>
          </a:p>
          <a:p>
            <a:pPr lvl="4" indent="-342900">
              <a:buFont typeface="FlandersArtSans-Regular" panose="00000500000000000000" pitchFamily="2" charset="0"/>
              <a:buChar char="›"/>
            </a:pPr>
            <a:r>
              <a:rPr lang="nl-BE" dirty="0"/>
              <a:t>Document </a:t>
            </a:r>
            <a:r>
              <a:rPr lang="nl-BE" dirty="0" err="1"/>
              <a:t>Nr</a:t>
            </a:r>
            <a:endParaRPr lang="nl-BE" dirty="0"/>
          </a:p>
          <a:p>
            <a:pPr lvl="4" indent="-342900">
              <a:buFont typeface="FlandersArtSans-Regular" panose="00000500000000000000" pitchFamily="2" charset="0"/>
              <a:buChar char="›"/>
            </a:pPr>
            <a:r>
              <a:rPr lang="nl-BE" dirty="0"/>
              <a:t>Budgetopbouw</a:t>
            </a:r>
          </a:p>
          <a:p>
            <a:pPr lvl="4" indent="-342900">
              <a:buFont typeface="FlandersArtSans-Regular" panose="00000500000000000000" pitchFamily="2" charset="0"/>
              <a:buChar char="›"/>
            </a:pPr>
            <a:r>
              <a:rPr lang="nl-BE" dirty="0"/>
              <a:t>Aanmaak Datum</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“Rekening Analyse Beknopt – Budget” wordt gebruikt voor overzicht boekingen  “Spijzen variabele kredieten” (</a:t>
            </a:r>
            <a:r>
              <a:rPr lang="nl-BE" dirty="0" err="1"/>
              <a:t>cfr</a:t>
            </a:r>
            <a:r>
              <a:rPr lang="nl-BE" dirty="0"/>
              <a:t> supra)</a:t>
            </a:r>
          </a:p>
          <a:p>
            <a:pPr lvl="1" indent="-342900">
              <a:buFont typeface="Wingdings" panose="05000000000000000000" pitchFamily="2" charset="2"/>
              <a:buChar char="Ø"/>
            </a:pPr>
            <a:endParaRPr lang="nl-BE" dirty="0"/>
          </a:p>
          <a:p>
            <a:pPr lvl="1" indent="-342900">
              <a:buFont typeface="Wingdings" panose="05000000000000000000" pitchFamily="2" charset="2"/>
              <a:buChar char="Ø"/>
            </a:pPr>
            <a:r>
              <a:rPr lang="nl-BE" dirty="0"/>
              <a:t>Rekening Analyse Werkelijk en Reserveringen kunnen gebruikt worden om meer details te bekomen over de aangerekende VEK en VAK bedragen in Overzicht BM</a:t>
            </a:r>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marL="233100" lvl="1" indent="0">
              <a:buNone/>
            </a:pP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6157945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endParaRPr lang="nl-BE" dirty="0"/>
          </a:p>
        </p:txBody>
      </p:sp>
      <p:pic>
        <p:nvPicPr>
          <p:cNvPr id="7" name="Afbeelding 6">
            <a:extLst>
              <a:ext uri="{FF2B5EF4-FFF2-40B4-BE49-F238E27FC236}">
                <a16:creationId xmlns:a16="http://schemas.microsoft.com/office/drawing/2014/main" id="{F986B57A-D42A-4A16-B299-C057524C1854}"/>
              </a:ext>
            </a:extLst>
          </p:cNvPr>
          <p:cNvPicPr>
            <a:picLocks noChangeAspect="1"/>
          </p:cNvPicPr>
          <p:nvPr/>
        </p:nvPicPr>
        <p:blipFill>
          <a:blip r:embed="rId3"/>
          <a:stretch>
            <a:fillRect/>
          </a:stretch>
        </p:blipFill>
        <p:spPr>
          <a:xfrm>
            <a:off x="238427" y="1548221"/>
            <a:ext cx="8667146" cy="4308294"/>
          </a:xfrm>
          <a:prstGeom prst="rect">
            <a:avLst/>
          </a:prstGeom>
        </p:spPr>
      </p:pic>
      <p:sp>
        <p:nvSpPr>
          <p:cNvPr id="8" name="Rechthoek 7">
            <a:extLst>
              <a:ext uri="{FF2B5EF4-FFF2-40B4-BE49-F238E27FC236}">
                <a16:creationId xmlns:a16="http://schemas.microsoft.com/office/drawing/2014/main" id="{09841B0E-9D06-4FC6-94C4-B29736566023}"/>
              </a:ext>
            </a:extLst>
          </p:cNvPr>
          <p:cNvSpPr/>
          <p:nvPr/>
        </p:nvSpPr>
        <p:spPr>
          <a:xfrm>
            <a:off x="3973286" y="5170714"/>
            <a:ext cx="2133600" cy="685801"/>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03341C01-85FD-477C-B238-A6897EA036F3}"/>
              </a:ext>
            </a:extLst>
          </p:cNvPr>
          <p:cNvSpPr/>
          <p:nvPr/>
        </p:nvSpPr>
        <p:spPr>
          <a:xfrm>
            <a:off x="696686" y="1676400"/>
            <a:ext cx="359228" cy="34834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C31829F6-53CB-4C2B-BF46-103ACF781A1B}"/>
              </a:ext>
            </a:extLst>
          </p:cNvPr>
          <p:cNvSpPr/>
          <p:nvPr/>
        </p:nvSpPr>
        <p:spPr>
          <a:xfrm>
            <a:off x="6672943" y="4974771"/>
            <a:ext cx="370114" cy="19594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9DB9BF2D-F6C9-408D-9780-B138A8474FD5}"/>
              </a:ext>
            </a:extLst>
          </p:cNvPr>
          <p:cNvPicPr>
            <a:picLocks noChangeAspect="1"/>
          </p:cNvPicPr>
          <p:nvPr/>
        </p:nvPicPr>
        <p:blipFill>
          <a:blip r:embed="rId4"/>
          <a:stretch>
            <a:fillRect/>
          </a:stretch>
        </p:blipFill>
        <p:spPr>
          <a:xfrm>
            <a:off x="1741714" y="690193"/>
            <a:ext cx="7402285" cy="974442"/>
          </a:xfrm>
          <a:prstGeom prst="rect">
            <a:avLst/>
          </a:prstGeom>
        </p:spPr>
      </p:pic>
      <p:sp>
        <p:nvSpPr>
          <p:cNvPr id="12" name="Pijl: omlaag 11">
            <a:extLst>
              <a:ext uri="{FF2B5EF4-FFF2-40B4-BE49-F238E27FC236}">
                <a16:creationId xmlns:a16="http://schemas.microsoft.com/office/drawing/2014/main" id="{402D6C42-133B-4650-93A6-B9B178CE3096}"/>
              </a:ext>
            </a:extLst>
          </p:cNvPr>
          <p:cNvSpPr/>
          <p:nvPr/>
        </p:nvSpPr>
        <p:spPr>
          <a:xfrm>
            <a:off x="7255329" y="1273629"/>
            <a:ext cx="359228" cy="674914"/>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D20178B4-DA47-4E07-B7EF-9C97C8E8C306}"/>
              </a:ext>
            </a:extLst>
          </p:cNvPr>
          <p:cNvSpPr/>
          <p:nvPr/>
        </p:nvSpPr>
        <p:spPr>
          <a:xfrm>
            <a:off x="3793672" y="1177414"/>
            <a:ext cx="359228" cy="9621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09640EE6-3107-4825-A2CA-EDE75A7B6E2D}"/>
              </a:ext>
            </a:extLst>
          </p:cNvPr>
          <p:cNvSpPr txBox="1"/>
          <p:nvPr/>
        </p:nvSpPr>
        <p:spPr>
          <a:xfrm>
            <a:off x="1343215" y="1611086"/>
            <a:ext cx="4993675" cy="338554"/>
          </a:xfrm>
          <a:prstGeom prst="rect">
            <a:avLst/>
          </a:prstGeom>
          <a:noFill/>
        </p:spPr>
        <p:txBody>
          <a:bodyPr wrap="none" rtlCol="0">
            <a:spAutoFit/>
          </a:bodyPr>
          <a:lstStyle>
            <a:defPPr>
              <a:defRPr lang="en-US"/>
            </a:defPPr>
            <a:lvl1pPr>
              <a:defRPr sz="2000" i="1">
                <a:latin typeface="+mn-lt"/>
              </a:defRPr>
            </a:lvl1pPr>
          </a:lstStyle>
          <a:p>
            <a:r>
              <a:rPr lang="nl-BE" sz="1600" b="1" dirty="0">
                <a:solidFill>
                  <a:schemeClr val="accent3">
                    <a:lumMod val="75000"/>
                  </a:schemeClr>
                </a:solidFill>
              </a:rPr>
              <a:t>Voorbeeld details Budget Uitgaven in Rekening Analyse</a:t>
            </a:r>
          </a:p>
        </p:txBody>
      </p:sp>
    </p:spTree>
    <p:extLst>
      <p:ext uri="{BB962C8B-B14F-4D97-AF65-F5344CB8AC3E}">
        <p14:creationId xmlns:p14="http://schemas.microsoft.com/office/powerpoint/2010/main" val="6651483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endParaRPr lang="nl-BE" dirty="0"/>
          </a:p>
        </p:txBody>
      </p:sp>
      <p:pic>
        <p:nvPicPr>
          <p:cNvPr id="2" name="Afbeelding 1">
            <a:extLst>
              <a:ext uri="{FF2B5EF4-FFF2-40B4-BE49-F238E27FC236}">
                <a16:creationId xmlns:a16="http://schemas.microsoft.com/office/drawing/2014/main" id="{071ECC98-9539-4E7F-A80F-455BE281FBA2}"/>
              </a:ext>
            </a:extLst>
          </p:cNvPr>
          <p:cNvPicPr>
            <a:picLocks noChangeAspect="1"/>
          </p:cNvPicPr>
          <p:nvPr/>
        </p:nvPicPr>
        <p:blipFill>
          <a:blip r:embed="rId3"/>
          <a:stretch>
            <a:fillRect/>
          </a:stretch>
        </p:blipFill>
        <p:spPr>
          <a:xfrm>
            <a:off x="0" y="2470512"/>
            <a:ext cx="9144000" cy="2965488"/>
          </a:xfrm>
          <a:prstGeom prst="rect">
            <a:avLst/>
          </a:prstGeom>
        </p:spPr>
      </p:pic>
      <p:pic>
        <p:nvPicPr>
          <p:cNvPr id="4" name="Afbeelding 3">
            <a:extLst>
              <a:ext uri="{FF2B5EF4-FFF2-40B4-BE49-F238E27FC236}">
                <a16:creationId xmlns:a16="http://schemas.microsoft.com/office/drawing/2014/main" id="{597A300D-3367-435D-82FF-75FA9F2326C7}"/>
              </a:ext>
            </a:extLst>
          </p:cNvPr>
          <p:cNvPicPr>
            <a:picLocks noChangeAspect="1"/>
          </p:cNvPicPr>
          <p:nvPr/>
        </p:nvPicPr>
        <p:blipFill>
          <a:blip r:embed="rId4"/>
          <a:stretch>
            <a:fillRect/>
          </a:stretch>
        </p:blipFill>
        <p:spPr>
          <a:xfrm>
            <a:off x="0" y="1114699"/>
            <a:ext cx="9144000" cy="841707"/>
          </a:xfrm>
          <a:prstGeom prst="rect">
            <a:avLst/>
          </a:prstGeom>
        </p:spPr>
      </p:pic>
      <p:sp>
        <p:nvSpPr>
          <p:cNvPr id="14" name="Tekstvak 13">
            <a:extLst>
              <a:ext uri="{FF2B5EF4-FFF2-40B4-BE49-F238E27FC236}">
                <a16:creationId xmlns:a16="http://schemas.microsoft.com/office/drawing/2014/main" id="{09640EE6-3107-4825-A2CA-EDE75A7B6E2D}"/>
              </a:ext>
            </a:extLst>
          </p:cNvPr>
          <p:cNvSpPr txBox="1"/>
          <p:nvPr/>
        </p:nvSpPr>
        <p:spPr>
          <a:xfrm>
            <a:off x="1098934" y="2006945"/>
            <a:ext cx="6946132" cy="338554"/>
          </a:xfrm>
          <a:prstGeom prst="rect">
            <a:avLst/>
          </a:prstGeom>
          <a:noFill/>
        </p:spPr>
        <p:txBody>
          <a:bodyPr wrap="none" rtlCol="0">
            <a:spAutoFit/>
          </a:bodyPr>
          <a:lstStyle>
            <a:defPPr>
              <a:defRPr lang="en-US"/>
            </a:defPPr>
            <a:lvl1pPr>
              <a:defRPr sz="2000" i="1">
                <a:latin typeface="+mn-lt"/>
              </a:defRPr>
            </a:lvl1pPr>
          </a:lstStyle>
          <a:p>
            <a:r>
              <a:rPr lang="nl-BE" sz="1600" b="1" dirty="0">
                <a:solidFill>
                  <a:schemeClr val="accent3">
                    <a:lumMod val="75000"/>
                  </a:schemeClr>
                </a:solidFill>
              </a:rPr>
              <a:t>Voorbeeld details Budget Uitgaven in Rekening Analyse - Grootboekboekingen</a:t>
            </a:r>
          </a:p>
        </p:txBody>
      </p:sp>
      <p:sp>
        <p:nvSpPr>
          <p:cNvPr id="6" name="Pijl: omlaag 5">
            <a:extLst>
              <a:ext uri="{FF2B5EF4-FFF2-40B4-BE49-F238E27FC236}">
                <a16:creationId xmlns:a16="http://schemas.microsoft.com/office/drawing/2014/main" id="{76CA023A-0881-401F-B751-5A458EC2DED5}"/>
              </a:ext>
            </a:extLst>
          </p:cNvPr>
          <p:cNvSpPr/>
          <p:nvPr/>
        </p:nvSpPr>
        <p:spPr>
          <a:xfrm>
            <a:off x="7245804" y="2345499"/>
            <a:ext cx="359228" cy="674914"/>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ABDC70A6-1054-4092-A92F-A325A321FB6E}"/>
              </a:ext>
            </a:extLst>
          </p:cNvPr>
          <p:cNvSpPr/>
          <p:nvPr/>
        </p:nvSpPr>
        <p:spPr>
          <a:xfrm>
            <a:off x="7677150" y="5277231"/>
            <a:ext cx="695325" cy="2667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B55989E1-9813-47EC-8EA5-56FC3C51C460}"/>
              </a:ext>
            </a:extLst>
          </p:cNvPr>
          <p:cNvSpPr/>
          <p:nvPr/>
        </p:nvSpPr>
        <p:spPr>
          <a:xfrm>
            <a:off x="6702553" y="1257040"/>
            <a:ext cx="822960" cy="32487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768036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4000" dirty="0"/>
              <a:t>Grootboek – Rekening Analyse</a:t>
            </a:r>
            <a:endParaRPr lang="nl-BE" dirty="0"/>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797246" y="1468861"/>
            <a:ext cx="7987525" cy="417937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dirty="0"/>
          </a:p>
          <a:p>
            <a:pPr marL="512100" lvl="1" indent="0">
              <a:buNone/>
            </a:pPr>
            <a:endParaRPr lang="nl-BE" sz="2000" dirty="0"/>
          </a:p>
          <a:p>
            <a:pPr marL="797850" lvl="1" indent="-285750"/>
            <a:endParaRPr lang="nl-BE" sz="2000" dirty="0"/>
          </a:p>
          <a:p>
            <a:pPr marL="797850" lvl="1" indent="-285750"/>
            <a:endParaRPr lang="nl-BE" sz="2000" dirty="0"/>
          </a:p>
          <a:p>
            <a:pPr marL="512100" lvl="1" indent="0">
              <a:buNone/>
            </a:pPr>
            <a:endParaRPr lang="nl-BE" sz="2000" dirty="0"/>
          </a:p>
          <a:p>
            <a:pPr>
              <a:buNone/>
            </a:pPr>
            <a:endParaRPr lang="nl-BE" dirty="0"/>
          </a:p>
        </p:txBody>
      </p:sp>
      <p:pic>
        <p:nvPicPr>
          <p:cNvPr id="8" name="Afbeelding 7">
            <a:extLst>
              <a:ext uri="{FF2B5EF4-FFF2-40B4-BE49-F238E27FC236}">
                <a16:creationId xmlns:a16="http://schemas.microsoft.com/office/drawing/2014/main" id="{35B01952-E890-42AA-82CB-524D6091D858}"/>
              </a:ext>
            </a:extLst>
          </p:cNvPr>
          <p:cNvPicPr>
            <a:picLocks noChangeAspect="1"/>
          </p:cNvPicPr>
          <p:nvPr/>
        </p:nvPicPr>
        <p:blipFill>
          <a:blip r:embed="rId7"/>
          <a:stretch>
            <a:fillRect/>
          </a:stretch>
        </p:blipFill>
        <p:spPr>
          <a:xfrm>
            <a:off x="-1" y="3870445"/>
            <a:ext cx="9144000" cy="1326953"/>
          </a:xfrm>
          <a:prstGeom prst="rect">
            <a:avLst/>
          </a:prstGeom>
        </p:spPr>
      </p:pic>
      <p:sp>
        <p:nvSpPr>
          <p:cNvPr id="12" name="Tekstvak 11">
            <a:extLst>
              <a:ext uri="{FF2B5EF4-FFF2-40B4-BE49-F238E27FC236}">
                <a16:creationId xmlns:a16="http://schemas.microsoft.com/office/drawing/2014/main" id="{C78A8EC0-29DD-4100-8885-1078DECBABC3}"/>
              </a:ext>
            </a:extLst>
          </p:cNvPr>
          <p:cNvSpPr txBox="1"/>
          <p:nvPr/>
        </p:nvSpPr>
        <p:spPr>
          <a:xfrm>
            <a:off x="1370817" y="1299584"/>
            <a:ext cx="5771132" cy="338554"/>
          </a:xfrm>
          <a:prstGeom prst="rect">
            <a:avLst/>
          </a:prstGeom>
          <a:noFill/>
        </p:spPr>
        <p:txBody>
          <a:bodyPr wrap="none" rtlCol="0">
            <a:spAutoFit/>
          </a:bodyPr>
          <a:lstStyle>
            <a:defPPr>
              <a:defRPr lang="en-US"/>
            </a:defPPr>
            <a:lvl1pPr>
              <a:defRPr sz="2000" i="1">
                <a:latin typeface="+mn-lt"/>
              </a:defRPr>
            </a:lvl1pPr>
          </a:lstStyle>
          <a:p>
            <a:r>
              <a:rPr lang="nl-BE" sz="1600" b="1" dirty="0">
                <a:solidFill>
                  <a:schemeClr val="accent3">
                    <a:lumMod val="75000"/>
                  </a:schemeClr>
                </a:solidFill>
              </a:rPr>
              <a:t>Voorbeeld Spijzen details in Rekening Analyse Beknopt -  Budget</a:t>
            </a:r>
          </a:p>
        </p:txBody>
      </p:sp>
      <p:pic>
        <p:nvPicPr>
          <p:cNvPr id="4" name="Afbeelding 3">
            <a:extLst>
              <a:ext uri="{FF2B5EF4-FFF2-40B4-BE49-F238E27FC236}">
                <a16:creationId xmlns:a16="http://schemas.microsoft.com/office/drawing/2014/main" id="{12C2584E-D10B-4065-9D8D-34E70554B28C}"/>
              </a:ext>
            </a:extLst>
          </p:cNvPr>
          <p:cNvPicPr>
            <a:picLocks noChangeAspect="1"/>
          </p:cNvPicPr>
          <p:nvPr/>
        </p:nvPicPr>
        <p:blipFill>
          <a:blip r:embed="rId8"/>
          <a:stretch>
            <a:fillRect/>
          </a:stretch>
        </p:blipFill>
        <p:spPr>
          <a:xfrm>
            <a:off x="673558" y="1824934"/>
            <a:ext cx="8300996" cy="1402330"/>
          </a:xfrm>
          <a:prstGeom prst="rect">
            <a:avLst/>
          </a:prstGeom>
        </p:spPr>
      </p:pic>
      <p:sp>
        <p:nvSpPr>
          <p:cNvPr id="13" name="Pijl: omlaag 12">
            <a:extLst>
              <a:ext uri="{FF2B5EF4-FFF2-40B4-BE49-F238E27FC236}">
                <a16:creationId xmlns:a16="http://schemas.microsoft.com/office/drawing/2014/main" id="{2B3100AF-DA4A-49A8-9A8C-9E20E49499ED}"/>
              </a:ext>
            </a:extLst>
          </p:cNvPr>
          <p:cNvSpPr/>
          <p:nvPr/>
        </p:nvSpPr>
        <p:spPr>
          <a:xfrm>
            <a:off x="4571999" y="3245880"/>
            <a:ext cx="359228" cy="674914"/>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797292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07126" y="2846725"/>
            <a:ext cx="3700503" cy="831131"/>
          </a:xfrm>
        </p:spPr>
        <p:txBody>
          <a:bodyPr/>
          <a:lstStyle/>
          <a:p>
            <a:r>
              <a:rPr lang="nl-BE" sz="4000" dirty="0"/>
              <a:t>Master Data</a:t>
            </a:r>
          </a:p>
        </p:txBody>
      </p:sp>
    </p:spTree>
    <p:extLst>
      <p:ext uri="{BB962C8B-B14F-4D97-AF65-F5344CB8AC3E}">
        <p14:creationId xmlns:p14="http://schemas.microsoft.com/office/powerpoint/2010/main" val="14057424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963939" y="1030550"/>
            <a:ext cx="8033152" cy="5404984"/>
          </a:xfrm>
        </p:spPr>
        <p:txBody>
          <a:bodyPr/>
          <a:lstStyle/>
          <a:p>
            <a:pPr lvl="1" indent="-342900">
              <a:buFont typeface="Wingdings" panose="05000000000000000000" pitchFamily="2" charset="2"/>
              <a:buChar char="Ø"/>
            </a:pPr>
            <a:r>
              <a:rPr lang="nl-BE" dirty="0"/>
              <a:t>De Master data rapportering omvat waardenlijstrapporten </a:t>
            </a:r>
            <a:r>
              <a:rPr lang="nl-BE" dirty="0" err="1"/>
              <a:t>mbt</a:t>
            </a:r>
            <a:r>
              <a:rPr lang="nl-BE" dirty="0"/>
              <a:t>:</a:t>
            </a:r>
          </a:p>
          <a:p>
            <a:pPr lvl="3" indent="-342900">
              <a:buFont typeface="Wingdings" panose="05000000000000000000" pitchFamily="2" charset="2"/>
              <a:buChar char="Ø"/>
            </a:pPr>
            <a:r>
              <a:rPr lang="nl-BE" sz="2200" dirty="0"/>
              <a:t>Boekhoudsleutelelementen</a:t>
            </a:r>
          </a:p>
          <a:p>
            <a:pPr lvl="3" indent="-342900">
              <a:buFont typeface="Wingdings" panose="05000000000000000000" pitchFamily="2" charset="2"/>
              <a:buChar char="Ø"/>
            </a:pPr>
            <a:r>
              <a:rPr lang="nl-BE" sz="2200" dirty="0"/>
              <a:t>Beveiliging</a:t>
            </a:r>
          </a:p>
          <a:p>
            <a:pPr lvl="3" indent="-342900">
              <a:buFont typeface="Wingdings" panose="05000000000000000000" pitchFamily="2" charset="2"/>
              <a:buChar char="Ø"/>
            </a:pPr>
            <a:r>
              <a:rPr lang="nl-BE" sz="2200" dirty="0"/>
              <a:t>Partijen</a:t>
            </a:r>
          </a:p>
          <a:p>
            <a:pPr lvl="3" indent="-342900">
              <a:buFont typeface="Wingdings" panose="05000000000000000000" pitchFamily="2" charset="2"/>
              <a:buChar char="Ø"/>
            </a:pPr>
            <a:r>
              <a:rPr lang="nl-BE" sz="2200" dirty="0" err="1"/>
              <a:t>OraFin</a:t>
            </a:r>
            <a:r>
              <a:rPr lang="nl-BE" sz="2200" dirty="0"/>
              <a:t> Setup</a:t>
            </a:r>
          </a:p>
          <a:p>
            <a:pPr marL="809100" lvl="3" indent="0">
              <a:buNone/>
            </a:pPr>
            <a:endParaRPr lang="nl-BE" sz="1000" dirty="0"/>
          </a:p>
          <a:p>
            <a:pPr lvl="1" indent="-342900">
              <a:buFont typeface="Wingdings" panose="05000000000000000000" pitchFamily="2" charset="2"/>
              <a:buChar char="Ø"/>
            </a:pPr>
            <a:r>
              <a:rPr lang="nl-BE" dirty="0"/>
              <a:t>Rapporten specifiek nuttig voor Management:</a:t>
            </a:r>
          </a:p>
          <a:p>
            <a:pPr lvl="4" indent="-342900">
              <a:buFont typeface="Wingdings" panose="05000000000000000000" pitchFamily="2" charset="2"/>
              <a:buChar char="Ø"/>
            </a:pPr>
            <a:r>
              <a:rPr lang="nl-BE" sz="2200" dirty="0"/>
              <a:t>Autorisaties</a:t>
            </a:r>
            <a:br>
              <a:rPr lang="nl-BE" sz="2200" dirty="0"/>
            </a:br>
            <a:endParaRPr lang="nl-BE" sz="800" dirty="0"/>
          </a:p>
          <a:p>
            <a:pPr lvl="4" indent="-342900">
              <a:buFont typeface="Wingdings" panose="05000000000000000000" pitchFamily="2" charset="2"/>
              <a:buChar char="Ø"/>
            </a:pPr>
            <a:r>
              <a:rPr lang="nl-BE" sz="2200" dirty="0"/>
              <a:t>Goedkeuringsrollen</a:t>
            </a:r>
            <a:br>
              <a:rPr lang="nl-BE" sz="2200" dirty="0"/>
            </a:br>
            <a:endParaRPr lang="nl-BE" sz="800" dirty="0"/>
          </a:p>
          <a:p>
            <a:pPr lvl="4" indent="-342900">
              <a:buFont typeface="Wingdings" panose="05000000000000000000" pitchFamily="2" charset="2"/>
              <a:buChar char="Ø"/>
            </a:pPr>
            <a:r>
              <a:rPr lang="nl-BE" sz="2200" dirty="0" err="1"/>
              <a:t>Programmas</a:t>
            </a:r>
            <a:br>
              <a:rPr lang="nl-BE" sz="2200" dirty="0"/>
            </a:br>
            <a:endParaRPr lang="nl-BE" sz="800" dirty="0"/>
          </a:p>
          <a:p>
            <a:pPr lvl="4" indent="-342900">
              <a:buFont typeface="Wingdings" panose="05000000000000000000" pitchFamily="2" charset="2"/>
              <a:buChar char="Ø"/>
            </a:pPr>
            <a:r>
              <a:rPr lang="nl-BE" sz="2200" dirty="0" err="1"/>
              <a:t>Budgetopbouwsegmenten</a:t>
            </a:r>
            <a:endParaRPr lang="nl-BE" sz="2200" dirty="0"/>
          </a:p>
          <a:p>
            <a:pPr marL="1097100" lvl="4" indent="0">
              <a:buNone/>
            </a:pPr>
            <a:endParaRPr lang="nl-BE" sz="1000" dirty="0"/>
          </a:p>
          <a:p>
            <a:pPr lvl="1" indent="-342900">
              <a:buFont typeface="Wingdings" panose="05000000000000000000" pitchFamily="2" charset="2"/>
              <a:buChar char="Ø"/>
            </a:pPr>
            <a:r>
              <a:rPr lang="nl-BE" dirty="0"/>
              <a:t>Toegankelijk voor Alle Gebruikers</a:t>
            </a:r>
          </a:p>
          <a:p>
            <a:pPr lvl="3" indent="-342900">
              <a:buFont typeface="Wingdings" panose="05000000000000000000" pitchFamily="2" charset="2"/>
              <a:buChar char="Ø"/>
            </a:pPr>
            <a:endParaRPr lang="nl-BE" sz="1400" dirty="0"/>
          </a:p>
        </p:txBody>
      </p:sp>
      <p:sp>
        <p:nvSpPr>
          <p:cNvPr id="6" name="Tekstvak 5">
            <a:extLst>
              <a:ext uri="{FF2B5EF4-FFF2-40B4-BE49-F238E27FC236}">
                <a16:creationId xmlns:a16="http://schemas.microsoft.com/office/drawing/2014/main" id="{CDBEE290-C70E-40BC-84FB-F1495AA57975}"/>
              </a:ext>
            </a:extLst>
          </p:cNvPr>
          <p:cNvSpPr txBox="1"/>
          <p:nvPr/>
        </p:nvSpPr>
        <p:spPr>
          <a:xfrm>
            <a:off x="4861245" y="3575928"/>
            <a:ext cx="3606894" cy="738664"/>
          </a:xfrm>
          <a:prstGeom prst="rect">
            <a:avLst/>
          </a:prstGeom>
          <a:solidFill>
            <a:schemeClr val="accent3">
              <a:lumMod val="40000"/>
              <a:lumOff val="60000"/>
            </a:schemeClr>
          </a:solidFill>
          <a:ln w="3175">
            <a:solidFill>
              <a:schemeClr val="tx1"/>
            </a:solidFill>
          </a:ln>
        </p:spPr>
        <p:txBody>
          <a:bodyPr wrap="square" rtlCol="0">
            <a:spAutoFit/>
          </a:bodyPr>
          <a:lstStyle/>
          <a:p>
            <a:r>
              <a:rPr lang="nl-BE" sz="1400" dirty="0"/>
              <a:t>- Niet Real-time Situatie = Dag-1</a:t>
            </a:r>
          </a:p>
          <a:p>
            <a:r>
              <a:rPr lang="nl-BE" sz="1400" dirty="0"/>
              <a:t>- Geen afscherming op entiteit- of </a:t>
            </a:r>
            <a:r>
              <a:rPr lang="nl-BE" sz="1400" dirty="0" err="1"/>
              <a:t>org</a:t>
            </a:r>
            <a:r>
              <a:rPr lang="nl-BE" sz="1400" dirty="0"/>
              <a:t>-  </a:t>
            </a:r>
          </a:p>
          <a:p>
            <a:r>
              <a:rPr lang="nl-BE" sz="1400" dirty="0"/>
              <a:t>  niveau zoals in alle andere rapporten</a:t>
            </a:r>
          </a:p>
        </p:txBody>
      </p:sp>
    </p:spTree>
    <p:extLst>
      <p:ext uri="{BB962C8B-B14F-4D97-AF65-F5344CB8AC3E}">
        <p14:creationId xmlns:p14="http://schemas.microsoft.com/office/powerpoint/2010/main" val="38996653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72236"/>
            <a:ext cx="1726755" cy="461665"/>
          </a:xfrm>
          <a:prstGeom prst="rect">
            <a:avLst/>
          </a:prstGeom>
          <a:noFill/>
        </p:spPr>
        <p:txBody>
          <a:bodyPr wrap="none" rtlCol="0">
            <a:spAutoFit/>
          </a:bodyPr>
          <a:lstStyle>
            <a:defPPr>
              <a:defRPr lang="en-US"/>
            </a:defPPr>
            <a:lvl1pPr>
              <a:defRPr sz="2000" i="1">
                <a:latin typeface="+mn-lt"/>
              </a:defRPr>
            </a:lvl1pPr>
          </a:lstStyle>
          <a:p>
            <a:r>
              <a:rPr lang="nl-BE" sz="2400" b="1" dirty="0"/>
              <a:t>Autorisaties</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263127" y="1418269"/>
            <a:ext cx="8752955" cy="4697963"/>
          </a:xfrm>
        </p:spPr>
        <p:txBody>
          <a:bodyPr/>
          <a:lstStyle/>
          <a:p>
            <a:pPr lvl="1" indent="-342900">
              <a:buFont typeface="Wingdings" panose="05000000000000000000" pitchFamily="2" charset="2"/>
              <a:buChar char="Ø"/>
            </a:pPr>
            <a:r>
              <a:rPr lang="nl-BE" sz="2000" dirty="0"/>
              <a:t>Een </a:t>
            </a:r>
            <a:r>
              <a:rPr lang="nl-BE" sz="2000" dirty="0">
                <a:solidFill>
                  <a:schemeClr val="tx1"/>
                </a:solidFill>
              </a:rPr>
              <a:t>autorisatie</a:t>
            </a:r>
            <a:r>
              <a:rPr lang="nl-BE" sz="2000" dirty="0"/>
              <a:t> is een zichtbare (op de beginpagina van Oracle) toewijzing van een menu om documenten in </a:t>
            </a:r>
            <a:r>
              <a:rPr lang="nl-BE" sz="2000" dirty="0" err="1"/>
              <a:t>OraFin</a:t>
            </a:r>
            <a:r>
              <a:rPr lang="nl-BE" sz="2000" dirty="0"/>
              <a:t> te kunnen ingeven en/of opvragen.   Aan elke autorisatie hangt een menu en een aanvragengroep waarbinnen ORAFIN rapporten en programma’s kunnen opgestart worden</a:t>
            </a:r>
          </a:p>
          <a:p>
            <a:pPr marL="233100" lvl="1" indent="0">
              <a:buNone/>
            </a:pPr>
            <a:endParaRPr lang="nl-BE" sz="1000" dirty="0"/>
          </a:p>
          <a:p>
            <a:pPr lvl="1" indent="-342900">
              <a:buFont typeface="Wingdings" panose="05000000000000000000" pitchFamily="2" charset="2"/>
              <a:buChar char="Ø"/>
            </a:pPr>
            <a:r>
              <a:rPr lang="nl-BE" sz="2000" dirty="0"/>
              <a:t>Kan gebruikt worden om voor een nieuwe collega dezelfde autorisaties aan  te vragen als voor een reeds bestaande gebruiker.</a:t>
            </a:r>
            <a:br>
              <a:rPr lang="nl-BE" sz="2000" dirty="0"/>
            </a:br>
            <a:r>
              <a:rPr lang="nl-BE" sz="2000" dirty="0" err="1"/>
              <a:t>Obv</a:t>
            </a:r>
            <a:r>
              <a:rPr lang="nl-BE" sz="2000" dirty="0"/>
              <a:t> dit rapport kan dan het rollenformulier ‘autorisaties’ ingevuld worden</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sz="2000" dirty="0"/>
              <a:t>Gebruik dit rapport om de autorisaties van uw teamleden (periodiek) te valideren</a:t>
            </a:r>
            <a:endParaRPr lang="nl-BE" dirty="0"/>
          </a:p>
        </p:txBody>
      </p:sp>
      <p:pic>
        <p:nvPicPr>
          <p:cNvPr id="7" name="Afbeelding 6">
            <a:extLst>
              <a:ext uri="{FF2B5EF4-FFF2-40B4-BE49-F238E27FC236}">
                <a16:creationId xmlns:a16="http://schemas.microsoft.com/office/drawing/2014/main" id="{725FFCC7-AF24-4C2A-9E18-FDE6C9981807}"/>
              </a:ext>
            </a:extLst>
          </p:cNvPr>
          <p:cNvPicPr>
            <a:picLocks noChangeAspect="1"/>
          </p:cNvPicPr>
          <p:nvPr/>
        </p:nvPicPr>
        <p:blipFill>
          <a:blip r:embed="rId3"/>
          <a:stretch>
            <a:fillRect/>
          </a:stretch>
        </p:blipFill>
        <p:spPr>
          <a:xfrm>
            <a:off x="2377440" y="4124699"/>
            <a:ext cx="5294869" cy="2404117"/>
          </a:xfrm>
          <a:prstGeom prst="rect">
            <a:avLst/>
          </a:prstGeom>
        </p:spPr>
      </p:pic>
      <p:sp>
        <p:nvSpPr>
          <p:cNvPr id="9" name="Tekstvak 8">
            <a:extLst>
              <a:ext uri="{FF2B5EF4-FFF2-40B4-BE49-F238E27FC236}">
                <a16:creationId xmlns:a16="http://schemas.microsoft.com/office/drawing/2014/main" id="{68071BDA-2913-425F-87FE-A9C23E3D28C7}"/>
              </a:ext>
            </a:extLst>
          </p:cNvPr>
          <p:cNvSpPr txBox="1"/>
          <p:nvPr/>
        </p:nvSpPr>
        <p:spPr>
          <a:xfrm>
            <a:off x="5796247" y="6128480"/>
            <a:ext cx="3084626" cy="369332"/>
          </a:xfrm>
          <a:prstGeom prst="rect">
            <a:avLst/>
          </a:prstGeom>
          <a:solidFill>
            <a:schemeClr val="accent3">
              <a:lumMod val="20000"/>
              <a:lumOff val="80000"/>
            </a:schemeClr>
          </a:solidFill>
          <a:ln w="12700">
            <a:solidFill>
              <a:schemeClr val="accent3">
                <a:lumMod val="75000"/>
              </a:schemeClr>
            </a:solidFill>
          </a:ln>
        </p:spPr>
        <p:txBody>
          <a:bodyPr wrap="square" rtlCol="0">
            <a:spAutoFit/>
          </a:bodyPr>
          <a:lstStyle/>
          <a:p>
            <a:r>
              <a:rPr lang="nl-BE" sz="900" dirty="0">
                <a:solidFill>
                  <a:schemeClr val="bg1">
                    <a:lumMod val="50000"/>
                  </a:schemeClr>
                </a:solidFill>
                <a:latin typeface="FlandersArtSans-Regular" panose="00000500000000000000" pitchFamily="2" charset="0"/>
              </a:rPr>
              <a:t>Deze kolommen zijn vooral relevant voor entiteiten die gebruik maken van de voorraadmodules in </a:t>
            </a:r>
            <a:r>
              <a:rPr lang="nl-BE" sz="900" dirty="0" err="1">
                <a:solidFill>
                  <a:schemeClr val="bg1">
                    <a:lumMod val="50000"/>
                  </a:schemeClr>
                </a:solidFill>
                <a:latin typeface="FlandersArtSans-Regular" panose="00000500000000000000" pitchFamily="2" charset="0"/>
              </a:rPr>
              <a:t>OraFin</a:t>
            </a:r>
            <a:r>
              <a:rPr lang="nl-BE" sz="900" dirty="0">
                <a:solidFill>
                  <a:schemeClr val="bg1">
                    <a:lumMod val="50000"/>
                  </a:schemeClr>
                </a:solidFill>
                <a:latin typeface="FlandersArtSans-Regular" panose="00000500000000000000" pitchFamily="2" charset="0"/>
              </a:rPr>
              <a:t>.</a:t>
            </a:r>
          </a:p>
        </p:txBody>
      </p:sp>
    </p:spTree>
    <p:extLst>
      <p:ext uri="{BB962C8B-B14F-4D97-AF65-F5344CB8AC3E}">
        <p14:creationId xmlns:p14="http://schemas.microsoft.com/office/powerpoint/2010/main" val="1082353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72236"/>
            <a:ext cx="2682145" cy="461665"/>
          </a:xfrm>
          <a:prstGeom prst="rect">
            <a:avLst/>
          </a:prstGeom>
          <a:noFill/>
        </p:spPr>
        <p:txBody>
          <a:bodyPr wrap="none" rtlCol="0">
            <a:spAutoFit/>
          </a:bodyPr>
          <a:lstStyle>
            <a:defPPr>
              <a:defRPr lang="en-US"/>
            </a:defPPr>
            <a:lvl1pPr>
              <a:defRPr sz="2000" i="1">
                <a:latin typeface="+mn-lt"/>
              </a:defRPr>
            </a:lvl1pPr>
          </a:lstStyle>
          <a:p>
            <a:r>
              <a:rPr lang="nl-BE" sz="2400" b="1" dirty="0"/>
              <a:t>Goedkeuringsrollen</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263127" y="1418269"/>
            <a:ext cx="8735099" cy="4697963"/>
          </a:xfrm>
        </p:spPr>
        <p:txBody>
          <a:bodyPr/>
          <a:lstStyle/>
          <a:p>
            <a:pPr lvl="1" indent="-342900">
              <a:buFont typeface="Wingdings" panose="05000000000000000000" pitchFamily="2" charset="2"/>
              <a:buChar char="Ø"/>
            </a:pPr>
            <a:r>
              <a:rPr lang="nl-BE" sz="2000" dirty="0"/>
              <a:t>Een </a:t>
            </a:r>
            <a:r>
              <a:rPr lang="nl-BE" sz="2000" dirty="0">
                <a:solidFill>
                  <a:schemeClr val="tx1"/>
                </a:solidFill>
              </a:rPr>
              <a:t>goedkeuringsrol</a:t>
            </a:r>
            <a:r>
              <a:rPr lang="nl-BE" sz="2000" dirty="0"/>
              <a:t> is een (in het </a:t>
            </a:r>
            <a:r>
              <a:rPr lang="nl-BE" sz="2000" dirty="0" err="1"/>
              <a:t>OraFin</a:t>
            </a:r>
            <a:r>
              <a:rPr lang="nl-BE" sz="2000" dirty="0"/>
              <a:t> menu) niet zichtbare rol die een gebruiker toelaat bepaalde documenten goed te keuren of af te wijzen. </a:t>
            </a:r>
            <a:r>
              <a:rPr lang="nl-BE" sz="2000" dirty="0" err="1"/>
              <a:t>Vb</a:t>
            </a:r>
            <a:r>
              <a:rPr lang="nl-BE" sz="2000" dirty="0"/>
              <a:t> BUDGETHOUDER, BOEKHOUDER …. Door het ontvangen van meldingen in je werklijst kan je zien dat je een bepaalde rol al dan niet bent toegewezen</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sz="2000" dirty="0"/>
              <a:t>Kan gebruikt worden om voor een nieuwe collega dezelfde goedkeurings- rollen aan te vragen als voor een reeds bestaande goedkeurder.</a:t>
            </a:r>
            <a:br>
              <a:rPr lang="nl-BE" sz="2000" dirty="0"/>
            </a:br>
            <a:r>
              <a:rPr lang="nl-BE" sz="2000" dirty="0" err="1"/>
              <a:t>Obv</a:t>
            </a:r>
            <a:r>
              <a:rPr lang="nl-BE" sz="2000" dirty="0"/>
              <a:t>. dit rapport kan men dan het rollenformulier ‘goedkeuringsrollen’ invullen</a:t>
            </a:r>
          </a:p>
          <a:p>
            <a:pPr marL="233100" lvl="1" indent="0">
              <a:buNone/>
            </a:pPr>
            <a:endParaRPr lang="nl-BE" sz="1000" dirty="0"/>
          </a:p>
          <a:p>
            <a:pPr lvl="1" indent="-342900">
              <a:buFont typeface="Wingdings" panose="05000000000000000000" pitchFamily="2" charset="2"/>
              <a:buChar char="Ø"/>
            </a:pPr>
            <a:r>
              <a:rPr lang="nl-BE" sz="2000" dirty="0"/>
              <a:t>Gebruik dit rapport om de goedkeuringsrollen van uw teamleden (periodiek) te valideren</a:t>
            </a:r>
            <a:endParaRPr lang="nl-BE" dirty="0"/>
          </a:p>
        </p:txBody>
      </p:sp>
      <p:pic>
        <p:nvPicPr>
          <p:cNvPr id="4" name="Afbeelding 3">
            <a:extLst>
              <a:ext uri="{FF2B5EF4-FFF2-40B4-BE49-F238E27FC236}">
                <a16:creationId xmlns:a16="http://schemas.microsoft.com/office/drawing/2014/main" id="{643EFECC-BBE2-4BA4-9453-996F22CD67DC}"/>
              </a:ext>
            </a:extLst>
          </p:cNvPr>
          <p:cNvPicPr>
            <a:picLocks noChangeAspect="1"/>
          </p:cNvPicPr>
          <p:nvPr/>
        </p:nvPicPr>
        <p:blipFill>
          <a:blip r:embed="rId3"/>
          <a:stretch>
            <a:fillRect/>
          </a:stretch>
        </p:blipFill>
        <p:spPr>
          <a:xfrm>
            <a:off x="1201344" y="4617712"/>
            <a:ext cx="7866456" cy="1317962"/>
          </a:xfrm>
          <a:prstGeom prst="rect">
            <a:avLst/>
          </a:prstGeom>
        </p:spPr>
      </p:pic>
    </p:spTree>
    <p:extLst>
      <p:ext uri="{BB962C8B-B14F-4D97-AF65-F5344CB8AC3E}">
        <p14:creationId xmlns:p14="http://schemas.microsoft.com/office/powerpoint/2010/main" val="14174149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10317"/>
            <a:ext cx="1816523" cy="461665"/>
          </a:xfrm>
          <a:prstGeom prst="rect">
            <a:avLst/>
          </a:prstGeom>
          <a:noFill/>
        </p:spPr>
        <p:txBody>
          <a:bodyPr wrap="none" rtlCol="0">
            <a:spAutoFit/>
          </a:bodyPr>
          <a:lstStyle>
            <a:defPPr>
              <a:defRPr lang="en-US"/>
            </a:defPPr>
            <a:lvl1pPr>
              <a:defRPr sz="2000" i="1">
                <a:latin typeface="+mn-lt"/>
              </a:defRPr>
            </a:lvl1pPr>
          </a:lstStyle>
          <a:p>
            <a:r>
              <a:rPr lang="nl-BE" sz="2400" b="1" dirty="0" err="1"/>
              <a:t>Programmas</a:t>
            </a:r>
            <a:endParaRPr lang="nl-BE" sz="2400" b="1" dirty="0"/>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263127" y="1372278"/>
            <a:ext cx="8735099" cy="4697963"/>
          </a:xfrm>
        </p:spPr>
        <p:txBody>
          <a:bodyPr/>
          <a:lstStyle/>
          <a:p>
            <a:pPr lvl="1" indent="-342900">
              <a:buFont typeface="Wingdings" panose="05000000000000000000" pitchFamily="2" charset="2"/>
              <a:buChar char="Ø"/>
            </a:pPr>
            <a:r>
              <a:rPr lang="nl-BE" sz="2000" dirty="0">
                <a:solidFill>
                  <a:schemeClr val="tx1"/>
                </a:solidFill>
              </a:rPr>
              <a:t>Voor het huidige begrotingsjaar</a:t>
            </a:r>
            <a:r>
              <a:rPr lang="nl-BE" sz="2000" dirty="0"/>
              <a:t>:</a:t>
            </a:r>
            <a:br>
              <a:rPr lang="nl-BE" sz="2000" dirty="0"/>
            </a:br>
            <a:r>
              <a:rPr lang="nl-BE" sz="2000" dirty="0"/>
              <a:t>Overzicht van alle in </a:t>
            </a:r>
            <a:r>
              <a:rPr lang="nl-BE" sz="2000" dirty="0" err="1"/>
              <a:t>Orafin</a:t>
            </a:r>
            <a:r>
              <a:rPr lang="nl-BE" sz="2000" dirty="0"/>
              <a:t> opgezette begrotingsartikels en hun onderliggende </a:t>
            </a:r>
            <a:r>
              <a:rPr lang="nl-BE" sz="2000" dirty="0" err="1"/>
              <a:t>celkredieten</a:t>
            </a:r>
            <a:r>
              <a:rPr lang="nl-BE" sz="2000" dirty="0"/>
              <a:t> (programma’s), ongeacht of er al een boeking is op gebeurd</a:t>
            </a:r>
          </a:p>
          <a:p>
            <a:pPr marL="233100" lvl="1" indent="0">
              <a:buNone/>
            </a:pPr>
            <a:endParaRPr lang="nl-BE" sz="1000" dirty="0"/>
          </a:p>
          <a:p>
            <a:pPr lvl="1" indent="-342900">
              <a:buFont typeface="Wingdings" panose="05000000000000000000" pitchFamily="2" charset="2"/>
              <a:buChar char="Ø"/>
            </a:pPr>
            <a:r>
              <a:rPr lang="nl-BE" sz="2000" dirty="0">
                <a:solidFill>
                  <a:schemeClr val="tx1"/>
                </a:solidFill>
              </a:rPr>
              <a:t>Voor voorgaande begrotingsjaren </a:t>
            </a:r>
            <a:r>
              <a:rPr lang="nl-BE" sz="2000" dirty="0"/>
              <a:t>(vanaf 2012):</a:t>
            </a:r>
            <a:br>
              <a:rPr lang="nl-BE" sz="2000" dirty="0"/>
            </a:br>
            <a:r>
              <a:rPr lang="nl-BE" sz="2000" dirty="0"/>
              <a:t>Overzicht van alle op dit moment actieve </a:t>
            </a:r>
            <a:r>
              <a:rPr lang="nl-BE" sz="2000" dirty="0" err="1"/>
              <a:t>celkredieten</a:t>
            </a:r>
            <a:r>
              <a:rPr lang="nl-BE" sz="2000" dirty="0"/>
              <a:t> met het begrotingsartikel uit het geselecteerde begrotingsjaar</a:t>
            </a:r>
          </a:p>
        </p:txBody>
      </p:sp>
      <p:pic>
        <p:nvPicPr>
          <p:cNvPr id="2" name="Afbeelding 1">
            <a:extLst>
              <a:ext uri="{FF2B5EF4-FFF2-40B4-BE49-F238E27FC236}">
                <a16:creationId xmlns:a16="http://schemas.microsoft.com/office/drawing/2014/main" id="{326D595F-EBC2-4A1B-B282-47404F6C3FBC}"/>
              </a:ext>
            </a:extLst>
          </p:cNvPr>
          <p:cNvPicPr>
            <a:picLocks noChangeAspect="1"/>
          </p:cNvPicPr>
          <p:nvPr/>
        </p:nvPicPr>
        <p:blipFill>
          <a:blip r:embed="rId3"/>
          <a:stretch>
            <a:fillRect/>
          </a:stretch>
        </p:blipFill>
        <p:spPr>
          <a:xfrm>
            <a:off x="0" y="3548867"/>
            <a:ext cx="9144000" cy="2146090"/>
          </a:xfrm>
          <a:prstGeom prst="rect">
            <a:avLst/>
          </a:prstGeom>
        </p:spPr>
      </p:pic>
      <p:pic>
        <p:nvPicPr>
          <p:cNvPr id="6" name="Afbeelding 5">
            <a:extLst>
              <a:ext uri="{FF2B5EF4-FFF2-40B4-BE49-F238E27FC236}">
                <a16:creationId xmlns:a16="http://schemas.microsoft.com/office/drawing/2014/main" id="{5C4AD220-2567-414E-B2B3-85E0CD77DAC2}"/>
              </a:ext>
            </a:extLst>
          </p:cNvPr>
          <p:cNvPicPr>
            <a:picLocks noChangeAspect="1"/>
          </p:cNvPicPr>
          <p:nvPr/>
        </p:nvPicPr>
        <p:blipFill>
          <a:blip r:embed="rId4"/>
          <a:stretch>
            <a:fillRect/>
          </a:stretch>
        </p:blipFill>
        <p:spPr>
          <a:xfrm>
            <a:off x="2288573" y="5694957"/>
            <a:ext cx="6782540" cy="790091"/>
          </a:xfrm>
          <a:prstGeom prst="rect">
            <a:avLst/>
          </a:prstGeom>
        </p:spPr>
      </p:pic>
    </p:spTree>
    <p:extLst>
      <p:ext uri="{BB962C8B-B14F-4D97-AF65-F5344CB8AC3E}">
        <p14:creationId xmlns:p14="http://schemas.microsoft.com/office/powerpoint/2010/main" val="6929527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10317"/>
            <a:ext cx="3568606" cy="461665"/>
          </a:xfrm>
          <a:prstGeom prst="rect">
            <a:avLst/>
          </a:prstGeom>
          <a:noFill/>
        </p:spPr>
        <p:txBody>
          <a:bodyPr wrap="none" rtlCol="0">
            <a:spAutoFit/>
          </a:bodyPr>
          <a:lstStyle>
            <a:defPPr>
              <a:defRPr lang="en-US"/>
            </a:defPPr>
            <a:lvl1pPr>
              <a:defRPr sz="2000" i="1">
                <a:latin typeface="+mn-lt"/>
              </a:defRPr>
            </a:lvl1pPr>
          </a:lstStyle>
          <a:p>
            <a:r>
              <a:rPr lang="nl-BE" sz="2400" b="1" dirty="0" err="1"/>
              <a:t>Budgetopbouwsegmenten</a:t>
            </a:r>
            <a:endParaRPr lang="nl-BE" sz="2400" b="1" dirty="0"/>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878008" y="1349720"/>
            <a:ext cx="7932617" cy="4697963"/>
          </a:xfrm>
        </p:spPr>
        <p:txBody>
          <a:bodyPr/>
          <a:lstStyle/>
          <a:p>
            <a:pPr lvl="1" indent="-342900">
              <a:buFont typeface="Wingdings" panose="05000000000000000000" pitchFamily="2" charset="2"/>
              <a:buChar char="Ø"/>
            </a:pPr>
            <a:r>
              <a:rPr lang="nl-BE" sz="2000" dirty="0">
                <a:solidFill>
                  <a:schemeClr val="tx1"/>
                </a:solidFill>
              </a:rPr>
              <a:t>Segmenten </a:t>
            </a:r>
            <a:r>
              <a:rPr lang="nl-BE" sz="2000" dirty="0" err="1">
                <a:solidFill>
                  <a:schemeClr val="tx1"/>
                </a:solidFill>
              </a:rPr>
              <a:t>mbt</a:t>
            </a:r>
            <a:r>
              <a:rPr lang="nl-BE" sz="2000" dirty="0">
                <a:solidFill>
                  <a:schemeClr val="tx1"/>
                </a:solidFill>
              </a:rPr>
              <a:t> uitgaven bepalend voor rapportering in </a:t>
            </a:r>
            <a:br>
              <a:rPr lang="nl-BE" sz="2000" dirty="0">
                <a:solidFill>
                  <a:schemeClr val="tx1"/>
                </a:solidFill>
              </a:rPr>
            </a:br>
            <a:r>
              <a:rPr lang="nl-BE" sz="2000" dirty="0">
                <a:solidFill>
                  <a:schemeClr val="tx1"/>
                </a:solidFill>
              </a:rPr>
              <a:t>Overzicht Beschikbare Middelen</a:t>
            </a:r>
          </a:p>
          <a:p>
            <a:pPr marL="521100" lvl="2" indent="0">
              <a:buNone/>
            </a:pPr>
            <a:r>
              <a:rPr lang="nl-BE" sz="1800" dirty="0">
                <a:solidFill>
                  <a:schemeClr val="tx1"/>
                </a:solidFill>
                <a:sym typeface="Wingdings" panose="05000000000000000000" pitchFamily="2" charset="2"/>
              </a:rPr>
              <a:t> </a:t>
            </a:r>
            <a:r>
              <a:rPr lang="nl-BE" dirty="0" err="1">
                <a:solidFill>
                  <a:schemeClr val="tx1"/>
                </a:solidFill>
                <a:sym typeface="Wingdings" panose="05000000000000000000" pitchFamily="2" charset="2"/>
              </a:rPr>
              <a:t>Groepnaam</a:t>
            </a:r>
            <a:endParaRPr lang="nl-BE" dirty="0"/>
          </a:p>
          <a:p>
            <a:pPr marL="233100" lvl="1" indent="0">
              <a:buNone/>
            </a:pPr>
            <a:endParaRPr lang="nl-BE" sz="800" dirty="0"/>
          </a:p>
          <a:p>
            <a:pPr lvl="1" indent="-342900">
              <a:buFont typeface="Wingdings" panose="05000000000000000000" pitchFamily="2" charset="2"/>
              <a:buChar char="Ø"/>
            </a:pPr>
            <a:r>
              <a:rPr lang="nl-BE" sz="2000" dirty="0">
                <a:solidFill>
                  <a:schemeClr val="tx1"/>
                </a:solidFill>
              </a:rPr>
              <a:t>Set van </a:t>
            </a:r>
            <a:r>
              <a:rPr lang="nl-BE" sz="2000" dirty="0" err="1">
                <a:solidFill>
                  <a:schemeClr val="tx1"/>
                </a:solidFill>
              </a:rPr>
              <a:t>jaargebonden</a:t>
            </a:r>
            <a:r>
              <a:rPr lang="nl-BE" sz="2000" dirty="0">
                <a:solidFill>
                  <a:schemeClr val="tx1"/>
                </a:solidFill>
              </a:rPr>
              <a:t> waarden:</a:t>
            </a:r>
            <a:endParaRPr lang="nl-BE" sz="2000" dirty="0"/>
          </a:p>
        </p:txBody>
      </p:sp>
      <p:pic>
        <p:nvPicPr>
          <p:cNvPr id="6" name="Afbeelding 5">
            <a:extLst>
              <a:ext uri="{FF2B5EF4-FFF2-40B4-BE49-F238E27FC236}">
                <a16:creationId xmlns:a16="http://schemas.microsoft.com/office/drawing/2014/main" id="{5B2CD2CA-0050-480B-BB0A-9B111D715AAA}"/>
              </a:ext>
            </a:extLst>
          </p:cNvPr>
          <p:cNvPicPr>
            <a:picLocks noChangeAspect="1"/>
          </p:cNvPicPr>
          <p:nvPr/>
        </p:nvPicPr>
        <p:blipFill>
          <a:blip r:embed="rId3"/>
          <a:stretch>
            <a:fillRect/>
          </a:stretch>
        </p:blipFill>
        <p:spPr>
          <a:xfrm>
            <a:off x="2390865" y="2714625"/>
            <a:ext cx="5372009" cy="3822392"/>
          </a:xfrm>
          <a:prstGeom prst="rect">
            <a:avLst/>
          </a:prstGeom>
        </p:spPr>
      </p:pic>
      <p:pic>
        <p:nvPicPr>
          <p:cNvPr id="4" name="Afbeelding 3">
            <a:extLst>
              <a:ext uri="{FF2B5EF4-FFF2-40B4-BE49-F238E27FC236}">
                <a16:creationId xmlns:a16="http://schemas.microsoft.com/office/drawing/2014/main" id="{D3786034-7F9A-4258-BFA0-DB48C5E4ADA0}"/>
              </a:ext>
            </a:extLst>
          </p:cNvPr>
          <p:cNvPicPr>
            <a:picLocks noChangeAspect="1"/>
          </p:cNvPicPr>
          <p:nvPr/>
        </p:nvPicPr>
        <p:blipFill>
          <a:blip r:embed="rId4"/>
          <a:stretch>
            <a:fillRect/>
          </a:stretch>
        </p:blipFill>
        <p:spPr>
          <a:xfrm>
            <a:off x="5926954" y="1751768"/>
            <a:ext cx="2995104" cy="1129107"/>
          </a:xfrm>
          <a:prstGeom prst="rect">
            <a:avLst/>
          </a:prstGeom>
          <a:noFill/>
          <a:ln>
            <a:solidFill>
              <a:schemeClr val="accent3">
                <a:lumMod val="75000"/>
              </a:schemeClr>
            </a:solidFill>
          </a:ln>
        </p:spPr>
      </p:pic>
    </p:spTree>
    <p:extLst>
      <p:ext uri="{BB962C8B-B14F-4D97-AF65-F5344CB8AC3E}">
        <p14:creationId xmlns:p14="http://schemas.microsoft.com/office/powerpoint/2010/main" val="3091217758"/>
      </p:ext>
    </p:extLst>
  </p:cSld>
  <p:clrMapOvr>
    <a:masterClrMapping/>
  </p:clrMapOvr>
</p:sld>
</file>

<file path=ppt/theme/theme1.xml><?xml version="1.0" encoding="utf-8"?>
<a:theme xmlns:a="http://schemas.openxmlformats.org/drawingml/2006/main" name="Voorstelling_KC_DEPFB.pptx">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2.xml><?xml version="1.0" encoding="utf-8"?>
<a:theme xmlns:a="http://schemas.openxmlformats.org/drawingml/2006/main" name="Aangepast ontwerp">
  <a:themeElements>
    <a:clrScheme name="Vlaamse overheid">
      <a:dk1>
        <a:sysClr val="windowText" lastClr="000000"/>
      </a:dk1>
      <a:lt1>
        <a:sysClr val="window" lastClr="FFFFFF"/>
      </a:lt1>
      <a:dk2>
        <a:srgbClr val="EEEEE7"/>
      </a:dk2>
      <a:lt2>
        <a:srgbClr val="FFFF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PT_Presentatie" ma:contentTypeID="0x010100092C404FB693E24CA5C17D314BC67FA4009ED0CEAF1C1C8340B5B372AFCFD9A713" ma:contentTypeVersion="2" ma:contentTypeDescription="" ma:contentTypeScope="" ma:versionID="c56de66c6c704ed21a09e2e433a22133">
  <xsd:schema xmlns:xsd="http://www.w3.org/2001/XMLSchema" xmlns:xs="http://www.w3.org/2001/XMLSchema" xmlns:p="http://schemas.microsoft.com/office/2006/metadata/properties" xmlns:ns2="0cdea635-844f-4def-b8f6-df51a084b46b" targetNamespace="http://schemas.microsoft.com/office/2006/metadata/properties" ma:root="true" ma:fieldsID="7009b55e7204554bed70ec91144c8ca2" ns2:_="">
    <xsd:import namespace="0cdea635-844f-4def-b8f6-df51a084b46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ea635-844f-4def-b8f6-df51a084b46b"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cdea635-844f-4def-b8f6-df51a084b46b">TXQJFZ5UQXC5-1302717391-498</_dlc_DocId>
    <_dlc_DocIdUrl xmlns="0cdea635-844f-4def-b8f6-df51a084b46b">
      <Url>https://team.fb.vlaanderen.be/DOC/dfbdcb/DCB/_layouts/15/DocIdRedir.aspx?ID=TXQJFZ5UQXC5-1302717391-498</Url>
      <Description>TXQJFZ5UQXC5-1302717391-498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5bb2421d-5c08-483a-860e-a0ce2bcaff0d" ContentTypeId="0x010100092C404FB693E24CA5C17D314BC67FA4"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DC79B1-9B70-4B9C-9791-B624C67C1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ea635-844f-4def-b8f6-df51a084b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16F084-B906-43BA-80C7-B921B29EDED7}">
  <ds:schemaRefs>
    <ds:schemaRef ds:uri="http://schemas.microsoft.com/office/2006/documentManagement/types"/>
    <ds:schemaRef ds:uri="http://schemas.microsoft.com/office/2006/metadata/properties"/>
    <ds:schemaRef ds:uri="0cdea635-844f-4def-b8f6-df51a084b46b"/>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6BEB1C24-EF65-4FE0-8861-8B5D171EAEC6}">
  <ds:schemaRefs>
    <ds:schemaRef ds:uri="http://schemas.microsoft.com/sharepoint/events"/>
  </ds:schemaRefs>
</ds:datastoreItem>
</file>

<file path=customXml/itemProps4.xml><?xml version="1.0" encoding="utf-8"?>
<ds:datastoreItem xmlns:ds="http://schemas.openxmlformats.org/officeDocument/2006/customXml" ds:itemID="{0DFD467B-0B05-4C8C-B321-6BC7C37F491D}">
  <ds:schemaRefs>
    <ds:schemaRef ds:uri="Microsoft.SharePoint.Taxonomy.ContentTypeSync"/>
  </ds:schemaRefs>
</ds:datastoreItem>
</file>

<file path=customXml/itemProps5.xml><?xml version="1.0" encoding="utf-8"?>
<ds:datastoreItem xmlns:ds="http://schemas.openxmlformats.org/officeDocument/2006/customXml" ds:itemID="{46DB8C94-20B5-49EE-B5BC-996DFD74E0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Voorstelling_KC_DEPFB.pptx</Template>
  <TotalTime>8962</TotalTime>
  <Words>6562</Words>
  <Application>Microsoft Office PowerPoint</Application>
  <PresentationFormat>Diavoorstelling (4:3)</PresentationFormat>
  <Paragraphs>979</Paragraphs>
  <Slides>107</Slides>
  <Notes>87</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107</vt:i4>
      </vt:variant>
    </vt:vector>
  </HeadingPairs>
  <TitlesOfParts>
    <vt:vector size="120" baseType="lpstr">
      <vt:lpstr>Arial</vt:lpstr>
      <vt:lpstr>Calibri</vt:lpstr>
      <vt:lpstr>Courier New</vt:lpstr>
      <vt:lpstr>Flanders Art Sans</vt:lpstr>
      <vt:lpstr>FlandersArtSans-Bold</vt:lpstr>
      <vt:lpstr>FlandersArtSans-Light</vt:lpstr>
      <vt:lpstr>FlandersArtSans-Medium</vt:lpstr>
      <vt:lpstr>FlandersArtSans-Regular</vt:lpstr>
      <vt:lpstr>FlandersArtSerif-Regular</vt:lpstr>
      <vt:lpstr>Times</vt:lpstr>
      <vt:lpstr>Wingdings</vt:lpstr>
      <vt:lpstr>Voorstelling_KC_DEPFB.pptx</vt:lpstr>
      <vt:lpstr>Aangepast ontwerp</vt:lpstr>
      <vt:lpstr>OraFin-opleiding</vt:lpstr>
      <vt:lpstr>Afspraken</vt:lpstr>
      <vt:lpstr>Agenda</vt:lpstr>
      <vt:lpstr>Agenda</vt:lpstr>
      <vt:lpstr>Rapportering – Algemeen</vt:lpstr>
      <vt:lpstr>Rapportering - Algemeen</vt:lpstr>
      <vt:lpstr>Rapportering - Algemeen</vt:lpstr>
      <vt:lpstr>Rapportering - Algemeen</vt:lpstr>
      <vt:lpstr>Management </vt:lpstr>
      <vt:lpstr>Management</vt:lpstr>
      <vt:lpstr>Management - Betaalgedrag </vt:lpstr>
      <vt:lpstr>Management - Betaalgedrag</vt:lpstr>
      <vt:lpstr>Management - Betaalgedrag</vt:lpstr>
      <vt:lpstr>Management - Betaalgedrag</vt:lpstr>
      <vt:lpstr>Management - Betaalgedrag</vt:lpstr>
      <vt:lpstr>Management - Betaalgedrag</vt:lpstr>
      <vt:lpstr>Management - Betaalgedrag</vt:lpstr>
      <vt:lpstr>Management - Betaalgedrag</vt:lpstr>
      <vt:lpstr>Management - Betaalgedrag</vt:lpstr>
      <vt:lpstr>Management - Goedkeuringsstroom</vt:lpstr>
      <vt:lpstr>Management - Goedkeuringsstroom</vt:lpstr>
      <vt:lpstr>Management - Goedkeuringsstroom</vt:lpstr>
      <vt:lpstr>Management - Goedkeuringsstroom</vt:lpstr>
      <vt:lpstr>Management - Goedkeuringsstroom</vt:lpstr>
      <vt:lpstr>Management - Goedkeuringsstroom</vt:lpstr>
      <vt:lpstr>Management - Goedkeuringsstroom</vt:lpstr>
      <vt:lpstr>Management - Goedkeuringsstroom</vt:lpstr>
      <vt:lpstr>Management - Goedkeuringsstroom</vt:lpstr>
      <vt:lpstr>Management - Goedkeuringsstroom</vt:lpstr>
      <vt:lpstr>Management - KPI Procesexcepties</vt:lpstr>
      <vt:lpstr>Management - KPI Procesexcepties</vt:lpstr>
      <vt:lpstr>Management - KPI Procesexcepties</vt:lpstr>
      <vt:lpstr>Management - KPI Procesexcepties</vt:lpstr>
      <vt:lpstr>Management - KPI Procesexcepties</vt:lpstr>
      <vt:lpstr>Management - KPI Procesexcepties</vt:lpstr>
      <vt:lpstr>Management - KPI Procesexcepties</vt:lpstr>
      <vt:lpstr>Management - KPI Procesexceptie</vt:lpstr>
      <vt:lpstr>Management - KPI Procesexcepties</vt:lpstr>
      <vt:lpstr>Management - KPI Procesexcepties</vt:lpstr>
      <vt:lpstr>Budget Uitgaven</vt:lpstr>
      <vt:lpstr>Budget Uitgaven</vt:lpstr>
      <vt:lpstr>Budget Uitgaven</vt:lpstr>
      <vt:lpstr>Budget Uitgaven</vt:lpstr>
      <vt:lpstr>Budget Uitgaven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Ontvangsten</vt:lpstr>
      <vt:lpstr>Budget Ontvangsten</vt:lpstr>
      <vt:lpstr>Budget Ontvangsten</vt:lpstr>
      <vt:lpstr>Budget Ontvangsten</vt:lpstr>
      <vt:lpstr>Budget Ontvangsten</vt:lpstr>
      <vt:lpstr>Budget Ontvangsten</vt:lpstr>
      <vt:lpstr>Budget Ontvangsten</vt:lpstr>
      <vt:lpstr>Budget Ontvangsten</vt:lpstr>
      <vt:lpstr>Budget Ontvangsten</vt:lpstr>
      <vt:lpstr>Grootboek – Rekening Analyse </vt:lpstr>
      <vt:lpstr>Grootboek – Rekening Analyse</vt:lpstr>
      <vt:lpstr>Grootboek – Rekening Analyse</vt:lpstr>
      <vt:lpstr>Grootboek – Rekening Analyse</vt:lpstr>
      <vt:lpstr>Grootboek – Rekening Analyse</vt:lpstr>
      <vt:lpstr>Grootboek – Rekening Analyse</vt:lpstr>
      <vt:lpstr>Grootboek – Rekening Analyse</vt:lpstr>
      <vt:lpstr>Grootboek – Rekening Analyse</vt:lpstr>
      <vt:lpstr>Master Data</vt:lpstr>
      <vt:lpstr>Master Data</vt:lpstr>
      <vt:lpstr>Master Data</vt:lpstr>
      <vt:lpstr>Master Data</vt:lpstr>
      <vt:lpstr>Master Data</vt:lpstr>
      <vt:lpstr>Master Data</vt:lpstr>
      <vt:lpstr>Rapport resultaten in je mailbox - Delivers</vt:lpstr>
      <vt:lpstr>Rapport resultaten in je mailbox</vt:lpstr>
      <vt:lpstr>Rapport resultaten in je mailbox</vt:lpstr>
      <vt:lpstr>Rapport resultaten in je mailbox</vt:lpstr>
      <vt:lpstr>Rapport resultaten in je mailbox</vt:lpstr>
      <vt:lpstr>Data Extracten </vt:lpstr>
      <vt:lpstr>Data Extracten</vt:lpstr>
      <vt:lpstr>Data Extracten</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Voorstelling Departement Financien en Begroting</dc:title>
  <dc:creator>Celine Coppens</dc:creator>
  <cp:lastModifiedBy>Vanluchene Lisa</cp:lastModifiedBy>
  <cp:revision>283</cp:revision>
  <cp:lastPrinted>2015-09-25T10:14:36Z</cp:lastPrinted>
  <dcterms:created xsi:type="dcterms:W3CDTF">2015-07-14T11:15:11Z</dcterms:created>
  <dcterms:modified xsi:type="dcterms:W3CDTF">2023-06-08T13:32:02Z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0x010100092C404FB693E24CA5C17D314BC67FA4009ED0CEAF1C1C8340B5B372AFCFD9A713</vt:lpwstr>
  </property>
  <property fmtid="{D5CDD505-2E9C-101B-9397-08002B2CF9AE}" pid="3" name="_dlc_DocIdItemGuid">
    <vt:lpwstr>ac3e82e4-c89b-4dc6-bd4d-6275fdd4ca50</vt:lpwstr>
  </property>
</Properties>
</file>