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3.xml" ContentType="application/vnd.openxmlformats-officedocument.themeOverride+xml"/>
  <Override PartName="/ppt/notesSlides/notesSlide22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4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5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6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7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8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9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0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1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2.xml" ContentType="application/vnd.openxmlformats-officedocument.themeOverr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3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4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5.xml" ContentType="application/vnd.openxmlformats-officedocument.themeOverr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16.xml" ContentType="application/vnd.openxmlformats-officedocument.themeOverr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17.xml" ContentType="application/vnd.openxmlformats-officedocument.themeOverr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18.xml" ContentType="application/vnd.openxmlformats-officedocument.themeOverr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19.xml" ContentType="application/vnd.openxmlformats-officedocument.themeOverr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20.xml" ContentType="application/vnd.openxmlformats-officedocument.themeOverr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21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Override22.xml" ContentType="application/vnd.openxmlformats-officedocument.themeOverride+xml"/>
  <Override PartName="/ppt/notesSlides/notesSlide34.xml" ContentType="application/vnd.openxmlformats-officedocument.presentationml.notesSl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theme/themeOverride23.xml" ContentType="application/vnd.openxmlformats-officedocument.themeOverr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theme/themeOverride24.xml" ContentType="application/vnd.openxmlformats-officedocument.themeOverride+xml"/>
  <Override PartName="/ppt/tags/tag3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  <p:sldMasterId id="2147483677" r:id="rId5"/>
    <p:sldMasterId id="2147483687" r:id="rId6"/>
    <p:sldMasterId id="2147483697" r:id="rId7"/>
    <p:sldMasterId id="2147483706" r:id="rId8"/>
  </p:sldMasterIdLst>
  <p:notesMasterIdLst>
    <p:notesMasterId r:id="rId62"/>
  </p:notesMasterIdLst>
  <p:sldIdLst>
    <p:sldId id="279" r:id="rId9"/>
    <p:sldId id="1374" r:id="rId10"/>
    <p:sldId id="1006" r:id="rId11"/>
    <p:sldId id="308" r:id="rId12"/>
    <p:sldId id="377" r:id="rId13"/>
    <p:sldId id="282" r:id="rId14"/>
    <p:sldId id="364" r:id="rId15"/>
    <p:sldId id="375" r:id="rId16"/>
    <p:sldId id="366" r:id="rId17"/>
    <p:sldId id="315" r:id="rId18"/>
    <p:sldId id="378" r:id="rId19"/>
    <p:sldId id="333" r:id="rId20"/>
    <p:sldId id="319" r:id="rId21"/>
    <p:sldId id="976" r:id="rId22"/>
    <p:sldId id="993" r:id="rId23"/>
    <p:sldId id="1000" r:id="rId24"/>
    <p:sldId id="979" r:id="rId25"/>
    <p:sldId id="991" r:id="rId26"/>
    <p:sldId id="981" r:id="rId27"/>
    <p:sldId id="995" r:id="rId28"/>
    <p:sldId id="996" r:id="rId29"/>
    <p:sldId id="368" r:id="rId30"/>
    <p:sldId id="379" r:id="rId31"/>
    <p:sldId id="1439" r:id="rId32"/>
    <p:sldId id="1451" r:id="rId33"/>
    <p:sldId id="982" r:id="rId34"/>
    <p:sldId id="380" r:id="rId35"/>
    <p:sldId id="1453" r:id="rId36"/>
    <p:sldId id="986" r:id="rId37"/>
    <p:sldId id="988" r:id="rId38"/>
    <p:sldId id="316" r:id="rId39"/>
    <p:sldId id="381" r:id="rId40"/>
    <p:sldId id="382" r:id="rId41"/>
    <p:sldId id="384" r:id="rId42"/>
    <p:sldId id="385" r:id="rId43"/>
    <p:sldId id="369" r:id="rId44"/>
    <p:sldId id="386" r:id="rId45"/>
    <p:sldId id="388" r:id="rId46"/>
    <p:sldId id="352" r:id="rId47"/>
    <p:sldId id="387" r:id="rId48"/>
    <p:sldId id="356" r:id="rId49"/>
    <p:sldId id="359" r:id="rId50"/>
    <p:sldId id="360" r:id="rId51"/>
    <p:sldId id="362" r:id="rId52"/>
    <p:sldId id="338" r:id="rId53"/>
    <p:sldId id="1380" r:id="rId54"/>
    <p:sldId id="363" r:id="rId55"/>
    <p:sldId id="1027" r:id="rId56"/>
    <p:sldId id="1029" r:id="rId57"/>
    <p:sldId id="1030" r:id="rId58"/>
    <p:sldId id="1031" r:id="rId59"/>
    <p:sldId id="1032" r:id="rId60"/>
    <p:sldId id="304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606AEF4-3BC7-45C0-9FDC-7FDA0EE65B3C}">
          <p14:sldIdLst>
            <p14:sldId id="279"/>
            <p14:sldId id="1374"/>
            <p14:sldId id="1006"/>
            <p14:sldId id="308"/>
            <p14:sldId id="377"/>
            <p14:sldId id="282"/>
            <p14:sldId id="364"/>
            <p14:sldId id="375"/>
            <p14:sldId id="366"/>
            <p14:sldId id="315"/>
            <p14:sldId id="378"/>
            <p14:sldId id="333"/>
            <p14:sldId id="319"/>
            <p14:sldId id="976"/>
            <p14:sldId id="993"/>
            <p14:sldId id="1000"/>
            <p14:sldId id="979"/>
            <p14:sldId id="991"/>
            <p14:sldId id="981"/>
            <p14:sldId id="995"/>
            <p14:sldId id="996"/>
            <p14:sldId id="368"/>
            <p14:sldId id="379"/>
            <p14:sldId id="1439"/>
            <p14:sldId id="1451"/>
            <p14:sldId id="982"/>
            <p14:sldId id="380"/>
            <p14:sldId id="1453"/>
            <p14:sldId id="986"/>
            <p14:sldId id="988"/>
            <p14:sldId id="316"/>
            <p14:sldId id="381"/>
            <p14:sldId id="382"/>
            <p14:sldId id="384"/>
            <p14:sldId id="385"/>
            <p14:sldId id="369"/>
            <p14:sldId id="386"/>
            <p14:sldId id="388"/>
            <p14:sldId id="352"/>
            <p14:sldId id="387"/>
            <p14:sldId id="356"/>
            <p14:sldId id="359"/>
            <p14:sldId id="360"/>
            <p14:sldId id="362"/>
            <p14:sldId id="338"/>
            <p14:sldId id="1380"/>
            <p14:sldId id="363"/>
            <p14:sldId id="1027"/>
            <p14:sldId id="1029"/>
            <p14:sldId id="1030"/>
            <p14:sldId id="1031"/>
            <p14:sldId id="1032"/>
            <p14:sldId id="3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eu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4758"/>
    <a:srgbClr val="1D8DB0"/>
    <a:srgbClr val="000000"/>
    <a:srgbClr val="1E1E1E"/>
    <a:srgbClr val="FF7C80"/>
    <a:srgbClr val="FFFFFF"/>
    <a:srgbClr val="F2F2F2"/>
    <a:srgbClr val="E0E7EC"/>
    <a:srgbClr val="52BDEC"/>
    <a:srgbClr val="CBEC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65" autoAdjust="0"/>
    <p:restoredTop sz="90488" autoAdjust="0"/>
  </p:normalViewPr>
  <p:slideViewPr>
    <p:cSldViewPr snapToGrid="0">
      <p:cViewPr varScale="1">
        <p:scale>
          <a:sx n="77" d="100"/>
          <a:sy n="77" d="100"/>
        </p:scale>
        <p:origin x="2006" y="101"/>
      </p:cViewPr>
      <p:guideLst>
        <p:guide orient="horz" pos="2160"/>
        <p:guide pos="3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Book1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NULL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NULL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NULL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NULL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NULL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oleObject" Target="NULL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oleObject" Target="file:///C:\Users\u0111779\Desktop\hr%20square%20data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oleObject" Target="file:///C:\Users\u0111779\Desktop\hr%20square%20data.xlsx" TargetMode="Externa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oleObject" Target="file:///C:\Users\u0111779\Desktop\hr%20square%20data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oleObject" Target="file:///C:\Users\u0111779\Desktop\hr%20square%20data.xlsx" TargetMode="Externa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oleObject" Target="file:///C:\Users\u0111779\Desktop\hr%20square%20data.xlsx" TargetMode="Externa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oleObject" Target="file:///C:\Users\u0111779\Desktop\hr%20square%20data.xlsx" TargetMode="Externa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package" Target="../embeddings/Microsoft_Excel_Worksheet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package" Target="../embeddings/Microsoft_Excel_Worksheet1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package" Target="../embeddings/Microsoft_Excel_Worksheet2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oleObject" Target="Chart%20in%20Microsoft%20PowerPoint" TargetMode="Externa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27.xml"/><Relationship Id="rId1" Type="http://schemas.microsoft.com/office/2011/relationships/chartStyle" Target="style27.xml"/><Relationship Id="rId4" Type="http://schemas.openxmlformats.org/officeDocument/2006/relationships/oleObject" Target="Chart%20in%20Microsoft%20PowerPoint" TargetMode="Externa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28.xml"/><Relationship Id="rId1" Type="http://schemas.microsoft.com/office/2011/relationships/chartStyle" Target="style28.xml"/><Relationship Id="rId4" Type="http://schemas.openxmlformats.org/officeDocument/2006/relationships/oleObject" Target="../embeddings/oleObject1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C:\Users\u0111779\Desktop\hr%20square%20data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C:\Users\u0111779\Desktop\hr%20square%20data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C:\Users\u0111779\Desktop\hr%20square%20data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Book1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Sheet1!$D$7:$F$7</c:f>
              <c:strCache>
                <c:ptCount val="3"/>
                <c:pt idx="0">
                  <c:v>Preferred %</c:v>
                </c:pt>
                <c:pt idx="1">
                  <c:v>T development</c:v>
                </c:pt>
                <c:pt idx="2">
                  <c:v>T frequency</c:v>
                </c:pt>
              </c:strCache>
            </c:strRef>
          </c:cat>
          <c:val>
            <c:numRef>
              <c:f>Sheet1!$D$8:$F$8</c:f>
              <c:numCache>
                <c:formatCode>General</c:formatCode>
                <c:ptCount val="3"/>
                <c:pt idx="0">
                  <c:v>49</c:v>
                </c:pt>
                <c:pt idx="1">
                  <c:v>59</c:v>
                </c:pt>
                <c:pt idx="2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76-4805-B4C6-C4B689773B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4697488"/>
        <c:axId val="584692896"/>
      </c:barChart>
      <c:catAx>
        <c:axId val="584697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584692896"/>
        <c:crosses val="autoZero"/>
        <c:auto val="1"/>
        <c:lblAlgn val="ctr"/>
        <c:lblOffset val="100"/>
        <c:noMultiLvlLbl val="0"/>
      </c:catAx>
      <c:valAx>
        <c:axId val="58469289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58469748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Turnover Intentions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Sheet1!$J$6</c:f>
              <c:strCache>
                <c:ptCount val="1"/>
                <c:pt idx="0">
                  <c:v>Turnover Intentions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c:spPr>
          <c:invertIfNegative val="0"/>
          <c:cat>
            <c:numRef>
              <c:f>Sheet1!$H$16:$H$19</c:f>
              <c:numCache>
                <c:formatCode>0%</c:formatCode>
                <c:ptCount val="4"/>
                <c:pt idx="0">
                  <c:v>0.01</c:v>
                </c:pt>
                <c:pt idx="1">
                  <c:v>0.1</c:v>
                </c:pt>
                <c:pt idx="2">
                  <c:v>0.3</c:v>
                </c:pt>
                <c:pt idx="3">
                  <c:v>0.5</c:v>
                </c:pt>
              </c:numCache>
            </c:numRef>
          </c:cat>
          <c:val>
            <c:numRef>
              <c:f>Sheet1!$J$7:$J$10</c:f>
              <c:numCache>
                <c:formatCode>General</c:formatCode>
                <c:ptCount val="4"/>
                <c:pt idx="0">
                  <c:v>2.52</c:v>
                </c:pt>
                <c:pt idx="1">
                  <c:v>2.8</c:v>
                </c:pt>
                <c:pt idx="2">
                  <c:v>2.42</c:v>
                </c:pt>
                <c:pt idx="3">
                  <c:v>2.57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40-4DF4-8493-C3C128D8F8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42607375"/>
        <c:axId val="1842607791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Sheet1!$H$6</c15:sqref>
                        </c15:formulaRef>
                      </c:ext>
                    </c:extLst>
                    <c:strCache>
                      <c:ptCount val="1"/>
                      <c:pt idx="0">
                        <c:v>Envy</c:v>
                      </c:pt>
                    </c:strCache>
                  </c:strRef>
                </c:tx>
                <c:spPr>
                  <a:solidFill>
                    <a:srgbClr val="92D050"/>
                  </a:solidFill>
                  <a:ln>
                    <a:noFill/>
                  </a:ln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Sheet1!$H$16:$H$19</c15:sqref>
                        </c15:formulaRef>
                      </c:ext>
                    </c:extLst>
                    <c:numCache>
                      <c:formatCode>0%</c:formatCode>
                      <c:ptCount val="4"/>
                      <c:pt idx="0">
                        <c:v>0.01</c:v>
                      </c:pt>
                      <c:pt idx="1">
                        <c:v>0.1</c:v>
                      </c:pt>
                      <c:pt idx="2">
                        <c:v>0.3</c:v>
                      </c:pt>
                      <c:pt idx="3">
                        <c:v>0.5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Sheet1!$H$7:$H$10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3.09</c:v>
                      </c:pt>
                      <c:pt idx="1">
                        <c:v>3.03</c:v>
                      </c:pt>
                      <c:pt idx="2">
                        <c:v>2.88</c:v>
                      </c:pt>
                      <c:pt idx="3">
                        <c:v>2.94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FC40-4DF4-8493-C3C128D8F8A6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Sheet1!$I$6</c15:sqref>
                        </c15:formulaRef>
                      </c:ext>
                    </c:extLst>
                    <c:strCache>
                      <c:ptCount val="1"/>
                      <c:pt idx="0">
                        <c:v>Self-Esteem</c:v>
                      </c:pt>
                    </c:strCache>
                  </c:strRef>
                </c:tx>
                <c:spPr>
                  <a:solidFill>
                    <a:srgbClr val="92D050"/>
                  </a:solidFill>
                  <a:ln>
                    <a:noFill/>
                  </a:ln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Sheet1!$H$16:$H$19</c15:sqref>
                        </c15:formulaRef>
                      </c:ext>
                    </c:extLst>
                    <c:numCache>
                      <c:formatCode>0%</c:formatCode>
                      <c:ptCount val="4"/>
                      <c:pt idx="0">
                        <c:v>0.01</c:v>
                      </c:pt>
                      <c:pt idx="1">
                        <c:v>0.1</c:v>
                      </c:pt>
                      <c:pt idx="2">
                        <c:v>0.3</c:v>
                      </c:pt>
                      <c:pt idx="3">
                        <c:v>0.5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Sheet1!$I$7:$I$10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5.46</c:v>
                      </c:pt>
                      <c:pt idx="1">
                        <c:v>5.21</c:v>
                      </c:pt>
                      <c:pt idx="2">
                        <c:v>5.21</c:v>
                      </c:pt>
                      <c:pt idx="3">
                        <c:v>5.37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FC40-4DF4-8493-C3C128D8F8A6}"/>
                  </c:ext>
                </c:extLst>
              </c15:ser>
            </c15:filteredBarSeries>
          </c:ext>
        </c:extLst>
      </c:barChart>
      <c:catAx>
        <c:axId val="1842607375"/>
        <c:scaling>
          <c:orientation val="minMax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842607791"/>
        <c:crosses val="autoZero"/>
        <c:auto val="1"/>
        <c:lblAlgn val="ctr"/>
        <c:lblOffset val="100"/>
        <c:noMultiLvlLbl val="0"/>
      </c:catAx>
      <c:valAx>
        <c:axId val="1842607791"/>
        <c:scaling>
          <c:orientation val="minMax"/>
          <c:min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842607375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/>
              <a:t>  Non-Talent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2"/>
            <c:spPr>
              <a:gradFill>
                <a:gsLst>
                  <a:gs pos="0">
                    <a:srgbClr val="FF6174">
                      <a:lumMod val="5000"/>
                      <a:lumOff val="95000"/>
                    </a:srgbClr>
                  </a:gs>
                  <a:gs pos="74000">
                    <a:srgbClr val="FF6174">
                      <a:lumMod val="45000"/>
                      <a:lumOff val="55000"/>
                    </a:srgbClr>
                  </a:gs>
                  <a:gs pos="83000">
                    <a:srgbClr val="FF6174">
                      <a:lumMod val="45000"/>
                      <a:lumOff val="55000"/>
                    </a:srgbClr>
                  </a:gs>
                  <a:gs pos="100000">
                    <a:srgbClr val="FF6174">
                      <a:lumMod val="30000"/>
                      <a:lumOff val="70000"/>
                    </a:srgbClr>
                  </a:gs>
                </a:gsLst>
                <a:lin ang="5400000" scaled="1"/>
              </a:gra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Lit>
              <c:formatCode>0.00</c:formatCode>
              <c:ptCount val="207"/>
              <c:pt idx="0">
                <c:v>1</c:v>
              </c:pt>
              <c:pt idx="1">
                <c:v>1.6</c:v>
              </c:pt>
              <c:pt idx="2">
                <c:v>2.8</c:v>
              </c:pt>
              <c:pt idx="3">
                <c:v>3</c:v>
              </c:pt>
              <c:pt idx="4">
                <c:v>3</c:v>
              </c:pt>
              <c:pt idx="5">
                <c:v>3</c:v>
              </c:pt>
              <c:pt idx="6">
                <c:v>3.2</c:v>
              </c:pt>
              <c:pt idx="7">
                <c:v>3.2</c:v>
              </c:pt>
              <c:pt idx="8">
                <c:v>2.8</c:v>
              </c:pt>
              <c:pt idx="9">
                <c:v>3.2</c:v>
              </c:pt>
              <c:pt idx="10">
                <c:v>3.2</c:v>
              </c:pt>
              <c:pt idx="11">
                <c:v>3.4</c:v>
              </c:pt>
              <c:pt idx="12">
                <c:v>4</c:v>
              </c:pt>
              <c:pt idx="13">
                <c:v>4.2</c:v>
              </c:pt>
              <c:pt idx="14">
                <c:v>1</c:v>
              </c:pt>
              <c:pt idx="15">
                <c:v>1.2</c:v>
              </c:pt>
              <c:pt idx="16">
                <c:v>2.4</c:v>
              </c:pt>
              <c:pt idx="17">
                <c:v>2.6</c:v>
              </c:pt>
              <c:pt idx="18">
                <c:v>2.8</c:v>
              </c:pt>
              <c:pt idx="19">
                <c:v>3</c:v>
              </c:pt>
              <c:pt idx="20">
                <c:v>3.2</c:v>
              </c:pt>
              <c:pt idx="21">
                <c:v>3.4</c:v>
              </c:pt>
              <c:pt idx="22">
                <c:v>3.4</c:v>
              </c:pt>
              <c:pt idx="23">
                <c:v>3.8</c:v>
              </c:pt>
              <c:pt idx="24">
                <c:v>3.8</c:v>
              </c:pt>
              <c:pt idx="25">
                <c:v>3.8</c:v>
              </c:pt>
              <c:pt idx="26">
                <c:v>4.4000000000000004</c:v>
              </c:pt>
              <c:pt idx="27">
                <c:v>4.4000000000000004</c:v>
              </c:pt>
              <c:pt idx="28">
                <c:v>1.6</c:v>
              </c:pt>
              <c:pt idx="29">
                <c:v>1.6</c:v>
              </c:pt>
              <c:pt idx="30">
                <c:v>1.8</c:v>
              </c:pt>
              <c:pt idx="31">
                <c:v>3</c:v>
              </c:pt>
              <c:pt idx="32">
                <c:v>3.2</c:v>
              </c:pt>
              <c:pt idx="33">
                <c:v>3.4</c:v>
              </c:pt>
              <c:pt idx="34">
                <c:v>3.6</c:v>
              </c:pt>
              <c:pt idx="35">
                <c:v>3.8</c:v>
              </c:pt>
              <c:pt idx="36">
                <c:v>4</c:v>
              </c:pt>
              <c:pt idx="37">
                <c:v>4.2</c:v>
              </c:pt>
              <c:pt idx="38">
                <c:v>4.4000000000000004</c:v>
              </c:pt>
              <c:pt idx="39">
                <c:v>1</c:v>
              </c:pt>
              <c:pt idx="40">
                <c:v>1.8</c:v>
              </c:pt>
              <c:pt idx="41">
                <c:v>2</c:v>
              </c:pt>
              <c:pt idx="42">
                <c:v>2.2000000000000002</c:v>
              </c:pt>
              <c:pt idx="43">
                <c:v>2.2000000000000002</c:v>
              </c:pt>
              <c:pt idx="44">
                <c:v>2.6</c:v>
              </c:pt>
              <c:pt idx="45">
                <c:v>2.6</c:v>
              </c:pt>
              <c:pt idx="46">
                <c:v>2.8</c:v>
              </c:pt>
              <c:pt idx="47">
                <c:v>2.8</c:v>
              </c:pt>
              <c:pt idx="48">
                <c:v>2.8</c:v>
              </c:pt>
              <c:pt idx="49">
                <c:v>2.8</c:v>
              </c:pt>
              <c:pt idx="50">
                <c:v>3</c:v>
              </c:pt>
              <c:pt idx="51">
                <c:v>3</c:v>
              </c:pt>
              <c:pt idx="52">
                <c:v>3.2</c:v>
              </c:pt>
              <c:pt idx="53">
                <c:v>3.2</c:v>
              </c:pt>
              <c:pt idx="54">
                <c:v>3.4</c:v>
              </c:pt>
              <c:pt idx="55">
                <c:v>3.4</c:v>
              </c:pt>
              <c:pt idx="56">
                <c:v>3.4</c:v>
              </c:pt>
              <c:pt idx="57">
                <c:v>3.4</c:v>
              </c:pt>
              <c:pt idx="58">
                <c:v>3.4</c:v>
              </c:pt>
              <c:pt idx="59">
                <c:v>3.6</c:v>
              </c:pt>
              <c:pt idx="60">
                <c:v>3.6</c:v>
              </c:pt>
              <c:pt idx="61">
                <c:v>3.6</c:v>
              </c:pt>
              <c:pt idx="62">
                <c:v>3.8</c:v>
              </c:pt>
              <c:pt idx="63">
                <c:v>4</c:v>
              </c:pt>
              <c:pt idx="64">
                <c:v>4.2</c:v>
              </c:pt>
              <c:pt idx="65">
                <c:v>4.2</c:v>
              </c:pt>
              <c:pt idx="66">
                <c:v>4.2</c:v>
              </c:pt>
              <c:pt idx="67">
                <c:v>4.4000000000000004</c:v>
              </c:pt>
              <c:pt idx="68">
                <c:v>4.4000000000000004</c:v>
              </c:pt>
              <c:pt idx="69">
                <c:v>4.5999999999999996</c:v>
              </c:pt>
              <c:pt idx="70">
                <c:v>5</c:v>
              </c:pt>
              <c:pt idx="71">
                <c:v>5</c:v>
              </c:pt>
              <c:pt idx="72">
                <c:v>1.6</c:v>
              </c:pt>
              <c:pt idx="73">
                <c:v>2.4</c:v>
              </c:pt>
              <c:pt idx="74">
                <c:v>5</c:v>
              </c:pt>
              <c:pt idx="75">
                <c:v>2.2000000000000002</c:v>
              </c:pt>
              <c:pt idx="76">
                <c:v>3.2</c:v>
              </c:pt>
              <c:pt idx="77">
                <c:v>4.2</c:v>
              </c:pt>
              <c:pt idx="78">
                <c:v>4.4000000000000004</c:v>
              </c:pt>
              <c:pt idx="79">
                <c:v>3.6</c:v>
              </c:pt>
              <c:pt idx="80">
                <c:v>3.6</c:v>
              </c:pt>
              <c:pt idx="81">
                <c:v>1.6</c:v>
              </c:pt>
              <c:pt idx="82">
                <c:v>2.2000000000000002</c:v>
              </c:pt>
              <c:pt idx="83">
                <c:v>3.6</c:v>
              </c:pt>
              <c:pt idx="84">
                <c:v>4.8</c:v>
              </c:pt>
              <c:pt idx="85">
                <c:v>1.4</c:v>
              </c:pt>
              <c:pt idx="86">
                <c:v>1.8</c:v>
              </c:pt>
              <c:pt idx="87">
                <c:v>1.8</c:v>
              </c:pt>
              <c:pt idx="88">
                <c:v>2.2000000000000002</c:v>
              </c:pt>
              <c:pt idx="89">
                <c:v>2.2000000000000002</c:v>
              </c:pt>
              <c:pt idx="90">
                <c:v>2.4</c:v>
              </c:pt>
              <c:pt idx="91">
                <c:v>2.4</c:v>
              </c:pt>
              <c:pt idx="92">
                <c:v>2.4</c:v>
              </c:pt>
              <c:pt idx="93">
                <c:v>2.6</c:v>
              </c:pt>
              <c:pt idx="94">
                <c:v>2.6</c:v>
              </c:pt>
              <c:pt idx="95">
                <c:v>2.8</c:v>
              </c:pt>
              <c:pt idx="96">
                <c:v>2.8</c:v>
              </c:pt>
              <c:pt idx="97">
                <c:v>2.8</c:v>
              </c:pt>
              <c:pt idx="98">
                <c:v>3</c:v>
              </c:pt>
              <c:pt idx="99">
                <c:v>3</c:v>
              </c:pt>
              <c:pt idx="100">
                <c:v>3.2</c:v>
              </c:pt>
              <c:pt idx="101">
                <c:v>3.2</c:v>
              </c:pt>
              <c:pt idx="102">
                <c:v>3.2</c:v>
              </c:pt>
              <c:pt idx="103">
                <c:v>3.4</c:v>
              </c:pt>
              <c:pt idx="104">
                <c:v>3.6</c:v>
              </c:pt>
              <c:pt idx="105">
                <c:v>3.6</c:v>
              </c:pt>
              <c:pt idx="106">
                <c:v>3.8</c:v>
              </c:pt>
              <c:pt idx="107">
                <c:v>3.8</c:v>
              </c:pt>
              <c:pt idx="108">
                <c:v>4</c:v>
              </c:pt>
              <c:pt idx="109">
                <c:v>4.2</c:v>
              </c:pt>
              <c:pt idx="110">
                <c:v>4.2</c:v>
              </c:pt>
              <c:pt idx="111">
                <c:v>4.8</c:v>
              </c:pt>
              <c:pt idx="112">
                <c:v>1.8</c:v>
              </c:pt>
              <c:pt idx="113">
                <c:v>4</c:v>
              </c:pt>
              <c:pt idx="114">
                <c:v>2.2000000000000002</c:v>
              </c:pt>
              <c:pt idx="115">
                <c:v>1.4</c:v>
              </c:pt>
              <c:pt idx="116">
                <c:v>3.4</c:v>
              </c:pt>
              <c:pt idx="117">
                <c:v>4</c:v>
              </c:pt>
              <c:pt idx="118">
                <c:v>2</c:v>
              </c:pt>
              <c:pt idx="119">
                <c:v>2.8</c:v>
              </c:pt>
              <c:pt idx="120">
                <c:v>3.4</c:v>
              </c:pt>
              <c:pt idx="121">
                <c:v>4.4000000000000004</c:v>
              </c:pt>
              <c:pt idx="122">
                <c:v>4.5999999999999996</c:v>
              </c:pt>
              <c:pt idx="123">
                <c:v>1.6</c:v>
              </c:pt>
              <c:pt idx="124">
                <c:v>2.4</c:v>
              </c:pt>
              <c:pt idx="125">
                <c:v>2.6</c:v>
              </c:pt>
              <c:pt idx="126">
                <c:v>2.8</c:v>
              </c:pt>
              <c:pt idx="127">
                <c:v>3.4</c:v>
              </c:pt>
              <c:pt idx="128">
                <c:v>3.6</c:v>
              </c:pt>
              <c:pt idx="129">
                <c:v>3.6</c:v>
              </c:pt>
              <c:pt idx="130">
                <c:v>4</c:v>
              </c:pt>
              <c:pt idx="131">
                <c:v>2.8</c:v>
              </c:pt>
              <c:pt idx="132">
                <c:v>3</c:v>
              </c:pt>
              <c:pt idx="133">
                <c:v>4</c:v>
              </c:pt>
              <c:pt idx="134">
                <c:v>5</c:v>
              </c:pt>
              <c:pt idx="135">
                <c:v>3.8</c:v>
              </c:pt>
              <c:pt idx="136">
                <c:v>3</c:v>
              </c:pt>
              <c:pt idx="137">
                <c:v>3.4</c:v>
              </c:pt>
              <c:pt idx="138">
                <c:v>3.8</c:v>
              </c:pt>
              <c:pt idx="139">
                <c:v>4</c:v>
              </c:pt>
              <c:pt idx="140">
                <c:v>4.2</c:v>
              </c:pt>
              <c:pt idx="141">
                <c:v>4.8</c:v>
              </c:pt>
              <c:pt idx="142">
                <c:v>4.8</c:v>
              </c:pt>
              <c:pt idx="143">
                <c:v>5</c:v>
              </c:pt>
              <c:pt idx="144">
                <c:v>5</c:v>
              </c:pt>
              <c:pt idx="145">
                <c:v>5</c:v>
              </c:pt>
              <c:pt idx="146">
                <c:v>3.6</c:v>
              </c:pt>
              <c:pt idx="147">
                <c:v>3.2</c:v>
              </c:pt>
              <c:pt idx="148">
                <c:v>3.2</c:v>
              </c:pt>
              <c:pt idx="149">
                <c:v>3.8</c:v>
              </c:pt>
              <c:pt idx="150">
                <c:v>4.4000000000000004</c:v>
              </c:pt>
              <c:pt idx="151">
                <c:v>4.4000000000000004</c:v>
              </c:pt>
              <c:pt idx="152">
                <c:v>5</c:v>
              </c:pt>
              <c:pt idx="153">
                <c:v>2.8</c:v>
              </c:pt>
              <c:pt idx="154">
                <c:v>4.4000000000000004</c:v>
              </c:pt>
              <c:pt idx="155">
                <c:v>3.8</c:v>
              </c:pt>
              <c:pt idx="156">
                <c:v>4.4000000000000004</c:v>
              </c:pt>
              <c:pt idx="157">
                <c:v>4.8</c:v>
              </c:pt>
              <c:pt idx="158">
                <c:v>1.4</c:v>
              </c:pt>
              <c:pt idx="159">
                <c:v>1.4</c:v>
              </c:pt>
              <c:pt idx="160">
                <c:v>3</c:v>
              </c:pt>
              <c:pt idx="161">
                <c:v>2.6</c:v>
              </c:pt>
              <c:pt idx="162">
                <c:v>2.6</c:v>
              </c:pt>
              <c:pt idx="163">
                <c:v>3</c:v>
              </c:pt>
              <c:pt idx="164">
                <c:v>1.8</c:v>
              </c:pt>
              <c:pt idx="165">
                <c:v>2.4</c:v>
              </c:pt>
              <c:pt idx="166">
                <c:v>3</c:v>
              </c:pt>
              <c:pt idx="167">
                <c:v>4</c:v>
              </c:pt>
              <c:pt idx="168">
                <c:v>4.4000000000000004</c:v>
              </c:pt>
              <c:pt idx="169">
                <c:v>1.4</c:v>
              </c:pt>
              <c:pt idx="170">
                <c:v>1.4</c:v>
              </c:pt>
              <c:pt idx="171">
                <c:v>1.6</c:v>
              </c:pt>
              <c:pt idx="172">
                <c:v>1.6</c:v>
              </c:pt>
              <c:pt idx="173">
                <c:v>1.6</c:v>
              </c:pt>
              <c:pt idx="174">
                <c:v>1.6</c:v>
              </c:pt>
              <c:pt idx="175">
                <c:v>2.6</c:v>
              </c:pt>
              <c:pt idx="176">
                <c:v>3.2</c:v>
              </c:pt>
              <c:pt idx="177">
                <c:v>3.4</c:v>
              </c:pt>
              <c:pt idx="178">
                <c:v>4</c:v>
              </c:pt>
              <c:pt idx="179">
                <c:v>4</c:v>
              </c:pt>
              <c:pt idx="180">
                <c:v>4</c:v>
              </c:pt>
              <c:pt idx="181">
                <c:v>4.2</c:v>
              </c:pt>
              <c:pt idx="182">
                <c:v>4.2</c:v>
              </c:pt>
              <c:pt idx="183">
                <c:v>4.8</c:v>
              </c:pt>
              <c:pt idx="184">
                <c:v>1.8</c:v>
              </c:pt>
              <c:pt idx="185">
                <c:v>3.8</c:v>
              </c:pt>
              <c:pt idx="186">
                <c:v>1.8</c:v>
              </c:pt>
              <c:pt idx="187">
                <c:v>3.8</c:v>
              </c:pt>
              <c:pt idx="188">
                <c:v>1.2</c:v>
              </c:pt>
              <c:pt idx="189">
                <c:v>3.8</c:v>
              </c:pt>
              <c:pt idx="190">
                <c:v>2.2000000000000002</c:v>
              </c:pt>
              <c:pt idx="191">
                <c:v>2.4</c:v>
              </c:pt>
              <c:pt idx="192">
                <c:v>3</c:v>
              </c:pt>
              <c:pt idx="193">
                <c:v>3.2</c:v>
              </c:pt>
              <c:pt idx="194">
                <c:v>3.4</c:v>
              </c:pt>
              <c:pt idx="195">
                <c:v>3.4</c:v>
              </c:pt>
              <c:pt idx="196">
                <c:v>4</c:v>
              </c:pt>
              <c:pt idx="197">
                <c:v>4</c:v>
              </c:pt>
              <c:pt idx="198">
                <c:v>2.4</c:v>
              </c:pt>
              <c:pt idx="199">
                <c:v>3.6</c:v>
              </c:pt>
              <c:pt idx="200">
                <c:v>3.4</c:v>
              </c:pt>
              <c:pt idx="201">
                <c:v>3.4</c:v>
              </c:pt>
              <c:pt idx="202">
                <c:v>4.2</c:v>
              </c:pt>
              <c:pt idx="203">
                <c:v>3.8</c:v>
              </c:pt>
              <c:pt idx="204">
                <c:v>2.6</c:v>
              </c:pt>
              <c:pt idx="205">
                <c:v>4.5999999999999996</c:v>
              </c:pt>
              <c:pt idx="206">
                <c:v>3</c:v>
              </c:pt>
            </c:numLit>
          </c:xVal>
          <c:yVal>
            <c:numLit>
              <c:formatCode>0.00</c:formatCode>
              <c:ptCount val="207"/>
              <c:pt idx="0">
                <c:v>1</c:v>
              </c:pt>
              <c:pt idx="1">
                <c:v>1</c:v>
              </c:pt>
              <c:pt idx="2">
                <c:v>1</c:v>
              </c:pt>
              <c:pt idx="3">
                <c:v>1</c:v>
              </c:pt>
              <c:pt idx="4">
                <c:v>1</c:v>
              </c:pt>
              <c:pt idx="5">
                <c:v>1</c:v>
              </c:pt>
              <c:pt idx="6">
                <c:v>1</c:v>
              </c:pt>
              <c:pt idx="7">
                <c:v>1</c:v>
              </c:pt>
              <c:pt idx="8">
                <c:v>2</c:v>
              </c:pt>
              <c:pt idx="9">
                <c:v>2</c:v>
              </c:pt>
              <c:pt idx="10">
                <c:v>2</c:v>
              </c:pt>
              <c:pt idx="11">
                <c:v>2</c:v>
              </c:pt>
              <c:pt idx="12">
                <c:v>2</c:v>
              </c:pt>
              <c:pt idx="13">
                <c:v>2</c:v>
              </c:pt>
              <c:pt idx="14">
                <c:v>3</c:v>
              </c:pt>
              <c:pt idx="15">
                <c:v>3</c:v>
              </c:pt>
              <c:pt idx="16">
                <c:v>3</c:v>
              </c:pt>
              <c:pt idx="17">
                <c:v>3</c:v>
              </c:pt>
              <c:pt idx="18">
                <c:v>3</c:v>
              </c:pt>
              <c:pt idx="19">
                <c:v>3</c:v>
              </c:pt>
              <c:pt idx="20">
                <c:v>3</c:v>
              </c:pt>
              <c:pt idx="21">
                <c:v>3</c:v>
              </c:pt>
              <c:pt idx="22">
                <c:v>3</c:v>
              </c:pt>
              <c:pt idx="23">
                <c:v>3</c:v>
              </c:pt>
              <c:pt idx="24">
                <c:v>3</c:v>
              </c:pt>
              <c:pt idx="25">
                <c:v>3</c:v>
              </c:pt>
              <c:pt idx="26">
                <c:v>3</c:v>
              </c:pt>
              <c:pt idx="27">
                <c:v>3</c:v>
              </c:pt>
              <c:pt idx="28">
                <c:v>4</c:v>
              </c:pt>
              <c:pt idx="29">
                <c:v>4</c:v>
              </c:pt>
              <c:pt idx="30">
                <c:v>4</c:v>
              </c:pt>
              <c:pt idx="31">
                <c:v>4</c:v>
              </c:pt>
              <c:pt idx="32">
                <c:v>4</c:v>
              </c:pt>
              <c:pt idx="33">
                <c:v>4</c:v>
              </c:pt>
              <c:pt idx="34">
                <c:v>4</c:v>
              </c:pt>
              <c:pt idx="35">
                <c:v>4</c:v>
              </c:pt>
              <c:pt idx="36">
                <c:v>4</c:v>
              </c:pt>
              <c:pt idx="37">
                <c:v>4</c:v>
              </c:pt>
              <c:pt idx="38">
                <c:v>4</c:v>
              </c:pt>
              <c:pt idx="39">
                <c:v>5</c:v>
              </c:pt>
              <c:pt idx="40">
                <c:v>5</c:v>
              </c:pt>
              <c:pt idx="41">
                <c:v>5</c:v>
              </c:pt>
              <c:pt idx="42">
                <c:v>5</c:v>
              </c:pt>
              <c:pt idx="43">
                <c:v>5</c:v>
              </c:pt>
              <c:pt idx="44">
                <c:v>5</c:v>
              </c:pt>
              <c:pt idx="45">
                <c:v>5</c:v>
              </c:pt>
              <c:pt idx="46">
                <c:v>5</c:v>
              </c:pt>
              <c:pt idx="47">
                <c:v>5</c:v>
              </c:pt>
              <c:pt idx="48">
                <c:v>5</c:v>
              </c:pt>
              <c:pt idx="49">
                <c:v>5</c:v>
              </c:pt>
              <c:pt idx="50">
                <c:v>5</c:v>
              </c:pt>
              <c:pt idx="51">
                <c:v>5</c:v>
              </c:pt>
              <c:pt idx="52">
                <c:v>5</c:v>
              </c:pt>
              <c:pt idx="53">
                <c:v>5</c:v>
              </c:pt>
              <c:pt idx="54">
                <c:v>5</c:v>
              </c:pt>
              <c:pt idx="55">
                <c:v>5</c:v>
              </c:pt>
              <c:pt idx="56">
                <c:v>5</c:v>
              </c:pt>
              <c:pt idx="57">
                <c:v>5</c:v>
              </c:pt>
              <c:pt idx="58">
                <c:v>5</c:v>
              </c:pt>
              <c:pt idx="59">
                <c:v>5</c:v>
              </c:pt>
              <c:pt idx="60">
                <c:v>5</c:v>
              </c:pt>
              <c:pt idx="61">
                <c:v>5</c:v>
              </c:pt>
              <c:pt idx="62">
                <c:v>5</c:v>
              </c:pt>
              <c:pt idx="63">
                <c:v>5</c:v>
              </c:pt>
              <c:pt idx="64">
                <c:v>5</c:v>
              </c:pt>
              <c:pt idx="65">
                <c:v>5</c:v>
              </c:pt>
              <c:pt idx="66">
                <c:v>5</c:v>
              </c:pt>
              <c:pt idx="67">
                <c:v>5</c:v>
              </c:pt>
              <c:pt idx="68">
                <c:v>5</c:v>
              </c:pt>
              <c:pt idx="69">
                <c:v>5</c:v>
              </c:pt>
              <c:pt idx="70">
                <c:v>5</c:v>
              </c:pt>
              <c:pt idx="71">
                <c:v>5</c:v>
              </c:pt>
              <c:pt idx="72">
                <c:v>6</c:v>
              </c:pt>
              <c:pt idx="73">
                <c:v>6</c:v>
              </c:pt>
              <c:pt idx="74">
                <c:v>6</c:v>
              </c:pt>
              <c:pt idx="75">
                <c:v>7</c:v>
              </c:pt>
              <c:pt idx="76">
                <c:v>7</c:v>
              </c:pt>
              <c:pt idx="77">
                <c:v>7</c:v>
              </c:pt>
              <c:pt idx="78">
                <c:v>7</c:v>
              </c:pt>
              <c:pt idx="79">
                <c:v>8</c:v>
              </c:pt>
              <c:pt idx="80">
                <c:v>8</c:v>
              </c:pt>
              <c:pt idx="81">
                <c:v>9</c:v>
              </c:pt>
              <c:pt idx="82">
                <c:v>9</c:v>
              </c:pt>
              <c:pt idx="83">
                <c:v>9</c:v>
              </c:pt>
              <c:pt idx="84">
                <c:v>9</c:v>
              </c:pt>
              <c:pt idx="85">
                <c:v>10</c:v>
              </c:pt>
              <c:pt idx="86">
                <c:v>10</c:v>
              </c:pt>
              <c:pt idx="87">
                <c:v>10</c:v>
              </c:pt>
              <c:pt idx="88">
                <c:v>10</c:v>
              </c:pt>
              <c:pt idx="89">
                <c:v>10</c:v>
              </c:pt>
              <c:pt idx="90">
                <c:v>10</c:v>
              </c:pt>
              <c:pt idx="91">
                <c:v>10</c:v>
              </c:pt>
              <c:pt idx="92">
                <c:v>10</c:v>
              </c:pt>
              <c:pt idx="93">
                <c:v>10</c:v>
              </c:pt>
              <c:pt idx="94">
                <c:v>10</c:v>
              </c:pt>
              <c:pt idx="95">
                <c:v>10</c:v>
              </c:pt>
              <c:pt idx="96">
                <c:v>10</c:v>
              </c:pt>
              <c:pt idx="97">
                <c:v>10</c:v>
              </c:pt>
              <c:pt idx="98">
                <c:v>10</c:v>
              </c:pt>
              <c:pt idx="99">
                <c:v>10</c:v>
              </c:pt>
              <c:pt idx="100">
                <c:v>10</c:v>
              </c:pt>
              <c:pt idx="101">
                <c:v>10</c:v>
              </c:pt>
              <c:pt idx="102">
                <c:v>10</c:v>
              </c:pt>
              <c:pt idx="103">
                <c:v>10</c:v>
              </c:pt>
              <c:pt idx="104">
                <c:v>10</c:v>
              </c:pt>
              <c:pt idx="105">
                <c:v>10</c:v>
              </c:pt>
              <c:pt idx="106">
                <c:v>10</c:v>
              </c:pt>
              <c:pt idx="107">
                <c:v>10</c:v>
              </c:pt>
              <c:pt idx="108">
                <c:v>10</c:v>
              </c:pt>
              <c:pt idx="109">
                <c:v>10</c:v>
              </c:pt>
              <c:pt idx="110">
                <c:v>10</c:v>
              </c:pt>
              <c:pt idx="111">
                <c:v>10</c:v>
              </c:pt>
              <c:pt idx="112">
                <c:v>11</c:v>
              </c:pt>
              <c:pt idx="113">
                <c:v>11</c:v>
              </c:pt>
              <c:pt idx="114">
                <c:v>12</c:v>
              </c:pt>
              <c:pt idx="115">
                <c:v>13</c:v>
              </c:pt>
              <c:pt idx="116">
                <c:v>13</c:v>
              </c:pt>
              <c:pt idx="117">
                <c:v>13</c:v>
              </c:pt>
              <c:pt idx="118">
                <c:v>14</c:v>
              </c:pt>
              <c:pt idx="119">
                <c:v>14</c:v>
              </c:pt>
              <c:pt idx="120">
                <c:v>14</c:v>
              </c:pt>
              <c:pt idx="121">
                <c:v>14</c:v>
              </c:pt>
              <c:pt idx="122">
                <c:v>14</c:v>
              </c:pt>
              <c:pt idx="123">
                <c:v>15</c:v>
              </c:pt>
              <c:pt idx="124">
                <c:v>15</c:v>
              </c:pt>
              <c:pt idx="125">
                <c:v>15</c:v>
              </c:pt>
              <c:pt idx="126">
                <c:v>15</c:v>
              </c:pt>
              <c:pt idx="127">
                <c:v>15</c:v>
              </c:pt>
              <c:pt idx="128">
                <c:v>15</c:v>
              </c:pt>
              <c:pt idx="129">
                <c:v>15</c:v>
              </c:pt>
              <c:pt idx="130">
                <c:v>15</c:v>
              </c:pt>
              <c:pt idx="131">
                <c:v>16</c:v>
              </c:pt>
              <c:pt idx="132">
                <c:v>16</c:v>
              </c:pt>
              <c:pt idx="133">
                <c:v>16</c:v>
              </c:pt>
              <c:pt idx="134">
                <c:v>17</c:v>
              </c:pt>
              <c:pt idx="135">
                <c:v>19</c:v>
              </c:pt>
              <c:pt idx="136">
                <c:v>20</c:v>
              </c:pt>
              <c:pt idx="137">
                <c:v>20</c:v>
              </c:pt>
              <c:pt idx="138">
                <c:v>20</c:v>
              </c:pt>
              <c:pt idx="139">
                <c:v>20</c:v>
              </c:pt>
              <c:pt idx="140">
                <c:v>20</c:v>
              </c:pt>
              <c:pt idx="141">
                <c:v>20</c:v>
              </c:pt>
              <c:pt idx="142">
                <c:v>20</c:v>
              </c:pt>
              <c:pt idx="143">
                <c:v>20</c:v>
              </c:pt>
              <c:pt idx="144">
                <c:v>20</c:v>
              </c:pt>
              <c:pt idx="145">
                <c:v>20</c:v>
              </c:pt>
              <c:pt idx="146">
                <c:v>24</c:v>
              </c:pt>
              <c:pt idx="147">
                <c:v>25</c:v>
              </c:pt>
              <c:pt idx="148">
                <c:v>25</c:v>
              </c:pt>
              <c:pt idx="149">
                <c:v>25</c:v>
              </c:pt>
              <c:pt idx="150">
                <c:v>25</c:v>
              </c:pt>
              <c:pt idx="151">
                <c:v>25</c:v>
              </c:pt>
              <c:pt idx="152">
                <c:v>25</c:v>
              </c:pt>
              <c:pt idx="153">
                <c:v>26</c:v>
              </c:pt>
              <c:pt idx="154">
                <c:v>26</c:v>
              </c:pt>
              <c:pt idx="155">
                <c:v>30</c:v>
              </c:pt>
              <c:pt idx="156">
                <c:v>38</c:v>
              </c:pt>
              <c:pt idx="157">
                <c:v>38</c:v>
              </c:pt>
              <c:pt idx="158">
                <c:v>1</c:v>
              </c:pt>
              <c:pt idx="159">
                <c:v>1</c:v>
              </c:pt>
              <c:pt idx="160">
                <c:v>1</c:v>
              </c:pt>
              <c:pt idx="161">
                <c:v>3</c:v>
              </c:pt>
              <c:pt idx="162">
                <c:v>3</c:v>
              </c:pt>
              <c:pt idx="163">
                <c:v>3</c:v>
              </c:pt>
              <c:pt idx="164">
                <c:v>4</c:v>
              </c:pt>
              <c:pt idx="165">
                <c:v>4</c:v>
              </c:pt>
              <c:pt idx="166">
                <c:v>4</c:v>
              </c:pt>
              <c:pt idx="167">
                <c:v>4</c:v>
              </c:pt>
              <c:pt idx="168">
                <c:v>4</c:v>
              </c:pt>
              <c:pt idx="169">
                <c:v>5</c:v>
              </c:pt>
              <c:pt idx="170">
                <c:v>5</c:v>
              </c:pt>
              <c:pt idx="171">
                <c:v>5</c:v>
              </c:pt>
              <c:pt idx="172">
                <c:v>5</c:v>
              </c:pt>
              <c:pt idx="173">
                <c:v>5</c:v>
              </c:pt>
              <c:pt idx="174">
                <c:v>5</c:v>
              </c:pt>
              <c:pt idx="175">
                <c:v>5</c:v>
              </c:pt>
              <c:pt idx="176">
                <c:v>5</c:v>
              </c:pt>
              <c:pt idx="177">
                <c:v>5</c:v>
              </c:pt>
              <c:pt idx="178">
                <c:v>5</c:v>
              </c:pt>
              <c:pt idx="179">
                <c:v>5</c:v>
              </c:pt>
              <c:pt idx="180">
                <c:v>5</c:v>
              </c:pt>
              <c:pt idx="181">
                <c:v>5</c:v>
              </c:pt>
              <c:pt idx="182">
                <c:v>5</c:v>
              </c:pt>
              <c:pt idx="183">
                <c:v>5</c:v>
              </c:pt>
              <c:pt idx="184">
                <c:v>7</c:v>
              </c:pt>
              <c:pt idx="185">
                <c:v>7</c:v>
              </c:pt>
              <c:pt idx="186">
                <c:v>8</c:v>
              </c:pt>
              <c:pt idx="187">
                <c:v>8</c:v>
              </c:pt>
              <c:pt idx="188">
                <c:v>9</c:v>
              </c:pt>
              <c:pt idx="189">
                <c:v>9</c:v>
              </c:pt>
              <c:pt idx="190">
                <c:v>10</c:v>
              </c:pt>
              <c:pt idx="191">
                <c:v>10</c:v>
              </c:pt>
              <c:pt idx="192">
                <c:v>10</c:v>
              </c:pt>
              <c:pt idx="193">
                <c:v>10</c:v>
              </c:pt>
              <c:pt idx="194">
                <c:v>10</c:v>
              </c:pt>
              <c:pt idx="195">
                <c:v>10</c:v>
              </c:pt>
              <c:pt idx="196">
                <c:v>10</c:v>
              </c:pt>
              <c:pt idx="197">
                <c:v>10</c:v>
              </c:pt>
              <c:pt idx="198">
                <c:v>12</c:v>
              </c:pt>
              <c:pt idx="199">
                <c:v>14</c:v>
              </c:pt>
              <c:pt idx="200">
                <c:v>15</c:v>
              </c:pt>
              <c:pt idx="201">
                <c:v>15</c:v>
              </c:pt>
              <c:pt idx="202">
                <c:v>17</c:v>
              </c:pt>
              <c:pt idx="203">
                <c:v>20</c:v>
              </c:pt>
              <c:pt idx="204">
                <c:v>21</c:v>
              </c:pt>
              <c:pt idx="205">
                <c:v>26</c:v>
              </c:pt>
              <c:pt idx="206">
                <c:v>36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1-048E-4245-9FCB-911B392592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1954592"/>
        <c:axId val="541954264"/>
      </c:scatterChart>
      <c:valAx>
        <c:axId val="541954592"/>
        <c:scaling>
          <c:orientation val="minMax"/>
          <c:max val="5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/>
                  <a:t>Envy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541954264"/>
        <c:crosses val="autoZero"/>
        <c:crossBetween val="midCat"/>
      </c:valAx>
      <c:valAx>
        <c:axId val="541954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/>
                  <a:t>INCL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5419545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/>
              <a:t>Talent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2"/>
            <c:spPr>
              <a:gradFill>
                <a:gsLst>
                  <a:gs pos="0">
                    <a:srgbClr val="FF6174">
                      <a:lumMod val="5000"/>
                      <a:lumOff val="95000"/>
                    </a:srgbClr>
                  </a:gs>
                  <a:gs pos="74000">
                    <a:srgbClr val="FF6174">
                      <a:lumMod val="45000"/>
                      <a:lumOff val="55000"/>
                    </a:srgbClr>
                  </a:gs>
                  <a:gs pos="83000">
                    <a:srgbClr val="FF6174">
                      <a:lumMod val="45000"/>
                      <a:lumOff val="55000"/>
                    </a:srgbClr>
                  </a:gs>
                  <a:gs pos="100000">
                    <a:srgbClr val="FF6174">
                      <a:lumMod val="30000"/>
                      <a:lumOff val="70000"/>
                    </a:srgbClr>
                  </a:gs>
                </a:gsLst>
                <a:lin ang="5400000" scaled="1"/>
              </a:gra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 cmpd="thinThick">
                <a:solidFill>
                  <a:srgbClr val="FF6174"/>
                </a:solidFill>
                <a:prstDash val="sysDot"/>
              </a:ln>
              <a:effectLst>
                <a:glow>
                  <a:srgbClr val="FF6174">
                    <a:alpha val="40000"/>
                  </a:srgbClr>
                </a:glow>
                <a:outerShdw dist="50800" dir="5400000" sx="23000" sy="23000" algn="ctr" rotWithShape="0">
                  <a:srgbClr val="000000">
                    <a:alpha val="0"/>
                  </a:srgbClr>
                </a:outerShdw>
              </a:effectLst>
            </c:spPr>
            <c:trendlineType val="linear"/>
            <c:dispRSqr val="0"/>
            <c:dispEq val="0"/>
          </c:trendline>
          <c:xVal>
            <c:numLit>
              <c:formatCode>0.00</c:formatCode>
              <c:ptCount val="195"/>
              <c:pt idx="0">
                <c:v>1</c:v>
              </c:pt>
              <c:pt idx="1">
                <c:v>1</c:v>
              </c:pt>
              <c:pt idx="2">
                <c:v>1</c:v>
              </c:pt>
              <c:pt idx="3">
                <c:v>1</c:v>
              </c:pt>
              <c:pt idx="4">
                <c:v>1</c:v>
              </c:pt>
              <c:pt idx="5">
                <c:v>1</c:v>
              </c:pt>
              <c:pt idx="6">
                <c:v>1</c:v>
              </c:pt>
              <c:pt idx="7">
                <c:v>1</c:v>
              </c:pt>
              <c:pt idx="8">
                <c:v>1</c:v>
              </c:pt>
              <c:pt idx="9">
                <c:v>1</c:v>
              </c:pt>
              <c:pt idx="10">
                <c:v>1</c:v>
              </c:pt>
              <c:pt idx="11">
                <c:v>1</c:v>
              </c:pt>
              <c:pt idx="12">
                <c:v>1</c:v>
              </c:pt>
              <c:pt idx="13">
                <c:v>1</c:v>
              </c:pt>
              <c:pt idx="14">
                <c:v>1</c:v>
              </c:pt>
              <c:pt idx="15">
                <c:v>1</c:v>
              </c:pt>
              <c:pt idx="16">
                <c:v>1</c:v>
              </c:pt>
              <c:pt idx="17">
                <c:v>1</c:v>
              </c:pt>
              <c:pt idx="18">
                <c:v>1</c:v>
              </c:pt>
              <c:pt idx="19">
                <c:v>1</c:v>
              </c:pt>
              <c:pt idx="20">
                <c:v>1</c:v>
              </c:pt>
              <c:pt idx="21">
                <c:v>1</c:v>
              </c:pt>
              <c:pt idx="22">
                <c:v>1</c:v>
              </c:pt>
              <c:pt idx="23">
                <c:v>1</c:v>
              </c:pt>
              <c:pt idx="24">
                <c:v>1</c:v>
              </c:pt>
              <c:pt idx="25">
                <c:v>1</c:v>
              </c:pt>
              <c:pt idx="26">
                <c:v>1</c:v>
              </c:pt>
              <c:pt idx="27">
                <c:v>1</c:v>
              </c:pt>
              <c:pt idx="28">
                <c:v>1.333333333333333</c:v>
              </c:pt>
              <c:pt idx="29">
                <c:v>1.333333333333333</c:v>
              </c:pt>
              <c:pt idx="30">
                <c:v>1.333333333333333</c:v>
              </c:pt>
              <c:pt idx="31">
                <c:v>1.333333333333333</c:v>
              </c:pt>
              <c:pt idx="32">
                <c:v>1.333333333333333</c:v>
              </c:pt>
              <c:pt idx="33">
                <c:v>1.666666666666667</c:v>
              </c:pt>
              <c:pt idx="34">
                <c:v>1.666666666666667</c:v>
              </c:pt>
              <c:pt idx="35">
                <c:v>1.666666666666667</c:v>
              </c:pt>
              <c:pt idx="36">
                <c:v>1.666666666666667</c:v>
              </c:pt>
              <c:pt idx="37">
                <c:v>1.666666666666667</c:v>
              </c:pt>
              <c:pt idx="38">
                <c:v>1.666666666666667</c:v>
              </c:pt>
              <c:pt idx="39">
                <c:v>1.666666666666667</c:v>
              </c:pt>
              <c:pt idx="40">
                <c:v>1.666666666666667</c:v>
              </c:pt>
              <c:pt idx="41">
                <c:v>1.666666666666667</c:v>
              </c:pt>
              <c:pt idx="42">
                <c:v>2</c:v>
              </c:pt>
              <c:pt idx="43">
                <c:v>2</c:v>
              </c:pt>
              <c:pt idx="44">
                <c:v>2</c:v>
              </c:pt>
              <c:pt idx="45">
                <c:v>2</c:v>
              </c:pt>
              <c:pt idx="46">
                <c:v>2</c:v>
              </c:pt>
              <c:pt idx="47">
                <c:v>2</c:v>
              </c:pt>
              <c:pt idx="48">
                <c:v>2</c:v>
              </c:pt>
              <c:pt idx="49">
                <c:v>2</c:v>
              </c:pt>
              <c:pt idx="50">
                <c:v>2</c:v>
              </c:pt>
              <c:pt idx="51">
                <c:v>2</c:v>
              </c:pt>
              <c:pt idx="52">
                <c:v>2</c:v>
              </c:pt>
              <c:pt idx="53">
                <c:v>2</c:v>
              </c:pt>
              <c:pt idx="54">
                <c:v>2</c:v>
              </c:pt>
              <c:pt idx="55">
                <c:v>2</c:v>
              </c:pt>
              <c:pt idx="56">
                <c:v>2</c:v>
              </c:pt>
              <c:pt idx="57">
                <c:v>2</c:v>
              </c:pt>
              <c:pt idx="58">
                <c:v>2</c:v>
              </c:pt>
              <c:pt idx="59">
                <c:v>2</c:v>
              </c:pt>
              <c:pt idx="60">
                <c:v>2.333333333333333</c:v>
              </c:pt>
              <c:pt idx="61">
                <c:v>2.333333333333333</c:v>
              </c:pt>
              <c:pt idx="62">
                <c:v>2.333333333333333</c:v>
              </c:pt>
              <c:pt idx="63">
                <c:v>2.333333333333333</c:v>
              </c:pt>
              <c:pt idx="64">
                <c:v>2.333333333333333</c:v>
              </c:pt>
              <c:pt idx="65">
                <c:v>2.333333333333333</c:v>
              </c:pt>
              <c:pt idx="66">
                <c:v>2.333333333333333</c:v>
              </c:pt>
              <c:pt idx="67">
                <c:v>2.333333333333333</c:v>
              </c:pt>
              <c:pt idx="68">
                <c:v>2.666666666666667</c:v>
              </c:pt>
              <c:pt idx="69">
                <c:v>2.666666666666667</c:v>
              </c:pt>
              <c:pt idx="70">
                <c:v>2.666666666666667</c:v>
              </c:pt>
              <c:pt idx="71">
                <c:v>2.666666666666667</c:v>
              </c:pt>
              <c:pt idx="72">
                <c:v>2.666666666666667</c:v>
              </c:pt>
              <c:pt idx="73">
                <c:v>2.666666666666667</c:v>
              </c:pt>
              <c:pt idx="74">
                <c:v>3</c:v>
              </c:pt>
              <c:pt idx="75">
                <c:v>3</c:v>
              </c:pt>
              <c:pt idx="76">
                <c:v>3</c:v>
              </c:pt>
              <c:pt idx="77">
                <c:v>3</c:v>
              </c:pt>
              <c:pt idx="78">
                <c:v>3</c:v>
              </c:pt>
              <c:pt idx="79">
                <c:v>3</c:v>
              </c:pt>
              <c:pt idx="80">
                <c:v>3</c:v>
              </c:pt>
              <c:pt idx="81">
                <c:v>3</c:v>
              </c:pt>
              <c:pt idx="82">
                <c:v>3</c:v>
              </c:pt>
              <c:pt idx="83">
                <c:v>3.333333333333333</c:v>
              </c:pt>
              <c:pt idx="84">
                <c:v>3.333333333333333</c:v>
              </c:pt>
              <c:pt idx="85">
                <c:v>3.333333333333333</c:v>
              </c:pt>
              <c:pt idx="86">
                <c:v>3.333333333333333</c:v>
              </c:pt>
              <c:pt idx="87">
                <c:v>3.333333333333333</c:v>
              </c:pt>
              <c:pt idx="88">
                <c:v>3.333333333333333</c:v>
              </c:pt>
              <c:pt idx="89">
                <c:v>3.333333333333333</c:v>
              </c:pt>
              <c:pt idx="90">
                <c:v>3.333333333333333</c:v>
              </c:pt>
              <c:pt idx="91">
                <c:v>3.666666666666667</c:v>
              </c:pt>
              <c:pt idx="92">
                <c:v>3.666666666666667</c:v>
              </c:pt>
              <c:pt idx="93">
                <c:v>3.666666666666667</c:v>
              </c:pt>
              <c:pt idx="94">
                <c:v>3.666666666666667</c:v>
              </c:pt>
              <c:pt idx="95">
                <c:v>3.666666666666667</c:v>
              </c:pt>
              <c:pt idx="96">
                <c:v>3.666666666666667</c:v>
              </c:pt>
              <c:pt idx="97">
                <c:v>4</c:v>
              </c:pt>
              <c:pt idx="98">
                <c:v>4</c:v>
              </c:pt>
              <c:pt idx="99">
                <c:v>4</c:v>
              </c:pt>
              <c:pt idx="100">
                <c:v>1</c:v>
              </c:pt>
              <c:pt idx="101">
                <c:v>1</c:v>
              </c:pt>
              <c:pt idx="102">
                <c:v>1</c:v>
              </c:pt>
              <c:pt idx="103">
                <c:v>1</c:v>
              </c:pt>
              <c:pt idx="104">
                <c:v>1</c:v>
              </c:pt>
              <c:pt idx="105">
                <c:v>1</c:v>
              </c:pt>
              <c:pt idx="106">
                <c:v>1</c:v>
              </c:pt>
              <c:pt idx="107">
                <c:v>1</c:v>
              </c:pt>
              <c:pt idx="108">
                <c:v>1</c:v>
              </c:pt>
              <c:pt idx="109">
                <c:v>1</c:v>
              </c:pt>
              <c:pt idx="110">
                <c:v>1</c:v>
              </c:pt>
              <c:pt idx="111">
                <c:v>1</c:v>
              </c:pt>
              <c:pt idx="112">
                <c:v>1</c:v>
              </c:pt>
              <c:pt idx="113">
                <c:v>1</c:v>
              </c:pt>
              <c:pt idx="114">
                <c:v>1</c:v>
              </c:pt>
              <c:pt idx="115">
                <c:v>1</c:v>
              </c:pt>
              <c:pt idx="116">
                <c:v>1</c:v>
              </c:pt>
              <c:pt idx="117">
                <c:v>1</c:v>
              </c:pt>
              <c:pt idx="118">
                <c:v>1</c:v>
              </c:pt>
              <c:pt idx="119">
                <c:v>1</c:v>
              </c:pt>
              <c:pt idx="120">
                <c:v>1.333333333333333</c:v>
              </c:pt>
              <c:pt idx="121">
                <c:v>1.333333333333333</c:v>
              </c:pt>
              <c:pt idx="122">
                <c:v>1.333333333333333</c:v>
              </c:pt>
              <c:pt idx="123">
                <c:v>1.333333333333333</c:v>
              </c:pt>
              <c:pt idx="124">
                <c:v>1.333333333333333</c:v>
              </c:pt>
              <c:pt idx="125">
                <c:v>1.333333333333333</c:v>
              </c:pt>
              <c:pt idx="126">
                <c:v>1.333333333333333</c:v>
              </c:pt>
              <c:pt idx="127">
                <c:v>1.333333333333333</c:v>
              </c:pt>
              <c:pt idx="128">
                <c:v>1.333333333333333</c:v>
              </c:pt>
              <c:pt idx="129">
                <c:v>1.666666666666667</c:v>
              </c:pt>
              <c:pt idx="130">
                <c:v>1.666666666666667</c:v>
              </c:pt>
              <c:pt idx="131">
                <c:v>1.666666666666667</c:v>
              </c:pt>
              <c:pt idx="132">
                <c:v>1.666666666666667</c:v>
              </c:pt>
              <c:pt idx="133">
                <c:v>1.666666666666667</c:v>
              </c:pt>
              <c:pt idx="134">
                <c:v>1.666666666666667</c:v>
              </c:pt>
              <c:pt idx="135">
                <c:v>1.666666666666667</c:v>
              </c:pt>
              <c:pt idx="136">
                <c:v>1.666666666666667</c:v>
              </c:pt>
              <c:pt idx="137">
                <c:v>1.666666666666667</c:v>
              </c:pt>
              <c:pt idx="138">
                <c:v>1.666666666666667</c:v>
              </c:pt>
              <c:pt idx="139">
                <c:v>1.666666666666667</c:v>
              </c:pt>
              <c:pt idx="140">
                <c:v>1.666666666666667</c:v>
              </c:pt>
              <c:pt idx="141">
                <c:v>1.666666666666667</c:v>
              </c:pt>
              <c:pt idx="142">
                <c:v>2</c:v>
              </c:pt>
              <c:pt idx="143">
                <c:v>2</c:v>
              </c:pt>
              <c:pt idx="144">
                <c:v>2</c:v>
              </c:pt>
              <c:pt idx="145">
                <c:v>2</c:v>
              </c:pt>
              <c:pt idx="146">
                <c:v>2</c:v>
              </c:pt>
              <c:pt idx="147">
                <c:v>2</c:v>
              </c:pt>
              <c:pt idx="148">
                <c:v>2</c:v>
              </c:pt>
              <c:pt idx="149">
                <c:v>2</c:v>
              </c:pt>
              <c:pt idx="150">
                <c:v>2</c:v>
              </c:pt>
              <c:pt idx="151">
                <c:v>2</c:v>
              </c:pt>
              <c:pt idx="152">
                <c:v>2</c:v>
              </c:pt>
              <c:pt idx="153">
                <c:v>2</c:v>
              </c:pt>
              <c:pt idx="154">
                <c:v>2</c:v>
              </c:pt>
              <c:pt idx="155">
                <c:v>2</c:v>
              </c:pt>
              <c:pt idx="156">
                <c:v>2</c:v>
              </c:pt>
              <c:pt idx="157">
                <c:v>2</c:v>
              </c:pt>
              <c:pt idx="158">
                <c:v>2</c:v>
              </c:pt>
              <c:pt idx="159">
                <c:v>2.333333333333333</c:v>
              </c:pt>
              <c:pt idx="160">
                <c:v>2.333333333333333</c:v>
              </c:pt>
              <c:pt idx="161">
                <c:v>2.333333333333333</c:v>
              </c:pt>
              <c:pt idx="162">
                <c:v>2.333333333333333</c:v>
              </c:pt>
              <c:pt idx="163">
                <c:v>2.333333333333333</c:v>
              </c:pt>
              <c:pt idx="164">
                <c:v>2.333333333333333</c:v>
              </c:pt>
              <c:pt idx="165">
                <c:v>2.333333333333333</c:v>
              </c:pt>
              <c:pt idx="166">
                <c:v>2.333333333333333</c:v>
              </c:pt>
              <c:pt idx="167">
                <c:v>2.333333333333333</c:v>
              </c:pt>
              <c:pt idx="168">
                <c:v>2.333333333333333</c:v>
              </c:pt>
              <c:pt idx="169">
                <c:v>2.333333333333333</c:v>
              </c:pt>
              <c:pt idx="170">
                <c:v>2.333333333333333</c:v>
              </c:pt>
              <c:pt idx="171">
                <c:v>2.333333333333333</c:v>
              </c:pt>
              <c:pt idx="172">
                <c:v>2.333333333333333</c:v>
              </c:pt>
              <c:pt idx="173">
                <c:v>2.666666666666667</c:v>
              </c:pt>
              <c:pt idx="174">
                <c:v>2.666666666666667</c:v>
              </c:pt>
              <c:pt idx="175">
                <c:v>2.666666666666667</c:v>
              </c:pt>
              <c:pt idx="176">
                <c:v>2.666666666666667</c:v>
              </c:pt>
              <c:pt idx="177">
                <c:v>2.666666666666667</c:v>
              </c:pt>
              <c:pt idx="178">
                <c:v>2.666666666666667</c:v>
              </c:pt>
              <c:pt idx="179">
                <c:v>2.666666666666667</c:v>
              </c:pt>
              <c:pt idx="180">
                <c:v>2.666666666666667</c:v>
              </c:pt>
              <c:pt idx="181">
                <c:v>3</c:v>
              </c:pt>
              <c:pt idx="182">
                <c:v>3</c:v>
              </c:pt>
              <c:pt idx="183">
                <c:v>3</c:v>
              </c:pt>
              <c:pt idx="184">
                <c:v>3</c:v>
              </c:pt>
              <c:pt idx="185">
                <c:v>3</c:v>
              </c:pt>
              <c:pt idx="186">
                <c:v>3</c:v>
              </c:pt>
              <c:pt idx="187">
                <c:v>3</c:v>
              </c:pt>
              <c:pt idx="188">
                <c:v>3.333333333333333</c:v>
              </c:pt>
              <c:pt idx="189">
                <c:v>3.333333333333333</c:v>
              </c:pt>
              <c:pt idx="190">
                <c:v>3.333333333333333</c:v>
              </c:pt>
              <c:pt idx="191">
                <c:v>4</c:v>
              </c:pt>
              <c:pt idx="192">
                <c:v>4</c:v>
              </c:pt>
              <c:pt idx="193">
                <c:v>4</c:v>
              </c:pt>
              <c:pt idx="194">
                <c:v>5</c:v>
              </c:pt>
            </c:numLit>
          </c:xVal>
          <c:yVal>
            <c:numLit>
              <c:formatCode>0.00</c:formatCode>
              <c:ptCount val="195"/>
              <c:pt idx="0">
                <c:v>1</c:v>
              </c:pt>
              <c:pt idx="1">
                <c:v>1</c:v>
              </c:pt>
              <c:pt idx="2">
                <c:v>1</c:v>
              </c:pt>
              <c:pt idx="3">
                <c:v>1</c:v>
              </c:pt>
              <c:pt idx="4">
                <c:v>2</c:v>
              </c:pt>
              <c:pt idx="5">
                <c:v>3</c:v>
              </c:pt>
              <c:pt idx="6">
                <c:v>3</c:v>
              </c:pt>
              <c:pt idx="7">
                <c:v>3</c:v>
              </c:pt>
              <c:pt idx="8">
                <c:v>3</c:v>
              </c:pt>
              <c:pt idx="9">
                <c:v>4</c:v>
              </c:pt>
              <c:pt idx="10">
                <c:v>4</c:v>
              </c:pt>
              <c:pt idx="11">
                <c:v>4</c:v>
              </c:pt>
              <c:pt idx="12">
                <c:v>4</c:v>
              </c:pt>
              <c:pt idx="13">
                <c:v>4</c:v>
              </c:pt>
              <c:pt idx="14">
                <c:v>5</c:v>
              </c:pt>
              <c:pt idx="15">
                <c:v>5</c:v>
              </c:pt>
              <c:pt idx="16">
                <c:v>5</c:v>
              </c:pt>
              <c:pt idx="17">
                <c:v>5</c:v>
              </c:pt>
              <c:pt idx="18">
                <c:v>5</c:v>
              </c:pt>
              <c:pt idx="19">
                <c:v>5</c:v>
              </c:pt>
              <c:pt idx="20">
                <c:v>5</c:v>
              </c:pt>
              <c:pt idx="21">
                <c:v>7</c:v>
              </c:pt>
              <c:pt idx="22">
                <c:v>8</c:v>
              </c:pt>
              <c:pt idx="23">
                <c:v>10</c:v>
              </c:pt>
              <c:pt idx="24">
                <c:v>10</c:v>
              </c:pt>
              <c:pt idx="25">
                <c:v>10</c:v>
              </c:pt>
              <c:pt idx="26">
                <c:v>15</c:v>
              </c:pt>
              <c:pt idx="27">
                <c:v>20</c:v>
              </c:pt>
              <c:pt idx="28">
                <c:v>3</c:v>
              </c:pt>
              <c:pt idx="29">
                <c:v>4</c:v>
              </c:pt>
              <c:pt idx="30">
                <c:v>10</c:v>
              </c:pt>
              <c:pt idx="31">
                <c:v>10</c:v>
              </c:pt>
              <c:pt idx="32">
                <c:v>12</c:v>
              </c:pt>
              <c:pt idx="33">
                <c:v>1</c:v>
              </c:pt>
              <c:pt idx="34">
                <c:v>3</c:v>
              </c:pt>
              <c:pt idx="35">
                <c:v>4</c:v>
              </c:pt>
              <c:pt idx="36">
                <c:v>4</c:v>
              </c:pt>
              <c:pt idx="37">
                <c:v>5</c:v>
              </c:pt>
              <c:pt idx="38">
                <c:v>5</c:v>
              </c:pt>
              <c:pt idx="39">
                <c:v>5</c:v>
              </c:pt>
              <c:pt idx="40">
                <c:v>9</c:v>
              </c:pt>
              <c:pt idx="41">
                <c:v>10</c:v>
              </c:pt>
              <c:pt idx="42">
                <c:v>1</c:v>
              </c:pt>
              <c:pt idx="43">
                <c:v>1</c:v>
              </c:pt>
              <c:pt idx="44">
                <c:v>2</c:v>
              </c:pt>
              <c:pt idx="45">
                <c:v>4</c:v>
              </c:pt>
              <c:pt idx="46">
                <c:v>5</c:v>
              </c:pt>
              <c:pt idx="47">
                <c:v>5</c:v>
              </c:pt>
              <c:pt idx="48">
                <c:v>5</c:v>
              </c:pt>
              <c:pt idx="49">
                <c:v>6</c:v>
              </c:pt>
              <c:pt idx="50">
                <c:v>8</c:v>
              </c:pt>
              <c:pt idx="51">
                <c:v>9</c:v>
              </c:pt>
              <c:pt idx="52">
                <c:v>10</c:v>
              </c:pt>
              <c:pt idx="53">
                <c:v>10</c:v>
              </c:pt>
              <c:pt idx="54">
                <c:v>10</c:v>
              </c:pt>
              <c:pt idx="55">
                <c:v>10</c:v>
              </c:pt>
              <c:pt idx="56">
                <c:v>11</c:v>
              </c:pt>
              <c:pt idx="57">
                <c:v>20</c:v>
              </c:pt>
              <c:pt idx="58">
                <c:v>25</c:v>
              </c:pt>
              <c:pt idx="59">
                <c:v>31</c:v>
              </c:pt>
              <c:pt idx="60">
                <c:v>1</c:v>
              </c:pt>
              <c:pt idx="61">
                <c:v>5</c:v>
              </c:pt>
              <c:pt idx="62">
                <c:v>5</c:v>
              </c:pt>
              <c:pt idx="63">
                <c:v>7</c:v>
              </c:pt>
              <c:pt idx="64">
                <c:v>10</c:v>
              </c:pt>
              <c:pt idx="65">
                <c:v>10</c:v>
              </c:pt>
              <c:pt idx="66">
                <c:v>15</c:v>
              </c:pt>
              <c:pt idx="67">
                <c:v>20</c:v>
              </c:pt>
              <c:pt idx="68">
                <c:v>3</c:v>
              </c:pt>
              <c:pt idx="69">
                <c:v>5</c:v>
              </c:pt>
              <c:pt idx="70">
                <c:v>7</c:v>
              </c:pt>
              <c:pt idx="71">
                <c:v>10</c:v>
              </c:pt>
              <c:pt idx="72">
                <c:v>10</c:v>
              </c:pt>
              <c:pt idx="73">
                <c:v>19</c:v>
              </c:pt>
              <c:pt idx="74">
                <c:v>1</c:v>
              </c:pt>
              <c:pt idx="75">
                <c:v>3</c:v>
              </c:pt>
              <c:pt idx="76">
                <c:v>4</c:v>
              </c:pt>
              <c:pt idx="77">
                <c:v>5</c:v>
              </c:pt>
              <c:pt idx="78">
                <c:v>8</c:v>
              </c:pt>
              <c:pt idx="79">
                <c:v>15</c:v>
              </c:pt>
              <c:pt idx="80">
                <c:v>15</c:v>
              </c:pt>
              <c:pt idx="81">
                <c:v>20</c:v>
              </c:pt>
              <c:pt idx="82">
                <c:v>25</c:v>
              </c:pt>
              <c:pt idx="83">
                <c:v>2</c:v>
              </c:pt>
              <c:pt idx="84">
                <c:v>5</c:v>
              </c:pt>
              <c:pt idx="85">
                <c:v>10</c:v>
              </c:pt>
              <c:pt idx="86">
                <c:v>10</c:v>
              </c:pt>
              <c:pt idx="87">
                <c:v>10</c:v>
              </c:pt>
              <c:pt idx="88">
                <c:v>20</c:v>
              </c:pt>
              <c:pt idx="89">
                <c:v>20</c:v>
              </c:pt>
              <c:pt idx="90">
                <c:v>31</c:v>
              </c:pt>
              <c:pt idx="91">
                <c:v>1</c:v>
              </c:pt>
              <c:pt idx="92">
                <c:v>3</c:v>
              </c:pt>
              <c:pt idx="93">
                <c:v>3</c:v>
              </c:pt>
              <c:pt idx="94">
                <c:v>5</c:v>
              </c:pt>
              <c:pt idx="95">
                <c:v>10</c:v>
              </c:pt>
              <c:pt idx="96">
                <c:v>22</c:v>
              </c:pt>
              <c:pt idx="97">
                <c:v>4</c:v>
              </c:pt>
              <c:pt idx="98">
                <c:v>5</c:v>
              </c:pt>
              <c:pt idx="99">
                <c:v>15</c:v>
              </c:pt>
              <c:pt idx="100">
                <c:v>1</c:v>
              </c:pt>
              <c:pt idx="101">
                <c:v>1</c:v>
              </c:pt>
              <c:pt idx="102">
                <c:v>1</c:v>
              </c:pt>
              <c:pt idx="103">
                <c:v>1</c:v>
              </c:pt>
              <c:pt idx="104">
                <c:v>1</c:v>
              </c:pt>
              <c:pt idx="105">
                <c:v>1</c:v>
              </c:pt>
              <c:pt idx="106">
                <c:v>1</c:v>
              </c:pt>
              <c:pt idx="107">
                <c:v>3</c:v>
              </c:pt>
              <c:pt idx="108">
                <c:v>5</c:v>
              </c:pt>
              <c:pt idx="109">
                <c:v>5</c:v>
              </c:pt>
              <c:pt idx="110">
                <c:v>5</c:v>
              </c:pt>
              <c:pt idx="111">
                <c:v>5</c:v>
              </c:pt>
              <c:pt idx="112">
                <c:v>5</c:v>
              </c:pt>
              <c:pt idx="113">
                <c:v>6</c:v>
              </c:pt>
              <c:pt idx="114">
                <c:v>6</c:v>
              </c:pt>
              <c:pt idx="115">
                <c:v>8</c:v>
              </c:pt>
              <c:pt idx="116">
                <c:v>10</c:v>
              </c:pt>
              <c:pt idx="117">
                <c:v>10</c:v>
              </c:pt>
              <c:pt idx="118">
                <c:v>15</c:v>
              </c:pt>
              <c:pt idx="119">
                <c:v>15</c:v>
              </c:pt>
              <c:pt idx="120">
                <c:v>3</c:v>
              </c:pt>
              <c:pt idx="121">
                <c:v>5</c:v>
              </c:pt>
              <c:pt idx="122">
                <c:v>6</c:v>
              </c:pt>
              <c:pt idx="123">
                <c:v>8</c:v>
              </c:pt>
              <c:pt idx="124">
                <c:v>10</c:v>
              </c:pt>
              <c:pt idx="125">
                <c:v>14</c:v>
              </c:pt>
              <c:pt idx="126">
                <c:v>15</c:v>
              </c:pt>
              <c:pt idx="127">
                <c:v>15</c:v>
              </c:pt>
              <c:pt idx="128">
                <c:v>20</c:v>
              </c:pt>
              <c:pt idx="129">
                <c:v>1</c:v>
              </c:pt>
              <c:pt idx="130">
                <c:v>1</c:v>
              </c:pt>
              <c:pt idx="131">
                <c:v>1</c:v>
              </c:pt>
              <c:pt idx="132">
                <c:v>1</c:v>
              </c:pt>
              <c:pt idx="133">
                <c:v>2</c:v>
              </c:pt>
              <c:pt idx="134">
                <c:v>3</c:v>
              </c:pt>
              <c:pt idx="135">
                <c:v>4</c:v>
              </c:pt>
              <c:pt idx="136">
                <c:v>4</c:v>
              </c:pt>
              <c:pt idx="137">
                <c:v>5</c:v>
              </c:pt>
              <c:pt idx="138">
                <c:v>5</c:v>
              </c:pt>
              <c:pt idx="139">
                <c:v>9</c:v>
              </c:pt>
              <c:pt idx="140">
                <c:v>10</c:v>
              </c:pt>
              <c:pt idx="141">
                <c:v>10</c:v>
              </c:pt>
              <c:pt idx="142">
                <c:v>3</c:v>
              </c:pt>
              <c:pt idx="143">
                <c:v>3</c:v>
              </c:pt>
              <c:pt idx="144">
                <c:v>3</c:v>
              </c:pt>
              <c:pt idx="145">
                <c:v>4</c:v>
              </c:pt>
              <c:pt idx="146">
                <c:v>4</c:v>
              </c:pt>
              <c:pt idx="147">
                <c:v>4</c:v>
              </c:pt>
              <c:pt idx="148">
                <c:v>5</c:v>
              </c:pt>
              <c:pt idx="149">
                <c:v>5</c:v>
              </c:pt>
              <c:pt idx="150">
                <c:v>5</c:v>
              </c:pt>
              <c:pt idx="151">
                <c:v>5</c:v>
              </c:pt>
              <c:pt idx="152">
                <c:v>6</c:v>
              </c:pt>
              <c:pt idx="153">
                <c:v>10</c:v>
              </c:pt>
              <c:pt idx="154">
                <c:v>10</c:v>
              </c:pt>
              <c:pt idx="155">
                <c:v>15</c:v>
              </c:pt>
              <c:pt idx="156">
                <c:v>15</c:v>
              </c:pt>
              <c:pt idx="157">
                <c:v>20</c:v>
              </c:pt>
              <c:pt idx="158">
                <c:v>25</c:v>
              </c:pt>
              <c:pt idx="159">
                <c:v>1</c:v>
              </c:pt>
              <c:pt idx="160">
                <c:v>2</c:v>
              </c:pt>
              <c:pt idx="161">
                <c:v>2</c:v>
              </c:pt>
              <c:pt idx="162">
                <c:v>2</c:v>
              </c:pt>
              <c:pt idx="163">
                <c:v>3</c:v>
              </c:pt>
              <c:pt idx="164">
                <c:v>5</c:v>
              </c:pt>
              <c:pt idx="165">
                <c:v>5</c:v>
              </c:pt>
              <c:pt idx="166">
                <c:v>5</c:v>
              </c:pt>
              <c:pt idx="167">
                <c:v>5</c:v>
              </c:pt>
              <c:pt idx="168">
                <c:v>5</c:v>
              </c:pt>
              <c:pt idx="169">
                <c:v>7</c:v>
              </c:pt>
              <c:pt idx="170">
                <c:v>10</c:v>
              </c:pt>
              <c:pt idx="171">
                <c:v>19</c:v>
              </c:pt>
              <c:pt idx="172">
                <c:v>20</c:v>
              </c:pt>
              <c:pt idx="173">
                <c:v>1</c:v>
              </c:pt>
              <c:pt idx="174">
                <c:v>3</c:v>
              </c:pt>
              <c:pt idx="175">
                <c:v>5</c:v>
              </c:pt>
              <c:pt idx="176">
                <c:v>7</c:v>
              </c:pt>
              <c:pt idx="177">
                <c:v>7</c:v>
              </c:pt>
              <c:pt idx="178">
                <c:v>9</c:v>
              </c:pt>
              <c:pt idx="179">
                <c:v>10</c:v>
              </c:pt>
              <c:pt idx="180">
                <c:v>25</c:v>
              </c:pt>
              <c:pt idx="181">
                <c:v>1</c:v>
              </c:pt>
              <c:pt idx="182">
                <c:v>2</c:v>
              </c:pt>
              <c:pt idx="183">
                <c:v>3</c:v>
              </c:pt>
              <c:pt idx="184">
                <c:v>4</c:v>
              </c:pt>
              <c:pt idx="185">
                <c:v>5</c:v>
              </c:pt>
              <c:pt idx="186">
                <c:v>5</c:v>
              </c:pt>
              <c:pt idx="187">
                <c:v>22</c:v>
              </c:pt>
              <c:pt idx="188">
                <c:v>2</c:v>
              </c:pt>
              <c:pt idx="189">
                <c:v>5</c:v>
              </c:pt>
              <c:pt idx="190">
                <c:v>5</c:v>
              </c:pt>
              <c:pt idx="191">
                <c:v>1</c:v>
              </c:pt>
              <c:pt idx="192">
                <c:v>5</c:v>
              </c:pt>
              <c:pt idx="193">
                <c:v>5</c:v>
              </c:pt>
              <c:pt idx="194">
                <c:v>5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1-7E82-4D6A-92FF-5F20C86A72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1954592"/>
        <c:axId val="541954264"/>
      </c:scatterChart>
      <c:valAx>
        <c:axId val="541954592"/>
        <c:scaling>
          <c:orientation val="minMax"/>
          <c:max val="5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 dirty="0"/>
                  <a:t>Envied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541954264"/>
        <c:crosses val="autoZero"/>
        <c:crossBetween val="midCat"/>
      </c:valAx>
      <c:valAx>
        <c:axId val="541954264"/>
        <c:scaling>
          <c:orientation val="minMax"/>
          <c:max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/>
                  <a:t>INCL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5419545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/>
              <a:t>Non-Talent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2"/>
            <c:spPr>
              <a:gradFill>
                <a:gsLst>
                  <a:gs pos="0">
                    <a:srgbClr val="FF6174">
                      <a:lumMod val="5000"/>
                      <a:lumOff val="95000"/>
                    </a:srgbClr>
                  </a:gs>
                  <a:gs pos="74000">
                    <a:srgbClr val="FF6174">
                      <a:lumMod val="45000"/>
                      <a:lumOff val="55000"/>
                    </a:srgbClr>
                  </a:gs>
                  <a:gs pos="83000">
                    <a:srgbClr val="FF6174">
                      <a:lumMod val="45000"/>
                      <a:lumOff val="55000"/>
                    </a:srgbClr>
                  </a:gs>
                  <a:gs pos="100000">
                    <a:srgbClr val="FF6174">
                      <a:lumMod val="30000"/>
                      <a:lumOff val="70000"/>
                    </a:srgbClr>
                  </a:gs>
                </a:gsLst>
                <a:lin ang="5400000" scaled="1"/>
              </a:gra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Lit>
              <c:formatCode>0.00</c:formatCode>
              <c:ptCount val="207"/>
              <c:pt idx="0">
                <c:v>4</c:v>
              </c:pt>
              <c:pt idx="1">
                <c:v>4</c:v>
              </c:pt>
              <c:pt idx="2">
                <c:v>4</c:v>
              </c:pt>
              <c:pt idx="3">
                <c:v>2.7</c:v>
              </c:pt>
              <c:pt idx="4">
                <c:v>2.7</c:v>
              </c:pt>
              <c:pt idx="5">
                <c:v>2.2000000000000002</c:v>
              </c:pt>
              <c:pt idx="6">
                <c:v>3.5</c:v>
              </c:pt>
              <c:pt idx="7">
                <c:v>4</c:v>
              </c:pt>
              <c:pt idx="8">
                <c:v>4.2</c:v>
              </c:pt>
              <c:pt idx="9">
                <c:v>3.2</c:v>
              </c:pt>
              <c:pt idx="10">
                <c:v>4</c:v>
              </c:pt>
              <c:pt idx="11">
                <c:v>2.1</c:v>
              </c:pt>
              <c:pt idx="12">
                <c:v>2.1</c:v>
              </c:pt>
              <c:pt idx="13">
                <c:v>2.7</c:v>
              </c:pt>
              <c:pt idx="14">
                <c:v>3.4</c:v>
              </c:pt>
              <c:pt idx="15">
                <c:v>4</c:v>
              </c:pt>
              <c:pt idx="16">
                <c:v>3.7</c:v>
              </c:pt>
              <c:pt idx="17">
                <c:v>3.7</c:v>
              </c:pt>
              <c:pt idx="18">
                <c:v>3.9</c:v>
              </c:pt>
              <c:pt idx="19">
                <c:v>4.0999999999999996</c:v>
              </c:pt>
              <c:pt idx="20">
                <c:v>4</c:v>
              </c:pt>
              <c:pt idx="21">
                <c:v>3.2</c:v>
              </c:pt>
              <c:pt idx="22">
                <c:v>3.2</c:v>
              </c:pt>
              <c:pt idx="23">
                <c:v>3.2</c:v>
              </c:pt>
              <c:pt idx="24">
                <c:v>3.8</c:v>
              </c:pt>
              <c:pt idx="25">
                <c:v>3.7</c:v>
              </c:pt>
              <c:pt idx="26">
                <c:v>3.8</c:v>
              </c:pt>
              <c:pt idx="27">
                <c:v>3.2</c:v>
              </c:pt>
              <c:pt idx="28">
                <c:v>4.8</c:v>
              </c:pt>
              <c:pt idx="29">
                <c:v>4.5999999999999996</c:v>
              </c:pt>
              <c:pt idx="30">
                <c:v>3</c:v>
              </c:pt>
              <c:pt idx="31">
                <c:v>3.5</c:v>
              </c:pt>
              <c:pt idx="32">
                <c:v>3.6</c:v>
              </c:pt>
              <c:pt idx="33">
                <c:v>3.1</c:v>
              </c:pt>
              <c:pt idx="34">
                <c:v>2.4</c:v>
              </c:pt>
              <c:pt idx="35">
                <c:v>1.7</c:v>
              </c:pt>
              <c:pt idx="36">
                <c:v>2.2999999999999998</c:v>
              </c:pt>
              <c:pt idx="37">
                <c:v>2.8</c:v>
              </c:pt>
              <c:pt idx="38">
                <c:v>1.3</c:v>
              </c:pt>
              <c:pt idx="39">
                <c:v>4</c:v>
              </c:pt>
              <c:pt idx="40">
                <c:v>4</c:v>
              </c:pt>
              <c:pt idx="41">
                <c:v>3.9</c:v>
              </c:pt>
              <c:pt idx="42">
                <c:v>3.6</c:v>
              </c:pt>
              <c:pt idx="43">
                <c:v>3.7</c:v>
              </c:pt>
              <c:pt idx="44">
                <c:v>2.9</c:v>
              </c:pt>
              <c:pt idx="45">
                <c:v>4</c:v>
              </c:pt>
              <c:pt idx="46">
                <c:v>3.3</c:v>
              </c:pt>
              <c:pt idx="47">
                <c:v>3.2</c:v>
              </c:pt>
              <c:pt idx="48">
                <c:v>3.9</c:v>
              </c:pt>
              <c:pt idx="49">
                <c:v>4.2</c:v>
              </c:pt>
              <c:pt idx="50">
                <c:v>1.1000000000000001</c:v>
              </c:pt>
              <c:pt idx="51">
                <c:v>5.8</c:v>
              </c:pt>
              <c:pt idx="52">
                <c:v>3.1</c:v>
              </c:pt>
              <c:pt idx="53">
                <c:v>3.3</c:v>
              </c:pt>
              <c:pt idx="54">
                <c:v>3.8</c:v>
              </c:pt>
              <c:pt idx="55">
                <c:v>3.8</c:v>
              </c:pt>
              <c:pt idx="56">
                <c:v>4.0999999999999996</c:v>
              </c:pt>
              <c:pt idx="57">
                <c:v>3.3</c:v>
              </c:pt>
              <c:pt idx="58">
                <c:v>3.6</c:v>
              </c:pt>
              <c:pt idx="59">
                <c:v>4</c:v>
              </c:pt>
              <c:pt idx="60">
                <c:v>2.7</c:v>
              </c:pt>
              <c:pt idx="61">
                <c:v>2</c:v>
              </c:pt>
              <c:pt idx="62">
                <c:v>1.7</c:v>
              </c:pt>
              <c:pt idx="63">
                <c:v>3.2</c:v>
              </c:pt>
              <c:pt idx="64">
                <c:v>1.8</c:v>
              </c:pt>
              <c:pt idx="65">
                <c:v>3</c:v>
              </c:pt>
              <c:pt idx="66">
                <c:v>3.1</c:v>
              </c:pt>
              <c:pt idx="67">
                <c:v>3.9</c:v>
              </c:pt>
              <c:pt idx="68">
                <c:v>3.3</c:v>
              </c:pt>
              <c:pt idx="69">
                <c:v>1</c:v>
              </c:pt>
              <c:pt idx="70">
                <c:v>1.3</c:v>
              </c:pt>
              <c:pt idx="71">
                <c:v>1</c:v>
              </c:pt>
              <c:pt idx="72">
                <c:v>4</c:v>
              </c:pt>
              <c:pt idx="73">
                <c:v>4</c:v>
              </c:pt>
              <c:pt idx="74">
                <c:v>1</c:v>
              </c:pt>
              <c:pt idx="75">
                <c:v>4</c:v>
              </c:pt>
              <c:pt idx="76">
                <c:v>3.9</c:v>
              </c:pt>
              <c:pt idx="77">
                <c:v>3</c:v>
              </c:pt>
              <c:pt idx="78">
                <c:v>3.2</c:v>
              </c:pt>
              <c:pt idx="79">
                <c:v>3.1</c:v>
              </c:pt>
              <c:pt idx="80">
                <c:v>4.7</c:v>
              </c:pt>
              <c:pt idx="81">
                <c:v>4</c:v>
              </c:pt>
              <c:pt idx="82">
                <c:v>6.1</c:v>
              </c:pt>
              <c:pt idx="83">
                <c:v>3.4</c:v>
              </c:pt>
              <c:pt idx="84">
                <c:v>1.8</c:v>
              </c:pt>
              <c:pt idx="85">
                <c:v>4</c:v>
              </c:pt>
              <c:pt idx="86">
                <c:v>4</c:v>
              </c:pt>
              <c:pt idx="87">
                <c:v>4</c:v>
              </c:pt>
              <c:pt idx="88">
                <c:v>3.1</c:v>
              </c:pt>
              <c:pt idx="89">
                <c:v>4</c:v>
              </c:pt>
              <c:pt idx="90">
                <c:v>3.9</c:v>
              </c:pt>
              <c:pt idx="91">
                <c:v>3.4</c:v>
              </c:pt>
              <c:pt idx="92">
                <c:v>3.6</c:v>
              </c:pt>
              <c:pt idx="93">
                <c:v>4</c:v>
              </c:pt>
              <c:pt idx="94">
                <c:v>3.6</c:v>
              </c:pt>
              <c:pt idx="95">
                <c:v>2.5</c:v>
              </c:pt>
              <c:pt idx="96">
                <c:v>3.5</c:v>
              </c:pt>
              <c:pt idx="97">
                <c:v>4.9000000000000004</c:v>
              </c:pt>
              <c:pt idx="98">
                <c:v>3.6</c:v>
              </c:pt>
              <c:pt idx="99">
                <c:v>3.3</c:v>
              </c:pt>
              <c:pt idx="100">
                <c:v>2.2999999999999998</c:v>
              </c:pt>
              <c:pt idx="101">
                <c:v>3.5</c:v>
              </c:pt>
              <c:pt idx="102">
                <c:v>3.6</c:v>
              </c:pt>
              <c:pt idx="103">
                <c:v>3.9</c:v>
              </c:pt>
              <c:pt idx="104">
                <c:v>3.1</c:v>
              </c:pt>
              <c:pt idx="105">
                <c:v>2.5</c:v>
              </c:pt>
              <c:pt idx="106">
                <c:v>3.7</c:v>
              </c:pt>
              <c:pt idx="107">
                <c:v>1.7</c:v>
              </c:pt>
              <c:pt idx="108">
                <c:v>1.2</c:v>
              </c:pt>
              <c:pt idx="109">
                <c:v>1.1000000000000001</c:v>
              </c:pt>
              <c:pt idx="110">
                <c:v>2.1</c:v>
              </c:pt>
              <c:pt idx="111">
                <c:v>2.6</c:v>
              </c:pt>
              <c:pt idx="112">
                <c:v>3.9</c:v>
              </c:pt>
              <c:pt idx="113">
                <c:v>2.1</c:v>
              </c:pt>
              <c:pt idx="114">
                <c:v>4</c:v>
              </c:pt>
              <c:pt idx="115">
                <c:v>4.7</c:v>
              </c:pt>
              <c:pt idx="116">
                <c:v>2.9</c:v>
              </c:pt>
              <c:pt idx="117">
                <c:v>2.2000000000000002</c:v>
              </c:pt>
              <c:pt idx="118">
                <c:v>3.7</c:v>
              </c:pt>
              <c:pt idx="119">
                <c:v>5</c:v>
              </c:pt>
              <c:pt idx="120">
                <c:v>2.8</c:v>
              </c:pt>
              <c:pt idx="121">
                <c:v>2.8</c:v>
              </c:pt>
              <c:pt idx="122">
                <c:v>1.5</c:v>
              </c:pt>
              <c:pt idx="123">
                <c:v>4</c:v>
              </c:pt>
              <c:pt idx="124">
                <c:v>3.7</c:v>
              </c:pt>
              <c:pt idx="125">
                <c:v>3.7</c:v>
              </c:pt>
              <c:pt idx="126">
                <c:v>3.7</c:v>
              </c:pt>
              <c:pt idx="127">
                <c:v>2.7</c:v>
              </c:pt>
              <c:pt idx="128">
                <c:v>3.6</c:v>
              </c:pt>
              <c:pt idx="129">
                <c:v>2.4</c:v>
              </c:pt>
              <c:pt idx="130">
                <c:v>3.2</c:v>
              </c:pt>
              <c:pt idx="131">
                <c:v>3.6</c:v>
              </c:pt>
              <c:pt idx="132">
                <c:v>1</c:v>
              </c:pt>
              <c:pt idx="133">
                <c:v>3.9</c:v>
              </c:pt>
              <c:pt idx="134">
                <c:v>2.4</c:v>
              </c:pt>
              <c:pt idx="135">
                <c:v>1.4</c:v>
              </c:pt>
              <c:pt idx="136">
                <c:v>2.8</c:v>
              </c:pt>
              <c:pt idx="137">
                <c:v>3.1</c:v>
              </c:pt>
              <c:pt idx="138">
                <c:v>3.8</c:v>
              </c:pt>
              <c:pt idx="139">
                <c:v>2.7</c:v>
              </c:pt>
              <c:pt idx="140">
                <c:v>2.1</c:v>
              </c:pt>
              <c:pt idx="141">
                <c:v>2.7</c:v>
              </c:pt>
              <c:pt idx="142">
                <c:v>1.8</c:v>
              </c:pt>
              <c:pt idx="143">
                <c:v>1.4</c:v>
              </c:pt>
              <c:pt idx="144">
                <c:v>1</c:v>
              </c:pt>
              <c:pt idx="145">
                <c:v>1</c:v>
              </c:pt>
              <c:pt idx="146">
                <c:v>3.7</c:v>
              </c:pt>
              <c:pt idx="147">
                <c:v>3.2</c:v>
              </c:pt>
              <c:pt idx="148">
                <c:v>3</c:v>
              </c:pt>
              <c:pt idx="149">
                <c:v>2.2999999999999998</c:v>
              </c:pt>
              <c:pt idx="150">
                <c:v>1.8</c:v>
              </c:pt>
              <c:pt idx="151">
                <c:v>4.8</c:v>
              </c:pt>
              <c:pt idx="152">
                <c:v>2.2000000000000002</c:v>
              </c:pt>
              <c:pt idx="153">
                <c:v>3</c:v>
              </c:pt>
              <c:pt idx="154">
                <c:v>2.6</c:v>
              </c:pt>
              <c:pt idx="155">
                <c:v>3.4</c:v>
              </c:pt>
              <c:pt idx="156">
                <c:v>1.4</c:v>
              </c:pt>
              <c:pt idx="157">
                <c:v>1.2</c:v>
              </c:pt>
              <c:pt idx="158">
                <c:v>4</c:v>
              </c:pt>
              <c:pt idx="159">
                <c:v>4</c:v>
              </c:pt>
              <c:pt idx="160">
                <c:v>3.2</c:v>
              </c:pt>
              <c:pt idx="161">
                <c:v>4.9000000000000004</c:v>
              </c:pt>
              <c:pt idx="162">
                <c:v>4</c:v>
              </c:pt>
              <c:pt idx="163">
                <c:v>3.2</c:v>
              </c:pt>
              <c:pt idx="164">
                <c:v>3.8</c:v>
              </c:pt>
              <c:pt idx="165">
                <c:v>3.6</c:v>
              </c:pt>
              <c:pt idx="166">
                <c:v>4</c:v>
              </c:pt>
              <c:pt idx="167">
                <c:v>2.7</c:v>
              </c:pt>
              <c:pt idx="168">
                <c:v>2.2999999999999998</c:v>
              </c:pt>
              <c:pt idx="169">
                <c:v>4.4000000000000004</c:v>
              </c:pt>
              <c:pt idx="170">
                <c:v>4</c:v>
              </c:pt>
              <c:pt idx="171">
                <c:v>4</c:v>
              </c:pt>
              <c:pt idx="172">
                <c:v>3.7</c:v>
              </c:pt>
              <c:pt idx="173">
                <c:v>4</c:v>
              </c:pt>
              <c:pt idx="174">
                <c:v>3.6</c:v>
              </c:pt>
              <c:pt idx="175">
                <c:v>2.8</c:v>
              </c:pt>
              <c:pt idx="176">
                <c:v>3.5</c:v>
              </c:pt>
              <c:pt idx="177">
                <c:v>2.1</c:v>
              </c:pt>
              <c:pt idx="178">
                <c:v>3.1</c:v>
              </c:pt>
              <c:pt idx="179">
                <c:v>2.2999999999999998</c:v>
              </c:pt>
              <c:pt idx="180">
                <c:v>4</c:v>
              </c:pt>
              <c:pt idx="181">
                <c:v>1.1000000000000001</c:v>
              </c:pt>
              <c:pt idx="182">
                <c:v>3.1</c:v>
              </c:pt>
              <c:pt idx="183">
                <c:v>1</c:v>
              </c:pt>
              <c:pt idx="184">
                <c:v>4.2</c:v>
              </c:pt>
              <c:pt idx="185">
                <c:v>3.6</c:v>
              </c:pt>
              <c:pt idx="186">
                <c:v>4</c:v>
              </c:pt>
              <c:pt idx="187">
                <c:v>3.2</c:v>
              </c:pt>
              <c:pt idx="188">
                <c:v>4</c:v>
              </c:pt>
              <c:pt idx="189">
                <c:v>4.2</c:v>
              </c:pt>
              <c:pt idx="190">
                <c:v>4</c:v>
              </c:pt>
              <c:pt idx="191">
                <c:v>3.1</c:v>
              </c:pt>
              <c:pt idx="192">
                <c:v>4</c:v>
              </c:pt>
              <c:pt idx="193">
                <c:v>3.3</c:v>
              </c:pt>
              <c:pt idx="194">
                <c:v>3.5</c:v>
              </c:pt>
              <c:pt idx="195">
                <c:v>3.8</c:v>
              </c:pt>
              <c:pt idx="196">
                <c:v>1.9</c:v>
              </c:pt>
              <c:pt idx="197">
                <c:v>4.4000000000000004</c:v>
              </c:pt>
              <c:pt idx="198">
                <c:v>3.7</c:v>
              </c:pt>
              <c:pt idx="199">
                <c:v>3.6</c:v>
              </c:pt>
              <c:pt idx="200">
                <c:v>5.3</c:v>
              </c:pt>
              <c:pt idx="201">
                <c:v>3.8</c:v>
              </c:pt>
              <c:pt idx="202">
                <c:v>1.5</c:v>
              </c:pt>
              <c:pt idx="203">
                <c:v>1.9</c:v>
              </c:pt>
              <c:pt idx="204">
                <c:v>4</c:v>
              </c:pt>
              <c:pt idx="205">
                <c:v>1.4</c:v>
              </c:pt>
              <c:pt idx="206">
                <c:v>1.9</c:v>
              </c:pt>
            </c:numLit>
          </c:xVal>
          <c:yVal>
            <c:numLit>
              <c:formatCode>0.00</c:formatCode>
              <c:ptCount val="207"/>
              <c:pt idx="0">
                <c:v>1</c:v>
              </c:pt>
              <c:pt idx="1">
                <c:v>1</c:v>
              </c:pt>
              <c:pt idx="2">
                <c:v>1</c:v>
              </c:pt>
              <c:pt idx="3">
                <c:v>1</c:v>
              </c:pt>
              <c:pt idx="4">
                <c:v>1</c:v>
              </c:pt>
              <c:pt idx="5">
                <c:v>1</c:v>
              </c:pt>
              <c:pt idx="6">
                <c:v>1</c:v>
              </c:pt>
              <c:pt idx="7">
                <c:v>1</c:v>
              </c:pt>
              <c:pt idx="8">
                <c:v>2</c:v>
              </c:pt>
              <c:pt idx="9">
                <c:v>2</c:v>
              </c:pt>
              <c:pt idx="10">
                <c:v>2</c:v>
              </c:pt>
              <c:pt idx="11">
                <c:v>2</c:v>
              </c:pt>
              <c:pt idx="12">
                <c:v>2</c:v>
              </c:pt>
              <c:pt idx="13">
                <c:v>2</c:v>
              </c:pt>
              <c:pt idx="14">
                <c:v>3</c:v>
              </c:pt>
              <c:pt idx="15">
                <c:v>3</c:v>
              </c:pt>
              <c:pt idx="16">
                <c:v>3</c:v>
              </c:pt>
              <c:pt idx="17">
                <c:v>3</c:v>
              </c:pt>
              <c:pt idx="18">
                <c:v>3</c:v>
              </c:pt>
              <c:pt idx="19">
                <c:v>3</c:v>
              </c:pt>
              <c:pt idx="20">
                <c:v>3</c:v>
              </c:pt>
              <c:pt idx="21">
                <c:v>3</c:v>
              </c:pt>
              <c:pt idx="22">
                <c:v>3</c:v>
              </c:pt>
              <c:pt idx="23">
                <c:v>3</c:v>
              </c:pt>
              <c:pt idx="24">
                <c:v>3</c:v>
              </c:pt>
              <c:pt idx="25">
                <c:v>3</c:v>
              </c:pt>
              <c:pt idx="26">
                <c:v>3</c:v>
              </c:pt>
              <c:pt idx="27">
                <c:v>3</c:v>
              </c:pt>
              <c:pt idx="28">
                <c:v>4</c:v>
              </c:pt>
              <c:pt idx="29">
                <c:v>4</c:v>
              </c:pt>
              <c:pt idx="30">
                <c:v>4</c:v>
              </c:pt>
              <c:pt idx="31">
                <c:v>4</c:v>
              </c:pt>
              <c:pt idx="32">
                <c:v>4</c:v>
              </c:pt>
              <c:pt idx="33">
                <c:v>4</c:v>
              </c:pt>
              <c:pt idx="34">
                <c:v>4</c:v>
              </c:pt>
              <c:pt idx="35">
                <c:v>4</c:v>
              </c:pt>
              <c:pt idx="36">
                <c:v>4</c:v>
              </c:pt>
              <c:pt idx="37">
                <c:v>4</c:v>
              </c:pt>
              <c:pt idx="38">
                <c:v>4</c:v>
              </c:pt>
              <c:pt idx="39">
                <c:v>5</c:v>
              </c:pt>
              <c:pt idx="40">
                <c:v>5</c:v>
              </c:pt>
              <c:pt idx="41">
                <c:v>5</c:v>
              </c:pt>
              <c:pt idx="42">
                <c:v>5</c:v>
              </c:pt>
              <c:pt idx="43">
                <c:v>5</c:v>
              </c:pt>
              <c:pt idx="44">
                <c:v>5</c:v>
              </c:pt>
              <c:pt idx="45">
                <c:v>5</c:v>
              </c:pt>
              <c:pt idx="46">
                <c:v>5</c:v>
              </c:pt>
              <c:pt idx="47">
                <c:v>5</c:v>
              </c:pt>
              <c:pt idx="48">
                <c:v>5</c:v>
              </c:pt>
              <c:pt idx="49">
                <c:v>5</c:v>
              </c:pt>
              <c:pt idx="50">
                <c:v>5</c:v>
              </c:pt>
              <c:pt idx="51">
                <c:v>5</c:v>
              </c:pt>
              <c:pt idx="52">
                <c:v>5</c:v>
              </c:pt>
              <c:pt idx="53">
                <c:v>5</c:v>
              </c:pt>
              <c:pt idx="54">
                <c:v>5</c:v>
              </c:pt>
              <c:pt idx="55">
                <c:v>5</c:v>
              </c:pt>
              <c:pt idx="56">
                <c:v>5</c:v>
              </c:pt>
              <c:pt idx="57">
                <c:v>5</c:v>
              </c:pt>
              <c:pt idx="58">
                <c:v>5</c:v>
              </c:pt>
              <c:pt idx="59">
                <c:v>5</c:v>
              </c:pt>
              <c:pt idx="60">
                <c:v>5</c:v>
              </c:pt>
              <c:pt idx="61">
                <c:v>5</c:v>
              </c:pt>
              <c:pt idx="62">
                <c:v>5</c:v>
              </c:pt>
              <c:pt idx="63">
                <c:v>5</c:v>
              </c:pt>
              <c:pt idx="64">
                <c:v>5</c:v>
              </c:pt>
              <c:pt idx="65">
                <c:v>5</c:v>
              </c:pt>
              <c:pt idx="66">
                <c:v>5</c:v>
              </c:pt>
              <c:pt idx="67">
                <c:v>5</c:v>
              </c:pt>
              <c:pt idx="68">
                <c:v>5</c:v>
              </c:pt>
              <c:pt idx="69">
                <c:v>5</c:v>
              </c:pt>
              <c:pt idx="70">
                <c:v>5</c:v>
              </c:pt>
              <c:pt idx="71">
                <c:v>5</c:v>
              </c:pt>
              <c:pt idx="72">
                <c:v>6</c:v>
              </c:pt>
              <c:pt idx="73">
                <c:v>6</c:v>
              </c:pt>
              <c:pt idx="74">
                <c:v>6</c:v>
              </c:pt>
              <c:pt idx="75">
                <c:v>7</c:v>
              </c:pt>
              <c:pt idx="76">
                <c:v>7</c:v>
              </c:pt>
              <c:pt idx="77">
                <c:v>7</c:v>
              </c:pt>
              <c:pt idx="78">
                <c:v>7</c:v>
              </c:pt>
              <c:pt idx="79">
                <c:v>8</c:v>
              </c:pt>
              <c:pt idx="80">
                <c:v>8</c:v>
              </c:pt>
              <c:pt idx="81">
                <c:v>9</c:v>
              </c:pt>
              <c:pt idx="82">
                <c:v>9</c:v>
              </c:pt>
              <c:pt idx="83">
                <c:v>9</c:v>
              </c:pt>
              <c:pt idx="84">
                <c:v>9</c:v>
              </c:pt>
              <c:pt idx="85">
                <c:v>10</c:v>
              </c:pt>
              <c:pt idx="86">
                <c:v>10</c:v>
              </c:pt>
              <c:pt idx="87">
                <c:v>10</c:v>
              </c:pt>
              <c:pt idx="88">
                <c:v>10</c:v>
              </c:pt>
              <c:pt idx="89">
                <c:v>10</c:v>
              </c:pt>
              <c:pt idx="90">
                <c:v>10</c:v>
              </c:pt>
              <c:pt idx="91">
                <c:v>10</c:v>
              </c:pt>
              <c:pt idx="92">
                <c:v>10</c:v>
              </c:pt>
              <c:pt idx="93">
                <c:v>10</c:v>
              </c:pt>
              <c:pt idx="94">
                <c:v>10</c:v>
              </c:pt>
              <c:pt idx="95">
                <c:v>10</c:v>
              </c:pt>
              <c:pt idx="96">
                <c:v>10</c:v>
              </c:pt>
              <c:pt idx="97">
                <c:v>10</c:v>
              </c:pt>
              <c:pt idx="98">
                <c:v>10</c:v>
              </c:pt>
              <c:pt idx="99">
                <c:v>10</c:v>
              </c:pt>
              <c:pt idx="100">
                <c:v>10</c:v>
              </c:pt>
              <c:pt idx="101">
                <c:v>10</c:v>
              </c:pt>
              <c:pt idx="102">
                <c:v>10</c:v>
              </c:pt>
              <c:pt idx="103">
                <c:v>10</c:v>
              </c:pt>
              <c:pt idx="104">
                <c:v>10</c:v>
              </c:pt>
              <c:pt idx="105">
                <c:v>10</c:v>
              </c:pt>
              <c:pt idx="106">
                <c:v>10</c:v>
              </c:pt>
              <c:pt idx="107">
                <c:v>10</c:v>
              </c:pt>
              <c:pt idx="108">
                <c:v>10</c:v>
              </c:pt>
              <c:pt idx="109">
                <c:v>10</c:v>
              </c:pt>
              <c:pt idx="110">
                <c:v>10</c:v>
              </c:pt>
              <c:pt idx="111">
                <c:v>10</c:v>
              </c:pt>
              <c:pt idx="112">
                <c:v>11</c:v>
              </c:pt>
              <c:pt idx="113">
                <c:v>11</c:v>
              </c:pt>
              <c:pt idx="114">
                <c:v>12</c:v>
              </c:pt>
              <c:pt idx="115">
                <c:v>13</c:v>
              </c:pt>
              <c:pt idx="116">
                <c:v>13</c:v>
              </c:pt>
              <c:pt idx="117">
                <c:v>13</c:v>
              </c:pt>
              <c:pt idx="118">
                <c:v>14</c:v>
              </c:pt>
              <c:pt idx="119">
                <c:v>14</c:v>
              </c:pt>
              <c:pt idx="120">
                <c:v>14</c:v>
              </c:pt>
              <c:pt idx="121">
                <c:v>14</c:v>
              </c:pt>
              <c:pt idx="122">
                <c:v>14</c:v>
              </c:pt>
              <c:pt idx="123">
                <c:v>15</c:v>
              </c:pt>
              <c:pt idx="124">
                <c:v>15</c:v>
              </c:pt>
              <c:pt idx="125">
                <c:v>15</c:v>
              </c:pt>
              <c:pt idx="126">
                <c:v>15</c:v>
              </c:pt>
              <c:pt idx="127">
                <c:v>15</c:v>
              </c:pt>
              <c:pt idx="128">
                <c:v>15</c:v>
              </c:pt>
              <c:pt idx="129">
                <c:v>15</c:v>
              </c:pt>
              <c:pt idx="130">
                <c:v>15</c:v>
              </c:pt>
              <c:pt idx="131">
                <c:v>16</c:v>
              </c:pt>
              <c:pt idx="132">
                <c:v>16</c:v>
              </c:pt>
              <c:pt idx="133">
                <c:v>16</c:v>
              </c:pt>
              <c:pt idx="134">
                <c:v>17</c:v>
              </c:pt>
              <c:pt idx="135">
                <c:v>19</c:v>
              </c:pt>
              <c:pt idx="136">
                <c:v>20</c:v>
              </c:pt>
              <c:pt idx="137">
                <c:v>20</c:v>
              </c:pt>
              <c:pt idx="138">
                <c:v>20</c:v>
              </c:pt>
              <c:pt idx="139">
                <c:v>20</c:v>
              </c:pt>
              <c:pt idx="140">
                <c:v>20</c:v>
              </c:pt>
              <c:pt idx="141">
                <c:v>20</c:v>
              </c:pt>
              <c:pt idx="142">
                <c:v>20</c:v>
              </c:pt>
              <c:pt idx="143">
                <c:v>20</c:v>
              </c:pt>
              <c:pt idx="144">
                <c:v>20</c:v>
              </c:pt>
              <c:pt idx="145">
                <c:v>20</c:v>
              </c:pt>
              <c:pt idx="146">
                <c:v>24</c:v>
              </c:pt>
              <c:pt idx="147">
                <c:v>25</c:v>
              </c:pt>
              <c:pt idx="148">
                <c:v>25</c:v>
              </c:pt>
              <c:pt idx="149">
                <c:v>25</c:v>
              </c:pt>
              <c:pt idx="150">
                <c:v>25</c:v>
              </c:pt>
              <c:pt idx="151">
                <c:v>25</c:v>
              </c:pt>
              <c:pt idx="152">
                <c:v>25</c:v>
              </c:pt>
              <c:pt idx="153">
                <c:v>26</c:v>
              </c:pt>
              <c:pt idx="154">
                <c:v>26</c:v>
              </c:pt>
              <c:pt idx="155">
                <c:v>30</c:v>
              </c:pt>
              <c:pt idx="156">
                <c:v>38</c:v>
              </c:pt>
              <c:pt idx="157">
                <c:v>38</c:v>
              </c:pt>
              <c:pt idx="158">
                <c:v>1</c:v>
              </c:pt>
              <c:pt idx="159">
                <c:v>1</c:v>
              </c:pt>
              <c:pt idx="160">
                <c:v>1</c:v>
              </c:pt>
              <c:pt idx="161">
                <c:v>3</c:v>
              </c:pt>
              <c:pt idx="162">
                <c:v>3</c:v>
              </c:pt>
              <c:pt idx="163">
                <c:v>3</c:v>
              </c:pt>
              <c:pt idx="164">
                <c:v>4</c:v>
              </c:pt>
              <c:pt idx="165">
                <c:v>4</c:v>
              </c:pt>
              <c:pt idx="166">
                <c:v>4</c:v>
              </c:pt>
              <c:pt idx="167">
                <c:v>4</c:v>
              </c:pt>
              <c:pt idx="168">
                <c:v>4</c:v>
              </c:pt>
              <c:pt idx="169">
                <c:v>5</c:v>
              </c:pt>
              <c:pt idx="170">
                <c:v>5</c:v>
              </c:pt>
              <c:pt idx="171">
                <c:v>5</c:v>
              </c:pt>
              <c:pt idx="172">
                <c:v>5</c:v>
              </c:pt>
              <c:pt idx="173">
                <c:v>5</c:v>
              </c:pt>
              <c:pt idx="174">
                <c:v>5</c:v>
              </c:pt>
              <c:pt idx="175">
                <c:v>5</c:v>
              </c:pt>
              <c:pt idx="176">
                <c:v>5</c:v>
              </c:pt>
              <c:pt idx="177">
                <c:v>5</c:v>
              </c:pt>
              <c:pt idx="178">
                <c:v>5</c:v>
              </c:pt>
              <c:pt idx="179">
                <c:v>5</c:v>
              </c:pt>
              <c:pt idx="180">
                <c:v>5</c:v>
              </c:pt>
              <c:pt idx="181">
                <c:v>5</c:v>
              </c:pt>
              <c:pt idx="182">
                <c:v>5</c:v>
              </c:pt>
              <c:pt idx="183">
                <c:v>5</c:v>
              </c:pt>
              <c:pt idx="184">
                <c:v>7</c:v>
              </c:pt>
              <c:pt idx="185">
                <c:v>7</c:v>
              </c:pt>
              <c:pt idx="186">
                <c:v>8</c:v>
              </c:pt>
              <c:pt idx="187">
                <c:v>8</c:v>
              </c:pt>
              <c:pt idx="188">
                <c:v>9</c:v>
              </c:pt>
              <c:pt idx="189">
                <c:v>9</c:v>
              </c:pt>
              <c:pt idx="190">
                <c:v>10</c:v>
              </c:pt>
              <c:pt idx="191">
                <c:v>10</c:v>
              </c:pt>
              <c:pt idx="192">
                <c:v>10</c:v>
              </c:pt>
              <c:pt idx="193">
                <c:v>10</c:v>
              </c:pt>
              <c:pt idx="194">
                <c:v>10</c:v>
              </c:pt>
              <c:pt idx="195">
                <c:v>10</c:v>
              </c:pt>
              <c:pt idx="196">
                <c:v>10</c:v>
              </c:pt>
              <c:pt idx="197">
                <c:v>10</c:v>
              </c:pt>
              <c:pt idx="198">
                <c:v>12</c:v>
              </c:pt>
              <c:pt idx="199">
                <c:v>14</c:v>
              </c:pt>
              <c:pt idx="200">
                <c:v>15</c:v>
              </c:pt>
              <c:pt idx="201">
                <c:v>15</c:v>
              </c:pt>
              <c:pt idx="202">
                <c:v>17</c:v>
              </c:pt>
              <c:pt idx="203">
                <c:v>20</c:v>
              </c:pt>
              <c:pt idx="204">
                <c:v>21</c:v>
              </c:pt>
              <c:pt idx="205">
                <c:v>26</c:v>
              </c:pt>
              <c:pt idx="206">
                <c:v>36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1-280C-4C3C-ACD1-67BD5DAC8A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1954592"/>
        <c:axId val="541954264"/>
      </c:scatterChart>
      <c:valAx>
        <c:axId val="541954592"/>
        <c:scaling>
          <c:orientation val="minMax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 dirty="0"/>
                  <a:t>Self-Esteem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541954264"/>
        <c:crosses val="autoZero"/>
        <c:crossBetween val="midCat"/>
      </c:valAx>
      <c:valAx>
        <c:axId val="541954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/>
                  <a:t>INCL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5419545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/>
              <a:t>Talent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2"/>
            <c:spPr>
              <a:gradFill>
                <a:gsLst>
                  <a:gs pos="0">
                    <a:srgbClr val="FF6174">
                      <a:lumMod val="5000"/>
                      <a:lumOff val="95000"/>
                    </a:srgbClr>
                  </a:gs>
                  <a:gs pos="74000">
                    <a:srgbClr val="FF6174">
                      <a:lumMod val="45000"/>
                      <a:lumOff val="55000"/>
                    </a:srgbClr>
                  </a:gs>
                  <a:gs pos="83000">
                    <a:srgbClr val="FF6174">
                      <a:lumMod val="45000"/>
                      <a:lumOff val="55000"/>
                    </a:srgbClr>
                  </a:gs>
                  <a:gs pos="100000">
                    <a:srgbClr val="FF6174">
                      <a:lumMod val="30000"/>
                      <a:lumOff val="70000"/>
                    </a:srgbClr>
                  </a:gs>
                </a:gsLst>
                <a:lin ang="5400000" scaled="1"/>
              </a:gra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Lit>
              <c:formatCode>0.00</c:formatCode>
              <c:ptCount val="195"/>
              <c:pt idx="0">
                <c:v>5</c:v>
              </c:pt>
              <c:pt idx="1">
                <c:v>6</c:v>
              </c:pt>
              <c:pt idx="2">
                <c:v>4.9000000000000004</c:v>
              </c:pt>
              <c:pt idx="3">
                <c:v>6.1</c:v>
              </c:pt>
              <c:pt idx="4">
                <c:v>6</c:v>
              </c:pt>
              <c:pt idx="5">
                <c:v>4.7</c:v>
              </c:pt>
              <c:pt idx="6">
                <c:v>5.4</c:v>
              </c:pt>
              <c:pt idx="7">
                <c:v>5</c:v>
              </c:pt>
              <c:pt idx="8">
                <c:v>6</c:v>
              </c:pt>
              <c:pt idx="9">
                <c:v>5.0999999999999996</c:v>
              </c:pt>
              <c:pt idx="10">
                <c:v>5.4</c:v>
              </c:pt>
              <c:pt idx="11">
                <c:v>4.3</c:v>
              </c:pt>
              <c:pt idx="12">
                <c:v>5.9</c:v>
              </c:pt>
              <c:pt idx="13">
                <c:v>4</c:v>
              </c:pt>
              <c:pt idx="14">
                <c:v>5.2</c:v>
              </c:pt>
              <c:pt idx="15">
                <c:v>5.2</c:v>
              </c:pt>
              <c:pt idx="16">
                <c:v>5.3</c:v>
              </c:pt>
              <c:pt idx="17">
                <c:v>5</c:v>
              </c:pt>
              <c:pt idx="18">
                <c:v>6.2</c:v>
              </c:pt>
              <c:pt idx="19">
                <c:v>5.7</c:v>
              </c:pt>
              <c:pt idx="20">
                <c:v>5.4</c:v>
              </c:pt>
              <c:pt idx="21">
                <c:v>4.3</c:v>
              </c:pt>
              <c:pt idx="22">
                <c:v>5</c:v>
              </c:pt>
              <c:pt idx="23">
                <c:v>4.3</c:v>
              </c:pt>
              <c:pt idx="24">
                <c:v>4.5999999999999996</c:v>
              </c:pt>
              <c:pt idx="25">
                <c:v>3.8</c:v>
              </c:pt>
              <c:pt idx="26">
                <c:v>5</c:v>
              </c:pt>
              <c:pt idx="27">
                <c:v>4</c:v>
              </c:pt>
              <c:pt idx="28">
                <c:v>6.4</c:v>
              </c:pt>
              <c:pt idx="29">
                <c:v>6.3</c:v>
              </c:pt>
              <c:pt idx="30">
                <c:v>6</c:v>
              </c:pt>
              <c:pt idx="31">
                <c:v>5.3</c:v>
              </c:pt>
              <c:pt idx="32">
                <c:v>5.4</c:v>
              </c:pt>
              <c:pt idx="33">
                <c:v>4.9000000000000004</c:v>
              </c:pt>
              <c:pt idx="34">
                <c:v>5</c:v>
              </c:pt>
              <c:pt idx="35">
                <c:v>5.9</c:v>
              </c:pt>
              <c:pt idx="36">
                <c:v>4.3</c:v>
              </c:pt>
              <c:pt idx="37">
                <c:v>5.3</c:v>
              </c:pt>
              <c:pt idx="38">
                <c:v>6.5</c:v>
              </c:pt>
              <c:pt idx="39">
                <c:v>5.5</c:v>
              </c:pt>
              <c:pt idx="40">
                <c:v>4.4000000000000004</c:v>
              </c:pt>
              <c:pt idx="41">
                <c:v>5.8</c:v>
              </c:pt>
              <c:pt idx="42">
                <c:v>4.9000000000000004</c:v>
              </c:pt>
              <c:pt idx="43">
                <c:v>5.2</c:v>
              </c:pt>
              <c:pt idx="44">
                <c:v>5.9</c:v>
              </c:pt>
              <c:pt idx="45">
                <c:v>4.9000000000000004</c:v>
              </c:pt>
              <c:pt idx="46">
                <c:v>6</c:v>
              </c:pt>
              <c:pt idx="47">
                <c:v>6.8</c:v>
              </c:pt>
              <c:pt idx="48">
                <c:v>5.5</c:v>
              </c:pt>
              <c:pt idx="49">
                <c:v>6</c:v>
              </c:pt>
              <c:pt idx="50">
                <c:v>5.6</c:v>
              </c:pt>
              <c:pt idx="51">
                <c:v>4.7</c:v>
              </c:pt>
              <c:pt idx="52">
                <c:v>4.5999999999999996</c:v>
              </c:pt>
              <c:pt idx="53">
                <c:v>4.3</c:v>
              </c:pt>
              <c:pt idx="54">
                <c:v>5.7</c:v>
              </c:pt>
              <c:pt idx="55">
                <c:v>6.3</c:v>
              </c:pt>
              <c:pt idx="56">
                <c:v>4.4000000000000004</c:v>
              </c:pt>
              <c:pt idx="57">
                <c:v>4.5</c:v>
              </c:pt>
              <c:pt idx="58">
                <c:v>4.5999999999999996</c:v>
              </c:pt>
              <c:pt idx="59">
                <c:v>4.5</c:v>
              </c:pt>
              <c:pt idx="60">
                <c:v>6.1</c:v>
              </c:pt>
              <c:pt idx="61">
                <c:v>5.6</c:v>
              </c:pt>
              <c:pt idx="62">
                <c:v>5.4</c:v>
              </c:pt>
              <c:pt idx="63">
                <c:v>5.5</c:v>
              </c:pt>
              <c:pt idx="64">
                <c:v>5.0999999999999996</c:v>
              </c:pt>
              <c:pt idx="65">
                <c:v>5.7</c:v>
              </c:pt>
              <c:pt idx="66">
                <c:v>4.9000000000000004</c:v>
              </c:pt>
              <c:pt idx="67">
                <c:v>5</c:v>
              </c:pt>
              <c:pt idx="68">
                <c:v>7</c:v>
              </c:pt>
              <c:pt idx="69">
                <c:v>5.2</c:v>
              </c:pt>
              <c:pt idx="70">
                <c:v>4.5999999999999996</c:v>
              </c:pt>
              <c:pt idx="71">
                <c:v>6.3</c:v>
              </c:pt>
              <c:pt idx="72">
                <c:v>5.7</c:v>
              </c:pt>
              <c:pt idx="73">
                <c:v>4.4000000000000004</c:v>
              </c:pt>
              <c:pt idx="74">
                <c:v>6</c:v>
              </c:pt>
              <c:pt idx="75">
                <c:v>4.5</c:v>
              </c:pt>
              <c:pt idx="76">
                <c:v>4.8</c:v>
              </c:pt>
              <c:pt idx="77">
                <c:v>5.0999999999999996</c:v>
              </c:pt>
              <c:pt idx="78">
                <c:v>5</c:v>
              </c:pt>
              <c:pt idx="79">
                <c:v>4.5999999999999996</c:v>
              </c:pt>
              <c:pt idx="80">
                <c:v>5.3</c:v>
              </c:pt>
              <c:pt idx="81">
                <c:v>5.4</c:v>
              </c:pt>
              <c:pt idx="82">
                <c:v>5.3</c:v>
              </c:pt>
              <c:pt idx="83">
                <c:v>5.6</c:v>
              </c:pt>
              <c:pt idx="84">
                <c:v>5.7</c:v>
              </c:pt>
              <c:pt idx="85">
                <c:v>4.0999999999999996</c:v>
              </c:pt>
              <c:pt idx="86">
                <c:v>5.0999999999999996</c:v>
              </c:pt>
              <c:pt idx="87">
                <c:v>6.2</c:v>
              </c:pt>
              <c:pt idx="88">
                <c:v>5.0999999999999996</c:v>
              </c:pt>
              <c:pt idx="89">
                <c:v>5.6</c:v>
              </c:pt>
              <c:pt idx="90">
                <c:v>4.3</c:v>
              </c:pt>
              <c:pt idx="91">
                <c:v>5</c:v>
              </c:pt>
              <c:pt idx="92">
                <c:v>4.4000000000000004</c:v>
              </c:pt>
              <c:pt idx="93">
                <c:v>6.3</c:v>
              </c:pt>
              <c:pt idx="94">
                <c:v>5.5</c:v>
              </c:pt>
              <c:pt idx="95">
                <c:v>4.0999999999999996</c:v>
              </c:pt>
              <c:pt idx="96">
                <c:v>4.2</c:v>
              </c:pt>
              <c:pt idx="97">
                <c:v>5</c:v>
              </c:pt>
              <c:pt idx="98">
                <c:v>4.5999999999999996</c:v>
              </c:pt>
              <c:pt idx="99">
                <c:v>4.7</c:v>
              </c:pt>
              <c:pt idx="100">
                <c:v>4.4000000000000004</c:v>
              </c:pt>
              <c:pt idx="101">
                <c:v>4.5</c:v>
              </c:pt>
              <c:pt idx="102">
                <c:v>6.3</c:v>
              </c:pt>
              <c:pt idx="103">
                <c:v>4.7</c:v>
              </c:pt>
              <c:pt idx="104">
                <c:v>5.3</c:v>
              </c:pt>
              <c:pt idx="105">
                <c:v>6.1</c:v>
              </c:pt>
              <c:pt idx="106">
                <c:v>5.4</c:v>
              </c:pt>
              <c:pt idx="107">
                <c:v>4.9000000000000004</c:v>
              </c:pt>
              <c:pt idx="108">
                <c:v>4.9000000000000004</c:v>
              </c:pt>
              <c:pt idx="109">
                <c:v>4</c:v>
              </c:pt>
              <c:pt idx="110">
                <c:v>4.9000000000000004</c:v>
              </c:pt>
              <c:pt idx="111">
                <c:v>5.7</c:v>
              </c:pt>
              <c:pt idx="112">
                <c:v>6.4</c:v>
              </c:pt>
              <c:pt idx="113">
                <c:v>4.9000000000000004</c:v>
              </c:pt>
              <c:pt idx="114">
                <c:v>3.4</c:v>
              </c:pt>
              <c:pt idx="115">
                <c:v>5.6</c:v>
              </c:pt>
              <c:pt idx="116">
                <c:v>4.3</c:v>
              </c:pt>
              <c:pt idx="117">
                <c:v>6</c:v>
              </c:pt>
              <c:pt idx="118">
                <c:v>4.8</c:v>
              </c:pt>
              <c:pt idx="119">
                <c:v>5.9</c:v>
              </c:pt>
              <c:pt idx="120">
                <c:v>6.4</c:v>
              </c:pt>
              <c:pt idx="121">
                <c:v>6</c:v>
              </c:pt>
              <c:pt idx="122">
                <c:v>5.7</c:v>
              </c:pt>
              <c:pt idx="123">
                <c:v>6</c:v>
              </c:pt>
              <c:pt idx="124">
                <c:v>4.8</c:v>
              </c:pt>
              <c:pt idx="125">
                <c:v>4.2</c:v>
              </c:pt>
              <c:pt idx="126">
                <c:v>6.1</c:v>
              </c:pt>
              <c:pt idx="127">
                <c:v>6.2</c:v>
              </c:pt>
              <c:pt idx="128">
                <c:v>5</c:v>
              </c:pt>
              <c:pt idx="129">
                <c:v>5.9</c:v>
              </c:pt>
              <c:pt idx="130">
                <c:v>5.9</c:v>
              </c:pt>
              <c:pt idx="131">
                <c:v>4.8</c:v>
              </c:pt>
              <c:pt idx="132">
                <c:v>6.6</c:v>
              </c:pt>
              <c:pt idx="133">
                <c:v>5</c:v>
              </c:pt>
              <c:pt idx="134">
                <c:v>5.0999999999999996</c:v>
              </c:pt>
              <c:pt idx="135">
                <c:v>6.1</c:v>
              </c:pt>
              <c:pt idx="136">
                <c:v>3.6</c:v>
              </c:pt>
              <c:pt idx="137">
                <c:v>5.4</c:v>
              </c:pt>
              <c:pt idx="138">
                <c:v>6.1</c:v>
              </c:pt>
              <c:pt idx="139">
                <c:v>4.7</c:v>
              </c:pt>
              <c:pt idx="140">
                <c:v>6.1</c:v>
              </c:pt>
              <c:pt idx="141">
                <c:v>5.9</c:v>
              </c:pt>
              <c:pt idx="142">
                <c:v>4.5</c:v>
              </c:pt>
              <c:pt idx="143">
                <c:v>5.0999999999999996</c:v>
              </c:pt>
              <c:pt idx="144">
                <c:v>6</c:v>
              </c:pt>
              <c:pt idx="145">
                <c:v>5.5</c:v>
              </c:pt>
              <c:pt idx="146">
                <c:v>6.2</c:v>
              </c:pt>
              <c:pt idx="147">
                <c:v>5</c:v>
              </c:pt>
              <c:pt idx="148">
                <c:v>5.2</c:v>
              </c:pt>
              <c:pt idx="149">
                <c:v>5.3</c:v>
              </c:pt>
              <c:pt idx="150">
                <c:v>6.4</c:v>
              </c:pt>
              <c:pt idx="151">
                <c:v>5.9</c:v>
              </c:pt>
              <c:pt idx="152">
                <c:v>5.6</c:v>
              </c:pt>
              <c:pt idx="153">
                <c:v>4.5999999999999996</c:v>
              </c:pt>
              <c:pt idx="154">
                <c:v>5.0999999999999996</c:v>
              </c:pt>
              <c:pt idx="155">
                <c:v>5.4</c:v>
              </c:pt>
              <c:pt idx="156">
                <c:v>5.2</c:v>
              </c:pt>
              <c:pt idx="157">
                <c:v>5.3</c:v>
              </c:pt>
              <c:pt idx="158">
                <c:v>4.7</c:v>
              </c:pt>
              <c:pt idx="159">
                <c:v>4.8</c:v>
              </c:pt>
              <c:pt idx="160">
                <c:v>6.3</c:v>
              </c:pt>
              <c:pt idx="161">
                <c:v>4.9000000000000004</c:v>
              </c:pt>
              <c:pt idx="162">
                <c:v>4.9000000000000004</c:v>
              </c:pt>
              <c:pt idx="163">
                <c:v>4.7</c:v>
              </c:pt>
              <c:pt idx="164">
                <c:v>5.3</c:v>
              </c:pt>
              <c:pt idx="165">
                <c:v>5.6</c:v>
              </c:pt>
              <c:pt idx="166">
                <c:v>6.4</c:v>
              </c:pt>
              <c:pt idx="167">
                <c:v>5</c:v>
              </c:pt>
              <c:pt idx="168">
                <c:v>5.7</c:v>
              </c:pt>
              <c:pt idx="169">
                <c:v>5.2</c:v>
              </c:pt>
              <c:pt idx="170">
                <c:v>5.5</c:v>
              </c:pt>
              <c:pt idx="171">
                <c:v>5.3</c:v>
              </c:pt>
              <c:pt idx="172">
                <c:v>5</c:v>
              </c:pt>
              <c:pt idx="173">
                <c:v>5.0999999999999996</c:v>
              </c:pt>
              <c:pt idx="174">
                <c:v>4.9000000000000004</c:v>
              </c:pt>
              <c:pt idx="175">
                <c:v>5.5</c:v>
              </c:pt>
              <c:pt idx="176">
                <c:v>4.7</c:v>
              </c:pt>
              <c:pt idx="177">
                <c:v>5.8</c:v>
              </c:pt>
              <c:pt idx="178">
                <c:v>4</c:v>
              </c:pt>
              <c:pt idx="179">
                <c:v>4.2</c:v>
              </c:pt>
              <c:pt idx="180">
                <c:v>4.5</c:v>
              </c:pt>
              <c:pt idx="181">
                <c:v>5.4</c:v>
              </c:pt>
              <c:pt idx="182">
                <c:v>4.4000000000000004</c:v>
              </c:pt>
              <c:pt idx="183">
                <c:v>4.3</c:v>
              </c:pt>
              <c:pt idx="184">
                <c:v>4.4000000000000004</c:v>
              </c:pt>
              <c:pt idx="185">
                <c:v>5.2</c:v>
              </c:pt>
              <c:pt idx="186">
                <c:v>6.4</c:v>
              </c:pt>
              <c:pt idx="187">
                <c:v>4.5999999999999996</c:v>
              </c:pt>
              <c:pt idx="188">
                <c:v>6</c:v>
              </c:pt>
              <c:pt idx="189">
                <c:v>5.7</c:v>
              </c:pt>
              <c:pt idx="190">
                <c:v>4.3</c:v>
              </c:pt>
              <c:pt idx="191">
                <c:v>6.5</c:v>
              </c:pt>
              <c:pt idx="192">
                <c:v>4.7</c:v>
              </c:pt>
              <c:pt idx="193">
                <c:v>4.9000000000000004</c:v>
              </c:pt>
              <c:pt idx="194">
                <c:v>4.7</c:v>
              </c:pt>
            </c:numLit>
          </c:xVal>
          <c:yVal>
            <c:numLit>
              <c:formatCode>0.00</c:formatCode>
              <c:ptCount val="195"/>
              <c:pt idx="0">
                <c:v>1</c:v>
              </c:pt>
              <c:pt idx="1">
                <c:v>1</c:v>
              </c:pt>
              <c:pt idx="2">
                <c:v>1</c:v>
              </c:pt>
              <c:pt idx="3">
                <c:v>1</c:v>
              </c:pt>
              <c:pt idx="4">
                <c:v>2</c:v>
              </c:pt>
              <c:pt idx="5">
                <c:v>3</c:v>
              </c:pt>
              <c:pt idx="6">
                <c:v>3</c:v>
              </c:pt>
              <c:pt idx="7">
                <c:v>3</c:v>
              </c:pt>
              <c:pt idx="8">
                <c:v>3</c:v>
              </c:pt>
              <c:pt idx="9">
                <c:v>4</c:v>
              </c:pt>
              <c:pt idx="10">
                <c:v>4</c:v>
              </c:pt>
              <c:pt idx="11">
                <c:v>4</c:v>
              </c:pt>
              <c:pt idx="12">
                <c:v>4</c:v>
              </c:pt>
              <c:pt idx="13">
                <c:v>4</c:v>
              </c:pt>
              <c:pt idx="14">
                <c:v>5</c:v>
              </c:pt>
              <c:pt idx="15">
                <c:v>5</c:v>
              </c:pt>
              <c:pt idx="16">
                <c:v>5</c:v>
              </c:pt>
              <c:pt idx="17">
                <c:v>5</c:v>
              </c:pt>
              <c:pt idx="18">
                <c:v>5</c:v>
              </c:pt>
              <c:pt idx="19">
                <c:v>5</c:v>
              </c:pt>
              <c:pt idx="20">
                <c:v>5</c:v>
              </c:pt>
              <c:pt idx="21">
                <c:v>7</c:v>
              </c:pt>
              <c:pt idx="22">
                <c:v>8</c:v>
              </c:pt>
              <c:pt idx="23">
                <c:v>10</c:v>
              </c:pt>
              <c:pt idx="24">
                <c:v>10</c:v>
              </c:pt>
              <c:pt idx="25">
                <c:v>10</c:v>
              </c:pt>
              <c:pt idx="26">
                <c:v>15</c:v>
              </c:pt>
              <c:pt idx="27">
                <c:v>20</c:v>
              </c:pt>
              <c:pt idx="28">
                <c:v>3</c:v>
              </c:pt>
              <c:pt idx="29">
                <c:v>4</c:v>
              </c:pt>
              <c:pt idx="30">
                <c:v>10</c:v>
              </c:pt>
              <c:pt idx="31">
                <c:v>10</c:v>
              </c:pt>
              <c:pt idx="32">
                <c:v>12</c:v>
              </c:pt>
              <c:pt idx="33">
                <c:v>1</c:v>
              </c:pt>
              <c:pt idx="34">
                <c:v>3</c:v>
              </c:pt>
              <c:pt idx="35">
                <c:v>4</c:v>
              </c:pt>
              <c:pt idx="36">
                <c:v>4</c:v>
              </c:pt>
              <c:pt idx="37">
                <c:v>5</c:v>
              </c:pt>
              <c:pt idx="38">
                <c:v>5</c:v>
              </c:pt>
              <c:pt idx="39">
                <c:v>5</c:v>
              </c:pt>
              <c:pt idx="40">
                <c:v>9</c:v>
              </c:pt>
              <c:pt idx="41">
                <c:v>10</c:v>
              </c:pt>
              <c:pt idx="42">
                <c:v>1</c:v>
              </c:pt>
              <c:pt idx="43">
                <c:v>1</c:v>
              </c:pt>
              <c:pt idx="44">
                <c:v>2</c:v>
              </c:pt>
              <c:pt idx="45">
                <c:v>4</c:v>
              </c:pt>
              <c:pt idx="46">
                <c:v>5</c:v>
              </c:pt>
              <c:pt idx="47">
                <c:v>5</c:v>
              </c:pt>
              <c:pt idx="48">
                <c:v>5</c:v>
              </c:pt>
              <c:pt idx="49">
                <c:v>6</c:v>
              </c:pt>
              <c:pt idx="50">
                <c:v>8</c:v>
              </c:pt>
              <c:pt idx="51">
                <c:v>9</c:v>
              </c:pt>
              <c:pt idx="52">
                <c:v>10</c:v>
              </c:pt>
              <c:pt idx="53">
                <c:v>10</c:v>
              </c:pt>
              <c:pt idx="54">
                <c:v>10</c:v>
              </c:pt>
              <c:pt idx="55">
                <c:v>10</c:v>
              </c:pt>
              <c:pt idx="56">
                <c:v>11</c:v>
              </c:pt>
              <c:pt idx="57">
                <c:v>20</c:v>
              </c:pt>
              <c:pt idx="58">
                <c:v>25</c:v>
              </c:pt>
              <c:pt idx="59">
                <c:v>31</c:v>
              </c:pt>
              <c:pt idx="60">
                <c:v>1</c:v>
              </c:pt>
              <c:pt idx="61">
                <c:v>5</c:v>
              </c:pt>
              <c:pt idx="62">
                <c:v>5</c:v>
              </c:pt>
              <c:pt idx="63">
                <c:v>7</c:v>
              </c:pt>
              <c:pt idx="64">
                <c:v>10</c:v>
              </c:pt>
              <c:pt idx="65">
                <c:v>10</c:v>
              </c:pt>
              <c:pt idx="66">
                <c:v>15</c:v>
              </c:pt>
              <c:pt idx="67">
                <c:v>20</c:v>
              </c:pt>
              <c:pt idx="68">
                <c:v>3</c:v>
              </c:pt>
              <c:pt idx="69">
                <c:v>5</c:v>
              </c:pt>
              <c:pt idx="70">
                <c:v>7</c:v>
              </c:pt>
              <c:pt idx="71">
                <c:v>10</c:v>
              </c:pt>
              <c:pt idx="72">
                <c:v>10</c:v>
              </c:pt>
              <c:pt idx="73">
                <c:v>19</c:v>
              </c:pt>
              <c:pt idx="74">
                <c:v>1</c:v>
              </c:pt>
              <c:pt idx="75">
                <c:v>3</c:v>
              </c:pt>
              <c:pt idx="76">
                <c:v>4</c:v>
              </c:pt>
              <c:pt idx="77">
                <c:v>5</c:v>
              </c:pt>
              <c:pt idx="78">
                <c:v>8</c:v>
              </c:pt>
              <c:pt idx="79">
                <c:v>15</c:v>
              </c:pt>
              <c:pt idx="80">
                <c:v>15</c:v>
              </c:pt>
              <c:pt idx="81">
                <c:v>20</c:v>
              </c:pt>
              <c:pt idx="82">
                <c:v>25</c:v>
              </c:pt>
              <c:pt idx="83">
                <c:v>2</c:v>
              </c:pt>
              <c:pt idx="84">
                <c:v>5</c:v>
              </c:pt>
              <c:pt idx="85">
                <c:v>10</c:v>
              </c:pt>
              <c:pt idx="86">
                <c:v>10</c:v>
              </c:pt>
              <c:pt idx="87">
                <c:v>10</c:v>
              </c:pt>
              <c:pt idx="88">
                <c:v>20</c:v>
              </c:pt>
              <c:pt idx="89">
                <c:v>20</c:v>
              </c:pt>
              <c:pt idx="90">
                <c:v>31</c:v>
              </c:pt>
              <c:pt idx="91">
                <c:v>1</c:v>
              </c:pt>
              <c:pt idx="92">
                <c:v>3</c:v>
              </c:pt>
              <c:pt idx="93">
                <c:v>3</c:v>
              </c:pt>
              <c:pt idx="94">
                <c:v>5</c:v>
              </c:pt>
              <c:pt idx="95">
                <c:v>10</c:v>
              </c:pt>
              <c:pt idx="96">
                <c:v>22</c:v>
              </c:pt>
              <c:pt idx="97">
                <c:v>4</c:v>
              </c:pt>
              <c:pt idx="98">
                <c:v>5</c:v>
              </c:pt>
              <c:pt idx="99">
                <c:v>15</c:v>
              </c:pt>
              <c:pt idx="100">
                <c:v>1</c:v>
              </c:pt>
              <c:pt idx="101">
                <c:v>1</c:v>
              </c:pt>
              <c:pt idx="102">
                <c:v>1</c:v>
              </c:pt>
              <c:pt idx="103">
                <c:v>1</c:v>
              </c:pt>
              <c:pt idx="104">
                <c:v>1</c:v>
              </c:pt>
              <c:pt idx="105">
                <c:v>1</c:v>
              </c:pt>
              <c:pt idx="106">
                <c:v>1</c:v>
              </c:pt>
              <c:pt idx="107">
                <c:v>3</c:v>
              </c:pt>
              <c:pt idx="108">
                <c:v>5</c:v>
              </c:pt>
              <c:pt idx="109">
                <c:v>5</c:v>
              </c:pt>
              <c:pt idx="110">
                <c:v>5</c:v>
              </c:pt>
              <c:pt idx="111">
                <c:v>5</c:v>
              </c:pt>
              <c:pt idx="112">
                <c:v>5</c:v>
              </c:pt>
              <c:pt idx="113">
                <c:v>6</c:v>
              </c:pt>
              <c:pt idx="114">
                <c:v>6</c:v>
              </c:pt>
              <c:pt idx="115">
                <c:v>8</c:v>
              </c:pt>
              <c:pt idx="116">
                <c:v>10</c:v>
              </c:pt>
              <c:pt idx="117">
                <c:v>10</c:v>
              </c:pt>
              <c:pt idx="118">
                <c:v>15</c:v>
              </c:pt>
              <c:pt idx="119">
                <c:v>15</c:v>
              </c:pt>
              <c:pt idx="120">
                <c:v>3</c:v>
              </c:pt>
              <c:pt idx="121">
                <c:v>5</c:v>
              </c:pt>
              <c:pt idx="122">
                <c:v>6</c:v>
              </c:pt>
              <c:pt idx="123">
                <c:v>8</c:v>
              </c:pt>
              <c:pt idx="124">
                <c:v>10</c:v>
              </c:pt>
              <c:pt idx="125">
                <c:v>14</c:v>
              </c:pt>
              <c:pt idx="126">
                <c:v>15</c:v>
              </c:pt>
              <c:pt idx="127">
                <c:v>15</c:v>
              </c:pt>
              <c:pt idx="128">
                <c:v>20</c:v>
              </c:pt>
              <c:pt idx="129">
                <c:v>1</c:v>
              </c:pt>
              <c:pt idx="130">
                <c:v>1</c:v>
              </c:pt>
              <c:pt idx="131">
                <c:v>1</c:v>
              </c:pt>
              <c:pt idx="132">
                <c:v>1</c:v>
              </c:pt>
              <c:pt idx="133">
                <c:v>2</c:v>
              </c:pt>
              <c:pt idx="134">
                <c:v>3</c:v>
              </c:pt>
              <c:pt idx="135">
                <c:v>4</c:v>
              </c:pt>
              <c:pt idx="136">
                <c:v>4</c:v>
              </c:pt>
              <c:pt idx="137">
                <c:v>5</c:v>
              </c:pt>
              <c:pt idx="138">
                <c:v>5</c:v>
              </c:pt>
              <c:pt idx="139">
                <c:v>9</c:v>
              </c:pt>
              <c:pt idx="140">
                <c:v>10</c:v>
              </c:pt>
              <c:pt idx="141">
                <c:v>10</c:v>
              </c:pt>
              <c:pt idx="142">
                <c:v>3</c:v>
              </c:pt>
              <c:pt idx="143">
                <c:v>3</c:v>
              </c:pt>
              <c:pt idx="144">
                <c:v>3</c:v>
              </c:pt>
              <c:pt idx="145">
                <c:v>4</c:v>
              </c:pt>
              <c:pt idx="146">
                <c:v>4</c:v>
              </c:pt>
              <c:pt idx="147">
                <c:v>4</c:v>
              </c:pt>
              <c:pt idx="148">
                <c:v>5</c:v>
              </c:pt>
              <c:pt idx="149">
                <c:v>5</c:v>
              </c:pt>
              <c:pt idx="150">
                <c:v>5</c:v>
              </c:pt>
              <c:pt idx="151">
                <c:v>5</c:v>
              </c:pt>
              <c:pt idx="152">
                <c:v>6</c:v>
              </c:pt>
              <c:pt idx="153">
                <c:v>10</c:v>
              </c:pt>
              <c:pt idx="154">
                <c:v>10</c:v>
              </c:pt>
              <c:pt idx="155">
                <c:v>15</c:v>
              </c:pt>
              <c:pt idx="156">
                <c:v>15</c:v>
              </c:pt>
              <c:pt idx="157">
                <c:v>20</c:v>
              </c:pt>
              <c:pt idx="158">
                <c:v>25</c:v>
              </c:pt>
              <c:pt idx="159">
                <c:v>1</c:v>
              </c:pt>
              <c:pt idx="160">
                <c:v>2</c:v>
              </c:pt>
              <c:pt idx="161">
                <c:v>2</c:v>
              </c:pt>
              <c:pt idx="162">
                <c:v>2</c:v>
              </c:pt>
              <c:pt idx="163">
                <c:v>3</c:v>
              </c:pt>
              <c:pt idx="164">
                <c:v>5</c:v>
              </c:pt>
              <c:pt idx="165">
                <c:v>5</c:v>
              </c:pt>
              <c:pt idx="166">
                <c:v>5</c:v>
              </c:pt>
              <c:pt idx="167">
                <c:v>5</c:v>
              </c:pt>
              <c:pt idx="168">
                <c:v>5</c:v>
              </c:pt>
              <c:pt idx="169">
                <c:v>7</c:v>
              </c:pt>
              <c:pt idx="170">
                <c:v>10</c:v>
              </c:pt>
              <c:pt idx="171">
                <c:v>19</c:v>
              </c:pt>
              <c:pt idx="172">
                <c:v>20</c:v>
              </c:pt>
              <c:pt idx="173">
                <c:v>1</c:v>
              </c:pt>
              <c:pt idx="174">
                <c:v>3</c:v>
              </c:pt>
              <c:pt idx="175">
                <c:v>5</c:v>
              </c:pt>
              <c:pt idx="176">
                <c:v>7</c:v>
              </c:pt>
              <c:pt idx="177">
                <c:v>7</c:v>
              </c:pt>
              <c:pt idx="178">
                <c:v>9</c:v>
              </c:pt>
              <c:pt idx="179">
                <c:v>10</c:v>
              </c:pt>
              <c:pt idx="180">
                <c:v>25</c:v>
              </c:pt>
              <c:pt idx="181">
                <c:v>1</c:v>
              </c:pt>
              <c:pt idx="182">
                <c:v>2</c:v>
              </c:pt>
              <c:pt idx="183">
                <c:v>3</c:v>
              </c:pt>
              <c:pt idx="184">
                <c:v>4</c:v>
              </c:pt>
              <c:pt idx="185">
                <c:v>5</c:v>
              </c:pt>
              <c:pt idx="186">
                <c:v>5</c:v>
              </c:pt>
              <c:pt idx="187">
                <c:v>22</c:v>
              </c:pt>
              <c:pt idx="188">
                <c:v>2</c:v>
              </c:pt>
              <c:pt idx="189">
                <c:v>5</c:v>
              </c:pt>
              <c:pt idx="190">
                <c:v>5</c:v>
              </c:pt>
              <c:pt idx="191">
                <c:v>1</c:v>
              </c:pt>
              <c:pt idx="192">
                <c:v>5</c:v>
              </c:pt>
              <c:pt idx="193">
                <c:v>5</c:v>
              </c:pt>
              <c:pt idx="194">
                <c:v>5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1-FF22-4311-AAE6-45B5FDF744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1954592"/>
        <c:axId val="541954264"/>
      </c:scatterChart>
      <c:valAx>
        <c:axId val="541954592"/>
        <c:scaling>
          <c:orientation val="minMax"/>
          <c:max val="7"/>
          <c:min val="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/>
                  <a:t>OBSE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541954264"/>
        <c:crosses val="autoZero"/>
        <c:crossBetween val="midCat"/>
      </c:valAx>
      <c:valAx>
        <c:axId val="541954264"/>
        <c:scaling>
          <c:orientation val="minMax"/>
          <c:max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/>
                  <a:t>INCL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5419545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/>
              <a:t>Non-Talent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2"/>
            <c:spPr>
              <a:gradFill>
                <a:gsLst>
                  <a:gs pos="0">
                    <a:srgbClr val="FF6174">
                      <a:lumMod val="5000"/>
                      <a:lumOff val="95000"/>
                    </a:srgbClr>
                  </a:gs>
                  <a:gs pos="74000">
                    <a:srgbClr val="FF6174">
                      <a:lumMod val="45000"/>
                      <a:lumOff val="55000"/>
                    </a:srgbClr>
                  </a:gs>
                  <a:gs pos="83000">
                    <a:srgbClr val="FF6174">
                      <a:lumMod val="45000"/>
                      <a:lumOff val="55000"/>
                    </a:srgbClr>
                  </a:gs>
                  <a:gs pos="100000">
                    <a:srgbClr val="FF6174">
                      <a:lumMod val="30000"/>
                      <a:lumOff val="70000"/>
                    </a:srgbClr>
                  </a:gs>
                </a:gsLst>
                <a:lin ang="5400000" scaled="1"/>
              </a:gra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Lit>
              <c:formatCode>0.00</c:formatCode>
              <c:ptCount val="207"/>
              <c:pt idx="0">
                <c:v>6.1111111111111107</c:v>
              </c:pt>
              <c:pt idx="1">
                <c:v>6.666666666666667</c:v>
              </c:pt>
              <c:pt idx="2">
                <c:v>6</c:v>
              </c:pt>
              <c:pt idx="3">
                <c:v>6</c:v>
              </c:pt>
              <c:pt idx="4">
                <c:v>5</c:v>
              </c:pt>
              <c:pt idx="5">
                <c:v>5</c:v>
              </c:pt>
              <c:pt idx="6">
                <c:v>6.2222222222222223</c:v>
              </c:pt>
              <c:pt idx="7">
                <c:v>6</c:v>
              </c:pt>
              <c:pt idx="8">
                <c:v>5.7777777777777777</c:v>
              </c:pt>
              <c:pt idx="9">
                <c:v>6.1111111111111107</c:v>
              </c:pt>
              <c:pt idx="10">
                <c:v>5.1111111111111107</c:v>
              </c:pt>
              <c:pt idx="11">
                <c:v>5</c:v>
              </c:pt>
              <c:pt idx="12">
                <c:v>3.8888888888888888</c:v>
              </c:pt>
              <c:pt idx="13">
                <c:v>3.8888888888888888</c:v>
              </c:pt>
              <c:pt idx="14">
                <c:v>4.1111111111111107</c:v>
              </c:pt>
              <c:pt idx="15">
                <c:v>7</c:v>
              </c:pt>
              <c:pt idx="16">
                <c:v>6.666666666666667</c:v>
              </c:pt>
              <c:pt idx="17">
                <c:v>5.4444444444444446</c:v>
              </c:pt>
              <c:pt idx="18">
                <c:v>3.5555555555555549</c:v>
              </c:pt>
              <c:pt idx="19">
                <c:v>3.8888888888888888</c:v>
              </c:pt>
              <c:pt idx="20">
                <c:v>5.666666666666667</c:v>
              </c:pt>
              <c:pt idx="21">
                <c:v>6</c:v>
              </c:pt>
              <c:pt idx="22">
                <c:v>5.5555555555555554</c:v>
              </c:pt>
              <c:pt idx="23">
                <c:v>5</c:v>
              </c:pt>
              <c:pt idx="24">
                <c:v>4.7777777777777777</c:v>
              </c:pt>
              <c:pt idx="25">
                <c:v>6</c:v>
              </c:pt>
              <c:pt idx="26">
                <c:v>3.5555555555555549</c:v>
              </c:pt>
              <c:pt idx="27">
                <c:v>4.4444444444444446</c:v>
              </c:pt>
              <c:pt idx="28">
                <c:v>6.5555555555555554</c:v>
              </c:pt>
              <c:pt idx="29">
                <c:v>5.8888888888888893</c:v>
              </c:pt>
              <c:pt idx="30">
                <c:v>2.5555555555555549</c:v>
              </c:pt>
              <c:pt idx="31">
                <c:v>3</c:v>
              </c:pt>
              <c:pt idx="32">
                <c:v>4.7777777777777777</c:v>
              </c:pt>
              <c:pt idx="33">
                <c:v>6</c:v>
              </c:pt>
              <c:pt idx="34">
                <c:v>6.1111111111111107</c:v>
              </c:pt>
              <c:pt idx="35">
                <c:v>2.7777777777777781</c:v>
              </c:pt>
              <c:pt idx="36">
                <c:v>2.666666666666667</c:v>
              </c:pt>
              <c:pt idx="37">
                <c:v>4.2222222222222223</c:v>
              </c:pt>
              <c:pt idx="38">
                <c:v>5.1111111111111107</c:v>
              </c:pt>
              <c:pt idx="39">
                <c:v>7</c:v>
              </c:pt>
              <c:pt idx="40">
                <c:v>5.8888888888888893</c:v>
              </c:pt>
              <c:pt idx="41">
                <c:v>4.7777777777777777</c:v>
              </c:pt>
              <c:pt idx="42">
                <c:v>6</c:v>
              </c:pt>
              <c:pt idx="43">
                <c:v>6.5555555555555554</c:v>
              </c:pt>
              <c:pt idx="44">
                <c:v>6</c:v>
              </c:pt>
              <c:pt idx="45">
                <c:v>4</c:v>
              </c:pt>
              <c:pt idx="46">
                <c:v>5.666666666666667</c:v>
              </c:pt>
              <c:pt idx="47">
                <c:v>2.4444444444444451</c:v>
              </c:pt>
              <c:pt idx="48">
                <c:v>4.7777777777777777</c:v>
              </c:pt>
              <c:pt idx="49">
                <c:v>5.8888888888888893</c:v>
              </c:pt>
              <c:pt idx="50">
                <c:v>6</c:v>
              </c:pt>
              <c:pt idx="51">
                <c:v>4.666666666666667</c:v>
              </c:pt>
              <c:pt idx="52">
                <c:v>5.2222222222222223</c:v>
              </c:pt>
              <c:pt idx="53">
                <c:v>3.5555555555555549</c:v>
              </c:pt>
              <c:pt idx="54">
                <c:v>4</c:v>
              </c:pt>
              <c:pt idx="55">
                <c:v>5.8888888888888893</c:v>
              </c:pt>
              <c:pt idx="56">
                <c:v>5.8888888888888893</c:v>
              </c:pt>
              <c:pt idx="57">
                <c:v>5.333333333333333</c:v>
              </c:pt>
              <c:pt idx="58">
                <c:v>6.2222222222222223</c:v>
              </c:pt>
              <c:pt idx="59">
                <c:v>4.666666666666667</c:v>
              </c:pt>
              <c:pt idx="60">
                <c:v>4.7777777777777777</c:v>
              </c:pt>
              <c:pt idx="61">
                <c:v>4.333333333333333</c:v>
              </c:pt>
              <c:pt idx="62">
                <c:v>4.8888888888888893</c:v>
              </c:pt>
              <c:pt idx="63">
                <c:v>4.1111111111111107</c:v>
              </c:pt>
              <c:pt idx="64">
                <c:v>3.333333333333333</c:v>
              </c:pt>
              <c:pt idx="65">
                <c:v>5.8888888888888893</c:v>
              </c:pt>
              <c:pt idx="66">
                <c:v>4.7777777777777777</c:v>
              </c:pt>
              <c:pt idx="67">
                <c:v>3.8888888888888888</c:v>
              </c:pt>
              <c:pt idx="68">
                <c:v>3.1111111111111112</c:v>
              </c:pt>
              <c:pt idx="69">
                <c:v>2</c:v>
              </c:pt>
              <c:pt idx="70">
                <c:v>1.1111111111111109</c:v>
              </c:pt>
              <c:pt idx="71">
                <c:v>5</c:v>
              </c:pt>
              <c:pt idx="72">
                <c:v>4.7777777777777777</c:v>
              </c:pt>
              <c:pt idx="73">
                <c:v>5.7777777777777777</c:v>
              </c:pt>
              <c:pt idx="74">
                <c:v>2.8888888888888888</c:v>
              </c:pt>
              <c:pt idx="75">
                <c:v>4</c:v>
              </c:pt>
              <c:pt idx="76">
                <c:v>5.8888888888888893</c:v>
              </c:pt>
              <c:pt idx="77">
                <c:v>5.2222222222222223</c:v>
              </c:pt>
              <c:pt idx="78">
                <c:v>4.8888888888888893</c:v>
              </c:pt>
              <c:pt idx="79">
                <c:v>5.666666666666667</c:v>
              </c:pt>
              <c:pt idx="80">
                <c:v>6</c:v>
              </c:pt>
              <c:pt idx="81">
                <c:v>6.8888888888888893</c:v>
              </c:pt>
              <c:pt idx="82">
                <c:v>6.8888888888888893</c:v>
              </c:pt>
              <c:pt idx="83">
                <c:v>6</c:v>
              </c:pt>
              <c:pt idx="84">
                <c:v>1.333333333333333</c:v>
              </c:pt>
              <c:pt idx="85">
                <c:v>6</c:v>
              </c:pt>
              <c:pt idx="86">
                <c:v>3.666666666666667</c:v>
              </c:pt>
              <c:pt idx="87">
                <c:v>6</c:v>
              </c:pt>
              <c:pt idx="88">
                <c:v>5.333333333333333</c:v>
              </c:pt>
              <c:pt idx="89">
                <c:v>5.7777777777777777</c:v>
              </c:pt>
              <c:pt idx="90">
                <c:v>5.7777777777777777</c:v>
              </c:pt>
              <c:pt idx="91">
                <c:v>6.333333333333333</c:v>
              </c:pt>
              <c:pt idx="92">
                <c:v>4.666666666666667</c:v>
              </c:pt>
              <c:pt idx="93">
                <c:v>4</c:v>
              </c:pt>
              <c:pt idx="94">
                <c:v>3.5555555555555549</c:v>
              </c:pt>
              <c:pt idx="95">
                <c:v>6.1111111111111107</c:v>
              </c:pt>
              <c:pt idx="96">
                <c:v>5</c:v>
              </c:pt>
              <c:pt idx="97">
                <c:v>5.2222222222222223</c:v>
              </c:pt>
              <c:pt idx="98">
                <c:v>5.666666666666667</c:v>
              </c:pt>
              <c:pt idx="99">
                <c:v>4</c:v>
              </c:pt>
              <c:pt idx="100">
                <c:v>4.7777777777777777</c:v>
              </c:pt>
              <c:pt idx="101">
                <c:v>5.8888888888888893</c:v>
              </c:pt>
              <c:pt idx="102">
                <c:v>6.333333333333333</c:v>
              </c:pt>
              <c:pt idx="103">
                <c:v>5.1111111111111107</c:v>
              </c:pt>
              <c:pt idx="104">
                <c:v>3.2222222222222219</c:v>
              </c:pt>
              <c:pt idx="105">
                <c:v>5</c:v>
              </c:pt>
              <c:pt idx="106">
                <c:v>3.666666666666667</c:v>
              </c:pt>
              <c:pt idx="107">
                <c:v>2.2222222222222219</c:v>
              </c:pt>
              <c:pt idx="108">
                <c:v>4.2222222222222223</c:v>
              </c:pt>
              <c:pt idx="109">
                <c:v>5.666666666666667</c:v>
              </c:pt>
              <c:pt idx="110">
                <c:v>3.7777777777777781</c:v>
              </c:pt>
              <c:pt idx="111">
                <c:v>3.8888888888888888</c:v>
              </c:pt>
              <c:pt idx="112">
                <c:v>6.2222222222222223</c:v>
              </c:pt>
              <c:pt idx="113">
                <c:v>3.4444444444444451</c:v>
              </c:pt>
              <c:pt idx="114">
                <c:v>7</c:v>
              </c:pt>
              <c:pt idx="115">
                <c:v>5.5555555555555554</c:v>
              </c:pt>
              <c:pt idx="116">
                <c:v>4.5555555555555554</c:v>
              </c:pt>
              <c:pt idx="117">
                <c:v>5</c:v>
              </c:pt>
              <c:pt idx="118">
                <c:v>6.4444444444444446</c:v>
              </c:pt>
              <c:pt idx="119">
                <c:v>5.7777777777777777</c:v>
              </c:pt>
              <c:pt idx="120">
                <c:v>4.7777777777777777</c:v>
              </c:pt>
              <c:pt idx="121">
                <c:v>4.4444444444444446</c:v>
              </c:pt>
              <c:pt idx="122">
                <c:v>6.5555555555555554</c:v>
              </c:pt>
              <c:pt idx="123">
                <c:v>5</c:v>
              </c:pt>
              <c:pt idx="124">
                <c:v>5.666666666666667</c:v>
              </c:pt>
              <c:pt idx="125">
                <c:v>6.4444444444444446</c:v>
              </c:pt>
              <c:pt idx="126">
                <c:v>5.4444444444444446</c:v>
              </c:pt>
              <c:pt idx="127">
                <c:v>3.2222222222222219</c:v>
              </c:pt>
              <c:pt idx="128">
                <c:v>6.1111111111111107</c:v>
              </c:pt>
              <c:pt idx="129">
                <c:v>6.4444444444444446</c:v>
              </c:pt>
              <c:pt idx="130">
                <c:v>6.2222222222222223</c:v>
              </c:pt>
              <c:pt idx="131">
                <c:v>6</c:v>
              </c:pt>
              <c:pt idx="132">
                <c:v>4.8888888888888893</c:v>
              </c:pt>
              <c:pt idx="133">
                <c:v>4.7777777777777777</c:v>
              </c:pt>
              <c:pt idx="134">
                <c:v>2</c:v>
              </c:pt>
              <c:pt idx="135">
                <c:v>2.1111111111111112</c:v>
              </c:pt>
              <c:pt idx="136">
                <c:v>4.666666666666667</c:v>
              </c:pt>
              <c:pt idx="137">
                <c:v>6.2222222222222223</c:v>
              </c:pt>
              <c:pt idx="138">
                <c:v>4.7777777777777777</c:v>
              </c:pt>
              <c:pt idx="139">
                <c:v>5.5555555555555554</c:v>
              </c:pt>
              <c:pt idx="140">
                <c:v>3.5555555555555549</c:v>
              </c:pt>
              <c:pt idx="141">
                <c:v>3.7777777777777781</c:v>
              </c:pt>
              <c:pt idx="142">
                <c:v>4.8888888888888893</c:v>
              </c:pt>
              <c:pt idx="143">
                <c:v>4.5555555555555554</c:v>
              </c:pt>
              <c:pt idx="144">
                <c:v>3.1111111111111112</c:v>
              </c:pt>
              <c:pt idx="145">
                <c:v>1.2222222222222221</c:v>
              </c:pt>
              <c:pt idx="146">
                <c:v>4.8888888888888893</c:v>
              </c:pt>
              <c:pt idx="147">
                <c:v>3.666666666666667</c:v>
              </c:pt>
              <c:pt idx="148">
                <c:v>5.8888888888888893</c:v>
              </c:pt>
              <c:pt idx="149">
                <c:v>3.8888888888888888</c:v>
              </c:pt>
              <c:pt idx="150">
                <c:v>2.333333333333333</c:v>
              </c:pt>
              <c:pt idx="151">
                <c:v>4.8888888888888893</c:v>
              </c:pt>
              <c:pt idx="152">
                <c:v>1.8888888888888891</c:v>
              </c:pt>
              <c:pt idx="153">
                <c:v>4.1111111111111107</c:v>
              </c:pt>
              <c:pt idx="154">
                <c:v>4.4444444444444446</c:v>
              </c:pt>
              <c:pt idx="155">
                <c:v>4.5555555555555554</c:v>
              </c:pt>
              <c:pt idx="156">
                <c:v>5.1111111111111107</c:v>
              </c:pt>
              <c:pt idx="157">
                <c:v>3.4444444444444451</c:v>
              </c:pt>
              <c:pt idx="158">
                <c:v>6.2222222222222223</c:v>
              </c:pt>
              <c:pt idx="159">
                <c:v>4.333333333333333</c:v>
              </c:pt>
              <c:pt idx="160">
                <c:v>5</c:v>
              </c:pt>
              <c:pt idx="161">
                <c:v>3.666666666666667</c:v>
              </c:pt>
              <c:pt idx="162">
                <c:v>6</c:v>
              </c:pt>
              <c:pt idx="163">
                <c:v>3.7777777777777781</c:v>
              </c:pt>
              <c:pt idx="164">
                <c:v>5.2222222222222223</c:v>
              </c:pt>
              <c:pt idx="165">
                <c:v>7</c:v>
              </c:pt>
              <c:pt idx="166">
                <c:v>5</c:v>
              </c:pt>
              <c:pt idx="167">
                <c:v>4.8888888888888893</c:v>
              </c:pt>
              <c:pt idx="168">
                <c:v>5.5555555555555554</c:v>
              </c:pt>
              <c:pt idx="169">
                <c:v>6.666666666666667</c:v>
              </c:pt>
              <c:pt idx="170">
                <c:v>5.666666666666667</c:v>
              </c:pt>
              <c:pt idx="171">
                <c:v>5.7777777777777777</c:v>
              </c:pt>
              <c:pt idx="172">
                <c:v>5.5555555555555554</c:v>
              </c:pt>
              <c:pt idx="173">
                <c:v>5.5555555555555554</c:v>
              </c:pt>
              <c:pt idx="174">
                <c:v>5.333333333333333</c:v>
              </c:pt>
              <c:pt idx="175">
                <c:v>5.4444444444444446</c:v>
              </c:pt>
              <c:pt idx="176">
                <c:v>4.666666666666667</c:v>
              </c:pt>
              <c:pt idx="177">
                <c:v>2.8888888888888888</c:v>
              </c:pt>
              <c:pt idx="178">
                <c:v>4.4444444444444446</c:v>
              </c:pt>
              <c:pt idx="179">
                <c:v>4</c:v>
              </c:pt>
              <c:pt idx="180">
                <c:v>5.2222222222222223</c:v>
              </c:pt>
              <c:pt idx="181">
                <c:v>5</c:v>
              </c:pt>
              <c:pt idx="182">
                <c:v>4.666666666666667</c:v>
              </c:pt>
              <c:pt idx="183">
                <c:v>6.2222222222222223</c:v>
              </c:pt>
              <c:pt idx="184">
                <c:v>5.8888888888888893</c:v>
              </c:pt>
              <c:pt idx="185">
                <c:v>5.666666666666667</c:v>
              </c:pt>
              <c:pt idx="186">
                <c:v>6</c:v>
              </c:pt>
              <c:pt idx="187">
                <c:v>3.333333333333333</c:v>
              </c:pt>
              <c:pt idx="188">
                <c:v>6</c:v>
              </c:pt>
              <c:pt idx="189">
                <c:v>4.5555555555555554</c:v>
              </c:pt>
              <c:pt idx="190">
                <c:v>7</c:v>
              </c:pt>
              <c:pt idx="191">
                <c:v>4.4444444444444446</c:v>
              </c:pt>
              <c:pt idx="192">
                <c:v>6.4444444444444446</c:v>
              </c:pt>
              <c:pt idx="193">
                <c:v>5.2222222222222223</c:v>
              </c:pt>
              <c:pt idx="194">
                <c:v>6.7777777777777777</c:v>
              </c:pt>
              <c:pt idx="195">
                <c:v>6.1111111111111107</c:v>
              </c:pt>
              <c:pt idx="196">
                <c:v>4.333333333333333</c:v>
              </c:pt>
              <c:pt idx="197">
                <c:v>5.5555555555555554</c:v>
              </c:pt>
              <c:pt idx="198">
                <c:v>6</c:v>
              </c:pt>
              <c:pt idx="199">
                <c:v>5.4444444444444446</c:v>
              </c:pt>
              <c:pt idx="200">
                <c:v>6.7777777777777777</c:v>
              </c:pt>
              <c:pt idx="201">
                <c:v>4.8888888888888893</c:v>
              </c:pt>
              <c:pt idx="202">
                <c:v>4.8888888888888893</c:v>
              </c:pt>
              <c:pt idx="203">
                <c:v>4.2222222222222223</c:v>
              </c:pt>
              <c:pt idx="204">
                <c:v>4.8888888888888893</c:v>
              </c:pt>
              <c:pt idx="205">
                <c:v>1</c:v>
              </c:pt>
              <c:pt idx="206">
                <c:v>5.1111111111111107</c:v>
              </c:pt>
            </c:numLit>
          </c:xVal>
          <c:yVal>
            <c:numLit>
              <c:formatCode>0.00</c:formatCode>
              <c:ptCount val="207"/>
              <c:pt idx="0">
                <c:v>1</c:v>
              </c:pt>
              <c:pt idx="1">
                <c:v>1</c:v>
              </c:pt>
              <c:pt idx="2">
                <c:v>1</c:v>
              </c:pt>
              <c:pt idx="3">
                <c:v>1</c:v>
              </c:pt>
              <c:pt idx="4">
                <c:v>1</c:v>
              </c:pt>
              <c:pt idx="5">
                <c:v>1</c:v>
              </c:pt>
              <c:pt idx="6">
                <c:v>1</c:v>
              </c:pt>
              <c:pt idx="7">
                <c:v>1</c:v>
              </c:pt>
              <c:pt idx="8">
                <c:v>2</c:v>
              </c:pt>
              <c:pt idx="9">
                <c:v>2</c:v>
              </c:pt>
              <c:pt idx="10">
                <c:v>2</c:v>
              </c:pt>
              <c:pt idx="11">
                <c:v>2</c:v>
              </c:pt>
              <c:pt idx="12">
                <c:v>2</c:v>
              </c:pt>
              <c:pt idx="13">
                <c:v>2</c:v>
              </c:pt>
              <c:pt idx="14">
                <c:v>3</c:v>
              </c:pt>
              <c:pt idx="15">
                <c:v>3</c:v>
              </c:pt>
              <c:pt idx="16">
                <c:v>3</c:v>
              </c:pt>
              <c:pt idx="17">
                <c:v>3</c:v>
              </c:pt>
              <c:pt idx="18">
                <c:v>3</c:v>
              </c:pt>
              <c:pt idx="19">
                <c:v>3</c:v>
              </c:pt>
              <c:pt idx="20">
                <c:v>3</c:v>
              </c:pt>
              <c:pt idx="21">
                <c:v>3</c:v>
              </c:pt>
              <c:pt idx="22">
                <c:v>3</c:v>
              </c:pt>
              <c:pt idx="23">
                <c:v>3</c:v>
              </c:pt>
              <c:pt idx="24">
                <c:v>3</c:v>
              </c:pt>
              <c:pt idx="25">
                <c:v>3</c:v>
              </c:pt>
              <c:pt idx="26">
                <c:v>3</c:v>
              </c:pt>
              <c:pt idx="27">
                <c:v>3</c:v>
              </c:pt>
              <c:pt idx="28">
                <c:v>4</c:v>
              </c:pt>
              <c:pt idx="29">
                <c:v>4</c:v>
              </c:pt>
              <c:pt idx="30">
                <c:v>4</c:v>
              </c:pt>
              <c:pt idx="31">
                <c:v>4</c:v>
              </c:pt>
              <c:pt idx="32">
                <c:v>4</c:v>
              </c:pt>
              <c:pt idx="33">
                <c:v>4</c:v>
              </c:pt>
              <c:pt idx="34">
                <c:v>4</c:v>
              </c:pt>
              <c:pt idx="35">
                <c:v>4</c:v>
              </c:pt>
              <c:pt idx="36">
                <c:v>4</c:v>
              </c:pt>
              <c:pt idx="37">
                <c:v>4</c:v>
              </c:pt>
              <c:pt idx="38">
                <c:v>4</c:v>
              </c:pt>
              <c:pt idx="39">
                <c:v>5</c:v>
              </c:pt>
              <c:pt idx="40">
                <c:v>5</c:v>
              </c:pt>
              <c:pt idx="41">
                <c:v>5</c:v>
              </c:pt>
              <c:pt idx="42">
                <c:v>5</c:v>
              </c:pt>
              <c:pt idx="43">
                <c:v>5</c:v>
              </c:pt>
              <c:pt idx="44">
                <c:v>5</c:v>
              </c:pt>
              <c:pt idx="45">
                <c:v>5</c:v>
              </c:pt>
              <c:pt idx="46">
                <c:v>5</c:v>
              </c:pt>
              <c:pt idx="47">
                <c:v>5</c:v>
              </c:pt>
              <c:pt idx="48">
                <c:v>5</c:v>
              </c:pt>
              <c:pt idx="49">
                <c:v>5</c:v>
              </c:pt>
              <c:pt idx="50">
                <c:v>5</c:v>
              </c:pt>
              <c:pt idx="51">
                <c:v>5</c:v>
              </c:pt>
              <c:pt idx="52">
                <c:v>5</c:v>
              </c:pt>
              <c:pt idx="53">
                <c:v>5</c:v>
              </c:pt>
              <c:pt idx="54">
                <c:v>5</c:v>
              </c:pt>
              <c:pt idx="55">
                <c:v>5</c:v>
              </c:pt>
              <c:pt idx="56">
                <c:v>5</c:v>
              </c:pt>
              <c:pt idx="57">
                <c:v>5</c:v>
              </c:pt>
              <c:pt idx="58">
                <c:v>5</c:v>
              </c:pt>
              <c:pt idx="59">
                <c:v>5</c:v>
              </c:pt>
              <c:pt idx="60">
                <c:v>5</c:v>
              </c:pt>
              <c:pt idx="61">
                <c:v>5</c:v>
              </c:pt>
              <c:pt idx="62">
                <c:v>5</c:v>
              </c:pt>
              <c:pt idx="63">
                <c:v>5</c:v>
              </c:pt>
              <c:pt idx="64">
                <c:v>5</c:v>
              </c:pt>
              <c:pt idx="65">
                <c:v>5</c:v>
              </c:pt>
              <c:pt idx="66">
                <c:v>5</c:v>
              </c:pt>
              <c:pt idx="67">
                <c:v>5</c:v>
              </c:pt>
              <c:pt idx="68">
                <c:v>5</c:v>
              </c:pt>
              <c:pt idx="69">
                <c:v>5</c:v>
              </c:pt>
              <c:pt idx="70">
                <c:v>5</c:v>
              </c:pt>
              <c:pt idx="71">
                <c:v>5</c:v>
              </c:pt>
              <c:pt idx="72">
                <c:v>6</c:v>
              </c:pt>
              <c:pt idx="73">
                <c:v>6</c:v>
              </c:pt>
              <c:pt idx="74">
                <c:v>6</c:v>
              </c:pt>
              <c:pt idx="75">
                <c:v>7</c:v>
              </c:pt>
              <c:pt idx="76">
                <c:v>7</c:v>
              </c:pt>
              <c:pt idx="77">
                <c:v>7</c:v>
              </c:pt>
              <c:pt idx="78">
                <c:v>7</c:v>
              </c:pt>
              <c:pt idx="79">
                <c:v>8</c:v>
              </c:pt>
              <c:pt idx="80">
                <c:v>8</c:v>
              </c:pt>
              <c:pt idx="81">
                <c:v>9</c:v>
              </c:pt>
              <c:pt idx="82">
                <c:v>9</c:v>
              </c:pt>
              <c:pt idx="83">
                <c:v>9</c:v>
              </c:pt>
              <c:pt idx="84">
                <c:v>9</c:v>
              </c:pt>
              <c:pt idx="85">
                <c:v>10</c:v>
              </c:pt>
              <c:pt idx="86">
                <c:v>10</c:v>
              </c:pt>
              <c:pt idx="87">
                <c:v>10</c:v>
              </c:pt>
              <c:pt idx="88">
                <c:v>10</c:v>
              </c:pt>
              <c:pt idx="89">
                <c:v>10</c:v>
              </c:pt>
              <c:pt idx="90">
                <c:v>10</c:v>
              </c:pt>
              <c:pt idx="91">
                <c:v>10</c:v>
              </c:pt>
              <c:pt idx="92">
                <c:v>10</c:v>
              </c:pt>
              <c:pt idx="93">
                <c:v>10</c:v>
              </c:pt>
              <c:pt idx="94">
                <c:v>10</c:v>
              </c:pt>
              <c:pt idx="95">
                <c:v>10</c:v>
              </c:pt>
              <c:pt idx="96">
                <c:v>10</c:v>
              </c:pt>
              <c:pt idx="97">
                <c:v>10</c:v>
              </c:pt>
              <c:pt idx="98">
                <c:v>10</c:v>
              </c:pt>
              <c:pt idx="99">
                <c:v>10</c:v>
              </c:pt>
              <c:pt idx="100">
                <c:v>10</c:v>
              </c:pt>
              <c:pt idx="101">
                <c:v>10</c:v>
              </c:pt>
              <c:pt idx="102">
                <c:v>10</c:v>
              </c:pt>
              <c:pt idx="103">
                <c:v>10</c:v>
              </c:pt>
              <c:pt idx="104">
                <c:v>10</c:v>
              </c:pt>
              <c:pt idx="105">
                <c:v>10</c:v>
              </c:pt>
              <c:pt idx="106">
                <c:v>10</c:v>
              </c:pt>
              <c:pt idx="107">
                <c:v>10</c:v>
              </c:pt>
              <c:pt idx="108">
                <c:v>10</c:v>
              </c:pt>
              <c:pt idx="109">
                <c:v>10</c:v>
              </c:pt>
              <c:pt idx="110">
                <c:v>10</c:v>
              </c:pt>
              <c:pt idx="111">
                <c:v>10</c:v>
              </c:pt>
              <c:pt idx="112">
                <c:v>11</c:v>
              </c:pt>
              <c:pt idx="113">
                <c:v>11</c:v>
              </c:pt>
              <c:pt idx="114">
                <c:v>12</c:v>
              </c:pt>
              <c:pt idx="115">
                <c:v>13</c:v>
              </c:pt>
              <c:pt idx="116">
                <c:v>13</c:v>
              </c:pt>
              <c:pt idx="117">
                <c:v>13</c:v>
              </c:pt>
              <c:pt idx="118">
                <c:v>14</c:v>
              </c:pt>
              <c:pt idx="119">
                <c:v>14</c:v>
              </c:pt>
              <c:pt idx="120">
                <c:v>14</c:v>
              </c:pt>
              <c:pt idx="121">
                <c:v>14</c:v>
              </c:pt>
              <c:pt idx="122">
                <c:v>14</c:v>
              </c:pt>
              <c:pt idx="123">
                <c:v>15</c:v>
              </c:pt>
              <c:pt idx="124">
                <c:v>15</c:v>
              </c:pt>
              <c:pt idx="125">
                <c:v>15</c:v>
              </c:pt>
              <c:pt idx="126">
                <c:v>15</c:v>
              </c:pt>
              <c:pt idx="127">
                <c:v>15</c:v>
              </c:pt>
              <c:pt idx="128">
                <c:v>15</c:v>
              </c:pt>
              <c:pt idx="129">
                <c:v>15</c:v>
              </c:pt>
              <c:pt idx="130">
                <c:v>15</c:v>
              </c:pt>
              <c:pt idx="131">
                <c:v>16</c:v>
              </c:pt>
              <c:pt idx="132">
                <c:v>16</c:v>
              </c:pt>
              <c:pt idx="133">
                <c:v>16</c:v>
              </c:pt>
              <c:pt idx="134">
                <c:v>17</c:v>
              </c:pt>
              <c:pt idx="135">
                <c:v>19</c:v>
              </c:pt>
              <c:pt idx="136">
                <c:v>20</c:v>
              </c:pt>
              <c:pt idx="137">
                <c:v>20</c:v>
              </c:pt>
              <c:pt idx="138">
                <c:v>20</c:v>
              </c:pt>
              <c:pt idx="139">
                <c:v>20</c:v>
              </c:pt>
              <c:pt idx="140">
                <c:v>20</c:v>
              </c:pt>
              <c:pt idx="141">
                <c:v>20</c:v>
              </c:pt>
              <c:pt idx="142">
                <c:v>20</c:v>
              </c:pt>
              <c:pt idx="143">
                <c:v>20</c:v>
              </c:pt>
              <c:pt idx="144">
                <c:v>20</c:v>
              </c:pt>
              <c:pt idx="145">
                <c:v>20</c:v>
              </c:pt>
              <c:pt idx="146">
                <c:v>24</c:v>
              </c:pt>
              <c:pt idx="147">
                <c:v>25</c:v>
              </c:pt>
              <c:pt idx="148">
                <c:v>25</c:v>
              </c:pt>
              <c:pt idx="149">
                <c:v>25</c:v>
              </c:pt>
              <c:pt idx="150">
                <c:v>25</c:v>
              </c:pt>
              <c:pt idx="151">
                <c:v>25</c:v>
              </c:pt>
              <c:pt idx="152">
                <c:v>25</c:v>
              </c:pt>
              <c:pt idx="153">
                <c:v>26</c:v>
              </c:pt>
              <c:pt idx="154">
                <c:v>26</c:v>
              </c:pt>
              <c:pt idx="155">
                <c:v>30</c:v>
              </c:pt>
              <c:pt idx="156">
                <c:v>38</c:v>
              </c:pt>
              <c:pt idx="157">
                <c:v>38</c:v>
              </c:pt>
              <c:pt idx="158">
                <c:v>1</c:v>
              </c:pt>
              <c:pt idx="159">
                <c:v>1</c:v>
              </c:pt>
              <c:pt idx="160">
                <c:v>1</c:v>
              </c:pt>
              <c:pt idx="161">
                <c:v>3</c:v>
              </c:pt>
              <c:pt idx="162">
                <c:v>3</c:v>
              </c:pt>
              <c:pt idx="163">
                <c:v>3</c:v>
              </c:pt>
              <c:pt idx="164">
                <c:v>4</c:v>
              </c:pt>
              <c:pt idx="165">
                <c:v>4</c:v>
              </c:pt>
              <c:pt idx="166">
                <c:v>4</c:v>
              </c:pt>
              <c:pt idx="167">
                <c:v>4</c:v>
              </c:pt>
              <c:pt idx="168">
                <c:v>4</c:v>
              </c:pt>
              <c:pt idx="169">
                <c:v>5</c:v>
              </c:pt>
              <c:pt idx="170">
                <c:v>5</c:v>
              </c:pt>
              <c:pt idx="171">
                <c:v>5</c:v>
              </c:pt>
              <c:pt idx="172">
                <c:v>5</c:v>
              </c:pt>
              <c:pt idx="173">
                <c:v>5</c:v>
              </c:pt>
              <c:pt idx="174">
                <c:v>5</c:v>
              </c:pt>
              <c:pt idx="175">
                <c:v>5</c:v>
              </c:pt>
              <c:pt idx="176">
                <c:v>5</c:v>
              </c:pt>
              <c:pt idx="177">
                <c:v>5</c:v>
              </c:pt>
              <c:pt idx="178">
                <c:v>5</c:v>
              </c:pt>
              <c:pt idx="179">
                <c:v>5</c:v>
              </c:pt>
              <c:pt idx="180">
                <c:v>5</c:v>
              </c:pt>
              <c:pt idx="181">
                <c:v>5</c:v>
              </c:pt>
              <c:pt idx="182">
                <c:v>5</c:v>
              </c:pt>
              <c:pt idx="183">
                <c:v>5</c:v>
              </c:pt>
              <c:pt idx="184">
                <c:v>7</c:v>
              </c:pt>
              <c:pt idx="185">
                <c:v>7</c:v>
              </c:pt>
              <c:pt idx="186">
                <c:v>8</c:v>
              </c:pt>
              <c:pt idx="187">
                <c:v>8</c:v>
              </c:pt>
              <c:pt idx="188">
                <c:v>9</c:v>
              </c:pt>
              <c:pt idx="189">
                <c:v>9</c:v>
              </c:pt>
              <c:pt idx="190">
                <c:v>10</c:v>
              </c:pt>
              <c:pt idx="191">
                <c:v>10</c:v>
              </c:pt>
              <c:pt idx="192">
                <c:v>10</c:v>
              </c:pt>
              <c:pt idx="193">
                <c:v>10</c:v>
              </c:pt>
              <c:pt idx="194">
                <c:v>10</c:v>
              </c:pt>
              <c:pt idx="195">
                <c:v>10</c:v>
              </c:pt>
              <c:pt idx="196">
                <c:v>10</c:v>
              </c:pt>
              <c:pt idx="197">
                <c:v>10</c:v>
              </c:pt>
              <c:pt idx="198">
                <c:v>12</c:v>
              </c:pt>
              <c:pt idx="199">
                <c:v>14</c:v>
              </c:pt>
              <c:pt idx="200">
                <c:v>15</c:v>
              </c:pt>
              <c:pt idx="201">
                <c:v>15</c:v>
              </c:pt>
              <c:pt idx="202">
                <c:v>17</c:v>
              </c:pt>
              <c:pt idx="203">
                <c:v>20</c:v>
              </c:pt>
              <c:pt idx="204">
                <c:v>21</c:v>
              </c:pt>
              <c:pt idx="205">
                <c:v>26</c:v>
              </c:pt>
              <c:pt idx="206">
                <c:v>36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1-4D71-4474-9216-03386D61C5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1954592"/>
        <c:axId val="541954264"/>
      </c:scatterChart>
      <c:valAx>
        <c:axId val="541954592"/>
        <c:scaling>
          <c:orientation val="minMax"/>
          <c:max val="7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 dirty="0"/>
                  <a:t>Belonging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541954264"/>
        <c:crosses val="autoZero"/>
        <c:crossBetween val="midCat"/>
      </c:valAx>
      <c:valAx>
        <c:axId val="541954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/>
                  <a:t>INCL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5419545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/>
              <a:t>Talent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2"/>
            <c:spPr>
              <a:gradFill>
                <a:gsLst>
                  <a:gs pos="0">
                    <a:srgbClr val="FF6174">
                      <a:lumMod val="5000"/>
                      <a:lumOff val="95000"/>
                    </a:srgbClr>
                  </a:gs>
                  <a:gs pos="74000">
                    <a:srgbClr val="FF6174">
                      <a:lumMod val="45000"/>
                      <a:lumOff val="55000"/>
                    </a:srgbClr>
                  </a:gs>
                  <a:gs pos="83000">
                    <a:srgbClr val="FF6174">
                      <a:lumMod val="45000"/>
                      <a:lumOff val="55000"/>
                    </a:srgbClr>
                  </a:gs>
                  <a:gs pos="100000">
                    <a:srgbClr val="FF6174">
                      <a:lumMod val="30000"/>
                      <a:lumOff val="70000"/>
                    </a:srgbClr>
                  </a:gs>
                </a:gsLst>
                <a:lin ang="5400000" scaled="1"/>
              </a:gra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Lit>
              <c:formatCode>0.00</c:formatCode>
              <c:ptCount val="195"/>
              <c:pt idx="0">
                <c:v>5.8888888888888893</c:v>
              </c:pt>
              <c:pt idx="1">
                <c:v>5.7777777777777777</c:v>
              </c:pt>
              <c:pt idx="2">
                <c:v>5.7777777777777777</c:v>
              </c:pt>
              <c:pt idx="3">
                <c:v>5</c:v>
              </c:pt>
              <c:pt idx="4">
                <c:v>6.7777777777777777</c:v>
              </c:pt>
              <c:pt idx="5">
                <c:v>6</c:v>
              </c:pt>
              <c:pt idx="6">
                <c:v>6.2222222222222223</c:v>
              </c:pt>
              <c:pt idx="7">
                <c:v>6.7777777777777777</c:v>
              </c:pt>
              <c:pt idx="8">
                <c:v>6.2222222222222223</c:v>
              </c:pt>
              <c:pt idx="9">
                <c:v>7</c:v>
              </c:pt>
              <c:pt idx="10">
                <c:v>6</c:v>
              </c:pt>
              <c:pt idx="11">
                <c:v>3.4444444444444451</c:v>
              </c:pt>
              <c:pt idx="12">
                <c:v>4.5555555555555554</c:v>
              </c:pt>
              <c:pt idx="13">
                <c:v>5</c:v>
              </c:pt>
              <c:pt idx="14">
                <c:v>7</c:v>
              </c:pt>
              <c:pt idx="15">
                <c:v>6.2222222222222223</c:v>
              </c:pt>
              <c:pt idx="16">
                <c:v>5.5555555555555554</c:v>
              </c:pt>
              <c:pt idx="17">
                <c:v>5.4444444444444446</c:v>
              </c:pt>
              <c:pt idx="18">
                <c:v>6.333333333333333</c:v>
              </c:pt>
              <c:pt idx="19">
                <c:v>4.666666666666667</c:v>
              </c:pt>
              <c:pt idx="20">
                <c:v>4.7777777777777777</c:v>
              </c:pt>
              <c:pt idx="21">
                <c:v>6.333333333333333</c:v>
              </c:pt>
              <c:pt idx="22">
                <c:v>6</c:v>
              </c:pt>
              <c:pt idx="23">
                <c:v>6.4444444444444446</c:v>
              </c:pt>
              <c:pt idx="24">
                <c:v>5.7777777777777777</c:v>
              </c:pt>
              <c:pt idx="25">
                <c:v>5.7777777777777777</c:v>
              </c:pt>
              <c:pt idx="26">
                <c:v>7</c:v>
              </c:pt>
              <c:pt idx="27">
                <c:v>4.4444444444444446</c:v>
              </c:pt>
              <c:pt idx="28">
                <c:v>5.333333333333333</c:v>
              </c:pt>
              <c:pt idx="29">
                <c:v>7</c:v>
              </c:pt>
              <c:pt idx="30">
                <c:v>7</c:v>
              </c:pt>
              <c:pt idx="31">
                <c:v>7</c:v>
              </c:pt>
              <c:pt idx="32">
                <c:v>5.8888888888888893</c:v>
              </c:pt>
              <c:pt idx="33">
                <c:v>5.5555555555555554</c:v>
              </c:pt>
              <c:pt idx="34">
                <c:v>6.2222222222222223</c:v>
              </c:pt>
              <c:pt idx="35">
                <c:v>6</c:v>
              </c:pt>
              <c:pt idx="36">
                <c:v>5.8888888888888893</c:v>
              </c:pt>
              <c:pt idx="37">
                <c:v>6.4444444444444446</c:v>
              </c:pt>
              <c:pt idx="38">
                <c:v>6.4444444444444446</c:v>
              </c:pt>
              <c:pt idx="39">
                <c:v>5.1111111111111107</c:v>
              </c:pt>
              <c:pt idx="40">
                <c:v>6.2222222222222223</c:v>
              </c:pt>
              <c:pt idx="41">
                <c:v>5.8888888888888893</c:v>
              </c:pt>
              <c:pt idx="42">
                <c:v>6.5555555555555554</c:v>
              </c:pt>
              <c:pt idx="43">
                <c:v>5.8888888888888893</c:v>
              </c:pt>
              <c:pt idx="44">
                <c:v>6</c:v>
              </c:pt>
              <c:pt idx="45">
                <c:v>5.8888888888888893</c:v>
              </c:pt>
              <c:pt idx="46">
                <c:v>6</c:v>
              </c:pt>
              <c:pt idx="47">
                <c:v>6.1111111111111107</c:v>
              </c:pt>
              <c:pt idx="48">
                <c:v>5.8888888888888893</c:v>
              </c:pt>
              <c:pt idx="49">
                <c:v>4.2222222222222223</c:v>
              </c:pt>
              <c:pt idx="50">
                <c:v>4.666666666666667</c:v>
              </c:pt>
              <c:pt idx="51">
                <c:v>3.333333333333333</c:v>
              </c:pt>
              <c:pt idx="52">
                <c:v>5.7777777777777777</c:v>
              </c:pt>
              <c:pt idx="53">
                <c:v>6.2222222222222223</c:v>
              </c:pt>
              <c:pt idx="54">
                <c:v>3.1111111111111112</c:v>
              </c:pt>
              <c:pt idx="55">
                <c:v>6.333333333333333</c:v>
              </c:pt>
              <c:pt idx="56">
                <c:v>6.333333333333333</c:v>
              </c:pt>
              <c:pt idx="57">
                <c:v>5.2222222222222223</c:v>
              </c:pt>
              <c:pt idx="58">
                <c:v>4.333333333333333</c:v>
              </c:pt>
              <c:pt idx="59">
                <c:v>3.5555555555555549</c:v>
              </c:pt>
              <c:pt idx="60">
                <c:v>6.2222222222222223</c:v>
              </c:pt>
              <c:pt idx="61">
                <c:v>6.7777777777777777</c:v>
              </c:pt>
              <c:pt idx="62">
                <c:v>6.2222222222222223</c:v>
              </c:pt>
              <c:pt idx="63">
                <c:v>4.4444444444444446</c:v>
              </c:pt>
              <c:pt idx="64">
                <c:v>7</c:v>
              </c:pt>
              <c:pt idx="65">
                <c:v>6.2222222222222223</c:v>
              </c:pt>
              <c:pt idx="66">
                <c:v>5.333333333333333</c:v>
              </c:pt>
              <c:pt idx="67">
                <c:v>4.7777777777777777</c:v>
              </c:pt>
              <c:pt idx="68">
                <c:v>4.2222222222222223</c:v>
              </c:pt>
              <c:pt idx="69">
                <c:v>5.1111111111111107</c:v>
              </c:pt>
              <c:pt idx="70">
                <c:v>5.333333333333333</c:v>
              </c:pt>
              <c:pt idx="71">
                <c:v>4.8888888888888893</c:v>
              </c:pt>
              <c:pt idx="72">
                <c:v>6</c:v>
              </c:pt>
              <c:pt idx="73">
                <c:v>4.7777777777777777</c:v>
              </c:pt>
              <c:pt idx="74">
                <c:v>7</c:v>
              </c:pt>
              <c:pt idx="75">
                <c:v>6.1111111111111107</c:v>
              </c:pt>
              <c:pt idx="76">
                <c:v>4.1111111111111107</c:v>
              </c:pt>
              <c:pt idx="77">
                <c:v>5.1111111111111107</c:v>
              </c:pt>
              <c:pt idx="78">
                <c:v>5.333333333333333</c:v>
              </c:pt>
              <c:pt idx="79">
                <c:v>5.2222222222222223</c:v>
              </c:pt>
              <c:pt idx="80">
                <c:v>5.4444444444444446</c:v>
              </c:pt>
              <c:pt idx="81">
                <c:v>5.4444444444444446</c:v>
              </c:pt>
              <c:pt idx="82">
                <c:v>5.8888888888888893</c:v>
              </c:pt>
              <c:pt idx="83">
                <c:v>5.1111111111111107</c:v>
              </c:pt>
              <c:pt idx="84">
                <c:v>6</c:v>
              </c:pt>
              <c:pt idx="85">
                <c:v>3.7777777777777781</c:v>
              </c:pt>
              <c:pt idx="86">
                <c:v>5.2222222222222223</c:v>
              </c:pt>
              <c:pt idx="87">
                <c:v>3.1111111111111112</c:v>
              </c:pt>
              <c:pt idx="88">
                <c:v>4.333333333333333</c:v>
              </c:pt>
              <c:pt idx="89">
                <c:v>4.8888888888888893</c:v>
              </c:pt>
              <c:pt idx="90">
                <c:v>4.2222222222222223</c:v>
              </c:pt>
              <c:pt idx="91">
                <c:v>6</c:v>
              </c:pt>
              <c:pt idx="92">
                <c:v>3.4444444444444451</c:v>
              </c:pt>
              <c:pt idx="93">
                <c:v>5.8888888888888893</c:v>
              </c:pt>
              <c:pt idx="94">
                <c:v>3.7777777777777781</c:v>
              </c:pt>
              <c:pt idx="95">
                <c:v>5.7777777777777777</c:v>
              </c:pt>
              <c:pt idx="96">
                <c:v>4.4444444444444446</c:v>
              </c:pt>
              <c:pt idx="97">
                <c:v>5.8888888888888893</c:v>
              </c:pt>
              <c:pt idx="98">
                <c:v>4.333333333333333</c:v>
              </c:pt>
              <c:pt idx="99">
                <c:v>4.1111111111111107</c:v>
              </c:pt>
              <c:pt idx="100">
                <c:v>5.5555555555555554</c:v>
              </c:pt>
              <c:pt idx="101">
                <c:v>6.333333333333333</c:v>
              </c:pt>
              <c:pt idx="102">
                <c:v>6.8888888888888893</c:v>
              </c:pt>
              <c:pt idx="103">
                <c:v>4.2222222222222223</c:v>
              </c:pt>
              <c:pt idx="104">
                <c:v>6.8888888888888893</c:v>
              </c:pt>
              <c:pt idx="105">
                <c:v>7</c:v>
              </c:pt>
              <c:pt idx="106">
                <c:v>5.5555555555555554</c:v>
              </c:pt>
              <c:pt idx="107">
                <c:v>6.4444444444444446</c:v>
              </c:pt>
              <c:pt idx="108">
                <c:v>6.5555555555555554</c:v>
              </c:pt>
              <c:pt idx="109">
                <c:v>6.2222222222222223</c:v>
              </c:pt>
              <c:pt idx="110">
                <c:v>7</c:v>
              </c:pt>
              <c:pt idx="111">
                <c:v>6.2222222222222223</c:v>
              </c:pt>
              <c:pt idx="112">
                <c:v>6.8888888888888893</c:v>
              </c:pt>
              <c:pt idx="113">
                <c:v>5.5555555555555554</c:v>
              </c:pt>
              <c:pt idx="114">
                <c:v>6.1111111111111107</c:v>
              </c:pt>
              <c:pt idx="115">
                <c:v>4.666666666666667</c:v>
              </c:pt>
              <c:pt idx="116">
                <c:v>6.2222222222222223</c:v>
              </c:pt>
              <c:pt idx="117">
                <c:v>4.666666666666667</c:v>
              </c:pt>
              <c:pt idx="118">
                <c:v>6.2222222222222223</c:v>
              </c:pt>
              <c:pt idx="119">
                <c:v>6.1111111111111107</c:v>
              </c:pt>
              <c:pt idx="120">
                <c:v>6.4444444444444446</c:v>
              </c:pt>
              <c:pt idx="121">
                <c:v>6.4444444444444446</c:v>
              </c:pt>
              <c:pt idx="122">
                <c:v>6.666666666666667</c:v>
              </c:pt>
              <c:pt idx="123">
                <c:v>6.5555555555555554</c:v>
              </c:pt>
              <c:pt idx="124">
                <c:v>6.1111111111111107</c:v>
              </c:pt>
              <c:pt idx="125">
                <c:v>5.333333333333333</c:v>
              </c:pt>
              <c:pt idx="126">
                <c:v>6.333333333333333</c:v>
              </c:pt>
              <c:pt idx="127">
                <c:v>5.666666666666667</c:v>
              </c:pt>
              <c:pt idx="128">
                <c:v>4.5555555555555554</c:v>
              </c:pt>
              <c:pt idx="129">
                <c:v>6.8888888888888893</c:v>
              </c:pt>
              <c:pt idx="130">
                <c:v>6</c:v>
              </c:pt>
              <c:pt idx="131">
                <c:v>6.5555555555555554</c:v>
              </c:pt>
              <c:pt idx="132">
                <c:v>6.4444444444444446</c:v>
              </c:pt>
              <c:pt idx="133">
                <c:v>7</c:v>
              </c:pt>
              <c:pt idx="134">
                <c:v>5.2222222222222223</c:v>
              </c:pt>
              <c:pt idx="135">
                <c:v>6.8888888888888893</c:v>
              </c:pt>
              <c:pt idx="136">
                <c:v>4.333333333333333</c:v>
              </c:pt>
              <c:pt idx="137">
                <c:v>5.666666666666667</c:v>
              </c:pt>
              <c:pt idx="138">
                <c:v>5.8888888888888893</c:v>
              </c:pt>
              <c:pt idx="139">
                <c:v>6.5555555555555554</c:v>
              </c:pt>
              <c:pt idx="140">
                <c:v>6.4444444444444446</c:v>
              </c:pt>
              <c:pt idx="141">
                <c:v>6.5555555555555554</c:v>
              </c:pt>
              <c:pt idx="142">
                <c:v>5.1111111111111107</c:v>
              </c:pt>
              <c:pt idx="143">
                <c:v>6.2222222222222223</c:v>
              </c:pt>
              <c:pt idx="144">
                <c:v>6.4444444444444446</c:v>
              </c:pt>
              <c:pt idx="145">
                <c:v>6</c:v>
              </c:pt>
              <c:pt idx="146">
                <c:v>7</c:v>
              </c:pt>
              <c:pt idx="147">
                <c:v>5.4444444444444446</c:v>
              </c:pt>
              <c:pt idx="148">
                <c:v>6.2222222222222223</c:v>
              </c:pt>
              <c:pt idx="149">
                <c:v>5.333333333333333</c:v>
              </c:pt>
              <c:pt idx="150">
                <c:v>6.4444444444444446</c:v>
              </c:pt>
              <c:pt idx="151">
                <c:v>6.4444444444444446</c:v>
              </c:pt>
              <c:pt idx="152">
                <c:v>5.666666666666667</c:v>
              </c:pt>
              <c:pt idx="153">
                <c:v>6</c:v>
              </c:pt>
              <c:pt idx="154">
                <c:v>5.333333333333333</c:v>
              </c:pt>
              <c:pt idx="155">
                <c:v>7</c:v>
              </c:pt>
              <c:pt idx="156">
                <c:v>6.1111111111111107</c:v>
              </c:pt>
              <c:pt idx="157">
                <c:v>5.5555555555555554</c:v>
              </c:pt>
              <c:pt idx="158">
                <c:v>6.2222222222222223</c:v>
              </c:pt>
              <c:pt idx="159">
                <c:v>5.7777777777777777</c:v>
              </c:pt>
              <c:pt idx="160">
                <c:v>5.8888888888888893</c:v>
              </c:pt>
              <c:pt idx="161">
                <c:v>6</c:v>
              </c:pt>
              <c:pt idx="162">
                <c:v>5.1111111111111107</c:v>
              </c:pt>
              <c:pt idx="163">
                <c:v>4.8888888888888893</c:v>
              </c:pt>
              <c:pt idx="164">
                <c:v>6.1111111111111107</c:v>
              </c:pt>
              <c:pt idx="165">
                <c:v>6.8888888888888893</c:v>
              </c:pt>
              <c:pt idx="166">
                <c:v>6.4444444444444446</c:v>
              </c:pt>
              <c:pt idx="167">
                <c:v>5.1111111111111107</c:v>
              </c:pt>
              <c:pt idx="168">
                <c:v>6.1111111111111107</c:v>
              </c:pt>
              <c:pt idx="169">
                <c:v>5.7777777777777777</c:v>
              </c:pt>
              <c:pt idx="170">
                <c:v>5</c:v>
              </c:pt>
              <c:pt idx="171">
                <c:v>6.2222222222222223</c:v>
              </c:pt>
              <c:pt idx="172">
                <c:v>4.5555555555555554</c:v>
              </c:pt>
              <c:pt idx="173">
                <c:v>6.666666666666667</c:v>
              </c:pt>
              <c:pt idx="174">
                <c:v>3.333333333333333</c:v>
              </c:pt>
              <c:pt idx="175">
                <c:v>5.4444444444444446</c:v>
              </c:pt>
              <c:pt idx="176">
                <c:v>5.333333333333333</c:v>
              </c:pt>
              <c:pt idx="177">
                <c:v>6</c:v>
              </c:pt>
              <c:pt idx="178">
                <c:v>4.2222222222222223</c:v>
              </c:pt>
              <c:pt idx="179">
                <c:v>4.1111111111111107</c:v>
              </c:pt>
              <c:pt idx="180">
                <c:v>6.1111111111111107</c:v>
              </c:pt>
              <c:pt idx="181">
                <c:v>6.1111111111111107</c:v>
              </c:pt>
              <c:pt idx="182">
                <c:v>4.2222222222222223</c:v>
              </c:pt>
              <c:pt idx="183">
                <c:v>5.666666666666667</c:v>
              </c:pt>
              <c:pt idx="184">
                <c:v>5.5555555555555554</c:v>
              </c:pt>
              <c:pt idx="185">
                <c:v>6.2222222222222223</c:v>
              </c:pt>
              <c:pt idx="186">
                <c:v>6.333333333333333</c:v>
              </c:pt>
              <c:pt idx="187">
                <c:v>6</c:v>
              </c:pt>
              <c:pt idx="188">
                <c:v>5.1111111111111107</c:v>
              </c:pt>
              <c:pt idx="189">
                <c:v>6</c:v>
              </c:pt>
              <c:pt idx="190">
                <c:v>5</c:v>
              </c:pt>
              <c:pt idx="191">
                <c:v>5.333333333333333</c:v>
              </c:pt>
              <c:pt idx="192">
                <c:v>4</c:v>
              </c:pt>
              <c:pt idx="193">
                <c:v>3.666666666666667</c:v>
              </c:pt>
              <c:pt idx="194">
                <c:v>4.4444444444444446</c:v>
              </c:pt>
            </c:numLit>
          </c:xVal>
          <c:yVal>
            <c:numLit>
              <c:formatCode>0.00</c:formatCode>
              <c:ptCount val="195"/>
              <c:pt idx="0">
                <c:v>1</c:v>
              </c:pt>
              <c:pt idx="1">
                <c:v>1</c:v>
              </c:pt>
              <c:pt idx="2">
                <c:v>1</c:v>
              </c:pt>
              <c:pt idx="3">
                <c:v>1</c:v>
              </c:pt>
              <c:pt idx="4">
                <c:v>2</c:v>
              </c:pt>
              <c:pt idx="5">
                <c:v>3</c:v>
              </c:pt>
              <c:pt idx="6">
                <c:v>3</c:v>
              </c:pt>
              <c:pt idx="7">
                <c:v>3</c:v>
              </c:pt>
              <c:pt idx="8">
                <c:v>3</c:v>
              </c:pt>
              <c:pt idx="9">
                <c:v>4</c:v>
              </c:pt>
              <c:pt idx="10">
                <c:v>4</c:v>
              </c:pt>
              <c:pt idx="11">
                <c:v>4</c:v>
              </c:pt>
              <c:pt idx="12">
                <c:v>4</c:v>
              </c:pt>
              <c:pt idx="13">
                <c:v>4</c:v>
              </c:pt>
              <c:pt idx="14">
                <c:v>5</c:v>
              </c:pt>
              <c:pt idx="15">
                <c:v>5</c:v>
              </c:pt>
              <c:pt idx="16">
                <c:v>5</c:v>
              </c:pt>
              <c:pt idx="17">
                <c:v>5</c:v>
              </c:pt>
              <c:pt idx="18">
                <c:v>5</c:v>
              </c:pt>
              <c:pt idx="19">
                <c:v>5</c:v>
              </c:pt>
              <c:pt idx="20">
                <c:v>5</c:v>
              </c:pt>
              <c:pt idx="21">
                <c:v>7</c:v>
              </c:pt>
              <c:pt idx="22">
                <c:v>8</c:v>
              </c:pt>
              <c:pt idx="23">
                <c:v>10</c:v>
              </c:pt>
              <c:pt idx="24">
                <c:v>10</c:v>
              </c:pt>
              <c:pt idx="25">
                <c:v>10</c:v>
              </c:pt>
              <c:pt idx="26">
                <c:v>15</c:v>
              </c:pt>
              <c:pt idx="27">
                <c:v>20</c:v>
              </c:pt>
              <c:pt idx="28">
                <c:v>3</c:v>
              </c:pt>
              <c:pt idx="29">
                <c:v>4</c:v>
              </c:pt>
              <c:pt idx="30">
                <c:v>10</c:v>
              </c:pt>
              <c:pt idx="31">
                <c:v>10</c:v>
              </c:pt>
              <c:pt idx="32">
                <c:v>12</c:v>
              </c:pt>
              <c:pt idx="33">
                <c:v>1</c:v>
              </c:pt>
              <c:pt idx="34">
                <c:v>3</c:v>
              </c:pt>
              <c:pt idx="35">
                <c:v>4</c:v>
              </c:pt>
              <c:pt idx="36">
                <c:v>4</c:v>
              </c:pt>
              <c:pt idx="37">
                <c:v>5</c:v>
              </c:pt>
              <c:pt idx="38">
                <c:v>5</c:v>
              </c:pt>
              <c:pt idx="39">
                <c:v>5</c:v>
              </c:pt>
              <c:pt idx="40">
                <c:v>9</c:v>
              </c:pt>
              <c:pt idx="41">
                <c:v>10</c:v>
              </c:pt>
              <c:pt idx="42">
                <c:v>1</c:v>
              </c:pt>
              <c:pt idx="43">
                <c:v>1</c:v>
              </c:pt>
              <c:pt idx="44">
                <c:v>2</c:v>
              </c:pt>
              <c:pt idx="45">
                <c:v>4</c:v>
              </c:pt>
              <c:pt idx="46">
                <c:v>5</c:v>
              </c:pt>
              <c:pt idx="47">
                <c:v>5</c:v>
              </c:pt>
              <c:pt idx="48">
                <c:v>5</c:v>
              </c:pt>
              <c:pt idx="49">
                <c:v>6</c:v>
              </c:pt>
              <c:pt idx="50">
                <c:v>8</c:v>
              </c:pt>
              <c:pt idx="51">
                <c:v>9</c:v>
              </c:pt>
              <c:pt idx="52">
                <c:v>10</c:v>
              </c:pt>
              <c:pt idx="53">
                <c:v>10</c:v>
              </c:pt>
              <c:pt idx="54">
                <c:v>10</c:v>
              </c:pt>
              <c:pt idx="55">
                <c:v>10</c:v>
              </c:pt>
              <c:pt idx="56">
                <c:v>11</c:v>
              </c:pt>
              <c:pt idx="57">
                <c:v>20</c:v>
              </c:pt>
              <c:pt idx="58">
                <c:v>25</c:v>
              </c:pt>
              <c:pt idx="59">
                <c:v>31</c:v>
              </c:pt>
              <c:pt idx="60">
                <c:v>1</c:v>
              </c:pt>
              <c:pt idx="61">
                <c:v>5</c:v>
              </c:pt>
              <c:pt idx="62">
                <c:v>5</c:v>
              </c:pt>
              <c:pt idx="63">
                <c:v>7</c:v>
              </c:pt>
              <c:pt idx="64">
                <c:v>10</c:v>
              </c:pt>
              <c:pt idx="65">
                <c:v>10</c:v>
              </c:pt>
              <c:pt idx="66">
                <c:v>15</c:v>
              </c:pt>
              <c:pt idx="67">
                <c:v>20</c:v>
              </c:pt>
              <c:pt idx="68">
                <c:v>3</c:v>
              </c:pt>
              <c:pt idx="69">
                <c:v>5</c:v>
              </c:pt>
              <c:pt idx="70">
                <c:v>7</c:v>
              </c:pt>
              <c:pt idx="71">
                <c:v>10</c:v>
              </c:pt>
              <c:pt idx="72">
                <c:v>10</c:v>
              </c:pt>
              <c:pt idx="73">
                <c:v>19</c:v>
              </c:pt>
              <c:pt idx="74">
                <c:v>1</c:v>
              </c:pt>
              <c:pt idx="75">
                <c:v>3</c:v>
              </c:pt>
              <c:pt idx="76">
                <c:v>4</c:v>
              </c:pt>
              <c:pt idx="77">
                <c:v>5</c:v>
              </c:pt>
              <c:pt idx="78">
                <c:v>8</c:v>
              </c:pt>
              <c:pt idx="79">
                <c:v>15</c:v>
              </c:pt>
              <c:pt idx="80">
                <c:v>15</c:v>
              </c:pt>
              <c:pt idx="81">
                <c:v>20</c:v>
              </c:pt>
              <c:pt idx="82">
                <c:v>25</c:v>
              </c:pt>
              <c:pt idx="83">
                <c:v>2</c:v>
              </c:pt>
              <c:pt idx="84">
                <c:v>5</c:v>
              </c:pt>
              <c:pt idx="85">
                <c:v>10</c:v>
              </c:pt>
              <c:pt idx="86">
                <c:v>10</c:v>
              </c:pt>
              <c:pt idx="87">
                <c:v>10</c:v>
              </c:pt>
              <c:pt idx="88">
                <c:v>20</c:v>
              </c:pt>
              <c:pt idx="89">
                <c:v>20</c:v>
              </c:pt>
              <c:pt idx="90">
                <c:v>31</c:v>
              </c:pt>
              <c:pt idx="91">
                <c:v>1</c:v>
              </c:pt>
              <c:pt idx="92">
                <c:v>3</c:v>
              </c:pt>
              <c:pt idx="93">
                <c:v>3</c:v>
              </c:pt>
              <c:pt idx="94">
                <c:v>5</c:v>
              </c:pt>
              <c:pt idx="95">
                <c:v>10</c:v>
              </c:pt>
              <c:pt idx="96">
                <c:v>22</c:v>
              </c:pt>
              <c:pt idx="97">
                <c:v>4</c:v>
              </c:pt>
              <c:pt idx="98">
                <c:v>5</c:v>
              </c:pt>
              <c:pt idx="99">
                <c:v>15</c:v>
              </c:pt>
              <c:pt idx="100">
                <c:v>1</c:v>
              </c:pt>
              <c:pt idx="101">
                <c:v>1</c:v>
              </c:pt>
              <c:pt idx="102">
                <c:v>1</c:v>
              </c:pt>
              <c:pt idx="103">
                <c:v>1</c:v>
              </c:pt>
              <c:pt idx="104">
                <c:v>1</c:v>
              </c:pt>
              <c:pt idx="105">
                <c:v>1</c:v>
              </c:pt>
              <c:pt idx="106">
                <c:v>1</c:v>
              </c:pt>
              <c:pt idx="107">
                <c:v>3</c:v>
              </c:pt>
              <c:pt idx="108">
                <c:v>5</c:v>
              </c:pt>
              <c:pt idx="109">
                <c:v>5</c:v>
              </c:pt>
              <c:pt idx="110">
                <c:v>5</c:v>
              </c:pt>
              <c:pt idx="111">
                <c:v>5</c:v>
              </c:pt>
              <c:pt idx="112">
                <c:v>5</c:v>
              </c:pt>
              <c:pt idx="113">
                <c:v>6</c:v>
              </c:pt>
              <c:pt idx="114">
                <c:v>6</c:v>
              </c:pt>
              <c:pt idx="115">
                <c:v>8</c:v>
              </c:pt>
              <c:pt idx="116">
                <c:v>10</c:v>
              </c:pt>
              <c:pt idx="117">
                <c:v>10</c:v>
              </c:pt>
              <c:pt idx="118">
                <c:v>15</c:v>
              </c:pt>
              <c:pt idx="119">
                <c:v>15</c:v>
              </c:pt>
              <c:pt idx="120">
                <c:v>3</c:v>
              </c:pt>
              <c:pt idx="121">
                <c:v>5</c:v>
              </c:pt>
              <c:pt idx="122">
                <c:v>6</c:v>
              </c:pt>
              <c:pt idx="123">
                <c:v>8</c:v>
              </c:pt>
              <c:pt idx="124">
                <c:v>10</c:v>
              </c:pt>
              <c:pt idx="125">
                <c:v>14</c:v>
              </c:pt>
              <c:pt idx="126">
                <c:v>15</c:v>
              </c:pt>
              <c:pt idx="127">
                <c:v>15</c:v>
              </c:pt>
              <c:pt idx="128">
                <c:v>20</c:v>
              </c:pt>
              <c:pt idx="129">
                <c:v>1</c:v>
              </c:pt>
              <c:pt idx="130">
                <c:v>1</c:v>
              </c:pt>
              <c:pt idx="131">
                <c:v>1</c:v>
              </c:pt>
              <c:pt idx="132">
                <c:v>1</c:v>
              </c:pt>
              <c:pt idx="133">
                <c:v>2</c:v>
              </c:pt>
              <c:pt idx="134">
                <c:v>3</c:v>
              </c:pt>
              <c:pt idx="135">
                <c:v>4</c:v>
              </c:pt>
              <c:pt idx="136">
                <c:v>4</c:v>
              </c:pt>
              <c:pt idx="137">
                <c:v>5</c:v>
              </c:pt>
              <c:pt idx="138">
                <c:v>5</c:v>
              </c:pt>
              <c:pt idx="139">
                <c:v>9</c:v>
              </c:pt>
              <c:pt idx="140">
                <c:v>10</c:v>
              </c:pt>
              <c:pt idx="141">
                <c:v>10</c:v>
              </c:pt>
              <c:pt idx="142">
                <c:v>3</c:v>
              </c:pt>
              <c:pt idx="143">
                <c:v>3</c:v>
              </c:pt>
              <c:pt idx="144">
                <c:v>3</c:v>
              </c:pt>
              <c:pt idx="145">
                <c:v>4</c:v>
              </c:pt>
              <c:pt idx="146">
                <c:v>4</c:v>
              </c:pt>
              <c:pt idx="147">
                <c:v>4</c:v>
              </c:pt>
              <c:pt idx="148">
                <c:v>5</c:v>
              </c:pt>
              <c:pt idx="149">
                <c:v>5</c:v>
              </c:pt>
              <c:pt idx="150">
                <c:v>5</c:v>
              </c:pt>
              <c:pt idx="151">
                <c:v>5</c:v>
              </c:pt>
              <c:pt idx="152">
                <c:v>6</c:v>
              </c:pt>
              <c:pt idx="153">
                <c:v>10</c:v>
              </c:pt>
              <c:pt idx="154">
                <c:v>10</c:v>
              </c:pt>
              <c:pt idx="155">
                <c:v>15</c:v>
              </c:pt>
              <c:pt idx="156">
                <c:v>15</c:v>
              </c:pt>
              <c:pt idx="157">
                <c:v>20</c:v>
              </c:pt>
              <c:pt idx="158">
                <c:v>25</c:v>
              </c:pt>
              <c:pt idx="159">
                <c:v>1</c:v>
              </c:pt>
              <c:pt idx="160">
                <c:v>2</c:v>
              </c:pt>
              <c:pt idx="161">
                <c:v>2</c:v>
              </c:pt>
              <c:pt idx="162">
                <c:v>2</c:v>
              </c:pt>
              <c:pt idx="163">
                <c:v>3</c:v>
              </c:pt>
              <c:pt idx="164">
                <c:v>5</c:v>
              </c:pt>
              <c:pt idx="165">
                <c:v>5</c:v>
              </c:pt>
              <c:pt idx="166">
                <c:v>5</c:v>
              </c:pt>
              <c:pt idx="167">
                <c:v>5</c:v>
              </c:pt>
              <c:pt idx="168">
                <c:v>5</c:v>
              </c:pt>
              <c:pt idx="169">
                <c:v>7</c:v>
              </c:pt>
              <c:pt idx="170">
                <c:v>10</c:v>
              </c:pt>
              <c:pt idx="171">
                <c:v>19</c:v>
              </c:pt>
              <c:pt idx="172">
                <c:v>20</c:v>
              </c:pt>
              <c:pt idx="173">
                <c:v>1</c:v>
              </c:pt>
              <c:pt idx="174">
                <c:v>3</c:v>
              </c:pt>
              <c:pt idx="175">
                <c:v>5</c:v>
              </c:pt>
              <c:pt idx="176">
                <c:v>7</c:v>
              </c:pt>
              <c:pt idx="177">
                <c:v>7</c:v>
              </c:pt>
              <c:pt idx="178">
                <c:v>9</c:v>
              </c:pt>
              <c:pt idx="179">
                <c:v>10</c:v>
              </c:pt>
              <c:pt idx="180">
                <c:v>25</c:v>
              </c:pt>
              <c:pt idx="181">
                <c:v>1</c:v>
              </c:pt>
              <c:pt idx="182">
                <c:v>2</c:v>
              </c:pt>
              <c:pt idx="183">
                <c:v>3</c:v>
              </c:pt>
              <c:pt idx="184">
                <c:v>4</c:v>
              </c:pt>
              <c:pt idx="185">
                <c:v>5</c:v>
              </c:pt>
              <c:pt idx="186">
                <c:v>5</c:v>
              </c:pt>
              <c:pt idx="187">
                <c:v>22</c:v>
              </c:pt>
              <c:pt idx="188">
                <c:v>2</c:v>
              </c:pt>
              <c:pt idx="189">
                <c:v>5</c:v>
              </c:pt>
              <c:pt idx="190">
                <c:v>5</c:v>
              </c:pt>
              <c:pt idx="191">
                <c:v>1</c:v>
              </c:pt>
              <c:pt idx="192">
                <c:v>5</c:v>
              </c:pt>
              <c:pt idx="193">
                <c:v>5</c:v>
              </c:pt>
              <c:pt idx="194">
                <c:v>5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1-7A68-44D9-865D-FC9B7A7163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1954592"/>
        <c:axId val="541954264"/>
      </c:scatterChart>
      <c:valAx>
        <c:axId val="541954592"/>
        <c:scaling>
          <c:orientation val="minMax"/>
          <c:max val="7"/>
          <c:min val="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 dirty="0"/>
                  <a:t>Belonging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541954264"/>
        <c:crosses val="autoZero"/>
        <c:crossBetween val="midCat"/>
      </c:valAx>
      <c:valAx>
        <c:axId val="541954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/>
                  <a:t>INCL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5419545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Envy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Sheet1!$G$90</c:f>
              <c:strCache>
                <c:ptCount val="1"/>
                <c:pt idx="0">
                  <c:v>Talents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c:spPr>
          <c:invertIfNegative val="0"/>
          <c:cat>
            <c:strRef>
              <c:f>Sheet1!$H$89:$L$89</c:f>
              <c:strCache>
                <c:ptCount val="1"/>
                <c:pt idx="0">
                  <c:v>Envy</c:v>
                </c:pt>
              </c:strCache>
              <c:extLst/>
            </c:strRef>
          </c:cat>
          <c:val>
            <c:numRef>
              <c:f>Sheet1!$H$90:$L$90</c:f>
              <c:numCache>
                <c:formatCode>General</c:formatCode>
                <c:ptCount val="1"/>
                <c:pt idx="0">
                  <c:v>2.99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24D9-43F1-B4CD-8B5F6057FD61}"/>
            </c:ext>
          </c:extLst>
        </c:ser>
        <c:ser>
          <c:idx val="2"/>
          <c:order val="1"/>
          <c:tx>
            <c:strRef>
              <c:f>Sheet1!$G$92</c:f>
              <c:strCache>
                <c:ptCount val="1"/>
                <c:pt idx="0">
                  <c:v>Non-Talents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c:spPr>
          <c:invertIfNegative val="0"/>
          <c:cat>
            <c:strRef>
              <c:f>Sheet1!$H$89:$L$89</c:f>
              <c:strCache>
                <c:ptCount val="1"/>
                <c:pt idx="0">
                  <c:v>Envy</c:v>
                </c:pt>
              </c:strCache>
              <c:extLst/>
            </c:strRef>
          </c:cat>
          <c:val>
            <c:numRef>
              <c:f>Sheet1!$H$92:$L$92</c:f>
              <c:numCache>
                <c:formatCode>General</c:formatCode>
                <c:ptCount val="1"/>
                <c:pt idx="0">
                  <c:v>3.36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24D9-43F1-B4CD-8B5F6057FD61}"/>
            </c:ext>
          </c:extLst>
        </c:ser>
        <c:ser>
          <c:idx val="4"/>
          <c:order val="2"/>
          <c:tx>
            <c:strRef>
              <c:f>Sheet1!$G$94</c:f>
              <c:strCache>
                <c:ptCount val="1"/>
                <c:pt idx="0">
                  <c:v>Unaware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c:spPr>
          <c:invertIfNegative val="0"/>
          <c:cat>
            <c:strRef>
              <c:f>Sheet1!$H$89:$L$89</c:f>
              <c:strCache>
                <c:ptCount val="1"/>
                <c:pt idx="0">
                  <c:v>Envy</c:v>
                </c:pt>
              </c:strCache>
              <c:extLst/>
            </c:strRef>
          </c:cat>
          <c:val>
            <c:numRef>
              <c:f>Sheet1!$H$94:$L$94</c:f>
              <c:numCache>
                <c:formatCode>General</c:formatCode>
                <c:ptCount val="1"/>
                <c:pt idx="0">
                  <c:v>2.48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24D9-43F1-B4CD-8B5F6057FD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7037768"/>
        <c:axId val="467036128"/>
      </c:barChart>
      <c:catAx>
        <c:axId val="4670377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67036128"/>
        <c:crosses val="autoZero"/>
        <c:auto val="1"/>
        <c:lblAlgn val="ctr"/>
        <c:lblOffset val="100"/>
        <c:noMultiLvlLbl val="0"/>
      </c:catAx>
      <c:valAx>
        <c:axId val="467036128"/>
        <c:scaling>
          <c:orientation val="minMax"/>
          <c:min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467037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Self-Esteem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Sheet1!$G$90</c:f>
              <c:strCache>
                <c:ptCount val="1"/>
                <c:pt idx="0">
                  <c:v>Talents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c:spPr>
          <c:invertIfNegative val="0"/>
          <c:cat>
            <c:strRef>
              <c:f>Sheet1!$H$89:$L$89</c:f>
              <c:strCache>
                <c:ptCount val="1"/>
                <c:pt idx="0">
                  <c:v>Self-Esteem</c:v>
                </c:pt>
              </c:strCache>
              <c:extLst/>
            </c:strRef>
          </c:cat>
          <c:val>
            <c:numRef>
              <c:f>Sheet1!$H$90:$L$90</c:f>
              <c:numCache>
                <c:formatCode>General</c:formatCode>
                <c:ptCount val="1"/>
                <c:pt idx="0">
                  <c:v>5.31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3B3C-4C49-8CB3-254F0E8306C8}"/>
            </c:ext>
          </c:extLst>
        </c:ser>
        <c:ser>
          <c:idx val="2"/>
          <c:order val="1"/>
          <c:tx>
            <c:strRef>
              <c:f>Sheet1!$G$92</c:f>
              <c:strCache>
                <c:ptCount val="1"/>
                <c:pt idx="0">
                  <c:v>Non-Talents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c:spPr>
          <c:invertIfNegative val="0"/>
          <c:cat>
            <c:strRef>
              <c:f>Sheet1!$H$89:$L$89</c:f>
              <c:strCache>
                <c:ptCount val="1"/>
                <c:pt idx="0">
                  <c:v>Self-Esteem</c:v>
                </c:pt>
              </c:strCache>
              <c:extLst/>
            </c:strRef>
          </c:cat>
          <c:val>
            <c:numRef>
              <c:f>Sheet1!$H$92:$L$92</c:f>
              <c:numCache>
                <c:formatCode>General</c:formatCode>
                <c:ptCount val="1"/>
                <c:pt idx="0">
                  <c:v>2.79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3B3C-4C49-8CB3-254F0E8306C8}"/>
            </c:ext>
          </c:extLst>
        </c:ser>
        <c:ser>
          <c:idx val="4"/>
          <c:order val="2"/>
          <c:tx>
            <c:strRef>
              <c:f>Sheet1!$G$94</c:f>
              <c:strCache>
                <c:ptCount val="1"/>
                <c:pt idx="0">
                  <c:v>Unaware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c:spPr>
          <c:invertIfNegative val="0"/>
          <c:cat>
            <c:strRef>
              <c:f>Sheet1!$H$89:$L$89</c:f>
              <c:strCache>
                <c:ptCount val="1"/>
                <c:pt idx="0">
                  <c:v>Self-Esteem</c:v>
                </c:pt>
              </c:strCache>
              <c:extLst/>
            </c:strRef>
          </c:cat>
          <c:val>
            <c:numRef>
              <c:f>Sheet1!$H$94:$L$94</c:f>
              <c:numCache>
                <c:formatCode>General</c:formatCode>
                <c:ptCount val="1"/>
                <c:pt idx="0">
                  <c:v>4.04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3B3C-4C49-8CB3-254F0E8306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7037768"/>
        <c:axId val="467036128"/>
      </c:barChart>
      <c:catAx>
        <c:axId val="4670377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67036128"/>
        <c:crosses val="autoZero"/>
        <c:auto val="1"/>
        <c:lblAlgn val="ctr"/>
        <c:lblOffset val="100"/>
        <c:noMultiLvlLbl val="0"/>
      </c:catAx>
      <c:valAx>
        <c:axId val="467036128"/>
        <c:scaling>
          <c:orientation val="minMax"/>
          <c:max val="6"/>
          <c:min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467037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Turnover Intentions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Sheet1!$G$90</c:f>
              <c:strCache>
                <c:ptCount val="1"/>
                <c:pt idx="0">
                  <c:v>Talents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c:spPr>
          <c:invertIfNegative val="0"/>
          <c:cat>
            <c:strRef>
              <c:f>Sheet1!$H$89:$L$89</c:f>
              <c:strCache>
                <c:ptCount val="1"/>
                <c:pt idx="0">
                  <c:v>Turnover Intentions</c:v>
                </c:pt>
              </c:strCache>
              <c:extLst/>
            </c:strRef>
          </c:cat>
          <c:val>
            <c:numRef>
              <c:f>Sheet1!$H$90:$L$90</c:f>
              <c:numCache>
                <c:formatCode>General</c:formatCode>
                <c:ptCount val="1"/>
                <c:pt idx="0">
                  <c:v>2.58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E156-4C62-963E-6BE2DE362589}"/>
            </c:ext>
          </c:extLst>
        </c:ser>
        <c:ser>
          <c:idx val="2"/>
          <c:order val="1"/>
          <c:tx>
            <c:strRef>
              <c:f>Sheet1!$G$92</c:f>
              <c:strCache>
                <c:ptCount val="1"/>
                <c:pt idx="0">
                  <c:v>Non-Talents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c:spPr>
          <c:invertIfNegative val="0"/>
          <c:cat>
            <c:strRef>
              <c:f>Sheet1!$H$89:$L$89</c:f>
              <c:strCache>
                <c:ptCount val="1"/>
                <c:pt idx="0">
                  <c:v>Turnover Intentions</c:v>
                </c:pt>
              </c:strCache>
              <c:extLst/>
            </c:strRef>
          </c:cat>
          <c:val>
            <c:numRef>
              <c:f>Sheet1!$H$92:$L$92</c:f>
              <c:numCache>
                <c:formatCode>General</c:formatCode>
                <c:ptCount val="1"/>
                <c:pt idx="0">
                  <c:v>4.4400000000000004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E156-4C62-963E-6BE2DE362589}"/>
            </c:ext>
          </c:extLst>
        </c:ser>
        <c:ser>
          <c:idx val="4"/>
          <c:order val="2"/>
          <c:tx>
            <c:strRef>
              <c:f>Sheet1!$G$94</c:f>
              <c:strCache>
                <c:ptCount val="1"/>
                <c:pt idx="0">
                  <c:v>Unaware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c:spPr>
          <c:invertIfNegative val="0"/>
          <c:cat>
            <c:strRef>
              <c:f>Sheet1!$H$89:$L$89</c:f>
              <c:strCache>
                <c:ptCount val="1"/>
                <c:pt idx="0">
                  <c:v>Turnover Intentions</c:v>
                </c:pt>
              </c:strCache>
              <c:extLst/>
            </c:strRef>
          </c:cat>
          <c:val>
            <c:numRef>
              <c:f>Sheet1!$H$94:$L$94</c:f>
              <c:numCache>
                <c:formatCode>General</c:formatCode>
                <c:ptCount val="1"/>
                <c:pt idx="0">
                  <c:v>3.56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E156-4C62-963E-6BE2DE3625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7037768"/>
        <c:axId val="467036128"/>
      </c:barChart>
      <c:catAx>
        <c:axId val="4670377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67036128"/>
        <c:crosses val="autoZero"/>
        <c:auto val="1"/>
        <c:lblAlgn val="ctr"/>
        <c:lblOffset val="100"/>
        <c:noMultiLvlLbl val="0"/>
      </c:catAx>
      <c:valAx>
        <c:axId val="467036128"/>
        <c:scaling>
          <c:orientation val="minMax"/>
          <c:max val="5"/>
          <c:min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46703776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>
              <a:glow rad="50800">
                <a:schemeClr val="accent1"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 prstMaterial="dkEdge"/>
          </c:spPr>
          <c:invertIfNegative val="0"/>
          <c:dPt>
            <c:idx val="4"/>
            <c:invertIfNegative val="0"/>
            <c:bubble3D val="0"/>
            <c:spPr>
              <a:noFill/>
              <a:ln>
                <a:noFill/>
              </a:ln>
              <a:effectLst>
                <a:glow rad="50800">
                  <a:schemeClr val="accent1">
                    <a:alpha val="40000"/>
                  </a:schemeClr>
                </a:glow>
                <a:innerShdw blurRad="63500" dist="50800" dir="27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A022-448B-814D-AEA704C70C95}"/>
              </c:ext>
            </c:extLst>
          </c:dPt>
          <c:cat>
            <c:strRef>
              <c:f>Sheet1!$D$24:$H$24</c:f>
              <c:strCache>
                <c:ptCount val="5"/>
                <c:pt idx="0">
                  <c:v>1%</c:v>
                </c:pt>
                <c:pt idx="1">
                  <c:v>10%</c:v>
                </c:pt>
                <c:pt idx="2">
                  <c:v>30%</c:v>
                </c:pt>
                <c:pt idx="3">
                  <c:v>50%</c:v>
                </c:pt>
                <c:pt idx="4">
                  <c:v>Employees</c:v>
                </c:pt>
              </c:strCache>
            </c:strRef>
          </c:cat>
          <c:val>
            <c:numRef>
              <c:f>Sheet1!$D$25:$H$25</c:f>
              <c:numCache>
                <c:formatCode>General</c:formatCode>
                <c:ptCount val="5"/>
                <c:pt idx="0">
                  <c:v>48</c:v>
                </c:pt>
                <c:pt idx="1">
                  <c:v>59</c:v>
                </c:pt>
                <c:pt idx="2">
                  <c:v>67</c:v>
                </c:pt>
                <c:pt idx="3">
                  <c:v>70</c:v>
                </c:pt>
                <c:pt idx="4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22-448B-814D-AEA704C70C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0632840"/>
        <c:axId val="470638088"/>
      </c:barChart>
      <c:catAx>
        <c:axId val="470632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470638088"/>
        <c:crosses val="autoZero"/>
        <c:auto val="1"/>
        <c:lblAlgn val="ctr"/>
        <c:lblOffset val="100"/>
        <c:noMultiLvlLbl val="0"/>
      </c:catAx>
      <c:valAx>
        <c:axId val="47063808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47063284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Envy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Sheet1!$G$90</c:f>
              <c:strCache>
                <c:ptCount val="1"/>
                <c:pt idx="0">
                  <c:v>Talents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c:spPr>
          <c:invertIfNegative val="0"/>
          <c:cat>
            <c:strRef>
              <c:f>Sheet1!$H$89:$L$89</c:f>
              <c:strCache>
                <c:ptCount val="1"/>
                <c:pt idx="0">
                  <c:v>Envy</c:v>
                </c:pt>
              </c:strCache>
              <c:extLst/>
            </c:strRef>
          </c:cat>
          <c:val>
            <c:numRef>
              <c:f>Sheet1!$H$90:$L$90</c:f>
              <c:numCache>
                <c:formatCode>General</c:formatCode>
                <c:ptCount val="1"/>
                <c:pt idx="0">
                  <c:v>2.99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6C56-4AEF-A85C-51E0CE6A54D6}"/>
            </c:ext>
          </c:extLst>
        </c:ser>
        <c:ser>
          <c:idx val="2"/>
          <c:order val="1"/>
          <c:tx>
            <c:strRef>
              <c:f>Sheet1!$G$92</c:f>
              <c:strCache>
                <c:ptCount val="1"/>
                <c:pt idx="0">
                  <c:v>Non-Talents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c:spPr>
          <c:invertIfNegative val="0"/>
          <c:cat>
            <c:strRef>
              <c:f>Sheet1!$H$89:$L$89</c:f>
              <c:strCache>
                <c:ptCount val="1"/>
                <c:pt idx="0">
                  <c:v>Envy</c:v>
                </c:pt>
              </c:strCache>
              <c:extLst/>
            </c:strRef>
          </c:cat>
          <c:val>
            <c:numRef>
              <c:f>Sheet1!$H$92:$L$92</c:f>
              <c:numCache>
                <c:formatCode>General</c:formatCode>
                <c:ptCount val="1"/>
                <c:pt idx="0">
                  <c:v>3.36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6C56-4AEF-A85C-51E0CE6A54D6}"/>
            </c:ext>
          </c:extLst>
        </c:ser>
        <c:ser>
          <c:idx val="4"/>
          <c:order val="2"/>
          <c:tx>
            <c:strRef>
              <c:f>Sheet1!$G$94</c:f>
              <c:strCache>
                <c:ptCount val="1"/>
                <c:pt idx="0">
                  <c:v>Unaware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c:spPr>
          <c:invertIfNegative val="0"/>
          <c:cat>
            <c:strRef>
              <c:f>Sheet1!$H$89:$L$89</c:f>
              <c:strCache>
                <c:ptCount val="1"/>
                <c:pt idx="0">
                  <c:v>Envy</c:v>
                </c:pt>
              </c:strCache>
              <c:extLst/>
            </c:strRef>
          </c:cat>
          <c:val>
            <c:numRef>
              <c:f>Sheet1!$H$94:$L$94</c:f>
              <c:numCache>
                <c:formatCode>General</c:formatCode>
                <c:ptCount val="1"/>
                <c:pt idx="0">
                  <c:v>2.48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6C56-4AEF-A85C-51E0CE6A54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7037768"/>
        <c:axId val="467036128"/>
      </c:barChart>
      <c:catAx>
        <c:axId val="4670377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67036128"/>
        <c:crosses val="autoZero"/>
        <c:auto val="1"/>
        <c:lblAlgn val="ctr"/>
        <c:lblOffset val="100"/>
        <c:noMultiLvlLbl val="0"/>
      </c:catAx>
      <c:valAx>
        <c:axId val="467036128"/>
        <c:scaling>
          <c:orientation val="minMax"/>
          <c:min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467037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Self-Esteem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Sheet1!$G$90</c:f>
              <c:strCache>
                <c:ptCount val="1"/>
                <c:pt idx="0">
                  <c:v>Talents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c:spPr>
          <c:invertIfNegative val="0"/>
          <c:cat>
            <c:strRef>
              <c:f>Sheet1!$H$89:$L$89</c:f>
              <c:strCache>
                <c:ptCount val="1"/>
                <c:pt idx="0">
                  <c:v>Self-Esteem</c:v>
                </c:pt>
              </c:strCache>
              <c:extLst/>
            </c:strRef>
          </c:cat>
          <c:val>
            <c:numRef>
              <c:f>Sheet1!$H$90:$L$90</c:f>
              <c:numCache>
                <c:formatCode>General</c:formatCode>
                <c:ptCount val="1"/>
                <c:pt idx="0">
                  <c:v>5.31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42FA-4C73-B0FF-7DB8345AC458}"/>
            </c:ext>
          </c:extLst>
        </c:ser>
        <c:ser>
          <c:idx val="2"/>
          <c:order val="1"/>
          <c:tx>
            <c:strRef>
              <c:f>Sheet1!$G$92</c:f>
              <c:strCache>
                <c:ptCount val="1"/>
                <c:pt idx="0">
                  <c:v>Non-Talents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c:spPr>
          <c:invertIfNegative val="0"/>
          <c:cat>
            <c:strRef>
              <c:f>Sheet1!$H$89:$L$89</c:f>
              <c:strCache>
                <c:ptCount val="1"/>
                <c:pt idx="0">
                  <c:v>Self-Esteem</c:v>
                </c:pt>
              </c:strCache>
              <c:extLst/>
            </c:strRef>
          </c:cat>
          <c:val>
            <c:numRef>
              <c:f>Sheet1!$H$92:$L$92</c:f>
              <c:numCache>
                <c:formatCode>General</c:formatCode>
                <c:ptCount val="1"/>
                <c:pt idx="0">
                  <c:v>2.79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42FA-4C73-B0FF-7DB8345AC458}"/>
            </c:ext>
          </c:extLst>
        </c:ser>
        <c:ser>
          <c:idx val="4"/>
          <c:order val="2"/>
          <c:tx>
            <c:strRef>
              <c:f>Sheet1!$G$94</c:f>
              <c:strCache>
                <c:ptCount val="1"/>
                <c:pt idx="0">
                  <c:v>Unaware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c:spPr>
          <c:invertIfNegative val="0"/>
          <c:cat>
            <c:strRef>
              <c:f>Sheet1!$H$89:$L$89</c:f>
              <c:strCache>
                <c:ptCount val="1"/>
                <c:pt idx="0">
                  <c:v>Self-Esteem</c:v>
                </c:pt>
              </c:strCache>
              <c:extLst/>
            </c:strRef>
          </c:cat>
          <c:val>
            <c:numRef>
              <c:f>Sheet1!$H$94:$L$94</c:f>
              <c:numCache>
                <c:formatCode>General</c:formatCode>
                <c:ptCount val="1"/>
                <c:pt idx="0">
                  <c:v>4.04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42FA-4C73-B0FF-7DB8345AC4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7037768"/>
        <c:axId val="467036128"/>
      </c:barChart>
      <c:catAx>
        <c:axId val="4670377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67036128"/>
        <c:crosses val="autoZero"/>
        <c:auto val="1"/>
        <c:lblAlgn val="ctr"/>
        <c:lblOffset val="100"/>
        <c:noMultiLvlLbl val="0"/>
      </c:catAx>
      <c:valAx>
        <c:axId val="467036128"/>
        <c:scaling>
          <c:orientation val="minMax"/>
          <c:max val="6"/>
          <c:min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467037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Turnover Intentions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Sheet1!$G$90</c:f>
              <c:strCache>
                <c:ptCount val="1"/>
                <c:pt idx="0">
                  <c:v>Talents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c:spPr>
          <c:invertIfNegative val="0"/>
          <c:cat>
            <c:strRef>
              <c:f>Sheet1!$H$89:$L$89</c:f>
              <c:strCache>
                <c:ptCount val="1"/>
                <c:pt idx="0">
                  <c:v>Turnover Intentions</c:v>
                </c:pt>
              </c:strCache>
              <c:extLst/>
            </c:strRef>
          </c:cat>
          <c:val>
            <c:numRef>
              <c:f>Sheet1!$H$90:$L$90</c:f>
              <c:numCache>
                <c:formatCode>General</c:formatCode>
                <c:ptCount val="1"/>
                <c:pt idx="0">
                  <c:v>2.58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075D-4B3B-8CD2-7EEFCAF36CEB}"/>
            </c:ext>
          </c:extLst>
        </c:ser>
        <c:ser>
          <c:idx val="2"/>
          <c:order val="1"/>
          <c:tx>
            <c:strRef>
              <c:f>Sheet1!$G$92</c:f>
              <c:strCache>
                <c:ptCount val="1"/>
                <c:pt idx="0">
                  <c:v>Non-Talents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c:spPr>
          <c:invertIfNegative val="0"/>
          <c:cat>
            <c:strRef>
              <c:f>Sheet1!$H$89:$L$89</c:f>
              <c:strCache>
                <c:ptCount val="1"/>
                <c:pt idx="0">
                  <c:v>Turnover Intentions</c:v>
                </c:pt>
              </c:strCache>
              <c:extLst/>
            </c:strRef>
          </c:cat>
          <c:val>
            <c:numRef>
              <c:f>Sheet1!$H$92:$L$92</c:f>
              <c:numCache>
                <c:formatCode>General</c:formatCode>
                <c:ptCount val="1"/>
                <c:pt idx="0">
                  <c:v>4.4400000000000004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075D-4B3B-8CD2-7EEFCAF36CEB}"/>
            </c:ext>
          </c:extLst>
        </c:ser>
        <c:ser>
          <c:idx val="4"/>
          <c:order val="2"/>
          <c:tx>
            <c:strRef>
              <c:f>Sheet1!$G$94</c:f>
              <c:strCache>
                <c:ptCount val="1"/>
                <c:pt idx="0">
                  <c:v>Unaware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c:spPr>
          <c:invertIfNegative val="0"/>
          <c:cat>
            <c:strRef>
              <c:f>Sheet1!$H$89:$L$89</c:f>
              <c:strCache>
                <c:ptCount val="1"/>
                <c:pt idx="0">
                  <c:v>Turnover Intentions</c:v>
                </c:pt>
              </c:strCache>
              <c:extLst/>
            </c:strRef>
          </c:cat>
          <c:val>
            <c:numRef>
              <c:f>Sheet1!$H$94:$L$94</c:f>
              <c:numCache>
                <c:formatCode>General</c:formatCode>
                <c:ptCount val="1"/>
                <c:pt idx="0">
                  <c:v>3.56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075D-4B3B-8CD2-7EEFCAF36C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7037768"/>
        <c:axId val="467036128"/>
      </c:barChart>
      <c:catAx>
        <c:axId val="4670377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67036128"/>
        <c:crosses val="autoZero"/>
        <c:auto val="1"/>
        <c:lblAlgn val="ctr"/>
        <c:lblOffset val="100"/>
        <c:noMultiLvlLbl val="0"/>
      </c:catAx>
      <c:valAx>
        <c:axId val="467036128"/>
        <c:scaling>
          <c:orientation val="minMax"/>
          <c:max val="5"/>
          <c:min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46703776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Envy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(Public) Talents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Envy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2.02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D9-43F1-B4CD-8B5F6057FD61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(Secret) Talents</c:v>
                </c:pt>
              </c:strCache>
            </c:strRef>
          </c:tx>
          <c:spPr>
            <a:pattFill prst="lgCheck">
              <a:fgClr>
                <a:srgbClr val="C00000"/>
              </a:fgClr>
              <a:bgClr>
                <a:srgbClr val="FFFFFF"/>
              </a:bgClr>
            </a:patt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Envy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D9-43F1-B4CD-8B5F6057FD61}"/>
            </c:ext>
          </c:extLst>
        </c:ser>
        <c:ser>
          <c:idx val="4"/>
          <c:order val="2"/>
          <c:tx>
            <c:strRef>
              <c:f>Sheet1!$D$1</c:f>
              <c:strCache>
                <c:ptCount val="1"/>
                <c:pt idx="0">
                  <c:v>(Public) Non-talents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Envy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2.98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D9-43F1-B4CD-8B5F6057FD61}"/>
            </c:ext>
          </c:extLst>
        </c:ser>
        <c:ser>
          <c:idx val="1"/>
          <c:order val="3"/>
          <c:tx>
            <c:strRef>
              <c:f>Sheet1!$E$1</c:f>
              <c:strCache>
                <c:ptCount val="1"/>
                <c:pt idx="0">
                  <c:v>(Secret) Non-talents</c:v>
                </c:pt>
              </c:strCache>
            </c:strRef>
          </c:tx>
          <c:spPr>
            <a:pattFill prst="lgCheck">
              <a:fgClr>
                <a:srgbClr val="00B050"/>
              </a:fgClr>
              <a:bgClr>
                <a:srgbClr val="FFFFFF"/>
              </a:bgClr>
            </a:patt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Envy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3.51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912-4AE1-87BD-7C3FE12987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7037768"/>
        <c:axId val="467036128"/>
      </c:barChart>
      <c:catAx>
        <c:axId val="4670377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67036128"/>
        <c:crosses val="autoZero"/>
        <c:auto val="1"/>
        <c:lblAlgn val="ctr"/>
        <c:lblOffset val="100"/>
        <c:noMultiLvlLbl val="0"/>
      </c:catAx>
      <c:valAx>
        <c:axId val="467036128"/>
        <c:scaling>
          <c:orientation val="minMax"/>
          <c:max val="4"/>
          <c:min val="1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467037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Self-Esteem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(Public) Talents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Envy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5.25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A8-4877-A322-D3AB27B81FB4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(Secret) Talents</c:v>
                </c:pt>
              </c:strCache>
            </c:strRef>
          </c:tx>
          <c:spPr>
            <a:pattFill prst="lgCheck">
              <a:fgClr>
                <a:srgbClr val="C00000"/>
              </a:fgClr>
              <a:bgClr>
                <a:srgbClr val="FFFFFF"/>
              </a:bgClr>
            </a:patt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Envy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A8-4877-A322-D3AB27B81FB4}"/>
            </c:ext>
          </c:extLst>
        </c:ser>
        <c:ser>
          <c:idx val="4"/>
          <c:order val="2"/>
          <c:tx>
            <c:strRef>
              <c:f>Sheet1!$D$1</c:f>
              <c:strCache>
                <c:ptCount val="1"/>
                <c:pt idx="0">
                  <c:v>(Public) Non-talents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Envy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3.38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A8-4877-A322-D3AB27B81FB4}"/>
            </c:ext>
          </c:extLst>
        </c:ser>
        <c:ser>
          <c:idx val="1"/>
          <c:order val="3"/>
          <c:tx>
            <c:strRef>
              <c:f>Sheet1!$E$1</c:f>
              <c:strCache>
                <c:ptCount val="1"/>
                <c:pt idx="0">
                  <c:v>(Secret) Non-talents</c:v>
                </c:pt>
              </c:strCache>
            </c:strRef>
          </c:tx>
          <c:spPr>
            <a:pattFill prst="lgCheck">
              <a:fgClr>
                <a:srgbClr val="00B050"/>
              </a:fgClr>
              <a:bgClr>
                <a:srgbClr val="FFFFFF"/>
              </a:bgClr>
            </a:patt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Envy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2.97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2A8-4877-A322-D3AB27B81F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7037768"/>
        <c:axId val="467036128"/>
      </c:barChart>
      <c:catAx>
        <c:axId val="4670377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67036128"/>
        <c:crosses val="autoZero"/>
        <c:auto val="1"/>
        <c:lblAlgn val="ctr"/>
        <c:lblOffset val="100"/>
        <c:noMultiLvlLbl val="0"/>
      </c:catAx>
      <c:valAx>
        <c:axId val="467036128"/>
        <c:scaling>
          <c:orientation val="minMax"/>
          <c:max val="6"/>
          <c:min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467037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Belonging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(Public) Talents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Envy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5.67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9B-45A5-9B23-247F14A32F16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(Secret) Talents</c:v>
                </c:pt>
              </c:strCache>
            </c:strRef>
          </c:tx>
          <c:spPr>
            <a:pattFill prst="lgCheck">
              <a:fgClr>
                <a:srgbClr val="C00000"/>
              </a:fgClr>
              <a:bgClr>
                <a:srgbClr val="FFFFFF"/>
              </a:bgClr>
            </a:patt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Envy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9B-45A5-9B23-247F14A32F16}"/>
            </c:ext>
          </c:extLst>
        </c:ser>
        <c:ser>
          <c:idx val="4"/>
          <c:order val="2"/>
          <c:tx>
            <c:strRef>
              <c:f>Sheet1!$D$1</c:f>
              <c:strCache>
                <c:ptCount val="1"/>
                <c:pt idx="0">
                  <c:v>(Public) Non-talents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Envy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5.22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39B-45A5-9B23-247F14A32F16}"/>
            </c:ext>
          </c:extLst>
        </c:ser>
        <c:ser>
          <c:idx val="1"/>
          <c:order val="3"/>
          <c:tx>
            <c:strRef>
              <c:f>Sheet1!$E$1</c:f>
              <c:strCache>
                <c:ptCount val="1"/>
                <c:pt idx="0">
                  <c:v>(Secret) Non-talents</c:v>
                </c:pt>
              </c:strCache>
            </c:strRef>
          </c:tx>
          <c:spPr>
            <a:pattFill prst="lgCheck">
              <a:fgClr>
                <a:srgbClr val="00B050"/>
              </a:fgClr>
              <a:bgClr>
                <a:srgbClr val="FFFFFF"/>
              </a:bgClr>
            </a:patt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Envy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4.5999999999999996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39B-45A5-9B23-247F14A32F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7037768"/>
        <c:axId val="467036128"/>
      </c:barChart>
      <c:catAx>
        <c:axId val="4670377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67036128"/>
        <c:crosses val="autoZero"/>
        <c:auto val="1"/>
        <c:lblAlgn val="ctr"/>
        <c:lblOffset val="100"/>
        <c:noMultiLvlLbl val="0"/>
      </c:catAx>
      <c:valAx>
        <c:axId val="467036128"/>
        <c:scaling>
          <c:orientation val="minMax"/>
          <c:max val="6"/>
          <c:min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467037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Malicious Envy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'[Chart in Microsoft PowerPoint]Sheet1'!$I$7</c:f>
              <c:strCache>
                <c:ptCount val="1"/>
                <c:pt idx="0">
                  <c:v>B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1F0-41D0-A5B7-16784B8ADF12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1F0-41D0-A5B7-16784B8ADF12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1F0-41D0-A5B7-16784B8ADF12}"/>
              </c:ext>
            </c:extLst>
          </c:dPt>
          <c:dPt>
            <c:idx val="4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1F0-41D0-A5B7-16784B8ADF12}"/>
              </c:ext>
            </c:extLst>
          </c:dPt>
          <c:cat>
            <c:strRef>
              <c:f>'[Chart in Microsoft PowerPoint]Sheet1'!$H$8:$H$12</c:f>
              <c:strCache>
                <c:ptCount val="5"/>
                <c:pt idx="0">
                  <c:v>Inclusivity</c:v>
                </c:pt>
                <c:pt idx="1">
                  <c:v>Private</c:v>
                </c:pt>
                <c:pt idx="2">
                  <c:v>Secret</c:v>
                </c:pt>
                <c:pt idx="3">
                  <c:v>Inequity</c:v>
                </c:pt>
                <c:pt idx="4">
                  <c:v>Zero-sum</c:v>
                </c:pt>
              </c:strCache>
            </c:strRef>
          </c:cat>
          <c:val>
            <c:numRef>
              <c:f>'[Chart in Microsoft PowerPoint]Sheet1'!$I$8:$I$12</c:f>
              <c:numCache>
                <c:formatCode>General</c:formatCode>
                <c:ptCount val="5"/>
                <c:pt idx="0">
                  <c:v>7.5999999999999998E-2</c:v>
                </c:pt>
                <c:pt idx="1">
                  <c:v>-8.9999999999999993E-3</c:v>
                </c:pt>
                <c:pt idx="2">
                  <c:v>0.14499999999999999</c:v>
                </c:pt>
                <c:pt idx="3">
                  <c:v>7.1999999999999995E-2</c:v>
                </c:pt>
                <c:pt idx="4">
                  <c:v>5.2999999999999999E-2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1F0-41D0-A5B7-16784B8ADF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25807872"/>
        <c:axId val="1025808288"/>
      </c:barChart>
      <c:catAx>
        <c:axId val="1025807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b" anchorCtr="0"/>
          <a:lstStyle/>
          <a:p>
            <a:pPr>
              <a:defRPr sz="1100" b="1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025808288"/>
        <c:crosses val="autoZero"/>
        <c:auto val="1"/>
        <c:lblAlgn val="ctr"/>
        <c:lblOffset val="100"/>
        <c:noMultiLvlLbl val="0"/>
      </c:catAx>
      <c:valAx>
        <c:axId val="1025808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025807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Benign Envy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'[Chart in Microsoft PowerPoint]Sheet1'!$I$28</c:f>
              <c:strCache>
                <c:ptCount val="1"/>
                <c:pt idx="0">
                  <c:v>B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5B5-443E-9E05-2304E8DAA0FA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5B5-443E-9E05-2304E8DAA0FA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5B5-443E-9E05-2304E8DAA0FA}"/>
              </c:ext>
            </c:extLst>
          </c:dPt>
          <c:dPt>
            <c:idx val="4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5B5-443E-9E05-2304E8DAA0FA}"/>
              </c:ext>
            </c:extLst>
          </c:dPt>
          <c:cat>
            <c:strRef>
              <c:f>'[Chart in Microsoft PowerPoint]Sheet1'!$H$29:$H$33</c:f>
              <c:strCache>
                <c:ptCount val="5"/>
                <c:pt idx="0">
                  <c:v>Inclusivity</c:v>
                </c:pt>
                <c:pt idx="1">
                  <c:v>Private</c:v>
                </c:pt>
                <c:pt idx="2">
                  <c:v>Secret</c:v>
                </c:pt>
                <c:pt idx="3">
                  <c:v>Inequity</c:v>
                </c:pt>
                <c:pt idx="4">
                  <c:v>Zero-sum</c:v>
                </c:pt>
              </c:strCache>
            </c:strRef>
          </c:cat>
          <c:val>
            <c:numRef>
              <c:f>'[Chart in Microsoft PowerPoint]Sheet1'!$I$29:$I$33</c:f>
              <c:numCache>
                <c:formatCode>General</c:formatCode>
                <c:ptCount val="5"/>
                <c:pt idx="0">
                  <c:v>0.16200000000000001</c:v>
                </c:pt>
                <c:pt idx="1">
                  <c:v>-1.7999999999999999E-2</c:v>
                </c:pt>
                <c:pt idx="2">
                  <c:v>-0.17699999999999999</c:v>
                </c:pt>
                <c:pt idx="3">
                  <c:v>-3.1E-2</c:v>
                </c:pt>
                <c:pt idx="4">
                  <c:v>-5.3999999999999999E-2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5B5-443E-9E05-2304E8DAA0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25807872"/>
        <c:axId val="1025808288"/>
      </c:barChart>
      <c:catAx>
        <c:axId val="1025807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b" anchorCtr="0"/>
          <a:lstStyle/>
          <a:p>
            <a:pPr>
              <a:defRPr sz="1100" b="1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025808288"/>
        <c:crosses val="autoZero"/>
        <c:auto val="1"/>
        <c:lblAlgn val="ctr"/>
        <c:lblOffset val="100"/>
        <c:noMultiLvlLbl val="0"/>
      </c:catAx>
      <c:valAx>
        <c:axId val="1025808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025807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commitment!$B$3</c:f>
              <c:strCache>
                <c:ptCount val="1"/>
                <c:pt idx="0">
                  <c:v>Assimilative out-group emotional response</c:v>
                </c:pt>
              </c:strCache>
            </c:strRef>
          </c:tx>
          <c:spPr>
            <a:ln w="19050" cap="rnd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diamond"/>
            <c:size val="7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cat>
            <c:strRef>
              <c:f>commitment!$A$4:$A$5</c:f>
              <c:strCache>
                <c:ptCount val="2"/>
                <c:pt idx="0">
                  <c:v>Non-talents</c:v>
                </c:pt>
                <c:pt idx="1">
                  <c:v>Talents</c:v>
                </c:pt>
              </c:strCache>
            </c:strRef>
          </c:cat>
          <c:val>
            <c:numRef>
              <c:f>commitment!$B$4:$B$5</c:f>
              <c:numCache>
                <c:formatCode>General</c:formatCode>
                <c:ptCount val="2"/>
                <c:pt idx="0">
                  <c:v>1.87</c:v>
                </c:pt>
                <c:pt idx="1">
                  <c:v>2.2200000000000002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A3F-49F1-9F7F-49C3139FD32B}"/>
            </c:ext>
          </c:extLst>
        </c:ser>
        <c:ser>
          <c:idx val="3"/>
          <c:order val="3"/>
          <c:tx>
            <c:strRef>
              <c:f>commitment!$C$3</c:f>
              <c:strCache>
                <c:ptCount val="1"/>
                <c:pt idx="0">
                  <c:v>Contrastive out-group emotional response</c:v>
                </c:pt>
              </c:strCache>
            </c:strRef>
          </c:tx>
          <c:spPr>
            <a:ln w="1905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cat>
            <c:strRef>
              <c:f>commitment!$A$4:$A$5</c:f>
              <c:strCache>
                <c:ptCount val="2"/>
                <c:pt idx="0">
                  <c:v>Non-talents</c:v>
                </c:pt>
                <c:pt idx="1">
                  <c:v>Talents</c:v>
                </c:pt>
              </c:strCache>
            </c:strRef>
          </c:cat>
          <c:val>
            <c:numRef>
              <c:f>commitment!$C$4:$C$5</c:f>
              <c:numCache>
                <c:formatCode>General</c:formatCode>
                <c:ptCount val="2"/>
                <c:pt idx="0">
                  <c:v>1.81</c:v>
                </c:pt>
                <c:pt idx="1">
                  <c:v>2.99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A3F-49F1-9F7F-49C3139FD3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6017104"/>
        <c:axId val="323759496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'Study 1 WE (clar)'!#REF!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ln w="28575" cap="rnd">
                    <a:solidFill>
                      <a:schemeClr val="tx1"/>
                    </a:solidFill>
                    <a:round/>
                  </a:ln>
                  <a:effectLst/>
                </c:spPr>
                <c:marker>
                  <c:symbol val="diamond"/>
                  <c:size val="7"/>
                  <c:spPr>
                    <a:solidFill>
                      <a:schemeClr val="tx1"/>
                    </a:solidFill>
                    <a:ln w="9525">
                      <a:noFill/>
                    </a:ln>
                    <a:effectLst/>
                  </c:spPr>
                </c:marker>
                <c:cat>
                  <c:strRef>
                    <c:extLst>
                      <c:ext uri="{02D57815-91ED-43cb-92C2-25804820EDAC}">
                        <c15:formulaRef>
                          <c15:sqref>commitment!$A$4:$A$5</c15:sqref>
                        </c15:formulaRef>
                      </c:ext>
                    </c:extLst>
                    <c:strCache>
                      <c:ptCount val="2"/>
                      <c:pt idx="0">
                        <c:v>Non-talents</c:v>
                      </c:pt>
                      <c:pt idx="1">
                        <c:v>Talents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'Study 1 WE (clar)'!#REF!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BA3F-49F1-9F7F-49C3139FD32B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'Study 1 WE (clar)'!#REF!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ln w="19050" cap="rnd">
                    <a:solidFill>
                      <a:schemeClr val="tx1"/>
                    </a:solidFill>
                    <a:prstDash val="sysDot"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tx1"/>
                    </a:solidFill>
                    <a:ln w="9525">
                      <a:noFill/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commitment!$A$4:$A$5</c15:sqref>
                        </c15:formulaRef>
                      </c:ext>
                    </c:extLst>
                    <c:strCache>
                      <c:ptCount val="2"/>
                      <c:pt idx="0">
                        <c:v>Non-talents</c:v>
                      </c:pt>
                      <c:pt idx="1">
                        <c:v>Talents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'Study 1 WE (clar)'!#REF!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BA3F-49F1-9F7F-49C3139FD32B}"/>
                  </c:ext>
                </c:extLst>
              </c15:ser>
            </c15:filteredLineSeries>
          </c:ext>
        </c:extLst>
      </c:lineChart>
      <c:catAx>
        <c:axId val="356017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nl-BE"/>
          </a:p>
        </c:txPr>
        <c:crossAx val="323759496"/>
        <c:crosses val="autoZero"/>
        <c:auto val="1"/>
        <c:lblAlgn val="ctr"/>
        <c:lblOffset val="100"/>
        <c:noMultiLvlLbl val="0"/>
      </c:catAx>
      <c:valAx>
        <c:axId val="323759496"/>
        <c:scaling>
          <c:orientation val="minMax"/>
          <c:max val="3.2"/>
          <c:min val="1.6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b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Anticipated ostracism</a:t>
                </a:r>
              </a:p>
            </c:rich>
          </c:tx>
          <c:layout>
            <c:manualLayout>
              <c:xMode val="edge"/>
              <c:yMode val="edge"/>
              <c:x val="6.5481053149606299E-3"/>
              <c:y val="0.264518686924697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nl-B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nl-BE"/>
          </a:p>
        </c:txPr>
        <c:crossAx val="356017104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959210775943843"/>
          <c:y val="0.37524485802911001"/>
          <c:w val="0.22329728704230692"/>
          <c:h val="0.249509902171319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nl-B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>
              <a:glow rad="50800">
                <a:schemeClr val="accent1"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 prstMaterial="dkEdge"/>
          </c:spPr>
          <c:invertIfNegative val="0"/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accent1"/>
                </a:solidFill>
              </a:ln>
              <a:effectLst>
                <a:glow rad="50800">
                  <a:schemeClr val="accent1">
                    <a:alpha val="40000"/>
                  </a:schemeClr>
                </a:glow>
                <a:innerShdw blurRad="63500" dist="50800" dir="27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 prstMaterial="dkEdge"/>
            </c:spPr>
            <c:extLst>
              <c:ext xmlns:c16="http://schemas.microsoft.com/office/drawing/2014/chart" uri="{C3380CC4-5D6E-409C-BE32-E72D297353CC}">
                <c16:uniqueId val="{00000001-A022-448B-814D-AEA704C70C95}"/>
              </c:ext>
            </c:extLst>
          </c:dPt>
          <c:cat>
            <c:strRef>
              <c:f>Sheet1!$D$24:$H$24</c:f>
              <c:strCache>
                <c:ptCount val="5"/>
                <c:pt idx="0">
                  <c:v>1%</c:v>
                </c:pt>
                <c:pt idx="1">
                  <c:v>10%</c:v>
                </c:pt>
                <c:pt idx="2">
                  <c:v>30%</c:v>
                </c:pt>
                <c:pt idx="3">
                  <c:v>50%</c:v>
                </c:pt>
                <c:pt idx="4">
                  <c:v>Employees</c:v>
                </c:pt>
              </c:strCache>
            </c:strRef>
          </c:cat>
          <c:val>
            <c:numRef>
              <c:f>Sheet1!$D$25:$H$25</c:f>
              <c:numCache>
                <c:formatCode>General</c:formatCode>
                <c:ptCount val="5"/>
                <c:pt idx="0">
                  <c:v>48</c:v>
                </c:pt>
                <c:pt idx="1">
                  <c:v>59</c:v>
                </c:pt>
                <c:pt idx="2">
                  <c:v>67</c:v>
                </c:pt>
                <c:pt idx="3">
                  <c:v>70</c:v>
                </c:pt>
                <c:pt idx="4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22-448B-814D-AEA704C70C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0632840"/>
        <c:axId val="470638088"/>
      </c:barChart>
      <c:catAx>
        <c:axId val="470632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470638088"/>
        <c:crosses val="autoZero"/>
        <c:auto val="1"/>
        <c:lblAlgn val="ctr"/>
        <c:lblOffset val="100"/>
        <c:noMultiLvlLbl val="0"/>
      </c:catAx>
      <c:valAx>
        <c:axId val="47063808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47063284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Sheet1!$C$38</c:f>
              <c:strCache>
                <c:ptCount val="1"/>
                <c:pt idx="0">
                  <c:v>Non-Talents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c:spPr>
          <c:invertIfNegative val="0"/>
          <c:cat>
            <c:strRef>
              <c:f>Sheet1!$D$37:$H$37</c:f>
              <c:strCache>
                <c:ptCount val="5"/>
                <c:pt idx="0">
                  <c:v>Envy</c:v>
                </c:pt>
                <c:pt idx="1">
                  <c:v>Self-Esteem</c:v>
                </c:pt>
                <c:pt idx="2">
                  <c:v>Turnover Intentions</c:v>
                </c:pt>
                <c:pt idx="3">
                  <c:v>CWB</c:v>
                </c:pt>
                <c:pt idx="4">
                  <c:v>Work Effort</c:v>
                </c:pt>
              </c:strCache>
            </c:strRef>
          </c:cat>
          <c:val>
            <c:numRef>
              <c:f>Sheet1!$D$38:$H$38</c:f>
              <c:numCache>
                <c:formatCode>General</c:formatCode>
                <c:ptCount val="5"/>
                <c:pt idx="0">
                  <c:v>3.9</c:v>
                </c:pt>
                <c:pt idx="1">
                  <c:v>2.96</c:v>
                </c:pt>
                <c:pt idx="2">
                  <c:v>5.0199999999999996</c:v>
                </c:pt>
                <c:pt idx="3">
                  <c:v>3.28</c:v>
                </c:pt>
                <c:pt idx="4">
                  <c:v>3.74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6E-44D8-96AF-9E054237AAEA}"/>
            </c:ext>
          </c:extLst>
        </c:ser>
        <c:ser>
          <c:idx val="1"/>
          <c:order val="1"/>
          <c:tx>
            <c:strRef>
              <c:f>Sheet1!$C$39</c:f>
              <c:strCache>
                <c:ptCount val="1"/>
                <c:pt idx="0">
                  <c:v>Talents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c:spPr>
          <c:invertIfNegative val="0"/>
          <c:cat>
            <c:strRef>
              <c:f>Sheet1!$D$37:$H$37</c:f>
              <c:strCache>
                <c:ptCount val="5"/>
                <c:pt idx="0">
                  <c:v>Envy</c:v>
                </c:pt>
                <c:pt idx="1">
                  <c:v>Self-Esteem</c:v>
                </c:pt>
                <c:pt idx="2">
                  <c:v>Turnover Intentions</c:v>
                </c:pt>
                <c:pt idx="3">
                  <c:v>CWB</c:v>
                </c:pt>
                <c:pt idx="4">
                  <c:v>Work Effort</c:v>
                </c:pt>
              </c:strCache>
            </c:strRef>
          </c:cat>
          <c:val>
            <c:numRef>
              <c:f>Sheet1!$D$39:$H$39</c:f>
              <c:numCache>
                <c:formatCode>General</c:formatCode>
                <c:ptCount val="5"/>
                <c:pt idx="0">
                  <c:v>3.55</c:v>
                </c:pt>
                <c:pt idx="1">
                  <c:v>5.85</c:v>
                </c:pt>
                <c:pt idx="2">
                  <c:v>3.34</c:v>
                </c:pt>
                <c:pt idx="3">
                  <c:v>2.25</c:v>
                </c:pt>
                <c:pt idx="4">
                  <c:v>5.35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6E-44D8-96AF-9E054237AA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3221968"/>
        <c:axId val="583222296"/>
      </c:barChart>
      <c:catAx>
        <c:axId val="583221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583222296"/>
        <c:crosses val="autoZero"/>
        <c:auto val="1"/>
        <c:lblAlgn val="ctr"/>
        <c:lblOffset val="100"/>
        <c:noMultiLvlLbl val="0"/>
      </c:catAx>
      <c:valAx>
        <c:axId val="583222296"/>
        <c:scaling>
          <c:orientation val="minMax"/>
          <c:max val="6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58322196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Sheet1!$C$52</c:f>
              <c:strCache>
                <c:ptCount val="1"/>
                <c:pt idx="0">
                  <c:v>Envy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9132-4F7A-80F7-C9ACE73320DF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9132-4F7A-80F7-C9ACE73320DF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9132-4F7A-80F7-C9ACE73320DF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9132-4F7A-80F7-C9ACE73320DF}"/>
              </c:ext>
            </c:extLst>
          </c:dPt>
          <c:cat>
            <c:numRef>
              <c:f>Sheet1!$B$53:$B$56</c:f>
              <c:numCache>
                <c:formatCode>0%</c:formatCode>
                <c:ptCount val="4"/>
                <c:pt idx="0">
                  <c:v>0.01</c:v>
                </c:pt>
                <c:pt idx="1">
                  <c:v>0.1</c:v>
                </c:pt>
                <c:pt idx="2">
                  <c:v>0.3</c:v>
                </c:pt>
                <c:pt idx="3">
                  <c:v>0.5</c:v>
                </c:pt>
              </c:numCache>
            </c:numRef>
          </c:cat>
          <c:val>
            <c:numRef>
              <c:f>Sheet1!$C$53:$C$56</c:f>
              <c:numCache>
                <c:formatCode>General</c:formatCode>
                <c:ptCount val="4"/>
                <c:pt idx="0">
                  <c:v>2.99</c:v>
                </c:pt>
                <c:pt idx="1">
                  <c:v>3.26</c:v>
                </c:pt>
                <c:pt idx="2">
                  <c:v>3.47</c:v>
                </c:pt>
                <c:pt idx="3">
                  <c:v>3.71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132-4F7A-80F7-C9ACE73320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2966216"/>
        <c:axId val="412963264"/>
      </c:barChart>
      <c:catAx>
        <c:axId val="412966216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412963264"/>
        <c:crosses val="autoZero"/>
        <c:auto val="1"/>
        <c:lblAlgn val="ctr"/>
        <c:lblOffset val="100"/>
        <c:noMultiLvlLbl val="0"/>
      </c:catAx>
      <c:valAx>
        <c:axId val="412963264"/>
        <c:scaling>
          <c:orientation val="minMax"/>
          <c:max val="4"/>
          <c:min val="2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412966216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Sheet1!$D$52</c:f>
              <c:strCache>
                <c:ptCount val="1"/>
                <c:pt idx="0">
                  <c:v>Self-Esteem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5335-4473-A7DC-0FDFBD9B7DE4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5335-4473-A7DC-0FDFBD9B7DE4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5335-4473-A7DC-0FDFBD9B7DE4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5335-4473-A7DC-0FDFBD9B7DE4}"/>
              </c:ext>
            </c:extLst>
          </c:dPt>
          <c:cat>
            <c:numRef>
              <c:f>Sheet1!$B$53:$B$56</c:f>
              <c:numCache>
                <c:formatCode>0%</c:formatCode>
                <c:ptCount val="4"/>
                <c:pt idx="0">
                  <c:v>0.01</c:v>
                </c:pt>
                <c:pt idx="1">
                  <c:v>0.1</c:v>
                </c:pt>
                <c:pt idx="2">
                  <c:v>0.3</c:v>
                </c:pt>
                <c:pt idx="3">
                  <c:v>0.5</c:v>
                </c:pt>
              </c:numCache>
            </c:numRef>
          </c:cat>
          <c:val>
            <c:numRef>
              <c:f>Sheet1!$D$53:$D$56</c:f>
              <c:numCache>
                <c:formatCode>General</c:formatCode>
                <c:ptCount val="4"/>
                <c:pt idx="0">
                  <c:v>2.98</c:v>
                </c:pt>
                <c:pt idx="1">
                  <c:v>2.86</c:v>
                </c:pt>
                <c:pt idx="2">
                  <c:v>2.81</c:v>
                </c:pt>
                <c:pt idx="3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335-4473-A7DC-0FDFBD9B7D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2966216"/>
        <c:axId val="41296326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Sheet1!$C$52</c15:sqref>
                        </c15:formulaRef>
                      </c:ext>
                    </c:extLst>
                    <c:strCache>
                      <c:ptCount val="1"/>
                      <c:pt idx="0">
                        <c:v>Envy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Pt>
                  <c:idx val="0"/>
                  <c:invertIfNegative val="0"/>
                  <c:bubble3D val="0"/>
                  <c:spPr>
                    <a:solidFill>
                      <a:srgbClr val="92D050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A-5335-4473-A7DC-0FDFBD9B7DE4}"/>
                    </c:ext>
                  </c:extLst>
                </c:dPt>
                <c:dPt>
                  <c:idx val="1"/>
                  <c:invertIfNegative val="0"/>
                  <c:bubble3D val="0"/>
                  <c:spPr>
                    <a:solidFill>
                      <a:srgbClr val="FFFF00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C-5335-4473-A7DC-0FDFBD9B7DE4}"/>
                    </c:ext>
                  </c:extLst>
                </c:dPt>
                <c:dPt>
                  <c:idx val="2"/>
                  <c:invertIfNegative val="0"/>
                  <c:bubble3D val="0"/>
                  <c:spPr>
                    <a:solidFill>
                      <a:srgbClr val="FFC000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E-5335-4473-A7DC-0FDFBD9B7DE4}"/>
                    </c:ext>
                  </c:extLst>
                </c:dPt>
                <c:dPt>
                  <c:idx val="3"/>
                  <c:invertIfNegative val="0"/>
                  <c:bubble3D val="0"/>
                  <c:spPr>
                    <a:solidFill>
                      <a:srgbClr val="FF0000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0-5335-4473-A7DC-0FDFBD9B7DE4}"/>
                    </c:ext>
                  </c:extLst>
                </c:dPt>
                <c:cat>
                  <c:numRef>
                    <c:extLst>
                      <c:ext uri="{02D57815-91ED-43cb-92C2-25804820EDAC}">
                        <c15:formulaRef>
                          <c15:sqref>Sheet1!$B$53:$B$56</c15:sqref>
                        </c15:formulaRef>
                      </c:ext>
                    </c:extLst>
                    <c:numCache>
                      <c:formatCode>0%</c:formatCode>
                      <c:ptCount val="4"/>
                      <c:pt idx="0">
                        <c:v>0.01</c:v>
                      </c:pt>
                      <c:pt idx="1">
                        <c:v>0.1</c:v>
                      </c:pt>
                      <c:pt idx="2">
                        <c:v>0.3</c:v>
                      </c:pt>
                      <c:pt idx="3">
                        <c:v>0.5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Sheet1!$C$53:$C$56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2.99</c:v>
                      </c:pt>
                      <c:pt idx="1">
                        <c:v>3.26</c:v>
                      </c:pt>
                      <c:pt idx="2">
                        <c:v>3.47</c:v>
                      </c:pt>
                      <c:pt idx="3">
                        <c:v>3.71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1-5335-4473-A7DC-0FDFBD9B7DE4}"/>
                  </c:ext>
                </c:extLst>
              </c15:ser>
            </c15:filteredBarSeries>
          </c:ext>
        </c:extLst>
      </c:barChart>
      <c:catAx>
        <c:axId val="412966216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412963264"/>
        <c:crosses val="autoZero"/>
        <c:auto val="1"/>
        <c:lblAlgn val="ctr"/>
        <c:lblOffset val="100"/>
        <c:noMultiLvlLbl val="0"/>
      </c:catAx>
      <c:valAx>
        <c:axId val="412963264"/>
        <c:scaling>
          <c:orientation val="minMax"/>
          <c:max val="3"/>
          <c:min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412966216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Sheet1!$E$52</c:f>
              <c:strCache>
                <c:ptCount val="1"/>
                <c:pt idx="0">
                  <c:v>Turnover Intentions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D876-4D21-8964-3EA251DF2A04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D876-4D21-8964-3EA251DF2A04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D876-4D21-8964-3EA251DF2A04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D876-4D21-8964-3EA251DF2A04}"/>
              </c:ext>
            </c:extLst>
          </c:dPt>
          <c:cat>
            <c:numRef>
              <c:f>Sheet1!$B$53:$B$56</c:f>
              <c:numCache>
                <c:formatCode>0%</c:formatCode>
                <c:ptCount val="4"/>
                <c:pt idx="0">
                  <c:v>0.01</c:v>
                </c:pt>
                <c:pt idx="1">
                  <c:v>0.1</c:v>
                </c:pt>
                <c:pt idx="2">
                  <c:v>0.3</c:v>
                </c:pt>
                <c:pt idx="3">
                  <c:v>0.5</c:v>
                </c:pt>
              </c:numCache>
            </c:numRef>
          </c:cat>
          <c:val>
            <c:numRef>
              <c:f>Sheet1!$E$53:$E$56</c:f>
              <c:numCache>
                <c:formatCode>General</c:formatCode>
                <c:ptCount val="4"/>
                <c:pt idx="0">
                  <c:v>4.0599999999999996</c:v>
                </c:pt>
                <c:pt idx="1">
                  <c:v>4.37</c:v>
                </c:pt>
                <c:pt idx="2">
                  <c:v>4.3600000000000003</c:v>
                </c:pt>
                <c:pt idx="3">
                  <c:v>4.96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876-4D21-8964-3EA251DF2A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2966216"/>
        <c:axId val="41296326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Sheet1!$C$52</c15:sqref>
                        </c15:formulaRef>
                      </c:ext>
                    </c:extLst>
                    <c:strCache>
                      <c:ptCount val="1"/>
                      <c:pt idx="0">
                        <c:v>Envy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Pt>
                  <c:idx val="0"/>
                  <c:invertIfNegative val="0"/>
                  <c:bubble3D val="0"/>
                  <c:spPr>
                    <a:solidFill>
                      <a:srgbClr val="92D050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A-D876-4D21-8964-3EA251DF2A04}"/>
                    </c:ext>
                  </c:extLst>
                </c:dPt>
                <c:dPt>
                  <c:idx val="1"/>
                  <c:invertIfNegative val="0"/>
                  <c:bubble3D val="0"/>
                  <c:spPr>
                    <a:solidFill>
                      <a:srgbClr val="FFFF00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C-D876-4D21-8964-3EA251DF2A04}"/>
                    </c:ext>
                  </c:extLst>
                </c:dPt>
                <c:dPt>
                  <c:idx val="2"/>
                  <c:invertIfNegative val="0"/>
                  <c:bubble3D val="0"/>
                  <c:spPr>
                    <a:solidFill>
                      <a:srgbClr val="FFC000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E-D876-4D21-8964-3EA251DF2A04}"/>
                    </c:ext>
                  </c:extLst>
                </c:dPt>
                <c:dPt>
                  <c:idx val="3"/>
                  <c:invertIfNegative val="0"/>
                  <c:bubble3D val="0"/>
                  <c:spPr>
                    <a:solidFill>
                      <a:srgbClr val="FF0000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0-D876-4D21-8964-3EA251DF2A04}"/>
                    </c:ext>
                  </c:extLst>
                </c:dPt>
                <c:cat>
                  <c:numRef>
                    <c:extLst>
                      <c:ext uri="{02D57815-91ED-43cb-92C2-25804820EDAC}">
                        <c15:formulaRef>
                          <c15:sqref>Sheet1!$B$53:$B$56</c15:sqref>
                        </c15:formulaRef>
                      </c:ext>
                    </c:extLst>
                    <c:numCache>
                      <c:formatCode>0%</c:formatCode>
                      <c:ptCount val="4"/>
                      <c:pt idx="0">
                        <c:v>0.01</c:v>
                      </c:pt>
                      <c:pt idx="1">
                        <c:v>0.1</c:v>
                      </c:pt>
                      <c:pt idx="2">
                        <c:v>0.3</c:v>
                      </c:pt>
                      <c:pt idx="3">
                        <c:v>0.5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Sheet1!$C$53:$C$56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2.99</c:v>
                      </c:pt>
                      <c:pt idx="1">
                        <c:v>3.26</c:v>
                      </c:pt>
                      <c:pt idx="2">
                        <c:v>3.47</c:v>
                      </c:pt>
                      <c:pt idx="3">
                        <c:v>3.71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1-D876-4D21-8964-3EA251DF2A04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Sheet1!$D$52</c15:sqref>
                        </c15:formulaRef>
                      </c:ext>
                    </c:extLst>
                    <c:strCache>
                      <c:ptCount val="1"/>
                      <c:pt idx="0">
                        <c:v>Self-Esteem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c:spPr>
                <c:invertIfNegative val="0"/>
                <c:dPt>
                  <c:idx val="0"/>
                  <c:invertIfNegative val="0"/>
                  <c:bubble3D val="0"/>
                  <c:spPr>
                    <a:solidFill>
                      <a:srgbClr val="92D050"/>
                    </a:solidFill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3-D876-4D21-8964-3EA251DF2A04}"/>
                    </c:ext>
                  </c:extLst>
                </c:dPt>
                <c:dPt>
                  <c:idx val="1"/>
                  <c:invertIfNegative val="0"/>
                  <c:bubble3D val="0"/>
                  <c:spPr>
                    <a:solidFill>
                      <a:srgbClr val="FFFF00"/>
                    </a:solidFill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5-D876-4D21-8964-3EA251DF2A04}"/>
                    </c:ext>
                  </c:extLst>
                </c:dPt>
                <c:dPt>
                  <c:idx val="2"/>
                  <c:invertIfNegative val="0"/>
                  <c:bubble3D val="0"/>
                  <c:spPr>
                    <a:solidFill>
                      <a:srgbClr val="FFC000"/>
                    </a:solidFill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7-D876-4D21-8964-3EA251DF2A04}"/>
                    </c:ext>
                  </c:extLst>
                </c:dPt>
                <c:dPt>
                  <c:idx val="3"/>
                  <c:invertIfNegative val="0"/>
                  <c:bubble3D val="0"/>
                  <c:spPr>
                    <a:solidFill>
                      <a:srgbClr val="FF0000"/>
                    </a:solidFill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9-D876-4D21-8964-3EA251DF2A04}"/>
                    </c:ext>
                  </c:extLst>
                </c:dPt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Sheet1!$B$53:$B$56</c15:sqref>
                        </c15:formulaRef>
                      </c:ext>
                    </c:extLst>
                    <c:numCache>
                      <c:formatCode>0%</c:formatCode>
                      <c:ptCount val="4"/>
                      <c:pt idx="0">
                        <c:v>0.01</c:v>
                      </c:pt>
                      <c:pt idx="1">
                        <c:v>0.1</c:v>
                      </c:pt>
                      <c:pt idx="2">
                        <c:v>0.3</c:v>
                      </c:pt>
                      <c:pt idx="3">
                        <c:v>0.5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Sheet1!$D$53:$D$56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2.98</c:v>
                      </c:pt>
                      <c:pt idx="1">
                        <c:v>2.86</c:v>
                      </c:pt>
                      <c:pt idx="2">
                        <c:v>2.81</c:v>
                      </c:pt>
                      <c:pt idx="3">
                        <c:v>2.5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D876-4D21-8964-3EA251DF2A04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Sheet1!$F$52</c15:sqref>
                        </c15:formulaRef>
                      </c:ext>
                    </c:extLst>
                    <c:strCache>
                      <c:ptCount val="1"/>
                      <c:pt idx="0">
                        <c:v>CWB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Sheet1!$B$53:$B$56</c15:sqref>
                        </c15:formulaRef>
                      </c:ext>
                    </c:extLst>
                    <c:numCache>
                      <c:formatCode>0%</c:formatCode>
                      <c:ptCount val="4"/>
                      <c:pt idx="0">
                        <c:v>0.01</c:v>
                      </c:pt>
                      <c:pt idx="1">
                        <c:v>0.1</c:v>
                      </c:pt>
                      <c:pt idx="2">
                        <c:v>0.3</c:v>
                      </c:pt>
                      <c:pt idx="3">
                        <c:v>0.5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Sheet1!$F$53:$F$56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1.82</c:v>
                      </c:pt>
                      <c:pt idx="1">
                        <c:v>1.84</c:v>
                      </c:pt>
                      <c:pt idx="2">
                        <c:v>1.83</c:v>
                      </c:pt>
                      <c:pt idx="3">
                        <c:v>1.95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D876-4D21-8964-3EA251DF2A04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Sheet1!$G$52</c15:sqref>
                        </c15:formulaRef>
                      </c:ext>
                    </c:extLst>
                    <c:strCache>
                      <c:ptCount val="1"/>
                      <c:pt idx="0">
                        <c:v>Work effort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Sheet1!$B$53:$B$56</c15:sqref>
                        </c15:formulaRef>
                      </c:ext>
                    </c:extLst>
                    <c:numCache>
                      <c:formatCode>0%</c:formatCode>
                      <c:ptCount val="4"/>
                      <c:pt idx="0">
                        <c:v>0.01</c:v>
                      </c:pt>
                      <c:pt idx="1">
                        <c:v>0.1</c:v>
                      </c:pt>
                      <c:pt idx="2">
                        <c:v>0.3</c:v>
                      </c:pt>
                      <c:pt idx="3">
                        <c:v>0.5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Sheet1!$G$53:$G$56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4.0599999999999996</c:v>
                      </c:pt>
                      <c:pt idx="1">
                        <c:v>3.98</c:v>
                      </c:pt>
                      <c:pt idx="2">
                        <c:v>4.24</c:v>
                      </c:pt>
                      <c:pt idx="3">
                        <c:v>4.01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D876-4D21-8964-3EA251DF2A04}"/>
                  </c:ext>
                </c:extLst>
              </c15:ser>
            </c15:filteredBarSeries>
          </c:ext>
        </c:extLst>
      </c:barChart>
      <c:catAx>
        <c:axId val="412966216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412963264"/>
        <c:crosses val="autoZero"/>
        <c:auto val="1"/>
        <c:lblAlgn val="ctr"/>
        <c:lblOffset val="100"/>
        <c:noMultiLvlLbl val="0"/>
      </c:catAx>
      <c:valAx>
        <c:axId val="412963264"/>
        <c:scaling>
          <c:orientation val="minMax"/>
          <c:max val="5"/>
          <c:min val="3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412966216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Being Envied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Sheet1!$H$6</c:f>
              <c:strCache>
                <c:ptCount val="1"/>
                <c:pt idx="0">
                  <c:v>Envy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c:spPr>
          <c:invertIfNegative val="0"/>
          <c:cat>
            <c:numRef>
              <c:f>Sheet1!$G$7:$G$10</c:f>
              <c:numCache>
                <c:formatCode>0%</c:formatCode>
                <c:ptCount val="4"/>
                <c:pt idx="0">
                  <c:v>0.01</c:v>
                </c:pt>
                <c:pt idx="1">
                  <c:v>0.1</c:v>
                </c:pt>
                <c:pt idx="2">
                  <c:v>0.3</c:v>
                </c:pt>
                <c:pt idx="3">
                  <c:v>0.5</c:v>
                </c:pt>
              </c:numCache>
            </c:numRef>
          </c:cat>
          <c:val>
            <c:numRef>
              <c:f>Sheet1!$H$7:$H$10</c:f>
              <c:numCache>
                <c:formatCode>General</c:formatCode>
                <c:ptCount val="4"/>
                <c:pt idx="0">
                  <c:v>3.09</c:v>
                </c:pt>
                <c:pt idx="1">
                  <c:v>3.03</c:v>
                </c:pt>
                <c:pt idx="2">
                  <c:v>2.88</c:v>
                </c:pt>
                <c:pt idx="3">
                  <c:v>2.94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59-4E59-9E1F-FBDF94CBEA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42607375"/>
        <c:axId val="1842607791"/>
      </c:barChart>
      <c:catAx>
        <c:axId val="1842607375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842607791"/>
        <c:crosses val="autoZero"/>
        <c:auto val="1"/>
        <c:lblAlgn val="ctr"/>
        <c:lblOffset val="100"/>
        <c:noMultiLvlLbl val="0"/>
      </c:catAx>
      <c:valAx>
        <c:axId val="18426077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842607375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Self-Esteem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Sheet1!$I$6</c:f>
              <c:strCache>
                <c:ptCount val="1"/>
                <c:pt idx="0">
                  <c:v>Self-Esteem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c:spPr>
          <c:invertIfNegative val="0"/>
          <c:cat>
            <c:numRef>
              <c:f>Sheet1!$H$16:$H$19</c:f>
              <c:numCache>
                <c:formatCode>0%</c:formatCode>
                <c:ptCount val="4"/>
                <c:pt idx="0">
                  <c:v>0.01</c:v>
                </c:pt>
                <c:pt idx="1">
                  <c:v>0.1</c:v>
                </c:pt>
                <c:pt idx="2">
                  <c:v>0.3</c:v>
                </c:pt>
                <c:pt idx="3">
                  <c:v>0.5</c:v>
                </c:pt>
              </c:numCache>
            </c:numRef>
          </c:cat>
          <c:val>
            <c:numRef>
              <c:f>Sheet1!$I$7:$I$10</c:f>
              <c:numCache>
                <c:formatCode>General</c:formatCode>
                <c:ptCount val="4"/>
                <c:pt idx="0">
                  <c:v>5.46</c:v>
                </c:pt>
                <c:pt idx="1">
                  <c:v>5.21</c:v>
                </c:pt>
                <c:pt idx="2">
                  <c:v>5.21</c:v>
                </c:pt>
                <c:pt idx="3">
                  <c:v>5.37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C8-41FC-9B0B-1CB4CE73D4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42607375"/>
        <c:axId val="1842607791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Sheet1!$H$6</c15:sqref>
                        </c15:formulaRef>
                      </c:ext>
                    </c:extLst>
                    <c:strCache>
                      <c:ptCount val="1"/>
                      <c:pt idx="0">
                        <c:v>Envy</c:v>
                      </c:pt>
                    </c:strCache>
                  </c:strRef>
                </c:tx>
                <c:spPr>
                  <a:solidFill>
                    <a:srgbClr val="92D050"/>
                  </a:solidFill>
                  <a:ln>
                    <a:noFill/>
                  </a:ln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Sheet1!$H$16:$H$19</c15:sqref>
                        </c15:formulaRef>
                      </c:ext>
                    </c:extLst>
                    <c:numCache>
                      <c:formatCode>0%</c:formatCode>
                      <c:ptCount val="4"/>
                      <c:pt idx="0">
                        <c:v>0.01</c:v>
                      </c:pt>
                      <c:pt idx="1">
                        <c:v>0.1</c:v>
                      </c:pt>
                      <c:pt idx="2">
                        <c:v>0.3</c:v>
                      </c:pt>
                      <c:pt idx="3">
                        <c:v>0.5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Sheet1!$H$7:$H$10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3.09</c:v>
                      </c:pt>
                      <c:pt idx="1">
                        <c:v>3.03</c:v>
                      </c:pt>
                      <c:pt idx="2">
                        <c:v>2.88</c:v>
                      </c:pt>
                      <c:pt idx="3">
                        <c:v>2.94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4CC8-41FC-9B0B-1CB4CE73D4C4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Sheet1!$J$6</c15:sqref>
                        </c15:formulaRef>
                      </c:ext>
                    </c:extLst>
                    <c:strCache>
                      <c:ptCount val="1"/>
                      <c:pt idx="0">
                        <c:v>Turnover Intentions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Sheet1!$H$16:$H$19</c15:sqref>
                        </c15:formulaRef>
                      </c:ext>
                    </c:extLst>
                    <c:numCache>
                      <c:formatCode>0%</c:formatCode>
                      <c:ptCount val="4"/>
                      <c:pt idx="0">
                        <c:v>0.01</c:v>
                      </c:pt>
                      <c:pt idx="1">
                        <c:v>0.1</c:v>
                      </c:pt>
                      <c:pt idx="2">
                        <c:v>0.3</c:v>
                      </c:pt>
                      <c:pt idx="3">
                        <c:v>0.5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Sheet1!$J$7:$J$10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2.52</c:v>
                      </c:pt>
                      <c:pt idx="1">
                        <c:v>2.8</c:v>
                      </c:pt>
                      <c:pt idx="2">
                        <c:v>2.42</c:v>
                      </c:pt>
                      <c:pt idx="3">
                        <c:v>2.57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4CC8-41FC-9B0B-1CB4CE73D4C4}"/>
                  </c:ext>
                </c:extLst>
              </c15:ser>
            </c15:filteredBarSeries>
          </c:ext>
        </c:extLst>
      </c:barChart>
      <c:catAx>
        <c:axId val="1842607375"/>
        <c:scaling>
          <c:orientation val="minMax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842607791"/>
        <c:crosses val="autoZero"/>
        <c:auto val="1"/>
        <c:lblAlgn val="ctr"/>
        <c:lblOffset val="100"/>
        <c:noMultiLvlLbl val="0"/>
      </c:catAx>
      <c:valAx>
        <c:axId val="1842607791"/>
        <c:scaling>
          <c:orientation val="minMax"/>
          <c:min val="4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842607375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F67E3-005B-4A5B-A64B-4E620D6532D3}" type="datetimeFigureOut">
              <a:rPr lang="nl-NL" smtClean="0"/>
              <a:t>1-6-2023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F6EB55-D046-4316-A421-6DEA4C9E91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421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2993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6022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4896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forget status awareness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043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905C82-A456-4EA8-A188-39F74EFC913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6" name="Notes Placeholder 2"/>
          <p:cNvSpPr>
            <a:spLocks noGrp="1"/>
          </p:cNvSpPr>
          <p:nvPr>
            <p:ph type="body" idx="1"/>
          </p:nvPr>
        </p:nvSpPr>
        <p:spPr>
          <a:xfrm>
            <a:off x="374326" y="4880991"/>
            <a:ext cx="6117821" cy="4623099"/>
          </a:xfrm>
          <a:ln>
            <a:solidFill>
              <a:schemeClr val="tx1"/>
            </a:solidFill>
          </a:ln>
        </p:spPr>
        <p:txBody>
          <a:bodyPr/>
          <a:lstStyle/>
          <a:p>
            <a:endParaRPr lang="en-US" sz="1100" noProof="0" dirty="0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>
          <a:xfrm>
            <a:off x="666750" y="712788"/>
            <a:ext cx="5364163" cy="4024312"/>
          </a:xfrm>
        </p:spPr>
      </p:sp>
    </p:spTree>
    <p:extLst>
      <p:ext uri="{BB962C8B-B14F-4D97-AF65-F5344CB8AC3E}">
        <p14:creationId xmlns:p14="http://schemas.microsoft.com/office/powerpoint/2010/main" val="817691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905C82-A456-4EA8-A188-39F74EFC913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6" name="Notes Placeholder 2"/>
          <p:cNvSpPr>
            <a:spLocks noGrp="1"/>
          </p:cNvSpPr>
          <p:nvPr>
            <p:ph type="body" idx="1"/>
          </p:nvPr>
        </p:nvSpPr>
        <p:spPr>
          <a:xfrm>
            <a:off x="374326" y="4880991"/>
            <a:ext cx="6117821" cy="4623099"/>
          </a:xfrm>
          <a:ln>
            <a:solidFill>
              <a:schemeClr val="tx1"/>
            </a:solidFill>
          </a:ln>
        </p:spPr>
        <p:txBody>
          <a:bodyPr/>
          <a:lstStyle/>
          <a:p>
            <a:endParaRPr lang="en-US" sz="1100" noProof="0" dirty="0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>
          <a:xfrm>
            <a:off x="666750" y="712788"/>
            <a:ext cx="5364163" cy="4024312"/>
          </a:xfrm>
        </p:spPr>
      </p:sp>
    </p:spTree>
    <p:extLst>
      <p:ext uri="{BB962C8B-B14F-4D97-AF65-F5344CB8AC3E}">
        <p14:creationId xmlns:p14="http://schemas.microsoft.com/office/powerpoint/2010/main" val="27912841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905C82-A456-4EA8-A188-39F74EFC913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6" name="Notes Placeholder 2"/>
          <p:cNvSpPr>
            <a:spLocks noGrp="1"/>
          </p:cNvSpPr>
          <p:nvPr>
            <p:ph type="body" idx="1"/>
          </p:nvPr>
        </p:nvSpPr>
        <p:spPr>
          <a:xfrm>
            <a:off x="374326" y="4880991"/>
            <a:ext cx="6117821" cy="4623099"/>
          </a:xfrm>
          <a:ln>
            <a:solidFill>
              <a:schemeClr val="tx1"/>
            </a:solidFill>
          </a:ln>
        </p:spPr>
        <p:txBody>
          <a:bodyPr/>
          <a:lstStyle/>
          <a:p>
            <a:endParaRPr lang="en-US" sz="1100" noProof="0" dirty="0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>
          <a:xfrm>
            <a:off x="666750" y="712788"/>
            <a:ext cx="5364163" cy="4024312"/>
          </a:xfrm>
        </p:spPr>
      </p:sp>
    </p:spTree>
    <p:extLst>
      <p:ext uri="{BB962C8B-B14F-4D97-AF65-F5344CB8AC3E}">
        <p14:creationId xmlns:p14="http://schemas.microsoft.com/office/powerpoint/2010/main" val="4235363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905C82-A456-4EA8-A188-39F74EFC913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6" name="Notes Placeholder 2"/>
          <p:cNvSpPr>
            <a:spLocks noGrp="1"/>
          </p:cNvSpPr>
          <p:nvPr>
            <p:ph type="body" idx="1"/>
          </p:nvPr>
        </p:nvSpPr>
        <p:spPr>
          <a:xfrm>
            <a:off x="374326" y="4880991"/>
            <a:ext cx="6117821" cy="4623099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1100" noProof="0" dirty="0"/>
              <a:t>Values/expectations gamer.</a:t>
            </a:r>
          </a:p>
          <a:p>
            <a:r>
              <a:rPr lang="en-US" sz="1100" noProof="0" dirty="0"/>
              <a:t>Stereotypes</a:t>
            </a:r>
            <a:r>
              <a:rPr lang="en-US" sz="1100" baseline="0" noProof="0" dirty="0"/>
              <a:t> women.</a:t>
            </a:r>
          </a:p>
          <a:p>
            <a:endParaRPr lang="en-US" sz="1100" baseline="0" noProof="0" dirty="0"/>
          </a:p>
          <a:p>
            <a:r>
              <a:rPr lang="en-US" sz="1100" baseline="0" noProof="0" dirty="0"/>
              <a:t>Negative can also be positive, try to adjust.</a:t>
            </a:r>
            <a:endParaRPr lang="en-US" sz="1100" noProof="0" dirty="0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>
          <a:xfrm>
            <a:off x="666750" y="712788"/>
            <a:ext cx="5364163" cy="4024312"/>
          </a:xfrm>
        </p:spPr>
      </p:sp>
    </p:spTree>
    <p:extLst>
      <p:ext uri="{BB962C8B-B14F-4D97-AF65-F5344CB8AC3E}">
        <p14:creationId xmlns:p14="http://schemas.microsoft.com/office/powerpoint/2010/main" val="3140713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905C82-A456-4EA8-A188-39F74EFC913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6" name="Notes Placeholder 2"/>
          <p:cNvSpPr>
            <a:spLocks noGrp="1"/>
          </p:cNvSpPr>
          <p:nvPr>
            <p:ph type="body" idx="1"/>
          </p:nvPr>
        </p:nvSpPr>
        <p:spPr>
          <a:xfrm>
            <a:off x="374326" y="4880991"/>
            <a:ext cx="6117821" cy="4623099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1100" noProof="0" dirty="0"/>
              <a:t>Is it truly Dunning-Kruger effect?</a:t>
            </a:r>
          </a:p>
          <a:p>
            <a:r>
              <a:rPr lang="en-US" sz="1100" noProof="0" dirty="0"/>
              <a:t>Maybe…</a:t>
            </a:r>
          </a:p>
          <a:p>
            <a:r>
              <a:rPr lang="en-US" sz="1100" noProof="0" dirty="0"/>
              <a:t>Could be wrong interpretation of what</a:t>
            </a:r>
            <a:r>
              <a:rPr lang="en-US" sz="1100" baseline="0" noProof="0" dirty="0"/>
              <a:t> talent entails. Everybody got talent?</a:t>
            </a:r>
          </a:p>
          <a:p>
            <a:r>
              <a:rPr lang="en-US" sz="1100" baseline="0" noProof="0" dirty="0"/>
              <a:t>Coincidentally surveyed lots of talents.</a:t>
            </a:r>
          </a:p>
          <a:p>
            <a:endParaRPr lang="en-US" sz="1100" noProof="0" dirty="0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>
          <a:xfrm>
            <a:off x="666750" y="712788"/>
            <a:ext cx="5364163" cy="4024312"/>
          </a:xfrm>
        </p:spPr>
      </p:sp>
    </p:spTree>
    <p:extLst>
      <p:ext uri="{BB962C8B-B14F-4D97-AF65-F5344CB8AC3E}">
        <p14:creationId xmlns:p14="http://schemas.microsoft.com/office/powerpoint/2010/main" val="11004266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905C82-A456-4EA8-A188-39F74EFC913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6" name="Notes Placeholder 2"/>
          <p:cNvSpPr>
            <a:spLocks noGrp="1"/>
          </p:cNvSpPr>
          <p:nvPr>
            <p:ph type="body" idx="1"/>
          </p:nvPr>
        </p:nvSpPr>
        <p:spPr>
          <a:xfrm>
            <a:off x="374326" y="4880991"/>
            <a:ext cx="6117821" cy="4623099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1100" noProof="0" dirty="0"/>
              <a:t>Work effort only worrisome for organisations if they inform their employees they</a:t>
            </a:r>
            <a:r>
              <a:rPr lang="en-US" sz="1100" baseline="0" noProof="0" dirty="0"/>
              <a:t> aren’t considered as talents.</a:t>
            </a:r>
          </a:p>
          <a:p>
            <a:r>
              <a:rPr lang="en-US" sz="1100" noProof="0" dirty="0"/>
              <a:t>If dunning-</a:t>
            </a:r>
            <a:r>
              <a:rPr lang="en-US" sz="1100" noProof="0" dirty="0" err="1"/>
              <a:t>kruger</a:t>
            </a:r>
            <a:r>
              <a:rPr lang="en-US" sz="1100" noProof="0" dirty="0"/>
              <a:t> effect is present</a:t>
            </a:r>
            <a:r>
              <a:rPr lang="en-US" sz="1100" baseline="0" noProof="0" dirty="0"/>
              <a:t> here, it also means a lot of incompetent people start putting less effort into their work. Will there be any hope for them then?</a:t>
            </a:r>
            <a:endParaRPr lang="en-US" sz="1100" noProof="0" dirty="0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>
          <a:xfrm>
            <a:off x="666750" y="712788"/>
            <a:ext cx="5364163" cy="4024312"/>
          </a:xfrm>
        </p:spPr>
      </p:sp>
    </p:spTree>
    <p:extLst>
      <p:ext uri="{BB962C8B-B14F-4D97-AF65-F5344CB8AC3E}">
        <p14:creationId xmlns:p14="http://schemas.microsoft.com/office/powerpoint/2010/main" val="7644368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905C82-A456-4EA8-A188-39F74EFC913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6" name="Notes Placeholder 2"/>
          <p:cNvSpPr>
            <a:spLocks noGrp="1"/>
          </p:cNvSpPr>
          <p:nvPr>
            <p:ph type="body" idx="1"/>
          </p:nvPr>
        </p:nvSpPr>
        <p:spPr>
          <a:xfrm>
            <a:off x="374326" y="4880991"/>
            <a:ext cx="6117821" cy="4623099"/>
          </a:xfrm>
          <a:ln>
            <a:solidFill>
              <a:schemeClr val="tx1"/>
            </a:solidFill>
          </a:ln>
        </p:spPr>
        <p:txBody>
          <a:bodyPr/>
          <a:lstStyle/>
          <a:p>
            <a:endParaRPr lang="en-US" sz="1100" noProof="0" dirty="0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>
          <a:xfrm>
            <a:off x="666750" y="712788"/>
            <a:ext cx="5364163" cy="4024312"/>
          </a:xfrm>
        </p:spPr>
      </p:sp>
    </p:spTree>
    <p:extLst>
      <p:ext uri="{BB962C8B-B14F-4D97-AF65-F5344CB8AC3E}">
        <p14:creationId xmlns:p14="http://schemas.microsoft.com/office/powerpoint/2010/main" val="773848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905C82-A456-4EA8-A188-39F74EFC913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6" name="Notes Placeholder 2"/>
          <p:cNvSpPr>
            <a:spLocks noGrp="1"/>
          </p:cNvSpPr>
          <p:nvPr>
            <p:ph type="body" idx="1"/>
          </p:nvPr>
        </p:nvSpPr>
        <p:spPr>
          <a:xfrm>
            <a:off x="374326" y="4880991"/>
            <a:ext cx="6117821" cy="4623099"/>
          </a:xfrm>
          <a:ln>
            <a:solidFill>
              <a:schemeClr val="tx1"/>
            </a:solidFill>
          </a:ln>
        </p:spPr>
        <p:txBody>
          <a:bodyPr/>
          <a:lstStyle/>
          <a:p>
            <a:endParaRPr lang="en-US" sz="1100" noProof="0" dirty="0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>
          <a:xfrm>
            <a:off x="666750" y="712788"/>
            <a:ext cx="5364163" cy="4024312"/>
          </a:xfrm>
        </p:spPr>
      </p:sp>
    </p:spTree>
    <p:extLst>
      <p:ext uri="{BB962C8B-B14F-4D97-AF65-F5344CB8AC3E}">
        <p14:creationId xmlns:p14="http://schemas.microsoft.com/office/powerpoint/2010/main" val="388268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905C82-A456-4EA8-A188-39F74EFC913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6" name="Notes Placeholder 2"/>
          <p:cNvSpPr>
            <a:spLocks noGrp="1"/>
          </p:cNvSpPr>
          <p:nvPr>
            <p:ph type="body" idx="1"/>
          </p:nvPr>
        </p:nvSpPr>
        <p:spPr>
          <a:xfrm>
            <a:off x="374326" y="4880991"/>
            <a:ext cx="6117821" cy="4623099"/>
          </a:xfrm>
          <a:ln>
            <a:solidFill>
              <a:schemeClr val="tx1"/>
            </a:solidFill>
          </a:ln>
        </p:spPr>
        <p:txBody>
          <a:bodyPr/>
          <a:lstStyle/>
          <a:p>
            <a:endParaRPr lang="en-US" sz="1100" noProof="0" dirty="0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>
          <a:xfrm>
            <a:off x="666750" y="712788"/>
            <a:ext cx="5364163" cy="4024312"/>
          </a:xfrm>
        </p:spPr>
      </p:sp>
    </p:spTree>
    <p:extLst>
      <p:ext uri="{BB962C8B-B14F-4D97-AF65-F5344CB8AC3E}">
        <p14:creationId xmlns:p14="http://schemas.microsoft.com/office/powerpoint/2010/main" val="6779543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77828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10977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905C82-A456-4EA8-A188-39F74EFC913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6" name="Notes Placeholder 2"/>
          <p:cNvSpPr>
            <a:spLocks noGrp="1"/>
          </p:cNvSpPr>
          <p:nvPr>
            <p:ph type="body" idx="1"/>
          </p:nvPr>
        </p:nvSpPr>
        <p:spPr>
          <a:xfrm>
            <a:off x="374326" y="4880991"/>
            <a:ext cx="6117821" cy="4623099"/>
          </a:xfrm>
          <a:ln>
            <a:solidFill>
              <a:schemeClr val="tx1"/>
            </a:solidFill>
          </a:ln>
        </p:spPr>
        <p:txBody>
          <a:bodyPr/>
          <a:lstStyle/>
          <a:p>
            <a:endParaRPr lang="en-US" sz="1100" noProof="0" dirty="0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>
          <a:xfrm>
            <a:off x="666750" y="712788"/>
            <a:ext cx="5364163" cy="4024312"/>
          </a:xfrm>
        </p:spPr>
      </p:sp>
    </p:spTree>
    <p:extLst>
      <p:ext uri="{BB962C8B-B14F-4D97-AF65-F5344CB8AC3E}">
        <p14:creationId xmlns:p14="http://schemas.microsoft.com/office/powerpoint/2010/main" val="30887296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29132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905C82-A456-4EA8-A188-39F74EFC913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6" name="Notes Placeholder 2"/>
          <p:cNvSpPr>
            <a:spLocks noGrp="1"/>
          </p:cNvSpPr>
          <p:nvPr>
            <p:ph type="body" idx="1"/>
          </p:nvPr>
        </p:nvSpPr>
        <p:spPr>
          <a:xfrm>
            <a:off x="374326" y="4880991"/>
            <a:ext cx="6117821" cy="4623099"/>
          </a:xfrm>
          <a:ln>
            <a:solidFill>
              <a:schemeClr val="tx1"/>
            </a:solidFill>
          </a:ln>
        </p:spPr>
        <p:txBody>
          <a:bodyPr/>
          <a:lstStyle/>
          <a:p>
            <a:endParaRPr lang="en-US" sz="1100" noProof="0" dirty="0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>
          <a:xfrm>
            <a:off x="666750" y="712788"/>
            <a:ext cx="5364163" cy="4024312"/>
          </a:xfrm>
        </p:spPr>
      </p:sp>
    </p:spTree>
    <p:extLst>
      <p:ext uri="{BB962C8B-B14F-4D97-AF65-F5344CB8AC3E}">
        <p14:creationId xmlns:p14="http://schemas.microsoft.com/office/powerpoint/2010/main" val="20872912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905C82-A456-4EA8-A188-39F74EFC913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6" name="Notes Placeholder 2"/>
          <p:cNvSpPr>
            <a:spLocks noGrp="1"/>
          </p:cNvSpPr>
          <p:nvPr>
            <p:ph type="body" idx="1"/>
          </p:nvPr>
        </p:nvSpPr>
        <p:spPr>
          <a:xfrm>
            <a:off x="374326" y="4880991"/>
            <a:ext cx="6117821" cy="4623099"/>
          </a:xfrm>
          <a:ln>
            <a:solidFill>
              <a:schemeClr val="tx1"/>
            </a:solidFill>
          </a:ln>
        </p:spPr>
        <p:txBody>
          <a:bodyPr/>
          <a:lstStyle/>
          <a:p>
            <a:endParaRPr lang="en-US" sz="1100" noProof="0" dirty="0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>
          <a:xfrm>
            <a:off x="666750" y="712788"/>
            <a:ext cx="5364163" cy="4024312"/>
          </a:xfrm>
        </p:spPr>
      </p:sp>
    </p:spTree>
    <p:extLst>
      <p:ext uri="{BB962C8B-B14F-4D97-AF65-F5344CB8AC3E}">
        <p14:creationId xmlns:p14="http://schemas.microsoft.com/office/powerpoint/2010/main" val="6145221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94005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Admiration; reading about people similar to you who are successful motivates</a:t>
            </a:r>
            <a:endParaRPr lang="nl-BE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58186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Admiration; reading about people similar to you who are successful motivates</a:t>
            </a:r>
            <a:endParaRPr lang="nl-BE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2425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33788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Admiration; reading about people similar to you who are successful motivates</a:t>
            </a:r>
            <a:endParaRPr lang="nl-BE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F6EB55-D046-4316-A421-6DEA4C9E91D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0284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93195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forget status awareness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17143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F6EB55-D046-4316-A421-6DEA4C9E91D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691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F6EB55-D046-4316-A421-6DEA4C9E91D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2612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79421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15661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35193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51654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2986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97916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44019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Strategic ambiguity may even be transparent!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24183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Strategic ambiguity may even be transparent!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42963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905C82-A456-4EA8-A188-39F74EFC913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6" name="Notes Placeholder 2"/>
          <p:cNvSpPr>
            <a:spLocks noGrp="1"/>
          </p:cNvSpPr>
          <p:nvPr>
            <p:ph type="body" idx="1"/>
          </p:nvPr>
        </p:nvSpPr>
        <p:spPr>
          <a:xfrm>
            <a:off x="374326" y="4880991"/>
            <a:ext cx="6117821" cy="4623099"/>
          </a:xfrm>
          <a:ln>
            <a:solidFill>
              <a:schemeClr val="tx1"/>
            </a:solidFill>
          </a:ln>
        </p:spPr>
        <p:txBody>
          <a:bodyPr/>
          <a:lstStyle/>
          <a:p>
            <a:endParaRPr lang="en-US" sz="1100" noProof="0" dirty="0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>
          <a:xfrm>
            <a:off x="666750" y="712788"/>
            <a:ext cx="5364163" cy="4024312"/>
          </a:xfrm>
        </p:spPr>
      </p:sp>
    </p:spTree>
    <p:extLst>
      <p:ext uri="{BB962C8B-B14F-4D97-AF65-F5344CB8AC3E}">
        <p14:creationId xmlns:p14="http://schemas.microsoft.com/office/powerpoint/2010/main" val="41247722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F6EB55-D046-4316-A421-6DEA4C9E91D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87981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905C82-A456-4EA8-A188-39F74EFC913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6" name="Notes Placeholder 2"/>
          <p:cNvSpPr>
            <a:spLocks noGrp="1"/>
          </p:cNvSpPr>
          <p:nvPr>
            <p:ph type="body" idx="1"/>
          </p:nvPr>
        </p:nvSpPr>
        <p:spPr>
          <a:xfrm>
            <a:off x="374326" y="4880991"/>
            <a:ext cx="6117821" cy="4623099"/>
          </a:xfrm>
          <a:ln>
            <a:solidFill>
              <a:schemeClr val="tx1"/>
            </a:solidFill>
          </a:ln>
        </p:spPr>
        <p:txBody>
          <a:bodyPr/>
          <a:lstStyle/>
          <a:p>
            <a:endParaRPr lang="en-US" sz="1100" noProof="0" dirty="0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>
          <a:xfrm>
            <a:off x="666750" y="712788"/>
            <a:ext cx="5364163" cy="4024312"/>
          </a:xfrm>
        </p:spPr>
      </p:sp>
    </p:spTree>
    <p:extLst>
      <p:ext uri="{BB962C8B-B14F-4D97-AF65-F5344CB8AC3E}">
        <p14:creationId xmlns:p14="http://schemas.microsoft.com/office/powerpoint/2010/main" val="7442196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905C82-A456-4EA8-A188-39F74EFC913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6" name="Notes Placeholder 2"/>
          <p:cNvSpPr>
            <a:spLocks noGrp="1"/>
          </p:cNvSpPr>
          <p:nvPr>
            <p:ph type="body" idx="1"/>
          </p:nvPr>
        </p:nvSpPr>
        <p:spPr>
          <a:xfrm>
            <a:off x="374326" y="4880991"/>
            <a:ext cx="6117821" cy="4623099"/>
          </a:xfrm>
          <a:ln>
            <a:solidFill>
              <a:schemeClr val="tx1"/>
            </a:solidFill>
          </a:ln>
        </p:spPr>
        <p:txBody>
          <a:bodyPr/>
          <a:lstStyle/>
          <a:p>
            <a:endParaRPr lang="en-US" sz="1100" noProof="0" dirty="0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>
          <a:xfrm>
            <a:off x="666750" y="712788"/>
            <a:ext cx="5364163" cy="4024312"/>
          </a:xfrm>
        </p:spPr>
      </p:sp>
    </p:spTree>
    <p:extLst>
      <p:ext uri="{BB962C8B-B14F-4D97-AF65-F5344CB8AC3E}">
        <p14:creationId xmlns:p14="http://schemas.microsoft.com/office/powerpoint/2010/main" val="21083664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F6EB55-D046-4316-A421-6DEA4C9E91D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97220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53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2126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4717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7806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7909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0916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6EB55-D046-4316-A421-6DEA4C9E91D3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7942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4.svg"/><Relationship Id="rId5" Type="http://schemas.openxmlformats.org/officeDocument/2006/relationships/image" Target="../media/image21.png"/><Relationship Id="rId4" Type="http://schemas.openxmlformats.org/officeDocument/2006/relationships/image" Target="../media/image23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0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2" name="Rechthoek 11"/>
          <p:cNvSpPr/>
          <p:nvPr userDrawn="1"/>
        </p:nvSpPr>
        <p:spPr>
          <a:xfrm>
            <a:off x="0" y="4679576"/>
            <a:ext cx="9144000" cy="21759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91440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576000" y="1080000"/>
            <a:ext cx="4919366" cy="4024798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11" name="Ondertitel 2"/>
          <p:cNvSpPr>
            <a:spLocks noGrp="1"/>
          </p:cNvSpPr>
          <p:nvPr>
            <p:ph type="subTitle" idx="1"/>
          </p:nvPr>
        </p:nvSpPr>
        <p:spPr>
          <a:xfrm>
            <a:off x="576000" y="5392800"/>
            <a:ext cx="4919366" cy="82079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0"/>
          </p:nvPr>
        </p:nvSpPr>
        <p:spPr>
          <a:xfrm>
            <a:off x="6071365" y="1646238"/>
            <a:ext cx="2498893" cy="4567361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9319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29" userDrawn="1">
          <p15:clr>
            <a:srgbClr val="FBAE40"/>
          </p15:clr>
        </p15:guide>
        <p15:guide id="2" pos="446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91440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1" y="1350253"/>
            <a:ext cx="4648209" cy="550774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6516950" cy="2386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15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6516947" cy="165599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287174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29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91440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1" y="701033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516951" cy="2386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516951" cy="150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4A9E276-457F-4DDE-9D1B-E5954FFF2413}" type="datetime1">
              <a:rPr lang="nl-BE" smtClean="0"/>
              <a:t>1/06/2023</a:t>
            </a:fld>
            <a:endParaRPr lang="nl-NL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DEPARTMENT OF WORK AND ORGANISATION STUDIES</a:t>
            </a:r>
            <a:endParaRPr lang="nl-NL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31481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1" y="702253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516951" cy="2386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516951" cy="150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2BE8D0B-79A2-4402-A626-7DCCEDF7F648}" type="datetime1">
              <a:rPr lang="nl-BE" smtClean="0"/>
              <a:t>1/06/2023</a:t>
            </a:fld>
            <a:endParaRPr lang="nl-NL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DEPARTMENT OF WORK AND ORGANISATION STUDIES</a:t>
            </a:r>
            <a:endParaRPr lang="nl-NL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1441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377FC-A030-4EA9-BC5B-1127CEC8261C}" type="datetime1">
              <a:rPr lang="nl-BE" smtClean="0"/>
              <a:t>1/06/2023</a:t>
            </a:fld>
            <a:endParaRPr lang="nl-NL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WORK AND ORGANISATION STUDIES</a:t>
            </a:r>
            <a:endParaRPr lang="nl-NL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76263" y="1655999"/>
            <a:ext cx="7991475" cy="43923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6505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552906" y="5796914"/>
            <a:ext cx="321300" cy="720000"/>
          </a:xfrm>
          <a:prstGeom prst="rect">
            <a:avLst/>
          </a:prstGeom>
        </p:spPr>
      </p:pic>
      <p:sp>
        <p:nvSpPr>
          <p:cNvPr id="8" name="Rechthoek 12"/>
          <p:cNvSpPr/>
          <p:nvPr userDrawn="1"/>
        </p:nvSpPr>
        <p:spPr>
          <a:xfrm>
            <a:off x="0" y="648000"/>
            <a:ext cx="9144000" cy="622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sz="1350"/>
          </a:p>
        </p:txBody>
      </p:sp>
      <p:sp>
        <p:nvSpPr>
          <p:cNvPr id="13" name="Rechthoek 12"/>
          <p:cNvSpPr/>
          <p:nvPr/>
        </p:nvSpPr>
        <p:spPr>
          <a:xfrm>
            <a:off x="0" y="648000"/>
            <a:ext cx="9144000" cy="622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sz="1350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2320546" y="2088000"/>
            <a:ext cx="6553454" cy="1800000"/>
          </a:xfrm>
        </p:spPr>
        <p:txBody>
          <a:bodyPr>
            <a:no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en typ de titel van de presentatie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320546" y="4193675"/>
            <a:ext cx="6553454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en typ de subtitel van de presentatie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70" y="1800000"/>
            <a:ext cx="1378079" cy="429480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52905" y="5796914"/>
            <a:ext cx="321095" cy="719086"/>
          </a:xfrm>
          <a:prstGeom prst="rect">
            <a:avLst/>
          </a:prstGeom>
        </p:spPr>
      </p:pic>
      <p:pic>
        <p:nvPicPr>
          <p:cNvPr id="3" name="Afbeelding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360002"/>
            <a:ext cx="1511049" cy="719329"/>
          </a:xfrm>
          <a:prstGeom prst="rect">
            <a:avLst/>
          </a:prstGeom>
        </p:spPr>
      </p:pic>
      <p:pic>
        <p:nvPicPr>
          <p:cNvPr id="14" name="Afbeelding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70" y="1800000"/>
            <a:ext cx="1378079" cy="4294800"/>
          </a:xfrm>
          <a:prstGeom prst="rect">
            <a:avLst/>
          </a:prstGeom>
        </p:spPr>
      </p:pic>
      <p:pic>
        <p:nvPicPr>
          <p:cNvPr id="16" name="Afbeelding 2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360002"/>
            <a:ext cx="1511049" cy="71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5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nl-BE" dirty="0"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CD72-59EE-436D-B435-201699A5BB49}" type="datetimeFigureOut">
              <a:rPr lang="nl-BE" smtClean="0"/>
              <a:pPr/>
              <a:t>1/06/2023</a:t>
            </a:fld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 hasCustomPrompt="1"/>
          </p:nvPr>
        </p:nvSpPr>
        <p:spPr>
          <a:xfrm>
            <a:off x="405000" y="1349999"/>
            <a:ext cx="85365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>
              <a:defRPr lang="nl-BE" dirty="0"/>
            </a:lvl5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9148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ekop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12"/>
          <p:cNvSpPr/>
          <p:nvPr userDrawn="1"/>
        </p:nvSpPr>
        <p:spPr>
          <a:xfrm>
            <a:off x="0" y="0"/>
            <a:ext cx="9144000" cy="63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sz="1350"/>
          </a:p>
        </p:txBody>
      </p:sp>
      <p:sp>
        <p:nvSpPr>
          <p:cNvPr id="13" name="Rechthoek 12"/>
          <p:cNvSpPr/>
          <p:nvPr/>
        </p:nvSpPr>
        <p:spPr>
          <a:xfrm>
            <a:off x="0" y="-8021"/>
            <a:ext cx="9144000" cy="63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sz="1350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2814534" y="2304000"/>
            <a:ext cx="6059466" cy="1800200"/>
          </a:xfrm>
        </p:spPr>
        <p:txBody>
          <a:bodyPr>
            <a:no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en typ de titel van de sectie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14534" y="4419108"/>
            <a:ext cx="6059466" cy="10800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en typ de subtitel van de sectie</a:t>
            </a: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50000"/>
            <a:ext cx="2477033" cy="3211200"/>
          </a:xfrm>
          <a:prstGeom prst="rect">
            <a:avLst/>
          </a:prstGeom>
        </p:spPr>
      </p:pic>
      <p:pic>
        <p:nvPicPr>
          <p:cNvPr id="7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759" y="6047128"/>
            <a:ext cx="1134742" cy="540353"/>
          </a:xfrm>
          <a:prstGeom prst="rect">
            <a:avLst/>
          </a:prstGeom>
        </p:spPr>
      </p:pic>
      <p:pic>
        <p:nvPicPr>
          <p:cNvPr id="11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50000"/>
            <a:ext cx="2477033" cy="3211200"/>
          </a:xfrm>
          <a:prstGeom prst="rect">
            <a:avLst/>
          </a:prstGeom>
        </p:spPr>
      </p:pic>
      <p:pic>
        <p:nvPicPr>
          <p:cNvPr id="12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759" y="6047128"/>
            <a:ext cx="1134742" cy="54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881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nl-BE" dirty="0"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405000" y="1350000"/>
            <a:ext cx="4173600" cy="442800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 marL="1076325" indent="-171450">
              <a:buFont typeface="Arial" pitchFamily="34" charset="0"/>
              <a:buChar char="-"/>
              <a:defRPr lang="nl-BE" dirty="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835400" y="1350000"/>
            <a:ext cx="4106100" cy="442800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 marL="1076325" indent="-171450">
              <a:buFont typeface="Arial" pitchFamily="34" charset="0"/>
              <a:buChar char="-"/>
              <a:defRPr lang="nl-BE" dirty="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CD72-59EE-436D-B435-201699A5BB49}" type="datetimeFigureOut">
              <a:rPr lang="nl-BE" smtClean="0"/>
              <a:pPr/>
              <a:t>1/06/2023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4845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405000" y="1350000"/>
            <a:ext cx="4175188" cy="63976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00407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05000" y="1991922"/>
            <a:ext cx="4175188" cy="379800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 marL="1076325" indent="-135000">
              <a:buFont typeface="Arial" pitchFamily="34" charset="0"/>
              <a:buChar char="-"/>
              <a:defRPr lang="nl-BE" dirty="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824000" y="1350000"/>
            <a:ext cx="4117500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824000" y="1991922"/>
            <a:ext cx="4117500" cy="379800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 marL="1188244" indent="-214313">
              <a:buFont typeface="Arial" pitchFamily="34" charset="0"/>
              <a:buChar char="-"/>
              <a:defRPr lang="nl-BE" dirty="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CD72-59EE-436D-B435-201699A5BB49}" type="datetimeFigureOut">
              <a:rPr lang="nl-BE" smtClean="0"/>
              <a:pPr/>
              <a:t>1/06/2023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08547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CD72-59EE-436D-B435-201699A5BB49}" type="datetimeFigureOut">
              <a:rPr lang="nl-BE" smtClean="0"/>
              <a:pPr/>
              <a:t>1/06/2023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74461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377FC-A030-4EA9-BC5B-1127CEC8261C}" type="datetime1">
              <a:rPr lang="nl-BE" smtClean="0"/>
              <a:t>1/06/2023</a:t>
            </a:fld>
            <a:endParaRPr lang="nl-NL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WORK AND ORGANISATION STUDIES</a:t>
            </a:r>
            <a:endParaRPr lang="nl-NL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76263" y="1655999"/>
            <a:ext cx="7991475" cy="43923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03976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CD72-59EE-436D-B435-201699A5BB49}" type="datetimeFigureOut">
              <a:rPr lang="nl-BE" smtClean="0"/>
              <a:pPr/>
              <a:t>1/06/2023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835025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05449" y="540000"/>
            <a:ext cx="3142865" cy="895100"/>
          </a:xfrm>
        </p:spPr>
        <p:txBody>
          <a:bodyPr anchor="t" anchorCtr="0"/>
          <a:lstStyle>
            <a:lvl1pPr algn="l">
              <a:defRPr sz="1500" b="1"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3761909" y="540000"/>
            <a:ext cx="5184577" cy="525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500"/>
            </a:lvl3pPr>
            <a:lvl4pPr>
              <a:defRPr sz="1200"/>
            </a:lvl4pPr>
            <a:lvl5pPr marL="1076325" indent="-171450">
              <a:buFont typeface="Arial" pitchFamily="34" charset="0"/>
              <a:buChar char="-"/>
              <a:tabLst/>
              <a:defRPr sz="1200">
                <a:solidFill>
                  <a:srgbClr val="00407A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405001" y="1435101"/>
            <a:ext cx="3142865" cy="435600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CD72-59EE-436D-B435-201699A5BB49}" type="datetimeFigureOut">
              <a:rPr lang="nl-BE" smtClean="0"/>
              <a:pPr/>
              <a:t>1/06/2023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3299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05000" y="4788000"/>
            <a:ext cx="8541486" cy="540000"/>
          </a:xfrm>
        </p:spPr>
        <p:txBody>
          <a:bodyPr anchor="t" anchorCtr="0">
            <a:noAutofit/>
          </a:bodyPr>
          <a:lstStyle>
            <a:lvl1pPr algn="l">
              <a:defRPr sz="1500" b="1"/>
            </a:lvl1pPr>
          </a:lstStyle>
          <a:p>
            <a:r>
              <a:rPr lang="nl-NL" dirty="0"/>
              <a:t>Klik en typ de tekst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05000" y="540000"/>
            <a:ext cx="8541486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405000" y="5445224"/>
            <a:ext cx="8541486" cy="36000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05000" y="6048000"/>
            <a:ext cx="936000" cy="288000"/>
          </a:xfrm>
        </p:spPr>
        <p:txBody>
          <a:bodyPr/>
          <a:lstStyle/>
          <a:p>
            <a:fld id="{C4DDCD72-59EE-436D-B435-201699A5BB49}" type="datetimeFigureOut">
              <a:rPr lang="nl-BE" smtClean="0"/>
              <a:pPr/>
              <a:t>1/06/2023</a:t>
            </a:fld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1431000" y="6048000"/>
            <a:ext cx="1980000" cy="288000"/>
          </a:xfrm>
        </p:spPr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9145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1B71A-FB06-447B-980C-BCD3AD6C996B}" type="datetimeFigureOut">
              <a:rPr lang="nl-NL"/>
              <a:pPr>
                <a:defRPr/>
              </a:pPr>
              <a:t>1-6-2023</a:t>
            </a:fld>
            <a:endParaRPr lang="nl-NL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1FDAD-0A1D-434C-8A40-76A98A31C66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06395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4320001"/>
            <a:ext cx="7920000" cy="1362075"/>
          </a:xfrm>
        </p:spPr>
        <p:txBody>
          <a:bodyPr anchor="t">
            <a:noAutofit/>
          </a:bodyPr>
          <a:lstStyle>
            <a:lvl1pPr algn="l">
              <a:defRPr sz="3600" b="1" cap="all" baseline="0">
                <a:solidFill>
                  <a:srgbClr val="182B5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0000" y="2880000"/>
            <a:ext cx="7920000" cy="1440000"/>
          </a:xfrm>
        </p:spPr>
        <p:txBody>
          <a:bodyPr anchor="b">
            <a:noAutofit/>
          </a:bodyPr>
          <a:lstStyle>
            <a:lvl1pPr marL="0" indent="0">
              <a:buNone/>
              <a:defRPr sz="2000">
                <a:solidFill>
                  <a:srgbClr val="182B5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C13CA-2965-4184-B770-B1BB4528185F}" type="datetimeFigureOut">
              <a:rPr lang="nl-NL"/>
              <a:pPr>
                <a:defRPr/>
              </a:pPr>
              <a:t>1-6-2023</a:t>
            </a:fld>
            <a:endParaRPr lang="nl-NL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8651B-A208-4ACA-B946-3918AD6E55D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6082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E2BCE-0C6A-42D5-933E-EAD9D78A003E}" type="datetimeFigureOut">
              <a:rPr lang="nl-NL"/>
              <a:pPr>
                <a:defRPr/>
              </a:pPr>
              <a:t>1-6-2023</a:t>
            </a:fld>
            <a:endParaRPr lang="nl-NL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3F8E2-44ED-4A96-B545-FA05DC2D855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9928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ctr">
            <a:norm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 baseline="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A4BAC-05A2-41DA-8ED9-34B4DAD62F19}" type="datetimeFigureOut">
              <a:rPr lang="nl-NL"/>
              <a:pPr>
                <a:defRPr/>
              </a:pPr>
              <a:t>1-6-2023</a:t>
            </a:fld>
            <a:endParaRPr lang="nl-NL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F0E9D-6F40-4FCE-94C3-D50D1FCE2E0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41390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B1F072-F6E7-4104-85A4-6C9A1B18EFF8}" type="datetimeFigureOut">
              <a:rPr lang="nl-NL"/>
              <a:pPr>
                <a:defRPr/>
              </a:pPr>
              <a:t>1-6-2023</a:t>
            </a:fld>
            <a:endParaRPr lang="nl-NL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FAEE1-2EA3-469D-AD55-38806258C12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29098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0" y="0"/>
            <a:ext cx="9177339" cy="6858000"/>
          </a:xfrm>
          <a:prstGeom prst="rect">
            <a:avLst/>
          </a:prstGeom>
          <a:gradFill rotWithShape="1">
            <a:gsLst>
              <a:gs pos="0">
                <a:srgbClr val="158CAF"/>
              </a:gs>
              <a:gs pos="100000">
                <a:srgbClr val="0A415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nl-BE" sz="1800">
              <a:solidFill>
                <a:prstClr val="black"/>
              </a:solidFill>
            </a:endParaRPr>
          </a:p>
        </p:txBody>
      </p:sp>
      <p:pic>
        <p:nvPicPr>
          <p:cNvPr id="4" name="Picture 9" descr="KULLOGO_RGB 1CM_PS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8201"/>
            <a:ext cx="24796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3" descr="HR_CORPORATE-versie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2" y="2160589"/>
            <a:ext cx="1597025" cy="341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3238500" y="2159000"/>
            <a:ext cx="5399088" cy="3238500"/>
          </a:xfrm>
        </p:spPr>
        <p:txBody>
          <a:bodyPr tIns="0" bIns="0" anchor="t"/>
          <a:lstStyle>
            <a:lvl1pPr>
              <a:defRPr smtClean="0"/>
            </a:lvl1pPr>
          </a:lstStyle>
          <a:p>
            <a:pPr lvl="0"/>
            <a:r>
              <a:rPr lang="nl-NL" noProof="0"/>
              <a:t>Klik en typ de titel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3238500" y="6369050"/>
            <a:ext cx="1258888" cy="3603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3D2ECCB-660A-4AE7-B719-45326A92D67F}" type="datetimeFigureOut">
              <a:rPr lang="nl-NL">
                <a:solidFill>
                  <a:prstClr val="white"/>
                </a:solidFill>
              </a:rPr>
              <a:pPr>
                <a:defRPr/>
              </a:pPr>
              <a:t>1-6-2023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556501" y="6369050"/>
            <a:ext cx="1079500" cy="3603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BC58A90-8417-417C-8B4C-9C86B77C8F5A}" type="slidenum">
              <a:rPr lang="nl-NL">
                <a:solidFill>
                  <a:prstClr val="white"/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ftr" sz="quarter" idx="12"/>
          </p:nvPr>
        </p:nvSpPr>
        <p:spPr>
          <a:xfrm>
            <a:off x="4678363" y="6369050"/>
            <a:ext cx="2698751" cy="360363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2616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A04D0-78CA-4CB1-9BEC-0968D0209B38}" type="datetimeFigureOut">
              <a:rPr lang="nl-NL"/>
              <a:pPr>
                <a:defRPr/>
              </a:pPr>
              <a:t>1-6-2023</a:t>
            </a:fld>
            <a:endParaRPr lang="nl-NL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0CFC0-3BE1-421B-B377-9F4B932698C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2967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91440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0" y="1800000"/>
            <a:ext cx="4921624" cy="2386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4359600"/>
            <a:ext cx="4921624" cy="150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026D19F-DAE5-45BE-94A4-B4B4A7FD12A3}" type="datetime1">
              <a:rPr lang="nl-BE" smtClean="0"/>
              <a:t>1/06/2023</a:t>
            </a:fld>
            <a:endParaRPr lang="nl-NL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DEPARTMENT OF WORK AND ORGANISATION STUDIES</a:t>
            </a:r>
            <a:endParaRPr lang="nl-NL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sz="quarter" idx="10"/>
          </p:nvPr>
        </p:nvSpPr>
        <p:spPr>
          <a:xfrm>
            <a:off x="6071365" y="663108"/>
            <a:ext cx="2498893" cy="2366963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15" name="Tijdelijke aanduiding voor afbeelding 2"/>
          <p:cNvSpPr>
            <a:spLocks noGrp="1"/>
          </p:cNvSpPr>
          <p:nvPr>
            <p:ph type="pic" sz="quarter" idx="18"/>
          </p:nvPr>
        </p:nvSpPr>
        <p:spPr>
          <a:xfrm>
            <a:off x="6071364" y="3435334"/>
            <a:ext cx="2498893" cy="2366963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2229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468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C4F7DD-B36E-4528-A2FF-4D44B3DB1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0C8756-7DDE-4517-A63C-B5AF5CF059A5}" type="datetimeFigureOut">
              <a:rPr lang="nl-NL" smtClean="0"/>
              <a:pPr>
                <a:defRPr/>
              </a:pPr>
              <a:t>1-6-2023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DE3054-402E-47C7-9FF9-EE3786B86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DF9166-7D92-4C19-B98B-0667CBC7C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594199-B9DC-414E-B6B1-4FDB9A3719C9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75376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E5EF064E-36F2-A5A5-E619-BA1A254437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 rot="3379801">
            <a:off x="1640270" y="-4244788"/>
            <a:ext cx="10116000" cy="7746300"/>
          </a:xfrm>
          <a:prstGeom prst="rect">
            <a:avLst/>
          </a:prstGeom>
        </p:spPr>
      </p:pic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8E676F6-270B-8868-DF47-892C80E20E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474" y="5373336"/>
            <a:ext cx="6263748" cy="1080000"/>
          </a:xfrm>
        </p:spPr>
        <p:txBody>
          <a:bodyPr anchor="b"/>
          <a:lstStyle>
            <a:lvl1pPr>
              <a:spcAft>
                <a:spcPts val="0"/>
              </a:spcAft>
              <a:defRPr sz="975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Name Presenter</a:t>
            </a:r>
          </a:p>
          <a:p>
            <a:pPr lvl="0"/>
            <a:r>
              <a:rPr lang="en-US" noProof="0"/>
              <a:t>Additional information</a:t>
            </a:r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D0430B8C-F89F-DAC5-4EF3-72CFB5D28A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6474" y="4797192"/>
            <a:ext cx="6263748" cy="360000"/>
          </a:xfrm>
        </p:spPr>
        <p:txBody>
          <a:bodyPr anchor="ctr"/>
          <a:lstStyle>
            <a:lvl1pPr>
              <a:spcAft>
                <a:spcPts val="0"/>
              </a:spcAft>
              <a:defRPr sz="975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Location, Date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7DBA598-CCEB-3637-1633-0D157EC82D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527" y="314155"/>
            <a:ext cx="682021" cy="3096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AD1E4B8-BCF6-3BF5-F81D-2B28FFC368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38526" y="342008"/>
            <a:ext cx="999000" cy="254818"/>
          </a:xfrm>
          <a:prstGeom prst="rect">
            <a:avLst/>
          </a:prstGeom>
        </p:spPr>
      </p:pic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7AC0A963-C73C-46B3-4620-063F82A438A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18294" y="5373216"/>
            <a:ext cx="1620054" cy="1080120"/>
          </a:xfrm>
        </p:spPr>
        <p:txBody>
          <a:bodyPr anchor="ctr"/>
          <a:lstStyle>
            <a:lvl1pPr algn="ctr">
              <a:defRPr sz="7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Partnerlogo</a:t>
            </a:r>
          </a:p>
        </p:txBody>
      </p:sp>
      <p:sp>
        <p:nvSpPr>
          <p:cNvPr id="2" name="Titel 6">
            <a:extLst>
              <a:ext uri="{FF2B5EF4-FFF2-40B4-BE49-F238E27FC236}">
                <a16:creationId xmlns:a16="http://schemas.microsoft.com/office/drawing/2014/main" id="{5EC212C7-E414-AEA3-6DB1-93F15529F9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526" y="2780968"/>
            <a:ext cx="8532000" cy="1944000"/>
          </a:xfrm>
        </p:spPr>
        <p:txBody>
          <a:bodyPr anchor="b"/>
          <a:lstStyle>
            <a:lvl1pPr>
              <a:defRPr sz="40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07828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1b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8">
            <a:extLst>
              <a:ext uri="{FF2B5EF4-FFF2-40B4-BE49-F238E27FC236}">
                <a16:creationId xmlns:a16="http://schemas.microsoft.com/office/drawing/2014/main" id="{EEA4059F-2794-8624-022B-E0D9ECAF2C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 rot="4532264">
            <a:off x="1674183" y="-4924706"/>
            <a:ext cx="10116000" cy="7746300"/>
          </a:xfrm>
          <a:prstGeom prst="rect">
            <a:avLst/>
          </a:prstGeom>
        </p:spPr>
      </p:pic>
      <p:pic>
        <p:nvPicPr>
          <p:cNvPr id="3" name="Grafik 18">
            <a:extLst>
              <a:ext uri="{FF2B5EF4-FFF2-40B4-BE49-F238E27FC236}">
                <a16:creationId xmlns:a16="http://schemas.microsoft.com/office/drawing/2014/main" id="{B8846C38-0E65-F922-8F92-A1FBDCA194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 rot="3767366">
            <a:off x="3375383" y="2983216"/>
            <a:ext cx="10116000" cy="7746300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F8E40A89-A487-2A7A-53ED-1234ADFF85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526" y="2780968"/>
            <a:ext cx="8532000" cy="1944000"/>
          </a:xfrm>
        </p:spPr>
        <p:txBody>
          <a:bodyPr anchor="b"/>
          <a:lstStyle>
            <a:lvl1pPr>
              <a:defRPr sz="40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Mastertitelformat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8E676F6-270B-8868-DF47-892C80E20E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474" y="5373336"/>
            <a:ext cx="6263748" cy="1080000"/>
          </a:xfrm>
        </p:spPr>
        <p:txBody>
          <a:bodyPr anchor="b"/>
          <a:lstStyle>
            <a:lvl1pPr>
              <a:spcAft>
                <a:spcPts val="0"/>
              </a:spcAft>
              <a:defRPr sz="975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Name Presenter</a:t>
            </a:r>
          </a:p>
          <a:p>
            <a:pPr lvl="0"/>
            <a:r>
              <a:rPr lang="en-US" noProof="0"/>
              <a:t>Additional information</a:t>
            </a:r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D0430B8C-F89F-DAC5-4EF3-72CFB5D28A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6474" y="4797192"/>
            <a:ext cx="6263748" cy="360000"/>
          </a:xfrm>
        </p:spPr>
        <p:txBody>
          <a:bodyPr anchor="ctr"/>
          <a:lstStyle>
            <a:lvl1pPr>
              <a:spcAft>
                <a:spcPts val="0"/>
              </a:spcAft>
              <a:defRPr sz="975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Location, Date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7DBA598-CCEB-3637-1633-0D157EC82D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527" y="314155"/>
            <a:ext cx="682021" cy="3096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AD1E4B8-BCF6-3BF5-F81D-2B28FFC368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38526" y="342008"/>
            <a:ext cx="999000" cy="254818"/>
          </a:xfrm>
          <a:prstGeom prst="rect">
            <a:avLst/>
          </a:prstGeom>
        </p:spPr>
      </p:pic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7AC0A963-C73C-46B3-4620-063F82A438A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18294" y="5373216"/>
            <a:ext cx="1620054" cy="1080120"/>
          </a:xfrm>
        </p:spPr>
        <p:txBody>
          <a:bodyPr anchor="ctr"/>
          <a:lstStyle>
            <a:lvl1pPr algn="ctr">
              <a:defRPr sz="7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Partnerlogo</a:t>
            </a:r>
          </a:p>
        </p:txBody>
      </p:sp>
    </p:spTree>
    <p:extLst>
      <p:ext uri="{BB962C8B-B14F-4D97-AF65-F5344CB8AC3E}">
        <p14:creationId xmlns:p14="http://schemas.microsoft.com/office/powerpoint/2010/main" val="32429153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E5EF064E-36F2-A5A5-E619-BA1A254437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 rot="3379801">
            <a:off x="1640270" y="-4244788"/>
            <a:ext cx="10116000" cy="7746300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F8E40A89-A487-2A7A-53ED-1234ADFF85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526" y="2780968"/>
            <a:ext cx="8532000" cy="1944000"/>
          </a:xfrm>
        </p:spPr>
        <p:txBody>
          <a:bodyPr anchor="b"/>
          <a:lstStyle>
            <a:lvl1pPr>
              <a:defRPr sz="405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/>
              <a:t>Mastertitelformat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8E676F6-270B-8868-DF47-892C80E20E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474" y="5373336"/>
            <a:ext cx="6263748" cy="1080000"/>
          </a:xfrm>
        </p:spPr>
        <p:txBody>
          <a:bodyPr anchor="b"/>
          <a:lstStyle>
            <a:lvl1pPr>
              <a:spcAft>
                <a:spcPts val="0"/>
              </a:spcAft>
              <a:defRPr sz="975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Name Presenter</a:t>
            </a:r>
          </a:p>
          <a:p>
            <a:pPr lvl="0"/>
            <a:r>
              <a:rPr lang="en-US" noProof="0"/>
              <a:t>Additional information</a:t>
            </a:r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D0430B8C-F89F-DAC5-4EF3-72CFB5D28A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6474" y="4797192"/>
            <a:ext cx="6263748" cy="360000"/>
          </a:xfrm>
        </p:spPr>
        <p:txBody>
          <a:bodyPr anchor="ctr"/>
          <a:lstStyle>
            <a:lvl1pPr>
              <a:spcAft>
                <a:spcPts val="0"/>
              </a:spcAft>
              <a:defRPr sz="975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Location, Date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7DBA598-CCEB-3637-1633-0D157EC82D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527" y="314155"/>
            <a:ext cx="682021" cy="3096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AD1E4B8-BCF6-3BF5-F81D-2B28FFC368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38526" y="342008"/>
            <a:ext cx="999000" cy="254818"/>
          </a:xfrm>
          <a:prstGeom prst="rect">
            <a:avLst/>
          </a:prstGeom>
        </p:spPr>
      </p:pic>
      <p:sp>
        <p:nvSpPr>
          <p:cNvPr id="8" name="Bildplatzhalter 9">
            <a:extLst>
              <a:ext uri="{FF2B5EF4-FFF2-40B4-BE49-F238E27FC236}">
                <a16:creationId xmlns:a16="http://schemas.microsoft.com/office/drawing/2014/main" id="{441D6218-C554-5233-ADA6-9490EAD3260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18294" y="5373216"/>
            <a:ext cx="1620054" cy="1080120"/>
          </a:xfrm>
        </p:spPr>
        <p:txBody>
          <a:bodyPr anchor="ctr"/>
          <a:lstStyle>
            <a:lvl1pPr algn="ct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Partnerlogo</a:t>
            </a:r>
          </a:p>
        </p:txBody>
      </p:sp>
    </p:spTree>
    <p:extLst>
      <p:ext uri="{BB962C8B-B14F-4D97-AF65-F5344CB8AC3E}">
        <p14:creationId xmlns:p14="http://schemas.microsoft.com/office/powerpoint/2010/main" val="24256337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8">
            <a:extLst>
              <a:ext uri="{FF2B5EF4-FFF2-40B4-BE49-F238E27FC236}">
                <a16:creationId xmlns:a16="http://schemas.microsoft.com/office/drawing/2014/main" id="{ACD3EEB4-0EAB-65F4-0ACB-26872B4E9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 rot="4532264">
            <a:off x="1674183" y="-4924706"/>
            <a:ext cx="10116000" cy="7746300"/>
          </a:xfrm>
          <a:prstGeom prst="rect">
            <a:avLst/>
          </a:prstGeom>
        </p:spPr>
      </p:pic>
      <p:pic>
        <p:nvPicPr>
          <p:cNvPr id="3" name="Grafik 18">
            <a:extLst>
              <a:ext uri="{FF2B5EF4-FFF2-40B4-BE49-F238E27FC236}">
                <a16:creationId xmlns:a16="http://schemas.microsoft.com/office/drawing/2014/main" id="{C1A02B24-2182-DDB3-D229-9EFC259DE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 rot="3767366">
            <a:off x="3375383" y="2983216"/>
            <a:ext cx="10116000" cy="7746300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F8E40A89-A487-2A7A-53ED-1234ADFF85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526" y="2780968"/>
            <a:ext cx="8532000" cy="1944000"/>
          </a:xfrm>
        </p:spPr>
        <p:txBody>
          <a:bodyPr anchor="b"/>
          <a:lstStyle>
            <a:lvl1pPr>
              <a:defRPr sz="405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/>
              <a:t>Mastertitelformat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8E676F6-270B-8868-DF47-892C80E20E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474" y="5373216"/>
            <a:ext cx="6263748" cy="1080000"/>
          </a:xfrm>
        </p:spPr>
        <p:txBody>
          <a:bodyPr anchor="b"/>
          <a:lstStyle>
            <a:lvl1pPr>
              <a:spcAft>
                <a:spcPts val="0"/>
              </a:spcAft>
              <a:defRPr sz="975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Name Presenter</a:t>
            </a:r>
          </a:p>
          <a:p>
            <a:pPr lvl="0"/>
            <a:r>
              <a:rPr lang="en-US" noProof="0"/>
              <a:t>Additional information</a:t>
            </a:r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D0430B8C-F89F-DAC5-4EF3-72CFB5D28A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6474" y="4797192"/>
            <a:ext cx="6263748" cy="360000"/>
          </a:xfrm>
        </p:spPr>
        <p:txBody>
          <a:bodyPr anchor="ctr"/>
          <a:lstStyle>
            <a:lvl1pPr>
              <a:spcAft>
                <a:spcPts val="0"/>
              </a:spcAft>
              <a:defRPr sz="975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Location, Date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7DBA598-CCEB-3637-1633-0D157EC82D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527" y="314155"/>
            <a:ext cx="682021" cy="3096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AD1E4B8-BCF6-3BF5-F81D-2B28FFC368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38526" y="342008"/>
            <a:ext cx="999000" cy="254818"/>
          </a:xfrm>
          <a:prstGeom prst="rect">
            <a:avLst/>
          </a:prstGeom>
        </p:spPr>
      </p:pic>
      <p:sp>
        <p:nvSpPr>
          <p:cNvPr id="8" name="Bildplatzhalter 9">
            <a:extLst>
              <a:ext uri="{FF2B5EF4-FFF2-40B4-BE49-F238E27FC236}">
                <a16:creationId xmlns:a16="http://schemas.microsoft.com/office/drawing/2014/main" id="{441D6218-C554-5233-ADA6-9490EAD3260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18294" y="5373216"/>
            <a:ext cx="1620054" cy="1080120"/>
          </a:xfrm>
        </p:spPr>
        <p:txBody>
          <a:bodyPr anchor="ctr"/>
          <a:lstStyle>
            <a:lvl1pPr algn="ct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Partnerlogo</a:t>
            </a:r>
          </a:p>
        </p:txBody>
      </p:sp>
    </p:spTree>
    <p:extLst>
      <p:ext uri="{BB962C8B-B14F-4D97-AF65-F5344CB8AC3E}">
        <p14:creationId xmlns:p14="http://schemas.microsoft.com/office/powerpoint/2010/main" val="26477131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8A64D-6D12-4FDD-B92C-67F3EDEA26D3}" type="datetime1">
              <a:rPr lang="en-US" noProof="0" smtClean="0"/>
              <a:t>6/1/2023</a:t>
            </a:fld>
            <a:endParaRPr lang="en-US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Footer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US" noProof="0" smtClean="0"/>
              <a:pPr/>
              <a:t>‹nr.›</a:t>
            </a:fld>
            <a:endParaRPr lang="en-US" noProof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A845876-4737-DE51-1D11-D607570C9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526" y="1124744"/>
            <a:ext cx="8532000" cy="1008000"/>
          </a:xfrm>
        </p:spPr>
        <p:txBody>
          <a:bodyPr/>
          <a:lstStyle>
            <a:lvl1pPr>
              <a:defRPr sz="4050">
                <a:latin typeface="+mj-lt"/>
              </a:defRPr>
            </a:lvl1pPr>
          </a:lstStyle>
          <a:p>
            <a:r>
              <a:rPr lang="en-US" noProof="0"/>
              <a:t>Agenda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5E5E3782-1371-138E-8F1A-C12326BAFA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5526" y="2492598"/>
            <a:ext cx="8532000" cy="3312890"/>
          </a:xfrm>
        </p:spPr>
        <p:txBody>
          <a:bodyPr/>
          <a:lstStyle>
            <a:lvl1pPr marL="271463" indent="-271463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800">
                <a:latin typeface="+mn-lt"/>
              </a:defRPr>
            </a:lvl1pPr>
            <a:lvl2pPr marL="536972" indent="-265510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500">
                <a:latin typeface="+mn-lt"/>
              </a:defRPr>
            </a:lvl2pPr>
            <a:lvl3pPr marL="770335" indent="-233363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>
                <a:latin typeface="+mn-lt"/>
              </a:defRPr>
            </a:lvl3pPr>
            <a:lvl4pPr marL="624375" indent="-257175">
              <a:buClr>
                <a:schemeClr val="accent2"/>
              </a:buClr>
              <a:buFont typeface="+mj-lt"/>
              <a:buAutoNum type="arabicPeriod"/>
              <a:defRPr>
                <a:latin typeface="+mn-lt"/>
              </a:defRPr>
            </a:lvl4pPr>
            <a:lvl5pPr marL="786375" indent="-257175">
              <a:spcAft>
                <a:spcPts val="0"/>
              </a:spcAft>
              <a:buClr>
                <a:schemeClr val="accent2"/>
              </a:buClr>
              <a:buFont typeface="+mj-lt"/>
              <a:buAutoNum type="arabicPeriod"/>
              <a:defRPr>
                <a:latin typeface="+mn-lt"/>
              </a:defRPr>
            </a:lvl5pPr>
          </a:lstStyle>
          <a:p>
            <a:pPr lvl="0"/>
            <a:r>
              <a:rPr lang="en-US" noProof="0"/>
              <a:t>Mastertextformat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0CC89CB-EE17-8C2D-5DEC-334F93E30D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527" y="314155"/>
            <a:ext cx="682021" cy="3096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85D0810-6282-4D05-3EF1-2306BF7063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38526" y="342008"/>
            <a:ext cx="999000" cy="254818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CC0D4FE7-774B-6B4A-F01E-93DC44ED8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 rot="3379801">
            <a:off x="5195564" y="-2428550"/>
            <a:ext cx="5285922" cy="404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837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orange">
    <p:bg>
      <p:bgPr>
        <a:gradFill>
          <a:gsLst>
            <a:gs pos="50000">
              <a:schemeClr val="accent2"/>
            </a:gs>
            <a:gs pos="0">
              <a:schemeClr val="accent1"/>
            </a:gs>
            <a:gs pos="100000">
              <a:schemeClr val="accent3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F73455D-91B8-9FB7-08F8-058A9CEAF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526" y="3717032"/>
            <a:ext cx="8532000" cy="2088000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 sz="4500">
                <a:latin typeface="+mj-lt"/>
              </a:defRPr>
            </a:lvl1pPr>
          </a:lstStyle>
          <a:p>
            <a:r>
              <a:rPr lang="en-US" noProof="0"/>
              <a:t>Click to add chapter title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A45A56E-62D0-4E6D-96AC-FFC959DCB3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527" y="314155"/>
            <a:ext cx="682021" cy="3096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FB24738-BE1B-B544-AEBD-67FA7ECBC8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38526" y="342008"/>
            <a:ext cx="999000" cy="25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439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green">
    <p:bg>
      <p:bgPr>
        <a:gradFill>
          <a:gsLst>
            <a:gs pos="50000">
              <a:schemeClr val="accent5"/>
            </a:gs>
            <a:gs pos="0">
              <a:schemeClr val="accent4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F73455D-91B8-9FB7-08F8-058A9CEAF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526" y="3717032"/>
            <a:ext cx="8532000" cy="2088000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 sz="4500">
                <a:latin typeface="+mj-lt"/>
              </a:defRPr>
            </a:lvl1pPr>
          </a:lstStyle>
          <a:p>
            <a:r>
              <a:rPr lang="en-US" noProof="0"/>
              <a:t>Click to add chapter title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D1C0A0F-73CB-B6AF-5E2D-0F6781F526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527" y="314155"/>
            <a:ext cx="682021" cy="3096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AE5F282-E500-3C53-FA57-592DAF5C58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38526" y="342008"/>
            <a:ext cx="999000" cy="25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866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r>
              <a:rPr lang="en-US" dirty="0"/>
              <a:t> Click to edit Master text styles</a:t>
            </a:r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noProof="0" dirty="0"/>
              <a:t>Ebene</a:t>
            </a:r>
          </a:p>
          <a:p>
            <a:pPr lvl="2"/>
            <a:r>
              <a:rPr lang="en-US" dirty="0" err="1"/>
              <a:t>Dritte</a:t>
            </a:r>
            <a:r>
              <a:rPr lang="en-US" dirty="0"/>
              <a:t> Ebene</a:t>
            </a:r>
          </a:p>
          <a:p>
            <a:pPr lvl="3"/>
            <a:r>
              <a:rPr lang="en-US" dirty="0" err="1"/>
              <a:t>Vierte</a:t>
            </a:r>
            <a:r>
              <a:rPr lang="en-US" dirty="0"/>
              <a:t> Ebene</a:t>
            </a:r>
          </a:p>
          <a:p>
            <a:pPr lvl="4"/>
            <a:r>
              <a:rPr lang="en-US" dirty="0" err="1"/>
              <a:t>Fünfte</a:t>
            </a:r>
            <a:r>
              <a:rPr lang="en-US" dirty="0"/>
              <a:t>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69AE5-B823-4C8D-8D4E-46F25FF96A32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A845876-4737-DE51-1D11-D607570C9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E0372ED-E376-B052-76C1-1446085904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27" y="6453337"/>
            <a:ext cx="4860596" cy="191939"/>
          </a:xfrm>
        </p:spPr>
        <p:txBody>
          <a:bodyPr anchor="b"/>
          <a:lstStyle>
            <a:lvl1pPr>
              <a:defRPr sz="600">
                <a:solidFill>
                  <a:schemeClr val="tx2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References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639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05526" y="1485264"/>
            <a:ext cx="4104000" cy="4320000"/>
          </a:xfrm>
        </p:spPr>
        <p:txBody>
          <a:bodyPr/>
          <a:lstStyle/>
          <a:p>
            <a:pPr lvl="0"/>
            <a:r>
              <a:rPr lang="en-US"/>
              <a:t>Textmasterformat bearbeiten</a:t>
            </a:r>
          </a:p>
          <a:p>
            <a:pPr lvl="1"/>
            <a:r>
              <a:rPr lang="en-US"/>
              <a:t>Zweite </a:t>
            </a:r>
            <a:r>
              <a:rPr lang="en-US" noProof="0"/>
              <a:t>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5168D-B904-4473-80DE-12F923211563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A845876-4737-DE51-1D11-D607570C9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  <a:endParaRPr lang="en-US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01257076-966C-79A6-FC4B-8C42DE41FF9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734474" y="1485264"/>
            <a:ext cx="4104000" cy="4320000"/>
          </a:xfrm>
        </p:spPr>
        <p:txBody>
          <a:bodyPr/>
          <a:lstStyle/>
          <a:p>
            <a:pPr lvl="0"/>
            <a:r>
              <a:rPr lang="en-US"/>
              <a:t>Textmasterformat bearbeiten</a:t>
            </a:r>
          </a:p>
          <a:p>
            <a:pPr lvl="1"/>
            <a:r>
              <a:rPr lang="en-US"/>
              <a:t>Zweite </a:t>
            </a:r>
            <a:r>
              <a:rPr lang="en-US" noProof="0"/>
              <a:t>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en-US" dirty="0"/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23BB34D9-0F3B-5AEC-A688-1F06BFB1A506}"/>
              </a:ext>
            </a:extLst>
          </p:cNvPr>
          <p:cNvCxnSpPr/>
          <p:nvPr userDrawn="1"/>
        </p:nvCxnSpPr>
        <p:spPr>
          <a:xfrm>
            <a:off x="4572000" y="1485264"/>
            <a:ext cx="0" cy="4320000"/>
          </a:xfrm>
          <a:prstGeom prst="line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4FC0677-6EA8-46DA-8B97-E4C3AF5D2B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5527" y="6453337"/>
            <a:ext cx="4860596" cy="191939"/>
          </a:xfrm>
        </p:spPr>
        <p:txBody>
          <a:bodyPr anchor="b"/>
          <a:lstStyle>
            <a:lvl1pPr>
              <a:defRPr sz="600">
                <a:solidFill>
                  <a:schemeClr val="tx2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312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04">
          <p15:clr>
            <a:srgbClr val="FBAE40"/>
          </p15:clr>
        </p15:guide>
        <p15:guide id="2" pos="397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4921200" cy="2386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4921200" cy="150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58FE966-7521-48C6-8AC6-9458C25D8AAF}" type="datetime1">
              <a:rPr lang="nl-BE" smtClean="0"/>
              <a:t>1/06/2023</a:t>
            </a:fld>
            <a:endParaRPr lang="nl-NL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DEPARTMENT OF WORK AND ORGANISATION STUDIES</a:t>
            </a:r>
            <a:endParaRPr lang="nl-NL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sz="quarter" idx="10"/>
          </p:nvPr>
        </p:nvSpPr>
        <p:spPr>
          <a:xfrm>
            <a:off x="6071365" y="663108"/>
            <a:ext cx="2498893" cy="2366963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sz="quarter" idx="18"/>
          </p:nvPr>
        </p:nvSpPr>
        <p:spPr>
          <a:xfrm>
            <a:off x="6071364" y="3435334"/>
            <a:ext cx="2498893" cy="2366963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0619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468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05526" y="1485264"/>
            <a:ext cx="2592000" cy="4320000"/>
          </a:xfrm>
        </p:spPr>
        <p:txBody>
          <a:bodyPr/>
          <a:lstStyle/>
          <a:p>
            <a:pPr lvl="0"/>
            <a:r>
              <a:rPr lang="en-US"/>
              <a:t>Textmasterformat bearbeiten</a:t>
            </a:r>
          </a:p>
          <a:p>
            <a:pPr lvl="1"/>
            <a:r>
              <a:rPr lang="en-US"/>
              <a:t>Zweite </a:t>
            </a:r>
            <a:r>
              <a:rPr lang="en-US" noProof="0"/>
              <a:t>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77E08-9276-4B60-B7B0-74EA03082EAC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A845876-4737-DE51-1D11-D607570C9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  <a:endParaRPr lang="en-US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01257076-966C-79A6-FC4B-8C42DE41FF9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46474" y="1485264"/>
            <a:ext cx="2592000" cy="4320000"/>
          </a:xfrm>
        </p:spPr>
        <p:txBody>
          <a:bodyPr/>
          <a:lstStyle/>
          <a:p>
            <a:pPr lvl="0"/>
            <a:r>
              <a:rPr lang="en-US"/>
              <a:t>Textmasterformat bearbeiten</a:t>
            </a:r>
          </a:p>
          <a:p>
            <a:pPr lvl="1"/>
            <a:r>
              <a:rPr lang="en-US"/>
              <a:t>Zweite </a:t>
            </a:r>
            <a:r>
              <a:rPr lang="en-US" noProof="0"/>
              <a:t>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en-US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F9EACFA-EF43-2A76-4BDB-9E0E50BB558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276456" y="1485264"/>
            <a:ext cx="2592000" cy="4320000"/>
          </a:xfrm>
        </p:spPr>
        <p:txBody>
          <a:bodyPr/>
          <a:lstStyle/>
          <a:p>
            <a:pPr lvl="0"/>
            <a:r>
              <a:rPr lang="en-US"/>
              <a:t>Textmasterformat bearbeiten</a:t>
            </a:r>
          </a:p>
          <a:p>
            <a:pPr lvl="1"/>
            <a:r>
              <a:rPr lang="en-US"/>
              <a:t>Zweite </a:t>
            </a:r>
            <a:r>
              <a:rPr lang="en-US" noProof="0"/>
              <a:t>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en-US" dirty="0"/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8A25C092-8722-3127-4189-0382D4FED2EE}"/>
              </a:ext>
            </a:extLst>
          </p:cNvPr>
          <p:cNvCxnSpPr/>
          <p:nvPr userDrawn="1"/>
        </p:nvCxnSpPr>
        <p:spPr>
          <a:xfrm>
            <a:off x="6057900" y="1485264"/>
            <a:ext cx="0" cy="4320000"/>
          </a:xfrm>
          <a:prstGeom prst="line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F8F01756-DD05-2269-607A-CDB9B106B04E}"/>
              </a:ext>
            </a:extLst>
          </p:cNvPr>
          <p:cNvCxnSpPr/>
          <p:nvPr userDrawn="1"/>
        </p:nvCxnSpPr>
        <p:spPr>
          <a:xfrm>
            <a:off x="3086100" y="1485264"/>
            <a:ext cx="0" cy="4320000"/>
          </a:xfrm>
          <a:prstGeom prst="line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22B9DF82-AB37-8D74-52DC-0DDEE65A34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5527" y="6453337"/>
            <a:ext cx="4860596" cy="191939"/>
          </a:xfrm>
        </p:spPr>
        <p:txBody>
          <a:bodyPr anchor="b"/>
          <a:lstStyle>
            <a:lvl1pPr>
              <a:defRPr sz="600">
                <a:solidFill>
                  <a:schemeClr val="tx2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367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51">
          <p15:clr>
            <a:srgbClr val="FBAE40"/>
          </p15:clr>
        </p15:guide>
        <p15:guide id="2" pos="2434">
          <p15:clr>
            <a:srgbClr val="FBAE40"/>
          </p15:clr>
        </p15:guide>
        <p15:guide id="3" pos="4929">
          <p15:clr>
            <a:srgbClr val="FBAE40"/>
          </p15:clr>
        </p15:guide>
        <p15:guide id="4" pos="5246">
          <p15:clr>
            <a:srgbClr val="FBAE40"/>
          </p15:clr>
        </p15:guide>
        <p15:guide id="5" pos="5088">
          <p15:clr>
            <a:srgbClr val="FBAE40"/>
          </p15:clr>
        </p15:guide>
        <p15:guide id="6" pos="2592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- Box oran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05526" y="2852936"/>
            <a:ext cx="2592000" cy="2952328"/>
          </a:xfrm>
        </p:spPr>
        <p:txBody>
          <a:bodyPr/>
          <a:lstStyle/>
          <a:p>
            <a:pPr lvl="0"/>
            <a:r>
              <a:rPr lang="en-US"/>
              <a:t>Textmasterformat bearbeiten</a:t>
            </a:r>
          </a:p>
          <a:p>
            <a:pPr lvl="1"/>
            <a:r>
              <a:rPr lang="en-US"/>
              <a:t>Zweite </a:t>
            </a:r>
            <a:r>
              <a:rPr lang="en-US" noProof="0"/>
              <a:t>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27B9-2427-4CD0-B246-30405F61783B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A845876-4737-DE51-1D11-D607570C9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  <a:endParaRPr lang="en-US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01257076-966C-79A6-FC4B-8C42DE41FF9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46474" y="2852936"/>
            <a:ext cx="2592000" cy="2952328"/>
          </a:xfrm>
        </p:spPr>
        <p:txBody>
          <a:bodyPr/>
          <a:lstStyle/>
          <a:p>
            <a:pPr lvl="0"/>
            <a:r>
              <a:rPr lang="en-US"/>
              <a:t>Textmasterformat bearbeiten</a:t>
            </a:r>
          </a:p>
          <a:p>
            <a:pPr lvl="1"/>
            <a:r>
              <a:rPr lang="en-US"/>
              <a:t>Zweite </a:t>
            </a:r>
            <a:r>
              <a:rPr lang="en-US" noProof="0"/>
              <a:t>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en-US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F9EACFA-EF43-2A76-4BDB-9E0E50BB558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276456" y="2852936"/>
            <a:ext cx="2592000" cy="2952328"/>
          </a:xfrm>
        </p:spPr>
        <p:txBody>
          <a:bodyPr/>
          <a:lstStyle/>
          <a:p>
            <a:pPr lvl="0"/>
            <a:r>
              <a:rPr lang="en-US"/>
              <a:t>Textmasterformat bearbeiten</a:t>
            </a:r>
          </a:p>
          <a:p>
            <a:pPr lvl="1"/>
            <a:r>
              <a:rPr lang="en-US"/>
              <a:t>Zweite </a:t>
            </a:r>
            <a:r>
              <a:rPr lang="en-US" noProof="0"/>
              <a:t>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en-US" dirty="0"/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8A25C092-8722-3127-4189-0382D4FED2EE}"/>
              </a:ext>
            </a:extLst>
          </p:cNvPr>
          <p:cNvCxnSpPr/>
          <p:nvPr userDrawn="1"/>
        </p:nvCxnSpPr>
        <p:spPr>
          <a:xfrm>
            <a:off x="6057900" y="1485264"/>
            <a:ext cx="0" cy="4320000"/>
          </a:xfrm>
          <a:prstGeom prst="line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F8F01756-DD05-2269-607A-CDB9B106B04E}"/>
              </a:ext>
            </a:extLst>
          </p:cNvPr>
          <p:cNvCxnSpPr/>
          <p:nvPr userDrawn="1"/>
        </p:nvCxnSpPr>
        <p:spPr>
          <a:xfrm>
            <a:off x="3086100" y="1485264"/>
            <a:ext cx="0" cy="4320000"/>
          </a:xfrm>
          <a:prstGeom prst="line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DBB9FC1A-2EF9-DA9F-F3EB-6232BB1945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5992" y="1485900"/>
            <a:ext cx="2591990" cy="1079004"/>
          </a:xfrm>
          <a:gradFill>
            <a:gsLst>
              <a:gs pos="100000">
                <a:srgbClr val="FF7550"/>
              </a:gs>
              <a:gs pos="0">
                <a:schemeClr val="accent1"/>
              </a:gs>
            </a:gsLst>
            <a:lin ang="18900000" scaled="0"/>
          </a:gradFill>
        </p:spPr>
        <p:txBody>
          <a:bodyPr lIns="216000" tIns="216000" rIns="216000" bIns="216000" anchor="ctr"/>
          <a:lstStyle>
            <a:lvl1pPr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Mastertextformat bearbeiten</a:t>
            </a:r>
            <a:endParaRPr lang="en-US" dirty="0"/>
          </a:p>
        </p:txBody>
      </p:sp>
      <p:sp>
        <p:nvSpPr>
          <p:cNvPr id="15" name="Textplatzhalter 11">
            <a:extLst>
              <a:ext uri="{FF2B5EF4-FFF2-40B4-BE49-F238E27FC236}">
                <a16:creationId xmlns:a16="http://schemas.microsoft.com/office/drawing/2014/main" id="{BBF1D6BC-4C25-4E63-DCF5-FE156A7EB0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76601" y="1485900"/>
            <a:ext cx="2591990" cy="1079004"/>
          </a:xfrm>
          <a:gradFill>
            <a:gsLst>
              <a:gs pos="100000">
                <a:srgbClr val="FF8F41"/>
              </a:gs>
              <a:gs pos="0">
                <a:srgbClr val="FF7550"/>
              </a:gs>
            </a:gsLst>
            <a:lin ang="18900000" scaled="0"/>
          </a:gradFill>
        </p:spPr>
        <p:txBody>
          <a:bodyPr lIns="216000" tIns="216000" rIns="216000" bIns="216000" anchor="ctr"/>
          <a:lstStyle>
            <a:lvl1pPr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Mastertextformat bearbeiten</a:t>
            </a:r>
            <a:endParaRPr lang="en-US" dirty="0"/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D22403FF-2D74-CC3F-9DB9-2922FDF4BF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5536" y="1485900"/>
            <a:ext cx="2591990" cy="1079004"/>
          </a:xfrm>
          <a:gradFill>
            <a:gsLst>
              <a:gs pos="0">
                <a:srgbClr val="FF8F41"/>
              </a:gs>
              <a:gs pos="100000">
                <a:schemeClr val="accent3"/>
              </a:gs>
            </a:gsLst>
            <a:lin ang="18900000" scaled="0"/>
          </a:gradFill>
        </p:spPr>
        <p:txBody>
          <a:bodyPr lIns="216000" tIns="216000" rIns="216000" bIns="216000" anchor="ctr"/>
          <a:lstStyle>
            <a:lvl1pPr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Mastertextformat bearbeiten</a:t>
            </a:r>
            <a:endParaRPr lang="en-US" dirty="0"/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1664639-A994-2BCD-8AA8-8284E2E3508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527" y="6453337"/>
            <a:ext cx="4860596" cy="191939"/>
          </a:xfrm>
        </p:spPr>
        <p:txBody>
          <a:bodyPr anchor="b"/>
          <a:lstStyle>
            <a:lvl1pPr>
              <a:defRPr sz="600">
                <a:solidFill>
                  <a:schemeClr val="tx2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132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51">
          <p15:clr>
            <a:srgbClr val="FBAE40"/>
          </p15:clr>
        </p15:guide>
        <p15:guide id="2" pos="2434">
          <p15:clr>
            <a:srgbClr val="FBAE40"/>
          </p15:clr>
        </p15:guide>
        <p15:guide id="3" pos="4929">
          <p15:clr>
            <a:srgbClr val="FBAE40"/>
          </p15:clr>
        </p15:guide>
        <p15:guide id="4" pos="5246">
          <p15:clr>
            <a:srgbClr val="FBAE40"/>
          </p15:clr>
        </p15:guide>
        <p15:guide id="5" pos="5088">
          <p15:clr>
            <a:srgbClr val="FBAE40"/>
          </p15:clr>
        </p15:guide>
        <p15:guide id="6" pos="2592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- Box gree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05526" y="2852936"/>
            <a:ext cx="2592000" cy="2952328"/>
          </a:xfrm>
        </p:spPr>
        <p:txBody>
          <a:bodyPr/>
          <a:lstStyle/>
          <a:p>
            <a:pPr lvl="0"/>
            <a:r>
              <a:rPr lang="en-US"/>
              <a:t>Textmasterformat bearbeiten</a:t>
            </a:r>
          </a:p>
          <a:p>
            <a:pPr lvl="1"/>
            <a:r>
              <a:rPr lang="en-US"/>
              <a:t>Zweite </a:t>
            </a:r>
            <a:r>
              <a:rPr lang="en-US" noProof="0"/>
              <a:t>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2FED-62BA-443D-99B5-2E20AD0D8F6E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A845876-4737-DE51-1D11-D607570C9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  <a:endParaRPr lang="en-US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01257076-966C-79A6-FC4B-8C42DE41FF9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46474" y="2852936"/>
            <a:ext cx="2592000" cy="2952328"/>
          </a:xfrm>
        </p:spPr>
        <p:txBody>
          <a:bodyPr/>
          <a:lstStyle/>
          <a:p>
            <a:pPr lvl="0"/>
            <a:r>
              <a:rPr lang="en-US"/>
              <a:t>Textmasterformat bearbeiten</a:t>
            </a:r>
          </a:p>
          <a:p>
            <a:pPr lvl="1"/>
            <a:r>
              <a:rPr lang="en-US"/>
              <a:t>Zweite </a:t>
            </a:r>
            <a:r>
              <a:rPr lang="en-US" noProof="0"/>
              <a:t>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en-US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F9EACFA-EF43-2A76-4BDB-9E0E50BB558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276456" y="2852936"/>
            <a:ext cx="2592000" cy="2952328"/>
          </a:xfrm>
        </p:spPr>
        <p:txBody>
          <a:bodyPr/>
          <a:lstStyle/>
          <a:p>
            <a:pPr lvl="0"/>
            <a:r>
              <a:rPr lang="en-US"/>
              <a:t>Textmasterformat bearbeiten</a:t>
            </a:r>
          </a:p>
          <a:p>
            <a:pPr lvl="1"/>
            <a:r>
              <a:rPr lang="en-US"/>
              <a:t>Zweite </a:t>
            </a:r>
            <a:r>
              <a:rPr lang="en-US" noProof="0"/>
              <a:t>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en-US" dirty="0"/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8A25C092-8722-3127-4189-0382D4FED2EE}"/>
              </a:ext>
            </a:extLst>
          </p:cNvPr>
          <p:cNvCxnSpPr/>
          <p:nvPr userDrawn="1"/>
        </p:nvCxnSpPr>
        <p:spPr>
          <a:xfrm>
            <a:off x="6057900" y="1485264"/>
            <a:ext cx="0" cy="4320000"/>
          </a:xfrm>
          <a:prstGeom prst="line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F8F01756-DD05-2269-607A-CDB9B106B04E}"/>
              </a:ext>
            </a:extLst>
          </p:cNvPr>
          <p:cNvCxnSpPr/>
          <p:nvPr userDrawn="1"/>
        </p:nvCxnSpPr>
        <p:spPr>
          <a:xfrm>
            <a:off x="3086100" y="1485264"/>
            <a:ext cx="0" cy="4320000"/>
          </a:xfrm>
          <a:prstGeom prst="line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DBB9FC1A-2EF9-DA9F-F3EB-6232BB1945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5992" y="1485900"/>
            <a:ext cx="2577327" cy="1079004"/>
          </a:xfrm>
          <a:gradFill>
            <a:gsLst>
              <a:gs pos="100000">
                <a:srgbClr val="BCFBB2"/>
              </a:gs>
              <a:gs pos="0">
                <a:schemeClr val="accent4"/>
              </a:gs>
            </a:gsLst>
            <a:lin ang="18900000" scaled="0"/>
          </a:gradFill>
        </p:spPr>
        <p:txBody>
          <a:bodyPr lIns="216000" tIns="216000" rIns="216000" bIns="216000" anchor="ctr"/>
          <a:lstStyle>
            <a:lvl1pPr>
              <a:defRPr sz="15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Mastertextformat bearbeiten</a:t>
            </a:r>
            <a:endParaRPr lang="en-US" dirty="0"/>
          </a:p>
        </p:txBody>
      </p: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76D76EA9-2CB9-A7F7-4C30-E60707909D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75410" y="1485900"/>
            <a:ext cx="2579708" cy="1079004"/>
          </a:xfrm>
          <a:gradFill>
            <a:gsLst>
              <a:gs pos="100000">
                <a:srgbClr val="DBFF94"/>
              </a:gs>
              <a:gs pos="0">
                <a:srgbClr val="BCFBB2"/>
              </a:gs>
            </a:gsLst>
            <a:lin ang="18900000" scaled="0"/>
          </a:gradFill>
        </p:spPr>
        <p:txBody>
          <a:bodyPr lIns="216000" tIns="216000" rIns="216000" bIns="216000" anchor="ctr"/>
          <a:lstStyle>
            <a:lvl1pPr>
              <a:defRPr sz="15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Mastertextformat bearbeiten</a:t>
            </a:r>
            <a:endParaRPr lang="en-US" dirty="0"/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CB100DF5-301B-3793-6A82-761A31A934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6020" y="1485900"/>
            <a:ext cx="2591990" cy="1079004"/>
          </a:xfrm>
          <a:gradFill>
            <a:gsLst>
              <a:gs pos="100000">
                <a:schemeClr val="accent6"/>
              </a:gs>
              <a:gs pos="0">
                <a:srgbClr val="DBFF94"/>
              </a:gs>
            </a:gsLst>
            <a:lin ang="18900000" scaled="0"/>
          </a:gradFill>
        </p:spPr>
        <p:txBody>
          <a:bodyPr lIns="216000" tIns="216000" rIns="216000" bIns="216000" anchor="ctr"/>
          <a:lstStyle>
            <a:lvl1pPr>
              <a:defRPr sz="15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Mastertextformat bearbeiten</a:t>
            </a:r>
            <a:endParaRPr lang="en-US" dirty="0"/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423B5028-D3A9-46FC-0AC4-96612BEBA9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527" y="6453337"/>
            <a:ext cx="4860596" cy="191939"/>
          </a:xfrm>
        </p:spPr>
        <p:txBody>
          <a:bodyPr anchor="b"/>
          <a:lstStyle>
            <a:lvl1pPr>
              <a:defRPr sz="600">
                <a:solidFill>
                  <a:schemeClr val="tx2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794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51">
          <p15:clr>
            <a:srgbClr val="FBAE40"/>
          </p15:clr>
        </p15:guide>
        <p15:guide id="2" pos="2434">
          <p15:clr>
            <a:srgbClr val="FBAE40"/>
          </p15:clr>
        </p15:guide>
        <p15:guide id="3" pos="4929">
          <p15:clr>
            <a:srgbClr val="FBAE40"/>
          </p15:clr>
        </p15:guide>
        <p15:guide id="4" pos="5246">
          <p15:clr>
            <a:srgbClr val="FBAE40"/>
          </p15:clr>
        </p15:guide>
        <p15:guide id="5" pos="5088">
          <p15:clr>
            <a:srgbClr val="FBAE40"/>
          </p15:clr>
        </p15:guide>
        <p15:guide id="6" pos="2592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- pictur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05526" y="3501009"/>
            <a:ext cx="2590208" cy="230425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Textmasterformat bearbeiten</a:t>
            </a:r>
          </a:p>
          <a:p>
            <a:pPr lvl="1"/>
            <a:r>
              <a:rPr lang="en-US"/>
              <a:t>Zweite </a:t>
            </a:r>
            <a:r>
              <a:rPr lang="en-US" noProof="0"/>
              <a:t>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06D33-A354-4AE7-83CE-B540608E3FF7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A845876-4737-DE51-1D11-D607570C9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  <a:endParaRPr lang="en-US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01257076-966C-79A6-FC4B-8C42DE41FF9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46474" y="3501009"/>
            <a:ext cx="2592000" cy="230425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Textmasterformat bearbeiten</a:t>
            </a:r>
          </a:p>
          <a:p>
            <a:pPr lvl="1"/>
            <a:r>
              <a:rPr lang="en-US"/>
              <a:t>Zweite </a:t>
            </a:r>
            <a:r>
              <a:rPr lang="en-US" noProof="0"/>
              <a:t>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en-US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F9EACFA-EF43-2A76-4BDB-9E0E50BB558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276457" y="3501009"/>
            <a:ext cx="2591987" cy="230425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Textmasterformat bearbeiten</a:t>
            </a:r>
          </a:p>
          <a:p>
            <a:pPr lvl="1"/>
            <a:r>
              <a:rPr lang="en-US"/>
              <a:t>Zweite </a:t>
            </a:r>
            <a:r>
              <a:rPr lang="en-US" noProof="0"/>
              <a:t>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en-US" dirty="0"/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8A25C092-8722-3127-4189-0382D4FED2EE}"/>
              </a:ext>
            </a:extLst>
          </p:cNvPr>
          <p:cNvCxnSpPr/>
          <p:nvPr userDrawn="1"/>
        </p:nvCxnSpPr>
        <p:spPr>
          <a:xfrm>
            <a:off x="6057900" y="1485264"/>
            <a:ext cx="0" cy="4320000"/>
          </a:xfrm>
          <a:prstGeom prst="line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F8F01756-DD05-2269-607A-CDB9B106B04E}"/>
              </a:ext>
            </a:extLst>
          </p:cNvPr>
          <p:cNvCxnSpPr/>
          <p:nvPr userDrawn="1"/>
        </p:nvCxnSpPr>
        <p:spPr>
          <a:xfrm>
            <a:off x="3086100" y="1485264"/>
            <a:ext cx="0" cy="4320000"/>
          </a:xfrm>
          <a:prstGeom prst="line">
            <a:avLst/>
          </a:prstGeom>
          <a:ln w="63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DBB9FC1A-2EF9-DA9F-F3EB-6232BB1945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5992" y="2636912"/>
            <a:ext cx="2577327" cy="576000"/>
          </a:xfrm>
          <a:noFill/>
        </p:spPr>
        <p:txBody>
          <a:bodyPr lIns="0" tIns="0" rIns="0" bIns="0" anchor="ctr"/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Mastertextformat bearbeiten</a:t>
            </a:r>
            <a:endParaRPr lang="en-US" dirty="0"/>
          </a:p>
        </p:txBody>
      </p: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76D76EA9-2CB9-A7F7-4C30-E60707909D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75410" y="2636912"/>
            <a:ext cx="2579708" cy="576000"/>
          </a:xfrm>
          <a:noFill/>
        </p:spPr>
        <p:txBody>
          <a:bodyPr lIns="0" tIns="0" rIns="0" bIns="0" anchor="ctr"/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Mastertextformat bearbeiten</a:t>
            </a:r>
            <a:endParaRPr lang="en-US" dirty="0"/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CB100DF5-301B-3793-6A82-761A31A934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6020" y="2636912"/>
            <a:ext cx="2591990" cy="576000"/>
          </a:xfrm>
          <a:noFill/>
        </p:spPr>
        <p:txBody>
          <a:bodyPr lIns="0" tIns="0" rIns="0" bIns="0" anchor="ctr"/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Mastertextformat bearbeiten</a:t>
            </a:r>
            <a:endParaRPr lang="en-US" dirty="0"/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423B5028-D3A9-46FC-0AC4-96612BEBA9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527" y="6453337"/>
            <a:ext cx="4860596" cy="191939"/>
          </a:xfrm>
        </p:spPr>
        <p:txBody>
          <a:bodyPr anchor="b"/>
          <a:lstStyle>
            <a:lvl1pPr>
              <a:defRPr sz="600">
                <a:solidFill>
                  <a:schemeClr val="tx2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References</a:t>
            </a:r>
            <a:endParaRPr lang="en-US" dirty="0"/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98EA7AD8-6361-6E68-08C1-1EBA1F05286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5992" y="1485263"/>
            <a:ext cx="2589743" cy="93556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A0EDB4E7-5600-B559-5191-D31AD449C47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276466" y="1485263"/>
            <a:ext cx="2591990" cy="93556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EDC251EE-A53C-24B8-F456-B24F8049F32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45526" y="1485263"/>
            <a:ext cx="2592000" cy="93556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848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51">
          <p15:clr>
            <a:srgbClr val="FBAE40"/>
          </p15:clr>
        </p15:guide>
        <p15:guide id="2" pos="2434">
          <p15:clr>
            <a:srgbClr val="FBAE40"/>
          </p15:clr>
        </p15:guide>
        <p15:guide id="3" pos="4929">
          <p15:clr>
            <a:srgbClr val="FBAE40"/>
          </p15:clr>
        </p15:guide>
        <p15:guide id="4" pos="5246">
          <p15:clr>
            <a:srgbClr val="FBAE40"/>
          </p15:clr>
        </p15:guide>
        <p15:guide id="5" pos="5088">
          <p15:clr>
            <a:srgbClr val="FBAE40"/>
          </p15:clr>
        </p15:guide>
        <p15:guide id="6" pos="2592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ac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6E50-E20E-4667-B455-FE33CC619420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A845876-4737-DE51-1D11-D607570C9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  <a:endParaRPr lang="en-US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01257076-966C-79A6-FC4B-8C42DE41FF9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46167" y="1485264"/>
            <a:ext cx="2592001" cy="4320000"/>
          </a:xfrm>
        </p:spPr>
        <p:txBody>
          <a:bodyPr/>
          <a:lstStyle/>
          <a:p>
            <a:pPr lvl="0"/>
            <a:r>
              <a:rPr lang="en-US"/>
              <a:t>Textmasterformat bearbeiten</a:t>
            </a:r>
          </a:p>
          <a:p>
            <a:pPr lvl="1"/>
            <a:r>
              <a:rPr lang="en-US"/>
              <a:t>Zweite </a:t>
            </a:r>
            <a:r>
              <a:rPr lang="en-US" noProof="0"/>
              <a:t>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en-US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10B3D5D-A6DD-4EFD-098C-0CF232EC1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485676"/>
            <a:ext cx="5868457" cy="537232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F1DF940A-C960-A75E-8147-AE3BB27A9F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5527" y="6453337"/>
            <a:ext cx="4860596" cy="191939"/>
          </a:xfrm>
        </p:spPr>
        <p:txBody>
          <a:bodyPr anchor="b"/>
          <a:lstStyle>
            <a:lvl1pPr>
              <a:defRPr sz="600">
                <a:solidFill>
                  <a:schemeClr val="tx2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426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178F-DE69-40CF-945F-9555A9941D64}" type="datetime1">
              <a:rPr lang="en-US" noProof="0" smtClean="0"/>
              <a:t>6/1/2023</a:t>
            </a:fld>
            <a:endParaRPr lang="en-US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Footer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US" noProof="0" smtClean="0"/>
              <a:pPr/>
              <a:t>‹nr.›</a:t>
            </a:fld>
            <a:endParaRPr lang="en-US" noProof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A845876-4737-DE51-1D11-D607570C9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3525" y="476784"/>
            <a:ext cx="4104001" cy="576000"/>
          </a:xfrm>
        </p:spPr>
        <p:txBody>
          <a:bodyPr/>
          <a:lstStyle/>
          <a:p>
            <a:r>
              <a:rPr lang="en-US" noProof="0"/>
              <a:t>Mastertitelformat bearbeiten</a:t>
            </a: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01257076-966C-79A6-FC4B-8C42DE41FF9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734473" y="1485264"/>
            <a:ext cx="4104001" cy="4320000"/>
          </a:xfrm>
        </p:spPr>
        <p:txBody>
          <a:bodyPr/>
          <a:lstStyle/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Ebene</a:t>
            </a:r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Ebene</a:t>
            </a:r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Ebene</a:t>
            </a:r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Ebene</a:t>
            </a:r>
          </a:p>
        </p:txBody>
      </p:sp>
      <p:sp>
        <p:nvSpPr>
          <p:cNvPr id="8" name="Bildplatzhalter 9">
            <a:extLst>
              <a:ext uri="{FF2B5EF4-FFF2-40B4-BE49-F238E27FC236}">
                <a16:creationId xmlns:a16="http://schemas.microsoft.com/office/drawing/2014/main" id="{E5D093CB-9B93-D2F7-D69D-0EF24A647A0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4409525" cy="6858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AE0A719E-88E2-1564-7CB7-9459B0860D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5527" y="6453337"/>
            <a:ext cx="4860596" cy="191939"/>
          </a:xfrm>
        </p:spPr>
        <p:txBody>
          <a:bodyPr anchor="b"/>
          <a:lstStyle>
            <a:lvl1pPr>
              <a:defRPr sz="600">
                <a:solidFill>
                  <a:schemeClr val="tx2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US" noProof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4793174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/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A70E2355-294D-5866-A5E8-B2187E700C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4764"/>
          <a:stretch/>
        </p:blipFill>
        <p:spPr>
          <a:xfrm rot="10800000">
            <a:off x="4031941" y="-99393"/>
            <a:ext cx="2245226" cy="6984776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05526" y="1485264"/>
            <a:ext cx="4104000" cy="4320000"/>
          </a:xfrm>
        </p:spPr>
        <p:txBody>
          <a:bodyPr/>
          <a:lstStyle/>
          <a:p>
            <a:pPr lvl="0"/>
            <a:r>
              <a:rPr lang="en-US"/>
              <a:t>Textmasterformat bearbeiten</a:t>
            </a:r>
          </a:p>
          <a:p>
            <a:pPr lvl="1"/>
            <a:r>
              <a:rPr lang="en-US"/>
              <a:t>Zweite </a:t>
            </a:r>
            <a:r>
              <a:rPr lang="en-US" noProof="0"/>
              <a:t>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BEAB8-3EF5-465E-BA5D-FF092C44C74E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A845876-4737-DE51-1D11-D607570C9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526" y="476784"/>
            <a:ext cx="4104000" cy="576000"/>
          </a:xfrm>
        </p:spPr>
        <p:txBody>
          <a:bodyPr/>
          <a:lstStyle/>
          <a:p>
            <a:r>
              <a:rPr lang="en-US"/>
              <a:t>Mastertitelformat bearbeiten</a:t>
            </a:r>
            <a:endParaRPr lang="en-US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01257076-966C-79A6-FC4B-8C42DE41FF9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733926" y="1485264"/>
            <a:ext cx="4104549" cy="4320000"/>
          </a:xfrm>
        </p:spPr>
        <p:txBody>
          <a:bodyPr/>
          <a:lstStyle/>
          <a:p>
            <a:pPr lvl="0"/>
            <a:r>
              <a:rPr lang="en-US"/>
              <a:t>Textmasterformat bearbeiten</a:t>
            </a:r>
          </a:p>
          <a:p>
            <a:pPr lvl="1"/>
            <a:r>
              <a:rPr lang="en-US"/>
              <a:t>Zweite </a:t>
            </a:r>
            <a:r>
              <a:rPr lang="en-US" noProof="0"/>
              <a:t>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78971A7-95C1-24A6-7E53-7394D31ABF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4010" y="476251"/>
            <a:ext cx="4104000" cy="576263"/>
          </a:xfrm>
        </p:spPr>
        <p:txBody>
          <a:bodyPr/>
          <a:lstStyle>
            <a:lvl1pPr>
              <a:defRPr sz="2400">
                <a:latin typeface="+mj-lt"/>
              </a:defRPr>
            </a:lvl1pPr>
          </a:lstStyle>
          <a:p>
            <a:pPr lvl="0"/>
            <a:r>
              <a:rPr lang="en-US"/>
              <a:t>Mastertextformat bearbeiten</a:t>
            </a:r>
            <a:endParaRPr lang="en-US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860C0751-6CB8-D5ED-2BD8-FC3B567775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5527" y="6453337"/>
            <a:ext cx="4104000" cy="191939"/>
          </a:xfrm>
        </p:spPr>
        <p:txBody>
          <a:bodyPr anchor="b"/>
          <a:lstStyle>
            <a:lvl1pPr>
              <a:defRPr sz="600">
                <a:solidFill>
                  <a:schemeClr val="tx2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US"/>
              <a:t>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381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04">
          <p15:clr>
            <a:srgbClr val="FBAE40"/>
          </p15:clr>
        </p15:guide>
        <p15:guide id="2" pos="3976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A1FF-5667-4F8C-BB95-0E33096CFA21}" type="datetime1">
              <a:rPr lang="en-US" noProof="0" smtClean="0"/>
              <a:t>6/1/2023</a:t>
            </a:fld>
            <a:endParaRPr lang="en-US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Footer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US" noProof="0" smtClean="0"/>
              <a:pPr/>
              <a:t>‹nr.›</a:t>
            </a:fld>
            <a:endParaRPr lang="en-US" noProof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A845876-4737-DE51-1D11-D607570C9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Mastertitelformat bearbeiten</a:t>
            </a:r>
          </a:p>
        </p:txBody>
      </p:sp>
      <p:sp>
        <p:nvSpPr>
          <p:cNvPr id="2" name="Textplatzhalter 7">
            <a:extLst>
              <a:ext uri="{FF2B5EF4-FFF2-40B4-BE49-F238E27FC236}">
                <a16:creationId xmlns:a16="http://schemas.microsoft.com/office/drawing/2014/main" id="{A2323AA8-525E-A5EC-E123-5C12ECF2E0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27" y="6453337"/>
            <a:ext cx="4860596" cy="191939"/>
          </a:xfrm>
        </p:spPr>
        <p:txBody>
          <a:bodyPr anchor="b"/>
          <a:lstStyle>
            <a:lvl1pPr>
              <a:defRPr sz="600">
                <a:solidFill>
                  <a:schemeClr val="tx2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US" noProof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17196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51">
          <p15:clr>
            <a:srgbClr val="FBAE40"/>
          </p15:clr>
        </p15:guide>
        <p15:guide id="2" pos="2434">
          <p15:clr>
            <a:srgbClr val="FBAE40"/>
          </p15:clr>
        </p15:guide>
        <p15:guide id="3" pos="4929">
          <p15:clr>
            <a:srgbClr val="FBAE40"/>
          </p15:clr>
        </p15:guide>
        <p15:guide id="4" pos="5246">
          <p15:clr>
            <a:srgbClr val="FBAE40"/>
          </p15:clr>
        </p15:guide>
        <p15:guide id="5" pos="3976">
          <p15:clr>
            <a:srgbClr val="FBAE40"/>
          </p15:clr>
        </p15:guide>
        <p15:guide id="6" pos="370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4E75BB-61FF-4F7E-9CDB-A5E34775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D45FE-1B9F-4A39-A56B-7748385796FE}" type="datetime1">
              <a:rPr lang="en-US" smtClean="0"/>
              <a:t>6/1/2023</a:t>
            </a:fld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09AB7D-DBAB-4FFF-BA65-85B95211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Footer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9B7570-0B3E-4F91-B744-978CA7BD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04EF0158-1D69-CABE-2C26-57C0C7BDB8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27" y="6453337"/>
            <a:ext cx="4860596" cy="191939"/>
          </a:xfrm>
        </p:spPr>
        <p:txBody>
          <a:bodyPr anchor="b"/>
          <a:lstStyle>
            <a:lvl1pPr>
              <a:defRPr sz="600">
                <a:solidFill>
                  <a:schemeClr val="tx2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e-DE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535742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pictur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1B9B050E-F518-B3AB-E223-3AB90E99005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9144000" cy="6858000"/>
          </a:xfrm>
          <a:noFill/>
        </p:spPr>
        <p:txBody>
          <a:bodyPr/>
          <a:lstStyle>
            <a:lvl1pPr>
              <a:defRPr sz="375">
                <a:solidFill>
                  <a:schemeClr val="bg2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A845876-4737-DE51-1D11-D607570C9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Mastertitelformat bearbeiten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9688A8D9-9D3E-5993-E142-C2C668BAF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6474" y="5013176"/>
            <a:ext cx="8531051" cy="792088"/>
          </a:xfrm>
        </p:spPr>
        <p:txBody>
          <a:bodyPr anchor="t"/>
          <a:lstStyle>
            <a:lvl1pPr>
              <a:spcAft>
                <a:spcPts val="0"/>
              </a:spcAft>
              <a:defRPr sz="135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Textmasterformat bearbeiten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0AC26D75-2C58-D0AF-C6EE-4CF8240AA8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5527" y="1485265"/>
            <a:ext cx="8531999" cy="3239703"/>
          </a:xfrm>
        </p:spPr>
        <p:txBody>
          <a:bodyPr anchor="b"/>
          <a:lstStyle>
            <a:lvl1pPr>
              <a:defRPr sz="3300"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Mastertextformat bearbeiten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D72A7523-6E66-F166-4BB7-E34CD5DD157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CB60792-2442-4C21-8A56-7533BAF056FC}" type="datetime1">
              <a:rPr lang="en-US" noProof="0" smtClean="0"/>
              <a:t>6/1/2023</a:t>
            </a:fld>
            <a:endParaRPr lang="en-US" noProof="0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C3730F3B-7BA4-6EE1-5943-F765CFAB5D5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noProof="0"/>
              <a:t>Footer</a:t>
            </a: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8D423F4A-0800-5DE4-3215-664A74B597A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42AD375-037F-43D0-B059-5172DA06796A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7645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00" y="1656000"/>
            <a:ext cx="3924000" cy="439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738" y="1656000"/>
            <a:ext cx="3924000" cy="439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66060-2920-4959-8986-814AB84C1DAA}" type="datetime1">
              <a:rPr lang="nl-BE" smtClean="0"/>
              <a:t>1/06/2023</a:t>
            </a:fld>
            <a:endParaRPr lang="nl-NL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WORK AND ORGANISATION STUDIES</a:t>
            </a:r>
            <a:endParaRPr lang="nl-NL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26363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picture orange">
    <p:bg>
      <p:bgPr>
        <a:gradFill>
          <a:gsLst>
            <a:gs pos="50000">
              <a:schemeClr val="accent2"/>
            </a:gs>
            <a:gs pos="0">
              <a:schemeClr val="accent1"/>
            </a:gs>
            <a:gs pos="100000">
              <a:schemeClr val="accent3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1B9B050E-F518-B3AB-E223-3AB90E99005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9144000" cy="6858000"/>
          </a:xfrm>
          <a:gradFill>
            <a:gsLst>
              <a:gs pos="50000">
                <a:schemeClr val="accent2"/>
              </a:gs>
              <a:gs pos="0">
                <a:schemeClr val="accent1"/>
              </a:gs>
              <a:gs pos="100000">
                <a:schemeClr val="accent3"/>
              </a:gs>
            </a:gsLst>
            <a:lin ang="18900000" scaled="0"/>
          </a:gradFill>
        </p:spPr>
        <p:txBody>
          <a:bodyPr/>
          <a:lstStyle>
            <a:lvl1pPr>
              <a:defRPr sz="375">
                <a:solidFill>
                  <a:schemeClr val="bg2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A845876-4737-DE51-1D11-D607570C9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Mastertitelformat bearbeiten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9688A8D9-9D3E-5993-E142-C2C668BAF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6474" y="5013176"/>
            <a:ext cx="8531051" cy="792088"/>
          </a:xfrm>
        </p:spPr>
        <p:txBody>
          <a:bodyPr anchor="t"/>
          <a:lstStyle>
            <a:lvl1pPr>
              <a:spcAft>
                <a:spcPts val="0"/>
              </a:spcAft>
              <a:defRPr sz="135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Textmasterformat bearbeiten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0AC26D75-2C58-D0AF-C6EE-4CF8240AA8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5527" y="1485265"/>
            <a:ext cx="8531999" cy="3239703"/>
          </a:xfrm>
        </p:spPr>
        <p:txBody>
          <a:bodyPr anchor="b"/>
          <a:lstStyle>
            <a:lvl1pPr>
              <a:defRPr sz="33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Mastertextformat bearbeiten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D72A7523-6E66-F166-4BB7-E34CD5DD157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B3CBA38-A674-46DE-A259-CE2781A63703}" type="datetime1">
              <a:rPr lang="en-US" noProof="0" smtClean="0"/>
              <a:t>6/1/2023</a:t>
            </a:fld>
            <a:endParaRPr lang="en-US" noProof="0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C3730F3B-7BA4-6EE1-5943-F765CFAB5D5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Footer</a:t>
            </a: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8D423F4A-0800-5DE4-3215-664A74B597A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497616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picture green">
    <p:bg>
      <p:bgPr>
        <a:gradFill>
          <a:gsLst>
            <a:gs pos="50000">
              <a:schemeClr val="accent5"/>
            </a:gs>
            <a:gs pos="0">
              <a:schemeClr val="accent4"/>
            </a:gs>
            <a:gs pos="100000">
              <a:schemeClr val="accent6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1B9B050E-F518-B3AB-E223-3AB90E99005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9144000" cy="6858000"/>
          </a:xfrm>
          <a:gradFill>
            <a:gsLst>
              <a:gs pos="50000">
                <a:schemeClr val="accent5"/>
              </a:gs>
              <a:gs pos="0">
                <a:schemeClr val="accent4"/>
              </a:gs>
              <a:gs pos="100000">
                <a:schemeClr val="accent6"/>
              </a:gs>
            </a:gsLst>
            <a:lin ang="18900000" scaled="0"/>
          </a:gradFill>
        </p:spPr>
        <p:txBody>
          <a:bodyPr/>
          <a:lstStyle>
            <a:lvl1pPr>
              <a:defRPr sz="375">
                <a:solidFill>
                  <a:schemeClr val="bg2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A845876-4737-DE51-1D11-D607570C9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Mastertitelformat bearbeiten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9688A8D9-9D3E-5993-E142-C2C668BAF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6474" y="5013176"/>
            <a:ext cx="8531051" cy="792088"/>
          </a:xfrm>
        </p:spPr>
        <p:txBody>
          <a:bodyPr anchor="t"/>
          <a:lstStyle>
            <a:lvl1pPr>
              <a:spcAft>
                <a:spcPts val="0"/>
              </a:spcAft>
              <a:defRPr sz="1350" b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Textmasterformat bearbeiten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0AC26D75-2C58-D0AF-C6EE-4CF8240AA8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5527" y="1485265"/>
            <a:ext cx="8531999" cy="3239703"/>
          </a:xfrm>
        </p:spPr>
        <p:txBody>
          <a:bodyPr anchor="b"/>
          <a:lstStyle>
            <a:lvl1pPr>
              <a:defRPr sz="3300">
                <a:solidFill>
                  <a:schemeClr val="tx1"/>
                </a:soli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Mastertextformat bearbeiten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D72A7523-6E66-F166-4BB7-E34CD5DD157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B1DE86F-137E-4011-A73C-09A1DD202E38}" type="datetime1">
              <a:rPr lang="en-US" noProof="0" smtClean="0"/>
              <a:t>6/1/2023</a:t>
            </a:fld>
            <a:endParaRPr lang="en-US" noProof="0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C3730F3B-7BA4-6EE1-5943-F765CFAB5D5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noProof="0"/>
              <a:t>Footer</a:t>
            </a: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8D423F4A-0800-5DE4-3215-664A74B597A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42AD375-037F-43D0-B059-5172DA06796A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020543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pictur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1B9B050E-F518-B3AB-E223-3AB90E99005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9144000" cy="6858000"/>
          </a:xfrm>
          <a:noFill/>
        </p:spPr>
        <p:txBody>
          <a:bodyPr/>
          <a:lstStyle>
            <a:lvl1pPr>
              <a:defRPr sz="375">
                <a:solidFill>
                  <a:schemeClr val="bg2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A845876-4737-DE51-1D11-D607570C9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Mastertitelformat bearbeiten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9688A8D9-9D3E-5993-E142-C2C668BAF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6474" y="5013176"/>
            <a:ext cx="8531051" cy="792088"/>
          </a:xfrm>
        </p:spPr>
        <p:txBody>
          <a:bodyPr anchor="t"/>
          <a:lstStyle>
            <a:lvl1pPr>
              <a:spcAft>
                <a:spcPts val="0"/>
              </a:spcAft>
              <a:defRPr sz="135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Textmasterformat bearbeiten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0AC26D75-2C58-D0AF-C6EE-4CF8240AA8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5527" y="1485265"/>
            <a:ext cx="8531999" cy="3239703"/>
          </a:xfrm>
        </p:spPr>
        <p:txBody>
          <a:bodyPr anchor="b"/>
          <a:lstStyle>
            <a:lvl1pPr>
              <a:defRPr sz="3300" b="1">
                <a:gradFill>
                  <a:gsLst>
                    <a:gs pos="50000">
                      <a:schemeClr val="accent2"/>
                    </a:gs>
                    <a:gs pos="0">
                      <a:schemeClr val="accent1"/>
                    </a:gs>
                    <a:gs pos="99000">
                      <a:schemeClr val="accent3"/>
                    </a:gs>
                  </a:gsLst>
                  <a:lin ang="18900000" scaled="0"/>
                </a:gradFill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noProof="0"/>
              <a:t>Mastertextformat bearbeiten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D72A7523-6E66-F166-4BB7-E34CD5DD157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788E1B-C81E-4C17-9D8E-BEBB1E6D4D6D}" type="datetime1">
              <a:rPr lang="en-US" noProof="0" smtClean="0"/>
              <a:t>6/1/2023</a:t>
            </a:fld>
            <a:endParaRPr lang="en-US" noProof="0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C3730F3B-7BA4-6EE1-5943-F765CFAB5D5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Footer</a:t>
            </a: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8D423F4A-0800-5DE4-3215-664A74B597A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87011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459" y="1656000"/>
            <a:ext cx="3924000" cy="576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3459" y="2339788"/>
            <a:ext cx="3924000" cy="37085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49" y="1656000"/>
            <a:ext cx="3924000" cy="576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49" y="2339789"/>
            <a:ext cx="3924000" cy="37085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8B89E-DB5E-4102-95D9-6FDCCF736E35}" type="datetime1">
              <a:rPr lang="nl-BE" smtClean="0"/>
              <a:t>1/06/2023</a:t>
            </a:fld>
            <a:endParaRPr lang="nl-NL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WORK AND ORGANISATION STUDIES</a:t>
            </a:r>
            <a:endParaRPr lang="nl-NL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720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5CB01-0D8A-4980-AEBD-848E92045FAE}" type="datetime1">
              <a:rPr lang="nl-BE" smtClean="0"/>
              <a:t>1/06/2023</a:t>
            </a:fld>
            <a:endParaRPr lang="nl-NL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WORK AND ORGANISATION STUDIES</a:t>
            </a:r>
            <a:endParaRPr lang="nl-NL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3366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C514B-942A-46A5-999C-40F4EB834E0C}" type="datetime1">
              <a:rPr lang="nl-BE" smtClean="0"/>
              <a:t>1/06/2023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WORK AND ORGANISATION STUDIES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5364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Sl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668772" y="860612"/>
            <a:ext cx="7806456" cy="448517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5698C-BC70-4FFD-BD97-47276B467D3C}" type="datetime1">
              <a:rPr lang="nl-BE" smtClean="0"/>
              <a:t>1/06/2023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WORK AND ORGANISATION STUDIES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8493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13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1.jpe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image" Target="../media/image17.svg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image" Target="../media/image16.png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0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6"/>
          <p:cNvSpPr/>
          <p:nvPr userDrawn="1"/>
        </p:nvSpPr>
        <p:spPr>
          <a:xfrm>
            <a:off x="0" y="6210000"/>
            <a:ext cx="9144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339A9E9F-8C7E-43BF-9B1A-B93D2E258023}" type="datetime1">
              <a:rPr lang="nl-BE" smtClean="0"/>
              <a:t>1/06/2023</a:t>
            </a:fld>
            <a:endParaRPr lang="nl-NL" dirty="0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Afbeelding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200" y="6353999"/>
            <a:ext cx="1008305" cy="360000"/>
          </a:xfrm>
          <a:prstGeom prst="rect">
            <a:avLst/>
          </a:prstGeom>
        </p:spPr>
      </p:pic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286250" y="6210000"/>
            <a:ext cx="369255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DEPARTMENT OF WORK AND ORGANISATION STUDIES</a:t>
            </a:r>
            <a:endParaRPr lang="nl-NL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7991738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00" y="1655999"/>
            <a:ext cx="7991738" cy="439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4497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4" r:id="rId4"/>
    <p:sldLayoutId id="2147483664" r:id="rId5"/>
    <p:sldLayoutId id="2147483665" r:id="rId6"/>
    <p:sldLayoutId id="2147483666" r:id="rId7"/>
    <p:sldLayoutId id="2147483667" r:id="rId8"/>
    <p:sldLayoutId id="2147483676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16" userDrawn="1">
          <p15:clr>
            <a:srgbClr val="F26B43"/>
          </p15:clr>
        </p15:guide>
        <p15:guide id="2" pos="5397" userDrawn="1">
          <p15:clr>
            <a:srgbClr val="F26B43"/>
          </p15:clr>
        </p15:guide>
        <p15:guide id="3" orient="horz" pos="102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0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6"/>
          <p:cNvSpPr/>
          <p:nvPr userDrawn="1"/>
        </p:nvSpPr>
        <p:spPr>
          <a:xfrm>
            <a:off x="0" y="6210000"/>
            <a:ext cx="9144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899EE3BE-A402-45BD-8652-BD82A20640CE}" type="datetime1">
              <a:rPr lang="nl-BE" smtClean="0"/>
              <a:t>1/06/2023</a:t>
            </a:fld>
            <a:endParaRPr lang="nl-NL" dirty="0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Afbeelding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200" y="6353999"/>
            <a:ext cx="1008305" cy="360000"/>
          </a:xfrm>
          <a:prstGeom prst="rect">
            <a:avLst/>
          </a:prstGeom>
        </p:spPr>
      </p:pic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286250" y="6210000"/>
            <a:ext cx="369255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DEPARTMENT OF WORK AND ORGANISATION STUDIES</a:t>
            </a:r>
            <a:endParaRPr lang="nl-NL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7991738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7991738" cy="443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281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2" r:id="rId2"/>
    <p:sldLayoutId id="2147483684" r:id="rId3"/>
    <p:sldLayoutId id="2147483685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5397" userDrawn="1">
          <p15:clr>
            <a:srgbClr val="F26B43"/>
          </p15:clr>
        </p15:guide>
        <p15:guide id="3" orient="horz" pos="381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05000" y="180000"/>
            <a:ext cx="8536500" cy="90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05000" y="1349999"/>
            <a:ext cx="85365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05000" y="6048000"/>
            <a:ext cx="936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4DDCD72-59EE-436D-B435-201699A5BB49}" type="datetimeFigureOut">
              <a:rPr lang="nl-BE" smtClean="0"/>
              <a:pPr/>
              <a:t>1/06/2023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431000" y="6048000"/>
            <a:ext cx="1980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501900" y="6048000"/>
            <a:ext cx="936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0" y="6372000"/>
            <a:ext cx="9144000" cy="4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sz="1350">
              <a:solidFill>
                <a:schemeClr val="accent1"/>
              </a:solidFill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759" y="6047128"/>
            <a:ext cx="1134742" cy="54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6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</p:sldLayoutIdLst>
  <p:txStyles>
    <p:titleStyle>
      <a:lvl1pPr algn="l" defTabSz="685800" rtl="0" eaLnBrk="1" latinLnBrk="0" hangingPunct="1">
        <a:spcBef>
          <a:spcPct val="0"/>
        </a:spcBef>
        <a:buNone/>
        <a:defRPr lang="nl-BE" sz="2700" kern="1200" baseline="0" dirty="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70000" indent="-270000" algn="l" defTabSz="685800" rtl="0" eaLnBrk="1" latinLnBrk="0" hangingPunct="1">
        <a:spcBef>
          <a:spcPts val="435"/>
        </a:spcBef>
        <a:buSzPct val="110000"/>
        <a:buFont typeface="Arial" pitchFamily="34" charset="0"/>
        <a:buChar char="•"/>
        <a:defRPr lang="nl-NL" sz="18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0000" indent="-270272" algn="l" defTabSz="685800" rtl="0" eaLnBrk="1" latinLnBrk="0" hangingPunct="1">
        <a:spcBef>
          <a:spcPts val="435"/>
        </a:spcBef>
        <a:buSzPct val="75000"/>
        <a:buFont typeface="Courier New" pitchFamily="49" charset="0"/>
        <a:buChar char="o"/>
        <a:defRPr lang="nl-NL" sz="18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742500" indent="-202500" algn="l" defTabSz="685800" rtl="0" eaLnBrk="1" latinLnBrk="0" hangingPunct="1">
        <a:spcBef>
          <a:spcPct val="20000"/>
        </a:spcBef>
        <a:buFont typeface="Arial" pitchFamily="34" charset="0"/>
        <a:buChar char="•"/>
        <a:defRPr lang="nl-NL" sz="15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876300" indent="-135000" algn="l" defTabSz="685800" rtl="0" eaLnBrk="1" latinLnBrk="0" hangingPunct="1">
        <a:spcBef>
          <a:spcPts val="285"/>
        </a:spcBef>
        <a:buSzPct val="80000"/>
        <a:buFont typeface="Arial" pitchFamily="34" charset="0"/>
        <a:buChar char="•"/>
        <a:defRPr lang="nl-NL" sz="12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003697" indent="-134541" algn="l" defTabSz="685800" rtl="0" eaLnBrk="1" latinLnBrk="0" hangingPunct="1">
        <a:spcBef>
          <a:spcPts val="285"/>
        </a:spcBef>
        <a:buFont typeface="Arial" pitchFamily="34" charset="0"/>
        <a:buChar char="-"/>
        <a:defRPr lang="nl-BE" sz="1200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Afbeelding 6" descr="PP_CORP_BACKGR_2.jpg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720726" y="0"/>
            <a:ext cx="7920039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0" rIns="0" bIns="72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en typ de tekst</a:t>
            </a:r>
            <a:endParaRPr lang="nl-BE"/>
          </a:p>
        </p:txBody>
      </p:sp>
      <p:sp>
        <p:nvSpPr>
          <p:cNvPr id="2052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720726" y="1438275"/>
            <a:ext cx="7920039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2053" name="Picture 14" descr="KULLOGO_RGB 1CM_PSD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75" y="0"/>
            <a:ext cx="361951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9140" y="6369050"/>
            <a:ext cx="180022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defRPr sz="1200">
                <a:solidFill>
                  <a:srgbClr val="000066"/>
                </a:solidFill>
              </a:defRPr>
            </a:lvl1pPr>
          </a:lstStyle>
          <a:p>
            <a:pPr>
              <a:defRPr/>
            </a:pPr>
            <a:fld id="{670C8756-7DDE-4517-A63C-B5AF5CF059A5}" type="datetimeFigureOut">
              <a:rPr lang="nl-NL"/>
              <a:pPr>
                <a:defRPr/>
              </a:pPr>
              <a:t>1-6-2023</a:t>
            </a:fld>
            <a:endParaRPr lang="nl-NL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78138" y="6369050"/>
            <a:ext cx="35988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20000"/>
              </a:spcBef>
              <a:defRPr sz="1200">
                <a:solidFill>
                  <a:srgbClr val="000066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37365" y="6369050"/>
            <a:ext cx="180022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20000"/>
              </a:spcBef>
              <a:defRPr sz="1200">
                <a:solidFill>
                  <a:srgbClr val="000066"/>
                </a:solidFill>
              </a:defRPr>
            </a:lvl1pPr>
          </a:lstStyle>
          <a:p>
            <a:pPr>
              <a:defRPr/>
            </a:pPr>
            <a:fld id="{3B594199-B9DC-414E-B6B1-4FDB9A3719C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295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182B5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182B52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182B52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182B52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182B5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D5139786-7EB0-A49B-4D10-8ACF9A2129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 t="48691" r="26161"/>
          <a:stretch/>
        </p:blipFill>
        <p:spPr>
          <a:xfrm flipV="1">
            <a:off x="7779190" y="5516990"/>
            <a:ext cx="1364810" cy="1341011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05526" y="1485264"/>
            <a:ext cx="8532000" cy="43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190402" y="6453336"/>
            <a:ext cx="432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600" b="0">
                <a:solidFill>
                  <a:schemeClr val="tx2"/>
                </a:solidFill>
                <a:latin typeface="+mn-lt"/>
              </a:defRPr>
            </a:lvl1pPr>
          </a:lstStyle>
          <a:p>
            <a:fld id="{3209C930-72B1-48FC-9B02-82204C755C22}" type="datetime1">
              <a:rPr lang="en-US" smtClean="0"/>
              <a:t>6/1/2023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166111" y="6453336"/>
            <a:ext cx="2970238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6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de-CH"/>
              <a:t>Footer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22426" y="6453336"/>
            <a:ext cx="216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600" b="1">
                <a:solidFill>
                  <a:schemeClr val="tx2"/>
                </a:solidFill>
                <a:latin typeface="+mj-lt"/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itelplatzhalter 6">
            <a:extLst>
              <a:ext uri="{FF2B5EF4-FFF2-40B4-BE49-F238E27FC236}">
                <a16:creationId xmlns:a16="http://schemas.microsoft.com/office/drawing/2014/main" id="{40A413DE-210A-3940-8D62-A752E51C3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26" y="476784"/>
            <a:ext cx="8532000" cy="57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27922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</p:sldLayoutIdLst>
  <p:hf hd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spcAft>
          <a:spcPts val="450"/>
        </a:spcAft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+mj-lt"/>
        <a:buNone/>
        <a:defRPr sz="1350" b="0" kern="1200" spc="-15" baseline="0">
          <a:solidFill>
            <a:schemeClr val="tx1"/>
          </a:solidFill>
          <a:latin typeface="+mn-lt"/>
          <a:ea typeface="+mn-ea"/>
          <a:cs typeface="+mn-cs"/>
        </a:defRPr>
      </a:lvl1pPr>
      <a:lvl2pPr marL="162000" indent="-162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SzPct val="100000"/>
        <a:buFont typeface="Arial" panose="020B0604020202020204" pitchFamily="34" charset="0"/>
        <a:buChar char="•"/>
        <a:defRPr sz="1350" kern="1200" spc="-15" baseline="0">
          <a:solidFill>
            <a:schemeClr val="tx1"/>
          </a:solidFill>
          <a:latin typeface="+mn-lt"/>
          <a:ea typeface="+mn-ea"/>
          <a:cs typeface="+mn-cs"/>
        </a:defRPr>
      </a:lvl2pPr>
      <a:lvl3pPr marL="324000" indent="-162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SzPct val="100000"/>
        <a:buFont typeface="Arial" panose="020B0604020202020204" pitchFamily="34" charset="0"/>
        <a:buChar char="•"/>
        <a:defRPr sz="1350" kern="1200" spc="-15" baseline="0">
          <a:solidFill>
            <a:schemeClr val="tx1"/>
          </a:solidFill>
          <a:latin typeface="+mn-lt"/>
          <a:ea typeface="+mn-ea"/>
          <a:cs typeface="+mn-cs"/>
        </a:defRPr>
      </a:lvl3pPr>
      <a:lvl4pPr marL="486000" indent="-162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SzPct val="100000"/>
        <a:buFont typeface="Arial" panose="020B0604020202020204" pitchFamily="34" charset="0"/>
        <a:buChar char="•"/>
        <a:defRPr sz="1350" kern="1200" spc="-15" baseline="0">
          <a:solidFill>
            <a:schemeClr val="tx1"/>
          </a:solidFill>
          <a:latin typeface="+mn-lt"/>
          <a:ea typeface="+mn-ea"/>
          <a:cs typeface="+mn-cs"/>
        </a:defRPr>
      </a:lvl4pPr>
      <a:lvl5pPr marL="648000" indent="-162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SzPct val="100000"/>
        <a:buFont typeface="Arial" panose="020B0604020202020204" pitchFamily="34" charset="0"/>
        <a:buChar char="•"/>
        <a:defRPr sz="1350" kern="1200" spc="-15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  <p15:guide id="4" pos="7423">
          <p15:clr>
            <a:srgbClr val="F26B43"/>
          </p15:clr>
        </p15:guide>
        <p15:guide id="5" orient="horz" pos="3657">
          <p15:clr>
            <a:srgbClr val="F26B43"/>
          </p15:clr>
        </p15:guide>
        <p15:guide id="7" orient="horz" pos="4186">
          <p15:clr>
            <a:srgbClr val="F26B43"/>
          </p15:clr>
        </p15:guide>
        <p15:guide id="8" orient="horz" pos="93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7" Type="http://schemas.openxmlformats.org/officeDocument/2006/relationships/chart" Target="../charts/chart16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38.xml"/><Relationship Id="rId6" Type="http://schemas.openxmlformats.org/officeDocument/2006/relationships/chart" Target="../charts/chart15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7" Type="http://schemas.openxmlformats.org/officeDocument/2006/relationships/chart" Target="../charts/chart25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38.xml"/><Relationship Id="rId6" Type="http://schemas.openxmlformats.org/officeDocument/2006/relationships/chart" Target="../charts/chart24.xml"/><Relationship Id="rId5" Type="http://schemas.openxmlformats.org/officeDocument/2006/relationships/chart" Target="../charts/chart23.xml"/><Relationship Id="rId4" Type="http://schemas.openxmlformats.org/officeDocument/2006/relationships/chart" Target="../charts/char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0.png"/><Relationship Id="rId11" Type="http://schemas.openxmlformats.org/officeDocument/2006/relationships/image" Target="../media/image75.svg"/><Relationship Id="rId5" Type="http://schemas.openxmlformats.org/officeDocument/2006/relationships/image" Target="../media/image69.sv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el 41">
            <a:extLst>
              <a:ext uri="{FF2B5EF4-FFF2-40B4-BE49-F238E27FC236}">
                <a16:creationId xmlns:a16="http://schemas.microsoft.com/office/drawing/2014/main" id="{DC976EE7-8405-440C-81D8-61F8C0604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26" y="2942976"/>
            <a:ext cx="8532000" cy="1458000"/>
          </a:xfrm>
        </p:spPr>
        <p:txBody>
          <a:bodyPr/>
          <a:lstStyle/>
          <a:p>
            <a:r>
              <a:rPr lang="en-US" dirty="0"/>
              <a:t>Doctoral Research: Employee Reactions to Talent Management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607AF9E-5266-DDBA-3B84-03C18D9602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Dr. Anand van Zelderen</a:t>
            </a:r>
          </a:p>
          <a:p>
            <a:r>
              <a:rPr lang="en-US" dirty="0"/>
              <a:t>Director of the Future of Work Virtual Reality Metaverse Lab </a:t>
            </a:r>
          </a:p>
          <a:p>
            <a:r>
              <a:rPr lang="en-US" dirty="0"/>
              <a:t>Senior Research Associate Organizational Behavior</a:t>
            </a:r>
          </a:p>
          <a:p>
            <a:endParaRPr lang="en-US" b="1" dirty="0"/>
          </a:p>
          <a:p>
            <a:r>
              <a:rPr lang="en-US" b="1" dirty="0"/>
              <a:t>www.leadthefuture.org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F2F9321-3FFA-B0D6-DE58-85316130FA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Brussels, 6 June 2023</a:t>
            </a:r>
          </a:p>
        </p:txBody>
      </p:sp>
      <p:pic>
        <p:nvPicPr>
          <p:cNvPr id="5" name="Picture 4" descr="A blue and whit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11589D57-0CC7-6391-89DE-A36035A6E5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079" y="5820792"/>
            <a:ext cx="1357039" cy="48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41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arrow on a line ma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000"/>
            <a:ext cx="9144000" cy="6096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3812" y="1368000"/>
            <a:ext cx="8176114" cy="2158776"/>
          </a:xfrm>
          <a:prstGeom prst="rect">
            <a:avLst/>
          </a:prstGeom>
          <a:solidFill>
            <a:srgbClr val="1D8DB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100" b="1" dirty="0">
                <a:solidFill>
                  <a:schemeClr val="bg1"/>
                </a:solidFill>
                <a:latin typeface="+mj-lt"/>
              </a:rPr>
              <a:t>HARNESSING </a:t>
            </a:r>
            <a:r>
              <a:rPr lang="nl-BE" sz="3100" b="1" dirty="0">
                <a:solidFill>
                  <a:schemeClr val="bg1"/>
                </a:solidFill>
                <a:latin typeface="+mj-lt"/>
              </a:rPr>
              <a:t>THE GENIUS EFFECT IN ELITE ORGANIZATIONAL TALENT PROGRAMS:</a:t>
            </a:r>
            <a:br>
              <a:rPr lang="nl-BE" sz="3100" b="1" dirty="0">
                <a:solidFill>
                  <a:schemeClr val="bg1"/>
                </a:solidFill>
                <a:latin typeface="+mj-lt"/>
              </a:rPr>
            </a:br>
            <a:r>
              <a:rPr lang="nl-BE" sz="1600" b="1" dirty="0">
                <a:solidFill>
                  <a:schemeClr val="bg1"/>
                </a:solidFill>
                <a:latin typeface="+mj-lt"/>
              </a:rPr>
              <a:t>CAN EXCLUSIVE, SECRET TALENT POOLS LEAD TO BETTER EMPLOYEE REACTIONS?</a:t>
            </a:r>
            <a:endParaRPr lang="nl-BE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44276" y="6210000"/>
            <a:ext cx="6234524" cy="648000"/>
          </a:xfrm>
        </p:spPr>
        <p:txBody>
          <a:bodyPr/>
          <a:lstStyle/>
          <a:p>
            <a:r>
              <a:rPr lang="en-US" spc="300" dirty="0">
                <a:latin typeface="+mj-lt"/>
              </a:rPr>
              <a:t>DEPARTMENT OF WORK AND ORGANISATION STUDIES</a:t>
            </a:r>
            <a:endParaRPr lang="nl-NL" spc="300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3812" y="3670776"/>
            <a:ext cx="8176114" cy="360000"/>
          </a:xfrm>
          <a:prstGeom prst="rect">
            <a:avLst/>
          </a:prstGeom>
          <a:solidFill>
            <a:srgbClr val="1D8DB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+mj-lt"/>
              </a:rPr>
              <a:t>V</a:t>
            </a:r>
            <a:r>
              <a:rPr lang="nl-BE" sz="1600" b="1" dirty="0" err="1">
                <a:solidFill>
                  <a:schemeClr val="bg1"/>
                </a:solidFill>
                <a:latin typeface="+mj-lt"/>
              </a:rPr>
              <a:t>an</a:t>
            </a:r>
            <a:r>
              <a:rPr lang="nl-BE" sz="1600" b="1" dirty="0">
                <a:solidFill>
                  <a:schemeClr val="bg1"/>
                </a:solidFill>
                <a:latin typeface="+mj-lt"/>
              </a:rPr>
              <a:t> Zelderen, Dries, &amp; </a:t>
            </a:r>
            <a:r>
              <a:rPr lang="nl-BE" sz="1600" b="1" dirty="0" err="1">
                <a:solidFill>
                  <a:schemeClr val="bg1"/>
                </a:solidFill>
                <a:latin typeface="+mj-lt"/>
              </a:rPr>
              <a:t>Marescaux</a:t>
            </a:r>
            <a:endParaRPr lang="nl-BE" sz="16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3812" y="864000"/>
            <a:ext cx="8176114" cy="360000"/>
          </a:xfrm>
          <a:prstGeom prst="rect">
            <a:avLst/>
          </a:prstGeom>
          <a:solidFill>
            <a:srgbClr val="1D8DB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nl-BE" sz="1600" b="1" dirty="0">
                <a:solidFill>
                  <a:schemeClr val="bg1"/>
                </a:solidFill>
                <a:latin typeface="+mj-lt"/>
              </a:rPr>
              <a:t>- PAPER 1 - </a:t>
            </a:r>
          </a:p>
        </p:txBody>
      </p:sp>
    </p:spTree>
    <p:extLst>
      <p:ext uri="{BB962C8B-B14F-4D97-AF65-F5344CB8AC3E}">
        <p14:creationId xmlns:p14="http://schemas.microsoft.com/office/powerpoint/2010/main" val="1582118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288713-F19D-A33B-B961-E9285BC4DD30}"/>
              </a:ext>
            </a:extLst>
          </p:cNvPr>
          <p:cNvSpPr txBox="1"/>
          <p:nvPr/>
        </p:nvSpPr>
        <p:spPr>
          <a:xfrm>
            <a:off x="430935" y="376334"/>
            <a:ext cx="4307381" cy="49980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600" b="1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COMPARISON THEORY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b="1" dirty="0">
              <a:solidFill>
                <a:srgbClr val="1E1E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b="1" dirty="0">
              <a:solidFill>
                <a:srgbClr val="1E1E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Basic Premise</a:t>
            </a:r>
            <a:br>
              <a:rPr lang="en-US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 individual compares him/herself with others to assess, or validate, the views one has of him- or herself </a:t>
            </a:r>
            <a:r>
              <a:rPr lang="en-US" i="1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(Festinger, 1954)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dirty="0">
              <a:solidFill>
                <a:srgbClr val="1E1E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dirty="0">
              <a:solidFill>
                <a:srgbClr val="1E1E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Upward</a:t>
            </a:r>
          </a:p>
          <a:p>
            <a:pPr lvl="1"/>
            <a:r>
              <a:rPr lang="en-US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Intimidated, envious, lower self-worth</a:t>
            </a:r>
            <a:br>
              <a:rPr lang="en-US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solidFill>
                <a:srgbClr val="1E1E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Downward</a:t>
            </a:r>
          </a:p>
          <a:p>
            <a:pPr lvl="1"/>
            <a:r>
              <a:rPr lang="en-US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Proud, higher self-worth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dirty="0">
              <a:solidFill>
                <a:srgbClr val="1E1E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endParaRPr lang="en-US" b="1" dirty="0">
              <a:solidFill>
                <a:srgbClr val="1E1E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do we (generally) compare with?</a:t>
            </a:r>
          </a:p>
          <a:p>
            <a:pPr marL="514350" lvl="1"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Similar; age/gender</a:t>
            </a:r>
          </a:p>
          <a:p>
            <a:pPr marL="514350" lvl="1"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Relevant; field/organization</a:t>
            </a:r>
          </a:p>
          <a:p>
            <a:pPr marL="514350" lvl="1" defTabSz="914400">
              <a:lnSpc>
                <a:spcPct val="90000"/>
              </a:lnSpc>
              <a:spcAft>
                <a:spcPts val="600"/>
              </a:spcAft>
            </a:pPr>
            <a:r>
              <a:rPr lang="en-US" u="sng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Distance</a:t>
            </a:r>
            <a:r>
              <a:rPr lang="en-US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difference in performance level</a:t>
            </a: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1E1E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1E1E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1E1E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84" name="Rectangle 7183">
            <a:extLst>
              <a:ext uri="{FF2B5EF4-FFF2-40B4-BE49-F238E27FC236}">
                <a16:creationId xmlns:a16="http://schemas.microsoft.com/office/drawing/2014/main" id="{A98BC887-4916-4227-9F48-3B078D23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9365" y="0"/>
            <a:ext cx="4174635" cy="6858000"/>
          </a:xfrm>
          <a:prstGeom prst="rect">
            <a:avLst/>
          </a:prstGeom>
          <a:solidFill>
            <a:srgbClr val="876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6" name="Rounded Rectangle 9">
            <a:extLst>
              <a:ext uri="{FF2B5EF4-FFF2-40B4-BE49-F238E27FC236}">
                <a16:creationId xmlns:a16="http://schemas.microsoft.com/office/drawing/2014/main" id="{1AD6DCFA-0E71-4650-A5E4-3C20E73EB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2839" y="484632"/>
            <a:ext cx="346527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5 Telltale Signs That You're the Target of Envy | Psychology Today">
            <a:extLst>
              <a:ext uri="{FF2B5EF4-FFF2-40B4-BE49-F238E27FC236}">
                <a16:creationId xmlns:a16="http://schemas.microsoft.com/office/drawing/2014/main" id="{2870DD18-EFB0-DE1D-456F-A85923E85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5" r="15639" b="-5"/>
          <a:stretch/>
        </p:blipFill>
        <p:spPr bwMode="auto">
          <a:xfrm>
            <a:off x="5572867" y="803050"/>
            <a:ext cx="2994195" cy="20154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A0D06E-9DD7-06EE-F61D-037582265F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" r="-6" b="-6"/>
          <a:stretch/>
        </p:blipFill>
        <p:spPr>
          <a:xfrm>
            <a:off x="5572870" y="3006092"/>
            <a:ext cx="2994194" cy="2893651"/>
          </a:xfrm>
          <a:prstGeom prst="rect">
            <a:avLst/>
          </a:prstGeom>
        </p:spPr>
      </p:pic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34328" y="6373928"/>
            <a:ext cx="547534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en-US" sz="900" kern="1200" spc="300" dirty="0">
                <a:latin typeface="Calibri" panose="020F0502020204030204" pitchFamily="34" charset="0"/>
                <a:cs typeface="Calibri" panose="020F0502020204030204" pitchFamily="34" charset="0"/>
              </a:rPr>
              <a:t>DEPARTMENT OF WORK AND ORGANISATION STUDIES, KU LEUVEN</a:t>
            </a:r>
          </a:p>
        </p:txBody>
      </p:sp>
    </p:spTree>
    <p:extLst>
      <p:ext uri="{BB962C8B-B14F-4D97-AF65-F5344CB8AC3E}">
        <p14:creationId xmlns:p14="http://schemas.microsoft.com/office/powerpoint/2010/main" val="2578931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fbeeldingsresultaat voor genius">
            <a:extLst>
              <a:ext uri="{FF2B5EF4-FFF2-40B4-BE49-F238E27FC236}">
                <a16:creationId xmlns:a16="http://schemas.microsoft.com/office/drawing/2014/main" id="{B4DD66B3-EC6A-6EDC-920A-B581E133A8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15625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4147794-66B7-4CDE-BC75-BBDC48B2F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9610" y="0"/>
            <a:ext cx="5788590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09AF39-558A-A583-83E0-F3A625BD30A3}"/>
              </a:ext>
            </a:extLst>
          </p:cNvPr>
          <p:cNvSpPr txBox="1"/>
          <p:nvPr/>
        </p:nvSpPr>
        <p:spPr>
          <a:xfrm>
            <a:off x="3038166" y="1212980"/>
            <a:ext cx="5331393" cy="4986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Genius Effect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100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Exaggerating the competencies of outperformers to make them more </a:t>
            </a:r>
            <a:r>
              <a:rPr lang="en-US" sz="2100" b="1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distant </a:t>
            </a:r>
            <a:br>
              <a:rPr lang="en-US" sz="2100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i="1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100" i="1" dirty="0" err="1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Alicke</a:t>
            </a:r>
            <a:r>
              <a:rPr lang="en-US" sz="2100" i="1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00" i="1" dirty="0" err="1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LoSchiavo</a:t>
            </a:r>
            <a:r>
              <a:rPr lang="en-US" sz="2100" i="1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00" i="1" dirty="0" err="1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Zerbst</a:t>
            </a:r>
            <a:r>
              <a:rPr lang="en-US" sz="2100" i="1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&amp; Zhang, 1997)</a:t>
            </a: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1E1E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100" b="1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Genius</a:t>
            </a:r>
            <a:r>
              <a:rPr lang="en-US" sz="2100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 person endowed with </a:t>
            </a:r>
            <a:r>
              <a:rPr lang="en-US" sz="2100" b="1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extraordinary </a:t>
            </a:r>
            <a:r>
              <a:rPr lang="en-US" sz="2100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(i.e., top 2%) mental </a:t>
            </a:r>
            <a:r>
              <a:rPr lang="en-US" sz="2100" b="1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superiority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100" b="1" dirty="0">
              <a:solidFill>
                <a:srgbClr val="1E1E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GB" sz="2100" b="1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Prediction</a:t>
            </a:r>
            <a:r>
              <a:rPr lang="en-GB" sz="2100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The </a:t>
            </a:r>
            <a:r>
              <a:rPr lang="en-GB" sz="2100" b="1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 exclusive </a:t>
            </a:r>
            <a:r>
              <a:rPr lang="en-GB" sz="2100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program, the less likely employees can </a:t>
            </a:r>
            <a:r>
              <a:rPr lang="en-GB" sz="2100" b="1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justify</a:t>
            </a:r>
            <a:r>
              <a:rPr lang="en-GB" sz="2100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internalise the genius effect</a:t>
            </a:r>
            <a:endParaRPr lang="en-US" sz="2100" dirty="0">
              <a:solidFill>
                <a:srgbClr val="1E1E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1E1E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1E1E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447107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ea typeface="+mn-ea"/>
                <a:cs typeface="+mn-cs"/>
              </a:rPr>
              <a:t>DEPARTMENT OF WORK AND ORGANISATION STUDIES, KU LEUVEN</a:t>
            </a:r>
            <a:endParaRPr lang="en-US" kern="1200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202E79-1236-4DF8-9921-F47A0B079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6219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43050" y="6210000"/>
            <a:ext cx="6435750" cy="648000"/>
          </a:xfrm>
        </p:spPr>
        <p:txBody>
          <a:bodyPr/>
          <a:lstStyle/>
          <a:p>
            <a:r>
              <a:rPr lang="en-US" spc="300" dirty="0">
                <a:latin typeface="+mj-lt"/>
              </a:rPr>
              <a:t>DEPARTMENT OF WORK AND ORGANISATION STUDIES</a:t>
            </a:r>
            <a:endParaRPr lang="nl-NL" spc="300" dirty="0"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6593" y="1415143"/>
            <a:ext cx="8761082" cy="2079889"/>
            <a:chOff x="176593" y="264695"/>
            <a:chExt cx="8761082" cy="2636263"/>
          </a:xfrm>
        </p:grpSpPr>
        <p:sp>
          <p:nvSpPr>
            <p:cNvPr id="8" name="Rectangle 7"/>
            <p:cNvSpPr/>
            <p:nvPr/>
          </p:nvSpPr>
          <p:spPr>
            <a:xfrm>
              <a:off x="176593" y="1327115"/>
              <a:ext cx="2700000" cy="1573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1600" b="1" dirty="0">
                  <a:solidFill>
                    <a:srgbClr val="1E1E1E"/>
                  </a:solidFill>
                  <a:latin typeface="+mj-lt"/>
                </a:rPr>
                <a:t>Managers’ Talent </a:t>
              </a:r>
              <a:r>
                <a:rPr lang="nl-BE" sz="1600" b="1" dirty="0" err="1">
                  <a:solidFill>
                    <a:srgbClr val="1E1E1E"/>
                  </a:solidFill>
                  <a:latin typeface="+mj-lt"/>
                </a:rPr>
                <a:t>Philosophies</a:t>
              </a:r>
              <a:endParaRPr lang="nl-BE" sz="1600" b="1" dirty="0">
                <a:solidFill>
                  <a:srgbClr val="1E1E1E"/>
                </a:solidFill>
                <a:latin typeface="+mj-l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207134" y="1327115"/>
              <a:ext cx="2700000" cy="1567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1E1E1E"/>
                  </a:solidFill>
                  <a:latin typeface="+mj-lt"/>
                </a:rPr>
                <a:t>Non-talent Reactions</a:t>
              </a:r>
              <a:endParaRPr lang="nl-BE" sz="1600" b="1" i="1" dirty="0">
                <a:solidFill>
                  <a:srgbClr val="1E1E1E"/>
                </a:solidFill>
                <a:latin typeface="+mj-lt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37675" y="1327115"/>
              <a:ext cx="2700000" cy="1567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1E1E1E"/>
                  </a:solidFill>
                  <a:latin typeface="+mj-lt"/>
                </a:rPr>
                <a:t>Talent Reactions</a:t>
              </a:r>
              <a:endParaRPr lang="nl-BE" sz="1600" b="1" dirty="0">
                <a:solidFill>
                  <a:srgbClr val="1E1E1E"/>
                </a:solidFill>
                <a:latin typeface="+mj-l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6593" y="264695"/>
              <a:ext cx="2700000" cy="8301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b="1" dirty="0">
                  <a:latin typeface="+mj-lt"/>
                </a:rPr>
                <a:t>STUDY 1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207134" y="264695"/>
              <a:ext cx="2700000" cy="8301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b="1" dirty="0">
                  <a:latin typeface="+mj-lt"/>
                </a:rPr>
                <a:t>STUDY 2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237675" y="264695"/>
              <a:ext cx="2700000" cy="8301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b="1" dirty="0">
                  <a:latin typeface="+mj-lt"/>
                </a:rPr>
                <a:t>STUDY 3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272845" y="181850"/>
            <a:ext cx="8583561" cy="900000"/>
          </a:xfrm>
          <a:prstGeom prst="rect">
            <a:avLst/>
          </a:prstGeom>
          <a:solidFill>
            <a:srgbClr val="1D8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+mj-lt"/>
              </a:rPr>
              <a:t>STUDY DESIGN</a:t>
            </a:r>
            <a:endParaRPr lang="nl-BE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2746731" y="1460949"/>
            <a:ext cx="590266" cy="56335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76593" y="3678259"/>
            <a:ext cx="2700000" cy="2210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1E1E1E"/>
                </a:solidFill>
                <a:latin typeface="+mj-lt"/>
              </a:rPr>
              <a:t>179 Talent Managers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1E1E1E"/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i="1" dirty="0">
                <a:solidFill>
                  <a:srgbClr val="1E1E1E"/>
                </a:solidFill>
                <a:latin typeface="+mj-lt"/>
              </a:rPr>
              <a:t>Are they worried about negative reactions?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1400" i="1" dirty="0">
              <a:solidFill>
                <a:srgbClr val="1E1E1E"/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i="1" dirty="0">
                <a:solidFill>
                  <a:srgbClr val="1E1E1E"/>
                </a:solidFill>
                <a:latin typeface="+mj-lt"/>
              </a:rPr>
              <a:t>Do they accurately predict employee reactions?</a:t>
            </a:r>
            <a:endParaRPr lang="nl-BE" sz="1400" i="1" dirty="0">
              <a:solidFill>
                <a:srgbClr val="1E1E1E"/>
              </a:solidFill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14625" y="3673589"/>
            <a:ext cx="2700000" cy="2215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1E1E1E"/>
                </a:solidFill>
                <a:latin typeface="+mj-lt"/>
              </a:rPr>
              <a:t>576 Employees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1E1E1E"/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1400" i="1" dirty="0">
                <a:solidFill>
                  <a:srgbClr val="1E1E1E"/>
                </a:solidFill>
                <a:latin typeface="+mj-lt"/>
              </a:rPr>
              <a:t>How do non-talents actually react?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1400" i="1" dirty="0">
              <a:solidFill>
                <a:srgbClr val="1E1E1E"/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BE" sz="1400" i="1" dirty="0" err="1">
                <a:solidFill>
                  <a:srgbClr val="1E1E1E"/>
                </a:solidFill>
                <a:latin typeface="+mj-lt"/>
              </a:rPr>
              <a:t>What</a:t>
            </a:r>
            <a:r>
              <a:rPr lang="nl-BE" sz="1400" i="1" dirty="0">
                <a:solidFill>
                  <a:srgbClr val="1E1E1E"/>
                </a:solidFill>
                <a:latin typeface="+mj-lt"/>
              </a:rPr>
              <a:t> </a:t>
            </a:r>
            <a:r>
              <a:rPr lang="nl-BE" sz="1400" i="1" dirty="0" err="1">
                <a:solidFill>
                  <a:srgbClr val="1E1E1E"/>
                </a:solidFill>
                <a:latin typeface="+mj-lt"/>
              </a:rPr>
              <a:t>if</a:t>
            </a:r>
            <a:r>
              <a:rPr lang="nl-BE" sz="1400" i="1" dirty="0">
                <a:solidFill>
                  <a:srgbClr val="1E1E1E"/>
                </a:solidFill>
                <a:latin typeface="+mj-lt"/>
              </a:rPr>
              <a:t> </a:t>
            </a:r>
            <a:r>
              <a:rPr lang="nl-BE" sz="1400" i="1" dirty="0" err="1">
                <a:solidFill>
                  <a:srgbClr val="1E1E1E"/>
                </a:solidFill>
                <a:latin typeface="+mj-lt"/>
              </a:rPr>
              <a:t>they</a:t>
            </a:r>
            <a:r>
              <a:rPr lang="nl-BE" sz="1400" i="1" dirty="0">
                <a:solidFill>
                  <a:srgbClr val="1E1E1E"/>
                </a:solidFill>
                <a:latin typeface="+mj-lt"/>
              </a:rPr>
              <a:t> do </a:t>
            </a:r>
            <a:r>
              <a:rPr lang="nl-BE" sz="1400" i="1" dirty="0" err="1">
                <a:solidFill>
                  <a:srgbClr val="1E1E1E"/>
                </a:solidFill>
                <a:latin typeface="+mj-lt"/>
              </a:rPr>
              <a:t>not</a:t>
            </a:r>
            <a:r>
              <a:rPr lang="nl-BE" sz="1400" i="1" dirty="0">
                <a:solidFill>
                  <a:srgbClr val="1E1E1E"/>
                </a:solidFill>
                <a:latin typeface="+mj-lt"/>
              </a:rPr>
              <a:t> </a:t>
            </a:r>
            <a:r>
              <a:rPr lang="nl-BE" sz="1400" i="1" dirty="0" err="1">
                <a:solidFill>
                  <a:srgbClr val="1E1E1E"/>
                </a:solidFill>
                <a:latin typeface="+mj-lt"/>
              </a:rPr>
              <a:t>know</a:t>
            </a:r>
            <a:r>
              <a:rPr lang="nl-BE" sz="1400" i="1" dirty="0">
                <a:solidFill>
                  <a:srgbClr val="1E1E1E"/>
                </a:solidFill>
                <a:latin typeface="+mj-lt"/>
              </a:rPr>
              <a:t> </a:t>
            </a:r>
            <a:r>
              <a:rPr lang="nl-BE" sz="1400" i="1" dirty="0" err="1">
                <a:solidFill>
                  <a:srgbClr val="1E1E1E"/>
                </a:solidFill>
                <a:latin typeface="+mj-lt"/>
              </a:rPr>
              <a:t>their</a:t>
            </a:r>
            <a:r>
              <a:rPr lang="nl-BE" sz="1400" i="1" dirty="0">
                <a:solidFill>
                  <a:srgbClr val="1E1E1E"/>
                </a:solidFill>
                <a:latin typeface="+mj-lt"/>
              </a:rPr>
              <a:t> (</a:t>
            </a:r>
            <a:r>
              <a:rPr lang="nl-BE" sz="1400" i="1" dirty="0" err="1">
                <a:solidFill>
                  <a:srgbClr val="1E1E1E"/>
                </a:solidFill>
                <a:latin typeface="+mj-lt"/>
              </a:rPr>
              <a:t>lack</a:t>
            </a:r>
            <a:r>
              <a:rPr lang="nl-BE" sz="1400" i="1" dirty="0">
                <a:solidFill>
                  <a:srgbClr val="1E1E1E"/>
                </a:solidFill>
                <a:latin typeface="+mj-lt"/>
              </a:rPr>
              <a:t> of) talent status?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237675" y="3673589"/>
            <a:ext cx="2700000" cy="2215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1E1E1E"/>
                </a:solidFill>
                <a:latin typeface="+mj-lt"/>
              </a:rPr>
              <a:t>306 Employees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1E1E1E"/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1400" i="1" dirty="0">
                <a:solidFill>
                  <a:srgbClr val="1E1E1E"/>
                </a:solidFill>
                <a:latin typeface="+mj-lt"/>
              </a:rPr>
              <a:t>How do talents actually react?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1400" i="1" dirty="0">
              <a:solidFill>
                <a:srgbClr val="1E1E1E"/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1400" i="1" dirty="0">
                <a:solidFill>
                  <a:srgbClr val="1E1E1E"/>
                </a:solidFill>
                <a:latin typeface="+mj-lt"/>
              </a:rPr>
              <a:t>What is the ideal talent program design?</a:t>
            </a:r>
            <a:endParaRPr lang="nl-BE" sz="1200" i="1" dirty="0">
              <a:solidFill>
                <a:srgbClr val="1E1E1E"/>
              </a:solidFill>
              <a:latin typeface="+mj-lt"/>
            </a:endParaRPr>
          </a:p>
        </p:txBody>
      </p:sp>
      <p:sp>
        <p:nvSpPr>
          <p:cNvPr id="18" name="Right Arrow 3">
            <a:extLst>
              <a:ext uri="{FF2B5EF4-FFF2-40B4-BE49-F238E27FC236}">
                <a16:creationId xmlns:a16="http://schemas.microsoft.com/office/drawing/2014/main" id="{B67F3CBF-DB42-04F4-A464-B1FE750338C6}"/>
              </a:ext>
            </a:extLst>
          </p:cNvPr>
          <p:cNvSpPr/>
          <p:nvPr/>
        </p:nvSpPr>
        <p:spPr>
          <a:xfrm>
            <a:off x="5807005" y="1460948"/>
            <a:ext cx="590266" cy="56335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680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77888" y="9331945"/>
            <a:ext cx="9144000" cy="2718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2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76200" y="-4699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" name="AutoShape 4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228600" y="-3175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AutoShape 6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381000" y="-1651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 bwMode="auto">
          <a:xfrm>
            <a:off x="0" y="0"/>
            <a:ext cx="9144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0" rIns="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Arial" charset="0"/>
              </a:rPr>
              <a:t>Manager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itchFamily="18" charset="0"/>
                <a:ea typeface="+mj-ea"/>
                <a:cs typeface="Arial" charset="0"/>
              </a:rPr>
              <a:t>Results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itchFamily="18" charset="0"/>
              <a:ea typeface="+mj-ea"/>
              <a:cs typeface="Arial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4211960" y="1718966"/>
          <a:ext cx="4572000" cy="4734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21660" y="1257301"/>
            <a:ext cx="3186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Talent Philosophies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829" y="4047733"/>
            <a:ext cx="3767966" cy="26216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632289"/>
            <a:ext cx="3581836" cy="250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46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77888" y="9331945"/>
            <a:ext cx="9144000" cy="2718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2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76200" y="-4699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" name="AutoShape 4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228600" y="-3175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AutoShape 6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381000" y="-1651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 bwMode="auto">
          <a:xfrm>
            <a:off x="0" y="0"/>
            <a:ext cx="9144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0" rIns="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Arial" charset="0"/>
              </a:rPr>
              <a:t>Manager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itchFamily="18" charset="0"/>
                <a:ea typeface="+mj-ea"/>
                <a:cs typeface="Arial" charset="0"/>
              </a:rPr>
              <a:t>Results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itchFamily="18" charset="0"/>
              <a:ea typeface="+mj-ea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257300"/>
            <a:ext cx="8782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Expected desire to be a talent at various % of inclusivity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381000" y="1729340"/>
          <a:ext cx="8367464" cy="4796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3317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77888" y="9331945"/>
            <a:ext cx="9144000" cy="2718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2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76200" y="-4699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" name="AutoShape 4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228600" y="-3175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AutoShape 6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381000" y="-1651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 bwMode="auto">
          <a:xfrm>
            <a:off x="0" y="0"/>
            <a:ext cx="9144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0" rIns="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Arial" charset="0"/>
              </a:rPr>
              <a:t>Manager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itchFamily="18" charset="0"/>
                <a:ea typeface="+mj-ea"/>
                <a:cs typeface="Arial" charset="0"/>
              </a:rPr>
              <a:t>Results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itchFamily="18" charset="0"/>
              <a:ea typeface="+mj-ea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257300"/>
            <a:ext cx="8782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Expected desire to be a talent at various % of inclusivity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381000" y="1729340"/>
          <a:ext cx="8367464" cy="4796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3148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77888" y="9331945"/>
            <a:ext cx="9144000" cy="2718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2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76200" y="-4699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" name="AutoShape 4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228600" y="-3175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AutoShape 6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381000" y="-1651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 bwMode="auto">
          <a:xfrm>
            <a:off x="0" y="0"/>
            <a:ext cx="9144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0" rIns="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Arial" charset="0"/>
              </a:rPr>
              <a:t>Identity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itchFamily="18" charset="0"/>
                <a:ea typeface="+mj-ea"/>
                <a:cs typeface="Arial" charset="0"/>
              </a:rPr>
              <a:t>mismatch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itchFamily="18" charset="0"/>
              <a:ea typeface="+mj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1092191"/>
            <a:ext cx="89602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How you identify may not always align with how others identify you.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Difference in values/expectations/stereotypes.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Not formally recognized.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Mismatch may lead to various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negative emotions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and behaviors (e.g., animosity, envy, uncertainty).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Issues with not being a talent potentially heightened because of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Dunning-Kruger effect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3554" name="Picture 2" descr="Gerelateerde afbeel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888" y="4768448"/>
            <a:ext cx="6720160" cy="20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322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77888" y="9331945"/>
            <a:ext cx="9144000" cy="2718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2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76200" y="-4699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" name="AutoShape 4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228600" y="-3175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AutoShape 6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381000" y="-1651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 bwMode="auto">
          <a:xfrm>
            <a:off x="0" y="0"/>
            <a:ext cx="9144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0" rIns="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itchFamily="18" charset="0"/>
                <a:ea typeface="+mj-ea"/>
                <a:cs typeface="Arial" charset="0"/>
              </a:rPr>
              <a:t>Dunning-Kruger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Arial" charset="0"/>
              </a:rPr>
              <a:t> Effect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itchFamily="18" charset="0"/>
              <a:ea typeface="+mj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1092191"/>
            <a:ext cx="89602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Cognitive bias where people with low ability/knowledge have an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illusion of superiority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and therefore overestimate their actual ability/knowledge.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Do many employees actually consider themselves as a talent?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How strongly do you feel you want to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be a talent and got what it takes?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[                 12%            ]   [         78%       ]</a:t>
            </a:r>
          </a:p>
        </p:txBody>
      </p:sp>
      <p:pic>
        <p:nvPicPr>
          <p:cNvPr id="26626" name="Picture 2" descr="Afbeeldingsresultaat voor dunning-kruger effec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593" y="3437661"/>
            <a:ext cx="3207510" cy="3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11931"/>
            <a:ext cx="5770393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34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77888" y="9331945"/>
            <a:ext cx="9144000" cy="2718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2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76200" y="-4699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" name="AutoShape 4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228600" y="-3175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AutoShape 6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381000" y="-1651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 bwMode="auto">
          <a:xfrm>
            <a:off x="0" y="0"/>
            <a:ext cx="9144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0" rIns="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itchFamily="18" charset="0"/>
                <a:ea typeface="+mj-ea"/>
                <a:cs typeface="Arial" charset="0"/>
              </a:rPr>
              <a:t>Desire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Arial" charset="0"/>
              </a:rPr>
              <a:t>to be a talent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itchFamily="18" charset="0"/>
              <a:ea typeface="+mj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1092191"/>
            <a:ext cx="89602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Does a mismatch between identifying yourself as a talent and being formally identified as a talent result in negative employee reactions?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The more strongly someone believes they are a talent, the more fiercely they will react to being left out of the talent pool.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You cannot envy someone for something you don’t want.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429794"/>
            <a:ext cx="8411353" cy="217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35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E45EA7B-C981-19FE-1A95-F469E3A20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8E5E46-AB30-4A64-A3E0-20E2F7CD9975}" type="datetime1">
              <a:rPr lang="en-US">
                <a:solidFill>
                  <a:srgbClr val="626262"/>
                </a:solidFill>
                <a:latin typeface="Malgun Gothic"/>
              </a:rPr>
              <a:pPr defTabSz="685800"/>
              <a:t>6/1/2023</a:t>
            </a:fld>
            <a:endParaRPr lang="de-CH" dirty="0">
              <a:solidFill>
                <a:srgbClr val="626262"/>
              </a:solidFill>
              <a:latin typeface="Malgun Gothic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F309F9D-CC60-1B78-76F7-E64F79C21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42AD375-037F-43D0-B059-5172DA06796A}" type="slidenum">
              <a:rPr lang="de-CH">
                <a:solidFill>
                  <a:srgbClr val="626262"/>
                </a:solidFill>
                <a:latin typeface="Malgun Gothic"/>
              </a:rPr>
              <a:pPr defTabSz="685800"/>
              <a:t>2</a:t>
            </a:fld>
            <a:endParaRPr lang="de-CH" dirty="0">
              <a:solidFill>
                <a:srgbClr val="626262"/>
              </a:solidFill>
              <a:latin typeface="Malgun Gothic"/>
            </a:endParaRPr>
          </a:p>
        </p:txBody>
      </p:sp>
      <p:graphicFrame>
        <p:nvGraphicFramePr>
          <p:cNvPr id="11" name="Content Placeholder 40">
            <a:extLst>
              <a:ext uri="{FF2B5EF4-FFF2-40B4-BE49-F238E27FC236}">
                <a16:creationId xmlns:a16="http://schemas.microsoft.com/office/drawing/2014/main" id="{0B3E673D-FE63-002D-8401-9FA55D7A9C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0258141"/>
              </p:ext>
            </p:extLst>
          </p:nvPr>
        </p:nvGraphicFramePr>
        <p:xfrm>
          <a:off x="601239" y="2396675"/>
          <a:ext cx="4104550" cy="3490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4067">
                  <a:extLst>
                    <a:ext uri="{9D8B030D-6E8A-4147-A177-3AD203B41FA5}">
                      <a16:colId xmlns:a16="http://schemas.microsoft.com/office/drawing/2014/main" val="1929495356"/>
                    </a:ext>
                  </a:extLst>
                </a:gridCol>
                <a:gridCol w="3510483">
                  <a:extLst>
                    <a:ext uri="{9D8B030D-6E8A-4147-A177-3AD203B41FA5}">
                      <a16:colId xmlns:a16="http://schemas.microsoft.com/office/drawing/2014/main" val="4038975781"/>
                    </a:ext>
                  </a:extLst>
                </a:gridCol>
              </a:tblGrid>
              <a:tr h="49032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 b="0" noProof="0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54000" marR="54000" marT="108000" marB="108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noProof="0" dirty="0">
                          <a:solidFill>
                            <a:schemeClr val="tx1"/>
                          </a:solidFill>
                          <a:latin typeface="+mn-lt"/>
                        </a:rPr>
                        <a:t>State of the art TM</a:t>
                      </a:r>
                    </a:p>
                  </a:txBody>
                  <a:tcPr marL="54000" marR="54000" marT="108000" marB="10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759238"/>
                  </a:ext>
                </a:extLst>
              </a:tr>
              <a:tr h="49032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 b="0" noProof="0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54000" marR="54000" marT="108000" marB="108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noProof="0" dirty="0">
                          <a:solidFill>
                            <a:schemeClr val="tx1"/>
                          </a:solidFill>
                          <a:latin typeface="+mn-lt"/>
                        </a:rPr>
                        <a:t>P1: Is exclusivity better?</a:t>
                      </a:r>
                    </a:p>
                  </a:txBody>
                  <a:tcPr marL="54000" marR="54000" marT="108000" marB="10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1022547"/>
                  </a:ext>
                </a:extLst>
              </a:tr>
              <a:tr h="49032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 b="0" noProof="0" dirty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54000" marR="54000" marT="108000" marB="108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noProof="0" dirty="0">
                          <a:solidFill>
                            <a:schemeClr val="tx1"/>
                          </a:solidFill>
                          <a:latin typeface="+mn-lt"/>
                        </a:rPr>
                        <a:t>P2: How are talent programs best designed?</a:t>
                      </a:r>
                    </a:p>
                  </a:txBody>
                  <a:tcPr marL="54000" marR="54000" marT="108000" marB="10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7540522"/>
                  </a:ext>
                </a:extLst>
              </a:tr>
              <a:tr h="49032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 b="0" noProof="0" dirty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54000" marR="54000" marT="108000" marB="108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noProof="0" dirty="0">
                          <a:solidFill>
                            <a:schemeClr val="tx1"/>
                          </a:solidFill>
                          <a:latin typeface="+mn-lt"/>
                        </a:rPr>
                        <a:t>P3: When does TM lead to conflict on the work floor?</a:t>
                      </a:r>
                    </a:p>
                  </a:txBody>
                  <a:tcPr marL="54000" marR="54000" marT="108000" marB="10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8982496"/>
                  </a:ext>
                </a:extLst>
              </a:tr>
              <a:tr h="490320">
                <a:tc>
                  <a:txBody>
                    <a:bodyPr/>
                    <a:lstStyle/>
                    <a:p>
                      <a:pPr marL="0" marR="0" indent="0" algn="l" defTabSz="10389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noProof="0" dirty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54000" marR="54000" marT="108000" marB="108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noProof="0" dirty="0">
                          <a:solidFill>
                            <a:schemeClr val="tx1"/>
                          </a:solidFill>
                          <a:latin typeface="+mn-lt"/>
                        </a:rPr>
                        <a:t>Discussion / Q&amp;A</a:t>
                      </a:r>
                    </a:p>
                  </a:txBody>
                  <a:tcPr marL="54000" marR="54000" marT="108000" marB="10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7069712"/>
                  </a:ext>
                </a:extLst>
              </a:tr>
              <a:tr h="490320">
                <a:tc>
                  <a:txBody>
                    <a:bodyPr/>
                    <a:lstStyle/>
                    <a:p>
                      <a:pPr marL="0" marR="0" indent="0" algn="l" defTabSz="10389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4000" marR="54000" marT="108000" marB="108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4000" marR="54000" marT="108000" marB="10800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9501251"/>
                  </a:ext>
                </a:extLst>
              </a:tr>
            </a:tbl>
          </a:graphicData>
        </a:graphic>
      </p:graphicFrame>
      <p:sp>
        <p:nvSpPr>
          <p:cNvPr id="17" name="Titel 1">
            <a:extLst>
              <a:ext uri="{FF2B5EF4-FFF2-40B4-BE49-F238E27FC236}">
                <a16:creationId xmlns:a16="http://schemas.microsoft.com/office/drawing/2014/main" id="{AF7BC082-3EDC-9FF8-1A7C-E27CF0391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8" y="1376772"/>
            <a:ext cx="8532000" cy="432000"/>
          </a:xfrm>
        </p:spPr>
        <p:txBody>
          <a:bodyPr/>
          <a:lstStyle/>
          <a:p>
            <a:r>
              <a:rPr lang="en-US" dirty="0"/>
              <a:t>Agenda TM Workshop</a:t>
            </a:r>
          </a:p>
        </p:txBody>
      </p:sp>
      <p:pic>
        <p:nvPicPr>
          <p:cNvPr id="1026" name="Picture 2" descr="Talent Management Trends | Talent Management | HR Grapevine | Trending">
            <a:extLst>
              <a:ext uri="{FF2B5EF4-FFF2-40B4-BE49-F238E27FC236}">
                <a16:creationId xmlns:a16="http://schemas.microsoft.com/office/drawing/2014/main" id="{68B4B572-7F1B-9967-1E0D-CC6839A0C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848" y="2470843"/>
            <a:ext cx="4515578" cy="301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656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77888" y="9331945"/>
            <a:ext cx="9144000" cy="2718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2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76200" y="-4699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" name="AutoShape 4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228600" y="-3175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AutoShape 6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381000" y="-1651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 bwMode="auto">
          <a:xfrm>
            <a:off x="0" y="0"/>
            <a:ext cx="9144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0" rIns="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Arial" charset="0"/>
              </a:rPr>
              <a:t>Manager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itchFamily="18" charset="0"/>
                <a:ea typeface="+mj-ea"/>
                <a:cs typeface="Arial" charset="0"/>
              </a:rPr>
              <a:t>Results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itchFamily="18" charset="0"/>
              <a:ea typeface="+mj-ea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257300"/>
            <a:ext cx="8782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Expected employee reactions by managers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381000" y="1850690"/>
          <a:ext cx="8439472" cy="4530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43295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77888" y="9331945"/>
            <a:ext cx="9144000" cy="2718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2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76200" y="-4699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" name="AutoShape 4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228600" y="-3175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AutoShape 6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381000" y="-1651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 bwMode="auto">
          <a:xfrm>
            <a:off x="0" y="0"/>
            <a:ext cx="9144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0" rIns="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Arial" charset="0"/>
              </a:rPr>
              <a:t>Manager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itchFamily="18" charset="0"/>
                <a:ea typeface="+mj-ea"/>
                <a:cs typeface="Arial" charset="0"/>
              </a:rPr>
              <a:t>Results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itchFamily="18" charset="0"/>
              <a:ea typeface="+mj-ea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0764" y="1088292"/>
            <a:ext cx="8782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Managers that fear negative non-talent reactions prefer more inclusive talent management pools.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972" y="1884741"/>
            <a:ext cx="2608928" cy="27043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48" y="1835804"/>
            <a:ext cx="2633906" cy="26579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4318" y="1883744"/>
            <a:ext cx="2637561" cy="264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17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2845" y="1272051"/>
            <a:ext cx="8583561" cy="1324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44276" y="6210000"/>
            <a:ext cx="6234524" cy="648000"/>
          </a:xfrm>
        </p:spPr>
        <p:txBody>
          <a:bodyPr/>
          <a:lstStyle/>
          <a:p>
            <a:r>
              <a:rPr lang="en-US" spc="300" dirty="0">
                <a:latin typeface="+mj-lt"/>
              </a:rPr>
              <a:t>DEPARTMENT OF WORK AND ORGANISATION STUDIES</a:t>
            </a:r>
            <a:endParaRPr lang="nl-NL" spc="30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2845" y="181850"/>
            <a:ext cx="8583561" cy="900000"/>
          </a:xfrm>
          <a:prstGeom prst="rect">
            <a:avLst/>
          </a:prstGeom>
          <a:solidFill>
            <a:srgbClr val="1D8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solidFill>
                  <a:schemeClr val="bg1"/>
                </a:solidFill>
                <a:latin typeface="+mj-lt"/>
              </a:rPr>
              <a:t>(STUDY 2) NON-TALENT REACTIONS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272845" y="2596541"/>
            <a:ext cx="8583561" cy="3423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1E1E1E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BE" sz="1600" dirty="0">
              <a:solidFill>
                <a:srgbClr val="1E1E1E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BE" sz="1600" dirty="0">
              <a:solidFill>
                <a:srgbClr val="1E1E1E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1E1E1E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1E1E1E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1E1E1E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1E1E1E"/>
                </a:solidFill>
                <a:latin typeface="+mj-lt"/>
              </a:rPr>
              <a:t>Non-talents react worse as talent programs become more inclusive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1E1E1E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1E1E1E"/>
              </a:solidFill>
              <a:latin typeface="+mj-lt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1E1E1E"/>
              </a:solidFill>
              <a:latin typeface="+mj-lt"/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1FE497D5-F45E-61C0-3862-E63A09A786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7574113"/>
              </p:ext>
            </p:extLst>
          </p:nvPr>
        </p:nvGraphicFramePr>
        <p:xfrm>
          <a:off x="272845" y="1289865"/>
          <a:ext cx="2901984" cy="2678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58516540-2440-4736-CF3D-F2E4D260F4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9194885"/>
              </p:ext>
            </p:extLst>
          </p:nvPr>
        </p:nvGraphicFramePr>
        <p:xfrm>
          <a:off x="3473601" y="1272050"/>
          <a:ext cx="2561493" cy="2678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4AEAF653-6630-CA68-901A-5FEEDFD32D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831695"/>
              </p:ext>
            </p:extLst>
          </p:nvPr>
        </p:nvGraphicFramePr>
        <p:xfrm>
          <a:off x="6425929" y="1272050"/>
          <a:ext cx="2430477" cy="2678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057619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2845" y="1272051"/>
            <a:ext cx="8583561" cy="1324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44276" y="6210000"/>
            <a:ext cx="6234524" cy="648000"/>
          </a:xfrm>
        </p:spPr>
        <p:txBody>
          <a:bodyPr/>
          <a:lstStyle/>
          <a:p>
            <a:r>
              <a:rPr lang="en-US" spc="300" dirty="0">
                <a:latin typeface="+mj-lt"/>
              </a:rPr>
              <a:t>DEPARTMENT OF WORK AND ORGANISATION STUDIES</a:t>
            </a:r>
            <a:endParaRPr lang="nl-NL" spc="30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2845" y="181850"/>
            <a:ext cx="8583561" cy="900000"/>
          </a:xfrm>
          <a:prstGeom prst="rect">
            <a:avLst/>
          </a:prstGeom>
          <a:solidFill>
            <a:srgbClr val="1D8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solidFill>
                  <a:schemeClr val="bg1"/>
                </a:solidFill>
                <a:latin typeface="+mj-lt"/>
              </a:rPr>
              <a:t>(STUDY 3) TALENT REACTIONS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272845" y="2596541"/>
            <a:ext cx="8583561" cy="3423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1E1E1E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BE" sz="1600" dirty="0">
              <a:solidFill>
                <a:srgbClr val="1E1E1E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BE" sz="1600" dirty="0">
              <a:solidFill>
                <a:srgbClr val="1E1E1E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1E1E1E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1E1E1E"/>
                </a:solidFill>
                <a:latin typeface="+mj-lt"/>
              </a:rPr>
              <a:t>Talents do not react differently at various levels of talent program inclusivity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1E1E1E"/>
                </a:solidFill>
                <a:latin typeface="+mj-lt"/>
              </a:rPr>
              <a:t>Just content to not be excluded?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210CF08F-04A4-9939-5935-C026411B9F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8821110"/>
              </p:ext>
            </p:extLst>
          </p:nvPr>
        </p:nvGraphicFramePr>
        <p:xfrm>
          <a:off x="272845" y="1320042"/>
          <a:ext cx="2809921" cy="2678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10CF08F-04A4-9939-5935-C026411B9F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9683517"/>
              </p:ext>
            </p:extLst>
          </p:nvPr>
        </p:nvGraphicFramePr>
        <p:xfrm>
          <a:off x="3251315" y="1334688"/>
          <a:ext cx="2809921" cy="2663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210CF08F-04A4-9939-5935-C026411B9F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8962777"/>
              </p:ext>
            </p:extLst>
          </p:nvPr>
        </p:nvGraphicFramePr>
        <p:xfrm>
          <a:off x="6139543" y="1334688"/>
          <a:ext cx="2716863" cy="2663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419801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B5CE136-F719-B44A-BC8A-AC25FFC8B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5DA8CF7-5CDD-4895-A962-903536BED35A}" type="datetime1">
              <a:rPr lang="en-US">
                <a:solidFill>
                  <a:srgbClr val="626262"/>
                </a:solidFill>
                <a:latin typeface="Malgun Gothic"/>
              </a:rPr>
              <a:pPr defTabSz="685800"/>
              <a:t>6/1/2023</a:t>
            </a:fld>
            <a:endParaRPr lang="en-US">
              <a:solidFill>
                <a:srgbClr val="626262"/>
              </a:solidFill>
              <a:latin typeface="Malgun Gothic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8548DE8-7F86-8F4B-B411-28C0B0044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 altLang="de-DE" dirty="0">
                <a:solidFill>
                  <a:srgbClr val="626262"/>
                </a:solidFill>
                <a:latin typeface="Malgun Gothic"/>
              </a:rPr>
              <a:t>Footer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3FE4AA-B642-D64E-876F-9F96711D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E15152C-7E44-A94B-BCD8-272D3D1F368E}" type="slidenum">
              <a:rPr lang="en-US" altLang="de-DE">
                <a:solidFill>
                  <a:srgbClr val="626262"/>
                </a:solidFill>
                <a:latin typeface="Malgun Gothic"/>
              </a:rPr>
              <a:pPr defTabSz="685800"/>
              <a:t>24</a:t>
            </a:fld>
            <a:endParaRPr lang="en-US" altLang="de-DE">
              <a:solidFill>
                <a:srgbClr val="626262"/>
              </a:solidFill>
              <a:latin typeface="Malgun Gothic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656B4F6-5B44-2847-8554-3708F0E11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b="1" dirty="0"/>
              <a:t>(Study 4) Field Data - 2023</a:t>
            </a:r>
            <a:endParaRPr lang="en-US" dirty="0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F362C43E-FE80-26D0-D33C-7F6409618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610A12CD-5730-95EB-CECE-78055DA1BA87}"/>
              </a:ext>
            </a:extLst>
          </p:cNvPr>
          <p:cNvSpPr txBox="1">
            <a:spLocks/>
          </p:cNvSpPr>
          <p:nvPr/>
        </p:nvSpPr>
        <p:spPr>
          <a:xfrm>
            <a:off x="2028861" y="2421500"/>
            <a:ext cx="2266815" cy="32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b="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venir Next Bold" panose="020B0503020202020204" pitchFamily="34" charset="0"/>
              <a:buChar char="∙"/>
              <a:defRPr sz="180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venir Next Bold" panose="020B0503020202020204" pitchFamily="34" charset="0"/>
              <a:buChar char="∙"/>
              <a:defRPr sz="180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venir Next Bold" panose="020B0503020202020204" pitchFamily="34" charset="0"/>
              <a:buChar char="∙"/>
              <a:defRPr sz="180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venir Next Bold" panose="020B0503020202020204" pitchFamily="34" charset="0"/>
              <a:buChar char="∙"/>
              <a:defRPr sz="180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Aft>
                <a:spcPts val="300"/>
              </a:spcAft>
            </a:pPr>
            <a:r>
              <a:rPr lang="en-US" sz="1500" spc="-15" dirty="0">
                <a:solidFill>
                  <a:srgbClr val="000000"/>
                </a:solidFill>
                <a:latin typeface="Malgun Gothic"/>
              </a:rPr>
              <a:t>Secrecy</a:t>
            </a:r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68441C9F-2F2D-8949-7421-029101F38CF5}"/>
              </a:ext>
            </a:extLst>
          </p:cNvPr>
          <p:cNvSpPr txBox="1">
            <a:spLocks/>
          </p:cNvSpPr>
          <p:nvPr/>
        </p:nvSpPr>
        <p:spPr>
          <a:xfrm>
            <a:off x="1757401" y="2691650"/>
            <a:ext cx="2705150" cy="10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b="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venir Next Bold" panose="020B0503020202020204" pitchFamily="34" charset="0"/>
              <a:buChar char="∙"/>
              <a:defRPr sz="180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venir Next Bold" panose="020B0503020202020204" pitchFamily="34" charset="0"/>
              <a:buChar char="∙"/>
              <a:defRPr sz="180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venir Next Bold" panose="020B0503020202020204" pitchFamily="34" charset="0"/>
              <a:buChar char="∙"/>
              <a:defRPr sz="180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venir Next Bold" panose="020B0503020202020204" pitchFamily="34" charset="0"/>
              <a:buChar char="∙"/>
              <a:defRPr sz="180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Aft>
                <a:spcPts val="450"/>
              </a:spcAft>
            </a:pPr>
            <a:r>
              <a:rPr lang="en-US" sz="6000" spc="-225" dirty="0">
                <a:gradFill>
                  <a:gsLst>
                    <a:gs pos="50000">
                      <a:srgbClr val="FF7D41"/>
                    </a:gs>
                    <a:gs pos="0">
                      <a:srgbClr val="FF6174"/>
                    </a:gs>
                    <a:gs pos="100000">
                      <a:srgbClr val="FFB341"/>
                    </a:gs>
                  </a:gsLst>
                  <a:lin ang="18900000" scaled="0"/>
                </a:gradFill>
                <a:latin typeface="Malgun Gothic"/>
              </a:rPr>
              <a:t>25%</a:t>
            </a:r>
          </a:p>
        </p:txBody>
      </p:sp>
      <p:sp>
        <p:nvSpPr>
          <p:cNvPr id="11" name="Inhaltsplatzhalter 1">
            <a:extLst>
              <a:ext uri="{FF2B5EF4-FFF2-40B4-BE49-F238E27FC236}">
                <a16:creationId xmlns:a16="http://schemas.microsoft.com/office/drawing/2014/main" id="{7813A27E-08B5-6D63-D4D2-F676D7DD22B8}"/>
              </a:ext>
            </a:extLst>
          </p:cNvPr>
          <p:cNvSpPr txBox="1">
            <a:spLocks/>
          </p:cNvSpPr>
          <p:nvPr/>
        </p:nvSpPr>
        <p:spPr>
          <a:xfrm>
            <a:off x="83214" y="2691650"/>
            <a:ext cx="1675498" cy="124725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b="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venir Next Bold" panose="020B0503020202020204" pitchFamily="34" charset="0"/>
              <a:buChar char="∙"/>
              <a:defRPr sz="180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venir Next Bold" panose="020B0503020202020204" pitchFamily="34" charset="0"/>
              <a:buChar char="∙"/>
              <a:defRPr sz="180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venir Next Bold" panose="020B0503020202020204" pitchFamily="34" charset="0"/>
              <a:buChar char="∙"/>
              <a:defRPr sz="180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venir Next Bold" panose="020B0503020202020204" pitchFamily="34" charset="0"/>
              <a:buChar char="∙"/>
              <a:defRPr sz="180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Aft>
                <a:spcPts val="450"/>
              </a:spcAft>
            </a:pPr>
            <a:r>
              <a:rPr lang="en-US" sz="6000" spc="-225" dirty="0">
                <a:gradFill>
                  <a:gsLst>
                    <a:gs pos="50000">
                      <a:srgbClr val="FF7D41"/>
                    </a:gs>
                    <a:gs pos="0">
                      <a:srgbClr val="FF6174"/>
                    </a:gs>
                    <a:gs pos="100000">
                      <a:srgbClr val="FFB341"/>
                    </a:gs>
                  </a:gsLst>
                  <a:lin ang="18900000" scaled="0"/>
                </a:gradFill>
                <a:latin typeface="Malgun Gothic"/>
              </a:rPr>
              <a:t>8.4%</a:t>
            </a:r>
            <a:br>
              <a:rPr lang="en-US" sz="6000" spc="-225" dirty="0">
                <a:gradFill>
                  <a:gsLst>
                    <a:gs pos="50000">
                      <a:srgbClr val="FF7D41"/>
                    </a:gs>
                    <a:gs pos="0">
                      <a:srgbClr val="FF6174"/>
                    </a:gs>
                    <a:gs pos="100000">
                      <a:srgbClr val="FFB341"/>
                    </a:gs>
                  </a:gsLst>
                  <a:lin ang="18900000" scaled="0"/>
                </a:gradFill>
                <a:latin typeface="Malgun Gothic"/>
              </a:rPr>
            </a:br>
            <a:r>
              <a:rPr lang="en-US" sz="1200" spc="-225" dirty="0">
                <a:gradFill>
                  <a:gsLst>
                    <a:gs pos="50000">
                      <a:srgbClr val="FF7D41"/>
                    </a:gs>
                    <a:gs pos="0">
                      <a:srgbClr val="FF6174"/>
                    </a:gs>
                    <a:gs pos="100000">
                      <a:srgbClr val="FFB341"/>
                    </a:gs>
                  </a:gsLst>
                  <a:lin ang="18900000" scaled="0"/>
                </a:gradFill>
                <a:latin typeface="Malgun Gothic"/>
              </a:rPr>
              <a:t>( 1  –  3 8 % )</a:t>
            </a:r>
          </a:p>
        </p:txBody>
      </p:sp>
      <p:sp>
        <p:nvSpPr>
          <p:cNvPr id="12" name="Inhaltsplatzhalter 1">
            <a:extLst>
              <a:ext uri="{FF2B5EF4-FFF2-40B4-BE49-F238E27FC236}">
                <a16:creationId xmlns:a16="http://schemas.microsoft.com/office/drawing/2014/main" id="{6FD013B6-77D9-C121-0A74-94C924F5C83F}"/>
              </a:ext>
            </a:extLst>
          </p:cNvPr>
          <p:cNvSpPr txBox="1">
            <a:spLocks/>
          </p:cNvSpPr>
          <p:nvPr/>
        </p:nvSpPr>
        <p:spPr>
          <a:xfrm>
            <a:off x="191226" y="2421500"/>
            <a:ext cx="1566171" cy="32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b="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venir Next Bold" panose="020B0503020202020204" pitchFamily="34" charset="0"/>
              <a:buChar char="∙"/>
              <a:defRPr sz="180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venir Next Bold" panose="020B0503020202020204" pitchFamily="34" charset="0"/>
              <a:buChar char="∙"/>
              <a:defRPr sz="180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venir Next Bold" panose="020B0503020202020204" pitchFamily="34" charset="0"/>
              <a:buChar char="∙"/>
              <a:defRPr sz="180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venir Next Bold" panose="020B0503020202020204" pitchFamily="34" charset="0"/>
              <a:buChar char="∙"/>
              <a:defRPr sz="180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Aft>
                <a:spcPts val="450"/>
              </a:spcAft>
            </a:pPr>
            <a:r>
              <a:rPr lang="en-US" sz="1500" spc="-15" dirty="0">
                <a:solidFill>
                  <a:srgbClr val="000000"/>
                </a:solidFill>
                <a:latin typeface="Malgun Gothic"/>
              </a:rPr>
              <a:t>Inclusivity</a:t>
            </a:r>
          </a:p>
        </p:txBody>
      </p:sp>
      <p:sp>
        <p:nvSpPr>
          <p:cNvPr id="13" name="Inhaltsplatzhalter 1">
            <a:extLst>
              <a:ext uri="{FF2B5EF4-FFF2-40B4-BE49-F238E27FC236}">
                <a16:creationId xmlns:a16="http://schemas.microsoft.com/office/drawing/2014/main" id="{8CF312E2-0303-3E3C-AFC6-B28F76BD9674}"/>
              </a:ext>
            </a:extLst>
          </p:cNvPr>
          <p:cNvSpPr txBox="1">
            <a:spLocks/>
          </p:cNvSpPr>
          <p:nvPr/>
        </p:nvSpPr>
        <p:spPr>
          <a:xfrm>
            <a:off x="6568781" y="2421500"/>
            <a:ext cx="2096522" cy="32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b="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venir Next Bold" panose="020B0503020202020204" pitchFamily="34" charset="0"/>
              <a:buChar char="∙"/>
              <a:defRPr sz="180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venir Next Bold" panose="020B0503020202020204" pitchFamily="34" charset="0"/>
              <a:buChar char="∙"/>
              <a:defRPr sz="180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venir Next Bold" panose="020B0503020202020204" pitchFamily="34" charset="0"/>
              <a:buChar char="∙"/>
              <a:defRPr sz="180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venir Next Bold" panose="020B0503020202020204" pitchFamily="34" charset="0"/>
              <a:buChar char="∙"/>
              <a:defRPr sz="180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Aft>
                <a:spcPts val="300"/>
              </a:spcAft>
            </a:pPr>
            <a:r>
              <a:rPr lang="en-US" sz="1500" spc="-15" dirty="0">
                <a:solidFill>
                  <a:srgbClr val="000000"/>
                </a:solidFill>
                <a:latin typeface="Malgun Gothic"/>
              </a:rPr>
              <a:t>Non-talents quit</a:t>
            </a:r>
          </a:p>
        </p:txBody>
      </p:sp>
      <p:sp>
        <p:nvSpPr>
          <p:cNvPr id="14" name="Inhaltsplatzhalter 1">
            <a:extLst>
              <a:ext uri="{FF2B5EF4-FFF2-40B4-BE49-F238E27FC236}">
                <a16:creationId xmlns:a16="http://schemas.microsoft.com/office/drawing/2014/main" id="{5780CBCE-C5AE-BB1A-364A-54E1E3CCAB88}"/>
              </a:ext>
            </a:extLst>
          </p:cNvPr>
          <p:cNvSpPr txBox="1">
            <a:spLocks/>
          </p:cNvSpPr>
          <p:nvPr/>
        </p:nvSpPr>
        <p:spPr>
          <a:xfrm>
            <a:off x="6563932" y="2691650"/>
            <a:ext cx="2106230" cy="10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b="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venir Next Bold" panose="020B0503020202020204" pitchFamily="34" charset="0"/>
              <a:buChar char="∙"/>
              <a:defRPr sz="180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venir Next Bold" panose="020B0503020202020204" pitchFamily="34" charset="0"/>
              <a:buChar char="∙"/>
              <a:defRPr sz="180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venir Next Bold" panose="020B0503020202020204" pitchFamily="34" charset="0"/>
              <a:buChar char="∙"/>
              <a:defRPr sz="180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venir Next Bold" panose="020B0503020202020204" pitchFamily="34" charset="0"/>
              <a:buChar char="∙"/>
              <a:defRPr sz="180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Aft>
                <a:spcPts val="450"/>
              </a:spcAft>
            </a:pPr>
            <a:r>
              <a:rPr lang="en-US" sz="6000" spc="-225" dirty="0">
                <a:gradFill>
                  <a:gsLst>
                    <a:gs pos="50000">
                      <a:srgbClr val="FF7D41"/>
                    </a:gs>
                    <a:gs pos="0">
                      <a:srgbClr val="FF6174"/>
                    </a:gs>
                    <a:gs pos="100000">
                      <a:srgbClr val="FFB341"/>
                    </a:gs>
                  </a:gsLst>
                  <a:lin ang="18900000" scaled="0"/>
                </a:gradFill>
                <a:latin typeface="Malgun Gothic"/>
              </a:rPr>
              <a:t>33.3%</a:t>
            </a:r>
          </a:p>
        </p:txBody>
      </p:sp>
      <p:sp>
        <p:nvSpPr>
          <p:cNvPr id="15" name="Inhaltsplatzhalter 1">
            <a:extLst>
              <a:ext uri="{FF2B5EF4-FFF2-40B4-BE49-F238E27FC236}">
                <a16:creationId xmlns:a16="http://schemas.microsoft.com/office/drawing/2014/main" id="{BF475905-2457-5225-ED51-771BA6F4EA85}"/>
              </a:ext>
            </a:extLst>
          </p:cNvPr>
          <p:cNvSpPr txBox="1">
            <a:spLocks/>
          </p:cNvSpPr>
          <p:nvPr/>
        </p:nvSpPr>
        <p:spPr>
          <a:xfrm>
            <a:off x="4383038" y="2691530"/>
            <a:ext cx="2106231" cy="10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b="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venir Next Bold" panose="020B0503020202020204" pitchFamily="34" charset="0"/>
              <a:buChar char="∙"/>
              <a:defRPr sz="180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venir Next Bold" panose="020B0503020202020204" pitchFamily="34" charset="0"/>
              <a:buChar char="∙"/>
              <a:defRPr sz="180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venir Next Bold" panose="020B0503020202020204" pitchFamily="34" charset="0"/>
              <a:buChar char="∙"/>
              <a:defRPr sz="180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venir Next Bold" panose="020B0503020202020204" pitchFamily="34" charset="0"/>
              <a:buChar char="∙"/>
              <a:defRPr sz="180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Aft>
                <a:spcPts val="450"/>
              </a:spcAft>
            </a:pPr>
            <a:r>
              <a:rPr lang="en-US" sz="6000" spc="-225" dirty="0">
                <a:gradFill>
                  <a:gsLst>
                    <a:gs pos="50000">
                      <a:srgbClr val="FF7D41"/>
                    </a:gs>
                    <a:gs pos="0">
                      <a:srgbClr val="FF6174"/>
                    </a:gs>
                    <a:gs pos="100000">
                      <a:srgbClr val="FFB341"/>
                    </a:gs>
                  </a:gsLst>
                  <a:lin ang="18900000" scaled="0"/>
                </a:gradFill>
                <a:latin typeface="Malgun Gothic"/>
              </a:rPr>
              <a:t>9.2%</a:t>
            </a:r>
          </a:p>
        </p:txBody>
      </p:sp>
      <p:sp>
        <p:nvSpPr>
          <p:cNvPr id="16" name="Inhaltsplatzhalter 1">
            <a:extLst>
              <a:ext uri="{FF2B5EF4-FFF2-40B4-BE49-F238E27FC236}">
                <a16:creationId xmlns:a16="http://schemas.microsoft.com/office/drawing/2014/main" id="{1E7BF326-7C43-8A10-E988-0A9B792C236D}"/>
              </a:ext>
            </a:extLst>
          </p:cNvPr>
          <p:cNvSpPr txBox="1">
            <a:spLocks/>
          </p:cNvSpPr>
          <p:nvPr/>
        </p:nvSpPr>
        <p:spPr>
          <a:xfrm>
            <a:off x="4658037" y="2421500"/>
            <a:ext cx="1669211" cy="32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b="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venir Next Bold" panose="020B0503020202020204" pitchFamily="34" charset="0"/>
              <a:buChar char="∙"/>
              <a:defRPr sz="180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venir Next Bold" panose="020B0503020202020204" pitchFamily="34" charset="0"/>
              <a:buChar char="∙"/>
              <a:defRPr sz="180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venir Next Bold" panose="020B0503020202020204" pitchFamily="34" charset="0"/>
              <a:buChar char="∙"/>
              <a:defRPr sz="180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venir Next Bold" panose="020B0503020202020204" pitchFamily="34" charset="0"/>
              <a:buChar char="∙"/>
              <a:defRPr sz="1800" kern="1200" spc="-2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Aft>
                <a:spcPts val="450"/>
              </a:spcAft>
            </a:pPr>
            <a:r>
              <a:rPr lang="en-US" sz="1500" spc="-15" dirty="0">
                <a:solidFill>
                  <a:srgbClr val="000000"/>
                </a:solidFill>
                <a:latin typeface="Malgun Gothic"/>
              </a:rPr>
              <a:t>Talents quit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E1C23903-0C20-AC74-2968-E88DC7C561FB}"/>
              </a:ext>
            </a:extLst>
          </p:cNvPr>
          <p:cNvSpPr txBox="1">
            <a:spLocks/>
          </p:cNvSpPr>
          <p:nvPr/>
        </p:nvSpPr>
        <p:spPr>
          <a:xfrm>
            <a:off x="3113836" y="1125500"/>
            <a:ext cx="4963363" cy="1296000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  <a:defRPr sz="1800" b="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-15" dirty="0">
                <a:solidFill>
                  <a:srgbClr val="000000"/>
                </a:solidFill>
                <a:latin typeface="Malgun Gothic"/>
              </a:rPr>
              <a:t>402 Flemish employees (17% Government)</a:t>
            </a:r>
          </a:p>
          <a:p>
            <a:pPr marL="501750" lvl="1" indent="-285750" defTabSz="685800">
              <a:spcAft>
                <a:spcPts val="600"/>
              </a:spcAft>
            </a:pPr>
            <a:r>
              <a:rPr lang="en-US" spc="-15" dirty="0">
                <a:solidFill>
                  <a:srgbClr val="000000"/>
                </a:solidFill>
                <a:latin typeface="Malgun Gothic"/>
              </a:rPr>
              <a:t>207 ‘Non-talents’</a:t>
            </a:r>
          </a:p>
          <a:p>
            <a:pPr marL="501750" lvl="1" indent="-285750" defTabSz="685800">
              <a:spcAft>
                <a:spcPts val="600"/>
              </a:spcAft>
            </a:pPr>
            <a:r>
              <a:rPr lang="en-US" spc="-15" dirty="0">
                <a:solidFill>
                  <a:srgbClr val="000000"/>
                </a:solidFill>
                <a:latin typeface="Malgun Gothic"/>
              </a:rPr>
              <a:t>195 ‘Talents’</a:t>
            </a:r>
          </a:p>
          <a:p>
            <a:pPr defTabSz="685800">
              <a:spcAft>
                <a:spcPts val="600"/>
              </a:spcAft>
            </a:pPr>
            <a:endParaRPr lang="en-US" spc="-15" dirty="0">
              <a:solidFill>
                <a:srgbClr val="000000"/>
              </a:solidFill>
              <a:latin typeface="Malgun Gothic"/>
            </a:endParaRPr>
          </a:p>
        </p:txBody>
      </p: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8647BFBB-B9B9-35F5-92FC-CE24362929AC}"/>
              </a:ext>
            </a:extLst>
          </p:cNvPr>
          <p:cNvCxnSpPr/>
          <p:nvPr/>
        </p:nvCxnSpPr>
        <p:spPr>
          <a:xfrm>
            <a:off x="2027311" y="2421500"/>
            <a:ext cx="0" cy="1296000"/>
          </a:xfrm>
          <a:prstGeom prst="line">
            <a:avLst/>
          </a:prstGeom>
          <a:ln w="6350" cap="rnd" cmpd="sng">
            <a:solidFill>
              <a:schemeClr val="bg2">
                <a:lumMod val="90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893139A7-50EA-6C55-5F95-621BFFFB0202}"/>
              </a:ext>
            </a:extLst>
          </p:cNvPr>
          <p:cNvCxnSpPr/>
          <p:nvPr/>
        </p:nvCxnSpPr>
        <p:spPr>
          <a:xfrm>
            <a:off x="4308376" y="2421500"/>
            <a:ext cx="0" cy="1296000"/>
          </a:xfrm>
          <a:prstGeom prst="line">
            <a:avLst/>
          </a:prstGeom>
          <a:ln w="6350" cap="rnd" cmpd="sng">
            <a:solidFill>
              <a:schemeClr val="bg2">
                <a:lumMod val="90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98B8D9A9-D50D-A21B-71C7-8285661B4FD4}"/>
              </a:ext>
            </a:extLst>
          </p:cNvPr>
          <p:cNvCxnSpPr/>
          <p:nvPr/>
        </p:nvCxnSpPr>
        <p:spPr>
          <a:xfrm>
            <a:off x="6500003" y="2421500"/>
            <a:ext cx="0" cy="1296000"/>
          </a:xfrm>
          <a:prstGeom prst="line">
            <a:avLst/>
          </a:prstGeom>
          <a:ln w="6350" cap="rnd" cmpd="sng">
            <a:solidFill>
              <a:schemeClr val="bg2">
                <a:lumMod val="90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424">
            <a:extLst>
              <a:ext uri="{FF2B5EF4-FFF2-40B4-BE49-F238E27FC236}">
                <a16:creationId xmlns:a16="http://schemas.microsoft.com/office/drawing/2014/main" id="{F079ABBA-9905-D74F-5FA3-A267D3B12F2A}"/>
              </a:ext>
            </a:extLst>
          </p:cNvPr>
          <p:cNvSpPr txBox="1">
            <a:spLocks/>
          </p:cNvSpPr>
          <p:nvPr/>
        </p:nvSpPr>
        <p:spPr>
          <a:xfrm>
            <a:off x="553489" y="4002724"/>
            <a:ext cx="4104548" cy="15660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  <a:defRPr sz="1800" b="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50" spc="-15" dirty="0">
              <a:solidFill>
                <a:srgbClr val="000000"/>
              </a:solidFill>
              <a:latin typeface="Malgun Gothic"/>
            </a:endParaRPr>
          </a:p>
          <a:p>
            <a:pPr marL="285750" indent="-285750" defTabSz="685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50" spc="-15" dirty="0">
                <a:solidFill>
                  <a:srgbClr val="000000"/>
                </a:solidFill>
                <a:latin typeface="Malgun Gothic"/>
              </a:rPr>
              <a:t>Non-talents learning about a secret program are 2.66 times more likely to quit.</a:t>
            </a:r>
          </a:p>
          <a:p>
            <a:pPr marL="285750" indent="-285750" defTabSz="6858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50" spc="-15" dirty="0">
              <a:solidFill>
                <a:srgbClr val="000000"/>
              </a:solidFill>
              <a:latin typeface="Malgun Gothic"/>
            </a:endParaRPr>
          </a:p>
          <a:p>
            <a:pPr marL="285750" indent="-285750" defTabSz="685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50" spc="-15" dirty="0">
                <a:solidFill>
                  <a:srgbClr val="000000"/>
                </a:solidFill>
                <a:latin typeface="Malgun Gothic"/>
              </a:rPr>
              <a:t>Non-talents who believed themselves to be ‘talents’ were 2.92 times more likely to quit.</a:t>
            </a:r>
          </a:p>
        </p:txBody>
      </p:sp>
    </p:spTree>
    <p:extLst>
      <p:ext uri="{BB962C8B-B14F-4D97-AF65-F5344CB8AC3E}">
        <p14:creationId xmlns:p14="http://schemas.microsoft.com/office/powerpoint/2010/main" val="2705175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7134276-993C-F242-A897-CEA68F19D7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425" dirty="0"/>
          </a:p>
          <a:p>
            <a:endParaRPr lang="en-US" sz="1425" dirty="0"/>
          </a:p>
          <a:p>
            <a:endParaRPr lang="en-US" sz="1425" dirty="0"/>
          </a:p>
          <a:p>
            <a:endParaRPr lang="en-US" sz="1425" dirty="0"/>
          </a:p>
          <a:p>
            <a:endParaRPr lang="en-US" sz="1425" dirty="0"/>
          </a:p>
          <a:p>
            <a:endParaRPr lang="en-US" sz="1425" dirty="0"/>
          </a:p>
          <a:p>
            <a:endParaRPr lang="en-US" sz="1425" dirty="0"/>
          </a:p>
          <a:p>
            <a:endParaRPr lang="en-US" sz="1425" dirty="0"/>
          </a:p>
          <a:p>
            <a:endParaRPr lang="en-US" sz="1425" dirty="0"/>
          </a:p>
          <a:p>
            <a:endParaRPr lang="en-US" sz="1425" dirty="0"/>
          </a:p>
          <a:p>
            <a:endParaRPr lang="en-US" sz="1425" dirty="0"/>
          </a:p>
          <a:p>
            <a:endParaRPr lang="en-US" sz="1425" dirty="0"/>
          </a:p>
          <a:p>
            <a:endParaRPr lang="en-US" sz="1425" dirty="0"/>
          </a:p>
          <a:p>
            <a:endParaRPr lang="en-US" sz="1425" dirty="0"/>
          </a:p>
          <a:p>
            <a:endParaRPr lang="en-US" sz="1425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2F6FAE8-E508-0741-AF5E-B8A3AB7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0887873-0A23-4B6F-B38B-BCC0810CB054}" type="datetime1">
              <a:rPr lang="en-US">
                <a:solidFill>
                  <a:srgbClr val="626262"/>
                </a:solidFill>
                <a:latin typeface="Malgun Gothic"/>
              </a:rPr>
              <a:pPr defTabSz="685800"/>
              <a:t>6/1/2023</a:t>
            </a:fld>
            <a:endParaRPr lang="en-US">
              <a:solidFill>
                <a:srgbClr val="626262"/>
              </a:solidFill>
              <a:latin typeface="Malgun Gothic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2327224-B765-2045-88E9-A00FFFE21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 altLang="de-DE" dirty="0">
                <a:solidFill>
                  <a:srgbClr val="626262"/>
                </a:solidFill>
                <a:latin typeface="Malgun Gothic"/>
              </a:rPr>
              <a:t>Center for Leadership in the Future of Work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9878F76-DA77-9D42-AB48-80A0691ED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E15152C-7E44-A94B-BCD8-272D3D1F368E}" type="slidenum">
              <a:rPr lang="en-US" altLang="de-DE">
                <a:solidFill>
                  <a:srgbClr val="626262"/>
                </a:solidFill>
                <a:latin typeface="Malgun Gothic"/>
              </a:rPr>
              <a:pPr defTabSz="685800"/>
              <a:t>25</a:t>
            </a:fld>
            <a:endParaRPr lang="en-US" altLang="de-DE">
              <a:solidFill>
                <a:srgbClr val="626262"/>
              </a:solidFill>
              <a:latin typeface="Malgun Gothic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4158E14-18BD-2141-8480-2B965E2E2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700" b="1" dirty="0"/>
              <a:t>(Study 4) Field Data - 2023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46E77353-9A89-6AF3-54DB-314D5A45EE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2555239"/>
              </p:ext>
            </p:extLst>
          </p:nvPr>
        </p:nvGraphicFramePr>
        <p:xfrm>
          <a:off x="149415" y="1149470"/>
          <a:ext cx="2848634" cy="2470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165DA203-81A1-F388-82FD-2DB642300F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9364349"/>
              </p:ext>
            </p:extLst>
          </p:nvPr>
        </p:nvGraphicFramePr>
        <p:xfrm>
          <a:off x="204049" y="3525735"/>
          <a:ext cx="2794000" cy="2470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E28B7EA9-91B3-400B-4D59-CC98013F0F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6267574"/>
              </p:ext>
            </p:extLst>
          </p:nvPr>
        </p:nvGraphicFramePr>
        <p:xfrm>
          <a:off x="2988909" y="1149469"/>
          <a:ext cx="2793999" cy="2470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896956CE-A13B-8CE6-68F6-CF17FB67D0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585023"/>
              </p:ext>
            </p:extLst>
          </p:nvPr>
        </p:nvGraphicFramePr>
        <p:xfrm>
          <a:off x="2998049" y="3525735"/>
          <a:ext cx="2784859" cy="2470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E9BF83AD-B51F-6237-C0FD-46A1CB8B9C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8648037"/>
              </p:ext>
            </p:extLst>
          </p:nvPr>
        </p:nvGraphicFramePr>
        <p:xfrm>
          <a:off x="5695901" y="1149468"/>
          <a:ext cx="2926501" cy="2470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5331DD2-5E96-E978-1B50-AA4FAAEFD0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2971649"/>
              </p:ext>
            </p:extLst>
          </p:nvPr>
        </p:nvGraphicFramePr>
        <p:xfrm>
          <a:off x="5695901" y="3525735"/>
          <a:ext cx="2926501" cy="2470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895248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77888" y="9331945"/>
            <a:ext cx="9144000" cy="2718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2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76200" y="-4699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" name="AutoShape 4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228600" y="-3175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AutoShape 6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381000" y="-1651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 bwMode="auto">
          <a:xfrm>
            <a:off x="0" y="0"/>
            <a:ext cx="9144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0" rIns="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itchFamily="18" charset="0"/>
                <a:ea typeface="+mj-ea"/>
                <a:cs typeface="Arial" charset="0"/>
              </a:rPr>
              <a:t>Secrecy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itchFamily="18" charset="0"/>
              <a:ea typeface="+mj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318567"/>
            <a:ext cx="896029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Controversial topic; avenue to make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‘unpopular’ decisions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but not considered a popular strategy by employees.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Progressive organizations ought to be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radically transparent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?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Boosts job satisfaction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Empowers employees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Lowers gender wage gap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Current generation more prone to leak sensitive information; consider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Wikileaks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for example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Can we truly be transparent about everything? 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Trade secrets?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Reorganization?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0674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2845" y="1272051"/>
            <a:ext cx="8583561" cy="1324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44276" y="6210000"/>
            <a:ext cx="6234524" cy="648000"/>
          </a:xfrm>
        </p:spPr>
        <p:txBody>
          <a:bodyPr/>
          <a:lstStyle/>
          <a:p>
            <a:r>
              <a:rPr lang="en-US" spc="300" dirty="0">
                <a:latin typeface="+mj-lt"/>
              </a:rPr>
              <a:t>DEPARTMENT OF WORK AND ORGANISATION STUDIES</a:t>
            </a:r>
            <a:endParaRPr lang="nl-NL" spc="30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2845" y="181850"/>
            <a:ext cx="8583561" cy="900000"/>
          </a:xfrm>
          <a:prstGeom prst="rect">
            <a:avLst/>
          </a:prstGeom>
          <a:solidFill>
            <a:srgbClr val="1D8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solidFill>
                  <a:schemeClr val="bg1"/>
                </a:solidFill>
                <a:latin typeface="+mj-lt"/>
              </a:rPr>
              <a:t>COMBINED RESULTS</a:t>
            </a:r>
          </a:p>
        </p:txBody>
      </p:sp>
      <p:sp>
        <p:nvSpPr>
          <p:cNvPr id="6" name="Rectangle 5"/>
          <p:cNvSpPr/>
          <p:nvPr/>
        </p:nvSpPr>
        <p:spPr>
          <a:xfrm>
            <a:off x="272845" y="2596541"/>
            <a:ext cx="8583561" cy="3423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1E1E1E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BE" sz="1600" dirty="0">
              <a:solidFill>
                <a:srgbClr val="1E1E1E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BE" sz="1600" dirty="0">
              <a:solidFill>
                <a:srgbClr val="1E1E1E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1E1E1E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1E1E1E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1E1E1E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1E1E1E"/>
                </a:solidFill>
                <a:latin typeface="+mj-lt"/>
              </a:rPr>
              <a:t>Talent program secrecy buffers the effect of inclusivity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1E1E1E"/>
              </a:solidFill>
              <a:latin typeface="+mj-lt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1E1E1E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1E1E1E"/>
                </a:solidFill>
                <a:latin typeface="+mj-lt"/>
              </a:rPr>
              <a:t>Talents &gt; Unaware &gt; Non-Talents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1E1E1E"/>
              </a:solidFill>
              <a:latin typeface="+mj-lt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C8E1DD9B-2D04-F3FC-75B4-B25F8C7693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6013292"/>
              </p:ext>
            </p:extLst>
          </p:nvPr>
        </p:nvGraphicFramePr>
        <p:xfrm>
          <a:off x="272845" y="1272051"/>
          <a:ext cx="287788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77E1270F-879B-03A6-6E21-AA4C6C4E47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1847405"/>
              </p:ext>
            </p:extLst>
          </p:nvPr>
        </p:nvGraphicFramePr>
        <p:xfrm>
          <a:off x="3069497" y="1272051"/>
          <a:ext cx="299025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89F2609F-B1E3-384C-3CF1-9DAAF16EA5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2826501"/>
              </p:ext>
            </p:extLst>
          </p:nvPr>
        </p:nvGraphicFramePr>
        <p:xfrm>
          <a:off x="5945912" y="1272051"/>
          <a:ext cx="302433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02003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7134276-993C-F242-A897-CEA68F19D7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425" dirty="0"/>
          </a:p>
          <a:p>
            <a:endParaRPr lang="en-US" sz="1425" dirty="0"/>
          </a:p>
          <a:p>
            <a:endParaRPr lang="en-US" sz="1425" dirty="0"/>
          </a:p>
          <a:p>
            <a:endParaRPr lang="en-US" sz="1425" dirty="0"/>
          </a:p>
          <a:p>
            <a:endParaRPr lang="en-US" sz="1425" dirty="0"/>
          </a:p>
          <a:p>
            <a:endParaRPr lang="en-US" sz="1425" dirty="0"/>
          </a:p>
          <a:p>
            <a:endParaRPr lang="en-US" sz="1425" dirty="0"/>
          </a:p>
          <a:p>
            <a:endParaRPr lang="en-US" sz="1425" dirty="0"/>
          </a:p>
          <a:p>
            <a:endParaRPr lang="en-US" sz="1425" dirty="0"/>
          </a:p>
          <a:p>
            <a:endParaRPr lang="en-US" sz="1425" dirty="0"/>
          </a:p>
          <a:p>
            <a:endParaRPr lang="en-US" sz="1425" dirty="0"/>
          </a:p>
          <a:p>
            <a:endParaRPr lang="en-US" sz="1425" dirty="0"/>
          </a:p>
          <a:p>
            <a:endParaRPr lang="en-US" sz="1425" dirty="0"/>
          </a:p>
          <a:p>
            <a:endParaRPr lang="en-US" sz="1425" dirty="0"/>
          </a:p>
          <a:p>
            <a:endParaRPr lang="en-US" sz="1425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2F6FAE8-E508-0741-AF5E-B8A3AB7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0887873-0A23-4B6F-B38B-BCC0810CB054}" type="datetime1">
              <a:rPr lang="en-US">
                <a:solidFill>
                  <a:srgbClr val="626262"/>
                </a:solidFill>
                <a:latin typeface="Malgun Gothic"/>
              </a:rPr>
              <a:pPr defTabSz="685800"/>
              <a:t>6/1/2023</a:t>
            </a:fld>
            <a:endParaRPr lang="en-US">
              <a:solidFill>
                <a:srgbClr val="626262"/>
              </a:solidFill>
              <a:latin typeface="Malgun Gothic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2327224-B765-2045-88E9-A00FFFE21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 altLang="de-DE" dirty="0">
                <a:solidFill>
                  <a:srgbClr val="626262"/>
                </a:solidFill>
                <a:latin typeface="Malgun Gothic"/>
              </a:rPr>
              <a:t>Center for Leadership in the Future of Work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9878F76-DA77-9D42-AB48-80A0691ED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E15152C-7E44-A94B-BCD8-272D3D1F368E}" type="slidenum">
              <a:rPr lang="en-US" altLang="de-DE">
                <a:solidFill>
                  <a:srgbClr val="626262"/>
                </a:solidFill>
                <a:latin typeface="Malgun Gothic"/>
              </a:rPr>
              <a:pPr defTabSz="685800"/>
              <a:t>28</a:t>
            </a:fld>
            <a:endParaRPr lang="en-US" altLang="de-DE">
              <a:solidFill>
                <a:srgbClr val="626262"/>
              </a:solidFill>
              <a:latin typeface="Malgun Gothic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4158E14-18BD-2141-8480-2B965E2E2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700" b="1" dirty="0"/>
              <a:t>(Study 4) Field Data - 2023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CC7382A-81DE-1FC1-C89B-F4B72291E36C}"/>
              </a:ext>
            </a:extLst>
          </p:cNvPr>
          <p:cNvGraphicFramePr>
            <a:graphicFrameLocks/>
          </p:cNvGraphicFramePr>
          <p:nvPr/>
        </p:nvGraphicFramePr>
        <p:xfrm>
          <a:off x="272845" y="1272051"/>
          <a:ext cx="287788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9EDCD84-F485-42C1-6940-976583FEECF6}"/>
              </a:ext>
            </a:extLst>
          </p:cNvPr>
          <p:cNvGraphicFramePr>
            <a:graphicFrameLocks/>
          </p:cNvGraphicFramePr>
          <p:nvPr/>
        </p:nvGraphicFramePr>
        <p:xfrm>
          <a:off x="3069497" y="1272051"/>
          <a:ext cx="299025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409CA4F-A857-BD71-EA20-E4FA27394BBC}"/>
              </a:ext>
            </a:extLst>
          </p:cNvPr>
          <p:cNvGraphicFramePr>
            <a:graphicFrameLocks/>
          </p:cNvGraphicFramePr>
          <p:nvPr/>
        </p:nvGraphicFramePr>
        <p:xfrm>
          <a:off x="5945912" y="1272051"/>
          <a:ext cx="302433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DBBDFAEB-851B-F61F-A947-DF1851183E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1544706"/>
              </p:ext>
            </p:extLst>
          </p:nvPr>
        </p:nvGraphicFramePr>
        <p:xfrm>
          <a:off x="272846" y="4083418"/>
          <a:ext cx="2877888" cy="230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93B07ACA-9407-2537-26B4-C51E7A1C07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7620635"/>
              </p:ext>
            </p:extLst>
          </p:nvPr>
        </p:nvGraphicFramePr>
        <p:xfrm>
          <a:off x="2993126" y="4087371"/>
          <a:ext cx="3066627" cy="230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E0D35609-6F0E-EF3F-C970-5C4D7AD9EC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3547450"/>
              </p:ext>
            </p:extLst>
          </p:nvPr>
        </p:nvGraphicFramePr>
        <p:xfrm>
          <a:off x="5903621" y="4092337"/>
          <a:ext cx="3066627" cy="230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2294328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77888" y="9331945"/>
            <a:ext cx="9144000" cy="2718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2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76200" y="-4699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" name="AutoShape 4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228600" y="-3175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AutoShape 6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381000" y="-1651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 bwMode="auto">
          <a:xfrm>
            <a:off x="0" y="0"/>
            <a:ext cx="9144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0" rIns="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Arial" charset="0"/>
              </a:rPr>
              <a:t>Conclusion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itchFamily="18" charset="0"/>
              <a:ea typeface="+mj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9473" y="1318567"/>
            <a:ext cx="882816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Managers worrying about negative reactions opt for more inclusive talent pools.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Yet, the higher the inclusivity of a talent pool, the worse employees excluded from the talent pool react in terms of envy, self-esteem and turnover intentions.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Employees who feel strongly about being a talent experience fiercer negative reactions when being excluded than those who do not.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Managers may consider keeping talent status a secret to ensure that negative reactions from non-talents are kept to a minimum.</a:t>
            </a:r>
          </a:p>
        </p:txBody>
      </p:sp>
    </p:spTree>
    <p:extLst>
      <p:ext uri="{BB962C8B-B14F-4D97-AF65-F5344CB8AC3E}">
        <p14:creationId xmlns:p14="http://schemas.microsoft.com/office/powerpoint/2010/main" val="1940729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149080"/>
            <a:ext cx="9144000" cy="2718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2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76200" y="-4699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" name="AutoShape 4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228600" y="-3175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AutoShape 6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381000" y="-1651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 bwMode="auto">
          <a:xfrm>
            <a:off x="0" y="0"/>
            <a:ext cx="9144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0" rIns="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Arial" charset="0"/>
              </a:rPr>
              <a:t>Talent Management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itchFamily="18" charset="0"/>
                <a:ea typeface="+mj-ea"/>
                <a:cs typeface="Arial" charset="0"/>
              </a:rPr>
              <a:t>Philosophies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itchFamily="18" charset="0"/>
              <a:ea typeface="+mj-ea"/>
              <a:cs typeface="Arial" charset="0"/>
            </a:endParaRP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917BBD3-F739-4C64-9373-52EC2A005CB1}"/>
              </a:ext>
            </a:extLst>
          </p:cNvPr>
          <p:cNvPicPr/>
          <p:nvPr/>
        </p:nvPicPr>
        <p:blipFill rotWithShape="1">
          <a:blip r:embed="rId3"/>
          <a:srcRect l="47927" t="52484" r="22344" b="8079"/>
          <a:stretch/>
        </p:blipFill>
        <p:spPr bwMode="auto">
          <a:xfrm>
            <a:off x="0" y="0"/>
            <a:ext cx="9144000" cy="68676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066522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77888" y="9331945"/>
            <a:ext cx="9144000" cy="2718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2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76200" y="-4699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" name="AutoShape 4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228600" y="-3175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AutoShape 6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381000" y="-1651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 bwMode="auto">
          <a:xfrm>
            <a:off x="0" y="0"/>
            <a:ext cx="9144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0" rIns="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itchFamily="18" charset="0"/>
                <a:ea typeface="+mj-ea"/>
                <a:cs typeface="Arial" charset="0"/>
              </a:rPr>
              <a:t>All-inclusive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Arial" charset="0"/>
              </a:rPr>
              <a:t> TM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itchFamily="18" charset="0"/>
              <a:ea typeface="+mj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9473" y="1318567"/>
            <a:ext cx="882816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Hot debate whether this is considered as actual TM.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Pros: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Nobody feels excluded, so nobody leaves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Everybody benefits from being included and the training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Cons: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Costly. Or lower quality training.</a:t>
            </a:r>
          </a:p>
          <a:p>
            <a:pPr marL="1257300" marR="0" lvl="2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Actual talents may end up leaving the organisation.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Talent is nothing special anymore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Training may be too hard for ‘low-potentials’ (burnout?)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9025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ter drops on a green backgroun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3054"/>
            <a:ext cx="9144000" cy="61038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3812" y="1368000"/>
            <a:ext cx="8176114" cy="2158776"/>
          </a:xfrm>
          <a:prstGeom prst="rect">
            <a:avLst/>
          </a:prstGeom>
          <a:solidFill>
            <a:srgbClr val="1D8DB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>
                <a:solidFill>
                  <a:schemeClr val="bg1"/>
                </a:solidFill>
                <a:latin typeface="+mj-lt"/>
              </a:rPr>
              <a:t>ANTECEDENTS TO CO-WORKER ENVY</a:t>
            </a:r>
            <a:br>
              <a:rPr lang="nl-BE" sz="3200" b="1" dirty="0">
                <a:solidFill>
                  <a:schemeClr val="bg1"/>
                </a:solidFill>
                <a:latin typeface="+mj-lt"/>
              </a:rPr>
            </a:br>
            <a:r>
              <a:rPr lang="nl-BE" sz="3200" b="1" dirty="0">
                <a:solidFill>
                  <a:schemeClr val="bg1"/>
                </a:solidFill>
                <a:latin typeface="+mj-lt"/>
              </a:rPr>
              <a:t> IN TALENT MANAGEMENT</a:t>
            </a:r>
            <a:endParaRPr lang="nl-BE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44276" y="6210000"/>
            <a:ext cx="6234524" cy="648000"/>
          </a:xfrm>
        </p:spPr>
        <p:txBody>
          <a:bodyPr/>
          <a:lstStyle/>
          <a:p>
            <a:r>
              <a:rPr lang="en-US" spc="300" dirty="0">
                <a:latin typeface="+mj-lt"/>
              </a:rPr>
              <a:t>DEPARTMENT OF WORK AND ORGANISATION STUDIES</a:t>
            </a:r>
            <a:endParaRPr lang="nl-NL" spc="300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3812" y="3670776"/>
            <a:ext cx="8176114" cy="360000"/>
          </a:xfrm>
          <a:prstGeom prst="rect">
            <a:avLst/>
          </a:prstGeom>
          <a:solidFill>
            <a:srgbClr val="1D8DB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nl-BE" sz="1600" b="1" dirty="0">
                <a:solidFill>
                  <a:schemeClr val="bg1"/>
                </a:solidFill>
                <a:latin typeface="+mj-lt"/>
              </a:rPr>
              <a:t>Van Zelderen, Dries, &amp; </a:t>
            </a:r>
            <a:r>
              <a:rPr lang="nl-BE" sz="1600" b="1" dirty="0" err="1">
                <a:solidFill>
                  <a:schemeClr val="bg1"/>
                </a:solidFill>
                <a:latin typeface="+mj-lt"/>
              </a:rPr>
              <a:t>Marescaux</a:t>
            </a:r>
            <a:endParaRPr lang="nl-BE" sz="16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3812" y="864000"/>
            <a:ext cx="8176114" cy="360000"/>
          </a:xfrm>
          <a:prstGeom prst="rect">
            <a:avLst/>
          </a:prstGeom>
          <a:solidFill>
            <a:srgbClr val="1D8DB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nl-BE" sz="1600" b="1" dirty="0">
                <a:solidFill>
                  <a:schemeClr val="bg1"/>
                </a:solidFill>
                <a:latin typeface="+mj-lt"/>
              </a:rPr>
              <a:t>- PAPER 2 - </a:t>
            </a:r>
          </a:p>
        </p:txBody>
      </p:sp>
    </p:spTree>
    <p:extLst>
      <p:ext uri="{BB962C8B-B14F-4D97-AF65-F5344CB8AC3E}">
        <p14:creationId xmlns:p14="http://schemas.microsoft.com/office/powerpoint/2010/main" val="21789880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ealousy and Envy | DB Advisors">
            <a:extLst>
              <a:ext uri="{FF2B5EF4-FFF2-40B4-BE49-F238E27FC236}">
                <a16:creationId xmlns:a16="http://schemas.microsoft.com/office/drawing/2014/main" id="{ABEF78B6-981A-057A-DFD0-FCB52A6AF6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7" r="29479" b="-1"/>
          <a:stretch/>
        </p:blipFill>
        <p:spPr bwMode="auto">
          <a:xfrm>
            <a:off x="20" y="10"/>
            <a:ext cx="3476673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55" name="Straight Connector 205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AE6C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24072" y="6356350"/>
            <a:ext cx="392703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kern="1200" dirty="0">
                <a:latin typeface="Calibri" panose="020F0502020204030204"/>
                <a:ea typeface="+mn-ea"/>
                <a:cs typeface="+mn-cs"/>
              </a:rPr>
              <a:t>DEPARTMENT OF WORK AND ORGANISATION STUDIES, KU LEUVEN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AEBF3A-C4FF-2E4F-2EED-27901C182CD0}"/>
              </a:ext>
            </a:extLst>
          </p:cNvPr>
          <p:cNvSpPr txBox="1"/>
          <p:nvPr/>
        </p:nvSpPr>
        <p:spPr>
          <a:xfrm>
            <a:off x="3810700" y="895439"/>
            <a:ext cx="4732020" cy="427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800" b="1" dirty="0">
              <a:solidFill>
                <a:schemeClr val="tx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/>
            <a:r>
              <a:rPr lang="en-US" sz="18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Which talent management characteristics</a:t>
            </a:r>
            <a:br>
              <a:rPr lang="en-US" sz="18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en-US" sz="18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elicit envy amongst non-talents?</a:t>
            </a:r>
          </a:p>
          <a:p>
            <a:pPr algn="ctr"/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28600" algn="ctr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28600" algn="ctr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-BENIGN ENVY- </a:t>
            </a:r>
          </a:p>
          <a:p>
            <a:pPr lvl="0"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‘Leveling up’ yourself</a:t>
            </a:r>
            <a:endParaRPr lang="en-US" sz="1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28600" algn="ctr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-MALICIOUS ENVY-</a:t>
            </a:r>
          </a:p>
          <a:p>
            <a:pPr lvl="0"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‘Leveling down’ the outperformer</a:t>
            </a:r>
          </a:p>
          <a:p>
            <a:pPr marL="228600" lvl="1" algn="ctr" defTabSz="914400">
              <a:lnSpc>
                <a:spcPct val="90000"/>
              </a:lnSpc>
              <a:spcAft>
                <a:spcPts val="600"/>
              </a:spcAft>
            </a:pP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1"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(Van de Ven, </a:t>
            </a:r>
            <a:r>
              <a:rPr lang="en-US" sz="16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Zeelenberg</a:t>
            </a:r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&amp; Pieters, 2009)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LID4096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3177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ealousy and Envy | DB Advisors">
            <a:extLst>
              <a:ext uri="{FF2B5EF4-FFF2-40B4-BE49-F238E27FC236}">
                <a16:creationId xmlns:a16="http://schemas.microsoft.com/office/drawing/2014/main" id="{ABEF78B6-981A-057A-DFD0-FCB52A6AF6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7" r="29479" b="-1"/>
          <a:stretch/>
        </p:blipFill>
        <p:spPr bwMode="auto">
          <a:xfrm>
            <a:off x="20" y="10"/>
            <a:ext cx="3476673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55" name="Straight Connector 205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AE6C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24072" y="6356350"/>
            <a:ext cx="392703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kern="1200" dirty="0">
                <a:latin typeface="Calibri" panose="020F0502020204030204"/>
                <a:ea typeface="+mn-ea"/>
                <a:cs typeface="+mn-cs"/>
              </a:rPr>
              <a:t>DEPARTMENT OF WORK AND ORGANISATION STUDIES, KU LEUVEN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AEBF3A-C4FF-2E4F-2EED-27901C182CD0}"/>
              </a:ext>
            </a:extLst>
          </p:cNvPr>
          <p:cNvSpPr txBox="1"/>
          <p:nvPr/>
        </p:nvSpPr>
        <p:spPr>
          <a:xfrm>
            <a:off x="3810700" y="895439"/>
            <a:ext cx="4732020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800" b="1" dirty="0">
              <a:solidFill>
                <a:schemeClr val="tx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/>
            <a:r>
              <a:rPr lang="en-US" sz="18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Which talent management characteristics</a:t>
            </a:r>
            <a:br>
              <a:rPr lang="en-US" sz="18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en-US" sz="18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elicit envy amongst non-talents?</a:t>
            </a:r>
          </a:p>
          <a:p>
            <a:pPr algn="ctr"/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28600" algn="ctr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28600" algn="ctr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-BENIGN ENVY- </a:t>
            </a:r>
          </a:p>
          <a:p>
            <a:pPr lvl="0"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‘Leveling up’ yourself</a:t>
            </a:r>
            <a:endParaRPr lang="en-US" sz="1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defTabSz="914400">
              <a:lnSpc>
                <a:spcPct val="90000"/>
              </a:lnSpc>
              <a:spcAft>
                <a:spcPts val="600"/>
              </a:spcAft>
            </a:pPr>
            <a:endParaRPr lang="en-US" sz="17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defTabSz="914400">
              <a:lnSpc>
                <a:spcPct val="90000"/>
              </a:lnSpc>
              <a:spcAft>
                <a:spcPts val="600"/>
              </a:spcAft>
            </a:pPr>
            <a:r>
              <a:rPr lang="en-GB" sz="1700" b="1" u="sng" dirty="0">
                <a:latin typeface="Calibri" panose="020F0502020204030204" pitchFamily="34" charset="0"/>
                <a:cs typeface="Calibri" panose="020F0502020204030204" pitchFamily="34" charset="0"/>
              </a:rPr>
              <a:t>Triggers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0" i="1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Hope, </a:t>
            </a:r>
            <a:r>
              <a:rPr lang="en-GB" sz="1700" i="1" dirty="0">
                <a:solidFill>
                  <a:srgbClr val="2F4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trust,</a:t>
            </a:r>
            <a:r>
              <a:rPr kumimoji="0" lang="en-GB" sz="1700" b="0" i="1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justice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7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defTabSz="914400">
              <a:lnSpc>
                <a:spcPct val="90000"/>
              </a:lnSpc>
              <a:spcAft>
                <a:spcPts val="600"/>
              </a:spcAft>
            </a:pPr>
            <a:r>
              <a:rPr lang="en-GB" sz="1700" b="1" dirty="0">
                <a:latin typeface="Calibri" panose="020F0502020204030204" pitchFamily="34" charset="0"/>
                <a:cs typeface="Calibri" panose="020F0502020204030204" pitchFamily="34" charset="0"/>
              </a:rPr>
              <a:t>Fair implementation</a:t>
            </a:r>
            <a:endParaRPr lang="en-GB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defTabSz="914400">
              <a:lnSpc>
                <a:spcPct val="90000"/>
              </a:lnSpc>
              <a:spcAft>
                <a:spcPts val="600"/>
              </a:spcAft>
            </a:pPr>
            <a:r>
              <a:rPr lang="en-GB" sz="1700" b="1" dirty="0">
                <a:latin typeface="Calibri" panose="020F0502020204030204" pitchFamily="34" charset="0"/>
                <a:cs typeface="Calibri" panose="020F0502020204030204" pitchFamily="34" charset="0"/>
              </a:rPr>
              <a:t>Communicative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; openly communicated </a:t>
            </a:r>
          </a:p>
          <a:p>
            <a:pPr lvl="0" algn="ctr" defTabSz="914400">
              <a:lnSpc>
                <a:spcPct val="90000"/>
              </a:lnSpc>
              <a:spcAft>
                <a:spcPts val="600"/>
              </a:spcAft>
            </a:pPr>
            <a:r>
              <a:rPr lang="en-GB" sz="1700" b="1" dirty="0">
                <a:latin typeface="Calibri" panose="020F0502020204030204" pitchFamily="34" charset="0"/>
                <a:cs typeface="Calibri" panose="020F0502020204030204" pitchFamily="34" charset="0"/>
              </a:rPr>
              <a:t>Distributive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; balanced in/output</a:t>
            </a:r>
          </a:p>
          <a:p>
            <a:pPr lvl="0" algn="ctr" defTabSz="914400">
              <a:lnSpc>
                <a:spcPct val="90000"/>
              </a:lnSpc>
              <a:spcAft>
                <a:spcPts val="600"/>
              </a:spcAft>
            </a:pP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1"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(Van de Ven, </a:t>
            </a:r>
            <a:r>
              <a:rPr lang="en-US" sz="16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Zeelenberg</a:t>
            </a:r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&amp; Pieters, 2009)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LID4096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8777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ealousy and Envy | DB Advisors">
            <a:extLst>
              <a:ext uri="{FF2B5EF4-FFF2-40B4-BE49-F238E27FC236}">
                <a16:creationId xmlns:a16="http://schemas.microsoft.com/office/drawing/2014/main" id="{ABEF78B6-981A-057A-DFD0-FCB52A6AF6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7" r="29479" b="-1"/>
          <a:stretch/>
        </p:blipFill>
        <p:spPr bwMode="auto">
          <a:xfrm>
            <a:off x="20" y="10"/>
            <a:ext cx="3476673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55" name="Straight Connector 205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AE6C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24072" y="6356350"/>
            <a:ext cx="392703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DEPARTMENT OF WORK AND ORGANISATION STUDIES, KU LEUVEN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AEBF3A-C4FF-2E4F-2EED-27901C182CD0}"/>
              </a:ext>
            </a:extLst>
          </p:cNvPr>
          <p:cNvSpPr txBox="1"/>
          <p:nvPr/>
        </p:nvSpPr>
        <p:spPr>
          <a:xfrm>
            <a:off x="3810700" y="895439"/>
            <a:ext cx="4732020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F4D5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Which talent management characteristics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elicit envy amongst non-talents?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F4D5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2F4D5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2F4D5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lvl="0"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-MALICIOUS ENVY-</a:t>
            </a:r>
          </a:p>
          <a:p>
            <a:pPr lvl="0"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‘Leveling down’ the outperformer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2F4D5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sng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Triggers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700" i="1" dirty="0">
                <a:solidFill>
                  <a:srgbClr val="2F4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Fixed status, threat, inferiority</a:t>
            </a:r>
            <a:endParaRPr kumimoji="0" lang="en-GB" sz="1700" i="1" u="none" strike="noStrike" kern="1200" cap="none" spc="0" normalizeH="0" baseline="0" noProof="0" dirty="0">
              <a:ln>
                <a:noFill/>
              </a:ln>
              <a:solidFill>
                <a:srgbClr val="2F4D5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700" b="1" i="0" u="none" strike="noStrike" kern="1200" cap="none" spc="0" normalizeH="0" baseline="0" noProof="0" dirty="0">
              <a:ln>
                <a:noFill/>
              </a:ln>
              <a:solidFill>
                <a:srgbClr val="2F4D5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700" b="1" dirty="0">
                <a:solidFill>
                  <a:srgbClr val="2F4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0" lang="en-GB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oor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implementation</a:t>
            </a:r>
            <a:endParaRPr kumimoji="0" lang="en-GB" sz="1700" b="0" i="0" u="none" strike="noStrike" kern="1200" cap="none" spc="0" normalizeH="0" baseline="0" noProof="0" dirty="0">
              <a:ln>
                <a:noFill/>
              </a:ln>
              <a:solidFill>
                <a:srgbClr val="2F4D5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Inferiority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too inclusive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Interdependence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their gains are my loss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2F4D5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2860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(Van de Ven,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Zeelenberg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&amp; Pieters, 2009)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F4D5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 dirty="0">
              <a:ln>
                <a:noFill/>
              </a:ln>
              <a:solidFill>
                <a:srgbClr val="2F4D5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6779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4" name="Rectangle 5133">
            <a:extLst>
              <a:ext uri="{FF2B5EF4-FFF2-40B4-BE49-F238E27FC236}">
                <a16:creationId xmlns:a16="http://schemas.microsoft.com/office/drawing/2014/main" id="{59264BFD-360D-430E-B593-7BC0D00FB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36" name="Group 5135">
            <a:extLst>
              <a:ext uri="{FF2B5EF4-FFF2-40B4-BE49-F238E27FC236}">
                <a16:creationId xmlns:a16="http://schemas.microsoft.com/office/drawing/2014/main" id="{A4538145-ACBA-40C0-AFBD-DE742723D5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3997" cy="6858000"/>
            <a:chOff x="1" y="0"/>
            <a:chExt cx="12191996" cy="6858000"/>
          </a:xfrm>
        </p:grpSpPr>
        <p:sp useBgFill="1">
          <p:nvSpPr>
            <p:cNvPr id="5137" name="Rectangle 5136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46" name="Rectangle 5137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C4D791F-C2E1-CEE4-BF02-D0B95D40FF12}"/>
              </a:ext>
            </a:extLst>
          </p:cNvPr>
          <p:cNvSpPr txBox="1"/>
          <p:nvPr/>
        </p:nvSpPr>
        <p:spPr>
          <a:xfrm>
            <a:off x="233266" y="270588"/>
            <a:ext cx="4030824" cy="5860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2600" b="1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VIGNETTE MANIPULATIONS</a:t>
            </a:r>
          </a:p>
          <a:p>
            <a:pPr indent="-228600" algn="ctr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1E1E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GB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BENIGN ENVY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GB" dirty="0">
              <a:solidFill>
                <a:srgbClr val="1E1E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ctr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GB" b="1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GB" i="1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Secret, Private, Public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GB" dirty="0">
              <a:solidFill>
                <a:srgbClr val="1E1E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ctr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2"/>
            </a:pPr>
            <a:r>
              <a:rPr lang="en-GB" b="1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Overreward inequity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GB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 raise ÷ workload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GB" dirty="0">
              <a:solidFill>
                <a:srgbClr val="1E1E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MALICIOUS ENVY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GB" dirty="0">
              <a:solidFill>
                <a:srgbClr val="1E1E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ctr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3"/>
            </a:pPr>
            <a:r>
              <a:rPr lang="en-GB" b="1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Talent program inclusivity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GB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 5, 10, 15… 95%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GB" dirty="0">
              <a:solidFill>
                <a:srgbClr val="1E1E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ctr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4"/>
            </a:pPr>
            <a:r>
              <a:rPr lang="en-GB" b="1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Zero-sum framing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GB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Additional or repurposed program</a:t>
            </a:r>
            <a:endParaRPr lang="en-US" dirty="0">
              <a:solidFill>
                <a:srgbClr val="1E1E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95322" y="6375679"/>
            <a:ext cx="3668768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kern="1200" dirty="0">
                <a:solidFill>
                  <a:schemeClr val="tx1">
                    <a:alpha val="70000"/>
                  </a:schemeClr>
                </a:solidFill>
                <a:latin typeface="Calibri" panose="020F0502020204030204"/>
                <a:ea typeface="+mn-ea"/>
                <a:cs typeface="+mn-cs"/>
              </a:rPr>
              <a:t>DEPARTMENT OF WORK AND ORGANISATION STUDIES KU LEUVEN</a:t>
            </a:r>
          </a:p>
        </p:txBody>
      </p:sp>
      <p:sp>
        <p:nvSpPr>
          <p:cNvPr id="5140" name="Freeform: Shape 5139">
            <a:extLst>
              <a:ext uri="{FF2B5EF4-FFF2-40B4-BE49-F238E27FC236}">
                <a16:creationId xmlns:a16="http://schemas.microsoft.com/office/drawing/2014/main" id="{F249C1C3-EBDE-4C27-BD12-A6AE40A4D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40531" y="0"/>
            <a:ext cx="4803469" cy="6373368"/>
          </a:xfrm>
          <a:custGeom>
            <a:avLst/>
            <a:gdLst>
              <a:gd name="connsiteX0" fmla="*/ 353272 w 6404625"/>
              <a:gd name="connsiteY0" fmla="*/ 0 h 6373368"/>
              <a:gd name="connsiteX1" fmla="*/ 6404625 w 6404625"/>
              <a:gd name="connsiteY1" fmla="*/ 0 h 6373368"/>
              <a:gd name="connsiteX2" fmla="*/ 6404625 w 6404625"/>
              <a:gd name="connsiteY2" fmla="*/ 6008204 h 6373368"/>
              <a:gd name="connsiteX3" fmla="*/ 6374459 w 6404625"/>
              <a:gd name="connsiteY3" fmla="*/ 6023890 h 6373368"/>
              <a:gd name="connsiteX4" fmla="*/ 6290584 w 6404625"/>
              <a:gd name="connsiteY4" fmla="*/ 6049055 h 6373368"/>
              <a:gd name="connsiteX5" fmla="*/ 6203913 w 6404625"/>
              <a:gd name="connsiteY5" fmla="*/ 6060237 h 6373368"/>
              <a:gd name="connsiteX6" fmla="*/ 6114448 w 6404625"/>
              <a:gd name="connsiteY6" fmla="*/ 6063033 h 6373368"/>
              <a:gd name="connsiteX7" fmla="*/ 6019391 w 6404625"/>
              <a:gd name="connsiteY7" fmla="*/ 6054644 h 6373368"/>
              <a:gd name="connsiteX8" fmla="*/ 5924332 w 6404625"/>
              <a:gd name="connsiteY8" fmla="*/ 6043462 h 6373368"/>
              <a:gd name="connsiteX9" fmla="*/ 5829275 w 6404625"/>
              <a:gd name="connsiteY9" fmla="*/ 6029482 h 6373368"/>
              <a:gd name="connsiteX10" fmla="*/ 5734216 w 6404625"/>
              <a:gd name="connsiteY10" fmla="*/ 6018300 h 6373368"/>
              <a:gd name="connsiteX11" fmla="*/ 5639159 w 6404625"/>
              <a:gd name="connsiteY11" fmla="*/ 6012708 h 6373368"/>
              <a:gd name="connsiteX12" fmla="*/ 5546898 w 6404625"/>
              <a:gd name="connsiteY12" fmla="*/ 6012708 h 6373368"/>
              <a:gd name="connsiteX13" fmla="*/ 5460227 w 6404625"/>
              <a:gd name="connsiteY13" fmla="*/ 6023890 h 6373368"/>
              <a:gd name="connsiteX14" fmla="*/ 5370760 w 6404625"/>
              <a:gd name="connsiteY14" fmla="*/ 6046258 h 6373368"/>
              <a:gd name="connsiteX15" fmla="*/ 5289681 w 6404625"/>
              <a:gd name="connsiteY15" fmla="*/ 6079807 h 6373368"/>
              <a:gd name="connsiteX16" fmla="*/ 5205808 w 6404625"/>
              <a:gd name="connsiteY16" fmla="*/ 6124541 h 6373368"/>
              <a:gd name="connsiteX17" fmla="*/ 5121933 w 6404625"/>
              <a:gd name="connsiteY17" fmla="*/ 6169276 h 6373368"/>
              <a:gd name="connsiteX18" fmla="*/ 5038061 w 6404625"/>
              <a:gd name="connsiteY18" fmla="*/ 6219598 h 6373368"/>
              <a:gd name="connsiteX19" fmla="*/ 4956981 w 6404625"/>
              <a:gd name="connsiteY19" fmla="*/ 6267129 h 6373368"/>
              <a:gd name="connsiteX20" fmla="*/ 4870311 w 6404625"/>
              <a:gd name="connsiteY20" fmla="*/ 6309065 h 6373368"/>
              <a:gd name="connsiteX21" fmla="*/ 4786435 w 6404625"/>
              <a:gd name="connsiteY21" fmla="*/ 6342614 h 6373368"/>
              <a:gd name="connsiteX22" fmla="*/ 4699765 w 6404625"/>
              <a:gd name="connsiteY22" fmla="*/ 6364982 h 6373368"/>
              <a:gd name="connsiteX23" fmla="*/ 4610299 w 6404625"/>
              <a:gd name="connsiteY23" fmla="*/ 6373368 h 6373368"/>
              <a:gd name="connsiteX24" fmla="*/ 4520833 w 6404625"/>
              <a:gd name="connsiteY24" fmla="*/ 6364982 h 6373368"/>
              <a:gd name="connsiteX25" fmla="*/ 4434163 w 6404625"/>
              <a:gd name="connsiteY25" fmla="*/ 6342614 h 6373368"/>
              <a:gd name="connsiteX26" fmla="*/ 4350289 w 6404625"/>
              <a:gd name="connsiteY26" fmla="*/ 6309065 h 6373368"/>
              <a:gd name="connsiteX27" fmla="*/ 4263617 w 6404625"/>
              <a:gd name="connsiteY27" fmla="*/ 6267129 h 6373368"/>
              <a:gd name="connsiteX28" fmla="*/ 4182539 w 6404625"/>
              <a:gd name="connsiteY28" fmla="*/ 6219598 h 6373368"/>
              <a:gd name="connsiteX29" fmla="*/ 4098666 w 6404625"/>
              <a:gd name="connsiteY29" fmla="*/ 6169276 h 6373368"/>
              <a:gd name="connsiteX30" fmla="*/ 4014791 w 6404625"/>
              <a:gd name="connsiteY30" fmla="*/ 6124541 h 6373368"/>
              <a:gd name="connsiteX31" fmla="*/ 3930916 w 6404625"/>
              <a:gd name="connsiteY31" fmla="*/ 6079807 h 6373368"/>
              <a:gd name="connsiteX32" fmla="*/ 3847041 w 6404625"/>
              <a:gd name="connsiteY32" fmla="*/ 6046258 h 6373368"/>
              <a:gd name="connsiteX33" fmla="*/ 3760372 w 6404625"/>
              <a:gd name="connsiteY33" fmla="*/ 6023890 h 6373368"/>
              <a:gd name="connsiteX34" fmla="*/ 3673701 w 6404625"/>
              <a:gd name="connsiteY34" fmla="*/ 6012708 h 6373368"/>
              <a:gd name="connsiteX35" fmla="*/ 3581438 w 6404625"/>
              <a:gd name="connsiteY35" fmla="*/ 6012708 h 6373368"/>
              <a:gd name="connsiteX36" fmla="*/ 3486381 w 6404625"/>
              <a:gd name="connsiteY36" fmla="*/ 6018300 h 6373368"/>
              <a:gd name="connsiteX37" fmla="*/ 3391322 w 6404625"/>
              <a:gd name="connsiteY37" fmla="*/ 6029482 h 6373368"/>
              <a:gd name="connsiteX38" fmla="*/ 3296265 w 6404625"/>
              <a:gd name="connsiteY38" fmla="*/ 6043462 h 6373368"/>
              <a:gd name="connsiteX39" fmla="*/ 3201210 w 6404625"/>
              <a:gd name="connsiteY39" fmla="*/ 6054644 h 6373368"/>
              <a:gd name="connsiteX40" fmla="*/ 3106151 w 6404625"/>
              <a:gd name="connsiteY40" fmla="*/ 6063033 h 6373368"/>
              <a:gd name="connsiteX41" fmla="*/ 3016684 w 6404625"/>
              <a:gd name="connsiteY41" fmla="*/ 6060237 h 6373368"/>
              <a:gd name="connsiteX42" fmla="*/ 2930015 w 6404625"/>
              <a:gd name="connsiteY42" fmla="*/ 6049055 h 6373368"/>
              <a:gd name="connsiteX43" fmla="*/ 2846140 w 6404625"/>
              <a:gd name="connsiteY43" fmla="*/ 6023890 h 6373368"/>
              <a:gd name="connsiteX44" fmla="*/ 2776243 w 6404625"/>
              <a:gd name="connsiteY44" fmla="*/ 5987546 h 6373368"/>
              <a:gd name="connsiteX45" fmla="*/ 2709145 w 6404625"/>
              <a:gd name="connsiteY45" fmla="*/ 5940017 h 6373368"/>
              <a:gd name="connsiteX46" fmla="*/ 2650432 w 6404625"/>
              <a:gd name="connsiteY46" fmla="*/ 5884101 h 6373368"/>
              <a:gd name="connsiteX47" fmla="*/ 2591719 w 6404625"/>
              <a:gd name="connsiteY47" fmla="*/ 5819798 h 6373368"/>
              <a:gd name="connsiteX48" fmla="*/ 2538599 w 6404625"/>
              <a:gd name="connsiteY48" fmla="*/ 5752697 h 6373368"/>
              <a:gd name="connsiteX49" fmla="*/ 2485480 w 6404625"/>
              <a:gd name="connsiteY49" fmla="*/ 5682802 h 6373368"/>
              <a:gd name="connsiteX50" fmla="*/ 2432360 w 6404625"/>
              <a:gd name="connsiteY50" fmla="*/ 5612908 h 6373368"/>
              <a:gd name="connsiteX51" fmla="*/ 2379237 w 6404625"/>
              <a:gd name="connsiteY51" fmla="*/ 5545809 h 6373368"/>
              <a:gd name="connsiteX52" fmla="*/ 2323320 w 6404625"/>
              <a:gd name="connsiteY52" fmla="*/ 5481502 h 6373368"/>
              <a:gd name="connsiteX53" fmla="*/ 2259018 w 6404625"/>
              <a:gd name="connsiteY53" fmla="*/ 5425586 h 6373368"/>
              <a:gd name="connsiteX54" fmla="*/ 2197511 w 6404625"/>
              <a:gd name="connsiteY54" fmla="*/ 5375263 h 6373368"/>
              <a:gd name="connsiteX55" fmla="*/ 2127614 w 6404625"/>
              <a:gd name="connsiteY55" fmla="*/ 5336121 h 6373368"/>
              <a:gd name="connsiteX56" fmla="*/ 2052128 w 6404625"/>
              <a:gd name="connsiteY56" fmla="*/ 5302573 h 6373368"/>
              <a:gd name="connsiteX57" fmla="*/ 1971049 w 6404625"/>
              <a:gd name="connsiteY57" fmla="*/ 5274612 h 6373368"/>
              <a:gd name="connsiteX58" fmla="*/ 1887176 w 6404625"/>
              <a:gd name="connsiteY58" fmla="*/ 5249450 h 6373368"/>
              <a:gd name="connsiteX59" fmla="*/ 1803301 w 6404625"/>
              <a:gd name="connsiteY59" fmla="*/ 5227084 h 6373368"/>
              <a:gd name="connsiteX60" fmla="*/ 1716630 w 6404625"/>
              <a:gd name="connsiteY60" fmla="*/ 5204720 h 6373368"/>
              <a:gd name="connsiteX61" fmla="*/ 1635551 w 6404625"/>
              <a:gd name="connsiteY61" fmla="*/ 5179557 h 6373368"/>
              <a:gd name="connsiteX62" fmla="*/ 1554473 w 6404625"/>
              <a:gd name="connsiteY62" fmla="*/ 5151597 h 6373368"/>
              <a:gd name="connsiteX63" fmla="*/ 1478988 w 6404625"/>
              <a:gd name="connsiteY63" fmla="*/ 5118049 h 6373368"/>
              <a:gd name="connsiteX64" fmla="*/ 1411887 w 6404625"/>
              <a:gd name="connsiteY64" fmla="*/ 5076112 h 6373368"/>
              <a:gd name="connsiteX65" fmla="*/ 1350380 w 6404625"/>
              <a:gd name="connsiteY65" fmla="*/ 5025785 h 6373368"/>
              <a:gd name="connsiteX66" fmla="*/ 1300053 w 6404625"/>
              <a:gd name="connsiteY66" fmla="*/ 4964279 h 6373368"/>
              <a:gd name="connsiteX67" fmla="*/ 1258117 w 6404625"/>
              <a:gd name="connsiteY67" fmla="*/ 4897178 h 6373368"/>
              <a:gd name="connsiteX68" fmla="*/ 1224567 w 6404625"/>
              <a:gd name="connsiteY68" fmla="*/ 4821691 h 6373368"/>
              <a:gd name="connsiteX69" fmla="*/ 1196609 w 6404625"/>
              <a:gd name="connsiteY69" fmla="*/ 4740614 h 6373368"/>
              <a:gd name="connsiteX70" fmla="*/ 1171447 w 6404625"/>
              <a:gd name="connsiteY70" fmla="*/ 4659533 h 6373368"/>
              <a:gd name="connsiteX71" fmla="*/ 1149080 w 6404625"/>
              <a:gd name="connsiteY71" fmla="*/ 4572865 h 6373368"/>
              <a:gd name="connsiteX72" fmla="*/ 1126714 w 6404625"/>
              <a:gd name="connsiteY72" fmla="*/ 4488990 h 6373368"/>
              <a:gd name="connsiteX73" fmla="*/ 1101552 w 6404625"/>
              <a:gd name="connsiteY73" fmla="*/ 4405115 h 6373368"/>
              <a:gd name="connsiteX74" fmla="*/ 1073593 w 6404625"/>
              <a:gd name="connsiteY74" fmla="*/ 4324036 h 6373368"/>
              <a:gd name="connsiteX75" fmla="*/ 1040045 w 6404625"/>
              <a:gd name="connsiteY75" fmla="*/ 4248549 h 6373368"/>
              <a:gd name="connsiteX76" fmla="*/ 1000902 w 6404625"/>
              <a:gd name="connsiteY76" fmla="*/ 4178654 h 6373368"/>
              <a:gd name="connsiteX77" fmla="*/ 950576 w 6404625"/>
              <a:gd name="connsiteY77" fmla="*/ 4117146 h 6373368"/>
              <a:gd name="connsiteX78" fmla="*/ 894659 w 6404625"/>
              <a:gd name="connsiteY78" fmla="*/ 4052841 h 6373368"/>
              <a:gd name="connsiteX79" fmla="*/ 830356 w 6404625"/>
              <a:gd name="connsiteY79" fmla="*/ 3996926 h 6373368"/>
              <a:gd name="connsiteX80" fmla="*/ 760460 w 6404625"/>
              <a:gd name="connsiteY80" fmla="*/ 3943806 h 6373368"/>
              <a:gd name="connsiteX81" fmla="*/ 690567 w 6404625"/>
              <a:gd name="connsiteY81" fmla="*/ 3890685 h 6373368"/>
              <a:gd name="connsiteX82" fmla="*/ 620671 w 6404625"/>
              <a:gd name="connsiteY82" fmla="*/ 3837564 h 6373368"/>
              <a:gd name="connsiteX83" fmla="*/ 553571 w 6404625"/>
              <a:gd name="connsiteY83" fmla="*/ 3784444 h 6373368"/>
              <a:gd name="connsiteX84" fmla="*/ 489269 w 6404625"/>
              <a:gd name="connsiteY84" fmla="*/ 3725731 h 6373368"/>
              <a:gd name="connsiteX85" fmla="*/ 433350 w 6404625"/>
              <a:gd name="connsiteY85" fmla="*/ 3667021 h 6373368"/>
              <a:gd name="connsiteX86" fmla="*/ 385824 w 6404625"/>
              <a:gd name="connsiteY86" fmla="*/ 3599922 h 6373368"/>
              <a:gd name="connsiteX87" fmla="*/ 349477 w 6404625"/>
              <a:gd name="connsiteY87" fmla="*/ 3530025 h 6373368"/>
              <a:gd name="connsiteX88" fmla="*/ 324315 w 6404625"/>
              <a:gd name="connsiteY88" fmla="*/ 3446150 h 6373368"/>
              <a:gd name="connsiteX89" fmla="*/ 313131 w 6404625"/>
              <a:gd name="connsiteY89" fmla="*/ 3359479 h 6373368"/>
              <a:gd name="connsiteX90" fmla="*/ 310335 w 6404625"/>
              <a:gd name="connsiteY90" fmla="*/ 3270014 h 6373368"/>
              <a:gd name="connsiteX91" fmla="*/ 318723 w 6404625"/>
              <a:gd name="connsiteY91" fmla="*/ 3174955 h 6373368"/>
              <a:gd name="connsiteX92" fmla="*/ 329907 w 6404625"/>
              <a:gd name="connsiteY92" fmla="*/ 3079898 h 6373368"/>
              <a:gd name="connsiteX93" fmla="*/ 343885 w 6404625"/>
              <a:gd name="connsiteY93" fmla="*/ 2984841 h 6373368"/>
              <a:gd name="connsiteX94" fmla="*/ 355069 w 6404625"/>
              <a:gd name="connsiteY94" fmla="*/ 2889784 h 6373368"/>
              <a:gd name="connsiteX95" fmla="*/ 360659 w 6404625"/>
              <a:gd name="connsiteY95" fmla="*/ 2794725 h 6373368"/>
              <a:gd name="connsiteX96" fmla="*/ 360659 w 6404625"/>
              <a:gd name="connsiteY96" fmla="*/ 2702464 h 6373368"/>
              <a:gd name="connsiteX97" fmla="*/ 349477 w 6404625"/>
              <a:gd name="connsiteY97" fmla="*/ 2615793 h 6373368"/>
              <a:gd name="connsiteX98" fmla="*/ 327111 w 6404625"/>
              <a:gd name="connsiteY98" fmla="*/ 2529122 h 6373368"/>
              <a:gd name="connsiteX99" fmla="*/ 293561 w 6404625"/>
              <a:gd name="connsiteY99" fmla="*/ 2448045 h 6373368"/>
              <a:gd name="connsiteX100" fmla="*/ 251625 w 6404625"/>
              <a:gd name="connsiteY100" fmla="*/ 2364170 h 6373368"/>
              <a:gd name="connsiteX101" fmla="*/ 204096 w 6404625"/>
              <a:gd name="connsiteY101" fmla="*/ 2280295 h 6373368"/>
              <a:gd name="connsiteX102" fmla="*/ 153769 w 6404625"/>
              <a:gd name="connsiteY102" fmla="*/ 2196423 h 6373368"/>
              <a:gd name="connsiteX103" fmla="*/ 106240 w 6404625"/>
              <a:gd name="connsiteY103" fmla="*/ 2115344 h 6373368"/>
              <a:gd name="connsiteX104" fmla="*/ 64305 w 6404625"/>
              <a:gd name="connsiteY104" fmla="*/ 2028673 h 6373368"/>
              <a:gd name="connsiteX105" fmla="*/ 30754 w 6404625"/>
              <a:gd name="connsiteY105" fmla="*/ 1944798 h 6373368"/>
              <a:gd name="connsiteX106" fmla="*/ 8387 w 6404625"/>
              <a:gd name="connsiteY106" fmla="*/ 1858129 h 6373368"/>
              <a:gd name="connsiteX107" fmla="*/ 0 w 6404625"/>
              <a:gd name="connsiteY107" fmla="*/ 1768662 h 6373368"/>
              <a:gd name="connsiteX108" fmla="*/ 8387 w 6404625"/>
              <a:gd name="connsiteY108" fmla="*/ 1679195 h 6373368"/>
              <a:gd name="connsiteX109" fmla="*/ 30754 w 6404625"/>
              <a:gd name="connsiteY109" fmla="*/ 1592526 h 6373368"/>
              <a:gd name="connsiteX110" fmla="*/ 64305 w 6404625"/>
              <a:gd name="connsiteY110" fmla="*/ 1508651 h 6373368"/>
              <a:gd name="connsiteX111" fmla="*/ 106240 w 6404625"/>
              <a:gd name="connsiteY111" fmla="*/ 1421980 h 6373368"/>
              <a:gd name="connsiteX112" fmla="*/ 153769 w 6404625"/>
              <a:gd name="connsiteY112" fmla="*/ 1340903 h 6373368"/>
              <a:gd name="connsiteX113" fmla="*/ 204096 w 6404625"/>
              <a:gd name="connsiteY113" fmla="*/ 1257028 h 6373368"/>
              <a:gd name="connsiteX114" fmla="*/ 251625 w 6404625"/>
              <a:gd name="connsiteY114" fmla="*/ 1173153 h 6373368"/>
              <a:gd name="connsiteX115" fmla="*/ 293561 w 6404625"/>
              <a:gd name="connsiteY115" fmla="*/ 1089278 h 6373368"/>
              <a:gd name="connsiteX116" fmla="*/ 327111 w 6404625"/>
              <a:gd name="connsiteY116" fmla="*/ 1008199 h 6373368"/>
              <a:gd name="connsiteX117" fmla="*/ 349477 w 6404625"/>
              <a:gd name="connsiteY117" fmla="*/ 921528 h 6373368"/>
              <a:gd name="connsiteX118" fmla="*/ 360659 w 6404625"/>
              <a:gd name="connsiteY118" fmla="*/ 834859 h 6373368"/>
              <a:gd name="connsiteX119" fmla="*/ 360659 w 6404625"/>
              <a:gd name="connsiteY119" fmla="*/ 742599 h 6373368"/>
              <a:gd name="connsiteX120" fmla="*/ 355069 w 6404625"/>
              <a:gd name="connsiteY120" fmla="*/ 647539 h 6373368"/>
              <a:gd name="connsiteX121" fmla="*/ 343885 w 6404625"/>
              <a:gd name="connsiteY121" fmla="*/ 552482 h 6373368"/>
              <a:gd name="connsiteX122" fmla="*/ 329907 w 6404625"/>
              <a:gd name="connsiteY122" fmla="*/ 457425 h 6373368"/>
              <a:gd name="connsiteX123" fmla="*/ 318723 w 6404625"/>
              <a:gd name="connsiteY123" fmla="*/ 362366 h 6373368"/>
              <a:gd name="connsiteX124" fmla="*/ 310335 w 6404625"/>
              <a:gd name="connsiteY124" fmla="*/ 267309 h 6373368"/>
              <a:gd name="connsiteX125" fmla="*/ 313131 w 6404625"/>
              <a:gd name="connsiteY125" fmla="*/ 177842 h 6373368"/>
              <a:gd name="connsiteX126" fmla="*/ 324315 w 6404625"/>
              <a:gd name="connsiteY126" fmla="*/ 91173 h 6373368"/>
              <a:gd name="connsiteX127" fmla="*/ 349477 w 6404625"/>
              <a:gd name="connsiteY127" fmla="*/ 7296 h 6373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6404625" h="6373368">
                <a:moveTo>
                  <a:pt x="353272" y="0"/>
                </a:moveTo>
                <a:lnTo>
                  <a:pt x="6404625" y="0"/>
                </a:lnTo>
                <a:lnTo>
                  <a:pt x="6404625" y="6008204"/>
                </a:lnTo>
                <a:lnTo>
                  <a:pt x="6374459" y="6023890"/>
                </a:lnTo>
                <a:lnTo>
                  <a:pt x="6290584" y="6049055"/>
                </a:lnTo>
                <a:lnTo>
                  <a:pt x="6203913" y="6060237"/>
                </a:lnTo>
                <a:lnTo>
                  <a:pt x="6114448" y="6063033"/>
                </a:lnTo>
                <a:lnTo>
                  <a:pt x="6019391" y="6054644"/>
                </a:lnTo>
                <a:lnTo>
                  <a:pt x="5924332" y="6043462"/>
                </a:lnTo>
                <a:lnTo>
                  <a:pt x="5829275" y="6029482"/>
                </a:lnTo>
                <a:lnTo>
                  <a:pt x="5734216" y="6018300"/>
                </a:lnTo>
                <a:lnTo>
                  <a:pt x="5639159" y="6012708"/>
                </a:lnTo>
                <a:lnTo>
                  <a:pt x="5546898" y="6012708"/>
                </a:lnTo>
                <a:lnTo>
                  <a:pt x="5460227" y="6023890"/>
                </a:lnTo>
                <a:lnTo>
                  <a:pt x="5370760" y="6046258"/>
                </a:lnTo>
                <a:lnTo>
                  <a:pt x="5289681" y="6079807"/>
                </a:lnTo>
                <a:lnTo>
                  <a:pt x="5205808" y="6124541"/>
                </a:lnTo>
                <a:lnTo>
                  <a:pt x="5121933" y="6169276"/>
                </a:lnTo>
                <a:lnTo>
                  <a:pt x="5038061" y="6219598"/>
                </a:lnTo>
                <a:lnTo>
                  <a:pt x="4956981" y="6267129"/>
                </a:lnTo>
                <a:lnTo>
                  <a:pt x="4870311" y="6309065"/>
                </a:lnTo>
                <a:lnTo>
                  <a:pt x="4786435" y="6342614"/>
                </a:lnTo>
                <a:lnTo>
                  <a:pt x="4699765" y="6364982"/>
                </a:lnTo>
                <a:lnTo>
                  <a:pt x="4610299" y="6373368"/>
                </a:lnTo>
                <a:lnTo>
                  <a:pt x="4520833" y="6364982"/>
                </a:lnTo>
                <a:lnTo>
                  <a:pt x="4434163" y="6342614"/>
                </a:lnTo>
                <a:lnTo>
                  <a:pt x="4350289" y="6309065"/>
                </a:lnTo>
                <a:lnTo>
                  <a:pt x="4263617" y="6267129"/>
                </a:lnTo>
                <a:lnTo>
                  <a:pt x="4182539" y="6219598"/>
                </a:lnTo>
                <a:lnTo>
                  <a:pt x="4098666" y="6169276"/>
                </a:lnTo>
                <a:lnTo>
                  <a:pt x="4014791" y="6124541"/>
                </a:lnTo>
                <a:lnTo>
                  <a:pt x="3930916" y="6079807"/>
                </a:lnTo>
                <a:lnTo>
                  <a:pt x="3847041" y="6046258"/>
                </a:lnTo>
                <a:lnTo>
                  <a:pt x="3760372" y="6023890"/>
                </a:lnTo>
                <a:lnTo>
                  <a:pt x="3673701" y="6012708"/>
                </a:lnTo>
                <a:lnTo>
                  <a:pt x="3581438" y="6012708"/>
                </a:lnTo>
                <a:lnTo>
                  <a:pt x="3486381" y="6018300"/>
                </a:lnTo>
                <a:lnTo>
                  <a:pt x="3391322" y="6029482"/>
                </a:lnTo>
                <a:lnTo>
                  <a:pt x="3296265" y="6043462"/>
                </a:lnTo>
                <a:lnTo>
                  <a:pt x="3201210" y="6054644"/>
                </a:lnTo>
                <a:lnTo>
                  <a:pt x="3106151" y="6063033"/>
                </a:lnTo>
                <a:lnTo>
                  <a:pt x="3016684" y="6060237"/>
                </a:lnTo>
                <a:lnTo>
                  <a:pt x="2930015" y="6049055"/>
                </a:lnTo>
                <a:lnTo>
                  <a:pt x="2846140" y="6023890"/>
                </a:lnTo>
                <a:lnTo>
                  <a:pt x="2776243" y="5987546"/>
                </a:lnTo>
                <a:lnTo>
                  <a:pt x="2709145" y="5940017"/>
                </a:lnTo>
                <a:lnTo>
                  <a:pt x="2650432" y="5884101"/>
                </a:lnTo>
                <a:lnTo>
                  <a:pt x="2591719" y="5819798"/>
                </a:lnTo>
                <a:lnTo>
                  <a:pt x="2538599" y="5752697"/>
                </a:lnTo>
                <a:lnTo>
                  <a:pt x="2485480" y="5682802"/>
                </a:lnTo>
                <a:lnTo>
                  <a:pt x="2432360" y="5612908"/>
                </a:lnTo>
                <a:lnTo>
                  <a:pt x="2379237" y="5545809"/>
                </a:lnTo>
                <a:lnTo>
                  <a:pt x="2323320" y="5481502"/>
                </a:lnTo>
                <a:lnTo>
                  <a:pt x="2259018" y="5425586"/>
                </a:lnTo>
                <a:lnTo>
                  <a:pt x="2197511" y="5375263"/>
                </a:lnTo>
                <a:lnTo>
                  <a:pt x="2127614" y="5336121"/>
                </a:lnTo>
                <a:lnTo>
                  <a:pt x="2052128" y="5302573"/>
                </a:lnTo>
                <a:lnTo>
                  <a:pt x="1971049" y="5274612"/>
                </a:lnTo>
                <a:lnTo>
                  <a:pt x="1887176" y="5249450"/>
                </a:lnTo>
                <a:lnTo>
                  <a:pt x="1803301" y="5227084"/>
                </a:lnTo>
                <a:lnTo>
                  <a:pt x="1716630" y="5204720"/>
                </a:lnTo>
                <a:lnTo>
                  <a:pt x="1635551" y="5179557"/>
                </a:lnTo>
                <a:lnTo>
                  <a:pt x="1554473" y="5151597"/>
                </a:lnTo>
                <a:lnTo>
                  <a:pt x="1478988" y="5118049"/>
                </a:lnTo>
                <a:lnTo>
                  <a:pt x="1411887" y="5076112"/>
                </a:lnTo>
                <a:lnTo>
                  <a:pt x="1350380" y="5025785"/>
                </a:lnTo>
                <a:lnTo>
                  <a:pt x="1300053" y="4964279"/>
                </a:lnTo>
                <a:lnTo>
                  <a:pt x="1258117" y="4897178"/>
                </a:lnTo>
                <a:lnTo>
                  <a:pt x="1224567" y="4821691"/>
                </a:lnTo>
                <a:lnTo>
                  <a:pt x="1196609" y="4740614"/>
                </a:lnTo>
                <a:lnTo>
                  <a:pt x="1171447" y="4659533"/>
                </a:lnTo>
                <a:lnTo>
                  <a:pt x="1149080" y="4572865"/>
                </a:lnTo>
                <a:lnTo>
                  <a:pt x="1126714" y="4488990"/>
                </a:lnTo>
                <a:lnTo>
                  <a:pt x="1101552" y="4405115"/>
                </a:lnTo>
                <a:lnTo>
                  <a:pt x="1073593" y="4324036"/>
                </a:lnTo>
                <a:lnTo>
                  <a:pt x="1040045" y="4248549"/>
                </a:lnTo>
                <a:lnTo>
                  <a:pt x="1000902" y="4178654"/>
                </a:lnTo>
                <a:lnTo>
                  <a:pt x="950576" y="4117146"/>
                </a:lnTo>
                <a:lnTo>
                  <a:pt x="894659" y="4052841"/>
                </a:lnTo>
                <a:lnTo>
                  <a:pt x="830356" y="3996926"/>
                </a:lnTo>
                <a:lnTo>
                  <a:pt x="760460" y="3943806"/>
                </a:lnTo>
                <a:lnTo>
                  <a:pt x="690567" y="3890685"/>
                </a:lnTo>
                <a:lnTo>
                  <a:pt x="620671" y="3837564"/>
                </a:lnTo>
                <a:lnTo>
                  <a:pt x="553571" y="3784444"/>
                </a:lnTo>
                <a:lnTo>
                  <a:pt x="489269" y="3725731"/>
                </a:lnTo>
                <a:lnTo>
                  <a:pt x="433350" y="3667021"/>
                </a:lnTo>
                <a:lnTo>
                  <a:pt x="385824" y="3599922"/>
                </a:lnTo>
                <a:lnTo>
                  <a:pt x="349477" y="3530025"/>
                </a:lnTo>
                <a:lnTo>
                  <a:pt x="324315" y="3446150"/>
                </a:lnTo>
                <a:lnTo>
                  <a:pt x="313131" y="3359479"/>
                </a:lnTo>
                <a:lnTo>
                  <a:pt x="310335" y="3270014"/>
                </a:lnTo>
                <a:lnTo>
                  <a:pt x="318723" y="3174955"/>
                </a:lnTo>
                <a:lnTo>
                  <a:pt x="329907" y="3079898"/>
                </a:lnTo>
                <a:lnTo>
                  <a:pt x="343885" y="2984841"/>
                </a:lnTo>
                <a:lnTo>
                  <a:pt x="355069" y="2889784"/>
                </a:lnTo>
                <a:lnTo>
                  <a:pt x="360659" y="2794725"/>
                </a:lnTo>
                <a:lnTo>
                  <a:pt x="360659" y="2702464"/>
                </a:lnTo>
                <a:lnTo>
                  <a:pt x="349477" y="2615793"/>
                </a:lnTo>
                <a:lnTo>
                  <a:pt x="327111" y="2529122"/>
                </a:lnTo>
                <a:lnTo>
                  <a:pt x="293561" y="2448045"/>
                </a:lnTo>
                <a:lnTo>
                  <a:pt x="251625" y="2364170"/>
                </a:lnTo>
                <a:lnTo>
                  <a:pt x="204096" y="2280295"/>
                </a:lnTo>
                <a:lnTo>
                  <a:pt x="153769" y="2196423"/>
                </a:lnTo>
                <a:lnTo>
                  <a:pt x="106240" y="2115344"/>
                </a:lnTo>
                <a:lnTo>
                  <a:pt x="64305" y="2028673"/>
                </a:lnTo>
                <a:lnTo>
                  <a:pt x="30754" y="1944798"/>
                </a:lnTo>
                <a:lnTo>
                  <a:pt x="8387" y="1858129"/>
                </a:lnTo>
                <a:lnTo>
                  <a:pt x="0" y="1768662"/>
                </a:lnTo>
                <a:lnTo>
                  <a:pt x="8387" y="1679195"/>
                </a:lnTo>
                <a:lnTo>
                  <a:pt x="30754" y="1592526"/>
                </a:lnTo>
                <a:lnTo>
                  <a:pt x="64305" y="1508651"/>
                </a:lnTo>
                <a:lnTo>
                  <a:pt x="106240" y="1421980"/>
                </a:lnTo>
                <a:lnTo>
                  <a:pt x="153769" y="1340903"/>
                </a:lnTo>
                <a:lnTo>
                  <a:pt x="204096" y="1257028"/>
                </a:lnTo>
                <a:lnTo>
                  <a:pt x="251625" y="1173153"/>
                </a:lnTo>
                <a:lnTo>
                  <a:pt x="293561" y="1089278"/>
                </a:lnTo>
                <a:lnTo>
                  <a:pt x="327111" y="1008199"/>
                </a:lnTo>
                <a:lnTo>
                  <a:pt x="349477" y="921528"/>
                </a:lnTo>
                <a:lnTo>
                  <a:pt x="360659" y="834859"/>
                </a:lnTo>
                <a:lnTo>
                  <a:pt x="360659" y="742599"/>
                </a:lnTo>
                <a:lnTo>
                  <a:pt x="355069" y="647539"/>
                </a:lnTo>
                <a:lnTo>
                  <a:pt x="343885" y="552482"/>
                </a:lnTo>
                <a:lnTo>
                  <a:pt x="329907" y="457425"/>
                </a:lnTo>
                <a:lnTo>
                  <a:pt x="318723" y="362366"/>
                </a:lnTo>
                <a:lnTo>
                  <a:pt x="310335" y="267309"/>
                </a:lnTo>
                <a:lnTo>
                  <a:pt x="313131" y="177842"/>
                </a:lnTo>
                <a:lnTo>
                  <a:pt x="324315" y="91173"/>
                </a:lnTo>
                <a:lnTo>
                  <a:pt x="349477" y="72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122" name="Picture 2" descr="bude architects Offices - Kharkiv | Office Snapshots">
            <a:extLst>
              <a:ext uri="{FF2B5EF4-FFF2-40B4-BE49-F238E27FC236}">
                <a16:creationId xmlns:a16="http://schemas.microsoft.com/office/drawing/2014/main" id="{A7AA10B3-438C-2CE3-DB08-5884CC25F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 r="28880" b="2"/>
          <a:stretch/>
        </p:blipFill>
        <p:spPr bwMode="auto">
          <a:xfrm>
            <a:off x="4502415" y="10"/>
            <a:ext cx="4641585" cy="6157770"/>
          </a:xfrm>
          <a:custGeom>
            <a:avLst/>
            <a:gdLst/>
            <a:ahLst/>
            <a:cxnLst/>
            <a:rect l="l" t="t" r="r" b="b"/>
            <a:pathLst>
              <a:path w="6188779" h="6157780">
                <a:moveTo>
                  <a:pt x="384150" y="0"/>
                </a:moveTo>
                <a:lnTo>
                  <a:pt x="6188779" y="0"/>
                </a:lnTo>
                <a:lnTo>
                  <a:pt x="6188779" y="5757340"/>
                </a:lnTo>
                <a:lnTo>
                  <a:pt x="6142640" y="5790022"/>
                </a:lnTo>
                <a:lnTo>
                  <a:pt x="6076017" y="5824665"/>
                </a:lnTo>
                <a:lnTo>
                  <a:pt x="5996070" y="5848651"/>
                </a:lnTo>
                <a:lnTo>
                  <a:pt x="5913457" y="5859310"/>
                </a:lnTo>
                <a:lnTo>
                  <a:pt x="5828180" y="5861974"/>
                </a:lnTo>
                <a:lnTo>
                  <a:pt x="5737573" y="5853979"/>
                </a:lnTo>
                <a:lnTo>
                  <a:pt x="5646965" y="5843320"/>
                </a:lnTo>
                <a:lnTo>
                  <a:pt x="5556358" y="5829995"/>
                </a:lnTo>
                <a:lnTo>
                  <a:pt x="5465751" y="5819336"/>
                </a:lnTo>
                <a:lnTo>
                  <a:pt x="5375143" y="5814006"/>
                </a:lnTo>
                <a:lnTo>
                  <a:pt x="5287201" y="5814006"/>
                </a:lnTo>
                <a:lnTo>
                  <a:pt x="5204589" y="5824665"/>
                </a:lnTo>
                <a:lnTo>
                  <a:pt x="5119310" y="5845985"/>
                </a:lnTo>
                <a:lnTo>
                  <a:pt x="5042027" y="5877963"/>
                </a:lnTo>
                <a:lnTo>
                  <a:pt x="4962081" y="5920603"/>
                </a:lnTo>
                <a:lnTo>
                  <a:pt x="4882133" y="5963242"/>
                </a:lnTo>
                <a:lnTo>
                  <a:pt x="4802186" y="6011210"/>
                </a:lnTo>
                <a:lnTo>
                  <a:pt x="4724903" y="6056514"/>
                </a:lnTo>
                <a:lnTo>
                  <a:pt x="4642291" y="6096487"/>
                </a:lnTo>
                <a:lnTo>
                  <a:pt x="4562343" y="6128466"/>
                </a:lnTo>
                <a:lnTo>
                  <a:pt x="4479729" y="6149785"/>
                </a:lnTo>
                <a:lnTo>
                  <a:pt x="4394453" y="6157780"/>
                </a:lnTo>
                <a:lnTo>
                  <a:pt x="4309175" y="6149785"/>
                </a:lnTo>
                <a:lnTo>
                  <a:pt x="4226563" y="6128466"/>
                </a:lnTo>
                <a:lnTo>
                  <a:pt x="4146616" y="6096487"/>
                </a:lnTo>
                <a:lnTo>
                  <a:pt x="4064003" y="6056514"/>
                </a:lnTo>
                <a:lnTo>
                  <a:pt x="3986719" y="6011210"/>
                </a:lnTo>
                <a:lnTo>
                  <a:pt x="3906773" y="5963242"/>
                </a:lnTo>
                <a:lnTo>
                  <a:pt x="3826826" y="5920603"/>
                </a:lnTo>
                <a:lnTo>
                  <a:pt x="3746877" y="5877963"/>
                </a:lnTo>
                <a:lnTo>
                  <a:pt x="3666929" y="5845985"/>
                </a:lnTo>
                <a:lnTo>
                  <a:pt x="3584318" y="5824665"/>
                </a:lnTo>
                <a:lnTo>
                  <a:pt x="3501705" y="5814006"/>
                </a:lnTo>
                <a:lnTo>
                  <a:pt x="3413762" y="5814006"/>
                </a:lnTo>
                <a:lnTo>
                  <a:pt x="3323155" y="5819336"/>
                </a:lnTo>
                <a:lnTo>
                  <a:pt x="3232547" y="5829995"/>
                </a:lnTo>
                <a:lnTo>
                  <a:pt x="3141940" y="5843320"/>
                </a:lnTo>
                <a:lnTo>
                  <a:pt x="3051334" y="5853979"/>
                </a:lnTo>
                <a:lnTo>
                  <a:pt x="2960727" y="5861974"/>
                </a:lnTo>
                <a:lnTo>
                  <a:pt x="2875448" y="5859310"/>
                </a:lnTo>
                <a:lnTo>
                  <a:pt x="2792837" y="5848651"/>
                </a:lnTo>
                <a:lnTo>
                  <a:pt x="2712889" y="5824665"/>
                </a:lnTo>
                <a:lnTo>
                  <a:pt x="2646265" y="5790022"/>
                </a:lnTo>
                <a:lnTo>
                  <a:pt x="2582308" y="5744719"/>
                </a:lnTo>
                <a:lnTo>
                  <a:pt x="2526343" y="5691420"/>
                </a:lnTo>
                <a:lnTo>
                  <a:pt x="2470381" y="5630127"/>
                </a:lnTo>
                <a:lnTo>
                  <a:pt x="2419747" y="5566168"/>
                </a:lnTo>
                <a:lnTo>
                  <a:pt x="2369114" y="5499546"/>
                </a:lnTo>
                <a:lnTo>
                  <a:pt x="2318480" y="5432923"/>
                </a:lnTo>
                <a:lnTo>
                  <a:pt x="2267846" y="5368966"/>
                </a:lnTo>
                <a:lnTo>
                  <a:pt x="2214548" y="5307671"/>
                </a:lnTo>
                <a:lnTo>
                  <a:pt x="2153255" y="5254373"/>
                </a:lnTo>
                <a:lnTo>
                  <a:pt x="2094628" y="5206405"/>
                </a:lnTo>
                <a:lnTo>
                  <a:pt x="2028005" y="5169096"/>
                </a:lnTo>
                <a:lnTo>
                  <a:pt x="1956051" y="5137117"/>
                </a:lnTo>
                <a:lnTo>
                  <a:pt x="1878768" y="5110467"/>
                </a:lnTo>
                <a:lnTo>
                  <a:pt x="1798822" y="5086483"/>
                </a:lnTo>
                <a:lnTo>
                  <a:pt x="1718873" y="5065163"/>
                </a:lnTo>
                <a:lnTo>
                  <a:pt x="1636260" y="5043845"/>
                </a:lnTo>
                <a:lnTo>
                  <a:pt x="1558978" y="5019861"/>
                </a:lnTo>
                <a:lnTo>
                  <a:pt x="1481696" y="4993211"/>
                </a:lnTo>
                <a:lnTo>
                  <a:pt x="1409744" y="4961233"/>
                </a:lnTo>
                <a:lnTo>
                  <a:pt x="1345785" y="4921259"/>
                </a:lnTo>
                <a:lnTo>
                  <a:pt x="1287158" y="4873289"/>
                </a:lnTo>
                <a:lnTo>
                  <a:pt x="1239188" y="4814663"/>
                </a:lnTo>
                <a:lnTo>
                  <a:pt x="1199215" y="4750703"/>
                </a:lnTo>
                <a:lnTo>
                  <a:pt x="1167237" y="4678752"/>
                </a:lnTo>
                <a:lnTo>
                  <a:pt x="1140586" y="4601469"/>
                </a:lnTo>
                <a:lnTo>
                  <a:pt x="1116602" y="4524185"/>
                </a:lnTo>
                <a:lnTo>
                  <a:pt x="1095283" y="4441574"/>
                </a:lnTo>
                <a:lnTo>
                  <a:pt x="1073962" y="4361626"/>
                </a:lnTo>
                <a:lnTo>
                  <a:pt x="1049979" y="4281677"/>
                </a:lnTo>
                <a:lnTo>
                  <a:pt x="1023330" y="4204395"/>
                </a:lnTo>
                <a:lnTo>
                  <a:pt x="991351" y="4132443"/>
                </a:lnTo>
                <a:lnTo>
                  <a:pt x="954043" y="4065820"/>
                </a:lnTo>
                <a:lnTo>
                  <a:pt x="906073" y="4007191"/>
                </a:lnTo>
                <a:lnTo>
                  <a:pt x="852774" y="3945898"/>
                </a:lnTo>
                <a:lnTo>
                  <a:pt x="791482" y="3892600"/>
                </a:lnTo>
                <a:lnTo>
                  <a:pt x="724858" y="3841967"/>
                </a:lnTo>
                <a:lnTo>
                  <a:pt x="658236" y="3791333"/>
                </a:lnTo>
                <a:lnTo>
                  <a:pt x="591613" y="3740699"/>
                </a:lnTo>
                <a:lnTo>
                  <a:pt x="527656" y="3690067"/>
                </a:lnTo>
                <a:lnTo>
                  <a:pt x="466362" y="3634102"/>
                </a:lnTo>
                <a:lnTo>
                  <a:pt x="413063" y="3578140"/>
                </a:lnTo>
                <a:lnTo>
                  <a:pt x="367761" y="3514183"/>
                </a:lnTo>
                <a:lnTo>
                  <a:pt x="333116" y="3447559"/>
                </a:lnTo>
                <a:lnTo>
                  <a:pt x="309132" y="3367611"/>
                </a:lnTo>
                <a:lnTo>
                  <a:pt x="298471" y="3284998"/>
                </a:lnTo>
                <a:lnTo>
                  <a:pt x="295806" y="3199721"/>
                </a:lnTo>
                <a:lnTo>
                  <a:pt x="303802" y="3109114"/>
                </a:lnTo>
                <a:lnTo>
                  <a:pt x="314462" y="3018506"/>
                </a:lnTo>
                <a:lnTo>
                  <a:pt x="327785" y="2927901"/>
                </a:lnTo>
                <a:lnTo>
                  <a:pt x="338446" y="2837293"/>
                </a:lnTo>
                <a:lnTo>
                  <a:pt x="343774" y="2746686"/>
                </a:lnTo>
                <a:lnTo>
                  <a:pt x="343774" y="2658743"/>
                </a:lnTo>
                <a:lnTo>
                  <a:pt x="333116" y="2576130"/>
                </a:lnTo>
                <a:lnTo>
                  <a:pt x="311796" y="2493517"/>
                </a:lnTo>
                <a:lnTo>
                  <a:pt x="279817" y="2416237"/>
                </a:lnTo>
                <a:lnTo>
                  <a:pt x="239844" y="2336288"/>
                </a:lnTo>
                <a:lnTo>
                  <a:pt x="194541" y="2256340"/>
                </a:lnTo>
                <a:lnTo>
                  <a:pt x="146571" y="2176393"/>
                </a:lnTo>
                <a:lnTo>
                  <a:pt x="101267" y="2099111"/>
                </a:lnTo>
                <a:lnTo>
                  <a:pt x="61293" y="2016498"/>
                </a:lnTo>
                <a:lnTo>
                  <a:pt x="29315" y="1936550"/>
                </a:lnTo>
                <a:lnTo>
                  <a:pt x="7995" y="1853939"/>
                </a:lnTo>
                <a:lnTo>
                  <a:pt x="0" y="1768660"/>
                </a:lnTo>
                <a:lnTo>
                  <a:pt x="7995" y="1683383"/>
                </a:lnTo>
                <a:lnTo>
                  <a:pt x="29315" y="1600771"/>
                </a:lnTo>
                <a:lnTo>
                  <a:pt x="61293" y="1520824"/>
                </a:lnTo>
                <a:lnTo>
                  <a:pt x="101267" y="1438211"/>
                </a:lnTo>
                <a:lnTo>
                  <a:pt x="146571" y="1360929"/>
                </a:lnTo>
                <a:lnTo>
                  <a:pt x="194541" y="1280980"/>
                </a:lnTo>
                <a:lnTo>
                  <a:pt x="239844" y="1201034"/>
                </a:lnTo>
                <a:lnTo>
                  <a:pt x="279817" y="1121085"/>
                </a:lnTo>
                <a:lnTo>
                  <a:pt x="311796" y="1043803"/>
                </a:lnTo>
                <a:lnTo>
                  <a:pt x="333116" y="961190"/>
                </a:lnTo>
                <a:lnTo>
                  <a:pt x="343774" y="878578"/>
                </a:lnTo>
                <a:lnTo>
                  <a:pt x="343774" y="790636"/>
                </a:lnTo>
                <a:lnTo>
                  <a:pt x="338446" y="700029"/>
                </a:lnTo>
                <a:lnTo>
                  <a:pt x="327785" y="609422"/>
                </a:lnTo>
                <a:lnTo>
                  <a:pt x="314462" y="518814"/>
                </a:lnTo>
                <a:lnTo>
                  <a:pt x="303802" y="428207"/>
                </a:lnTo>
                <a:lnTo>
                  <a:pt x="295806" y="337599"/>
                </a:lnTo>
                <a:lnTo>
                  <a:pt x="298471" y="252322"/>
                </a:lnTo>
                <a:lnTo>
                  <a:pt x="309132" y="169710"/>
                </a:lnTo>
                <a:lnTo>
                  <a:pt x="333116" y="89761"/>
                </a:lnTo>
                <a:lnTo>
                  <a:pt x="367761" y="23140"/>
                </a:lnTo>
                <a:close/>
              </a:path>
            </a:pathLst>
          </a:custGeom>
          <a:noFill/>
          <a:ln w="203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315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43050" y="6210000"/>
            <a:ext cx="6435750" cy="648000"/>
          </a:xfrm>
        </p:spPr>
        <p:txBody>
          <a:bodyPr/>
          <a:lstStyle/>
          <a:p>
            <a:r>
              <a:rPr lang="en-US" spc="300" dirty="0">
                <a:latin typeface="+mj-lt"/>
              </a:rPr>
              <a:t>DEPARTMENT OF WORK AND ORGANISATION STUDIES</a:t>
            </a:r>
            <a:endParaRPr lang="nl-NL" spc="300" dirty="0"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6593" y="1415143"/>
            <a:ext cx="8761082" cy="2079889"/>
            <a:chOff x="176593" y="264695"/>
            <a:chExt cx="8761082" cy="2636263"/>
          </a:xfrm>
        </p:grpSpPr>
        <p:sp>
          <p:nvSpPr>
            <p:cNvPr id="8" name="Rectangle 7"/>
            <p:cNvSpPr/>
            <p:nvPr/>
          </p:nvSpPr>
          <p:spPr>
            <a:xfrm>
              <a:off x="176593" y="1327115"/>
              <a:ext cx="2700000" cy="1573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sz="1600" b="1" dirty="0" err="1">
                  <a:solidFill>
                    <a:srgbClr val="1E1E1E"/>
                  </a:solidFill>
                  <a:latin typeface="+mj-lt"/>
                </a:rPr>
                <a:t>Find</a:t>
              </a:r>
              <a:r>
                <a:rPr lang="nl-BE" sz="1600" b="1" dirty="0">
                  <a:solidFill>
                    <a:srgbClr val="1E1E1E"/>
                  </a:solidFill>
                  <a:latin typeface="+mj-lt"/>
                </a:rPr>
                <a:t> Non-</a:t>
              </a:r>
              <a:r>
                <a:rPr lang="nl-BE" sz="1600" b="1" dirty="0" err="1">
                  <a:solidFill>
                    <a:srgbClr val="1E1E1E"/>
                  </a:solidFill>
                  <a:latin typeface="+mj-lt"/>
                </a:rPr>
                <a:t>talents</a:t>
              </a:r>
              <a:endParaRPr lang="nl-BE" sz="1600" b="1" dirty="0">
                <a:solidFill>
                  <a:srgbClr val="1E1E1E"/>
                </a:solidFill>
                <a:latin typeface="+mj-l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207134" y="1327115"/>
              <a:ext cx="2700000" cy="1567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1E1E1E"/>
                  </a:solidFill>
                  <a:latin typeface="+mj-lt"/>
                </a:rPr>
                <a:t>Field Survey</a:t>
              </a:r>
              <a:endParaRPr lang="nl-BE" sz="1600" b="1" i="1" dirty="0">
                <a:solidFill>
                  <a:srgbClr val="1E1E1E"/>
                </a:solidFill>
                <a:latin typeface="+mj-lt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37675" y="1327115"/>
              <a:ext cx="2700000" cy="1567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1E1E1E"/>
                  </a:solidFill>
                  <a:latin typeface="+mj-lt"/>
                </a:rPr>
                <a:t>Factorial Survey</a:t>
              </a:r>
              <a:endParaRPr lang="nl-BE" sz="1600" b="1" dirty="0">
                <a:solidFill>
                  <a:srgbClr val="1E1E1E"/>
                </a:solidFill>
                <a:latin typeface="+mj-l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6593" y="264695"/>
              <a:ext cx="2700000" cy="8301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b="1" dirty="0">
                  <a:latin typeface="+mj-lt"/>
                </a:rPr>
                <a:t>SCREENER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207134" y="264695"/>
              <a:ext cx="2700000" cy="8301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b="1" dirty="0">
                  <a:latin typeface="+mj-lt"/>
                </a:rPr>
                <a:t>STUDY 1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237675" y="264695"/>
              <a:ext cx="2700000" cy="8301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b="1" dirty="0">
                  <a:latin typeface="+mj-lt"/>
                </a:rPr>
                <a:t>STUDY 2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272845" y="181850"/>
            <a:ext cx="8583561" cy="900000"/>
          </a:xfrm>
          <a:prstGeom prst="rect">
            <a:avLst/>
          </a:prstGeom>
          <a:solidFill>
            <a:srgbClr val="1D8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+mj-lt"/>
              </a:rPr>
              <a:t>STUDY DESIGN</a:t>
            </a:r>
            <a:endParaRPr lang="nl-BE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2746731" y="1460949"/>
            <a:ext cx="590266" cy="56335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76593" y="3678260"/>
            <a:ext cx="2700000" cy="1332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1E1E1E"/>
                </a:solidFill>
                <a:latin typeface="+mj-lt"/>
              </a:rPr>
              <a:t>2299 white-collar workers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1E1E1E"/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1E1E1E"/>
                </a:solidFill>
                <a:latin typeface="+mj-lt"/>
              </a:rPr>
              <a:t>719 (31%) have been a non-talent in their career</a:t>
            </a:r>
            <a:endParaRPr lang="nl-BE" sz="1400" dirty="0">
              <a:solidFill>
                <a:srgbClr val="1E1E1E"/>
              </a:solidFill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14625" y="3673589"/>
            <a:ext cx="2700000" cy="2215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rgbClr val="1E1E1E"/>
                </a:solidFill>
                <a:latin typeface="+mj-lt"/>
              </a:rPr>
              <a:t>601 employees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1E1E1E"/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rgbClr val="1E1E1E"/>
                </a:solidFill>
                <a:latin typeface="+mj-lt"/>
              </a:rPr>
              <a:t>27% inclusivity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rgbClr val="1E1E1E"/>
                </a:solidFill>
                <a:latin typeface="+mj-lt"/>
              </a:rPr>
              <a:t>33% secret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rgbClr val="1E1E1E"/>
                </a:solidFill>
                <a:latin typeface="+mj-lt"/>
              </a:rPr>
              <a:t>24% salary increase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rgbClr val="1E1E1E"/>
                </a:solidFill>
                <a:latin typeface="+mj-lt"/>
              </a:rPr>
              <a:t>15% additional workload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rgbClr val="1E1E1E"/>
                </a:solidFill>
                <a:latin typeface="+mj-lt"/>
              </a:rPr>
              <a:t>1.1 inequity ratio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rgbClr val="1E1E1E"/>
                </a:solidFill>
                <a:latin typeface="+mj-lt"/>
              </a:rPr>
              <a:t>25% zero-sum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237675" y="3673588"/>
            <a:ext cx="2700000" cy="2148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rgbClr val="1E1E1E"/>
                </a:solidFill>
                <a:latin typeface="+mj-lt"/>
              </a:rPr>
              <a:t>472 employees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rgbClr val="1E1E1E"/>
                </a:solidFill>
                <a:latin typeface="+mj-lt"/>
              </a:rPr>
              <a:t>14,520 vignettes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rgbClr val="1E1E1E"/>
                </a:solidFill>
                <a:latin typeface="+mj-lt"/>
              </a:rPr>
              <a:t>2,832 observations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1E1E1E"/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rgbClr val="1E1E1E"/>
                </a:solidFill>
                <a:latin typeface="+mj-lt"/>
              </a:rPr>
              <a:t>+justice -&gt; +benign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BE" sz="1200" dirty="0">
              <a:solidFill>
                <a:srgbClr val="1E1E1E"/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BE" sz="1400" dirty="0">
                <a:solidFill>
                  <a:srgbClr val="1E1E1E"/>
                </a:solidFill>
                <a:latin typeface="+mj-lt"/>
              </a:rPr>
              <a:t>+</a:t>
            </a:r>
            <a:r>
              <a:rPr lang="nl-BE" sz="1400" dirty="0" err="1">
                <a:solidFill>
                  <a:srgbClr val="1E1E1E"/>
                </a:solidFill>
                <a:latin typeface="+mj-lt"/>
              </a:rPr>
              <a:t>inferiority</a:t>
            </a:r>
            <a:r>
              <a:rPr lang="nl-BE" sz="1400" dirty="0">
                <a:solidFill>
                  <a:srgbClr val="1E1E1E"/>
                </a:solidFill>
                <a:latin typeface="+mj-lt"/>
              </a:rPr>
              <a:t> -&gt; +</a:t>
            </a:r>
            <a:r>
              <a:rPr lang="nl-BE" sz="1400" dirty="0" err="1">
                <a:solidFill>
                  <a:srgbClr val="1E1E1E"/>
                </a:solidFill>
                <a:latin typeface="+mj-lt"/>
              </a:rPr>
              <a:t>malicious</a:t>
            </a:r>
            <a:endParaRPr lang="nl-BE" sz="1400" dirty="0">
              <a:solidFill>
                <a:srgbClr val="1E1E1E"/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BE" sz="1400" dirty="0">
                <a:solidFill>
                  <a:srgbClr val="1E1E1E"/>
                </a:solidFill>
                <a:latin typeface="+mj-lt"/>
              </a:rPr>
              <a:t>+</a:t>
            </a:r>
            <a:r>
              <a:rPr lang="nl-BE" sz="1400" dirty="0" err="1">
                <a:solidFill>
                  <a:srgbClr val="1E1E1E"/>
                </a:solidFill>
                <a:latin typeface="+mj-lt"/>
              </a:rPr>
              <a:t>interdep</a:t>
            </a:r>
            <a:r>
              <a:rPr lang="nl-BE" sz="1400" dirty="0">
                <a:solidFill>
                  <a:srgbClr val="1E1E1E"/>
                </a:solidFill>
                <a:latin typeface="+mj-lt"/>
              </a:rPr>
              <a:t>. -&gt; +</a:t>
            </a:r>
            <a:r>
              <a:rPr lang="nl-BE" sz="1400" dirty="0" err="1">
                <a:solidFill>
                  <a:srgbClr val="1E1E1E"/>
                </a:solidFill>
                <a:latin typeface="+mj-lt"/>
              </a:rPr>
              <a:t>malicious</a:t>
            </a:r>
            <a:endParaRPr lang="en-GB" sz="1400" dirty="0">
              <a:solidFill>
                <a:srgbClr val="1E1E1E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29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2845" y="1272051"/>
            <a:ext cx="8583561" cy="1324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44276" y="6210000"/>
            <a:ext cx="6234524" cy="6480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DEPARTMENT OF WORK AND ORGANISATION STUDIES</a:t>
            </a:r>
            <a:endParaRPr kumimoji="0" lang="nl-NL" sz="10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2845" y="181850"/>
            <a:ext cx="8583561" cy="900000"/>
          </a:xfrm>
          <a:prstGeom prst="rect">
            <a:avLst/>
          </a:prstGeom>
          <a:solidFill>
            <a:srgbClr val="1D8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RESULTS</a:t>
            </a:r>
          </a:p>
        </p:txBody>
      </p:sp>
      <p:sp>
        <p:nvSpPr>
          <p:cNvPr id="6" name="Rectangle 5"/>
          <p:cNvSpPr/>
          <p:nvPr/>
        </p:nvSpPr>
        <p:spPr>
          <a:xfrm>
            <a:off x="272845" y="2596541"/>
            <a:ext cx="8583561" cy="3423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77431B4-6169-3BF0-D00C-DA526F87D3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3273252"/>
              </p:ext>
            </p:extLst>
          </p:nvPr>
        </p:nvGraphicFramePr>
        <p:xfrm>
          <a:off x="606489" y="1421878"/>
          <a:ext cx="7968343" cy="4521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878627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2845" y="1272051"/>
            <a:ext cx="8583561" cy="1324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44276" y="6210000"/>
            <a:ext cx="6234524" cy="6480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DEPARTMENT OF WORK AND ORGANISATION STUDIES</a:t>
            </a:r>
            <a:endParaRPr kumimoji="0" lang="nl-NL" sz="10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2845" y="181850"/>
            <a:ext cx="8583561" cy="900000"/>
          </a:xfrm>
          <a:prstGeom prst="rect">
            <a:avLst/>
          </a:prstGeom>
          <a:solidFill>
            <a:srgbClr val="1D8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RESULTS</a:t>
            </a:r>
          </a:p>
        </p:txBody>
      </p:sp>
      <p:sp>
        <p:nvSpPr>
          <p:cNvPr id="6" name="Rectangle 5"/>
          <p:cNvSpPr/>
          <p:nvPr/>
        </p:nvSpPr>
        <p:spPr>
          <a:xfrm>
            <a:off x="272845" y="2596541"/>
            <a:ext cx="8583561" cy="3423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B980264B-2AEA-4065-B130-03460B67D9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8476130"/>
              </p:ext>
            </p:extLst>
          </p:nvPr>
        </p:nvGraphicFramePr>
        <p:xfrm>
          <a:off x="783771" y="1337903"/>
          <a:ext cx="7763070" cy="4531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914039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﻿Understanding Workplace Ostracism &amp; Its Effects on Employees">
            <a:extLst>
              <a:ext uri="{FF2B5EF4-FFF2-40B4-BE49-F238E27FC236}">
                <a16:creationId xmlns:a16="http://schemas.microsoft.com/office/drawing/2014/main" id="{96906D70-53C4-31C7-235C-044508D60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051677" cy="621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83812" y="1368000"/>
            <a:ext cx="8176114" cy="2158776"/>
          </a:xfrm>
          <a:prstGeom prst="rect">
            <a:avLst/>
          </a:prstGeom>
          <a:solidFill>
            <a:srgbClr val="1D8DB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+mj-lt"/>
              </a:rPr>
              <a:t>OSTRACISM IN TALENT MANAGEMENT: </a:t>
            </a:r>
            <a:r>
              <a:rPr lang="en-GB" sz="1500" b="1" dirty="0">
                <a:solidFill>
                  <a:schemeClr val="bg1"/>
                </a:solidFill>
                <a:latin typeface="+mj-lt"/>
              </a:rPr>
              <a:t>OUT-GROUP EMOTIONAL RESPONSE AS A KEY DETERMINANT OF TALENT RETENTION</a:t>
            </a:r>
            <a:endParaRPr lang="nl-BE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44276" y="6210000"/>
            <a:ext cx="6234524" cy="648000"/>
          </a:xfrm>
        </p:spPr>
        <p:txBody>
          <a:bodyPr/>
          <a:lstStyle/>
          <a:p>
            <a:r>
              <a:rPr lang="en-US" spc="300" dirty="0">
                <a:latin typeface="+mj-lt"/>
              </a:rPr>
              <a:t>DEPARTMENT OF WORK AND ORGANISATION STUDIES</a:t>
            </a:r>
            <a:endParaRPr lang="nl-NL" spc="300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3812" y="3670776"/>
            <a:ext cx="8176114" cy="360000"/>
          </a:xfrm>
          <a:prstGeom prst="rect">
            <a:avLst/>
          </a:prstGeom>
          <a:solidFill>
            <a:srgbClr val="1D8DB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+mj-lt"/>
              </a:rPr>
              <a:t>V</a:t>
            </a:r>
            <a:r>
              <a:rPr lang="nl-BE" sz="1600" b="1" dirty="0" err="1">
                <a:solidFill>
                  <a:schemeClr val="bg1"/>
                </a:solidFill>
                <a:latin typeface="+mj-lt"/>
              </a:rPr>
              <a:t>an</a:t>
            </a:r>
            <a:r>
              <a:rPr lang="nl-BE" sz="1600" b="1" dirty="0">
                <a:solidFill>
                  <a:schemeClr val="bg1"/>
                </a:solidFill>
                <a:latin typeface="+mj-lt"/>
              </a:rPr>
              <a:t> Zelderen, Dries, &amp; </a:t>
            </a:r>
            <a:r>
              <a:rPr lang="nl-BE" sz="1600" b="1" dirty="0" err="1">
                <a:solidFill>
                  <a:schemeClr val="bg1"/>
                </a:solidFill>
                <a:latin typeface="+mj-lt"/>
              </a:rPr>
              <a:t>Marescaux</a:t>
            </a:r>
            <a:endParaRPr lang="nl-BE" sz="16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3812" y="864000"/>
            <a:ext cx="8176114" cy="360000"/>
          </a:xfrm>
          <a:prstGeom prst="rect">
            <a:avLst/>
          </a:prstGeom>
          <a:solidFill>
            <a:srgbClr val="1D8DB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nl-BE" sz="1600" b="1" dirty="0">
                <a:solidFill>
                  <a:schemeClr val="bg1"/>
                </a:solidFill>
                <a:latin typeface="+mj-lt"/>
              </a:rPr>
              <a:t>- PAPER 3 - </a:t>
            </a:r>
          </a:p>
        </p:txBody>
      </p:sp>
    </p:spTree>
    <p:extLst>
      <p:ext uri="{BB962C8B-B14F-4D97-AF65-F5344CB8AC3E}">
        <p14:creationId xmlns:p14="http://schemas.microsoft.com/office/powerpoint/2010/main" val="2209775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How to Search for Talent on a Global Scale">
            <a:extLst>
              <a:ext uri="{FF2B5EF4-FFF2-40B4-BE49-F238E27FC236}">
                <a16:creationId xmlns:a16="http://schemas.microsoft.com/office/drawing/2014/main" id="{CE759724-02C0-6CF3-3B96-C30BCA0669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4" r="2" b="2"/>
          <a:stretch/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" name="Rectangle 104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E22C86-7FB1-A281-A97F-17CD3D2E24A8}"/>
              </a:ext>
            </a:extLst>
          </p:cNvPr>
          <p:cNvSpPr txBox="1"/>
          <p:nvPr/>
        </p:nvSpPr>
        <p:spPr>
          <a:xfrm>
            <a:off x="218669" y="332112"/>
            <a:ext cx="3346191" cy="5953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(EXCLUSIVE)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5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TALENT MANAGEMENT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7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activities and processes that involve the identification of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positions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which contribute to the organization’s sustainable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competitive advantage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with the aim of filling these key positions with its most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high-performing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high-potential employees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thus ensuring their continued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organizational commitment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(Collings &amp; </a:t>
            </a:r>
            <a:r>
              <a:rPr lang="en-US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Mellahi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2009)</a:t>
            </a:r>
            <a:endParaRPr lang="en-US" b="1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 algn="ctr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685467" y="6356350"/>
            <a:ext cx="377306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kern="1200" dirty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rPr>
              <a:t>DEPARTMENT OF WORK AND ORGANISATION STUDIES, KU LEUVEN</a:t>
            </a:r>
          </a:p>
        </p:txBody>
      </p:sp>
    </p:spTree>
    <p:extLst>
      <p:ext uri="{BB962C8B-B14F-4D97-AF65-F5344CB8AC3E}">
        <p14:creationId xmlns:p14="http://schemas.microsoft.com/office/powerpoint/2010/main" val="35185334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7" name="Rectangle 6166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8A049E-30E9-87B6-60C8-9CE22E16014B}"/>
              </a:ext>
            </a:extLst>
          </p:cNvPr>
          <p:cNvSpPr txBox="1"/>
          <p:nvPr/>
        </p:nvSpPr>
        <p:spPr>
          <a:xfrm>
            <a:off x="104351" y="569167"/>
            <a:ext cx="3870490" cy="5607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EMPLOYEE TURNOVER</a:t>
            </a:r>
          </a:p>
          <a:p>
            <a:pPr marL="57150"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One of the primary goals of talent management is to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enhance employee retention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yet empirical evidence is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mixed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57150"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(De Boeck et al., 2018)</a:t>
            </a:r>
          </a:p>
          <a:p>
            <a:pPr indent="-228600" algn="ctr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"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Effect of differentiation on employees</a:t>
            </a:r>
          </a:p>
          <a:p>
            <a:pPr marL="57150" algn="ctr" defTabSz="914400">
              <a:lnSpc>
                <a:spcPct val="90000"/>
              </a:lnSpc>
              <a:spcAft>
                <a:spcPts val="600"/>
              </a:spcAft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"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1. In-group favoritism </a:t>
            </a:r>
          </a:p>
          <a:p>
            <a:pPr marL="57150"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[minimal group paradigm]</a:t>
            </a:r>
          </a:p>
          <a:p>
            <a:pPr marL="57150"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(Tajfel, 1970)</a:t>
            </a:r>
          </a:p>
          <a:p>
            <a:pPr marL="57150" algn="ctr" defTabSz="914400">
              <a:lnSpc>
                <a:spcPct val="90000"/>
              </a:lnSpc>
              <a:spcAft>
                <a:spcPts val="600"/>
              </a:spcAft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"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2. Intergroup conflict</a:t>
            </a:r>
          </a:p>
          <a:p>
            <a:pPr marL="57150"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[Ostracism] </a:t>
            </a:r>
          </a:p>
          <a:p>
            <a:pPr marL="57150"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Ashforth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Mael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, 1989; Williams, 2007)</a:t>
            </a:r>
          </a:p>
        </p:txBody>
      </p:sp>
      <p:pic>
        <p:nvPicPr>
          <p:cNvPr id="6146" name="Picture 2" descr="Workplace Bullying and Harassment: What's the Difference?">
            <a:extLst>
              <a:ext uri="{FF2B5EF4-FFF2-40B4-BE49-F238E27FC236}">
                <a16:creationId xmlns:a16="http://schemas.microsoft.com/office/drawing/2014/main" id="{371FDF06-B1E7-F035-898C-349F507B67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9" r="5478" b="-3"/>
          <a:stretch/>
        </p:blipFill>
        <p:spPr bwMode="auto">
          <a:xfrm>
            <a:off x="3678237" y="-4"/>
            <a:ext cx="5465763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C6579A58-36D0-DE03-3272-7263E50D8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" r="2" b="2"/>
          <a:stretch/>
        </p:blipFill>
        <p:spPr bwMode="auto">
          <a:xfrm>
            <a:off x="3545046" y="3802961"/>
            <a:ext cx="5604285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4350" y="6381004"/>
            <a:ext cx="536660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en-US" sz="900" kern="1200" spc="3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DEPARTMENT OF WORK AND ORGANISATION STUDIES, KU LEUVEN</a:t>
            </a:r>
          </a:p>
        </p:txBody>
      </p:sp>
    </p:spTree>
    <p:extLst>
      <p:ext uri="{BB962C8B-B14F-4D97-AF65-F5344CB8AC3E}">
        <p14:creationId xmlns:p14="http://schemas.microsoft.com/office/powerpoint/2010/main" val="33681605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90" name="Rectangle 7189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11AF29-79CC-8418-4A59-4378649D33BD}"/>
              </a:ext>
            </a:extLst>
          </p:cNvPr>
          <p:cNvSpPr txBox="1"/>
          <p:nvPr/>
        </p:nvSpPr>
        <p:spPr>
          <a:xfrm>
            <a:off x="75558" y="319090"/>
            <a:ext cx="4366727" cy="6219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Upward mobility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greatly fosters ostracism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(Wu et al., 2016)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Ostracism largest predictor of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turnover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(O’Reilly et al., 2015)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TM causes employees to re-evaluate their social identity</a:t>
            </a:r>
          </a:p>
          <a:p>
            <a:pPr marL="514350" lvl="1"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Positive out-group co-worker responses signal no attack on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social identity</a:t>
            </a:r>
          </a:p>
          <a:p>
            <a:pPr marL="514350" lvl="1"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Talent management is not recognized as a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relational phenomenon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(Al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Ariss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, Cascio, &amp; Paauwe, 2014)</a:t>
            </a: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360 video vignettes</a:t>
            </a:r>
          </a:p>
          <a:p>
            <a:pPr marL="514350" lvl="1"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Emotions, and facial expressions, convey cues for ostracism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(Kong, 2016)</a:t>
            </a:r>
            <a:endParaRPr lang="en-US" sz="16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8" name="Picture 10" descr="Social Identity Theory: Definition, Examples, Impact">
            <a:extLst>
              <a:ext uri="{FF2B5EF4-FFF2-40B4-BE49-F238E27FC236}">
                <a16:creationId xmlns:a16="http://schemas.microsoft.com/office/drawing/2014/main" id="{2FE75107-C0BE-1831-8F89-8EDBB9E7C8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" r="7647" b="-4"/>
          <a:stretch/>
        </p:blipFill>
        <p:spPr bwMode="auto">
          <a:xfrm>
            <a:off x="6339726" y="3681465"/>
            <a:ext cx="2810949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Social Identity Theory Archives - Pamoja">
            <a:extLst>
              <a:ext uri="{FF2B5EF4-FFF2-40B4-BE49-F238E27FC236}">
                <a16:creationId xmlns:a16="http://schemas.microsoft.com/office/drawing/2014/main" id="{C3217C7E-712A-214C-6CA5-F10CE2C2E1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0" r="27159"/>
          <a:stretch/>
        </p:blipFill>
        <p:spPr bwMode="auto">
          <a:xfrm>
            <a:off x="4291303" y="2373994"/>
            <a:ext cx="2593775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eflecting on Social Justice Foundational Concepts: Lesson 1">
            <a:extLst>
              <a:ext uri="{FF2B5EF4-FFF2-40B4-BE49-F238E27FC236}">
                <a16:creationId xmlns:a16="http://schemas.microsoft.com/office/drawing/2014/main" id="{B3496400-7B82-89BE-61CA-24B7D98AFF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5" r="18681" b="-2"/>
          <a:stretch/>
        </p:blipFill>
        <p:spPr bwMode="auto">
          <a:xfrm>
            <a:off x="5715768" y="-5"/>
            <a:ext cx="3434907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0424" y="6356350"/>
            <a:ext cx="528462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900" kern="1200" spc="3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DEPARTMENT OF WORK AND ORGANISATION STUDIES, KU LEUVEN</a:t>
            </a:r>
          </a:p>
        </p:txBody>
      </p:sp>
    </p:spTree>
    <p:extLst>
      <p:ext uri="{BB962C8B-B14F-4D97-AF65-F5344CB8AC3E}">
        <p14:creationId xmlns:p14="http://schemas.microsoft.com/office/powerpoint/2010/main" val="18431668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44276" y="6210000"/>
            <a:ext cx="6234524" cy="648000"/>
          </a:xfrm>
        </p:spPr>
        <p:txBody>
          <a:bodyPr/>
          <a:lstStyle/>
          <a:p>
            <a:r>
              <a:rPr lang="en-US" spc="300">
                <a:latin typeface="+mj-lt"/>
              </a:rPr>
              <a:t>DEPARTMENT OF WORK AND ORGANISATION STUDIES</a:t>
            </a:r>
            <a:endParaRPr lang="nl-NL" spc="30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2845" y="181850"/>
            <a:ext cx="8583561" cy="900000"/>
          </a:xfrm>
          <a:prstGeom prst="rect">
            <a:avLst/>
          </a:prstGeom>
          <a:solidFill>
            <a:srgbClr val="1D8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>
                <a:solidFill>
                  <a:schemeClr val="bg1"/>
                </a:solidFill>
                <a:latin typeface="+mj-lt"/>
              </a:rPr>
              <a:t>ROBIN THE 360 CAMERA</a:t>
            </a:r>
            <a:endParaRPr lang="nl-BE" sz="3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Afbeelding 1">
            <a:extLst>
              <a:ext uri="{FF2B5EF4-FFF2-40B4-BE49-F238E27FC236}">
                <a16:creationId xmlns:a16="http://schemas.microsoft.com/office/drawing/2014/main" id="{0E6607A0-70ED-4E23-9140-A30DB23B306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90" y="1081850"/>
            <a:ext cx="4217437" cy="51281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FC6815-9E52-528A-0226-D98765E30F01}"/>
              </a:ext>
            </a:extLst>
          </p:cNvPr>
          <p:cNvSpPr txBox="1"/>
          <p:nvPr/>
        </p:nvSpPr>
        <p:spPr>
          <a:xfrm>
            <a:off x="1744276" y="25939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9700304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44276" y="6210000"/>
            <a:ext cx="6234524" cy="648000"/>
          </a:xfrm>
        </p:spPr>
        <p:txBody>
          <a:bodyPr/>
          <a:lstStyle/>
          <a:p>
            <a:r>
              <a:rPr lang="en-US" spc="300">
                <a:latin typeface="+mj-lt"/>
              </a:rPr>
              <a:t>DEPARTMENT OF WORK AND ORGANISATION STUDIES</a:t>
            </a:r>
            <a:endParaRPr lang="nl-NL" spc="30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2845" y="181850"/>
            <a:ext cx="8583561" cy="900000"/>
          </a:xfrm>
          <a:prstGeom prst="rect">
            <a:avLst/>
          </a:prstGeom>
          <a:solidFill>
            <a:srgbClr val="1D8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b="1" dirty="0" err="1">
                <a:solidFill>
                  <a:schemeClr val="bg1"/>
                </a:solidFill>
                <a:latin typeface="+mj-lt"/>
              </a:rPr>
              <a:t>DruCo</a:t>
            </a:r>
            <a:endParaRPr lang="nl-BE" sz="3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BB7DEC-F9AC-A431-952C-50F2D3FDA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6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004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44276" y="6210000"/>
            <a:ext cx="6234524" cy="648000"/>
          </a:xfrm>
        </p:spPr>
        <p:txBody>
          <a:bodyPr/>
          <a:lstStyle/>
          <a:p>
            <a:r>
              <a:rPr lang="en-US" spc="300">
                <a:latin typeface="+mj-lt"/>
              </a:rPr>
              <a:t>DEPARTMENT OF WORK AND ORGANISATION STUDIES</a:t>
            </a:r>
            <a:endParaRPr lang="nl-NL" spc="300" dirty="0">
              <a:latin typeface="+mj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72845" y="176164"/>
            <a:ext cx="8589271" cy="900000"/>
          </a:xfrm>
          <a:prstGeom prst="rect">
            <a:avLst/>
          </a:prstGeom>
          <a:solidFill>
            <a:srgbClr val="1D8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R</a:t>
            </a:r>
            <a:r>
              <a:rPr lang="nl-BE" sz="3200" b="1" dirty="0">
                <a:solidFill>
                  <a:schemeClr val="bg1"/>
                </a:solidFill>
                <a:latin typeface="+mj-lt"/>
              </a:rPr>
              <a:t>ESULTS</a:t>
            </a:r>
            <a:endParaRPr lang="nl-BE" b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9335024"/>
              </p:ext>
            </p:extLst>
          </p:nvPr>
        </p:nvGraphicFramePr>
        <p:xfrm>
          <a:off x="503480" y="1299029"/>
          <a:ext cx="8128000" cy="360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E0DFB79-1AE2-49EC-BE8C-D523A383A6DE}"/>
              </a:ext>
            </a:extLst>
          </p:cNvPr>
          <p:cNvSpPr txBox="1"/>
          <p:nvPr/>
        </p:nvSpPr>
        <p:spPr>
          <a:xfrm>
            <a:off x="503480" y="4905829"/>
            <a:ext cx="8518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Ostracism </a:t>
            </a:r>
            <a:r>
              <a:rPr lang="en-GB" sz="1600" b="1" dirty="0">
                <a:latin typeface="+mj-lt"/>
              </a:rPr>
              <a:t>suppresses</a:t>
            </a:r>
            <a:r>
              <a:rPr lang="en-GB" sz="1600" dirty="0">
                <a:latin typeface="+mj-lt"/>
              </a:rPr>
              <a:t> the relationship between talent identification and turnover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Talents are likely to leave the organization as non-talents, in practice, usually react poorly</a:t>
            </a:r>
            <a:br>
              <a:rPr lang="en-GB" sz="1600" dirty="0">
                <a:latin typeface="+mj-lt"/>
              </a:rPr>
            </a:br>
            <a:r>
              <a:rPr lang="en-GB" sz="1600" dirty="0">
                <a:latin typeface="+mj-lt"/>
              </a:rPr>
              <a:t>(</a:t>
            </a:r>
            <a:r>
              <a:rPr lang="en-GB" sz="1600" dirty="0" err="1">
                <a:latin typeface="+mj-lt"/>
              </a:rPr>
              <a:t>Gelens</a:t>
            </a:r>
            <a:r>
              <a:rPr lang="en-GB" sz="1600" dirty="0">
                <a:latin typeface="+mj-lt"/>
              </a:rPr>
              <a:t>, Dries, </a:t>
            </a:r>
            <a:r>
              <a:rPr lang="en-GB" sz="1600" dirty="0" err="1">
                <a:latin typeface="+mj-lt"/>
              </a:rPr>
              <a:t>Hofmans</a:t>
            </a:r>
            <a:r>
              <a:rPr lang="en-GB" sz="1600" dirty="0">
                <a:latin typeface="+mj-lt"/>
              </a:rPr>
              <a:t>, &amp; </a:t>
            </a:r>
            <a:r>
              <a:rPr lang="en-GB" sz="1600" dirty="0" err="1">
                <a:latin typeface="+mj-lt"/>
              </a:rPr>
              <a:t>Peperans</a:t>
            </a:r>
            <a:r>
              <a:rPr lang="en-GB" sz="1600" dirty="0">
                <a:latin typeface="+mj-lt"/>
              </a:rPr>
              <a:t>, 2013; Malik &amp; Singh, 2014) </a:t>
            </a:r>
            <a:endParaRPr lang="LID4096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926901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18511" y="6210000"/>
            <a:ext cx="5860289" cy="648000"/>
          </a:xfrm>
        </p:spPr>
        <p:txBody>
          <a:bodyPr/>
          <a:lstStyle/>
          <a:p>
            <a:r>
              <a:rPr lang="en-US" spc="300" dirty="0">
                <a:latin typeface="+mj-lt"/>
              </a:rPr>
              <a:t>DEPARTMENT OF WORK AND ORGANISATION STUDIES</a:t>
            </a:r>
            <a:endParaRPr lang="nl-NL" spc="30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8657" y="512886"/>
            <a:ext cx="8583561" cy="579939"/>
          </a:xfrm>
          <a:prstGeom prst="rect">
            <a:avLst/>
          </a:prstGeom>
          <a:solidFill>
            <a:srgbClr val="1D8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b="1" dirty="0">
                <a:solidFill>
                  <a:schemeClr val="bg1"/>
                </a:solidFill>
                <a:latin typeface="+mj-lt"/>
              </a:rPr>
              <a:t>IMPLICATIONS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8652" y="3439054"/>
            <a:ext cx="8583561" cy="495877"/>
          </a:xfrm>
          <a:prstGeom prst="rect">
            <a:avLst/>
          </a:prstGeom>
          <a:solidFill>
            <a:srgbClr val="0E4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b="1" dirty="0">
                <a:solidFill>
                  <a:schemeClr val="bg1"/>
                </a:solidFill>
                <a:latin typeface="+mj-lt"/>
              </a:rPr>
              <a:t>CONTRIBUTIONS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8653" y="1185565"/>
            <a:ext cx="8583561" cy="2160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1E1E1E"/>
                </a:solidFill>
                <a:latin typeface="+mj-lt"/>
              </a:rPr>
              <a:t>Talent programs should be kept </a:t>
            </a:r>
            <a:r>
              <a:rPr lang="en-US" sz="1600" b="1" dirty="0">
                <a:solidFill>
                  <a:srgbClr val="1E1E1E"/>
                </a:solidFill>
                <a:latin typeface="+mj-lt"/>
              </a:rPr>
              <a:t>very exclusive </a:t>
            </a:r>
            <a:r>
              <a:rPr lang="en-US" sz="1600" i="1" dirty="0">
                <a:solidFill>
                  <a:srgbClr val="1E1E1E"/>
                </a:solidFill>
                <a:latin typeface="+mj-lt"/>
              </a:rPr>
              <a:t>(Paper 1 &amp; 2)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1E1E1E"/>
              </a:solidFill>
              <a:latin typeface="+mj-lt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1E1E1E"/>
                </a:solidFill>
                <a:latin typeface="Segoe UI"/>
              </a:rPr>
              <a:t>Not knowing talent status buffers negative reactions </a:t>
            </a:r>
            <a:r>
              <a:rPr lang="en-US" sz="1600" i="1" dirty="0">
                <a:solidFill>
                  <a:srgbClr val="1E1E1E"/>
                </a:solidFill>
                <a:latin typeface="Segoe UI"/>
              </a:rPr>
              <a:t>(Paper 1)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1E1E1E"/>
                </a:solidFill>
                <a:latin typeface="+mj-lt"/>
              </a:rPr>
              <a:t>Employees will improve themselves when managers are transparent </a:t>
            </a:r>
            <a:r>
              <a:rPr lang="en-US" sz="1600" i="1" dirty="0">
                <a:solidFill>
                  <a:srgbClr val="1E1E1E"/>
                </a:solidFill>
                <a:latin typeface="+mj-lt"/>
              </a:rPr>
              <a:t>(Paper 2)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1E1E1E"/>
                </a:solidFill>
                <a:latin typeface="+mj-lt"/>
              </a:rPr>
              <a:t>Perhaps talent managers should be </a:t>
            </a:r>
            <a:r>
              <a:rPr lang="en-US" sz="1600" b="1" dirty="0">
                <a:solidFill>
                  <a:srgbClr val="1E1E1E"/>
                </a:solidFill>
                <a:latin typeface="+mj-lt"/>
              </a:rPr>
              <a:t>transparent in their secrecy</a:t>
            </a:r>
            <a:r>
              <a:rPr lang="en-US" sz="1600" dirty="0">
                <a:solidFill>
                  <a:srgbClr val="1E1E1E"/>
                </a:solidFill>
                <a:latin typeface="+mj-lt"/>
              </a:rPr>
              <a:t>?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1E1E1E"/>
              </a:solidFill>
              <a:latin typeface="+mj-lt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1E1E1E"/>
                </a:solidFill>
                <a:latin typeface="Segoe UI"/>
              </a:rPr>
              <a:t>Managers ought to be </a:t>
            </a:r>
            <a:r>
              <a:rPr lang="en-US" sz="1600" b="1" dirty="0">
                <a:solidFill>
                  <a:srgbClr val="1E1E1E"/>
                </a:solidFill>
                <a:latin typeface="Segoe UI"/>
              </a:rPr>
              <a:t>cautious </a:t>
            </a:r>
            <a:r>
              <a:rPr lang="en-US" sz="1600" dirty="0">
                <a:solidFill>
                  <a:srgbClr val="1E1E1E"/>
                </a:solidFill>
                <a:latin typeface="Segoe UI"/>
              </a:rPr>
              <a:t>when implementing talent programs to avoid intergroup conflicts thereby failing to </a:t>
            </a:r>
            <a:r>
              <a:rPr lang="en-US" sz="1600" b="1" dirty="0">
                <a:solidFill>
                  <a:srgbClr val="1E1E1E"/>
                </a:solidFill>
                <a:latin typeface="Segoe UI"/>
              </a:rPr>
              <a:t>retain talents </a:t>
            </a:r>
            <a:r>
              <a:rPr lang="en-US" sz="1600" i="1" dirty="0">
                <a:solidFill>
                  <a:srgbClr val="1E1E1E"/>
                </a:solidFill>
                <a:latin typeface="Segoe UI"/>
              </a:rPr>
              <a:t>(Paper 1 &amp; 3)</a:t>
            </a:r>
            <a:endParaRPr lang="en-US" sz="1600" dirty="0">
              <a:solidFill>
                <a:srgbClr val="1E1E1E"/>
              </a:solidFill>
              <a:latin typeface="Segoe U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8652" y="4027670"/>
            <a:ext cx="8583561" cy="2100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1E1E1E"/>
                </a:solidFill>
                <a:latin typeface="+mj-lt"/>
              </a:rPr>
              <a:t>Deleterious </a:t>
            </a:r>
            <a:r>
              <a:rPr lang="en-US" sz="1600" b="1" dirty="0">
                <a:solidFill>
                  <a:srgbClr val="1E1E1E"/>
                </a:solidFill>
                <a:latin typeface="+mj-lt"/>
              </a:rPr>
              <a:t>assumptions</a:t>
            </a:r>
            <a:r>
              <a:rPr lang="en-US" sz="1600" dirty="0">
                <a:solidFill>
                  <a:srgbClr val="1E1E1E"/>
                </a:solidFill>
                <a:latin typeface="+mj-lt"/>
              </a:rPr>
              <a:t> in the literature put to rest with </a:t>
            </a:r>
            <a:r>
              <a:rPr lang="en-US" sz="1600" b="1" dirty="0">
                <a:solidFill>
                  <a:srgbClr val="1E1E1E"/>
                </a:solidFill>
                <a:latin typeface="+mj-lt"/>
              </a:rPr>
              <a:t>causal</a:t>
            </a:r>
            <a:r>
              <a:rPr lang="en-US" sz="1600" dirty="0">
                <a:solidFill>
                  <a:srgbClr val="1E1E1E"/>
                </a:solidFill>
                <a:latin typeface="+mj-lt"/>
              </a:rPr>
              <a:t> evidence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1E1E1E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1E1E1E"/>
                </a:solidFill>
                <a:latin typeface="+mj-lt"/>
              </a:rPr>
              <a:t>Social comparison theory as fundamental framework</a:t>
            </a:r>
            <a:r>
              <a:rPr lang="en-US" sz="1600" dirty="0">
                <a:solidFill>
                  <a:srgbClr val="1E1E1E"/>
                </a:solidFill>
                <a:latin typeface="+mj-lt"/>
              </a:rPr>
              <a:t> for talent management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1E1E1E"/>
                </a:solidFill>
                <a:latin typeface="Segoe UI"/>
              </a:rPr>
              <a:t>Genius effect can be harnessed to protect employees from superior performers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1E1E1E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Social identity theory also important to consider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Exclusive talent programs reverse majority and minority group benefits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932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AF01453-E6CF-06CF-D7B4-090697CEB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300" y="2568528"/>
            <a:ext cx="2590208" cy="2304255"/>
          </a:xfrm>
        </p:spPr>
        <p:txBody>
          <a:bodyPr/>
          <a:lstStyle/>
          <a:p>
            <a:pPr algn="ctr"/>
            <a:r>
              <a:rPr lang="en-US" dirty="0"/>
              <a:t>Keep your talent pool limited to ‘the very best’ (i.e., &lt; ~2%) to activate the genius effect amongst those excluded.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1944BD8-FE1A-3AA4-1E81-A48104263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11DD366-D686-4AEA-B623-B28C3C73B2ED}" type="datetime1">
              <a:rPr lang="en-US">
                <a:solidFill>
                  <a:srgbClr val="626262"/>
                </a:solidFill>
                <a:latin typeface="Malgun Gothic"/>
              </a:rPr>
              <a:pPr defTabSz="685800"/>
              <a:t>6/1/2023</a:t>
            </a:fld>
            <a:endParaRPr lang="en-US" dirty="0">
              <a:solidFill>
                <a:srgbClr val="626262"/>
              </a:solidFill>
              <a:latin typeface="Malgun Gothic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80DF73A-3358-1717-D83B-28978170A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 dirty="0">
                <a:solidFill>
                  <a:srgbClr val="626262"/>
                </a:solidFill>
                <a:latin typeface="Malgun Gothic"/>
              </a:rPr>
              <a:t>Footer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DEFAE63-2409-DE87-F938-07441686E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42AD375-037F-43D0-B059-5172DA06796A}" type="slidenum">
              <a:rPr lang="en-US">
                <a:solidFill>
                  <a:srgbClr val="626262"/>
                </a:solidFill>
                <a:latin typeface="Malgun Gothic"/>
              </a:rPr>
              <a:pPr defTabSz="685800"/>
              <a:t>46</a:t>
            </a:fld>
            <a:endParaRPr lang="en-US" dirty="0">
              <a:solidFill>
                <a:srgbClr val="626262"/>
              </a:solidFill>
              <a:latin typeface="Malgun Gothic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ED10414-B340-A02F-73F2-07E285470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Recommendations for Organizations</a:t>
            </a:r>
            <a:br>
              <a:rPr lang="en-US" b="1" dirty="0"/>
            </a:br>
            <a:r>
              <a:rPr lang="en-US" b="1" dirty="0"/>
              <a:t>on Exclusive Talent Management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2ED27B52-7B62-6C7B-6106-C39BA4003B9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70967" y="2568528"/>
            <a:ext cx="2592000" cy="2304255"/>
          </a:xfrm>
        </p:spPr>
        <p:txBody>
          <a:bodyPr/>
          <a:lstStyle/>
          <a:p>
            <a:pPr algn="ctr"/>
            <a:r>
              <a:rPr lang="en-US" dirty="0"/>
              <a:t>To avoid conflict, and to let talents be seen as the company’s role models, create group projects that require the input of all employees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5F070010-23A6-DE19-0EFF-AAD243D579B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81744" y="2560704"/>
            <a:ext cx="2591987" cy="2304255"/>
          </a:xfrm>
        </p:spPr>
        <p:txBody>
          <a:bodyPr/>
          <a:lstStyle/>
          <a:p>
            <a:pPr algn="ctr"/>
            <a:r>
              <a:rPr lang="en-US" dirty="0"/>
              <a:t>Let all employees know the ‘high’ demands and burdens that come with talent status (e.g., additional unpaid work)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568427D-5A38-7BBB-F083-288673EE83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8407" y="1977801"/>
            <a:ext cx="2577327" cy="576000"/>
          </a:xfrm>
        </p:spPr>
        <p:txBody>
          <a:bodyPr/>
          <a:lstStyle/>
          <a:p>
            <a:r>
              <a:rPr lang="en-US" b="1" dirty="0"/>
              <a:t>Focus on a small ‘elite’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6B82370-118F-C08F-C3F4-70B5557B85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02111" y="1976543"/>
            <a:ext cx="2970238" cy="576000"/>
          </a:xfrm>
        </p:spPr>
        <p:txBody>
          <a:bodyPr/>
          <a:lstStyle/>
          <a:p>
            <a:r>
              <a:rPr lang="en-US" b="1" dirty="0"/>
              <a:t>Communicate expectations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13FECA5-FA7D-6899-B8F6-816F4A24A5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70967" y="1984265"/>
            <a:ext cx="2591990" cy="576000"/>
          </a:xfrm>
        </p:spPr>
        <p:txBody>
          <a:bodyPr/>
          <a:lstStyle/>
          <a:p>
            <a:r>
              <a:rPr lang="en-US" b="1" dirty="0"/>
              <a:t>Facilitate cooperation</a:t>
            </a:r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549A6977-3853-9E52-10DF-683CF44DF5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64A660A9-E0D8-16A1-1B76-5D39C773E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9501"/>
            <a:ext cx="65" cy="4154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3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35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Graphic 17" descr="Shooting star outline">
            <a:extLst>
              <a:ext uri="{FF2B5EF4-FFF2-40B4-BE49-F238E27FC236}">
                <a16:creationId xmlns:a16="http://schemas.microsoft.com/office/drawing/2014/main" id="{7C0F2AAC-F958-E768-4231-CB9705333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2204" y="1182388"/>
            <a:ext cx="914400" cy="914400"/>
          </a:xfrm>
          <a:prstGeom prst="rect">
            <a:avLst/>
          </a:prstGeom>
        </p:spPr>
      </p:pic>
      <p:pic>
        <p:nvPicPr>
          <p:cNvPr id="22" name="Graphic 21" descr="Chat outline">
            <a:extLst>
              <a:ext uri="{FF2B5EF4-FFF2-40B4-BE49-F238E27FC236}">
                <a16:creationId xmlns:a16="http://schemas.microsoft.com/office/drawing/2014/main" id="{203D3051-603B-F43C-5DC6-4726F71A61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08450" y="1182388"/>
            <a:ext cx="914400" cy="914400"/>
          </a:xfrm>
          <a:prstGeom prst="rect">
            <a:avLst/>
          </a:prstGeom>
        </p:spPr>
      </p:pic>
      <p:pic>
        <p:nvPicPr>
          <p:cNvPr id="31" name="Graphic 30" descr="Handshake outline">
            <a:extLst>
              <a:ext uri="{FF2B5EF4-FFF2-40B4-BE49-F238E27FC236}">
                <a16:creationId xmlns:a16="http://schemas.microsoft.com/office/drawing/2014/main" id="{8D56778B-025A-E60A-28B2-A06AB920A9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26166" y="1182388"/>
            <a:ext cx="914400" cy="914400"/>
          </a:xfrm>
          <a:prstGeom prst="rect">
            <a:avLst/>
          </a:prstGeom>
        </p:spPr>
      </p:pic>
      <p:sp>
        <p:nvSpPr>
          <p:cNvPr id="37" name="Textplatzhalter 8">
            <a:extLst>
              <a:ext uri="{FF2B5EF4-FFF2-40B4-BE49-F238E27FC236}">
                <a16:creationId xmlns:a16="http://schemas.microsoft.com/office/drawing/2014/main" id="{63A2A0A7-42E9-0D6F-F5AE-F65725F97975}"/>
              </a:ext>
            </a:extLst>
          </p:cNvPr>
          <p:cNvSpPr txBox="1">
            <a:spLocks/>
          </p:cNvSpPr>
          <p:nvPr/>
        </p:nvSpPr>
        <p:spPr>
          <a:xfrm>
            <a:off x="307181" y="4314864"/>
            <a:ext cx="2577327" cy="576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b="0" kern="1200" spc="-1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2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350" kern="1200" spc="-1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4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350" kern="1200" spc="-1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6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350" kern="1200" spc="-1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350" kern="1200" spc="-1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Define &amp; value ‘talent’</a:t>
            </a:r>
          </a:p>
        </p:txBody>
      </p:sp>
      <p:pic>
        <p:nvPicPr>
          <p:cNvPr id="39" name="Graphic 38" descr="Aspiration outline">
            <a:extLst>
              <a:ext uri="{FF2B5EF4-FFF2-40B4-BE49-F238E27FC236}">
                <a16:creationId xmlns:a16="http://schemas.microsoft.com/office/drawing/2014/main" id="{940DE95E-1044-847F-304D-4E5AB5FDF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31315" y="3510224"/>
            <a:ext cx="914400" cy="914400"/>
          </a:xfrm>
          <a:prstGeom prst="rect">
            <a:avLst/>
          </a:prstGeom>
        </p:spPr>
      </p:pic>
      <p:sp>
        <p:nvSpPr>
          <p:cNvPr id="40" name="Inhaltsplatzhalter 1">
            <a:extLst>
              <a:ext uri="{FF2B5EF4-FFF2-40B4-BE49-F238E27FC236}">
                <a16:creationId xmlns:a16="http://schemas.microsoft.com/office/drawing/2014/main" id="{729FCED7-6C29-E2FC-B457-86DF9CEB1FD0}"/>
              </a:ext>
            </a:extLst>
          </p:cNvPr>
          <p:cNvSpPr txBox="1">
            <a:spLocks/>
          </p:cNvSpPr>
          <p:nvPr/>
        </p:nvSpPr>
        <p:spPr>
          <a:xfrm>
            <a:off x="348353" y="4887510"/>
            <a:ext cx="2590208" cy="23042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200" b="0" kern="1200" spc="-1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2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kern="1200" spc="-1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4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kern="1200" spc="-1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6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kern="1200" spc="-1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kern="1200" spc="-1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How much more do you value positive talent reactions in comparison to negative non-talent reactions?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2" name="Graphic 41" descr="Eye Scan outline">
            <a:extLst>
              <a:ext uri="{FF2B5EF4-FFF2-40B4-BE49-F238E27FC236}">
                <a16:creationId xmlns:a16="http://schemas.microsoft.com/office/drawing/2014/main" id="{E7798BE2-E89F-02E0-1C39-7A4409538B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30030" y="3510224"/>
            <a:ext cx="914400" cy="914400"/>
          </a:xfrm>
          <a:prstGeom prst="rect">
            <a:avLst/>
          </a:prstGeom>
        </p:spPr>
      </p:pic>
      <p:sp>
        <p:nvSpPr>
          <p:cNvPr id="44" name="Textplatzhalter 8">
            <a:extLst>
              <a:ext uri="{FF2B5EF4-FFF2-40B4-BE49-F238E27FC236}">
                <a16:creationId xmlns:a16="http://schemas.microsoft.com/office/drawing/2014/main" id="{29E2ADC6-4FD1-4F0D-F1A1-78ED696CC233}"/>
              </a:ext>
            </a:extLst>
          </p:cNvPr>
          <p:cNvSpPr txBox="1">
            <a:spLocks/>
          </p:cNvSpPr>
          <p:nvPr/>
        </p:nvSpPr>
        <p:spPr>
          <a:xfrm>
            <a:off x="3276986" y="4314864"/>
            <a:ext cx="2577327" cy="576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b="0" kern="1200" spc="-1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2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350" kern="1200" spc="-1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4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350" kern="1200" spc="-1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6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350" kern="1200" spc="-1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350" kern="1200" spc="-1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Alternative: Secrecy</a:t>
            </a:r>
          </a:p>
        </p:txBody>
      </p:sp>
      <p:sp>
        <p:nvSpPr>
          <p:cNvPr id="45" name="Inhaltsplatzhalter 1">
            <a:extLst>
              <a:ext uri="{FF2B5EF4-FFF2-40B4-BE49-F238E27FC236}">
                <a16:creationId xmlns:a16="http://schemas.microsoft.com/office/drawing/2014/main" id="{3D75C1BD-DC5F-151C-1AA2-F86043DAC2BA}"/>
              </a:ext>
            </a:extLst>
          </p:cNvPr>
          <p:cNvSpPr txBox="1">
            <a:spLocks/>
          </p:cNvSpPr>
          <p:nvPr/>
        </p:nvSpPr>
        <p:spPr>
          <a:xfrm>
            <a:off x="3292126" y="4887510"/>
            <a:ext cx="2590208" cy="23042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200" b="0" kern="1200" spc="-1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2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kern="1200" spc="-1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4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kern="1200" spc="-1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6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kern="1200" spc="-1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kern="1200" spc="-1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Avoid negative reactions altogether by not telling non-talents about the talent program. However, if they find out their reactions are worse…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8783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18511" y="6210000"/>
            <a:ext cx="5860289" cy="648000"/>
          </a:xfrm>
        </p:spPr>
        <p:txBody>
          <a:bodyPr/>
          <a:lstStyle/>
          <a:p>
            <a:r>
              <a:rPr lang="en-US" spc="300" dirty="0">
                <a:latin typeface="+mj-lt"/>
              </a:rPr>
              <a:t>DEPARTMENT OF WORK AND ORGANISATION STUDIES</a:t>
            </a:r>
            <a:endParaRPr lang="nl-NL" spc="30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8657" y="512886"/>
            <a:ext cx="8583561" cy="579939"/>
          </a:xfrm>
          <a:prstGeom prst="rect">
            <a:avLst/>
          </a:prstGeom>
          <a:solidFill>
            <a:srgbClr val="1D8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b="1" dirty="0">
                <a:solidFill>
                  <a:schemeClr val="bg1"/>
                </a:solidFill>
                <a:latin typeface="+mj-lt"/>
              </a:rPr>
              <a:t>FUTURE STUDIES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8653" y="1185564"/>
            <a:ext cx="8583561" cy="5024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1E1E1E"/>
                </a:solidFill>
                <a:latin typeface="+mj-lt"/>
              </a:rPr>
              <a:t>To what extent do non-talents </a:t>
            </a:r>
            <a:r>
              <a:rPr lang="en-US" sz="1600" b="1" dirty="0">
                <a:solidFill>
                  <a:srgbClr val="1E1E1E"/>
                </a:solidFill>
                <a:latin typeface="+mj-lt"/>
              </a:rPr>
              <a:t>envy</a:t>
            </a:r>
            <a:r>
              <a:rPr lang="en-US" sz="1600" dirty="0">
                <a:solidFill>
                  <a:srgbClr val="1E1E1E"/>
                </a:solidFill>
                <a:latin typeface="+mj-lt"/>
              </a:rPr>
              <a:t> talents for not being </a:t>
            </a:r>
            <a:r>
              <a:rPr lang="en-US" sz="1600" b="1" dirty="0">
                <a:solidFill>
                  <a:srgbClr val="1E1E1E"/>
                </a:solidFill>
                <a:latin typeface="+mj-lt"/>
              </a:rPr>
              <a:t>seen as equals</a:t>
            </a:r>
            <a:r>
              <a:rPr lang="en-US" sz="1600" dirty="0">
                <a:solidFill>
                  <a:srgbClr val="1E1E1E"/>
                </a:solidFill>
                <a:latin typeface="+mj-lt"/>
              </a:rPr>
              <a:t>, and for missing out professional </a:t>
            </a:r>
            <a:r>
              <a:rPr lang="en-US" sz="1600" b="1" dirty="0">
                <a:solidFill>
                  <a:srgbClr val="1E1E1E"/>
                </a:solidFill>
                <a:latin typeface="+mj-lt"/>
              </a:rPr>
              <a:t>development opportunities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1E1E1E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1E1E1E"/>
                </a:solidFill>
                <a:latin typeface="+mj-lt"/>
              </a:rPr>
              <a:t>Can </a:t>
            </a:r>
            <a:r>
              <a:rPr lang="en-US" sz="1600" b="1" dirty="0">
                <a:solidFill>
                  <a:srgbClr val="1E1E1E"/>
                </a:solidFill>
                <a:latin typeface="+mj-lt"/>
              </a:rPr>
              <a:t>labels</a:t>
            </a:r>
            <a:r>
              <a:rPr lang="en-US" sz="1600" dirty="0">
                <a:solidFill>
                  <a:srgbClr val="1E1E1E"/>
                </a:solidFill>
                <a:latin typeface="+mj-lt"/>
              </a:rPr>
              <a:t> be used to diminish negative effects on ‘non-talents’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1E1E1E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1E1E1E"/>
                </a:solidFill>
                <a:latin typeface="+mj-lt"/>
              </a:rPr>
              <a:t>Social exchange theory </a:t>
            </a:r>
            <a:r>
              <a:rPr lang="en-US" sz="1600" dirty="0">
                <a:solidFill>
                  <a:srgbClr val="1E1E1E"/>
                </a:solidFill>
                <a:latin typeface="+mj-lt"/>
              </a:rPr>
              <a:t>studies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1E1E1E"/>
                </a:solidFill>
                <a:latin typeface="+mj-lt"/>
              </a:rPr>
              <a:t>Vignettes manipulating benefits given to talents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1E1E1E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1E1E1E"/>
                </a:solidFill>
                <a:latin typeface="+mj-lt"/>
              </a:rPr>
              <a:t>Ecological validity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1E1E1E"/>
                </a:solidFill>
                <a:latin typeface="+mj-lt"/>
              </a:rPr>
              <a:t>Opting for more life-like scenarios to enhance </a:t>
            </a:r>
            <a:r>
              <a:rPr lang="en-US" sz="1600" b="1" dirty="0">
                <a:solidFill>
                  <a:srgbClr val="1E1E1E"/>
                </a:solidFill>
                <a:latin typeface="+mj-lt"/>
              </a:rPr>
              <a:t>immersion</a:t>
            </a:r>
            <a:r>
              <a:rPr lang="en-US" sz="1600" dirty="0">
                <a:solidFill>
                  <a:srgbClr val="1E1E1E"/>
                </a:solidFill>
                <a:latin typeface="+mj-lt"/>
              </a:rPr>
              <a:t> and </a:t>
            </a:r>
            <a:r>
              <a:rPr lang="en-US" sz="1600" b="1" dirty="0">
                <a:solidFill>
                  <a:srgbClr val="1E1E1E"/>
                </a:solidFill>
                <a:latin typeface="+mj-lt"/>
              </a:rPr>
              <a:t>realism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1E1E1E"/>
                </a:solidFill>
                <a:latin typeface="+mj-lt"/>
              </a:rPr>
              <a:t>Virtual Reality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1E1E1E"/>
              </a:solidFill>
              <a:latin typeface="+mj-lt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1E1E1E"/>
              </a:solidFill>
              <a:latin typeface="+mj-lt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1E1E1E"/>
              </a:solidFill>
              <a:latin typeface="+mj-lt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1E1E1E"/>
              </a:solidFill>
              <a:latin typeface="+mj-lt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1E1E1E"/>
              </a:solidFill>
              <a:latin typeface="+mj-lt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1E1E1E"/>
              </a:solidFill>
              <a:latin typeface="+mj-lt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1E1E1E"/>
              </a:solidFill>
              <a:latin typeface="+mj-lt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1E1E1E"/>
              </a:solidFill>
              <a:latin typeface="+mj-lt"/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1E1E1E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367C2D-F042-C21A-E935-EB8114364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034" y="4021495"/>
            <a:ext cx="5583931" cy="216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906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77888" y="9331945"/>
            <a:ext cx="9144000" cy="2718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2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76200" y="-4699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" name="AutoShape 4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228600" y="-3175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AutoShape 6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381000" y="-1651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 bwMode="auto">
          <a:xfrm>
            <a:off x="0" y="0"/>
            <a:ext cx="9144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0" rIns="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Arial" charset="0"/>
              </a:rPr>
              <a:t>“Critique”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itchFamily="18" charset="0"/>
              <a:ea typeface="+mj-ea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A173BE-730C-491B-8043-20A5BAB14D90}"/>
              </a:ext>
            </a:extLst>
          </p:cNvPr>
          <p:cNvSpPr txBox="1"/>
          <p:nvPr/>
        </p:nvSpPr>
        <p:spPr>
          <a:xfrm>
            <a:off x="3112305" y="3284984"/>
            <a:ext cx="2919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External validity??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F981F1-DDF4-410B-B63A-795B1C8F885E}"/>
              </a:ext>
            </a:extLst>
          </p:cNvPr>
          <p:cNvSpPr txBox="1"/>
          <p:nvPr/>
        </p:nvSpPr>
        <p:spPr>
          <a:xfrm>
            <a:off x="5796136" y="5984428"/>
            <a:ext cx="3127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Not very immersive…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D03613-B704-4EB3-AC98-576AEED22C60}"/>
              </a:ext>
            </a:extLst>
          </p:cNvPr>
          <p:cNvSpPr txBox="1"/>
          <p:nvPr/>
        </p:nvSpPr>
        <p:spPr>
          <a:xfrm>
            <a:off x="1434838" y="1151254"/>
            <a:ext cx="7709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ome" panose="020B0502040204020203" pitchFamily="34" charset="0"/>
                <a:ea typeface="+mn-ea"/>
                <a:cs typeface="Biome" panose="020B0502040204020203" pitchFamily="34" charset="0"/>
              </a:rPr>
              <a:t>Talent management is ALWAYS examined through surveys</a:t>
            </a: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ome" panose="020B0502040204020203" pitchFamily="34" charset="0"/>
              <a:ea typeface="+mn-ea"/>
              <a:cs typeface="Biome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204901-2420-43FC-A0E0-697E408F1F23}"/>
              </a:ext>
            </a:extLst>
          </p:cNvPr>
          <p:cNvSpPr txBox="1"/>
          <p:nvPr/>
        </p:nvSpPr>
        <p:spPr>
          <a:xfrm>
            <a:off x="4283968" y="3933056"/>
            <a:ext cx="3755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I just cannot imagine it’s real</a:t>
            </a:r>
            <a:endParaRPr kumimoji="0" lang="nl-BE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925722-5C28-489C-99BD-B853931428C2}"/>
              </a:ext>
            </a:extLst>
          </p:cNvPr>
          <p:cNvSpPr txBox="1"/>
          <p:nvPr/>
        </p:nvSpPr>
        <p:spPr>
          <a:xfrm>
            <a:off x="102979" y="5341391"/>
            <a:ext cx="4697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ruti" panose="020B0502040204020203" pitchFamily="34" charset="0"/>
                <a:ea typeface="+mn-ea"/>
                <a:cs typeface="Shruti" panose="020B0502040204020203" pitchFamily="34" charset="0"/>
              </a:rPr>
              <a:t>My experiences are way different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ruti" panose="020B0502040204020203" pitchFamily="34" charset="0"/>
              <a:ea typeface="+mn-ea"/>
              <a:cs typeface="Shrut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E0D788-B9CE-4FE6-A02B-804A812D15C8}"/>
              </a:ext>
            </a:extLst>
          </p:cNvPr>
          <p:cNvSpPr txBox="1"/>
          <p:nvPr/>
        </p:nvSpPr>
        <p:spPr>
          <a:xfrm>
            <a:off x="381000" y="2720020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nga" panose="020B0502040204020203" pitchFamily="34" charset="0"/>
                <a:ea typeface="+mn-ea"/>
                <a:cs typeface="Tunga" panose="020B0502040204020203" pitchFamily="34" charset="0"/>
              </a:rPr>
              <a:t>Why not use a real organization instead?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unga" panose="020B0502040204020203" pitchFamily="34" charset="0"/>
              <a:ea typeface="+mn-ea"/>
              <a:cs typeface="Tunga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FE291D-07D3-4D8B-9CB1-F98D33BB6C41}"/>
              </a:ext>
            </a:extLst>
          </p:cNvPr>
          <p:cNvSpPr txBox="1"/>
          <p:nvPr/>
        </p:nvSpPr>
        <p:spPr>
          <a:xfrm>
            <a:off x="3739957" y="1737771"/>
            <a:ext cx="5404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KaiTi" panose="020B0503020204020204" pitchFamily="49" charset="-122"/>
                <a:cs typeface="Arial" charset="0"/>
              </a:rPr>
              <a:t>It’s hard to imagine how to feel when</a:t>
            </a: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KaiTi" panose="020B0503020204020204" pitchFamily="49" charset="-122"/>
                <a:cs typeface="Arial" charset="0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KaiTi" panose="020B0503020204020204" pitchFamily="49" charset="-122"/>
                <a:cs typeface="Arial" charset="0"/>
              </a:rPr>
              <a:t> I cannot even see my coworkers</a:t>
            </a:r>
            <a:endParaRPr kumimoji="0" lang="nl-BE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KaiTi" panose="020B0503020204020204" pitchFamily="49" charset="-122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249829-751E-4CD9-AD9C-7150EE85F683}"/>
              </a:ext>
            </a:extLst>
          </p:cNvPr>
          <p:cNvSpPr txBox="1"/>
          <p:nvPr/>
        </p:nvSpPr>
        <p:spPr>
          <a:xfrm>
            <a:off x="885072" y="4617794"/>
            <a:ext cx="6712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Your description of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DruCo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is, simply put, lacking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DCE2CF-8AFE-42B6-B992-ADF66E3C5930}"/>
              </a:ext>
            </a:extLst>
          </p:cNvPr>
          <p:cNvSpPr txBox="1"/>
          <p:nvPr/>
        </p:nvSpPr>
        <p:spPr>
          <a:xfrm>
            <a:off x="1633173" y="6080609"/>
            <a:ext cx="1506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Too fake</a:t>
            </a:r>
            <a:endParaRPr kumimoji="0" lang="nl-B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F042D3-692F-4DB9-B062-D6FBC630A52D}"/>
              </a:ext>
            </a:extLst>
          </p:cNvPr>
          <p:cNvSpPr txBox="1"/>
          <p:nvPr/>
        </p:nvSpPr>
        <p:spPr>
          <a:xfrm>
            <a:off x="7164288" y="2865569"/>
            <a:ext cx="1271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" panose="020B0604020202020204" pitchFamily="34" charset="0"/>
                <a:ea typeface="+mn-ea"/>
                <a:cs typeface="Arial" charset="0"/>
              </a:rPr>
              <a:t>Unreal</a:t>
            </a:r>
            <a:endParaRPr kumimoji="0" lang="nl-B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randview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589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DEPARTMENT OF WORK AND ORGANISATION STUDIES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631" y="1494036"/>
            <a:ext cx="6211826" cy="1380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CE7F0">
                    <a:lumMod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Research causality: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E7F0">
                    <a:lumMod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X -&gt; Y, or Y -&gt; X?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CE7F0">
                    <a:lumMod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Random allocation: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E7F0">
                    <a:lumMod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Talents identified at random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CE7F0">
                    <a:lumMod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Systematic variation: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E7F0">
                    <a:lumMod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Numerous variables manipulated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D8DB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7544" y="1135235"/>
            <a:ext cx="5400000" cy="540000"/>
          </a:xfrm>
          <a:prstGeom prst="rect">
            <a:avLst/>
          </a:prstGeom>
          <a:solidFill>
            <a:srgbClr val="1D8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REQUIREMENTS</a:t>
            </a: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32174" y="3450037"/>
            <a:ext cx="6104322" cy="2643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E475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Secrecy: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E475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Managers don’t openly talk much about TM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475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E475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Ethics: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E475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Giving and taking away talent status for science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475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E475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Feasibility: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E475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Readily requires hundreds of organizations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E475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E475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		 	  (Study 2 would be 7,000)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E475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E475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Accuracy: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E475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Incorrect self-talent-identifications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E475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E475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			Tons of unaccountable confounds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E475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84335" y="2963574"/>
            <a:ext cx="5400000" cy="540000"/>
          </a:xfrm>
          <a:prstGeom prst="rect">
            <a:avLst/>
          </a:prstGeom>
          <a:solidFill>
            <a:srgbClr val="0E4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ISSUES OF TRADITIONAL METHODS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2EFFDDF-56DB-4A20-9700-569193B8EA5B}"/>
              </a:ext>
            </a:extLst>
          </p:cNvPr>
          <p:cNvSpPr txBox="1">
            <a:spLocks/>
          </p:cNvSpPr>
          <p:nvPr/>
        </p:nvSpPr>
        <p:spPr bwMode="auto">
          <a:xfrm>
            <a:off x="0" y="-13874"/>
            <a:ext cx="9144000" cy="1079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0" tIns="72000" rIns="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Arial" charset="0"/>
              </a:rPr>
              <a:t>Is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itchFamily="18" charset="0"/>
                <a:ea typeface="+mj-ea"/>
                <a:cs typeface="Arial" charset="0"/>
              </a:rPr>
              <a:t>experimental research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Arial" charset="0"/>
              </a:rPr>
              <a:t>necessary?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itchFamily="18" charset="0"/>
              <a:ea typeface="+mj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914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Talent management">
            <a:extLst>
              <a:ext uri="{FF2B5EF4-FFF2-40B4-BE49-F238E27FC236}">
                <a16:creationId xmlns:a16="http://schemas.microsoft.com/office/drawing/2014/main" id="{0D304F4C-7B00-63E9-B301-6C0DB5C038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8" r="18198"/>
          <a:stretch/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687216" y="6356350"/>
            <a:ext cx="380689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kern="1200" dirty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DEPARTMENT OF WORK AND ORGANISATION STUDIES KU LEUVEN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FA08AA-599E-1606-55FC-15AA590C2D77}"/>
              </a:ext>
            </a:extLst>
          </p:cNvPr>
          <p:cNvSpPr txBox="1"/>
          <p:nvPr/>
        </p:nvSpPr>
        <p:spPr>
          <a:xfrm>
            <a:off x="5488746" y="1056042"/>
            <a:ext cx="3526971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5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CHARACTERISTICS</a:t>
            </a:r>
          </a:p>
          <a:p>
            <a:pPr marL="285750" indent="-228600" algn="ctr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"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Prevalent</a:t>
            </a:r>
            <a:b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2/3 of organizations worldwide</a:t>
            </a:r>
          </a:p>
          <a:p>
            <a:pPr marL="285750" indent="-228600" algn="ctr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"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Exclusive</a:t>
            </a:r>
            <a:b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1-10% of employees</a:t>
            </a:r>
          </a:p>
          <a:p>
            <a:pPr marL="285750" indent="-228600" algn="ctr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"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Differentiate employees</a:t>
            </a:r>
            <a:b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Talents vs. Non-Talents</a:t>
            </a:r>
          </a:p>
          <a:p>
            <a:pPr marL="285750" indent="-228600" algn="ctr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"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Sensitive</a:t>
            </a:r>
            <a:b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2/3 organizations keep talent status a secret</a:t>
            </a:r>
          </a:p>
          <a:p>
            <a:pPr algn="ctr"/>
            <a:endParaRPr lang="LID4096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3624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77888" y="9331945"/>
            <a:ext cx="9144000" cy="2718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2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76200" y="-4699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" name="AutoShape 4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228600" y="-3175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AutoShape 6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381000" y="-1651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 bwMode="auto">
          <a:xfrm>
            <a:off x="0" y="0"/>
            <a:ext cx="9144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0" rIns="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Arial" charset="0"/>
              </a:rPr>
              <a:t>Reactions to 360-video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A173BE-730C-491B-8043-20A5BAB14D90}"/>
              </a:ext>
            </a:extLst>
          </p:cNvPr>
          <p:cNvSpPr txBox="1"/>
          <p:nvPr/>
        </p:nvSpPr>
        <p:spPr>
          <a:xfrm>
            <a:off x="2572093" y="3471391"/>
            <a:ext cx="3999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87% positive experiences</a:t>
            </a:r>
            <a:endParaRPr kumimoji="0" lang="nl-BE" sz="24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5E92BD-7D05-4550-A556-1EE5334EE1D6}"/>
              </a:ext>
            </a:extLst>
          </p:cNvPr>
          <p:cNvSpPr txBox="1"/>
          <p:nvPr/>
        </p:nvSpPr>
        <p:spPr>
          <a:xfrm>
            <a:off x="6571906" y="6331461"/>
            <a:ext cx="2537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WAAW 360, sick!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976741-2C5A-4134-9964-3154E189B334}"/>
              </a:ext>
            </a:extLst>
          </p:cNvPr>
          <p:cNvSpPr txBox="1"/>
          <p:nvPr/>
        </p:nvSpPr>
        <p:spPr>
          <a:xfrm>
            <a:off x="4307504" y="3000211"/>
            <a:ext cx="2842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unga" panose="020B0502040204020203" pitchFamily="34" charset="0"/>
                <a:ea typeface="+mn-ea"/>
                <a:cs typeface="Tunga" panose="020B0502040204020203" pitchFamily="34" charset="0"/>
              </a:rPr>
              <a:t>It honestly felt quite real</a:t>
            </a:r>
            <a:endParaRPr kumimoji="0" lang="nl-BE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unga" panose="020B0502040204020203" pitchFamily="34" charset="0"/>
              <a:ea typeface="+mn-ea"/>
              <a:cs typeface="Tunga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F5BB81-08D0-4AD9-96DC-67D04289466F}"/>
              </a:ext>
            </a:extLst>
          </p:cNvPr>
          <p:cNvSpPr txBox="1"/>
          <p:nvPr/>
        </p:nvSpPr>
        <p:spPr>
          <a:xfrm>
            <a:off x="1086624" y="1280362"/>
            <a:ext cx="1568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2040204020203" pitchFamily="34" charset="0"/>
                <a:ea typeface="+mn-ea"/>
                <a:cs typeface="Posterama" panose="020B0502040204020203" pitchFamily="34" charset="0"/>
              </a:rPr>
              <a:t>Realistic</a:t>
            </a:r>
            <a:endParaRPr kumimoji="0" lang="nl-B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2040204020203" pitchFamily="34" charset="0"/>
              <a:ea typeface="+mn-ea"/>
              <a:cs typeface="Posterama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F26E42-9C7A-42F7-9AA0-F223CC1A73E8}"/>
              </a:ext>
            </a:extLst>
          </p:cNvPr>
          <p:cNvSpPr txBox="1"/>
          <p:nvPr/>
        </p:nvSpPr>
        <p:spPr>
          <a:xfrm>
            <a:off x="200788" y="2004445"/>
            <a:ext cx="72491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aford" panose="020B0604020202020204" pitchFamily="2" charset="0"/>
                <a:ea typeface="+mn-ea"/>
                <a:cs typeface="Arial" charset="0"/>
              </a:rPr>
              <a:t>I appreciate being able to focus on non-verbal communication,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aford" panose="020B0604020202020204" pitchFamily="2" charset="0"/>
                <a:ea typeface="+mn-ea"/>
                <a:cs typeface="Arial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aford" panose="020B0604020202020204" pitchFamily="2" charset="0"/>
                <a:ea typeface="+mn-ea"/>
                <a:cs typeface="Arial" charset="0"/>
              </a:rPr>
              <a:t>which would otherwise be impossible</a:t>
            </a: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aford" panose="020B0604020202020204" pitchFamily="2" charset="0"/>
              <a:ea typeface="+mn-ea"/>
              <a:cs typeface="Arial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CF4EE9-6080-4EE7-94A9-D2C9DBFD6740}"/>
              </a:ext>
            </a:extLst>
          </p:cNvPr>
          <p:cNvSpPr txBox="1"/>
          <p:nvPr/>
        </p:nvSpPr>
        <p:spPr>
          <a:xfrm>
            <a:off x="4499992" y="1394083"/>
            <a:ext cx="3557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604020202020204" pitchFamily="34" charset="-79"/>
                <a:ea typeface="+mn-ea"/>
                <a:cs typeface="Gisha" panose="020B0604020202020204" pitchFamily="34" charset="-79"/>
              </a:rPr>
              <a:t>I would say 99% life-like!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 panose="020B0604020202020204" pitchFamily="34" charset="-79"/>
              <a:ea typeface="+mn-ea"/>
              <a:cs typeface="Gisha" panose="020B0604020202020204" pitchFamily="34" charset="-79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6562B1-F10E-4E4E-88C0-5C77D2C6D271}"/>
              </a:ext>
            </a:extLst>
          </p:cNvPr>
          <p:cNvSpPr txBox="1"/>
          <p:nvPr/>
        </p:nvSpPr>
        <p:spPr>
          <a:xfrm>
            <a:off x="467544" y="4607257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haroni" panose="020B0604020202020204" pitchFamily="2" charset="-79"/>
              </a:rPr>
              <a:t>Amazing</a:t>
            </a:r>
            <a:endParaRPr kumimoji="0" lang="nl-BE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Aharoni" panose="020B0604020202020204" pitchFamily="2" charset="-79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3B73C5-5D1C-40DE-87CF-97069E0E2615}"/>
              </a:ext>
            </a:extLst>
          </p:cNvPr>
          <p:cNvSpPr txBox="1"/>
          <p:nvPr/>
        </p:nvSpPr>
        <p:spPr>
          <a:xfrm>
            <a:off x="683568" y="5297093"/>
            <a:ext cx="41537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Mincho" panose="020B0400000000000000" pitchFamily="18" charset="-128"/>
                <a:ea typeface="Yu Mincho" panose="020B0400000000000000" pitchFamily="18" charset="-128"/>
                <a:cs typeface="Arial" charset="0"/>
              </a:rPr>
              <a:t>I felt as if I were truly present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Mincho" panose="020B0400000000000000" pitchFamily="18" charset="-128"/>
                <a:ea typeface="Yu Mincho" panose="020B0400000000000000" pitchFamily="18" charset="-128"/>
                <a:cs typeface="Arial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Mincho" panose="020B0400000000000000" pitchFamily="18" charset="-128"/>
                <a:ea typeface="Yu Mincho" panose="020B0400000000000000" pitchFamily="18" charset="-128"/>
                <a:cs typeface="Arial" charset="0"/>
              </a:rPr>
              <a:t>there for the meeting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Mincho" panose="020B0400000000000000" pitchFamily="18" charset="-128"/>
              <a:ea typeface="Yu Mincho" panose="020B0400000000000000" pitchFamily="18" charset="-128"/>
              <a:cs typeface="Arial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BB1C83-442A-4C5C-BB5C-F15E9C10A30D}"/>
              </a:ext>
            </a:extLst>
          </p:cNvPr>
          <p:cNvSpPr txBox="1"/>
          <p:nvPr/>
        </p:nvSpPr>
        <p:spPr>
          <a:xfrm>
            <a:off x="4307504" y="5860281"/>
            <a:ext cx="4528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Display" panose="02000505000000020004" pitchFamily="2" charset="0"/>
                <a:ea typeface="+mn-ea"/>
                <a:cs typeface="Arial" charset="0"/>
              </a:rPr>
              <a:t>It seems very interactive to me now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Display" panose="02000505000000020004" pitchFamily="2" charset="0"/>
              <a:ea typeface="+mn-ea"/>
              <a:cs typeface="Arial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DAD112-55A7-42A6-A967-56C462B693F1}"/>
              </a:ext>
            </a:extLst>
          </p:cNvPr>
          <p:cNvSpPr txBox="1"/>
          <p:nvPr/>
        </p:nvSpPr>
        <p:spPr>
          <a:xfrm>
            <a:off x="647849" y="4105701"/>
            <a:ext cx="8185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panose="020B0400000000000000" pitchFamily="34" charset="-128"/>
                <a:ea typeface="Meiryo" panose="020B0400000000000000" pitchFamily="34" charset="-128"/>
                <a:cs typeface="Arial" charset="0"/>
              </a:rPr>
              <a:t>This felt more realistic than many other studies I participated in</a:t>
            </a: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" panose="020B0400000000000000" pitchFamily="34" charset="-128"/>
              <a:ea typeface="Meiryo" panose="020B0400000000000000" pitchFamily="34" charset="-128"/>
              <a:cs typeface="Arial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AA2934-04AB-4C1F-BD81-DA301947DB96}"/>
              </a:ext>
            </a:extLst>
          </p:cNvPr>
          <p:cNvSpPr txBox="1"/>
          <p:nvPr/>
        </p:nvSpPr>
        <p:spPr>
          <a:xfrm>
            <a:off x="5436096" y="4817144"/>
            <a:ext cx="3058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ha" panose="020B0502040204020203" pitchFamily="34" charset="0"/>
                <a:ea typeface="+mn-ea"/>
                <a:cs typeface="Latha" panose="020B0502040204020203" pitchFamily="34" charset="0"/>
              </a:rPr>
              <a:t>This is not a gimmick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ha" panose="020B0502040204020203" pitchFamily="34" charset="0"/>
              <a:ea typeface="+mn-ea"/>
              <a:cs typeface="Lath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0046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77888" y="9331945"/>
            <a:ext cx="9144000" cy="2718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2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76200" y="-4699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" name="AutoShape 4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228600" y="-3175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" name="AutoShape 6" descr="data:image/jpg;base64,/9j/4AAQSkZJRgABAQAAAQABAAD/2wBDAAkGBwgHBgkIBwgKCgkLDRYPDQwMDRsUFRAWIB0iIiAdHx8kKDQsJCYxJx8fLT0tMTU3Ojo6Iys/RD84QzQ5Ojf/2wBDAQoKCg0MDRoPDxo3JR8lNzc3Nzc3Nzc3Nzc3Nzc3Nzc3Nzc3Nzc3Nzc3Nzc3Nzc3Nzc3Nzc3Nzc3Nzc3Nzc3Nzf/wAARCAB7ANMDASIAAhEBAxEB/8QAGwAAAQUBAQAAAAAAAAAAAAAABAACAwUGAQf/xAA9EAACAQMDAQYEBAUCBQUBAAABAgMABBEFEiExBhMiQVFhMnGBkRRCobEHUsHR8BUjFjM04fEkQ2JygpL/xAAaAQADAQEBAQAAAAAAAAAAAAABAgMEAAUG/8QAJBEAAgICAwACAgMBAAAAAAAAAAECEQMhBBIxIkETUTJSYaH/2gAMAwEAAhEDEQA/APOd2FpjPSdh5Z9qiLc0pdsmVuM13eT54qFcnp0p4I86DCju4+ZrhYYphY56U3nGTXIA8tilu4poGf8AvUkMM052wxO5Pkq55otpHejQ+Oaer5o1dB1IoGa3Ma4zmRgKDmge2meGYYdDgilUlJ6GprZzfxxXNxpvnSJonWPDUmYcVFuwBS3gnmuoWzrEcikDTSRTSfTrRONJ2Q0j/Vb5mkQvBCNzADhm8h+h+1erWVhLbxIFtsDHO0YOP70F/CvTkg7NJdEAvdSNJ8gDtH7Vt41A65ryORyn3qKLqKrZmFaSOVjIpXLZwc+WKivZ5JI9qW+XbgBjgD3/AM9a1boDnjP0oC+CLCQ4CqOTUo8rdSQeifh5tqoiu0aKWFQI1zlTzzWaikNvcfh5fh/ISeSK0vagm2kYwmEAcAgA7vf546VjtQZjJBPt8QxkCvQilID0WpmBOzHFLv8AaRjAB/zNDMyl1Izx6DrToR42J5GOhpaQWyZZt0rgnnGM+tRs+CRnHvmohgSNtHSh7gtv4JJxTpIV2WEbjbzzyf3pULGzhBxSqlC0ygmfBx0qEtVha6dPesTCUCqwDEnkceg5q6sOzNoZ2S5nluCpBCRrsDfXk/tTyyxh6TcZNmX3YHJ6UfYadqF//wBJZTyj+ZVIH36V6BZaLY2IUR21pbTMTtMid47DHXnOKOS5toE3PK9yduVRFwvt16ef3rNPl/1RSMP2Y2z7DatdKJZJLaBG/ncsfsuatrTsHZoSL6+kdwpYxxgJhQcEnOTjn0rRW2qak6mGy0tYoecFjk8fTgdPX9qg1K2mabfqFzFGXYgLyw6gdBwPmfWpflyy9ZRRin4Vs2iaNpsbzpBbMqDwNI5kJPQ5GSM9ftUj6grLEsCYiBIKrhAV8jgefP6Gh7qWzEpRJJJCpYbxhfzf3J6+5rqzTYJsbLYmMBpACRwccn/DTRi36G0FJeROBBHb7lJUFiMnHnwPkePlWU7XWHcXC3SAlHO1mI88cZ+n7VdtNfMjtNIqKBkj0xgHHn6n3zTiv+s6TPYhlMgUMjDnxDkdftn3NNH4SsKTknEwAPNcakeCRXDW0zjTTGNSEZGaYfbFERnVFdC+NfTNcGaIsFje/tknbbE0qhz6LkZoN6Cj3bsFcRQdjtLDkj/ZJ4Qk/E3pWjhuIZ0Ekbh1PQr0rJXurxaF2eU6fbtJaxL4O7IGULkLt4ORz16e/NWfZvUBqNkbshkVvi3Ltyf8+lfP5O7fZeG1QTVl9uHXPFVery7Ldm/KAaHuJba8XvJi3cDOApPiA86zeo6hpcmlyS6FOrfzojbhj1wTx86lUpFceNJmevJluIyWPgDGNjgdfIZzxxWSuZZHuEhVNmGwQOcf5irbS7xYDqC323umg3tvGRkMAOPrVMsE0t0bmO1lWDcSDsO0cV7GGPVbM+V26LUJlQx45x8qUSHu28WMcdOtDwt4dvPXlaIVvygYx0NEUcu0Mx24yB1oe4IWby98VKG3SHg9KFvyS6kA0UrYGwuMgoPL6ilQiNhRlf3pVbqJ2ZDot+LG+XvWxaTART8ZAHXOPY8/etbcWt7CyJp0xRQdjOG2gr1+3X7158xrfdjruLWNNW0uvFNaYSRS3/Mi/K30PBPy9ajyIV80cn9FvBDaAKtxG80u3JRgSqkHlgT1HpjPPpUyXJ2usFu9vkeROcEcknjA9x0ANcDXNtcG1jiMuN7goSSNx6efnn/xiimgv5oh+PuRDGuSyqFGfnjOT6j51h1ey8SKD8WsSm4keDHxZcE9ME8Z59M+9BzrY5ZpJGlVXwyDqwHnk/fyPn5cGbLKK37pGeZm+EgbfEP/ACB9BQly98jkQQ28AceJiFGeeoySTxjp51SDC0QJDOBHst7eJWPido/F5cEn9x/WhJY++/511vYgeHqBzyMfSpbmUODJLO0kgBUKGwFAIPJJ4NMi3pHuWBWLHap384z7Dny/X1rRG36RdFfIYY2GLd5RjaDt9+PL5fairOdopWaOBoiVwWxge3X608WDyShpsKB8OOMEdD1+dPkt0CYe73kHqG/XAppJNBi6ZlO01i1rqDT7AkFwS8eBxn8w+hP61Su4xwM16P2rsDqPZvvoR/uW3+5hec4+IfYk/SvNGORkfaqYJ9479Fyqno53hx0pKxPvTadH8VaCK2x/OPhrqHLDPrTwBTkAyD6HNLZTqe/9jBCeyWlb0BBtU/an9or+NIUhDbFkOCfbzoLsHMkvZDTlJBKxtHjr0Yin6hoImuIntNQmiMP5GfepyehzyPKvnmm8jN2JRUrkWltawy2gVwGV4jHn1Q8EfY1nP+EtN0aNpbdSqBTtDEn9a0Omxf6dpsFo0pmaJcGT+aqntTqaQac/qRxXK76pjQTcm14eVXzL/qtxIio+GDDIBGRggn15Aqr1XtDqN1IZ55gwlBIRfhXlhjH+eVTXt0kMZabeBcMxZlHIGP6ms9czGaTccYAwoAxgV7eCDa34ZORJLz0Ps9Rke6USk5c4z71ooTviyAeTwaxSsUII6+XtW702QXFkjD84DUc8UtonilapkK57zoSCmCfrUN3CwlQsecUdkd5tIyahvcuUYEAbccDrUUOwJ1ZWIHl7UqklB7w4cAUqpbEsz5bNWPZ3Vf8ARtbtb057pG2zD1jbhv3z9KriFUDcxz6KP6mub0/LFz6sc/pV2lJUyZ7TdWE5lLpcxpC3KbDhJB5eWc4/p6UpXVbVTFGZ+78TblI3A+eSeceY4BzWb7N63/q3Zn8BckfiLRRDv8+7/K3TyHhPyHrVtbajKSwjCttOMEdTwOfToeK8ieNxbRpjK0GK8zMIba0EMZAzuHI9RkdCOB9faq27s7eVWkuJnk6EFH3MpGeAcfPij5bqTv2jM6IDu3bfy+pz0B68HFVc1xAkfewjvWORyBx7DHTINUxxf6C5ICQQQhGtlBL48UniyecAc/5mjShdjJOxiYjcqk4xjPzAPUY86FS3NxIR3ewHBACnJIz55z+1GxWSQHMpRU3HGTgepwPL1q6JMFuPw63PdXM43BRkDJOQeOnSnPNbqNimRVOcLkCpboaeyh3QzvnC7VJHz44GKEuA5DJbwBBu+Hb4vMDP1FNYUXel3EbQuqqu1XDY37s+v6V5d2i04aXq9zaIcorboz/8DyPt0+lb6xW8idTdFYYd3JIGT04/7n3oDtpBb39itynhuLNiuccTRkjkZx0PT2qeKXTJrxlJQ7Q2eforN5c+dSrFg5qZU4FdJVRyQPbzra5E1BL0iwacMgcimGUDpyfemvKW4611BtI9Q/hrq9vJbS6NclTuYvGpOMjjI+eea0d72YVWEtlLLCwO/cHJOf6mvDre6mt5kmhco6NlWHUHqK9x7K6zq+vdnkvYrOOdlYxMqyKviAHOD65rzORxWp9o/Zpw8jrtaLGO5SC2EbztLIieJ26k+/vWA7YarFN/sRy85y5HUe1T61H2lM0m3T5Y1ZsZboPb3rPSadLYRNfawTnoiHgsfb1NLjw1JORZ5IpNQ+yl7SwxwWVn4x3zElk/lBHQfLz+dZ2jNRuJLu5eSQ4z8KjnA9KD6Zr2MUesaPIzPtOxZrUdl7oPaSwMfEjbhn0PP71ls1a9nJil8ybsb0P1xzQzK4MGN1JGpj3SOMDpxmor+RVlRV6qMe1TDMYY9F81oO5G6Qcc9OPpWJGo5I3jPWlXZtgkI2/r/wB6VPaEoz0g4XkdB9ePOoX46VNIeFGBnA/aoHrUic/QnSdTn0q9W5t9pI4dHGVkXzVvY16Ro1vHrlmZtElQI7Ay20r7XRvPnof0z5V5Tkbuo61b9m9cudB1Bbm23PGcCWIHAcZ/cc4P96jnxdo2vQQlT2ei3+mz6ZBvuZIsO+0Lndk9eeMf3oS1ZQ0cdupkY42ncFGf/FWPaS+XW9N0qfTpsrI7l2AO7gDy8mzng88mhzcaZoSwreywCePOAF3Pz6KMngcZ4rD3l0qtloxuRNNb3jMkiKQAc7V6j7+XPlRMtlbcSXkrsxUEgfHng9Bwf861nb/tlM6smlWWOCO/ujxj1CD+v2rM6jqWp3eGvb6RlA+GM7FH0GKeGPJJb0UaSNpe6la6eqozxIR4iXYKWPPUZz9Kp7jtJHl1iVpv5REndr0/mPJ+1ZIPGpLAbmPmRk/euGdiMbiDnOAK0xwJei9i4uddv5wqiSO3jUYCwjnHuxyaq5Z+8fe+53H5nbJ/WolWV+VH3qZbYEje2aeoxCuz8IWmPrn5c0xmcN0+powoqcKBUqPBKxUAOR5A0e3+CuL+2VgBPLHNdwBR0kCFdyoV9waEmiMYyWyCetMpJiNHbO2lvr2C0tl3TTyLHGvqxOBXt/8ADZrLQzdabDfpdAuAzdB3w8LqoPJHA+nTNY3+HNjpGnCPXNXv4Y7ohhZ2pyW6lC5wM5PiCj+4rRT3Fh2L06OJorY6vIO+nndA7QljnzHUZ2qOBwSeuCHbdojN2qLrtz20tdGM1okm6+GP9sdEXAILEefoM14pquq3Wp3TzTyMWPTP5R6AeVQahePdyd45dnkYu7OxLSMT8RNBsMZU8kc5pFC3bNSahHrEilHiqB8jkVIx5pr8r71oRmkSC17+IPFgHzFE6LDJHqsO9GGCc8exqPR51S8RJPhc4yegPlWsjiVfEDu5wePOpZcjjphhFS2FMjHleWbGMeQxQN8VRwAd7YyR0FFtM78cDAPFV1ykglzu4IH9ayxLuyN5fEc4+9KoZEw3izuwM+GlVKQmytFrdOU2W0hOBgkcHiiV0S8ldVlAjBGTzWthSNYInfG0oOpweVFBXWrW0DGNnTIOBnn1qC5WWTqKKvDBbkyjTs6yspd9wIySKsrfSrZIwev/ANqDvNe3+GBN4yeW4H2qrk1Odl2mXYPROKp0zzXyZ0cmLH4jSC6jsYyomWNcgnDYLH6VV3GrWiEm2h3k+eNoz+9Um55CSoJJPVq6Lds5c/aqR48Y7bFlnk9RVBM1/NK3BVfZBXFWSUbtv/6Y0xGjixkDJoiG5VjsHT96r54hV8ntiS25y2SPY8UR3KImQAP1pjsVAwDUEl7HH8Tfal+UivxiEk7SCSRSMwAxxigGv1IACkDHWoZTHMQVuMHHIIIpljv0R50vA6R+m05z6VVqZbaUsoIPOTT0tLrcNqNz5g9atrS1NvC0l3OAoI4J/b1plUSMnKb/AEDnVhiNQu4YBJB6VJdSRzwq6YIzn9KZeT2suVhtw3PDkbRQ0UfdEknbn8uaFL0ZOV1dnoXY/Tfw2lW3aDUURLaz7ySCNj/znB8Bx6bzj/8AOayGpX8ur6hLeXMhkDOX3HjJ8z7e3tgVZtLeXui21jAiwwkK880soCkhH7tST8IKq2BnHJ9aoWcAbDyAMkDzPv7UF/gYw32kLftBlfG5vh+VQlmbngD0xXDktkj65poPNNFUGUrGuK6ig9a6/NMRutMS+yJwUf0881sdBvRdWa73IkBw2OOfX61mIbNrrcIye8UZUeR9qfpzXNjqCIY2G8hWVh1Ganlipxo6L6yNmkW5+eDgioLzYDkDyznPWp0yxO71qq1+6WC3KqMMw2gZ6VjhblRolpWVV1qANw5XJHlSqr255NKt34kZfyMMutSup0CSzNtAA2DgYx6UJlicqpz6niiTEoQYTJOOo9qZuxXR6rxBlbe2cELkeI8egqZIkA+Hn1pRuApFORvA3vQbY8YoZLKI1AC8k9DULvI5+I12aSIDxNyOoB5q20nRtS1K1/E2djM1upOZdvGR6ev0oNqKthS7OkU6xnPO1fPJpfiYoiCuXI8+lXE/Zm8uRNJEPFAm6TnO1c4yfTmq3/h/VXmSKOzeRm6beR9T5fWmjKEl6LJTj4jhvY512OSufbOKHayeTm3ZJRnoCM/atLY9hL11L3r7URgGEWG5PQAnjPtSGoaPocjpp1pLcXA8LtLlQpB5HPJ+wod15A6nL+ZSWWgX11IAYjCh5Lt0Ao6a10nTEXMpuLgEbgDnn+n1oa81G/vs7pO6jJzsjXav9/1oMJGvmWP3o7frB1S8QfPrE9wcW8YhA6MAC33oTarEmZyznrnnNRtJjj4B7DmuKGc4Qf3NGg2Tl1XhVCnr0GaI0u0/Hanb27EIkjAyOx+FACzH/wDkNUEKxof905I/KKIttRls52kt9iMY3jB2g4DAqevsSKAyDu0Woj8VcWsSiKCNtjCPjvJFJ8XyGcKOABjoc1nwSW9AfIUnLO3J4HQV0HAxRSoDlbH58gaR4GTTF65rrvnjyonWOblAR51D0JqRm2gKfLmoQcsT5URG9lvoA/8AWj3FadYwVBAXjjJFZXRCfx0e0mtqEWWIZYIueTjp9utYeTqRoxxtESqI404PPAJ6msf2jnEl+yL0TAJ9/OtjdukcBctgKMivPJ3MsrueSSabixt2zuRqNCB4pVwHilW4wh0t2O7VVTeAoALjJHy8/wBaHdwp8Tfc0h0X5CgHJLHJNIorwpKb9LS2HfNiNl+prlxYaiAQYmK5yNmDVUPOth/Dy4mOtfhmkLQ43d23Izx/mKWbcE5L6DGSk1EuuwXZ9NMiHaHW9saupFlCYy8jHzcJ8s4+/TBrbWE9tqd5gXltdL4iGUd3Kn2PNZZVOt6jdT6lJLK8bGNAsrIqqD0CqQMfStT2U0ew0+WWWzg7t2iwSHY5H1NeXyPm+ze/+G/BUF1Rfm1s3YM8UZYKAGZQTj59a4NFsJEZY17tmByYx/n+CqjUriaOVtjkcVXdrNRvIdBlmhuZI5EhlkDRtt8SsgB49KzYl2n1LZYOMeyY3+IMdxp/ZeKexlCG2vEcFRtKqQ68DJycvnP9q8lnbdIZSql25OPM+Z+tb/tNqt7qn8P1nvpu8le8jVmCKuRgnyA86wCEhRivahHqqMUF2uwd5C3DHPHwrxim4dgAvHyr0XsBZW0upwwSwJJFNCXkVxkMyscHn51VdvNPtNP1aSOygWFF7kAJnzjyf186ZSEcbZk0t1GO8PP8o6mpe8CKQMKPSuTkruA4FBdZBmmSsDahpE/esxOOFHXNRkk5NL/2/rSWicIGnCuHyrp+E1wBhYA8UgCcnIA9aaehrjfCKNCMTtuOB0FcGRT4QMn5Vw/Ea6zn5ZY6MwW8jODnNbU7iqqCoJXxAe9YnSP+th/+wrcRgblGByoz+lYOV/I24V8Sp7QyGLTJM43McA1iwABWs7WE9xD7k/0rK/lPyrRxV8DPyHcqEDSplKtBmP/Z"/>
          <p:cNvSpPr>
            <a:spLocks noChangeAspect="1" noChangeArrowheads="1"/>
          </p:cNvSpPr>
          <p:nvPr/>
        </p:nvSpPr>
        <p:spPr bwMode="auto">
          <a:xfrm>
            <a:off x="381000" y="-165100"/>
            <a:ext cx="16287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 bwMode="auto">
          <a:xfrm>
            <a:off x="0" y="0"/>
            <a:ext cx="9144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0" rIns="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Arial" charset="0"/>
              </a:rPr>
              <a:t>Virtual Reality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itchFamily="18" charset="0"/>
              <a:ea typeface="+mj-ea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1929" y="1158009"/>
            <a:ext cx="81423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charset="0"/>
              </a:rPr>
              <a:t>Creating 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Arial" charset="0"/>
              </a:rPr>
              <a:t>fully interactive, life-like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charset="0"/>
              </a:rPr>
              <a:t>, organization in which researchers can manipulate (almost) everything.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Arial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Arial" charset="0"/>
              </a:rPr>
              <a:t>Projects including talent management, as well as bias on the work floor, future of work and artificial intelligence.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+mn-ea"/>
              <a:cs typeface="Arial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BE0AF3D-5AF8-4B79-A5DB-E422A8A5C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099" y="3680929"/>
            <a:ext cx="4571999" cy="304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8372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44276" y="6210000"/>
            <a:ext cx="6234524" cy="6480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Arial" charset="0"/>
              </a:rPr>
              <a:t>DEPARTMENT OF WORK AND ORGANISATION STUDIES</a:t>
            </a:r>
            <a:endParaRPr kumimoji="0" lang="nl-NL" sz="10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2845" y="181850"/>
            <a:ext cx="8583561" cy="900000"/>
          </a:xfrm>
          <a:prstGeom prst="rect">
            <a:avLst/>
          </a:prstGeom>
          <a:solidFill>
            <a:srgbClr val="1D8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Virtual </a:t>
            </a:r>
            <a:r>
              <a:rPr kumimoji="0" lang="nl-B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Reality</a:t>
            </a:r>
            <a:endParaRPr kumimoji="0" lang="nl-BE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3C0AF47-85A4-4215-82ED-7728C5274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44" y="1232584"/>
            <a:ext cx="4155139" cy="483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acebook finally explains what the &amp;#39;metaverse&amp;#39; is – and says it&amp;#39;s coming in  the next 10 years | The Independent">
            <a:extLst>
              <a:ext uri="{FF2B5EF4-FFF2-40B4-BE49-F238E27FC236}">
                <a16:creationId xmlns:a16="http://schemas.microsoft.com/office/drawing/2014/main" id="{15D37C21-02B7-4EE0-8BF1-33A722871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341" y="1223986"/>
            <a:ext cx="4407065" cy="484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2613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mall white light bulbs with one large yellow light bulb drawn on a black surface">
            <a:extLst>
              <a:ext uri="{FF2B5EF4-FFF2-40B4-BE49-F238E27FC236}">
                <a16:creationId xmlns:a16="http://schemas.microsoft.com/office/drawing/2014/main" id="{07F10E10-96A7-429A-88D2-282B69638E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3" r="2" b="1"/>
          <a:stretch/>
        </p:blipFill>
        <p:spPr>
          <a:xfrm>
            <a:off x="2348892" y="2042"/>
            <a:ext cx="6794879" cy="68559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08269" y="141280"/>
            <a:ext cx="3544687" cy="24418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 FOR </a:t>
            </a: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LISTENING</a:t>
            </a:r>
            <a:r>
              <a:rPr lang="en-US" sz="5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4394613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Stick figure families holding hand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2" r="20540" b="-1"/>
          <a:stretch/>
        </p:blipFill>
        <p:spPr>
          <a:xfrm>
            <a:off x="20" y="2"/>
            <a:ext cx="4571752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917075" y="6351595"/>
            <a:ext cx="344439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en-US" sz="900" kern="1200" spc="3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DEPARTMENT OF WORK AND ORGANISATION STUDIES</a:t>
            </a:r>
          </a:p>
        </p:txBody>
      </p:sp>
    </p:spTree>
    <p:extLst>
      <p:ext uri="{BB962C8B-B14F-4D97-AF65-F5344CB8AC3E}">
        <p14:creationId xmlns:p14="http://schemas.microsoft.com/office/powerpoint/2010/main" val="21521918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8" name="Rectangle 3097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80004C-1F46-6131-C213-F7C941CC7FD1}"/>
              </a:ext>
            </a:extLst>
          </p:cNvPr>
          <p:cNvSpPr txBox="1"/>
          <p:nvPr/>
        </p:nvSpPr>
        <p:spPr>
          <a:xfrm>
            <a:off x="524418" y="4562856"/>
            <a:ext cx="2638836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kern="1200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CRITIQUE</a:t>
            </a:r>
          </a:p>
        </p:txBody>
      </p:sp>
      <p:pic>
        <p:nvPicPr>
          <p:cNvPr id="3078" name="Picture 6" descr="Defining a New Paradigm for Government Secrecy | RAND">
            <a:extLst>
              <a:ext uri="{FF2B5EF4-FFF2-40B4-BE49-F238E27FC236}">
                <a16:creationId xmlns:a16="http://schemas.microsoft.com/office/drawing/2014/main" id="{097EA10E-E28F-3189-4FD2-564A7D193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" r="16628" b="-1"/>
          <a:stretch/>
        </p:blipFill>
        <p:spPr bwMode="auto">
          <a:xfrm>
            <a:off x="3" y="10"/>
            <a:ext cx="4571997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remium Vector | Vip club badge">
            <a:extLst>
              <a:ext uri="{FF2B5EF4-FFF2-40B4-BE49-F238E27FC236}">
                <a16:creationId xmlns:a16="http://schemas.microsoft.com/office/drawing/2014/main" id="{A3EFA597-D8E2-5EEA-8191-440AC5D252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7" r="1" b="1"/>
          <a:stretch/>
        </p:blipFill>
        <p:spPr bwMode="auto">
          <a:xfrm>
            <a:off x="4514850" y="10"/>
            <a:ext cx="4629146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0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97455" y="5406824"/>
            <a:ext cx="1554480" cy="13716"/>
          </a:xfrm>
          <a:custGeom>
            <a:avLst/>
            <a:gdLst>
              <a:gd name="connsiteX0" fmla="*/ 0 w 1554480"/>
              <a:gd name="connsiteY0" fmla="*/ 0 h 13716"/>
              <a:gd name="connsiteX1" fmla="*/ 549250 w 1554480"/>
              <a:gd name="connsiteY1" fmla="*/ 0 h 13716"/>
              <a:gd name="connsiteX2" fmla="*/ 1082954 w 1554480"/>
              <a:gd name="connsiteY2" fmla="*/ 0 h 13716"/>
              <a:gd name="connsiteX3" fmla="*/ 1554480 w 1554480"/>
              <a:gd name="connsiteY3" fmla="*/ 0 h 13716"/>
              <a:gd name="connsiteX4" fmla="*/ 1554480 w 1554480"/>
              <a:gd name="connsiteY4" fmla="*/ 13716 h 13716"/>
              <a:gd name="connsiteX5" fmla="*/ 1067410 w 1554480"/>
              <a:gd name="connsiteY5" fmla="*/ 13716 h 13716"/>
              <a:gd name="connsiteX6" fmla="*/ 549250 w 1554480"/>
              <a:gd name="connsiteY6" fmla="*/ 13716 h 13716"/>
              <a:gd name="connsiteX7" fmla="*/ 0 w 1554480"/>
              <a:gd name="connsiteY7" fmla="*/ 13716 h 13716"/>
              <a:gd name="connsiteX8" fmla="*/ 0 w 1554480"/>
              <a:gd name="connsiteY8" fmla="*/ 0 h 13716"/>
              <a:gd name="connsiteX0" fmla="*/ 0 w 1554480"/>
              <a:gd name="connsiteY0" fmla="*/ 0 h 13716"/>
              <a:gd name="connsiteX1" fmla="*/ 502615 w 1554480"/>
              <a:gd name="connsiteY1" fmla="*/ 0 h 13716"/>
              <a:gd name="connsiteX2" fmla="*/ 974141 w 1554480"/>
              <a:gd name="connsiteY2" fmla="*/ 0 h 13716"/>
              <a:gd name="connsiteX3" fmla="*/ 1554480 w 1554480"/>
              <a:gd name="connsiteY3" fmla="*/ 0 h 13716"/>
              <a:gd name="connsiteX4" fmla="*/ 1554480 w 1554480"/>
              <a:gd name="connsiteY4" fmla="*/ 13716 h 13716"/>
              <a:gd name="connsiteX5" fmla="*/ 1067410 w 1554480"/>
              <a:gd name="connsiteY5" fmla="*/ 13716 h 13716"/>
              <a:gd name="connsiteX6" fmla="*/ 518160 w 1554480"/>
              <a:gd name="connsiteY6" fmla="*/ 13716 h 13716"/>
              <a:gd name="connsiteX7" fmla="*/ 0 w 1554480"/>
              <a:gd name="connsiteY7" fmla="*/ 13716 h 13716"/>
              <a:gd name="connsiteX8" fmla="*/ 0 w 1554480"/>
              <a:gd name="connsiteY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3716" fill="none" extrusionOk="0">
                <a:moveTo>
                  <a:pt x="0" y="0"/>
                </a:moveTo>
                <a:cubicBezTo>
                  <a:pt x="69558" y="-27075"/>
                  <a:pt x="365297" y="14897"/>
                  <a:pt x="549250" y="0"/>
                </a:cubicBezTo>
                <a:cubicBezTo>
                  <a:pt x="762323" y="14872"/>
                  <a:pt x="864871" y="21041"/>
                  <a:pt x="1082954" y="0"/>
                </a:cubicBezTo>
                <a:cubicBezTo>
                  <a:pt x="1306037" y="9403"/>
                  <a:pt x="1371926" y="14821"/>
                  <a:pt x="1554480" y="0"/>
                </a:cubicBezTo>
                <a:cubicBezTo>
                  <a:pt x="1554010" y="4793"/>
                  <a:pt x="1554680" y="10394"/>
                  <a:pt x="1554480" y="13716"/>
                </a:cubicBezTo>
                <a:cubicBezTo>
                  <a:pt x="1328957" y="3179"/>
                  <a:pt x="1207025" y="27731"/>
                  <a:pt x="1067410" y="13716"/>
                </a:cubicBezTo>
                <a:cubicBezTo>
                  <a:pt x="897316" y="-7440"/>
                  <a:pt x="788951" y="-24962"/>
                  <a:pt x="549250" y="13716"/>
                </a:cubicBezTo>
                <a:cubicBezTo>
                  <a:pt x="300394" y="-2982"/>
                  <a:pt x="129576" y="35301"/>
                  <a:pt x="0" y="13716"/>
                </a:cubicBezTo>
                <a:cubicBezTo>
                  <a:pt x="354" y="8869"/>
                  <a:pt x="649" y="6738"/>
                  <a:pt x="0" y="0"/>
                </a:cubicBezTo>
                <a:close/>
              </a:path>
              <a:path w="1554480" h="13716" stroke="0" extrusionOk="0">
                <a:moveTo>
                  <a:pt x="0" y="0"/>
                </a:moveTo>
                <a:cubicBezTo>
                  <a:pt x="249513" y="10124"/>
                  <a:pt x="389298" y="10419"/>
                  <a:pt x="502615" y="0"/>
                </a:cubicBezTo>
                <a:cubicBezTo>
                  <a:pt x="616735" y="10147"/>
                  <a:pt x="791037" y="-19212"/>
                  <a:pt x="974141" y="0"/>
                </a:cubicBezTo>
                <a:cubicBezTo>
                  <a:pt x="1141919" y="34853"/>
                  <a:pt x="1248514" y="16971"/>
                  <a:pt x="1554480" y="0"/>
                </a:cubicBezTo>
                <a:cubicBezTo>
                  <a:pt x="1554288" y="3835"/>
                  <a:pt x="1554171" y="7531"/>
                  <a:pt x="1554480" y="13716"/>
                </a:cubicBezTo>
                <a:cubicBezTo>
                  <a:pt x="1337806" y="9080"/>
                  <a:pt x="1308467" y="19887"/>
                  <a:pt x="1067410" y="13716"/>
                </a:cubicBezTo>
                <a:cubicBezTo>
                  <a:pt x="824349" y="13143"/>
                  <a:pt x="783437" y="24151"/>
                  <a:pt x="518160" y="13716"/>
                </a:cubicBezTo>
                <a:cubicBezTo>
                  <a:pt x="271530" y="4598"/>
                  <a:pt x="132568" y="-7659"/>
                  <a:pt x="0" y="13716"/>
                </a:cubicBezTo>
                <a:cubicBezTo>
                  <a:pt x="768" y="9617"/>
                  <a:pt x="-274" y="4847"/>
                  <a:pt x="0" y="0"/>
                </a:cubicBezTo>
                <a:close/>
              </a:path>
              <a:path w="1554480" h="13716" fill="none" stroke="0" extrusionOk="0">
                <a:moveTo>
                  <a:pt x="0" y="0"/>
                </a:moveTo>
                <a:cubicBezTo>
                  <a:pt x="95687" y="-31247"/>
                  <a:pt x="331569" y="3404"/>
                  <a:pt x="549250" y="0"/>
                </a:cubicBezTo>
                <a:cubicBezTo>
                  <a:pt x="776590" y="6530"/>
                  <a:pt x="844530" y="-5109"/>
                  <a:pt x="1082954" y="0"/>
                </a:cubicBezTo>
                <a:cubicBezTo>
                  <a:pt x="1293569" y="15486"/>
                  <a:pt x="1361850" y="13824"/>
                  <a:pt x="1554480" y="0"/>
                </a:cubicBezTo>
                <a:cubicBezTo>
                  <a:pt x="1553504" y="4786"/>
                  <a:pt x="1554832" y="10912"/>
                  <a:pt x="1554480" y="13716"/>
                </a:cubicBezTo>
                <a:cubicBezTo>
                  <a:pt x="1366718" y="4861"/>
                  <a:pt x="1218290" y="26644"/>
                  <a:pt x="1067410" y="13716"/>
                </a:cubicBezTo>
                <a:cubicBezTo>
                  <a:pt x="900327" y="-8822"/>
                  <a:pt x="792178" y="6310"/>
                  <a:pt x="549250" y="13716"/>
                </a:cubicBezTo>
                <a:cubicBezTo>
                  <a:pt x="295300" y="2843"/>
                  <a:pt x="142619" y="40779"/>
                  <a:pt x="0" y="13716"/>
                </a:cubicBezTo>
                <a:cubicBezTo>
                  <a:pt x="813" y="8812"/>
                  <a:pt x="948" y="672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554480"/>
                      <a:gd name="connsiteY0" fmla="*/ 0 h 13716"/>
                      <a:gd name="connsiteX1" fmla="*/ 549250 w 1554480"/>
                      <a:gd name="connsiteY1" fmla="*/ 0 h 13716"/>
                      <a:gd name="connsiteX2" fmla="*/ 1082954 w 1554480"/>
                      <a:gd name="connsiteY2" fmla="*/ 0 h 13716"/>
                      <a:gd name="connsiteX3" fmla="*/ 1554480 w 1554480"/>
                      <a:gd name="connsiteY3" fmla="*/ 0 h 13716"/>
                      <a:gd name="connsiteX4" fmla="*/ 1554480 w 1554480"/>
                      <a:gd name="connsiteY4" fmla="*/ 13716 h 13716"/>
                      <a:gd name="connsiteX5" fmla="*/ 1067410 w 1554480"/>
                      <a:gd name="connsiteY5" fmla="*/ 13716 h 13716"/>
                      <a:gd name="connsiteX6" fmla="*/ 549250 w 1554480"/>
                      <a:gd name="connsiteY6" fmla="*/ 13716 h 13716"/>
                      <a:gd name="connsiteX7" fmla="*/ 0 w 1554480"/>
                      <a:gd name="connsiteY7" fmla="*/ 13716 h 13716"/>
                      <a:gd name="connsiteX8" fmla="*/ 0 w 1554480"/>
                      <a:gd name="connsiteY8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4480" h="13716" fill="none" extrusionOk="0">
                        <a:moveTo>
                          <a:pt x="0" y="0"/>
                        </a:moveTo>
                        <a:cubicBezTo>
                          <a:pt x="114141" y="-19864"/>
                          <a:pt x="345055" y="-1657"/>
                          <a:pt x="549250" y="0"/>
                        </a:cubicBezTo>
                        <a:cubicBezTo>
                          <a:pt x="753445" y="1657"/>
                          <a:pt x="862292" y="-5674"/>
                          <a:pt x="1082954" y="0"/>
                        </a:cubicBezTo>
                        <a:cubicBezTo>
                          <a:pt x="1303616" y="5674"/>
                          <a:pt x="1363530" y="4537"/>
                          <a:pt x="1554480" y="0"/>
                        </a:cubicBezTo>
                        <a:cubicBezTo>
                          <a:pt x="1553820" y="4959"/>
                          <a:pt x="1554594" y="10798"/>
                          <a:pt x="1554480" y="13716"/>
                        </a:cubicBezTo>
                        <a:cubicBezTo>
                          <a:pt x="1338847" y="1555"/>
                          <a:pt x="1215066" y="33279"/>
                          <a:pt x="1067410" y="13716"/>
                        </a:cubicBezTo>
                        <a:cubicBezTo>
                          <a:pt x="919754" y="-5847"/>
                          <a:pt x="800465" y="-1492"/>
                          <a:pt x="549250" y="13716"/>
                        </a:cubicBezTo>
                        <a:cubicBezTo>
                          <a:pt x="298035" y="28924"/>
                          <a:pt x="158868" y="18197"/>
                          <a:pt x="0" y="13716"/>
                        </a:cubicBezTo>
                        <a:cubicBezTo>
                          <a:pt x="488" y="8630"/>
                          <a:pt x="480" y="6612"/>
                          <a:pt x="0" y="0"/>
                        </a:cubicBezTo>
                        <a:close/>
                      </a:path>
                      <a:path w="1554480" h="13716" stroke="0" extrusionOk="0">
                        <a:moveTo>
                          <a:pt x="0" y="0"/>
                        </a:moveTo>
                        <a:cubicBezTo>
                          <a:pt x="249941" y="-58"/>
                          <a:pt x="367334" y="23448"/>
                          <a:pt x="502615" y="0"/>
                        </a:cubicBezTo>
                        <a:cubicBezTo>
                          <a:pt x="637897" y="-23448"/>
                          <a:pt x="813653" y="-20418"/>
                          <a:pt x="974141" y="0"/>
                        </a:cubicBezTo>
                        <a:cubicBezTo>
                          <a:pt x="1134629" y="20418"/>
                          <a:pt x="1268772" y="6288"/>
                          <a:pt x="1554480" y="0"/>
                        </a:cubicBezTo>
                        <a:cubicBezTo>
                          <a:pt x="1554232" y="4157"/>
                          <a:pt x="1554673" y="7559"/>
                          <a:pt x="1554480" y="13716"/>
                        </a:cubicBezTo>
                        <a:cubicBezTo>
                          <a:pt x="1336087" y="7600"/>
                          <a:pt x="1310024" y="15187"/>
                          <a:pt x="1067410" y="13716"/>
                        </a:cubicBezTo>
                        <a:cubicBezTo>
                          <a:pt x="824796" y="12246"/>
                          <a:pt x="787902" y="30075"/>
                          <a:pt x="518160" y="13716"/>
                        </a:cubicBezTo>
                        <a:cubicBezTo>
                          <a:pt x="248418" y="-2643"/>
                          <a:pt x="133160" y="4633"/>
                          <a:pt x="0" y="13716"/>
                        </a:cubicBezTo>
                        <a:cubicBezTo>
                          <a:pt x="43" y="9160"/>
                          <a:pt x="-111" y="48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A4FCCD-D4A7-66A3-777F-E1398F5DCE2A}"/>
              </a:ext>
            </a:extLst>
          </p:cNvPr>
          <p:cNvSpPr txBox="1"/>
          <p:nvPr/>
        </p:nvSpPr>
        <p:spPr>
          <a:xfrm>
            <a:off x="3490720" y="4389575"/>
            <a:ext cx="5294331" cy="1958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Talent programs are becoming too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exclusive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(Swailes, 2013)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Talent programs’ </a:t>
            </a:r>
            <a:r>
              <a:rPr lang="en-US" sz="20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secretive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nature is </a:t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detrimental to employees </a:t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(Huang &amp; </a:t>
            </a:r>
            <a:r>
              <a:rPr lang="en-US" sz="20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Tansley</a:t>
            </a:r>
            <a:r>
              <a:rPr lang="en-US" sz="2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2012)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Footer Placeholder 1">
            <a:extLst>
              <a:ext uri="{FF2B5EF4-FFF2-40B4-BE49-F238E27FC236}">
                <a16:creationId xmlns:a16="http://schemas.microsoft.com/office/drawing/2014/main" id="{19F08077-BC3A-6359-F9F8-9D46A2EA4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84324" y="6413900"/>
            <a:ext cx="377306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kern="1200" dirty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rPr>
              <a:t>DEPARTMENT OF WORK AND ORGANISATION STUDIES, KU LEUVEN</a:t>
            </a:r>
          </a:p>
        </p:txBody>
      </p:sp>
    </p:spTree>
    <p:extLst>
      <p:ext uri="{BB962C8B-B14F-4D97-AF65-F5344CB8AC3E}">
        <p14:creationId xmlns:p14="http://schemas.microsoft.com/office/powerpoint/2010/main" val="4211477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Afbeeldingsresultaat voor maersk">
            <a:extLst>
              <a:ext uri="{FF2B5EF4-FFF2-40B4-BE49-F238E27FC236}">
                <a16:creationId xmlns:a16="http://schemas.microsoft.com/office/drawing/2014/main" id="{841232D0-1CD1-2A2F-C8B4-F9AFFEB53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" r="1" b="1"/>
          <a:stretch/>
        </p:blipFill>
        <p:spPr bwMode="auto">
          <a:xfrm>
            <a:off x="20" y="10"/>
            <a:ext cx="9171076" cy="46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2987478"/>
            <a:ext cx="9171095" cy="1828800"/>
            <a:chOff x="-305" y="2987478"/>
            <a:chExt cx="12188952" cy="18288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8" name="Freeform: Shape 17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BA28A5B-8C04-2247-0FB5-8ADF1F5B18D9}"/>
              </a:ext>
            </a:extLst>
          </p:cNvPr>
          <p:cNvSpPr txBox="1"/>
          <p:nvPr/>
        </p:nvSpPr>
        <p:spPr>
          <a:xfrm>
            <a:off x="1413473" y="4227595"/>
            <a:ext cx="6316824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case from practice: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A.P. Moller-Maersk Group—a Danish-based global logistics provider with 100,000 employees in 130 countries—increased the proportion of employees in their talent pool from 1% to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30%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2009, based on the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belief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that a more inclusive system would create more desirable employee reactions</a:t>
            </a:r>
          </a:p>
          <a:p>
            <a:pPr algn="ctr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(Hjordrup, Jensen, &amp; </a:t>
            </a:r>
            <a:r>
              <a:rPr lang="en-US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Minbaeva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2015)</a:t>
            </a: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4756F653-99E6-797C-CED0-2C8A54A50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84324" y="6413900"/>
            <a:ext cx="377306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kern="1200" dirty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rPr>
              <a:t>DEPARTMENT OF WORK AND ORGANISATION STUDIES, KU LEUVEN</a:t>
            </a:r>
          </a:p>
        </p:txBody>
      </p:sp>
    </p:spTree>
    <p:extLst>
      <p:ext uri="{BB962C8B-B14F-4D97-AF65-F5344CB8AC3E}">
        <p14:creationId xmlns:p14="http://schemas.microsoft.com/office/powerpoint/2010/main" val="703998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904DCDEA-60EE-4FBF-B515-F83D82F96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Causality | New Scientist">
            <a:extLst>
              <a:ext uri="{FF2B5EF4-FFF2-40B4-BE49-F238E27FC236}">
                <a16:creationId xmlns:a16="http://schemas.microsoft.com/office/drawing/2014/main" id="{BC5E9621-82A2-74C8-059B-D527A48E1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" r="1" b="1"/>
          <a:stretch/>
        </p:blipFill>
        <p:spPr bwMode="auto">
          <a:xfrm>
            <a:off x="3320142" y="0"/>
            <a:ext cx="5823858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ow Learning Theories Affect eLearning? - eLearning Industry">
            <a:extLst>
              <a:ext uri="{FF2B5EF4-FFF2-40B4-BE49-F238E27FC236}">
                <a16:creationId xmlns:a16="http://schemas.microsoft.com/office/drawing/2014/main" id="{768FF79B-EE82-B2F7-8425-4FDBB7BB4D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8" b="-1"/>
          <a:stretch/>
        </p:blipFill>
        <p:spPr bwMode="auto">
          <a:xfrm>
            <a:off x="3320138" y="3426300"/>
            <a:ext cx="5823860" cy="343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7" name="Freeform: Shape 4106">
            <a:extLst>
              <a:ext uri="{FF2B5EF4-FFF2-40B4-BE49-F238E27FC236}">
                <a16:creationId xmlns:a16="http://schemas.microsoft.com/office/drawing/2014/main" id="{34D94F3A-BF39-47F6-9AAA-3C61AF7E0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3628557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09" name="Freeform: Shape 4108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3520273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AE750E-3A70-65D3-507A-BC10E24C51DC}"/>
              </a:ext>
            </a:extLst>
          </p:cNvPr>
          <p:cNvSpPr txBox="1"/>
          <p:nvPr/>
        </p:nvSpPr>
        <p:spPr>
          <a:xfrm>
            <a:off x="573788" y="2286000"/>
            <a:ext cx="2538000" cy="384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>
                  <a:alpha val="6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36907" y="6375679"/>
            <a:ext cx="5148473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en-US" sz="900" kern="1200" spc="3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DEPARTMENT OF WORK AND ORGANISATION STUDIES KU LEUVEN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313205-D51D-2A3A-3A7A-CC4367459E6A}"/>
              </a:ext>
            </a:extLst>
          </p:cNvPr>
          <p:cNvSpPr txBox="1"/>
          <p:nvPr/>
        </p:nvSpPr>
        <p:spPr>
          <a:xfrm>
            <a:off x="47444" y="105194"/>
            <a:ext cx="3404883" cy="5307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GB" sz="28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GB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GAPS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GB" sz="28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GB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GB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is no empirical </a:t>
            </a:r>
            <a:br>
              <a:rPr lang="en-GB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9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causal</a:t>
            </a:r>
            <a:r>
              <a:rPr lang="en-GB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evidence</a:t>
            </a:r>
            <a:r>
              <a:rPr lang="en-GB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GB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(De Boeck, Meyers, &amp; Dries, 2018)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GB" sz="19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GB" sz="19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GB" sz="19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GB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is little (psychological) </a:t>
            </a:r>
            <a:r>
              <a:rPr lang="en-GB" sz="19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theory development </a:t>
            </a:r>
            <a:r>
              <a:rPr lang="en-GB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talent management literature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GB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(Gallardo-Gallardo, </a:t>
            </a:r>
            <a:r>
              <a:rPr lang="en-GB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Nijs</a:t>
            </a:r>
            <a:r>
              <a:rPr lang="en-GB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Dries, &amp; Gallo, 2015)</a:t>
            </a:r>
            <a:endParaRPr lang="LID4096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843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4" name="Rectangle 5133">
            <a:extLst>
              <a:ext uri="{FF2B5EF4-FFF2-40B4-BE49-F238E27FC236}">
                <a16:creationId xmlns:a16="http://schemas.microsoft.com/office/drawing/2014/main" id="{59264BFD-360D-430E-B593-7BC0D00FB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36" name="Group 5135">
            <a:extLst>
              <a:ext uri="{FF2B5EF4-FFF2-40B4-BE49-F238E27FC236}">
                <a16:creationId xmlns:a16="http://schemas.microsoft.com/office/drawing/2014/main" id="{A4538145-ACBA-40C0-AFBD-DE742723D5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3997" cy="6858000"/>
            <a:chOff x="1" y="0"/>
            <a:chExt cx="12191996" cy="6858000"/>
          </a:xfrm>
        </p:grpSpPr>
        <p:sp useBgFill="1">
          <p:nvSpPr>
            <p:cNvPr id="5137" name="Rectangle 5136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46" name="Rectangle 5137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C4D791F-C2E1-CEE4-BF02-D0B95D40FF12}"/>
              </a:ext>
            </a:extLst>
          </p:cNvPr>
          <p:cNvSpPr txBox="1"/>
          <p:nvPr/>
        </p:nvSpPr>
        <p:spPr>
          <a:xfrm>
            <a:off x="233266" y="270588"/>
            <a:ext cx="4030824" cy="58602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3000" b="1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EXPERIMENTAL VIGNETTE METHDOLOGY</a:t>
            </a:r>
          </a:p>
          <a:p>
            <a:pPr indent="-228600" algn="ctr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1E1E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i="1" dirty="0">
              <a:solidFill>
                <a:srgbClr val="1E1E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i="1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Imagine being employed at the organization below for a few years.</a:t>
            </a:r>
          </a:p>
          <a:p>
            <a:pPr indent="-228600" algn="ctr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1E1E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Belgian supermarket chain </a:t>
            </a:r>
            <a:r>
              <a:rPr lang="en-US" dirty="0" err="1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DruCo</a:t>
            </a:r>
            <a:r>
              <a:rPr lang="en-US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was established in 1976. The company has been relatively successful these past 40 few years and continues to flourish.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Due to its success the HR-manager announced that they would introduce a talent management program in which a limited number of employees would be included.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Those that get selected will benefit from extra training, promotion opportunities and professional contacts within the sector. Those that do not get selected have fewer opportunities.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 the HR-manager has decided to include [1% / 10% / 30% / 50%] of the employees in their talent program. You were informed that you were [(not) selected / unaware] for the talent program.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95322" y="6375679"/>
            <a:ext cx="3668768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kern="1200" dirty="0">
                <a:solidFill>
                  <a:schemeClr val="tx1">
                    <a:alpha val="70000"/>
                  </a:schemeClr>
                </a:solidFill>
                <a:latin typeface="Calibri" panose="020F0502020204030204"/>
                <a:ea typeface="+mn-ea"/>
                <a:cs typeface="+mn-cs"/>
              </a:rPr>
              <a:t>DEPARTMENT OF WORK AND ORGANISATION STUDIES KU LEUVEN</a:t>
            </a:r>
          </a:p>
        </p:txBody>
      </p:sp>
      <p:sp>
        <p:nvSpPr>
          <p:cNvPr id="5140" name="Freeform: Shape 5139">
            <a:extLst>
              <a:ext uri="{FF2B5EF4-FFF2-40B4-BE49-F238E27FC236}">
                <a16:creationId xmlns:a16="http://schemas.microsoft.com/office/drawing/2014/main" id="{F249C1C3-EBDE-4C27-BD12-A6AE40A4D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40531" y="0"/>
            <a:ext cx="4803469" cy="6373368"/>
          </a:xfrm>
          <a:custGeom>
            <a:avLst/>
            <a:gdLst>
              <a:gd name="connsiteX0" fmla="*/ 353272 w 6404625"/>
              <a:gd name="connsiteY0" fmla="*/ 0 h 6373368"/>
              <a:gd name="connsiteX1" fmla="*/ 6404625 w 6404625"/>
              <a:gd name="connsiteY1" fmla="*/ 0 h 6373368"/>
              <a:gd name="connsiteX2" fmla="*/ 6404625 w 6404625"/>
              <a:gd name="connsiteY2" fmla="*/ 6008204 h 6373368"/>
              <a:gd name="connsiteX3" fmla="*/ 6374459 w 6404625"/>
              <a:gd name="connsiteY3" fmla="*/ 6023890 h 6373368"/>
              <a:gd name="connsiteX4" fmla="*/ 6290584 w 6404625"/>
              <a:gd name="connsiteY4" fmla="*/ 6049055 h 6373368"/>
              <a:gd name="connsiteX5" fmla="*/ 6203913 w 6404625"/>
              <a:gd name="connsiteY5" fmla="*/ 6060237 h 6373368"/>
              <a:gd name="connsiteX6" fmla="*/ 6114448 w 6404625"/>
              <a:gd name="connsiteY6" fmla="*/ 6063033 h 6373368"/>
              <a:gd name="connsiteX7" fmla="*/ 6019391 w 6404625"/>
              <a:gd name="connsiteY7" fmla="*/ 6054644 h 6373368"/>
              <a:gd name="connsiteX8" fmla="*/ 5924332 w 6404625"/>
              <a:gd name="connsiteY8" fmla="*/ 6043462 h 6373368"/>
              <a:gd name="connsiteX9" fmla="*/ 5829275 w 6404625"/>
              <a:gd name="connsiteY9" fmla="*/ 6029482 h 6373368"/>
              <a:gd name="connsiteX10" fmla="*/ 5734216 w 6404625"/>
              <a:gd name="connsiteY10" fmla="*/ 6018300 h 6373368"/>
              <a:gd name="connsiteX11" fmla="*/ 5639159 w 6404625"/>
              <a:gd name="connsiteY11" fmla="*/ 6012708 h 6373368"/>
              <a:gd name="connsiteX12" fmla="*/ 5546898 w 6404625"/>
              <a:gd name="connsiteY12" fmla="*/ 6012708 h 6373368"/>
              <a:gd name="connsiteX13" fmla="*/ 5460227 w 6404625"/>
              <a:gd name="connsiteY13" fmla="*/ 6023890 h 6373368"/>
              <a:gd name="connsiteX14" fmla="*/ 5370760 w 6404625"/>
              <a:gd name="connsiteY14" fmla="*/ 6046258 h 6373368"/>
              <a:gd name="connsiteX15" fmla="*/ 5289681 w 6404625"/>
              <a:gd name="connsiteY15" fmla="*/ 6079807 h 6373368"/>
              <a:gd name="connsiteX16" fmla="*/ 5205808 w 6404625"/>
              <a:gd name="connsiteY16" fmla="*/ 6124541 h 6373368"/>
              <a:gd name="connsiteX17" fmla="*/ 5121933 w 6404625"/>
              <a:gd name="connsiteY17" fmla="*/ 6169276 h 6373368"/>
              <a:gd name="connsiteX18" fmla="*/ 5038061 w 6404625"/>
              <a:gd name="connsiteY18" fmla="*/ 6219598 h 6373368"/>
              <a:gd name="connsiteX19" fmla="*/ 4956981 w 6404625"/>
              <a:gd name="connsiteY19" fmla="*/ 6267129 h 6373368"/>
              <a:gd name="connsiteX20" fmla="*/ 4870311 w 6404625"/>
              <a:gd name="connsiteY20" fmla="*/ 6309065 h 6373368"/>
              <a:gd name="connsiteX21" fmla="*/ 4786435 w 6404625"/>
              <a:gd name="connsiteY21" fmla="*/ 6342614 h 6373368"/>
              <a:gd name="connsiteX22" fmla="*/ 4699765 w 6404625"/>
              <a:gd name="connsiteY22" fmla="*/ 6364982 h 6373368"/>
              <a:gd name="connsiteX23" fmla="*/ 4610299 w 6404625"/>
              <a:gd name="connsiteY23" fmla="*/ 6373368 h 6373368"/>
              <a:gd name="connsiteX24" fmla="*/ 4520833 w 6404625"/>
              <a:gd name="connsiteY24" fmla="*/ 6364982 h 6373368"/>
              <a:gd name="connsiteX25" fmla="*/ 4434163 w 6404625"/>
              <a:gd name="connsiteY25" fmla="*/ 6342614 h 6373368"/>
              <a:gd name="connsiteX26" fmla="*/ 4350289 w 6404625"/>
              <a:gd name="connsiteY26" fmla="*/ 6309065 h 6373368"/>
              <a:gd name="connsiteX27" fmla="*/ 4263617 w 6404625"/>
              <a:gd name="connsiteY27" fmla="*/ 6267129 h 6373368"/>
              <a:gd name="connsiteX28" fmla="*/ 4182539 w 6404625"/>
              <a:gd name="connsiteY28" fmla="*/ 6219598 h 6373368"/>
              <a:gd name="connsiteX29" fmla="*/ 4098666 w 6404625"/>
              <a:gd name="connsiteY29" fmla="*/ 6169276 h 6373368"/>
              <a:gd name="connsiteX30" fmla="*/ 4014791 w 6404625"/>
              <a:gd name="connsiteY30" fmla="*/ 6124541 h 6373368"/>
              <a:gd name="connsiteX31" fmla="*/ 3930916 w 6404625"/>
              <a:gd name="connsiteY31" fmla="*/ 6079807 h 6373368"/>
              <a:gd name="connsiteX32" fmla="*/ 3847041 w 6404625"/>
              <a:gd name="connsiteY32" fmla="*/ 6046258 h 6373368"/>
              <a:gd name="connsiteX33" fmla="*/ 3760372 w 6404625"/>
              <a:gd name="connsiteY33" fmla="*/ 6023890 h 6373368"/>
              <a:gd name="connsiteX34" fmla="*/ 3673701 w 6404625"/>
              <a:gd name="connsiteY34" fmla="*/ 6012708 h 6373368"/>
              <a:gd name="connsiteX35" fmla="*/ 3581438 w 6404625"/>
              <a:gd name="connsiteY35" fmla="*/ 6012708 h 6373368"/>
              <a:gd name="connsiteX36" fmla="*/ 3486381 w 6404625"/>
              <a:gd name="connsiteY36" fmla="*/ 6018300 h 6373368"/>
              <a:gd name="connsiteX37" fmla="*/ 3391322 w 6404625"/>
              <a:gd name="connsiteY37" fmla="*/ 6029482 h 6373368"/>
              <a:gd name="connsiteX38" fmla="*/ 3296265 w 6404625"/>
              <a:gd name="connsiteY38" fmla="*/ 6043462 h 6373368"/>
              <a:gd name="connsiteX39" fmla="*/ 3201210 w 6404625"/>
              <a:gd name="connsiteY39" fmla="*/ 6054644 h 6373368"/>
              <a:gd name="connsiteX40" fmla="*/ 3106151 w 6404625"/>
              <a:gd name="connsiteY40" fmla="*/ 6063033 h 6373368"/>
              <a:gd name="connsiteX41" fmla="*/ 3016684 w 6404625"/>
              <a:gd name="connsiteY41" fmla="*/ 6060237 h 6373368"/>
              <a:gd name="connsiteX42" fmla="*/ 2930015 w 6404625"/>
              <a:gd name="connsiteY42" fmla="*/ 6049055 h 6373368"/>
              <a:gd name="connsiteX43" fmla="*/ 2846140 w 6404625"/>
              <a:gd name="connsiteY43" fmla="*/ 6023890 h 6373368"/>
              <a:gd name="connsiteX44" fmla="*/ 2776243 w 6404625"/>
              <a:gd name="connsiteY44" fmla="*/ 5987546 h 6373368"/>
              <a:gd name="connsiteX45" fmla="*/ 2709145 w 6404625"/>
              <a:gd name="connsiteY45" fmla="*/ 5940017 h 6373368"/>
              <a:gd name="connsiteX46" fmla="*/ 2650432 w 6404625"/>
              <a:gd name="connsiteY46" fmla="*/ 5884101 h 6373368"/>
              <a:gd name="connsiteX47" fmla="*/ 2591719 w 6404625"/>
              <a:gd name="connsiteY47" fmla="*/ 5819798 h 6373368"/>
              <a:gd name="connsiteX48" fmla="*/ 2538599 w 6404625"/>
              <a:gd name="connsiteY48" fmla="*/ 5752697 h 6373368"/>
              <a:gd name="connsiteX49" fmla="*/ 2485480 w 6404625"/>
              <a:gd name="connsiteY49" fmla="*/ 5682802 h 6373368"/>
              <a:gd name="connsiteX50" fmla="*/ 2432360 w 6404625"/>
              <a:gd name="connsiteY50" fmla="*/ 5612908 h 6373368"/>
              <a:gd name="connsiteX51" fmla="*/ 2379237 w 6404625"/>
              <a:gd name="connsiteY51" fmla="*/ 5545809 h 6373368"/>
              <a:gd name="connsiteX52" fmla="*/ 2323320 w 6404625"/>
              <a:gd name="connsiteY52" fmla="*/ 5481502 h 6373368"/>
              <a:gd name="connsiteX53" fmla="*/ 2259018 w 6404625"/>
              <a:gd name="connsiteY53" fmla="*/ 5425586 h 6373368"/>
              <a:gd name="connsiteX54" fmla="*/ 2197511 w 6404625"/>
              <a:gd name="connsiteY54" fmla="*/ 5375263 h 6373368"/>
              <a:gd name="connsiteX55" fmla="*/ 2127614 w 6404625"/>
              <a:gd name="connsiteY55" fmla="*/ 5336121 h 6373368"/>
              <a:gd name="connsiteX56" fmla="*/ 2052128 w 6404625"/>
              <a:gd name="connsiteY56" fmla="*/ 5302573 h 6373368"/>
              <a:gd name="connsiteX57" fmla="*/ 1971049 w 6404625"/>
              <a:gd name="connsiteY57" fmla="*/ 5274612 h 6373368"/>
              <a:gd name="connsiteX58" fmla="*/ 1887176 w 6404625"/>
              <a:gd name="connsiteY58" fmla="*/ 5249450 h 6373368"/>
              <a:gd name="connsiteX59" fmla="*/ 1803301 w 6404625"/>
              <a:gd name="connsiteY59" fmla="*/ 5227084 h 6373368"/>
              <a:gd name="connsiteX60" fmla="*/ 1716630 w 6404625"/>
              <a:gd name="connsiteY60" fmla="*/ 5204720 h 6373368"/>
              <a:gd name="connsiteX61" fmla="*/ 1635551 w 6404625"/>
              <a:gd name="connsiteY61" fmla="*/ 5179557 h 6373368"/>
              <a:gd name="connsiteX62" fmla="*/ 1554473 w 6404625"/>
              <a:gd name="connsiteY62" fmla="*/ 5151597 h 6373368"/>
              <a:gd name="connsiteX63" fmla="*/ 1478988 w 6404625"/>
              <a:gd name="connsiteY63" fmla="*/ 5118049 h 6373368"/>
              <a:gd name="connsiteX64" fmla="*/ 1411887 w 6404625"/>
              <a:gd name="connsiteY64" fmla="*/ 5076112 h 6373368"/>
              <a:gd name="connsiteX65" fmla="*/ 1350380 w 6404625"/>
              <a:gd name="connsiteY65" fmla="*/ 5025785 h 6373368"/>
              <a:gd name="connsiteX66" fmla="*/ 1300053 w 6404625"/>
              <a:gd name="connsiteY66" fmla="*/ 4964279 h 6373368"/>
              <a:gd name="connsiteX67" fmla="*/ 1258117 w 6404625"/>
              <a:gd name="connsiteY67" fmla="*/ 4897178 h 6373368"/>
              <a:gd name="connsiteX68" fmla="*/ 1224567 w 6404625"/>
              <a:gd name="connsiteY68" fmla="*/ 4821691 h 6373368"/>
              <a:gd name="connsiteX69" fmla="*/ 1196609 w 6404625"/>
              <a:gd name="connsiteY69" fmla="*/ 4740614 h 6373368"/>
              <a:gd name="connsiteX70" fmla="*/ 1171447 w 6404625"/>
              <a:gd name="connsiteY70" fmla="*/ 4659533 h 6373368"/>
              <a:gd name="connsiteX71" fmla="*/ 1149080 w 6404625"/>
              <a:gd name="connsiteY71" fmla="*/ 4572865 h 6373368"/>
              <a:gd name="connsiteX72" fmla="*/ 1126714 w 6404625"/>
              <a:gd name="connsiteY72" fmla="*/ 4488990 h 6373368"/>
              <a:gd name="connsiteX73" fmla="*/ 1101552 w 6404625"/>
              <a:gd name="connsiteY73" fmla="*/ 4405115 h 6373368"/>
              <a:gd name="connsiteX74" fmla="*/ 1073593 w 6404625"/>
              <a:gd name="connsiteY74" fmla="*/ 4324036 h 6373368"/>
              <a:gd name="connsiteX75" fmla="*/ 1040045 w 6404625"/>
              <a:gd name="connsiteY75" fmla="*/ 4248549 h 6373368"/>
              <a:gd name="connsiteX76" fmla="*/ 1000902 w 6404625"/>
              <a:gd name="connsiteY76" fmla="*/ 4178654 h 6373368"/>
              <a:gd name="connsiteX77" fmla="*/ 950576 w 6404625"/>
              <a:gd name="connsiteY77" fmla="*/ 4117146 h 6373368"/>
              <a:gd name="connsiteX78" fmla="*/ 894659 w 6404625"/>
              <a:gd name="connsiteY78" fmla="*/ 4052841 h 6373368"/>
              <a:gd name="connsiteX79" fmla="*/ 830356 w 6404625"/>
              <a:gd name="connsiteY79" fmla="*/ 3996926 h 6373368"/>
              <a:gd name="connsiteX80" fmla="*/ 760460 w 6404625"/>
              <a:gd name="connsiteY80" fmla="*/ 3943806 h 6373368"/>
              <a:gd name="connsiteX81" fmla="*/ 690567 w 6404625"/>
              <a:gd name="connsiteY81" fmla="*/ 3890685 h 6373368"/>
              <a:gd name="connsiteX82" fmla="*/ 620671 w 6404625"/>
              <a:gd name="connsiteY82" fmla="*/ 3837564 h 6373368"/>
              <a:gd name="connsiteX83" fmla="*/ 553571 w 6404625"/>
              <a:gd name="connsiteY83" fmla="*/ 3784444 h 6373368"/>
              <a:gd name="connsiteX84" fmla="*/ 489269 w 6404625"/>
              <a:gd name="connsiteY84" fmla="*/ 3725731 h 6373368"/>
              <a:gd name="connsiteX85" fmla="*/ 433350 w 6404625"/>
              <a:gd name="connsiteY85" fmla="*/ 3667021 h 6373368"/>
              <a:gd name="connsiteX86" fmla="*/ 385824 w 6404625"/>
              <a:gd name="connsiteY86" fmla="*/ 3599922 h 6373368"/>
              <a:gd name="connsiteX87" fmla="*/ 349477 w 6404625"/>
              <a:gd name="connsiteY87" fmla="*/ 3530025 h 6373368"/>
              <a:gd name="connsiteX88" fmla="*/ 324315 w 6404625"/>
              <a:gd name="connsiteY88" fmla="*/ 3446150 h 6373368"/>
              <a:gd name="connsiteX89" fmla="*/ 313131 w 6404625"/>
              <a:gd name="connsiteY89" fmla="*/ 3359479 h 6373368"/>
              <a:gd name="connsiteX90" fmla="*/ 310335 w 6404625"/>
              <a:gd name="connsiteY90" fmla="*/ 3270014 h 6373368"/>
              <a:gd name="connsiteX91" fmla="*/ 318723 w 6404625"/>
              <a:gd name="connsiteY91" fmla="*/ 3174955 h 6373368"/>
              <a:gd name="connsiteX92" fmla="*/ 329907 w 6404625"/>
              <a:gd name="connsiteY92" fmla="*/ 3079898 h 6373368"/>
              <a:gd name="connsiteX93" fmla="*/ 343885 w 6404625"/>
              <a:gd name="connsiteY93" fmla="*/ 2984841 h 6373368"/>
              <a:gd name="connsiteX94" fmla="*/ 355069 w 6404625"/>
              <a:gd name="connsiteY94" fmla="*/ 2889784 h 6373368"/>
              <a:gd name="connsiteX95" fmla="*/ 360659 w 6404625"/>
              <a:gd name="connsiteY95" fmla="*/ 2794725 h 6373368"/>
              <a:gd name="connsiteX96" fmla="*/ 360659 w 6404625"/>
              <a:gd name="connsiteY96" fmla="*/ 2702464 h 6373368"/>
              <a:gd name="connsiteX97" fmla="*/ 349477 w 6404625"/>
              <a:gd name="connsiteY97" fmla="*/ 2615793 h 6373368"/>
              <a:gd name="connsiteX98" fmla="*/ 327111 w 6404625"/>
              <a:gd name="connsiteY98" fmla="*/ 2529122 h 6373368"/>
              <a:gd name="connsiteX99" fmla="*/ 293561 w 6404625"/>
              <a:gd name="connsiteY99" fmla="*/ 2448045 h 6373368"/>
              <a:gd name="connsiteX100" fmla="*/ 251625 w 6404625"/>
              <a:gd name="connsiteY100" fmla="*/ 2364170 h 6373368"/>
              <a:gd name="connsiteX101" fmla="*/ 204096 w 6404625"/>
              <a:gd name="connsiteY101" fmla="*/ 2280295 h 6373368"/>
              <a:gd name="connsiteX102" fmla="*/ 153769 w 6404625"/>
              <a:gd name="connsiteY102" fmla="*/ 2196423 h 6373368"/>
              <a:gd name="connsiteX103" fmla="*/ 106240 w 6404625"/>
              <a:gd name="connsiteY103" fmla="*/ 2115344 h 6373368"/>
              <a:gd name="connsiteX104" fmla="*/ 64305 w 6404625"/>
              <a:gd name="connsiteY104" fmla="*/ 2028673 h 6373368"/>
              <a:gd name="connsiteX105" fmla="*/ 30754 w 6404625"/>
              <a:gd name="connsiteY105" fmla="*/ 1944798 h 6373368"/>
              <a:gd name="connsiteX106" fmla="*/ 8387 w 6404625"/>
              <a:gd name="connsiteY106" fmla="*/ 1858129 h 6373368"/>
              <a:gd name="connsiteX107" fmla="*/ 0 w 6404625"/>
              <a:gd name="connsiteY107" fmla="*/ 1768662 h 6373368"/>
              <a:gd name="connsiteX108" fmla="*/ 8387 w 6404625"/>
              <a:gd name="connsiteY108" fmla="*/ 1679195 h 6373368"/>
              <a:gd name="connsiteX109" fmla="*/ 30754 w 6404625"/>
              <a:gd name="connsiteY109" fmla="*/ 1592526 h 6373368"/>
              <a:gd name="connsiteX110" fmla="*/ 64305 w 6404625"/>
              <a:gd name="connsiteY110" fmla="*/ 1508651 h 6373368"/>
              <a:gd name="connsiteX111" fmla="*/ 106240 w 6404625"/>
              <a:gd name="connsiteY111" fmla="*/ 1421980 h 6373368"/>
              <a:gd name="connsiteX112" fmla="*/ 153769 w 6404625"/>
              <a:gd name="connsiteY112" fmla="*/ 1340903 h 6373368"/>
              <a:gd name="connsiteX113" fmla="*/ 204096 w 6404625"/>
              <a:gd name="connsiteY113" fmla="*/ 1257028 h 6373368"/>
              <a:gd name="connsiteX114" fmla="*/ 251625 w 6404625"/>
              <a:gd name="connsiteY114" fmla="*/ 1173153 h 6373368"/>
              <a:gd name="connsiteX115" fmla="*/ 293561 w 6404625"/>
              <a:gd name="connsiteY115" fmla="*/ 1089278 h 6373368"/>
              <a:gd name="connsiteX116" fmla="*/ 327111 w 6404625"/>
              <a:gd name="connsiteY116" fmla="*/ 1008199 h 6373368"/>
              <a:gd name="connsiteX117" fmla="*/ 349477 w 6404625"/>
              <a:gd name="connsiteY117" fmla="*/ 921528 h 6373368"/>
              <a:gd name="connsiteX118" fmla="*/ 360659 w 6404625"/>
              <a:gd name="connsiteY118" fmla="*/ 834859 h 6373368"/>
              <a:gd name="connsiteX119" fmla="*/ 360659 w 6404625"/>
              <a:gd name="connsiteY119" fmla="*/ 742599 h 6373368"/>
              <a:gd name="connsiteX120" fmla="*/ 355069 w 6404625"/>
              <a:gd name="connsiteY120" fmla="*/ 647539 h 6373368"/>
              <a:gd name="connsiteX121" fmla="*/ 343885 w 6404625"/>
              <a:gd name="connsiteY121" fmla="*/ 552482 h 6373368"/>
              <a:gd name="connsiteX122" fmla="*/ 329907 w 6404625"/>
              <a:gd name="connsiteY122" fmla="*/ 457425 h 6373368"/>
              <a:gd name="connsiteX123" fmla="*/ 318723 w 6404625"/>
              <a:gd name="connsiteY123" fmla="*/ 362366 h 6373368"/>
              <a:gd name="connsiteX124" fmla="*/ 310335 w 6404625"/>
              <a:gd name="connsiteY124" fmla="*/ 267309 h 6373368"/>
              <a:gd name="connsiteX125" fmla="*/ 313131 w 6404625"/>
              <a:gd name="connsiteY125" fmla="*/ 177842 h 6373368"/>
              <a:gd name="connsiteX126" fmla="*/ 324315 w 6404625"/>
              <a:gd name="connsiteY126" fmla="*/ 91173 h 6373368"/>
              <a:gd name="connsiteX127" fmla="*/ 349477 w 6404625"/>
              <a:gd name="connsiteY127" fmla="*/ 7296 h 6373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6404625" h="6373368">
                <a:moveTo>
                  <a:pt x="353272" y="0"/>
                </a:moveTo>
                <a:lnTo>
                  <a:pt x="6404625" y="0"/>
                </a:lnTo>
                <a:lnTo>
                  <a:pt x="6404625" y="6008204"/>
                </a:lnTo>
                <a:lnTo>
                  <a:pt x="6374459" y="6023890"/>
                </a:lnTo>
                <a:lnTo>
                  <a:pt x="6290584" y="6049055"/>
                </a:lnTo>
                <a:lnTo>
                  <a:pt x="6203913" y="6060237"/>
                </a:lnTo>
                <a:lnTo>
                  <a:pt x="6114448" y="6063033"/>
                </a:lnTo>
                <a:lnTo>
                  <a:pt x="6019391" y="6054644"/>
                </a:lnTo>
                <a:lnTo>
                  <a:pt x="5924332" y="6043462"/>
                </a:lnTo>
                <a:lnTo>
                  <a:pt x="5829275" y="6029482"/>
                </a:lnTo>
                <a:lnTo>
                  <a:pt x="5734216" y="6018300"/>
                </a:lnTo>
                <a:lnTo>
                  <a:pt x="5639159" y="6012708"/>
                </a:lnTo>
                <a:lnTo>
                  <a:pt x="5546898" y="6012708"/>
                </a:lnTo>
                <a:lnTo>
                  <a:pt x="5460227" y="6023890"/>
                </a:lnTo>
                <a:lnTo>
                  <a:pt x="5370760" y="6046258"/>
                </a:lnTo>
                <a:lnTo>
                  <a:pt x="5289681" y="6079807"/>
                </a:lnTo>
                <a:lnTo>
                  <a:pt x="5205808" y="6124541"/>
                </a:lnTo>
                <a:lnTo>
                  <a:pt x="5121933" y="6169276"/>
                </a:lnTo>
                <a:lnTo>
                  <a:pt x="5038061" y="6219598"/>
                </a:lnTo>
                <a:lnTo>
                  <a:pt x="4956981" y="6267129"/>
                </a:lnTo>
                <a:lnTo>
                  <a:pt x="4870311" y="6309065"/>
                </a:lnTo>
                <a:lnTo>
                  <a:pt x="4786435" y="6342614"/>
                </a:lnTo>
                <a:lnTo>
                  <a:pt x="4699765" y="6364982"/>
                </a:lnTo>
                <a:lnTo>
                  <a:pt x="4610299" y="6373368"/>
                </a:lnTo>
                <a:lnTo>
                  <a:pt x="4520833" y="6364982"/>
                </a:lnTo>
                <a:lnTo>
                  <a:pt x="4434163" y="6342614"/>
                </a:lnTo>
                <a:lnTo>
                  <a:pt x="4350289" y="6309065"/>
                </a:lnTo>
                <a:lnTo>
                  <a:pt x="4263617" y="6267129"/>
                </a:lnTo>
                <a:lnTo>
                  <a:pt x="4182539" y="6219598"/>
                </a:lnTo>
                <a:lnTo>
                  <a:pt x="4098666" y="6169276"/>
                </a:lnTo>
                <a:lnTo>
                  <a:pt x="4014791" y="6124541"/>
                </a:lnTo>
                <a:lnTo>
                  <a:pt x="3930916" y="6079807"/>
                </a:lnTo>
                <a:lnTo>
                  <a:pt x="3847041" y="6046258"/>
                </a:lnTo>
                <a:lnTo>
                  <a:pt x="3760372" y="6023890"/>
                </a:lnTo>
                <a:lnTo>
                  <a:pt x="3673701" y="6012708"/>
                </a:lnTo>
                <a:lnTo>
                  <a:pt x="3581438" y="6012708"/>
                </a:lnTo>
                <a:lnTo>
                  <a:pt x="3486381" y="6018300"/>
                </a:lnTo>
                <a:lnTo>
                  <a:pt x="3391322" y="6029482"/>
                </a:lnTo>
                <a:lnTo>
                  <a:pt x="3296265" y="6043462"/>
                </a:lnTo>
                <a:lnTo>
                  <a:pt x="3201210" y="6054644"/>
                </a:lnTo>
                <a:lnTo>
                  <a:pt x="3106151" y="6063033"/>
                </a:lnTo>
                <a:lnTo>
                  <a:pt x="3016684" y="6060237"/>
                </a:lnTo>
                <a:lnTo>
                  <a:pt x="2930015" y="6049055"/>
                </a:lnTo>
                <a:lnTo>
                  <a:pt x="2846140" y="6023890"/>
                </a:lnTo>
                <a:lnTo>
                  <a:pt x="2776243" y="5987546"/>
                </a:lnTo>
                <a:lnTo>
                  <a:pt x="2709145" y="5940017"/>
                </a:lnTo>
                <a:lnTo>
                  <a:pt x="2650432" y="5884101"/>
                </a:lnTo>
                <a:lnTo>
                  <a:pt x="2591719" y="5819798"/>
                </a:lnTo>
                <a:lnTo>
                  <a:pt x="2538599" y="5752697"/>
                </a:lnTo>
                <a:lnTo>
                  <a:pt x="2485480" y="5682802"/>
                </a:lnTo>
                <a:lnTo>
                  <a:pt x="2432360" y="5612908"/>
                </a:lnTo>
                <a:lnTo>
                  <a:pt x="2379237" y="5545809"/>
                </a:lnTo>
                <a:lnTo>
                  <a:pt x="2323320" y="5481502"/>
                </a:lnTo>
                <a:lnTo>
                  <a:pt x="2259018" y="5425586"/>
                </a:lnTo>
                <a:lnTo>
                  <a:pt x="2197511" y="5375263"/>
                </a:lnTo>
                <a:lnTo>
                  <a:pt x="2127614" y="5336121"/>
                </a:lnTo>
                <a:lnTo>
                  <a:pt x="2052128" y="5302573"/>
                </a:lnTo>
                <a:lnTo>
                  <a:pt x="1971049" y="5274612"/>
                </a:lnTo>
                <a:lnTo>
                  <a:pt x="1887176" y="5249450"/>
                </a:lnTo>
                <a:lnTo>
                  <a:pt x="1803301" y="5227084"/>
                </a:lnTo>
                <a:lnTo>
                  <a:pt x="1716630" y="5204720"/>
                </a:lnTo>
                <a:lnTo>
                  <a:pt x="1635551" y="5179557"/>
                </a:lnTo>
                <a:lnTo>
                  <a:pt x="1554473" y="5151597"/>
                </a:lnTo>
                <a:lnTo>
                  <a:pt x="1478988" y="5118049"/>
                </a:lnTo>
                <a:lnTo>
                  <a:pt x="1411887" y="5076112"/>
                </a:lnTo>
                <a:lnTo>
                  <a:pt x="1350380" y="5025785"/>
                </a:lnTo>
                <a:lnTo>
                  <a:pt x="1300053" y="4964279"/>
                </a:lnTo>
                <a:lnTo>
                  <a:pt x="1258117" y="4897178"/>
                </a:lnTo>
                <a:lnTo>
                  <a:pt x="1224567" y="4821691"/>
                </a:lnTo>
                <a:lnTo>
                  <a:pt x="1196609" y="4740614"/>
                </a:lnTo>
                <a:lnTo>
                  <a:pt x="1171447" y="4659533"/>
                </a:lnTo>
                <a:lnTo>
                  <a:pt x="1149080" y="4572865"/>
                </a:lnTo>
                <a:lnTo>
                  <a:pt x="1126714" y="4488990"/>
                </a:lnTo>
                <a:lnTo>
                  <a:pt x="1101552" y="4405115"/>
                </a:lnTo>
                <a:lnTo>
                  <a:pt x="1073593" y="4324036"/>
                </a:lnTo>
                <a:lnTo>
                  <a:pt x="1040045" y="4248549"/>
                </a:lnTo>
                <a:lnTo>
                  <a:pt x="1000902" y="4178654"/>
                </a:lnTo>
                <a:lnTo>
                  <a:pt x="950576" y="4117146"/>
                </a:lnTo>
                <a:lnTo>
                  <a:pt x="894659" y="4052841"/>
                </a:lnTo>
                <a:lnTo>
                  <a:pt x="830356" y="3996926"/>
                </a:lnTo>
                <a:lnTo>
                  <a:pt x="760460" y="3943806"/>
                </a:lnTo>
                <a:lnTo>
                  <a:pt x="690567" y="3890685"/>
                </a:lnTo>
                <a:lnTo>
                  <a:pt x="620671" y="3837564"/>
                </a:lnTo>
                <a:lnTo>
                  <a:pt x="553571" y="3784444"/>
                </a:lnTo>
                <a:lnTo>
                  <a:pt x="489269" y="3725731"/>
                </a:lnTo>
                <a:lnTo>
                  <a:pt x="433350" y="3667021"/>
                </a:lnTo>
                <a:lnTo>
                  <a:pt x="385824" y="3599922"/>
                </a:lnTo>
                <a:lnTo>
                  <a:pt x="349477" y="3530025"/>
                </a:lnTo>
                <a:lnTo>
                  <a:pt x="324315" y="3446150"/>
                </a:lnTo>
                <a:lnTo>
                  <a:pt x="313131" y="3359479"/>
                </a:lnTo>
                <a:lnTo>
                  <a:pt x="310335" y="3270014"/>
                </a:lnTo>
                <a:lnTo>
                  <a:pt x="318723" y="3174955"/>
                </a:lnTo>
                <a:lnTo>
                  <a:pt x="329907" y="3079898"/>
                </a:lnTo>
                <a:lnTo>
                  <a:pt x="343885" y="2984841"/>
                </a:lnTo>
                <a:lnTo>
                  <a:pt x="355069" y="2889784"/>
                </a:lnTo>
                <a:lnTo>
                  <a:pt x="360659" y="2794725"/>
                </a:lnTo>
                <a:lnTo>
                  <a:pt x="360659" y="2702464"/>
                </a:lnTo>
                <a:lnTo>
                  <a:pt x="349477" y="2615793"/>
                </a:lnTo>
                <a:lnTo>
                  <a:pt x="327111" y="2529122"/>
                </a:lnTo>
                <a:lnTo>
                  <a:pt x="293561" y="2448045"/>
                </a:lnTo>
                <a:lnTo>
                  <a:pt x="251625" y="2364170"/>
                </a:lnTo>
                <a:lnTo>
                  <a:pt x="204096" y="2280295"/>
                </a:lnTo>
                <a:lnTo>
                  <a:pt x="153769" y="2196423"/>
                </a:lnTo>
                <a:lnTo>
                  <a:pt x="106240" y="2115344"/>
                </a:lnTo>
                <a:lnTo>
                  <a:pt x="64305" y="2028673"/>
                </a:lnTo>
                <a:lnTo>
                  <a:pt x="30754" y="1944798"/>
                </a:lnTo>
                <a:lnTo>
                  <a:pt x="8387" y="1858129"/>
                </a:lnTo>
                <a:lnTo>
                  <a:pt x="0" y="1768662"/>
                </a:lnTo>
                <a:lnTo>
                  <a:pt x="8387" y="1679195"/>
                </a:lnTo>
                <a:lnTo>
                  <a:pt x="30754" y="1592526"/>
                </a:lnTo>
                <a:lnTo>
                  <a:pt x="64305" y="1508651"/>
                </a:lnTo>
                <a:lnTo>
                  <a:pt x="106240" y="1421980"/>
                </a:lnTo>
                <a:lnTo>
                  <a:pt x="153769" y="1340903"/>
                </a:lnTo>
                <a:lnTo>
                  <a:pt x="204096" y="1257028"/>
                </a:lnTo>
                <a:lnTo>
                  <a:pt x="251625" y="1173153"/>
                </a:lnTo>
                <a:lnTo>
                  <a:pt x="293561" y="1089278"/>
                </a:lnTo>
                <a:lnTo>
                  <a:pt x="327111" y="1008199"/>
                </a:lnTo>
                <a:lnTo>
                  <a:pt x="349477" y="921528"/>
                </a:lnTo>
                <a:lnTo>
                  <a:pt x="360659" y="834859"/>
                </a:lnTo>
                <a:lnTo>
                  <a:pt x="360659" y="742599"/>
                </a:lnTo>
                <a:lnTo>
                  <a:pt x="355069" y="647539"/>
                </a:lnTo>
                <a:lnTo>
                  <a:pt x="343885" y="552482"/>
                </a:lnTo>
                <a:lnTo>
                  <a:pt x="329907" y="457425"/>
                </a:lnTo>
                <a:lnTo>
                  <a:pt x="318723" y="362366"/>
                </a:lnTo>
                <a:lnTo>
                  <a:pt x="310335" y="267309"/>
                </a:lnTo>
                <a:lnTo>
                  <a:pt x="313131" y="177842"/>
                </a:lnTo>
                <a:lnTo>
                  <a:pt x="324315" y="91173"/>
                </a:lnTo>
                <a:lnTo>
                  <a:pt x="349477" y="72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122" name="Picture 2" descr="bude architects Offices - Kharkiv | Office Snapshots">
            <a:extLst>
              <a:ext uri="{FF2B5EF4-FFF2-40B4-BE49-F238E27FC236}">
                <a16:creationId xmlns:a16="http://schemas.microsoft.com/office/drawing/2014/main" id="{A7AA10B3-438C-2CE3-DB08-5884CC25F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 r="28880" b="2"/>
          <a:stretch/>
        </p:blipFill>
        <p:spPr bwMode="auto">
          <a:xfrm>
            <a:off x="4502415" y="10"/>
            <a:ext cx="4641585" cy="6157770"/>
          </a:xfrm>
          <a:custGeom>
            <a:avLst/>
            <a:gdLst/>
            <a:ahLst/>
            <a:cxnLst/>
            <a:rect l="l" t="t" r="r" b="b"/>
            <a:pathLst>
              <a:path w="6188779" h="6157780">
                <a:moveTo>
                  <a:pt x="384150" y="0"/>
                </a:moveTo>
                <a:lnTo>
                  <a:pt x="6188779" y="0"/>
                </a:lnTo>
                <a:lnTo>
                  <a:pt x="6188779" y="5757340"/>
                </a:lnTo>
                <a:lnTo>
                  <a:pt x="6142640" y="5790022"/>
                </a:lnTo>
                <a:lnTo>
                  <a:pt x="6076017" y="5824665"/>
                </a:lnTo>
                <a:lnTo>
                  <a:pt x="5996070" y="5848651"/>
                </a:lnTo>
                <a:lnTo>
                  <a:pt x="5913457" y="5859310"/>
                </a:lnTo>
                <a:lnTo>
                  <a:pt x="5828180" y="5861974"/>
                </a:lnTo>
                <a:lnTo>
                  <a:pt x="5737573" y="5853979"/>
                </a:lnTo>
                <a:lnTo>
                  <a:pt x="5646965" y="5843320"/>
                </a:lnTo>
                <a:lnTo>
                  <a:pt x="5556358" y="5829995"/>
                </a:lnTo>
                <a:lnTo>
                  <a:pt x="5465751" y="5819336"/>
                </a:lnTo>
                <a:lnTo>
                  <a:pt x="5375143" y="5814006"/>
                </a:lnTo>
                <a:lnTo>
                  <a:pt x="5287201" y="5814006"/>
                </a:lnTo>
                <a:lnTo>
                  <a:pt x="5204589" y="5824665"/>
                </a:lnTo>
                <a:lnTo>
                  <a:pt x="5119310" y="5845985"/>
                </a:lnTo>
                <a:lnTo>
                  <a:pt x="5042027" y="5877963"/>
                </a:lnTo>
                <a:lnTo>
                  <a:pt x="4962081" y="5920603"/>
                </a:lnTo>
                <a:lnTo>
                  <a:pt x="4882133" y="5963242"/>
                </a:lnTo>
                <a:lnTo>
                  <a:pt x="4802186" y="6011210"/>
                </a:lnTo>
                <a:lnTo>
                  <a:pt x="4724903" y="6056514"/>
                </a:lnTo>
                <a:lnTo>
                  <a:pt x="4642291" y="6096487"/>
                </a:lnTo>
                <a:lnTo>
                  <a:pt x="4562343" y="6128466"/>
                </a:lnTo>
                <a:lnTo>
                  <a:pt x="4479729" y="6149785"/>
                </a:lnTo>
                <a:lnTo>
                  <a:pt x="4394453" y="6157780"/>
                </a:lnTo>
                <a:lnTo>
                  <a:pt x="4309175" y="6149785"/>
                </a:lnTo>
                <a:lnTo>
                  <a:pt x="4226563" y="6128466"/>
                </a:lnTo>
                <a:lnTo>
                  <a:pt x="4146616" y="6096487"/>
                </a:lnTo>
                <a:lnTo>
                  <a:pt x="4064003" y="6056514"/>
                </a:lnTo>
                <a:lnTo>
                  <a:pt x="3986719" y="6011210"/>
                </a:lnTo>
                <a:lnTo>
                  <a:pt x="3906773" y="5963242"/>
                </a:lnTo>
                <a:lnTo>
                  <a:pt x="3826826" y="5920603"/>
                </a:lnTo>
                <a:lnTo>
                  <a:pt x="3746877" y="5877963"/>
                </a:lnTo>
                <a:lnTo>
                  <a:pt x="3666929" y="5845985"/>
                </a:lnTo>
                <a:lnTo>
                  <a:pt x="3584318" y="5824665"/>
                </a:lnTo>
                <a:lnTo>
                  <a:pt x="3501705" y="5814006"/>
                </a:lnTo>
                <a:lnTo>
                  <a:pt x="3413762" y="5814006"/>
                </a:lnTo>
                <a:lnTo>
                  <a:pt x="3323155" y="5819336"/>
                </a:lnTo>
                <a:lnTo>
                  <a:pt x="3232547" y="5829995"/>
                </a:lnTo>
                <a:lnTo>
                  <a:pt x="3141940" y="5843320"/>
                </a:lnTo>
                <a:lnTo>
                  <a:pt x="3051334" y="5853979"/>
                </a:lnTo>
                <a:lnTo>
                  <a:pt x="2960727" y="5861974"/>
                </a:lnTo>
                <a:lnTo>
                  <a:pt x="2875448" y="5859310"/>
                </a:lnTo>
                <a:lnTo>
                  <a:pt x="2792837" y="5848651"/>
                </a:lnTo>
                <a:lnTo>
                  <a:pt x="2712889" y="5824665"/>
                </a:lnTo>
                <a:lnTo>
                  <a:pt x="2646265" y="5790022"/>
                </a:lnTo>
                <a:lnTo>
                  <a:pt x="2582308" y="5744719"/>
                </a:lnTo>
                <a:lnTo>
                  <a:pt x="2526343" y="5691420"/>
                </a:lnTo>
                <a:lnTo>
                  <a:pt x="2470381" y="5630127"/>
                </a:lnTo>
                <a:lnTo>
                  <a:pt x="2419747" y="5566168"/>
                </a:lnTo>
                <a:lnTo>
                  <a:pt x="2369114" y="5499546"/>
                </a:lnTo>
                <a:lnTo>
                  <a:pt x="2318480" y="5432923"/>
                </a:lnTo>
                <a:lnTo>
                  <a:pt x="2267846" y="5368966"/>
                </a:lnTo>
                <a:lnTo>
                  <a:pt x="2214548" y="5307671"/>
                </a:lnTo>
                <a:lnTo>
                  <a:pt x="2153255" y="5254373"/>
                </a:lnTo>
                <a:lnTo>
                  <a:pt x="2094628" y="5206405"/>
                </a:lnTo>
                <a:lnTo>
                  <a:pt x="2028005" y="5169096"/>
                </a:lnTo>
                <a:lnTo>
                  <a:pt x="1956051" y="5137117"/>
                </a:lnTo>
                <a:lnTo>
                  <a:pt x="1878768" y="5110467"/>
                </a:lnTo>
                <a:lnTo>
                  <a:pt x="1798822" y="5086483"/>
                </a:lnTo>
                <a:lnTo>
                  <a:pt x="1718873" y="5065163"/>
                </a:lnTo>
                <a:lnTo>
                  <a:pt x="1636260" y="5043845"/>
                </a:lnTo>
                <a:lnTo>
                  <a:pt x="1558978" y="5019861"/>
                </a:lnTo>
                <a:lnTo>
                  <a:pt x="1481696" y="4993211"/>
                </a:lnTo>
                <a:lnTo>
                  <a:pt x="1409744" y="4961233"/>
                </a:lnTo>
                <a:lnTo>
                  <a:pt x="1345785" y="4921259"/>
                </a:lnTo>
                <a:lnTo>
                  <a:pt x="1287158" y="4873289"/>
                </a:lnTo>
                <a:lnTo>
                  <a:pt x="1239188" y="4814663"/>
                </a:lnTo>
                <a:lnTo>
                  <a:pt x="1199215" y="4750703"/>
                </a:lnTo>
                <a:lnTo>
                  <a:pt x="1167237" y="4678752"/>
                </a:lnTo>
                <a:lnTo>
                  <a:pt x="1140586" y="4601469"/>
                </a:lnTo>
                <a:lnTo>
                  <a:pt x="1116602" y="4524185"/>
                </a:lnTo>
                <a:lnTo>
                  <a:pt x="1095283" y="4441574"/>
                </a:lnTo>
                <a:lnTo>
                  <a:pt x="1073962" y="4361626"/>
                </a:lnTo>
                <a:lnTo>
                  <a:pt x="1049979" y="4281677"/>
                </a:lnTo>
                <a:lnTo>
                  <a:pt x="1023330" y="4204395"/>
                </a:lnTo>
                <a:lnTo>
                  <a:pt x="991351" y="4132443"/>
                </a:lnTo>
                <a:lnTo>
                  <a:pt x="954043" y="4065820"/>
                </a:lnTo>
                <a:lnTo>
                  <a:pt x="906073" y="4007191"/>
                </a:lnTo>
                <a:lnTo>
                  <a:pt x="852774" y="3945898"/>
                </a:lnTo>
                <a:lnTo>
                  <a:pt x="791482" y="3892600"/>
                </a:lnTo>
                <a:lnTo>
                  <a:pt x="724858" y="3841967"/>
                </a:lnTo>
                <a:lnTo>
                  <a:pt x="658236" y="3791333"/>
                </a:lnTo>
                <a:lnTo>
                  <a:pt x="591613" y="3740699"/>
                </a:lnTo>
                <a:lnTo>
                  <a:pt x="527656" y="3690067"/>
                </a:lnTo>
                <a:lnTo>
                  <a:pt x="466362" y="3634102"/>
                </a:lnTo>
                <a:lnTo>
                  <a:pt x="413063" y="3578140"/>
                </a:lnTo>
                <a:lnTo>
                  <a:pt x="367761" y="3514183"/>
                </a:lnTo>
                <a:lnTo>
                  <a:pt x="333116" y="3447559"/>
                </a:lnTo>
                <a:lnTo>
                  <a:pt x="309132" y="3367611"/>
                </a:lnTo>
                <a:lnTo>
                  <a:pt x="298471" y="3284998"/>
                </a:lnTo>
                <a:lnTo>
                  <a:pt x="295806" y="3199721"/>
                </a:lnTo>
                <a:lnTo>
                  <a:pt x="303802" y="3109114"/>
                </a:lnTo>
                <a:lnTo>
                  <a:pt x="314462" y="3018506"/>
                </a:lnTo>
                <a:lnTo>
                  <a:pt x="327785" y="2927901"/>
                </a:lnTo>
                <a:lnTo>
                  <a:pt x="338446" y="2837293"/>
                </a:lnTo>
                <a:lnTo>
                  <a:pt x="343774" y="2746686"/>
                </a:lnTo>
                <a:lnTo>
                  <a:pt x="343774" y="2658743"/>
                </a:lnTo>
                <a:lnTo>
                  <a:pt x="333116" y="2576130"/>
                </a:lnTo>
                <a:lnTo>
                  <a:pt x="311796" y="2493517"/>
                </a:lnTo>
                <a:lnTo>
                  <a:pt x="279817" y="2416237"/>
                </a:lnTo>
                <a:lnTo>
                  <a:pt x="239844" y="2336288"/>
                </a:lnTo>
                <a:lnTo>
                  <a:pt x="194541" y="2256340"/>
                </a:lnTo>
                <a:lnTo>
                  <a:pt x="146571" y="2176393"/>
                </a:lnTo>
                <a:lnTo>
                  <a:pt x="101267" y="2099111"/>
                </a:lnTo>
                <a:lnTo>
                  <a:pt x="61293" y="2016498"/>
                </a:lnTo>
                <a:lnTo>
                  <a:pt x="29315" y="1936550"/>
                </a:lnTo>
                <a:lnTo>
                  <a:pt x="7995" y="1853939"/>
                </a:lnTo>
                <a:lnTo>
                  <a:pt x="0" y="1768660"/>
                </a:lnTo>
                <a:lnTo>
                  <a:pt x="7995" y="1683383"/>
                </a:lnTo>
                <a:lnTo>
                  <a:pt x="29315" y="1600771"/>
                </a:lnTo>
                <a:lnTo>
                  <a:pt x="61293" y="1520824"/>
                </a:lnTo>
                <a:lnTo>
                  <a:pt x="101267" y="1438211"/>
                </a:lnTo>
                <a:lnTo>
                  <a:pt x="146571" y="1360929"/>
                </a:lnTo>
                <a:lnTo>
                  <a:pt x="194541" y="1280980"/>
                </a:lnTo>
                <a:lnTo>
                  <a:pt x="239844" y="1201034"/>
                </a:lnTo>
                <a:lnTo>
                  <a:pt x="279817" y="1121085"/>
                </a:lnTo>
                <a:lnTo>
                  <a:pt x="311796" y="1043803"/>
                </a:lnTo>
                <a:lnTo>
                  <a:pt x="333116" y="961190"/>
                </a:lnTo>
                <a:lnTo>
                  <a:pt x="343774" y="878578"/>
                </a:lnTo>
                <a:lnTo>
                  <a:pt x="343774" y="790636"/>
                </a:lnTo>
                <a:lnTo>
                  <a:pt x="338446" y="700029"/>
                </a:lnTo>
                <a:lnTo>
                  <a:pt x="327785" y="609422"/>
                </a:lnTo>
                <a:lnTo>
                  <a:pt x="314462" y="518814"/>
                </a:lnTo>
                <a:lnTo>
                  <a:pt x="303802" y="428207"/>
                </a:lnTo>
                <a:lnTo>
                  <a:pt x="295806" y="337599"/>
                </a:lnTo>
                <a:lnTo>
                  <a:pt x="298471" y="252322"/>
                </a:lnTo>
                <a:lnTo>
                  <a:pt x="309132" y="169710"/>
                </a:lnTo>
                <a:lnTo>
                  <a:pt x="333116" y="89761"/>
                </a:lnTo>
                <a:lnTo>
                  <a:pt x="367761" y="23140"/>
                </a:lnTo>
                <a:close/>
              </a:path>
            </a:pathLst>
          </a:custGeom>
          <a:noFill/>
          <a:ln w="203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9028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|13.6|28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5.4|3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0.6"/>
</p:tagLst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Custom 1">
      <a:majorFont>
        <a:latin typeface="Segoe UI"/>
        <a:ea typeface=""/>
        <a:cs typeface=""/>
      </a:majorFont>
      <a:minorFont>
        <a:latin typeface="Bahnschrift Light SemiCondense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Custom 1">
      <a:majorFont>
        <a:latin typeface="Segoe UI"/>
        <a:ea typeface=""/>
        <a:cs typeface=""/>
      </a:majorFont>
      <a:minorFont>
        <a:latin typeface="Bahnschrift Light SemiCondense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rporate-KU Leuven-Liggend-Achtergrond Wit">
  <a:themeElements>
    <a:clrScheme name="KU Leuven Corporate">
      <a:dk1>
        <a:srgbClr val="00407A"/>
      </a:dk1>
      <a:lt1>
        <a:srgbClr val="FFFFFF"/>
      </a:lt1>
      <a:dk2>
        <a:srgbClr val="52BDEC"/>
      </a:dk2>
      <a:lt2>
        <a:srgbClr val="FFFFFF"/>
      </a:lt2>
      <a:accent1>
        <a:srgbClr val="00407A"/>
      </a:accent1>
      <a:accent2>
        <a:srgbClr val="1D8DB0"/>
      </a:accent2>
      <a:accent3>
        <a:srgbClr val="52BDEC"/>
      </a:accent3>
      <a:accent4>
        <a:srgbClr val="00407A"/>
      </a:accent4>
      <a:accent5>
        <a:srgbClr val="FF9E0F"/>
      </a:accent5>
      <a:accent6>
        <a:srgbClr val="FF4D00"/>
      </a:accent6>
      <a:hlink>
        <a:srgbClr val="1D8DB0"/>
      </a:hlink>
      <a:folHlink>
        <a:srgbClr val="00407A"/>
      </a:folHlink>
    </a:clrScheme>
    <a:fontScheme name="KULeuv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16E8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KU Leuven" id="{F2BCC727-2FE8-4CF6-A914-4F2FB01FAB1C}" vid="{5F7B67F4-B5EA-4346-9241-177087B30639}"/>
    </a:ext>
  </a:extLst>
</a:theme>
</file>

<file path=ppt/theme/theme4.xml><?xml version="1.0" encoding="utf-8"?>
<a:theme xmlns:a="http://schemas.openxmlformats.org/drawingml/2006/main" name="3_2009-corporate_kuleuven_liggend-WitteAchtergrond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Benutzerdefiniertes Design">
  <a:themeElements>
    <a:clrScheme name="Benutzerdefiniert 114">
      <a:dk1>
        <a:srgbClr val="000000"/>
      </a:dk1>
      <a:lt1>
        <a:srgbClr val="FFFFFF"/>
      </a:lt1>
      <a:dk2>
        <a:srgbClr val="626262"/>
      </a:dk2>
      <a:lt2>
        <a:srgbClr val="DFDFDF"/>
      </a:lt2>
      <a:accent1>
        <a:srgbClr val="FF6174"/>
      </a:accent1>
      <a:accent2>
        <a:srgbClr val="FF7D41"/>
      </a:accent2>
      <a:accent3>
        <a:srgbClr val="FFB341"/>
      </a:accent3>
      <a:accent4>
        <a:srgbClr val="9BF2E8"/>
      </a:accent4>
      <a:accent5>
        <a:srgbClr val="CCFF99"/>
      </a:accent5>
      <a:accent6>
        <a:srgbClr val="FDFF89"/>
      </a:accent6>
      <a:hlink>
        <a:srgbClr val="000000"/>
      </a:hlink>
      <a:folHlink>
        <a:srgbClr val="000000"/>
      </a:folHlink>
    </a:clrScheme>
    <a:fontScheme name="Benutzerdefiniert 13">
      <a:majorFont>
        <a:latin typeface="Malgun Gothic"/>
        <a:ea typeface=""/>
        <a:cs typeface=""/>
      </a:majorFont>
      <a:minorFont>
        <a:latin typeface="Malgun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lIns="216000" tIns="216000" rIns="216000" bIns="216000" rtlCol="0" anchor="t"/>
      <a:lstStyle>
        <a:defPPr marL="216000" indent="-216000" algn="l">
          <a:spcAft>
            <a:spcPts val="600"/>
          </a:spcAft>
          <a:buFont typeface="Avenir Next Bold" panose="020B0503020202020204" pitchFamily="34" charset="0"/>
          <a:buChar char="∙"/>
          <a:defRPr>
            <a:solidFill>
              <a:schemeClr val="tx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rnd" cmpd="sng">
          <a:solidFill>
            <a:schemeClr val="bg2">
              <a:lumMod val="90000"/>
            </a:schemeClr>
          </a:solidFill>
          <a:round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216000" indent="-216000" algn="l">
          <a:spcAft>
            <a:spcPts val="600"/>
          </a:spcAft>
          <a:buFont typeface="Avenir Next Bold" panose="020B0503020202020204" pitchFamily="34" charset="0"/>
          <a:buChar char="∙"/>
          <a:defRPr dirty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E6922299-A51D-044B-9D98-9558A7F9BF5D}" vid="{95A04214-BA60-D24A-AFAF-40FF0FAE8EB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toor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toor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toor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toor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toor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toor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toor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toor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toor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toor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toor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toor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toor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toor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toor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1174F9DAA68943A4F64D1C7FA5190F" ma:contentTypeVersion="4" ma:contentTypeDescription="Create a new document." ma:contentTypeScope="" ma:versionID="db5d18a2521c6c734337e2026901ddb4">
  <xsd:schema xmlns:xsd="http://www.w3.org/2001/XMLSchema" xmlns:xs="http://www.w3.org/2001/XMLSchema" xmlns:p="http://schemas.microsoft.com/office/2006/metadata/properties" xmlns:ns3="cd9202a6-e211-4275-8e27-b09f1131300c" targetNamespace="http://schemas.microsoft.com/office/2006/metadata/properties" ma:root="true" ma:fieldsID="2af76836631da51902d338dc9827204c" ns3:_="">
    <xsd:import namespace="cd9202a6-e211-4275-8e27-b09f1131300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202a6-e211-4275-8e27-b09f113130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7E3FBE2-19D9-43A2-A767-76ABAA3C0C9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9D8D25-1140-44ED-A9C1-7E19B0C5A2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9202a6-e211-4275-8e27-b09f113130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3CEA6D7-B8E2-4300-8DCF-171731A0A6BD}">
  <ds:schemaRefs>
    <ds:schemaRef ds:uri="http://purl.org/dc/terms/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cd9202a6-e211-4275-8e27-b09f1131300c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2911</Words>
  <Application>Microsoft Office PowerPoint</Application>
  <PresentationFormat>Diavoorstelling (4:3)</PresentationFormat>
  <Paragraphs>626</Paragraphs>
  <Slides>53</Slides>
  <Notes>48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24</vt:i4>
      </vt:variant>
      <vt:variant>
        <vt:lpstr>Thema</vt:lpstr>
      </vt:variant>
      <vt:variant>
        <vt:i4>5</vt:i4>
      </vt:variant>
      <vt:variant>
        <vt:lpstr>Diatitels</vt:lpstr>
      </vt:variant>
      <vt:variant>
        <vt:i4>53</vt:i4>
      </vt:variant>
    </vt:vector>
  </HeadingPairs>
  <TitlesOfParts>
    <vt:vector size="82" baseType="lpstr">
      <vt:lpstr>Malgun Gothic</vt:lpstr>
      <vt:lpstr>Meiryo</vt:lpstr>
      <vt:lpstr>Yu Mincho</vt:lpstr>
      <vt:lpstr>Agency FB</vt:lpstr>
      <vt:lpstr>Arial</vt:lpstr>
      <vt:lpstr>Bahnschrift Light SemiCondensed</vt:lpstr>
      <vt:lpstr>Biome</vt:lpstr>
      <vt:lpstr>Calibri</vt:lpstr>
      <vt:lpstr>Cambria</vt:lpstr>
      <vt:lpstr>Century Schoolbook</vt:lpstr>
      <vt:lpstr>Consolas</vt:lpstr>
      <vt:lpstr>Courier New</vt:lpstr>
      <vt:lpstr>Gisha</vt:lpstr>
      <vt:lpstr>Grandview</vt:lpstr>
      <vt:lpstr>Latha</vt:lpstr>
      <vt:lpstr>Microsoft Sans Serif</vt:lpstr>
      <vt:lpstr>Posterama</vt:lpstr>
      <vt:lpstr>Seaford</vt:lpstr>
      <vt:lpstr>Segoe UI</vt:lpstr>
      <vt:lpstr>Shruti</vt:lpstr>
      <vt:lpstr>Sitka Display</vt:lpstr>
      <vt:lpstr>Times New Roman</vt:lpstr>
      <vt:lpstr>Tunga</vt:lpstr>
      <vt:lpstr>Wingdings</vt:lpstr>
      <vt:lpstr>KU Leuven</vt:lpstr>
      <vt:lpstr>KU Leuven sedes</vt:lpstr>
      <vt:lpstr>Corporate-KU Leuven-Liggend-Achtergrond Wit</vt:lpstr>
      <vt:lpstr>3_2009-corporate_kuleuven_liggend-WitteAchtergrond</vt:lpstr>
      <vt:lpstr>Benutzerdefiniertes Design</vt:lpstr>
      <vt:lpstr>Doctoral Research: Employee Reactions to Talent Management</vt:lpstr>
      <vt:lpstr>Agenda TM Workshop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(Study 4) Field Data - 2023</vt:lpstr>
      <vt:lpstr>(Study 4) Field Data - 2023</vt:lpstr>
      <vt:lpstr>PowerPoint-presentatie</vt:lpstr>
      <vt:lpstr>PowerPoint-presentatie</vt:lpstr>
      <vt:lpstr>(Study 4) Field Data - 2023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Recommendations for Organizations on Exclusive Talent Management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2017-09-13T11:56:44Z</dcterms:created>
  <dcterms:modified xsi:type="dcterms:W3CDTF">2023-06-01T10:07:49Z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0x010100371174F9DAA68943A4F64D1C7FA5190F</vt:lpwstr>
  </property>
</Properties>
</file>