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725" r:id="rId6"/>
    <p:sldMasterId id="2147483648" r:id="rId7"/>
  </p:sldMasterIdLst>
  <p:notesMasterIdLst>
    <p:notesMasterId r:id="rId60"/>
  </p:notesMasterIdLst>
  <p:handoutMasterIdLst>
    <p:handoutMasterId r:id="rId61"/>
  </p:handoutMasterIdLst>
  <p:sldIdLst>
    <p:sldId id="265" r:id="rId8"/>
    <p:sldId id="454" r:id="rId9"/>
    <p:sldId id="453" r:id="rId10"/>
    <p:sldId id="455" r:id="rId11"/>
    <p:sldId id="408" r:id="rId12"/>
    <p:sldId id="451" r:id="rId13"/>
    <p:sldId id="465" r:id="rId14"/>
    <p:sldId id="470" r:id="rId15"/>
    <p:sldId id="468" r:id="rId16"/>
    <p:sldId id="469" r:id="rId17"/>
    <p:sldId id="471" r:id="rId18"/>
    <p:sldId id="464" r:id="rId19"/>
    <p:sldId id="466" r:id="rId20"/>
    <p:sldId id="467" r:id="rId21"/>
    <p:sldId id="463" r:id="rId22"/>
    <p:sldId id="472" r:id="rId23"/>
    <p:sldId id="462" r:id="rId24"/>
    <p:sldId id="473" r:id="rId25"/>
    <p:sldId id="452" r:id="rId26"/>
    <p:sldId id="456" r:id="rId27"/>
    <p:sldId id="457" r:id="rId28"/>
    <p:sldId id="458" r:id="rId29"/>
    <p:sldId id="459" r:id="rId30"/>
    <p:sldId id="460" r:id="rId31"/>
    <p:sldId id="461" r:id="rId32"/>
    <p:sldId id="412" r:id="rId33"/>
    <p:sldId id="447" r:id="rId34"/>
    <p:sldId id="446" r:id="rId35"/>
    <p:sldId id="445" r:id="rId36"/>
    <p:sldId id="444" r:id="rId37"/>
    <p:sldId id="443" r:id="rId38"/>
    <p:sldId id="442" r:id="rId39"/>
    <p:sldId id="441" r:id="rId40"/>
    <p:sldId id="440" r:id="rId41"/>
    <p:sldId id="439" r:id="rId42"/>
    <p:sldId id="438" r:id="rId43"/>
    <p:sldId id="437" r:id="rId44"/>
    <p:sldId id="449" r:id="rId45"/>
    <p:sldId id="450" r:id="rId46"/>
    <p:sldId id="435" r:id="rId47"/>
    <p:sldId id="434" r:id="rId48"/>
    <p:sldId id="433" r:id="rId49"/>
    <p:sldId id="432" r:id="rId50"/>
    <p:sldId id="431" r:id="rId51"/>
    <p:sldId id="430" r:id="rId52"/>
    <p:sldId id="429" r:id="rId53"/>
    <p:sldId id="428" r:id="rId54"/>
    <p:sldId id="427" r:id="rId55"/>
    <p:sldId id="426" r:id="rId56"/>
    <p:sldId id="393" r:id="rId57"/>
    <p:sldId id="401" r:id="rId58"/>
    <p:sldId id="409"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Flanders Art Sans" panose="020B0604020202020204" charset="0"/>
      <p:regular r:id="rId68"/>
      <p:bold r:id="rId69"/>
      <p:italic r:id="rId70"/>
      <p:boldItalic r:id="rId71"/>
    </p:embeddedFont>
    <p:embeddedFont>
      <p:font typeface="FlandersArtSans-Bold" panose="00000800000000000000" pitchFamily="2" charset="0"/>
      <p:bold r:id="rId72"/>
    </p:embeddedFont>
    <p:embeddedFont>
      <p:font typeface="FlandersArtSans-Regular" panose="00000500000000000000" pitchFamily="2" charset="0"/>
      <p:regular r:id="rId73"/>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B1EB0-8756-4B79-A38D-D8781FDDDC41}" vWet="2" dt="2023-05-08T08:16:06.508"/>
    <p1510:client id="{CE04EF39-A71C-4AF5-A7EE-77929FC3AB63}" v="3024" dt="2023-05-08T08:23:36.661"/>
    <p1510:client id="{EA70DEE6-BEBA-92B5-ADFD-69AF25EF1CFB}" v="71" dt="2023-05-08T12:20:45.121"/>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89" y="67"/>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5.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9-5-2023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9/05/2023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17C257C2-8D60-4760-88CB-024AF3EEC641}" type="slidenum">
              <a:rPr lang="nl-BE" smtClean="0"/>
              <a:pPr/>
              <a:t>37</a:t>
            </a:fld>
            <a:endParaRPr lang="nl-BE"/>
          </a:p>
        </p:txBody>
      </p:sp>
    </p:spTree>
    <p:extLst>
      <p:ext uri="{BB962C8B-B14F-4D97-AF65-F5344CB8AC3E}">
        <p14:creationId xmlns:p14="http://schemas.microsoft.com/office/powerpoint/2010/main" val="225353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954E32A-327F-AF4B-8E1F-209FBF93D26D}" type="slidenum">
              <a:rPr lang="nl-NL" smtClean="0"/>
              <a:t>38</a:t>
            </a:fld>
            <a:endParaRPr lang="nl-NL"/>
          </a:p>
        </p:txBody>
      </p:sp>
    </p:spTree>
    <p:extLst>
      <p:ext uri="{BB962C8B-B14F-4D97-AF65-F5344CB8AC3E}">
        <p14:creationId xmlns:p14="http://schemas.microsoft.com/office/powerpoint/2010/main" val="342650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954E32A-327F-AF4B-8E1F-209FBF93D26D}" type="slidenum">
              <a:rPr lang="nl-NL" smtClean="0"/>
              <a:t>39</a:t>
            </a:fld>
            <a:endParaRPr lang="nl-NL"/>
          </a:p>
        </p:txBody>
      </p:sp>
    </p:spTree>
    <p:extLst>
      <p:ext uri="{BB962C8B-B14F-4D97-AF65-F5344CB8AC3E}">
        <p14:creationId xmlns:p14="http://schemas.microsoft.com/office/powerpoint/2010/main" val="1277925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9/05/2023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9/05/2023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9/05/2023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a:t>Click to edit Master title style</a:t>
            </a:r>
            <a:endParaRPr lang="nl-NL"/>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AA7DF125-8D2F-407C-A946-0B214A077F46}" type="datetime1">
              <a:rPr lang="nl-BE" smtClean="0"/>
              <a:t>9/05/2023</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0218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a:t>Click to edit Master title style</a:t>
            </a:r>
            <a:endParaRPr lang="nl-NL"/>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FE566779-A426-4C6E-B33F-12BA9B572EC4}" type="datetime1">
              <a:rPr lang="nl-BE" smtClean="0"/>
              <a:t>9/05/2023</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E40DF61B-1080-4D20-8EAC-F5AC55182461}" type="datetime1">
              <a:rPr lang="nl-BE" smtClean="0"/>
              <a:t>9/05/2023</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a:t>Click icon to add picture</a:t>
            </a:r>
            <a:endParaRPr lang="nl-NL"/>
          </a:p>
        </p:txBody>
      </p:sp>
    </p:spTree>
  </p:cSld>
  <p:clrMapOvr>
    <a:masterClrMapping/>
  </p:clrMapOvr>
  <p:extLst>
    <p:ext uri="{DCECCB84-F9BA-43D5-87BE-67443E8EF086}">
      <p15:sldGuideLst xmlns:p15="http://schemas.microsoft.com/office/powerpoint/2012/main">
        <p15:guide id="1" orient="horz" pos="3543" userDrawn="1">
          <p15:clr>
            <a:srgbClr val="FBAE40"/>
          </p15:clr>
        </p15:guide>
        <p15:guide id="2" pos="4203" userDrawn="1">
          <p15:clr>
            <a:srgbClr val="FBAE40"/>
          </p15:clr>
        </p15:guide>
        <p15:guide id="3" orient="horz" pos="36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94A4F625-24B7-4F40-98BC-AFA043082CE9}" type="datetime1">
              <a:rPr lang="nl-BE" smtClean="0"/>
              <a:t>9/05/2023</a:t>
            </a:fld>
            <a:endParaRPr lang="nl-NL"/>
          </a:p>
        </p:txBody>
      </p:sp>
      <p:sp>
        <p:nvSpPr>
          <p:cNvPr id="6" name="Tijdelijke aanduiding voor voettekst 5"/>
          <p:cNvSpPr>
            <a:spLocks noGrp="1"/>
          </p:cNvSpPr>
          <p:nvPr>
            <p:ph type="ftr" sz="quarter" idx="11"/>
          </p:nvPr>
        </p:nvSpPr>
        <p:spPr/>
        <p:txBody>
          <a:bodyPr/>
          <a:lstStyle/>
          <a:p>
            <a:r>
              <a:rPr lang="nl-NL"/>
              <a:t>Faculteit, departement, dienst …</a:t>
            </a:r>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‹nr.›</a:t>
            </a:fld>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Content Placeholder 11"/>
          <p:cNvSpPr>
            <a:spLocks noGrp="1"/>
          </p:cNvSpPr>
          <p:nvPr>
            <p:ph sz="quarter" idx="13"/>
          </p:nvPr>
        </p:nvSpPr>
        <p:spPr>
          <a:xfrm>
            <a:off x="6217200" y="1656000"/>
            <a:ext cx="5400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859589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6"/>
          <p:cNvSpPr>
            <a:spLocks noGrp="1"/>
          </p:cNvSpPr>
          <p:nvPr>
            <p:ph type="dt" sz="half" idx="10"/>
          </p:nvPr>
        </p:nvSpPr>
        <p:spPr/>
        <p:txBody>
          <a:bodyPr/>
          <a:lstStyle/>
          <a:p>
            <a:fld id="{292342B6-1303-46D4-9581-5E95FC0B22E4}" type="datetime1">
              <a:rPr lang="nl-BE" smtClean="0"/>
              <a:t>9/05/2023</a:t>
            </a:fld>
            <a:endParaRPr lang="nl-NL"/>
          </a:p>
        </p:txBody>
      </p:sp>
      <p:sp>
        <p:nvSpPr>
          <p:cNvPr id="8" name="Tijdelijke aanduiding voor voettekst 7"/>
          <p:cNvSpPr>
            <a:spLocks noGrp="1"/>
          </p:cNvSpPr>
          <p:nvPr>
            <p:ph type="ftr" sz="quarter" idx="11"/>
          </p:nvPr>
        </p:nvSpPr>
        <p:spPr/>
        <p:txBody>
          <a:bodyPr/>
          <a:lstStyle/>
          <a:p>
            <a:r>
              <a:rPr lang="nl-NL"/>
              <a:t>Faculteit, departement, dienst …</a:t>
            </a:r>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784001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A76F3976-FDFC-4D8C-ACD3-BCE6A597C36A}" type="datetime1">
              <a:rPr lang="nl-BE" smtClean="0"/>
              <a:t>9/05/2023</a:t>
            </a:fld>
            <a:endParaRPr lang="nl-NL"/>
          </a:p>
        </p:txBody>
      </p:sp>
      <p:sp>
        <p:nvSpPr>
          <p:cNvPr id="4" name="Tijdelijke aanduiding voor voettekst 3"/>
          <p:cNvSpPr>
            <a:spLocks noGrp="1"/>
          </p:cNvSpPr>
          <p:nvPr>
            <p:ph type="ftr" sz="quarter" idx="11"/>
          </p:nvPr>
        </p:nvSpPr>
        <p:spPr/>
        <p:txBody>
          <a:bodyPr/>
          <a:lstStyle/>
          <a:p>
            <a:r>
              <a:rPr lang="nl-NL"/>
              <a:t>Faculteit, departement, dienst …</a:t>
            </a:r>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‹nr.›</a:t>
            </a:fld>
            <a:endParaRPr lang="nl-NL"/>
          </a:p>
        </p:txBody>
      </p:sp>
      <p:sp>
        <p:nvSpPr>
          <p:cNvPr id="6" name="Title 5"/>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546631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ADFEA79-DE61-4EF0-8C65-B83CEE2687EB}" type="datetime1">
              <a:rPr lang="nl-BE" smtClean="0"/>
              <a:t>9/05/2023</a:t>
            </a:fld>
            <a:endParaRPr lang="nl-NL"/>
          </a:p>
        </p:txBody>
      </p:sp>
      <p:sp>
        <p:nvSpPr>
          <p:cNvPr id="3" name="Tijdelijke aanduiding voor voettekst 2"/>
          <p:cNvSpPr>
            <a:spLocks noGrp="1"/>
          </p:cNvSpPr>
          <p:nvPr>
            <p:ph type="ftr" sz="quarter" idx="11"/>
          </p:nvPr>
        </p:nvSpPr>
        <p:spPr/>
        <p:txBody>
          <a:bodyPr/>
          <a:lstStyle/>
          <a:p>
            <a:r>
              <a:rPr lang="nl-NL"/>
              <a:t>Faculteit, departement, dienst …</a:t>
            </a:r>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‹nr.›</a:t>
            </a:fld>
            <a:endParaRPr lang="nl-NL"/>
          </a:p>
        </p:txBody>
      </p:sp>
    </p:spTree>
    <p:extLst>
      <p:ext uri="{BB962C8B-B14F-4D97-AF65-F5344CB8AC3E}">
        <p14:creationId xmlns:p14="http://schemas.microsoft.com/office/powerpoint/2010/main" val="307772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ekopSlot">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a:t>Click to edit Master title style</a:t>
            </a:r>
            <a:endParaRPr lang="nl-NL"/>
          </a:p>
        </p:txBody>
      </p:sp>
      <p:sp>
        <p:nvSpPr>
          <p:cNvPr id="4" name="Tijdelijke aanduiding voor datum 3"/>
          <p:cNvSpPr>
            <a:spLocks noGrp="1"/>
          </p:cNvSpPr>
          <p:nvPr>
            <p:ph type="dt" sz="half" idx="10"/>
          </p:nvPr>
        </p:nvSpPr>
        <p:spPr/>
        <p:txBody>
          <a:bodyPr/>
          <a:lstStyle/>
          <a:p>
            <a:fld id="{FA2EC5B9-2DE2-43DC-AAE2-5679419BAC4A}" type="datetime1">
              <a:rPr lang="nl-BE" smtClean="0"/>
              <a:t>9/05/2023</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AECF1-55FF-D35A-9BDD-33AFF63671D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B4D8309-A479-BDF1-0BF2-798B9B5C9F0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CDBC2D5-057D-A644-245D-AC5C3CF0A7B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245FFC4-CBEF-34AF-E1FC-177D249A8D2E}"/>
              </a:ext>
            </a:extLst>
          </p:cNvPr>
          <p:cNvSpPr>
            <a:spLocks noGrp="1"/>
          </p:cNvSpPr>
          <p:nvPr>
            <p:ph type="dt" sz="half" idx="10"/>
          </p:nvPr>
        </p:nvSpPr>
        <p:spPr/>
        <p:txBody>
          <a:bodyPr/>
          <a:lstStyle/>
          <a:p>
            <a:fld id="{AF528319-3741-46B9-9C5C-7EF326DBB2F8}" type="datetimeFigureOut">
              <a:rPr lang="nl-BE" smtClean="0"/>
              <a:t>9/05/2023</a:t>
            </a:fld>
            <a:endParaRPr lang="nl-BE"/>
          </a:p>
        </p:txBody>
      </p:sp>
      <p:sp>
        <p:nvSpPr>
          <p:cNvPr id="6" name="Tijdelijke aanduiding voor voettekst 5">
            <a:extLst>
              <a:ext uri="{FF2B5EF4-FFF2-40B4-BE49-F238E27FC236}">
                <a16:creationId xmlns:a16="http://schemas.microsoft.com/office/drawing/2014/main" id="{9226BD63-F081-976D-CEDB-96F26298760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C186A29-48BF-C8C6-0E32-50FC69CE2A7D}"/>
              </a:ext>
            </a:extLst>
          </p:cNvPr>
          <p:cNvSpPr>
            <a:spLocks noGrp="1"/>
          </p:cNvSpPr>
          <p:nvPr>
            <p:ph type="sldNum" sz="quarter" idx="12"/>
          </p:nvPr>
        </p:nvSpPr>
        <p:spPr/>
        <p:txBody>
          <a:bodyPr/>
          <a:lstStyle/>
          <a:p>
            <a:fld id="{36D2ED7E-C68A-4BB4-A593-9712F266A7B1}" type="slidenum">
              <a:rPr lang="nl-BE" smtClean="0"/>
              <a:t>‹nr.›</a:t>
            </a:fld>
            <a:endParaRPr lang="nl-BE"/>
          </a:p>
        </p:txBody>
      </p:sp>
    </p:spTree>
    <p:extLst>
      <p:ext uri="{BB962C8B-B14F-4D97-AF65-F5344CB8AC3E}">
        <p14:creationId xmlns:p14="http://schemas.microsoft.com/office/powerpoint/2010/main" val="1249561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 en inhou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0D8F4DF8-82A2-48AC-9FE6-DE45254F419E}" type="datetime1">
              <a:rPr lang="nl-BE" smtClean="0"/>
              <a:t>9/05/2023</a:t>
            </a:fld>
            <a:endParaRPr lang="nl-NL"/>
          </a:p>
        </p:txBody>
      </p:sp>
      <p:sp>
        <p:nvSpPr>
          <p:cNvPr id="12" name="Footer Placeholder 11"/>
          <p:cNvSpPr>
            <a:spLocks noGrp="1"/>
          </p:cNvSpPr>
          <p:nvPr>
            <p:ph type="ftr" sz="quarter" idx="11"/>
          </p:nvPr>
        </p:nvSpPr>
        <p:spPr/>
        <p:txBody>
          <a:bodyPr/>
          <a:lstStyle/>
          <a:p>
            <a:endParaRPr lang="nl-NL"/>
          </a:p>
        </p:txBody>
      </p:sp>
      <p:sp>
        <p:nvSpPr>
          <p:cNvPr id="13" name="Slide Number Placeholder 12"/>
          <p:cNvSpPr>
            <a:spLocks noGrp="1"/>
          </p:cNvSpPr>
          <p:nvPr>
            <p:ph type="sldNum" sz="quarter" idx="12"/>
          </p:nvPr>
        </p:nvSpPr>
        <p:spPr/>
        <p:txBody>
          <a:bodyPr/>
          <a:lstStyle/>
          <a:p>
            <a:fld id="{0A297500-7527-634B-90F4-69D0994C32B4}" type="slidenum">
              <a:rPr lang="nl-NL" smtClean="0"/>
              <a:pPr/>
              <a:t>‹nr.›</a:t>
            </a:fld>
            <a:endParaRPr lang="nl-NL"/>
          </a:p>
        </p:txBody>
      </p:sp>
      <p:sp>
        <p:nvSpPr>
          <p:cNvPr id="3" name="Content Placeholder 2"/>
          <p:cNvSpPr>
            <a:spLocks noGrp="1"/>
          </p:cNvSpPr>
          <p:nvPr>
            <p:ph sz="quarter" idx="13"/>
          </p:nvPr>
        </p:nvSpPr>
        <p:spPr>
          <a:xfrm>
            <a:off x="768351" y="1655999"/>
            <a:ext cx="10655300" cy="43923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383797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7.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7.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9/05/2023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727"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726" r:id="rId33"/>
    <p:sldLayoutId id="2147483714"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9/05/2023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9/05/2023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BB46EC33-4D1A-4426-91DF-270C2E654CCE}" type="datetime1">
              <a:rPr lang="nl-BE" smtClean="0"/>
              <a:t>9/05/2023</a:t>
            </a:fld>
            <a:endParaRPr lang="nl-NL"/>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a:t>Faculteit, departement, dienst …</a:t>
            </a:r>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61" r:id="rId9"/>
    <p:sldLayoutId id="2147483698" r:id="rId10"/>
    <p:sldLayoutId id="2147483699" r:id="rId11"/>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penclipart.org/detail/58669/tooltip-by-voyeg3r" TargetMode="External"/><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personeelspeiling@vlaanderen.be"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photo/chart-close-up-data-desk-590022/"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maken.wikiwijs.nl/32646/Budgetteren" TargetMode="Externa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data-center-png"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jpeg"/><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https://cognos-ago.vlaanderen.be/Info/" TargetMode="External"/><Relationship Id="rId2" Type="http://schemas.openxmlformats.org/officeDocument/2006/relationships/hyperlink" Target="https://www.vlaanderen.be/informatie-voor-hr-professionals/hr-systemen/migratie-en-upgrade-van-cognos" TargetMode="Externa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zigzaghr.be/absenteisme-voorkomen-in-uw-organisatie-meten-is-weten/" TargetMode="External"/><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hyperlink" Target="https://hrmagazine.be/nl/posts/hr-van-human-resources-naar-human-being-management" TargetMode="Externa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09-05-2023"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bluediamondgallery.com/wooden-tile/d/data.html" TargetMode="Externa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4.svg"/><Relationship Id="rId34" Type="http://schemas.openxmlformats.org/officeDocument/2006/relationships/image" Target="../media/image97.png"/><Relationship Id="rId42" Type="http://schemas.openxmlformats.org/officeDocument/2006/relationships/image" Target="../media/image104.png"/><Relationship Id="rId47" Type="http://schemas.openxmlformats.org/officeDocument/2006/relationships/image" Target="../media/image109.svg"/><Relationship Id="rId50" Type="http://schemas.openxmlformats.org/officeDocument/2006/relationships/image" Target="../media/image112.png"/><Relationship Id="rId55" Type="http://schemas.openxmlformats.org/officeDocument/2006/relationships/image" Target="../media/image117.svg"/><Relationship Id="rId63" Type="http://schemas.openxmlformats.org/officeDocument/2006/relationships/image" Target="../media/image125.svg"/><Relationship Id="rId68" Type="http://schemas.openxmlformats.org/officeDocument/2006/relationships/image" Target="../media/image130.png"/><Relationship Id="rId76" Type="http://schemas.openxmlformats.org/officeDocument/2006/relationships/image" Target="../media/image138.png"/><Relationship Id="rId84" Type="http://schemas.openxmlformats.org/officeDocument/2006/relationships/image" Target="../media/image146.png"/><Relationship Id="rId89" Type="http://schemas.openxmlformats.org/officeDocument/2006/relationships/image" Target="../media/image151.svg"/><Relationship Id="rId97" Type="http://schemas.openxmlformats.org/officeDocument/2006/relationships/image" Target="../media/image159.svg"/><Relationship Id="rId7" Type="http://schemas.openxmlformats.org/officeDocument/2006/relationships/image" Target="../media/image70.svg"/><Relationship Id="rId71" Type="http://schemas.openxmlformats.org/officeDocument/2006/relationships/image" Target="../media/image133.svg"/><Relationship Id="rId92" Type="http://schemas.openxmlformats.org/officeDocument/2006/relationships/image" Target="../media/image154.png"/><Relationship Id="rId2" Type="http://schemas.openxmlformats.org/officeDocument/2006/relationships/image" Target="../media/image65.png"/><Relationship Id="rId16" Type="http://schemas.openxmlformats.org/officeDocument/2006/relationships/image" Target="../media/image79.png"/><Relationship Id="rId29" Type="http://schemas.openxmlformats.org/officeDocument/2006/relationships/image" Target="../media/image92.svg"/><Relationship Id="rId11" Type="http://schemas.openxmlformats.org/officeDocument/2006/relationships/image" Target="../media/image74.sv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99.svg"/><Relationship Id="rId40" Type="http://schemas.openxmlformats.org/officeDocument/2006/relationships/image" Target="../media/image102.png"/><Relationship Id="rId45" Type="http://schemas.openxmlformats.org/officeDocument/2006/relationships/image" Target="../media/image107.svg"/><Relationship Id="rId53" Type="http://schemas.openxmlformats.org/officeDocument/2006/relationships/image" Target="../media/image115.svg"/><Relationship Id="rId58" Type="http://schemas.openxmlformats.org/officeDocument/2006/relationships/image" Target="../media/image120.png"/><Relationship Id="rId66" Type="http://schemas.openxmlformats.org/officeDocument/2006/relationships/image" Target="../media/image128.png"/><Relationship Id="rId74" Type="http://schemas.openxmlformats.org/officeDocument/2006/relationships/image" Target="../media/image136.png"/><Relationship Id="rId79" Type="http://schemas.openxmlformats.org/officeDocument/2006/relationships/image" Target="../media/image141.svg"/><Relationship Id="rId87" Type="http://schemas.openxmlformats.org/officeDocument/2006/relationships/image" Target="../media/image149.svg"/><Relationship Id="rId102" Type="http://schemas.openxmlformats.org/officeDocument/2006/relationships/hyperlink" Target="https://kanselarij.bynder.com/web/78ff4e3b5a0470bd/iconen/" TargetMode="External"/><Relationship Id="rId5" Type="http://schemas.openxmlformats.org/officeDocument/2006/relationships/image" Target="../media/image68.svg"/><Relationship Id="rId61" Type="http://schemas.openxmlformats.org/officeDocument/2006/relationships/image" Target="../media/image123.svg"/><Relationship Id="rId82" Type="http://schemas.openxmlformats.org/officeDocument/2006/relationships/image" Target="../media/image144.png"/><Relationship Id="rId90" Type="http://schemas.openxmlformats.org/officeDocument/2006/relationships/image" Target="../media/image152.png"/><Relationship Id="rId95" Type="http://schemas.openxmlformats.org/officeDocument/2006/relationships/image" Target="../media/image157.svg"/><Relationship Id="rId19" Type="http://schemas.openxmlformats.org/officeDocument/2006/relationships/image" Target="../media/image82.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svg"/><Relationship Id="rId30" Type="http://schemas.openxmlformats.org/officeDocument/2006/relationships/image" Target="../media/image93.png"/><Relationship Id="rId35" Type="http://schemas.openxmlformats.org/officeDocument/2006/relationships/image" Target="../media/image98.svg"/><Relationship Id="rId43" Type="http://schemas.openxmlformats.org/officeDocument/2006/relationships/image" Target="../media/image105.svg"/><Relationship Id="rId48" Type="http://schemas.openxmlformats.org/officeDocument/2006/relationships/image" Target="../media/image110.png"/><Relationship Id="rId56" Type="http://schemas.openxmlformats.org/officeDocument/2006/relationships/image" Target="../media/image118.png"/><Relationship Id="rId64" Type="http://schemas.openxmlformats.org/officeDocument/2006/relationships/image" Target="../media/image126.png"/><Relationship Id="rId69" Type="http://schemas.openxmlformats.org/officeDocument/2006/relationships/image" Target="../media/image131.svg"/><Relationship Id="rId77" Type="http://schemas.openxmlformats.org/officeDocument/2006/relationships/image" Target="../media/image139.svg"/><Relationship Id="rId100" Type="http://schemas.openxmlformats.org/officeDocument/2006/relationships/image" Target="../media/image162.png"/><Relationship Id="rId8" Type="http://schemas.openxmlformats.org/officeDocument/2006/relationships/image" Target="../media/image71.png"/><Relationship Id="rId51" Type="http://schemas.openxmlformats.org/officeDocument/2006/relationships/image" Target="../media/image113.svg"/><Relationship Id="rId72" Type="http://schemas.openxmlformats.org/officeDocument/2006/relationships/image" Target="../media/image134.png"/><Relationship Id="rId80" Type="http://schemas.openxmlformats.org/officeDocument/2006/relationships/image" Target="../media/image142.png"/><Relationship Id="rId85" Type="http://schemas.openxmlformats.org/officeDocument/2006/relationships/image" Target="../media/image147.svg"/><Relationship Id="rId93" Type="http://schemas.openxmlformats.org/officeDocument/2006/relationships/image" Target="../media/image155.svg"/><Relationship Id="rId98" Type="http://schemas.openxmlformats.org/officeDocument/2006/relationships/image" Target="../media/image160.png"/><Relationship Id="rId3" Type="http://schemas.openxmlformats.org/officeDocument/2006/relationships/image" Target="../media/image66.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33" Type="http://schemas.openxmlformats.org/officeDocument/2006/relationships/image" Target="../media/image96.svg"/><Relationship Id="rId38" Type="http://schemas.openxmlformats.org/officeDocument/2006/relationships/image" Target="../media/image100.png"/><Relationship Id="rId46" Type="http://schemas.openxmlformats.org/officeDocument/2006/relationships/image" Target="../media/image108.png"/><Relationship Id="rId59" Type="http://schemas.openxmlformats.org/officeDocument/2006/relationships/image" Target="../media/image121.svg"/><Relationship Id="rId67" Type="http://schemas.openxmlformats.org/officeDocument/2006/relationships/image" Target="../media/image129.svg"/><Relationship Id="rId20" Type="http://schemas.openxmlformats.org/officeDocument/2006/relationships/image" Target="../media/image83.png"/><Relationship Id="rId41" Type="http://schemas.openxmlformats.org/officeDocument/2006/relationships/image" Target="../media/image103.svg"/><Relationship Id="rId54" Type="http://schemas.openxmlformats.org/officeDocument/2006/relationships/image" Target="../media/image116.png"/><Relationship Id="rId62" Type="http://schemas.openxmlformats.org/officeDocument/2006/relationships/image" Target="../media/image124.png"/><Relationship Id="rId70" Type="http://schemas.openxmlformats.org/officeDocument/2006/relationships/image" Target="../media/image132.png"/><Relationship Id="rId75" Type="http://schemas.openxmlformats.org/officeDocument/2006/relationships/image" Target="../media/image137.svg"/><Relationship Id="rId83" Type="http://schemas.openxmlformats.org/officeDocument/2006/relationships/image" Target="../media/image145.svg"/><Relationship Id="rId88" Type="http://schemas.openxmlformats.org/officeDocument/2006/relationships/image" Target="../media/image150.png"/><Relationship Id="rId91" Type="http://schemas.openxmlformats.org/officeDocument/2006/relationships/image" Target="../media/image153.svg"/><Relationship Id="rId96" Type="http://schemas.openxmlformats.org/officeDocument/2006/relationships/image" Target="../media/image158.png"/><Relationship Id="rId1" Type="http://schemas.openxmlformats.org/officeDocument/2006/relationships/slideLayout" Target="../slideLayouts/slideLayout10.xml"/><Relationship Id="rId6" Type="http://schemas.openxmlformats.org/officeDocument/2006/relationships/image" Target="../media/image69.png"/><Relationship Id="rId15" Type="http://schemas.openxmlformats.org/officeDocument/2006/relationships/image" Target="../media/image78.svg"/><Relationship Id="rId23" Type="http://schemas.openxmlformats.org/officeDocument/2006/relationships/image" Target="../media/image86.svg"/><Relationship Id="rId28" Type="http://schemas.openxmlformats.org/officeDocument/2006/relationships/image" Target="../media/image91.png"/><Relationship Id="rId36" Type="http://schemas.openxmlformats.org/officeDocument/2006/relationships/image" Target="../media/image24.png"/><Relationship Id="rId49" Type="http://schemas.openxmlformats.org/officeDocument/2006/relationships/image" Target="../media/image111.svg"/><Relationship Id="rId57" Type="http://schemas.openxmlformats.org/officeDocument/2006/relationships/image" Target="../media/image119.svg"/><Relationship Id="rId10" Type="http://schemas.openxmlformats.org/officeDocument/2006/relationships/image" Target="../media/image73.png"/><Relationship Id="rId31" Type="http://schemas.openxmlformats.org/officeDocument/2006/relationships/image" Target="../media/image94.svg"/><Relationship Id="rId44" Type="http://schemas.openxmlformats.org/officeDocument/2006/relationships/image" Target="../media/image106.png"/><Relationship Id="rId52" Type="http://schemas.openxmlformats.org/officeDocument/2006/relationships/image" Target="../media/image114.png"/><Relationship Id="rId60" Type="http://schemas.openxmlformats.org/officeDocument/2006/relationships/image" Target="../media/image122.png"/><Relationship Id="rId65" Type="http://schemas.openxmlformats.org/officeDocument/2006/relationships/image" Target="../media/image127.svg"/><Relationship Id="rId73" Type="http://schemas.openxmlformats.org/officeDocument/2006/relationships/image" Target="../media/image135.svg"/><Relationship Id="rId78" Type="http://schemas.openxmlformats.org/officeDocument/2006/relationships/image" Target="../media/image140.png"/><Relationship Id="rId81" Type="http://schemas.openxmlformats.org/officeDocument/2006/relationships/image" Target="../media/image143.svg"/><Relationship Id="rId86" Type="http://schemas.openxmlformats.org/officeDocument/2006/relationships/image" Target="../media/image148.png"/><Relationship Id="rId94" Type="http://schemas.openxmlformats.org/officeDocument/2006/relationships/image" Target="../media/image156.png"/><Relationship Id="rId99" Type="http://schemas.openxmlformats.org/officeDocument/2006/relationships/image" Target="../media/image161.svg"/><Relationship Id="rId101" Type="http://schemas.openxmlformats.org/officeDocument/2006/relationships/image" Target="../media/image163.svg"/><Relationship Id="rId4" Type="http://schemas.openxmlformats.org/officeDocument/2006/relationships/image" Target="../media/image67.png"/><Relationship Id="rId9" Type="http://schemas.openxmlformats.org/officeDocument/2006/relationships/image" Target="../media/image72.svg"/><Relationship Id="rId13" Type="http://schemas.openxmlformats.org/officeDocument/2006/relationships/image" Target="../media/image76.svg"/><Relationship Id="rId18" Type="http://schemas.openxmlformats.org/officeDocument/2006/relationships/image" Target="../media/image81.png"/><Relationship Id="rId39" Type="http://schemas.openxmlformats.org/officeDocument/2006/relationships/image" Target="../media/image101.svg"/></Relationships>
</file>

<file path=ppt/slides/_rels/slide52.xml.rels><?xml version="1.0" encoding="UTF-8" standalone="yes"?>
<Relationships xmlns="http://schemas.openxmlformats.org/package/2006/relationships"><Relationship Id="rId26" Type="http://schemas.openxmlformats.org/officeDocument/2006/relationships/image" Target="../media/image188.png"/><Relationship Id="rId21" Type="http://schemas.openxmlformats.org/officeDocument/2006/relationships/image" Target="../media/image183.svg"/><Relationship Id="rId34" Type="http://schemas.openxmlformats.org/officeDocument/2006/relationships/image" Target="../media/image196.png"/><Relationship Id="rId42" Type="http://schemas.openxmlformats.org/officeDocument/2006/relationships/image" Target="../media/image204.png"/><Relationship Id="rId47" Type="http://schemas.openxmlformats.org/officeDocument/2006/relationships/image" Target="../media/image209.svg"/><Relationship Id="rId50" Type="http://schemas.openxmlformats.org/officeDocument/2006/relationships/image" Target="../media/image212.png"/><Relationship Id="rId55" Type="http://schemas.openxmlformats.org/officeDocument/2006/relationships/image" Target="../media/image217.svg"/><Relationship Id="rId63" Type="http://schemas.openxmlformats.org/officeDocument/2006/relationships/image" Target="../media/image225.svg"/><Relationship Id="rId68" Type="http://schemas.openxmlformats.org/officeDocument/2006/relationships/image" Target="../media/image229.png"/><Relationship Id="rId76" Type="http://schemas.openxmlformats.org/officeDocument/2006/relationships/image" Target="../media/image237.png"/><Relationship Id="rId84" Type="http://schemas.openxmlformats.org/officeDocument/2006/relationships/image" Target="../media/image245.png"/><Relationship Id="rId89" Type="http://schemas.openxmlformats.org/officeDocument/2006/relationships/image" Target="../media/image250.svg"/><Relationship Id="rId97" Type="http://schemas.openxmlformats.org/officeDocument/2006/relationships/image" Target="../media/image258.svg"/><Relationship Id="rId7" Type="http://schemas.openxmlformats.org/officeDocument/2006/relationships/image" Target="../media/image169.svg"/><Relationship Id="rId71" Type="http://schemas.openxmlformats.org/officeDocument/2006/relationships/image" Target="../media/image232.svg"/><Relationship Id="rId92" Type="http://schemas.openxmlformats.org/officeDocument/2006/relationships/image" Target="../media/image253.png"/><Relationship Id="rId2" Type="http://schemas.openxmlformats.org/officeDocument/2006/relationships/image" Target="../media/image164.png"/><Relationship Id="rId16" Type="http://schemas.openxmlformats.org/officeDocument/2006/relationships/image" Target="../media/image178.png"/><Relationship Id="rId29" Type="http://schemas.openxmlformats.org/officeDocument/2006/relationships/image" Target="../media/image191.svg"/><Relationship Id="rId11" Type="http://schemas.openxmlformats.org/officeDocument/2006/relationships/image" Target="../media/image173.svg"/><Relationship Id="rId24" Type="http://schemas.openxmlformats.org/officeDocument/2006/relationships/image" Target="../media/image186.png"/><Relationship Id="rId32" Type="http://schemas.openxmlformats.org/officeDocument/2006/relationships/image" Target="../media/image194.png"/><Relationship Id="rId37" Type="http://schemas.openxmlformats.org/officeDocument/2006/relationships/image" Target="../media/image199.svg"/><Relationship Id="rId40" Type="http://schemas.openxmlformats.org/officeDocument/2006/relationships/image" Target="../media/image202.png"/><Relationship Id="rId45" Type="http://schemas.openxmlformats.org/officeDocument/2006/relationships/image" Target="../media/image207.svg"/><Relationship Id="rId53" Type="http://schemas.openxmlformats.org/officeDocument/2006/relationships/image" Target="../media/image215.svg"/><Relationship Id="rId58" Type="http://schemas.openxmlformats.org/officeDocument/2006/relationships/image" Target="../media/image220.png"/><Relationship Id="rId66" Type="http://schemas.openxmlformats.org/officeDocument/2006/relationships/image" Target="../media/image22.png"/><Relationship Id="rId74" Type="http://schemas.openxmlformats.org/officeDocument/2006/relationships/image" Target="../media/image235.png"/><Relationship Id="rId79" Type="http://schemas.openxmlformats.org/officeDocument/2006/relationships/image" Target="../media/image240.svg"/><Relationship Id="rId87" Type="http://schemas.openxmlformats.org/officeDocument/2006/relationships/image" Target="../media/image248.svg"/><Relationship Id="rId5" Type="http://schemas.openxmlformats.org/officeDocument/2006/relationships/image" Target="../media/image167.svg"/><Relationship Id="rId61" Type="http://schemas.openxmlformats.org/officeDocument/2006/relationships/image" Target="../media/image223.svg"/><Relationship Id="rId82" Type="http://schemas.openxmlformats.org/officeDocument/2006/relationships/image" Target="../media/image243.png"/><Relationship Id="rId90" Type="http://schemas.openxmlformats.org/officeDocument/2006/relationships/image" Target="../media/image251.png"/><Relationship Id="rId95" Type="http://schemas.openxmlformats.org/officeDocument/2006/relationships/image" Target="../media/image256.svg"/><Relationship Id="rId19" Type="http://schemas.openxmlformats.org/officeDocument/2006/relationships/image" Target="../media/image181.svg"/><Relationship Id="rId14" Type="http://schemas.openxmlformats.org/officeDocument/2006/relationships/image" Target="../media/image176.png"/><Relationship Id="rId22" Type="http://schemas.openxmlformats.org/officeDocument/2006/relationships/image" Target="../media/image184.png"/><Relationship Id="rId27" Type="http://schemas.openxmlformats.org/officeDocument/2006/relationships/image" Target="../media/image189.svg"/><Relationship Id="rId30" Type="http://schemas.openxmlformats.org/officeDocument/2006/relationships/image" Target="../media/image192.png"/><Relationship Id="rId35" Type="http://schemas.openxmlformats.org/officeDocument/2006/relationships/image" Target="../media/image197.svg"/><Relationship Id="rId43" Type="http://schemas.openxmlformats.org/officeDocument/2006/relationships/image" Target="../media/image205.svg"/><Relationship Id="rId48" Type="http://schemas.openxmlformats.org/officeDocument/2006/relationships/image" Target="../media/image210.png"/><Relationship Id="rId56" Type="http://schemas.openxmlformats.org/officeDocument/2006/relationships/image" Target="../media/image218.png"/><Relationship Id="rId64" Type="http://schemas.openxmlformats.org/officeDocument/2006/relationships/image" Target="../media/image226.png"/><Relationship Id="rId69" Type="http://schemas.openxmlformats.org/officeDocument/2006/relationships/image" Target="../media/image230.svg"/><Relationship Id="rId77" Type="http://schemas.openxmlformats.org/officeDocument/2006/relationships/image" Target="../media/image238.svg"/><Relationship Id="rId8" Type="http://schemas.openxmlformats.org/officeDocument/2006/relationships/image" Target="../media/image170.png"/><Relationship Id="rId51" Type="http://schemas.openxmlformats.org/officeDocument/2006/relationships/image" Target="../media/image213.svg"/><Relationship Id="rId72" Type="http://schemas.openxmlformats.org/officeDocument/2006/relationships/image" Target="../media/image233.png"/><Relationship Id="rId80" Type="http://schemas.openxmlformats.org/officeDocument/2006/relationships/image" Target="../media/image241.png"/><Relationship Id="rId85" Type="http://schemas.openxmlformats.org/officeDocument/2006/relationships/image" Target="../media/image246.svg"/><Relationship Id="rId93" Type="http://schemas.openxmlformats.org/officeDocument/2006/relationships/image" Target="../media/image254.svg"/><Relationship Id="rId98" Type="http://schemas.openxmlformats.org/officeDocument/2006/relationships/hyperlink" Target="https://kanselarij.bynder.com/web/78ff4e3b5a0470bd/iconen/" TargetMode="External"/><Relationship Id="rId3" Type="http://schemas.openxmlformats.org/officeDocument/2006/relationships/image" Target="../media/image165.svg"/><Relationship Id="rId12" Type="http://schemas.openxmlformats.org/officeDocument/2006/relationships/image" Target="../media/image174.png"/><Relationship Id="rId17" Type="http://schemas.openxmlformats.org/officeDocument/2006/relationships/image" Target="../media/image179.svg"/><Relationship Id="rId25" Type="http://schemas.openxmlformats.org/officeDocument/2006/relationships/image" Target="../media/image187.svg"/><Relationship Id="rId33" Type="http://schemas.openxmlformats.org/officeDocument/2006/relationships/image" Target="../media/image195.svg"/><Relationship Id="rId38" Type="http://schemas.openxmlformats.org/officeDocument/2006/relationships/image" Target="../media/image200.png"/><Relationship Id="rId46" Type="http://schemas.openxmlformats.org/officeDocument/2006/relationships/image" Target="../media/image208.png"/><Relationship Id="rId59" Type="http://schemas.openxmlformats.org/officeDocument/2006/relationships/image" Target="../media/image221.svg"/><Relationship Id="rId67" Type="http://schemas.openxmlformats.org/officeDocument/2006/relationships/image" Target="../media/image228.svg"/><Relationship Id="rId20" Type="http://schemas.openxmlformats.org/officeDocument/2006/relationships/image" Target="../media/image182.png"/><Relationship Id="rId41" Type="http://schemas.openxmlformats.org/officeDocument/2006/relationships/image" Target="../media/image203.svg"/><Relationship Id="rId54" Type="http://schemas.openxmlformats.org/officeDocument/2006/relationships/image" Target="../media/image216.png"/><Relationship Id="rId62" Type="http://schemas.openxmlformats.org/officeDocument/2006/relationships/image" Target="../media/image224.png"/><Relationship Id="rId70" Type="http://schemas.openxmlformats.org/officeDocument/2006/relationships/image" Target="../media/image231.png"/><Relationship Id="rId75" Type="http://schemas.openxmlformats.org/officeDocument/2006/relationships/image" Target="../media/image236.svg"/><Relationship Id="rId83" Type="http://schemas.openxmlformats.org/officeDocument/2006/relationships/image" Target="../media/image244.svg"/><Relationship Id="rId88" Type="http://schemas.openxmlformats.org/officeDocument/2006/relationships/image" Target="../media/image249.png"/><Relationship Id="rId91" Type="http://schemas.openxmlformats.org/officeDocument/2006/relationships/image" Target="../media/image252.svg"/><Relationship Id="rId96" Type="http://schemas.openxmlformats.org/officeDocument/2006/relationships/image" Target="../media/image257.png"/><Relationship Id="rId1" Type="http://schemas.openxmlformats.org/officeDocument/2006/relationships/slideLayout" Target="../slideLayouts/slideLayout10.xml"/><Relationship Id="rId6" Type="http://schemas.openxmlformats.org/officeDocument/2006/relationships/image" Target="../media/image168.png"/><Relationship Id="rId15" Type="http://schemas.openxmlformats.org/officeDocument/2006/relationships/image" Target="../media/image177.svg"/><Relationship Id="rId23" Type="http://schemas.openxmlformats.org/officeDocument/2006/relationships/image" Target="../media/image185.svg"/><Relationship Id="rId28" Type="http://schemas.openxmlformats.org/officeDocument/2006/relationships/image" Target="../media/image190.png"/><Relationship Id="rId36" Type="http://schemas.openxmlformats.org/officeDocument/2006/relationships/image" Target="../media/image198.png"/><Relationship Id="rId49" Type="http://schemas.openxmlformats.org/officeDocument/2006/relationships/image" Target="../media/image211.svg"/><Relationship Id="rId57" Type="http://schemas.openxmlformats.org/officeDocument/2006/relationships/image" Target="../media/image219.svg"/><Relationship Id="rId10" Type="http://schemas.openxmlformats.org/officeDocument/2006/relationships/image" Target="../media/image172.png"/><Relationship Id="rId31" Type="http://schemas.openxmlformats.org/officeDocument/2006/relationships/image" Target="../media/image193.svg"/><Relationship Id="rId44" Type="http://schemas.openxmlformats.org/officeDocument/2006/relationships/image" Target="../media/image206.png"/><Relationship Id="rId52" Type="http://schemas.openxmlformats.org/officeDocument/2006/relationships/image" Target="../media/image214.png"/><Relationship Id="rId60" Type="http://schemas.openxmlformats.org/officeDocument/2006/relationships/image" Target="../media/image222.png"/><Relationship Id="rId65" Type="http://schemas.openxmlformats.org/officeDocument/2006/relationships/image" Target="../media/image227.svg"/><Relationship Id="rId73" Type="http://schemas.openxmlformats.org/officeDocument/2006/relationships/image" Target="../media/image234.svg"/><Relationship Id="rId78" Type="http://schemas.openxmlformats.org/officeDocument/2006/relationships/image" Target="../media/image239.png"/><Relationship Id="rId81" Type="http://schemas.openxmlformats.org/officeDocument/2006/relationships/image" Target="../media/image242.svg"/><Relationship Id="rId86" Type="http://schemas.openxmlformats.org/officeDocument/2006/relationships/image" Target="../media/image247.png"/><Relationship Id="rId94" Type="http://schemas.openxmlformats.org/officeDocument/2006/relationships/image" Target="../media/image255.png"/><Relationship Id="rId4" Type="http://schemas.openxmlformats.org/officeDocument/2006/relationships/image" Target="../media/image166.png"/><Relationship Id="rId9" Type="http://schemas.openxmlformats.org/officeDocument/2006/relationships/image" Target="../media/image171.svg"/><Relationship Id="rId13" Type="http://schemas.openxmlformats.org/officeDocument/2006/relationships/image" Target="../media/image175.svg"/><Relationship Id="rId18" Type="http://schemas.openxmlformats.org/officeDocument/2006/relationships/image" Target="../media/image180.png"/><Relationship Id="rId39" Type="http://schemas.openxmlformats.org/officeDocument/2006/relationships/image" Target="../media/image20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duperrin.com/english/2020/07/16/what-are-the-benefits-of-a-good-employee-experience/" TargetMode="Externa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overheid.vlaanderen.be/rapporteringsdefinitie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9/05/2023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Rekrutering en Selectie</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p:txBody>
          <a:bodyPr vert="horz" lIns="0" tIns="0" rIns="0" bIns="45720" rtlCol="0" anchor="t">
            <a:noAutofit/>
          </a:bodyPr>
          <a:lstStyle/>
          <a:p>
            <a:pPr marL="287655" indent="-287655"/>
            <a:r>
              <a:rPr lang="nl-BE"/>
              <a:t>Behoeftebepaling in kaart gebracht</a:t>
            </a:r>
            <a:endParaRPr lang="en-US"/>
          </a:p>
          <a:p>
            <a:pPr marL="287655" indent="-287655"/>
            <a:r>
              <a:rPr lang="nl-BE"/>
              <a:t>Analyse van de behoeften lopende</a:t>
            </a:r>
          </a:p>
          <a:p>
            <a:pPr marL="287655" indent="-287655"/>
            <a:r>
              <a:rPr lang="nl-BE"/>
              <a:t>Najaar 2023: uitwerking voorstel definitie benadering entiteitspecifieke functies, aanwervingen en vacatures</a:t>
            </a:r>
          </a:p>
          <a:p>
            <a:pPr marL="287655" indent="-287655"/>
            <a:r>
              <a:rPr lang="nl-BE"/>
              <a:t>Uitwerking rapporten na gevalideerde rapporteringsdefinitie </a:t>
            </a:r>
          </a:p>
          <a:p>
            <a:pPr marL="0" indent="0">
              <a:buNone/>
            </a:pPr>
            <a:endParaRPr lang="nl-BE"/>
          </a:p>
          <a:p>
            <a:pPr marL="0" indent="0">
              <a:buNone/>
            </a:pPr>
            <a:r>
              <a:rPr lang="nl-BE"/>
              <a:t>	</a:t>
            </a:r>
          </a:p>
          <a:p>
            <a:pPr marL="0" indent="0">
              <a:buNone/>
            </a:pPr>
            <a:endParaRPr lang="nl-BE"/>
          </a:p>
          <a:p>
            <a:pPr marL="0" indent="0">
              <a:buNone/>
            </a:pPr>
            <a:r>
              <a:rPr lang="nl-BE"/>
              <a:t>Werkrapporten R&amp;S beschikbaar via </a:t>
            </a:r>
            <a:r>
              <a:rPr lang="nl-BE" err="1"/>
              <a:t>Vlimpers</a:t>
            </a:r>
            <a:r>
              <a:rPr lang="nl-BE"/>
              <a:t>-startpagina &gt; tegel Rapportering Talent &gt; Rekrutering </a:t>
            </a:r>
            <a:br>
              <a:rPr lang="nl-BE"/>
            </a:br>
            <a:r>
              <a:rPr lang="nl-BE"/>
              <a:t>           </a:t>
            </a:r>
          </a:p>
          <a:p>
            <a:pPr marL="0" indent="0">
              <a:buNone/>
            </a:pPr>
            <a:endParaRPr lang="nl-BE"/>
          </a:p>
          <a:p>
            <a:pPr marL="0" indent="0">
              <a:buNone/>
            </a:pPr>
            <a:endParaRPr lang="nl-BE"/>
          </a:p>
          <a:p>
            <a:pPr marL="287655" indent="-287655"/>
            <a:endParaRPr lang="nl-BE"/>
          </a:p>
          <a:p>
            <a:pPr marL="287655" indent="-287655"/>
            <a:endParaRPr lang="nl-BE"/>
          </a:p>
          <a:p>
            <a:pPr marL="287655" indent="-287655"/>
            <a:endParaRPr lang="nl-BE"/>
          </a:p>
        </p:txBody>
      </p:sp>
      <p:pic>
        <p:nvPicPr>
          <p:cNvPr id="5" name="Afbeelding 4">
            <a:extLst>
              <a:ext uri="{FF2B5EF4-FFF2-40B4-BE49-F238E27FC236}">
                <a16:creationId xmlns:a16="http://schemas.microsoft.com/office/drawing/2014/main" id="{F128FC55-70D5-CA4A-7588-8555F51767F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1475" y="4166948"/>
            <a:ext cx="1514461" cy="1077160"/>
          </a:xfrm>
          <a:prstGeom prst="rect">
            <a:avLst/>
          </a:prstGeom>
        </p:spPr>
      </p:pic>
    </p:spTree>
    <p:extLst>
      <p:ext uri="{BB962C8B-B14F-4D97-AF65-F5344CB8AC3E}">
        <p14:creationId xmlns:p14="http://schemas.microsoft.com/office/powerpoint/2010/main" val="91515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97B8031-AB7D-7BD4-E7F8-AE70E4D37A27}"/>
              </a:ext>
            </a:extLst>
          </p:cNvPr>
          <p:cNvPicPr>
            <a:picLocks noChangeAspect="1"/>
          </p:cNvPicPr>
          <p:nvPr/>
        </p:nvPicPr>
        <p:blipFill>
          <a:blip r:embed="rId2"/>
          <a:stretch>
            <a:fillRect/>
          </a:stretch>
        </p:blipFill>
        <p:spPr>
          <a:xfrm>
            <a:off x="506525" y="353250"/>
            <a:ext cx="11178950" cy="5755719"/>
          </a:xfrm>
          <a:prstGeom prst="rect">
            <a:avLst/>
          </a:prstGeom>
        </p:spPr>
      </p:pic>
    </p:spTree>
    <p:extLst>
      <p:ext uri="{BB962C8B-B14F-4D97-AF65-F5344CB8AC3E}">
        <p14:creationId xmlns:p14="http://schemas.microsoft.com/office/powerpoint/2010/main" val="138622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DDFF1-8459-E808-29DA-64A260FC763D}"/>
              </a:ext>
            </a:extLst>
          </p:cNvPr>
          <p:cNvSpPr>
            <a:spLocks noGrp="1"/>
          </p:cNvSpPr>
          <p:nvPr>
            <p:ph type="ctrTitle"/>
          </p:nvPr>
        </p:nvSpPr>
        <p:spPr>
          <a:xfrm>
            <a:off x="5833974" y="1994700"/>
            <a:ext cx="5811383" cy="2648548"/>
          </a:xfrm>
        </p:spPr>
        <p:txBody>
          <a:bodyPr anchor="b">
            <a:normAutofit/>
          </a:bodyPr>
          <a:lstStyle/>
          <a:p>
            <a:pPr algn="ctr"/>
            <a:r>
              <a:rPr lang="nl-BE"/>
              <a:t>Personeelspeiling 2024</a:t>
            </a:r>
            <a:br>
              <a:rPr lang="nl-BE"/>
            </a:br>
            <a:r>
              <a:rPr lang="nl-NL" sz="1500" b="0" i="1">
                <a:solidFill>
                  <a:srgbClr val="000000"/>
                </a:solidFill>
                <a:effectLst/>
                <a:latin typeface="Calibri" panose="020F0502020204030204" pitchFamily="34" charset="0"/>
              </a:rPr>
              <a:t>We richten onze pijlen op een evidence-based toekomst</a:t>
            </a:r>
            <a:r>
              <a:rPr lang="nl-NL" sz="1500" b="1" i="0">
                <a:solidFill>
                  <a:srgbClr val="000000"/>
                </a:solidFill>
                <a:effectLst/>
                <a:latin typeface="Calibri" panose="020F0502020204030204" pitchFamily="34" charset="0"/>
              </a:rPr>
              <a:t> </a:t>
            </a:r>
            <a:endParaRPr lang="nl-BE" sz="1500"/>
          </a:p>
        </p:txBody>
      </p:sp>
      <p:pic>
        <p:nvPicPr>
          <p:cNvPr id="10" name="Tijdelijke aanduiding voor afbeelding 9">
            <a:extLst>
              <a:ext uri="{FF2B5EF4-FFF2-40B4-BE49-F238E27FC236}">
                <a16:creationId xmlns:a16="http://schemas.microsoft.com/office/drawing/2014/main" id="{123D528E-00B3-79AD-BBC1-A040D89BE07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923" b="9923"/>
          <a:stretch>
            <a:fillRect/>
          </a:stretch>
        </p:blipFill>
        <p:spPr/>
      </p:pic>
    </p:spTree>
    <p:extLst>
      <p:ext uri="{BB962C8B-B14F-4D97-AF65-F5344CB8AC3E}">
        <p14:creationId xmlns:p14="http://schemas.microsoft.com/office/powerpoint/2010/main" val="543398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Modernisatie Personeelspeiling</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474586"/>
            <a:ext cx="11449050" cy="4662138"/>
          </a:xfrm>
        </p:spPr>
        <p:txBody>
          <a:bodyPr/>
          <a:lstStyle/>
          <a:p>
            <a:r>
              <a:rPr lang="nl-BE"/>
              <a:t>AGO draagt het eigenaarschap</a:t>
            </a:r>
          </a:p>
          <a:p>
            <a:r>
              <a:rPr lang="nl-BE"/>
              <a:t>Online bevraging voor personeelsleden en management sinds 2004</a:t>
            </a:r>
          </a:p>
          <a:p>
            <a:r>
              <a:rPr lang="nl-BE"/>
              <a:t>December 2022: opstart traject modernisatie</a:t>
            </a:r>
          </a:p>
          <a:p>
            <a:endParaRPr lang="nl-BE"/>
          </a:p>
          <a:p>
            <a:endParaRPr lang="nl-BE"/>
          </a:p>
          <a:p>
            <a:pPr marL="0" indent="0">
              <a:buNone/>
            </a:pPr>
            <a:endParaRPr lang="nl-BE"/>
          </a:p>
          <a:p>
            <a:r>
              <a:rPr lang="nl-BE"/>
              <a:t>Timing</a:t>
            </a:r>
          </a:p>
        </p:txBody>
      </p:sp>
      <p:sp>
        <p:nvSpPr>
          <p:cNvPr id="5" name="Tekstvak 4">
            <a:extLst>
              <a:ext uri="{FF2B5EF4-FFF2-40B4-BE49-F238E27FC236}">
                <a16:creationId xmlns:a16="http://schemas.microsoft.com/office/drawing/2014/main" id="{6AAC67B3-46C0-062B-C317-4FD03ECD4A97}"/>
              </a:ext>
            </a:extLst>
          </p:cNvPr>
          <p:cNvSpPr txBox="1"/>
          <p:nvPr/>
        </p:nvSpPr>
        <p:spPr>
          <a:xfrm>
            <a:off x="1496381" y="2860134"/>
            <a:ext cx="10442914" cy="954107"/>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r>
              <a:rPr lang="nl-BE" sz="2800">
                <a:solidFill>
                  <a:srgbClr val="1C1A15"/>
                </a:solidFill>
                <a:cs typeface="Calibri"/>
                <a:sym typeface="Wingdings" panose="05000000000000000000" pitchFamily="2" charset="2"/>
              </a:rPr>
              <a:t>Nood aan wetenschappelijk onderbouwd instrument</a:t>
            </a:r>
            <a:br>
              <a:rPr lang="nl-BE" sz="2800">
                <a:solidFill>
                  <a:srgbClr val="1C1A15"/>
                </a:solidFill>
                <a:cs typeface="Calibri"/>
                <a:sym typeface="Wingdings" panose="05000000000000000000" pitchFamily="2" charset="2"/>
              </a:rPr>
            </a:br>
            <a:r>
              <a:rPr lang="nl-BE" sz="2800">
                <a:solidFill>
                  <a:srgbClr val="1C1A15"/>
                </a:solidFill>
                <a:cs typeface="Calibri"/>
                <a:sym typeface="Wingdings" panose="05000000000000000000" pitchFamily="2" charset="2"/>
              </a:rPr>
              <a:t>dat afgestemd is op de huidige werkcontext en personeelsbeleid </a:t>
            </a:r>
            <a:endParaRPr lang="nl-BE" sz="2800">
              <a:solidFill>
                <a:srgbClr val="1C1A15"/>
              </a:solidFill>
              <a:cs typeface="Calibri" panose="020F0502020204030204" pitchFamily="34" charset="0"/>
            </a:endParaRPr>
          </a:p>
        </p:txBody>
      </p:sp>
      <p:pic>
        <p:nvPicPr>
          <p:cNvPr id="6" name="Afbeelding 5">
            <a:extLst>
              <a:ext uri="{FF2B5EF4-FFF2-40B4-BE49-F238E27FC236}">
                <a16:creationId xmlns:a16="http://schemas.microsoft.com/office/drawing/2014/main" id="{54FC914F-98D6-0B6A-05A6-908F9402E79E}"/>
              </a:ext>
            </a:extLst>
          </p:cNvPr>
          <p:cNvPicPr>
            <a:picLocks noChangeAspect="1"/>
          </p:cNvPicPr>
          <p:nvPr/>
        </p:nvPicPr>
        <p:blipFill>
          <a:blip r:embed="rId2"/>
          <a:stretch>
            <a:fillRect/>
          </a:stretch>
        </p:blipFill>
        <p:spPr>
          <a:xfrm>
            <a:off x="745545" y="4524383"/>
            <a:ext cx="10042429" cy="1612341"/>
          </a:xfrm>
          <a:prstGeom prst="rect">
            <a:avLst/>
          </a:prstGeom>
        </p:spPr>
      </p:pic>
      <p:pic>
        <p:nvPicPr>
          <p:cNvPr id="7" name="Afbeelding 6">
            <a:extLst>
              <a:ext uri="{FF2B5EF4-FFF2-40B4-BE49-F238E27FC236}">
                <a16:creationId xmlns:a16="http://schemas.microsoft.com/office/drawing/2014/main" id="{DD93EAE3-C6EA-6E7D-51D9-FB7BDB5FD9A9}"/>
              </a:ext>
            </a:extLst>
          </p:cNvPr>
          <p:cNvPicPr>
            <a:picLocks noChangeAspect="1"/>
          </p:cNvPicPr>
          <p:nvPr/>
        </p:nvPicPr>
        <p:blipFill>
          <a:blip r:embed="rId3"/>
          <a:stretch>
            <a:fillRect/>
          </a:stretch>
        </p:blipFill>
        <p:spPr>
          <a:xfrm>
            <a:off x="10060031" y="576889"/>
            <a:ext cx="873858" cy="953552"/>
          </a:xfrm>
          <a:prstGeom prst="rect">
            <a:avLst/>
          </a:prstGeom>
        </p:spPr>
      </p:pic>
    </p:spTree>
    <p:extLst>
      <p:ext uri="{BB962C8B-B14F-4D97-AF65-F5344CB8AC3E}">
        <p14:creationId xmlns:p14="http://schemas.microsoft.com/office/powerpoint/2010/main" val="191816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Modernisatie Personeelspeiling</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474586"/>
            <a:ext cx="11449050" cy="4662138"/>
          </a:xfrm>
        </p:spPr>
        <p:txBody>
          <a:bodyPr vert="horz" lIns="0" tIns="0" rIns="0" bIns="45720" rtlCol="0" anchor="t">
            <a:noAutofit/>
          </a:bodyPr>
          <a:lstStyle/>
          <a:p>
            <a:pPr marL="0" indent="0">
              <a:buNone/>
            </a:pPr>
            <a:endParaRPr lang="nl-BE"/>
          </a:p>
          <a:p>
            <a:pPr marL="287655" indent="-287655"/>
            <a:endParaRPr lang="nl-BE"/>
          </a:p>
          <a:p>
            <a:pPr marL="0" indent="0">
              <a:buNone/>
            </a:pPr>
            <a:endParaRPr lang="nl-BE"/>
          </a:p>
          <a:p>
            <a:pPr marL="287655" indent="-287655"/>
            <a:r>
              <a:rPr lang="nl-BE"/>
              <a:t>Voor het samenstellen van de vragenlijst en de bijhorende thema’s</a:t>
            </a:r>
          </a:p>
          <a:p>
            <a:pPr marL="287655" indent="-287655"/>
            <a:r>
              <a:rPr lang="nl-BE"/>
              <a:t>Nood aan een kritische blik en suggesties over relevante thema’s en kader van de bevraging</a:t>
            </a:r>
          </a:p>
          <a:p>
            <a:pPr marL="287655" indent="-287655"/>
            <a:r>
              <a:rPr lang="nl-BE"/>
              <a:t>Stem van de entiteiten mag niet ontbreken</a:t>
            </a:r>
          </a:p>
          <a:p>
            <a:pPr marL="287655" indent="-287655"/>
            <a:r>
              <a:rPr lang="nl-BE"/>
              <a:t>Juni 2023: comités in samenwerking met academische en statistische experten</a:t>
            </a:r>
          </a:p>
          <a:p>
            <a:pPr marL="0" indent="0">
              <a:buNone/>
            </a:pPr>
            <a:endParaRPr lang="nl-BE" sz="1000"/>
          </a:p>
          <a:p>
            <a:pPr marL="287655" indent="-287655"/>
            <a:r>
              <a:rPr lang="nl-BE"/>
              <a:t>Interesse om deel te nemen?</a:t>
            </a:r>
          </a:p>
          <a:p>
            <a:pPr marL="0" indent="0">
              <a:buNone/>
            </a:pPr>
            <a:r>
              <a:rPr lang="nl-BE"/>
              <a:t>Contacteer ons via </a:t>
            </a:r>
            <a:r>
              <a:rPr lang="nl-BE">
                <a:hlinkClick r:id="rId2"/>
              </a:rPr>
              <a:t>personeelspeiling@vlaanderen.be</a:t>
            </a:r>
            <a:endParaRPr lang="nl-BE"/>
          </a:p>
          <a:p>
            <a:pPr marL="0" indent="0">
              <a:buNone/>
            </a:pPr>
            <a:endParaRPr lang="nl-BE"/>
          </a:p>
          <a:p>
            <a:pPr marL="287655" indent="-287655"/>
            <a:endParaRPr lang="nl-BE"/>
          </a:p>
          <a:p>
            <a:pPr marL="287655" indent="-287655"/>
            <a:endParaRPr lang="nl-BE"/>
          </a:p>
          <a:p>
            <a:pPr marL="287655" indent="-287655"/>
            <a:endParaRPr lang="nl-BE"/>
          </a:p>
          <a:p>
            <a:pPr marL="0" indent="0">
              <a:buNone/>
            </a:pPr>
            <a:endParaRPr lang="nl-BE"/>
          </a:p>
        </p:txBody>
      </p:sp>
      <p:sp>
        <p:nvSpPr>
          <p:cNvPr id="5" name="Tekstvak 4">
            <a:extLst>
              <a:ext uri="{FF2B5EF4-FFF2-40B4-BE49-F238E27FC236}">
                <a16:creationId xmlns:a16="http://schemas.microsoft.com/office/drawing/2014/main" id="{6AAC67B3-46C0-062B-C317-4FD03ECD4A97}"/>
              </a:ext>
            </a:extLst>
          </p:cNvPr>
          <p:cNvSpPr txBox="1"/>
          <p:nvPr/>
        </p:nvSpPr>
        <p:spPr>
          <a:xfrm>
            <a:off x="742949" y="1719681"/>
            <a:ext cx="10442914"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00000"/>
              </a:lnSpc>
            </a:pPr>
            <a:r>
              <a:rPr lang="nl-BE" sz="2800">
                <a:solidFill>
                  <a:srgbClr val="1C1A15"/>
                </a:solidFill>
                <a:cs typeface="Calibri" panose="020F0502020204030204" pitchFamily="34" charset="0"/>
                <a:sym typeface="Wingdings" panose="05000000000000000000" pitchFamily="2" charset="2"/>
              </a:rPr>
              <a:t>Oproep Wetenschappelijk Comité</a:t>
            </a:r>
          </a:p>
        </p:txBody>
      </p:sp>
      <p:pic>
        <p:nvPicPr>
          <p:cNvPr id="7" name="Afbeelding 6">
            <a:extLst>
              <a:ext uri="{FF2B5EF4-FFF2-40B4-BE49-F238E27FC236}">
                <a16:creationId xmlns:a16="http://schemas.microsoft.com/office/drawing/2014/main" id="{A7F26AE3-EC5B-2314-B795-B55A24D6CAAB}"/>
              </a:ext>
            </a:extLst>
          </p:cNvPr>
          <p:cNvPicPr>
            <a:picLocks noChangeAspect="1"/>
          </p:cNvPicPr>
          <p:nvPr/>
        </p:nvPicPr>
        <p:blipFill>
          <a:blip r:embed="rId3"/>
          <a:stretch>
            <a:fillRect/>
          </a:stretch>
        </p:blipFill>
        <p:spPr>
          <a:xfrm>
            <a:off x="10034496" y="523528"/>
            <a:ext cx="877900" cy="951058"/>
          </a:xfrm>
          <a:prstGeom prst="rect">
            <a:avLst/>
          </a:prstGeom>
        </p:spPr>
      </p:pic>
    </p:spTree>
    <p:extLst>
      <p:ext uri="{BB962C8B-B14F-4D97-AF65-F5344CB8AC3E}">
        <p14:creationId xmlns:p14="http://schemas.microsoft.com/office/powerpoint/2010/main" val="192573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DDFF1-8459-E808-29DA-64A260FC763D}"/>
              </a:ext>
            </a:extLst>
          </p:cNvPr>
          <p:cNvSpPr>
            <a:spLocks noGrp="1"/>
          </p:cNvSpPr>
          <p:nvPr>
            <p:ph type="ctrTitle"/>
          </p:nvPr>
        </p:nvSpPr>
        <p:spPr>
          <a:xfrm>
            <a:off x="5833974" y="1994700"/>
            <a:ext cx="5811383" cy="2648548"/>
          </a:xfrm>
        </p:spPr>
        <p:txBody>
          <a:bodyPr anchor="b">
            <a:normAutofit/>
          </a:bodyPr>
          <a:lstStyle/>
          <a:p>
            <a:pPr algn="ctr"/>
            <a:r>
              <a:rPr lang="nl-BE"/>
              <a:t>Casemanagement rapportering</a:t>
            </a:r>
          </a:p>
        </p:txBody>
      </p:sp>
      <p:pic>
        <p:nvPicPr>
          <p:cNvPr id="6" name="Tijdelijke aanduiding voor afbeelding 5" descr="Afbeelding met tekst, persoon, stilstaand, schrijfmateriaal&#10;&#10;Automatisch gegenereerde beschrijving">
            <a:extLst>
              <a:ext uri="{FF2B5EF4-FFF2-40B4-BE49-F238E27FC236}">
                <a16:creationId xmlns:a16="http://schemas.microsoft.com/office/drawing/2014/main" id="{A536C87C-08B2-134D-4361-4AC23271327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653" r="19653"/>
          <a:stretch>
            <a:fillRect/>
          </a:stretch>
        </p:blipFill>
        <p:spPr/>
      </p:pic>
    </p:spTree>
    <p:extLst>
      <p:ext uri="{BB962C8B-B14F-4D97-AF65-F5344CB8AC3E}">
        <p14:creationId xmlns:p14="http://schemas.microsoft.com/office/powerpoint/2010/main" val="211743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Casemanagement rapportering</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p:txBody>
          <a:bodyPr vert="horz" lIns="0" tIns="0" rIns="0" bIns="45720" rtlCol="0" anchor="t">
            <a:noAutofit/>
          </a:bodyPr>
          <a:lstStyle/>
          <a:p>
            <a:pPr marL="287655" indent="-287655"/>
            <a:r>
              <a:rPr lang="nl-BE"/>
              <a:t>Rapportering van Schakelcases gelogd via het Vlimpers contactformulier</a:t>
            </a:r>
            <a:endParaRPr lang="en-US"/>
          </a:p>
          <a:p>
            <a:pPr marL="287655" indent="-287655"/>
            <a:r>
              <a:rPr lang="nl-BE"/>
              <a:t>Momenteel geen rapporten beschikbaar via Cognos</a:t>
            </a:r>
          </a:p>
          <a:p>
            <a:pPr marL="287655" indent="-287655"/>
            <a:r>
              <a:rPr lang="nl-BE"/>
              <a:t>Behoeftebepaling in kaart gebracht  </a:t>
            </a:r>
          </a:p>
          <a:p>
            <a:pPr marL="287655" indent="-287655"/>
            <a:r>
              <a:rPr lang="nl-BE"/>
              <a:t>Resultaat</a:t>
            </a:r>
          </a:p>
          <a:p>
            <a:pPr marL="575655" lvl="1" indent="-287655"/>
            <a:r>
              <a:rPr lang="nl-BE"/>
              <a:t>1</a:t>
            </a:r>
            <a:r>
              <a:rPr lang="nl-BE" baseline="30000"/>
              <a:t>ste</a:t>
            </a:r>
            <a:r>
              <a:rPr lang="nl-BE"/>
              <a:t> rapport aantal geopende en gesloten Schakelcases per thema</a:t>
            </a:r>
          </a:p>
          <a:p>
            <a:pPr marL="575655" lvl="1" indent="-287655"/>
            <a:r>
              <a:rPr lang="nl-BE"/>
              <a:t>2</a:t>
            </a:r>
            <a:r>
              <a:rPr lang="nl-BE" baseline="30000"/>
              <a:t>de</a:t>
            </a:r>
            <a:r>
              <a:rPr lang="nl-BE"/>
              <a:t> rapport aantal individuele en door HR-teams gelogde Schakelcases per thema</a:t>
            </a:r>
          </a:p>
          <a:p>
            <a:pPr marL="288000" lvl="1" indent="0">
              <a:buNone/>
            </a:pPr>
            <a:endParaRPr lang="nl-BE" sz="1000"/>
          </a:p>
          <a:p>
            <a:pPr marL="288000" lvl="1" indent="0">
              <a:buNone/>
            </a:pPr>
            <a:r>
              <a:rPr lang="nl-BE"/>
              <a:t>Opgelet: overzichten op geaggregeerd niveau omwille van de privacy </a:t>
            </a:r>
          </a:p>
          <a:p>
            <a:pPr marL="288000" lvl="1" indent="0">
              <a:buNone/>
            </a:pPr>
            <a:endParaRPr lang="nl-BE"/>
          </a:p>
          <a:p>
            <a:pPr marL="287655" indent="-287655"/>
            <a:r>
              <a:rPr lang="nl-BE"/>
              <a:t>Najaar 2023: publicatie in de Vlimpers Rapportenshop onder de folder 13 &gt; Casemanagement</a:t>
            </a:r>
          </a:p>
          <a:p>
            <a:pPr marL="0" indent="0">
              <a:buNone/>
            </a:pPr>
            <a:r>
              <a:rPr lang="nl-BE"/>
              <a:t>	</a:t>
            </a:r>
          </a:p>
          <a:p>
            <a:pPr marL="0" indent="0">
              <a:buNone/>
            </a:pPr>
            <a:endParaRPr lang="nl-BE"/>
          </a:p>
          <a:p>
            <a:pPr marL="0" indent="0">
              <a:buNone/>
            </a:pPr>
            <a:br>
              <a:rPr lang="nl-BE"/>
            </a:br>
            <a:r>
              <a:rPr lang="nl-BE"/>
              <a:t>           </a:t>
            </a:r>
          </a:p>
          <a:p>
            <a:pPr marL="0" indent="0">
              <a:buNone/>
            </a:pPr>
            <a:endParaRPr lang="nl-BE"/>
          </a:p>
          <a:p>
            <a:pPr marL="0" indent="0">
              <a:buNone/>
            </a:pPr>
            <a:endParaRPr lang="nl-BE"/>
          </a:p>
          <a:p>
            <a:pPr marL="287655" indent="-287655"/>
            <a:endParaRPr lang="nl-BE"/>
          </a:p>
          <a:p>
            <a:pPr marL="287655" indent="-287655"/>
            <a:endParaRPr lang="nl-BE"/>
          </a:p>
          <a:p>
            <a:pPr marL="287655" indent="-287655"/>
            <a:endParaRPr lang="nl-BE"/>
          </a:p>
        </p:txBody>
      </p:sp>
    </p:spTree>
    <p:extLst>
      <p:ext uri="{BB962C8B-B14F-4D97-AF65-F5344CB8AC3E}">
        <p14:creationId xmlns:p14="http://schemas.microsoft.com/office/powerpoint/2010/main" val="310055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DDFF1-8459-E808-29DA-64A260FC763D}"/>
              </a:ext>
            </a:extLst>
          </p:cNvPr>
          <p:cNvSpPr>
            <a:spLocks noGrp="1"/>
          </p:cNvSpPr>
          <p:nvPr>
            <p:ph type="ctrTitle"/>
          </p:nvPr>
        </p:nvSpPr>
        <p:spPr>
          <a:xfrm>
            <a:off x="5833974" y="1994700"/>
            <a:ext cx="5811383" cy="2648548"/>
          </a:xfrm>
        </p:spPr>
        <p:txBody>
          <a:bodyPr anchor="b">
            <a:normAutofit/>
          </a:bodyPr>
          <a:lstStyle/>
          <a:p>
            <a:pPr algn="ctr"/>
            <a:r>
              <a:rPr lang="nl-BE"/>
              <a:t>Financiële rapportering</a:t>
            </a:r>
          </a:p>
        </p:txBody>
      </p:sp>
      <p:pic>
        <p:nvPicPr>
          <p:cNvPr id="14" name="Tijdelijke aanduiding voor afbeelding 13" descr="Afbeelding met tekst, elektronica, rekenmachine&#10;&#10;Automatisch gegenereerde beschrijving">
            <a:extLst>
              <a:ext uri="{FF2B5EF4-FFF2-40B4-BE49-F238E27FC236}">
                <a16:creationId xmlns:a16="http://schemas.microsoft.com/office/drawing/2014/main" id="{F858B37F-AACA-7D2F-CE8E-8595A376789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505" r="19505"/>
          <a:stretch>
            <a:fillRect/>
          </a:stretch>
        </p:blipFill>
        <p:spPr/>
      </p:pic>
    </p:spTree>
    <p:extLst>
      <p:ext uri="{BB962C8B-B14F-4D97-AF65-F5344CB8AC3E}">
        <p14:creationId xmlns:p14="http://schemas.microsoft.com/office/powerpoint/2010/main" val="1074563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Optimalisatie en uniformisering</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542680"/>
            <a:ext cx="11449050" cy="4673294"/>
          </a:xfrm>
        </p:spPr>
        <p:txBody>
          <a:bodyPr vert="horz" lIns="0" tIns="0" rIns="0" bIns="45720" rtlCol="0" anchor="t">
            <a:noAutofit/>
          </a:bodyPr>
          <a:lstStyle/>
          <a:p>
            <a:pPr marL="287655" indent="-287655"/>
            <a:r>
              <a:rPr lang="nl-BE"/>
              <a:t>Vlimpers Rapportering &gt; Financieel </a:t>
            </a:r>
          </a:p>
          <a:p>
            <a:pPr marL="287655" indent="-287655"/>
            <a:r>
              <a:rPr lang="nl-BE"/>
              <a:t>Najaar 2023: Fase I</a:t>
            </a:r>
          </a:p>
          <a:p>
            <a:pPr marL="575655" lvl="1" indent="-287655"/>
            <a:r>
              <a:rPr lang="nl-BE"/>
              <a:t>Nieuwe mappenstructuur</a:t>
            </a:r>
          </a:p>
          <a:p>
            <a:pPr marL="575655" lvl="1" indent="-287655"/>
            <a:r>
              <a:rPr lang="nl-BE"/>
              <a:t>Rapporten integreren waar mogelijk</a:t>
            </a:r>
          </a:p>
          <a:p>
            <a:pPr marL="575655" lvl="1" indent="-287655"/>
            <a:r>
              <a:rPr lang="nl-BE"/>
              <a:t>Vormgeving uniformiseren (o.a. benaming kolomhoofden)</a:t>
            </a:r>
          </a:p>
          <a:p>
            <a:pPr marL="575655" lvl="1" indent="-287655"/>
            <a:r>
              <a:rPr lang="nl-BE"/>
              <a:t>Keuzescherm uniformiseren (standaard sjabloon promptpagina financiële rapportering)</a:t>
            </a:r>
          </a:p>
          <a:p>
            <a:pPr marL="575655" lvl="1" indent="-287655"/>
            <a:r>
              <a:rPr lang="nl-BE"/>
              <a:t>Technische optimalisaties (o.a. </a:t>
            </a:r>
            <a:r>
              <a:rPr lang="nl-BE" err="1"/>
              <a:t>performantiewinst</a:t>
            </a:r>
            <a:r>
              <a:rPr lang="nl-BE"/>
              <a:t>)</a:t>
            </a:r>
          </a:p>
          <a:p>
            <a:pPr marL="575655" lvl="1" indent="-287655"/>
            <a:r>
              <a:rPr lang="nl-BE"/>
              <a:t>Herzien van de toelichting in rapporten </a:t>
            </a:r>
            <a:endParaRPr lang="en-US"/>
          </a:p>
          <a:p>
            <a:pPr marL="575655" lvl="1" indent="-287655"/>
            <a:endParaRPr lang="en-US" sz="1000"/>
          </a:p>
          <a:p>
            <a:pPr marL="287655" indent="-287655"/>
            <a:r>
              <a:rPr lang="nl-BE"/>
              <a:t>2024: Fase II</a:t>
            </a:r>
          </a:p>
          <a:p>
            <a:pPr marL="0" indent="0">
              <a:buNone/>
            </a:pPr>
            <a:r>
              <a:rPr lang="nl-BE"/>
              <a:t>Het bouwen van een bijkomende security op basis van de basisallocaties i.p.v. organisatie om zodoende de rapportering over financiële informatie te verbeteren</a:t>
            </a:r>
          </a:p>
          <a:p>
            <a:pPr marL="0" indent="0">
              <a:buNone/>
            </a:pPr>
            <a:r>
              <a:rPr lang="nl-BE"/>
              <a:t>           </a:t>
            </a:r>
          </a:p>
          <a:p>
            <a:pPr marL="0" indent="0">
              <a:buNone/>
            </a:pPr>
            <a:endParaRPr lang="nl-BE"/>
          </a:p>
          <a:p>
            <a:pPr marL="0" indent="0">
              <a:buNone/>
            </a:pPr>
            <a:endParaRPr lang="nl-BE"/>
          </a:p>
          <a:p>
            <a:pPr marL="287655" indent="-287655"/>
            <a:endParaRPr lang="nl-BE"/>
          </a:p>
          <a:p>
            <a:pPr marL="287655" indent="-287655"/>
            <a:endParaRPr lang="nl-BE"/>
          </a:p>
          <a:p>
            <a:pPr marL="287655" indent="-287655"/>
            <a:endParaRPr lang="nl-BE"/>
          </a:p>
        </p:txBody>
      </p:sp>
    </p:spTree>
    <p:extLst>
      <p:ext uri="{BB962C8B-B14F-4D97-AF65-F5344CB8AC3E}">
        <p14:creationId xmlns:p14="http://schemas.microsoft.com/office/powerpoint/2010/main" val="340871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DDFF1-8459-E808-29DA-64A260FC763D}"/>
              </a:ext>
            </a:extLst>
          </p:cNvPr>
          <p:cNvSpPr>
            <a:spLocks noGrp="1"/>
          </p:cNvSpPr>
          <p:nvPr>
            <p:ph type="ctrTitle"/>
          </p:nvPr>
        </p:nvSpPr>
        <p:spPr>
          <a:xfrm>
            <a:off x="5833974" y="1994700"/>
            <a:ext cx="5811383" cy="2648548"/>
          </a:xfrm>
        </p:spPr>
        <p:txBody>
          <a:bodyPr anchor="b">
            <a:normAutofit/>
          </a:bodyPr>
          <a:lstStyle/>
          <a:p>
            <a:pPr algn="ctr"/>
            <a:r>
              <a:rPr lang="nl-BE"/>
              <a:t>Migratie &amp; upgrade Cognos </a:t>
            </a:r>
            <a:br>
              <a:rPr lang="nl-BE"/>
            </a:br>
            <a:r>
              <a:rPr lang="nl-BE"/>
              <a:t>HR-rapportering</a:t>
            </a:r>
          </a:p>
        </p:txBody>
      </p:sp>
      <p:pic>
        <p:nvPicPr>
          <p:cNvPr id="6" name="Tijdelijke aanduiding voor afbeelding 5">
            <a:extLst>
              <a:ext uri="{FF2B5EF4-FFF2-40B4-BE49-F238E27FC236}">
                <a16:creationId xmlns:a16="http://schemas.microsoft.com/office/drawing/2014/main" id="{6C02BD65-37B3-6435-B2C4-CA89C539666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23" r="5124"/>
          <a:stretch/>
        </p:blipFill>
        <p:spPr>
          <a:xfrm>
            <a:off x="367953" y="295254"/>
            <a:ext cx="5747787" cy="6271200"/>
          </a:xfrm>
          <a:noFill/>
        </p:spPr>
      </p:pic>
    </p:spTree>
    <p:extLst>
      <p:ext uri="{BB962C8B-B14F-4D97-AF65-F5344CB8AC3E}">
        <p14:creationId xmlns:p14="http://schemas.microsoft.com/office/powerpoint/2010/main" val="147555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93602"/>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01137" y="2943715"/>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01137" y="3892020"/>
            <a:ext cx="8640000" cy="576000"/>
          </a:xfrm>
        </p:spPr>
        <p:txBody>
          <a:bodyPr/>
          <a:lstStyle/>
          <a:p>
            <a:r>
              <a:rPr lang="nl-BE">
                <a:latin typeface="Flanders Art Sans"/>
              </a:rPr>
              <a:t>HR-data in 2023</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86525" y="3169888"/>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a:xfrm rot="5400000">
            <a:off x="1098247" y="4167040"/>
            <a:ext cx="360000" cy="36000"/>
          </a:xfrm>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01137" y="4841586"/>
            <a:ext cx="8640000" cy="576000"/>
          </a:xfrm>
        </p:spPr>
        <p:txBody>
          <a:bodyPr/>
          <a:lstStyle/>
          <a:p>
            <a:r>
              <a:rPr lang="en-US" err="1">
                <a:latin typeface="Flanders Art Sans"/>
              </a:rPr>
              <a:t>Onderbouwd</a:t>
            </a:r>
            <a:r>
              <a:rPr lang="en-US">
                <a:latin typeface="Flanders Art Sans"/>
              </a:rPr>
              <a:t> HR-</a:t>
            </a:r>
            <a:r>
              <a:rPr lang="en-US" err="1">
                <a:latin typeface="Flanders Art Sans"/>
              </a:rPr>
              <a:t>beleid</a:t>
            </a:r>
            <a:r>
              <a:rPr lang="en-US">
                <a:latin typeface="Flanders Art Sans"/>
              </a:rPr>
              <a:t> in de </a:t>
            </a:r>
            <a:r>
              <a:rPr lang="en-US" err="1">
                <a:latin typeface="Flanders Art Sans"/>
              </a:rPr>
              <a:t>Vlaamse</a:t>
            </a:r>
            <a:r>
              <a:rPr lang="en-US">
                <a:latin typeface="Flanders Art Sans"/>
              </a:rPr>
              <a:t> </a:t>
            </a:r>
            <a:r>
              <a:rPr lang="en-US" err="1">
                <a:latin typeface="Flanders Art Sans"/>
              </a:rPr>
              <a:t>overheid</a:t>
            </a:r>
            <a:endParaRPr lang="en-US" err="1"/>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72522" y="5106956"/>
            <a:ext cx="360000" cy="36000"/>
          </a:xfrm>
        </p:spPr>
        <p:txBody>
          <a:bodyPr/>
          <a:lstStyle/>
          <a:p>
            <a:endParaRPr lang="nl-BE"/>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78" y="3013689"/>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13" name="Graphic 12">
            <a:extLst>
              <a:ext uri="{FF2B5EF4-FFF2-40B4-BE49-F238E27FC236}">
                <a16:creationId xmlns:a16="http://schemas.microsoft.com/office/drawing/2014/main" id="{810763A6-D48E-F014-A2EF-B140A2562F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340" y="4889418"/>
            <a:ext cx="565656" cy="467281"/>
          </a:xfrm>
          <a:prstGeom prst="rect">
            <a:avLst/>
          </a:prstGeom>
        </p:spPr>
      </p:pic>
      <p:pic>
        <p:nvPicPr>
          <p:cNvPr id="16" name="Graphic 15">
            <a:extLst>
              <a:ext uri="{FF2B5EF4-FFF2-40B4-BE49-F238E27FC236}">
                <a16:creationId xmlns:a16="http://schemas.microsoft.com/office/drawing/2014/main" id="{D581216C-9F11-41DC-4187-7992C02C6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151" y="3961531"/>
            <a:ext cx="556428" cy="469662"/>
          </a:xfrm>
          <a:prstGeom prst="rect">
            <a:avLst/>
          </a:prstGeom>
        </p:spPr>
      </p:pic>
    </p:spTree>
    <p:extLst>
      <p:ext uri="{BB962C8B-B14F-4D97-AF65-F5344CB8AC3E}">
        <p14:creationId xmlns:p14="http://schemas.microsoft.com/office/powerpoint/2010/main" val="3327485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Migratie &amp; Upgrade</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p:txBody>
          <a:bodyPr/>
          <a:lstStyle/>
          <a:p>
            <a:r>
              <a:rPr lang="nl-BE"/>
              <a:t>Het VPC sluit zijn deuren eind 2023</a:t>
            </a:r>
          </a:p>
          <a:p>
            <a:r>
              <a:rPr lang="nl-BE"/>
              <a:t>AGODWH wordt gehost binnen VPC en </a:t>
            </a:r>
            <a:r>
              <a:rPr lang="nl-BE" u="sng"/>
              <a:t>moet</a:t>
            </a:r>
            <a:r>
              <a:rPr lang="nl-BE"/>
              <a:t> dus verhuizen</a:t>
            </a:r>
          </a:p>
          <a:p>
            <a:r>
              <a:rPr lang="nl-BE"/>
              <a:t>Onderliggende systemen verouderd, upgrade noodzakelijk om ondersteuning te blijven genieten</a:t>
            </a:r>
          </a:p>
          <a:p>
            <a:r>
              <a:rPr lang="nl-BE"/>
              <a:t>Combineren migratie met de upgrade van verschillende componenten van het rapporteringsplatform</a:t>
            </a:r>
          </a:p>
          <a:p>
            <a:pPr lvl="1"/>
            <a:r>
              <a:rPr lang="nl-BE"/>
              <a:t>IBM Datastage: minor upgrade</a:t>
            </a:r>
          </a:p>
          <a:p>
            <a:pPr lvl="1"/>
            <a:r>
              <a:rPr lang="nl-BE"/>
              <a:t>Cognos: major upgrade versie 11.2.4</a:t>
            </a:r>
          </a:p>
          <a:p>
            <a:pPr marL="288000" lvl="1" indent="0">
              <a:buNone/>
            </a:pPr>
            <a:r>
              <a:rPr lang="nl-BE"/>
              <a:t>Nieuwe gebruikerservaring voor de eindgebruiker </a:t>
            </a:r>
          </a:p>
        </p:txBody>
      </p:sp>
      <p:pic>
        <p:nvPicPr>
          <p:cNvPr id="4" name="Afbeelding 3">
            <a:extLst>
              <a:ext uri="{FF2B5EF4-FFF2-40B4-BE49-F238E27FC236}">
                <a16:creationId xmlns:a16="http://schemas.microsoft.com/office/drawing/2014/main" id="{96A2BDAA-37BB-9E21-3002-C65FF9568A93}"/>
              </a:ext>
            </a:extLst>
          </p:cNvPr>
          <p:cNvPicPr>
            <a:picLocks noChangeAspect="1"/>
          </p:cNvPicPr>
          <p:nvPr/>
        </p:nvPicPr>
        <p:blipFill>
          <a:blip r:embed="rId2"/>
          <a:stretch>
            <a:fillRect/>
          </a:stretch>
        </p:blipFill>
        <p:spPr>
          <a:xfrm>
            <a:off x="8618425" y="800896"/>
            <a:ext cx="774267" cy="840364"/>
          </a:xfrm>
          <a:prstGeom prst="rect">
            <a:avLst/>
          </a:prstGeom>
        </p:spPr>
      </p:pic>
    </p:spTree>
    <p:extLst>
      <p:ext uri="{BB962C8B-B14F-4D97-AF65-F5344CB8AC3E}">
        <p14:creationId xmlns:p14="http://schemas.microsoft.com/office/powerpoint/2010/main" val="194896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Timing</a:t>
            </a:r>
          </a:p>
        </p:txBody>
      </p:sp>
      <p:pic>
        <p:nvPicPr>
          <p:cNvPr id="6" name="Afbeelding 5">
            <a:extLst>
              <a:ext uri="{FF2B5EF4-FFF2-40B4-BE49-F238E27FC236}">
                <a16:creationId xmlns:a16="http://schemas.microsoft.com/office/drawing/2014/main" id="{CC91268B-1B6A-729F-53A5-A2C73A0ACCCF}"/>
              </a:ext>
            </a:extLst>
          </p:cNvPr>
          <p:cNvPicPr>
            <a:picLocks noChangeAspect="1"/>
          </p:cNvPicPr>
          <p:nvPr/>
        </p:nvPicPr>
        <p:blipFill>
          <a:blip r:embed="rId2"/>
          <a:stretch>
            <a:fillRect/>
          </a:stretch>
        </p:blipFill>
        <p:spPr>
          <a:xfrm>
            <a:off x="666750" y="2171700"/>
            <a:ext cx="10858500" cy="2514600"/>
          </a:xfrm>
          <a:prstGeom prst="rect">
            <a:avLst/>
          </a:prstGeom>
        </p:spPr>
      </p:pic>
      <p:sp>
        <p:nvSpPr>
          <p:cNvPr id="7" name="Tekstballon: rechthoek 6">
            <a:extLst>
              <a:ext uri="{FF2B5EF4-FFF2-40B4-BE49-F238E27FC236}">
                <a16:creationId xmlns:a16="http://schemas.microsoft.com/office/drawing/2014/main" id="{4D3D83DC-5A09-4CFB-6B98-AD9B4A89B2A9}"/>
              </a:ext>
            </a:extLst>
          </p:cNvPr>
          <p:cNvSpPr/>
          <p:nvPr/>
        </p:nvSpPr>
        <p:spPr>
          <a:xfrm>
            <a:off x="3025115" y="339942"/>
            <a:ext cx="1848897" cy="1386673"/>
          </a:xfrm>
          <a:prstGeom prst="wedgeRectCallout">
            <a:avLst>
              <a:gd name="adj1" fmla="val 139802"/>
              <a:gd name="adj2" fmla="val 135346"/>
            </a:avLst>
          </a:prstGeom>
          <a:solidFill>
            <a:srgbClr val="00B0F0"/>
          </a:solidFill>
        </p:spPr>
        <p:txBody>
          <a:bodyPr wrap="none" rtlCol="0" anchor="ctr">
            <a:noAutofit/>
          </a:bodyPr>
          <a:lstStyle/>
          <a:p>
            <a:pPr marL="0" marR="0" indent="-288000" algn="ctr" defTabSz="914400" rtl="0" eaLnBrk="1" fontAlgn="auto" latinLnBrk="0" hangingPunct="1">
              <a:lnSpc>
                <a:spcPct val="90000"/>
              </a:lnSpc>
              <a:spcBef>
                <a:spcPts val="300"/>
              </a:spcBef>
              <a:spcAft>
                <a:spcPts val="0"/>
              </a:spcAft>
              <a:buClrTx/>
              <a:buSzPct val="90000"/>
              <a:buFontTx/>
              <a:buBlip>
                <a:blip r:embed="rId3"/>
              </a:buBlip>
              <a:tabLst/>
            </a:pPr>
            <a:r>
              <a:rPr lang="nl-BE" sz="2000">
                <a:latin typeface="FlandersArtSans-Regular" panose="00000500000000000000" pitchFamily="2" charset="0"/>
              </a:rPr>
              <a:t>27 April</a:t>
            </a:r>
            <a:br>
              <a:rPr lang="nl-BE" sz="2000">
                <a:latin typeface="FlandersArtSans-Regular" panose="00000500000000000000" pitchFamily="2" charset="0"/>
              </a:rPr>
            </a:br>
            <a:r>
              <a:rPr lang="nl-BE" sz="2000">
                <a:latin typeface="FlandersArtSans-Regular" panose="00000500000000000000" pitchFamily="2" charset="0"/>
              </a:rPr>
              <a:t>Release Q1</a:t>
            </a:r>
            <a:endParaRPr lang="nl-BE" sz="2000" kern="1200" spc="0" baseline="0">
              <a:solidFill>
                <a:schemeClr val="tx1"/>
              </a:solidFill>
              <a:latin typeface="FlandersArtSans-Regular" panose="00000500000000000000" pitchFamily="2" charset="0"/>
              <a:ea typeface="+mn-ea"/>
              <a:cs typeface="+mn-cs"/>
            </a:endParaRPr>
          </a:p>
        </p:txBody>
      </p:sp>
      <p:sp>
        <p:nvSpPr>
          <p:cNvPr id="9" name="Tekstballon: rechthoek 8">
            <a:extLst>
              <a:ext uri="{FF2B5EF4-FFF2-40B4-BE49-F238E27FC236}">
                <a16:creationId xmlns:a16="http://schemas.microsoft.com/office/drawing/2014/main" id="{9D0EABCB-5989-64CC-DC89-CE611E6AD8D7}"/>
              </a:ext>
            </a:extLst>
          </p:cNvPr>
          <p:cNvSpPr/>
          <p:nvPr/>
        </p:nvSpPr>
        <p:spPr>
          <a:xfrm>
            <a:off x="9676353" y="339944"/>
            <a:ext cx="1848897" cy="1386673"/>
          </a:xfrm>
          <a:prstGeom prst="wedgeRectCallout">
            <a:avLst>
              <a:gd name="adj1" fmla="val 4259"/>
              <a:gd name="adj2" fmla="val 216013"/>
            </a:avLst>
          </a:prstGeom>
          <a:solidFill>
            <a:srgbClr val="00B0F0"/>
          </a:solidFill>
        </p:spPr>
        <p:txBody>
          <a:bodyPr wrap="none" rtlCol="0" anchor="ctr">
            <a:noAutofit/>
          </a:bodyPr>
          <a:lstStyle/>
          <a:p>
            <a:pPr marL="0" marR="0" indent="-288000" algn="ctr" defTabSz="914400" rtl="0" eaLnBrk="1" fontAlgn="auto" latinLnBrk="0" hangingPunct="1">
              <a:lnSpc>
                <a:spcPct val="90000"/>
              </a:lnSpc>
              <a:spcBef>
                <a:spcPts val="300"/>
              </a:spcBef>
              <a:spcAft>
                <a:spcPts val="0"/>
              </a:spcAft>
              <a:buClrTx/>
              <a:buSzPct val="90000"/>
              <a:buFontTx/>
              <a:buBlip>
                <a:blip r:embed="rId3"/>
              </a:buBlip>
              <a:tabLst/>
            </a:pPr>
            <a:r>
              <a:rPr lang="nl-BE" sz="2000">
                <a:latin typeface="FlandersArtSans-Regular" panose="00000500000000000000" pitchFamily="2" charset="0"/>
              </a:rPr>
              <a:t>9 November </a:t>
            </a:r>
            <a:br>
              <a:rPr lang="nl-BE" sz="2000">
                <a:latin typeface="FlandersArtSans-Regular" panose="00000500000000000000" pitchFamily="2" charset="0"/>
              </a:rPr>
            </a:br>
            <a:r>
              <a:rPr lang="nl-BE" sz="2000">
                <a:latin typeface="FlandersArtSans-Regular" panose="00000500000000000000" pitchFamily="2" charset="0"/>
              </a:rPr>
              <a:t>Release Q3</a:t>
            </a:r>
            <a:endParaRPr lang="nl-BE" sz="2000" kern="1200" spc="0" baseline="0">
              <a:solidFill>
                <a:schemeClr val="tx1"/>
              </a:solidFill>
              <a:latin typeface="FlandersArtSans-Regular" panose="00000500000000000000" pitchFamily="2" charset="0"/>
              <a:ea typeface="+mn-ea"/>
              <a:cs typeface="+mn-cs"/>
            </a:endParaRPr>
          </a:p>
        </p:txBody>
      </p:sp>
      <p:sp>
        <p:nvSpPr>
          <p:cNvPr id="10" name="Tekstballon: rechthoek 9">
            <a:extLst>
              <a:ext uri="{FF2B5EF4-FFF2-40B4-BE49-F238E27FC236}">
                <a16:creationId xmlns:a16="http://schemas.microsoft.com/office/drawing/2014/main" id="{ACC09D24-2DC5-D03D-418D-E4606BBE93D0}"/>
              </a:ext>
            </a:extLst>
          </p:cNvPr>
          <p:cNvSpPr/>
          <p:nvPr/>
        </p:nvSpPr>
        <p:spPr>
          <a:xfrm>
            <a:off x="7317989" y="339943"/>
            <a:ext cx="1848897" cy="1386673"/>
          </a:xfrm>
          <a:prstGeom prst="wedgeRectCallout">
            <a:avLst>
              <a:gd name="adj1" fmla="val 64931"/>
              <a:gd name="adj2" fmla="val 191213"/>
            </a:avLst>
          </a:prstGeom>
          <a:solidFill>
            <a:srgbClr val="70AD47"/>
          </a:solidFill>
        </p:spPr>
        <p:txBody>
          <a:bodyPr wrap="none" rtlCol="0" anchor="ctr">
            <a:noAutofit/>
          </a:bodyPr>
          <a:lstStyle/>
          <a:p>
            <a:pPr marL="0" marR="0" indent="-288000" algn="ctr" defTabSz="914400" rtl="0" eaLnBrk="1" fontAlgn="auto" latinLnBrk="0" hangingPunct="1">
              <a:lnSpc>
                <a:spcPct val="90000"/>
              </a:lnSpc>
              <a:spcBef>
                <a:spcPts val="300"/>
              </a:spcBef>
              <a:spcAft>
                <a:spcPts val="0"/>
              </a:spcAft>
              <a:buClrTx/>
              <a:buSzPct val="90000"/>
              <a:buFontTx/>
              <a:buBlip>
                <a:blip r:embed="rId3"/>
              </a:buBlip>
              <a:tabLst/>
            </a:pPr>
            <a:r>
              <a:rPr lang="nl-BE" sz="2000">
                <a:latin typeface="FlandersArtSans-Regular" panose="00000500000000000000" pitchFamily="2" charset="0"/>
              </a:rPr>
              <a:t>25 september</a:t>
            </a:r>
          </a:p>
          <a:p>
            <a:pPr marR="0" algn="ctr" defTabSz="914400" rtl="0" eaLnBrk="1" fontAlgn="auto" latinLnBrk="0" hangingPunct="1">
              <a:lnSpc>
                <a:spcPct val="90000"/>
              </a:lnSpc>
              <a:spcBef>
                <a:spcPts val="300"/>
              </a:spcBef>
              <a:spcAft>
                <a:spcPts val="0"/>
              </a:spcAft>
              <a:buClrTx/>
              <a:buSzPct val="90000"/>
              <a:tabLst/>
            </a:pPr>
            <a:r>
              <a:rPr lang="nl-BE" sz="2000" kern="1200" spc="0" baseline="0">
                <a:solidFill>
                  <a:schemeClr val="tx1"/>
                </a:solidFill>
                <a:latin typeface="FlandersArtSans-Regular" panose="00000500000000000000" pitchFamily="2" charset="0"/>
                <a:ea typeface="+mn-ea"/>
                <a:cs typeface="+mn-cs"/>
              </a:rPr>
              <a:t>Go Live</a:t>
            </a:r>
          </a:p>
        </p:txBody>
      </p:sp>
      <p:sp>
        <p:nvSpPr>
          <p:cNvPr id="11" name="Tekstballon: rechthoek 10">
            <a:extLst>
              <a:ext uri="{FF2B5EF4-FFF2-40B4-BE49-F238E27FC236}">
                <a16:creationId xmlns:a16="http://schemas.microsoft.com/office/drawing/2014/main" id="{DE20ACD4-7888-A842-C9EC-03BBA4F8CCA6}"/>
              </a:ext>
            </a:extLst>
          </p:cNvPr>
          <p:cNvSpPr/>
          <p:nvPr/>
        </p:nvSpPr>
        <p:spPr>
          <a:xfrm>
            <a:off x="6743699" y="5046025"/>
            <a:ext cx="2316441" cy="907701"/>
          </a:xfrm>
          <a:prstGeom prst="wedgeRectCallout">
            <a:avLst>
              <a:gd name="adj1" fmla="val 24926"/>
              <a:gd name="adj2" fmla="val -95563"/>
            </a:avLst>
          </a:prstGeom>
          <a:solidFill>
            <a:srgbClr val="FFC000"/>
          </a:solidFill>
        </p:spPr>
        <p:txBody>
          <a:bodyPr wrap="none" rtlCol="0" anchor="ctr">
            <a:noAutofit/>
          </a:bodyPr>
          <a:lstStyle/>
          <a:p>
            <a:pPr marL="0" marR="0" indent="-288000" algn="ctr" defTabSz="914400" rtl="0" eaLnBrk="1" fontAlgn="auto" latinLnBrk="0" hangingPunct="1">
              <a:lnSpc>
                <a:spcPct val="90000"/>
              </a:lnSpc>
              <a:spcBef>
                <a:spcPts val="300"/>
              </a:spcBef>
              <a:spcAft>
                <a:spcPts val="0"/>
              </a:spcAft>
              <a:buClrTx/>
              <a:buSzPct val="90000"/>
              <a:buFontTx/>
              <a:buBlip>
                <a:blip r:embed="rId3"/>
              </a:buBlip>
              <a:tabLst/>
            </a:pPr>
            <a:r>
              <a:rPr lang="nl-BE" sz="2000" kern="1200" spc="0" baseline="0">
                <a:solidFill>
                  <a:schemeClr val="tx1"/>
                </a:solidFill>
                <a:latin typeface="FlandersArtSans-Regular" panose="00000500000000000000" pitchFamily="2" charset="0"/>
                <a:ea typeface="+mn-ea"/>
                <a:cs typeface="+mn-cs"/>
              </a:rPr>
              <a:t>Regressie</a:t>
            </a:r>
            <a:r>
              <a:rPr lang="nl-BE" sz="2000" kern="1200" spc="0">
                <a:solidFill>
                  <a:schemeClr val="tx1"/>
                </a:solidFill>
                <a:latin typeface="FlandersArtSans-Regular" panose="00000500000000000000" pitchFamily="2" charset="0"/>
                <a:ea typeface="+mn-ea"/>
                <a:cs typeface="+mn-cs"/>
              </a:rPr>
              <a:t> testen</a:t>
            </a:r>
            <a:br>
              <a:rPr lang="nl-BE" sz="2000" kern="1200" spc="0">
                <a:solidFill>
                  <a:schemeClr val="tx1"/>
                </a:solidFill>
                <a:latin typeface="FlandersArtSans-Regular" panose="00000500000000000000" pitchFamily="2" charset="0"/>
                <a:ea typeface="+mn-ea"/>
                <a:cs typeface="+mn-cs"/>
              </a:rPr>
            </a:br>
            <a:r>
              <a:rPr lang="nl-BE" sz="2000" kern="1200" spc="0">
                <a:solidFill>
                  <a:schemeClr val="tx1"/>
                </a:solidFill>
                <a:latin typeface="FlandersArtSans-Regular" panose="00000500000000000000" pitchFamily="2" charset="0"/>
                <a:ea typeface="+mn-ea"/>
                <a:cs typeface="+mn-cs"/>
              </a:rPr>
              <a:t>Nieuwe omgeving</a:t>
            </a:r>
            <a:endParaRPr lang="nl-BE" sz="2000" kern="1200" spc="0" baseline="0">
              <a:solidFill>
                <a:schemeClr val="tx1"/>
              </a:solidFill>
              <a:latin typeface="FlandersArtSans-Regular" panose="00000500000000000000" pitchFamily="2" charset="0"/>
              <a:ea typeface="+mn-ea"/>
              <a:cs typeface="+mn-cs"/>
            </a:endParaRPr>
          </a:p>
        </p:txBody>
      </p:sp>
      <p:sp>
        <p:nvSpPr>
          <p:cNvPr id="12" name="Tekstballon: rechthoek 11">
            <a:extLst>
              <a:ext uri="{FF2B5EF4-FFF2-40B4-BE49-F238E27FC236}">
                <a16:creationId xmlns:a16="http://schemas.microsoft.com/office/drawing/2014/main" id="{7410BF56-B7D8-003C-1D29-2A05F1806518}"/>
              </a:ext>
            </a:extLst>
          </p:cNvPr>
          <p:cNvSpPr/>
          <p:nvPr/>
        </p:nvSpPr>
        <p:spPr>
          <a:xfrm>
            <a:off x="9105063" y="5046024"/>
            <a:ext cx="2572377" cy="907701"/>
          </a:xfrm>
          <a:prstGeom prst="wedgeRectCallout">
            <a:avLst>
              <a:gd name="adj1" fmla="val -40620"/>
              <a:gd name="adj2" fmla="val -93795"/>
            </a:avLst>
          </a:prstGeom>
          <a:solidFill>
            <a:srgbClr val="FF0000"/>
          </a:solidFill>
        </p:spPr>
        <p:txBody>
          <a:bodyPr wrap="none" rtlCol="0" anchor="ctr">
            <a:noAutofit/>
          </a:bodyPr>
          <a:lstStyle/>
          <a:p>
            <a:pPr marL="0" marR="0" indent="-288000" algn="ctr" defTabSz="914400" rtl="0" eaLnBrk="1" fontAlgn="auto" latinLnBrk="0" hangingPunct="1">
              <a:lnSpc>
                <a:spcPct val="90000"/>
              </a:lnSpc>
              <a:spcBef>
                <a:spcPts val="300"/>
              </a:spcBef>
              <a:spcAft>
                <a:spcPts val="0"/>
              </a:spcAft>
              <a:buClrTx/>
              <a:buSzPct val="90000"/>
              <a:buFontTx/>
              <a:buBlip>
                <a:blip r:embed="rId3"/>
              </a:buBlip>
              <a:tabLst/>
            </a:pPr>
            <a:r>
              <a:rPr lang="nl-BE" sz="2000" kern="1200" spc="0" baseline="0">
                <a:solidFill>
                  <a:schemeClr val="tx1"/>
                </a:solidFill>
                <a:latin typeface="FlandersArtSans-Regular" panose="00000500000000000000" pitchFamily="2" charset="0"/>
                <a:ea typeface="+mn-ea"/>
                <a:cs typeface="+mn-cs"/>
              </a:rPr>
              <a:t>Freez</a:t>
            </a:r>
            <a:r>
              <a:rPr lang="nl-BE" sz="2000">
                <a:latin typeface="FlandersArtSans-Regular" panose="00000500000000000000" pitchFamily="2" charset="0"/>
              </a:rPr>
              <a:t>e voor</a:t>
            </a:r>
            <a:br>
              <a:rPr lang="nl-BE" sz="2000" kern="1200" spc="0" baseline="0">
                <a:solidFill>
                  <a:schemeClr val="tx1"/>
                </a:solidFill>
                <a:latin typeface="FlandersArtSans-Regular" panose="00000500000000000000" pitchFamily="2" charset="0"/>
                <a:ea typeface="+mn-ea"/>
                <a:cs typeface="+mn-cs"/>
              </a:rPr>
            </a:br>
            <a:r>
              <a:rPr lang="nl-BE" sz="2000" kern="1200" spc="0" baseline="0">
                <a:solidFill>
                  <a:schemeClr val="tx1"/>
                </a:solidFill>
                <a:latin typeface="FlandersArtSans-Regular" panose="00000500000000000000" pitchFamily="2" charset="0"/>
                <a:ea typeface="+mn-ea"/>
                <a:cs typeface="+mn-cs"/>
              </a:rPr>
              <a:t>Go-Live</a:t>
            </a:r>
          </a:p>
        </p:txBody>
      </p:sp>
    </p:spTree>
    <p:extLst>
      <p:ext uri="{BB962C8B-B14F-4D97-AF65-F5344CB8AC3E}">
        <p14:creationId xmlns:p14="http://schemas.microsoft.com/office/powerpoint/2010/main" val="13637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Timing stand van zaken</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741546"/>
            <a:ext cx="11449050" cy="4377151"/>
          </a:xfrm>
        </p:spPr>
        <p:txBody>
          <a:bodyPr vert="horz" lIns="0" tIns="0" rIns="0" bIns="45720" rtlCol="0" anchor="t">
            <a:noAutofit/>
          </a:bodyPr>
          <a:lstStyle/>
          <a:p>
            <a:pPr marL="287655" indent="-287655"/>
            <a:r>
              <a:rPr lang="nl-BE"/>
              <a:t>13 januari: kick-off</a:t>
            </a:r>
            <a:endParaRPr lang="en-US"/>
          </a:p>
          <a:p>
            <a:pPr marL="287655" indent="-287655"/>
            <a:r>
              <a:rPr lang="nl-BE"/>
              <a:t>Februari – april: technische uitwerking</a:t>
            </a:r>
          </a:p>
          <a:p>
            <a:pPr marL="287655" indent="-287655"/>
            <a:r>
              <a:rPr lang="nl-BE"/>
              <a:t>27 april: IPS </a:t>
            </a:r>
            <a:r>
              <a:rPr lang="nl-BE" err="1"/>
              <a:t>Cognos</a:t>
            </a:r>
            <a:r>
              <a:rPr lang="nl-BE"/>
              <a:t> release Q1 2023 op de oude VPC-omgeving</a:t>
            </a:r>
          </a:p>
          <a:p>
            <a:pPr marL="287655" indent="-287655"/>
            <a:r>
              <a:rPr lang="nl-BE"/>
              <a:t>3 mei tot en met 31 augustus: start inhoudelijke en functionele testen </a:t>
            </a:r>
          </a:p>
          <a:p>
            <a:pPr marL="0" indent="0">
              <a:buNone/>
            </a:pPr>
            <a:endParaRPr lang="nl-BE"/>
          </a:p>
          <a:p>
            <a:r>
              <a:rPr lang="nl-BE" u="sng"/>
              <a:t>ZACHTE FREEZE </a:t>
            </a:r>
            <a:r>
              <a:rPr lang="nl-BE" b="0" i="0">
                <a:solidFill>
                  <a:srgbClr val="000000"/>
                </a:solidFill>
                <a:effectLst/>
                <a:latin typeface="Times New Roman"/>
                <a:cs typeface="Times New Roman"/>
              </a:rPr>
              <a:t>  </a:t>
            </a:r>
            <a:endParaRPr lang="nl-BE">
              <a:latin typeface="Times New Roman"/>
              <a:cs typeface="Times New Roman"/>
            </a:endParaRPr>
          </a:p>
          <a:p>
            <a:pPr marL="0" indent="0">
              <a:buNone/>
            </a:pPr>
            <a:r>
              <a:rPr lang="nl-BE"/>
              <a:t>Impact eindgebruiker</a:t>
            </a:r>
          </a:p>
          <a:p>
            <a:pPr marL="575945" lvl="1" indent="-287655"/>
            <a:r>
              <a:rPr lang="nl-BE">
                <a:latin typeface="FlandersArtSans-Regular"/>
              </a:rPr>
              <a:t>Tijdelijke vertraging in het behandelen van rapporteringsvragen</a:t>
            </a:r>
          </a:p>
          <a:p>
            <a:pPr marL="575945" lvl="1" indent="-287655"/>
            <a:r>
              <a:rPr lang="nl-BE" u="sng">
                <a:latin typeface="FlandersArtSans-Regular"/>
              </a:rPr>
              <a:t>Wel</a:t>
            </a:r>
            <a:r>
              <a:rPr lang="nl-BE">
                <a:latin typeface="FlandersArtSans-Regular"/>
              </a:rPr>
              <a:t> blokkerende bugs, wettelijke aanpassingen en parlementaire vragen</a:t>
            </a:r>
          </a:p>
          <a:p>
            <a:pPr marL="575945" lvl="1" indent="-287655"/>
            <a:r>
              <a:rPr lang="nl-BE">
                <a:latin typeface="FlandersArtSans-Regular"/>
              </a:rPr>
              <a:t>Steeds mogelijk om rapporten uit te voeren en te raadplegen</a:t>
            </a:r>
          </a:p>
          <a:p>
            <a:pPr marL="575945" lvl="1" indent="-287655"/>
            <a:r>
              <a:rPr lang="nl-BE">
                <a:latin typeface="FlandersArtSans-Regular"/>
              </a:rPr>
              <a:t>Continuering huidige omgeving</a:t>
            </a:r>
          </a:p>
          <a:p>
            <a:pPr marL="0" indent="0">
              <a:buNone/>
            </a:pPr>
            <a:endParaRPr lang="nl-BE"/>
          </a:p>
          <a:p>
            <a:pPr marL="0" indent="0">
              <a:buNone/>
            </a:pPr>
            <a:endParaRPr lang="nl-BE"/>
          </a:p>
          <a:p>
            <a:pPr marL="287655" indent="-287655"/>
            <a:endParaRPr lang="nl-BE"/>
          </a:p>
          <a:p>
            <a:pPr marL="287655" indent="-287655"/>
            <a:endParaRPr lang="nl-BE"/>
          </a:p>
          <a:p>
            <a:pPr marL="287655" indent="-287655"/>
            <a:endParaRPr lang="nl-BE"/>
          </a:p>
          <a:p>
            <a:pPr marL="0" indent="0">
              <a:buNone/>
            </a:pPr>
            <a:endParaRPr lang="nl-BE"/>
          </a:p>
          <a:p>
            <a:pPr marL="287655" indent="-287655"/>
            <a:endParaRPr lang="nl-BE"/>
          </a:p>
          <a:p>
            <a:pPr marL="287655" indent="-287655"/>
            <a:endParaRPr lang="nl-BE"/>
          </a:p>
          <a:p>
            <a:pPr marL="287655" indent="-287655"/>
            <a:endParaRPr lang="nl-BE"/>
          </a:p>
          <a:p>
            <a:pPr marL="287655" indent="-287655"/>
            <a:endParaRPr lang="nl-BE"/>
          </a:p>
        </p:txBody>
      </p:sp>
      <p:sp>
        <p:nvSpPr>
          <p:cNvPr id="5" name="Ovaal 4">
            <a:extLst>
              <a:ext uri="{FF2B5EF4-FFF2-40B4-BE49-F238E27FC236}">
                <a16:creationId xmlns:a16="http://schemas.microsoft.com/office/drawing/2014/main" id="{762EEB84-68D1-9402-5489-47A0FAD031E6}"/>
              </a:ext>
            </a:extLst>
          </p:cNvPr>
          <p:cNvSpPr/>
          <p:nvPr/>
        </p:nvSpPr>
        <p:spPr>
          <a:xfrm>
            <a:off x="3665502" y="3725691"/>
            <a:ext cx="875490" cy="846307"/>
          </a:xfrm>
          <a:prstGeom prst="ellipse">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8" name="Afbeelding 7">
            <a:extLst>
              <a:ext uri="{FF2B5EF4-FFF2-40B4-BE49-F238E27FC236}">
                <a16:creationId xmlns:a16="http://schemas.microsoft.com/office/drawing/2014/main" id="{48FBC4F2-029C-1CFB-C9C4-7EC7B1C62B31}"/>
              </a:ext>
            </a:extLst>
          </p:cNvPr>
          <p:cNvPicPr>
            <a:picLocks noChangeAspect="1"/>
          </p:cNvPicPr>
          <p:nvPr/>
        </p:nvPicPr>
        <p:blipFill>
          <a:blip r:embed="rId3"/>
          <a:stretch>
            <a:fillRect/>
          </a:stretch>
        </p:blipFill>
        <p:spPr>
          <a:xfrm>
            <a:off x="3859386" y="3898886"/>
            <a:ext cx="487722" cy="499915"/>
          </a:xfrm>
          <a:prstGeom prst="rect">
            <a:avLst/>
          </a:prstGeom>
        </p:spPr>
      </p:pic>
      <p:pic>
        <p:nvPicPr>
          <p:cNvPr id="9" name="Afbeelding 8">
            <a:extLst>
              <a:ext uri="{FF2B5EF4-FFF2-40B4-BE49-F238E27FC236}">
                <a16:creationId xmlns:a16="http://schemas.microsoft.com/office/drawing/2014/main" id="{743C3C7B-914D-2FFD-BEAB-98B8A180A55C}"/>
              </a:ext>
            </a:extLst>
          </p:cNvPr>
          <p:cNvPicPr>
            <a:picLocks noChangeAspect="1"/>
          </p:cNvPicPr>
          <p:nvPr/>
        </p:nvPicPr>
        <p:blipFill>
          <a:blip r:embed="rId4"/>
          <a:stretch>
            <a:fillRect/>
          </a:stretch>
        </p:blipFill>
        <p:spPr>
          <a:xfrm>
            <a:off x="9199486" y="873097"/>
            <a:ext cx="621846" cy="768163"/>
          </a:xfrm>
          <a:prstGeom prst="rect">
            <a:avLst/>
          </a:prstGeom>
        </p:spPr>
      </p:pic>
    </p:spTree>
    <p:extLst>
      <p:ext uri="{BB962C8B-B14F-4D97-AF65-F5344CB8AC3E}">
        <p14:creationId xmlns:p14="http://schemas.microsoft.com/office/powerpoint/2010/main" val="3978765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Timing stand van zaken</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741547"/>
            <a:ext cx="11449050" cy="4159036"/>
          </a:xfrm>
        </p:spPr>
        <p:txBody>
          <a:bodyPr/>
          <a:lstStyle/>
          <a:p>
            <a:r>
              <a:rPr lang="nl-BE"/>
              <a:t>18 september: GO/NO GO</a:t>
            </a:r>
          </a:p>
          <a:p>
            <a:r>
              <a:rPr lang="nl-BE"/>
              <a:t>18 – 22 september: feitelijke migratie van alle data</a:t>
            </a:r>
          </a:p>
          <a:p>
            <a:pPr marL="0" indent="0">
              <a:buNone/>
            </a:pPr>
            <a:endParaRPr lang="nl-BE"/>
          </a:p>
          <a:p>
            <a:pPr marL="0" indent="0">
              <a:buNone/>
            </a:pPr>
            <a:r>
              <a:rPr lang="nl-BE" u="sng"/>
              <a:t>HARDE FREEZE </a:t>
            </a:r>
            <a:r>
              <a:rPr lang="nl-BE" b="0" i="0">
                <a:solidFill>
                  <a:srgbClr val="000000"/>
                </a:solidFill>
                <a:effectLst/>
                <a:latin typeface="Times New Roman" panose="02020603050405020304" pitchFamily="18" charset="0"/>
              </a:rPr>
              <a:t>  </a:t>
            </a:r>
            <a:endParaRPr lang="nl-BE"/>
          </a:p>
          <a:p>
            <a:pPr marL="0" indent="0">
              <a:buNone/>
            </a:pPr>
            <a:r>
              <a:rPr lang="nl-BE"/>
              <a:t>Impact eindgebruiker</a:t>
            </a:r>
          </a:p>
          <a:p>
            <a:pPr lvl="1"/>
            <a:r>
              <a:rPr lang="nl-BE"/>
              <a:t>Tijdelijke vertraging in het behandelen van rapporteringsvragen  </a:t>
            </a:r>
          </a:p>
          <a:p>
            <a:pPr lvl="1"/>
            <a:r>
              <a:rPr lang="nl-BE"/>
              <a:t>Blokkerende bugs, wettelijke aanpassingen en parlementaire vragen </a:t>
            </a:r>
            <a:r>
              <a:rPr lang="nl-BE" u="sng"/>
              <a:t>niet</a:t>
            </a:r>
            <a:r>
              <a:rPr lang="nl-BE"/>
              <a:t> mogelijk</a:t>
            </a:r>
          </a:p>
          <a:p>
            <a:pPr lvl="1"/>
            <a:r>
              <a:rPr lang="nl-BE"/>
              <a:t>Steeds mogelijk om rapporten uit te voeren en te raadplegen</a:t>
            </a:r>
          </a:p>
          <a:p>
            <a:pPr lvl="1"/>
            <a:r>
              <a:rPr lang="nl-BE"/>
              <a:t>Continuering huidige omgeving</a:t>
            </a:r>
          </a:p>
          <a:p>
            <a:pPr marL="0" indent="0">
              <a:buNone/>
            </a:pPr>
            <a:endParaRPr lang="nl-BE"/>
          </a:p>
          <a:p>
            <a:pPr marL="0" indent="0">
              <a:buNone/>
            </a:pPr>
            <a:endParaRPr lang="nl-BE"/>
          </a:p>
          <a:p>
            <a:endParaRPr lang="nl-BE"/>
          </a:p>
          <a:p>
            <a:endParaRPr lang="nl-BE"/>
          </a:p>
          <a:p>
            <a:endParaRPr lang="nl-BE"/>
          </a:p>
          <a:p>
            <a:pPr marL="0" indent="0">
              <a:buNone/>
            </a:pPr>
            <a:r>
              <a:rPr lang="nl-BE"/>
              <a:t> </a:t>
            </a:r>
          </a:p>
          <a:p>
            <a:endParaRPr lang="nl-BE"/>
          </a:p>
          <a:p>
            <a:endParaRPr lang="nl-BE"/>
          </a:p>
          <a:p>
            <a:endParaRPr lang="nl-BE"/>
          </a:p>
          <a:p>
            <a:endParaRPr lang="nl-BE"/>
          </a:p>
        </p:txBody>
      </p:sp>
      <p:sp>
        <p:nvSpPr>
          <p:cNvPr id="5" name="Ovaal 4">
            <a:extLst>
              <a:ext uri="{FF2B5EF4-FFF2-40B4-BE49-F238E27FC236}">
                <a16:creationId xmlns:a16="http://schemas.microsoft.com/office/drawing/2014/main" id="{762EEB84-68D1-9402-5489-47A0FAD031E6}"/>
              </a:ext>
            </a:extLst>
          </p:cNvPr>
          <p:cNvSpPr/>
          <p:nvPr/>
        </p:nvSpPr>
        <p:spPr>
          <a:xfrm>
            <a:off x="3665502" y="2811291"/>
            <a:ext cx="875490" cy="846307"/>
          </a:xfrm>
          <a:prstGeom prst="ellipse">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8" name="Afbeelding 7">
            <a:extLst>
              <a:ext uri="{FF2B5EF4-FFF2-40B4-BE49-F238E27FC236}">
                <a16:creationId xmlns:a16="http://schemas.microsoft.com/office/drawing/2014/main" id="{48FBC4F2-029C-1CFB-C9C4-7EC7B1C62B31}"/>
              </a:ext>
            </a:extLst>
          </p:cNvPr>
          <p:cNvPicPr>
            <a:picLocks noChangeAspect="1"/>
          </p:cNvPicPr>
          <p:nvPr/>
        </p:nvPicPr>
        <p:blipFill>
          <a:blip r:embed="rId3"/>
          <a:stretch>
            <a:fillRect/>
          </a:stretch>
        </p:blipFill>
        <p:spPr>
          <a:xfrm>
            <a:off x="3859386" y="2984486"/>
            <a:ext cx="487722" cy="499915"/>
          </a:xfrm>
          <a:prstGeom prst="rect">
            <a:avLst/>
          </a:prstGeom>
        </p:spPr>
      </p:pic>
      <p:pic>
        <p:nvPicPr>
          <p:cNvPr id="4" name="Afbeelding 3">
            <a:extLst>
              <a:ext uri="{FF2B5EF4-FFF2-40B4-BE49-F238E27FC236}">
                <a16:creationId xmlns:a16="http://schemas.microsoft.com/office/drawing/2014/main" id="{9074EBC3-03D9-22E2-7D49-9E28823BC209}"/>
              </a:ext>
            </a:extLst>
          </p:cNvPr>
          <p:cNvPicPr>
            <a:picLocks noChangeAspect="1"/>
          </p:cNvPicPr>
          <p:nvPr/>
        </p:nvPicPr>
        <p:blipFill>
          <a:blip r:embed="rId4"/>
          <a:stretch>
            <a:fillRect/>
          </a:stretch>
        </p:blipFill>
        <p:spPr>
          <a:xfrm>
            <a:off x="9199485" y="901361"/>
            <a:ext cx="621846" cy="768163"/>
          </a:xfrm>
          <a:prstGeom prst="rect">
            <a:avLst/>
          </a:prstGeom>
        </p:spPr>
      </p:pic>
    </p:spTree>
    <p:extLst>
      <p:ext uri="{BB962C8B-B14F-4D97-AF65-F5344CB8AC3E}">
        <p14:creationId xmlns:p14="http://schemas.microsoft.com/office/powerpoint/2010/main" val="265775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Timing stand van zaken</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741547"/>
            <a:ext cx="11449050" cy="4159036"/>
          </a:xfrm>
        </p:spPr>
        <p:txBody>
          <a:bodyPr vert="horz" lIns="0" tIns="0" rIns="0" bIns="45720" rtlCol="0" anchor="t">
            <a:noAutofit/>
          </a:bodyPr>
          <a:lstStyle/>
          <a:p>
            <a:pPr marL="287655" indent="-287655"/>
            <a:r>
              <a:rPr lang="nl-BE"/>
              <a:t>22 september 16.00 uur tot en met 25 september (concreet tijdstip nader te bepalen): </a:t>
            </a:r>
            <a:r>
              <a:rPr lang="nl-BE" err="1"/>
              <a:t>Cognos</a:t>
            </a:r>
            <a:r>
              <a:rPr lang="nl-BE"/>
              <a:t> productieomgeving </a:t>
            </a:r>
            <a:r>
              <a:rPr lang="nl-BE" err="1"/>
              <a:t>onbeschikbaar</a:t>
            </a:r>
            <a:endParaRPr lang="nl-BE"/>
          </a:p>
          <a:p>
            <a:pPr marL="0" indent="0">
              <a:buNone/>
            </a:pPr>
            <a:r>
              <a:rPr lang="nl-BE"/>
              <a:t>  Noodplan in opmaak</a:t>
            </a:r>
          </a:p>
          <a:p>
            <a:pPr marL="287655" indent="-287655"/>
            <a:r>
              <a:rPr lang="nl-BE"/>
              <a:t>25 september: GO LIVE</a:t>
            </a:r>
          </a:p>
          <a:p>
            <a:pPr marL="0" indent="0">
              <a:buNone/>
            </a:pPr>
            <a:endParaRPr lang="nl-BE" sz="1000"/>
          </a:p>
          <a:p>
            <a:pPr marL="0" indent="0">
              <a:buNone/>
            </a:pPr>
            <a:endParaRPr lang="nl-BE" sz="1000"/>
          </a:p>
          <a:p>
            <a:pPr marL="287655" indent="-287655"/>
            <a:r>
              <a:rPr lang="nl-BE"/>
              <a:t>Oktober: nazorgperiode</a:t>
            </a:r>
          </a:p>
          <a:p>
            <a:pPr marL="287655" indent="-287655"/>
            <a:r>
              <a:rPr lang="nl-BE" sz="2800"/>
              <a:t>9 november: IPS </a:t>
            </a:r>
            <a:r>
              <a:rPr lang="nl-BE" sz="2800" err="1"/>
              <a:t>Cognos</a:t>
            </a:r>
            <a:r>
              <a:rPr lang="nl-BE" sz="2800"/>
              <a:t> release Q3 2023 in de nieuwe </a:t>
            </a:r>
            <a:r>
              <a:rPr lang="nl-BE" sz="2800" err="1"/>
              <a:t>Azure</a:t>
            </a:r>
            <a:r>
              <a:rPr lang="nl-BE" sz="2800"/>
              <a:t> omgeving</a:t>
            </a:r>
          </a:p>
          <a:p>
            <a:pPr marL="287655" indent="-287655"/>
            <a:r>
              <a:rPr lang="nl-BE"/>
              <a:t>November: reguliere werking behandeling rapporteringsvragen </a:t>
            </a:r>
          </a:p>
          <a:p>
            <a:pPr marL="287655" indent="-287655"/>
            <a:endParaRPr lang="nl-BE" sz="2800"/>
          </a:p>
          <a:p>
            <a:pPr marL="0" indent="0">
              <a:buNone/>
            </a:pPr>
            <a:r>
              <a:rPr lang="nl-BE"/>
              <a:t>Alles verloopt momenteel volgens het vastgeklikt tijdspad</a:t>
            </a:r>
            <a:endParaRPr lang="nl-BE" sz="2800"/>
          </a:p>
          <a:p>
            <a:pPr marL="287655" indent="-287655"/>
            <a:endParaRPr lang="nl-BE"/>
          </a:p>
          <a:p>
            <a:pPr marL="287655" indent="-287655"/>
            <a:endParaRPr lang="nl-BE"/>
          </a:p>
          <a:p>
            <a:pPr marL="287655" indent="-287655"/>
            <a:endParaRPr lang="nl-BE"/>
          </a:p>
          <a:p>
            <a:pPr marL="0" indent="0">
              <a:buNone/>
            </a:pPr>
            <a:endParaRPr lang="nl-BE"/>
          </a:p>
          <a:p>
            <a:pPr marL="0" indent="0">
              <a:buNone/>
            </a:pPr>
            <a:endParaRPr lang="nl-BE"/>
          </a:p>
          <a:p>
            <a:pPr marL="0" indent="0">
              <a:buNone/>
            </a:pPr>
            <a:endParaRPr lang="nl-BE"/>
          </a:p>
          <a:p>
            <a:pPr marL="287655" indent="-287655"/>
            <a:endParaRPr lang="nl-BE"/>
          </a:p>
          <a:p>
            <a:pPr marL="287655" indent="-287655"/>
            <a:endParaRPr lang="nl-BE"/>
          </a:p>
          <a:p>
            <a:pPr marL="287655" indent="-287655"/>
            <a:endParaRPr lang="nl-BE"/>
          </a:p>
          <a:p>
            <a:pPr marL="0" indent="0">
              <a:buNone/>
            </a:pPr>
            <a:endParaRPr lang="nl-BE"/>
          </a:p>
          <a:p>
            <a:pPr marL="287655" indent="-287655"/>
            <a:endParaRPr lang="nl-BE"/>
          </a:p>
          <a:p>
            <a:pPr marL="287655" indent="-287655"/>
            <a:endParaRPr lang="nl-BE"/>
          </a:p>
          <a:p>
            <a:pPr marL="287655" indent="-287655"/>
            <a:endParaRPr lang="nl-BE"/>
          </a:p>
          <a:p>
            <a:pPr marL="287655" indent="-287655"/>
            <a:endParaRPr lang="nl-BE"/>
          </a:p>
        </p:txBody>
      </p:sp>
      <p:pic>
        <p:nvPicPr>
          <p:cNvPr id="4" name="Afbeelding 3">
            <a:extLst>
              <a:ext uri="{FF2B5EF4-FFF2-40B4-BE49-F238E27FC236}">
                <a16:creationId xmlns:a16="http://schemas.microsoft.com/office/drawing/2014/main" id="{5DC9CBC1-205A-279D-CC62-46B5C3F5C62B}"/>
              </a:ext>
            </a:extLst>
          </p:cNvPr>
          <p:cNvPicPr>
            <a:picLocks noChangeAspect="1"/>
          </p:cNvPicPr>
          <p:nvPr/>
        </p:nvPicPr>
        <p:blipFill>
          <a:blip r:embed="rId2"/>
          <a:stretch>
            <a:fillRect/>
          </a:stretch>
        </p:blipFill>
        <p:spPr>
          <a:xfrm>
            <a:off x="4174594" y="2536078"/>
            <a:ext cx="877900" cy="847417"/>
          </a:xfrm>
          <a:prstGeom prst="rect">
            <a:avLst/>
          </a:prstGeom>
        </p:spPr>
      </p:pic>
      <p:pic>
        <p:nvPicPr>
          <p:cNvPr id="6" name="Afbeelding 5">
            <a:extLst>
              <a:ext uri="{FF2B5EF4-FFF2-40B4-BE49-F238E27FC236}">
                <a16:creationId xmlns:a16="http://schemas.microsoft.com/office/drawing/2014/main" id="{9F529559-90FB-C9A1-86CC-09FA81DD54F5}"/>
              </a:ext>
            </a:extLst>
          </p:cNvPr>
          <p:cNvPicPr>
            <a:picLocks noChangeAspect="1"/>
          </p:cNvPicPr>
          <p:nvPr/>
        </p:nvPicPr>
        <p:blipFill>
          <a:blip r:embed="rId3"/>
          <a:stretch>
            <a:fillRect/>
          </a:stretch>
        </p:blipFill>
        <p:spPr>
          <a:xfrm>
            <a:off x="4314622" y="2660865"/>
            <a:ext cx="597845" cy="597845"/>
          </a:xfrm>
          <a:prstGeom prst="rect">
            <a:avLst/>
          </a:prstGeom>
        </p:spPr>
      </p:pic>
      <p:pic>
        <p:nvPicPr>
          <p:cNvPr id="7" name="Afbeelding 6">
            <a:extLst>
              <a:ext uri="{FF2B5EF4-FFF2-40B4-BE49-F238E27FC236}">
                <a16:creationId xmlns:a16="http://schemas.microsoft.com/office/drawing/2014/main" id="{EF1853E6-A008-E833-0146-396BE3E42085}"/>
              </a:ext>
            </a:extLst>
          </p:cNvPr>
          <p:cNvPicPr>
            <a:picLocks noChangeAspect="1"/>
          </p:cNvPicPr>
          <p:nvPr/>
        </p:nvPicPr>
        <p:blipFill>
          <a:blip r:embed="rId4"/>
          <a:stretch>
            <a:fillRect/>
          </a:stretch>
        </p:blipFill>
        <p:spPr>
          <a:xfrm>
            <a:off x="9206434" y="872072"/>
            <a:ext cx="620596" cy="769188"/>
          </a:xfrm>
          <a:prstGeom prst="rect">
            <a:avLst/>
          </a:prstGeom>
        </p:spPr>
      </p:pic>
    </p:spTree>
    <p:extLst>
      <p:ext uri="{BB962C8B-B14F-4D97-AF65-F5344CB8AC3E}">
        <p14:creationId xmlns:p14="http://schemas.microsoft.com/office/powerpoint/2010/main" val="2948059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Communicatie</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a:xfrm>
            <a:off x="371475" y="1741547"/>
            <a:ext cx="11449050" cy="4159036"/>
          </a:xfrm>
        </p:spPr>
        <p:txBody>
          <a:bodyPr/>
          <a:lstStyle/>
          <a:p>
            <a:r>
              <a:rPr lang="nl-BE"/>
              <a:t>26 april: Vlimpersflits</a:t>
            </a:r>
          </a:p>
          <a:p>
            <a:r>
              <a:rPr lang="nl-BE" sz="2800"/>
              <a:t>28 april: nieuwsbericht voor de HR-doelgroep</a:t>
            </a:r>
          </a:p>
          <a:p>
            <a:r>
              <a:rPr lang="nl-BE" sz="2800"/>
              <a:t>9 mei: toelichting op het HR-infonetwerk</a:t>
            </a:r>
          </a:p>
          <a:p>
            <a:r>
              <a:rPr lang="nl-BE"/>
              <a:t>Opvolging project via</a:t>
            </a:r>
          </a:p>
          <a:p>
            <a:pPr lvl="1"/>
            <a:r>
              <a:rPr lang="nl-NL">
                <a:hlinkClick r:id="rId2"/>
              </a:rPr>
              <a:t>Migratie en upgrade van Cognos | Vlaanderen.be</a:t>
            </a:r>
            <a:endParaRPr lang="nl-BE"/>
          </a:p>
          <a:p>
            <a:pPr lvl="1"/>
            <a:r>
              <a:rPr lang="nl-NL">
                <a:hlinkClick r:id="rId3"/>
              </a:rPr>
              <a:t>Vlaamse overheid - Agentschap overheidspersoneel (vlaanderen.be)</a:t>
            </a:r>
            <a:endParaRPr lang="nl-BE" sz="2800"/>
          </a:p>
          <a:p>
            <a:r>
              <a:rPr lang="nl-BE"/>
              <a:t>Standaardantwoord nieuw gelogde Schakelcases specialisme rapportering</a:t>
            </a:r>
          </a:p>
          <a:p>
            <a:endParaRPr lang="nl-BE"/>
          </a:p>
          <a:p>
            <a:endParaRPr lang="nl-BE"/>
          </a:p>
          <a:p>
            <a:endParaRPr lang="nl-BE"/>
          </a:p>
          <a:p>
            <a:endParaRPr lang="nl-BE"/>
          </a:p>
          <a:p>
            <a:pPr marL="0" indent="0">
              <a:buNone/>
            </a:pPr>
            <a:endParaRPr lang="nl-BE"/>
          </a:p>
          <a:p>
            <a:pPr marL="0" indent="0">
              <a:buNone/>
            </a:pPr>
            <a:endParaRPr lang="nl-BE"/>
          </a:p>
          <a:p>
            <a:pPr marL="0" indent="0">
              <a:buNone/>
            </a:pPr>
            <a:endParaRPr lang="nl-BE"/>
          </a:p>
          <a:p>
            <a:endParaRPr lang="nl-BE"/>
          </a:p>
          <a:p>
            <a:endParaRPr lang="nl-BE"/>
          </a:p>
          <a:p>
            <a:endParaRPr lang="nl-BE"/>
          </a:p>
          <a:p>
            <a:pPr marL="0" indent="0">
              <a:buNone/>
            </a:pPr>
            <a:r>
              <a:rPr lang="nl-BE"/>
              <a:t> </a:t>
            </a:r>
          </a:p>
          <a:p>
            <a:endParaRPr lang="nl-BE"/>
          </a:p>
          <a:p>
            <a:endParaRPr lang="nl-BE"/>
          </a:p>
          <a:p>
            <a:endParaRPr lang="nl-BE"/>
          </a:p>
          <a:p>
            <a:endParaRPr lang="nl-BE"/>
          </a:p>
        </p:txBody>
      </p:sp>
      <p:pic>
        <p:nvPicPr>
          <p:cNvPr id="5" name="Afbeelding 4">
            <a:extLst>
              <a:ext uri="{FF2B5EF4-FFF2-40B4-BE49-F238E27FC236}">
                <a16:creationId xmlns:a16="http://schemas.microsoft.com/office/drawing/2014/main" id="{EC4D1AFB-92A7-592C-D97B-1575EC4F81F2}"/>
              </a:ext>
            </a:extLst>
          </p:cNvPr>
          <p:cNvPicPr>
            <a:picLocks noChangeAspect="1"/>
          </p:cNvPicPr>
          <p:nvPr/>
        </p:nvPicPr>
        <p:blipFill>
          <a:blip r:embed="rId4"/>
          <a:stretch>
            <a:fillRect/>
          </a:stretch>
        </p:blipFill>
        <p:spPr>
          <a:xfrm>
            <a:off x="8128411" y="789968"/>
            <a:ext cx="765206" cy="851292"/>
          </a:xfrm>
          <a:prstGeom prst="rect">
            <a:avLst/>
          </a:prstGeom>
        </p:spPr>
      </p:pic>
      <p:pic>
        <p:nvPicPr>
          <p:cNvPr id="7" name="Afbeelding 6">
            <a:extLst>
              <a:ext uri="{FF2B5EF4-FFF2-40B4-BE49-F238E27FC236}">
                <a16:creationId xmlns:a16="http://schemas.microsoft.com/office/drawing/2014/main" id="{40E1673A-9253-231B-B962-80428D9B4F30}"/>
              </a:ext>
            </a:extLst>
          </p:cNvPr>
          <p:cNvPicPr>
            <a:picLocks noChangeAspect="1"/>
          </p:cNvPicPr>
          <p:nvPr/>
        </p:nvPicPr>
        <p:blipFill>
          <a:blip r:embed="rId5"/>
          <a:stretch>
            <a:fillRect/>
          </a:stretch>
        </p:blipFill>
        <p:spPr>
          <a:xfrm>
            <a:off x="1989849" y="4596783"/>
            <a:ext cx="8212301" cy="1969387"/>
          </a:xfrm>
          <a:prstGeom prst="rect">
            <a:avLst/>
          </a:prstGeom>
        </p:spPr>
      </p:pic>
    </p:spTree>
    <p:extLst>
      <p:ext uri="{BB962C8B-B14F-4D97-AF65-F5344CB8AC3E}">
        <p14:creationId xmlns:p14="http://schemas.microsoft.com/office/powerpoint/2010/main" val="2426094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148042D-F34C-85ED-C972-874B53E373E9}"/>
              </a:ext>
            </a:extLst>
          </p:cNvPr>
          <p:cNvPicPr>
            <a:picLocks noGrp="1" noChangeAspect="1"/>
          </p:cNvPicPr>
          <p:nvPr>
            <p:ph type="pic" sz="quarter" idx="13"/>
          </p:nvPr>
        </p:nvPicPr>
        <p:blipFill>
          <a:blip r:embed="rId2"/>
          <a:srcRect t="23037" b="23037"/>
          <a:stretch/>
        </p:blipFill>
        <p:spPr/>
      </p:pic>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a:xfrm>
            <a:off x="267365" y="-754896"/>
            <a:ext cx="11652003" cy="1786945"/>
          </a:xfrm>
        </p:spPr>
        <p:txBody>
          <a:bodyPr/>
          <a:lstStyle/>
          <a:p>
            <a:r>
              <a:rPr lang="nl-NL" sz="4000" b="1" dirty="0">
                <a:latin typeface="Arial"/>
                <a:cs typeface="Arial"/>
              </a:rPr>
              <a:t>Onderbouwd HR-beleid in de Vlaamse overheid</a:t>
            </a:r>
            <a:endParaRPr lang="en-US" b="1" dirty="0"/>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p:txBody>
          <a:bodyPr/>
          <a:lstStyle/>
          <a:p>
            <a:fld id="{9DF3057E-9F98-47DF-8807-EEA96C08489C}" type="datetime1">
              <a:rPr lang="nl-BE" smtClean="0"/>
              <a:t>9/05/2023</a:t>
            </a:fld>
            <a:endParaRPr lang="nl-BE"/>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a:xfrm>
            <a:off x="982746" y="1970317"/>
            <a:ext cx="6344840" cy="316637"/>
          </a:xfrm>
        </p:spPr>
        <p:txBody>
          <a:bodyPr vert="horz" lIns="0" tIns="0" rIns="0" bIns="45720" rtlCol="0" anchor="t">
            <a:noAutofit/>
          </a:bodyPr>
          <a:lstStyle/>
          <a:p>
            <a:r>
              <a:rPr lang="en-GB" sz="2400" b="1" dirty="0">
                <a:latin typeface="Calibri Light"/>
                <a:cs typeface="Calibri Light"/>
              </a:rPr>
              <a:t>Prof. </a:t>
            </a:r>
            <a:r>
              <a:rPr lang="en-GB" sz="2400" b="1" err="1">
                <a:latin typeface="Calibri Light"/>
                <a:cs typeface="Calibri Light"/>
              </a:rPr>
              <a:t>dr.</a:t>
            </a:r>
            <a:r>
              <a:rPr lang="en-GB" sz="2400" b="1" dirty="0">
                <a:latin typeface="Calibri Light"/>
                <a:cs typeface="Calibri Light"/>
              </a:rPr>
              <a:t> Annie </a:t>
            </a:r>
            <a:r>
              <a:rPr lang="en-GB" sz="2400" b="1" err="1">
                <a:latin typeface="Calibri Light"/>
                <a:cs typeface="Calibri Light"/>
              </a:rPr>
              <a:t>Hondeghem</a:t>
            </a:r>
            <a:r>
              <a:rPr lang="en-GB" sz="2400" b="1" dirty="0">
                <a:latin typeface="Calibri Light"/>
                <a:cs typeface="Calibri Light"/>
              </a:rPr>
              <a:t>, KU LEUVEN</a:t>
            </a:r>
            <a:endParaRPr lang="en-US" dirty="0" err="1"/>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a:xfrm>
            <a:off x="982746" y="2408750"/>
            <a:ext cx="6344840" cy="316637"/>
          </a:xfrm>
        </p:spPr>
        <p:txBody>
          <a:bodyPr vert="horz" lIns="0" tIns="0" rIns="0" bIns="45720" rtlCol="0" anchor="t">
            <a:noAutofit/>
          </a:bodyPr>
          <a:lstStyle/>
          <a:p>
            <a:r>
              <a:rPr lang="nl-BE" sz="2400" b="1" dirty="0">
                <a:latin typeface="Calibri Light"/>
                <a:cs typeface="Calibri Light"/>
              </a:rPr>
              <a:t>Lisa Maertens</a:t>
            </a:r>
            <a:endParaRPr lang="en-US" dirty="0"/>
          </a:p>
        </p:txBody>
      </p:sp>
    </p:spTree>
    <p:extLst>
      <p:ext uri="{BB962C8B-B14F-4D97-AF65-F5344CB8AC3E}">
        <p14:creationId xmlns:p14="http://schemas.microsoft.com/office/powerpoint/2010/main" val="1092821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575998" y="1080000"/>
            <a:ext cx="11616001" cy="4024798"/>
          </a:xfrm>
        </p:spPr>
        <p:txBody>
          <a:bodyPr/>
          <a:lstStyle/>
          <a:p>
            <a:r>
              <a:rPr lang="nl-NL"/>
              <a:t>Onderbouwd HR-beleid in de Vlaamse overheid</a:t>
            </a:r>
          </a:p>
        </p:txBody>
      </p:sp>
      <p:sp>
        <p:nvSpPr>
          <p:cNvPr id="9" name="Ondertitel 8"/>
          <p:cNvSpPr>
            <a:spLocks noGrp="1"/>
          </p:cNvSpPr>
          <p:nvPr>
            <p:ph type="subTitle" idx="1"/>
          </p:nvPr>
        </p:nvSpPr>
        <p:spPr/>
        <p:txBody>
          <a:bodyPr/>
          <a:lstStyle/>
          <a:p>
            <a:r>
              <a:rPr lang="nl-NL"/>
              <a:t>Dra. Lisa Maertens</a:t>
            </a:r>
          </a:p>
        </p:txBody>
      </p:sp>
    </p:spTree>
    <p:extLst>
      <p:ext uri="{BB962C8B-B14F-4D97-AF65-F5344CB8AC3E}">
        <p14:creationId xmlns:p14="http://schemas.microsoft.com/office/powerpoint/2010/main" val="2778423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8A385-FB33-4DCF-9F9C-4D2655553A43}"/>
              </a:ext>
            </a:extLst>
          </p:cNvPr>
          <p:cNvSpPr>
            <a:spLocks noGrp="1"/>
          </p:cNvSpPr>
          <p:nvPr>
            <p:ph type="title"/>
          </p:nvPr>
        </p:nvSpPr>
        <p:spPr/>
        <p:txBody>
          <a:bodyPr>
            <a:normAutofit fontScale="90000"/>
          </a:bodyPr>
          <a:lstStyle/>
          <a:p>
            <a:r>
              <a:rPr lang="nl-BE" sz="4200"/>
              <a:t>Steunpunt Bestuurlijke Vernieuwing 2021-2025</a:t>
            </a:r>
          </a:p>
        </p:txBody>
      </p:sp>
      <p:sp>
        <p:nvSpPr>
          <p:cNvPr id="3" name="Tijdelijke aanduiding voor inhoud 2">
            <a:extLst>
              <a:ext uri="{FF2B5EF4-FFF2-40B4-BE49-F238E27FC236}">
                <a16:creationId xmlns:a16="http://schemas.microsoft.com/office/drawing/2014/main" id="{8FDE6694-A209-4DA8-AFCE-BBB6130EF661}"/>
              </a:ext>
            </a:extLst>
          </p:cNvPr>
          <p:cNvSpPr>
            <a:spLocks noGrp="1"/>
          </p:cNvSpPr>
          <p:nvPr>
            <p:ph idx="1"/>
          </p:nvPr>
        </p:nvSpPr>
        <p:spPr/>
        <p:txBody>
          <a:bodyPr>
            <a:normAutofit/>
          </a:bodyPr>
          <a:lstStyle/>
          <a:p>
            <a:pPr marL="0" indent="0">
              <a:lnSpc>
                <a:spcPct val="100000"/>
              </a:lnSpc>
              <a:buNone/>
            </a:pPr>
            <a:r>
              <a:rPr lang="nl-BE" b="1">
                <a:solidFill>
                  <a:srgbClr val="000000"/>
                </a:solidFill>
                <a:latin typeface="Calibri Light" panose="020F0302020204030204" pitchFamily="34" charset="0"/>
                <a:cs typeface="Calibri Light" panose="020F0302020204030204" pitchFamily="34" charset="0"/>
              </a:rPr>
              <a:t>Wat</a:t>
            </a:r>
          </a:p>
          <a:p>
            <a:r>
              <a:rPr lang="nl-BE" sz="2400" b="0" i="0">
                <a:solidFill>
                  <a:srgbClr val="161515"/>
                </a:solidFill>
                <a:effectLst/>
                <a:latin typeface="Calibri Light" panose="020F0302020204030204" pitchFamily="34" charset="0"/>
                <a:cs typeface="Calibri Light" panose="020F0302020204030204" pitchFamily="34" charset="0"/>
              </a:rPr>
              <a:t>Consortium van bestuurskundige onderzoekers bij Vlaamse academische instellingen (KU Leuven, Universiteit Gent, Universiteit Hasselt, Universiteit Antwerpen)</a:t>
            </a:r>
            <a:endParaRPr lang="nl-BE" sz="2400" b="1">
              <a:effectLst/>
              <a:latin typeface="Calibri Light" panose="020F0302020204030204" pitchFamily="34" charset="0"/>
              <a:cs typeface="Calibri Light" panose="020F0302020204030204" pitchFamily="34" charset="0"/>
            </a:endParaRPr>
          </a:p>
          <a:p>
            <a:pPr marL="0" indent="0">
              <a:buNone/>
            </a:pPr>
            <a:endParaRPr lang="nl-BE" b="1">
              <a:solidFill>
                <a:srgbClr val="000000"/>
              </a:solidFill>
              <a:effectLst/>
              <a:latin typeface="Calibri Light" panose="020F0302020204030204" pitchFamily="34" charset="0"/>
              <a:cs typeface="Calibri Light" panose="020F0302020204030204" pitchFamily="34" charset="0"/>
            </a:endParaRPr>
          </a:p>
          <a:p>
            <a:pPr marL="0" indent="0">
              <a:buNone/>
            </a:pPr>
            <a:r>
              <a:rPr lang="nl-BE" b="1">
                <a:solidFill>
                  <a:srgbClr val="000000"/>
                </a:solidFill>
                <a:effectLst/>
                <a:latin typeface="Calibri Light" panose="020F0302020204030204" pitchFamily="34" charset="0"/>
                <a:cs typeface="Calibri Light" panose="020F0302020204030204" pitchFamily="34" charset="0"/>
              </a:rPr>
              <a:t>Missie</a:t>
            </a:r>
            <a:endParaRPr lang="nl-BE" b="1">
              <a:effectLst/>
              <a:latin typeface="Calibri Light" panose="020F0302020204030204" pitchFamily="34" charset="0"/>
              <a:cs typeface="Calibri Light" panose="020F0302020204030204" pitchFamily="34" charset="0"/>
            </a:endParaRPr>
          </a:p>
          <a:p>
            <a:r>
              <a:rPr lang="nl-BE" sz="2400" b="0" i="0">
                <a:effectLst/>
                <a:latin typeface="Calibri Light" panose="020F0302020204030204" pitchFamily="34" charset="0"/>
                <a:cs typeface="Calibri Light" panose="020F0302020204030204" pitchFamily="34" charset="0"/>
              </a:rPr>
              <a:t>Op flexibele en interactieve manier </a:t>
            </a:r>
            <a:r>
              <a:rPr lang="nl-BE" sz="2400" b="1" i="0">
                <a:effectLst/>
                <a:latin typeface="Calibri Light" panose="020F0302020204030204" pitchFamily="34" charset="0"/>
                <a:cs typeface="Calibri Light" panose="020F0302020204030204" pitchFamily="34" charset="0"/>
              </a:rPr>
              <a:t>wetenschappelijk onderzoek </a:t>
            </a:r>
            <a:r>
              <a:rPr lang="nl-BE" sz="2400" b="0" i="0">
                <a:effectLst/>
                <a:latin typeface="Calibri Light" panose="020F0302020204030204" pitchFamily="34" charset="0"/>
                <a:cs typeface="Calibri Light" panose="020F0302020204030204" pitchFamily="34" charset="0"/>
              </a:rPr>
              <a:t>voeren ter ondersteuning van de </a:t>
            </a:r>
            <a:r>
              <a:rPr lang="nl-BE" sz="2400" b="1" i="0">
                <a:effectLst/>
                <a:latin typeface="Calibri Light" panose="020F0302020204030204" pitchFamily="34" charset="0"/>
                <a:cs typeface="Calibri Light" panose="020F0302020204030204" pitchFamily="34" charset="0"/>
              </a:rPr>
              <a:t>beleidsvoorbereiding</a:t>
            </a:r>
            <a:r>
              <a:rPr lang="nl-BE" sz="2400" b="0" i="0">
                <a:effectLst/>
                <a:latin typeface="Calibri Light" panose="020F0302020204030204" pitchFamily="34" charset="0"/>
                <a:cs typeface="Calibri Light" panose="020F0302020204030204" pitchFamily="34" charset="0"/>
              </a:rPr>
              <a:t>, </a:t>
            </a:r>
            <a:r>
              <a:rPr lang="nl-BE" sz="2400" b="1" i="0">
                <a:effectLst/>
                <a:latin typeface="Calibri Light" panose="020F0302020204030204" pitchFamily="34" charset="0"/>
                <a:cs typeface="Calibri Light" panose="020F0302020204030204" pitchFamily="34" charset="0"/>
              </a:rPr>
              <a:t>uitvoering </a:t>
            </a:r>
            <a:r>
              <a:rPr lang="nl-BE" sz="2400" b="0" i="0">
                <a:effectLst/>
                <a:latin typeface="Calibri Light" panose="020F0302020204030204" pitchFamily="34" charset="0"/>
                <a:cs typeface="Calibri Light" panose="020F0302020204030204" pitchFamily="34" charset="0"/>
              </a:rPr>
              <a:t>en </a:t>
            </a:r>
            <a:r>
              <a:rPr lang="nl-BE" sz="2400" b="1" i="0">
                <a:effectLst/>
                <a:latin typeface="Calibri Light" panose="020F0302020204030204" pitchFamily="34" charset="0"/>
                <a:cs typeface="Calibri Light" panose="020F0302020204030204" pitchFamily="34" charset="0"/>
              </a:rPr>
              <a:t>evaluatie</a:t>
            </a:r>
            <a:r>
              <a:rPr lang="nl-BE" sz="2400" b="0" i="0">
                <a:effectLst/>
                <a:latin typeface="Calibri Light" panose="020F0302020204030204" pitchFamily="34" charset="0"/>
                <a:cs typeface="Calibri Light" panose="020F0302020204030204" pitchFamily="34" charset="0"/>
              </a:rPr>
              <a:t>, op basis van de verwachtingen van de </a:t>
            </a:r>
            <a:r>
              <a:rPr lang="nl-BE" sz="2400" b="1" i="0">
                <a:effectLst/>
                <a:latin typeface="Calibri Light" panose="020F0302020204030204" pitchFamily="34" charset="0"/>
                <a:cs typeface="Calibri Light" panose="020F0302020204030204" pitchFamily="34" charset="0"/>
              </a:rPr>
              <a:t>Vlaamse overheid </a:t>
            </a:r>
            <a:r>
              <a:rPr lang="nl-BE" sz="2400" b="0" i="0">
                <a:effectLst/>
                <a:latin typeface="Calibri Light" panose="020F0302020204030204" pitchFamily="34" charset="0"/>
                <a:cs typeface="Calibri Light" panose="020F0302020204030204" pitchFamily="34" charset="0"/>
              </a:rPr>
              <a:t>en de jaarlijkse beleidsprioriteiten</a:t>
            </a:r>
            <a:endParaRPr lang="nl-BE" sz="2400" b="1">
              <a:effectLst/>
              <a:latin typeface="Calibri Light" panose="020F0302020204030204" pitchFamily="34" charset="0"/>
              <a:cs typeface="Calibri Light" panose="020F0302020204030204" pitchFamily="34" charset="0"/>
            </a:endParaRPr>
          </a:p>
          <a:p>
            <a:pPr marL="0" indent="0">
              <a:buNone/>
            </a:pPr>
            <a:endParaRPr lang="nl-BE">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2047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04570-C166-470F-B190-9378D3982831}"/>
              </a:ext>
            </a:extLst>
          </p:cNvPr>
          <p:cNvSpPr>
            <a:spLocks noGrp="1"/>
          </p:cNvSpPr>
          <p:nvPr>
            <p:ph type="title"/>
          </p:nvPr>
        </p:nvSpPr>
        <p:spPr/>
        <p:txBody>
          <a:bodyPr>
            <a:normAutofit/>
          </a:bodyPr>
          <a:lstStyle/>
          <a:p>
            <a:r>
              <a:rPr lang="nl-BE"/>
              <a:t>Wie zijn we? </a:t>
            </a:r>
          </a:p>
        </p:txBody>
      </p:sp>
      <p:sp>
        <p:nvSpPr>
          <p:cNvPr id="3" name="Tijdelijke aanduiding voor inhoud 2">
            <a:extLst>
              <a:ext uri="{FF2B5EF4-FFF2-40B4-BE49-F238E27FC236}">
                <a16:creationId xmlns:a16="http://schemas.microsoft.com/office/drawing/2014/main" id="{2A9FF022-F793-4267-9A32-AB4C4AE88108}"/>
              </a:ext>
            </a:extLst>
          </p:cNvPr>
          <p:cNvSpPr>
            <a:spLocks noGrp="1"/>
          </p:cNvSpPr>
          <p:nvPr>
            <p:ph sz="half" idx="1"/>
          </p:nvPr>
        </p:nvSpPr>
        <p:spPr>
          <a:xfrm>
            <a:off x="140154" y="1577357"/>
            <a:ext cx="6587217" cy="4727189"/>
          </a:xfrm>
        </p:spPr>
        <p:txBody>
          <a:bodyPr>
            <a:normAutofit lnSpcReduction="10000"/>
          </a:bodyPr>
          <a:lstStyle/>
          <a:p>
            <a:r>
              <a:rPr lang="nl-BE" sz="2400" b="1">
                <a:solidFill>
                  <a:srgbClr val="2F4D5D"/>
                </a:solidFill>
                <a:latin typeface="Calibri Light" panose="020F0302020204030204" pitchFamily="34" charset="0"/>
                <a:cs typeface="Calibri Light" panose="020F0302020204030204" pitchFamily="34" charset="0"/>
              </a:rPr>
              <a:t>Prof. dr. Annie Hondeghem</a:t>
            </a:r>
          </a:p>
          <a:p>
            <a:pPr lvl="1"/>
            <a:r>
              <a:rPr lang="nl-BE">
                <a:solidFill>
                  <a:srgbClr val="2F4D5D"/>
                </a:solidFill>
                <a:latin typeface="Calibri Light" panose="020F0302020204030204" pitchFamily="34" charset="0"/>
                <a:cs typeface="Calibri Light" panose="020F0302020204030204" pitchFamily="34" charset="0"/>
              </a:rPr>
              <a:t>Directeur Instituut voor </a:t>
            </a:r>
            <a:br>
              <a:rPr lang="nl-BE">
                <a:solidFill>
                  <a:srgbClr val="2F4D5D"/>
                </a:solidFill>
                <a:latin typeface="Calibri Light" panose="020F0302020204030204" pitchFamily="34" charset="0"/>
                <a:cs typeface="Calibri Light" panose="020F0302020204030204" pitchFamily="34" charset="0"/>
              </a:rPr>
            </a:br>
            <a:r>
              <a:rPr lang="nl-BE">
                <a:solidFill>
                  <a:srgbClr val="2F4D5D"/>
                </a:solidFill>
                <a:latin typeface="Calibri Light" panose="020F0302020204030204" pitchFamily="34" charset="0"/>
                <a:cs typeface="Calibri Light" panose="020F0302020204030204" pitchFamily="34" charset="0"/>
              </a:rPr>
              <a:t>de Overheid (KU Leuven)</a:t>
            </a:r>
          </a:p>
          <a:p>
            <a:pPr lvl="1"/>
            <a:r>
              <a:rPr lang="nl-BE">
                <a:solidFill>
                  <a:srgbClr val="2F4D5D"/>
                </a:solidFill>
                <a:latin typeface="Calibri Light" panose="020F0302020204030204" pitchFamily="34" charset="0"/>
                <a:cs typeface="Calibri Light" panose="020F0302020204030204" pitchFamily="34" charset="0"/>
              </a:rPr>
              <a:t>Coördinator Steunpunt </a:t>
            </a:r>
            <a:br>
              <a:rPr lang="nl-BE">
                <a:solidFill>
                  <a:srgbClr val="2F4D5D"/>
                </a:solidFill>
                <a:latin typeface="Calibri Light" panose="020F0302020204030204" pitchFamily="34" charset="0"/>
                <a:cs typeface="Calibri Light" panose="020F0302020204030204" pitchFamily="34" charset="0"/>
              </a:rPr>
            </a:br>
            <a:r>
              <a:rPr lang="nl-BE">
                <a:solidFill>
                  <a:srgbClr val="2F4D5D"/>
                </a:solidFill>
                <a:latin typeface="Calibri Light" panose="020F0302020204030204" pitchFamily="34" charset="0"/>
                <a:cs typeface="Calibri Light" panose="020F0302020204030204" pitchFamily="34" charset="0"/>
              </a:rPr>
              <a:t>Bestuurlijke Vernieuwing</a:t>
            </a:r>
          </a:p>
          <a:p>
            <a:pPr lvl="1"/>
            <a:r>
              <a:rPr lang="nl-BE">
                <a:solidFill>
                  <a:srgbClr val="2F4D5D"/>
                </a:solidFill>
                <a:latin typeface="Calibri Light" panose="020F0302020204030204" pitchFamily="34" charset="0"/>
                <a:cs typeface="Calibri Light" panose="020F0302020204030204" pitchFamily="34" charset="0"/>
              </a:rPr>
              <a:t>Professor:</a:t>
            </a:r>
          </a:p>
          <a:p>
            <a:pPr lvl="2"/>
            <a:r>
              <a:rPr lang="nl-BE" sz="2400">
                <a:solidFill>
                  <a:srgbClr val="2F4D5D"/>
                </a:solidFill>
                <a:latin typeface="Calibri Light" panose="020F0302020204030204" pitchFamily="34" charset="0"/>
                <a:cs typeface="Calibri Light" panose="020F0302020204030204" pitchFamily="34" charset="0"/>
              </a:rPr>
              <a:t>Bestuurskunde</a:t>
            </a:r>
          </a:p>
          <a:p>
            <a:pPr lvl="2"/>
            <a:r>
              <a:rPr lang="nl-BE" sz="2400">
                <a:solidFill>
                  <a:srgbClr val="2F4D5D"/>
                </a:solidFill>
                <a:latin typeface="Calibri Light" panose="020F0302020204030204" pitchFamily="34" charset="0"/>
                <a:cs typeface="Calibri Light" panose="020F0302020204030204" pitchFamily="34" charset="0"/>
              </a:rPr>
              <a:t>Managementvaardigheden</a:t>
            </a:r>
          </a:p>
          <a:p>
            <a:pPr lvl="2"/>
            <a:r>
              <a:rPr lang="nl-BE" sz="2400">
                <a:solidFill>
                  <a:srgbClr val="2F4D5D"/>
                </a:solidFill>
                <a:latin typeface="Calibri Light" panose="020F0302020204030204" pitchFamily="34" charset="0"/>
                <a:cs typeface="Calibri Light" panose="020F0302020204030204" pitchFamily="34" charset="0"/>
              </a:rPr>
              <a:t>Personeelsmanagement in de overheid</a:t>
            </a:r>
          </a:p>
          <a:p>
            <a:endParaRPr lang="nl-BE" sz="2400">
              <a:solidFill>
                <a:srgbClr val="2F4D5D"/>
              </a:solidFill>
              <a:latin typeface="Calibri Light" panose="020F0302020204030204" pitchFamily="34" charset="0"/>
              <a:cs typeface="Calibri Light" panose="020F0302020204030204" pitchFamily="34" charset="0"/>
            </a:endParaRPr>
          </a:p>
          <a:p>
            <a:pPr marL="0" indent="0">
              <a:buNone/>
            </a:pPr>
            <a:r>
              <a:rPr lang="nl-BE"/>
              <a:t>	</a:t>
            </a:r>
          </a:p>
        </p:txBody>
      </p:sp>
      <p:pic>
        <p:nvPicPr>
          <p:cNvPr id="1026" name="Picture 2" descr="Annie Hondeghem">
            <a:extLst>
              <a:ext uri="{FF2B5EF4-FFF2-40B4-BE49-F238E27FC236}">
                <a16:creationId xmlns:a16="http://schemas.microsoft.com/office/drawing/2014/main" id="{D3CDB8D3-5F1F-4FE7-8FF3-591EE7487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476" y="1579762"/>
            <a:ext cx="1924385" cy="264631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69F1BEAA-3457-411F-928D-9BDDBFF42681}"/>
              </a:ext>
            </a:extLst>
          </p:cNvPr>
          <p:cNvSpPr>
            <a:spLocks noGrp="1"/>
          </p:cNvSpPr>
          <p:nvPr>
            <p:ph sz="half" idx="2"/>
          </p:nvPr>
        </p:nvSpPr>
        <p:spPr>
          <a:xfrm>
            <a:off x="6727371" y="1568106"/>
            <a:ext cx="5324475" cy="4351338"/>
          </a:xfrm>
        </p:spPr>
        <p:txBody>
          <a:bodyPr>
            <a:normAutofit lnSpcReduction="10000"/>
          </a:bodyPr>
          <a:lstStyle/>
          <a:p>
            <a:r>
              <a:rPr lang="nl-BE" sz="2400" b="1">
                <a:solidFill>
                  <a:srgbClr val="2F4D5D"/>
                </a:solidFill>
                <a:latin typeface="Calibri Light" panose="020F0302020204030204" pitchFamily="34" charset="0"/>
                <a:cs typeface="Calibri Light" panose="020F0302020204030204" pitchFamily="34" charset="0"/>
              </a:rPr>
              <a:t>Lisa Maertens</a:t>
            </a:r>
          </a:p>
          <a:p>
            <a:pPr lvl="1"/>
            <a:r>
              <a:rPr lang="nl-BE">
                <a:solidFill>
                  <a:srgbClr val="2F4D5D"/>
                </a:solidFill>
                <a:latin typeface="Calibri Light" panose="020F0302020204030204" pitchFamily="34" charset="0"/>
                <a:cs typeface="Calibri Light" panose="020F0302020204030204" pitchFamily="34" charset="0"/>
              </a:rPr>
              <a:t>SBV-onderzoek</a:t>
            </a:r>
          </a:p>
          <a:p>
            <a:pPr lvl="1"/>
            <a:r>
              <a:rPr lang="nl-BE">
                <a:solidFill>
                  <a:srgbClr val="2F4D5D"/>
                </a:solidFill>
                <a:latin typeface="Calibri Light" panose="020F0302020204030204" pitchFamily="34" charset="0"/>
                <a:cs typeface="Calibri Light" panose="020F0302020204030204" pitchFamily="34" charset="0"/>
              </a:rPr>
              <a:t>Doctoraat </a:t>
            </a:r>
          </a:p>
          <a:p>
            <a:pPr lvl="1"/>
            <a:r>
              <a:rPr lang="nl-BE">
                <a:solidFill>
                  <a:srgbClr val="2F4D5D"/>
                </a:solidFill>
                <a:latin typeface="Calibri Light" panose="020F0302020204030204" pitchFamily="34" charset="0"/>
                <a:cs typeface="Calibri Light" panose="020F0302020204030204" pitchFamily="34" charset="0"/>
              </a:rPr>
              <a:t>Gestart: 15/02/2021   </a:t>
            </a:r>
          </a:p>
        </p:txBody>
      </p:sp>
      <p:pic>
        <p:nvPicPr>
          <p:cNvPr id="7" name="Afbeelding 6" descr="Afbeelding met buiten, persoon, vrouw, poseren&#10;&#10;Automatisch gegenereerde beschrijving">
            <a:extLst>
              <a:ext uri="{FF2B5EF4-FFF2-40B4-BE49-F238E27FC236}">
                <a16:creationId xmlns:a16="http://schemas.microsoft.com/office/drawing/2014/main" id="{33959990-ACAC-4110-96A4-E1A70B8C3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944" y="1568106"/>
            <a:ext cx="2004079" cy="2783443"/>
          </a:xfrm>
          <a:prstGeom prst="rect">
            <a:avLst/>
          </a:prstGeom>
        </p:spPr>
      </p:pic>
    </p:spTree>
    <p:extLst>
      <p:ext uri="{BB962C8B-B14F-4D97-AF65-F5344CB8AC3E}">
        <p14:creationId xmlns:p14="http://schemas.microsoft.com/office/powerpoint/2010/main" val="2916966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endParaRPr lang="nl-BE">
              <a:latin typeface="Flanders Art Sans"/>
            </a:endParaRPr>
          </a:p>
          <a:p>
            <a:r>
              <a:rPr lang="nl-BE">
                <a:latin typeface="Flanders Art Sans"/>
              </a:rPr>
              <a:t>Hoe zorg jij voor je team</a:t>
            </a:r>
            <a:endParaRPr lang="nl-BE"/>
          </a:p>
          <a:p>
            <a:endParaRPr lang="nl-BE">
              <a:latin typeface="Flanders Art Sans"/>
            </a:endParaRP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endParaRPr lang="nl-BE">
              <a:latin typeface="Flanders Art Sans"/>
            </a:endParaRPr>
          </a:p>
          <a:p>
            <a:r>
              <a:rPr lang="nl-BE">
                <a:latin typeface="Flanders Art Sans"/>
              </a:rPr>
              <a:t>HRBP-netwerk</a:t>
            </a:r>
            <a:endParaRPr lang="nl-BE"/>
          </a:p>
          <a:p>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HR-infonetwerk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23</a:t>
            </a:r>
            <a:endParaRPr lang="nl-BE" sz="1200" b="0" i="0" u="none" strike="noStrike" kern="1200" cap="none" spc="0" normalizeH="0" baseline="0" noProof="0">
              <a:ln>
                <a:noFill/>
              </a:ln>
              <a:solidFill>
                <a:srgbClr val="000000"/>
              </a:solidFill>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mei</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8431" y="4118730"/>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30</a:t>
            </a:r>
          </a:p>
          <a:p>
            <a:pPr marL="0" marR="0" lvl="0" indent="0" algn="ctr" defTabSz="914400">
              <a:lnSpc>
                <a:spcPct val="100000"/>
              </a:lnSpc>
              <a:spcBef>
                <a:spcPts val="0"/>
              </a:spcBef>
              <a:spcAft>
                <a:spcPts val="0"/>
              </a:spcAft>
              <a:buClrTx/>
              <a:buSzTx/>
              <a:buFontTx/>
              <a:buNone/>
              <a:tabLst/>
              <a:defRPr/>
            </a:pPr>
            <a:r>
              <a:rPr lang="nl-BE" sz="1200">
                <a:latin typeface="Flanders Art Sans"/>
              </a:rPr>
              <a:t>mei</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25584" cy="461665"/>
          </a:xfrm>
          <a:prstGeom prst="rect">
            <a:avLst/>
          </a:prstGeom>
          <a:noFill/>
        </p:spPr>
        <p:txBody>
          <a:bodyPr wrap="square" lIns="91440" tIns="45720" rIns="91440" bIns="45720" rtlCol="0" anchor="t">
            <a:spAutoFit/>
          </a:bodyPr>
          <a:lstStyle/>
          <a:p>
            <a:pPr algn="ctr">
              <a:defRPr/>
            </a:pPr>
            <a:r>
              <a:rPr lang="nl-BE" sz="1200">
                <a:latin typeface="Flanders Art Sans"/>
              </a:rPr>
              <a:t>5</a:t>
            </a:r>
          </a:p>
          <a:p>
            <a:pPr algn="ctr">
              <a:defRPr/>
            </a:pPr>
            <a:r>
              <a:rPr lang="nl-BE" sz="1200">
                <a:latin typeface="Flanders Art Sans"/>
              </a:rPr>
              <a:t>juni</a:t>
            </a:r>
            <a:endParaRPr lang="nl-BE" sz="1200" b="0" i="0" u="none" strike="noStrike" kern="1200" cap="none" spc="0" normalizeH="0" baseline="0" noProof="0" err="1">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27</a:t>
            </a:r>
            <a:endParaRPr lang="en-US"/>
          </a:p>
          <a:p>
            <a:pPr algn="ctr">
              <a:defRPr/>
            </a:pPr>
            <a:r>
              <a:rPr lang="nl-BE" sz="1200">
                <a:latin typeface="Flanders Art Sans"/>
              </a:rPr>
              <a:t>juni</a:t>
            </a:r>
            <a:endParaRPr lang="nl-BE" sz="1200"/>
          </a:p>
        </p:txBody>
      </p:sp>
    </p:spTree>
    <p:extLst>
      <p:ext uri="{BB962C8B-B14F-4D97-AF65-F5344CB8AC3E}">
        <p14:creationId xmlns:p14="http://schemas.microsoft.com/office/powerpoint/2010/main" val="1567018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E33FD-C614-0D5D-E765-F3A456CFF91A}"/>
              </a:ext>
            </a:extLst>
          </p:cNvPr>
          <p:cNvSpPr>
            <a:spLocks noGrp="1"/>
          </p:cNvSpPr>
          <p:nvPr>
            <p:ph type="title"/>
          </p:nvPr>
        </p:nvSpPr>
        <p:spPr/>
        <p:txBody>
          <a:bodyPr/>
          <a:lstStyle/>
          <a:p>
            <a:r>
              <a:rPr lang="nl-BE"/>
              <a:t>Situering </a:t>
            </a:r>
          </a:p>
        </p:txBody>
      </p:sp>
      <p:sp>
        <p:nvSpPr>
          <p:cNvPr id="3" name="Tijdelijke aanduiding voor voettekst 2">
            <a:extLst>
              <a:ext uri="{FF2B5EF4-FFF2-40B4-BE49-F238E27FC236}">
                <a16:creationId xmlns:a16="http://schemas.microsoft.com/office/drawing/2014/main" id="{319024B2-9481-54B4-13C4-90E30056772B}"/>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99CEFB2B-61C0-D9ED-AE09-959679BB00C2}"/>
              </a:ext>
            </a:extLst>
          </p:cNvPr>
          <p:cNvSpPr>
            <a:spLocks noGrp="1"/>
          </p:cNvSpPr>
          <p:nvPr>
            <p:ph type="sldNum" sz="quarter" idx="12"/>
          </p:nvPr>
        </p:nvSpPr>
        <p:spPr/>
        <p:txBody>
          <a:bodyPr/>
          <a:lstStyle/>
          <a:p>
            <a:fld id="{0A297500-7527-634B-90F4-69D0994C32B4}" type="slidenum">
              <a:rPr lang="nl-NL" smtClean="0"/>
              <a:t>30</a:t>
            </a:fld>
            <a:endParaRPr lang="nl-NL"/>
          </a:p>
        </p:txBody>
      </p:sp>
    </p:spTree>
    <p:extLst>
      <p:ext uri="{BB962C8B-B14F-4D97-AF65-F5344CB8AC3E}">
        <p14:creationId xmlns:p14="http://schemas.microsoft.com/office/powerpoint/2010/main" val="3984446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artoons on Evidenced-based Practice and Data-Driven Decisions | X, Y of  Einstein?">
            <a:extLst>
              <a:ext uri="{FF2B5EF4-FFF2-40B4-BE49-F238E27FC236}">
                <a16:creationId xmlns:a16="http://schemas.microsoft.com/office/drawing/2014/main" id="{18AF237E-6D96-C7C4-A2BD-964C2554F9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44889" y="643467"/>
            <a:ext cx="790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a:extLst>
              <a:ext uri="{FF2B5EF4-FFF2-40B4-BE49-F238E27FC236}">
                <a16:creationId xmlns:a16="http://schemas.microsoft.com/office/drawing/2014/main" id="{5FCCDDED-B9C6-3D68-FB26-8C468C8A640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err="1">
                <a:solidFill>
                  <a:schemeClr val="tx1">
                    <a:tint val="75000"/>
                  </a:schemeClr>
                </a:solidFill>
                <a:latin typeface="+mn-lt"/>
                <a:ea typeface="+mn-ea"/>
                <a:cs typeface="+mn-cs"/>
              </a:rPr>
              <a:t>Faculteit</a:t>
            </a:r>
            <a:r>
              <a:rPr lang="en-US" sz="1200" kern="1200">
                <a:solidFill>
                  <a:schemeClr val="tx1">
                    <a:tint val="75000"/>
                  </a:schemeClr>
                </a:solidFill>
                <a:latin typeface="+mn-lt"/>
                <a:ea typeface="+mn-ea"/>
                <a:cs typeface="+mn-cs"/>
              </a:rPr>
              <a:t> </a:t>
            </a:r>
            <a:r>
              <a:rPr lang="en-US" sz="1200" kern="1200" err="1">
                <a:solidFill>
                  <a:schemeClr val="tx1">
                    <a:tint val="75000"/>
                  </a:schemeClr>
                </a:solidFill>
                <a:latin typeface="+mn-lt"/>
                <a:ea typeface="+mn-ea"/>
                <a:cs typeface="+mn-cs"/>
              </a:rPr>
              <a:t>Sociale</a:t>
            </a:r>
            <a:r>
              <a:rPr lang="en-US" sz="1200" kern="1200">
                <a:solidFill>
                  <a:schemeClr val="tx1">
                    <a:tint val="75000"/>
                  </a:schemeClr>
                </a:solidFill>
                <a:latin typeface="+mn-lt"/>
                <a:ea typeface="+mn-ea"/>
                <a:cs typeface="+mn-cs"/>
              </a:rPr>
              <a:t> </a:t>
            </a:r>
            <a:r>
              <a:rPr lang="en-US" sz="1200" kern="1200" err="1">
                <a:solidFill>
                  <a:schemeClr val="tx1">
                    <a:tint val="75000"/>
                  </a:schemeClr>
                </a:solidFill>
                <a:latin typeface="+mn-lt"/>
                <a:ea typeface="+mn-ea"/>
                <a:cs typeface="+mn-cs"/>
              </a:rPr>
              <a:t>wetenschappen</a:t>
            </a:r>
            <a:endParaRPr lang="en-US" sz="1200" kern="1200">
              <a:solidFill>
                <a:schemeClr val="tx1">
                  <a:tint val="75000"/>
                </a:schemeClr>
              </a:solidFill>
              <a:latin typeface="+mn-lt"/>
              <a:ea typeface="+mn-ea"/>
              <a:cs typeface="+mn-cs"/>
            </a:endParaRPr>
          </a:p>
        </p:txBody>
      </p:sp>
      <p:sp>
        <p:nvSpPr>
          <p:cNvPr id="4" name="Tijdelijke aanduiding voor dianummer 3">
            <a:extLst>
              <a:ext uri="{FF2B5EF4-FFF2-40B4-BE49-F238E27FC236}">
                <a16:creationId xmlns:a16="http://schemas.microsoft.com/office/drawing/2014/main" id="{E38CF0AF-7109-13BF-EE76-0F8078F8D9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0A297500-7527-634B-90F4-69D0994C32B4}" type="slidenum">
              <a:rPr lang="en-US" sz="1200" smtClean="0">
                <a:solidFill>
                  <a:schemeClr val="tx1">
                    <a:tint val="75000"/>
                  </a:schemeClr>
                </a:solidFill>
                <a:latin typeface="+mn-lt"/>
              </a:rPr>
              <a:pPr algn="r">
                <a:spcAft>
                  <a:spcPts val="600"/>
                </a:spcAft>
              </a:pPr>
              <a:t>31</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24411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17ADB2B0-627C-69C5-4DD5-A04C7272EBA6}"/>
              </a:ext>
            </a:extLst>
          </p:cNvPr>
          <p:cNvPicPr>
            <a:picLocks noChangeAspect="1"/>
          </p:cNvPicPr>
          <p:nvPr/>
        </p:nvPicPr>
        <p:blipFill>
          <a:blip r:embed="rId2"/>
          <a:stretch>
            <a:fillRect/>
          </a:stretch>
        </p:blipFill>
        <p:spPr>
          <a:xfrm>
            <a:off x="43543" y="1559848"/>
            <a:ext cx="6683828" cy="3248447"/>
          </a:xfrm>
          <a:prstGeom prst="rect">
            <a:avLst/>
          </a:prstGeom>
        </p:spPr>
      </p:pic>
      <p:pic>
        <p:nvPicPr>
          <p:cNvPr id="6" name="Afbeelding 5">
            <a:hlinkClick r:id="rId3"/>
            <a:extLst>
              <a:ext uri="{FF2B5EF4-FFF2-40B4-BE49-F238E27FC236}">
                <a16:creationId xmlns:a16="http://schemas.microsoft.com/office/drawing/2014/main" id="{01C8A0B0-DB80-DAD0-82B0-5215B6AB32E6}"/>
              </a:ext>
            </a:extLst>
          </p:cNvPr>
          <p:cNvPicPr>
            <a:picLocks noChangeAspect="1"/>
          </p:cNvPicPr>
          <p:nvPr/>
        </p:nvPicPr>
        <p:blipFill>
          <a:blip r:embed="rId4"/>
          <a:stretch>
            <a:fillRect/>
          </a:stretch>
        </p:blipFill>
        <p:spPr>
          <a:xfrm>
            <a:off x="499718" y="5115938"/>
            <a:ext cx="8439331" cy="958668"/>
          </a:xfrm>
          <a:prstGeom prst="rect">
            <a:avLst/>
          </a:prstGeom>
        </p:spPr>
      </p:pic>
      <p:pic>
        <p:nvPicPr>
          <p:cNvPr id="8" name="Afbeelding 7">
            <a:hlinkClick r:id="rId5"/>
            <a:extLst>
              <a:ext uri="{FF2B5EF4-FFF2-40B4-BE49-F238E27FC236}">
                <a16:creationId xmlns:a16="http://schemas.microsoft.com/office/drawing/2014/main" id="{59B74632-BFA5-E82F-3C8A-1A8DA32B46B2}"/>
              </a:ext>
            </a:extLst>
          </p:cNvPr>
          <p:cNvPicPr>
            <a:picLocks noChangeAspect="1"/>
          </p:cNvPicPr>
          <p:nvPr/>
        </p:nvPicPr>
        <p:blipFill>
          <a:blip r:embed="rId6"/>
          <a:stretch>
            <a:fillRect/>
          </a:stretch>
        </p:blipFill>
        <p:spPr>
          <a:xfrm>
            <a:off x="5456455" y="3083640"/>
            <a:ext cx="6276639" cy="1569160"/>
          </a:xfrm>
          <a:prstGeom prst="rect">
            <a:avLst/>
          </a:prstGeom>
        </p:spPr>
      </p:pic>
      <p:pic>
        <p:nvPicPr>
          <p:cNvPr id="7" name="Afbeelding 6">
            <a:extLst>
              <a:ext uri="{FF2B5EF4-FFF2-40B4-BE49-F238E27FC236}">
                <a16:creationId xmlns:a16="http://schemas.microsoft.com/office/drawing/2014/main" id="{CA562C74-7893-D0B1-C95D-278B48F2135B}"/>
              </a:ext>
            </a:extLst>
          </p:cNvPr>
          <p:cNvPicPr>
            <a:picLocks noChangeAspect="1"/>
          </p:cNvPicPr>
          <p:nvPr/>
        </p:nvPicPr>
        <p:blipFill>
          <a:blip r:embed="rId7"/>
          <a:stretch>
            <a:fillRect/>
          </a:stretch>
        </p:blipFill>
        <p:spPr>
          <a:xfrm>
            <a:off x="272525" y="558052"/>
            <a:ext cx="6570553" cy="1064095"/>
          </a:xfrm>
          <a:prstGeom prst="rect">
            <a:avLst/>
          </a:prstGeom>
        </p:spPr>
      </p:pic>
      <p:pic>
        <p:nvPicPr>
          <p:cNvPr id="2" name="Picture 2">
            <a:extLst>
              <a:ext uri="{FF2B5EF4-FFF2-40B4-BE49-F238E27FC236}">
                <a16:creationId xmlns:a16="http://schemas.microsoft.com/office/drawing/2014/main" id="{A88D5D99-7E09-429C-0CDC-B09455FA5C59}"/>
              </a:ext>
            </a:extLst>
          </p:cNvPr>
          <p:cNvPicPr>
            <a:picLocks noChangeAspect="1"/>
          </p:cNvPicPr>
          <p:nvPr/>
        </p:nvPicPr>
        <p:blipFill>
          <a:blip r:embed="rId8"/>
          <a:stretch>
            <a:fillRect/>
          </a:stretch>
        </p:blipFill>
        <p:spPr>
          <a:xfrm rot="900000">
            <a:off x="6869123" y="1368006"/>
            <a:ext cx="4655526" cy="1056602"/>
          </a:xfrm>
          <a:prstGeom prst="rect">
            <a:avLst/>
          </a:prstGeom>
        </p:spPr>
      </p:pic>
    </p:spTree>
    <p:extLst>
      <p:ext uri="{BB962C8B-B14F-4D97-AF65-F5344CB8AC3E}">
        <p14:creationId xmlns:p14="http://schemas.microsoft.com/office/powerpoint/2010/main" val="2854685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D271-F054-BB91-09A4-51D031258EBD}"/>
              </a:ext>
            </a:extLst>
          </p:cNvPr>
          <p:cNvSpPr>
            <a:spLocks noGrp="1"/>
          </p:cNvSpPr>
          <p:nvPr>
            <p:ph type="title"/>
          </p:nvPr>
        </p:nvSpPr>
        <p:spPr>
          <a:xfrm>
            <a:off x="575999" y="207036"/>
            <a:ext cx="11421559" cy="1152000"/>
          </a:xfrm>
        </p:spPr>
        <p:txBody>
          <a:bodyPr>
            <a:normAutofit/>
          </a:bodyPr>
          <a:lstStyle/>
          <a:p>
            <a:r>
              <a:rPr lang="nl-BE" sz="3600" err="1">
                <a:latin typeface="Arial"/>
                <a:cs typeface="Arial"/>
              </a:rPr>
              <a:t>Evidence-based</a:t>
            </a:r>
            <a:r>
              <a:rPr lang="nl-BE" sz="3600">
                <a:latin typeface="Arial"/>
                <a:cs typeface="Arial"/>
              </a:rPr>
              <a:t> management   </a:t>
            </a:r>
            <a:r>
              <a:rPr lang="nl-BE" sz="3600">
                <a:latin typeface="Arial"/>
                <a:cs typeface="Arial"/>
                <a:sym typeface="Wingdings" panose="05000000000000000000" pitchFamily="2" charset="2"/>
              </a:rPr>
              <a:t>    </a:t>
            </a:r>
            <a:r>
              <a:rPr lang="nl-BE" sz="3600" err="1">
                <a:latin typeface="Arial"/>
                <a:cs typeface="Arial"/>
                <a:sym typeface="Wingdings" panose="05000000000000000000" pitchFamily="2" charset="2"/>
              </a:rPr>
              <a:t>evidence-based</a:t>
            </a:r>
            <a:r>
              <a:rPr lang="nl-BE" sz="3600">
                <a:latin typeface="Arial"/>
                <a:cs typeface="Arial"/>
                <a:sym typeface="Wingdings" panose="05000000000000000000" pitchFamily="2" charset="2"/>
              </a:rPr>
              <a:t> HRM</a:t>
            </a:r>
            <a:endParaRPr lang="nl-BE" sz="3600">
              <a:latin typeface="Arial"/>
              <a:cs typeface="Arial"/>
            </a:endParaRPr>
          </a:p>
        </p:txBody>
      </p:sp>
      <p:grpSp>
        <p:nvGrpSpPr>
          <p:cNvPr id="4" name="Group 4">
            <a:extLst>
              <a:ext uri="{FF2B5EF4-FFF2-40B4-BE49-F238E27FC236}">
                <a16:creationId xmlns:a16="http://schemas.microsoft.com/office/drawing/2014/main" id="{3A67DF03-E6C7-C473-A840-3DADA98BBF01}"/>
              </a:ext>
            </a:extLst>
          </p:cNvPr>
          <p:cNvGrpSpPr/>
          <p:nvPr/>
        </p:nvGrpSpPr>
        <p:grpSpPr>
          <a:xfrm>
            <a:off x="3343041" y="2030137"/>
            <a:ext cx="5911317" cy="3408712"/>
            <a:chOff x="5988309" y="1917758"/>
            <a:chExt cx="5677856" cy="3457253"/>
          </a:xfrm>
        </p:grpSpPr>
        <p:sp>
          <p:nvSpPr>
            <p:cNvPr id="5" name="Freeform 5">
              <a:extLst>
                <a:ext uri="{FF2B5EF4-FFF2-40B4-BE49-F238E27FC236}">
                  <a16:creationId xmlns:a16="http://schemas.microsoft.com/office/drawing/2014/main" id="{3DC1005B-44B9-C0F7-C17D-5CC29B5B6037}"/>
                </a:ext>
              </a:extLst>
            </p:cNvPr>
            <p:cNvSpPr/>
            <p:nvPr/>
          </p:nvSpPr>
          <p:spPr>
            <a:xfrm>
              <a:off x="6013502" y="1917758"/>
              <a:ext cx="5652663" cy="859466"/>
            </a:xfrm>
            <a:custGeom>
              <a:avLst/>
              <a:gdLst>
                <a:gd name="connsiteX0" fmla="*/ 0 w 5652663"/>
                <a:gd name="connsiteY0" fmla="*/ 85947 h 859466"/>
                <a:gd name="connsiteX1" fmla="*/ 85947 w 5652663"/>
                <a:gd name="connsiteY1" fmla="*/ 0 h 859466"/>
                <a:gd name="connsiteX2" fmla="*/ 5566716 w 5652663"/>
                <a:gd name="connsiteY2" fmla="*/ 0 h 859466"/>
                <a:gd name="connsiteX3" fmla="*/ 5652663 w 5652663"/>
                <a:gd name="connsiteY3" fmla="*/ 85947 h 859466"/>
                <a:gd name="connsiteX4" fmla="*/ 5652663 w 5652663"/>
                <a:gd name="connsiteY4" fmla="*/ 773519 h 859466"/>
                <a:gd name="connsiteX5" fmla="*/ 5566716 w 5652663"/>
                <a:gd name="connsiteY5" fmla="*/ 859466 h 859466"/>
                <a:gd name="connsiteX6" fmla="*/ 85947 w 5652663"/>
                <a:gd name="connsiteY6" fmla="*/ 859466 h 859466"/>
                <a:gd name="connsiteX7" fmla="*/ 0 w 5652663"/>
                <a:gd name="connsiteY7" fmla="*/ 773519 h 859466"/>
                <a:gd name="connsiteX8" fmla="*/ 0 w 5652663"/>
                <a:gd name="connsiteY8" fmla="*/ 85947 h 85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2663" h="859466">
                  <a:moveTo>
                    <a:pt x="0" y="85947"/>
                  </a:moveTo>
                  <a:cubicBezTo>
                    <a:pt x="0" y="38480"/>
                    <a:pt x="38480" y="0"/>
                    <a:pt x="85947" y="0"/>
                  </a:cubicBezTo>
                  <a:lnTo>
                    <a:pt x="5566716" y="0"/>
                  </a:lnTo>
                  <a:cubicBezTo>
                    <a:pt x="5614183" y="0"/>
                    <a:pt x="5652663" y="38480"/>
                    <a:pt x="5652663" y="85947"/>
                  </a:cubicBezTo>
                  <a:lnTo>
                    <a:pt x="5652663" y="773519"/>
                  </a:lnTo>
                  <a:cubicBezTo>
                    <a:pt x="5652663" y="820986"/>
                    <a:pt x="5614183" y="859466"/>
                    <a:pt x="5566716" y="859466"/>
                  </a:cubicBezTo>
                  <a:lnTo>
                    <a:pt x="85947" y="859466"/>
                  </a:lnTo>
                  <a:cubicBezTo>
                    <a:pt x="38480" y="859466"/>
                    <a:pt x="0" y="820986"/>
                    <a:pt x="0" y="773519"/>
                  </a:cubicBezTo>
                  <a:lnTo>
                    <a:pt x="0" y="85947"/>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16613" tIns="116613" rIns="1420012" bIns="116613" numCol="1" spcCol="1270" anchor="ctr" anchorCtr="0">
              <a:noAutofit/>
            </a:bodyPr>
            <a:lstStyle/>
            <a:p>
              <a:pPr lvl="0" algn="l" defTabSz="1066800">
                <a:lnSpc>
                  <a:spcPct val="90000"/>
                </a:lnSpc>
                <a:spcBef>
                  <a:spcPct val="0"/>
                </a:spcBef>
                <a:spcAft>
                  <a:spcPct val="35000"/>
                </a:spcAft>
              </a:pPr>
              <a:r>
                <a:rPr lang="nl-BE" sz="2400" kern="1200">
                  <a:latin typeface="Calibri Light" panose="020F0302020204030204" pitchFamily="34" charset="0"/>
                  <a:cs typeface="Calibri Light" panose="020F0302020204030204" pitchFamily="34" charset="0"/>
                </a:rPr>
                <a:t>Evidence-</a:t>
              </a:r>
              <a:r>
                <a:rPr lang="nl-BE" sz="2400" kern="1200" err="1">
                  <a:latin typeface="Calibri Light" panose="020F0302020204030204" pitchFamily="34" charset="0"/>
                  <a:cs typeface="Calibri Light" panose="020F0302020204030204" pitchFamily="34" charset="0"/>
                </a:rPr>
                <a:t>based</a:t>
              </a:r>
              <a:r>
                <a:rPr lang="nl-BE" sz="2400" kern="1200">
                  <a:latin typeface="Calibri Light" panose="020F0302020204030204" pitchFamily="34" charset="0"/>
                  <a:cs typeface="Calibri Light" panose="020F0302020204030204" pitchFamily="34" charset="0"/>
                </a:rPr>
                <a:t> </a:t>
              </a:r>
              <a:r>
                <a:rPr lang="nl-BE" sz="2400" kern="1200" err="1">
                  <a:latin typeface="Calibri Light" panose="020F0302020204030204" pitchFamily="34" charset="0"/>
                  <a:cs typeface="Calibri Light" panose="020F0302020204030204" pitchFamily="34" charset="0"/>
                </a:rPr>
                <a:t>medicine</a:t>
              </a:r>
              <a:endParaRPr lang="nl-BE" sz="2400" kern="1200">
                <a:latin typeface="Calibri Light" panose="020F0302020204030204" pitchFamily="34" charset="0"/>
                <a:cs typeface="Calibri Light" panose="020F0302020204030204" pitchFamily="34" charset="0"/>
              </a:endParaRPr>
            </a:p>
          </p:txBody>
        </p:sp>
        <p:sp>
          <p:nvSpPr>
            <p:cNvPr id="6" name="Freeform 7">
              <a:extLst>
                <a:ext uri="{FF2B5EF4-FFF2-40B4-BE49-F238E27FC236}">
                  <a16:creationId xmlns:a16="http://schemas.microsoft.com/office/drawing/2014/main" id="{AD5F2F2C-EB58-89FF-9E81-49F76B6FE035}"/>
                </a:ext>
              </a:extLst>
            </p:cNvPr>
            <p:cNvSpPr/>
            <p:nvPr/>
          </p:nvSpPr>
          <p:spPr>
            <a:xfrm>
              <a:off x="5988309" y="3174475"/>
              <a:ext cx="5677856" cy="850143"/>
            </a:xfrm>
            <a:custGeom>
              <a:avLst/>
              <a:gdLst>
                <a:gd name="connsiteX0" fmla="*/ 0 w 5677856"/>
                <a:gd name="connsiteY0" fmla="*/ 85014 h 850143"/>
                <a:gd name="connsiteX1" fmla="*/ 85014 w 5677856"/>
                <a:gd name="connsiteY1" fmla="*/ 0 h 850143"/>
                <a:gd name="connsiteX2" fmla="*/ 5592842 w 5677856"/>
                <a:gd name="connsiteY2" fmla="*/ 0 h 850143"/>
                <a:gd name="connsiteX3" fmla="*/ 5677856 w 5677856"/>
                <a:gd name="connsiteY3" fmla="*/ 85014 h 850143"/>
                <a:gd name="connsiteX4" fmla="*/ 5677856 w 5677856"/>
                <a:gd name="connsiteY4" fmla="*/ 765129 h 850143"/>
                <a:gd name="connsiteX5" fmla="*/ 5592842 w 5677856"/>
                <a:gd name="connsiteY5" fmla="*/ 850143 h 850143"/>
                <a:gd name="connsiteX6" fmla="*/ 85014 w 5677856"/>
                <a:gd name="connsiteY6" fmla="*/ 850143 h 850143"/>
                <a:gd name="connsiteX7" fmla="*/ 0 w 5677856"/>
                <a:gd name="connsiteY7" fmla="*/ 765129 h 850143"/>
                <a:gd name="connsiteX8" fmla="*/ 0 w 5677856"/>
                <a:gd name="connsiteY8" fmla="*/ 85014 h 85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7856" h="850143">
                  <a:moveTo>
                    <a:pt x="0" y="85014"/>
                  </a:moveTo>
                  <a:cubicBezTo>
                    <a:pt x="0" y="38062"/>
                    <a:pt x="38062" y="0"/>
                    <a:pt x="85014" y="0"/>
                  </a:cubicBezTo>
                  <a:lnTo>
                    <a:pt x="5592842" y="0"/>
                  </a:lnTo>
                  <a:cubicBezTo>
                    <a:pt x="5639794" y="0"/>
                    <a:pt x="5677856" y="38062"/>
                    <a:pt x="5677856" y="85014"/>
                  </a:cubicBezTo>
                  <a:lnTo>
                    <a:pt x="5677856" y="765129"/>
                  </a:lnTo>
                  <a:cubicBezTo>
                    <a:pt x="5677856" y="812081"/>
                    <a:pt x="5639794" y="850143"/>
                    <a:pt x="5592842" y="850143"/>
                  </a:cubicBezTo>
                  <a:lnTo>
                    <a:pt x="85014" y="850143"/>
                  </a:lnTo>
                  <a:cubicBezTo>
                    <a:pt x="38062" y="850143"/>
                    <a:pt x="0" y="812081"/>
                    <a:pt x="0" y="765129"/>
                  </a:cubicBezTo>
                  <a:lnTo>
                    <a:pt x="0" y="85014"/>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16340" tIns="116340" rIns="1451218" bIns="116340" numCol="1" spcCol="1270" anchor="ctr" anchorCtr="0">
              <a:noAutofit/>
            </a:bodyPr>
            <a:lstStyle/>
            <a:p>
              <a:pPr lvl="0" algn="l" defTabSz="1066800">
                <a:lnSpc>
                  <a:spcPct val="90000"/>
                </a:lnSpc>
                <a:spcBef>
                  <a:spcPct val="0"/>
                </a:spcBef>
                <a:spcAft>
                  <a:spcPct val="35000"/>
                </a:spcAft>
              </a:pPr>
              <a:r>
                <a:rPr lang="nl-BE" sz="2400" kern="1200">
                  <a:latin typeface="Calibri Light" panose="020F0302020204030204" pitchFamily="34" charset="0"/>
                  <a:cs typeface="Calibri Light" panose="020F0302020204030204" pitchFamily="34" charset="0"/>
                </a:rPr>
                <a:t>Evidence-</a:t>
              </a:r>
              <a:r>
                <a:rPr lang="nl-BE" sz="2400" kern="1200" err="1">
                  <a:latin typeface="Calibri Light" panose="020F0302020204030204" pitchFamily="34" charset="0"/>
                  <a:cs typeface="Calibri Light" panose="020F0302020204030204" pitchFamily="34" charset="0"/>
                </a:rPr>
                <a:t>based</a:t>
              </a:r>
              <a:r>
                <a:rPr lang="nl-BE" sz="2400" kern="1200">
                  <a:latin typeface="Calibri Light" panose="020F0302020204030204" pitchFamily="34" charset="0"/>
                  <a:cs typeface="Calibri Light" panose="020F0302020204030204" pitchFamily="34" charset="0"/>
                </a:rPr>
                <a:t> management</a:t>
              </a:r>
            </a:p>
          </p:txBody>
        </p:sp>
        <p:sp>
          <p:nvSpPr>
            <p:cNvPr id="7" name="Freeform 8">
              <a:extLst>
                <a:ext uri="{FF2B5EF4-FFF2-40B4-BE49-F238E27FC236}">
                  <a16:creationId xmlns:a16="http://schemas.microsoft.com/office/drawing/2014/main" id="{FF191B32-EF57-12D9-A444-8B454AD6C92B}"/>
                </a:ext>
              </a:extLst>
            </p:cNvPr>
            <p:cNvSpPr/>
            <p:nvPr/>
          </p:nvSpPr>
          <p:spPr>
            <a:xfrm>
              <a:off x="5988309" y="4528838"/>
              <a:ext cx="5677856" cy="846173"/>
            </a:xfrm>
            <a:custGeom>
              <a:avLst/>
              <a:gdLst>
                <a:gd name="connsiteX0" fmla="*/ 0 w 5677856"/>
                <a:gd name="connsiteY0" fmla="*/ 84617 h 846173"/>
                <a:gd name="connsiteX1" fmla="*/ 84617 w 5677856"/>
                <a:gd name="connsiteY1" fmla="*/ 0 h 846173"/>
                <a:gd name="connsiteX2" fmla="*/ 5593239 w 5677856"/>
                <a:gd name="connsiteY2" fmla="*/ 0 h 846173"/>
                <a:gd name="connsiteX3" fmla="*/ 5677856 w 5677856"/>
                <a:gd name="connsiteY3" fmla="*/ 84617 h 846173"/>
                <a:gd name="connsiteX4" fmla="*/ 5677856 w 5677856"/>
                <a:gd name="connsiteY4" fmla="*/ 761556 h 846173"/>
                <a:gd name="connsiteX5" fmla="*/ 5593239 w 5677856"/>
                <a:gd name="connsiteY5" fmla="*/ 846173 h 846173"/>
                <a:gd name="connsiteX6" fmla="*/ 84617 w 5677856"/>
                <a:gd name="connsiteY6" fmla="*/ 846173 h 846173"/>
                <a:gd name="connsiteX7" fmla="*/ 0 w 5677856"/>
                <a:gd name="connsiteY7" fmla="*/ 761556 h 846173"/>
                <a:gd name="connsiteX8" fmla="*/ 0 w 5677856"/>
                <a:gd name="connsiteY8" fmla="*/ 84617 h 84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7856" h="846173">
                  <a:moveTo>
                    <a:pt x="0" y="84617"/>
                  </a:moveTo>
                  <a:cubicBezTo>
                    <a:pt x="0" y="37884"/>
                    <a:pt x="37884" y="0"/>
                    <a:pt x="84617" y="0"/>
                  </a:cubicBezTo>
                  <a:lnTo>
                    <a:pt x="5593239" y="0"/>
                  </a:lnTo>
                  <a:cubicBezTo>
                    <a:pt x="5639972" y="0"/>
                    <a:pt x="5677856" y="37884"/>
                    <a:pt x="5677856" y="84617"/>
                  </a:cubicBezTo>
                  <a:lnTo>
                    <a:pt x="5677856" y="761556"/>
                  </a:lnTo>
                  <a:cubicBezTo>
                    <a:pt x="5677856" y="808289"/>
                    <a:pt x="5639972" y="846173"/>
                    <a:pt x="5593239" y="846173"/>
                  </a:cubicBezTo>
                  <a:lnTo>
                    <a:pt x="84617" y="846173"/>
                  </a:lnTo>
                  <a:cubicBezTo>
                    <a:pt x="37884" y="846173"/>
                    <a:pt x="0" y="808289"/>
                    <a:pt x="0" y="761556"/>
                  </a:cubicBezTo>
                  <a:lnTo>
                    <a:pt x="0" y="84617"/>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16224" tIns="116224" rIns="1451102" bIns="116224" numCol="1" spcCol="1270" anchor="ctr" anchorCtr="0">
              <a:noAutofit/>
            </a:bodyPr>
            <a:lstStyle/>
            <a:p>
              <a:pPr lvl="0" algn="l" defTabSz="1066800">
                <a:lnSpc>
                  <a:spcPct val="90000"/>
                </a:lnSpc>
                <a:spcBef>
                  <a:spcPct val="0"/>
                </a:spcBef>
                <a:spcAft>
                  <a:spcPct val="35000"/>
                </a:spcAft>
              </a:pPr>
              <a:r>
                <a:rPr lang="nl-BE" sz="2400" kern="1200">
                  <a:latin typeface="Calibri Light" panose="020F0302020204030204" pitchFamily="34" charset="0"/>
                  <a:cs typeface="Calibri Light" panose="020F0302020204030204" pitchFamily="34" charset="0"/>
                </a:rPr>
                <a:t>Evidence-</a:t>
              </a:r>
              <a:r>
                <a:rPr lang="nl-BE" sz="2400" kern="1200" err="1">
                  <a:latin typeface="Calibri Light" panose="020F0302020204030204" pitchFamily="34" charset="0"/>
                  <a:cs typeface="Calibri Light" panose="020F0302020204030204" pitchFamily="34" charset="0"/>
                </a:rPr>
                <a:t>based</a:t>
              </a:r>
              <a:r>
                <a:rPr lang="nl-BE" sz="2400" kern="1200">
                  <a:latin typeface="Calibri Light" panose="020F0302020204030204" pitchFamily="34" charset="0"/>
                  <a:cs typeface="Calibri Light" panose="020F0302020204030204" pitchFamily="34" charset="0"/>
                </a:rPr>
                <a:t> HRM</a:t>
              </a:r>
            </a:p>
          </p:txBody>
        </p:sp>
        <p:sp>
          <p:nvSpPr>
            <p:cNvPr id="8" name="Freeform 12">
              <a:extLst>
                <a:ext uri="{FF2B5EF4-FFF2-40B4-BE49-F238E27FC236}">
                  <a16:creationId xmlns:a16="http://schemas.microsoft.com/office/drawing/2014/main" id="{60B36BAF-DAD8-49F3-C900-80136F441516}"/>
                </a:ext>
              </a:extLst>
            </p:cNvPr>
            <p:cNvSpPr/>
            <p:nvPr/>
          </p:nvSpPr>
          <p:spPr>
            <a:xfrm>
              <a:off x="10099381" y="2619906"/>
              <a:ext cx="708807" cy="708807"/>
            </a:xfrm>
            <a:custGeom>
              <a:avLst/>
              <a:gdLst>
                <a:gd name="connsiteX0" fmla="*/ 0 w 708807"/>
                <a:gd name="connsiteY0" fmla="*/ 389844 h 708807"/>
                <a:gd name="connsiteX1" fmla="*/ 159482 w 708807"/>
                <a:gd name="connsiteY1" fmla="*/ 389844 h 708807"/>
                <a:gd name="connsiteX2" fmla="*/ 159482 w 708807"/>
                <a:gd name="connsiteY2" fmla="*/ 0 h 708807"/>
                <a:gd name="connsiteX3" fmla="*/ 549325 w 708807"/>
                <a:gd name="connsiteY3" fmla="*/ 0 h 708807"/>
                <a:gd name="connsiteX4" fmla="*/ 549325 w 708807"/>
                <a:gd name="connsiteY4" fmla="*/ 389844 h 708807"/>
                <a:gd name="connsiteX5" fmla="*/ 708807 w 708807"/>
                <a:gd name="connsiteY5" fmla="*/ 389844 h 708807"/>
                <a:gd name="connsiteX6" fmla="*/ 354404 w 708807"/>
                <a:gd name="connsiteY6" fmla="*/ 708807 h 708807"/>
                <a:gd name="connsiteX7" fmla="*/ 0 w 708807"/>
                <a:gd name="connsiteY7" fmla="*/ 389844 h 7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807" h="708807">
                  <a:moveTo>
                    <a:pt x="0" y="389844"/>
                  </a:moveTo>
                  <a:lnTo>
                    <a:pt x="159482" y="389844"/>
                  </a:lnTo>
                  <a:lnTo>
                    <a:pt x="159482" y="0"/>
                  </a:lnTo>
                  <a:lnTo>
                    <a:pt x="549325" y="0"/>
                  </a:lnTo>
                  <a:lnTo>
                    <a:pt x="549325" y="389844"/>
                  </a:lnTo>
                  <a:lnTo>
                    <a:pt x="708807" y="389844"/>
                  </a:lnTo>
                  <a:lnTo>
                    <a:pt x="354404" y="708807"/>
                  </a:lnTo>
                  <a:lnTo>
                    <a:pt x="0" y="389844"/>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202662" tIns="43180" rIns="202662" bIns="218610" numCol="1" spcCol="1270" anchor="ctr" anchorCtr="0">
              <a:noAutofit/>
            </a:bodyPr>
            <a:lstStyle/>
            <a:p>
              <a:pPr lvl="0" algn="ctr" defTabSz="1511300">
                <a:lnSpc>
                  <a:spcPct val="90000"/>
                </a:lnSpc>
                <a:spcBef>
                  <a:spcPct val="0"/>
                </a:spcBef>
                <a:spcAft>
                  <a:spcPct val="35000"/>
                </a:spcAft>
              </a:pPr>
              <a:endParaRPr lang="nl-BE" sz="3400" kern="1200">
                <a:latin typeface="Calibri Light" panose="020F0302020204030204" pitchFamily="34" charset="0"/>
                <a:cs typeface="Calibri Light" panose="020F0302020204030204" pitchFamily="34" charset="0"/>
              </a:endParaRPr>
            </a:p>
          </p:txBody>
        </p:sp>
        <p:sp>
          <p:nvSpPr>
            <p:cNvPr id="9" name="Freeform 16">
              <a:extLst>
                <a:ext uri="{FF2B5EF4-FFF2-40B4-BE49-F238E27FC236}">
                  <a16:creationId xmlns:a16="http://schemas.microsoft.com/office/drawing/2014/main" id="{818E004B-EFB4-77AA-FB15-C6F3F96A2999}"/>
                </a:ext>
              </a:extLst>
            </p:cNvPr>
            <p:cNvSpPr/>
            <p:nvPr/>
          </p:nvSpPr>
          <p:spPr>
            <a:xfrm>
              <a:off x="10099381" y="3856651"/>
              <a:ext cx="708807" cy="708807"/>
            </a:xfrm>
            <a:custGeom>
              <a:avLst/>
              <a:gdLst>
                <a:gd name="connsiteX0" fmla="*/ 0 w 708807"/>
                <a:gd name="connsiteY0" fmla="*/ 389844 h 708807"/>
                <a:gd name="connsiteX1" fmla="*/ 159482 w 708807"/>
                <a:gd name="connsiteY1" fmla="*/ 389844 h 708807"/>
                <a:gd name="connsiteX2" fmla="*/ 159482 w 708807"/>
                <a:gd name="connsiteY2" fmla="*/ 0 h 708807"/>
                <a:gd name="connsiteX3" fmla="*/ 549325 w 708807"/>
                <a:gd name="connsiteY3" fmla="*/ 0 h 708807"/>
                <a:gd name="connsiteX4" fmla="*/ 549325 w 708807"/>
                <a:gd name="connsiteY4" fmla="*/ 389844 h 708807"/>
                <a:gd name="connsiteX5" fmla="*/ 708807 w 708807"/>
                <a:gd name="connsiteY5" fmla="*/ 389844 h 708807"/>
                <a:gd name="connsiteX6" fmla="*/ 354404 w 708807"/>
                <a:gd name="connsiteY6" fmla="*/ 708807 h 708807"/>
                <a:gd name="connsiteX7" fmla="*/ 0 w 708807"/>
                <a:gd name="connsiteY7" fmla="*/ 389844 h 7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807" h="708807">
                  <a:moveTo>
                    <a:pt x="0" y="389844"/>
                  </a:moveTo>
                  <a:lnTo>
                    <a:pt x="159482" y="389844"/>
                  </a:lnTo>
                  <a:lnTo>
                    <a:pt x="159482" y="0"/>
                  </a:lnTo>
                  <a:lnTo>
                    <a:pt x="549325" y="0"/>
                  </a:lnTo>
                  <a:lnTo>
                    <a:pt x="549325" y="389844"/>
                  </a:lnTo>
                  <a:lnTo>
                    <a:pt x="708807" y="389844"/>
                  </a:lnTo>
                  <a:lnTo>
                    <a:pt x="354404" y="708807"/>
                  </a:lnTo>
                  <a:lnTo>
                    <a:pt x="0" y="389844"/>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202662" tIns="43180" rIns="202662" bIns="218610" numCol="1" spcCol="1270" anchor="ctr" anchorCtr="0">
              <a:noAutofit/>
            </a:bodyPr>
            <a:lstStyle/>
            <a:p>
              <a:pPr lvl="0" algn="ctr" defTabSz="1511300">
                <a:lnSpc>
                  <a:spcPct val="90000"/>
                </a:lnSpc>
                <a:spcBef>
                  <a:spcPct val="0"/>
                </a:spcBef>
                <a:spcAft>
                  <a:spcPct val="35000"/>
                </a:spcAft>
              </a:pPr>
              <a:endParaRPr lang="nl-BE" sz="3400" kern="1200">
                <a:latin typeface="Calibri Light" panose="020F0302020204030204" pitchFamily="34" charset="0"/>
                <a:cs typeface="Calibri Light" panose="020F0302020204030204" pitchFamily="34" charset="0"/>
              </a:endParaRPr>
            </a:p>
          </p:txBody>
        </p:sp>
      </p:grpSp>
      <p:pic>
        <p:nvPicPr>
          <p:cNvPr id="3" name="Picture 9">
            <a:extLst>
              <a:ext uri="{FF2B5EF4-FFF2-40B4-BE49-F238E27FC236}">
                <a16:creationId xmlns:a16="http://schemas.microsoft.com/office/drawing/2014/main" id="{1EEA63EE-7612-0A4D-5E8B-CFECAFAC7AF1}"/>
              </a:ext>
            </a:extLst>
          </p:cNvPr>
          <p:cNvPicPr>
            <a:picLocks noChangeAspect="1"/>
          </p:cNvPicPr>
          <p:nvPr/>
        </p:nvPicPr>
        <p:blipFill>
          <a:blip r:embed="rId2"/>
          <a:stretch>
            <a:fillRect/>
          </a:stretch>
        </p:blipFill>
        <p:spPr>
          <a:xfrm>
            <a:off x="6771594" y="461961"/>
            <a:ext cx="717097" cy="632733"/>
          </a:xfrm>
          <a:prstGeom prst="rect">
            <a:avLst/>
          </a:prstGeom>
        </p:spPr>
      </p:pic>
    </p:spTree>
    <p:extLst>
      <p:ext uri="{BB962C8B-B14F-4D97-AF65-F5344CB8AC3E}">
        <p14:creationId xmlns:p14="http://schemas.microsoft.com/office/powerpoint/2010/main" val="17228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7F46E-F110-7022-1C82-4A31AA4E04F2}"/>
              </a:ext>
            </a:extLst>
          </p:cNvPr>
          <p:cNvSpPr>
            <a:spLocks noGrp="1"/>
          </p:cNvSpPr>
          <p:nvPr>
            <p:ph type="title"/>
          </p:nvPr>
        </p:nvSpPr>
        <p:spPr/>
        <p:txBody>
          <a:bodyPr/>
          <a:lstStyle/>
          <a:p>
            <a:r>
              <a:rPr lang="nl-BE">
                <a:latin typeface="Arial"/>
                <a:cs typeface="Arial"/>
              </a:rPr>
              <a:t>Wat is "Onderbouwd HR-beleid"?</a:t>
            </a:r>
          </a:p>
        </p:txBody>
      </p:sp>
      <p:pic>
        <p:nvPicPr>
          <p:cNvPr id="4" name="Afbeelding 6">
            <a:extLst>
              <a:ext uri="{FF2B5EF4-FFF2-40B4-BE49-F238E27FC236}">
                <a16:creationId xmlns:a16="http://schemas.microsoft.com/office/drawing/2014/main" id="{8AE55C36-4043-3FB6-55B8-A14AA7EEF2D8}"/>
              </a:ext>
            </a:extLst>
          </p:cNvPr>
          <p:cNvPicPr>
            <a:picLocks noChangeAspect="1"/>
          </p:cNvPicPr>
          <p:nvPr/>
        </p:nvPicPr>
        <p:blipFill rotWithShape="1">
          <a:blip r:embed="rId2"/>
          <a:srcRect l="9519" r="2691" b="-3"/>
          <a:stretch/>
        </p:blipFill>
        <p:spPr>
          <a:xfrm>
            <a:off x="6176276" y="2034399"/>
            <a:ext cx="3903895" cy="4055478"/>
          </a:xfrm>
          <a:prstGeom prst="rect">
            <a:avLst/>
          </a:prstGeom>
        </p:spPr>
      </p:pic>
      <p:sp>
        <p:nvSpPr>
          <p:cNvPr id="3" name="Tijdelijke aanduiding voor inhoud 2">
            <a:extLst>
              <a:ext uri="{FF2B5EF4-FFF2-40B4-BE49-F238E27FC236}">
                <a16:creationId xmlns:a16="http://schemas.microsoft.com/office/drawing/2014/main" id="{EAF6B9F5-28D7-4B9C-22F5-9F2F85794829}"/>
              </a:ext>
            </a:extLst>
          </p:cNvPr>
          <p:cNvSpPr>
            <a:spLocks noGrp="1"/>
          </p:cNvSpPr>
          <p:nvPr>
            <p:ph idx="1"/>
          </p:nvPr>
        </p:nvSpPr>
        <p:spPr/>
        <p:txBody>
          <a:bodyPr vert="horz" lIns="91440" tIns="45720" rIns="91440" bIns="45720" rtlCol="0" anchor="t">
            <a:normAutofit/>
          </a:bodyPr>
          <a:lstStyle/>
          <a:p>
            <a:pPr algn="l"/>
            <a:r>
              <a:rPr lang="nl-BE" sz="2800" u="none" strike="noStrike" baseline="0">
                <a:solidFill>
                  <a:srgbClr val="2F4D5D"/>
                </a:solidFill>
                <a:latin typeface="Calibri Light"/>
                <a:cs typeface="Calibri Light"/>
              </a:rPr>
              <a:t>Nemen van </a:t>
            </a:r>
            <a:r>
              <a:rPr lang="nl-BE" sz="2800" b="1" u="none" strike="noStrike" baseline="0">
                <a:solidFill>
                  <a:srgbClr val="2F4D5D"/>
                </a:solidFill>
                <a:latin typeface="Calibri Light"/>
                <a:cs typeface="Calibri Light"/>
              </a:rPr>
              <a:t>geïnformeerde en goed doordachte </a:t>
            </a:r>
            <a:r>
              <a:rPr lang="nl-BE" sz="2800" b="1">
                <a:solidFill>
                  <a:srgbClr val="2F4D5D"/>
                </a:solidFill>
                <a:latin typeface="Calibri Light"/>
                <a:cs typeface="Calibri Light"/>
              </a:rPr>
              <a:t>HR-beslissingen</a:t>
            </a:r>
            <a:endParaRPr lang="nl-BE" sz="2800" b="1" u="none" strike="noStrike" baseline="0">
              <a:solidFill>
                <a:srgbClr val="2F4D5D"/>
              </a:solidFill>
              <a:latin typeface="Calibri Light" panose="020F0302020204030204" pitchFamily="34" charset="0"/>
              <a:cs typeface="Calibri Light" panose="020F0302020204030204" pitchFamily="34" charset="0"/>
            </a:endParaRPr>
          </a:p>
          <a:p>
            <a:pPr algn="l"/>
            <a:r>
              <a:rPr lang="nl-BE" b="1">
                <a:solidFill>
                  <a:srgbClr val="2F4D5D"/>
                </a:solidFill>
                <a:latin typeface="Calibri Light" panose="020F0302020204030204" pitchFamily="34" charset="0"/>
                <a:cs typeface="Calibri Light" panose="020F0302020204030204" pitchFamily="34" charset="0"/>
              </a:rPr>
              <a:t>Kritisch</a:t>
            </a:r>
            <a:r>
              <a:rPr lang="nl-BE" sz="2800" b="1">
                <a:solidFill>
                  <a:srgbClr val="2F4D5D"/>
                </a:solidFill>
                <a:latin typeface="Calibri Light" panose="020F0302020204030204" pitchFamily="34" charset="0"/>
                <a:cs typeface="Calibri Light" panose="020F0302020204030204" pitchFamily="34" charset="0"/>
              </a:rPr>
              <a:t> evalueren </a:t>
            </a:r>
            <a:r>
              <a:rPr lang="nl-BE" sz="2800">
                <a:solidFill>
                  <a:srgbClr val="2F4D5D"/>
                </a:solidFill>
                <a:latin typeface="Calibri Light" panose="020F0302020204030204" pitchFamily="34" charset="0"/>
                <a:cs typeface="Calibri Light" panose="020F0302020204030204" pitchFamily="34" charset="0"/>
              </a:rPr>
              <a:t>van bewijs</a:t>
            </a:r>
          </a:p>
          <a:p>
            <a:pPr algn="l"/>
            <a:endParaRPr lang="nl-BE" sz="2800">
              <a:solidFill>
                <a:srgbClr val="2F4D5D"/>
              </a:solidFill>
              <a:latin typeface="Calibri Light" panose="020F0302020204030204" pitchFamily="34" charset="0"/>
              <a:cs typeface="Calibri Light" panose="020F0302020204030204" pitchFamily="34" charset="0"/>
            </a:endParaRPr>
          </a:p>
          <a:p>
            <a:pPr lvl="1"/>
            <a:r>
              <a:rPr lang="nl-BE">
                <a:solidFill>
                  <a:srgbClr val="2F4D5D"/>
                </a:solidFill>
                <a:latin typeface="Calibri Light"/>
                <a:cs typeface="Calibri Light"/>
              </a:rPr>
              <a:t>wetenschappelijke</a:t>
            </a:r>
            <a:r>
              <a:rPr lang="nl-BE" u="none" strike="noStrike" baseline="0">
                <a:solidFill>
                  <a:srgbClr val="2F4D5D"/>
                </a:solidFill>
                <a:latin typeface="Calibri Light"/>
                <a:cs typeface="Calibri Light"/>
              </a:rPr>
              <a:t> literatuur</a:t>
            </a:r>
          </a:p>
          <a:p>
            <a:pPr lvl="1"/>
            <a:r>
              <a:rPr lang="nl-BE">
                <a:solidFill>
                  <a:srgbClr val="2F4D5D"/>
                </a:solidFill>
                <a:latin typeface="Calibri Light"/>
                <a:cs typeface="Calibri Light"/>
              </a:rPr>
              <a:t>bedrijfsdata</a:t>
            </a:r>
            <a:r>
              <a:rPr lang="nl-BE" u="none" strike="noStrike" baseline="0">
                <a:solidFill>
                  <a:srgbClr val="2F4D5D"/>
                </a:solidFill>
                <a:latin typeface="Calibri Light"/>
                <a:cs typeface="Calibri Light"/>
              </a:rPr>
              <a:t> en –informatie</a:t>
            </a:r>
          </a:p>
          <a:p>
            <a:pPr lvl="1"/>
            <a:r>
              <a:rPr lang="nl-BE" err="1">
                <a:solidFill>
                  <a:srgbClr val="2F4D5D"/>
                </a:solidFill>
                <a:latin typeface="Calibri Light"/>
                <a:cs typeface="Calibri Light"/>
              </a:rPr>
              <a:t>practitioners</a:t>
            </a:r>
            <a:r>
              <a:rPr lang="nl-BE">
                <a:solidFill>
                  <a:srgbClr val="2F4D5D"/>
                </a:solidFill>
                <a:latin typeface="Calibri Light"/>
                <a:cs typeface="Calibri Light"/>
              </a:rPr>
              <a:t> </a:t>
            </a:r>
            <a:endParaRPr lang="nl-BE" u="none" strike="noStrike" baseline="0">
              <a:solidFill>
                <a:srgbClr val="2F4D5D"/>
              </a:solidFill>
              <a:latin typeface="Calibri Light" panose="020F0302020204030204" pitchFamily="34" charset="0"/>
              <a:cs typeface="Calibri Light" panose="020F0302020204030204" pitchFamily="34" charset="0"/>
            </a:endParaRPr>
          </a:p>
          <a:p>
            <a:pPr lvl="1"/>
            <a:r>
              <a:rPr lang="nl-BE">
                <a:solidFill>
                  <a:srgbClr val="2F4D5D"/>
                </a:solidFill>
                <a:latin typeface="Calibri Light"/>
                <a:cs typeface="Calibri Light"/>
              </a:rPr>
              <a:t>stakeholders</a:t>
            </a:r>
            <a:endParaRPr lang="nl-BE">
              <a:solidFill>
                <a:srgbClr val="2F4D5D"/>
              </a:solidFill>
              <a:latin typeface="Calibri Light" panose="020F0302020204030204" pitchFamily="34" charset="0"/>
              <a:cs typeface="Calibri Light" panose="020F0302020204030204" pitchFamily="34" charset="0"/>
            </a:endParaRPr>
          </a:p>
          <a:p>
            <a:endParaRPr lang="nl-BE"/>
          </a:p>
        </p:txBody>
      </p:sp>
    </p:spTree>
    <p:extLst>
      <p:ext uri="{BB962C8B-B14F-4D97-AF65-F5344CB8AC3E}">
        <p14:creationId xmlns:p14="http://schemas.microsoft.com/office/powerpoint/2010/main" val="810337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70642-48CF-DA96-058D-DE85ADB6B0AC}"/>
              </a:ext>
            </a:extLst>
          </p:cNvPr>
          <p:cNvSpPr>
            <a:spLocks noGrp="1"/>
          </p:cNvSpPr>
          <p:nvPr>
            <p:ph type="title"/>
          </p:nvPr>
        </p:nvSpPr>
        <p:spPr/>
        <p:txBody>
          <a:bodyPr/>
          <a:lstStyle/>
          <a:p>
            <a:r>
              <a:rPr lang="nl-BE"/>
              <a:t>Onderzoek hier en nu</a:t>
            </a:r>
          </a:p>
        </p:txBody>
      </p:sp>
      <p:sp>
        <p:nvSpPr>
          <p:cNvPr id="3" name="Tijdelijke aanduiding voor voettekst 2">
            <a:extLst>
              <a:ext uri="{FF2B5EF4-FFF2-40B4-BE49-F238E27FC236}">
                <a16:creationId xmlns:a16="http://schemas.microsoft.com/office/drawing/2014/main" id="{A1FB5A27-05FC-8003-F7CE-C8894A0F3434}"/>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F04192BE-879C-A8D5-92E8-F00BE5A0E3B8}"/>
              </a:ext>
            </a:extLst>
          </p:cNvPr>
          <p:cNvSpPr>
            <a:spLocks noGrp="1"/>
          </p:cNvSpPr>
          <p:nvPr>
            <p:ph type="sldNum" sz="quarter" idx="12"/>
          </p:nvPr>
        </p:nvSpPr>
        <p:spPr/>
        <p:txBody>
          <a:bodyPr/>
          <a:lstStyle/>
          <a:p>
            <a:fld id="{0A297500-7527-634B-90F4-69D0994C32B4}" type="slidenum">
              <a:rPr lang="nl-NL" smtClean="0"/>
              <a:t>35</a:t>
            </a:fld>
            <a:endParaRPr lang="nl-NL"/>
          </a:p>
        </p:txBody>
      </p:sp>
    </p:spTree>
    <p:extLst>
      <p:ext uri="{BB962C8B-B14F-4D97-AF65-F5344CB8AC3E}">
        <p14:creationId xmlns:p14="http://schemas.microsoft.com/office/powerpoint/2010/main" val="665523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A9046E5-2C16-4022-B84C-8DAFA026D89E}"/>
              </a:ext>
            </a:extLst>
          </p:cNvPr>
          <p:cNvSpPr>
            <a:spLocks noGrp="1"/>
          </p:cNvSpPr>
          <p:nvPr>
            <p:ph idx="1"/>
          </p:nvPr>
        </p:nvSpPr>
        <p:spPr/>
        <p:txBody>
          <a:bodyPr vert="horz" lIns="91440" tIns="45720" rIns="91440" bIns="45720" rtlCol="0" anchor="t">
            <a:normAutofit/>
          </a:bodyPr>
          <a:lstStyle/>
          <a:p>
            <a:r>
              <a:rPr lang="nl-BE" b="1">
                <a:latin typeface="Calibri Light" panose="020F0302020204030204" pitchFamily="34" charset="0"/>
                <a:cs typeface="Calibri Light" panose="020F0302020204030204" pitchFamily="34" charset="0"/>
              </a:rPr>
              <a:t>FASE 1: verkennen</a:t>
            </a:r>
          </a:p>
          <a:p>
            <a:pPr lvl="1"/>
            <a:r>
              <a:rPr lang="nl-BE" sz="2000">
                <a:latin typeface="Calibri Light"/>
                <a:cs typeface="Calibri Light"/>
              </a:rPr>
              <a:t>literatuurstudie</a:t>
            </a:r>
            <a:endParaRPr lang="nl-BE" sz="2000">
              <a:latin typeface="Calibri Light" panose="020F0302020204030204" pitchFamily="34" charset="0"/>
              <a:cs typeface="Calibri Light" panose="020F0302020204030204" pitchFamily="34" charset="0"/>
            </a:endParaRPr>
          </a:p>
          <a:p>
            <a:pPr lvl="1"/>
            <a:r>
              <a:rPr lang="nl-BE" sz="2000">
                <a:latin typeface="Calibri Light"/>
                <a:cs typeface="Calibri Light"/>
              </a:rPr>
              <a:t>vergelijkende studie Vlaamse beleidsnota’s</a:t>
            </a:r>
            <a:br>
              <a:rPr lang="nl-BE" sz="2000">
                <a:latin typeface="Calibri Light" panose="020F0302020204030204" pitchFamily="34" charset="0"/>
                <a:cs typeface="Calibri Light" panose="020F0302020204030204" pitchFamily="34" charset="0"/>
              </a:rPr>
            </a:br>
            <a:endParaRPr lang="nl-BE" sz="2000">
              <a:latin typeface="Calibri Light" panose="020F0302020204030204" pitchFamily="34" charset="0"/>
              <a:cs typeface="Calibri Light" panose="020F0302020204030204" pitchFamily="34" charset="0"/>
            </a:endParaRPr>
          </a:p>
          <a:p>
            <a:r>
              <a:rPr lang="nl-BE" b="1">
                <a:latin typeface="Calibri Light" panose="020F0302020204030204" pitchFamily="34" charset="0"/>
                <a:cs typeface="Calibri Light" panose="020F0302020204030204" pitchFamily="34" charset="0"/>
              </a:rPr>
              <a:t>FASE 2: conceptualiseren</a:t>
            </a:r>
          </a:p>
          <a:p>
            <a:pPr lvl="1"/>
            <a:r>
              <a:rPr lang="nl-BE" sz="2000" err="1">
                <a:latin typeface="Calibri Light" panose="020F0302020204030204" pitchFamily="34" charset="0"/>
                <a:cs typeface="Calibri Light" panose="020F0302020204030204" pitchFamily="34" charset="0"/>
              </a:rPr>
              <a:t>Systematic</a:t>
            </a:r>
            <a:r>
              <a:rPr lang="nl-BE" sz="2000">
                <a:latin typeface="Calibri Light" panose="020F0302020204030204" pitchFamily="34" charset="0"/>
                <a:cs typeface="Calibri Light" panose="020F0302020204030204" pitchFamily="34" charset="0"/>
              </a:rPr>
              <a:t> </a:t>
            </a:r>
            <a:r>
              <a:rPr lang="nl-BE" sz="2000" err="1">
                <a:latin typeface="Calibri Light" panose="020F0302020204030204" pitchFamily="34" charset="0"/>
                <a:cs typeface="Calibri Light" panose="020F0302020204030204" pitchFamily="34" charset="0"/>
              </a:rPr>
              <a:t>literature</a:t>
            </a:r>
            <a:r>
              <a:rPr lang="nl-BE" sz="2000">
                <a:latin typeface="Calibri Light" panose="020F0302020204030204" pitchFamily="34" charset="0"/>
                <a:cs typeface="Calibri Light" panose="020F0302020204030204" pitchFamily="34" charset="0"/>
              </a:rPr>
              <a:t> review </a:t>
            </a:r>
          </a:p>
          <a:p>
            <a:pPr lvl="1"/>
            <a:r>
              <a:rPr lang="nl-BE" sz="2000">
                <a:latin typeface="Calibri Light" panose="020F0302020204030204" pitchFamily="34" charset="0"/>
                <a:cs typeface="Calibri Light" panose="020F0302020204030204" pitchFamily="34" charset="0"/>
              </a:rPr>
              <a:t>Semigestructureerde diepte-interviews</a:t>
            </a:r>
          </a:p>
          <a:p>
            <a:pPr lvl="2"/>
            <a:r>
              <a:rPr lang="nl-BE" sz="1800">
                <a:latin typeface="Calibri Light" panose="020F0302020204030204" pitchFamily="34" charset="0"/>
                <a:cs typeface="Calibri Light" panose="020F0302020204030204" pitchFamily="34" charset="0"/>
              </a:rPr>
              <a:t>HR-</a:t>
            </a:r>
            <a:r>
              <a:rPr lang="nl-BE" sz="1800" err="1">
                <a:latin typeface="Calibri Light" panose="020F0302020204030204" pitchFamily="34" charset="0"/>
                <a:cs typeface="Calibri Light" panose="020F0302020204030204" pitchFamily="34" charset="0"/>
              </a:rPr>
              <a:t>practitioners</a:t>
            </a:r>
            <a:endParaRPr lang="nl-BE" sz="1800">
              <a:latin typeface="Calibri Light" panose="020F0302020204030204" pitchFamily="34" charset="0"/>
              <a:cs typeface="Calibri Light" panose="020F0302020204030204" pitchFamily="34" charset="0"/>
            </a:endParaRPr>
          </a:p>
          <a:p>
            <a:pPr lvl="2"/>
            <a:r>
              <a:rPr lang="nl-BE" sz="1800">
                <a:latin typeface="Calibri Light" panose="020F0302020204030204" pitchFamily="34" charset="0"/>
                <a:cs typeface="Calibri Light" panose="020F0302020204030204" pitchFamily="34" charset="0"/>
              </a:rPr>
              <a:t>Kabinet Somers </a:t>
            </a:r>
          </a:p>
          <a:p>
            <a:pPr lvl="2"/>
            <a:r>
              <a:rPr lang="nl-BE" sz="1800">
                <a:latin typeface="Calibri Light" panose="020F0302020204030204" pitchFamily="34" charset="0"/>
                <a:cs typeface="Calibri Light" panose="020F0302020204030204" pitchFamily="34" charset="0"/>
              </a:rPr>
              <a:t>HR-</a:t>
            </a:r>
            <a:r>
              <a:rPr lang="nl-BE" sz="1800" err="1">
                <a:latin typeface="Calibri Light" panose="020F0302020204030204" pitchFamily="34" charset="0"/>
                <a:cs typeface="Calibri Light" panose="020F0302020204030204" pitchFamily="34" charset="0"/>
              </a:rPr>
              <a:t>academics</a:t>
            </a:r>
            <a:endParaRPr lang="nl-BE" sz="1800">
              <a:latin typeface="Calibri Light" panose="020F0302020204030204" pitchFamily="34" charset="0"/>
              <a:cs typeface="Calibri Light" panose="020F0302020204030204" pitchFamily="34" charset="0"/>
            </a:endParaRPr>
          </a:p>
          <a:p>
            <a:endParaRPr lang="nl-BE" sz="2800">
              <a:latin typeface="Calibri Light" panose="020F0302020204030204" pitchFamily="34" charset="0"/>
              <a:cs typeface="Calibri Light" panose="020F0302020204030204" pitchFamily="34" charset="0"/>
            </a:endParaRPr>
          </a:p>
        </p:txBody>
      </p:sp>
      <p:sp>
        <p:nvSpPr>
          <p:cNvPr id="3" name="Tijdelijke aanduiding voor voettekst 2">
            <a:extLst>
              <a:ext uri="{FF2B5EF4-FFF2-40B4-BE49-F238E27FC236}">
                <a16:creationId xmlns:a16="http://schemas.microsoft.com/office/drawing/2014/main" id="{D6C409A9-2AAD-91C3-72AC-0EBF23F29A4C}"/>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A1780C2B-A0CA-E95B-791B-DBA4CD073119}"/>
              </a:ext>
            </a:extLst>
          </p:cNvPr>
          <p:cNvSpPr>
            <a:spLocks noGrp="1"/>
          </p:cNvSpPr>
          <p:nvPr>
            <p:ph type="sldNum" sz="quarter" idx="12"/>
          </p:nvPr>
        </p:nvSpPr>
        <p:spPr/>
        <p:txBody>
          <a:bodyPr/>
          <a:lstStyle/>
          <a:p>
            <a:fld id="{0A297500-7527-634B-90F4-69D0994C32B4}" type="slidenum">
              <a:rPr lang="nl-NL" smtClean="0"/>
              <a:t>36</a:t>
            </a:fld>
            <a:endParaRPr lang="nl-NL"/>
          </a:p>
        </p:txBody>
      </p:sp>
      <p:sp>
        <p:nvSpPr>
          <p:cNvPr id="5" name="Titel 4">
            <a:extLst>
              <a:ext uri="{FF2B5EF4-FFF2-40B4-BE49-F238E27FC236}">
                <a16:creationId xmlns:a16="http://schemas.microsoft.com/office/drawing/2014/main" id="{17C70DD5-AE90-DF42-858E-506C41FF7A6D}"/>
              </a:ext>
            </a:extLst>
          </p:cNvPr>
          <p:cNvSpPr>
            <a:spLocks noGrp="1"/>
          </p:cNvSpPr>
          <p:nvPr>
            <p:ph type="title"/>
          </p:nvPr>
        </p:nvSpPr>
        <p:spPr/>
        <p:txBody>
          <a:bodyPr/>
          <a:lstStyle/>
          <a:p>
            <a:r>
              <a:rPr lang="nl-BE"/>
              <a:t>Planning : reeds uitgevoerd </a:t>
            </a:r>
          </a:p>
        </p:txBody>
      </p:sp>
      <p:sp>
        <p:nvSpPr>
          <p:cNvPr id="6" name="TextBox 5">
            <a:extLst>
              <a:ext uri="{FF2B5EF4-FFF2-40B4-BE49-F238E27FC236}">
                <a16:creationId xmlns:a16="http://schemas.microsoft.com/office/drawing/2014/main" id="{7C9ECFA0-AA7C-A426-0D1F-A50316FF885D}"/>
              </a:ext>
            </a:extLst>
          </p:cNvPr>
          <p:cNvSpPr txBox="1"/>
          <p:nvPr/>
        </p:nvSpPr>
        <p:spPr>
          <a:xfrm>
            <a:off x="10162903" y="2155371"/>
            <a:ext cx="1188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9">
            <a:extLst>
              <a:ext uri="{FF2B5EF4-FFF2-40B4-BE49-F238E27FC236}">
                <a16:creationId xmlns:a16="http://schemas.microsoft.com/office/drawing/2014/main" id="{A4F5386B-09EB-F826-9F78-758DAD0EA9E4}"/>
              </a:ext>
            </a:extLst>
          </p:cNvPr>
          <p:cNvPicPr>
            <a:picLocks noChangeAspect="1"/>
          </p:cNvPicPr>
          <p:nvPr/>
        </p:nvPicPr>
        <p:blipFill>
          <a:blip r:embed="rId2"/>
          <a:stretch>
            <a:fillRect/>
          </a:stretch>
        </p:blipFill>
        <p:spPr>
          <a:xfrm>
            <a:off x="7145111" y="1440996"/>
            <a:ext cx="1428750" cy="1428750"/>
          </a:xfrm>
          <a:prstGeom prst="rect">
            <a:avLst/>
          </a:prstGeom>
        </p:spPr>
      </p:pic>
      <p:pic>
        <p:nvPicPr>
          <p:cNvPr id="10" name="Picture 10">
            <a:extLst>
              <a:ext uri="{FF2B5EF4-FFF2-40B4-BE49-F238E27FC236}">
                <a16:creationId xmlns:a16="http://schemas.microsoft.com/office/drawing/2014/main" id="{75B526C4-7143-A1A9-70CC-8382C194E1BB}"/>
              </a:ext>
            </a:extLst>
          </p:cNvPr>
          <p:cNvPicPr>
            <a:picLocks noChangeAspect="1"/>
          </p:cNvPicPr>
          <p:nvPr/>
        </p:nvPicPr>
        <p:blipFill>
          <a:blip r:embed="rId2"/>
          <a:stretch>
            <a:fillRect/>
          </a:stretch>
        </p:blipFill>
        <p:spPr>
          <a:xfrm>
            <a:off x="7145111" y="3596367"/>
            <a:ext cx="1428750" cy="1428750"/>
          </a:xfrm>
          <a:prstGeom prst="rect">
            <a:avLst/>
          </a:prstGeom>
        </p:spPr>
      </p:pic>
    </p:spTree>
    <p:extLst>
      <p:ext uri="{BB962C8B-B14F-4D97-AF65-F5344CB8AC3E}">
        <p14:creationId xmlns:p14="http://schemas.microsoft.com/office/powerpoint/2010/main" val="172552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904B6-BD6D-4880-807F-3F0A86831C76}"/>
              </a:ext>
            </a:extLst>
          </p:cNvPr>
          <p:cNvSpPr>
            <a:spLocks noGrp="1"/>
          </p:cNvSpPr>
          <p:nvPr>
            <p:ph type="sldNum" sz="quarter" idx="12"/>
          </p:nvPr>
        </p:nvSpPr>
        <p:spPr/>
        <p:txBody>
          <a:bodyPr/>
          <a:lstStyle/>
          <a:p>
            <a:fld id="{0A297500-7527-634B-90F4-69D0994C32B4}" type="slidenum">
              <a:rPr lang="nl-NL" smtClean="0"/>
              <a:pPr/>
              <a:t>37</a:t>
            </a:fld>
            <a:endParaRPr lang="nl-NL"/>
          </a:p>
        </p:txBody>
      </p:sp>
      <p:pic>
        <p:nvPicPr>
          <p:cNvPr id="6" name="Content Placeholder 5">
            <a:extLst>
              <a:ext uri="{FF2B5EF4-FFF2-40B4-BE49-F238E27FC236}">
                <a16:creationId xmlns:a16="http://schemas.microsoft.com/office/drawing/2014/main" id="{1D2C6B8C-070F-4A15-8E95-F2B434BF87C4}"/>
              </a:ext>
            </a:extLst>
          </p:cNvPr>
          <p:cNvPicPr>
            <a:picLocks noGrp="1" noChangeAspect="1"/>
          </p:cNvPicPr>
          <p:nvPr>
            <p:ph sz="quarter" idx="13"/>
          </p:nvPr>
        </p:nvPicPr>
        <p:blipFill>
          <a:blip r:embed="rId3"/>
          <a:stretch>
            <a:fillRect/>
          </a:stretch>
        </p:blipFill>
        <p:spPr>
          <a:xfrm>
            <a:off x="3411654" y="575153"/>
            <a:ext cx="5455778" cy="1598692"/>
          </a:xfrm>
        </p:spPr>
      </p:pic>
      <p:sp>
        <p:nvSpPr>
          <p:cNvPr id="5" name="Content Placeholder 2">
            <a:extLst>
              <a:ext uri="{FF2B5EF4-FFF2-40B4-BE49-F238E27FC236}">
                <a16:creationId xmlns:a16="http://schemas.microsoft.com/office/drawing/2014/main" id="{A67C1C1B-0156-4FF8-A548-5E263AFB670D}"/>
              </a:ext>
            </a:extLst>
          </p:cNvPr>
          <p:cNvSpPr txBox="1">
            <a:spLocks/>
          </p:cNvSpPr>
          <p:nvPr/>
        </p:nvSpPr>
        <p:spPr>
          <a:xfrm>
            <a:off x="679509" y="2488463"/>
            <a:ext cx="10348540" cy="354329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latin typeface="Calibri Light" panose="020F0302020204030204" pitchFamily="34" charset="0"/>
                <a:cs typeface="Calibri Light" panose="020F0302020204030204" pitchFamily="34" charset="0"/>
              </a:rPr>
              <a:t>Documentanalyse van het regeerakkoord en 27 beleidsnota’s (2019-2024)</a:t>
            </a:r>
          </a:p>
          <a:p>
            <a:endParaRPr lang="nl-BE">
              <a:latin typeface="Calibri Light" panose="020F0302020204030204" pitchFamily="34" charset="0"/>
              <a:cs typeface="Calibri Light" panose="020F0302020204030204" pitchFamily="34" charset="0"/>
            </a:endParaRPr>
          </a:p>
          <a:p>
            <a:r>
              <a:rPr lang="nl-BE" b="1">
                <a:latin typeface="Calibri Light" panose="020F0302020204030204" pitchFamily="34" charset="0"/>
                <a:cs typeface="Calibri Light" panose="020F0302020204030204" pitchFamily="34" charset="0"/>
              </a:rPr>
              <a:t>RQ</a:t>
            </a:r>
            <a:r>
              <a:rPr lang="nl-BE">
                <a:latin typeface="Calibri Light" panose="020F0302020204030204" pitchFamily="34" charset="0"/>
                <a:cs typeface="Calibri Light" panose="020F0302020204030204" pitchFamily="34" charset="0"/>
              </a:rPr>
              <a:t>: In welke mate komen er elementen van </a:t>
            </a:r>
            <a:r>
              <a:rPr lang="nl-BE" err="1">
                <a:latin typeface="Calibri Light" panose="020F0302020204030204" pitchFamily="34" charset="0"/>
                <a:cs typeface="Calibri Light" panose="020F0302020204030204" pitchFamily="34" charset="0"/>
              </a:rPr>
              <a:t>evidence-informed</a:t>
            </a:r>
            <a:r>
              <a:rPr lang="nl-BE">
                <a:latin typeface="Calibri Light" panose="020F0302020204030204" pitchFamily="34" charset="0"/>
                <a:cs typeface="Calibri Light" panose="020F0302020204030204" pitchFamily="34" charset="0"/>
              </a:rPr>
              <a:t> policy-making aan bod in de Vlaamse beleidsdocumenten?</a:t>
            </a:r>
          </a:p>
          <a:p>
            <a:endParaRPr lang="nl-BE">
              <a:latin typeface="Calibri Light" panose="020F0302020204030204" pitchFamily="34" charset="0"/>
              <a:cs typeface="Calibri Light" panose="020F0302020204030204" pitchFamily="34" charset="0"/>
            </a:endParaRPr>
          </a:p>
          <a:p>
            <a:r>
              <a:rPr lang="nl-BE">
                <a:latin typeface="Calibri Light"/>
                <a:cs typeface="Calibri Light"/>
              </a:rPr>
              <a:t>Exploratieve studie die een overzicht biedt en toont dat ingrediënten initieel en intentioneel aanwezig zijn.</a:t>
            </a:r>
            <a:endParaRPr lang="nl-BE">
              <a:latin typeface="Calibri Light" panose="020F0302020204030204" pitchFamily="34" charset="0"/>
              <a:cs typeface="Calibri Light" panose="020F0302020204030204" pitchFamily="34" charset="0"/>
            </a:endParaRPr>
          </a:p>
          <a:p>
            <a:endParaRPr lang="nl-BE">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53763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B30A7FDE-2003-4664-A074-A5E2EBDE0225}"/>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CE2A29BA-2A9D-43B0-9FE0-305E458B3527}"/>
              </a:ext>
            </a:extLst>
          </p:cNvPr>
          <p:cNvSpPr>
            <a:spLocks noGrp="1"/>
          </p:cNvSpPr>
          <p:nvPr>
            <p:ph type="sldNum" sz="quarter" idx="12"/>
          </p:nvPr>
        </p:nvSpPr>
        <p:spPr/>
        <p:txBody>
          <a:bodyPr/>
          <a:lstStyle/>
          <a:p>
            <a:fld id="{0A297500-7527-634B-90F4-69D0994C32B4}" type="slidenum">
              <a:rPr lang="nl-NL" smtClean="0"/>
              <a:t>38</a:t>
            </a:fld>
            <a:endParaRPr lang="nl-NL"/>
          </a:p>
        </p:txBody>
      </p:sp>
      <p:sp>
        <p:nvSpPr>
          <p:cNvPr id="5" name="Titel 4">
            <a:extLst>
              <a:ext uri="{FF2B5EF4-FFF2-40B4-BE49-F238E27FC236}">
                <a16:creationId xmlns:a16="http://schemas.microsoft.com/office/drawing/2014/main" id="{8CC2D88F-E1E1-45E8-B5F2-2805007DE2F7}"/>
              </a:ext>
            </a:extLst>
          </p:cNvPr>
          <p:cNvSpPr>
            <a:spLocks noGrp="1"/>
          </p:cNvSpPr>
          <p:nvPr>
            <p:ph type="title"/>
          </p:nvPr>
        </p:nvSpPr>
        <p:spPr>
          <a:xfrm>
            <a:off x="1294457" y="250579"/>
            <a:ext cx="10973849" cy="742875"/>
          </a:xfrm>
        </p:spPr>
        <p:txBody>
          <a:bodyPr/>
          <a:lstStyle/>
          <a:p>
            <a:r>
              <a:rPr lang="nl-BE"/>
              <a:t>Vergelijkende studie: beleidsdocumenten</a:t>
            </a:r>
          </a:p>
        </p:txBody>
      </p:sp>
      <p:sp>
        <p:nvSpPr>
          <p:cNvPr id="6" name="Tijdelijke aanduiding voor inhoud 2">
            <a:extLst>
              <a:ext uri="{FF2B5EF4-FFF2-40B4-BE49-F238E27FC236}">
                <a16:creationId xmlns:a16="http://schemas.microsoft.com/office/drawing/2014/main" id="{077E6ABF-84F9-482B-9568-A39178EDD22B}"/>
              </a:ext>
            </a:extLst>
          </p:cNvPr>
          <p:cNvSpPr>
            <a:spLocks noGrp="1"/>
          </p:cNvSpPr>
          <p:nvPr>
            <p:ph idx="1"/>
          </p:nvPr>
        </p:nvSpPr>
        <p:spPr>
          <a:xfrm>
            <a:off x="1291338" y="1196975"/>
            <a:ext cx="10711272" cy="4813208"/>
          </a:xfrm>
        </p:spPr>
        <p:txBody>
          <a:bodyPr>
            <a:normAutofit/>
          </a:bodyPr>
          <a:lstStyle/>
          <a:p>
            <a:r>
              <a:rPr lang="nl-BE">
                <a:solidFill>
                  <a:srgbClr val="2F4D5D"/>
                </a:solidFill>
                <a:latin typeface="Calibri Light" panose="020F0302020204030204" pitchFamily="34" charset="0"/>
                <a:cs typeface="Calibri Light" panose="020F0302020204030204" pitchFamily="34" charset="0"/>
              </a:rPr>
              <a:t>g</a:t>
            </a:r>
            <a:r>
              <a:rPr lang="nl-BE" sz="2400">
                <a:solidFill>
                  <a:srgbClr val="2F4D5D"/>
                </a:solidFill>
                <a:latin typeface="Calibri Light" panose="020F0302020204030204" pitchFamily="34" charset="0"/>
                <a:cs typeface="Calibri Light" panose="020F0302020204030204" pitchFamily="34" charset="0"/>
              </a:rPr>
              <a:t>ebruik van informatiebronnen in het beleid is aanwezig</a:t>
            </a:r>
            <a:br>
              <a:rPr lang="nl-BE" sz="2400">
                <a:solidFill>
                  <a:srgbClr val="2F4D5D"/>
                </a:solidFill>
                <a:latin typeface="Calibri Light" panose="020F0302020204030204" pitchFamily="34" charset="0"/>
                <a:cs typeface="Calibri Light" panose="020F0302020204030204" pitchFamily="34" charset="0"/>
              </a:rPr>
            </a:br>
            <a:endParaRPr lang="nl-BE" sz="2400">
              <a:solidFill>
                <a:srgbClr val="2F4D5D"/>
              </a:solidFill>
              <a:latin typeface="Calibri Light" panose="020F0302020204030204" pitchFamily="34" charset="0"/>
              <a:cs typeface="Calibri Light" panose="020F0302020204030204" pitchFamily="34" charset="0"/>
            </a:endParaRPr>
          </a:p>
          <a:p>
            <a:r>
              <a:rPr lang="en-US" err="1">
                <a:solidFill>
                  <a:srgbClr val="2F4D5D"/>
                </a:solidFill>
                <a:latin typeface="Calibri Light" panose="020F0302020204030204" pitchFamily="34" charset="0"/>
                <a:cs typeface="Calibri Light" panose="020F0302020204030204" pitchFamily="34" charset="0"/>
              </a:rPr>
              <a:t>g</a:t>
            </a:r>
            <a:r>
              <a:rPr lang="en-US" sz="2400" err="1">
                <a:solidFill>
                  <a:srgbClr val="2F4D5D"/>
                </a:solidFill>
                <a:latin typeface="Calibri Light" panose="020F0302020204030204" pitchFamily="34" charset="0"/>
                <a:cs typeface="Calibri Light" panose="020F0302020204030204" pitchFamily="34" charset="0"/>
              </a:rPr>
              <a:t>een</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tegenstrijdigheden</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Regeerakkoord</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en</a:t>
            </a:r>
            <a:r>
              <a:rPr lang="en-US" sz="2400">
                <a:solidFill>
                  <a:srgbClr val="2F4D5D"/>
                </a:solidFill>
                <a:latin typeface="Calibri Light" panose="020F0302020204030204" pitchFamily="34" charset="0"/>
                <a:cs typeface="Calibri Light" panose="020F0302020204030204" pitchFamily="34" charset="0"/>
              </a:rPr>
              <a:t> nota’s</a:t>
            </a:r>
            <a:br>
              <a:rPr lang="en-US" sz="2400">
                <a:solidFill>
                  <a:srgbClr val="2F4D5D"/>
                </a:solidFill>
                <a:latin typeface="Calibri Light" panose="020F0302020204030204" pitchFamily="34" charset="0"/>
                <a:cs typeface="Calibri Light" panose="020F0302020204030204" pitchFamily="34" charset="0"/>
              </a:rPr>
            </a:br>
            <a:endParaRPr lang="en-US" sz="2400">
              <a:solidFill>
                <a:srgbClr val="2F4D5D"/>
              </a:solidFill>
              <a:latin typeface="Calibri Light" panose="020F0302020204030204" pitchFamily="34" charset="0"/>
              <a:cs typeface="Calibri Light" panose="020F0302020204030204" pitchFamily="34" charset="0"/>
            </a:endParaRPr>
          </a:p>
          <a:p>
            <a:r>
              <a:rPr lang="nl-BE">
                <a:solidFill>
                  <a:srgbClr val="2F4D5D"/>
                </a:solidFill>
                <a:latin typeface="Calibri Light" panose="020F0302020204030204" pitchFamily="34" charset="0"/>
                <a:cs typeface="Calibri Light" panose="020F0302020204030204" pitchFamily="34" charset="0"/>
              </a:rPr>
              <a:t>g</a:t>
            </a:r>
            <a:r>
              <a:rPr lang="nl-BE" sz="2400">
                <a:solidFill>
                  <a:srgbClr val="2F4D5D"/>
                </a:solidFill>
                <a:latin typeface="Calibri Light" panose="020F0302020204030204" pitchFamily="34" charset="0"/>
                <a:cs typeface="Calibri Light" panose="020F0302020204030204" pitchFamily="34" charset="0"/>
              </a:rPr>
              <a:t>rote spreiding onderling</a:t>
            </a:r>
            <a:endParaRPr lang="nl-BE">
              <a:solidFill>
                <a:srgbClr val="2F4D5D"/>
              </a:solidFill>
              <a:latin typeface="Calibri Light" panose="020F0302020204030204" pitchFamily="34" charset="0"/>
              <a:cs typeface="Calibri Light" panose="020F0302020204030204" pitchFamily="34" charset="0"/>
              <a:sym typeface="Wingdings" panose="05000000000000000000" pitchFamily="2" charset="2"/>
            </a:endParaRPr>
          </a:p>
          <a:p>
            <a:pPr marL="0" lvl="1" indent="0">
              <a:spcBef>
                <a:spcPts val="1000"/>
              </a:spcBef>
              <a:buNone/>
            </a:pPr>
            <a:endParaRPr lang="en-US">
              <a:solidFill>
                <a:srgbClr val="2F4D5D"/>
              </a:solidFill>
              <a:latin typeface="Calibri Light" panose="020F0302020204030204" pitchFamily="34" charset="0"/>
              <a:cs typeface="Calibri Light" panose="020F0302020204030204" pitchFamily="34" charset="0"/>
            </a:endParaRPr>
          </a:p>
          <a:p>
            <a:r>
              <a:rPr lang="en-US" err="1">
                <a:solidFill>
                  <a:srgbClr val="2F4D5D"/>
                </a:solidFill>
                <a:latin typeface="Calibri Light" panose="020F0302020204030204" pitchFamily="34" charset="0"/>
                <a:cs typeface="Calibri Light" panose="020F0302020204030204" pitchFamily="34" charset="0"/>
              </a:rPr>
              <a:t>n</a:t>
            </a:r>
            <a:r>
              <a:rPr lang="en-US" sz="2400" err="1">
                <a:solidFill>
                  <a:srgbClr val="2F4D5D"/>
                </a:solidFill>
                <a:latin typeface="Calibri Light" panose="020F0302020204030204" pitchFamily="34" charset="0"/>
                <a:cs typeface="Calibri Light" panose="020F0302020204030204" pitchFamily="34" charset="0"/>
              </a:rPr>
              <a:t>ood</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aan</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meer</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aandacht</a:t>
            </a:r>
            <a:r>
              <a:rPr lang="en-US" sz="2400">
                <a:solidFill>
                  <a:srgbClr val="2F4D5D"/>
                </a:solidFill>
                <a:latin typeface="Calibri Light" panose="020F0302020204030204" pitchFamily="34" charset="0"/>
                <a:cs typeface="Calibri Light" panose="020F0302020204030204" pitchFamily="34" charset="0"/>
              </a:rPr>
              <a:t> voor </a:t>
            </a:r>
            <a:r>
              <a:rPr lang="en-US" sz="2400" err="1">
                <a:solidFill>
                  <a:srgbClr val="2F4D5D"/>
                </a:solidFill>
                <a:latin typeface="Calibri Light" panose="020F0302020204030204" pitchFamily="34" charset="0"/>
                <a:cs typeface="Calibri Light" panose="020F0302020204030204" pitchFamily="34" charset="0"/>
              </a:rPr>
              <a:t>aanleren</a:t>
            </a:r>
            <a:r>
              <a:rPr lang="en-US" sz="2400">
                <a:solidFill>
                  <a:srgbClr val="2F4D5D"/>
                </a:solidFill>
                <a:latin typeface="Calibri Light" panose="020F0302020204030204" pitchFamily="34" charset="0"/>
                <a:cs typeface="Calibri Light" panose="020F0302020204030204" pitchFamily="34" charset="0"/>
              </a:rPr>
              <a:t> van </a:t>
            </a:r>
            <a:r>
              <a:rPr lang="en-US" sz="2400" err="1">
                <a:solidFill>
                  <a:srgbClr val="2F4D5D"/>
                </a:solidFill>
                <a:latin typeface="Calibri Light" panose="020F0302020204030204" pitchFamily="34" charset="0"/>
                <a:cs typeface="Calibri Light" panose="020F0302020204030204" pitchFamily="34" charset="0"/>
              </a:rPr>
              <a:t>specifieke</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vaardigheden</a:t>
            </a:r>
            <a:br>
              <a:rPr lang="en-US" sz="2400">
                <a:solidFill>
                  <a:srgbClr val="2F4D5D"/>
                </a:solidFill>
                <a:latin typeface="Calibri Light" panose="020F0302020204030204" pitchFamily="34" charset="0"/>
                <a:cs typeface="Calibri Light" panose="020F0302020204030204" pitchFamily="34" charset="0"/>
              </a:rPr>
            </a:br>
            <a:r>
              <a:rPr lang="en-US" sz="2400">
                <a:solidFill>
                  <a:srgbClr val="2F4D5D"/>
                </a:solidFill>
                <a:latin typeface="Calibri Light" panose="020F0302020204030204" pitchFamily="34" charset="0"/>
                <a:cs typeface="Calibri Light" panose="020F0302020204030204" pitchFamily="34" charset="0"/>
              </a:rPr>
              <a:t>(data </a:t>
            </a:r>
            <a:r>
              <a:rPr lang="en-US" sz="2400" err="1">
                <a:solidFill>
                  <a:srgbClr val="2F4D5D"/>
                </a:solidFill>
                <a:latin typeface="Calibri Light" panose="020F0302020204030204" pitchFamily="34" charset="0"/>
                <a:cs typeface="Calibri Light" panose="020F0302020204030204" pitchFamily="34" charset="0"/>
              </a:rPr>
              <a:t>interpreteren</a:t>
            </a:r>
            <a:r>
              <a:rPr lang="en-US" sz="2400">
                <a:solidFill>
                  <a:srgbClr val="2F4D5D"/>
                </a:solidFill>
                <a:latin typeface="Calibri Light" panose="020F0302020204030204" pitchFamily="34" charset="0"/>
                <a:cs typeface="Calibri Light" panose="020F0302020204030204" pitchFamily="34" charset="0"/>
              </a:rPr>
              <a:t>/</a:t>
            </a:r>
            <a:r>
              <a:rPr lang="en-US" sz="2400" err="1">
                <a:solidFill>
                  <a:srgbClr val="2F4D5D"/>
                </a:solidFill>
                <a:latin typeface="Calibri Light" panose="020F0302020204030204" pitchFamily="34" charset="0"/>
                <a:cs typeface="Calibri Light" panose="020F0302020204030204" pitchFamily="34" charset="0"/>
              </a:rPr>
              <a:t>analyseren</a:t>
            </a:r>
            <a:r>
              <a:rPr lang="en-US" sz="2400">
                <a:solidFill>
                  <a:srgbClr val="2F4D5D"/>
                </a:solidFill>
                <a:latin typeface="Calibri Light" panose="020F0302020204030204" pitchFamily="34" charset="0"/>
                <a:cs typeface="Calibri Light" panose="020F0302020204030204" pitchFamily="34" charset="0"/>
              </a:rPr>
              <a:t>/</a:t>
            </a:r>
            <a:r>
              <a:rPr lang="en-US" sz="2400" err="1">
                <a:solidFill>
                  <a:srgbClr val="2F4D5D"/>
                </a:solidFill>
                <a:latin typeface="Calibri Light" panose="020F0302020204030204" pitchFamily="34" charset="0"/>
                <a:cs typeface="Calibri Light" panose="020F0302020204030204" pitchFamily="34" charset="0"/>
              </a:rPr>
              <a:t>kritische</a:t>
            </a:r>
            <a:r>
              <a:rPr lang="en-US" sz="2400">
                <a:solidFill>
                  <a:srgbClr val="2F4D5D"/>
                </a:solidFill>
                <a:latin typeface="Calibri Light" panose="020F0302020204030204" pitchFamily="34" charset="0"/>
                <a:cs typeface="Calibri Light" panose="020F0302020204030204" pitchFamily="34" charset="0"/>
              </a:rPr>
              <a:t> </a:t>
            </a:r>
            <a:r>
              <a:rPr lang="en-US" sz="2400" err="1">
                <a:solidFill>
                  <a:srgbClr val="2F4D5D"/>
                </a:solidFill>
                <a:latin typeface="Calibri Light" panose="020F0302020204030204" pitchFamily="34" charset="0"/>
                <a:cs typeface="Calibri Light" panose="020F0302020204030204" pitchFamily="34" charset="0"/>
              </a:rPr>
              <a:t>houding</a:t>
            </a:r>
            <a:r>
              <a:rPr lang="en-US" sz="2400">
                <a:solidFill>
                  <a:srgbClr val="2F4D5D"/>
                </a:solidFill>
                <a:latin typeface="Calibri Light" panose="020F0302020204030204" pitchFamily="34" charset="0"/>
                <a:cs typeface="Calibri Light" panose="020F0302020204030204" pitchFamily="34" charset="0"/>
              </a:rPr>
              <a:t>)</a:t>
            </a:r>
            <a:br>
              <a:rPr lang="en-US" sz="2400">
                <a:solidFill>
                  <a:srgbClr val="2F4D5D"/>
                </a:solidFill>
                <a:latin typeface="Calibri Light" panose="020F0302020204030204" pitchFamily="34" charset="0"/>
                <a:cs typeface="Calibri Light" panose="020F0302020204030204" pitchFamily="34" charset="0"/>
              </a:rPr>
            </a:br>
            <a:endParaRPr lang="en-US" sz="2400">
              <a:solidFill>
                <a:srgbClr val="2F4D5D"/>
              </a:solidFill>
              <a:latin typeface="Calibri Light" panose="020F0302020204030204" pitchFamily="34" charset="0"/>
              <a:cs typeface="Calibri Light" panose="020F0302020204030204" pitchFamily="34" charset="0"/>
            </a:endParaRPr>
          </a:p>
          <a:p>
            <a:r>
              <a:rPr lang="en-US">
                <a:solidFill>
                  <a:srgbClr val="2F4D5D"/>
                </a:solidFill>
                <a:latin typeface="Calibri Light" panose="020F0302020204030204" pitchFamily="34" charset="0"/>
                <a:cs typeface="Calibri Light" panose="020F0302020204030204" pitchFamily="34" charset="0"/>
              </a:rPr>
              <a:t>p</a:t>
            </a:r>
            <a:r>
              <a:rPr lang="en-US" sz="2400">
                <a:solidFill>
                  <a:srgbClr val="2F4D5D"/>
                </a:solidFill>
                <a:latin typeface="Calibri Light" panose="020F0302020204030204" pitchFamily="34" charset="0"/>
                <a:cs typeface="Calibri Light" panose="020F0302020204030204" pitchFamily="34" charset="0"/>
              </a:rPr>
              <a:t>re-corona </a:t>
            </a:r>
          </a:p>
          <a:p>
            <a:pPr>
              <a:lnSpc>
                <a:spcPct val="100000"/>
              </a:lnSpc>
            </a:pPr>
            <a:endParaRPr lang="en-US" sz="2000"/>
          </a:p>
          <a:p>
            <a:endParaRPr lang="en-US" sz="2000"/>
          </a:p>
          <a:p>
            <a:endParaRPr lang="en-US" sz="2000"/>
          </a:p>
          <a:p>
            <a:endParaRPr lang="nl-BE" sz="2000"/>
          </a:p>
        </p:txBody>
      </p:sp>
    </p:spTree>
    <p:extLst>
      <p:ext uri="{BB962C8B-B14F-4D97-AF65-F5344CB8AC3E}">
        <p14:creationId xmlns:p14="http://schemas.microsoft.com/office/powerpoint/2010/main" val="399275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42111-4104-BD9A-87F0-1F6D5C356094}"/>
              </a:ext>
            </a:extLst>
          </p:cNvPr>
          <p:cNvSpPr>
            <a:spLocks noGrp="1"/>
          </p:cNvSpPr>
          <p:nvPr>
            <p:ph type="title"/>
          </p:nvPr>
        </p:nvSpPr>
        <p:spPr>
          <a:xfrm>
            <a:off x="1152943" y="402979"/>
            <a:ext cx="11041200" cy="1152000"/>
          </a:xfrm>
        </p:spPr>
        <p:txBody>
          <a:bodyPr/>
          <a:lstStyle/>
          <a:p>
            <a:r>
              <a:rPr lang="nl-BE"/>
              <a:t>Wat weten we over dé HR-professional? </a:t>
            </a:r>
            <a:br>
              <a:rPr lang="nl-BE"/>
            </a:br>
            <a:r>
              <a:rPr lang="nl-BE" sz="2800"/>
              <a:t>(onderzoek 2020)</a:t>
            </a:r>
            <a:endParaRPr lang="nl-BE"/>
          </a:p>
        </p:txBody>
      </p:sp>
      <p:pic>
        <p:nvPicPr>
          <p:cNvPr id="4" name="Tijdelijke aanduiding voor inhoud 3">
            <a:extLst>
              <a:ext uri="{FF2B5EF4-FFF2-40B4-BE49-F238E27FC236}">
                <a16:creationId xmlns:a16="http://schemas.microsoft.com/office/drawing/2014/main" id="{FD31CFC4-93E0-49D5-D2FA-92A429DB827F}"/>
              </a:ext>
            </a:extLst>
          </p:cNvPr>
          <p:cNvPicPr>
            <a:picLocks noGrp="1" noChangeAspect="1"/>
          </p:cNvPicPr>
          <p:nvPr>
            <p:ph idx="1"/>
          </p:nvPr>
        </p:nvPicPr>
        <p:blipFill rotWithShape="1">
          <a:blip r:embed="rId3"/>
          <a:srcRect t="2342"/>
          <a:stretch/>
        </p:blipFill>
        <p:spPr>
          <a:xfrm>
            <a:off x="1027992" y="2059076"/>
            <a:ext cx="10136015" cy="2102528"/>
          </a:xfrm>
          <a:prstGeom prst="rect">
            <a:avLst/>
          </a:prstGeom>
        </p:spPr>
      </p:pic>
      <p:pic>
        <p:nvPicPr>
          <p:cNvPr id="5" name="Afbeelding 4">
            <a:extLst>
              <a:ext uri="{FF2B5EF4-FFF2-40B4-BE49-F238E27FC236}">
                <a16:creationId xmlns:a16="http://schemas.microsoft.com/office/drawing/2014/main" id="{72636E8F-DAE3-16B5-209A-177B90108552}"/>
              </a:ext>
            </a:extLst>
          </p:cNvPr>
          <p:cNvPicPr>
            <a:picLocks noChangeAspect="1"/>
          </p:cNvPicPr>
          <p:nvPr/>
        </p:nvPicPr>
        <p:blipFill>
          <a:blip r:embed="rId4"/>
          <a:stretch>
            <a:fillRect/>
          </a:stretch>
        </p:blipFill>
        <p:spPr>
          <a:xfrm>
            <a:off x="1326661" y="4310218"/>
            <a:ext cx="1337652" cy="1836776"/>
          </a:xfrm>
          <a:prstGeom prst="rect">
            <a:avLst/>
          </a:prstGeom>
        </p:spPr>
      </p:pic>
      <p:sp>
        <p:nvSpPr>
          <p:cNvPr id="6" name="Tekstvak 5">
            <a:extLst>
              <a:ext uri="{FF2B5EF4-FFF2-40B4-BE49-F238E27FC236}">
                <a16:creationId xmlns:a16="http://schemas.microsoft.com/office/drawing/2014/main" id="{800652CB-3D98-988E-59A1-080827AA9127}"/>
              </a:ext>
            </a:extLst>
          </p:cNvPr>
          <p:cNvSpPr txBox="1"/>
          <p:nvPr/>
        </p:nvSpPr>
        <p:spPr>
          <a:xfrm>
            <a:off x="7099002" y="4749765"/>
            <a:ext cx="2644339" cy="1397229"/>
          </a:xfrm>
          <a:prstGeom prst="rect">
            <a:avLst/>
          </a:prstGeom>
        </p:spPr>
        <p:txBody>
          <a:bodyPr vert="horz" lIns="68580" tIns="34290" rIns="68580" bIns="34290" rtlCol="0">
            <a:normAutofit/>
          </a:bodyPr>
          <a:lstStyle/>
          <a:p>
            <a:pPr>
              <a:lnSpc>
                <a:spcPct val="90000"/>
              </a:lnSpc>
              <a:spcAft>
                <a:spcPts val="450"/>
              </a:spcAft>
            </a:pPr>
            <a:r>
              <a:rPr lang="nl-BE" sz="1200">
                <a:effectLst/>
                <a:latin typeface="Calibri" panose="020F0502020204030204" pitchFamily="34" charset="0"/>
                <a:ea typeface="Calibri" panose="020F0502020204030204" pitchFamily="34" charset="0"/>
                <a:cs typeface="Times New Roman" panose="02020603050405020304" pitchFamily="18" charset="0"/>
              </a:rPr>
              <a:t>Maertens, L., Hondeghem, A., Vandenabeele, W. (2022). </a:t>
            </a:r>
            <a:r>
              <a:rPr lang="nl-BE" sz="1200" i="1">
                <a:effectLst/>
                <a:latin typeface="Calibri" panose="020F0502020204030204" pitchFamily="34" charset="0"/>
                <a:ea typeface="Calibri" panose="020F0502020204030204" pitchFamily="34" charset="0"/>
                <a:cs typeface="Times New Roman" panose="02020603050405020304" pitchFamily="18" charset="0"/>
              </a:rPr>
              <a:t>Op weg naar </a:t>
            </a:r>
            <a:r>
              <a:rPr lang="nl-BE" sz="1200" i="1" err="1">
                <a:effectLst/>
                <a:latin typeface="Calibri" panose="020F0502020204030204" pitchFamily="34" charset="0"/>
                <a:ea typeface="Calibri" panose="020F0502020204030204" pitchFamily="34" charset="0"/>
                <a:cs typeface="Times New Roman" panose="02020603050405020304" pitchFamily="18" charset="0"/>
              </a:rPr>
              <a:t>evidence-based</a:t>
            </a:r>
            <a:r>
              <a:rPr lang="nl-BE" sz="1200" i="1">
                <a:effectLst/>
                <a:latin typeface="Calibri" panose="020F0502020204030204" pitchFamily="34" charset="0"/>
                <a:ea typeface="Calibri" panose="020F0502020204030204" pitchFamily="34" charset="0"/>
                <a:cs typeface="Times New Roman" panose="02020603050405020304" pitchFamily="18" charset="0"/>
              </a:rPr>
              <a:t> HRM, een utopie?</a:t>
            </a:r>
            <a:r>
              <a:rPr lang="nl-BE" sz="1200">
                <a:effectLst/>
                <a:latin typeface="Calibri" panose="020F0502020204030204" pitchFamily="34" charset="0"/>
                <a:ea typeface="Calibri" panose="020F0502020204030204" pitchFamily="34" charset="0"/>
                <a:cs typeface="Times New Roman" panose="02020603050405020304" pitchFamily="18" charset="0"/>
              </a:rPr>
              <a:t> Vlaams Tijdschrift voor Overheidsmanagement, 27 (2), 45-60</a:t>
            </a:r>
            <a:r>
              <a:rPr lang="en-US" sz="1100"/>
              <a:t> </a:t>
            </a:r>
          </a:p>
        </p:txBody>
      </p:sp>
    </p:spTree>
    <p:extLst>
      <p:ext uri="{BB962C8B-B14F-4D97-AF65-F5344CB8AC3E}">
        <p14:creationId xmlns:p14="http://schemas.microsoft.com/office/powerpoint/2010/main" val="421958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https://www.vlaanderen.be/informatie-voor-hr-professionals/agenda/hr-infonetwerk/09-05-2023</a:t>
            </a:r>
            <a:endParaRPr lang="en-US"/>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https://www.vlaanderen.be/informatie-voor-hr-professionals/agenda/hr-infonetwerk/09-05-2023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38908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0FFEC-E59B-D2C8-A005-5DDB01B8F8BE}"/>
              </a:ext>
            </a:extLst>
          </p:cNvPr>
          <p:cNvSpPr>
            <a:spLocks noGrp="1"/>
          </p:cNvSpPr>
          <p:nvPr>
            <p:ph type="title"/>
          </p:nvPr>
        </p:nvSpPr>
        <p:spPr>
          <a:xfrm>
            <a:off x="1122700" y="214164"/>
            <a:ext cx="11113476" cy="1325563"/>
          </a:xfrm>
        </p:spPr>
        <p:txBody>
          <a:bodyPr>
            <a:normAutofit/>
          </a:bodyPr>
          <a:lstStyle/>
          <a:p>
            <a:r>
              <a:rPr lang="nl-BE" sz="3600"/>
              <a:t>Interviews HR </a:t>
            </a:r>
            <a:r>
              <a:rPr lang="nl-BE" sz="3600" err="1"/>
              <a:t>BP’s</a:t>
            </a:r>
            <a:r>
              <a:rPr lang="nl-BE" sz="3600"/>
              <a:t> Vlaamse overheid 2022/2023 (I)</a:t>
            </a:r>
          </a:p>
        </p:txBody>
      </p:sp>
      <p:sp>
        <p:nvSpPr>
          <p:cNvPr id="4" name="Tijdelijke aanduiding voor inhoud 2">
            <a:extLst>
              <a:ext uri="{FF2B5EF4-FFF2-40B4-BE49-F238E27FC236}">
                <a16:creationId xmlns:a16="http://schemas.microsoft.com/office/drawing/2014/main" id="{1B74E8C6-061A-F6F8-0FCC-D09F65206A3C}"/>
              </a:ext>
            </a:extLst>
          </p:cNvPr>
          <p:cNvSpPr>
            <a:spLocks noGrp="1"/>
          </p:cNvSpPr>
          <p:nvPr>
            <p:ph idx="1"/>
          </p:nvPr>
        </p:nvSpPr>
        <p:spPr>
          <a:xfrm>
            <a:off x="1231557" y="1908292"/>
            <a:ext cx="10317348" cy="3172044"/>
          </a:xfrm>
        </p:spPr>
        <p:txBody>
          <a:bodyPr vert="horz" lIns="91440" tIns="45720" rIns="91440" bIns="45720" rtlCol="0" anchor="t">
            <a:normAutofit/>
          </a:bodyPr>
          <a:lstStyle/>
          <a:p>
            <a:r>
              <a:rPr lang="nl-BE" sz="2400" b="1" err="1">
                <a:solidFill>
                  <a:srgbClr val="2F4D5D"/>
                </a:solidFill>
                <a:latin typeface="Calibri Light"/>
                <a:cs typeface="Calibri Light"/>
              </a:rPr>
              <a:t>Evidence-based</a:t>
            </a:r>
            <a:r>
              <a:rPr lang="nl-BE" sz="2400" b="1">
                <a:solidFill>
                  <a:srgbClr val="2F4D5D"/>
                </a:solidFill>
                <a:latin typeface="Calibri Light"/>
                <a:cs typeface="Calibri Light"/>
              </a:rPr>
              <a:t> HRM </a:t>
            </a:r>
            <a:r>
              <a:rPr lang="nl-BE" sz="2400">
                <a:solidFill>
                  <a:srgbClr val="2F4D5D"/>
                </a:solidFill>
                <a:latin typeface="Calibri Light"/>
                <a:cs typeface="Calibri Light"/>
              </a:rPr>
              <a:t>is zeer bekend</a:t>
            </a:r>
            <a:r>
              <a:rPr lang="nl-BE">
                <a:solidFill>
                  <a:srgbClr val="2F4D5D"/>
                </a:solidFill>
                <a:latin typeface="Calibri Light"/>
                <a:cs typeface="Calibri Light"/>
              </a:rPr>
              <a:t>. </a:t>
            </a:r>
            <a:endParaRPr lang="nl-BE" sz="2400">
              <a:solidFill>
                <a:srgbClr val="2F4D5D"/>
              </a:solidFill>
              <a:latin typeface="Calibri Light" panose="020F0302020204030204" pitchFamily="34" charset="0"/>
              <a:cs typeface="Calibri Light" panose="020F0302020204030204" pitchFamily="34" charset="0"/>
            </a:endParaRPr>
          </a:p>
          <a:p>
            <a:r>
              <a:rPr lang="nl-BE" sz="2400">
                <a:solidFill>
                  <a:srgbClr val="2F4D5D"/>
                </a:solidFill>
                <a:latin typeface="Calibri Light"/>
                <a:cs typeface="Calibri Light"/>
              </a:rPr>
              <a:t>De </a:t>
            </a:r>
            <a:r>
              <a:rPr lang="nl-BE" sz="2400" b="1">
                <a:solidFill>
                  <a:srgbClr val="2F4D5D"/>
                </a:solidFill>
                <a:latin typeface="Calibri Light"/>
                <a:cs typeface="Calibri Light"/>
              </a:rPr>
              <a:t>wil</a:t>
            </a:r>
            <a:r>
              <a:rPr lang="nl-BE" sz="2400">
                <a:solidFill>
                  <a:srgbClr val="2F4D5D"/>
                </a:solidFill>
                <a:latin typeface="Calibri Light"/>
                <a:cs typeface="Calibri Light"/>
              </a:rPr>
              <a:t> om evidence-based te werken is </a:t>
            </a:r>
            <a:r>
              <a:rPr lang="nl-BE" sz="2400" b="1">
                <a:solidFill>
                  <a:srgbClr val="2F4D5D"/>
                </a:solidFill>
                <a:latin typeface="Calibri Light"/>
                <a:cs typeface="Calibri Light"/>
              </a:rPr>
              <a:t>aanwezig</a:t>
            </a:r>
            <a:r>
              <a:rPr lang="nl-BE" b="1">
                <a:solidFill>
                  <a:srgbClr val="2F4D5D"/>
                </a:solidFill>
                <a:latin typeface="Calibri Light"/>
                <a:cs typeface="Calibri Light"/>
              </a:rPr>
              <a:t>.</a:t>
            </a:r>
            <a:endParaRPr lang="nl-BE" sz="2400" b="1">
              <a:solidFill>
                <a:srgbClr val="2F4D5D"/>
              </a:solidFill>
              <a:latin typeface="Calibri Light" panose="020F0302020204030204" pitchFamily="34" charset="0"/>
              <a:cs typeface="Calibri Light" panose="020F0302020204030204" pitchFamily="34" charset="0"/>
            </a:endParaRPr>
          </a:p>
          <a:p>
            <a:r>
              <a:rPr lang="nl-BE" sz="2400" b="1">
                <a:solidFill>
                  <a:srgbClr val="2F4D5D"/>
                </a:solidFill>
                <a:latin typeface="Calibri Light"/>
                <a:cs typeface="Calibri Light"/>
              </a:rPr>
              <a:t>Toegankelijkheid</a:t>
            </a:r>
            <a:r>
              <a:rPr lang="nl-BE" sz="2400">
                <a:solidFill>
                  <a:srgbClr val="2F4D5D"/>
                </a:solidFill>
                <a:latin typeface="Calibri Light"/>
                <a:cs typeface="Calibri Light"/>
              </a:rPr>
              <a:t> van wetenschap is </a:t>
            </a:r>
            <a:r>
              <a:rPr lang="nl-BE" sz="2400" b="1">
                <a:solidFill>
                  <a:srgbClr val="2F4D5D"/>
                </a:solidFill>
                <a:latin typeface="Calibri Light"/>
                <a:cs typeface="Calibri Light"/>
              </a:rPr>
              <a:t>moeilijk</a:t>
            </a:r>
            <a:r>
              <a:rPr lang="nl-BE" b="1">
                <a:solidFill>
                  <a:srgbClr val="2F4D5D"/>
                </a:solidFill>
                <a:latin typeface="Calibri Light"/>
                <a:cs typeface="Calibri Light"/>
              </a:rPr>
              <a:t>.</a:t>
            </a:r>
            <a:endParaRPr lang="nl-BE" sz="2400" b="1">
              <a:solidFill>
                <a:srgbClr val="2F4D5D"/>
              </a:solidFill>
              <a:latin typeface="Calibri Light" panose="020F0302020204030204" pitchFamily="34" charset="0"/>
              <a:cs typeface="Calibri Light" panose="020F0302020204030204" pitchFamily="34" charset="0"/>
            </a:endParaRPr>
          </a:p>
          <a:p>
            <a:r>
              <a:rPr lang="nl-BE" sz="2400">
                <a:solidFill>
                  <a:srgbClr val="2F4D5D"/>
                </a:solidFill>
                <a:latin typeface="Calibri Light"/>
                <a:cs typeface="Calibri Light"/>
              </a:rPr>
              <a:t>Taal is </a:t>
            </a:r>
            <a:r>
              <a:rPr lang="nl-BE" sz="2400" b="1">
                <a:solidFill>
                  <a:srgbClr val="2F4D5D"/>
                </a:solidFill>
                <a:latin typeface="Calibri Light"/>
                <a:cs typeface="Calibri Light"/>
              </a:rPr>
              <a:t>complex</a:t>
            </a:r>
            <a:r>
              <a:rPr lang="nl-BE" b="1">
                <a:solidFill>
                  <a:srgbClr val="2F4D5D"/>
                </a:solidFill>
                <a:latin typeface="Calibri Light"/>
                <a:cs typeface="Calibri Light"/>
              </a:rPr>
              <a:t>.</a:t>
            </a:r>
            <a:endParaRPr lang="nl-BE" sz="2400" b="1">
              <a:solidFill>
                <a:srgbClr val="2F4D5D"/>
              </a:solidFill>
              <a:latin typeface="Calibri Light" panose="020F0302020204030204" pitchFamily="34" charset="0"/>
              <a:cs typeface="Calibri Light" panose="020F0302020204030204" pitchFamily="34" charset="0"/>
            </a:endParaRPr>
          </a:p>
          <a:p>
            <a:r>
              <a:rPr lang="nl-BE" sz="2400">
                <a:solidFill>
                  <a:srgbClr val="2F4D5D"/>
                </a:solidFill>
                <a:latin typeface="Calibri Light"/>
                <a:cs typeface="Calibri Light"/>
              </a:rPr>
              <a:t>Onderzoek </a:t>
            </a:r>
            <a:r>
              <a:rPr lang="nl-BE" sz="2400" b="1">
                <a:solidFill>
                  <a:srgbClr val="2F4D5D"/>
                </a:solidFill>
                <a:latin typeface="Calibri Light"/>
                <a:cs typeface="Calibri Light"/>
              </a:rPr>
              <a:t>niet altijd eenduidig</a:t>
            </a:r>
            <a:r>
              <a:rPr lang="nl-BE" sz="2400">
                <a:solidFill>
                  <a:srgbClr val="2F4D5D"/>
                </a:solidFill>
                <a:latin typeface="Calibri Light"/>
                <a:cs typeface="Calibri Light"/>
              </a:rPr>
              <a:t>/praktisch relevant</a:t>
            </a:r>
            <a:r>
              <a:rPr lang="nl-BE">
                <a:solidFill>
                  <a:srgbClr val="2F4D5D"/>
                </a:solidFill>
                <a:latin typeface="Calibri Light"/>
                <a:cs typeface="Calibri Light"/>
              </a:rPr>
              <a:t>.</a:t>
            </a:r>
            <a:endParaRPr lang="nl-BE" sz="2400">
              <a:solidFill>
                <a:srgbClr val="2F4D5D"/>
              </a:solidFill>
              <a:latin typeface="Calibri Light"/>
              <a:cs typeface="Calibri Light"/>
            </a:endParaRPr>
          </a:p>
          <a:p>
            <a:pPr marL="228600" lvl="1">
              <a:spcBef>
                <a:spcPts val="1000"/>
              </a:spcBef>
            </a:pPr>
            <a:r>
              <a:rPr lang="nl-BE">
                <a:solidFill>
                  <a:srgbClr val="2F4D5D"/>
                </a:solidFill>
                <a:latin typeface="Calibri Light"/>
                <a:cs typeface="Calibri Light"/>
              </a:rPr>
              <a:t>Context gebonden.</a:t>
            </a:r>
            <a:endParaRPr lang="nl-BE">
              <a:solidFill>
                <a:srgbClr val="2F4D5D"/>
              </a:solidFill>
              <a:latin typeface="Calibri Light" panose="020F0302020204030204" pitchFamily="34" charset="0"/>
              <a:cs typeface="Calibri Light" panose="020F0302020204030204" pitchFamily="34" charset="0"/>
            </a:endParaRPr>
          </a:p>
          <a:p>
            <a:endParaRPr lang="nl-BE" sz="2400"/>
          </a:p>
        </p:txBody>
      </p:sp>
    </p:spTree>
    <p:extLst>
      <p:ext uri="{BB962C8B-B14F-4D97-AF65-F5344CB8AC3E}">
        <p14:creationId xmlns:p14="http://schemas.microsoft.com/office/powerpoint/2010/main" val="3401221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78B974C-1DE2-C801-CD0A-E6F5DD35CF8E}"/>
              </a:ext>
            </a:extLst>
          </p:cNvPr>
          <p:cNvSpPr>
            <a:spLocks noGrp="1"/>
          </p:cNvSpPr>
          <p:nvPr>
            <p:ph idx="1"/>
          </p:nvPr>
        </p:nvSpPr>
        <p:spPr>
          <a:xfrm>
            <a:off x="894000" y="1987141"/>
            <a:ext cx="11041200" cy="3057890"/>
          </a:xfrm>
        </p:spPr>
        <p:txBody>
          <a:bodyPr/>
          <a:lstStyle/>
          <a:p>
            <a:r>
              <a:rPr lang="nl-BE" sz="2400">
                <a:solidFill>
                  <a:srgbClr val="2F4D5D"/>
                </a:solidFill>
                <a:latin typeface="Calibri Light" panose="020F0302020204030204" pitchFamily="34" charset="0"/>
                <a:cs typeface="Calibri Light" panose="020F0302020204030204" pitchFamily="34" charset="0"/>
              </a:rPr>
              <a:t>Informatiebronnen: </a:t>
            </a:r>
            <a:r>
              <a:rPr lang="nl-BE" sz="2400" b="1">
                <a:solidFill>
                  <a:srgbClr val="2F4D5D"/>
                </a:solidFill>
                <a:latin typeface="Calibri Light" panose="020F0302020204030204" pitchFamily="34" charset="0"/>
                <a:cs typeface="Calibri Light" panose="020F0302020204030204" pitchFamily="34" charset="0"/>
              </a:rPr>
              <a:t>vooral data</a:t>
            </a:r>
            <a:r>
              <a:rPr lang="nl-BE" sz="2400">
                <a:solidFill>
                  <a:srgbClr val="2F4D5D"/>
                </a:solidFill>
                <a:latin typeface="Calibri Light" panose="020F0302020204030204" pitchFamily="34" charset="0"/>
                <a:cs typeface="Calibri Light" panose="020F0302020204030204" pitchFamily="34" charset="0"/>
              </a:rPr>
              <a:t>, overleg met </a:t>
            </a:r>
            <a:r>
              <a:rPr lang="nl-BE" sz="2400" b="1">
                <a:solidFill>
                  <a:srgbClr val="2F4D5D"/>
                </a:solidFill>
                <a:latin typeface="Calibri Light" panose="020F0302020204030204" pitchFamily="34" charset="0"/>
                <a:cs typeface="Calibri Light" panose="020F0302020204030204" pitchFamily="34" charset="0"/>
              </a:rPr>
              <a:t>stakeholders</a:t>
            </a:r>
            <a:r>
              <a:rPr lang="nl-BE" sz="2400">
                <a:solidFill>
                  <a:srgbClr val="2F4D5D"/>
                </a:solidFill>
                <a:latin typeface="Calibri Light" panose="020F0302020204030204" pitchFamily="34" charset="0"/>
                <a:cs typeface="Calibri Light" panose="020F0302020204030204" pitchFamily="34" charset="0"/>
              </a:rPr>
              <a:t>, af en toe experts en wetenschappelijk onderzoek</a:t>
            </a:r>
          </a:p>
          <a:p>
            <a:r>
              <a:rPr lang="nl-BE" sz="2400" b="1">
                <a:solidFill>
                  <a:srgbClr val="2F4D5D"/>
                </a:solidFill>
                <a:latin typeface="Calibri Light" panose="020F0302020204030204" pitchFamily="34" charset="0"/>
                <a:cs typeface="Calibri Light" panose="020F0302020204030204" pitchFamily="34" charset="0"/>
              </a:rPr>
              <a:t>Tijd ontbreekt </a:t>
            </a:r>
            <a:r>
              <a:rPr lang="nl-BE" sz="2400">
                <a:solidFill>
                  <a:srgbClr val="2F4D5D"/>
                </a:solidFill>
                <a:latin typeface="Calibri Light" panose="020F0302020204030204" pitchFamily="34" charset="0"/>
                <a:cs typeface="Calibri Light" panose="020F0302020204030204" pitchFamily="34" charset="0"/>
                <a:sym typeface="Wingdings" panose="05000000000000000000" pitchFamily="2" charset="2"/>
              </a:rPr>
              <a:t>door waan van de dag</a:t>
            </a:r>
            <a:endParaRPr lang="nl-BE" sz="2400">
              <a:solidFill>
                <a:srgbClr val="2F4D5D"/>
              </a:solidFill>
              <a:latin typeface="Calibri Light" panose="020F0302020204030204" pitchFamily="34" charset="0"/>
              <a:cs typeface="Calibri Light" panose="020F0302020204030204" pitchFamily="34" charset="0"/>
            </a:endParaRPr>
          </a:p>
          <a:p>
            <a:r>
              <a:rPr lang="nl-BE" sz="2400" b="1">
                <a:solidFill>
                  <a:srgbClr val="2F4D5D"/>
                </a:solidFill>
                <a:latin typeface="Calibri Light" panose="020F0302020204030204" pitchFamily="34" charset="0"/>
                <a:cs typeface="Calibri Light" panose="020F0302020204030204" pitchFamily="34" charset="0"/>
              </a:rPr>
              <a:t>Lange termijn </a:t>
            </a:r>
            <a:r>
              <a:rPr lang="nl-BE" sz="2400">
                <a:solidFill>
                  <a:srgbClr val="2F4D5D"/>
                </a:solidFill>
                <a:latin typeface="Calibri Light" panose="020F0302020204030204" pitchFamily="34" charset="0"/>
                <a:cs typeface="Calibri Light" panose="020F0302020204030204" pitchFamily="34" charset="0"/>
              </a:rPr>
              <a:t>is </a:t>
            </a:r>
            <a:r>
              <a:rPr lang="nl-BE" sz="2400" b="1">
                <a:solidFill>
                  <a:srgbClr val="2F4D5D"/>
                </a:solidFill>
                <a:latin typeface="Calibri Light" panose="020F0302020204030204" pitchFamily="34" charset="0"/>
                <a:cs typeface="Calibri Light" panose="020F0302020204030204" pitchFamily="34" charset="0"/>
              </a:rPr>
              <a:t>moeilijk</a:t>
            </a:r>
            <a:r>
              <a:rPr lang="nl-BE" sz="2400">
                <a:solidFill>
                  <a:srgbClr val="2F4D5D"/>
                </a:solidFill>
                <a:latin typeface="Calibri Light" panose="020F0302020204030204" pitchFamily="34" charset="0"/>
                <a:cs typeface="Calibri Light" panose="020F0302020204030204" pitchFamily="34" charset="0"/>
              </a:rPr>
              <a:t> hanteerbaar in structuur van Vlaamse overheid </a:t>
            </a:r>
          </a:p>
          <a:p>
            <a:r>
              <a:rPr lang="nl-BE" sz="2400" b="1">
                <a:solidFill>
                  <a:srgbClr val="2F4D5D"/>
                </a:solidFill>
                <a:latin typeface="Calibri Light" panose="020F0302020204030204" pitchFamily="34" charset="0"/>
                <a:cs typeface="Calibri Light" panose="020F0302020204030204" pitchFamily="34" charset="0"/>
              </a:rPr>
              <a:t>Kritische houding minder </a:t>
            </a:r>
            <a:r>
              <a:rPr lang="nl-BE" sz="2400">
                <a:solidFill>
                  <a:srgbClr val="2F4D5D"/>
                </a:solidFill>
                <a:latin typeface="Calibri Light" panose="020F0302020204030204" pitchFamily="34" charset="0"/>
                <a:cs typeface="Calibri Light" panose="020F0302020204030204" pitchFamily="34" charset="0"/>
              </a:rPr>
              <a:t>aanwezig </a:t>
            </a:r>
          </a:p>
          <a:p>
            <a:endParaRPr lang="nl-BE"/>
          </a:p>
        </p:txBody>
      </p:sp>
      <p:sp>
        <p:nvSpPr>
          <p:cNvPr id="3" name="Tijdelijke aanduiding voor voettekst 2">
            <a:extLst>
              <a:ext uri="{FF2B5EF4-FFF2-40B4-BE49-F238E27FC236}">
                <a16:creationId xmlns:a16="http://schemas.microsoft.com/office/drawing/2014/main" id="{989634B5-88D6-9727-3750-B0A26B58A32F}"/>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166B1159-748F-2E6C-9721-F41C60655268}"/>
              </a:ext>
            </a:extLst>
          </p:cNvPr>
          <p:cNvSpPr>
            <a:spLocks noGrp="1"/>
          </p:cNvSpPr>
          <p:nvPr>
            <p:ph type="sldNum" sz="quarter" idx="12"/>
          </p:nvPr>
        </p:nvSpPr>
        <p:spPr/>
        <p:txBody>
          <a:bodyPr/>
          <a:lstStyle/>
          <a:p>
            <a:fld id="{0A297500-7527-634B-90F4-69D0994C32B4}" type="slidenum">
              <a:rPr lang="nl-NL" smtClean="0"/>
              <a:t>41</a:t>
            </a:fld>
            <a:endParaRPr lang="nl-NL"/>
          </a:p>
        </p:txBody>
      </p:sp>
      <p:sp>
        <p:nvSpPr>
          <p:cNvPr id="5" name="Titel 4">
            <a:extLst>
              <a:ext uri="{FF2B5EF4-FFF2-40B4-BE49-F238E27FC236}">
                <a16:creationId xmlns:a16="http://schemas.microsoft.com/office/drawing/2014/main" id="{B7DE5BFB-3AFA-37B8-980F-23EA709CB025}"/>
              </a:ext>
            </a:extLst>
          </p:cNvPr>
          <p:cNvSpPr>
            <a:spLocks noGrp="1"/>
          </p:cNvSpPr>
          <p:nvPr>
            <p:ph type="title"/>
          </p:nvPr>
        </p:nvSpPr>
        <p:spPr>
          <a:xfrm>
            <a:off x="891686" y="392093"/>
            <a:ext cx="11041200" cy="1152000"/>
          </a:xfrm>
        </p:spPr>
        <p:txBody>
          <a:bodyPr>
            <a:normAutofit fontScale="90000"/>
          </a:bodyPr>
          <a:lstStyle/>
          <a:p>
            <a:r>
              <a:rPr lang="nl-BE" sz="4000"/>
              <a:t>Interviews HR </a:t>
            </a:r>
            <a:r>
              <a:rPr lang="nl-BE" sz="4000" err="1"/>
              <a:t>BP’s</a:t>
            </a:r>
            <a:r>
              <a:rPr lang="nl-BE" sz="4000"/>
              <a:t> Vlaamse overheid 2022/2023 (II)</a:t>
            </a:r>
            <a:endParaRPr lang="nl-BE"/>
          </a:p>
        </p:txBody>
      </p:sp>
    </p:spTree>
    <p:extLst>
      <p:ext uri="{BB962C8B-B14F-4D97-AF65-F5344CB8AC3E}">
        <p14:creationId xmlns:p14="http://schemas.microsoft.com/office/powerpoint/2010/main" val="2232948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9005962-3071-EB8E-72BD-23B30C9BEF64}"/>
              </a:ext>
            </a:extLst>
          </p:cNvPr>
          <p:cNvSpPr>
            <a:spLocks noGrp="1"/>
          </p:cNvSpPr>
          <p:nvPr>
            <p:ph idx="1"/>
          </p:nvPr>
        </p:nvSpPr>
        <p:spPr>
          <a:xfrm>
            <a:off x="1218257" y="1488220"/>
            <a:ext cx="10398943" cy="4464000"/>
          </a:xfrm>
        </p:spPr>
        <p:txBody>
          <a:bodyPr vert="horz" lIns="91440" tIns="45720" rIns="91440" bIns="45720" rtlCol="0" anchor="t">
            <a:normAutofit/>
          </a:bodyPr>
          <a:lstStyle/>
          <a:p>
            <a:r>
              <a:rPr lang="nl-BE" sz="2000" b="1">
                <a:latin typeface="Calibri Light"/>
                <a:cs typeface="Calibri Light"/>
              </a:rPr>
              <a:t>diverse meningen </a:t>
            </a:r>
            <a:endParaRPr lang="nl-BE" sz="2000" b="1">
              <a:latin typeface="Calibri Light" panose="020F0302020204030204" pitchFamily="34" charset="0"/>
              <a:cs typeface="Calibri Light" panose="020F0302020204030204" pitchFamily="34" charset="0"/>
            </a:endParaRPr>
          </a:p>
          <a:p>
            <a:pPr lvl="1"/>
            <a:r>
              <a:rPr lang="nl-BE" sz="1800">
                <a:latin typeface="Calibri Light"/>
                <a:cs typeface="Calibri Light"/>
              </a:rPr>
              <a:t>over rol academicus</a:t>
            </a:r>
          </a:p>
          <a:p>
            <a:pPr lvl="1"/>
            <a:r>
              <a:rPr lang="nl-BE" sz="1800">
                <a:latin typeface="Calibri Light"/>
                <a:cs typeface="Calibri Light"/>
              </a:rPr>
              <a:t>gebruik van </a:t>
            </a:r>
            <a:r>
              <a:rPr lang="nl-BE" sz="1800" err="1">
                <a:latin typeface="Calibri Light"/>
                <a:cs typeface="Calibri Light"/>
              </a:rPr>
              <a:t>evidence</a:t>
            </a:r>
            <a:r>
              <a:rPr lang="nl-BE" sz="1800">
                <a:latin typeface="Calibri Light"/>
                <a:cs typeface="Calibri Light"/>
              </a:rPr>
              <a:t> </a:t>
            </a:r>
            <a:endParaRPr lang="nl-BE" sz="1800">
              <a:latin typeface="Calibri Light" panose="020F0302020204030204" pitchFamily="34" charset="0"/>
              <a:cs typeface="Calibri Light" panose="020F0302020204030204" pitchFamily="34" charset="0"/>
            </a:endParaRPr>
          </a:p>
          <a:p>
            <a:pPr lvl="1"/>
            <a:r>
              <a:rPr lang="nl-BE" sz="1800">
                <a:latin typeface="Calibri Light"/>
                <a:cs typeface="Calibri Light"/>
              </a:rPr>
              <a:t>kloof reduceren</a:t>
            </a:r>
          </a:p>
          <a:p>
            <a:r>
              <a:rPr lang="nl-BE" sz="2000">
                <a:latin typeface="Calibri Light"/>
                <a:cs typeface="Calibri Light"/>
              </a:rPr>
              <a:t>professionals en academici: </a:t>
            </a:r>
            <a:r>
              <a:rPr lang="nl-BE" sz="2000" b="1">
                <a:latin typeface="Calibri Light"/>
                <a:cs typeface="Calibri Light"/>
              </a:rPr>
              <a:t>twee werelden die elkaar kunnen uitdagen </a:t>
            </a:r>
            <a:endParaRPr lang="nl-BE" sz="2000" b="1">
              <a:latin typeface="Calibri Light" panose="020F0302020204030204" pitchFamily="34" charset="0"/>
              <a:cs typeface="Calibri Light" panose="020F0302020204030204" pitchFamily="34" charset="0"/>
            </a:endParaRPr>
          </a:p>
          <a:p>
            <a:r>
              <a:rPr lang="nl-BE" sz="2000" b="1">
                <a:latin typeface="Calibri Light"/>
                <a:cs typeface="Calibri Light"/>
              </a:rPr>
              <a:t>ken de context/noden </a:t>
            </a:r>
            <a:r>
              <a:rPr lang="nl-BE" sz="2000">
                <a:latin typeface="Calibri Light"/>
                <a:cs typeface="Calibri Light"/>
              </a:rPr>
              <a:t>van de doelgroep in functie van onderzoek &amp; vertaalslag</a:t>
            </a:r>
          </a:p>
          <a:p>
            <a:r>
              <a:rPr lang="nl-BE" sz="2000" err="1">
                <a:latin typeface="Calibri Light"/>
                <a:cs typeface="Calibri Light"/>
              </a:rPr>
              <a:t>practitioners</a:t>
            </a:r>
            <a:r>
              <a:rPr lang="nl-BE" sz="2000">
                <a:latin typeface="Calibri Light"/>
                <a:cs typeface="Calibri Light"/>
              </a:rPr>
              <a:t> ook meenemen in </a:t>
            </a:r>
            <a:r>
              <a:rPr lang="nl-BE" sz="2000" b="1">
                <a:latin typeface="Calibri Light"/>
                <a:cs typeface="Calibri Light"/>
              </a:rPr>
              <a:t>specifieke taal</a:t>
            </a:r>
          </a:p>
          <a:p>
            <a:r>
              <a:rPr lang="nl-BE" sz="2000" b="1">
                <a:latin typeface="Calibri Light"/>
                <a:cs typeface="Calibri Light"/>
              </a:rPr>
              <a:t>samen </a:t>
            </a:r>
            <a:r>
              <a:rPr lang="nl-BE" sz="2000">
                <a:latin typeface="Calibri Light"/>
                <a:cs typeface="Calibri Light"/>
              </a:rPr>
              <a:t>onderzoeksvraag opstellen, doelstelling duidelijk maken</a:t>
            </a:r>
          </a:p>
          <a:p>
            <a:r>
              <a:rPr lang="nl-BE" sz="2000">
                <a:latin typeface="Calibri Light"/>
                <a:cs typeface="Calibri Light"/>
              </a:rPr>
              <a:t>algemeen </a:t>
            </a:r>
            <a:r>
              <a:rPr lang="nl-BE" sz="2000" b="1">
                <a:latin typeface="Calibri Light"/>
                <a:cs typeface="Calibri Light"/>
              </a:rPr>
              <a:t>vertrouwen</a:t>
            </a:r>
            <a:r>
              <a:rPr lang="nl-BE" sz="2000">
                <a:latin typeface="Calibri Light"/>
                <a:cs typeface="Calibri Light"/>
              </a:rPr>
              <a:t> in de wetenschap</a:t>
            </a:r>
          </a:p>
          <a:p>
            <a:r>
              <a:rPr lang="nl-BE" sz="2000">
                <a:latin typeface="Calibri Light" panose="020F0302020204030204" pitchFamily="34" charset="0"/>
                <a:cs typeface="Calibri Light" panose="020F0302020204030204" pitchFamily="34" charset="0"/>
              </a:rPr>
              <a:t>&gt; interventiestudies nodig </a:t>
            </a:r>
          </a:p>
          <a:p>
            <a:r>
              <a:rPr lang="nl-BE" sz="2000">
                <a:latin typeface="Calibri Light"/>
                <a:cs typeface="Calibri Light"/>
              </a:rPr>
              <a:t>publieke sector doet het beter dan de privésector</a:t>
            </a:r>
          </a:p>
          <a:p>
            <a:endParaRPr lang="nl-BE">
              <a:latin typeface="Calibri Light" panose="020F0302020204030204" pitchFamily="34" charset="0"/>
              <a:cs typeface="Calibri Light" panose="020F0302020204030204" pitchFamily="34" charset="0"/>
            </a:endParaRPr>
          </a:p>
        </p:txBody>
      </p:sp>
      <p:sp>
        <p:nvSpPr>
          <p:cNvPr id="3" name="Tijdelijke aanduiding voor voettekst 2">
            <a:extLst>
              <a:ext uri="{FF2B5EF4-FFF2-40B4-BE49-F238E27FC236}">
                <a16:creationId xmlns:a16="http://schemas.microsoft.com/office/drawing/2014/main" id="{706B15DB-46DD-6A48-7CFF-85BC2C3B2452}"/>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4B90DE78-C1E1-4767-E23D-866903DB03FC}"/>
              </a:ext>
            </a:extLst>
          </p:cNvPr>
          <p:cNvSpPr>
            <a:spLocks noGrp="1"/>
          </p:cNvSpPr>
          <p:nvPr>
            <p:ph type="sldNum" sz="quarter" idx="12"/>
          </p:nvPr>
        </p:nvSpPr>
        <p:spPr/>
        <p:txBody>
          <a:bodyPr/>
          <a:lstStyle/>
          <a:p>
            <a:fld id="{0A297500-7527-634B-90F4-69D0994C32B4}" type="slidenum">
              <a:rPr lang="nl-NL" smtClean="0"/>
              <a:t>42</a:t>
            </a:fld>
            <a:endParaRPr lang="nl-NL"/>
          </a:p>
        </p:txBody>
      </p:sp>
      <p:sp>
        <p:nvSpPr>
          <p:cNvPr id="5" name="Titel 4">
            <a:extLst>
              <a:ext uri="{FF2B5EF4-FFF2-40B4-BE49-F238E27FC236}">
                <a16:creationId xmlns:a16="http://schemas.microsoft.com/office/drawing/2014/main" id="{3453CE0D-D421-1D11-5DD0-27E7480B0421}"/>
              </a:ext>
            </a:extLst>
          </p:cNvPr>
          <p:cNvSpPr>
            <a:spLocks noGrp="1"/>
          </p:cNvSpPr>
          <p:nvPr>
            <p:ph type="title"/>
          </p:nvPr>
        </p:nvSpPr>
        <p:spPr>
          <a:xfrm>
            <a:off x="1218257" y="261465"/>
            <a:ext cx="11041200" cy="1152000"/>
          </a:xfrm>
        </p:spPr>
        <p:txBody>
          <a:bodyPr/>
          <a:lstStyle/>
          <a:p>
            <a:r>
              <a:rPr lang="nl-BE"/>
              <a:t>Interviews HR-academici</a:t>
            </a:r>
          </a:p>
        </p:txBody>
      </p:sp>
    </p:spTree>
    <p:extLst>
      <p:ext uri="{BB962C8B-B14F-4D97-AF65-F5344CB8AC3E}">
        <p14:creationId xmlns:p14="http://schemas.microsoft.com/office/powerpoint/2010/main" val="3924057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6AD47-6CB4-F74C-47F4-06425A76AB61}"/>
              </a:ext>
            </a:extLst>
          </p:cNvPr>
          <p:cNvSpPr>
            <a:spLocks noGrp="1"/>
          </p:cNvSpPr>
          <p:nvPr>
            <p:ph type="title"/>
          </p:nvPr>
        </p:nvSpPr>
        <p:spPr/>
        <p:txBody>
          <a:bodyPr/>
          <a:lstStyle/>
          <a:p>
            <a:r>
              <a:rPr lang="nl-BE"/>
              <a:t>Onderzoek volgende stappen</a:t>
            </a:r>
          </a:p>
        </p:txBody>
      </p:sp>
      <p:sp>
        <p:nvSpPr>
          <p:cNvPr id="3" name="Tijdelijke aanduiding voor voettekst 2">
            <a:extLst>
              <a:ext uri="{FF2B5EF4-FFF2-40B4-BE49-F238E27FC236}">
                <a16:creationId xmlns:a16="http://schemas.microsoft.com/office/drawing/2014/main" id="{F2BF5DBC-9841-0938-52E3-BF02196CCA98}"/>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5573DBE4-07E7-CA32-573A-9F45ED6AF168}"/>
              </a:ext>
            </a:extLst>
          </p:cNvPr>
          <p:cNvSpPr>
            <a:spLocks noGrp="1"/>
          </p:cNvSpPr>
          <p:nvPr>
            <p:ph type="sldNum" sz="quarter" idx="12"/>
          </p:nvPr>
        </p:nvSpPr>
        <p:spPr/>
        <p:txBody>
          <a:bodyPr/>
          <a:lstStyle/>
          <a:p>
            <a:fld id="{0A297500-7527-634B-90F4-69D0994C32B4}" type="slidenum">
              <a:rPr lang="nl-NL" smtClean="0"/>
              <a:t>43</a:t>
            </a:fld>
            <a:endParaRPr lang="nl-NL"/>
          </a:p>
        </p:txBody>
      </p:sp>
    </p:spTree>
    <p:extLst>
      <p:ext uri="{BB962C8B-B14F-4D97-AF65-F5344CB8AC3E}">
        <p14:creationId xmlns:p14="http://schemas.microsoft.com/office/powerpoint/2010/main" val="2489017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82FCAD7-1E32-CDFE-B11C-8CFE8E591729}"/>
              </a:ext>
            </a:extLst>
          </p:cNvPr>
          <p:cNvSpPr>
            <a:spLocks noGrp="1"/>
          </p:cNvSpPr>
          <p:nvPr>
            <p:ph idx="1"/>
          </p:nvPr>
        </p:nvSpPr>
        <p:spPr>
          <a:xfrm>
            <a:off x="2056457" y="2069657"/>
            <a:ext cx="7603266" cy="3201226"/>
          </a:xfrm>
        </p:spPr>
        <p:txBody>
          <a:bodyPr vert="horz" lIns="91440" tIns="45720" rIns="91440" bIns="45720" rtlCol="0" anchor="t">
            <a:normAutofit/>
          </a:bodyPr>
          <a:lstStyle/>
          <a:p>
            <a:r>
              <a:rPr lang="nl-BE">
                <a:latin typeface="Calibri Light"/>
                <a:cs typeface="Calibri Light"/>
              </a:rPr>
              <a:t>topkader Vlaamse overheid </a:t>
            </a:r>
            <a:endParaRPr lang="nl-BE">
              <a:latin typeface="Calibri Light" panose="020F0302020204030204" pitchFamily="34" charset="0"/>
              <a:cs typeface="Calibri Light" panose="020F0302020204030204" pitchFamily="34" charset="0"/>
            </a:endParaRPr>
          </a:p>
          <a:p>
            <a:r>
              <a:rPr lang="nl-BE">
                <a:latin typeface="Calibri Light"/>
                <a:cs typeface="Calibri Light"/>
              </a:rPr>
              <a:t>duiding onderzoek</a:t>
            </a:r>
          </a:p>
          <a:p>
            <a:r>
              <a:rPr lang="nl-BE">
                <a:latin typeface="Calibri Light"/>
                <a:cs typeface="Calibri Light"/>
              </a:rPr>
              <a:t>resultaten</a:t>
            </a:r>
            <a:endParaRPr lang="nl-BE">
              <a:latin typeface="Calibri Light" panose="020F0302020204030204" pitchFamily="34" charset="0"/>
              <a:cs typeface="Calibri Light" panose="020F0302020204030204" pitchFamily="34" charset="0"/>
            </a:endParaRPr>
          </a:p>
          <a:p>
            <a:r>
              <a:rPr lang="nl-BE">
                <a:latin typeface="Calibri Light"/>
                <a:cs typeface="Calibri Light"/>
              </a:rPr>
              <a:t>voorbereiding Vlaams Regeerakkoord</a:t>
            </a:r>
          </a:p>
        </p:txBody>
      </p:sp>
      <p:sp>
        <p:nvSpPr>
          <p:cNvPr id="3" name="Tijdelijke aanduiding voor voettekst 2">
            <a:extLst>
              <a:ext uri="{FF2B5EF4-FFF2-40B4-BE49-F238E27FC236}">
                <a16:creationId xmlns:a16="http://schemas.microsoft.com/office/drawing/2014/main" id="{05C72290-6D62-A445-B3F4-2C85E48C8366}"/>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B622E76C-C1B9-80A6-02CE-16CF35E4944C}"/>
              </a:ext>
            </a:extLst>
          </p:cNvPr>
          <p:cNvSpPr>
            <a:spLocks noGrp="1"/>
          </p:cNvSpPr>
          <p:nvPr>
            <p:ph type="sldNum" sz="quarter" idx="12"/>
          </p:nvPr>
        </p:nvSpPr>
        <p:spPr/>
        <p:txBody>
          <a:bodyPr/>
          <a:lstStyle/>
          <a:p>
            <a:fld id="{0A297500-7527-634B-90F4-69D0994C32B4}" type="slidenum">
              <a:rPr lang="nl-NL" smtClean="0"/>
              <a:t>44</a:t>
            </a:fld>
            <a:endParaRPr lang="nl-NL"/>
          </a:p>
        </p:txBody>
      </p:sp>
      <p:sp>
        <p:nvSpPr>
          <p:cNvPr id="5" name="Titel 4">
            <a:extLst>
              <a:ext uri="{FF2B5EF4-FFF2-40B4-BE49-F238E27FC236}">
                <a16:creationId xmlns:a16="http://schemas.microsoft.com/office/drawing/2014/main" id="{0DF6A51A-1AD0-31A7-016B-723A6D6C50EE}"/>
              </a:ext>
            </a:extLst>
          </p:cNvPr>
          <p:cNvSpPr>
            <a:spLocks noGrp="1"/>
          </p:cNvSpPr>
          <p:nvPr>
            <p:ph type="title"/>
          </p:nvPr>
        </p:nvSpPr>
        <p:spPr>
          <a:xfrm>
            <a:off x="2056457" y="555379"/>
            <a:ext cx="11041200" cy="1152000"/>
          </a:xfrm>
        </p:spPr>
        <p:txBody>
          <a:bodyPr/>
          <a:lstStyle/>
          <a:p>
            <a:r>
              <a:rPr lang="nl-BE"/>
              <a:t>Webinar 12 mei 2023</a:t>
            </a:r>
          </a:p>
        </p:txBody>
      </p:sp>
    </p:spTree>
    <p:extLst>
      <p:ext uri="{BB962C8B-B14F-4D97-AF65-F5344CB8AC3E}">
        <p14:creationId xmlns:p14="http://schemas.microsoft.com/office/powerpoint/2010/main" val="786090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4ADC731-EB54-3E24-DD38-01582B6D2CAA}"/>
              </a:ext>
            </a:extLst>
          </p:cNvPr>
          <p:cNvSpPr>
            <a:spLocks noGrp="1"/>
          </p:cNvSpPr>
          <p:nvPr>
            <p:ph idx="1"/>
          </p:nvPr>
        </p:nvSpPr>
        <p:spPr>
          <a:xfrm>
            <a:off x="1218257" y="1982571"/>
            <a:ext cx="11041200" cy="4464000"/>
          </a:xfrm>
        </p:spPr>
        <p:txBody>
          <a:bodyPr vert="horz" lIns="91440" tIns="45720" rIns="91440" bIns="45720" rtlCol="0" anchor="t">
            <a:normAutofit/>
          </a:bodyPr>
          <a:lstStyle/>
          <a:p>
            <a:r>
              <a:rPr lang="nl-BE">
                <a:latin typeface="Calibri Light"/>
                <a:cs typeface="Calibri Light"/>
              </a:rPr>
              <a:t>na grondige analyse </a:t>
            </a:r>
            <a:endParaRPr lang="nl-BE">
              <a:latin typeface="Calibri Light" panose="020F0302020204030204" pitchFamily="34" charset="0"/>
              <a:cs typeface="Calibri Light" panose="020F0302020204030204" pitchFamily="34" charset="0"/>
            </a:endParaRPr>
          </a:p>
          <a:p>
            <a:r>
              <a:rPr lang="nl-BE">
                <a:latin typeface="Calibri Light"/>
                <a:cs typeface="Calibri Light"/>
              </a:rPr>
              <a:t>concrete toelichting</a:t>
            </a:r>
          </a:p>
          <a:p>
            <a:r>
              <a:rPr lang="nl-BE">
                <a:latin typeface="Calibri Light"/>
                <a:cs typeface="Calibri Light"/>
              </a:rPr>
              <a:t>praktisch relevante aanbevelingen </a:t>
            </a:r>
            <a:endParaRPr lang="nl-BE">
              <a:latin typeface="Calibri Light" panose="020F0302020204030204" pitchFamily="34" charset="0"/>
              <a:cs typeface="Calibri Light" panose="020F0302020204030204" pitchFamily="34" charset="0"/>
            </a:endParaRPr>
          </a:p>
          <a:p>
            <a:r>
              <a:rPr lang="nl-BE">
                <a:latin typeface="Calibri Light"/>
                <a:cs typeface="Calibri Light"/>
              </a:rPr>
              <a:t>deelname survey </a:t>
            </a:r>
            <a:endParaRPr lang="nl-BE">
              <a:latin typeface="Calibri Light" panose="020F0302020204030204" pitchFamily="34" charset="0"/>
              <a:cs typeface="Calibri Light" panose="020F0302020204030204" pitchFamily="34" charset="0"/>
            </a:endParaRPr>
          </a:p>
          <a:p>
            <a:r>
              <a:rPr lang="nl-BE">
                <a:latin typeface="Calibri Light"/>
                <a:cs typeface="Calibri Light"/>
              </a:rPr>
              <a:t>woensdag </a:t>
            </a:r>
            <a:r>
              <a:rPr lang="nl-BE" b="1">
                <a:latin typeface="Calibri Light"/>
                <a:cs typeface="Calibri Light"/>
              </a:rPr>
              <a:t>25 oktober 2023</a:t>
            </a:r>
            <a:r>
              <a:rPr lang="nl-BE">
                <a:latin typeface="Calibri Light"/>
                <a:cs typeface="Calibri Light"/>
              </a:rPr>
              <a:t> – Herman Teirlinck (Brussel) </a:t>
            </a:r>
            <a:endParaRPr lang="nl-BE">
              <a:latin typeface="Calibri Light" panose="020F0302020204030204" pitchFamily="34" charset="0"/>
              <a:cs typeface="Calibri Light" panose="020F0302020204030204" pitchFamily="34" charset="0"/>
            </a:endParaRPr>
          </a:p>
          <a:p>
            <a:endParaRPr lang="nl-BE">
              <a:latin typeface="Calibri Light" panose="020F0302020204030204" pitchFamily="34" charset="0"/>
              <a:cs typeface="Calibri Light" panose="020F0302020204030204" pitchFamily="34" charset="0"/>
            </a:endParaRPr>
          </a:p>
        </p:txBody>
      </p:sp>
      <p:sp>
        <p:nvSpPr>
          <p:cNvPr id="3" name="Tijdelijke aanduiding voor voettekst 2">
            <a:extLst>
              <a:ext uri="{FF2B5EF4-FFF2-40B4-BE49-F238E27FC236}">
                <a16:creationId xmlns:a16="http://schemas.microsoft.com/office/drawing/2014/main" id="{545A26FD-EE13-A645-3919-1E3B8D579C3E}"/>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F3CA847E-CF03-6EC5-78CD-62EE69E93FB9}"/>
              </a:ext>
            </a:extLst>
          </p:cNvPr>
          <p:cNvSpPr>
            <a:spLocks noGrp="1"/>
          </p:cNvSpPr>
          <p:nvPr>
            <p:ph type="sldNum" sz="quarter" idx="12"/>
          </p:nvPr>
        </p:nvSpPr>
        <p:spPr/>
        <p:txBody>
          <a:bodyPr/>
          <a:lstStyle/>
          <a:p>
            <a:fld id="{0A297500-7527-634B-90F4-69D0994C32B4}" type="slidenum">
              <a:rPr lang="nl-NL" smtClean="0"/>
              <a:t>45</a:t>
            </a:fld>
            <a:endParaRPr lang="nl-NL"/>
          </a:p>
        </p:txBody>
      </p:sp>
      <p:sp>
        <p:nvSpPr>
          <p:cNvPr id="5" name="Titel 4">
            <a:extLst>
              <a:ext uri="{FF2B5EF4-FFF2-40B4-BE49-F238E27FC236}">
                <a16:creationId xmlns:a16="http://schemas.microsoft.com/office/drawing/2014/main" id="{3D9A2034-70BC-008B-BB38-78F79E7C7F99}"/>
              </a:ext>
            </a:extLst>
          </p:cNvPr>
          <p:cNvSpPr>
            <a:spLocks noGrp="1"/>
          </p:cNvSpPr>
          <p:nvPr>
            <p:ph type="title"/>
          </p:nvPr>
        </p:nvSpPr>
        <p:spPr>
          <a:xfrm>
            <a:off x="1152943" y="555379"/>
            <a:ext cx="11041200" cy="1152000"/>
          </a:xfrm>
        </p:spPr>
        <p:txBody>
          <a:bodyPr>
            <a:normAutofit/>
          </a:bodyPr>
          <a:lstStyle/>
          <a:p>
            <a:r>
              <a:rPr lang="nl-BE"/>
              <a:t>Toelichting resultaten – oktober 2023</a:t>
            </a:r>
          </a:p>
        </p:txBody>
      </p:sp>
    </p:spTree>
    <p:extLst>
      <p:ext uri="{BB962C8B-B14F-4D97-AF65-F5344CB8AC3E}">
        <p14:creationId xmlns:p14="http://schemas.microsoft.com/office/powerpoint/2010/main" val="428012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C6381F5-8A01-DC93-D2B8-4327C2A6EB32}"/>
              </a:ext>
            </a:extLst>
          </p:cNvPr>
          <p:cNvSpPr>
            <a:spLocks noGrp="1"/>
          </p:cNvSpPr>
          <p:nvPr>
            <p:ph idx="1"/>
          </p:nvPr>
        </p:nvSpPr>
        <p:spPr>
          <a:xfrm>
            <a:off x="1316229" y="1601571"/>
            <a:ext cx="11041200" cy="4464000"/>
          </a:xfrm>
        </p:spPr>
        <p:txBody>
          <a:bodyPr/>
          <a:lstStyle/>
          <a:p>
            <a:r>
              <a:rPr lang="nl-BE" sz="2400" b="1">
                <a:latin typeface="Calibri Light" panose="020F0302020204030204" pitchFamily="34" charset="0"/>
                <a:cs typeface="Calibri Light" panose="020F0302020204030204" pitchFamily="34" charset="0"/>
              </a:rPr>
              <a:t>FASE 3: verklaren </a:t>
            </a:r>
          </a:p>
          <a:p>
            <a:pPr lvl="1"/>
            <a:r>
              <a:rPr lang="nl-BE" sz="2000">
                <a:latin typeface="Calibri Light" panose="020F0302020204030204" pitchFamily="34" charset="0"/>
                <a:cs typeface="Calibri Light" panose="020F0302020204030204" pitchFamily="34" charset="0"/>
              </a:rPr>
              <a:t>Survey </a:t>
            </a:r>
          </a:p>
          <a:p>
            <a:pPr lvl="2"/>
            <a:r>
              <a:rPr lang="nl-BE" sz="1800">
                <a:latin typeface="Calibri Light" panose="020F0302020204030204" pitchFamily="34" charset="0"/>
                <a:cs typeface="Calibri Light" panose="020F0302020204030204" pitchFamily="34" charset="0"/>
              </a:rPr>
              <a:t>Wanneer : eind 2023 </a:t>
            </a:r>
          </a:p>
          <a:p>
            <a:pPr lvl="2"/>
            <a:r>
              <a:rPr lang="nl-BE" sz="1800" b="1">
                <a:latin typeface="Calibri Light" panose="020F0302020204030204" pitchFamily="34" charset="0"/>
                <a:cs typeface="Calibri Light" panose="020F0302020204030204" pitchFamily="34" charset="0"/>
              </a:rPr>
              <a:t>Doelgroep: HR-</a:t>
            </a:r>
            <a:r>
              <a:rPr lang="nl-BE" sz="1800" b="1" err="1">
                <a:latin typeface="Calibri Light" panose="020F0302020204030204" pitchFamily="34" charset="0"/>
                <a:cs typeface="Calibri Light" panose="020F0302020204030204" pitchFamily="34" charset="0"/>
              </a:rPr>
              <a:t>practitioners</a:t>
            </a:r>
            <a:r>
              <a:rPr lang="nl-BE" sz="1800" b="1">
                <a:latin typeface="Calibri Light" panose="020F0302020204030204" pitchFamily="34" charset="0"/>
                <a:cs typeface="Calibri Light" panose="020F0302020204030204" pitchFamily="34" charset="0"/>
              </a:rPr>
              <a:t> Vlaamse overheid </a:t>
            </a:r>
          </a:p>
          <a:p>
            <a:pPr lvl="2"/>
            <a:r>
              <a:rPr lang="nl-BE" sz="1800">
                <a:latin typeface="Calibri Light" panose="020F0302020204030204" pitchFamily="34" charset="0"/>
                <a:cs typeface="Calibri Light" panose="020F0302020204030204" pitchFamily="34" charset="0"/>
              </a:rPr>
              <a:t>Voorafgaand test-survey bij lokale besturen </a:t>
            </a:r>
          </a:p>
          <a:p>
            <a:pPr lvl="3"/>
            <a:r>
              <a:rPr lang="nl-BE" sz="1800">
                <a:latin typeface="Calibri Light" panose="020F0302020204030204" pitchFamily="34" charset="0"/>
                <a:cs typeface="Calibri Light" panose="020F0302020204030204" pitchFamily="34" charset="0"/>
              </a:rPr>
              <a:t>Wanneer : maart 2023 – mei 2023 </a:t>
            </a:r>
            <a:br>
              <a:rPr lang="nl-BE" sz="1600">
                <a:latin typeface="Calibri Light" panose="020F0302020204030204" pitchFamily="34" charset="0"/>
                <a:cs typeface="Calibri Light" panose="020F0302020204030204" pitchFamily="34" charset="0"/>
              </a:rPr>
            </a:br>
            <a:endParaRPr lang="nl-BE" sz="1600">
              <a:latin typeface="Calibri Light" panose="020F0302020204030204" pitchFamily="34" charset="0"/>
              <a:cs typeface="Calibri Light" panose="020F0302020204030204" pitchFamily="34" charset="0"/>
            </a:endParaRPr>
          </a:p>
          <a:p>
            <a:r>
              <a:rPr lang="nl-BE" sz="2400" b="1">
                <a:latin typeface="Calibri Light" panose="020F0302020204030204" pitchFamily="34" charset="0"/>
                <a:cs typeface="Calibri Light" panose="020F0302020204030204" pitchFamily="34" charset="0"/>
              </a:rPr>
              <a:t>FASE 4: kader construeren met concrete handvaten</a:t>
            </a:r>
          </a:p>
          <a:p>
            <a:pPr lvl="1"/>
            <a:r>
              <a:rPr lang="nl-BE" sz="2000">
                <a:latin typeface="Calibri Light" panose="020F0302020204030204" pitchFamily="34" charset="0"/>
                <a:cs typeface="Calibri Light" panose="020F0302020204030204" pitchFamily="34" charset="0"/>
              </a:rPr>
              <a:t>Analyse en integratie van bevindingen</a:t>
            </a:r>
          </a:p>
          <a:p>
            <a:pPr lvl="1"/>
            <a:r>
              <a:rPr lang="nl-BE" sz="2000">
                <a:latin typeface="Calibri Light" panose="020F0302020204030204" pitchFamily="34" charset="0"/>
                <a:cs typeface="Calibri Light" panose="020F0302020204030204" pitchFamily="34" charset="0"/>
              </a:rPr>
              <a:t>2024 – 2025 </a:t>
            </a:r>
          </a:p>
          <a:p>
            <a:endParaRPr lang="nl-BE">
              <a:latin typeface="Calibri Light" panose="020F0302020204030204" pitchFamily="34" charset="0"/>
              <a:cs typeface="Calibri Light" panose="020F0302020204030204" pitchFamily="34" charset="0"/>
            </a:endParaRPr>
          </a:p>
        </p:txBody>
      </p:sp>
      <p:sp>
        <p:nvSpPr>
          <p:cNvPr id="3" name="Tijdelijke aanduiding voor voettekst 2">
            <a:extLst>
              <a:ext uri="{FF2B5EF4-FFF2-40B4-BE49-F238E27FC236}">
                <a16:creationId xmlns:a16="http://schemas.microsoft.com/office/drawing/2014/main" id="{3332AEE6-EF1F-408F-0D1D-3946DF3C9EB7}"/>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3F9185B0-2B2B-2C22-9587-C9B4E8AB9062}"/>
              </a:ext>
            </a:extLst>
          </p:cNvPr>
          <p:cNvSpPr>
            <a:spLocks noGrp="1"/>
          </p:cNvSpPr>
          <p:nvPr>
            <p:ph type="sldNum" sz="quarter" idx="12"/>
          </p:nvPr>
        </p:nvSpPr>
        <p:spPr/>
        <p:txBody>
          <a:bodyPr/>
          <a:lstStyle/>
          <a:p>
            <a:fld id="{0A297500-7527-634B-90F4-69D0994C32B4}" type="slidenum">
              <a:rPr lang="nl-NL" smtClean="0"/>
              <a:t>46</a:t>
            </a:fld>
            <a:endParaRPr lang="nl-NL"/>
          </a:p>
        </p:txBody>
      </p:sp>
      <p:sp>
        <p:nvSpPr>
          <p:cNvPr id="5" name="Titel 4">
            <a:extLst>
              <a:ext uri="{FF2B5EF4-FFF2-40B4-BE49-F238E27FC236}">
                <a16:creationId xmlns:a16="http://schemas.microsoft.com/office/drawing/2014/main" id="{D255BB70-69A7-A9E7-2805-05413AC40603}"/>
              </a:ext>
            </a:extLst>
          </p:cNvPr>
          <p:cNvSpPr>
            <a:spLocks noGrp="1"/>
          </p:cNvSpPr>
          <p:nvPr>
            <p:ph type="title"/>
          </p:nvPr>
        </p:nvSpPr>
        <p:spPr>
          <a:xfrm>
            <a:off x="1316229" y="500950"/>
            <a:ext cx="11041200" cy="1152000"/>
          </a:xfrm>
        </p:spPr>
        <p:txBody>
          <a:bodyPr/>
          <a:lstStyle/>
          <a:p>
            <a:r>
              <a:rPr lang="nl-BE"/>
              <a:t>Planning toekomst</a:t>
            </a:r>
          </a:p>
        </p:txBody>
      </p:sp>
    </p:spTree>
    <p:extLst>
      <p:ext uri="{BB962C8B-B14F-4D97-AF65-F5344CB8AC3E}">
        <p14:creationId xmlns:p14="http://schemas.microsoft.com/office/powerpoint/2010/main" val="798393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BF5EF-1246-CE8D-A7DB-13562F6BB4DC}"/>
              </a:ext>
            </a:extLst>
          </p:cNvPr>
          <p:cNvSpPr>
            <a:spLocks noGrp="1"/>
          </p:cNvSpPr>
          <p:nvPr>
            <p:ph type="title"/>
          </p:nvPr>
        </p:nvSpPr>
        <p:spPr/>
        <p:txBody>
          <a:bodyPr/>
          <a:lstStyle/>
          <a:p>
            <a:r>
              <a:rPr lang="nl-BE"/>
              <a:t>Doe mee!</a:t>
            </a:r>
          </a:p>
        </p:txBody>
      </p:sp>
      <p:sp>
        <p:nvSpPr>
          <p:cNvPr id="3" name="Tijdelijke aanduiding voor voettekst 2">
            <a:extLst>
              <a:ext uri="{FF2B5EF4-FFF2-40B4-BE49-F238E27FC236}">
                <a16:creationId xmlns:a16="http://schemas.microsoft.com/office/drawing/2014/main" id="{A816A594-AA93-2426-5B8C-81ACB74F448A}"/>
              </a:ext>
            </a:extLst>
          </p:cNvPr>
          <p:cNvSpPr>
            <a:spLocks noGrp="1"/>
          </p:cNvSpPr>
          <p:nvPr>
            <p:ph type="ftr" sz="quarter" idx="11"/>
          </p:nvPr>
        </p:nvSpPr>
        <p:spPr/>
        <p:txBody>
          <a:bodyPr/>
          <a:lstStyle/>
          <a:p>
            <a:r>
              <a:rPr lang="nl-NL"/>
              <a:t>Faculteit, departement, dienst …</a:t>
            </a:r>
          </a:p>
        </p:txBody>
      </p:sp>
      <p:sp>
        <p:nvSpPr>
          <p:cNvPr id="4" name="Tijdelijke aanduiding voor dianummer 3">
            <a:extLst>
              <a:ext uri="{FF2B5EF4-FFF2-40B4-BE49-F238E27FC236}">
                <a16:creationId xmlns:a16="http://schemas.microsoft.com/office/drawing/2014/main" id="{34FB4DEA-E5AA-9DEA-31E5-D90A5160596D}"/>
              </a:ext>
            </a:extLst>
          </p:cNvPr>
          <p:cNvSpPr>
            <a:spLocks noGrp="1"/>
          </p:cNvSpPr>
          <p:nvPr>
            <p:ph type="sldNum" sz="quarter" idx="12"/>
          </p:nvPr>
        </p:nvSpPr>
        <p:spPr/>
        <p:txBody>
          <a:bodyPr/>
          <a:lstStyle/>
          <a:p>
            <a:fld id="{0A297500-7527-634B-90F4-69D0994C32B4}" type="slidenum">
              <a:rPr lang="nl-NL" smtClean="0"/>
              <a:t>47</a:t>
            </a:fld>
            <a:endParaRPr lang="nl-NL"/>
          </a:p>
        </p:txBody>
      </p:sp>
    </p:spTree>
    <p:extLst>
      <p:ext uri="{BB962C8B-B14F-4D97-AF65-F5344CB8AC3E}">
        <p14:creationId xmlns:p14="http://schemas.microsoft.com/office/powerpoint/2010/main" val="2573566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AC7E3B57-07BF-5E59-13A8-301D19A2366E}"/>
              </a:ext>
            </a:extLst>
          </p:cNvPr>
          <p:cNvSpPr>
            <a:spLocks noGrp="1"/>
          </p:cNvSpPr>
          <p:nvPr>
            <p:ph type="title"/>
          </p:nvPr>
        </p:nvSpPr>
        <p:spPr>
          <a:xfrm>
            <a:off x="423437" y="978259"/>
            <a:ext cx="4888265" cy="1099249"/>
          </a:xfrm>
        </p:spPr>
        <p:txBody>
          <a:bodyPr vert="horz" lIns="91440" tIns="45720" rIns="91440" bIns="45720" rtlCol="0" anchor="b">
            <a:normAutofit/>
          </a:bodyPr>
          <a:lstStyle/>
          <a:p>
            <a:pPr>
              <a:lnSpc>
                <a:spcPct val="90000"/>
              </a:lnSpc>
            </a:pPr>
            <a:r>
              <a:rPr lang="en-US" sz="5400" err="1">
                <a:solidFill>
                  <a:schemeClr val="tx1"/>
                </a:solidFill>
                <a:latin typeface="+mj-lt"/>
              </a:rPr>
              <a:t>Warme</a:t>
            </a:r>
            <a:r>
              <a:rPr lang="en-US" sz="5400">
                <a:solidFill>
                  <a:schemeClr val="tx1"/>
                </a:solidFill>
                <a:latin typeface="+mj-lt"/>
              </a:rPr>
              <a:t> </a:t>
            </a:r>
            <a:r>
              <a:rPr lang="en-US" sz="5400" err="1">
                <a:solidFill>
                  <a:schemeClr val="tx1"/>
                </a:solidFill>
                <a:latin typeface="+mj-lt"/>
              </a:rPr>
              <a:t>oproep</a:t>
            </a:r>
            <a:r>
              <a:rPr lang="en-US" sz="5400">
                <a:solidFill>
                  <a:schemeClr val="tx1"/>
                </a:solidFill>
                <a:latin typeface="+mj-lt"/>
              </a:rPr>
              <a:t>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inhoud 1">
            <a:extLst>
              <a:ext uri="{FF2B5EF4-FFF2-40B4-BE49-F238E27FC236}">
                <a16:creationId xmlns:a16="http://schemas.microsoft.com/office/drawing/2014/main" id="{90E8C40F-3ABE-18DA-B352-524449356750}"/>
              </a:ext>
            </a:extLst>
          </p:cNvPr>
          <p:cNvSpPr>
            <a:spLocks noGrp="1"/>
          </p:cNvSpPr>
          <p:nvPr>
            <p:ph idx="1"/>
          </p:nvPr>
        </p:nvSpPr>
        <p:spPr>
          <a:xfrm>
            <a:off x="201994" y="2865010"/>
            <a:ext cx="5109707" cy="3320668"/>
          </a:xfrm>
        </p:spPr>
        <p:txBody>
          <a:bodyPr vert="horz" lIns="91440" tIns="45720" rIns="91440" bIns="45720" rtlCol="0">
            <a:normAutofit/>
          </a:bodyPr>
          <a:lstStyle/>
          <a:p>
            <a:pPr>
              <a:lnSpc>
                <a:spcPct val="90000"/>
              </a:lnSpc>
              <a:buFont typeface="Arial" panose="020B0604020202020204" pitchFamily="34" charset="0"/>
              <a:buChar char="•"/>
            </a:pPr>
            <a:r>
              <a:rPr lang="en-US" sz="2200" err="1">
                <a:latin typeface="Calibri Light" panose="020F0302020204030204" pitchFamily="34" charset="0"/>
                <a:cs typeface="Calibri Light" panose="020F0302020204030204" pitchFamily="34" charset="0"/>
              </a:rPr>
              <a:t>Mogelijkheid</a:t>
            </a:r>
            <a:r>
              <a:rPr lang="en-US" sz="2200">
                <a:latin typeface="Calibri Light" panose="020F0302020204030204" pitchFamily="34" charset="0"/>
                <a:cs typeface="Calibri Light" panose="020F0302020204030204" pitchFamily="34" charset="0"/>
              </a:rPr>
              <a:t> om </a:t>
            </a:r>
            <a:r>
              <a:rPr lang="en-US" sz="2200" b="1">
                <a:latin typeface="Calibri Light" panose="020F0302020204030204" pitchFamily="34" charset="0"/>
                <a:cs typeface="Calibri Light" panose="020F0302020204030204" pitchFamily="34" charset="0"/>
              </a:rPr>
              <a:t>impact</a:t>
            </a:r>
            <a:r>
              <a:rPr lang="en-US" sz="2200">
                <a:latin typeface="Calibri Light" panose="020F0302020204030204" pitchFamily="34" charset="0"/>
                <a:cs typeface="Calibri Light" panose="020F0302020204030204" pitchFamily="34" charset="0"/>
              </a:rPr>
              <a:t> </a:t>
            </a:r>
            <a:r>
              <a:rPr lang="en-US" sz="2200" err="1">
                <a:latin typeface="Calibri Light" panose="020F0302020204030204" pitchFamily="34" charset="0"/>
                <a:cs typeface="Calibri Light" panose="020F0302020204030204" pitchFamily="34" charset="0"/>
              </a:rPr>
              <a:t>te</a:t>
            </a:r>
            <a:r>
              <a:rPr lang="en-US" sz="2200">
                <a:latin typeface="Calibri Light" panose="020F0302020204030204" pitchFamily="34" charset="0"/>
                <a:cs typeface="Calibri Light" panose="020F0302020204030204" pitchFamily="34" charset="0"/>
              </a:rPr>
              <a:t> </a:t>
            </a:r>
            <a:r>
              <a:rPr lang="en-US" sz="2200" err="1">
                <a:latin typeface="Calibri Light" panose="020F0302020204030204" pitchFamily="34" charset="0"/>
                <a:cs typeface="Calibri Light" panose="020F0302020204030204" pitchFamily="34" charset="0"/>
              </a:rPr>
              <a:t>genereren</a:t>
            </a:r>
            <a:r>
              <a:rPr lang="en-US" sz="2200">
                <a:latin typeface="Calibri Light" panose="020F0302020204030204" pitchFamily="34" charset="0"/>
                <a:cs typeface="Calibri Light" panose="020F0302020204030204" pitchFamily="34" charset="0"/>
              </a:rPr>
              <a:t>?</a:t>
            </a:r>
            <a:br>
              <a:rPr lang="en-US" sz="2200">
                <a:latin typeface="Calibri Light" panose="020F0302020204030204" pitchFamily="34" charset="0"/>
                <a:cs typeface="Calibri Light" panose="020F0302020204030204" pitchFamily="34" charset="0"/>
              </a:rPr>
            </a:br>
            <a:endParaRPr lang="en-US" sz="2200">
              <a:latin typeface="Calibri Light" panose="020F0302020204030204" pitchFamily="34" charset="0"/>
              <a:cs typeface="Calibri Light" panose="020F0302020204030204" pitchFamily="34" charset="0"/>
            </a:endParaRPr>
          </a:p>
          <a:p>
            <a:pPr>
              <a:lnSpc>
                <a:spcPct val="90000"/>
              </a:lnSpc>
              <a:buFont typeface="Arial" panose="020B0604020202020204" pitchFamily="34" charset="0"/>
              <a:buChar char="•"/>
            </a:pPr>
            <a:r>
              <a:rPr lang="en-US" sz="2200">
                <a:latin typeface="Calibri Light" panose="020F0302020204030204" pitchFamily="34" charset="0"/>
                <a:cs typeface="Calibri Light" panose="020F0302020204030204" pitchFamily="34" charset="0"/>
              </a:rPr>
              <a:t>Meer </a:t>
            </a:r>
            <a:r>
              <a:rPr lang="en-US" sz="2200" err="1">
                <a:latin typeface="Calibri Light" panose="020F0302020204030204" pitchFamily="34" charset="0"/>
                <a:cs typeface="Calibri Light" panose="020F0302020204030204" pitchFamily="34" charset="0"/>
              </a:rPr>
              <a:t>inzetten</a:t>
            </a:r>
            <a:r>
              <a:rPr lang="en-US" sz="2200">
                <a:latin typeface="Calibri Light" panose="020F0302020204030204" pitchFamily="34" charset="0"/>
                <a:cs typeface="Calibri Light" panose="020F0302020204030204" pitchFamily="34" charset="0"/>
              </a:rPr>
              <a:t> op </a:t>
            </a:r>
            <a:r>
              <a:rPr lang="en-US" sz="2200" b="1" err="1">
                <a:latin typeface="Calibri Light" panose="020F0302020204030204" pitchFamily="34" charset="0"/>
                <a:cs typeface="Calibri Light" panose="020F0302020204030204" pitchFamily="34" charset="0"/>
              </a:rPr>
              <a:t>inbreng</a:t>
            </a:r>
            <a:r>
              <a:rPr lang="en-US" sz="2200" b="1">
                <a:latin typeface="Calibri Light" panose="020F0302020204030204" pitchFamily="34" charset="0"/>
                <a:cs typeface="Calibri Light" panose="020F0302020204030204" pitchFamily="34" charset="0"/>
              </a:rPr>
              <a:t> van de </a:t>
            </a:r>
            <a:r>
              <a:rPr lang="en-US" sz="2200" b="1" err="1">
                <a:latin typeface="Calibri Light" panose="020F0302020204030204" pitchFamily="34" charset="0"/>
                <a:cs typeface="Calibri Light" panose="020F0302020204030204" pitchFamily="34" charset="0"/>
              </a:rPr>
              <a:t>praktijk</a:t>
            </a:r>
            <a:r>
              <a:rPr lang="en-US" sz="2200" b="1">
                <a:latin typeface="Calibri Light" panose="020F0302020204030204" pitchFamily="34" charset="0"/>
                <a:cs typeface="Calibri Light" panose="020F0302020204030204" pitchFamily="34" charset="0"/>
              </a:rPr>
              <a:t>?</a:t>
            </a:r>
            <a:br>
              <a:rPr lang="en-US" sz="2200" b="1">
                <a:latin typeface="Calibri Light" panose="020F0302020204030204" pitchFamily="34" charset="0"/>
                <a:cs typeface="Calibri Light" panose="020F0302020204030204" pitchFamily="34" charset="0"/>
              </a:rPr>
            </a:br>
            <a:endParaRPr lang="en-US" sz="2200" b="1">
              <a:latin typeface="Calibri Light" panose="020F0302020204030204" pitchFamily="34" charset="0"/>
              <a:cs typeface="Calibri Light" panose="020F0302020204030204" pitchFamily="34" charset="0"/>
            </a:endParaRPr>
          </a:p>
          <a:p>
            <a:pPr>
              <a:lnSpc>
                <a:spcPct val="90000"/>
              </a:lnSpc>
              <a:buFont typeface="Arial" panose="020B0604020202020204" pitchFamily="34" charset="0"/>
              <a:buChar char="•"/>
            </a:pPr>
            <a:r>
              <a:rPr lang="en-US" sz="2200" err="1">
                <a:latin typeface="Calibri Light" panose="020F0302020204030204" pitchFamily="34" charset="0"/>
                <a:cs typeface="Calibri Light" panose="020F0302020204030204" pitchFamily="34" charset="0"/>
              </a:rPr>
              <a:t>Onderzoek</a:t>
            </a:r>
            <a:r>
              <a:rPr lang="en-US" sz="2200">
                <a:latin typeface="Calibri Light" panose="020F0302020204030204" pitchFamily="34" charset="0"/>
                <a:cs typeface="Calibri Light" panose="020F0302020204030204" pitchFamily="34" charset="0"/>
              </a:rPr>
              <a:t> </a:t>
            </a:r>
            <a:r>
              <a:rPr lang="en-US" sz="2200" b="1" err="1">
                <a:latin typeface="Calibri Light" panose="020F0302020204030204" pitchFamily="34" charset="0"/>
                <a:cs typeface="Calibri Light" panose="020F0302020204030204" pitchFamily="34" charset="0"/>
              </a:rPr>
              <a:t>praktisch</a:t>
            </a:r>
            <a:r>
              <a:rPr lang="en-US" sz="2200" b="1">
                <a:latin typeface="Calibri Light" panose="020F0302020204030204" pitchFamily="34" charset="0"/>
                <a:cs typeface="Calibri Light" panose="020F0302020204030204" pitchFamily="34" charset="0"/>
              </a:rPr>
              <a:t> relevant </a:t>
            </a:r>
            <a:r>
              <a:rPr lang="en-US" sz="2200" err="1">
                <a:latin typeface="Calibri Light" panose="020F0302020204030204" pitchFamily="34" charset="0"/>
                <a:cs typeface="Calibri Light" panose="020F0302020204030204" pitchFamily="34" charset="0"/>
              </a:rPr>
              <a:t>maken</a:t>
            </a:r>
            <a:r>
              <a:rPr lang="en-US" sz="2200">
                <a:latin typeface="Calibri Light" panose="020F0302020204030204" pitchFamily="34" charset="0"/>
                <a:cs typeface="Calibri Light" panose="020F0302020204030204" pitchFamily="34" charset="0"/>
              </a:rPr>
              <a:t>?</a:t>
            </a:r>
          </a:p>
          <a:p>
            <a:pPr>
              <a:lnSpc>
                <a:spcPct val="90000"/>
              </a:lnSpc>
              <a:buFont typeface="Arial" panose="020B0604020202020204" pitchFamily="34" charset="0"/>
              <a:buChar char="•"/>
            </a:pPr>
            <a:endParaRPr lang="en-US" sz="2200">
              <a:latin typeface="Calibri Light" panose="020F0302020204030204" pitchFamily="34" charset="0"/>
              <a:cs typeface="Calibri Light" panose="020F0302020204030204" pitchFamily="34" charset="0"/>
            </a:endParaRPr>
          </a:p>
          <a:p>
            <a:pPr marL="0">
              <a:lnSpc>
                <a:spcPct val="90000"/>
              </a:lnSpc>
              <a:buFont typeface="Arial" panose="020B0604020202020204" pitchFamily="34" charset="0"/>
              <a:buChar char="•"/>
            </a:pPr>
            <a:r>
              <a:rPr lang="en-US" sz="2200">
                <a:latin typeface="Calibri Light" panose="020F0302020204030204" pitchFamily="34" charset="0"/>
                <a:cs typeface="Calibri Light" panose="020F0302020204030204" pitchFamily="34" charset="0"/>
              </a:rPr>
              <a:t>Doe dan </a:t>
            </a:r>
            <a:r>
              <a:rPr lang="en-US" sz="2200" err="1">
                <a:latin typeface="Calibri Light" panose="020F0302020204030204" pitchFamily="34" charset="0"/>
                <a:cs typeface="Calibri Light" panose="020F0302020204030204" pitchFamily="34" charset="0"/>
              </a:rPr>
              <a:t>zeker</a:t>
            </a:r>
            <a:r>
              <a:rPr lang="en-US" sz="2200">
                <a:latin typeface="Calibri Light" panose="020F0302020204030204" pitchFamily="34" charset="0"/>
                <a:cs typeface="Calibri Light" panose="020F0302020204030204" pitchFamily="34" charset="0"/>
              </a:rPr>
              <a:t> mee </a:t>
            </a:r>
            <a:r>
              <a:rPr lang="en-US" sz="2200" err="1">
                <a:latin typeface="Calibri Light" panose="020F0302020204030204" pitchFamily="34" charset="0"/>
                <a:cs typeface="Calibri Light" panose="020F0302020204030204" pitchFamily="34" charset="0"/>
              </a:rPr>
              <a:t>aan</a:t>
            </a:r>
            <a:r>
              <a:rPr lang="en-US" sz="2200">
                <a:latin typeface="Calibri Light" panose="020F0302020204030204" pitchFamily="34" charset="0"/>
                <a:cs typeface="Calibri Light" panose="020F0302020204030204" pitchFamily="34" charset="0"/>
              </a:rPr>
              <a:t> </a:t>
            </a:r>
            <a:r>
              <a:rPr lang="en-US" sz="2200" err="1">
                <a:latin typeface="Calibri Light" panose="020F0302020204030204" pitchFamily="34" charset="0"/>
                <a:cs typeface="Calibri Light" panose="020F0302020204030204" pitchFamily="34" charset="0"/>
              </a:rPr>
              <a:t>dit</a:t>
            </a:r>
            <a:r>
              <a:rPr lang="en-US" sz="2200">
                <a:latin typeface="Calibri Light" panose="020F0302020204030204" pitchFamily="34" charset="0"/>
                <a:cs typeface="Calibri Light" panose="020F0302020204030204" pitchFamily="34" charset="0"/>
              </a:rPr>
              <a:t> </a:t>
            </a:r>
            <a:r>
              <a:rPr lang="en-US" sz="2200" err="1">
                <a:latin typeface="Calibri Light" panose="020F0302020204030204" pitchFamily="34" charset="0"/>
                <a:cs typeface="Calibri Light" panose="020F0302020204030204" pitchFamily="34" charset="0"/>
              </a:rPr>
              <a:t>onderzoek</a:t>
            </a:r>
            <a:r>
              <a:rPr lang="en-US" sz="2200">
                <a:latin typeface="Calibri Light" panose="020F0302020204030204" pitchFamily="34" charset="0"/>
                <a:cs typeface="Calibri Light" panose="020F0302020204030204" pitchFamily="34" charset="0"/>
              </a:rPr>
              <a:t>! </a:t>
            </a:r>
          </a:p>
        </p:txBody>
      </p:sp>
      <p:pic>
        <p:nvPicPr>
          <p:cNvPr id="6" name="Picture 2" descr="red and white no smoking sign">
            <a:extLst>
              <a:ext uri="{FF2B5EF4-FFF2-40B4-BE49-F238E27FC236}">
                <a16:creationId xmlns:a16="http://schemas.microsoft.com/office/drawing/2014/main" id="{EA015CEF-04A0-03AC-43AF-6404C1B825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832" r="-1" b="2308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voettekst 2">
            <a:extLst>
              <a:ext uri="{FF2B5EF4-FFF2-40B4-BE49-F238E27FC236}">
                <a16:creationId xmlns:a16="http://schemas.microsoft.com/office/drawing/2014/main" id="{06E81ACF-5278-BF46-6A2A-78372B18B07D}"/>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sz="1200" kern="1200" err="1">
                <a:solidFill>
                  <a:srgbClr val="FFFFFF"/>
                </a:solidFill>
                <a:latin typeface="Calibri" panose="020F0502020204030204"/>
                <a:ea typeface="+mn-ea"/>
                <a:cs typeface="+mn-cs"/>
              </a:rPr>
              <a:t>Faculteit</a:t>
            </a:r>
            <a:r>
              <a:rPr lang="en-US" sz="1200" kern="1200">
                <a:solidFill>
                  <a:srgbClr val="FFFFFF"/>
                </a:solidFill>
                <a:latin typeface="Calibri" panose="020F0502020204030204"/>
                <a:ea typeface="+mn-ea"/>
                <a:cs typeface="+mn-cs"/>
              </a:rPr>
              <a:t> </a:t>
            </a:r>
            <a:r>
              <a:rPr lang="en-US" sz="1200" kern="1200" err="1">
                <a:solidFill>
                  <a:srgbClr val="FFFFFF"/>
                </a:solidFill>
                <a:latin typeface="Calibri" panose="020F0502020204030204"/>
                <a:ea typeface="+mn-ea"/>
                <a:cs typeface="+mn-cs"/>
              </a:rPr>
              <a:t>Sociale</a:t>
            </a:r>
            <a:r>
              <a:rPr lang="en-US" sz="1200" kern="1200">
                <a:solidFill>
                  <a:srgbClr val="FFFFFF"/>
                </a:solidFill>
                <a:latin typeface="Calibri" panose="020F0502020204030204"/>
                <a:ea typeface="+mn-ea"/>
                <a:cs typeface="+mn-cs"/>
              </a:rPr>
              <a:t> </a:t>
            </a:r>
            <a:r>
              <a:rPr lang="en-US" sz="1200" kern="1200" err="1">
                <a:solidFill>
                  <a:srgbClr val="FFFFFF"/>
                </a:solidFill>
                <a:latin typeface="Calibri" panose="020F0502020204030204"/>
                <a:ea typeface="+mn-ea"/>
                <a:cs typeface="+mn-cs"/>
              </a:rPr>
              <a:t>wetenschappen</a:t>
            </a:r>
            <a:endParaRPr lang="en-US" sz="1200" kern="1200">
              <a:solidFill>
                <a:srgbClr val="FFFFFF"/>
              </a:solidFill>
              <a:latin typeface="Calibri" panose="020F0502020204030204"/>
              <a:ea typeface="+mn-ea"/>
              <a:cs typeface="+mn-cs"/>
            </a:endParaRPr>
          </a:p>
        </p:txBody>
      </p:sp>
      <p:sp>
        <p:nvSpPr>
          <p:cNvPr id="4" name="Tijdelijke aanduiding voor dianummer 3">
            <a:extLst>
              <a:ext uri="{FF2B5EF4-FFF2-40B4-BE49-F238E27FC236}">
                <a16:creationId xmlns:a16="http://schemas.microsoft.com/office/drawing/2014/main" id="{0D749BAE-D9D6-FC87-80B4-5AE5AF9CB2D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0A297500-7527-634B-90F4-69D0994C32B4}" type="slidenum">
              <a:rPr lang="en-US" sz="1200">
                <a:solidFill>
                  <a:srgbClr val="FFFFFF"/>
                </a:solidFill>
                <a:latin typeface="Calibri" panose="020F0502020204030204"/>
              </a:rPr>
              <a:pPr algn="r">
                <a:spcAft>
                  <a:spcPts val="600"/>
                </a:spcAft>
                <a:defRPr/>
              </a:pPr>
              <a:t>48</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241192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F7D13-4355-A6CE-4A35-04AC33422BC9}"/>
              </a:ext>
            </a:extLst>
          </p:cNvPr>
          <p:cNvSpPr>
            <a:spLocks noGrp="1"/>
          </p:cNvSpPr>
          <p:nvPr>
            <p:ph type="title"/>
          </p:nvPr>
        </p:nvSpPr>
        <p:spPr/>
        <p:txBody>
          <a:bodyPr/>
          <a:lstStyle/>
          <a:p>
            <a:r>
              <a:rPr lang="nl-BE"/>
              <a:t>Bedankt! </a:t>
            </a:r>
          </a:p>
        </p:txBody>
      </p:sp>
      <p:sp>
        <p:nvSpPr>
          <p:cNvPr id="3" name="Tijdelijke aanduiding voor voettekst 2">
            <a:extLst>
              <a:ext uri="{FF2B5EF4-FFF2-40B4-BE49-F238E27FC236}">
                <a16:creationId xmlns:a16="http://schemas.microsoft.com/office/drawing/2014/main" id="{FAFD346A-2DDE-F800-6BAB-89AE398D9087}"/>
              </a:ext>
            </a:extLst>
          </p:cNvPr>
          <p:cNvSpPr>
            <a:spLocks noGrp="1"/>
          </p:cNvSpPr>
          <p:nvPr>
            <p:ph type="ftr" sz="quarter" idx="11"/>
          </p:nvPr>
        </p:nvSpPr>
        <p:spPr/>
        <p:txBody>
          <a:bodyPr/>
          <a:lstStyle/>
          <a:p>
            <a:r>
              <a:rPr lang="nl-NL"/>
              <a:t>Faculteit Sociale wetenschappen</a:t>
            </a:r>
          </a:p>
        </p:txBody>
      </p:sp>
      <p:sp>
        <p:nvSpPr>
          <p:cNvPr id="4" name="Tijdelijke aanduiding voor dianummer 3">
            <a:extLst>
              <a:ext uri="{FF2B5EF4-FFF2-40B4-BE49-F238E27FC236}">
                <a16:creationId xmlns:a16="http://schemas.microsoft.com/office/drawing/2014/main" id="{728C857E-127B-4E74-17D1-64D78EE62B9D}"/>
              </a:ext>
            </a:extLst>
          </p:cNvPr>
          <p:cNvSpPr>
            <a:spLocks noGrp="1"/>
          </p:cNvSpPr>
          <p:nvPr>
            <p:ph type="sldNum" sz="quarter" idx="12"/>
          </p:nvPr>
        </p:nvSpPr>
        <p:spPr/>
        <p:txBody>
          <a:bodyPr/>
          <a:lstStyle/>
          <a:p>
            <a:fld id="{0A297500-7527-634B-90F4-69D0994C32B4}" type="slidenum">
              <a:rPr lang="nl-NL" smtClean="0"/>
              <a:t>49</a:t>
            </a:fld>
            <a:endParaRPr lang="nl-NL"/>
          </a:p>
        </p:txBody>
      </p:sp>
    </p:spTree>
    <p:extLst>
      <p:ext uri="{BB962C8B-B14F-4D97-AF65-F5344CB8AC3E}">
        <p14:creationId xmlns:p14="http://schemas.microsoft.com/office/powerpoint/2010/main" val="412686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agenda&#10;&#10;Automatisch gegenereerde beschrijving">
            <a:extLst>
              <a:ext uri="{FF2B5EF4-FFF2-40B4-BE49-F238E27FC236}">
                <a16:creationId xmlns:a16="http://schemas.microsoft.com/office/drawing/2014/main" id="{4A894E14-63E9-DCF2-976C-4F706C557B7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451" r="19451"/>
          <a:stretch>
            <a:fillRect/>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HR-data in 2023</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Veerle De Bock</a:t>
            </a:r>
          </a:p>
        </p:txBody>
      </p:sp>
    </p:spTree>
    <p:extLst>
      <p:ext uri="{BB962C8B-B14F-4D97-AF65-F5344CB8AC3E}">
        <p14:creationId xmlns:p14="http://schemas.microsoft.com/office/powerpoint/2010/main" val="118844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65A456-C65F-52EF-EFE3-D58628F42DAB}"/>
              </a:ext>
            </a:extLst>
          </p:cNvPr>
          <p:cNvSpPr>
            <a:spLocks noGrp="1"/>
          </p:cNvSpPr>
          <p:nvPr>
            <p:ph type="body" sz="quarter" idx="11"/>
          </p:nvPr>
        </p:nvSpPr>
        <p:spPr/>
        <p:txBody>
          <a:bodyPr/>
          <a:lstStyle/>
          <a:p>
            <a:r>
              <a:rPr lang="nl-BE"/>
              <a:t>Rapporteringsdefinities</a:t>
            </a:r>
          </a:p>
        </p:txBody>
      </p:sp>
      <p:sp>
        <p:nvSpPr>
          <p:cNvPr id="4" name="Titel 3">
            <a:extLst>
              <a:ext uri="{FF2B5EF4-FFF2-40B4-BE49-F238E27FC236}">
                <a16:creationId xmlns:a16="http://schemas.microsoft.com/office/drawing/2014/main" id="{652C02EA-1A47-1DA4-1971-156D3A4AD474}"/>
              </a:ext>
            </a:extLst>
          </p:cNvPr>
          <p:cNvSpPr>
            <a:spLocks noGrp="1"/>
          </p:cNvSpPr>
          <p:nvPr>
            <p:ph type="title"/>
          </p:nvPr>
        </p:nvSpPr>
        <p:spPr/>
        <p:txBody>
          <a:bodyPr/>
          <a:lstStyle/>
          <a:p>
            <a:r>
              <a:rPr lang="nl-BE"/>
              <a:t>Lopende HR-rapporteringstopics</a:t>
            </a:r>
          </a:p>
        </p:txBody>
      </p:sp>
      <p:sp>
        <p:nvSpPr>
          <p:cNvPr id="5" name="Tijdelijke aanduiding voor tekst 4">
            <a:extLst>
              <a:ext uri="{FF2B5EF4-FFF2-40B4-BE49-F238E27FC236}">
                <a16:creationId xmlns:a16="http://schemas.microsoft.com/office/drawing/2014/main" id="{5DABF6CB-4DAB-1E90-63DA-216D3C66C932}"/>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737E9EAA-A4BD-A2F6-3FE4-B17352B14F04}"/>
              </a:ext>
            </a:extLst>
          </p:cNvPr>
          <p:cNvSpPr>
            <a:spLocks noGrp="1"/>
          </p:cNvSpPr>
          <p:nvPr>
            <p:ph type="body" sz="quarter" idx="13"/>
          </p:nvPr>
        </p:nvSpPr>
        <p:spPr/>
        <p:txBody>
          <a:bodyPr/>
          <a:lstStyle/>
          <a:p>
            <a:r>
              <a:rPr lang="nl-BE"/>
              <a:t>Personeelspeiling 2024</a:t>
            </a:r>
          </a:p>
        </p:txBody>
      </p:sp>
      <p:sp>
        <p:nvSpPr>
          <p:cNvPr id="7" name="Tijdelijke aanduiding voor tekst 6">
            <a:extLst>
              <a:ext uri="{FF2B5EF4-FFF2-40B4-BE49-F238E27FC236}">
                <a16:creationId xmlns:a16="http://schemas.microsoft.com/office/drawing/2014/main" id="{6ED7A2AF-494A-3117-531E-41E1F7A1BD1C}"/>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05471CE8-F039-D5D2-1921-450ACB29CC5F}"/>
              </a:ext>
            </a:extLst>
          </p:cNvPr>
          <p:cNvSpPr>
            <a:spLocks noGrp="1"/>
          </p:cNvSpPr>
          <p:nvPr>
            <p:ph type="body" sz="quarter" idx="15"/>
          </p:nvPr>
        </p:nvSpPr>
        <p:spPr/>
        <p:txBody>
          <a:bodyPr/>
          <a:lstStyle/>
          <a:p>
            <a:r>
              <a:rPr lang="nl-BE"/>
              <a:t>Casemanagement rapportering</a:t>
            </a:r>
          </a:p>
        </p:txBody>
      </p:sp>
      <p:sp>
        <p:nvSpPr>
          <p:cNvPr id="9" name="Tijdelijke aanduiding voor tekst 8">
            <a:extLst>
              <a:ext uri="{FF2B5EF4-FFF2-40B4-BE49-F238E27FC236}">
                <a16:creationId xmlns:a16="http://schemas.microsoft.com/office/drawing/2014/main" id="{275788AB-3910-2D2B-2C71-35DD786F86F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B4D87614-8800-2923-BC09-783FEDC32A65}"/>
              </a:ext>
            </a:extLst>
          </p:cNvPr>
          <p:cNvSpPr>
            <a:spLocks noGrp="1"/>
          </p:cNvSpPr>
          <p:nvPr>
            <p:ph type="body" sz="quarter" idx="17"/>
          </p:nvPr>
        </p:nvSpPr>
        <p:spPr/>
        <p:txBody>
          <a:bodyPr/>
          <a:lstStyle/>
          <a:p>
            <a:r>
              <a:rPr lang="nl-BE"/>
              <a:t>Financiële rapportering</a:t>
            </a:r>
          </a:p>
        </p:txBody>
      </p:sp>
      <p:sp>
        <p:nvSpPr>
          <p:cNvPr id="11" name="Tijdelijke aanduiding voor tekst 10">
            <a:extLst>
              <a:ext uri="{FF2B5EF4-FFF2-40B4-BE49-F238E27FC236}">
                <a16:creationId xmlns:a16="http://schemas.microsoft.com/office/drawing/2014/main" id="{1319E6B5-D133-5C27-7BEA-12CAA16B926C}"/>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6A9D7A3C-5491-4BAC-C1FC-7E402BAC8E68}"/>
              </a:ext>
            </a:extLst>
          </p:cNvPr>
          <p:cNvSpPr>
            <a:spLocks noGrp="1"/>
          </p:cNvSpPr>
          <p:nvPr>
            <p:ph type="body" sz="quarter" idx="19"/>
          </p:nvPr>
        </p:nvSpPr>
        <p:spPr/>
        <p:txBody>
          <a:bodyPr/>
          <a:lstStyle/>
          <a:p>
            <a:r>
              <a:rPr lang="nl-BE"/>
              <a:t>Migratie &amp; upgrade Cognos HR-rapportering</a:t>
            </a:r>
          </a:p>
        </p:txBody>
      </p:sp>
      <p:sp>
        <p:nvSpPr>
          <p:cNvPr id="13" name="Tijdelijke aanduiding voor tekst 12">
            <a:extLst>
              <a:ext uri="{FF2B5EF4-FFF2-40B4-BE49-F238E27FC236}">
                <a16:creationId xmlns:a16="http://schemas.microsoft.com/office/drawing/2014/main" id="{11FE66E5-2797-05BF-7C95-74B84EE5522B}"/>
              </a:ext>
            </a:extLst>
          </p:cNvPr>
          <p:cNvSpPr>
            <a:spLocks noGrp="1"/>
          </p:cNvSpPr>
          <p:nvPr>
            <p:ph type="body" sz="quarter" idx="20"/>
          </p:nvPr>
        </p:nvSpPr>
        <p:spPr/>
        <p:txBody>
          <a:bodyPr/>
          <a:lstStyle/>
          <a:p>
            <a:endParaRPr lang="nl-BE"/>
          </a:p>
        </p:txBody>
      </p:sp>
    </p:spTree>
    <p:extLst>
      <p:ext uri="{BB962C8B-B14F-4D97-AF65-F5344CB8AC3E}">
        <p14:creationId xmlns:p14="http://schemas.microsoft.com/office/powerpoint/2010/main" val="908484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DDFF1-8459-E808-29DA-64A260FC763D}"/>
              </a:ext>
            </a:extLst>
          </p:cNvPr>
          <p:cNvSpPr>
            <a:spLocks noGrp="1"/>
          </p:cNvSpPr>
          <p:nvPr>
            <p:ph type="ctrTitle"/>
          </p:nvPr>
        </p:nvSpPr>
        <p:spPr>
          <a:xfrm>
            <a:off x="4931924" y="1994700"/>
            <a:ext cx="6713434" cy="2625938"/>
          </a:xfrm>
        </p:spPr>
        <p:txBody>
          <a:bodyPr anchor="b">
            <a:normAutofit/>
          </a:bodyPr>
          <a:lstStyle/>
          <a:p>
            <a:r>
              <a:rPr lang="nl-BE"/>
              <a:t>Rapporteringsdefinities</a:t>
            </a:r>
          </a:p>
        </p:txBody>
      </p:sp>
      <p:pic>
        <p:nvPicPr>
          <p:cNvPr id="12" name="Tijdelijke aanduiding voor afbeelding 11" descr="Afbeelding met diagram&#10;&#10;Automatisch gegenereerde beschrijving">
            <a:extLst>
              <a:ext uri="{FF2B5EF4-FFF2-40B4-BE49-F238E27FC236}">
                <a16:creationId xmlns:a16="http://schemas.microsoft.com/office/drawing/2014/main" id="{2A690635-9A34-CA68-F143-813EFAF3BD8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459" r="19459"/>
          <a:stretch>
            <a:fillRect/>
          </a:stretch>
        </p:blipFill>
        <p:spPr/>
      </p:pic>
    </p:spTree>
    <p:extLst>
      <p:ext uri="{BB962C8B-B14F-4D97-AF65-F5344CB8AC3E}">
        <p14:creationId xmlns:p14="http://schemas.microsoft.com/office/powerpoint/2010/main" val="1366340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Rapporteringsdefinities</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p:txBody>
          <a:bodyPr/>
          <a:lstStyle/>
          <a:p>
            <a:r>
              <a:rPr lang="nl-BE"/>
              <a:t>Wat is een rapporteringsdefinitie?  Het bekomen van een gemeenschappelijke definitie voor de gehele Vlaamse overheid m.b.t. een bepaald begrip zodat het duidelijk is welke elementen onder dit begrip vallen en welke niet </a:t>
            </a:r>
          </a:p>
          <a:p>
            <a:r>
              <a:rPr lang="nl-BE"/>
              <a:t>HR-rapporten gebaseerd op rapporteringsdefinities</a:t>
            </a:r>
          </a:p>
          <a:p>
            <a:r>
              <a:rPr lang="nl-BE">
                <a:hlinkClick r:id="rId2"/>
              </a:rPr>
              <a:t>Rapporteringsdefinities | Vlaanderen Intern</a:t>
            </a:r>
            <a:endParaRPr lang="nl-BE"/>
          </a:p>
          <a:p>
            <a:r>
              <a:rPr lang="nl-BE"/>
              <a:t>Waarom zijn uniforme rapporteringsdefinities zo belangrijk?</a:t>
            </a:r>
          </a:p>
          <a:p>
            <a:pPr lvl="1"/>
            <a:r>
              <a:rPr lang="nl-BE"/>
              <a:t>Nodig om </a:t>
            </a:r>
            <a:r>
              <a:rPr lang="nl-BE" u="sng"/>
              <a:t>correct</a:t>
            </a:r>
            <a:r>
              <a:rPr lang="nl-BE"/>
              <a:t> en </a:t>
            </a:r>
            <a:r>
              <a:rPr lang="nl-BE" u="sng"/>
              <a:t>volledig</a:t>
            </a:r>
            <a:r>
              <a:rPr lang="nl-BE"/>
              <a:t> te kunnen rapporteren</a:t>
            </a:r>
          </a:p>
          <a:p>
            <a:pPr lvl="1"/>
            <a:r>
              <a:rPr lang="nl-BE"/>
              <a:t>Het management krijgt </a:t>
            </a:r>
            <a:r>
              <a:rPr lang="nl-BE" u="sng"/>
              <a:t>duidelijkheid</a:t>
            </a:r>
            <a:r>
              <a:rPr lang="nl-BE"/>
              <a:t> en </a:t>
            </a:r>
            <a:r>
              <a:rPr lang="nl-BE" u="sng"/>
              <a:t>éénduidigheid</a:t>
            </a:r>
            <a:r>
              <a:rPr lang="nl-BE"/>
              <a:t> </a:t>
            </a:r>
          </a:p>
          <a:p>
            <a:pPr lvl="1"/>
            <a:r>
              <a:rPr lang="nl-BE"/>
              <a:t>Benchmarking</a:t>
            </a:r>
          </a:p>
          <a:p>
            <a:pPr marL="0" indent="0">
              <a:buNone/>
            </a:pPr>
            <a:endParaRPr lang="nl-BE"/>
          </a:p>
          <a:p>
            <a:pPr marL="0" indent="0">
              <a:buNone/>
            </a:pPr>
            <a:br>
              <a:rPr lang="nl-BE" sz="2800"/>
            </a:br>
            <a:endParaRPr lang="nl-BE" sz="2800">
              <a:solidFill>
                <a:schemeClr val="tx1">
                  <a:lumMod val="50000"/>
                  <a:lumOff val="50000"/>
                </a:schemeClr>
              </a:solidFill>
            </a:endParaRPr>
          </a:p>
          <a:p>
            <a:pPr marL="0" indent="0">
              <a:lnSpc>
                <a:spcPct val="100000"/>
              </a:lnSpc>
              <a:spcBef>
                <a:spcPts val="0"/>
              </a:spcBef>
              <a:buNone/>
            </a:pPr>
            <a:endParaRPr lang="nl-BE" sz="2800">
              <a:solidFill>
                <a:schemeClr val="tx1">
                  <a:lumMod val="50000"/>
                  <a:lumOff val="50000"/>
                </a:schemeClr>
              </a:solidFill>
              <a:latin typeface="FlandersArtSans-Regular"/>
            </a:endParaRPr>
          </a:p>
          <a:p>
            <a:pPr marL="0" indent="0">
              <a:buNone/>
            </a:pPr>
            <a:endParaRPr lang="nl-BE"/>
          </a:p>
          <a:p>
            <a:pPr lvl="1"/>
            <a:endParaRPr lang="nl-BE"/>
          </a:p>
          <a:p>
            <a:pPr lvl="1"/>
            <a:endParaRPr lang="nl-BE"/>
          </a:p>
          <a:p>
            <a:pPr marL="288000" lvl="1" indent="0">
              <a:buNone/>
            </a:pPr>
            <a:endParaRPr lang="nl-BE"/>
          </a:p>
          <a:p>
            <a:pPr marL="0" indent="0">
              <a:buNone/>
            </a:pPr>
            <a:endParaRPr lang="nl-BE"/>
          </a:p>
          <a:p>
            <a:pPr marL="0" indent="0">
              <a:buNone/>
            </a:pPr>
            <a:endParaRPr lang="nl-BE"/>
          </a:p>
        </p:txBody>
      </p:sp>
    </p:spTree>
    <p:extLst>
      <p:ext uri="{BB962C8B-B14F-4D97-AF65-F5344CB8AC3E}">
        <p14:creationId xmlns:p14="http://schemas.microsoft.com/office/powerpoint/2010/main" val="37538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BFEFE-B09D-EE5F-062B-B785453B5A06}"/>
              </a:ext>
            </a:extLst>
          </p:cNvPr>
          <p:cNvSpPr>
            <a:spLocks noGrp="1"/>
          </p:cNvSpPr>
          <p:nvPr>
            <p:ph type="title"/>
          </p:nvPr>
        </p:nvSpPr>
        <p:spPr/>
        <p:txBody>
          <a:bodyPr/>
          <a:lstStyle/>
          <a:p>
            <a:r>
              <a:rPr lang="nl-BE"/>
              <a:t>Vorming, training en opleiding</a:t>
            </a:r>
          </a:p>
        </p:txBody>
      </p:sp>
      <p:sp>
        <p:nvSpPr>
          <p:cNvPr id="3" name="Tijdelijke aanduiding voor inhoud 2">
            <a:extLst>
              <a:ext uri="{FF2B5EF4-FFF2-40B4-BE49-F238E27FC236}">
                <a16:creationId xmlns:a16="http://schemas.microsoft.com/office/drawing/2014/main" id="{54BDD6B1-BD35-F8F5-7940-AC9579BD6E2E}"/>
              </a:ext>
            </a:extLst>
          </p:cNvPr>
          <p:cNvSpPr>
            <a:spLocks noGrp="1"/>
          </p:cNvSpPr>
          <p:nvPr>
            <p:ph sz="quarter" idx="11"/>
          </p:nvPr>
        </p:nvSpPr>
        <p:spPr/>
        <p:txBody>
          <a:bodyPr vert="horz" lIns="0" tIns="0" rIns="0" bIns="45720" rtlCol="0" anchor="t">
            <a:noAutofit/>
          </a:bodyPr>
          <a:lstStyle/>
          <a:p>
            <a:pPr marL="287655" indent="-287655"/>
            <a:r>
              <a:rPr lang="nl-BE"/>
              <a:t>Indicatoren VTO </a:t>
            </a:r>
            <a:r>
              <a:rPr lang="nl-BE" u="sng"/>
              <a:t>participatie en duur</a:t>
            </a:r>
            <a:endParaRPr lang="en-US"/>
          </a:p>
          <a:p>
            <a:pPr marL="575945" lvl="1" indent="-287655"/>
            <a:r>
              <a:rPr lang="nl-BE"/>
              <a:t>Rapportering gepubliceerd in 2022</a:t>
            </a:r>
          </a:p>
          <a:p>
            <a:pPr marL="287655" lvl="1" indent="0">
              <a:buNone/>
            </a:pPr>
            <a:r>
              <a:rPr lang="nl-BE" b="1"/>
              <a:t>Zomer 2023</a:t>
            </a:r>
          </a:p>
          <a:p>
            <a:pPr marL="575945" lvl="1" indent="-287655"/>
            <a:r>
              <a:rPr lang="nl-BE"/>
              <a:t>Opmaak leidraad inclusief duiding berekening</a:t>
            </a:r>
          </a:p>
          <a:p>
            <a:pPr marL="575945" lvl="1" indent="-287655"/>
            <a:r>
              <a:rPr lang="nl-BE"/>
              <a:t>Opmaak beleidsrapportering in functie van benchmarking met Vlimpers DVO</a:t>
            </a:r>
          </a:p>
          <a:p>
            <a:pPr marL="287655" lvl="1" indent="0">
              <a:buNone/>
            </a:pPr>
            <a:endParaRPr lang="nl-BE"/>
          </a:p>
          <a:p>
            <a:pPr marL="287655" indent="-287655"/>
            <a:r>
              <a:rPr lang="nl-BE"/>
              <a:t>Najaar 2023: uitwerking nieuw voorstel definitie benadering indicator </a:t>
            </a:r>
            <a:r>
              <a:rPr lang="nl-BE" u="sng"/>
              <a:t>VTO-kost</a:t>
            </a:r>
          </a:p>
          <a:p>
            <a:pPr marL="0" indent="0">
              <a:buNone/>
            </a:pPr>
            <a:endParaRPr lang="nl-BE"/>
          </a:p>
          <a:p>
            <a:pPr marL="287655" indent="-287655"/>
            <a:r>
              <a:rPr lang="nl-BE"/>
              <a:t>Onderzoek nood aan een 4</a:t>
            </a:r>
            <a:r>
              <a:rPr lang="nl-BE" baseline="30000"/>
              <a:t>de</a:t>
            </a:r>
            <a:r>
              <a:rPr lang="nl-BE"/>
              <a:t> indicator?</a:t>
            </a:r>
          </a:p>
          <a:p>
            <a:pPr marL="575945" lvl="1" indent="-287655"/>
            <a:endParaRPr lang="nl-BE"/>
          </a:p>
          <a:p>
            <a:pPr marL="575945" lvl="1" indent="-287655"/>
            <a:endParaRPr lang="nl-BE"/>
          </a:p>
          <a:p>
            <a:pPr marL="287655" lvl="1" indent="0">
              <a:buNone/>
            </a:pPr>
            <a:endParaRPr lang="nl-BE"/>
          </a:p>
          <a:p>
            <a:pPr marL="0" indent="0">
              <a:buNone/>
            </a:pPr>
            <a:endParaRPr lang="nl-BE"/>
          </a:p>
          <a:p>
            <a:pPr marL="0" indent="0">
              <a:buNone/>
            </a:pPr>
            <a:endParaRPr lang="nl-BE"/>
          </a:p>
        </p:txBody>
      </p:sp>
    </p:spTree>
    <p:extLst>
      <p:ext uri="{BB962C8B-B14F-4D97-AF65-F5344CB8AC3E}">
        <p14:creationId xmlns:p14="http://schemas.microsoft.com/office/powerpoint/2010/main" val="6225542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2023-05-08T22:00:00+00:00</Vergaderdatum>
    <Documenttype xmlns="7693f7e5-d3ab-4a3c-9cbf-b4be16ee53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EBF8A75-20DA-410D-8A49-5499266F654E}">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062135-D150-4408-90D2-ECF06B625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1717</Words>
  <Application>Microsoft Office PowerPoint</Application>
  <PresentationFormat>Breedbeeld</PresentationFormat>
  <Paragraphs>493</Paragraphs>
  <Slides>52</Slides>
  <Notes>5</Notes>
  <HiddenSlides>2</HiddenSlides>
  <MMClips>0</MMClips>
  <ScaleCrop>false</ScaleCrop>
  <HeadingPairs>
    <vt:vector size="6" baseType="variant">
      <vt:variant>
        <vt:lpstr>Gebruikte lettertypen</vt:lpstr>
      </vt:variant>
      <vt:variant>
        <vt:i4>9</vt:i4>
      </vt:variant>
      <vt:variant>
        <vt:lpstr>Thema</vt:lpstr>
      </vt:variant>
      <vt:variant>
        <vt:i4>4</vt:i4>
      </vt:variant>
      <vt:variant>
        <vt:lpstr>Diatitels</vt:lpstr>
      </vt:variant>
      <vt:variant>
        <vt:i4>52</vt:i4>
      </vt:variant>
    </vt:vector>
  </HeadingPairs>
  <TitlesOfParts>
    <vt:vector size="65" baseType="lpstr">
      <vt:lpstr>Arial</vt:lpstr>
      <vt:lpstr>Calibri Light</vt:lpstr>
      <vt:lpstr>Times New Roman</vt:lpstr>
      <vt:lpstr>FlandersArtSans-Regular</vt:lpstr>
      <vt:lpstr>FlandersArtSans-Bold</vt:lpstr>
      <vt:lpstr>Wingdings</vt:lpstr>
      <vt:lpstr>Flanders Art Sans</vt:lpstr>
      <vt:lpstr>Flanders Art Sans Bold</vt:lpstr>
      <vt:lpstr>Calibri</vt:lpstr>
      <vt:lpstr>Vlaanderen: AgO</vt:lpstr>
      <vt:lpstr>1_Vlaanmse Overheid: AgO</vt:lpstr>
      <vt:lpstr>Vlaanmse Overheid: AgO</vt:lpstr>
      <vt:lpstr>KU Leuven</vt:lpstr>
      <vt:lpstr>HR-infonetwerk</vt:lpstr>
      <vt:lpstr>Agenda</vt:lpstr>
      <vt:lpstr>HR-agenda vooruitzicht</vt:lpstr>
      <vt:lpstr>Spelregels</vt:lpstr>
      <vt:lpstr>HR-data in 2023</vt:lpstr>
      <vt:lpstr>Lopende HR-rapporteringstopics</vt:lpstr>
      <vt:lpstr>Rapporteringsdefinities</vt:lpstr>
      <vt:lpstr>Rapporteringsdefinities</vt:lpstr>
      <vt:lpstr>Vorming, training en opleiding</vt:lpstr>
      <vt:lpstr>Rekrutering en Selectie</vt:lpstr>
      <vt:lpstr>PowerPoint-presentatie</vt:lpstr>
      <vt:lpstr>Personeelspeiling 2024 We richten onze pijlen op een evidence-based toekomst </vt:lpstr>
      <vt:lpstr>Modernisatie Personeelspeiling</vt:lpstr>
      <vt:lpstr>Modernisatie Personeelspeiling</vt:lpstr>
      <vt:lpstr>Casemanagement rapportering</vt:lpstr>
      <vt:lpstr>Casemanagement rapportering</vt:lpstr>
      <vt:lpstr>Financiële rapportering</vt:lpstr>
      <vt:lpstr>Optimalisatie en uniformisering</vt:lpstr>
      <vt:lpstr>Migratie &amp; upgrade Cognos  HR-rapportering</vt:lpstr>
      <vt:lpstr>Migratie &amp; Upgrade</vt:lpstr>
      <vt:lpstr>Timing</vt:lpstr>
      <vt:lpstr>Timing stand van zaken</vt:lpstr>
      <vt:lpstr>Timing stand van zaken</vt:lpstr>
      <vt:lpstr>Timing stand van zaken</vt:lpstr>
      <vt:lpstr>Communicatie</vt:lpstr>
      <vt:lpstr>Onderbouwd HR-beleid in de Vlaamse overheid</vt:lpstr>
      <vt:lpstr>Onderbouwd HR-beleid in de Vlaamse overheid</vt:lpstr>
      <vt:lpstr>Steunpunt Bestuurlijke Vernieuwing 2021-2025</vt:lpstr>
      <vt:lpstr>Wie zijn we? </vt:lpstr>
      <vt:lpstr>Situering </vt:lpstr>
      <vt:lpstr>PowerPoint-presentatie</vt:lpstr>
      <vt:lpstr>PowerPoint-presentatie</vt:lpstr>
      <vt:lpstr>Evidence-based management       evidence-based HRM</vt:lpstr>
      <vt:lpstr>Wat is "Onderbouwd HR-beleid"?</vt:lpstr>
      <vt:lpstr>Onderzoek hier en nu</vt:lpstr>
      <vt:lpstr>Planning : reeds uitgevoerd </vt:lpstr>
      <vt:lpstr>PowerPoint-presentatie</vt:lpstr>
      <vt:lpstr>Vergelijkende studie: beleidsdocumenten</vt:lpstr>
      <vt:lpstr>Wat weten we over dé HR-professional?  (onderzoek 2020)</vt:lpstr>
      <vt:lpstr>Interviews HR BP’s Vlaamse overheid 2022/2023 (I)</vt:lpstr>
      <vt:lpstr>Interviews HR BP’s Vlaamse overheid 2022/2023 (II)</vt:lpstr>
      <vt:lpstr>Interviews HR-academici</vt:lpstr>
      <vt:lpstr>Onderzoek volgende stappen</vt:lpstr>
      <vt:lpstr>Webinar 12 mei 2023</vt:lpstr>
      <vt:lpstr>Toelichting resultaten – oktober 2023</vt:lpstr>
      <vt:lpstr>Planning toekomst</vt:lpstr>
      <vt:lpstr>Doe mee!</vt:lpstr>
      <vt:lpstr>Warme oproep </vt:lpstr>
      <vt:lpstr>Bedankt! </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2023-05-09 - HR-infonetwerken-sjabloon powerpoint.pptx</dc:title>
  <dc:subject>TEMPLATE BY SMARTPRESENTATIONS</dc:subject>
  <dc:creator>Alewaters Hilde</dc:creator>
  <cp:lastModifiedBy>Cordier Patrick</cp:lastModifiedBy>
  <cp:revision>32</cp:revision>
  <dcterms:created xsi:type="dcterms:W3CDTF">2021-09-21T07:47:15Z</dcterms:created>
  <dcterms:modified xsi:type="dcterms:W3CDTF">2023-05-09T11:58:28Z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