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4"/>
    <p:sldMasterId id="2147483686" r:id="rId5"/>
    <p:sldMasterId id="2147483788" r:id="rId6"/>
    <p:sldMasterId id="2147483660" r:id="rId7"/>
  </p:sldMasterIdLst>
  <p:notesMasterIdLst>
    <p:notesMasterId r:id="rId31"/>
  </p:notesMasterIdLst>
  <p:handoutMasterIdLst>
    <p:handoutMasterId r:id="rId32"/>
  </p:handoutMasterIdLst>
  <p:sldIdLst>
    <p:sldId id="265" r:id="rId8"/>
    <p:sldId id="445" r:id="rId9"/>
    <p:sldId id="423" r:id="rId10"/>
    <p:sldId id="446" r:id="rId11"/>
    <p:sldId id="442" r:id="rId12"/>
    <p:sldId id="448" r:id="rId13"/>
    <p:sldId id="440" r:id="rId14"/>
    <p:sldId id="443" r:id="rId15"/>
    <p:sldId id="438" r:id="rId16"/>
    <p:sldId id="437" r:id="rId17"/>
    <p:sldId id="436" r:id="rId18"/>
    <p:sldId id="435" r:id="rId19"/>
    <p:sldId id="434" r:id="rId20"/>
    <p:sldId id="433" r:id="rId21"/>
    <p:sldId id="432" r:id="rId22"/>
    <p:sldId id="431" r:id="rId23"/>
    <p:sldId id="430" r:id="rId24"/>
    <p:sldId id="429" r:id="rId25"/>
    <p:sldId id="428" r:id="rId26"/>
    <p:sldId id="427" r:id="rId27"/>
    <p:sldId id="393" r:id="rId28"/>
    <p:sldId id="401" r:id="rId29"/>
    <p:sldId id="409" r:id="rId30"/>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Flanders Art Sans" panose="020B0604020202020204" charset="0"/>
      <p:regular r:id="rId39"/>
      <p:bold r:id="rId40"/>
      <p:italic r:id="rId41"/>
    </p:embeddedFont>
    <p:embeddedFont>
      <p:font typeface="Flanders Art Sans Bold" panose="020B0604020202020204" charset="0"/>
      <p:bold r:id="rId42"/>
      <p:italic r:id="rId43"/>
      <p:boldItalic r:id="rId44"/>
    </p:embeddedFont>
    <p:embeddedFont>
      <p:font typeface="FlandersArtSans-Bold" panose="00000800000000000000" pitchFamily="2" charset="0"/>
      <p:bold r:id="rId45"/>
    </p:embeddedFont>
    <p:embeddedFont>
      <p:font typeface="FlandersArtSans-Regular" panose="00000500000000000000" pitchFamily="2" charset="0"/>
      <p:regular r:id="rId46"/>
    </p:embeddedFont>
    <p:embeddedFont>
      <p:font typeface="Segoe UI" panose="020B0502040204020203" pitchFamily="34" charset="0"/>
      <p:regular r:id="rId47"/>
      <p:bold r:id="rId48"/>
      <p:italic r:id="rId49"/>
      <p:boldItalic r:id="rId50"/>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5"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160" userDrawn="1">
          <p15:clr>
            <a:srgbClr val="A4A3A4"/>
          </p15:clr>
        </p15:guide>
        <p15:guide id="34" orient="horz" pos="413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21603C-2758-6E9F-260F-E0656B534A17}" name="Vanwingh Marina" initials="VM" userId="S::marina.vanwingh@vlaanderen.be::0ce82f1d-1800-41b6-ad61-a1658e90e0bd" providerId="AD"/>
  <p188:author id="{3808AB7B-3AAF-0E6E-5D50-9EA8E13D22A1}" name="Jansegers Katrien" initials="JK" userId="S::katrien.jansegers@vlaanderen.be::9f47e024-0a93-4745-8442-191e22cd096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7"/>
    <a:srgbClr val="D9D9D9"/>
    <a:srgbClr val="FFEB00"/>
    <a:srgbClr val="CB1F85"/>
    <a:srgbClr val="FFFF00"/>
    <a:srgbClr val="717171"/>
    <a:srgbClr val="646464"/>
    <a:srgbClr val="9B9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612E36-40D3-5FF2-2C8C-495F47289A6C}" v="34" dt="2023-04-17T14:35:48.221"/>
    <p1510:client id="{9BB94718-0A37-43DF-8183-251625089E51}" v="2" dt="2023-04-18T06:43:22.493"/>
    <p1510:client id="{F098726E-60AA-4387-8861-2391EC97ED42}" v="208" dt="2023-04-17T11:17:47.698"/>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589" y="48"/>
      </p:cViewPr>
      <p:guideLst>
        <p:guide pos="7673"/>
        <p:guide/>
        <p:guide pos="234"/>
        <p:guide orient="horz" pos="175"/>
        <p:guide orient="horz" pos="4320"/>
        <p:guide pos="3840"/>
        <p:guide pos="7446"/>
        <p:guide orient="horz" pos="2160"/>
        <p:guide orient="horz" pos="4133"/>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7.fntdata"/><Relationship Id="rId21" Type="http://schemas.openxmlformats.org/officeDocument/2006/relationships/slide" Target="slides/slide14.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font" Target="fonts/font9.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4.fntdata"/><Relationship Id="rId49" Type="http://schemas.openxmlformats.org/officeDocument/2006/relationships/font" Target="fonts/font17.fntdata"/><Relationship Id="rId57"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commentAuthors" Target="commentAuthors.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626A4E-F436-4F6A-BEFA-E558B03B6A5B}"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nl-BE"/>
        </a:p>
      </dgm:t>
    </dgm:pt>
    <dgm:pt modelId="{844C1148-D301-4A5A-95D6-7C77D527273D}">
      <dgm:prSet phldrT="[Tekst]"/>
      <dgm:spPr/>
      <dgm:t>
        <a:bodyPr/>
        <a:lstStyle/>
        <a:p>
          <a:pPr rtl="0"/>
          <a:r>
            <a:rPr lang="nl-BE">
              <a:latin typeface="Flanders Art Sans Bold"/>
            </a:rPr>
            <a:t>Raamcontract job redesign</a:t>
          </a:r>
          <a:endParaRPr lang="nl-BE"/>
        </a:p>
      </dgm:t>
    </dgm:pt>
    <dgm:pt modelId="{54B1C871-09C3-4DA2-B0F9-DA2CA6E8D33B}" type="parTrans" cxnId="{00AA56D3-A55A-4F85-AB09-1B9DDAE96EED}">
      <dgm:prSet/>
      <dgm:spPr/>
      <dgm:t>
        <a:bodyPr/>
        <a:lstStyle/>
        <a:p>
          <a:endParaRPr lang="nl-BE"/>
        </a:p>
      </dgm:t>
    </dgm:pt>
    <dgm:pt modelId="{A861B4F7-7BFA-4C50-B02C-B3F9D970A2F3}" type="sibTrans" cxnId="{00AA56D3-A55A-4F85-AB09-1B9DDAE96EED}">
      <dgm:prSet/>
      <dgm:spPr/>
      <dgm:t>
        <a:bodyPr/>
        <a:lstStyle/>
        <a:p>
          <a:endParaRPr lang="nl-BE"/>
        </a:p>
      </dgm:t>
    </dgm:pt>
    <dgm:pt modelId="{CEFB6B04-E9B2-432F-B80B-1F1C5F9D33C9}">
      <dgm:prSet phldrT="[Tekst]"/>
      <dgm:spPr/>
      <dgm:t>
        <a:bodyPr/>
        <a:lstStyle/>
        <a:p>
          <a:r>
            <a:rPr lang="nl-BE"/>
            <a:t>Job </a:t>
          </a:r>
          <a:r>
            <a:rPr lang="nl-BE" err="1"/>
            <a:t>redesign</a:t>
          </a:r>
          <a:r>
            <a:rPr lang="nl-BE"/>
            <a:t> traject (individueel of groepstraject)</a:t>
          </a:r>
        </a:p>
      </dgm:t>
    </dgm:pt>
    <dgm:pt modelId="{89FC04EF-C090-4A80-9720-8E0E2D0ECF13}" type="parTrans" cxnId="{FF3FB740-F04C-451E-A1F1-5021351E9EAA}">
      <dgm:prSet/>
      <dgm:spPr/>
      <dgm:t>
        <a:bodyPr/>
        <a:lstStyle/>
        <a:p>
          <a:endParaRPr lang="nl-BE"/>
        </a:p>
      </dgm:t>
    </dgm:pt>
    <dgm:pt modelId="{03D45874-71D6-410B-8655-02F4EF35BC9D}" type="sibTrans" cxnId="{FF3FB740-F04C-451E-A1F1-5021351E9EAA}">
      <dgm:prSet/>
      <dgm:spPr/>
      <dgm:t>
        <a:bodyPr/>
        <a:lstStyle/>
        <a:p>
          <a:endParaRPr lang="nl-BE"/>
        </a:p>
      </dgm:t>
    </dgm:pt>
    <dgm:pt modelId="{0070883E-08DF-47CC-A824-97D0CA423429}">
      <dgm:prSet phldrT="[Tekst]"/>
      <dgm:spPr/>
      <dgm:t>
        <a:bodyPr/>
        <a:lstStyle/>
        <a:p>
          <a:r>
            <a:rPr lang="nl-BE" b="1">
              <a:solidFill>
                <a:schemeClr val="accent3"/>
              </a:solidFill>
            </a:rPr>
            <a:t>Opleiding train de trainer</a:t>
          </a:r>
        </a:p>
      </dgm:t>
    </dgm:pt>
    <dgm:pt modelId="{9B374A31-EAFB-4BC1-A6B3-A9EF672770B5}" type="parTrans" cxnId="{451B266B-FFCE-44A8-89D7-20BD9B0E1704}">
      <dgm:prSet/>
      <dgm:spPr/>
      <dgm:t>
        <a:bodyPr/>
        <a:lstStyle/>
        <a:p>
          <a:endParaRPr lang="nl-BE"/>
        </a:p>
      </dgm:t>
    </dgm:pt>
    <dgm:pt modelId="{E6B9FC12-40EE-4317-A24B-A73CE17F7C7F}" type="sibTrans" cxnId="{451B266B-FFCE-44A8-89D7-20BD9B0E1704}">
      <dgm:prSet/>
      <dgm:spPr/>
      <dgm:t>
        <a:bodyPr/>
        <a:lstStyle/>
        <a:p>
          <a:endParaRPr lang="nl-BE"/>
        </a:p>
      </dgm:t>
    </dgm:pt>
    <dgm:pt modelId="{51F1CDD2-B02B-427D-B521-26A5C1146AF0}">
      <dgm:prSet phldrT="[Tekst]"/>
      <dgm:spPr/>
      <dgm:t>
        <a:bodyPr/>
        <a:lstStyle/>
        <a:p>
          <a:r>
            <a:rPr lang="nl-BE"/>
            <a:t>Beleids- en organisatieondersteuning</a:t>
          </a:r>
        </a:p>
      </dgm:t>
    </dgm:pt>
    <dgm:pt modelId="{8D090F4B-FED9-4B1D-B179-C9AFBF873E32}" type="parTrans" cxnId="{17E64D77-D004-411C-A9C1-CD5ECEC78EB5}">
      <dgm:prSet/>
      <dgm:spPr/>
      <dgm:t>
        <a:bodyPr/>
        <a:lstStyle/>
        <a:p>
          <a:endParaRPr lang="nl-BE"/>
        </a:p>
      </dgm:t>
    </dgm:pt>
    <dgm:pt modelId="{EDF867D2-0F8F-4EB6-9A70-66F8C90D8A5A}" type="sibTrans" cxnId="{17E64D77-D004-411C-A9C1-CD5ECEC78EB5}">
      <dgm:prSet/>
      <dgm:spPr/>
      <dgm:t>
        <a:bodyPr/>
        <a:lstStyle/>
        <a:p>
          <a:endParaRPr lang="nl-BE"/>
        </a:p>
      </dgm:t>
    </dgm:pt>
    <dgm:pt modelId="{F189CA7B-2EFF-4108-8B95-A3B880114108}" type="pres">
      <dgm:prSet presAssocID="{59626A4E-F436-4F6A-BEFA-E558B03B6A5B}" presName="composite" presStyleCnt="0">
        <dgm:presLayoutVars>
          <dgm:chMax val="1"/>
          <dgm:dir/>
          <dgm:resizeHandles val="exact"/>
        </dgm:presLayoutVars>
      </dgm:prSet>
      <dgm:spPr/>
    </dgm:pt>
    <dgm:pt modelId="{DFDAAC2B-F3F4-4863-8860-802E02230657}" type="pres">
      <dgm:prSet presAssocID="{844C1148-D301-4A5A-95D6-7C77D527273D}" presName="roof" presStyleLbl="dkBgShp" presStyleIdx="0" presStyleCnt="2" custLinFactNeighborY="-51393"/>
      <dgm:spPr/>
    </dgm:pt>
    <dgm:pt modelId="{CDEB4676-3DB0-428E-AD4E-621CC7689DC7}" type="pres">
      <dgm:prSet presAssocID="{844C1148-D301-4A5A-95D6-7C77D527273D}" presName="pillars" presStyleCnt="0"/>
      <dgm:spPr/>
    </dgm:pt>
    <dgm:pt modelId="{E98AE9E5-FD97-4C7D-83F3-7527C9E70FE5}" type="pres">
      <dgm:prSet presAssocID="{844C1148-D301-4A5A-95D6-7C77D527273D}" presName="pillar1" presStyleLbl="node1" presStyleIdx="0" presStyleCnt="3">
        <dgm:presLayoutVars>
          <dgm:bulletEnabled val="1"/>
        </dgm:presLayoutVars>
      </dgm:prSet>
      <dgm:spPr/>
    </dgm:pt>
    <dgm:pt modelId="{F979321E-23A0-4D23-AA3E-0B2EBE8E6D0A}" type="pres">
      <dgm:prSet presAssocID="{0070883E-08DF-47CC-A824-97D0CA423429}" presName="pillarX" presStyleLbl="node1" presStyleIdx="1" presStyleCnt="3">
        <dgm:presLayoutVars>
          <dgm:bulletEnabled val="1"/>
        </dgm:presLayoutVars>
      </dgm:prSet>
      <dgm:spPr/>
    </dgm:pt>
    <dgm:pt modelId="{4AD9FC2C-52D0-4998-80DE-6639B9E6181A}" type="pres">
      <dgm:prSet presAssocID="{51F1CDD2-B02B-427D-B521-26A5C1146AF0}" presName="pillarX" presStyleLbl="node1" presStyleIdx="2" presStyleCnt="3">
        <dgm:presLayoutVars>
          <dgm:bulletEnabled val="1"/>
        </dgm:presLayoutVars>
      </dgm:prSet>
      <dgm:spPr/>
    </dgm:pt>
    <dgm:pt modelId="{84945673-39F5-4532-8D62-E220D9A8D1C4}" type="pres">
      <dgm:prSet presAssocID="{844C1148-D301-4A5A-95D6-7C77D527273D}" presName="base" presStyleLbl="dkBgShp" presStyleIdx="1" presStyleCnt="2"/>
      <dgm:spPr/>
    </dgm:pt>
  </dgm:ptLst>
  <dgm:cxnLst>
    <dgm:cxn modelId="{FF3FB740-F04C-451E-A1F1-5021351E9EAA}" srcId="{844C1148-D301-4A5A-95D6-7C77D527273D}" destId="{CEFB6B04-E9B2-432F-B80B-1F1C5F9D33C9}" srcOrd="0" destOrd="0" parTransId="{89FC04EF-C090-4A80-9720-8E0E2D0ECF13}" sibTransId="{03D45874-71D6-410B-8655-02F4EF35BC9D}"/>
    <dgm:cxn modelId="{38D69A43-6C17-4C58-886F-E09AE27D5770}" type="presOf" srcId="{59626A4E-F436-4F6A-BEFA-E558B03B6A5B}" destId="{F189CA7B-2EFF-4108-8B95-A3B880114108}" srcOrd="0" destOrd="0" presId="urn:microsoft.com/office/officeart/2005/8/layout/hList3"/>
    <dgm:cxn modelId="{451B266B-FFCE-44A8-89D7-20BD9B0E1704}" srcId="{844C1148-D301-4A5A-95D6-7C77D527273D}" destId="{0070883E-08DF-47CC-A824-97D0CA423429}" srcOrd="1" destOrd="0" parTransId="{9B374A31-EAFB-4BC1-A6B3-A9EF672770B5}" sibTransId="{E6B9FC12-40EE-4317-A24B-A73CE17F7C7F}"/>
    <dgm:cxn modelId="{B0FFFC53-006A-4AED-A317-B69439410895}" type="presOf" srcId="{CEFB6B04-E9B2-432F-B80B-1F1C5F9D33C9}" destId="{E98AE9E5-FD97-4C7D-83F3-7527C9E70FE5}" srcOrd="0" destOrd="0" presId="urn:microsoft.com/office/officeart/2005/8/layout/hList3"/>
    <dgm:cxn modelId="{17E64D77-D004-411C-A9C1-CD5ECEC78EB5}" srcId="{844C1148-D301-4A5A-95D6-7C77D527273D}" destId="{51F1CDD2-B02B-427D-B521-26A5C1146AF0}" srcOrd="2" destOrd="0" parTransId="{8D090F4B-FED9-4B1D-B179-C9AFBF873E32}" sibTransId="{EDF867D2-0F8F-4EB6-9A70-66F8C90D8A5A}"/>
    <dgm:cxn modelId="{447C989E-9050-4736-9246-886694FA1439}" type="presOf" srcId="{0070883E-08DF-47CC-A824-97D0CA423429}" destId="{F979321E-23A0-4D23-AA3E-0B2EBE8E6D0A}" srcOrd="0" destOrd="0" presId="urn:microsoft.com/office/officeart/2005/8/layout/hList3"/>
    <dgm:cxn modelId="{4DF16BCA-285D-4840-A4E6-4C26409BA789}" type="presOf" srcId="{844C1148-D301-4A5A-95D6-7C77D527273D}" destId="{DFDAAC2B-F3F4-4863-8860-802E02230657}" srcOrd="0" destOrd="0" presId="urn:microsoft.com/office/officeart/2005/8/layout/hList3"/>
    <dgm:cxn modelId="{00AA56D3-A55A-4F85-AB09-1B9DDAE96EED}" srcId="{59626A4E-F436-4F6A-BEFA-E558B03B6A5B}" destId="{844C1148-D301-4A5A-95D6-7C77D527273D}" srcOrd="0" destOrd="0" parTransId="{54B1C871-09C3-4DA2-B0F9-DA2CA6E8D33B}" sibTransId="{A861B4F7-7BFA-4C50-B02C-B3F9D970A2F3}"/>
    <dgm:cxn modelId="{2FC933F4-504B-40E4-9AFD-7E257C741AEF}" type="presOf" srcId="{51F1CDD2-B02B-427D-B521-26A5C1146AF0}" destId="{4AD9FC2C-52D0-4998-80DE-6639B9E6181A}" srcOrd="0" destOrd="0" presId="urn:microsoft.com/office/officeart/2005/8/layout/hList3"/>
    <dgm:cxn modelId="{0AD1849B-8E7C-443A-8B16-1AFFF25545CD}" type="presParOf" srcId="{F189CA7B-2EFF-4108-8B95-A3B880114108}" destId="{DFDAAC2B-F3F4-4863-8860-802E02230657}" srcOrd="0" destOrd="0" presId="urn:microsoft.com/office/officeart/2005/8/layout/hList3"/>
    <dgm:cxn modelId="{6F2C5994-BFDD-41CD-880E-CB539600722E}" type="presParOf" srcId="{F189CA7B-2EFF-4108-8B95-A3B880114108}" destId="{CDEB4676-3DB0-428E-AD4E-621CC7689DC7}" srcOrd="1" destOrd="0" presId="urn:microsoft.com/office/officeart/2005/8/layout/hList3"/>
    <dgm:cxn modelId="{5A30AB51-5631-4E00-935C-D0E85C51B1FE}" type="presParOf" srcId="{CDEB4676-3DB0-428E-AD4E-621CC7689DC7}" destId="{E98AE9E5-FD97-4C7D-83F3-7527C9E70FE5}" srcOrd="0" destOrd="0" presId="urn:microsoft.com/office/officeart/2005/8/layout/hList3"/>
    <dgm:cxn modelId="{E866AFBE-3BBC-46F5-AA1A-6E9FE00DA0D9}" type="presParOf" srcId="{CDEB4676-3DB0-428E-AD4E-621CC7689DC7}" destId="{F979321E-23A0-4D23-AA3E-0B2EBE8E6D0A}" srcOrd="1" destOrd="0" presId="urn:microsoft.com/office/officeart/2005/8/layout/hList3"/>
    <dgm:cxn modelId="{D8DB4868-C8D7-4969-83A7-AE7D29F8E7B9}" type="presParOf" srcId="{CDEB4676-3DB0-428E-AD4E-621CC7689DC7}" destId="{4AD9FC2C-52D0-4998-80DE-6639B9E6181A}" srcOrd="2" destOrd="0" presId="urn:microsoft.com/office/officeart/2005/8/layout/hList3"/>
    <dgm:cxn modelId="{1CD50BE8-E7AF-4871-8E3B-3F6009B7611A}" type="presParOf" srcId="{F189CA7B-2EFF-4108-8B95-A3B880114108}" destId="{84945673-39F5-4532-8D62-E220D9A8D1C4}"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AAC2B-F3F4-4863-8860-802E02230657}">
      <dsp:nvSpPr>
        <dsp:cNvPr id="0" name=""/>
        <dsp:cNvSpPr/>
      </dsp:nvSpPr>
      <dsp:spPr>
        <a:xfrm>
          <a:off x="0" y="0"/>
          <a:ext cx="11449049" cy="1247775"/>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0980" tIns="220980" rIns="220980" bIns="220980" numCol="1" spcCol="1270" anchor="ctr" anchorCtr="0">
          <a:noAutofit/>
        </a:bodyPr>
        <a:lstStyle/>
        <a:p>
          <a:pPr marL="0" lvl="0" indent="0" algn="ctr" defTabSz="2578100" rtl="0">
            <a:lnSpc>
              <a:spcPct val="90000"/>
            </a:lnSpc>
            <a:spcBef>
              <a:spcPct val="0"/>
            </a:spcBef>
            <a:spcAft>
              <a:spcPct val="35000"/>
            </a:spcAft>
            <a:buNone/>
          </a:pPr>
          <a:r>
            <a:rPr lang="nl-BE" sz="5800" kern="1200">
              <a:latin typeface="Flanders Art Sans Bold"/>
            </a:rPr>
            <a:t>Raamcontract job redesign</a:t>
          </a:r>
          <a:endParaRPr lang="nl-BE" sz="5800" kern="1200"/>
        </a:p>
      </dsp:txBody>
      <dsp:txXfrm>
        <a:off x="0" y="0"/>
        <a:ext cx="11449049" cy="1247775"/>
      </dsp:txXfrm>
    </dsp:sp>
    <dsp:sp modelId="{E98AE9E5-FD97-4C7D-83F3-7527C9E70FE5}">
      <dsp:nvSpPr>
        <dsp:cNvPr id="0" name=""/>
        <dsp:cNvSpPr/>
      </dsp:nvSpPr>
      <dsp:spPr>
        <a:xfrm>
          <a:off x="5590" y="1247775"/>
          <a:ext cx="3812623" cy="26203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BE" sz="2600" kern="1200"/>
            <a:t>Job </a:t>
          </a:r>
          <a:r>
            <a:rPr lang="nl-BE" sz="2600" kern="1200" err="1"/>
            <a:t>redesign</a:t>
          </a:r>
          <a:r>
            <a:rPr lang="nl-BE" sz="2600" kern="1200"/>
            <a:t> traject (individueel of groepstraject)</a:t>
          </a:r>
        </a:p>
      </dsp:txBody>
      <dsp:txXfrm>
        <a:off x="5590" y="1247775"/>
        <a:ext cx="3812623" cy="2620327"/>
      </dsp:txXfrm>
    </dsp:sp>
    <dsp:sp modelId="{F979321E-23A0-4D23-AA3E-0B2EBE8E6D0A}">
      <dsp:nvSpPr>
        <dsp:cNvPr id="0" name=""/>
        <dsp:cNvSpPr/>
      </dsp:nvSpPr>
      <dsp:spPr>
        <a:xfrm>
          <a:off x="3818213" y="1247775"/>
          <a:ext cx="3812623" cy="26203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BE" sz="2600" b="1" kern="1200">
              <a:solidFill>
                <a:schemeClr val="accent3"/>
              </a:solidFill>
            </a:rPr>
            <a:t>Opleiding train de trainer</a:t>
          </a:r>
        </a:p>
      </dsp:txBody>
      <dsp:txXfrm>
        <a:off x="3818213" y="1247775"/>
        <a:ext cx="3812623" cy="2620327"/>
      </dsp:txXfrm>
    </dsp:sp>
    <dsp:sp modelId="{4AD9FC2C-52D0-4998-80DE-6639B9E6181A}">
      <dsp:nvSpPr>
        <dsp:cNvPr id="0" name=""/>
        <dsp:cNvSpPr/>
      </dsp:nvSpPr>
      <dsp:spPr>
        <a:xfrm>
          <a:off x="7630836" y="1247775"/>
          <a:ext cx="3812623" cy="26203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BE" sz="2600" kern="1200"/>
            <a:t>Beleids- en organisatieondersteuning</a:t>
          </a:r>
        </a:p>
      </dsp:txBody>
      <dsp:txXfrm>
        <a:off x="7630836" y="1247775"/>
        <a:ext cx="3812623" cy="2620327"/>
      </dsp:txXfrm>
    </dsp:sp>
    <dsp:sp modelId="{84945673-39F5-4532-8D62-E220D9A8D1C4}">
      <dsp:nvSpPr>
        <dsp:cNvPr id="0" name=""/>
        <dsp:cNvSpPr/>
      </dsp:nvSpPr>
      <dsp:spPr>
        <a:xfrm>
          <a:off x="0" y="3868102"/>
          <a:ext cx="11449049" cy="29114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18-4-2023</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18/04/2023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vlaanderen.be/intern/neem-je-loopbaan-in-eigen-hande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vdab.be/workoutro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BE" sz="1800">
                <a:solidFill>
                  <a:srgbClr val="333332"/>
                </a:solidFill>
                <a:effectLst/>
                <a:latin typeface="inherit"/>
                <a:ea typeface="Times New Roman" panose="02020603050405020304" pitchFamily="18" charset="0"/>
                <a:cs typeface="Arial" panose="020B0604020202020204" pitchFamily="34" charset="0"/>
              </a:rPr>
              <a:t>Wel, vanuit de expertise van ons Team Loopbaan en Welzijn hebben we op verschillende domeinen dienstverlening en tools uitgewerkt om duurzame inzetbaarheid voor medewerker en organisatie te bestendigen.</a:t>
            </a:r>
            <a:r>
              <a:rPr lang="nl-BE" sz="1800">
                <a:solidFill>
                  <a:srgbClr val="333332"/>
                </a:solidFill>
                <a:latin typeface="inherit"/>
                <a:ea typeface="Times New Roman" panose="02020603050405020304" pitchFamily="18" charset="0"/>
                <a:cs typeface="Arial" panose="020B0604020202020204" pitchFamily="34" charset="0"/>
              </a:rPr>
              <a:t> </a:t>
            </a:r>
            <a:endParaRPr lang="nl-BE" sz="1800">
              <a:solidFill>
                <a:srgbClr val="333332"/>
              </a:solidFill>
              <a:effectLst/>
              <a:latin typeface="inherit"/>
              <a:ea typeface="Times New Roman" panose="02020603050405020304" pitchFamily="18" charset="0"/>
              <a:cs typeface="Arial" panose="020B0604020202020204" pitchFamily="34" charset="0"/>
            </a:endParaRPr>
          </a:p>
          <a:p>
            <a:pPr fontAlgn="base"/>
            <a:endParaRPr lang="nl-BE" sz="1800">
              <a:solidFill>
                <a:srgbClr val="333332"/>
              </a:solidFill>
              <a:effectLst/>
              <a:latin typeface="inherit"/>
              <a:ea typeface="Times New Roman" panose="02020603050405020304" pitchFamily="18" charset="0"/>
              <a:cs typeface="Arial" panose="020B0604020202020204" pitchFamily="34" charset="0"/>
            </a:endParaRPr>
          </a:p>
          <a:p>
            <a:pPr fontAlgn="base"/>
            <a:r>
              <a:rPr lang="nl-BE" sz="1800">
                <a:solidFill>
                  <a:srgbClr val="333332"/>
                </a:solidFill>
                <a:effectLst/>
                <a:latin typeface="inherit"/>
                <a:ea typeface="Times New Roman" panose="02020603050405020304" pitchFamily="18" charset="0"/>
                <a:cs typeface="Arial" panose="020B0604020202020204" pitchFamily="34" charset="0"/>
              </a:rPr>
              <a:t>Vooreerst kan elke medewerker van de Vlaamse overheid zijn </a:t>
            </a:r>
            <a:r>
              <a:rPr lang="nl-BE" sz="1800" u="sng">
                <a:solidFill>
                  <a:srgbClr val="000000"/>
                </a:solidFill>
                <a:effectLst/>
                <a:latin typeface="inherit"/>
                <a:ea typeface="Times New Roman" panose="02020603050405020304" pitchFamily="18" charset="0"/>
                <a:cs typeface="Arial" panose="020B0604020202020204" pitchFamily="34" charset="0"/>
                <a:hlinkClick r:id="rId3"/>
              </a:rPr>
              <a:t>loopbaan in eigen handen kan nemen</a:t>
            </a:r>
            <a:r>
              <a:rPr lang="nl-BE" sz="1800">
                <a:solidFill>
                  <a:srgbClr val="333332"/>
                </a:solidFill>
                <a:effectLst/>
                <a:latin typeface="inherit"/>
                <a:ea typeface="Times New Roman" panose="02020603050405020304" pitchFamily="18" charset="0"/>
                <a:cs typeface="Arial" panose="020B0604020202020204" pitchFamily="34" charset="0"/>
              </a:rPr>
              <a:t>. De dienstverlening </a:t>
            </a:r>
            <a:r>
              <a:rPr lang="nl-BE" sz="1800">
                <a:solidFill>
                  <a:srgbClr val="333332"/>
                </a:solidFill>
                <a:latin typeface="inherit"/>
                <a:ea typeface="Times New Roman" panose="02020603050405020304" pitchFamily="18" charset="0"/>
                <a:cs typeface="Arial" panose="020B0604020202020204" pitchFamily="34" charset="0"/>
              </a:rPr>
              <a:t>hierrond </a:t>
            </a:r>
            <a:r>
              <a:rPr lang="nl-BE" sz="1800">
                <a:solidFill>
                  <a:srgbClr val="333332"/>
                </a:solidFill>
                <a:effectLst/>
                <a:latin typeface="inherit"/>
                <a:ea typeface="Times New Roman" panose="02020603050405020304" pitchFamily="18" charset="0"/>
                <a:cs typeface="Arial" panose="020B0604020202020204" pitchFamily="34" charset="0"/>
              </a:rPr>
              <a:t>werd begin dit jaar tijdelijk gereduceerd, we zijn dus zeker van plan om dit opnieuw verder uit te bouwen. In afwachting hiervan kan elke medewerker wel nog een oriëntatiegesprek aanvragen en gebruik maken van het leertraject in de module Vlimpers Leren. Wanneer jullie op zoek zijn naar ondersteuning of advies bij het begeleiden van medewerkers met loopbaanvragen, mogen jullie ons</a:t>
            </a:r>
            <a:r>
              <a:rPr lang="nl-BE" sz="1800">
                <a:solidFill>
                  <a:srgbClr val="333332"/>
                </a:solidFill>
                <a:latin typeface="inherit"/>
                <a:ea typeface="Times New Roman" panose="02020603050405020304" pitchFamily="18" charset="0"/>
                <a:cs typeface="Arial" panose="020B0604020202020204" pitchFamily="34" charset="0"/>
              </a:rPr>
              <a:t> </a:t>
            </a:r>
            <a:r>
              <a:rPr lang="nl-BE" sz="1800">
                <a:solidFill>
                  <a:srgbClr val="333332"/>
                </a:solidFill>
                <a:effectLst/>
                <a:latin typeface="inherit"/>
                <a:ea typeface="Times New Roman" panose="02020603050405020304" pitchFamily="18" charset="0"/>
                <a:cs typeface="Arial" panose="020B0604020202020204" pitchFamily="34" charset="0"/>
              </a:rPr>
              <a:t> gerust contacteren via loopbaanineigenhanden@vlaanderen.be</a:t>
            </a:r>
            <a:r>
              <a:rPr lang="nl-BE" sz="1800">
                <a:solidFill>
                  <a:srgbClr val="333332"/>
                </a:solidFill>
                <a:latin typeface="inherit"/>
                <a:ea typeface="Times New Roman" panose="02020603050405020304" pitchFamily="18" charset="0"/>
                <a:cs typeface="Arial" panose="020B0604020202020204" pitchFamily="34" charset="0"/>
              </a:rPr>
              <a:t> </a:t>
            </a:r>
            <a:endParaRPr lang="nl-BE" sz="1800">
              <a:solidFill>
                <a:srgbClr val="333332"/>
              </a:solidFill>
              <a:effectLst/>
              <a:latin typeface="inherit"/>
              <a:ea typeface="Times New Roman" panose="02020603050405020304" pitchFamily="18" charset="0"/>
              <a:cs typeface="Arial" panose="020B0604020202020204" pitchFamily="34" charset="0"/>
            </a:endParaRPr>
          </a:p>
          <a:p>
            <a:pPr fontAlgn="base"/>
            <a:r>
              <a:rPr lang="nl-BE" sz="1800" i="1">
                <a:solidFill>
                  <a:srgbClr val="333332"/>
                </a:solidFill>
                <a:latin typeface="inherit"/>
                <a:ea typeface="Times New Roman" panose="02020603050405020304" pitchFamily="18" charset="0"/>
                <a:cs typeface="Arial" panose="020B0604020202020204" pitchFamily="34" charset="0"/>
              </a:rPr>
              <a:t>Ook jullie als HR of de leidinggevenden van jullie entiteit kunnen via dit e-mailadres bij ons terecht voor v</a:t>
            </a:r>
            <a:r>
              <a:rPr lang="nl-BE" sz="1800">
                <a:solidFill>
                  <a:srgbClr val="333332"/>
                </a:solidFill>
                <a:latin typeface="inherit"/>
                <a:ea typeface="Times New Roman" panose="02020603050405020304" pitchFamily="18" charset="0"/>
                <a:cs typeface="Arial" panose="020B0604020202020204" pitchFamily="34" charset="0"/>
              </a:rPr>
              <a:t>ragen met betrekking tot het in handen nemen van je loopbaan. Zo kunnen we je bijvoorbeeld tools aanreiken voor het voeren van loopbaangesprekken met je medewerker.</a:t>
            </a:r>
            <a:endParaRPr lang="nl-BE" sz="1800">
              <a:solidFill>
                <a:srgbClr val="333332"/>
              </a:solidFill>
              <a:effectLst/>
              <a:latin typeface="inherit"/>
              <a:ea typeface="Times New Roman" panose="02020603050405020304" pitchFamily="18" charset="0"/>
              <a:cs typeface="Arial" panose="020B0604020202020204" pitchFamily="34" charset="0"/>
            </a:endParaRPr>
          </a:p>
          <a:p>
            <a:endParaRPr lang="nl-BE" sz="1800">
              <a:solidFill>
                <a:srgbClr val="333332"/>
              </a:solidFill>
              <a:latin typeface="inherit"/>
              <a:ea typeface="Times New Roman" panose="02020603050405020304" pitchFamily="18" charset="0"/>
              <a:cs typeface="Arial" panose="020B0604020202020204" pitchFamily="34" charset="0"/>
            </a:endParaRPr>
          </a:p>
          <a:p>
            <a:pPr fontAlgn="base"/>
            <a:r>
              <a:rPr lang="nl-BE" sz="1800">
                <a:solidFill>
                  <a:srgbClr val="333332"/>
                </a:solidFill>
                <a:effectLst/>
                <a:latin typeface="inherit"/>
                <a:ea typeface="Times New Roman" panose="02020603050405020304" pitchFamily="18" charset="0"/>
                <a:cs typeface="Arial" panose="020B0604020202020204" pitchFamily="34" charset="0"/>
              </a:rPr>
              <a:t>Daarnaast hebben we specifieke dienstverlening voor onze HR professionals die we hieronder </a:t>
            </a:r>
            <a:r>
              <a:rPr lang="nl-BE" sz="1800" err="1">
                <a:solidFill>
                  <a:srgbClr val="333332"/>
                </a:solidFill>
                <a:effectLst/>
                <a:latin typeface="inherit"/>
                <a:ea typeface="Times New Roman" panose="02020603050405020304" pitchFamily="18" charset="0"/>
                <a:cs typeface="Arial" panose="020B0604020202020204" pitchFamily="34" charset="0"/>
              </a:rPr>
              <a:t>oplijsten</a:t>
            </a:r>
            <a:r>
              <a:rPr lang="nl-BE" sz="1800">
                <a:solidFill>
                  <a:srgbClr val="333332"/>
                </a:solidFill>
                <a:effectLst/>
                <a:latin typeface="inherit"/>
                <a:ea typeface="Times New Roman" panose="02020603050405020304" pitchFamily="18" charset="0"/>
                <a:cs typeface="Arial" panose="020B0604020202020204" pitchFamily="34" charset="0"/>
              </a:rPr>
              <a:t>.</a:t>
            </a:r>
            <a:endParaRPr lang="nl-BE" sz="1800">
              <a:effectLst/>
              <a:latin typeface="Times New Roman"/>
              <a:ea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12</a:t>
            </a:fld>
            <a:endParaRPr lang="nl-BE"/>
          </a:p>
        </p:txBody>
      </p:sp>
    </p:spTree>
    <p:extLst>
      <p:ext uri="{BB962C8B-B14F-4D97-AF65-F5344CB8AC3E}">
        <p14:creationId xmlns:p14="http://schemas.microsoft.com/office/powerpoint/2010/main" val="2586469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BE" sz="1800">
                <a:solidFill>
                  <a:srgbClr val="333332"/>
                </a:solidFill>
                <a:effectLst/>
                <a:latin typeface="inherit"/>
                <a:ea typeface="Times New Roman" panose="02020603050405020304" pitchFamily="18" charset="0"/>
                <a:cs typeface="Arial" panose="020B0604020202020204" pitchFamily="34" charset="0"/>
              </a:rPr>
              <a:t>Ten eerste hebben we via een nieuwe raamovereenkomst, waarover ik straks meer in détail zal gaan, een aanbod om consultancy in te huren wanneer je entiteit wil werken aan talentmanagement. </a:t>
            </a:r>
          </a:p>
          <a:p>
            <a:pPr fontAlgn="base"/>
            <a:endParaRPr lang="nl-BE" sz="1800">
              <a:solidFill>
                <a:srgbClr val="333332"/>
              </a:solidFill>
              <a:effectLst/>
              <a:latin typeface="inherit"/>
              <a:ea typeface="Times New Roman" panose="02020603050405020304" pitchFamily="18"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l-BE" sz="1800">
                <a:solidFill>
                  <a:srgbClr val="333332"/>
                </a:solidFill>
                <a:effectLst/>
                <a:latin typeface="inherit"/>
                <a:ea typeface="Times New Roman" panose="02020603050405020304" pitchFamily="18" charset="0"/>
                <a:cs typeface="Arial" panose="020B0604020202020204" pitchFamily="34" charset="0"/>
              </a:rPr>
              <a:t>In deze raamovereenkomst zit daarnaast een continuering van de huidige raamovereenkomst, nl deze van de individuele en groepstrajecten. We hebben deze hernoemd naar </a:t>
            </a:r>
            <a:r>
              <a:rPr lang="nl-BE" sz="1800" err="1">
                <a:solidFill>
                  <a:srgbClr val="333332"/>
                </a:solidFill>
                <a:effectLst/>
                <a:latin typeface="inherit"/>
                <a:ea typeface="Times New Roman" panose="02020603050405020304" pitchFamily="18" charset="0"/>
                <a:cs typeface="Arial" panose="020B0604020202020204" pitchFamily="34" charset="0"/>
              </a:rPr>
              <a:t>personeelsmobiltieit</a:t>
            </a:r>
            <a:r>
              <a:rPr lang="nl-BE" sz="1800">
                <a:solidFill>
                  <a:srgbClr val="333332"/>
                </a:solidFill>
                <a:effectLst/>
                <a:latin typeface="inherit"/>
                <a:ea typeface="Times New Roman" panose="02020603050405020304" pitchFamily="18" charset="0"/>
                <a:cs typeface="Arial" panose="020B0604020202020204" pitchFamily="34" charset="0"/>
              </a:rPr>
              <a:t> en inzetbaarheid omdat deze naam de inhoud meer dekte. Hierbij kan je dus consultancy inhuren om je entiteit bij te staan in het organiseren van loopbaanbegeleiding en bemiddeling voor individuele personeelsleden of groepen van personeelsleden om hen intern en binnen de ruimere VO te heroriënteren. </a:t>
            </a:r>
          </a:p>
          <a:p>
            <a:pPr marL="0" marR="0" lvl="0" indent="0" algn="l" defTabSz="914400" rtl="0" eaLnBrk="1" fontAlgn="base" latinLnBrk="0" hangingPunct="1">
              <a:lnSpc>
                <a:spcPct val="100000"/>
              </a:lnSpc>
              <a:spcBef>
                <a:spcPts val="0"/>
              </a:spcBef>
              <a:spcAft>
                <a:spcPts val="0"/>
              </a:spcAft>
              <a:buClrTx/>
              <a:buSzTx/>
              <a:buFontTx/>
              <a:buNone/>
              <a:tabLst/>
              <a:defRPr/>
            </a:pPr>
            <a:endParaRPr lang="nl-BE" sz="1800">
              <a:solidFill>
                <a:srgbClr val="333332"/>
              </a:solidFill>
              <a:effectLst/>
              <a:latin typeface="inherit"/>
              <a:ea typeface="Times New Roman" panose="02020603050405020304" pitchFamily="18"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l-BE" sz="1800">
                <a:solidFill>
                  <a:srgbClr val="333332"/>
                </a:solidFill>
                <a:effectLst/>
                <a:latin typeface="inherit"/>
                <a:ea typeface="Times New Roman" panose="02020603050405020304" pitchFamily="18" charset="0"/>
                <a:cs typeface="Arial" panose="020B0604020202020204" pitchFamily="34" charset="0"/>
              </a:rPr>
              <a:t>Vervolgens kan je via de recent bekend gemaakte raamovereenkomst van job re-design consultancy inhuren om je entiteit bij te staan bij vraagstukken / uitdagingen rond de vormgeving van bepaalde jobs of zelfs ruimer de vormgeving van de werkcontext van bepaalde teams binnen je entiteit zodat deze beter aansluiting vindt bij de kernkwaliteiten van sommige personeelsleden.</a:t>
            </a:r>
          </a:p>
          <a:p>
            <a:pPr marL="0" marR="0" lvl="0" indent="0" algn="l" defTabSz="914400" rtl="0" eaLnBrk="1" fontAlgn="base" latinLnBrk="0" hangingPunct="1">
              <a:lnSpc>
                <a:spcPct val="100000"/>
              </a:lnSpc>
              <a:spcBef>
                <a:spcPts val="0"/>
              </a:spcBef>
              <a:spcAft>
                <a:spcPts val="0"/>
              </a:spcAft>
              <a:buClrTx/>
              <a:buSzTx/>
              <a:buFontTx/>
              <a:buNone/>
              <a:tabLst/>
              <a:defRPr/>
            </a:pPr>
            <a:endParaRPr lang="nl-BE" sz="1800">
              <a:solidFill>
                <a:srgbClr val="333332"/>
              </a:solidFill>
              <a:effectLst/>
              <a:latin typeface="inherit"/>
              <a:ea typeface="Times New Roman" panose="02020603050405020304" pitchFamily="18"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l-BE" sz="1800">
                <a:solidFill>
                  <a:srgbClr val="333332"/>
                </a:solidFill>
                <a:effectLst/>
                <a:latin typeface="inherit"/>
                <a:ea typeface="Times New Roman" panose="02020603050405020304" pitchFamily="18" charset="0"/>
                <a:cs typeface="Arial" panose="020B0604020202020204" pitchFamily="34" charset="0"/>
              </a:rPr>
              <a:t>Ten vierde kan je bij ons ondersteuning aanvragen mocht je entiteit voor een tijdelijke opdracht op zoek zijn naar geschikt profiel binnen de Vlaamse overheid.</a:t>
            </a:r>
          </a:p>
          <a:p>
            <a:pPr marL="0" marR="0" lvl="0" indent="0" algn="l" defTabSz="914400" rtl="0" eaLnBrk="1" fontAlgn="base" latinLnBrk="0" hangingPunct="1">
              <a:lnSpc>
                <a:spcPct val="100000"/>
              </a:lnSpc>
              <a:spcBef>
                <a:spcPts val="0"/>
              </a:spcBef>
              <a:spcAft>
                <a:spcPts val="0"/>
              </a:spcAft>
              <a:buClrTx/>
              <a:buSzTx/>
              <a:buFontTx/>
              <a:buNone/>
              <a:tabLst/>
              <a:defRPr/>
            </a:pPr>
            <a:endParaRPr lang="nl-BE" sz="1800">
              <a:solidFill>
                <a:srgbClr val="333332"/>
              </a:solidFill>
              <a:effectLst/>
              <a:latin typeface="inherit"/>
              <a:ea typeface="Times New Roman" panose="02020603050405020304" pitchFamily="18"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l-BE" sz="1800">
                <a:solidFill>
                  <a:srgbClr val="333332"/>
                </a:solidFill>
                <a:effectLst/>
                <a:latin typeface="inherit"/>
                <a:ea typeface="Times New Roman" panose="02020603050405020304" pitchFamily="18" charset="0"/>
                <a:cs typeface="Arial" panose="020B0604020202020204" pitchFamily="34" charset="0"/>
              </a:rPr>
              <a:t>Ten vijfde kan je bij ons team trajectbegeleiding aanvragen om een personeelslid te heroriënteren naar een andere entiteit binnen de Vlaamse overheid, </a:t>
            </a:r>
            <a:r>
              <a:rPr lang="nl-BE" sz="1800" err="1">
                <a:solidFill>
                  <a:srgbClr val="333332"/>
                </a:solidFill>
                <a:effectLst/>
                <a:latin typeface="inherit"/>
                <a:ea typeface="Times New Roman" panose="02020603050405020304" pitchFamily="18" charset="0"/>
                <a:cs typeface="Arial" panose="020B0604020202020204" pitchFamily="34" charset="0"/>
              </a:rPr>
              <a:t>maw</a:t>
            </a:r>
            <a:r>
              <a:rPr lang="nl-BE" sz="1800">
                <a:solidFill>
                  <a:srgbClr val="333332"/>
                </a:solidFill>
                <a:effectLst/>
                <a:latin typeface="inherit"/>
                <a:ea typeface="Times New Roman" panose="02020603050405020304" pitchFamily="18" charset="0"/>
                <a:cs typeface="Arial" panose="020B0604020202020204" pitchFamily="34" charset="0"/>
              </a:rPr>
              <a:t>. herplaatsing.</a:t>
            </a:r>
          </a:p>
          <a:p>
            <a:pPr marL="0" marR="0" lvl="0" indent="0" algn="l" defTabSz="914400" rtl="0" eaLnBrk="1" fontAlgn="base" latinLnBrk="0" hangingPunct="1">
              <a:lnSpc>
                <a:spcPct val="100000"/>
              </a:lnSpc>
              <a:spcBef>
                <a:spcPts val="0"/>
              </a:spcBef>
              <a:spcAft>
                <a:spcPts val="0"/>
              </a:spcAft>
              <a:buClrTx/>
              <a:buSzTx/>
              <a:buFontTx/>
              <a:buNone/>
              <a:tabLst/>
              <a:defRPr/>
            </a:pPr>
            <a:endParaRPr lang="nl-BE" sz="1800">
              <a:solidFill>
                <a:srgbClr val="333332"/>
              </a:solidFill>
              <a:effectLst/>
              <a:latin typeface="inherit"/>
              <a:ea typeface="Times New Roman" panose="02020603050405020304" pitchFamily="18"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l-BE" sz="1800">
                <a:solidFill>
                  <a:srgbClr val="333332"/>
                </a:solidFill>
                <a:effectLst/>
                <a:latin typeface="inherit"/>
                <a:ea typeface="Times New Roman" panose="02020603050405020304" pitchFamily="18" charset="0"/>
                <a:cs typeface="Arial" panose="020B0604020202020204" pitchFamily="34" charset="0"/>
              </a:rPr>
              <a:t>Tot slot kan zich ook de situatie voordoen dat je besluit afscheid te nemen van een medewerker. Hier kan je als werkgever de transitie naar duurzame tewerkstelling buiten de Vlaamse overheid faciliteren door outplacementbegeleiding aan te bieden met behulp van een externe partner via onze raamovereenkomst. Dit is tevens een continuering van de reeds bestaande raamovereenkomst individuele en groepstrajecten.</a:t>
            </a:r>
          </a:p>
          <a:p>
            <a:pPr marL="0" marR="0" lvl="0" indent="0" algn="l" defTabSz="914400" rtl="0" eaLnBrk="1" fontAlgn="base" latinLnBrk="0" hangingPunct="1">
              <a:lnSpc>
                <a:spcPct val="100000"/>
              </a:lnSpc>
              <a:spcBef>
                <a:spcPts val="0"/>
              </a:spcBef>
              <a:spcAft>
                <a:spcPts val="0"/>
              </a:spcAft>
              <a:buClrTx/>
              <a:buSzTx/>
              <a:buFontTx/>
              <a:buNone/>
              <a:tabLst/>
              <a:defRPr/>
            </a:pPr>
            <a:endParaRPr lang="nl-BE" sz="1800">
              <a:solidFill>
                <a:srgbClr val="333332"/>
              </a:solidFill>
              <a:effectLst/>
              <a:latin typeface="inherit"/>
              <a:ea typeface="Times New Roman" panose="02020603050405020304" pitchFamily="18"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l-BE" sz="1800">
                <a:solidFill>
                  <a:srgbClr val="333332"/>
                </a:solidFill>
                <a:effectLst/>
                <a:latin typeface="inherit"/>
                <a:ea typeface="Times New Roman" panose="02020603050405020304" pitchFamily="18" charset="0"/>
                <a:cs typeface="Arial" panose="020B0604020202020204" pitchFamily="34" charset="0"/>
              </a:rPr>
              <a:t>De puntjes die ik in paars gemarkeerd heb, komen samen in de nieuwe raamovereenkomst Talentmanagement waarop ik nu meer in detail met jullie zal ingaan.</a:t>
            </a:r>
          </a:p>
          <a:p>
            <a:pPr fontAlgn="base"/>
            <a:endParaRPr lang="nl-BE" sz="1800">
              <a:solidFill>
                <a:srgbClr val="333332"/>
              </a:solidFill>
              <a:effectLst/>
              <a:latin typeface="inherit"/>
              <a:ea typeface="Times New Roman" panose="02020603050405020304" pitchFamily="18" charset="0"/>
              <a:cs typeface="Arial" panose="020B0604020202020204" pitchFamily="34" charset="0"/>
            </a:endParaRP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13</a:t>
            </a:fld>
            <a:endParaRPr lang="nl-BE"/>
          </a:p>
        </p:txBody>
      </p:sp>
    </p:spTree>
    <p:extLst>
      <p:ext uri="{BB962C8B-B14F-4D97-AF65-F5344CB8AC3E}">
        <p14:creationId xmlns:p14="http://schemas.microsoft.com/office/powerpoint/2010/main" val="3189248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14</a:t>
            </a:fld>
            <a:endParaRPr lang="nl-BE"/>
          </a:p>
        </p:txBody>
      </p:sp>
    </p:spTree>
    <p:extLst>
      <p:ext uri="{BB962C8B-B14F-4D97-AF65-F5344CB8AC3E}">
        <p14:creationId xmlns:p14="http://schemas.microsoft.com/office/powerpoint/2010/main" val="3433495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fontAlgn="base"/>
            <a:r>
              <a:rPr lang="nl-NL" sz="1800" b="0" i="0">
                <a:solidFill>
                  <a:srgbClr val="333332"/>
                </a:solidFill>
                <a:effectLst/>
                <a:latin typeface="inherit"/>
              </a:rPr>
              <a:t>De raamovereenkomst is opgebouwd uit 3 percelen.</a:t>
            </a:r>
          </a:p>
          <a:p>
            <a:pPr algn="l" rtl="0" fontAlgn="base"/>
            <a:endParaRPr lang="nl-NL" sz="1800" b="0" i="0">
              <a:solidFill>
                <a:srgbClr val="333332"/>
              </a:solidFill>
              <a:effectLst/>
              <a:latin typeface="inherit"/>
            </a:endParaRPr>
          </a:p>
          <a:p>
            <a:pPr algn="l" rtl="0" fontAlgn="base"/>
            <a:r>
              <a:rPr lang="nl-NL" sz="1800" b="0" i="0">
                <a:solidFill>
                  <a:srgbClr val="333332"/>
                </a:solidFill>
                <a:effectLst/>
                <a:latin typeface="inherit"/>
              </a:rPr>
              <a:t>Wat omvat dit nieuwe, eerste perceel genaamd talentmanagement? Wel, een </a:t>
            </a:r>
            <a:r>
              <a:rPr lang="nl-NL" sz="1800" b="1" i="0">
                <a:solidFill>
                  <a:srgbClr val="333332"/>
                </a:solidFill>
                <a:effectLst/>
                <a:latin typeface="inherit"/>
              </a:rPr>
              <a:t>externe</a:t>
            </a:r>
            <a:r>
              <a:rPr lang="nl-NL" sz="1800" b="0" i="0">
                <a:solidFill>
                  <a:srgbClr val="333332"/>
                </a:solidFill>
                <a:effectLst/>
                <a:latin typeface="inherit"/>
              </a:rPr>
              <a:t> partner zal je ondersteunen bij de opmaak van  jouw talentverhaal en het vertalen hiervan naar een strategie en aanpak op maat van jouw entiteit. Afhankelijk van jouw noden kan die ondersteuning aldus bestaan uit: </a:t>
            </a:r>
            <a:endParaRPr lang="nl-NL" sz="2800" b="0" i="0">
              <a:solidFill>
                <a:srgbClr val="000000"/>
              </a:solidFill>
              <a:effectLst/>
              <a:latin typeface="inherit"/>
            </a:endParaRPr>
          </a:p>
          <a:p>
            <a:pPr algn="l" rtl="0" fontAlgn="base">
              <a:buFont typeface="Arial" panose="020B0604020202020204" pitchFamily="34" charset="0"/>
              <a:buChar char="•"/>
            </a:pPr>
            <a:r>
              <a:rPr lang="nl-NL" sz="1800" b="0" i="0">
                <a:solidFill>
                  <a:srgbClr val="333332"/>
                </a:solidFill>
                <a:effectLst/>
                <a:latin typeface="inherit"/>
              </a:rPr>
              <a:t>De begeleiding in het definiëren van de visie op talent binnen je organisatie binnen het breder HR beleid. </a:t>
            </a:r>
            <a:endParaRPr lang="nl-NL" sz="1800" b="0" i="0">
              <a:solidFill>
                <a:srgbClr val="000000"/>
              </a:solidFill>
              <a:effectLst/>
              <a:latin typeface="inherit"/>
            </a:endParaRPr>
          </a:p>
          <a:p>
            <a:pPr algn="l" rtl="0" fontAlgn="base">
              <a:buFont typeface="Arial" panose="020B0604020202020204" pitchFamily="34" charset="0"/>
              <a:buChar char="•"/>
            </a:pPr>
            <a:r>
              <a:rPr lang="nl-NL" sz="1800" b="0" i="0">
                <a:solidFill>
                  <a:srgbClr val="333332"/>
                </a:solidFill>
                <a:effectLst/>
                <a:latin typeface="inherit"/>
              </a:rPr>
              <a:t>De volgende stap is dan het vertalen van die talentvisie naar talentmanagementprocessen binnen je organisatie. Vaak worden deze processen dan ondersteund door talentbeheerssystemen, een </a:t>
            </a:r>
            <a:r>
              <a:rPr lang="nl-NL" sz="1800" b="0" i="0" err="1">
                <a:solidFill>
                  <a:srgbClr val="333332"/>
                </a:solidFill>
                <a:effectLst/>
                <a:latin typeface="inherit"/>
              </a:rPr>
              <a:t>vb</a:t>
            </a:r>
            <a:r>
              <a:rPr lang="nl-NL" sz="1800" b="0" i="0">
                <a:solidFill>
                  <a:srgbClr val="333332"/>
                </a:solidFill>
                <a:effectLst/>
                <a:latin typeface="inherit"/>
              </a:rPr>
              <a:t> hiervan is onze </a:t>
            </a:r>
            <a:r>
              <a:rPr lang="nl-NL" sz="1800" b="0" i="0" err="1">
                <a:solidFill>
                  <a:srgbClr val="333332"/>
                </a:solidFill>
                <a:effectLst/>
                <a:latin typeface="inherit"/>
              </a:rPr>
              <a:t>Vlimpers</a:t>
            </a:r>
            <a:r>
              <a:rPr lang="nl-NL" sz="1800" b="0" i="0">
                <a:solidFill>
                  <a:srgbClr val="333332"/>
                </a:solidFill>
                <a:effectLst/>
                <a:latin typeface="inherit"/>
              </a:rPr>
              <a:t> module Loopbaan.</a:t>
            </a:r>
            <a:endParaRPr lang="nl-NL" sz="1800" b="0" i="0">
              <a:solidFill>
                <a:srgbClr val="000000"/>
              </a:solidFill>
              <a:effectLst/>
              <a:latin typeface="inherit"/>
            </a:endParaRPr>
          </a:p>
          <a:p>
            <a:pPr algn="l" rtl="0" fontAlgn="base">
              <a:buFont typeface="Arial" panose="020B0604020202020204" pitchFamily="34" charset="0"/>
              <a:buChar char="•"/>
            </a:pPr>
            <a:r>
              <a:rPr lang="nl-NL" sz="1800" b="0" i="0">
                <a:solidFill>
                  <a:srgbClr val="333332"/>
                </a:solidFill>
                <a:effectLst/>
                <a:latin typeface="inherit"/>
              </a:rPr>
              <a:t> om te zorgen dat de organisatie de talentvisie kan uitdragen en weet gebruik te maken van de beschikbare talentprocessen-, en systemen kan je opleidingen en train-</a:t>
            </a:r>
            <a:r>
              <a:rPr lang="nl-NL" sz="1800" b="0" i="0" err="1">
                <a:solidFill>
                  <a:srgbClr val="333332"/>
                </a:solidFill>
                <a:effectLst/>
                <a:latin typeface="inherit"/>
              </a:rPr>
              <a:t>the</a:t>
            </a:r>
            <a:r>
              <a:rPr lang="nl-NL" sz="1800" b="0" i="0">
                <a:solidFill>
                  <a:srgbClr val="333332"/>
                </a:solidFill>
                <a:effectLst/>
                <a:latin typeface="inherit"/>
              </a:rPr>
              <a:t>-</a:t>
            </a:r>
            <a:r>
              <a:rPr lang="nl-NL" sz="1800" b="0" i="0" err="1">
                <a:solidFill>
                  <a:srgbClr val="333332"/>
                </a:solidFill>
                <a:effectLst/>
                <a:latin typeface="inherit"/>
              </a:rPr>
              <a:t>trainersessies</a:t>
            </a:r>
            <a:r>
              <a:rPr lang="nl-NL" sz="1800" b="0" i="0">
                <a:solidFill>
                  <a:srgbClr val="333332"/>
                </a:solidFill>
                <a:effectLst/>
                <a:latin typeface="inherit"/>
              </a:rPr>
              <a:t> aanvragen voor jouw HR-medewerkers, leidinggevenden en/of andere relevante profielen binnen je organisatie.</a:t>
            </a:r>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15</a:t>
            </a:fld>
            <a:endParaRPr lang="nl-BE"/>
          </a:p>
        </p:txBody>
      </p:sp>
    </p:spTree>
    <p:extLst>
      <p:ext uri="{BB962C8B-B14F-4D97-AF65-F5344CB8AC3E}">
        <p14:creationId xmlns:p14="http://schemas.microsoft.com/office/powerpoint/2010/main" val="1626707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fontAlgn="base"/>
            <a:r>
              <a:rPr lang="nl-NL" sz="1800" b="0" i="0">
                <a:solidFill>
                  <a:srgbClr val="333332"/>
                </a:solidFill>
                <a:effectLst/>
                <a:latin typeface="inherit"/>
              </a:rPr>
              <a:t>Het tweede perceel is, zoals ik hierboven al zei, een opvolging van de huidige raamovereenkomst “individuele en groepstrajecten”.</a:t>
            </a:r>
          </a:p>
          <a:p>
            <a:pPr algn="l" rtl="0" fontAlgn="base"/>
            <a:endParaRPr lang="nl-NL" sz="1800" b="0" i="0">
              <a:solidFill>
                <a:srgbClr val="333332"/>
              </a:solidFill>
              <a:effectLst/>
              <a:latin typeface="inherit"/>
            </a:endParaRPr>
          </a:p>
          <a:p>
            <a:pPr algn="l" rtl="0" fontAlgn="base"/>
            <a:r>
              <a:rPr lang="nl-NL" sz="1800" b="0" i="0">
                <a:solidFill>
                  <a:srgbClr val="333332"/>
                </a:solidFill>
                <a:effectLst/>
                <a:latin typeface="inherit"/>
              </a:rPr>
              <a:t>In dit tweede perceel gaat een </a:t>
            </a:r>
            <a:r>
              <a:rPr lang="nl-NL" sz="1800" b="1" i="0">
                <a:solidFill>
                  <a:srgbClr val="333332"/>
                </a:solidFill>
                <a:effectLst/>
                <a:latin typeface="inherit"/>
              </a:rPr>
              <a:t>externe</a:t>
            </a:r>
            <a:r>
              <a:rPr lang="nl-NL" sz="1800" b="0" i="0">
                <a:solidFill>
                  <a:srgbClr val="333332"/>
                </a:solidFill>
                <a:effectLst/>
                <a:latin typeface="inherit"/>
              </a:rPr>
              <a:t> partner je ondersteunen bij het gericht inzetten of heroriënteren van personeelsleden. </a:t>
            </a:r>
          </a:p>
          <a:p>
            <a:pPr algn="l" rtl="0" fontAlgn="base"/>
            <a:r>
              <a:rPr lang="nl-NL" sz="1800" b="0" i="0">
                <a:solidFill>
                  <a:srgbClr val="333332"/>
                </a:solidFill>
                <a:effectLst/>
                <a:latin typeface="inherit"/>
              </a:rPr>
              <a:t>Concreet kan je loopbaanbegeleiding en loopbaanbemiddeling voor </a:t>
            </a:r>
            <a:r>
              <a:rPr lang="nl-NL" sz="1800" b="0" i="0" u="sng">
                <a:solidFill>
                  <a:srgbClr val="333332"/>
                </a:solidFill>
                <a:effectLst/>
                <a:latin typeface="inherit"/>
              </a:rPr>
              <a:t>individuele</a:t>
            </a:r>
            <a:r>
              <a:rPr lang="nl-NL" sz="1800" b="0" i="0">
                <a:solidFill>
                  <a:srgbClr val="333332"/>
                </a:solidFill>
                <a:effectLst/>
                <a:latin typeface="inherit"/>
              </a:rPr>
              <a:t> personeelsleden inhuren om te bewegen binnen het eigen departement of agentschap. Of je kan dit voor specifieke </a:t>
            </a:r>
            <a:r>
              <a:rPr lang="nl-NL" sz="1800" b="0" i="0" u="sng">
                <a:solidFill>
                  <a:srgbClr val="333332"/>
                </a:solidFill>
                <a:effectLst/>
                <a:latin typeface="inherit"/>
              </a:rPr>
              <a:t>groepen</a:t>
            </a:r>
            <a:r>
              <a:rPr lang="nl-NL" sz="1800" b="0" i="0">
                <a:solidFill>
                  <a:srgbClr val="333332"/>
                </a:solidFill>
                <a:effectLst/>
                <a:latin typeface="inherit"/>
              </a:rPr>
              <a:t> van personeelsleden voorzien om te bewegen binnen de ruimere Vlaamse overheid of daarbuiten waarvan de oorspronkelijke functie onder druk komt te staan door bv een reorganisatie. </a:t>
            </a:r>
          </a:p>
          <a:p>
            <a:pPr algn="l" rtl="0" fontAlgn="base"/>
            <a:r>
              <a:rPr lang="nl-NL" sz="1800" b="0" i="0">
                <a:solidFill>
                  <a:srgbClr val="333332"/>
                </a:solidFill>
                <a:effectLst/>
                <a:latin typeface="inherit"/>
              </a:rPr>
              <a:t>Je kan via dit perceel ook ondersteuning inhuren voor de</a:t>
            </a:r>
            <a:r>
              <a:rPr lang="nl-NL" sz="1800" b="0" i="0" u="none">
                <a:solidFill>
                  <a:srgbClr val="000000"/>
                </a:solidFill>
                <a:effectLst/>
                <a:latin typeface="inherit"/>
              </a:rPr>
              <a:t> </a:t>
            </a:r>
            <a:r>
              <a:rPr lang="nl-NL" sz="1800" b="0" i="0" u="sng">
                <a:solidFill>
                  <a:srgbClr val="333332"/>
                </a:solidFill>
                <a:effectLst/>
                <a:latin typeface="inherit"/>
              </a:rPr>
              <a:t>re-integratie</a:t>
            </a:r>
            <a:r>
              <a:rPr lang="nl-NL" sz="1800" b="0" i="0">
                <a:solidFill>
                  <a:srgbClr val="333332"/>
                </a:solidFill>
                <a:effectLst/>
                <a:latin typeface="inherit"/>
              </a:rPr>
              <a:t> van individuele personeelsleden of voor </a:t>
            </a:r>
            <a:r>
              <a:rPr lang="nl-NL" sz="1800" b="0" i="0" u="sng">
                <a:solidFill>
                  <a:srgbClr val="333332"/>
                </a:solidFill>
                <a:effectLst/>
                <a:latin typeface="inherit"/>
              </a:rPr>
              <a:t>eindeloopbaantrajecten</a:t>
            </a:r>
            <a:r>
              <a:rPr lang="nl-NL" sz="1800" b="0" i="0">
                <a:solidFill>
                  <a:srgbClr val="333332"/>
                </a:solidFill>
                <a:effectLst/>
                <a:latin typeface="inherit"/>
              </a:rPr>
              <a:t>.</a:t>
            </a:r>
          </a:p>
          <a:p>
            <a:pPr algn="l" rtl="0" fontAlgn="base"/>
            <a:r>
              <a:rPr lang="nl-NL" sz="1800" b="0" i="0">
                <a:solidFill>
                  <a:srgbClr val="333332"/>
                </a:solidFill>
                <a:effectLst/>
                <a:latin typeface="inherit"/>
              </a:rPr>
              <a:t>Daarnaast kan je </a:t>
            </a:r>
            <a:r>
              <a:rPr lang="nl-NL" sz="1800" b="0" i="0" u="sng">
                <a:solidFill>
                  <a:srgbClr val="333332"/>
                </a:solidFill>
                <a:effectLst/>
                <a:latin typeface="inherit"/>
              </a:rPr>
              <a:t>begeleiding</a:t>
            </a:r>
            <a:r>
              <a:rPr lang="nl-NL" sz="1800" b="0" i="0">
                <a:solidFill>
                  <a:srgbClr val="333332"/>
                </a:solidFill>
                <a:effectLst/>
                <a:latin typeface="inherit"/>
              </a:rPr>
              <a:t> aanvragen voor HR-functies en leidinggevenden om de impact van de verandering op de medewerkers op te vangen.</a:t>
            </a:r>
          </a:p>
          <a:p>
            <a:pPr algn="l" rtl="0" fontAlgn="base"/>
            <a:r>
              <a:rPr lang="nl-NL" sz="1800" b="0" i="0">
                <a:solidFill>
                  <a:srgbClr val="333332"/>
                </a:solidFill>
                <a:effectLst/>
                <a:latin typeface="inherit"/>
              </a:rPr>
              <a:t>En tot slot kan je </a:t>
            </a:r>
            <a:r>
              <a:rPr lang="nl-NL" sz="1800" b="0" i="0" u="sng">
                <a:solidFill>
                  <a:srgbClr val="333332"/>
                </a:solidFill>
                <a:effectLst/>
                <a:latin typeface="inherit"/>
              </a:rPr>
              <a:t>beleidsadvies</a:t>
            </a:r>
            <a:r>
              <a:rPr lang="nl-NL" sz="1800" b="0" i="0">
                <a:solidFill>
                  <a:srgbClr val="333332"/>
                </a:solidFill>
                <a:effectLst/>
                <a:latin typeface="inherit"/>
              </a:rPr>
              <a:t> inhuren rond interne mobiliteit, re-integratie, en eindeloopbaan. </a:t>
            </a:r>
            <a:endParaRPr lang="nl-NL" sz="1800" b="0" i="0">
              <a:solidFill>
                <a:srgbClr val="000000"/>
              </a:solidFill>
              <a:effectLst/>
              <a:latin typeface="inherit"/>
            </a:endParaRPr>
          </a:p>
          <a:p>
            <a:pPr algn="l" rtl="0" fontAlgn="base"/>
            <a:r>
              <a:rPr lang="nl-NL" sz="1800" b="0" i="0">
                <a:solidFill>
                  <a:srgbClr val="333332"/>
                </a:solidFill>
                <a:effectLst/>
                <a:latin typeface="inherit"/>
              </a:rPr>
              <a:t> </a:t>
            </a:r>
            <a:endParaRPr lang="nl-NL" b="0" i="0">
              <a:solidFill>
                <a:srgbClr val="000000"/>
              </a:solidFill>
              <a:effectLst/>
              <a:latin typeface="Segoe UI" panose="020B0502040204020203" pitchFamily="34" charset="0"/>
            </a:endParaRPr>
          </a:p>
          <a:p>
            <a:pPr algn="l" rtl="0" fontAlgn="base">
              <a:buFont typeface="Arial" panose="020B0604020202020204" pitchFamily="34" charset="0"/>
              <a:buNone/>
            </a:pPr>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16</a:t>
            </a:fld>
            <a:endParaRPr lang="nl-BE"/>
          </a:p>
        </p:txBody>
      </p:sp>
    </p:spTree>
    <p:extLst>
      <p:ext uri="{BB962C8B-B14F-4D97-AF65-F5344CB8AC3E}">
        <p14:creationId xmlns:p14="http://schemas.microsoft.com/office/powerpoint/2010/main" val="3884465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fontAlgn="base"/>
            <a:r>
              <a:rPr lang="nl-NL" sz="1800">
                <a:effectLst/>
                <a:latin typeface="Segoe UI" panose="020B0502040204020203" pitchFamily="34" charset="0"/>
              </a:rPr>
              <a:t>Nu, soms is </a:t>
            </a:r>
            <a:r>
              <a:rPr lang="nl-NL" sz="1800" b="0" i="0">
                <a:solidFill>
                  <a:srgbClr val="333332"/>
                </a:solidFill>
                <a:effectLst/>
                <a:latin typeface="inherit"/>
              </a:rPr>
              <a:t>de enige passende oplossing om afscheid te nemen en tot ontslag over te gaan.</a:t>
            </a:r>
          </a:p>
          <a:p>
            <a:pPr algn="l" rtl="0" fontAlgn="base"/>
            <a:endParaRPr lang="nl-NL" sz="1800" b="0" i="0">
              <a:solidFill>
                <a:srgbClr val="333332"/>
              </a:solidFill>
              <a:effectLst/>
              <a:latin typeface="inherit"/>
            </a:endParaRPr>
          </a:p>
          <a:p>
            <a:pPr algn="l" rtl="0" fontAlgn="base"/>
            <a:r>
              <a:rPr lang="nl-NL" sz="1800" b="0" i="0">
                <a:solidFill>
                  <a:srgbClr val="333332"/>
                </a:solidFill>
                <a:effectLst/>
                <a:latin typeface="inherit"/>
              </a:rPr>
              <a:t>Ook dan kan je als werkgever de medewerker ondersteunen in zijn zoektocht naar een nieuwe uitdaging </a:t>
            </a:r>
            <a:r>
              <a:rPr lang="nl-NL" sz="1800" b="0" i="0" u="sng">
                <a:solidFill>
                  <a:srgbClr val="333332"/>
                </a:solidFill>
                <a:effectLst/>
                <a:latin typeface="inherit"/>
              </a:rPr>
              <a:t>buiten</a:t>
            </a:r>
            <a:r>
              <a:rPr lang="nl-NL" sz="1800" b="0" i="0">
                <a:solidFill>
                  <a:srgbClr val="333332"/>
                </a:solidFill>
                <a:effectLst/>
                <a:latin typeface="inherit"/>
              </a:rPr>
              <a:t> de VO door </a:t>
            </a:r>
            <a:r>
              <a:rPr lang="nl-NL" sz="1800" b="1" i="0">
                <a:solidFill>
                  <a:srgbClr val="333332"/>
                </a:solidFill>
                <a:effectLst/>
                <a:latin typeface="inherit"/>
              </a:rPr>
              <a:t>outplacementbegeleiding</a:t>
            </a:r>
            <a:r>
              <a:rPr lang="nl-NL" sz="1800" b="0" i="0">
                <a:solidFill>
                  <a:srgbClr val="333332"/>
                </a:solidFill>
                <a:effectLst/>
                <a:latin typeface="inherit"/>
              </a:rPr>
              <a:t> aan te bieden, wat ons derde perceel uitmaakt, en ook dit perceel is een opvolging van de huidige raamovereenkomst. </a:t>
            </a:r>
          </a:p>
          <a:p>
            <a:pPr algn="l" rtl="0" fontAlgn="base"/>
            <a:r>
              <a:rPr lang="nl-NL" sz="1800" b="0" i="0">
                <a:solidFill>
                  <a:srgbClr val="333332"/>
                </a:solidFill>
                <a:effectLst/>
                <a:latin typeface="inherit"/>
              </a:rPr>
              <a:t>In een aantal gevallen ben je juridisch zelfs verplicht om deze begeleiding aan te bieden, dus deze dienstverlening zal jullie niet helemaal vreemd zijn.</a:t>
            </a:r>
          </a:p>
          <a:p>
            <a:pPr algn="l" rtl="0" fontAlgn="base"/>
            <a:endParaRPr lang="nl-NL" sz="1800" b="0" i="0">
              <a:solidFill>
                <a:srgbClr val="333332"/>
              </a:solidFill>
              <a:effectLst/>
              <a:latin typeface="inherit"/>
            </a:endParaRPr>
          </a:p>
          <a:p>
            <a:pPr algn="l" rtl="0" fontAlgn="base"/>
            <a:r>
              <a:rPr lang="nl-NL" sz="1800" b="0" i="0">
                <a:solidFill>
                  <a:srgbClr val="333332"/>
                </a:solidFill>
                <a:effectLst/>
                <a:latin typeface="inherit"/>
              </a:rPr>
              <a:t>Hierbij zal dus een </a:t>
            </a:r>
            <a:r>
              <a:rPr lang="nl-NL" sz="1800" b="1" i="0">
                <a:solidFill>
                  <a:srgbClr val="333332"/>
                </a:solidFill>
                <a:effectLst/>
                <a:latin typeface="inherit"/>
              </a:rPr>
              <a:t>externe</a:t>
            </a:r>
            <a:r>
              <a:rPr lang="nl-NL" sz="1800" b="0" i="0">
                <a:solidFill>
                  <a:srgbClr val="333332"/>
                </a:solidFill>
                <a:effectLst/>
                <a:latin typeface="inherit"/>
              </a:rPr>
              <a:t> partner je blijven ondersteunen bij de uitstroom van personeelsleden van je departement of agentschap. </a:t>
            </a:r>
          </a:p>
          <a:p>
            <a:pPr algn="l" rtl="0" fontAlgn="base"/>
            <a:endParaRPr lang="nl-NL" sz="1800" b="0" i="0">
              <a:solidFill>
                <a:srgbClr val="333332"/>
              </a:solidFill>
              <a:effectLst/>
              <a:latin typeface="inherit"/>
            </a:endParaRPr>
          </a:p>
          <a:p>
            <a:pPr algn="l" rtl="0" fontAlgn="base"/>
            <a:r>
              <a:rPr lang="nl-NL" sz="1800" b="0" i="0">
                <a:solidFill>
                  <a:srgbClr val="333332"/>
                </a:solidFill>
                <a:effectLst/>
                <a:latin typeface="inherit"/>
              </a:rPr>
              <a:t>Dit kan als een individueel traject of als een groepstraject worden ingevuld.</a:t>
            </a:r>
            <a:endParaRPr lang="nl-NL" b="0" i="0">
              <a:solidFill>
                <a:srgbClr val="000000"/>
              </a:solidFill>
              <a:effectLst/>
              <a:latin typeface="inherit"/>
            </a:endParaRPr>
          </a:p>
          <a:p>
            <a:pPr algn="l" rtl="0" fontAlgn="base">
              <a:buFont typeface="Arial" panose="020B0604020202020204" pitchFamily="34" charset="0"/>
              <a:buNone/>
            </a:pPr>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17</a:t>
            </a:fld>
            <a:endParaRPr lang="nl-BE"/>
          </a:p>
        </p:txBody>
      </p:sp>
    </p:spTree>
    <p:extLst>
      <p:ext uri="{BB962C8B-B14F-4D97-AF65-F5344CB8AC3E}">
        <p14:creationId xmlns:p14="http://schemas.microsoft.com/office/powerpoint/2010/main" val="2622992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fontAlgn="base"/>
            <a:r>
              <a:rPr lang="nl-NL" sz="1200" b="0" i="0">
                <a:solidFill>
                  <a:srgbClr val="333332"/>
                </a:solidFill>
                <a:effectLst/>
                <a:latin typeface="inherit"/>
              </a:rPr>
              <a:t>Misschien wat verrassend na mijn inhoudelijke toelichting, maar de raamovereenkomst is nog niet helemaal rond met de gunning.</a:t>
            </a:r>
          </a:p>
          <a:p>
            <a:pPr algn="l" rtl="0" fontAlgn="base"/>
            <a:endParaRPr lang="nl-NL" sz="1200" b="0" i="0">
              <a:solidFill>
                <a:srgbClr val="333332"/>
              </a:solidFill>
              <a:effectLst/>
              <a:latin typeface="inherit"/>
            </a:endParaRPr>
          </a:p>
          <a:p>
            <a:pPr algn="l" rtl="0" fontAlgn="base"/>
            <a:r>
              <a:rPr lang="nl-NL" sz="1200" b="0" i="0">
                <a:solidFill>
                  <a:srgbClr val="333332"/>
                </a:solidFill>
                <a:effectLst/>
                <a:latin typeface="inherit"/>
              </a:rPr>
              <a:t>Daarom werd in afwachting voor de huidige raamovereenkomst (zijnde </a:t>
            </a:r>
            <a:r>
              <a:rPr lang="nl-NL" sz="1200" b="0" i="0" err="1">
                <a:solidFill>
                  <a:srgbClr val="333332"/>
                </a:solidFill>
                <a:effectLst/>
                <a:latin typeface="inherit"/>
              </a:rPr>
              <a:t>personeelsmobiliteit</a:t>
            </a:r>
            <a:r>
              <a:rPr lang="nl-NL" sz="1200" b="0" i="0">
                <a:solidFill>
                  <a:srgbClr val="333332"/>
                </a:solidFill>
                <a:effectLst/>
                <a:latin typeface="inherit"/>
              </a:rPr>
              <a:t>, inclusief outplacement) een tijdelijke verlenging geregeld. Er is dus sowieso continuïteit voorzien.</a:t>
            </a:r>
          </a:p>
          <a:p>
            <a:pPr algn="l" rtl="0" fontAlgn="base"/>
            <a:endParaRPr lang="nl-NL" sz="1200" b="0" i="0">
              <a:solidFill>
                <a:srgbClr val="333332"/>
              </a:solidFill>
              <a:effectLst/>
              <a:latin typeface="inherit"/>
            </a:endParaRPr>
          </a:p>
          <a:p>
            <a:pPr algn="l" rtl="0" fontAlgn="base"/>
            <a:r>
              <a:rPr lang="nl-NL" sz="1200" b="0" i="0">
                <a:solidFill>
                  <a:srgbClr val="333332"/>
                </a:solidFill>
                <a:effectLst/>
                <a:latin typeface="inherit"/>
              </a:rPr>
              <a:t>De actuele informatie omtrent de gunning van de 3 verschillende percelen kan je steeds terugvinden op de bestelpagina van het facilitair Bedrijf die voor ons als aankoopcentrale fungeert.</a:t>
            </a:r>
          </a:p>
          <a:p>
            <a:pPr algn="l" rtl="0" fontAlgn="base"/>
            <a:endParaRPr lang="nl-NL" sz="1200" b="0" i="0">
              <a:solidFill>
                <a:srgbClr val="333332"/>
              </a:solidFill>
              <a:effectLst/>
              <a:latin typeface="inherit"/>
            </a:endParaRPr>
          </a:p>
          <a:p>
            <a:pPr algn="l" rtl="0" fontAlgn="base"/>
            <a:r>
              <a:rPr lang="nl-NL" sz="1200" b="0" i="0">
                <a:solidFill>
                  <a:srgbClr val="333332"/>
                </a:solidFill>
                <a:effectLst/>
                <a:latin typeface="inherit"/>
              </a:rPr>
              <a:t>Deze bestelpagina’s vind je gelinkt op onze webpagina Loopbaan die ik aan het begin van deze presentatie kort aan jullie gedemonstreerd heb.</a:t>
            </a:r>
          </a:p>
          <a:p>
            <a:pPr algn="l" rtl="0" fontAlgn="base"/>
            <a:endParaRPr lang="nl-NL" sz="1200" b="0" i="0">
              <a:solidFill>
                <a:srgbClr val="333332"/>
              </a:solidFill>
              <a:effectLst/>
              <a:latin typeface="inherit"/>
            </a:endParaRPr>
          </a:p>
          <a:p>
            <a:pPr algn="l" rtl="0" fontAlgn="base"/>
            <a:r>
              <a:rPr lang="nl-NL" sz="1200" b="0" i="0">
                <a:solidFill>
                  <a:srgbClr val="333332"/>
                </a:solidFill>
                <a:effectLst/>
                <a:latin typeface="inherit"/>
              </a:rPr>
              <a:t>Naast de bestelpagina’s zullen jullie ook door ons op de hoogte worden gebracht van de gunning via de HR nieuwsbrief.</a:t>
            </a:r>
          </a:p>
          <a:p>
            <a:pPr algn="l" rtl="0" fontAlgn="base">
              <a:buFont typeface="Arial" panose="020B0604020202020204" pitchFamily="34" charset="0"/>
              <a:buNone/>
            </a:pPr>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18</a:t>
            </a:fld>
            <a:endParaRPr lang="nl-BE"/>
          </a:p>
        </p:txBody>
      </p:sp>
    </p:spTree>
    <p:extLst>
      <p:ext uri="{BB962C8B-B14F-4D97-AF65-F5344CB8AC3E}">
        <p14:creationId xmlns:p14="http://schemas.microsoft.com/office/powerpoint/2010/main" val="3666690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fontAlgn="base">
              <a:buFont typeface="Arial" panose="020B0604020202020204" pitchFamily="34" charset="0"/>
              <a:buNone/>
            </a:pPr>
            <a:r>
              <a:rPr lang="nl-BE"/>
              <a:t>Mochten er mensen </a:t>
            </a:r>
            <a:r>
              <a:rPr lang="nl-BE" err="1"/>
              <a:t>getriggered</a:t>
            </a:r>
            <a:r>
              <a:rPr lang="nl-BE"/>
              <a:t> geweest zijn rond het aanbod dat we hebben rond talentmanagement en daar dieper op willen doorgaan, daarvoor hebben we op dinsdag 6 juni een digitale sessie voorzien waarop zowel de wetenschap als de praktijk aan het woord zal komen.</a:t>
            </a:r>
          </a:p>
          <a:p>
            <a:pPr algn="l" rtl="0" fontAlgn="base">
              <a:buFont typeface="Arial" panose="020B0604020202020204" pitchFamily="34" charset="0"/>
              <a:buNone/>
            </a:pPr>
            <a:endParaRPr lang="nl-BE"/>
          </a:p>
          <a:p>
            <a:pPr algn="l" rtl="0" fontAlgn="base">
              <a:buFont typeface="Arial" panose="020B0604020202020204" pitchFamily="34" charset="0"/>
              <a:buNone/>
            </a:pPr>
            <a:r>
              <a:rPr lang="nl-BE"/>
              <a:t>Meer bepaald, in het eerste deel zal een wetenschappelijk onderzoeker vanuit academisch standpunt zijn licht werpen op talentmanagement en in het tweede deel zullen de entiteiten binnen de VO die met talentmanagement sinds 2021 aan de slag gegaan zijn hun traject en de belangrijkste leerpunten met ons delen. </a:t>
            </a:r>
          </a:p>
          <a:p>
            <a:pPr algn="l" rtl="0" fontAlgn="base">
              <a:buFont typeface="Arial" panose="020B0604020202020204" pitchFamily="34" charset="0"/>
              <a:buNone/>
            </a:pPr>
            <a:r>
              <a:rPr lang="nl-BE"/>
              <a:t>Om wat meer context te geven: deze entiteiten waren een paar jaar geleden bij de lancering van de Vlimpers module Loopbaan ingestapt in een piloottraject in samenwerking met AgO.</a:t>
            </a:r>
          </a:p>
          <a:p>
            <a:pPr algn="l" rtl="0" fontAlgn="base">
              <a:buFont typeface="Arial" panose="020B0604020202020204" pitchFamily="34" charset="0"/>
              <a:buNone/>
            </a:pPr>
            <a:r>
              <a:rPr lang="nl-BE"/>
              <a:t>Dit piloottraject is uiteindelijk uitgedraaid op het definiëren van de visie op talent en talentmanagement. Dit is voor ons de aanleiding geweest om een VO breed aanbod rond talentmanagement aan te bieden in de vorm van een raamovereenkomst, deze die ik zonet hier voor jullie heb toegelicht. Met de raamovereenkomst talentmanagement kan nu binnenkort elke entiteit consultancy  inhuren om met hun vraagstuk/uitdaging rond talentbeheer aan de slag te gaan.</a:t>
            </a:r>
          </a:p>
          <a:p>
            <a:pPr algn="l" rtl="0" fontAlgn="base">
              <a:buFont typeface="Arial" panose="020B0604020202020204" pitchFamily="34" charset="0"/>
              <a:buNone/>
            </a:pPr>
            <a:endParaRPr lang="nl-BE"/>
          </a:p>
          <a:p>
            <a:pPr algn="l" rtl="0" fontAlgn="base">
              <a:buFont typeface="Arial" panose="020B0604020202020204" pitchFamily="34" charset="0"/>
              <a:buNone/>
            </a:pPr>
            <a:r>
              <a:rPr lang="nl-BE"/>
              <a:t>Inschrijven voor deze digitale verdiepende sessie is gratis en doe je via Vlimpers Leren. De link naar de opleiding is reeds in de presentatie toegevoegd. (wel eerst inloggen in Vlimpers vooraleer je de link aanklikt, dan kom je rechtstreeks op de </a:t>
            </a:r>
            <a:r>
              <a:rPr lang="nl-BE" err="1"/>
              <a:t>inschrijvingspg</a:t>
            </a:r>
            <a:r>
              <a:rPr lang="nl-BE"/>
              <a:t> terecht). </a:t>
            </a:r>
          </a:p>
          <a:p>
            <a:pPr algn="l" rtl="0" fontAlgn="base">
              <a:buFont typeface="Arial" panose="020B0604020202020204" pitchFamily="34" charset="0"/>
              <a:buNone/>
            </a:pPr>
            <a:endParaRPr lang="nl-BE"/>
          </a:p>
          <a:p>
            <a:pPr algn="l" rtl="0" fontAlgn="base">
              <a:buFont typeface="Arial" panose="020B0604020202020204" pitchFamily="34" charset="0"/>
              <a:buNone/>
            </a:pPr>
            <a:r>
              <a:rPr lang="nl-BE"/>
              <a:t>We zullen dit event ook nog aankondigen via de HR nieuwsbrief.</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19</a:t>
            </a:fld>
            <a:endParaRPr lang="nl-BE"/>
          </a:p>
        </p:txBody>
      </p:sp>
    </p:spTree>
    <p:extLst>
      <p:ext uri="{BB962C8B-B14F-4D97-AF65-F5344CB8AC3E}">
        <p14:creationId xmlns:p14="http://schemas.microsoft.com/office/powerpoint/2010/main" val="305543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8000" lvl="1" indent="0" algn="l">
              <a:buNone/>
            </a:pPr>
            <a:r>
              <a:rPr lang="nl-BE"/>
              <a:t>Ik rond onze presentatie hier af met het bezorgen van onze contactgegevens. </a:t>
            </a:r>
          </a:p>
          <a:p>
            <a:pPr marL="288000" lvl="1" indent="0" algn="l">
              <a:buNone/>
            </a:pPr>
            <a:endParaRPr lang="nl-BE"/>
          </a:p>
          <a:p>
            <a:pPr marL="288000" lvl="1" indent="0" algn="l">
              <a:buNone/>
            </a:pPr>
            <a:r>
              <a:rPr lang="nl-BE"/>
              <a:t>Mochten jullie met vragen/uitdagingen zitten rond loopbanen binnen jullie organisatie en jullie wensen hierbij ondersteuning, dan kunnen jullie ons hierop het snelste bereiken.</a:t>
            </a:r>
          </a:p>
          <a:p>
            <a:pPr marL="288000" lvl="1" indent="0" algn="l">
              <a:buNone/>
            </a:pPr>
            <a:endParaRPr lang="nl-BE" sz="3600">
              <a:solidFill>
                <a:srgbClr val="000000"/>
              </a:solidFill>
              <a:latin typeface="Flanders Art Sans"/>
            </a:endParaRPr>
          </a:p>
          <a:p>
            <a:pPr marL="288000" lvl="1" indent="0" algn="l">
              <a:buNone/>
            </a:pPr>
            <a:r>
              <a:rPr lang="nl-BE" sz="3600">
                <a:solidFill>
                  <a:srgbClr val="000000"/>
                </a:solidFill>
                <a:latin typeface="Flanders Art Sans"/>
              </a:rPr>
              <a:t>Ons team staat klaar om jullie te oriënteren en te begeleiden naar een duurzame oplossing.</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20</a:t>
            </a:fld>
            <a:endParaRPr lang="nl-BE"/>
          </a:p>
        </p:txBody>
      </p:sp>
    </p:spTree>
    <p:extLst>
      <p:ext uri="{BB962C8B-B14F-4D97-AF65-F5344CB8AC3E}">
        <p14:creationId xmlns:p14="http://schemas.microsoft.com/office/powerpoint/2010/main" val="3753791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Zichtbaar voor aanvang van vergadering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947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 Work out Room van VDAB is </a:t>
            </a:r>
            <a:r>
              <a:rPr lang="en-US" err="1"/>
              <a:t>een</a:t>
            </a:r>
            <a:r>
              <a:rPr lang="en-US"/>
              <a:t> </a:t>
            </a:r>
            <a:r>
              <a:rPr lang="en-US" err="1"/>
              <a:t>plaats</a:t>
            </a:r>
            <a:r>
              <a:rPr lang="en-US"/>
              <a:t> </a:t>
            </a:r>
            <a:r>
              <a:rPr lang="en-US" err="1"/>
              <a:t>waar</a:t>
            </a:r>
            <a:r>
              <a:rPr lang="en-US"/>
              <a:t> je </a:t>
            </a:r>
            <a:r>
              <a:rPr lang="en-US" err="1"/>
              <a:t>als</a:t>
            </a:r>
            <a:r>
              <a:rPr lang="en-US"/>
              <a:t> </a:t>
            </a:r>
            <a:r>
              <a:rPr lang="en-US" err="1"/>
              <a:t>individu</a:t>
            </a:r>
            <a:r>
              <a:rPr lang="en-US"/>
              <a:t> of </a:t>
            </a:r>
            <a:r>
              <a:rPr lang="en-US" err="1"/>
              <a:t>organisatie</a:t>
            </a:r>
            <a:r>
              <a:rPr lang="en-US"/>
              <a:t> </a:t>
            </a:r>
            <a:r>
              <a:rPr lang="en-US" err="1"/>
              <a:t>geïnspireerd</a:t>
            </a:r>
            <a:r>
              <a:rPr lang="en-US"/>
              <a:t> </a:t>
            </a:r>
            <a:r>
              <a:rPr lang="en-US" err="1"/>
              <a:t>en</a:t>
            </a:r>
            <a:r>
              <a:rPr lang="en-US"/>
              <a:t> </a:t>
            </a:r>
            <a:r>
              <a:rPr lang="en-US" err="1"/>
              <a:t>uitgedaagd</a:t>
            </a:r>
            <a:r>
              <a:rPr lang="en-US"/>
              <a:t> </a:t>
            </a:r>
            <a:r>
              <a:rPr lang="en-US" err="1"/>
              <a:t>wordt</a:t>
            </a:r>
            <a:r>
              <a:rPr lang="en-US"/>
              <a:t> over de </a:t>
            </a:r>
            <a:r>
              <a:rPr lang="en-US" i="1" err="1"/>
              <a:t>toekomst</a:t>
            </a:r>
            <a:r>
              <a:rPr lang="en-US" i="1"/>
              <a:t> van </a:t>
            </a:r>
            <a:r>
              <a:rPr lang="en-US" i="1" err="1"/>
              <a:t>werk</a:t>
            </a:r>
            <a:r>
              <a:rPr lang="en-US"/>
              <a:t> door </a:t>
            </a:r>
            <a:r>
              <a:rPr lang="en-US" err="1"/>
              <a:t>middel</a:t>
            </a:r>
            <a:r>
              <a:rPr lang="en-US"/>
              <a:t> van workshops </a:t>
            </a:r>
            <a:r>
              <a:rPr lang="en-US" err="1"/>
              <a:t>en</a:t>
            </a:r>
            <a:r>
              <a:rPr lang="en-US"/>
              <a:t> events.</a:t>
            </a:r>
          </a:p>
          <a:p>
            <a:br>
              <a:rPr lang="en-US"/>
            </a:br>
            <a:endParaRPr lang="en-US"/>
          </a:p>
          <a:p>
            <a:r>
              <a:rPr lang="en-US"/>
              <a:t>De Work out Room </a:t>
            </a:r>
            <a:r>
              <a:rPr lang="en-US" err="1"/>
              <a:t>inspireert</a:t>
            </a:r>
            <a:r>
              <a:rPr lang="en-US"/>
              <a:t> HR-managers </a:t>
            </a:r>
            <a:r>
              <a:rPr lang="en-US" err="1"/>
              <a:t>en</a:t>
            </a:r>
            <a:r>
              <a:rPr lang="en-US"/>
              <a:t> </a:t>
            </a:r>
            <a:r>
              <a:rPr lang="en-US" err="1"/>
              <a:t>arbeidsmarktvernieuwers</a:t>
            </a:r>
            <a:r>
              <a:rPr lang="en-US"/>
              <a:t> tot </a:t>
            </a:r>
            <a:r>
              <a:rPr lang="en-US" err="1"/>
              <a:t>nadenken</a:t>
            </a:r>
            <a:r>
              <a:rPr lang="en-US"/>
              <a:t> over de </a:t>
            </a:r>
            <a:r>
              <a:rPr lang="en-US" err="1"/>
              <a:t>toekomst</a:t>
            </a:r>
            <a:r>
              <a:rPr lang="en-US"/>
              <a:t> van de </a:t>
            </a:r>
            <a:r>
              <a:rPr lang="en-US" err="1"/>
              <a:t>arbeidsmarkt</a:t>
            </a:r>
            <a:r>
              <a:rPr lang="en-US"/>
              <a:t> of de </a:t>
            </a:r>
            <a:r>
              <a:rPr lang="en-US" err="1"/>
              <a:t>arbeidsmarkt</a:t>
            </a:r>
            <a:r>
              <a:rPr lang="en-US"/>
              <a:t> van de </a:t>
            </a:r>
            <a:r>
              <a:rPr lang="en-US" err="1"/>
              <a:t>toekomst</a:t>
            </a:r>
            <a:r>
              <a:rPr lang="en-US"/>
              <a:t>. De </a:t>
            </a:r>
            <a:r>
              <a:rPr lang="en-US" err="1"/>
              <a:t>evenenementen</a:t>
            </a:r>
            <a:r>
              <a:rPr lang="en-US"/>
              <a:t> </a:t>
            </a:r>
            <a:r>
              <a:rPr lang="en-US" err="1"/>
              <a:t>triggeren</a:t>
            </a:r>
            <a:r>
              <a:rPr lang="en-US"/>
              <a:t> om </a:t>
            </a:r>
            <a:r>
              <a:rPr lang="en-US" err="1"/>
              <a:t>na</a:t>
            </a:r>
            <a:r>
              <a:rPr lang="en-US"/>
              <a:t> </a:t>
            </a:r>
            <a:r>
              <a:rPr lang="en-US" err="1"/>
              <a:t>te</a:t>
            </a:r>
            <a:r>
              <a:rPr lang="en-US"/>
              <a:t> </a:t>
            </a:r>
            <a:r>
              <a:rPr lang="en-US" err="1"/>
              <a:t>denken</a:t>
            </a:r>
            <a:r>
              <a:rPr lang="en-US"/>
              <a:t> over wat het </a:t>
            </a:r>
            <a:r>
              <a:rPr lang="en-US" err="1"/>
              <a:t>onderwerp</a:t>
            </a:r>
            <a:r>
              <a:rPr lang="en-US"/>
              <a:t> </a:t>
            </a:r>
            <a:r>
              <a:rPr lang="en-US" err="1"/>
              <a:t>voor</a:t>
            </a:r>
            <a:r>
              <a:rPr lang="en-US"/>
              <a:t> hen </a:t>
            </a:r>
            <a:r>
              <a:rPr lang="en-US" err="1"/>
              <a:t>zou</a:t>
            </a:r>
            <a:r>
              <a:rPr lang="en-US"/>
              <a:t> </a:t>
            </a:r>
            <a:r>
              <a:rPr lang="en-US" err="1"/>
              <a:t>kunnen</a:t>
            </a:r>
            <a:r>
              <a:rPr lang="en-US"/>
              <a:t> </a:t>
            </a:r>
            <a:r>
              <a:rPr lang="en-US" err="1"/>
              <a:t>betekenen</a:t>
            </a:r>
            <a:r>
              <a:rPr lang="en-US"/>
              <a:t>, nu </a:t>
            </a:r>
            <a:r>
              <a:rPr lang="en-US" err="1"/>
              <a:t>en</a:t>
            </a:r>
            <a:r>
              <a:rPr lang="en-US"/>
              <a:t> in de </a:t>
            </a:r>
            <a:r>
              <a:rPr lang="en-US" err="1"/>
              <a:t>toekomst</a:t>
            </a:r>
            <a:r>
              <a:rPr lang="en-US"/>
              <a:t>. De </a:t>
            </a:r>
            <a:r>
              <a:rPr lang="en-US" err="1"/>
              <a:t>organisatoren</a:t>
            </a:r>
            <a:r>
              <a:rPr lang="en-US"/>
              <a:t> </a:t>
            </a:r>
            <a:r>
              <a:rPr lang="en-US" err="1"/>
              <a:t>willen</a:t>
            </a:r>
            <a:r>
              <a:rPr lang="en-US"/>
              <a:t> </a:t>
            </a:r>
            <a:r>
              <a:rPr lang="en-US" err="1"/>
              <a:t>dus</a:t>
            </a:r>
            <a:r>
              <a:rPr lang="en-US"/>
              <a:t> </a:t>
            </a:r>
            <a:r>
              <a:rPr lang="en-US" err="1"/>
              <a:t>verder</a:t>
            </a:r>
            <a:r>
              <a:rPr lang="en-US"/>
              <a:t> </a:t>
            </a:r>
            <a:r>
              <a:rPr lang="en-US" err="1"/>
              <a:t>gaan</a:t>
            </a:r>
            <a:r>
              <a:rPr lang="en-US"/>
              <a:t> dan </a:t>
            </a:r>
            <a:r>
              <a:rPr lang="en-US" err="1"/>
              <a:t>kennisdeling</a:t>
            </a:r>
            <a:r>
              <a:rPr lang="en-US"/>
              <a:t>: ze </a:t>
            </a:r>
            <a:r>
              <a:rPr lang="en-US" err="1"/>
              <a:t>steken</a:t>
            </a:r>
            <a:r>
              <a:rPr lang="en-US"/>
              <a:t> er </a:t>
            </a:r>
            <a:r>
              <a:rPr lang="en-US" err="1"/>
              <a:t>graag</a:t>
            </a:r>
            <a:r>
              <a:rPr lang="en-US"/>
              <a:t> </a:t>
            </a:r>
            <a:r>
              <a:rPr lang="en-US" err="1"/>
              <a:t>een</a:t>
            </a:r>
            <a:r>
              <a:rPr lang="en-US"/>
              <a:t> ‘wat </a:t>
            </a:r>
            <a:r>
              <a:rPr lang="en-US" err="1"/>
              <a:t>als</a:t>
            </a:r>
            <a:r>
              <a:rPr lang="en-US"/>
              <a:t>-reflex’ in. Er is </a:t>
            </a:r>
            <a:r>
              <a:rPr lang="en-US" err="1"/>
              <a:t>een</a:t>
            </a:r>
            <a:r>
              <a:rPr lang="en-US"/>
              <a:t> </a:t>
            </a:r>
            <a:r>
              <a:rPr lang="en-US" err="1"/>
              <a:t>veelheid</a:t>
            </a:r>
            <a:r>
              <a:rPr lang="en-US"/>
              <a:t> </a:t>
            </a:r>
            <a:r>
              <a:rPr lang="en-US" err="1"/>
              <a:t>aan</a:t>
            </a:r>
            <a:r>
              <a:rPr lang="en-US"/>
              <a:t> </a:t>
            </a:r>
            <a:r>
              <a:rPr lang="en-US" err="1"/>
              <a:t>thema’s</a:t>
            </a:r>
            <a:r>
              <a:rPr lang="en-US"/>
              <a:t> die </a:t>
            </a:r>
            <a:r>
              <a:rPr lang="en-US" err="1"/>
              <a:t>aan</a:t>
            </a:r>
            <a:r>
              <a:rPr lang="en-US"/>
              <a:t> bod </a:t>
            </a:r>
            <a:r>
              <a:rPr lang="en-US" err="1"/>
              <a:t>komen</a:t>
            </a:r>
            <a:r>
              <a:rPr lang="en-US"/>
              <a:t>: </a:t>
            </a:r>
            <a:r>
              <a:rPr lang="en-US" err="1"/>
              <a:t>inclusieve</a:t>
            </a:r>
            <a:r>
              <a:rPr lang="en-US"/>
              <a:t> </a:t>
            </a:r>
            <a:r>
              <a:rPr lang="en-US" err="1"/>
              <a:t>arbeidsmarkt</a:t>
            </a:r>
            <a:r>
              <a:rPr lang="en-US"/>
              <a:t>, </a:t>
            </a:r>
            <a:r>
              <a:rPr lang="en-US" err="1"/>
              <a:t>sociale</a:t>
            </a:r>
            <a:r>
              <a:rPr lang="en-US"/>
              <a:t> </a:t>
            </a:r>
            <a:r>
              <a:rPr lang="en-US" err="1"/>
              <a:t>innovatie</a:t>
            </a:r>
            <a:r>
              <a:rPr lang="en-US"/>
              <a:t>, tools </a:t>
            </a:r>
            <a:r>
              <a:rPr lang="en-US" err="1"/>
              <a:t>en</a:t>
            </a:r>
            <a:r>
              <a:rPr lang="en-US"/>
              <a:t> </a:t>
            </a:r>
            <a:r>
              <a:rPr lang="en-US" err="1"/>
              <a:t>applicaties</a:t>
            </a:r>
            <a:r>
              <a:rPr lang="en-US"/>
              <a:t> (HR-tech), </a:t>
            </a:r>
            <a:r>
              <a:rPr lang="en-US" err="1"/>
              <a:t>arbeidsmarktorganisatie</a:t>
            </a:r>
            <a:r>
              <a:rPr lang="en-US"/>
              <a:t>, </a:t>
            </a:r>
            <a:r>
              <a:rPr lang="en-US" err="1"/>
              <a:t>arbeidsorganisatie</a:t>
            </a:r>
            <a:r>
              <a:rPr lang="en-US"/>
              <a:t>, skills &amp; </a:t>
            </a:r>
            <a:r>
              <a:rPr lang="en-US" err="1"/>
              <a:t>ontwikkeling</a:t>
            </a:r>
            <a:r>
              <a:rPr lang="en-US"/>
              <a:t>, analyses &amp; </a:t>
            </a:r>
            <a:r>
              <a:rPr lang="en-US" err="1"/>
              <a:t>onderzoek</a:t>
            </a:r>
            <a:r>
              <a:rPr lang="en-US"/>
              <a:t>, ...</a:t>
            </a:r>
            <a:endParaRPr lang="en-US">
              <a:cs typeface="Calibri"/>
            </a:endParaRPr>
          </a:p>
          <a:p>
            <a:br>
              <a:rPr lang="en-US"/>
            </a:br>
            <a:endParaRPr lang="en-US"/>
          </a:p>
          <a:p>
            <a:r>
              <a:rPr lang="en-US"/>
              <a:t>De </a:t>
            </a:r>
            <a:r>
              <a:rPr lang="en-US" err="1"/>
              <a:t>ideale</a:t>
            </a:r>
            <a:r>
              <a:rPr lang="en-US"/>
              <a:t> </a:t>
            </a:r>
            <a:r>
              <a:rPr lang="en-US" err="1"/>
              <a:t>spreker</a:t>
            </a:r>
            <a:r>
              <a:rPr lang="en-US"/>
              <a:t> </a:t>
            </a:r>
            <a:r>
              <a:rPr lang="en-US" err="1"/>
              <a:t>heeft</a:t>
            </a:r>
            <a:r>
              <a:rPr lang="en-US"/>
              <a:t> </a:t>
            </a:r>
            <a:r>
              <a:rPr lang="en-US" err="1"/>
              <a:t>een</a:t>
            </a:r>
            <a:r>
              <a:rPr lang="en-US"/>
              <a:t> </a:t>
            </a:r>
            <a:r>
              <a:rPr lang="en-US" err="1"/>
              <a:t>uniek</a:t>
            </a:r>
            <a:r>
              <a:rPr lang="en-US"/>
              <a:t> project, product, </a:t>
            </a:r>
            <a:r>
              <a:rPr lang="en-US" err="1"/>
              <a:t>dienst</a:t>
            </a:r>
            <a:r>
              <a:rPr lang="en-US"/>
              <a:t>, </a:t>
            </a:r>
            <a:r>
              <a:rPr lang="en-US" err="1"/>
              <a:t>onderzoek</a:t>
            </a:r>
            <a:r>
              <a:rPr lang="en-US"/>
              <a:t> of </a:t>
            </a:r>
            <a:r>
              <a:rPr lang="en-US" err="1"/>
              <a:t>visie</a:t>
            </a:r>
            <a:r>
              <a:rPr lang="en-US"/>
              <a:t> op de </a:t>
            </a:r>
            <a:r>
              <a:rPr lang="en-US" err="1"/>
              <a:t>toekomst</a:t>
            </a:r>
            <a:r>
              <a:rPr lang="en-US"/>
              <a:t> van de </a:t>
            </a:r>
            <a:r>
              <a:rPr lang="en-US" err="1"/>
              <a:t>arbeidsmarkt</a:t>
            </a:r>
            <a:r>
              <a:rPr lang="en-US"/>
              <a:t> of is </a:t>
            </a:r>
            <a:r>
              <a:rPr lang="en-US" err="1"/>
              <a:t>iemand</a:t>
            </a:r>
            <a:r>
              <a:rPr lang="en-US"/>
              <a:t> met </a:t>
            </a:r>
            <a:r>
              <a:rPr lang="en-US" err="1"/>
              <a:t>holistische</a:t>
            </a:r>
            <a:r>
              <a:rPr lang="en-US"/>
              <a:t> </a:t>
            </a:r>
            <a:r>
              <a:rPr lang="en-US" err="1"/>
              <a:t>ideeën</a:t>
            </a:r>
            <a:r>
              <a:rPr lang="en-US"/>
              <a:t>, die </a:t>
            </a:r>
            <a:r>
              <a:rPr lang="en-US" err="1"/>
              <a:t>nadenkt</a:t>
            </a:r>
            <a:r>
              <a:rPr lang="en-US"/>
              <a:t> over </a:t>
            </a:r>
            <a:r>
              <a:rPr lang="en-US" err="1"/>
              <a:t>zijn</a:t>
            </a:r>
            <a:r>
              <a:rPr lang="en-US"/>
              <a:t> </a:t>
            </a:r>
            <a:r>
              <a:rPr lang="en-US" err="1"/>
              <a:t>domein</a:t>
            </a:r>
            <a:r>
              <a:rPr lang="en-US"/>
              <a:t> in </a:t>
            </a:r>
            <a:r>
              <a:rPr lang="en-US" err="1"/>
              <a:t>een</a:t>
            </a:r>
            <a:r>
              <a:rPr lang="en-US"/>
              <a:t> breed </a:t>
            </a:r>
            <a:r>
              <a:rPr lang="en-US" err="1"/>
              <a:t>kader</a:t>
            </a:r>
            <a:r>
              <a:rPr lang="en-US"/>
              <a:t> van </a:t>
            </a:r>
            <a:r>
              <a:rPr lang="en-US" err="1"/>
              <a:t>maatschappelijke</a:t>
            </a:r>
            <a:r>
              <a:rPr lang="en-US"/>
              <a:t> </a:t>
            </a:r>
            <a:r>
              <a:rPr lang="en-US" err="1"/>
              <a:t>systemen</a:t>
            </a:r>
            <a:r>
              <a:rPr lang="en-US"/>
              <a:t>. </a:t>
            </a:r>
            <a:r>
              <a:rPr lang="en-US" err="1"/>
              <a:t>Iemand</a:t>
            </a:r>
            <a:r>
              <a:rPr lang="en-US"/>
              <a:t> </a:t>
            </a:r>
            <a:r>
              <a:rPr lang="en-US" err="1"/>
              <a:t>voor</a:t>
            </a:r>
            <a:r>
              <a:rPr lang="en-US"/>
              <a:t> </a:t>
            </a:r>
            <a:r>
              <a:rPr lang="en-US" err="1"/>
              <a:t>wie</a:t>
            </a:r>
            <a:r>
              <a:rPr lang="en-US"/>
              <a:t> </a:t>
            </a:r>
            <a:r>
              <a:rPr lang="en-US" err="1"/>
              <a:t>zijn</a:t>
            </a:r>
            <a:r>
              <a:rPr lang="en-US"/>
              <a:t> </a:t>
            </a:r>
            <a:r>
              <a:rPr lang="en-US" err="1"/>
              <a:t>domein</a:t>
            </a:r>
            <a:r>
              <a:rPr lang="en-US"/>
              <a:t> </a:t>
            </a:r>
            <a:r>
              <a:rPr lang="en-US" err="1"/>
              <a:t>verder</a:t>
            </a:r>
            <a:r>
              <a:rPr lang="en-US"/>
              <a:t> </a:t>
            </a:r>
            <a:r>
              <a:rPr lang="en-US" err="1"/>
              <a:t>gaat</a:t>
            </a:r>
            <a:r>
              <a:rPr lang="en-US"/>
              <a:t> dan hoe </a:t>
            </a:r>
            <a:r>
              <a:rPr lang="en-US" err="1"/>
              <a:t>dit</a:t>
            </a:r>
            <a:r>
              <a:rPr lang="en-US"/>
              <a:t> </a:t>
            </a:r>
            <a:r>
              <a:rPr lang="en-US" err="1"/>
              <a:t>meestal</a:t>
            </a:r>
            <a:r>
              <a:rPr lang="en-US"/>
              <a:t> </a:t>
            </a:r>
            <a:r>
              <a:rPr lang="en-US" err="1"/>
              <a:t>gekadreerd</a:t>
            </a:r>
            <a:r>
              <a:rPr lang="en-US"/>
              <a:t> </a:t>
            </a:r>
            <a:r>
              <a:rPr lang="en-US" err="1"/>
              <a:t>wordt</a:t>
            </a:r>
            <a:r>
              <a:rPr lang="en-US"/>
              <a:t>. </a:t>
            </a:r>
            <a:endParaRPr lang="en-US">
              <a:cs typeface="Calibri"/>
            </a:endParaRPr>
          </a:p>
          <a:p>
            <a:br>
              <a:rPr lang="en-US"/>
            </a:br>
            <a:endParaRPr lang="en-US"/>
          </a:p>
          <a:p>
            <a:r>
              <a:rPr lang="en-US"/>
              <a:t>De </a:t>
            </a:r>
            <a:r>
              <a:rPr lang="en-US" err="1"/>
              <a:t>deelnemers</a:t>
            </a:r>
            <a:r>
              <a:rPr lang="en-US"/>
              <a:t> </a:t>
            </a:r>
            <a:r>
              <a:rPr lang="en-US" err="1"/>
              <a:t>aan</a:t>
            </a:r>
            <a:r>
              <a:rPr lang="en-US"/>
              <a:t> events van de Work out Room </a:t>
            </a:r>
            <a:r>
              <a:rPr lang="en-US" err="1"/>
              <a:t>zijn</a:t>
            </a:r>
            <a:r>
              <a:rPr lang="en-US"/>
              <a:t> </a:t>
            </a:r>
            <a:r>
              <a:rPr lang="en-US" err="1"/>
              <a:t>een</a:t>
            </a:r>
            <a:r>
              <a:rPr lang="en-US"/>
              <a:t> breed </a:t>
            </a:r>
            <a:r>
              <a:rPr lang="en-US" err="1"/>
              <a:t>netwerk</a:t>
            </a:r>
            <a:r>
              <a:rPr lang="en-US"/>
              <a:t> van </a:t>
            </a:r>
            <a:r>
              <a:rPr lang="en-US" err="1"/>
              <a:t>hr</a:t>
            </a:r>
            <a:r>
              <a:rPr lang="en-US"/>
              <a:t>-professionals, </a:t>
            </a:r>
            <a:r>
              <a:rPr lang="en-US" err="1"/>
              <a:t>beleidsmakers</a:t>
            </a:r>
            <a:r>
              <a:rPr lang="en-US"/>
              <a:t>, coaches, start-ups, </a:t>
            </a:r>
            <a:r>
              <a:rPr lang="en-US" err="1"/>
              <a:t>werkgevers</a:t>
            </a:r>
            <a:r>
              <a:rPr lang="en-US"/>
              <a:t>, VDAB-</a:t>
            </a:r>
            <a:r>
              <a:rPr lang="en-US" err="1"/>
              <a:t>medewerkers</a:t>
            </a:r>
            <a:r>
              <a:rPr lang="en-US"/>
              <a:t>, </a:t>
            </a:r>
            <a:r>
              <a:rPr lang="en-US" err="1"/>
              <a:t>ngo’s</a:t>
            </a:r>
            <a:r>
              <a:rPr lang="en-US"/>
              <a:t>, </a:t>
            </a:r>
            <a:r>
              <a:rPr lang="en-US" err="1"/>
              <a:t>ondernemers</a:t>
            </a:r>
            <a:r>
              <a:rPr lang="en-US"/>
              <a:t>, </a:t>
            </a:r>
            <a:r>
              <a:rPr lang="en-US" err="1"/>
              <a:t>werkgeversvertegenwoordigers</a:t>
            </a:r>
            <a:r>
              <a:rPr lang="en-US"/>
              <a:t>, </a:t>
            </a:r>
            <a:r>
              <a:rPr lang="en-US" err="1"/>
              <a:t>vakbonden</a:t>
            </a:r>
            <a:r>
              <a:rPr lang="en-US"/>
              <a:t>, </a:t>
            </a:r>
            <a:r>
              <a:rPr lang="en-US" err="1"/>
              <a:t>middenveldorganisaties</a:t>
            </a:r>
            <a:r>
              <a:rPr lang="en-US"/>
              <a:t> </a:t>
            </a:r>
            <a:r>
              <a:rPr lang="en-US" err="1"/>
              <a:t>en</a:t>
            </a:r>
            <a:r>
              <a:rPr lang="en-US"/>
              <a:t> </a:t>
            </a:r>
            <a:r>
              <a:rPr lang="en-US" err="1"/>
              <a:t>werkzoekenden</a:t>
            </a:r>
            <a:r>
              <a:rPr lang="en-US"/>
              <a:t>. </a:t>
            </a:r>
            <a:r>
              <a:rPr lang="en-US" err="1"/>
              <a:t>Iedereen</a:t>
            </a:r>
            <a:r>
              <a:rPr lang="en-US"/>
              <a:t> met interesse in de </a:t>
            </a:r>
            <a:r>
              <a:rPr lang="en-US" err="1"/>
              <a:t>toekomst</a:t>
            </a:r>
            <a:r>
              <a:rPr lang="en-US"/>
              <a:t> van </a:t>
            </a:r>
            <a:r>
              <a:rPr lang="en-US" err="1"/>
              <a:t>werk</a:t>
            </a:r>
            <a:r>
              <a:rPr lang="en-US"/>
              <a:t>.</a:t>
            </a:r>
            <a:endParaRPr lang="en-US">
              <a:cs typeface="Calibri"/>
            </a:endParaRPr>
          </a:p>
          <a:p>
            <a:br>
              <a:rPr lang="en-US"/>
            </a:br>
            <a:endParaRPr lang="en-US"/>
          </a:p>
          <a:p>
            <a:r>
              <a:rPr lang="en-US"/>
              <a:t>Voor </a:t>
            </a:r>
            <a:r>
              <a:rPr lang="en-US" err="1"/>
              <a:t>meer</a:t>
            </a:r>
            <a:r>
              <a:rPr lang="en-US"/>
              <a:t> info </a:t>
            </a:r>
            <a:r>
              <a:rPr lang="en-US" err="1"/>
              <a:t>en</a:t>
            </a:r>
            <a:r>
              <a:rPr lang="en-US"/>
              <a:t> om </a:t>
            </a:r>
            <a:r>
              <a:rPr lang="en-US" err="1"/>
              <a:t>tweemaandelijks</a:t>
            </a:r>
            <a:r>
              <a:rPr lang="en-US"/>
              <a:t> het </a:t>
            </a:r>
            <a:r>
              <a:rPr lang="en-US" err="1"/>
              <a:t>overzicht</a:t>
            </a:r>
            <a:r>
              <a:rPr lang="en-US"/>
              <a:t> </a:t>
            </a:r>
            <a:r>
              <a:rPr lang="en-US" err="1"/>
              <a:t>te</a:t>
            </a:r>
            <a:r>
              <a:rPr lang="en-US"/>
              <a:t> </a:t>
            </a:r>
            <a:r>
              <a:rPr lang="en-US" err="1"/>
              <a:t>krijgen</a:t>
            </a:r>
            <a:r>
              <a:rPr lang="en-US"/>
              <a:t> van </a:t>
            </a:r>
            <a:r>
              <a:rPr lang="en-US" err="1"/>
              <a:t>nieuwe</a:t>
            </a:r>
            <a:r>
              <a:rPr lang="en-US"/>
              <a:t> events: </a:t>
            </a:r>
            <a:r>
              <a:rPr lang="en-US">
                <a:hlinkClick r:id="rId3"/>
              </a:rPr>
              <a:t>www.vdab.be/workoutroom</a:t>
            </a:r>
            <a:endParaRPr lang="en-US"/>
          </a:p>
          <a:p>
            <a:br>
              <a:rPr lang="en-US"/>
            </a:br>
            <a:endParaRPr lang="en-US"/>
          </a:p>
        </p:txBody>
      </p:sp>
      <p:sp>
        <p:nvSpPr>
          <p:cNvPr id="4" name="Slide Number Placeholder 3"/>
          <p:cNvSpPr>
            <a:spLocks noGrp="1"/>
          </p:cNvSpPr>
          <p:nvPr>
            <p:ph type="sldNum" sz="quarter" idx="5"/>
          </p:nvPr>
        </p:nvSpPr>
        <p:spPr/>
        <p:txBody>
          <a:bodyPr/>
          <a:lstStyle/>
          <a:p>
            <a:fld id="{A15A0D9C-0CD0-4097-81EC-9B83965EC080}" type="slidenum">
              <a:rPr lang="nl-BE" smtClean="0"/>
              <a:pPr/>
              <a:t>5</a:t>
            </a:fld>
            <a:endParaRPr lang="nl-BE"/>
          </a:p>
        </p:txBody>
      </p:sp>
    </p:spTree>
    <p:extLst>
      <p:ext uri="{BB962C8B-B14F-4D97-AF65-F5344CB8AC3E}">
        <p14:creationId xmlns:p14="http://schemas.microsoft.com/office/powerpoint/2010/main" val="3450801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b="1"/>
              <a:t>Perceel 1: </a:t>
            </a:r>
            <a:r>
              <a:rPr lang="nl-BE"/>
              <a:t>Job </a:t>
            </a:r>
            <a:r>
              <a:rPr lang="nl-BE" err="1"/>
              <a:t>redesign</a:t>
            </a:r>
            <a:r>
              <a:rPr lang="nl-BE"/>
              <a:t> trajecten (individueel en in groep): deze trajecten impliceren aanpassingen op professioneel gebied, dankzij dewelke een bestaand team of individu zich ten volle kan ontplooien op de werkvloer, zonder dat het nodig is om taken uit het takenpakket te schrappen, maar door deze te herverdelen binnen een team, afdeling of entiteit. Zo zetten we in op het duurzaam aan de slag houden van iedereen en worden takenpakketten in lijn gebracht met de organisatiedoelstellingen. </a:t>
            </a:r>
          </a:p>
          <a:p>
            <a:pPr marL="171450" indent="-171450">
              <a:buFontTx/>
              <a:buChar char="-"/>
            </a:pPr>
            <a:r>
              <a:rPr lang="nl-BE" b="1"/>
              <a:t>Perceel 2</a:t>
            </a:r>
            <a:r>
              <a:rPr lang="nl-BE"/>
              <a:t> opleiding ‘train de trainer’: Deze opleidingen moeten de mogelijkheid bieden kennis op te bouwen en methodieken van (inclusief) job </a:t>
            </a:r>
            <a:r>
              <a:rPr lang="nl-BE" err="1"/>
              <a:t>redesign</a:t>
            </a:r>
            <a:r>
              <a:rPr lang="nl-BE"/>
              <a:t> aan te leren waarmee de entiteiten aan de slag kunnen. Dit kan maximaal in groepen voor 10 deelnemers georganiseerd worden. De opleiding kent een deel fysiek in groep en een opvolging digitaal meer op individuele basis. En betreft een kennis-luik (fysieke sessie), een praktijkluik (aan de slag met een case en opvolging individueel) en een uitwisselingsluik (in groep) inclusief digitale cursus. </a:t>
            </a:r>
          </a:p>
          <a:p>
            <a:pPr marL="171450" indent="-171450">
              <a:buFontTx/>
              <a:buChar char="-"/>
            </a:pPr>
            <a:r>
              <a:rPr lang="nl-BE" b="1"/>
              <a:t>Perceel 3:</a:t>
            </a:r>
            <a:r>
              <a:rPr lang="nl-BE"/>
              <a:t> beleid- en organisatieondersteuning: Er is nood aan een strategische aanpak en ondersteuning van het managementteam en directiecomité wanneer hiermee aan de slag gegaan wordt. HR moet hen kunnen informeren en sensibiliseren over de voordelen van deze aanpak. Ondersteuning hierbij kan aangeboden worden via dit perceel. Om draagvlak te creëren, de juiste informatie over te brengen en voldoende ondersteuning bij de methodieken. Er kan een workshop georganiseerd worden voor het management of via vooronderzoek in kleinere groep bekijken wat de meerwaarde van deze methodiek kunnen zijn.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6</a:t>
            </a:fld>
            <a:endParaRPr lang="nl-BE"/>
          </a:p>
        </p:txBody>
      </p:sp>
    </p:spTree>
    <p:extLst>
      <p:ext uri="{BB962C8B-B14F-4D97-AF65-F5344CB8AC3E}">
        <p14:creationId xmlns:p14="http://schemas.microsoft.com/office/powerpoint/2010/main" val="3375911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r>
              <a:rPr lang="nl-BE"/>
              <a:t>Hallo allemaal, ik ben Dorien Vanhercke en vertegenwoordig hier vandaag het Team Loopbaan en Welzijn bij AgO </a:t>
            </a:r>
          </a:p>
          <a:p>
            <a:r>
              <a:rPr lang="nl-BE"/>
              <a:t>Dat onder andere de dienstverlening rond loopbanen voor jullie verzorgt.</a:t>
            </a:r>
          </a:p>
          <a:p>
            <a:endParaRPr lang="nl-BE"/>
          </a:p>
          <a:p>
            <a:endParaRPr lang="nl-BE"/>
          </a:p>
          <a:p>
            <a:endParaRPr lang="nl-BE"/>
          </a:p>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7</a:t>
            </a:fld>
            <a:endParaRPr lang="nl-B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BE" sz="1200">
                <a:solidFill>
                  <a:srgbClr val="333332"/>
                </a:solidFill>
                <a:effectLst/>
                <a:latin typeface="inherit"/>
                <a:ea typeface="Times New Roman" panose="02020603050405020304" pitchFamily="18" charset="0"/>
                <a:cs typeface="Arial" panose="020B0604020202020204" pitchFamily="34" charset="0"/>
              </a:rPr>
              <a:t>Om als organisatie van toekomstige uitdagingen en veranderingen een succesverhaal te kunnen maken is het in het belang van die organisatie om de talenten die mee bouwen aan deze organisatiedoelstellingen te behouden en de kans te geven om verder te ontwikkelen.</a:t>
            </a:r>
          </a:p>
          <a:p>
            <a:pPr fontAlgn="base"/>
            <a:endParaRPr lang="nl-BE" sz="1200">
              <a:solidFill>
                <a:srgbClr val="333332"/>
              </a:solidFill>
              <a:effectLst/>
              <a:latin typeface="inherit"/>
              <a:ea typeface="Times New Roman" panose="02020603050405020304" pitchFamily="18" charset="0"/>
              <a:cs typeface="Arial" panose="020B0604020202020204" pitchFamily="34" charset="0"/>
            </a:endParaRPr>
          </a:p>
          <a:p>
            <a:pPr fontAlgn="base"/>
            <a:r>
              <a:rPr lang="nl-BE" sz="1200">
                <a:solidFill>
                  <a:srgbClr val="333332"/>
                </a:solidFill>
                <a:effectLst/>
                <a:latin typeface="inherit"/>
                <a:ea typeface="Times New Roman" panose="02020603050405020304" pitchFamily="18" charset="0"/>
                <a:cs typeface="Arial" panose="020B0604020202020204" pitchFamily="34" charset="0"/>
              </a:rPr>
              <a:t>Om zowel het belang van de organisatie als het belang van de medewerker en zijn loopbaan met elkaar te verbinden is er idealiter een visie, strategie en beleid hierrond, en dit is waar Talentmanagement voor staat. </a:t>
            </a:r>
          </a:p>
          <a:p>
            <a:pPr fontAlgn="base"/>
            <a:endParaRPr lang="nl-BE" sz="1200">
              <a:solidFill>
                <a:srgbClr val="333332"/>
              </a:solidFill>
              <a:effectLst/>
              <a:latin typeface="inherit"/>
              <a:ea typeface="Times New Roman" panose="02020603050405020304" pitchFamily="18" charset="0"/>
              <a:cs typeface="Arial" panose="020B0604020202020204" pitchFamily="34" charset="0"/>
            </a:endParaRPr>
          </a:p>
          <a:p>
            <a:pPr fontAlgn="base"/>
            <a:r>
              <a:rPr lang="nl-BE" sz="1200">
                <a:solidFill>
                  <a:srgbClr val="333332"/>
                </a:solidFill>
                <a:effectLst/>
                <a:latin typeface="inherit"/>
                <a:ea typeface="Times New Roman" panose="02020603050405020304" pitchFamily="18" charset="0"/>
                <a:cs typeface="Arial" panose="020B0604020202020204" pitchFamily="34" charset="0"/>
              </a:rPr>
              <a:t>Met talentmanagement bouw je als organisatie samen met je medewerkers op een </a:t>
            </a:r>
            <a:r>
              <a:rPr lang="nl-BE" sz="1200" err="1">
                <a:solidFill>
                  <a:srgbClr val="333332"/>
                </a:solidFill>
                <a:effectLst/>
                <a:latin typeface="inherit"/>
                <a:ea typeface="Times New Roman" panose="02020603050405020304" pitchFamily="18" charset="0"/>
                <a:cs typeface="Arial" panose="020B0604020202020204" pitchFamily="34" charset="0"/>
              </a:rPr>
              <a:t>pro-actieve</a:t>
            </a:r>
            <a:r>
              <a:rPr lang="nl-BE" sz="1200">
                <a:solidFill>
                  <a:srgbClr val="333332"/>
                </a:solidFill>
                <a:effectLst/>
                <a:latin typeface="inherit"/>
                <a:ea typeface="Times New Roman" panose="02020603050405020304" pitchFamily="18" charset="0"/>
                <a:cs typeface="Arial" panose="020B0604020202020204" pitchFamily="34" charset="0"/>
              </a:rPr>
              <a:t>, duurzame en toekomstgerichte manier aan inzetbaarheid en welzijn, wat zich opnieuw vertaalt in sterke resultaten voor de organisatie.</a:t>
            </a:r>
          </a:p>
          <a:p>
            <a:pPr fontAlgn="base"/>
            <a:endParaRPr lang="nl-BE" sz="1200">
              <a:solidFill>
                <a:srgbClr val="333332"/>
              </a:solidFill>
              <a:effectLst/>
              <a:latin typeface="inherit"/>
              <a:ea typeface="Times New Roman" panose="02020603050405020304" pitchFamily="18" charset="0"/>
              <a:cs typeface="Arial" panose="020B0604020202020204" pitchFamily="34" charset="0"/>
            </a:endParaRPr>
          </a:p>
          <a:p>
            <a:pPr fontAlgn="base"/>
            <a:r>
              <a:rPr lang="nl-BE" sz="1200">
                <a:solidFill>
                  <a:srgbClr val="333332"/>
                </a:solidFill>
                <a:effectLst/>
                <a:latin typeface="inherit"/>
                <a:ea typeface="Times New Roman" panose="02020603050405020304" pitchFamily="18" charset="0"/>
                <a:cs typeface="Arial" panose="020B0604020202020204" pitchFamily="34" charset="0"/>
              </a:rPr>
              <a:t>Desondanks kunnen er zich situaties voordoen waarbij de veerkracht en inzetbaarheid van de medewerker onder druk komt te staan. Denk bv aan:</a:t>
            </a:r>
          </a:p>
          <a:p>
            <a:pPr fontAlgn="base"/>
            <a:endParaRPr lang="nl-BE" sz="1200">
              <a:solidFill>
                <a:srgbClr val="333332"/>
              </a:solidFill>
              <a:effectLst/>
              <a:latin typeface="inherit"/>
              <a:ea typeface="Times New Roman" panose="02020603050405020304" pitchFamily="18" charset="0"/>
              <a:cs typeface="Arial" panose="020B0604020202020204" pitchFamily="34" charset="0"/>
            </a:endParaRPr>
          </a:p>
          <a:p>
            <a:pPr marL="285750" indent="-285750" fontAlgn="base">
              <a:buFont typeface="Arial" panose="020B0604020202020204" pitchFamily="34" charset="0"/>
              <a:buChar char="•"/>
            </a:pPr>
            <a:r>
              <a:rPr lang="nl-BE" sz="1200">
                <a:solidFill>
                  <a:srgbClr val="333332"/>
                </a:solidFill>
                <a:effectLst/>
                <a:latin typeface="inherit"/>
                <a:ea typeface="Times New Roman" panose="02020603050405020304" pitchFamily="18" charset="0"/>
                <a:cs typeface="Arial" panose="020B0604020202020204" pitchFamily="34" charset="0"/>
              </a:rPr>
              <a:t>Een </a:t>
            </a:r>
            <a:r>
              <a:rPr lang="nl-BE" sz="1200" err="1">
                <a:solidFill>
                  <a:srgbClr val="333332"/>
                </a:solidFill>
                <a:effectLst/>
                <a:latin typeface="inherit"/>
                <a:ea typeface="Times New Roman" panose="02020603050405020304" pitchFamily="18" charset="0"/>
                <a:cs typeface="Arial" panose="020B0604020202020204" pitchFamily="34" charset="0"/>
              </a:rPr>
              <a:t>herorganisatie</a:t>
            </a:r>
            <a:r>
              <a:rPr lang="nl-BE" sz="1200">
                <a:solidFill>
                  <a:srgbClr val="333332"/>
                </a:solidFill>
                <a:effectLst/>
                <a:latin typeface="inherit"/>
                <a:ea typeface="Times New Roman" panose="02020603050405020304" pitchFamily="18" charset="0"/>
                <a:cs typeface="Arial" panose="020B0604020202020204" pitchFamily="34" charset="0"/>
              </a:rPr>
              <a:t> waarbij een functie zal ophouden te bestaan: hoe ga je je medewerkers die deze functie vandaag de dag uitoefenen voorbereiden op een andere toekomst?</a:t>
            </a:r>
          </a:p>
          <a:p>
            <a:pPr marL="285750" indent="-285750" fontAlgn="base">
              <a:buFont typeface="Arial" panose="020B0604020202020204" pitchFamily="34" charset="0"/>
              <a:buChar char="•"/>
            </a:pPr>
            <a:r>
              <a:rPr lang="nl-BE" sz="1200">
                <a:solidFill>
                  <a:srgbClr val="333332"/>
                </a:solidFill>
                <a:effectLst/>
                <a:latin typeface="inherit"/>
                <a:ea typeface="Times New Roman" panose="02020603050405020304" pitchFamily="18" charset="0"/>
                <a:cs typeface="Arial" panose="020B0604020202020204" pitchFamily="34" charset="0"/>
              </a:rPr>
              <a:t>Een medewerker die omwille van bv. medische redenen zijn huidige functie nooit meer te volle zal kunnen opnemen, hoe ga je daarmee om?</a:t>
            </a:r>
          </a:p>
          <a:p>
            <a:pPr marL="285750" indent="-285750" fontAlgn="base">
              <a:buFont typeface="Arial" panose="020B0604020202020204" pitchFamily="34" charset="0"/>
              <a:buChar char="•"/>
            </a:pPr>
            <a:r>
              <a:rPr lang="nl-BE" sz="1200">
                <a:solidFill>
                  <a:srgbClr val="333332"/>
                </a:solidFill>
                <a:effectLst/>
                <a:latin typeface="inherit"/>
                <a:ea typeface="Times New Roman" panose="02020603050405020304" pitchFamily="18" charset="0"/>
                <a:cs typeface="Arial" panose="020B0604020202020204" pitchFamily="34" charset="0"/>
              </a:rPr>
              <a:t>Er dringt zich een extra opdracht voor je organisatie aan, hoe kan je laagdrempelig het potentieel binnen je organisatie hiervoor aantrekken? </a:t>
            </a:r>
          </a:p>
          <a:p>
            <a:pPr marL="285750" indent="-285750" fontAlgn="base">
              <a:buFont typeface="Arial" panose="020B0604020202020204" pitchFamily="34" charset="0"/>
              <a:buChar char="•"/>
            </a:pPr>
            <a:r>
              <a:rPr lang="nl-BE" sz="1200">
                <a:solidFill>
                  <a:srgbClr val="333332"/>
                </a:solidFill>
                <a:effectLst/>
                <a:latin typeface="inherit"/>
                <a:ea typeface="Times New Roman" panose="02020603050405020304" pitchFamily="18" charset="0"/>
                <a:cs typeface="Arial" panose="020B0604020202020204" pitchFamily="34" charset="0"/>
              </a:rPr>
              <a:t>Een medewerker </a:t>
            </a:r>
            <a:r>
              <a:rPr lang="nl-BE" sz="1200" err="1">
                <a:solidFill>
                  <a:srgbClr val="333332"/>
                </a:solidFill>
                <a:effectLst/>
                <a:latin typeface="inherit"/>
                <a:ea typeface="Times New Roman" panose="02020603050405020304" pitchFamily="18" charset="0"/>
                <a:cs typeface="Arial" panose="020B0604020202020204" pitchFamily="34" charset="0"/>
              </a:rPr>
              <a:t>matcht</a:t>
            </a:r>
            <a:r>
              <a:rPr lang="nl-BE" sz="1200">
                <a:solidFill>
                  <a:srgbClr val="333332"/>
                </a:solidFill>
                <a:effectLst/>
                <a:latin typeface="inherit"/>
                <a:ea typeface="Times New Roman" panose="02020603050405020304" pitchFamily="18" charset="0"/>
                <a:cs typeface="Arial" panose="020B0604020202020204" pitchFamily="34" charset="0"/>
              </a:rPr>
              <a:t> niet meer met de tewerkstellingsmogelijkheden die jouw organisatie aanbiedt, ook niet binnen de bredere Vlaamse overheid, hoe kan je deze warm naar de externe arbeidsmarkt overdragen?</a:t>
            </a:r>
          </a:p>
          <a:p>
            <a:pPr marL="0" indent="0" fontAlgn="base">
              <a:buFont typeface="Arial" panose="020B0604020202020204" pitchFamily="34" charset="0"/>
              <a:buNone/>
            </a:pPr>
            <a:endParaRPr lang="nl-BE" sz="1200">
              <a:solidFill>
                <a:srgbClr val="333332"/>
              </a:solidFill>
              <a:effectLst/>
              <a:latin typeface="inherit"/>
              <a:ea typeface="Times New Roman" panose="02020603050405020304" pitchFamily="18" charset="0"/>
              <a:cs typeface="Arial" panose="020B0604020202020204" pitchFamily="34" charset="0"/>
            </a:endParaRPr>
          </a:p>
          <a:p>
            <a:pPr marL="0" indent="0" fontAlgn="base">
              <a:buFont typeface="Arial" panose="020B0604020202020204" pitchFamily="34" charset="0"/>
              <a:buNone/>
            </a:pPr>
            <a:r>
              <a:rPr lang="nl-BE" sz="1200">
                <a:solidFill>
                  <a:srgbClr val="333332"/>
                </a:solidFill>
                <a:effectLst/>
                <a:latin typeface="inherit"/>
                <a:ea typeface="Times New Roman" panose="02020603050405020304" pitchFamily="18" charset="0"/>
                <a:cs typeface="Arial" panose="020B0604020202020204" pitchFamily="34" charset="0"/>
              </a:rPr>
              <a:t>Om jullie als organisatie bij dit alles te ondersteunen bestaat onze dienstverlening Loopbaan. </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8</a:t>
            </a:fld>
            <a:endParaRPr lang="nl-BE"/>
          </a:p>
        </p:txBody>
      </p:sp>
    </p:spTree>
    <p:extLst>
      <p:ext uri="{BB962C8B-B14F-4D97-AF65-F5344CB8AC3E}">
        <p14:creationId xmlns:p14="http://schemas.microsoft.com/office/powerpoint/2010/main" val="3587933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Om onze dienstverlening helder en overzichtelijk te kaderen hebben we een </a:t>
            </a:r>
            <a:r>
              <a:rPr lang="nl-BE" b="1"/>
              <a:t>webpagina</a:t>
            </a:r>
            <a:r>
              <a:rPr lang="nl-BE"/>
              <a:t> Dienstverlening Loopbaan voor de HR community. Deze zal ik jullie zo meteen tonen.</a:t>
            </a:r>
          </a:p>
          <a:p>
            <a:endParaRPr lang="nl-BE"/>
          </a:p>
          <a:p>
            <a:r>
              <a:rPr lang="nl-BE"/>
              <a:t>Op deze webpagina staat ook onze nieuwe raamovereenkomst van Talentmanagement en daarover zal ik jullie in deel 2 meer vertellen.</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9</a:t>
            </a:fld>
            <a:endParaRPr lang="nl-BE"/>
          </a:p>
        </p:txBody>
      </p:sp>
    </p:spTree>
    <p:extLst>
      <p:ext uri="{BB962C8B-B14F-4D97-AF65-F5344CB8AC3E}">
        <p14:creationId xmlns:p14="http://schemas.microsoft.com/office/powerpoint/2010/main" val="4287933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 starten dus met de webpagina.</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10</a:t>
            </a:fld>
            <a:endParaRPr lang="nl-BE"/>
          </a:p>
        </p:txBody>
      </p:sp>
    </p:spTree>
    <p:extLst>
      <p:ext uri="{BB962C8B-B14F-4D97-AF65-F5344CB8AC3E}">
        <p14:creationId xmlns:p14="http://schemas.microsoft.com/office/powerpoint/2010/main" val="3885809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BE" sz="1800">
                <a:solidFill>
                  <a:srgbClr val="333332"/>
                </a:solidFill>
                <a:effectLst/>
                <a:latin typeface="inherit"/>
                <a:ea typeface="Times New Roman" panose="02020603050405020304" pitchFamily="18" charset="0"/>
                <a:cs typeface="Arial" panose="020B0604020202020204" pitchFamily="34" charset="0"/>
              </a:rPr>
              <a:t>Hier zien jullie een screenshot van de webpagina.</a:t>
            </a:r>
          </a:p>
          <a:p>
            <a:pPr fontAlgn="base"/>
            <a:endParaRPr lang="nl-BE" sz="1800">
              <a:solidFill>
                <a:srgbClr val="333332"/>
              </a:solidFill>
              <a:effectLst/>
              <a:latin typeface="inherit"/>
              <a:ea typeface="Times New Roman" panose="02020603050405020304" pitchFamily="18" charset="0"/>
              <a:cs typeface="Arial" panose="020B0604020202020204" pitchFamily="34" charset="0"/>
            </a:endParaRPr>
          </a:p>
          <a:p>
            <a:pPr fontAlgn="base"/>
            <a:r>
              <a:rPr lang="nl-BE" sz="1800">
                <a:solidFill>
                  <a:srgbClr val="333332"/>
                </a:solidFill>
                <a:effectLst/>
                <a:latin typeface="inherit"/>
                <a:ea typeface="Times New Roman" panose="02020603050405020304" pitchFamily="18" charset="0"/>
                <a:cs typeface="Arial" panose="020B0604020202020204" pitchFamily="34" charset="0"/>
              </a:rPr>
              <a:t>Om jullie na deze presentatie snel naar deze webpagina toe te leiden heb ik alvast de link in deze presentatie geïntegreerd.</a:t>
            </a:r>
          </a:p>
          <a:p>
            <a:pPr fontAlgn="base"/>
            <a:endParaRPr lang="nl-BE" sz="1800">
              <a:solidFill>
                <a:srgbClr val="333332"/>
              </a:solidFill>
              <a:effectLst/>
              <a:latin typeface="inherit"/>
              <a:ea typeface="Times New Roman" panose="02020603050405020304" pitchFamily="18" charset="0"/>
              <a:cs typeface="Arial" panose="020B0604020202020204" pitchFamily="34" charset="0"/>
            </a:endParaRPr>
          </a:p>
          <a:p>
            <a:pPr fontAlgn="base"/>
            <a:r>
              <a:rPr lang="nl-BE" sz="1800">
                <a:solidFill>
                  <a:srgbClr val="333332"/>
                </a:solidFill>
                <a:effectLst/>
                <a:latin typeface="inherit"/>
                <a:ea typeface="Times New Roman" panose="02020603050405020304" pitchFamily="18" charset="0"/>
                <a:cs typeface="Arial" panose="020B0604020202020204" pitchFamily="34" charset="0"/>
              </a:rPr>
              <a:t>Wat kan je zoal hierop terugvinden?</a:t>
            </a:r>
          </a:p>
          <a:p>
            <a:pPr fontAlgn="base"/>
            <a:endParaRPr lang="nl-BE" sz="1800">
              <a:solidFill>
                <a:srgbClr val="333332"/>
              </a:solidFill>
              <a:effectLst/>
              <a:latin typeface="inherit"/>
              <a:ea typeface="Times New Roman" panose="02020603050405020304" pitchFamily="18" charset="0"/>
              <a:cs typeface="Arial" panose="020B0604020202020204" pitchFamily="34" charset="0"/>
            </a:endParaRPr>
          </a:p>
          <a:p>
            <a:pPr fontAlgn="base"/>
            <a:endParaRPr lang="nl-BE" sz="1800">
              <a:solidFill>
                <a:srgbClr val="333332"/>
              </a:solidFill>
              <a:effectLst/>
              <a:latin typeface="inherit"/>
              <a:ea typeface="Times New Roman" panose="02020603050405020304" pitchFamily="18" charset="0"/>
              <a:cs typeface="Arial" panose="020B0604020202020204" pitchFamily="34" charset="0"/>
            </a:endParaRP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11</a:t>
            </a:fld>
            <a:endParaRPr lang="nl-BE"/>
          </a:p>
        </p:txBody>
      </p:sp>
    </p:spTree>
    <p:extLst>
      <p:ext uri="{BB962C8B-B14F-4D97-AF65-F5344CB8AC3E}">
        <p14:creationId xmlns:p14="http://schemas.microsoft.com/office/powerpoint/2010/main" val="26725623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sv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sv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sv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18/04/2023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18/04/2023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iagram_1">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F0F6058-1C43-45BF-838E-0A8A6EC9000D}"/>
              </a:ext>
            </a:extLst>
          </p:cNvPr>
          <p:cNvSpPr/>
          <p:nvPr userDrawn="1"/>
        </p:nvSpPr>
        <p:spPr>
          <a:xfrm>
            <a:off x="371475" y="3143242"/>
            <a:ext cx="1144905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3" name="Ovaal 2">
            <a:extLst>
              <a:ext uri="{FF2B5EF4-FFF2-40B4-BE49-F238E27FC236}">
                <a16:creationId xmlns:a16="http://schemas.microsoft.com/office/drawing/2014/main" id="{46464D7C-E50B-4B40-B1F5-306515F21587}"/>
              </a:ext>
            </a:extLst>
          </p:cNvPr>
          <p:cNvSpPr/>
          <p:nvPr userDrawn="1"/>
        </p:nvSpPr>
        <p:spPr>
          <a:xfrm>
            <a:off x="4534051" y="2564904"/>
            <a:ext cx="3123898" cy="312389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Vrije vorm: vorm 4">
            <a:extLst>
              <a:ext uri="{FF2B5EF4-FFF2-40B4-BE49-F238E27FC236}">
                <a16:creationId xmlns:a16="http://schemas.microsoft.com/office/drawing/2014/main" id="{46D94DE2-C1CB-4AA4-BBB9-8F83AA03DF4B}"/>
              </a:ext>
            </a:extLst>
          </p:cNvPr>
          <p:cNvSpPr/>
          <p:nvPr/>
        </p:nvSpPr>
        <p:spPr>
          <a:xfrm>
            <a:off x="1073150" y="3649934"/>
            <a:ext cx="4366944" cy="1034506"/>
          </a:xfrm>
          <a:custGeom>
            <a:avLst/>
            <a:gdLst>
              <a:gd name="connsiteX0" fmla="*/ 0 w 4366944"/>
              <a:gd name="connsiteY0" fmla="*/ 0 h 1034506"/>
              <a:gd name="connsiteX1" fmla="*/ 4366944 w 4366944"/>
              <a:gd name="connsiteY1" fmla="*/ 0 h 1034506"/>
              <a:gd name="connsiteX2" fmla="*/ 4306328 w 4366944"/>
              <a:gd name="connsiteY2" fmla="*/ 73467 h 1034506"/>
              <a:gd name="connsiteX3" fmla="*/ 4158754 w 4366944"/>
              <a:gd name="connsiteY3" fmla="*/ 556591 h 1034506"/>
              <a:gd name="connsiteX4" fmla="*/ 4226659 w 4366944"/>
              <a:gd name="connsiteY4" fmla="*/ 892936 h 1034506"/>
              <a:gd name="connsiteX5" fmla="*/ 4303501 w 4366944"/>
              <a:gd name="connsiteY5" fmla="*/ 1034506 h 1034506"/>
              <a:gd name="connsiteX6" fmla="*/ 0 w 4366944"/>
              <a:gd name="connsiteY6" fmla="*/ 1034506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06328" y="73467"/>
                </a:lnTo>
                <a:cubicBezTo>
                  <a:pt x="4213158" y="211378"/>
                  <a:pt x="4158754" y="377631"/>
                  <a:pt x="4158754" y="556591"/>
                </a:cubicBezTo>
                <a:cubicBezTo>
                  <a:pt x="4158754" y="675898"/>
                  <a:pt x="4182934" y="789557"/>
                  <a:pt x="4226659" y="892936"/>
                </a:cubicBezTo>
                <a:lnTo>
                  <a:pt x="4303501" y="1034506"/>
                </a:lnTo>
                <a:lnTo>
                  <a:pt x="0" y="1034506"/>
                </a:ln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8" name="Vrije vorm: vorm 7">
            <a:extLst>
              <a:ext uri="{FF2B5EF4-FFF2-40B4-BE49-F238E27FC236}">
                <a16:creationId xmlns:a16="http://schemas.microsoft.com/office/drawing/2014/main" id="{5F7E0EDD-D61F-44F6-BBD0-7D9701F415C7}"/>
              </a:ext>
            </a:extLst>
          </p:cNvPr>
          <p:cNvSpPr/>
          <p:nvPr/>
        </p:nvSpPr>
        <p:spPr>
          <a:xfrm>
            <a:off x="6751906" y="3649934"/>
            <a:ext cx="4366944" cy="1034506"/>
          </a:xfrm>
          <a:custGeom>
            <a:avLst/>
            <a:gdLst>
              <a:gd name="connsiteX0" fmla="*/ 0 w 4366944"/>
              <a:gd name="connsiteY0" fmla="*/ 0 h 1034506"/>
              <a:gd name="connsiteX1" fmla="*/ 4366944 w 4366944"/>
              <a:gd name="connsiteY1" fmla="*/ 0 h 1034506"/>
              <a:gd name="connsiteX2" fmla="*/ 4366944 w 4366944"/>
              <a:gd name="connsiteY2" fmla="*/ 1034506 h 1034506"/>
              <a:gd name="connsiteX3" fmla="*/ 63444 w 4366944"/>
              <a:gd name="connsiteY3" fmla="*/ 1034506 h 1034506"/>
              <a:gd name="connsiteX4" fmla="*/ 140285 w 4366944"/>
              <a:gd name="connsiteY4" fmla="*/ 892936 h 1034506"/>
              <a:gd name="connsiteX5" fmla="*/ 208190 w 4366944"/>
              <a:gd name="connsiteY5" fmla="*/ 556591 h 1034506"/>
              <a:gd name="connsiteX6" fmla="*/ 60616 w 4366944"/>
              <a:gd name="connsiteY6" fmla="*/ 73467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66944" y="1034506"/>
                </a:lnTo>
                <a:lnTo>
                  <a:pt x="63444" y="1034506"/>
                </a:lnTo>
                <a:lnTo>
                  <a:pt x="140285" y="892936"/>
                </a:lnTo>
                <a:cubicBezTo>
                  <a:pt x="184011" y="789557"/>
                  <a:pt x="208190" y="675898"/>
                  <a:pt x="208190" y="556591"/>
                </a:cubicBezTo>
                <a:cubicBezTo>
                  <a:pt x="208190" y="377631"/>
                  <a:pt x="153787" y="211378"/>
                  <a:pt x="60616" y="73467"/>
                </a:cubicBez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1" name="Ovaal 10">
            <a:extLst>
              <a:ext uri="{FF2B5EF4-FFF2-40B4-BE49-F238E27FC236}">
                <a16:creationId xmlns:a16="http://schemas.microsoft.com/office/drawing/2014/main" id="{889B7899-8E51-46C6-A948-569513094F7F}"/>
              </a:ext>
            </a:extLst>
          </p:cNvPr>
          <p:cNvSpPr/>
          <p:nvPr/>
        </p:nvSpPr>
        <p:spPr>
          <a:xfrm>
            <a:off x="5542722" y="3613909"/>
            <a:ext cx="1106556" cy="1106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12">
            <a:extLst>
              <a:ext uri="{FF2B5EF4-FFF2-40B4-BE49-F238E27FC236}">
                <a16:creationId xmlns:a16="http://schemas.microsoft.com/office/drawing/2014/main" id="{FAD014A5-2B0B-44EF-B140-4293D91E6DCE}"/>
              </a:ext>
            </a:extLst>
          </p:cNvPr>
          <p:cNvCxnSpPr/>
          <p:nvPr userDrawn="1"/>
        </p:nvCxnSpPr>
        <p:spPr>
          <a:xfrm>
            <a:off x="6669157"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6E4BCBB8-F35D-4312-A504-CFF1078D0338}"/>
              </a:ext>
            </a:extLst>
          </p:cNvPr>
          <p:cNvCxnSpPr/>
          <p:nvPr userDrawn="1"/>
        </p:nvCxnSpPr>
        <p:spPr>
          <a:xfrm>
            <a:off x="4860235"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itel 2">
            <a:extLst>
              <a:ext uri="{FF2B5EF4-FFF2-40B4-BE49-F238E27FC236}">
                <a16:creationId xmlns:a16="http://schemas.microsoft.com/office/drawing/2014/main" id="{F7340B88-3F1A-480D-9AAD-DBF7B113D313}"/>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16" name="Tijdelijke aanduiding voor afbeelding 3">
            <a:extLst>
              <a:ext uri="{FF2B5EF4-FFF2-40B4-BE49-F238E27FC236}">
                <a16:creationId xmlns:a16="http://schemas.microsoft.com/office/drawing/2014/main" id="{C8F82742-D056-4CB3-A1CF-1D2CE9EECFF0}"/>
              </a:ext>
            </a:extLst>
          </p:cNvPr>
          <p:cNvSpPr>
            <a:spLocks noGrp="1"/>
          </p:cNvSpPr>
          <p:nvPr>
            <p:ph type="pic" sz="quarter" idx="19" hasCustomPrompt="1"/>
          </p:nvPr>
        </p:nvSpPr>
        <p:spPr>
          <a:xfrm>
            <a:off x="5726878" y="3795624"/>
            <a:ext cx="738244" cy="738242"/>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tekst 17">
            <a:extLst>
              <a:ext uri="{FF2B5EF4-FFF2-40B4-BE49-F238E27FC236}">
                <a16:creationId xmlns:a16="http://schemas.microsoft.com/office/drawing/2014/main" id="{8F72C0C3-2D51-4EDD-A84E-3EBB17584100}"/>
              </a:ext>
            </a:extLst>
          </p:cNvPr>
          <p:cNvSpPr>
            <a:spLocks noGrp="1"/>
          </p:cNvSpPr>
          <p:nvPr>
            <p:ph type="body" sz="quarter" idx="20"/>
          </p:nvPr>
        </p:nvSpPr>
        <p:spPr>
          <a:xfrm>
            <a:off x="1190625" y="3684167"/>
            <a:ext cx="3670300"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19" name="Tijdelijke aanduiding voor tekst 17">
            <a:extLst>
              <a:ext uri="{FF2B5EF4-FFF2-40B4-BE49-F238E27FC236}">
                <a16:creationId xmlns:a16="http://schemas.microsoft.com/office/drawing/2014/main" id="{1DD45A97-9B2E-4165-AFE9-8802530C330F}"/>
              </a:ext>
            </a:extLst>
          </p:cNvPr>
          <p:cNvSpPr>
            <a:spLocks noGrp="1"/>
          </p:cNvSpPr>
          <p:nvPr>
            <p:ph type="body" sz="quarter" idx="21"/>
          </p:nvPr>
        </p:nvSpPr>
        <p:spPr>
          <a:xfrm>
            <a:off x="7331075" y="3684167"/>
            <a:ext cx="3670300" cy="974725"/>
          </a:xfrm>
        </p:spPr>
        <p:txBody>
          <a:bodyPr anchor="ctr"/>
          <a:lstStyle>
            <a:lvl1pPr marL="0" indent="0" algn="r">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Tree>
    <p:extLst>
      <p:ext uri="{BB962C8B-B14F-4D97-AF65-F5344CB8AC3E}">
        <p14:creationId xmlns:p14="http://schemas.microsoft.com/office/powerpoint/2010/main" val="1084317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18/04/2023</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F139904-D7F7-1910-3282-699DC5E9C83B}"/>
              </a:ext>
            </a:extLst>
          </p:cNvPr>
          <p:cNvSpPr>
            <a:spLocks noGrp="1"/>
          </p:cNvSpPr>
          <p:nvPr>
            <p:ph type="dt" sz="half" idx="10"/>
          </p:nvPr>
        </p:nvSpPr>
        <p:spPr/>
        <p:txBody>
          <a:bodyPr/>
          <a:lstStyle/>
          <a:p>
            <a:fld id="{5A893BBC-C8E8-477C-AF64-D8F90718C1AA}" type="datetimeFigureOut">
              <a:rPr lang="nl-BE" smtClean="0"/>
              <a:t>18/04/2023</a:t>
            </a:fld>
            <a:endParaRPr lang="nl-BE"/>
          </a:p>
        </p:txBody>
      </p:sp>
      <p:sp>
        <p:nvSpPr>
          <p:cNvPr id="3" name="Tijdelijke aanduiding voor voettekst 2">
            <a:extLst>
              <a:ext uri="{FF2B5EF4-FFF2-40B4-BE49-F238E27FC236}">
                <a16:creationId xmlns:a16="http://schemas.microsoft.com/office/drawing/2014/main" id="{A9304E17-980C-559C-DD36-4235C5B275E0}"/>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77E436E5-571A-EDD6-AB02-96E1E94C73FB}"/>
              </a:ext>
            </a:extLst>
          </p:cNvPr>
          <p:cNvSpPr>
            <a:spLocks noGrp="1"/>
          </p:cNvSpPr>
          <p:nvPr>
            <p:ph type="sldNum" sz="quarter" idx="12"/>
          </p:nvPr>
        </p:nvSpPr>
        <p:spPr/>
        <p:txBody>
          <a:bodyPr/>
          <a:lstStyle/>
          <a:p>
            <a:fld id="{83B7302F-7770-4D6F-9560-D9C773E94541}" type="slidenum">
              <a:rPr lang="nl-BE" smtClean="0"/>
              <a:t>‹nr.›</a:t>
            </a:fld>
            <a:endParaRPr lang="nl-BE"/>
          </a:p>
        </p:txBody>
      </p:sp>
    </p:spTree>
    <p:extLst>
      <p:ext uri="{BB962C8B-B14F-4D97-AF65-F5344CB8AC3E}">
        <p14:creationId xmlns:p14="http://schemas.microsoft.com/office/powerpoint/2010/main" val="34702352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elbla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rgbClr val="F8AC00"/>
          </a:solidFill>
          <a:ln>
            <a:solidFill>
              <a:srgbClr val="F8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een </a:t>
            </a:r>
            <a:r>
              <a:rPr lang="nl-BE" err="1"/>
              <a:t>titeldia</a:t>
            </a:r>
            <a:r>
              <a:rPr lang="nl-BE"/>
              <a:t>, klik om de titel te bewerken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6344840"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EB8842B4-818D-4446-9C0B-AADD2F0627CC}" type="datetime4">
              <a:rPr lang="nl-BE" smtClean="0"/>
              <a:pPr/>
              <a:t>18 april 2023</a:t>
            </a:fld>
            <a:endParaRPr lang="nl-BE"/>
          </a:p>
        </p:txBody>
      </p:sp>
      <p:pic>
        <p:nvPicPr>
          <p:cNvPr id="11" name="Afbeelding 10">
            <a:extLst>
              <a:ext uri="{FF2B5EF4-FFF2-40B4-BE49-F238E27FC236}">
                <a16:creationId xmlns:a16="http://schemas.microsoft.com/office/drawing/2014/main" id="{7F0F87CF-DD70-4F57-A943-41274E414DC9}"/>
              </a:ext>
            </a:extLst>
          </p:cNvPr>
          <p:cNvPicPr>
            <a:picLocks noChangeAspect="1"/>
          </p:cNvPicPr>
          <p:nvPr userDrawn="1"/>
        </p:nvPicPr>
        <p:blipFill>
          <a:blip r:embed="rId3"/>
          <a:stretch>
            <a:fillRect/>
          </a:stretch>
        </p:blipFill>
        <p:spPr>
          <a:xfrm>
            <a:off x="6822716" y="5981565"/>
            <a:ext cx="1122990" cy="391575"/>
          </a:xfrm>
          <a:prstGeom prst="rect">
            <a:avLst/>
          </a:prstGeom>
        </p:spPr>
      </p:pic>
    </p:spTree>
    <p:extLst>
      <p:ext uri="{BB962C8B-B14F-4D97-AF65-F5344CB8AC3E}">
        <p14:creationId xmlns:p14="http://schemas.microsoft.com/office/powerpoint/2010/main" val="4263888646"/>
      </p:ext>
    </p:extLst>
  </p:cSld>
  <p:clrMapOvr>
    <a:masterClrMapping/>
  </p:clrMapOvr>
  <p:hf sldNum="0"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8AC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8AC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8AC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8AC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929555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klik om de titel te bewerken</a:t>
            </a:r>
            <a:endParaRPr lang="nl-BE"/>
          </a:p>
        </p:txBody>
      </p:sp>
      <p:sp>
        <p:nvSpPr>
          <p:cNvPr id="4" name="Tijdelijke aanduiding voor tekst 3">
            <a:extLst>
              <a:ext uri="{FF2B5EF4-FFF2-40B4-BE49-F238E27FC236}">
                <a16:creationId xmlns:a16="http://schemas.microsoft.com/office/drawing/2014/main" id="{AA66727D-D579-4270-9147-759455705A41}"/>
              </a:ext>
            </a:extLst>
          </p:cNvPr>
          <p:cNvSpPr>
            <a:spLocks noGrp="1"/>
          </p:cNvSpPr>
          <p:nvPr>
            <p:ph type="body" sz="quarter" idx="10" hasCustomPrompt="1"/>
          </p:nvPr>
        </p:nvSpPr>
        <p:spPr>
          <a:xfrm>
            <a:off x="371475" y="1941513"/>
            <a:ext cx="11449050" cy="4619625"/>
          </a:xfrm>
        </p:spPr>
        <p:txBody>
          <a:bodyPr/>
          <a:lstStyle>
            <a:lvl1pPr>
              <a:defRPr/>
            </a:lvl1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092676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kst &amp; afbeeldin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met afbeelding, 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hasCustomPrompt="1"/>
          </p:nvPr>
        </p:nvSpPr>
        <p:spPr>
          <a:xfrm>
            <a:off x="371475" y="1941513"/>
            <a:ext cx="11449050" cy="4619625"/>
          </a:xfrm>
        </p:spPr>
        <p:txBody>
          <a:bodyPr/>
          <a:lstStyle>
            <a:lvl1pPr>
              <a:defRPr/>
            </a:lvl1pPr>
            <a:lvl5pPr>
              <a:defRPr/>
            </a:lvl5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p>
          <a:p>
            <a:pPr lvl="0"/>
            <a:endParaRPr lang="nl-BE"/>
          </a:p>
        </p:txBody>
      </p:sp>
    </p:spTree>
    <p:extLst>
      <p:ext uri="{BB962C8B-B14F-4D97-AF65-F5344CB8AC3E}">
        <p14:creationId xmlns:p14="http://schemas.microsoft.com/office/powerpoint/2010/main" val="36838700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rgbClr val="F8AC00"/>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rgbClr val="F8AC00"/>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rgbClr val="F8AC00"/>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rgbClr val="F8AC00"/>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rgbClr val="F8AC00"/>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rgbClr val="F8AC00"/>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145524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5493800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18/04/2023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18/04/2023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18/04/2023</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ekst &amp; afbeeldin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met afbeelding, 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hasCustomPrompt="1"/>
          </p:nvPr>
        </p:nvSpPr>
        <p:spPr>
          <a:xfrm>
            <a:off x="371475" y="1941513"/>
            <a:ext cx="11449050" cy="4619625"/>
          </a:xfrm>
        </p:spPr>
        <p:txBody>
          <a:bodyPr/>
          <a:lstStyle>
            <a:lvl1pPr>
              <a:defRPr/>
            </a:lvl1pPr>
            <a:lvl5pPr>
              <a:defRPr/>
            </a:lvl5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p>
          <a:p>
            <a:pPr lvl="0"/>
            <a:endParaRPr lang="nl-BE"/>
          </a:p>
        </p:txBody>
      </p:sp>
    </p:spTree>
    <p:extLst>
      <p:ext uri="{BB962C8B-B14F-4D97-AF65-F5344CB8AC3E}">
        <p14:creationId xmlns:p14="http://schemas.microsoft.com/office/powerpoint/2010/main" val="422616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48"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image" Target="../media/image18.png"/><Relationship Id="rId4" Type="http://schemas.openxmlformats.org/officeDocument/2006/relationships/image" Target="../media/image17.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3.xml"/><Relationship Id="rId1" Type="http://schemas.openxmlformats.org/officeDocument/2006/relationships/slideLayout" Target="../slideLayouts/slideLayout45.xml"/><Relationship Id="rId4" Type="http://schemas.openxmlformats.org/officeDocument/2006/relationships/image" Target="../media/image1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image" Target="../media/image5.png"/><Relationship Id="rId3" Type="http://schemas.openxmlformats.org/officeDocument/2006/relationships/slideLayout" Target="../slideLayouts/slideLayout48.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image" Target="../media/image4.png"/><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image" Target="../media/image3.png"/><Relationship Id="rId40" Type="http://schemas.openxmlformats.org/officeDocument/2006/relationships/image" Target="../media/image6.png"/><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image" Target="../media/image2.png"/><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18/04/2023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44">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45"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786" r:id="rId3"/>
    <p:sldLayoutId id="2147483712" r:id="rId4"/>
    <p:sldLayoutId id="2147483759" r:id="rId5"/>
    <p:sldLayoutId id="2147483690" r:id="rId6"/>
    <p:sldLayoutId id="2147483724" r:id="rId7"/>
    <p:sldLayoutId id="2147483689" r:id="rId8"/>
    <p:sldLayoutId id="2147483692" r:id="rId9"/>
    <p:sldLayoutId id="2147483685" r:id="rId10"/>
    <p:sldLayoutId id="2147483699" r:id="rId11"/>
    <p:sldLayoutId id="2147483695" r:id="rId12"/>
    <p:sldLayoutId id="2147483787" r:id="rId13"/>
    <p:sldLayoutId id="2147483713" r:id="rId14"/>
    <p:sldLayoutId id="2147483703" r:id="rId15"/>
    <p:sldLayoutId id="2147483704" r:id="rId16"/>
    <p:sldLayoutId id="2147483702" r:id="rId17"/>
    <p:sldLayoutId id="2147483696" r:id="rId18"/>
    <p:sldLayoutId id="2147483700" r:id="rId19"/>
    <p:sldLayoutId id="2147483684" r:id="rId20"/>
    <p:sldLayoutId id="2147483701" r:id="rId21"/>
    <p:sldLayoutId id="2147483709" r:id="rId22"/>
    <p:sldLayoutId id="2147483710" r:id="rId23"/>
    <p:sldLayoutId id="2147483716" r:id="rId24"/>
    <p:sldLayoutId id="2147483717" r:id="rId25"/>
    <p:sldLayoutId id="2147483718" r:id="rId26"/>
    <p:sldLayoutId id="2147483721" r:id="rId27"/>
    <p:sldLayoutId id="2147483719" r:id="rId28"/>
    <p:sldLayoutId id="2147483720" r:id="rId29"/>
    <p:sldLayoutId id="2147483708" r:id="rId30"/>
    <p:sldLayoutId id="2147483693" r:id="rId31"/>
    <p:sldLayoutId id="2147483705" r:id="rId32"/>
    <p:sldLayoutId id="2147483706" r:id="rId33"/>
    <p:sldLayoutId id="2147483707" r:id="rId34"/>
    <p:sldLayoutId id="2147483698" r:id="rId35"/>
    <p:sldLayoutId id="2147483714" r:id="rId36"/>
    <p:sldLayoutId id="2147483725" r:id="rId37"/>
    <p:sldLayoutId id="2147483726" r:id="rId38"/>
    <p:sldLayoutId id="2147483727" r:id="rId39"/>
    <p:sldLayoutId id="2147483728" r:id="rId40"/>
    <p:sldLayoutId id="2147483729" r:id="rId41"/>
    <p:sldLayoutId id="2147483730" r:id="rId4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18/04/2023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731" r:id="rId1"/>
    <p:sldLayoutId id="2147483792"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18/04/2023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56769811"/>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3"/>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4"/>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18/04/2023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36">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84" r:id="rId3"/>
    <p:sldLayoutId id="2147483687" r:id="rId4"/>
    <p:sldLayoutId id="2147483793" r:id="rId5"/>
    <p:sldLayoutId id="2147483688" r:id="rId6"/>
    <p:sldLayoutId id="2147483732" r:id="rId7"/>
    <p:sldLayoutId id="2147483733" r:id="rId8"/>
    <p:sldLayoutId id="2147483734" r:id="rId9"/>
    <p:sldLayoutId id="2147483735" r:id="rId10"/>
    <p:sldLayoutId id="2147483736" r:id="rId11"/>
    <p:sldLayoutId id="2147483785"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22" r:id="rId34"/>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3" Type="http://schemas.openxmlformats.org/officeDocument/2006/relationships/hyperlink" Target="https://www.vlaanderen.be/informatie-voor-hr-professionals/in-en-doorstroom/dienstverlening-loopbaan" TargetMode="External"/><Relationship Id="rId2" Type="http://schemas.openxmlformats.org/officeDocument/2006/relationships/notesSlide" Target="../notesSlides/notesSlide9.xml"/><Relationship Id="rId1" Type="http://schemas.openxmlformats.org/officeDocument/2006/relationships/slideLayout" Target="../slideLayouts/slideLayout79.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hyperlink" Target="https://www.vlaanderen.be/informatie-voor-hr-professionals/in-en-doorstroom/dienstverlening-loopbaan" TargetMode="External"/><Relationship Id="rId2" Type="http://schemas.openxmlformats.org/officeDocument/2006/relationships/notesSlide" Target="../notesSlides/notesSlide10.xml"/><Relationship Id="rId1" Type="http://schemas.openxmlformats.org/officeDocument/2006/relationships/slideLayout" Target="../slideLayouts/slideLayout79.xml"/><Relationship Id="rId4" Type="http://schemas.openxmlformats.org/officeDocument/2006/relationships/hyperlink" Target="mailto:loopbaanineigenhanden@vlaanderen.b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vlaanderen.be/informatie-voor-hr-professionals/in-en-doorstroom/dienstverlening-loopbaan" TargetMode="External"/><Relationship Id="rId2" Type="http://schemas.openxmlformats.org/officeDocument/2006/relationships/notesSlide" Target="../notesSlides/notesSlide11.xml"/><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7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hyperlink" Target="https://vlaamseoverheid.csod.com/DeepLink/ProcessRedirect.aspx?module=lodetails&amp;lo=e1f83304-585c-4ac5-8e5c-2bbbe3d6ce82" TargetMode="External"/><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6" Type="http://schemas.openxmlformats.org/officeDocument/2006/relationships/image" Target="../media/image71.png"/><Relationship Id="rId21" Type="http://schemas.openxmlformats.org/officeDocument/2006/relationships/image" Target="../media/image66.svg"/><Relationship Id="rId34" Type="http://schemas.openxmlformats.org/officeDocument/2006/relationships/image" Target="../media/image79.png"/><Relationship Id="rId42" Type="http://schemas.openxmlformats.org/officeDocument/2006/relationships/image" Target="../media/image87.png"/><Relationship Id="rId47" Type="http://schemas.openxmlformats.org/officeDocument/2006/relationships/image" Target="../media/image92.svg"/><Relationship Id="rId50" Type="http://schemas.openxmlformats.org/officeDocument/2006/relationships/image" Target="../media/image95.png"/><Relationship Id="rId55" Type="http://schemas.openxmlformats.org/officeDocument/2006/relationships/image" Target="../media/image100.svg"/><Relationship Id="rId63" Type="http://schemas.openxmlformats.org/officeDocument/2006/relationships/image" Target="../media/image108.svg"/><Relationship Id="rId68" Type="http://schemas.openxmlformats.org/officeDocument/2006/relationships/image" Target="../media/image113.png"/><Relationship Id="rId76" Type="http://schemas.openxmlformats.org/officeDocument/2006/relationships/image" Target="../media/image121.png"/><Relationship Id="rId84" Type="http://schemas.openxmlformats.org/officeDocument/2006/relationships/image" Target="../media/image127.png"/><Relationship Id="rId89" Type="http://schemas.openxmlformats.org/officeDocument/2006/relationships/image" Target="../media/image132.svg"/><Relationship Id="rId97" Type="http://schemas.openxmlformats.org/officeDocument/2006/relationships/image" Target="../media/image140.svg"/><Relationship Id="rId7" Type="http://schemas.openxmlformats.org/officeDocument/2006/relationships/image" Target="../media/image52.svg"/><Relationship Id="rId71" Type="http://schemas.openxmlformats.org/officeDocument/2006/relationships/image" Target="../media/image116.svg"/><Relationship Id="rId92" Type="http://schemas.openxmlformats.org/officeDocument/2006/relationships/image" Target="../media/image135.png"/><Relationship Id="rId2" Type="http://schemas.openxmlformats.org/officeDocument/2006/relationships/image" Target="../media/image47.png"/><Relationship Id="rId16" Type="http://schemas.openxmlformats.org/officeDocument/2006/relationships/image" Target="../media/image61.png"/><Relationship Id="rId29" Type="http://schemas.openxmlformats.org/officeDocument/2006/relationships/image" Target="../media/image74.svg"/><Relationship Id="rId11" Type="http://schemas.openxmlformats.org/officeDocument/2006/relationships/image" Target="../media/image56.svg"/><Relationship Id="rId24" Type="http://schemas.openxmlformats.org/officeDocument/2006/relationships/image" Target="../media/image69.png"/><Relationship Id="rId32" Type="http://schemas.openxmlformats.org/officeDocument/2006/relationships/image" Target="../media/image77.png"/><Relationship Id="rId37" Type="http://schemas.openxmlformats.org/officeDocument/2006/relationships/image" Target="../media/image82.svg"/><Relationship Id="rId40" Type="http://schemas.openxmlformats.org/officeDocument/2006/relationships/image" Target="../media/image85.png"/><Relationship Id="rId45" Type="http://schemas.openxmlformats.org/officeDocument/2006/relationships/image" Target="../media/image90.svg"/><Relationship Id="rId53" Type="http://schemas.openxmlformats.org/officeDocument/2006/relationships/image" Target="../media/image98.svg"/><Relationship Id="rId58" Type="http://schemas.openxmlformats.org/officeDocument/2006/relationships/image" Target="../media/image103.png"/><Relationship Id="rId66" Type="http://schemas.openxmlformats.org/officeDocument/2006/relationships/image" Target="../media/image111.png"/><Relationship Id="rId74" Type="http://schemas.openxmlformats.org/officeDocument/2006/relationships/image" Target="../media/image119.png"/><Relationship Id="rId79" Type="http://schemas.openxmlformats.org/officeDocument/2006/relationships/image" Target="../media/image24.svg"/><Relationship Id="rId87" Type="http://schemas.openxmlformats.org/officeDocument/2006/relationships/image" Target="../media/image130.svg"/><Relationship Id="rId102" Type="http://schemas.openxmlformats.org/officeDocument/2006/relationships/hyperlink" Target="https://kanselarij.bynder.com/web/78ff4e3b5a0470bd/iconen/" TargetMode="External"/><Relationship Id="rId5" Type="http://schemas.openxmlformats.org/officeDocument/2006/relationships/image" Target="../media/image50.svg"/><Relationship Id="rId61" Type="http://schemas.openxmlformats.org/officeDocument/2006/relationships/image" Target="../media/image106.svg"/><Relationship Id="rId82" Type="http://schemas.openxmlformats.org/officeDocument/2006/relationships/image" Target="../media/image125.png"/><Relationship Id="rId90" Type="http://schemas.openxmlformats.org/officeDocument/2006/relationships/image" Target="../media/image133.png"/><Relationship Id="rId95" Type="http://schemas.openxmlformats.org/officeDocument/2006/relationships/image" Target="../media/image138.svg"/><Relationship Id="rId19" Type="http://schemas.openxmlformats.org/officeDocument/2006/relationships/image" Target="../media/image64.sv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svg"/><Relationship Id="rId30" Type="http://schemas.openxmlformats.org/officeDocument/2006/relationships/image" Target="../media/image75.png"/><Relationship Id="rId35" Type="http://schemas.openxmlformats.org/officeDocument/2006/relationships/image" Target="../media/image80.svg"/><Relationship Id="rId43" Type="http://schemas.openxmlformats.org/officeDocument/2006/relationships/image" Target="../media/image88.svg"/><Relationship Id="rId48" Type="http://schemas.openxmlformats.org/officeDocument/2006/relationships/image" Target="../media/image93.png"/><Relationship Id="rId56" Type="http://schemas.openxmlformats.org/officeDocument/2006/relationships/image" Target="../media/image101.png"/><Relationship Id="rId64" Type="http://schemas.openxmlformats.org/officeDocument/2006/relationships/image" Target="../media/image109.png"/><Relationship Id="rId69" Type="http://schemas.openxmlformats.org/officeDocument/2006/relationships/image" Target="../media/image114.svg"/><Relationship Id="rId77" Type="http://schemas.openxmlformats.org/officeDocument/2006/relationships/image" Target="../media/image122.svg"/><Relationship Id="rId100" Type="http://schemas.openxmlformats.org/officeDocument/2006/relationships/image" Target="../media/image143.png"/><Relationship Id="rId8" Type="http://schemas.openxmlformats.org/officeDocument/2006/relationships/image" Target="../media/image53.png"/><Relationship Id="rId51" Type="http://schemas.openxmlformats.org/officeDocument/2006/relationships/image" Target="../media/image96.svg"/><Relationship Id="rId72" Type="http://schemas.openxmlformats.org/officeDocument/2006/relationships/image" Target="../media/image117.png"/><Relationship Id="rId80" Type="http://schemas.openxmlformats.org/officeDocument/2006/relationships/image" Target="../media/image123.png"/><Relationship Id="rId85" Type="http://schemas.openxmlformats.org/officeDocument/2006/relationships/image" Target="../media/image128.svg"/><Relationship Id="rId93" Type="http://schemas.openxmlformats.org/officeDocument/2006/relationships/image" Target="../media/image136.svg"/><Relationship Id="rId98" Type="http://schemas.openxmlformats.org/officeDocument/2006/relationships/image" Target="../media/image141.png"/><Relationship Id="rId3" Type="http://schemas.openxmlformats.org/officeDocument/2006/relationships/image" Target="../media/image48.svg"/><Relationship Id="rId12" Type="http://schemas.openxmlformats.org/officeDocument/2006/relationships/image" Target="../media/image57.png"/><Relationship Id="rId17" Type="http://schemas.openxmlformats.org/officeDocument/2006/relationships/image" Target="../media/image62.svg"/><Relationship Id="rId25" Type="http://schemas.openxmlformats.org/officeDocument/2006/relationships/image" Target="../media/image70.svg"/><Relationship Id="rId33" Type="http://schemas.openxmlformats.org/officeDocument/2006/relationships/image" Target="../media/image78.svg"/><Relationship Id="rId38" Type="http://schemas.openxmlformats.org/officeDocument/2006/relationships/image" Target="../media/image83.png"/><Relationship Id="rId46" Type="http://schemas.openxmlformats.org/officeDocument/2006/relationships/image" Target="../media/image91.png"/><Relationship Id="rId59" Type="http://schemas.openxmlformats.org/officeDocument/2006/relationships/image" Target="../media/image104.svg"/><Relationship Id="rId67" Type="http://schemas.openxmlformats.org/officeDocument/2006/relationships/image" Target="../media/image112.svg"/><Relationship Id="rId20" Type="http://schemas.openxmlformats.org/officeDocument/2006/relationships/image" Target="../media/image65.png"/><Relationship Id="rId41" Type="http://schemas.openxmlformats.org/officeDocument/2006/relationships/image" Target="../media/image86.svg"/><Relationship Id="rId54" Type="http://schemas.openxmlformats.org/officeDocument/2006/relationships/image" Target="../media/image99.png"/><Relationship Id="rId62" Type="http://schemas.openxmlformats.org/officeDocument/2006/relationships/image" Target="../media/image107.png"/><Relationship Id="rId70" Type="http://schemas.openxmlformats.org/officeDocument/2006/relationships/image" Target="../media/image115.png"/><Relationship Id="rId75" Type="http://schemas.openxmlformats.org/officeDocument/2006/relationships/image" Target="../media/image120.svg"/><Relationship Id="rId83" Type="http://schemas.openxmlformats.org/officeDocument/2006/relationships/image" Target="../media/image126.svg"/><Relationship Id="rId88" Type="http://schemas.openxmlformats.org/officeDocument/2006/relationships/image" Target="../media/image131.png"/><Relationship Id="rId91" Type="http://schemas.openxmlformats.org/officeDocument/2006/relationships/image" Target="../media/image134.svg"/><Relationship Id="rId96" Type="http://schemas.openxmlformats.org/officeDocument/2006/relationships/image" Target="../media/image139.png"/><Relationship Id="rId1" Type="http://schemas.openxmlformats.org/officeDocument/2006/relationships/slideLayout" Target="../slideLayouts/slideLayout11.xml"/><Relationship Id="rId6" Type="http://schemas.openxmlformats.org/officeDocument/2006/relationships/image" Target="../media/image51.png"/><Relationship Id="rId15" Type="http://schemas.openxmlformats.org/officeDocument/2006/relationships/image" Target="../media/image60.svg"/><Relationship Id="rId23" Type="http://schemas.openxmlformats.org/officeDocument/2006/relationships/image" Target="../media/image68.svg"/><Relationship Id="rId28" Type="http://schemas.openxmlformats.org/officeDocument/2006/relationships/image" Target="../media/image73.png"/><Relationship Id="rId36" Type="http://schemas.openxmlformats.org/officeDocument/2006/relationships/image" Target="../media/image81.png"/><Relationship Id="rId49" Type="http://schemas.openxmlformats.org/officeDocument/2006/relationships/image" Target="../media/image94.svg"/><Relationship Id="rId57" Type="http://schemas.openxmlformats.org/officeDocument/2006/relationships/image" Target="../media/image102.svg"/><Relationship Id="rId10" Type="http://schemas.openxmlformats.org/officeDocument/2006/relationships/image" Target="../media/image55.png"/><Relationship Id="rId31" Type="http://schemas.openxmlformats.org/officeDocument/2006/relationships/image" Target="../media/image76.svg"/><Relationship Id="rId44" Type="http://schemas.openxmlformats.org/officeDocument/2006/relationships/image" Target="../media/image89.png"/><Relationship Id="rId52" Type="http://schemas.openxmlformats.org/officeDocument/2006/relationships/image" Target="../media/image97.png"/><Relationship Id="rId60" Type="http://schemas.openxmlformats.org/officeDocument/2006/relationships/image" Target="../media/image105.png"/><Relationship Id="rId65" Type="http://schemas.openxmlformats.org/officeDocument/2006/relationships/image" Target="../media/image110.svg"/><Relationship Id="rId73" Type="http://schemas.openxmlformats.org/officeDocument/2006/relationships/image" Target="../media/image118.svg"/><Relationship Id="rId78" Type="http://schemas.openxmlformats.org/officeDocument/2006/relationships/image" Target="../media/image23.png"/><Relationship Id="rId81" Type="http://schemas.openxmlformats.org/officeDocument/2006/relationships/image" Target="../media/image124.svg"/><Relationship Id="rId86" Type="http://schemas.openxmlformats.org/officeDocument/2006/relationships/image" Target="../media/image129.png"/><Relationship Id="rId94" Type="http://schemas.openxmlformats.org/officeDocument/2006/relationships/image" Target="../media/image137.png"/><Relationship Id="rId99" Type="http://schemas.openxmlformats.org/officeDocument/2006/relationships/image" Target="../media/image142.svg"/><Relationship Id="rId101" Type="http://schemas.openxmlformats.org/officeDocument/2006/relationships/image" Target="../media/image144.svg"/><Relationship Id="rId4" Type="http://schemas.openxmlformats.org/officeDocument/2006/relationships/image" Target="../media/image49.png"/><Relationship Id="rId9" Type="http://schemas.openxmlformats.org/officeDocument/2006/relationships/image" Target="../media/image54.svg"/><Relationship Id="rId13" Type="http://schemas.openxmlformats.org/officeDocument/2006/relationships/image" Target="../media/image58.svg"/><Relationship Id="rId18" Type="http://schemas.openxmlformats.org/officeDocument/2006/relationships/image" Target="../media/image63.png"/><Relationship Id="rId39" Type="http://schemas.openxmlformats.org/officeDocument/2006/relationships/image" Target="../media/image84.svg"/></Relationships>
</file>

<file path=ppt/slides/_rels/slide23.xml.rels><?xml version="1.0" encoding="UTF-8" standalone="yes"?>
<Relationships xmlns="http://schemas.openxmlformats.org/package/2006/relationships"><Relationship Id="rId26" Type="http://schemas.openxmlformats.org/officeDocument/2006/relationships/image" Target="../media/image169.png"/><Relationship Id="rId21" Type="http://schemas.openxmlformats.org/officeDocument/2006/relationships/image" Target="../media/image164.svg"/><Relationship Id="rId34" Type="http://schemas.openxmlformats.org/officeDocument/2006/relationships/image" Target="../media/image177.png"/><Relationship Id="rId42" Type="http://schemas.openxmlformats.org/officeDocument/2006/relationships/image" Target="../media/image185.png"/><Relationship Id="rId47" Type="http://schemas.openxmlformats.org/officeDocument/2006/relationships/image" Target="../media/image190.svg"/><Relationship Id="rId50" Type="http://schemas.openxmlformats.org/officeDocument/2006/relationships/image" Target="../media/image193.png"/><Relationship Id="rId55" Type="http://schemas.openxmlformats.org/officeDocument/2006/relationships/image" Target="../media/image198.svg"/><Relationship Id="rId63" Type="http://schemas.openxmlformats.org/officeDocument/2006/relationships/image" Target="../media/image206.svg"/><Relationship Id="rId68" Type="http://schemas.openxmlformats.org/officeDocument/2006/relationships/image" Target="../media/image211.png"/><Relationship Id="rId76" Type="http://schemas.openxmlformats.org/officeDocument/2006/relationships/image" Target="../media/image219.png"/><Relationship Id="rId84" Type="http://schemas.openxmlformats.org/officeDocument/2006/relationships/image" Target="../media/image227.png"/><Relationship Id="rId89" Type="http://schemas.openxmlformats.org/officeDocument/2006/relationships/image" Target="../media/image232.svg"/><Relationship Id="rId97" Type="http://schemas.openxmlformats.org/officeDocument/2006/relationships/image" Target="../media/image240.svg"/><Relationship Id="rId7" Type="http://schemas.openxmlformats.org/officeDocument/2006/relationships/image" Target="../media/image150.svg"/><Relationship Id="rId71" Type="http://schemas.openxmlformats.org/officeDocument/2006/relationships/image" Target="../media/image214.svg"/><Relationship Id="rId92" Type="http://schemas.openxmlformats.org/officeDocument/2006/relationships/image" Target="../media/image235.png"/><Relationship Id="rId2" Type="http://schemas.openxmlformats.org/officeDocument/2006/relationships/image" Target="../media/image145.png"/><Relationship Id="rId16" Type="http://schemas.openxmlformats.org/officeDocument/2006/relationships/image" Target="../media/image159.png"/><Relationship Id="rId29" Type="http://schemas.openxmlformats.org/officeDocument/2006/relationships/image" Target="../media/image172.svg"/><Relationship Id="rId11" Type="http://schemas.openxmlformats.org/officeDocument/2006/relationships/image" Target="../media/image154.svg"/><Relationship Id="rId24" Type="http://schemas.openxmlformats.org/officeDocument/2006/relationships/image" Target="../media/image167.png"/><Relationship Id="rId32" Type="http://schemas.openxmlformats.org/officeDocument/2006/relationships/image" Target="../media/image175.png"/><Relationship Id="rId37" Type="http://schemas.openxmlformats.org/officeDocument/2006/relationships/image" Target="../media/image180.svg"/><Relationship Id="rId40" Type="http://schemas.openxmlformats.org/officeDocument/2006/relationships/image" Target="../media/image183.png"/><Relationship Id="rId45" Type="http://schemas.openxmlformats.org/officeDocument/2006/relationships/image" Target="../media/image188.svg"/><Relationship Id="rId53" Type="http://schemas.openxmlformats.org/officeDocument/2006/relationships/image" Target="../media/image196.svg"/><Relationship Id="rId58" Type="http://schemas.openxmlformats.org/officeDocument/2006/relationships/image" Target="../media/image201.png"/><Relationship Id="rId66" Type="http://schemas.openxmlformats.org/officeDocument/2006/relationships/image" Target="../media/image209.png"/><Relationship Id="rId74" Type="http://schemas.openxmlformats.org/officeDocument/2006/relationships/image" Target="../media/image217.png"/><Relationship Id="rId79" Type="http://schemas.openxmlformats.org/officeDocument/2006/relationships/image" Target="../media/image222.svg"/><Relationship Id="rId87" Type="http://schemas.openxmlformats.org/officeDocument/2006/relationships/image" Target="../media/image230.svg"/><Relationship Id="rId5" Type="http://schemas.openxmlformats.org/officeDocument/2006/relationships/image" Target="../media/image148.svg"/><Relationship Id="rId61" Type="http://schemas.openxmlformats.org/officeDocument/2006/relationships/image" Target="../media/image204.svg"/><Relationship Id="rId82" Type="http://schemas.openxmlformats.org/officeDocument/2006/relationships/image" Target="../media/image225.png"/><Relationship Id="rId90" Type="http://schemas.openxmlformats.org/officeDocument/2006/relationships/image" Target="../media/image233.png"/><Relationship Id="rId95" Type="http://schemas.openxmlformats.org/officeDocument/2006/relationships/image" Target="../media/image238.svg"/><Relationship Id="rId19" Type="http://schemas.openxmlformats.org/officeDocument/2006/relationships/image" Target="../media/image162.svg"/><Relationship Id="rId14" Type="http://schemas.openxmlformats.org/officeDocument/2006/relationships/image" Target="../media/image157.png"/><Relationship Id="rId22" Type="http://schemas.openxmlformats.org/officeDocument/2006/relationships/image" Target="../media/image165.png"/><Relationship Id="rId27" Type="http://schemas.openxmlformats.org/officeDocument/2006/relationships/image" Target="../media/image170.svg"/><Relationship Id="rId30" Type="http://schemas.openxmlformats.org/officeDocument/2006/relationships/image" Target="../media/image173.png"/><Relationship Id="rId35" Type="http://schemas.openxmlformats.org/officeDocument/2006/relationships/image" Target="../media/image178.svg"/><Relationship Id="rId43" Type="http://schemas.openxmlformats.org/officeDocument/2006/relationships/image" Target="../media/image186.svg"/><Relationship Id="rId48" Type="http://schemas.openxmlformats.org/officeDocument/2006/relationships/image" Target="../media/image191.png"/><Relationship Id="rId56" Type="http://schemas.openxmlformats.org/officeDocument/2006/relationships/image" Target="../media/image199.png"/><Relationship Id="rId64" Type="http://schemas.openxmlformats.org/officeDocument/2006/relationships/image" Target="../media/image207.png"/><Relationship Id="rId69" Type="http://schemas.openxmlformats.org/officeDocument/2006/relationships/image" Target="../media/image212.svg"/><Relationship Id="rId77" Type="http://schemas.openxmlformats.org/officeDocument/2006/relationships/image" Target="../media/image220.svg"/><Relationship Id="rId8" Type="http://schemas.openxmlformats.org/officeDocument/2006/relationships/image" Target="../media/image151.png"/><Relationship Id="rId51" Type="http://schemas.openxmlformats.org/officeDocument/2006/relationships/image" Target="../media/image194.svg"/><Relationship Id="rId72" Type="http://schemas.openxmlformats.org/officeDocument/2006/relationships/image" Target="../media/image215.png"/><Relationship Id="rId80" Type="http://schemas.openxmlformats.org/officeDocument/2006/relationships/image" Target="../media/image223.png"/><Relationship Id="rId85" Type="http://schemas.openxmlformats.org/officeDocument/2006/relationships/image" Target="../media/image228.svg"/><Relationship Id="rId93" Type="http://schemas.openxmlformats.org/officeDocument/2006/relationships/image" Target="../media/image236.svg"/><Relationship Id="rId98" Type="http://schemas.openxmlformats.org/officeDocument/2006/relationships/hyperlink" Target="https://kanselarij.bynder.com/web/78ff4e3b5a0470bd/iconen/" TargetMode="External"/><Relationship Id="rId3" Type="http://schemas.openxmlformats.org/officeDocument/2006/relationships/image" Target="../media/image146.svg"/><Relationship Id="rId12" Type="http://schemas.openxmlformats.org/officeDocument/2006/relationships/image" Target="../media/image155.png"/><Relationship Id="rId17" Type="http://schemas.openxmlformats.org/officeDocument/2006/relationships/image" Target="../media/image160.svg"/><Relationship Id="rId25" Type="http://schemas.openxmlformats.org/officeDocument/2006/relationships/image" Target="../media/image168.svg"/><Relationship Id="rId33" Type="http://schemas.openxmlformats.org/officeDocument/2006/relationships/image" Target="../media/image176.svg"/><Relationship Id="rId38" Type="http://schemas.openxmlformats.org/officeDocument/2006/relationships/image" Target="../media/image181.png"/><Relationship Id="rId46" Type="http://schemas.openxmlformats.org/officeDocument/2006/relationships/image" Target="../media/image189.png"/><Relationship Id="rId59" Type="http://schemas.openxmlformats.org/officeDocument/2006/relationships/image" Target="../media/image202.svg"/><Relationship Id="rId67" Type="http://schemas.openxmlformats.org/officeDocument/2006/relationships/image" Target="../media/image210.svg"/><Relationship Id="rId20" Type="http://schemas.openxmlformats.org/officeDocument/2006/relationships/image" Target="../media/image163.png"/><Relationship Id="rId41" Type="http://schemas.openxmlformats.org/officeDocument/2006/relationships/image" Target="../media/image184.svg"/><Relationship Id="rId54" Type="http://schemas.openxmlformats.org/officeDocument/2006/relationships/image" Target="../media/image197.png"/><Relationship Id="rId62" Type="http://schemas.openxmlformats.org/officeDocument/2006/relationships/image" Target="../media/image205.png"/><Relationship Id="rId70" Type="http://schemas.openxmlformats.org/officeDocument/2006/relationships/image" Target="../media/image213.png"/><Relationship Id="rId75" Type="http://schemas.openxmlformats.org/officeDocument/2006/relationships/image" Target="../media/image218.svg"/><Relationship Id="rId83" Type="http://schemas.openxmlformats.org/officeDocument/2006/relationships/image" Target="../media/image226.svg"/><Relationship Id="rId88" Type="http://schemas.openxmlformats.org/officeDocument/2006/relationships/image" Target="../media/image231.png"/><Relationship Id="rId91" Type="http://schemas.openxmlformats.org/officeDocument/2006/relationships/image" Target="../media/image234.svg"/><Relationship Id="rId96" Type="http://schemas.openxmlformats.org/officeDocument/2006/relationships/image" Target="../media/image239.png"/><Relationship Id="rId1" Type="http://schemas.openxmlformats.org/officeDocument/2006/relationships/slideLayout" Target="../slideLayouts/slideLayout11.xml"/><Relationship Id="rId6" Type="http://schemas.openxmlformats.org/officeDocument/2006/relationships/image" Target="../media/image149.png"/><Relationship Id="rId15" Type="http://schemas.openxmlformats.org/officeDocument/2006/relationships/image" Target="../media/image158.svg"/><Relationship Id="rId23" Type="http://schemas.openxmlformats.org/officeDocument/2006/relationships/image" Target="../media/image166.svg"/><Relationship Id="rId28" Type="http://schemas.openxmlformats.org/officeDocument/2006/relationships/image" Target="../media/image171.png"/><Relationship Id="rId36" Type="http://schemas.openxmlformats.org/officeDocument/2006/relationships/image" Target="../media/image179.png"/><Relationship Id="rId49" Type="http://schemas.openxmlformats.org/officeDocument/2006/relationships/image" Target="../media/image192.svg"/><Relationship Id="rId57" Type="http://schemas.openxmlformats.org/officeDocument/2006/relationships/image" Target="../media/image200.svg"/><Relationship Id="rId10" Type="http://schemas.openxmlformats.org/officeDocument/2006/relationships/image" Target="../media/image153.png"/><Relationship Id="rId31" Type="http://schemas.openxmlformats.org/officeDocument/2006/relationships/image" Target="../media/image174.svg"/><Relationship Id="rId44" Type="http://schemas.openxmlformats.org/officeDocument/2006/relationships/image" Target="../media/image187.png"/><Relationship Id="rId52" Type="http://schemas.openxmlformats.org/officeDocument/2006/relationships/image" Target="../media/image195.png"/><Relationship Id="rId60" Type="http://schemas.openxmlformats.org/officeDocument/2006/relationships/image" Target="../media/image203.png"/><Relationship Id="rId65" Type="http://schemas.openxmlformats.org/officeDocument/2006/relationships/image" Target="../media/image208.svg"/><Relationship Id="rId73" Type="http://schemas.openxmlformats.org/officeDocument/2006/relationships/image" Target="../media/image216.svg"/><Relationship Id="rId78" Type="http://schemas.openxmlformats.org/officeDocument/2006/relationships/image" Target="../media/image221.png"/><Relationship Id="rId81" Type="http://schemas.openxmlformats.org/officeDocument/2006/relationships/image" Target="../media/image224.svg"/><Relationship Id="rId86" Type="http://schemas.openxmlformats.org/officeDocument/2006/relationships/image" Target="../media/image229.png"/><Relationship Id="rId94" Type="http://schemas.openxmlformats.org/officeDocument/2006/relationships/image" Target="../media/image237.png"/><Relationship Id="rId4" Type="http://schemas.openxmlformats.org/officeDocument/2006/relationships/image" Target="../media/image147.png"/><Relationship Id="rId9" Type="http://schemas.openxmlformats.org/officeDocument/2006/relationships/image" Target="../media/image152.svg"/><Relationship Id="rId13" Type="http://schemas.openxmlformats.org/officeDocument/2006/relationships/image" Target="../media/image156.svg"/><Relationship Id="rId18" Type="http://schemas.openxmlformats.org/officeDocument/2006/relationships/image" Target="../media/image161.png"/><Relationship Id="rId39" Type="http://schemas.openxmlformats.org/officeDocument/2006/relationships/image" Target="../media/image182.sv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4.xml"/><Relationship Id="rId5" Type="http://schemas.openxmlformats.org/officeDocument/2006/relationships/image" Target="../media/image24.sv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hyperlink" Target="https://www.vlaanderen.be/informatie-voor-hr-professionals/agenda/hr-infonetwerk/18-04-2023" TargetMode="External"/><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hyperlink" Target="http://www.vdab.be/workoutroom" TargetMode="External"/><Relationship Id="rId2" Type="http://schemas.openxmlformats.org/officeDocument/2006/relationships/notesSlide" Target="../notesSlides/notesSlide3.xml"/><Relationship Id="rId1" Type="http://schemas.openxmlformats.org/officeDocument/2006/relationships/slideLayout" Target="../slideLayouts/slideLayout52.xml"/><Relationship Id="rId4" Type="http://schemas.openxmlformats.org/officeDocument/2006/relationships/hyperlink" Target="https://www.vlaanderen.be/informatie-voor-leidinggevenden/nieuwsberichten-voor-leidinggevenden/hoe-zorg-jij-voor-je-team"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overheid.vlaanderen.be/raamcontracten/inclusief-job-redesign"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79.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49.xml"/><Relationship Id="rId5" Type="http://schemas.openxmlformats.org/officeDocument/2006/relationships/image" Target="../media/image41.jpe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mensen, groep&#10;&#10;Automatisch gegenereerde beschrijving">
            <a:extLst>
              <a:ext uri="{FF2B5EF4-FFF2-40B4-BE49-F238E27FC236}">
                <a16:creationId xmlns:a16="http://schemas.microsoft.com/office/drawing/2014/main" id="{98EB9577-0B40-41E2-86BA-DEB51795766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760" r="22760"/>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a:t>HR-</a:t>
            </a:r>
            <a:r>
              <a:rPr lang="en-GB" err="1"/>
              <a:t>infonetwerk</a:t>
            </a:r>
            <a:endParaRPr lang="en-GB"/>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18/04/2023</a:t>
            </a:fld>
            <a:endParaRPr lang="nl-BE"/>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a:lstStyle/>
          <a:p>
            <a:endParaRPr lang="en-GB"/>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a:lstStyle/>
          <a:p>
            <a:endParaRPr lang="en-GB"/>
          </a:p>
        </p:txBody>
      </p:sp>
    </p:spTree>
  </p:cSld>
  <p:clrMapOvr>
    <a:masterClrMapping/>
  </p:clrMapOvr>
  <mc:AlternateContent xmlns:mc="http://schemas.openxmlformats.org/markup-compatibility/2006">
    <mc:Choice xmlns:p14="http://schemas.microsoft.com/office/powerpoint/2010/main" Requires="p14">
      <p:transition spd="slow" p14:dur="2000" advTm="8178"/>
    </mc:Choice>
    <mc:Fallback>
      <p:transition spd="slow" advTm="81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64C02373-9AD0-43AC-AFAC-2220AD38F39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4673" r="2" b="13243"/>
          <a:stretch/>
        </p:blipFill>
        <p:spPr>
          <a:xfrm>
            <a:off x="6096001" y="-11112"/>
            <a:ext cx="6096000" cy="6873396"/>
          </a:xfrm>
          <a:noFill/>
        </p:spPr>
      </p:pic>
      <p:sp>
        <p:nvSpPr>
          <p:cNvPr id="3" name="Tijdelijke aanduiding voor tekst 2">
            <a:extLst>
              <a:ext uri="{FF2B5EF4-FFF2-40B4-BE49-F238E27FC236}">
                <a16:creationId xmlns:a16="http://schemas.microsoft.com/office/drawing/2014/main" id="{1274BDF4-4178-48EB-AFC1-CD03B59DABAA}"/>
              </a:ext>
            </a:extLst>
          </p:cNvPr>
          <p:cNvSpPr>
            <a:spLocks noGrp="1"/>
          </p:cNvSpPr>
          <p:nvPr>
            <p:ph type="ctrTitle"/>
          </p:nvPr>
        </p:nvSpPr>
        <p:spPr>
          <a:xfrm>
            <a:off x="1029364" y="2264736"/>
            <a:ext cx="6354847" cy="2648548"/>
          </a:xfrm>
        </p:spPr>
        <p:txBody>
          <a:bodyPr anchor="b">
            <a:normAutofit/>
          </a:bodyPr>
          <a:lstStyle/>
          <a:p>
            <a:r>
              <a:rPr lang="en-GB" err="1"/>
              <a:t>Webpagina</a:t>
            </a:r>
            <a:r>
              <a:rPr lang="en-GB"/>
              <a:t> </a:t>
            </a:r>
          </a:p>
        </p:txBody>
      </p:sp>
    </p:spTree>
    <p:extLst>
      <p:ext uri="{BB962C8B-B14F-4D97-AF65-F5344CB8AC3E}">
        <p14:creationId xmlns:p14="http://schemas.microsoft.com/office/powerpoint/2010/main" val="1966489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95BD8-E830-4A7F-8571-F904B4763121}"/>
              </a:ext>
            </a:extLst>
          </p:cNvPr>
          <p:cNvSpPr>
            <a:spLocks noGrp="1"/>
          </p:cNvSpPr>
          <p:nvPr>
            <p:ph type="title"/>
          </p:nvPr>
        </p:nvSpPr>
        <p:spPr>
          <a:xfrm>
            <a:off x="503823" y="76367"/>
            <a:ext cx="11449050" cy="1215958"/>
          </a:xfrm>
        </p:spPr>
        <p:txBody>
          <a:bodyPr/>
          <a:lstStyle/>
          <a:p>
            <a:r>
              <a:rPr lang="nl-BE">
                <a:hlinkClick r:id="rId3"/>
              </a:rPr>
              <a:t>Webpagina</a:t>
            </a:r>
            <a:endParaRPr lang="nl-BE">
              <a:solidFill>
                <a:srgbClr val="FFC000"/>
              </a:solidFill>
            </a:endParaRPr>
          </a:p>
        </p:txBody>
      </p:sp>
      <p:sp>
        <p:nvSpPr>
          <p:cNvPr id="3" name="Tijdelijke aanduiding voor inhoud 2">
            <a:extLst>
              <a:ext uri="{FF2B5EF4-FFF2-40B4-BE49-F238E27FC236}">
                <a16:creationId xmlns:a16="http://schemas.microsoft.com/office/drawing/2014/main" id="{7F0D9453-1427-4F8C-AF76-D1E37D4B14DA}"/>
              </a:ext>
            </a:extLst>
          </p:cNvPr>
          <p:cNvSpPr>
            <a:spLocks noGrp="1"/>
          </p:cNvSpPr>
          <p:nvPr>
            <p:ph sz="quarter" idx="11"/>
          </p:nvPr>
        </p:nvSpPr>
        <p:spPr>
          <a:xfrm>
            <a:off x="215064" y="1440246"/>
            <a:ext cx="11449050" cy="3977507"/>
          </a:xfrm>
        </p:spPr>
        <p:txBody>
          <a:bodyPr/>
          <a:lstStyle/>
          <a:p>
            <a:pPr marL="288000" lvl="1" indent="0">
              <a:buNone/>
            </a:pPr>
            <a:endParaRPr lang="nl-BE" sz="2400"/>
          </a:p>
          <a:p>
            <a:pPr marL="576000" lvl="2" indent="0">
              <a:buNone/>
            </a:pPr>
            <a:endParaRPr lang="nl-BE">
              <a:solidFill>
                <a:schemeClr val="bg1">
                  <a:lumMod val="50000"/>
                </a:schemeClr>
              </a:solidFill>
            </a:endParaRPr>
          </a:p>
          <a:p>
            <a:pPr marL="288000" lvl="1" indent="0">
              <a:buNone/>
            </a:pPr>
            <a:endParaRPr lang="nl-BE">
              <a:solidFill>
                <a:schemeClr val="bg1">
                  <a:lumMod val="50000"/>
                </a:schemeClr>
              </a:solidFill>
            </a:endParaRPr>
          </a:p>
        </p:txBody>
      </p:sp>
      <p:pic>
        <p:nvPicPr>
          <p:cNvPr id="5" name="Afbeelding 4">
            <a:extLst>
              <a:ext uri="{FF2B5EF4-FFF2-40B4-BE49-F238E27FC236}">
                <a16:creationId xmlns:a16="http://schemas.microsoft.com/office/drawing/2014/main" id="{21D916D8-42DA-5A14-EC08-462B7859770D}"/>
              </a:ext>
            </a:extLst>
          </p:cNvPr>
          <p:cNvPicPr>
            <a:picLocks noChangeAspect="1"/>
          </p:cNvPicPr>
          <p:nvPr/>
        </p:nvPicPr>
        <p:blipFill rotWithShape="1">
          <a:blip r:embed="rId4"/>
          <a:srcRect t="4561" b="14035"/>
          <a:stretch/>
        </p:blipFill>
        <p:spPr>
          <a:xfrm>
            <a:off x="271963" y="1198979"/>
            <a:ext cx="11648073" cy="5582654"/>
          </a:xfrm>
          <a:prstGeom prst="rect">
            <a:avLst/>
          </a:prstGeom>
        </p:spPr>
      </p:pic>
    </p:spTree>
    <p:extLst>
      <p:ext uri="{BB962C8B-B14F-4D97-AF65-F5344CB8AC3E}">
        <p14:creationId xmlns:p14="http://schemas.microsoft.com/office/powerpoint/2010/main" val="1121962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95BD8-E830-4A7F-8571-F904B4763121}"/>
              </a:ext>
            </a:extLst>
          </p:cNvPr>
          <p:cNvSpPr>
            <a:spLocks noGrp="1"/>
          </p:cNvSpPr>
          <p:nvPr>
            <p:ph type="title"/>
          </p:nvPr>
        </p:nvSpPr>
        <p:spPr>
          <a:xfrm>
            <a:off x="503823" y="76367"/>
            <a:ext cx="11449050" cy="1215958"/>
          </a:xfrm>
        </p:spPr>
        <p:txBody>
          <a:bodyPr/>
          <a:lstStyle/>
          <a:p>
            <a:r>
              <a:rPr lang="nl-BE">
                <a:hlinkClick r:id="rId3"/>
              </a:rPr>
              <a:t>Webpagina</a:t>
            </a:r>
            <a:endParaRPr lang="nl-BE"/>
          </a:p>
        </p:txBody>
      </p:sp>
      <p:sp>
        <p:nvSpPr>
          <p:cNvPr id="3" name="Tijdelijke aanduiding voor inhoud 2">
            <a:extLst>
              <a:ext uri="{FF2B5EF4-FFF2-40B4-BE49-F238E27FC236}">
                <a16:creationId xmlns:a16="http://schemas.microsoft.com/office/drawing/2014/main" id="{7F0D9453-1427-4F8C-AF76-D1E37D4B14DA}"/>
              </a:ext>
            </a:extLst>
          </p:cNvPr>
          <p:cNvSpPr>
            <a:spLocks noGrp="1"/>
          </p:cNvSpPr>
          <p:nvPr>
            <p:ph sz="quarter" idx="11"/>
          </p:nvPr>
        </p:nvSpPr>
        <p:spPr>
          <a:xfrm>
            <a:off x="151269" y="1440246"/>
            <a:ext cx="11449050" cy="3977507"/>
          </a:xfrm>
        </p:spPr>
        <p:txBody>
          <a:bodyPr vert="horz" lIns="0" tIns="0" rIns="0" bIns="45720" rtlCol="0" anchor="t">
            <a:noAutofit/>
          </a:bodyPr>
          <a:lstStyle/>
          <a:p>
            <a:pPr marL="287655" lvl="1" indent="0">
              <a:buNone/>
            </a:pPr>
            <a:r>
              <a:rPr lang="nl-BE" sz="2400" b="1">
                <a:solidFill>
                  <a:schemeClr val="tx1"/>
                </a:solidFill>
                <a:latin typeface="FlandersArtSans-Regular"/>
              </a:rPr>
              <a:t>Dienstverlening</a:t>
            </a:r>
            <a:r>
              <a:rPr lang="nl-BE" sz="2400">
                <a:solidFill>
                  <a:schemeClr val="tx1"/>
                </a:solidFill>
                <a:latin typeface="FlandersArtSans-Regular"/>
              </a:rPr>
              <a:t> en </a:t>
            </a:r>
            <a:r>
              <a:rPr lang="nl-BE" sz="2400" b="1">
                <a:solidFill>
                  <a:schemeClr val="tx1"/>
                </a:solidFill>
                <a:latin typeface="FlandersArtSans-Regular"/>
              </a:rPr>
              <a:t>tools</a:t>
            </a:r>
            <a:r>
              <a:rPr lang="nl-BE" sz="2400">
                <a:solidFill>
                  <a:schemeClr val="tx1"/>
                </a:solidFill>
                <a:latin typeface="FlandersArtSans-Regular"/>
              </a:rPr>
              <a:t> om duurzame inzetbaarheid te bestendigen:</a:t>
            </a:r>
            <a:endParaRPr lang="en-US">
              <a:solidFill>
                <a:schemeClr val="tx1"/>
              </a:solidFill>
              <a:latin typeface="FlandersArtSans-Regular"/>
            </a:endParaRPr>
          </a:p>
          <a:p>
            <a:pPr marL="287655" lvl="1" indent="0">
              <a:buNone/>
            </a:pPr>
            <a:endParaRPr lang="nl-BE" sz="2400">
              <a:solidFill>
                <a:schemeClr val="tx1"/>
              </a:solidFill>
            </a:endParaRPr>
          </a:p>
          <a:p>
            <a:pPr marL="575945" lvl="1" indent="-287655">
              <a:buFont typeface="Arial" panose="05000000000000000000" pitchFamily="2" charset="2"/>
              <a:buChar char="•"/>
            </a:pPr>
            <a:r>
              <a:rPr lang="nl-BE" sz="2400">
                <a:solidFill>
                  <a:schemeClr val="tx1"/>
                </a:solidFill>
                <a:latin typeface="FlandersArtSans-Regular"/>
              </a:rPr>
              <a:t>Voor </a:t>
            </a:r>
            <a:r>
              <a:rPr lang="nl-BE" sz="2400" b="1">
                <a:solidFill>
                  <a:schemeClr val="tx1"/>
                </a:solidFill>
                <a:latin typeface="FlandersArtSans-Regular"/>
              </a:rPr>
              <a:t>medewerker</a:t>
            </a:r>
            <a:r>
              <a:rPr lang="nl-BE" sz="2400">
                <a:solidFill>
                  <a:schemeClr val="tx1"/>
                </a:solidFill>
                <a:latin typeface="FlandersArtSans-Regular"/>
              </a:rPr>
              <a:t>: Loopbaan in Eigen Handen (LIEH)</a:t>
            </a:r>
          </a:p>
          <a:p>
            <a:pPr marL="863600" lvl="2" indent="-287655">
              <a:buFont typeface="Wingdings" panose="05000000000000000000" pitchFamily="2" charset="2"/>
              <a:buChar char="ü"/>
            </a:pPr>
            <a:r>
              <a:rPr lang="nl-BE" sz="2400">
                <a:latin typeface="FlandersArtSans-Regular"/>
              </a:rPr>
              <a:t>Oriëntatiegesprek</a:t>
            </a:r>
          </a:p>
          <a:p>
            <a:pPr marL="863600" lvl="2" indent="-287655">
              <a:buFont typeface="Wingdings" panose="05000000000000000000" pitchFamily="2" charset="2"/>
              <a:buChar char="ü"/>
            </a:pPr>
            <a:r>
              <a:rPr lang="nl-BE" sz="2400">
                <a:latin typeface="FlandersArtSans-Regular"/>
              </a:rPr>
              <a:t>Leertraject </a:t>
            </a:r>
            <a:r>
              <a:rPr lang="nl-BE" sz="2400" err="1">
                <a:latin typeface="FlandersArtSans-Regular"/>
              </a:rPr>
              <a:t>Vlimpers</a:t>
            </a:r>
            <a:r>
              <a:rPr lang="nl-BE" sz="2400">
                <a:latin typeface="FlandersArtSans-Regular"/>
              </a:rPr>
              <a:t> Leren</a:t>
            </a:r>
          </a:p>
          <a:p>
            <a:pPr marL="863600" lvl="2" indent="-287655">
              <a:buFont typeface="Wingdings" panose="05000000000000000000" pitchFamily="2" charset="2"/>
              <a:buChar char="§"/>
            </a:pPr>
            <a:endParaRPr lang="nl-BE" sz="2400"/>
          </a:p>
          <a:p>
            <a:pPr marL="575945" marR="0" lvl="1" indent="-287655" algn="l" defTabSz="914400" rtl="0" eaLnBrk="1" fontAlgn="auto" latinLnBrk="0" hangingPunct="1">
              <a:lnSpc>
                <a:spcPct val="90000"/>
              </a:lnSpc>
              <a:spcBef>
                <a:spcPts val="300"/>
              </a:spcBef>
              <a:spcAft>
                <a:spcPts val="0"/>
              </a:spcAft>
              <a:buClrTx/>
              <a:buSzPct val="75000"/>
              <a:buFont typeface="Arial" panose="00000500000000000000" pitchFamily="50" charset="0"/>
              <a:buChar char="•"/>
              <a:tabLst/>
              <a:defRPr/>
            </a:pPr>
            <a:r>
              <a:rPr kumimoji="0" lang="nl-BE" sz="2400" b="0" i="0" u="none" strike="noStrike" kern="1200" cap="none" spc="0" normalizeH="0" baseline="0" noProof="0">
                <a:ln>
                  <a:noFill/>
                </a:ln>
                <a:solidFill>
                  <a:srgbClr val="000000"/>
                </a:solidFill>
                <a:effectLst/>
                <a:uLnTx/>
                <a:uFillTx/>
                <a:latin typeface="FlandersArtSans-Regular"/>
              </a:rPr>
              <a:t>Voor </a:t>
            </a:r>
            <a:r>
              <a:rPr kumimoji="0" lang="nl-BE" sz="2400" b="1" i="0" u="none" strike="noStrike" kern="1200" cap="none" spc="0" normalizeH="0" baseline="0" noProof="0">
                <a:ln>
                  <a:noFill/>
                </a:ln>
                <a:solidFill>
                  <a:srgbClr val="000000"/>
                </a:solidFill>
                <a:effectLst/>
                <a:uLnTx/>
                <a:uFillTx/>
                <a:latin typeface="FlandersArtSans-Regular"/>
              </a:rPr>
              <a:t>HR/LG</a:t>
            </a:r>
            <a:r>
              <a:rPr kumimoji="0" lang="nl-BE" sz="2400" b="0" i="0" u="none" strike="noStrike" kern="1200" cap="none" spc="0" normalizeH="0" baseline="0" noProof="0">
                <a:ln>
                  <a:noFill/>
                </a:ln>
                <a:solidFill>
                  <a:srgbClr val="000000"/>
                </a:solidFill>
                <a:effectLst/>
                <a:uLnTx/>
                <a:uFillTx/>
                <a:latin typeface="FlandersArtSans-Regular"/>
              </a:rPr>
              <a:t>: Loopbaan in Eigen Handen (LIEH)</a:t>
            </a:r>
            <a:endParaRPr lang="nl-BE" sz="2400" b="0" i="0" u="none" strike="noStrike" kern="1200" cap="none" spc="0" normalizeH="0" baseline="0" noProof="0">
              <a:ln>
                <a:noFill/>
              </a:ln>
              <a:solidFill>
                <a:srgbClr val="000000"/>
              </a:solidFill>
              <a:effectLst/>
              <a:uLnTx/>
              <a:uFillTx/>
              <a:latin typeface="FlandersArtSans-Regular"/>
            </a:endParaRPr>
          </a:p>
          <a:p>
            <a:pPr marL="863600" lvl="2" indent="-287655">
              <a:buSzPct val="75000"/>
              <a:buFont typeface="Wingdings" panose="05000000000000000000" pitchFamily="2" charset="2"/>
              <a:buChar char="ü"/>
              <a:defRPr/>
            </a:pPr>
            <a:r>
              <a:rPr lang="nl-BE" sz="2200">
                <a:solidFill>
                  <a:srgbClr val="000000"/>
                </a:solidFill>
                <a:latin typeface="FlandersArtSans-Regular"/>
              </a:rPr>
              <a:t>Ondersteuning en advies bij het voeren van gesprekken met je medewerker</a:t>
            </a:r>
          </a:p>
          <a:p>
            <a:pPr marL="288290" lvl="1" indent="0">
              <a:buSzPct val="75000"/>
              <a:buNone/>
              <a:defRPr/>
            </a:pPr>
            <a:endParaRPr lang="nl-BE" sz="2400" b="0" i="0" u="none" strike="noStrike" kern="1200" cap="none" spc="0" normalizeH="0" baseline="0" noProof="0">
              <a:ln>
                <a:noFill/>
              </a:ln>
              <a:solidFill>
                <a:srgbClr val="000000"/>
              </a:solidFill>
              <a:effectLst/>
              <a:uLnTx/>
              <a:uFillTx/>
            </a:endParaRPr>
          </a:p>
          <a:p>
            <a:pPr marL="575945" lvl="1" indent="-287655">
              <a:buFont typeface="Arial" panose="00000500000000000000" pitchFamily="50" charset="0"/>
              <a:buChar char="•"/>
            </a:pPr>
            <a:r>
              <a:rPr lang="nl-BE" sz="2400">
                <a:solidFill>
                  <a:srgbClr val="000000"/>
                </a:solidFill>
                <a:latin typeface="FlandersArtSans-Regular"/>
              </a:rPr>
              <a:t>Meer informatie of een vraag? Stuur een e-mail naar </a:t>
            </a:r>
            <a:r>
              <a:rPr lang="nl-BE" sz="2400">
                <a:solidFill>
                  <a:srgbClr val="0070C0"/>
                </a:solidFill>
                <a:latin typeface="FlandersArtSans-Regular"/>
                <a:hlinkClick r:id="rId4">
                  <a:extLst>
                    <a:ext uri="{A12FA001-AC4F-418D-AE19-62706E023703}">
                      <ahyp:hlinkClr xmlns:ahyp="http://schemas.microsoft.com/office/drawing/2018/hyperlinkcolor" val="tx"/>
                    </a:ext>
                  </a:extLst>
                </a:hlinkClick>
              </a:rPr>
              <a:t>loopbaanineigenhanden@vlaanderen.be</a:t>
            </a:r>
            <a:r>
              <a:rPr lang="nl-BE" sz="2400">
                <a:solidFill>
                  <a:schemeClr val="tx1"/>
                </a:solidFill>
                <a:latin typeface="FlandersArtSans-Regular"/>
                <a:hlinkClick r:id="rId4">
                  <a:extLst>
                    <a:ext uri="{A12FA001-AC4F-418D-AE19-62706E023703}">
                      <ahyp:hlinkClr xmlns:ahyp="http://schemas.microsoft.com/office/drawing/2018/hyperlinkcolor" val="tx"/>
                    </a:ext>
                  </a:extLst>
                </a:hlinkClick>
              </a:rPr>
              <a:t>.</a:t>
            </a:r>
            <a:endParaRPr lang="nl-BE" sz="2400">
              <a:solidFill>
                <a:schemeClr val="tx1"/>
              </a:solidFill>
              <a:hlinkClick r:id="rId4">
                <a:extLst>
                  <a:ext uri="{A12FA001-AC4F-418D-AE19-62706E023703}">
                    <ahyp:hlinkClr xmlns:ahyp="http://schemas.microsoft.com/office/drawing/2018/hyperlinkcolor" val="tx"/>
                  </a:ext>
                </a:extLst>
              </a:hlinkClick>
            </a:endParaRPr>
          </a:p>
          <a:p>
            <a:pPr marL="575945" lvl="2" indent="0">
              <a:buNone/>
            </a:pPr>
            <a:endParaRPr lang="nl-BE" sz="2400">
              <a:solidFill>
                <a:srgbClr val="000000"/>
              </a:solidFill>
            </a:endParaRPr>
          </a:p>
          <a:p>
            <a:pPr marL="863600" lvl="2" indent="0">
              <a:buNone/>
            </a:pPr>
            <a:endParaRPr lang="nl-BE">
              <a:solidFill>
                <a:schemeClr val="bg1">
                  <a:lumMod val="50000"/>
                </a:schemeClr>
              </a:solidFill>
            </a:endParaRPr>
          </a:p>
          <a:p>
            <a:pPr marL="575945" lvl="1" indent="-287655"/>
            <a:endParaRPr lang="nl-BE">
              <a:solidFill>
                <a:schemeClr val="bg1">
                  <a:lumMod val="50000"/>
                </a:schemeClr>
              </a:solidFill>
            </a:endParaRPr>
          </a:p>
        </p:txBody>
      </p:sp>
    </p:spTree>
    <p:extLst>
      <p:ext uri="{BB962C8B-B14F-4D97-AF65-F5344CB8AC3E}">
        <p14:creationId xmlns:p14="http://schemas.microsoft.com/office/powerpoint/2010/main" val="4287674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95BD8-E830-4A7F-8571-F904B4763121}"/>
              </a:ext>
            </a:extLst>
          </p:cNvPr>
          <p:cNvSpPr>
            <a:spLocks noGrp="1"/>
          </p:cNvSpPr>
          <p:nvPr>
            <p:ph type="title"/>
          </p:nvPr>
        </p:nvSpPr>
        <p:spPr>
          <a:xfrm>
            <a:off x="503823" y="76367"/>
            <a:ext cx="11449050" cy="1215958"/>
          </a:xfrm>
        </p:spPr>
        <p:txBody>
          <a:bodyPr/>
          <a:lstStyle/>
          <a:p>
            <a:r>
              <a:rPr lang="nl-BE">
                <a:hlinkClick r:id="rId3"/>
              </a:rPr>
              <a:t>Webpagina</a:t>
            </a:r>
            <a:endParaRPr lang="nl-BE"/>
          </a:p>
        </p:txBody>
      </p:sp>
      <p:sp>
        <p:nvSpPr>
          <p:cNvPr id="3" name="Tijdelijke aanduiding voor inhoud 2">
            <a:extLst>
              <a:ext uri="{FF2B5EF4-FFF2-40B4-BE49-F238E27FC236}">
                <a16:creationId xmlns:a16="http://schemas.microsoft.com/office/drawing/2014/main" id="{7F0D9453-1427-4F8C-AF76-D1E37D4B14DA}"/>
              </a:ext>
            </a:extLst>
          </p:cNvPr>
          <p:cNvSpPr>
            <a:spLocks noGrp="1"/>
          </p:cNvSpPr>
          <p:nvPr>
            <p:ph sz="quarter" idx="11"/>
          </p:nvPr>
        </p:nvSpPr>
        <p:spPr>
          <a:xfrm>
            <a:off x="239127" y="1292325"/>
            <a:ext cx="11449050" cy="3977507"/>
          </a:xfrm>
        </p:spPr>
        <p:txBody>
          <a:bodyPr/>
          <a:lstStyle/>
          <a:p>
            <a:pPr marL="288000" lvl="1" indent="0">
              <a:buNone/>
            </a:pPr>
            <a:r>
              <a:rPr lang="nl-BE" sz="2400" b="1">
                <a:solidFill>
                  <a:schemeClr val="tx1"/>
                </a:solidFill>
              </a:rPr>
              <a:t>Dienstverlening</a:t>
            </a:r>
            <a:r>
              <a:rPr lang="nl-BE" sz="2400">
                <a:solidFill>
                  <a:schemeClr val="tx1"/>
                </a:solidFill>
              </a:rPr>
              <a:t> en </a:t>
            </a:r>
            <a:r>
              <a:rPr lang="nl-BE" sz="2400" b="1">
                <a:solidFill>
                  <a:schemeClr val="tx1"/>
                </a:solidFill>
              </a:rPr>
              <a:t>tools</a:t>
            </a:r>
            <a:r>
              <a:rPr lang="nl-BE" sz="2400">
                <a:solidFill>
                  <a:schemeClr val="tx1"/>
                </a:solidFill>
              </a:rPr>
              <a:t> om duurzame inzetbaarheid te bestendigen.</a:t>
            </a:r>
          </a:p>
          <a:p>
            <a:pPr lvl="1"/>
            <a:endParaRPr lang="nl-BE" sz="2400">
              <a:solidFill>
                <a:schemeClr val="tx1"/>
              </a:solidFill>
            </a:endParaRPr>
          </a:p>
          <a:p>
            <a:pPr lvl="1">
              <a:buFont typeface="Wingdings" panose="05000000000000000000" pitchFamily="2" charset="2"/>
              <a:buChar char="v"/>
            </a:pPr>
            <a:r>
              <a:rPr lang="nl-BE" sz="2400">
                <a:solidFill>
                  <a:schemeClr val="tx1"/>
                </a:solidFill>
              </a:rPr>
              <a:t>Voor </a:t>
            </a:r>
            <a:r>
              <a:rPr lang="nl-BE" sz="2400" b="1">
                <a:solidFill>
                  <a:schemeClr val="tx1"/>
                </a:solidFill>
              </a:rPr>
              <a:t>HR/LG</a:t>
            </a:r>
            <a:r>
              <a:rPr lang="nl-BE" sz="2400">
                <a:solidFill>
                  <a:schemeClr val="tx1"/>
                </a:solidFill>
              </a:rPr>
              <a:t>:</a:t>
            </a:r>
          </a:p>
          <a:p>
            <a:pPr marL="1033200" lvl="2" indent="-457200">
              <a:buFont typeface="+mj-lt"/>
              <a:buAutoNum type="arabicPeriod"/>
            </a:pPr>
            <a:r>
              <a:rPr lang="nl-BE" sz="2400">
                <a:solidFill>
                  <a:srgbClr val="7030A0"/>
                </a:solidFill>
              </a:rPr>
              <a:t>Consultancy Talentmanagement</a:t>
            </a:r>
          </a:p>
          <a:p>
            <a:pPr marL="1033200" lvl="2" indent="-457200">
              <a:buFont typeface="+mj-lt"/>
              <a:buAutoNum type="arabicPeriod"/>
            </a:pPr>
            <a:r>
              <a:rPr lang="nl-BE" sz="2400">
                <a:solidFill>
                  <a:srgbClr val="7030A0"/>
                </a:solidFill>
              </a:rPr>
              <a:t>Consultancy Personeelsmobiliteit en inzetbaarheid</a:t>
            </a:r>
          </a:p>
          <a:p>
            <a:pPr marL="1033200" lvl="2" indent="-457200">
              <a:buFont typeface="+mj-lt"/>
              <a:buAutoNum type="arabicPeriod"/>
            </a:pPr>
            <a:r>
              <a:rPr lang="nl-BE" sz="2400"/>
              <a:t>Consultancy Job Re-design</a:t>
            </a:r>
          </a:p>
          <a:p>
            <a:pPr marL="1033200" lvl="2" indent="-457200">
              <a:buFont typeface="+mj-lt"/>
              <a:buAutoNum type="arabicPeriod"/>
            </a:pPr>
            <a:r>
              <a:rPr lang="nl-BE" sz="2400"/>
              <a:t>Ondersteuning bij Tijdelijke Mobiliteit</a:t>
            </a:r>
          </a:p>
          <a:p>
            <a:pPr marL="1033200" lvl="2" indent="-457200">
              <a:buFont typeface="+mj-lt"/>
              <a:buAutoNum type="arabicPeriod"/>
            </a:pPr>
            <a:r>
              <a:rPr lang="nl-BE" sz="2400"/>
              <a:t>Trajectbegeleiding via herplaatsing</a:t>
            </a:r>
          </a:p>
          <a:p>
            <a:pPr marL="1033200" lvl="2" indent="-457200">
              <a:buFont typeface="+mj-lt"/>
              <a:buAutoNum type="arabicPeriod"/>
            </a:pPr>
            <a:r>
              <a:rPr lang="nl-BE" sz="2400">
                <a:solidFill>
                  <a:srgbClr val="7030A0"/>
                </a:solidFill>
              </a:rPr>
              <a:t>Outplacementbegeleiding bij ontslag</a:t>
            </a:r>
          </a:p>
          <a:p>
            <a:pPr marL="576000" lvl="2" indent="0">
              <a:buNone/>
            </a:pPr>
            <a:endParaRPr lang="nl-BE" sz="2400">
              <a:solidFill>
                <a:srgbClr val="7030A0"/>
              </a:solidFill>
            </a:endParaRPr>
          </a:p>
          <a:p>
            <a:pPr marL="576000" lvl="2" indent="0">
              <a:buNone/>
            </a:pPr>
            <a:r>
              <a:rPr lang="nl-BE" sz="2400">
                <a:solidFill>
                  <a:srgbClr val="7030A0"/>
                </a:solidFill>
                <a:sym typeface="Wingdings" panose="05000000000000000000" pitchFamily="2" charset="2"/>
              </a:rPr>
              <a:t> Raamovereenkomst Talentmanagement</a:t>
            </a:r>
            <a:endParaRPr lang="nl-BE" sz="2400">
              <a:solidFill>
                <a:srgbClr val="7030A0"/>
              </a:solidFill>
            </a:endParaRPr>
          </a:p>
          <a:p>
            <a:pPr marL="576000" lvl="2" indent="0">
              <a:buNone/>
            </a:pPr>
            <a:endParaRPr lang="nl-BE">
              <a:solidFill>
                <a:schemeClr val="bg1">
                  <a:lumMod val="50000"/>
                </a:schemeClr>
              </a:solidFill>
            </a:endParaRPr>
          </a:p>
          <a:p>
            <a:pPr lvl="1"/>
            <a:endParaRPr lang="nl-BE">
              <a:solidFill>
                <a:schemeClr val="bg1">
                  <a:lumMod val="50000"/>
                </a:schemeClr>
              </a:solidFill>
            </a:endParaRPr>
          </a:p>
        </p:txBody>
      </p:sp>
    </p:spTree>
    <p:extLst>
      <p:ext uri="{BB962C8B-B14F-4D97-AF65-F5344CB8AC3E}">
        <p14:creationId xmlns:p14="http://schemas.microsoft.com/office/powerpoint/2010/main" val="3654616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64C02373-9AD0-43AC-AFAC-2220AD38F39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3484" r="32238" b="1"/>
          <a:stretch/>
        </p:blipFill>
        <p:spPr>
          <a:xfrm>
            <a:off x="5837155" y="-11112"/>
            <a:ext cx="6354846" cy="6873396"/>
          </a:xfrm>
          <a:noFill/>
        </p:spPr>
      </p:pic>
      <p:sp>
        <p:nvSpPr>
          <p:cNvPr id="3" name="Tijdelijke aanduiding voor tekst 2">
            <a:extLst>
              <a:ext uri="{FF2B5EF4-FFF2-40B4-BE49-F238E27FC236}">
                <a16:creationId xmlns:a16="http://schemas.microsoft.com/office/drawing/2014/main" id="{1274BDF4-4178-48EB-AFC1-CD03B59DABAA}"/>
              </a:ext>
            </a:extLst>
          </p:cNvPr>
          <p:cNvSpPr>
            <a:spLocks noGrp="1"/>
          </p:cNvSpPr>
          <p:nvPr>
            <p:ph type="ctrTitle"/>
          </p:nvPr>
        </p:nvSpPr>
        <p:spPr>
          <a:xfrm>
            <a:off x="584196" y="2288799"/>
            <a:ext cx="6354847" cy="2648548"/>
          </a:xfrm>
        </p:spPr>
        <p:txBody>
          <a:bodyPr anchor="b">
            <a:normAutofit/>
          </a:bodyPr>
          <a:lstStyle/>
          <a:p>
            <a:r>
              <a:rPr lang="en-GB" err="1"/>
              <a:t>Raamovereenkomst</a:t>
            </a:r>
            <a:r>
              <a:rPr lang="en-GB"/>
              <a:t> </a:t>
            </a:r>
            <a:r>
              <a:rPr lang="en-GB" err="1"/>
              <a:t>Talentmanagement</a:t>
            </a:r>
            <a:r>
              <a:rPr lang="en-GB"/>
              <a:t> </a:t>
            </a:r>
          </a:p>
        </p:txBody>
      </p:sp>
    </p:spTree>
    <p:extLst>
      <p:ext uri="{BB962C8B-B14F-4D97-AF65-F5344CB8AC3E}">
        <p14:creationId xmlns:p14="http://schemas.microsoft.com/office/powerpoint/2010/main" val="592497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95BD8-E830-4A7F-8571-F904B4763121}"/>
              </a:ext>
            </a:extLst>
          </p:cNvPr>
          <p:cNvSpPr>
            <a:spLocks noGrp="1"/>
          </p:cNvSpPr>
          <p:nvPr>
            <p:ph type="title"/>
          </p:nvPr>
        </p:nvSpPr>
        <p:spPr>
          <a:xfrm>
            <a:off x="503823" y="603044"/>
            <a:ext cx="11449050" cy="1215958"/>
          </a:xfrm>
        </p:spPr>
        <p:txBody>
          <a:bodyPr/>
          <a:lstStyle/>
          <a:p>
            <a:r>
              <a:rPr lang="nl-BE"/>
              <a:t>Raamovereenkomst Talentmanagement</a:t>
            </a:r>
          </a:p>
        </p:txBody>
      </p:sp>
      <p:sp>
        <p:nvSpPr>
          <p:cNvPr id="3" name="Tijdelijke aanduiding voor inhoud 2">
            <a:extLst>
              <a:ext uri="{FF2B5EF4-FFF2-40B4-BE49-F238E27FC236}">
                <a16:creationId xmlns:a16="http://schemas.microsoft.com/office/drawing/2014/main" id="{7F0D9453-1427-4F8C-AF76-D1E37D4B14DA}"/>
              </a:ext>
            </a:extLst>
          </p:cNvPr>
          <p:cNvSpPr>
            <a:spLocks noGrp="1"/>
          </p:cNvSpPr>
          <p:nvPr>
            <p:ph sz="quarter" idx="11"/>
          </p:nvPr>
        </p:nvSpPr>
        <p:spPr>
          <a:xfrm>
            <a:off x="503823" y="1955372"/>
            <a:ext cx="11449050" cy="3977507"/>
          </a:xfrm>
        </p:spPr>
        <p:txBody>
          <a:bodyPr vert="horz" lIns="0" tIns="0" rIns="0" bIns="45720" rtlCol="0" anchor="t">
            <a:noAutofit/>
          </a:bodyPr>
          <a:lstStyle/>
          <a:p>
            <a:pPr marL="287655" lvl="1" indent="0">
              <a:buNone/>
            </a:pPr>
            <a:r>
              <a:rPr lang="nl-BE" sz="2800">
                <a:solidFill>
                  <a:schemeClr val="bg1">
                    <a:lumMod val="50000"/>
                  </a:schemeClr>
                </a:solidFill>
                <a:latin typeface="FlandersArtSans-Regular"/>
              </a:rPr>
              <a:t>Opgebouwd uit 3 percelen</a:t>
            </a:r>
            <a:endParaRPr lang="en-US">
              <a:solidFill>
                <a:schemeClr val="bg1">
                  <a:lumMod val="50000"/>
                </a:schemeClr>
              </a:solidFill>
              <a:latin typeface="FlandersArtSans-Regular"/>
            </a:endParaRPr>
          </a:p>
          <a:p>
            <a:pPr marL="287655" lvl="1" indent="0">
              <a:buNone/>
            </a:pPr>
            <a:endParaRPr lang="nl-BE" sz="2800">
              <a:solidFill>
                <a:schemeClr val="bg1">
                  <a:lumMod val="50000"/>
                </a:schemeClr>
              </a:solidFill>
            </a:endParaRPr>
          </a:p>
          <a:p>
            <a:pPr marL="287655" lvl="1" indent="0">
              <a:buNone/>
            </a:pPr>
            <a:r>
              <a:rPr lang="nl-BE" sz="2800">
                <a:solidFill>
                  <a:schemeClr val="bg1">
                    <a:lumMod val="50000"/>
                  </a:schemeClr>
                </a:solidFill>
                <a:latin typeface="FlandersArtSans-Regular"/>
              </a:rPr>
              <a:t>1. Talentmanagement (nieuw)</a:t>
            </a:r>
          </a:p>
          <a:p>
            <a:pPr marL="863600" lvl="2" indent="-287655">
              <a:buFont typeface="Wingdings" panose="05000000000000000000" pitchFamily="2" charset="2"/>
              <a:buChar char="Ø"/>
            </a:pPr>
            <a:r>
              <a:rPr lang="nl-BE" sz="2800">
                <a:latin typeface="FlandersArtSans-Regular"/>
              </a:rPr>
              <a:t>Visie op talent binnen breder HR-beleid</a:t>
            </a:r>
          </a:p>
          <a:p>
            <a:pPr marL="863600" lvl="2" indent="-287655">
              <a:buFont typeface="Wingdings" panose="05000000000000000000" pitchFamily="2" charset="2"/>
              <a:buChar char="Ø"/>
            </a:pPr>
            <a:r>
              <a:rPr lang="nl-BE" sz="2800">
                <a:latin typeface="FlandersArtSans-Regular"/>
              </a:rPr>
              <a:t>Talentmanagementprocessen, en –systemen </a:t>
            </a:r>
            <a:r>
              <a:rPr lang="nl-BE">
                <a:latin typeface="FlandersArtSans-Regular"/>
              </a:rPr>
              <a:t>(bv. </a:t>
            </a:r>
            <a:r>
              <a:rPr lang="nl-BE" err="1">
                <a:latin typeface="FlandersArtSans-Regular"/>
              </a:rPr>
              <a:t>Vlimpers</a:t>
            </a:r>
            <a:r>
              <a:rPr lang="nl-BE">
                <a:latin typeface="FlandersArtSans-Regular"/>
              </a:rPr>
              <a:t>-module Loopbaan)</a:t>
            </a:r>
          </a:p>
          <a:p>
            <a:pPr marL="863600" lvl="2" indent="-287655">
              <a:buFont typeface="Wingdings" panose="05000000000000000000" pitchFamily="2" charset="2"/>
              <a:buChar char="Ø"/>
            </a:pPr>
            <a:r>
              <a:rPr lang="nl-BE" sz="2800">
                <a:latin typeface="FlandersArtSans-Regular"/>
              </a:rPr>
              <a:t>"Train </a:t>
            </a:r>
            <a:r>
              <a:rPr lang="nl-BE" sz="2800" err="1">
                <a:latin typeface="FlandersArtSans-Regular"/>
              </a:rPr>
              <a:t>the</a:t>
            </a:r>
            <a:r>
              <a:rPr lang="nl-BE" sz="2800">
                <a:latin typeface="FlandersArtSans-Regular"/>
              </a:rPr>
              <a:t> trainer": HR, leidinggevenden en/of andere relevante profielen</a:t>
            </a:r>
          </a:p>
          <a:p>
            <a:pPr marL="575945" lvl="2" indent="0">
              <a:buNone/>
            </a:pPr>
            <a:endParaRPr lang="nl-BE" sz="2800"/>
          </a:p>
          <a:p>
            <a:pPr marL="287655" lvl="1" indent="0">
              <a:buNone/>
            </a:pPr>
            <a:endParaRPr lang="nl-BE" sz="2800">
              <a:solidFill>
                <a:schemeClr val="bg1">
                  <a:lumMod val="50000"/>
                </a:schemeClr>
              </a:solidFill>
              <a:latin typeface="+mn-lt"/>
            </a:endParaRPr>
          </a:p>
          <a:p>
            <a:pPr marL="287655" lvl="1" indent="0">
              <a:buNone/>
            </a:pPr>
            <a:endParaRPr lang="nl-BE"/>
          </a:p>
          <a:p>
            <a:pPr marL="575945" lvl="1" indent="-287655"/>
            <a:endParaRPr lang="nl-BE">
              <a:solidFill>
                <a:schemeClr val="bg1">
                  <a:lumMod val="50000"/>
                </a:schemeClr>
              </a:solidFill>
            </a:endParaRPr>
          </a:p>
        </p:txBody>
      </p:sp>
    </p:spTree>
    <p:extLst>
      <p:ext uri="{BB962C8B-B14F-4D97-AF65-F5344CB8AC3E}">
        <p14:creationId xmlns:p14="http://schemas.microsoft.com/office/powerpoint/2010/main" val="319164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95BD8-E830-4A7F-8571-F904B4763121}"/>
              </a:ext>
            </a:extLst>
          </p:cNvPr>
          <p:cNvSpPr>
            <a:spLocks noGrp="1"/>
          </p:cNvSpPr>
          <p:nvPr>
            <p:ph type="title"/>
          </p:nvPr>
        </p:nvSpPr>
        <p:spPr>
          <a:xfrm>
            <a:off x="503823" y="557630"/>
            <a:ext cx="11449050" cy="1215958"/>
          </a:xfrm>
        </p:spPr>
        <p:txBody>
          <a:bodyPr/>
          <a:lstStyle/>
          <a:p>
            <a:r>
              <a:rPr lang="nl-BE"/>
              <a:t>Raamovereenkomst Talentmanagement</a:t>
            </a:r>
          </a:p>
        </p:txBody>
      </p:sp>
      <p:sp>
        <p:nvSpPr>
          <p:cNvPr id="3" name="Tijdelijke aanduiding voor inhoud 2">
            <a:extLst>
              <a:ext uri="{FF2B5EF4-FFF2-40B4-BE49-F238E27FC236}">
                <a16:creationId xmlns:a16="http://schemas.microsoft.com/office/drawing/2014/main" id="{7F0D9453-1427-4F8C-AF76-D1E37D4B14DA}"/>
              </a:ext>
            </a:extLst>
          </p:cNvPr>
          <p:cNvSpPr>
            <a:spLocks noGrp="1"/>
          </p:cNvSpPr>
          <p:nvPr>
            <p:ph sz="quarter" idx="11"/>
          </p:nvPr>
        </p:nvSpPr>
        <p:spPr>
          <a:xfrm>
            <a:off x="239127" y="1773588"/>
            <a:ext cx="11449050" cy="3977507"/>
          </a:xfrm>
        </p:spPr>
        <p:txBody>
          <a:bodyPr/>
          <a:lstStyle/>
          <a:p>
            <a:pPr marL="576000" lvl="2" indent="0">
              <a:buNone/>
            </a:pPr>
            <a:endParaRPr lang="nl-BE" sz="2800"/>
          </a:p>
          <a:p>
            <a:pPr marL="288000" lvl="1" indent="0">
              <a:buNone/>
            </a:pPr>
            <a:r>
              <a:rPr lang="nl-BE" sz="2800">
                <a:solidFill>
                  <a:schemeClr val="bg1">
                    <a:lumMod val="50000"/>
                  </a:schemeClr>
                </a:solidFill>
              </a:rPr>
              <a:t>2. Personeelsmobiliteit &amp; inzetbaarheid: individueel of in groep</a:t>
            </a:r>
          </a:p>
          <a:p>
            <a:pPr lvl="2">
              <a:buFont typeface="Wingdings" panose="05000000000000000000" pitchFamily="2" charset="2"/>
              <a:buChar char="Ø"/>
            </a:pPr>
            <a:r>
              <a:rPr lang="nl-BE" sz="2800"/>
              <a:t>Loopbaanbegeleiding, loopbaanbemiddeling</a:t>
            </a:r>
          </a:p>
          <a:p>
            <a:pPr lvl="2">
              <a:buFont typeface="Wingdings" panose="05000000000000000000" pitchFamily="2" charset="2"/>
              <a:buChar char="Ø"/>
            </a:pPr>
            <a:r>
              <a:rPr lang="nl-BE" sz="2800"/>
              <a:t>Re-integratie</a:t>
            </a:r>
          </a:p>
          <a:p>
            <a:pPr lvl="2">
              <a:buFont typeface="Wingdings" panose="05000000000000000000" pitchFamily="2" charset="2"/>
              <a:buChar char="Ø"/>
            </a:pPr>
            <a:r>
              <a:rPr lang="nl-BE" sz="2800"/>
              <a:t>Eindeloopbaan</a:t>
            </a:r>
          </a:p>
          <a:p>
            <a:pPr lvl="2">
              <a:buFont typeface="Wingdings" panose="05000000000000000000" pitchFamily="2" charset="2"/>
              <a:buChar char="Ø"/>
            </a:pPr>
            <a:r>
              <a:rPr lang="nl-BE" sz="2800"/>
              <a:t>Ondersteuning leidinggevenden over de impact van verandering op hun medewerker(s)</a:t>
            </a:r>
          </a:p>
          <a:p>
            <a:pPr lvl="2">
              <a:buFont typeface="Wingdings" panose="05000000000000000000" pitchFamily="2" charset="2"/>
              <a:buChar char="Ø"/>
            </a:pPr>
            <a:r>
              <a:rPr lang="nl-BE" sz="2800"/>
              <a:t>Beleidsadvies</a:t>
            </a:r>
            <a:r>
              <a:rPr lang="nl-BE" sz="2800">
                <a:solidFill>
                  <a:schemeClr val="bg1">
                    <a:lumMod val="50000"/>
                  </a:schemeClr>
                </a:solidFill>
                <a:latin typeface="+mn-lt"/>
              </a:rPr>
              <a:t> </a:t>
            </a:r>
            <a:r>
              <a:rPr lang="nl-NL" sz="2800"/>
              <a:t>interne mobiliteit, re-integratie, en eindeloopbaan</a:t>
            </a:r>
            <a:endParaRPr lang="nl-BE" sz="2800"/>
          </a:p>
          <a:p>
            <a:pPr marL="288000" lvl="1" indent="0">
              <a:buNone/>
            </a:pPr>
            <a:endParaRPr lang="nl-BE" sz="2800">
              <a:solidFill>
                <a:schemeClr val="bg1">
                  <a:lumMod val="50000"/>
                </a:schemeClr>
              </a:solidFill>
              <a:latin typeface="+mn-lt"/>
            </a:endParaRPr>
          </a:p>
          <a:p>
            <a:pPr marL="288000" lvl="1" indent="0">
              <a:buNone/>
            </a:pPr>
            <a:endParaRPr lang="nl-BE"/>
          </a:p>
          <a:p>
            <a:pPr lvl="1"/>
            <a:endParaRPr lang="nl-BE">
              <a:solidFill>
                <a:schemeClr val="bg1">
                  <a:lumMod val="50000"/>
                </a:schemeClr>
              </a:solidFill>
            </a:endParaRPr>
          </a:p>
        </p:txBody>
      </p:sp>
    </p:spTree>
    <p:extLst>
      <p:ext uri="{BB962C8B-B14F-4D97-AF65-F5344CB8AC3E}">
        <p14:creationId xmlns:p14="http://schemas.microsoft.com/office/powerpoint/2010/main" val="1788329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95BD8-E830-4A7F-8571-F904B4763121}"/>
              </a:ext>
            </a:extLst>
          </p:cNvPr>
          <p:cNvSpPr>
            <a:spLocks noGrp="1"/>
          </p:cNvSpPr>
          <p:nvPr>
            <p:ph type="title"/>
          </p:nvPr>
        </p:nvSpPr>
        <p:spPr>
          <a:xfrm>
            <a:off x="479760" y="314525"/>
            <a:ext cx="11449050" cy="1215958"/>
          </a:xfrm>
        </p:spPr>
        <p:txBody>
          <a:bodyPr/>
          <a:lstStyle/>
          <a:p>
            <a:r>
              <a:rPr lang="nl-BE"/>
              <a:t>Raamovereenkomst Talentmanagement</a:t>
            </a:r>
          </a:p>
        </p:txBody>
      </p:sp>
      <p:sp>
        <p:nvSpPr>
          <p:cNvPr id="3" name="Tijdelijke aanduiding voor inhoud 2">
            <a:extLst>
              <a:ext uri="{FF2B5EF4-FFF2-40B4-BE49-F238E27FC236}">
                <a16:creationId xmlns:a16="http://schemas.microsoft.com/office/drawing/2014/main" id="{7F0D9453-1427-4F8C-AF76-D1E37D4B14DA}"/>
              </a:ext>
            </a:extLst>
          </p:cNvPr>
          <p:cNvSpPr>
            <a:spLocks noGrp="1"/>
          </p:cNvSpPr>
          <p:nvPr>
            <p:ph sz="quarter" idx="11"/>
          </p:nvPr>
        </p:nvSpPr>
        <p:spPr>
          <a:xfrm>
            <a:off x="251158" y="1617178"/>
            <a:ext cx="11449050" cy="3977507"/>
          </a:xfrm>
        </p:spPr>
        <p:txBody>
          <a:bodyPr/>
          <a:lstStyle/>
          <a:p>
            <a:pPr marL="288000" lvl="1" indent="0">
              <a:buNone/>
            </a:pPr>
            <a:r>
              <a:rPr lang="nl-BE" sz="2800">
                <a:solidFill>
                  <a:schemeClr val="bg1">
                    <a:lumMod val="50000"/>
                  </a:schemeClr>
                </a:solidFill>
              </a:rPr>
              <a:t>3. Outplacement: individueel of groep</a:t>
            </a:r>
          </a:p>
          <a:p>
            <a:pPr lvl="2">
              <a:buFont typeface="Wingdings" panose="05000000000000000000" pitchFamily="2" charset="2"/>
              <a:buChar char="Ø"/>
            </a:pPr>
            <a:r>
              <a:rPr lang="nl-NL" sz="2600" b="0" i="0">
                <a:solidFill>
                  <a:srgbClr val="333332"/>
                </a:solidFill>
                <a:effectLst/>
                <a:latin typeface="inherit"/>
              </a:rPr>
              <a:t>Ondersteuning bij uitstroom van personeelsleden van je departement of agentschap.</a:t>
            </a:r>
          </a:p>
          <a:p>
            <a:pPr marL="288000" lvl="1" indent="0">
              <a:buNone/>
            </a:pPr>
            <a:endParaRPr lang="nl-BE" sz="2800">
              <a:solidFill>
                <a:schemeClr val="bg1">
                  <a:lumMod val="50000"/>
                </a:schemeClr>
              </a:solidFill>
              <a:latin typeface="+mn-lt"/>
            </a:endParaRPr>
          </a:p>
          <a:p>
            <a:pPr marL="288000" lvl="1" indent="0">
              <a:buNone/>
            </a:pPr>
            <a:endParaRPr lang="nl-BE" sz="2400">
              <a:solidFill>
                <a:srgbClr val="000000"/>
              </a:solidFill>
              <a:latin typeface="Flanders Art Sans"/>
            </a:endParaRPr>
          </a:p>
          <a:p>
            <a:endParaRPr lang="nl-BE"/>
          </a:p>
          <a:p>
            <a:pPr lvl="1"/>
            <a:endParaRPr lang="nl-BE">
              <a:solidFill>
                <a:schemeClr val="bg1">
                  <a:lumMod val="50000"/>
                </a:schemeClr>
              </a:solidFill>
            </a:endParaRPr>
          </a:p>
        </p:txBody>
      </p:sp>
    </p:spTree>
    <p:extLst>
      <p:ext uri="{BB962C8B-B14F-4D97-AF65-F5344CB8AC3E}">
        <p14:creationId xmlns:p14="http://schemas.microsoft.com/office/powerpoint/2010/main" val="2456197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95BD8-E830-4A7F-8571-F904B4763121}"/>
              </a:ext>
            </a:extLst>
          </p:cNvPr>
          <p:cNvSpPr>
            <a:spLocks noGrp="1"/>
          </p:cNvSpPr>
          <p:nvPr>
            <p:ph type="title"/>
          </p:nvPr>
        </p:nvSpPr>
        <p:spPr>
          <a:xfrm>
            <a:off x="371475" y="425302"/>
            <a:ext cx="11449050" cy="1215958"/>
          </a:xfrm>
        </p:spPr>
        <p:txBody>
          <a:bodyPr anchor="ctr">
            <a:normAutofit/>
          </a:bodyPr>
          <a:lstStyle/>
          <a:p>
            <a:r>
              <a:rPr lang="nl-BE"/>
              <a:t>Raamovereenkomst Talentmanagement</a:t>
            </a:r>
          </a:p>
        </p:txBody>
      </p:sp>
      <p:sp>
        <p:nvSpPr>
          <p:cNvPr id="10" name="Text Placeholder 3">
            <a:extLst>
              <a:ext uri="{FF2B5EF4-FFF2-40B4-BE49-F238E27FC236}">
                <a16:creationId xmlns:a16="http://schemas.microsoft.com/office/drawing/2014/main" id="{FF891632-064E-492E-50D2-3E1C0578643A}"/>
              </a:ext>
            </a:extLst>
          </p:cNvPr>
          <p:cNvSpPr>
            <a:spLocks noGrp="1"/>
          </p:cNvSpPr>
          <p:nvPr>
            <p:ph type="body" sz="quarter" idx="14"/>
          </p:nvPr>
        </p:nvSpPr>
        <p:spPr>
          <a:xfrm>
            <a:off x="10669941" y="6145067"/>
            <a:ext cx="1215273" cy="578957"/>
          </a:xfrm>
        </p:spPr>
        <p:txBody>
          <a:bodyPr/>
          <a:lstStyle/>
          <a:p>
            <a:endParaRPr lang="en-US"/>
          </a:p>
        </p:txBody>
      </p:sp>
      <p:sp>
        <p:nvSpPr>
          <p:cNvPr id="12" name="Text Placeholder 4">
            <a:extLst>
              <a:ext uri="{FF2B5EF4-FFF2-40B4-BE49-F238E27FC236}">
                <a16:creationId xmlns:a16="http://schemas.microsoft.com/office/drawing/2014/main" id="{8151017C-A0ED-1D49-F8CC-04703CF36A70}"/>
              </a:ext>
            </a:extLst>
          </p:cNvPr>
          <p:cNvSpPr>
            <a:spLocks noGrp="1"/>
          </p:cNvSpPr>
          <p:nvPr>
            <p:ph type="body" sz="quarter" idx="16"/>
          </p:nvPr>
        </p:nvSpPr>
        <p:spPr>
          <a:xfrm>
            <a:off x="371475" y="6305360"/>
            <a:ext cx="1302984" cy="254675"/>
          </a:xfrm>
        </p:spPr>
        <p:txBody>
          <a:bodyPr/>
          <a:lstStyle/>
          <a:p>
            <a:endParaRPr lang="en-US"/>
          </a:p>
        </p:txBody>
      </p:sp>
      <p:sp>
        <p:nvSpPr>
          <p:cNvPr id="3" name="Tijdelijke aanduiding voor inhoud 2">
            <a:extLst>
              <a:ext uri="{FF2B5EF4-FFF2-40B4-BE49-F238E27FC236}">
                <a16:creationId xmlns:a16="http://schemas.microsoft.com/office/drawing/2014/main" id="{7F0D9453-1427-4F8C-AF76-D1E37D4B14DA}"/>
              </a:ext>
            </a:extLst>
          </p:cNvPr>
          <p:cNvSpPr>
            <a:spLocks noGrp="1"/>
          </p:cNvSpPr>
          <p:nvPr>
            <p:ph sz="quarter" idx="17"/>
          </p:nvPr>
        </p:nvSpPr>
        <p:spPr>
          <a:xfrm>
            <a:off x="5471675" y="1843858"/>
            <a:ext cx="6935704" cy="4618521"/>
          </a:xfrm>
        </p:spPr>
        <p:txBody>
          <a:bodyPr>
            <a:normAutofit/>
          </a:bodyPr>
          <a:lstStyle/>
          <a:p>
            <a:pPr marL="288000" lvl="1" indent="0">
              <a:buNone/>
            </a:pPr>
            <a:r>
              <a:rPr lang="nl-BE" sz="2800">
                <a:solidFill>
                  <a:schemeClr val="tx1"/>
                </a:solidFill>
              </a:rPr>
              <a:t>Stand van zaken gunning:</a:t>
            </a:r>
          </a:p>
          <a:p>
            <a:pPr marL="288000" lvl="1" indent="0">
              <a:buNone/>
            </a:pPr>
            <a:endParaRPr lang="nl-BE" sz="2800">
              <a:solidFill>
                <a:schemeClr val="tx1"/>
              </a:solidFill>
            </a:endParaRPr>
          </a:p>
          <a:p>
            <a:pPr lvl="1"/>
            <a:r>
              <a:rPr lang="nl-BE" sz="2400">
                <a:solidFill>
                  <a:schemeClr val="bg1">
                    <a:lumMod val="65000"/>
                  </a:schemeClr>
                </a:solidFill>
              </a:rPr>
              <a:t>Webpagina Loopbaan </a:t>
            </a:r>
            <a:r>
              <a:rPr lang="nl-BE" sz="2400">
                <a:solidFill>
                  <a:schemeClr val="bg1">
                    <a:lumMod val="65000"/>
                  </a:schemeClr>
                </a:solidFill>
                <a:sym typeface="Wingdings" panose="05000000000000000000" pitchFamily="2" charset="2"/>
              </a:rPr>
              <a:t></a:t>
            </a:r>
            <a:r>
              <a:rPr lang="nl-BE" sz="2400">
                <a:solidFill>
                  <a:schemeClr val="bg1">
                    <a:lumMod val="65000"/>
                  </a:schemeClr>
                </a:solidFill>
              </a:rPr>
              <a:t> bestelpagina’s Agentschap Facilitair Bedrijf</a:t>
            </a:r>
          </a:p>
          <a:p>
            <a:pPr lvl="1"/>
            <a:endParaRPr lang="nl-BE" sz="2400">
              <a:solidFill>
                <a:schemeClr val="bg1">
                  <a:lumMod val="65000"/>
                </a:schemeClr>
              </a:solidFill>
            </a:endParaRPr>
          </a:p>
          <a:p>
            <a:pPr lvl="1"/>
            <a:r>
              <a:rPr lang="nl-BE" sz="2400">
                <a:solidFill>
                  <a:schemeClr val="bg1">
                    <a:lumMod val="65000"/>
                  </a:schemeClr>
                </a:solidFill>
              </a:rPr>
              <a:t>HR nieuwsbrief</a:t>
            </a:r>
          </a:p>
          <a:p>
            <a:pPr marL="288000" lvl="1" indent="0">
              <a:buNone/>
            </a:pPr>
            <a:endParaRPr lang="nl-BE" sz="2800">
              <a:solidFill>
                <a:schemeClr val="tx1"/>
              </a:solidFill>
            </a:endParaRPr>
          </a:p>
          <a:p>
            <a:pPr marL="288000" lvl="1" indent="0">
              <a:buNone/>
            </a:pPr>
            <a:endParaRPr lang="nl-BE" sz="2800">
              <a:solidFill>
                <a:schemeClr val="tx1"/>
              </a:solidFill>
            </a:endParaRPr>
          </a:p>
          <a:p>
            <a:pPr marL="288000" lvl="1" indent="0">
              <a:buNone/>
            </a:pPr>
            <a:endParaRPr lang="nl-BE" sz="2800">
              <a:solidFill>
                <a:schemeClr val="tx1"/>
              </a:solidFill>
            </a:endParaRPr>
          </a:p>
          <a:p>
            <a:pPr marL="288000" lvl="1" indent="0">
              <a:buNone/>
            </a:pPr>
            <a:endParaRPr lang="nl-BE" sz="2800">
              <a:solidFill>
                <a:schemeClr val="tx1"/>
              </a:solidFill>
            </a:endParaRPr>
          </a:p>
          <a:p>
            <a:endParaRPr lang="nl-BE"/>
          </a:p>
          <a:p>
            <a:pPr lvl="1"/>
            <a:endParaRPr lang="nl-BE" sz="2800">
              <a:solidFill>
                <a:schemeClr val="tx1"/>
              </a:solidFill>
            </a:endParaRPr>
          </a:p>
        </p:txBody>
      </p:sp>
      <p:pic>
        <p:nvPicPr>
          <p:cNvPr id="6" name="Afbeelding 5" descr="Afbeelding met tekst, teken&#10;&#10;Automatisch gegenereerde beschrijving">
            <a:extLst>
              <a:ext uri="{FF2B5EF4-FFF2-40B4-BE49-F238E27FC236}">
                <a16:creationId xmlns:a16="http://schemas.microsoft.com/office/drawing/2014/main" id="{25900DFF-5CD7-CFF6-1374-8295220ADE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989" r="11690"/>
          <a:stretch/>
        </p:blipFill>
        <p:spPr>
          <a:xfrm>
            <a:off x="-1" y="1409665"/>
            <a:ext cx="5458817" cy="5486905"/>
          </a:xfrm>
          <a:prstGeom prst="rect">
            <a:avLst/>
          </a:prstGeom>
        </p:spPr>
      </p:pic>
    </p:spTree>
    <p:extLst>
      <p:ext uri="{BB962C8B-B14F-4D97-AF65-F5344CB8AC3E}">
        <p14:creationId xmlns:p14="http://schemas.microsoft.com/office/powerpoint/2010/main" val="1471689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95BD8-E830-4A7F-8571-F904B4763121}"/>
              </a:ext>
            </a:extLst>
          </p:cNvPr>
          <p:cNvSpPr>
            <a:spLocks noGrp="1"/>
          </p:cNvSpPr>
          <p:nvPr>
            <p:ph type="title"/>
          </p:nvPr>
        </p:nvSpPr>
        <p:spPr>
          <a:xfrm>
            <a:off x="371475" y="425302"/>
            <a:ext cx="11449050" cy="1215958"/>
          </a:xfrm>
        </p:spPr>
        <p:txBody>
          <a:bodyPr anchor="ctr">
            <a:normAutofit/>
          </a:bodyPr>
          <a:lstStyle/>
          <a:p>
            <a:r>
              <a:rPr lang="nl-BE">
                <a:latin typeface="FlandersArtSans-Bold"/>
              </a:rPr>
              <a:t>Verdiepende HR-sessie Talentmanagement</a:t>
            </a:r>
          </a:p>
        </p:txBody>
      </p:sp>
      <p:sp>
        <p:nvSpPr>
          <p:cNvPr id="10" name="Text Placeholder 3">
            <a:extLst>
              <a:ext uri="{FF2B5EF4-FFF2-40B4-BE49-F238E27FC236}">
                <a16:creationId xmlns:a16="http://schemas.microsoft.com/office/drawing/2014/main" id="{FF891632-064E-492E-50D2-3E1C0578643A}"/>
              </a:ext>
            </a:extLst>
          </p:cNvPr>
          <p:cNvSpPr>
            <a:spLocks noGrp="1"/>
          </p:cNvSpPr>
          <p:nvPr>
            <p:ph type="body" sz="quarter" idx="14"/>
          </p:nvPr>
        </p:nvSpPr>
        <p:spPr>
          <a:xfrm>
            <a:off x="10669941" y="6145067"/>
            <a:ext cx="1215273" cy="578957"/>
          </a:xfrm>
        </p:spPr>
        <p:txBody>
          <a:bodyPr/>
          <a:lstStyle/>
          <a:p>
            <a:endParaRPr lang="en-US"/>
          </a:p>
        </p:txBody>
      </p:sp>
      <p:sp>
        <p:nvSpPr>
          <p:cNvPr id="12" name="Text Placeholder 4">
            <a:extLst>
              <a:ext uri="{FF2B5EF4-FFF2-40B4-BE49-F238E27FC236}">
                <a16:creationId xmlns:a16="http://schemas.microsoft.com/office/drawing/2014/main" id="{8151017C-A0ED-1D49-F8CC-04703CF36A70}"/>
              </a:ext>
            </a:extLst>
          </p:cNvPr>
          <p:cNvSpPr>
            <a:spLocks noGrp="1"/>
          </p:cNvSpPr>
          <p:nvPr>
            <p:ph type="body" sz="quarter" idx="16"/>
          </p:nvPr>
        </p:nvSpPr>
        <p:spPr>
          <a:xfrm>
            <a:off x="371475" y="6305360"/>
            <a:ext cx="1302984" cy="254675"/>
          </a:xfrm>
        </p:spPr>
        <p:txBody>
          <a:bodyPr/>
          <a:lstStyle/>
          <a:p>
            <a:endParaRPr lang="en-US"/>
          </a:p>
        </p:txBody>
      </p:sp>
      <p:sp>
        <p:nvSpPr>
          <p:cNvPr id="6" name="Tijdelijke aanduiding voor inhoud 2">
            <a:extLst>
              <a:ext uri="{FF2B5EF4-FFF2-40B4-BE49-F238E27FC236}">
                <a16:creationId xmlns:a16="http://schemas.microsoft.com/office/drawing/2014/main" id="{E9548354-CE78-7AC0-0557-A5BA4AE11C47}"/>
              </a:ext>
            </a:extLst>
          </p:cNvPr>
          <p:cNvSpPr txBox="1">
            <a:spLocks/>
          </p:cNvSpPr>
          <p:nvPr/>
        </p:nvSpPr>
        <p:spPr>
          <a:xfrm>
            <a:off x="1034716" y="1804737"/>
            <a:ext cx="10938209" cy="4907697"/>
          </a:xfrm>
          <a:prstGeom prst="rect">
            <a:avLst/>
          </a:prstGeom>
        </p:spPr>
        <p:txBody>
          <a:bodyPr vert="horz" lIns="0" tIns="0" rIns="0" bIns="45720" rtlCol="0" anchor="t">
            <a:normAutofit/>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5945" lvl="1" indent="-287655">
              <a:buFont typeface="Wingdings" panose="05000000000000000000" pitchFamily="2" charset="2"/>
              <a:buChar char="v"/>
            </a:pPr>
            <a:r>
              <a:rPr lang="nl-BE" sz="2800">
                <a:solidFill>
                  <a:schemeClr val="tx1"/>
                </a:solidFill>
                <a:latin typeface="FlandersArtSans-Regular"/>
              </a:rPr>
              <a:t>Digitaal via Teams:</a:t>
            </a:r>
            <a:endParaRPr lang="en-US">
              <a:solidFill>
                <a:schemeClr val="tx1"/>
              </a:solidFill>
              <a:latin typeface="FlandersArtSans-Regular"/>
            </a:endParaRPr>
          </a:p>
          <a:p>
            <a:pPr marL="575945" lvl="1" indent="-287655">
              <a:buFontTx/>
              <a:buChar char="-"/>
            </a:pPr>
            <a:r>
              <a:rPr lang="nl-BE" sz="2400">
                <a:solidFill>
                  <a:schemeClr val="tx1"/>
                </a:solidFill>
                <a:latin typeface="FlandersArtSans-Regular"/>
              </a:rPr>
              <a:t>Wetenschappelijk onderzoek</a:t>
            </a:r>
          </a:p>
          <a:p>
            <a:pPr marL="575945" lvl="1" indent="-287655">
              <a:buFontTx/>
              <a:buChar char="-"/>
            </a:pPr>
            <a:r>
              <a:rPr lang="nl-BE" sz="2400">
                <a:solidFill>
                  <a:schemeClr val="tx1"/>
                </a:solidFill>
                <a:latin typeface="FlandersArtSans-Regular"/>
              </a:rPr>
              <a:t>Pilootentiteiten binnen VO: traject &amp; leerpunten</a:t>
            </a:r>
          </a:p>
          <a:p>
            <a:pPr marL="287655" lvl="1" indent="0">
              <a:buFont typeface="FlandersArtSans-Regular" panose="00000500000000000000" pitchFamily="50" charset="0"/>
              <a:buNone/>
            </a:pPr>
            <a:endParaRPr lang="nl-BE" sz="2800">
              <a:solidFill>
                <a:schemeClr val="tx1"/>
              </a:solidFill>
            </a:endParaRPr>
          </a:p>
          <a:p>
            <a:pPr marL="575945" lvl="1" indent="-287655">
              <a:buFont typeface="Wingdings" panose="05000000000000000000" pitchFamily="2" charset="2"/>
              <a:buChar char="v"/>
            </a:pPr>
            <a:r>
              <a:rPr lang="nl-BE" sz="2800">
                <a:solidFill>
                  <a:schemeClr val="tx1"/>
                </a:solidFill>
                <a:latin typeface="FlandersArtSans-Regular"/>
              </a:rPr>
              <a:t>Op 6 juni 2023: van 9u tot 12u.</a:t>
            </a:r>
          </a:p>
          <a:p>
            <a:pPr marL="287655" lvl="1" indent="0">
              <a:buFont typeface="FlandersArtSans-Regular" panose="00000500000000000000" pitchFamily="50" charset="0"/>
              <a:buNone/>
            </a:pPr>
            <a:endParaRPr lang="nl-BE" sz="2800">
              <a:solidFill>
                <a:schemeClr val="tx1"/>
              </a:solidFill>
            </a:endParaRPr>
          </a:p>
          <a:p>
            <a:pPr marL="575945" lvl="1" indent="-287655">
              <a:buFont typeface="Wingdings" panose="05000000000000000000" pitchFamily="2" charset="2"/>
              <a:buChar char="v"/>
            </a:pPr>
            <a:r>
              <a:rPr lang="nl-BE" sz="2800">
                <a:solidFill>
                  <a:schemeClr val="tx1"/>
                </a:solidFill>
                <a:latin typeface="FlandersArtSans-Regular"/>
                <a:hlinkClick r:id="rId3"/>
              </a:rPr>
              <a:t>Gratis inschrijven via Vlimpers Leren.</a:t>
            </a:r>
            <a:r>
              <a:rPr lang="nl-BE" sz="2800">
                <a:solidFill>
                  <a:schemeClr val="tx1"/>
                </a:solidFill>
                <a:latin typeface="FlandersArtSans-Regular"/>
              </a:rPr>
              <a:t> </a:t>
            </a:r>
          </a:p>
          <a:p>
            <a:pPr marL="287655" lvl="1" indent="0">
              <a:buNone/>
            </a:pPr>
            <a:endParaRPr lang="nl-BE" sz="2800">
              <a:solidFill>
                <a:schemeClr val="tx1"/>
              </a:solidFill>
            </a:endParaRPr>
          </a:p>
          <a:p>
            <a:pPr marL="575945" lvl="1" indent="-287655">
              <a:buFont typeface="Wingdings" panose="05000000000000000000" pitchFamily="2" charset="2"/>
              <a:buChar char="v"/>
            </a:pPr>
            <a:r>
              <a:rPr lang="nl-BE" sz="2800">
                <a:solidFill>
                  <a:schemeClr val="tx1"/>
                </a:solidFill>
                <a:latin typeface="FlandersArtSans-Regular"/>
              </a:rPr>
              <a:t>Communicatie via HR nieuwsbrief</a:t>
            </a:r>
            <a:endParaRPr lang="nl-BE" sz="2400">
              <a:solidFill>
                <a:schemeClr val="tx1"/>
              </a:solidFill>
              <a:latin typeface="FlandersArtSans-Regular"/>
            </a:endParaRPr>
          </a:p>
          <a:p>
            <a:pPr marL="287655" lvl="1" indent="0">
              <a:buFont typeface="FlandersArtSans-Regular" panose="00000500000000000000" pitchFamily="50" charset="0"/>
              <a:buNone/>
            </a:pPr>
            <a:endParaRPr lang="nl-BE" sz="2800">
              <a:solidFill>
                <a:schemeClr val="tx1"/>
              </a:solidFill>
            </a:endParaRPr>
          </a:p>
          <a:p>
            <a:pPr marL="287655" lvl="1" indent="0">
              <a:buFont typeface="FlandersArtSans-Regular" panose="00000500000000000000" pitchFamily="50" charset="0"/>
              <a:buNone/>
            </a:pPr>
            <a:endParaRPr lang="nl-BE" sz="2800">
              <a:solidFill>
                <a:schemeClr val="tx1"/>
              </a:solidFill>
            </a:endParaRPr>
          </a:p>
          <a:p>
            <a:pPr marL="287655" lvl="1" indent="0">
              <a:buFont typeface="FlandersArtSans-Regular" panose="00000500000000000000" pitchFamily="50" charset="0"/>
              <a:buNone/>
            </a:pPr>
            <a:endParaRPr lang="nl-BE" sz="2800">
              <a:solidFill>
                <a:schemeClr val="tx1"/>
              </a:solidFill>
            </a:endParaRPr>
          </a:p>
          <a:p>
            <a:pPr marL="287655" lvl="1" indent="0">
              <a:buFont typeface="FlandersArtSans-Regular" panose="00000500000000000000" pitchFamily="50" charset="0"/>
              <a:buNone/>
            </a:pPr>
            <a:endParaRPr lang="nl-BE" sz="2800">
              <a:solidFill>
                <a:schemeClr val="tx1"/>
              </a:solidFill>
            </a:endParaRPr>
          </a:p>
          <a:p>
            <a:pPr marL="287655" indent="-287655"/>
            <a:endParaRPr lang="nl-BE"/>
          </a:p>
          <a:p>
            <a:pPr marL="575945" lvl="1" indent="-287655"/>
            <a:endParaRPr lang="nl-BE" sz="2800">
              <a:solidFill>
                <a:schemeClr val="tx1"/>
              </a:solidFill>
            </a:endParaRPr>
          </a:p>
        </p:txBody>
      </p:sp>
    </p:spTree>
    <p:extLst>
      <p:ext uri="{BB962C8B-B14F-4D97-AF65-F5344CB8AC3E}">
        <p14:creationId xmlns:p14="http://schemas.microsoft.com/office/powerpoint/2010/main" val="312772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Tijdelijke aanduiding voor afbeelding 22" descr="Afbeelding met tekst, elektronica, toetsenbord&#10;&#10;Automatisch gegenereerde beschrijving">
            <a:extLst>
              <a:ext uri="{FF2B5EF4-FFF2-40B4-BE49-F238E27FC236}">
                <a16:creationId xmlns:a16="http://schemas.microsoft.com/office/drawing/2014/main" id="{8921EDAF-F918-4B60-8E42-F60C04EAEF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984" b="8984"/>
          <a:stretch>
            <a:fillRect/>
          </a:stretch>
        </p:blipFill>
        <p:spPr/>
      </p:pic>
      <p:sp>
        <p:nvSpPr>
          <p:cNvPr id="4" name="Titel 3">
            <a:extLst>
              <a:ext uri="{FF2B5EF4-FFF2-40B4-BE49-F238E27FC236}">
                <a16:creationId xmlns:a16="http://schemas.microsoft.com/office/drawing/2014/main" id="{F85864BA-B388-4FF4-90BB-09BA8C893EE4}"/>
              </a:ext>
            </a:extLst>
          </p:cNvPr>
          <p:cNvSpPr>
            <a:spLocks noGrp="1"/>
          </p:cNvSpPr>
          <p:nvPr>
            <p:ph type="title"/>
          </p:nvPr>
        </p:nvSpPr>
        <p:spPr>
          <a:xfrm>
            <a:off x="0" y="425302"/>
            <a:ext cx="12100560" cy="1215958"/>
          </a:xfrm>
        </p:spPr>
        <p:txBody>
          <a:bodyPr/>
          <a:lstStyle/>
          <a:p>
            <a:r>
              <a:rPr lang="nl-BE"/>
              <a:t>HR-agenda vooruitzicht</a:t>
            </a:r>
          </a:p>
        </p:txBody>
      </p:sp>
      <p:sp>
        <p:nvSpPr>
          <p:cNvPr id="8" name="Tijdelijke aanduiding voor tekst 7">
            <a:extLst>
              <a:ext uri="{FF2B5EF4-FFF2-40B4-BE49-F238E27FC236}">
                <a16:creationId xmlns:a16="http://schemas.microsoft.com/office/drawing/2014/main" id="{80C57120-9BE5-44DC-9E43-670262020AF7}"/>
              </a:ext>
            </a:extLst>
          </p:cNvPr>
          <p:cNvSpPr>
            <a:spLocks noGrp="1"/>
          </p:cNvSpPr>
          <p:nvPr>
            <p:ph type="body" sz="quarter" idx="15"/>
          </p:nvPr>
        </p:nvSpPr>
        <p:spPr/>
        <p:txBody>
          <a:bodyPr/>
          <a:lstStyle/>
          <a:p>
            <a:r>
              <a:rPr lang="nl-BE">
                <a:latin typeface="Flanders Art Sans"/>
              </a:rPr>
              <a:t>HRBP-netwerk</a:t>
            </a:r>
          </a:p>
        </p:txBody>
      </p:sp>
      <p:sp>
        <p:nvSpPr>
          <p:cNvPr id="9" name="Tijdelijke aanduiding voor tekst 8">
            <a:extLst>
              <a:ext uri="{FF2B5EF4-FFF2-40B4-BE49-F238E27FC236}">
                <a16:creationId xmlns:a16="http://schemas.microsoft.com/office/drawing/2014/main" id="{44051EAB-8B83-4898-ACAB-597F680F98F3}"/>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52529ED1-5A7B-4987-8A15-87E83F577781}"/>
              </a:ext>
            </a:extLst>
          </p:cNvPr>
          <p:cNvSpPr>
            <a:spLocks noGrp="1"/>
          </p:cNvSpPr>
          <p:nvPr>
            <p:ph type="body" sz="quarter" idx="17"/>
          </p:nvPr>
        </p:nvSpPr>
        <p:spPr/>
        <p:txBody>
          <a:bodyPr/>
          <a:lstStyle/>
          <a:p>
            <a:r>
              <a:rPr lang="nl-BE"/>
              <a:t>HR-infonetwerk</a:t>
            </a:r>
          </a:p>
        </p:txBody>
      </p:sp>
      <p:sp>
        <p:nvSpPr>
          <p:cNvPr id="11" name="Tijdelijke aanduiding voor tekst 10">
            <a:extLst>
              <a:ext uri="{FF2B5EF4-FFF2-40B4-BE49-F238E27FC236}">
                <a16:creationId xmlns:a16="http://schemas.microsoft.com/office/drawing/2014/main" id="{BC06D528-5B0A-4D63-BB06-08C1DD083CD3}"/>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2002FEBD-1027-4999-8F14-3398BC91706E}"/>
              </a:ext>
            </a:extLst>
          </p:cNvPr>
          <p:cNvSpPr>
            <a:spLocks noGrp="1"/>
          </p:cNvSpPr>
          <p:nvPr>
            <p:ph type="body" sz="quarter" idx="19"/>
          </p:nvPr>
        </p:nvSpPr>
        <p:spPr/>
        <p:txBody>
          <a:bodyPr/>
          <a:lstStyle/>
          <a:p>
            <a:r>
              <a:rPr lang="nl-BE">
                <a:latin typeface="Flanders Art Sans"/>
              </a:rPr>
              <a:t>Hoe zorg jij voor je team</a:t>
            </a:r>
            <a:endParaRPr lang="nl-BE"/>
          </a:p>
        </p:txBody>
      </p:sp>
      <p:sp>
        <p:nvSpPr>
          <p:cNvPr id="13" name="Tijdelijke aanduiding voor tekst 12">
            <a:extLst>
              <a:ext uri="{FF2B5EF4-FFF2-40B4-BE49-F238E27FC236}">
                <a16:creationId xmlns:a16="http://schemas.microsoft.com/office/drawing/2014/main" id="{CB995923-37CC-4D03-AF4D-ECFC80CB4DC1}"/>
              </a:ext>
            </a:extLst>
          </p:cNvPr>
          <p:cNvSpPr>
            <a:spLocks noGrp="1"/>
          </p:cNvSpPr>
          <p:nvPr>
            <p:ph type="body" sz="quarter" idx="20"/>
          </p:nvPr>
        </p:nvSpPr>
        <p:spPr/>
        <p:txBody>
          <a:bodyPr/>
          <a:lstStyle/>
          <a:p>
            <a:endParaRPr lang="nl-BE"/>
          </a:p>
        </p:txBody>
      </p:sp>
      <p:sp>
        <p:nvSpPr>
          <p:cNvPr id="14" name="Tijdelijke aanduiding voor tekst 13">
            <a:extLst>
              <a:ext uri="{FF2B5EF4-FFF2-40B4-BE49-F238E27FC236}">
                <a16:creationId xmlns:a16="http://schemas.microsoft.com/office/drawing/2014/main" id="{72A6EE6D-81E8-4BD0-839A-962894F67311}"/>
              </a:ext>
            </a:extLst>
          </p:cNvPr>
          <p:cNvSpPr>
            <a:spLocks noGrp="1"/>
          </p:cNvSpPr>
          <p:nvPr>
            <p:ph type="body" sz="quarter" idx="21"/>
          </p:nvPr>
        </p:nvSpPr>
        <p:spPr/>
        <p:txBody>
          <a:bodyPr/>
          <a:lstStyle/>
          <a:p>
            <a:r>
              <a:rPr lang="nl-BE">
                <a:latin typeface="Flanders Art Sans"/>
              </a:rPr>
              <a:t>HR-infonetwerk</a:t>
            </a:r>
            <a:endParaRPr lang="nl-BE"/>
          </a:p>
        </p:txBody>
      </p:sp>
      <p:sp>
        <p:nvSpPr>
          <p:cNvPr id="15" name="Tijdelijke aanduiding voor tekst 14">
            <a:extLst>
              <a:ext uri="{FF2B5EF4-FFF2-40B4-BE49-F238E27FC236}">
                <a16:creationId xmlns:a16="http://schemas.microsoft.com/office/drawing/2014/main" id="{3D2C914F-F62C-4F79-9F46-50109D2C328B}"/>
              </a:ext>
            </a:extLst>
          </p:cNvPr>
          <p:cNvSpPr>
            <a:spLocks noGrp="1"/>
          </p:cNvSpPr>
          <p:nvPr>
            <p:ph type="body" sz="quarter" idx="22"/>
          </p:nvPr>
        </p:nvSpPr>
        <p:spPr/>
        <p:txBody>
          <a:bodyPr/>
          <a:lstStyle/>
          <a:p>
            <a:endParaRPr lang="nl-BE"/>
          </a:p>
        </p:txBody>
      </p:sp>
      <p:sp>
        <p:nvSpPr>
          <p:cNvPr id="26" name="Tekstvak 25">
            <a:extLst>
              <a:ext uri="{FF2B5EF4-FFF2-40B4-BE49-F238E27FC236}">
                <a16:creationId xmlns:a16="http://schemas.microsoft.com/office/drawing/2014/main" id="{7C0B6BF9-526C-4030-B472-C7B7BF78750C}"/>
              </a:ext>
            </a:extLst>
          </p:cNvPr>
          <p:cNvSpPr txBox="1"/>
          <p:nvPr/>
        </p:nvSpPr>
        <p:spPr>
          <a:xfrm>
            <a:off x="586941" y="3364417"/>
            <a:ext cx="461747"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a:solidFill>
                  <a:srgbClr val="000000"/>
                </a:solidFill>
                <a:latin typeface="Flanders Art Sans"/>
              </a:rPr>
              <a:t>24</a:t>
            </a:r>
            <a:endParaRPr lang="nl-BE" sz="1200" b="0" i="0" u="none" strike="noStrike" kern="1200" cap="none" spc="0" normalizeH="0" baseline="0" noProof="0">
              <a:ln>
                <a:noFill/>
              </a:ln>
              <a:solidFill>
                <a:srgbClr val="000000"/>
              </a:solidFill>
              <a:effectLst/>
              <a:uLnTx/>
              <a:uFillTx/>
              <a:latin typeface="Flanders Art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a:solidFill>
                  <a:srgbClr val="000000"/>
                </a:solidFill>
                <a:latin typeface="Flanders Art Sans"/>
              </a:rPr>
              <a:t>apr</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9" name="Tekstvak 28">
            <a:extLst>
              <a:ext uri="{FF2B5EF4-FFF2-40B4-BE49-F238E27FC236}">
                <a16:creationId xmlns:a16="http://schemas.microsoft.com/office/drawing/2014/main" id="{2DA31C47-8719-4FD3-B08F-69132462B44F}"/>
              </a:ext>
            </a:extLst>
          </p:cNvPr>
          <p:cNvSpPr txBox="1"/>
          <p:nvPr/>
        </p:nvSpPr>
        <p:spPr>
          <a:xfrm>
            <a:off x="478431" y="4118730"/>
            <a:ext cx="652584" cy="461665"/>
          </a:xfrm>
          <a:prstGeom prst="rect">
            <a:avLst/>
          </a:prstGeom>
          <a:noFill/>
        </p:spPr>
        <p:txBody>
          <a:bodyPr wrap="square" lIns="91440" tIns="45720" rIns="91440" bIns="45720" rtlCol="0" anchor="t">
            <a:spAutoFit/>
          </a:bodyPr>
          <a:lstStyle/>
          <a:p>
            <a:pPr algn="ctr">
              <a:defRPr/>
            </a:pPr>
            <a:r>
              <a:rPr lang="nl-BE" sz="1200">
                <a:latin typeface="Flanders Art Sans"/>
              </a:rPr>
              <a:t>9</a:t>
            </a:r>
          </a:p>
          <a:p>
            <a:pPr marL="0" marR="0" lvl="0" indent="0" algn="ctr" defTabSz="914400">
              <a:lnSpc>
                <a:spcPct val="100000"/>
              </a:lnSpc>
              <a:spcBef>
                <a:spcPts val="0"/>
              </a:spcBef>
              <a:spcAft>
                <a:spcPts val="0"/>
              </a:spcAft>
              <a:buClrTx/>
              <a:buSzTx/>
              <a:buFontTx/>
              <a:buNone/>
              <a:tabLst/>
              <a:defRPr/>
            </a:pPr>
            <a:r>
              <a:rPr lang="nl-BE" sz="1200">
                <a:latin typeface="Flanders Art Sans"/>
              </a:rPr>
              <a:t>mei</a:t>
            </a:r>
            <a:endParaRPr lang="nl-BE" sz="1200" b="0" i="0" u="none" strike="noStrike" kern="1200" cap="none" spc="0" normalizeH="0" baseline="0" noProof="0">
              <a:ln>
                <a:noFill/>
              </a:ln>
              <a:effectLst/>
              <a:uLnTx/>
              <a:uFillTx/>
              <a:latin typeface="Flanders Art Sans"/>
            </a:endParaRPr>
          </a:p>
        </p:txBody>
      </p:sp>
      <p:sp>
        <p:nvSpPr>
          <p:cNvPr id="20" name="Tekstvak 19">
            <a:extLst>
              <a:ext uri="{FF2B5EF4-FFF2-40B4-BE49-F238E27FC236}">
                <a16:creationId xmlns:a16="http://schemas.microsoft.com/office/drawing/2014/main" id="{1314AF82-1C82-47E0-AB0B-9FC1CC1FFF97}"/>
              </a:ext>
            </a:extLst>
          </p:cNvPr>
          <p:cNvSpPr txBox="1"/>
          <p:nvPr/>
        </p:nvSpPr>
        <p:spPr>
          <a:xfrm>
            <a:off x="531332" y="4866352"/>
            <a:ext cx="525584" cy="461665"/>
          </a:xfrm>
          <a:prstGeom prst="rect">
            <a:avLst/>
          </a:prstGeom>
          <a:noFill/>
        </p:spPr>
        <p:txBody>
          <a:bodyPr wrap="square" lIns="91440" tIns="45720" rIns="91440" bIns="45720" rtlCol="0" anchor="t">
            <a:spAutoFit/>
          </a:bodyPr>
          <a:lstStyle/>
          <a:p>
            <a:pPr algn="ctr">
              <a:defRPr/>
            </a:pPr>
            <a:r>
              <a:rPr lang="nl-BE" sz="1200">
                <a:latin typeface="Flanders Art Sans"/>
              </a:rPr>
              <a:t>23  mei</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1" name="Tekstvak 20">
            <a:extLst>
              <a:ext uri="{FF2B5EF4-FFF2-40B4-BE49-F238E27FC236}">
                <a16:creationId xmlns:a16="http://schemas.microsoft.com/office/drawing/2014/main" id="{96D2D263-CBA5-49F5-973D-78D18350E143}"/>
              </a:ext>
            </a:extLst>
          </p:cNvPr>
          <p:cNvSpPr txBox="1"/>
          <p:nvPr/>
        </p:nvSpPr>
        <p:spPr>
          <a:xfrm>
            <a:off x="589947" y="5616527"/>
            <a:ext cx="457200" cy="461665"/>
          </a:xfrm>
          <a:prstGeom prst="rect">
            <a:avLst/>
          </a:prstGeom>
          <a:noFill/>
        </p:spPr>
        <p:txBody>
          <a:bodyPr wrap="square" lIns="91440" tIns="45720" rIns="91440" bIns="45720" rtlCol="0" anchor="t">
            <a:spAutoFit/>
          </a:bodyPr>
          <a:lstStyle/>
          <a:p>
            <a:pPr algn="ctr">
              <a:defRPr/>
            </a:pPr>
            <a:r>
              <a:rPr lang="nl-BE" sz="1200">
                <a:latin typeface="Flanders Art Sans"/>
              </a:rPr>
              <a:t>30 mei</a:t>
            </a:r>
          </a:p>
        </p:txBody>
      </p:sp>
    </p:spTree>
    <p:extLst>
      <p:ext uri="{BB962C8B-B14F-4D97-AF65-F5344CB8AC3E}">
        <p14:creationId xmlns:p14="http://schemas.microsoft.com/office/powerpoint/2010/main" val="820583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Handen schudden bij een ontmoeting in een café">
            <a:extLst>
              <a:ext uri="{FF2B5EF4-FFF2-40B4-BE49-F238E27FC236}">
                <a16:creationId xmlns:a16="http://schemas.microsoft.com/office/drawing/2014/main" id="{64C02373-9AD0-43AC-AFAC-2220AD38F39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7073" r="38444"/>
          <a:stretch/>
        </p:blipFill>
        <p:spPr>
          <a:xfrm>
            <a:off x="5837155" y="-11112"/>
            <a:ext cx="6354846" cy="6873396"/>
          </a:xfrm>
          <a:noFill/>
        </p:spPr>
      </p:pic>
      <p:sp>
        <p:nvSpPr>
          <p:cNvPr id="3" name="Tijdelijke aanduiding voor tekst 2">
            <a:extLst>
              <a:ext uri="{FF2B5EF4-FFF2-40B4-BE49-F238E27FC236}">
                <a16:creationId xmlns:a16="http://schemas.microsoft.com/office/drawing/2014/main" id="{1274BDF4-4178-48EB-AFC1-CD03B59DABAA}"/>
              </a:ext>
            </a:extLst>
          </p:cNvPr>
          <p:cNvSpPr>
            <a:spLocks noGrp="1"/>
          </p:cNvSpPr>
          <p:nvPr>
            <p:ph type="ctrTitle"/>
          </p:nvPr>
        </p:nvSpPr>
        <p:spPr>
          <a:xfrm>
            <a:off x="1029364" y="2264736"/>
            <a:ext cx="6354847" cy="2648548"/>
          </a:xfrm>
        </p:spPr>
        <p:txBody>
          <a:bodyPr anchor="b">
            <a:normAutofit fontScale="90000"/>
          </a:bodyPr>
          <a:lstStyle/>
          <a:p>
            <a:r>
              <a:rPr lang="en-GB" err="1"/>
              <a:t>Contactgegevens</a:t>
            </a:r>
            <a:br>
              <a:rPr lang="en-GB"/>
            </a:br>
            <a:br>
              <a:rPr lang="en-GB"/>
            </a:br>
            <a:br>
              <a:rPr lang="en-GB"/>
            </a:br>
            <a:r>
              <a:rPr lang="en-GB" sz="3100"/>
              <a:t>Personeelsmobiliteit@vlaanderen.be</a:t>
            </a:r>
          </a:p>
        </p:txBody>
      </p:sp>
    </p:spTree>
    <p:extLst>
      <p:ext uri="{BB962C8B-B14F-4D97-AF65-F5344CB8AC3E}">
        <p14:creationId xmlns:p14="http://schemas.microsoft.com/office/powerpoint/2010/main" val="1685931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63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BEC42D69-27EF-43A7-960C-BCA3B5D1ECBB}"/>
              </a:ext>
            </a:extLst>
          </p:cNvPr>
          <p:cNvGrpSpPr/>
          <p:nvPr/>
        </p:nvGrpSpPr>
        <p:grpSpPr>
          <a:xfrm>
            <a:off x="-35950" y="972334"/>
            <a:ext cx="12201361" cy="400110"/>
            <a:chOff x="-35950" y="2048628"/>
            <a:chExt cx="12201361" cy="400110"/>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2048628"/>
              <a:ext cx="1558835" cy="246221"/>
            </a:xfrm>
            <a:prstGeom prst="rect">
              <a:avLst/>
            </a:prstGeom>
            <a:noFill/>
          </p:spPr>
          <p:txBody>
            <a:bodyPr wrap="square" rtlCol="0">
              <a:spAutoFit/>
            </a:bodyPr>
            <a:lstStyle/>
            <a:p>
              <a:pPr algn="ctr"/>
              <a:r>
                <a:rPr lang="nl-BE" sz="1000"/>
                <a:t>Archeologievlag</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42116" y="2048628"/>
              <a:ext cx="1198880" cy="400110"/>
            </a:xfrm>
            <a:prstGeom prst="rect">
              <a:avLst/>
            </a:prstGeom>
            <a:noFill/>
          </p:spPr>
          <p:txBody>
            <a:bodyPr wrap="square" rtlCol="0">
              <a:spAutoFit/>
            </a:bodyPr>
            <a:lstStyle/>
            <a:p>
              <a:pPr algn="ctr"/>
              <a:r>
                <a:rPr lang="nl-BE" sz="1000" err="1"/>
                <a:t>Arbeids-ongeschiktheid</a:t>
              </a:r>
              <a:endParaRPr lang="nl-BE" sz="1000"/>
            </a:p>
          </p:txBody>
        </p:sp>
        <p:sp>
          <p:nvSpPr>
            <p:cNvPr id="69" name="Tekstvak 68">
              <a:extLst>
                <a:ext uri="{FF2B5EF4-FFF2-40B4-BE49-F238E27FC236}">
                  <a16:creationId xmlns:a16="http://schemas.microsoft.com/office/drawing/2014/main" id="{3720659A-BCD6-4FC4-987B-857B1A9949CB}"/>
                </a:ext>
              </a:extLst>
            </p:cNvPr>
            <p:cNvSpPr txBox="1"/>
            <p:nvPr/>
          </p:nvSpPr>
          <p:spPr>
            <a:xfrm>
              <a:off x="2442447" y="2048628"/>
              <a:ext cx="1558835" cy="246221"/>
            </a:xfrm>
            <a:prstGeom prst="rect">
              <a:avLst/>
            </a:prstGeom>
            <a:noFill/>
          </p:spPr>
          <p:txBody>
            <a:bodyPr wrap="square" rtlCol="0">
              <a:spAutoFit/>
            </a:bodyPr>
            <a:lstStyle/>
            <a:p>
              <a:pPr algn="ctr"/>
              <a:r>
                <a:rPr lang="nl-BE" sz="1000"/>
                <a:t>Auditorium</a:t>
              </a:r>
            </a:p>
          </p:txBody>
        </p:sp>
        <p:sp>
          <p:nvSpPr>
            <p:cNvPr id="70" name="Tekstvak 69">
              <a:extLst>
                <a:ext uri="{FF2B5EF4-FFF2-40B4-BE49-F238E27FC236}">
                  <a16:creationId xmlns:a16="http://schemas.microsoft.com/office/drawing/2014/main" id="{75F051D8-1448-4F65-A1A6-E843A42D2455}"/>
                </a:ext>
              </a:extLst>
            </p:cNvPr>
            <p:cNvSpPr txBox="1"/>
            <p:nvPr/>
          </p:nvSpPr>
          <p:spPr>
            <a:xfrm>
              <a:off x="4150360" y="2048628"/>
              <a:ext cx="748346" cy="246221"/>
            </a:xfrm>
            <a:prstGeom prst="rect">
              <a:avLst/>
            </a:prstGeom>
            <a:noFill/>
          </p:spPr>
          <p:txBody>
            <a:bodyPr wrap="square" rtlCol="0">
              <a:spAutoFit/>
            </a:bodyPr>
            <a:lstStyle/>
            <a:p>
              <a:pPr algn="ctr"/>
              <a:r>
                <a:rPr lang="nl-BE" sz="1000"/>
                <a:t>Bericht </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411834" y="2048628"/>
              <a:ext cx="748346" cy="246221"/>
            </a:xfrm>
            <a:prstGeom prst="rect">
              <a:avLst/>
            </a:prstGeom>
            <a:noFill/>
          </p:spPr>
          <p:txBody>
            <a:bodyPr wrap="square" rtlCol="0">
              <a:spAutoFit/>
            </a:bodyPr>
            <a:lstStyle/>
            <a:p>
              <a:pPr algn="ctr"/>
              <a:r>
                <a:rPr lang="nl-BE" sz="1000"/>
                <a:t>Circulair</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6205603" y="2048628"/>
              <a:ext cx="1419116" cy="246221"/>
            </a:xfrm>
            <a:prstGeom prst="rect">
              <a:avLst/>
            </a:prstGeom>
            <a:noFill/>
          </p:spPr>
          <p:txBody>
            <a:bodyPr wrap="square" rtlCol="0">
              <a:spAutoFit/>
            </a:bodyPr>
            <a:lstStyle/>
            <a:p>
              <a:pPr algn="ctr"/>
              <a:r>
                <a:rPr lang="nl-BE" sz="1000"/>
                <a:t>Circulaire economie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360497" y="2048628"/>
              <a:ext cx="1419116" cy="246221"/>
            </a:xfrm>
            <a:prstGeom prst="rect">
              <a:avLst/>
            </a:prstGeom>
            <a:noFill/>
          </p:spPr>
          <p:txBody>
            <a:bodyPr wrap="square" rtlCol="0">
              <a:spAutoFit/>
            </a:bodyPr>
            <a:lstStyle/>
            <a:p>
              <a:pPr algn="ctr"/>
              <a:r>
                <a:rPr lang="nl-BE" sz="1000"/>
                <a:t>Congrescentrum</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545373" y="2048628"/>
              <a:ext cx="1419116" cy="246221"/>
            </a:xfrm>
            <a:prstGeom prst="rect">
              <a:avLst/>
            </a:prstGeom>
            <a:noFill/>
          </p:spPr>
          <p:txBody>
            <a:bodyPr wrap="square" rtlCol="0">
              <a:spAutoFit/>
            </a:bodyPr>
            <a:lstStyle/>
            <a:p>
              <a:pPr algn="ctr"/>
              <a:r>
                <a:rPr lang="nl-BE" sz="1000"/>
                <a:t>Contact</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616955" y="2048628"/>
              <a:ext cx="1419116" cy="246221"/>
            </a:xfrm>
            <a:prstGeom prst="rect">
              <a:avLst/>
            </a:prstGeom>
            <a:noFill/>
          </p:spPr>
          <p:txBody>
            <a:bodyPr wrap="square" rtlCol="0">
              <a:spAutoFit/>
            </a:bodyPr>
            <a:lstStyle/>
            <a:p>
              <a:pPr algn="ctr"/>
              <a:r>
                <a:rPr lang="nl-BE" sz="1000"/>
                <a:t>Datum</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746295" y="2048628"/>
              <a:ext cx="1419116" cy="246221"/>
            </a:xfrm>
            <a:prstGeom prst="rect">
              <a:avLst/>
            </a:prstGeom>
            <a:noFill/>
          </p:spPr>
          <p:txBody>
            <a:bodyPr wrap="square" rtlCol="0">
              <a:spAutoFit/>
            </a:bodyPr>
            <a:lstStyle/>
            <a:p>
              <a:pPr algn="ctr"/>
              <a:r>
                <a:rPr lang="nl-BE" sz="1000"/>
                <a:t>Dispatching</a:t>
              </a:r>
            </a:p>
          </p:txBody>
        </p:sp>
      </p:grpSp>
      <p:grpSp>
        <p:nvGrpSpPr>
          <p:cNvPr id="5" name="Groep 4">
            <a:extLst>
              <a:ext uri="{FF2B5EF4-FFF2-40B4-BE49-F238E27FC236}">
                <a16:creationId xmlns:a16="http://schemas.microsoft.com/office/drawing/2014/main" id="{EA1D0F15-1FF1-4CD6-BA09-0623EA27B1DD}"/>
              </a:ext>
            </a:extLst>
          </p:cNvPr>
          <p:cNvGrpSpPr/>
          <p:nvPr/>
        </p:nvGrpSpPr>
        <p:grpSpPr>
          <a:xfrm>
            <a:off x="-72908" y="2170070"/>
            <a:ext cx="12160077" cy="247529"/>
            <a:chOff x="-72908" y="3030144"/>
            <a:chExt cx="12160077" cy="247529"/>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3031452"/>
              <a:ext cx="1558835" cy="246221"/>
            </a:xfrm>
            <a:prstGeom prst="rect">
              <a:avLst/>
            </a:prstGeom>
            <a:noFill/>
          </p:spPr>
          <p:txBody>
            <a:bodyPr wrap="square" rtlCol="0">
              <a:spAutoFit/>
            </a:bodyPr>
            <a:lstStyle/>
            <a:p>
              <a:pPr algn="ctr"/>
              <a:r>
                <a:rPr lang="nl-BE" sz="1000"/>
                <a:t>Gebruikersgids</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02770" y="3031452"/>
              <a:ext cx="1558835" cy="246221"/>
            </a:xfrm>
            <a:prstGeom prst="rect">
              <a:avLst/>
            </a:prstGeom>
            <a:noFill/>
          </p:spPr>
          <p:txBody>
            <a:bodyPr wrap="square" rtlCol="0">
              <a:spAutoFit/>
            </a:bodyPr>
            <a:lstStyle/>
            <a:p>
              <a:pPr algn="ctr"/>
              <a:r>
                <a:rPr lang="nl-BE" sz="1000"/>
                <a:t>Gelijk aanbod</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0144" y="3031452"/>
              <a:ext cx="1558835" cy="246221"/>
            </a:xfrm>
            <a:prstGeom prst="rect">
              <a:avLst/>
            </a:prstGeom>
            <a:noFill/>
          </p:spPr>
          <p:txBody>
            <a:bodyPr wrap="square" rtlCol="0">
              <a:spAutoFit/>
            </a:bodyPr>
            <a:lstStyle/>
            <a:p>
              <a:pPr algn="ctr"/>
              <a:r>
                <a:rPr lang="nl-BE" sz="1000"/>
                <a:t>Gezelschappen</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20593" y="3031452"/>
              <a:ext cx="947108" cy="246221"/>
            </a:xfrm>
            <a:prstGeom prst="rect">
              <a:avLst/>
            </a:prstGeom>
            <a:noFill/>
          </p:spPr>
          <p:txBody>
            <a:bodyPr wrap="square" rtlCol="0">
              <a:spAutoFit/>
            </a:bodyPr>
            <a:lstStyle/>
            <a:p>
              <a:pPr algn="ctr"/>
              <a:r>
                <a:rPr lang="nl-BE" sz="1000"/>
                <a:t>Gezondheid</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087083" y="3030144"/>
              <a:ext cx="748346" cy="246221"/>
            </a:xfrm>
            <a:prstGeom prst="rect">
              <a:avLst/>
            </a:prstGeom>
            <a:noFill/>
          </p:spPr>
          <p:txBody>
            <a:bodyPr wrap="square" rtlCol="0">
              <a:spAutoFit/>
            </a:bodyPr>
            <a:lstStyle/>
            <a:p>
              <a:pPr algn="ctr"/>
              <a:r>
                <a:rPr lang="nl-BE" sz="1000"/>
                <a:t>Justitie </a:t>
              </a:r>
            </a:p>
          </p:txBody>
        </p:sp>
        <p:sp>
          <p:nvSpPr>
            <p:cNvPr id="84" name="Tekstvak 83">
              <a:extLst>
                <a:ext uri="{FF2B5EF4-FFF2-40B4-BE49-F238E27FC236}">
                  <a16:creationId xmlns:a16="http://schemas.microsoft.com/office/drawing/2014/main" id="{AD2D3E8C-B9A6-42EA-A06A-A966D40FD2AD}"/>
                </a:ext>
              </a:extLst>
            </p:cNvPr>
            <p:cNvSpPr txBox="1"/>
            <p:nvPr/>
          </p:nvSpPr>
          <p:spPr>
            <a:xfrm>
              <a:off x="5879588" y="3031452"/>
              <a:ext cx="1419116" cy="246221"/>
            </a:xfrm>
            <a:prstGeom prst="rect">
              <a:avLst/>
            </a:prstGeom>
            <a:noFill/>
          </p:spPr>
          <p:txBody>
            <a:bodyPr wrap="square" rtlCol="0">
              <a:spAutoFit/>
            </a:bodyPr>
            <a:lstStyle/>
            <a:p>
              <a:pPr algn="ctr"/>
              <a:r>
                <a:rPr lang="nl-BE" sz="1000"/>
                <a:t>HR</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6962618" y="3031452"/>
              <a:ext cx="1419116" cy="246221"/>
            </a:xfrm>
            <a:prstGeom prst="rect">
              <a:avLst/>
            </a:prstGeom>
            <a:noFill/>
          </p:spPr>
          <p:txBody>
            <a:bodyPr wrap="square" rtlCol="0">
              <a:spAutoFit/>
            </a:bodyPr>
            <a:lstStyle/>
            <a:p>
              <a:pPr algn="ctr"/>
              <a:r>
                <a:rPr lang="nl-BE" sz="1000"/>
                <a:t>ICT</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081196" y="3031452"/>
              <a:ext cx="1419116" cy="246221"/>
            </a:xfrm>
            <a:prstGeom prst="rect">
              <a:avLst/>
            </a:prstGeom>
            <a:noFill/>
          </p:spPr>
          <p:txBody>
            <a:bodyPr wrap="square" rtlCol="0">
              <a:spAutoFit/>
            </a:bodyPr>
            <a:lstStyle/>
            <a:p>
              <a:pPr algn="ctr"/>
              <a:r>
                <a:rPr lang="nl-BE" sz="1000"/>
                <a:t>Instrumenten </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393342" y="3031452"/>
              <a:ext cx="1419116" cy="246221"/>
            </a:xfrm>
            <a:prstGeom prst="rect">
              <a:avLst/>
            </a:prstGeom>
            <a:noFill/>
          </p:spPr>
          <p:txBody>
            <a:bodyPr wrap="square" rtlCol="0">
              <a:spAutoFit/>
            </a:bodyPr>
            <a:lstStyle/>
            <a:p>
              <a:pPr algn="ctr"/>
              <a:r>
                <a:rPr lang="nl-BE" sz="1000"/>
                <a:t>Intake</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668053" y="3031452"/>
              <a:ext cx="1419116" cy="246221"/>
            </a:xfrm>
            <a:prstGeom prst="rect">
              <a:avLst/>
            </a:prstGeom>
            <a:noFill/>
          </p:spPr>
          <p:txBody>
            <a:bodyPr wrap="square" rtlCol="0">
              <a:spAutoFit/>
            </a:bodyPr>
            <a:lstStyle/>
            <a:p>
              <a:pPr algn="ctr"/>
              <a:r>
                <a:rPr lang="nl-BE" sz="1000"/>
                <a:t>Internet</a:t>
              </a:r>
            </a:p>
          </p:txBody>
        </p:sp>
      </p:grpSp>
      <p:grpSp>
        <p:nvGrpSpPr>
          <p:cNvPr id="7" name="Groep 6">
            <a:extLst>
              <a:ext uri="{FF2B5EF4-FFF2-40B4-BE49-F238E27FC236}">
                <a16:creationId xmlns:a16="http://schemas.microsoft.com/office/drawing/2014/main" id="{A23D456E-5BA2-4E3D-9036-E2AFA30418E6}"/>
              </a:ext>
            </a:extLst>
          </p:cNvPr>
          <p:cNvGrpSpPr/>
          <p:nvPr/>
        </p:nvGrpSpPr>
        <p:grpSpPr>
          <a:xfrm>
            <a:off x="15349" y="3423690"/>
            <a:ext cx="12072676" cy="249277"/>
            <a:chOff x="15349" y="3973440"/>
            <a:chExt cx="12072676" cy="249277"/>
          </a:xfrm>
        </p:grpSpPr>
        <p:sp>
          <p:nvSpPr>
            <p:cNvPr id="91" name="Tekstvak 90">
              <a:extLst>
                <a:ext uri="{FF2B5EF4-FFF2-40B4-BE49-F238E27FC236}">
                  <a16:creationId xmlns:a16="http://schemas.microsoft.com/office/drawing/2014/main" id="{29612573-7EAF-48B2-BBB1-0286178643FF}"/>
                </a:ext>
              </a:extLst>
            </p:cNvPr>
            <p:cNvSpPr txBox="1"/>
            <p:nvPr/>
          </p:nvSpPr>
          <p:spPr>
            <a:xfrm>
              <a:off x="15349" y="3973440"/>
              <a:ext cx="1558835" cy="246221"/>
            </a:xfrm>
            <a:prstGeom prst="rect">
              <a:avLst/>
            </a:prstGeom>
            <a:noFill/>
          </p:spPr>
          <p:txBody>
            <a:bodyPr wrap="square" rtlCol="0">
              <a:spAutoFit/>
            </a:bodyPr>
            <a:lstStyle/>
            <a:p>
              <a:pPr algn="ctr"/>
              <a:r>
                <a:rPr lang="nl-BE" sz="1000"/>
                <a:t>Knowledge</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079793" y="3973440"/>
              <a:ext cx="1558835" cy="246221"/>
            </a:xfrm>
            <a:prstGeom prst="rect">
              <a:avLst/>
            </a:prstGeom>
            <a:noFill/>
          </p:spPr>
          <p:txBody>
            <a:bodyPr wrap="square" rtlCol="0">
              <a:spAutoFit/>
            </a:bodyPr>
            <a:lstStyle/>
            <a:p>
              <a:pPr algn="ctr"/>
              <a:r>
                <a:rPr lang="nl-BE" sz="1000"/>
                <a:t>LCC</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373119" y="3973440"/>
              <a:ext cx="1558835" cy="246221"/>
            </a:xfrm>
            <a:prstGeom prst="rect">
              <a:avLst/>
            </a:prstGeom>
            <a:noFill/>
          </p:spPr>
          <p:txBody>
            <a:bodyPr wrap="square" rtlCol="0">
              <a:spAutoFit/>
            </a:bodyPr>
            <a:lstStyle/>
            <a:p>
              <a:pPr algn="ctr"/>
              <a:r>
                <a:rPr lang="nl-BE" sz="1000"/>
                <a:t>Leidinggevende</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5042371" y="3973440"/>
              <a:ext cx="947108" cy="246221"/>
            </a:xfrm>
            <a:prstGeom prst="rect">
              <a:avLst/>
            </a:prstGeom>
            <a:noFill/>
          </p:spPr>
          <p:txBody>
            <a:bodyPr wrap="square" rtlCol="0">
              <a:spAutoFit/>
            </a:bodyPr>
            <a:lstStyle/>
            <a:p>
              <a:pPr algn="ctr"/>
              <a:r>
                <a:rPr lang="nl-BE" sz="1000"/>
                <a:t>Leren</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3765320" y="3976496"/>
              <a:ext cx="1193640" cy="246221"/>
            </a:xfrm>
            <a:prstGeom prst="rect">
              <a:avLst/>
            </a:prstGeom>
            <a:noFill/>
          </p:spPr>
          <p:txBody>
            <a:bodyPr wrap="square" rtlCol="0">
              <a:spAutoFit/>
            </a:bodyPr>
            <a:lstStyle/>
            <a:p>
              <a:pPr algn="ctr"/>
              <a:r>
                <a:rPr lang="nl-BE" sz="1000"/>
                <a:t>Meer aanvragen</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15084" y="3973440"/>
              <a:ext cx="1419116" cy="246221"/>
            </a:xfrm>
            <a:prstGeom prst="rect">
              <a:avLst/>
            </a:prstGeom>
            <a:noFill/>
          </p:spPr>
          <p:txBody>
            <a:bodyPr wrap="square" rtlCol="0">
              <a:spAutoFit/>
            </a:bodyPr>
            <a:lstStyle/>
            <a:p>
              <a:pPr algn="ctr"/>
              <a:r>
                <a:rPr lang="nl-BE" sz="1000"/>
                <a:t>Meer acties</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093571" y="3973440"/>
              <a:ext cx="1419116" cy="246221"/>
            </a:xfrm>
            <a:prstGeom prst="rect">
              <a:avLst/>
            </a:prstGeom>
            <a:noFill/>
          </p:spPr>
          <p:txBody>
            <a:bodyPr wrap="square" rtlCol="0">
              <a:spAutoFit/>
            </a:bodyPr>
            <a:lstStyle/>
            <a:p>
              <a:pPr algn="ctr"/>
              <a:r>
                <a:rPr lang="nl-BE" sz="1000"/>
                <a:t>Methodiek</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250843" y="3973440"/>
              <a:ext cx="1419116" cy="246221"/>
            </a:xfrm>
            <a:prstGeom prst="rect">
              <a:avLst/>
            </a:prstGeom>
            <a:noFill/>
          </p:spPr>
          <p:txBody>
            <a:bodyPr wrap="square" rtlCol="0">
              <a:spAutoFit/>
            </a:bodyPr>
            <a:lstStyle/>
            <a:p>
              <a:pPr algn="ctr"/>
              <a:r>
                <a:rPr lang="nl-BE" sz="1000"/>
                <a:t>Monitoring</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28466" y="3973440"/>
              <a:ext cx="1419116" cy="246221"/>
            </a:xfrm>
            <a:prstGeom prst="rect">
              <a:avLst/>
            </a:prstGeom>
            <a:noFill/>
          </p:spPr>
          <p:txBody>
            <a:bodyPr wrap="square" rtlCol="0">
              <a:spAutoFit/>
            </a:bodyPr>
            <a:lstStyle/>
            <a:p>
              <a:pPr algn="ctr"/>
              <a:r>
                <a:rPr lang="nl-BE" sz="1000"/>
                <a:t>Multi </a:t>
              </a:r>
              <a:r>
                <a:rPr lang="nl-BE" sz="1000" err="1"/>
                <a:t>language</a:t>
              </a:r>
              <a:endParaRPr lang="nl-BE" sz="1000"/>
            </a:p>
          </p:txBody>
        </p:sp>
        <p:sp>
          <p:nvSpPr>
            <p:cNvPr id="100" name="Tekstvak 99">
              <a:extLst>
                <a:ext uri="{FF2B5EF4-FFF2-40B4-BE49-F238E27FC236}">
                  <a16:creationId xmlns:a16="http://schemas.microsoft.com/office/drawing/2014/main" id="{B8F09D73-9AA1-4B71-82B2-3BF558A3FA47}"/>
                </a:ext>
              </a:extLst>
            </p:cNvPr>
            <p:cNvSpPr txBox="1"/>
            <p:nvPr/>
          </p:nvSpPr>
          <p:spPr>
            <a:xfrm>
              <a:off x="10668909" y="3973440"/>
              <a:ext cx="1419116" cy="246221"/>
            </a:xfrm>
            <a:prstGeom prst="rect">
              <a:avLst/>
            </a:prstGeom>
            <a:noFill/>
          </p:spPr>
          <p:txBody>
            <a:bodyPr wrap="square" rtlCol="0">
              <a:spAutoFit/>
            </a:bodyPr>
            <a:lstStyle/>
            <a:p>
              <a:pPr algn="ctr"/>
              <a:r>
                <a:rPr lang="nl-BE" sz="1000"/>
                <a:t>Netwerk</a:t>
              </a:r>
            </a:p>
          </p:txBody>
        </p:sp>
      </p:grpSp>
      <p:grpSp>
        <p:nvGrpSpPr>
          <p:cNvPr id="8" name="Groep 7">
            <a:extLst>
              <a:ext uri="{FF2B5EF4-FFF2-40B4-BE49-F238E27FC236}">
                <a16:creationId xmlns:a16="http://schemas.microsoft.com/office/drawing/2014/main" id="{65E86573-6627-4021-85CB-859A8FA3C8A8}"/>
              </a:ext>
            </a:extLst>
          </p:cNvPr>
          <p:cNvGrpSpPr/>
          <p:nvPr/>
        </p:nvGrpSpPr>
        <p:grpSpPr>
          <a:xfrm>
            <a:off x="-72908" y="5766983"/>
            <a:ext cx="12171932" cy="246958"/>
            <a:chOff x="-72908" y="5728823"/>
            <a:chExt cx="12171932" cy="246958"/>
          </a:xfrm>
        </p:grpSpPr>
        <p:sp>
          <p:nvSpPr>
            <p:cNvPr id="118" name="Tekstvak 117">
              <a:extLst>
                <a:ext uri="{FF2B5EF4-FFF2-40B4-BE49-F238E27FC236}">
                  <a16:creationId xmlns:a16="http://schemas.microsoft.com/office/drawing/2014/main" id="{3115A78B-2B4C-40A5-B3C2-E22C7B4F3013}"/>
                </a:ext>
              </a:extLst>
            </p:cNvPr>
            <p:cNvSpPr txBox="1"/>
            <p:nvPr/>
          </p:nvSpPr>
          <p:spPr>
            <a:xfrm>
              <a:off x="4880930" y="5729560"/>
              <a:ext cx="1347044" cy="246221"/>
            </a:xfrm>
            <a:prstGeom prst="rect">
              <a:avLst/>
            </a:prstGeom>
            <a:noFill/>
          </p:spPr>
          <p:txBody>
            <a:bodyPr wrap="square" rtlCol="0">
              <a:spAutoFit/>
            </a:bodyPr>
            <a:lstStyle/>
            <a:p>
              <a:pPr algn="ctr"/>
              <a:r>
                <a:rPr lang="nl-BE" sz="1000"/>
                <a:t>Trajectbegeleiding</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72908" y="5728823"/>
              <a:ext cx="1558835" cy="246221"/>
            </a:xfrm>
            <a:prstGeom prst="rect">
              <a:avLst/>
            </a:prstGeom>
            <a:noFill/>
          </p:spPr>
          <p:txBody>
            <a:bodyPr wrap="square" rtlCol="0">
              <a:spAutoFit/>
            </a:bodyPr>
            <a:lstStyle/>
            <a:p>
              <a:pPr algn="ctr"/>
              <a:r>
                <a:rPr lang="nl-BE" sz="1000"/>
                <a:t>Lamp</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125724" y="5728823"/>
              <a:ext cx="1558835" cy="246221"/>
            </a:xfrm>
            <a:prstGeom prst="rect">
              <a:avLst/>
            </a:prstGeom>
            <a:noFill/>
          </p:spPr>
          <p:txBody>
            <a:bodyPr wrap="square" rtlCol="0">
              <a:spAutoFit/>
            </a:bodyPr>
            <a:lstStyle/>
            <a:p>
              <a:pPr algn="ctr"/>
              <a:r>
                <a:rPr lang="nl-BE" sz="1000"/>
                <a:t>Statistiek</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316978" y="5728823"/>
              <a:ext cx="1558835" cy="246221"/>
            </a:xfrm>
            <a:prstGeom prst="rect">
              <a:avLst/>
            </a:prstGeom>
            <a:noFill/>
          </p:spPr>
          <p:txBody>
            <a:bodyPr wrap="square" rtlCol="0">
              <a:spAutoFit/>
            </a:bodyPr>
            <a:lstStyle/>
            <a:p>
              <a:pPr algn="ctr"/>
              <a:r>
                <a:rPr lang="nl-BE" sz="1000"/>
                <a:t>Technologie</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923396" y="5728823"/>
              <a:ext cx="947108" cy="246221"/>
            </a:xfrm>
            <a:prstGeom prst="rect">
              <a:avLst/>
            </a:prstGeom>
            <a:noFill/>
          </p:spPr>
          <p:txBody>
            <a:bodyPr wrap="square" rtlCol="0">
              <a:spAutoFit/>
            </a:bodyPr>
            <a:lstStyle/>
            <a:p>
              <a:pPr algn="ctr"/>
              <a:r>
                <a:rPr lang="nl-BE" sz="1000"/>
                <a:t>Tekstballon</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5979127" y="5728823"/>
              <a:ext cx="1419116" cy="246221"/>
            </a:xfrm>
            <a:prstGeom prst="rect">
              <a:avLst/>
            </a:prstGeom>
            <a:noFill/>
          </p:spPr>
          <p:txBody>
            <a:bodyPr wrap="square" rtlCol="0">
              <a:spAutoFit/>
            </a:bodyPr>
            <a:lstStyle/>
            <a:p>
              <a:pPr algn="ctr"/>
              <a:r>
                <a:rPr lang="nl-BE" sz="1000"/>
                <a:t>Uitvoeringstijd</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256486" y="5728823"/>
              <a:ext cx="1419116" cy="246221"/>
            </a:xfrm>
            <a:prstGeom prst="rect">
              <a:avLst/>
            </a:prstGeom>
            <a:noFill/>
          </p:spPr>
          <p:txBody>
            <a:bodyPr wrap="square" rtlCol="0">
              <a:spAutoFit/>
            </a:bodyPr>
            <a:lstStyle/>
            <a:p>
              <a:pPr algn="ctr"/>
              <a:r>
                <a:rPr lang="nl-BE" sz="1000"/>
                <a:t>Universiteit</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441064" y="5728823"/>
              <a:ext cx="1419116" cy="246221"/>
            </a:xfrm>
            <a:prstGeom prst="rect">
              <a:avLst/>
            </a:prstGeom>
            <a:noFill/>
          </p:spPr>
          <p:txBody>
            <a:bodyPr wrap="square" rtlCol="0">
              <a:spAutoFit/>
            </a:bodyPr>
            <a:lstStyle/>
            <a:p>
              <a:pPr algn="ctr"/>
              <a:r>
                <a:rPr lang="nl-BE" sz="1000"/>
                <a:t>Uurwerk</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447665" y="5728823"/>
              <a:ext cx="1419116" cy="246221"/>
            </a:xfrm>
            <a:prstGeom prst="rect">
              <a:avLst/>
            </a:prstGeom>
            <a:noFill/>
          </p:spPr>
          <p:txBody>
            <a:bodyPr wrap="square" rtlCol="0">
              <a:spAutoFit/>
            </a:bodyPr>
            <a:lstStyle/>
            <a:p>
              <a:pPr algn="ctr"/>
              <a:r>
                <a:rPr lang="nl-BE" sz="1000"/>
                <a:t>Vergaderzaal</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679908" y="5728823"/>
              <a:ext cx="1419116" cy="246221"/>
            </a:xfrm>
            <a:prstGeom prst="rect">
              <a:avLst/>
            </a:prstGeom>
            <a:noFill/>
          </p:spPr>
          <p:txBody>
            <a:bodyPr wrap="square" rtlCol="0">
              <a:spAutoFit/>
            </a:bodyPr>
            <a:lstStyle/>
            <a:p>
              <a:pPr algn="ctr"/>
              <a:r>
                <a:rPr lang="nl-BE" sz="1000"/>
                <a:t>Verrekijker</a:t>
              </a:r>
            </a:p>
          </p:txBody>
        </p:sp>
      </p:grpSp>
      <p:grpSp>
        <p:nvGrpSpPr>
          <p:cNvPr id="6" name="Groep 5">
            <a:extLst>
              <a:ext uri="{FF2B5EF4-FFF2-40B4-BE49-F238E27FC236}">
                <a16:creationId xmlns:a16="http://schemas.microsoft.com/office/drawing/2014/main" id="{35988F72-DFAF-4020-B0F0-780A5C080F1E}"/>
              </a:ext>
            </a:extLst>
          </p:cNvPr>
          <p:cNvGrpSpPr/>
          <p:nvPr/>
        </p:nvGrpSpPr>
        <p:grpSpPr>
          <a:xfrm>
            <a:off x="-35951" y="4584747"/>
            <a:ext cx="12103882" cy="246221"/>
            <a:chOff x="-35951" y="4854084"/>
            <a:chExt cx="12103882" cy="246221"/>
          </a:xfrm>
        </p:grpSpPr>
        <p:sp>
          <p:nvSpPr>
            <p:cNvPr id="114" name="Tekstvak 113">
              <a:extLst>
                <a:ext uri="{FF2B5EF4-FFF2-40B4-BE49-F238E27FC236}">
                  <a16:creationId xmlns:a16="http://schemas.microsoft.com/office/drawing/2014/main" id="{FED075EA-AA27-4828-8F9C-564BB3FCDE68}"/>
                </a:ext>
              </a:extLst>
            </p:cNvPr>
            <p:cNvSpPr txBox="1"/>
            <p:nvPr/>
          </p:nvSpPr>
          <p:spPr>
            <a:xfrm>
              <a:off x="-35951" y="4854084"/>
              <a:ext cx="1558835" cy="246221"/>
            </a:xfrm>
            <a:prstGeom prst="rect">
              <a:avLst/>
            </a:prstGeom>
            <a:noFill/>
          </p:spPr>
          <p:txBody>
            <a:bodyPr wrap="square" rtlCol="0">
              <a:spAutoFit/>
            </a:bodyPr>
            <a:lstStyle/>
            <a:p>
              <a:pPr algn="ctr"/>
              <a:r>
                <a:rPr lang="nl-BE" sz="1000"/>
                <a:t>Ongekende gebruiker</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087185" y="4854084"/>
              <a:ext cx="1558835" cy="246221"/>
            </a:xfrm>
            <a:prstGeom prst="rect">
              <a:avLst/>
            </a:prstGeom>
            <a:noFill/>
          </p:spPr>
          <p:txBody>
            <a:bodyPr wrap="square" rtlCol="0">
              <a:spAutoFit/>
            </a:bodyPr>
            <a:lstStyle/>
            <a:p>
              <a:pPr algn="ctr"/>
              <a:r>
                <a:rPr lang="nl-BE" sz="1000"/>
                <a:t>Opleiding</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14110" y="4854084"/>
              <a:ext cx="1558835" cy="246221"/>
            </a:xfrm>
            <a:prstGeom prst="rect">
              <a:avLst/>
            </a:prstGeom>
            <a:noFill/>
          </p:spPr>
          <p:txBody>
            <a:bodyPr wrap="square" rtlCol="0">
              <a:spAutoFit/>
            </a:bodyPr>
            <a:lstStyle/>
            <a:p>
              <a:pPr algn="ctr"/>
              <a:r>
                <a:rPr lang="nl-BE" sz="1000"/>
                <a:t>Overeenkomst</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861384" y="4854084"/>
              <a:ext cx="947108" cy="246221"/>
            </a:xfrm>
            <a:prstGeom prst="rect">
              <a:avLst/>
            </a:prstGeom>
            <a:noFill/>
          </p:spPr>
          <p:txBody>
            <a:bodyPr wrap="square" rtlCol="0">
              <a:spAutoFit/>
            </a:bodyPr>
            <a:lstStyle/>
            <a:p>
              <a:pPr algn="ctr"/>
              <a:r>
                <a:rPr lang="nl-BE" sz="1000"/>
                <a:t>Participatie</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6003852" y="4854084"/>
              <a:ext cx="1419116" cy="246221"/>
            </a:xfrm>
            <a:prstGeom prst="rect">
              <a:avLst/>
            </a:prstGeom>
            <a:noFill/>
          </p:spPr>
          <p:txBody>
            <a:bodyPr wrap="square" rtlCol="0">
              <a:spAutoFit/>
            </a:bodyPr>
            <a:lstStyle/>
            <a:p>
              <a:pPr algn="ctr"/>
              <a:r>
                <a:rPr lang="nl-BE" sz="1000" err="1"/>
                <a:t>Penpunt</a:t>
              </a:r>
              <a:endParaRPr lang="nl-BE" sz="1000"/>
            </a:p>
          </p:txBody>
        </p:sp>
        <p:sp>
          <p:nvSpPr>
            <p:cNvPr id="120" name="Tekstvak 119">
              <a:extLst>
                <a:ext uri="{FF2B5EF4-FFF2-40B4-BE49-F238E27FC236}">
                  <a16:creationId xmlns:a16="http://schemas.microsoft.com/office/drawing/2014/main" id="{17A52C23-7AE3-447D-B9EE-F3A4B55443D6}"/>
                </a:ext>
              </a:extLst>
            </p:cNvPr>
            <p:cNvSpPr txBox="1"/>
            <p:nvPr/>
          </p:nvSpPr>
          <p:spPr>
            <a:xfrm>
              <a:off x="7176164" y="4854084"/>
              <a:ext cx="1419116" cy="246221"/>
            </a:xfrm>
            <a:prstGeom prst="rect">
              <a:avLst/>
            </a:prstGeom>
            <a:noFill/>
          </p:spPr>
          <p:txBody>
            <a:bodyPr wrap="square" rtlCol="0">
              <a:spAutoFit/>
            </a:bodyPr>
            <a:lstStyle/>
            <a:p>
              <a:pPr algn="ctr"/>
              <a:r>
                <a:rPr lang="nl-BE" sz="1000"/>
                <a:t>Promotie</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8431051" y="4854084"/>
              <a:ext cx="1419116" cy="246221"/>
            </a:xfrm>
            <a:prstGeom prst="rect">
              <a:avLst/>
            </a:prstGeom>
            <a:noFill/>
          </p:spPr>
          <p:txBody>
            <a:bodyPr wrap="square" rtlCol="0">
              <a:spAutoFit/>
            </a:bodyPr>
            <a:lstStyle/>
            <a:p>
              <a:pPr algn="ctr"/>
              <a:r>
                <a:rPr lang="nl-BE" sz="1000"/>
                <a:t>Rotatie werknemer</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9539933" y="4854084"/>
              <a:ext cx="1419116" cy="246221"/>
            </a:xfrm>
            <a:prstGeom prst="rect">
              <a:avLst/>
            </a:prstGeom>
            <a:noFill/>
          </p:spPr>
          <p:txBody>
            <a:bodyPr wrap="square" rtlCol="0">
              <a:spAutoFit/>
            </a:bodyPr>
            <a:lstStyle/>
            <a:p>
              <a:pPr algn="ctr"/>
              <a:r>
                <a:rPr lang="nl-BE" sz="1000"/>
                <a:t>Samenwerken</a:t>
              </a:r>
            </a:p>
          </p:txBody>
        </p:sp>
        <p:sp>
          <p:nvSpPr>
            <p:cNvPr id="123" name="Tekstvak 122">
              <a:extLst>
                <a:ext uri="{FF2B5EF4-FFF2-40B4-BE49-F238E27FC236}">
                  <a16:creationId xmlns:a16="http://schemas.microsoft.com/office/drawing/2014/main" id="{AFCB65F0-2E11-4A69-972F-01CC6E7B1CF3}"/>
                </a:ext>
              </a:extLst>
            </p:cNvPr>
            <p:cNvSpPr txBox="1"/>
            <p:nvPr/>
          </p:nvSpPr>
          <p:spPr>
            <a:xfrm>
              <a:off x="10648815" y="4854084"/>
              <a:ext cx="1419116" cy="246221"/>
            </a:xfrm>
            <a:prstGeom prst="rect">
              <a:avLst/>
            </a:prstGeom>
            <a:noFill/>
          </p:spPr>
          <p:txBody>
            <a:bodyPr wrap="square" rtlCol="0">
              <a:spAutoFit/>
            </a:bodyPr>
            <a:lstStyle/>
            <a:p>
              <a:pPr algn="ctr"/>
              <a:r>
                <a:rPr lang="nl-BE" sz="1000"/>
                <a:t>Schaalvoordelen</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985340" y="4854084"/>
              <a:ext cx="1061170" cy="246221"/>
            </a:xfrm>
            <a:prstGeom prst="rect">
              <a:avLst/>
            </a:prstGeom>
            <a:noFill/>
          </p:spPr>
          <p:txBody>
            <a:bodyPr wrap="square" rtlCol="0">
              <a:spAutoFit/>
            </a:bodyPr>
            <a:lstStyle/>
            <a:p>
              <a:pPr algn="ctr"/>
              <a:r>
                <a:rPr lang="nl-BE" sz="1000"/>
                <a:t>Participatie</a:t>
              </a:r>
            </a:p>
          </p:txBody>
        </p:sp>
      </p:grpSp>
      <p:pic>
        <p:nvPicPr>
          <p:cNvPr id="11" name="Graphic 10">
            <a:extLst>
              <a:ext uri="{FF2B5EF4-FFF2-40B4-BE49-F238E27FC236}">
                <a16:creationId xmlns:a16="http://schemas.microsoft.com/office/drawing/2014/main" id="{45B926ED-1191-4AC7-BCAB-A4A67744E4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039" y="397942"/>
            <a:ext cx="342001" cy="540000"/>
          </a:xfrm>
          <a:prstGeom prst="rect">
            <a:avLst/>
          </a:prstGeom>
        </p:spPr>
      </p:pic>
      <p:pic>
        <p:nvPicPr>
          <p:cNvPr id="15" name="Graphic 14">
            <a:extLst>
              <a:ext uri="{FF2B5EF4-FFF2-40B4-BE49-F238E27FC236}">
                <a16:creationId xmlns:a16="http://schemas.microsoft.com/office/drawing/2014/main" id="{9D970428-4C0D-4146-96D1-636DF0B4F7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1424" y="397942"/>
            <a:ext cx="540000" cy="540000"/>
          </a:xfrm>
          <a:prstGeom prst="rect">
            <a:avLst/>
          </a:prstGeom>
        </p:spPr>
      </p:pic>
      <p:pic>
        <p:nvPicPr>
          <p:cNvPr id="19" name="Graphic 18">
            <a:extLst>
              <a:ext uri="{FF2B5EF4-FFF2-40B4-BE49-F238E27FC236}">
                <a16:creationId xmlns:a16="http://schemas.microsoft.com/office/drawing/2014/main" id="{6663592E-6042-44C6-AF7E-2E5B063302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9808" y="454382"/>
            <a:ext cx="676270" cy="427121"/>
          </a:xfrm>
          <a:prstGeom prst="rect">
            <a:avLst/>
          </a:prstGeom>
        </p:spPr>
      </p:pic>
      <p:pic>
        <p:nvPicPr>
          <p:cNvPr id="21" name="Graphic 20">
            <a:extLst>
              <a:ext uri="{FF2B5EF4-FFF2-40B4-BE49-F238E27FC236}">
                <a16:creationId xmlns:a16="http://schemas.microsoft.com/office/drawing/2014/main" id="{11C3BE1D-26F3-4C73-9B04-9DC5B059E2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4462" y="437590"/>
            <a:ext cx="580881" cy="460704"/>
          </a:xfrm>
          <a:prstGeom prst="rect">
            <a:avLst/>
          </a:prstGeom>
        </p:spPr>
      </p:pic>
      <p:pic>
        <p:nvPicPr>
          <p:cNvPr id="24" name="Graphic 23">
            <a:extLst>
              <a:ext uri="{FF2B5EF4-FFF2-40B4-BE49-F238E27FC236}">
                <a16:creationId xmlns:a16="http://schemas.microsoft.com/office/drawing/2014/main" id="{CCA56C88-5E4F-4B67-9CAE-E5FF79DACC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83727" y="397942"/>
            <a:ext cx="540000" cy="540000"/>
          </a:xfrm>
          <a:prstGeom prst="rect">
            <a:avLst/>
          </a:prstGeom>
        </p:spPr>
      </p:pic>
      <p:pic>
        <p:nvPicPr>
          <p:cNvPr id="26" name="Graphic 25">
            <a:extLst>
              <a:ext uri="{FF2B5EF4-FFF2-40B4-BE49-F238E27FC236}">
                <a16:creationId xmlns:a16="http://schemas.microsoft.com/office/drawing/2014/main" id="{2059875A-9FE9-4BD0-89AB-1B9631BD2F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92111" y="397942"/>
            <a:ext cx="514286" cy="540000"/>
          </a:xfrm>
          <a:prstGeom prst="rect">
            <a:avLst/>
          </a:prstGeom>
        </p:spPr>
      </p:pic>
      <p:pic>
        <p:nvPicPr>
          <p:cNvPr id="29" name="Graphic 28">
            <a:extLst>
              <a:ext uri="{FF2B5EF4-FFF2-40B4-BE49-F238E27FC236}">
                <a16:creationId xmlns:a16="http://schemas.microsoft.com/office/drawing/2014/main" id="{0AC0FC2D-0752-486D-A120-6F09F8229BA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74781" y="397942"/>
            <a:ext cx="452430" cy="540000"/>
          </a:xfrm>
          <a:prstGeom prst="rect">
            <a:avLst/>
          </a:prstGeom>
        </p:spPr>
      </p:pic>
      <p:pic>
        <p:nvPicPr>
          <p:cNvPr id="31" name="Graphic 30">
            <a:extLst>
              <a:ext uri="{FF2B5EF4-FFF2-40B4-BE49-F238E27FC236}">
                <a16:creationId xmlns:a16="http://schemas.microsoft.com/office/drawing/2014/main" id="{30532B40-88BF-472A-871C-DBCCCF89705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95595" y="397942"/>
            <a:ext cx="490909" cy="540000"/>
          </a:xfrm>
          <a:prstGeom prst="rect">
            <a:avLst/>
          </a:prstGeom>
        </p:spPr>
      </p:pic>
      <p:pic>
        <p:nvPicPr>
          <p:cNvPr id="33" name="Graphic 32">
            <a:extLst>
              <a:ext uri="{FF2B5EF4-FFF2-40B4-BE49-F238E27FC236}">
                <a16:creationId xmlns:a16="http://schemas.microsoft.com/office/drawing/2014/main" id="{932ECEDF-621F-4E2B-8216-699F224756B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154888" y="397942"/>
            <a:ext cx="440517" cy="540000"/>
          </a:xfrm>
          <a:prstGeom prst="rect">
            <a:avLst/>
          </a:prstGeom>
        </p:spPr>
      </p:pic>
      <p:pic>
        <p:nvPicPr>
          <p:cNvPr id="37" name="Graphic 36">
            <a:extLst>
              <a:ext uri="{FF2B5EF4-FFF2-40B4-BE49-F238E27FC236}">
                <a16:creationId xmlns:a16="http://schemas.microsoft.com/office/drawing/2014/main" id="{8B32C63F-9785-4F64-AA46-B653DD669E9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263793" y="397942"/>
            <a:ext cx="383682" cy="540000"/>
          </a:xfrm>
          <a:prstGeom prst="rect">
            <a:avLst/>
          </a:prstGeom>
        </p:spPr>
      </p:pic>
      <p:pic>
        <p:nvPicPr>
          <p:cNvPr id="44" name="Graphic 43">
            <a:extLst>
              <a:ext uri="{FF2B5EF4-FFF2-40B4-BE49-F238E27FC236}">
                <a16:creationId xmlns:a16="http://schemas.microsoft.com/office/drawing/2014/main" id="{F7019F36-0B8F-4B02-9B93-90D8A84B075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12168" y="1593470"/>
            <a:ext cx="397894" cy="540000"/>
          </a:xfrm>
          <a:prstGeom prst="rect">
            <a:avLst/>
          </a:prstGeom>
        </p:spPr>
      </p:pic>
      <p:pic>
        <p:nvPicPr>
          <p:cNvPr id="46" name="Graphic 45">
            <a:extLst>
              <a:ext uri="{FF2B5EF4-FFF2-40B4-BE49-F238E27FC236}">
                <a16:creationId xmlns:a16="http://schemas.microsoft.com/office/drawing/2014/main" id="{3B16A647-32ED-4618-9272-A89C2FF22A8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497895" y="1662886"/>
            <a:ext cx="762218" cy="401168"/>
          </a:xfrm>
          <a:prstGeom prst="rect">
            <a:avLst/>
          </a:prstGeom>
        </p:spPr>
      </p:pic>
      <p:pic>
        <p:nvPicPr>
          <p:cNvPr id="48" name="Graphic 47">
            <a:extLst>
              <a:ext uri="{FF2B5EF4-FFF2-40B4-BE49-F238E27FC236}">
                <a16:creationId xmlns:a16="http://schemas.microsoft.com/office/drawing/2014/main" id="{68105348-EDA7-4128-9FD0-6F5A88D1456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847946" y="1593470"/>
            <a:ext cx="554595" cy="540000"/>
          </a:xfrm>
          <a:prstGeom prst="rect">
            <a:avLst/>
          </a:prstGeom>
        </p:spPr>
      </p:pic>
      <p:pic>
        <p:nvPicPr>
          <p:cNvPr id="50" name="Graphic 49">
            <a:extLst>
              <a:ext uri="{FF2B5EF4-FFF2-40B4-BE49-F238E27FC236}">
                <a16:creationId xmlns:a16="http://schemas.microsoft.com/office/drawing/2014/main" id="{0AF4CD9C-E2ED-47EC-AD7F-877F27BD6FC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990374" y="1593470"/>
            <a:ext cx="554210" cy="540000"/>
          </a:xfrm>
          <a:prstGeom prst="rect">
            <a:avLst/>
          </a:prstGeom>
        </p:spPr>
      </p:pic>
      <p:pic>
        <p:nvPicPr>
          <p:cNvPr id="52" name="Graphic 51">
            <a:extLst>
              <a:ext uri="{FF2B5EF4-FFF2-40B4-BE49-F238E27FC236}">
                <a16:creationId xmlns:a16="http://schemas.microsoft.com/office/drawing/2014/main" id="{B1701235-615E-4BC3-8F6C-2C554F06C9D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132417" y="1593470"/>
            <a:ext cx="540000" cy="540000"/>
          </a:xfrm>
          <a:prstGeom prst="rect">
            <a:avLst/>
          </a:prstGeom>
        </p:spPr>
      </p:pic>
      <p:pic>
        <p:nvPicPr>
          <p:cNvPr id="54" name="Graphic 53">
            <a:extLst>
              <a:ext uri="{FF2B5EF4-FFF2-40B4-BE49-F238E27FC236}">
                <a16:creationId xmlns:a16="http://schemas.microsoft.com/office/drawing/2014/main" id="{142D3476-ED9B-40F5-922C-7E137786A7A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260250" y="1593470"/>
            <a:ext cx="540000" cy="540000"/>
          </a:xfrm>
          <a:prstGeom prst="rect">
            <a:avLst/>
          </a:prstGeom>
        </p:spPr>
      </p:pic>
      <p:pic>
        <p:nvPicPr>
          <p:cNvPr id="56" name="Graphic 55">
            <a:extLst>
              <a:ext uri="{FF2B5EF4-FFF2-40B4-BE49-F238E27FC236}">
                <a16:creationId xmlns:a16="http://schemas.microsoft.com/office/drawing/2014/main" id="{0C4D0240-AF5E-4FE3-B842-3B5C9B41BE8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388083" y="1593470"/>
            <a:ext cx="502758" cy="540000"/>
          </a:xfrm>
          <a:prstGeom prst="rect">
            <a:avLst/>
          </a:prstGeom>
        </p:spPr>
      </p:pic>
      <p:pic>
        <p:nvPicPr>
          <p:cNvPr id="58" name="Graphic 57">
            <a:extLst>
              <a:ext uri="{FF2B5EF4-FFF2-40B4-BE49-F238E27FC236}">
                <a16:creationId xmlns:a16="http://schemas.microsoft.com/office/drawing/2014/main" id="{33A3264A-F1A1-4CFD-B731-E70430233305}"/>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478674" y="1593470"/>
            <a:ext cx="661935" cy="540000"/>
          </a:xfrm>
          <a:prstGeom prst="rect">
            <a:avLst/>
          </a:prstGeom>
        </p:spPr>
      </p:pic>
      <p:pic>
        <p:nvPicPr>
          <p:cNvPr id="60" name="Graphic 59">
            <a:extLst>
              <a:ext uri="{FF2B5EF4-FFF2-40B4-BE49-F238E27FC236}">
                <a16:creationId xmlns:a16="http://schemas.microsoft.com/office/drawing/2014/main" id="{C1EA4F23-83DE-46C0-A1E8-C23DB8CE83C9}"/>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728442" y="1593470"/>
            <a:ext cx="760000" cy="540000"/>
          </a:xfrm>
          <a:prstGeom prst="rect">
            <a:avLst/>
          </a:prstGeom>
        </p:spPr>
      </p:pic>
      <p:pic>
        <p:nvPicPr>
          <p:cNvPr id="63" name="Graphic 62">
            <a:extLst>
              <a:ext uri="{FF2B5EF4-FFF2-40B4-BE49-F238E27FC236}">
                <a16:creationId xmlns:a16="http://schemas.microsoft.com/office/drawing/2014/main" id="{01A3F737-334C-4662-99F4-3D00BA0C8997}"/>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076275" y="1593470"/>
            <a:ext cx="612000" cy="540000"/>
          </a:xfrm>
          <a:prstGeom prst="rect">
            <a:avLst/>
          </a:prstGeom>
        </p:spPr>
      </p:pic>
      <p:pic>
        <p:nvPicPr>
          <p:cNvPr id="66" name="Graphic 65">
            <a:extLst>
              <a:ext uri="{FF2B5EF4-FFF2-40B4-BE49-F238E27FC236}">
                <a16:creationId xmlns:a16="http://schemas.microsoft.com/office/drawing/2014/main" id="{AEC92BC5-7A44-42C0-8331-222B079FA6EE}"/>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24625" y="2750988"/>
            <a:ext cx="468947" cy="540000"/>
          </a:xfrm>
          <a:prstGeom prst="rect">
            <a:avLst/>
          </a:prstGeom>
        </p:spPr>
      </p:pic>
      <p:pic>
        <p:nvPicPr>
          <p:cNvPr id="68" name="Graphic 67">
            <a:extLst>
              <a:ext uri="{FF2B5EF4-FFF2-40B4-BE49-F238E27FC236}">
                <a16:creationId xmlns:a16="http://schemas.microsoft.com/office/drawing/2014/main" id="{CE3F352F-C7D3-48DB-9DA6-4F5BC2A83AE4}"/>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629263" y="2750988"/>
            <a:ext cx="525790" cy="540000"/>
          </a:xfrm>
          <a:prstGeom prst="rect">
            <a:avLst/>
          </a:prstGeom>
        </p:spPr>
      </p:pic>
      <p:pic>
        <p:nvPicPr>
          <p:cNvPr id="78" name="Graphic 77">
            <a:extLst>
              <a:ext uri="{FF2B5EF4-FFF2-40B4-BE49-F238E27FC236}">
                <a16:creationId xmlns:a16="http://schemas.microsoft.com/office/drawing/2014/main" id="{C36E3C00-1EA3-4FD1-A55F-4EF741A293E6}"/>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2786956" y="2750988"/>
            <a:ext cx="684000" cy="540000"/>
          </a:xfrm>
          <a:prstGeom prst="rect">
            <a:avLst/>
          </a:prstGeom>
        </p:spPr>
      </p:pic>
      <p:pic>
        <p:nvPicPr>
          <p:cNvPr id="90" name="Graphic 89">
            <a:extLst>
              <a:ext uri="{FF2B5EF4-FFF2-40B4-BE49-F238E27FC236}">
                <a16:creationId xmlns:a16="http://schemas.microsoft.com/office/drawing/2014/main" id="{A75F9981-CA66-4211-AAAC-F8C4EC0F82FA}"/>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092311" y="2750988"/>
            <a:ext cx="468947" cy="540000"/>
          </a:xfrm>
          <a:prstGeom prst="rect">
            <a:avLst/>
          </a:prstGeom>
        </p:spPr>
      </p:pic>
      <p:pic>
        <p:nvPicPr>
          <p:cNvPr id="102" name="Graphic 101">
            <a:extLst>
              <a:ext uri="{FF2B5EF4-FFF2-40B4-BE49-F238E27FC236}">
                <a16:creationId xmlns:a16="http://schemas.microsoft.com/office/drawing/2014/main" id="{30E4EA38-B388-4F69-A8F3-F6C2F79ABEF8}"/>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5196949" y="2750988"/>
            <a:ext cx="525790" cy="540000"/>
          </a:xfrm>
          <a:prstGeom prst="rect">
            <a:avLst/>
          </a:prstGeom>
        </p:spPr>
      </p:pic>
      <p:pic>
        <p:nvPicPr>
          <p:cNvPr id="104" name="Graphic 103">
            <a:extLst>
              <a:ext uri="{FF2B5EF4-FFF2-40B4-BE49-F238E27FC236}">
                <a16:creationId xmlns:a16="http://schemas.microsoft.com/office/drawing/2014/main" id="{F770F045-DA69-4F11-9F8B-1A76AD27EBB7}"/>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6354642" y="2750988"/>
            <a:ext cx="540000" cy="540000"/>
          </a:xfrm>
          <a:prstGeom prst="rect">
            <a:avLst/>
          </a:prstGeom>
        </p:spPr>
      </p:pic>
      <p:pic>
        <p:nvPicPr>
          <p:cNvPr id="106" name="Graphic 105">
            <a:extLst>
              <a:ext uri="{FF2B5EF4-FFF2-40B4-BE49-F238E27FC236}">
                <a16:creationId xmlns:a16="http://schemas.microsoft.com/office/drawing/2014/main" id="{3BA3924A-9FE1-4BB0-A7DF-C72FE66E7314}"/>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7525597" y="2750988"/>
            <a:ext cx="540000" cy="540000"/>
          </a:xfrm>
          <a:prstGeom prst="rect">
            <a:avLst/>
          </a:prstGeom>
        </p:spPr>
      </p:pic>
      <p:pic>
        <p:nvPicPr>
          <p:cNvPr id="110" name="Graphic 109">
            <a:extLst>
              <a:ext uri="{FF2B5EF4-FFF2-40B4-BE49-F238E27FC236}">
                <a16:creationId xmlns:a16="http://schemas.microsoft.com/office/drawing/2014/main" id="{C6DF1B50-E8C6-4356-A114-3E954EEF04E7}"/>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8696551" y="2750988"/>
            <a:ext cx="554210" cy="540000"/>
          </a:xfrm>
          <a:prstGeom prst="rect">
            <a:avLst/>
          </a:prstGeom>
        </p:spPr>
      </p:pic>
      <p:pic>
        <p:nvPicPr>
          <p:cNvPr id="112" name="Graphic 111">
            <a:extLst>
              <a:ext uri="{FF2B5EF4-FFF2-40B4-BE49-F238E27FC236}">
                <a16:creationId xmlns:a16="http://schemas.microsoft.com/office/drawing/2014/main" id="{E333BBB8-BBB5-4D4B-9F6E-D2EB95689417}"/>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9880770" y="2750988"/>
            <a:ext cx="586286" cy="540000"/>
          </a:xfrm>
          <a:prstGeom prst="rect">
            <a:avLst/>
          </a:prstGeom>
        </p:spPr>
      </p:pic>
      <p:pic>
        <p:nvPicPr>
          <p:cNvPr id="124" name="Graphic 123">
            <a:extLst>
              <a:ext uri="{FF2B5EF4-FFF2-40B4-BE49-F238E27FC236}">
                <a16:creationId xmlns:a16="http://schemas.microsoft.com/office/drawing/2014/main" id="{4FF6441D-3813-4E44-861D-0AEF5A7307CE}"/>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11094924" y="2750988"/>
            <a:ext cx="554595" cy="540000"/>
          </a:xfrm>
          <a:prstGeom prst="rect">
            <a:avLst/>
          </a:prstGeom>
        </p:spPr>
      </p:pic>
      <p:pic>
        <p:nvPicPr>
          <p:cNvPr id="135" name="Graphic 134">
            <a:extLst>
              <a:ext uri="{FF2B5EF4-FFF2-40B4-BE49-F238E27FC236}">
                <a16:creationId xmlns:a16="http://schemas.microsoft.com/office/drawing/2014/main" id="{AFB7F299-FEF6-4E11-82CF-FB8F46C8A237}"/>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512429" y="3924530"/>
            <a:ext cx="471484" cy="504000"/>
          </a:xfrm>
          <a:prstGeom prst="rect">
            <a:avLst/>
          </a:prstGeom>
        </p:spPr>
      </p:pic>
      <p:pic>
        <p:nvPicPr>
          <p:cNvPr id="191" name="Graphic 190">
            <a:extLst>
              <a:ext uri="{FF2B5EF4-FFF2-40B4-BE49-F238E27FC236}">
                <a16:creationId xmlns:a16="http://schemas.microsoft.com/office/drawing/2014/main" id="{3457703E-7BF3-4122-A6F1-660E7C332E80}"/>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1599859" y="3924530"/>
            <a:ext cx="504000" cy="504000"/>
          </a:xfrm>
          <a:prstGeom prst="rect">
            <a:avLst/>
          </a:prstGeom>
        </p:spPr>
      </p:pic>
      <p:pic>
        <p:nvPicPr>
          <p:cNvPr id="193" name="Graphic 192">
            <a:extLst>
              <a:ext uri="{FF2B5EF4-FFF2-40B4-BE49-F238E27FC236}">
                <a16:creationId xmlns:a16="http://schemas.microsoft.com/office/drawing/2014/main" id="{D984E510-B17B-4635-9DC6-84455D8667B7}"/>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2719805" y="3924530"/>
            <a:ext cx="765333" cy="504000"/>
          </a:xfrm>
          <a:prstGeom prst="rect">
            <a:avLst/>
          </a:prstGeom>
        </p:spPr>
      </p:pic>
      <p:pic>
        <p:nvPicPr>
          <p:cNvPr id="195" name="Graphic 194">
            <a:extLst>
              <a:ext uri="{FF2B5EF4-FFF2-40B4-BE49-F238E27FC236}">
                <a16:creationId xmlns:a16="http://schemas.microsoft.com/office/drawing/2014/main" id="{C569C5FC-C647-4E51-AF23-16EF80B98D3E}"/>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4101084" y="3924530"/>
            <a:ext cx="460174" cy="504000"/>
          </a:xfrm>
          <a:prstGeom prst="rect">
            <a:avLst/>
          </a:prstGeom>
        </p:spPr>
      </p:pic>
      <p:pic>
        <p:nvPicPr>
          <p:cNvPr id="197" name="Graphic 196">
            <a:extLst>
              <a:ext uri="{FF2B5EF4-FFF2-40B4-BE49-F238E27FC236}">
                <a16:creationId xmlns:a16="http://schemas.microsoft.com/office/drawing/2014/main" id="{6E08F186-5172-42EB-97E6-39506C53C27F}"/>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5177204" y="3924530"/>
            <a:ext cx="662400" cy="504000"/>
          </a:xfrm>
          <a:prstGeom prst="rect">
            <a:avLst/>
          </a:prstGeom>
        </p:spPr>
      </p:pic>
      <p:pic>
        <p:nvPicPr>
          <p:cNvPr id="233" name="Graphic 232">
            <a:extLst>
              <a:ext uri="{FF2B5EF4-FFF2-40B4-BE49-F238E27FC236}">
                <a16:creationId xmlns:a16="http://schemas.microsoft.com/office/drawing/2014/main" id="{76E2B080-DCC6-4E73-8445-5BEC51147834}"/>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6455550" y="3924530"/>
            <a:ext cx="515721" cy="504000"/>
          </a:xfrm>
          <a:prstGeom prst="rect">
            <a:avLst/>
          </a:prstGeom>
        </p:spPr>
      </p:pic>
      <p:pic>
        <p:nvPicPr>
          <p:cNvPr id="235" name="Graphic 234">
            <a:extLst>
              <a:ext uri="{FF2B5EF4-FFF2-40B4-BE49-F238E27FC236}">
                <a16:creationId xmlns:a16="http://schemas.microsoft.com/office/drawing/2014/main" id="{997FCCD4-2A5A-4114-A851-0B2DE7E80762}"/>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7587217" y="3924530"/>
            <a:ext cx="667059" cy="504000"/>
          </a:xfrm>
          <a:prstGeom prst="rect">
            <a:avLst/>
          </a:prstGeom>
        </p:spPr>
      </p:pic>
      <p:pic>
        <p:nvPicPr>
          <p:cNvPr id="237" name="Graphic 236">
            <a:extLst>
              <a:ext uri="{FF2B5EF4-FFF2-40B4-BE49-F238E27FC236}">
                <a16:creationId xmlns:a16="http://schemas.microsoft.com/office/drawing/2014/main" id="{DD8B9791-B0F5-4D41-808B-EE7DAA778C09}"/>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8870222" y="3924530"/>
            <a:ext cx="504000" cy="504000"/>
          </a:xfrm>
          <a:prstGeom prst="rect">
            <a:avLst/>
          </a:prstGeom>
        </p:spPr>
      </p:pic>
      <p:pic>
        <p:nvPicPr>
          <p:cNvPr id="239" name="Graphic 238">
            <a:extLst>
              <a:ext uri="{FF2B5EF4-FFF2-40B4-BE49-F238E27FC236}">
                <a16:creationId xmlns:a16="http://schemas.microsoft.com/office/drawing/2014/main" id="{26AABBE3-66AB-47B2-B2E9-6B2414C05ED4}"/>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9990168" y="3924530"/>
            <a:ext cx="504000" cy="504000"/>
          </a:xfrm>
          <a:prstGeom prst="rect">
            <a:avLst/>
          </a:prstGeom>
        </p:spPr>
      </p:pic>
      <p:pic>
        <p:nvPicPr>
          <p:cNvPr id="241" name="Graphic 240">
            <a:extLst>
              <a:ext uri="{FF2B5EF4-FFF2-40B4-BE49-F238E27FC236}">
                <a16:creationId xmlns:a16="http://schemas.microsoft.com/office/drawing/2014/main" id="{ACF48D22-7021-49A5-9AE5-35AE95C0311F}"/>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11110115" y="3924530"/>
            <a:ext cx="438261" cy="504000"/>
          </a:xfrm>
          <a:prstGeom prst="rect">
            <a:avLst/>
          </a:prstGeom>
        </p:spPr>
      </p:pic>
      <p:pic>
        <p:nvPicPr>
          <p:cNvPr id="243" name="Graphic 242">
            <a:extLst>
              <a:ext uri="{FF2B5EF4-FFF2-40B4-BE49-F238E27FC236}">
                <a16:creationId xmlns:a16="http://schemas.microsoft.com/office/drawing/2014/main" id="{15ED8675-32B0-46D0-B5F1-AFD8F03C4340}"/>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460576" y="5115609"/>
            <a:ext cx="569032" cy="504000"/>
          </a:xfrm>
          <a:prstGeom prst="rect">
            <a:avLst/>
          </a:prstGeom>
        </p:spPr>
      </p:pic>
      <p:pic>
        <p:nvPicPr>
          <p:cNvPr id="245" name="Graphic 244">
            <a:extLst>
              <a:ext uri="{FF2B5EF4-FFF2-40B4-BE49-F238E27FC236}">
                <a16:creationId xmlns:a16="http://schemas.microsoft.com/office/drawing/2014/main" id="{1F644EC3-DCC8-4D20-85AA-5F088BC6F23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1611575" y="5156431"/>
            <a:ext cx="643591" cy="422357"/>
          </a:xfrm>
          <a:prstGeom prst="rect">
            <a:avLst/>
          </a:prstGeom>
        </p:spPr>
      </p:pic>
      <p:pic>
        <p:nvPicPr>
          <p:cNvPr id="247" name="Graphic 246">
            <a:extLst>
              <a:ext uri="{FF2B5EF4-FFF2-40B4-BE49-F238E27FC236}">
                <a16:creationId xmlns:a16="http://schemas.microsoft.com/office/drawing/2014/main" id="{1C16C6FE-1CEC-4969-8F71-06B4941A27BB}"/>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2837133" y="5115609"/>
            <a:ext cx="590400" cy="504000"/>
          </a:xfrm>
          <a:prstGeom prst="rect">
            <a:avLst/>
          </a:prstGeom>
        </p:spPr>
      </p:pic>
      <p:pic>
        <p:nvPicPr>
          <p:cNvPr id="249" name="Graphic 248">
            <a:extLst>
              <a:ext uri="{FF2B5EF4-FFF2-40B4-BE49-F238E27FC236}">
                <a16:creationId xmlns:a16="http://schemas.microsoft.com/office/drawing/2014/main" id="{E348246C-300E-4325-BC7D-7CC9A3106867}"/>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4009500" y="5130729"/>
            <a:ext cx="789600" cy="473760"/>
          </a:xfrm>
          <a:prstGeom prst="rect">
            <a:avLst/>
          </a:prstGeom>
        </p:spPr>
      </p:pic>
      <p:pic>
        <p:nvPicPr>
          <p:cNvPr id="251" name="Graphic 250">
            <a:extLst>
              <a:ext uri="{FF2B5EF4-FFF2-40B4-BE49-F238E27FC236}">
                <a16:creationId xmlns:a16="http://schemas.microsoft.com/office/drawing/2014/main" id="{90D88A58-99A0-4E18-93DD-BF121C1D406B}"/>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5381067" y="5115609"/>
            <a:ext cx="529200" cy="504000"/>
          </a:xfrm>
          <a:prstGeom prst="rect">
            <a:avLst/>
          </a:prstGeom>
        </p:spPr>
      </p:pic>
      <p:pic>
        <p:nvPicPr>
          <p:cNvPr id="253" name="Graphic 252">
            <a:extLst>
              <a:ext uri="{FF2B5EF4-FFF2-40B4-BE49-F238E27FC236}">
                <a16:creationId xmlns:a16="http://schemas.microsoft.com/office/drawing/2014/main" id="{C1BA97D8-D57B-4D47-AD68-872A99C83AD0}"/>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6492234" y="5115609"/>
            <a:ext cx="483429" cy="504000"/>
          </a:xfrm>
          <a:prstGeom prst="rect">
            <a:avLst/>
          </a:prstGeom>
        </p:spPr>
      </p:pic>
      <p:pic>
        <p:nvPicPr>
          <p:cNvPr id="297" name="Graphic 296">
            <a:extLst>
              <a:ext uri="{FF2B5EF4-FFF2-40B4-BE49-F238E27FC236}">
                <a16:creationId xmlns:a16="http://schemas.microsoft.com/office/drawing/2014/main" id="{D265C436-960A-4F10-B1F5-39230D4E9416}"/>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7557630" y="5115609"/>
            <a:ext cx="816828" cy="504000"/>
          </a:xfrm>
          <a:prstGeom prst="rect">
            <a:avLst/>
          </a:prstGeom>
        </p:spPr>
      </p:pic>
      <p:pic>
        <p:nvPicPr>
          <p:cNvPr id="299" name="Graphic 298">
            <a:extLst>
              <a:ext uri="{FF2B5EF4-FFF2-40B4-BE49-F238E27FC236}">
                <a16:creationId xmlns:a16="http://schemas.microsoft.com/office/drawing/2014/main" id="{5D55C7F0-EABA-4FEC-900D-33F9DF55C05F}"/>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8956425" y="5115609"/>
            <a:ext cx="396766" cy="504000"/>
          </a:xfrm>
          <a:prstGeom prst="rect">
            <a:avLst/>
          </a:prstGeom>
        </p:spPr>
      </p:pic>
      <p:pic>
        <p:nvPicPr>
          <p:cNvPr id="301" name="Graphic 300">
            <a:extLst>
              <a:ext uri="{FF2B5EF4-FFF2-40B4-BE49-F238E27FC236}">
                <a16:creationId xmlns:a16="http://schemas.microsoft.com/office/drawing/2014/main" id="{256CD89A-05B3-4323-AFD8-C796E0C85533}"/>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9935158" y="5115609"/>
            <a:ext cx="516293" cy="504000"/>
          </a:xfrm>
          <a:prstGeom prst="rect">
            <a:avLst/>
          </a:prstGeom>
        </p:spPr>
      </p:pic>
      <p:pic>
        <p:nvPicPr>
          <p:cNvPr id="303" name="Graphic 302">
            <a:extLst>
              <a:ext uri="{FF2B5EF4-FFF2-40B4-BE49-F238E27FC236}">
                <a16:creationId xmlns:a16="http://schemas.microsoft.com/office/drawing/2014/main" id="{0888ADEC-182A-4389-84A2-066328F4B576}"/>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1033415" y="5158611"/>
            <a:ext cx="654860" cy="417996"/>
          </a:xfrm>
          <a:prstGeom prst="rect">
            <a:avLst/>
          </a:prstGeom>
        </p:spPr>
      </p:pic>
      <p:sp>
        <p:nvSpPr>
          <p:cNvPr id="2" name="Tekstvak 1">
            <a:extLst>
              <a:ext uri="{FF2B5EF4-FFF2-40B4-BE49-F238E27FC236}">
                <a16:creationId xmlns:a16="http://schemas.microsoft.com/office/drawing/2014/main" id="{53BC78F2-185D-4161-96E9-BA2B00F08972}"/>
              </a:ext>
            </a:extLst>
          </p:cNvPr>
          <p:cNvSpPr txBox="1"/>
          <p:nvPr/>
        </p:nvSpPr>
        <p:spPr>
          <a:xfrm>
            <a:off x="2093655" y="6272098"/>
            <a:ext cx="8555160" cy="369332"/>
          </a:xfrm>
          <a:prstGeom prst="rect">
            <a:avLst/>
          </a:prstGeom>
          <a:noFill/>
        </p:spPr>
        <p:txBody>
          <a:bodyPr wrap="square" rtlCol="0">
            <a:spAutoFit/>
          </a:bodyPr>
          <a:lstStyle/>
          <a:p>
            <a:r>
              <a:rPr lang="nl-BE"/>
              <a:t>Jouw icoon niet gevonden? Bezoek de </a:t>
            </a:r>
            <a:r>
              <a:rPr lang="nl-BE">
                <a:highlight>
                  <a:srgbClr val="000000"/>
                </a:highlight>
                <a:hlinkClick r:id="rId102"/>
              </a:rPr>
              <a:t>iconenbibliotheek</a:t>
            </a:r>
            <a:r>
              <a:rPr lang="nl-BE">
                <a:hlinkClick r:id="rId102"/>
              </a:rPr>
              <a:t> </a:t>
            </a:r>
            <a:r>
              <a:rPr lang="nl-BE"/>
              <a:t>van de Vlaamse overheid</a:t>
            </a:r>
          </a:p>
        </p:txBody>
      </p:sp>
    </p:spTree>
    <p:extLst>
      <p:ext uri="{BB962C8B-B14F-4D97-AF65-F5344CB8AC3E}">
        <p14:creationId xmlns:p14="http://schemas.microsoft.com/office/powerpoint/2010/main" val="2805406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69" name="Groep 968">
            <a:extLst>
              <a:ext uri="{FF2B5EF4-FFF2-40B4-BE49-F238E27FC236}">
                <a16:creationId xmlns:a16="http://schemas.microsoft.com/office/drawing/2014/main" id="{443E1A23-AF18-4C95-8737-C94499DEE348}"/>
              </a:ext>
            </a:extLst>
          </p:cNvPr>
          <p:cNvGrpSpPr/>
          <p:nvPr/>
        </p:nvGrpSpPr>
        <p:grpSpPr>
          <a:xfrm>
            <a:off x="-35950" y="909891"/>
            <a:ext cx="12103183" cy="405489"/>
            <a:chOff x="-35950" y="385482"/>
            <a:chExt cx="12103183" cy="405489"/>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467806"/>
              <a:ext cx="1558835" cy="246221"/>
            </a:xfrm>
            <a:prstGeom prst="rect">
              <a:avLst/>
            </a:prstGeom>
            <a:noFill/>
          </p:spPr>
          <p:txBody>
            <a:bodyPr wrap="square" rtlCol="0">
              <a:spAutoFit/>
            </a:bodyPr>
            <a:lstStyle/>
            <a:p>
              <a:pPr algn="ctr"/>
              <a:r>
                <a:rPr lang="nl-BE" sz="1000"/>
                <a:t>Barometer</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52378" y="390861"/>
              <a:ext cx="1198880" cy="400110"/>
            </a:xfrm>
            <a:prstGeom prst="rect">
              <a:avLst/>
            </a:prstGeom>
            <a:noFill/>
          </p:spPr>
          <p:txBody>
            <a:bodyPr wrap="square" rtlCol="0">
              <a:spAutoFit/>
            </a:bodyPr>
            <a:lstStyle/>
            <a:p>
              <a:pPr algn="ctr"/>
              <a:r>
                <a:rPr lang="nl-BE" sz="1000"/>
                <a:t>Gezondheid welzijn en rust</a:t>
              </a:r>
            </a:p>
          </p:txBody>
        </p:sp>
        <p:sp>
          <p:nvSpPr>
            <p:cNvPr id="69" name="Tekstvak 68">
              <a:extLst>
                <a:ext uri="{FF2B5EF4-FFF2-40B4-BE49-F238E27FC236}">
                  <a16:creationId xmlns:a16="http://schemas.microsoft.com/office/drawing/2014/main" id="{3720659A-BCD6-4FC4-987B-857B1A9949CB}"/>
                </a:ext>
              </a:extLst>
            </p:cNvPr>
            <p:cNvSpPr txBox="1"/>
            <p:nvPr/>
          </p:nvSpPr>
          <p:spPr>
            <a:xfrm>
              <a:off x="2362835" y="467806"/>
              <a:ext cx="1558835" cy="246221"/>
            </a:xfrm>
            <a:prstGeom prst="rect">
              <a:avLst/>
            </a:prstGeom>
            <a:noFill/>
          </p:spPr>
          <p:txBody>
            <a:bodyPr wrap="square" rtlCol="0">
              <a:spAutoFit/>
            </a:bodyPr>
            <a:lstStyle/>
            <a:p>
              <a:pPr algn="ctr"/>
              <a:r>
                <a:rPr lang="nl-BE" sz="1000" err="1"/>
                <a:t>Buitenactivteit</a:t>
              </a:r>
              <a:endParaRPr lang="nl-BE" sz="1000"/>
            </a:p>
          </p:txBody>
        </p:sp>
        <p:sp>
          <p:nvSpPr>
            <p:cNvPr id="70" name="Tekstvak 69">
              <a:extLst>
                <a:ext uri="{FF2B5EF4-FFF2-40B4-BE49-F238E27FC236}">
                  <a16:creationId xmlns:a16="http://schemas.microsoft.com/office/drawing/2014/main" id="{75F051D8-1448-4F65-A1A6-E843A42D2455}"/>
                </a:ext>
              </a:extLst>
            </p:cNvPr>
            <p:cNvSpPr txBox="1"/>
            <p:nvPr/>
          </p:nvSpPr>
          <p:spPr>
            <a:xfrm>
              <a:off x="4010202" y="467806"/>
              <a:ext cx="748346" cy="246221"/>
            </a:xfrm>
            <a:prstGeom prst="rect">
              <a:avLst/>
            </a:prstGeom>
            <a:noFill/>
          </p:spPr>
          <p:txBody>
            <a:bodyPr wrap="square" rtlCol="0">
              <a:spAutoFit/>
            </a:bodyPr>
            <a:lstStyle/>
            <a:p>
              <a:pPr algn="ctr"/>
              <a:r>
                <a:rPr lang="nl-BE" sz="1000"/>
                <a:t>Integriteit</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179581" y="467806"/>
              <a:ext cx="748346" cy="246221"/>
            </a:xfrm>
            <a:prstGeom prst="rect">
              <a:avLst/>
            </a:prstGeom>
            <a:noFill/>
          </p:spPr>
          <p:txBody>
            <a:bodyPr wrap="square" rtlCol="0">
              <a:spAutoFit/>
            </a:bodyPr>
            <a:lstStyle/>
            <a:p>
              <a:pPr algn="ctr"/>
              <a:r>
                <a:rPr lang="nl-BE" sz="1000"/>
                <a:t>Kompas</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5944469" y="467806"/>
              <a:ext cx="1419116" cy="246221"/>
            </a:xfrm>
            <a:prstGeom prst="rect">
              <a:avLst/>
            </a:prstGeom>
            <a:noFill/>
          </p:spPr>
          <p:txBody>
            <a:bodyPr wrap="square" rtlCol="0">
              <a:spAutoFit/>
            </a:bodyPr>
            <a:lstStyle/>
            <a:p>
              <a:pPr algn="ctr"/>
              <a:r>
                <a:rPr lang="nl-BE" sz="1000"/>
                <a:t>Integratie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116761" y="467806"/>
              <a:ext cx="1419116" cy="246221"/>
            </a:xfrm>
            <a:prstGeom prst="rect">
              <a:avLst/>
            </a:prstGeom>
            <a:noFill/>
          </p:spPr>
          <p:txBody>
            <a:bodyPr wrap="square" rtlCol="0">
              <a:spAutoFit/>
            </a:bodyPr>
            <a:lstStyle/>
            <a:p>
              <a:pPr algn="ctr"/>
              <a:r>
                <a:rPr lang="nl-BE" sz="1000"/>
                <a:t>Coronavirus</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326328" y="390861"/>
              <a:ext cx="1419116" cy="400110"/>
            </a:xfrm>
            <a:prstGeom prst="rect">
              <a:avLst/>
            </a:prstGeom>
            <a:noFill/>
          </p:spPr>
          <p:txBody>
            <a:bodyPr wrap="square" rtlCol="0">
              <a:spAutoFit/>
            </a:bodyPr>
            <a:lstStyle/>
            <a:p>
              <a:pPr algn="ctr"/>
              <a:r>
                <a:rPr lang="nl-BE" sz="1000"/>
                <a:t>Reserveren via website, app, telefoon</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572889" y="385482"/>
              <a:ext cx="1106622" cy="400110"/>
            </a:xfrm>
            <a:prstGeom prst="rect">
              <a:avLst/>
            </a:prstGeom>
            <a:noFill/>
          </p:spPr>
          <p:txBody>
            <a:bodyPr wrap="square" rtlCol="0">
              <a:spAutoFit/>
            </a:bodyPr>
            <a:lstStyle/>
            <a:p>
              <a:pPr algn="ctr"/>
              <a:r>
                <a:rPr lang="nl-BE" sz="1000"/>
                <a:t>Sport op het werk</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648117" y="462919"/>
              <a:ext cx="1419116" cy="246221"/>
            </a:xfrm>
            <a:prstGeom prst="rect">
              <a:avLst/>
            </a:prstGeom>
            <a:noFill/>
          </p:spPr>
          <p:txBody>
            <a:bodyPr wrap="square" rtlCol="0">
              <a:spAutoFit/>
            </a:bodyPr>
            <a:lstStyle/>
            <a:p>
              <a:pPr algn="ctr"/>
              <a:r>
                <a:rPr lang="nl-BE" sz="1000"/>
                <a:t>Herman Teirlinck</a:t>
              </a:r>
            </a:p>
          </p:txBody>
        </p:sp>
      </p:grpSp>
      <p:grpSp>
        <p:nvGrpSpPr>
          <p:cNvPr id="111" name="Groep 110">
            <a:extLst>
              <a:ext uri="{FF2B5EF4-FFF2-40B4-BE49-F238E27FC236}">
                <a16:creationId xmlns:a16="http://schemas.microsoft.com/office/drawing/2014/main" id="{4A7C19A6-360E-43E0-87FF-0267D25471AD}"/>
              </a:ext>
            </a:extLst>
          </p:cNvPr>
          <p:cNvGrpSpPr/>
          <p:nvPr/>
        </p:nvGrpSpPr>
        <p:grpSpPr>
          <a:xfrm>
            <a:off x="-72908" y="2207047"/>
            <a:ext cx="12200583" cy="246221"/>
            <a:chOff x="-72908" y="1682638"/>
            <a:chExt cx="12200583" cy="246221"/>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1682638"/>
              <a:ext cx="1558835" cy="246221"/>
            </a:xfrm>
            <a:prstGeom prst="rect">
              <a:avLst/>
            </a:prstGeom>
            <a:noFill/>
          </p:spPr>
          <p:txBody>
            <a:bodyPr wrap="square" rtlCol="0">
              <a:spAutoFit/>
            </a:bodyPr>
            <a:lstStyle/>
            <a:p>
              <a:pPr algn="ctr"/>
              <a:r>
                <a:rPr lang="nl-BE" sz="1000"/>
                <a:t>Yoga</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33054" y="1682638"/>
              <a:ext cx="1558835" cy="246221"/>
            </a:xfrm>
            <a:prstGeom prst="rect">
              <a:avLst/>
            </a:prstGeom>
            <a:noFill/>
          </p:spPr>
          <p:txBody>
            <a:bodyPr wrap="square" rtlCol="0">
              <a:spAutoFit/>
            </a:bodyPr>
            <a:lstStyle/>
            <a:p>
              <a:pPr algn="ctr"/>
              <a:r>
                <a:rPr lang="nl-BE" sz="1000"/>
                <a:t>Besmetting</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9416" y="1682638"/>
              <a:ext cx="1558835" cy="246221"/>
            </a:xfrm>
            <a:prstGeom prst="rect">
              <a:avLst/>
            </a:prstGeom>
            <a:noFill/>
          </p:spPr>
          <p:txBody>
            <a:bodyPr wrap="square" rtlCol="0">
              <a:spAutoFit/>
            </a:bodyPr>
            <a:lstStyle/>
            <a:p>
              <a:pPr algn="ctr"/>
              <a:r>
                <a:rPr lang="nl-BE" sz="1000"/>
                <a:t>Medicatie</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62530" y="1682638"/>
              <a:ext cx="947108" cy="246221"/>
            </a:xfrm>
            <a:prstGeom prst="rect">
              <a:avLst/>
            </a:prstGeom>
            <a:noFill/>
          </p:spPr>
          <p:txBody>
            <a:bodyPr wrap="square" rtlCol="0">
              <a:spAutoFit/>
            </a:bodyPr>
            <a:lstStyle/>
            <a:p>
              <a:pPr algn="ctr"/>
              <a:r>
                <a:rPr lang="nl-BE" sz="1000"/>
                <a:t>Beoordeling</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175806" y="1682638"/>
              <a:ext cx="748346" cy="246221"/>
            </a:xfrm>
            <a:prstGeom prst="rect">
              <a:avLst/>
            </a:prstGeom>
            <a:noFill/>
          </p:spPr>
          <p:txBody>
            <a:bodyPr wrap="square" rtlCol="0">
              <a:spAutoFit/>
            </a:bodyPr>
            <a:lstStyle/>
            <a:p>
              <a:pPr algn="ctr"/>
              <a:r>
                <a:rPr lang="nl-BE" sz="1000" err="1"/>
                <a:t>DPOaaS</a:t>
              </a:r>
              <a:endParaRPr lang="nl-BE" sz="1000"/>
            </a:p>
          </p:txBody>
        </p:sp>
        <p:sp>
          <p:nvSpPr>
            <p:cNvPr id="84" name="Tekstvak 83">
              <a:extLst>
                <a:ext uri="{FF2B5EF4-FFF2-40B4-BE49-F238E27FC236}">
                  <a16:creationId xmlns:a16="http://schemas.microsoft.com/office/drawing/2014/main" id="{AD2D3E8C-B9A6-42EA-A06A-A966D40FD2AD}"/>
                </a:ext>
              </a:extLst>
            </p:cNvPr>
            <p:cNvSpPr txBox="1"/>
            <p:nvPr/>
          </p:nvSpPr>
          <p:spPr>
            <a:xfrm>
              <a:off x="6141644" y="1682638"/>
              <a:ext cx="1419116" cy="246221"/>
            </a:xfrm>
            <a:prstGeom prst="rect">
              <a:avLst/>
            </a:prstGeom>
            <a:noFill/>
          </p:spPr>
          <p:txBody>
            <a:bodyPr wrap="square" rtlCol="0">
              <a:spAutoFit/>
            </a:bodyPr>
            <a:lstStyle/>
            <a:p>
              <a:pPr algn="ctr"/>
              <a:r>
                <a:rPr lang="nl-BE" sz="1000"/>
                <a:t>Hart</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7375468" y="1682638"/>
              <a:ext cx="1419116" cy="246221"/>
            </a:xfrm>
            <a:prstGeom prst="rect">
              <a:avLst/>
            </a:prstGeom>
            <a:noFill/>
          </p:spPr>
          <p:txBody>
            <a:bodyPr wrap="square" rtlCol="0">
              <a:spAutoFit/>
            </a:bodyPr>
            <a:lstStyle/>
            <a:p>
              <a:pPr algn="ctr"/>
              <a:r>
                <a:rPr lang="nl-BE" sz="1000"/>
                <a:t>Mondmasker</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496173" y="1682638"/>
              <a:ext cx="1419116" cy="246221"/>
            </a:xfrm>
            <a:prstGeom prst="rect">
              <a:avLst/>
            </a:prstGeom>
            <a:noFill/>
          </p:spPr>
          <p:txBody>
            <a:bodyPr wrap="square" rtlCol="0">
              <a:spAutoFit/>
            </a:bodyPr>
            <a:lstStyle/>
            <a:p>
              <a:pPr algn="ctr"/>
              <a:r>
                <a:rPr lang="nl-BE" sz="1000"/>
                <a:t>Microfoon</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534452" y="1682638"/>
              <a:ext cx="1419116" cy="246221"/>
            </a:xfrm>
            <a:prstGeom prst="rect">
              <a:avLst/>
            </a:prstGeom>
            <a:noFill/>
          </p:spPr>
          <p:txBody>
            <a:bodyPr wrap="square" rtlCol="0">
              <a:spAutoFit/>
            </a:bodyPr>
            <a:lstStyle/>
            <a:p>
              <a:pPr algn="ctr"/>
              <a:r>
                <a:rPr lang="nl-BE" sz="1000"/>
                <a:t>Microfoon geen geluid</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708559" y="1682638"/>
              <a:ext cx="1419116" cy="246221"/>
            </a:xfrm>
            <a:prstGeom prst="rect">
              <a:avLst/>
            </a:prstGeom>
            <a:noFill/>
          </p:spPr>
          <p:txBody>
            <a:bodyPr wrap="square" rtlCol="0">
              <a:spAutoFit/>
            </a:bodyPr>
            <a:lstStyle/>
            <a:p>
              <a:pPr algn="ctr"/>
              <a:r>
                <a:rPr lang="nl-BE" sz="1000"/>
                <a:t>Time-out</a:t>
              </a:r>
            </a:p>
          </p:txBody>
        </p:sp>
      </p:grpSp>
      <p:grpSp>
        <p:nvGrpSpPr>
          <p:cNvPr id="150" name="Groep 149">
            <a:extLst>
              <a:ext uri="{FF2B5EF4-FFF2-40B4-BE49-F238E27FC236}">
                <a16:creationId xmlns:a16="http://schemas.microsoft.com/office/drawing/2014/main" id="{3A583D67-A88E-416D-9154-530C95E7B20D}"/>
              </a:ext>
            </a:extLst>
          </p:cNvPr>
          <p:cNvGrpSpPr/>
          <p:nvPr/>
        </p:nvGrpSpPr>
        <p:grpSpPr>
          <a:xfrm>
            <a:off x="35679" y="3356781"/>
            <a:ext cx="12071366" cy="400110"/>
            <a:chOff x="35679" y="2832372"/>
            <a:chExt cx="12071366" cy="400110"/>
          </a:xfrm>
        </p:grpSpPr>
        <p:sp>
          <p:nvSpPr>
            <p:cNvPr id="91" name="Tekstvak 90">
              <a:extLst>
                <a:ext uri="{FF2B5EF4-FFF2-40B4-BE49-F238E27FC236}">
                  <a16:creationId xmlns:a16="http://schemas.microsoft.com/office/drawing/2014/main" id="{29612573-7EAF-48B2-BBB1-0286178643FF}"/>
                </a:ext>
              </a:extLst>
            </p:cNvPr>
            <p:cNvSpPr txBox="1"/>
            <p:nvPr/>
          </p:nvSpPr>
          <p:spPr>
            <a:xfrm>
              <a:off x="35679" y="2909317"/>
              <a:ext cx="1558835" cy="246221"/>
            </a:xfrm>
            <a:prstGeom prst="rect">
              <a:avLst/>
            </a:prstGeom>
            <a:noFill/>
          </p:spPr>
          <p:txBody>
            <a:bodyPr wrap="square" rtlCol="0">
              <a:spAutoFit/>
            </a:bodyPr>
            <a:lstStyle/>
            <a:p>
              <a:pPr algn="ctr"/>
              <a:r>
                <a:rPr lang="nl-BE" sz="1000"/>
                <a:t>Handenwassen</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267107" y="2832372"/>
              <a:ext cx="1558835" cy="400110"/>
            </a:xfrm>
            <a:prstGeom prst="rect">
              <a:avLst/>
            </a:prstGeom>
            <a:noFill/>
          </p:spPr>
          <p:txBody>
            <a:bodyPr wrap="square" rtlCol="0">
              <a:spAutoFit/>
            </a:bodyPr>
            <a:lstStyle/>
            <a:p>
              <a:pPr algn="ctr"/>
              <a:r>
                <a:rPr lang="nl-BE" sz="1000"/>
                <a:t>Participatie van personen</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412169" y="2909317"/>
              <a:ext cx="1558835" cy="246221"/>
            </a:xfrm>
            <a:prstGeom prst="rect">
              <a:avLst/>
            </a:prstGeom>
            <a:noFill/>
          </p:spPr>
          <p:txBody>
            <a:bodyPr wrap="square" rtlCol="0">
              <a:spAutoFit/>
            </a:bodyPr>
            <a:lstStyle/>
            <a:p>
              <a:pPr algn="ctr"/>
              <a:r>
                <a:rPr lang="nl-BE" sz="1000"/>
                <a:t>Dubbelklik</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3788637" y="2909317"/>
              <a:ext cx="947108" cy="246221"/>
            </a:xfrm>
            <a:prstGeom prst="rect">
              <a:avLst/>
            </a:prstGeom>
            <a:noFill/>
          </p:spPr>
          <p:txBody>
            <a:bodyPr wrap="square" rtlCol="0">
              <a:spAutoFit/>
            </a:bodyPr>
            <a:lstStyle/>
            <a:p>
              <a:pPr algn="ctr"/>
              <a:r>
                <a:rPr lang="nl-BE" sz="1000"/>
                <a:t>Raamcontract</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5032984" y="2909317"/>
              <a:ext cx="748346" cy="246221"/>
            </a:xfrm>
            <a:prstGeom prst="rect">
              <a:avLst/>
            </a:prstGeom>
            <a:noFill/>
          </p:spPr>
          <p:txBody>
            <a:bodyPr wrap="square" rtlCol="0">
              <a:spAutoFit/>
            </a:bodyPr>
            <a:lstStyle/>
            <a:p>
              <a:pPr algn="ctr"/>
              <a:r>
                <a:rPr lang="nl-BE" sz="1000"/>
                <a:t>Puzzelstuk</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50845" y="2909317"/>
              <a:ext cx="1419116" cy="246221"/>
            </a:xfrm>
            <a:prstGeom prst="rect">
              <a:avLst/>
            </a:prstGeom>
            <a:noFill/>
          </p:spPr>
          <p:txBody>
            <a:bodyPr wrap="square" rtlCol="0">
              <a:spAutoFit/>
            </a:bodyPr>
            <a:lstStyle/>
            <a:p>
              <a:pPr algn="ctr"/>
              <a:r>
                <a:rPr lang="nl-BE" sz="1000"/>
                <a:t>Spuit</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199585" y="2909317"/>
              <a:ext cx="1419116" cy="246221"/>
            </a:xfrm>
            <a:prstGeom prst="rect">
              <a:avLst/>
            </a:prstGeom>
            <a:noFill/>
          </p:spPr>
          <p:txBody>
            <a:bodyPr wrap="square" rtlCol="0">
              <a:spAutoFit/>
            </a:bodyPr>
            <a:lstStyle/>
            <a:p>
              <a:pPr algn="ctr"/>
              <a:r>
                <a:rPr lang="nl-BE" sz="1000"/>
                <a:t>Incentive</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307442" y="2909317"/>
              <a:ext cx="1419116" cy="246221"/>
            </a:xfrm>
            <a:prstGeom prst="rect">
              <a:avLst/>
            </a:prstGeom>
            <a:noFill/>
          </p:spPr>
          <p:txBody>
            <a:bodyPr wrap="square" rtlCol="0">
              <a:spAutoFit/>
            </a:bodyPr>
            <a:lstStyle/>
            <a:p>
              <a:pPr algn="ctr"/>
              <a:r>
                <a:rPr lang="nl-BE" sz="1000"/>
                <a:t>Natuurlijk persoon</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52211" y="2909317"/>
              <a:ext cx="1419116" cy="246221"/>
            </a:xfrm>
            <a:prstGeom prst="rect">
              <a:avLst/>
            </a:prstGeom>
            <a:noFill/>
          </p:spPr>
          <p:txBody>
            <a:bodyPr wrap="square" rtlCol="0">
              <a:spAutoFit/>
            </a:bodyPr>
            <a:lstStyle/>
            <a:p>
              <a:pPr algn="ctr"/>
              <a:r>
                <a:rPr lang="nl-BE" sz="1000"/>
                <a:t>Bureau</a:t>
              </a:r>
            </a:p>
          </p:txBody>
        </p:sp>
        <p:sp>
          <p:nvSpPr>
            <p:cNvPr id="100" name="Tekstvak 99">
              <a:extLst>
                <a:ext uri="{FF2B5EF4-FFF2-40B4-BE49-F238E27FC236}">
                  <a16:creationId xmlns:a16="http://schemas.microsoft.com/office/drawing/2014/main" id="{B8F09D73-9AA1-4B71-82B2-3BF558A3FA47}"/>
                </a:ext>
              </a:extLst>
            </p:cNvPr>
            <p:cNvSpPr txBox="1"/>
            <p:nvPr/>
          </p:nvSpPr>
          <p:spPr>
            <a:xfrm>
              <a:off x="10687929" y="2909317"/>
              <a:ext cx="1419116" cy="246221"/>
            </a:xfrm>
            <a:prstGeom prst="rect">
              <a:avLst/>
            </a:prstGeom>
            <a:noFill/>
          </p:spPr>
          <p:txBody>
            <a:bodyPr wrap="square" rtlCol="0">
              <a:spAutoFit/>
            </a:bodyPr>
            <a:lstStyle/>
            <a:p>
              <a:pPr algn="ctr"/>
              <a:r>
                <a:rPr lang="nl-BE" sz="1000"/>
                <a:t>Koffie</a:t>
              </a:r>
            </a:p>
          </p:txBody>
        </p:sp>
      </p:grpSp>
      <p:grpSp>
        <p:nvGrpSpPr>
          <p:cNvPr id="548" name="Groep 547">
            <a:extLst>
              <a:ext uri="{FF2B5EF4-FFF2-40B4-BE49-F238E27FC236}">
                <a16:creationId xmlns:a16="http://schemas.microsoft.com/office/drawing/2014/main" id="{0B7269FE-584E-4798-BA08-93201ED92016}"/>
              </a:ext>
            </a:extLst>
          </p:cNvPr>
          <p:cNvGrpSpPr/>
          <p:nvPr/>
        </p:nvGrpSpPr>
        <p:grpSpPr>
          <a:xfrm>
            <a:off x="128349" y="5845378"/>
            <a:ext cx="12008898" cy="246221"/>
            <a:chOff x="128349" y="5747245"/>
            <a:chExt cx="12008898" cy="246221"/>
          </a:xfrm>
        </p:grpSpPr>
        <p:sp>
          <p:nvSpPr>
            <p:cNvPr id="118" name="Tekstvak 117">
              <a:extLst>
                <a:ext uri="{FF2B5EF4-FFF2-40B4-BE49-F238E27FC236}">
                  <a16:creationId xmlns:a16="http://schemas.microsoft.com/office/drawing/2014/main" id="{3115A78B-2B4C-40A5-B3C2-E22C7B4F3013}"/>
                </a:ext>
              </a:extLst>
            </p:cNvPr>
            <p:cNvSpPr txBox="1"/>
            <p:nvPr/>
          </p:nvSpPr>
          <p:spPr>
            <a:xfrm>
              <a:off x="5018034" y="5747245"/>
              <a:ext cx="1035756" cy="246221"/>
            </a:xfrm>
            <a:prstGeom prst="rect">
              <a:avLst/>
            </a:prstGeom>
            <a:noFill/>
          </p:spPr>
          <p:txBody>
            <a:bodyPr wrap="square" rtlCol="0">
              <a:spAutoFit/>
            </a:bodyPr>
            <a:lstStyle/>
            <a:p>
              <a:pPr algn="ctr"/>
              <a:r>
                <a:rPr lang="nl-BE" sz="1000"/>
                <a:t>Klok</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128349" y="5747245"/>
              <a:ext cx="1558835" cy="246221"/>
            </a:xfrm>
            <a:prstGeom prst="rect">
              <a:avLst/>
            </a:prstGeom>
            <a:noFill/>
          </p:spPr>
          <p:txBody>
            <a:bodyPr wrap="square" rtlCol="0">
              <a:spAutoFit/>
            </a:bodyPr>
            <a:lstStyle/>
            <a:p>
              <a:pPr algn="ctr"/>
              <a:r>
                <a:rPr lang="nl-BE" sz="1000"/>
                <a:t>Oplossing</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348304" y="5747245"/>
              <a:ext cx="1558835" cy="246221"/>
            </a:xfrm>
            <a:prstGeom prst="rect">
              <a:avLst/>
            </a:prstGeom>
            <a:noFill/>
          </p:spPr>
          <p:txBody>
            <a:bodyPr wrap="square" rtlCol="0">
              <a:spAutoFit/>
            </a:bodyPr>
            <a:lstStyle/>
            <a:p>
              <a:pPr algn="ctr"/>
              <a:r>
                <a:rPr lang="nl-BE" sz="1000"/>
                <a:t>Doelstelling</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517394" y="5747245"/>
              <a:ext cx="1558835" cy="246221"/>
            </a:xfrm>
            <a:prstGeom prst="rect">
              <a:avLst/>
            </a:prstGeom>
            <a:noFill/>
          </p:spPr>
          <p:txBody>
            <a:bodyPr wrap="square" rtlCol="0">
              <a:spAutoFit/>
            </a:bodyPr>
            <a:lstStyle/>
            <a:p>
              <a:pPr algn="ctr"/>
              <a:r>
                <a:rPr lang="nl-BE" sz="1000"/>
                <a:t>Factuur</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867656" y="5747245"/>
              <a:ext cx="947108" cy="246221"/>
            </a:xfrm>
            <a:prstGeom prst="rect">
              <a:avLst/>
            </a:prstGeom>
            <a:noFill/>
          </p:spPr>
          <p:txBody>
            <a:bodyPr wrap="square" rtlCol="0">
              <a:spAutoFit/>
            </a:bodyPr>
            <a:lstStyle/>
            <a:p>
              <a:pPr algn="ctr"/>
              <a:r>
                <a:rPr lang="nl-BE" sz="1000"/>
                <a:t>Kalender</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6013668" y="5747245"/>
              <a:ext cx="1419116" cy="246221"/>
            </a:xfrm>
            <a:prstGeom prst="rect">
              <a:avLst/>
            </a:prstGeom>
            <a:noFill/>
          </p:spPr>
          <p:txBody>
            <a:bodyPr wrap="square" rtlCol="0">
              <a:spAutoFit/>
            </a:bodyPr>
            <a:lstStyle/>
            <a:p>
              <a:pPr algn="ctr"/>
              <a:r>
                <a:rPr lang="nl-BE" sz="1000"/>
                <a:t>Netwerking</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169747" y="5747245"/>
              <a:ext cx="1419116" cy="246221"/>
            </a:xfrm>
            <a:prstGeom prst="rect">
              <a:avLst/>
            </a:prstGeom>
            <a:noFill/>
          </p:spPr>
          <p:txBody>
            <a:bodyPr wrap="square" rtlCol="0">
              <a:spAutoFit/>
            </a:bodyPr>
            <a:lstStyle/>
            <a:p>
              <a:pPr algn="ctr"/>
              <a:r>
                <a:rPr lang="nl-BE" sz="1000"/>
                <a:t>Gebruiker</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336484" y="5747245"/>
              <a:ext cx="1419116" cy="246221"/>
            </a:xfrm>
            <a:prstGeom prst="rect">
              <a:avLst/>
            </a:prstGeom>
            <a:noFill/>
          </p:spPr>
          <p:txBody>
            <a:bodyPr wrap="square" rtlCol="0">
              <a:spAutoFit/>
            </a:bodyPr>
            <a:lstStyle/>
            <a:p>
              <a:pPr algn="ctr"/>
              <a:r>
                <a:rPr lang="nl-BE" sz="1000"/>
                <a:t>Setting gericht</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526519" y="5747245"/>
              <a:ext cx="1419116" cy="246221"/>
            </a:xfrm>
            <a:prstGeom prst="rect">
              <a:avLst/>
            </a:prstGeom>
            <a:noFill/>
          </p:spPr>
          <p:txBody>
            <a:bodyPr wrap="square" rtlCol="0">
              <a:spAutoFit/>
            </a:bodyPr>
            <a:lstStyle/>
            <a:p>
              <a:pPr algn="ctr"/>
              <a:r>
                <a:rPr lang="nl-BE" sz="1000"/>
                <a:t>Vraagteken</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718131" y="5747245"/>
              <a:ext cx="1419116" cy="246221"/>
            </a:xfrm>
            <a:prstGeom prst="rect">
              <a:avLst/>
            </a:prstGeom>
            <a:noFill/>
          </p:spPr>
          <p:txBody>
            <a:bodyPr wrap="square" rtlCol="0">
              <a:spAutoFit/>
            </a:bodyPr>
            <a:lstStyle/>
            <a:p>
              <a:pPr algn="ctr"/>
              <a:r>
                <a:rPr lang="nl-BE" sz="1000"/>
                <a:t>Wereldbol</a:t>
              </a:r>
            </a:p>
          </p:txBody>
        </p:sp>
      </p:grpSp>
      <p:grpSp>
        <p:nvGrpSpPr>
          <p:cNvPr id="529" name="Groep 528">
            <a:extLst>
              <a:ext uri="{FF2B5EF4-FFF2-40B4-BE49-F238E27FC236}">
                <a16:creationId xmlns:a16="http://schemas.microsoft.com/office/drawing/2014/main" id="{7FB17782-4795-4AD9-812A-27C8427C89C6}"/>
              </a:ext>
            </a:extLst>
          </p:cNvPr>
          <p:cNvGrpSpPr/>
          <p:nvPr/>
        </p:nvGrpSpPr>
        <p:grpSpPr>
          <a:xfrm>
            <a:off x="80821" y="4639552"/>
            <a:ext cx="12081929" cy="249229"/>
            <a:chOff x="80821" y="4842632"/>
            <a:chExt cx="12081929" cy="249229"/>
          </a:xfrm>
        </p:grpSpPr>
        <p:sp>
          <p:nvSpPr>
            <p:cNvPr id="114" name="Tekstvak 113">
              <a:extLst>
                <a:ext uri="{FF2B5EF4-FFF2-40B4-BE49-F238E27FC236}">
                  <a16:creationId xmlns:a16="http://schemas.microsoft.com/office/drawing/2014/main" id="{FED075EA-AA27-4828-8F9C-564BB3FCDE68}"/>
                </a:ext>
              </a:extLst>
            </p:cNvPr>
            <p:cNvSpPr txBox="1"/>
            <p:nvPr/>
          </p:nvSpPr>
          <p:spPr>
            <a:xfrm>
              <a:off x="80821" y="4845640"/>
              <a:ext cx="1558835" cy="246221"/>
            </a:xfrm>
            <a:prstGeom prst="rect">
              <a:avLst/>
            </a:prstGeom>
            <a:noFill/>
          </p:spPr>
          <p:txBody>
            <a:bodyPr wrap="square" rtlCol="0">
              <a:spAutoFit/>
            </a:bodyPr>
            <a:lstStyle/>
            <a:p>
              <a:pPr algn="ctr"/>
              <a:r>
                <a:rPr lang="nl-BE" sz="1000"/>
                <a:t>Computerscherm</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352378" y="4845640"/>
              <a:ext cx="1558835" cy="246221"/>
            </a:xfrm>
            <a:prstGeom prst="rect">
              <a:avLst/>
            </a:prstGeom>
            <a:noFill/>
          </p:spPr>
          <p:txBody>
            <a:bodyPr wrap="square" rtlCol="0">
              <a:spAutoFit/>
            </a:bodyPr>
            <a:lstStyle/>
            <a:p>
              <a:pPr algn="ctr"/>
              <a:r>
                <a:rPr lang="nl-BE" sz="1000"/>
                <a:t>Aandacht</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87976" y="4845640"/>
              <a:ext cx="1558835" cy="246221"/>
            </a:xfrm>
            <a:prstGeom prst="rect">
              <a:avLst/>
            </a:prstGeom>
            <a:noFill/>
          </p:spPr>
          <p:txBody>
            <a:bodyPr wrap="square" rtlCol="0">
              <a:spAutoFit/>
            </a:bodyPr>
            <a:lstStyle/>
            <a:p>
              <a:pPr algn="ctr"/>
              <a:r>
                <a:rPr lang="nl-BE" sz="1000"/>
                <a:t>Transgender</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520458" y="4845640"/>
              <a:ext cx="1392178" cy="246221"/>
            </a:xfrm>
            <a:prstGeom prst="rect">
              <a:avLst/>
            </a:prstGeom>
            <a:noFill/>
          </p:spPr>
          <p:txBody>
            <a:bodyPr wrap="square" rtlCol="0">
              <a:spAutoFit/>
            </a:bodyPr>
            <a:lstStyle/>
            <a:p>
              <a:pPr algn="ctr"/>
              <a:r>
                <a:rPr lang="nl-BE" sz="1000"/>
                <a:t>Overheidsgebouw</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5629431" y="4845640"/>
              <a:ext cx="1419116" cy="246221"/>
            </a:xfrm>
            <a:prstGeom prst="rect">
              <a:avLst/>
            </a:prstGeom>
            <a:noFill/>
          </p:spPr>
          <p:txBody>
            <a:bodyPr wrap="square" rtlCol="0">
              <a:spAutoFit/>
            </a:bodyPr>
            <a:lstStyle/>
            <a:p>
              <a:pPr algn="ctr"/>
              <a:r>
                <a:rPr lang="nl-BE" sz="1000"/>
                <a:t>Bestek</a:t>
              </a:r>
            </a:p>
          </p:txBody>
        </p:sp>
        <p:sp>
          <p:nvSpPr>
            <p:cNvPr id="120" name="Tekstvak 119">
              <a:extLst>
                <a:ext uri="{FF2B5EF4-FFF2-40B4-BE49-F238E27FC236}">
                  <a16:creationId xmlns:a16="http://schemas.microsoft.com/office/drawing/2014/main" id="{17A52C23-7AE3-447D-B9EE-F3A4B55443D6}"/>
                </a:ext>
              </a:extLst>
            </p:cNvPr>
            <p:cNvSpPr txBox="1"/>
            <p:nvPr/>
          </p:nvSpPr>
          <p:spPr>
            <a:xfrm>
              <a:off x="8276348" y="4845640"/>
              <a:ext cx="1419116" cy="246221"/>
            </a:xfrm>
            <a:prstGeom prst="rect">
              <a:avLst/>
            </a:prstGeom>
            <a:noFill/>
          </p:spPr>
          <p:txBody>
            <a:bodyPr wrap="square" rtlCol="0">
              <a:spAutoFit/>
            </a:bodyPr>
            <a:lstStyle/>
            <a:p>
              <a:pPr algn="ctr"/>
              <a:r>
                <a:rPr lang="nl-BE" sz="1000"/>
                <a:t>Kaarten</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9590052" y="4845640"/>
              <a:ext cx="1419116" cy="246221"/>
            </a:xfrm>
            <a:prstGeom prst="rect">
              <a:avLst/>
            </a:prstGeom>
            <a:noFill/>
          </p:spPr>
          <p:txBody>
            <a:bodyPr wrap="square" rtlCol="0">
              <a:spAutoFit/>
            </a:bodyPr>
            <a:lstStyle/>
            <a:p>
              <a:pPr algn="ctr"/>
              <a:r>
                <a:rPr lang="nl-BE" sz="1000" err="1"/>
                <a:t>Aduio</a:t>
              </a:r>
              <a:r>
                <a:rPr lang="nl-BE" sz="1000"/>
                <a:t>-video</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10743634" y="4845640"/>
              <a:ext cx="1419116" cy="246221"/>
            </a:xfrm>
            <a:prstGeom prst="rect">
              <a:avLst/>
            </a:prstGeom>
            <a:noFill/>
          </p:spPr>
          <p:txBody>
            <a:bodyPr wrap="square" rtlCol="0">
              <a:spAutoFit/>
            </a:bodyPr>
            <a:lstStyle/>
            <a:p>
              <a:pPr algn="ctr"/>
              <a:r>
                <a:rPr lang="nl-BE" sz="1000"/>
                <a:t>Pinpoint</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785440" y="4842632"/>
              <a:ext cx="1061170" cy="246221"/>
            </a:xfrm>
            <a:prstGeom prst="rect">
              <a:avLst/>
            </a:prstGeom>
            <a:noFill/>
          </p:spPr>
          <p:txBody>
            <a:bodyPr wrap="square" rtlCol="0">
              <a:spAutoFit/>
            </a:bodyPr>
            <a:lstStyle/>
            <a:p>
              <a:pPr algn="ctr"/>
              <a:r>
                <a:rPr lang="nl-BE" sz="1000"/>
                <a:t>Beleid</a:t>
              </a:r>
            </a:p>
          </p:txBody>
        </p:sp>
        <p:sp>
          <p:nvSpPr>
            <p:cNvPr id="210" name="Tekstvak 209">
              <a:extLst>
                <a:ext uri="{FF2B5EF4-FFF2-40B4-BE49-F238E27FC236}">
                  <a16:creationId xmlns:a16="http://schemas.microsoft.com/office/drawing/2014/main" id="{AFC3D575-FB39-46EE-A7E7-5D6E9DDE53BA}"/>
                </a:ext>
              </a:extLst>
            </p:cNvPr>
            <p:cNvSpPr txBox="1"/>
            <p:nvPr/>
          </p:nvSpPr>
          <p:spPr>
            <a:xfrm>
              <a:off x="6848187" y="4845640"/>
              <a:ext cx="1419116" cy="246221"/>
            </a:xfrm>
            <a:prstGeom prst="rect">
              <a:avLst/>
            </a:prstGeom>
            <a:noFill/>
          </p:spPr>
          <p:txBody>
            <a:bodyPr wrap="square" rtlCol="0">
              <a:spAutoFit/>
            </a:bodyPr>
            <a:lstStyle/>
            <a:p>
              <a:pPr algn="ctr"/>
              <a:r>
                <a:rPr lang="nl-BE" sz="1000"/>
                <a:t>Sociale inclusie</a:t>
              </a:r>
            </a:p>
          </p:txBody>
        </p:sp>
      </p:grpSp>
      <p:pic>
        <p:nvPicPr>
          <p:cNvPr id="8" name="Graphic 7">
            <a:extLst>
              <a:ext uri="{FF2B5EF4-FFF2-40B4-BE49-F238E27FC236}">
                <a16:creationId xmlns:a16="http://schemas.microsoft.com/office/drawing/2014/main" id="{2CB6F4AA-81E6-48E3-B03C-ED727060D6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577" y="344418"/>
            <a:ext cx="600000" cy="504000"/>
          </a:xfrm>
          <a:prstGeom prst="rect">
            <a:avLst/>
          </a:prstGeom>
        </p:spPr>
      </p:pic>
      <p:pic>
        <p:nvPicPr>
          <p:cNvPr id="11" name="Graphic 10">
            <a:extLst>
              <a:ext uri="{FF2B5EF4-FFF2-40B4-BE49-F238E27FC236}">
                <a16:creationId xmlns:a16="http://schemas.microsoft.com/office/drawing/2014/main" id="{FB027331-5CA6-47C8-B77B-5F73C274BD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33631" y="344418"/>
            <a:ext cx="548800" cy="504000"/>
          </a:xfrm>
          <a:prstGeom prst="rect">
            <a:avLst/>
          </a:prstGeom>
        </p:spPr>
      </p:pic>
      <p:pic>
        <p:nvPicPr>
          <p:cNvPr id="13" name="Graphic 12">
            <a:extLst>
              <a:ext uri="{FF2B5EF4-FFF2-40B4-BE49-F238E27FC236}">
                <a16:creationId xmlns:a16="http://schemas.microsoft.com/office/drawing/2014/main" id="{E74A7D33-3203-45F7-A681-808F02BEDF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6485" y="344418"/>
            <a:ext cx="549818" cy="504000"/>
          </a:xfrm>
          <a:prstGeom prst="rect">
            <a:avLst/>
          </a:prstGeom>
        </p:spPr>
      </p:pic>
      <p:pic>
        <p:nvPicPr>
          <p:cNvPr id="16" name="Graphic 15">
            <a:extLst>
              <a:ext uri="{FF2B5EF4-FFF2-40B4-BE49-F238E27FC236}">
                <a16:creationId xmlns:a16="http://schemas.microsoft.com/office/drawing/2014/main" id="{B3F88AAB-8BC8-48AD-8A6E-0259B0C59A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0357" y="344418"/>
            <a:ext cx="494836" cy="504000"/>
          </a:xfrm>
          <a:prstGeom prst="rect">
            <a:avLst/>
          </a:prstGeom>
        </p:spPr>
      </p:pic>
      <p:pic>
        <p:nvPicPr>
          <p:cNvPr id="19" name="Graphic 18">
            <a:extLst>
              <a:ext uri="{FF2B5EF4-FFF2-40B4-BE49-F238E27FC236}">
                <a16:creationId xmlns:a16="http://schemas.microsoft.com/office/drawing/2014/main" id="{F21DC0F6-016C-4CA8-9C2E-74D25E06FC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89247" y="344418"/>
            <a:ext cx="504000" cy="504000"/>
          </a:xfrm>
          <a:prstGeom prst="rect">
            <a:avLst/>
          </a:prstGeom>
        </p:spPr>
      </p:pic>
      <p:pic>
        <p:nvPicPr>
          <p:cNvPr id="21" name="Graphic 20">
            <a:extLst>
              <a:ext uri="{FF2B5EF4-FFF2-40B4-BE49-F238E27FC236}">
                <a16:creationId xmlns:a16="http://schemas.microsoft.com/office/drawing/2014/main" id="{349B4582-9AAB-4A32-82C2-883983D119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47301" y="344418"/>
            <a:ext cx="468000" cy="504000"/>
          </a:xfrm>
          <a:prstGeom prst="rect">
            <a:avLst/>
          </a:prstGeom>
        </p:spPr>
      </p:pic>
      <p:pic>
        <p:nvPicPr>
          <p:cNvPr id="24" name="Graphic 23">
            <a:extLst>
              <a:ext uri="{FF2B5EF4-FFF2-40B4-BE49-F238E27FC236}">
                <a16:creationId xmlns:a16="http://schemas.microsoft.com/office/drawing/2014/main" id="{8ED89B36-798B-4962-9D3F-606F898B390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69355" y="344418"/>
            <a:ext cx="483429" cy="504000"/>
          </a:xfrm>
          <a:prstGeom prst="rect">
            <a:avLst/>
          </a:prstGeom>
        </p:spPr>
      </p:pic>
      <p:pic>
        <p:nvPicPr>
          <p:cNvPr id="29" name="Graphic 28">
            <a:extLst>
              <a:ext uri="{FF2B5EF4-FFF2-40B4-BE49-F238E27FC236}">
                <a16:creationId xmlns:a16="http://schemas.microsoft.com/office/drawing/2014/main" id="{AC475080-FE2B-4FDF-B0D7-929790A0A72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06838" y="344418"/>
            <a:ext cx="483840" cy="504000"/>
          </a:xfrm>
          <a:prstGeom prst="rect">
            <a:avLst/>
          </a:prstGeom>
        </p:spPr>
      </p:pic>
      <p:pic>
        <p:nvPicPr>
          <p:cNvPr id="935" name="Graphic 934">
            <a:extLst>
              <a:ext uri="{FF2B5EF4-FFF2-40B4-BE49-F238E27FC236}">
                <a16:creationId xmlns:a16="http://schemas.microsoft.com/office/drawing/2014/main" id="{BC53E2E9-F66E-41B0-A0DF-67D48ABC2D0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44732" y="344418"/>
            <a:ext cx="504000" cy="504000"/>
          </a:xfrm>
          <a:prstGeom prst="rect">
            <a:avLst/>
          </a:prstGeom>
        </p:spPr>
      </p:pic>
      <p:pic>
        <p:nvPicPr>
          <p:cNvPr id="964" name="Graphic 963">
            <a:extLst>
              <a:ext uri="{FF2B5EF4-FFF2-40B4-BE49-F238E27FC236}">
                <a16:creationId xmlns:a16="http://schemas.microsoft.com/office/drawing/2014/main" id="{19FFDF4C-811C-40A1-8D24-1735582FDBE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039722" y="450160"/>
            <a:ext cx="635906" cy="292517"/>
          </a:xfrm>
          <a:prstGeom prst="rect">
            <a:avLst/>
          </a:prstGeom>
        </p:spPr>
      </p:pic>
      <p:pic>
        <p:nvPicPr>
          <p:cNvPr id="979" name="Graphic 978">
            <a:extLst>
              <a:ext uri="{FF2B5EF4-FFF2-40B4-BE49-F238E27FC236}">
                <a16:creationId xmlns:a16="http://schemas.microsoft.com/office/drawing/2014/main" id="{4D9D3DB6-C069-4C8B-8E7E-A6F6279B5C7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33405" y="1564665"/>
            <a:ext cx="397385" cy="504000"/>
          </a:xfrm>
          <a:prstGeom prst="rect">
            <a:avLst/>
          </a:prstGeom>
        </p:spPr>
      </p:pic>
      <p:pic>
        <p:nvPicPr>
          <p:cNvPr id="990" name="Graphic 989">
            <a:extLst>
              <a:ext uri="{FF2B5EF4-FFF2-40B4-BE49-F238E27FC236}">
                <a16:creationId xmlns:a16="http://schemas.microsoft.com/office/drawing/2014/main" id="{48D5FB8D-A74C-4CB1-9831-26CF0C6679A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606496" y="1596687"/>
            <a:ext cx="678791" cy="439957"/>
          </a:xfrm>
          <a:prstGeom prst="rect">
            <a:avLst/>
          </a:prstGeom>
        </p:spPr>
      </p:pic>
      <p:pic>
        <p:nvPicPr>
          <p:cNvPr id="66" name="Graphic 65">
            <a:extLst>
              <a:ext uri="{FF2B5EF4-FFF2-40B4-BE49-F238E27FC236}">
                <a16:creationId xmlns:a16="http://schemas.microsoft.com/office/drawing/2014/main" id="{81624FA5-0FA4-4672-9906-AD53BEE0DC9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960993" y="1564665"/>
            <a:ext cx="448000" cy="504000"/>
          </a:xfrm>
          <a:prstGeom prst="rect">
            <a:avLst/>
          </a:prstGeom>
        </p:spPr>
      </p:pic>
      <p:pic>
        <p:nvPicPr>
          <p:cNvPr id="77" name="Graphic 76">
            <a:extLst>
              <a:ext uri="{FF2B5EF4-FFF2-40B4-BE49-F238E27FC236}">
                <a16:creationId xmlns:a16="http://schemas.microsoft.com/office/drawing/2014/main" id="{8DB58543-0FEC-4586-BD1F-26D3A09F7D75}"/>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084699" y="1564665"/>
            <a:ext cx="504000" cy="504000"/>
          </a:xfrm>
          <a:prstGeom prst="rect">
            <a:avLst/>
          </a:prstGeom>
        </p:spPr>
      </p:pic>
      <p:pic>
        <p:nvPicPr>
          <p:cNvPr id="89" name="Graphic 88">
            <a:extLst>
              <a:ext uri="{FF2B5EF4-FFF2-40B4-BE49-F238E27FC236}">
                <a16:creationId xmlns:a16="http://schemas.microsoft.com/office/drawing/2014/main" id="{8FE8A126-EFF8-43E0-8382-ED2C48413CE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264405" y="1564665"/>
            <a:ext cx="636000" cy="504000"/>
          </a:xfrm>
          <a:prstGeom prst="rect">
            <a:avLst/>
          </a:prstGeom>
        </p:spPr>
      </p:pic>
      <p:pic>
        <p:nvPicPr>
          <p:cNvPr id="101" name="Graphic 100">
            <a:extLst>
              <a:ext uri="{FF2B5EF4-FFF2-40B4-BE49-F238E27FC236}">
                <a16:creationId xmlns:a16="http://schemas.microsoft.com/office/drawing/2014/main" id="{7E3A2BA8-8C4C-4AA1-AF65-7C41C461E476}"/>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576111" y="1564665"/>
            <a:ext cx="526400" cy="504000"/>
          </a:xfrm>
          <a:prstGeom prst="rect">
            <a:avLst/>
          </a:prstGeom>
        </p:spPr>
      </p:pic>
      <p:pic>
        <p:nvPicPr>
          <p:cNvPr id="104" name="Graphic 103">
            <a:extLst>
              <a:ext uri="{FF2B5EF4-FFF2-40B4-BE49-F238E27FC236}">
                <a16:creationId xmlns:a16="http://schemas.microsoft.com/office/drawing/2014/main" id="{68C1E5F1-C79C-4BE7-A7F2-B34E1B26B7D7}"/>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778217" y="1631071"/>
            <a:ext cx="649581" cy="371189"/>
          </a:xfrm>
          <a:prstGeom prst="rect">
            <a:avLst/>
          </a:prstGeom>
        </p:spPr>
      </p:pic>
      <p:pic>
        <p:nvPicPr>
          <p:cNvPr id="106" name="Graphic 105">
            <a:extLst>
              <a:ext uri="{FF2B5EF4-FFF2-40B4-BE49-F238E27FC236}">
                <a16:creationId xmlns:a16="http://schemas.microsoft.com/office/drawing/2014/main" id="{FF5CF5D3-9365-4F7F-96B4-453A5FCF9931}"/>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103504" y="1564665"/>
            <a:ext cx="212800" cy="504000"/>
          </a:xfrm>
          <a:prstGeom prst="rect">
            <a:avLst/>
          </a:prstGeom>
        </p:spPr>
      </p:pic>
      <p:pic>
        <p:nvPicPr>
          <p:cNvPr id="108" name="Graphic 107">
            <a:extLst>
              <a:ext uri="{FF2B5EF4-FFF2-40B4-BE49-F238E27FC236}">
                <a16:creationId xmlns:a16="http://schemas.microsoft.com/office/drawing/2014/main" id="{748C9852-9C8B-482B-8A02-FEB95B5140EA}"/>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992010" y="1564665"/>
            <a:ext cx="504000" cy="504000"/>
          </a:xfrm>
          <a:prstGeom prst="rect">
            <a:avLst/>
          </a:prstGeom>
        </p:spPr>
      </p:pic>
      <p:pic>
        <p:nvPicPr>
          <p:cNvPr id="110" name="Graphic 109">
            <a:extLst>
              <a:ext uri="{FF2B5EF4-FFF2-40B4-BE49-F238E27FC236}">
                <a16:creationId xmlns:a16="http://schemas.microsoft.com/office/drawing/2014/main" id="{C0A6927D-DEFC-438C-B15C-B49CAC3F4C84}"/>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171717" y="1564665"/>
            <a:ext cx="492800" cy="504000"/>
          </a:xfrm>
          <a:prstGeom prst="rect">
            <a:avLst/>
          </a:prstGeom>
        </p:spPr>
      </p:pic>
      <p:grpSp>
        <p:nvGrpSpPr>
          <p:cNvPr id="513" name="Groep 512">
            <a:extLst>
              <a:ext uri="{FF2B5EF4-FFF2-40B4-BE49-F238E27FC236}">
                <a16:creationId xmlns:a16="http://schemas.microsoft.com/office/drawing/2014/main" id="{98039480-BC8B-4D0B-874B-856B68DD4779}"/>
              </a:ext>
            </a:extLst>
          </p:cNvPr>
          <p:cNvGrpSpPr/>
          <p:nvPr/>
        </p:nvGrpSpPr>
        <p:grpSpPr>
          <a:xfrm>
            <a:off x="478032" y="2703609"/>
            <a:ext cx="547610" cy="540000"/>
            <a:chOff x="494975" y="3298145"/>
            <a:chExt cx="638078" cy="638885"/>
          </a:xfrm>
        </p:grpSpPr>
        <p:sp>
          <p:nvSpPr>
            <p:cNvPr id="514" name="Vrije vorm: vorm 513">
              <a:extLst>
                <a:ext uri="{FF2B5EF4-FFF2-40B4-BE49-F238E27FC236}">
                  <a16:creationId xmlns:a16="http://schemas.microsoft.com/office/drawing/2014/main" id="{9EEC5C8E-FEF1-44A0-A044-27435C04B874}"/>
                </a:ext>
              </a:extLst>
            </p:cNvPr>
            <p:cNvSpPr/>
            <p:nvPr/>
          </p:nvSpPr>
          <p:spPr>
            <a:xfrm>
              <a:off x="932357" y="3343633"/>
              <a:ext cx="63348" cy="63348"/>
            </a:xfrm>
            <a:custGeom>
              <a:avLst/>
              <a:gdLst>
                <a:gd name="connsiteX0" fmla="*/ 31653 w 63348"/>
                <a:gd name="connsiteY0" fmla="*/ 63327 h 63348"/>
                <a:gd name="connsiteX1" fmla="*/ 63327 w 63348"/>
                <a:gd name="connsiteY1" fmla="*/ 31653 h 63348"/>
                <a:gd name="connsiteX2" fmla="*/ 31653 w 63348"/>
                <a:gd name="connsiteY2" fmla="*/ -21 h 63348"/>
                <a:gd name="connsiteX3" fmla="*/ -21 w 63348"/>
                <a:gd name="connsiteY3" fmla="*/ 31653 h 63348"/>
                <a:gd name="connsiteX4" fmla="*/ 31653 w 63348"/>
                <a:gd name="connsiteY4" fmla="*/ 63327 h 63348"/>
                <a:gd name="connsiteX5" fmla="*/ 31653 w 63348"/>
                <a:gd name="connsiteY5" fmla="*/ 16995 h 63348"/>
                <a:gd name="connsiteX6" fmla="*/ 44816 w 63348"/>
                <a:gd name="connsiteY6" fmla="*/ 33316 h 63348"/>
                <a:gd name="connsiteX7" fmla="*/ 31653 w 63348"/>
                <a:gd name="connsiteY7" fmla="*/ 46479 h 63348"/>
                <a:gd name="connsiteX8" fmla="*/ 15333 w 63348"/>
                <a:gd name="connsiteY8" fmla="*/ 33316 h 63348"/>
                <a:gd name="connsiteX9" fmla="*/ 28497 w 63348"/>
                <a:gd name="connsiteY9" fmla="*/ 16995 h 63348"/>
                <a:gd name="connsiteX10" fmla="*/ 31653 w 63348"/>
                <a:gd name="connsiteY10" fmla="*/ 1699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8" h="63348">
                  <a:moveTo>
                    <a:pt x="31653" y="63327"/>
                  </a:moveTo>
                  <a:cubicBezTo>
                    <a:pt x="49146" y="63327"/>
                    <a:pt x="63327" y="49146"/>
                    <a:pt x="63327" y="31653"/>
                  </a:cubicBezTo>
                  <a:cubicBezTo>
                    <a:pt x="63327" y="14160"/>
                    <a:pt x="49146" y="-21"/>
                    <a:pt x="31653" y="-21"/>
                  </a:cubicBezTo>
                  <a:cubicBezTo>
                    <a:pt x="14160" y="-21"/>
                    <a:pt x="-21" y="14160"/>
                    <a:pt x="-21" y="31653"/>
                  </a:cubicBezTo>
                  <a:cubicBezTo>
                    <a:pt x="-21" y="49146"/>
                    <a:pt x="14160" y="63327"/>
                    <a:pt x="31653" y="63327"/>
                  </a:cubicBezTo>
                  <a:close/>
                  <a:moveTo>
                    <a:pt x="31653" y="16995"/>
                  </a:moveTo>
                  <a:cubicBezTo>
                    <a:pt x="39796" y="17866"/>
                    <a:pt x="45689" y="25173"/>
                    <a:pt x="44816" y="33316"/>
                  </a:cubicBezTo>
                  <a:cubicBezTo>
                    <a:pt x="44073" y="40254"/>
                    <a:pt x="38593" y="45736"/>
                    <a:pt x="31653" y="46479"/>
                  </a:cubicBezTo>
                  <a:cubicBezTo>
                    <a:pt x="23512" y="47350"/>
                    <a:pt x="16205" y="41457"/>
                    <a:pt x="15333" y="33316"/>
                  </a:cubicBezTo>
                  <a:cubicBezTo>
                    <a:pt x="14461" y="25173"/>
                    <a:pt x="20355" y="17866"/>
                    <a:pt x="28497" y="16995"/>
                  </a:cubicBezTo>
                  <a:cubicBezTo>
                    <a:pt x="29545" y="16882"/>
                    <a:pt x="30603" y="16882"/>
                    <a:pt x="31653" y="16995"/>
                  </a:cubicBezTo>
                  <a:close/>
                </a:path>
              </a:pathLst>
            </a:custGeom>
            <a:solidFill>
              <a:srgbClr val="010102"/>
            </a:solidFill>
            <a:ln w="16794" cap="flat">
              <a:noFill/>
              <a:prstDash val="solid"/>
              <a:miter/>
            </a:ln>
          </p:spPr>
          <p:txBody>
            <a:bodyPr rtlCol="0" anchor="ctr"/>
            <a:lstStyle/>
            <a:p>
              <a:endParaRPr lang="en-GB"/>
            </a:p>
          </p:txBody>
        </p:sp>
        <p:sp>
          <p:nvSpPr>
            <p:cNvPr id="515" name="Vrije vorm: vorm 514">
              <a:extLst>
                <a:ext uri="{FF2B5EF4-FFF2-40B4-BE49-F238E27FC236}">
                  <a16:creationId xmlns:a16="http://schemas.microsoft.com/office/drawing/2014/main" id="{7BAB6196-6E13-48C8-9C91-5CC47F57B2EC}"/>
                </a:ext>
              </a:extLst>
            </p:cNvPr>
            <p:cNvSpPr/>
            <p:nvPr/>
          </p:nvSpPr>
          <p:spPr>
            <a:xfrm>
              <a:off x="548897" y="3761121"/>
              <a:ext cx="63348" cy="63348"/>
            </a:xfrm>
            <a:custGeom>
              <a:avLst/>
              <a:gdLst>
                <a:gd name="connsiteX0" fmla="*/ 32159 w 63348"/>
                <a:gd name="connsiteY0" fmla="*/ -17 h 63348"/>
                <a:gd name="connsiteX1" fmla="*/ -17 w 63348"/>
                <a:gd name="connsiteY1" fmla="*/ 31148 h 63348"/>
                <a:gd name="connsiteX2" fmla="*/ 31148 w 63348"/>
                <a:gd name="connsiteY2" fmla="*/ 63323 h 63348"/>
                <a:gd name="connsiteX3" fmla="*/ 63325 w 63348"/>
                <a:gd name="connsiteY3" fmla="*/ 32159 h 63348"/>
                <a:gd name="connsiteX4" fmla="*/ 63328 w 63348"/>
                <a:gd name="connsiteY4" fmla="*/ 31657 h 63348"/>
                <a:gd name="connsiteX5" fmla="*/ 32159 w 63348"/>
                <a:gd name="connsiteY5" fmla="*/ -17 h 63348"/>
                <a:gd name="connsiteX6" fmla="*/ 32159 w 63348"/>
                <a:gd name="connsiteY6" fmla="*/ 46315 h 63348"/>
                <a:gd name="connsiteX7" fmla="*/ 18996 w 63348"/>
                <a:gd name="connsiteY7" fmla="*/ 29994 h 63348"/>
                <a:gd name="connsiteX8" fmla="*/ 32159 w 63348"/>
                <a:gd name="connsiteY8" fmla="*/ 16831 h 63348"/>
                <a:gd name="connsiteX9" fmla="*/ 48480 w 63348"/>
                <a:gd name="connsiteY9" fmla="*/ 29994 h 63348"/>
                <a:gd name="connsiteX10" fmla="*/ 35317 w 63348"/>
                <a:gd name="connsiteY10" fmla="*/ 46315 h 63348"/>
                <a:gd name="connsiteX11" fmla="*/ 32159 w 63348"/>
                <a:gd name="connsiteY11" fmla="*/ 4631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348" h="63348">
                  <a:moveTo>
                    <a:pt x="32159" y="-17"/>
                  </a:moveTo>
                  <a:cubicBezTo>
                    <a:pt x="14668" y="-297"/>
                    <a:pt x="263" y="13657"/>
                    <a:pt x="-17" y="31148"/>
                  </a:cubicBezTo>
                  <a:cubicBezTo>
                    <a:pt x="-295" y="48638"/>
                    <a:pt x="13657" y="63045"/>
                    <a:pt x="31148" y="63323"/>
                  </a:cubicBezTo>
                  <a:cubicBezTo>
                    <a:pt x="48640" y="63603"/>
                    <a:pt x="63045" y="49649"/>
                    <a:pt x="63325" y="32159"/>
                  </a:cubicBezTo>
                  <a:cubicBezTo>
                    <a:pt x="63326" y="31991"/>
                    <a:pt x="63328" y="31824"/>
                    <a:pt x="63328" y="31657"/>
                  </a:cubicBezTo>
                  <a:cubicBezTo>
                    <a:pt x="63330" y="14359"/>
                    <a:pt x="49455" y="259"/>
                    <a:pt x="32159" y="-17"/>
                  </a:cubicBezTo>
                  <a:close/>
                  <a:moveTo>
                    <a:pt x="32159" y="46315"/>
                  </a:moveTo>
                  <a:cubicBezTo>
                    <a:pt x="24017" y="45444"/>
                    <a:pt x="18123" y="38137"/>
                    <a:pt x="18996" y="29994"/>
                  </a:cubicBezTo>
                  <a:cubicBezTo>
                    <a:pt x="19739" y="23056"/>
                    <a:pt x="25220" y="17574"/>
                    <a:pt x="32159" y="16831"/>
                  </a:cubicBezTo>
                  <a:cubicBezTo>
                    <a:pt x="40300" y="15960"/>
                    <a:pt x="47607" y="21853"/>
                    <a:pt x="48480" y="29994"/>
                  </a:cubicBezTo>
                  <a:cubicBezTo>
                    <a:pt x="49351" y="38137"/>
                    <a:pt x="43457" y="45444"/>
                    <a:pt x="35317" y="46315"/>
                  </a:cubicBezTo>
                  <a:cubicBezTo>
                    <a:pt x="34267" y="46428"/>
                    <a:pt x="33209" y="46428"/>
                    <a:pt x="32159" y="46315"/>
                  </a:cubicBezTo>
                  <a:close/>
                </a:path>
              </a:pathLst>
            </a:custGeom>
            <a:solidFill>
              <a:srgbClr val="010102"/>
            </a:solidFill>
            <a:ln w="16794" cap="flat">
              <a:noFill/>
              <a:prstDash val="solid"/>
              <a:miter/>
            </a:ln>
          </p:spPr>
          <p:txBody>
            <a:bodyPr rtlCol="0" anchor="ctr"/>
            <a:lstStyle/>
            <a:p>
              <a:endParaRPr lang="en-GB"/>
            </a:p>
          </p:txBody>
        </p:sp>
        <p:sp>
          <p:nvSpPr>
            <p:cNvPr id="516" name="Vrije vorm: vorm 515">
              <a:extLst>
                <a:ext uri="{FF2B5EF4-FFF2-40B4-BE49-F238E27FC236}">
                  <a16:creationId xmlns:a16="http://schemas.microsoft.com/office/drawing/2014/main" id="{0EF33662-AE5E-4CA7-90C1-D261BB47142E}"/>
                </a:ext>
              </a:extLst>
            </p:cNvPr>
            <p:cNvSpPr/>
            <p:nvPr/>
          </p:nvSpPr>
          <p:spPr>
            <a:xfrm>
              <a:off x="1014238" y="3298145"/>
              <a:ext cx="63347" cy="63347"/>
            </a:xfrm>
            <a:custGeom>
              <a:avLst/>
              <a:gdLst>
                <a:gd name="connsiteX0" fmla="*/ 31485 w 63347"/>
                <a:gd name="connsiteY0" fmla="*/ 63326 h 63347"/>
                <a:gd name="connsiteX1" fmla="*/ 63326 w 63347"/>
                <a:gd name="connsiteY1" fmla="*/ 31820 h 63347"/>
                <a:gd name="connsiteX2" fmla="*/ 31820 w 63347"/>
                <a:gd name="connsiteY2" fmla="*/ -21 h 63347"/>
                <a:gd name="connsiteX3" fmla="*/ -21 w 63347"/>
                <a:gd name="connsiteY3" fmla="*/ 31485 h 63347"/>
                <a:gd name="connsiteX4" fmla="*/ -21 w 63347"/>
                <a:gd name="connsiteY4" fmla="*/ 31820 h 63347"/>
                <a:gd name="connsiteX5" fmla="*/ 31485 w 63347"/>
                <a:gd name="connsiteY5" fmla="*/ 63326 h 63347"/>
                <a:gd name="connsiteX6" fmla="*/ 31485 w 63347"/>
                <a:gd name="connsiteY6" fmla="*/ 16994 h 63347"/>
                <a:gd name="connsiteX7" fmla="*/ 46478 w 63347"/>
                <a:gd name="connsiteY7" fmla="*/ 31650 h 63347"/>
                <a:gd name="connsiteX8" fmla="*/ 31822 w 63347"/>
                <a:gd name="connsiteY8" fmla="*/ 46645 h 63347"/>
                <a:gd name="connsiteX9" fmla="*/ 16829 w 63347"/>
                <a:gd name="connsiteY9" fmla="*/ 31987 h 63347"/>
                <a:gd name="connsiteX10" fmla="*/ 16827 w 63347"/>
                <a:gd name="connsiteY10" fmla="*/ 31820 h 63347"/>
                <a:gd name="connsiteX11" fmla="*/ 31314 w 63347"/>
                <a:gd name="connsiteY11" fmla="*/ 16996 h 63347"/>
                <a:gd name="connsiteX12" fmla="*/ 31485 w 63347"/>
                <a:gd name="connsiteY12" fmla="*/ 16994 h 6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347" h="63347">
                  <a:moveTo>
                    <a:pt x="31485" y="63326"/>
                  </a:moveTo>
                  <a:cubicBezTo>
                    <a:pt x="48978" y="63419"/>
                    <a:pt x="63233" y="49314"/>
                    <a:pt x="63326" y="31820"/>
                  </a:cubicBezTo>
                  <a:cubicBezTo>
                    <a:pt x="63420" y="14327"/>
                    <a:pt x="49313" y="72"/>
                    <a:pt x="31820" y="-21"/>
                  </a:cubicBezTo>
                  <a:cubicBezTo>
                    <a:pt x="14328" y="-115"/>
                    <a:pt x="72" y="13992"/>
                    <a:pt x="-21" y="31485"/>
                  </a:cubicBezTo>
                  <a:cubicBezTo>
                    <a:pt x="-21" y="31596"/>
                    <a:pt x="-21" y="31707"/>
                    <a:pt x="-21" y="31820"/>
                  </a:cubicBezTo>
                  <a:cubicBezTo>
                    <a:pt x="-21" y="49221"/>
                    <a:pt x="14084" y="63326"/>
                    <a:pt x="31485" y="63326"/>
                  </a:cubicBezTo>
                  <a:close/>
                  <a:moveTo>
                    <a:pt x="31485" y="16994"/>
                  </a:moveTo>
                  <a:cubicBezTo>
                    <a:pt x="39673" y="16902"/>
                    <a:pt x="46385" y="23464"/>
                    <a:pt x="46478" y="31650"/>
                  </a:cubicBezTo>
                  <a:cubicBezTo>
                    <a:pt x="46572" y="39838"/>
                    <a:pt x="40010" y="46552"/>
                    <a:pt x="31822" y="46645"/>
                  </a:cubicBezTo>
                  <a:cubicBezTo>
                    <a:pt x="23633" y="46738"/>
                    <a:pt x="16921" y="40175"/>
                    <a:pt x="16829" y="31987"/>
                  </a:cubicBezTo>
                  <a:cubicBezTo>
                    <a:pt x="16827" y="31932"/>
                    <a:pt x="16827" y="31876"/>
                    <a:pt x="16827" y="31820"/>
                  </a:cubicBezTo>
                  <a:cubicBezTo>
                    <a:pt x="16734" y="23725"/>
                    <a:pt x="23221" y="17088"/>
                    <a:pt x="31314" y="16996"/>
                  </a:cubicBezTo>
                  <a:cubicBezTo>
                    <a:pt x="31372" y="16994"/>
                    <a:pt x="31429" y="16994"/>
                    <a:pt x="31485" y="16994"/>
                  </a:cubicBezTo>
                  <a:close/>
                </a:path>
              </a:pathLst>
            </a:custGeom>
            <a:solidFill>
              <a:srgbClr val="010102"/>
            </a:solidFill>
            <a:ln w="16794" cap="flat">
              <a:noFill/>
              <a:prstDash val="solid"/>
              <a:miter/>
            </a:ln>
          </p:spPr>
          <p:txBody>
            <a:bodyPr rtlCol="0" anchor="ctr"/>
            <a:lstStyle/>
            <a:p>
              <a:endParaRPr lang="en-GB"/>
            </a:p>
          </p:txBody>
        </p:sp>
        <p:sp>
          <p:nvSpPr>
            <p:cNvPr id="517" name="Vrije vorm: vorm 516">
              <a:extLst>
                <a:ext uri="{FF2B5EF4-FFF2-40B4-BE49-F238E27FC236}">
                  <a16:creationId xmlns:a16="http://schemas.microsoft.com/office/drawing/2014/main" id="{7BF2575E-1ACA-4203-B77F-413654C17ADC}"/>
                </a:ext>
              </a:extLst>
            </p:cNvPr>
            <p:cNvSpPr/>
            <p:nvPr/>
          </p:nvSpPr>
          <p:spPr>
            <a:xfrm>
              <a:off x="999743" y="3384068"/>
              <a:ext cx="81880" cy="81881"/>
            </a:xfrm>
            <a:custGeom>
              <a:avLst/>
              <a:gdLst>
                <a:gd name="connsiteX0" fmla="*/ 40757 w 81880"/>
                <a:gd name="connsiteY0" fmla="*/ 81860 h 81881"/>
                <a:gd name="connsiteX1" fmla="*/ 81859 w 81880"/>
                <a:gd name="connsiteY1" fmla="*/ 41083 h 81881"/>
                <a:gd name="connsiteX2" fmla="*/ 41082 w 81880"/>
                <a:gd name="connsiteY2" fmla="*/ -21 h 81881"/>
                <a:gd name="connsiteX3" fmla="*/ -20 w 81880"/>
                <a:gd name="connsiteY3" fmla="*/ 40756 h 81881"/>
                <a:gd name="connsiteX4" fmla="*/ -15 w 81880"/>
                <a:gd name="connsiteY4" fmla="*/ 41594 h 81881"/>
                <a:gd name="connsiteX5" fmla="*/ 40757 w 81880"/>
                <a:gd name="connsiteY5" fmla="*/ 81860 h 81881"/>
                <a:gd name="connsiteX6" fmla="*/ 40757 w 81880"/>
                <a:gd name="connsiteY6" fmla="*/ 16996 h 81881"/>
                <a:gd name="connsiteX7" fmla="*/ 65011 w 81880"/>
                <a:gd name="connsiteY7" fmla="*/ 40925 h 81881"/>
                <a:gd name="connsiteX8" fmla="*/ 41084 w 81880"/>
                <a:gd name="connsiteY8" fmla="*/ 65179 h 81881"/>
                <a:gd name="connsiteX9" fmla="*/ 16833 w 81880"/>
                <a:gd name="connsiteY9" fmla="*/ 41594 h 81881"/>
                <a:gd name="connsiteX10" fmla="*/ 40757 w 81880"/>
                <a:gd name="connsiteY10" fmla="*/ 17670 h 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80" h="81881">
                  <a:moveTo>
                    <a:pt x="40757" y="81860"/>
                  </a:moveTo>
                  <a:cubicBezTo>
                    <a:pt x="63367" y="81950"/>
                    <a:pt x="81770" y="63693"/>
                    <a:pt x="81859" y="41083"/>
                  </a:cubicBezTo>
                  <a:cubicBezTo>
                    <a:pt x="81950" y="18472"/>
                    <a:pt x="63693" y="70"/>
                    <a:pt x="41082" y="-21"/>
                  </a:cubicBezTo>
                  <a:cubicBezTo>
                    <a:pt x="18472" y="-110"/>
                    <a:pt x="69" y="18146"/>
                    <a:pt x="-20" y="40756"/>
                  </a:cubicBezTo>
                  <a:cubicBezTo>
                    <a:pt x="-22" y="41036"/>
                    <a:pt x="-20" y="41316"/>
                    <a:pt x="-15" y="41594"/>
                  </a:cubicBezTo>
                  <a:cubicBezTo>
                    <a:pt x="352" y="63875"/>
                    <a:pt x="18472" y="81771"/>
                    <a:pt x="40757" y="81860"/>
                  </a:cubicBezTo>
                  <a:close/>
                  <a:moveTo>
                    <a:pt x="40757" y="16996"/>
                  </a:moveTo>
                  <a:cubicBezTo>
                    <a:pt x="54062" y="16906"/>
                    <a:pt x="64922" y="27618"/>
                    <a:pt x="65011" y="40925"/>
                  </a:cubicBezTo>
                  <a:cubicBezTo>
                    <a:pt x="65102" y="54230"/>
                    <a:pt x="54388" y="65090"/>
                    <a:pt x="41084" y="65179"/>
                  </a:cubicBezTo>
                  <a:cubicBezTo>
                    <a:pt x="27912" y="65268"/>
                    <a:pt x="17109" y="54764"/>
                    <a:pt x="16833" y="41594"/>
                  </a:cubicBezTo>
                  <a:cubicBezTo>
                    <a:pt x="16924" y="28419"/>
                    <a:pt x="27582" y="17761"/>
                    <a:pt x="40757" y="17670"/>
                  </a:cubicBezTo>
                  <a:close/>
                </a:path>
              </a:pathLst>
            </a:custGeom>
            <a:solidFill>
              <a:srgbClr val="010102"/>
            </a:solidFill>
            <a:ln w="16794" cap="flat">
              <a:noFill/>
              <a:prstDash val="solid"/>
              <a:miter/>
            </a:ln>
          </p:spPr>
          <p:txBody>
            <a:bodyPr rtlCol="0" anchor="ctr"/>
            <a:lstStyle/>
            <a:p>
              <a:endParaRPr lang="en-GB"/>
            </a:p>
          </p:txBody>
        </p:sp>
        <p:sp>
          <p:nvSpPr>
            <p:cNvPr id="518" name="Vrije vorm: vorm 517">
              <a:extLst>
                <a:ext uri="{FF2B5EF4-FFF2-40B4-BE49-F238E27FC236}">
                  <a16:creationId xmlns:a16="http://schemas.microsoft.com/office/drawing/2014/main" id="{C55D79C1-400A-46DE-9425-387BE19EA748}"/>
                </a:ext>
              </a:extLst>
            </p:cNvPr>
            <p:cNvSpPr/>
            <p:nvPr/>
          </p:nvSpPr>
          <p:spPr>
            <a:xfrm>
              <a:off x="494975" y="3299165"/>
              <a:ext cx="638078" cy="637865"/>
            </a:xfrm>
            <a:custGeom>
              <a:avLst/>
              <a:gdLst>
                <a:gd name="connsiteX0" fmla="*/ 636672 w 638078"/>
                <a:gd name="connsiteY0" fmla="*/ 507766 h 637865"/>
                <a:gd name="connsiteX1" fmla="*/ 566248 w 638078"/>
                <a:gd name="connsiteY1" fmla="*/ 233144 h 637865"/>
                <a:gd name="connsiteX2" fmla="*/ 538112 w 638078"/>
                <a:gd name="connsiteY2" fmla="*/ 216296 h 637865"/>
                <a:gd name="connsiteX3" fmla="*/ 527834 w 638078"/>
                <a:gd name="connsiteY3" fmla="*/ 217644 h 637865"/>
                <a:gd name="connsiteX4" fmla="*/ 506101 w 638078"/>
                <a:gd name="connsiteY4" fmla="*/ 254373 h 637865"/>
                <a:gd name="connsiteX5" fmla="*/ 526655 w 638078"/>
                <a:gd name="connsiteY5" fmla="*/ 334737 h 637865"/>
                <a:gd name="connsiteX6" fmla="*/ 516378 w 638078"/>
                <a:gd name="connsiteY6" fmla="*/ 337938 h 637865"/>
                <a:gd name="connsiteX7" fmla="*/ 480323 w 638078"/>
                <a:gd name="connsiteY7" fmla="*/ 196416 h 637865"/>
                <a:gd name="connsiteX8" fmla="*/ 449828 w 638078"/>
                <a:gd name="connsiteY8" fmla="*/ 174345 h 637865"/>
                <a:gd name="connsiteX9" fmla="*/ 447975 w 638078"/>
                <a:gd name="connsiteY9" fmla="*/ 174345 h 637865"/>
                <a:gd name="connsiteX10" fmla="*/ 426410 w 638078"/>
                <a:gd name="connsiteY10" fmla="*/ 140649 h 637865"/>
                <a:gd name="connsiteX11" fmla="*/ 422872 w 638078"/>
                <a:gd name="connsiteY11" fmla="*/ 139301 h 637865"/>
                <a:gd name="connsiteX12" fmla="*/ 381257 w 638078"/>
                <a:gd name="connsiteY12" fmla="*/ 159350 h 637865"/>
                <a:gd name="connsiteX13" fmla="*/ 375192 w 638078"/>
                <a:gd name="connsiteY13" fmla="*/ 176198 h 637865"/>
                <a:gd name="connsiteX14" fmla="*/ 372833 w 638078"/>
                <a:gd name="connsiteY14" fmla="*/ 176198 h 637865"/>
                <a:gd name="connsiteX15" fmla="*/ 369295 w 638078"/>
                <a:gd name="connsiteY15" fmla="*/ 176198 h 637865"/>
                <a:gd name="connsiteX16" fmla="*/ 399622 w 638078"/>
                <a:gd name="connsiteY16" fmla="*/ 89431 h 637865"/>
                <a:gd name="connsiteX17" fmla="*/ 379741 w 638078"/>
                <a:gd name="connsiteY17" fmla="*/ 48828 h 637865"/>
                <a:gd name="connsiteX18" fmla="*/ 376203 w 638078"/>
                <a:gd name="connsiteY18" fmla="*/ 47648 h 637865"/>
                <a:gd name="connsiteX19" fmla="*/ 334442 w 638078"/>
                <a:gd name="connsiteY19" fmla="*/ 67465 h 637865"/>
                <a:gd name="connsiteX20" fmla="*/ 334420 w 638078"/>
                <a:gd name="connsiteY20" fmla="*/ 67529 h 637865"/>
                <a:gd name="connsiteX21" fmla="*/ 286909 w 638078"/>
                <a:gd name="connsiteY21" fmla="*/ 202312 h 637865"/>
                <a:gd name="connsiteX22" fmla="*/ 281012 w 638078"/>
                <a:gd name="connsiteY22" fmla="*/ 200459 h 637865"/>
                <a:gd name="connsiteX23" fmla="*/ 334252 w 638078"/>
                <a:gd name="connsiteY23" fmla="*/ 48828 h 637865"/>
                <a:gd name="connsiteX24" fmla="*/ 314364 w 638078"/>
                <a:gd name="connsiteY24" fmla="*/ 7102 h 637865"/>
                <a:gd name="connsiteX25" fmla="*/ 314202 w 638078"/>
                <a:gd name="connsiteY25" fmla="*/ 7045 h 637865"/>
                <a:gd name="connsiteX26" fmla="*/ 310833 w 638078"/>
                <a:gd name="connsiteY26" fmla="*/ 5865 h 637865"/>
                <a:gd name="connsiteX27" fmla="*/ 268881 w 638078"/>
                <a:gd name="connsiteY27" fmla="*/ 26083 h 637865"/>
                <a:gd name="connsiteX28" fmla="*/ 215642 w 638078"/>
                <a:gd name="connsiteY28" fmla="*/ 177714 h 637865"/>
                <a:gd name="connsiteX29" fmla="*/ 208903 w 638078"/>
                <a:gd name="connsiteY29" fmla="*/ 175187 h 637865"/>
                <a:gd name="connsiteX30" fmla="*/ 254224 w 638078"/>
                <a:gd name="connsiteY30" fmla="*/ 45964 h 637865"/>
                <a:gd name="connsiteX31" fmla="*/ 234308 w 638078"/>
                <a:gd name="connsiteY31" fmla="*/ 2671 h 637865"/>
                <a:gd name="connsiteX32" fmla="*/ 233332 w 638078"/>
                <a:gd name="connsiteY32" fmla="*/ 2327 h 637865"/>
                <a:gd name="connsiteX33" fmla="*/ 189641 w 638078"/>
                <a:gd name="connsiteY33" fmla="*/ 21349 h 637865"/>
                <a:gd name="connsiteX34" fmla="*/ 189022 w 638078"/>
                <a:gd name="connsiteY34" fmla="*/ 23050 h 637865"/>
                <a:gd name="connsiteX35" fmla="*/ 104782 w 638078"/>
                <a:gd name="connsiteY35" fmla="*/ 261786 h 637865"/>
                <a:gd name="connsiteX36" fmla="*/ 70413 w 638078"/>
                <a:gd name="connsiteY36" fmla="*/ 198774 h 637865"/>
                <a:gd name="connsiteX37" fmla="*/ 25597 w 638078"/>
                <a:gd name="connsiteY37" fmla="*/ 183611 h 637865"/>
                <a:gd name="connsiteX38" fmla="*/ 20711 w 638078"/>
                <a:gd name="connsiteY38" fmla="*/ 185633 h 637865"/>
                <a:gd name="connsiteX39" fmla="*/ 1841 w 638078"/>
                <a:gd name="connsiteY39" fmla="*/ 228595 h 637865"/>
                <a:gd name="connsiteX40" fmla="*/ 46320 w 638078"/>
                <a:gd name="connsiteY40" fmla="*/ 352091 h 637865"/>
                <a:gd name="connsiteX41" fmla="*/ 67717 w 638078"/>
                <a:gd name="connsiteY41" fmla="*/ 397075 h 637865"/>
                <a:gd name="connsiteX42" fmla="*/ 102592 w 638078"/>
                <a:gd name="connsiteY42" fmla="*/ 423189 h 637865"/>
                <a:gd name="connsiteX43" fmla="*/ 148250 w 638078"/>
                <a:gd name="connsiteY43" fmla="*/ 440037 h 637865"/>
                <a:gd name="connsiteX44" fmla="*/ 206713 w 638078"/>
                <a:gd name="connsiteY44" fmla="*/ 490581 h 637865"/>
                <a:gd name="connsiteX45" fmla="*/ 221876 w 638078"/>
                <a:gd name="connsiteY45" fmla="*/ 488391 h 637865"/>
                <a:gd name="connsiteX46" fmla="*/ 230131 w 638078"/>
                <a:gd name="connsiteY46" fmla="*/ 530005 h 637865"/>
                <a:gd name="connsiteX47" fmla="*/ 336273 w 638078"/>
                <a:gd name="connsiteY47" fmla="*/ 608011 h 637865"/>
                <a:gd name="connsiteX48" fmla="*/ 378562 w 638078"/>
                <a:gd name="connsiteY48" fmla="*/ 633283 h 637865"/>
                <a:gd name="connsiteX49" fmla="*/ 402823 w 638078"/>
                <a:gd name="connsiteY49" fmla="*/ 637832 h 637865"/>
                <a:gd name="connsiteX50" fmla="*/ 419671 w 638078"/>
                <a:gd name="connsiteY50" fmla="*/ 635642 h 637865"/>
                <a:gd name="connsiteX51" fmla="*/ 585286 w 638078"/>
                <a:gd name="connsiteY51" fmla="*/ 593353 h 637865"/>
                <a:gd name="connsiteX52" fmla="*/ 636672 w 638078"/>
                <a:gd name="connsiteY52" fmla="*/ 507766 h 637865"/>
                <a:gd name="connsiteX53" fmla="*/ 397431 w 638078"/>
                <a:gd name="connsiteY53" fmla="*/ 164910 h 637865"/>
                <a:gd name="connsiteX54" fmla="*/ 405350 w 638078"/>
                <a:gd name="connsiteY54" fmla="*/ 155981 h 637865"/>
                <a:gd name="connsiteX55" fmla="*/ 417312 w 638078"/>
                <a:gd name="connsiteY55" fmla="*/ 155981 h 637865"/>
                <a:gd name="connsiteX56" fmla="*/ 420681 w 638078"/>
                <a:gd name="connsiteY56" fmla="*/ 157328 h 637865"/>
                <a:gd name="connsiteX57" fmla="*/ 430359 w 638078"/>
                <a:gd name="connsiteY57" fmla="*/ 176997 h 637865"/>
                <a:gd name="connsiteX58" fmla="*/ 430285 w 638078"/>
                <a:gd name="connsiteY58" fmla="*/ 177209 h 637865"/>
                <a:gd name="connsiteX59" fmla="*/ 428600 w 638078"/>
                <a:gd name="connsiteY59" fmla="*/ 181926 h 637865"/>
                <a:gd name="connsiteX60" fmla="*/ 418154 w 638078"/>
                <a:gd name="connsiteY60" fmla="*/ 211579 h 637865"/>
                <a:gd name="connsiteX61" fmla="*/ 411415 w 638078"/>
                <a:gd name="connsiteY61" fmla="*/ 230785 h 637865"/>
                <a:gd name="connsiteX62" fmla="*/ 403665 w 638078"/>
                <a:gd name="connsiteY62" fmla="*/ 198269 h 637865"/>
                <a:gd name="connsiteX63" fmla="*/ 391535 w 638078"/>
                <a:gd name="connsiteY63" fmla="*/ 182263 h 637865"/>
                <a:gd name="connsiteX64" fmla="*/ 418997 w 638078"/>
                <a:gd name="connsiteY64" fmla="*/ 260101 h 637865"/>
                <a:gd name="connsiteX65" fmla="*/ 425736 w 638078"/>
                <a:gd name="connsiteY65" fmla="*/ 241063 h 637865"/>
                <a:gd name="connsiteX66" fmla="*/ 454209 w 638078"/>
                <a:gd name="connsiteY66" fmla="*/ 352933 h 637865"/>
                <a:gd name="connsiteX67" fmla="*/ 443426 w 638078"/>
                <a:gd name="connsiteY67" fmla="*/ 355966 h 637865"/>
                <a:gd name="connsiteX68" fmla="*/ 350594 w 638078"/>
                <a:gd name="connsiteY68" fmla="*/ 72583 h 637865"/>
                <a:gd name="connsiteX69" fmla="*/ 358681 w 638078"/>
                <a:gd name="connsiteY69" fmla="*/ 63654 h 637865"/>
                <a:gd name="connsiteX70" fmla="*/ 370475 w 638078"/>
                <a:gd name="connsiteY70" fmla="*/ 63654 h 637865"/>
                <a:gd name="connsiteX71" fmla="*/ 374013 w 638078"/>
                <a:gd name="connsiteY71" fmla="*/ 64833 h 637865"/>
                <a:gd name="connsiteX72" fmla="*/ 382942 w 638078"/>
                <a:gd name="connsiteY72" fmla="*/ 72752 h 637865"/>
                <a:gd name="connsiteX73" fmla="*/ 382942 w 638078"/>
                <a:gd name="connsiteY73" fmla="*/ 84714 h 637865"/>
                <a:gd name="connsiteX74" fmla="*/ 347393 w 638078"/>
                <a:gd name="connsiteY74" fmla="*/ 185801 h 637865"/>
                <a:gd name="connsiteX75" fmla="*/ 339643 w 638078"/>
                <a:gd name="connsiteY75" fmla="*/ 206187 h 637865"/>
                <a:gd name="connsiteX76" fmla="*/ 324143 w 638078"/>
                <a:gd name="connsiteY76" fmla="*/ 204840 h 637865"/>
                <a:gd name="connsiteX77" fmla="*/ 302914 w 638078"/>
                <a:gd name="connsiteY77" fmla="*/ 207198 h 637865"/>
                <a:gd name="connsiteX78" fmla="*/ 348404 w 638078"/>
                <a:gd name="connsiteY78" fmla="*/ 242242 h 637865"/>
                <a:gd name="connsiteX79" fmla="*/ 372833 w 638078"/>
                <a:gd name="connsiteY79" fmla="*/ 338275 h 637865"/>
                <a:gd name="connsiteX80" fmla="*/ 378562 w 638078"/>
                <a:gd name="connsiteY80" fmla="*/ 360346 h 637865"/>
                <a:gd name="connsiteX81" fmla="*/ 380583 w 638078"/>
                <a:gd name="connsiteY81" fmla="*/ 368265 h 637865"/>
                <a:gd name="connsiteX82" fmla="*/ 380583 w 638078"/>
                <a:gd name="connsiteY82" fmla="*/ 371634 h 637865"/>
                <a:gd name="connsiteX83" fmla="*/ 378225 w 638078"/>
                <a:gd name="connsiteY83" fmla="*/ 371634 h 637865"/>
                <a:gd name="connsiteX84" fmla="*/ 368790 w 638078"/>
                <a:gd name="connsiteY84" fmla="*/ 374499 h 637865"/>
                <a:gd name="connsiteX85" fmla="*/ 367105 w 638078"/>
                <a:gd name="connsiteY85" fmla="*/ 367759 h 637865"/>
                <a:gd name="connsiteX86" fmla="*/ 364746 w 638078"/>
                <a:gd name="connsiteY86" fmla="*/ 358661 h 637865"/>
                <a:gd name="connsiteX87" fmla="*/ 334252 w 638078"/>
                <a:gd name="connsiteY87" fmla="*/ 239209 h 637865"/>
                <a:gd name="connsiteX88" fmla="*/ 333241 w 638078"/>
                <a:gd name="connsiteY88" fmla="*/ 236514 h 637865"/>
                <a:gd name="connsiteX89" fmla="*/ 321953 w 638078"/>
                <a:gd name="connsiteY89" fmla="*/ 221182 h 637865"/>
                <a:gd name="connsiteX90" fmla="*/ 323806 w 638078"/>
                <a:gd name="connsiteY90" fmla="*/ 221182 h 637865"/>
                <a:gd name="connsiteX91" fmla="*/ 343012 w 638078"/>
                <a:gd name="connsiteY91" fmla="*/ 223709 h 637865"/>
                <a:gd name="connsiteX92" fmla="*/ 285729 w 638078"/>
                <a:gd name="connsiteY92" fmla="*/ 31980 h 637865"/>
                <a:gd name="connsiteX93" fmla="*/ 305495 w 638078"/>
                <a:gd name="connsiteY93" fmla="*/ 22504 h 637865"/>
                <a:gd name="connsiteX94" fmla="*/ 305610 w 638078"/>
                <a:gd name="connsiteY94" fmla="*/ 22545 h 637865"/>
                <a:gd name="connsiteX95" fmla="*/ 309148 w 638078"/>
                <a:gd name="connsiteY95" fmla="*/ 23724 h 637865"/>
                <a:gd name="connsiteX96" fmla="*/ 317909 w 638078"/>
                <a:gd name="connsiteY96" fmla="*/ 31643 h 637865"/>
                <a:gd name="connsiteX97" fmla="*/ 317909 w 638078"/>
                <a:gd name="connsiteY97" fmla="*/ 43605 h 637865"/>
                <a:gd name="connsiteX98" fmla="*/ 264669 w 638078"/>
                <a:gd name="connsiteY98" fmla="*/ 195236 h 637865"/>
                <a:gd name="connsiteX99" fmla="*/ 231984 w 638078"/>
                <a:gd name="connsiteY99" fmla="*/ 183611 h 637865"/>
                <a:gd name="connsiteX100" fmla="*/ 205870 w 638078"/>
                <a:gd name="connsiteY100" fmla="*/ 28947 h 637865"/>
                <a:gd name="connsiteX101" fmla="*/ 227080 w 638078"/>
                <a:gd name="connsiteY101" fmla="*/ 18092 h 637865"/>
                <a:gd name="connsiteX102" fmla="*/ 227773 w 638078"/>
                <a:gd name="connsiteY102" fmla="*/ 18333 h 637865"/>
                <a:gd name="connsiteX103" fmla="*/ 239096 w 638078"/>
                <a:gd name="connsiteY103" fmla="*/ 39297 h 637865"/>
                <a:gd name="connsiteX104" fmla="*/ 238724 w 638078"/>
                <a:gd name="connsiteY104" fmla="*/ 40404 h 637865"/>
                <a:gd name="connsiteX105" fmla="*/ 188180 w 638078"/>
                <a:gd name="connsiteY105" fmla="*/ 185801 h 637865"/>
                <a:gd name="connsiteX106" fmla="*/ 277137 w 638078"/>
                <a:gd name="connsiteY106" fmla="*/ 217307 h 637865"/>
                <a:gd name="connsiteX107" fmla="*/ 249169 w 638078"/>
                <a:gd name="connsiteY107" fmla="*/ 240726 h 637865"/>
                <a:gd name="connsiteX108" fmla="*/ 215474 w 638078"/>
                <a:gd name="connsiteY108" fmla="*/ 229775 h 637865"/>
                <a:gd name="connsiteX109" fmla="*/ 160718 w 638078"/>
                <a:gd name="connsiteY109" fmla="*/ 266335 h 637865"/>
                <a:gd name="connsiteX110" fmla="*/ 123652 w 638078"/>
                <a:gd name="connsiteY110" fmla="*/ 261617 h 637865"/>
                <a:gd name="connsiteX111" fmla="*/ 82880 w 638078"/>
                <a:gd name="connsiteY111" fmla="*/ 388988 h 637865"/>
                <a:gd name="connsiteX112" fmla="*/ 63000 w 638078"/>
                <a:gd name="connsiteY112" fmla="*/ 347205 h 637865"/>
                <a:gd name="connsiteX113" fmla="*/ 18521 w 638078"/>
                <a:gd name="connsiteY113" fmla="*/ 222867 h 637865"/>
                <a:gd name="connsiteX114" fmla="*/ 27065 w 638078"/>
                <a:gd name="connsiteY114" fmla="*/ 200624 h 637865"/>
                <a:gd name="connsiteX115" fmla="*/ 27450 w 638078"/>
                <a:gd name="connsiteY115" fmla="*/ 200459 h 637865"/>
                <a:gd name="connsiteX116" fmla="*/ 32168 w 638078"/>
                <a:gd name="connsiteY116" fmla="*/ 198437 h 637865"/>
                <a:gd name="connsiteX117" fmla="*/ 38907 w 638078"/>
                <a:gd name="connsiteY117" fmla="*/ 197090 h 637865"/>
                <a:gd name="connsiteX118" fmla="*/ 55755 w 638078"/>
                <a:gd name="connsiteY118" fmla="*/ 206356 h 637865"/>
                <a:gd name="connsiteX119" fmla="*/ 100402 w 638078"/>
                <a:gd name="connsiteY119" fmla="*/ 286384 h 637865"/>
                <a:gd name="connsiteX120" fmla="*/ 109331 w 638078"/>
                <a:gd name="connsiteY120" fmla="*/ 281329 h 637865"/>
                <a:gd name="connsiteX121" fmla="*/ 157180 w 638078"/>
                <a:gd name="connsiteY121" fmla="*/ 282846 h 637865"/>
                <a:gd name="connsiteX122" fmla="*/ 157180 w 638078"/>
                <a:gd name="connsiteY122" fmla="*/ 282846 h 637865"/>
                <a:gd name="connsiteX123" fmla="*/ 157180 w 638078"/>
                <a:gd name="connsiteY123" fmla="*/ 288911 h 637865"/>
                <a:gd name="connsiteX124" fmla="*/ 181104 w 638078"/>
                <a:gd name="connsiteY124" fmla="*/ 336422 h 637865"/>
                <a:gd name="connsiteX125" fmla="*/ 177229 w 638078"/>
                <a:gd name="connsiteY125" fmla="*/ 361526 h 637865"/>
                <a:gd name="connsiteX126" fmla="*/ 179082 w 638078"/>
                <a:gd name="connsiteY126" fmla="*/ 378374 h 637865"/>
                <a:gd name="connsiteX127" fmla="*/ 149261 w 638078"/>
                <a:gd name="connsiteY127" fmla="*/ 420999 h 637865"/>
                <a:gd name="connsiteX128" fmla="*/ 109500 w 638078"/>
                <a:gd name="connsiteY128" fmla="*/ 407015 h 637865"/>
                <a:gd name="connsiteX129" fmla="*/ 82375 w 638078"/>
                <a:gd name="connsiteY129" fmla="*/ 388651 h 637865"/>
                <a:gd name="connsiteX130" fmla="*/ 207218 w 638078"/>
                <a:gd name="connsiteY130" fmla="*/ 473227 h 637865"/>
                <a:gd name="connsiteX131" fmla="*/ 167794 w 638078"/>
                <a:gd name="connsiteY131" fmla="*/ 446776 h 637865"/>
                <a:gd name="connsiteX132" fmla="*/ 164424 w 638078"/>
                <a:gd name="connsiteY132" fmla="*/ 429928 h 637865"/>
                <a:gd name="connsiteX133" fmla="*/ 164424 w 638078"/>
                <a:gd name="connsiteY133" fmla="*/ 427064 h 637865"/>
                <a:gd name="connsiteX134" fmla="*/ 185821 w 638078"/>
                <a:gd name="connsiteY134" fmla="*/ 393368 h 637865"/>
                <a:gd name="connsiteX135" fmla="*/ 196604 w 638078"/>
                <a:gd name="connsiteY135" fmla="*/ 387303 h 637865"/>
                <a:gd name="connsiteX136" fmla="*/ 194245 w 638078"/>
                <a:gd name="connsiteY136" fmla="*/ 375004 h 637865"/>
                <a:gd name="connsiteX137" fmla="*/ 192729 w 638078"/>
                <a:gd name="connsiteY137" fmla="*/ 360852 h 637865"/>
                <a:gd name="connsiteX138" fmla="*/ 196098 w 638078"/>
                <a:gd name="connsiteY138" fmla="*/ 340466 h 637865"/>
                <a:gd name="connsiteX139" fmla="*/ 199299 w 638078"/>
                <a:gd name="connsiteY139" fmla="*/ 329009 h 637865"/>
                <a:gd name="connsiteX140" fmla="*/ 189865 w 638078"/>
                <a:gd name="connsiteY140" fmla="*/ 321933 h 637865"/>
                <a:gd name="connsiteX141" fmla="*/ 173017 w 638078"/>
                <a:gd name="connsiteY141" fmla="*/ 290933 h 637865"/>
                <a:gd name="connsiteX142" fmla="*/ 173017 w 638078"/>
                <a:gd name="connsiteY142" fmla="*/ 288237 h 637865"/>
                <a:gd name="connsiteX143" fmla="*/ 176218 w 638078"/>
                <a:gd name="connsiteY143" fmla="*/ 272568 h 637865"/>
                <a:gd name="connsiteX144" fmla="*/ 215137 w 638078"/>
                <a:gd name="connsiteY144" fmla="*/ 246286 h 637865"/>
                <a:gd name="connsiteX145" fmla="*/ 239229 w 638078"/>
                <a:gd name="connsiteY145" fmla="*/ 253867 h 637865"/>
                <a:gd name="connsiteX146" fmla="*/ 252370 w 638078"/>
                <a:gd name="connsiteY146" fmla="*/ 263134 h 637865"/>
                <a:gd name="connsiteX147" fmla="*/ 262479 w 638078"/>
                <a:gd name="connsiteY147" fmla="*/ 250666 h 637865"/>
                <a:gd name="connsiteX148" fmla="*/ 273093 w 638078"/>
                <a:gd name="connsiteY148" fmla="*/ 239883 h 637865"/>
                <a:gd name="connsiteX149" fmla="*/ 273093 w 638078"/>
                <a:gd name="connsiteY149" fmla="*/ 255047 h 637865"/>
                <a:gd name="connsiteX150" fmla="*/ 314371 w 638078"/>
                <a:gd name="connsiteY150" fmla="*/ 416787 h 637865"/>
                <a:gd name="connsiteX151" fmla="*/ 266860 w 638078"/>
                <a:gd name="connsiteY151" fmla="*/ 433635 h 637865"/>
                <a:gd name="connsiteX152" fmla="*/ 266860 w 638078"/>
                <a:gd name="connsiteY152" fmla="*/ 433635 h 637865"/>
                <a:gd name="connsiteX153" fmla="*/ 263322 w 638078"/>
                <a:gd name="connsiteY153" fmla="*/ 433635 h 637865"/>
                <a:gd name="connsiteX154" fmla="*/ 250854 w 638078"/>
                <a:gd name="connsiteY154" fmla="*/ 433635 h 637865"/>
                <a:gd name="connsiteX155" fmla="*/ 246305 w 638078"/>
                <a:gd name="connsiteY155" fmla="*/ 445428 h 637865"/>
                <a:gd name="connsiteX156" fmla="*/ 241419 w 638078"/>
                <a:gd name="connsiteY156" fmla="*/ 454189 h 637865"/>
                <a:gd name="connsiteX157" fmla="*/ 227099 w 638078"/>
                <a:gd name="connsiteY157" fmla="*/ 467331 h 637865"/>
                <a:gd name="connsiteX158" fmla="*/ 206713 w 638078"/>
                <a:gd name="connsiteY158" fmla="*/ 472554 h 637865"/>
                <a:gd name="connsiteX159" fmla="*/ 324143 w 638078"/>
                <a:gd name="connsiteY159" fmla="*/ 455032 h 637865"/>
                <a:gd name="connsiteX160" fmla="*/ 312518 w 638078"/>
                <a:gd name="connsiteY160" fmla="*/ 462782 h 637865"/>
                <a:gd name="connsiteX161" fmla="*/ 270061 w 638078"/>
                <a:gd name="connsiteY161" fmla="*/ 465140 h 637865"/>
                <a:gd name="connsiteX162" fmla="*/ 258267 w 638078"/>
                <a:gd name="connsiteY162" fmla="*/ 460928 h 637865"/>
                <a:gd name="connsiteX163" fmla="*/ 262311 w 638078"/>
                <a:gd name="connsiteY163" fmla="*/ 452504 h 637865"/>
                <a:gd name="connsiteX164" fmla="*/ 267365 w 638078"/>
                <a:gd name="connsiteY164" fmla="*/ 452504 h 637865"/>
                <a:gd name="connsiteX165" fmla="*/ 319425 w 638078"/>
                <a:gd name="connsiteY165" fmla="*/ 436330 h 637865"/>
                <a:gd name="connsiteX166" fmla="*/ 338295 w 638078"/>
                <a:gd name="connsiteY166" fmla="*/ 510124 h 637865"/>
                <a:gd name="connsiteX167" fmla="*/ 292637 w 638078"/>
                <a:gd name="connsiteY167" fmla="*/ 484853 h 637865"/>
                <a:gd name="connsiteX168" fmla="*/ 319931 w 638078"/>
                <a:gd name="connsiteY168" fmla="*/ 478113 h 637865"/>
                <a:gd name="connsiteX169" fmla="*/ 328692 w 638078"/>
                <a:gd name="connsiteY169" fmla="*/ 472890 h 637865"/>
                <a:gd name="connsiteX170" fmla="*/ 582253 w 638078"/>
                <a:gd name="connsiteY170" fmla="*/ 577516 h 637865"/>
                <a:gd name="connsiteX171" fmla="*/ 416638 w 638078"/>
                <a:gd name="connsiteY171" fmla="*/ 619805 h 637865"/>
                <a:gd name="connsiteX172" fmla="*/ 403160 w 638078"/>
                <a:gd name="connsiteY172" fmla="*/ 621489 h 637865"/>
                <a:gd name="connsiteX173" fmla="*/ 386312 w 638078"/>
                <a:gd name="connsiteY173" fmla="*/ 618625 h 637865"/>
                <a:gd name="connsiteX174" fmla="*/ 347056 w 638078"/>
                <a:gd name="connsiteY174" fmla="*/ 595038 h 637865"/>
                <a:gd name="connsiteX175" fmla="*/ 240914 w 638078"/>
                <a:gd name="connsiteY175" fmla="*/ 516190 h 637865"/>
                <a:gd name="connsiteX176" fmla="*/ 237376 w 638078"/>
                <a:gd name="connsiteY176" fmla="*/ 496141 h 637865"/>
                <a:gd name="connsiteX177" fmla="*/ 240240 w 638078"/>
                <a:gd name="connsiteY177" fmla="*/ 491929 h 637865"/>
                <a:gd name="connsiteX178" fmla="*/ 254224 w 638078"/>
                <a:gd name="connsiteY178" fmla="*/ 484853 h 637865"/>
                <a:gd name="connsiteX179" fmla="*/ 260626 w 638078"/>
                <a:gd name="connsiteY179" fmla="*/ 486200 h 637865"/>
                <a:gd name="connsiteX180" fmla="*/ 330545 w 638078"/>
                <a:gd name="connsiteY180" fmla="*/ 524782 h 637865"/>
                <a:gd name="connsiteX181" fmla="*/ 364241 w 638078"/>
                <a:gd name="connsiteY181" fmla="*/ 543652 h 637865"/>
                <a:gd name="connsiteX182" fmla="*/ 354638 w 638078"/>
                <a:gd name="connsiteY182" fmla="*/ 505913 h 637865"/>
                <a:gd name="connsiteX183" fmla="*/ 343012 w 638078"/>
                <a:gd name="connsiteY183" fmla="*/ 460591 h 637865"/>
                <a:gd name="connsiteX184" fmla="*/ 336273 w 638078"/>
                <a:gd name="connsiteY184" fmla="*/ 438015 h 637865"/>
                <a:gd name="connsiteX185" fmla="*/ 332398 w 638078"/>
                <a:gd name="connsiteY185" fmla="*/ 423021 h 637865"/>
                <a:gd name="connsiteX186" fmla="*/ 327849 w 638078"/>
                <a:gd name="connsiteY186" fmla="*/ 402635 h 637865"/>
                <a:gd name="connsiteX187" fmla="*/ 289436 w 638078"/>
                <a:gd name="connsiteY187" fmla="*/ 252688 h 637865"/>
                <a:gd name="connsiteX188" fmla="*/ 300323 w 638078"/>
                <a:gd name="connsiteY188" fmla="*/ 234212 h 637865"/>
                <a:gd name="connsiteX189" fmla="*/ 300556 w 638078"/>
                <a:gd name="connsiteY189" fmla="*/ 234155 h 637865"/>
                <a:gd name="connsiteX190" fmla="*/ 305610 w 638078"/>
                <a:gd name="connsiteY190" fmla="*/ 234155 h 637865"/>
                <a:gd name="connsiteX191" fmla="*/ 318751 w 638078"/>
                <a:gd name="connsiteY191" fmla="*/ 245612 h 637865"/>
                <a:gd name="connsiteX192" fmla="*/ 352447 w 638078"/>
                <a:gd name="connsiteY192" fmla="*/ 377531 h 637865"/>
                <a:gd name="connsiteX193" fmla="*/ 352447 w 638078"/>
                <a:gd name="connsiteY193" fmla="*/ 380732 h 637865"/>
                <a:gd name="connsiteX194" fmla="*/ 354638 w 638078"/>
                <a:gd name="connsiteY194" fmla="*/ 389493 h 637865"/>
                <a:gd name="connsiteX195" fmla="*/ 355817 w 638078"/>
                <a:gd name="connsiteY195" fmla="*/ 394379 h 637865"/>
                <a:gd name="connsiteX196" fmla="*/ 356828 w 638078"/>
                <a:gd name="connsiteY196" fmla="*/ 397749 h 637865"/>
                <a:gd name="connsiteX197" fmla="*/ 371317 w 638078"/>
                <a:gd name="connsiteY197" fmla="*/ 393368 h 637865"/>
                <a:gd name="connsiteX198" fmla="*/ 373507 w 638078"/>
                <a:gd name="connsiteY198" fmla="*/ 393368 h 637865"/>
                <a:gd name="connsiteX199" fmla="*/ 385301 w 638078"/>
                <a:gd name="connsiteY199" fmla="*/ 389999 h 637865"/>
                <a:gd name="connsiteX200" fmla="*/ 400801 w 638078"/>
                <a:gd name="connsiteY200" fmla="*/ 385281 h 637865"/>
                <a:gd name="connsiteX201" fmla="*/ 396926 w 638078"/>
                <a:gd name="connsiteY201" fmla="*/ 369613 h 637865"/>
                <a:gd name="connsiteX202" fmla="*/ 396926 w 638078"/>
                <a:gd name="connsiteY202" fmla="*/ 367759 h 637865"/>
                <a:gd name="connsiteX203" fmla="*/ 391366 w 638078"/>
                <a:gd name="connsiteY203" fmla="*/ 346362 h 637865"/>
                <a:gd name="connsiteX204" fmla="*/ 390187 w 638078"/>
                <a:gd name="connsiteY204" fmla="*/ 341813 h 637865"/>
                <a:gd name="connsiteX205" fmla="*/ 382437 w 638078"/>
                <a:gd name="connsiteY205" fmla="*/ 311150 h 637865"/>
                <a:gd name="connsiteX206" fmla="*/ 369969 w 638078"/>
                <a:gd name="connsiteY206" fmla="*/ 256226 h 637865"/>
                <a:gd name="connsiteX207" fmla="*/ 363904 w 638078"/>
                <a:gd name="connsiteY207" fmla="*/ 232133 h 637865"/>
                <a:gd name="connsiteX208" fmla="*/ 360703 w 638078"/>
                <a:gd name="connsiteY208" fmla="*/ 219666 h 637865"/>
                <a:gd name="connsiteX209" fmla="*/ 358344 w 638078"/>
                <a:gd name="connsiteY209" fmla="*/ 210399 h 637865"/>
                <a:gd name="connsiteX210" fmla="*/ 358344 w 638078"/>
                <a:gd name="connsiteY210" fmla="*/ 210399 h 637865"/>
                <a:gd name="connsiteX211" fmla="*/ 358344 w 638078"/>
                <a:gd name="connsiteY211" fmla="*/ 210399 h 637865"/>
                <a:gd name="connsiteX212" fmla="*/ 363398 w 638078"/>
                <a:gd name="connsiteY212" fmla="*/ 195910 h 637865"/>
                <a:gd name="connsiteX213" fmla="*/ 367947 w 638078"/>
                <a:gd name="connsiteY213" fmla="*/ 194394 h 637865"/>
                <a:gd name="connsiteX214" fmla="*/ 369969 w 638078"/>
                <a:gd name="connsiteY214" fmla="*/ 194394 h 637865"/>
                <a:gd name="connsiteX215" fmla="*/ 373676 w 638078"/>
                <a:gd name="connsiteY215" fmla="*/ 194394 h 637865"/>
                <a:gd name="connsiteX216" fmla="*/ 385975 w 638078"/>
                <a:gd name="connsiteY216" fmla="*/ 201470 h 637865"/>
                <a:gd name="connsiteX217" fmla="*/ 387996 w 638078"/>
                <a:gd name="connsiteY217" fmla="*/ 205008 h 637865"/>
                <a:gd name="connsiteX218" fmla="*/ 396083 w 638078"/>
                <a:gd name="connsiteY218" fmla="*/ 236682 h 637865"/>
                <a:gd name="connsiteX219" fmla="*/ 402149 w 638078"/>
                <a:gd name="connsiteY219" fmla="*/ 260269 h 637865"/>
                <a:gd name="connsiteX220" fmla="*/ 409730 w 638078"/>
                <a:gd name="connsiteY220" fmla="*/ 290259 h 637865"/>
                <a:gd name="connsiteX221" fmla="*/ 419165 w 638078"/>
                <a:gd name="connsiteY221" fmla="*/ 327156 h 637865"/>
                <a:gd name="connsiteX222" fmla="*/ 428095 w 638078"/>
                <a:gd name="connsiteY222" fmla="*/ 360852 h 637865"/>
                <a:gd name="connsiteX223" fmla="*/ 432307 w 638078"/>
                <a:gd name="connsiteY223" fmla="*/ 377700 h 637865"/>
                <a:gd name="connsiteX224" fmla="*/ 449155 w 638078"/>
                <a:gd name="connsiteY224" fmla="*/ 372982 h 637865"/>
                <a:gd name="connsiteX225" fmla="*/ 459937 w 638078"/>
                <a:gd name="connsiteY225" fmla="*/ 370118 h 637865"/>
                <a:gd name="connsiteX226" fmla="*/ 475943 w 638078"/>
                <a:gd name="connsiteY226" fmla="*/ 365569 h 637865"/>
                <a:gd name="connsiteX227" fmla="*/ 471731 w 638078"/>
                <a:gd name="connsiteY227" fmla="*/ 348721 h 637865"/>
                <a:gd name="connsiteX228" fmla="*/ 437024 w 638078"/>
                <a:gd name="connsiteY228" fmla="*/ 212421 h 637865"/>
                <a:gd name="connsiteX229" fmla="*/ 436013 w 638078"/>
                <a:gd name="connsiteY229" fmla="*/ 208715 h 637865"/>
                <a:gd name="connsiteX230" fmla="*/ 444100 w 638078"/>
                <a:gd name="connsiteY230" fmla="*/ 191867 h 637865"/>
                <a:gd name="connsiteX231" fmla="*/ 445448 w 638078"/>
                <a:gd name="connsiteY231" fmla="*/ 191867 h 637865"/>
                <a:gd name="connsiteX232" fmla="*/ 451008 w 638078"/>
                <a:gd name="connsiteY232" fmla="*/ 191867 h 637865"/>
                <a:gd name="connsiteX233" fmla="*/ 465160 w 638078"/>
                <a:gd name="connsiteY233" fmla="*/ 201302 h 637865"/>
                <a:gd name="connsiteX234" fmla="*/ 501215 w 638078"/>
                <a:gd name="connsiteY234" fmla="*/ 342656 h 637865"/>
                <a:gd name="connsiteX235" fmla="*/ 505595 w 638078"/>
                <a:gd name="connsiteY235" fmla="*/ 359504 h 637865"/>
                <a:gd name="connsiteX236" fmla="*/ 522443 w 638078"/>
                <a:gd name="connsiteY236" fmla="*/ 354281 h 637865"/>
                <a:gd name="connsiteX237" fmla="*/ 532720 w 638078"/>
                <a:gd name="connsiteY237" fmla="*/ 351248 h 637865"/>
                <a:gd name="connsiteX238" fmla="*/ 548052 w 638078"/>
                <a:gd name="connsiteY238" fmla="*/ 346531 h 637865"/>
                <a:gd name="connsiteX239" fmla="*/ 544177 w 638078"/>
                <a:gd name="connsiteY239" fmla="*/ 330862 h 637865"/>
                <a:gd name="connsiteX240" fmla="*/ 522612 w 638078"/>
                <a:gd name="connsiteY240" fmla="*/ 251003 h 637865"/>
                <a:gd name="connsiteX241" fmla="*/ 530353 w 638078"/>
                <a:gd name="connsiteY241" fmla="*/ 234634 h 637865"/>
                <a:gd name="connsiteX242" fmla="*/ 532046 w 638078"/>
                <a:gd name="connsiteY242" fmla="*/ 234155 h 637865"/>
                <a:gd name="connsiteX243" fmla="*/ 538112 w 638078"/>
                <a:gd name="connsiteY243" fmla="*/ 233313 h 637865"/>
                <a:gd name="connsiteX244" fmla="*/ 550411 w 638078"/>
                <a:gd name="connsiteY244" fmla="*/ 239883 h 637865"/>
                <a:gd name="connsiteX245" fmla="*/ 620161 w 638078"/>
                <a:gd name="connsiteY245" fmla="*/ 511978 h 637865"/>
                <a:gd name="connsiteX246" fmla="*/ 581748 w 638078"/>
                <a:gd name="connsiteY246" fmla="*/ 577011 h 63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638078" h="637865">
                  <a:moveTo>
                    <a:pt x="636672" y="507766"/>
                  </a:moveTo>
                  <a:lnTo>
                    <a:pt x="566248" y="233144"/>
                  </a:lnTo>
                  <a:cubicBezTo>
                    <a:pt x="560762" y="222705"/>
                    <a:pt x="549905" y="216204"/>
                    <a:pt x="538112" y="216296"/>
                  </a:cubicBezTo>
                  <a:cubicBezTo>
                    <a:pt x="534641" y="216290"/>
                    <a:pt x="531186" y="216743"/>
                    <a:pt x="527834" y="217644"/>
                  </a:cubicBezTo>
                  <a:cubicBezTo>
                    <a:pt x="511861" y="222009"/>
                    <a:pt x="502239" y="238269"/>
                    <a:pt x="506101" y="254373"/>
                  </a:cubicBezTo>
                  <a:lnTo>
                    <a:pt x="526655" y="334737"/>
                  </a:lnTo>
                  <a:lnTo>
                    <a:pt x="516378" y="337938"/>
                  </a:lnTo>
                  <a:cubicBezTo>
                    <a:pt x="516378" y="337938"/>
                    <a:pt x="482682" y="203155"/>
                    <a:pt x="480323" y="196416"/>
                  </a:cubicBezTo>
                  <a:cubicBezTo>
                    <a:pt x="475599" y="183537"/>
                    <a:pt x="463538" y="174808"/>
                    <a:pt x="449828" y="174345"/>
                  </a:cubicBezTo>
                  <a:lnTo>
                    <a:pt x="447975" y="174345"/>
                  </a:lnTo>
                  <a:cubicBezTo>
                    <a:pt x="449427" y="159482"/>
                    <a:pt x="440515" y="145557"/>
                    <a:pt x="426410" y="140649"/>
                  </a:cubicBezTo>
                  <a:lnTo>
                    <a:pt x="422872" y="139301"/>
                  </a:lnTo>
                  <a:cubicBezTo>
                    <a:pt x="405845" y="133359"/>
                    <a:pt x="387221" y="142330"/>
                    <a:pt x="381257" y="159350"/>
                  </a:cubicBezTo>
                  <a:lnTo>
                    <a:pt x="375192" y="176198"/>
                  </a:lnTo>
                  <a:lnTo>
                    <a:pt x="372833" y="176198"/>
                  </a:lnTo>
                  <a:lnTo>
                    <a:pt x="369295" y="176198"/>
                  </a:lnTo>
                  <a:lnTo>
                    <a:pt x="399622" y="89431"/>
                  </a:lnTo>
                  <a:cubicBezTo>
                    <a:pt x="405026" y="72750"/>
                    <a:pt x="396232" y="54788"/>
                    <a:pt x="379741" y="48828"/>
                  </a:cubicBezTo>
                  <a:lnTo>
                    <a:pt x="376203" y="47648"/>
                  </a:lnTo>
                  <a:cubicBezTo>
                    <a:pt x="359198" y="41588"/>
                    <a:pt x="340502" y="50460"/>
                    <a:pt x="334442" y="67465"/>
                  </a:cubicBezTo>
                  <a:cubicBezTo>
                    <a:pt x="334435" y="67487"/>
                    <a:pt x="334427" y="67507"/>
                    <a:pt x="334420" y="67529"/>
                  </a:cubicBezTo>
                  <a:lnTo>
                    <a:pt x="286909" y="202312"/>
                  </a:lnTo>
                  <a:lnTo>
                    <a:pt x="281012" y="200459"/>
                  </a:lnTo>
                  <a:lnTo>
                    <a:pt x="334252" y="48828"/>
                  </a:lnTo>
                  <a:cubicBezTo>
                    <a:pt x="340281" y="31813"/>
                    <a:pt x="331377" y="13132"/>
                    <a:pt x="314364" y="7102"/>
                  </a:cubicBezTo>
                  <a:cubicBezTo>
                    <a:pt x="314310" y="7082"/>
                    <a:pt x="314256" y="7063"/>
                    <a:pt x="314202" y="7045"/>
                  </a:cubicBezTo>
                  <a:lnTo>
                    <a:pt x="310833" y="5865"/>
                  </a:lnTo>
                  <a:cubicBezTo>
                    <a:pt x="293693" y="302"/>
                    <a:pt x="275210" y="9210"/>
                    <a:pt x="268881" y="26083"/>
                  </a:cubicBezTo>
                  <a:lnTo>
                    <a:pt x="215642" y="177714"/>
                  </a:lnTo>
                  <a:lnTo>
                    <a:pt x="208903" y="175187"/>
                  </a:lnTo>
                  <a:lnTo>
                    <a:pt x="254224" y="45964"/>
                  </a:lnTo>
                  <a:cubicBezTo>
                    <a:pt x="260680" y="28509"/>
                    <a:pt x="251762" y="9127"/>
                    <a:pt x="234308" y="2671"/>
                  </a:cubicBezTo>
                  <a:cubicBezTo>
                    <a:pt x="233984" y="2551"/>
                    <a:pt x="233659" y="2437"/>
                    <a:pt x="233332" y="2327"/>
                  </a:cubicBezTo>
                  <a:cubicBezTo>
                    <a:pt x="216014" y="-4486"/>
                    <a:pt x="196452" y="4031"/>
                    <a:pt x="189641" y="21349"/>
                  </a:cubicBezTo>
                  <a:cubicBezTo>
                    <a:pt x="189418" y="21910"/>
                    <a:pt x="189213" y="22477"/>
                    <a:pt x="189022" y="23050"/>
                  </a:cubicBezTo>
                  <a:lnTo>
                    <a:pt x="104782" y="261786"/>
                  </a:lnTo>
                  <a:lnTo>
                    <a:pt x="70413" y="198774"/>
                  </a:lnTo>
                  <a:cubicBezTo>
                    <a:pt x="61198" y="183433"/>
                    <a:pt x="42233" y="177015"/>
                    <a:pt x="25597" y="183611"/>
                  </a:cubicBezTo>
                  <a:lnTo>
                    <a:pt x="20711" y="185633"/>
                  </a:lnTo>
                  <a:cubicBezTo>
                    <a:pt x="4227" y="192888"/>
                    <a:pt x="-3969" y="211547"/>
                    <a:pt x="1841" y="228595"/>
                  </a:cubicBezTo>
                  <a:lnTo>
                    <a:pt x="46320" y="352091"/>
                  </a:lnTo>
                  <a:cubicBezTo>
                    <a:pt x="52284" y="367614"/>
                    <a:pt x="59438" y="382653"/>
                    <a:pt x="67717" y="397075"/>
                  </a:cubicBezTo>
                  <a:cubicBezTo>
                    <a:pt x="76281" y="409256"/>
                    <a:pt x="88494" y="418399"/>
                    <a:pt x="102592" y="423189"/>
                  </a:cubicBezTo>
                  <a:lnTo>
                    <a:pt x="148250" y="440037"/>
                  </a:lnTo>
                  <a:cubicBezTo>
                    <a:pt x="152578" y="469012"/>
                    <a:pt x="177416" y="490487"/>
                    <a:pt x="206713" y="490581"/>
                  </a:cubicBezTo>
                  <a:cubicBezTo>
                    <a:pt x="211843" y="490537"/>
                    <a:pt x="216943" y="489801"/>
                    <a:pt x="221876" y="488391"/>
                  </a:cubicBezTo>
                  <a:cubicBezTo>
                    <a:pt x="213721" y="502356"/>
                    <a:pt x="217263" y="520210"/>
                    <a:pt x="230131" y="530005"/>
                  </a:cubicBezTo>
                  <a:lnTo>
                    <a:pt x="336273" y="608011"/>
                  </a:lnTo>
                  <a:cubicBezTo>
                    <a:pt x="349608" y="617646"/>
                    <a:pt x="363759" y="626102"/>
                    <a:pt x="378562" y="633283"/>
                  </a:cubicBezTo>
                  <a:cubicBezTo>
                    <a:pt x="386249" y="636455"/>
                    <a:pt x="394508" y="638004"/>
                    <a:pt x="402823" y="637832"/>
                  </a:cubicBezTo>
                  <a:cubicBezTo>
                    <a:pt x="408509" y="637815"/>
                    <a:pt x="414170" y="637079"/>
                    <a:pt x="419671" y="635642"/>
                  </a:cubicBezTo>
                  <a:lnTo>
                    <a:pt x="585286" y="593353"/>
                  </a:lnTo>
                  <a:cubicBezTo>
                    <a:pt x="651330" y="576674"/>
                    <a:pt x="636672" y="507766"/>
                    <a:pt x="636672" y="507766"/>
                  </a:cubicBezTo>
                  <a:close/>
                  <a:moveTo>
                    <a:pt x="397431" y="164910"/>
                  </a:moveTo>
                  <a:cubicBezTo>
                    <a:pt x="398806" y="161015"/>
                    <a:pt x="401647" y="157810"/>
                    <a:pt x="405350" y="155981"/>
                  </a:cubicBezTo>
                  <a:cubicBezTo>
                    <a:pt x="409176" y="154380"/>
                    <a:pt x="413486" y="154380"/>
                    <a:pt x="417312" y="155981"/>
                  </a:cubicBezTo>
                  <a:lnTo>
                    <a:pt x="420681" y="157328"/>
                  </a:lnTo>
                  <a:cubicBezTo>
                    <a:pt x="428785" y="160088"/>
                    <a:pt x="433117" y="168893"/>
                    <a:pt x="430359" y="176997"/>
                  </a:cubicBezTo>
                  <a:cubicBezTo>
                    <a:pt x="430335" y="177068"/>
                    <a:pt x="430310" y="177138"/>
                    <a:pt x="430285" y="177209"/>
                  </a:cubicBezTo>
                  <a:lnTo>
                    <a:pt x="428600" y="181926"/>
                  </a:lnTo>
                  <a:cubicBezTo>
                    <a:pt x="420808" y="189719"/>
                    <a:pt x="416967" y="200623"/>
                    <a:pt x="418154" y="211579"/>
                  </a:cubicBezTo>
                  <a:lnTo>
                    <a:pt x="411415" y="230785"/>
                  </a:lnTo>
                  <a:lnTo>
                    <a:pt x="403665" y="198269"/>
                  </a:lnTo>
                  <a:cubicBezTo>
                    <a:pt x="401038" y="191995"/>
                    <a:pt x="396865" y="186489"/>
                    <a:pt x="391535" y="182263"/>
                  </a:cubicBezTo>
                  <a:close/>
                  <a:moveTo>
                    <a:pt x="418997" y="260101"/>
                  </a:moveTo>
                  <a:lnTo>
                    <a:pt x="425736" y="241063"/>
                  </a:lnTo>
                  <a:lnTo>
                    <a:pt x="454209" y="352933"/>
                  </a:lnTo>
                  <a:lnTo>
                    <a:pt x="443426" y="355966"/>
                  </a:lnTo>
                  <a:close/>
                  <a:moveTo>
                    <a:pt x="350594" y="72583"/>
                  </a:moveTo>
                  <a:cubicBezTo>
                    <a:pt x="352097" y="68712"/>
                    <a:pt x="354976" y="65532"/>
                    <a:pt x="358681" y="63654"/>
                  </a:cubicBezTo>
                  <a:cubicBezTo>
                    <a:pt x="362452" y="62062"/>
                    <a:pt x="366704" y="62062"/>
                    <a:pt x="370475" y="63654"/>
                  </a:cubicBezTo>
                  <a:lnTo>
                    <a:pt x="374013" y="64833"/>
                  </a:lnTo>
                  <a:cubicBezTo>
                    <a:pt x="377908" y="66208"/>
                    <a:pt x="381112" y="69049"/>
                    <a:pt x="382942" y="72752"/>
                  </a:cubicBezTo>
                  <a:cubicBezTo>
                    <a:pt x="384543" y="76578"/>
                    <a:pt x="384543" y="80888"/>
                    <a:pt x="382942" y="84714"/>
                  </a:cubicBezTo>
                  <a:lnTo>
                    <a:pt x="347393" y="185801"/>
                  </a:lnTo>
                  <a:cubicBezTo>
                    <a:pt x="342106" y="191235"/>
                    <a:pt x="339301" y="198614"/>
                    <a:pt x="339643" y="206187"/>
                  </a:cubicBezTo>
                  <a:cubicBezTo>
                    <a:pt x="334521" y="205313"/>
                    <a:pt x="329337" y="204863"/>
                    <a:pt x="324143" y="204840"/>
                  </a:cubicBezTo>
                  <a:cubicBezTo>
                    <a:pt x="317003" y="204857"/>
                    <a:pt x="309884" y="205647"/>
                    <a:pt x="302914" y="207198"/>
                  </a:cubicBezTo>
                  <a:close/>
                  <a:moveTo>
                    <a:pt x="348404" y="242242"/>
                  </a:moveTo>
                  <a:lnTo>
                    <a:pt x="372833" y="338275"/>
                  </a:lnTo>
                  <a:lnTo>
                    <a:pt x="378562" y="360346"/>
                  </a:lnTo>
                  <a:lnTo>
                    <a:pt x="380583" y="368265"/>
                  </a:lnTo>
                  <a:lnTo>
                    <a:pt x="380583" y="371634"/>
                  </a:lnTo>
                  <a:lnTo>
                    <a:pt x="378225" y="371634"/>
                  </a:lnTo>
                  <a:lnTo>
                    <a:pt x="368790" y="374499"/>
                  </a:lnTo>
                  <a:lnTo>
                    <a:pt x="367105" y="367759"/>
                  </a:lnTo>
                  <a:lnTo>
                    <a:pt x="364746" y="358661"/>
                  </a:lnTo>
                  <a:lnTo>
                    <a:pt x="334252" y="239209"/>
                  </a:lnTo>
                  <a:cubicBezTo>
                    <a:pt x="333972" y="238291"/>
                    <a:pt x="333633" y="237390"/>
                    <a:pt x="333241" y="236514"/>
                  </a:cubicBezTo>
                  <a:cubicBezTo>
                    <a:pt x="330769" y="230568"/>
                    <a:pt x="326896" y="225308"/>
                    <a:pt x="321953" y="221182"/>
                  </a:cubicBezTo>
                  <a:lnTo>
                    <a:pt x="323806" y="221182"/>
                  </a:lnTo>
                  <a:cubicBezTo>
                    <a:pt x="330286" y="221255"/>
                    <a:pt x="336733" y="222104"/>
                    <a:pt x="343012" y="223709"/>
                  </a:cubicBezTo>
                  <a:close/>
                  <a:moveTo>
                    <a:pt x="285729" y="31980"/>
                  </a:moveTo>
                  <a:cubicBezTo>
                    <a:pt x="288572" y="23905"/>
                    <a:pt x="297422" y="19662"/>
                    <a:pt x="305495" y="22504"/>
                  </a:cubicBezTo>
                  <a:cubicBezTo>
                    <a:pt x="305534" y="22518"/>
                    <a:pt x="305571" y="22531"/>
                    <a:pt x="305610" y="22545"/>
                  </a:cubicBezTo>
                  <a:lnTo>
                    <a:pt x="309148" y="23724"/>
                  </a:lnTo>
                  <a:cubicBezTo>
                    <a:pt x="313028" y="25054"/>
                    <a:pt x="316196" y="27916"/>
                    <a:pt x="317909" y="31643"/>
                  </a:cubicBezTo>
                  <a:cubicBezTo>
                    <a:pt x="319589" y="35454"/>
                    <a:pt x="319589" y="39794"/>
                    <a:pt x="317909" y="43605"/>
                  </a:cubicBezTo>
                  <a:lnTo>
                    <a:pt x="264669" y="195236"/>
                  </a:lnTo>
                  <a:lnTo>
                    <a:pt x="231984" y="183611"/>
                  </a:lnTo>
                  <a:close/>
                  <a:moveTo>
                    <a:pt x="205870" y="28947"/>
                  </a:moveTo>
                  <a:cubicBezTo>
                    <a:pt x="208729" y="20092"/>
                    <a:pt x="218226" y="15233"/>
                    <a:pt x="227080" y="18092"/>
                  </a:cubicBezTo>
                  <a:cubicBezTo>
                    <a:pt x="227313" y="18168"/>
                    <a:pt x="227543" y="18249"/>
                    <a:pt x="227773" y="18333"/>
                  </a:cubicBezTo>
                  <a:cubicBezTo>
                    <a:pt x="236688" y="20995"/>
                    <a:pt x="241758" y="30381"/>
                    <a:pt x="239096" y="39297"/>
                  </a:cubicBezTo>
                  <a:cubicBezTo>
                    <a:pt x="238985" y="39669"/>
                    <a:pt x="238860" y="40040"/>
                    <a:pt x="238724" y="40404"/>
                  </a:cubicBezTo>
                  <a:lnTo>
                    <a:pt x="188180" y="185801"/>
                  </a:lnTo>
                  <a:lnTo>
                    <a:pt x="277137" y="217307"/>
                  </a:lnTo>
                  <a:cubicBezTo>
                    <a:pt x="266440" y="223308"/>
                    <a:pt x="256956" y="231250"/>
                    <a:pt x="249169" y="240726"/>
                  </a:cubicBezTo>
                  <a:cubicBezTo>
                    <a:pt x="239366" y="233628"/>
                    <a:pt x="227577" y="229795"/>
                    <a:pt x="215474" y="229775"/>
                  </a:cubicBezTo>
                  <a:cubicBezTo>
                    <a:pt x="191512" y="229780"/>
                    <a:pt x="169908" y="244205"/>
                    <a:pt x="160718" y="266335"/>
                  </a:cubicBezTo>
                  <a:cubicBezTo>
                    <a:pt x="148776" y="262412"/>
                    <a:pt x="136195" y="260812"/>
                    <a:pt x="123652" y="261617"/>
                  </a:cubicBezTo>
                  <a:close/>
                  <a:moveTo>
                    <a:pt x="82880" y="388988"/>
                  </a:moveTo>
                  <a:cubicBezTo>
                    <a:pt x="75007" y="375688"/>
                    <a:pt x="68354" y="361702"/>
                    <a:pt x="63000" y="347205"/>
                  </a:cubicBezTo>
                  <a:lnTo>
                    <a:pt x="18521" y="222867"/>
                  </a:lnTo>
                  <a:cubicBezTo>
                    <a:pt x="14739" y="214366"/>
                    <a:pt x="18563" y="204408"/>
                    <a:pt x="27065" y="200624"/>
                  </a:cubicBezTo>
                  <a:cubicBezTo>
                    <a:pt x="27193" y="200569"/>
                    <a:pt x="27321" y="200513"/>
                    <a:pt x="27450" y="200459"/>
                  </a:cubicBezTo>
                  <a:lnTo>
                    <a:pt x="32168" y="198437"/>
                  </a:lnTo>
                  <a:cubicBezTo>
                    <a:pt x="34311" y="197571"/>
                    <a:pt x="36595" y="197115"/>
                    <a:pt x="38907" y="197090"/>
                  </a:cubicBezTo>
                  <a:cubicBezTo>
                    <a:pt x="45776" y="196943"/>
                    <a:pt x="52200" y="200476"/>
                    <a:pt x="55755" y="206356"/>
                  </a:cubicBezTo>
                  <a:lnTo>
                    <a:pt x="100402" y="286384"/>
                  </a:lnTo>
                  <a:lnTo>
                    <a:pt x="109331" y="281329"/>
                  </a:lnTo>
                  <a:cubicBezTo>
                    <a:pt x="125040" y="276772"/>
                    <a:pt x="141791" y="277303"/>
                    <a:pt x="157180" y="282846"/>
                  </a:cubicBezTo>
                  <a:lnTo>
                    <a:pt x="157180" y="282846"/>
                  </a:lnTo>
                  <a:cubicBezTo>
                    <a:pt x="157180" y="284867"/>
                    <a:pt x="157180" y="286889"/>
                    <a:pt x="157180" y="288911"/>
                  </a:cubicBezTo>
                  <a:cubicBezTo>
                    <a:pt x="157153" y="307649"/>
                    <a:pt x="166033" y="325286"/>
                    <a:pt x="181104" y="336422"/>
                  </a:cubicBezTo>
                  <a:cubicBezTo>
                    <a:pt x="178684" y="344577"/>
                    <a:pt x="177380" y="353021"/>
                    <a:pt x="177229" y="361526"/>
                  </a:cubicBezTo>
                  <a:cubicBezTo>
                    <a:pt x="177298" y="367188"/>
                    <a:pt x="177918" y="372831"/>
                    <a:pt x="179082" y="378374"/>
                  </a:cubicBezTo>
                  <a:cubicBezTo>
                    <a:pt x="163073" y="387192"/>
                    <a:pt x="152058" y="402936"/>
                    <a:pt x="149261" y="420999"/>
                  </a:cubicBezTo>
                  <a:lnTo>
                    <a:pt x="109500" y="407015"/>
                  </a:lnTo>
                  <a:cubicBezTo>
                    <a:pt x="98707" y="403994"/>
                    <a:pt x="89188" y="397550"/>
                    <a:pt x="82375" y="388651"/>
                  </a:cubicBezTo>
                  <a:close/>
                  <a:moveTo>
                    <a:pt x="207218" y="473227"/>
                  </a:moveTo>
                  <a:cubicBezTo>
                    <a:pt x="189871" y="473409"/>
                    <a:pt x="174203" y="462896"/>
                    <a:pt x="167794" y="446776"/>
                  </a:cubicBezTo>
                  <a:cubicBezTo>
                    <a:pt x="165462" y="441471"/>
                    <a:pt x="164311" y="435722"/>
                    <a:pt x="164424" y="429928"/>
                  </a:cubicBezTo>
                  <a:cubicBezTo>
                    <a:pt x="164424" y="429928"/>
                    <a:pt x="164424" y="428075"/>
                    <a:pt x="164424" y="427064"/>
                  </a:cubicBezTo>
                  <a:cubicBezTo>
                    <a:pt x="165444" y="412951"/>
                    <a:pt x="173482" y="400293"/>
                    <a:pt x="185821" y="393368"/>
                  </a:cubicBezTo>
                  <a:lnTo>
                    <a:pt x="196604" y="387303"/>
                  </a:lnTo>
                  <a:lnTo>
                    <a:pt x="194245" y="375004"/>
                  </a:lnTo>
                  <a:cubicBezTo>
                    <a:pt x="193268" y="370349"/>
                    <a:pt x="192759" y="365608"/>
                    <a:pt x="192729" y="360852"/>
                  </a:cubicBezTo>
                  <a:cubicBezTo>
                    <a:pt x="192899" y="353932"/>
                    <a:pt x="194033" y="347072"/>
                    <a:pt x="196098" y="340466"/>
                  </a:cubicBezTo>
                  <a:lnTo>
                    <a:pt x="199299" y="329009"/>
                  </a:lnTo>
                  <a:lnTo>
                    <a:pt x="189865" y="321933"/>
                  </a:lnTo>
                  <a:cubicBezTo>
                    <a:pt x="179965" y="314579"/>
                    <a:pt x="173803" y="303240"/>
                    <a:pt x="173017" y="290933"/>
                  </a:cubicBezTo>
                  <a:cubicBezTo>
                    <a:pt x="173017" y="290933"/>
                    <a:pt x="173017" y="289248"/>
                    <a:pt x="173017" y="288237"/>
                  </a:cubicBezTo>
                  <a:cubicBezTo>
                    <a:pt x="173035" y="282854"/>
                    <a:pt x="174122" y="277527"/>
                    <a:pt x="176218" y="272568"/>
                  </a:cubicBezTo>
                  <a:cubicBezTo>
                    <a:pt x="182612" y="256688"/>
                    <a:pt x="198016" y="246284"/>
                    <a:pt x="215137" y="246286"/>
                  </a:cubicBezTo>
                  <a:cubicBezTo>
                    <a:pt x="223746" y="246341"/>
                    <a:pt x="232139" y="248983"/>
                    <a:pt x="239229" y="253867"/>
                  </a:cubicBezTo>
                  <a:lnTo>
                    <a:pt x="252370" y="263134"/>
                  </a:lnTo>
                  <a:lnTo>
                    <a:pt x="262479" y="250666"/>
                  </a:lnTo>
                  <a:cubicBezTo>
                    <a:pt x="265758" y="246825"/>
                    <a:pt x="269304" y="243223"/>
                    <a:pt x="273093" y="239883"/>
                  </a:cubicBezTo>
                  <a:cubicBezTo>
                    <a:pt x="272293" y="244906"/>
                    <a:pt x="272293" y="250024"/>
                    <a:pt x="273093" y="255047"/>
                  </a:cubicBezTo>
                  <a:lnTo>
                    <a:pt x="314371" y="416787"/>
                  </a:lnTo>
                  <a:cubicBezTo>
                    <a:pt x="301039" y="427869"/>
                    <a:pt x="284196" y="433842"/>
                    <a:pt x="266860" y="433635"/>
                  </a:cubicBezTo>
                  <a:lnTo>
                    <a:pt x="266860" y="433635"/>
                  </a:lnTo>
                  <a:lnTo>
                    <a:pt x="263322" y="433635"/>
                  </a:lnTo>
                  <a:lnTo>
                    <a:pt x="250854" y="433635"/>
                  </a:lnTo>
                  <a:lnTo>
                    <a:pt x="246305" y="445428"/>
                  </a:lnTo>
                  <a:cubicBezTo>
                    <a:pt x="244981" y="448508"/>
                    <a:pt x="243345" y="451445"/>
                    <a:pt x="241419" y="454189"/>
                  </a:cubicBezTo>
                  <a:cubicBezTo>
                    <a:pt x="237765" y="459651"/>
                    <a:pt x="232854" y="464158"/>
                    <a:pt x="227099" y="467331"/>
                  </a:cubicBezTo>
                  <a:cubicBezTo>
                    <a:pt x="220850" y="470754"/>
                    <a:pt x="213839" y="472550"/>
                    <a:pt x="206713" y="472554"/>
                  </a:cubicBezTo>
                  <a:close/>
                  <a:moveTo>
                    <a:pt x="324143" y="455032"/>
                  </a:moveTo>
                  <a:cubicBezTo>
                    <a:pt x="320564" y="458034"/>
                    <a:pt x="316666" y="460634"/>
                    <a:pt x="312518" y="462782"/>
                  </a:cubicBezTo>
                  <a:cubicBezTo>
                    <a:pt x="299241" y="469181"/>
                    <a:pt x="283964" y="470030"/>
                    <a:pt x="270061" y="465140"/>
                  </a:cubicBezTo>
                  <a:lnTo>
                    <a:pt x="258267" y="460928"/>
                  </a:lnTo>
                  <a:cubicBezTo>
                    <a:pt x="259784" y="458204"/>
                    <a:pt x="261133" y="455392"/>
                    <a:pt x="262311" y="452504"/>
                  </a:cubicBezTo>
                  <a:lnTo>
                    <a:pt x="267365" y="452504"/>
                  </a:lnTo>
                  <a:cubicBezTo>
                    <a:pt x="285977" y="452649"/>
                    <a:pt x="304173" y="446997"/>
                    <a:pt x="319425" y="436330"/>
                  </a:cubicBezTo>
                  <a:close/>
                  <a:moveTo>
                    <a:pt x="338295" y="510124"/>
                  </a:moveTo>
                  <a:lnTo>
                    <a:pt x="292637" y="484853"/>
                  </a:lnTo>
                  <a:cubicBezTo>
                    <a:pt x="302094" y="484455"/>
                    <a:pt x="311375" y="482162"/>
                    <a:pt x="319931" y="478113"/>
                  </a:cubicBezTo>
                  <a:cubicBezTo>
                    <a:pt x="322987" y="476611"/>
                    <a:pt x="325917" y="474863"/>
                    <a:pt x="328692" y="472890"/>
                  </a:cubicBezTo>
                  <a:close/>
                  <a:moveTo>
                    <a:pt x="582253" y="577516"/>
                  </a:moveTo>
                  <a:lnTo>
                    <a:pt x="416638" y="619805"/>
                  </a:lnTo>
                  <a:cubicBezTo>
                    <a:pt x="412237" y="620945"/>
                    <a:pt x="407707" y="621511"/>
                    <a:pt x="403160" y="621489"/>
                  </a:cubicBezTo>
                  <a:cubicBezTo>
                    <a:pt x="397420" y="621532"/>
                    <a:pt x="391716" y="620563"/>
                    <a:pt x="386312" y="618625"/>
                  </a:cubicBezTo>
                  <a:cubicBezTo>
                    <a:pt x="372623" y="611815"/>
                    <a:pt x="359495" y="603929"/>
                    <a:pt x="347056" y="595038"/>
                  </a:cubicBezTo>
                  <a:lnTo>
                    <a:pt x="240914" y="516190"/>
                  </a:lnTo>
                  <a:cubicBezTo>
                    <a:pt x="234827" y="511368"/>
                    <a:pt x="233307" y="502755"/>
                    <a:pt x="237376" y="496141"/>
                  </a:cubicBezTo>
                  <a:lnTo>
                    <a:pt x="240240" y="491929"/>
                  </a:lnTo>
                  <a:cubicBezTo>
                    <a:pt x="243453" y="487413"/>
                    <a:pt x="248683" y="484768"/>
                    <a:pt x="254224" y="484853"/>
                  </a:cubicBezTo>
                  <a:cubicBezTo>
                    <a:pt x="256434" y="484783"/>
                    <a:pt x="258631" y="485245"/>
                    <a:pt x="260626" y="486200"/>
                  </a:cubicBezTo>
                  <a:lnTo>
                    <a:pt x="330545" y="524782"/>
                  </a:lnTo>
                  <a:lnTo>
                    <a:pt x="364241" y="543652"/>
                  </a:lnTo>
                  <a:lnTo>
                    <a:pt x="354638" y="505913"/>
                  </a:lnTo>
                  <a:lnTo>
                    <a:pt x="343012" y="460591"/>
                  </a:lnTo>
                  <a:lnTo>
                    <a:pt x="336273" y="438015"/>
                  </a:lnTo>
                  <a:lnTo>
                    <a:pt x="332398" y="423021"/>
                  </a:lnTo>
                  <a:lnTo>
                    <a:pt x="327849" y="402635"/>
                  </a:lnTo>
                  <a:lnTo>
                    <a:pt x="289436" y="252688"/>
                  </a:lnTo>
                  <a:cubicBezTo>
                    <a:pt x="287340" y="244581"/>
                    <a:pt x="292216" y="236308"/>
                    <a:pt x="300323" y="234212"/>
                  </a:cubicBezTo>
                  <a:cubicBezTo>
                    <a:pt x="300401" y="234194"/>
                    <a:pt x="300478" y="234174"/>
                    <a:pt x="300556" y="234155"/>
                  </a:cubicBezTo>
                  <a:cubicBezTo>
                    <a:pt x="302234" y="233931"/>
                    <a:pt x="303932" y="233931"/>
                    <a:pt x="305610" y="234155"/>
                  </a:cubicBezTo>
                  <a:cubicBezTo>
                    <a:pt x="314876" y="234155"/>
                    <a:pt x="318583" y="245106"/>
                    <a:pt x="318751" y="245612"/>
                  </a:cubicBezTo>
                  <a:lnTo>
                    <a:pt x="352447" y="377531"/>
                  </a:lnTo>
                  <a:lnTo>
                    <a:pt x="352447" y="380732"/>
                  </a:lnTo>
                  <a:lnTo>
                    <a:pt x="354638" y="389493"/>
                  </a:lnTo>
                  <a:lnTo>
                    <a:pt x="355817" y="394379"/>
                  </a:lnTo>
                  <a:lnTo>
                    <a:pt x="356828" y="397749"/>
                  </a:lnTo>
                  <a:lnTo>
                    <a:pt x="371317" y="393368"/>
                  </a:lnTo>
                  <a:lnTo>
                    <a:pt x="373507" y="393368"/>
                  </a:lnTo>
                  <a:lnTo>
                    <a:pt x="385301" y="389999"/>
                  </a:lnTo>
                  <a:lnTo>
                    <a:pt x="400801" y="385281"/>
                  </a:lnTo>
                  <a:lnTo>
                    <a:pt x="396926" y="369613"/>
                  </a:lnTo>
                  <a:lnTo>
                    <a:pt x="396926" y="367759"/>
                  </a:lnTo>
                  <a:lnTo>
                    <a:pt x="391366" y="346362"/>
                  </a:lnTo>
                  <a:lnTo>
                    <a:pt x="390187" y="341813"/>
                  </a:lnTo>
                  <a:lnTo>
                    <a:pt x="382437" y="311150"/>
                  </a:lnTo>
                  <a:lnTo>
                    <a:pt x="369969" y="256226"/>
                  </a:lnTo>
                  <a:lnTo>
                    <a:pt x="363904" y="232133"/>
                  </a:lnTo>
                  <a:lnTo>
                    <a:pt x="360703" y="219666"/>
                  </a:lnTo>
                  <a:lnTo>
                    <a:pt x="358344" y="210399"/>
                  </a:lnTo>
                  <a:lnTo>
                    <a:pt x="358344" y="210399"/>
                  </a:lnTo>
                  <a:lnTo>
                    <a:pt x="358344" y="210399"/>
                  </a:lnTo>
                  <a:cubicBezTo>
                    <a:pt x="355985" y="201639"/>
                    <a:pt x="359692" y="197764"/>
                    <a:pt x="363398" y="195910"/>
                  </a:cubicBezTo>
                  <a:cubicBezTo>
                    <a:pt x="364859" y="195253"/>
                    <a:pt x="366384" y="194744"/>
                    <a:pt x="367947" y="194394"/>
                  </a:cubicBezTo>
                  <a:lnTo>
                    <a:pt x="369969" y="194394"/>
                  </a:lnTo>
                  <a:lnTo>
                    <a:pt x="373676" y="194394"/>
                  </a:lnTo>
                  <a:cubicBezTo>
                    <a:pt x="378712" y="194510"/>
                    <a:pt x="383343" y="197176"/>
                    <a:pt x="385975" y="201470"/>
                  </a:cubicBezTo>
                  <a:cubicBezTo>
                    <a:pt x="386723" y="202606"/>
                    <a:pt x="387398" y="203787"/>
                    <a:pt x="387996" y="205008"/>
                  </a:cubicBezTo>
                  <a:lnTo>
                    <a:pt x="396083" y="236682"/>
                  </a:lnTo>
                  <a:lnTo>
                    <a:pt x="402149" y="260269"/>
                  </a:lnTo>
                  <a:lnTo>
                    <a:pt x="409730" y="290259"/>
                  </a:lnTo>
                  <a:lnTo>
                    <a:pt x="419165" y="327156"/>
                  </a:lnTo>
                  <a:lnTo>
                    <a:pt x="428095" y="360852"/>
                  </a:lnTo>
                  <a:lnTo>
                    <a:pt x="432307" y="377700"/>
                  </a:lnTo>
                  <a:lnTo>
                    <a:pt x="449155" y="372982"/>
                  </a:lnTo>
                  <a:lnTo>
                    <a:pt x="459937" y="370118"/>
                  </a:lnTo>
                  <a:lnTo>
                    <a:pt x="475943" y="365569"/>
                  </a:lnTo>
                  <a:lnTo>
                    <a:pt x="471731" y="348721"/>
                  </a:lnTo>
                  <a:lnTo>
                    <a:pt x="437024" y="212421"/>
                  </a:lnTo>
                  <a:lnTo>
                    <a:pt x="436013" y="208715"/>
                  </a:lnTo>
                  <a:cubicBezTo>
                    <a:pt x="436013" y="205851"/>
                    <a:pt x="436013" y="195236"/>
                    <a:pt x="444100" y="191867"/>
                  </a:cubicBezTo>
                  <a:lnTo>
                    <a:pt x="445448" y="191867"/>
                  </a:lnTo>
                  <a:cubicBezTo>
                    <a:pt x="447295" y="191639"/>
                    <a:pt x="449161" y="191639"/>
                    <a:pt x="451008" y="191867"/>
                  </a:cubicBezTo>
                  <a:cubicBezTo>
                    <a:pt x="457083" y="192226"/>
                    <a:pt x="462493" y="195831"/>
                    <a:pt x="465160" y="201302"/>
                  </a:cubicBezTo>
                  <a:lnTo>
                    <a:pt x="501215" y="342656"/>
                  </a:lnTo>
                  <a:lnTo>
                    <a:pt x="505595" y="359504"/>
                  </a:lnTo>
                  <a:lnTo>
                    <a:pt x="522443" y="354281"/>
                  </a:lnTo>
                  <a:lnTo>
                    <a:pt x="532720" y="351248"/>
                  </a:lnTo>
                  <a:lnTo>
                    <a:pt x="548052" y="346531"/>
                  </a:lnTo>
                  <a:lnTo>
                    <a:pt x="544177" y="330862"/>
                  </a:lnTo>
                  <a:lnTo>
                    <a:pt x="522612" y="251003"/>
                  </a:lnTo>
                  <a:cubicBezTo>
                    <a:pt x="520229" y="244345"/>
                    <a:pt x="523695" y="237016"/>
                    <a:pt x="530353" y="234634"/>
                  </a:cubicBezTo>
                  <a:cubicBezTo>
                    <a:pt x="530906" y="234435"/>
                    <a:pt x="531472" y="234275"/>
                    <a:pt x="532046" y="234155"/>
                  </a:cubicBezTo>
                  <a:cubicBezTo>
                    <a:pt x="534014" y="233569"/>
                    <a:pt x="536060" y="233284"/>
                    <a:pt x="538112" y="233313"/>
                  </a:cubicBezTo>
                  <a:cubicBezTo>
                    <a:pt x="543065" y="233257"/>
                    <a:pt x="547703" y="235735"/>
                    <a:pt x="550411" y="239883"/>
                  </a:cubicBezTo>
                  <a:lnTo>
                    <a:pt x="620161" y="511978"/>
                  </a:lnTo>
                  <a:cubicBezTo>
                    <a:pt x="621172" y="516695"/>
                    <a:pt x="629596" y="564880"/>
                    <a:pt x="581748" y="577011"/>
                  </a:cubicBezTo>
                  <a:close/>
                </a:path>
              </a:pathLst>
            </a:custGeom>
            <a:solidFill>
              <a:srgbClr val="010102"/>
            </a:solidFill>
            <a:ln w="16794" cap="flat">
              <a:noFill/>
              <a:prstDash val="solid"/>
              <a:miter/>
            </a:ln>
          </p:spPr>
          <p:txBody>
            <a:bodyPr rtlCol="0" anchor="ctr"/>
            <a:lstStyle/>
            <a:p>
              <a:endParaRPr lang="en-GB"/>
            </a:p>
          </p:txBody>
        </p:sp>
      </p:grpSp>
      <p:pic>
        <p:nvPicPr>
          <p:cNvPr id="113" name="Graphic 112">
            <a:extLst>
              <a:ext uri="{FF2B5EF4-FFF2-40B4-BE49-F238E27FC236}">
                <a16:creationId xmlns:a16="http://schemas.microsoft.com/office/drawing/2014/main" id="{81877F78-C792-47D4-9582-C22F3E2ED1F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724339" y="2761710"/>
            <a:ext cx="605426" cy="423798"/>
          </a:xfrm>
          <a:prstGeom prst="rect">
            <a:avLst/>
          </a:prstGeom>
        </p:spPr>
      </p:pic>
      <p:pic>
        <p:nvPicPr>
          <p:cNvPr id="124" name="Graphic 123">
            <a:extLst>
              <a:ext uri="{FF2B5EF4-FFF2-40B4-BE49-F238E27FC236}">
                <a16:creationId xmlns:a16="http://schemas.microsoft.com/office/drawing/2014/main" id="{D19AADAA-CA34-4B39-8214-C8817784F43F}"/>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3028462" y="2703609"/>
            <a:ext cx="326250" cy="540000"/>
          </a:xfrm>
          <a:prstGeom prst="rect">
            <a:avLst/>
          </a:prstGeom>
        </p:spPr>
      </p:pic>
      <p:pic>
        <p:nvPicPr>
          <p:cNvPr id="135" name="Graphic 134">
            <a:extLst>
              <a:ext uri="{FF2B5EF4-FFF2-40B4-BE49-F238E27FC236}">
                <a16:creationId xmlns:a16="http://schemas.microsoft.com/office/drawing/2014/main" id="{C856E25D-4DAD-4918-94BB-2057FC530833}"/>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4053409" y="2703609"/>
            <a:ext cx="399600" cy="540000"/>
          </a:xfrm>
          <a:prstGeom prst="rect">
            <a:avLst/>
          </a:prstGeom>
        </p:spPr>
      </p:pic>
      <p:pic>
        <p:nvPicPr>
          <p:cNvPr id="138" name="Graphic 137">
            <a:extLst>
              <a:ext uri="{FF2B5EF4-FFF2-40B4-BE49-F238E27FC236}">
                <a16:creationId xmlns:a16="http://schemas.microsoft.com/office/drawing/2014/main" id="{CAE115E7-F500-424A-AA45-AB22542FA95B}"/>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151706" y="2703609"/>
            <a:ext cx="540000" cy="540000"/>
          </a:xfrm>
          <a:prstGeom prst="rect">
            <a:avLst/>
          </a:prstGeom>
        </p:spPr>
      </p:pic>
      <p:pic>
        <p:nvPicPr>
          <p:cNvPr id="140" name="Graphic 139">
            <a:extLst>
              <a:ext uri="{FF2B5EF4-FFF2-40B4-BE49-F238E27FC236}">
                <a16:creationId xmlns:a16="http://schemas.microsoft.com/office/drawing/2014/main" id="{EA167C78-1C65-44FC-918F-40E89AFA2FC6}"/>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6390403" y="2703609"/>
            <a:ext cx="540000" cy="540000"/>
          </a:xfrm>
          <a:prstGeom prst="rect">
            <a:avLst/>
          </a:prstGeom>
        </p:spPr>
      </p:pic>
      <p:pic>
        <p:nvPicPr>
          <p:cNvPr id="142" name="Graphic 141">
            <a:extLst>
              <a:ext uri="{FF2B5EF4-FFF2-40B4-BE49-F238E27FC236}">
                <a16:creationId xmlns:a16="http://schemas.microsoft.com/office/drawing/2014/main" id="{2897CF76-E742-451D-A99C-C78E32AB266A}"/>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7629100" y="2703609"/>
            <a:ext cx="551021" cy="540000"/>
          </a:xfrm>
          <a:prstGeom prst="rect">
            <a:avLst/>
          </a:prstGeom>
        </p:spPr>
      </p:pic>
      <p:pic>
        <p:nvPicPr>
          <p:cNvPr id="144" name="Graphic 143">
            <a:extLst>
              <a:ext uri="{FF2B5EF4-FFF2-40B4-BE49-F238E27FC236}">
                <a16:creationId xmlns:a16="http://schemas.microsoft.com/office/drawing/2014/main" id="{F8144557-4F6E-44B2-9965-14681E098F99}"/>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8878818" y="2703609"/>
            <a:ext cx="248400" cy="540000"/>
          </a:xfrm>
          <a:prstGeom prst="rect">
            <a:avLst/>
          </a:prstGeom>
        </p:spPr>
      </p:pic>
      <p:pic>
        <p:nvPicPr>
          <p:cNvPr id="146" name="Graphic 145">
            <a:extLst>
              <a:ext uri="{FF2B5EF4-FFF2-40B4-BE49-F238E27FC236}">
                <a16:creationId xmlns:a16="http://schemas.microsoft.com/office/drawing/2014/main" id="{468045EF-9E8C-45D0-BF75-C1B49054D3B3}"/>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9825915" y="2703609"/>
            <a:ext cx="671708" cy="540000"/>
          </a:xfrm>
          <a:prstGeom prst="rect">
            <a:avLst/>
          </a:prstGeom>
        </p:spPr>
      </p:pic>
      <p:pic>
        <p:nvPicPr>
          <p:cNvPr id="148" name="Graphic 147">
            <a:extLst>
              <a:ext uri="{FF2B5EF4-FFF2-40B4-BE49-F238E27FC236}">
                <a16:creationId xmlns:a16="http://schemas.microsoft.com/office/drawing/2014/main" id="{9BBE8633-C4CE-4A78-9C79-36B8DC3B43BF}"/>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1196321" y="2703609"/>
            <a:ext cx="399131" cy="540000"/>
          </a:xfrm>
          <a:prstGeom prst="rect">
            <a:avLst/>
          </a:prstGeom>
        </p:spPr>
      </p:pic>
      <p:pic>
        <p:nvPicPr>
          <p:cNvPr id="152" name="Graphic 151">
            <a:extLst>
              <a:ext uri="{FF2B5EF4-FFF2-40B4-BE49-F238E27FC236}">
                <a16:creationId xmlns:a16="http://schemas.microsoft.com/office/drawing/2014/main" id="{06D049FF-7811-4E4C-B33A-716CFCD02415}"/>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546411" y="3921535"/>
            <a:ext cx="627656" cy="550800"/>
          </a:xfrm>
          <a:prstGeom prst="rect">
            <a:avLst/>
          </a:prstGeom>
        </p:spPr>
      </p:pic>
      <p:pic>
        <p:nvPicPr>
          <p:cNvPr id="154" name="Graphic 153">
            <a:extLst>
              <a:ext uri="{FF2B5EF4-FFF2-40B4-BE49-F238E27FC236}">
                <a16:creationId xmlns:a16="http://schemas.microsoft.com/office/drawing/2014/main" id="{5FD6CCA4-4797-4687-B29C-B56EC7A9E9CC}"/>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1827927" y="3921535"/>
            <a:ext cx="634255" cy="550800"/>
          </a:xfrm>
          <a:prstGeom prst="rect">
            <a:avLst/>
          </a:prstGeom>
        </p:spPr>
      </p:pic>
      <p:pic>
        <p:nvPicPr>
          <p:cNvPr id="156" name="Graphic 155">
            <a:extLst>
              <a:ext uri="{FF2B5EF4-FFF2-40B4-BE49-F238E27FC236}">
                <a16:creationId xmlns:a16="http://schemas.microsoft.com/office/drawing/2014/main" id="{255DA9EE-5FA0-477B-84C4-81732DB7F09D}"/>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3116042" y="3921535"/>
            <a:ext cx="179853" cy="550800"/>
          </a:xfrm>
          <a:prstGeom prst="rect">
            <a:avLst/>
          </a:prstGeom>
        </p:spPr>
      </p:pic>
      <p:pic>
        <p:nvPicPr>
          <p:cNvPr id="209" name="Graphic 208">
            <a:extLst>
              <a:ext uri="{FF2B5EF4-FFF2-40B4-BE49-F238E27FC236}">
                <a16:creationId xmlns:a16="http://schemas.microsoft.com/office/drawing/2014/main" id="{9EE6FF74-D0D5-44EC-B0E6-7CF88AB0D242}"/>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3949755" y="3963295"/>
            <a:ext cx="565656" cy="467281"/>
          </a:xfrm>
          <a:prstGeom prst="rect">
            <a:avLst/>
          </a:prstGeom>
        </p:spPr>
      </p:pic>
      <p:pic>
        <p:nvPicPr>
          <p:cNvPr id="512" name="Graphic 511">
            <a:extLst>
              <a:ext uri="{FF2B5EF4-FFF2-40B4-BE49-F238E27FC236}">
                <a16:creationId xmlns:a16="http://schemas.microsoft.com/office/drawing/2014/main" id="{3F5B01C1-BCC6-4A0A-B216-9588842B158C}"/>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5169271" y="3921535"/>
            <a:ext cx="341496" cy="550800"/>
          </a:xfrm>
          <a:prstGeom prst="rect">
            <a:avLst/>
          </a:prstGeom>
        </p:spPr>
      </p:pic>
      <p:pic>
        <p:nvPicPr>
          <p:cNvPr id="520" name="Graphic 519">
            <a:extLst>
              <a:ext uri="{FF2B5EF4-FFF2-40B4-BE49-F238E27FC236}">
                <a16:creationId xmlns:a16="http://schemas.microsoft.com/office/drawing/2014/main" id="{94AE68ED-9650-403A-8935-98F4CC81DF57}"/>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6164627" y="3921535"/>
            <a:ext cx="269780" cy="550800"/>
          </a:xfrm>
          <a:prstGeom prst="rect">
            <a:avLst/>
          </a:prstGeom>
        </p:spPr>
      </p:pic>
      <p:pic>
        <p:nvPicPr>
          <p:cNvPr id="522" name="Graphic 521">
            <a:extLst>
              <a:ext uri="{FF2B5EF4-FFF2-40B4-BE49-F238E27FC236}">
                <a16:creationId xmlns:a16="http://schemas.microsoft.com/office/drawing/2014/main" id="{D22DDDBB-4653-4D7A-8299-D2CA2956CE23}"/>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7088267" y="3958640"/>
            <a:ext cx="897764" cy="476591"/>
          </a:xfrm>
          <a:prstGeom prst="rect">
            <a:avLst/>
          </a:prstGeom>
        </p:spPr>
      </p:pic>
      <p:pic>
        <p:nvPicPr>
          <p:cNvPr id="524" name="Graphic 523">
            <a:extLst>
              <a:ext uri="{FF2B5EF4-FFF2-40B4-BE49-F238E27FC236}">
                <a16:creationId xmlns:a16="http://schemas.microsoft.com/office/drawing/2014/main" id="{F9F4708A-DFD5-45FF-AF58-9E538ABDDC25}"/>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8639891" y="3921535"/>
            <a:ext cx="692031" cy="550800"/>
          </a:xfrm>
          <a:prstGeom prst="rect">
            <a:avLst/>
          </a:prstGeom>
        </p:spPr>
      </p:pic>
      <p:pic>
        <p:nvPicPr>
          <p:cNvPr id="526" name="Graphic 525">
            <a:extLst>
              <a:ext uri="{FF2B5EF4-FFF2-40B4-BE49-F238E27FC236}">
                <a16:creationId xmlns:a16="http://schemas.microsoft.com/office/drawing/2014/main" id="{A1CBEAEF-3104-4554-A650-FC06E812C153}"/>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9985782" y="3921535"/>
            <a:ext cx="627656" cy="550800"/>
          </a:xfrm>
          <a:prstGeom prst="rect">
            <a:avLst/>
          </a:prstGeom>
        </p:spPr>
      </p:pic>
      <p:pic>
        <p:nvPicPr>
          <p:cNvPr id="528" name="Graphic 527">
            <a:extLst>
              <a:ext uri="{FF2B5EF4-FFF2-40B4-BE49-F238E27FC236}">
                <a16:creationId xmlns:a16="http://schemas.microsoft.com/office/drawing/2014/main" id="{0CBD084B-3BA5-463A-ACDE-95917A2894B6}"/>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11267297" y="3921535"/>
            <a:ext cx="371790" cy="550800"/>
          </a:xfrm>
          <a:prstGeom prst="rect">
            <a:avLst/>
          </a:prstGeom>
        </p:spPr>
      </p:pic>
      <p:pic>
        <p:nvPicPr>
          <p:cNvPr id="531" name="Graphic 530">
            <a:extLst>
              <a:ext uri="{FF2B5EF4-FFF2-40B4-BE49-F238E27FC236}">
                <a16:creationId xmlns:a16="http://schemas.microsoft.com/office/drawing/2014/main" id="{63E19831-E5E7-4DB4-8CC7-20F9FD1EFDEA}"/>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477057" y="5265749"/>
            <a:ext cx="807054" cy="318574"/>
          </a:xfrm>
          <a:prstGeom prst="rect">
            <a:avLst/>
          </a:prstGeom>
        </p:spPr>
      </p:pic>
      <p:pic>
        <p:nvPicPr>
          <p:cNvPr id="533" name="Graphic 532">
            <a:extLst>
              <a:ext uri="{FF2B5EF4-FFF2-40B4-BE49-F238E27FC236}">
                <a16:creationId xmlns:a16="http://schemas.microsoft.com/office/drawing/2014/main" id="{A956F364-36B9-4333-81DD-370074FF8BD8}"/>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1931425" y="5155036"/>
            <a:ext cx="564545" cy="540000"/>
          </a:xfrm>
          <a:prstGeom prst="rect">
            <a:avLst/>
          </a:prstGeom>
        </p:spPr>
      </p:pic>
      <p:pic>
        <p:nvPicPr>
          <p:cNvPr id="535" name="Graphic 534">
            <a:extLst>
              <a:ext uri="{FF2B5EF4-FFF2-40B4-BE49-F238E27FC236}">
                <a16:creationId xmlns:a16="http://schemas.microsoft.com/office/drawing/2014/main" id="{E72ADA37-D581-4292-AAE9-6FB225D4519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3143284" y="5155036"/>
            <a:ext cx="396000" cy="540000"/>
          </a:xfrm>
          <a:prstGeom prst="rect">
            <a:avLst/>
          </a:prstGeom>
        </p:spPr>
      </p:pic>
      <p:pic>
        <p:nvPicPr>
          <p:cNvPr id="537" name="Graphic 536">
            <a:extLst>
              <a:ext uri="{FF2B5EF4-FFF2-40B4-BE49-F238E27FC236}">
                <a16:creationId xmlns:a16="http://schemas.microsoft.com/office/drawing/2014/main" id="{C78218B6-30AC-465A-807C-CDABEA57DF9E}"/>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4186598" y="5155036"/>
            <a:ext cx="432000" cy="540000"/>
          </a:xfrm>
          <a:prstGeom prst="rect">
            <a:avLst/>
          </a:prstGeom>
        </p:spPr>
      </p:pic>
      <p:pic>
        <p:nvPicPr>
          <p:cNvPr id="539" name="Graphic 538">
            <a:extLst>
              <a:ext uri="{FF2B5EF4-FFF2-40B4-BE49-F238E27FC236}">
                <a16:creationId xmlns:a16="http://schemas.microsoft.com/office/drawing/2014/main" id="{E1B411DD-254F-49AB-BBA8-4E940A59FB0B}"/>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5265912" y="5155036"/>
            <a:ext cx="540000" cy="540000"/>
          </a:xfrm>
          <a:prstGeom prst="rect">
            <a:avLst/>
          </a:prstGeom>
        </p:spPr>
      </p:pic>
      <p:pic>
        <p:nvPicPr>
          <p:cNvPr id="541" name="Graphic 540">
            <a:extLst>
              <a:ext uri="{FF2B5EF4-FFF2-40B4-BE49-F238E27FC236}">
                <a16:creationId xmlns:a16="http://schemas.microsoft.com/office/drawing/2014/main" id="{76B6A4EB-57F3-4BB0-82BC-187FDC5B8D85}"/>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6453226" y="5155036"/>
            <a:ext cx="540000" cy="540000"/>
          </a:xfrm>
          <a:prstGeom prst="rect">
            <a:avLst/>
          </a:prstGeom>
        </p:spPr>
      </p:pic>
      <p:pic>
        <p:nvPicPr>
          <p:cNvPr id="543" name="Graphic 542">
            <a:extLst>
              <a:ext uri="{FF2B5EF4-FFF2-40B4-BE49-F238E27FC236}">
                <a16:creationId xmlns:a16="http://schemas.microsoft.com/office/drawing/2014/main" id="{5233D73C-7D22-4F08-AAA0-FFB2FF7779D6}"/>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7640540" y="5155036"/>
            <a:ext cx="490909" cy="540000"/>
          </a:xfrm>
          <a:prstGeom prst="rect">
            <a:avLst/>
          </a:prstGeom>
        </p:spPr>
      </p:pic>
      <p:pic>
        <p:nvPicPr>
          <p:cNvPr id="545" name="Graphic 544">
            <a:extLst>
              <a:ext uri="{FF2B5EF4-FFF2-40B4-BE49-F238E27FC236}">
                <a16:creationId xmlns:a16="http://schemas.microsoft.com/office/drawing/2014/main" id="{5470FEDC-8FE4-4E95-98A7-CE5571C90993}"/>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8778763" y="5155036"/>
            <a:ext cx="540000" cy="540000"/>
          </a:xfrm>
          <a:prstGeom prst="rect">
            <a:avLst/>
          </a:prstGeom>
        </p:spPr>
      </p:pic>
      <p:pic>
        <p:nvPicPr>
          <p:cNvPr id="547" name="Graphic 546">
            <a:extLst>
              <a:ext uri="{FF2B5EF4-FFF2-40B4-BE49-F238E27FC236}">
                <a16:creationId xmlns:a16="http://schemas.microsoft.com/office/drawing/2014/main" id="{974D21B0-9232-45BB-AB6F-C218904C20D9}"/>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9966077" y="5155036"/>
            <a:ext cx="540000" cy="540000"/>
          </a:xfrm>
          <a:prstGeom prst="rect">
            <a:avLst/>
          </a:prstGeom>
        </p:spPr>
      </p:pic>
      <p:grpSp>
        <p:nvGrpSpPr>
          <p:cNvPr id="596" name="Graphic 64">
            <a:extLst>
              <a:ext uri="{FF2B5EF4-FFF2-40B4-BE49-F238E27FC236}">
                <a16:creationId xmlns:a16="http://schemas.microsoft.com/office/drawing/2014/main" id="{23A4F209-3C4C-4252-8BB4-F8647984F9F3}"/>
              </a:ext>
            </a:extLst>
          </p:cNvPr>
          <p:cNvGrpSpPr/>
          <p:nvPr/>
        </p:nvGrpSpPr>
        <p:grpSpPr>
          <a:xfrm>
            <a:off x="11153391" y="5155036"/>
            <a:ext cx="511126" cy="540000"/>
            <a:chOff x="11203199" y="5768922"/>
            <a:chExt cx="388201" cy="433872"/>
          </a:xfrm>
        </p:grpSpPr>
        <p:sp>
          <p:nvSpPr>
            <p:cNvPr id="597" name="Vrije vorm: vorm 596">
              <a:extLst>
                <a:ext uri="{FF2B5EF4-FFF2-40B4-BE49-F238E27FC236}">
                  <a16:creationId xmlns:a16="http://schemas.microsoft.com/office/drawing/2014/main" id="{52118F7C-9A49-4C20-96C5-F56842B54F0A}"/>
                </a:ext>
              </a:extLst>
            </p:cNvPr>
            <p:cNvSpPr/>
            <p:nvPr/>
          </p:nvSpPr>
          <p:spPr>
            <a:xfrm>
              <a:off x="11227632" y="5768922"/>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endParaRPr lang="nl-BE"/>
            </a:p>
          </p:txBody>
        </p:sp>
        <p:sp>
          <p:nvSpPr>
            <p:cNvPr id="598" name="Vrije vorm: vorm 597">
              <a:extLst>
                <a:ext uri="{FF2B5EF4-FFF2-40B4-BE49-F238E27FC236}">
                  <a16:creationId xmlns:a16="http://schemas.microsoft.com/office/drawing/2014/main" id="{6864FD41-8A89-4021-B8D7-5C8F743CBBE0}"/>
                </a:ext>
              </a:extLst>
            </p:cNvPr>
            <p:cNvSpPr/>
            <p:nvPr/>
          </p:nvSpPr>
          <p:spPr>
            <a:xfrm>
              <a:off x="11203199" y="5769378"/>
              <a:ext cx="327573" cy="433186"/>
            </a:xfrm>
            <a:custGeom>
              <a:avLst/>
              <a:gdLst>
                <a:gd name="connsiteX0" fmla="*/ 327573 w 327573"/>
                <a:gd name="connsiteY0" fmla="*/ 349610 h 433186"/>
                <a:gd name="connsiteX1" fmla="*/ 320837 w 327573"/>
                <a:gd name="connsiteY1" fmla="*/ 340361 h 433186"/>
                <a:gd name="connsiteX2" fmla="*/ 206660 w 327573"/>
                <a:gd name="connsiteY2" fmla="*/ 377126 h 433186"/>
                <a:gd name="connsiteX3" fmla="*/ 11418 w 327573"/>
                <a:gd name="connsiteY3" fmla="*/ 181770 h 433186"/>
                <a:gd name="connsiteX4" fmla="*/ 113606 w 327573"/>
                <a:gd name="connsiteY4" fmla="*/ 10048 h 433186"/>
                <a:gd name="connsiteX5" fmla="*/ 108240 w 327573"/>
                <a:gd name="connsiteY5" fmla="*/ 0 h 433186"/>
                <a:gd name="connsiteX6" fmla="*/ 0 w 327573"/>
                <a:gd name="connsiteY6" fmla="*/ 181770 h 433186"/>
                <a:gd name="connsiteX7" fmla="*/ 201979 w 327573"/>
                <a:gd name="connsiteY7" fmla="*/ 388315 h 433186"/>
                <a:gd name="connsiteX8" fmla="*/ 201979 w 327573"/>
                <a:gd name="connsiteY8" fmla="*/ 421769 h 433186"/>
                <a:gd name="connsiteX9" fmla="*/ 151170 w 327573"/>
                <a:gd name="connsiteY9" fmla="*/ 421769 h 433186"/>
                <a:gd name="connsiteX10" fmla="*/ 151170 w 327573"/>
                <a:gd name="connsiteY10" fmla="*/ 433187 h 433186"/>
                <a:gd name="connsiteX11" fmla="*/ 264205 w 327573"/>
                <a:gd name="connsiteY11" fmla="*/ 433187 h 433186"/>
                <a:gd name="connsiteX12" fmla="*/ 264205 w 327573"/>
                <a:gd name="connsiteY12" fmla="*/ 421769 h 433186"/>
                <a:gd name="connsiteX13" fmla="*/ 213396 w 327573"/>
                <a:gd name="connsiteY13" fmla="*/ 421769 h 433186"/>
                <a:gd name="connsiteX14" fmla="*/ 213396 w 327573"/>
                <a:gd name="connsiteY14" fmla="*/ 388315 h 433186"/>
                <a:gd name="connsiteX15" fmla="*/ 327573 w 327573"/>
                <a:gd name="connsiteY15" fmla="*/ 349610 h 43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573" h="433186">
                  <a:moveTo>
                    <a:pt x="327573" y="349610"/>
                  </a:moveTo>
                  <a:lnTo>
                    <a:pt x="320837" y="340361"/>
                  </a:lnTo>
                  <a:cubicBezTo>
                    <a:pt x="287497" y="364452"/>
                    <a:pt x="247992" y="377126"/>
                    <a:pt x="206660" y="377126"/>
                  </a:cubicBezTo>
                  <a:cubicBezTo>
                    <a:pt x="99105" y="377126"/>
                    <a:pt x="11418" y="289552"/>
                    <a:pt x="11418" y="181770"/>
                  </a:cubicBezTo>
                  <a:cubicBezTo>
                    <a:pt x="11418" y="110066"/>
                    <a:pt x="50580" y="44301"/>
                    <a:pt x="113606" y="10048"/>
                  </a:cubicBezTo>
                  <a:lnTo>
                    <a:pt x="108240" y="0"/>
                  </a:lnTo>
                  <a:cubicBezTo>
                    <a:pt x="41446" y="36194"/>
                    <a:pt x="0" y="105956"/>
                    <a:pt x="0" y="181770"/>
                  </a:cubicBezTo>
                  <a:cubicBezTo>
                    <a:pt x="0" y="294120"/>
                    <a:pt x="90200" y="385689"/>
                    <a:pt x="201979" y="388315"/>
                  </a:cubicBezTo>
                  <a:lnTo>
                    <a:pt x="201979" y="421769"/>
                  </a:lnTo>
                  <a:lnTo>
                    <a:pt x="151170" y="421769"/>
                  </a:lnTo>
                  <a:lnTo>
                    <a:pt x="151170" y="433187"/>
                  </a:lnTo>
                  <a:lnTo>
                    <a:pt x="264205" y="433187"/>
                  </a:lnTo>
                  <a:lnTo>
                    <a:pt x="264205" y="421769"/>
                  </a:lnTo>
                  <a:lnTo>
                    <a:pt x="213396" y="421769"/>
                  </a:lnTo>
                  <a:lnTo>
                    <a:pt x="213396" y="388315"/>
                  </a:lnTo>
                  <a:cubicBezTo>
                    <a:pt x="254728" y="387059"/>
                    <a:pt x="294119" y="373815"/>
                    <a:pt x="327573" y="349610"/>
                  </a:cubicBezTo>
                  <a:close/>
                </a:path>
              </a:pathLst>
            </a:custGeom>
            <a:solidFill>
              <a:srgbClr val="000000"/>
            </a:solidFill>
            <a:ln w="11206" cap="flat">
              <a:noFill/>
              <a:prstDash val="solid"/>
              <a:miter/>
            </a:ln>
          </p:spPr>
          <p:txBody>
            <a:bodyPr rtlCol="0" anchor="ctr"/>
            <a:lstStyle/>
            <a:p>
              <a:endParaRPr lang="nl-BE"/>
            </a:p>
          </p:txBody>
        </p:sp>
      </p:grpSp>
      <p:sp>
        <p:nvSpPr>
          <p:cNvPr id="123" name="Tekstvak 122">
            <a:extLst>
              <a:ext uri="{FF2B5EF4-FFF2-40B4-BE49-F238E27FC236}">
                <a16:creationId xmlns:a16="http://schemas.microsoft.com/office/drawing/2014/main" id="{57E6DF4E-E40A-4BC0-827B-C58D3758AB48}"/>
              </a:ext>
            </a:extLst>
          </p:cNvPr>
          <p:cNvSpPr txBox="1"/>
          <p:nvPr/>
        </p:nvSpPr>
        <p:spPr>
          <a:xfrm>
            <a:off x="2093655" y="6272098"/>
            <a:ext cx="8554461" cy="369332"/>
          </a:xfrm>
          <a:prstGeom prst="rect">
            <a:avLst/>
          </a:prstGeom>
          <a:noFill/>
        </p:spPr>
        <p:txBody>
          <a:bodyPr wrap="square" rtlCol="0">
            <a:spAutoFit/>
          </a:bodyPr>
          <a:lstStyle/>
          <a:p>
            <a:r>
              <a:rPr lang="nl-BE"/>
              <a:t>Jouw icoon niet gevonden? Bezoek de </a:t>
            </a:r>
            <a:r>
              <a:rPr lang="nl-BE">
                <a:highlight>
                  <a:srgbClr val="000000"/>
                </a:highlight>
                <a:hlinkClick r:id="rId98"/>
              </a:rPr>
              <a:t>iconenbibliotheek</a:t>
            </a:r>
            <a:r>
              <a:rPr lang="nl-BE">
                <a:hlinkClick r:id="rId98"/>
              </a:rPr>
              <a:t> </a:t>
            </a:r>
            <a:r>
              <a:rPr lang="nl-BE"/>
              <a:t>van de Vlaamse overheid</a:t>
            </a:r>
          </a:p>
        </p:txBody>
      </p:sp>
    </p:spTree>
    <p:extLst>
      <p:ext uri="{BB962C8B-B14F-4D97-AF65-F5344CB8AC3E}">
        <p14:creationId xmlns:p14="http://schemas.microsoft.com/office/powerpoint/2010/main" val="3675114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06E44F-980C-47BB-8118-9AE85D7BB2CF}"/>
              </a:ext>
            </a:extLst>
          </p:cNvPr>
          <p:cNvSpPr>
            <a:spLocks noGrp="1"/>
          </p:cNvSpPr>
          <p:nvPr>
            <p:ph type="body" sz="quarter" idx="21"/>
          </p:nvPr>
        </p:nvSpPr>
        <p:spPr/>
        <p:txBody>
          <a:bodyPr/>
          <a:lstStyle/>
          <a:p>
            <a:endParaRPr lang="en-US"/>
          </a:p>
        </p:txBody>
      </p:sp>
      <p:pic>
        <p:nvPicPr>
          <p:cNvPr id="42" name="Tijdelijke aanduiding voor afbeelding 41" descr="Afbeelding met persoon, laptop, mensen, vrouw&#10;&#10;Automatisch gegenereerde beschrijving">
            <a:extLst>
              <a:ext uri="{FF2B5EF4-FFF2-40B4-BE49-F238E27FC236}">
                <a16:creationId xmlns:a16="http://schemas.microsoft.com/office/drawing/2014/main" id="{4DB1D656-3066-4CFB-BC7F-3BD9600C32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214" b="27214"/>
          <a:stretch>
            <a:fillRect/>
          </a:stretch>
        </p:blipFill>
        <p:spPr>
          <a:xfrm>
            <a:off x="0" y="2693602"/>
            <a:ext cx="12192000" cy="4167187"/>
          </a:xfrm>
        </p:spPr>
      </p:pic>
      <p:sp>
        <p:nvSpPr>
          <p:cNvPr id="3" name="Tijdelijke aanduiding voor tekst 2">
            <a:extLst>
              <a:ext uri="{FF2B5EF4-FFF2-40B4-BE49-F238E27FC236}">
                <a16:creationId xmlns:a16="http://schemas.microsoft.com/office/drawing/2014/main" id="{A85B713C-8943-4A8D-AA3C-562318ED3DB5}"/>
              </a:ext>
            </a:extLst>
          </p:cNvPr>
          <p:cNvSpPr>
            <a:spLocks noGrp="1"/>
          </p:cNvSpPr>
          <p:nvPr>
            <p:ph type="body" sz="quarter" idx="11"/>
          </p:nvPr>
        </p:nvSpPr>
        <p:spPr>
          <a:xfrm>
            <a:off x="301137" y="2943715"/>
            <a:ext cx="8640000" cy="576000"/>
          </a:xfrm>
        </p:spPr>
        <p:txBody>
          <a:bodyPr/>
          <a:lstStyle/>
          <a:p>
            <a:r>
              <a:rPr lang="nl-BE"/>
              <a:t>Welkom en afspraken</a:t>
            </a:r>
          </a:p>
        </p:txBody>
      </p:sp>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371475" y="425302"/>
            <a:ext cx="11449050" cy="1215958"/>
          </a:xfrm>
        </p:spPr>
        <p:txBody>
          <a:bodyPr/>
          <a:lstStyle/>
          <a:p>
            <a:r>
              <a:rPr lang="nl-BE"/>
              <a:t>Agenda</a:t>
            </a:r>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3"/>
          </p:nvPr>
        </p:nvSpPr>
        <p:spPr>
          <a:xfrm>
            <a:off x="301137" y="3892020"/>
            <a:ext cx="8640000" cy="576000"/>
          </a:xfrm>
        </p:spPr>
        <p:txBody>
          <a:bodyPr/>
          <a:lstStyle/>
          <a:p>
            <a:r>
              <a:rPr lang="nl-BE">
                <a:latin typeface="Flanders Art Sans"/>
              </a:rPr>
              <a:t>Talentmanagement – dienstverlening Loopbaan</a:t>
            </a:r>
            <a:endParaRPr lang="nl-BE"/>
          </a:p>
        </p:txBody>
      </p:sp>
      <p:sp>
        <p:nvSpPr>
          <p:cNvPr id="7" name="Tijdelijke aanduiding voor tekst 6">
            <a:extLst>
              <a:ext uri="{FF2B5EF4-FFF2-40B4-BE49-F238E27FC236}">
                <a16:creationId xmlns:a16="http://schemas.microsoft.com/office/drawing/2014/main" id="{FF76627D-2990-44C4-A256-C384AA5A3D82}"/>
              </a:ext>
            </a:extLst>
          </p:cNvPr>
          <p:cNvSpPr>
            <a:spLocks noGrp="1"/>
          </p:cNvSpPr>
          <p:nvPr>
            <p:ph type="body" sz="quarter" idx="14"/>
          </p:nvPr>
        </p:nvSpPr>
        <p:spPr>
          <a:xfrm rot="5400000">
            <a:off x="1086525" y="3169888"/>
            <a:ext cx="360000" cy="36000"/>
          </a:xfrm>
        </p:spPr>
        <p:txBody>
          <a:bodyPr/>
          <a:lstStyle/>
          <a:p>
            <a:endParaRPr lang="nl-BE"/>
          </a:p>
        </p:txBody>
      </p:sp>
      <p:sp>
        <p:nvSpPr>
          <p:cNvPr id="9" name="Tijdelijke aanduiding voor tekst 8">
            <a:extLst>
              <a:ext uri="{FF2B5EF4-FFF2-40B4-BE49-F238E27FC236}">
                <a16:creationId xmlns:a16="http://schemas.microsoft.com/office/drawing/2014/main" id="{63BA2098-F7BE-4B3F-A96F-C0A1F2768715}"/>
              </a:ext>
            </a:extLst>
          </p:cNvPr>
          <p:cNvSpPr>
            <a:spLocks noGrp="1"/>
          </p:cNvSpPr>
          <p:nvPr>
            <p:ph type="body" sz="quarter" idx="16"/>
          </p:nvPr>
        </p:nvSpPr>
        <p:spPr>
          <a:xfrm rot="5400000">
            <a:off x="1098247" y="4167040"/>
            <a:ext cx="360000" cy="36000"/>
          </a:xfrm>
        </p:spPr>
        <p:txBody>
          <a:bodyPr/>
          <a:lstStyle/>
          <a:p>
            <a:endParaRPr lang="nl-BE"/>
          </a:p>
        </p:txBody>
      </p:sp>
      <p:sp>
        <p:nvSpPr>
          <p:cNvPr id="12" name="Tijdelijke aanduiding voor tekst 11">
            <a:extLst>
              <a:ext uri="{FF2B5EF4-FFF2-40B4-BE49-F238E27FC236}">
                <a16:creationId xmlns:a16="http://schemas.microsoft.com/office/drawing/2014/main" id="{1412EEBA-8E13-457F-80BD-FBDB2F6F8B4C}"/>
              </a:ext>
            </a:extLst>
          </p:cNvPr>
          <p:cNvSpPr>
            <a:spLocks noGrp="1"/>
          </p:cNvSpPr>
          <p:nvPr>
            <p:ph type="body" sz="quarter" idx="19"/>
          </p:nvPr>
        </p:nvSpPr>
        <p:spPr>
          <a:xfrm>
            <a:off x="301137" y="4841586"/>
            <a:ext cx="8640000" cy="576000"/>
          </a:xfrm>
        </p:spPr>
        <p:txBody>
          <a:bodyPr/>
          <a:lstStyle/>
          <a:p>
            <a:r>
              <a:rPr lang="en-US" err="1">
                <a:latin typeface="Flanders Art Sans"/>
              </a:rPr>
              <a:t>Vragen</a:t>
            </a:r>
            <a:r>
              <a:rPr lang="en-US">
                <a:latin typeface="Flanders Art Sans"/>
              </a:rPr>
              <a:t>?</a:t>
            </a:r>
            <a:endParaRPr lang="en-US"/>
          </a:p>
        </p:txBody>
      </p:sp>
      <p:sp>
        <p:nvSpPr>
          <p:cNvPr id="15" name="Tijdelijke aanduiding voor tekst 14">
            <a:extLst>
              <a:ext uri="{FF2B5EF4-FFF2-40B4-BE49-F238E27FC236}">
                <a16:creationId xmlns:a16="http://schemas.microsoft.com/office/drawing/2014/main" id="{ACFC0FDB-B986-45EA-BE15-5511AED31DBD}"/>
              </a:ext>
            </a:extLst>
          </p:cNvPr>
          <p:cNvSpPr>
            <a:spLocks noGrp="1"/>
          </p:cNvSpPr>
          <p:nvPr>
            <p:ph type="body" sz="quarter" idx="22"/>
          </p:nvPr>
        </p:nvSpPr>
        <p:spPr>
          <a:xfrm rot="5400000">
            <a:off x="1072522" y="5106956"/>
            <a:ext cx="360000" cy="36000"/>
          </a:xfrm>
        </p:spPr>
        <p:txBody>
          <a:bodyPr/>
          <a:lstStyle/>
          <a:p>
            <a:endParaRPr lang="nl-BE"/>
          </a:p>
        </p:txBody>
      </p:sp>
      <p:sp>
        <p:nvSpPr>
          <p:cNvPr id="39" name="Graphic 60">
            <a:extLst>
              <a:ext uri="{FF2B5EF4-FFF2-40B4-BE49-F238E27FC236}">
                <a16:creationId xmlns:a16="http://schemas.microsoft.com/office/drawing/2014/main" id="{9750EAF8-75A3-4F24-9FCA-9336C3BC74D8}"/>
              </a:ext>
            </a:extLst>
          </p:cNvPr>
          <p:cNvSpPr/>
          <p:nvPr/>
        </p:nvSpPr>
        <p:spPr>
          <a:xfrm>
            <a:off x="594151" y="4875264"/>
            <a:ext cx="434899" cy="434899"/>
          </a:xfrm>
          <a:custGeom>
            <a:avLst/>
            <a:gdLst>
              <a:gd name="connsiteX0" fmla="*/ 217507 w 434899"/>
              <a:gd name="connsiteY0" fmla="*/ 314215 h 434899"/>
              <a:gd name="connsiteX1" fmla="*/ 198668 w 434899"/>
              <a:gd name="connsiteY1" fmla="*/ 333054 h 434899"/>
              <a:gd name="connsiteX2" fmla="*/ 217507 w 434899"/>
              <a:gd name="connsiteY2" fmla="*/ 351893 h 434899"/>
              <a:gd name="connsiteX3" fmla="*/ 236346 w 434899"/>
              <a:gd name="connsiteY3" fmla="*/ 333054 h 434899"/>
              <a:gd name="connsiteX4" fmla="*/ 217507 w 434899"/>
              <a:gd name="connsiteY4" fmla="*/ 314215 h 434899"/>
              <a:gd name="connsiteX5" fmla="*/ 217507 w 434899"/>
              <a:gd name="connsiteY5" fmla="*/ 340475 h 434899"/>
              <a:gd name="connsiteX6" fmla="*/ 210085 w 434899"/>
              <a:gd name="connsiteY6" fmla="*/ 333054 h 434899"/>
              <a:gd name="connsiteX7" fmla="*/ 217507 w 434899"/>
              <a:gd name="connsiteY7" fmla="*/ 325632 h 434899"/>
              <a:gd name="connsiteX8" fmla="*/ 224928 w 434899"/>
              <a:gd name="connsiteY8" fmla="*/ 333054 h 434899"/>
              <a:gd name="connsiteX9" fmla="*/ 217507 w 434899"/>
              <a:gd name="connsiteY9" fmla="*/ 340475 h 434899"/>
              <a:gd name="connsiteX10" fmla="*/ 217393 w 434899"/>
              <a:gd name="connsiteY10" fmla="*/ 0 h 434899"/>
              <a:gd name="connsiteX11" fmla="*/ 0 w 434899"/>
              <a:gd name="connsiteY11" fmla="*/ 217393 h 434899"/>
              <a:gd name="connsiteX12" fmla="*/ 217507 w 434899"/>
              <a:gd name="connsiteY12" fmla="*/ 434900 h 434899"/>
              <a:gd name="connsiteX13" fmla="*/ 217507 w 434899"/>
              <a:gd name="connsiteY13" fmla="*/ 434900 h 434899"/>
              <a:gd name="connsiteX14" fmla="*/ 434900 w 434899"/>
              <a:gd name="connsiteY14" fmla="*/ 217507 h 434899"/>
              <a:gd name="connsiteX15" fmla="*/ 217393 w 434899"/>
              <a:gd name="connsiteY15" fmla="*/ 0 h 434899"/>
              <a:gd name="connsiteX16" fmla="*/ 217507 w 434899"/>
              <a:gd name="connsiteY16" fmla="*/ 423482 h 434899"/>
              <a:gd name="connsiteX17" fmla="*/ 217507 w 434899"/>
              <a:gd name="connsiteY17" fmla="*/ 429191 h 434899"/>
              <a:gd name="connsiteX18" fmla="*/ 217507 w 434899"/>
              <a:gd name="connsiteY18" fmla="*/ 423482 h 434899"/>
              <a:gd name="connsiteX19" fmla="*/ 11418 w 434899"/>
              <a:gd name="connsiteY19" fmla="*/ 217393 h 434899"/>
              <a:gd name="connsiteX20" fmla="*/ 217507 w 434899"/>
              <a:gd name="connsiteY20" fmla="*/ 11418 h 434899"/>
              <a:gd name="connsiteX21" fmla="*/ 423596 w 434899"/>
              <a:gd name="connsiteY21" fmla="*/ 217507 h 434899"/>
              <a:gd name="connsiteX22" fmla="*/ 217507 w 434899"/>
              <a:gd name="connsiteY22" fmla="*/ 423482 h 434899"/>
              <a:gd name="connsiteX23" fmla="*/ 217507 w 434899"/>
              <a:gd name="connsiteY23" fmla="*/ 82322 h 434899"/>
              <a:gd name="connsiteX24" fmla="*/ 146146 w 434899"/>
              <a:gd name="connsiteY24" fmla="*/ 153682 h 434899"/>
              <a:gd name="connsiteX25" fmla="*/ 155737 w 434899"/>
              <a:gd name="connsiteY25" fmla="*/ 189419 h 434899"/>
              <a:gd name="connsiteX26" fmla="*/ 165671 w 434899"/>
              <a:gd name="connsiteY26" fmla="*/ 183711 h 434899"/>
              <a:gd name="connsiteX27" fmla="*/ 157678 w 434899"/>
              <a:gd name="connsiteY27" fmla="*/ 153682 h 434899"/>
              <a:gd name="connsiteX28" fmla="*/ 217621 w 434899"/>
              <a:gd name="connsiteY28" fmla="*/ 93739 h 434899"/>
              <a:gd name="connsiteX29" fmla="*/ 277564 w 434899"/>
              <a:gd name="connsiteY29" fmla="*/ 153682 h 434899"/>
              <a:gd name="connsiteX30" fmla="*/ 244453 w 434899"/>
              <a:gd name="connsiteY30" fmla="*/ 207231 h 434899"/>
              <a:gd name="connsiteX31" fmla="*/ 247421 w 434899"/>
              <a:gd name="connsiteY31" fmla="*/ 213282 h 434899"/>
              <a:gd name="connsiteX32" fmla="*/ 244338 w 434899"/>
              <a:gd name="connsiteY32" fmla="*/ 207345 h 434899"/>
              <a:gd name="connsiteX33" fmla="*/ 211570 w 434899"/>
              <a:gd name="connsiteY33" fmla="*/ 261465 h 434899"/>
              <a:gd name="connsiteX34" fmla="*/ 211570 w 434899"/>
              <a:gd name="connsiteY34" fmla="*/ 291722 h 434899"/>
              <a:gd name="connsiteX35" fmla="*/ 222987 w 434899"/>
              <a:gd name="connsiteY35" fmla="*/ 291722 h 434899"/>
              <a:gd name="connsiteX36" fmla="*/ 222987 w 434899"/>
              <a:gd name="connsiteY36" fmla="*/ 261465 h 434899"/>
              <a:gd name="connsiteX37" fmla="*/ 249591 w 434899"/>
              <a:gd name="connsiteY37" fmla="*/ 217507 h 434899"/>
              <a:gd name="connsiteX38" fmla="*/ 249591 w 434899"/>
              <a:gd name="connsiteY38" fmla="*/ 217507 h 434899"/>
              <a:gd name="connsiteX39" fmla="*/ 288867 w 434899"/>
              <a:gd name="connsiteY39" fmla="*/ 153796 h 434899"/>
              <a:gd name="connsiteX40" fmla="*/ 217507 w 434899"/>
              <a:gd name="connsiteY40" fmla="*/ 82322 h 43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4899" h="434899">
                <a:moveTo>
                  <a:pt x="217507" y="314215"/>
                </a:moveTo>
                <a:cubicBezTo>
                  <a:pt x="207117" y="314215"/>
                  <a:pt x="198668" y="322664"/>
                  <a:pt x="198668" y="333054"/>
                </a:cubicBezTo>
                <a:cubicBezTo>
                  <a:pt x="198668" y="343444"/>
                  <a:pt x="207117" y="351893"/>
                  <a:pt x="217507" y="351893"/>
                </a:cubicBezTo>
                <a:cubicBezTo>
                  <a:pt x="227897" y="351893"/>
                  <a:pt x="236346" y="343444"/>
                  <a:pt x="236346" y="333054"/>
                </a:cubicBezTo>
                <a:cubicBezTo>
                  <a:pt x="236346" y="322664"/>
                  <a:pt x="228011" y="314215"/>
                  <a:pt x="217507" y="314215"/>
                </a:cubicBezTo>
                <a:close/>
                <a:moveTo>
                  <a:pt x="217507" y="340475"/>
                </a:moveTo>
                <a:cubicBezTo>
                  <a:pt x="213397" y="340475"/>
                  <a:pt x="210085" y="337164"/>
                  <a:pt x="210085" y="333054"/>
                </a:cubicBezTo>
                <a:cubicBezTo>
                  <a:pt x="210085" y="328943"/>
                  <a:pt x="213397" y="325632"/>
                  <a:pt x="217507" y="325632"/>
                </a:cubicBezTo>
                <a:cubicBezTo>
                  <a:pt x="221617" y="325632"/>
                  <a:pt x="224928" y="328943"/>
                  <a:pt x="224928" y="333054"/>
                </a:cubicBezTo>
                <a:cubicBezTo>
                  <a:pt x="225043" y="337164"/>
                  <a:pt x="221617" y="340475"/>
                  <a:pt x="217507" y="340475"/>
                </a:cubicBezTo>
                <a:close/>
                <a:moveTo>
                  <a:pt x="217393" y="0"/>
                </a:moveTo>
                <a:cubicBezTo>
                  <a:pt x="97507" y="0"/>
                  <a:pt x="0" y="97507"/>
                  <a:pt x="0" y="217393"/>
                </a:cubicBezTo>
                <a:cubicBezTo>
                  <a:pt x="0" y="337278"/>
                  <a:pt x="97507" y="434785"/>
                  <a:pt x="217507" y="434900"/>
                </a:cubicBezTo>
                <a:lnTo>
                  <a:pt x="217507" y="434900"/>
                </a:lnTo>
                <a:cubicBezTo>
                  <a:pt x="337393" y="434900"/>
                  <a:pt x="434900" y="337393"/>
                  <a:pt x="434900" y="217507"/>
                </a:cubicBezTo>
                <a:cubicBezTo>
                  <a:pt x="435014" y="97507"/>
                  <a:pt x="337393" y="0"/>
                  <a:pt x="217393" y="0"/>
                </a:cubicBezTo>
                <a:close/>
                <a:moveTo>
                  <a:pt x="217507" y="423482"/>
                </a:moveTo>
                <a:lnTo>
                  <a:pt x="217507" y="429191"/>
                </a:lnTo>
                <a:lnTo>
                  <a:pt x="217507" y="423482"/>
                </a:lnTo>
                <a:cubicBezTo>
                  <a:pt x="103901" y="423368"/>
                  <a:pt x="11418" y="330999"/>
                  <a:pt x="11418" y="217393"/>
                </a:cubicBezTo>
                <a:cubicBezTo>
                  <a:pt x="11418" y="103787"/>
                  <a:pt x="103787" y="11418"/>
                  <a:pt x="217507" y="11418"/>
                </a:cubicBezTo>
                <a:cubicBezTo>
                  <a:pt x="331113" y="11418"/>
                  <a:pt x="423596" y="103901"/>
                  <a:pt x="423596" y="217507"/>
                </a:cubicBezTo>
                <a:cubicBezTo>
                  <a:pt x="423596" y="330999"/>
                  <a:pt x="331113" y="423482"/>
                  <a:pt x="217507" y="423482"/>
                </a:cubicBezTo>
                <a:close/>
                <a:moveTo>
                  <a:pt x="217507" y="82322"/>
                </a:moveTo>
                <a:cubicBezTo>
                  <a:pt x="178230" y="82322"/>
                  <a:pt x="146146" y="114291"/>
                  <a:pt x="146146" y="153682"/>
                </a:cubicBezTo>
                <a:cubicBezTo>
                  <a:pt x="146146" y="166241"/>
                  <a:pt x="149457" y="178573"/>
                  <a:pt x="155737" y="189419"/>
                </a:cubicBezTo>
                <a:lnTo>
                  <a:pt x="165671" y="183711"/>
                </a:lnTo>
                <a:cubicBezTo>
                  <a:pt x="160418" y="174691"/>
                  <a:pt x="157678" y="164300"/>
                  <a:pt x="157678" y="153682"/>
                </a:cubicBezTo>
                <a:cubicBezTo>
                  <a:pt x="157678" y="120685"/>
                  <a:pt x="184510" y="93739"/>
                  <a:pt x="217621" y="93739"/>
                </a:cubicBezTo>
                <a:cubicBezTo>
                  <a:pt x="250732" y="93739"/>
                  <a:pt x="277564" y="120571"/>
                  <a:pt x="277564" y="153682"/>
                </a:cubicBezTo>
                <a:cubicBezTo>
                  <a:pt x="277564" y="176517"/>
                  <a:pt x="264890" y="197069"/>
                  <a:pt x="244453" y="207231"/>
                </a:cubicBezTo>
                <a:lnTo>
                  <a:pt x="247421" y="213282"/>
                </a:lnTo>
                <a:lnTo>
                  <a:pt x="244338" y="207345"/>
                </a:lnTo>
                <a:cubicBezTo>
                  <a:pt x="224129" y="217964"/>
                  <a:pt x="211570" y="238630"/>
                  <a:pt x="211570" y="261465"/>
                </a:cubicBezTo>
                <a:lnTo>
                  <a:pt x="211570" y="291722"/>
                </a:lnTo>
                <a:lnTo>
                  <a:pt x="222987" y="291722"/>
                </a:lnTo>
                <a:lnTo>
                  <a:pt x="222987" y="261465"/>
                </a:lnTo>
                <a:cubicBezTo>
                  <a:pt x="222987" y="242968"/>
                  <a:pt x="233149" y="226070"/>
                  <a:pt x="249591" y="217507"/>
                </a:cubicBezTo>
                <a:lnTo>
                  <a:pt x="249591" y="217507"/>
                </a:lnTo>
                <a:cubicBezTo>
                  <a:pt x="273910" y="205290"/>
                  <a:pt x="288867" y="180856"/>
                  <a:pt x="288867" y="153796"/>
                </a:cubicBezTo>
                <a:cubicBezTo>
                  <a:pt x="288753" y="114291"/>
                  <a:pt x="256784" y="82322"/>
                  <a:pt x="217507" y="82322"/>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2052" name="Picture 4" descr="leidinggevende">
            <a:extLst>
              <a:ext uri="{FF2B5EF4-FFF2-40B4-BE49-F238E27FC236}">
                <a16:creationId xmlns:a16="http://schemas.microsoft.com/office/drawing/2014/main" id="{CA687F96-F0BC-4F3A-86F6-BD31A43235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478" y="2943351"/>
            <a:ext cx="568842" cy="506388"/>
          </a:xfrm>
          <a:prstGeom prst="rect">
            <a:avLst/>
          </a:prstGeom>
          <a:noFill/>
          <a:extLst>
            <a:ext uri="{909E8E84-426E-40DD-AFC4-6F175D3DCCD1}">
              <a14:hiddenFill xmlns:a14="http://schemas.microsoft.com/office/drawing/2010/main">
                <a:solidFill>
                  <a:srgbClr val="FFFFFF"/>
                </a:solidFill>
              </a14:hiddenFill>
            </a:ext>
          </a:extLst>
        </p:spPr>
      </p:pic>
      <p:sp>
        <p:nvSpPr>
          <p:cNvPr id="35" name="Vrije vorm: vorm 34">
            <a:extLst>
              <a:ext uri="{FF2B5EF4-FFF2-40B4-BE49-F238E27FC236}">
                <a16:creationId xmlns:a16="http://schemas.microsoft.com/office/drawing/2014/main" id="{31CB9372-BF0A-4D58-8815-936811E2A30E}"/>
              </a:ext>
            </a:extLst>
          </p:cNvPr>
          <p:cNvSpPr/>
          <p:nvPr/>
        </p:nvSpPr>
        <p:spPr>
          <a:xfrm>
            <a:off x="11270164" y="50556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6" name="Vrije vorm: vorm 35">
            <a:extLst>
              <a:ext uri="{FF2B5EF4-FFF2-40B4-BE49-F238E27FC236}">
                <a16:creationId xmlns:a16="http://schemas.microsoft.com/office/drawing/2014/main" id="{8E803B83-CE67-4119-96B9-A43983CF81F2}"/>
              </a:ext>
            </a:extLst>
          </p:cNvPr>
          <p:cNvSpPr/>
          <p:nvPr/>
        </p:nvSpPr>
        <p:spPr>
          <a:xfrm>
            <a:off x="11422564" y="52080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7" name="Vrije vorm: vorm 36">
            <a:extLst>
              <a:ext uri="{FF2B5EF4-FFF2-40B4-BE49-F238E27FC236}">
                <a16:creationId xmlns:a16="http://schemas.microsoft.com/office/drawing/2014/main" id="{27899729-246D-4BC3-B98F-38DB093C261E}"/>
              </a:ext>
            </a:extLst>
          </p:cNvPr>
          <p:cNvSpPr/>
          <p:nvPr/>
        </p:nvSpPr>
        <p:spPr>
          <a:xfrm>
            <a:off x="11574964" y="53604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8" name="Vrije vorm: vorm 37">
            <a:extLst>
              <a:ext uri="{FF2B5EF4-FFF2-40B4-BE49-F238E27FC236}">
                <a16:creationId xmlns:a16="http://schemas.microsoft.com/office/drawing/2014/main" id="{CDD82C7F-3B25-45FE-9178-A119D5AAED92}"/>
              </a:ext>
            </a:extLst>
          </p:cNvPr>
          <p:cNvSpPr/>
          <p:nvPr/>
        </p:nvSpPr>
        <p:spPr>
          <a:xfrm>
            <a:off x="11727364" y="55128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5" name="Graphic 4">
            <a:extLst>
              <a:ext uri="{FF2B5EF4-FFF2-40B4-BE49-F238E27FC236}">
                <a16:creationId xmlns:a16="http://schemas.microsoft.com/office/drawing/2014/main" id="{3AAFF17F-44A4-F780-6801-AAFB8C942E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645" y="3971422"/>
            <a:ext cx="504000" cy="504000"/>
          </a:xfrm>
          <a:prstGeom prst="rect">
            <a:avLst/>
          </a:prstGeom>
        </p:spPr>
      </p:pic>
    </p:spTree>
    <p:extLst>
      <p:ext uri="{BB962C8B-B14F-4D97-AF65-F5344CB8AC3E}">
        <p14:creationId xmlns:p14="http://schemas.microsoft.com/office/powerpoint/2010/main" val="1479264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41F6A-FFC8-42F7-B697-4FCA9FA17CD8}"/>
              </a:ext>
            </a:extLst>
          </p:cNvPr>
          <p:cNvSpPr>
            <a:spLocks noGrp="1"/>
          </p:cNvSpPr>
          <p:nvPr>
            <p:ph type="title"/>
          </p:nvPr>
        </p:nvSpPr>
        <p:spPr/>
        <p:txBody>
          <a:bodyPr/>
          <a:lstStyle/>
          <a:p>
            <a:r>
              <a:rPr lang="nl-BE"/>
              <a:t>Spelregels</a:t>
            </a:r>
          </a:p>
        </p:txBody>
      </p:sp>
      <p:sp>
        <p:nvSpPr>
          <p:cNvPr id="3" name="Tijdelijke aanduiding voor tekst 2">
            <a:extLst>
              <a:ext uri="{FF2B5EF4-FFF2-40B4-BE49-F238E27FC236}">
                <a16:creationId xmlns:a16="http://schemas.microsoft.com/office/drawing/2014/main" id="{EC132AD2-C5F6-4DFC-B4EF-B670B59A8BB9}"/>
              </a:ext>
            </a:extLst>
          </p:cNvPr>
          <p:cNvSpPr>
            <a:spLocks noGrp="1"/>
          </p:cNvSpPr>
          <p:nvPr>
            <p:ph type="body" sz="quarter" idx="20"/>
          </p:nvPr>
        </p:nvSpPr>
        <p:spPr>
          <a:xfrm>
            <a:off x="4273548" y="1879250"/>
            <a:ext cx="7546665" cy="1449983"/>
          </a:xfrm>
        </p:spPr>
        <p:txBody>
          <a:bodyPr/>
          <a:lstStyle/>
          <a:p>
            <a:endParaRPr lang="nl-BE"/>
          </a:p>
          <a:p>
            <a:r>
              <a:rPr lang="nl-BE"/>
              <a:t>De PPT-presentatie komt op de webpagina van dit netwerk: </a:t>
            </a:r>
            <a:r>
              <a:rPr lang="nl-BE">
                <a:ea typeface="+mn-lt"/>
                <a:cs typeface="+mn-lt"/>
                <a:hlinkClick r:id="rId3"/>
              </a:rPr>
              <a:t>www.vlaanderen.be/informatie-voor-hr-professionals/agenda/hr-infonetwerk/18-04-2023</a:t>
            </a:r>
            <a:endParaRPr lang="en-US"/>
          </a:p>
          <a:p>
            <a:endParaRPr lang="nl-BE"/>
          </a:p>
          <a:p>
            <a:endParaRPr lang="nl-BE"/>
          </a:p>
        </p:txBody>
      </p:sp>
      <p:sp>
        <p:nvSpPr>
          <p:cNvPr id="9" name="Tijdelijke aanduiding voor tekst 8">
            <a:extLst>
              <a:ext uri="{FF2B5EF4-FFF2-40B4-BE49-F238E27FC236}">
                <a16:creationId xmlns:a16="http://schemas.microsoft.com/office/drawing/2014/main" id="{3A0DEFDF-061C-4178-AE24-68C21422B835}"/>
              </a:ext>
            </a:extLst>
          </p:cNvPr>
          <p:cNvSpPr>
            <a:spLocks noGrp="1"/>
          </p:cNvSpPr>
          <p:nvPr>
            <p:ph type="body" sz="quarter" idx="27"/>
          </p:nvPr>
        </p:nvSpPr>
        <p:spPr>
          <a:xfrm>
            <a:off x="4224702" y="4436414"/>
            <a:ext cx="7380868" cy="974725"/>
          </a:xfrm>
        </p:spPr>
        <p:txBody>
          <a:bodyPr/>
          <a:lstStyle/>
          <a:p>
            <a:r>
              <a:rPr lang="nl-BE">
                <a:ea typeface="+mn-lt"/>
                <a:cs typeface="+mn-lt"/>
              </a:rPr>
              <a:t>Schakel je camera en micro uit. Blijft je beeld/klank haperen: ga even uit de vergadering en log terug in</a:t>
            </a:r>
            <a:endParaRPr lang="en-US"/>
          </a:p>
          <a:p>
            <a:endParaRPr lang="nl-BE"/>
          </a:p>
        </p:txBody>
      </p:sp>
      <p:sp>
        <p:nvSpPr>
          <p:cNvPr id="8" name="Tijdelijke aanduiding voor tekst 7">
            <a:extLst>
              <a:ext uri="{FF2B5EF4-FFF2-40B4-BE49-F238E27FC236}">
                <a16:creationId xmlns:a16="http://schemas.microsoft.com/office/drawing/2014/main" id="{99EC434D-BBDE-4BF2-BB7F-5E5ECE5B7222}"/>
              </a:ext>
            </a:extLst>
          </p:cNvPr>
          <p:cNvSpPr>
            <a:spLocks noGrp="1"/>
          </p:cNvSpPr>
          <p:nvPr>
            <p:ph type="body" sz="quarter" idx="26"/>
          </p:nvPr>
        </p:nvSpPr>
        <p:spPr>
          <a:xfrm>
            <a:off x="4224702" y="3329622"/>
            <a:ext cx="7380868" cy="1189648"/>
          </a:xfrm>
        </p:spPr>
        <p:txBody>
          <a:bodyPr/>
          <a:lstStyle/>
          <a:p>
            <a:pPr>
              <a:spcBef>
                <a:spcPts val="0"/>
              </a:spcBef>
            </a:pPr>
            <a:r>
              <a:rPr lang="nl-NL">
                <a:ea typeface="+mn-lt"/>
                <a:cs typeface="+mn-lt"/>
              </a:rPr>
              <a:t>Vragen stel je via de chat</a:t>
            </a:r>
            <a:endParaRPr lang="en-US"/>
          </a:p>
          <a:p>
            <a:pPr marL="285750" indent="-285750">
              <a:spcBef>
                <a:spcPts val="0"/>
              </a:spcBef>
              <a:buFont typeface="Arial" panose="020B0604020202020204" pitchFamily="34" charset="0"/>
              <a:buChar char="•"/>
            </a:pPr>
            <a:endParaRPr lang="nl-NL"/>
          </a:p>
          <a:p>
            <a:endParaRPr lang="nl-BE"/>
          </a:p>
        </p:txBody>
      </p:sp>
      <p:sp>
        <p:nvSpPr>
          <p:cNvPr id="10" name="Tijdelijke aanduiding voor tekst 9">
            <a:extLst>
              <a:ext uri="{FF2B5EF4-FFF2-40B4-BE49-F238E27FC236}">
                <a16:creationId xmlns:a16="http://schemas.microsoft.com/office/drawing/2014/main" id="{17C55619-8310-4854-8C25-4C5E9C94429E}"/>
              </a:ext>
            </a:extLst>
          </p:cNvPr>
          <p:cNvSpPr>
            <a:spLocks noGrp="1"/>
          </p:cNvSpPr>
          <p:nvPr>
            <p:ph type="body" sz="quarter" idx="28"/>
          </p:nvPr>
        </p:nvSpPr>
        <p:spPr>
          <a:xfrm>
            <a:off x="4224702" y="5752399"/>
            <a:ext cx="7654406" cy="974725"/>
          </a:xfrm>
        </p:spPr>
        <p:txBody>
          <a:bodyPr/>
          <a:lstStyle/>
          <a:p>
            <a:r>
              <a:rPr lang="nl-BE">
                <a:ea typeface="+mn-lt"/>
                <a:cs typeface="+mn-lt"/>
              </a:rPr>
              <a:t>De vergadering wordt opgenomen en de opname is deze middag ook</a:t>
            </a:r>
            <a:endParaRPr lang="en-US"/>
          </a:p>
          <a:p>
            <a:r>
              <a:rPr lang="nl-BE">
                <a:ea typeface="+mn-lt"/>
                <a:cs typeface="+mn-lt"/>
              </a:rPr>
              <a:t>beschikbaar op: </a:t>
            </a:r>
          </a:p>
          <a:p>
            <a:r>
              <a:rPr lang="nl-BE">
                <a:ea typeface="+mn-lt"/>
                <a:cs typeface="+mn-lt"/>
                <a:hlinkClick r:id="rId3"/>
              </a:rPr>
              <a:t>www.vlaanderen.be/informatie-voor-hr-professionals/agenda/hr-infonetwerk/18-04-2023</a:t>
            </a:r>
            <a:endParaRPr lang="nl-BE"/>
          </a:p>
          <a:p>
            <a:endParaRPr lang="nl-BE"/>
          </a:p>
          <a:p>
            <a:endParaRPr lang="nl-BE"/>
          </a:p>
        </p:txBody>
      </p:sp>
      <p:pic>
        <p:nvPicPr>
          <p:cNvPr id="17" name="Tijdelijke aanduiding voor afbeelding 16">
            <a:extLst>
              <a:ext uri="{FF2B5EF4-FFF2-40B4-BE49-F238E27FC236}">
                <a16:creationId xmlns:a16="http://schemas.microsoft.com/office/drawing/2014/main" id="{AFC52A84-E359-494E-99E3-1C7BD4FEAA44}"/>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a:stretch/>
        </p:blipFill>
        <p:spPr>
          <a:xfrm>
            <a:off x="3408630" y="3403278"/>
            <a:ext cx="722573" cy="435669"/>
          </a:xfrm>
        </p:spPr>
      </p:pic>
      <p:pic>
        <p:nvPicPr>
          <p:cNvPr id="1026" name="Picture 2" descr="camerabewaking">
            <a:extLst>
              <a:ext uri="{FF2B5EF4-FFF2-40B4-BE49-F238E27FC236}">
                <a16:creationId xmlns:a16="http://schemas.microsoft.com/office/drawing/2014/main" id="{AFE85A6A-3B0A-42CB-906B-E5203077FB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692" y="5747597"/>
            <a:ext cx="738333" cy="5500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c 40">
            <a:extLst>
              <a:ext uri="{FF2B5EF4-FFF2-40B4-BE49-F238E27FC236}">
                <a16:creationId xmlns:a16="http://schemas.microsoft.com/office/drawing/2014/main" id="{79471F30-A43E-4E43-A087-F3F83F21506B}"/>
              </a:ext>
            </a:extLst>
          </p:cNvPr>
          <p:cNvGrpSpPr/>
          <p:nvPr/>
        </p:nvGrpSpPr>
        <p:grpSpPr>
          <a:xfrm>
            <a:off x="3461016" y="2253948"/>
            <a:ext cx="560757" cy="540647"/>
            <a:chOff x="1410747" y="4753963"/>
            <a:chExt cx="433757" cy="433185"/>
          </a:xfrm>
          <a:solidFill>
            <a:srgbClr val="000000"/>
          </a:solidFill>
        </p:grpSpPr>
        <p:sp>
          <p:nvSpPr>
            <p:cNvPr id="12" name="Vrije vorm: vorm 11">
              <a:extLst>
                <a:ext uri="{FF2B5EF4-FFF2-40B4-BE49-F238E27FC236}">
                  <a16:creationId xmlns:a16="http://schemas.microsoft.com/office/drawing/2014/main" id="{3F1EDDEA-21BB-41A1-9DBA-2FB3B893AE56}"/>
                </a:ext>
              </a:extLst>
            </p:cNvPr>
            <p:cNvSpPr/>
            <p:nvPr/>
          </p:nvSpPr>
          <p:spPr>
            <a:xfrm>
              <a:off x="1428672" y="4878986"/>
              <a:ext cx="94538" cy="94424"/>
            </a:xfrm>
            <a:custGeom>
              <a:avLst/>
              <a:gdLst>
                <a:gd name="connsiteX0" fmla="*/ 47269 w 94538"/>
                <a:gd name="connsiteY0" fmla="*/ 94424 h 94424"/>
                <a:gd name="connsiteX1" fmla="*/ 94538 w 94538"/>
                <a:gd name="connsiteY1" fmla="*/ 47155 h 94424"/>
                <a:gd name="connsiteX2" fmla="*/ 47269 w 94538"/>
                <a:gd name="connsiteY2" fmla="*/ 0 h 94424"/>
                <a:gd name="connsiteX3" fmla="*/ 0 w 94538"/>
                <a:gd name="connsiteY3" fmla="*/ 47269 h 94424"/>
                <a:gd name="connsiteX4" fmla="*/ 47269 w 94538"/>
                <a:gd name="connsiteY4" fmla="*/ 94424 h 94424"/>
                <a:gd name="connsiteX5" fmla="*/ 47269 w 94538"/>
                <a:gd name="connsiteY5" fmla="*/ 11418 h 94424"/>
                <a:gd name="connsiteX6" fmla="*/ 83121 w 94538"/>
                <a:gd name="connsiteY6" fmla="*/ 47269 h 94424"/>
                <a:gd name="connsiteX7" fmla="*/ 47269 w 94538"/>
                <a:gd name="connsiteY7" fmla="*/ 83121 h 94424"/>
                <a:gd name="connsiteX8" fmla="*/ 11418 w 94538"/>
                <a:gd name="connsiteY8" fmla="*/ 47269 h 94424"/>
                <a:gd name="connsiteX9" fmla="*/ 47269 w 94538"/>
                <a:gd name="connsiteY9" fmla="*/ 11418 h 9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38" h="94424">
                  <a:moveTo>
                    <a:pt x="47269" y="94424"/>
                  </a:moveTo>
                  <a:cubicBezTo>
                    <a:pt x="73302" y="94424"/>
                    <a:pt x="94538" y="73187"/>
                    <a:pt x="94538" y="47155"/>
                  </a:cubicBezTo>
                  <a:cubicBezTo>
                    <a:pt x="94538" y="21123"/>
                    <a:pt x="73416" y="0"/>
                    <a:pt x="47269" y="0"/>
                  </a:cubicBezTo>
                  <a:cubicBezTo>
                    <a:pt x="21123" y="0"/>
                    <a:pt x="0" y="21237"/>
                    <a:pt x="0" y="47269"/>
                  </a:cubicBezTo>
                  <a:cubicBezTo>
                    <a:pt x="0" y="73302"/>
                    <a:pt x="21237" y="94424"/>
                    <a:pt x="47269" y="94424"/>
                  </a:cubicBezTo>
                  <a:close/>
                  <a:moveTo>
                    <a:pt x="47269" y="11418"/>
                  </a:moveTo>
                  <a:cubicBezTo>
                    <a:pt x="67022" y="11418"/>
                    <a:pt x="83121" y="27517"/>
                    <a:pt x="83121" y="47269"/>
                  </a:cubicBezTo>
                  <a:cubicBezTo>
                    <a:pt x="83121" y="67022"/>
                    <a:pt x="67022" y="83121"/>
                    <a:pt x="47269" y="83121"/>
                  </a:cubicBezTo>
                  <a:cubicBezTo>
                    <a:pt x="27517" y="83121"/>
                    <a:pt x="11418" y="67022"/>
                    <a:pt x="11418" y="47269"/>
                  </a:cubicBezTo>
                  <a:cubicBezTo>
                    <a:pt x="11418" y="27517"/>
                    <a:pt x="27517" y="11418"/>
                    <a:pt x="47269" y="11418"/>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3" name="Vrije vorm: vorm 12">
              <a:extLst>
                <a:ext uri="{FF2B5EF4-FFF2-40B4-BE49-F238E27FC236}">
                  <a16:creationId xmlns:a16="http://schemas.microsoft.com/office/drawing/2014/main" id="{96EF7C35-78E5-4B13-9EBB-CA766496C6AD}"/>
                </a:ext>
              </a:extLst>
            </p:cNvPr>
            <p:cNvSpPr/>
            <p:nvPr/>
          </p:nvSpPr>
          <p:spPr>
            <a:xfrm>
              <a:off x="1472859" y="4753963"/>
              <a:ext cx="371645" cy="279276"/>
            </a:xfrm>
            <a:custGeom>
              <a:avLst/>
              <a:gdLst>
                <a:gd name="connsiteX0" fmla="*/ 354405 w 371645"/>
                <a:gd name="connsiteY0" fmla="*/ 0 h 279276"/>
                <a:gd name="connsiteX1" fmla="*/ 17355 w 371645"/>
                <a:gd name="connsiteY1" fmla="*/ 0 h 279276"/>
                <a:gd name="connsiteX2" fmla="*/ 0 w 371645"/>
                <a:gd name="connsiteY2" fmla="*/ 17355 h 279276"/>
                <a:gd name="connsiteX3" fmla="*/ 0 w 371645"/>
                <a:gd name="connsiteY3" fmla="*/ 107783 h 279276"/>
                <a:gd name="connsiteX4" fmla="*/ 5709 w 371645"/>
                <a:gd name="connsiteY4" fmla="*/ 113492 h 279276"/>
                <a:gd name="connsiteX5" fmla="*/ 11418 w 371645"/>
                <a:gd name="connsiteY5" fmla="*/ 107783 h 279276"/>
                <a:gd name="connsiteX6" fmla="*/ 11418 w 371645"/>
                <a:gd name="connsiteY6" fmla="*/ 17355 h 279276"/>
                <a:gd name="connsiteX7" fmla="*/ 17355 w 371645"/>
                <a:gd name="connsiteY7" fmla="*/ 11418 h 279276"/>
                <a:gd name="connsiteX8" fmla="*/ 354405 w 371645"/>
                <a:gd name="connsiteY8" fmla="*/ 11418 h 279276"/>
                <a:gd name="connsiteX9" fmla="*/ 360342 w 371645"/>
                <a:gd name="connsiteY9" fmla="*/ 17355 h 279276"/>
                <a:gd name="connsiteX10" fmla="*/ 360342 w 371645"/>
                <a:gd name="connsiteY10" fmla="*/ 261922 h 279276"/>
                <a:gd name="connsiteX11" fmla="*/ 354405 w 371645"/>
                <a:gd name="connsiteY11" fmla="*/ 267859 h 279276"/>
                <a:gd name="connsiteX12" fmla="*/ 206089 w 371645"/>
                <a:gd name="connsiteY12" fmla="*/ 267859 h 279276"/>
                <a:gd name="connsiteX13" fmla="*/ 200380 w 371645"/>
                <a:gd name="connsiteY13" fmla="*/ 273568 h 279276"/>
                <a:gd name="connsiteX14" fmla="*/ 206089 w 371645"/>
                <a:gd name="connsiteY14" fmla="*/ 279277 h 279276"/>
                <a:gd name="connsiteX15" fmla="*/ 354291 w 371645"/>
                <a:gd name="connsiteY15" fmla="*/ 279277 h 279276"/>
                <a:gd name="connsiteX16" fmla="*/ 371646 w 371645"/>
                <a:gd name="connsiteY16" fmla="*/ 261922 h 279276"/>
                <a:gd name="connsiteX17" fmla="*/ 371646 w 371645"/>
                <a:gd name="connsiteY17" fmla="*/ 17355 h 279276"/>
                <a:gd name="connsiteX18" fmla="*/ 354405 w 371645"/>
                <a:gd name="connsiteY18" fmla="*/ 0 h 2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645" h="279276">
                  <a:moveTo>
                    <a:pt x="354405" y="0"/>
                  </a:moveTo>
                  <a:lnTo>
                    <a:pt x="17355" y="0"/>
                  </a:lnTo>
                  <a:cubicBezTo>
                    <a:pt x="7764" y="0"/>
                    <a:pt x="0" y="7764"/>
                    <a:pt x="0" y="17355"/>
                  </a:cubicBezTo>
                  <a:lnTo>
                    <a:pt x="0" y="107783"/>
                  </a:lnTo>
                  <a:cubicBezTo>
                    <a:pt x="0" y="110980"/>
                    <a:pt x="2512" y="113492"/>
                    <a:pt x="5709" y="113492"/>
                  </a:cubicBezTo>
                  <a:cubicBezTo>
                    <a:pt x="8906" y="113492"/>
                    <a:pt x="11418" y="110980"/>
                    <a:pt x="11418" y="107783"/>
                  </a:cubicBezTo>
                  <a:lnTo>
                    <a:pt x="11418" y="17355"/>
                  </a:lnTo>
                  <a:cubicBezTo>
                    <a:pt x="11418" y="14044"/>
                    <a:pt x="14044" y="11418"/>
                    <a:pt x="17355" y="11418"/>
                  </a:cubicBezTo>
                  <a:lnTo>
                    <a:pt x="354405" y="11418"/>
                  </a:lnTo>
                  <a:cubicBezTo>
                    <a:pt x="357602" y="11418"/>
                    <a:pt x="360342" y="14044"/>
                    <a:pt x="360342" y="17355"/>
                  </a:cubicBezTo>
                  <a:lnTo>
                    <a:pt x="360342" y="261922"/>
                  </a:lnTo>
                  <a:cubicBezTo>
                    <a:pt x="360342" y="265233"/>
                    <a:pt x="357716" y="267859"/>
                    <a:pt x="354405" y="267859"/>
                  </a:cubicBezTo>
                  <a:lnTo>
                    <a:pt x="206089" y="267859"/>
                  </a:lnTo>
                  <a:cubicBezTo>
                    <a:pt x="202892" y="267859"/>
                    <a:pt x="200380" y="270371"/>
                    <a:pt x="200380" y="273568"/>
                  </a:cubicBezTo>
                  <a:cubicBezTo>
                    <a:pt x="200380" y="276765"/>
                    <a:pt x="202892" y="279277"/>
                    <a:pt x="206089" y="279277"/>
                  </a:cubicBezTo>
                  <a:lnTo>
                    <a:pt x="354291" y="279277"/>
                  </a:lnTo>
                  <a:cubicBezTo>
                    <a:pt x="363882" y="279277"/>
                    <a:pt x="371646" y="271513"/>
                    <a:pt x="371646" y="261922"/>
                  </a:cubicBezTo>
                  <a:lnTo>
                    <a:pt x="371646" y="17355"/>
                  </a:lnTo>
                  <a:cubicBezTo>
                    <a:pt x="371646" y="7764"/>
                    <a:pt x="363882" y="0"/>
                    <a:pt x="354405" y="0"/>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4" name="Vrije vorm: vorm 13">
              <a:extLst>
                <a:ext uri="{FF2B5EF4-FFF2-40B4-BE49-F238E27FC236}">
                  <a16:creationId xmlns:a16="http://schemas.microsoft.com/office/drawing/2014/main" id="{1605E7AC-7F09-4997-BFC7-5870540A88D6}"/>
                </a:ext>
              </a:extLst>
            </p:cNvPr>
            <p:cNvSpPr/>
            <p:nvPr/>
          </p:nvSpPr>
          <p:spPr>
            <a:xfrm>
              <a:off x="1410747" y="4935425"/>
              <a:ext cx="331533" cy="251723"/>
            </a:xfrm>
            <a:custGeom>
              <a:avLst/>
              <a:gdLst>
                <a:gd name="connsiteX0" fmla="*/ 329629 w 331533"/>
                <a:gd name="connsiteY0" fmla="*/ 10012 h 251723"/>
                <a:gd name="connsiteX1" fmla="*/ 330085 w 331533"/>
                <a:gd name="connsiteY1" fmla="*/ 1905 h 251723"/>
                <a:gd name="connsiteX2" fmla="*/ 321979 w 331533"/>
                <a:gd name="connsiteY2" fmla="*/ 1448 h 251723"/>
                <a:gd name="connsiteX3" fmla="*/ 243653 w 331533"/>
                <a:gd name="connsiteY3" fmla="*/ 71781 h 251723"/>
                <a:gd name="connsiteX4" fmla="*/ 237716 w 331533"/>
                <a:gd name="connsiteY4" fmla="*/ 69840 h 251723"/>
                <a:gd name="connsiteX5" fmla="*/ 226070 w 331533"/>
                <a:gd name="connsiteY5" fmla="*/ 73151 h 251723"/>
                <a:gd name="connsiteX6" fmla="*/ 161446 w 331533"/>
                <a:gd name="connsiteY6" fmla="*/ 125102 h 251723"/>
                <a:gd name="connsiteX7" fmla="*/ 133701 w 331533"/>
                <a:gd name="connsiteY7" fmla="*/ 72809 h 251723"/>
                <a:gd name="connsiteX8" fmla="*/ 133701 w 331533"/>
                <a:gd name="connsiteY8" fmla="*/ 72809 h 251723"/>
                <a:gd name="connsiteX9" fmla="*/ 133587 w 331533"/>
                <a:gd name="connsiteY9" fmla="*/ 72695 h 251723"/>
                <a:gd name="connsiteX10" fmla="*/ 128677 w 331533"/>
                <a:gd name="connsiteY10" fmla="*/ 63446 h 251723"/>
                <a:gd name="connsiteX11" fmla="*/ 128563 w 331533"/>
                <a:gd name="connsiteY11" fmla="*/ 63332 h 251723"/>
                <a:gd name="connsiteX12" fmla="*/ 128335 w 331533"/>
                <a:gd name="connsiteY12" fmla="*/ 62990 h 251723"/>
                <a:gd name="connsiteX13" fmla="*/ 106413 w 331533"/>
                <a:gd name="connsiteY13" fmla="*/ 50430 h 251723"/>
                <a:gd name="connsiteX14" fmla="*/ 103787 w 331533"/>
                <a:gd name="connsiteY14" fmla="*/ 50430 h 251723"/>
                <a:gd name="connsiteX15" fmla="*/ 37793 w 331533"/>
                <a:gd name="connsiteY15" fmla="*/ 50430 h 251723"/>
                <a:gd name="connsiteX16" fmla="*/ 27859 w 331533"/>
                <a:gd name="connsiteY16" fmla="*/ 50430 h 251723"/>
                <a:gd name="connsiteX17" fmla="*/ 0 w 331533"/>
                <a:gd name="connsiteY17" fmla="*/ 78404 h 251723"/>
                <a:gd name="connsiteX18" fmla="*/ 0 w 331533"/>
                <a:gd name="connsiteY18" fmla="*/ 251724 h 251723"/>
                <a:gd name="connsiteX19" fmla="*/ 11418 w 331533"/>
                <a:gd name="connsiteY19" fmla="*/ 251724 h 251723"/>
                <a:gd name="connsiteX20" fmla="*/ 11418 w 331533"/>
                <a:gd name="connsiteY20" fmla="*/ 78404 h 251723"/>
                <a:gd name="connsiteX21" fmla="*/ 27859 w 331533"/>
                <a:gd name="connsiteY21" fmla="*/ 61962 h 251723"/>
                <a:gd name="connsiteX22" fmla="*/ 37793 w 331533"/>
                <a:gd name="connsiteY22" fmla="*/ 61962 h 251723"/>
                <a:gd name="connsiteX23" fmla="*/ 103787 w 331533"/>
                <a:gd name="connsiteY23" fmla="*/ 61962 h 251723"/>
                <a:gd name="connsiteX24" fmla="*/ 106527 w 331533"/>
                <a:gd name="connsiteY24" fmla="*/ 61962 h 251723"/>
                <a:gd name="connsiteX25" fmla="*/ 118744 w 331533"/>
                <a:gd name="connsiteY25" fmla="*/ 68927 h 251723"/>
                <a:gd name="connsiteX26" fmla="*/ 123654 w 331533"/>
                <a:gd name="connsiteY26" fmla="*/ 78289 h 251723"/>
                <a:gd name="connsiteX27" fmla="*/ 123654 w 331533"/>
                <a:gd name="connsiteY27" fmla="*/ 78289 h 251723"/>
                <a:gd name="connsiteX28" fmla="*/ 154595 w 331533"/>
                <a:gd name="connsiteY28" fmla="*/ 136634 h 251723"/>
                <a:gd name="connsiteX29" fmla="*/ 158477 w 331533"/>
                <a:gd name="connsiteY29" fmla="*/ 139488 h 251723"/>
                <a:gd name="connsiteX30" fmla="*/ 163159 w 331533"/>
                <a:gd name="connsiteY30" fmla="*/ 138346 h 251723"/>
                <a:gd name="connsiteX31" fmla="*/ 233263 w 331533"/>
                <a:gd name="connsiteY31" fmla="*/ 82057 h 251723"/>
                <a:gd name="connsiteX32" fmla="*/ 236460 w 331533"/>
                <a:gd name="connsiteY32" fmla="*/ 81144 h 251723"/>
                <a:gd name="connsiteX33" fmla="*/ 239315 w 331533"/>
                <a:gd name="connsiteY33" fmla="*/ 82742 h 251723"/>
                <a:gd name="connsiteX34" fmla="*/ 238630 w 331533"/>
                <a:gd name="connsiteY34" fmla="*/ 88565 h 251723"/>
                <a:gd name="connsiteX35" fmla="*/ 158820 w 331533"/>
                <a:gd name="connsiteY35" fmla="*/ 155016 h 251723"/>
                <a:gd name="connsiteX36" fmla="*/ 128791 w 331533"/>
                <a:gd name="connsiteY36" fmla="*/ 139488 h 251723"/>
                <a:gd name="connsiteX37" fmla="*/ 121142 w 331533"/>
                <a:gd name="connsiteY37" fmla="*/ 141886 h 251723"/>
                <a:gd name="connsiteX38" fmla="*/ 123539 w 331533"/>
                <a:gd name="connsiteY38" fmla="*/ 149536 h 251723"/>
                <a:gd name="connsiteX39" fmla="*/ 156879 w 331533"/>
                <a:gd name="connsiteY39" fmla="*/ 166891 h 251723"/>
                <a:gd name="connsiteX40" fmla="*/ 159505 w 331533"/>
                <a:gd name="connsiteY40" fmla="*/ 167576 h 251723"/>
                <a:gd name="connsiteX41" fmla="*/ 163159 w 331533"/>
                <a:gd name="connsiteY41" fmla="*/ 166206 h 251723"/>
                <a:gd name="connsiteX42" fmla="*/ 245823 w 331533"/>
                <a:gd name="connsiteY42" fmla="*/ 97243 h 251723"/>
                <a:gd name="connsiteX43" fmla="*/ 250618 w 331533"/>
                <a:gd name="connsiteY43" fmla="*/ 80573 h 251723"/>
                <a:gd name="connsiteX44" fmla="*/ 329629 w 331533"/>
                <a:gd name="connsiteY44" fmla="*/ 10012 h 2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533" h="251723">
                  <a:moveTo>
                    <a:pt x="329629" y="10012"/>
                  </a:moveTo>
                  <a:cubicBezTo>
                    <a:pt x="332026" y="7956"/>
                    <a:pt x="332140" y="4303"/>
                    <a:pt x="330085" y="1905"/>
                  </a:cubicBezTo>
                  <a:cubicBezTo>
                    <a:pt x="327916" y="-493"/>
                    <a:pt x="324376" y="-607"/>
                    <a:pt x="321979" y="1448"/>
                  </a:cubicBezTo>
                  <a:lnTo>
                    <a:pt x="243653" y="71781"/>
                  </a:lnTo>
                  <a:cubicBezTo>
                    <a:pt x="241827" y="70754"/>
                    <a:pt x="239886" y="70069"/>
                    <a:pt x="237716" y="69840"/>
                  </a:cubicBezTo>
                  <a:cubicBezTo>
                    <a:pt x="233492" y="69269"/>
                    <a:pt x="229381" y="70525"/>
                    <a:pt x="226070" y="73151"/>
                  </a:cubicBezTo>
                  <a:lnTo>
                    <a:pt x="161446" y="125102"/>
                  </a:lnTo>
                  <a:lnTo>
                    <a:pt x="133701" y="72809"/>
                  </a:lnTo>
                  <a:cubicBezTo>
                    <a:pt x="133701" y="72809"/>
                    <a:pt x="133701" y="72809"/>
                    <a:pt x="133701" y="72809"/>
                  </a:cubicBezTo>
                  <a:lnTo>
                    <a:pt x="133587" y="72695"/>
                  </a:lnTo>
                  <a:lnTo>
                    <a:pt x="128677" y="63446"/>
                  </a:lnTo>
                  <a:cubicBezTo>
                    <a:pt x="128677" y="63446"/>
                    <a:pt x="128563" y="63332"/>
                    <a:pt x="128563" y="63332"/>
                  </a:cubicBezTo>
                  <a:lnTo>
                    <a:pt x="128335" y="62990"/>
                  </a:lnTo>
                  <a:cubicBezTo>
                    <a:pt x="124110" y="56253"/>
                    <a:pt x="120342" y="50430"/>
                    <a:pt x="106413" y="50430"/>
                  </a:cubicBezTo>
                  <a:lnTo>
                    <a:pt x="103787" y="50430"/>
                  </a:lnTo>
                  <a:lnTo>
                    <a:pt x="37793" y="50430"/>
                  </a:lnTo>
                  <a:lnTo>
                    <a:pt x="27859" y="50430"/>
                  </a:lnTo>
                  <a:cubicBezTo>
                    <a:pt x="12445" y="50544"/>
                    <a:pt x="0" y="63104"/>
                    <a:pt x="0" y="78404"/>
                  </a:cubicBezTo>
                  <a:lnTo>
                    <a:pt x="0" y="251724"/>
                  </a:lnTo>
                  <a:lnTo>
                    <a:pt x="11418" y="251724"/>
                  </a:lnTo>
                  <a:lnTo>
                    <a:pt x="11418" y="78404"/>
                  </a:lnTo>
                  <a:cubicBezTo>
                    <a:pt x="11418" y="69384"/>
                    <a:pt x="18725" y="61962"/>
                    <a:pt x="27859" y="61962"/>
                  </a:cubicBezTo>
                  <a:lnTo>
                    <a:pt x="37793" y="61962"/>
                  </a:lnTo>
                  <a:lnTo>
                    <a:pt x="103787" y="61962"/>
                  </a:lnTo>
                  <a:lnTo>
                    <a:pt x="106527" y="61962"/>
                  </a:lnTo>
                  <a:cubicBezTo>
                    <a:pt x="114291" y="61962"/>
                    <a:pt x="115090" y="63332"/>
                    <a:pt x="118744" y="68927"/>
                  </a:cubicBezTo>
                  <a:lnTo>
                    <a:pt x="123654" y="78289"/>
                  </a:lnTo>
                  <a:lnTo>
                    <a:pt x="123654" y="78289"/>
                  </a:lnTo>
                  <a:lnTo>
                    <a:pt x="154595" y="136634"/>
                  </a:lnTo>
                  <a:cubicBezTo>
                    <a:pt x="155395" y="138118"/>
                    <a:pt x="156765" y="139260"/>
                    <a:pt x="158477" y="139488"/>
                  </a:cubicBezTo>
                  <a:cubicBezTo>
                    <a:pt x="160076" y="139831"/>
                    <a:pt x="161903" y="139374"/>
                    <a:pt x="163159" y="138346"/>
                  </a:cubicBezTo>
                  <a:lnTo>
                    <a:pt x="233263" y="82057"/>
                  </a:lnTo>
                  <a:cubicBezTo>
                    <a:pt x="234177" y="81372"/>
                    <a:pt x="235318" y="81030"/>
                    <a:pt x="236460" y="81144"/>
                  </a:cubicBezTo>
                  <a:cubicBezTo>
                    <a:pt x="237602" y="81258"/>
                    <a:pt x="238630" y="81829"/>
                    <a:pt x="239315" y="82742"/>
                  </a:cubicBezTo>
                  <a:cubicBezTo>
                    <a:pt x="240685" y="84569"/>
                    <a:pt x="240456" y="87195"/>
                    <a:pt x="238630" y="88565"/>
                  </a:cubicBezTo>
                  <a:lnTo>
                    <a:pt x="158820" y="155016"/>
                  </a:lnTo>
                  <a:lnTo>
                    <a:pt x="128791" y="139488"/>
                  </a:lnTo>
                  <a:cubicBezTo>
                    <a:pt x="125937" y="138004"/>
                    <a:pt x="122512" y="139146"/>
                    <a:pt x="121142" y="141886"/>
                  </a:cubicBezTo>
                  <a:cubicBezTo>
                    <a:pt x="119657" y="144740"/>
                    <a:pt x="120799" y="148166"/>
                    <a:pt x="123539" y="149536"/>
                  </a:cubicBezTo>
                  <a:lnTo>
                    <a:pt x="156879" y="166891"/>
                  </a:lnTo>
                  <a:cubicBezTo>
                    <a:pt x="157678" y="167347"/>
                    <a:pt x="158592" y="167576"/>
                    <a:pt x="159505" y="167576"/>
                  </a:cubicBezTo>
                  <a:cubicBezTo>
                    <a:pt x="160761" y="167576"/>
                    <a:pt x="162131" y="167119"/>
                    <a:pt x="163159" y="166206"/>
                  </a:cubicBezTo>
                  <a:lnTo>
                    <a:pt x="245823" y="97243"/>
                  </a:lnTo>
                  <a:cubicBezTo>
                    <a:pt x="250847" y="93018"/>
                    <a:pt x="252559" y="86396"/>
                    <a:pt x="250618" y="80573"/>
                  </a:cubicBezTo>
                  <a:lnTo>
                    <a:pt x="329629" y="10012"/>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nvGrpSpPr>
          <p:cNvPr id="16" name="Graphic 7">
            <a:extLst>
              <a:ext uri="{FF2B5EF4-FFF2-40B4-BE49-F238E27FC236}">
                <a16:creationId xmlns:a16="http://schemas.microsoft.com/office/drawing/2014/main" id="{E380C337-0B9B-4063-9649-510AEFE5AFBC}"/>
              </a:ext>
            </a:extLst>
          </p:cNvPr>
          <p:cNvGrpSpPr/>
          <p:nvPr/>
        </p:nvGrpSpPr>
        <p:grpSpPr>
          <a:xfrm>
            <a:off x="3511726" y="4517522"/>
            <a:ext cx="451427" cy="457199"/>
            <a:chOff x="4294843" y="1570663"/>
            <a:chExt cx="451427" cy="457199"/>
          </a:xfrm>
          <a:solidFill>
            <a:srgbClr val="000000"/>
          </a:solidFill>
        </p:grpSpPr>
        <p:sp>
          <p:nvSpPr>
            <p:cNvPr id="18" name="Vrije vorm: vorm 17">
              <a:extLst>
                <a:ext uri="{FF2B5EF4-FFF2-40B4-BE49-F238E27FC236}">
                  <a16:creationId xmlns:a16="http://schemas.microsoft.com/office/drawing/2014/main" id="{305F1087-7B52-4BC9-9B15-B1C5A14DF971}"/>
                </a:ext>
              </a:extLst>
            </p:cNvPr>
            <p:cNvSpPr/>
            <p:nvPr/>
          </p:nvSpPr>
          <p:spPr>
            <a:xfrm>
              <a:off x="4358096" y="1570663"/>
              <a:ext cx="329399" cy="107133"/>
            </a:xfrm>
            <a:custGeom>
              <a:avLst/>
              <a:gdLst>
                <a:gd name="connsiteX0" fmla="*/ 316955 w 329399"/>
                <a:gd name="connsiteY0" fmla="*/ 79503 h 107133"/>
                <a:gd name="connsiteX1" fmla="*/ 265575 w 329399"/>
                <a:gd name="connsiteY1" fmla="*/ 80302 h 107133"/>
                <a:gd name="connsiteX2" fmla="*/ 265461 w 329399"/>
                <a:gd name="connsiteY2" fmla="*/ 71739 h 107133"/>
                <a:gd name="connsiteX3" fmla="*/ 300057 w 329399"/>
                <a:gd name="connsiteY3" fmla="*/ 71282 h 107133"/>
                <a:gd name="connsiteX4" fmla="*/ 194786 w 329399"/>
                <a:gd name="connsiteY4" fmla="*/ 24127 h 107133"/>
                <a:gd name="connsiteX5" fmla="*/ 25005 w 329399"/>
                <a:gd name="connsiteY5" fmla="*/ 91035 h 107133"/>
                <a:gd name="connsiteX6" fmla="*/ 16099 w 329399"/>
                <a:gd name="connsiteY6" fmla="*/ 83613 h 107133"/>
                <a:gd name="connsiteX7" fmla="*/ 195927 w 329399"/>
                <a:gd name="connsiteY7" fmla="*/ 12710 h 107133"/>
                <a:gd name="connsiteX8" fmla="*/ 306793 w 329399"/>
                <a:gd name="connsiteY8" fmla="*/ 62034 h 107133"/>
                <a:gd name="connsiteX9" fmla="*/ 303939 w 329399"/>
                <a:gd name="connsiteY9" fmla="*/ 29037 h 107133"/>
                <a:gd name="connsiteX10" fmla="*/ 312502 w 329399"/>
                <a:gd name="connsiteY10" fmla="*/ 28238 h 107133"/>
                <a:gd name="connsiteX11" fmla="*/ 316955 w 329399"/>
                <a:gd name="connsiteY11" fmla="*/ 79503 h 107133"/>
                <a:gd name="connsiteX12" fmla="*/ 329400 w 329399"/>
                <a:gd name="connsiteY12" fmla="*/ 90807 h 107133"/>
                <a:gd name="connsiteX13" fmla="*/ 328372 w 329399"/>
                <a:gd name="connsiteY13" fmla="*/ 78590 h 107133"/>
                <a:gd name="connsiteX14" fmla="*/ 323805 w 329399"/>
                <a:gd name="connsiteY14" fmla="*/ 27324 h 107133"/>
                <a:gd name="connsiteX15" fmla="*/ 322778 w 329399"/>
                <a:gd name="connsiteY15" fmla="*/ 15907 h 107133"/>
                <a:gd name="connsiteX16" fmla="*/ 311360 w 329399"/>
                <a:gd name="connsiteY16" fmla="*/ 16934 h 107133"/>
                <a:gd name="connsiteX17" fmla="*/ 302797 w 329399"/>
                <a:gd name="connsiteY17" fmla="*/ 17733 h 107133"/>
                <a:gd name="connsiteX18" fmla="*/ 291379 w 329399"/>
                <a:gd name="connsiteY18" fmla="*/ 18761 h 107133"/>
                <a:gd name="connsiteX19" fmla="*/ 292407 w 329399"/>
                <a:gd name="connsiteY19" fmla="*/ 30179 h 107133"/>
                <a:gd name="connsiteX20" fmla="*/ 292978 w 329399"/>
                <a:gd name="connsiteY20" fmla="*/ 37143 h 107133"/>
                <a:gd name="connsiteX21" fmla="*/ 197183 w 329399"/>
                <a:gd name="connsiteY21" fmla="*/ 1520 h 107133"/>
                <a:gd name="connsiteX22" fmla="*/ 7421 w 329399"/>
                <a:gd name="connsiteY22" fmla="*/ 76306 h 107133"/>
                <a:gd name="connsiteX23" fmla="*/ 0 w 329399"/>
                <a:gd name="connsiteY23" fmla="*/ 84983 h 107133"/>
                <a:gd name="connsiteX24" fmla="*/ 8677 w 329399"/>
                <a:gd name="connsiteY24" fmla="*/ 92291 h 107133"/>
                <a:gd name="connsiteX25" fmla="*/ 17355 w 329399"/>
                <a:gd name="connsiteY25" fmla="*/ 99712 h 107133"/>
                <a:gd name="connsiteX26" fmla="*/ 26032 w 329399"/>
                <a:gd name="connsiteY26" fmla="*/ 107134 h 107133"/>
                <a:gd name="connsiteX27" fmla="*/ 33454 w 329399"/>
                <a:gd name="connsiteY27" fmla="*/ 98456 h 107133"/>
                <a:gd name="connsiteX28" fmla="*/ 193187 w 329399"/>
                <a:gd name="connsiteY28" fmla="*/ 35431 h 107133"/>
                <a:gd name="connsiteX29" fmla="*/ 265803 w 329399"/>
                <a:gd name="connsiteY29" fmla="*/ 60321 h 107133"/>
                <a:gd name="connsiteX30" fmla="*/ 265004 w 329399"/>
                <a:gd name="connsiteY30" fmla="*/ 60321 h 107133"/>
                <a:gd name="connsiteX31" fmla="*/ 253587 w 329399"/>
                <a:gd name="connsiteY31" fmla="*/ 60435 h 107133"/>
                <a:gd name="connsiteX32" fmla="*/ 253815 w 329399"/>
                <a:gd name="connsiteY32" fmla="*/ 71853 h 107133"/>
                <a:gd name="connsiteX33" fmla="*/ 253929 w 329399"/>
                <a:gd name="connsiteY33" fmla="*/ 80416 h 107133"/>
                <a:gd name="connsiteX34" fmla="*/ 254157 w 329399"/>
                <a:gd name="connsiteY34" fmla="*/ 91834 h 107133"/>
                <a:gd name="connsiteX35" fmla="*/ 265575 w 329399"/>
                <a:gd name="connsiteY35" fmla="*/ 91720 h 107133"/>
                <a:gd name="connsiteX36" fmla="*/ 316955 w 329399"/>
                <a:gd name="connsiteY36" fmla="*/ 90921 h 107133"/>
                <a:gd name="connsiteX37" fmla="*/ 329400 w 329399"/>
                <a:gd name="connsiteY37" fmla="*/ 90807 h 107133"/>
                <a:gd name="connsiteX38" fmla="*/ 329400 w 329399"/>
                <a:gd name="connsiteY38" fmla="*/ 90807 h 1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9399" h="107133">
                  <a:moveTo>
                    <a:pt x="316955" y="79503"/>
                  </a:moveTo>
                  <a:lnTo>
                    <a:pt x="265575" y="80302"/>
                  </a:lnTo>
                  <a:lnTo>
                    <a:pt x="265461" y="71739"/>
                  </a:lnTo>
                  <a:lnTo>
                    <a:pt x="300057" y="71282"/>
                  </a:lnTo>
                  <a:cubicBezTo>
                    <a:pt x="270485" y="45136"/>
                    <a:pt x="234291" y="28809"/>
                    <a:pt x="194786" y="24127"/>
                  </a:cubicBezTo>
                  <a:cubicBezTo>
                    <a:pt x="130504" y="16592"/>
                    <a:pt x="66908" y="41596"/>
                    <a:pt x="25005" y="91035"/>
                  </a:cubicBezTo>
                  <a:lnTo>
                    <a:pt x="16099" y="83613"/>
                  </a:lnTo>
                  <a:cubicBezTo>
                    <a:pt x="60514" y="31206"/>
                    <a:pt x="127764" y="4717"/>
                    <a:pt x="195927" y="12710"/>
                  </a:cubicBezTo>
                  <a:cubicBezTo>
                    <a:pt x="237488" y="17619"/>
                    <a:pt x="275623" y="34632"/>
                    <a:pt x="306793" y="62034"/>
                  </a:cubicBezTo>
                  <a:lnTo>
                    <a:pt x="303939" y="29037"/>
                  </a:lnTo>
                  <a:lnTo>
                    <a:pt x="312502" y="28238"/>
                  </a:lnTo>
                  <a:lnTo>
                    <a:pt x="316955" y="79503"/>
                  </a:lnTo>
                  <a:moveTo>
                    <a:pt x="329400" y="90807"/>
                  </a:moveTo>
                  <a:lnTo>
                    <a:pt x="328372" y="78590"/>
                  </a:lnTo>
                  <a:lnTo>
                    <a:pt x="323805" y="27324"/>
                  </a:lnTo>
                  <a:lnTo>
                    <a:pt x="322778" y="15907"/>
                  </a:lnTo>
                  <a:lnTo>
                    <a:pt x="311360" y="16934"/>
                  </a:lnTo>
                  <a:lnTo>
                    <a:pt x="302797" y="17733"/>
                  </a:lnTo>
                  <a:lnTo>
                    <a:pt x="291379" y="18761"/>
                  </a:lnTo>
                  <a:lnTo>
                    <a:pt x="292407" y="30179"/>
                  </a:lnTo>
                  <a:lnTo>
                    <a:pt x="292978" y="37143"/>
                  </a:lnTo>
                  <a:cubicBezTo>
                    <a:pt x="264433" y="17733"/>
                    <a:pt x="231779" y="5516"/>
                    <a:pt x="197183" y="1520"/>
                  </a:cubicBezTo>
                  <a:cubicBezTo>
                    <a:pt x="125366" y="-7043"/>
                    <a:pt x="54348" y="20930"/>
                    <a:pt x="7421" y="76306"/>
                  </a:cubicBezTo>
                  <a:lnTo>
                    <a:pt x="0" y="84983"/>
                  </a:lnTo>
                  <a:lnTo>
                    <a:pt x="8677" y="92291"/>
                  </a:lnTo>
                  <a:lnTo>
                    <a:pt x="17355" y="99712"/>
                  </a:lnTo>
                  <a:lnTo>
                    <a:pt x="26032" y="107134"/>
                  </a:lnTo>
                  <a:lnTo>
                    <a:pt x="33454" y="98456"/>
                  </a:lnTo>
                  <a:cubicBezTo>
                    <a:pt x="72959" y="51872"/>
                    <a:pt x="132673" y="28352"/>
                    <a:pt x="193187" y="35431"/>
                  </a:cubicBezTo>
                  <a:cubicBezTo>
                    <a:pt x="219219" y="38514"/>
                    <a:pt x="243767" y="46963"/>
                    <a:pt x="265803" y="60321"/>
                  </a:cubicBezTo>
                  <a:lnTo>
                    <a:pt x="265004" y="60321"/>
                  </a:lnTo>
                  <a:lnTo>
                    <a:pt x="253587" y="60435"/>
                  </a:lnTo>
                  <a:lnTo>
                    <a:pt x="253815" y="71853"/>
                  </a:lnTo>
                  <a:lnTo>
                    <a:pt x="253929" y="80416"/>
                  </a:lnTo>
                  <a:lnTo>
                    <a:pt x="254157" y="91834"/>
                  </a:lnTo>
                  <a:lnTo>
                    <a:pt x="265575" y="91720"/>
                  </a:lnTo>
                  <a:lnTo>
                    <a:pt x="316955" y="90921"/>
                  </a:lnTo>
                  <a:lnTo>
                    <a:pt x="329400" y="90807"/>
                  </a:lnTo>
                  <a:lnTo>
                    <a:pt x="329400" y="9080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9" name="Vrije vorm: vorm 18">
              <a:extLst>
                <a:ext uri="{FF2B5EF4-FFF2-40B4-BE49-F238E27FC236}">
                  <a16:creationId xmlns:a16="http://schemas.microsoft.com/office/drawing/2014/main" id="{28EFC01D-FBE7-4800-B5D8-C107C624E13A}"/>
                </a:ext>
              </a:extLst>
            </p:cNvPr>
            <p:cNvSpPr/>
            <p:nvPr/>
          </p:nvSpPr>
          <p:spPr>
            <a:xfrm>
              <a:off x="4294843" y="1673229"/>
              <a:ext cx="225841" cy="329171"/>
            </a:xfrm>
            <a:custGeom>
              <a:avLst/>
              <a:gdLst>
                <a:gd name="connsiteX0" fmla="*/ 211684 w 225841"/>
                <a:gd name="connsiteY0" fmla="*/ 316498 h 329171"/>
                <a:gd name="connsiteX1" fmla="*/ 75014 w 225841"/>
                <a:gd name="connsiteY1" fmla="*/ 240228 h 329171"/>
                <a:gd name="connsiteX2" fmla="*/ 32312 w 225841"/>
                <a:gd name="connsiteY2" fmla="*/ 89629 h 329171"/>
                <a:gd name="connsiteX3" fmla="*/ 48753 w 225841"/>
                <a:gd name="connsiteY3" fmla="*/ 30257 h 329171"/>
                <a:gd name="connsiteX4" fmla="*/ 18268 w 225841"/>
                <a:gd name="connsiteY4" fmla="*/ 42930 h 329171"/>
                <a:gd name="connsiteX5" fmla="*/ 14957 w 225841"/>
                <a:gd name="connsiteY5" fmla="*/ 35052 h 329171"/>
                <a:gd name="connsiteX6" fmla="*/ 62455 w 225841"/>
                <a:gd name="connsiteY6" fmla="*/ 15414 h 329171"/>
                <a:gd name="connsiteX7" fmla="*/ 78668 w 225841"/>
                <a:gd name="connsiteY7" fmla="*/ 64282 h 329171"/>
                <a:gd name="connsiteX8" fmla="*/ 70561 w 225841"/>
                <a:gd name="connsiteY8" fmla="*/ 67022 h 329171"/>
                <a:gd name="connsiteX9" fmla="*/ 59714 w 225841"/>
                <a:gd name="connsiteY9" fmla="*/ 34139 h 329171"/>
                <a:gd name="connsiteX10" fmla="*/ 43730 w 225841"/>
                <a:gd name="connsiteY10" fmla="*/ 91227 h 329171"/>
                <a:gd name="connsiteX11" fmla="*/ 84034 w 225841"/>
                <a:gd name="connsiteY11" fmla="*/ 233491 h 329171"/>
                <a:gd name="connsiteX12" fmla="*/ 213168 w 225841"/>
                <a:gd name="connsiteY12" fmla="*/ 305537 h 329171"/>
                <a:gd name="connsiteX13" fmla="*/ 211684 w 225841"/>
                <a:gd name="connsiteY13" fmla="*/ 316498 h 329171"/>
                <a:gd name="connsiteX14" fmla="*/ 221731 w 225841"/>
                <a:gd name="connsiteY14" fmla="*/ 329172 h 329171"/>
                <a:gd name="connsiteX15" fmla="*/ 223101 w 225841"/>
                <a:gd name="connsiteY15" fmla="*/ 317868 h 329171"/>
                <a:gd name="connsiteX16" fmla="*/ 224471 w 225841"/>
                <a:gd name="connsiteY16" fmla="*/ 306565 h 329171"/>
                <a:gd name="connsiteX17" fmla="*/ 225842 w 225841"/>
                <a:gd name="connsiteY17" fmla="*/ 295261 h 329171"/>
                <a:gd name="connsiteX18" fmla="*/ 214538 w 225841"/>
                <a:gd name="connsiteY18" fmla="*/ 293891 h 329171"/>
                <a:gd name="connsiteX19" fmla="*/ 93054 w 225841"/>
                <a:gd name="connsiteY19" fmla="*/ 226070 h 329171"/>
                <a:gd name="connsiteX20" fmla="*/ 55147 w 225841"/>
                <a:gd name="connsiteY20" fmla="*/ 92255 h 329171"/>
                <a:gd name="connsiteX21" fmla="*/ 59372 w 225841"/>
                <a:gd name="connsiteY21" fmla="*/ 69191 h 329171"/>
                <a:gd name="connsiteX22" fmla="*/ 59714 w 225841"/>
                <a:gd name="connsiteY22" fmla="*/ 70333 h 329171"/>
                <a:gd name="connsiteX23" fmla="*/ 63254 w 225841"/>
                <a:gd name="connsiteY23" fmla="*/ 81180 h 329171"/>
                <a:gd name="connsiteX24" fmla="*/ 74101 w 225841"/>
                <a:gd name="connsiteY24" fmla="*/ 77526 h 329171"/>
                <a:gd name="connsiteX25" fmla="*/ 82207 w 225841"/>
                <a:gd name="connsiteY25" fmla="*/ 74786 h 329171"/>
                <a:gd name="connsiteX26" fmla="*/ 93054 w 225841"/>
                <a:gd name="connsiteY26" fmla="*/ 71246 h 329171"/>
                <a:gd name="connsiteX27" fmla="*/ 89515 w 225841"/>
                <a:gd name="connsiteY27" fmla="*/ 60400 h 329171"/>
                <a:gd name="connsiteX28" fmla="*/ 73301 w 225841"/>
                <a:gd name="connsiteY28" fmla="*/ 11532 h 329171"/>
                <a:gd name="connsiteX29" fmla="*/ 69419 w 225841"/>
                <a:gd name="connsiteY29" fmla="*/ 0 h 329171"/>
                <a:gd name="connsiteX30" fmla="*/ 58002 w 225841"/>
                <a:gd name="connsiteY30" fmla="*/ 4681 h 329171"/>
                <a:gd name="connsiteX31" fmla="*/ 10504 w 225841"/>
                <a:gd name="connsiteY31" fmla="*/ 24320 h 329171"/>
                <a:gd name="connsiteX32" fmla="*/ 0 w 225841"/>
                <a:gd name="connsiteY32" fmla="*/ 28773 h 329171"/>
                <a:gd name="connsiteX33" fmla="*/ 4339 w 225841"/>
                <a:gd name="connsiteY33" fmla="*/ 39277 h 329171"/>
                <a:gd name="connsiteX34" fmla="*/ 7650 w 225841"/>
                <a:gd name="connsiteY34" fmla="*/ 47155 h 329171"/>
                <a:gd name="connsiteX35" fmla="*/ 11989 w 225841"/>
                <a:gd name="connsiteY35" fmla="*/ 57773 h 329171"/>
                <a:gd name="connsiteX36" fmla="*/ 22493 w 225841"/>
                <a:gd name="connsiteY36" fmla="*/ 53435 h 329171"/>
                <a:gd name="connsiteX37" fmla="*/ 28773 w 225841"/>
                <a:gd name="connsiteY37" fmla="*/ 50809 h 329171"/>
                <a:gd name="connsiteX38" fmla="*/ 20894 w 225841"/>
                <a:gd name="connsiteY38" fmla="*/ 88259 h 329171"/>
                <a:gd name="connsiteX39" fmla="*/ 65994 w 225841"/>
                <a:gd name="connsiteY39" fmla="*/ 247307 h 329171"/>
                <a:gd name="connsiteX40" fmla="*/ 210314 w 225841"/>
                <a:gd name="connsiteY40" fmla="*/ 327916 h 329171"/>
                <a:gd name="connsiteX41" fmla="*/ 221731 w 225841"/>
                <a:gd name="connsiteY41" fmla="*/ 329172 h 329171"/>
                <a:gd name="connsiteX42" fmla="*/ 221731 w 225841"/>
                <a:gd name="connsiteY42" fmla="*/ 329172 h 32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5841" h="329171">
                  <a:moveTo>
                    <a:pt x="211684" y="316498"/>
                  </a:moveTo>
                  <a:cubicBezTo>
                    <a:pt x="157450" y="310104"/>
                    <a:pt x="108810" y="283044"/>
                    <a:pt x="75014" y="240228"/>
                  </a:cubicBezTo>
                  <a:cubicBezTo>
                    <a:pt x="41104" y="197412"/>
                    <a:pt x="25918" y="143863"/>
                    <a:pt x="32312" y="89629"/>
                  </a:cubicBezTo>
                  <a:cubicBezTo>
                    <a:pt x="34710" y="68963"/>
                    <a:pt x="40419" y="49096"/>
                    <a:pt x="48753" y="30257"/>
                  </a:cubicBezTo>
                  <a:lnTo>
                    <a:pt x="18268" y="42930"/>
                  </a:lnTo>
                  <a:lnTo>
                    <a:pt x="14957" y="35052"/>
                  </a:lnTo>
                  <a:lnTo>
                    <a:pt x="62455" y="15414"/>
                  </a:lnTo>
                  <a:lnTo>
                    <a:pt x="78668" y="64282"/>
                  </a:lnTo>
                  <a:lnTo>
                    <a:pt x="70561" y="67022"/>
                  </a:lnTo>
                  <a:lnTo>
                    <a:pt x="59714" y="34139"/>
                  </a:lnTo>
                  <a:cubicBezTo>
                    <a:pt x="51608" y="52179"/>
                    <a:pt x="46127" y="71246"/>
                    <a:pt x="43730" y="91227"/>
                  </a:cubicBezTo>
                  <a:cubicBezTo>
                    <a:pt x="37793" y="142493"/>
                    <a:pt x="52065" y="192959"/>
                    <a:pt x="84034" y="233491"/>
                  </a:cubicBezTo>
                  <a:cubicBezTo>
                    <a:pt x="116004" y="273910"/>
                    <a:pt x="161903" y="299486"/>
                    <a:pt x="213168" y="305537"/>
                  </a:cubicBezTo>
                  <a:lnTo>
                    <a:pt x="211684" y="316498"/>
                  </a:lnTo>
                  <a:moveTo>
                    <a:pt x="221731" y="329172"/>
                  </a:moveTo>
                  <a:lnTo>
                    <a:pt x="223101" y="317868"/>
                  </a:lnTo>
                  <a:lnTo>
                    <a:pt x="224471" y="306565"/>
                  </a:lnTo>
                  <a:lnTo>
                    <a:pt x="225842" y="295261"/>
                  </a:lnTo>
                  <a:lnTo>
                    <a:pt x="214538" y="293891"/>
                  </a:lnTo>
                  <a:cubicBezTo>
                    <a:pt x="166356" y="288296"/>
                    <a:pt x="123197" y="264205"/>
                    <a:pt x="93054" y="226070"/>
                  </a:cubicBezTo>
                  <a:cubicBezTo>
                    <a:pt x="62911" y="187935"/>
                    <a:pt x="49439" y="140437"/>
                    <a:pt x="55147" y="92255"/>
                  </a:cubicBezTo>
                  <a:cubicBezTo>
                    <a:pt x="56061" y="84491"/>
                    <a:pt x="57431" y="76841"/>
                    <a:pt x="59372" y="69191"/>
                  </a:cubicBezTo>
                  <a:lnTo>
                    <a:pt x="59714" y="70333"/>
                  </a:lnTo>
                  <a:lnTo>
                    <a:pt x="63254" y="81180"/>
                  </a:lnTo>
                  <a:lnTo>
                    <a:pt x="74101" y="77526"/>
                  </a:lnTo>
                  <a:lnTo>
                    <a:pt x="82207" y="74786"/>
                  </a:lnTo>
                  <a:lnTo>
                    <a:pt x="93054" y="71246"/>
                  </a:lnTo>
                  <a:lnTo>
                    <a:pt x="89515" y="60400"/>
                  </a:lnTo>
                  <a:lnTo>
                    <a:pt x="73301" y="11532"/>
                  </a:lnTo>
                  <a:lnTo>
                    <a:pt x="69419" y="0"/>
                  </a:lnTo>
                  <a:lnTo>
                    <a:pt x="58002" y="4681"/>
                  </a:lnTo>
                  <a:lnTo>
                    <a:pt x="10504" y="24320"/>
                  </a:lnTo>
                  <a:lnTo>
                    <a:pt x="0" y="28773"/>
                  </a:lnTo>
                  <a:lnTo>
                    <a:pt x="4339" y="39277"/>
                  </a:lnTo>
                  <a:lnTo>
                    <a:pt x="7650" y="47155"/>
                  </a:lnTo>
                  <a:lnTo>
                    <a:pt x="11989" y="57773"/>
                  </a:lnTo>
                  <a:lnTo>
                    <a:pt x="22493" y="53435"/>
                  </a:lnTo>
                  <a:lnTo>
                    <a:pt x="28773" y="50809"/>
                  </a:lnTo>
                  <a:cubicBezTo>
                    <a:pt x="25005" y="63140"/>
                    <a:pt x="22379" y="75699"/>
                    <a:pt x="20894" y="88259"/>
                  </a:cubicBezTo>
                  <a:cubicBezTo>
                    <a:pt x="14158" y="145575"/>
                    <a:pt x="30257" y="202093"/>
                    <a:pt x="65994" y="247307"/>
                  </a:cubicBezTo>
                  <a:cubicBezTo>
                    <a:pt x="101731" y="292521"/>
                    <a:pt x="152997" y="321179"/>
                    <a:pt x="210314" y="327916"/>
                  </a:cubicBezTo>
                  <a:lnTo>
                    <a:pt x="221731" y="329172"/>
                  </a:lnTo>
                  <a:lnTo>
                    <a:pt x="221731" y="329172"/>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0" name="Vrije vorm: vorm 19">
              <a:extLst>
                <a:ext uri="{FF2B5EF4-FFF2-40B4-BE49-F238E27FC236}">
                  <a16:creationId xmlns:a16="http://schemas.microsoft.com/office/drawing/2014/main" id="{9780611D-4307-4183-A639-FE684240892F}"/>
                </a:ext>
              </a:extLst>
            </p:cNvPr>
            <p:cNvSpPr/>
            <p:nvPr/>
          </p:nvSpPr>
          <p:spPr>
            <a:xfrm>
              <a:off x="4532787" y="1659985"/>
              <a:ext cx="213483" cy="367877"/>
            </a:xfrm>
            <a:custGeom>
              <a:avLst/>
              <a:gdLst>
                <a:gd name="connsiteX0" fmla="*/ 200723 w 213483"/>
                <a:gd name="connsiteY0" fmla="*/ 150371 h 367877"/>
                <a:gd name="connsiteX1" fmla="*/ 124453 w 213483"/>
                <a:gd name="connsiteY1" fmla="*/ 287040 h 367877"/>
                <a:gd name="connsiteX2" fmla="*/ 36651 w 213483"/>
                <a:gd name="connsiteY2" fmla="*/ 327345 h 367877"/>
                <a:gd name="connsiteX3" fmla="*/ 64396 w 213483"/>
                <a:gd name="connsiteY3" fmla="*/ 345156 h 367877"/>
                <a:gd name="connsiteX4" fmla="*/ 59714 w 213483"/>
                <a:gd name="connsiteY4" fmla="*/ 352349 h 367877"/>
                <a:gd name="connsiteX5" fmla="*/ 16441 w 213483"/>
                <a:gd name="connsiteY5" fmla="*/ 324604 h 367877"/>
                <a:gd name="connsiteX6" fmla="*/ 47269 w 213483"/>
                <a:gd name="connsiteY6" fmla="*/ 283501 h 367877"/>
                <a:gd name="connsiteX7" fmla="*/ 54120 w 213483"/>
                <a:gd name="connsiteY7" fmla="*/ 288639 h 367877"/>
                <a:gd name="connsiteX8" fmla="*/ 33340 w 213483"/>
                <a:gd name="connsiteY8" fmla="*/ 316384 h 367877"/>
                <a:gd name="connsiteX9" fmla="*/ 117374 w 213483"/>
                <a:gd name="connsiteY9" fmla="*/ 278135 h 367877"/>
                <a:gd name="connsiteX10" fmla="*/ 189419 w 213483"/>
                <a:gd name="connsiteY10" fmla="*/ 149001 h 367877"/>
                <a:gd name="connsiteX11" fmla="*/ 159962 w 213483"/>
                <a:gd name="connsiteY11" fmla="*/ 22036 h 367877"/>
                <a:gd name="connsiteX12" fmla="*/ 169552 w 213483"/>
                <a:gd name="connsiteY12" fmla="*/ 15871 h 367877"/>
                <a:gd name="connsiteX13" fmla="*/ 200723 w 213483"/>
                <a:gd name="connsiteY13" fmla="*/ 150371 h 367877"/>
                <a:gd name="connsiteX14" fmla="*/ 212026 w 213483"/>
                <a:gd name="connsiteY14" fmla="*/ 151627 h 367877"/>
                <a:gd name="connsiteX15" fmla="*/ 179143 w 213483"/>
                <a:gd name="connsiteY15" fmla="*/ 9591 h 367877"/>
                <a:gd name="connsiteX16" fmla="*/ 172978 w 213483"/>
                <a:gd name="connsiteY16" fmla="*/ 0 h 367877"/>
                <a:gd name="connsiteX17" fmla="*/ 163387 w 213483"/>
                <a:gd name="connsiteY17" fmla="*/ 6166 h 367877"/>
                <a:gd name="connsiteX18" fmla="*/ 153796 w 213483"/>
                <a:gd name="connsiteY18" fmla="*/ 12331 h 367877"/>
                <a:gd name="connsiteX19" fmla="*/ 144205 w 213483"/>
                <a:gd name="connsiteY19" fmla="*/ 18497 h 367877"/>
                <a:gd name="connsiteX20" fmla="*/ 150371 w 213483"/>
                <a:gd name="connsiteY20" fmla="*/ 28087 h 367877"/>
                <a:gd name="connsiteX21" fmla="*/ 178002 w 213483"/>
                <a:gd name="connsiteY21" fmla="*/ 147516 h 367877"/>
                <a:gd name="connsiteX22" fmla="*/ 110181 w 213483"/>
                <a:gd name="connsiteY22" fmla="*/ 269000 h 367877"/>
                <a:gd name="connsiteX23" fmla="*/ 62683 w 213483"/>
                <a:gd name="connsiteY23" fmla="*/ 296060 h 367877"/>
                <a:gd name="connsiteX24" fmla="*/ 63254 w 213483"/>
                <a:gd name="connsiteY24" fmla="*/ 295261 h 367877"/>
                <a:gd name="connsiteX25" fmla="*/ 70105 w 213483"/>
                <a:gd name="connsiteY25" fmla="*/ 286127 h 367877"/>
                <a:gd name="connsiteX26" fmla="*/ 60970 w 213483"/>
                <a:gd name="connsiteY26" fmla="*/ 279276 h 367877"/>
                <a:gd name="connsiteX27" fmla="*/ 54120 w 213483"/>
                <a:gd name="connsiteY27" fmla="*/ 274138 h 367877"/>
                <a:gd name="connsiteX28" fmla="*/ 44986 w 213483"/>
                <a:gd name="connsiteY28" fmla="*/ 267288 h 367877"/>
                <a:gd name="connsiteX29" fmla="*/ 38135 w 213483"/>
                <a:gd name="connsiteY29" fmla="*/ 276422 h 367877"/>
                <a:gd name="connsiteX30" fmla="*/ 7307 w 213483"/>
                <a:gd name="connsiteY30" fmla="*/ 317526 h 367877"/>
                <a:gd name="connsiteX31" fmla="*/ 0 w 213483"/>
                <a:gd name="connsiteY31" fmla="*/ 327345 h 367877"/>
                <a:gd name="connsiteX32" fmla="*/ 10390 w 213483"/>
                <a:gd name="connsiteY32" fmla="*/ 333967 h 367877"/>
                <a:gd name="connsiteX33" fmla="*/ 53663 w 213483"/>
                <a:gd name="connsiteY33" fmla="*/ 361712 h 367877"/>
                <a:gd name="connsiteX34" fmla="*/ 63254 w 213483"/>
                <a:gd name="connsiteY34" fmla="*/ 367877 h 367877"/>
                <a:gd name="connsiteX35" fmla="*/ 69419 w 213483"/>
                <a:gd name="connsiteY35" fmla="*/ 358287 h 367877"/>
                <a:gd name="connsiteX36" fmla="*/ 74101 w 213483"/>
                <a:gd name="connsiteY36" fmla="*/ 351094 h 367877"/>
                <a:gd name="connsiteX37" fmla="*/ 80266 w 213483"/>
                <a:gd name="connsiteY37" fmla="*/ 341503 h 367877"/>
                <a:gd name="connsiteX38" fmla="*/ 70675 w 213483"/>
                <a:gd name="connsiteY38" fmla="*/ 335337 h 367877"/>
                <a:gd name="connsiteX39" fmla="*/ 64852 w 213483"/>
                <a:gd name="connsiteY39" fmla="*/ 331569 h 367877"/>
                <a:gd name="connsiteX40" fmla="*/ 131532 w 213483"/>
                <a:gd name="connsiteY40" fmla="*/ 295832 h 367877"/>
                <a:gd name="connsiteX41" fmla="*/ 212026 w 213483"/>
                <a:gd name="connsiteY41" fmla="*/ 151627 h 367877"/>
                <a:gd name="connsiteX42" fmla="*/ 212026 w 213483"/>
                <a:gd name="connsiteY42" fmla="*/ 151627 h 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483" h="367877">
                  <a:moveTo>
                    <a:pt x="200723" y="150371"/>
                  </a:moveTo>
                  <a:cubicBezTo>
                    <a:pt x="194329" y="204605"/>
                    <a:pt x="167269" y="253244"/>
                    <a:pt x="124453" y="287040"/>
                  </a:cubicBezTo>
                  <a:cubicBezTo>
                    <a:pt x="98763" y="307364"/>
                    <a:pt x="68620" y="321065"/>
                    <a:pt x="36651" y="327345"/>
                  </a:cubicBezTo>
                  <a:lnTo>
                    <a:pt x="64396" y="345156"/>
                  </a:lnTo>
                  <a:lnTo>
                    <a:pt x="59714" y="352349"/>
                  </a:lnTo>
                  <a:lnTo>
                    <a:pt x="16441" y="324604"/>
                  </a:lnTo>
                  <a:lnTo>
                    <a:pt x="47269" y="283501"/>
                  </a:lnTo>
                  <a:lnTo>
                    <a:pt x="54120" y="288639"/>
                  </a:lnTo>
                  <a:lnTo>
                    <a:pt x="33340" y="316384"/>
                  </a:lnTo>
                  <a:cubicBezTo>
                    <a:pt x="63825" y="310675"/>
                    <a:pt x="92712" y="297545"/>
                    <a:pt x="117374" y="278135"/>
                  </a:cubicBezTo>
                  <a:cubicBezTo>
                    <a:pt x="157792" y="246165"/>
                    <a:pt x="183368" y="200266"/>
                    <a:pt x="189419" y="149001"/>
                  </a:cubicBezTo>
                  <a:cubicBezTo>
                    <a:pt x="194557" y="104586"/>
                    <a:pt x="184167" y="59486"/>
                    <a:pt x="159962" y="22036"/>
                  </a:cubicBezTo>
                  <a:lnTo>
                    <a:pt x="169552" y="15871"/>
                  </a:lnTo>
                  <a:cubicBezTo>
                    <a:pt x="195128" y="55604"/>
                    <a:pt x="206203" y="103330"/>
                    <a:pt x="200723" y="150371"/>
                  </a:cubicBezTo>
                  <a:moveTo>
                    <a:pt x="212026" y="151627"/>
                  </a:moveTo>
                  <a:cubicBezTo>
                    <a:pt x="217849" y="101960"/>
                    <a:pt x="206089" y="51494"/>
                    <a:pt x="179143" y="9591"/>
                  </a:cubicBezTo>
                  <a:lnTo>
                    <a:pt x="172978" y="0"/>
                  </a:lnTo>
                  <a:lnTo>
                    <a:pt x="163387" y="6166"/>
                  </a:lnTo>
                  <a:lnTo>
                    <a:pt x="153796" y="12331"/>
                  </a:lnTo>
                  <a:lnTo>
                    <a:pt x="144205" y="18497"/>
                  </a:lnTo>
                  <a:lnTo>
                    <a:pt x="150371" y="28087"/>
                  </a:lnTo>
                  <a:cubicBezTo>
                    <a:pt x="173092" y="63368"/>
                    <a:pt x="182911" y="105728"/>
                    <a:pt x="178002" y="147516"/>
                  </a:cubicBezTo>
                  <a:cubicBezTo>
                    <a:pt x="172407" y="195699"/>
                    <a:pt x="148316" y="238858"/>
                    <a:pt x="110181" y="269000"/>
                  </a:cubicBezTo>
                  <a:cubicBezTo>
                    <a:pt x="95794" y="280304"/>
                    <a:pt x="79810" y="289438"/>
                    <a:pt x="62683" y="296060"/>
                  </a:cubicBezTo>
                  <a:lnTo>
                    <a:pt x="63254" y="295261"/>
                  </a:lnTo>
                  <a:lnTo>
                    <a:pt x="70105" y="286127"/>
                  </a:lnTo>
                  <a:lnTo>
                    <a:pt x="60970" y="279276"/>
                  </a:lnTo>
                  <a:lnTo>
                    <a:pt x="54120" y="274138"/>
                  </a:lnTo>
                  <a:lnTo>
                    <a:pt x="44986" y="267288"/>
                  </a:lnTo>
                  <a:lnTo>
                    <a:pt x="38135" y="276422"/>
                  </a:lnTo>
                  <a:lnTo>
                    <a:pt x="7307" y="317526"/>
                  </a:lnTo>
                  <a:lnTo>
                    <a:pt x="0" y="327345"/>
                  </a:lnTo>
                  <a:lnTo>
                    <a:pt x="10390" y="333967"/>
                  </a:lnTo>
                  <a:lnTo>
                    <a:pt x="53663" y="361712"/>
                  </a:lnTo>
                  <a:lnTo>
                    <a:pt x="63254" y="367877"/>
                  </a:lnTo>
                  <a:lnTo>
                    <a:pt x="69419" y="358287"/>
                  </a:lnTo>
                  <a:lnTo>
                    <a:pt x="74101" y="351094"/>
                  </a:lnTo>
                  <a:lnTo>
                    <a:pt x="80266" y="341503"/>
                  </a:lnTo>
                  <a:lnTo>
                    <a:pt x="70675" y="335337"/>
                  </a:lnTo>
                  <a:lnTo>
                    <a:pt x="64852" y="331569"/>
                  </a:lnTo>
                  <a:cubicBezTo>
                    <a:pt x="88944" y="323691"/>
                    <a:pt x="111665" y="311474"/>
                    <a:pt x="131532" y="295832"/>
                  </a:cubicBezTo>
                  <a:cubicBezTo>
                    <a:pt x="176746" y="260209"/>
                    <a:pt x="205290" y="208943"/>
                    <a:pt x="212026" y="151627"/>
                  </a:cubicBezTo>
                  <a:lnTo>
                    <a:pt x="212026" y="15162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1415919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F20721-60E0-B572-CC96-0F42671F0697}"/>
              </a:ext>
            </a:extLst>
          </p:cNvPr>
          <p:cNvSpPr>
            <a:spLocks noGrp="1"/>
          </p:cNvSpPr>
          <p:nvPr>
            <p:ph type="body" sz="quarter" idx="13"/>
          </p:nvPr>
        </p:nvSpPr>
        <p:spPr/>
        <p:txBody>
          <a:bodyPr/>
          <a:lstStyle/>
          <a:p>
            <a:r>
              <a:rPr lang="en-US" err="1">
                <a:latin typeface="Flanders Art Sans"/>
              </a:rPr>
              <a:t>Toekomst</a:t>
            </a:r>
            <a:r>
              <a:rPr lang="en-US">
                <a:latin typeface="Flanders Art Sans"/>
              </a:rPr>
              <a:t> van </a:t>
            </a:r>
            <a:r>
              <a:rPr lang="en-US" err="1">
                <a:latin typeface="Flanders Art Sans"/>
              </a:rPr>
              <a:t>werk</a:t>
            </a:r>
            <a:r>
              <a:rPr lang="en-US">
                <a:latin typeface="Flanders Art Sans"/>
              </a:rPr>
              <a:t> : </a:t>
            </a:r>
            <a:endParaRPr lang="en-US"/>
          </a:p>
          <a:p>
            <a:r>
              <a:rPr lang="en-US">
                <a:latin typeface="Flanders Art Sans"/>
              </a:rPr>
              <a:t>events </a:t>
            </a:r>
            <a:r>
              <a:rPr lang="en-US" err="1">
                <a:latin typeface="Flanders Art Sans"/>
              </a:rPr>
              <a:t>en</a:t>
            </a:r>
            <a:r>
              <a:rPr lang="en-US">
                <a:latin typeface="Flanders Art Sans"/>
              </a:rPr>
              <a:t> workshops</a:t>
            </a:r>
            <a:endParaRPr lang="en-US"/>
          </a:p>
          <a:p>
            <a:endParaRPr lang="en-US">
              <a:latin typeface="Flanders Art Sans"/>
            </a:endParaRPr>
          </a:p>
          <a:p>
            <a:r>
              <a:rPr lang="en-US">
                <a:latin typeface="Flanders Art Sans"/>
              </a:rPr>
              <a:t>Work out Room VDAB</a:t>
            </a:r>
            <a:endParaRPr lang="en-US"/>
          </a:p>
          <a:p>
            <a:r>
              <a:rPr lang="en-US">
                <a:latin typeface="Flanders Art Sans"/>
                <a:hlinkClick r:id="rId3"/>
              </a:rPr>
              <a:t>www.vdab.be/workoutroom</a:t>
            </a:r>
            <a:endParaRPr lang="en-US">
              <a:latin typeface="Flanders Art Sans"/>
            </a:endParaRPr>
          </a:p>
          <a:p>
            <a:endParaRPr lang="en-US">
              <a:latin typeface="Flanders Art Sans"/>
            </a:endParaRPr>
          </a:p>
        </p:txBody>
      </p:sp>
      <p:sp>
        <p:nvSpPr>
          <p:cNvPr id="3" name="Text Placeholder 2">
            <a:extLst>
              <a:ext uri="{FF2B5EF4-FFF2-40B4-BE49-F238E27FC236}">
                <a16:creationId xmlns:a16="http://schemas.microsoft.com/office/drawing/2014/main" id="{E58F418C-C846-FCDE-65D8-7A732C9960C2}"/>
              </a:ext>
            </a:extLst>
          </p:cNvPr>
          <p:cNvSpPr>
            <a:spLocks noGrp="1"/>
          </p:cNvSpPr>
          <p:nvPr>
            <p:ph type="body" sz="quarter" idx="12"/>
          </p:nvPr>
        </p:nvSpPr>
        <p:spPr/>
        <p:txBody>
          <a:bodyPr/>
          <a:lstStyle/>
          <a:p>
            <a:r>
              <a:rPr lang="en-US" err="1">
                <a:latin typeface="Flanders Art Sans"/>
              </a:rPr>
              <a:t>Gezond</a:t>
            </a:r>
            <a:r>
              <a:rPr lang="en-US">
                <a:latin typeface="Flanders Art Sans"/>
              </a:rPr>
              <a:t> </a:t>
            </a:r>
            <a:r>
              <a:rPr lang="en-US" err="1">
                <a:latin typeface="Flanders Art Sans"/>
              </a:rPr>
              <a:t>leven</a:t>
            </a:r>
            <a:r>
              <a:rPr lang="en-US">
                <a:latin typeface="Flanders Art Sans"/>
              </a:rPr>
              <a:t> op het </a:t>
            </a:r>
            <a:r>
              <a:rPr lang="en-US" err="1">
                <a:latin typeface="Flanders Art Sans"/>
              </a:rPr>
              <a:t>werk</a:t>
            </a:r>
            <a:r>
              <a:rPr lang="en-US">
                <a:latin typeface="Flanders Art Sans"/>
              </a:rPr>
              <a:t> </a:t>
            </a:r>
            <a:endParaRPr lang="en-US"/>
          </a:p>
          <a:p>
            <a:endParaRPr lang="en-US">
              <a:latin typeface="Flanders Art Sans"/>
            </a:endParaRPr>
          </a:p>
          <a:p>
            <a:r>
              <a:rPr lang="en-US">
                <a:latin typeface="Flanders Art Sans"/>
              </a:rPr>
              <a:t>Hoe </a:t>
            </a:r>
            <a:r>
              <a:rPr lang="en-US" err="1">
                <a:latin typeface="Flanders Art Sans"/>
              </a:rPr>
              <a:t>zorg</a:t>
            </a:r>
            <a:r>
              <a:rPr lang="en-US">
                <a:latin typeface="Flanders Art Sans"/>
              </a:rPr>
              <a:t> </a:t>
            </a:r>
            <a:r>
              <a:rPr lang="en-US" err="1">
                <a:latin typeface="Flanders Art Sans"/>
              </a:rPr>
              <a:t>jij</a:t>
            </a:r>
            <a:r>
              <a:rPr lang="en-US">
                <a:latin typeface="Flanders Art Sans"/>
              </a:rPr>
              <a:t> </a:t>
            </a:r>
            <a:r>
              <a:rPr lang="en-US" err="1">
                <a:latin typeface="Flanders Art Sans"/>
              </a:rPr>
              <a:t>voor</a:t>
            </a:r>
            <a:r>
              <a:rPr lang="en-US">
                <a:latin typeface="Flanders Art Sans"/>
              </a:rPr>
              <a:t> je team ?</a:t>
            </a:r>
          </a:p>
          <a:p>
            <a:r>
              <a:rPr lang="en-US">
                <a:latin typeface="Flanders Art Sans"/>
              </a:rPr>
              <a:t>23 </a:t>
            </a:r>
            <a:r>
              <a:rPr lang="en-US" err="1">
                <a:latin typeface="Flanders Art Sans"/>
              </a:rPr>
              <a:t>mei</a:t>
            </a:r>
            <a:r>
              <a:rPr lang="en-US">
                <a:latin typeface="Flanders Art Sans"/>
              </a:rPr>
              <a:t>, 11-12 </a:t>
            </a:r>
          </a:p>
          <a:p>
            <a:endParaRPr lang="en-US">
              <a:latin typeface="Flanders Art Sans"/>
            </a:endParaRPr>
          </a:p>
          <a:p>
            <a:r>
              <a:rPr lang="en-US">
                <a:hlinkClick r:id="rId4"/>
              </a:rPr>
              <a:t>Hoe zorg jij voor je team? | Vlaanderen.be</a:t>
            </a:r>
            <a:endParaRPr lang="en-US"/>
          </a:p>
        </p:txBody>
      </p:sp>
      <p:sp>
        <p:nvSpPr>
          <p:cNvPr id="4" name="Title 3">
            <a:extLst>
              <a:ext uri="{FF2B5EF4-FFF2-40B4-BE49-F238E27FC236}">
                <a16:creationId xmlns:a16="http://schemas.microsoft.com/office/drawing/2014/main" id="{120C41DA-C98D-295F-76FC-D6C2C969F792}"/>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72163900-FA98-81A7-BA99-F2060024B6F0}"/>
              </a:ext>
            </a:extLst>
          </p:cNvPr>
          <p:cNvSpPr>
            <a:spLocks noGrp="1"/>
          </p:cNvSpPr>
          <p:nvPr>
            <p:ph type="body" sz="quarter" idx="11"/>
          </p:nvPr>
        </p:nvSpPr>
        <p:spPr/>
        <p:txBody>
          <a:bodyPr/>
          <a:lstStyle/>
          <a:p>
            <a:r>
              <a:rPr lang="en-US" err="1">
                <a:latin typeface="Flanders Art Sans Bold"/>
                <a:cs typeface="Flanders Art Sans Bold"/>
              </a:rPr>
              <a:t>Inspiratie</a:t>
            </a:r>
            <a:endParaRPr lang="en-US" err="1">
              <a:cs typeface="Flanders Art Sans Bold"/>
            </a:endParaRPr>
          </a:p>
        </p:txBody>
      </p:sp>
    </p:spTree>
    <p:extLst>
      <p:ext uri="{BB962C8B-B14F-4D97-AF65-F5344CB8AC3E}">
        <p14:creationId xmlns:p14="http://schemas.microsoft.com/office/powerpoint/2010/main" val="545924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ijdelijke aanduiding voor inhoud 6">
            <a:extLst>
              <a:ext uri="{FF2B5EF4-FFF2-40B4-BE49-F238E27FC236}">
                <a16:creationId xmlns:a16="http://schemas.microsoft.com/office/drawing/2014/main" id="{BAA70ECE-FD5F-6AD1-B406-0EE2FEADAD9C}"/>
              </a:ext>
            </a:extLst>
          </p:cNvPr>
          <p:cNvGraphicFramePr>
            <a:graphicFrameLocks noGrp="1"/>
          </p:cNvGraphicFramePr>
          <p:nvPr>
            <p:ph sz="quarter" idx="11"/>
          </p:nvPr>
        </p:nvGraphicFramePr>
        <p:xfrm>
          <a:off x="371475" y="1349375"/>
          <a:ext cx="11449050" cy="4159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0" name="TextBox 219">
            <a:extLst>
              <a:ext uri="{FF2B5EF4-FFF2-40B4-BE49-F238E27FC236}">
                <a16:creationId xmlns:a16="http://schemas.microsoft.com/office/drawing/2014/main" id="{30DE5A9A-A402-97B4-1B2A-D742B7F038D4}"/>
              </a:ext>
            </a:extLst>
          </p:cNvPr>
          <p:cNvSpPr txBox="1"/>
          <p:nvPr/>
        </p:nvSpPr>
        <p:spPr>
          <a:xfrm>
            <a:off x="3411903" y="5727211"/>
            <a:ext cx="5573346"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a:solidFill>
                  <a:schemeClr val="accent3"/>
                </a:solidFill>
                <a:ea typeface="+mn-lt"/>
                <a:cs typeface="+mn-lt"/>
                <a:hlinkClick r:id="rId8">
                  <a:extLst>
                    <a:ext uri="{A12FA001-AC4F-418D-AE19-62706E023703}">
                      <ahyp:hlinkClr xmlns:ahyp="http://schemas.microsoft.com/office/drawing/2018/hyperlinkcolor" val="tx"/>
                    </a:ext>
                  </a:extLst>
                </a:hlinkClick>
              </a:rPr>
              <a:t>Inclusief job redesign | Vlaanderen Intern</a:t>
            </a:r>
            <a:endParaRPr lang="en-US">
              <a:solidFill>
                <a:schemeClr val="accent3"/>
              </a:solidFill>
              <a:hlinkClick r:id="rId8">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813177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buiten, persoon, water, apparaat&#10;&#10;Automatisch gegenereerde beschrijving">
            <a:extLst>
              <a:ext uri="{FF2B5EF4-FFF2-40B4-BE49-F238E27FC236}">
                <a16:creationId xmlns:a16="http://schemas.microsoft.com/office/drawing/2014/main" id="{0E0B4E13-65A1-4323-9AF0-45B427CE317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9394" r="19394"/>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a:xfrm>
            <a:off x="1034006" y="1503239"/>
            <a:ext cx="6354847" cy="2648548"/>
          </a:xfrm>
        </p:spPr>
        <p:txBody>
          <a:bodyPr/>
          <a:lstStyle/>
          <a:p>
            <a:br>
              <a:rPr lang="en-GB" sz="6000"/>
            </a:br>
            <a:r>
              <a:rPr lang="en-GB" sz="4400" err="1"/>
              <a:t>Dienstverlening</a:t>
            </a:r>
            <a:r>
              <a:rPr lang="en-GB" sz="4400"/>
              <a:t> Loopbaan en Welzijn</a:t>
            </a:r>
            <a:br>
              <a:rPr lang="en-GB" sz="4400"/>
            </a:br>
            <a:br>
              <a:rPr lang="en-GB"/>
            </a:br>
            <a:r>
              <a:rPr lang="en-GB" sz="3200" err="1"/>
              <a:t>Talentmanagement</a:t>
            </a:r>
            <a:endParaRPr lang="en-GB" sz="3200"/>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r>
              <a:rPr lang="nl-BE"/>
              <a:t>18/04/2023</a:t>
            </a:r>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a:lstStyle/>
          <a:p>
            <a:r>
              <a:rPr lang="en-GB"/>
              <a:t>Dorien Vanhercke	</a:t>
            </a:r>
          </a:p>
        </p:txBody>
      </p:sp>
    </p:spTree>
    <p:extLst>
      <p:ext uri="{BB962C8B-B14F-4D97-AF65-F5344CB8AC3E}">
        <p14:creationId xmlns:p14="http://schemas.microsoft.com/office/powerpoint/2010/main" val="1977426869"/>
      </p:ext>
    </p:extLst>
  </p:cSld>
  <p:clrMapOvr>
    <a:masterClrMapping/>
  </p:clrMapOvr>
  <mc:AlternateContent xmlns:mc="http://schemas.openxmlformats.org/markup-compatibility/2006">
    <mc:Choice xmlns:p14="http://schemas.microsoft.com/office/powerpoint/2010/main" Requires="p14">
      <p:transition spd="slow" p14:dur="2000" advTm="8178"/>
    </mc:Choice>
    <mc:Fallback>
      <p:transition spd="slow" advTm="817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DA416721-811C-CF7A-66D8-685925F2CC94}"/>
              </a:ext>
            </a:extLst>
          </p:cNvPr>
          <p:cNvPicPr>
            <a:picLocks noChangeAspect="1"/>
          </p:cNvPicPr>
          <p:nvPr/>
        </p:nvPicPr>
        <p:blipFill>
          <a:blip r:embed="rId3"/>
          <a:stretch>
            <a:fillRect/>
          </a:stretch>
        </p:blipFill>
        <p:spPr>
          <a:xfrm>
            <a:off x="5448698" y="3151842"/>
            <a:ext cx="3060886" cy="2040591"/>
          </a:xfrm>
          <a:prstGeom prst="rect">
            <a:avLst/>
          </a:prstGeom>
        </p:spPr>
      </p:pic>
      <p:pic>
        <p:nvPicPr>
          <p:cNvPr id="12" name="Afbeelding 11">
            <a:extLst>
              <a:ext uri="{FF2B5EF4-FFF2-40B4-BE49-F238E27FC236}">
                <a16:creationId xmlns:a16="http://schemas.microsoft.com/office/drawing/2014/main" id="{61E1D431-2FC5-25BF-2F91-6F2D16FB24DF}"/>
              </a:ext>
            </a:extLst>
          </p:cNvPr>
          <p:cNvPicPr>
            <a:picLocks noChangeAspect="1"/>
          </p:cNvPicPr>
          <p:nvPr/>
        </p:nvPicPr>
        <p:blipFill>
          <a:blip r:embed="rId4"/>
          <a:stretch>
            <a:fillRect/>
          </a:stretch>
        </p:blipFill>
        <p:spPr>
          <a:xfrm>
            <a:off x="1961801" y="3054057"/>
            <a:ext cx="2310800" cy="3469186"/>
          </a:xfrm>
          <a:prstGeom prst="rect">
            <a:avLst/>
          </a:prstGeom>
        </p:spPr>
      </p:pic>
      <p:pic>
        <p:nvPicPr>
          <p:cNvPr id="10" name="Afbeelding 9">
            <a:extLst>
              <a:ext uri="{FF2B5EF4-FFF2-40B4-BE49-F238E27FC236}">
                <a16:creationId xmlns:a16="http://schemas.microsoft.com/office/drawing/2014/main" id="{30A51ED4-ED8B-F090-CF93-CB465A9D3CC0}"/>
              </a:ext>
            </a:extLst>
          </p:cNvPr>
          <p:cNvPicPr>
            <a:picLocks noChangeAspect="1"/>
          </p:cNvPicPr>
          <p:nvPr/>
        </p:nvPicPr>
        <p:blipFill>
          <a:blip r:embed="rId5"/>
          <a:stretch>
            <a:fillRect/>
          </a:stretch>
        </p:blipFill>
        <p:spPr>
          <a:xfrm>
            <a:off x="-22539" y="1754087"/>
            <a:ext cx="2225465" cy="3332462"/>
          </a:xfrm>
          <a:prstGeom prst="rect">
            <a:avLst/>
          </a:prstGeom>
        </p:spPr>
      </p:pic>
      <p:pic>
        <p:nvPicPr>
          <p:cNvPr id="8" name="Afbeelding 7">
            <a:extLst>
              <a:ext uri="{FF2B5EF4-FFF2-40B4-BE49-F238E27FC236}">
                <a16:creationId xmlns:a16="http://schemas.microsoft.com/office/drawing/2014/main" id="{1E82583E-C888-5A00-D010-F142176DE020}"/>
              </a:ext>
            </a:extLst>
          </p:cNvPr>
          <p:cNvPicPr>
            <a:picLocks noChangeAspect="1"/>
          </p:cNvPicPr>
          <p:nvPr/>
        </p:nvPicPr>
        <p:blipFill>
          <a:blip r:embed="rId6"/>
          <a:stretch>
            <a:fillRect/>
          </a:stretch>
        </p:blipFill>
        <p:spPr>
          <a:xfrm>
            <a:off x="8185667" y="2201624"/>
            <a:ext cx="4066495" cy="2710996"/>
          </a:xfrm>
          <a:prstGeom prst="rect">
            <a:avLst/>
          </a:prstGeom>
        </p:spPr>
      </p:pic>
      <p:pic>
        <p:nvPicPr>
          <p:cNvPr id="6" name="Afbeelding 5">
            <a:extLst>
              <a:ext uri="{FF2B5EF4-FFF2-40B4-BE49-F238E27FC236}">
                <a16:creationId xmlns:a16="http://schemas.microsoft.com/office/drawing/2014/main" id="{9814FD96-D837-A6F6-B721-381476812166}"/>
              </a:ext>
            </a:extLst>
          </p:cNvPr>
          <p:cNvPicPr>
            <a:picLocks noChangeAspect="1"/>
          </p:cNvPicPr>
          <p:nvPr/>
        </p:nvPicPr>
        <p:blipFill>
          <a:blip r:embed="rId7"/>
          <a:stretch>
            <a:fillRect/>
          </a:stretch>
        </p:blipFill>
        <p:spPr>
          <a:xfrm>
            <a:off x="2657641" y="3864989"/>
            <a:ext cx="4032535" cy="3021796"/>
          </a:xfrm>
          <a:prstGeom prst="rect">
            <a:avLst/>
          </a:prstGeom>
        </p:spPr>
      </p:pic>
      <p:pic>
        <p:nvPicPr>
          <p:cNvPr id="4" name="Afbeelding 3">
            <a:extLst>
              <a:ext uri="{FF2B5EF4-FFF2-40B4-BE49-F238E27FC236}">
                <a16:creationId xmlns:a16="http://schemas.microsoft.com/office/drawing/2014/main" id="{B9BCC88B-3AD7-1DF5-E0D9-43474906D811}"/>
              </a:ext>
            </a:extLst>
          </p:cNvPr>
          <p:cNvPicPr>
            <a:picLocks noChangeAspect="1"/>
          </p:cNvPicPr>
          <p:nvPr/>
        </p:nvPicPr>
        <p:blipFill>
          <a:blip r:embed="rId8"/>
          <a:stretch>
            <a:fillRect/>
          </a:stretch>
        </p:blipFill>
        <p:spPr>
          <a:xfrm>
            <a:off x="5762726" y="-8821"/>
            <a:ext cx="2598844" cy="3901624"/>
          </a:xfrm>
          <a:prstGeom prst="rect">
            <a:avLst/>
          </a:prstGeom>
        </p:spPr>
      </p:pic>
      <p:pic>
        <p:nvPicPr>
          <p:cNvPr id="21" name="Afbeelding 20" descr="Afbeelding met tafel, overdekt, persoon, congresruimte&#10;&#10;Automatisch gegenereerde beschrijving">
            <a:extLst>
              <a:ext uri="{FF2B5EF4-FFF2-40B4-BE49-F238E27FC236}">
                <a16:creationId xmlns:a16="http://schemas.microsoft.com/office/drawing/2014/main" id="{779DBDA2-2DE8-C0B7-6570-C77F47D56C9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1313" b="-1"/>
          <a:stretch/>
        </p:blipFill>
        <p:spPr>
          <a:xfrm>
            <a:off x="9148530" y="3823203"/>
            <a:ext cx="3060886" cy="3153718"/>
          </a:xfrm>
          <a:prstGeom prst="rect">
            <a:avLst/>
          </a:prstGeom>
        </p:spPr>
      </p:pic>
      <p:sp>
        <p:nvSpPr>
          <p:cNvPr id="3" name="Tijdelijke aanduiding voor inhoud 2">
            <a:extLst>
              <a:ext uri="{FF2B5EF4-FFF2-40B4-BE49-F238E27FC236}">
                <a16:creationId xmlns:a16="http://schemas.microsoft.com/office/drawing/2014/main" id="{7F0D9453-1427-4F8C-AF76-D1E37D4B14DA}"/>
              </a:ext>
            </a:extLst>
          </p:cNvPr>
          <p:cNvSpPr>
            <a:spLocks noGrp="1"/>
          </p:cNvSpPr>
          <p:nvPr>
            <p:ph sz="quarter" idx="11"/>
          </p:nvPr>
        </p:nvSpPr>
        <p:spPr>
          <a:xfrm>
            <a:off x="215064" y="1440246"/>
            <a:ext cx="11449050" cy="3977507"/>
          </a:xfrm>
        </p:spPr>
        <p:txBody>
          <a:bodyPr/>
          <a:lstStyle/>
          <a:p>
            <a:pPr marL="288000" lvl="1" indent="0">
              <a:buNone/>
            </a:pPr>
            <a:endParaRPr lang="nl-BE" sz="2400"/>
          </a:p>
          <a:p>
            <a:pPr marL="576000" lvl="2" indent="0">
              <a:buNone/>
            </a:pPr>
            <a:endParaRPr lang="nl-BE">
              <a:solidFill>
                <a:schemeClr val="bg1">
                  <a:lumMod val="50000"/>
                </a:schemeClr>
              </a:solidFill>
            </a:endParaRPr>
          </a:p>
          <a:p>
            <a:pPr marL="288000" lvl="1" indent="0">
              <a:buNone/>
            </a:pPr>
            <a:endParaRPr lang="nl-BE">
              <a:solidFill>
                <a:schemeClr val="bg1">
                  <a:lumMod val="50000"/>
                </a:schemeClr>
              </a:solidFill>
            </a:endParaRPr>
          </a:p>
        </p:txBody>
      </p:sp>
      <p:pic>
        <p:nvPicPr>
          <p:cNvPr id="17" name="Afbeelding 16" descr="Afbeelding met tafel, persoon, mensen, congresruimte&#10;&#10;Automatisch gegenereerde beschrijving">
            <a:extLst>
              <a:ext uri="{FF2B5EF4-FFF2-40B4-BE49-F238E27FC236}">
                <a16:creationId xmlns:a16="http://schemas.microsoft.com/office/drawing/2014/main" id="{EE3E3AE3-4977-7DCF-B076-FB70F12BFF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5762726" cy="3105320"/>
          </a:xfrm>
          <a:prstGeom prst="rect">
            <a:avLst/>
          </a:prstGeom>
        </p:spPr>
      </p:pic>
      <p:pic>
        <p:nvPicPr>
          <p:cNvPr id="19" name="Afbeelding 18" descr="Afbeelding met persoon, overdekt, raam, mensen&#10;&#10;Automatisch gegenereerde beschrijving">
            <a:extLst>
              <a:ext uri="{FF2B5EF4-FFF2-40B4-BE49-F238E27FC236}">
                <a16:creationId xmlns:a16="http://schemas.microsoft.com/office/drawing/2014/main" id="{7AA6DDFC-32F1-9627-23CB-5D382FF1226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23945" y="-16706"/>
            <a:ext cx="3968055" cy="2226361"/>
          </a:xfrm>
          <a:prstGeom prst="rect">
            <a:avLst/>
          </a:prstGeom>
        </p:spPr>
      </p:pic>
      <p:pic>
        <p:nvPicPr>
          <p:cNvPr id="5" name="Afbeelding 4" descr="Afbeelding met persoon, muur, overdekt, staan&#10;&#10;Automatisch gegenereerde beschrijving">
            <a:extLst>
              <a:ext uri="{FF2B5EF4-FFF2-40B4-BE49-F238E27FC236}">
                <a16:creationId xmlns:a16="http://schemas.microsoft.com/office/drawing/2014/main" id="{B88BB3B4-A630-8B69-1E87-66295CA8B2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065492"/>
            <a:ext cx="2708605" cy="1805736"/>
          </a:xfrm>
          <a:prstGeom prst="rect">
            <a:avLst/>
          </a:prstGeom>
        </p:spPr>
      </p:pic>
      <p:pic>
        <p:nvPicPr>
          <p:cNvPr id="14" name="Afbeelding 13" descr="Afbeelding met tekst, overdekt, computer, persoon&#10;&#10;Automatisch gegenereerde beschrijving">
            <a:extLst>
              <a:ext uri="{FF2B5EF4-FFF2-40B4-BE49-F238E27FC236}">
                <a16:creationId xmlns:a16="http://schemas.microsoft.com/office/drawing/2014/main" id="{7E804449-0A66-C3E1-8039-C083F6D5B0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02338" y="4648346"/>
            <a:ext cx="3446192" cy="2297461"/>
          </a:xfrm>
          <a:prstGeom prst="rect">
            <a:avLst/>
          </a:prstGeom>
        </p:spPr>
      </p:pic>
      <p:grpSp>
        <p:nvGrpSpPr>
          <p:cNvPr id="29" name="Groep 28">
            <a:extLst>
              <a:ext uri="{FF2B5EF4-FFF2-40B4-BE49-F238E27FC236}">
                <a16:creationId xmlns:a16="http://schemas.microsoft.com/office/drawing/2014/main" id="{551C7996-4ECE-8C05-7BB4-10A28656816A}"/>
              </a:ext>
            </a:extLst>
          </p:cNvPr>
          <p:cNvGrpSpPr/>
          <p:nvPr/>
        </p:nvGrpSpPr>
        <p:grpSpPr>
          <a:xfrm>
            <a:off x="-306198" y="0"/>
            <a:ext cx="14202561" cy="8237991"/>
            <a:chOff x="-306198" y="0"/>
            <a:chExt cx="14202561" cy="8237991"/>
          </a:xfrm>
        </p:grpSpPr>
        <p:sp>
          <p:nvSpPr>
            <p:cNvPr id="30" name="Vrije vorm: vorm 29">
              <a:extLst>
                <a:ext uri="{FF2B5EF4-FFF2-40B4-BE49-F238E27FC236}">
                  <a16:creationId xmlns:a16="http://schemas.microsoft.com/office/drawing/2014/main" id="{9B8019F1-86B3-6600-9A26-A38384EF15CB}"/>
                </a:ext>
              </a:extLst>
            </p:cNvPr>
            <p:cNvSpPr/>
            <p:nvPr/>
          </p:nvSpPr>
          <p:spPr>
            <a:xfrm>
              <a:off x="-306198" y="0"/>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31" name="Vrije vorm: vorm 30">
              <a:extLst>
                <a:ext uri="{FF2B5EF4-FFF2-40B4-BE49-F238E27FC236}">
                  <a16:creationId xmlns:a16="http://schemas.microsoft.com/office/drawing/2014/main" id="{89DE9BAF-428A-99C0-2A2C-B0B025AD71E6}"/>
                </a:ext>
              </a:extLst>
            </p:cNvPr>
            <p:cNvSpPr/>
            <p:nvPr/>
          </p:nvSpPr>
          <p:spPr>
            <a:xfrm>
              <a:off x="1675002" y="0"/>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24" name="Vrije vorm: vorm 1023">
              <a:extLst>
                <a:ext uri="{FF2B5EF4-FFF2-40B4-BE49-F238E27FC236}">
                  <a16:creationId xmlns:a16="http://schemas.microsoft.com/office/drawing/2014/main" id="{5929BD27-C688-0508-3ED6-6ECDCC99C2D0}"/>
                </a:ext>
              </a:extLst>
            </p:cNvPr>
            <p:cNvSpPr/>
            <p:nvPr/>
          </p:nvSpPr>
          <p:spPr>
            <a:xfrm>
              <a:off x="3663193" y="0"/>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25" name="Vrije vorm: vorm 1024">
              <a:extLst>
                <a:ext uri="{FF2B5EF4-FFF2-40B4-BE49-F238E27FC236}">
                  <a16:creationId xmlns:a16="http://schemas.microsoft.com/office/drawing/2014/main" id="{9354A0C8-C15E-CA1E-9B4A-4DBC825A59B2}"/>
                </a:ext>
              </a:extLst>
            </p:cNvPr>
            <p:cNvSpPr/>
            <p:nvPr/>
          </p:nvSpPr>
          <p:spPr>
            <a:xfrm>
              <a:off x="5644393" y="0"/>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27" name="Vrije vorm: vorm 1026">
              <a:extLst>
                <a:ext uri="{FF2B5EF4-FFF2-40B4-BE49-F238E27FC236}">
                  <a16:creationId xmlns:a16="http://schemas.microsoft.com/office/drawing/2014/main" id="{03D8D8B7-14CB-3039-8827-CC8D1D2F6156}"/>
                </a:ext>
              </a:extLst>
            </p:cNvPr>
            <p:cNvSpPr/>
            <p:nvPr/>
          </p:nvSpPr>
          <p:spPr>
            <a:xfrm>
              <a:off x="7632584" y="0"/>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28" name="Vrije vorm: vorm 1027">
              <a:extLst>
                <a:ext uri="{FF2B5EF4-FFF2-40B4-BE49-F238E27FC236}">
                  <a16:creationId xmlns:a16="http://schemas.microsoft.com/office/drawing/2014/main" id="{31AED5A5-8237-01C6-D3FA-27CD9D23201D}"/>
                </a:ext>
              </a:extLst>
            </p:cNvPr>
            <p:cNvSpPr/>
            <p:nvPr/>
          </p:nvSpPr>
          <p:spPr>
            <a:xfrm>
              <a:off x="9613784" y="0"/>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29" name="Vrije vorm: vorm 1028">
              <a:extLst>
                <a:ext uri="{FF2B5EF4-FFF2-40B4-BE49-F238E27FC236}">
                  <a16:creationId xmlns:a16="http://schemas.microsoft.com/office/drawing/2014/main" id="{86A6ADFD-BA39-998B-2861-CCA662C56438}"/>
                </a:ext>
              </a:extLst>
            </p:cNvPr>
            <p:cNvSpPr/>
            <p:nvPr/>
          </p:nvSpPr>
          <p:spPr>
            <a:xfrm>
              <a:off x="11601975" y="0"/>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30" name="Vrije vorm: vorm 1029">
              <a:extLst>
                <a:ext uri="{FF2B5EF4-FFF2-40B4-BE49-F238E27FC236}">
                  <a16:creationId xmlns:a16="http://schemas.microsoft.com/office/drawing/2014/main" id="{2C16B81D-B410-94EA-CD57-E6CE972685DE}"/>
                </a:ext>
              </a:extLst>
            </p:cNvPr>
            <p:cNvSpPr/>
            <p:nvPr/>
          </p:nvSpPr>
          <p:spPr>
            <a:xfrm>
              <a:off x="-306198" y="1981202"/>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31" name="Vrije vorm: vorm 1030">
              <a:extLst>
                <a:ext uri="{FF2B5EF4-FFF2-40B4-BE49-F238E27FC236}">
                  <a16:creationId xmlns:a16="http://schemas.microsoft.com/office/drawing/2014/main" id="{C974A8ED-E86E-2728-1930-E6D6BC089505}"/>
                </a:ext>
              </a:extLst>
            </p:cNvPr>
            <p:cNvSpPr/>
            <p:nvPr/>
          </p:nvSpPr>
          <p:spPr>
            <a:xfrm>
              <a:off x="1675002" y="1981202"/>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32" name="Vrije vorm: vorm 1031">
              <a:extLst>
                <a:ext uri="{FF2B5EF4-FFF2-40B4-BE49-F238E27FC236}">
                  <a16:creationId xmlns:a16="http://schemas.microsoft.com/office/drawing/2014/main" id="{D9C74533-2A82-DFB8-5385-AD28C291B958}"/>
                </a:ext>
              </a:extLst>
            </p:cNvPr>
            <p:cNvSpPr/>
            <p:nvPr/>
          </p:nvSpPr>
          <p:spPr>
            <a:xfrm>
              <a:off x="3663193" y="1981202"/>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33" name="Vrije vorm: vorm 1032">
              <a:extLst>
                <a:ext uri="{FF2B5EF4-FFF2-40B4-BE49-F238E27FC236}">
                  <a16:creationId xmlns:a16="http://schemas.microsoft.com/office/drawing/2014/main" id="{9E7CF3C3-4CE5-4776-5F0B-4EA4991F059B}"/>
                </a:ext>
              </a:extLst>
            </p:cNvPr>
            <p:cNvSpPr/>
            <p:nvPr/>
          </p:nvSpPr>
          <p:spPr>
            <a:xfrm>
              <a:off x="5644393" y="1981202"/>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34" name="Vrije vorm: vorm 1033">
              <a:extLst>
                <a:ext uri="{FF2B5EF4-FFF2-40B4-BE49-F238E27FC236}">
                  <a16:creationId xmlns:a16="http://schemas.microsoft.com/office/drawing/2014/main" id="{F17CF5AA-6B0B-078C-8D78-28194CFA2F25}"/>
                </a:ext>
              </a:extLst>
            </p:cNvPr>
            <p:cNvSpPr/>
            <p:nvPr/>
          </p:nvSpPr>
          <p:spPr>
            <a:xfrm>
              <a:off x="7632584" y="1981202"/>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35" name="Vrije vorm: vorm 1034">
              <a:extLst>
                <a:ext uri="{FF2B5EF4-FFF2-40B4-BE49-F238E27FC236}">
                  <a16:creationId xmlns:a16="http://schemas.microsoft.com/office/drawing/2014/main" id="{BD3D69C5-E195-811B-7227-44CF3AEF0B7F}"/>
                </a:ext>
              </a:extLst>
            </p:cNvPr>
            <p:cNvSpPr/>
            <p:nvPr/>
          </p:nvSpPr>
          <p:spPr>
            <a:xfrm>
              <a:off x="9613784" y="1981202"/>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36" name="Vrije vorm: vorm 1035">
              <a:extLst>
                <a:ext uri="{FF2B5EF4-FFF2-40B4-BE49-F238E27FC236}">
                  <a16:creationId xmlns:a16="http://schemas.microsoft.com/office/drawing/2014/main" id="{AB3CD699-747F-82C5-7CF6-4FE55DB0AC1B}"/>
                </a:ext>
              </a:extLst>
            </p:cNvPr>
            <p:cNvSpPr/>
            <p:nvPr/>
          </p:nvSpPr>
          <p:spPr>
            <a:xfrm>
              <a:off x="11601975" y="1981202"/>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37" name="Vrije vorm: vorm 1036">
              <a:extLst>
                <a:ext uri="{FF2B5EF4-FFF2-40B4-BE49-F238E27FC236}">
                  <a16:creationId xmlns:a16="http://schemas.microsoft.com/office/drawing/2014/main" id="{831550F6-E710-18EB-DECC-0E0544A632B9}"/>
                </a:ext>
              </a:extLst>
            </p:cNvPr>
            <p:cNvSpPr/>
            <p:nvPr/>
          </p:nvSpPr>
          <p:spPr>
            <a:xfrm>
              <a:off x="-306198" y="3962402"/>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38" name="Vrije vorm: vorm 1037">
              <a:extLst>
                <a:ext uri="{FF2B5EF4-FFF2-40B4-BE49-F238E27FC236}">
                  <a16:creationId xmlns:a16="http://schemas.microsoft.com/office/drawing/2014/main" id="{30E93038-4D56-565B-8B4D-60D988D2342A}"/>
                </a:ext>
              </a:extLst>
            </p:cNvPr>
            <p:cNvSpPr/>
            <p:nvPr/>
          </p:nvSpPr>
          <p:spPr>
            <a:xfrm>
              <a:off x="1675002" y="3962402"/>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39" name="Vrije vorm: vorm 1038">
              <a:extLst>
                <a:ext uri="{FF2B5EF4-FFF2-40B4-BE49-F238E27FC236}">
                  <a16:creationId xmlns:a16="http://schemas.microsoft.com/office/drawing/2014/main" id="{974128B0-B154-198F-6EF7-0D1C3EF54AEC}"/>
                </a:ext>
              </a:extLst>
            </p:cNvPr>
            <p:cNvSpPr/>
            <p:nvPr/>
          </p:nvSpPr>
          <p:spPr>
            <a:xfrm>
              <a:off x="3663193" y="3962402"/>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40" name="Vrije vorm: vorm 1039">
              <a:extLst>
                <a:ext uri="{FF2B5EF4-FFF2-40B4-BE49-F238E27FC236}">
                  <a16:creationId xmlns:a16="http://schemas.microsoft.com/office/drawing/2014/main" id="{B36D8C7C-1E5B-B3B4-F429-03736AB28C38}"/>
                </a:ext>
              </a:extLst>
            </p:cNvPr>
            <p:cNvSpPr/>
            <p:nvPr/>
          </p:nvSpPr>
          <p:spPr>
            <a:xfrm>
              <a:off x="5644393" y="3962402"/>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41" name="Vrije vorm: vorm 1040">
              <a:extLst>
                <a:ext uri="{FF2B5EF4-FFF2-40B4-BE49-F238E27FC236}">
                  <a16:creationId xmlns:a16="http://schemas.microsoft.com/office/drawing/2014/main" id="{A9497CFD-5F2A-4EC8-7B2F-A3C6710708BB}"/>
                </a:ext>
              </a:extLst>
            </p:cNvPr>
            <p:cNvSpPr/>
            <p:nvPr/>
          </p:nvSpPr>
          <p:spPr>
            <a:xfrm>
              <a:off x="7632584" y="3962402"/>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42" name="Vrije vorm: vorm 1041">
              <a:extLst>
                <a:ext uri="{FF2B5EF4-FFF2-40B4-BE49-F238E27FC236}">
                  <a16:creationId xmlns:a16="http://schemas.microsoft.com/office/drawing/2014/main" id="{DA561D14-68F2-E30B-3AB9-3DB54C8B4A7C}"/>
                </a:ext>
              </a:extLst>
            </p:cNvPr>
            <p:cNvSpPr/>
            <p:nvPr/>
          </p:nvSpPr>
          <p:spPr>
            <a:xfrm>
              <a:off x="9613784" y="3962402"/>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43" name="Vrije vorm: vorm 1042">
              <a:extLst>
                <a:ext uri="{FF2B5EF4-FFF2-40B4-BE49-F238E27FC236}">
                  <a16:creationId xmlns:a16="http://schemas.microsoft.com/office/drawing/2014/main" id="{A48DEC7E-791C-DD8B-9C48-27A3038DB422}"/>
                </a:ext>
              </a:extLst>
            </p:cNvPr>
            <p:cNvSpPr/>
            <p:nvPr/>
          </p:nvSpPr>
          <p:spPr>
            <a:xfrm>
              <a:off x="11601975" y="3962402"/>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44" name="Vrije vorm: vorm 1043">
              <a:extLst>
                <a:ext uri="{FF2B5EF4-FFF2-40B4-BE49-F238E27FC236}">
                  <a16:creationId xmlns:a16="http://schemas.microsoft.com/office/drawing/2014/main" id="{A0DC99C0-5A18-3705-5BCC-1E9E24B5C81C}"/>
                </a:ext>
              </a:extLst>
            </p:cNvPr>
            <p:cNvSpPr/>
            <p:nvPr/>
          </p:nvSpPr>
          <p:spPr>
            <a:xfrm>
              <a:off x="-306198" y="5943603"/>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45" name="Vrije vorm: vorm 1044">
              <a:extLst>
                <a:ext uri="{FF2B5EF4-FFF2-40B4-BE49-F238E27FC236}">
                  <a16:creationId xmlns:a16="http://schemas.microsoft.com/office/drawing/2014/main" id="{680E88E1-CF13-64D9-8966-F515AE111C8D}"/>
                </a:ext>
              </a:extLst>
            </p:cNvPr>
            <p:cNvSpPr/>
            <p:nvPr/>
          </p:nvSpPr>
          <p:spPr>
            <a:xfrm>
              <a:off x="1675002" y="5943603"/>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46" name="Vrije vorm: vorm 1045">
              <a:extLst>
                <a:ext uri="{FF2B5EF4-FFF2-40B4-BE49-F238E27FC236}">
                  <a16:creationId xmlns:a16="http://schemas.microsoft.com/office/drawing/2014/main" id="{6B7A4D4A-64C5-F03A-3A89-8BA8D97676E9}"/>
                </a:ext>
              </a:extLst>
            </p:cNvPr>
            <p:cNvSpPr/>
            <p:nvPr/>
          </p:nvSpPr>
          <p:spPr>
            <a:xfrm>
              <a:off x="3663193" y="5943603"/>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47" name="Vrije vorm: vorm 1046">
              <a:extLst>
                <a:ext uri="{FF2B5EF4-FFF2-40B4-BE49-F238E27FC236}">
                  <a16:creationId xmlns:a16="http://schemas.microsoft.com/office/drawing/2014/main" id="{26DCF763-3BB8-9150-03F9-BCC3655703B6}"/>
                </a:ext>
              </a:extLst>
            </p:cNvPr>
            <p:cNvSpPr/>
            <p:nvPr/>
          </p:nvSpPr>
          <p:spPr>
            <a:xfrm>
              <a:off x="5644393" y="5943603"/>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48" name="Vrije vorm: vorm 1047">
              <a:extLst>
                <a:ext uri="{FF2B5EF4-FFF2-40B4-BE49-F238E27FC236}">
                  <a16:creationId xmlns:a16="http://schemas.microsoft.com/office/drawing/2014/main" id="{CE08E5D7-02B6-8697-1BC0-590AFC247A3E}"/>
                </a:ext>
              </a:extLst>
            </p:cNvPr>
            <p:cNvSpPr/>
            <p:nvPr/>
          </p:nvSpPr>
          <p:spPr>
            <a:xfrm>
              <a:off x="7632584" y="5943603"/>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49" name="Vrije vorm: vorm 1048">
              <a:extLst>
                <a:ext uri="{FF2B5EF4-FFF2-40B4-BE49-F238E27FC236}">
                  <a16:creationId xmlns:a16="http://schemas.microsoft.com/office/drawing/2014/main" id="{80412664-E417-E874-2E55-D769AD647B86}"/>
                </a:ext>
              </a:extLst>
            </p:cNvPr>
            <p:cNvSpPr/>
            <p:nvPr/>
          </p:nvSpPr>
          <p:spPr>
            <a:xfrm>
              <a:off x="9613784" y="5943603"/>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1050" name="Vrije vorm: vorm 1049">
              <a:extLst>
                <a:ext uri="{FF2B5EF4-FFF2-40B4-BE49-F238E27FC236}">
                  <a16:creationId xmlns:a16="http://schemas.microsoft.com/office/drawing/2014/main" id="{3C1E1254-648A-F7D7-0675-F336B5BE8320}"/>
                </a:ext>
              </a:extLst>
            </p:cNvPr>
            <p:cNvSpPr/>
            <p:nvPr/>
          </p:nvSpPr>
          <p:spPr>
            <a:xfrm>
              <a:off x="11601975" y="5943603"/>
              <a:ext cx="2294388" cy="2294388"/>
            </a:xfrm>
            <a:custGeom>
              <a:avLst/>
              <a:gdLst>
                <a:gd name="connsiteX0" fmla="*/ 306198 w 2294388"/>
                <a:gd name="connsiteY0" fmla="*/ 0 h 2294388"/>
                <a:gd name="connsiteX1" fmla="*/ 994095 w 2294388"/>
                <a:gd name="connsiteY1" fmla="*/ 0 h 2294388"/>
                <a:gd name="connsiteX2" fmla="*/ 1300293 w 2294388"/>
                <a:gd name="connsiteY2" fmla="*/ 306198 h 2294388"/>
                <a:gd name="connsiteX3" fmla="*/ 1606491 w 2294388"/>
                <a:gd name="connsiteY3" fmla="*/ 0 h 2294388"/>
                <a:gd name="connsiteX4" fmla="*/ 2294388 w 2294388"/>
                <a:gd name="connsiteY4" fmla="*/ 0 h 2294388"/>
                <a:gd name="connsiteX5" fmla="*/ 2294388 w 2294388"/>
                <a:gd name="connsiteY5" fmla="*/ 687897 h 2294388"/>
                <a:gd name="connsiteX6" fmla="*/ 1988190 w 2294388"/>
                <a:gd name="connsiteY6" fmla="*/ 994095 h 2294388"/>
                <a:gd name="connsiteX7" fmla="*/ 2294388 w 2294388"/>
                <a:gd name="connsiteY7" fmla="*/ 1300293 h 2294388"/>
                <a:gd name="connsiteX8" fmla="*/ 2294388 w 2294388"/>
                <a:gd name="connsiteY8" fmla="*/ 1988190 h 2294388"/>
                <a:gd name="connsiteX9" fmla="*/ 1606491 w 2294388"/>
                <a:gd name="connsiteY9" fmla="*/ 1988190 h 2294388"/>
                <a:gd name="connsiteX10" fmla="*/ 1300293 w 2294388"/>
                <a:gd name="connsiteY10" fmla="*/ 2294388 h 2294388"/>
                <a:gd name="connsiteX11" fmla="*/ 994095 w 2294388"/>
                <a:gd name="connsiteY11" fmla="*/ 1988190 h 2294388"/>
                <a:gd name="connsiteX12" fmla="*/ 306198 w 2294388"/>
                <a:gd name="connsiteY12" fmla="*/ 1988190 h 2294388"/>
                <a:gd name="connsiteX13" fmla="*/ 306198 w 2294388"/>
                <a:gd name="connsiteY13" fmla="*/ 1300293 h 2294388"/>
                <a:gd name="connsiteX14" fmla="*/ 0 w 2294388"/>
                <a:gd name="connsiteY14" fmla="*/ 994095 h 2294388"/>
                <a:gd name="connsiteX15" fmla="*/ 306198 w 2294388"/>
                <a:gd name="connsiteY15" fmla="*/ 687897 h 22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388" h="2294388">
                  <a:moveTo>
                    <a:pt x="306198" y="0"/>
                  </a:moveTo>
                  <a:lnTo>
                    <a:pt x="994095" y="0"/>
                  </a:lnTo>
                  <a:cubicBezTo>
                    <a:pt x="994095" y="169108"/>
                    <a:pt x="1131185" y="306198"/>
                    <a:pt x="1300293" y="306198"/>
                  </a:cubicBezTo>
                  <a:cubicBezTo>
                    <a:pt x="1469401" y="306198"/>
                    <a:pt x="1606491" y="169108"/>
                    <a:pt x="1606491" y="0"/>
                  </a:cubicBezTo>
                  <a:lnTo>
                    <a:pt x="2294388" y="0"/>
                  </a:lnTo>
                  <a:lnTo>
                    <a:pt x="2294388" y="687897"/>
                  </a:lnTo>
                  <a:cubicBezTo>
                    <a:pt x="2125280" y="687897"/>
                    <a:pt x="1988190" y="824987"/>
                    <a:pt x="1988190" y="994095"/>
                  </a:cubicBezTo>
                  <a:cubicBezTo>
                    <a:pt x="1988190" y="1163203"/>
                    <a:pt x="2125280" y="1300293"/>
                    <a:pt x="2294388" y="1300293"/>
                  </a:cubicBezTo>
                  <a:lnTo>
                    <a:pt x="2294388" y="1988190"/>
                  </a:lnTo>
                  <a:lnTo>
                    <a:pt x="1606491" y="1988190"/>
                  </a:lnTo>
                  <a:cubicBezTo>
                    <a:pt x="1606491" y="2157298"/>
                    <a:pt x="1469401" y="2294388"/>
                    <a:pt x="1300293" y="2294388"/>
                  </a:cubicBezTo>
                  <a:cubicBezTo>
                    <a:pt x="1131185" y="2294388"/>
                    <a:pt x="994095" y="2157298"/>
                    <a:pt x="994095" y="1988190"/>
                  </a:cubicBezTo>
                  <a:lnTo>
                    <a:pt x="306198" y="1988190"/>
                  </a:lnTo>
                  <a:lnTo>
                    <a:pt x="306198" y="1300293"/>
                  </a:lnTo>
                  <a:cubicBezTo>
                    <a:pt x="137090" y="1300293"/>
                    <a:pt x="0" y="1163203"/>
                    <a:pt x="0" y="994095"/>
                  </a:cubicBezTo>
                  <a:cubicBezTo>
                    <a:pt x="0" y="824987"/>
                    <a:pt x="137090" y="687897"/>
                    <a:pt x="306198" y="68789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grpSp>
      <p:sp>
        <p:nvSpPr>
          <p:cNvPr id="2" name="Titel 1">
            <a:extLst>
              <a:ext uri="{FF2B5EF4-FFF2-40B4-BE49-F238E27FC236}">
                <a16:creationId xmlns:a16="http://schemas.microsoft.com/office/drawing/2014/main" id="{3BC95BD8-E830-4A7F-8571-F904B4763121}"/>
              </a:ext>
            </a:extLst>
          </p:cNvPr>
          <p:cNvSpPr>
            <a:spLocks noGrp="1"/>
          </p:cNvSpPr>
          <p:nvPr>
            <p:ph type="title"/>
          </p:nvPr>
        </p:nvSpPr>
        <p:spPr>
          <a:xfrm>
            <a:off x="347795" y="2733773"/>
            <a:ext cx="11449050" cy="2440343"/>
          </a:xfrm>
        </p:spPr>
        <p:txBody>
          <a:bodyPr/>
          <a:lstStyle/>
          <a:p>
            <a:r>
              <a:rPr lang="nl-BE" sz="7200" u="sng">
                <a:ln>
                  <a:solidFill>
                    <a:schemeClr val="accent3"/>
                  </a:solidFill>
                </a:ln>
                <a:solidFill>
                  <a:schemeClr val="accent1"/>
                </a:solidFill>
                <a:highlight>
                  <a:srgbClr val="EEEEE7"/>
                </a:highlight>
              </a:rPr>
              <a:t>Talentmanagement</a:t>
            </a:r>
          </a:p>
        </p:txBody>
      </p:sp>
    </p:spTree>
    <p:extLst>
      <p:ext uri="{BB962C8B-B14F-4D97-AF65-F5344CB8AC3E}">
        <p14:creationId xmlns:p14="http://schemas.microsoft.com/office/powerpoint/2010/main" val="3943056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Bloemknoppen in bloei">
            <a:extLst>
              <a:ext uri="{FF2B5EF4-FFF2-40B4-BE49-F238E27FC236}">
                <a16:creationId xmlns:a16="http://schemas.microsoft.com/office/drawing/2014/main" id="{7B95C33B-DD26-AB21-55A3-885FE977009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24403" b="24403"/>
          <a:stretch>
            <a:fillRect/>
          </a:stretch>
        </p:blipFill>
        <p:spPr/>
      </p:pic>
      <p:sp>
        <p:nvSpPr>
          <p:cNvPr id="14" name="Tijdelijke aanduiding voor tekst 13">
            <a:extLst>
              <a:ext uri="{FF2B5EF4-FFF2-40B4-BE49-F238E27FC236}">
                <a16:creationId xmlns:a16="http://schemas.microsoft.com/office/drawing/2014/main" id="{69E902CF-6E10-4F24-9CC8-1ACDE20956BF}"/>
              </a:ext>
            </a:extLst>
          </p:cNvPr>
          <p:cNvSpPr>
            <a:spLocks noGrp="1"/>
          </p:cNvSpPr>
          <p:nvPr>
            <p:ph type="body" sz="quarter" idx="11"/>
          </p:nvPr>
        </p:nvSpPr>
        <p:spPr>
          <a:xfrm>
            <a:off x="1677797" y="1796096"/>
            <a:ext cx="3298707" cy="4424229"/>
          </a:xfrm>
        </p:spPr>
        <p:txBody>
          <a:bodyPr/>
          <a:lstStyle/>
          <a:p>
            <a:r>
              <a:rPr lang="nl-BE"/>
              <a:t>Webpagina</a:t>
            </a:r>
          </a:p>
        </p:txBody>
      </p:sp>
      <p:sp>
        <p:nvSpPr>
          <p:cNvPr id="15" name="Tijdelijke aanduiding voor tekst 14">
            <a:extLst>
              <a:ext uri="{FF2B5EF4-FFF2-40B4-BE49-F238E27FC236}">
                <a16:creationId xmlns:a16="http://schemas.microsoft.com/office/drawing/2014/main" id="{5DB9AA9B-BC13-4B39-8C29-66ECA3E51F70}"/>
              </a:ext>
            </a:extLst>
          </p:cNvPr>
          <p:cNvSpPr>
            <a:spLocks noGrp="1"/>
          </p:cNvSpPr>
          <p:nvPr>
            <p:ph type="body" sz="quarter" idx="12"/>
          </p:nvPr>
        </p:nvSpPr>
        <p:spPr>
          <a:xfrm>
            <a:off x="2857349" y="4185186"/>
            <a:ext cx="939600" cy="36000"/>
          </a:xfrm>
        </p:spPr>
        <p:txBody>
          <a:bodyPr/>
          <a:lstStyle/>
          <a:p>
            <a:endParaRPr lang="nl-BE"/>
          </a:p>
        </p:txBody>
      </p:sp>
      <p:sp>
        <p:nvSpPr>
          <p:cNvPr id="16" name="Tijdelijke aanduiding voor tekst 15">
            <a:extLst>
              <a:ext uri="{FF2B5EF4-FFF2-40B4-BE49-F238E27FC236}">
                <a16:creationId xmlns:a16="http://schemas.microsoft.com/office/drawing/2014/main" id="{600CD12A-4925-4311-8888-17A513885E72}"/>
              </a:ext>
            </a:extLst>
          </p:cNvPr>
          <p:cNvSpPr>
            <a:spLocks noGrp="1"/>
          </p:cNvSpPr>
          <p:nvPr>
            <p:ph type="body" sz="quarter" idx="13"/>
          </p:nvPr>
        </p:nvSpPr>
        <p:spPr>
          <a:xfrm>
            <a:off x="7615989" y="1796097"/>
            <a:ext cx="2888884" cy="4424229"/>
          </a:xfrm>
        </p:spPr>
        <p:txBody>
          <a:bodyPr/>
          <a:lstStyle/>
          <a:p>
            <a:r>
              <a:rPr lang="nl-BE"/>
              <a:t>Raamovereenkomst Talentmanagement</a:t>
            </a:r>
          </a:p>
        </p:txBody>
      </p:sp>
      <p:sp>
        <p:nvSpPr>
          <p:cNvPr id="17" name="Tijdelijke aanduiding voor tekst 16">
            <a:extLst>
              <a:ext uri="{FF2B5EF4-FFF2-40B4-BE49-F238E27FC236}">
                <a16:creationId xmlns:a16="http://schemas.microsoft.com/office/drawing/2014/main" id="{D14A0074-78B3-46A2-A28A-1852343206A8}"/>
              </a:ext>
            </a:extLst>
          </p:cNvPr>
          <p:cNvSpPr>
            <a:spLocks noGrp="1"/>
          </p:cNvSpPr>
          <p:nvPr>
            <p:ph type="body" sz="quarter" idx="14"/>
          </p:nvPr>
        </p:nvSpPr>
        <p:spPr>
          <a:xfrm>
            <a:off x="8590631" y="4195414"/>
            <a:ext cx="939600" cy="36000"/>
          </a:xfrm>
        </p:spPr>
        <p:txBody>
          <a:bodyPr/>
          <a:lstStyle/>
          <a:p>
            <a:endParaRPr lang="nl-BE"/>
          </a:p>
        </p:txBody>
      </p:sp>
      <p:pic>
        <p:nvPicPr>
          <p:cNvPr id="3" name="Tijdelijke aanduiding voor afbeelding 2" descr="Afbeelding met tekst, persoon, binnen, computer&#10;&#10;Automatisch gegenereerde beschrijving">
            <a:extLst>
              <a:ext uri="{FF2B5EF4-FFF2-40B4-BE49-F238E27FC236}">
                <a16:creationId xmlns:a16="http://schemas.microsoft.com/office/drawing/2014/main" id="{0C778708-B941-4DA3-B638-DE9149B96489}"/>
              </a:ext>
            </a:extLst>
          </p:cNvPr>
          <p:cNvPicPr>
            <a:picLocks noGrp="1" noChangeAspect="1"/>
          </p:cNvPicPr>
          <p:nvPr>
            <p:ph type="pic" sz="quarter" idx="19"/>
          </p:nvPr>
        </p:nvPicPr>
        <p:blipFill>
          <a:blip r:embed="rId4" cstate="print">
            <a:extLst>
              <a:ext uri="{28A0092B-C50C-407E-A947-70E740481C1C}">
                <a14:useLocalDpi xmlns:a14="http://schemas.microsoft.com/office/drawing/2010/main" val="0"/>
              </a:ext>
            </a:extLst>
          </a:blip>
          <a:srcRect t="16667" b="16667"/>
          <a:stretch>
            <a:fillRect/>
          </a:stretch>
        </p:blipFill>
        <p:spPr>
          <a:xfrm>
            <a:off x="2546174" y="2333731"/>
            <a:ext cx="1561951" cy="1566111"/>
          </a:xfrm>
        </p:spPr>
      </p:pic>
      <p:pic>
        <p:nvPicPr>
          <p:cNvPr id="5" name="Tijdelijke aanduiding voor afbeelding 4" descr="Afbeelding met tafel, persoon, mensen, vergaderruimte&#10;&#10;Automatisch gegenereerde beschrijving">
            <a:extLst>
              <a:ext uri="{FF2B5EF4-FFF2-40B4-BE49-F238E27FC236}">
                <a16:creationId xmlns:a16="http://schemas.microsoft.com/office/drawing/2014/main" id="{822483F1-3CA7-440D-B045-A6A64A68B734}"/>
              </a:ext>
            </a:extLst>
          </p:cNvPr>
          <p:cNvPicPr>
            <a:picLocks noGrp="1" noChangeAspect="1"/>
          </p:cNvPicPr>
          <p:nvPr>
            <p:ph type="pic" sz="quarter" idx="20"/>
          </p:nvPr>
        </p:nvPicPr>
        <p:blipFill>
          <a:blip r:embed="rId5" cstate="print">
            <a:extLst>
              <a:ext uri="{28A0092B-C50C-407E-A947-70E740481C1C}">
                <a14:useLocalDpi xmlns:a14="http://schemas.microsoft.com/office/drawing/2010/main" val="0"/>
              </a:ext>
            </a:extLst>
          </a:blip>
          <a:srcRect l="16667" r="16667"/>
          <a:stretch>
            <a:fillRect/>
          </a:stretch>
        </p:blipFill>
        <p:spPr>
          <a:xfrm>
            <a:off x="8409119" y="2333731"/>
            <a:ext cx="1597712" cy="1597712"/>
          </a:xfrm>
        </p:spPr>
      </p:pic>
      <p:sp>
        <p:nvSpPr>
          <p:cNvPr id="27" name="Titel 26">
            <a:extLst>
              <a:ext uri="{FF2B5EF4-FFF2-40B4-BE49-F238E27FC236}">
                <a16:creationId xmlns:a16="http://schemas.microsoft.com/office/drawing/2014/main" id="{2B31F890-34FF-49E9-B23B-F2FBB8DA881B}"/>
              </a:ext>
            </a:extLst>
          </p:cNvPr>
          <p:cNvSpPr>
            <a:spLocks noGrp="1"/>
          </p:cNvSpPr>
          <p:nvPr>
            <p:ph type="title"/>
          </p:nvPr>
        </p:nvSpPr>
        <p:spPr/>
        <p:txBody>
          <a:bodyPr/>
          <a:lstStyle/>
          <a:p>
            <a:r>
              <a:rPr lang="nl-BE"/>
              <a:t>Ons aanbod</a:t>
            </a:r>
          </a:p>
        </p:txBody>
      </p:sp>
    </p:spTree>
    <p:extLst>
      <p:ext uri="{BB962C8B-B14F-4D97-AF65-F5344CB8AC3E}">
        <p14:creationId xmlns:p14="http://schemas.microsoft.com/office/powerpoint/2010/main" val="17471953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2.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3.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4.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Presentatie1" id="{BD7C90DA-361A-47FD-B2AC-1CF14F822890}" vid="{9CC36FE7-6D4A-46E2-A90D-827D3CE4A8EC}"/>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B1A2C6D565FD4B9E6DB020DCAE58E4" ma:contentTypeVersion="16" ma:contentTypeDescription="Een nieuw document maken." ma:contentTypeScope="" ma:versionID="9b14ed40077db9ae2dad6ba2bc6d23f0">
  <xsd:schema xmlns:xsd="http://www.w3.org/2001/XMLSchema" xmlns:xs="http://www.w3.org/2001/XMLSchema" xmlns:p="http://schemas.microsoft.com/office/2006/metadata/properties" xmlns:ns2="7693f7e5-d3ab-4a3c-9cbf-b4be16ee537c" xmlns:ns3="70159836-54a9-438a-8170-416ced03d32f" targetNamespace="http://schemas.microsoft.com/office/2006/metadata/properties" ma:root="true" ma:fieldsID="bd5013a9bfbe8f61c0d236909ba45d38" ns2:_="" ns3:_="">
    <xsd:import namespace="7693f7e5-d3ab-4a3c-9cbf-b4be16ee537c"/>
    <xsd:import namespace="70159836-54a9-438a-8170-416ced03d32f"/>
    <xsd:element name="properties">
      <xsd:complexType>
        <xsd:sequence>
          <xsd:element name="documentManagement">
            <xsd:complexType>
              <xsd:all>
                <xsd:element ref="ns2:Jaartal" minOccurs="0"/>
                <xsd:element ref="ns2:Vergaderdatum"/>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2:Documenttype"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3f7e5-d3ab-4a3c-9cbf-b4be16ee537c" elementFormDefault="qualified">
    <xsd:import namespace="http://schemas.microsoft.com/office/2006/documentManagement/types"/>
    <xsd:import namespace="http://schemas.microsoft.com/office/infopath/2007/PartnerControls"/>
    <xsd:element name="Jaartal" ma:index="8" nillable="true" ma:displayName="Jaartal" ma:default="2019" ma:format="Dropdown" ma:internalName="Jaartal">
      <xsd:simpleType>
        <xsd:restriction base="dms:Choice">
          <xsd:enumeration value="2019"/>
          <xsd:enumeration value="2020"/>
          <xsd:enumeration value="2021"/>
          <xsd:enumeration value="2022"/>
          <xsd:enumeration value="2023"/>
        </xsd:restriction>
      </xsd:simpleType>
    </xsd:element>
    <xsd:element name="Vergaderdatum" ma:index="9" ma:displayName="Vergaderdatum" ma:format="DateOnly" ma:internalName="Vergaderdatum">
      <xsd:simpleType>
        <xsd:restriction base="dms:DateTime"/>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Documenttype" ma:index="16" nillable="true" ma:displayName="Documenttype" ma:format="Dropdown" ma:internalName="Documenttype">
      <xsd:simpleType>
        <xsd:restriction base="dms:Choice">
          <xsd:enumeration value="Presentatie"/>
          <xsd:enumeration value="Agenda"/>
          <xsd:enumeration value="Werkdocument"/>
        </xsd:restriction>
      </xsd:simpleType>
    </xsd:element>
  </xsd:schema>
  <xsd:schema xmlns:xsd="http://www.w3.org/2001/XMLSchema" xmlns:xs="http://www.w3.org/2001/XMLSchema" xmlns:dms="http://schemas.microsoft.com/office/2006/documentManagement/types" xmlns:pc="http://schemas.microsoft.com/office/infopath/2007/PartnerControls" targetNamespace="70159836-54a9-438a-8170-416ced03d3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693f7e5-d3ab-4a3c-9cbf-b4be16ee537c">
      <UserInfo>
        <DisplayName>Meskens Shari</DisplayName>
        <AccountId>192</AccountId>
        <AccountType/>
      </UserInfo>
      <UserInfo>
        <DisplayName>De Meester Mieke</DisplayName>
        <AccountId>17</AccountId>
        <AccountType/>
      </UserInfo>
    </SharedWithUsers>
    <Jaartal xmlns="7693f7e5-d3ab-4a3c-9cbf-b4be16ee537c">2023</Jaartal>
    <Vergaderdatum xmlns="7693f7e5-d3ab-4a3c-9cbf-b4be16ee537c">2023-04-17T22:00:00+00:00</Vergaderdatum>
    <Documenttype xmlns="7693f7e5-d3ab-4a3c-9cbf-b4be16ee537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5AC5D5-F7B4-44CD-B45A-C59A6A7EFE4C}">
  <ds:schemaRefs>
    <ds:schemaRef ds:uri="70159836-54a9-438a-8170-416ced03d32f"/>
    <ds:schemaRef ds:uri="7693f7e5-d3ab-4a3c-9cbf-b4be16ee53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A81C88C-3DD8-42D8-BD5C-D3BC433EF002}">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70159836-54a9-438a-8170-416ced03d32f"/>
    <ds:schemaRef ds:uri="7693f7e5-d3ab-4a3c-9cbf-b4be16ee537c"/>
    <ds:schemaRef ds:uri="http://www.w3.org/XML/1998/namespace"/>
  </ds:schemaRefs>
</ds:datastoreItem>
</file>

<file path=customXml/itemProps3.xml><?xml version="1.0" encoding="utf-8"?>
<ds:datastoreItem xmlns:ds="http://schemas.openxmlformats.org/officeDocument/2006/customXml" ds:itemID="{7E062135-D150-4408-90D2-ECF06B6250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Vlaanderen_Template_V3</Template>
  <TotalTime>0</TotalTime>
  <Words>2911</Words>
  <Application>Microsoft Office PowerPoint</Application>
  <PresentationFormat>Breedbeeld</PresentationFormat>
  <Paragraphs>352</Paragraphs>
  <Slides>23</Slides>
  <Notes>18</Notes>
  <HiddenSlides>2</HiddenSlides>
  <MMClips>0</MMClips>
  <ScaleCrop>false</ScaleCrop>
  <HeadingPairs>
    <vt:vector size="6" baseType="variant">
      <vt:variant>
        <vt:lpstr>Gebruikte lettertypen</vt:lpstr>
      </vt:variant>
      <vt:variant>
        <vt:i4>11</vt:i4>
      </vt:variant>
      <vt:variant>
        <vt:lpstr>Thema</vt:lpstr>
      </vt:variant>
      <vt:variant>
        <vt:i4>4</vt:i4>
      </vt:variant>
      <vt:variant>
        <vt:lpstr>Diatitels</vt:lpstr>
      </vt:variant>
      <vt:variant>
        <vt:i4>23</vt:i4>
      </vt:variant>
    </vt:vector>
  </HeadingPairs>
  <TitlesOfParts>
    <vt:vector size="38" baseType="lpstr">
      <vt:lpstr>Times New Roman</vt:lpstr>
      <vt:lpstr>Flanders Art Sans</vt:lpstr>
      <vt:lpstr>FlandersArtSans-Bold</vt:lpstr>
      <vt:lpstr>Calibri Light</vt:lpstr>
      <vt:lpstr>Calibri</vt:lpstr>
      <vt:lpstr>Wingdings</vt:lpstr>
      <vt:lpstr>Arial</vt:lpstr>
      <vt:lpstr>Flanders Art Sans Bold</vt:lpstr>
      <vt:lpstr>inherit</vt:lpstr>
      <vt:lpstr>Segoe UI</vt:lpstr>
      <vt:lpstr>FlandersArtSans-Regular</vt:lpstr>
      <vt:lpstr>Vlaanderen: AgO</vt:lpstr>
      <vt:lpstr>1_Vlaanmse Overheid: AgO</vt:lpstr>
      <vt:lpstr>Vlaanmse Overheid: AgO</vt:lpstr>
      <vt:lpstr>Vlaanderen: AgO</vt:lpstr>
      <vt:lpstr>HR-infonetwerk</vt:lpstr>
      <vt:lpstr>HR-agenda vooruitzicht</vt:lpstr>
      <vt:lpstr>Agenda</vt:lpstr>
      <vt:lpstr>Spelregels</vt:lpstr>
      <vt:lpstr>PowerPoint-presentatie</vt:lpstr>
      <vt:lpstr>PowerPoint-presentatie</vt:lpstr>
      <vt:lpstr> Dienstverlening Loopbaan en Welzijn  Talentmanagement</vt:lpstr>
      <vt:lpstr>Talentmanagement</vt:lpstr>
      <vt:lpstr>Ons aanbod</vt:lpstr>
      <vt:lpstr>Webpagina </vt:lpstr>
      <vt:lpstr>Webpagina</vt:lpstr>
      <vt:lpstr>Webpagina</vt:lpstr>
      <vt:lpstr>Webpagina</vt:lpstr>
      <vt:lpstr>Raamovereenkomst Talentmanagement </vt:lpstr>
      <vt:lpstr>Raamovereenkomst Talentmanagement</vt:lpstr>
      <vt:lpstr>Raamovereenkomst Talentmanagement</vt:lpstr>
      <vt:lpstr>Raamovereenkomst Talentmanagement</vt:lpstr>
      <vt:lpstr>Raamovereenkomst Talentmanagement</vt:lpstr>
      <vt:lpstr>Verdiepende HR-sessie Talentmanagement</vt:lpstr>
      <vt:lpstr>Contactgegevens   Personeelsmobiliteit@vlaanderen.be</vt:lpstr>
      <vt:lpstr>PowerPoint-presentatie</vt:lpstr>
      <vt:lpstr>PowerPoint-presentatie</vt:lpstr>
      <vt:lpstr>PowerPoint-presentatie</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2023-04-18 - HR-infonetwerken-sjabloon powerpoint.pptx</dc:title>
  <dc:subject>TEMPLATE BY SMARTPRESENTATIONS</dc:subject>
  <dc:creator>Alewaters Hilde</dc:creator>
  <cp:lastModifiedBy>Cordier Patrick</cp:lastModifiedBy>
  <cp:revision>1</cp:revision>
  <dcterms:created xsi:type="dcterms:W3CDTF">2021-09-21T07:47:15Z</dcterms:created>
  <dcterms:modified xsi:type="dcterms:W3CDTF">2023-04-18T06:43:25Z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0x0101009EB1A2C6D565FD4B9E6DB020DCAE58E4</vt:lpwstr>
  </property>
  <property fmtid="{D5CDD505-2E9C-101B-9397-08002B2CF9AE}" pid="3" name="_docset_NoMedatataSyncRequired">
    <vt:lpwstr>False</vt:lpwstr>
  </property>
</Properties>
</file>