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F0_D693B833.xml" ContentType="application/vnd.ms-powerpoint.comments+xml"/>
  <Override PartName="/ppt/notesSlides/notesSlide7.xml" ContentType="application/vnd.openxmlformats-officedocument.presentationml.notesSlide+xml"/>
  <Override PartName="/ppt/comments/modernComment_1EF_F1332A0F.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ED_B7685D7B.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Lst>
  <p:notesMasterIdLst>
    <p:notesMasterId r:id="rId70"/>
  </p:notesMasterIdLst>
  <p:handoutMasterIdLst>
    <p:handoutMasterId r:id="rId71"/>
  </p:handoutMasterIdLst>
  <p:sldIdLst>
    <p:sldId id="265" r:id="rId7"/>
    <p:sldId id="423" r:id="rId8"/>
    <p:sldId id="488" r:id="rId9"/>
    <p:sldId id="501" r:id="rId10"/>
    <p:sldId id="487" r:id="rId11"/>
    <p:sldId id="500" r:id="rId12"/>
    <p:sldId id="499" r:id="rId13"/>
    <p:sldId id="498" r:id="rId14"/>
    <p:sldId id="497" r:id="rId15"/>
    <p:sldId id="496" r:id="rId16"/>
    <p:sldId id="495" r:id="rId17"/>
    <p:sldId id="494" r:id="rId18"/>
    <p:sldId id="493" r:id="rId19"/>
    <p:sldId id="492" r:id="rId20"/>
    <p:sldId id="443" r:id="rId21"/>
    <p:sldId id="444" r:id="rId22"/>
    <p:sldId id="445" r:id="rId23"/>
    <p:sldId id="269" r:id="rId24"/>
    <p:sldId id="268" r:id="rId25"/>
    <p:sldId id="270" r:id="rId26"/>
    <p:sldId id="271" r:id="rId27"/>
    <p:sldId id="447" r:id="rId28"/>
    <p:sldId id="448" r:id="rId29"/>
    <p:sldId id="449" r:id="rId30"/>
    <p:sldId id="429" r:id="rId31"/>
    <p:sldId id="450" r:id="rId32"/>
    <p:sldId id="451" r:id="rId33"/>
    <p:sldId id="430" r:id="rId34"/>
    <p:sldId id="452" r:id="rId35"/>
    <p:sldId id="431" r:id="rId36"/>
    <p:sldId id="432" r:id="rId37"/>
    <p:sldId id="453" r:id="rId38"/>
    <p:sldId id="433" r:id="rId39"/>
    <p:sldId id="454" r:id="rId40"/>
    <p:sldId id="455" r:id="rId41"/>
    <p:sldId id="436" r:id="rId42"/>
    <p:sldId id="456" r:id="rId43"/>
    <p:sldId id="457" r:id="rId44"/>
    <p:sldId id="458" r:id="rId45"/>
    <p:sldId id="386" r:id="rId46"/>
    <p:sldId id="459" r:id="rId47"/>
    <p:sldId id="460" r:id="rId48"/>
    <p:sldId id="474" r:id="rId49"/>
    <p:sldId id="470" r:id="rId50"/>
    <p:sldId id="475" r:id="rId51"/>
    <p:sldId id="476" r:id="rId52"/>
    <p:sldId id="477" r:id="rId53"/>
    <p:sldId id="478" r:id="rId54"/>
    <p:sldId id="479" r:id="rId55"/>
    <p:sldId id="480" r:id="rId56"/>
    <p:sldId id="481" r:id="rId57"/>
    <p:sldId id="482" r:id="rId58"/>
    <p:sldId id="483" r:id="rId59"/>
    <p:sldId id="461" r:id="rId60"/>
    <p:sldId id="465" r:id="rId61"/>
    <p:sldId id="484" r:id="rId62"/>
    <p:sldId id="485" r:id="rId63"/>
    <p:sldId id="462" r:id="rId64"/>
    <p:sldId id="464" r:id="rId65"/>
    <p:sldId id="486" r:id="rId66"/>
    <p:sldId id="466" r:id="rId67"/>
    <p:sldId id="472" r:id="rId68"/>
    <p:sldId id="393" r:id="rId69"/>
  </p:sldIdLst>
  <p:sldSz cx="12192000" cy="6858000"/>
  <p:notesSz cx="6858000" cy="9144000"/>
  <p:embeddedFontLs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Flanders Art Sans" panose="020B0604020202020204" charset="0"/>
      <p:regular r:id="rId78"/>
    </p:embeddedFont>
    <p:embeddedFont>
      <p:font typeface="Flanders Art Sans Bold" panose="020B0604020202020204" charset="0"/>
      <p:bold r:id="rId79"/>
    </p:embeddedFont>
    <p:embeddedFont>
      <p:font typeface="FlandersArtSans-Bold" panose="00000800000000000000" pitchFamily="2" charset="0"/>
      <p:bold r:id="rId80"/>
    </p:embeddedFont>
    <p:embeddedFont>
      <p:font typeface="FlandersArtSans-Regular" panose="00000500000000000000" pitchFamily="2" charset="0"/>
      <p:regular r:id="rId81"/>
    </p:embeddedFont>
    <p:embeddedFont>
      <p:font typeface="FlandersArtSerif-Regular" panose="00000500000000000000" pitchFamily="2" charset="0"/>
      <p:regular r:id="rId82"/>
    </p:embeddedFont>
    <p:embeddedFont>
      <p:font typeface="Segoe UI" panose="020B0502040204020203" pitchFamily="34" charset="0"/>
      <p:regular r:id="rId83"/>
      <p:bold r:id="rId84"/>
      <p:italic r:id="rId85"/>
      <p:boldItalic r:id="rId86"/>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6B71F-E46A-A251-FFAA-0B31B3FCA233}" name="Tulpin Katrijn" initials="TK" userId="S::katrijn.tulpin@vlaanderen.be::2c471ca0-4725-464d-a328-680171b7449b" providerId="AD"/>
  <p188:author id="{B273C97E-7ABE-73E9-40A8-A54440CA025F}" name="Alewaters Hilde" initials="AH" userId="S::hilde.alewaters@vlaanderen.be::9956719c-eeda-4115-b637-f3759cd9d540" providerId="AD"/>
  <p188:author id="{F7185EF8-3FC7-D533-8405-F1D6069AE209}" name="Verbeke Hilde" initials="VH" userId="S::hilde.verbeke@vlaanderen.be::9e170b40-e65b-4932-94f9-a70191c693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95CBF-E642-A6C3-0773-1417695FBEA1}" v="41" dt="2023-03-27T07:39:07.242"/>
    <p1510:client id="{1458A6B9-17F9-42B1-B4F4-8A8997A4E493}" v="956" vWet="958" dt="2023-03-28T06:45:22.491"/>
    <p1510:client id="{1CFFC97D-C7D3-739A-5991-9C437F6E3811}" v="3" dt="2023-03-28T06:35:18.976"/>
    <p1510:client id="{277795EE-1C79-04A2-8B02-89A093A0CEE6}" v="108" dt="2023-03-27T14:18:55.217"/>
    <p1510:client id="{4498DB69-5365-4416-BA97-D07B14527ACE}" vWet="2" dt="2023-03-28T06:56:29.384"/>
    <p1510:client id="{4DDDADD2-E734-3BF9-0A51-04BB3F4F9F11}" v="1" dt="2023-03-28T06:05:27.066"/>
    <p1510:client id="{65775A2C-8344-D854-9F12-8C0E32D25259}" v="63" dt="2023-03-27T13:56:03.767"/>
    <p1510:client id="{C7743DF5-BC34-FBB4-E0D4-6FEAEDABEB84}" v="13" dt="2023-03-28T06:58:26.962"/>
    <p1510:client id="{CFC7502F-2406-3E07-2710-6F07568E8D55}" v="61" dt="2023-03-28T06:43:23.418"/>
    <p1510:client id="{D81BC90E-AB37-2A11-31B8-AA562710F5C8}" v="1" dt="2023-03-27T10:54:31.637"/>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589" y="43"/>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font" Target="fonts/font5.fntdata"/><Relationship Id="rId84" Type="http://schemas.openxmlformats.org/officeDocument/2006/relationships/font" Target="fonts/font13.fntdata"/><Relationship Id="rId89"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handoutMaster" Target="handoutMasters/handoutMaster1.xml"/><Relationship Id="rId9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font" Target="fonts/font11.fntdata"/><Relationship Id="rId90"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3.xml"/></Relationships>
</file>

<file path=ppt/comments/modernComment_1ED_B7685D7B.xml><?xml version="1.0" encoding="utf-8"?>
<p188:cmLst xmlns:a="http://schemas.openxmlformats.org/drawingml/2006/main" xmlns:r="http://schemas.openxmlformats.org/officeDocument/2006/relationships" xmlns:p188="http://schemas.microsoft.com/office/powerpoint/2018/8/main">
  <p188:cm id="{CF6E1E9C-ECB4-4CE2-B408-2866FD984D17}" authorId="{2DF6B71F-E46A-A251-FFAA-0B31B3FCA233}" status="resolved" created="2023-03-22T07:38:56.517">
    <ac:deMkLst xmlns:ac="http://schemas.microsoft.com/office/drawing/2013/main/command">
      <pc:docMk xmlns:pc="http://schemas.microsoft.com/office/powerpoint/2013/main/command"/>
      <pc:sldMk xmlns:pc="http://schemas.microsoft.com/office/powerpoint/2013/main/command" cId="908569518" sldId="441"/>
      <ac:spMk id="9" creationId="{4D796AC4-B702-8F15-1AD5-AF0FA4E95396}"/>
    </ac:deMkLst>
    <p188:txBody>
      <a:bodyPr/>
      <a:lstStyle/>
      <a:p>
        <a:r>
          <a:rPr lang="en-US"/>
          <a:t>Voor deze 2 zaken wacht ik dus nog even op input van Veerle &amp; Wouter. Wordt deze namiddag verwacht. </a:t>
        </a:r>
      </a:p>
    </p188:txBody>
  </p188:cm>
</p188:cmLst>
</file>

<file path=ppt/comments/modernComment_1EF_F1332A0F.xml><?xml version="1.0" encoding="utf-8"?>
<p188:cmLst xmlns:a="http://schemas.openxmlformats.org/drawingml/2006/main" xmlns:r="http://schemas.openxmlformats.org/officeDocument/2006/relationships" xmlns:p188="http://schemas.microsoft.com/office/powerpoint/2018/8/main">
  <p188:cm id="{15CFDFA8-F450-48DA-AF15-5514CCFAA49A}" authorId="{2DF6B71F-E46A-A251-FFAA-0B31B3FCA233}" status="resolved" created="2023-03-22T07:36:11.225">
    <ac:txMkLst xmlns:ac="http://schemas.microsoft.com/office/drawing/2013/main/command">
      <pc:docMk xmlns:pc="http://schemas.microsoft.com/office/powerpoint/2013/main/command"/>
      <pc:sldMk xmlns:pc="http://schemas.microsoft.com/office/powerpoint/2013/main/command" cId="4046662159" sldId="495"/>
      <ac:spMk id="9" creationId="{4D796AC4-B702-8F15-1AD5-AF0FA4E95396}"/>
      <ac:txMk cp="208" len="16">
        <ac:context len="663" hash="3016692796"/>
      </ac:txMk>
    </ac:txMkLst>
    <p188:pos x="4425108" y="1312843"/>
    <p188:txBody>
      <a:bodyPr/>
      <a:lstStyle/>
      <a:p>
        <a:r>
          <a:rPr lang="en-US"/>
          <a:t>Het is helemaal niet zeker dat er een automatische gegevensuitwisseling zal zijn met VDAB &amp; plantentuin Meise. Ik bedoel hiermee het automatische stuk. Gegevensuitwisseling zal er uiteraard wel zijn. --&gt; geen beloftes maken over 'automatisch'? </a:t>
        </a:r>
      </a:p>
    </p188:txBody>
  </p188:cm>
  <p188:cm id="{63328568-C68A-46FA-AB78-787186793946}" authorId="{2DF6B71F-E46A-A251-FFAA-0B31B3FCA233}" status="resolved" created="2023-03-22T07:36:22.507">
    <ac:txMkLst xmlns:ac="http://schemas.microsoft.com/office/drawing/2013/main/command">
      <pc:docMk xmlns:pc="http://schemas.microsoft.com/office/powerpoint/2013/main/command"/>
      <pc:sldMk xmlns:pc="http://schemas.microsoft.com/office/powerpoint/2013/main/command" cId="4046662159" sldId="495"/>
      <ac:spMk id="9" creationId="{4D796AC4-B702-8F15-1AD5-AF0FA4E95396}"/>
      <ac:txMk cp="63" len="2">
        <ac:context len="663" hash="3016692796"/>
      </ac:txMk>
    </ac:txMkLst>
    <p188:pos x="2561421" y="550843"/>
    <p188:txBody>
      <a:bodyPr/>
      <a:lstStyle/>
      <a:p>
        <a:r>
          <a:rPr lang="en-US"/>
          <a:t>Zelfde opmerking als vorige slide: Is het niet veiliger om te spreken over 'gegevensuitwisseling' voorlopig ipv 'automatische gegevensuitwisseling'. De tussenoplossing is zeker niet automatisch en zo maken we geen beloftes. </a:t>
        </a:r>
      </a:p>
    </p188:txBody>
  </p188:cm>
  <p188:cm id="{EF6F93BE-7854-48DE-BA6F-7C14904663FA}" authorId="{2DF6B71F-E46A-A251-FFAA-0B31B3FCA233}" status="resolved" created="2023-03-22T07:37:28.855" complete="100000">
    <ac:txMkLst xmlns:ac="http://schemas.microsoft.com/office/drawing/2013/main/command">
      <pc:docMk xmlns:pc="http://schemas.microsoft.com/office/powerpoint/2013/main/command"/>
      <pc:sldMk xmlns:pc="http://schemas.microsoft.com/office/powerpoint/2013/main/command" cId="4046662159" sldId="495"/>
      <ac:spMk id="9" creationId="{4D796AC4-B702-8F15-1AD5-AF0FA4E95396}"/>
      <ac:txMk cp="598" len="36">
        <ac:context len="663" hash="3016692796"/>
      </ac:txMk>
    </ac:txMkLst>
    <p188:pos x="9052192" y="3828361"/>
    <p188:replyLst>
      <p188:reply id="{F9141E76-F4EC-45B7-9516-B69B0ACB780B}" authorId="{F7185EF8-3FC7-D533-8405-F1D6069AE209}" created="2023-03-23T11:14:46.844">
        <p188:txBody>
          <a:bodyPr/>
          <a:lstStyle/>
          <a:p>
            <a:r>
              <a:rPr lang="en-US"/>
              <a:t>[@Tulpin Katrijn] wanneer we effectief starten met de de gegevensuitwisseling (en medewerkers dus informatie kunnen krijgen van IDEWE) zullen we een algemeen bericht plaatsen op Vlaanderen Intern dat medewerkers die langer dan 4 weken afwezig zijn wegens ziekte informatie zullen krijgen van IDEWE over de wettelijke mogelijkheden. In datzelfde bericht zullen we ook de mogelijkheden van informele re-integratie toelichten.</a:t>
            </a:r>
          </a:p>
        </p188:txBody>
      </p188:reply>
    </p188:replyLst>
    <p188:txBody>
      <a:bodyPr/>
      <a:lstStyle/>
      <a:p>
        <a:r>
          <a:rPr lang="en-US"/>
          <a:t>Gewoon een vraagje: stel dat hierover vragen worden gesteld (mondeling/in chat) op welke manier dit zal gebeuren, hebben we hier al een antwoord op? </a:t>
        </a:r>
      </a:p>
    </p188:txBody>
  </p188:cm>
</p188:cmLst>
</file>

<file path=ppt/comments/modernComment_1F0_D693B833.xml><?xml version="1.0" encoding="utf-8"?>
<p188:cmLst xmlns:a="http://schemas.openxmlformats.org/drawingml/2006/main" xmlns:r="http://schemas.openxmlformats.org/officeDocument/2006/relationships" xmlns:p188="http://schemas.microsoft.com/office/powerpoint/2018/8/main">
  <p188:cm id="{B7A1F5B7-3AC8-4655-84B0-B9E079CE06FE}" authorId="{2DF6B71F-E46A-A251-FFAA-0B31B3FCA233}" status="resolved" created="2023-03-22T07:35:17.175">
    <ac:txMkLst xmlns:ac="http://schemas.microsoft.com/office/drawing/2013/main/command">
      <pc:docMk xmlns:pc="http://schemas.microsoft.com/office/powerpoint/2013/main/command"/>
      <pc:sldMk xmlns:pc="http://schemas.microsoft.com/office/powerpoint/2013/main/command" cId="3600005171" sldId="496"/>
      <ac:spMk id="3" creationId="{6576C6BF-7607-AFA5-BD04-A53EF01479D0}"/>
      <ac:txMk cp="10" len="1">
        <ac:context len="41" hash="2154751144"/>
      </ac:txMk>
    </ac:txMkLst>
    <p188:pos x="4415927" y="247879"/>
    <p188:txBody>
      <a:bodyPr/>
      <a:lstStyle/>
      <a:p>
        <a:r>
          <a:rPr lang="en-US"/>
          <a:t>Is het niet veiliger om te spreken over 'gegevensuitwisseling' voorlopig ipv 'automatische gegevensuitwisseling'. De tussenoplossing is zeker niet automatisch en zo maken we geen beloftes.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31033-FFBA-4838-A66B-7BF3C74D51C3}" type="doc">
      <dgm:prSet loTypeId="urn:microsoft.com/office/officeart/2005/8/layout/venn1" loCatId="relationship" qsTypeId="urn:microsoft.com/office/officeart/2005/8/quickstyle/simple1" qsCatId="simple" csTypeId="urn:microsoft.com/office/officeart/2005/8/colors/accent1_2" csCatId="accent1" phldr="1"/>
      <dgm:spPr/>
    </dgm:pt>
    <dgm:pt modelId="{055A9C92-B5B7-436E-9C96-8801040D872F}">
      <dgm:prSet phldrT="[Tekst]"/>
      <dgm:spPr>
        <a:solidFill>
          <a:srgbClr val="0070C0"/>
        </a:solidFill>
      </dgm:spPr>
      <dgm:t>
        <a:bodyPr/>
        <a:lstStyle/>
        <a:p>
          <a:r>
            <a:rPr lang="nl-BE"/>
            <a:t>DKBUZA</a:t>
          </a:r>
        </a:p>
      </dgm:t>
    </dgm:pt>
    <dgm:pt modelId="{E65C31CD-D7F1-4B8B-BE27-2A3E368102F1}" type="parTrans" cxnId="{A4084156-CA77-4274-9A3A-B83E4DDA1C6F}">
      <dgm:prSet/>
      <dgm:spPr/>
      <dgm:t>
        <a:bodyPr/>
        <a:lstStyle/>
        <a:p>
          <a:endParaRPr lang="nl-BE"/>
        </a:p>
      </dgm:t>
    </dgm:pt>
    <dgm:pt modelId="{B3FC7595-FDF8-4B26-8519-9F9980BF1901}" type="sibTrans" cxnId="{A4084156-CA77-4274-9A3A-B83E4DDA1C6F}">
      <dgm:prSet/>
      <dgm:spPr/>
      <dgm:t>
        <a:bodyPr/>
        <a:lstStyle/>
        <a:p>
          <a:endParaRPr lang="nl-BE"/>
        </a:p>
      </dgm:t>
    </dgm:pt>
    <dgm:pt modelId="{E6647640-C62F-4E84-90D8-2015A2DECE4F}">
      <dgm:prSet phldrT="[Tekst]"/>
      <dgm:spPr>
        <a:solidFill>
          <a:srgbClr val="00B050">
            <a:alpha val="50000"/>
          </a:srgbClr>
        </a:solidFill>
      </dgm:spPr>
      <dgm:t>
        <a:bodyPr/>
        <a:lstStyle/>
        <a:p>
          <a:r>
            <a:rPr lang="nl-BE"/>
            <a:t>Externe partners</a:t>
          </a:r>
        </a:p>
      </dgm:t>
    </dgm:pt>
    <dgm:pt modelId="{D3074E34-A9C9-421F-A134-7D3B2D1E26CB}" type="parTrans" cxnId="{D85CBAEB-ECDD-456D-A18C-03704E9FF8B2}">
      <dgm:prSet/>
      <dgm:spPr/>
      <dgm:t>
        <a:bodyPr/>
        <a:lstStyle/>
        <a:p>
          <a:endParaRPr lang="nl-BE"/>
        </a:p>
      </dgm:t>
    </dgm:pt>
    <dgm:pt modelId="{95D0049B-8D93-44AC-BF41-1B9C3634C774}" type="sibTrans" cxnId="{D85CBAEB-ECDD-456D-A18C-03704E9FF8B2}">
      <dgm:prSet/>
      <dgm:spPr/>
      <dgm:t>
        <a:bodyPr/>
        <a:lstStyle/>
        <a:p>
          <a:endParaRPr lang="nl-BE"/>
        </a:p>
      </dgm:t>
    </dgm:pt>
    <dgm:pt modelId="{3EE3747F-93A5-49EA-BB61-F13B55592884}">
      <dgm:prSet phldrT="[Tekst]"/>
      <dgm:spPr/>
      <dgm:t>
        <a:bodyPr/>
        <a:lstStyle/>
        <a:p>
          <a:r>
            <a:rPr lang="nl-BE"/>
            <a:t>AgO</a:t>
          </a:r>
        </a:p>
      </dgm:t>
    </dgm:pt>
    <dgm:pt modelId="{91A182A1-1E91-47E9-93D4-BE6B2A583D2A}" type="parTrans" cxnId="{BAD0BC31-BD18-4DBC-A969-F11813AEC230}">
      <dgm:prSet/>
      <dgm:spPr/>
      <dgm:t>
        <a:bodyPr/>
        <a:lstStyle/>
        <a:p>
          <a:endParaRPr lang="nl-BE"/>
        </a:p>
      </dgm:t>
    </dgm:pt>
    <dgm:pt modelId="{AF9316F0-EE94-4624-929B-BA59613E2F3D}" type="sibTrans" cxnId="{BAD0BC31-BD18-4DBC-A969-F11813AEC230}">
      <dgm:prSet/>
      <dgm:spPr/>
      <dgm:t>
        <a:bodyPr/>
        <a:lstStyle/>
        <a:p>
          <a:endParaRPr lang="nl-BE"/>
        </a:p>
      </dgm:t>
    </dgm:pt>
    <dgm:pt modelId="{8291846B-491A-4CBE-A7E0-D8A2E0BEC3C8}" type="pres">
      <dgm:prSet presAssocID="{35F31033-FFBA-4838-A66B-7BF3C74D51C3}" presName="compositeShape" presStyleCnt="0">
        <dgm:presLayoutVars>
          <dgm:chMax val="7"/>
          <dgm:dir/>
          <dgm:resizeHandles val="exact"/>
        </dgm:presLayoutVars>
      </dgm:prSet>
      <dgm:spPr/>
    </dgm:pt>
    <dgm:pt modelId="{C78EB158-E184-4485-B097-5C1073E64454}" type="pres">
      <dgm:prSet presAssocID="{055A9C92-B5B7-436E-9C96-8801040D872F}" presName="circ1" presStyleLbl="vennNode1" presStyleIdx="0" presStyleCnt="3"/>
      <dgm:spPr/>
    </dgm:pt>
    <dgm:pt modelId="{6598C7A9-E113-4493-9EC0-3C492726D5B5}" type="pres">
      <dgm:prSet presAssocID="{055A9C92-B5B7-436E-9C96-8801040D872F}" presName="circ1Tx" presStyleLbl="revTx" presStyleIdx="0" presStyleCnt="0">
        <dgm:presLayoutVars>
          <dgm:chMax val="0"/>
          <dgm:chPref val="0"/>
          <dgm:bulletEnabled val="1"/>
        </dgm:presLayoutVars>
      </dgm:prSet>
      <dgm:spPr/>
    </dgm:pt>
    <dgm:pt modelId="{3104EADC-4349-49A1-A98F-6F8D5E57D3C1}" type="pres">
      <dgm:prSet presAssocID="{E6647640-C62F-4E84-90D8-2015A2DECE4F}" presName="circ2" presStyleLbl="vennNode1" presStyleIdx="1" presStyleCnt="3"/>
      <dgm:spPr/>
    </dgm:pt>
    <dgm:pt modelId="{A66B03B3-53F0-435C-97E2-DD60C5464221}" type="pres">
      <dgm:prSet presAssocID="{E6647640-C62F-4E84-90D8-2015A2DECE4F}" presName="circ2Tx" presStyleLbl="revTx" presStyleIdx="0" presStyleCnt="0">
        <dgm:presLayoutVars>
          <dgm:chMax val="0"/>
          <dgm:chPref val="0"/>
          <dgm:bulletEnabled val="1"/>
        </dgm:presLayoutVars>
      </dgm:prSet>
      <dgm:spPr/>
    </dgm:pt>
    <dgm:pt modelId="{F0A48872-DE32-4178-9040-3C82E1C99BE1}" type="pres">
      <dgm:prSet presAssocID="{3EE3747F-93A5-49EA-BB61-F13B55592884}" presName="circ3" presStyleLbl="vennNode1" presStyleIdx="2" presStyleCnt="3"/>
      <dgm:spPr/>
    </dgm:pt>
    <dgm:pt modelId="{0AD676F2-C858-4D80-A309-8C2D625BBE3B}" type="pres">
      <dgm:prSet presAssocID="{3EE3747F-93A5-49EA-BB61-F13B55592884}" presName="circ3Tx" presStyleLbl="revTx" presStyleIdx="0" presStyleCnt="0">
        <dgm:presLayoutVars>
          <dgm:chMax val="0"/>
          <dgm:chPref val="0"/>
          <dgm:bulletEnabled val="1"/>
        </dgm:presLayoutVars>
      </dgm:prSet>
      <dgm:spPr/>
    </dgm:pt>
  </dgm:ptLst>
  <dgm:cxnLst>
    <dgm:cxn modelId="{875A9C10-7AFC-44C5-8AC3-93E0B01673FA}" type="presOf" srcId="{E6647640-C62F-4E84-90D8-2015A2DECE4F}" destId="{A66B03B3-53F0-435C-97E2-DD60C5464221}" srcOrd="1" destOrd="0" presId="urn:microsoft.com/office/officeart/2005/8/layout/venn1"/>
    <dgm:cxn modelId="{8B1D8B20-0E69-43BD-A1FC-4B1472DBB854}" type="presOf" srcId="{35F31033-FFBA-4838-A66B-7BF3C74D51C3}" destId="{8291846B-491A-4CBE-A7E0-D8A2E0BEC3C8}" srcOrd="0" destOrd="0" presId="urn:microsoft.com/office/officeart/2005/8/layout/venn1"/>
    <dgm:cxn modelId="{BAD0BC31-BD18-4DBC-A969-F11813AEC230}" srcId="{35F31033-FFBA-4838-A66B-7BF3C74D51C3}" destId="{3EE3747F-93A5-49EA-BB61-F13B55592884}" srcOrd="2" destOrd="0" parTransId="{91A182A1-1E91-47E9-93D4-BE6B2A583D2A}" sibTransId="{AF9316F0-EE94-4624-929B-BA59613E2F3D}"/>
    <dgm:cxn modelId="{24A01A62-BE31-45BF-8BD5-5BFC73B9B0D0}" type="presOf" srcId="{3EE3747F-93A5-49EA-BB61-F13B55592884}" destId="{0AD676F2-C858-4D80-A309-8C2D625BBE3B}" srcOrd="1" destOrd="0" presId="urn:microsoft.com/office/officeart/2005/8/layout/venn1"/>
    <dgm:cxn modelId="{3C23D447-A805-482D-B16C-E6A300840D6E}" type="presOf" srcId="{E6647640-C62F-4E84-90D8-2015A2DECE4F}" destId="{3104EADC-4349-49A1-A98F-6F8D5E57D3C1}" srcOrd="0" destOrd="0" presId="urn:microsoft.com/office/officeart/2005/8/layout/venn1"/>
    <dgm:cxn modelId="{A4084156-CA77-4274-9A3A-B83E4DDA1C6F}" srcId="{35F31033-FFBA-4838-A66B-7BF3C74D51C3}" destId="{055A9C92-B5B7-436E-9C96-8801040D872F}" srcOrd="0" destOrd="0" parTransId="{E65C31CD-D7F1-4B8B-BE27-2A3E368102F1}" sibTransId="{B3FC7595-FDF8-4B26-8519-9F9980BF1901}"/>
    <dgm:cxn modelId="{9C0E9985-6034-4A9B-B57E-BA5555B6177A}" type="presOf" srcId="{055A9C92-B5B7-436E-9C96-8801040D872F}" destId="{C78EB158-E184-4485-B097-5C1073E64454}" srcOrd="0" destOrd="0" presId="urn:microsoft.com/office/officeart/2005/8/layout/venn1"/>
    <dgm:cxn modelId="{36E6A09C-B1BB-41CF-8629-7C8B952B3BAD}" type="presOf" srcId="{055A9C92-B5B7-436E-9C96-8801040D872F}" destId="{6598C7A9-E113-4493-9EC0-3C492726D5B5}" srcOrd="1" destOrd="0" presId="urn:microsoft.com/office/officeart/2005/8/layout/venn1"/>
    <dgm:cxn modelId="{49ACB7CD-F398-4542-8773-013C876C472E}" type="presOf" srcId="{3EE3747F-93A5-49EA-BB61-F13B55592884}" destId="{F0A48872-DE32-4178-9040-3C82E1C99BE1}" srcOrd="0" destOrd="0" presId="urn:microsoft.com/office/officeart/2005/8/layout/venn1"/>
    <dgm:cxn modelId="{D85CBAEB-ECDD-456D-A18C-03704E9FF8B2}" srcId="{35F31033-FFBA-4838-A66B-7BF3C74D51C3}" destId="{E6647640-C62F-4E84-90D8-2015A2DECE4F}" srcOrd="1" destOrd="0" parTransId="{D3074E34-A9C9-421F-A134-7D3B2D1E26CB}" sibTransId="{95D0049B-8D93-44AC-BF41-1B9C3634C774}"/>
    <dgm:cxn modelId="{B09D7BC5-C812-40B4-92F0-F8E0E954135F}" type="presParOf" srcId="{8291846B-491A-4CBE-A7E0-D8A2E0BEC3C8}" destId="{C78EB158-E184-4485-B097-5C1073E64454}" srcOrd="0" destOrd="0" presId="urn:microsoft.com/office/officeart/2005/8/layout/venn1"/>
    <dgm:cxn modelId="{C1E174EA-0701-4FCD-8E11-CFB2540B28A8}" type="presParOf" srcId="{8291846B-491A-4CBE-A7E0-D8A2E0BEC3C8}" destId="{6598C7A9-E113-4493-9EC0-3C492726D5B5}" srcOrd="1" destOrd="0" presId="urn:microsoft.com/office/officeart/2005/8/layout/venn1"/>
    <dgm:cxn modelId="{DCAF2E16-7238-4460-8DDE-FFBF07CCFE7F}" type="presParOf" srcId="{8291846B-491A-4CBE-A7E0-D8A2E0BEC3C8}" destId="{3104EADC-4349-49A1-A98F-6F8D5E57D3C1}" srcOrd="2" destOrd="0" presId="urn:microsoft.com/office/officeart/2005/8/layout/venn1"/>
    <dgm:cxn modelId="{2821607B-DCB7-4912-9878-4D10A58644FB}" type="presParOf" srcId="{8291846B-491A-4CBE-A7E0-D8A2E0BEC3C8}" destId="{A66B03B3-53F0-435C-97E2-DD60C5464221}" srcOrd="3" destOrd="0" presId="urn:microsoft.com/office/officeart/2005/8/layout/venn1"/>
    <dgm:cxn modelId="{0EC48A56-B6A6-4032-9F98-6F0D253C1C0F}" type="presParOf" srcId="{8291846B-491A-4CBE-A7E0-D8A2E0BEC3C8}" destId="{F0A48872-DE32-4178-9040-3C82E1C99BE1}" srcOrd="4" destOrd="0" presId="urn:microsoft.com/office/officeart/2005/8/layout/venn1"/>
    <dgm:cxn modelId="{F209FA92-3867-4B01-B767-60666882B528}" type="presParOf" srcId="{8291846B-491A-4CBE-A7E0-D8A2E0BEC3C8}" destId="{0AD676F2-C858-4D80-A309-8C2D625BBE3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7F54DA-315B-4FF4-B636-5C2F40B2DB70}" type="doc">
      <dgm:prSet loTypeId="urn:microsoft.com/office/officeart/2005/8/layout/hProcess3" loCatId="process" qsTypeId="urn:microsoft.com/office/officeart/2005/8/quickstyle/simple1" qsCatId="simple" csTypeId="urn:microsoft.com/office/officeart/2005/8/colors/accent1_2" csCatId="accent1" phldr="1"/>
      <dgm:spPr/>
    </dgm:pt>
    <dgm:pt modelId="{83E0CDC9-B931-494D-963F-8AB3B0BCE36B}">
      <dgm:prSet phldrT="[Tekst]"/>
      <dgm:spPr/>
      <dgm:t>
        <a:bodyPr/>
        <a:lstStyle/>
        <a:p>
          <a:r>
            <a:rPr lang="nl-BE"/>
            <a:t>Gevolg </a:t>
          </a:r>
        </a:p>
      </dgm:t>
    </dgm:pt>
    <dgm:pt modelId="{01EF49BD-BCE4-4BBE-9CD0-189E6229EFD9}" type="parTrans" cxnId="{8BFAFA17-E578-4E64-B883-EE979EEFD581}">
      <dgm:prSet/>
      <dgm:spPr/>
      <dgm:t>
        <a:bodyPr/>
        <a:lstStyle/>
        <a:p>
          <a:endParaRPr lang="nl-BE"/>
        </a:p>
      </dgm:t>
    </dgm:pt>
    <dgm:pt modelId="{90F9B3D9-7E5E-407C-940B-01C9F6DD948F}" type="sibTrans" cxnId="{8BFAFA17-E578-4E64-B883-EE979EEFD581}">
      <dgm:prSet/>
      <dgm:spPr/>
      <dgm:t>
        <a:bodyPr/>
        <a:lstStyle/>
        <a:p>
          <a:endParaRPr lang="nl-BE"/>
        </a:p>
      </dgm:t>
    </dgm:pt>
    <dgm:pt modelId="{50B08F95-5E9C-4974-AA98-C8710679AD53}" type="pres">
      <dgm:prSet presAssocID="{D47F54DA-315B-4FF4-B636-5C2F40B2DB70}" presName="Name0" presStyleCnt="0">
        <dgm:presLayoutVars>
          <dgm:dir/>
          <dgm:animLvl val="lvl"/>
          <dgm:resizeHandles val="exact"/>
        </dgm:presLayoutVars>
      </dgm:prSet>
      <dgm:spPr/>
    </dgm:pt>
    <dgm:pt modelId="{10C3640A-3E2B-4098-B558-4901C73007C3}" type="pres">
      <dgm:prSet presAssocID="{D47F54DA-315B-4FF4-B636-5C2F40B2DB70}" presName="dummy" presStyleCnt="0"/>
      <dgm:spPr/>
    </dgm:pt>
    <dgm:pt modelId="{74356DBB-DE5B-4294-927B-19C9E16B3B1A}" type="pres">
      <dgm:prSet presAssocID="{D47F54DA-315B-4FF4-B636-5C2F40B2DB70}" presName="linH" presStyleCnt="0"/>
      <dgm:spPr/>
    </dgm:pt>
    <dgm:pt modelId="{EF22EEAD-5357-4838-9192-AF20934DC55E}" type="pres">
      <dgm:prSet presAssocID="{D47F54DA-315B-4FF4-B636-5C2F40B2DB70}" presName="padding1" presStyleCnt="0"/>
      <dgm:spPr/>
    </dgm:pt>
    <dgm:pt modelId="{A07D25B8-4D39-4CAB-8160-EBDFF175FAE8}" type="pres">
      <dgm:prSet presAssocID="{83E0CDC9-B931-494D-963F-8AB3B0BCE36B}" presName="linV" presStyleCnt="0"/>
      <dgm:spPr/>
    </dgm:pt>
    <dgm:pt modelId="{D7AFAF13-284E-4EA0-9910-6ED02B8EFBD6}" type="pres">
      <dgm:prSet presAssocID="{83E0CDC9-B931-494D-963F-8AB3B0BCE36B}" presName="spVertical1" presStyleCnt="0"/>
      <dgm:spPr/>
    </dgm:pt>
    <dgm:pt modelId="{FE1F34A8-B3B2-4441-BFED-EE1AA44348C0}" type="pres">
      <dgm:prSet presAssocID="{83E0CDC9-B931-494D-963F-8AB3B0BCE36B}" presName="parTx" presStyleLbl="revTx" presStyleIdx="0" presStyleCnt="1">
        <dgm:presLayoutVars>
          <dgm:chMax val="0"/>
          <dgm:chPref val="0"/>
          <dgm:bulletEnabled val="1"/>
        </dgm:presLayoutVars>
      </dgm:prSet>
      <dgm:spPr/>
    </dgm:pt>
    <dgm:pt modelId="{A62C23FE-CB0B-46EF-BB3E-EF55A704E75B}" type="pres">
      <dgm:prSet presAssocID="{83E0CDC9-B931-494D-963F-8AB3B0BCE36B}" presName="spVertical2" presStyleCnt="0"/>
      <dgm:spPr/>
    </dgm:pt>
    <dgm:pt modelId="{28661579-F562-42C3-AC8C-781ECA1C70F0}" type="pres">
      <dgm:prSet presAssocID="{83E0CDC9-B931-494D-963F-8AB3B0BCE36B}" presName="spVertical3" presStyleCnt="0"/>
      <dgm:spPr/>
    </dgm:pt>
    <dgm:pt modelId="{BDCC8E0C-ABDE-4C35-9E18-41337C19F19A}" type="pres">
      <dgm:prSet presAssocID="{D47F54DA-315B-4FF4-B636-5C2F40B2DB70}" presName="padding2" presStyleCnt="0"/>
      <dgm:spPr/>
    </dgm:pt>
    <dgm:pt modelId="{9B02ED1E-1461-4AF5-BA7A-B7B504D4C352}" type="pres">
      <dgm:prSet presAssocID="{D47F54DA-315B-4FF4-B636-5C2F40B2DB70}" presName="negArrow" presStyleCnt="0"/>
      <dgm:spPr/>
    </dgm:pt>
    <dgm:pt modelId="{1825C2D2-FD21-4619-AF2B-F0E0FCE95035}" type="pres">
      <dgm:prSet presAssocID="{D47F54DA-315B-4FF4-B636-5C2F40B2DB70}" presName="backgroundArrow" presStyleLbl="node1" presStyleIdx="0" presStyleCnt="1" custLinFactNeighborY="-731"/>
      <dgm:spPr/>
    </dgm:pt>
  </dgm:ptLst>
  <dgm:cxnLst>
    <dgm:cxn modelId="{8BFAFA17-E578-4E64-B883-EE979EEFD581}" srcId="{D47F54DA-315B-4FF4-B636-5C2F40B2DB70}" destId="{83E0CDC9-B931-494D-963F-8AB3B0BCE36B}" srcOrd="0" destOrd="0" parTransId="{01EF49BD-BCE4-4BBE-9CD0-189E6229EFD9}" sibTransId="{90F9B3D9-7E5E-407C-940B-01C9F6DD948F}"/>
    <dgm:cxn modelId="{99F4991D-C9F7-4914-8DD6-29376C6D94BA}" type="presOf" srcId="{83E0CDC9-B931-494D-963F-8AB3B0BCE36B}" destId="{FE1F34A8-B3B2-4441-BFED-EE1AA44348C0}" srcOrd="0" destOrd="0" presId="urn:microsoft.com/office/officeart/2005/8/layout/hProcess3"/>
    <dgm:cxn modelId="{2FD11CA2-4F6B-4941-92DF-59DE7FEA28E1}" type="presOf" srcId="{D47F54DA-315B-4FF4-B636-5C2F40B2DB70}" destId="{50B08F95-5E9C-4974-AA98-C8710679AD53}" srcOrd="0" destOrd="0" presId="urn:microsoft.com/office/officeart/2005/8/layout/hProcess3"/>
    <dgm:cxn modelId="{455037B9-C9CF-4762-92C5-299AB2AA331E}" type="presParOf" srcId="{50B08F95-5E9C-4974-AA98-C8710679AD53}" destId="{10C3640A-3E2B-4098-B558-4901C73007C3}" srcOrd="0" destOrd="0" presId="urn:microsoft.com/office/officeart/2005/8/layout/hProcess3"/>
    <dgm:cxn modelId="{8E313217-E568-4541-9B1D-4747900F1D33}" type="presParOf" srcId="{50B08F95-5E9C-4974-AA98-C8710679AD53}" destId="{74356DBB-DE5B-4294-927B-19C9E16B3B1A}" srcOrd="1" destOrd="0" presId="urn:microsoft.com/office/officeart/2005/8/layout/hProcess3"/>
    <dgm:cxn modelId="{45A7C883-8A97-418F-AB0D-69AEDFA5BA0B}" type="presParOf" srcId="{74356DBB-DE5B-4294-927B-19C9E16B3B1A}" destId="{EF22EEAD-5357-4838-9192-AF20934DC55E}" srcOrd="0" destOrd="0" presId="urn:microsoft.com/office/officeart/2005/8/layout/hProcess3"/>
    <dgm:cxn modelId="{2541040A-930C-46AB-B5D3-4DE69F831B18}" type="presParOf" srcId="{74356DBB-DE5B-4294-927B-19C9E16B3B1A}" destId="{A07D25B8-4D39-4CAB-8160-EBDFF175FAE8}" srcOrd="1" destOrd="0" presId="urn:microsoft.com/office/officeart/2005/8/layout/hProcess3"/>
    <dgm:cxn modelId="{6C1F3259-D6D8-4026-8C51-FAB2A177D369}" type="presParOf" srcId="{A07D25B8-4D39-4CAB-8160-EBDFF175FAE8}" destId="{D7AFAF13-284E-4EA0-9910-6ED02B8EFBD6}" srcOrd="0" destOrd="0" presId="urn:microsoft.com/office/officeart/2005/8/layout/hProcess3"/>
    <dgm:cxn modelId="{90F01C9E-AC9B-4611-9B4A-135466427B27}" type="presParOf" srcId="{A07D25B8-4D39-4CAB-8160-EBDFF175FAE8}" destId="{FE1F34A8-B3B2-4441-BFED-EE1AA44348C0}" srcOrd="1" destOrd="0" presId="urn:microsoft.com/office/officeart/2005/8/layout/hProcess3"/>
    <dgm:cxn modelId="{16BBCA64-D00A-487F-84AA-851A103A97E4}" type="presParOf" srcId="{A07D25B8-4D39-4CAB-8160-EBDFF175FAE8}" destId="{A62C23FE-CB0B-46EF-BB3E-EF55A704E75B}" srcOrd="2" destOrd="0" presId="urn:microsoft.com/office/officeart/2005/8/layout/hProcess3"/>
    <dgm:cxn modelId="{D3AEEEBE-1348-4D31-8DE7-3222966D3AE9}" type="presParOf" srcId="{A07D25B8-4D39-4CAB-8160-EBDFF175FAE8}" destId="{28661579-F562-42C3-AC8C-781ECA1C70F0}" srcOrd="3" destOrd="0" presId="urn:microsoft.com/office/officeart/2005/8/layout/hProcess3"/>
    <dgm:cxn modelId="{7F1218B0-9DF0-495E-BD3F-1B8D7DBC0D74}" type="presParOf" srcId="{74356DBB-DE5B-4294-927B-19C9E16B3B1A}" destId="{BDCC8E0C-ABDE-4C35-9E18-41337C19F19A}" srcOrd="2" destOrd="0" presId="urn:microsoft.com/office/officeart/2005/8/layout/hProcess3"/>
    <dgm:cxn modelId="{9468E212-CF26-4AB3-99F8-2F9365F7EAC0}" type="presParOf" srcId="{74356DBB-DE5B-4294-927B-19C9E16B3B1A}" destId="{9B02ED1E-1461-4AF5-BA7A-B7B504D4C352}" srcOrd="3" destOrd="0" presId="urn:microsoft.com/office/officeart/2005/8/layout/hProcess3"/>
    <dgm:cxn modelId="{7FA31021-DEF0-44E7-BC1C-748282AD4781}" type="presParOf" srcId="{74356DBB-DE5B-4294-927B-19C9E16B3B1A}" destId="{1825C2D2-FD21-4619-AF2B-F0E0FCE95035}" srcOrd="4"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EB158-E184-4485-B097-5C1073E64454}">
      <dsp:nvSpPr>
        <dsp:cNvPr id="0" name=""/>
        <dsp:cNvSpPr/>
      </dsp:nvSpPr>
      <dsp:spPr>
        <a:xfrm>
          <a:off x="2197244" y="51088"/>
          <a:ext cx="2452254" cy="245225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nl-BE" sz="3200" kern="1200"/>
            <a:t>DKBUZA</a:t>
          </a:r>
        </a:p>
      </dsp:txBody>
      <dsp:txXfrm>
        <a:off x="2524211" y="480233"/>
        <a:ext cx="1798320" cy="1103514"/>
      </dsp:txXfrm>
    </dsp:sp>
    <dsp:sp modelId="{3104EADC-4349-49A1-A98F-6F8D5E57D3C1}">
      <dsp:nvSpPr>
        <dsp:cNvPr id="0" name=""/>
        <dsp:cNvSpPr/>
      </dsp:nvSpPr>
      <dsp:spPr>
        <a:xfrm>
          <a:off x="3082099" y="1583747"/>
          <a:ext cx="2452254" cy="2452254"/>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nl-BE" sz="3200" kern="1200"/>
            <a:t>Externe partners</a:t>
          </a:r>
        </a:p>
      </dsp:txBody>
      <dsp:txXfrm>
        <a:off x="3832081" y="2217246"/>
        <a:ext cx="1471352" cy="1348740"/>
      </dsp:txXfrm>
    </dsp:sp>
    <dsp:sp modelId="{F0A48872-DE32-4178-9040-3C82E1C99BE1}">
      <dsp:nvSpPr>
        <dsp:cNvPr id="0" name=""/>
        <dsp:cNvSpPr/>
      </dsp:nvSpPr>
      <dsp:spPr>
        <a:xfrm>
          <a:off x="1312389" y="1583747"/>
          <a:ext cx="2452254" cy="24522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nl-BE" sz="3200" kern="1200"/>
            <a:t>AgO</a:t>
          </a:r>
        </a:p>
      </dsp:txBody>
      <dsp:txXfrm>
        <a:off x="1543310" y="2217246"/>
        <a:ext cx="1471352" cy="1348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5C2D2-FD21-4619-AF2B-F0E0FCE95035}">
      <dsp:nvSpPr>
        <dsp:cNvPr id="0" name=""/>
        <dsp:cNvSpPr/>
      </dsp:nvSpPr>
      <dsp:spPr>
        <a:xfrm>
          <a:off x="0" y="0"/>
          <a:ext cx="3890559" cy="3312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1F34A8-B3B2-4441-BFED-EE1AA44348C0}">
      <dsp:nvSpPr>
        <dsp:cNvPr id="0" name=""/>
        <dsp:cNvSpPr/>
      </dsp:nvSpPr>
      <dsp:spPr>
        <a:xfrm>
          <a:off x="313828" y="847224"/>
          <a:ext cx="3187674"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67360" rIns="0" bIns="467360" numCol="1" spcCol="1270" anchor="ctr" anchorCtr="0">
          <a:noAutofit/>
        </a:bodyPr>
        <a:lstStyle/>
        <a:p>
          <a:pPr marL="0" lvl="0" indent="0" algn="ctr" defTabSz="2044700">
            <a:lnSpc>
              <a:spcPct val="90000"/>
            </a:lnSpc>
            <a:spcBef>
              <a:spcPct val="0"/>
            </a:spcBef>
            <a:spcAft>
              <a:spcPct val="35000"/>
            </a:spcAft>
            <a:buNone/>
          </a:pPr>
          <a:r>
            <a:rPr lang="nl-BE" sz="4600" kern="1200"/>
            <a:t>Gevolg </a:t>
          </a:r>
        </a:p>
      </dsp:txBody>
      <dsp:txXfrm>
        <a:off x="313828" y="847224"/>
        <a:ext cx="3187674" cy="16560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28-3-2023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28/03/2023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Opleidingen over coaching extra in de kijker! </a:t>
            </a:r>
          </a:p>
          <a:p>
            <a:r>
              <a:rPr lang="nl-BE"/>
              <a:t>Coaching, ook een belangrijk luik binnen modern werkplekleren en het werken naar een leercultuur!</a:t>
            </a:r>
          </a:p>
          <a:p>
            <a:endParaRPr lang="nl-BE"/>
          </a:p>
          <a:p>
            <a:r>
              <a:rPr lang="nl-BE"/>
              <a:t>2 doelgroepen opsplitsen</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14</a:t>
            </a:fld>
            <a:endParaRPr lang="nl-BE"/>
          </a:p>
        </p:txBody>
      </p:sp>
    </p:spTree>
    <p:extLst>
      <p:ext uri="{BB962C8B-B14F-4D97-AF65-F5344CB8AC3E}">
        <p14:creationId xmlns:p14="http://schemas.microsoft.com/office/powerpoint/2010/main" val="1865214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Goeiemorgen, wij zijn … en willen met jullie even kort ingaan op het modern werkplekleren.</a:t>
            </a:r>
          </a:p>
          <a:p>
            <a:endParaRPr lang="nl-BE"/>
          </a:p>
          <a:p>
            <a:pPr marL="0" marR="0">
              <a:spcBef>
                <a:spcPts val="0"/>
              </a:spcBef>
              <a:spcAft>
                <a:spcPts val="0"/>
              </a:spcAft>
            </a:pPr>
            <a:r>
              <a:rPr lang="nl-BE"/>
              <a:t>En het goeie nieuws is, dat is een thema waar </a:t>
            </a:r>
            <a:r>
              <a:rPr lang="nl-BE" sz="1800">
                <a:effectLst/>
                <a:latin typeface="Calibri" panose="020F0502020204030204" pitchFamily="34" charset="0"/>
              </a:rPr>
              <a:t>velen onder jullie al heel veel werk rond hebben verzet, en daarvoor alvast een oprechte dankjewel!</a:t>
            </a:r>
          </a:p>
          <a:p>
            <a:pPr marL="0" marR="0">
              <a:spcBef>
                <a:spcPts val="0"/>
              </a:spcBef>
              <a:spcAft>
                <a:spcPts val="0"/>
              </a:spcAft>
            </a:pPr>
            <a:endParaRPr lang="nl-BE" sz="1800">
              <a:effectLst/>
              <a:latin typeface="Calibri" panose="020F0502020204030204" pitchFamily="34" charset="0"/>
            </a:endParaRPr>
          </a:p>
          <a:p>
            <a:pPr marL="0" marR="0">
              <a:spcBef>
                <a:spcPts val="0"/>
              </a:spcBef>
              <a:spcAft>
                <a:spcPts val="0"/>
              </a:spcAft>
            </a:pPr>
            <a:r>
              <a:rPr lang="nl-BE" sz="1800">
                <a:effectLst/>
                <a:latin typeface="Calibri" panose="020F0502020204030204" pitchFamily="34" charset="0"/>
              </a:rPr>
              <a:t>En ook vanuit AgO nemen we de principes van het modern werkplekleren mee in onze dienstverlening en projecten. </a:t>
            </a:r>
          </a:p>
          <a:p>
            <a:pPr marL="0" marR="0">
              <a:spcBef>
                <a:spcPts val="0"/>
              </a:spcBef>
              <a:spcAft>
                <a:spcPts val="0"/>
              </a:spcAft>
            </a:pPr>
            <a:r>
              <a:rPr lang="nl-BE" sz="1800">
                <a:effectLst/>
                <a:latin typeface="Calibri" panose="020F0502020204030204" pitchFamily="34" charset="0"/>
              </a:rPr>
              <a:t>Want we werken graag samen met jullie mee aan een organisatie waar medewerkers kunnen groeien, vanuit een holistische kijk op leren. </a:t>
            </a:r>
          </a:p>
          <a:p>
            <a:pPr marL="0" marR="0">
              <a:spcBef>
                <a:spcPts val="0"/>
              </a:spcBef>
              <a:spcAft>
                <a:spcPts val="0"/>
              </a:spcAft>
            </a:pPr>
            <a:r>
              <a:rPr lang="nl-BE" sz="1800">
                <a:effectLst/>
                <a:latin typeface="Calibri" panose="020F0502020204030204" pitchFamily="34" charset="0"/>
              </a:rPr>
              <a:t>En we willen jullie vandaag daarom inspireren door kort in te zoomen op hoe we het modern werkplekleren meenemen in de dienstverlening en projecten van AgO, we zetten een aantal zaken in de kijker waaronder ook straks de nieuwe dienstverlening in het kader van het Europees Voorzitterschap. </a:t>
            </a:r>
          </a:p>
          <a:p>
            <a:pPr marL="0" marR="0">
              <a:spcBef>
                <a:spcPts val="0"/>
              </a:spcBef>
              <a:spcAft>
                <a:spcPts val="0"/>
              </a:spcAft>
            </a:pPr>
            <a:endParaRPr lang="nl-BE" sz="1800">
              <a:effectLst/>
              <a:latin typeface="Calibri" panose="020F0502020204030204" pitchFamily="34" charset="0"/>
            </a:endParaRPr>
          </a:p>
          <a:p>
            <a:r>
              <a:rPr lang="nl-BE"/>
              <a:t>Nu, voor nog niet weet wat het modern werkplekleren inhoudt, een korte samenvatting. Wat is modern werkplekleren en wat maakt het zo modern? ;-)</a:t>
            </a:r>
          </a:p>
          <a:p>
            <a:r>
              <a:rPr lang="nl-BE"/>
              <a:t>En denk tijdens deze korte samenvatting gerust ook even na bij jezelf, hoe sterk zet jij zelf als medewerker in op modern </a:t>
            </a:r>
            <a:r>
              <a:rPr lang="nl-BE" err="1"/>
              <a:t>werkplek’bijleren</a:t>
            </a:r>
            <a:r>
              <a:rPr lang="nl-BE"/>
              <a:t>’?</a:t>
            </a:r>
          </a:p>
          <a:p>
            <a:pPr marL="0" marR="0">
              <a:spcBef>
                <a:spcPts val="0"/>
              </a:spcBef>
              <a:spcAft>
                <a:spcPts val="0"/>
              </a:spcAft>
            </a:pPr>
            <a:endParaRPr lang="nl-BE"/>
          </a:p>
          <a:p>
            <a:pPr marL="0" marR="0">
              <a:spcBef>
                <a:spcPts val="0"/>
              </a:spcBef>
              <a:spcAft>
                <a:spcPts val="0"/>
              </a:spcAft>
            </a:pPr>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15</a:t>
            </a:fld>
            <a:endParaRPr lang="nl-BE"/>
          </a:p>
        </p:txBody>
      </p:sp>
    </p:spTree>
    <p:extLst>
      <p:ext uri="{BB962C8B-B14F-4D97-AF65-F5344CB8AC3E}">
        <p14:creationId xmlns:p14="http://schemas.microsoft.com/office/powerpoint/2010/main" val="628166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kern van modern werkplekleren is dat er meer is dan opleiding alleen om nieuwe en huidige medewerkers te ondersteunen. Bij modern werkplekleren is het idee dat leren plaatsvindt in de context van het werk, en dus meer is dan de </a:t>
            </a:r>
            <a:r>
              <a:rPr lang="nl-BE" err="1"/>
              <a:t>didactics</a:t>
            </a:r>
            <a:r>
              <a:rPr lang="nl-BE"/>
              <a:t>, het formele leren, fysieke, online of blended opleidingen alleen. </a:t>
            </a:r>
          </a:p>
          <a:p>
            <a:endParaRPr lang="nl-BE"/>
          </a:p>
          <a:p>
            <a:r>
              <a:rPr lang="nl-BE"/>
              <a:t>In modern werkplekleren is er ook aandacht voor het belang van ‘</a:t>
            </a:r>
            <a:r>
              <a:rPr lang="nl-BE" err="1"/>
              <a:t>learning</a:t>
            </a:r>
            <a:r>
              <a:rPr lang="nl-BE"/>
              <a:t> by </a:t>
            </a:r>
            <a:r>
              <a:rPr lang="nl-BE" err="1"/>
              <a:t>doing</a:t>
            </a:r>
            <a:r>
              <a:rPr lang="nl-BE"/>
              <a:t>’, creëren van kansen om bij te leren op de werkvloer, te experimenteren en te reflecteren. Daarnaast zijn er ook nog 2 andere D’s; Discourse: </a:t>
            </a:r>
            <a:r>
              <a:rPr lang="nl-NL"/>
              <a:t>Door middel van online </a:t>
            </a:r>
            <a:r>
              <a:rPr lang="nl-NL" err="1"/>
              <a:t>communities</a:t>
            </a:r>
            <a:r>
              <a:rPr lang="nl-NL"/>
              <a:t>, </a:t>
            </a:r>
            <a:r>
              <a:rPr lang="nl-NL" err="1"/>
              <a:t>social</a:t>
            </a:r>
            <a:r>
              <a:rPr lang="nl-NL"/>
              <a:t> </a:t>
            </a:r>
            <a:r>
              <a:rPr lang="nl-NL" err="1"/>
              <a:t>learning</a:t>
            </a:r>
            <a:r>
              <a:rPr lang="nl-NL"/>
              <a:t>  en peer coaching kunnen werknemers van elkaar leren en elkaar ondersteunen bij het oplossen van problemen. </a:t>
            </a:r>
          </a:p>
          <a:p>
            <a:endParaRPr lang="nl-NL"/>
          </a:p>
          <a:p>
            <a:r>
              <a:rPr lang="nl-NL"/>
              <a:t>Discovery: informeel leren mogelijk maken, medewerkers de ruimte geven om zelf bij te leren en te ontdekken, een leercultuur te creëren waardoor we onze organisaties naar een hoger niveau kunnen tillen.</a:t>
            </a:r>
            <a:endParaRPr lang="nl-BE"/>
          </a:p>
          <a:p>
            <a:endParaRPr lang="nl-BE"/>
          </a:p>
          <a:p>
            <a:r>
              <a:rPr lang="nl-BE"/>
              <a:t>Om dit te doen slagen, draagt de volledige organisatie, leidinggevenden en het individu een belangrijke verantwoordelijkheid. Maar in het bijzonder HR en vormingsverantwoordelijken hebben volgens het modern werkplekleren een faciliterende rol. En zoals ik al zei, dit is geen nieuw verhaal meer, dit kwam ook al aan bod op een HRBP-netwerk vorig jaar en op een netwerkevent voor vormingsverantwoordelijken. En wil je zelf meer weten over de uitgangspunten van het modern werkplekleren, check dan zeker even </a:t>
            </a:r>
            <a:r>
              <a:rPr lang="nl-BE" err="1"/>
              <a:t>Vlimpers</a:t>
            </a:r>
            <a:r>
              <a:rPr lang="nl-BE"/>
              <a:t> Leren, want daar vind je een gelijknamig curriculum. </a:t>
            </a:r>
          </a:p>
          <a:p>
            <a:endParaRPr lang="nl-BE"/>
          </a:p>
          <a:p>
            <a:r>
              <a:rPr lang="nl-BE"/>
              <a:t>Maar laten we nu even kijken, naar hoe we vanuit AgO proberen rekening te houden en in te zetten op deze principes.</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16</a:t>
            </a:fld>
            <a:endParaRPr lang="nl-BE"/>
          </a:p>
        </p:txBody>
      </p:sp>
    </p:spTree>
    <p:extLst>
      <p:ext uri="{BB962C8B-B14F-4D97-AF65-F5344CB8AC3E}">
        <p14:creationId xmlns:p14="http://schemas.microsoft.com/office/powerpoint/2010/main" val="3109215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Kort aantal voorbeelden opsommen:</a:t>
            </a:r>
          </a:p>
          <a:p>
            <a:endParaRPr lang="nl-BE"/>
          </a:p>
          <a:p>
            <a:pPr marL="228600" indent="-228600">
              <a:buAutoNum type="arabicParenR"/>
            </a:pPr>
            <a:r>
              <a:rPr lang="nl-BE"/>
              <a:t>Raamcontracten: leiderschap, coaching, welzijn, opleidingen digitaal leermateriaal maken,…</a:t>
            </a:r>
          </a:p>
          <a:p>
            <a:pPr marL="0" indent="0">
              <a:buNone/>
            </a:pPr>
            <a:r>
              <a:rPr lang="nl-BE"/>
              <a:t>Hierna slide rond update raamcontract coaching?</a:t>
            </a:r>
          </a:p>
          <a:p>
            <a:pPr marL="0" indent="0">
              <a:buNone/>
            </a:pPr>
            <a:endParaRPr lang="nl-BE"/>
          </a:p>
          <a:p>
            <a:pPr marL="0" indent="0">
              <a:buNone/>
            </a:pPr>
            <a:r>
              <a:rPr lang="nl-BE"/>
              <a:t>2) Maar ook de digitale leerbibliotheek van </a:t>
            </a:r>
            <a:r>
              <a:rPr lang="nl-BE" err="1"/>
              <a:t>GoodHabitz</a:t>
            </a:r>
            <a:r>
              <a:rPr lang="nl-BE"/>
              <a:t>, waar momenteel al 29 entiteiten op zijn aangesloten.</a:t>
            </a:r>
          </a:p>
          <a:p>
            <a:pPr marL="0" indent="0">
              <a:buNone/>
            </a:pPr>
            <a:endParaRPr lang="nl-BE"/>
          </a:p>
          <a:p>
            <a:pPr marL="0" indent="0">
              <a:buNone/>
            </a:pPr>
            <a:r>
              <a:rPr lang="nl-BE"/>
              <a:t>3) Zelf ontwikkelde e-</a:t>
            </a:r>
            <a:r>
              <a:rPr lang="nl-BE" err="1"/>
              <a:t>learnings</a:t>
            </a:r>
            <a:r>
              <a:rPr lang="nl-BE"/>
              <a:t>, denk maar aan bv. de e-</a:t>
            </a:r>
            <a:r>
              <a:rPr lang="nl-BE" err="1"/>
              <a:t>learning</a:t>
            </a:r>
            <a:r>
              <a:rPr lang="nl-BE"/>
              <a:t> Wegwijs in </a:t>
            </a:r>
            <a:r>
              <a:rPr lang="nl-BE" err="1"/>
              <a:t>Vlimpers</a:t>
            </a:r>
            <a:r>
              <a:rPr lang="nl-BE"/>
              <a:t> Leren voor medewerkers, straks ook nog e-</a:t>
            </a:r>
            <a:r>
              <a:rPr lang="nl-BE" err="1"/>
              <a:t>learning</a:t>
            </a:r>
            <a:r>
              <a:rPr lang="nl-BE"/>
              <a:t> rond vacatureteksten schrijven in de kijker, blijf dus zeker hangen </a:t>
            </a:r>
          </a:p>
          <a:p>
            <a:pPr marL="0" indent="0">
              <a:buNone/>
            </a:pPr>
            <a:endParaRPr lang="nl-BE"/>
          </a:p>
          <a:p>
            <a:pPr marL="0" indent="0">
              <a:buNone/>
            </a:pPr>
            <a:r>
              <a:rPr lang="nl-BE"/>
              <a:t>4) Open aanbod aan fysieke en online opleidingen op </a:t>
            </a:r>
            <a:r>
              <a:rPr lang="nl-BE" err="1"/>
              <a:t>Vlimpers</a:t>
            </a:r>
            <a:r>
              <a:rPr lang="nl-BE"/>
              <a:t> Leren</a:t>
            </a:r>
          </a:p>
          <a:p>
            <a:pPr marL="0" indent="0">
              <a:buNone/>
            </a:pPr>
            <a:endParaRPr lang="nl-BE"/>
          </a:p>
          <a:p>
            <a:pPr marL="0" indent="0">
              <a:buNone/>
            </a:pPr>
            <a:r>
              <a:rPr lang="nl-BE"/>
              <a:t>Nu, meer hierover vind je op Vlaanderen Intern.</a:t>
            </a:r>
          </a:p>
          <a:p>
            <a:pPr marL="0" indent="0">
              <a:buNone/>
            </a:pPr>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17</a:t>
            </a:fld>
            <a:endParaRPr lang="nl-BE"/>
          </a:p>
        </p:txBody>
      </p:sp>
    </p:spTree>
    <p:extLst>
      <p:ext uri="{BB962C8B-B14F-4D97-AF65-F5344CB8AC3E}">
        <p14:creationId xmlns:p14="http://schemas.microsoft.com/office/powerpoint/2010/main" val="2506784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Een belangrijk aspect binnen modern werkplekleren, in het sterker maken van zowel mens als organisatie is coaching. En in dat verband wil ik jullie in naam van mijn collega Pieter Vissers, onze expert binnen AgO rond coaching nog even herhalen dat we vanuit AgO een coachende cultuur binnen de VO ondersteunen. </a:t>
            </a:r>
            <a:endParaRPr lang="nl-BE" sz="1200" b="0" i="0">
              <a:solidFill>
                <a:srgbClr val="333332"/>
              </a:solidFill>
              <a:effectLst/>
              <a:latin typeface="Flanders Art Sans"/>
            </a:endParaRPr>
          </a:p>
          <a:p>
            <a:endParaRPr lang="nl-NL" sz="1200" b="0" i="0">
              <a:solidFill>
                <a:srgbClr val="333332"/>
              </a:solidFill>
              <a:effectLst/>
              <a:latin typeface="Flanders Art Sans"/>
            </a:endParaRPr>
          </a:p>
          <a:p>
            <a:r>
              <a:rPr lang="nl-NL" sz="1200" b="0" i="0">
                <a:solidFill>
                  <a:srgbClr val="333332"/>
                </a:solidFill>
                <a:effectLst/>
                <a:latin typeface="Flanders Art Sans"/>
              </a:rPr>
              <a:t>---</a:t>
            </a:r>
          </a:p>
          <a:p>
            <a:r>
              <a:rPr lang="nl-NL" sz="1200" b="0" i="0">
                <a:solidFill>
                  <a:srgbClr val="333332"/>
                </a:solidFill>
                <a:effectLst/>
                <a:latin typeface="Flanders Art Sans"/>
              </a:rPr>
              <a:t>Een coachende cultuur is een cultuur waarin een coachende aanpak heel gewoon is en waar de organisatie niet alleen zichzelf wil verbeteren, maar ook medewerkers wil ondersteunen in hun loopbaan en ontwikkeling. Een coachende cultuur draagt dus bij tot de ontwikkeling van de organisatie en zijn medewerkers en het kunnen behalen van zijn missie. Dit draagt bij tot een betere werkplek.</a:t>
            </a:r>
          </a:p>
          <a:p>
            <a:endParaRPr lang="nl-NL" sz="1200" b="0" i="0">
              <a:solidFill>
                <a:srgbClr val="333332"/>
              </a:solidFill>
              <a:effectLst/>
              <a:latin typeface="Flanders Art Sans"/>
            </a:endParaRPr>
          </a:p>
          <a:p>
            <a:r>
              <a:rPr lang="nl-NL" sz="1200" b="0" i="0">
                <a:solidFill>
                  <a:srgbClr val="333332"/>
                </a:solidFill>
                <a:effectLst/>
                <a:latin typeface="Flanders Art Sans"/>
              </a:rPr>
              <a:t>AgO ondersteunt de ontwikkeling van deze coachende cultuur in de Vlaamse overheid via volgende </a:t>
            </a:r>
            <a:r>
              <a:rPr lang="nl-NL" sz="1200" b="0" i="0" err="1">
                <a:solidFill>
                  <a:srgbClr val="333332"/>
                </a:solidFill>
                <a:effectLst/>
                <a:latin typeface="Flanders Art Sans"/>
              </a:rPr>
              <a:t>faceten</a:t>
            </a:r>
            <a:endParaRPr lang="nl-NL" sz="1200" b="0" i="0">
              <a:solidFill>
                <a:srgbClr val="333332"/>
              </a:solidFill>
              <a:effectLst/>
              <a:latin typeface="Flanders Art Sans"/>
            </a:endParaRPr>
          </a:p>
          <a:p>
            <a:pPr marL="228600" indent="-228600">
              <a:buAutoNum type="arabicPeriod"/>
            </a:pPr>
            <a:r>
              <a:rPr lang="nl-NL" sz="1200" b="0" i="0">
                <a:solidFill>
                  <a:srgbClr val="333332"/>
                </a:solidFill>
                <a:effectLst/>
                <a:latin typeface="Flanders Art Sans"/>
              </a:rPr>
              <a:t>We willen je zelf als HRBP of HR-specialist vaardig maken in een coachende attitude voor jezelf maar ook op strategisch niveau de skills aanreiken om dit te stimuleren in je organisatie. Hiervoor hebben we gericht op jullie doelgroep enkele opleidingen uitgewerkt. Het is interessant omdat je ook met andere HR-collega’s uit de Vlaamse overheid kan uitwisselen, netwerken en leren.</a:t>
            </a:r>
          </a:p>
          <a:p>
            <a:pPr marL="228600" indent="-228600">
              <a:buAutoNum type="arabicPeriod"/>
            </a:pPr>
            <a:r>
              <a:rPr lang="nl-NL" sz="1200" b="0" i="0">
                <a:solidFill>
                  <a:srgbClr val="333332"/>
                </a:solidFill>
                <a:effectLst/>
                <a:latin typeface="Flanders Art Sans"/>
              </a:rPr>
              <a:t>Daarnaast zetten we nog eens alle andere instrumenten op een rijtje: onze interne coaches en begeleiders, opleidingen rond coaching voor leidinggevenden en medewerkers maar ook de 3 nieuwe raamovereenkomsten rond coaching waar je als entiteit zelf aan de slag kan om een coachende cultuur verder te doen ontwikkelen nl. externe coaching, opleiden van collega’s tot interne mentoren en coaches en iedereen de coachende vaardigheden eigen laten maken.</a:t>
            </a:r>
            <a:br>
              <a:rPr lang="nl-BE" sz="1200"/>
            </a:b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1493914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In het bijzonder komende opleidingen om HR te ondersteunen zet ik daarom graag nog even in de kijker.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a:solidFill>
                  <a:srgbClr val="333332"/>
                </a:solidFill>
                <a:effectLst/>
                <a:latin typeface="Flanders Art Sans"/>
              </a:rPr>
              <a:t>Het is interessant omdat je ook met andere HR-collega’s uit de Vlaamse overheid kan uitwisselen, netwerken en leren.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a:solidFill>
                <a:srgbClr val="333332"/>
              </a:solidFill>
              <a:effectLst/>
              <a:latin typeface="Flanders Art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a:solidFill>
                  <a:srgbClr val="333332"/>
                </a:solidFill>
                <a:effectLst/>
                <a:latin typeface="Flanders Art Sans"/>
              </a:rPr>
              <a:t>Op een verborgen slide in deze PowerPoint die je kan terugvinden op de website van het HR-infonetwerk vind je overigens ook nog onze andere instrumenten ter ondersteuning van coaching op een rijtje. Ga daar zeker even kijken.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Dit doen we door je zelf </a:t>
            </a:r>
            <a:r>
              <a:rPr lang="nl-NL" sz="1200" b="0" i="0">
                <a:solidFill>
                  <a:srgbClr val="333332"/>
                </a:solidFill>
                <a:effectLst/>
                <a:latin typeface="Flanders Art Sans"/>
              </a:rPr>
              <a:t>als HRBP of HR-specialist vaardig te maken in een coachende attitude voor jezelf maar ook op strategisch niveau de skills aanreiken om dit te stimuleren in je organisatie. Hiervoor hebben we gericht op jullie doelgroep enkele opleidingen uitgewerkt.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a:solidFill>
                <a:srgbClr val="333332"/>
              </a:solidFill>
              <a:effectLst/>
              <a:latin typeface="Flanders Art San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b="0" i="0">
              <a:solidFill>
                <a:srgbClr val="333332"/>
              </a:solidFill>
              <a:effectLst/>
              <a:latin typeface="Flanders Art Sans"/>
            </a:endParaRPr>
          </a:p>
          <a:p>
            <a:pPr marL="0" indent="0">
              <a:buNone/>
            </a:pPr>
            <a:br>
              <a:rPr lang="nl-BE" sz="1200"/>
            </a:b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45949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a:solidFill>
                  <a:srgbClr val="333332"/>
                </a:solidFill>
                <a:effectLst/>
                <a:latin typeface="Flanders Art Sans"/>
              </a:rPr>
              <a:t>Daarnaast zetten we nog eens alle andere instrumenten op een rijtje: onze interne coaches en begeleiders, opleidingen rond coaching voor leidinggevenden en medewerkers maar ook de 3 nieuwe raamovereenkomsten rond coaching waar je als entiteit zelf aan de slag kan om een coachende cultuur verder te doen ontwikkelen nl. externe coaching, opleiden van collega’s tot interne mentoren en coaches en iedereen de coachende vaardigheden eigen laten maken.</a:t>
            </a: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1545763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Vanuit AgO ook een aantal events, </a:t>
            </a:r>
            <a:r>
              <a:rPr lang="nl-BE" err="1"/>
              <a:t>communities</a:t>
            </a:r>
            <a:r>
              <a:rPr lang="nl-BE"/>
              <a:t> die we opzetten om jullie als HR te ondersteunen, maar vooral ook om onderling van elkaar bij te leren.</a:t>
            </a:r>
          </a:p>
          <a:p>
            <a:r>
              <a:rPr lang="nl-BE"/>
              <a:t>Een voorbeeldje die ik graag nog eens in de kijker zet: de online L&amp;O-community op </a:t>
            </a:r>
            <a:r>
              <a:rPr lang="nl-BE" err="1"/>
              <a:t>Yammer</a:t>
            </a:r>
            <a:r>
              <a:rPr lang="nl-BE"/>
              <a:t> (of in de nabije toekomst </a:t>
            </a:r>
            <a:r>
              <a:rPr lang="nl-BE" err="1"/>
              <a:t>Viva</a:t>
            </a:r>
            <a:r>
              <a:rPr lang="nl-BE"/>
              <a:t> </a:t>
            </a:r>
            <a:r>
              <a:rPr lang="nl-BE" err="1"/>
              <a:t>Engage</a:t>
            </a:r>
            <a:r>
              <a:rPr lang="nl-BE"/>
              <a:t>): een laagdrempelig kennisdelingsplatform, een plaats voor en door jullie om vragen aan elkaar te stellen, tips en interessante artikelen of video’s te delen het ganse jaar door. Dankzij de categorieën rechts van deze pagina kan je ook snel op thema inspiratie opzoeken of bekijken welke vragen jouw collega’s al eerder hebben gesteld, bv. naar welke leveranciers voor een bepaalde opleiding ze op zoek zijn. En je bent alvast niet alleen, want 320 collega’s hebben zich alvast lid gemaakt.</a:t>
            </a:r>
          </a:p>
          <a:p>
            <a:endParaRPr lang="nl-BE"/>
          </a:p>
          <a:p>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22</a:t>
            </a:fld>
            <a:endParaRPr lang="nl-BE"/>
          </a:p>
        </p:txBody>
      </p:sp>
    </p:spTree>
    <p:extLst>
      <p:ext uri="{BB962C8B-B14F-4D97-AF65-F5344CB8AC3E}">
        <p14:creationId xmlns:p14="http://schemas.microsoft.com/office/powerpoint/2010/main" val="3578122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Een community opbouwen, dat gaat natuurlijk niet zonder elkaar ook te kunnen ontmoeten, en daarom zetten we ook op uitdrukkelijke vraag van jullie in op laagdrempelige fysieke ontmoetingen en ‘</a:t>
            </a:r>
            <a:r>
              <a:rPr lang="nl-BE" err="1"/>
              <a:t>learning</a:t>
            </a:r>
            <a:r>
              <a:rPr lang="nl-BE"/>
              <a:t> by </a:t>
            </a:r>
            <a:r>
              <a:rPr lang="nl-BE" err="1"/>
              <a:t>doing</a:t>
            </a:r>
            <a:r>
              <a:rPr lang="nl-BE"/>
              <a:t> momenten’. In dat kader hebben we o.a. rond het thema Leren en Ontwikkelen een kennisdelingssessie rond </a:t>
            </a:r>
            <a:r>
              <a:rPr lang="nl-BE" err="1"/>
              <a:t>ChatGPT</a:t>
            </a:r>
            <a:r>
              <a:rPr lang="nl-BE"/>
              <a:t> georganiseerd, inspelend op een topic dat leefde binnen de community en een lunch voor vormingsverantwoordelijken.</a:t>
            </a:r>
          </a:p>
          <a:p>
            <a:r>
              <a:rPr lang="nl-BE"/>
              <a:t>Telkens om onderling bijleren met elkaar te stimuleren en te faciliteren.</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Ook in het kader van specifieke projecten zetten we in op discourse en </a:t>
            </a:r>
            <a:r>
              <a:rPr lang="nl-BE" err="1"/>
              <a:t>doing</a:t>
            </a:r>
            <a:r>
              <a:rPr lang="nl-BE"/>
              <a:t>, zo vond er vorige week een sessie plaats waarin samen leermateriaal uit de digitale </a:t>
            </a:r>
            <a:r>
              <a:rPr lang="nl-BE" err="1"/>
              <a:t>leerbib</a:t>
            </a:r>
            <a:r>
              <a:rPr lang="nl-BE"/>
              <a:t> werd gecureerd rond het thema werkdruk, zodat er nog meer gericht en vlotter aan leren kan gedaan worden. Ook bijeenkomsten met ontwikkelaars van e-</a:t>
            </a:r>
            <a:r>
              <a:rPr lang="nl-BE" err="1"/>
              <a:t>learnings</a:t>
            </a:r>
            <a:r>
              <a:rPr lang="nl-BE"/>
              <a:t> binnen de Vlaamse overheid.</a:t>
            </a:r>
          </a:p>
          <a:p>
            <a:endParaRPr lang="nl-BE"/>
          </a:p>
          <a:p>
            <a:r>
              <a:rPr lang="nl-BE"/>
              <a:t>Binnenkort ook een fysieke sessie rond didactiek met Van </a:t>
            </a:r>
            <a:r>
              <a:rPr lang="nl-BE" err="1"/>
              <a:t>Kelst</a:t>
            </a:r>
            <a:r>
              <a:rPr lang="nl-BE"/>
              <a:t> die een stormloop kende en op zeer korte termijn al volzet was. </a:t>
            </a:r>
          </a:p>
          <a:p>
            <a:endParaRPr lang="nl-BE"/>
          </a:p>
          <a:p>
            <a:r>
              <a:rPr lang="nl-BE"/>
              <a:t>Alvorens nog even kort in te zoomen op onze pagina’s Leeradvies en L&amp;O-</a:t>
            </a:r>
            <a:r>
              <a:rPr lang="nl-BE" err="1"/>
              <a:t>TeeVee</a:t>
            </a:r>
            <a:r>
              <a:rPr lang="nl-BE"/>
              <a:t>, wil ik jullie, en in het bijzonder alvast vormingsverantwoordelijken warm maken om ook in oktober naar een volgend fysiek event te komen, een vervolg op het event modern werkplekleren vorig jaar in juni, waarvoor de save </a:t>
            </a:r>
            <a:r>
              <a:rPr lang="nl-BE" err="1"/>
              <a:t>the</a:t>
            </a:r>
            <a:r>
              <a:rPr lang="nl-BE"/>
              <a:t> date binnenkort volgt.</a:t>
            </a:r>
          </a:p>
          <a:p>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23</a:t>
            </a:fld>
            <a:endParaRPr lang="nl-BE"/>
          </a:p>
        </p:txBody>
      </p:sp>
    </p:spTree>
    <p:extLst>
      <p:ext uri="{BB962C8B-B14F-4D97-AF65-F5344CB8AC3E}">
        <p14:creationId xmlns:p14="http://schemas.microsoft.com/office/powerpoint/2010/main" val="2278573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En tot slot, je hoorde het al, een L&amp;O </a:t>
            </a:r>
            <a:r>
              <a:rPr lang="nl-BE" err="1"/>
              <a:t>TeeVee</a:t>
            </a:r>
            <a:r>
              <a:rPr lang="nl-BE"/>
              <a:t>, ja hoor, die bestaat… </a:t>
            </a:r>
          </a:p>
          <a:p>
            <a:r>
              <a:rPr lang="nl-BE"/>
              <a:t>Dus heb je eens geen zin in een aflevering van De Afspraak of </a:t>
            </a:r>
            <a:r>
              <a:rPr lang="nl-BE" err="1"/>
              <a:t>Terzake</a:t>
            </a:r>
            <a:r>
              <a:rPr lang="nl-BE"/>
              <a:t> één der komende, ga dan zeker eens kijken.</a:t>
            </a:r>
          </a:p>
          <a:p>
            <a:r>
              <a:rPr lang="nl-BE"/>
              <a:t>Of even tussendoor kan eigenlijk ook, want de filmpjes op L&amp;O-</a:t>
            </a:r>
            <a:r>
              <a:rPr lang="nl-BE" err="1"/>
              <a:t>TeeVee</a:t>
            </a:r>
            <a:r>
              <a:rPr lang="nl-BE"/>
              <a:t> zijn allemaal korte, laagdrempelige maar leerrijke </a:t>
            </a:r>
            <a:r>
              <a:rPr lang="nl-BE" err="1"/>
              <a:t>microlearnings</a:t>
            </a:r>
            <a:r>
              <a:rPr lang="nl-BE"/>
              <a:t>.</a:t>
            </a:r>
          </a:p>
          <a:p>
            <a:r>
              <a:rPr lang="nl-BE"/>
              <a:t>Ik vernam ook al vanuit </a:t>
            </a:r>
            <a:r>
              <a:rPr lang="nl-BE" err="1"/>
              <a:t>Agodi</a:t>
            </a:r>
            <a:r>
              <a:rPr lang="nl-BE"/>
              <a:t> dat er collega’s zijn die samen afspraken om zo’n filmpje te bekijken en er dan over te reflecteren.</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33332"/>
                </a:solidFill>
                <a:effectLst/>
                <a:latin typeface="Flanders Art Sans" panose="020B0604020202020204" charset="0"/>
              </a:rPr>
              <a:t>Kortom vind je er kwaliteitsvolle content van betrouwbare partners, geselecteerd door onze adviseurs. Extra ondersteuning in het kader van </a:t>
            </a:r>
            <a:r>
              <a:rPr lang="nl-NL" b="0" i="0" err="1">
                <a:solidFill>
                  <a:srgbClr val="333332"/>
                </a:solidFill>
                <a:effectLst/>
                <a:latin typeface="Flanders Art Sans" panose="020B0604020202020204" charset="0"/>
              </a:rPr>
              <a:t>discovery</a:t>
            </a:r>
            <a:r>
              <a:rPr lang="nl-NL" b="0" i="0">
                <a:solidFill>
                  <a:srgbClr val="333332"/>
                </a:solidFill>
                <a:effectLst/>
                <a:latin typeface="Flanders Art Sans" panose="020B0604020202020204" charset="0"/>
              </a:rPr>
              <a:t>.</a:t>
            </a:r>
            <a:endParaRPr lang="nl-BE"/>
          </a:p>
          <a:p>
            <a:endParaRPr lang="nl-BE"/>
          </a:p>
          <a:p>
            <a:r>
              <a:rPr lang="nl-BE"/>
              <a:t>Liever lezen, dan is er de pagina met Leeradvies…</a:t>
            </a:r>
          </a:p>
          <a:p>
            <a:endParaRPr lang="nl-BE"/>
          </a:p>
          <a:p>
            <a:r>
              <a:rPr lang="nl-BE"/>
              <a:t>Je kan de pagina’s vinden via de </a:t>
            </a:r>
            <a:r>
              <a:rPr lang="nl-BE" err="1"/>
              <a:t>Yammer</a:t>
            </a:r>
            <a:r>
              <a:rPr lang="nl-BE"/>
              <a:t>-community L&amp;O, aan de rechterkant bij agenda.</a:t>
            </a:r>
          </a:p>
          <a:p>
            <a:endParaRPr lang="nl-BE"/>
          </a:p>
          <a:p>
            <a:r>
              <a:rPr lang="nl-BE"/>
              <a:t>En ook in het kader van het Europees Voorzitterschap, hebben we aandacht voor de principes van het modern werkplekleren, nietwaar Hilde?</a:t>
            </a:r>
          </a:p>
          <a:p>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24</a:t>
            </a:fld>
            <a:endParaRPr lang="nl-BE"/>
          </a:p>
        </p:txBody>
      </p:sp>
    </p:spTree>
    <p:extLst>
      <p:ext uri="{BB962C8B-B14F-4D97-AF65-F5344CB8AC3E}">
        <p14:creationId xmlns:p14="http://schemas.microsoft.com/office/powerpoint/2010/main" val="382310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995-73F0-41A2-AECA-15C3999717B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001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aanbod kwam tot stand door een samenwerking met verschillende partijen. </a:t>
            </a:r>
          </a:p>
          <a:p>
            <a:endParaRPr lang="nl-BE"/>
          </a:p>
          <a:p>
            <a:pPr marL="171450" indent="-171450">
              <a:buFontTx/>
              <a:buChar char="-"/>
            </a:pPr>
            <a:r>
              <a:rPr lang="nl-BE"/>
              <a:t>DKBUZA is verantwoordelijk voor de inhoudelijke invulling van het vormingsprogramma. </a:t>
            </a:r>
          </a:p>
          <a:p>
            <a:pPr marL="171450" indent="-171450">
              <a:buFontTx/>
              <a:buChar char="-"/>
            </a:pPr>
            <a:r>
              <a:rPr lang="nl-BE"/>
              <a:t>AgO ondersteund dit vormingsprogramma vanuit het zoeken naar geschikte leermethodes</a:t>
            </a:r>
          </a:p>
          <a:p>
            <a:pPr marL="171450" indent="-171450">
              <a:buFontTx/>
              <a:buChar char="-"/>
            </a:pPr>
            <a:endParaRPr lang="nl-BE"/>
          </a:p>
          <a:p>
            <a:pPr marL="171450" indent="-171450">
              <a:buFontTx/>
              <a:buChar char="-"/>
            </a:pPr>
            <a:r>
              <a:rPr lang="nl-BE"/>
              <a:t>Wat is er nieuw sinds 2010? </a:t>
            </a:r>
          </a:p>
          <a:p>
            <a:pPr marL="171450" indent="-171450">
              <a:buFontTx/>
              <a:buChar char="-"/>
            </a:pPr>
            <a:endParaRPr lang="nl-BE"/>
          </a:p>
          <a:p>
            <a:pPr marL="628650" lvl="1" indent="-171450">
              <a:buFontTx/>
              <a:buChar char="-"/>
            </a:pPr>
            <a:r>
              <a:rPr lang="nl-BE"/>
              <a:t>Afgestemd op </a:t>
            </a:r>
            <a:r>
              <a:rPr lang="nl-BE" err="1"/>
              <a:t>modernwerkplekleren</a:t>
            </a:r>
            <a:r>
              <a:rPr lang="nl-BE"/>
              <a:t> (4 D’s) </a:t>
            </a:r>
          </a:p>
          <a:p>
            <a:pPr marL="1085850" lvl="2" indent="-171450">
              <a:buFontTx/>
              <a:buChar char="-"/>
            </a:pPr>
            <a:r>
              <a:rPr lang="nl-BE"/>
              <a:t>Formeel leertraject (didactisch) maar ook met digitale modules = nieuw dit hadden we niet in 2010. </a:t>
            </a:r>
          </a:p>
          <a:p>
            <a:pPr marL="1085850" lvl="2" indent="-171450">
              <a:buFontTx/>
              <a:buChar char="-"/>
            </a:pPr>
            <a:r>
              <a:rPr lang="nl-BE"/>
              <a:t>Fysieke modules omdat het belangrijk is dat er samen gewerkt wordt aan cases en dit toch nog beter fysiek kan dan digitaal.</a:t>
            </a:r>
          </a:p>
          <a:p>
            <a:pPr marL="1085850" lvl="2" indent="-171450">
              <a:buFontTx/>
              <a:buChar char="-"/>
            </a:pPr>
            <a:r>
              <a:rPr lang="nl-BE"/>
              <a:t>Er is ook een leernetwerk voor de voorzitters ‘voorzitten vanuit ‘Vlaams perspectief’ waar er geleerd wordt van ervaringen van mekaar. </a:t>
            </a:r>
          </a:p>
          <a:p>
            <a:pPr marL="1085850" lvl="2" indent="-171450">
              <a:buFontTx/>
              <a:buChar char="-"/>
            </a:pPr>
            <a:endParaRPr lang="nl-BE"/>
          </a:p>
          <a:p>
            <a:pPr marL="1085850" lvl="2" indent="-171450">
              <a:buFontTx/>
              <a:buChar char="-"/>
            </a:pPr>
            <a:endParaRPr lang="nl-BE"/>
          </a:p>
          <a:p>
            <a:pPr marL="628650" lvl="1" indent="-171450">
              <a:buFontTx/>
              <a:buChar char="-"/>
            </a:pPr>
            <a:r>
              <a:rPr lang="nl-BE"/>
              <a:t>Externe partners hebben we gezocht door samen een bestek te schrijven </a:t>
            </a:r>
          </a:p>
          <a:p>
            <a:pPr marL="1085850" lvl="2" indent="-171450">
              <a:buFontTx/>
              <a:buChar char="-"/>
            </a:pPr>
            <a:endParaRPr lang="nl-BE"/>
          </a:p>
          <a:p>
            <a:pPr marL="1085850" lvl="2" indent="-171450">
              <a:buFontTx/>
              <a:buChar char="-"/>
            </a:pPr>
            <a:endParaRPr lang="nl-BE"/>
          </a:p>
          <a:p>
            <a:pPr marL="628650" lvl="1" indent="-171450">
              <a:buFontTx/>
              <a:buChar char="-"/>
            </a:pPr>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28</a:t>
            </a:fld>
            <a:endParaRPr lang="nl-BE"/>
          </a:p>
        </p:txBody>
      </p:sp>
    </p:spTree>
    <p:extLst>
      <p:ext uri="{BB962C8B-B14F-4D97-AF65-F5344CB8AC3E}">
        <p14:creationId xmlns:p14="http://schemas.microsoft.com/office/powerpoint/2010/main" val="148466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pPr lvl="1" algn="just" fontAlgn="base"/>
            <a:r>
              <a:rPr lang="nl-NL" sz="1200">
                <a:latin typeface="Times New Roman" panose="02020603050405020304" pitchFamily="18" charset="0"/>
              </a:rPr>
              <a:t>- Aangeboden via </a:t>
            </a:r>
            <a:r>
              <a:rPr lang="nl-NL" sz="1200" err="1">
                <a:latin typeface="Times New Roman" panose="02020603050405020304" pitchFamily="18" charset="0"/>
              </a:rPr>
              <a:t>Vlimpers</a:t>
            </a:r>
            <a:r>
              <a:rPr lang="nl-NL" sz="1200">
                <a:latin typeface="Times New Roman" panose="02020603050405020304" pitchFamily="18" charset="0"/>
              </a:rPr>
              <a:t> leren </a:t>
            </a:r>
          </a:p>
          <a:p>
            <a:pPr lvl="1" algn="just" fontAlgn="base"/>
            <a:r>
              <a:rPr lang="nl-NL" sz="1200">
                <a:latin typeface="Times New Roman" panose="02020603050405020304" pitchFamily="18" charset="0"/>
              </a:rPr>
              <a:t>- Doelgroep alle Vlaamse ambtenaren</a:t>
            </a:r>
          </a:p>
          <a:p>
            <a:pPr lvl="1" algn="just" fontAlgn="base"/>
            <a:r>
              <a:rPr lang="nl-NL" sz="1200">
                <a:latin typeface="Times New Roman" panose="02020603050405020304" pitchFamily="18" charset="0"/>
              </a:rPr>
              <a:t>- Startend vanaf mei </a:t>
            </a:r>
          </a:p>
          <a:p>
            <a:pPr lvl="1" algn="just" fontAlgn="base"/>
            <a:r>
              <a:rPr lang="nl-NL" sz="1200">
                <a:latin typeface="Times New Roman" panose="02020603050405020304" pitchFamily="18" charset="0"/>
              </a:rPr>
              <a:t>- Worden ook nog aangeboden na het EUVZP</a:t>
            </a:r>
          </a:p>
          <a:p>
            <a:pPr lvl="1" algn="just" fontAlgn="base"/>
            <a:r>
              <a:rPr lang="nl-NL" sz="1200">
                <a:latin typeface="Times New Roman" panose="02020603050405020304" pitchFamily="18" charset="0"/>
              </a:rPr>
              <a:t>- Kwam tot stand door de samenwerking van DKBUZA/AgO/</a:t>
            </a:r>
          </a:p>
          <a:p>
            <a:pPr marL="288000" lvl="1" indent="0" algn="just" fontAlgn="base">
              <a:buNone/>
            </a:pPr>
            <a:r>
              <a:rPr lang="nl-NL" sz="1200">
                <a:latin typeface="Times New Roman" panose="02020603050405020304" pitchFamily="18" charset="0"/>
              </a:rPr>
              <a:t>    - inhoudelijke partner KU-Leuven en digitale partner D-</a:t>
            </a:r>
            <a:r>
              <a:rPr lang="nl-NL" sz="1200" err="1">
                <a:latin typeface="Times New Roman" panose="02020603050405020304" pitchFamily="18" charset="0"/>
              </a:rPr>
              <a:t>teach</a:t>
            </a:r>
            <a:endParaRPr lang="nl-NL" sz="1200">
              <a:latin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29</a:t>
            </a:fld>
            <a:endParaRPr lang="nl-BE"/>
          </a:p>
        </p:txBody>
      </p:sp>
    </p:spTree>
    <p:extLst>
      <p:ext uri="{BB962C8B-B14F-4D97-AF65-F5344CB8AC3E}">
        <p14:creationId xmlns:p14="http://schemas.microsoft.com/office/powerpoint/2010/main" val="93396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lgn="just" fontAlgn="base"/>
            <a:r>
              <a:rPr lang="nl-NL" sz="1200">
                <a:latin typeface="Times New Roman" panose="02020603050405020304" pitchFamily="18" charset="0"/>
              </a:rPr>
              <a:t>- Aangeboden via </a:t>
            </a:r>
            <a:r>
              <a:rPr lang="nl-NL" sz="1200" err="1">
                <a:latin typeface="Times New Roman" panose="02020603050405020304" pitchFamily="18" charset="0"/>
              </a:rPr>
              <a:t>Vlimpers</a:t>
            </a:r>
            <a:r>
              <a:rPr lang="nl-NL" sz="1200">
                <a:latin typeface="Times New Roman" panose="02020603050405020304" pitchFamily="18" charset="0"/>
              </a:rPr>
              <a:t> leren </a:t>
            </a:r>
          </a:p>
          <a:p>
            <a:pPr lvl="1" algn="just" fontAlgn="base"/>
            <a:r>
              <a:rPr lang="nl-NL" sz="1200">
                <a:latin typeface="Times New Roman" panose="02020603050405020304" pitchFamily="18" charset="0"/>
              </a:rPr>
              <a:t>- Doelgroep functiehouders EUVZP</a:t>
            </a:r>
          </a:p>
          <a:p>
            <a:pPr lvl="1" algn="just" fontAlgn="base"/>
            <a:r>
              <a:rPr lang="nl-NL" sz="1200">
                <a:latin typeface="Times New Roman" panose="02020603050405020304" pitchFamily="18" charset="0"/>
              </a:rPr>
              <a:t>- Startend vanaf juni met twee pilootsessies</a:t>
            </a:r>
          </a:p>
          <a:p>
            <a:pPr lvl="1" algn="just" fontAlgn="base"/>
            <a:r>
              <a:rPr lang="nl-NL" sz="1200">
                <a:latin typeface="Times New Roman" panose="02020603050405020304" pitchFamily="18" charset="0"/>
              </a:rPr>
              <a:t>- Meerdere sessies in september/oktober</a:t>
            </a:r>
          </a:p>
          <a:p>
            <a:pPr lvl="1" algn="just" fontAlgn="base"/>
            <a:r>
              <a:rPr lang="nl-NL" sz="1200">
                <a:latin typeface="Times New Roman" panose="02020603050405020304" pitchFamily="18" charset="0"/>
              </a:rPr>
              <a:t>- Komt tot stand door de samenwerking van DKBUZA/AgO en inhoudelijke partner KU-Leuven </a:t>
            </a:r>
          </a:p>
          <a:p>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30</a:t>
            </a:fld>
            <a:endParaRPr lang="nl-BE"/>
          </a:p>
        </p:txBody>
      </p:sp>
    </p:spTree>
    <p:extLst>
      <p:ext uri="{BB962C8B-B14F-4D97-AF65-F5344CB8AC3E}">
        <p14:creationId xmlns:p14="http://schemas.microsoft.com/office/powerpoint/2010/main" val="3254353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overleggroep</a:t>
            </a:r>
          </a:p>
          <a:p>
            <a:pPr lvl="1"/>
            <a:r>
              <a:rPr lang="nl-BE"/>
              <a:t>-Start in het najaar</a:t>
            </a:r>
          </a:p>
          <a:p>
            <a:pPr lvl="1"/>
            <a:r>
              <a:rPr lang="nl-BE"/>
              <a:t>-Wordt getrokken door DKBUZA</a:t>
            </a:r>
          </a:p>
          <a:p>
            <a:pPr lvl="1"/>
            <a:r>
              <a:rPr lang="nl-BE"/>
              <a:t>-Voor de doelgroep: voorzitters van werkgroepen</a:t>
            </a:r>
          </a:p>
          <a:p>
            <a:pPr lvl="1"/>
            <a:r>
              <a:rPr lang="nl-BE"/>
              <a:t>-DKBUZA neemt hierbij een faciliterende rol op. </a:t>
            </a:r>
          </a:p>
          <a:p>
            <a:pPr marL="288000" lvl="1" indent="0">
              <a:buNone/>
            </a:pPr>
            <a:r>
              <a:rPr lang="nl-BE"/>
              <a:t> </a:t>
            </a:r>
          </a:p>
          <a:p>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31</a:t>
            </a:fld>
            <a:endParaRPr lang="nl-BE"/>
          </a:p>
        </p:txBody>
      </p:sp>
    </p:spTree>
    <p:extLst>
      <p:ext uri="{BB962C8B-B14F-4D97-AF65-F5344CB8AC3E}">
        <p14:creationId xmlns:p14="http://schemas.microsoft.com/office/powerpoint/2010/main" val="459260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Bestendiging op langere termijn.</a:t>
            </a:r>
          </a:p>
          <a:p>
            <a:pPr marL="171450" indent="-171450">
              <a:buFontTx/>
              <a:buChar char="-"/>
            </a:pPr>
            <a:r>
              <a:rPr lang="nl-BE"/>
              <a:t>Digitaal aanbod zal ook beschikbaar blijven na het EUVZP</a:t>
            </a:r>
          </a:p>
          <a:p>
            <a:pPr marL="171450" indent="-171450">
              <a:buFontTx/>
              <a:buChar char="-"/>
            </a:pPr>
            <a:r>
              <a:rPr lang="nl-BE"/>
              <a:t>Fysiek aanbod zal ook na de sessies aangeboden worden in een curriculum in </a:t>
            </a:r>
            <a:r>
              <a:rPr lang="nl-BE" err="1"/>
              <a:t>Vlimpers</a:t>
            </a:r>
            <a:r>
              <a:rPr lang="nl-BE"/>
              <a:t> leren. (opnames)  </a:t>
            </a:r>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rtl="0"/>
            <a:endParaRPr lang="nl-BE">
              <a:effectLst/>
            </a:endParaRP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Titel opleiding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Doelgroep volgens het Raadssecretariaat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I. Awareness </a:t>
            </a:r>
            <a:r>
              <a:rPr lang="nl-BE" err="1">
                <a:effectLst/>
              </a:rPr>
              <a:t>raising</a:t>
            </a:r>
            <a:r>
              <a:rPr lang="nl-BE">
                <a:effectLst/>
              </a:rPr>
              <a:t> briefings </a:t>
            </a:r>
          </a:p>
          <a:p>
            <a:pPr rtl="0"/>
            <a:r>
              <a:rPr lang="nl-BE">
                <a:effectLst/>
              </a:rPr>
              <a:t> </a:t>
            </a:r>
          </a:p>
          <a:p>
            <a:pPr rtl="0"/>
            <a:r>
              <a:rPr lang="nl-BE">
                <a:effectLst/>
              </a:rPr>
              <a:t> </a:t>
            </a:r>
          </a:p>
          <a:p>
            <a:pPr rtl="0"/>
            <a:r>
              <a:rPr lang="nl-BE">
                <a:effectLst/>
              </a:rPr>
              <a:t>Ambtenaren op sleutelposities in ministeries, zoals secretarissen-generaal, directeuren-generaal, personeelsmanagers, kabinetsmedewerkers - besluitvormingsniveau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II. Briefing </a:t>
            </a:r>
            <a:r>
              <a:rPr lang="nl-BE" err="1">
                <a:effectLst/>
              </a:rPr>
              <a:t>Session</a:t>
            </a:r>
            <a:r>
              <a:rPr lang="nl-BE">
                <a:effectLst/>
              </a:rPr>
              <a:t> For </a:t>
            </a:r>
            <a:r>
              <a:rPr lang="nl-BE" err="1">
                <a:effectLst/>
              </a:rPr>
              <a:t>Future</a:t>
            </a:r>
            <a:r>
              <a:rPr lang="nl-BE">
                <a:effectLst/>
              </a:rPr>
              <a:t> </a:t>
            </a:r>
            <a:r>
              <a:rPr lang="nl-BE" err="1">
                <a:effectLst/>
              </a:rPr>
              <a:t>Working</a:t>
            </a:r>
            <a:r>
              <a:rPr lang="nl-BE">
                <a:effectLst/>
              </a:rPr>
              <a:t> Party </a:t>
            </a:r>
            <a:r>
              <a:rPr lang="nl-BE" err="1">
                <a:effectLst/>
              </a:rPr>
              <a:t>Chairs</a:t>
            </a:r>
            <a:r>
              <a:rPr lang="nl-BE">
                <a:effectLst/>
              </a:rPr>
              <a:t> </a:t>
            </a:r>
            <a:r>
              <a:rPr lang="nl-BE" err="1">
                <a:effectLst/>
              </a:rPr>
              <a:t>and</a:t>
            </a:r>
            <a:r>
              <a:rPr lang="nl-BE">
                <a:effectLst/>
              </a:rPr>
              <a:t> </a:t>
            </a:r>
            <a:r>
              <a:rPr lang="nl-BE" err="1">
                <a:effectLst/>
              </a:rPr>
              <a:t>their</a:t>
            </a:r>
            <a:r>
              <a:rPr lang="nl-BE">
                <a:effectLst/>
              </a:rPr>
              <a:t> teams, </a:t>
            </a:r>
            <a:r>
              <a:rPr lang="nl-BE" err="1">
                <a:effectLst/>
              </a:rPr>
              <a:t>including</a:t>
            </a:r>
            <a:r>
              <a:rPr lang="nl-BE">
                <a:effectLst/>
              </a:rPr>
              <a:t> a short info </a:t>
            </a:r>
            <a:r>
              <a:rPr lang="nl-BE" err="1">
                <a:effectLst/>
              </a:rPr>
              <a:t>session</a:t>
            </a:r>
            <a:r>
              <a:rPr lang="nl-BE">
                <a:effectLst/>
              </a:rPr>
              <a:t> on </a:t>
            </a:r>
            <a:r>
              <a:rPr lang="nl-BE" err="1">
                <a:effectLst/>
              </a:rPr>
              <a:t>press</a:t>
            </a:r>
            <a:r>
              <a:rPr lang="nl-BE">
                <a:effectLst/>
              </a:rPr>
              <a:t>/</a:t>
            </a:r>
            <a:r>
              <a:rPr lang="nl-BE" err="1">
                <a:effectLst/>
              </a:rPr>
              <a:t>communication</a:t>
            </a:r>
            <a:r>
              <a:rPr lang="nl-BE">
                <a:effectLst/>
              </a:rPr>
              <a:t> </a:t>
            </a:r>
          </a:p>
          <a:p>
            <a:pPr rtl="0"/>
            <a:r>
              <a:rPr lang="nl-BE">
                <a:effectLst/>
              </a:rPr>
              <a:t> </a:t>
            </a:r>
          </a:p>
          <a:p>
            <a:pPr rtl="0"/>
            <a:r>
              <a:rPr lang="nl-BE">
                <a:effectLst/>
              </a:rPr>
              <a:t> </a:t>
            </a:r>
          </a:p>
          <a:p>
            <a:pPr rtl="0"/>
            <a:r>
              <a:rPr lang="nl-BE">
                <a:effectLst/>
              </a:rPr>
              <a:t>voorzitters van raadswerkgroepen en hun teams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III. </a:t>
            </a:r>
            <a:r>
              <a:rPr lang="nl-BE" err="1">
                <a:effectLst/>
              </a:rPr>
              <a:t>One</a:t>
            </a:r>
            <a:r>
              <a:rPr lang="nl-BE">
                <a:effectLst/>
              </a:rPr>
              <a:t>-Day Briefing </a:t>
            </a:r>
            <a:r>
              <a:rPr lang="nl-BE" err="1">
                <a:effectLst/>
              </a:rPr>
              <a:t>Session</a:t>
            </a:r>
            <a:r>
              <a:rPr lang="nl-BE">
                <a:effectLst/>
              </a:rPr>
              <a:t> on </a:t>
            </a:r>
            <a:r>
              <a:rPr lang="nl-BE" err="1">
                <a:effectLst/>
              </a:rPr>
              <a:t>the</a:t>
            </a:r>
            <a:r>
              <a:rPr lang="nl-BE">
                <a:effectLst/>
              </a:rPr>
              <a:t> </a:t>
            </a:r>
            <a:r>
              <a:rPr lang="nl-BE" err="1">
                <a:effectLst/>
              </a:rPr>
              <a:t>role</a:t>
            </a:r>
            <a:r>
              <a:rPr lang="nl-BE">
                <a:effectLst/>
              </a:rPr>
              <a:t> of </a:t>
            </a:r>
            <a:r>
              <a:rPr lang="nl-BE" err="1">
                <a:effectLst/>
              </a:rPr>
              <a:t>the</a:t>
            </a:r>
            <a:r>
              <a:rPr lang="nl-BE">
                <a:effectLst/>
              </a:rPr>
              <a:t> </a:t>
            </a:r>
            <a:r>
              <a:rPr lang="nl-BE" err="1">
                <a:effectLst/>
              </a:rPr>
              <a:t>Presidency</a:t>
            </a:r>
            <a:r>
              <a:rPr lang="nl-BE">
                <a:effectLst/>
              </a:rPr>
              <a:t> (practical </a:t>
            </a:r>
            <a:r>
              <a:rPr lang="nl-BE" err="1">
                <a:effectLst/>
              </a:rPr>
              <a:t>aspects</a:t>
            </a:r>
            <a:r>
              <a:rPr lang="nl-BE">
                <a:effectLst/>
              </a:rPr>
              <a:t> of </a:t>
            </a:r>
            <a:r>
              <a:rPr lang="nl-BE" err="1">
                <a:effectLst/>
              </a:rPr>
              <a:t>conducting</a:t>
            </a:r>
            <a:r>
              <a:rPr lang="nl-BE">
                <a:effectLst/>
              </a:rPr>
              <a:t> a </a:t>
            </a:r>
            <a:r>
              <a:rPr lang="nl-BE" err="1">
                <a:effectLst/>
              </a:rPr>
              <a:t>Presidency</a:t>
            </a:r>
            <a:r>
              <a:rPr lang="nl-BE">
                <a:effectLst/>
              </a:rPr>
              <a:t>) </a:t>
            </a:r>
          </a:p>
          <a:p>
            <a:pPr rtl="0"/>
            <a:r>
              <a:rPr lang="nl-BE">
                <a:effectLst/>
              </a:rPr>
              <a:t> </a:t>
            </a:r>
          </a:p>
          <a:p>
            <a:pPr rtl="0"/>
            <a:r>
              <a:rPr lang="nl-BE">
                <a:effectLst/>
              </a:rPr>
              <a:t> </a:t>
            </a:r>
          </a:p>
          <a:p>
            <a:pPr rtl="0"/>
            <a:r>
              <a:rPr lang="nl-BE" err="1">
                <a:effectLst/>
              </a:rPr>
              <a:t>back-office</a:t>
            </a:r>
            <a:r>
              <a:rPr lang="nl-BE">
                <a:effectLst/>
              </a:rPr>
              <a:t> personeel zoals coördinatoren, experten en beleidsexperten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IV. Briefings voor specifieke doelgroepen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a)  </a:t>
            </a:r>
            <a:r>
              <a:rPr lang="nl-BE" err="1">
                <a:effectLst/>
              </a:rPr>
              <a:t>External</a:t>
            </a:r>
            <a:r>
              <a:rPr lang="nl-BE">
                <a:effectLst/>
              </a:rPr>
              <a:t> relations  </a:t>
            </a:r>
          </a:p>
          <a:p>
            <a:pPr rtl="0"/>
            <a:r>
              <a:rPr lang="nl-BE">
                <a:effectLst/>
              </a:rPr>
              <a:t> </a:t>
            </a:r>
          </a:p>
          <a:p>
            <a:pPr rtl="0"/>
            <a:r>
              <a:rPr lang="nl-BE">
                <a:effectLst/>
              </a:rPr>
              <a:t> </a:t>
            </a:r>
          </a:p>
          <a:p>
            <a:pPr rtl="0"/>
            <a:r>
              <a:rPr lang="nl-BE">
                <a:effectLst/>
              </a:rPr>
              <a:t>Deskundigen die de werkgroepen "</a:t>
            </a:r>
            <a:r>
              <a:rPr lang="nl-BE" err="1">
                <a:effectLst/>
              </a:rPr>
              <a:t>External</a:t>
            </a:r>
            <a:r>
              <a:rPr lang="nl-BE">
                <a:effectLst/>
              </a:rPr>
              <a:t> relations" bijwonen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b)  </a:t>
            </a:r>
            <a:r>
              <a:rPr lang="nl-BE" err="1">
                <a:effectLst/>
              </a:rPr>
              <a:t>Coordination</a:t>
            </a:r>
            <a:r>
              <a:rPr lang="nl-BE">
                <a:effectLst/>
              </a:rPr>
              <a:t> of EU </a:t>
            </a:r>
            <a:r>
              <a:rPr lang="nl-BE" err="1">
                <a:effectLst/>
              </a:rPr>
              <a:t>Positions</a:t>
            </a:r>
            <a:r>
              <a:rPr lang="nl-BE">
                <a:effectLst/>
              </a:rPr>
              <a:t> in </a:t>
            </a:r>
            <a:r>
              <a:rPr lang="nl-BE" err="1">
                <a:effectLst/>
              </a:rPr>
              <a:t>external</a:t>
            </a:r>
            <a:r>
              <a:rPr lang="nl-BE">
                <a:effectLst/>
              </a:rPr>
              <a:t> relations  </a:t>
            </a:r>
          </a:p>
          <a:p>
            <a:pPr rtl="0"/>
            <a:r>
              <a:rPr lang="nl-BE">
                <a:effectLst/>
              </a:rPr>
              <a:t> </a:t>
            </a:r>
          </a:p>
          <a:p>
            <a:pPr rtl="0"/>
            <a:r>
              <a:rPr lang="nl-BE">
                <a:effectLst/>
              </a:rPr>
              <a:t> </a:t>
            </a:r>
          </a:p>
          <a:p>
            <a:pPr rtl="0"/>
            <a:r>
              <a:rPr lang="nl-BE">
                <a:effectLst/>
              </a:rPr>
              <a:t>Ambtenaren die verantwoordelijk zijn voor de coördinatie van EU-standpunten, in werkgroepen of internationale fora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c)  </a:t>
            </a:r>
            <a:r>
              <a:rPr lang="nl-BE" err="1">
                <a:effectLst/>
              </a:rPr>
              <a:t>Presidency</a:t>
            </a:r>
            <a:r>
              <a:rPr lang="nl-BE">
                <a:effectLst/>
              </a:rPr>
              <a:t> </a:t>
            </a:r>
            <a:r>
              <a:rPr lang="nl-BE" err="1">
                <a:effectLst/>
              </a:rPr>
              <a:t>and</a:t>
            </a:r>
            <a:r>
              <a:rPr lang="nl-BE">
                <a:effectLst/>
              </a:rPr>
              <a:t> </a:t>
            </a:r>
            <a:r>
              <a:rPr lang="nl-BE" err="1">
                <a:effectLst/>
              </a:rPr>
              <a:t>the</a:t>
            </a:r>
            <a:r>
              <a:rPr lang="nl-BE">
                <a:effectLst/>
              </a:rPr>
              <a:t> European Council  </a:t>
            </a:r>
          </a:p>
          <a:p>
            <a:pPr rtl="0"/>
            <a:r>
              <a:rPr lang="nl-BE">
                <a:effectLst/>
              </a:rPr>
              <a:t> </a:t>
            </a:r>
          </a:p>
          <a:p>
            <a:pPr rtl="0"/>
            <a:r>
              <a:rPr lang="nl-BE">
                <a:effectLst/>
              </a:rPr>
              <a:t> </a:t>
            </a:r>
          </a:p>
          <a:p>
            <a:pPr rtl="0"/>
            <a:r>
              <a:rPr lang="nl-BE">
                <a:effectLst/>
              </a:rPr>
              <a:t>Sleutelpersonen belast met de formele voorbereiding van de Europese Raad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d)  Relations </a:t>
            </a:r>
            <a:r>
              <a:rPr lang="nl-BE" err="1">
                <a:effectLst/>
              </a:rPr>
              <a:t>with</a:t>
            </a:r>
            <a:r>
              <a:rPr lang="nl-BE">
                <a:effectLst/>
              </a:rPr>
              <a:t> </a:t>
            </a:r>
            <a:r>
              <a:rPr lang="nl-BE" err="1">
                <a:effectLst/>
              </a:rPr>
              <a:t>the</a:t>
            </a:r>
            <a:r>
              <a:rPr lang="nl-BE">
                <a:effectLst/>
              </a:rPr>
              <a:t> European </a:t>
            </a:r>
            <a:r>
              <a:rPr lang="nl-BE" err="1">
                <a:effectLst/>
              </a:rPr>
              <a:t>Parliament</a:t>
            </a:r>
            <a:r>
              <a:rPr lang="nl-BE">
                <a:effectLst/>
              </a:rPr>
              <a:t>  </a:t>
            </a:r>
          </a:p>
          <a:p>
            <a:pPr rtl="0"/>
            <a:r>
              <a:rPr lang="nl-BE">
                <a:effectLst/>
              </a:rPr>
              <a:t> </a:t>
            </a:r>
          </a:p>
          <a:p>
            <a:pPr rtl="0"/>
            <a:r>
              <a:rPr lang="nl-BE">
                <a:effectLst/>
              </a:rPr>
              <a:t> </a:t>
            </a:r>
          </a:p>
          <a:p>
            <a:pPr rtl="0"/>
            <a:r>
              <a:rPr lang="nl-BE">
                <a:effectLst/>
              </a:rPr>
              <a:t>Sleutelpersonen belast met de betrekkingen met het EP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e)  The </a:t>
            </a:r>
            <a:r>
              <a:rPr lang="nl-BE" err="1">
                <a:effectLst/>
              </a:rPr>
              <a:t>Council's</a:t>
            </a:r>
            <a:r>
              <a:rPr lang="nl-BE">
                <a:effectLst/>
              </a:rPr>
              <a:t> </a:t>
            </a:r>
            <a:r>
              <a:rPr lang="nl-BE" err="1">
                <a:effectLst/>
              </a:rPr>
              <a:t>Integrated</a:t>
            </a:r>
            <a:r>
              <a:rPr lang="nl-BE">
                <a:effectLst/>
              </a:rPr>
              <a:t> </a:t>
            </a:r>
            <a:r>
              <a:rPr lang="nl-BE" err="1">
                <a:effectLst/>
              </a:rPr>
              <a:t>Political</a:t>
            </a:r>
            <a:r>
              <a:rPr lang="nl-BE">
                <a:effectLst/>
              </a:rPr>
              <a:t> Crisis Response (IPCR) </a:t>
            </a:r>
            <a:r>
              <a:rPr lang="nl-BE" err="1">
                <a:effectLst/>
              </a:rPr>
              <a:t>arrangements</a:t>
            </a:r>
            <a:r>
              <a:rPr lang="nl-BE">
                <a:effectLst/>
              </a:rPr>
              <a:t>  </a:t>
            </a:r>
          </a:p>
          <a:p>
            <a:pPr rtl="0"/>
            <a:r>
              <a:rPr lang="nl-BE">
                <a:effectLst/>
              </a:rPr>
              <a:t> </a:t>
            </a:r>
          </a:p>
          <a:p>
            <a:pPr rtl="0"/>
            <a:r>
              <a:rPr lang="nl-BE">
                <a:effectLst/>
              </a:rPr>
              <a:t> </a:t>
            </a:r>
          </a:p>
          <a:p>
            <a:pPr rtl="0"/>
            <a:r>
              <a:rPr lang="nl-BE">
                <a:effectLst/>
              </a:rPr>
              <a:t>De aanstaande voorzitter van </a:t>
            </a:r>
            <a:r>
              <a:rPr lang="nl-BE" err="1">
                <a:effectLst/>
              </a:rPr>
              <a:t>Coreper</a:t>
            </a:r>
            <a:r>
              <a:rPr lang="nl-BE">
                <a:effectLst/>
              </a:rPr>
              <a:t> II, en sleutelfunctionarissen voor het beheer van grensoverschrijdende en </a:t>
            </a:r>
            <a:r>
              <a:rPr lang="nl-BE" err="1">
                <a:effectLst/>
              </a:rPr>
              <a:t>sectoroverschrijdende</a:t>
            </a:r>
            <a:r>
              <a:rPr lang="nl-BE">
                <a:effectLst/>
              </a:rPr>
              <a:t> crises (</a:t>
            </a:r>
            <a:r>
              <a:rPr lang="nl-BE" err="1">
                <a:effectLst/>
              </a:rPr>
              <a:t>PermRep</a:t>
            </a:r>
            <a:r>
              <a:rPr lang="nl-BE">
                <a:effectLst/>
              </a:rPr>
              <a:t> en kapitaal)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f)  GSC IT tools  </a:t>
            </a:r>
          </a:p>
          <a:p>
            <a:pPr rtl="0"/>
            <a:r>
              <a:rPr lang="nl-BE">
                <a:effectLst/>
              </a:rPr>
              <a:t> </a:t>
            </a:r>
          </a:p>
          <a:p>
            <a:pPr rtl="0"/>
            <a:r>
              <a:rPr lang="nl-BE">
                <a:effectLst/>
              </a:rPr>
              <a:t> </a:t>
            </a:r>
          </a:p>
          <a:p>
            <a:pPr rtl="0"/>
            <a:r>
              <a:rPr lang="nl-BE">
                <a:effectLst/>
              </a:rPr>
              <a:t>Toekomstige voorzitters en </a:t>
            </a:r>
            <a:r>
              <a:rPr lang="nl-BE" err="1">
                <a:effectLst/>
              </a:rPr>
              <a:t>vice-voorzitters</a:t>
            </a:r>
            <a:r>
              <a:rPr lang="nl-BE">
                <a:effectLst/>
              </a:rPr>
              <a:t> van werkgroepen, en coördinatoren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g)  Training </a:t>
            </a:r>
            <a:r>
              <a:rPr lang="nl-BE" err="1">
                <a:effectLst/>
              </a:rPr>
              <a:t>for</a:t>
            </a:r>
            <a:r>
              <a:rPr lang="nl-BE">
                <a:effectLst/>
              </a:rPr>
              <a:t> </a:t>
            </a:r>
            <a:r>
              <a:rPr lang="nl-BE" err="1">
                <a:effectLst/>
              </a:rPr>
              <a:t>assistants</a:t>
            </a:r>
            <a:r>
              <a:rPr lang="nl-BE">
                <a:effectLst/>
              </a:rPr>
              <a:t> at Perm </a:t>
            </a:r>
            <a:r>
              <a:rPr lang="nl-BE" err="1">
                <a:effectLst/>
              </a:rPr>
              <a:t>Reps</a:t>
            </a:r>
            <a:r>
              <a:rPr lang="nl-BE">
                <a:effectLst/>
              </a:rPr>
              <a:t>  </a:t>
            </a:r>
          </a:p>
          <a:p>
            <a:pPr rtl="0"/>
            <a:r>
              <a:rPr lang="nl-BE">
                <a:effectLst/>
              </a:rPr>
              <a:t> </a:t>
            </a:r>
          </a:p>
          <a:p>
            <a:pPr rtl="0"/>
            <a:r>
              <a:rPr lang="nl-BE">
                <a:effectLst/>
              </a:rPr>
              <a:t> </a:t>
            </a:r>
          </a:p>
          <a:p>
            <a:pPr rtl="0"/>
            <a:r>
              <a:rPr lang="nl-BE">
                <a:effectLst/>
              </a:rPr>
              <a:t>Assistenten en ander ondersteunend personeel bij de permanente vertegenwoordiging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h)  Stress Management training </a:t>
            </a:r>
            <a:r>
              <a:rPr lang="nl-BE" err="1">
                <a:effectLst/>
              </a:rPr>
              <a:t>for</a:t>
            </a:r>
            <a:r>
              <a:rPr lang="nl-BE">
                <a:effectLst/>
              </a:rPr>
              <a:t> </a:t>
            </a:r>
            <a:r>
              <a:rPr lang="nl-BE" err="1">
                <a:effectLst/>
              </a:rPr>
              <a:t>incoming</a:t>
            </a:r>
            <a:r>
              <a:rPr lang="nl-BE">
                <a:effectLst/>
              </a:rPr>
              <a:t> </a:t>
            </a:r>
            <a:r>
              <a:rPr lang="nl-BE" err="1">
                <a:effectLst/>
              </a:rPr>
              <a:t>Presidency</a:t>
            </a:r>
            <a:r>
              <a:rPr lang="nl-BE">
                <a:effectLst/>
              </a:rPr>
              <a:t> </a:t>
            </a:r>
          </a:p>
          <a:p>
            <a:pPr rtl="0"/>
            <a:r>
              <a:rPr lang="nl-BE">
                <a:effectLst/>
              </a:rPr>
              <a:t> </a:t>
            </a:r>
          </a:p>
          <a:p>
            <a:pPr rtl="0"/>
            <a:r>
              <a:rPr lang="nl-BE">
                <a:effectLst/>
              </a:rPr>
              <a:t> </a:t>
            </a:r>
          </a:p>
          <a:p>
            <a:pPr rtl="0"/>
            <a:r>
              <a:rPr lang="nl-BE">
                <a:effectLst/>
              </a:rPr>
              <a:t>Elke collega die "in de frontlinie" zal staan tijdens het voorzitterschap en die hier voordeel uit kan halen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i)   Briefing on </a:t>
            </a:r>
            <a:r>
              <a:rPr lang="nl-BE" err="1">
                <a:effectLst/>
              </a:rPr>
              <a:t>chairing</a:t>
            </a:r>
            <a:r>
              <a:rPr lang="nl-BE">
                <a:effectLst/>
              </a:rPr>
              <a:t> </a:t>
            </a:r>
            <a:r>
              <a:rPr lang="nl-BE" err="1">
                <a:effectLst/>
              </a:rPr>
              <a:t>and</a:t>
            </a:r>
            <a:r>
              <a:rPr lang="nl-BE">
                <a:effectLst/>
              </a:rPr>
              <a:t> </a:t>
            </a:r>
            <a:r>
              <a:rPr lang="nl-BE" err="1">
                <a:effectLst/>
              </a:rPr>
              <a:t>participating</a:t>
            </a:r>
            <a:r>
              <a:rPr lang="nl-BE">
                <a:effectLst/>
              </a:rPr>
              <a:t> virtual meetings  </a:t>
            </a:r>
          </a:p>
          <a:p>
            <a:pPr rtl="0"/>
            <a:r>
              <a:rPr lang="nl-BE">
                <a:effectLst/>
              </a:rPr>
              <a:t> </a:t>
            </a:r>
          </a:p>
          <a:p>
            <a:pPr rtl="0"/>
            <a:r>
              <a:rPr lang="nl-BE">
                <a:effectLst/>
              </a:rPr>
              <a:t> </a:t>
            </a:r>
          </a:p>
          <a:p>
            <a:pPr rtl="0"/>
            <a:r>
              <a:rPr lang="nl-BE">
                <a:effectLst/>
              </a:rPr>
              <a:t>Toekomstige voorzitters van werkgroepen en hun teams, alsmede coördinatoren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V. Briefing on </a:t>
            </a:r>
            <a:r>
              <a:rPr lang="nl-BE" err="1">
                <a:effectLst/>
              </a:rPr>
              <a:t>horizontal</a:t>
            </a:r>
            <a:r>
              <a:rPr lang="nl-BE">
                <a:effectLst/>
              </a:rPr>
              <a:t> </a:t>
            </a:r>
            <a:r>
              <a:rPr lang="nl-BE" err="1">
                <a:effectLst/>
              </a:rPr>
              <a:t>and</a:t>
            </a:r>
            <a:r>
              <a:rPr lang="nl-BE">
                <a:effectLst/>
              </a:rPr>
              <a:t> </a:t>
            </a:r>
            <a:r>
              <a:rPr lang="nl-BE" err="1">
                <a:effectLst/>
              </a:rPr>
              <a:t>logistical</a:t>
            </a:r>
            <a:r>
              <a:rPr lang="nl-BE">
                <a:effectLst/>
              </a:rPr>
              <a:t> issues (Protocol, </a:t>
            </a:r>
            <a:r>
              <a:rPr lang="nl-BE" err="1">
                <a:effectLst/>
              </a:rPr>
              <a:t>Quality</a:t>
            </a:r>
            <a:r>
              <a:rPr lang="nl-BE">
                <a:effectLst/>
              </a:rPr>
              <a:t> of </a:t>
            </a:r>
            <a:r>
              <a:rPr lang="nl-BE" err="1">
                <a:effectLst/>
              </a:rPr>
              <a:t>Legislation</a:t>
            </a:r>
            <a:r>
              <a:rPr lang="nl-BE">
                <a:effectLst/>
              </a:rPr>
              <a:t>, </a:t>
            </a:r>
            <a:r>
              <a:rPr lang="nl-BE" err="1">
                <a:effectLst/>
              </a:rPr>
              <a:t>Interpretation</a:t>
            </a:r>
            <a:r>
              <a:rPr lang="nl-BE">
                <a:effectLst/>
              </a:rPr>
              <a:t> etc.) </a:t>
            </a:r>
          </a:p>
          <a:p>
            <a:pPr rtl="0"/>
            <a:r>
              <a:rPr lang="nl-BE">
                <a:effectLst/>
              </a:rPr>
              <a:t> </a:t>
            </a:r>
          </a:p>
          <a:p>
            <a:pPr rtl="0"/>
            <a:r>
              <a:rPr lang="nl-BE">
                <a:effectLst/>
              </a:rPr>
              <a:t> </a:t>
            </a:r>
          </a:p>
          <a:p>
            <a:pPr rtl="0"/>
            <a:r>
              <a:rPr lang="nl-BE" err="1">
                <a:effectLst/>
              </a:rPr>
              <a:t>Antici</a:t>
            </a:r>
            <a:r>
              <a:rPr lang="nl-BE">
                <a:effectLst/>
              </a:rPr>
              <a:t> en Mertens teams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VI. Briefing </a:t>
            </a:r>
            <a:r>
              <a:rPr lang="nl-BE" err="1">
                <a:effectLst/>
              </a:rPr>
              <a:t>for</a:t>
            </a:r>
            <a:r>
              <a:rPr lang="nl-BE">
                <a:effectLst/>
              </a:rPr>
              <a:t> </a:t>
            </a:r>
            <a:r>
              <a:rPr lang="nl-BE" err="1">
                <a:effectLst/>
              </a:rPr>
              <a:t>the</a:t>
            </a:r>
            <a:r>
              <a:rPr lang="nl-BE">
                <a:effectLst/>
              </a:rPr>
              <a:t> Minister </a:t>
            </a:r>
            <a:r>
              <a:rPr lang="nl-BE" err="1">
                <a:effectLst/>
              </a:rPr>
              <a:t>for</a:t>
            </a:r>
            <a:r>
              <a:rPr lang="nl-BE">
                <a:effectLst/>
              </a:rPr>
              <a:t> European </a:t>
            </a:r>
            <a:r>
              <a:rPr lang="nl-BE" err="1">
                <a:effectLst/>
              </a:rPr>
              <a:t>Affairs</a:t>
            </a:r>
            <a:r>
              <a:rPr lang="nl-BE">
                <a:effectLst/>
              </a:rPr>
              <a:t> </a:t>
            </a:r>
            <a:r>
              <a:rPr lang="nl-BE" err="1">
                <a:effectLst/>
              </a:rPr>
              <a:t>and</a:t>
            </a:r>
            <a:r>
              <a:rPr lang="nl-BE">
                <a:effectLst/>
              </a:rPr>
              <a:t> his/her </a:t>
            </a:r>
            <a:r>
              <a:rPr lang="nl-BE" err="1">
                <a:effectLst/>
              </a:rPr>
              <a:t>staff</a:t>
            </a:r>
            <a:r>
              <a:rPr lang="nl-BE">
                <a:effectLst/>
              </a:rPr>
              <a:t> </a:t>
            </a:r>
          </a:p>
          <a:p>
            <a:pPr rtl="0"/>
            <a:r>
              <a:rPr lang="nl-BE">
                <a:effectLst/>
              </a:rPr>
              <a:t> </a:t>
            </a:r>
          </a:p>
          <a:p>
            <a:pPr rtl="0"/>
            <a:r>
              <a:rPr lang="nl-BE">
                <a:effectLst/>
              </a:rPr>
              <a:t> </a:t>
            </a:r>
          </a:p>
          <a:p>
            <a:pPr rtl="0"/>
            <a:r>
              <a:rPr lang="nl-BE">
                <a:effectLst/>
              </a:rPr>
              <a:t>Minister van Europese Zaken en zijn/haar team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VII. Briefings </a:t>
            </a:r>
            <a:r>
              <a:rPr lang="nl-BE" err="1">
                <a:effectLst/>
              </a:rPr>
              <a:t>for</a:t>
            </a:r>
            <a:r>
              <a:rPr lang="nl-BE">
                <a:effectLst/>
              </a:rPr>
              <a:t> Ministers </a:t>
            </a:r>
          </a:p>
          <a:p>
            <a:pPr rtl="0"/>
            <a:r>
              <a:rPr lang="nl-BE">
                <a:effectLst/>
              </a:rPr>
              <a:t> </a:t>
            </a:r>
          </a:p>
          <a:p>
            <a:pPr rtl="0"/>
            <a:r>
              <a:rPr lang="nl-BE">
                <a:effectLst/>
              </a:rPr>
              <a:t> </a:t>
            </a:r>
          </a:p>
          <a:p>
            <a:pPr rtl="0"/>
            <a:r>
              <a:rPr lang="nl-BE">
                <a:effectLst/>
              </a:rPr>
              <a:t>Ministers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VIII. Briefings on policy files </a:t>
            </a:r>
            <a:r>
              <a:rPr lang="nl-BE" err="1">
                <a:effectLst/>
              </a:rPr>
              <a:t>and</a:t>
            </a:r>
            <a:r>
              <a:rPr lang="nl-BE">
                <a:effectLst/>
              </a:rPr>
              <a:t> handling </a:t>
            </a:r>
          </a:p>
          <a:p>
            <a:pPr rtl="0"/>
            <a:r>
              <a:rPr lang="nl-BE">
                <a:effectLst/>
              </a:rPr>
              <a:t> </a:t>
            </a:r>
          </a:p>
          <a:p>
            <a:pPr rtl="0"/>
            <a:r>
              <a:rPr lang="nl-BE">
                <a:effectLst/>
              </a:rPr>
              <a:t> </a:t>
            </a:r>
          </a:p>
          <a:p>
            <a:pPr rtl="0"/>
            <a:r>
              <a:rPr lang="nl-BE">
                <a:effectLst/>
              </a:rPr>
              <a:t>Voorzitters en medevoorzitters van de werkgroepen, hoge ambtenaren en ministers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IX Communication offer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 </a:t>
            </a:r>
          </a:p>
          <a:p>
            <a:pPr rtl="0"/>
            <a:r>
              <a:rPr lang="nl-BE">
                <a:effectLst/>
              </a:rPr>
              <a:t> </a:t>
            </a:r>
            <a:r>
              <a:rPr lang="nl-NL"/>
              <a:t>dit zijn de opleidingen die vorige jaar op het programma stonden van het Raadssecretariaat.</a:t>
            </a:r>
            <a:endParaRPr lang="nl-BE">
              <a:effectLst/>
            </a:endParaRPr>
          </a:p>
          <a:p>
            <a:pPr rtl="0"/>
            <a:r>
              <a:rPr lang="nl-BE">
                <a:effectLst/>
              </a:rPr>
              <a:t> </a:t>
            </a:r>
          </a:p>
          <a:p>
            <a:pPr rtl="0"/>
            <a:r>
              <a:rPr lang="nl-BE">
                <a:effectLst/>
              </a:rPr>
              <a:t>a)  Info workshop on </a:t>
            </a:r>
            <a:r>
              <a:rPr lang="nl-BE" err="1">
                <a:effectLst/>
              </a:rPr>
              <a:t>press</a:t>
            </a:r>
            <a:r>
              <a:rPr lang="nl-BE">
                <a:effectLst/>
              </a:rPr>
              <a:t> </a:t>
            </a:r>
            <a:r>
              <a:rPr lang="nl-BE" err="1">
                <a:effectLst/>
              </a:rPr>
              <a:t>and</a:t>
            </a:r>
            <a:r>
              <a:rPr lang="nl-BE">
                <a:effectLst/>
              </a:rPr>
              <a:t> digital </a:t>
            </a:r>
            <a:r>
              <a:rPr lang="nl-BE" err="1">
                <a:effectLst/>
              </a:rPr>
              <a:t>communication</a:t>
            </a:r>
            <a:r>
              <a:rPr lang="nl-BE">
                <a:effectLst/>
              </a:rPr>
              <a:t> as </a:t>
            </a:r>
            <a:r>
              <a:rPr lang="nl-BE" err="1">
                <a:effectLst/>
              </a:rPr>
              <a:t>presidency</a:t>
            </a:r>
            <a:r>
              <a:rPr lang="nl-BE">
                <a:effectLst/>
              </a:rPr>
              <a:t>, </a:t>
            </a:r>
            <a:r>
              <a:rPr lang="nl-BE" err="1">
                <a:effectLst/>
              </a:rPr>
              <a:t>for</a:t>
            </a:r>
            <a:r>
              <a:rPr lang="nl-BE">
                <a:effectLst/>
              </a:rPr>
              <a:t> </a:t>
            </a:r>
            <a:r>
              <a:rPr lang="nl-BE" err="1">
                <a:effectLst/>
              </a:rPr>
              <a:t>core</a:t>
            </a:r>
            <a:r>
              <a:rPr lang="nl-BE">
                <a:effectLst/>
              </a:rPr>
              <a:t> team  </a:t>
            </a:r>
          </a:p>
          <a:p>
            <a:pPr rtl="0"/>
            <a:r>
              <a:rPr lang="nl-BE">
                <a:effectLst/>
              </a:rPr>
              <a:t> </a:t>
            </a:r>
          </a:p>
          <a:p>
            <a:pPr rtl="0"/>
            <a:r>
              <a:rPr lang="nl-BE">
                <a:effectLst/>
              </a:rPr>
              <a:t> Kernteam communicatie van het voorzitterschap (hoofdstad en </a:t>
            </a:r>
            <a:r>
              <a:rPr lang="nl-BE" err="1">
                <a:effectLst/>
              </a:rPr>
              <a:t>PermRep</a:t>
            </a:r>
            <a:r>
              <a:rPr lang="nl-BE">
                <a:effectLst/>
              </a:rPr>
              <a:t>) </a:t>
            </a:r>
          </a:p>
          <a:p>
            <a:pPr rtl="0"/>
            <a:r>
              <a:rPr lang="nl-BE">
                <a:effectLst/>
              </a:rPr>
              <a:t> </a:t>
            </a:r>
          </a:p>
          <a:p>
            <a:pPr rtl="0"/>
            <a:r>
              <a:rPr lang="nl-BE">
                <a:effectLst/>
              </a:rPr>
              <a:t> </a:t>
            </a:r>
          </a:p>
          <a:p>
            <a:pPr rtl="0"/>
            <a:r>
              <a:rPr lang="nl-BE">
                <a:effectLst/>
              </a:rPr>
              <a:t> </a:t>
            </a:r>
          </a:p>
          <a:p>
            <a:pPr rtl="0"/>
            <a:r>
              <a:rPr lang="nl-BE">
                <a:effectLst/>
              </a:rPr>
              <a:t>b)  Seminar on </a:t>
            </a:r>
            <a:r>
              <a:rPr lang="nl-BE" err="1">
                <a:effectLst/>
              </a:rPr>
              <a:t>press</a:t>
            </a:r>
            <a:r>
              <a:rPr lang="nl-BE">
                <a:effectLst/>
              </a:rPr>
              <a:t>/</a:t>
            </a:r>
            <a:r>
              <a:rPr lang="nl-BE" err="1">
                <a:effectLst/>
              </a:rPr>
              <a:t>communication</a:t>
            </a:r>
            <a:r>
              <a:rPr lang="nl-BE">
                <a:effectLst/>
              </a:rPr>
              <a:t> as </a:t>
            </a:r>
            <a:r>
              <a:rPr lang="nl-BE" err="1">
                <a:effectLst/>
              </a:rPr>
              <a:t>presidency</a:t>
            </a:r>
            <a:r>
              <a:rPr lang="nl-BE">
                <a:effectLst/>
              </a:rPr>
              <a:t> </a:t>
            </a:r>
            <a:r>
              <a:rPr lang="nl-BE" err="1">
                <a:effectLst/>
              </a:rPr>
              <a:t>for</a:t>
            </a:r>
            <a:r>
              <a:rPr lang="nl-BE">
                <a:effectLst/>
              </a:rPr>
              <a:t> line </a:t>
            </a:r>
            <a:r>
              <a:rPr lang="nl-BE" err="1">
                <a:effectLst/>
              </a:rPr>
              <a:t>ministries</a:t>
            </a:r>
            <a:r>
              <a:rPr lang="nl-BE">
                <a:effectLst/>
              </a:rPr>
              <a:t>’ </a:t>
            </a:r>
            <a:r>
              <a:rPr lang="nl-BE" err="1">
                <a:effectLst/>
              </a:rPr>
              <a:t>press</a:t>
            </a:r>
            <a:r>
              <a:rPr lang="nl-BE">
                <a:effectLst/>
              </a:rPr>
              <a:t> teams  </a:t>
            </a:r>
          </a:p>
          <a:p>
            <a:pPr rtl="0"/>
            <a:r>
              <a:rPr lang="nl-BE">
                <a:effectLst/>
              </a:rPr>
              <a:t> </a:t>
            </a:r>
          </a:p>
          <a:p>
            <a:pPr rtl="0"/>
            <a:r>
              <a:rPr lang="nl-BE">
                <a:effectLst/>
              </a:rPr>
              <a:t>Woordvoerders/persvoorlichters van ministeries en ministers </a:t>
            </a:r>
          </a:p>
          <a:p>
            <a:pPr rtl="0"/>
            <a:r>
              <a:rPr lang="nl-BE">
                <a:effectLst/>
              </a:rPr>
              <a:t> </a:t>
            </a:r>
          </a:p>
          <a:p>
            <a:pPr rtl="0"/>
            <a:endParaRPr lang="nl-BE">
              <a:effectLst/>
            </a:endParaRPr>
          </a:p>
          <a:p>
            <a:pPr rtl="0"/>
            <a:r>
              <a:rPr lang="nl-BE">
                <a:effectLst/>
              </a:rPr>
              <a:t>c)  Info workshop on digital </a:t>
            </a:r>
            <a:r>
              <a:rPr lang="nl-BE" err="1">
                <a:effectLst/>
              </a:rPr>
              <a:t>communication</a:t>
            </a:r>
            <a:r>
              <a:rPr lang="nl-BE">
                <a:effectLst/>
              </a:rPr>
              <a:t> </a:t>
            </a:r>
            <a:r>
              <a:rPr lang="nl-BE" err="1">
                <a:effectLst/>
              </a:rPr>
              <a:t>and</a:t>
            </a:r>
            <a:r>
              <a:rPr lang="nl-BE">
                <a:effectLst/>
              </a:rPr>
              <a:t> </a:t>
            </a:r>
            <a:r>
              <a:rPr lang="nl-BE" err="1">
                <a:effectLst/>
              </a:rPr>
              <a:t>social</a:t>
            </a:r>
            <a:r>
              <a:rPr lang="nl-BE">
                <a:effectLst/>
              </a:rPr>
              <a:t> media </a:t>
            </a:r>
            <a:r>
              <a:rPr lang="nl-BE" err="1">
                <a:effectLst/>
              </a:rPr>
              <a:t>for</a:t>
            </a:r>
            <a:r>
              <a:rPr lang="nl-BE">
                <a:effectLst/>
              </a:rPr>
              <a:t> line </a:t>
            </a:r>
            <a:r>
              <a:rPr lang="nl-BE" err="1">
                <a:effectLst/>
              </a:rPr>
              <a:t>ministries</a:t>
            </a:r>
            <a:r>
              <a:rPr lang="nl-BE">
                <a:effectLst/>
              </a:rPr>
              <a:t>  </a:t>
            </a:r>
          </a:p>
          <a:p>
            <a:pPr rtl="0"/>
            <a:r>
              <a:rPr lang="nl-BE">
                <a:effectLst/>
              </a:rPr>
              <a:t>  </a:t>
            </a:r>
          </a:p>
          <a:p>
            <a:pPr rtl="0"/>
            <a:r>
              <a:rPr lang="nl-BE">
                <a:effectLst/>
              </a:rPr>
              <a:t>Digitale </a:t>
            </a:r>
            <a:r>
              <a:rPr lang="nl-BE" err="1">
                <a:effectLst/>
              </a:rPr>
              <a:t>communicatoren</a:t>
            </a:r>
            <a:r>
              <a:rPr lang="nl-BE">
                <a:effectLst/>
              </a:rPr>
              <a:t> die inhoud creëren voor de website en de sociale media </a:t>
            </a:r>
          </a:p>
          <a:p>
            <a:pPr rtl="0"/>
            <a:endParaRPr lang="nl-BE">
              <a:effectLst/>
            </a:endParaRPr>
          </a:p>
          <a:p>
            <a:pPr rtl="0"/>
            <a:r>
              <a:rPr lang="nl-BE">
                <a:effectLst/>
              </a:rPr>
              <a:t>  </a:t>
            </a:r>
          </a:p>
          <a:p>
            <a:pPr rtl="0"/>
            <a:r>
              <a:rPr lang="nl-BE">
                <a:effectLst/>
              </a:rPr>
              <a:t>d)  Press relations at </a:t>
            </a:r>
            <a:r>
              <a:rPr lang="nl-BE" err="1">
                <a:effectLst/>
              </a:rPr>
              <a:t>the</a:t>
            </a:r>
            <a:r>
              <a:rPr lang="nl-BE">
                <a:effectLst/>
              </a:rPr>
              <a:t> Council - </a:t>
            </a:r>
            <a:r>
              <a:rPr lang="nl-BE" err="1">
                <a:effectLst/>
              </a:rPr>
              <a:t>induction</a:t>
            </a:r>
            <a:r>
              <a:rPr lang="nl-BE">
                <a:effectLst/>
              </a:rPr>
              <a:t> </a:t>
            </a:r>
            <a:r>
              <a:rPr lang="nl-BE" err="1">
                <a:effectLst/>
              </a:rPr>
              <a:t>session</a:t>
            </a:r>
            <a:r>
              <a:rPr lang="nl-BE">
                <a:effectLst/>
              </a:rPr>
              <a:t> </a:t>
            </a:r>
            <a:r>
              <a:rPr lang="nl-BE" err="1">
                <a:effectLst/>
              </a:rPr>
              <a:t>for</a:t>
            </a:r>
            <a:r>
              <a:rPr lang="nl-BE">
                <a:effectLst/>
              </a:rPr>
              <a:t> PR/DPR  </a:t>
            </a:r>
          </a:p>
          <a:p>
            <a:pPr rtl="0"/>
            <a:r>
              <a:rPr lang="nl-BE">
                <a:effectLst/>
              </a:rPr>
              <a:t> </a:t>
            </a:r>
          </a:p>
          <a:p>
            <a:pPr rtl="0"/>
            <a:r>
              <a:rPr lang="nl-BE">
                <a:effectLst/>
              </a:rPr>
              <a:t>Permanente vertegenwoordiger en plaatsvervangend permanente vertegenwoordiger, samen met het persteam van </a:t>
            </a:r>
            <a:r>
              <a:rPr lang="nl-BE" err="1">
                <a:effectLst/>
              </a:rPr>
              <a:t>PermRep</a:t>
            </a:r>
            <a:r>
              <a:rPr lang="nl-BE">
                <a:effectLst/>
              </a:rPr>
              <a:t> </a:t>
            </a:r>
          </a:p>
          <a:p>
            <a:pPr rtl="0"/>
            <a:r>
              <a:rPr lang="nl-BE">
                <a:effectLst/>
              </a:rPr>
              <a:t>  </a:t>
            </a:r>
          </a:p>
          <a:p>
            <a:pPr rtl="0"/>
            <a:r>
              <a:rPr lang="nl-BE">
                <a:effectLst/>
              </a:rPr>
              <a:t> </a:t>
            </a:r>
          </a:p>
          <a:p>
            <a:pPr rtl="0"/>
            <a:r>
              <a:rPr lang="nl-BE">
                <a:effectLst/>
              </a:rPr>
              <a:t>e)  Press relations at </a:t>
            </a:r>
            <a:r>
              <a:rPr lang="nl-BE" err="1">
                <a:effectLst/>
              </a:rPr>
              <a:t>the</a:t>
            </a:r>
            <a:r>
              <a:rPr lang="nl-BE">
                <a:effectLst/>
              </a:rPr>
              <a:t> Council - </a:t>
            </a:r>
            <a:r>
              <a:rPr lang="nl-BE" err="1">
                <a:effectLst/>
              </a:rPr>
              <a:t>induction</a:t>
            </a:r>
            <a:r>
              <a:rPr lang="nl-BE">
                <a:effectLst/>
              </a:rPr>
              <a:t> </a:t>
            </a:r>
            <a:r>
              <a:rPr lang="nl-BE" err="1">
                <a:effectLst/>
              </a:rPr>
              <a:t>session</a:t>
            </a:r>
            <a:r>
              <a:rPr lang="nl-BE">
                <a:effectLst/>
              </a:rPr>
              <a:t> </a:t>
            </a:r>
            <a:r>
              <a:rPr lang="nl-BE" err="1">
                <a:effectLst/>
              </a:rPr>
              <a:t>for</a:t>
            </a:r>
            <a:r>
              <a:rPr lang="nl-BE">
                <a:effectLst/>
              </a:rPr>
              <a:t> ministers  </a:t>
            </a:r>
          </a:p>
          <a:p>
            <a:pPr rtl="0"/>
            <a:r>
              <a:rPr lang="nl-BE">
                <a:effectLst/>
              </a:rPr>
              <a:t>  </a:t>
            </a:r>
          </a:p>
          <a:p>
            <a:pPr rtl="0"/>
            <a:r>
              <a:rPr lang="nl-BE">
                <a:effectLst/>
              </a:rPr>
              <a:t>Ministers en hun persteams, samen met het persteam van </a:t>
            </a:r>
            <a:r>
              <a:rPr lang="nl-BE" err="1">
                <a:effectLst/>
              </a:rPr>
              <a:t>PermRep</a:t>
            </a:r>
            <a:r>
              <a:rPr lang="nl-BE">
                <a:effectLst/>
              </a:rPr>
              <a:t> </a:t>
            </a:r>
          </a:p>
          <a:p>
            <a:pPr rtl="0"/>
            <a:r>
              <a:rPr lang="nl-BE">
                <a:effectLst/>
              </a:rPr>
              <a:t> </a:t>
            </a:r>
          </a:p>
          <a:p>
            <a:pPr rtl="0"/>
            <a:r>
              <a:rPr lang="nl-BE">
                <a:effectLst/>
              </a:rPr>
              <a:t> </a:t>
            </a:r>
          </a:p>
          <a:p>
            <a:pPr rtl="0"/>
            <a:r>
              <a:rPr lang="nl-BE">
                <a:effectLst/>
              </a:rPr>
              <a:t>f) Info </a:t>
            </a:r>
            <a:r>
              <a:rPr lang="nl-BE" err="1">
                <a:effectLst/>
              </a:rPr>
              <a:t>session</a:t>
            </a:r>
            <a:r>
              <a:rPr lang="nl-BE">
                <a:effectLst/>
              </a:rPr>
              <a:t> on </a:t>
            </a:r>
            <a:r>
              <a:rPr lang="nl-BE" err="1">
                <a:effectLst/>
              </a:rPr>
              <a:t>press</a:t>
            </a:r>
            <a:r>
              <a:rPr lang="nl-BE">
                <a:effectLst/>
              </a:rPr>
              <a:t>/</a:t>
            </a:r>
            <a:r>
              <a:rPr lang="nl-BE" err="1">
                <a:effectLst/>
              </a:rPr>
              <a:t>communication</a:t>
            </a:r>
            <a:r>
              <a:rPr lang="nl-BE">
                <a:effectLst/>
              </a:rPr>
              <a:t> as </a:t>
            </a:r>
          </a:p>
          <a:p>
            <a:pPr rtl="0"/>
            <a:r>
              <a:rPr lang="nl-BE">
                <a:effectLst/>
              </a:rPr>
              <a:t> </a:t>
            </a:r>
          </a:p>
          <a:p>
            <a:pPr rtl="0"/>
            <a:r>
              <a:rPr lang="nl-BE">
                <a:effectLst/>
              </a:rPr>
              <a:t>(belangrijkste) voorzitters van raadswerkgroepen </a:t>
            </a:r>
          </a:p>
          <a:p>
            <a:pPr rtl="0"/>
            <a:r>
              <a:rPr lang="nl-BE">
                <a:effectLst/>
              </a:rPr>
              <a:t> </a:t>
            </a:r>
          </a:p>
          <a:p>
            <a:pPr rtl="0"/>
            <a:r>
              <a:rPr lang="nl-BE">
                <a:effectLst/>
              </a:rPr>
              <a:t> </a:t>
            </a:r>
          </a:p>
          <a:p>
            <a:pPr rtl="0"/>
            <a:r>
              <a:rPr lang="nl-BE">
                <a:effectLst/>
              </a:rPr>
              <a:t>g)  Training </a:t>
            </a:r>
            <a:r>
              <a:rPr lang="nl-BE" err="1">
                <a:effectLst/>
              </a:rPr>
              <a:t>sessions</a:t>
            </a:r>
            <a:r>
              <a:rPr lang="nl-BE">
                <a:effectLst/>
              </a:rPr>
              <a:t> on </a:t>
            </a:r>
            <a:r>
              <a:rPr lang="nl-BE" err="1">
                <a:effectLst/>
              </a:rPr>
              <a:t>transparency</a:t>
            </a:r>
            <a:r>
              <a:rPr lang="nl-BE">
                <a:effectLst/>
              </a:rPr>
              <a:t> </a:t>
            </a:r>
            <a:r>
              <a:rPr lang="nl-BE" err="1">
                <a:effectLst/>
              </a:rPr>
              <a:t>matters</a:t>
            </a:r>
            <a:r>
              <a:rPr lang="nl-BE">
                <a:effectLst/>
              </a:rPr>
              <a:t> </a:t>
            </a:r>
          </a:p>
          <a:p>
            <a:pPr rtl="0"/>
            <a:r>
              <a:rPr lang="nl-BE">
                <a:effectLst/>
              </a:rPr>
              <a:t> </a:t>
            </a:r>
          </a:p>
          <a:p>
            <a:pPr rtl="0"/>
            <a:r>
              <a:rPr lang="nl-BE">
                <a:effectLst/>
              </a:rPr>
              <a:t>Personeel van het voorzitterschap en PV-functionarissen die verantwoordelijk zijn voor transparantie en, indien nodig, alle afgevaardigden van de Raadswerkgroepen </a:t>
            </a:r>
          </a:p>
          <a:p>
            <a:pPr rtl="0"/>
            <a:r>
              <a:rPr lang="nl-BE"/>
              <a:t> </a:t>
            </a:r>
          </a:p>
          <a:p>
            <a:r>
              <a:rPr lang="nl-BE"/>
              <a:t>dit zijn de opleidingen die vorige jaar op ... door Verhamme Charlotte</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32</a:t>
            </a:fld>
            <a:endParaRPr lang="nl-BE"/>
          </a:p>
        </p:txBody>
      </p:sp>
    </p:spTree>
    <p:extLst>
      <p:ext uri="{BB962C8B-B14F-4D97-AF65-F5344CB8AC3E}">
        <p14:creationId xmlns:p14="http://schemas.microsoft.com/office/powerpoint/2010/main" val="1357679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33</a:t>
            </a:fld>
            <a:endParaRPr lang="nl-BE"/>
          </a:p>
        </p:txBody>
      </p:sp>
    </p:spTree>
    <p:extLst>
      <p:ext uri="{BB962C8B-B14F-4D97-AF65-F5344CB8AC3E}">
        <p14:creationId xmlns:p14="http://schemas.microsoft.com/office/powerpoint/2010/main" val="4188188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pPr marL="171450" indent="-171450">
              <a:buFontTx/>
              <a:buChar char="-"/>
            </a:pPr>
            <a:r>
              <a:rPr lang="nl-BE"/>
              <a:t>Welkom</a:t>
            </a:r>
          </a:p>
          <a:p>
            <a:pPr marL="171450" indent="-171450">
              <a:buFontTx/>
              <a:buChar char="-"/>
            </a:pPr>
            <a:r>
              <a:rPr lang="nl-BE"/>
              <a:t>Topic AMC/EB</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37</a:t>
            </a:fld>
            <a:endParaRPr lang="nl-B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Ellen</a:t>
            </a:r>
          </a:p>
          <a:p>
            <a:pPr marL="171450" indent="-171450">
              <a:buFontTx/>
              <a:buChar char="-"/>
            </a:pPr>
            <a:r>
              <a:rPr lang="nl-BE"/>
              <a:t>Selectiecentrum AgO</a:t>
            </a:r>
          </a:p>
          <a:p>
            <a:pPr marL="171450" indent="-171450">
              <a:buFontTx/>
              <a:buChar char="-"/>
            </a:pPr>
            <a:r>
              <a:rPr lang="nl-BE"/>
              <a:t>Kijkje in keuken</a:t>
            </a:r>
          </a:p>
          <a:p>
            <a:pPr marL="171450" indent="-171450">
              <a:buFontTx/>
              <a:buChar char="-"/>
            </a:pPr>
            <a:r>
              <a:rPr lang="nl-BE" err="1"/>
              <a:t>Één</a:t>
            </a:r>
            <a:r>
              <a:rPr lang="nl-BE"/>
              <a:t> vraag: 100 keer..</a:t>
            </a:r>
          </a:p>
          <a:p>
            <a:endParaRPr lang="nl-BE"/>
          </a:p>
          <a:p>
            <a:endParaRPr lang="nl-BE"/>
          </a:p>
          <a:p>
            <a:r>
              <a:rPr lang="nl-BE"/>
              <a:t>Goedemiddag collega’s, </a:t>
            </a:r>
          </a:p>
          <a:p>
            <a:r>
              <a:rPr lang="nl-BE"/>
              <a:t>Wie zit er voor jullie? </a:t>
            </a:r>
          </a:p>
          <a:p>
            <a:endParaRPr lang="nl-BE"/>
          </a:p>
          <a:p>
            <a:r>
              <a:rPr lang="nl-BE"/>
              <a:t>Mijn naam is Ellen Haak en ik werk binnen het Selectiecentrum van Agentschap Overheidspersoneel. Sinds 2013 werk ik rond het thema rekrutering en selectie binnen de overheidssector. In 2015 gestart binnen het Selectiecentrum en in 2020 mij volledig toegespitst op arbeidsmarktcommunicatie. </a:t>
            </a:r>
          </a:p>
          <a:p>
            <a:endParaRPr lang="nl-BE"/>
          </a:p>
          <a:p>
            <a:r>
              <a:rPr lang="nl-BE"/>
              <a:t>Ik geef jullie (letterlijk) een kijkje in mijn keuken. </a:t>
            </a:r>
          </a:p>
          <a:p>
            <a:r>
              <a:rPr lang="nl-BE"/>
              <a:t>Ik heb twee dochters, eentje van 3 en eentje van 5.</a:t>
            </a:r>
          </a:p>
          <a:p>
            <a:r>
              <a:rPr lang="nl-BE"/>
              <a:t>Een vraag die ik dus gemiddeld 100 keer per dag krijg is..</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38</a:t>
            </a:fld>
            <a:endParaRPr lang="nl-BE"/>
          </a:p>
        </p:txBody>
      </p:sp>
    </p:spTree>
    <p:extLst>
      <p:ext uri="{BB962C8B-B14F-4D97-AF65-F5344CB8AC3E}">
        <p14:creationId xmlns:p14="http://schemas.microsoft.com/office/powerpoint/2010/main" val="2328147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Dus vandaag ook centraal</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39</a:t>
            </a:fld>
            <a:endParaRPr lang="nl-BE"/>
          </a:p>
        </p:txBody>
      </p:sp>
    </p:spTree>
    <p:extLst>
      <p:ext uri="{BB962C8B-B14F-4D97-AF65-F5344CB8AC3E}">
        <p14:creationId xmlns:p14="http://schemas.microsoft.com/office/powerpoint/2010/main" val="853308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Opleidingen over coaching extra in de kijker! </a:t>
            </a:r>
          </a:p>
          <a:p>
            <a:r>
              <a:rPr lang="nl-BE"/>
              <a:t>Coaching, ook een belangrijk luik binnen modern werkplekleren en het werken naar een leercultuur!</a:t>
            </a:r>
          </a:p>
          <a:p>
            <a:endParaRPr lang="nl-BE"/>
          </a:p>
          <a:p>
            <a:r>
              <a:rPr lang="nl-BE"/>
              <a:t>2 doelgroepen opsplitsen</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7</a:t>
            </a:fld>
            <a:endParaRPr lang="nl-BE"/>
          </a:p>
        </p:txBody>
      </p:sp>
    </p:spTree>
    <p:extLst>
      <p:ext uri="{BB962C8B-B14F-4D97-AF65-F5344CB8AC3E}">
        <p14:creationId xmlns:p14="http://schemas.microsoft.com/office/powerpoint/2010/main" val="347238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Waarom AMC &amp; connectie EB</a:t>
            </a:r>
          </a:p>
          <a:p>
            <a:pPr marL="171450" indent="-171450">
              <a:buFontTx/>
              <a:buChar char="-"/>
            </a:pPr>
            <a:r>
              <a:rPr lang="nl-BE"/>
              <a:t>Onze dienstverlening</a:t>
            </a:r>
          </a:p>
          <a:p>
            <a:pPr marL="171450" indent="-171450">
              <a:buFontTx/>
              <a:buChar char="-"/>
            </a:pPr>
            <a:r>
              <a:rPr lang="nl-BE"/>
              <a:t>Overzicht optimalisaties &amp; piloten </a:t>
            </a:r>
          </a:p>
          <a:p>
            <a:endParaRPr lang="nl-BE"/>
          </a:p>
          <a:p>
            <a:endParaRPr lang="nl-BE"/>
          </a:p>
          <a:p>
            <a:r>
              <a:rPr lang="nl-BE"/>
              <a:t>We willen met onze dienstverlening rond arbeidsmarktcommunicatie bijdragen aan het benaderen en vinden van profielen. Ik ga laten zien hoe wij naar dit topic kijken en hoe dat voor ons onlosmakelijk samenhangt met </a:t>
            </a:r>
            <a:r>
              <a:rPr lang="nl-BE" err="1"/>
              <a:t>employer</a:t>
            </a:r>
            <a:r>
              <a:rPr lang="nl-BE"/>
              <a:t> branding. Ik zal afsluiten met een overzicht van nieuwe optimalisaties &amp; piloten die jullie binnenkort kunnen verwachten.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40</a:t>
            </a:fld>
            <a:endParaRPr lang="nl-BE"/>
          </a:p>
        </p:txBody>
      </p:sp>
    </p:spTree>
    <p:extLst>
      <p:ext uri="{BB962C8B-B14F-4D97-AF65-F5344CB8AC3E}">
        <p14:creationId xmlns:p14="http://schemas.microsoft.com/office/powerpoint/2010/main" val="3083571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Arbeidsmarktkrapte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Belang AMC stijgt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Jullie niet onbekend is de war </a:t>
            </a:r>
            <a:r>
              <a:rPr lang="nl-BE" err="1"/>
              <a:t>for</a:t>
            </a:r>
            <a:r>
              <a:rPr lang="nl-BE"/>
              <a:t> talent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Misschien voel je het ook als je op zoek gaat naar profielen voor jouw entiteit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Er is meer concurrentie op de arbeidsmarkt wat ervoor zorgt dat er minder kandidaten zijn of vacatures minder gemakkelijk worden ingevuld. </a:t>
            </a:r>
          </a:p>
          <a:p>
            <a:pPr marL="0" indent="0">
              <a:buFontTx/>
              <a:buNone/>
            </a:pPr>
            <a:endParaRPr lang="nl-BE"/>
          </a:p>
          <a:p>
            <a:pPr marL="0" indent="0">
              <a:buFontTx/>
              <a:buNone/>
            </a:pPr>
            <a:r>
              <a:rPr lang="nl-BE"/>
              <a:t>[Ter achtergrond volgen nog de cijfers van Michiel. Meer voor eigen achtergrond indien er vragen komen – ga ik niet tonen – input verwacht op 22/3]</a:t>
            </a:r>
          </a:p>
          <a:p>
            <a:pPr marL="0" indent="0">
              <a:buFontTx/>
              <a:buNone/>
            </a:pPr>
            <a:r>
              <a:rPr lang="nl-BE"/>
              <a:t>[graag nog aanvullen met analyse Michiel indien haalbaar] </a:t>
            </a:r>
          </a:p>
          <a:p>
            <a:pPr marL="0" indent="0">
              <a:buFontTx/>
              <a:buNone/>
            </a:pPr>
            <a:r>
              <a:rPr lang="nl-BE"/>
              <a:t>[Dienstvergadering? Jonas liet het al weten – gemiddeld 9,5 kandidaten </a:t>
            </a:r>
            <a:r>
              <a:rPr lang="nl-BE" err="1"/>
              <a:t>ipv</a:t>
            </a:r>
            <a:r>
              <a:rPr lang="nl-BE"/>
              <a:t> 11.]</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41</a:t>
            </a:fld>
            <a:endParaRPr lang="nl-BE"/>
          </a:p>
        </p:txBody>
      </p:sp>
    </p:spTree>
    <p:extLst>
      <p:ext uri="{BB962C8B-B14F-4D97-AF65-F5344CB8AC3E}">
        <p14:creationId xmlns:p14="http://schemas.microsoft.com/office/powerpoint/2010/main" val="3878190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Kandidaat centraal</a:t>
            </a:r>
          </a:p>
          <a:p>
            <a:pPr marL="171450" indent="-171450">
              <a:buFontTx/>
              <a:buChar char="-"/>
            </a:pPr>
            <a:r>
              <a:rPr lang="nl-BE"/>
              <a:t>Kandidaat aan het stuur</a:t>
            </a:r>
          </a:p>
          <a:p>
            <a:pPr marL="171450" indent="-171450">
              <a:buFontTx/>
              <a:buChar char="-"/>
            </a:pPr>
            <a:r>
              <a:rPr lang="nl-BE"/>
              <a:t>Hoe zetten wij vanuit AgO in op AMC</a:t>
            </a:r>
          </a:p>
          <a:p>
            <a:pPr marL="171450" indent="-171450">
              <a:buFontTx/>
              <a:buChar char="-"/>
            </a:pPr>
            <a:r>
              <a:rPr lang="nl-BE"/>
              <a:t>Welke principes &gt; hoe in </a:t>
            </a:r>
            <a:r>
              <a:rPr lang="nl-BE" err="1"/>
              <a:t>prakijk</a:t>
            </a:r>
            <a:endParaRPr lang="nl-BE"/>
          </a:p>
          <a:p>
            <a:endParaRPr lang="nl-BE"/>
          </a:p>
          <a:p>
            <a:endParaRPr lang="nl-BE"/>
          </a:p>
          <a:p>
            <a:r>
              <a:rPr lang="nl-BE"/>
              <a:t>Hierdoor komt de kandidaat veel meer centraal te staan op de arbeidsmarkt. De kandidaat zit aan het stuur.</a:t>
            </a:r>
          </a:p>
          <a:p>
            <a:endParaRPr lang="nl-BE"/>
          </a:p>
          <a:p>
            <a:r>
              <a:rPr lang="nl-BE"/>
              <a:t>Als organisatie moet je dan ook actief inzetten op </a:t>
            </a:r>
            <a:r>
              <a:rPr lang="nl-BE" err="1"/>
              <a:t>employer</a:t>
            </a:r>
            <a:r>
              <a:rPr lang="nl-BE"/>
              <a:t> branding &amp; arbeidsmarktcommunicatie. Hoe we dat vanuit AgO doen, ga ik hier na vertellen: welke principes zijn onze leidraad en hoe brengen we dat in de praktijk.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42</a:t>
            </a:fld>
            <a:endParaRPr lang="nl-BE"/>
          </a:p>
        </p:txBody>
      </p:sp>
    </p:spTree>
    <p:extLst>
      <p:ext uri="{BB962C8B-B14F-4D97-AF65-F5344CB8AC3E}">
        <p14:creationId xmlns:p14="http://schemas.microsoft.com/office/powerpoint/2010/main" val="1131641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Drie belangrijke etappes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43</a:t>
            </a:fld>
            <a:endParaRPr lang="nl-BE"/>
          </a:p>
        </p:txBody>
      </p:sp>
    </p:spTree>
    <p:extLst>
      <p:ext uri="{BB962C8B-B14F-4D97-AF65-F5344CB8AC3E}">
        <p14:creationId xmlns:p14="http://schemas.microsoft.com/office/powerpoint/2010/main" val="891990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Kandidaat meerdere raakpunten met werkgevers.</a:t>
            </a:r>
          </a:p>
          <a:p>
            <a:pPr marL="171450" indent="-171450">
              <a:buFontTx/>
              <a:buChar char="-"/>
            </a:pPr>
            <a:r>
              <a:rPr lang="nl-BE"/>
              <a:t>Voorwaarde: gekend zijn als organisatie = bewustzijn organisatie &gt; welke jobs/troeven/waarden</a:t>
            </a:r>
            <a:endParaRPr lang="nl-BE">
              <a:cs typeface="Calibri"/>
            </a:endParaRPr>
          </a:p>
          <a:p>
            <a:pPr marL="171450" indent="-171450">
              <a:buFontTx/>
              <a:buChar char="-"/>
            </a:pPr>
            <a:r>
              <a:rPr lang="nl-BE"/>
              <a:t>Vervolgens de werkgever overwegen</a:t>
            </a:r>
            <a:endParaRPr lang="nl-BE">
              <a:cs typeface="Calibri"/>
            </a:endParaRPr>
          </a:p>
          <a:p>
            <a:pPr marL="171450" indent="-171450">
              <a:buFontTx/>
              <a:buChar char="-"/>
            </a:pPr>
            <a:r>
              <a:rPr lang="nl-BE"/>
              <a:t>En dan interesse: surfen/volgen/liken/ .. </a:t>
            </a:r>
          </a:p>
          <a:p>
            <a:pPr marL="171450" indent="-171450">
              <a:buFontTx/>
              <a:buChar char="-"/>
            </a:pPr>
            <a:r>
              <a:rPr lang="nl-BE"/>
              <a:t>Kandidaten door deze trechter tot ze effectief solliciteren &amp; in dienst gaan.</a:t>
            </a:r>
            <a:endParaRPr lang="nl-BE">
              <a:cs typeface="Calibri"/>
            </a:endParaRPr>
          </a:p>
          <a:p>
            <a:pPr marL="171450" indent="-171450">
              <a:buFontTx/>
              <a:buChar char="-"/>
            </a:pPr>
            <a:r>
              <a:rPr lang="nl-BE"/>
              <a:t>Kneedwerk eerste drie fases = vele raakpunten = </a:t>
            </a:r>
            <a:r>
              <a:rPr lang="nl-BE" err="1"/>
              <a:t>employer</a:t>
            </a:r>
            <a:r>
              <a:rPr lang="nl-BE"/>
              <a:t> branding</a:t>
            </a:r>
            <a:endParaRPr lang="nl-BE">
              <a:cs typeface="Calibri"/>
            </a:endParaRPr>
          </a:p>
          <a:p>
            <a:pPr marL="628650" lvl="1" indent="-171450">
              <a:buFontTx/>
              <a:buChar char="-"/>
            </a:pPr>
            <a:r>
              <a:rPr lang="nl-BE"/>
              <a:t>Afgelopen periode: intern onderzoek onder collega’s + extern onderzoek. </a:t>
            </a:r>
            <a:endParaRPr lang="nl-BE">
              <a:cs typeface="Calibri"/>
            </a:endParaRPr>
          </a:p>
          <a:p>
            <a:pPr marL="628650" lvl="1" indent="-171450">
              <a:buFontTx/>
              <a:buChar char="-"/>
            </a:pPr>
            <a:r>
              <a:rPr lang="nl-BE"/>
              <a:t>Doorvertaling naar werkgeversverhaal met doelgroepgerichte communicatiestrategie. </a:t>
            </a:r>
            <a:endParaRPr lang="nl-BE">
              <a:cs typeface="Calibri"/>
            </a:endParaRPr>
          </a:p>
          <a:p>
            <a:pPr marL="628650" lvl="1" indent="-171450">
              <a:buFontTx/>
              <a:buChar char="-"/>
            </a:pPr>
            <a:r>
              <a:rPr lang="nl-BE"/>
              <a:t>Kennisdeling via HR BP netwerk</a:t>
            </a:r>
            <a:endParaRPr lang="nl-BE">
              <a:cs typeface="Calibri"/>
            </a:endParaRPr>
          </a:p>
          <a:p>
            <a:pPr marL="628650" lvl="1" indent="-171450">
              <a:buFontTx/>
              <a:buChar char="-"/>
            </a:pPr>
            <a:r>
              <a:rPr lang="nl-BE"/>
              <a:t>Daarnaast momenteel al VO op de kaart via storytelling op onze LinkedIn &amp; gerichte acties</a:t>
            </a:r>
            <a:endParaRPr lang="nl-BE">
              <a:cs typeface="Calibri"/>
            </a:endParaRPr>
          </a:p>
          <a:p>
            <a:pPr marL="628650" lvl="1" indent="-171450">
              <a:buFontTx/>
              <a:buChar char="-"/>
            </a:pPr>
            <a:endParaRPr lang="nl-BE"/>
          </a:p>
          <a:p>
            <a:pPr marL="628650" lvl="1" indent="-171450">
              <a:buFontTx/>
              <a:buChar char="-"/>
            </a:pPr>
            <a:endParaRPr lang="nl-BE"/>
          </a:p>
          <a:p>
            <a:pPr marL="0" indent="0">
              <a:buFontTx/>
              <a:buNone/>
            </a:pPr>
            <a:endParaRPr lang="nl-BE"/>
          </a:p>
          <a:p>
            <a:endParaRPr lang="nl-BE"/>
          </a:p>
          <a:p>
            <a:endParaRPr lang="nl-BE"/>
          </a:p>
          <a:p>
            <a:r>
              <a:rPr lang="nl-BE"/>
              <a:t>Een belangrijke voorwaarde om mensen te laten solliciteren voor een functie is </a:t>
            </a:r>
            <a:r>
              <a:rPr lang="nl-BE" b="1"/>
              <a:t>gekend zijn als organisatie</a:t>
            </a:r>
            <a:r>
              <a:rPr lang="nl-BE"/>
              <a:t>. </a:t>
            </a:r>
            <a:endParaRPr lang="nl-BE">
              <a:cs typeface="Calibri"/>
            </a:endParaRPr>
          </a:p>
          <a:p>
            <a:endParaRPr lang="nl-BE"/>
          </a:p>
          <a:p>
            <a:r>
              <a:rPr lang="nl-BE"/>
              <a:t>Dat start in eerste instantie met </a:t>
            </a:r>
            <a:r>
              <a:rPr lang="nl-BE" b="1"/>
              <a:t>bewustzijn</a:t>
            </a:r>
            <a:r>
              <a:rPr lang="nl-BE"/>
              <a:t>: weten dat de organisatie bestaat. En weten waar die voor staat; welke jobs die aanbiedt, welke troeven die heeft, …</a:t>
            </a:r>
            <a:endParaRPr lang="nl-BE">
              <a:cs typeface="Calibri"/>
            </a:endParaRPr>
          </a:p>
          <a:p>
            <a:endParaRPr lang="nl-BE"/>
          </a:p>
          <a:p>
            <a:r>
              <a:rPr lang="nl-BE"/>
              <a:t>Dat zorgt er voor of een kandidaat de Vlaamse overheid al dan niet als werkgever </a:t>
            </a:r>
            <a:r>
              <a:rPr lang="nl-BE" b="1"/>
              <a:t>overweegt</a:t>
            </a:r>
            <a:r>
              <a:rPr lang="nl-BE"/>
              <a:t>. En vervolgens </a:t>
            </a:r>
            <a:r>
              <a:rPr lang="nl-BE" b="1"/>
              <a:t>interesse</a:t>
            </a:r>
            <a:r>
              <a:rPr lang="nl-BE"/>
              <a:t> gaat vertonen: surfen naar de website op zoek naar extra informatie, </a:t>
            </a:r>
            <a:r>
              <a:rPr lang="nl-BE" err="1"/>
              <a:t>Linkedin</a:t>
            </a:r>
            <a:r>
              <a:rPr lang="nl-BE"/>
              <a:t> pagina volgen, …</a:t>
            </a:r>
            <a:endParaRPr lang="nl-BE">
              <a:cs typeface="Calibri"/>
            </a:endParaRPr>
          </a:p>
          <a:p>
            <a:endParaRPr lang="nl-BE"/>
          </a:p>
          <a:p>
            <a:r>
              <a:rPr lang="nl-BE"/>
              <a:t>Dit kneedwerk doe je eerst, maar vervolgens ook tijdens en zelfs continu naast je vacaturecampagnes voor concrete functies – die vervolgens meer succes zullen hebben. Je stuurt mensen als het ware door een trechter van verschillende stapjes, tot ze effectief overgaan tot </a:t>
            </a:r>
            <a:r>
              <a:rPr lang="nl-BE" b="1"/>
              <a:t>solliciteren</a:t>
            </a:r>
            <a:r>
              <a:rPr lang="nl-BE" b="0"/>
              <a:t> en in dienst komen. Die verschillende raakpunten die een kandidaat heeft met jou als werkgever zijn heel belangrijk.</a:t>
            </a:r>
            <a:r>
              <a:rPr lang="nl-BE"/>
              <a:t> </a:t>
            </a:r>
            <a:endParaRPr lang="nl-BE">
              <a:cs typeface="Calibri"/>
            </a:endParaRPr>
          </a:p>
          <a:p>
            <a:endParaRPr lang="nl-BE"/>
          </a:p>
          <a:p>
            <a:r>
              <a:rPr lang="nl-BE"/>
              <a:t>Dat kneedwerk proberen wij te doen via </a:t>
            </a:r>
            <a:r>
              <a:rPr lang="nl-BE" b="1" err="1"/>
              <a:t>employer</a:t>
            </a:r>
            <a:r>
              <a:rPr lang="nl-BE" b="1"/>
              <a:t> branding</a:t>
            </a:r>
            <a:r>
              <a:rPr lang="nl-BE"/>
              <a:t>. De afgelopen periode zetten we uitvoerig in op intern en extern onderzoek om te weten wat het imago van de Vlaamse overheid als werkgever is, hoe dat rijmt met wat kandidaten zoeken en wat onze troeven en verbeterpunten zijn. Over het intern onderzoek werd al teruggekoppeld op een eerder HRBP netwerk, over het extern onderzoek wordt nog via een later HR BP netwerk teruggekoppeld.</a:t>
            </a:r>
            <a:endParaRPr lang="nl-BE">
              <a:cs typeface="Calibri"/>
            </a:endParaRPr>
          </a:p>
          <a:p>
            <a:endParaRPr lang="nl-BE"/>
          </a:p>
          <a:p>
            <a:pPr>
              <a:defRPr/>
            </a:pPr>
            <a:r>
              <a:rPr lang="nl-BE"/>
              <a:t>Tegelijkertijd hebben we ondertussen ook de Vlaamse overheid doorlopend op de kaart gezet via gerichte acties/campagnes en permanente storytelling op onze LinkedIn pagina. </a:t>
            </a:r>
            <a:endParaRPr lang="nl-B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(Het onderzoek wordt </a:t>
            </a:r>
            <a:r>
              <a:rPr lang="nl-BE" err="1"/>
              <a:t>doorvertaald</a:t>
            </a:r>
            <a:r>
              <a:rPr lang="nl-BE"/>
              <a:t> naar een werkgeversverhaal en een bijhorende communicatiestrategie. Daarbij zal doelgroepgericht communiceren leidend zijn zodat mensen zich gericht en persoonlijk aangesproken voelen en verder de trechter in kunnen gaan om uiteindelijk te solliciteren. In tussentijd zijn we al aan de slag met enkele </a:t>
            </a:r>
            <a:r>
              <a:rPr lang="nl-BE" err="1"/>
              <a:t>quick</a:t>
            </a:r>
            <a:r>
              <a:rPr lang="nl-BE"/>
              <a:t> </a:t>
            </a:r>
            <a:r>
              <a:rPr lang="nl-BE" err="1"/>
              <a:t>wins</a:t>
            </a:r>
            <a:r>
              <a:rPr lang="nl-BE"/>
              <a:t> die voortvloeien uit onze </a:t>
            </a:r>
            <a:r>
              <a:rPr lang="nl-BE" err="1"/>
              <a:t>learnings</a:t>
            </a:r>
            <a:r>
              <a:rPr lang="nl-BE"/>
              <a:t>.)</a:t>
            </a:r>
            <a:endParaRPr lang="nl-B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44</a:t>
            </a:fld>
            <a:endParaRPr lang="nl-BE"/>
          </a:p>
        </p:txBody>
      </p:sp>
    </p:spTree>
    <p:extLst>
      <p:ext uri="{BB962C8B-B14F-4D97-AF65-F5344CB8AC3E}">
        <p14:creationId xmlns:p14="http://schemas.microsoft.com/office/powerpoint/2010/main" val="3444486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Daarnaast andere belangrijke factoren</a:t>
            </a:r>
          </a:p>
          <a:p>
            <a:pPr marL="171450" indent="-171450">
              <a:buFontTx/>
              <a:buChar char="-"/>
            </a:pPr>
            <a:r>
              <a:rPr lang="nl-BE"/>
              <a:t>Profiel realistisch? Witte raaf? Brede doelgroep?</a:t>
            </a:r>
          </a:p>
          <a:p>
            <a:pPr marL="171450" indent="-171450">
              <a:buFontTx/>
              <a:buChar char="-"/>
            </a:pPr>
            <a:r>
              <a:rPr lang="nl-BE"/>
              <a:t>Toffe uitdagende job? </a:t>
            </a:r>
          </a:p>
          <a:p>
            <a:pPr marL="171450" indent="-171450">
              <a:buFontTx/>
              <a:buChar char="-"/>
            </a:pPr>
            <a:r>
              <a:rPr lang="nl-BE"/>
              <a:t>Welk selectieprocedure?</a:t>
            </a:r>
          </a:p>
          <a:p>
            <a:pPr marL="171450" indent="-171450">
              <a:buFontTx/>
              <a:buChar char="-"/>
            </a:pPr>
            <a:r>
              <a:rPr lang="nl-BE"/>
              <a:t>Intake = belangrijk moment om vacature scherp te stellen</a:t>
            </a:r>
          </a:p>
          <a:p>
            <a:endParaRPr lang="nl-BE"/>
          </a:p>
          <a:p>
            <a:endParaRPr lang="nl-BE"/>
          </a:p>
          <a:p>
            <a:r>
              <a:rPr lang="nl-BE"/>
              <a:t>Om vacatures nu succesvol in de markt te zetten, heb je niet alleen die basis nodig (</a:t>
            </a:r>
            <a:r>
              <a:rPr lang="nl-BE" err="1"/>
              <a:t>employer</a:t>
            </a:r>
            <a:r>
              <a:rPr lang="nl-BE"/>
              <a:t> branding), maar kan je best ook rekening houden met andere factoren. De inhoud van de job/ de vereisten bijvoorbeeld en of je in de markt het gewenste profiel überhaupt kan vinden.</a:t>
            </a:r>
          </a:p>
          <a:p>
            <a:endParaRPr lang="nl-BE"/>
          </a:p>
          <a:p>
            <a:pPr marL="171450" indent="-171450">
              <a:buFont typeface="Arial" panose="020B0604020202020204" pitchFamily="34" charset="0"/>
              <a:buChar char="•"/>
            </a:pPr>
            <a:r>
              <a:rPr lang="nl-BE"/>
              <a:t>Is het profiel dat je zoekt realistisch? Zoek je een witte raaf of mik je op een bredere doelgroep? Zijn de vereisten realistisch? </a:t>
            </a:r>
          </a:p>
          <a:p>
            <a:endParaRPr lang="nl-BE"/>
          </a:p>
          <a:p>
            <a:pPr marL="171450" indent="-171450">
              <a:buFont typeface="Arial" panose="020B0604020202020204" pitchFamily="34" charset="0"/>
              <a:buChar char="•"/>
            </a:pPr>
            <a:r>
              <a:rPr lang="nl-BE"/>
              <a:t>Is het een toffe uitdagende job die je aanbiedt? En komen deze uitdagingen overeen met het gezochte profiel? VB: een zwaar leidinggevend profiel misschien minder passend bij starters. </a:t>
            </a:r>
          </a:p>
          <a:p>
            <a:pPr marL="171450" indent="-171450">
              <a:buFont typeface="Arial" panose="020B0604020202020204" pitchFamily="34" charset="0"/>
              <a:buChar char="•"/>
            </a:pPr>
            <a:endParaRPr lang="nl-BE"/>
          </a:p>
          <a:p>
            <a:pPr marL="171450" indent="-171450">
              <a:buFont typeface="Arial" panose="020B0604020202020204" pitchFamily="34" charset="0"/>
              <a:buChar char="•"/>
            </a:pPr>
            <a:r>
              <a:rPr lang="nl-BE"/>
              <a:t>Welke selectieprocedure moet een kandidaat doorlopen? Is elke stap noodzakelijk? </a:t>
            </a:r>
          </a:p>
          <a:p>
            <a:endParaRPr lang="nl-BE"/>
          </a:p>
          <a:p>
            <a:r>
              <a:rPr lang="nl-BE"/>
              <a:t>De inhoud van de vacature wordt telkens besproken tijdens de intake. Dit is dus een belangrijk startpunt om de vacature inhoudelijk scherp te stellen.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45</a:t>
            </a:fld>
            <a:endParaRPr lang="nl-BE"/>
          </a:p>
        </p:txBody>
      </p:sp>
    </p:spTree>
    <p:extLst>
      <p:ext uri="{BB962C8B-B14F-4D97-AF65-F5344CB8AC3E}">
        <p14:creationId xmlns:p14="http://schemas.microsoft.com/office/powerpoint/2010/main" val="700439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highlight>
                  <a:srgbClr val="FFFF00"/>
                </a:highlight>
              </a:rPr>
              <a:t>Naast raakpunten &amp; inhoud van de vacature </a:t>
            </a:r>
            <a:r>
              <a:rPr lang="nl-BE" b="1">
                <a:highlight>
                  <a:srgbClr val="FFFF00"/>
                </a:highlight>
              </a:rPr>
              <a:t>kan de vacaturecampagne </a:t>
            </a:r>
            <a:r>
              <a:rPr lang="nl-BE" b="0">
                <a:highlight>
                  <a:srgbClr val="FFFF00"/>
                </a:highlight>
              </a:rPr>
              <a:t>invloed hebben</a:t>
            </a:r>
          </a:p>
          <a:p>
            <a:pPr marL="171450" indent="-171450">
              <a:buFontTx/>
              <a:buChar char="-"/>
            </a:pPr>
            <a:r>
              <a:rPr lang="nl-BE" b="0">
                <a:highlight>
                  <a:srgbClr val="FFFF00"/>
                </a:highlight>
              </a:rPr>
              <a:t>1. zichtbaarheid campagne door: wie is de doelgroep + afgestemde mediamix</a:t>
            </a:r>
          </a:p>
          <a:p>
            <a:pPr marL="171450" indent="-171450">
              <a:buFontTx/>
              <a:buChar char="-"/>
            </a:pPr>
            <a:r>
              <a:rPr lang="nl-BE" b="0">
                <a:highlight>
                  <a:srgbClr val="FFFF00"/>
                </a:highlight>
              </a:rPr>
              <a:t>2. gelezen/bekeken worden : goede campagne (straks enkele tips) = kruisbestuiving met EB</a:t>
            </a:r>
          </a:p>
          <a:p>
            <a:pPr marL="171450" indent="-171450">
              <a:buFontTx/>
              <a:buChar char="-"/>
            </a:pPr>
            <a:r>
              <a:rPr lang="nl-BE" b="0">
                <a:highlight>
                  <a:srgbClr val="FFFF00"/>
                </a:highlight>
              </a:rPr>
              <a:t>3. Klikken naar werken voor Vlaanderen </a:t>
            </a:r>
          </a:p>
          <a:p>
            <a:pPr marL="171450" indent="-171450">
              <a:buFontTx/>
              <a:buChar char="-"/>
            </a:pPr>
            <a:r>
              <a:rPr lang="nl-BE" b="0">
                <a:highlight>
                  <a:srgbClr val="FFFF00"/>
                </a:highlight>
              </a:rPr>
              <a:t>4. Op werken voor Vlaanderen overtuigen om meer te lezen: belang vacaturetekst helder &amp; authentiek &amp; aangepast aan doelgroep</a:t>
            </a:r>
          </a:p>
          <a:p>
            <a:pPr marL="171450" indent="-171450">
              <a:buFontTx/>
              <a:buChar char="-"/>
            </a:pPr>
            <a:r>
              <a:rPr lang="nl-BE" b="0">
                <a:highlight>
                  <a:srgbClr val="FFFF00"/>
                </a:highlight>
              </a:rPr>
              <a:t>5. Hele reis tot hier: overtuigen om te solliciteren</a:t>
            </a:r>
            <a:endParaRPr lang="nl-BE">
              <a:highlight>
                <a:srgbClr val="FFFF00"/>
              </a:highlight>
            </a:endParaRPr>
          </a:p>
          <a:p>
            <a:endParaRPr lang="nl-BE">
              <a:highlight>
                <a:srgbClr val="FFFF00"/>
              </a:highlight>
            </a:endParaRPr>
          </a:p>
          <a:p>
            <a:endParaRPr lang="nl-BE">
              <a:highlight>
                <a:srgbClr val="FFFF00"/>
              </a:highlight>
            </a:endParaRPr>
          </a:p>
          <a:p>
            <a:endParaRPr lang="nl-BE">
              <a:highlight>
                <a:srgbClr val="FFFF00"/>
              </a:highlight>
            </a:endParaRPr>
          </a:p>
          <a:p>
            <a:r>
              <a:rPr lang="nl-BE">
                <a:highlight>
                  <a:srgbClr val="FFFF00"/>
                </a:highlight>
              </a:rPr>
              <a:t>Vervolgens is het de vacaturecampagne zelf die invloed </a:t>
            </a:r>
            <a:r>
              <a:rPr lang="nl-BE" b="1">
                <a:highlight>
                  <a:srgbClr val="FFFF00"/>
                </a:highlight>
              </a:rPr>
              <a:t>kan</a:t>
            </a:r>
            <a:r>
              <a:rPr lang="nl-BE">
                <a:highlight>
                  <a:srgbClr val="FFFF00"/>
                </a:highlight>
              </a:rPr>
              <a:t> hebben op de toestroom van juiste profielen.</a:t>
            </a:r>
          </a:p>
          <a:p>
            <a:endParaRPr lang="nl-BE">
              <a:highlight>
                <a:srgbClr val="FFFF00"/>
              </a:highlight>
            </a:endParaRPr>
          </a:p>
          <a:p>
            <a:r>
              <a:rPr lang="nl-BE">
                <a:highlight>
                  <a:srgbClr val="FFFF00"/>
                </a:highlight>
              </a:rPr>
              <a:t>Ook binnen de vacaturecampagne leggen de potentiële een weg af waarin we hen op verschillende momenten moeten </a:t>
            </a:r>
            <a:r>
              <a:rPr lang="nl-BE" b="1">
                <a:highlight>
                  <a:srgbClr val="FFFF00"/>
                </a:highlight>
              </a:rPr>
              <a:t>overtuigen</a:t>
            </a:r>
            <a:r>
              <a:rPr lang="nl-BE">
                <a:highlight>
                  <a:srgbClr val="FFFF00"/>
                </a:highlight>
              </a:rPr>
              <a:t> om verder te lezen/klikken. Met als uiteindelijk doel hen te laten solliciteren. </a:t>
            </a:r>
          </a:p>
          <a:p>
            <a:endParaRPr lang="nl-BE">
              <a:highlight>
                <a:srgbClr val="FFFF00"/>
              </a:highlight>
            </a:endParaRPr>
          </a:p>
          <a:p>
            <a:pPr marL="171450" indent="-171450">
              <a:buFont typeface="Arial" panose="020B0604020202020204" pitchFamily="34" charset="0"/>
              <a:buChar char="•"/>
            </a:pPr>
            <a:r>
              <a:rPr lang="nl-BE">
                <a:highlight>
                  <a:srgbClr val="FFFF00"/>
                </a:highlight>
              </a:rPr>
              <a:t>De eerste stap is de zichtbaarheid van de vacature: bepalen wie de </a:t>
            </a:r>
            <a:r>
              <a:rPr lang="nl-BE" b="1">
                <a:highlight>
                  <a:srgbClr val="FFFF00"/>
                </a:highlight>
              </a:rPr>
              <a:t>doelgroep</a:t>
            </a:r>
            <a:r>
              <a:rPr lang="nl-BE">
                <a:highlight>
                  <a:srgbClr val="FFFF00"/>
                </a:highlight>
              </a:rPr>
              <a:t> is + daarop je </a:t>
            </a:r>
            <a:r>
              <a:rPr lang="nl-BE" b="1">
                <a:highlight>
                  <a:srgbClr val="FFFF00"/>
                </a:highlight>
              </a:rPr>
              <a:t>mediamix</a:t>
            </a:r>
            <a:r>
              <a:rPr lang="nl-BE">
                <a:highlight>
                  <a:srgbClr val="FFFF00"/>
                </a:highlight>
              </a:rPr>
              <a:t> afstemmen &amp; het gebruik van een duidelijke </a:t>
            </a:r>
            <a:r>
              <a:rPr lang="nl-BE" b="1">
                <a:highlight>
                  <a:srgbClr val="FFFF00"/>
                </a:highlight>
              </a:rPr>
              <a:t>functietitel</a:t>
            </a:r>
            <a:r>
              <a:rPr lang="nl-BE">
                <a:highlight>
                  <a:srgbClr val="FFFF00"/>
                </a:highlight>
              </a:rPr>
              <a:t>. Samen zorgt dit ervoor dat je campagne gezien wordt. </a:t>
            </a:r>
          </a:p>
          <a:p>
            <a:pPr marL="171450" indent="-171450">
              <a:buFont typeface="Arial" panose="020B0604020202020204" pitchFamily="34" charset="0"/>
              <a:buChar char="•"/>
            </a:pPr>
            <a:r>
              <a:rPr lang="nl-BE">
                <a:highlight>
                  <a:srgbClr val="FFFF00"/>
                </a:highlight>
              </a:rPr>
              <a:t>Nadien willen we dat de campagne ook bekeken/gelezen wordt.</a:t>
            </a:r>
          </a:p>
          <a:p>
            <a:pPr marL="628650" lvl="1" indent="-171450">
              <a:buFont typeface="Arial" panose="020B0604020202020204" pitchFamily="34" charset="0"/>
              <a:buChar char="•"/>
            </a:pPr>
            <a:r>
              <a:rPr lang="nl-BE">
                <a:highlight>
                  <a:srgbClr val="FFFF00"/>
                </a:highlight>
              </a:rPr>
              <a:t>Dit wordt versterkt door </a:t>
            </a:r>
            <a:r>
              <a:rPr lang="nl-BE" err="1">
                <a:highlight>
                  <a:srgbClr val="FFFF00"/>
                </a:highlight>
              </a:rPr>
              <a:t>employer</a:t>
            </a:r>
            <a:r>
              <a:rPr lang="nl-BE">
                <a:highlight>
                  <a:srgbClr val="FFFF00"/>
                </a:highlight>
              </a:rPr>
              <a:t> branding: als een kandidaat zich bewust is van de VO als werkgever en jouw organisatie + deze overweegt als potentiële werkgever is de kans groter dat de vacature bekeken/gelezen wordt. </a:t>
            </a:r>
          </a:p>
          <a:p>
            <a:pPr marL="171450" indent="-171450">
              <a:buFont typeface="Arial" panose="020B0604020202020204" pitchFamily="34" charset="0"/>
              <a:buChar char="•"/>
            </a:pPr>
            <a:endParaRPr lang="nl-BE">
              <a:highlight>
                <a:srgbClr val="FFFF00"/>
              </a:highlight>
            </a:endParaRPr>
          </a:p>
          <a:p>
            <a:pPr marL="171450" indent="-171450">
              <a:buFont typeface="Arial" panose="020B0604020202020204" pitchFamily="34" charset="0"/>
              <a:buChar char="•"/>
            </a:pPr>
            <a:r>
              <a:rPr lang="nl-BE">
                <a:highlight>
                  <a:srgbClr val="FFFF00"/>
                </a:highlight>
              </a:rPr>
              <a:t>Deze inhoud van je campagne motiveert de kandidaten om door te klikken naar Werken voor Vlaanderen</a:t>
            </a:r>
          </a:p>
          <a:p>
            <a:pPr marL="171450" indent="-171450">
              <a:buFont typeface="Arial" panose="020B0604020202020204" pitchFamily="34" charset="0"/>
              <a:buChar char="•"/>
            </a:pPr>
            <a:endParaRPr lang="nl-BE">
              <a:highlight>
                <a:srgbClr val="FFFF00"/>
              </a:highlight>
            </a:endParaRPr>
          </a:p>
          <a:p>
            <a:pPr marL="171450" indent="-171450">
              <a:buFont typeface="Arial" panose="020B0604020202020204" pitchFamily="34" charset="0"/>
              <a:buChar char="•"/>
            </a:pPr>
            <a:r>
              <a:rPr lang="nl-BE">
                <a:highlight>
                  <a:srgbClr val="FFFF00"/>
                </a:highlight>
              </a:rPr>
              <a:t>Daar moet je hen weer vastgrijpen en overtuigen om meer te lezen over de job. Een aantrekkelijke vacature in het kort en duidelijke vermelding van gezocht profiel &amp; aanbod kan hierbij helpen.;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highlight>
                  <a:srgbClr val="FFFF00"/>
                </a:highlight>
              </a:rPr>
              <a:t>Je vacaturetekst op WvV moet helder en authentiek zijn en aangepast aan je doelgroep.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a:highlight>
                <a:srgbClr val="FFFF00"/>
              </a:highlight>
            </a:endParaRPr>
          </a:p>
          <a:p>
            <a:pPr marL="171450" indent="-171450">
              <a:buFont typeface="Arial" panose="020B0604020202020204" pitchFamily="34" charset="0"/>
              <a:buChar char="•"/>
            </a:pPr>
            <a:r>
              <a:rPr lang="nl-BE">
                <a:highlight>
                  <a:srgbClr val="FFFF00"/>
                </a:highlight>
              </a:rPr>
              <a:t>Uiteindelijk zal de kandidaat dan misschien wel willen solliciteren. </a:t>
            </a:r>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46</a:t>
            </a:fld>
            <a:endParaRPr lang="nl-BE"/>
          </a:p>
        </p:txBody>
      </p:sp>
    </p:spTree>
    <p:extLst>
      <p:ext uri="{BB962C8B-B14F-4D97-AF65-F5344CB8AC3E}">
        <p14:creationId xmlns:p14="http://schemas.microsoft.com/office/powerpoint/2010/main" val="48601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Enkele algemene adviezen over de inhoud van de campagne.</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47</a:t>
            </a:fld>
            <a:endParaRPr lang="nl-BE"/>
          </a:p>
        </p:txBody>
      </p:sp>
    </p:spTree>
    <p:extLst>
      <p:ext uri="{BB962C8B-B14F-4D97-AF65-F5344CB8AC3E}">
        <p14:creationId xmlns:p14="http://schemas.microsoft.com/office/powerpoint/2010/main" val="1944305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Enkele tips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48</a:t>
            </a:fld>
            <a:endParaRPr lang="nl-BE"/>
          </a:p>
        </p:txBody>
      </p:sp>
    </p:spTree>
    <p:extLst>
      <p:ext uri="{BB962C8B-B14F-4D97-AF65-F5344CB8AC3E}">
        <p14:creationId xmlns:p14="http://schemas.microsoft.com/office/powerpoint/2010/main" val="2671918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Tx/>
              <a:buChar char="-"/>
            </a:pPr>
            <a:r>
              <a:rPr lang="nl-NL" sz="1800">
                <a:effectLst/>
                <a:latin typeface="Segoe UI" panose="020B0502040204020203" pitchFamily="34" charset="0"/>
              </a:rPr>
              <a:t>Via EB &amp; AMC: VO als aantrekkelijke werkgever</a:t>
            </a:r>
          </a:p>
          <a:p>
            <a:pPr marL="285750" indent="-285750">
              <a:buFontTx/>
              <a:buChar char="-"/>
            </a:pPr>
            <a:r>
              <a:rPr lang="nl-NL" sz="1800">
                <a:effectLst/>
                <a:latin typeface="Segoe UI" panose="020B0502040204020203" pitchFamily="34" charset="0"/>
              </a:rPr>
              <a:t>Advies geven en publicaties om de zoektocht naar talent te ondersteunen</a:t>
            </a:r>
          </a:p>
          <a:p>
            <a:pPr marL="285750" indent="-285750">
              <a:buFontTx/>
              <a:buChar char="-"/>
            </a:pPr>
            <a:r>
              <a:rPr lang="nl-NL" sz="1800">
                <a:effectLst/>
                <a:latin typeface="Segoe UI" panose="020B0502040204020203" pitchFamily="34" charset="0"/>
              </a:rPr>
              <a:t>Steeds in een kruisbestuiving. </a:t>
            </a:r>
          </a:p>
          <a:p>
            <a:endParaRPr lang="nl-NL" sz="1800">
              <a:effectLst/>
              <a:latin typeface="Segoe UI" panose="020B0502040204020203" pitchFamily="34" charset="0"/>
            </a:endParaRPr>
          </a:p>
          <a:p>
            <a:endParaRPr lang="nl-NL" sz="1800">
              <a:effectLst/>
              <a:latin typeface="Segoe UI" panose="020B0502040204020203" pitchFamily="34" charset="0"/>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50</a:t>
            </a:fld>
            <a:endParaRPr lang="nl-BE"/>
          </a:p>
        </p:txBody>
      </p:sp>
    </p:spTree>
    <p:extLst>
      <p:ext uri="{BB962C8B-B14F-4D97-AF65-F5344CB8AC3E}">
        <p14:creationId xmlns:p14="http://schemas.microsoft.com/office/powerpoint/2010/main" val="414595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Opleidingen over coaching extra in de kijker! </a:t>
            </a:r>
          </a:p>
          <a:p>
            <a:r>
              <a:rPr lang="nl-BE"/>
              <a:t>Coaching, ook een belangrijk luik binnen modern werkplekleren en het werken naar een leercultuur!</a:t>
            </a:r>
          </a:p>
          <a:p>
            <a:endParaRPr lang="nl-BE"/>
          </a:p>
          <a:p>
            <a:r>
              <a:rPr lang="nl-BE"/>
              <a:t>2 doelgroepen opsplitsen</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8</a:t>
            </a:fld>
            <a:endParaRPr lang="nl-BE"/>
          </a:p>
        </p:txBody>
      </p:sp>
    </p:spTree>
    <p:extLst>
      <p:ext uri="{BB962C8B-B14F-4D97-AF65-F5344CB8AC3E}">
        <p14:creationId xmlns:p14="http://schemas.microsoft.com/office/powerpoint/2010/main" val="3815475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Concreter: An-Sofie werkt rond </a:t>
            </a:r>
            <a:r>
              <a:rPr lang="nl-BE" err="1"/>
              <a:t>employer</a:t>
            </a:r>
            <a:r>
              <a:rPr lang="nl-BE"/>
              <a:t> branding- werkgeversimago VO &amp; strategie en optimalisatie mediakanalen</a:t>
            </a:r>
          </a:p>
          <a:p>
            <a:pPr marL="171450" indent="-171450">
              <a:buFontTx/>
              <a:buChar char="-"/>
            </a:pPr>
            <a:r>
              <a:rPr lang="nl-BE"/>
              <a:t>Ikzelf, Christine, Fahaima &amp; Kristina rond AMC</a:t>
            </a:r>
          </a:p>
          <a:p>
            <a:pPr marL="0" indent="0">
              <a:buFontTx/>
              <a:buNone/>
            </a:pPr>
            <a:endParaRPr lang="nl-BE"/>
          </a:p>
          <a:p>
            <a:pPr marL="0" indent="0">
              <a:buFontTx/>
              <a:buNone/>
            </a:pPr>
            <a:endParaRPr lang="nl-BE"/>
          </a:p>
          <a:p>
            <a:pPr marL="0" indent="0">
              <a:buFontTx/>
              <a:buNone/>
            </a:pPr>
            <a:endParaRPr lang="nl-BE"/>
          </a:p>
          <a:p>
            <a:pPr marL="0" indent="0">
              <a:buFontTx/>
              <a:buNone/>
            </a:pPr>
            <a:r>
              <a:rPr lang="nl-BE"/>
              <a:t>An-Sofie focust als adviseur EB op het werkgeversimago Vlaamse overheid, de bijhorende strategie en uitwerking en de strategie, uitbouw en optimalisatie van de VO-brede werkgeverskanalen</a:t>
            </a:r>
          </a:p>
          <a:p>
            <a:pPr marL="171450" indent="-171450">
              <a:buFontTx/>
              <a:buChar char="-"/>
            </a:pPr>
            <a:r>
              <a:rPr lang="nl-BE"/>
              <a:t>Op vlak van AMC zijn wij verdeeld in twee duo’s:</a:t>
            </a:r>
          </a:p>
          <a:p>
            <a:pPr marL="628650" lvl="1" indent="-171450">
              <a:buFontTx/>
              <a:buChar char="-"/>
            </a:pPr>
            <a:r>
              <a:rPr lang="nl-BE"/>
              <a:t>Ikzelf met collega Kristina: adviesverlening, piloten en optimalisatieprojecten om vacatures bekend te maken in tandem met An-Sofie</a:t>
            </a:r>
          </a:p>
          <a:p>
            <a:pPr marL="628650" lvl="1" indent="-171450">
              <a:buFontTx/>
              <a:buChar char="-"/>
            </a:pPr>
            <a:r>
              <a:rPr lang="nl-BE"/>
              <a:t>Fahaima &amp; Christine: administratieve ondersteuning publicaties + kwaliteitscontrole + evenementen</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51</a:t>
            </a:fld>
            <a:endParaRPr lang="nl-BE"/>
          </a:p>
        </p:txBody>
      </p:sp>
    </p:spTree>
    <p:extLst>
      <p:ext uri="{BB962C8B-B14F-4D97-AF65-F5344CB8AC3E}">
        <p14:creationId xmlns:p14="http://schemas.microsoft.com/office/powerpoint/2010/main" val="3016190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In ons beheer drie publicatiekanalen</a:t>
            </a:r>
          </a:p>
          <a:p>
            <a:pPr marL="171450" indent="-171450">
              <a:buFontTx/>
              <a:buChar char="-"/>
            </a:pPr>
            <a:r>
              <a:rPr lang="nl-BE"/>
              <a:t>Daarnaast dus samenwerking met allerlei externe mediakanalen</a:t>
            </a:r>
          </a:p>
          <a:p>
            <a:endParaRPr lang="nl-BE"/>
          </a:p>
          <a:p>
            <a:endParaRPr lang="nl-BE"/>
          </a:p>
          <a:p>
            <a:r>
              <a:rPr lang="nl-BE"/>
              <a:t>We hebben een aantal publicatiekanalen in ons beheer: </a:t>
            </a:r>
          </a:p>
          <a:p>
            <a:pPr marL="171450" indent="-171450">
              <a:buFontTx/>
              <a:buChar char="-"/>
            </a:pPr>
            <a:r>
              <a:rPr lang="nl-BE"/>
              <a:t>Werken voor Vlaanderen en de bijhorende vacaturenieuwsbrief</a:t>
            </a:r>
          </a:p>
          <a:p>
            <a:pPr marL="171450" indent="-171450">
              <a:buFontTx/>
              <a:buChar char="-"/>
            </a:pPr>
            <a:r>
              <a:rPr lang="nl-BE"/>
              <a:t>LinkedIn Vlaamse overheid waarmee we samenwerken met een externe sociale media partner</a:t>
            </a:r>
          </a:p>
          <a:p>
            <a:pPr marL="171450" indent="-171450">
              <a:buFontTx/>
              <a:buChar char="-"/>
            </a:pPr>
            <a:endParaRPr lang="nl-BE"/>
          </a:p>
          <a:p>
            <a:pPr marL="0" indent="0">
              <a:buFontTx/>
              <a:buNone/>
            </a:pPr>
            <a:r>
              <a:rPr lang="nl-BE"/>
              <a:t>Uiteraard zetten we ook in op externe mediakanalen. </a:t>
            </a:r>
          </a:p>
          <a:p>
            <a:pPr marL="171450" indent="-171450">
              <a:buFontTx/>
              <a:buChar char="-"/>
            </a:pPr>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52</a:t>
            </a:fld>
            <a:endParaRPr lang="nl-BE"/>
          </a:p>
        </p:txBody>
      </p:sp>
    </p:spTree>
    <p:extLst>
      <p:ext uri="{BB962C8B-B14F-4D97-AF65-F5344CB8AC3E}">
        <p14:creationId xmlns:p14="http://schemas.microsoft.com/office/powerpoint/2010/main" val="1940272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Voor jullie werken we achter de schermen</a:t>
            </a:r>
          </a:p>
          <a:p>
            <a:pPr marL="171450" indent="-171450">
              <a:buFontTx/>
              <a:buChar char="-"/>
            </a:pPr>
            <a:r>
              <a:rPr lang="nl-BE"/>
              <a:t>SV kan vooraf aan intake bij ons terecht voor advies &amp; na de intake voor vervolgadvies + operationele ondersteuning</a:t>
            </a:r>
          </a:p>
          <a:p>
            <a:pPr marL="171450" indent="-171450">
              <a:buFontTx/>
              <a:buChar char="-"/>
            </a:pPr>
            <a:r>
              <a:rPr lang="nl-BE"/>
              <a:t>Kennisdeling met SV’s op overlegmomenten en via documenten. </a:t>
            </a:r>
          </a:p>
          <a:p>
            <a:pPr marL="0" indent="0">
              <a:buFontTx/>
              <a:buNone/>
            </a:pPr>
            <a:endParaRPr lang="nl-BE"/>
          </a:p>
          <a:p>
            <a:pPr marL="0" indent="0">
              <a:buFontTx/>
              <a:buNone/>
            </a:pPr>
            <a:endParaRPr lang="nl-BE"/>
          </a:p>
          <a:p>
            <a:pPr marL="0" indent="0">
              <a:buFontTx/>
              <a:buNone/>
            </a:pPr>
            <a:r>
              <a:rPr lang="nl-BE"/>
              <a:t>Voor jullie werken wij dus meestal achter de schermen. Zowel vooraf aan de intake als achteraf kan de selectieverantwoordelijke bij ons terecht voor advies. Na de intake kan de selectieverantwoordelijke bij ons terecht voor operationele ondersteuning van betalende publicatiecampagnes. </a:t>
            </a:r>
          </a:p>
          <a:p>
            <a:pPr marL="0" indent="0">
              <a:buFontTx/>
              <a:buNone/>
            </a:pPr>
            <a:endParaRPr lang="nl-BE"/>
          </a:p>
          <a:p>
            <a:pPr marL="0" indent="0">
              <a:buFontTx/>
              <a:buNone/>
            </a:pPr>
            <a:r>
              <a:rPr lang="nl-BE"/>
              <a:t>Voor de selectieverantwoordelijken werden de documenten rond kanalen/werkwijze recent vernieuwd en zetten we ook in op kennisdeling op vaste overlegmomenten. Dit kan zowel operationeel als inhoudelijk zijn. </a:t>
            </a:r>
          </a:p>
          <a:p>
            <a:pPr marL="0" indent="0">
              <a:buFontTx/>
              <a:buNone/>
            </a:pPr>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53</a:t>
            </a:fld>
            <a:endParaRPr lang="nl-BE"/>
          </a:p>
        </p:txBody>
      </p:sp>
    </p:spTree>
    <p:extLst>
      <p:ext uri="{BB962C8B-B14F-4D97-AF65-F5344CB8AC3E}">
        <p14:creationId xmlns:p14="http://schemas.microsoft.com/office/powerpoint/2010/main" val="3404062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Doel Karamel = werkgeversimago</a:t>
            </a:r>
          </a:p>
          <a:p>
            <a:pPr marL="171450" indent="-171450">
              <a:buFontTx/>
              <a:buChar char="-"/>
            </a:pPr>
            <a:r>
              <a:rPr lang="nl-BE"/>
              <a:t>Platform principe: kandidaat zoekt werkgever</a:t>
            </a:r>
          </a:p>
          <a:p>
            <a:pPr marL="171450" indent="-171450">
              <a:buFontTx/>
              <a:buChar char="-"/>
            </a:pPr>
            <a:r>
              <a:rPr lang="nl-BE"/>
              <a:t>Doel platform = zichtbaarheid VO als werkgever verhogen + tonen welke jobs wij aanbieden</a:t>
            </a:r>
          </a:p>
          <a:p>
            <a:pPr marL="171450" indent="-171450">
              <a:buFontTx/>
              <a:buChar char="-"/>
            </a:pPr>
            <a:r>
              <a:rPr lang="nl-BE"/>
              <a:t>In piloot 5 generieke profielen</a:t>
            </a:r>
          </a:p>
          <a:p>
            <a:pPr marL="171450" indent="-171450">
              <a:buFontTx/>
              <a:buChar char="-"/>
            </a:pPr>
            <a:r>
              <a:rPr lang="nl-BE"/>
              <a:t>Als kandidaat onze pagina en/of deze profielen bekijkt kan de persoon aangeven meer info te willen &gt; Selectiecentrum neemt dan contact op</a:t>
            </a:r>
          </a:p>
          <a:p>
            <a:pPr marL="0" indent="0">
              <a:buFontTx/>
              <a:buNone/>
            </a:pPr>
            <a:endParaRPr lang="nl-BE"/>
          </a:p>
          <a:p>
            <a:endParaRPr lang="nl-BE"/>
          </a:p>
          <a:p>
            <a:endParaRPr lang="nl-BE"/>
          </a:p>
          <a:p>
            <a:r>
              <a:rPr lang="nl-BE"/>
              <a:t>Een nieuw platform is Karamel. Dit platform gaat uit van het principe: kandidaat zoekt werkgever </a:t>
            </a:r>
            <a:r>
              <a:rPr lang="nl-BE" err="1"/>
              <a:t>ipv</a:t>
            </a:r>
            <a:r>
              <a:rPr lang="nl-BE"/>
              <a:t> andersom. Doel van dit kanaal is niet het bekendmaken van individuele vacatures, maar wel onze zichtbaarheid als werkgever verhogen + meer concreet tonen in welke jobs kandidaten binnen de Vlaamse overheid </a:t>
            </a:r>
            <a:r>
              <a:rPr lang="nl-BE" err="1"/>
              <a:t>personn</a:t>
            </a:r>
            <a:r>
              <a:rPr lang="nl-BE"/>
              <a:t> hun carrière kunnen starten of verderzetten. </a:t>
            </a:r>
          </a:p>
          <a:p>
            <a:endParaRPr lang="nl-BE"/>
          </a:p>
          <a:p>
            <a:r>
              <a:rPr lang="nl-BE"/>
              <a:t>In deze piloot proberen wij dit kanaal met vijf generieke profielen van de Vlaamse overheid – als een kandidaat onze pagina bezoekt en de profielen kijkt kan hij/zij aangeven interesse hebben voor meer informatie. Het Selectiecentrum neemt dan contact op.</a:t>
            </a:r>
          </a:p>
          <a:p>
            <a:endParaRPr lang="nl-BE"/>
          </a:p>
          <a:p>
            <a:r>
              <a:rPr lang="nl-BE"/>
              <a:t>Doel: werkgeversimago Vlaamse overheid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55</a:t>
            </a:fld>
            <a:endParaRPr lang="nl-BE"/>
          </a:p>
        </p:txBody>
      </p:sp>
    </p:spTree>
    <p:extLst>
      <p:ext uri="{BB962C8B-B14F-4D97-AF65-F5344CB8AC3E}">
        <p14:creationId xmlns:p14="http://schemas.microsoft.com/office/powerpoint/2010/main" val="546639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 Doel piloot </a:t>
            </a:r>
            <a:r>
              <a:rPr lang="nl-BE" err="1"/>
              <a:t>Uwtekst</a:t>
            </a:r>
            <a:r>
              <a:rPr lang="nl-BE"/>
              <a:t>: zichtbaarheid vacatures vergroten en meer gelezen worden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door: herkenbare veelgebruikte functietitels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Vlotte authentieke tekst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De waarom: we willen de zichtbaarheid van de vacature verbeteren.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	Gevonden worden door: het belang van een goede functietitel</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	Gelezen worden: het belang van een vlotte tekst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De leerpunten die naar boven kwamen in de </a:t>
            </a:r>
            <a:r>
              <a:rPr lang="nl-BE" err="1"/>
              <a:t>employer</a:t>
            </a:r>
            <a:r>
              <a:rPr lang="nl-BE"/>
              <a:t> branding onderzoeken worden hier ook mee genomen.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 uitdagende leerrijke jobs met autonomie) (hybride werken) (teamsfeer) (maatschappelijke meerwaarde als is dat geen uniek punt voor ons)</a:t>
            </a:r>
          </a:p>
          <a:p>
            <a:endParaRPr lang="nl-BE"/>
          </a:p>
          <a:p>
            <a:r>
              <a:rPr lang="nl-BE"/>
              <a:t>In februari zijn we een piloot gestart met </a:t>
            </a:r>
            <a:r>
              <a:rPr lang="nl-BE" err="1"/>
              <a:t>Uwtekst</a:t>
            </a:r>
            <a:r>
              <a:rPr lang="nl-BE"/>
              <a:t>. Deze externe copywriters herschrijven de teksten “vacature in het kort” voor vacatures die uitgevoerd worden door het Selectiecentrum. </a:t>
            </a:r>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56</a:t>
            </a:fld>
            <a:endParaRPr lang="nl-BE"/>
          </a:p>
        </p:txBody>
      </p:sp>
    </p:spTree>
    <p:extLst>
      <p:ext uri="{BB962C8B-B14F-4D97-AF65-F5344CB8AC3E}">
        <p14:creationId xmlns:p14="http://schemas.microsoft.com/office/powerpoint/2010/main" val="1195863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Doel: doelgroepen bereiken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Piloot met deze website: publicatie op hun site + een boost op hun sociale media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Specifiek regionale karakter van een job uitspelen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Werkwijze: via SV of via ons generiek mailadres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Doel: we willen met deze piloot in te zetten op het bereiken van de juiste doelgroep via een mediamix. </a:t>
            </a:r>
          </a:p>
          <a:p>
            <a:endParaRPr lang="nl-BE"/>
          </a:p>
          <a:p>
            <a:r>
              <a:rPr lang="nl-BE"/>
              <a:t>Elk jaar proberen we enkele piloten te doen met mediakanalen.</a:t>
            </a:r>
          </a:p>
          <a:p>
            <a:r>
              <a:rPr lang="nl-BE"/>
              <a:t>Dit jaar hebben we in bulk </a:t>
            </a:r>
            <a:r>
              <a:rPr lang="nl-BE" err="1"/>
              <a:t>credits</a:t>
            </a:r>
            <a:r>
              <a:rPr lang="nl-BE"/>
              <a:t> aangekocht bij regiotalent. Dit maakt dat de prijs voor een publicatie op deze site naar beneden gaat en jullie dus aan een lager budget deze website kunnen inzetten.</a:t>
            </a:r>
          </a:p>
          <a:p>
            <a:endParaRPr lang="nl-BE"/>
          </a:p>
          <a:p>
            <a:r>
              <a:rPr lang="nl-BE"/>
              <a:t>De website zet zich vooral in de markt als vacaturesite waar je vacatures in de eigen regio kan vinden. Bij aankoop van de credit krijgt jouw vacature ook een boost op de sociale media van regiotalent zelf.</a:t>
            </a:r>
          </a:p>
          <a:p>
            <a:endParaRPr lang="nl-BE"/>
          </a:p>
          <a:p>
            <a:r>
              <a:rPr lang="nl-BE"/>
              <a:t>Operationeel: als jouw vacature begeleidt wordt door een selectieverantwoordelijke van het Selectiecentrum kunnen zij dit aanvragen bij team AMC. Voer jij zelf de selectie uit? Geen probleem – je mag de aanvraag doen via ons generiek mailadres. In beide gevallen ontvang je nadien de factuur via interne verrichting. </a:t>
            </a:r>
          </a:p>
          <a:p>
            <a:endParaRPr lang="nl-BE"/>
          </a:p>
          <a:p>
            <a:r>
              <a:rPr lang="nl-BE"/>
              <a:t>Gebruik van deze website kan eventueel in combinatie met één van hun vele andere mogelijkheden (in de kranten/beeldschermen bij bakkers/bannering ..) </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57</a:t>
            </a:fld>
            <a:endParaRPr lang="nl-BE"/>
          </a:p>
        </p:txBody>
      </p:sp>
    </p:spTree>
    <p:extLst>
      <p:ext uri="{BB962C8B-B14F-4D97-AF65-F5344CB8AC3E}">
        <p14:creationId xmlns:p14="http://schemas.microsoft.com/office/powerpoint/2010/main" val="2590337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In tandem met piloot </a:t>
            </a:r>
            <a:r>
              <a:rPr lang="nl-BE" err="1"/>
              <a:t>Uwtekst</a:t>
            </a:r>
            <a:r>
              <a:rPr lang="nl-BE"/>
              <a:t> die de teksten schrijft: webinar voor HR &amp; SV’s</a:t>
            </a:r>
          </a:p>
          <a:p>
            <a:pPr marL="171450" indent="-171450">
              <a:buFontTx/>
              <a:buChar char="-"/>
            </a:pPr>
            <a:r>
              <a:rPr lang="nl-BE"/>
              <a:t>Hele toffe do het zelf- </a:t>
            </a:r>
            <a:r>
              <a:rPr lang="nl-BE" err="1"/>
              <a:t>learning</a:t>
            </a:r>
            <a:endParaRPr lang="nl-BE"/>
          </a:p>
          <a:p>
            <a:pPr marL="171450" indent="-171450">
              <a:buFontTx/>
              <a:buChar char="-"/>
            </a:pPr>
            <a:r>
              <a:rPr lang="nl-BE"/>
              <a:t>Gemaakt met </a:t>
            </a:r>
            <a:r>
              <a:rPr lang="nl-BE" err="1"/>
              <a:t>Uwtekst</a:t>
            </a:r>
            <a:r>
              <a:rPr lang="nl-BE"/>
              <a:t> en collega’s team Leren en Ontwikkelen</a:t>
            </a:r>
          </a:p>
          <a:p>
            <a:endParaRPr lang="nl-BE"/>
          </a:p>
          <a:p>
            <a:endParaRPr lang="nl-BE"/>
          </a:p>
          <a:p>
            <a:r>
              <a:rPr lang="nl-BE"/>
              <a:t>Via de piloot </a:t>
            </a:r>
            <a:r>
              <a:rPr lang="nl-BE" err="1"/>
              <a:t>Uwtekst</a:t>
            </a:r>
            <a:r>
              <a:rPr lang="nl-BE"/>
              <a:t> waarbij externe copywriters teksten voor vacatures schrijven willen we dit jaar ook nog via een e-</a:t>
            </a:r>
            <a:r>
              <a:rPr lang="nl-BE" err="1"/>
              <a:t>learning</a:t>
            </a:r>
            <a:r>
              <a:rPr lang="nl-BE"/>
              <a:t> inzetten op het schrijven van heldere teksten. Daarom hebben we ook een “do het zelf”- alternatief: een e-</a:t>
            </a:r>
            <a:r>
              <a:rPr lang="nl-BE" err="1"/>
              <a:t>learning</a:t>
            </a:r>
            <a:r>
              <a:rPr lang="nl-BE"/>
              <a:t> die ik samen met </a:t>
            </a:r>
            <a:r>
              <a:rPr lang="nl-BE" err="1"/>
              <a:t>Uwtekst</a:t>
            </a:r>
            <a:r>
              <a:rPr lang="nl-BE"/>
              <a:t> &amp; mijn collega’s van team Leren en Ontwikkelen heb gemaakt. Deze wordt via Vlimpers Leren beschikbaar gesteld voor Selectieverantwoordelijken en HR.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59</a:t>
            </a:fld>
            <a:endParaRPr lang="nl-BE"/>
          </a:p>
        </p:txBody>
      </p:sp>
    </p:spTree>
    <p:extLst>
      <p:ext uri="{BB962C8B-B14F-4D97-AF65-F5344CB8AC3E}">
        <p14:creationId xmlns:p14="http://schemas.microsoft.com/office/powerpoint/2010/main" val="3640272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Doel: optimalisaties mediakanalen – de weg van kandidaten naar passende jobs makkelijker maken</a:t>
            </a:r>
          </a:p>
          <a:p>
            <a:pPr marL="171450" indent="-171450">
              <a:buFontTx/>
              <a:buChar char="-"/>
            </a:pPr>
            <a:r>
              <a:rPr lang="nl-BE" err="1"/>
              <a:t>Jobdomein</a:t>
            </a:r>
            <a:r>
              <a:rPr lang="nl-BE"/>
              <a:t> toegevoegd in VMR vanaf 31/3</a:t>
            </a:r>
          </a:p>
          <a:p>
            <a:pPr marL="171450" indent="-171450">
              <a:buFontTx/>
              <a:buChar char="-"/>
            </a:pPr>
            <a:r>
              <a:rPr lang="nl-BE"/>
              <a:t>Na de paasvakantie filter op de website</a:t>
            </a:r>
          </a:p>
          <a:p>
            <a:pPr marL="171450" indent="-171450">
              <a:buFontTx/>
              <a:buChar char="-"/>
            </a:pPr>
            <a:r>
              <a:rPr lang="nl-BE"/>
              <a:t>Nadien ook in nieuwsbrief</a:t>
            </a:r>
          </a:p>
          <a:p>
            <a:endParaRPr lang="nl-BE"/>
          </a:p>
          <a:p>
            <a:endParaRPr lang="nl-BE"/>
          </a:p>
          <a:p>
            <a:r>
              <a:rPr lang="nl-BE"/>
              <a:t>Doel: om ervoor te zorgen dat kandidaten gemakkelijker relevante vacatures kunnen vinden op onze website wordt er vanaf 31/3 een extra invulveld toegevoegd in Vlimpers Module Rekrutering: het </a:t>
            </a:r>
            <a:r>
              <a:rPr lang="nl-BE" err="1"/>
              <a:t>jobdomein</a:t>
            </a:r>
            <a:r>
              <a:rPr lang="nl-BE"/>
              <a:t>. Hiermee kunnen kandidaten vervolgens vacatures op de website beter filteren en nadien ook vacatures nog meer op basis van hun interesse in de mailbox ontvangen. </a:t>
            </a:r>
          </a:p>
          <a:p>
            <a:br>
              <a:rPr lang="nl-BE">
                <a:cs typeface="+mn-lt"/>
              </a:rPr>
            </a:br>
            <a:r>
              <a:rPr lang="nl-BE"/>
              <a:t>(Dit sluit aan bij wat ik eerder al zei over het doelgroepgericht maken van informatie en aanbod. In een volgende stap willen we de website </a:t>
            </a:r>
            <a:r>
              <a:rPr lang="nl-BE" err="1"/>
              <a:t>tout</a:t>
            </a:r>
            <a:r>
              <a:rPr lang="nl-BE"/>
              <a:t> court ook meer doelgroep gericht gaan inrichten. Met informatie voor een specifieke doelgroep, een bundeling/overzicht van interessante vacatures, </a:t>
            </a:r>
            <a:r>
              <a:rPr lang="nl-BE" err="1"/>
              <a:t>etc</a:t>
            </a:r>
            <a:r>
              <a:rPr lang="nl-BE"/>
              <a:t>… En bijhorende doelgroepgerichte campagnes.) </a:t>
            </a:r>
            <a:endParaRPr lang="nl-BE">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60</a:t>
            </a:fld>
            <a:endParaRPr lang="nl-BE"/>
          </a:p>
        </p:txBody>
      </p:sp>
    </p:spTree>
    <p:extLst>
      <p:ext uri="{BB962C8B-B14F-4D97-AF65-F5344CB8AC3E}">
        <p14:creationId xmlns:p14="http://schemas.microsoft.com/office/powerpoint/2010/main" val="630355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a:t>Kennisdeling: </a:t>
            </a:r>
            <a:r>
              <a:rPr lang="nl-BE" err="1"/>
              <a:t>toolbox</a:t>
            </a:r>
            <a:r>
              <a:rPr lang="nl-BE"/>
              <a:t> R&amp;S voor vacatures die je zelf uitvoert: optimalisatie en actualisatie</a:t>
            </a:r>
          </a:p>
          <a:p>
            <a:pPr marL="171450" indent="-171450">
              <a:buFontTx/>
              <a:buChar char="-"/>
            </a:pPr>
            <a:r>
              <a:rPr lang="nl-BE"/>
              <a:t>Zomervakantie </a:t>
            </a:r>
          </a:p>
          <a:p>
            <a:pPr marL="171450" indent="-171450">
              <a:buFontTx/>
              <a:buChar char="-"/>
            </a:pPr>
            <a:r>
              <a:rPr lang="nl-BE">
                <a:cs typeface="Calibri"/>
              </a:rPr>
              <a:t>Doelgroep : vacatures buiten het Selectiecentrum </a:t>
            </a:r>
          </a:p>
          <a:p>
            <a:endParaRPr lang="nl-BE"/>
          </a:p>
          <a:p>
            <a:endParaRPr lang="nl-BE"/>
          </a:p>
          <a:p>
            <a:r>
              <a:rPr lang="nl-BE"/>
              <a:t>Ook maken we in de eerste helft van 2023 werk van een optimalisatie van de </a:t>
            </a:r>
            <a:r>
              <a:rPr lang="nl-BE" err="1"/>
              <a:t>toolbox</a:t>
            </a:r>
            <a:r>
              <a:rPr lang="nl-BE"/>
              <a:t> rekrutering en selectie. </a:t>
            </a:r>
          </a:p>
          <a:p>
            <a:r>
              <a:rPr lang="nl-BE"/>
              <a:t>Hiermee willen we voor jullie de informatie meer overzichtelijk aanbieden en werken we ineens aan een actualisatie van de documenten. </a:t>
            </a:r>
            <a:endParaRPr lang="nl-BE">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61</a:t>
            </a:fld>
            <a:endParaRPr lang="nl-BE"/>
          </a:p>
        </p:txBody>
      </p:sp>
    </p:spTree>
    <p:extLst>
      <p:ext uri="{BB962C8B-B14F-4D97-AF65-F5344CB8AC3E}">
        <p14:creationId xmlns:p14="http://schemas.microsoft.com/office/powerpoint/2010/main" val="1155322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Opleidingen over coaching extra in de kijker! </a:t>
            </a:r>
          </a:p>
          <a:p>
            <a:r>
              <a:rPr lang="nl-BE"/>
              <a:t>Coaching, ook een belangrijk luik binnen modern werkplekleren en het werken naar een leercultuur!</a:t>
            </a:r>
          </a:p>
          <a:p>
            <a:endParaRPr lang="nl-BE"/>
          </a:p>
          <a:p>
            <a:r>
              <a:rPr lang="nl-BE"/>
              <a:t>2 doelgroepen opsplitsen</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9</a:t>
            </a:fld>
            <a:endParaRPr lang="nl-BE"/>
          </a:p>
        </p:txBody>
      </p:sp>
    </p:spTree>
    <p:extLst>
      <p:ext uri="{BB962C8B-B14F-4D97-AF65-F5344CB8AC3E}">
        <p14:creationId xmlns:p14="http://schemas.microsoft.com/office/powerpoint/2010/main" val="292983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Opleidingen over coaching extra in de kijker! </a:t>
            </a:r>
          </a:p>
          <a:p>
            <a:r>
              <a:rPr lang="nl-BE"/>
              <a:t>Coaching, ook een belangrijk luik binnen modern werkplekleren en het werken naar een leercultuur!</a:t>
            </a:r>
          </a:p>
          <a:p>
            <a:endParaRPr lang="nl-BE"/>
          </a:p>
          <a:p>
            <a:r>
              <a:rPr lang="nl-BE"/>
              <a:t>2 doelgroepen opsplitsen</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10</a:t>
            </a:fld>
            <a:endParaRPr lang="nl-BE"/>
          </a:p>
        </p:txBody>
      </p:sp>
    </p:spTree>
    <p:extLst>
      <p:ext uri="{BB962C8B-B14F-4D97-AF65-F5344CB8AC3E}">
        <p14:creationId xmlns:p14="http://schemas.microsoft.com/office/powerpoint/2010/main" val="161606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Opleidingen over coaching extra in de kijker! </a:t>
            </a:r>
          </a:p>
          <a:p>
            <a:r>
              <a:rPr lang="nl-BE"/>
              <a:t>Coaching, ook een belangrijk luik binnen modern werkplekleren en het werken naar een leercultuur!</a:t>
            </a:r>
          </a:p>
          <a:p>
            <a:endParaRPr lang="nl-BE"/>
          </a:p>
          <a:p>
            <a:r>
              <a:rPr lang="nl-BE"/>
              <a:t>2 doelgroepen opsplitsen</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11</a:t>
            </a:fld>
            <a:endParaRPr lang="nl-BE"/>
          </a:p>
        </p:txBody>
      </p:sp>
    </p:spTree>
    <p:extLst>
      <p:ext uri="{BB962C8B-B14F-4D97-AF65-F5344CB8AC3E}">
        <p14:creationId xmlns:p14="http://schemas.microsoft.com/office/powerpoint/2010/main" val="46673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Opleidingen over coaching extra in de kijker! </a:t>
            </a:r>
          </a:p>
          <a:p>
            <a:r>
              <a:rPr lang="nl-BE"/>
              <a:t>Coaching, ook een belangrijk luik binnen modern werkplekleren en het werken naar een leercultuur!</a:t>
            </a:r>
          </a:p>
          <a:p>
            <a:endParaRPr lang="nl-BE"/>
          </a:p>
          <a:p>
            <a:r>
              <a:rPr lang="nl-BE"/>
              <a:t>2 doelgroepen opsplitsen</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12</a:t>
            </a:fld>
            <a:endParaRPr lang="nl-BE"/>
          </a:p>
        </p:txBody>
      </p:sp>
    </p:spTree>
    <p:extLst>
      <p:ext uri="{BB962C8B-B14F-4D97-AF65-F5344CB8AC3E}">
        <p14:creationId xmlns:p14="http://schemas.microsoft.com/office/powerpoint/2010/main" val="416005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Opleidingen over coaching extra in de kijker! </a:t>
            </a:r>
          </a:p>
          <a:p>
            <a:r>
              <a:rPr lang="nl-BE"/>
              <a:t>Coaching, ook een belangrijk luik binnen modern werkplekleren en het werken naar een leercultuur!</a:t>
            </a:r>
          </a:p>
          <a:p>
            <a:endParaRPr lang="nl-BE"/>
          </a:p>
          <a:p>
            <a:r>
              <a:rPr lang="nl-BE"/>
              <a:t>2 doelgroepen opsplitsen</a:t>
            </a:r>
          </a:p>
        </p:txBody>
      </p:sp>
      <p:sp>
        <p:nvSpPr>
          <p:cNvPr id="4" name="Tijdelijke aanduiding voor dianummer 3"/>
          <p:cNvSpPr>
            <a:spLocks noGrp="1"/>
          </p:cNvSpPr>
          <p:nvPr>
            <p:ph type="sldNum" sz="quarter" idx="5"/>
          </p:nvPr>
        </p:nvSpPr>
        <p:spPr/>
        <p:txBody>
          <a:bodyPr/>
          <a:lstStyle/>
          <a:p>
            <a:fld id="{CB693995-73F0-41A2-AECA-15C3999717B9}" type="slidenum">
              <a:rPr lang="nl-BE" smtClean="0"/>
              <a:t>13</a:t>
            </a:fld>
            <a:endParaRPr lang="nl-BE"/>
          </a:p>
        </p:txBody>
      </p:sp>
    </p:spTree>
    <p:extLst>
      <p:ext uri="{BB962C8B-B14F-4D97-AF65-F5344CB8AC3E}">
        <p14:creationId xmlns:p14="http://schemas.microsoft.com/office/powerpoint/2010/main" val="2427186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28/03/2023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28/03/2023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28/03/2023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DD6A30-725F-CA3F-4157-E1D7D2BF987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F5E1206-EEE8-A522-B6BA-0C078FAE40C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4AE6E2D-432E-4C81-5BAD-AB093B9670A9}"/>
              </a:ext>
            </a:extLst>
          </p:cNvPr>
          <p:cNvSpPr>
            <a:spLocks noGrp="1"/>
          </p:cNvSpPr>
          <p:nvPr>
            <p:ph type="dt" sz="half" idx="10"/>
          </p:nvPr>
        </p:nvSpPr>
        <p:spPr/>
        <p:txBody>
          <a:bodyPr/>
          <a:lstStyle/>
          <a:p>
            <a:fld id="{1AD5D72B-BDA0-411E-BBC9-D4D448F87454}" type="datetimeFigureOut">
              <a:rPr lang="nl-BE" smtClean="0"/>
              <a:t>28/03/2023</a:t>
            </a:fld>
            <a:endParaRPr lang="nl-BE"/>
          </a:p>
        </p:txBody>
      </p:sp>
      <p:sp>
        <p:nvSpPr>
          <p:cNvPr id="5" name="Tijdelijke aanduiding voor voettekst 4">
            <a:extLst>
              <a:ext uri="{FF2B5EF4-FFF2-40B4-BE49-F238E27FC236}">
                <a16:creationId xmlns:a16="http://schemas.microsoft.com/office/drawing/2014/main" id="{E1E920A1-9DF0-1ABD-4954-C7268CBB0AB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3FFD1A6-BF8B-F2C6-5D77-3BFE256098AB}"/>
              </a:ext>
            </a:extLst>
          </p:cNvPr>
          <p:cNvSpPr>
            <a:spLocks noGrp="1"/>
          </p:cNvSpPr>
          <p:nvPr>
            <p:ph type="sldNum" sz="quarter" idx="12"/>
          </p:nvPr>
        </p:nvSpPr>
        <p:spPr/>
        <p:txBody>
          <a:bodyPr/>
          <a:lstStyle/>
          <a:p>
            <a:fld id="{7B91586C-A13E-4907-AE4D-E03342D51542}" type="slidenum">
              <a:rPr lang="nl-BE" smtClean="0"/>
              <a:t>‹nr.›</a:t>
            </a:fld>
            <a:endParaRPr lang="nl-BE"/>
          </a:p>
        </p:txBody>
      </p:sp>
    </p:spTree>
    <p:extLst>
      <p:ext uri="{BB962C8B-B14F-4D97-AF65-F5344CB8AC3E}">
        <p14:creationId xmlns:p14="http://schemas.microsoft.com/office/powerpoint/2010/main" val="1418860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39.xml"/><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28/03/2023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8">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26" r:id="rId3"/>
    <p:sldLayoutId id="2147483712" r:id="rId4"/>
    <p:sldLayoutId id="2147483722" r:id="rId5"/>
    <p:sldLayoutId id="2147483690" r:id="rId6"/>
    <p:sldLayoutId id="2147483724" r:id="rId7"/>
    <p:sldLayoutId id="2147483689" r:id="rId8"/>
    <p:sldLayoutId id="2147483692" r:id="rId9"/>
    <p:sldLayoutId id="2147483685" r:id="rId10"/>
    <p:sldLayoutId id="2147483699" r:id="rId11"/>
    <p:sldLayoutId id="2147483695" r:id="rId12"/>
    <p:sldLayoutId id="2147483727" r:id="rId13"/>
    <p:sldLayoutId id="2147483713" r:id="rId14"/>
    <p:sldLayoutId id="2147483703" r:id="rId15"/>
    <p:sldLayoutId id="2147483704" r:id="rId16"/>
    <p:sldLayoutId id="2147483702" r:id="rId17"/>
    <p:sldLayoutId id="2147483696" r:id="rId18"/>
    <p:sldLayoutId id="2147483700" r:id="rId19"/>
    <p:sldLayoutId id="2147483684" r:id="rId20"/>
    <p:sldLayoutId id="2147483701" r:id="rId21"/>
    <p:sldLayoutId id="2147483710" r:id="rId22"/>
    <p:sldLayoutId id="2147483716" r:id="rId23"/>
    <p:sldLayoutId id="2147483717" r:id="rId24"/>
    <p:sldLayoutId id="2147483718" r:id="rId25"/>
    <p:sldLayoutId id="2147483721" r:id="rId26"/>
    <p:sldLayoutId id="2147483719" r:id="rId27"/>
    <p:sldLayoutId id="2147483720" r:id="rId28"/>
    <p:sldLayoutId id="2147483708" r:id="rId29"/>
    <p:sldLayoutId id="2147483693" r:id="rId30"/>
    <p:sldLayoutId id="2147483705" r:id="rId31"/>
    <p:sldLayoutId id="2147483706" r:id="rId32"/>
    <p:sldLayoutId id="2147483707" r:id="rId33"/>
    <p:sldLayoutId id="2147483698" r:id="rId34"/>
    <p:sldLayoutId id="2147483714" r:id="rId35"/>
    <p:sldLayoutId id="2147483725" r:id="rId36"/>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28/03/2023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28/03/2023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F0_D693B833.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EF_F1332A0F.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ED_B7685D7B.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vlaamseoverheid.csod.com/DeepLink/ProcessRedirect.aspx?module=lodetails&amp;lo=19057c8e-f6ce-4f9c-8c37-73d6e9053dba"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mailto:personeelsmobiliteit@vlaanderen.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38.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hyperlink" Target="https://vlaamseoverheid.csod.com/DeepLink/ProcessRedirect.aspx?module=lodetails&amp;lo=3dd03965-cf6d-496a-b2b4-dd6a79d89794"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https://vlaamseoverheid.csod.com/DeepLink/ProcessRedirect.aspx?module=lodetails&amp;lo=d196de40-2223-4bbf-acb2-ac61fe3db115" TargetMode="External"/><Relationship Id="rId5" Type="http://schemas.openxmlformats.org/officeDocument/2006/relationships/hyperlink" Target="https://vlaamseoverheid.csod.com/DeepLink/ProcessRedirect.aspx?module=lodetails&amp;lo=f47e21c0-e49e-4c89-b538-0182bfeb2a3d" TargetMode="External"/><Relationship Id="rId4" Type="http://schemas.openxmlformats.org/officeDocument/2006/relationships/hyperlink" Target="https://vlaamseoverheid.csod.com/DeepLink/ProcessRedirect.aspx?module=lodetails&amp;lo=1d4180e6-afa2-4f83-a826-abcedf784495"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vlaamseoverheid.csod.com/ui/lms-learning-details/app/event/42d59c15-4cad-4397-b73e-d57aa65026f8" TargetMode="External"/><Relationship Id="rId3" Type="http://schemas.openxmlformats.org/officeDocument/2006/relationships/hyperlink" Target="https://www.vlaanderen.be/informatie-voor-leidinggevenden/groeien-als-leidinggevende/leiderschapscoaches" TargetMode="External"/><Relationship Id="rId7" Type="http://schemas.openxmlformats.org/officeDocument/2006/relationships/hyperlink" Target="https://vlaamseoverheid.csod.com/DeepLink/ProcessRedirect.aspx?module=lodetails&amp;lo=04489ea3-be74-4eca-9596-fb85daa20507"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hyperlink" Target="https://www.vlaanderen.be/intern/procesbegeleiding" TargetMode="External"/><Relationship Id="rId11" Type="http://schemas.openxmlformats.org/officeDocument/2006/relationships/hyperlink" Target="https://www.vlaanderen.be/informatie-voor-hr-professionals/leiderschap/dienstverlening-leiderschap/opleidingen-coachende-vaardigheden" TargetMode="External"/><Relationship Id="rId5" Type="http://schemas.openxmlformats.org/officeDocument/2006/relationships/hyperlink" Target="https://www.vlaanderen.be/informatie-voor-leidinggevenden/groeien-als-leidinggevende/pool-teamcoaches" TargetMode="External"/><Relationship Id="rId10" Type="http://schemas.openxmlformats.org/officeDocument/2006/relationships/hyperlink" Target="https://www.vlaanderen.be/informatie-voor-hr-professionals/leiderschap/dienstverlening-leiderschap/opleidingen-tot-mentor-en-coach" TargetMode="External"/><Relationship Id="rId4" Type="http://schemas.openxmlformats.org/officeDocument/2006/relationships/hyperlink" Target="https://www.vlaanderen.be/intern/veerkrachtcoaches" TargetMode="External"/><Relationship Id="rId9" Type="http://schemas.openxmlformats.org/officeDocument/2006/relationships/hyperlink" Target="https://www.vlaanderen.be/informatie-voor-hr-professionals/leiderschap/dienstverlening-leiderschap/externe-coach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hyperlink" Target="https://www.vlaanderen.be/informatie-voor-hr-professionals/nieuwsberichten/verder-naar-een-modern-toekomstgericht-en-dynamisch-hr-beleid" TargetMode="Externa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0.png"/><Relationship Id="rId7" Type="http://schemas.openxmlformats.org/officeDocument/2006/relationships/diagramColors" Target="../diagrams/colors2.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28-03-2023"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notesSlide" Target="../notesSlides/notesSlide42.xml"/><Relationship Id="rId1" Type="http://schemas.openxmlformats.org/officeDocument/2006/relationships/slideLayout" Target="../slideLayouts/slideLayout2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hyperlink" Target="mailto:arbeidsmarktcommunicatie@vlaanderen.be"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mailto:personeelsmobiliteit@vlaanderen.be"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28/03/2023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C70D05F-3AC5-1135-18FA-5C0B8DB70F2B}"/>
              </a:ext>
            </a:extLst>
          </p:cNvPr>
          <p:cNvSpPr>
            <a:spLocks noGrp="1"/>
          </p:cNvSpPr>
          <p:nvPr>
            <p:ph type="title"/>
          </p:nvPr>
        </p:nvSpPr>
        <p:spPr/>
        <p:txBody>
          <a:bodyPr/>
          <a:lstStyle/>
          <a:p>
            <a:r>
              <a:rPr lang="nl-BE">
                <a:latin typeface="FlandersArtSans-Bold"/>
              </a:rPr>
              <a:t>Wijzigingen met ruimere impact</a:t>
            </a:r>
            <a:endParaRPr lang="nl-BE"/>
          </a:p>
        </p:txBody>
      </p:sp>
      <p:sp>
        <p:nvSpPr>
          <p:cNvPr id="9" name="Tijdelijke aanduiding voor inhoud 8">
            <a:extLst>
              <a:ext uri="{FF2B5EF4-FFF2-40B4-BE49-F238E27FC236}">
                <a16:creationId xmlns:a16="http://schemas.microsoft.com/office/drawing/2014/main" id="{4D796AC4-B702-8F15-1AD5-AF0FA4E95396}"/>
              </a:ext>
            </a:extLst>
          </p:cNvPr>
          <p:cNvSpPr>
            <a:spLocks noGrp="1"/>
          </p:cNvSpPr>
          <p:nvPr>
            <p:ph sz="quarter" idx="11"/>
          </p:nvPr>
        </p:nvSpPr>
        <p:spPr>
          <a:xfrm>
            <a:off x="371475" y="1712664"/>
            <a:ext cx="11449050" cy="4723967"/>
          </a:xfrm>
        </p:spPr>
        <p:txBody>
          <a:bodyPr vert="horz" lIns="0" tIns="0" rIns="0" bIns="45720" rtlCol="0" anchor="t">
            <a:noAutofit/>
          </a:bodyPr>
          <a:lstStyle/>
          <a:p>
            <a:pPr marL="0" indent="0">
              <a:buNone/>
            </a:pPr>
            <a:r>
              <a:rPr lang="nl-BE"/>
              <a:t>De arbeidsarts moet iedere werknemer die 4 weken of langer afwezig is wegens ziekte zo snel mogelijk informeren over de wettelijke mogelijkheden bij werkhervatting.</a:t>
            </a:r>
            <a:endParaRPr lang="en-US"/>
          </a:p>
          <a:p>
            <a:pPr marL="575945" lvl="1" indent="-287655"/>
            <a:r>
              <a:rPr lang="nl-BE">
                <a:latin typeface="FlandersArtSans-Regular"/>
              </a:rPr>
              <a:t>Bezoek voorafgaand aan werkhervatting</a:t>
            </a:r>
          </a:p>
          <a:p>
            <a:pPr marL="575945" lvl="1" indent="-287655"/>
            <a:r>
              <a:rPr lang="nl-BE">
                <a:latin typeface="FlandersArtSans-Regular"/>
              </a:rPr>
              <a:t>Opstart formeel re-integratietraject</a:t>
            </a:r>
            <a:endParaRPr lang="nl-BE"/>
          </a:p>
          <a:p>
            <a:pPr marL="575945" lvl="1" indent="-287655"/>
            <a:endParaRPr lang="nl-BE"/>
          </a:p>
          <a:p>
            <a:pPr marL="0" indent="0" algn="ctr">
              <a:buNone/>
            </a:pPr>
            <a:r>
              <a:rPr lang="nl-BE" b="1"/>
              <a:t>Gevolg?</a:t>
            </a:r>
          </a:p>
          <a:p>
            <a:pPr marL="0" indent="0" algn="ctr">
              <a:buNone/>
            </a:pPr>
            <a:r>
              <a:rPr lang="nl-BE"/>
              <a:t>De </a:t>
            </a:r>
            <a:r>
              <a:rPr lang="nl-BE">
                <a:solidFill>
                  <a:srgbClr val="000000"/>
                </a:solidFill>
                <a:latin typeface="Flanders Art Sans"/>
              </a:rPr>
              <a:t>werkgever moet de contactgegevens van alle medewerkers die langer dan 4 weken afwezig zijn wegens ziekte doorgeven aan de arbeidsarts.</a:t>
            </a:r>
          </a:p>
          <a:p>
            <a:pPr marL="287655" indent="-287655"/>
            <a:endParaRPr lang="nl-BE">
              <a:solidFill>
                <a:srgbClr val="000000"/>
              </a:solidFill>
              <a:latin typeface="Flanders Art Sans"/>
            </a:endParaRPr>
          </a:p>
          <a:p>
            <a:pPr marL="0" indent="0">
              <a:buFont typeface="FlandersArtSans-Bold" panose="00000800000000000000" pitchFamily="50" charset="0"/>
              <a:buNone/>
            </a:pPr>
            <a:endParaRPr lang="nl-BE" sz="2800">
              <a:solidFill>
                <a:srgbClr val="000000"/>
              </a:solidFill>
              <a:latin typeface="Flanders Art Sans"/>
            </a:endParaRPr>
          </a:p>
        </p:txBody>
      </p:sp>
      <p:sp>
        <p:nvSpPr>
          <p:cNvPr id="2" name="Arrow: Right 1">
            <a:extLst>
              <a:ext uri="{FF2B5EF4-FFF2-40B4-BE49-F238E27FC236}">
                <a16:creationId xmlns:a16="http://schemas.microsoft.com/office/drawing/2014/main" id="{7AD7501F-4E89-BC70-853D-BBF9BD42F9F4}"/>
              </a:ext>
            </a:extLst>
          </p:cNvPr>
          <p:cNvSpPr/>
          <p:nvPr/>
        </p:nvSpPr>
        <p:spPr>
          <a:xfrm>
            <a:off x="1421317" y="5616248"/>
            <a:ext cx="978408" cy="484631"/>
          </a:xfrm>
          <a:prstGeom prst="rightArrow">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en-US" sz="2000" kern="1200" spc="0" baseline="0">
              <a:solidFill>
                <a:schemeClr val="tx1"/>
              </a:solidFill>
              <a:latin typeface="FlandersArtSans-Regular" panose="00000500000000000000" pitchFamily="2" charset="0"/>
              <a:ea typeface="+mn-ea"/>
              <a:cs typeface="+mn-cs"/>
            </a:endParaRPr>
          </a:p>
        </p:txBody>
      </p:sp>
      <p:sp>
        <p:nvSpPr>
          <p:cNvPr id="3" name="TextBox 2">
            <a:extLst>
              <a:ext uri="{FF2B5EF4-FFF2-40B4-BE49-F238E27FC236}">
                <a16:creationId xmlns:a16="http://schemas.microsoft.com/office/drawing/2014/main" id="{6576C6BF-7607-AFA5-BD04-A53EF01479D0}"/>
              </a:ext>
            </a:extLst>
          </p:cNvPr>
          <p:cNvSpPr txBox="1"/>
          <p:nvPr/>
        </p:nvSpPr>
        <p:spPr>
          <a:xfrm>
            <a:off x="2468217" y="5560391"/>
            <a:ext cx="92930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t>AgO</a:t>
            </a:r>
            <a:r>
              <a:rPr lang="en-US" sz="2800"/>
              <a:t> </a:t>
            </a:r>
            <a:r>
              <a:rPr lang="en-US" sz="2800" err="1"/>
              <a:t>zal</a:t>
            </a:r>
            <a:r>
              <a:rPr lang="en-US" sz="2800"/>
              <a:t> de </a:t>
            </a:r>
            <a:r>
              <a:rPr lang="en-US" sz="2800" err="1"/>
              <a:t>gegevensuitwisseling</a:t>
            </a:r>
            <a:r>
              <a:rPr lang="en-US" sz="2800"/>
              <a:t> </a:t>
            </a:r>
            <a:r>
              <a:rPr lang="en-US" sz="2800" err="1"/>
              <a:t>opzetten</a:t>
            </a:r>
          </a:p>
        </p:txBody>
      </p:sp>
    </p:spTree>
    <p:extLst>
      <p:ext uri="{BB962C8B-B14F-4D97-AF65-F5344CB8AC3E}">
        <p14:creationId xmlns:p14="http://schemas.microsoft.com/office/powerpoint/2010/main" val="360000517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C70D05F-3AC5-1135-18FA-5C0B8DB70F2B}"/>
              </a:ext>
            </a:extLst>
          </p:cNvPr>
          <p:cNvSpPr>
            <a:spLocks noGrp="1"/>
          </p:cNvSpPr>
          <p:nvPr>
            <p:ph type="title"/>
          </p:nvPr>
        </p:nvSpPr>
        <p:spPr/>
        <p:txBody>
          <a:bodyPr/>
          <a:lstStyle/>
          <a:p>
            <a:r>
              <a:rPr lang="nl-BE">
                <a:latin typeface="FlandersArtSans-Bold"/>
              </a:rPr>
              <a:t>Gegevensuitwisseling met arbeidsarts </a:t>
            </a:r>
            <a:endParaRPr lang="en-US"/>
          </a:p>
        </p:txBody>
      </p:sp>
      <p:sp>
        <p:nvSpPr>
          <p:cNvPr id="9" name="Tijdelijke aanduiding voor inhoud 8">
            <a:extLst>
              <a:ext uri="{FF2B5EF4-FFF2-40B4-BE49-F238E27FC236}">
                <a16:creationId xmlns:a16="http://schemas.microsoft.com/office/drawing/2014/main" id="{4D796AC4-B702-8F15-1AD5-AF0FA4E95396}"/>
              </a:ext>
            </a:extLst>
          </p:cNvPr>
          <p:cNvSpPr>
            <a:spLocks noGrp="1"/>
          </p:cNvSpPr>
          <p:nvPr>
            <p:ph sz="quarter" idx="11"/>
          </p:nvPr>
        </p:nvSpPr>
        <p:spPr>
          <a:xfrm>
            <a:off x="371475" y="1566036"/>
            <a:ext cx="11449050" cy="4821644"/>
          </a:xfrm>
        </p:spPr>
        <p:txBody>
          <a:bodyPr vert="horz" lIns="0" tIns="0" rIns="0" bIns="45720" rtlCol="0" anchor="t">
            <a:noAutofit/>
          </a:bodyPr>
          <a:lstStyle/>
          <a:p>
            <a:pPr marL="287655" indent="-287655"/>
            <a:r>
              <a:rPr lang="nl-BE"/>
              <a:t>Voor alle entiteiten die aangesloten zijn op </a:t>
            </a:r>
            <a:r>
              <a:rPr lang="nl-BE" err="1"/>
              <a:t>Vlimpers</a:t>
            </a:r>
            <a:r>
              <a:rPr lang="nl-BE"/>
              <a:t> wordt een  gegevensuitwisseling op korte termijn gerealiseerd:</a:t>
            </a:r>
          </a:p>
          <a:p>
            <a:pPr marL="575945" lvl="1" indent="-287655"/>
            <a:r>
              <a:rPr lang="nl-BE">
                <a:latin typeface="FlandersArtSans-Regular"/>
              </a:rPr>
              <a:t>voor entiteiten aangesloten op het raamcontract arbeidsgeneeskunde (IDEWE)</a:t>
            </a:r>
          </a:p>
          <a:p>
            <a:pPr marL="575945" lvl="1" indent="-287655"/>
            <a:r>
              <a:rPr lang="nl-BE">
                <a:latin typeface="FlandersArtSans-Regular"/>
              </a:rPr>
              <a:t>voor entiteiten niet aangesloten op het raamcontract: </a:t>
            </a:r>
            <a:r>
              <a:rPr lang="nl-BE" err="1">
                <a:latin typeface="FlandersArtSans-Regular"/>
              </a:rPr>
              <a:t>AgO</a:t>
            </a:r>
            <a:r>
              <a:rPr lang="nl-BE">
                <a:latin typeface="FlandersArtSans-Regular"/>
              </a:rPr>
              <a:t> zal contact opnemen </a:t>
            </a:r>
            <a:endParaRPr lang="nl-BE"/>
          </a:p>
          <a:p>
            <a:pPr marL="287655" indent="-287655"/>
            <a:endParaRPr lang="nl-BE" sz="800">
              <a:solidFill>
                <a:srgbClr val="000000"/>
              </a:solidFill>
              <a:latin typeface="Flanders Art Sans"/>
            </a:endParaRPr>
          </a:p>
          <a:p>
            <a:pPr marL="287655" indent="-287655"/>
            <a:endParaRPr lang="nl-BE" sz="800">
              <a:solidFill>
                <a:srgbClr val="000000"/>
              </a:solidFill>
              <a:latin typeface="Flanders Art Sans"/>
            </a:endParaRPr>
          </a:p>
          <a:p>
            <a:pPr marL="287655" indent="-287655"/>
            <a:r>
              <a:rPr lang="nl-BE">
                <a:solidFill>
                  <a:srgbClr val="000000"/>
                </a:solidFill>
                <a:latin typeface="Flanders Art Sans"/>
              </a:rPr>
              <a:t>IDEWE zal informatie sturen aan de betrokken medewerkers over wettelijke mogelijkheden. IDEWE onderzoekt nog op welke manier ze dit gaan doen.   </a:t>
            </a:r>
            <a:endParaRPr lang="nl-BE"/>
          </a:p>
          <a:p>
            <a:pPr marL="287655" indent="-287655"/>
            <a:endParaRPr lang="nl-BE" sz="800">
              <a:solidFill>
                <a:srgbClr val="000000"/>
              </a:solidFill>
              <a:latin typeface="Flanders Art Sans"/>
            </a:endParaRPr>
          </a:p>
          <a:p>
            <a:pPr marL="287655" indent="-287655"/>
            <a:r>
              <a:rPr lang="nl-BE" err="1">
                <a:solidFill>
                  <a:srgbClr val="000000"/>
                </a:solidFill>
                <a:latin typeface="Flanders Art Sans"/>
              </a:rPr>
              <a:t>AgO</a:t>
            </a:r>
            <a:r>
              <a:rPr lang="nl-BE">
                <a:solidFill>
                  <a:srgbClr val="000000"/>
                </a:solidFill>
                <a:latin typeface="Flanders Art Sans"/>
              </a:rPr>
              <a:t> houdt de HR-community verder op de hoogte en zal hierover ook breed communiceren via Vlaanderen Intern. In de berichtgeving zullen medewerkers ook informatie </a:t>
            </a:r>
            <a:r>
              <a:rPr lang="nl-BE">
                <a:ea typeface="+mn-lt"/>
                <a:cs typeface="+mn-lt"/>
              </a:rPr>
              <a:t>krijgen </a:t>
            </a:r>
            <a:r>
              <a:rPr lang="nl-BE">
                <a:solidFill>
                  <a:srgbClr val="000000"/>
                </a:solidFill>
                <a:latin typeface="Flanders Art Sans"/>
              </a:rPr>
              <a:t>over de informele re-integratiemogelijkheden bij de Vlaamse overheid.</a:t>
            </a:r>
          </a:p>
          <a:p>
            <a:pPr marL="287655" indent="-287655"/>
            <a:endParaRPr lang="nl-BE" sz="800">
              <a:solidFill>
                <a:srgbClr val="000000"/>
              </a:solidFill>
              <a:latin typeface="Flanders Art Sans"/>
            </a:endParaRPr>
          </a:p>
          <a:p>
            <a:pPr marL="287655" indent="-287655"/>
            <a:endParaRPr lang="nl-BE">
              <a:solidFill>
                <a:srgbClr val="000000"/>
              </a:solidFill>
              <a:latin typeface="Flanders Art Sans"/>
            </a:endParaRPr>
          </a:p>
          <a:p>
            <a:pPr marL="0" indent="0">
              <a:buNone/>
            </a:pPr>
            <a:endParaRPr lang="nl-BE">
              <a:solidFill>
                <a:srgbClr val="000000"/>
              </a:solidFill>
              <a:latin typeface="Flanders Art Sans"/>
            </a:endParaRPr>
          </a:p>
        </p:txBody>
      </p:sp>
    </p:spTree>
    <p:extLst>
      <p:ext uri="{BB962C8B-B14F-4D97-AF65-F5344CB8AC3E}">
        <p14:creationId xmlns:p14="http://schemas.microsoft.com/office/powerpoint/2010/main" val="404666215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C70D05F-3AC5-1135-18FA-5C0B8DB70F2B}"/>
              </a:ext>
            </a:extLst>
          </p:cNvPr>
          <p:cNvSpPr>
            <a:spLocks noGrp="1"/>
          </p:cNvSpPr>
          <p:nvPr>
            <p:ph type="title"/>
          </p:nvPr>
        </p:nvSpPr>
        <p:spPr/>
        <p:txBody>
          <a:bodyPr/>
          <a:lstStyle/>
          <a:p>
            <a:r>
              <a:rPr lang="nl-BE">
                <a:latin typeface="FlandersArtSans-Bold"/>
              </a:rPr>
              <a:t>Wijzigingen met ruimere impact</a:t>
            </a:r>
          </a:p>
        </p:txBody>
      </p:sp>
      <p:sp>
        <p:nvSpPr>
          <p:cNvPr id="9" name="Tijdelijke aanduiding voor inhoud 8">
            <a:extLst>
              <a:ext uri="{FF2B5EF4-FFF2-40B4-BE49-F238E27FC236}">
                <a16:creationId xmlns:a16="http://schemas.microsoft.com/office/drawing/2014/main" id="{4D796AC4-B702-8F15-1AD5-AF0FA4E95396}"/>
              </a:ext>
            </a:extLst>
          </p:cNvPr>
          <p:cNvSpPr>
            <a:spLocks noGrp="1"/>
          </p:cNvSpPr>
          <p:nvPr>
            <p:ph sz="quarter" idx="11"/>
          </p:nvPr>
        </p:nvSpPr>
        <p:spPr>
          <a:xfrm>
            <a:off x="371475" y="1842483"/>
            <a:ext cx="11449050" cy="4821644"/>
          </a:xfrm>
        </p:spPr>
        <p:txBody>
          <a:bodyPr vert="horz" lIns="0" tIns="0" rIns="0" bIns="45720" rtlCol="0" anchor="t">
            <a:noAutofit/>
          </a:bodyPr>
          <a:lstStyle/>
          <a:p>
            <a:pPr marL="287655" indent="-287655"/>
            <a:r>
              <a:rPr lang="nl-BE"/>
              <a:t>Het nieuwe KB versterkt het belang van het collectief re-integratiebeleid</a:t>
            </a:r>
            <a:endParaRPr lang="en-US"/>
          </a:p>
          <a:p>
            <a:pPr marL="0" indent="0">
              <a:buNone/>
            </a:pPr>
            <a:endParaRPr lang="nl-BE"/>
          </a:p>
          <a:p>
            <a:pPr marL="287655" indent="-287655">
              <a:buFont typeface="FlandersArtSans-Bold" panose="00000500000000000000" pitchFamily="50" charset="0"/>
            </a:pPr>
            <a:r>
              <a:rPr lang="nl-BE">
                <a:latin typeface="Flanders Art Sans"/>
              </a:rPr>
              <a:t>Entiteiten moeten minstens 1x per jaar het re-integratiebeleid bespreken op het EOC op basis van: </a:t>
            </a:r>
          </a:p>
          <a:p>
            <a:pPr marL="863600" lvl="2" indent="-287655"/>
            <a:r>
              <a:rPr lang="nl-BE" sz="2400">
                <a:solidFill>
                  <a:srgbClr val="9B9B9B"/>
                </a:solidFill>
                <a:latin typeface="FlandersArtSans-Regular"/>
              </a:rPr>
              <a:t>een verslag van de arbeidsarts</a:t>
            </a:r>
          </a:p>
          <a:p>
            <a:pPr marL="863600" lvl="2" indent="-287655"/>
            <a:r>
              <a:rPr lang="nl-BE" sz="2400">
                <a:solidFill>
                  <a:srgbClr val="9B9B9B"/>
                </a:solidFill>
                <a:latin typeface="FlandersArtSans-Regular"/>
              </a:rPr>
              <a:t>een verslag dat de entiteit opmaakt over de formele re-integratietrajecten met vermelding van: </a:t>
            </a:r>
          </a:p>
          <a:p>
            <a:pPr marL="1151890" lvl="3" indent="-287655"/>
            <a:r>
              <a:rPr lang="nl-BE" sz="2400">
                <a:solidFill>
                  <a:srgbClr val="9B9B9B"/>
                </a:solidFill>
                <a:latin typeface="FlandersArtSans-Regular"/>
              </a:rPr>
              <a:t>de stappen die de entiteit heeft ondernomen om ander of aangepast werk te zoeken</a:t>
            </a:r>
          </a:p>
          <a:p>
            <a:pPr marL="1151890" lvl="3" indent="-287655"/>
            <a:r>
              <a:rPr lang="nl-BE" sz="2400">
                <a:solidFill>
                  <a:srgbClr val="9B9B9B"/>
                </a:solidFill>
                <a:latin typeface="FlandersArtSans-Regular"/>
              </a:rPr>
              <a:t>de redenen waarom geen re-integratieplan kon worden opgemaakt of waarom een plan werd geweigerd</a:t>
            </a:r>
            <a:endParaRPr lang="nl-BE" sz="2400">
              <a:solidFill>
                <a:srgbClr val="9B9B9B"/>
              </a:solidFill>
            </a:endParaRPr>
          </a:p>
          <a:p>
            <a:pPr marL="864235" lvl="3" indent="0">
              <a:buNone/>
            </a:pPr>
            <a:endParaRPr lang="nl-BE" sz="2800">
              <a:solidFill>
                <a:srgbClr val="000000"/>
              </a:solidFill>
            </a:endParaRPr>
          </a:p>
          <a:p>
            <a:pPr marL="287655" indent="-287655"/>
            <a:endParaRPr lang="nl-BE" sz="800">
              <a:solidFill>
                <a:srgbClr val="000000"/>
              </a:solidFill>
              <a:latin typeface="Flanders Art Sans"/>
            </a:endParaRPr>
          </a:p>
          <a:p>
            <a:pPr marL="288290" lvl="1" indent="0">
              <a:buNone/>
            </a:pPr>
            <a:endParaRPr lang="nl-BE">
              <a:solidFill>
                <a:srgbClr val="000000"/>
              </a:solidFill>
              <a:ea typeface="+mn-lt"/>
              <a:cs typeface="+mn-lt"/>
            </a:endParaRPr>
          </a:p>
          <a:p>
            <a:pPr marL="575945" lvl="1" indent="-287655"/>
            <a:endParaRPr lang="nl-BE">
              <a:solidFill>
                <a:srgbClr val="000000"/>
              </a:solidFill>
              <a:latin typeface="Flanders Art Sans"/>
              <a:ea typeface="+mn-lt"/>
              <a:cs typeface="+mn-lt"/>
            </a:endParaRPr>
          </a:p>
          <a:p>
            <a:pPr marL="287655" indent="-287655"/>
            <a:endParaRPr lang="nl-BE" sz="800">
              <a:solidFill>
                <a:srgbClr val="000000"/>
              </a:solidFill>
              <a:latin typeface="Flanders Art Sans"/>
            </a:endParaRPr>
          </a:p>
          <a:p>
            <a:pPr marL="0" indent="0">
              <a:buNone/>
            </a:pPr>
            <a:r>
              <a:rPr lang="nl-BE">
                <a:solidFill>
                  <a:srgbClr val="000000"/>
                </a:solidFill>
                <a:latin typeface="Flanders Art Sans"/>
              </a:rPr>
              <a:t>  </a:t>
            </a:r>
            <a:endParaRPr lang="nl-BE"/>
          </a:p>
          <a:p>
            <a:pPr marL="287655" indent="-287655"/>
            <a:endParaRPr lang="nl-BE" sz="800">
              <a:solidFill>
                <a:srgbClr val="000000"/>
              </a:solidFill>
              <a:latin typeface="Flanders Art Sans"/>
            </a:endParaRPr>
          </a:p>
          <a:p>
            <a:pPr marL="287655" indent="-287655"/>
            <a:endParaRPr lang="nl-BE" sz="800">
              <a:solidFill>
                <a:srgbClr val="000000"/>
              </a:solidFill>
              <a:latin typeface="Flanders Art Sans"/>
            </a:endParaRPr>
          </a:p>
          <a:p>
            <a:pPr marL="287655" indent="-287655"/>
            <a:endParaRPr lang="nl-BE">
              <a:solidFill>
                <a:srgbClr val="000000"/>
              </a:solidFill>
              <a:latin typeface="Flanders Art Sans"/>
            </a:endParaRPr>
          </a:p>
          <a:p>
            <a:pPr marL="0" indent="0">
              <a:buNone/>
            </a:pPr>
            <a:endParaRPr lang="nl-BE">
              <a:solidFill>
                <a:srgbClr val="000000"/>
              </a:solidFill>
              <a:latin typeface="Flanders Art Sans"/>
            </a:endParaRPr>
          </a:p>
        </p:txBody>
      </p:sp>
    </p:spTree>
    <p:extLst>
      <p:ext uri="{BB962C8B-B14F-4D97-AF65-F5344CB8AC3E}">
        <p14:creationId xmlns:p14="http://schemas.microsoft.com/office/powerpoint/2010/main" val="4051614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C70D05F-3AC5-1135-18FA-5C0B8DB70F2B}"/>
              </a:ext>
            </a:extLst>
          </p:cNvPr>
          <p:cNvSpPr>
            <a:spLocks noGrp="1"/>
          </p:cNvSpPr>
          <p:nvPr>
            <p:ph type="title"/>
          </p:nvPr>
        </p:nvSpPr>
        <p:spPr/>
        <p:txBody>
          <a:bodyPr/>
          <a:lstStyle/>
          <a:p>
            <a:r>
              <a:rPr lang="nl-BE">
                <a:latin typeface="FlandersArtSans-Bold"/>
              </a:rPr>
              <a:t>VO-brede registratietool re-integratie</a:t>
            </a:r>
            <a:endParaRPr lang="en-US"/>
          </a:p>
        </p:txBody>
      </p:sp>
      <p:sp>
        <p:nvSpPr>
          <p:cNvPr id="9" name="Tijdelijke aanduiding voor inhoud 8">
            <a:extLst>
              <a:ext uri="{FF2B5EF4-FFF2-40B4-BE49-F238E27FC236}">
                <a16:creationId xmlns:a16="http://schemas.microsoft.com/office/drawing/2014/main" id="{4D796AC4-B702-8F15-1AD5-AF0FA4E95396}"/>
              </a:ext>
            </a:extLst>
          </p:cNvPr>
          <p:cNvSpPr>
            <a:spLocks noGrp="1"/>
          </p:cNvSpPr>
          <p:nvPr>
            <p:ph sz="quarter" idx="11"/>
          </p:nvPr>
        </p:nvSpPr>
        <p:spPr>
          <a:xfrm>
            <a:off x="371475" y="1768055"/>
            <a:ext cx="11449050" cy="4821644"/>
          </a:xfrm>
        </p:spPr>
        <p:txBody>
          <a:bodyPr vert="horz" lIns="0" tIns="0" rIns="0" bIns="45720" rtlCol="0" anchor="t">
            <a:noAutofit/>
          </a:bodyPr>
          <a:lstStyle/>
          <a:p>
            <a:pPr marL="287655" indent="-287655"/>
            <a:r>
              <a:rPr lang="nl-BE" err="1">
                <a:solidFill>
                  <a:srgbClr val="000000"/>
                </a:solidFill>
                <a:ea typeface="+mn-lt"/>
                <a:cs typeface="+mn-lt"/>
              </a:rPr>
              <a:t>AgO</a:t>
            </a:r>
            <a:r>
              <a:rPr lang="nl-BE">
                <a:solidFill>
                  <a:srgbClr val="000000"/>
                </a:solidFill>
                <a:ea typeface="+mn-lt"/>
                <a:cs typeface="+mn-lt"/>
              </a:rPr>
              <a:t> erkent de noodzaak van een tool om re-integratie op te volgen:</a:t>
            </a:r>
            <a:endParaRPr lang="nl-BE">
              <a:ea typeface="+mn-lt"/>
              <a:cs typeface="+mn-lt"/>
            </a:endParaRPr>
          </a:p>
          <a:p>
            <a:pPr marL="575310" lvl="1" indent="-287655"/>
            <a:r>
              <a:rPr lang="nl-BE">
                <a:latin typeface="FlandersArtSans-Regular"/>
              </a:rPr>
              <a:t>Dossieropvolging: opvolging van re-integratietrajecten (terugkeercoaches)</a:t>
            </a:r>
          </a:p>
          <a:p>
            <a:pPr marL="575310" lvl="1" indent="-287655"/>
            <a:r>
              <a:rPr lang="nl-BE">
                <a:latin typeface="FlandersArtSans-Regular"/>
              </a:rPr>
              <a:t>Rapportering</a:t>
            </a:r>
          </a:p>
          <a:p>
            <a:pPr marL="575310" lvl="1" indent="-287655"/>
            <a:r>
              <a:rPr lang="nl-BE">
                <a:latin typeface="FlandersArtSans-Regular"/>
              </a:rPr>
              <a:t>Beleidsopvolging</a:t>
            </a:r>
          </a:p>
          <a:p>
            <a:pPr marL="575310" lvl="1" indent="-287655"/>
            <a:endParaRPr lang="nl-BE"/>
          </a:p>
          <a:p>
            <a:pPr marL="287655" indent="-287655"/>
            <a:r>
              <a:rPr lang="nl-BE"/>
              <a:t>Het uitwerken van een tool is opgenomen in de planning 2023-2024.</a:t>
            </a:r>
          </a:p>
          <a:p>
            <a:pPr marL="287655" indent="-287655"/>
            <a:endParaRPr lang="nl-BE"/>
          </a:p>
          <a:p>
            <a:pPr marL="287655" indent="-287655"/>
            <a:r>
              <a:rPr lang="nl-NL" err="1"/>
              <a:t>AgO</a:t>
            </a:r>
            <a:r>
              <a:rPr lang="nl-NL"/>
              <a:t> houdt de HR-community verder op de hoogte.</a:t>
            </a:r>
          </a:p>
          <a:p>
            <a:pPr marL="287655" indent="-287655"/>
            <a:endParaRPr lang="nl-BE"/>
          </a:p>
          <a:p>
            <a:pPr marL="287655" indent="-287655"/>
            <a:endParaRPr lang="nl-BE"/>
          </a:p>
          <a:p>
            <a:pPr marL="287655" indent="-287655"/>
            <a:endParaRPr lang="nl-BE"/>
          </a:p>
          <a:p>
            <a:pPr marL="287655" indent="-287655"/>
            <a:endParaRPr lang="nl-BE">
              <a:solidFill>
                <a:srgbClr val="000000"/>
              </a:solidFill>
              <a:latin typeface="Flanders Art Sans"/>
            </a:endParaRPr>
          </a:p>
          <a:p>
            <a:pPr marL="287655" indent="-287655"/>
            <a:endParaRPr lang="nl-BE">
              <a:solidFill>
                <a:srgbClr val="000000"/>
              </a:solidFill>
              <a:latin typeface="Flanders Art Sans"/>
            </a:endParaRPr>
          </a:p>
          <a:p>
            <a:pPr marL="287655" indent="-287655"/>
            <a:endParaRPr lang="nl-BE">
              <a:solidFill>
                <a:srgbClr val="000000"/>
              </a:solidFill>
              <a:latin typeface="Flanders Art Sans"/>
            </a:endParaRPr>
          </a:p>
          <a:p>
            <a:pPr marL="0" indent="0">
              <a:buNone/>
            </a:pPr>
            <a:endParaRPr lang="nl-BE">
              <a:solidFill>
                <a:srgbClr val="000000"/>
              </a:solidFill>
              <a:latin typeface="Flanders Art Sans"/>
            </a:endParaRPr>
          </a:p>
        </p:txBody>
      </p:sp>
    </p:spTree>
    <p:extLst>
      <p:ext uri="{BB962C8B-B14F-4D97-AF65-F5344CB8AC3E}">
        <p14:creationId xmlns:p14="http://schemas.microsoft.com/office/powerpoint/2010/main" val="307707020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C70D05F-3AC5-1135-18FA-5C0B8DB70F2B}"/>
              </a:ext>
            </a:extLst>
          </p:cNvPr>
          <p:cNvSpPr>
            <a:spLocks noGrp="1"/>
          </p:cNvSpPr>
          <p:nvPr>
            <p:ph type="title"/>
          </p:nvPr>
        </p:nvSpPr>
        <p:spPr/>
        <p:txBody>
          <a:bodyPr/>
          <a:lstStyle/>
          <a:p>
            <a:r>
              <a:rPr lang="nl-BE">
                <a:latin typeface="FlandersArtSans-Bold"/>
              </a:rPr>
              <a:t>Doorlooptijden </a:t>
            </a:r>
            <a:r>
              <a:rPr lang="nl-BE" err="1">
                <a:latin typeface="FlandersArtSans-Bold"/>
              </a:rPr>
              <a:t>Medex</a:t>
            </a:r>
            <a:endParaRPr lang="en-US"/>
          </a:p>
        </p:txBody>
      </p:sp>
      <p:sp>
        <p:nvSpPr>
          <p:cNvPr id="9" name="Tijdelijke aanduiding voor inhoud 8">
            <a:extLst>
              <a:ext uri="{FF2B5EF4-FFF2-40B4-BE49-F238E27FC236}">
                <a16:creationId xmlns:a16="http://schemas.microsoft.com/office/drawing/2014/main" id="{4D796AC4-B702-8F15-1AD5-AF0FA4E95396}"/>
              </a:ext>
            </a:extLst>
          </p:cNvPr>
          <p:cNvSpPr>
            <a:spLocks noGrp="1"/>
          </p:cNvSpPr>
          <p:nvPr>
            <p:ph sz="quarter" idx="11"/>
          </p:nvPr>
        </p:nvSpPr>
        <p:spPr>
          <a:xfrm>
            <a:off x="371475" y="1566036"/>
            <a:ext cx="11449050" cy="4821644"/>
          </a:xfrm>
        </p:spPr>
        <p:txBody>
          <a:bodyPr vert="horz" lIns="0" tIns="0" rIns="0" bIns="45720" rtlCol="0" anchor="t">
            <a:noAutofit/>
          </a:bodyPr>
          <a:lstStyle/>
          <a:p>
            <a:pPr marL="287655" indent="-287655"/>
            <a:r>
              <a:rPr lang="nl-BE" err="1"/>
              <a:t>AgO</a:t>
            </a:r>
            <a:r>
              <a:rPr lang="nl-BE"/>
              <a:t> krijgt veel vragen rond de doorlooptijden van </a:t>
            </a:r>
            <a:r>
              <a:rPr lang="nl-BE" err="1"/>
              <a:t>Medex</a:t>
            </a:r>
            <a:endParaRPr lang="nl-BE"/>
          </a:p>
          <a:p>
            <a:pPr marL="0" indent="0">
              <a:buNone/>
            </a:pPr>
            <a:endParaRPr lang="nl-BE" sz="800"/>
          </a:p>
          <a:p>
            <a:pPr marL="287655" indent="-287655"/>
            <a:r>
              <a:rPr lang="nl-BE" err="1"/>
              <a:t>AgO</a:t>
            </a:r>
            <a:r>
              <a:rPr lang="nl-BE"/>
              <a:t> organiseert </a:t>
            </a:r>
            <a:r>
              <a:rPr lang="nl-NL">
                <a:solidFill>
                  <a:srgbClr val="000000"/>
                </a:solidFill>
                <a:ea typeface="+mn-lt"/>
                <a:cs typeface="+mn-lt"/>
              </a:rPr>
              <a:t>een lerend netwerk: </a:t>
            </a:r>
            <a:r>
              <a:rPr lang="nl-NL"/>
              <a:t>“Werking van de pensioencommissie”, met </a:t>
            </a:r>
            <a:r>
              <a:rPr lang="nl-NL">
                <a:latin typeface="Flanders Art Sans"/>
              </a:rPr>
              <a:t>Nele De </a:t>
            </a:r>
            <a:r>
              <a:rPr lang="nl-NL" err="1">
                <a:latin typeface="Flanders Art Sans"/>
              </a:rPr>
              <a:t>Kimpe</a:t>
            </a:r>
            <a:r>
              <a:rPr lang="nl-NL">
                <a:latin typeface="Flanders Art Sans"/>
              </a:rPr>
              <a:t>, celhoofd Re-integratie en Pensioenen bij </a:t>
            </a:r>
            <a:r>
              <a:rPr lang="nl-NL" err="1">
                <a:latin typeface="Flanders Art Sans"/>
              </a:rPr>
              <a:t>Medex</a:t>
            </a:r>
            <a:endParaRPr lang="nl-NL" err="1">
              <a:solidFill>
                <a:srgbClr val="000000"/>
              </a:solidFill>
              <a:latin typeface="Flanders Art Sans"/>
              <a:ea typeface="+mn-lt"/>
              <a:cs typeface="+mn-lt"/>
            </a:endParaRPr>
          </a:p>
          <a:p>
            <a:pPr marL="575310" lvl="1" indent="-287655"/>
            <a:r>
              <a:rPr lang="nl-BE" sz="2800">
                <a:latin typeface="FlandersArtSans-Regular"/>
              </a:rPr>
              <a:t>Op </a:t>
            </a:r>
            <a:r>
              <a:rPr lang="nl-NL" sz="2800">
                <a:latin typeface="FlandersArtSans-Regular"/>
              </a:rPr>
              <a:t>dinsdag 23 mei van 13.30 tot 16.30u, in het Herman Teirlinckgebouw.</a:t>
            </a:r>
          </a:p>
          <a:p>
            <a:pPr marL="575310" lvl="1" indent="-287655"/>
            <a:r>
              <a:rPr lang="nl-NL" sz="2800">
                <a:latin typeface="FlandersArtSans-Regular"/>
              </a:rPr>
              <a:t>Alle HR-professionals zijn welkom. </a:t>
            </a:r>
            <a:r>
              <a:rPr lang="nl-NL" sz="2800">
                <a:solidFill>
                  <a:srgbClr val="0070C0"/>
                </a:solidFill>
                <a:latin typeface="FlandersArtSans-Regular"/>
                <a:hlinkClick r:id="rId3">
                  <a:extLst>
                    <a:ext uri="{A12FA001-AC4F-418D-AE19-62706E023703}">
                      <ahyp:hlinkClr xmlns:ahyp="http://schemas.microsoft.com/office/drawing/2018/hyperlinkcolor" val="tx"/>
                    </a:ext>
                  </a:extLst>
                </a:hlinkClick>
              </a:rPr>
              <a:t>Schrijf je in via deze link</a:t>
            </a:r>
            <a:r>
              <a:rPr lang="nl-NL" sz="2800">
                <a:latin typeface="FlandersArtSans-Regular"/>
              </a:rPr>
              <a:t>. </a:t>
            </a:r>
            <a:endParaRPr lang="nl-BE" sz="2800">
              <a:solidFill>
                <a:srgbClr val="000000"/>
              </a:solidFill>
              <a:latin typeface="FlandersArtSans-Regular"/>
              <a:cs typeface="Calibri"/>
            </a:endParaRPr>
          </a:p>
          <a:p>
            <a:pPr marL="575310" lvl="1" indent="-287655"/>
            <a:r>
              <a:rPr lang="nl-BE" sz="2800">
                <a:latin typeface="FlandersArtSans-Regular"/>
                <a:ea typeface="Calibri" panose="020F0502020204030204" pitchFamily="34" charset="0"/>
                <a:cs typeface="Calibri"/>
              </a:rPr>
              <a:t>Heb je vragen voor </a:t>
            </a:r>
            <a:r>
              <a:rPr lang="nl-BE" sz="2800" err="1">
                <a:latin typeface="FlandersArtSans-Regular"/>
                <a:ea typeface="Calibri" panose="020F0502020204030204" pitchFamily="34" charset="0"/>
                <a:cs typeface="Calibri"/>
              </a:rPr>
              <a:t>Medex</a:t>
            </a:r>
            <a:r>
              <a:rPr lang="nl-BE" sz="2800">
                <a:latin typeface="FlandersArtSans-Regular"/>
                <a:ea typeface="Calibri" panose="020F0502020204030204" pitchFamily="34" charset="0"/>
                <a:cs typeface="Calibri"/>
              </a:rPr>
              <a:t>? Bezorg die dan </a:t>
            </a:r>
            <a:r>
              <a:rPr lang="nl-BE" sz="2800">
                <a:effectLst/>
                <a:latin typeface="FlandersArtSans-Regular"/>
                <a:ea typeface="Calibri" panose="020F0502020204030204" pitchFamily="34" charset="0"/>
                <a:cs typeface="Calibri"/>
              </a:rPr>
              <a:t>ten laatste op maandag 17 april via </a:t>
            </a:r>
            <a:r>
              <a:rPr lang="nl-BE" sz="2800" u="sng">
                <a:solidFill>
                  <a:srgbClr val="0070C0"/>
                </a:solidFill>
                <a:effectLst/>
                <a:latin typeface="FlandersArtSans-Regular"/>
                <a:ea typeface="Calibri" panose="020F0502020204030204" pitchFamily="34" charset="0"/>
                <a:cs typeface="Calibri"/>
                <a:hlinkClick r:id="rId4">
                  <a:extLst>
                    <a:ext uri="{A12FA001-AC4F-418D-AE19-62706E023703}">
                      <ahyp:hlinkClr xmlns:ahyp="http://schemas.microsoft.com/office/drawing/2018/hyperlinkcolor" val="tx"/>
                    </a:ext>
                  </a:extLst>
                </a:hlinkClick>
              </a:rPr>
              <a:t>personeelsmobiliteit@vlaanderen.be</a:t>
            </a:r>
            <a:r>
              <a:rPr lang="nl-BE" sz="2800">
                <a:solidFill>
                  <a:srgbClr val="0070C0"/>
                </a:solidFill>
                <a:latin typeface="FlandersArtSans-Regular"/>
                <a:ea typeface="Calibri" panose="020F0502020204030204" pitchFamily="34" charset="0"/>
                <a:cs typeface="Calibri"/>
              </a:rPr>
              <a:t> </a:t>
            </a:r>
            <a:r>
              <a:rPr lang="nl-BE" sz="2400">
                <a:solidFill>
                  <a:srgbClr val="000000"/>
                </a:solidFill>
                <a:latin typeface="FlandersArtSans-Regular"/>
                <a:ea typeface="Calibri" panose="020F0502020204030204" pitchFamily="34" charset="0"/>
                <a:cs typeface="Calibri"/>
              </a:rPr>
              <a:t> </a:t>
            </a:r>
            <a:endParaRPr lang="nl-BE" sz="2400">
              <a:solidFill>
                <a:srgbClr val="000000"/>
              </a:solidFill>
              <a:latin typeface="FlandersArtSans-Regular"/>
            </a:endParaRPr>
          </a:p>
          <a:p>
            <a:pPr marL="287655" indent="-287655"/>
            <a:endParaRPr lang="nl-BE" sz="800">
              <a:solidFill>
                <a:srgbClr val="000000"/>
              </a:solidFill>
              <a:latin typeface="Flanders Art Sans"/>
            </a:endParaRPr>
          </a:p>
          <a:p>
            <a:pPr marL="287655" indent="-287655"/>
            <a:endParaRPr lang="nl-BE">
              <a:solidFill>
                <a:srgbClr val="000000"/>
              </a:solidFill>
              <a:latin typeface="Flanders Art Sans"/>
            </a:endParaRPr>
          </a:p>
          <a:p>
            <a:pPr marL="0" indent="0">
              <a:buNone/>
            </a:pPr>
            <a:endParaRPr lang="nl-BE">
              <a:solidFill>
                <a:srgbClr val="000000"/>
              </a:solidFill>
              <a:latin typeface="Flanders Art Sans"/>
            </a:endParaRPr>
          </a:p>
        </p:txBody>
      </p:sp>
    </p:spTree>
    <p:extLst>
      <p:ext uri="{BB962C8B-B14F-4D97-AF65-F5344CB8AC3E}">
        <p14:creationId xmlns:p14="http://schemas.microsoft.com/office/powerpoint/2010/main" val="987205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a:xfrm>
            <a:off x="5666242" y="1844790"/>
            <a:ext cx="5811383" cy="2648548"/>
          </a:xfrm>
        </p:spPr>
        <p:txBody>
          <a:bodyPr/>
          <a:lstStyle/>
          <a:p>
            <a:r>
              <a:rPr lang="nl-BE"/>
              <a:t>Modern Werkplekleren: </a:t>
            </a:r>
            <a:br>
              <a:rPr lang="nl-BE"/>
            </a:br>
            <a:r>
              <a:rPr lang="nl-BE"/>
              <a:t>hoe zet AgO dit in?</a:t>
            </a:r>
            <a:endParaRPr lang="en-GB"/>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subTitle" idx="1"/>
          </p:nvPr>
        </p:nvSpPr>
        <p:spPr>
          <a:xfrm>
            <a:off x="5162550" y="4614738"/>
            <a:ext cx="5811384" cy="316637"/>
          </a:xfrm>
        </p:spPr>
        <p:txBody>
          <a:bodyPr/>
          <a:lstStyle/>
          <a:p>
            <a:r>
              <a:rPr lang="en-GB"/>
              <a:t>Jonas Mylle/Hilde Robbeets</a:t>
            </a:r>
          </a:p>
          <a:p>
            <a:r>
              <a:rPr lang="en-GB" err="1"/>
              <a:t>Projectleiders</a:t>
            </a:r>
            <a:r>
              <a:rPr lang="en-GB"/>
              <a:t> Leren en Ontwikkelen</a:t>
            </a:r>
          </a:p>
        </p:txBody>
      </p:sp>
      <p:pic>
        <p:nvPicPr>
          <p:cNvPr id="18" name="Picture 2">
            <a:extLst>
              <a:ext uri="{FF2B5EF4-FFF2-40B4-BE49-F238E27FC236}">
                <a16:creationId xmlns:a16="http://schemas.microsoft.com/office/drawing/2014/main" id="{780A74DD-2495-D389-F88B-B79F0B9D142D}"/>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4177" r="4177"/>
          <a:stretch/>
        </p:blipFill>
        <p:spPr bwMode="auto">
          <a:xfrm>
            <a:off x="331469" y="238124"/>
            <a:ext cx="4943835" cy="5290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669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tis Bruine En Zwarte Houten Stoelen In De Kamer Stockfoto">
            <a:extLst>
              <a:ext uri="{FF2B5EF4-FFF2-40B4-BE49-F238E27FC236}">
                <a16:creationId xmlns:a16="http://schemas.microsoft.com/office/drawing/2014/main" id="{5B1605B6-7BD7-71F5-1AA0-B135FDB6D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484" y="5726"/>
            <a:ext cx="5102088" cy="34550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gratis Vrouwelijke Collega's Verzamelden Zich In De Vergaderruimte Stockfoto">
            <a:extLst>
              <a:ext uri="{FF2B5EF4-FFF2-40B4-BE49-F238E27FC236}">
                <a16:creationId xmlns:a16="http://schemas.microsoft.com/office/drawing/2014/main" id="{DAB4D21B-D905-F5B8-1224-A982EDC27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84" y="3466483"/>
            <a:ext cx="5102088" cy="3404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tis stockfoto met advies, afwachtend, analyse Stockfoto">
            <a:extLst>
              <a:ext uri="{FF2B5EF4-FFF2-40B4-BE49-F238E27FC236}">
                <a16:creationId xmlns:a16="http://schemas.microsoft.com/office/drawing/2014/main" id="{174E5535-77B0-B077-12F1-85BBEE19B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662" y="0"/>
            <a:ext cx="5182546" cy="34550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atis Foto Van Een Vrouw Die Denkt Stockfoto">
            <a:extLst>
              <a:ext uri="{FF2B5EF4-FFF2-40B4-BE49-F238E27FC236}">
                <a16:creationId xmlns:a16="http://schemas.microsoft.com/office/drawing/2014/main" id="{66ACE854-08CB-5B2E-574C-CFCAD8F04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4662" y="3460757"/>
            <a:ext cx="5182546" cy="339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2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A9ABD-EF17-8C19-B7CD-DEF1A3C6FE50}"/>
              </a:ext>
            </a:extLst>
          </p:cNvPr>
          <p:cNvSpPr>
            <a:spLocks noGrp="1"/>
          </p:cNvSpPr>
          <p:nvPr>
            <p:ph type="title"/>
          </p:nvPr>
        </p:nvSpPr>
        <p:spPr/>
        <p:txBody>
          <a:bodyPr/>
          <a:lstStyle/>
          <a:p>
            <a:r>
              <a:rPr lang="nl-BE" err="1"/>
              <a:t>Didactics</a:t>
            </a:r>
            <a:endParaRPr lang="nl-BE"/>
          </a:p>
        </p:txBody>
      </p:sp>
      <p:sp>
        <p:nvSpPr>
          <p:cNvPr id="4" name="Tijdelijke aanduiding voor tekst 3">
            <a:extLst>
              <a:ext uri="{FF2B5EF4-FFF2-40B4-BE49-F238E27FC236}">
                <a16:creationId xmlns:a16="http://schemas.microsoft.com/office/drawing/2014/main" id="{E9F3FF49-6A34-260E-E1D5-1E6471D65192}"/>
              </a:ext>
            </a:extLst>
          </p:cNvPr>
          <p:cNvSpPr>
            <a:spLocks noGrp="1"/>
          </p:cNvSpPr>
          <p:nvPr>
            <p:ph type="body" sz="quarter" idx="11"/>
          </p:nvPr>
        </p:nvSpPr>
        <p:spPr/>
        <p:txBody>
          <a:bodyPr/>
          <a:lstStyle/>
          <a:p>
            <a:r>
              <a:rPr lang="nl-BE"/>
              <a:t>Raamcontracten </a:t>
            </a:r>
          </a:p>
        </p:txBody>
      </p:sp>
      <p:sp>
        <p:nvSpPr>
          <p:cNvPr id="5" name="Tijdelijke aanduiding voor tekst 4">
            <a:extLst>
              <a:ext uri="{FF2B5EF4-FFF2-40B4-BE49-F238E27FC236}">
                <a16:creationId xmlns:a16="http://schemas.microsoft.com/office/drawing/2014/main" id="{1737905C-F42A-AA45-BFD4-E434DC60C68C}"/>
              </a:ext>
            </a:extLst>
          </p:cNvPr>
          <p:cNvSpPr>
            <a:spLocks noGrp="1"/>
          </p:cNvSpPr>
          <p:nvPr>
            <p:ph type="body" sz="quarter" idx="12"/>
          </p:nvPr>
        </p:nvSpPr>
        <p:spPr/>
        <p:txBody>
          <a:bodyPr/>
          <a:lstStyle/>
          <a:p>
            <a:r>
              <a:rPr lang="nl-BE"/>
              <a:t>Digitale leerbibliotheek</a:t>
            </a:r>
          </a:p>
        </p:txBody>
      </p:sp>
      <p:sp>
        <p:nvSpPr>
          <p:cNvPr id="6" name="Tijdelijke aanduiding voor tekst 5">
            <a:extLst>
              <a:ext uri="{FF2B5EF4-FFF2-40B4-BE49-F238E27FC236}">
                <a16:creationId xmlns:a16="http://schemas.microsoft.com/office/drawing/2014/main" id="{E22D4368-09BD-6D9A-1760-46D9B59FF717}"/>
              </a:ext>
            </a:extLst>
          </p:cNvPr>
          <p:cNvSpPr>
            <a:spLocks noGrp="1"/>
          </p:cNvSpPr>
          <p:nvPr>
            <p:ph type="body" sz="quarter" idx="13"/>
          </p:nvPr>
        </p:nvSpPr>
        <p:spPr/>
        <p:txBody>
          <a:bodyPr/>
          <a:lstStyle/>
          <a:p>
            <a:pPr marL="287655" indent="-287655"/>
            <a:r>
              <a:rPr lang="nl-BE">
                <a:cs typeface="Calibri Light"/>
              </a:rPr>
              <a:t>Zelf ontwikkelde</a:t>
            </a:r>
            <a:br>
              <a:rPr lang="nl-BE">
                <a:cs typeface="Calibri Light"/>
              </a:rPr>
            </a:br>
            <a:r>
              <a:rPr lang="nl-BE">
                <a:cs typeface="Calibri Light"/>
              </a:rPr>
              <a:t>e-</a:t>
            </a:r>
            <a:r>
              <a:rPr lang="nl-BE" err="1">
                <a:cs typeface="Calibri Light"/>
              </a:rPr>
              <a:t>learnings</a:t>
            </a:r>
          </a:p>
        </p:txBody>
      </p:sp>
      <p:sp>
        <p:nvSpPr>
          <p:cNvPr id="7" name="Tijdelijke aanduiding voor tekst 6">
            <a:extLst>
              <a:ext uri="{FF2B5EF4-FFF2-40B4-BE49-F238E27FC236}">
                <a16:creationId xmlns:a16="http://schemas.microsoft.com/office/drawing/2014/main" id="{BAAE4276-62D1-6D20-1210-DF70CEF46EAF}"/>
              </a:ext>
            </a:extLst>
          </p:cNvPr>
          <p:cNvSpPr>
            <a:spLocks noGrp="1"/>
          </p:cNvSpPr>
          <p:nvPr>
            <p:ph type="body" sz="quarter" idx="14"/>
          </p:nvPr>
        </p:nvSpPr>
        <p:spPr/>
        <p:txBody>
          <a:bodyPr/>
          <a:lstStyle/>
          <a:p>
            <a:r>
              <a:rPr lang="nl-BE"/>
              <a:t>Open aanbod </a:t>
            </a:r>
            <a:r>
              <a:rPr lang="nl-BE" err="1"/>
              <a:t>Vlimpers</a:t>
            </a:r>
            <a:r>
              <a:rPr lang="nl-BE"/>
              <a:t> Leren</a:t>
            </a:r>
          </a:p>
        </p:txBody>
      </p:sp>
      <p:sp>
        <p:nvSpPr>
          <p:cNvPr id="10" name="Tijdelijke aanduiding voor tekst 9">
            <a:extLst>
              <a:ext uri="{FF2B5EF4-FFF2-40B4-BE49-F238E27FC236}">
                <a16:creationId xmlns:a16="http://schemas.microsoft.com/office/drawing/2014/main" id="{71B96CD1-D51B-F5E0-FF67-3B464F31BDEC}"/>
              </a:ext>
            </a:extLst>
          </p:cNvPr>
          <p:cNvSpPr>
            <a:spLocks noGrp="1"/>
          </p:cNvSpPr>
          <p:nvPr>
            <p:ph type="body" sz="quarter" idx="15"/>
          </p:nvPr>
        </p:nvSpPr>
        <p:spPr/>
        <p:txBody>
          <a:bodyPr/>
          <a:lstStyle/>
          <a:p>
            <a:r>
              <a:rPr lang="nl-BE"/>
              <a:t>…</a:t>
            </a:r>
          </a:p>
        </p:txBody>
      </p:sp>
    </p:spTree>
    <p:extLst>
      <p:ext uri="{BB962C8B-B14F-4D97-AF65-F5344CB8AC3E}">
        <p14:creationId xmlns:p14="http://schemas.microsoft.com/office/powerpoint/2010/main" val="2369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1E10886-90C4-0E04-FCDE-6CDFE8BCACD1}"/>
              </a:ext>
            </a:extLst>
          </p:cNvPr>
          <p:cNvSpPr>
            <a:spLocks noGrp="1"/>
          </p:cNvSpPr>
          <p:nvPr>
            <p:ph type="ctrTitle"/>
          </p:nvPr>
        </p:nvSpPr>
        <p:spPr/>
        <p:txBody>
          <a:bodyPr/>
          <a:lstStyle/>
          <a:p>
            <a:r>
              <a:rPr lang="nl-BE"/>
              <a:t>Aanbod coaching voor HR</a:t>
            </a:r>
          </a:p>
        </p:txBody>
      </p:sp>
      <p:sp>
        <p:nvSpPr>
          <p:cNvPr id="5" name="Ondertitel 4">
            <a:extLst>
              <a:ext uri="{FF2B5EF4-FFF2-40B4-BE49-F238E27FC236}">
                <a16:creationId xmlns:a16="http://schemas.microsoft.com/office/drawing/2014/main" id="{AF07D0CD-1A9A-C535-34CF-2A4CDDBE8FF7}"/>
              </a:ext>
            </a:extLst>
          </p:cNvPr>
          <p:cNvSpPr>
            <a:spLocks noGrp="1"/>
          </p:cNvSpPr>
          <p:nvPr>
            <p:ph type="subTitle" idx="1"/>
          </p:nvPr>
        </p:nvSpPr>
        <p:spPr>
          <a:xfrm>
            <a:off x="4399723" y="4757529"/>
            <a:ext cx="6679094" cy="834887"/>
          </a:xfrm>
        </p:spPr>
        <p:txBody>
          <a:bodyPr/>
          <a:lstStyle/>
          <a:p>
            <a:r>
              <a:rPr lang="nl-BE"/>
              <a:t>Opleidingen, interne begeleiding en raamovereenkomsten</a:t>
            </a:r>
          </a:p>
        </p:txBody>
      </p:sp>
      <p:pic>
        <p:nvPicPr>
          <p:cNvPr id="8" name="Tijdelijke aanduiding voor afbeelding 7" descr="Afbeelding met overdekt, groente, metaal, rek&#10;&#10;Automatisch gegenereerde beschrijving">
            <a:extLst>
              <a:ext uri="{FF2B5EF4-FFF2-40B4-BE49-F238E27FC236}">
                <a16:creationId xmlns:a16="http://schemas.microsoft.com/office/drawing/2014/main" id="{A8CB8837-6B04-C3E4-4256-5881023210D4}"/>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39340" t="30" r="-209" b="-30"/>
          <a:stretch/>
        </p:blipFill>
        <p:spPr>
          <a:xfrm>
            <a:off x="367953" y="295254"/>
            <a:ext cx="5747787" cy="6271200"/>
          </a:xfrm>
        </p:spPr>
      </p:pic>
    </p:spTree>
    <p:extLst>
      <p:ext uri="{BB962C8B-B14F-4D97-AF65-F5344CB8AC3E}">
        <p14:creationId xmlns:p14="http://schemas.microsoft.com/office/powerpoint/2010/main" val="1429766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BD960-EF47-8A5C-10A9-1693FD656FFE}"/>
              </a:ext>
            </a:extLst>
          </p:cNvPr>
          <p:cNvSpPr>
            <a:spLocks noGrp="1"/>
          </p:cNvSpPr>
          <p:nvPr>
            <p:ph type="title"/>
          </p:nvPr>
        </p:nvSpPr>
        <p:spPr>
          <a:xfrm>
            <a:off x="1894840" y="2333392"/>
            <a:ext cx="8402320" cy="2581508"/>
          </a:xfrm>
        </p:spPr>
        <p:txBody>
          <a:bodyPr>
            <a:noAutofit/>
          </a:bodyPr>
          <a:lstStyle/>
          <a:p>
            <a:r>
              <a:rPr lang="nl-NL" sz="3200" b="0" i="0">
                <a:solidFill>
                  <a:srgbClr val="333332"/>
                </a:solidFill>
                <a:effectLst/>
                <a:latin typeface="Flanders Art Sans"/>
              </a:rPr>
              <a:t>Een coachende cultuur is een cultuur waarin een coachende aanpak heel gewoon is en waar de organisatie niet alleen zichzelf wil verbeteren, maar ook medewerkers wil ondersteunen in hun loopbaan en ontwikkeling (P. </a:t>
            </a:r>
            <a:r>
              <a:rPr lang="nl-NL" sz="3200" b="0" i="0" err="1">
                <a:solidFill>
                  <a:srgbClr val="333332"/>
                </a:solidFill>
                <a:effectLst/>
                <a:latin typeface="Flanders Art Sans"/>
              </a:rPr>
              <a:t>Hawkins</a:t>
            </a:r>
            <a:r>
              <a:rPr lang="nl-NL" sz="3200" b="0" i="0">
                <a:solidFill>
                  <a:srgbClr val="333332"/>
                </a:solidFill>
                <a:effectLst/>
                <a:latin typeface="Flanders Art Sans"/>
              </a:rPr>
              <a:t>, 2013)</a:t>
            </a:r>
            <a:br>
              <a:rPr lang="nl-BE" sz="3200"/>
            </a:br>
            <a:endParaRPr lang="nl-BE" sz="3200"/>
          </a:p>
        </p:txBody>
      </p:sp>
    </p:spTree>
    <p:extLst>
      <p:ext uri="{BB962C8B-B14F-4D97-AF65-F5344CB8AC3E}">
        <p14:creationId xmlns:p14="http://schemas.microsoft.com/office/powerpoint/2010/main" val="143238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latin typeface="Flanders Art Sans"/>
              </a:rPr>
              <a:t>KB re-integratie</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endParaRPr lang="nl-BE">
              <a:latin typeface="Flanders Art Sans"/>
            </a:endParaRPr>
          </a:p>
          <a:p>
            <a:r>
              <a:rPr lang="nl-BE">
                <a:latin typeface="Flanders Art Sans"/>
              </a:rPr>
              <a:t>Modern Werkplekleren: hoe zet </a:t>
            </a:r>
            <a:r>
              <a:rPr lang="nl-BE" err="1">
                <a:latin typeface="Flanders Art Sans"/>
              </a:rPr>
              <a:t>AgO</a:t>
            </a:r>
            <a:r>
              <a:rPr lang="nl-BE">
                <a:latin typeface="Flanders Art Sans"/>
              </a:rPr>
              <a:t> dit in?</a:t>
            </a:r>
            <a:endParaRPr lang="en-US">
              <a:latin typeface="Flanders Art Sans"/>
            </a:endParaRPr>
          </a:p>
          <a:p>
            <a:endParaRPr lang="en-US">
              <a:latin typeface="Flanders Art Sans"/>
            </a:endParaRP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endParaRPr lang="en-GB">
              <a:latin typeface="Flanders Art Sans"/>
            </a:endParaRPr>
          </a:p>
          <a:p>
            <a:r>
              <a:rPr lang="en-GB" err="1">
                <a:latin typeface="Flanders Art Sans"/>
              </a:rPr>
              <a:t>Arbeidsmarktcommunicatie</a:t>
            </a:r>
            <a:r>
              <a:rPr lang="en-GB">
                <a:latin typeface="Flanders Art Sans"/>
              </a:rPr>
              <a:t> </a:t>
            </a:r>
            <a:r>
              <a:rPr lang="en-GB" err="1">
                <a:latin typeface="Flanders Art Sans"/>
              </a:rPr>
              <a:t>en</a:t>
            </a:r>
            <a:r>
              <a:rPr lang="en-GB">
                <a:latin typeface="Flanders Art Sans"/>
              </a:rPr>
              <a:t> employer branding</a:t>
            </a:r>
            <a:endParaRPr lang="en-US">
              <a:latin typeface="Flanders Art Sans"/>
            </a:endParaRPr>
          </a:p>
          <a:p>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24">
            <a:extLst>
              <a:ext uri="{FF2B5EF4-FFF2-40B4-BE49-F238E27FC236}">
                <a16:creationId xmlns:a16="http://schemas.microsoft.com/office/drawing/2014/main" id="{4374FC3C-FAC4-C367-FAF7-6F71AF5D5BCC}"/>
              </a:ext>
            </a:extLst>
          </p:cNvPr>
          <p:cNvSpPr/>
          <p:nvPr/>
        </p:nvSpPr>
        <p:spPr>
          <a:xfrm>
            <a:off x="1679933" y="927708"/>
            <a:ext cx="106278" cy="105441"/>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 name="Graphic 19">
            <a:extLst>
              <a:ext uri="{FF2B5EF4-FFF2-40B4-BE49-F238E27FC236}">
                <a16:creationId xmlns:a16="http://schemas.microsoft.com/office/drawing/2014/main" id="{C356A6DC-1FED-87C0-0879-0C8F3EFA9D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674" y="4170715"/>
            <a:ext cx="504000" cy="504000"/>
          </a:xfrm>
          <a:prstGeom prst="rect">
            <a:avLst/>
          </a:prstGeom>
        </p:spPr>
      </p:pic>
      <p:pic>
        <p:nvPicPr>
          <p:cNvPr id="29" name="Graphic 28">
            <a:extLst>
              <a:ext uri="{FF2B5EF4-FFF2-40B4-BE49-F238E27FC236}">
                <a16:creationId xmlns:a16="http://schemas.microsoft.com/office/drawing/2014/main" id="{2E292CDE-4B47-2E60-B0FD-95CAC65A79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334" y="4850236"/>
            <a:ext cx="504831" cy="469661"/>
          </a:xfrm>
          <a:prstGeom prst="rect">
            <a:avLst/>
          </a:prstGeom>
        </p:spPr>
      </p:pic>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3AEAB-A206-FAF4-0169-3541DBC3C4E9}"/>
              </a:ext>
            </a:extLst>
          </p:cNvPr>
          <p:cNvSpPr>
            <a:spLocks noGrp="1"/>
          </p:cNvSpPr>
          <p:nvPr>
            <p:ph type="title"/>
          </p:nvPr>
        </p:nvSpPr>
        <p:spPr/>
        <p:txBody>
          <a:bodyPr/>
          <a:lstStyle/>
          <a:p>
            <a:r>
              <a:rPr lang="nl-BE"/>
              <a:t>Professionaliseer je verder als HR</a:t>
            </a:r>
          </a:p>
        </p:txBody>
      </p:sp>
      <p:sp>
        <p:nvSpPr>
          <p:cNvPr id="3" name="Tijdelijke aanduiding voor inhoud 2">
            <a:extLst>
              <a:ext uri="{FF2B5EF4-FFF2-40B4-BE49-F238E27FC236}">
                <a16:creationId xmlns:a16="http://schemas.microsoft.com/office/drawing/2014/main" id="{AF81E0F6-AED2-7F67-40A9-CA948BF18268}"/>
              </a:ext>
            </a:extLst>
          </p:cNvPr>
          <p:cNvSpPr>
            <a:spLocks noGrp="1"/>
          </p:cNvSpPr>
          <p:nvPr>
            <p:ph sz="quarter" idx="11"/>
          </p:nvPr>
        </p:nvSpPr>
        <p:spPr>
          <a:xfrm>
            <a:off x="774699" y="1549400"/>
            <a:ext cx="11045825" cy="5016500"/>
          </a:xfrm>
        </p:spPr>
        <p:txBody>
          <a:bodyPr/>
          <a:lstStyle/>
          <a:p>
            <a:r>
              <a:rPr lang="nl-BE"/>
              <a:t>Versterk je coachende rol via een opleiding (zomereditie)</a:t>
            </a:r>
          </a:p>
          <a:p>
            <a:pPr lvl="1"/>
            <a:r>
              <a:rPr lang="nl-BE" sz="2000"/>
              <a:t>Start </a:t>
            </a:r>
            <a:r>
              <a:rPr lang="nl-BE" sz="2000">
                <a:hlinkClick r:id="rId3"/>
              </a:rPr>
              <a:t>opleiding coachende vaardigheden voor HR </a:t>
            </a:r>
            <a:r>
              <a:rPr lang="nl-BE" sz="2000"/>
              <a:t>op 28 augustus</a:t>
            </a:r>
          </a:p>
          <a:p>
            <a:pPr lvl="1"/>
            <a:r>
              <a:rPr lang="nl-BE" sz="2000"/>
              <a:t>3 volledige dagen (nog 3 plaatsen)</a:t>
            </a:r>
          </a:p>
          <a:p>
            <a:pPr lvl="1"/>
            <a:endParaRPr lang="nl-BE" sz="2000"/>
          </a:p>
          <a:p>
            <a:r>
              <a:rPr lang="nl-BE"/>
              <a:t>Leer een </a:t>
            </a:r>
            <a:r>
              <a:rPr lang="nl-BE" err="1"/>
              <a:t>coachingcultuur</a:t>
            </a:r>
            <a:r>
              <a:rPr lang="nl-BE"/>
              <a:t> ontwikkelen in je organisatie</a:t>
            </a:r>
          </a:p>
          <a:p>
            <a:pPr lvl="1"/>
            <a:r>
              <a:rPr lang="nl-BE" sz="2000"/>
              <a:t>Opleiding </a:t>
            </a:r>
            <a:r>
              <a:rPr lang="nl-BE" sz="2000">
                <a:hlinkClick r:id="rId4"/>
              </a:rPr>
              <a:t>‘</a:t>
            </a:r>
            <a:r>
              <a:rPr lang="nl-BE" sz="2000" err="1">
                <a:hlinkClick r:id="rId4"/>
              </a:rPr>
              <a:t>coachingcultuur</a:t>
            </a:r>
            <a:r>
              <a:rPr lang="nl-BE" sz="2000">
                <a:hlinkClick r:id="rId4"/>
              </a:rPr>
              <a:t> ontwikkelen’ </a:t>
            </a:r>
            <a:r>
              <a:rPr lang="nl-BE" sz="2000"/>
              <a:t>start op 2 oktober</a:t>
            </a:r>
          </a:p>
          <a:p>
            <a:pPr lvl="1"/>
            <a:r>
              <a:rPr lang="nl-BE" sz="2000"/>
              <a:t>1 volledige dag en 2 halve dagen (nog 11 plaatsen)</a:t>
            </a:r>
          </a:p>
          <a:p>
            <a:endParaRPr lang="nl-BE"/>
          </a:p>
          <a:p>
            <a:r>
              <a:rPr lang="nl-BE"/>
              <a:t>Leer door een systeembril te kijken via ‘systemisch coachen’</a:t>
            </a:r>
          </a:p>
          <a:p>
            <a:pPr lvl="1"/>
            <a:r>
              <a:rPr lang="nl-BE" sz="2000">
                <a:hlinkClick r:id="rId5"/>
              </a:rPr>
              <a:t>Gratis kennismakings- en infomoment </a:t>
            </a:r>
            <a:r>
              <a:rPr lang="nl-BE" sz="2000"/>
              <a:t>op 14 juni</a:t>
            </a:r>
          </a:p>
          <a:p>
            <a:pPr lvl="1"/>
            <a:r>
              <a:rPr lang="nl-BE" sz="2000"/>
              <a:t>Start </a:t>
            </a:r>
            <a:r>
              <a:rPr lang="nl-BE" sz="2000">
                <a:hlinkClick r:id="rId6"/>
              </a:rPr>
              <a:t>opleiding systemisch coachen </a:t>
            </a:r>
            <a:r>
              <a:rPr lang="nl-BE" sz="2000"/>
              <a:t>op 13 september</a:t>
            </a:r>
          </a:p>
          <a:p>
            <a:pPr lvl="1"/>
            <a:r>
              <a:rPr lang="nl-BE" sz="2000"/>
              <a:t>6 halve dagen (nog 11 plaatsen)</a:t>
            </a:r>
          </a:p>
          <a:p>
            <a:endParaRPr lang="nl-BE"/>
          </a:p>
        </p:txBody>
      </p:sp>
    </p:spTree>
    <p:extLst>
      <p:ext uri="{BB962C8B-B14F-4D97-AF65-F5344CB8AC3E}">
        <p14:creationId xmlns:p14="http://schemas.microsoft.com/office/powerpoint/2010/main" val="26159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2BF70-0E44-049B-BD6B-561224B7CBB7}"/>
              </a:ext>
            </a:extLst>
          </p:cNvPr>
          <p:cNvSpPr>
            <a:spLocks noGrp="1"/>
          </p:cNvSpPr>
          <p:nvPr>
            <p:ph type="title"/>
          </p:nvPr>
        </p:nvSpPr>
        <p:spPr/>
        <p:txBody>
          <a:bodyPr/>
          <a:lstStyle/>
          <a:p>
            <a:r>
              <a:rPr lang="nl-BE"/>
              <a:t>Ander aanbod rond coaching</a:t>
            </a:r>
          </a:p>
        </p:txBody>
      </p:sp>
      <p:sp>
        <p:nvSpPr>
          <p:cNvPr id="3" name="Tijdelijke aanduiding voor inhoud 2">
            <a:extLst>
              <a:ext uri="{FF2B5EF4-FFF2-40B4-BE49-F238E27FC236}">
                <a16:creationId xmlns:a16="http://schemas.microsoft.com/office/drawing/2014/main" id="{2C81DCFD-32BD-6CB1-AA76-3865A169DF5D}"/>
              </a:ext>
            </a:extLst>
          </p:cNvPr>
          <p:cNvSpPr>
            <a:spLocks noGrp="1"/>
          </p:cNvSpPr>
          <p:nvPr>
            <p:ph sz="quarter" idx="11"/>
          </p:nvPr>
        </p:nvSpPr>
        <p:spPr>
          <a:xfrm>
            <a:off x="863599" y="1498600"/>
            <a:ext cx="10956925" cy="4934098"/>
          </a:xfrm>
        </p:spPr>
        <p:txBody>
          <a:bodyPr>
            <a:normAutofit lnSpcReduction="10000"/>
          </a:bodyPr>
          <a:lstStyle/>
          <a:p>
            <a:r>
              <a:rPr lang="nl-BE"/>
              <a:t>Doe beroep op interne coaches en begeleiders</a:t>
            </a:r>
          </a:p>
          <a:p>
            <a:pPr lvl="1"/>
            <a:r>
              <a:rPr lang="nl-BE">
                <a:hlinkClick r:id="rId3"/>
              </a:rPr>
              <a:t>Leiderschapscoaches</a:t>
            </a:r>
            <a:endParaRPr lang="nl-BE"/>
          </a:p>
          <a:p>
            <a:pPr lvl="1"/>
            <a:r>
              <a:rPr lang="nl-BE">
                <a:hlinkClick r:id="rId4"/>
              </a:rPr>
              <a:t>Veerkrachtcoaches</a:t>
            </a:r>
            <a:endParaRPr lang="nl-BE"/>
          </a:p>
          <a:p>
            <a:pPr lvl="1"/>
            <a:r>
              <a:rPr lang="nl-BE">
                <a:hlinkClick r:id="rId5"/>
              </a:rPr>
              <a:t>Teamcoaches </a:t>
            </a:r>
            <a:endParaRPr lang="nl-BE"/>
          </a:p>
          <a:p>
            <a:pPr lvl="1"/>
            <a:r>
              <a:rPr lang="nl-BE">
                <a:hlinkClick r:id="rId6"/>
              </a:rPr>
              <a:t>Procesbegeleiders</a:t>
            </a:r>
            <a:endParaRPr lang="nl-BE"/>
          </a:p>
          <a:p>
            <a:pPr lvl="1"/>
            <a:endParaRPr lang="nl-BE"/>
          </a:p>
          <a:p>
            <a:r>
              <a:rPr lang="nl-BE"/>
              <a:t>Opleidingen in open aanbod</a:t>
            </a:r>
          </a:p>
          <a:p>
            <a:pPr lvl="1"/>
            <a:r>
              <a:rPr lang="nl-BE">
                <a:hlinkClick r:id="rId7"/>
              </a:rPr>
              <a:t>Coachende vaardigheden voor medewerkers </a:t>
            </a:r>
            <a:r>
              <a:rPr lang="nl-BE"/>
              <a:t>(nog 1 plaats voor start op 17 april)</a:t>
            </a:r>
          </a:p>
          <a:p>
            <a:pPr lvl="1"/>
            <a:r>
              <a:rPr lang="nl-BE">
                <a:hlinkClick r:id="rId8"/>
              </a:rPr>
              <a:t>Coachend leidinggeven </a:t>
            </a:r>
            <a:r>
              <a:rPr lang="nl-BE"/>
              <a:t>(nog 6 plaatsen voor start op 15 mei)</a:t>
            </a:r>
          </a:p>
          <a:p>
            <a:endParaRPr lang="nl-BE"/>
          </a:p>
          <a:p>
            <a:r>
              <a:rPr lang="nl-BE"/>
              <a:t>Stimuleer coachende cultuur in je entiteit via 3 raamovereenkomsten</a:t>
            </a:r>
          </a:p>
          <a:p>
            <a:pPr lvl="1"/>
            <a:r>
              <a:rPr lang="nl-BE">
                <a:hlinkClick r:id="rId9"/>
              </a:rPr>
              <a:t>Doe beroep op externe coaches </a:t>
            </a:r>
            <a:r>
              <a:rPr lang="nl-BE"/>
              <a:t>(via </a:t>
            </a:r>
            <a:r>
              <a:rPr lang="nl-BE" err="1"/>
              <a:t>Trüvius</a:t>
            </a:r>
            <a:r>
              <a:rPr lang="nl-BE"/>
              <a:t>)</a:t>
            </a:r>
          </a:p>
          <a:p>
            <a:pPr lvl="1"/>
            <a:r>
              <a:rPr lang="nl-BE">
                <a:hlinkClick r:id="rId10"/>
              </a:rPr>
              <a:t>Leidt zelf interne mentoren en coaches op </a:t>
            </a:r>
            <a:r>
              <a:rPr lang="nl-BE"/>
              <a:t>(via </a:t>
            </a:r>
            <a:r>
              <a:rPr lang="nl-BE" err="1"/>
              <a:t>Trüvius</a:t>
            </a:r>
            <a:r>
              <a:rPr lang="nl-BE"/>
              <a:t>)</a:t>
            </a:r>
          </a:p>
          <a:p>
            <a:pPr lvl="1"/>
            <a:r>
              <a:rPr lang="nl-BE">
                <a:hlinkClick r:id="rId11"/>
              </a:rPr>
              <a:t>Versterk coachende vaardigheden in je organisatie </a:t>
            </a:r>
            <a:r>
              <a:rPr lang="nl-BE"/>
              <a:t>(via Better Minds at Work)</a:t>
            </a:r>
          </a:p>
        </p:txBody>
      </p:sp>
    </p:spTree>
    <p:extLst>
      <p:ext uri="{BB962C8B-B14F-4D97-AF65-F5344CB8AC3E}">
        <p14:creationId xmlns:p14="http://schemas.microsoft.com/office/powerpoint/2010/main" val="928241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D9299-F061-579A-75D7-766DFA404590}"/>
              </a:ext>
            </a:extLst>
          </p:cNvPr>
          <p:cNvSpPr>
            <a:spLocks noGrp="1"/>
          </p:cNvSpPr>
          <p:nvPr>
            <p:ph type="title"/>
          </p:nvPr>
        </p:nvSpPr>
        <p:spPr/>
        <p:txBody>
          <a:bodyPr/>
          <a:lstStyle/>
          <a:p>
            <a:r>
              <a:rPr lang="nl-BE"/>
              <a:t>Discourse &amp; </a:t>
            </a:r>
            <a:r>
              <a:rPr lang="nl-BE" err="1"/>
              <a:t>doing</a:t>
            </a:r>
            <a:endParaRPr lang="nl-BE"/>
          </a:p>
        </p:txBody>
      </p:sp>
      <p:pic>
        <p:nvPicPr>
          <p:cNvPr id="21" name="Afbeelding 20">
            <a:extLst>
              <a:ext uri="{FF2B5EF4-FFF2-40B4-BE49-F238E27FC236}">
                <a16:creationId xmlns:a16="http://schemas.microsoft.com/office/drawing/2014/main" id="{06B32BAE-AFB1-1005-0CC8-B6CF36E13922}"/>
              </a:ext>
            </a:extLst>
          </p:cNvPr>
          <p:cNvPicPr>
            <a:picLocks noChangeAspect="1"/>
          </p:cNvPicPr>
          <p:nvPr/>
        </p:nvPicPr>
        <p:blipFill>
          <a:blip r:embed="rId3"/>
          <a:stretch>
            <a:fillRect/>
          </a:stretch>
        </p:blipFill>
        <p:spPr>
          <a:xfrm>
            <a:off x="1502909" y="1353795"/>
            <a:ext cx="9378451" cy="4970805"/>
          </a:xfrm>
          <a:prstGeom prst="rect">
            <a:avLst/>
          </a:prstGeom>
        </p:spPr>
      </p:pic>
      <p:pic>
        <p:nvPicPr>
          <p:cNvPr id="23" name="Afbeelding 22">
            <a:extLst>
              <a:ext uri="{FF2B5EF4-FFF2-40B4-BE49-F238E27FC236}">
                <a16:creationId xmlns:a16="http://schemas.microsoft.com/office/drawing/2014/main" id="{D8015675-AF27-B2B4-61EB-5E811DD3A7E0}"/>
              </a:ext>
            </a:extLst>
          </p:cNvPr>
          <p:cNvPicPr>
            <a:picLocks noChangeAspect="1"/>
          </p:cNvPicPr>
          <p:nvPr/>
        </p:nvPicPr>
        <p:blipFill>
          <a:blip r:embed="rId4"/>
          <a:stretch>
            <a:fillRect/>
          </a:stretch>
        </p:blipFill>
        <p:spPr>
          <a:xfrm>
            <a:off x="8321039" y="3133865"/>
            <a:ext cx="2773681" cy="3617454"/>
          </a:xfrm>
          <a:prstGeom prst="rect">
            <a:avLst/>
          </a:prstGeom>
        </p:spPr>
      </p:pic>
    </p:spTree>
    <p:extLst>
      <p:ext uri="{BB962C8B-B14F-4D97-AF65-F5344CB8AC3E}">
        <p14:creationId xmlns:p14="http://schemas.microsoft.com/office/powerpoint/2010/main" val="312566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BC1A5F-53E2-7D69-BC85-9615A7302A2C}"/>
              </a:ext>
            </a:extLst>
          </p:cNvPr>
          <p:cNvSpPr>
            <a:spLocks noGrp="1"/>
          </p:cNvSpPr>
          <p:nvPr>
            <p:ph type="title"/>
          </p:nvPr>
        </p:nvSpPr>
        <p:spPr/>
        <p:txBody>
          <a:bodyPr/>
          <a:lstStyle/>
          <a:p>
            <a:r>
              <a:rPr lang="nl-BE"/>
              <a:t>Elkaar ontmoeten &amp; inspireren</a:t>
            </a:r>
          </a:p>
        </p:txBody>
      </p:sp>
      <p:sp>
        <p:nvSpPr>
          <p:cNvPr id="3" name="Tijdelijke aanduiding voor inhoud 2">
            <a:extLst>
              <a:ext uri="{FF2B5EF4-FFF2-40B4-BE49-F238E27FC236}">
                <a16:creationId xmlns:a16="http://schemas.microsoft.com/office/drawing/2014/main" id="{88CAF221-A515-1802-34F3-54C926489D52}"/>
              </a:ext>
            </a:extLst>
          </p:cNvPr>
          <p:cNvSpPr>
            <a:spLocks noGrp="1"/>
          </p:cNvSpPr>
          <p:nvPr>
            <p:ph sz="quarter" idx="11"/>
          </p:nvPr>
        </p:nvSpPr>
        <p:spPr/>
        <p:txBody>
          <a:bodyPr/>
          <a:lstStyle/>
          <a:p>
            <a:r>
              <a:rPr lang="nl-BE"/>
              <a:t>Terugblik</a:t>
            </a:r>
          </a:p>
          <a:p>
            <a:pPr lvl="1"/>
            <a:r>
              <a:rPr lang="nl-BE"/>
              <a:t>Kennisdeling </a:t>
            </a:r>
            <a:r>
              <a:rPr lang="nl-BE" err="1"/>
              <a:t>ChatGPT</a:t>
            </a:r>
            <a:endParaRPr lang="nl-BE"/>
          </a:p>
          <a:p>
            <a:pPr lvl="1"/>
            <a:r>
              <a:rPr lang="nl-BE"/>
              <a:t>Lunch vormingsverantwoordelijken</a:t>
            </a:r>
          </a:p>
          <a:p>
            <a:pPr lvl="1"/>
            <a:r>
              <a:rPr lang="nl-BE"/>
              <a:t>Cureren rond werkdruk </a:t>
            </a:r>
          </a:p>
          <a:p>
            <a:pPr lvl="1"/>
            <a:r>
              <a:rPr lang="nl-BE"/>
              <a:t>Kennisdeling e-</a:t>
            </a:r>
            <a:r>
              <a:rPr lang="nl-BE" err="1"/>
              <a:t>learnings</a:t>
            </a:r>
            <a:r>
              <a:rPr lang="nl-BE"/>
              <a:t> maken</a:t>
            </a:r>
          </a:p>
          <a:p>
            <a:pPr lvl="1"/>
            <a:endParaRPr lang="nl-BE"/>
          </a:p>
          <a:p>
            <a:r>
              <a:rPr lang="nl-BE"/>
              <a:t>Binnenkort</a:t>
            </a:r>
          </a:p>
          <a:p>
            <a:pPr lvl="1"/>
            <a:r>
              <a:rPr lang="nl-BE"/>
              <a:t>Flankerende maatregelen om leereffecten te vergroten</a:t>
            </a:r>
          </a:p>
          <a:p>
            <a:pPr lvl="1"/>
            <a:endParaRPr lang="nl-BE"/>
          </a:p>
          <a:p>
            <a:r>
              <a:rPr lang="nl-BE"/>
              <a:t>Save </a:t>
            </a:r>
            <a:r>
              <a:rPr lang="nl-BE" err="1"/>
              <a:t>the</a:t>
            </a:r>
            <a:r>
              <a:rPr lang="nl-BE"/>
              <a:t> date: 10 oktober 2023</a:t>
            </a:r>
          </a:p>
          <a:p>
            <a:pPr lvl="1"/>
            <a:endParaRPr lang="nl-BE"/>
          </a:p>
        </p:txBody>
      </p:sp>
      <p:pic>
        <p:nvPicPr>
          <p:cNvPr id="4" name="Picture 2">
            <a:extLst>
              <a:ext uri="{FF2B5EF4-FFF2-40B4-BE49-F238E27FC236}">
                <a16:creationId xmlns:a16="http://schemas.microsoft.com/office/drawing/2014/main" id="{939877D6-A1EB-0E0F-755E-43DDDA5B96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7" r="4177"/>
          <a:stretch/>
        </p:blipFill>
        <p:spPr bwMode="auto">
          <a:xfrm>
            <a:off x="8305783" y="2698964"/>
            <a:ext cx="3886217" cy="4159036"/>
          </a:xfrm>
          <a:prstGeom prst="rect">
            <a:avLst/>
          </a:prstGeom>
          <a:ln>
            <a:noFill/>
          </a:ln>
          <a:effectLst>
            <a:softEdge rad="112500"/>
          </a:effectLst>
        </p:spPr>
      </p:pic>
    </p:spTree>
    <p:extLst>
      <p:ext uri="{BB962C8B-B14F-4D97-AF65-F5344CB8AC3E}">
        <p14:creationId xmlns:p14="http://schemas.microsoft.com/office/powerpoint/2010/main" val="114017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down)">
                                      <p:cBhvr>
                                        <p:cTn id="34" dur="580">
                                          <p:stCondLst>
                                            <p:cond delay="0"/>
                                          </p:stCondLst>
                                        </p:cTn>
                                        <p:tgtEl>
                                          <p:spTgt spid="3">
                                            <p:txEl>
                                              <p:pRg st="6" end="6"/>
                                            </p:txEl>
                                          </p:spTgt>
                                        </p:tgtEl>
                                      </p:cBhvr>
                                    </p:animEffect>
                                    <p:anim calcmode="lin" valueType="num">
                                      <p:cBhvr>
                                        <p:cTn id="35"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xEl>
                                              <p:pRg st="6" end="6"/>
                                            </p:txEl>
                                          </p:spTgt>
                                        </p:tgtEl>
                                      </p:cBhvr>
                                      <p:to x="100000" y="60000"/>
                                    </p:animScale>
                                    <p:animScale>
                                      <p:cBhvr>
                                        <p:cTn id="41" dur="166" decel="50000">
                                          <p:stCondLst>
                                            <p:cond delay="676"/>
                                          </p:stCondLst>
                                        </p:cTn>
                                        <p:tgtEl>
                                          <p:spTgt spid="3">
                                            <p:txEl>
                                              <p:pRg st="6" end="6"/>
                                            </p:txEl>
                                          </p:spTgt>
                                        </p:tgtEl>
                                      </p:cBhvr>
                                      <p:to x="100000" y="100000"/>
                                    </p:animScale>
                                    <p:animScale>
                                      <p:cBhvr>
                                        <p:cTn id="42" dur="26">
                                          <p:stCondLst>
                                            <p:cond delay="1312"/>
                                          </p:stCondLst>
                                        </p:cTn>
                                        <p:tgtEl>
                                          <p:spTgt spid="3">
                                            <p:txEl>
                                              <p:pRg st="6" end="6"/>
                                            </p:txEl>
                                          </p:spTgt>
                                        </p:tgtEl>
                                      </p:cBhvr>
                                      <p:to x="100000" y="80000"/>
                                    </p:animScale>
                                    <p:animScale>
                                      <p:cBhvr>
                                        <p:cTn id="43" dur="166" decel="50000">
                                          <p:stCondLst>
                                            <p:cond delay="1338"/>
                                          </p:stCondLst>
                                        </p:cTn>
                                        <p:tgtEl>
                                          <p:spTgt spid="3">
                                            <p:txEl>
                                              <p:pRg st="6" end="6"/>
                                            </p:txEl>
                                          </p:spTgt>
                                        </p:tgtEl>
                                      </p:cBhvr>
                                      <p:to x="100000" y="100000"/>
                                    </p:animScale>
                                    <p:animScale>
                                      <p:cBhvr>
                                        <p:cTn id="44" dur="26">
                                          <p:stCondLst>
                                            <p:cond delay="1642"/>
                                          </p:stCondLst>
                                        </p:cTn>
                                        <p:tgtEl>
                                          <p:spTgt spid="3">
                                            <p:txEl>
                                              <p:pRg st="6" end="6"/>
                                            </p:txEl>
                                          </p:spTgt>
                                        </p:tgtEl>
                                      </p:cBhvr>
                                      <p:to x="100000" y="90000"/>
                                    </p:animScale>
                                    <p:animScale>
                                      <p:cBhvr>
                                        <p:cTn id="45" dur="166" decel="50000">
                                          <p:stCondLst>
                                            <p:cond delay="1668"/>
                                          </p:stCondLst>
                                        </p:cTn>
                                        <p:tgtEl>
                                          <p:spTgt spid="3">
                                            <p:txEl>
                                              <p:pRg st="6" end="6"/>
                                            </p:txEl>
                                          </p:spTgt>
                                        </p:tgtEl>
                                      </p:cBhvr>
                                      <p:to x="100000" y="100000"/>
                                    </p:animScale>
                                    <p:animScale>
                                      <p:cBhvr>
                                        <p:cTn id="46" dur="26">
                                          <p:stCondLst>
                                            <p:cond delay="1808"/>
                                          </p:stCondLst>
                                        </p:cTn>
                                        <p:tgtEl>
                                          <p:spTgt spid="3">
                                            <p:txEl>
                                              <p:pRg st="6" end="6"/>
                                            </p:txEl>
                                          </p:spTgt>
                                        </p:tgtEl>
                                      </p:cBhvr>
                                      <p:to x="100000" y="95000"/>
                                    </p:animScale>
                                    <p:animScale>
                                      <p:cBhvr>
                                        <p:cTn id="47" dur="166" decel="50000">
                                          <p:stCondLst>
                                            <p:cond delay="1834"/>
                                          </p:stCondLst>
                                        </p:cTn>
                                        <p:tgtEl>
                                          <p:spTgt spid="3">
                                            <p:txEl>
                                              <p:pRg st="6" end="6"/>
                                            </p:txEl>
                                          </p:spTgt>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wipe(down)">
                                      <p:cBhvr>
                                        <p:cTn id="50" dur="580">
                                          <p:stCondLst>
                                            <p:cond delay="0"/>
                                          </p:stCondLst>
                                        </p:cTn>
                                        <p:tgtEl>
                                          <p:spTgt spid="3">
                                            <p:txEl>
                                              <p:pRg st="7" end="7"/>
                                            </p:txEl>
                                          </p:spTgt>
                                        </p:tgtEl>
                                      </p:cBhvr>
                                    </p:animEffect>
                                    <p:anim calcmode="lin" valueType="num">
                                      <p:cBhvr>
                                        <p:cTn id="51"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7" end="7"/>
                                            </p:txEl>
                                          </p:spTgt>
                                        </p:tgtEl>
                                      </p:cBhvr>
                                      <p:to x="100000" y="60000"/>
                                    </p:animScale>
                                    <p:animScale>
                                      <p:cBhvr>
                                        <p:cTn id="57" dur="166" decel="50000">
                                          <p:stCondLst>
                                            <p:cond delay="676"/>
                                          </p:stCondLst>
                                        </p:cTn>
                                        <p:tgtEl>
                                          <p:spTgt spid="3">
                                            <p:txEl>
                                              <p:pRg st="7" end="7"/>
                                            </p:txEl>
                                          </p:spTgt>
                                        </p:tgtEl>
                                      </p:cBhvr>
                                      <p:to x="100000" y="100000"/>
                                    </p:animScale>
                                    <p:animScale>
                                      <p:cBhvr>
                                        <p:cTn id="58" dur="26">
                                          <p:stCondLst>
                                            <p:cond delay="1312"/>
                                          </p:stCondLst>
                                        </p:cTn>
                                        <p:tgtEl>
                                          <p:spTgt spid="3">
                                            <p:txEl>
                                              <p:pRg st="7" end="7"/>
                                            </p:txEl>
                                          </p:spTgt>
                                        </p:tgtEl>
                                      </p:cBhvr>
                                      <p:to x="100000" y="80000"/>
                                    </p:animScale>
                                    <p:animScale>
                                      <p:cBhvr>
                                        <p:cTn id="59" dur="166" decel="50000">
                                          <p:stCondLst>
                                            <p:cond delay="1338"/>
                                          </p:stCondLst>
                                        </p:cTn>
                                        <p:tgtEl>
                                          <p:spTgt spid="3">
                                            <p:txEl>
                                              <p:pRg st="7" end="7"/>
                                            </p:txEl>
                                          </p:spTgt>
                                        </p:tgtEl>
                                      </p:cBhvr>
                                      <p:to x="100000" y="100000"/>
                                    </p:animScale>
                                    <p:animScale>
                                      <p:cBhvr>
                                        <p:cTn id="60" dur="26">
                                          <p:stCondLst>
                                            <p:cond delay="1642"/>
                                          </p:stCondLst>
                                        </p:cTn>
                                        <p:tgtEl>
                                          <p:spTgt spid="3">
                                            <p:txEl>
                                              <p:pRg st="7" end="7"/>
                                            </p:txEl>
                                          </p:spTgt>
                                        </p:tgtEl>
                                      </p:cBhvr>
                                      <p:to x="100000" y="90000"/>
                                    </p:animScale>
                                    <p:animScale>
                                      <p:cBhvr>
                                        <p:cTn id="61" dur="166" decel="50000">
                                          <p:stCondLst>
                                            <p:cond delay="1668"/>
                                          </p:stCondLst>
                                        </p:cTn>
                                        <p:tgtEl>
                                          <p:spTgt spid="3">
                                            <p:txEl>
                                              <p:pRg st="7" end="7"/>
                                            </p:txEl>
                                          </p:spTgt>
                                        </p:tgtEl>
                                      </p:cBhvr>
                                      <p:to x="100000" y="100000"/>
                                    </p:animScale>
                                    <p:animScale>
                                      <p:cBhvr>
                                        <p:cTn id="62" dur="26">
                                          <p:stCondLst>
                                            <p:cond delay="1808"/>
                                          </p:stCondLst>
                                        </p:cTn>
                                        <p:tgtEl>
                                          <p:spTgt spid="3">
                                            <p:txEl>
                                              <p:pRg st="7" end="7"/>
                                            </p:txEl>
                                          </p:spTgt>
                                        </p:tgtEl>
                                      </p:cBhvr>
                                      <p:to x="100000" y="95000"/>
                                    </p:animScale>
                                    <p:animScale>
                                      <p:cBhvr>
                                        <p:cTn id="63" dur="166" decel="50000">
                                          <p:stCondLst>
                                            <p:cond delay="1834"/>
                                          </p:stCondLst>
                                        </p:cTn>
                                        <p:tgtEl>
                                          <p:spTgt spid="3">
                                            <p:txEl>
                                              <p:pRg st="7" end="7"/>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 calcmode="lin" valueType="num">
                                      <p:cBhvr>
                                        <p:cTn id="68"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9"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70"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71"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54ABC-5FE4-0A7E-6F3C-A67719723ED9}"/>
              </a:ext>
            </a:extLst>
          </p:cNvPr>
          <p:cNvSpPr>
            <a:spLocks noGrp="1"/>
          </p:cNvSpPr>
          <p:nvPr>
            <p:ph type="title"/>
          </p:nvPr>
        </p:nvSpPr>
        <p:spPr/>
        <p:txBody>
          <a:bodyPr/>
          <a:lstStyle/>
          <a:p>
            <a:r>
              <a:rPr lang="nl-BE"/>
              <a:t>Discovery</a:t>
            </a:r>
          </a:p>
        </p:txBody>
      </p:sp>
      <p:pic>
        <p:nvPicPr>
          <p:cNvPr id="5" name="Afbeelding 4">
            <a:extLst>
              <a:ext uri="{FF2B5EF4-FFF2-40B4-BE49-F238E27FC236}">
                <a16:creationId xmlns:a16="http://schemas.microsoft.com/office/drawing/2014/main" id="{3BF97541-D608-DABE-3462-C872A3C76610}"/>
              </a:ext>
            </a:extLst>
          </p:cNvPr>
          <p:cNvPicPr>
            <a:picLocks noChangeAspect="1"/>
          </p:cNvPicPr>
          <p:nvPr/>
        </p:nvPicPr>
        <p:blipFill>
          <a:blip r:embed="rId3"/>
          <a:stretch>
            <a:fillRect/>
          </a:stretch>
        </p:blipFill>
        <p:spPr>
          <a:xfrm>
            <a:off x="39757" y="1526996"/>
            <a:ext cx="9700591" cy="4369683"/>
          </a:xfrm>
          <a:prstGeom prst="rect">
            <a:avLst/>
          </a:prstGeom>
        </p:spPr>
      </p:pic>
      <p:pic>
        <p:nvPicPr>
          <p:cNvPr id="7" name="Afbeelding 6">
            <a:extLst>
              <a:ext uri="{FF2B5EF4-FFF2-40B4-BE49-F238E27FC236}">
                <a16:creationId xmlns:a16="http://schemas.microsoft.com/office/drawing/2014/main" id="{12938D01-16DE-EA56-65DF-3023A97CF54C}"/>
              </a:ext>
            </a:extLst>
          </p:cNvPr>
          <p:cNvPicPr>
            <a:picLocks noChangeAspect="1"/>
          </p:cNvPicPr>
          <p:nvPr/>
        </p:nvPicPr>
        <p:blipFill>
          <a:blip r:embed="rId4"/>
          <a:stretch>
            <a:fillRect/>
          </a:stretch>
        </p:blipFill>
        <p:spPr>
          <a:xfrm>
            <a:off x="947453" y="1881562"/>
            <a:ext cx="10760636" cy="4369683"/>
          </a:xfrm>
          <a:prstGeom prst="rect">
            <a:avLst/>
          </a:prstGeom>
        </p:spPr>
      </p:pic>
    </p:spTree>
    <p:extLst>
      <p:ext uri="{BB962C8B-B14F-4D97-AF65-F5344CB8AC3E}">
        <p14:creationId xmlns:p14="http://schemas.microsoft.com/office/powerpoint/2010/main" val="276882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C88F2-EE93-49A3-A58D-176D5B28F0E3}"/>
              </a:ext>
            </a:extLst>
          </p:cNvPr>
          <p:cNvSpPr>
            <a:spLocks noGrp="1"/>
          </p:cNvSpPr>
          <p:nvPr>
            <p:ph type="title"/>
          </p:nvPr>
        </p:nvSpPr>
        <p:spPr/>
        <p:txBody>
          <a:bodyPr/>
          <a:lstStyle/>
          <a:p>
            <a:r>
              <a:rPr lang="nl-BE"/>
              <a:t>Voorbeeld specifiek project: </a:t>
            </a:r>
            <a:br>
              <a:rPr lang="nl-BE"/>
            </a:br>
            <a:r>
              <a:rPr lang="nl-BE"/>
              <a:t>Vormingsaanbod Europees voorzitterschap 2024</a:t>
            </a:r>
          </a:p>
        </p:txBody>
      </p:sp>
    </p:spTree>
    <p:extLst>
      <p:ext uri="{BB962C8B-B14F-4D97-AF65-F5344CB8AC3E}">
        <p14:creationId xmlns:p14="http://schemas.microsoft.com/office/powerpoint/2010/main" val="1893032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C24E4-5807-1D2D-3FBC-0AF13FD53BA9}"/>
              </a:ext>
            </a:extLst>
          </p:cNvPr>
          <p:cNvSpPr>
            <a:spLocks noGrp="1"/>
          </p:cNvSpPr>
          <p:nvPr>
            <p:ph type="title"/>
          </p:nvPr>
        </p:nvSpPr>
        <p:spPr/>
        <p:txBody>
          <a:bodyPr/>
          <a:lstStyle/>
          <a:p>
            <a:r>
              <a:rPr lang="nl-BE"/>
              <a:t>Het vormingsaanbod </a:t>
            </a:r>
            <a:br>
              <a:rPr lang="nl-BE"/>
            </a:br>
            <a:r>
              <a:rPr lang="nl-BE"/>
              <a:t>Europees voorzitterschap 2024 </a:t>
            </a:r>
            <a:br>
              <a:rPr lang="nl-BE"/>
            </a:br>
            <a:r>
              <a:rPr lang="nl-BE"/>
              <a:t>(EUVZP2024)</a:t>
            </a:r>
          </a:p>
        </p:txBody>
      </p:sp>
      <p:sp>
        <p:nvSpPr>
          <p:cNvPr id="3" name="Tijdelijke aanduiding voor tekst 2">
            <a:extLst>
              <a:ext uri="{FF2B5EF4-FFF2-40B4-BE49-F238E27FC236}">
                <a16:creationId xmlns:a16="http://schemas.microsoft.com/office/drawing/2014/main" id="{C34057EB-B63B-F639-95A0-724D5B19ADB2}"/>
              </a:ext>
            </a:extLst>
          </p:cNvPr>
          <p:cNvSpPr>
            <a:spLocks noGrp="1"/>
          </p:cNvSpPr>
          <p:nvPr>
            <p:ph type="body" sz="quarter" idx="11"/>
          </p:nvPr>
        </p:nvSpPr>
        <p:spPr>
          <a:xfrm>
            <a:off x="731498" y="3061127"/>
            <a:ext cx="4839366" cy="1928812"/>
          </a:xfrm>
        </p:spPr>
        <p:txBody>
          <a:bodyPr/>
          <a:lstStyle/>
          <a:p>
            <a:pPr marL="0" indent="0" algn="ctr">
              <a:buNone/>
            </a:pPr>
            <a:endParaRPr lang="nl-BE"/>
          </a:p>
        </p:txBody>
      </p:sp>
      <p:sp>
        <p:nvSpPr>
          <p:cNvPr id="4" name="Tijdelijke aanduiding voor tekst 3">
            <a:extLst>
              <a:ext uri="{FF2B5EF4-FFF2-40B4-BE49-F238E27FC236}">
                <a16:creationId xmlns:a16="http://schemas.microsoft.com/office/drawing/2014/main" id="{B0913936-208F-36D4-6F67-C951CE1272FF}"/>
              </a:ext>
            </a:extLst>
          </p:cNvPr>
          <p:cNvSpPr>
            <a:spLocks noGrp="1"/>
          </p:cNvSpPr>
          <p:nvPr>
            <p:ph type="body" sz="quarter" idx="12"/>
          </p:nvPr>
        </p:nvSpPr>
        <p:spPr>
          <a:xfrm>
            <a:off x="6621136" y="3061127"/>
            <a:ext cx="4839366" cy="1928812"/>
          </a:xfrm>
        </p:spPr>
        <p:txBody>
          <a:bodyPr/>
          <a:lstStyle/>
          <a:p>
            <a:pPr marL="0" indent="0" algn="ctr">
              <a:buNone/>
            </a:pPr>
            <a:endParaRPr lang="nl-BE"/>
          </a:p>
        </p:txBody>
      </p:sp>
      <p:sp>
        <p:nvSpPr>
          <p:cNvPr id="7" name="Tekstvak 6">
            <a:extLst>
              <a:ext uri="{FF2B5EF4-FFF2-40B4-BE49-F238E27FC236}">
                <a16:creationId xmlns:a16="http://schemas.microsoft.com/office/drawing/2014/main" id="{ADCC0325-66E9-184E-FF93-4831A7CB37B9}"/>
              </a:ext>
            </a:extLst>
          </p:cNvPr>
          <p:cNvSpPr txBox="1"/>
          <p:nvPr/>
        </p:nvSpPr>
        <p:spPr>
          <a:xfrm>
            <a:off x="1701800" y="3429000"/>
            <a:ext cx="2743200" cy="830997"/>
          </a:xfrm>
          <a:prstGeom prst="rect">
            <a:avLst/>
          </a:prstGeom>
          <a:noFill/>
        </p:spPr>
        <p:txBody>
          <a:bodyPr wrap="square" rtlCol="0">
            <a:spAutoFit/>
          </a:bodyPr>
          <a:lstStyle/>
          <a:p>
            <a:pPr algn="ctr"/>
            <a:r>
              <a:rPr lang="nl-BE" sz="2400"/>
              <a:t>Het inhoudelijke  EU- aanbod</a:t>
            </a:r>
          </a:p>
        </p:txBody>
      </p:sp>
      <p:sp>
        <p:nvSpPr>
          <p:cNvPr id="8" name="Tekstvak 7">
            <a:extLst>
              <a:ext uri="{FF2B5EF4-FFF2-40B4-BE49-F238E27FC236}">
                <a16:creationId xmlns:a16="http://schemas.microsoft.com/office/drawing/2014/main" id="{FA748B19-C8CF-C258-B588-3655582DFB6B}"/>
              </a:ext>
            </a:extLst>
          </p:cNvPr>
          <p:cNvSpPr txBox="1"/>
          <p:nvPr/>
        </p:nvSpPr>
        <p:spPr>
          <a:xfrm>
            <a:off x="7669219" y="3428999"/>
            <a:ext cx="2743200" cy="461665"/>
          </a:xfrm>
          <a:prstGeom prst="rect">
            <a:avLst/>
          </a:prstGeom>
          <a:noFill/>
        </p:spPr>
        <p:txBody>
          <a:bodyPr wrap="square" rtlCol="0">
            <a:spAutoFit/>
          </a:bodyPr>
          <a:lstStyle/>
          <a:p>
            <a:pPr algn="ctr"/>
            <a:r>
              <a:rPr lang="nl-BE" sz="2400"/>
              <a:t>Taalopleidingen </a:t>
            </a:r>
          </a:p>
        </p:txBody>
      </p:sp>
    </p:spTree>
    <p:extLst>
      <p:ext uri="{BB962C8B-B14F-4D97-AF65-F5344CB8AC3E}">
        <p14:creationId xmlns:p14="http://schemas.microsoft.com/office/powerpoint/2010/main" val="894324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gras, buitenshuis, boom, hemel&#10;&#10;Automatisch gegenereerde beschrijving">
            <a:extLst>
              <a:ext uri="{FF2B5EF4-FFF2-40B4-BE49-F238E27FC236}">
                <a16:creationId xmlns:a16="http://schemas.microsoft.com/office/drawing/2014/main" id="{0B39B64F-A2AA-20CB-AC43-94CE23F2271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192" r="9192"/>
          <a:stretch>
            <a:fillRect/>
          </a:stretch>
        </p:blipFill>
        <p:spPr/>
      </p:pic>
      <p:sp>
        <p:nvSpPr>
          <p:cNvPr id="3" name="Titel 2">
            <a:extLst>
              <a:ext uri="{FF2B5EF4-FFF2-40B4-BE49-F238E27FC236}">
                <a16:creationId xmlns:a16="http://schemas.microsoft.com/office/drawing/2014/main" id="{489BB3F2-B15A-B015-6925-C370E8058751}"/>
              </a:ext>
            </a:extLst>
          </p:cNvPr>
          <p:cNvSpPr>
            <a:spLocks noGrp="1"/>
          </p:cNvSpPr>
          <p:nvPr>
            <p:ph type="ctrTitle"/>
          </p:nvPr>
        </p:nvSpPr>
        <p:spPr/>
        <p:txBody>
          <a:bodyPr/>
          <a:lstStyle/>
          <a:p>
            <a:r>
              <a:rPr lang="nl-BE"/>
              <a:t>Het inhoudelijk EU-aanbod</a:t>
            </a:r>
          </a:p>
        </p:txBody>
      </p:sp>
      <p:sp>
        <p:nvSpPr>
          <p:cNvPr id="4" name="Tijdelijke aanduiding voor datum 3">
            <a:extLst>
              <a:ext uri="{FF2B5EF4-FFF2-40B4-BE49-F238E27FC236}">
                <a16:creationId xmlns:a16="http://schemas.microsoft.com/office/drawing/2014/main" id="{4A5BFC9E-A643-A757-9C21-E9FF61791215}"/>
              </a:ext>
            </a:extLst>
          </p:cNvPr>
          <p:cNvSpPr>
            <a:spLocks noGrp="1"/>
          </p:cNvSpPr>
          <p:nvPr>
            <p:ph type="dt" sz="half" idx="2"/>
          </p:nvPr>
        </p:nvSpPr>
        <p:spPr/>
        <p:txBody>
          <a:bodyPr/>
          <a:lstStyle/>
          <a:p>
            <a:fld id="{3C6BA22E-5EE8-4DE3-A18E-3C7ECD781C21}" type="datetime1">
              <a:rPr lang="nl-BE" smtClean="0"/>
              <a:t>28/03/2023</a:t>
            </a:fld>
            <a:endParaRPr lang="nl-BE"/>
          </a:p>
        </p:txBody>
      </p:sp>
      <p:sp>
        <p:nvSpPr>
          <p:cNvPr id="5" name="Tijdelijke aanduiding voor tekst 4">
            <a:extLst>
              <a:ext uri="{FF2B5EF4-FFF2-40B4-BE49-F238E27FC236}">
                <a16:creationId xmlns:a16="http://schemas.microsoft.com/office/drawing/2014/main" id="{0899CC37-4BDF-E765-47F0-0D464B8A1872}"/>
              </a:ext>
            </a:extLst>
          </p:cNvPr>
          <p:cNvSpPr>
            <a:spLocks noGrp="1"/>
          </p:cNvSpPr>
          <p:nvPr>
            <p:ph type="body" sz="quarter" idx="11"/>
          </p:nvPr>
        </p:nvSpPr>
        <p:spPr/>
        <p:txBody>
          <a:bodyPr/>
          <a:lstStyle/>
          <a:p>
            <a:endParaRPr lang="nl-BE"/>
          </a:p>
        </p:txBody>
      </p:sp>
      <p:sp>
        <p:nvSpPr>
          <p:cNvPr id="6" name="Tijdelijke aanduiding voor tekst 5">
            <a:extLst>
              <a:ext uri="{FF2B5EF4-FFF2-40B4-BE49-F238E27FC236}">
                <a16:creationId xmlns:a16="http://schemas.microsoft.com/office/drawing/2014/main" id="{09CB28DF-3B61-02E3-3CB7-28577D20A850}"/>
              </a:ext>
            </a:extLst>
          </p:cNvPr>
          <p:cNvSpPr>
            <a:spLocks noGrp="1"/>
          </p:cNvSpPr>
          <p:nvPr>
            <p:ph type="body" sz="quarter" idx="12"/>
          </p:nvPr>
        </p:nvSpPr>
        <p:spPr/>
        <p:txBody>
          <a:bodyPr/>
          <a:lstStyle/>
          <a:p>
            <a:endParaRPr lang="nl-BE"/>
          </a:p>
        </p:txBody>
      </p:sp>
    </p:spTree>
    <p:extLst>
      <p:ext uri="{BB962C8B-B14F-4D97-AF65-F5344CB8AC3E}">
        <p14:creationId xmlns:p14="http://schemas.microsoft.com/office/powerpoint/2010/main" val="1426957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75B089-BC2C-5FE0-F1F1-474DE1CA2BDF}"/>
              </a:ext>
            </a:extLst>
          </p:cNvPr>
          <p:cNvSpPr>
            <a:spLocks noGrp="1"/>
          </p:cNvSpPr>
          <p:nvPr>
            <p:ph type="title"/>
          </p:nvPr>
        </p:nvSpPr>
        <p:spPr/>
        <p:txBody>
          <a:bodyPr/>
          <a:lstStyle/>
          <a:p>
            <a:r>
              <a:rPr lang="nl-BE"/>
              <a:t>Het inhoudelijk aanbod EUVZP kwam tot stand door een samenwerking tussen…</a:t>
            </a:r>
          </a:p>
        </p:txBody>
      </p:sp>
      <p:graphicFrame>
        <p:nvGraphicFramePr>
          <p:cNvPr id="7" name="Tijdelijke aanduiding voor inhoud 6">
            <a:extLst>
              <a:ext uri="{FF2B5EF4-FFF2-40B4-BE49-F238E27FC236}">
                <a16:creationId xmlns:a16="http://schemas.microsoft.com/office/drawing/2014/main" id="{7346A651-3B1F-6BF0-14FE-F5CC17737FD5}"/>
              </a:ext>
            </a:extLst>
          </p:cNvPr>
          <p:cNvGraphicFramePr>
            <a:graphicFrameLocks noGrp="1"/>
          </p:cNvGraphicFramePr>
          <p:nvPr>
            <p:ph sz="quarter" idx="11"/>
          </p:nvPr>
        </p:nvGraphicFramePr>
        <p:xfrm>
          <a:off x="371475" y="1842654"/>
          <a:ext cx="6846744" cy="4087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ep 12">
            <a:extLst>
              <a:ext uri="{FF2B5EF4-FFF2-40B4-BE49-F238E27FC236}">
                <a16:creationId xmlns:a16="http://schemas.microsoft.com/office/drawing/2014/main" id="{41C5FD2A-DF18-6350-7517-ED05B4369F5E}"/>
              </a:ext>
            </a:extLst>
          </p:cNvPr>
          <p:cNvGrpSpPr/>
          <p:nvPr/>
        </p:nvGrpSpPr>
        <p:grpSpPr>
          <a:xfrm>
            <a:off x="6867605" y="1791313"/>
            <a:ext cx="2453681" cy="2017839"/>
            <a:chOff x="7462101" y="1485462"/>
            <a:chExt cx="2453681" cy="2017839"/>
          </a:xfrm>
        </p:grpSpPr>
        <p:sp>
          <p:nvSpPr>
            <p:cNvPr id="9" name="Stroomdiagram: Verbindingslijn 8">
              <a:extLst>
                <a:ext uri="{FF2B5EF4-FFF2-40B4-BE49-F238E27FC236}">
                  <a16:creationId xmlns:a16="http://schemas.microsoft.com/office/drawing/2014/main" id="{255B67C7-1F14-D7C7-B12D-4B50592A10BE}"/>
                </a:ext>
              </a:extLst>
            </p:cNvPr>
            <p:cNvSpPr/>
            <p:nvPr/>
          </p:nvSpPr>
          <p:spPr>
            <a:xfrm>
              <a:off x="7462101" y="1485462"/>
              <a:ext cx="2209799" cy="2017839"/>
            </a:xfrm>
            <a:prstGeom prst="flowChartConnector">
              <a:avLst/>
            </a:prstGeom>
            <a:solidFill>
              <a:srgbClr val="00B050"/>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8"/>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10" name="Tekstvak 9">
              <a:extLst>
                <a:ext uri="{FF2B5EF4-FFF2-40B4-BE49-F238E27FC236}">
                  <a16:creationId xmlns:a16="http://schemas.microsoft.com/office/drawing/2014/main" id="{F38E9F29-4DBF-630A-5AF9-5CB96968A78B}"/>
                </a:ext>
              </a:extLst>
            </p:cNvPr>
            <p:cNvSpPr txBox="1"/>
            <p:nvPr/>
          </p:nvSpPr>
          <p:spPr>
            <a:xfrm>
              <a:off x="7823746" y="2124253"/>
              <a:ext cx="2092036" cy="923330"/>
            </a:xfrm>
            <a:prstGeom prst="rect">
              <a:avLst/>
            </a:prstGeom>
            <a:noFill/>
          </p:spPr>
          <p:txBody>
            <a:bodyPr wrap="square" rtlCol="0">
              <a:spAutoFit/>
            </a:bodyPr>
            <a:lstStyle/>
            <a:p>
              <a:r>
                <a:rPr lang="nl-BE"/>
                <a:t>Inhoudelijke partner: </a:t>
              </a:r>
            </a:p>
            <a:p>
              <a:r>
                <a:rPr lang="nl-BE"/>
                <a:t>KU-Leuven</a:t>
              </a:r>
            </a:p>
          </p:txBody>
        </p:sp>
      </p:grpSp>
      <p:grpSp>
        <p:nvGrpSpPr>
          <p:cNvPr id="14" name="Groep 13">
            <a:extLst>
              <a:ext uri="{FF2B5EF4-FFF2-40B4-BE49-F238E27FC236}">
                <a16:creationId xmlns:a16="http://schemas.microsoft.com/office/drawing/2014/main" id="{B4835B11-6ABC-FC7D-2657-89B67977029A}"/>
              </a:ext>
            </a:extLst>
          </p:cNvPr>
          <p:cNvGrpSpPr/>
          <p:nvPr/>
        </p:nvGrpSpPr>
        <p:grpSpPr>
          <a:xfrm>
            <a:off x="6856574" y="4255358"/>
            <a:ext cx="2450825" cy="2017951"/>
            <a:chOff x="7464957" y="3986294"/>
            <a:chExt cx="2450825" cy="2017951"/>
          </a:xfrm>
        </p:grpSpPr>
        <p:pic>
          <p:nvPicPr>
            <p:cNvPr id="11" name="Afbeelding 10">
              <a:extLst>
                <a:ext uri="{FF2B5EF4-FFF2-40B4-BE49-F238E27FC236}">
                  <a16:creationId xmlns:a16="http://schemas.microsoft.com/office/drawing/2014/main" id="{D6887491-CB52-4FD6-0B77-3170BD500C89}"/>
                </a:ext>
              </a:extLst>
            </p:cNvPr>
            <p:cNvPicPr>
              <a:picLocks noChangeAspect="1"/>
            </p:cNvPicPr>
            <p:nvPr/>
          </p:nvPicPr>
          <p:blipFill>
            <a:blip r:embed="rId9"/>
            <a:stretch>
              <a:fillRect/>
            </a:stretch>
          </p:blipFill>
          <p:spPr>
            <a:xfrm>
              <a:off x="7464957" y="3986294"/>
              <a:ext cx="2206943" cy="2017951"/>
            </a:xfrm>
            <a:prstGeom prst="rect">
              <a:avLst/>
            </a:prstGeom>
          </p:spPr>
        </p:pic>
        <p:sp>
          <p:nvSpPr>
            <p:cNvPr id="12" name="Tekstvak 11">
              <a:extLst>
                <a:ext uri="{FF2B5EF4-FFF2-40B4-BE49-F238E27FC236}">
                  <a16:creationId xmlns:a16="http://schemas.microsoft.com/office/drawing/2014/main" id="{B5CD79D7-35CD-A638-10BF-77EABF67D01E}"/>
                </a:ext>
              </a:extLst>
            </p:cNvPr>
            <p:cNvSpPr txBox="1"/>
            <p:nvPr/>
          </p:nvSpPr>
          <p:spPr>
            <a:xfrm>
              <a:off x="7823746" y="4672103"/>
              <a:ext cx="2092036" cy="646331"/>
            </a:xfrm>
            <a:prstGeom prst="rect">
              <a:avLst/>
            </a:prstGeom>
            <a:noFill/>
          </p:spPr>
          <p:txBody>
            <a:bodyPr wrap="square" rtlCol="0">
              <a:spAutoFit/>
            </a:bodyPr>
            <a:lstStyle/>
            <a:p>
              <a:r>
                <a:rPr lang="nl-BE"/>
                <a:t>Digitale partner</a:t>
              </a:r>
            </a:p>
            <a:p>
              <a:r>
                <a:rPr lang="nl-BE"/>
                <a:t>D-</a:t>
              </a:r>
              <a:r>
                <a:rPr lang="nl-BE" err="1"/>
                <a:t>Teach</a:t>
              </a:r>
              <a:endParaRPr lang="nl-BE"/>
            </a:p>
          </p:txBody>
        </p:sp>
      </p:grpSp>
      <p:cxnSp>
        <p:nvCxnSpPr>
          <p:cNvPr id="16" name="Rechte verbindingslijn met pijl 15">
            <a:extLst>
              <a:ext uri="{FF2B5EF4-FFF2-40B4-BE49-F238E27FC236}">
                <a16:creationId xmlns:a16="http://schemas.microsoft.com/office/drawing/2014/main" id="{E116B3C1-1E68-7042-4A64-C301FA6AA549}"/>
              </a:ext>
            </a:extLst>
          </p:cNvPr>
          <p:cNvCxnSpPr>
            <a:cxnSpLocks/>
          </p:cNvCxnSpPr>
          <p:nvPr/>
        </p:nvCxnSpPr>
        <p:spPr>
          <a:xfrm flipV="1">
            <a:off x="5695950" y="3143250"/>
            <a:ext cx="1160624" cy="820488"/>
          </a:xfrm>
          <a:prstGeom prst="straightConnector1">
            <a:avLst/>
          </a:prstGeom>
          <a:ln w="666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58E55DB2-D29F-2CDE-8A22-FC7B4F92B5AD}"/>
              </a:ext>
            </a:extLst>
          </p:cNvPr>
          <p:cNvCxnSpPr>
            <a:cxnSpLocks/>
          </p:cNvCxnSpPr>
          <p:nvPr/>
        </p:nvCxnSpPr>
        <p:spPr>
          <a:xfrm>
            <a:off x="5900738" y="4449936"/>
            <a:ext cx="917992" cy="659812"/>
          </a:xfrm>
          <a:prstGeom prst="straightConnector1">
            <a:avLst/>
          </a:prstGeom>
          <a:ln w="666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906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4E098-7B77-1113-190B-3936857ACEE7}"/>
              </a:ext>
            </a:extLst>
          </p:cNvPr>
          <p:cNvSpPr>
            <a:spLocks noGrp="1"/>
          </p:cNvSpPr>
          <p:nvPr>
            <p:ph type="title"/>
          </p:nvPr>
        </p:nvSpPr>
        <p:spPr>
          <a:xfrm>
            <a:off x="371475" y="296863"/>
            <a:ext cx="11449050" cy="1215958"/>
          </a:xfrm>
        </p:spPr>
        <p:txBody>
          <a:bodyPr/>
          <a:lstStyle/>
          <a:p>
            <a:r>
              <a:rPr lang="nl-NL"/>
              <a:t>4 modules met als doel: </a:t>
            </a:r>
            <a:br>
              <a:rPr lang="nl-NL"/>
            </a:br>
            <a:r>
              <a:rPr lang="nl-NL"/>
              <a:t>bewustmaking (EU-reflex) en kennisopbouw</a:t>
            </a:r>
          </a:p>
        </p:txBody>
      </p:sp>
      <p:sp>
        <p:nvSpPr>
          <p:cNvPr id="3" name="Tijdelijke aanduiding voor inhoud 2">
            <a:extLst>
              <a:ext uri="{FF2B5EF4-FFF2-40B4-BE49-F238E27FC236}">
                <a16:creationId xmlns:a16="http://schemas.microsoft.com/office/drawing/2014/main" id="{E23BA1DE-7BF1-FFDE-59FA-20E8B682D995}"/>
              </a:ext>
            </a:extLst>
          </p:cNvPr>
          <p:cNvSpPr>
            <a:spLocks noGrp="1"/>
          </p:cNvSpPr>
          <p:nvPr>
            <p:ph sz="quarter" idx="11"/>
          </p:nvPr>
        </p:nvSpPr>
        <p:spPr>
          <a:xfrm>
            <a:off x="485775" y="1349482"/>
            <a:ext cx="11449050" cy="3640529"/>
          </a:xfrm>
        </p:spPr>
        <p:txBody>
          <a:bodyPr/>
          <a:lstStyle/>
          <a:p>
            <a:pPr marL="0" indent="0">
              <a:buNone/>
            </a:pPr>
            <a:endParaRPr lang="nl-NL"/>
          </a:p>
          <a:p>
            <a:r>
              <a:rPr lang="nl-BE" u="sng"/>
              <a:t>Deel 1: module A en B zijn gratis digitale opleidingen </a:t>
            </a:r>
          </a:p>
          <a:p>
            <a:pPr marL="0" indent="0">
              <a:buNone/>
            </a:pPr>
            <a:endParaRPr lang="nl-BE" u="sng"/>
          </a:p>
          <a:p>
            <a:pPr lvl="2" algn="just" fontAlgn="base"/>
            <a:r>
              <a:rPr lang="nl-NL" sz="2200">
                <a:solidFill>
                  <a:schemeClr val="tx1"/>
                </a:solidFill>
                <a:latin typeface="Times New Roman" panose="02020603050405020304" pitchFamily="18" charset="0"/>
              </a:rPr>
              <a:t>Module A: </a:t>
            </a:r>
            <a:r>
              <a:rPr lang="nl-NL" sz="2200">
                <a:solidFill>
                  <a:schemeClr val="tx1"/>
                </a:solidFill>
                <a:latin typeface="FlandersArtSerif-Regular"/>
              </a:rPr>
              <a:t>Algemene kennismaking met de EU, Vlaanderen en de EU en het EUVZP;  </a:t>
            </a:r>
            <a:endParaRPr lang="nl-NL" sz="1800">
              <a:solidFill>
                <a:schemeClr val="tx1"/>
              </a:solidFill>
              <a:latin typeface="Segoe UI" panose="020B0502040204020203" pitchFamily="34" charset="0"/>
            </a:endParaRPr>
          </a:p>
          <a:p>
            <a:pPr lvl="2" algn="just" fontAlgn="base"/>
            <a:r>
              <a:rPr lang="nl-NL" sz="2200">
                <a:solidFill>
                  <a:schemeClr val="tx1"/>
                </a:solidFill>
                <a:latin typeface="Times New Roman" panose="02020603050405020304" pitchFamily="18" charset="0"/>
              </a:rPr>
              <a:t>Module B: Infobronnen</a:t>
            </a:r>
          </a:p>
          <a:p>
            <a:pPr marL="864000" lvl="3" indent="0" algn="just" fontAlgn="base">
              <a:buNone/>
            </a:pPr>
            <a:endParaRPr lang="nl-NL" sz="1800">
              <a:solidFill>
                <a:schemeClr val="tx1"/>
              </a:solidFill>
              <a:latin typeface="Times New Roman" panose="02020603050405020304" pitchFamily="18" charset="0"/>
            </a:endParaRPr>
          </a:p>
          <a:p>
            <a:pPr lvl="2" algn="just" fontAlgn="base"/>
            <a:endParaRPr lang="nl-BE"/>
          </a:p>
          <a:p>
            <a:pPr marL="0" indent="0">
              <a:buNone/>
            </a:pPr>
            <a:r>
              <a:rPr lang="nl-NL"/>
              <a:t>  </a:t>
            </a:r>
            <a:r>
              <a:rPr lang="nl-NL" sz="1600">
                <a:solidFill>
                  <a:schemeClr val="tx1"/>
                </a:solidFill>
                <a:latin typeface="Times New Roman" panose="02020603050405020304" pitchFamily="18" charset="0"/>
              </a:rPr>
              <a:t>  </a:t>
            </a:r>
          </a:p>
          <a:p>
            <a:pPr marL="0" indent="0">
              <a:buNone/>
            </a:pPr>
            <a:endParaRPr lang="nl-NL" sz="1600">
              <a:latin typeface="Times New Roman" panose="02020603050405020304" pitchFamily="18" charset="0"/>
            </a:endParaRPr>
          </a:p>
          <a:p>
            <a:pPr marL="0" indent="0">
              <a:buNone/>
            </a:pPr>
            <a:endParaRPr lang="nl-NL" sz="1600">
              <a:solidFill>
                <a:schemeClr val="tx1"/>
              </a:solidFill>
              <a:latin typeface="Times New Roman" panose="02020603050405020304" pitchFamily="18" charset="0"/>
            </a:endParaRPr>
          </a:p>
          <a:p>
            <a:pPr marL="0" indent="0">
              <a:buNone/>
            </a:pPr>
            <a:endParaRPr lang="nl-NL" sz="1600">
              <a:latin typeface="Times New Roman" panose="02020603050405020304" pitchFamily="18" charset="0"/>
            </a:endParaRPr>
          </a:p>
          <a:p>
            <a:pPr marL="0" indent="0">
              <a:buNone/>
            </a:pPr>
            <a:endParaRPr lang="nl-NL" sz="1600">
              <a:solidFill>
                <a:schemeClr val="tx1"/>
              </a:solidFill>
              <a:latin typeface="Times New Roman" panose="02020603050405020304" pitchFamily="18" charset="0"/>
            </a:endParaRPr>
          </a:p>
        </p:txBody>
      </p:sp>
      <p:pic>
        <p:nvPicPr>
          <p:cNvPr id="4" name="Tijdelijke aanduiding voor inhoud 4" descr="Afbeelding met gras, buitenshuis, boom, hemel&#10;&#10;Automatisch gegenereerde beschrijving">
            <a:extLst>
              <a:ext uri="{FF2B5EF4-FFF2-40B4-BE49-F238E27FC236}">
                <a16:creationId xmlns:a16="http://schemas.microsoft.com/office/drawing/2014/main" id="{CA862CC7-A66C-1680-9109-C16723CDD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2808" y="4160883"/>
            <a:ext cx="2134984" cy="2134984"/>
          </a:xfrm>
          <a:prstGeom prst="rect">
            <a:avLst/>
          </a:prstGeom>
        </p:spPr>
      </p:pic>
    </p:spTree>
    <p:extLst>
      <p:ext uri="{BB962C8B-B14F-4D97-AF65-F5344CB8AC3E}">
        <p14:creationId xmlns:p14="http://schemas.microsoft.com/office/powerpoint/2010/main" val="1498106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latin typeface="Flanders Art Sans"/>
              </a:rPr>
              <a:t>HR-infonetwerk</a:t>
            </a:r>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HRBP-netwerk</a:t>
            </a: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HR-infonetwerk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latin typeface="Flanders Art Sans"/>
              </a:rPr>
              <a:t>HR-infonetwerk</a:t>
            </a:r>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HRBP-netwerk</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40369" y="2608003"/>
            <a:ext cx="601084"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18</a:t>
            </a:r>
            <a:endParaRPr lang="en-US"/>
          </a:p>
          <a:p>
            <a:pPr algn="ctr">
              <a:defRPr/>
            </a:pPr>
            <a:r>
              <a:rPr lang="nl-BE" sz="1200">
                <a:solidFill>
                  <a:srgbClr val="000000"/>
                </a:solidFill>
                <a:latin typeface="Flanders Art Sans"/>
              </a:rPr>
              <a:t>apr</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24</a:t>
            </a:r>
            <a:endParaRPr lang="nl-BE" sz="1200" b="0" i="0" u="none" strike="noStrike" kern="1200" cap="none" spc="0" normalizeH="0" baseline="0" noProof="0">
              <a:ln>
                <a:noFill/>
              </a:ln>
              <a:solidFill>
                <a:srgbClr val="000000"/>
              </a:solidFill>
              <a:effectLst/>
              <a:uLnTx/>
              <a:uFillTx/>
              <a:latin typeface="Flanders Art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apr</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78431" y="4118730"/>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9</a:t>
            </a:r>
          </a:p>
          <a:p>
            <a:pPr marL="0" marR="0" lvl="0" indent="0" algn="ctr" defTabSz="914400">
              <a:lnSpc>
                <a:spcPct val="100000"/>
              </a:lnSpc>
              <a:spcBef>
                <a:spcPts val="0"/>
              </a:spcBef>
              <a:spcAft>
                <a:spcPts val="0"/>
              </a:spcAft>
              <a:buClrTx/>
              <a:buSzTx/>
              <a:buFontTx/>
              <a:buNone/>
              <a:tabLst/>
              <a:defRPr/>
            </a:pPr>
            <a:r>
              <a:rPr lang="nl-BE" sz="1200">
                <a:latin typeface="Flanders Art Sans"/>
              </a:rPr>
              <a:t>mei</a:t>
            </a:r>
            <a:endParaRPr lang="nl-BE" sz="12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algn="ctr">
              <a:defRPr/>
            </a:pPr>
            <a:r>
              <a:rPr lang="nl-BE" sz="1200">
                <a:latin typeface="Flanders Art Sans"/>
              </a:rPr>
              <a:t>30 mei</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5</a:t>
            </a:r>
          </a:p>
          <a:p>
            <a:pPr algn="ctr">
              <a:defRPr/>
            </a:pPr>
            <a:r>
              <a:rPr lang="nl-BE" sz="1200">
                <a:latin typeface="Flanders Art Sans"/>
              </a:rPr>
              <a:t>jun</a:t>
            </a:r>
            <a:endParaRPr lang="nl-BE" sz="1200"/>
          </a:p>
        </p:txBody>
      </p:sp>
    </p:spTree>
    <p:extLst>
      <p:ext uri="{BB962C8B-B14F-4D97-AF65-F5344CB8AC3E}">
        <p14:creationId xmlns:p14="http://schemas.microsoft.com/office/powerpoint/2010/main" val="3569321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0F077F-B5E3-FE5F-415A-7AC2894E6699}"/>
              </a:ext>
            </a:extLst>
          </p:cNvPr>
          <p:cNvSpPr>
            <a:spLocks noGrp="1"/>
          </p:cNvSpPr>
          <p:nvPr>
            <p:ph type="title"/>
          </p:nvPr>
        </p:nvSpPr>
        <p:spPr/>
        <p:txBody>
          <a:bodyPr/>
          <a:lstStyle/>
          <a:p>
            <a:r>
              <a:rPr lang="nl-NL"/>
              <a:t>4 modules met als doel: </a:t>
            </a:r>
            <a:br>
              <a:rPr lang="nl-NL"/>
            </a:br>
            <a:r>
              <a:rPr lang="nl-NL"/>
              <a:t>bewustmaking (EU-reflex) en kennisopbouw</a:t>
            </a:r>
            <a:endParaRPr lang="nl-BE"/>
          </a:p>
        </p:txBody>
      </p:sp>
      <p:sp>
        <p:nvSpPr>
          <p:cNvPr id="3" name="Tijdelijke aanduiding voor inhoud 2">
            <a:extLst>
              <a:ext uri="{FF2B5EF4-FFF2-40B4-BE49-F238E27FC236}">
                <a16:creationId xmlns:a16="http://schemas.microsoft.com/office/drawing/2014/main" id="{38AE76DC-F958-B406-8883-4D7C971E9142}"/>
              </a:ext>
            </a:extLst>
          </p:cNvPr>
          <p:cNvSpPr>
            <a:spLocks noGrp="1"/>
          </p:cNvSpPr>
          <p:nvPr>
            <p:ph sz="quarter" idx="11"/>
          </p:nvPr>
        </p:nvSpPr>
        <p:spPr>
          <a:xfrm>
            <a:off x="371475" y="1641260"/>
            <a:ext cx="11449050" cy="4159036"/>
          </a:xfrm>
        </p:spPr>
        <p:txBody>
          <a:bodyPr/>
          <a:lstStyle/>
          <a:p>
            <a:pPr marL="0" lvl="1" indent="0">
              <a:buSzPct val="90000"/>
              <a:buNone/>
            </a:pPr>
            <a:endParaRPr lang="nl-BE" sz="2800" u="sng">
              <a:solidFill>
                <a:schemeClr val="tx1"/>
              </a:solidFill>
              <a:latin typeface="+mn-lt"/>
            </a:endParaRPr>
          </a:p>
          <a:p>
            <a:pPr marL="288000" lvl="1">
              <a:buSzPct val="90000"/>
              <a:buFont typeface="FlandersArtSans-Bold" panose="00000800000000000000" pitchFamily="50" charset="0"/>
              <a:buChar char="⁄"/>
            </a:pPr>
            <a:r>
              <a:rPr lang="nl-BE" sz="2800" u="sng">
                <a:solidFill>
                  <a:schemeClr val="tx1"/>
                </a:solidFill>
                <a:latin typeface="+mn-lt"/>
              </a:rPr>
              <a:t>Deel 2: module C en D zijn gratis fysieke modules </a:t>
            </a:r>
          </a:p>
          <a:p>
            <a:pPr lvl="2" algn="just" fontAlgn="base"/>
            <a:r>
              <a:rPr lang="nl-NL" sz="2200">
                <a:latin typeface="Times New Roman" panose="02020603050405020304" pitchFamily="18" charset="0"/>
              </a:rPr>
              <a:t>Module C: Het EU-besluitvormingsproces en beleidsbeïnvloeding vanuit Vlaanderen.  </a:t>
            </a:r>
          </a:p>
          <a:p>
            <a:pPr lvl="2" algn="just" fontAlgn="base"/>
            <a:r>
              <a:rPr lang="nl-NL" sz="2200">
                <a:latin typeface="Times New Roman" panose="02020603050405020304" pitchFamily="18" charset="0"/>
              </a:rPr>
              <a:t>Module D: EU-recht en zijn invloed op de Vlaamse regelgeving  </a:t>
            </a:r>
          </a:p>
          <a:p>
            <a:pPr marL="576000" lvl="2" indent="0" algn="just" fontAlgn="base">
              <a:buNone/>
            </a:pPr>
            <a:endParaRPr lang="nl-NL" sz="2200">
              <a:latin typeface="Times New Roman" panose="02020603050405020304" pitchFamily="18" charset="0"/>
            </a:endParaRPr>
          </a:p>
          <a:p>
            <a:pPr marL="0" indent="0">
              <a:buNone/>
            </a:pPr>
            <a:endParaRPr lang="nl-BE"/>
          </a:p>
        </p:txBody>
      </p:sp>
      <p:pic>
        <p:nvPicPr>
          <p:cNvPr id="5" name="Afbeelding 4">
            <a:extLst>
              <a:ext uri="{FF2B5EF4-FFF2-40B4-BE49-F238E27FC236}">
                <a16:creationId xmlns:a16="http://schemas.microsoft.com/office/drawing/2014/main" id="{D604937D-8A20-BF57-CA84-8EC1471B2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2550" y="3720778"/>
            <a:ext cx="1866900" cy="2057400"/>
          </a:xfrm>
          <a:prstGeom prst="rect">
            <a:avLst/>
          </a:prstGeom>
        </p:spPr>
      </p:pic>
    </p:spTree>
    <p:extLst>
      <p:ext uri="{BB962C8B-B14F-4D97-AF65-F5344CB8AC3E}">
        <p14:creationId xmlns:p14="http://schemas.microsoft.com/office/powerpoint/2010/main" val="3894619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35BC7-0C49-CB85-EAD1-7A8C15D69EA3}"/>
              </a:ext>
            </a:extLst>
          </p:cNvPr>
          <p:cNvSpPr>
            <a:spLocks noGrp="1"/>
          </p:cNvSpPr>
          <p:nvPr>
            <p:ph type="title"/>
          </p:nvPr>
        </p:nvSpPr>
        <p:spPr/>
        <p:txBody>
          <a:bodyPr/>
          <a:lstStyle/>
          <a:p>
            <a:r>
              <a:rPr lang="nl-BE"/>
              <a:t>Bijkomend leeraanbod voor functiehouders EUVZP</a:t>
            </a:r>
          </a:p>
        </p:txBody>
      </p:sp>
      <p:sp>
        <p:nvSpPr>
          <p:cNvPr id="3" name="Tijdelijke aanduiding voor inhoud 2">
            <a:extLst>
              <a:ext uri="{FF2B5EF4-FFF2-40B4-BE49-F238E27FC236}">
                <a16:creationId xmlns:a16="http://schemas.microsoft.com/office/drawing/2014/main" id="{4D48BF26-B2C6-6181-7C86-AD494F56627B}"/>
              </a:ext>
            </a:extLst>
          </p:cNvPr>
          <p:cNvSpPr>
            <a:spLocks noGrp="1"/>
          </p:cNvSpPr>
          <p:nvPr>
            <p:ph sz="quarter" idx="11"/>
          </p:nvPr>
        </p:nvSpPr>
        <p:spPr/>
        <p:txBody>
          <a:bodyPr/>
          <a:lstStyle/>
          <a:p>
            <a:r>
              <a:rPr lang="nl-BE"/>
              <a:t>Een overleggroep ‘Voorzitten vanuit Vlaams perspectief’ </a:t>
            </a:r>
          </a:p>
          <a:p>
            <a:pPr marL="0" indent="0">
              <a:buNone/>
            </a:pPr>
            <a:endParaRPr lang="nl-BE"/>
          </a:p>
          <a:p>
            <a:r>
              <a:rPr lang="nl-BE"/>
              <a:t>Functiehouders van het EUVZP kunnen gratis gespecialiseerde opleidingen volgen via het aanbod van het Raadssecretariaat</a:t>
            </a:r>
          </a:p>
          <a:p>
            <a:pPr lvl="1"/>
            <a:endParaRPr lang="nl-BE"/>
          </a:p>
          <a:p>
            <a:endParaRPr lang="nl-BE"/>
          </a:p>
        </p:txBody>
      </p:sp>
      <p:pic>
        <p:nvPicPr>
          <p:cNvPr id="5" name="Afbeelding 4" descr="Afbeelding met logo&#10;&#10;Automatisch gegenereerde beschrijving">
            <a:extLst>
              <a:ext uri="{FF2B5EF4-FFF2-40B4-BE49-F238E27FC236}">
                <a16:creationId xmlns:a16="http://schemas.microsoft.com/office/drawing/2014/main" id="{576A8F49-45D4-4F0D-37BB-F9BF8820F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4021032"/>
            <a:ext cx="1930400" cy="2188328"/>
          </a:xfrm>
          <a:prstGeom prst="rect">
            <a:avLst/>
          </a:prstGeom>
        </p:spPr>
      </p:pic>
    </p:spTree>
    <p:extLst>
      <p:ext uri="{BB962C8B-B14F-4D97-AF65-F5344CB8AC3E}">
        <p14:creationId xmlns:p14="http://schemas.microsoft.com/office/powerpoint/2010/main" val="2261455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9D5638-C588-06DB-5A80-FBC6BAA3BFBB}"/>
              </a:ext>
            </a:extLst>
          </p:cNvPr>
          <p:cNvSpPr>
            <a:spLocks noGrp="1"/>
          </p:cNvSpPr>
          <p:nvPr>
            <p:ph type="title"/>
          </p:nvPr>
        </p:nvSpPr>
        <p:spPr/>
        <p:txBody>
          <a:bodyPr/>
          <a:lstStyle/>
          <a:p>
            <a:r>
              <a:rPr lang="nl-BE"/>
              <a:t>Waarom is dit een voorbeeld van </a:t>
            </a:r>
            <a:br>
              <a:rPr lang="nl-BE"/>
            </a:br>
            <a:r>
              <a:rPr lang="nl-BE"/>
              <a:t>Modern werkplekleren?  </a:t>
            </a:r>
          </a:p>
        </p:txBody>
      </p:sp>
      <p:sp>
        <p:nvSpPr>
          <p:cNvPr id="3" name="Tijdelijke aanduiding voor inhoud 2">
            <a:extLst>
              <a:ext uri="{FF2B5EF4-FFF2-40B4-BE49-F238E27FC236}">
                <a16:creationId xmlns:a16="http://schemas.microsoft.com/office/drawing/2014/main" id="{D8F395D8-9F88-129B-CC67-CBF5F530EAF7}"/>
              </a:ext>
            </a:extLst>
          </p:cNvPr>
          <p:cNvSpPr>
            <a:spLocks noGrp="1"/>
          </p:cNvSpPr>
          <p:nvPr>
            <p:ph sz="quarter" idx="11"/>
          </p:nvPr>
        </p:nvSpPr>
        <p:spPr/>
        <p:txBody>
          <a:bodyPr/>
          <a:lstStyle/>
          <a:p>
            <a:r>
              <a:rPr lang="nl-BE"/>
              <a:t>Het aanbod is ontstaan in de context van werk </a:t>
            </a:r>
          </a:p>
          <a:p>
            <a:pPr lvl="1"/>
            <a:r>
              <a:rPr lang="nl-BE"/>
              <a:t>Met interne inhoudelijke partners DKBUZA en het SOIA team</a:t>
            </a:r>
          </a:p>
          <a:p>
            <a:pPr lvl="1"/>
            <a:r>
              <a:rPr lang="nl-BE"/>
              <a:t>Met externe inhoudelijke partner KU-Leuven. </a:t>
            </a:r>
          </a:p>
          <a:p>
            <a:endParaRPr lang="nl-BE"/>
          </a:p>
          <a:p>
            <a:r>
              <a:rPr lang="nl-BE"/>
              <a:t>Er is een formeel aanbod (</a:t>
            </a:r>
            <a:r>
              <a:rPr lang="nl-BE" err="1"/>
              <a:t>didactics</a:t>
            </a:r>
            <a:r>
              <a:rPr lang="nl-BE"/>
              <a:t>)  </a:t>
            </a:r>
          </a:p>
          <a:p>
            <a:pPr lvl="1"/>
            <a:r>
              <a:rPr lang="nl-BE"/>
              <a:t>digitale modules</a:t>
            </a:r>
          </a:p>
          <a:p>
            <a:pPr lvl="1"/>
            <a:r>
              <a:rPr lang="nl-BE"/>
              <a:t>fysieke modules (met interactiemomenten )</a:t>
            </a:r>
          </a:p>
          <a:p>
            <a:pPr lvl="1"/>
            <a:r>
              <a:rPr lang="nl-BE"/>
              <a:t>Met borging van het leermateriaal in </a:t>
            </a:r>
            <a:r>
              <a:rPr lang="nl-BE" err="1"/>
              <a:t>Vlimpers</a:t>
            </a:r>
            <a:r>
              <a:rPr lang="nl-BE"/>
              <a:t> leren.  </a:t>
            </a:r>
          </a:p>
          <a:p>
            <a:pPr lvl="1"/>
            <a:endParaRPr lang="nl-BE"/>
          </a:p>
          <a:p>
            <a:r>
              <a:rPr lang="nl-BE"/>
              <a:t>Er is ook een sociaal (discourse) en informeel (</a:t>
            </a:r>
            <a:r>
              <a:rPr lang="nl-BE" err="1"/>
              <a:t>discovery</a:t>
            </a:r>
            <a:r>
              <a:rPr lang="nl-BE"/>
              <a:t>) aanbod</a:t>
            </a:r>
          </a:p>
          <a:p>
            <a:pPr lvl="1"/>
            <a:r>
              <a:rPr lang="nl-BE"/>
              <a:t>Zie overleggroep getrokken door DKBUZA</a:t>
            </a:r>
          </a:p>
          <a:p>
            <a:endParaRPr lang="nl-BE"/>
          </a:p>
          <a:p>
            <a:pPr lvl="1"/>
            <a:endParaRPr lang="nl-BE"/>
          </a:p>
          <a:p>
            <a:endParaRPr lang="nl-BE"/>
          </a:p>
          <a:p>
            <a:endParaRPr lang="nl-BE"/>
          </a:p>
          <a:p>
            <a:endParaRPr lang="nl-BE"/>
          </a:p>
          <a:p>
            <a:endParaRPr lang="nl-BE"/>
          </a:p>
          <a:p>
            <a:endParaRPr lang="nl-BE"/>
          </a:p>
        </p:txBody>
      </p:sp>
    </p:spTree>
    <p:extLst>
      <p:ext uri="{BB962C8B-B14F-4D97-AF65-F5344CB8AC3E}">
        <p14:creationId xmlns:p14="http://schemas.microsoft.com/office/powerpoint/2010/main" val="3598459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5EC060-FE35-0FB0-01E6-DF5382E921B0}"/>
              </a:ext>
            </a:extLst>
          </p:cNvPr>
          <p:cNvSpPr>
            <a:spLocks noGrp="1"/>
          </p:cNvSpPr>
          <p:nvPr>
            <p:ph type="ctrTitle"/>
          </p:nvPr>
        </p:nvSpPr>
        <p:spPr/>
        <p:txBody>
          <a:bodyPr/>
          <a:lstStyle/>
          <a:p>
            <a:r>
              <a:rPr lang="nl-BE"/>
              <a:t>Taalopleidingen</a:t>
            </a:r>
            <a:br>
              <a:rPr lang="nl-BE"/>
            </a:br>
            <a:r>
              <a:rPr lang="nl-BE"/>
              <a:t>Frans en Engels voor het EUVZP</a:t>
            </a:r>
          </a:p>
        </p:txBody>
      </p:sp>
      <p:sp>
        <p:nvSpPr>
          <p:cNvPr id="4" name="Tijdelijke aanduiding voor datum 3">
            <a:extLst>
              <a:ext uri="{FF2B5EF4-FFF2-40B4-BE49-F238E27FC236}">
                <a16:creationId xmlns:a16="http://schemas.microsoft.com/office/drawing/2014/main" id="{F162E7F1-4FCB-84F7-5D7C-2F20B3FE634C}"/>
              </a:ext>
            </a:extLst>
          </p:cNvPr>
          <p:cNvSpPr>
            <a:spLocks noGrp="1"/>
          </p:cNvSpPr>
          <p:nvPr>
            <p:ph type="dt" sz="half" idx="2"/>
          </p:nvPr>
        </p:nvSpPr>
        <p:spPr/>
        <p:txBody>
          <a:bodyPr/>
          <a:lstStyle/>
          <a:p>
            <a:fld id="{14120533-6EC4-467F-85E1-576448FD18C9}" type="datetime1">
              <a:rPr lang="nl-BE" smtClean="0"/>
              <a:t>28/03/2023</a:t>
            </a:fld>
            <a:endParaRPr lang="nl-BE"/>
          </a:p>
        </p:txBody>
      </p:sp>
      <p:sp>
        <p:nvSpPr>
          <p:cNvPr id="5" name="Tijdelijke aanduiding voor tekst 4">
            <a:extLst>
              <a:ext uri="{FF2B5EF4-FFF2-40B4-BE49-F238E27FC236}">
                <a16:creationId xmlns:a16="http://schemas.microsoft.com/office/drawing/2014/main" id="{680CD2BE-E808-1F0A-65AB-0DADB643D50D}"/>
              </a:ext>
            </a:extLst>
          </p:cNvPr>
          <p:cNvSpPr>
            <a:spLocks noGrp="1"/>
          </p:cNvSpPr>
          <p:nvPr>
            <p:ph type="body" sz="quarter" idx="11"/>
          </p:nvPr>
        </p:nvSpPr>
        <p:spPr/>
        <p:txBody>
          <a:bodyPr/>
          <a:lstStyle/>
          <a:p>
            <a:endParaRPr lang="nl-BE"/>
          </a:p>
        </p:txBody>
      </p:sp>
      <p:sp>
        <p:nvSpPr>
          <p:cNvPr id="6" name="Tijdelijke aanduiding voor tekst 5">
            <a:extLst>
              <a:ext uri="{FF2B5EF4-FFF2-40B4-BE49-F238E27FC236}">
                <a16:creationId xmlns:a16="http://schemas.microsoft.com/office/drawing/2014/main" id="{2F0C3F24-1E0D-68A1-24B8-49C0D3C786B0}"/>
              </a:ext>
            </a:extLst>
          </p:cNvPr>
          <p:cNvSpPr>
            <a:spLocks noGrp="1"/>
          </p:cNvSpPr>
          <p:nvPr>
            <p:ph type="body" sz="quarter" idx="12"/>
          </p:nvPr>
        </p:nvSpPr>
        <p:spPr/>
        <p:txBody>
          <a:bodyPr/>
          <a:lstStyle/>
          <a:p>
            <a:endParaRPr lang="nl-BE"/>
          </a:p>
        </p:txBody>
      </p:sp>
      <p:pic>
        <p:nvPicPr>
          <p:cNvPr id="9" name="Tijdelijke aanduiding voor afbeelding 8" descr="Afbeelding met tekst&#10;&#10;Automatisch gegenereerde beschrijving">
            <a:extLst>
              <a:ext uri="{FF2B5EF4-FFF2-40B4-BE49-F238E27FC236}">
                <a16:creationId xmlns:a16="http://schemas.microsoft.com/office/drawing/2014/main" id="{29D63072-25B4-9CE1-C274-720C3D44BA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571" r="34571"/>
          <a:stretch>
            <a:fillRect/>
          </a:stretch>
        </p:blipFill>
        <p:spPr>
          <a:xfrm>
            <a:off x="6581775" y="-15396"/>
            <a:ext cx="5610225" cy="6873396"/>
          </a:xfrm>
        </p:spPr>
      </p:pic>
    </p:spTree>
    <p:extLst>
      <p:ext uri="{BB962C8B-B14F-4D97-AF65-F5344CB8AC3E}">
        <p14:creationId xmlns:p14="http://schemas.microsoft.com/office/powerpoint/2010/main" val="1863194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12929-1DA4-A9C6-751C-D78C0C47937A}"/>
              </a:ext>
            </a:extLst>
          </p:cNvPr>
          <p:cNvSpPr>
            <a:spLocks noGrp="1"/>
          </p:cNvSpPr>
          <p:nvPr>
            <p:ph type="title"/>
          </p:nvPr>
        </p:nvSpPr>
        <p:spPr/>
        <p:txBody>
          <a:bodyPr/>
          <a:lstStyle/>
          <a:p>
            <a:r>
              <a:rPr lang="nl-NL" sz="1800" b="1" i="0">
                <a:effectLst/>
                <a:latin typeface="FlandersArtSans-Regular" panose="00000500000000000000" charset="0"/>
              </a:rPr>
              <a:t>We organiseren taalopleidingen Frans/Engels ter ondersteuning van de bijdrage van de Vlaamse overheid aan het Belgisch voorzitterschap van de Raad van de Europese Unie in 2024</a:t>
            </a:r>
            <a:r>
              <a:rPr lang="nl-NL" sz="1800" b="0" i="0">
                <a:effectLst/>
                <a:latin typeface="FlandersArtSans-Regular" panose="00000500000000000000" charset="0"/>
              </a:rPr>
              <a:t> </a:t>
            </a:r>
            <a:endParaRPr lang="nl-BE"/>
          </a:p>
        </p:txBody>
      </p:sp>
    </p:spTree>
    <p:extLst>
      <p:ext uri="{BB962C8B-B14F-4D97-AF65-F5344CB8AC3E}">
        <p14:creationId xmlns:p14="http://schemas.microsoft.com/office/powerpoint/2010/main" val="3489640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853FB7-6B97-1E31-0BB0-279D70E9476A}"/>
              </a:ext>
            </a:extLst>
          </p:cNvPr>
          <p:cNvSpPr>
            <a:spLocks noGrp="1"/>
          </p:cNvSpPr>
          <p:nvPr>
            <p:ph type="title"/>
          </p:nvPr>
        </p:nvSpPr>
        <p:spPr/>
        <p:txBody>
          <a:bodyPr/>
          <a:lstStyle/>
          <a:p>
            <a:r>
              <a:rPr lang="nl-BE"/>
              <a:t> Frans voor het EUVZP</a:t>
            </a:r>
          </a:p>
        </p:txBody>
      </p:sp>
      <p:sp>
        <p:nvSpPr>
          <p:cNvPr id="6" name="Tijdelijke aanduiding voor inhoud 5">
            <a:extLst>
              <a:ext uri="{FF2B5EF4-FFF2-40B4-BE49-F238E27FC236}">
                <a16:creationId xmlns:a16="http://schemas.microsoft.com/office/drawing/2014/main" id="{BDE1A886-2F6F-1A0E-3288-711A31C43D2D}"/>
              </a:ext>
            </a:extLst>
          </p:cNvPr>
          <p:cNvSpPr>
            <a:spLocks noGrp="1"/>
          </p:cNvSpPr>
          <p:nvPr>
            <p:ph sz="quarter" idx="11"/>
          </p:nvPr>
        </p:nvSpPr>
        <p:spPr/>
        <p:txBody>
          <a:bodyPr vert="horz" lIns="0" tIns="0" rIns="0" bIns="45720" rtlCol="0" anchor="t">
            <a:noAutofit/>
          </a:bodyPr>
          <a:lstStyle/>
          <a:p>
            <a:pPr marL="287655" indent="-287655"/>
            <a:r>
              <a:rPr lang="nl-BE"/>
              <a:t>georganiseerd door DKBUZA</a:t>
            </a:r>
            <a:endParaRPr lang="en-US"/>
          </a:p>
          <a:p>
            <a:pPr marL="287655" indent="-287655"/>
            <a:r>
              <a:rPr lang="nl-BE"/>
              <a:t>Partner is Alliance </a:t>
            </a:r>
            <a:r>
              <a:rPr lang="nl-BE" err="1"/>
              <a:t>française</a:t>
            </a:r>
            <a:r>
              <a:rPr lang="nl-BE"/>
              <a:t> Bruxelles-Europe</a:t>
            </a:r>
          </a:p>
          <a:p>
            <a:pPr marL="287655" indent="-287655"/>
            <a:endParaRPr lang="nl-BE"/>
          </a:p>
          <a:p>
            <a:pPr marL="287655" indent="-287655"/>
            <a:r>
              <a:rPr lang="nl-BE"/>
              <a:t>Aanpak</a:t>
            </a:r>
          </a:p>
          <a:p>
            <a:pPr marL="575945" lvl="1" indent="-287655"/>
            <a:r>
              <a:rPr lang="nl-BE">
                <a:latin typeface="FlandersArtSans-Regular"/>
              </a:rPr>
              <a:t>Testen op taalniveau en rol in het EUVZP</a:t>
            </a:r>
          </a:p>
          <a:p>
            <a:pPr marL="575945" lvl="1" indent="-287655"/>
            <a:r>
              <a:rPr lang="nl-BE">
                <a:latin typeface="FlandersArtSans-Regular"/>
              </a:rPr>
              <a:t>Online taalopleidingen (2X per week)</a:t>
            </a:r>
          </a:p>
          <a:p>
            <a:pPr marL="575945" lvl="1" indent="-287655"/>
            <a:r>
              <a:rPr lang="nl-BE">
                <a:latin typeface="FlandersArtSans-Regular"/>
              </a:rPr>
              <a:t>Lessen lopen tot juni. </a:t>
            </a:r>
          </a:p>
          <a:p>
            <a:pPr marL="575945" lvl="1" indent="-287655"/>
            <a:endParaRPr lang="nl-BE"/>
          </a:p>
          <a:p>
            <a:pPr lvl="1"/>
            <a:r>
              <a:rPr lang="nl-BE"/>
              <a:t>Prijs</a:t>
            </a:r>
          </a:p>
          <a:p>
            <a:pPr marL="575945" lvl="1" indent="-287655"/>
            <a:r>
              <a:rPr lang="nl-BE">
                <a:latin typeface="FlandersArtSans-Regular"/>
              </a:rPr>
              <a:t>cofinanciering (20% VO/80% Franse ambassade)</a:t>
            </a:r>
          </a:p>
          <a:p>
            <a:pPr marL="575945" lvl="1" indent="-287655"/>
            <a:r>
              <a:rPr lang="nl-BE">
                <a:latin typeface="FlandersArtSans-Regular"/>
              </a:rPr>
              <a:t>157 euro/pp + prijs boek is 25-30 euro. </a:t>
            </a:r>
            <a:endParaRPr lang="nl-BE"/>
          </a:p>
          <a:p>
            <a:pPr marL="575945" lvl="2" indent="0">
              <a:buNone/>
            </a:pPr>
            <a:endParaRPr lang="nl-BE"/>
          </a:p>
        </p:txBody>
      </p:sp>
      <p:pic>
        <p:nvPicPr>
          <p:cNvPr id="4098" name="Picture 2" descr="NHA biedt een opleiding Frans op jouw niveau | NHA thuisstudies">
            <a:extLst>
              <a:ext uri="{FF2B5EF4-FFF2-40B4-BE49-F238E27FC236}">
                <a16:creationId xmlns:a16="http://schemas.microsoft.com/office/drawing/2014/main" id="{7A5199D9-577C-B0BC-4EC4-3023DAF88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2591" y="4021032"/>
            <a:ext cx="3476625"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846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853FB7-6B97-1E31-0BB0-279D70E9476A}"/>
              </a:ext>
            </a:extLst>
          </p:cNvPr>
          <p:cNvSpPr>
            <a:spLocks noGrp="1"/>
          </p:cNvSpPr>
          <p:nvPr>
            <p:ph type="title"/>
          </p:nvPr>
        </p:nvSpPr>
        <p:spPr/>
        <p:txBody>
          <a:bodyPr/>
          <a:lstStyle/>
          <a:p>
            <a:r>
              <a:rPr lang="nl-BE"/>
              <a:t> Engels voor het EUVZP</a:t>
            </a:r>
          </a:p>
        </p:txBody>
      </p:sp>
      <p:sp>
        <p:nvSpPr>
          <p:cNvPr id="6" name="Tijdelijke aanduiding voor inhoud 5">
            <a:extLst>
              <a:ext uri="{FF2B5EF4-FFF2-40B4-BE49-F238E27FC236}">
                <a16:creationId xmlns:a16="http://schemas.microsoft.com/office/drawing/2014/main" id="{BDE1A886-2F6F-1A0E-3288-711A31C43D2D}"/>
              </a:ext>
            </a:extLst>
          </p:cNvPr>
          <p:cNvSpPr>
            <a:spLocks noGrp="1"/>
          </p:cNvSpPr>
          <p:nvPr>
            <p:ph sz="quarter" idx="11"/>
          </p:nvPr>
        </p:nvSpPr>
        <p:spPr>
          <a:xfrm>
            <a:off x="371475" y="1523503"/>
            <a:ext cx="11449050" cy="4159036"/>
          </a:xfrm>
        </p:spPr>
        <p:txBody>
          <a:bodyPr vert="horz" lIns="0" tIns="0" rIns="0" bIns="45720" rtlCol="0" anchor="t">
            <a:noAutofit/>
          </a:bodyPr>
          <a:lstStyle/>
          <a:p>
            <a:pPr marL="287655" indent="-287655"/>
            <a:r>
              <a:rPr lang="nl-BE"/>
              <a:t>georganiseerd door </a:t>
            </a:r>
            <a:r>
              <a:rPr lang="nl-BE" err="1"/>
              <a:t>AgO</a:t>
            </a:r>
          </a:p>
          <a:p>
            <a:pPr marL="287655" indent="-287655"/>
            <a:r>
              <a:rPr lang="nl-BE"/>
              <a:t>Partner is </a:t>
            </a:r>
            <a:r>
              <a:rPr lang="nl-BE" err="1"/>
              <a:t>Lerian</a:t>
            </a:r>
            <a:endParaRPr lang="nl-BE"/>
          </a:p>
          <a:p>
            <a:pPr marL="287655" indent="-287655"/>
            <a:r>
              <a:rPr lang="nl-BE"/>
              <a:t>Aanpak</a:t>
            </a:r>
          </a:p>
          <a:p>
            <a:pPr marL="575945" lvl="1" indent="-287655"/>
            <a:r>
              <a:rPr lang="nl-BE">
                <a:latin typeface="FlandersArtSans-Regular"/>
              </a:rPr>
              <a:t>Testen op taalniveau en rol in het EUVZP</a:t>
            </a:r>
          </a:p>
          <a:p>
            <a:pPr marL="575945" lvl="1" indent="-287655"/>
            <a:r>
              <a:rPr lang="nl-BE">
                <a:latin typeface="FlandersArtSans-Regular"/>
              </a:rPr>
              <a:t>Klassikale taalopleidingen (in uitzonderlijke gevallen digitale opleidingen)</a:t>
            </a:r>
          </a:p>
          <a:p>
            <a:pPr marL="575945" lvl="1" indent="-287655"/>
            <a:r>
              <a:rPr lang="nl-BE">
                <a:latin typeface="FlandersArtSans-Regular"/>
              </a:rPr>
              <a:t>Lessen lopen in mei/juni over de zomer naar september/oktober </a:t>
            </a:r>
          </a:p>
          <a:p>
            <a:pPr marL="575945" lvl="1" indent="-287655"/>
            <a:endParaRPr lang="nl-BE"/>
          </a:p>
          <a:p>
            <a:pPr lvl="1"/>
            <a:r>
              <a:rPr lang="nl-BE"/>
              <a:t>Prijs</a:t>
            </a:r>
          </a:p>
          <a:p>
            <a:pPr marL="575945" lvl="1" indent="-287655"/>
            <a:r>
              <a:rPr lang="nl-BE">
                <a:latin typeface="FlandersArtSans-Regular"/>
              </a:rPr>
              <a:t>Prijs testfase = 33 euro</a:t>
            </a:r>
          </a:p>
          <a:p>
            <a:pPr marL="575945" lvl="1" indent="-287655"/>
            <a:r>
              <a:rPr lang="nl-BE">
                <a:latin typeface="FlandersArtSans-Regular"/>
              </a:rPr>
              <a:t>Prijs leertraject van 60 uren = 1141 euro</a:t>
            </a:r>
          </a:p>
          <a:p>
            <a:pPr marL="575945" lvl="1" indent="-287655"/>
            <a:r>
              <a:rPr lang="nl-BE">
                <a:latin typeface="FlandersArtSans-Regular"/>
              </a:rPr>
              <a:t>Prijs leertraject van 45 uren =  876 euro</a:t>
            </a:r>
          </a:p>
          <a:p>
            <a:pPr marL="575945" lvl="1" indent="-287655"/>
            <a:r>
              <a:rPr lang="nl-BE">
                <a:latin typeface="FlandersArtSans-Regular"/>
              </a:rPr>
              <a:t>Prijs leertraject van 30 uren =  609 euro</a:t>
            </a:r>
          </a:p>
          <a:p>
            <a:pPr marL="575945" lvl="2" indent="0">
              <a:buNone/>
            </a:pPr>
            <a:endParaRPr lang="nl-BE"/>
          </a:p>
        </p:txBody>
      </p:sp>
      <p:pic>
        <p:nvPicPr>
          <p:cNvPr id="5122" name="Picture 2" descr="Engels leren? | Cursus Engels VMBO | Thuisstudie van Laudius - Laudius">
            <a:extLst>
              <a:ext uri="{FF2B5EF4-FFF2-40B4-BE49-F238E27FC236}">
                <a16:creationId xmlns:a16="http://schemas.microsoft.com/office/drawing/2014/main" id="{44706976-616D-E228-E6AF-14E7A6A9B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318" y="4377614"/>
            <a:ext cx="3495675"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610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a:xfrm>
            <a:off x="956383" y="1062717"/>
            <a:ext cx="7961243" cy="2648548"/>
          </a:xfrm>
        </p:spPr>
        <p:txBody>
          <a:bodyPr/>
          <a:lstStyle/>
          <a:p>
            <a:br>
              <a:rPr lang="en-GB" sz="4000"/>
            </a:br>
            <a:r>
              <a:rPr lang="en-GB" sz="4000"/>
              <a:t>Arbeidsmarktcommunicatie </a:t>
            </a:r>
            <a:br>
              <a:rPr lang="en-GB" sz="4000"/>
            </a:br>
            <a:r>
              <a:rPr lang="en-GB" sz="4000" err="1"/>
              <a:t>en</a:t>
            </a:r>
            <a:r>
              <a:rPr lang="en-GB" sz="4000"/>
              <a:t> employer branding</a:t>
            </a:r>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28/03/2023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r>
              <a:rPr lang="en-GB"/>
              <a:t>Ellen Haak</a:t>
            </a:r>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vert="horz" lIns="0" tIns="0" rIns="0" bIns="45720" rtlCol="0" anchor="t">
            <a:noAutofit/>
          </a:bodyPr>
          <a:lstStyle/>
          <a:p>
            <a:r>
              <a:rPr lang="en-GB"/>
              <a:t>Specialist </a:t>
            </a:r>
            <a:r>
              <a:rPr lang="en-GB" err="1"/>
              <a:t>arbeidsmarktcommunicatie</a:t>
            </a:r>
          </a:p>
        </p:txBody>
      </p:sp>
      <p:pic>
        <p:nvPicPr>
          <p:cNvPr id="2" name="Picture 2">
            <a:extLst>
              <a:ext uri="{FF2B5EF4-FFF2-40B4-BE49-F238E27FC236}">
                <a16:creationId xmlns:a16="http://schemas.microsoft.com/office/drawing/2014/main" id="{09B2B361-36B5-F941-AF0A-64A7EE21D98F}"/>
              </a:ext>
            </a:extLst>
          </p:cNvPr>
          <p:cNvPicPr>
            <a:picLocks noGrp="1" noChangeAspect="1"/>
          </p:cNvPicPr>
          <p:nvPr>
            <p:ph type="pic" sz="quarter" idx="10"/>
          </p:nvPr>
        </p:nvPicPr>
        <p:blipFill rotWithShape="1">
          <a:blip r:embed="rId3"/>
          <a:srcRect l="19412" r="19412"/>
          <a:stretch/>
        </p:blipFill>
        <p:spPr/>
      </p:pic>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overdekt, gordijn&#10;&#10;Automatisch gegenereerde beschrijving">
            <a:extLst>
              <a:ext uri="{FF2B5EF4-FFF2-40B4-BE49-F238E27FC236}">
                <a16:creationId xmlns:a16="http://schemas.microsoft.com/office/drawing/2014/main" id="{884787DF-0AC0-50F7-F994-C8C54C3C9708}"/>
              </a:ext>
            </a:extLst>
          </p:cNvPr>
          <p:cNvPicPr>
            <a:picLocks noGrp="1" noChangeAspect="1"/>
          </p:cNvPicPr>
          <p:nvPr>
            <p:ph type="pic" sz="quarter" idx="11"/>
          </p:nvPr>
        </p:nvPicPr>
        <p:blipFill rotWithShape="1">
          <a:blip r:embed="rId3"/>
          <a:srcRect t="9274"/>
          <a:stretch/>
        </p:blipFill>
        <p:spPr>
          <a:xfrm>
            <a:off x="20" y="10"/>
            <a:ext cx="12191980" cy="6857989"/>
          </a:xfrm>
          <a:noFill/>
        </p:spPr>
      </p:pic>
      <p:sp>
        <p:nvSpPr>
          <p:cNvPr id="10" name="Text Placeholder 2">
            <a:extLst>
              <a:ext uri="{FF2B5EF4-FFF2-40B4-BE49-F238E27FC236}">
                <a16:creationId xmlns:a16="http://schemas.microsoft.com/office/drawing/2014/main" id="{7636520E-4289-87AA-521B-9EC28CD01B4E}"/>
              </a:ext>
            </a:extLst>
          </p:cNvPr>
          <p:cNvSpPr>
            <a:spLocks noGrp="1"/>
          </p:cNvSpPr>
          <p:nvPr>
            <p:ph type="body" sz="quarter" idx="14"/>
          </p:nvPr>
        </p:nvSpPr>
        <p:spPr>
          <a:xfrm>
            <a:off x="10669941" y="6145067"/>
            <a:ext cx="1215273" cy="578957"/>
          </a:xfrm>
        </p:spPr>
        <p:txBody>
          <a:bodyPr/>
          <a:lstStyle/>
          <a:p>
            <a:endParaRPr lang="en-US"/>
          </a:p>
        </p:txBody>
      </p:sp>
      <p:sp>
        <p:nvSpPr>
          <p:cNvPr id="12" name="Text Placeholder 3">
            <a:extLst>
              <a:ext uri="{FF2B5EF4-FFF2-40B4-BE49-F238E27FC236}">
                <a16:creationId xmlns:a16="http://schemas.microsoft.com/office/drawing/2014/main" id="{48C16470-AC9A-49C3-735B-553DB811DDEA}"/>
              </a:ext>
            </a:extLst>
          </p:cNvPr>
          <p:cNvSpPr>
            <a:spLocks noGrp="1"/>
          </p:cNvSpPr>
          <p:nvPr>
            <p:ph type="body" sz="quarter" idx="16"/>
          </p:nvPr>
        </p:nvSpPr>
        <p:spPr>
          <a:xfrm>
            <a:off x="371475" y="6305360"/>
            <a:ext cx="1302984" cy="254675"/>
          </a:xfrm>
        </p:spPr>
        <p:txBody>
          <a:bodyPr/>
          <a:lstStyle/>
          <a:p>
            <a:endParaRPr lang="en-US"/>
          </a:p>
        </p:txBody>
      </p:sp>
      <p:sp>
        <p:nvSpPr>
          <p:cNvPr id="2" name="Titel 1">
            <a:extLst>
              <a:ext uri="{FF2B5EF4-FFF2-40B4-BE49-F238E27FC236}">
                <a16:creationId xmlns:a16="http://schemas.microsoft.com/office/drawing/2014/main" id="{E4C610E6-2665-07DC-D3B7-C35F4ED3C0DF}"/>
              </a:ext>
            </a:extLst>
          </p:cNvPr>
          <p:cNvSpPr>
            <a:spLocks noGrp="1"/>
          </p:cNvSpPr>
          <p:nvPr>
            <p:ph type="title" idx="4294967295"/>
          </p:nvPr>
        </p:nvSpPr>
        <p:spPr>
          <a:xfrm>
            <a:off x="371475" y="425302"/>
            <a:ext cx="11449050" cy="1215958"/>
          </a:xfrm>
        </p:spPr>
        <p:txBody>
          <a:bodyPr/>
          <a:lstStyle/>
          <a:p>
            <a:r>
              <a:rPr lang="nl-BE"/>
              <a:t>De vraag van de dag</a:t>
            </a:r>
          </a:p>
        </p:txBody>
      </p:sp>
    </p:spTree>
    <p:extLst>
      <p:ext uri="{BB962C8B-B14F-4D97-AF65-F5344CB8AC3E}">
        <p14:creationId xmlns:p14="http://schemas.microsoft.com/office/powerpoint/2010/main" val="69890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2E2A5-F796-4558-092E-9C4F8E2D76D1}"/>
              </a:ext>
            </a:extLst>
          </p:cNvPr>
          <p:cNvSpPr>
            <a:spLocks noGrp="1"/>
          </p:cNvSpPr>
          <p:nvPr>
            <p:ph type="title"/>
          </p:nvPr>
        </p:nvSpPr>
        <p:spPr/>
        <p:txBody>
          <a:bodyPr/>
          <a:lstStyle/>
          <a:p>
            <a:r>
              <a:rPr lang="nl-BE"/>
              <a:t>Waarom? </a:t>
            </a:r>
          </a:p>
        </p:txBody>
      </p:sp>
      <p:pic>
        <p:nvPicPr>
          <p:cNvPr id="3" name="Tijdelijke aanduiding voor inhoud 4">
            <a:extLst>
              <a:ext uri="{FF2B5EF4-FFF2-40B4-BE49-F238E27FC236}">
                <a16:creationId xmlns:a16="http://schemas.microsoft.com/office/drawing/2014/main" id="{B1591500-F622-39A7-76F8-DB569FFE9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2" y="719482"/>
            <a:ext cx="2578400" cy="1843556"/>
          </a:xfrm>
          <a:prstGeom prst="rect">
            <a:avLst/>
          </a:prstGeom>
        </p:spPr>
      </p:pic>
    </p:spTree>
    <p:extLst>
      <p:ext uri="{BB962C8B-B14F-4D97-AF65-F5344CB8AC3E}">
        <p14:creationId xmlns:p14="http://schemas.microsoft.com/office/powerpoint/2010/main" val="51700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51A56A-2CDB-509D-9234-0789DE9535DD}"/>
              </a:ext>
            </a:extLst>
          </p:cNvPr>
          <p:cNvSpPr>
            <a:spLocks noGrp="1"/>
          </p:cNvSpPr>
          <p:nvPr>
            <p:ph type="body" sz="quarter" idx="13"/>
          </p:nvPr>
        </p:nvSpPr>
        <p:spPr>
          <a:xfrm>
            <a:off x="7229476" y="2492896"/>
            <a:ext cx="4705870" cy="2881859"/>
          </a:xfrm>
        </p:spPr>
        <p:txBody>
          <a:bodyPr/>
          <a:lstStyle/>
          <a:p>
            <a:r>
              <a:rPr lang="en-US" b="1" err="1">
                <a:latin typeface="Flanders Art Sans"/>
              </a:rPr>
              <a:t>Piloten</a:t>
            </a:r>
            <a:r>
              <a:rPr lang="en-US" b="1">
                <a:latin typeface="Flanders Art Sans"/>
              </a:rPr>
              <a:t> </a:t>
            </a:r>
            <a:r>
              <a:rPr lang="en-US" b="1" err="1">
                <a:latin typeface="Flanders Art Sans"/>
              </a:rPr>
              <a:t>digitale</a:t>
            </a:r>
            <a:r>
              <a:rPr lang="en-US" b="1">
                <a:latin typeface="Flanders Art Sans"/>
              </a:rPr>
              <a:t> </a:t>
            </a:r>
            <a:r>
              <a:rPr lang="en-US" b="1" err="1">
                <a:latin typeface="Flanders Art Sans"/>
              </a:rPr>
              <a:t>vaardigheden</a:t>
            </a:r>
            <a:endParaRPr lang="en-US" b="1">
              <a:latin typeface="Flanders Art Sans"/>
            </a:endParaRPr>
          </a:p>
          <a:p>
            <a:r>
              <a:rPr lang="en-US">
                <a:latin typeface="Flanders Art Sans"/>
              </a:rPr>
              <a:t>AWV </a:t>
            </a:r>
          </a:p>
          <a:p>
            <a:r>
              <a:rPr lang="en-US">
                <a:latin typeface="Flanders Art Sans"/>
              </a:rPr>
              <a:t>Sport Vlaanderen </a:t>
            </a:r>
            <a:endParaRPr lang="en-US"/>
          </a:p>
          <a:p>
            <a:r>
              <a:rPr lang="en-US">
                <a:latin typeface="Flanders Art Sans"/>
              </a:rPr>
              <a:t>Dept LV</a:t>
            </a:r>
          </a:p>
          <a:p>
            <a:endParaRPr lang="en-US">
              <a:latin typeface="Flanders Art Sans"/>
            </a:endParaRPr>
          </a:p>
          <a:p>
            <a:r>
              <a:rPr lang="en-US">
                <a:latin typeface="Flanders Art Sans"/>
              </a:rPr>
              <a:t>Fase 2</a:t>
            </a:r>
          </a:p>
        </p:txBody>
      </p:sp>
      <p:sp>
        <p:nvSpPr>
          <p:cNvPr id="3" name="Title 2">
            <a:extLst>
              <a:ext uri="{FF2B5EF4-FFF2-40B4-BE49-F238E27FC236}">
                <a16:creationId xmlns:a16="http://schemas.microsoft.com/office/drawing/2014/main" id="{459A407E-6B81-9B48-E315-DF9555B458D5}"/>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0C7B0229-BAE6-481D-D6DC-662B703AE2FC}"/>
              </a:ext>
            </a:extLst>
          </p:cNvPr>
          <p:cNvSpPr>
            <a:spLocks noGrp="1"/>
          </p:cNvSpPr>
          <p:nvPr>
            <p:ph type="body" sz="quarter" idx="12"/>
          </p:nvPr>
        </p:nvSpPr>
        <p:spPr>
          <a:xfrm>
            <a:off x="371475" y="2492896"/>
            <a:ext cx="4472899" cy="2881859"/>
          </a:xfrm>
        </p:spPr>
        <p:txBody>
          <a:bodyPr/>
          <a:lstStyle/>
          <a:p>
            <a:r>
              <a:rPr lang="en-US" b="1" dirty="0">
                <a:latin typeface="Flanders Art Sans"/>
              </a:rPr>
              <a:t>5-sporenbeleid </a:t>
            </a:r>
            <a:endParaRPr lang="en-US" dirty="0"/>
          </a:p>
          <a:p>
            <a:r>
              <a:rPr lang="en-US" dirty="0" err="1">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Verder</a:t>
            </a:r>
            <a:r>
              <a:rPr lang="en-US" dirty="0">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 </a:t>
            </a:r>
            <a:r>
              <a:rPr lang="en-US" dirty="0" err="1">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naar</a:t>
            </a:r>
            <a:r>
              <a:rPr lang="en-US" dirty="0">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 </a:t>
            </a:r>
            <a:r>
              <a:rPr lang="en-US" dirty="0" err="1">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een</a:t>
            </a:r>
            <a:r>
              <a:rPr lang="en-US" dirty="0">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 modern, </a:t>
            </a:r>
            <a:r>
              <a:rPr lang="en-US" dirty="0" err="1">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toekomstgericht</a:t>
            </a:r>
            <a:r>
              <a:rPr lang="en-US" dirty="0">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 en </a:t>
            </a:r>
            <a:r>
              <a:rPr lang="en-US" dirty="0" err="1">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dynamisch</a:t>
            </a:r>
            <a:r>
              <a:rPr lang="en-US" dirty="0">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 HR-</a:t>
            </a:r>
            <a:r>
              <a:rPr lang="en-US" dirty="0" err="1">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beleid</a:t>
            </a:r>
            <a:r>
              <a:rPr lang="en-US" dirty="0">
                <a:solidFill>
                  <a:schemeClr val="tx1">
                    <a:lumMod val="50000"/>
                    <a:lumOff val="50000"/>
                  </a:schemeClr>
                </a:solidFill>
                <a:latin typeface="Flanders Art Sans"/>
                <a:hlinkClick r:id="rId2">
                  <a:extLst>
                    <a:ext uri="{A12FA001-AC4F-418D-AE19-62706E023703}">
                      <ahyp:hlinkClr xmlns:ahyp="http://schemas.microsoft.com/office/drawing/2018/hyperlinkcolor" val="tx"/>
                    </a:ext>
                  </a:extLst>
                </a:hlinkClick>
              </a:rPr>
              <a:t> | Vlaanderen.be</a:t>
            </a:r>
            <a:endParaRPr lang="en-US" dirty="0">
              <a:solidFill>
                <a:schemeClr val="tx1">
                  <a:lumMod val="50000"/>
                  <a:lumOff val="50000"/>
                </a:schemeClr>
              </a:solidFill>
              <a:hlinkClick r:id="rId2">
                <a:extLst>
                  <a:ext uri="{A12FA001-AC4F-418D-AE19-62706E023703}">
                    <ahyp:hlinkClr xmlns:ahyp="http://schemas.microsoft.com/office/drawing/2018/hyperlinkcolor" val="tx"/>
                  </a:ext>
                </a:extLst>
              </a:hlinkClick>
            </a:endParaRPr>
          </a:p>
        </p:txBody>
      </p:sp>
      <p:sp>
        <p:nvSpPr>
          <p:cNvPr id="5" name="Text Placeholder 4">
            <a:extLst>
              <a:ext uri="{FF2B5EF4-FFF2-40B4-BE49-F238E27FC236}">
                <a16:creationId xmlns:a16="http://schemas.microsoft.com/office/drawing/2014/main" id="{F3D83965-3746-1623-B0F5-C905824BE0B6}"/>
              </a:ext>
            </a:extLst>
          </p:cNvPr>
          <p:cNvSpPr>
            <a:spLocks noGrp="1"/>
          </p:cNvSpPr>
          <p:nvPr>
            <p:ph type="body" sz="quarter" idx="11"/>
          </p:nvPr>
        </p:nvSpPr>
        <p:spPr/>
        <p:txBody>
          <a:bodyPr/>
          <a:lstStyle/>
          <a:p>
            <a:r>
              <a:rPr lang="en-US" err="1">
                <a:latin typeface="Flanders Art Sans Bold"/>
                <a:cs typeface="Flanders Art Sans Bold"/>
              </a:rPr>
              <a:t>Vooraf</a:t>
            </a:r>
            <a:endParaRPr lang="en-US" err="1">
              <a:cs typeface="Flanders Art Sans Bold"/>
            </a:endParaRPr>
          </a:p>
        </p:txBody>
      </p:sp>
    </p:spTree>
    <p:extLst>
      <p:ext uri="{BB962C8B-B14F-4D97-AF65-F5344CB8AC3E}">
        <p14:creationId xmlns:p14="http://schemas.microsoft.com/office/powerpoint/2010/main" val="2531290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tekst 15">
            <a:extLst>
              <a:ext uri="{FF2B5EF4-FFF2-40B4-BE49-F238E27FC236}">
                <a16:creationId xmlns:a16="http://schemas.microsoft.com/office/drawing/2014/main" id="{3AEC6672-3271-498A-A08B-AB3A67EEE54A}"/>
              </a:ext>
            </a:extLst>
          </p:cNvPr>
          <p:cNvSpPr>
            <a:spLocks noGrp="1"/>
          </p:cNvSpPr>
          <p:nvPr>
            <p:ph type="body" sz="quarter" idx="11"/>
          </p:nvPr>
        </p:nvSpPr>
        <p:spPr/>
        <p:txBody>
          <a:bodyPr/>
          <a:lstStyle/>
          <a:p>
            <a:r>
              <a:rPr lang="nl-BE"/>
              <a:t>War </a:t>
            </a:r>
            <a:r>
              <a:rPr lang="nl-BE" err="1"/>
              <a:t>for</a:t>
            </a:r>
            <a:r>
              <a:rPr lang="nl-BE"/>
              <a:t> talent</a:t>
            </a:r>
          </a:p>
        </p:txBody>
      </p:sp>
      <p:sp>
        <p:nvSpPr>
          <p:cNvPr id="17" name="Tijdelijke aanduiding voor tekst 16">
            <a:extLst>
              <a:ext uri="{FF2B5EF4-FFF2-40B4-BE49-F238E27FC236}">
                <a16:creationId xmlns:a16="http://schemas.microsoft.com/office/drawing/2014/main" id="{2A1E6623-9F8A-4F75-AA98-B9CD8141D2C6}"/>
              </a:ext>
            </a:extLst>
          </p:cNvPr>
          <p:cNvSpPr>
            <a:spLocks noGrp="1"/>
          </p:cNvSpPr>
          <p:nvPr>
            <p:ph type="body" sz="quarter" idx="12"/>
          </p:nvPr>
        </p:nvSpPr>
        <p:spPr/>
        <p:txBody>
          <a:bodyPr/>
          <a:lstStyle/>
          <a:p>
            <a:endParaRPr lang="nl-BE"/>
          </a:p>
        </p:txBody>
      </p:sp>
      <p:sp>
        <p:nvSpPr>
          <p:cNvPr id="18" name="Tijdelijke aanduiding voor tekst 17">
            <a:extLst>
              <a:ext uri="{FF2B5EF4-FFF2-40B4-BE49-F238E27FC236}">
                <a16:creationId xmlns:a16="http://schemas.microsoft.com/office/drawing/2014/main" id="{04259DBD-49B2-483C-9400-1E2B6D1B2CA5}"/>
              </a:ext>
            </a:extLst>
          </p:cNvPr>
          <p:cNvSpPr>
            <a:spLocks noGrp="1"/>
          </p:cNvSpPr>
          <p:nvPr>
            <p:ph type="body" sz="quarter" idx="13"/>
          </p:nvPr>
        </p:nvSpPr>
        <p:spPr/>
        <p:txBody>
          <a:bodyPr/>
          <a:lstStyle/>
          <a:p>
            <a:r>
              <a:rPr lang="nl-BE"/>
              <a:t>De reis van jouw kandidaat</a:t>
            </a:r>
          </a:p>
        </p:txBody>
      </p:sp>
      <p:sp>
        <p:nvSpPr>
          <p:cNvPr id="19" name="Tijdelijke aanduiding voor tekst 18">
            <a:extLst>
              <a:ext uri="{FF2B5EF4-FFF2-40B4-BE49-F238E27FC236}">
                <a16:creationId xmlns:a16="http://schemas.microsoft.com/office/drawing/2014/main" id="{FEB1DA6D-85C6-4AFD-A979-0A0B1FB1F2CE}"/>
              </a:ext>
            </a:extLst>
          </p:cNvPr>
          <p:cNvSpPr>
            <a:spLocks noGrp="1"/>
          </p:cNvSpPr>
          <p:nvPr>
            <p:ph type="body" sz="quarter" idx="14"/>
          </p:nvPr>
        </p:nvSpPr>
        <p:spPr/>
        <p:txBody>
          <a:bodyPr/>
          <a:lstStyle/>
          <a:p>
            <a:endParaRPr lang="nl-BE"/>
          </a:p>
        </p:txBody>
      </p:sp>
      <p:sp>
        <p:nvSpPr>
          <p:cNvPr id="20" name="Tijdelijke aanduiding voor tekst 19">
            <a:extLst>
              <a:ext uri="{FF2B5EF4-FFF2-40B4-BE49-F238E27FC236}">
                <a16:creationId xmlns:a16="http://schemas.microsoft.com/office/drawing/2014/main" id="{C8727986-9662-46E7-84C6-FDDD70036DCB}"/>
              </a:ext>
            </a:extLst>
          </p:cNvPr>
          <p:cNvSpPr>
            <a:spLocks noGrp="1"/>
          </p:cNvSpPr>
          <p:nvPr>
            <p:ph type="body" sz="quarter" idx="15"/>
          </p:nvPr>
        </p:nvSpPr>
        <p:spPr/>
        <p:txBody>
          <a:bodyPr/>
          <a:lstStyle/>
          <a:p>
            <a:r>
              <a:rPr lang="nl-BE"/>
              <a:t>Dienstverlening Selectiecentrum</a:t>
            </a:r>
          </a:p>
        </p:txBody>
      </p:sp>
      <p:sp>
        <p:nvSpPr>
          <p:cNvPr id="21" name="Tijdelijke aanduiding voor tekst 20">
            <a:extLst>
              <a:ext uri="{FF2B5EF4-FFF2-40B4-BE49-F238E27FC236}">
                <a16:creationId xmlns:a16="http://schemas.microsoft.com/office/drawing/2014/main" id="{EEA6BE57-B832-4E91-BC1E-88C4A9B97DE9}"/>
              </a:ext>
            </a:extLst>
          </p:cNvPr>
          <p:cNvSpPr>
            <a:spLocks noGrp="1"/>
          </p:cNvSpPr>
          <p:nvPr>
            <p:ph type="body" sz="quarter" idx="16"/>
          </p:nvPr>
        </p:nvSpPr>
        <p:spPr/>
        <p:txBody>
          <a:bodyPr/>
          <a:lstStyle/>
          <a:p>
            <a:endParaRPr lang="nl-BE"/>
          </a:p>
        </p:txBody>
      </p:sp>
      <p:sp>
        <p:nvSpPr>
          <p:cNvPr id="22" name="Tijdelijke aanduiding voor tekst 21">
            <a:extLst>
              <a:ext uri="{FF2B5EF4-FFF2-40B4-BE49-F238E27FC236}">
                <a16:creationId xmlns:a16="http://schemas.microsoft.com/office/drawing/2014/main" id="{9C29CAA3-C6A4-4C72-86D9-09FBB2888A04}"/>
              </a:ext>
            </a:extLst>
          </p:cNvPr>
          <p:cNvSpPr>
            <a:spLocks noGrp="1"/>
          </p:cNvSpPr>
          <p:nvPr>
            <p:ph type="body" sz="quarter" idx="17"/>
          </p:nvPr>
        </p:nvSpPr>
        <p:spPr/>
        <p:txBody>
          <a:bodyPr/>
          <a:lstStyle/>
          <a:p>
            <a:r>
              <a:rPr lang="nl-BE"/>
              <a:t>Binnenkort</a:t>
            </a:r>
          </a:p>
        </p:txBody>
      </p:sp>
      <p:sp>
        <p:nvSpPr>
          <p:cNvPr id="23" name="Tijdelijke aanduiding voor tekst 22">
            <a:extLst>
              <a:ext uri="{FF2B5EF4-FFF2-40B4-BE49-F238E27FC236}">
                <a16:creationId xmlns:a16="http://schemas.microsoft.com/office/drawing/2014/main" id="{A66139E8-D514-4B45-9A9D-65DCEC3EECB4}"/>
              </a:ext>
            </a:extLst>
          </p:cNvPr>
          <p:cNvSpPr>
            <a:spLocks noGrp="1"/>
          </p:cNvSpPr>
          <p:nvPr>
            <p:ph type="body" sz="quarter" idx="18"/>
          </p:nvPr>
        </p:nvSpPr>
        <p:spPr/>
        <p:txBody>
          <a:bodyPr/>
          <a:lstStyle/>
          <a:p>
            <a:endParaRPr lang="nl-BE"/>
          </a:p>
        </p:txBody>
      </p:sp>
      <p:sp>
        <p:nvSpPr>
          <p:cNvPr id="24" name="Tijdelijke aanduiding voor tekst 23">
            <a:extLst>
              <a:ext uri="{FF2B5EF4-FFF2-40B4-BE49-F238E27FC236}">
                <a16:creationId xmlns:a16="http://schemas.microsoft.com/office/drawing/2014/main" id="{B48E4D3D-E9C9-4E0A-8727-84A28DD6BC84}"/>
              </a:ext>
            </a:extLst>
          </p:cNvPr>
          <p:cNvSpPr>
            <a:spLocks noGrp="1"/>
          </p:cNvSpPr>
          <p:nvPr>
            <p:ph type="body" sz="quarter" idx="19"/>
          </p:nvPr>
        </p:nvSpPr>
        <p:spPr/>
        <p:txBody>
          <a:bodyPr/>
          <a:lstStyle/>
          <a:p>
            <a:r>
              <a:rPr lang="nl-BE"/>
              <a:t>Nieuwe optimalisaties</a:t>
            </a:r>
          </a:p>
          <a:p>
            <a:r>
              <a:rPr lang="nl-BE"/>
              <a:t>&amp;</a:t>
            </a:r>
          </a:p>
          <a:p>
            <a:r>
              <a:rPr lang="nl-BE"/>
              <a:t>piloten</a:t>
            </a:r>
          </a:p>
        </p:txBody>
      </p:sp>
      <p:sp>
        <p:nvSpPr>
          <p:cNvPr id="25" name="Tijdelijke aanduiding voor tekst 24">
            <a:extLst>
              <a:ext uri="{FF2B5EF4-FFF2-40B4-BE49-F238E27FC236}">
                <a16:creationId xmlns:a16="http://schemas.microsoft.com/office/drawing/2014/main" id="{37188468-F658-4429-A8F6-8D189DDADBCE}"/>
              </a:ext>
            </a:extLst>
          </p:cNvPr>
          <p:cNvSpPr>
            <a:spLocks noGrp="1"/>
          </p:cNvSpPr>
          <p:nvPr>
            <p:ph type="body" sz="quarter" idx="20"/>
          </p:nvPr>
        </p:nvSpPr>
        <p:spPr/>
        <p:txBody>
          <a:bodyPr/>
          <a:lstStyle/>
          <a:p>
            <a:endParaRPr lang="nl-BE"/>
          </a:p>
        </p:txBody>
      </p:sp>
      <p:sp>
        <p:nvSpPr>
          <p:cNvPr id="32" name="Titel 31">
            <a:extLst>
              <a:ext uri="{FF2B5EF4-FFF2-40B4-BE49-F238E27FC236}">
                <a16:creationId xmlns:a16="http://schemas.microsoft.com/office/drawing/2014/main" id="{E4E2E72B-F1D7-4DE8-80C8-39C0F0017567}"/>
              </a:ext>
            </a:extLst>
          </p:cNvPr>
          <p:cNvSpPr>
            <a:spLocks noGrp="1"/>
          </p:cNvSpPr>
          <p:nvPr>
            <p:ph type="title"/>
          </p:nvPr>
        </p:nvSpPr>
        <p:spPr/>
        <p:txBody>
          <a:bodyPr/>
          <a:lstStyle/>
          <a:p>
            <a:r>
              <a:rPr lang="nl-BE">
                <a:latin typeface="FlandersArtSans-Bold"/>
              </a:rPr>
              <a:t>De rol van arbeidsmarktcommunicatie </a:t>
            </a:r>
            <a:br>
              <a:rPr lang="nl-BE">
                <a:latin typeface="FlandersArtSans-Bold"/>
              </a:rPr>
            </a:br>
            <a:r>
              <a:rPr lang="nl-BE">
                <a:latin typeface="FlandersArtSans-Bold"/>
              </a:rPr>
              <a:t>(en </a:t>
            </a:r>
            <a:r>
              <a:rPr lang="nl-BE" err="1">
                <a:latin typeface="FlandersArtSans-Bold"/>
              </a:rPr>
              <a:t>employer</a:t>
            </a:r>
            <a:r>
              <a:rPr lang="nl-BE">
                <a:latin typeface="FlandersArtSans-Bold"/>
              </a:rPr>
              <a:t> branding)</a:t>
            </a:r>
          </a:p>
        </p:txBody>
      </p:sp>
      <p:pic>
        <p:nvPicPr>
          <p:cNvPr id="5" name="Afbeelding 4">
            <a:extLst>
              <a:ext uri="{FF2B5EF4-FFF2-40B4-BE49-F238E27FC236}">
                <a16:creationId xmlns:a16="http://schemas.microsoft.com/office/drawing/2014/main" id="{632718E8-C2F1-2225-478F-0C1748A7A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721" y="2961835"/>
            <a:ext cx="1004887" cy="660713"/>
          </a:xfrm>
          <a:prstGeom prst="rect">
            <a:avLst/>
          </a:prstGeom>
          <a:noFill/>
        </p:spPr>
      </p:pic>
      <p:sp>
        <p:nvSpPr>
          <p:cNvPr id="6" name="Gelijkbenige driehoek 5">
            <a:extLst>
              <a:ext uri="{FF2B5EF4-FFF2-40B4-BE49-F238E27FC236}">
                <a16:creationId xmlns:a16="http://schemas.microsoft.com/office/drawing/2014/main" id="{14215327-0144-17BF-61C6-E5D25CCF9E19}"/>
              </a:ext>
            </a:extLst>
          </p:cNvPr>
          <p:cNvSpPr/>
          <p:nvPr/>
        </p:nvSpPr>
        <p:spPr>
          <a:xfrm rot="10800000">
            <a:off x="3306430" y="2961835"/>
            <a:ext cx="850576" cy="865995"/>
          </a:xfrm>
          <a:prstGeom prst="triangle">
            <a:avLst/>
          </a:prstGeom>
          <a:solidFill>
            <a:srgbClr val="00B050"/>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3" name="Afbeelding 7" descr="Afbeelding met tekst&#10;&#10;Automatisch gegenereerde beschrijving">
            <a:extLst>
              <a:ext uri="{FF2B5EF4-FFF2-40B4-BE49-F238E27FC236}">
                <a16:creationId xmlns:a16="http://schemas.microsoft.com/office/drawing/2014/main" id="{55A124DA-8FD9-2B6B-3A69-36C84A83EA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3755" y="2927224"/>
            <a:ext cx="930679" cy="920389"/>
          </a:xfrm>
          <a:prstGeom prst="rect">
            <a:avLst/>
          </a:prstGeom>
        </p:spPr>
      </p:pic>
      <p:pic>
        <p:nvPicPr>
          <p:cNvPr id="4" name="Picture 6">
            <a:extLst>
              <a:ext uri="{FF2B5EF4-FFF2-40B4-BE49-F238E27FC236}">
                <a16:creationId xmlns:a16="http://schemas.microsoft.com/office/drawing/2014/main" id="{0466B31F-BF08-319D-2B02-FC13910058B6}"/>
              </a:ext>
            </a:extLst>
          </p:cNvPr>
          <p:cNvPicPr>
            <a:picLocks noChangeAspect="1"/>
          </p:cNvPicPr>
          <p:nvPr/>
        </p:nvPicPr>
        <p:blipFill>
          <a:blip r:embed="rId6"/>
          <a:stretch>
            <a:fillRect/>
          </a:stretch>
        </p:blipFill>
        <p:spPr>
          <a:xfrm>
            <a:off x="8232475" y="2955712"/>
            <a:ext cx="586597" cy="788424"/>
          </a:xfrm>
          <a:prstGeom prst="rect">
            <a:avLst/>
          </a:prstGeom>
        </p:spPr>
      </p:pic>
      <p:pic>
        <p:nvPicPr>
          <p:cNvPr id="8" name="Picture 8">
            <a:extLst>
              <a:ext uri="{FF2B5EF4-FFF2-40B4-BE49-F238E27FC236}">
                <a16:creationId xmlns:a16="http://schemas.microsoft.com/office/drawing/2014/main" id="{DDCAEB26-BCAD-DB73-8546-FF67A9ACEF90}"/>
              </a:ext>
            </a:extLst>
          </p:cNvPr>
          <p:cNvPicPr>
            <a:picLocks noChangeAspect="1"/>
          </p:cNvPicPr>
          <p:nvPr/>
        </p:nvPicPr>
        <p:blipFill>
          <a:blip r:embed="rId7"/>
          <a:stretch>
            <a:fillRect/>
          </a:stretch>
        </p:blipFill>
        <p:spPr>
          <a:xfrm>
            <a:off x="10547230" y="2991928"/>
            <a:ext cx="787880" cy="730371"/>
          </a:xfrm>
          <a:prstGeom prst="rect">
            <a:avLst/>
          </a:prstGeom>
        </p:spPr>
      </p:pic>
    </p:spTree>
    <p:extLst>
      <p:ext uri="{BB962C8B-B14F-4D97-AF65-F5344CB8AC3E}">
        <p14:creationId xmlns:p14="http://schemas.microsoft.com/office/powerpoint/2010/main" val="982740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F1208C69-DC0C-CB9E-8171-ED208183C185}"/>
              </a:ext>
            </a:extLst>
          </p:cNvPr>
          <p:cNvSpPr txBox="1"/>
          <p:nvPr/>
        </p:nvSpPr>
        <p:spPr>
          <a:xfrm>
            <a:off x="371475" y="2863850"/>
            <a:ext cx="6439975" cy="2846902"/>
          </a:xfrm>
          <a:prstGeom prst="rect">
            <a:avLst/>
          </a:prstGeom>
          <a:solidFill>
            <a:schemeClr val="bg2"/>
          </a:solidFill>
          <a:ln>
            <a:solidFill>
              <a:schemeClr val="bg2"/>
            </a:solidFill>
          </a:ln>
        </p:spPr>
        <p:txBody>
          <a:bodyPr vert="horz" lIns="540000" tIns="432000" rIns="684000" bIns="432000" rtlCol="0" anchor="ctr">
            <a:normAutofit/>
          </a:bodyPr>
          <a:lstStyle/>
          <a:p>
            <a:pPr>
              <a:lnSpc>
                <a:spcPct val="90000"/>
              </a:lnSpc>
              <a:spcBef>
                <a:spcPts val="300"/>
              </a:spcBef>
              <a:buSzPct val="90000"/>
            </a:pPr>
            <a:r>
              <a:rPr lang="nl-NL" sz="3600" kern="1200" cap="none" spc="0" baseline="0">
                <a:latin typeface="+mn-lt"/>
                <a:ea typeface="+mn-ea"/>
                <a:cs typeface="+mn-cs"/>
              </a:rPr>
              <a:t>The war </a:t>
            </a:r>
            <a:r>
              <a:rPr lang="nl-NL" sz="3600" kern="1200" cap="none" spc="0" baseline="0" err="1">
                <a:latin typeface="+mn-lt"/>
                <a:ea typeface="+mn-ea"/>
                <a:cs typeface="+mn-cs"/>
              </a:rPr>
              <a:t>for</a:t>
            </a:r>
            <a:r>
              <a:rPr lang="nl-NL" sz="3600" kern="1200" cap="none" spc="0" baseline="0">
                <a:latin typeface="+mn-lt"/>
                <a:ea typeface="+mn-ea"/>
                <a:cs typeface="+mn-cs"/>
              </a:rPr>
              <a:t> talent</a:t>
            </a:r>
          </a:p>
        </p:txBody>
      </p:sp>
      <p:sp>
        <p:nvSpPr>
          <p:cNvPr id="19" name="Text Placeholder 3">
            <a:extLst>
              <a:ext uri="{FF2B5EF4-FFF2-40B4-BE49-F238E27FC236}">
                <a16:creationId xmlns:a16="http://schemas.microsoft.com/office/drawing/2014/main" id="{A802FC38-68CC-1D12-DCAC-AB116A464665}"/>
              </a:ext>
            </a:extLst>
          </p:cNvPr>
          <p:cNvSpPr>
            <a:spLocks noGrp="1"/>
          </p:cNvSpPr>
          <p:nvPr>
            <p:ph type="body" sz="quarter" idx="24"/>
          </p:nvPr>
        </p:nvSpPr>
        <p:spPr>
          <a:xfrm rot="15026108">
            <a:off x="3211500" y="4253406"/>
            <a:ext cx="5688000" cy="7200"/>
          </a:xfrm>
        </p:spPr>
        <p:txBody>
          <a:bodyPr/>
          <a:lstStyle/>
          <a:p>
            <a:endParaRPr lang="en-US"/>
          </a:p>
        </p:txBody>
      </p:sp>
      <p:sp>
        <p:nvSpPr>
          <p:cNvPr id="21" name="Text Placeholder 4">
            <a:extLst>
              <a:ext uri="{FF2B5EF4-FFF2-40B4-BE49-F238E27FC236}">
                <a16:creationId xmlns:a16="http://schemas.microsoft.com/office/drawing/2014/main" id="{AAD7919F-A80C-5773-64A7-40538A37642B}"/>
              </a:ext>
            </a:extLst>
          </p:cNvPr>
          <p:cNvSpPr>
            <a:spLocks noGrp="1"/>
          </p:cNvSpPr>
          <p:nvPr>
            <p:ph type="body" sz="quarter" idx="13"/>
          </p:nvPr>
        </p:nvSpPr>
        <p:spPr>
          <a:xfrm>
            <a:off x="6525896" y="3536535"/>
            <a:ext cx="1285200" cy="1285200"/>
          </a:xfrm>
        </p:spPr>
        <p:txBody>
          <a:bodyPr/>
          <a:lstStyle/>
          <a:p>
            <a:endParaRPr lang="en-US"/>
          </a:p>
        </p:txBody>
      </p:sp>
      <p:sp>
        <p:nvSpPr>
          <p:cNvPr id="23" name="Text Placeholder 5">
            <a:extLst>
              <a:ext uri="{FF2B5EF4-FFF2-40B4-BE49-F238E27FC236}">
                <a16:creationId xmlns:a16="http://schemas.microsoft.com/office/drawing/2014/main" id="{2DCAC6F1-518D-1711-A406-79B437DE0F1A}"/>
              </a:ext>
            </a:extLst>
          </p:cNvPr>
          <p:cNvSpPr>
            <a:spLocks noGrp="1"/>
          </p:cNvSpPr>
          <p:nvPr>
            <p:ph type="body" sz="quarter" idx="14"/>
          </p:nvPr>
        </p:nvSpPr>
        <p:spPr>
          <a:xfrm>
            <a:off x="6525896" y="2065134"/>
            <a:ext cx="1285200" cy="1285200"/>
          </a:xfrm>
        </p:spPr>
        <p:txBody>
          <a:bodyPr/>
          <a:lstStyle/>
          <a:p>
            <a:endParaRPr lang="en-US"/>
          </a:p>
        </p:txBody>
      </p:sp>
      <p:sp>
        <p:nvSpPr>
          <p:cNvPr id="25" name="Text Placeholder 6">
            <a:extLst>
              <a:ext uri="{FF2B5EF4-FFF2-40B4-BE49-F238E27FC236}">
                <a16:creationId xmlns:a16="http://schemas.microsoft.com/office/drawing/2014/main" id="{7CCAF66D-8CA3-7287-1BDB-1AAB6956FC20}"/>
              </a:ext>
            </a:extLst>
          </p:cNvPr>
          <p:cNvSpPr>
            <a:spLocks noGrp="1"/>
          </p:cNvSpPr>
          <p:nvPr>
            <p:ph type="body" sz="quarter" idx="12"/>
          </p:nvPr>
        </p:nvSpPr>
        <p:spPr>
          <a:xfrm rot="10800000">
            <a:off x="6525896" y="5039180"/>
            <a:ext cx="1285200" cy="1285200"/>
          </a:xfrm>
        </p:spPr>
        <p:txBody>
          <a:bodyPr/>
          <a:lstStyle/>
          <a:p>
            <a:endParaRPr lang="en-US"/>
          </a:p>
        </p:txBody>
      </p:sp>
      <p:pic>
        <p:nvPicPr>
          <p:cNvPr id="5" name="Tijdelijke aanduiding voor inhoud 4">
            <a:extLst>
              <a:ext uri="{FF2B5EF4-FFF2-40B4-BE49-F238E27FC236}">
                <a16:creationId xmlns:a16="http://schemas.microsoft.com/office/drawing/2014/main" id="{2E8F4404-1FF6-BA7E-D70F-25DD5412B408}"/>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tretch/>
        </p:blipFill>
        <p:spPr>
          <a:xfrm>
            <a:off x="6728858" y="2196314"/>
            <a:ext cx="879275" cy="1004887"/>
          </a:xfrm>
          <a:noFill/>
        </p:spPr>
      </p:pic>
      <p:pic>
        <p:nvPicPr>
          <p:cNvPr id="4" name="Afbeelding 3">
            <a:extLst>
              <a:ext uri="{FF2B5EF4-FFF2-40B4-BE49-F238E27FC236}">
                <a16:creationId xmlns:a16="http://schemas.microsoft.com/office/drawing/2014/main" id="{0EB58F73-63EC-E978-6BD8-7D13A18AC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611" y="5351423"/>
            <a:ext cx="1004887" cy="660713"/>
          </a:xfrm>
          <a:prstGeom prst="rect">
            <a:avLst/>
          </a:prstGeom>
          <a:noFill/>
        </p:spPr>
      </p:pic>
      <p:pic>
        <p:nvPicPr>
          <p:cNvPr id="8" name="Tijdelijke aanduiding voor afbeelding 7" descr="Afbeelding met grafiek, tekst&#10;&#10;Automatisch gegenereerde beschrijving">
            <a:extLst>
              <a:ext uri="{FF2B5EF4-FFF2-40B4-BE49-F238E27FC236}">
                <a16:creationId xmlns:a16="http://schemas.microsoft.com/office/drawing/2014/main" id="{DFBA51FC-BFDB-0BF1-BA74-8DCFA4E94F2B}"/>
              </a:ext>
            </a:extLst>
          </p:cNvPr>
          <p:cNvPicPr>
            <a:picLocks noGrp="1" noChangeAspect="1"/>
          </p:cNvPicPr>
          <p:nvPr>
            <p:ph type="pic" sz="quarter" idx="29"/>
          </p:nvPr>
        </p:nvPicPr>
        <p:blipFill>
          <a:blip r:embed="rId5" cstate="print">
            <a:extLst>
              <a:ext uri="{28A0092B-C50C-407E-A947-70E740481C1C}">
                <a14:useLocalDpi xmlns:a14="http://schemas.microsoft.com/office/drawing/2010/main" val="0"/>
              </a:ext>
            </a:extLst>
          </a:blip>
          <a:srcRect l="26068" r="26068"/>
          <a:stretch>
            <a:fillRect/>
          </a:stretch>
        </p:blipFill>
        <p:spPr>
          <a:xfrm>
            <a:off x="6666051" y="3716215"/>
            <a:ext cx="1004887" cy="1004888"/>
          </a:xfrm>
        </p:spPr>
      </p:pic>
      <p:sp>
        <p:nvSpPr>
          <p:cNvPr id="29" name="Text Placeholder 10">
            <a:extLst>
              <a:ext uri="{FF2B5EF4-FFF2-40B4-BE49-F238E27FC236}">
                <a16:creationId xmlns:a16="http://schemas.microsoft.com/office/drawing/2014/main" id="{C12B45A8-55F9-D59E-F7F2-5014E7A6B747}"/>
              </a:ext>
            </a:extLst>
          </p:cNvPr>
          <p:cNvSpPr>
            <a:spLocks noGrp="1"/>
          </p:cNvSpPr>
          <p:nvPr>
            <p:ph type="body" sz="quarter" idx="25"/>
          </p:nvPr>
        </p:nvSpPr>
        <p:spPr>
          <a:xfrm>
            <a:off x="8275638" y="2185730"/>
            <a:ext cx="3544887" cy="1064184"/>
          </a:xfrm>
        </p:spPr>
        <p:txBody>
          <a:bodyPr/>
          <a:lstStyle/>
          <a:p>
            <a:r>
              <a:rPr lang="en-US"/>
              <a:t>Meer </a:t>
            </a:r>
            <a:r>
              <a:rPr lang="en-US" err="1"/>
              <a:t>vacatures</a:t>
            </a:r>
            <a:endParaRPr lang="en-US"/>
          </a:p>
        </p:txBody>
      </p:sp>
      <p:sp>
        <p:nvSpPr>
          <p:cNvPr id="31" name="Text Placeholder 11">
            <a:extLst>
              <a:ext uri="{FF2B5EF4-FFF2-40B4-BE49-F238E27FC236}">
                <a16:creationId xmlns:a16="http://schemas.microsoft.com/office/drawing/2014/main" id="{031BF213-A968-03D2-57DF-E140FFD30A1A}"/>
              </a:ext>
            </a:extLst>
          </p:cNvPr>
          <p:cNvSpPr>
            <a:spLocks noGrp="1"/>
          </p:cNvSpPr>
          <p:nvPr>
            <p:ph type="body" sz="quarter" idx="26"/>
          </p:nvPr>
        </p:nvSpPr>
        <p:spPr>
          <a:xfrm>
            <a:off x="8275638" y="3681595"/>
            <a:ext cx="3544887" cy="1064184"/>
          </a:xfrm>
        </p:spPr>
        <p:txBody>
          <a:bodyPr/>
          <a:lstStyle/>
          <a:p>
            <a:r>
              <a:rPr lang="en-US"/>
              <a:t>Minder </a:t>
            </a:r>
            <a:r>
              <a:rPr lang="en-US" err="1"/>
              <a:t>kandidaten</a:t>
            </a:r>
            <a:endParaRPr lang="en-US"/>
          </a:p>
        </p:txBody>
      </p:sp>
      <p:sp>
        <p:nvSpPr>
          <p:cNvPr id="33" name="Text Placeholder 12">
            <a:extLst>
              <a:ext uri="{FF2B5EF4-FFF2-40B4-BE49-F238E27FC236}">
                <a16:creationId xmlns:a16="http://schemas.microsoft.com/office/drawing/2014/main" id="{5C192945-244D-6BC4-DF85-1F3EB45EC245}"/>
              </a:ext>
            </a:extLst>
          </p:cNvPr>
          <p:cNvSpPr>
            <a:spLocks noGrp="1"/>
          </p:cNvSpPr>
          <p:nvPr>
            <p:ph type="body" sz="quarter" idx="27"/>
          </p:nvPr>
        </p:nvSpPr>
        <p:spPr>
          <a:xfrm>
            <a:off x="8275638" y="5177460"/>
            <a:ext cx="3544887" cy="1064184"/>
          </a:xfrm>
        </p:spPr>
        <p:txBody>
          <a:bodyPr/>
          <a:lstStyle/>
          <a:p>
            <a:r>
              <a:rPr lang="en-US"/>
              <a:t>Meer </a:t>
            </a:r>
            <a:r>
              <a:rPr lang="en-US" err="1"/>
              <a:t>concurrentie</a:t>
            </a:r>
            <a:endParaRPr lang="en-US"/>
          </a:p>
        </p:txBody>
      </p:sp>
      <p:sp>
        <p:nvSpPr>
          <p:cNvPr id="10" name="Titel 9">
            <a:extLst>
              <a:ext uri="{FF2B5EF4-FFF2-40B4-BE49-F238E27FC236}">
                <a16:creationId xmlns:a16="http://schemas.microsoft.com/office/drawing/2014/main" id="{D72CA51A-5E81-7795-E4DB-99F465EBE473}"/>
              </a:ext>
            </a:extLst>
          </p:cNvPr>
          <p:cNvSpPr>
            <a:spLocks noGrp="1"/>
          </p:cNvSpPr>
          <p:nvPr>
            <p:ph type="title"/>
          </p:nvPr>
        </p:nvSpPr>
        <p:spPr/>
        <p:txBody>
          <a:bodyPr/>
          <a:lstStyle/>
          <a:p>
            <a:r>
              <a:rPr lang="nl-BE"/>
              <a:t>Waarom?</a:t>
            </a:r>
          </a:p>
        </p:txBody>
      </p:sp>
      <p:pic>
        <p:nvPicPr>
          <p:cNvPr id="13" name="Tijdelijke aanduiding voor inhoud 4">
            <a:extLst>
              <a:ext uri="{FF2B5EF4-FFF2-40B4-BE49-F238E27FC236}">
                <a16:creationId xmlns:a16="http://schemas.microsoft.com/office/drawing/2014/main" id="{EA3D0295-44AB-F3EC-FB51-7AA8D46C24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357" y="425302"/>
            <a:ext cx="798717" cy="571083"/>
          </a:xfrm>
          <a:prstGeom prst="rect">
            <a:avLst/>
          </a:prstGeom>
        </p:spPr>
      </p:pic>
    </p:spTree>
    <p:extLst>
      <p:ext uri="{BB962C8B-B14F-4D97-AF65-F5344CB8AC3E}">
        <p14:creationId xmlns:p14="http://schemas.microsoft.com/office/powerpoint/2010/main" val="2779944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5AA9A80-5F04-9679-12ED-81DF71026E9C}"/>
              </a:ext>
            </a:extLst>
          </p:cNvPr>
          <p:cNvSpPr>
            <a:spLocks noGrp="1"/>
          </p:cNvSpPr>
          <p:nvPr>
            <p:ph type="body" sz="quarter" idx="11"/>
          </p:nvPr>
        </p:nvSpPr>
        <p:spPr>
          <a:xfrm>
            <a:off x="6972000" y="1638000"/>
            <a:ext cx="3582000" cy="3582000"/>
          </a:xfrm>
        </p:spPr>
        <p:txBody>
          <a:bodyPr/>
          <a:lstStyle/>
          <a:p>
            <a:r>
              <a:rPr lang="nl-BE"/>
              <a:t>Kandidaat</a:t>
            </a:r>
          </a:p>
        </p:txBody>
      </p:sp>
      <p:pic>
        <p:nvPicPr>
          <p:cNvPr id="7" name="Afbeelding 6">
            <a:extLst>
              <a:ext uri="{FF2B5EF4-FFF2-40B4-BE49-F238E27FC236}">
                <a16:creationId xmlns:a16="http://schemas.microsoft.com/office/drawing/2014/main" id="{0B29F9CA-E631-C5F5-23A1-C3FBDE13B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aphicFrame>
        <p:nvGraphicFramePr>
          <p:cNvPr id="9" name="Tijdelijke aanduiding voor inhoud 3">
            <a:extLst>
              <a:ext uri="{FF2B5EF4-FFF2-40B4-BE49-F238E27FC236}">
                <a16:creationId xmlns:a16="http://schemas.microsoft.com/office/drawing/2014/main" id="{DF1C7251-65D7-3013-65AB-18528B30D958}"/>
              </a:ext>
            </a:extLst>
          </p:cNvPr>
          <p:cNvGraphicFramePr>
            <a:graphicFrameLocks/>
          </p:cNvGraphicFramePr>
          <p:nvPr/>
        </p:nvGraphicFramePr>
        <p:xfrm>
          <a:off x="371475" y="2045775"/>
          <a:ext cx="3890559" cy="33504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9969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B4398C-2E5A-CE4F-ECEF-06B43B726303}"/>
              </a:ext>
            </a:extLst>
          </p:cNvPr>
          <p:cNvSpPr>
            <a:spLocks noGrp="1"/>
          </p:cNvSpPr>
          <p:nvPr>
            <p:ph type="title"/>
          </p:nvPr>
        </p:nvSpPr>
        <p:spPr/>
        <p:txBody>
          <a:bodyPr/>
          <a:lstStyle/>
          <a:p>
            <a:r>
              <a:rPr lang="nl-BE"/>
              <a:t>De reis van jouw kandidaat</a:t>
            </a:r>
          </a:p>
        </p:txBody>
      </p:sp>
    </p:spTree>
    <p:extLst>
      <p:ext uri="{BB962C8B-B14F-4D97-AF65-F5344CB8AC3E}">
        <p14:creationId xmlns:p14="http://schemas.microsoft.com/office/powerpoint/2010/main" val="4158388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4573D-773A-4E64-8D8B-D1AB6CD8F19D}"/>
              </a:ext>
            </a:extLst>
          </p:cNvPr>
          <p:cNvSpPr>
            <a:spLocks noGrp="1"/>
          </p:cNvSpPr>
          <p:nvPr>
            <p:ph type="title"/>
          </p:nvPr>
        </p:nvSpPr>
        <p:spPr/>
        <p:txBody>
          <a:bodyPr/>
          <a:lstStyle/>
          <a:p>
            <a:r>
              <a:rPr lang="nl-BE"/>
              <a:t>1. Raakpunten</a:t>
            </a:r>
          </a:p>
        </p:txBody>
      </p:sp>
      <p:sp>
        <p:nvSpPr>
          <p:cNvPr id="3" name="Tijdelijke aanduiding voor inhoud 2">
            <a:extLst>
              <a:ext uri="{FF2B5EF4-FFF2-40B4-BE49-F238E27FC236}">
                <a16:creationId xmlns:a16="http://schemas.microsoft.com/office/drawing/2014/main" id="{0356A465-ACE8-49D7-A68D-F9117E854087}"/>
              </a:ext>
            </a:extLst>
          </p:cNvPr>
          <p:cNvSpPr>
            <a:spLocks noGrp="1"/>
          </p:cNvSpPr>
          <p:nvPr>
            <p:ph sz="quarter" idx="11"/>
          </p:nvPr>
        </p:nvSpPr>
        <p:spPr/>
        <p:txBody>
          <a:bodyPr/>
          <a:lstStyle/>
          <a:p>
            <a:endParaRPr lang="nl-BE">
              <a:highlight>
                <a:srgbClr val="FFFF00"/>
              </a:highlight>
            </a:endParaRPr>
          </a:p>
          <a:p>
            <a:pPr marL="0" indent="0">
              <a:buNone/>
            </a:pPr>
            <a:endParaRPr lang="nl-BE">
              <a:highlight>
                <a:srgbClr val="FFFF00"/>
              </a:highlight>
            </a:endParaRPr>
          </a:p>
          <a:p>
            <a:endParaRPr lang="nl-BE"/>
          </a:p>
        </p:txBody>
      </p:sp>
      <p:sp>
        <p:nvSpPr>
          <p:cNvPr id="4" name="Gelijkbenige driehoek 3">
            <a:extLst>
              <a:ext uri="{FF2B5EF4-FFF2-40B4-BE49-F238E27FC236}">
                <a16:creationId xmlns:a16="http://schemas.microsoft.com/office/drawing/2014/main" id="{FD4792F8-BAD8-489F-8825-C9DF39B7C7F0}"/>
              </a:ext>
            </a:extLst>
          </p:cNvPr>
          <p:cNvSpPr/>
          <p:nvPr/>
        </p:nvSpPr>
        <p:spPr>
          <a:xfrm rot="10800000">
            <a:off x="1623484" y="1814688"/>
            <a:ext cx="7909904" cy="4827389"/>
          </a:xfrm>
          <a:prstGeom prst="triangle">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cxnSp>
        <p:nvCxnSpPr>
          <p:cNvPr id="6" name="Rechte verbindingslijn 5">
            <a:extLst>
              <a:ext uri="{FF2B5EF4-FFF2-40B4-BE49-F238E27FC236}">
                <a16:creationId xmlns:a16="http://schemas.microsoft.com/office/drawing/2014/main" id="{84983B68-3CF2-451F-8EB4-CD799074AEBB}"/>
              </a:ext>
            </a:extLst>
          </p:cNvPr>
          <p:cNvCxnSpPr>
            <a:cxnSpLocks/>
          </p:cNvCxnSpPr>
          <p:nvPr/>
        </p:nvCxnSpPr>
        <p:spPr>
          <a:xfrm>
            <a:off x="2456121" y="2593821"/>
            <a:ext cx="642206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Rechte verbindingslijn 12">
            <a:extLst>
              <a:ext uri="{FF2B5EF4-FFF2-40B4-BE49-F238E27FC236}">
                <a16:creationId xmlns:a16="http://schemas.microsoft.com/office/drawing/2014/main" id="{44DFF0E2-059C-4827-BA3D-E03D02209C90}"/>
              </a:ext>
            </a:extLst>
          </p:cNvPr>
          <p:cNvCxnSpPr>
            <a:cxnSpLocks/>
          </p:cNvCxnSpPr>
          <p:nvPr/>
        </p:nvCxnSpPr>
        <p:spPr>
          <a:xfrm>
            <a:off x="3874060" y="4313050"/>
            <a:ext cx="366442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Rechte verbindingslijn 15">
            <a:extLst>
              <a:ext uri="{FF2B5EF4-FFF2-40B4-BE49-F238E27FC236}">
                <a16:creationId xmlns:a16="http://schemas.microsoft.com/office/drawing/2014/main" id="{CB91292E-4A62-4DDB-9FBB-F10B004BD287}"/>
              </a:ext>
            </a:extLst>
          </p:cNvPr>
          <p:cNvCxnSpPr>
            <a:cxnSpLocks/>
          </p:cNvCxnSpPr>
          <p:nvPr/>
        </p:nvCxnSpPr>
        <p:spPr>
          <a:xfrm>
            <a:off x="4389120" y="4998291"/>
            <a:ext cx="2667000" cy="0"/>
          </a:xfrm>
          <a:prstGeom prst="line">
            <a:avLst/>
          </a:prstGeom>
          <a:ln w="12700"/>
        </p:spPr>
        <p:style>
          <a:lnRef idx="1">
            <a:schemeClr val="dk1"/>
          </a:lnRef>
          <a:fillRef idx="0">
            <a:schemeClr val="dk1"/>
          </a:fillRef>
          <a:effectRef idx="0">
            <a:schemeClr val="dk1"/>
          </a:effectRef>
          <a:fontRef idx="minor">
            <a:schemeClr val="tx1"/>
          </a:fontRef>
        </p:style>
      </p:cxnSp>
      <p:sp>
        <p:nvSpPr>
          <p:cNvPr id="35" name="Rechthoek 34">
            <a:extLst>
              <a:ext uri="{FF2B5EF4-FFF2-40B4-BE49-F238E27FC236}">
                <a16:creationId xmlns:a16="http://schemas.microsoft.com/office/drawing/2014/main" id="{FD584042-EA27-4B04-93B8-AAE1D38D4C93}"/>
              </a:ext>
            </a:extLst>
          </p:cNvPr>
          <p:cNvSpPr/>
          <p:nvPr/>
        </p:nvSpPr>
        <p:spPr>
          <a:xfrm>
            <a:off x="3534144" y="4453693"/>
            <a:ext cx="4189547" cy="400110"/>
          </a:xfrm>
          <a:prstGeom prst="rect">
            <a:avLst/>
          </a:prstGeom>
          <a:noFill/>
        </p:spPr>
        <p:txBody>
          <a:bodyPr wrap="square" lIns="91440" tIns="45720" rIns="91440" bIns="45720">
            <a:spAutoFit/>
          </a:bodyPr>
          <a:lstStyle/>
          <a:p>
            <a:pPr algn="ctr"/>
            <a:r>
              <a:rPr lang="nl-NL" sz="2000">
                <a:ln w="0"/>
                <a:effectLst>
                  <a:outerShdw blurRad="38100" dist="19050" dir="2700000" algn="tl" rotWithShape="0">
                    <a:schemeClr val="dk1">
                      <a:alpha val="40000"/>
                    </a:schemeClr>
                  </a:outerShdw>
                </a:effectLst>
              </a:rPr>
              <a:t>Solliciteren</a:t>
            </a:r>
            <a:r>
              <a:rPr lang="nl-NL" sz="2000">
                <a:ln w="0"/>
                <a:solidFill>
                  <a:srgbClr val="FF0000"/>
                </a:solidFill>
                <a:effectLst>
                  <a:outerShdw blurRad="38100" dist="19050" dir="2700000" algn="tl" rotWithShape="0">
                    <a:schemeClr val="dk1">
                      <a:alpha val="40000"/>
                    </a:schemeClr>
                  </a:outerShdw>
                </a:effectLst>
              </a:rPr>
              <a:t> </a:t>
            </a:r>
            <a:endParaRPr lang="nl-NL" sz="2000" b="0" cap="none" spc="0">
              <a:ln w="0"/>
              <a:solidFill>
                <a:srgbClr val="FF0000"/>
              </a:solidFill>
              <a:effectLst>
                <a:outerShdw blurRad="38100" dist="19050" dir="2700000" algn="tl" rotWithShape="0">
                  <a:schemeClr val="dk1">
                    <a:alpha val="40000"/>
                  </a:schemeClr>
                </a:outerShdw>
              </a:effectLst>
            </a:endParaRPr>
          </a:p>
        </p:txBody>
      </p:sp>
      <p:cxnSp>
        <p:nvCxnSpPr>
          <p:cNvPr id="11" name="Rechte verbindingslijn 10">
            <a:extLst>
              <a:ext uri="{FF2B5EF4-FFF2-40B4-BE49-F238E27FC236}">
                <a16:creationId xmlns:a16="http://schemas.microsoft.com/office/drawing/2014/main" id="{8A48C1E2-93EF-3EE6-1D0F-9DA9B18861DA}"/>
              </a:ext>
            </a:extLst>
          </p:cNvPr>
          <p:cNvCxnSpPr>
            <a:cxnSpLocks/>
          </p:cNvCxnSpPr>
          <p:nvPr/>
        </p:nvCxnSpPr>
        <p:spPr>
          <a:xfrm>
            <a:off x="4956576" y="5675388"/>
            <a:ext cx="1407037" cy="0"/>
          </a:xfrm>
          <a:prstGeom prst="line">
            <a:avLst/>
          </a:prstGeom>
          <a:ln w="12700"/>
        </p:spPr>
        <p:style>
          <a:lnRef idx="1">
            <a:schemeClr val="dk1"/>
          </a:lnRef>
          <a:fillRef idx="0">
            <a:schemeClr val="dk1"/>
          </a:fillRef>
          <a:effectRef idx="0">
            <a:schemeClr val="dk1"/>
          </a:effectRef>
          <a:fontRef idx="minor">
            <a:schemeClr val="tx1"/>
          </a:fontRef>
        </p:style>
      </p:cxnSp>
      <p:sp>
        <p:nvSpPr>
          <p:cNvPr id="23" name="Rechthoek 22">
            <a:extLst>
              <a:ext uri="{FF2B5EF4-FFF2-40B4-BE49-F238E27FC236}">
                <a16:creationId xmlns:a16="http://schemas.microsoft.com/office/drawing/2014/main" id="{C331779E-9ADE-0C77-B617-A979F61E95BC}"/>
              </a:ext>
            </a:extLst>
          </p:cNvPr>
          <p:cNvSpPr/>
          <p:nvPr/>
        </p:nvSpPr>
        <p:spPr>
          <a:xfrm>
            <a:off x="3627846" y="2112644"/>
            <a:ext cx="4189547" cy="400110"/>
          </a:xfrm>
          <a:prstGeom prst="rect">
            <a:avLst/>
          </a:prstGeom>
          <a:noFill/>
        </p:spPr>
        <p:txBody>
          <a:bodyPr wrap="square" lIns="91440" tIns="45720" rIns="91440" bIns="45720" anchor="t">
            <a:spAutoFit/>
          </a:bodyPr>
          <a:lstStyle/>
          <a:p>
            <a:pPr algn="ctr"/>
            <a:r>
              <a:rPr lang="nl-NL" sz="2000">
                <a:ln w="0"/>
                <a:effectLst>
                  <a:outerShdw blurRad="38100" dist="19050" dir="2700000" algn="tl" rotWithShape="0">
                    <a:schemeClr val="dk1">
                      <a:alpha val="40000"/>
                    </a:schemeClr>
                  </a:outerShdw>
                </a:effectLst>
              </a:rPr>
              <a:t>Bewustzijn van de werkgever</a:t>
            </a:r>
            <a:endParaRPr lang="nl-NL" sz="2000" b="0" cap="none" spc="0">
              <a:ln w="0"/>
              <a:solidFill>
                <a:schemeClr val="tx1"/>
              </a:solidFill>
              <a:effectLst>
                <a:outerShdw blurRad="38100" dist="19050" dir="2700000" algn="tl" rotWithShape="0">
                  <a:schemeClr val="dk1">
                    <a:alpha val="40000"/>
                  </a:schemeClr>
                </a:outerShdw>
              </a:effectLst>
            </a:endParaRPr>
          </a:p>
        </p:txBody>
      </p:sp>
      <p:sp>
        <p:nvSpPr>
          <p:cNvPr id="24" name="Rechthoek 23">
            <a:extLst>
              <a:ext uri="{FF2B5EF4-FFF2-40B4-BE49-F238E27FC236}">
                <a16:creationId xmlns:a16="http://schemas.microsoft.com/office/drawing/2014/main" id="{5CBE71B4-4E61-DE4C-3AB5-2161F13A6B68}"/>
              </a:ext>
            </a:extLst>
          </p:cNvPr>
          <p:cNvSpPr/>
          <p:nvPr/>
        </p:nvSpPr>
        <p:spPr>
          <a:xfrm>
            <a:off x="3627846" y="2840626"/>
            <a:ext cx="4189547" cy="400110"/>
          </a:xfrm>
          <a:prstGeom prst="rect">
            <a:avLst/>
          </a:prstGeom>
          <a:noFill/>
        </p:spPr>
        <p:txBody>
          <a:bodyPr wrap="square" lIns="91440" tIns="45720" rIns="91440" bIns="45720" anchor="t">
            <a:spAutoFit/>
          </a:bodyPr>
          <a:lstStyle/>
          <a:p>
            <a:pPr algn="ctr"/>
            <a:r>
              <a:rPr lang="nl-NL" sz="2000" b="0" cap="none" spc="0">
                <a:ln w="0"/>
                <a:effectLst>
                  <a:outerShdw blurRad="38100" dist="19050" dir="2700000" algn="tl" rotWithShape="0">
                    <a:schemeClr val="dk1">
                      <a:alpha val="40000"/>
                    </a:schemeClr>
                  </a:outerShdw>
                </a:effectLst>
              </a:rPr>
              <a:t>De werkgever </a:t>
            </a:r>
            <a:r>
              <a:rPr lang="nl-NL" sz="2000">
                <a:ln w="0"/>
                <a:effectLst>
                  <a:outerShdw blurRad="38100" dist="19050" dir="2700000" algn="tl" rotWithShape="0">
                    <a:schemeClr val="dk1">
                      <a:alpha val="40000"/>
                    </a:schemeClr>
                  </a:outerShdw>
                </a:effectLst>
              </a:rPr>
              <a:t>o</a:t>
            </a:r>
            <a:r>
              <a:rPr lang="nl-NL" sz="2000" b="0" cap="none" spc="0">
                <a:ln w="0"/>
                <a:effectLst>
                  <a:outerShdw blurRad="38100" dist="19050" dir="2700000" algn="tl" rotWithShape="0">
                    <a:schemeClr val="dk1">
                      <a:alpha val="40000"/>
                    </a:schemeClr>
                  </a:outerShdw>
                </a:effectLst>
              </a:rPr>
              <a:t>verwegen</a:t>
            </a:r>
          </a:p>
        </p:txBody>
      </p:sp>
      <p:sp>
        <p:nvSpPr>
          <p:cNvPr id="25" name="Rechthoek 24">
            <a:extLst>
              <a:ext uri="{FF2B5EF4-FFF2-40B4-BE49-F238E27FC236}">
                <a16:creationId xmlns:a16="http://schemas.microsoft.com/office/drawing/2014/main" id="{9953A8EF-47D2-73C7-99A0-44625C79B931}"/>
              </a:ext>
            </a:extLst>
          </p:cNvPr>
          <p:cNvSpPr/>
          <p:nvPr/>
        </p:nvSpPr>
        <p:spPr>
          <a:xfrm>
            <a:off x="3432810" y="3651700"/>
            <a:ext cx="4382587" cy="400110"/>
          </a:xfrm>
          <a:prstGeom prst="rect">
            <a:avLst/>
          </a:prstGeom>
          <a:noFill/>
        </p:spPr>
        <p:txBody>
          <a:bodyPr wrap="square" lIns="91440" tIns="45720" rIns="91440" bIns="45720" anchor="t">
            <a:spAutoFit/>
          </a:bodyPr>
          <a:lstStyle/>
          <a:p>
            <a:pPr algn="ctr"/>
            <a:r>
              <a:rPr lang="nl-NL" sz="2000">
                <a:ln w="0"/>
                <a:effectLst>
                  <a:outerShdw blurRad="38100" dist="19050" dir="2700000" algn="tl" rotWithShape="0">
                    <a:schemeClr val="dk1">
                      <a:alpha val="40000"/>
                    </a:schemeClr>
                  </a:outerShdw>
                </a:effectLst>
              </a:rPr>
              <a:t>Interesse voor</a:t>
            </a:r>
            <a:r>
              <a:rPr lang="nl-NL" sz="2000" b="0" cap="none" spc="0">
                <a:ln w="0"/>
                <a:effectLst>
                  <a:outerShdw blurRad="38100" dist="19050" dir="2700000" algn="tl" rotWithShape="0">
                    <a:schemeClr val="dk1">
                      <a:alpha val="40000"/>
                    </a:schemeClr>
                  </a:outerShdw>
                </a:effectLst>
              </a:rPr>
              <a:t> </a:t>
            </a:r>
            <a:r>
              <a:rPr lang="nl-NL" sz="2000">
                <a:ln w="0"/>
                <a:effectLst>
                  <a:outerShdw blurRad="38100" dist="19050" dir="2700000" algn="tl" rotWithShape="0">
                    <a:schemeClr val="dk1">
                      <a:alpha val="40000"/>
                    </a:schemeClr>
                  </a:outerShdw>
                </a:effectLst>
              </a:rPr>
              <a:t>werkgever</a:t>
            </a:r>
            <a:endParaRPr lang="nl-NL" sz="2000" b="0" cap="none" spc="0">
              <a:ln w="0"/>
              <a:effectLst>
                <a:outerShdw blurRad="38100" dist="19050" dir="2700000" algn="tl" rotWithShape="0">
                  <a:schemeClr val="dk1">
                    <a:alpha val="40000"/>
                  </a:schemeClr>
                </a:outerShdw>
              </a:effectLst>
            </a:endParaRPr>
          </a:p>
        </p:txBody>
      </p:sp>
      <p:sp>
        <p:nvSpPr>
          <p:cNvPr id="27" name="Rechthoek 26">
            <a:extLst>
              <a:ext uri="{FF2B5EF4-FFF2-40B4-BE49-F238E27FC236}">
                <a16:creationId xmlns:a16="http://schemas.microsoft.com/office/drawing/2014/main" id="{8B51197D-A4E2-34FF-8E51-4104B0965A3A}"/>
              </a:ext>
            </a:extLst>
          </p:cNvPr>
          <p:cNvSpPr/>
          <p:nvPr/>
        </p:nvSpPr>
        <p:spPr>
          <a:xfrm>
            <a:off x="3437025" y="5122161"/>
            <a:ext cx="4189547" cy="400110"/>
          </a:xfrm>
          <a:prstGeom prst="rect">
            <a:avLst/>
          </a:prstGeom>
          <a:noFill/>
        </p:spPr>
        <p:txBody>
          <a:bodyPr wrap="square" lIns="91440" tIns="45720" rIns="91440" bIns="45720" anchor="t">
            <a:spAutoFit/>
          </a:bodyPr>
          <a:lstStyle/>
          <a:p>
            <a:pPr algn="ctr"/>
            <a:r>
              <a:rPr lang="nl-NL" sz="2000">
                <a:ln w="0"/>
                <a:effectLst>
                  <a:outerShdw blurRad="38100" dist="19050" dir="2700000" algn="tl" rotWithShape="0">
                    <a:schemeClr val="dk1">
                      <a:alpha val="40000"/>
                    </a:schemeClr>
                  </a:outerShdw>
                </a:effectLst>
              </a:rPr>
              <a:t>Geselecteerd</a:t>
            </a:r>
            <a:endParaRPr lang="nl-NL" sz="2000" b="0" cap="none" spc="0">
              <a:ln w="0"/>
              <a:solidFill>
                <a:schemeClr val="tx1"/>
              </a:solidFill>
              <a:effectLst>
                <a:outerShdw blurRad="38100" dist="19050" dir="2700000" algn="tl" rotWithShape="0">
                  <a:schemeClr val="dk1">
                    <a:alpha val="40000"/>
                  </a:schemeClr>
                </a:outerShdw>
              </a:effectLst>
            </a:endParaRPr>
          </a:p>
        </p:txBody>
      </p:sp>
      <p:sp>
        <p:nvSpPr>
          <p:cNvPr id="28" name="Rechthoek 27">
            <a:extLst>
              <a:ext uri="{FF2B5EF4-FFF2-40B4-BE49-F238E27FC236}">
                <a16:creationId xmlns:a16="http://schemas.microsoft.com/office/drawing/2014/main" id="{A7AEFB38-3BB2-0CFA-9CA5-22AB23DAB1F3}"/>
              </a:ext>
            </a:extLst>
          </p:cNvPr>
          <p:cNvSpPr/>
          <p:nvPr/>
        </p:nvSpPr>
        <p:spPr>
          <a:xfrm>
            <a:off x="3571698" y="5797308"/>
            <a:ext cx="3932954" cy="369332"/>
          </a:xfrm>
          <a:prstGeom prst="rect">
            <a:avLst/>
          </a:prstGeom>
          <a:noFill/>
        </p:spPr>
        <p:txBody>
          <a:bodyPr wrap="square" lIns="91440" tIns="45720" rIns="91440" bIns="45720">
            <a:spAutoFit/>
          </a:bodyPr>
          <a:lstStyle/>
          <a:p>
            <a:pPr algn="ctr"/>
            <a:r>
              <a:rPr lang="nl-NL">
                <a:ln w="0"/>
                <a:effectLst>
                  <a:outerShdw blurRad="38100" dist="19050" dir="2700000" algn="tl" rotWithShape="0">
                    <a:schemeClr val="dk1">
                      <a:alpha val="40000"/>
                    </a:schemeClr>
                  </a:outerShdw>
                </a:effectLst>
              </a:rPr>
              <a:t>In dienst</a:t>
            </a:r>
            <a:endParaRPr lang="nl-NL"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80012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D02C63-E371-4983-8CD1-70A57BAEEA50}"/>
              </a:ext>
            </a:extLst>
          </p:cNvPr>
          <p:cNvSpPr>
            <a:spLocks noGrp="1"/>
          </p:cNvSpPr>
          <p:nvPr>
            <p:ph type="title"/>
          </p:nvPr>
        </p:nvSpPr>
        <p:spPr/>
        <p:txBody>
          <a:bodyPr/>
          <a:lstStyle/>
          <a:p>
            <a:r>
              <a:rPr lang="nl-BE"/>
              <a:t>2. De inhoud van de vacature</a:t>
            </a:r>
          </a:p>
        </p:txBody>
      </p:sp>
      <p:sp>
        <p:nvSpPr>
          <p:cNvPr id="3" name="Tijdelijke aanduiding voor inhoud 2">
            <a:extLst>
              <a:ext uri="{FF2B5EF4-FFF2-40B4-BE49-F238E27FC236}">
                <a16:creationId xmlns:a16="http://schemas.microsoft.com/office/drawing/2014/main" id="{88732D7E-528F-43AD-93D1-18DE74AB0E5F}"/>
              </a:ext>
            </a:extLst>
          </p:cNvPr>
          <p:cNvSpPr>
            <a:spLocks noGrp="1"/>
          </p:cNvSpPr>
          <p:nvPr>
            <p:ph sz="quarter" idx="11"/>
          </p:nvPr>
        </p:nvSpPr>
        <p:spPr>
          <a:xfrm>
            <a:off x="371475" y="1941514"/>
            <a:ext cx="4995655" cy="4491184"/>
          </a:xfrm>
        </p:spPr>
        <p:txBody>
          <a:bodyPr/>
          <a:lstStyle/>
          <a:p>
            <a:pPr marL="0" indent="0">
              <a:buNone/>
            </a:pPr>
            <a:endParaRPr lang="nl-BE"/>
          </a:p>
          <a:p>
            <a:r>
              <a:rPr lang="nl-BE"/>
              <a:t>Het gezochte profiel</a:t>
            </a:r>
          </a:p>
          <a:p>
            <a:pPr lvl="1"/>
            <a:r>
              <a:rPr lang="nl-BE"/>
              <a:t>Zijn alle vereisten noodzakelijk?</a:t>
            </a:r>
          </a:p>
          <a:p>
            <a:pPr lvl="1"/>
            <a:endParaRPr lang="nl-BE"/>
          </a:p>
          <a:p>
            <a:r>
              <a:rPr lang="nl-NL"/>
              <a:t>De selectieprocedure </a:t>
            </a:r>
          </a:p>
          <a:p>
            <a:pPr lvl="1"/>
            <a:r>
              <a:rPr lang="nl-NL"/>
              <a:t>Wat wordt er verwacht van de kandidaten?</a:t>
            </a:r>
          </a:p>
          <a:p>
            <a:pPr marL="288000" lvl="1" indent="0">
              <a:buSzPct val="90000"/>
              <a:buNone/>
              <a:defRPr/>
            </a:pPr>
            <a:endParaRPr lang="nl-BE">
              <a:solidFill>
                <a:srgbClr val="000000"/>
              </a:solidFill>
              <a:latin typeface="Flanders Art Sans"/>
            </a:endParaRPr>
          </a:p>
        </p:txBody>
      </p:sp>
      <p:sp>
        <p:nvSpPr>
          <p:cNvPr id="4" name="Tijdelijke aanduiding voor inhoud 2">
            <a:extLst>
              <a:ext uri="{FF2B5EF4-FFF2-40B4-BE49-F238E27FC236}">
                <a16:creationId xmlns:a16="http://schemas.microsoft.com/office/drawing/2014/main" id="{B8B816B6-22AF-4E40-966B-A250763E8DAE}"/>
              </a:ext>
            </a:extLst>
          </p:cNvPr>
          <p:cNvSpPr txBox="1">
            <a:spLocks/>
          </p:cNvSpPr>
          <p:nvPr/>
        </p:nvSpPr>
        <p:spPr>
          <a:xfrm>
            <a:off x="6096000" y="1349482"/>
            <a:ext cx="4995655" cy="4159036"/>
          </a:xfrm>
          <a:prstGeom prst="rect">
            <a:avLst/>
          </a:prstGeom>
        </p:spPr>
        <p:txBody>
          <a:bodyPr vert="horz" lIns="0" tIns="0" rIns="0" bIns="45720" rtlCol="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FlandersArtSans-Bold" panose="00000800000000000000" pitchFamily="50" charset="0"/>
              <a:buNone/>
            </a:pPr>
            <a:endParaRPr lang="nl-BE"/>
          </a:p>
          <a:p>
            <a:pPr marL="288000" lvl="1" indent="0">
              <a:buNone/>
            </a:pPr>
            <a:endParaRPr lang="nl-NL"/>
          </a:p>
          <a:p>
            <a:pPr lvl="1"/>
            <a:endParaRPr lang="nl-NL"/>
          </a:p>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BE">
                <a:solidFill>
                  <a:srgbClr val="000000"/>
                </a:solidFill>
                <a:latin typeface="Flanders Art Sans"/>
              </a:rPr>
              <a:t>De inhoud van de job</a:t>
            </a:r>
          </a:p>
          <a:p>
            <a:pPr lvl="1">
              <a:buSzPct val="90000"/>
              <a:buFont typeface="FlandersArtSans-Bold" panose="00000800000000000000" pitchFamily="50" charset="0"/>
              <a:buChar char="⁄"/>
              <a:defRPr/>
            </a:pPr>
            <a:r>
              <a:rPr lang="nl-BE" i="1" err="1"/>
              <a:t>What’s</a:t>
            </a:r>
            <a:r>
              <a:rPr lang="nl-BE" i="1"/>
              <a:t> in </a:t>
            </a:r>
            <a:r>
              <a:rPr lang="nl-BE" i="1" err="1"/>
              <a:t>it</a:t>
            </a:r>
            <a:r>
              <a:rPr lang="nl-BE" i="1"/>
              <a:t> </a:t>
            </a:r>
            <a:r>
              <a:rPr lang="nl-BE" i="1" err="1"/>
              <a:t>for</a:t>
            </a:r>
            <a:r>
              <a:rPr lang="nl-BE" i="1"/>
              <a:t> me? </a:t>
            </a:r>
          </a:p>
          <a:p>
            <a:pPr lvl="1">
              <a:buSzPct val="90000"/>
              <a:buFont typeface="FlandersArtSans-Bold" panose="00000800000000000000" pitchFamily="50" charset="0"/>
              <a:buChar char="⁄"/>
              <a:defRPr/>
            </a:pPr>
            <a:r>
              <a:rPr lang="nl-BE"/>
              <a:t>Zijn er voldoende uitdagingen in de job? </a:t>
            </a:r>
          </a:p>
          <a:p>
            <a:pPr lvl="1">
              <a:buSzPct val="90000"/>
              <a:buFont typeface="FlandersArtSans-Bold" panose="00000800000000000000" pitchFamily="50" charset="0"/>
              <a:buChar char="⁄"/>
              <a:defRPr/>
            </a:pPr>
            <a:r>
              <a:rPr lang="nl-BE"/>
              <a:t>Komen deze uitdagingen overeen met het profiel? </a:t>
            </a:r>
          </a:p>
          <a:p>
            <a:pPr lvl="1"/>
            <a:endParaRPr lang="nl-NL"/>
          </a:p>
          <a:p>
            <a:pPr lvl="1">
              <a:buSzPct val="90000"/>
              <a:buFont typeface="FlandersArtSans-Bold" panose="00000800000000000000" pitchFamily="50" charset="0"/>
              <a:buChar char="⁄"/>
              <a:defRPr/>
            </a:pPr>
            <a:endParaRPr lang="nl-BE">
              <a:solidFill>
                <a:srgbClr val="000000"/>
              </a:solidFill>
              <a:latin typeface="Flanders Art Sans"/>
            </a:endParaRPr>
          </a:p>
        </p:txBody>
      </p:sp>
    </p:spTree>
    <p:extLst>
      <p:ext uri="{BB962C8B-B14F-4D97-AF65-F5344CB8AC3E}">
        <p14:creationId xmlns:p14="http://schemas.microsoft.com/office/powerpoint/2010/main" val="1352896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4573D-773A-4E64-8D8B-D1AB6CD8F19D}"/>
              </a:ext>
            </a:extLst>
          </p:cNvPr>
          <p:cNvSpPr>
            <a:spLocks noGrp="1"/>
          </p:cNvSpPr>
          <p:nvPr>
            <p:ph type="title"/>
          </p:nvPr>
        </p:nvSpPr>
        <p:spPr/>
        <p:txBody>
          <a:bodyPr/>
          <a:lstStyle/>
          <a:p>
            <a:r>
              <a:rPr lang="nl-BE"/>
              <a:t>3. De vacaturecampagne</a:t>
            </a:r>
          </a:p>
        </p:txBody>
      </p:sp>
      <p:sp>
        <p:nvSpPr>
          <p:cNvPr id="3" name="Tijdelijke aanduiding voor inhoud 2">
            <a:extLst>
              <a:ext uri="{FF2B5EF4-FFF2-40B4-BE49-F238E27FC236}">
                <a16:creationId xmlns:a16="http://schemas.microsoft.com/office/drawing/2014/main" id="{0356A465-ACE8-49D7-A68D-F9117E854087}"/>
              </a:ext>
            </a:extLst>
          </p:cNvPr>
          <p:cNvSpPr>
            <a:spLocks noGrp="1"/>
          </p:cNvSpPr>
          <p:nvPr>
            <p:ph sz="quarter" idx="11"/>
          </p:nvPr>
        </p:nvSpPr>
        <p:spPr/>
        <p:txBody>
          <a:bodyPr/>
          <a:lstStyle/>
          <a:p>
            <a:pPr marL="0" indent="0">
              <a:buNone/>
            </a:pPr>
            <a:endParaRPr lang="nl-BE">
              <a:highlight>
                <a:srgbClr val="FFFF00"/>
              </a:highlight>
            </a:endParaRPr>
          </a:p>
          <a:p>
            <a:pPr marL="0" indent="0">
              <a:buNone/>
            </a:pPr>
            <a:endParaRPr lang="nl-BE">
              <a:highlight>
                <a:srgbClr val="FFFF00"/>
              </a:highlight>
            </a:endParaRPr>
          </a:p>
          <a:p>
            <a:endParaRPr lang="nl-BE"/>
          </a:p>
        </p:txBody>
      </p:sp>
      <p:sp>
        <p:nvSpPr>
          <p:cNvPr id="4" name="Gelijkbenige driehoek 3">
            <a:extLst>
              <a:ext uri="{FF2B5EF4-FFF2-40B4-BE49-F238E27FC236}">
                <a16:creationId xmlns:a16="http://schemas.microsoft.com/office/drawing/2014/main" id="{FD4792F8-BAD8-489F-8825-C9DF39B7C7F0}"/>
              </a:ext>
            </a:extLst>
          </p:cNvPr>
          <p:cNvSpPr/>
          <p:nvPr/>
        </p:nvSpPr>
        <p:spPr>
          <a:xfrm rot="10800000">
            <a:off x="2304606" y="1636715"/>
            <a:ext cx="6839393" cy="4804301"/>
          </a:xfrm>
          <a:prstGeom prst="triangle">
            <a:avLst/>
          </a:prstGeom>
          <a:solidFill>
            <a:schemeClr val="tx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3"/>
              </a:buBlip>
              <a:tabLst/>
            </a:pPr>
            <a:endParaRPr lang="nl-BE" sz="2000" kern="1200" spc="0" baseline="0">
              <a:solidFill>
                <a:schemeClr val="tx1"/>
              </a:solidFill>
              <a:latin typeface="FlandersArtSans-Regular" panose="00000500000000000000" pitchFamily="2" charset="0"/>
              <a:ea typeface="+mn-ea"/>
              <a:cs typeface="+mn-cs"/>
            </a:endParaRPr>
          </a:p>
        </p:txBody>
      </p:sp>
      <p:cxnSp>
        <p:nvCxnSpPr>
          <p:cNvPr id="6" name="Rechte verbindingslijn 5">
            <a:extLst>
              <a:ext uri="{FF2B5EF4-FFF2-40B4-BE49-F238E27FC236}">
                <a16:creationId xmlns:a16="http://schemas.microsoft.com/office/drawing/2014/main" id="{84983B68-3CF2-451F-8EB4-CD799074AEBB}"/>
              </a:ext>
            </a:extLst>
          </p:cNvPr>
          <p:cNvCxnSpPr>
            <a:cxnSpLocks/>
          </p:cNvCxnSpPr>
          <p:nvPr/>
        </p:nvCxnSpPr>
        <p:spPr>
          <a:xfrm>
            <a:off x="3068212" y="2589572"/>
            <a:ext cx="5273683"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Rechte verbindingslijn 9">
            <a:extLst>
              <a:ext uri="{FF2B5EF4-FFF2-40B4-BE49-F238E27FC236}">
                <a16:creationId xmlns:a16="http://schemas.microsoft.com/office/drawing/2014/main" id="{C6C4E02F-A4A7-4CDC-B96C-BA6B01801A58}"/>
              </a:ext>
            </a:extLst>
          </p:cNvPr>
          <p:cNvCxnSpPr>
            <a:cxnSpLocks/>
          </p:cNvCxnSpPr>
          <p:nvPr/>
        </p:nvCxnSpPr>
        <p:spPr>
          <a:xfrm>
            <a:off x="3593532" y="3429000"/>
            <a:ext cx="423501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Rechte verbindingslijn 12">
            <a:extLst>
              <a:ext uri="{FF2B5EF4-FFF2-40B4-BE49-F238E27FC236}">
                <a16:creationId xmlns:a16="http://schemas.microsoft.com/office/drawing/2014/main" id="{44DFF0E2-059C-4827-BA3D-E03D02209C90}"/>
              </a:ext>
            </a:extLst>
          </p:cNvPr>
          <p:cNvCxnSpPr>
            <a:cxnSpLocks/>
          </p:cNvCxnSpPr>
          <p:nvPr/>
        </p:nvCxnSpPr>
        <p:spPr>
          <a:xfrm>
            <a:off x="4300348" y="4297067"/>
            <a:ext cx="285539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Rechte verbindingslijn 15">
            <a:extLst>
              <a:ext uri="{FF2B5EF4-FFF2-40B4-BE49-F238E27FC236}">
                <a16:creationId xmlns:a16="http://schemas.microsoft.com/office/drawing/2014/main" id="{CB91292E-4A62-4DDB-9FBB-F10B004BD287}"/>
              </a:ext>
            </a:extLst>
          </p:cNvPr>
          <p:cNvCxnSpPr>
            <a:cxnSpLocks/>
          </p:cNvCxnSpPr>
          <p:nvPr/>
        </p:nvCxnSpPr>
        <p:spPr>
          <a:xfrm>
            <a:off x="4835443" y="5096865"/>
            <a:ext cx="1725778" cy="13639"/>
          </a:xfrm>
          <a:prstGeom prst="line">
            <a:avLst/>
          </a:prstGeom>
          <a:ln w="12700"/>
        </p:spPr>
        <p:style>
          <a:lnRef idx="1">
            <a:schemeClr val="dk1"/>
          </a:lnRef>
          <a:fillRef idx="0">
            <a:schemeClr val="dk1"/>
          </a:fillRef>
          <a:effectRef idx="0">
            <a:schemeClr val="dk1"/>
          </a:effectRef>
          <a:fontRef idx="minor">
            <a:schemeClr val="tx1"/>
          </a:fontRef>
        </p:style>
      </p:cxnSp>
      <p:sp>
        <p:nvSpPr>
          <p:cNvPr id="31" name="Rechthoek 30">
            <a:extLst>
              <a:ext uri="{FF2B5EF4-FFF2-40B4-BE49-F238E27FC236}">
                <a16:creationId xmlns:a16="http://schemas.microsoft.com/office/drawing/2014/main" id="{888C756E-D3D5-4169-A114-F9158152DECC}"/>
              </a:ext>
            </a:extLst>
          </p:cNvPr>
          <p:cNvSpPr/>
          <p:nvPr/>
        </p:nvSpPr>
        <p:spPr>
          <a:xfrm>
            <a:off x="3639000" y="1949660"/>
            <a:ext cx="4189547" cy="400110"/>
          </a:xfrm>
          <a:prstGeom prst="rect">
            <a:avLst/>
          </a:prstGeom>
          <a:noFill/>
        </p:spPr>
        <p:txBody>
          <a:bodyPr wrap="square" lIns="91440" tIns="45720" rIns="91440" bIns="45720" anchor="t">
            <a:spAutoFit/>
          </a:bodyPr>
          <a:lstStyle/>
          <a:p>
            <a:pPr algn="ctr"/>
            <a:r>
              <a:rPr lang="nl-NL" sz="2000">
                <a:ln w="0"/>
                <a:effectLst>
                  <a:outerShdw blurRad="38100" dist="19050" dir="2700000" algn="tl" rotWithShape="0">
                    <a:schemeClr val="dk1">
                      <a:alpha val="40000"/>
                    </a:schemeClr>
                  </a:outerShdw>
                </a:effectLst>
              </a:rPr>
              <a:t>Campagne zien</a:t>
            </a:r>
            <a:endParaRPr lang="nl-NL" sz="2000" b="0" cap="none" spc="0">
              <a:ln w="0"/>
              <a:solidFill>
                <a:schemeClr val="tx1"/>
              </a:solidFill>
              <a:effectLst>
                <a:outerShdw blurRad="38100" dist="19050" dir="2700000" algn="tl" rotWithShape="0">
                  <a:schemeClr val="dk1">
                    <a:alpha val="40000"/>
                  </a:schemeClr>
                </a:outerShdw>
              </a:effectLst>
            </a:endParaRPr>
          </a:p>
        </p:txBody>
      </p:sp>
      <p:sp>
        <p:nvSpPr>
          <p:cNvPr id="32" name="Rechthoek 31">
            <a:extLst>
              <a:ext uri="{FF2B5EF4-FFF2-40B4-BE49-F238E27FC236}">
                <a16:creationId xmlns:a16="http://schemas.microsoft.com/office/drawing/2014/main" id="{9DCD3C2C-5916-4C9A-B448-76F06CF0E5B1}"/>
              </a:ext>
            </a:extLst>
          </p:cNvPr>
          <p:cNvSpPr/>
          <p:nvPr/>
        </p:nvSpPr>
        <p:spPr>
          <a:xfrm>
            <a:off x="3639000" y="2833756"/>
            <a:ext cx="4189547" cy="400110"/>
          </a:xfrm>
          <a:prstGeom prst="rect">
            <a:avLst/>
          </a:prstGeom>
          <a:noFill/>
        </p:spPr>
        <p:txBody>
          <a:bodyPr wrap="square" lIns="91440" tIns="45720" rIns="91440" bIns="45720" anchor="t">
            <a:spAutoFit/>
          </a:bodyPr>
          <a:lstStyle/>
          <a:p>
            <a:pPr algn="ctr"/>
            <a:r>
              <a:rPr lang="nl-NL" sz="2000">
                <a:ln w="0"/>
                <a:effectLst>
                  <a:outerShdw blurRad="38100" dist="19050" dir="2700000" algn="tl" rotWithShape="0">
                    <a:schemeClr val="dk1">
                      <a:alpha val="40000"/>
                    </a:schemeClr>
                  </a:outerShdw>
                </a:effectLst>
              </a:rPr>
              <a:t> Campagne lezen/bekijken</a:t>
            </a:r>
            <a:endParaRPr lang="nl-NL" sz="2000" b="0" cap="none" spc="0">
              <a:ln w="0"/>
              <a:solidFill>
                <a:schemeClr val="tx1"/>
              </a:solidFill>
              <a:effectLst>
                <a:outerShdw blurRad="38100" dist="19050" dir="2700000" algn="tl" rotWithShape="0">
                  <a:schemeClr val="dk1">
                    <a:alpha val="40000"/>
                  </a:schemeClr>
                </a:outerShdw>
              </a:effectLst>
            </a:endParaRPr>
          </a:p>
        </p:txBody>
      </p:sp>
      <p:sp>
        <p:nvSpPr>
          <p:cNvPr id="33" name="Rechthoek 32">
            <a:extLst>
              <a:ext uri="{FF2B5EF4-FFF2-40B4-BE49-F238E27FC236}">
                <a16:creationId xmlns:a16="http://schemas.microsoft.com/office/drawing/2014/main" id="{032809DB-FD36-4410-BD3C-004B9C012F50}"/>
              </a:ext>
            </a:extLst>
          </p:cNvPr>
          <p:cNvSpPr/>
          <p:nvPr/>
        </p:nvSpPr>
        <p:spPr>
          <a:xfrm>
            <a:off x="3495582" y="3686746"/>
            <a:ext cx="4189547" cy="646331"/>
          </a:xfrm>
          <a:prstGeom prst="rect">
            <a:avLst/>
          </a:prstGeom>
          <a:noFill/>
        </p:spPr>
        <p:txBody>
          <a:bodyPr wrap="square" lIns="91440" tIns="45720" rIns="91440" bIns="45720">
            <a:spAutoFit/>
          </a:bodyPr>
          <a:lstStyle/>
          <a:p>
            <a:pPr algn="ctr"/>
            <a:r>
              <a:rPr lang="nl-NL">
                <a:ln w="0"/>
                <a:effectLst>
                  <a:outerShdw blurRad="38100" dist="19050" dir="2700000" algn="tl" rotWithShape="0">
                    <a:schemeClr val="dk1">
                      <a:alpha val="40000"/>
                    </a:schemeClr>
                  </a:outerShdw>
                </a:effectLst>
              </a:rPr>
              <a:t>Doorklikken naar </a:t>
            </a:r>
          </a:p>
          <a:p>
            <a:pPr algn="ctr"/>
            <a:r>
              <a:rPr lang="nl-NL">
                <a:ln w="0"/>
                <a:effectLst>
                  <a:outerShdw blurRad="38100" dist="19050" dir="2700000" algn="tl" rotWithShape="0">
                    <a:schemeClr val="dk1">
                      <a:alpha val="40000"/>
                    </a:schemeClr>
                  </a:outerShdw>
                </a:effectLst>
              </a:rPr>
              <a:t>Werken voor Vlaanderen</a:t>
            </a:r>
            <a:endParaRPr lang="nl-NL" b="0" cap="none" spc="0">
              <a:ln w="0"/>
              <a:solidFill>
                <a:schemeClr val="tx1"/>
              </a:solidFill>
              <a:effectLst>
                <a:outerShdw blurRad="38100" dist="19050" dir="2700000" algn="tl" rotWithShape="0">
                  <a:schemeClr val="dk1">
                    <a:alpha val="40000"/>
                  </a:schemeClr>
                </a:outerShdw>
              </a:effectLst>
            </a:endParaRPr>
          </a:p>
        </p:txBody>
      </p:sp>
      <p:sp>
        <p:nvSpPr>
          <p:cNvPr id="34" name="Rechthoek 33">
            <a:extLst>
              <a:ext uri="{FF2B5EF4-FFF2-40B4-BE49-F238E27FC236}">
                <a16:creationId xmlns:a16="http://schemas.microsoft.com/office/drawing/2014/main" id="{FAC0D3DC-DCD7-48D9-8EDA-F0B3449B8587}"/>
              </a:ext>
            </a:extLst>
          </p:cNvPr>
          <p:cNvSpPr/>
          <p:nvPr/>
        </p:nvSpPr>
        <p:spPr>
          <a:xfrm>
            <a:off x="3819392" y="4440918"/>
            <a:ext cx="3771322" cy="400110"/>
          </a:xfrm>
          <a:prstGeom prst="rect">
            <a:avLst/>
          </a:prstGeom>
          <a:noFill/>
        </p:spPr>
        <p:txBody>
          <a:bodyPr wrap="square" lIns="91440" tIns="45720" rIns="91440" bIns="45720" anchor="t">
            <a:spAutoFit/>
          </a:bodyPr>
          <a:lstStyle/>
          <a:p>
            <a:pPr algn="ctr"/>
            <a:r>
              <a:rPr lang="nl-NL" sz="2000">
                <a:ln w="0"/>
                <a:effectLst>
                  <a:outerShdw blurRad="38100" dist="19050" dir="2700000" algn="tl" rotWithShape="0">
                    <a:schemeClr val="dk1">
                      <a:alpha val="40000"/>
                    </a:schemeClr>
                  </a:outerShdw>
                </a:effectLst>
              </a:rPr>
              <a:t>Meer lezen over job</a:t>
            </a:r>
            <a:endParaRPr lang="nl-NL" sz="2000" b="0" cap="none" spc="0">
              <a:ln w="0"/>
              <a:solidFill>
                <a:schemeClr val="tx1"/>
              </a:solidFill>
              <a:effectLst>
                <a:outerShdw blurRad="38100" dist="19050" dir="2700000" algn="tl" rotWithShape="0">
                  <a:schemeClr val="dk1">
                    <a:alpha val="40000"/>
                  </a:schemeClr>
                </a:outerShdw>
              </a:effectLst>
            </a:endParaRPr>
          </a:p>
        </p:txBody>
      </p:sp>
      <p:sp>
        <p:nvSpPr>
          <p:cNvPr id="35" name="Rechthoek 34">
            <a:extLst>
              <a:ext uri="{FF2B5EF4-FFF2-40B4-BE49-F238E27FC236}">
                <a16:creationId xmlns:a16="http://schemas.microsoft.com/office/drawing/2014/main" id="{FD584042-EA27-4B04-93B8-AAE1D38D4C93}"/>
              </a:ext>
            </a:extLst>
          </p:cNvPr>
          <p:cNvSpPr/>
          <p:nvPr/>
        </p:nvSpPr>
        <p:spPr>
          <a:xfrm>
            <a:off x="3593532" y="5197064"/>
            <a:ext cx="4189547" cy="400110"/>
          </a:xfrm>
          <a:prstGeom prst="rect">
            <a:avLst/>
          </a:prstGeom>
          <a:noFill/>
        </p:spPr>
        <p:txBody>
          <a:bodyPr wrap="square" lIns="91440" tIns="45720" rIns="91440" bIns="45720">
            <a:spAutoFit/>
          </a:bodyPr>
          <a:lstStyle/>
          <a:p>
            <a:pPr algn="ctr"/>
            <a:r>
              <a:rPr lang="nl-NL" sz="2000">
                <a:ln w="0"/>
                <a:effectLst>
                  <a:outerShdw blurRad="38100" dist="19050" dir="2700000" algn="tl" rotWithShape="0">
                    <a:schemeClr val="dk1">
                      <a:alpha val="40000"/>
                    </a:schemeClr>
                  </a:outerShdw>
                </a:effectLst>
              </a:rPr>
              <a:t>Solliciteren</a:t>
            </a:r>
            <a:r>
              <a:rPr lang="nl-NL" sz="2000">
                <a:ln w="0"/>
                <a:solidFill>
                  <a:srgbClr val="FF0000"/>
                </a:solidFill>
                <a:effectLst>
                  <a:outerShdw blurRad="38100" dist="19050" dir="2700000" algn="tl" rotWithShape="0">
                    <a:schemeClr val="dk1">
                      <a:alpha val="40000"/>
                    </a:schemeClr>
                  </a:outerShdw>
                </a:effectLst>
              </a:rPr>
              <a:t> </a:t>
            </a:r>
            <a:endParaRPr lang="nl-NL" sz="2000" b="0" cap="none" spc="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88447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894D2-1ED4-4625-8AA3-004BF73FA040}"/>
              </a:ext>
            </a:extLst>
          </p:cNvPr>
          <p:cNvSpPr>
            <a:spLocks noGrp="1"/>
          </p:cNvSpPr>
          <p:nvPr>
            <p:ph type="title"/>
          </p:nvPr>
        </p:nvSpPr>
        <p:spPr/>
        <p:txBody>
          <a:bodyPr/>
          <a:lstStyle/>
          <a:p>
            <a:r>
              <a:rPr lang="nl-BE"/>
              <a:t>Tips voor campagnes</a:t>
            </a:r>
          </a:p>
        </p:txBody>
      </p:sp>
      <p:sp>
        <p:nvSpPr>
          <p:cNvPr id="3" name="Tijdelijke aanduiding voor inhoud 2">
            <a:extLst>
              <a:ext uri="{FF2B5EF4-FFF2-40B4-BE49-F238E27FC236}">
                <a16:creationId xmlns:a16="http://schemas.microsoft.com/office/drawing/2014/main" id="{DA15138C-1902-4E86-9CB0-6481C3ED0A41}"/>
              </a:ext>
            </a:extLst>
          </p:cNvPr>
          <p:cNvSpPr>
            <a:spLocks noGrp="1"/>
          </p:cNvSpPr>
          <p:nvPr>
            <p:ph sz="quarter" idx="11"/>
          </p:nvPr>
        </p:nvSpPr>
        <p:spPr/>
        <p:txBody>
          <a:bodyPr/>
          <a:lstStyle/>
          <a:p>
            <a:pPr marL="0" indent="0">
              <a:buNone/>
            </a:pPr>
            <a:r>
              <a:rPr lang="nl-BE">
                <a:latin typeface="+mj-lt"/>
              </a:rPr>
              <a:t>Beter wél</a:t>
            </a:r>
          </a:p>
          <a:p>
            <a:r>
              <a:rPr lang="nl-BE"/>
              <a:t>Tekst &amp; beeld moeten opvallen</a:t>
            </a:r>
          </a:p>
          <a:p>
            <a:r>
              <a:rPr lang="nl-BE"/>
              <a:t>Hoe authentieker: hoe beter</a:t>
            </a:r>
          </a:p>
          <a:p>
            <a:r>
              <a:rPr lang="nl-BE"/>
              <a:t>Mensen tonen </a:t>
            </a:r>
          </a:p>
          <a:p>
            <a:r>
              <a:rPr lang="nl-BE"/>
              <a:t>Toon de job / het werken bij: </a:t>
            </a:r>
            <a:r>
              <a:rPr lang="nl-BE" b="1"/>
              <a:t>concreet</a:t>
            </a:r>
          </a:p>
          <a:p>
            <a:r>
              <a:rPr lang="nl-BE"/>
              <a:t>Minimaal twee weken</a:t>
            </a:r>
          </a:p>
          <a:p>
            <a:endParaRPr lang="nl-BE"/>
          </a:p>
        </p:txBody>
      </p:sp>
    </p:spTree>
    <p:extLst>
      <p:ext uri="{BB962C8B-B14F-4D97-AF65-F5344CB8AC3E}">
        <p14:creationId xmlns:p14="http://schemas.microsoft.com/office/powerpoint/2010/main" val="2255220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B5436-F97C-478A-A80B-2977B58FE880}"/>
              </a:ext>
            </a:extLst>
          </p:cNvPr>
          <p:cNvSpPr>
            <a:spLocks noGrp="1"/>
          </p:cNvSpPr>
          <p:nvPr>
            <p:ph type="title"/>
          </p:nvPr>
        </p:nvSpPr>
        <p:spPr/>
        <p:txBody>
          <a:bodyPr/>
          <a:lstStyle/>
          <a:p>
            <a:r>
              <a:rPr lang="nl-BE"/>
              <a:t>Tips voor campagnes</a:t>
            </a:r>
          </a:p>
        </p:txBody>
      </p:sp>
      <p:sp>
        <p:nvSpPr>
          <p:cNvPr id="3" name="Tijdelijke aanduiding voor inhoud 2">
            <a:extLst>
              <a:ext uri="{FF2B5EF4-FFF2-40B4-BE49-F238E27FC236}">
                <a16:creationId xmlns:a16="http://schemas.microsoft.com/office/drawing/2014/main" id="{2AF934B9-9119-4608-9BA9-180ABFD8720C}"/>
              </a:ext>
            </a:extLst>
          </p:cNvPr>
          <p:cNvSpPr>
            <a:spLocks noGrp="1"/>
          </p:cNvSpPr>
          <p:nvPr>
            <p:ph sz="quarter" idx="11"/>
          </p:nvPr>
        </p:nvSpPr>
        <p:spPr/>
        <p:txBody>
          <a:bodyPr/>
          <a:lstStyle/>
          <a:p>
            <a:pPr marL="0" indent="0">
              <a:buNone/>
            </a:pPr>
            <a:r>
              <a:rPr lang="nl-BE">
                <a:latin typeface="+mj-lt"/>
              </a:rPr>
              <a:t>Beter niet</a:t>
            </a:r>
          </a:p>
          <a:p>
            <a:r>
              <a:rPr lang="nl-BE"/>
              <a:t>Teveel in scène gezet</a:t>
            </a:r>
          </a:p>
          <a:p>
            <a:r>
              <a:rPr lang="nl-BE"/>
              <a:t>Video’s of foto’s buiten de werkcontext</a:t>
            </a:r>
          </a:p>
          <a:p>
            <a:r>
              <a:rPr lang="nl-BE"/>
              <a:t>Stockbeelden</a:t>
            </a:r>
          </a:p>
          <a:p>
            <a:r>
              <a:rPr lang="nl-BE"/>
              <a:t>Tijdens schoolvakanties </a:t>
            </a:r>
          </a:p>
          <a:p>
            <a:endParaRPr lang="nl-BE"/>
          </a:p>
        </p:txBody>
      </p:sp>
    </p:spTree>
    <p:extLst>
      <p:ext uri="{BB962C8B-B14F-4D97-AF65-F5344CB8AC3E}">
        <p14:creationId xmlns:p14="http://schemas.microsoft.com/office/powerpoint/2010/main" val="3557589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3F038-159A-D0E3-24C8-2A449DEC140C}"/>
              </a:ext>
            </a:extLst>
          </p:cNvPr>
          <p:cNvSpPr>
            <a:spLocks noGrp="1"/>
          </p:cNvSpPr>
          <p:nvPr>
            <p:ph type="ctrTitle"/>
          </p:nvPr>
        </p:nvSpPr>
        <p:spPr/>
        <p:txBody>
          <a:bodyPr/>
          <a:lstStyle/>
          <a:p>
            <a:r>
              <a:rPr lang="nl-BE"/>
              <a:t>Dienstverlening Selectiecentrum</a:t>
            </a:r>
          </a:p>
        </p:txBody>
      </p:sp>
      <p:sp>
        <p:nvSpPr>
          <p:cNvPr id="3" name="Ondertitel 2">
            <a:extLst>
              <a:ext uri="{FF2B5EF4-FFF2-40B4-BE49-F238E27FC236}">
                <a16:creationId xmlns:a16="http://schemas.microsoft.com/office/drawing/2014/main" id="{DE4F5FE0-E02E-E2BC-D4E6-812825837BCF}"/>
              </a:ext>
            </a:extLst>
          </p:cNvPr>
          <p:cNvSpPr>
            <a:spLocks noGrp="1"/>
          </p:cNvSpPr>
          <p:nvPr>
            <p:ph type="subTitle" idx="1"/>
          </p:nvPr>
        </p:nvSpPr>
        <p:spPr/>
        <p:txBody>
          <a:bodyPr/>
          <a:lstStyle/>
          <a:p>
            <a:endParaRPr lang="nl-BE"/>
          </a:p>
        </p:txBody>
      </p:sp>
      <p:sp>
        <p:nvSpPr>
          <p:cNvPr id="4" name="Tijdelijke aanduiding voor afbeelding 3">
            <a:extLst>
              <a:ext uri="{FF2B5EF4-FFF2-40B4-BE49-F238E27FC236}">
                <a16:creationId xmlns:a16="http://schemas.microsoft.com/office/drawing/2014/main" id="{78EDB1DF-A73F-EBD8-22F1-A9FE03B6F504}"/>
              </a:ext>
            </a:extLst>
          </p:cNvPr>
          <p:cNvSpPr>
            <a:spLocks noGrp="1"/>
          </p:cNvSpPr>
          <p:nvPr>
            <p:ph type="pic" sz="quarter" idx="11"/>
          </p:nvPr>
        </p:nvSpPr>
        <p:spPr/>
      </p:sp>
    </p:spTree>
    <p:extLst>
      <p:ext uri="{BB962C8B-B14F-4D97-AF65-F5344CB8AC3E}">
        <p14:creationId xmlns:p14="http://schemas.microsoft.com/office/powerpoint/2010/main" val="724103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347373" cy="1449983"/>
          </a:xfrm>
        </p:spPr>
        <p:txBody>
          <a:bodyPr/>
          <a:lstStyle/>
          <a:p>
            <a:endParaRPr lang="nl-BE"/>
          </a:p>
          <a:p>
            <a:r>
              <a:rPr lang="nl-BE"/>
              <a:t>De PPT-presentatie komt op de webpagina van dit netwerk: </a:t>
            </a:r>
            <a:r>
              <a:rPr lang="nl-BE">
                <a:ea typeface="+mn-lt"/>
                <a:cs typeface="+mn-lt"/>
                <a:hlinkClick r:id="rId3"/>
              </a:rPr>
              <a:t>www.vlaanderen.be/informatie-voor-hr-professionals/agenda/hr-infonetwerk/28-03-2023</a:t>
            </a:r>
            <a:endParaRPr lang="en-US"/>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p>
          <a:p>
            <a:r>
              <a:rPr lang="nl-BE">
                <a:ea typeface="+mn-lt"/>
                <a:cs typeface="+mn-lt"/>
                <a:hlinkClick r:id="rId3"/>
              </a:rPr>
              <a:t>www.vlaanderen.be/informatie-voor-hr-professionals/agenda/hr-infonetwerk/28-03-2023</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2173491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808BB-9D78-39FD-5048-9D2FDBB8A942}"/>
              </a:ext>
            </a:extLst>
          </p:cNvPr>
          <p:cNvSpPr>
            <a:spLocks noGrp="1"/>
          </p:cNvSpPr>
          <p:nvPr>
            <p:ph type="title"/>
          </p:nvPr>
        </p:nvSpPr>
        <p:spPr/>
        <p:txBody>
          <a:bodyPr/>
          <a:lstStyle/>
          <a:p>
            <a:r>
              <a:rPr lang="nl-BE"/>
              <a:t>Onze focus</a:t>
            </a:r>
          </a:p>
        </p:txBody>
      </p:sp>
      <p:sp>
        <p:nvSpPr>
          <p:cNvPr id="3" name="Tijdelijke aanduiding voor inhoud 2">
            <a:extLst>
              <a:ext uri="{FF2B5EF4-FFF2-40B4-BE49-F238E27FC236}">
                <a16:creationId xmlns:a16="http://schemas.microsoft.com/office/drawing/2014/main" id="{12FC192C-0E5A-7B66-7121-18F4207D0152}"/>
              </a:ext>
            </a:extLst>
          </p:cNvPr>
          <p:cNvSpPr>
            <a:spLocks noGrp="1"/>
          </p:cNvSpPr>
          <p:nvPr>
            <p:ph sz="quarter" idx="11"/>
          </p:nvPr>
        </p:nvSpPr>
        <p:spPr>
          <a:xfrm>
            <a:off x="742950" y="1861304"/>
            <a:ext cx="11449050" cy="4159036"/>
          </a:xfrm>
        </p:spPr>
        <p:txBody>
          <a:bodyPr/>
          <a:lstStyle/>
          <a:p>
            <a:r>
              <a:rPr lang="nl-BE" sz="2800"/>
              <a:t>De Vlaamse overheid als aantrekkelijke werkgever positioneren</a:t>
            </a:r>
          </a:p>
          <a:p>
            <a:pPr marL="0" indent="0">
              <a:buNone/>
            </a:pPr>
            <a:endParaRPr lang="nl-BE"/>
          </a:p>
          <a:p>
            <a:r>
              <a:rPr lang="nl-BE"/>
              <a:t>De zoektocht naar talent ondersteunen door:</a:t>
            </a:r>
          </a:p>
          <a:p>
            <a:endParaRPr lang="nl-BE"/>
          </a:p>
          <a:p>
            <a:pPr lvl="1"/>
            <a:r>
              <a:rPr lang="nl-BE" sz="2800"/>
              <a:t>Onderbouwd advies</a:t>
            </a:r>
          </a:p>
          <a:p>
            <a:pPr lvl="1"/>
            <a:r>
              <a:rPr lang="nl-BE" sz="2800"/>
              <a:t>Kwaliteitsvolle publicaties</a:t>
            </a:r>
          </a:p>
          <a:p>
            <a:pPr marL="288000" lvl="1" indent="0">
              <a:buNone/>
            </a:pPr>
            <a:endParaRPr lang="nl-BE" sz="2800"/>
          </a:p>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kumimoji="0" lang="nl-BE" sz="2800" b="0" i="0" u="none" strike="noStrike" kern="1200" cap="none" spc="0" normalizeH="0" baseline="0" noProof="0">
                <a:ln>
                  <a:noFill/>
                </a:ln>
                <a:solidFill>
                  <a:srgbClr val="000000"/>
                </a:solidFill>
                <a:effectLst/>
                <a:uLnTx/>
                <a:uFillTx/>
                <a:latin typeface="Flanders Art Sans"/>
                <a:ea typeface="+mn-ea"/>
                <a:cs typeface="+mn-cs"/>
              </a:rPr>
              <a:t>Wisselwerking tussen arbeidsmarktcommunicatie en </a:t>
            </a:r>
            <a:r>
              <a:rPr kumimoji="0" lang="nl-BE" sz="2800" b="0" i="0" u="none" strike="noStrike" kern="1200" cap="none" spc="0" normalizeH="0" baseline="0" noProof="0" err="1">
                <a:ln>
                  <a:noFill/>
                </a:ln>
                <a:solidFill>
                  <a:srgbClr val="000000"/>
                </a:solidFill>
                <a:effectLst/>
                <a:uLnTx/>
                <a:uFillTx/>
                <a:latin typeface="Flanders Art Sans"/>
                <a:ea typeface="+mn-ea"/>
                <a:cs typeface="+mn-cs"/>
              </a:rPr>
              <a:t>employer</a:t>
            </a:r>
            <a:r>
              <a:rPr kumimoji="0" lang="nl-BE" sz="2800" b="0" i="0" u="none" strike="noStrike" kern="1200" cap="none" spc="0" normalizeH="0" baseline="0" noProof="0">
                <a:ln>
                  <a:noFill/>
                </a:ln>
                <a:solidFill>
                  <a:srgbClr val="000000"/>
                </a:solidFill>
                <a:effectLst/>
                <a:uLnTx/>
                <a:uFillTx/>
                <a:latin typeface="Flanders Art Sans"/>
                <a:ea typeface="+mn-ea"/>
                <a:cs typeface="+mn-cs"/>
              </a:rPr>
              <a:t> branding en omgekeerd</a:t>
            </a:r>
          </a:p>
          <a:p>
            <a:pPr lvl="1"/>
            <a:endParaRPr lang="nl-BE" sz="2800"/>
          </a:p>
        </p:txBody>
      </p:sp>
      <p:pic>
        <p:nvPicPr>
          <p:cNvPr id="4" name="Tijdelijke aanduiding voor inhoud 4">
            <a:extLst>
              <a:ext uri="{FF2B5EF4-FFF2-40B4-BE49-F238E27FC236}">
                <a16:creationId xmlns:a16="http://schemas.microsoft.com/office/drawing/2014/main" id="{7594410A-672A-44DD-D816-3CD2DFCADF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57" y="425302"/>
            <a:ext cx="798717" cy="571083"/>
          </a:xfrm>
          <a:prstGeom prst="rect">
            <a:avLst/>
          </a:prstGeom>
        </p:spPr>
      </p:pic>
    </p:spTree>
    <p:extLst>
      <p:ext uri="{BB962C8B-B14F-4D97-AF65-F5344CB8AC3E}">
        <p14:creationId xmlns:p14="http://schemas.microsoft.com/office/powerpoint/2010/main" val="38275314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8C16CB-ACF9-02C8-BCDA-C99A8675F993}"/>
              </a:ext>
            </a:extLst>
          </p:cNvPr>
          <p:cNvSpPr>
            <a:spLocks noGrp="1"/>
          </p:cNvSpPr>
          <p:nvPr>
            <p:ph type="title"/>
          </p:nvPr>
        </p:nvSpPr>
        <p:spPr>
          <a:xfrm>
            <a:off x="581337" y="364605"/>
            <a:ext cx="11449050" cy="1215958"/>
          </a:xfrm>
        </p:spPr>
        <p:txBody>
          <a:bodyPr/>
          <a:lstStyle/>
          <a:p>
            <a:r>
              <a:rPr lang="nl-BE"/>
              <a:t>Team arbeidsmarktcommunicatie &amp; </a:t>
            </a:r>
            <a:r>
              <a:rPr lang="nl-BE" err="1"/>
              <a:t>employer</a:t>
            </a:r>
            <a:r>
              <a:rPr lang="nl-BE"/>
              <a:t> branding</a:t>
            </a:r>
          </a:p>
        </p:txBody>
      </p:sp>
      <p:sp>
        <p:nvSpPr>
          <p:cNvPr id="4" name="Tijdelijke aanduiding voor tekst 3">
            <a:extLst>
              <a:ext uri="{FF2B5EF4-FFF2-40B4-BE49-F238E27FC236}">
                <a16:creationId xmlns:a16="http://schemas.microsoft.com/office/drawing/2014/main" id="{3C76D9A2-448C-22C7-3C81-747063B9CFB3}"/>
              </a:ext>
            </a:extLst>
          </p:cNvPr>
          <p:cNvSpPr>
            <a:spLocks noGrp="1"/>
          </p:cNvSpPr>
          <p:nvPr>
            <p:ph type="body" sz="quarter" idx="14"/>
          </p:nvPr>
        </p:nvSpPr>
        <p:spPr/>
        <p:txBody>
          <a:bodyPr/>
          <a:lstStyle/>
          <a:p>
            <a:endParaRPr lang="nl-BE"/>
          </a:p>
        </p:txBody>
      </p:sp>
      <p:sp>
        <p:nvSpPr>
          <p:cNvPr id="5" name="Tijdelijke aanduiding voor tekst 4">
            <a:extLst>
              <a:ext uri="{FF2B5EF4-FFF2-40B4-BE49-F238E27FC236}">
                <a16:creationId xmlns:a16="http://schemas.microsoft.com/office/drawing/2014/main" id="{74AD415A-EAC8-B867-4D9E-4F31454C9037}"/>
              </a:ext>
            </a:extLst>
          </p:cNvPr>
          <p:cNvSpPr>
            <a:spLocks noGrp="1"/>
          </p:cNvSpPr>
          <p:nvPr>
            <p:ph type="body" sz="quarter" idx="16"/>
          </p:nvPr>
        </p:nvSpPr>
        <p:spPr/>
        <p:txBody>
          <a:bodyPr/>
          <a:lstStyle/>
          <a:p>
            <a:endParaRPr lang="nl-BE"/>
          </a:p>
        </p:txBody>
      </p:sp>
      <p:sp>
        <p:nvSpPr>
          <p:cNvPr id="6" name="Tijdelijke aanduiding voor inhoud 5">
            <a:extLst>
              <a:ext uri="{FF2B5EF4-FFF2-40B4-BE49-F238E27FC236}">
                <a16:creationId xmlns:a16="http://schemas.microsoft.com/office/drawing/2014/main" id="{1D117103-A107-4553-A0F2-615E38F15916}"/>
              </a:ext>
            </a:extLst>
          </p:cNvPr>
          <p:cNvSpPr>
            <a:spLocks noGrp="1"/>
          </p:cNvSpPr>
          <p:nvPr>
            <p:ph sz="quarter" idx="17"/>
          </p:nvPr>
        </p:nvSpPr>
        <p:spPr>
          <a:xfrm>
            <a:off x="581337" y="1813072"/>
            <a:ext cx="5514663" cy="4618521"/>
          </a:xfrm>
        </p:spPr>
        <p:txBody>
          <a:bodyPr/>
          <a:lstStyle/>
          <a:p>
            <a:r>
              <a:rPr lang="nl-BE" b="1" err="1"/>
              <a:t>Employer</a:t>
            </a:r>
            <a:r>
              <a:rPr lang="nl-BE" b="1"/>
              <a:t> Branding</a:t>
            </a:r>
          </a:p>
          <a:p>
            <a:pPr lvl="1"/>
            <a:r>
              <a:rPr lang="nl-BE" sz="2800">
                <a:solidFill>
                  <a:schemeClr val="tx1"/>
                </a:solidFill>
              </a:rPr>
              <a:t>Werkgeversimago Vlaamse overheid: strategie en uitvoering</a:t>
            </a:r>
          </a:p>
          <a:p>
            <a:pPr lvl="1"/>
            <a:r>
              <a:rPr lang="nl-BE" sz="2800">
                <a:solidFill>
                  <a:schemeClr val="tx1"/>
                </a:solidFill>
              </a:rPr>
              <a:t>Strategie en optimalisatie VO-brede werkgeverskanalen</a:t>
            </a:r>
          </a:p>
          <a:p>
            <a:pPr marL="288000" lvl="1" indent="0">
              <a:buNone/>
            </a:pPr>
            <a:endParaRPr lang="nl-BE"/>
          </a:p>
          <a:p>
            <a:r>
              <a:rPr lang="nl-BE" b="1"/>
              <a:t>Arbeidsmarktcommunicatie</a:t>
            </a:r>
            <a:r>
              <a:rPr lang="nl-BE"/>
              <a:t> </a:t>
            </a:r>
          </a:p>
          <a:p>
            <a:pPr lvl="2"/>
            <a:r>
              <a:rPr lang="nl-BE" sz="2800"/>
              <a:t>Adviesverlening doelgroepen/vacatures</a:t>
            </a:r>
          </a:p>
          <a:p>
            <a:pPr lvl="2"/>
            <a:r>
              <a:rPr lang="nl-BE" sz="2800"/>
              <a:t>Piloten en optimalisaties</a:t>
            </a:r>
          </a:p>
          <a:p>
            <a:pPr lvl="2"/>
            <a:endParaRPr lang="nl-BE" sz="2800"/>
          </a:p>
          <a:p>
            <a:pPr marL="576000" lvl="2" indent="0">
              <a:buNone/>
            </a:pPr>
            <a:endParaRPr lang="nl-BE" sz="2800"/>
          </a:p>
        </p:txBody>
      </p:sp>
      <p:sp>
        <p:nvSpPr>
          <p:cNvPr id="9" name="Tijdelijke aanduiding voor inhoud 5">
            <a:extLst>
              <a:ext uri="{FF2B5EF4-FFF2-40B4-BE49-F238E27FC236}">
                <a16:creationId xmlns:a16="http://schemas.microsoft.com/office/drawing/2014/main" id="{5402AAAB-88EB-940A-C20E-3E92500F1113}"/>
              </a:ext>
            </a:extLst>
          </p:cNvPr>
          <p:cNvSpPr txBox="1">
            <a:spLocks/>
          </p:cNvSpPr>
          <p:nvPr/>
        </p:nvSpPr>
        <p:spPr>
          <a:xfrm>
            <a:off x="6211437" y="2396836"/>
            <a:ext cx="5673777" cy="4163199"/>
          </a:xfrm>
          <a:prstGeom prst="rect">
            <a:avLst/>
          </a:prstGeom>
        </p:spPr>
        <p:txBody>
          <a:bodyPr vert="horz" lIns="0" tIns="0" rIns="0" bIns="45720" rtlCol="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nl-BE" sz="2800" u="sng"/>
          </a:p>
          <a:p>
            <a:pPr marL="288000" lvl="1" indent="0">
              <a:buNone/>
            </a:pPr>
            <a:endParaRPr lang="nl-BE" sz="2800" u="sng"/>
          </a:p>
          <a:p>
            <a:pPr lvl="1"/>
            <a:endParaRPr lang="nl-BE" sz="2800" u="sng"/>
          </a:p>
          <a:p>
            <a:pPr lvl="1"/>
            <a:endParaRPr lang="nl-BE" sz="2800" u="sng"/>
          </a:p>
          <a:p>
            <a:pPr lvl="1"/>
            <a:endParaRPr lang="nl-BE" sz="2800" u="sng"/>
          </a:p>
          <a:p>
            <a:pPr lvl="2"/>
            <a:r>
              <a:rPr lang="nl-BE" sz="2800"/>
              <a:t>Administratieve ondersteuning publicaties</a:t>
            </a:r>
          </a:p>
          <a:p>
            <a:pPr lvl="2"/>
            <a:r>
              <a:rPr lang="nl-BE" sz="2800"/>
              <a:t>Kwaliteitscontrole</a:t>
            </a:r>
          </a:p>
          <a:p>
            <a:pPr lvl="2"/>
            <a:r>
              <a:rPr lang="nl-BE" sz="2800"/>
              <a:t>Evenementen</a:t>
            </a:r>
          </a:p>
        </p:txBody>
      </p:sp>
    </p:spTree>
    <p:extLst>
      <p:ext uri="{BB962C8B-B14F-4D97-AF65-F5344CB8AC3E}">
        <p14:creationId xmlns:p14="http://schemas.microsoft.com/office/powerpoint/2010/main" val="2124980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AC60191-D093-BA05-4972-9FDE174D8910}"/>
              </a:ext>
            </a:extLst>
          </p:cNvPr>
          <p:cNvSpPr>
            <a:spLocks noGrp="1"/>
          </p:cNvSpPr>
          <p:nvPr>
            <p:ph type="body" sz="quarter" idx="11"/>
          </p:nvPr>
        </p:nvSpPr>
        <p:spPr>
          <a:xfrm>
            <a:off x="1019175" y="2464594"/>
            <a:ext cx="3080522" cy="1928812"/>
          </a:xfrm>
        </p:spPr>
        <p:txBody>
          <a:bodyPr/>
          <a:lstStyle/>
          <a:p>
            <a:r>
              <a:rPr lang="nl-BE"/>
              <a:t>Werkenvoorvlaanderen.be </a:t>
            </a:r>
          </a:p>
        </p:txBody>
      </p:sp>
      <p:sp>
        <p:nvSpPr>
          <p:cNvPr id="4" name="Tijdelijke aanduiding voor tekst 3">
            <a:extLst>
              <a:ext uri="{FF2B5EF4-FFF2-40B4-BE49-F238E27FC236}">
                <a16:creationId xmlns:a16="http://schemas.microsoft.com/office/drawing/2014/main" id="{EDA71503-B5DA-93B2-AA66-88D5A29411C6}"/>
              </a:ext>
            </a:extLst>
          </p:cNvPr>
          <p:cNvSpPr>
            <a:spLocks noGrp="1"/>
          </p:cNvSpPr>
          <p:nvPr>
            <p:ph type="body" sz="quarter" idx="12"/>
          </p:nvPr>
        </p:nvSpPr>
        <p:spPr>
          <a:xfrm>
            <a:off x="4555739" y="2464594"/>
            <a:ext cx="3080522" cy="1928812"/>
          </a:xfrm>
        </p:spPr>
        <p:txBody>
          <a:bodyPr/>
          <a:lstStyle/>
          <a:p>
            <a:r>
              <a:rPr lang="nl-BE"/>
              <a:t>LinkedIn corporate Vlaamse overheid</a:t>
            </a:r>
          </a:p>
        </p:txBody>
      </p:sp>
      <p:sp>
        <p:nvSpPr>
          <p:cNvPr id="5" name="Tijdelijke aanduiding voor tekst 4">
            <a:extLst>
              <a:ext uri="{FF2B5EF4-FFF2-40B4-BE49-F238E27FC236}">
                <a16:creationId xmlns:a16="http://schemas.microsoft.com/office/drawing/2014/main" id="{30EDD560-A5BD-F93C-7BA1-999A4BF6367C}"/>
              </a:ext>
            </a:extLst>
          </p:cNvPr>
          <p:cNvSpPr>
            <a:spLocks noGrp="1"/>
          </p:cNvSpPr>
          <p:nvPr>
            <p:ph type="body" sz="quarter" idx="13"/>
          </p:nvPr>
        </p:nvSpPr>
        <p:spPr>
          <a:xfrm>
            <a:off x="8092303" y="2464594"/>
            <a:ext cx="3080522" cy="1928812"/>
          </a:xfrm>
        </p:spPr>
        <p:txBody>
          <a:bodyPr/>
          <a:lstStyle/>
          <a:p>
            <a:r>
              <a:rPr lang="nl-BE"/>
              <a:t>Vacaturenieuwsbrief</a:t>
            </a:r>
          </a:p>
        </p:txBody>
      </p:sp>
      <p:sp>
        <p:nvSpPr>
          <p:cNvPr id="17" name="Titel 2">
            <a:extLst>
              <a:ext uri="{FF2B5EF4-FFF2-40B4-BE49-F238E27FC236}">
                <a16:creationId xmlns:a16="http://schemas.microsoft.com/office/drawing/2014/main" id="{982F9265-DABD-F273-080B-0E89C0182968}"/>
              </a:ext>
            </a:extLst>
          </p:cNvPr>
          <p:cNvSpPr>
            <a:spLocks noGrp="1"/>
          </p:cNvSpPr>
          <p:nvPr>
            <p:ph type="title"/>
          </p:nvPr>
        </p:nvSpPr>
        <p:spPr>
          <a:xfrm>
            <a:off x="581337" y="364605"/>
            <a:ext cx="11449050" cy="1215958"/>
          </a:xfrm>
        </p:spPr>
        <p:txBody>
          <a:bodyPr/>
          <a:lstStyle/>
          <a:p>
            <a:r>
              <a:rPr lang="nl-BE"/>
              <a:t>Publicatiekanalen </a:t>
            </a:r>
          </a:p>
        </p:txBody>
      </p:sp>
    </p:spTree>
    <p:extLst>
      <p:ext uri="{BB962C8B-B14F-4D97-AF65-F5344CB8AC3E}">
        <p14:creationId xmlns:p14="http://schemas.microsoft.com/office/powerpoint/2010/main" val="3926287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E5B3882-7EAB-E5F8-5599-66EE4CF96C8F}"/>
              </a:ext>
            </a:extLst>
          </p:cNvPr>
          <p:cNvSpPr>
            <a:spLocks noGrp="1"/>
          </p:cNvSpPr>
          <p:nvPr>
            <p:ph type="title"/>
          </p:nvPr>
        </p:nvSpPr>
        <p:spPr/>
        <p:txBody>
          <a:bodyPr/>
          <a:lstStyle/>
          <a:p>
            <a:r>
              <a:rPr lang="nl-BE"/>
              <a:t>Binnen selectieprocedures</a:t>
            </a:r>
          </a:p>
        </p:txBody>
      </p:sp>
      <p:sp>
        <p:nvSpPr>
          <p:cNvPr id="17" name="Text Placeholder 16">
            <a:extLst>
              <a:ext uri="{FF2B5EF4-FFF2-40B4-BE49-F238E27FC236}">
                <a16:creationId xmlns:a16="http://schemas.microsoft.com/office/drawing/2014/main" id="{68155DFA-C020-1DD8-2697-5DBC57D9CF08}"/>
              </a:ext>
            </a:extLst>
          </p:cNvPr>
          <p:cNvSpPr>
            <a:spLocks noGrp="1"/>
          </p:cNvSpPr>
          <p:nvPr>
            <p:ph type="body" sz="quarter" idx="24"/>
          </p:nvPr>
        </p:nvSpPr>
        <p:spPr/>
        <p:txBody>
          <a:bodyPr/>
          <a:lstStyle/>
          <a:p>
            <a:endParaRPr lang="en-US"/>
          </a:p>
        </p:txBody>
      </p:sp>
      <p:sp>
        <p:nvSpPr>
          <p:cNvPr id="6" name="Tijdelijke aanduiding voor inhoud 5">
            <a:extLst>
              <a:ext uri="{FF2B5EF4-FFF2-40B4-BE49-F238E27FC236}">
                <a16:creationId xmlns:a16="http://schemas.microsoft.com/office/drawing/2014/main" id="{16CFFB85-780C-0406-A21B-C39299B3C22E}"/>
              </a:ext>
            </a:extLst>
          </p:cNvPr>
          <p:cNvSpPr>
            <a:spLocks noGrp="1"/>
          </p:cNvSpPr>
          <p:nvPr>
            <p:ph type="body" sz="quarter" idx="13"/>
          </p:nvPr>
        </p:nvSpPr>
        <p:spPr>
          <a:xfrm>
            <a:off x="6525896" y="4176615"/>
            <a:ext cx="1285200" cy="1285200"/>
          </a:xfrm>
        </p:spPr>
        <p:txBody>
          <a:bodyPr/>
          <a:lstStyle/>
          <a:p>
            <a:r>
              <a:rPr lang="nl-BE"/>
              <a:t>Selectieverantwoordelijken eerste lijn</a:t>
            </a:r>
          </a:p>
          <a:p>
            <a:r>
              <a:rPr lang="nl-BE"/>
              <a:t>Specialist arbeidsmarktcommunicatie tweede lijn voor zowel advies als ondersteuning</a:t>
            </a:r>
          </a:p>
          <a:p>
            <a:endParaRPr lang="nl-BE"/>
          </a:p>
          <a:p>
            <a:endParaRPr lang="nl-BE"/>
          </a:p>
        </p:txBody>
      </p:sp>
      <p:sp>
        <p:nvSpPr>
          <p:cNvPr id="15" name="Text Placeholder 14">
            <a:extLst>
              <a:ext uri="{FF2B5EF4-FFF2-40B4-BE49-F238E27FC236}">
                <a16:creationId xmlns:a16="http://schemas.microsoft.com/office/drawing/2014/main" id="{FDCE230D-9A9C-34E0-A978-4CCC3F964538}"/>
              </a:ext>
            </a:extLst>
          </p:cNvPr>
          <p:cNvSpPr>
            <a:spLocks noGrp="1"/>
          </p:cNvSpPr>
          <p:nvPr>
            <p:ph type="body" sz="quarter" idx="14"/>
          </p:nvPr>
        </p:nvSpPr>
        <p:spPr>
          <a:xfrm>
            <a:off x="6525896" y="2308974"/>
            <a:ext cx="1285200" cy="1285200"/>
          </a:xfrm>
        </p:spPr>
        <p:txBody>
          <a:bodyPr/>
          <a:lstStyle/>
          <a:p>
            <a:endParaRPr lang="en-US"/>
          </a:p>
        </p:txBody>
      </p:sp>
      <p:sp>
        <p:nvSpPr>
          <p:cNvPr id="18" name="Text Placeholder 17">
            <a:extLst>
              <a:ext uri="{FF2B5EF4-FFF2-40B4-BE49-F238E27FC236}">
                <a16:creationId xmlns:a16="http://schemas.microsoft.com/office/drawing/2014/main" id="{44E2C030-A255-D47D-4C40-7157A8FD7828}"/>
              </a:ext>
            </a:extLst>
          </p:cNvPr>
          <p:cNvSpPr>
            <a:spLocks noGrp="1"/>
          </p:cNvSpPr>
          <p:nvPr>
            <p:ph type="body" sz="quarter" idx="25"/>
          </p:nvPr>
        </p:nvSpPr>
        <p:spPr>
          <a:xfrm>
            <a:off x="8275638" y="2561650"/>
            <a:ext cx="3544887" cy="1064184"/>
          </a:xfrm>
        </p:spPr>
        <p:txBody>
          <a:bodyPr/>
          <a:lstStyle/>
          <a:p>
            <a:r>
              <a:rPr lang="nl-BE">
                <a:ea typeface="+mn-lt"/>
                <a:cs typeface="+mn-lt"/>
              </a:rPr>
              <a:t>Eerste lijn selectieverantwoordelijken </a:t>
            </a:r>
            <a:endParaRPr lang="en-US"/>
          </a:p>
          <a:p>
            <a:pPr marL="285750" indent="-285750">
              <a:buFont typeface="Arial"/>
              <a:buChar char="•"/>
            </a:pPr>
            <a:endParaRPr lang="nl-BE"/>
          </a:p>
        </p:txBody>
      </p:sp>
      <p:sp>
        <p:nvSpPr>
          <p:cNvPr id="19" name="Text Placeholder 18">
            <a:extLst>
              <a:ext uri="{FF2B5EF4-FFF2-40B4-BE49-F238E27FC236}">
                <a16:creationId xmlns:a16="http://schemas.microsoft.com/office/drawing/2014/main" id="{75A30F4F-211B-40BF-9F9B-4E5E4B92364E}"/>
              </a:ext>
            </a:extLst>
          </p:cNvPr>
          <p:cNvSpPr>
            <a:spLocks noGrp="1"/>
          </p:cNvSpPr>
          <p:nvPr>
            <p:ph type="body" sz="quarter" idx="26"/>
          </p:nvPr>
        </p:nvSpPr>
        <p:spPr>
          <a:xfrm>
            <a:off x="8275638" y="4341995"/>
            <a:ext cx="3849687" cy="1064184"/>
          </a:xfrm>
        </p:spPr>
        <p:txBody>
          <a:bodyPr/>
          <a:lstStyle/>
          <a:p>
            <a:r>
              <a:rPr lang="nl-BE"/>
              <a:t>Tweede lijn specialist arbeidsmarktcommunicatie</a:t>
            </a:r>
            <a:endParaRPr lang="en-US"/>
          </a:p>
          <a:p>
            <a:r>
              <a:rPr lang="nl-BE"/>
              <a:t>Advies-ondersteuning</a:t>
            </a:r>
          </a:p>
        </p:txBody>
      </p:sp>
      <p:pic>
        <p:nvPicPr>
          <p:cNvPr id="8" name="Afbeelding 7" descr="Afbeelding met tekst&#10;&#10;Automatisch gegenereerde beschrijving">
            <a:extLst>
              <a:ext uri="{FF2B5EF4-FFF2-40B4-BE49-F238E27FC236}">
                <a16:creationId xmlns:a16="http://schemas.microsoft.com/office/drawing/2014/main" id="{3DF2FEBF-944A-4A6C-FEC0-704ABEF7F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962" y="3099753"/>
            <a:ext cx="2310905" cy="2300615"/>
          </a:xfrm>
          <a:prstGeom prst="rect">
            <a:avLst/>
          </a:prstGeom>
        </p:spPr>
      </p:pic>
      <p:pic>
        <p:nvPicPr>
          <p:cNvPr id="24" name="Graphic 23">
            <a:extLst>
              <a:ext uri="{FF2B5EF4-FFF2-40B4-BE49-F238E27FC236}">
                <a16:creationId xmlns:a16="http://schemas.microsoft.com/office/drawing/2014/main" id="{3BEEE109-FCC3-AAF4-B8E2-AFBE0769AB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8730" y="2558670"/>
            <a:ext cx="743200" cy="773680"/>
          </a:xfrm>
          <a:prstGeom prst="rect">
            <a:avLst/>
          </a:prstGeom>
        </p:spPr>
      </p:pic>
      <p:pic>
        <p:nvPicPr>
          <p:cNvPr id="26" name="Graphic 25">
            <a:extLst>
              <a:ext uri="{FF2B5EF4-FFF2-40B4-BE49-F238E27FC236}">
                <a16:creationId xmlns:a16="http://schemas.microsoft.com/office/drawing/2014/main" id="{EBE12D35-E433-E6C3-E8CF-EA66DA9402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99218" y="4400329"/>
            <a:ext cx="339840" cy="753360"/>
          </a:xfrm>
          <a:prstGeom prst="rect">
            <a:avLst/>
          </a:prstGeom>
        </p:spPr>
      </p:pic>
    </p:spTree>
    <p:extLst>
      <p:ext uri="{BB962C8B-B14F-4D97-AF65-F5344CB8AC3E}">
        <p14:creationId xmlns:p14="http://schemas.microsoft.com/office/powerpoint/2010/main" val="3333750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24C29-6421-979E-939C-17AE668423DF}"/>
              </a:ext>
            </a:extLst>
          </p:cNvPr>
          <p:cNvSpPr>
            <a:spLocks noGrp="1"/>
          </p:cNvSpPr>
          <p:nvPr>
            <p:ph type="title"/>
          </p:nvPr>
        </p:nvSpPr>
        <p:spPr/>
        <p:txBody>
          <a:bodyPr/>
          <a:lstStyle/>
          <a:p>
            <a:r>
              <a:rPr lang="nl-BE"/>
              <a:t>**Nieuw**</a:t>
            </a:r>
          </a:p>
        </p:txBody>
      </p:sp>
    </p:spTree>
    <p:extLst>
      <p:ext uri="{BB962C8B-B14F-4D97-AF65-F5344CB8AC3E}">
        <p14:creationId xmlns:p14="http://schemas.microsoft.com/office/powerpoint/2010/main" val="2362353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A9C87-2AD7-A8A5-70BA-B36F4150E815}"/>
              </a:ext>
            </a:extLst>
          </p:cNvPr>
          <p:cNvSpPr>
            <a:spLocks noGrp="1"/>
          </p:cNvSpPr>
          <p:nvPr>
            <p:ph type="title"/>
          </p:nvPr>
        </p:nvSpPr>
        <p:spPr/>
        <p:txBody>
          <a:bodyPr/>
          <a:lstStyle/>
          <a:p>
            <a:r>
              <a:rPr lang="nl-BE"/>
              <a:t>Nieuw: piloot Karamel</a:t>
            </a:r>
          </a:p>
        </p:txBody>
      </p:sp>
      <p:sp>
        <p:nvSpPr>
          <p:cNvPr id="3" name="Tijdelijke aanduiding voor inhoud 2">
            <a:extLst>
              <a:ext uri="{FF2B5EF4-FFF2-40B4-BE49-F238E27FC236}">
                <a16:creationId xmlns:a16="http://schemas.microsoft.com/office/drawing/2014/main" id="{7D85541D-E493-5D3C-80B9-A7F3BCFB8DC3}"/>
              </a:ext>
            </a:extLst>
          </p:cNvPr>
          <p:cNvSpPr>
            <a:spLocks noGrp="1"/>
          </p:cNvSpPr>
          <p:nvPr>
            <p:ph sz="quarter" idx="11"/>
          </p:nvPr>
        </p:nvSpPr>
        <p:spPr/>
        <p:txBody>
          <a:bodyPr/>
          <a:lstStyle/>
          <a:p>
            <a:r>
              <a:rPr lang="nl-BE"/>
              <a:t>Waarom: werkgeversimago Vlaamse overheid</a:t>
            </a:r>
          </a:p>
          <a:p>
            <a:pPr marL="0" indent="0">
              <a:buNone/>
            </a:pPr>
            <a:endParaRPr lang="nl-BE"/>
          </a:p>
          <a:p>
            <a:pPr lvl="1"/>
            <a:r>
              <a:rPr lang="nl-BE"/>
              <a:t>Nieuw platform – 5 generieke profielen </a:t>
            </a:r>
          </a:p>
          <a:p>
            <a:pPr lvl="1"/>
            <a:r>
              <a:rPr lang="nl-BE"/>
              <a:t>Karamel zet de kandidaat centraal</a:t>
            </a:r>
          </a:p>
          <a:p>
            <a:pPr lvl="1"/>
            <a:r>
              <a:rPr lang="nl-BE"/>
              <a:t>Zicht geven op Vlaamse overheid als werkgever</a:t>
            </a:r>
          </a:p>
          <a:p>
            <a:pPr lvl="1"/>
            <a:r>
              <a:rPr lang="nl-BE"/>
              <a:t>+</a:t>
            </a:r>
          </a:p>
          <a:p>
            <a:pPr lvl="1"/>
            <a:r>
              <a:rPr lang="nl-BE"/>
              <a:t>Eerste contact met potentiële kandidaten</a:t>
            </a:r>
          </a:p>
        </p:txBody>
      </p:sp>
    </p:spTree>
    <p:extLst>
      <p:ext uri="{BB962C8B-B14F-4D97-AF65-F5344CB8AC3E}">
        <p14:creationId xmlns:p14="http://schemas.microsoft.com/office/powerpoint/2010/main" val="2785277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55364-87A5-09B7-70B4-E2ACCF6EDED3}"/>
              </a:ext>
            </a:extLst>
          </p:cNvPr>
          <p:cNvSpPr>
            <a:spLocks noGrp="1"/>
          </p:cNvSpPr>
          <p:nvPr>
            <p:ph type="title"/>
          </p:nvPr>
        </p:nvSpPr>
        <p:spPr/>
        <p:txBody>
          <a:bodyPr/>
          <a:lstStyle/>
          <a:p>
            <a:r>
              <a:rPr lang="nl-BE"/>
              <a:t>Nieuw: piloot </a:t>
            </a:r>
            <a:r>
              <a:rPr lang="nl-BE" err="1"/>
              <a:t>Uwtekst</a:t>
            </a:r>
            <a:endParaRPr lang="nl-BE"/>
          </a:p>
        </p:txBody>
      </p:sp>
      <p:sp>
        <p:nvSpPr>
          <p:cNvPr id="3" name="Tijdelijke aanduiding voor inhoud 2">
            <a:extLst>
              <a:ext uri="{FF2B5EF4-FFF2-40B4-BE49-F238E27FC236}">
                <a16:creationId xmlns:a16="http://schemas.microsoft.com/office/drawing/2014/main" id="{109AEF96-4EB8-DB20-F571-8F4D0694306D}"/>
              </a:ext>
            </a:extLst>
          </p:cNvPr>
          <p:cNvSpPr>
            <a:spLocks noGrp="1"/>
          </p:cNvSpPr>
          <p:nvPr>
            <p:ph sz="quarter" idx="11"/>
          </p:nvPr>
        </p:nvSpPr>
        <p:spPr/>
        <p:txBody>
          <a:bodyPr/>
          <a:lstStyle/>
          <a:p>
            <a:r>
              <a:rPr lang="nl-BE"/>
              <a:t>Waarom: vacatures moeten gevonden worden en gelezen worden</a:t>
            </a:r>
          </a:p>
          <a:p>
            <a:pPr marL="0" indent="0">
              <a:buNone/>
            </a:pPr>
            <a:endParaRPr lang="nl-BE"/>
          </a:p>
          <a:p>
            <a:r>
              <a:rPr lang="nl-BE"/>
              <a:t>Dienstverlening voor vacatures via Selectiecentrum</a:t>
            </a:r>
          </a:p>
          <a:p>
            <a:pPr marL="0" indent="0">
              <a:buNone/>
            </a:pPr>
            <a:endParaRPr lang="nl-BE"/>
          </a:p>
          <a:p>
            <a:r>
              <a:rPr lang="nl-BE"/>
              <a:t>“vacature in het kort” &gt; externe copywriter</a:t>
            </a:r>
          </a:p>
          <a:p>
            <a:pPr marL="0" indent="0">
              <a:buNone/>
            </a:pPr>
            <a:endParaRPr lang="nl-BE"/>
          </a:p>
          <a:p>
            <a:r>
              <a:rPr lang="nl-BE"/>
              <a:t>Piloot gestart op 1 februari tot ongeveer eind april</a:t>
            </a:r>
          </a:p>
          <a:p>
            <a:pPr marL="0" indent="0">
              <a:buNone/>
            </a:pPr>
            <a:endParaRPr lang="nl-BE"/>
          </a:p>
          <a:p>
            <a:r>
              <a:rPr lang="nl-BE"/>
              <a:t>Nadien evaluatie</a:t>
            </a:r>
          </a:p>
        </p:txBody>
      </p:sp>
    </p:spTree>
    <p:extLst>
      <p:ext uri="{BB962C8B-B14F-4D97-AF65-F5344CB8AC3E}">
        <p14:creationId xmlns:p14="http://schemas.microsoft.com/office/powerpoint/2010/main" val="2570970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9EAA9-D5DF-5111-247E-8E7F6972B8A7}"/>
              </a:ext>
            </a:extLst>
          </p:cNvPr>
          <p:cNvSpPr>
            <a:spLocks noGrp="1"/>
          </p:cNvSpPr>
          <p:nvPr>
            <p:ph type="title"/>
          </p:nvPr>
        </p:nvSpPr>
        <p:spPr/>
        <p:txBody>
          <a:bodyPr/>
          <a:lstStyle/>
          <a:p>
            <a:r>
              <a:rPr lang="nl-BE">
                <a:latin typeface="FlandersArtSans-Bold"/>
              </a:rPr>
              <a:t>Nieuw: piloot Regiotalent &amp; IE net</a:t>
            </a:r>
            <a:endParaRPr lang="nl-BE"/>
          </a:p>
        </p:txBody>
      </p:sp>
      <p:sp>
        <p:nvSpPr>
          <p:cNvPr id="3" name="Tijdelijke aanduiding voor inhoud 2">
            <a:extLst>
              <a:ext uri="{FF2B5EF4-FFF2-40B4-BE49-F238E27FC236}">
                <a16:creationId xmlns:a16="http://schemas.microsoft.com/office/drawing/2014/main" id="{1C90042A-6782-2667-57C4-EF75B1E8E68C}"/>
              </a:ext>
            </a:extLst>
          </p:cNvPr>
          <p:cNvSpPr>
            <a:spLocks noGrp="1"/>
          </p:cNvSpPr>
          <p:nvPr>
            <p:ph sz="quarter" idx="11"/>
          </p:nvPr>
        </p:nvSpPr>
        <p:spPr/>
        <p:txBody>
          <a:bodyPr vert="horz" lIns="0" tIns="0" rIns="0" bIns="45720" rtlCol="0" anchor="t">
            <a:noAutofit/>
          </a:bodyPr>
          <a:lstStyle/>
          <a:p>
            <a:pPr marL="287655" indent="-287655"/>
            <a:r>
              <a:rPr lang="nl-BE"/>
              <a:t>Waarom: bereiken van doelgroepen op externe mediakanalen</a:t>
            </a:r>
            <a:endParaRPr lang="en-US"/>
          </a:p>
          <a:p>
            <a:pPr marL="0" indent="0">
              <a:buNone/>
            </a:pPr>
            <a:endParaRPr lang="nl-BE"/>
          </a:p>
          <a:p>
            <a:pPr marL="575945" lvl="1" indent="-287655"/>
            <a:r>
              <a:rPr lang="nl-BE">
                <a:latin typeface="FlandersArtSans-Regular"/>
              </a:rPr>
              <a:t>Samenwerking met Regiotalent: </a:t>
            </a:r>
            <a:r>
              <a:rPr lang="nl-BE" err="1">
                <a:latin typeface="FlandersArtSans-Regular"/>
              </a:rPr>
              <a:t>credits</a:t>
            </a:r>
            <a:r>
              <a:rPr lang="nl-BE">
                <a:latin typeface="FlandersArtSans-Regular"/>
              </a:rPr>
              <a:t> in bulk aangekocht. Geschikt voor </a:t>
            </a:r>
            <a:r>
              <a:rPr lang="nl-BE" b="1">
                <a:latin typeface="FlandersArtSans-Regular"/>
              </a:rPr>
              <a:t>regionale</a:t>
            </a:r>
            <a:r>
              <a:rPr lang="nl-BE">
                <a:latin typeface="FlandersArtSans-Regular"/>
              </a:rPr>
              <a:t> functies. 338 euro per publicatie inclusief </a:t>
            </a:r>
            <a:r>
              <a:rPr lang="nl-BE" err="1">
                <a:latin typeface="FlandersArtSans-Regular"/>
              </a:rPr>
              <a:t>social</a:t>
            </a:r>
            <a:r>
              <a:rPr lang="nl-BE">
                <a:latin typeface="FlandersArtSans-Regular"/>
              </a:rPr>
              <a:t> media boost.</a:t>
            </a:r>
          </a:p>
          <a:p>
            <a:pPr marL="288290" lvl="1" indent="0">
              <a:buNone/>
            </a:pPr>
            <a:endParaRPr lang="nl-BE">
              <a:latin typeface="FlandersArtSans-Regular"/>
            </a:endParaRPr>
          </a:p>
          <a:p>
            <a:pPr marL="575945" lvl="1" indent="-287655"/>
            <a:r>
              <a:rPr lang="nl-BE">
                <a:latin typeface="FlandersArtSans-Regular"/>
              </a:rPr>
              <a:t>Samenwerking met ie-net: </a:t>
            </a:r>
            <a:r>
              <a:rPr lang="nl-BE" err="1">
                <a:latin typeface="FlandersArtSans-Regular"/>
              </a:rPr>
              <a:t>credits</a:t>
            </a:r>
            <a:r>
              <a:rPr lang="nl-BE">
                <a:latin typeface="FlandersArtSans-Regular"/>
              </a:rPr>
              <a:t> in bulk aangekocht. Geschikt voor </a:t>
            </a:r>
            <a:r>
              <a:rPr lang="nl-BE" b="1">
                <a:latin typeface="FlandersArtSans-Regular"/>
              </a:rPr>
              <a:t>ingenieurs</a:t>
            </a:r>
            <a:r>
              <a:rPr lang="nl-BE">
                <a:latin typeface="FlandersArtSans-Regular"/>
              </a:rPr>
              <a:t> functies. 195 euro per publicatie </a:t>
            </a:r>
          </a:p>
          <a:p>
            <a:pPr marL="287655" lvl="1" indent="0">
              <a:buNone/>
            </a:pPr>
            <a:endParaRPr lang="nl-BE"/>
          </a:p>
          <a:p>
            <a:pPr marL="575945" lvl="1" indent="-287655"/>
            <a:r>
              <a:rPr lang="nl-BE">
                <a:latin typeface="FlandersArtSans-Regular"/>
              </a:rPr>
              <a:t>Aanvraag via selectieverantwoordelijke of indien vacature in eigen beheer via </a:t>
            </a:r>
            <a:r>
              <a:rPr lang="nl-BE">
                <a:latin typeface="FlandersArtSans-Regular"/>
                <a:hlinkClick r:id="rId3"/>
              </a:rPr>
              <a:t>arbeidsmarktcommunicatie@vlaanderen.be</a:t>
            </a:r>
            <a:r>
              <a:rPr lang="nl-BE">
                <a:latin typeface="FlandersArtSans-Regular"/>
              </a:rPr>
              <a:t> door bezorgen URL. </a:t>
            </a:r>
            <a:endParaRPr lang="nl-BE"/>
          </a:p>
          <a:p>
            <a:pPr marL="287655" indent="-287655"/>
            <a:endParaRPr lang="nl-BE"/>
          </a:p>
        </p:txBody>
      </p:sp>
    </p:spTree>
    <p:extLst>
      <p:ext uri="{BB962C8B-B14F-4D97-AF65-F5344CB8AC3E}">
        <p14:creationId xmlns:p14="http://schemas.microsoft.com/office/powerpoint/2010/main" val="3187976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24C29-6421-979E-939C-17AE668423DF}"/>
              </a:ext>
            </a:extLst>
          </p:cNvPr>
          <p:cNvSpPr>
            <a:spLocks noGrp="1"/>
          </p:cNvSpPr>
          <p:nvPr>
            <p:ph type="title"/>
          </p:nvPr>
        </p:nvSpPr>
        <p:spPr/>
        <p:txBody>
          <a:bodyPr/>
          <a:lstStyle/>
          <a:p>
            <a:r>
              <a:rPr lang="nl-BE"/>
              <a:t>**Binnenkort**</a:t>
            </a:r>
          </a:p>
        </p:txBody>
      </p:sp>
    </p:spTree>
    <p:extLst>
      <p:ext uri="{BB962C8B-B14F-4D97-AF65-F5344CB8AC3E}">
        <p14:creationId xmlns:p14="http://schemas.microsoft.com/office/powerpoint/2010/main" val="492135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CDFD9-FC1B-6237-20C1-8EB02444B06A}"/>
              </a:ext>
            </a:extLst>
          </p:cNvPr>
          <p:cNvSpPr>
            <a:spLocks noGrp="1"/>
          </p:cNvSpPr>
          <p:nvPr>
            <p:ph type="title"/>
          </p:nvPr>
        </p:nvSpPr>
        <p:spPr/>
        <p:txBody>
          <a:bodyPr/>
          <a:lstStyle/>
          <a:p>
            <a:r>
              <a:rPr lang="nl-BE"/>
              <a:t>Binnenkort: e-</a:t>
            </a:r>
            <a:r>
              <a:rPr lang="nl-BE" err="1"/>
              <a:t>learning</a:t>
            </a:r>
            <a:endParaRPr lang="nl-BE"/>
          </a:p>
        </p:txBody>
      </p:sp>
      <p:sp>
        <p:nvSpPr>
          <p:cNvPr id="3" name="Tijdelijke aanduiding voor inhoud 2">
            <a:extLst>
              <a:ext uri="{FF2B5EF4-FFF2-40B4-BE49-F238E27FC236}">
                <a16:creationId xmlns:a16="http://schemas.microsoft.com/office/drawing/2014/main" id="{D4C77EC4-D04D-C2C5-B285-B9AC36840E32}"/>
              </a:ext>
            </a:extLst>
          </p:cNvPr>
          <p:cNvSpPr>
            <a:spLocks noGrp="1"/>
          </p:cNvSpPr>
          <p:nvPr>
            <p:ph sz="quarter" idx="11"/>
          </p:nvPr>
        </p:nvSpPr>
        <p:spPr/>
        <p:txBody>
          <a:bodyPr/>
          <a:lstStyle/>
          <a:p>
            <a:r>
              <a:rPr lang="nl-BE"/>
              <a:t>Waarom: vacatures moeten gevonden worden en gelezen worden</a:t>
            </a:r>
          </a:p>
          <a:p>
            <a:pPr marL="0" indent="0">
              <a:buNone/>
            </a:pPr>
            <a:endParaRPr lang="nl-BE"/>
          </a:p>
          <a:p>
            <a:r>
              <a:rPr lang="nl-BE"/>
              <a:t>E-</a:t>
            </a:r>
            <a:r>
              <a:rPr lang="nl-BE" err="1"/>
              <a:t>learning</a:t>
            </a:r>
            <a:r>
              <a:rPr lang="nl-BE"/>
              <a:t> over wervend schrijven</a:t>
            </a:r>
          </a:p>
          <a:p>
            <a:pPr marL="0" indent="0">
              <a:buNone/>
            </a:pPr>
            <a:endParaRPr lang="nl-BE"/>
          </a:p>
          <a:p>
            <a:r>
              <a:rPr lang="nl-BE"/>
              <a:t>Op maat van Vlaamse overheid HR &amp; Selectieverantwoordelijken</a:t>
            </a:r>
          </a:p>
          <a:p>
            <a:pPr marL="0" indent="0">
              <a:buNone/>
            </a:pPr>
            <a:endParaRPr lang="nl-BE"/>
          </a:p>
          <a:p>
            <a:r>
              <a:rPr lang="nl-BE" err="1"/>
              <a:t>Uwtekst</a:t>
            </a:r>
            <a:r>
              <a:rPr lang="nl-BE"/>
              <a:t> + Team Leren en Ontwikkelen</a:t>
            </a:r>
          </a:p>
        </p:txBody>
      </p:sp>
    </p:spTree>
    <p:extLst>
      <p:ext uri="{BB962C8B-B14F-4D97-AF65-F5344CB8AC3E}">
        <p14:creationId xmlns:p14="http://schemas.microsoft.com/office/powerpoint/2010/main" val="1261336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B7AA4169-8132-AFC8-0583-707E77D43582}"/>
              </a:ext>
            </a:extLst>
          </p:cNvPr>
          <p:cNvPicPr>
            <a:picLocks noGrp="1" noChangeAspect="1"/>
          </p:cNvPicPr>
          <p:nvPr>
            <p:ph type="pic" sz="quarter" idx="11"/>
          </p:nvPr>
        </p:nvPicPr>
        <p:blipFill rotWithShape="1">
          <a:blip r:embed="rId2"/>
          <a:srcRect l="21385" r="21385"/>
          <a:stretch/>
        </p:blip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a:latin typeface="FlandersArtSans-Bold"/>
              </a:rPr>
              <a:t>KB re-</a:t>
            </a:r>
            <a:r>
              <a:rPr lang="en-GB" err="1">
                <a:latin typeface="FlandersArtSans-Bold"/>
              </a:rPr>
              <a:t>integratie</a:t>
            </a:r>
            <a:endParaRPr lang="en-GB" err="1"/>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Hilde Verbeke, HR-</a:t>
            </a:r>
            <a:r>
              <a:rPr lang="en-GB" err="1"/>
              <a:t>beleidsadviseur</a:t>
            </a:r>
          </a:p>
        </p:txBody>
      </p:sp>
    </p:spTree>
    <p:extLst>
      <p:ext uri="{BB962C8B-B14F-4D97-AF65-F5344CB8AC3E}">
        <p14:creationId xmlns:p14="http://schemas.microsoft.com/office/powerpoint/2010/main" val="2446893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E2AD0C-44F8-476E-5143-9697842150B9}"/>
              </a:ext>
            </a:extLst>
          </p:cNvPr>
          <p:cNvSpPr>
            <a:spLocks noGrp="1"/>
          </p:cNvSpPr>
          <p:nvPr>
            <p:ph type="title"/>
          </p:nvPr>
        </p:nvSpPr>
        <p:spPr/>
        <p:txBody>
          <a:bodyPr/>
          <a:lstStyle/>
          <a:p>
            <a:r>
              <a:rPr lang="nl-BE"/>
              <a:t>Binnenkort: filter </a:t>
            </a:r>
            <a:r>
              <a:rPr lang="nl-BE" err="1"/>
              <a:t>jobdomein</a:t>
            </a:r>
            <a:endParaRPr lang="nl-BE"/>
          </a:p>
        </p:txBody>
      </p:sp>
      <p:sp>
        <p:nvSpPr>
          <p:cNvPr id="3" name="Tijdelijke aanduiding voor inhoud 2">
            <a:extLst>
              <a:ext uri="{FF2B5EF4-FFF2-40B4-BE49-F238E27FC236}">
                <a16:creationId xmlns:a16="http://schemas.microsoft.com/office/drawing/2014/main" id="{7B83F159-80C5-EBB8-CCD1-738D51929CC9}"/>
              </a:ext>
            </a:extLst>
          </p:cNvPr>
          <p:cNvSpPr>
            <a:spLocks noGrp="1"/>
          </p:cNvSpPr>
          <p:nvPr>
            <p:ph sz="quarter" idx="11"/>
          </p:nvPr>
        </p:nvSpPr>
        <p:spPr>
          <a:xfrm>
            <a:off x="547939" y="1641260"/>
            <a:ext cx="11449050" cy="4159036"/>
          </a:xfrm>
        </p:spPr>
        <p:txBody>
          <a:bodyPr/>
          <a:lstStyle/>
          <a:p>
            <a:r>
              <a:rPr lang="nl-BE"/>
              <a:t>Waarom: optimalisatie mediakanalen in eigen beheer</a:t>
            </a:r>
          </a:p>
          <a:p>
            <a:pPr marL="0" indent="0">
              <a:buNone/>
            </a:pPr>
            <a:endParaRPr lang="nl-BE"/>
          </a:p>
          <a:p>
            <a:r>
              <a:rPr lang="nl-BE"/>
              <a:t>31/3: toevoegen </a:t>
            </a:r>
            <a:r>
              <a:rPr lang="nl-BE" err="1"/>
              <a:t>jobdomein</a:t>
            </a:r>
            <a:r>
              <a:rPr lang="nl-BE"/>
              <a:t> bij vacatures in Vlimpers Module Rekrutering</a:t>
            </a:r>
          </a:p>
          <a:p>
            <a:pPr marL="0" indent="0">
              <a:buNone/>
            </a:pPr>
            <a:endParaRPr lang="nl-BE"/>
          </a:p>
          <a:p>
            <a:r>
              <a:rPr lang="nl-BE"/>
              <a:t>2</a:t>
            </a:r>
            <a:r>
              <a:rPr lang="nl-BE" baseline="30000"/>
              <a:t>e</a:t>
            </a:r>
            <a:r>
              <a:rPr lang="nl-BE"/>
              <a:t> helft april: deze informatie gebruikt als filter op Werken voor Vlaanderen website</a:t>
            </a:r>
          </a:p>
          <a:p>
            <a:pPr marL="0" indent="0">
              <a:buNone/>
            </a:pPr>
            <a:endParaRPr lang="nl-BE"/>
          </a:p>
          <a:p>
            <a:r>
              <a:rPr lang="nl-BE"/>
              <a:t>Vervolgens ook toegepast op nieuwsbriefvoorkeuren</a:t>
            </a:r>
          </a:p>
          <a:p>
            <a:pPr marL="0" indent="0">
              <a:buNone/>
            </a:pPr>
            <a:endParaRPr lang="nl-BE"/>
          </a:p>
        </p:txBody>
      </p:sp>
    </p:spTree>
    <p:extLst>
      <p:ext uri="{BB962C8B-B14F-4D97-AF65-F5344CB8AC3E}">
        <p14:creationId xmlns:p14="http://schemas.microsoft.com/office/powerpoint/2010/main" val="346351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BBB666-4A3B-9737-13CE-AC0466C6E51B}"/>
              </a:ext>
            </a:extLst>
          </p:cNvPr>
          <p:cNvSpPr>
            <a:spLocks noGrp="1"/>
          </p:cNvSpPr>
          <p:nvPr>
            <p:ph type="title"/>
          </p:nvPr>
        </p:nvSpPr>
        <p:spPr/>
        <p:txBody>
          <a:bodyPr/>
          <a:lstStyle/>
          <a:p>
            <a:r>
              <a:rPr lang="nl-BE"/>
              <a:t>Binnenkort: update toolbox R&amp;S</a:t>
            </a:r>
          </a:p>
        </p:txBody>
      </p:sp>
      <p:sp>
        <p:nvSpPr>
          <p:cNvPr id="3" name="Tijdelijke aanduiding voor inhoud 2">
            <a:extLst>
              <a:ext uri="{FF2B5EF4-FFF2-40B4-BE49-F238E27FC236}">
                <a16:creationId xmlns:a16="http://schemas.microsoft.com/office/drawing/2014/main" id="{9AD6F62E-1A16-9374-4FCC-2FEF2B937AEF}"/>
              </a:ext>
            </a:extLst>
          </p:cNvPr>
          <p:cNvSpPr>
            <a:spLocks noGrp="1"/>
          </p:cNvSpPr>
          <p:nvPr>
            <p:ph sz="quarter" idx="11"/>
          </p:nvPr>
        </p:nvSpPr>
        <p:spPr/>
        <p:txBody>
          <a:bodyPr/>
          <a:lstStyle/>
          <a:p>
            <a:r>
              <a:rPr lang="nl-BE"/>
              <a:t>Te gebruiken voor selectieprocedures die door HR binnen de entiteit wordt opgenomen</a:t>
            </a:r>
          </a:p>
          <a:p>
            <a:pPr marL="0" indent="0">
              <a:buNone/>
            </a:pPr>
            <a:endParaRPr lang="nl-BE"/>
          </a:p>
          <a:p>
            <a:r>
              <a:rPr lang="nl-BE"/>
              <a:t>Timing: afronding tegen de zomervakantie</a:t>
            </a:r>
          </a:p>
        </p:txBody>
      </p:sp>
    </p:spTree>
    <p:extLst>
      <p:ext uri="{BB962C8B-B14F-4D97-AF65-F5344CB8AC3E}">
        <p14:creationId xmlns:p14="http://schemas.microsoft.com/office/powerpoint/2010/main" val="4262264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ED6D68-B8D2-8947-6E78-120EEE7BCF78}"/>
              </a:ext>
            </a:extLst>
          </p:cNvPr>
          <p:cNvSpPr>
            <a:spLocks noGrp="1"/>
          </p:cNvSpPr>
          <p:nvPr>
            <p:ph type="title"/>
          </p:nvPr>
        </p:nvSpPr>
        <p:spPr/>
        <p:txBody>
          <a:bodyPr/>
          <a:lstStyle/>
          <a:p>
            <a:r>
              <a:rPr lang="nl-BE"/>
              <a:t>Zijn er nog vragen?</a:t>
            </a:r>
          </a:p>
        </p:txBody>
      </p:sp>
    </p:spTree>
    <p:extLst>
      <p:ext uri="{BB962C8B-B14F-4D97-AF65-F5344CB8AC3E}">
        <p14:creationId xmlns:p14="http://schemas.microsoft.com/office/powerpoint/2010/main" val="1316284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C70D05F-3AC5-1135-18FA-5C0B8DB70F2B}"/>
              </a:ext>
            </a:extLst>
          </p:cNvPr>
          <p:cNvSpPr>
            <a:spLocks noGrp="1"/>
          </p:cNvSpPr>
          <p:nvPr>
            <p:ph type="title"/>
          </p:nvPr>
        </p:nvSpPr>
        <p:spPr/>
        <p:txBody>
          <a:bodyPr/>
          <a:lstStyle/>
          <a:p>
            <a:r>
              <a:rPr lang="nl-BE">
                <a:latin typeface="FlandersArtSans-Bold"/>
              </a:rPr>
              <a:t>KB re-integratie 2.0</a:t>
            </a:r>
            <a:endParaRPr lang="nl-BE"/>
          </a:p>
        </p:txBody>
      </p:sp>
      <p:sp>
        <p:nvSpPr>
          <p:cNvPr id="9" name="Tijdelijke aanduiding voor inhoud 8">
            <a:extLst>
              <a:ext uri="{FF2B5EF4-FFF2-40B4-BE49-F238E27FC236}">
                <a16:creationId xmlns:a16="http://schemas.microsoft.com/office/drawing/2014/main" id="{4D796AC4-B702-8F15-1AD5-AF0FA4E95396}"/>
              </a:ext>
            </a:extLst>
          </p:cNvPr>
          <p:cNvSpPr>
            <a:spLocks noGrp="1"/>
          </p:cNvSpPr>
          <p:nvPr>
            <p:ph sz="quarter" idx="11"/>
          </p:nvPr>
        </p:nvSpPr>
        <p:spPr/>
        <p:txBody>
          <a:bodyPr vert="horz" lIns="0" tIns="0" rIns="0" bIns="45720" rtlCol="0" anchor="t">
            <a:noAutofit/>
          </a:bodyPr>
          <a:lstStyle/>
          <a:p>
            <a:pPr marL="0" indent="0" algn="ctr">
              <a:buNone/>
            </a:pPr>
            <a:endParaRPr lang="nl-BE"/>
          </a:p>
          <a:p>
            <a:pPr marL="0" indent="0" algn="ctr">
              <a:buNone/>
            </a:pPr>
            <a:r>
              <a:rPr lang="nl-BE"/>
              <a:t>11 september 2022: codex “Welzijn op het werk” wijzigt wat betreft het</a:t>
            </a:r>
            <a:br>
              <a:rPr lang="nl-BE"/>
            </a:br>
            <a:r>
              <a:rPr lang="nl-BE"/>
              <a:t>re-integratietraject. De wijziging is van kracht sinds 1 oktober 2022.</a:t>
            </a:r>
            <a:endParaRPr lang="en-US"/>
          </a:p>
          <a:p>
            <a:pPr marL="287655" indent="-287655" algn="ctr"/>
            <a:endParaRPr lang="nl-BE"/>
          </a:p>
          <a:p>
            <a:pPr marL="0" indent="0" algn="ctr">
              <a:buNone/>
            </a:pPr>
            <a:endParaRPr lang="nl-BE"/>
          </a:p>
          <a:p>
            <a:pPr marL="0" indent="0" algn="ctr">
              <a:buNone/>
            </a:pPr>
            <a:r>
              <a:rPr lang="nl-BE"/>
              <a:t>               Grondige wijziging ten opzichte van het </a:t>
            </a:r>
          </a:p>
          <a:p>
            <a:pPr marL="0" indent="0" algn="ctr">
              <a:buNone/>
            </a:pPr>
            <a:r>
              <a:rPr lang="nl-BE"/>
              <a:t>                  vorige KB re-integratie</a:t>
            </a:r>
          </a:p>
          <a:p>
            <a:pPr marL="0" indent="0">
              <a:buNone/>
            </a:pPr>
            <a:endParaRPr lang="nl-BE"/>
          </a:p>
        </p:txBody>
      </p:sp>
      <p:pic>
        <p:nvPicPr>
          <p:cNvPr id="3" name="Graphic 2">
            <a:extLst>
              <a:ext uri="{FF2B5EF4-FFF2-40B4-BE49-F238E27FC236}">
                <a16:creationId xmlns:a16="http://schemas.microsoft.com/office/drawing/2014/main" id="{87D0ED1B-2247-47B7-E3B9-9829CA530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0909" y="4014688"/>
            <a:ext cx="569032" cy="504000"/>
          </a:xfrm>
          <a:prstGeom prst="rect">
            <a:avLst/>
          </a:prstGeom>
        </p:spPr>
      </p:pic>
    </p:spTree>
    <p:extLst>
      <p:ext uri="{BB962C8B-B14F-4D97-AF65-F5344CB8AC3E}">
        <p14:creationId xmlns:p14="http://schemas.microsoft.com/office/powerpoint/2010/main" val="74610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C70D05F-3AC5-1135-18FA-5C0B8DB70F2B}"/>
              </a:ext>
            </a:extLst>
          </p:cNvPr>
          <p:cNvSpPr>
            <a:spLocks noGrp="1"/>
          </p:cNvSpPr>
          <p:nvPr>
            <p:ph type="title"/>
          </p:nvPr>
        </p:nvSpPr>
        <p:spPr/>
        <p:txBody>
          <a:bodyPr/>
          <a:lstStyle/>
          <a:p>
            <a:r>
              <a:rPr lang="nl-BE">
                <a:latin typeface="FlandersArtSans-Bold"/>
              </a:rPr>
              <a:t>Wijziging aan het formele re-integratietraject</a:t>
            </a:r>
            <a:endParaRPr lang="nl-BE"/>
          </a:p>
        </p:txBody>
      </p:sp>
      <p:sp>
        <p:nvSpPr>
          <p:cNvPr id="9" name="Tijdelijke aanduiding voor inhoud 8">
            <a:extLst>
              <a:ext uri="{FF2B5EF4-FFF2-40B4-BE49-F238E27FC236}">
                <a16:creationId xmlns:a16="http://schemas.microsoft.com/office/drawing/2014/main" id="{4D796AC4-B702-8F15-1AD5-AF0FA4E95396}"/>
              </a:ext>
            </a:extLst>
          </p:cNvPr>
          <p:cNvSpPr>
            <a:spLocks noGrp="1"/>
          </p:cNvSpPr>
          <p:nvPr>
            <p:ph sz="quarter" idx="11"/>
          </p:nvPr>
        </p:nvSpPr>
        <p:spPr/>
        <p:txBody>
          <a:bodyPr vert="horz" lIns="0" tIns="0" rIns="0" bIns="45720" rtlCol="0" anchor="t">
            <a:noAutofit/>
          </a:bodyPr>
          <a:lstStyle/>
          <a:p>
            <a:pPr marL="287655" indent="-287655"/>
            <a:r>
              <a:rPr lang="nl-BE"/>
              <a:t>De werkgever kan een formeel re-integratietraject al </a:t>
            </a:r>
            <a:r>
              <a:rPr lang="nl-BE" u="sng"/>
              <a:t>vanaf 3 maanden</a:t>
            </a:r>
            <a:r>
              <a:rPr lang="nl-BE"/>
              <a:t> ziekte opstarten </a:t>
            </a:r>
            <a:r>
              <a:rPr lang="nl-BE" sz="2000">
                <a:latin typeface="FlandersArtSans-Regular"/>
              </a:rPr>
              <a:t>(eerder pas na 4 maanden ziekte)</a:t>
            </a:r>
          </a:p>
          <a:p>
            <a:pPr marL="287655" indent="-287655"/>
            <a:endParaRPr lang="nl-BE"/>
          </a:p>
          <a:p>
            <a:pPr marL="287655" indent="-287655"/>
            <a:r>
              <a:rPr lang="nl-BE"/>
              <a:t>De arbeidsarts kan </a:t>
            </a:r>
            <a:r>
              <a:rPr lang="nl-BE" u="sng"/>
              <a:t>3 beslissingen</a:t>
            </a:r>
            <a:r>
              <a:rPr lang="nl-BE"/>
              <a:t> nemen </a:t>
            </a:r>
            <a:r>
              <a:rPr lang="nl-BE" sz="2000">
                <a:latin typeface="FlandersArtSans-Regular"/>
              </a:rPr>
              <a:t>(eerder 5 beslissingen)</a:t>
            </a:r>
            <a:endParaRPr lang="en-US" sz="2000">
              <a:latin typeface="FlandersArtSans-Regular"/>
            </a:endParaRPr>
          </a:p>
          <a:p>
            <a:pPr marL="575945" lvl="1" indent="-287655"/>
            <a:r>
              <a:rPr lang="nl-BE">
                <a:latin typeface="FlandersArtSans-Regular"/>
              </a:rPr>
              <a:t>De werknemer kan het overeengekomen werk op termijn hervatten maar kan in afwachting aangepast of ander werk uitvoeren</a:t>
            </a:r>
          </a:p>
          <a:p>
            <a:pPr marL="575945" lvl="1" indent="-287655"/>
            <a:r>
              <a:rPr lang="nl-BE">
                <a:latin typeface="FlandersArtSans-Regular"/>
              </a:rPr>
              <a:t>De werknemer is definitief ongeschikt om het overeengekomen werk te hervatten maar kan wel aangepast of ander werk uitvoeren</a:t>
            </a:r>
            <a:endParaRPr lang="nl-BE"/>
          </a:p>
          <a:p>
            <a:pPr marL="575945" lvl="1" indent="-287655"/>
            <a:r>
              <a:rPr lang="nl-BE">
                <a:latin typeface="FlandersArtSans-Regular"/>
              </a:rPr>
              <a:t>Re-integratie is omwille van medische redenen nog niet aan de orde</a:t>
            </a:r>
            <a:endParaRPr lang="nl-BE"/>
          </a:p>
          <a:p>
            <a:pPr marL="575945" lvl="1" indent="-287655"/>
            <a:endParaRPr lang="nl-BE"/>
          </a:p>
        </p:txBody>
      </p:sp>
    </p:spTree>
    <p:extLst>
      <p:ext uri="{BB962C8B-B14F-4D97-AF65-F5344CB8AC3E}">
        <p14:creationId xmlns:p14="http://schemas.microsoft.com/office/powerpoint/2010/main" val="273564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C70D05F-3AC5-1135-18FA-5C0B8DB70F2B}"/>
              </a:ext>
            </a:extLst>
          </p:cNvPr>
          <p:cNvSpPr>
            <a:spLocks noGrp="1"/>
          </p:cNvSpPr>
          <p:nvPr>
            <p:ph type="title"/>
          </p:nvPr>
        </p:nvSpPr>
        <p:spPr/>
        <p:txBody>
          <a:bodyPr/>
          <a:lstStyle/>
          <a:p>
            <a:r>
              <a:rPr lang="nl-BE">
                <a:latin typeface="FlandersArtSans-Bold"/>
              </a:rPr>
              <a:t>Wijziging aan formele re-integratietraject</a:t>
            </a:r>
            <a:endParaRPr lang="nl-BE"/>
          </a:p>
        </p:txBody>
      </p:sp>
      <p:sp>
        <p:nvSpPr>
          <p:cNvPr id="9" name="Tijdelijke aanduiding voor inhoud 8">
            <a:extLst>
              <a:ext uri="{FF2B5EF4-FFF2-40B4-BE49-F238E27FC236}">
                <a16:creationId xmlns:a16="http://schemas.microsoft.com/office/drawing/2014/main" id="{4D796AC4-B702-8F15-1AD5-AF0FA4E95396}"/>
              </a:ext>
            </a:extLst>
          </p:cNvPr>
          <p:cNvSpPr>
            <a:spLocks noGrp="1"/>
          </p:cNvSpPr>
          <p:nvPr>
            <p:ph sz="quarter" idx="11"/>
          </p:nvPr>
        </p:nvSpPr>
        <p:spPr/>
        <p:txBody>
          <a:bodyPr vert="horz" lIns="0" tIns="0" rIns="0" bIns="45720" rtlCol="0" anchor="t">
            <a:noAutofit/>
          </a:bodyPr>
          <a:lstStyle/>
          <a:p>
            <a:pPr marL="287655" indent="-287655"/>
            <a:r>
              <a:rPr lang="nl-BE"/>
              <a:t>In de nieuwe procedure worden sommige termijnen langer, andere korter</a:t>
            </a:r>
            <a:endParaRPr lang="en-US"/>
          </a:p>
          <a:p>
            <a:pPr marL="287655" indent="-287655"/>
            <a:endParaRPr lang="nl-BE"/>
          </a:p>
          <a:p>
            <a:pPr marL="287655" indent="-287655"/>
            <a:r>
              <a:rPr lang="nl-BE"/>
              <a:t>Procedure medische overmacht wordt losgekoppeld van re-integratie</a:t>
            </a:r>
          </a:p>
          <a:p>
            <a:pPr marL="287655" indent="-287655"/>
            <a:endParaRPr lang="nl-BE"/>
          </a:p>
          <a:p>
            <a:pPr marL="287655" indent="-287655"/>
            <a:endParaRPr lang="nl-BE"/>
          </a:p>
          <a:p>
            <a:pPr marL="287655" indent="-287655"/>
            <a:endParaRPr lang="nl-BE"/>
          </a:p>
          <a:p>
            <a:pPr marL="0" indent="0" algn="ctr">
              <a:buNone/>
            </a:pPr>
            <a:r>
              <a:rPr lang="nl-BE"/>
              <a:t>Meer informatie? </a:t>
            </a:r>
            <a:r>
              <a:rPr lang="nl-BE">
                <a:solidFill>
                  <a:srgbClr val="0070C0"/>
                </a:solidFill>
                <a:ea typeface="+mn-lt"/>
                <a:cs typeface="+mn-lt"/>
              </a:rPr>
              <a:t>Formele re-integratietrajecten vanaf 1 oktober 2022 | Vlaanderen.be. </a:t>
            </a:r>
            <a:r>
              <a:rPr lang="nl-BE"/>
              <a:t>De adviseurs re-integratie bij het Agentschap Overheidspersoneel bieden ondersteuning in 2de lijn (</a:t>
            </a:r>
            <a:r>
              <a:rPr lang="nl-BE">
                <a:solidFill>
                  <a:srgbClr val="0070C0"/>
                </a:solidFill>
                <a:ea typeface="+mn-lt"/>
                <a:cs typeface="+mn-lt"/>
                <a:hlinkClick r:id="rId3">
                  <a:extLst>
                    <a:ext uri="{A12FA001-AC4F-418D-AE19-62706E023703}">
                      <ahyp:hlinkClr xmlns:ahyp="http://schemas.microsoft.com/office/drawing/2018/hyperlinkcolor" val="tx"/>
                    </a:ext>
                  </a:extLst>
                </a:hlinkClick>
              </a:rPr>
              <a:t>personeelsmobiliteit@vlaanderen.be)</a:t>
            </a:r>
            <a:endParaRPr lang="nl-BE">
              <a:solidFill>
                <a:srgbClr val="0070C0"/>
              </a:solidFill>
              <a:ea typeface="+mn-lt"/>
              <a:cs typeface="+mn-lt"/>
            </a:endParaRPr>
          </a:p>
          <a:p>
            <a:pPr marL="287655" indent="-287655"/>
            <a:endParaRPr lang="nl-BE"/>
          </a:p>
          <a:p>
            <a:pPr marL="287655" indent="-287655"/>
            <a:endParaRPr lang="nl-BE"/>
          </a:p>
          <a:p>
            <a:pPr marL="287655" indent="-287655"/>
            <a:endParaRPr lang="nl-BE"/>
          </a:p>
        </p:txBody>
      </p:sp>
      <p:pic>
        <p:nvPicPr>
          <p:cNvPr id="3" name="Graphic 2">
            <a:extLst>
              <a:ext uri="{FF2B5EF4-FFF2-40B4-BE49-F238E27FC236}">
                <a16:creationId xmlns:a16="http://schemas.microsoft.com/office/drawing/2014/main" id="{DD580D48-DBC1-B6D9-DAA8-C49063B223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9729" y="3687586"/>
            <a:ext cx="540000" cy="540000"/>
          </a:xfrm>
          <a:prstGeom prst="rect">
            <a:avLst/>
          </a:prstGeom>
        </p:spPr>
      </p:pic>
    </p:spTree>
    <p:extLst>
      <p:ext uri="{BB962C8B-B14F-4D97-AF65-F5344CB8AC3E}">
        <p14:creationId xmlns:p14="http://schemas.microsoft.com/office/powerpoint/2010/main" val="27680541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2023-03-27T22:00:00+00:00</Vergaderdatum>
    <Documenttype xmlns="7693f7e5-d3ab-4a3c-9cbf-b4be16ee537c" xsi:nil="true"/>
  </documentManagement>
</p:properties>
</file>

<file path=customXml/itemProps1.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2.xml><?xml version="1.0" encoding="utf-8"?>
<ds:datastoreItem xmlns:ds="http://schemas.openxmlformats.org/officeDocument/2006/customXml" ds:itemID="{9B529240-1160-4D67-936A-3487636E1FE0}">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7113</Words>
  <Application>Microsoft Office PowerPoint</Application>
  <PresentationFormat>Breedbeeld</PresentationFormat>
  <Paragraphs>1009</Paragraphs>
  <Slides>63</Slides>
  <Notes>48</Notes>
  <HiddenSlides>3</HiddenSlides>
  <MMClips>0</MMClips>
  <ScaleCrop>false</ScaleCrop>
  <HeadingPairs>
    <vt:vector size="6" baseType="variant">
      <vt:variant>
        <vt:lpstr>Gebruikte lettertypen</vt:lpstr>
      </vt:variant>
      <vt:variant>
        <vt:i4>11</vt:i4>
      </vt:variant>
      <vt:variant>
        <vt:lpstr>Thema</vt:lpstr>
      </vt:variant>
      <vt:variant>
        <vt:i4>3</vt:i4>
      </vt:variant>
      <vt:variant>
        <vt:lpstr>Diatitels</vt:lpstr>
      </vt:variant>
      <vt:variant>
        <vt:i4>63</vt:i4>
      </vt:variant>
    </vt:vector>
  </HeadingPairs>
  <TitlesOfParts>
    <vt:vector size="77" baseType="lpstr">
      <vt:lpstr>FlandersArtSerif-Regular</vt:lpstr>
      <vt:lpstr>Calibri Light</vt:lpstr>
      <vt:lpstr>Segoe UI</vt:lpstr>
      <vt:lpstr>Times New Roman</vt:lpstr>
      <vt:lpstr>Flanders Art Sans Bold</vt:lpstr>
      <vt:lpstr>Flanders Art Sans</vt:lpstr>
      <vt:lpstr>FlandersArtSans-Regular</vt:lpstr>
      <vt:lpstr>FlandersArtSans-Bold</vt:lpstr>
      <vt:lpstr>Wingdings</vt:lpstr>
      <vt:lpstr>Calibri</vt:lpstr>
      <vt:lpstr>Arial</vt:lpstr>
      <vt:lpstr>Vlaanderen: AgO</vt:lpstr>
      <vt:lpstr>1_Vlaanmse Overheid: AgO</vt:lpstr>
      <vt:lpstr>Vlaanmse Overheid: AgO</vt:lpstr>
      <vt:lpstr>HR-infonetwerk</vt:lpstr>
      <vt:lpstr>Agenda</vt:lpstr>
      <vt:lpstr>HR-agenda vooruitzicht</vt:lpstr>
      <vt:lpstr>PowerPoint-presentatie</vt:lpstr>
      <vt:lpstr>Spelregels</vt:lpstr>
      <vt:lpstr>KB re-integratie</vt:lpstr>
      <vt:lpstr>KB re-integratie 2.0</vt:lpstr>
      <vt:lpstr>Wijziging aan het formele re-integratietraject</vt:lpstr>
      <vt:lpstr>Wijziging aan formele re-integratietraject</vt:lpstr>
      <vt:lpstr>Wijzigingen met ruimere impact</vt:lpstr>
      <vt:lpstr>Gegevensuitwisseling met arbeidsarts </vt:lpstr>
      <vt:lpstr>Wijzigingen met ruimere impact</vt:lpstr>
      <vt:lpstr>VO-brede registratietool re-integratie</vt:lpstr>
      <vt:lpstr>Doorlooptijden Medex</vt:lpstr>
      <vt:lpstr>Modern Werkplekleren:  hoe zet AgO dit in?</vt:lpstr>
      <vt:lpstr>PowerPoint-presentatie</vt:lpstr>
      <vt:lpstr>Didactics</vt:lpstr>
      <vt:lpstr>Aanbod coaching voor HR</vt:lpstr>
      <vt:lpstr>Een coachende cultuur is een cultuur waarin een coachende aanpak heel gewoon is en waar de organisatie niet alleen zichzelf wil verbeteren, maar ook medewerkers wil ondersteunen in hun loopbaan en ontwikkeling (P. Hawkins, 2013) </vt:lpstr>
      <vt:lpstr>Professionaliseer je verder als HR</vt:lpstr>
      <vt:lpstr>Ander aanbod rond coaching</vt:lpstr>
      <vt:lpstr>Discourse &amp; doing</vt:lpstr>
      <vt:lpstr>Elkaar ontmoeten &amp; inspireren</vt:lpstr>
      <vt:lpstr>Discovery</vt:lpstr>
      <vt:lpstr>Voorbeeld specifiek project:  Vormingsaanbod Europees voorzitterschap 2024</vt:lpstr>
      <vt:lpstr>Het vormingsaanbod  Europees voorzitterschap 2024  (EUVZP2024)</vt:lpstr>
      <vt:lpstr>Het inhoudelijk EU-aanbod</vt:lpstr>
      <vt:lpstr>Het inhoudelijk aanbod EUVZP kwam tot stand door een samenwerking tussen…</vt:lpstr>
      <vt:lpstr>4 modules met als doel:  bewustmaking (EU-reflex) en kennisopbouw</vt:lpstr>
      <vt:lpstr>4 modules met als doel:  bewustmaking (EU-reflex) en kennisopbouw</vt:lpstr>
      <vt:lpstr>Bijkomend leeraanbod voor functiehouders EUVZP</vt:lpstr>
      <vt:lpstr>Waarom is dit een voorbeeld van  Modern werkplekleren?  </vt:lpstr>
      <vt:lpstr>Taalopleidingen Frans en Engels voor het EUVZP</vt:lpstr>
      <vt:lpstr>We organiseren taalopleidingen Frans/Engels ter ondersteuning van de bijdrage van de Vlaamse overheid aan het Belgisch voorzitterschap van de Raad van de Europese Unie in 2024 </vt:lpstr>
      <vt:lpstr> Frans voor het EUVZP</vt:lpstr>
      <vt:lpstr> Engels voor het EUVZP</vt:lpstr>
      <vt:lpstr> Arbeidsmarktcommunicatie  en employer branding</vt:lpstr>
      <vt:lpstr>De vraag van de dag</vt:lpstr>
      <vt:lpstr>Waarom? </vt:lpstr>
      <vt:lpstr>De rol van arbeidsmarktcommunicatie  (en employer branding)</vt:lpstr>
      <vt:lpstr>Waarom?</vt:lpstr>
      <vt:lpstr>PowerPoint-presentatie</vt:lpstr>
      <vt:lpstr>De reis van jouw kandidaat</vt:lpstr>
      <vt:lpstr>1. Raakpunten</vt:lpstr>
      <vt:lpstr>2. De inhoud van de vacature</vt:lpstr>
      <vt:lpstr>3. De vacaturecampagne</vt:lpstr>
      <vt:lpstr>Tips voor campagnes</vt:lpstr>
      <vt:lpstr>Tips voor campagnes</vt:lpstr>
      <vt:lpstr>Dienstverlening Selectiecentrum</vt:lpstr>
      <vt:lpstr>Onze focus</vt:lpstr>
      <vt:lpstr>Team arbeidsmarktcommunicatie &amp; employer branding</vt:lpstr>
      <vt:lpstr>Publicatiekanalen </vt:lpstr>
      <vt:lpstr>Binnen selectieprocedures</vt:lpstr>
      <vt:lpstr>**Nieuw**</vt:lpstr>
      <vt:lpstr>Nieuw: piloot Karamel</vt:lpstr>
      <vt:lpstr>Nieuw: piloot Uwtekst</vt:lpstr>
      <vt:lpstr>Nieuw: piloot Regiotalent &amp; IE net</vt:lpstr>
      <vt:lpstr>**Binnenkort**</vt:lpstr>
      <vt:lpstr>Binnenkort: e-learning</vt:lpstr>
      <vt:lpstr>Binnenkort: filter jobdomein</vt:lpstr>
      <vt:lpstr>Binnenkort: update toolbox R&amp;S</vt:lpstr>
      <vt:lpstr>Zijn er nog vragen?</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2023-03-28 - HR-infonetwerken-sjabloon powerpoint.pptx</dc:title>
  <dc:subject>TEMPLATE BY SMARTPRESENTATIONS</dc:subject>
  <dc:creator>Alewaters Hilde</dc:creator>
  <cp:lastModifiedBy>Cordier Patrick</cp:lastModifiedBy>
  <cp:revision>4</cp:revision>
  <dcterms:created xsi:type="dcterms:W3CDTF">2021-09-21T07:47:15Z</dcterms:created>
  <dcterms:modified xsi:type="dcterms:W3CDTF">2023-03-28T07:07:14Z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