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73" r:id="rId5"/>
    <p:sldId id="498" r:id="rId6"/>
    <p:sldId id="500" r:id="rId7"/>
    <p:sldId id="499" r:id="rId8"/>
    <p:sldId id="487" r:id="rId9"/>
    <p:sldId id="497" r:id="rId10"/>
    <p:sldId id="501" r:id="rId11"/>
    <p:sldId id="494" r:id="rId12"/>
    <p:sldId id="490" r:id="rId13"/>
  </p:sldIdLst>
  <p:sldSz cx="12192000" cy="6858000"/>
  <p:notesSz cx="6800850" cy="993298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ëlle Cornille" initials="GC" lastIdx="3" clrIdx="0">
    <p:extLst>
      <p:ext uri="{19B8F6BF-5375-455C-9EA6-DF929625EA0E}">
        <p15:presenceInfo xmlns:p15="http://schemas.microsoft.com/office/powerpoint/2012/main" userId="S::gaelle.cornille@public-tenders.eu::1617776b-5fb4-403b-9f32-876f34105fc6" providerId="AD"/>
      </p:ext>
    </p:extLst>
  </p:cmAuthor>
  <p:cmAuthor id="2" name="Herman De Boeck" initials="HDB" lastIdx="1" clrIdx="1">
    <p:extLst>
      <p:ext uri="{19B8F6BF-5375-455C-9EA6-DF929625EA0E}">
        <p15:presenceInfo xmlns:p15="http://schemas.microsoft.com/office/powerpoint/2012/main" userId="92df5ae83d4f8b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93E8D-E387-4DE8-8192-18E970722629}" v="4" dt="2021-11-25T08:40:51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11F6-517D-4D94-8054-422F87331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E5F0-EBF1-4F57-AB51-6C0941904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5C78A-E314-4BD3-A460-A0A04EAC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3CDCC-01E4-423E-9200-73877CA3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F8013-0929-4E10-96DA-13C558DE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661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2DB6-9F53-4D76-9738-6B8A8BB1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9CF8D-4EFB-426B-8D98-33350348B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C6DD8-E040-4058-A97A-E96A38C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303E7-76EC-4B82-85E3-9E441C8E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53426-D44C-4077-B5C6-92BA0C03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430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4B1D81-1737-4F7D-99B7-4E8568A6E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081B3-8CBE-404F-88BA-0EE483644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C4B7-E0A5-4772-8158-D922CC47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748DF-E61D-47E0-AD27-3CD8861D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55EB5-CF59-4B17-B475-9B1990B8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775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04CA-E960-4CB3-8993-88D84FD3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B70F-CC2B-4900-BCFE-71E72CCC0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E8147-C2D5-43AB-84B7-A746660D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515DE-105A-4BBE-8978-EEAAC905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49614-1D99-4DF2-9EAF-FB4D9CB9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1566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33AF-C861-4619-87F3-F45114E0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178E9-BA5D-473A-A290-9DC68D34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909AB-250F-4894-A9A8-DE83AF2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EEA3B-784C-4EB5-A463-74B58E7D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FE79-E675-464D-9867-672B4239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5872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9EE5-3B2B-4100-8CAF-6962454F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DB3AA-30CA-4E0A-841C-CE501B4F7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3062B-9702-4252-B898-0F1942195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6E34A-22C1-4217-B14D-76DEB60A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08E7F-DD85-4B66-9B41-AF73BDB9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26341-349A-4B10-8E74-23E911ED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4936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EBF2-36C1-496B-88FA-6C40DA28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62D76-BA64-470E-85B2-1FFE982D9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793EF-6D86-4DA4-B61B-7501A4D92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1160E-D169-4056-9BE1-3E1651E03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E2876-B1DB-4018-9B01-656E317B4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7225E-A01B-4A66-A2B4-9E0356F9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D70E8-3652-4449-9FBD-6FE3EE00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405F9C-A50B-46B3-88A3-2933EBC8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0047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3243-573F-49B2-9D4F-85BBEFC1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B5830-72F7-4873-BA41-1D6FA0AF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2FA2A-48A6-4D0E-96EF-F110B41F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241BB-7C93-46A7-ADB6-50D7AE99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806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7E4A3-414A-461A-8438-8812538E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4AF30-DD67-46D8-A6E5-82CCDDD1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61434-A054-4CDD-B4DC-EC8DBA4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7650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5F79-7141-4CEE-AB72-C8044412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6EA7-BCC0-4F4C-A1F6-1F9883F93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725A5-F0D8-4D16-B23D-03EED2E8D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43826-8F4E-4D0D-82F4-BDA637AE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2B2BE-DBAD-4860-B5DB-38DB42C4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DBFFC-C0D6-43A7-A359-796EACDB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9302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F3B9-C41A-4610-AEC9-314298B0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7E876-6CB4-4798-B6F1-C20CDD821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F4469-50BB-4A46-9FEA-F3CB0E6AE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B36F3-1F50-48BD-A1F0-F8E19672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96AF0-C553-45BD-8400-6636412D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0604B-9E1E-4A6B-8004-7D642B0E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1942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10928-EF70-49BD-A181-E361AD69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EF389-14FC-4620-A84F-B35CD473D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33EC7-6FB5-4E11-8CFD-2D2CDBDA4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B530-1978-4888-B738-47AE6B068CAC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F7BEA-D827-4900-8D44-A9C3A7DDA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191A-E4A6-4C60-96B6-2532B5619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B506-AF0E-41AF-BEF8-8270E14EE996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8706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aelle@tenderexperts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2F52D-6DCC-47AF-99EB-93FA94E9E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95" y="828235"/>
            <a:ext cx="2754249" cy="86758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304B538-F1E4-431E-B0A7-05B5D2A88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219919"/>
            <a:ext cx="4017819" cy="4007855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We know more about public tenders !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Want to know too 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5EAF9E-5988-4CF6-B1A1-460DD46FD9B4}"/>
              </a:ext>
            </a:extLst>
          </p:cNvPr>
          <p:cNvSpPr txBox="1">
            <a:spLocks/>
          </p:cNvSpPr>
          <p:nvPr/>
        </p:nvSpPr>
        <p:spPr>
          <a:xfrm>
            <a:off x="5538816" y="4418385"/>
            <a:ext cx="5591719" cy="1191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Aanbestedingen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voor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KMO’s</a:t>
            </a:r>
          </a:p>
        </p:txBody>
      </p:sp>
    </p:spTree>
    <p:extLst>
      <p:ext uri="{BB962C8B-B14F-4D97-AF65-F5344CB8AC3E}">
        <p14:creationId xmlns:p14="http://schemas.microsoft.com/office/powerpoint/2010/main" val="405158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A2D1B-533B-456D-A319-F89E2219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391" y="195402"/>
            <a:ext cx="3149762" cy="1085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77726B-427B-4CD0-9396-E600EA538884}"/>
              </a:ext>
            </a:extLst>
          </p:cNvPr>
          <p:cNvSpPr txBox="1"/>
          <p:nvPr/>
        </p:nvSpPr>
        <p:spPr>
          <a:xfrm>
            <a:off x="340227" y="352401"/>
            <a:ext cx="662416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 en/of  indirect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meedoen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aan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aanbestedingen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?</a:t>
            </a:r>
          </a:p>
          <a:p>
            <a:endParaRPr lang="fr-FR" sz="1700" b="1" u="sng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 sz="1400" b="1" u="sng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642B0-D901-4372-8A16-5F3A4DB29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85" y="3737699"/>
            <a:ext cx="9366298" cy="29248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E2B5B7-77F7-46D7-97C0-80788CCC9130}"/>
              </a:ext>
            </a:extLst>
          </p:cNvPr>
          <p:cNvCxnSpPr>
            <a:cxnSpLocks/>
          </p:cNvCxnSpPr>
          <p:nvPr/>
        </p:nvCxnSpPr>
        <p:spPr>
          <a:xfrm flipH="1">
            <a:off x="6533072" y="4324709"/>
            <a:ext cx="1627517" cy="168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4D3672A-E84C-4C31-86D8-49A8B6D8E559}"/>
              </a:ext>
            </a:extLst>
          </p:cNvPr>
          <p:cNvSpPr txBox="1"/>
          <p:nvPr/>
        </p:nvSpPr>
        <p:spPr>
          <a:xfrm>
            <a:off x="6096000" y="1399369"/>
            <a:ext cx="5517319" cy="21945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nl-BE" sz="12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Indirect</a:t>
            </a:r>
            <a:r>
              <a:rPr lang="nl-BE" sz="11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 basis van onze 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openings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-en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gunningsinformatie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Identificeer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uw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concurrenten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endParaRPr lang="fr-FR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Identificeer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je (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nieuwe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klanten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–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halen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ze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binnen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?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endParaRPr lang="fr-FR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Werk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hun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onderaannemer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ED13D6-48CB-40E9-90D8-3CC4A1B0795D}"/>
              </a:ext>
            </a:extLst>
          </p:cNvPr>
          <p:cNvSpPr txBox="1">
            <a:spLocks/>
          </p:cNvSpPr>
          <p:nvPr/>
        </p:nvSpPr>
        <p:spPr>
          <a:xfrm>
            <a:off x="467377" y="1399369"/>
            <a:ext cx="5514233" cy="21945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13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Direct:</a:t>
            </a:r>
            <a:br>
              <a:rPr lang="nl-BE" sz="13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nl-BE" sz="11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l-BE" sz="11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gepubliceerde aanbestedingsinformatie in België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Handmatige Codificatie = Pay-backgarantie van je abonnement</a:t>
            </a:r>
            <a:br>
              <a:rPr lang="nl-BE" sz="11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nl-BE" sz="11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l-BE" sz="11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Onmiddellijke toegang tot alle gepubliceerde Tender documenten</a:t>
            </a:r>
            <a:br>
              <a:rPr lang="nl-BE" sz="11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nl-BE" sz="11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Mogelijkheid om op jouw eigen trefwoorden te zoeken in de Tender en in al de Tender documenten</a:t>
            </a:r>
            <a:br>
              <a:rPr lang="nl-BE" sz="11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nl-BE" sz="11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Eén “dossier" met duidelijke tijdslijn waarin alle fases mbt één aanbesteding worden gegroepeerd</a:t>
            </a:r>
            <a:br>
              <a:rPr lang="nl-BE" sz="16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l-BE" sz="16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09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A2D1B-533B-456D-A319-F89E2219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391" y="195402"/>
            <a:ext cx="3149762" cy="1085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77726B-427B-4CD0-9396-E600EA538884}"/>
              </a:ext>
            </a:extLst>
          </p:cNvPr>
          <p:cNvSpPr txBox="1"/>
          <p:nvPr/>
        </p:nvSpPr>
        <p:spPr>
          <a:xfrm>
            <a:off x="95557" y="195402"/>
            <a:ext cx="8479057" cy="569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geen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kansen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&amp;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zorg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men u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kent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!</a:t>
            </a:r>
          </a:p>
          <a:p>
            <a:endParaRPr lang="fr-FR" sz="1400" b="1" u="sng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DAE05-4387-43E1-BBC9-E32B01284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7" y="2306128"/>
            <a:ext cx="9923757" cy="4119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8931E8-36F4-4C87-9ACC-B21E4E705440}"/>
              </a:ext>
            </a:extLst>
          </p:cNvPr>
          <p:cNvSpPr txBox="1"/>
          <p:nvPr/>
        </p:nvSpPr>
        <p:spPr>
          <a:xfrm>
            <a:off x="249886" y="738355"/>
            <a:ext cx="5692584" cy="13888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endParaRPr lang="fr-FR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(581) </a:t>
            </a:r>
            <a:r>
              <a:rPr lang="fr-FR" sz="1000" b="1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Gemeenteraadsbeslissingen</a:t>
            </a:r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fr-FR" sz="1000" b="1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geplande</a:t>
            </a:r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000" b="1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aankopen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Wees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op de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hoogte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van de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onderhandse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aanbestedingen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ZONDER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bekendmaking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Stel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kandidaat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!</a:t>
            </a: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Zorg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aankopers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kennen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!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endParaRPr lang="nl-BE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A2D1B-533B-456D-A319-F89E2219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391" y="195402"/>
            <a:ext cx="3149762" cy="1085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77726B-427B-4CD0-9396-E600EA538884}"/>
              </a:ext>
            </a:extLst>
          </p:cNvPr>
          <p:cNvSpPr txBox="1"/>
          <p:nvPr/>
        </p:nvSpPr>
        <p:spPr>
          <a:xfrm>
            <a:off x="49549" y="170592"/>
            <a:ext cx="8479057" cy="569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Beter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voorbereiden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beter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kiezen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&amp;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beter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Tenderen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  <a:p>
            <a:endParaRPr lang="fr-FR" sz="1400" b="1" u="sng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F4CDA-B915-4ECD-B893-026643B32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4" y="2856184"/>
            <a:ext cx="10340758" cy="229945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AD747A-69B3-4E6E-95F3-DD598301305F}"/>
              </a:ext>
            </a:extLst>
          </p:cNvPr>
          <p:cNvCxnSpPr>
            <a:cxnSpLocks/>
          </p:cNvCxnSpPr>
          <p:nvPr/>
        </p:nvCxnSpPr>
        <p:spPr>
          <a:xfrm flipH="1">
            <a:off x="9075248" y="3571712"/>
            <a:ext cx="1" cy="546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6AC096A-D7D3-4093-8673-3EBC1FC74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645" y="4185926"/>
            <a:ext cx="5097841" cy="6479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46A7386-EC77-4ECA-88DC-4F2EB887BF7F}"/>
              </a:ext>
            </a:extLst>
          </p:cNvPr>
          <p:cNvSpPr txBox="1"/>
          <p:nvPr/>
        </p:nvSpPr>
        <p:spPr>
          <a:xfrm>
            <a:off x="169847" y="857769"/>
            <a:ext cx="7668689" cy="1712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endParaRPr lang="nl-BE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nl-BE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Volg de </a:t>
            </a:r>
            <a:r>
              <a:rPr lang="nl-BE" sz="1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tussentijdse verlengingen en eindtermijnen van lopende contracten</a:t>
            </a:r>
            <a:r>
              <a:rPr lang="nl-BE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628650" lvl="1" indent="-1714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BE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Identificeer “beak-in” opportuniteiten &amp; eindtermijnen</a:t>
            </a:r>
            <a:br>
              <a:rPr lang="nl-BE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nl-BE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1" indent="-1714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BE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Ontdek je pipeline, identificeer de aankoper en welke contracten binnenkort vrij komen (bij je concurrenten)</a:t>
            </a:r>
            <a:br>
              <a:rPr lang="nl-BE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nl-BE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1" indent="-1714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BE" sz="1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Neem op tijd contact met de aannoper en informeer over de laatste trends, je producten en diensten. Neem actief deel aan de marktconsultaties die overheden doen.</a:t>
            </a:r>
          </a:p>
          <a:p>
            <a:pPr lvl="1">
              <a:lnSpc>
                <a:spcPct val="70000"/>
              </a:lnSpc>
              <a:spcBef>
                <a:spcPts val="1000"/>
              </a:spcBef>
            </a:pPr>
            <a:endParaRPr lang="fr-FR" sz="1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17350F0-A98D-4723-83C7-F88C36829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83" y="5378570"/>
            <a:ext cx="8085825" cy="2668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B89B5C7-6B47-4192-AEDA-C95C4EFEC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83" y="5628746"/>
            <a:ext cx="8085825" cy="79705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D21C27-81FE-4A1A-81B0-D94A94BB6C79}"/>
              </a:ext>
            </a:extLst>
          </p:cNvPr>
          <p:cNvCxnSpPr>
            <a:cxnSpLocks/>
          </p:cNvCxnSpPr>
          <p:nvPr/>
        </p:nvCxnSpPr>
        <p:spPr>
          <a:xfrm flipH="1">
            <a:off x="7280694" y="3429000"/>
            <a:ext cx="557842" cy="2761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9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0257B9-0EAD-4B44-98BF-39C1141C51FF}"/>
              </a:ext>
            </a:extLst>
          </p:cNvPr>
          <p:cNvSpPr txBox="1">
            <a:spLocks/>
          </p:cNvSpPr>
          <p:nvPr/>
        </p:nvSpPr>
        <p:spPr>
          <a:xfrm>
            <a:off x="166218" y="343402"/>
            <a:ext cx="7857125" cy="4387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Tender Intelligence: Heb </a:t>
            </a:r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inzicht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op je </a:t>
            </a:r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markt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9EB0B9-723A-4A0A-AF81-4F8B19DF027C}"/>
              </a:ext>
            </a:extLst>
          </p:cNvPr>
          <p:cNvSpPr txBox="1">
            <a:spLocks/>
          </p:cNvSpPr>
          <p:nvPr/>
        </p:nvSpPr>
        <p:spPr>
          <a:xfrm>
            <a:off x="9027053" y="1530566"/>
            <a:ext cx="3113638" cy="496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nl-BE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 periode, per regio, per type administratie, per profiel zicht op alle aanbestedingen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nl-BE" sz="1000" b="1" u="sng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Het verleden:</a:t>
            </a:r>
            <a:br>
              <a:rPr lang="nl-BE" sz="1000" u="sng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nl-BE" sz="1000" u="sng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nl-BE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Markthistoriek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nl-BE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Marktaanwezigheid van alle gepubliceerde en geoogste openingsinfo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nl-BE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Marktaandeel van alle gepubliceerde en geoogste gunningsinfo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nl-BE" sz="1000" b="1" u="sng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Pipeline: </a:t>
            </a:r>
            <a:br>
              <a:rPr lang="nl-BE" sz="1000" u="sng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nl-BE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l-BE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Overzicht van komende "break-in" mogelijkheden en eindtermen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nl-BE" sz="1000" b="1" u="sng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Bedrijfsopvolging: </a:t>
            </a:r>
            <a:br>
              <a:rPr lang="nl-BE" sz="1000" u="sng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nl-BE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l-BE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Volg de bewegingen van uw partners, leveranciers, collega's, ... binnen en buiten uw bedrijfsactiviteiten op basis van alle gepubliceerde en geoogste openings- en gunningsinfo</a:t>
            </a:r>
            <a:endParaRPr lang="nl-BE" sz="1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C12F69-A213-4B69-96E4-C8A0F752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338" y="343402"/>
            <a:ext cx="2870348" cy="97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6AFB48-6E75-44F1-A141-DE617542A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9" y="1321352"/>
            <a:ext cx="8997004" cy="54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7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A17475-F021-4727-8B7C-DA52BE13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26" y="4792985"/>
            <a:ext cx="9027053" cy="22951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0257B9-0EAD-4B44-98BF-39C1141C51FF}"/>
              </a:ext>
            </a:extLst>
          </p:cNvPr>
          <p:cNvSpPr txBox="1">
            <a:spLocks/>
          </p:cNvSpPr>
          <p:nvPr/>
        </p:nvSpPr>
        <p:spPr>
          <a:xfrm>
            <a:off x="166218" y="-129304"/>
            <a:ext cx="8819977" cy="689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Tender Intelligence: Heb </a:t>
            </a:r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inzicht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op je </a:t>
            </a:r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markt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9EB0B9-723A-4A0A-AF81-4F8B19DF027C}"/>
              </a:ext>
            </a:extLst>
          </p:cNvPr>
          <p:cNvSpPr txBox="1">
            <a:spLocks/>
          </p:cNvSpPr>
          <p:nvPr/>
        </p:nvSpPr>
        <p:spPr>
          <a:xfrm>
            <a:off x="8930338" y="1442739"/>
            <a:ext cx="3113638" cy="363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het dossier zit al de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historische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informatie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Initiële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publicatie</a:t>
            </a:r>
            <a:endParaRPr lang="en-GB" sz="1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Wijzigingsbericht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Gepubliceerde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eigen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geoogste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openings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gunningsinformatie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Bestek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bijlages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algn="l"/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Filtermogelijkheden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Periode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–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activiteitsdomeinen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– type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overheid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Drill down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functionaliteit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tot op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niveau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vande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individuele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tender –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regio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</a:t>
            </a:r>
            <a:r>
              <a:rPr lang="en-GB" sz="1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administratie</a:t>
            </a:r>
            <a:r>
              <a:rPr lang="en-GB" sz="1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fr-FR" sz="1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endParaRPr lang="nl-BE" sz="16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C12F69-A213-4B69-96E4-C8A0F7524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338" y="343402"/>
            <a:ext cx="2870348" cy="97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5EF04-711E-48ED-AC84-33200D72F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3145"/>
            <a:ext cx="8819977" cy="402984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55178E-5DEA-435E-97CB-5EA0E83F451A}"/>
              </a:ext>
            </a:extLst>
          </p:cNvPr>
          <p:cNvCxnSpPr/>
          <p:nvPr/>
        </p:nvCxnSpPr>
        <p:spPr>
          <a:xfrm flipH="1">
            <a:off x="3760728" y="3141961"/>
            <a:ext cx="3678225" cy="181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0257B9-0EAD-4B44-98BF-39C1141C51FF}"/>
              </a:ext>
            </a:extLst>
          </p:cNvPr>
          <p:cNvSpPr txBox="1">
            <a:spLocks/>
          </p:cNvSpPr>
          <p:nvPr/>
        </p:nvSpPr>
        <p:spPr>
          <a:xfrm>
            <a:off x="73582" y="356558"/>
            <a:ext cx="7784758" cy="431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Samengevat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enkel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beschikbaar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bij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Tender Experts!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755A13-B077-4545-857A-186A30A410D1}"/>
              </a:ext>
            </a:extLst>
          </p:cNvPr>
          <p:cNvSpPr txBox="1">
            <a:spLocks/>
          </p:cNvSpPr>
          <p:nvPr/>
        </p:nvSpPr>
        <p:spPr>
          <a:xfrm>
            <a:off x="258792" y="1426129"/>
            <a:ext cx="11530448" cy="490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nl-BE" sz="12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 en/of indirect meedingen aan aanbestedingen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nl-BE" sz="12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Onderhandse aanbestedingen zonder bekenmaking indentificeren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nl-BE" sz="12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Alertfunctie van hernieuwbare contracten voor einddatum</a:t>
            </a:r>
          </a:p>
          <a:p>
            <a:pPr algn="l"/>
            <a:endParaRPr lang="nl-BE" sz="12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nl-BE" sz="12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Volledige historiek sinds 2016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nl-BE" sz="12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aanbestedingsinformatie gegroepeerd in één dossier in een duidelijke tijdslijn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nl-BE" sz="12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Codering elke opdracht per "lot"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nl-BE" sz="12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nl-BE" sz="12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Tender/Business Intelligence, public tendering to the next level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nl-BE" sz="2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nl-BE" sz="20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endParaRPr lang="fr-FR" sz="2800" dirty="0">
              <a:latin typeface="+mj-lt"/>
            </a:endParaRPr>
          </a:p>
          <a:p>
            <a:pPr marL="742950" indent="-742950" algn="l">
              <a:buFont typeface="+mj-lt"/>
              <a:buAutoNum type="arabicPeriod"/>
            </a:pPr>
            <a:endParaRPr lang="fr-FR" sz="4000" dirty="0">
              <a:latin typeface="+mj-lt"/>
            </a:endParaRPr>
          </a:p>
          <a:p>
            <a:pPr marL="742950" indent="-742950" algn="l">
              <a:buFont typeface="+mj-lt"/>
              <a:buAutoNum type="arabicPeriod"/>
            </a:pPr>
            <a:endParaRPr lang="fr-FR" sz="4000" dirty="0">
              <a:latin typeface="+mj-lt"/>
            </a:endParaRPr>
          </a:p>
          <a:p>
            <a:pPr marL="742950" indent="-742950" algn="l">
              <a:buFont typeface="+mj-lt"/>
              <a:buAutoNum type="arabicPeriod"/>
            </a:pPr>
            <a:endParaRPr lang="nl-BE" sz="16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49B3A-5B2C-41BB-ADAF-02DA0B284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478" y="61875"/>
            <a:ext cx="3149762" cy="10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7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81E3-98B1-40E9-A5F3-81E393E1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92" y="174234"/>
            <a:ext cx="6812199" cy="579140"/>
          </a:xfrm>
        </p:spPr>
        <p:txBody>
          <a:bodyPr>
            <a:normAutofit/>
          </a:bodyPr>
          <a:lstStyle/>
          <a:p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 panose="00000500000000000000" pitchFamily="2" charset="0"/>
              </a:rPr>
              <a:t>Het </a:t>
            </a:r>
            <a:r>
              <a:rPr lang="fr-FR" sz="1600" b="1" u="sng" dirty="0" err="1">
                <a:solidFill>
                  <a:schemeClr val="accent1">
                    <a:lumMod val="50000"/>
                  </a:schemeClr>
                </a:solidFill>
                <a:latin typeface="Poppins"/>
                <a:cs typeface="Poppins" panose="00000500000000000000" pitchFamily="2" charset="0"/>
              </a:rPr>
              <a:t>aanbod</a:t>
            </a:r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 panose="00000500000000000000" pitchFamily="2" charset="0"/>
              </a:rPr>
              <a:t> van Tender Experts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133524-072A-4205-A41B-B455949C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357" y="294093"/>
            <a:ext cx="3212498" cy="1011936"/>
          </a:xfrm>
          <a:prstGeom prst="rect">
            <a:avLst/>
          </a:prstGeom>
        </p:spPr>
      </p:pic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A74EEBA-6C06-48FE-AB10-FAB8E4BCD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52" y="2250345"/>
            <a:ext cx="10530496" cy="1936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CAB39D-5F35-4648-B7EB-679AC149E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39" y="4404432"/>
            <a:ext cx="10530496" cy="2722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A1C5A-FA4F-4675-B3B6-C387545E1BD1}"/>
              </a:ext>
            </a:extLst>
          </p:cNvPr>
          <p:cNvSpPr txBox="1"/>
          <p:nvPr/>
        </p:nvSpPr>
        <p:spPr>
          <a:xfrm>
            <a:off x="2478655" y="1563912"/>
            <a:ext cx="669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Know-how over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overheidsopdrachten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op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één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plaats</a:t>
            </a:r>
            <a:endParaRPr lang="nl-BE" sz="16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0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CD92B-EEDA-4881-BC39-2137FFF03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Gaëlle Cornille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gaelle@tenderexperts.be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02/486.64.84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0473/19.28.89</a:t>
            </a:r>
          </a:p>
          <a:p>
            <a:pPr marL="0" indent="0" algn="ctr">
              <a:buNone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know more about public tenders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want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 know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pPr marL="0" indent="0" algn="ctr">
              <a:buNone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www.tenderexperts.be</a:t>
            </a:r>
            <a:endParaRPr lang="nl-BE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E01CF-01A0-4C90-A3E7-B90DECC73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4" y="309416"/>
            <a:ext cx="3212498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31983B867FC46AB8571701CB823D1" ma:contentTypeVersion="4" ma:contentTypeDescription="Een nieuw document maken." ma:contentTypeScope="" ma:versionID="1a0c3b4ade4f665a454a52f0e03a8f25">
  <xsd:schema xmlns:xsd="http://www.w3.org/2001/XMLSchema" xmlns:xs="http://www.w3.org/2001/XMLSchema" xmlns:p="http://schemas.microsoft.com/office/2006/metadata/properties" xmlns:ns3="d217767a-23b3-40eb-b880-69559f43934b" targetNamespace="http://schemas.microsoft.com/office/2006/metadata/properties" ma:root="true" ma:fieldsID="4b7f1cd57f38b2bcada06e378d095047" ns3:_="">
    <xsd:import namespace="d217767a-23b3-40eb-b880-69559f4393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7767a-23b3-40eb-b880-69559f439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98A12-A58C-40F3-B921-23D9C7AA7C4F}">
  <ds:schemaRefs>
    <ds:schemaRef ds:uri="http://schemas.microsoft.com/office/2006/documentManagement/types"/>
    <ds:schemaRef ds:uri="http://schemas.microsoft.com/office/2006/metadata/properties"/>
    <ds:schemaRef ds:uri="d217767a-23b3-40eb-b880-69559f43934b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03002A-885C-488A-8638-92F4583F45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7767a-23b3-40eb-b880-69559f4393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0E68ED-5E42-401E-B79A-F759717B0E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470</Words>
  <Application>Microsoft Office PowerPoint</Application>
  <PresentationFormat>Breedbeeld</PresentationFormat>
  <Paragraphs>70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Het aanbod van Tender Experts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Gaëlle Cornille</dc:creator>
  <cp:lastModifiedBy>Van Steelandt Johan</cp:lastModifiedBy>
  <cp:revision>26</cp:revision>
  <cp:lastPrinted>2021-11-24T14:05:01Z</cp:lastPrinted>
  <dcterms:created xsi:type="dcterms:W3CDTF">2020-10-16T08:58:51Z</dcterms:created>
  <dcterms:modified xsi:type="dcterms:W3CDTF">2021-12-01T10:58:36Z</dcterms:modified>
</cp:coreProperties>
</file>