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65" r:id="rId4"/>
    <p:sldId id="269" r:id="rId5"/>
    <p:sldId id="266" r:id="rId6"/>
    <p:sldId id="267" r:id="rId7"/>
    <p:sldId id="268" r:id="rId8"/>
    <p:sldId id="273" r:id="rId9"/>
    <p:sldId id="259" r:id="rId10"/>
    <p:sldId id="261" r:id="rId11"/>
    <p:sldId id="272" r:id="rId12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682468A-F8DF-4E9A-98A9-7A4A4C22BA05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01C9C1-8869-4164-9103-760A82EA1CDD}" type="datetime1">
              <a:rPr lang="nl-NL" smtClean="0"/>
              <a:t>21-12-2021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A062C-438B-435B-AC72-11EE0553D348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E0F8E-8C2A-4EA9-82B4-D806D34B557D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4D6BC-2A99-4B5A-A80A-D2F510080855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39E6F-C4D3-4233-838E-9ABAB79681C5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0746DE-BCB6-4742-BAD3-23D789492DEA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007331-9111-4CF7-BB53-7967C82BE855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" dirty="0"/>
              <a:t>Klik om de tekststijlen van het 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4AAB0-CA0B-4B50-BAF5-64285225E6D3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E9EEA-93A4-4AC0-82A3-AAE045D26265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10036-C9F6-4A25-952D-E980D1218E5A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EC0246C-263D-46C0-97C2-33055410F436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5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AC828DE5-5E25-48F8-9D08-0AAF94E065B7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"/>
              <a:t>Klik om de titelstijl van het model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DB2E9-45E4-446B-B384-7A1A43730A2E}" type="datetime1">
              <a:rPr lang="nl-NL" smtClean="0"/>
              <a:t>21-12-2021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116269"/>
          </a:xfrm>
        </p:spPr>
        <p:txBody>
          <a:bodyPr rtlCol="0">
            <a:normAutofit/>
          </a:bodyPr>
          <a:lstStyle/>
          <a:p>
            <a:pPr rtl="0"/>
            <a:r>
              <a:rPr lang="nl" sz="7200" dirty="0"/>
              <a:t>Tender-Alert</a:t>
            </a:r>
            <a:endParaRPr lang="nl" sz="800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Grow With confidence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CB2F07-26B7-4EA6-9C07-70CEAFA1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49" y="2033173"/>
            <a:ext cx="3412021" cy="27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9EA7-C0C4-45BF-BD74-9A074109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ONDERSTEUNING BIJ OVERHEIDSOPDRACHTEN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50F65-668E-436A-B7C1-AC4C8AFF9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Interne behoeftebepaling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Bestek opmaken volgens de geldende wetgeving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Selectie van inschrijvers en regelmatigheid van offertes controleren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Offertes beoordelen op basis van uw criteria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Onderhandeling(en) voeren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Gunning voorbereiden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DAE6F0-93DA-4AA7-B134-D9393869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E9C89E48-BA1B-425E-B95A-28882373D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06" y="3709361"/>
            <a:ext cx="3092232" cy="2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5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hoe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224" y="639097"/>
            <a:ext cx="7137848" cy="3127760"/>
          </a:xfrm>
        </p:spPr>
        <p:txBody>
          <a:bodyPr rtlCol="0">
            <a:normAutofit/>
          </a:bodyPr>
          <a:lstStyle/>
          <a:p>
            <a:pPr rtl="0"/>
            <a:r>
              <a:rPr lang="nl" sz="4000" b="1" dirty="0"/>
              <a:t>Bedankt voor u aandacht.</a:t>
            </a:r>
            <a:endParaRPr lang="nl" sz="4400" b="1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656965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Tender-Alert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C3CB2F07-26B7-4EA6-9C07-70CEAFA1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0" y="2202977"/>
            <a:ext cx="2597357" cy="21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E9EA7-C0C4-45BF-BD74-9A074109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Wat doet Tender-Alert?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F50F65-668E-436A-B7C1-AC4C8AFF9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17962"/>
            <a:ext cx="4452380" cy="3258163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Platform voor overheidsopdrachten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Detecteren van opdrachten door expert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Unieke webapplicatie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Alle Belgische en Nederlandse overheidsopdrachten</a:t>
            </a:r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80E6369-C859-40B2-BB39-C21D29B766D2}"/>
              </a:ext>
            </a:extLst>
          </p:cNvPr>
          <p:cNvSpPr txBox="1">
            <a:spLocks/>
          </p:cNvSpPr>
          <p:nvPr/>
        </p:nvSpPr>
        <p:spPr>
          <a:xfrm>
            <a:off x="5756694" y="2817962"/>
            <a:ext cx="4452380" cy="3258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b="1" dirty="0"/>
              <a:t>Ondersteuning bij overheidsopdrachten.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Bedrijven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Aanbestedende diensten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 marL="0" indent="0">
              <a:buFont typeface="Calibri" panose="020F0502020204030204" pitchFamily="34" charset="0"/>
              <a:buNone/>
            </a:pPr>
            <a:endParaRPr lang="nl-BE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9AD82B4-4389-41AA-9E73-01CEACE0EB35}"/>
              </a:ext>
            </a:extLst>
          </p:cNvPr>
          <p:cNvSpPr txBox="1">
            <a:spLocks/>
          </p:cNvSpPr>
          <p:nvPr/>
        </p:nvSpPr>
        <p:spPr>
          <a:xfrm>
            <a:off x="970407" y="1876710"/>
            <a:ext cx="9572574" cy="462725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b="1" u="sng" dirty="0"/>
          </a:p>
          <a:p>
            <a:pPr algn="ctr"/>
            <a:r>
              <a:rPr lang="nl-BE" sz="9600" b="1" u="sng" dirty="0"/>
              <a:t>Het totaal pakket.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nl-BE" sz="9600" b="1" u="sng" dirty="0"/>
          </a:p>
          <a:p>
            <a:pPr marL="0" indent="0">
              <a:buFont typeface="Calibri" panose="020F0502020204030204" pitchFamily="34" charset="0"/>
              <a:buNone/>
            </a:pPr>
            <a:endParaRPr lang="nl-BE" b="1" u="sng" dirty="0"/>
          </a:p>
          <a:p>
            <a:pPr marL="0" indent="0">
              <a:buFont typeface="Calibri" panose="020F0502020204030204" pitchFamily="34" charset="0"/>
              <a:buNone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96883C-0F98-4A1C-83D1-652CA1762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97B29-4F5D-4C23-B27D-C8FFEA7D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Platform voor overheidsopdrachten</a:t>
            </a:r>
            <a:endParaRPr lang="en-BE" sz="4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1EAAF6-E0BC-4766-8DF9-F4799AEE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85CBB322-55ED-4EA9-9329-88CCF23D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Begeleiding door een expert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Dagelijkse nieuwe opdrachten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Op maat gemaakt zoekprofiel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Steeds de nodige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…</a:t>
            </a:r>
            <a:endParaRPr lang="en-BE" dirty="0"/>
          </a:p>
        </p:txBody>
      </p:sp>
      <p:pic>
        <p:nvPicPr>
          <p:cNvPr id="12" name="Afbeelding 11" descr="Afbeelding met tekst, binnen, persoon&#10;&#10;Automatisch gegenereerde beschrijving">
            <a:extLst>
              <a:ext uri="{FF2B5EF4-FFF2-40B4-BE49-F238E27FC236}">
                <a16:creationId xmlns:a16="http://schemas.microsoft.com/office/drawing/2014/main" id="{1A9CF5D3-71EB-426B-B073-2B51921B9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51" y="2495081"/>
            <a:ext cx="3589739" cy="26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2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8C7787-E6D4-4B31-94DE-BC4A6DFC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Nederlandse overheidsopdrachten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8EAB3F-1CC6-4597-BAB2-B9CD1CC6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Opvolgen TenderNed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Nationale Nederlandse opdrachten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Europese Nederlandse opdrachten (TED)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endParaRPr lang="en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C614ED-719C-428B-87FB-C01C04A6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88DD472-D45B-4C1B-858A-98C13B3E2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25" y="2108200"/>
            <a:ext cx="5458795" cy="384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1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17870-B108-404E-A837-9D6CAE46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Databank overheidsopdrachten</a:t>
            </a:r>
            <a:endParaRPr lang="en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3E4DE67-726A-42A5-9E99-9F06D8783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60" y="1949201"/>
            <a:ext cx="2109977" cy="4428596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BE68EF7-F44B-4C06-B297-6DF97762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3ED0EC5-62BD-40AB-B422-7DF56B2A7FA6}"/>
              </a:ext>
            </a:extLst>
          </p:cNvPr>
          <p:cNvSpPr txBox="1"/>
          <p:nvPr/>
        </p:nvSpPr>
        <p:spPr>
          <a:xfrm>
            <a:off x="1097280" y="2156605"/>
            <a:ext cx="5463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Belgische Overheidsopdrachten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dirty="0"/>
              <a:t>Nederlandse Overheidsopdrachten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417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20B0C-0333-4FC8-B61F-6B1DDE56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Filter mogelijkheden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B9203-634F-47EE-B6D4-C95A253A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Belangrijkste selectiecriteria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CPV – codes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Nuts – codes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Trefwoorden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BE" dirty="0"/>
          </a:p>
          <a:p>
            <a:pPr lvl="1"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Alle verschillende fases : Marktconsultatie, Vooraankondiging, …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Bronnen : Free Market, BDA, TED &amp; TenderNed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endParaRPr lang="nl-BE" dirty="0"/>
          </a:p>
          <a:p>
            <a:endParaRPr lang="en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483AB7-A841-4979-833E-F098D33A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0C8D70-7A72-4574-9016-24A37990B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5577"/>
            <a:ext cx="4703435" cy="19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9C15C-7D62-4644-8D29-FEF1DD2B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 beschikbaar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4868F-85AD-46E5-907E-ACAC997E5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Bestekken en Bijlages : Zip bestand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Alle links naar de nodige instanties : 3P, CTM Solution, … 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Gekoppelde publicaties : Aankondiging, Wijziging, Gunning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Talen : NL &amp; FR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F46AA9-9CBB-45C6-A9CD-98C03A6B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2F8BCE-74DA-466B-8610-5BA9A752E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81" y="1949201"/>
            <a:ext cx="2094356" cy="426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F7E83-E2DB-4486-82DA-CD8B37B4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Verschillende Formules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9B5CA-5F54-433C-A73D-377E3FED6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0872" y="2428912"/>
            <a:ext cx="3020395" cy="149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b="1" dirty="0"/>
              <a:t>Gratis </a:t>
            </a:r>
            <a:r>
              <a:rPr lang="nl-BE" sz="2000" i="1" u="sng" dirty="0"/>
              <a:t>(0 EUR)</a:t>
            </a:r>
            <a:endParaRPr lang="nl-BE" i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Particulieren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Aanbestedende diensten</a:t>
            </a:r>
            <a:endParaRPr lang="en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E5069F4-2777-41AE-B750-B935048381AA}"/>
              </a:ext>
            </a:extLst>
          </p:cNvPr>
          <p:cNvSpPr txBox="1">
            <a:spLocks/>
          </p:cNvSpPr>
          <p:nvPr/>
        </p:nvSpPr>
        <p:spPr>
          <a:xfrm>
            <a:off x="6293257" y="2428912"/>
            <a:ext cx="4115951" cy="14985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1" dirty="0"/>
              <a:t>Basic </a:t>
            </a:r>
            <a:r>
              <a:rPr lang="nl-BE" sz="1800" i="1" u="sng" dirty="0"/>
              <a:t>(599 EUR)</a:t>
            </a:r>
            <a:endParaRPr lang="nl-BE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Bedrijven of overheidsinstellingen die zelf aan de slag willen</a:t>
            </a:r>
            <a:endParaRPr lang="en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15ECF53-29C8-4A09-94B6-21ADCC9E5167}"/>
              </a:ext>
            </a:extLst>
          </p:cNvPr>
          <p:cNvSpPr txBox="1">
            <a:spLocks/>
          </p:cNvSpPr>
          <p:nvPr/>
        </p:nvSpPr>
        <p:spPr>
          <a:xfrm>
            <a:off x="6293256" y="4424488"/>
            <a:ext cx="3379831" cy="149855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1" dirty="0"/>
              <a:t>Enterprise </a:t>
            </a:r>
            <a:r>
              <a:rPr lang="nl-BE" sz="1800" i="1" u="sng" dirty="0"/>
              <a:t>(op maat / EUR)</a:t>
            </a:r>
            <a:endParaRPr lang="nl-BE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+ Gebruikers / + Zoekprofielen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Support van een expert</a:t>
            </a:r>
            <a:endParaRPr lang="en-BE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DD8657A-C17C-46EE-9226-F03078AF1112}"/>
              </a:ext>
            </a:extLst>
          </p:cNvPr>
          <p:cNvSpPr txBox="1">
            <a:spLocks/>
          </p:cNvSpPr>
          <p:nvPr/>
        </p:nvSpPr>
        <p:spPr>
          <a:xfrm>
            <a:off x="1660872" y="4424488"/>
            <a:ext cx="3319446" cy="149855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nl-BE" sz="2000" b="1" dirty="0"/>
              <a:t>Pro </a:t>
            </a:r>
            <a:r>
              <a:rPr lang="nl-BE" sz="2000" i="1" u="sng" dirty="0"/>
              <a:t>(950 EUR)</a:t>
            </a:r>
            <a:endParaRPr lang="nl-BE" i="1" u="sng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 2 Gebruikers / 2 Zoekprofielen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dirty="0"/>
              <a:t>Support van een expert </a:t>
            </a:r>
          </a:p>
        </p:txBody>
      </p:sp>
    </p:spTree>
    <p:extLst>
      <p:ext uri="{BB962C8B-B14F-4D97-AF65-F5344CB8AC3E}">
        <p14:creationId xmlns:p14="http://schemas.microsoft.com/office/powerpoint/2010/main" val="248111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5FD0F-3B6A-4882-9C97-6CC30744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UW (ON-SITE) PARTNER </a:t>
            </a:r>
            <a:endParaRPr lang="en-BE" sz="4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167A3-9B30-49F4-9F92-C4287BC5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Wouter Cools - Public </a:t>
            </a:r>
            <a:r>
              <a:rPr lang="nl-BE" dirty="0" err="1"/>
              <a:t>Procurement</a:t>
            </a:r>
            <a:r>
              <a:rPr lang="nl-BE" dirty="0"/>
              <a:t> Consultant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Opleidingen over overheidsopdrachten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Een correct aankoopbeleid op maat van uw organisatie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Ondersteuning bij Overheidsopdrachten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4A1218-CF77-404C-BF4E-A1A9B2E74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74762"/>
            <a:ext cx="930809" cy="761571"/>
          </a:xfrm>
          <a:prstGeom prst="rect">
            <a:avLst/>
          </a:prstGeom>
        </p:spPr>
      </p:pic>
      <p:pic>
        <p:nvPicPr>
          <p:cNvPr id="7" name="Afbeelding 6" descr="Afbeelding met persoon, person, shirt, poseren&#10;&#10;Automatisch gegenereerde beschrijving">
            <a:extLst>
              <a:ext uri="{FF2B5EF4-FFF2-40B4-BE49-F238E27FC236}">
                <a16:creationId xmlns:a16="http://schemas.microsoft.com/office/drawing/2014/main" id="{10048468-6523-4375-8FEB-96637303D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25" y="3514390"/>
            <a:ext cx="2251494" cy="225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8831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5_TF56160789" id="{09347C12-031C-413E-A748-FF4F71BF118C}" vid="{3DEA83A5-CB99-49DA-AF92-88A659250F5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{1F0B654D-7CC9-49C2-B1C8-23F578278EA0}tf56160789_win32</Template>
  <TotalTime>1532</TotalTime>
  <Words>276</Words>
  <Application>Microsoft Office PowerPoint</Application>
  <PresentationFormat>Breedbeeld</PresentationFormat>
  <Paragraphs>81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Franklin Gothic Book</vt:lpstr>
      <vt:lpstr>Wingdings</vt:lpstr>
      <vt:lpstr>1_RetrospectVTI</vt:lpstr>
      <vt:lpstr>Tender-Alert</vt:lpstr>
      <vt:lpstr>Wat doet Tender-Alert?</vt:lpstr>
      <vt:lpstr>Platform voor overheidsopdrachten</vt:lpstr>
      <vt:lpstr>Nederlandse overheidsopdrachten</vt:lpstr>
      <vt:lpstr>Databank overheidsopdrachten</vt:lpstr>
      <vt:lpstr>Filter mogelijkheden</vt:lpstr>
      <vt:lpstr>Informatie beschikbaar</vt:lpstr>
      <vt:lpstr>Verschillende Formules</vt:lpstr>
      <vt:lpstr>UW (ON-SITE) PARTNER </vt:lpstr>
      <vt:lpstr>ONDERSTEUNING BIJ OVERHEIDSOPDRACHTEN</vt:lpstr>
      <vt:lpstr>Bedankt voor u aandacht.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Tender-Alert</dc:title>
  <dc:creator>Seppe Dijckmans</dc:creator>
  <cp:lastModifiedBy>Buelens Sarah</cp:lastModifiedBy>
  <cp:revision>8</cp:revision>
  <dcterms:created xsi:type="dcterms:W3CDTF">2021-11-25T18:36:37Z</dcterms:created>
  <dcterms:modified xsi:type="dcterms:W3CDTF">2021-12-21T07:18:36Z</dcterms:modified>
</cp:coreProperties>
</file>