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5"/>
    <p:sldMasterId id="2147483682" r:id="rId6"/>
  </p:sldMasterIdLst>
  <p:notesMasterIdLst>
    <p:notesMasterId r:id="rId18"/>
  </p:notesMasterIdLst>
  <p:handoutMasterIdLst>
    <p:handoutMasterId r:id="rId19"/>
  </p:handoutMasterIdLst>
  <p:sldIdLst>
    <p:sldId id="256" r:id="rId7"/>
    <p:sldId id="257" r:id="rId8"/>
    <p:sldId id="260" r:id="rId9"/>
    <p:sldId id="259" r:id="rId10"/>
    <p:sldId id="258" r:id="rId11"/>
    <p:sldId id="261" r:id="rId12"/>
    <p:sldId id="262" r:id="rId13"/>
    <p:sldId id="263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2F0"/>
    <a:srgbClr val="FFFFFF"/>
    <a:srgbClr val="298572"/>
    <a:srgbClr val="535D5F"/>
    <a:srgbClr val="B04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7" autoAdjust="0"/>
    <p:restoredTop sz="86441" autoAdjust="0"/>
  </p:normalViewPr>
  <p:slideViewPr>
    <p:cSldViewPr snapToGrid="0">
      <p:cViewPr varScale="1">
        <p:scale>
          <a:sx n="63" d="100"/>
          <a:sy n="63" d="100"/>
        </p:scale>
        <p:origin x="103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259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B4AD2-A267-4797-8792-ED21EF2DF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5E49E-9599-485F-B96D-75BCBCB2A5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5DA4-A8DC-453E-A5F7-88F0AE5319D4}" type="datetimeFigureOut">
              <a:rPr lang="nl-BE" smtClean="0"/>
              <a:t>6/12/2021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48548-A960-44B4-BE11-354F69248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F923D-7299-4EAE-B0A9-373C095263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4BD8-6764-4489-9838-E8C8F515EC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5773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2508-5353-4BD4-B9CC-1DB34B125BDB}" type="datetimeFigureOut">
              <a:rPr lang="nl-BE" smtClean="0"/>
              <a:t>6/12/2021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BCF80-27EB-4596-8F5B-426A2A64C6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30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Met deze slide wil ik nog enkele kerngegevens meegeven. Zo zijn er vandaag meer dan 5.500 aanbestedende overheden actief op het platform. Deze worden vertegenwoordigd door 25.000 </a:t>
            </a:r>
            <a:r>
              <a:rPr lang="nl-BE" err="1"/>
              <a:t>aankopers</a:t>
            </a:r>
            <a:r>
              <a:rPr lang="nl-BE"/>
              <a:t>. Zij publiceren elk jaar zo’n </a:t>
            </a:r>
            <a:r>
              <a:rPr lang="nl-BE" b="1"/>
              <a:t>TODO</a:t>
            </a:r>
            <a:r>
              <a:rPr lang="nl-BE"/>
              <a:t> opdrachten op het platform. </a:t>
            </a:r>
          </a:p>
          <a:p>
            <a:endParaRPr lang="nl-BE"/>
          </a:p>
          <a:p>
            <a:r>
              <a:rPr lang="nl-BE"/>
              <a:t>Aan de andere kant zijn er 110.000 geregistreerd op het platform waarvoor elke dag zo’n </a:t>
            </a:r>
            <a:r>
              <a:rPr lang="nl-BE" b="1"/>
              <a:t>TODO</a:t>
            </a:r>
            <a:r>
              <a:rPr lang="nl-BE" b="0"/>
              <a:t> offertes of aanvragen tot deelname worden ingediend </a:t>
            </a:r>
            <a:r>
              <a:rPr lang="nl-BE"/>
              <a:t>. </a:t>
            </a:r>
            <a:r>
              <a:rPr lang="nl-BE" dirty="0"/>
              <a:t> </a:t>
            </a:r>
            <a:r>
              <a:rPr lang="nl-BE"/>
              <a:t>Hiervoor ontvangen we gemiddeld </a:t>
            </a:r>
            <a:r>
              <a:rPr lang="nl-BE" b="1"/>
              <a:t>TODO</a:t>
            </a:r>
            <a:r>
              <a:rPr lang="nl-BE"/>
              <a:t> offertes. </a:t>
            </a:r>
          </a:p>
          <a:p>
            <a:endParaRPr lang="nl-BE"/>
          </a:p>
          <a:p>
            <a:r>
              <a:rPr lang="nl-BE" dirty="0"/>
              <a:t>Al deze gebruikers kunnen onze </a:t>
            </a:r>
            <a:r>
              <a:rPr lang="nl-BE"/>
              <a:t>helpdesk</a:t>
            </a:r>
            <a:r>
              <a:rPr lang="nl-BE" dirty="0"/>
              <a:t> rechtstreeks contacteren. Deze</a:t>
            </a:r>
            <a:r>
              <a:rPr lang="nl-BE"/>
              <a:t> slaagt er trouwens in om bijna 9 op de 10 tickets binnen de werkdag te behandelen.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84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8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776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4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F87C94-1E5B-47AA-B5FF-FDB40D5C3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79DA2-CC16-48C0-949E-FB656E682DB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1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0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5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8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4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806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accent5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7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50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548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2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67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7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6.12.21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‹nr.›</a:t>
            </a:fld>
            <a:endParaRPr lang="nl-B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63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53531-74F9-46DB-8226-2C37E7D3FBBB}" type="datetime3">
              <a:rPr kumimoji="0" lang="nl-B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6.12.21</a:t>
            </a:fld>
            <a:endParaRPr kumimoji="0" lang="nl-BE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DAD88-78F8-43C4-9AF1-FA54ECAE1AE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72EA197-7EA9-47D4-A571-0C33C8BFED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E5033-EAEA-FF45-BCF8-795059E125A0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1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39DF-A1E3-4BC4-97F4-7D5A81A61B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e</a:t>
            </a:r>
            <a:r>
              <a:rPr lang="nl-BE" noProof="0" dirty="0"/>
              <a:t>-</a:t>
            </a:r>
            <a:r>
              <a:rPr lang="nl-BE" noProof="0" dirty="0" err="1"/>
              <a:t>Procurement</a:t>
            </a:r>
            <a:endParaRPr lang="nl-BE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512FB-F999-4217-9565-63DCC93FA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noProof="0" dirty="0"/>
              <a:t>e-Notification en e-</a:t>
            </a:r>
            <a:r>
              <a:rPr lang="nl-BE" noProof="0" dirty="0" err="1"/>
              <a:t>Tendering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21507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ep 28">
            <a:extLst>
              <a:ext uri="{FF2B5EF4-FFF2-40B4-BE49-F238E27FC236}">
                <a16:creationId xmlns:a16="http://schemas.microsoft.com/office/drawing/2014/main" id="{F49879DD-B96C-4042-B508-2825E59E3881}"/>
              </a:ext>
            </a:extLst>
          </p:cNvPr>
          <p:cNvGrpSpPr/>
          <p:nvPr/>
        </p:nvGrpSpPr>
        <p:grpSpPr>
          <a:xfrm>
            <a:off x="6341585" y="5415794"/>
            <a:ext cx="5055909" cy="428625"/>
            <a:chOff x="6129592" y="5846264"/>
            <a:chExt cx="5055909" cy="428625"/>
          </a:xfrm>
        </p:grpSpPr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3912C5D5-FDC2-4B09-B4F7-8141A441492C}"/>
                </a:ext>
              </a:extLst>
            </p:cNvPr>
            <p:cNvSpPr txBox="1"/>
            <p:nvPr/>
          </p:nvSpPr>
          <p:spPr>
            <a:xfrm>
              <a:off x="6639135" y="5875911"/>
              <a:ext cx="4546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9 op 10  antwoorden binnen 1 werkdag</a:t>
              </a:r>
            </a:p>
          </p:txBody>
        </p: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0F02C647-FBCC-47F6-A9EE-D971631BC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592" y="5846264"/>
              <a:ext cx="428625" cy="42862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961245BE-0F81-4463-854A-ED741DBF3836}"/>
              </a:ext>
            </a:extLst>
          </p:cNvPr>
          <p:cNvGrpSpPr/>
          <p:nvPr/>
        </p:nvGrpSpPr>
        <p:grpSpPr>
          <a:xfrm>
            <a:off x="862937" y="3729653"/>
            <a:ext cx="10120629" cy="428626"/>
            <a:chOff x="862937" y="3836156"/>
            <a:chExt cx="10120629" cy="428626"/>
          </a:xfrm>
        </p:grpSpPr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4830E6C-F12B-4379-9795-392E13179E52}"/>
                </a:ext>
              </a:extLst>
            </p:cNvPr>
            <p:cNvGrpSpPr/>
            <p:nvPr/>
          </p:nvGrpSpPr>
          <p:grpSpPr>
            <a:xfrm>
              <a:off x="862937" y="3836157"/>
              <a:ext cx="4254876" cy="428625"/>
              <a:chOff x="896189" y="4294087"/>
              <a:chExt cx="4254876" cy="428625"/>
            </a:xfrm>
          </p:grpSpPr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EEFC24EC-F252-472E-BD58-4BAE6DB89E46}"/>
                  </a:ext>
                </a:extLst>
              </p:cNvPr>
              <p:cNvSpPr txBox="1"/>
              <p:nvPr/>
            </p:nvSpPr>
            <p:spPr>
              <a:xfrm>
                <a:off x="1456717" y="4294087"/>
                <a:ext cx="3694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B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28.000 aankondigingen per jaar</a:t>
                </a:r>
              </a:p>
            </p:txBody>
          </p:sp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882E75C3-3C4B-4398-A6A6-F8A5E983A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189" y="4294087"/>
                <a:ext cx="428625" cy="428625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818399A3-4A3B-42BC-8023-7A1E52A38741}"/>
                </a:ext>
              </a:extLst>
            </p:cNvPr>
            <p:cNvGrpSpPr/>
            <p:nvPr/>
          </p:nvGrpSpPr>
          <p:grpSpPr>
            <a:xfrm>
              <a:off x="6206874" y="3836156"/>
              <a:ext cx="4776692" cy="428625"/>
              <a:chOff x="6090494" y="4264440"/>
              <a:chExt cx="4776692" cy="428625"/>
            </a:xfrm>
          </p:grpSpPr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1B70DC23-9A9B-4FB8-81BD-1B7B4C2333A5}"/>
                  </a:ext>
                </a:extLst>
              </p:cNvPr>
              <p:cNvSpPr txBox="1"/>
              <p:nvPr/>
            </p:nvSpPr>
            <p:spPr>
              <a:xfrm>
                <a:off x="6639135" y="4294087"/>
                <a:ext cx="4228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B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6.500 offertes per maand</a:t>
                </a:r>
              </a:p>
            </p:txBody>
          </p:sp>
          <p:pic>
            <p:nvPicPr>
              <p:cNvPr id="19" name="Afbeelding 18">
                <a:extLst>
                  <a:ext uri="{FF2B5EF4-FFF2-40B4-BE49-F238E27FC236}">
                    <a16:creationId xmlns:a16="http://schemas.microsoft.com/office/drawing/2014/main" id="{2C835B84-E381-4E7B-9EB7-B8E156F90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0494" y="4264440"/>
                <a:ext cx="428625" cy="42862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7E29B99E-AB00-4549-A534-50E0226F9983}"/>
              </a:ext>
            </a:extLst>
          </p:cNvPr>
          <p:cNvGrpSpPr/>
          <p:nvPr/>
        </p:nvGrpSpPr>
        <p:grpSpPr>
          <a:xfrm>
            <a:off x="804748" y="2043513"/>
            <a:ext cx="10899253" cy="428625"/>
            <a:chOff x="804748" y="2096765"/>
            <a:chExt cx="10899253" cy="428625"/>
          </a:xfrm>
        </p:grpSpPr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BD9865E4-41B0-41BE-AF4E-0EDD20CD05A7}"/>
                </a:ext>
              </a:extLst>
            </p:cNvPr>
            <p:cNvGrpSpPr/>
            <p:nvPr/>
          </p:nvGrpSpPr>
          <p:grpSpPr>
            <a:xfrm>
              <a:off x="6206874" y="2096765"/>
              <a:ext cx="5497127" cy="428625"/>
              <a:chOff x="6132059" y="2553192"/>
              <a:chExt cx="5497127" cy="428625"/>
            </a:xfrm>
          </p:grpSpPr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BF13B3D9-784A-4EAA-A2B1-923162036599}"/>
                  </a:ext>
                </a:extLst>
              </p:cNvPr>
              <p:cNvSpPr txBox="1"/>
              <p:nvPr/>
            </p:nvSpPr>
            <p:spPr>
              <a:xfrm>
                <a:off x="6639135" y="2587572"/>
                <a:ext cx="4990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B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110.000 gebruikers binnen de bedrijfswereld</a:t>
                </a:r>
              </a:p>
            </p:txBody>
          </p:sp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B6A9F691-6DF6-4AE6-A30A-EA8F45E49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2059" y="2553192"/>
                <a:ext cx="428625" cy="428625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34A5EEA6-6FE6-4A34-B64C-AEF5417D041B}"/>
                </a:ext>
              </a:extLst>
            </p:cNvPr>
            <p:cNvGrpSpPr/>
            <p:nvPr/>
          </p:nvGrpSpPr>
          <p:grpSpPr>
            <a:xfrm>
              <a:off x="804748" y="2096765"/>
              <a:ext cx="4788580" cy="428625"/>
              <a:chOff x="896188" y="2528279"/>
              <a:chExt cx="4788580" cy="428625"/>
            </a:xfrm>
          </p:grpSpPr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AEE262DD-E47F-452D-990E-0FEC14021F19}"/>
                  </a:ext>
                </a:extLst>
              </p:cNvPr>
              <p:cNvSpPr txBox="1"/>
              <p:nvPr/>
            </p:nvSpPr>
            <p:spPr>
              <a:xfrm>
                <a:off x="1456717" y="2587572"/>
                <a:ext cx="4228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B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25.000 gebruikers binnen de overheid</a:t>
                </a:r>
              </a:p>
            </p:txBody>
          </p:sp>
          <p:pic>
            <p:nvPicPr>
              <p:cNvPr id="21" name="Afbeelding 20">
                <a:extLst>
                  <a:ext uri="{FF2B5EF4-FFF2-40B4-BE49-F238E27FC236}">
                    <a16:creationId xmlns:a16="http://schemas.microsoft.com/office/drawing/2014/main" id="{CF3FF1EF-833B-4F0B-ABD9-87E730006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188" y="2528279"/>
                <a:ext cx="428625" cy="42862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986F449A-3205-4AE4-BF39-8425F32789B2}"/>
              </a:ext>
            </a:extLst>
          </p:cNvPr>
          <p:cNvGrpSpPr/>
          <p:nvPr/>
        </p:nvGrpSpPr>
        <p:grpSpPr>
          <a:xfrm>
            <a:off x="862937" y="357373"/>
            <a:ext cx="4788580" cy="428625"/>
            <a:chOff x="896188" y="1105519"/>
            <a:chExt cx="4788580" cy="428625"/>
          </a:xfrm>
        </p:grpSpPr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7ED1DBFD-A1B1-406E-92DE-1358AD60727C}"/>
                </a:ext>
              </a:extLst>
            </p:cNvPr>
            <p:cNvSpPr txBox="1"/>
            <p:nvPr/>
          </p:nvSpPr>
          <p:spPr>
            <a:xfrm>
              <a:off x="1456717" y="1164812"/>
              <a:ext cx="4228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5.500 aanbestedende overheden</a:t>
              </a:r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032E5754-776F-43BE-9B9C-7A8C7E73A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88" y="1105519"/>
              <a:ext cx="428625" cy="42862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6248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EF4FA-AB7C-46B0-AFD9-2EC2ED586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Meer info?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9F4A8CE-FE24-4674-986A-2A91BF7EB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0" dirty="0">
                <a:solidFill>
                  <a:srgbClr val="484D46"/>
                </a:solidFill>
                <a:latin typeface="verdana" panose="020B0604030504040204" pitchFamily="34" charset="0"/>
              </a:rPr>
              <a:t>www.publicprocurement.be</a:t>
            </a:r>
          </a:p>
          <a:p>
            <a:r>
              <a:rPr lang="nl-BE" b="0" dirty="0">
                <a:solidFill>
                  <a:srgbClr val="484D46"/>
                </a:solidFill>
                <a:latin typeface="verdana" panose="020B0604030504040204" pitchFamily="34" charset="0"/>
              </a:rPr>
              <a:t>e.proc@publicprocurement.be</a:t>
            </a:r>
          </a:p>
          <a:p>
            <a:r>
              <a:rPr lang="nl-BE" b="0" i="0" dirty="0">
                <a:solidFill>
                  <a:srgbClr val="484D46"/>
                </a:solidFill>
                <a:effectLst/>
                <a:latin typeface="verdana" panose="020B0604030504040204" pitchFamily="34" charset="0"/>
              </a:rPr>
              <a:t>02 740 80 00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4618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E3847A-7232-41DC-A3A7-7EF796E3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Voordelen voor ondernemingen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5234D30-136C-47E3-A09F-B4E05E2EE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nl-BE" sz="2400" dirty="0"/>
              <a:t>GRATIS platform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nl-BE" sz="2400" dirty="0"/>
              <a:t>Eén uniek platform in België</a:t>
            </a:r>
          </a:p>
          <a:p>
            <a:pPr marL="1447764" lvl="1" indent="-457189"/>
            <a:r>
              <a:rPr lang="nl-BE" sz="2000" dirty="0"/>
              <a:t>waarop alle* opdrachten en opdrachtdocumenten gratis en rechtstreeks beschikbaar worden gemaakt</a:t>
            </a:r>
          </a:p>
          <a:p>
            <a:pPr marL="1447764" lvl="1" indent="-457189"/>
            <a:r>
              <a:rPr lang="nl-BE" sz="2000" dirty="0"/>
              <a:t>om zich kenbaar te maken aan aanbestedende overheden (visitekaartjes)</a:t>
            </a:r>
          </a:p>
          <a:p>
            <a:pPr marL="1447764" lvl="1" indent="-457189"/>
            <a:r>
              <a:rPr lang="nl-BE" sz="2000" dirty="0"/>
              <a:t>waarop Q&amp;A sessies worden georganiseerd</a:t>
            </a:r>
          </a:p>
          <a:p>
            <a:pPr marL="1447764" lvl="1" indent="-457189"/>
            <a:r>
              <a:rPr lang="nl-BE" sz="2000" dirty="0"/>
              <a:t>voor het indienen van offertes</a:t>
            </a:r>
          </a:p>
          <a:p>
            <a:pPr marL="1447764" lvl="1" indent="-457189"/>
            <a:r>
              <a:rPr lang="nl-BE" sz="2000" dirty="0"/>
              <a:t>voor het invullen van het Uniform Europees Aanbestedingsdocument</a:t>
            </a:r>
          </a:p>
          <a:p>
            <a:endParaRPr lang="nl-BE" sz="1900" dirty="0"/>
          </a:p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B9053D1-5D37-4903-9BEE-C668A94DAE6E}"/>
              </a:ext>
            </a:extLst>
          </p:cNvPr>
          <p:cNvSpPr txBox="1"/>
          <p:nvPr/>
        </p:nvSpPr>
        <p:spPr>
          <a:xfrm>
            <a:off x="7084621" y="5583289"/>
            <a:ext cx="4269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* : Alle opdrachten boven de publicatiedrempel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A4B7028-9DC4-40C2-886D-4E467B7AF9D4}"/>
              </a:ext>
            </a:extLst>
          </p:cNvPr>
          <p:cNvSpPr/>
          <p:nvPr/>
        </p:nvSpPr>
        <p:spPr>
          <a:xfrm>
            <a:off x="0" y="6315642"/>
            <a:ext cx="8572500" cy="411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bg1"/>
                </a:solidFill>
                <a:latin typeface="+mj-lt"/>
              </a:rPr>
              <a:t>Gestandaardiseerd. Sneller. Transparanter. Met minder fouten!</a:t>
            </a:r>
          </a:p>
        </p:txBody>
      </p:sp>
    </p:spTree>
    <p:extLst>
      <p:ext uri="{BB962C8B-B14F-4D97-AF65-F5344CB8AC3E}">
        <p14:creationId xmlns:p14="http://schemas.microsoft.com/office/powerpoint/2010/main" val="6495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93976-B855-4940-8E7A-8522AB5B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Opdrachten vinden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6CD39B1-DD29-42A2-9CBD-5F9698CCC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sz="1600" dirty="0"/>
              <a:t>Zoeken </a:t>
            </a:r>
          </a:p>
          <a:p>
            <a:r>
              <a:rPr lang="nl-BE" sz="1600" dirty="0"/>
              <a:t>in tekst</a:t>
            </a:r>
          </a:p>
          <a:p>
            <a:r>
              <a:rPr lang="nl-BE" sz="1600" dirty="0"/>
              <a:t>op referentienummers</a:t>
            </a:r>
          </a:p>
          <a:p>
            <a:r>
              <a:rPr lang="nl-BE" sz="1600" dirty="0"/>
              <a:t>op categorie (CPV)</a:t>
            </a:r>
          </a:p>
          <a:p>
            <a:r>
              <a:rPr lang="nl-BE" sz="1600" dirty="0"/>
              <a:t>op geografische locatie (NUTS)</a:t>
            </a:r>
          </a:p>
          <a:p>
            <a:r>
              <a:rPr lang="nl-BE" sz="1600" dirty="0"/>
              <a:t>op organisatie(s)</a:t>
            </a:r>
          </a:p>
          <a:p>
            <a:r>
              <a:rPr lang="nl-BE" sz="1600" dirty="0"/>
              <a:t>…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6E04B23-43D9-45BE-883B-3262234C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" t="-1120" r="32750" b="1"/>
          <a:stretch/>
        </p:blipFill>
        <p:spPr>
          <a:xfrm>
            <a:off x="7185661" y="-83819"/>
            <a:ext cx="3482452" cy="6225540"/>
          </a:xfrm>
          <a:prstGeom prst="roundRect">
            <a:avLst>
              <a:gd name="adj" fmla="val 979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535D5F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F9E565-AC23-4A29-879E-1A1D32EC9D7D}"/>
              </a:ext>
            </a:extLst>
          </p:cNvPr>
          <p:cNvSpPr txBox="1"/>
          <p:nvPr/>
        </p:nvSpPr>
        <p:spPr>
          <a:xfrm>
            <a:off x="838200" y="1367522"/>
            <a:ext cx="542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“Als ondernemer zoek ik nieuwe opportuniteiten </a:t>
            </a:r>
          </a:p>
          <a:p>
            <a:r>
              <a:rPr lang="nl-BE" dirty="0">
                <a:solidFill>
                  <a:schemeClr val="bg1"/>
                </a:solidFill>
              </a:rPr>
              <a:t>in alle gepubliceerde opdrachten in België”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3CA2EE1-B03E-496D-BB83-1D0C00926722}"/>
              </a:ext>
            </a:extLst>
          </p:cNvPr>
          <p:cNvSpPr/>
          <p:nvPr/>
        </p:nvSpPr>
        <p:spPr>
          <a:xfrm>
            <a:off x="0" y="6315642"/>
            <a:ext cx="9479280" cy="411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bg1"/>
                </a:solidFill>
                <a:latin typeface="+mj-lt"/>
              </a:rPr>
              <a:t>Snel. Zonder registratie. Meerdere criteria. Alle aanbestedende overheden.</a:t>
            </a:r>
          </a:p>
        </p:txBody>
      </p:sp>
    </p:spTree>
    <p:extLst>
      <p:ext uri="{BB962C8B-B14F-4D97-AF65-F5344CB8AC3E}">
        <p14:creationId xmlns:p14="http://schemas.microsoft.com/office/powerpoint/2010/main" val="1955244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93976-B855-4940-8E7A-8522AB5B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Zoekprofielen vastleggen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47E82D4-F53A-46B7-B014-1644EB42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1406525"/>
            <a:ext cx="6743773" cy="4537075"/>
          </a:xfrm>
          <a:prstGeom prst="roundRect">
            <a:avLst>
              <a:gd name="adj" fmla="val 979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535D5F">
                <a:alpha val="30000"/>
              </a:srgbClr>
            </a:outerShdw>
          </a:effectLst>
          <a:scene3d>
            <a:camera prst="perspectiveRelaxed" fov="3900000">
              <a:rot lat="19834394" lon="19663031" rev="860718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2BAFB12-BD15-40B1-84E3-13B0B060570A}"/>
              </a:ext>
            </a:extLst>
          </p:cNvPr>
          <p:cNvSpPr txBox="1"/>
          <p:nvPr/>
        </p:nvSpPr>
        <p:spPr>
          <a:xfrm>
            <a:off x="6096000" y="1764665"/>
            <a:ext cx="5460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dirty="0">
                <a:solidFill>
                  <a:schemeClr val="bg1"/>
                </a:solidFill>
              </a:rPr>
              <a:t>“Als ondernemer bewaar ik mijn zoekopdrachten </a:t>
            </a:r>
          </a:p>
          <a:p>
            <a:pPr algn="r"/>
            <a:r>
              <a:rPr lang="nl-BE" dirty="0">
                <a:solidFill>
                  <a:schemeClr val="bg1"/>
                </a:solidFill>
              </a:rPr>
              <a:t>zodat ik ze kan hergebruiken”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D79E3087-99D5-4D7E-BFBB-62D516C73E9A}"/>
              </a:ext>
            </a:extLst>
          </p:cNvPr>
          <p:cNvSpPr/>
          <p:nvPr/>
        </p:nvSpPr>
        <p:spPr>
          <a:xfrm>
            <a:off x="0" y="6315642"/>
            <a:ext cx="9479280" cy="411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bg1"/>
                </a:solidFill>
                <a:latin typeface="+mj-lt"/>
              </a:rPr>
              <a:t>Snelle registratie. Efficiënt.</a:t>
            </a:r>
          </a:p>
        </p:txBody>
      </p:sp>
    </p:spTree>
    <p:extLst>
      <p:ext uri="{BB962C8B-B14F-4D97-AF65-F5344CB8AC3E}">
        <p14:creationId xmlns:p14="http://schemas.microsoft.com/office/powerpoint/2010/main" val="1846237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93976-B855-4940-8E7A-8522AB5B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Opdrachten ontvangen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A3A8EA-44A8-4B4A-9B40-B6B5C809A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0" y="1825625"/>
            <a:ext cx="6682533" cy="37420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77675F8-27E5-4903-A7DB-B562B6415AAB}"/>
              </a:ext>
            </a:extLst>
          </p:cNvPr>
          <p:cNvSpPr txBox="1"/>
          <p:nvPr/>
        </p:nvSpPr>
        <p:spPr>
          <a:xfrm>
            <a:off x="838200" y="1690688"/>
            <a:ext cx="32882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“Als ondernemer overloop ik </a:t>
            </a:r>
          </a:p>
          <a:p>
            <a:r>
              <a:rPr lang="nl-BE" dirty="0">
                <a:solidFill>
                  <a:schemeClr val="bg1"/>
                </a:solidFill>
              </a:rPr>
              <a:t>elke ochtend </a:t>
            </a:r>
          </a:p>
          <a:p>
            <a:r>
              <a:rPr lang="nl-BE" dirty="0">
                <a:solidFill>
                  <a:schemeClr val="bg1"/>
                </a:solidFill>
              </a:rPr>
              <a:t>mogelijke opportuniteiten </a:t>
            </a:r>
          </a:p>
          <a:p>
            <a:r>
              <a:rPr lang="nl-BE" dirty="0">
                <a:solidFill>
                  <a:schemeClr val="bg1"/>
                </a:solidFill>
              </a:rPr>
              <a:t>die aan mijn profiel </a:t>
            </a:r>
          </a:p>
          <a:p>
            <a:r>
              <a:rPr lang="nl-BE" dirty="0">
                <a:solidFill>
                  <a:schemeClr val="bg1"/>
                </a:solidFill>
              </a:rPr>
              <a:t>beantwoorden”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C58D671-484A-4AD8-AABE-4242E6CC6729}"/>
              </a:ext>
            </a:extLst>
          </p:cNvPr>
          <p:cNvSpPr/>
          <p:nvPr/>
        </p:nvSpPr>
        <p:spPr>
          <a:xfrm>
            <a:off x="0" y="6315642"/>
            <a:ext cx="9479280" cy="411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bg1"/>
                </a:solidFill>
                <a:latin typeface="+mj-lt"/>
              </a:rPr>
              <a:t>Dag na publicatie. Overzichtelijk. Meteen de belangrijkste info.</a:t>
            </a:r>
          </a:p>
        </p:txBody>
      </p:sp>
    </p:spTree>
    <p:extLst>
      <p:ext uri="{BB962C8B-B14F-4D97-AF65-F5344CB8AC3E}">
        <p14:creationId xmlns:p14="http://schemas.microsoft.com/office/powerpoint/2010/main" val="14495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43A0151-FB7B-4071-B143-6992A96F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235410"/>
            <a:ext cx="4086972" cy="45267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093976-B855-4940-8E7A-8522AB5B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Business cards 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1BD35079-9E63-44F4-9699-5AE07DDC3AA4}"/>
              </a:ext>
            </a:extLst>
          </p:cNvPr>
          <p:cNvGrpSpPr/>
          <p:nvPr/>
        </p:nvGrpSpPr>
        <p:grpSpPr>
          <a:xfrm>
            <a:off x="5822073" y="1687526"/>
            <a:ext cx="5321042" cy="4971203"/>
            <a:chOff x="5849303" y="1394665"/>
            <a:chExt cx="5321042" cy="4971203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726F334C-9CF7-4B93-B38E-751344B4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9303" y="1394665"/>
              <a:ext cx="5321042" cy="1870101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F3580FA1-A10A-4D9A-9A71-AF9EECAE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9303" y="3429000"/>
              <a:ext cx="5293812" cy="2936868"/>
            </a:xfrm>
            <a:prstGeom prst="rect">
              <a:avLst/>
            </a:prstGeom>
          </p:spPr>
        </p:pic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F5096D3F-8845-4ED2-96E7-FC125CD3BD1E}"/>
              </a:ext>
            </a:extLst>
          </p:cNvPr>
          <p:cNvSpPr txBox="1"/>
          <p:nvPr/>
        </p:nvSpPr>
        <p:spPr>
          <a:xfrm>
            <a:off x="952500" y="1489986"/>
            <a:ext cx="3884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“Als ondernemer maak ik me bekend </a:t>
            </a:r>
          </a:p>
          <a:p>
            <a:r>
              <a:rPr lang="nl-BE" sz="1400" dirty="0">
                <a:solidFill>
                  <a:schemeClr val="bg1"/>
                </a:solidFill>
              </a:rPr>
              <a:t>bij de overheid </a:t>
            </a:r>
          </a:p>
          <a:p>
            <a:r>
              <a:rPr lang="nl-BE" sz="1400" dirty="0">
                <a:solidFill>
                  <a:schemeClr val="bg1"/>
                </a:solidFill>
              </a:rPr>
              <a:t>door het registreren van mijn business card”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6C00B8F-9863-4700-AD2C-CF9A85A20AE5}"/>
              </a:ext>
            </a:extLst>
          </p:cNvPr>
          <p:cNvSpPr txBox="1"/>
          <p:nvPr/>
        </p:nvSpPr>
        <p:spPr>
          <a:xfrm>
            <a:off x="5822073" y="1003234"/>
            <a:ext cx="52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“Als aanbestedende overheid vind ik ondernemingen terug door het zoeken in business cards”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0D7B5733-2B3E-4AEB-AD2E-814F471A88FE}"/>
              </a:ext>
            </a:extLst>
          </p:cNvPr>
          <p:cNvSpPr/>
          <p:nvPr/>
        </p:nvSpPr>
        <p:spPr>
          <a:xfrm>
            <a:off x="0" y="6315642"/>
            <a:ext cx="9479280" cy="411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bg1"/>
                </a:solidFill>
                <a:latin typeface="+mj-lt"/>
              </a:rPr>
              <a:t>Transparanter. Nieuwe klanten &amp; ondernemingen vinden.</a:t>
            </a:r>
          </a:p>
        </p:txBody>
      </p:sp>
    </p:spTree>
    <p:extLst>
      <p:ext uri="{BB962C8B-B14F-4D97-AF65-F5344CB8AC3E}">
        <p14:creationId xmlns:p14="http://schemas.microsoft.com/office/powerpoint/2010/main" val="30951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93976-B855-4940-8E7A-8522AB5B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Q&amp;A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5096D3F-8845-4ED2-96E7-FC125CD3BD1E}"/>
              </a:ext>
            </a:extLst>
          </p:cNvPr>
          <p:cNvSpPr txBox="1"/>
          <p:nvPr/>
        </p:nvSpPr>
        <p:spPr>
          <a:xfrm>
            <a:off x="838200" y="1444266"/>
            <a:ext cx="45555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“Als aanbestedende overheid kan ik vragen m.b.t. de</a:t>
            </a:r>
          </a:p>
          <a:p>
            <a:r>
              <a:rPr lang="nl-BE" sz="1400" dirty="0">
                <a:solidFill>
                  <a:schemeClr val="bg1"/>
                </a:solidFill>
              </a:rPr>
              <a:t>opdracht centraal ontvangen en het antwoord erop </a:t>
            </a:r>
          </a:p>
          <a:p>
            <a:r>
              <a:rPr lang="nl-BE" sz="1400" dirty="0">
                <a:solidFill>
                  <a:schemeClr val="bg1"/>
                </a:solidFill>
              </a:rPr>
              <a:t>meteen kenbaar maken aan iedereen”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6C00B8F-9863-4700-AD2C-CF9A85A20AE5}"/>
              </a:ext>
            </a:extLst>
          </p:cNvPr>
          <p:cNvSpPr txBox="1"/>
          <p:nvPr/>
        </p:nvSpPr>
        <p:spPr>
          <a:xfrm>
            <a:off x="6096000" y="1444266"/>
            <a:ext cx="5293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“Als onderneming zie ik meteen alle antwoorden van de andere inschrijvers en kan ik zelf vragen stellen aan de aanbestedende overheid”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8E8667-026B-4B64-BA2A-80E0746C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21" y="2538563"/>
            <a:ext cx="7452358" cy="395431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4A665604-A62C-455E-A19C-B472C7D39503}"/>
              </a:ext>
            </a:extLst>
          </p:cNvPr>
          <p:cNvSpPr/>
          <p:nvPr/>
        </p:nvSpPr>
        <p:spPr>
          <a:xfrm>
            <a:off x="0" y="6315642"/>
            <a:ext cx="9974580" cy="411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bg1"/>
                </a:solidFill>
                <a:latin typeface="+mj-lt"/>
              </a:rPr>
              <a:t>Geen verplaatsingen. Geen mondelinge communicatie. Transparanter. Sneller!</a:t>
            </a:r>
          </a:p>
        </p:txBody>
      </p:sp>
    </p:spTree>
    <p:extLst>
      <p:ext uri="{BB962C8B-B14F-4D97-AF65-F5344CB8AC3E}">
        <p14:creationId xmlns:p14="http://schemas.microsoft.com/office/powerpoint/2010/main" val="32366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93976-B855-4940-8E7A-8522AB5B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Aanvragen tot indienen van offertes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5096D3F-8845-4ED2-96E7-FC125CD3BD1E}"/>
              </a:ext>
            </a:extLst>
          </p:cNvPr>
          <p:cNvSpPr txBox="1"/>
          <p:nvPr/>
        </p:nvSpPr>
        <p:spPr>
          <a:xfrm>
            <a:off x="838200" y="1489986"/>
            <a:ext cx="47595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“Als aanbestedende overheid nodig ik ondernemingen </a:t>
            </a:r>
          </a:p>
          <a:p>
            <a:r>
              <a:rPr lang="nl-BE" sz="1400" dirty="0">
                <a:solidFill>
                  <a:schemeClr val="bg1"/>
                </a:solidFill>
              </a:rPr>
              <a:t>uit om een offerte in te dienen en maak ik meteen de </a:t>
            </a:r>
          </a:p>
          <a:p>
            <a:r>
              <a:rPr lang="nl-BE" sz="1400" dirty="0">
                <a:solidFill>
                  <a:schemeClr val="bg1"/>
                </a:solidFill>
              </a:rPr>
              <a:t>opdrachtdocumenten over”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6C00B8F-9863-4700-AD2C-CF9A85A20AE5}"/>
              </a:ext>
            </a:extLst>
          </p:cNvPr>
          <p:cNvSpPr txBox="1"/>
          <p:nvPr/>
        </p:nvSpPr>
        <p:spPr>
          <a:xfrm>
            <a:off x="6096000" y="1489986"/>
            <a:ext cx="5293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“Als onderneming word ik via email uitgenodigd, krijg ik meteen toegang tot de opdrachtdocumenten en kan ik eenvoudig mijn offerte elektronisch indienen”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D95E61-AA95-4040-AF01-9BBD52B09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70" y="2611206"/>
            <a:ext cx="4877168" cy="3790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FB1ECDE-7D14-48C1-B8FF-701F65F5F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301" y="2553176"/>
            <a:ext cx="5227499" cy="3039904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FAD8638-D37C-46DA-B22B-0E98709AC8F1}"/>
              </a:ext>
            </a:extLst>
          </p:cNvPr>
          <p:cNvSpPr/>
          <p:nvPr/>
        </p:nvSpPr>
        <p:spPr>
          <a:xfrm>
            <a:off x="0" y="6315642"/>
            <a:ext cx="9479280" cy="411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bg1"/>
                </a:solidFill>
                <a:latin typeface="+mj-lt"/>
              </a:rPr>
              <a:t>Papierloos. Sneller. Transparanter. </a:t>
            </a:r>
          </a:p>
        </p:txBody>
      </p:sp>
    </p:spTree>
    <p:extLst>
      <p:ext uri="{BB962C8B-B14F-4D97-AF65-F5344CB8AC3E}">
        <p14:creationId xmlns:p14="http://schemas.microsoft.com/office/powerpoint/2010/main" val="34950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93976-B855-4940-8E7A-8522AB5B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Offertes elektronisch indienen en openen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6C00B8F-9863-4700-AD2C-CF9A85A20AE5}"/>
              </a:ext>
            </a:extLst>
          </p:cNvPr>
          <p:cNvSpPr txBox="1"/>
          <p:nvPr/>
        </p:nvSpPr>
        <p:spPr>
          <a:xfrm>
            <a:off x="6486708" y="1774508"/>
            <a:ext cx="52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“Als aanbestedende overheid ontvang ik offertes in een digitale kluis en open ik deze conform de regelgeving”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B26A1A0-BA35-46CD-B0E2-3A7AEDB153B2}"/>
              </a:ext>
            </a:extLst>
          </p:cNvPr>
          <p:cNvSpPr txBox="1"/>
          <p:nvPr/>
        </p:nvSpPr>
        <p:spPr>
          <a:xfrm>
            <a:off x="838200" y="1774508"/>
            <a:ext cx="5293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“Als onderneming dien ik op éénzelfde manier mijn offertes in voor alle aanbestedende overheden en dit op snelle en efficiënte wijze”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BCC3DD-51BE-4395-B2B8-6A76F7A9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40" y="2381548"/>
            <a:ext cx="4104414" cy="432211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D47A146-2FBA-4CB8-A855-545346C0B99A}"/>
              </a:ext>
            </a:extLst>
          </p:cNvPr>
          <p:cNvSpPr/>
          <p:nvPr/>
        </p:nvSpPr>
        <p:spPr>
          <a:xfrm>
            <a:off x="0" y="6315642"/>
            <a:ext cx="9479280" cy="411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chemeClr val="bg1"/>
                </a:solidFill>
                <a:latin typeface="+mj-lt"/>
              </a:rPr>
              <a:t>Papierloos. Sneller. Transparanter. Vanop elke locatie. 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FFDFAE3-4078-4502-864C-F2AC9B7B2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08472"/>
            <a:ext cx="5664075" cy="29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Light theme">
  <a:themeElements>
    <a:clrScheme name="BOSA 0365 - Defaults">
      <a:dk1>
        <a:srgbClr val="09181B"/>
      </a:dk1>
      <a:lt1>
        <a:srgbClr val="FFFFFF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NL final.potx" id="{10B0593D-C5C4-4A15-BCEC-B6833BACBAD6}" vid="{566DE8DD-0F2C-419F-960B-52FCBEF39ECA}"/>
    </a:ext>
  </a:extLst>
</a:theme>
</file>

<file path=ppt/theme/theme2.xml><?xml version="1.0" encoding="utf-8"?>
<a:theme xmlns:a="http://schemas.openxmlformats.org/drawingml/2006/main" name="Dark theme">
  <a:themeElements>
    <a:clrScheme name="0365 - Dark Mode">
      <a:dk1>
        <a:srgbClr val="09181B"/>
      </a:dk1>
      <a:lt1>
        <a:srgbClr val="FFFFFF"/>
      </a:lt1>
      <a:dk2>
        <a:srgbClr val="00566B"/>
      </a:dk2>
      <a:lt2>
        <a:srgbClr val="FFF8DC"/>
      </a:lt2>
      <a:accent1>
        <a:srgbClr val="057A8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FFED75"/>
      </a:hlink>
      <a:folHlink>
        <a:srgbClr val="FFF8DC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NL final.potx" id="{10B0593D-C5C4-4A15-BCEC-B6833BACBAD6}" vid="{842E57B1-8AA5-4F11-9D86-C8F927DAAF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OSA 0365 - Defaults">
    <a:dk1>
      <a:srgbClr val="09181B"/>
    </a:dk1>
    <a:lt1>
      <a:srgbClr val="FFFFFF"/>
    </a:lt1>
    <a:dk2>
      <a:srgbClr val="057A8B"/>
    </a:dk2>
    <a:lt2>
      <a:srgbClr val="FFF8DC"/>
    </a:lt2>
    <a:accent1>
      <a:srgbClr val="00566B"/>
    </a:accent1>
    <a:accent2>
      <a:srgbClr val="FFED75"/>
    </a:accent2>
    <a:accent3>
      <a:srgbClr val="2CB8A5"/>
    </a:accent3>
    <a:accent4>
      <a:srgbClr val="FC6D71"/>
    </a:accent4>
    <a:accent5>
      <a:srgbClr val="B6E7DD"/>
    </a:accent5>
    <a:accent6>
      <a:srgbClr val="F8D7BC"/>
    </a:accent6>
    <a:hlink>
      <a:srgbClr val="057A8B"/>
    </a:hlink>
    <a:folHlink>
      <a:srgbClr val="00566B"/>
    </a:folHlink>
  </a:clrScheme>
</a:themeOverride>
</file>

<file path=ppt/theme/themeOverride2.xml><?xml version="1.0" encoding="utf-8"?>
<a:themeOverride xmlns:a="http://schemas.openxmlformats.org/drawingml/2006/main">
  <a:clrScheme name="BOSA 0365 - Defaults">
    <a:dk1>
      <a:srgbClr val="09181B"/>
    </a:dk1>
    <a:lt1>
      <a:srgbClr val="FFFFFF"/>
    </a:lt1>
    <a:dk2>
      <a:srgbClr val="057A8B"/>
    </a:dk2>
    <a:lt2>
      <a:srgbClr val="FFF8DC"/>
    </a:lt2>
    <a:accent1>
      <a:srgbClr val="00566B"/>
    </a:accent1>
    <a:accent2>
      <a:srgbClr val="FFED75"/>
    </a:accent2>
    <a:accent3>
      <a:srgbClr val="2CB8A5"/>
    </a:accent3>
    <a:accent4>
      <a:srgbClr val="FC6D71"/>
    </a:accent4>
    <a:accent5>
      <a:srgbClr val="B6E7DD"/>
    </a:accent5>
    <a:accent6>
      <a:srgbClr val="F8D7BC"/>
    </a:accent6>
    <a:hlink>
      <a:srgbClr val="057A8B"/>
    </a:hlink>
    <a:folHlink>
      <a:srgbClr val="00566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NL xmlns="d7478dc8-84be-4f0b-aead-7d1de4e9c2ed">Template</DocTypeNL>
    <fef16ed2e0584a9d9313846c9f509c80 xmlns="d7478dc8-84be-4f0b-aead-7d1de4e9c2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Stijlgids</TermName>
          <TermId xmlns="http://schemas.microsoft.com/office/infopath/2007/PartnerControls">ed4158ac-de75-443c-b961-445511f87be6</TermId>
        </TermInfo>
      </Terms>
    </fef16ed2e0584a9d9313846c9f509c80>
    <IconOverlay xmlns="http://schemas.microsoft.com/sharepoint/v4" xsi:nil="true"/>
    <TaxCatchAll xmlns="d7478dc8-84be-4f0b-aead-7d1de4e9c2ed">
      <Value>340</Value>
    </TaxCatchAll>
    <_dlc_DocId xmlns="d7478dc8-84be-4f0b-aead-7d1de4e9c2ed">BOSAKNOW-1493941337-860</_dlc_DocId>
    <_dlc_DocIdUrl xmlns="d7478dc8-84be-4f0b-aead-7d1de4e9c2ed">
      <Url>https://gcloudbelgium.sharepoint.com/sites/BOSAknow/Intranet/NL/_layouts/15/DocIdRedir.aspx?ID=BOSAKNOW-1493941337-860</Url>
      <Description>BOSAKNOW-1493941337-860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NL" ma:contentTypeID="0x0101005E9F411C672D954C96A61C274DF7BA7D009362E78C6000054A9C951113114EC8FE" ma:contentTypeVersion="41" ma:contentTypeDescription="BOSA Intranet document NL" ma:contentTypeScope="" ma:versionID="1505807be49787e8e0508cbf1c4bdef9">
  <xsd:schema xmlns:xsd="http://www.w3.org/2001/XMLSchema" xmlns:xs="http://www.w3.org/2001/XMLSchema" xmlns:p="http://schemas.microsoft.com/office/2006/metadata/properties" xmlns:ns2="d7478dc8-84be-4f0b-aead-7d1de4e9c2ed" xmlns:ns3="8e3ed0d1-df29-4767-9724-d31a12cb0957" xmlns:ns4="f999d4ed-65d8-4fdd-90f4-adf607743db8" xmlns:ns5="http://schemas.microsoft.com/sharepoint/v4" targetNamespace="http://schemas.microsoft.com/office/2006/metadata/properties" ma:root="true" ma:fieldsID="733c78893ae65e6a6b67f17447e3d788" ns2:_="" ns3:_="" ns4:_="" ns5:_="">
    <xsd:import namespace="d7478dc8-84be-4f0b-aead-7d1de4e9c2ed"/>
    <xsd:import namespace="8e3ed0d1-df29-4767-9724-d31a12cb0957"/>
    <xsd:import namespace="f999d4ed-65d8-4fdd-90f4-adf607743db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TypeNL" minOccurs="0"/>
                <xsd:element ref="ns2:fef16ed2e0584a9d9313846c9f509c80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_dlc_DocId" minOccurs="0"/>
                <xsd:element ref="ns2:_dlc_DocIdUrl" minOccurs="0"/>
                <xsd:element ref="ns2:_dlc_DocIdPersistId" minOccurs="0"/>
                <xsd:element ref="ns4:SharedWithUsers" minOccurs="0"/>
                <xsd:element ref="ns4:SharedWithDetails" minOccurs="0"/>
                <xsd:element ref="ns5:IconOverlay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78dc8-84be-4f0b-aead-7d1de4e9c2ed" elementFormDefault="qualified">
    <xsd:import namespace="http://schemas.microsoft.com/office/2006/documentManagement/types"/>
    <xsd:import namespace="http://schemas.microsoft.com/office/infopath/2007/PartnerControls"/>
    <xsd:element name="DocTypeNL" ma:index="8" nillable="true" ma:displayName="DocTypeNL" ma:format="Dropdown" ma:internalName="DocTypeNL">
      <xsd:simpleType>
        <xsd:restriction base="dms:Choice">
          <xsd:enumeration value="Brochure"/>
          <xsd:enumeration value="Formulier"/>
          <xsd:enumeration value="Handleiding"/>
          <xsd:enumeration value="Info"/>
          <xsd:enumeration value="Nota"/>
          <xsd:enumeration value="Omzendbrief"/>
          <xsd:enumeration value="Persbericht"/>
          <xsd:enumeration value="Plan"/>
          <xsd:enumeration value="Presentatie"/>
          <xsd:enumeration value="Procedure"/>
          <xsd:enumeration value="Rapport"/>
          <xsd:enumeration value="Reglementering"/>
          <xsd:enumeration value="Richtlijnen"/>
          <xsd:enumeration value="Template"/>
          <xsd:enumeration value="Verslag"/>
        </xsd:restriction>
      </xsd:simpleType>
    </xsd:element>
    <xsd:element name="fef16ed2e0584a9d9313846c9f509c80" ma:index="9" nillable="true" ma:taxonomy="true" ma:internalName="fef16ed2e0584a9d9313846c9f509c80" ma:taxonomyFieldName="ThemeNL" ma:displayName="ThemeNL" ma:default="" ma:fieldId="{fef16ed2-e058-4a9d-9313-846c9f509c80}" ma:sspId="3677b756-bb6c-42c0-a500-a3c5d40b597f" ma:termSetId="fb8acecb-7b49-4244-95a2-a00b1cbf80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d31cfbd7-ee35-4fe9-98bf-9458fb63e5e9}" ma:internalName="TaxCatchAll" ma:showField="CatchAllData" ma:web="d7478dc8-84be-4f0b-aead-7d1de4e9c2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d31cfbd7-ee35-4fe9-98bf-9458fb63e5e9}" ma:internalName="TaxCatchAllLabel" ma:readOnly="true" ma:showField="CatchAllDataLabel" ma:web="d7478dc8-84be-4f0b-aead-7d1de4e9c2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ed0d1-df29-4767-9724-d31a12cb0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9d4ed-65d8-4fdd-90f4-adf607743d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230FCF-7E2C-49A6-9845-CBD6D2D1FEFD}">
  <ds:schemaRefs>
    <ds:schemaRef ds:uri="http://purl.org/dc/dcmitype/"/>
    <ds:schemaRef ds:uri="http://schemas.microsoft.com/office/2006/documentManagement/types"/>
    <ds:schemaRef ds:uri="http://purl.org/dc/terms/"/>
    <ds:schemaRef ds:uri="8e3ed0d1-df29-4767-9724-d31a12cb0957"/>
    <ds:schemaRef ds:uri="http://schemas.microsoft.com/office/2006/metadata/properties"/>
    <ds:schemaRef ds:uri="http://schemas.microsoft.com/office/infopath/2007/PartnerControls"/>
    <ds:schemaRef ds:uri="http://purl.org/dc/elements/1.1/"/>
    <ds:schemaRef ds:uri="f999d4ed-65d8-4fdd-90f4-adf607743db8"/>
    <ds:schemaRef ds:uri="http://www.w3.org/XML/1998/namespace"/>
    <ds:schemaRef ds:uri="http://schemas.openxmlformats.org/package/2006/metadata/core-properties"/>
    <ds:schemaRef ds:uri="http://schemas.microsoft.com/sharepoint/v4"/>
    <ds:schemaRef ds:uri="d7478dc8-84be-4f0b-aead-7d1de4e9c2ed"/>
  </ds:schemaRefs>
</ds:datastoreItem>
</file>

<file path=customXml/itemProps2.xml><?xml version="1.0" encoding="utf-8"?>
<ds:datastoreItem xmlns:ds="http://schemas.openxmlformats.org/officeDocument/2006/customXml" ds:itemID="{0E8ABFF4-9E80-4E9C-AB6E-C1AB7BFCBEC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50187E2-9462-4E34-BB74-89FC01269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78dc8-84be-4f0b-aead-7d1de4e9c2ed"/>
    <ds:schemaRef ds:uri="8e3ed0d1-df29-4767-9724-d31a12cb0957"/>
    <ds:schemaRef ds:uri="f999d4ed-65d8-4fdd-90f4-adf607743db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E9A69DA-972F-4782-9556-0955EB85B1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BOSA O365 PowerPoint template NL final</Template>
  <TotalTime>406</TotalTime>
  <Words>542</Words>
  <Application>Microsoft Office PowerPoint</Application>
  <PresentationFormat>Breedbeeld</PresentationFormat>
  <Paragraphs>75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</vt:lpstr>
      <vt:lpstr>Open Sans</vt:lpstr>
      <vt:lpstr>verdana</vt:lpstr>
      <vt:lpstr>Light theme</vt:lpstr>
      <vt:lpstr>Dark theme</vt:lpstr>
      <vt:lpstr>e-Procurement</vt:lpstr>
      <vt:lpstr>Voordelen voor ondernemingen</vt:lpstr>
      <vt:lpstr>Opdrachten vinden</vt:lpstr>
      <vt:lpstr>Zoekprofielen vastleggen</vt:lpstr>
      <vt:lpstr>Opdrachten ontvangen</vt:lpstr>
      <vt:lpstr>Business cards </vt:lpstr>
      <vt:lpstr>Q&amp;A</vt:lpstr>
      <vt:lpstr>Aanvragen tot indienen van offertes</vt:lpstr>
      <vt:lpstr>Offertes elektronisch indienen en openen</vt:lpstr>
      <vt:lpstr>PowerPoint-presentatie</vt:lpstr>
      <vt:lpstr>Meer info?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Roel Arys (BOSA)</dc:creator>
  <cp:lastModifiedBy>Van Steelandt Johan</cp:lastModifiedBy>
  <cp:revision>9</cp:revision>
  <dcterms:created xsi:type="dcterms:W3CDTF">2021-11-26T09:13:33Z</dcterms:created>
  <dcterms:modified xsi:type="dcterms:W3CDTF">2021-12-06T09:34:19Z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0x0101005E9F411C672D954C96A61C274DF7BA7D009362E78C6000054A9C951113114EC8FE</vt:lpwstr>
  </property>
  <property fmtid="{D5CDD505-2E9C-101B-9397-08002B2CF9AE}" pid="3" name="_dlc_DocIdItemGuid">
    <vt:lpwstr>3db344a6-3763-4e4a-9041-83cf77c3b0f0</vt:lpwstr>
  </property>
  <property fmtid="{D5CDD505-2E9C-101B-9397-08002B2CF9AE}" pid="4" name="ThemeNL">
    <vt:lpwstr>340;#Stijlgids|ed4158ac-de75-443c-b961-445511f87be6</vt:lpwstr>
  </property>
</Properties>
</file>