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560" r:id="rId5"/>
    <p:sldId id="557" r:id="rId6"/>
    <p:sldId id="598" r:id="rId7"/>
    <p:sldId id="601" r:id="rId8"/>
    <p:sldId id="599" r:id="rId9"/>
    <p:sldId id="603" r:id="rId10"/>
    <p:sldId id="602" r:id="rId11"/>
    <p:sldId id="604" r:id="rId12"/>
    <p:sldId id="590" r:id="rId13"/>
  </p:sldIdLst>
  <p:sldSz cx="12192000" cy="6858000"/>
  <p:notesSz cx="6800850" cy="9932988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ëlle Cornille" initials="GC" lastIdx="2" clrIdx="0">
    <p:extLst>
      <p:ext uri="{19B8F6BF-5375-455C-9EA6-DF929625EA0E}">
        <p15:presenceInfo xmlns:p15="http://schemas.microsoft.com/office/powerpoint/2012/main" userId="S::gaelle.cornille@public-tenders.eu::1617776b-5fb4-403b-9f32-876f34105fc6" providerId="AD"/>
      </p:ext>
    </p:extLst>
  </p:cmAuthor>
  <p:cmAuthor id="2" name="Herman De Boeck" initials="HDB" lastIdx="1" clrIdx="1">
    <p:extLst>
      <p:ext uri="{19B8F6BF-5375-455C-9EA6-DF929625EA0E}">
        <p15:presenceInfo xmlns:p15="http://schemas.microsoft.com/office/powerpoint/2012/main" userId="92df5ae83d4f8b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54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7340" cy="498503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985" y="0"/>
            <a:ext cx="2947340" cy="498503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r">
              <a:defRPr sz="1200"/>
            </a:lvl1pPr>
          </a:lstStyle>
          <a:p>
            <a:fld id="{20282F2F-7F4A-4AA1-B3A8-1CF2774A4C01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3" tIns="45377" rIns="90753" bIns="453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1" y="4779557"/>
            <a:ext cx="5440070" cy="3912231"/>
          </a:xfrm>
          <a:prstGeom prst="rect">
            <a:avLst/>
          </a:prstGeom>
        </p:spPr>
        <p:txBody>
          <a:bodyPr vert="horz" lIns="90753" tIns="45377" rIns="90753" bIns="453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4485"/>
            <a:ext cx="2947340" cy="498503"/>
          </a:xfrm>
          <a:prstGeom prst="rect">
            <a:avLst/>
          </a:prstGeom>
        </p:spPr>
        <p:txBody>
          <a:bodyPr vert="horz" lIns="90753" tIns="45377" rIns="90753" bIns="4537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985" y="9434485"/>
            <a:ext cx="2947340" cy="498503"/>
          </a:xfrm>
          <a:prstGeom prst="rect">
            <a:avLst/>
          </a:prstGeom>
        </p:spPr>
        <p:txBody>
          <a:bodyPr vert="horz" lIns="90753" tIns="45377" rIns="90753" bIns="45377" rtlCol="0" anchor="b"/>
          <a:lstStyle>
            <a:lvl1pPr algn="r">
              <a:defRPr sz="1200"/>
            </a:lvl1pPr>
          </a:lstStyle>
          <a:p>
            <a:fld id="{345BD961-8A9F-462C-ADEE-FD5B3DFC7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BD961-8A9F-462C-ADEE-FD5B3DFC77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10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BD961-8A9F-462C-ADEE-FD5B3DFC77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973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BD961-8A9F-462C-ADEE-FD5B3DFC77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043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BD961-8A9F-462C-ADEE-FD5B3DFC77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127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BD961-8A9F-462C-ADEE-FD5B3DFC77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20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BD961-8A9F-462C-ADEE-FD5B3DFC77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69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BD961-8A9F-462C-ADEE-FD5B3DFC77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202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BD961-8A9F-462C-ADEE-FD5B3DFC77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04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BD961-8A9F-462C-ADEE-FD5B3DFC77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73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11F6-517D-4D94-8054-422F87331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EE5F0-EBF1-4F57-AB51-6C0941904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5C78A-E314-4BD3-A460-A0A04EAC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3CDCC-01E4-423E-9200-73877CA3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8013-0929-4E10-96DA-13C558DE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0661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D2DB6-9F53-4D76-9738-6B8A8BB18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CF8D-4EFB-426B-8D98-33350348B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C6DD8-E040-4058-A97A-E96A38CB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303E7-76EC-4B82-85E3-9E441C8E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53426-D44C-4077-B5C6-92BA0C03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7430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4B1D81-1737-4F7D-99B7-4E8568A6E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081B3-8CBE-404F-88BA-0EE483644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7C4B7-E0A5-4772-8158-D922CC47B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748DF-E61D-47E0-AD27-3CD8861D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55EB5-CF59-4B17-B475-9B1990B8C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0775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204CA-E960-4CB3-8993-88D84FD3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1B70F-CC2B-4900-BCFE-71E72CCC0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E8147-C2D5-43AB-84B7-A746660D7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515DE-105A-4BBE-8978-EEAAC905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49614-1D99-4DF2-9EAF-FB4D9CB9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1566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733AF-C861-4619-87F3-F45114E00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178E9-BA5D-473A-A290-9DC68D342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909AB-250F-4894-A9A8-DE83AF26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EEA3B-784C-4EB5-A463-74B58E7D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6FE79-E675-464D-9867-672B4239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  <p:grpSp>
        <p:nvGrpSpPr>
          <p:cNvPr id="7" name="Group 83">
            <a:extLst>
              <a:ext uri="{FF2B5EF4-FFF2-40B4-BE49-F238E27FC236}">
                <a16:creationId xmlns:a16="http://schemas.microsoft.com/office/drawing/2014/main" id="{42C5BA17-C210-4945-A5AB-EEB7C5E1B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8" name="Freeform: Shape 84">
              <a:extLst>
                <a:ext uri="{FF2B5EF4-FFF2-40B4-BE49-F238E27FC236}">
                  <a16:creationId xmlns:a16="http://schemas.microsoft.com/office/drawing/2014/main" id="{EEB88B2B-C27C-4589-901D-EB30E6928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5">
              <a:extLst>
                <a:ext uri="{FF2B5EF4-FFF2-40B4-BE49-F238E27FC236}">
                  <a16:creationId xmlns:a16="http://schemas.microsoft.com/office/drawing/2014/main" id="{C83CFE14-5F16-4ED2-9D2A-DB23E2963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86">
              <a:extLst>
                <a:ext uri="{FF2B5EF4-FFF2-40B4-BE49-F238E27FC236}">
                  <a16:creationId xmlns:a16="http://schemas.microsoft.com/office/drawing/2014/main" id="{B3A910C7-4C8F-4A9D-9AED-582529D36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87">
              <a:extLst>
                <a:ext uri="{FF2B5EF4-FFF2-40B4-BE49-F238E27FC236}">
                  <a16:creationId xmlns:a16="http://schemas.microsoft.com/office/drawing/2014/main" id="{2EDF9D24-3A48-455F-A307-1492EEEC5B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872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E9EE5-3B2B-4100-8CAF-6962454F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DB3AA-30CA-4E0A-841C-CE501B4F7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3062B-9702-4252-B898-0F1942195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6E34A-22C1-4217-B14D-76DEB60A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08E7F-DD85-4B66-9B41-AF73BDB9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26341-349A-4B10-8E74-23E911ED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  <p:grpSp>
        <p:nvGrpSpPr>
          <p:cNvPr id="8" name="Group 102">
            <a:extLst>
              <a:ext uri="{FF2B5EF4-FFF2-40B4-BE49-F238E27FC236}">
                <a16:creationId xmlns:a16="http://schemas.microsoft.com/office/drawing/2014/main" id="{D639A1D7-DF8A-4A43-8976-72FC962F9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9" name="Freeform: Shape 103">
              <a:extLst>
                <a:ext uri="{FF2B5EF4-FFF2-40B4-BE49-F238E27FC236}">
                  <a16:creationId xmlns:a16="http://schemas.microsoft.com/office/drawing/2014/main" id="{BCA27545-4419-4C0E-935E-B2540EBA4B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104">
              <a:extLst>
                <a:ext uri="{FF2B5EF4-FFF2-40B4-BE49-F238E27FC236}">
                  <a16:creationId xmlns:a16="http://schemas.microsoft.com/office/drawing/2014/main" id="{38AD6CE9-E28F-4F41-A4C5-F2DB07BCC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5">
              <a:extLst>
                <a:ext uri="{FF2B5EF4-FFF2-40B4-BE49-F238E27FC236}">
                  <a16:creationId xmlns:a16="http://schemas.microsoft.com/office/drawing/2014/main" id="{E5B526D9-5C22-4BED-94E7-3501C40C8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06">
              <a:extLst>
                <a:ext uri="{FF2B5EF4-FFF2-40B4-BE49-F238E27FC236}">
                  <a16:creationId xmlns:a16="http://schemas.microsoft.com/office/drawing/2014/main" id="{D89CB593-7063-4782-8B9E-3CB82BEF6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936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AEBF2-36C1-496B-88FA-6C40DA28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62D76-BA64-470E-85B2-1FFE982D9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793EF-6D86-4DA4-B61B-7501A4D92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C1160E-D169-4056-9BE1-3E1651E03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FE2876-B1DB-4018-9B01-656E317B4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17225E-A01B-4A66-A2B4-9E0356F93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8D70E8-3652-4449-9FBD-6FE3EE00D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05F9C-A50B-46B3-88A3-2933EBC8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0047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3243-573F-49B2-9D4F-85BBEFC1E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AB5830-72F7-4873-BA41-1D6FA0AF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E2FA2A-48A6-4D0E-96EF-F110B41F9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241BB-7C93-46A7-ADB6-50D7AE99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  <p:grpSp>
        <p:nvGrpSpPr>
          <p:cNvPr id="6" name="Group 25">
            <a:extLst>
              <a:ext uri="{FF2B5EF4-FFF2-40B4-BE49-F238E27FC236}">
                <a16:creationId xmlns:a16="http://schemas.microsoft.com/office/drawing/2014/main" id="{329BFBA5-2D1A-412A-86FC-2F99442D4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7" name="Freeform: Shape 26">
              <a:extLst>
                <a:ext uri="{FF2B5EF4-FFF2-40B4-BE49-F238E27FC236}">
                  <a16:creationId xmlns:a16="http://schemas.microsoft.com/office/drawing/2014/main" id="{FD4A8C4C-B192-482E-A041-14679D199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27">
              <a:extLst>
                <a:ext uri="{FF2B5EF4-FFF2-40B4-BE49-F238E27FC236}">
                  <a16:creationId xmlns:a16="http://schemas.microsoft.com/office/drawing/2014/main" id="{D4CB81A8-451D-43BB-9980-95023A63E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: Shape 28">
              <a:extLst>
                <a:ext uri="{FF2B5EF4-FFF2-40B4-BE49-F238E27FC236}">
                  <a16:creationId xmlns:a16="http://schemas.microsoft.com/office/drawing/2014/main" id="{E3577283-6120-48F8-80C4-AAC8343F1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29">
              <a:extLst>
                <a:ext uri="{FF2B5EF4-FFF2-40B4-BE49-F238E27FC236}">
                  <a16:creationId xmlns:a16="http://schemas.microsoft.com/office/drawing/2014/main" id="{653FE0CA-4247-408D-9670-09C57302D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806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77E4A3-414A-461A-8438-8812538EA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64AF30-DD67-46D8-A6E5-82CCDDD1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61434-A054-4CDD-B4DC-EC8DBA42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7650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5F79-7141-4CEE-AB72-C8044412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E6EA7-BCC0-4F4C-A1F6-1F9883F9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725A5-F0D8-4D16-B23D-03EED2E8D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43826-8F4E-4D0D-82F4-BDA637AEB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2B2BE-DBAD-4860-B5DB-38DB42C4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DBFFC-C0D6-43A7-A359-796EACDB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9302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7F3B9-C41A-4610-AEC9-314298B06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F7E876-6CB4-4798-B6F1-C20CDD821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F4469-50BB-4A46-9FEA-F3CB0E6AE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B36F3-1F50-48BD-A1F0-F8E19672B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96AF0-C553-45BD-8400-6636412D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0604B-9E1E-4A6B-8004-7D642B0E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1942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10928-EF70-49BD-A181-E361AD69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EF389-14FC-4620-A84F-B35CD473D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33EC7-6FB5-4E11-8CFD-2D2CDBDA4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EB530-1978-4888-B738-47AE6B068CAC}" type="datetimeFigureOut">
              <a:rPr lang="en-BE" smtClean="0"/>
              <a:t>12/01/2021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F7BEA-D827-4900-8D44-A9C3A7DD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C191A-E4A6-4C60-96B6-2532B5619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CB506-AF0E-41AF-BEF8-8270E14EE99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8706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nais@belgiantenders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5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19D3613-807D-45A9-849F-C91FA460F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0103" y="3896056"/>
            <a:ext cx="5110353" cy="426823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l"/>
            <a:r>
              <a:rPr lang="nl-BE" b="1" spc="9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Belgische cijfers</a:t>
            </a:r>
          </a:p>
          <a:p>
            <a:pPr algn="l"/>
            <a:r>
              <a:rPr lang="nl-BE" sz="2000" b="1" kern="1200" spc="9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Online event 7 december 2021</a:t>
            </a:r>
          </a:p>
        </p:txBody>
      </p:sp>
      <p:grpSp>
        <p:nvGrpSpPr>
          <p:cNvPr id="33" name="Group 19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4" name="Freeform: Shape 20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21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22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7" name="Freeform: Shape 23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AE30AE47-C466-4F0D-938A-273864E27AA1}"/>
              </a:ext>
            </a:extLst>
          </p:cNvPr>
          <p:cNvSpPr txBox="1"/>
          <p:nvPr/>
        </p:nvSpPr>
        <p:spPr>
          <a:xfrm>
            <a:off x="3990104" y="2292056"/>
            <a:ext cx="6746721" cy="13380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nl-BE" sz="4000" spc="20" dirty="0">
                <a:solidFill>
                  <a:srgbClr val="265543"/>
                </a:solidFill>
                <a:latin typeface="DengXian Light" panose="020B0503020204020204" pitchFamily="2" charset="-122"/>
                <a:ea typeface="DengXian Light" panose="020B0503020204020204" pitchFamily="2" charset="-122"/>
                <a:cs typeface="+mj-cs"/>
              </a:rPr>
              <a:t>KMO – participatie aan overheidsopdrachten </a:t>
            </a:r>
            <a:endParaRPr lang="nl-BE" sz="400" kern="1200" spc="20" dirty="0">
              <a:solidFill>
                <a:srgbClr val="265543"/>
              </a:solidFill>
              <a:latin typeface="DengXian Light" panose="020B0503020204020204" pitchFamily="2" charset="-122"/>
              <a:ea typeface="DengXian Light" panose="020B0503020204020204" pitchFamily="2" charset="-122"/>
              <a:cs typeface="+mj-cs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B4F38CC-9B69-46E1-A0C7-A98FCBEEB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94" y="299171"/>
            <a:ext cx="3943206" cy="1112186"/>
          </a:xfrm>
          <a:prstGeom prst="rect">
            <a:avLst/>
          </a:prstGeom>
        </p:spPr>
      </p:pic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ED7BD395-B1D4-4546-9CAF-2D67047D56EB}"/>
              </a:ext>
            </a:extLst>
          </p:cNvPr>
          <p:cNvCxnSpPr>
            <a:cxnSpLocks/>
          </p:cNvCxnSpPr>
          <p:nvPr/>
        </p:nvCxnSpPr>
        <p:spPr>
          <a:xfrm>
            <a:off x="4098682" y="3760325"/>
            <a:ext cx="866608" cy="0"/>
          </a:xfrm>
          <a:prstGeom prst="line">
            <a:avLst/>
          </a:prstGeom>
          <a:ln>
            <a:solidFill>
              <a:srgbClr val="265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2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67DF9D-62B3-4069-ADD6-816872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861" y="196521"/>
            <a:ext cx="9833548" cy="666829"/>
          </a:xfrm>
        </p:spPr>
        <p:txBody>
          <a:bodyPr anchor="b">
            <a:normAutofit/>
          </a:bodyPr>
          <a:lstStyle/>
          <a:p>
            <a: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Overheidsopdrachten algemeen </a:t>
            </a:r>
            <a:r>
              <a:rPr lang="nl-BE" sz="20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(1/2)</a:t>
            </a:r>
            <a:endParaRPr lang="nl-BE" sz="3600" b="1" dirty="0">
              <a:solidFill>
                <a:srgbClr val="265543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8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4" name="Picture 4">
            <a:extLst>
              <a:ext uri="{FF2B5EF4-FFF2-40B4-BE49-F238E27FC236}">
                <a16:creationId xmlns:a16="http://schemas.microsoft.com/office/drawing/2014/main" id="{B7F9B3B4-8532-42D9-84E4-EE060B0A13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287"/>
          <a:stretch/>
        </p:blipFill>
        <p:spPr>
          <a:xfrm>
            <a:off x="10885714" y="138165"/>
            <a:ext cx="885835" cy="1164162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5DF9781-9EE6-469F-8607-EE771B466A10}"/>
              </a:ext>
            </a:extLst>
          </p:cNvPr>
          <p:cNvSpPr txBox="1">
            <a:spLocks/>
          </p:cNvSpPr>
          <p:nvPr/>
        </p:nvSpPr>
        <p:spPr>
          <a:xfrm>
            <a:off x="726664" y="945549"/>
            <a:ext cx="9833548" cy="5912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Overheidsopdrachten vertegenwoordigen in België jaarlijks </a:t>
            </a:r>
            <a:r>
              <a:rPr lang="nl-BE" sz="16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16% van het BBP</a:t>
            </a:r>
            <a:r>
              <a:rPr lang="nl-B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</a:t>
            </a:r>
          </a:p>
          <a:p>
            <a:pPr marL="714375" lvl="1" indent="-2571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	</a:t>
            </a: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=&gt; er wordt dus elk jaar meer dan </a:t>
            </a:r>
            <a:r>
              <a:rPr lang="nl-BE" sz="16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80 miljard EURO </a:t>
            </a: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aanbesteed</a:t>
            </a:r>
          </a:p>
          <a:p>
            <a:pPr marL="714375" lvl="1" indent="-2571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714375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=&gt; Geen impact op het aantal opdrachten door Covid-19 op jaarbasis.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CA17617-5312-4DD4-A88E-38CD65AEE87C}"/>
              </a:ext>
            </a:extLst>
          </p:cNvPr>
          <p:cNvCxnSpPr>
            <a:cxnSpLocks/>
          </p:cNvCxnSpPr>
          <p:nvPr/>
        </p:nvCxnSpPr>
        <p:spPr>
          <a:xfrm>
            <a:off x="1172602" y="863350"/>
            <a:ext cx="174476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90DA7AF5-39C3-43F7-ADA8-67E7FD4F1B1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" t="43718" r="5336" b="42311"/>
          <a:stretch/>
        </p:blipFill>
        <p:spPr>
          <a:xfrm>
            <a:off x="1469798" y="2377890"/>
            <a:ext cx="3266480" cy="27552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72F4780D-72D5-48D8-9A63-4D07D215C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9798" y="2734668"/>
            <a:ext cx="8788899" cy="322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8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DF9D-62B3-4069-ADD6-816872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861" y="196521"/>
            <a:ext cx="9833548" cy="666829"/>
          </a:xfrm>
        </p:spPr>
        <p:txBody>
          <a:bodyPr anchor="b">
            <a:normAutofit/>
          </a:bodyPr>
          <a:lstStyle/>
          <a:p>
            <a: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Overheidsopdrachten algemeen </a:t>
            </a:r>
            <a:r>
              <a:rPr lang="nl-BE" sz="18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(2/2)</a:t>
            </a:r>
            <a:endParaRPr lang="nl-BE" sz="3600" b="1" dirty="0">
              <a:solidFill>
                <a:srgbClr val="265543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pic>
        <p:nvPicPr>
          <p:cNvPr id="94" name="Picture 4">
            <a:extLst>
              <a:ext uri="{FF2B5EF4-FFF2-40B4-BE49-F238E27FC236}">
                <a16:creationId xmlns:a16="http://schemas.microsoft.com/office/drawing/2014/main" id="{B7F9B3B4-8532-42D9-84E4-EE060B0A13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287"/>
          <a:stretch/>
        </p:blipFill>
        <p:spPr>
          <a:xfrm>
            <a:off x="10885714" y="138165"/>
            <a:ext cx="885835" cy="1164162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5DF9781-9EE6-469F-8607-EE771B466A10}"/>
              </a:ext>
            </a:extLst>
          </p:cNvPr>
          <p:cNvSpPr txBox="1">
            <a:spLocks/>
          </p:cNvSpPr>
          <p:nvPr/>
        </p:nvSpPr>
        <p:spPr>
          <a:xfrm>
            <a:off x="726664" y="945549"/>
            <a:ext cx="9833548" cy="5912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Via gepubliceerde </a:t>
            </a:r>
            <a:r>
              <a:rPr lang="nl-BE" sz="16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openings- en gunningsinformatie </a:t>
            </a: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weten we welke ondernemingen deel hebben genomen aan overheidsopdrachten en welke ze de opdrachten hebben gewonnen (en desgevallend aan welke prijs)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16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 Transparantie-index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nl-BE" sz="1400" dirty="0">
                <a:solidFill>
                  <a:srgbClr val="265543"/>
                </a:solidFill>
                <a:latin typeface="Arial Nova Light" panose="020B0304020202020204" pitchFamily="34" charset="0"/>
              </a:rPr>
              <a:t>Openingsinformatie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nl-BE" sz="1400" dirty="0">
              <a:solidFill>
                <a:srgbClr val="265543"/>
              </a:solidFill>
              <a:latin typeface="Arial Nova Light" panose="020B0304020202020204" pitchFamily="34" charset="0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nl-BE" sz="1400" dirty="0">
              <a:solidFill>
                <a:srgbClr val="265543"/>
              </a:solidFill>
              <a:latin typeface="Arial Nova Light" panose="020B0304020202020204" pitchFamily="34" charset="0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nl-BE" sz="1400" dirty="0">
              <a:solidFill>
                <a:srgbClr val="265543"/>
              </a:solidFill>
              <a:latin typeface="Arial Nova Light" panose="020B0304020202020204" pitchFamily="34" charset="0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nl-BE" sz="1400" dirty="0">
                <a:solidFill>
                  <a:srgbClr val="265543"/>
                </a:solidFill>
                <a:latin typeface="Arial Nova Light" panose="020B0304020202020204" pitchFamily="34" charset="0"/>
              </a:rPr>
              <a:t>Gunningsinformatie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714375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CA17617-5312-4DD4-A88E-38CD65AEE87C}"/>
              </a:ext>
            </a:extLst>
          </p:cNvPr>
          <p:cNvCxnSpPr>
            <a:cxnSpLocks/>
          </p:cNvCxnSpPr>
          <p:nvPr/>
        </p:nvCxnSpPr>
        <p:spPr>
          <a:xfrm>
            <a:off x="1172602" y="863350"/>
            <a:ext cx="174476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fbeelding 3">
            <a:extLst>
              <a:ext uri="{FF2B5EF4-FFF2-40B4-BE49-F238E27FC236}">
                <a16:creationId xmlns:a16="http://schemas.microsoft.com/office/drawing/2014/main" id="{FF271D82-60EE-4379-B995-1CDAB66CE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6485" y="3429000"/>
            <a:ext cx="5143946" cy="101354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CF716F6-C26C-43C0-80B0-00E2099BD2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6153" y="4981104"/>
            <a:ext cx="5143946" cy="93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1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DF9D-62B3-4069-ADD6-816872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166" y="693853"/>
            <a:ext cx="9833548" cy="666829"/>
          </a:xfrm>
        </p:spPr>
        <p:txBody>
          <a:bodyPr anchor="b">
            <a:noAutofit/>
          </a:bodyPr>
          <a:lstStyle/>
          <a:p>
            <a: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Hoe kunnen we KMO-participatie </a:t>
            </a:r>
            <a:b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in kaart brengen? </a:t>
            </a:r>
          </a:p>
        </p:txBody>
      </p:sp>
      <p:pic>
        <p:nvPicPr>
          <p:cNvPr id="94" name="Picture 4">
            <a:extLst>
              <a:ext uri="{FF2B5EF4-FFF2-40B4-BE49-F238E27FC236}">
                <a16:creationId xmlns:a16="http://schemas.microsoft.com/office/drawing/2014/main" id="{B7F9B3B4-8532-42D9-84E4-EE060B0A13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287"/>
          <a:stretch/>
        </p:blipFill>
        <p:spPr>
          <a:xfrm>
            <a:off x="10885714" y="138165"/>
            <a:ext cx="885835" cy="1164162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5DF9781-9EE6-469F-8607-EE771B466A10}"/>
              </a:ext>
            </a:extLst>
          </p:cNvPr>
          <p:cNvSpPr txBox="1">
            <a:spLocks/>
          </p:cNvSpPr>
          <p:nvPr/>
        </p:nvSpPr>
        <p:spPr>
          <a:xfrm>
            <a:off x="548294" y="1740944"/>
            <a:ext cx="9833548" cy="1531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8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nl-B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Meer Transparantie vanuit overheden</a:t>
            </a:r>
            <a:endParaRPr lang="nl-BE" sz="14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nl-B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Het kennen van de grootte van al de deelnemende ondernemingen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CA17617-5312-4DD4-A88E-38CD65AEE87C}"/>
              </a:ext>
            </a:extLst>
          </p:cNvPr>
          <p:cNvCxnSpPr>
            <a:cxnSpLocks/>
          </p:cNvCxnSpPr>
          <p:nvPr/>
        </p:nvCxnSpPr>
        <p:spPr>
          <a:xfrm>
            <a:off x="1129059" y="1361883"/>
            <a:ext cx="174476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FCEA9D4D-AB53-417C-8781-E85E7A153506}"/>
              </a:ext>
            </a:extLst>
          </p:cNvPr>
          <p:cNvSpPr txBox="1"/>
          <p:nvPr/>
        </p:nvSpPr>
        <p:spPr>
          <a:xfrm>
            <a:off x="1068098" y="1733244"/>
            <a:ext cx="6096000" cy="496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20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Wat hebben we nodig ?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5B84C85-B9CE-4C12-BE07-45587E48A9AA}"/>
              </a:ext>
            </a:extLst>
          </p:cNvPr>
          <p:cNvSpPr txBox="1"/>
          <p:nvPr/>
        </p:nvSpPr>
        <p:spPr>
          <a:xfrm>
            <a:off x="1052166" y="3279844"/>
            <a:ext cx="6096000" cy="1979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20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Wat kan wel een indicatie geven ?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nl-BE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Onderverdeling in PERCELEN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nl-BE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WERKEN: toekenning o.b.v. Klasses 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BE" sz="18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Arial Nova Light" panose="020B0304020202020204" pitchFamily="34" charset="0"/>
            </a:endParaRPr>
          </a:p>
        </p:txBody>
      </p: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7EB378F1-43C7-4814-B52E-D15C2048FCE8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1068098" y="3272144"/>
            <a:ext cx="4396970" cy="770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24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DF9D-62B3-4069-ADD6-816872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861" y="155421"/>
            <a:ext cx="9833548" cy="666829"/>
          </a:xfrm>
        </p:spPr>
        <p:txBody>
          <a:bodyPr anchor="b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Onderverdeling in PERCELEN </a:t>
            </a:r>
            <a:r>
              <a:rPr lang="nl-BE" sz="20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(1/2)</a:t>
            </a:r>
            <a:endParaRPr lang="nl-BE" sz="3600" b="1" dirty="0">
              <a:solidFill>
                <a:srgbClr val="265543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pic>
        <p:nvPicPr>
          <p:cNvPr id="94" name="Picture 4">
            <a:extLst>
              <a:ext uri="{FF2B5EF4-FFF2-40B4-BE49-F238E27FC236}">
                <a16:creationId xmlns:a16="http://schemas.microsoft.com/office/drawing/2014/main" id="{B7F9B3B4-8532-42D9-84E4-EE060B0A13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287"/>
          <a:stretch/>
        </p:blipFill>
        <p:spPr>
          <a:xfrm>
            <a:off x="10885714" y="138165"/>
            <a:ext cx="885835" cy="1164162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5DF9781-9EE6-469F-8607-EE771B466A10}"/>
              </a:ext>
            </a:extLst>
          </p:cNvPr>
          <p:cNvSpPr txBox="1">
            <a:spLocks/>
          </p:cNvSpPr>
          <p:nvPr/>
        </p:nvSpPr>
        <p:spPr>
          <a:xfrm>
            <a:off x="1051861" y="945550"/>
            <a:ext cx="10719688" cy="5912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De </a:t>
            </a:r>
            <a:r>
              <a:rPr lang="nl-N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onderverdeling</a:t>
            </a:r>
            <a:r>
              <a:rPr lang="nl-N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van een opdracht, die </a:t>
            </a:r>
            <a:r>
              <a:rPr lang="nl-N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apart kan worden gegund</a:t>
            </a:r>
            <a:r>
              <a:rPr lang="nl-N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, in principe met het oog op een </a:t>
            </a:r>
            <a:r>
              <a:rPr lang="nl-N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gescheiden</a:t>
            </a:r>
            <a:r>
              <a:rPr lang="nl-N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</a:t>
            </a:r>
            <a:r>
              <a:rPr lang="nl-N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uitvoering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De onderverdeling steunt op technische, financiële of geografische basis</a:t>
            </a:r>
          </a:p>
          <a:p>
            <a:pPr marL="522288" lvl="1" indent="-2698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nl-NL" sz="1400" dirty="0">
                <a:solidFill>
                  <a:srgbClr val="265543"/>
                </a:solidFill>
                <a:latin typeface="Arial Nova Light" panose="020B0304020202020204" pitchFamily="34" charset="0"/>
              </a:rPr>
              <a:t>U kan als onderneming </a:t>
            </a:r>
            <a:r>
              <a:rPr lang="nl-NL" sz="14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kiezen voor welk perceel u een offerte indient</a:t>
            </a:r>
            <a:r>
              <a:rPr lang="nl-NL" sz="1400" dirty="0">
                <a:solidFill>
                  <a:srgbClr val="265543"/>
                </a:solidFill>
                <a:latin typeface="Arial Nova Light" panose="020B0304020202020204" pitchFamily="34" charset="0"/>
              </a:rPr>
              <a:t>: voor één, meerdere of alle percelen</a:t>
            </a:r>
          </a:p>
          <a:p>
            <a:pPr marL="522288" lvl="1" indent="-2698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nl-NL" sz="1400" dirty="0">
                <a:solidFill>
                  <a:srgbClr val="265543"/>
                </a:solidFill>
                <a:latin typeface="Arial Nova Light" panose="020B0304020202020204" pitchFamily="34" charset="0"/>
              </a:rPr>
              <a:t>De aanbesteder zal </a:t>
            </a:r>
            <a:r>
              <a:rPr lang="nl-NL" sz="14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per perceel de beste offerte </a:t>
            </a:r>
            <a:r>
              <a:rPr lang="nl-NL" sz="1400" dirty="0">
                <a:solidFill>
                  <a:srgbClr val="265543"/>
                </a:solidFill>
                <a:latin typeface="Arial Nova Light" panose="020B0304020202020204" pitchFamily="34" charset="0"/>
              </a:rPr>
              <a:t>kiezen</a:t>
            </a:r>
          </a:p>
          <a:p>
            <a:pPr marL="979488" lvl="2" indent="-2698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ð"/>
            </a:pPr>
            <a:endParaRPr lang="nl-NL" sz="12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Europa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wil deelname aan overheidsopdrachten van </a:t>
            </a:r>
            <a:r>
              <a:rPr lang="nl-N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KMO’s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</a:t>
            </a:r>
            <a:r>
              <a:rPr lang="nl-N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bevorderen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België</a:t>
            </a:r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: artikel 58 van de wet OO: </a:t>
            </a:r>
            <a:r>
              <a:rPr lang="nl-N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“</a:t>
            </a:r>
            <a:r>
              <a:rPr lang="nl-N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divide</a:t>
            </a:r>
            <a:r>
              <a:rPr lang="nl-N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or </a:t>
            </a:r>
            <a:r>
              <a:rPr lang="nl-N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explain</a:t>
            </a:r>
            <a:r>
              <a:rPr lang="nl-N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”-principe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1600" dirty="0">
                <a:solidFill>
                  <a:srgbClr val="265543"/>
                </a:solidFill>
                <a:latin typeface="Arial Nova Light" panose="020B0304020202020204" pitchFamily="34" charset="0"/>
              </a:rPr>
              <a:t>raming van de opdracht &gt; </a:t>
            </a:r>
            <a:r>
              <a:rPr lang="nl-NL" sz="16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139.000 euro ex btw =&gt; </a:t>
            </a:r>
            <a:r>
              <a:rPr lang="nl-NL" sz="1600" dirty="0">
                <a:solidFill>
                  <a:srgbClr val="265543"/>
                </a:solidFill>
                <a:latin typeface="Arial Nova Light" panose="020B0304020202020204" pitchFamily="34" charset="0"/>
              </a:rPr>
              <a:t>de opdracht </a:t>
            </a:r>
            <a:r>
              <a:rPr lang="nl-NL" sz="1600" b="1" dirty="0">
                <a:solidFill>
                  <a:srgbClr val="265543"/>
                </a:solidFill>
                <a:latin typeface="Arial Nova Light" panose="020B0304020202020204" pitchFamily="34" charset="0"/>
              </a:rPr>
              <a:t>MOET </a:t>
            </a:r>
            <a:r>
              <a:rPr lang="nl-NL" sz="1600" dirty="0">
                <a:solidFill>
                  <a:srgbClr val="265543"/>
                </a:solidFill>
                <a:latin typeface="Arial Nova Light" panose="020B0304020202020204" pitchFamily="34" charset="0"/>
              </a:rPr>
              <a:t>worden verdeel in percelen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1600" dirty="0" err="1">
                <a:solidFill>
                  <a:srgbClr val="265543"/>
                </a:solidFill>
                <a:latin typeface="Arial Nova Light" panose="020B0304020202020204" pitchFamily="34" charset="0"/>
              </a:rPr>
              <a:t>Zoniet</a:t>
            </a:r>
            <a:r>
              <a:rPr lang="nl-NL" sz="1600" dirty="0">
                <a:solidFill>
                  <a:srgbClr val="265543"/>
                </a:solidFill>
                <a:latin typeface="Arial Nova Light" panose="020B0304020202020204" pitchFamily="34" charset="0"/>
              </a:rPr>
              <a:t>: MOTIVERING!</a:t>
            </a: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1600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CA17617-5312-4DD4-A88E-38CD65AEE87C}"/>
              </a:ext>
            </a:extLst>
          </p:cNvPr>
          <p:cNvCxnSpPr>
            <a:cxnSpLocks/>
          </p:cNvCxnSpPr>
          <p:nvPr/>
        </p:nvCxnSpPr>
        <p:spPr>
          <a:xfrm>
            <a:off x="1172602" y="863350"/>
            <a:ext cx="174476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10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DF9D-62B3-4069-ADD6-816872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88" y="196521"/>
            <a:ext cx="9833548" cy="666829"/>
          </a:xfrm>
        </p:spPr>
        <p:txBody>
          <a:bodyPr anchor="b">
            <a:normAutofit/>
          </a:bodyPr>
          <a:lstStyle/>
          <a:p>
            <a: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Onderverdeling in PERCELEN </a:t>
            </a:r>
            <a:r>
              <a:rPr lang="nl-BE" sz="20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(2/2)</a:t>
            </a:r>
            <a:endParaRPr lang="nl-BE" sz="3600" b="1" dirty="0">
              <a:solidFill>
                <a:srgbClr val="265543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pic>
        <p:nvPicPr>
          <p:cNvPr id="94" name="Picture 4">
            <a:extLst>
              <a:ext uri="{FF2B5EF4-FFF2-40B4-BE49-F238E27FC236}">
                <a16:creationId xmlns:a16="http://schemas.microsoft.com/office/drawing/2014/main" id="{B7F9B3B4-8532-42D9-84E4-EE060B0A13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287"/>
          <a:stretch/>
        </p:blipFill>
        <p:spPr>
          <a:xfrm>
            <a:off x="10885714" y="138165"/>
            <a:ext cx="885835" cy="1164162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5DF9781-9EE6-469F-8607-EE771B466A10}"/>
              </a:ext>
            </a:extLst>
          </p:cNvPr>
          <p:cNvSpPr txBox="1">
            <a:spLocks/>
          </p:cNvSpPr>
          <p:nvPr/>
        </p:nvSpPr>
        <p:spPr>
          <a:xfrm>
            <a:off x="1051861" y="945550"/>
            <a:ext cx="10719688" cy="5912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</a:t>
            </a: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CA17617-5312-4DD4-A88E-38CD65AEE87C}"/>
              </a:ext>
            </a:extLst>
          </p:cNvPr>
          <p:cNvCxnSpPr>
            <a:cxnSpLocks/>
          </p:cNvCxnSpPr>
          <p:nvPr/>
        </p:nvCxnSpPr>
        <p:spPr>
          <a:xfrm>
            <a:off x="907645" y="863350"/>
            <a:ext cx="174476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>
            <a:extLst>
              <a:ext uri="{FF2B5EF4-FFF2-40B4-BE49-F238E27FC236}">
                <a16:creationId xmlns:a16="http://schemas.microsoft.com/office/drawing/2014/main" id="{DC8485F9-2054-4E25-8AF4-04AA202BD689}"/>
              </a:ext>
            </a:extLst>
          </p:cNvPr>
          <p:cNvSpPr txBox="1"/>
          <p:nvPr/>
        </p:nvSpPr>
        <p:spPr>
          <a:xfrm>
            <a:off x="801188" y="1136222"/>
            <a:ext cx="6096000" cy="456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Verdeling </a:t>
            </a:r>
            <a:r>
              <a:rPr lang="nl-B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in PERCELEN per provincie</a:t>
            </a:r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3D7D1ED3-32C3-4ABD-8E07-72E86797DB66}"/>
              </a:ext>
            </a:extLst>
          </p:cNvPr>
          <p:cNvGrpSpPr/>
          <p:nvPr/>
        </p:nvGrpSpPr>
        <p:grpSpPr>
          <a:xfrm>
            <a:off x="529529" y="1530179"/>
            <a:ext cx="11327113" cy="3564098"/>
            <a:chOff x="668867" y="1206659"/>
            <a:chExt cx="11327113" cy="3564098"/>
          </a:xfrm>
        </p:grpSpPr>
        <p:sp>
          <p:nvSpPr>
            <p:cNvPr id="5" name="Tekstvak 4">
              <a:extLst>
                <a:ext uri="{FF2B5EF4-FFF2-40B4-BE49-F238E27FC236}">
                  <a16:creationId xmlns:a16="http://schemas.microsoft.com/office/drawing/2014/main" id="{51A91453-9D11-45AF-AC84-F8531FB5DD26}"/>
                </a:ext>
              </a:extLst>
            </p:cNvPr>
            <p:cNvSpPr txBox="1"/>
            <p:nvPr/>
          </p:nvSpPr>
          <p:spPr>
            <a:xfrm>
              <a:off x="2531512" y="4493758"/>
              <a:ext cx="1158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>
                  <a:solidFill>
                    <a:schemeClr val="bg2">
                      <a:lumMod val="50000"/>
                    </a:schemeClr>
                  </a:solidFill>
                  <a:latin typeface="Arial Nova Light" panose="020B0304020202020204" pitchFamily="34" charset="0"/>
                </a:rPr>
                <a:t>2019</a:t>
              </a:r>
            </a:p>
          </p:txBody>
        </p:sp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78D761B2-89B3-45BD-9F52-B55EBE751D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563"/>
            <a:stretch/>
          </p:blipFill>
          <p:spPr>
            <a:xfrm>
              <a:off x="668867" y="1511788"/>
              <a:ext cx="3969129" cy="2981969"/>
            </a:xfrm>
            <a:prstGeom prst="rect">
              <a:avLst/>
            </a:prstGeom>
          </p:spPr>
        </p:pic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851F2E9F-CE7A-493D-A176-9518318C26CD}"/>
                </a:ext>
              </a:extLst>
            </p:cNvPr>
            <p:cNvCxnSpPr/>
            <p:nvPr/>
          </p:nvCxnSpPr>
          <p:spPr>
            <a:xfrm>
              <a:off x="945509" y="4737463"/>
              <a:ext cx="3692487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8E259CF7-1A5B-427A-B493-BE59B0631FAA}"/>
                </a:ext>
              </a:extLst>
            </p:cNvPr>
            <p:cNvCxnSpPr/>
            <p:nvPr/>
          </p:nvCxnSpPr>
          <p:spPr>
            <a:xfrm>
              <a:off x="945509" y="4493758"/>
              <a:ext cx="0" cy="24370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60327F84-689E-4F8C-B7E8-A70A11E54605}"/>
                </a:ext>
              </a:extLst>
            </p:cNvPr>
            <p:cNvCxnSpPr>
              <a:cxnSpLocks/>
            </p:cNvCxnSpPr>
            <p:nvPr/>
          </p:nvCxnSpPr>
          <p:spPr>
            <a:xfrm>
              <a:off x="4589076" y="4458452"/>
              <a:ext cx="0" cy="279011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Afbeelding 14">
              <a:extLst>
                <a:ext uri="{FF2B5EF4-FFF2-40B4-BE49-F238E27FC236}">
                  <a16:creationId xmlns:a16="http://schemas.microsoft.com/office/drawing/2014/main" id="{BC35BD15-B32E-4BF7-96F8-2ED249F47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89076" y="1206659"/>
              <a:ext cx="3692488" cy="3251793"/>
            </a:xfrm>
            <a:prstGeom prst="rect">
              <a:avLst/>
            </a:prstGeom>
          </p:spPr>
        </p:pic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A6F1D9B5-BFDD-456C-9984-A8A956F7A770}"/>
                </a:ext>
              </a:extLst>
            </p:cNvPr>
            <p:cNvSpPr txBox="1"/>
            <p:nvPr/>
          </p:nvSpPr>
          <p:spPr>
            <a:xfrm>
              <a:off x="6068727" y="4460464"/>
              <a:ext cx="1158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>
                  <a:solidFill>
                    <a:schemeClr val="bg2">
                      <a:lumMod val="50000"/>
                    </a:schemeClr>
                  </a:solidFill>
                  <a:latin typeface="Arial Nova Light" panose="020B0304020202020204" pitchFamily="34" charset="0"/>
                </a:rPr>
                <a:t>2020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234B3F42-E327-4D45-A818-8FB34E22CC50}"/>
                </a:ext>
              </a:extLst>
            </p:cNvPr>
            <p:cNvSpPr/>
            <p:nvPr/>
          </p:nvSpPr>
          <p:spPr>
            <a:xfrm>
              <a:off x="4589076" y="1302327"/>
              <a:ext cx="3692485" cy="34346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49DCC194-9973-4377-A063-FD30EE63794B}"/>
                </a:ext>
              </a:extLst>
            </p:cNvPr>
            <p:cNvSpPr/>
            <p:nvPr/>
          </p:nvSpPr>
          <p:spPr>
            <a:xfrm>
              <a:off x="940526" y="1302328"/>
              <a:ext cx="3648548" cy="343418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31" name="Afbeelding 30">
              <a:extLst>
                <a:ext uri="{FF2B5EF4-FFF2-40B4-BE49-F238E27FC236}">
                  <a16:creationId xmlns:a16="http://schemas.microsoft.com/office/drawing/2014/main" id="{5E174545-DA7B-4C1E-97A3-3E4AD95D01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81561" y="1235251"/>
              <a:ext cx="3714419" cy="3251793"/>
            </a:xfrm>
            <a:prstGeom prst="rect">
              <a:avLst/>
            </a:prstGeom>
          </p:spPr>
        </p:pic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D40BB336-662A-40BF-8A01-BEA23FFF8EF2}"/>
                </a:ext>
              </a:extLst>
            </p:cNvPr>
            <p:cNvSpPr txBox="1"/>
            <p:nvPr/>
          </p:nvSpPr>
          <p:spPr>
            <a:xfrm>
              <a:off x="9761210" y="4463394"/>
              <a:ext cx="1158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>
                  <a:solidFill>
                    <a:schemeClr val="bg2">
                      <a:lumMod val="50000"/>
                    </a:schemeClr>
                  </a:solidFill>
                  <a:latin typeface="Arial Nova Light" panose="020B0304020202020204" pitchFamily="34" charset="0"/>
                </a:rPr>
                <a:t>2021</a:t>
              </a:r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0CF912B1-9AA6-4F43-AAD2-F90FE8F0DB82}"/>
                </a:ext>
              </a:extLst>
            </p:cNvPr>
            <p:cNvSpPr/>
            <p:nvPr/>
          </p:nvSpPr>
          <p:spPr>
            <a:xfrm>
              <a:off x="8281559" y="1305257"/>
              <a:ext cx="3692485" cy="34346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429186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DF9D-62B3-4069-ADD6-816872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861" y="196521"/>
            <a:ext cx="9833548" cy="666829"/>
          </a:xfrm>
        </p:spPr>
        <p:txBody>
          <a:bodyPr anchor="b">
            <a:normAutofit/>
          </a:bodyPr>
          <a:lstStyle/>
          <a:p>
            <a: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KMO-participatie bij WERKEN </a:t>
            </a:r>
            <a:r>
              <a:rPr lang="nl-BE" sz="20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(1/2)</a:t>
            </a:r>
            <a:endParaRPr lang="nl-BE" sz="3600" b="1" dirty="0">
              <a:solidFill>
                <a:srgbClr val="265543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pic>
        <p:nvPicPr>
          <p:cNvPr id="94" name="Picture 4">
            <a:extLst>
              <a:ext uri="{FF2B5EF4-FFF2-40B4-BE49-F238E27FC236}">
                <a16:creationId xmlns:a16="http://schemas.microsoft.com/office/drawing/2014/main" id="{B7F9B3B4-8532-42D9-84E4-EE060B0A13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287"/>
          <a:stretch/>
        </p:blipFill>
        <p:spPr>
          <a:xfrm>
            <a:off x="10885714" y="138165"/>
            <a:ext cx="885835" cy="1164162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5DF9781-9EE6-469F-8607-EE771B466A10}"/>
              </a:ext>
            </a:extLst>
          </p:cNvPr>
          <p:cNvSpPr txBox="1">
            <a:spLocks/>
          </p:cNvSpPr>
          <p:nvPr/>
        </p:nvSpPr>
        <p:spPr>
          <a:xfrm>
            <a:off x="1051556" y="1319437"/>
            <a:ext cx="9833548" cy="5255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Klasses 1 tem 4 -&gt; “kleinere” ondernemingen kunnen hun offerte indienen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  <a:p>
            <a:pPr marL="896938" lvl="1" indent="-45243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Er worden in absolute waarden veel meer overheidsopdrachten uitgeschreven in de klasse 1-4</a:t>
            </a:r>
          </a:p>
          <a:p>
            <a:pPr marL="896938" lvl="1" indent="-45243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Dit zegt echter niets over de waarde van deze opdrachten </a:t>
            </a: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CA17617-5312-4DD4-A88E-38CD65AEE87C}"/>
              </a:ext>
            </a:extLst>
          </p:cNvPr>
          <p:cNvCxnSpPr>
            <a:cxnSpLocks/>
          </p:cNvCxnSpPr>
          <p:nvPr/>
        </p:nvCxnSpPr>
        <p:spPr>
          <a:xfrm>
            <a:off x="1172602" y="863350"/>
            <a:ext cx="174476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DAFFC638-D6CE-454B-937D-644A57AFAA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8206" y="1775523"/>
            <a:ext cx="7307093" cy="370864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2BCC2941-A91A-431F-A09D-0E6B50977753}"/>
              </a:ext>
            </a:extLst>
          </p:cNvPr>
          <p:cNvSpPr txBox="1"/>
          <p:nvPr/>
        </p:nvSpPr>
        <p:spPr>
          <a:xfrm>
            <a:off x="1051556" y="863350"/>
            <a:ext cx="6096000" cy="456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Toekenning o.b.v. Klasses</a:t>
            </a:r>
            <a:endParaRPr lang="nl-BE" sz="18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0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DF9D-62B3-4069-ADD6-816872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861" y="196521"/>
            <a:ext cx="9833548" cy="666829"/>
          </a:xfrm>
        </p:spPr>
        <p:txBody>
          <a:bodyPr anchor="b">
            <a:normAutofit/>
          </a:bodyPr>
          <a:lstStyle/>
          <a:p>
            <a: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KMO-participatie bij WERKEN </a:t>
            </a:r>
            <a:r>
              <a:rPr lang="nl-BE" sz="20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(2/2)</a:t>
            </a:r>
            <a:endParaRPr lang="nl-BE" sz="3600" b="1" dirty="0">
              <a:solidFill>
                <a:srgbClr val="265543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pic>
        <p:nvPicPr>
          <p:cNvPr id="94" name="Picture 4">
            <a:extLst>
              <a:ext uri="{FF2B5EF4-FFF2-40B4-BE49-F238E27FC236}">
                <a16:creationId xmlns:a16="http://schemas.microsoft.com/office/drawing/2014/main" id="{B7F9B3B4-8532-42D9-84E4-EE060B0A13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287"/>
          <a:stretch/>
        </p:blipFill>
        <p:spPr>
          <a:xfrm>
            <a:off x="10885714" y="138165"/>
            <a:ext cx="885835" cy="1164162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5DF9781-9EE6-469F-8607-EE771B466A10}"/>
              </a:ext>
            </a:extLst>
          </p:cNvPr>
          <p:cNvSpPr txBox="1">
            <a:spLocks/>
          </p:cNvSpPr>
          <p:nvPr/>
        </p:nvSpPr>
        <p:spPr>
          <a:xfrm>
            <a:off x="613452" y="1302327"/>
            <a:ext cx="9833548" cy="5912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Welke gemeenten schrijven het vaakst opdrachten uit voor Klasse 1 tem 3 :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CA17617-5312-4DD4-A88E-38CD65AEE87C}"/>
              </a:ext>
            </a:extLst>
          </p:cNvPr>
          <p:cNvCxnSpPr>
            <a:cxnSpLocks/>
          </p:cNvCxnSpPr>
          <p:nvPr/>
        </p:nvCxnSpPr>
        <p:spPr>
          <a:xfrm>
            <a:off x="1172602" y="863350"/>
            <a:ext cx="174476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F8C0D93C-661D-4975-91A1-168A30062B88}"/>
              </a:ext>
            </a:extLst>
          </p:cNvPr>
          <p:cNvSpPr txBox="1"/>
          <p:nvPr/>
        </p:nvSpPr>
        <p:spPr>
          <a:xfrm>
            <a:off x="1051556" y="863350"/>
            <a:ext cx="6096000" cy="456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</a:rPr>
              <a:t>‘KMO-vriendelijke’ gemeenten </a:t>
            </a:r>
            <a:endParaRPr lang="nl-BE" sz="1800" b="1" dirty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4799B1B-41EE-4823-997B-2EAE798958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602" y="1827670"/>
            <a:ext cx="8302324" cy="484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5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DF9D-62B3-4069-ADD6-816872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446" y="520199"/>
            <a:ext cx="9718765" cy="59938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Hartelijk dank voor uw aandacht !</a:t>
            </a:r>
            <a:br>
              <a:rPr lang="nl-BE" sz="36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2800" b="1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Neem gerust contact op voor verder informatie:</a:t>
            </a:r>
            <a:br>
              <a:rPr lang="nl-BE" sz="2800" b="1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br>
              <a:rPr lang="nl-BE" sz="2800" b="1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2800" b="1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Anaïs Werbrouck</a:t>
            </a:r>
            <a:br>
              <a:rPr lang="nl-BE" sz="2800" b="1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2400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anais@belgiantenders.org</a:t>
            </a:r>
            <a:br>
              <a:rPr lang="nl-BE" sz="2800" b="1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2200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+32 2 788 32 79</a:t>
            </a:r>
            <a:br>
              <a:rPr lang="nl-BE" sz="2200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2200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+32 493 616 606</a:t>
            </a:r>
            <a:br>
              <a:rPr lang="nl-BE" sz="2200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br>
              <a:rPr lang="nl-BE" sz="2800" b="1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20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Stichting Overheidsopdrachten – </a:t>
            </a:r>
            <a:r>
              <a:rPr lang="nl-BE" sz="2000" b="1" dirty="0" err="1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Fondation</a:t>
            </a:r>
            <a:r>
              <a:rPr lang="nl-BE" sz="20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 </a:t>
            </a:r>
            <a:r>
              <a:rPr lang="nl-BE" sz="2000" b="1" dirty="0" err="1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Marchés</a:t>
            </a:r>
            <a:r>
              <a:rPr lang="nl-BE" sz="2000" b="1" dirty="0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 </a:t>
            </a:r>
            <a:r>
              <a:rPr lang="nl-BE" sz="2000" b="1" dirty="0" err="1">
                <a:solidFill>
                  <a:srgbClr val="265543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Publics</a:t>
            </a:r>
            <a:br>
              <a:rPr lang="nl-BE" sz="2000" b="1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2000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Oud Korenhuis 3, bus 2</a:t>
            </a:r>
            <a:br>
              <a:rPr lang="nl-BE" sz="2000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2000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1000 Brussel</a:t>
            </a:r>
            <a:br>
              <a:rPr lang="nl-BE" sz="2000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nl-BE" sz="2000" b="1" dirty="0">
                <a:solidFill>
                  <a:schemeClr val="bg2">
                    <a:lumMod val="50000"/>
                  </a:schemeClr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www.stichtingoverheidsopdrachten.org</a:t>
            </a:r>
            <a:endParaRPr lang="nl-BE" sz="3600" b="1" dirty="0">
              <a:solidFill>
                <a:schemeClr val="bg2">
                  <a:lumMod val="50000"/>
                </a:schemeClr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pic>
        <p:nvPicPr>
          <p:cNvPr id="94" name="Picture 4">
            <a:extLst>
              <a:ext uri="{FF2B5EF4-FFF2-40B4-BE49-F238E27FC236}">
                <a16:creationId xmlns:a16="http://schemas.microsoft.com/office/drawing/2014/main" id="{B7F9B3B4-8532-42D9-84E4-EE060B0A13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2287"/>
          <a:stretch/>
        </p:blipFill>
        <p:spPr>
          <a:xfrm>
            <a:off x="10885714" y="138165"/>
            <a:ext cx="885835" cy="1164162"/>
          </a:xfrm>
          <a:prstGeom prst="rect">
            <a:avLst/>
          </a:prstGeom>
        </p:spPr>
      </p:pic>
      <p:grpSp>
        <p:nvGrpSpPr>
          <p:cNvPr id="10" name="Group 102">
            <a:extLst>
              <a:ext uri="{FF2B5EF4-FFF2-40B4-BE49-F238E27FC236}">
                <a16:creationId xmlns:a16="http://schemas.microsoft.com/office/drawing/2014/main" id="{80B9358B-FB96-4EC0-9531-C8C9DD70D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3">
              <a:extLst>
                <a:ext uri="{FF2B5EF4-FFF2-40B4-BE49-F238E27FC236}">
                  <a16:creationId xmlns:a16="http://schemas.microsoft.com/office/drawing/2014/main" id="{9586157D-AD43-490A-A360-468DFA247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04">
              <a:extLst>
                <a:ext uri="{FF2B5EF4-FFF2-40B4-BE49-F238E27FC236}">
                  <a16:creationId xmlns:a16="http://schemas.microsoft.com/office/drawing/2014/main" id="{14BBC2F4-625B-4B34-908C-23CB84125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05">
              <a:extLst>
                <a:ext uri="{FF2B5EF4-FFF2-40B4-BE49-F238E27FC236}">
                  <a16:creationId xmlns:a16="http://schemas.microsoft.com/office/drawing/2014/main" id="{7A2D2DA1-5490-4F56-89D4-387F98DF1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06">
              <a:extLst>
                <a:ext uri="{FF2B5EF4-FFF2-40B4-BE49-F238E27FC236}">
                  <a16:creationId xmlns:a16="http://schemas.microsoft.com/office/drawing/2014/main" id="{712FCA76-A051-4F45-A7F0-A198EEAF0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25">
            <a:extLst>
              <a:ext uri="{FF2B5EF4-FFF2-40B4-BE49-F238E27FC236}">
                <a16:creationId xmlns:a16="http://schemas.microsoft.com/office/drawing/2014/main" id="{5CA19883-0BBA-4792-ABDF-BF7BB5B87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16" name="Freeform: Shape 26">
              <a:extLst>
                <a:ext uri="{FF2B5EF4-FFF2-40B4-BE49-F238E27FC236}">
                  <a16:creationId xmlns:a16="http://schemas.microsoft.com/office/drawing/2014/main" id="{0AD96B04-A2EB-47AD-87C8-33C817801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27">
              <a:extLst>
                <a:ext uri="{FF2B5EF4-FFF2-40B4-BE49-F238E27FC236}">
                  <a16:creationId xmlns:a16="http://schemas.microsoft.com/office/drawing/2014/main" id="{5CB32F53-C0ED-4379-AE2C-C75E5011E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28">
              <a:extLst>
                <a:ext uri="{FF2B5EF4-FFF2-40B4-BE49-F238E27FC236}">
                  <a16:creationId xmlns:a16="http://schemas.microsoft.com/office/drawing/2014/main" id="{BF8A831A-2F23-4D17-91BE-52CFB23C6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29">
              <a:extLst>
                <a:ext uri="{FF2B5EF4-FFF2-40B4-BE49-F238E27FC236}">
                  <a16:creationId xmlns:a16="http://schemas.microsoft.com/office/drawing/2014/main" id="{2FAE2AC5-17AF-4611-B61D-6069057A5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0529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31983B867FC46AB8571701CB823D1" ma:contentTypeVersion="4" ma:contentTypeDescription="Een nieuw document maken." ma:contentTypeScope="" ma:versionID="1a0c3b4ade4f665a454a52f0e03a8f25">
  <xsd:schema xmlns:xsd="http://www.w3.org/2001/XMLSchema" xmlns:xs="http://www.w3.org/2001/XMLSchema" xmlns:p="http://schemas.microsoft.com/office/2006/metadata/properties" xmlns:ns3="d217767a-23b3-40eb-b880-69559f43934b" targetNamespace="http://schemas.microsoft.com/office/2006/metadata/properties" ma:root="true" ma:fieldsID="4b7f1cd57f38b2bcada06e378d095047" ns3:_="">
    <xsd:import namespace="d217767a-23b3-40eb-b880-69559f4393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7767a-23b3-40eb-b880-69559f439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698A12-A58C-40F3-B921-23D9C7AA7C4F}">
  <ds:schemaRefs>
    <ds:schemaRef ds:uri="d217767a-23b3-40eb-b880-69559f43934b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A0E68ED-5E42-401E-B79A-F759717B0E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03002A-885C-488A-8638-92F4583F456F}">
  <ds:schemaRefs>
    <ds:schemaRef ds:uri="d217767a-23b3-40eb-b880-69559f4393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410</Words>
  <Application>Microsoft Office PowerPoint</Application>
  <PresentationFormat>Breedbeeld</PresentationFormat>
  <Paragraphs>80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9" baseType="lpstr">
      <vt:lpstr>DengXian Light</vt:lpstr>
      <vt:lpstr>Arial</vt:lpstr>
      <vt:lpstr>Arial Nova Light</vt:lpstr>
      <vt:lpstr>Calibri</vt:lpstr>
      <vt:lpstr>Calibri Light</vt:lpstr>
      <vt:lpstr>Courier New</vt:lpstr>
      <vt:lpstr>Open Sans Semibold</vt:lpstr>
      <vt:lpstr>Symbol</vt:lpstr>
      <vt:lpstr>Wingdings</vt:lpstr>
      <vt:lpstr>Office Theme</vt:lpstr>
      <vt:lpstr>PowerPoint-presentatie</vt:lpstr>
      <vt:lpstr>Overheidsopdrachten algemeen (1/2)</vt:lpstr>
      <vt:lpstr>Overheidsopdrachten algemeen (2/2)</vt:lpstr>
      <vt:lpstr>Hoe kunnen we KMO-participatie  in kaart brengen? </vt:lpstr>
      <vt:lpstr>Onderverdeling in PERCELEN (1/2)</vt:lpstr>
      <vt:lpstr>Onderverdeling in PERCELEN (2/2)</vt:lpstr>
      <vt:lpstr>KMO-participatie bij WERKEN (1/2)</vt:lpstr>
      <vt:lpstr>KMO-participatie bij WERKEN (2/2)</vt:lpstr>
      <vt:lpstr>Hartelijk dank voor uw aandacht ! Neem gerust contact op voor verder informatie:  Anaïs Werbrouck anais@belgiantenders.org +32 2 788 32 79 +32 493 616 606  Stichting Overheidsopdrachten – Fondation Marchés Publics Oud Korenhuis 3, bus 2 1000 Brussel www.stichtingoverheidsopdrachten.org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Gaëlle Cornille</dc:creator>
  <cp:lastModifiedBy>Van Steelandt Johan</cp:lastModifiedBy>
  <cp:revision>81</cp:revision>
  <cp:lastPrinted>2021-04-23T13:41:20Z</cp:lastPrinted>
  <dcterms:created xsi:type="dcterms:W3CDTF">2020-10-16T08:58:51Z</dcterms:created>
  <dcterms:modified xsi:type="dcterms:W3CDTF">2021-12-01T11:06:52Z</dcterms:modified>
</cp:coreProperties>
</file>