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4"/>
    <p:sldMasterId id="2147483660" r:id="rId5"/>
  </p:sldMasterIdLst>
  <p:notesMasterIdLst>
    <p:notesMasterId r:id="rId15"/>
  </p:notesMasterIdLst>
  <p:handoutMasterIdLst>
    <p:handoutMasterId r:id="rId16"/>
  </p:handoutMasterIdLst>
  <p:sldIdLst>
    <p:sldId id="378" r:id="rId6"/>
    <p:sldId id="379" r:id="rId7"/>
    <p:sldId id="384" r:id="rId8"/>
    <p:sldId id="382" r:id="rId9"/>
    <p:sldId id="385" r:id="rId10"/>
    <p:sldId id="386" r:id="rId11"/>
    <p:sldId id="387" r:id="rId12"/>
    <p:sldId id="388" r:id="rId13"/>
    <p:sldId id="390" r:id="rId14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landersArtSans-Bold" panose="00000800000000000000" pitchFamily="2" charset="0"/>
      <p:bold r:id="rId21"/>
    </p:embeddedFont>
    <p:embeddedFont>
      <p:font typeface="FlandersArtSans-Regular" panose="00000500000000000000" pitchFamily="2" charset="0"/>
      <p:regular r:id="rId22"/>
    </p:embeddedFont>
    <p:embeddedFont>
      <p:font typeface="FlandersArtSerif-Regular" panose="00000500000000000000" pitchFamily="2" charset="0"/>
      <p:regular r:id="rId23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 Geyt Debby" initials="VGD" lastIdx="3" clrIdx="0">
    <p:extLst>
      <p:ext uri="{19B8F6BF-5375-455C-9EA6-DF929625EA0E}">
        <p15:presenceInfo xmlns:p15="http://schemas.microsoft.com/office/powerpoint/2012/main" userId="Van Geyt Debby" providerId="None"/>
      </p:ext>
    </p:extLst>
  </p:cmAuthor>
  <p:cmAuthor id="2" name="Impens Christof" initials="IC" lastIdx="6" clrIdx="1">
    <p:extLst>
      <p:ext uri="{19B8F6BF-5375-455C-9EA6-DF929625EA0E}">
        <p15:presenceInfo xmlns:p15="http://schemas.microsoft.com/office/powerpoint/2012/main" userId="S::christof.impens@vlaanderen.be::7d06b2fd-440a-480b-8c1a-0c1d8d08dbdb" providerId="AD"/>
      </p:ext>
    </p:extLst>
  </p:cmAuthor>
  <p:cmAuthor id="3" name="Van Geyt Debby" initials="VGD [2]" lastIdx="3" clrIdx="2">
    <p:extLst>
      <p:ext uri="{19B8F6BF-5375-455C-9EA6-DF929625EA0E}">
        <p15:presenceInfo xmlns:p15="http://schemas.microsoft.com/office/powerpoint/2012/main" userId="S::debby.vangeyt@vlaanderen.be::a9238b18-cc1a-4d86-9777-b5b7717a78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717171"/>
    <a:srgbClr val="646464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637ECF-40F5-4C21-A390-A4B5C754E5BE}" v="3" dt="2021-12-01T16:25:56.6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  <p:guide pos="55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BEFC7F27-3F35-C348-A7B2-F69A620161E2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6A937DD8-B20A-47A6-AA94-FD478FAA3C28}" type="datetimeFigureOut">
              <a:rPr lang="nl-BE" smtClean="0"/>
              <a:pPr/>
              <a:t>6/12/2021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Geraamde waardes: moeilijk graadmeter want volledige bedrag van een bepaalde opdracht in één jaar gestopt o.b.v. gunningsdatum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479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16000"/>
            <a:ext cx="7416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40000"/>
            <a:ext cx="7416000" cy="1655763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3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76002" y="288001"/>
            <a:ext cx="7379999" cy="6265475"/>
            <a:chOff x="1476000" y="288000"/>
            <a:chExt cx="7379999" cy="6265475"/>
          </a:xfrm>
          <a:solidFill>
            <a:schemeClr val="accent1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5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3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1" y="461699"/>
            <a:ext cx="1848753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 algn="r"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28279"/>
            <a:ext cx="2141621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6/12/2021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2" y="756847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9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00" y="417600"/>
            <a:ext cx="184875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>
                <a:solidFill>
                  <a:schemeClr val="tx1"/>
                </a:solidFill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426123" y="6361603"/>
            <a:ext cx="44352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tx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0"/>
            <a:ext cx="2141621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6/12/2021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3" y="4191644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0" y="5986567"/>
            <a:ext cx="184875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2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tx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0"/>
            <a:ext cx="2141621" cy="3651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6/12/2021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5991926"/>
            <a:ext cx="184875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6/12/2021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6/12/2021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6" y="6336000"/>
            <a:ext cx="2141621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6/12/2021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0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18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eren 15"/>
          <p:cNvGrpSpPr/>
          <p:nvPr userDrawn="1"/>
        </p:nvGrpSpPr>
        <p:grpSpPr>
          <a:xfrm>
            <a:off x="288002" y="288001"/>
            <a:ext cx="6033505" cy="6265475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2556001"/>
            <a:ext cx="3816000" cy="1943999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800" y="417600"/>
            <a:ext cx="1848753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86525"/>
            <a:ext cx="8553506" cy="6265475"/>
            <a:chOff x="288000" y="288000"/>
            <a:chExt cx="8553506" cy="6265475"/>
          </a:xfrm>
          <a:solidFill>
            <a:schemeClr val="accent1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2520002"/>
            <a:ext cx="5342082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4174703"/>
            <a:ext cx="5354606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6044105"/>
            <a:ext cx="477324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60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6/12/2021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60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60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Rechthoek 6"/>
          <p:cNvSpPr/>
          <p:nvPr userDrawn="1"/>
        </p:nvSpPr>
        <p:spPr>
          <a:xfrm>
            <a:off x="1" y="0"/>
            <a:ext cx="288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" y="5990400"/>
            <a:ext cx="184875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2" r:id="rId2"/>
    <p:sldLayoutId id="2147483674" r:id="rId3"/>
    <p:sldLayoutId id="2147483678" r:id="rId4"/>
    <p:sldLayoutId id="2147483681" r:id="rId5"/>
    <p:sldLayoutId id="2147483682" r:id="rId6"/>
    <p:sldLayoutId id="2147483683" r:id="rId7"/>
  </p:sldLayoutIdLst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chemeClr val="tx1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0"/>
        </a:buBlip>
        <a:defRPr sz="2000" kern="1200" spc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600"/>
        </a:spcBef>
        <a:buSzPct val="70000"/>
        <a:buFontTx/>
        <a:buBlip>
          <a:blip r:embed="rId11"/>
        </a:buBlip>
        <a:defRPr sz="1800" kern="1200" spc="0">
          <a:solidFill>
            <a:schemeClr val="bg1">
              <a:lumMod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2"/>
        </a:buBlip>
        <a:defRPr sz="16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3"/>
        </a:buBlip>
        <a:defRPr sz="14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0"/>
        </a:buBlip>
        <a:defRPr sz="14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339600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6/12/2021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7" r:id="rId3"/>
    <p:sldLayoutId id="2147483676" r:id="rId4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2000" kern="1200" spc="0" baseline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Pct val="75000"/>
        <a:buFontTx/>
        <a:buBlip>
          <a:blip r:embed="rId7"/>
        </a:buBlip>
        <a:tabLst/>
        <a:defRPr sz="18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8"/>
        </a:buBlip>
        <a:tabLst/>
        <a:defRPr sz="16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9"/>
        </a:buBlip>
        <a:tabLst/>
        <a:defRPr sz="1400" kern="1200" spc="0" baseline="0">
          <a:solidFill>
            <a:schemeClr val="accent4">
              <a:lumMod val="60000"/>
              <a:lumOff val="40000"/>
            </a:schemeClr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6"/>
        </a:buBlip>
        <a:tabLst/>
        <a:defRPr sz="1400" kern="1200" spc="0" baseline="0">
          <a:solidFill>
            <a:schemeClr val="accent1">
              <a:lumMod val="75000"/>
            </a:schemeClr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46DAE1-0800-4994-A8DD-2D9092E76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/>
              <a:t>Cijfers overheidsopdrachten VO: databronnen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8093A2-E498-4ECC-90A9-FD116C3BAA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err="1"/>
              <a:t>eDelta</a:t>
            </a:r>
            <a:endParaRPr lang="nl-BE" dirty="0"/>
          </a:p>
          <a:p>
            <a:pPr lvl="1"/>
            <a:r>
              <a:rPr lang="nl-BE" dirty="0"/>
              <a:t>Applicatie ontwikkeld voor registratie en opvolging overheidsopdrachten</a:t>
            </a:r>
          </a:p>
          <a:p>
            <a:pPr lvl="1"/>
            <a:r>
              <a:rPr lang="nl-BE" dirty="0"/>
              <a:t>Ontwikkeld door DMOW </a:t>
            </a:r>
          </a:p>
          <a:p>
            <a:pPr lvl="1"/>
            <a:r>
              <a:rPr lang="nl-BE" dirty="0"/>
              <a:t>Verplichte registratie vanaf 01/01/2018</a:t>
            </a:r>
          </a:p>
          <a:p>
            <a:pPr lvl="1"/>
            <a:r>
              <a:rPr lang="nl-BE" dirty="0"/>
              <a:t>VO-breed: 43 entiteiten</a:t>
            </a:r>
          </a:p>
          <a:p>
            <a:pPr lvl="1"/>
            <a:r>
              <a:rPr lang="nl-BE" dirty="0"/>
              <a:t>Alle opdrachten vanaf € 30.000 excl. BTW verplicht</a:t>
            </a:r>
          </a:p>
          <a:p>
            <a:pPr lvl="1"/>
            <a:endParaRPr lang="nl-BE" dirty="0"/>
          </a:p>
          <a:p>
            <a:r>
              <a:rPr lang="nl-BE" dirty="0"/>
              <a:t>MAGDA</a:t>
            </a:r>
          </a:p>
          <a:p>
            <a:pPr lvl="1"/>
            <a:r>
              <a:rPr lang="nl-BE" dirty="0"/>
              <a:t>Automatisch advies ondernemingsgrootte o.b.v. gegevens KBO-databank </a:t>
            </a:r>
          </a:p>
          <a:p>
            <a:pPr lvl="1"/>
            <a:r>
              <a:rPr lang="nl-BE" dirty="0"/>
              <a:t>Europese definitie KMO</a:t>
            </a:r>
          </a:p>
          <a:p>
            <a:pPr lvl="1"/>
            <a:r>
              <a:rPr lang="nl-BE" dirty="0"/>
              <a:t>Wordt verder verfijnd</a:t>
            </a:r>
          </a:p>
          <a:p>
            <a:pPr marL="576000" lvl="2" indent="0">
              <a:buNone/>
            </a:pPr>
            <a:endParaRPr lang="nl-BE" dirty="0"/>
          </a:p>
          <a:p>
            <a:pPr lvl="1"/>
            <a:endParaRPr lang="nl-BE" sz="1100" dirty="0"/>
          </a:p>
        </p:txBody>
      </p:sp>
    </p:spTree>
    <p:extLst>
      <p:ext uri="{BB962C8B-B14F-4D97-AF65-F5344CB8AC3E}">
        <p14:creationId xmlns:p14="http://schemas.microsoft.com/office/powerpoint/2010/main" val="2332894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46DAE1-0800-4994-A8DD-2D9092E7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382374"/>
            <a:ext cx="7416000" cy="1116000"/>
          </a:xfrm>
        </p:spPr>
        <p:txBody>
          <a:bodyPr/>
          <a:lstStyle/>
          <a:p>
            <a:r>
              <a:rPr lang="nl-BE" sz="3200" dirty="0"/>
              <a:t>Cijfers overheidsopdrachten VO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51B026B-5EAC-4E18-9A0E-189E9EB4AE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8AB43BB-04C8-4781-B11C-150AFF873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30" y="1853358"/>
            <a:ext cx="7825510" cy="373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61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46DAE1-0800-4994-A8DD-2D9092E7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236" y="444014"/>
            <a:ext cx="7416000" cy="1116000"/>
          </a:xfrm>
        </p:spPr>
        <p:txBody>
          <a:bodyPr/>
          <a:lstStyle/>
          <a:p>
            <a:r>
              <a:rPr lang="nl-BE" sz="3200" dirty="0"/>
              <a:t>Cijfers overheidsopdrachten VO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135BA6A-5CFB-44A3-AFEA-D557CB366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20" y="1560014"/>
            <a:ext cx="7825116" cy="438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3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46DAE1-0800-4994-A8DD-2D9092E7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392206"/>
            <a:ext cx="7416000" cy="1116000"/>
          </a:xfrm>
        </p:spPr>
        <p:txBody>
          <a:bodyPr/>
          <a:lstStyle/>
          <a:p>
            <a:r>
              <a:rPr lang="nl-BE" sz="3200" dirty="0"/>
              <a:t>Cijfers overheidsopdrachten VO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D8341E5-99FB-44EE-9F17-89B155750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79" y="1333318"/>
            <a:ext cx="7766576" cy="440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7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46DAE1-0800-4994-A8DD-2D9092E76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/>
              <a:t>Cijfers overheidsopdrachten VO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51B026B-5EAC-4E18-9A0E-189E9EB4AE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5335512-2532-4DF0-837C-82131A164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55" y="1597891"/>
            <a:ext cx="7899945" cy="43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88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46DAE1-0800-4994-A8DD-2D9092E76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/>
              <a:t>Cijfers overheidsopdrachten VO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51B026B-5EAC-4E18-9A0E-189E9EB4AE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9E8B0E2-60E0-4AC2-902A-46A1A416A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1445548"/>
            <a:ext cx="8413470" cy="461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60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46DAE1-0800-4994-A8DD-2D9092E76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/>
              <a:t>Cijfers overheidsopdrachten VO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51B026B-5EAC-4E18-9A0E-189E9EB4AE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0713438-465A-4BC3-8147-E95CE2FD3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10" y="1436398"/>
            <a:ext cx="7845790" cy="441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2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46DAE1-0800-4994-A8DD-2D9092E76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/>
              <a:t>Cijfers overheidsopdrachten VO</a:t>
            </a:r>
          </a:p>
        </p:txBody>
      </p:sp>
      <p:pic>
        <p:nvPicPr>
          <p:cNvPr id="4" name="Tijdelijke aanduiding voor inhoud 6">
            <a:extLst>
              <a:ext uri="{FF2B5EF4-FFF2-40B4-BE49-F238E27FC236}">
                <a16:creationId xmlns:a16="http://schemas.microsoft.com/office/drawing/2014/main" id="{B4C262B4-96F9-4388-BAB7-ACAD86C1B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76"/>
          <a:stretch/>
        </p:blipFill>
        <p:spPr>
          <a:xfrm>
            <a:off x="5725967" y="1449027"/>
            <a:ext cx="3168617" cy="441315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0FEE996-FD80-468E-8ACF-954A5956C4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160"/>
          <a:stretch/>
        </p:blipFill>
        <p:spPr>
          <a:xfrm>
            <a:off x="432000" y="1449028"/>
            <a:ext cx="4592805" cy="441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7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46DAE1-0800-4994-A8DD-2D9092E76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dirty="0"/>
              <a:t>Cijfers overheidsopdrachten VO: 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8093A2-E498-4ECC-90A9-FD116C3BAA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Lichte stijging KMO-participatie</a:t>
            </a:r>
          </a:p>
          <a:p>
            <a:pPr>
              <a:buNone/>
            </a:pPr>
            <a:endParaRPr lang="nl-BE" dirty="0"/>
          </a:p>
          <a:p>
            <a:r>
              <a:rPr lang="nl-BE" dirty="0"/>
              <a:t>Lichte toename aandeel micro- en kleine ondernemingen binnen aandeel </a:t>
            </a:r>
            <a:r>
              <a:rPr lang="nl-BE" dirty="0" err="1"/>
              <a:t>KMO’s</a:t>
            </a:r>
            <a:endParaRPr lang="nl-BE" dirty="0"/>
          </a:p>
          <a:p>
            <a:pPr>
              <a:buNone/>
            </a:pPr>
            <a:endParaRPr lang="nl-BE" dirty="0"/>
          </a:p>
          <a:p>
            <a:r>
              <a:rPr lang="nl-BE" dirty="0"/>
              <a:t>Geen grote verschuivingen</a:t>
            </a:r>
          </a:p>
          <a:p>
            <a:pPr>
              <a:buNone/>
            </a:pPr>
            <a:endParaRPr lang="nl-BE" dirty="0"/>
          </a:p>
          <a:p>
            <a:r>
              <a:rPr lang="nl-BE" dirty="0"/>
              <a:t>Nood aan:</a:t>
            </a:r>
          </a:p>
          <a:p>
            <a:pPr lvl="1"/>
            <a:r>
              <a:rPr lang="nl-BE" dirty="0"/>
              <a:t>Langduriger observatie</a:t>
            </a:r>
          </a:p>
          <a:p>
            <a:pPr lvl="1"/>
            <a:r>
              <a:rPr lang="nl-BE" dirty="0"/>
              <a:t>Verhogen datakwaliteit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lvl="1"/>
            <a:endParaRPr lang="nl-BE" sz="1100" dirty="0"/>
          </a:p>
        </p:txBody>
      </p:sp>
    </p:spTree>
    <p:extLst>
      <p:ext uri="{BB962C8B-B14F-4D97-AF65-F5344CB8AC3E}">
        <p14:creationId xmlns:p14="http://schemas.microsoft.com/office/powerpoint/2010/main" val="327063920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_VO_V6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EB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D2F0DD5C-7E50-4920-B7D3-BD639FE43863}"/>
    </a:ext>
  </a:extLst>
</a:theme>
</file>

<file path=ppt/theme/theme2.xml><?xml version="1.0" encoding="utf-8"?>
<a:theme xmlns:a="http://schemas.openxmlformats.org/drawingml/2006/main" name="Aangepast ontwerp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EB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68f3579-1b70-4234-a8db-b1d2eeac7e88">
      <UserInfo>
        <DisplayName>D'Hooghe Olivier</DisplayName>
        <AccountId>43</AccountId>
        <AccountType/>
      </UserInfo>
      <UserInfo>
        <DisplayName>Van der Kelen Miranda</DisplayName>
        <AccountId>44</AccountId>
        <AccountType/>
      </UserInfo>
      <UserInfo>
        <DisplayName>Van Handenhove Guy</DisplayName>
        <AccountId>45</AccountId>
        <AccountType/>
      </UserInfo>
      <UserInfo>
        <DisplayName>Leribaux Evelien</DisplayName>
        <AccountId>41</AccountId>
        <AccountType/>
      </UserInfo>
      <UserInfo>
        <DisplayName>Ghekiere Kevin</DisplayName>
        <AccountId>40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876651BE3AF74CA769E22125EFEEAD" ma:contentTypeVersion="11" ma:contentTypeDescription="Een nieuw document maken." ma:contentTypeScope="" ma:versionID="e4905634c9f32eafc127b2e5e7e336af">
  <xsd:schema xmlns:xsd="http://www.w3.org/2001/XMLSchema" xmlns:xs="http://www.w3.org/2001/XMLSchema" xmlns:p="http://schemas.microsoft.com/office/2006/metadata/properties" xmlns:ns3="73d05bb5-3587-4fb4-8815-57e0fccf35ab" xmlns:ns4="568f3579-1b70-4234-a8db-b1d2eeac7e88" targetNamespace="http://schemas.microsoft.com/office/2006/metadata/properties" ma:root="true" ma:fieldsID="7716f2f710928885ac4638eb9703bca0" ns3:_="" ns4:_="">
    <xsd:import namespace="73d05bb5-3587-4fb4-8815-57e0fccf35ab"/>
    <xsd:import namespace="568f3579-1b70-4234-a8db-b1d2eeac7e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05bb5-3587-4fb4-8815-57e0fccf35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f3579-1b70-4234-a8db-b1d2eeac7e8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DF51BD-931C-487D-A907-A4A17478AF89}">
  <ds:schemaRefs>
    <ds:schemaRef ds:uri="http://schemas.microsoft.com/office/2006/metadata/properties"/>
    <ds:schemaRef ds:uri="568f3579-1b70-4234-a8db-b1d2eeac7e88"/>
    <ds:schemaRef ds:uri="http://purl.org/dc/terms/"/>
    <ds:schemaRef ds:uri="73d05bb5-3587-4fb4-8815-57e0fccf35a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3E644A6-572F-41E6-8CE4-3334BFA036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d05bb5-3587-4fb4-8815-57e0fccf35ab"/>
    <ds:schemaRef ds:uri="568f3579-1b70-4234-a8db-b1d2eeac7e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2DD036-90B0-42FF-BD4F-9784087431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124</Words>
  <Application>Microsoft Office PowerPoint</Application>
  <PresentationFormat>Diavoorstelling (4:3)</PresentationFormat>
  <Paragraphs>34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Calibri</vt:lpstr>
      <vt:lpstr>Arial</vt:lpstr>
      <vt:lpstr>FlandersArtSans-Bold</vt:lpstr>
      <vt:lpstr>FlandersArtSerif-Regular</vt:lpstr>
      <vt:lpstr>FlandersArtSans-Regular</vt:lpstr>
      <vt:lpstr>Presentatie_VO_V6</vt:lpstr>
      <vt:lpstr>Aangepast ontwerp</vt:lpstr>
      <vt:lpstr>Cijfers overheidsopdrachten VO: databronnen</vt:lpstr>
      <vt:lpstr>Cijfers overheidsopdrachten VO</vt:lpstr>
      <vt:lpstr>Cijfers overheidsopdrachten VO</vt:lpstr>
      <vt:lpstr>Cijfers overheidsopdrachten VO</vt:lpstr>
      <vt:lpstr>Cijfers overheidsopdrachten VO</vt:lpstr>
      <vt:lpstr>Cijfers overheidsopdrachten VO</vt:lpstr>
      <vt:lpstr>Cijfers overheidsopdrachten VO</vt:lpstr>
      <vt:lpstr>Cijfers overheidsopdrachten VO</vt:lpstr>
      <vt:lpstr>Cijfers overheidsopdrachten VO: conclusies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 Geyt Debby</dc:creator>
  <cp:lastModifiedBy>Van Steelandt Johan</cp:lastModifiedBy>
  <cp:revision>12</cp:revision>
  <cp:lastPrinted>2019-09-30T11:17:09Z</cp:lastPrinted>
  <dcterms:modified xsi:type="dcterms:W3CDTF">2021-12-06T13:41:08Z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0x0101001D876651BE3AF74CA769E22125EFEEAD</vt:lpwstr>
  </property>
  <property fmtid="{D5CDD505-2E9C-101B-9397-08002B2CF9AE}" pid="3" name="MSIP_Label_4968ca60-dfcf-4d32-a4ff-fa282969100b_ActionId">
    <vt:lpwstr>819a8dfc-651d-48d3-89a6-00006cce08ba</vt:lpwstr>
  </property>
  <property fmtid="{D5CDD505-2E9C-101B-9397-08002B2CF9AE}" pid="4" name="MSIP_Label_4968ca60-dfcf-4d32-a4ff-fa282969100b_Enabled">
    <vt:lpwstr>true</vt:lpwstr>
  </property>
  <property fmtid="{D5CDD505-2E9C-101B-9397-08002B2CF9AE}" pid="5" name="MSIP_Label_4968ca60-dfcf-4d32-a4ff-fa282969100b_SiteId">
    <vt:lpwstr>0c0338a6-9561-4ee8-b8d6-4e89cbd520a0</vt:lpwstr>
  </property>
  <property fmtid="{D5CDD505-2E9C-101B-9397-08002B2CF9AE}" pid="6" name="MSIP_Label_4968ca60-dfcf-4d32-a4ff-fa282969100b_Name">
    <vt:lpwstr>AV - Klasse 3</vt:lpwstr>
  </property>
  <property fmtid="{D5CDD505-2E9C-101B-9397-08002B2CF9AE}" pid="7" name="MSIP_Label_4968ca60-dfcf-4d32-a4ff-fa282969100b_SetDate">
    <vt:lpwstr>2019-09-29T13:38:06Z</vt:lpwstr>
  </property>
  <property fmtid="{D5CDD505-2E9C-101B-9397-08002B2CF9AE}" pid="8" name="MSIP_Label_4968ca60-dfcf-4d32-a4ff-fa282969100b_Method">
    <vt:lpwstr>Privileged</vt:lpwstr>
  </property>
  <property fmtid="{D5CDD505-2E9C-101B-9397-08002B2CF9AE}" pid="9" name="MSIP_Label_4968ca60-dfcf-4d32-a4ff-fa282969100b_ContentBits">
    <vt:lpwstr>0</vt:lpwstr>
  </property>
  <property fmtid="{D5CDD505-2E9C-101B-9397-08002B2CF9AE}" pid="10" name="_dlc_DocIdItemGuid">
    <vt:lpwstr>f81c6cc2-e17a-44c6-bcad-c4d4d2d50efb</vt:lpwstr>
  </property>
  <property fmtid="{D5CDD505-2E9C-101B-9397-08002B2CF9AE}" pid="11" name="Order">
    <vt:r8>932000</vt:r8>
  </property>
  <property fmtid="{D5CDD505-2E9C-101B-9397-08002B2CF9AE}" pid="12" name="Categorie">
    <vt:lpwstr>2021</vt:lpwstr>
  </property>
  <property fmtid="{D5CDD505-2E9C-101B-9397-08002B2CF9AE}" pid="13" name="xd_Signature">
    <vt:bool>false</vt:bool>
  </property>
  <property fmtid="{D5CDD505-2E9C-101B-9397-08002B2CF9AE}" pid="14" name="Type Procedure">
    <vt:lpwstr>VOPMB</vt:lpwstr>
  </property>
  <property fmtid="{D5CDD505-2E9C-101B-9397-08002B2CF9AE}" pid="15" name="xd_ProgID">
    <vt:lpwstr/>
  </property>
  <property fmtid="{D5CDD505-2E9C-101B-9397-08002B2CF9AE}" pid="16" name="_dlc_DocId">
    <vt:lpwstr>HFBID-83320510-9320</vt:lpwstr>
  </property>
  <property fmtid="{D5CDD505-2E9C-101B-9397-08002B2CF9AE}" pid="17" name="Te delen">
    <vt:bool>false</vt:bool>
  </property>
  <property fmtid="{D5CDD505-2E9C-101B-9397-08002B2CF9AE}" pid="18" name="SubSubCategorie">
    <vt:lpwstr>Uitvoering</vt:lpwstr>
  </property>
  <property fmtid="{D5CDD505-2E9C-101B-9397-08002B2CF9AE}" pid="19" name="Type Document">
    <vt:lpwstr>Info</vt:lpwstr>
  </property>
  <property fmtid="{D5CDD505-2E9C-101B-9397-08002B2CF9AE}" pid="20" name="ComplianceAssetId">
    <vt:lpwstr/>
  </property>
  <property fmtid="{D5CDD505-2E9C-101B-9397-08002B2CF9AE}" pid="21" name="TemplateUrl">
    <vt:lpwstr/>
  </property>
  <property fmtid="{D5CDD505-2E9C-101B-9397-08002B2CF9AE}" pid="22" name="_ExtendedDescription">
    <vt:lpwstr/>
  </property>
  <property fmtid="{D5CDD505-2E9C-101B-9397-08002B2CF9AE}" pid="23" name="TriggerFlowInfo">
    <vt:lpwstr/>
  </property>
  <property fmtid="{D5CDD505-2E9C-101B-9397-08002B2CF9AE}" pid="24" name="SubCategorie">
    <vt:lpwstr>73426_Foto's</vt:lpwstr>
  </property>
  <property fmtid="{D5CDD505-2E9C-101B-9397-08002B2CF9AE}" pid="25" name="_dlc_DocIdUrl">
    <vt:lpwstr>https://vlaamseoverheid.sharepoint.com/sites/afb/AB/_layouts/15/DocIdRedir.aspx?ID=HFBID-83320510-9320, HFBID-83320510-9320</vt:lpwstr>
  </property>
</Properties>
</file>