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Lst>
  <p:notesMasterIdLst>
    <p:notesMasterId r:id="rId58"/>
  </p:notesMasterIdLst>
  <p:handoutMasterIdLst>
    <p:handoutMasterId r:id="rId59"/>
  </p:handoutMasterIdLst>
  <p:sldIdLst>
    <p:sldId id="265" r:id="rId7"/>
    <p:sldId id="423" r:id="rId8"/>
    <p:sldId id="424" r:id="rId9"/>
    <p:sldId id="11331" r:id="rId10"/>
    <p:sldId id="11330" r:id="rId11"/>
    <p:sldId id="428" r:id="rId12"/>
    <p:sldId id="449" r:id="rId13"/>
    <p:sldId id="553" r:id="rId14"/>
    <p:sldId id="564" r:id="rId15"/>
    <p:sldId id="565" r:id="rId16"/>
    <p:sldId id="557" r:id="rId17"/>
    <p:sldId id="11315" r:id="rId18"/>
    <p:sldId id="11314" r:id="rId19"/>
    <p:sldId id="11316" r:id="rId20"/>
    <p:sldId id="11311" r:id="rId21"/>
    <p:sldId id="11313" r:id="rId22"/>
    <p:sldId id="555" r:id="rId23"/>
    <p:sldId id="11309" r:id="rId24"/>
    <p:sldId id="11317" r:id="rId25"/>
    <p:sldId id="11318" r:id="rId26"/>
    <p:sldId id="11319" r:id="rId27"/>
    <p:sldId id="11320" r:id="rId28"/>
    <p:sldId id="412" r:id="rId29"/>
    <p:sldId id="11321" r:id="rId30"/>
    <p:sldId id="11322" r:id="rId31"/>
    <p:sldId id="11323" r:id="rId32"/>
    <p:sldId id="11324" r:id="rId33"/>
    <p:sldId id="11325" r:id="rId34"/>
    <p:sldId id="11334" r:id="rId35"/>
    <p:sldId id="11333" r:id="rId36"/>
    <p:sldId id="11327" r:id="rId37"/>
    <p:sldId id="426" r:id="rId38"/>
    <p:sldId id="442" r:id="rId39"/>
    <p:sldId id="443" r:id="rId40"/>
    <p:sldId id="444" r:id="rId41"/>
    <p:sldId id="446" r:id="rId42"/>
    <p:sldId id="11328" r:id="rId43"/>
    <p:sldId id="432" r:id="rId44"/>
    <p:sldId id="433" r:id="rId45"/>
    <p:sldId id="434" r:id="rId46"/>
    <p:sldId id="435" r:id="rId47"/>
    <p:sldId id="436" r:id="rId48"/>
    <p:sldId id="448" r:id="rId49"/>
    <p:sldId id="440" r:id="rId50"/>
    <p:sldId id="441" r:id="rId51"/>
    <p:sldId id="447" r:id="rId52"/>
    <p:sldId id="438" r:id="rId53"/>
    <p:sldId id="11329" r:id="rId54"/>
    <p:sldId id="393" r:id="rId55"/>
    <p:sldId id="401" r:id="rId56"/>
    <p:sldId id="409" r:id="rId57"/>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Flanders Art Sans" panose="020B0604020202020204" charset="0"/>
      <p:regular r:id="rId66"/>
      <p:bold r:id="rId67"/>
      <p:italic r:id="rId68"/>
    </p:embeddedFont>
    <p:embeddedFont>
      <p:font typeface="Flanders Art Sans Bold" panose="020B0604020202020204" charset="0"/>
      <p:bold r:id="rId69"/>
      <p:italic r:id="rId70"/>
      <p:boldItalic r:id="rId71"/>
    </p:embeddedFont>
    <p:embeddedFont>
      <p:font typeface="FlandersArtSans-Bold" panose="020B0604020202020204" charset="0"/>
      <p:bold r:id="rId72"/>
    </p:embeddedFont>
    <p:embeddedFont>
      <p:font typeface="FlandersArtSans-Regular" panose="00000500000000000000" charset="0"/>
      <p:regular r:id="rId73"/>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FDEAC-83EE-A035-2E8F-14FC133EE610}" v="8" dt="2023-03-06T14:54:25.277"/>
    <p1510:client id="{152F3C6A-D0D0-8448-A32F-38FE5333AB8C}" v="84" dt="2023-03-06T11:27:59.356"/>
    <p1510:client id="{1BC0475F-535C-9550-9DA6-312D826A7971}" v="25" dt="2023-03-06T13:42:23.385"/>
    <p1510:client id="{287DAD74-FE1F-0EC0-B6C7-B0168504853C}" v="1" dt="2023-03-06T18:53:56.097"/>
    <p1510:client id="{540D560A-619B-4380-43EB-BBC382DCE6F0}" v="8" dt="2023-03-06T09:08:08.170"/>
    <p1510:client id="{76A3052A-6302-C459-A2FF-3265EDB57235}" v="128" dt="2023-03-06T09:15:17.213"/>
    <p1510:client id="{88B6FA1F-91F5-3591-6923-C8DE4CB2201F}" v="120" dt="2023-03-06T12:51:26.977"/>
    <p1510:client id="{8BBB4E4C-51D6-485F-A241-911A71B1F267}" v="809" vWet="811" dt="2023-03-07T07:23:27.934"/>
    <p1510:client id="{8EFC84D9-9FD4-F73C-CB7C-734F656DA893}" v="3" dt="2023-03-06T19:18:24.552"/>
    <p1510:client id="{BFB00DC2-F700-535D-8832-9DDDA62676B8}" v="1" dt="2023-03-06T18:54:24.896"/>
    <p1510:client id="{D8A08187-2556-4F6A-B182-B5F28A20F5DA}" v="2" dt="2023-03-07T07:03:37.036"/>
    <p1510:client id="{F617394B-D17E-8C44-B21E-5704E4F9C7AE}" v="85" dt="2023-03-06T19:09:35.337"/>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673"/>
        <p:guide/>
        <p:guide pos="234"/>
        <p:guide orient="horz" pos="175"/>
        <p:guide orient="horz" pos="4320"/>
        <p:guide pos="3840"/>
        <p:guide pos="7446"/>
        <p:guide orient="horz" pos="2160"/>
        <p:guide orient="horz" pos="4133"/>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B195F8-302C-4519-85D9-DEE914FDC7CA}"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nl-BE"/>
        </a:p>
      </dgm:t>
    </dgm:pt>
    <dgm:pt modelId="{0D756505-DB3D-4E57-A67A-DD37EE925B72}">
      <dgm:prSet phldrT="[Tekst]"/>
      <dgm:spPr/>
      <dgm:t>
        <a:bodyPr/>
        <a:lstStyle/>
        <a:p>
          <a:r>
            <a:rPr lang="nl-BE"/>
            <a:t>I-</a:t>
          </a:r>
          <a:r>
            <a:rPr lang="nl-BE" err="1"/>
            <a:t>Diverso</a:t>
          </a:r>
          <a:endParaRPr lang="nl-BE"/>
        </a:p>
      </dgm:t>
    </dgm:pt>
    <dgm:pt modelId="{69174A8D-7099-4F52-A788-0156ED04A901}" type="parTrans" cxnId="{5E1CC77B-34E5-4DF2-BB5B-34501BE7CA5C}">
      <dgm:prSet/>
      <dgm:spPr/>
      <dgm:t>
        <a:bodyPr/>
        <a:lstStyle/>
        <a:p>
          <a:endParaRPr lang="nl-BE"/>
        </a:p>
      </dgm:t>
    </dgm:pt>
    <dgm:pt modelId="{4BC80B63-2908-465C-99A3-91B36263B838}" type="sibTrans" cxnId="{5E1CC77B-34E5-4DF2-BB5B-34501BE7CA5C}">
      <dgm:prSet/>
      <dgm:spPr/>
      <dgm:t>
        <a:bodyPr/>
        <a:lstStyle/>
        <a:p>
          <a:endParaRPr lang="nl-BE"/>
        </a:p>
      </dgm:t>
    </dgm:pt>
    <dgm:pt modelId="{98A9034D-685C-49F8-95BD-F12CC5DE1083}">
      <dgm:prSet phldrT="[Tekst]"/>
      <dgm:spPr/>
      <dgm:t>
        <a:bodyPr/>
        <a:lstStyle/>
        <a:p>
          <a:r>
            <a:rPr lang="nl-BE"/>
            <a:t>Groep Intro</a:t>
          </a:r>
        </a:p>
      </dgm:t>
    </dgm:pt>
    <dgm:pt modelId="{1DC79DB3-5BB9-4210-B411-52013FEE4515}" type="parTrans" cxnId="{E824B562-626E-488A-BEEC-B14A2F2EFA10}">
      <dgm:prSet/>
      <dgm:spPr/>
      <dgm:t>
        <a:bodyPr/>
        <a:lstStyle/>
        <a:p>
          <a:endParaRPr lang="nl-BE"/>
        </a:p>
      </dgm:t>
    </dgm:pt>
    <dgm:pt modelId="{64AC53AE-29F6-41D3-962E-52328F7A9FCF}" type="sibTrans" cxnId="{E824B562-626E-488A-BEEC-B14A2F2EFA10}">
      <dgm:prSet/>
      <dgm:spPr/>
      <dgm:t>
        <a:bodyPr/>
        <a:lstStyle/>
        <a:p>
          <a:endParaRPr lang="nl-BE"/>
        </a:p>
      </dgm:t>
    </dgm:pt>
    <dgm:pt modelId="{E6438A87-B34F-468D-9249-53DAE6707541}" type="pres">
      <dgm:prSet presAssocID="{02B195F8-302C-4519-85D9-DEE914FDC7CA}" presName="diagram" presStyleCnt="0">
        <dgm:presLayoutVars>
          <dgm:dir/>
          <dgm:resizeHandles val="exact"/>
        </dgm:presLayoutVars>
      </dgm:prSet>
      <dgm:spPr/>
    </dgm:pt>
    <dgm:pt modelId="{9B2C2262-02A6-4B2C-89AB-2EE0EC5A2BA4}" type="pres">
      <dgm:prSet presAssocID="{0D756505-DB3D-4E57-A67A-DD37EE925B72}" presName="arrow" presStyleLbl="node1" presStyleIdx="0" presStyleCnt="2" custRadScaleRad="160321" custRadScaleInc="0">
        <dgm:presLayoutVars>
          <dgm:bulletEnabled val="1"/>
        </dgm:presLayoutVars>
      </dgm:prSet>
      <dgm:spPr/>
    </dgm:pt>
    <dgm:pt modelId="{75F7236D-A3D3-4338-B422-7DF6E4A06931}" type="pres">
      <dgm:prSet presAssocID="{98A9034D-685C-49F8-95BD-F12CC5DE1083}" presName="arrow" presStyleLbl="node1" presStyleIdx="1" presStyleCnt="2">
        <dgm:presLayoutVars>
          <dgm:bulletEnabled val="1"/>
        </dgm:presLayoutVars>
      </dgm:prSet>
      <dgm:spPr/>
    </dgm:pt>
  </dgm:ptLst>
  <dgm:cxnLst>
    <dgm:cxn modelId="{E547241D-5D8E-42A5-B74C-25E58F91E101}" type="presOf" srcId="{98A9034D-685C-49F8-95BD-F12CC5DE1083}" destId="{75F7236D-A3D3-4338-B422-7DF6E4A06931}" srcOrd="0" destOrd="0" presId="urn:microsoft.com/office/officeart/2005/8/layout/arrow5"/>
    <dgm:cxn modelId="{E824B562-626E-488A-BEEC-B14A2F2EFA10}" srcId="{02B195F8-302C-4519-85D9-DEE914FDC7CA}" destId="{98A9034D-685C-49F8-95BD-F12CC5DE1083}" srcOrd="1" destOrd="0" parTransId="{1DC79DB3-5BB9-4210-B411-52013FEE4515}" sibTransId="{64AC53AE-29F6-41D3-962E-52328F7A9FCF}"/>
    <dgm:cxn modelId="{5E1CC77B-34E5-4DF2-BB5B-34501BE7CA5C}" srcId="{02B195F8-302C-4519-85D9-DEE914FDC7CA}" destId="{0D756505-DB3D-4E57-A67A-DD37EE925B72}" srcOrd="0" destOrd="0" parTransId="{69174A8D-7099-4F52-A788-0156ED04A901}" sibTransId="{4BC80B63-2908-465C-99A3-91B36263B838}"/>
    <dgm:cxn modelId="{5C72208A-AE2E-4183-B2D8-270124D0D264}" type="presOf" srcId="{02B195F8-302C-4519-85D9-DEE914FDC7CA}" destId="{E6438A87-B34F-468D-9249-53DAE6707541}" srcOrd="0" destOrd="0" presId="urn:microsoft.com/office/officeart/2005/8/layout/arrow5"/>
    <dgm:cxn modelId="{B330AB96-001E-422A-9C92-694F294E1C01}" type="presOf" srcId="{0D756505-DB3D-4E57-A67A-DD37EE925B72}" destId="{9B2C2262-02A6-4B2C-89AB-2EE0EC5A2BA4}" srcOrd="0" destOrd="0" presId="urn:microsoft.com/office/officeart/2005/8/layout/arrow5"/>
    <dgm:cxn modelId="{B6A6D0C6-D17C-411B-81F1-06FC9CC2309A}" type="presParOf" srcId="{E6438A87-B34F-468D-9249-53DAE6707541}" destId="{9B2C2262-02A6-4B2C-89AB-2EE0EC5A2BA4}" srcOrd="0" destOrd="0" presId="urn:microsoft.com/office/officeart/2005/8/layout/arrow5"/>
    <dgm:cxn modelId="{7A19AEB7-E947-406C-8ACE-634A23386357}" type="presParOf" srcId="{E6438A87-B34F-468D-9249-53DAE6707541}" destId="{75F7236D-A3D3-4338-B422-7DF6E4A06931}"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26A4E-F436-4F6A-BEFA-E558B03B6A5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nl-BE"/>
        </a:p>
      </dgm:t>
    </dgm:pt>
    <dgm:pt modelId="{844C1148-D301-4A5A-95D6-7C77D527273D}">
      <dgm:prSet phldrT="[Tekst]"/>
      <dgm:spPr/>
      <dgm:t>
        <a:bodyPr/>
        <a:lstStyle/>
        <a:p>
          <a:r>
            <a:rPr lang="nl-BE"/>
            <a:t>Drie percelen</a:t>
          </a:r>
        </a:p>
      </dgm:t>
    </dgm:pt>
    <dgm:pt modelId="{54B1C871-09C3-4DA2-B0F9-DA2CA6E8D33B}" type="parTrans" cxnId="{00AA56D3-A55A-4F85-AB09-1B9DDAE96EED}">
      <dgm:prSet/>
      <dgm:spPr/>
      <dgm:t>
        <a:bodyPr/>
        <a:lstStyle/>
        <a:p>
          <a:endParaRPr lang="nl-BE"/>
        </a:p>
      </dgm:t>
    </dgm:pt>
    <dgm:pt modelId="{A861B4F7-7BFA-4C50-B02C-B3F9D970A2F3}" type="sibTrans" cxnId="{00AA56D3-A55A-4F85-AB09-1B9DDAE96EED}">
      <dgm:prSet/>
      <dgm:spPr/>
      <dgm:t>
        <a:bodyPr/>
        <a:lstStyle/>
        <a:p>
          <a:endParaRPr lang="nl-BE"/>
        </a:p>
      </dgm:t>
    </dgm:pt>
    <dgm:pt modelId="{CEFB6B04-E9B2-432F-B80B-1F1C5F9D33C9}">
      <dgm:prSet phldrT="[Tekst]"/>
      <dgm:spPr/>
      <dgm:t>
        <a:bodyPr/>
        <a:lstStyle/>
        <a:p>
          <a:r>
            <a:rPr lang="nl-BE"/>
            <a:t>Job </a:t>
          </a:r>
          <a:r>
            <a:rPr lang="nl-BE" err="1"/>
            <a:t>redesign</a:t>
          </a:r>
          <a:r>
            <a:rPr lang="nl-BE"/>
            <a:t> traject (individueel of groepstraject)</a:t>
          </a:r>
        </a:p>
      </dgm:t>
    </dgm:pt>
    <dgm:pt modelId="{89FC04EF-C090-4A80-9720-8E0E2D0ECF13}" type="parTrans" cxnId="{FF3FB740-F04C-451E-A1F1-5021351E9EAA}">
      <dgm:prSet/>
      <dgm:spPr/>
      <dgm:t>
        <a:bodyPr/>
        <a:lstStyle/>
        <a:p>
          <a:endParaRPr lang="nl-BE"/>
        </a:p>
      </dgm:t>
    </dgm:pt>
    <dgm:pt modelId="{03D45874-71D6-410B-8655-02F4EF35BC9D}" type="sibTrans" cxnId="{FF3FB740-F04C-451E-A1F1-5021351E9EAA}">
      <dgm:prSet/>
      <dgm:spPr/>
      <dgm:t>
        <a:bodyPr/>
        <a:lstStyle/>
        <a:p>
          <a:endParaRPr lang="nl-BE"/>
        </a:p>
      </dgm:t>
    </dgm:pt>
    <dgm:pt modelId="{0070883E-08DF-47CC-A824-97D0CA423429}">
      <dgm:prSet phldrT="[Tekst]"/>
      <dgm:spPr/>
      <dgm:t>
        <a:bodyPr/>
        <a:lstStyle/>
        <a:p>
          <a:r>
            <a:rPr lang="nl-BE"/>
            <a:t>Opleiding train de trainer</a:t>
          </a:r>
        </a:p>
      </dgm:t>
    </dgm:pt>
    <dgm:pt modelId="{9B374A31-EAFB-4BC1-A6B3-A9EF672770B5}" type="parTrans" cxnId="{451B266B-FFCE-44A8-89D7-20BD9B0E1704}">
      <dgm:prSet/>
      <dgm:spPr/>
      <dgm:t>
        <a:bodyPr/>
        <a:lstStyle/>
        <a:p>
          <a:endParaRPr lang="nl-BE"/>
        </a:p>
      </dgm:t>
    </dgm:pt>
    <dgm:pt modelId="{E6B9FC12-40EE-4317-A24B-A73CE17F7C7F}" type="sibTrans" cxnId="{451B266B-FFCE-44A8-89D7-20BD9B0E1704}">
      <dgm:prSet/>
      <dgm:spPr/>
      <dgm:t>
        <a:bodyPr/>
        <a:lstStyle/>
        <a:p>
          <a:endParaRPr lang="nl-BE"/>
        </a:p>
      </dgm:t>
    </dgm:pt>
    <dgm:pt modelId="{51F1CDD2-B02B-427D-B521-26A5C1146AF0}">
      <dgm:prSet phldrT="[Tekst]"/>
      <dgm:spPr/>
      <dgm:t>
        <a:bodyPr/>
        <a:lstStyle/>
        <a:p>
          <a:r>
            <a:rPr lang="nl-BE"/>
            <a:t>Beleids- en organisatieondersteuning</a:t>
          </a:r>
        </a:p>
      </dgm:t>
    </dgm:pt>
    <dgm:pt modelId="{8D090F4B-FED9-4B1D-B179-C9AFBF873E32}" type="parTrans" cxnId="{17E64D77-D004-411C-A9C1-CD5ECEC78EB5}">
      <dgm:prSet/>
      <dgm:spPr/>
      <dgm:t>
        <a:bodyPr/>
        <a:lstStyle/>
        <a:p>
          <a:endParaRPr lang="nl-BE"/>
        </a:p>
      </dgm:t>
    </dgm:pt>
    <dgm:pt modelId="{EDF867D2-0F8F-4EB6-9A70-66F8C90D8A5A}" type="sibTrans" cxnId="{17E64D77-D004-411C-A9C1-CD5ECEC78EB5}">
      <dgm:prSet/>
      <dgm:spPr/>
      <dgm:t>
        <a:bodyPr/>
        <a:lstStyle/>
        <a:p>
          <a:endParaRPr lang="nl-BE"/>
        </a:p>
      </dgm:t>
    </dgm:pt>
    <dgm:pt modelId="{F189CA7B-2EFF-4108-8B95-A3B880114108}" type="pres">
      <dgm:prSet presAssocID="{59626A4E-F436-4F6A-BEFA-E558B03B6A5B}" presName="composite" presStyleCnt="0">
        <dgm:presLayoutVars>
          <dgm:chMax val="1"/>
          <dgm:dir/>
          <dgm:resizeHandles val="exact"/>
        </dgm:presLayoutVars>
      </dgm:prSet>
      <dgm:spPr/>
    </dgm:pt>
    <dgm:pt modelId="{DFDAAC2B-F3F4-4863-8860-802E02230657}" type="pres">
      <dgm:prSet presAssocID="{844C1148-D301-4A5A-95D6-7C77D527273D}" presName="roof" presStyleLbl="dkBgShp" presStyleIdx="0" presStyleCnt="2" custLinFactNeighborY="-51393"/>
      <dgm:spPr/>
    </dgm:pt>
    <dgm:pt modelId="{CDEB4676-3DB0-428E-AD4E-621CC7689DC7}" type="pres">
      <dgm:prSet presAssocID="{844C1148-D301-4A5A-95D6-7C77D527273D}" presName="pillars" presStyleCnt="0"/>
      <dgm:spPr/>
    </dgm:pt>
    <dgm:pt modelId="{E98AE9E5-FD97-4C7D-83F3-7527C9E70FE5}" type="pres">
      <dgm:prSet presAssocID="{844C1148-D301-4A5A-95D6-7C77D527273D}" presName="pillar1" presStyleLbl="node1" presStyleIdx="0" presStyleCnt="3">
        <dgm:presLayoutVars>
          <dgm:bulletEnabled val="1"/>
        </dgm:presLayoutVars>
      </dgm:prSet>
      <dgm:spPr/>
    </dgm:pt>
    <dgm:pt modelId="{F979321E-23A0-4D23-AA3E-0B2EBE8E6D0A}" type="pres">
      <dgm:prSet presAssocID="{0070883E-08DF-47CC-A824-97D0CA423429}" presName="pillarX" presStyleLbl="node1" presStyleIdx="1" presStyleCnt="3">
        <dgm:presLayoutVars>
          <dgm:bulletEnabled val="1"/>
        </dgm:presLayoutVars>
      </dgm:prSet>
      <dgm:spPr/>
    </dgm:pt>
    <dgm:pt modelId="{4AD9FC2C-52D0-4998-80DE-6639B9E6181A}" type="pres">
      <dgm:prSet presAssocID="{51F1CDD2-B02B-427D-B521-26A5C1146AF0}" presName="pillarX" presStyleLbl="node1" presStyleIdx="2" presStyleCnt="3">
        <dgm:presLayoutVars>
          <dgm:bulletEnabled val="1"/>
        </dgm:presLayoutVars>
      </dgm:prSet>
      <dgm:spPr/>
    </dgm:pt>
    <dgm:pt modelId="{84945673-39F5-4532-8D62-E220D9A8D1C4}" type="pres">
      <dgm:prSet presAssocID="{844C1148-D301-4A5A-95D6-7C77D527273D}" presName="base" presStyleLbl="dkBgShp" presStyleIdx="1" presStyleCnt="2"/>
      <dgm:spPr/>
    </dgm:pt>
  </dgm:ptLst>
  <dgm:cxnLst>
    <dgm:cxn modelId="{FF3FB740-F04C-451E-A1F1-5021351E9EAA}" srcId="{844C1148-D301-4A5A-95D6-7C77D527273D}" destId="{CEFB6B04-E9B2-432F-B80B-1F1C5F9D33C9}" srcOrd="0" destOrd="0" parTransId="{89FC04EF-C090-4A80-9720-8E0E2D0ECF13}" sibTransId="{03D45874-71D6-410B-8655-02F4EF35BC9D}"/>
    <dgm:cxn modelId="{38D69A43-6C17-4C58-886F-E09AE27D5770}" type="presOf" srcId="{59626A4E-F436-4F6A-BEFA-E558B03B6A5B}" destId="{F189CA7B-2EFF-4108-8B95-A3B880114108}" srcOrd="0" destOrd="0" presId="urn:microsoft.com/office/officeart/2005/8/layout/hList3"/>
    <dgm:cxn modelId="{451B266B-FFCE-44A8-89D7-20BD9B0E1704}" srcId="{844C1148-D301-4A5A-95D6-7C77D527273D}" destId="{0070883E-08DF-47CC-A824-97D0CA423429}" srcOrd="1" destOrd="0" parTransId="{9B374A31-EAFB-4BC1-A6B3-A9EF672770B5}" sibTransId="{E6B9FC12-40EE-4317-A24B-A73CE17F7C7F}"/>
    <dgm:cxn modelId="{B0FFFC53-006A-4AED-A317-B69439410895}" type="presOf" srcId="{CEFB6B04-E9B2-432F-B80B-1F1C5F9D33C9}" destId="{E98AE9E5-FD97-4C7D-83F3-7527C9E70FE5}" srcOrd="0" destOrd="0" presId="urn:microsoft.com/office/officeart/2005/8/layout/hList3"/>
    <dgm:cxn modelId="{17E64D77-D004-411C-A9C1-CD5ECEC78EB5}" srcId="{844C1148-D301-4A5A-95D6-7C77D527273D}" destId="{51F1CDD2-B02B-427D-B521-26A5C1146AF0}" srcOrd="2" destOrd="0" parTransId="{8D090F4B-FED9-4B1D-B179-C9AFBF873E32}" sibTransId="{EDF867D2-0F8F-4EB6-9A70-66F8C90D8A5A}"/>
    <dgm:cxn modelId="{447C989E-9050-4736-9246-886694FA1439}" type="presOf" srcId="{0070883E-08DF-47CC-A824-97D0CA423429}" destId="{F979321E-23A0-4D23-AA3E-0B2EBE8E6D0A}" srcOrd="0" destOrd="0" presId="urn:microsoft.com/office/officeart/2005/8/layout/hList3"/>
    <dgm:cxn modelId="{4DF16BCA-285D-4840-A4E6-4C26409BA789}" type="presOf" srcId="{844C1148-D301-4A5A-95D6-7C77D527273D}" destId="{DFDAAC2B-F3F4-4863-8860-802E02230657}" srcOrd="0" destOrd="0" presId="urn:microsoft.com/office/officeart/2005/8/layout/hList3"/>
    <dgm:cxn modelId="{00AA56D3-A55A-4F85-AB09-1B9DDAE96EED}" srcId="{59626A4E-F436-4F6A-BEFA-E558B03B6A5B}" destId="{844C1148-D301-4A5A-95D6-7C77D527273D}" srcOrd="0" destOrd="0" parTransId="{54B1C871-09C3-4DA2-B0F9-DA2CA6E8D33B}" sibTransId="{A861B4F7-7BFA-4C50-B02C-B3F9D970A2F3}"/>
    <dgm:cxn modelId="{2FC933F4-504B-40E4-9AFD-7E257C741AEF}" type="presOf" srcId="{51F1CDD2-B02B-427D-B521-26A5C1146AF0}" destId="{4AD9FC2C-52D0-4998-80DE-6639B9E6181A}" srcOrd="0" destOrd="0" presId="urn:microsoft.com/office/officeart/2005/8/layout/hList3"/>
    <dgm:cxn modelId="{0AD1849B-8E7C-443A-8B16-1AFFF25545CD}" type="presParOf" srcId="{F189CA7B-2EFF-4108-8B95-A3B880114108}" destId="{DFDAAC2B-F3F4-4863-8860-802E02230657}" srcOrd="0" destOrd="0" presId="urn:microsoft.com/office/officeart/2005/8/layout/hList3"/>
    <dgm:cxn modelId="{6F2C5994-BFDD-41CD-880E-CB539600722E}" type="presParOf" srcId="{F189CA7B-2EFF-4108-8B95-A3B880114108}" destId="{CDEB4676-3DB0-428E-AD4E-621CC7689DC7}" srcOrd="1" destOrd="0" presId="urn:microsoft.com/office/officeart/2005/8/layout/hList3"/>
    <dgm:cxn modelId="{5A30AB51-5631-4E00-935C-D0E85C51B1FE}" type="presParOf" srcId="{CDEB4676-3DB0-428E-AD4E-621CC7689DC7}" destId="{E98AE9E5-FD97-4C7D-83F3-7527C9E70FE5}" srcOrd="0" destOrd="0" presId="urn:microsoft.com/office/officeart/2005/8/layout/hList3"/>
    <dgm:cxn modelId="{E866AFBE-3BBC-46F5-AA1A-6E9FE00DA0D9}" type="presParOf" srcId="{CDEB4676-3DB0-428E-AD4E-621CC7689DC7}" destId="{F979321E-23A0-4D23-AA3E-0B2EBE8E6D0A}" srcOrd="1" destOrd="0" presId="urn:microsoft.com/office/officeart/2005/8/layout/hList3"/>
    <dgm:cxn modelId="{D8DB4868-C8D7-4969-83A7-AE7D29F8E7B9}" type="presParOf" srcId="{CDEB4676-3DB0-428E-AD4E-621CC7689DC7}" destId="{4AD9FC2C-52D0-4998-80DE-6639B9E6181A}" srcOrd="2" destOrd="0" presId="urn:microsoft.com/office/officeart/2005/8/layout/hList3"/>
    <dgm:cxn modelId="{1CD50BE8-E7AF-4871-8E3B-3F6009B7611A}" type="presParOf" srcId="{F189CA7B-2EFF-4108-8B95-A3B880114108}" destId="{84945673-39F5-4532-8D62-E220D9A8D1C4}"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13BCA4-5574-4521-9B98-7E0BD9348C2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BE"/>
        </a:p>
      </dgm:t>
    </dgm:pt>
    <dgm:pt modelId="{8DEFD6CA-2E70-47CF-969E-679BB63E58DE}">
      <dgm:prSet phldrT="[Tekst]" phldr="1"/>
      <dgm:spPr/>
      <dgm:t>
        <a:bodyPr/>
        <a:lstStyle/>
        <a:p>
          <a:endParaRPr lang="nl-BE"/>
        </a:p>
      </dgm:t>
    </dgm:pt>
    <dgm:pt modelId="{B9C5421F-CCAF-42A6-9CDD-4B6C81D5535E}" type="parTrans" cxnId="{E9B15068-F1A0-4378-A071-C0527E8CC20C}">
      <dgm:prSet/>
      <dgm:spPr/>
      <dgm:t>
        <a:bodyPr/>
        <a:lstStyle/>
        <a:p>
          <a:endParaRPr lang="nl-BE"/>
        </a:p>
      </dgm:t>
    </dgm:pt>
    <dgm:pt modelId="{4C975FEB-B7B4-4C73-B2AB-AF37A21C3ACA}" type="sibTrans" cxnId="{E9B15068-F1A0-4378-A071-C0527E8CC20C}">
      <dgm:prSet/>
      <dgm:spPr/>
      <dgm:t>
        <a:bodyPr/>
        <a:lstStyle/>
        <a:p>
          <a:endParaRPr lang="nl-BE"/>
        </a:p>
      </dgm:t>
    </dgm:pt>
    <dgm:pt modelId="{12E29757-5E67-4728-BE21-46A6295C4536}">
      <dgm:prSet phldrT="[Tekst]"/>
      <dgm:spPr/>
      <dgm:t>
        <a:bodyPr/>
        <a:lstStyle/>
        <a:p>
          <a:r>
            <a:rPr lang="nl-BE"/>
            <a:t>Rechtstreeks via mail of </a:t>
          </a:r>
          <a:r>
            <a:rPr lang="nl-BE" err="1"/>
            <a:t>Facilipunt</a:t>
          </a:r>
          <a:endParaRPr lang="nl-BE"/>
        </a:p>
      </dgm:t>
    </dgm:pt>
    <dgm:pt modelId="{54F2A9E0-1B74-4818-A573-E09B4BCEE89B}" type="parTrans" cxnId="{E4FF711A-C8CA-495E-B952-5C4D882B42FA}">
      <dgm:prSet/>
      <dgm:spPr/>
      <dgm:t>
        <a:bodyPr/>
        <a:lstStyle/>
        <a:p>
          <a:endParaRPr lang="nl-BE"/>
        </a:p>
      </dgm:t>
    </dgm:pt>
    <dgm:pt modelId="{E0ED42F2-FFC3-42A7-9934-3701A3B4BCAE}" type="sibTrans" cxnId="{E4FF711A-C8CA-495E-B952-5C4D882B42FA}">
      <dgm:prSet/>
      <dgm:spPr/>
      <dgm:t>
        <a:bodyPr/>
        <a:lstStyle/>
        <a:p>
          <a:endParaRPr lang="nl-BE"/>
        </a:p>
      </dgm:t>
    </dgm:pt>
    <dgm:pt modelId="{C727CB23-C3FE-427B-A870-77A534807466}">
      <dgm:prSet phldrT="[Tekst]"/>
      <dgm:spPr/>
      <dgm:t>
        <a:bodyPr/>
        <a:lstStyle/>
        <a:p>
          <a:r>
            <a:rPr lang="nl-BE"/>
            <a:t>Eerst nog vraag verduidelijken of sparren? -&gt; AgO kan helpen</a:t>
          </a:r>
        </a:p>
      </dgm:t>
    </dgm:pt>
    <dgm:pt modelId="{B7596732-5865-4840-A439-4D3B6C9049C7}" type="parTrans" cxnId="{21EA9FFC-1F5B-490E-8459-ADB423BE1E2D}">
      <dgm:prSet/>
      <dgm:spPr/>
      <dgm:t>
        <a:bodyPr/>
        <a:lstStyle/>
        <a:p>
          <a:endParaRPr lang="nl-BE"/>
        </a:p>
      </dgm:t>
    </dgm:pt>
    <dgm:pt modelId="{ADFBC100-7FF1-4A2E-A68E-8E907F72A40E}" type="sibTrans" cxnId="{21EA9FFC-1F5B-490E-8459-ADB423BE1E2D}">
      <dgm:prSet/>
      <dgm:spPr/>
      <dgm:t>
        <a:bodyPr/>
        <a:lstStyle/>
        <a:p>
          <a:endParaRPr lang="nl-BE"/>
        </a:p>
      </dgm:t>
    </dgm:pt>
    <dgm:pt modelId="{8584E624-DEA1-48AD-B792-E81165BEA8F8}">
      <dgm:prSet phldrT="[Tekst]" phldr="1"/>
      <dgm:spPr/>
      <dgm:t>
        <a:bodyPr/>
        <a:lstStyle/>
        <a:p>
          <a:endParaRPr lang="nl-BE"/>
        </a:p>
      </dgm:t>
    </dgm:pt>
    <dgm:pt modelId="{2B48A1D4-1EEF-4634-8698-4810C4BFA6F4}" type="parTrans" cxnId="{47979A0F-A3A2-474C-977F-D3A88393AD45}">
      <dgm:prSet/>
      <dgm:spPr/>
      <dgm:t>
        <a:bodyPr/>
        <a:lstStyle/>
        <a:p>
          <a:endParaRPr lang="nl-BE"/>
        </a:p>
      </dgm:t>
    </dgm:pt>
    <dgm:pt modelId="{1FE0E8CC-1DFF-458C-873B-35C5A6C3A4D4}" type="sibTrans" cxnId="{47979A0F-A3A2-474C-977F-D3A88393AD45}">
      <dgm:prSet/>
      <dgm:spPr/>
      <dgm:t>
        <a:bodyPr/>
        <a:lstStyle/>
        <a:p>
          <a:endParaRPr lang="nl-BE"/>
        </a:p>
      </dgm:t>
    </dgm:pt>
    <dgm:pt modelId="{2B84E1E8-E1E5-4181-9BE6-F39178480870}">
      <dgm:prSet phldrT="[Tekst]"/>
      <dgm:spPr/>
      <dgm:t>
        <a:bodyPr/>
        <a:lstStyle/>
        <a:p>
          <a:r>
            <a:rPr lang="nl-BE"/>
            <a:t>Aanvraag -&gt; gratis verkennende intake binnen 7 werkdagen</a:t>
          </a:r>
        </a:p>
      </dgm:t>
    </dgm:pt>
    <dgm:pt modelId="{C9643E0D-641D-4D42-9871-6F289DBC76AD}" type="parTrans" cxnId="{33893629-C909-4E12-9A22-2ECB29B40D8F}">
      <dgm:prSet/>
      <dgm:spPr/>
      <dgm:t>
        <a:bodyPr/>
        <a:lstStyle/>
        <a:p>
          <a:endParaRPr lang="nl-BE"/>
        </a:p>
      </dgm:t>
    </dgm:pt>
    <dgm:pt modelId="{6FC90C90-5CD8-4938-A36E-34A3275DFE3C}" type="sibTrans" cxnId="{33893629-C909-4E12-9A22-2ECB29B40D8F}">
      <dgm:prSet/>
      <dgm:spPr/>
      <dgm:t>
        <a:bodyPr/>
        <a:lstStyle/>
        <a:p>
          <a:endParaRPr lang="nl-BE"/>
        </a:p>
      </dgm:t>
    </dgm:pt>
    <dgm:pt modelId="{90277036-167C-43A3-B52C-5834E09D69B9}">
      <dgm:prSet phldrT="[Tekst]"/>
      <dgm:spPr/>
      <dgm:t>
        <a:bodyPr/>
        <a:lstStyle/>
        <a:p>
          <a:r>
            <a:rPr lang="nl-BE"/>
            <a:t>AgO kan aansluiten als dit gewenst is</a:t>
          </a:r>
        </a:p>
      </dgm:t>
    </dgm:pt>
    <dgm:pt modelId="{0912A6FE-903A-46EC-A30B-BCD7CFE2DA7E}" type="parTrans" cxnId="{6893FEF2-7043-44F9-A7CF-412C3BA4E40A}">
      <dgm:prSet/>
      <dgm:spPr/>
      <dgm:t>
        <a:bodyPr/>
        <a:lstStyle/>
        <a:p>
          <a:endParaRPr lang="nl-BE"/>
        </a:p>
      </dgm:t>
    </dgm:pt>
    <dgm:pt modelId="{68701CC9-588C-4D02-A104-82579E62F70D}" type="sibTrans" cxnId="{6893FEF2-7043-44F9-A7CF-412C3BA4E40A}">
      <dgm:prSet/>
      <dgm:spPr/>
      <dgm:t>
        <a:bodyPr/>
        <a:lstStyle/>
        <a:p>
          <a:endParaRPr lang="nl-BE"/>
        </a:p>
      </dgm:t>
    </dgm:pt>
    <dgm:pt modelId="{B3503EFC-C1FB-49B8-9C8A-A41164282713}">
      <dgm:prSet phldrT="[Tekst]" phldr="1"/>
      <dgm:spPr/>
      <dgm:t>
        <a:bodyPr/>
        <a:lstStyle/>
        <a:p>
          <a:endParaRPr lang="nl-BE"/>
        </a:p>
      </dgm:t>
    </dgm:pt>
    <dgm:pt modelId="{842FA182-1A90-4230-9457-237EE3971F5E}" type="parTrans" cxnId="{2D902050-DACD-4BD3-BFEB-8429CF15FF94}">
      <dgm:prSet/>
      <dgm:spPr/>
      <dgm:t>
        <a:bodyPr/>
        <a:lstStyle/>
        <a:p>
          <a:endParaRPr lang="nl-BE"/>
        </a:p>
      </dgm:t>
    </dgm:pt>
    <dgm:pt modelId="{3A4976FD-6C08-4F39-8383-262051D99FF0}" type="sibTrans" cxnId="{2D902050-DACD-4BD3-BFEB-8429CF15FF94}">
      <dgm:prSet/>
      <dgm:spPr/>
      <dgm:t>
        <a:bodyPr/>
        <a:lstStyle/>
        <a:p>
          <a:endParaRPr lang="nl-BE"/>
        </a:p>
      </dgm:t>
    </dgm:pt>
    <dgm:pt modelId="{8282505A-F27B-45E2-817F-D34A09AA68F0}">
      <dgm:prSet phldrT="[Tekst]"/>
      <dgm:spPr/>
      <dgm:t>
        <a:bodyPr/>
        <a:lstStyle/>
        <a:p>
          <a:r>
            <a:rPr lang="nl-BE"/>
            <a:t>Offertevoorstel binnen 4 werkweken</a:t>
          </a:r>
        </a:p>
      </dgm:t>
    </dgm:pt>
    <dgm:pt modelId="{7ABCB415-99A1-4F14-81B4-0823CDC9B552}" type="parTrans" cxnId="{109E00A0-CF7C-43CF-AFF2-D7CE09330B50}">
      <dgm:prSet/>
      <dgm:spPr/>
      <dgm:t>
        <a:bodyPr/>
        <a:lstStyle/>
        <a:p>
          <a:endParaRPr lang="nl-BE"/>
        </a:p>
      </dgm:t>
    </dgm:pt>
    <dgm:pt modelId="{8B8D5BEA-4A6A-471A-B869-F6F286783CF5}" type="sibTrans" cxnId="{109E00A0-CF7C-43CF-AFF2-D7CE09330B50}">
      <dgm:prSet/>
      <dgm:spPr/>
      <dgm:t>
        <a:bodyPr/>
        <a:lstStyle/>
        <a:p>
          <a:endParaRPr lang="nl-BE"/>
        </a:p>
      </dgm:t>
    </dgm:pt>
    <dgm:pt modelId="{A971D87D-27F6-4874-8C4B-4202D3811704}">
      <dgm:prSet phldrT="[Tekst]"/>
      <dgm:spPr/>
      <dgm:t>
        <a:bodyPr/>
        <a:lstStyle/>
        <a:p>
          <a:r>
            <a:rPr lang="nl-BE"/>
            <a:t>Na akkoord binnen 30 kalenderdagen aan de slag</a:t>
          </a:r>
        </a:p>
      </dgm:t>
    </dgm:pt>
    <dgm:pt modelId="{08C083AD-F1A7-42EE-82C6-85C264CDC22D}" type="parTrans" cxnId="{DF337F58-29BD-4533-AAB2-DEB22EE02872}">
      <dgm:prSet/>
      <dgm:spPr/>
      <dgm:t>
        <a:bodyPr/>
        <a:lstStyle/>
        <a:p>
          <a:endParaRPr lang="nl-BE"/>
        </a:p>
      </dgm:t>
    </dgm:pt>
    <dgm:pt modelId="{9888F1A4-2BF8-45C3-B688-FD4F97669B43}" type="sibTrans" cxnId="{DF337F58-29BD-4533-AAB2-DEB22EE02872}">
      <dgm:prSet/>
      <dgm:spPr/>
      <dgm:t>
        <a:bodyPr/>
        <a:lstStyle/>
        <a:p>
          <a:endParaRPr lang="nl-BE"/>
        </a:p>
      </dgm:t>
    </dgm:pt>
    <dgm:pt modelId="{2B48D84A-8356-43DE-8CE1-99EE0D9835BC}" type="pres">
      <dgm:prSet presAssocID="{3913BCA4-5574-4521-9B98-7E0BD9348C25}" presName="linearFlow" presStyleCnt="0">
        <dgm:presLayoutVars>
          <dgm:dir/>
          <dgm:animLvl val="lvl"/>
          <dgm:resizeHandles val="exact"/>
        </dgm:presLayoutVars>
      </dgm:prSet>
      <dgm:spPr/>
    </dgm:pt>
    <dgm:pt modelId="{E9401ADE-169E-4C55-A9E0-79A0FEAB6121}" type="pres">
      <dgm:prSet presAssocID="{8DEFD6CA-2E70-47CF-969E-679BB63E58DE}" presName="composite" presStyleCnt="0"/>
      <dgm:spPr/>
    </dgm:pt>
    <dgm:pt modelId="{46F6BAEF-8C9F-45F5-9AD4-5A159083B9D1}" type="pres">
      <dgm:prSet presAssocID="{8DEFD6CA-2E70-47CF-969E-679BB63E58DE}" presName="parentText" presStyleLbl="alignNode1" presStyleIdx="0" presStyleCnt="3">
        <dgm:presLayoutVars>
          <dgm:chMax val="1"/>
          <dgm:bulletEnabled val="1"/>
        </dgm:presLayoutVars>
      </dgm:prSet>
      <dgm:spPr/>
    </dgm:pt>
    <dgm:pt modelId="{AC1D5CB9-9DF9-4190-8E74-D291CA41C7F7}" type="pres">
      <dgm:prSet presAssocID="{8DEFD6CA-2E70-47CF-969E-679BB63E58DE}" presName="descendantText" presStyleLbl="alignAcc1" presStyleIdx="0" presStyleCnt="3">
        <dgm:presLayoutVars>
          <dgm:bulletEnabled val="1"/>
        </dgm:presLayoutVars>
      </dgm:prSet>
      <dgm:spPr/>
    </dgm:pt>
    <dgm:pt modelId="{BBACFF8A-FCBE-47BD-95FE-5FCE75E1C2E7}" type="pres">
      <dgm:prSet presAssocID="{4C975FEB-B7B4-4C73-B2AB-AF37A21C3ACA}" presName="sp" presStyleCnt="0"/>
      <dgm:spPr/>
    </dgm:pt>
    <dgm:pt modelId="{41B2A9B5-EAC2-4943-8D15-6795609E178E}" type="pres">
      <dgm:prSet presAssocID="{8584E624-DEA1-48AD-B792-E81165BEA8F8}" presName="composite" presStyleCnt="0"/>
      <dgm:spPr/>
    </dgm:pt>
    <dgm:pt modelId="{43C1BFDB-329E-4AFB-BFAF-316BD30F4D3A}" type="pres">
      <dgm:prSet presAssocID="{8584E624-DEA1-48AD-B792-E81165BEA8F8}" presName="parentText" presStyleLbl="alignNode1" presStyleIdx="1" presStyleCnt="3">
        <dgm:presLayoutVars>
          <dgm:chMax val="1"/>
          <dgm:bulletEnabled val="1"/>
        </dgm:presLayoutVars>
      </dgm:prSet>
      <dgm:spPr/>
    </dgm:pt>
    <dgm:pt modelId="{AAE51364-B2F4-4071-A1DA-6751FD4D449C}" type="pres">
      <dgm:prSet presAssocID="{8584E624-DEA1-48AD-B792-E81165BEA8F8}" presName="descendantText" presStyleLbl="alignAcc1" presStyleIdx="1" presStyleCnt="3">
        <dgm:presLayoutVars>
          <dgm:bulletEnabled val="1"/>
        </dgm:presLayoutVars>
      </dgm:prSet>
      <dgm:spPr/>
    </dgm:pt>
    <dgm:pt modelId="{B103F222-7F04-416E-8AE8-A15AA01C1A8F}" type="pres">
      <dgm:prSet presAssocID="{1FE0E8CC-1DFF-458C-873B-35C5A6C3A4D4}" presName="sp" presStyleCnt="0"/>
      <dgm:spPr/>
    </dgm:pt>
    <dgm:pt modelId="{AA3B434D-D357-4A28-8DCC-25E297AB1C3B}" type="pres">
      <dgm:prSet presAssocID="{B3503EFC-C1FB-49B8-9C8A-A41164282713}" presName="composite" presStyleCnt="0"/>
      <dgm:spPr/>
    </dgm:pt>
    <dgm:pt modelId="{D295107C-4AF1-414C-8EB1-89EB27F886BB}" type="pres">
      <dgm:prSet presAssocID="{B3503EFC-C1FB-49B8-9C8A-A41164282713}" presName="parentText" presStyleLbl="alignNode1" presStyleIdx="2" presStyleCnt="3">
        <dgm:presLayoutVars>
          <dgm:chMax val="1"/>
          <dgm:bulletEnabled val="1"/>
        </dgm:presLayoutVars>
      </dgm:prSet>
      <dgm:spPr/>
    </dgm:pt>
    <dgm:pt modelId="{73176700-35A1-4956-8C27-527C4FA00774}" type="pres">
      <dgm:prSet presAssocID="{B3503EFC-C1FB-49B8-9C8A-A41164282713}" presName="descendantText" presStyleLbl="alignAcc1" presStyleIdx="2" presStyleCnt="3">
        <dgm:presLayoutVars>
          <dgm:bulletEnabled val="1"/>
        </dgm:presLayoutVars>
      </dgm:prSet>
      <dgm:spPr/>
    </dgm:pt>
  </dgm:ptLst>
  <dgm:cxnLst>
    <dgm:cxn modelId="{47979A0F-A3A2-474C-977F-D3A88393AD45}" srcId="{3913BCA4-5574-4521-9B98-7E0BD9348C25}" destId="{8584E624-DEA1-48AD-B792-E81165BEA8F8}" srcOrd="1" destOrd="0" parTransId="{2B48A1D4-1EEF-4634-8698-4810C4BFA6F4}" sibTransId="{1FE0E8CC-1DFF-458C-873B-35C5A6C3A4D4}"/>
    <dgm:cxn modelId="{7682C514-D555-40A5-8CAA-BA8E4635B933}" type="presOf" srcId="{A971D87D-27F6-4874-8C4B-4202D3811704}" destId="{73176700-35A1-4956-8C27-527C4FA00774}" srcOrd="0" destOrd="1" presId="urn:microsoft.com/office/officeart/2005/8/layout/chevron2"/>
    <dgm:cxn modelId="{E4FF711A-C8CA-495E-B952-5C4D882B42FA}" srcId="{8DEFD6CA-2E70-47CF-969E-679BB63E58DE}" destId="{12E29757-5E67-4728-BE21-46A6295C4536}" srcOrd="0" destOrd="0" parTransId="{54F2A9E0-1B74-4818-A573-E09B4BCEE89B}" sibTransId="{E0ED42F2-FFC3-42A7-9934-3701A3B4BCAE}"/>
    <dgm:cxn modelId="{33893629-C909-4E12-9A22-2ECB29B40D8F}" srcId="{8584E624-DEA1-48AD-B792-E81165BEA8F8}" destId="{2B84E1E8-E1E5-4181-9BE6-F39178480870}" srcOrd="0" destOrd="0" parTransId="{C9643E0D-641D-4D42-9871-6F289DBC76AD}" sibTransId="{6FC90C90-5CD8-4938-A36E-34A3275DFE3C}"/>
    <dgm:cxn modelId="{57E12843-B8B0-4F08-8760-6490365137FD}" type="presOf" srcId="{3913BCA4-5574-4521-9B98-7E0BD9348C25}" destId="{2B48D84A-8356-43DE-8CE1-99EE0D9835BC}" srcOrd="0" destOrd="0" presId="urn:microsoft.com/office/officeart/2005/8/layout/chevron2"/>
    <dgm:cxn modelId="{71B7D643-F957-41E8-A5B8-4023C230AD96}" type="presOf" srcId="{B3503EFC-C1FB-49B8-9C8A-A41164282713}" destId="{D295107C-4AF1-414C-8EB1-89EB27F886BB}" srcOrd="0" destOrd="0" presId="urn:microsoft.com/office/officeart/2005/8/layout/chevron2"/>
    <dgm:cxn modelId="{E9B15068-F1A0-4378-A071-C0527E8CC20C}" srcId="{3913BCA4-5574-4521-9B98-7E0BD9348C25}" destId="{8DEFD6CA-2E70-47CF-969E-679BB63E58DE}" srcOrd="0" destOrd="0" parTransId="{B9C5421F-CCAF-42A6-9CDD-4B6C81D5535E}" sibTransId="{4C975FEB-B7B4-4C73-B2AB-AF37A21C3ACA}"/>
    <dgm:cxn modelId="{022E744E-7C53-448D-BC81-924D92AFBF0C}" type="presOf" srcId="{8282505A-F27B-45E2-817F-D34A09AA68F0}" destId="{73176700-35A1-4956-8C27-527C4FA00774}" srcOrd="0" destOrd="0" presId="urn:microsoft.com/office/officeart/2005/8/layout/chevron2"/>
    <dgm:cxn modelId="{2D902050-DACD-4BD3-BFEB-8429CF15FF94}" srcId="{3913BCA4-5574-4521-9B98-7E0BD9348C25}" destId="{B3503EFC-C1FB-49B8-9C8A-A41164282713}" srcOrd="2" destOrd="0" parTransId="{842FA182-1A90-4230-9457-237EE3971F5E}" sibTransId="{3A4976FD-6C08-4F39-8383-262051D99FF0}"/>
    <dgm:cxn modelId="{DF337F58-29BD-4533-AAB2-DEB22EE02872}" srcId="{B3503EFC-C1FB-49B8-9C8A-A41164282713}" destId="{A971D87D-27F6-4874-8C4B-4202D3811704}" srcOrd="1" destOrd="0" parTransId="{08C083AD-F1A7-42EE-82C6-85C264CDC22D}" sibTransId="{9888F1A4-2BF8-45C3-B688-FD4F97669B43}"/>
    <dgm:cxn modelId="{DDB0E39B-EA78-416D-A8C9-82AE52FB9E35}" type="presOf" srcId="{C727CB23-C3FE-427B-A870-77A534807466}" destId="{AC1D5CB9-9DF9-4190-8E74-D291CA41C7F7}" srcOrd="0" destOrd="1" presId="urn:microsoft.com/office/officeart/2005/8/layout/chevron2"/>
    <dgm:cxn modelId="{109E00A0-CF7C-43CF-AFF2-D7CE09330B50}" srcId="{B3503EFC-C1FB-49B8-9C8A-A41164282713}" destId="{8282505A-F27B-45E2-817F-D34A09AA68F0}" srcOrd="0" destOrd="0" parTransId="{7ABCB415-99A1-4F14-81B4-0823CDC9B552}" sibTransId="{8B8D5BEA-4A6A-471A-B869-F6F286783CF5}"/>
    <dgm:cxn modelId="{8AD02FB7-4046-4E76-B4FB-BC4192ADE3E9}" type="presOf" srcId="{8584E624-DEA1-48AD-B792-E81165BEA8F8}" destId="{43C1BFDB-329E-4AFB-BFAF-316BD30F4D3A}" srcOrd="0" destOrd="0" presId="urn:microsoft.com/office/officeart/2005/8/layout/chevron2"/>
    <dgm:cxn modelId="{6EAC91B8-4A17-4854-8FAC-10A1069662D9}" type="presOf" srcId="{12E29757-5E67-4728-BE21-46A6295C4536}" destId="{AC1D5CB9-9DF9-4190-8E74-D291CA41C7F7}" srcOrd="0" destOrd="0" presId="urn:microsoft.com/office/officeart/2005/8/layout/chevron2"/>
    <dgm:cxn modelId="{632EE8DF-3F56-4BCE-A4F2-3AF449844134}" type="presOf" srcId="{8DEFD6CA-2E70-47CF-969E-679BB63E58DE}" destId="{46F6BAEF-8C9F-45F5-9AD4-5A159083B9D1}" srcOrd="0" destOrd="0" presId="urn:microsoft.com/office/officeart/2005/8/layout/chevron2"/>
    <dgm:cxn modelId="{897319F1-55D6-4D9D-9895-38F763B9C9BD}" type="presOf" srcId="{90277036-167C-43A3-B52C-5834E09D69B9}" destId="{AAE51364-B2F4-4071-A1DA-6751FD4D449C}" srcOrd="0" destOrd="1" presId="urn:microsoft.com/office/officeart/2005/8/layout/chevron2"/>
    <dgm:cxn modelId="{6893FEF2-7043-44F9-A7CF-412C3BA4E40A}" srcId="{8584E624-DEA1-48AD-B792-E81165BEA8F8}" destId="{90277036-167C-43A3-B52C-5834E09D69B9}" srcOrd="1" destOrd="0" parTransId="{0912A6FE-903A-46EC-A30B-BCD7CFE2DA7E}" sibTransId="{68701CC9-588C-4D02-A104-82579E62F70D}"/>
    <dgm:cxn modelId="{EF59D7F5-D3AC-48BD-9181-AE5730FF00B5}" type="presOf" srcId="{2B84E1E8-E1E5-4181-9BE6-F39178480870}" destId="{AAE51364-B2F4-4071-A1DA-6751FD4D449C}" srcOrd="0" destOrd="0" presId="urn:microsoft.com/office/officeart/2005/8/layout/chevron2"/>
    <dgm:cxn modelId="{21EA9FFC-1F5B-490E-8459-ADB423BE1E2D}" srcId="{8DEFD6CA-2E70-47CF-969E-679BB63E58DE}" destId="{C727CB23-C3FE-427B-A870-77A534807466}" srcOrd="1" destOrd="0" parTransId="{B7596732-5865-4840-A439-4D3B6C9049C7}" sibTransId="{ADFBC100-7FF1-4A2E-A68E-8E907F72A40E}"/>
    <dgm:cxn modelId="{51C153CE-5D33-4273-BC33-60CC709F50D3}" type="presParOf" srcId="{2B48D84A-8356-43DE-8CE1-99EE0D9835BC}" destId="{E9401ADE-169E-4C55-A9E0-79A0FEAB6121}" srcOrd="0" destOrd="0" presId="urn:microsoft.com/office/officeart/2005/8/layout/chevron2"/>
    <dgm:cxn modelId="{13924BC7-325D-4B35-AB3B-DC830C77ABF0}" type="presParOf" srcId="{E9401ADE-169E-4C55-A9E0-79A0FEAB6121}" destId="{46F6BAEF-8C9F-45F5-9AD4-5A159083B9D1}" srcOrd="0" destOrd="0" presId="urn:microsoft.com/office/officeart/2005/8/layout/chevron2"/>
    <dgm:cxn modelId="{35C0CA8D-05D2-4E3B-802A-2EC139ED608F}" type="presParOf" srcId="{E9401ADE-169E-4C55-A9E0-79A0FEAB6121}" destId="{AC1D5CB9-9DF9-4190-8E74-D291CA41C7F7}" srcOrd="1" destOrd="0" presId="urn:microsoft.com/office/officeart/2005/8/layout/chevron2"/>
    <dgm:cxn modelId="{A7F70CC1-0265-4360-838C-2E8112515B1B}" type="presParOf" srcId="{2B48D84A-8356-43DE-8CE1-99EE0D9835BC}" destId="{BBACFF8A-FCBE-47BD-95FE-5FCE75E1C2E7}" srcOrd="1" destOrd="0" presId="urn:microsoft.com/office/officeart/2005/8/layout/chevron2"/>
    <dgm:cxn modelId="{23C2E11A-188D-4AA9-9CBB-DE3EEC8E2339}" type="presParOf" srcId="{2B48D84A-8356-43DE-8CE1-99EE0D9835BC}" destId="{41B2A9B5-EAC2-4943-8D15-6795609E178E}" srcOrd="2" destOrd="0" presId="urn:microsoft.com/office/officeart/2005/8/layout/chevron2"/>
    <dgm:cxn modelId="{4BA8B29E-0F5B-471C-9BDE-B7DE4EB810B6}" type="presParOf" srcId="{41B2A9B5-EAC2-4943-8D15-6795609E178E}" destId="{43C1BFDB-329E-4AFB-BFAF-316BD30F4D3A}" srcOrd="0" destOrd="0" presId="urn:microsoft.com/office/officeart/2005/8/layout/chevron2"/>
    <dgm:cxn modelId="{BBEB5C06-5B2E-4487-AC79-47F48E70EAE1}" type="presParOf" srcId="{41B2A9B5-EAC2-4943-8D15-6795609E178E}" destId="{AAE51364-B2F4-4071-A1DA-6751FD4D449C}" srcOrd="1" destOrd="0" presId="urn:microsoft.com/office/officeart/2005/8/layout/chevron2"/>
    <dgm:cxn modelId="{CE853967-79B6-4066-8DD9-EF927D1DB5C8}" type="presParOf" srcId="{2B48D84A-8356-43DE-8CE1-99EE0D9835BC}" destId="{B103F222-7F04-416E-8AE8-A15AA01C1A8F}" srcOrd="3" destOrd="0" presId="urn:microsoft.com/office/officeart/2005/8/layout/chevron2"/>
    <dgm:cxn modelId="{3E752B74-394C-4D19-BD9A-BCF6DAE2D1E1}" type="presParOf" srcId="{2B48D84A-8356-43DE-8CE1-99EE0D9835BC}" destId="{AA3B434D-D357-4A28-8DCC-25E297AB1C3B}" srcOrd="4" destOrd="0" presId="urn:microsoft.com/office/officeart/2005/8/layout/chevron2"/>
    <dgm:cxn modelId="{EB902253-1533-407B-89B3-6D0F9E62F3B0}" type="presParOf" srcId="{AA3B434D-D357-4A28-8DCC-25E297AB1C3B}" destId="{D295107C-4AF1-414C-8EB1-89EB27F886BB}" srcOrd="0" destOrd="0" presId="urn:microsoft.com/office/officeart/2005/8/layout/chevron2"/>
    <dgm:cxn modelId="{249207AA-E7CF-49D9-8CF9-10265CC2690B}" type="presParOf" srcId="{AA3B434D-D357-4A28-8DCC-25E297AB1C3B}" destId="{73176700-35A1-4956-8C27-527C4FA0077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C2262-02A6-4B2C-89AB-2EE0EC5A2BA4}">
      <dsp:nvSpPr>
        <dsp:cNvPr id="0" name=""/>
        <dsp:cNvSpPr/>
      </dsp:nvSpPr>
      <dsp:spPr>
        <a:xfrm rot="16200000">
          <a:off x="0" y="12"/>
          <a:ext cx="4159225" cy="415922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nl-BE" sz="4900" kern="1200"/>
            <a:t>I-</a:t>
          </a:r>
          <a:r>
            <a:rPr lang="nl-BE" sz="4900" kern="1200" err="1"/>
            <a:t>Diverso</a:t>
          </a:r>
          <a:endParaRPr lang="nl-BE" sz="4900" kern="1200"/>
        </a:p>
      </dsp:txBody>
      <dsp:txXfrm rot="5400000">
        <a:off x="0" y="1039818"/>
        <a:ext cx="3431361" cy="2079613"/>
      </dsp:txXfrm>
    </dsp:sp>
    <dsp:sp modelId="{75F7236D-A3D3-4338-B422-7DF6E4A06931}">
      <dsp:nvSpPr>
        <dsp:cNvPr id="0" name=""/>
        <dsp:cNvSpPr/>
      </dsp:nvSpPr>
      <dsp:spPr>
        <a:xfrm rot="5400000">
          <a:off x="7287000" y="12"/>
          <a:ext cx="4159225" cy="415922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nl-BE" sz="4900" kern="1200"/>
            <a:t>Groep Intro</a:t>
          </a:r>
        </a:p>
      </dsp:txBody>
      <dsp:txXfrm rot="-5400000">
        <a:off x="8014864" y="1039818"/>
        <a:ext cx="3431361" cy="20796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AAC2B-F3F4-4863-8860-802E02230657}">
      <dsp:nvSpPr>
        <dsp:cNvPr id="0" name=""/>
        <dsp:cNvSpPr/>
      </dsp:nvSpPr>
      <dsp:spPr>
        <a:xfrm>
          <a:off x="0" y="0"/>
          <a:ext cx="11449049" cy="124777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nl-BE" sz="5800" kern="1200"/>
            <a:t>Drie percelen</a:t>
          </a:r>
        </a:p>
      </dsp:txBody>
      <dsp:txXfrm>
        <a:off x="0" y="0"/>
        <a:ext cx="11449049" cy="1247775"/>
      </dsp:txXfrm>
    </dsp:sp>
    <dsp:sp modelId="{E98AE9E5-FD97-4C7D-83F3-7527C9E70FE5}">
      <dsp:nvSpPr>
        <dsp:cNvPr id="0" name=""/>
        <dsp:cNvSpPr/>
      </dsp:nvSpPr>
      <dsp:spPr>
        <a:xfrm>
          <a:off x="5590" y="1247775"/>
          <a:ext cx="3812623" cy="26203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BE" sz="2600" kern="1200"/>
            <a:t>Job </a:t>
          </a:r>
          <a:r>
            <a:rPr lang="nl-BE" sz="2600" kern="1200" err="1"/>
            <a:t>redesign</a:t>
          </a:r>
          <a:r>
            <a:rPr lang="nl-BE" sz="2600" kern="1200"/>
            <a:t> traject (individueel of groepstraject)</a:t>
          </a:r>
        </a:p>
      </dsp:txBody>
      <dsp:txXfrm>
        <a:off x="5590" y="1247775"/>
        <a:ext cx="3812623" cy="2620327"/>
      </dsp:txXfrm>
    </dsp:sp>
    <dsp:sp modelId="{F979321E-23A0-4D23-AA3E-0B2EBE8E6D0A}">
      <dsp:nvSpPr>
        <dsp:cNvPr id="0" name=""/>
        <dsp:cNvSpPr/>
      </dsp:nvSpPr>
      <dsp:spPr>
        <a:xfrm>
          <a:off x="3818213" y="1247775"/>
          <a:ext cx="3812623" cy="26203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BE" sz="2600" kern="1200"/>
            <a:t>Opleiding train de trainer</a:t>
          </a:r>
        </a:p>
      </dsp:txBody>
      <dsp:txXfrm>
        <a:off x="3818213" y="1247775"/>
        <a:ext cx="3812623" cy="2620327"/>
      </dsp:txXfrm>
    </dsp:sp>
    <dsp:sp modelId="{4AD9FC2C-52D0-4998-80DE-6639B9E6181A}">
      <dsp:nvSpPr>
        <dsp:cNvPr id="0" name=""/>
        <dsp:cNvSpPr/>
      </dsp:nvSpPr>
      <dsp:spPr>
        <a:xfrm>
          <a:off x="7630836" y="1247775"/>
          <a:ext cx="3812623" cy="26203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BE" sz="2600" kern="1200"/>
            <a:t>Beleids- en organisatieondersteuning</a:t>
          </a:r>
        </a:p>
      </dsp:txBody>
      <dsp:txXfrm>
        <a:off x="7630836" y="1247775"/>
        <a:ext cx="3812623" cy="2620327"/>
      </dsp:txXfrm>
    </dsp:sp>
    <dsp:sp modelId="{84945673-39F5-4532-8D62-E220D9A8D1C4}">
      <dsp:nvSpPr>
        <dsp:cNvPr id="0" name=""/>
        <dsp:cNvSpPr/>
      </dsp:nvSpPr>
      <dsp:spPr>
        <a:xfrm>
          <a:off x="0" y="3868102"/>
          <a:ext cx="11449049" cy="29114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6BAEF-8C9F-45F5-9AD4-5A159083B9D1}">
      <dsp:nvSpPr>
        <dsp:cNvPr id="0" name=""/>
        <dsp:cNvSpPr/>
      </dsp:nvSpPr>
      <dsp:spPr>
        <a:xfrm rot="5400000">
          <a:off x="-227255" y="229447"/>
          <a:ext cx="1515039" cy="106052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BE" sz="2900" kern="1200"/>
        </a:p>
      </dsp:txBody>
      <dsp:txXfrm rot="-5400000">
        <a:off x="2" y="532455"/>
        <a:ext cx="1060527" cy="454512"/>
      </dsp:txXfrm>
    </dsp:sp>
    <dsp:sp modelId="{AC1D5CB9-9DF9-4190-8E74-D291CA41C7F7}">
      <dsp:nvSpPr>
        <dsp:cNvPr id="0" name=""/>
        <dsp:cNvSpPr/>
      </dsp:nvSpPr>
      <dsp:spPr>
        <a:xfrm rot="5400000">
          <a:off x="5762400" y="-4699681"/>
          <a:ext cx="984775" cy="103885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nl-BE" sz="2800" kern="1200"/>
            <a:t>Rechtstreeks via mail of </a:t>
          </a:r>
          <a:r>
            <a:rPr lang="nl-BE" sz="2800" kern="1200" err="1"/>
            <a:t>Facilipunt</a:t>
          </a:r>
          <a:endParaRPr lang="nl-BE" sz="2800" kern="1200"/>
        </a:p>
        <a:p>
          <a:pPr marL="285750" lvl="1" indent="-285750" algn="l" defTabSz="1244600">
            <a:lnSpc>
              <a:spcPct val="90000"/>
            </a:lnSpc>
            <a:spcBef>
              <a:spcPct val="0"/>
            </a:spcBef>
            <a:spcAft>
              <a:spcPct val="15000"/>
            </a:spcAft>
            <a:buChar char="•"/>
          </a:pPr>
          <a:r>
            <a:rPr lang="nl-BE" sz="2800" kern="1200"/>
            <a:t>Eerst nog vraag verduidelijken of sparren? -&gt; AgO kan helpen</a:t>
          </a:r>
        </a:p>
      </dsp:txBody>
      <dsp:txXfrm rot="-5400000">
        <a:off x="1060527" y="50265"/>
        <a:ext cx="10340449" cy="888629"/>
      </dsp:txXfrm>
    </dsp:sp>
    <dsp:sp modelId="{43C1BFDB-329E-4AFB-BFAF-316BD30F4D3A}">
      <dsp:nvSpPr>
        <dsp:cNvPr id="0" name=""/>
        <dsp:cNvSpPr/>
      </dsp:nvSpPr>
      <dsp:spPr>
        <a:xfrm rot="5400000">
          <a:off x="-227255" y="1549361"/>
          <a:ext cx="1515039" cy="106052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BE" sz="2900" kern="1200"/>
        </a:p>
      </dsp:txBody>
      <dsp:txXfrm rot="-5400000">
        <a:off x="2" y="1852369"/>
        <a:ext cx="1060527" cy="454512"/>
      </dsp:txXfrm>
    </dsp:sp>
    <dsp:sp modelId="{AAE51364-B2F4-4071-A1DA-6751FD4D449C}">
      <dsp:nvSpPr>
        <dsp:cNvPr id="0" name=""/>
        <dsp:cNvSpPr/>
      </dsp:nvSpPr>
      <dsp:spPr>
        <a:xfrm rot="5400000">
          <a:off x="5762400" y="-3379768"/>
          <a:ext cx="984775" cy="103885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nl-BE" sz="2800" kern="1200"/>
            <a:t>Aanvraag -&gt; gratis verkennende intake binnen 7 werkdagen</a:t>
          </a:r>
        </a:p>
        <a:p>
          <a:pPr marL="285750" lvl="1" indent="-285750" algn="l" defTabSz="1244600">
            <a:lnSpc>
              <a:spcPct val="90000"/>
            </a:lnSpc>
            <a:spcBef>
              <a:spcPct val="0"/>
            </a:spcBef>
            <a:spcAft>
              <a:spcPct val="15000"/>
            </a:spcAft>
            <a:buChar char="•"/>
          </a:pPr>
          <a:r>
            <a:rPr lang="nl-BE" sz="2800" kern="1200"/>
            <a:t>AgO kan aansluiten als dit gewenst is</a:t>
          </a:r>
        </a:p>
      </dsp:txBody>
      <dsp:txXfrm rot="-5400000">
        <a:off x="1060527" y="1370178"/>
        <a:ext cx="10340449" cy="888629"/>
      </dsp:txXfrm>
    </dsp:sp>
    <dsp:sp modelId="{D295107C-4AF1-414C-8EB1-89EB27F886BB}">
      <dsp:nvSpPr>
        <dsp:cNvPr id="0" name=""/>
        <dsp:cNvSpPr/>
      </dsp:nvSpPr>
      <dsp:spPr>
        <a:xfrm rot="5400000">
          <a:off x="-227255" y="2869274"/>
          <a:ext cx="1515039" cy="106052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BE" sz="2900" kern="1200"/>
        </a:p>
      </dsp:txBody>
      <dsp:txXfrm rot="-5400000">
        <a:off x="2" y="3172282"/>
        <a:ext cx="1060527" cy="454512"/>
      </dsp:txXfrm>
    </dsp:sp>
    <dsp:sp modelId="{73176700-35A1-4956-8C27-527C4FA00774}">
      <dsp:nvSpPr>
        <dsp:cNvPr id="0" name=""/>
        <dsp:cNvSpPr/>
      </dsp:nvSpPr>
      <dsp:spPr>
        <a:xfrm rot="5400000">
          <a:off x="5762400" y="-2059854"/>
          <a:ext cx="984775" cy="1038852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nl-BE" sz="2800" kern="1200"/>
            <a:t>Offertevoorstel binnen 4 werkweken</a:t>
          </a:r>
        </a:p>
        <a:p>
          <a:pPr marL="285750" lvl="1" indent="-285750" algn="l" defTabSz="1244600">
            <a:lnSpc>
              <a:spcPct val="90000"/>
            </a:lnSpc>
            <a:spcBef>
              <a:spcPct val="0"/>
            </a:spcBef>
            <a:spcAft>
              <a:spcPct val="15000"/>
            </a:spcAft>
            <a:buChar char="•"/>
          </a:pPr>
          <a:r>
            <a:rPr lang="nl-BE" sz="2800" kern="1200"/>
            <a:t>Na akkoord binnen 30 kalenderdagen aan de slag</a:t>
          </a:r>
        </a:p>
      </dsp:txBody>
      <dsp:txXfrm rot="-5400000">
        <a:off x="1060527" y="2690092"/>
        <a:ext cx="10340449" cy="88862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7-3-2023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7/03/2023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Kato</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2921365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Nele</a:t>
            </a:r>
          </a:p>
        </p:txBody>
      </p:sp>
      <p:sp>
        <p:nvSpPr>
          <p:cNvPr id="4" name="Tijdelijke aanduiding voor dianummer 3"/>
          <p:cNvSpPr>
            <a:spLocks noGrp="1"/>
          </p:cNvSpPr>
          <p:nvPr>
            <p:ph type="sldNum" sz="quarter" idx="5"/>
          </p:nvPr>
        </p:nvSpPr>
        <p:spPr/>
        <p:txBody>
          <a:bodyPr/>
          <a:lstStyle/>
          <a:p>
            <a:fld id="{B243D0E2-6A6D-471D-9463-DB8EF49522FB}" type="slidenum">
              <a:rPr lang="nl-BE" smtClean="0"/>
              <a:t>14</a:t>
            </a:fld>
            <a:endParaRPr lang="nl-BE"/>
          </a:p>
        </p:txBody>
      </p:sp>
    </p:spTree>
    <p:extLst>
      <p:ext uri="{BB962C8B-B14F-4D97-AF65-F5344CB8AC3E}">
        <p14:creationId xmlns:p14="http://schemas.microsoft.com/office/powerpoint/2010/main" val="58192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Nele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Uitleg: topje van de ijsberg / werkingsprincipes aanhalen (integraal, nabijheid en vraaggericht)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We spreken af daar waar de cliënt het oké vindt om af te spreken vb. Huisbezoeken, op locatie, … Het is belangrijk dat iemand zich comfortabel voelt</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2477050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Nele</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1080501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Nele</a:t>
            </a:r>
          </a:p>
        </p:txBody>
      </p:sp>
      <p:sp>
        <p:nvSpPr>
          <p:cNvPr id="4" name="Tijdelijke aanduiding voor dianummer 3"/>
          <p:cNvSpPr>
            <a:spLocks noGrp="1"/>
          </p:cNvSpPr>
          <p:nvPr>
            <p:ph type="sldNum" sz="quarter" idx="5"/>
          </p:nvPr>
        </p:nvSpPr>
        <p:spPr/>
        <p:txBody>
          <a:bodyPr/>
          <a:lstStyle/>
          <a:p>
            <a:fld id="{B243D0E2-6A6D-471D-9463-DB8EF49522FB}" type="slidenum">
              <a:rPr lang="nl-BE" smtClean="0"/>
              <a:t>17</a:t>
            </a:fld>
            <a:endParaRPr lang="nl-BE"/>
          </a:p>
        </p:txBody>
      </p:sp>
    </p:spTree>
    <p:extLst>
      <p:ext uri="{BB962C8B-B14F-4D97-AF65-F5344CB8AC3E}">
        <p14:creationId xmlns:p14="http://schemas.microsoft.com/office/powerpoint/2010/main" val="3525257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3613770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Belang aanhalen en zo de relevantie van deze raamovereenkomst kaderen:</a:t>
            </a:r>
          </a:p>
          <a:p>
            <a:endParaRPr lang="nl-BE"/>
          </a:p>
          <a:p>
            <a:r>
              <a:rPr lang="nl-BE" b="0"/>
              <a:t>Heel wat uitdagingen: digitalisering, besparingen, opschaling van functies, werkdruk, mentale en/of fysieke belastende functies, …</a:t>
            </a:r>
          </a:p>
          <a:p>
            <a:r>
              <a:rPr lang="nl-BE" b="0"/>
              <a:t>En iedereen zijn middelen zijn beperkt en we willen het maximale halen uit het personeelsbeleid dat we hebben, we willen iedereen aan boord houden, als we onze personeelsleden op hun talenten kunnen inzetten, dan gaan zij ook beter presteren. Absolute meerwaarde om in te zetten op Duurzame inzetbaarheid. Want dit heeft een positief effect op de werkdruk, verkleint het risico op psychosociale welzijnsklachten en draagt bij aan ons diversiteitsbeleid. Het is een win-win voor organisatie en individu. Job </a:t>
            </a:r>
            <a:r>
              <a:rPr lang="nl-BE" b="0" err="1"/>
              <a:t>redesign</a:t>
            </a:r>
            <a:r>
              <a:rPr lang="nl-BE" b="0"/>
              <a:t> kan hierbij een methodiek zijn.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255333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2984825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Job </a:t>
            </a:r>
            <a:r>
              <a:rPr lang="nl-BE" err="1"/>
              <a:t>redesign</a:t>
            </a:r>
            <a:r>
              <a:rPr lang="nl-BE"/>
              <a:t> = het herinrichten of aanpassen van werkprocessen, de werkomgeving en/of de arbeidsvoorwaarden op initiatief van de werkgever, een team of een personeelslid met het oog op een betere fit tussen wat het werk vraagt en biedt en dat wat werknemers kunnen, willen en belangrijk vinden in werk. Deze methodiek laat toe om onze talenten optimaal te benutten. </a:t>
            </a:r>
          </a:p>
          <a:p>
            <a:pPr marL="171450" indent="-171450">
              <a:buFontTx/>
              <a:buChar char="-"/>
            </a:pPr>
            <a:r>
              <a:rPr lang="nl-BE"/>
              <a:t>Job </a:t>
            </a:r>
            <a:r>
              <a:rPr lang="nl-BE" err="1"/>
              <a:t>crafting</a:t>
            </a:r>
            <a:r>
              <a:rPr lang="nl-BE"/>
              <a:t>: de werknemer geeft zelf vorm aan zijn of haar job door kleine aanpassingen te doen op het vlak van taken/inhoud, met wie er wordt samengewerkt, de invulling, ..</a:t>
            </a:r>
          </a:p>
          <a:p>
            <a:pPr marL="171450" indent="-171450">
              <a:buFontTx/>
              <a:buChar char="-"/>
            </a:pPr>
            <a:r>
              <a:rPr lang="nl-BE"/>
              <a:t>Team </a:t>
            </a:r>
            <a:r>
              <a:rPr lang="nl-BE" err="1"/>
              <a:t>crafting</a:t>
            </a:r>
            <a:r>
              <a:rPr lang="nl-BE"/>
              <a:t>: zelfde als job </a:t>
            </a:r>
            <a:r>
              <a:rPr lang="nl-BE" err="1"/>
              <a:t>crafting</a:t>
            </a:r>
            <a:r>
              <a:rPr lang="nl-BE"/>
              <a:t> maar door een team</a:t>
            </a:r>
          </a:p>
          <a:p>
            <a:pPr marL="171450" indent="-171450">
              <a:buFontTx/>
              <a:buChar char="-"/>
            </a:pPr>
            <a:r>
              <a:rPr lang="nl-BE"/>
              <a:t>Job </a:t>
            </a:r>
            <a:r>
              <a:rPr lang="nl-BE" err="1"/>
              <a:t>carving</a:t>
            </a:r>
            <a:r>
              <a:rPr lang="nl-BE"/>
              <a:t>: er wordt voor een bepaalde werknemer een job op maat gemaakt, door eventuele taken aan te passen of te ruilen met een collega die dat beter kan.</a:t>
            </a:r>
          </a:p>
          <a:p>
            <a:pPr marL="171450" indent="-171450">
              <a:buFontTx/>
              <a:buChar char="-"/>
            </a:pPr>
            <a:r>
              <a:rPr lang="nl-BE"/>
              <a:t>Team </a:t>
            </a:r>
            <a:r>
              <a:rPr lang="nl-BE" err="1"/>
              <a:t>carving</a:t>
            </a:r>
            <a:r>
              <a:rPr lang="nl-BE"/>
              <a:t>: zelfde als job </a:t>
            </a:r>
            <a:r>
              <a:rPr lang="nl-BE" err="1"/>
              <a:t>carving</a:t>
            </a:r>
            <a:r>
              <a:rPr lang="nl-BE"/>
              <a:t> maar dan op teamniveau.</a:t>
            </a:r>
          </a:p>
          <a:p>
            <a:pPr marL="171450" indent="-171450">
              <a:buFontTx/>
              <a:buChar char="-"/>
            </a:pPr>
            <a:r>
              <a:rPr lang="nl-BE"/>
              <a:t>Job design: kijken naar het takkenpakket van hoger geschoolden om te bekijken of daar bepaalde taken kunnen gevonden worden om zinvol bij de takenpakketten van praktisch geschoolden werknemers te zetten.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1529180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b="1"/>
              <a:t>Perceel 1: </a:t>
            </a:r>
            <a:r>
              <a:rPr lang="nl-BE"/>
              <a:t>Job </a:t>
            </a:r>
            <a:r>
              <a:rPr lang="nl-BE" err="1"/>
              <a:t>redesign</a:t>
            </a:r>
            <a:r>
              <a:rPr lang="nl-BE"/>
              <a:t> trajecten (individueel en in groep): deze trajecten impliceren aanpassingen op professioneel gebied, dankzij dewelke een bestaand team of individu zich ten volle kan ontplooien op de werkvloer, zonder dat het nodig is om taken uit het takenpakket te schrappen, maar door deze te herverdelen binnen een team, afdeling of entiteit. Zo zetten we in op het duurzaam aan de slag houden van iedereen en worden takenpakketten in lijn gebracht met de organisatiedoelstellingen. </a:t>
            </a:r>
          </a:p>
          <a:p>
            <a:pPr marL="171450" indent="-171450">
              <a:buFontTx/>
              <a:buChar char="-"/>
            </a:pPr>
            <a:r>
              <a:rPr lang="nl-BE" b="1"/>
              <a:t>Perceel 2</a:t>
            </a:r>
            <a:r>
              <a:rPr lang="nl-BE"/>
              <a:t> opleiding ‘train de trainer’: Deze opleidingen moeten de mogelijkheid bieden kennis op te bouwen en methodieken van (inclusief) job </a:t>
            </a:r>
            <a:r>
              <a:rPr lang="nl-BE" err="1"/>
              <a:t>redesign</a:t>
            </a:r>
            <a:r>
              <a:rPr lang="nl-BE"/>
              <a:t> aan te leren waarmee de entiteiten aan de slag kunnen. Dit kan maximaal in groepen voor 10 deelnemers georganiseerd worden. De opleiding kent een deel fysiek in groep en een opvolging digitaal meer op individuele basis. En betreft een kennis-luik (fysieke sessie), een praktijkluik (aan de slag met een case en opvolging individueel) en een uitwisselingsluik (in groep) inclusief digitale cursus. </a:t>
            </a:r>
          </a:p>
          <a:p>
            <a:pPr marL="171450" indent="-171450">
              <a:buFontTx/>
              <a:buChar char="-"/>
            </a:pPr>
            <a:r>
              <a:rPr lang="nl-BE" b="1"/>
              <a:t>Perceel 3:</a:t>
            </a:r>
            <a:r>
              <a:rPr lang="nl-BE"/>
              <a:t> beleid- en organisatieondersteuning: Er is nood aan een strategische aanpak en ondersteuning van het managementteam en directiecomité wanneer hiermee aan de slag gegaan wordt. HR moet hen kunnen informeren en sensibiliseren over de voordelen van deze aanpak. Ondersteuning hierbij kan aangeboden worden via dit perceel. Om draagvlak te creëren, de juiste informatie over te brengen en voldoende ondersteuning bij de methodieken. Er kan een workshop georganiseerd worden voor het management of via vooronderzoek in kleinere groep bekijken wat de meerwaarde van deze methodiek kunnen zijn.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337591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3730802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1495341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Vanaf 01 april zal het nieuwe raamcontract hospitalisatie in voege treden. </a:t>
            </a:r>
          </a:p>
          <a:p>
            <a:endParaRPr lang="nl-BE"/>
          </a:p>
          <a:p>
            <a:r>
              <a:rPr lang="nl-BE"/>
              <a:t>overgegaan van </a:t>
            </a:r>
            <a:r>
              <a:rPr lang="nl-BE" err="1"/>
              <a:t>Ethias</a:t>
            </a:r>
            <a:r>
              <a:rPr lang="nl-BE"/>
              <a:t> naar een nieuwe verzekeraar nl. </a:t>
            </a:r>
            <a:r>
              <a:rPr lang="nl-BE" err="1"/>
              <a:t>Axa</a:t>
            </a:r>
            <a:r>
              <a:rPr lang="nl-BE"/>
              <a: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32</a:t>
            </a:fld>
            <a:endParaRPr lang="nl-BE"/>
          </a:p>
        </p:txBody>
      </p:sp>
    </p:spTree>
    <p:extLst>
      <p:ext uri="{BB962C8B-B14F-4D97-AF65-F5344CB8AC3E}">
        <p14:creationId xmlns:p14="http://schemas.microsoft.com/office/powerpoint/2010/main" val="1183881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Eerst en vooral wil ik graag de modaliteiten van het raamcontract toelichten.</a:t>
            </a:r>
          </a:p>
          <a:p>
            <a:r>
              <a:rPr lang="nl-BE"/>
              <a:t>De toetreding tot het contract verschilt naargelang het statuut van de entiteit:</a:t>
            </a:r>
          </a:p>
          <a:p>
            <a:endParaRPr lang="nl-BE"/>
          </a:p>
          <a:p>
            <a:r>
              <a:rPr lang="nl-NL"/>
              <a:t>Wel VPS- en Vlimpers-entiteiten</a:t>
            </a:r>
          </a:p>
          <a:p>
            <a:pPr marL="628650" lvl="1" indent="-171450">
              <a:buFont typeface="Wingdings" panose="05000000000000000000" pitchFamily="2" charset="2"/>
              <a:buChar char="Ø"/>
            </a:pPr>
            <a:r>
              <a:rPr lang="nl-NL"/>
              <a:t>automatisch aangesloten op de raamovereenkomst  (uitzonderingen: </a:t>
            </a:r>
            <a:r>
              <a:rPr lang="nl-NL" strike="sngStrike"/>
              <a:t>VMSW</a:t>
            </a:r>
            <a:r>
              <a:rPr lang="nl-NL"/>
              <a:t> en VLM)</a:t>
            </a:r>
          </a:p>
          <a:p>
            <a:pPr marL="628650" lvl="1" indent="-171450">
              <a:buFont typeface="Wingdings" panose="05000000000000000000" pitchFamily="2" charset="2"/>
              <a:buChar char="Ø"/>
            </a:pPr>
            <a:r>
              <a:rPr lang="nl-BE">
                <a:sym typeface="Wingdings" panose="05000000000000000000" pitchFamily="2" charset="2"/>
              </a:rPr>
              <a:t>enkel basisformule voor hoofdverzekerden. Er kan niet gekozen worden om de hoofverzekerden aan te sluiten in de uitgebreide formule.</a:t>
            </a:r>
            <a:endParaRPr lang="nl-NL"/>
          </a:p>
          <a:p>
            <a:endParaRPr lang="nl-NL"/>
          </a:p>
          <a:p>
            <a:r>
              <a:rPr lang="nl-NL"/>
              <a:t>Wel VPS- Maar niet-Vlimpers-entiteiten</a:t>
            </a:r>
          </a:p>
          <a:p>
            <a:pPr marL="628650" lvl="1" indent="-171450">
              <a:buFont typeface="Wingdings" panose="05000000000000000000" pitchFamily="2" charset="2"/>
              <a:buChar char="Ø"/>
            </a:pPr>
            <a:r>
              <a:rPr lang="nl-NL"/>
              <a:t>automatisch aangesloten op de raamovereenkomst</a:t>
            </a:r>
          </a:p>
          <a:p>
            <a:pPr marL="628650" lvl="1" indent="-171450">
              <a:buFont typeface="Wingdings" panose="05000000000000000000" pitchFamily="2" charset="2"/>
              <a:buChar char="Ø"/>
            </a:pPr>
            <a:r>
              <a:rPr lang="nl-BE">
                <a:sym typeface="Wingdings" panose="05000000000000000000" pitchFamily="2" charset="2"/>
              </a:rPr>
              <a:t>enkel basisformule voor hoofdverzekerden. Er kan niet gekozen worden om de hoofverzekerden aan te sluiten in de uitgebreide formule.</a:t>
            </a:r>
            <a:endParaRPr lang="nl-NL"/>
          </a:p>
          <a:p>
            <a:pPr marL="171450" indent="-171450">
              <a:buFont typeface="Wingdings" panose="05000000000000000000" pitchFamily="2" charset="2"/>
              <a:buChar char="Ø"/>
            </a:pPr>
            <a:endParaRPr lang="nl-NL"/>
          </a:p>
          <a:p>
            <a:pPr marL="628650" lvl="1" indent="-171450">
              <a:buFont typeface="Wingdings" panose="05000000000000000000" pitchFamily="2" charset="2"/>
              <a:buChar char="Ø"/>
            </a:pPr>
            <a:r>
              <a:rPr lang="nl-NL"/>
              <a:t>Belangrijk is dat niet Vlimpers entiteiten zelf afspraken zullen moeten maken met AXA over:</a:t>
            </a:r>
          </a:p>
          <a:p>
            <a:pPr marL="1085850" lvl="2" indent="-171450">
              <a:buFont typeface="Arial" panose="020B0604020202020204" pitchFamily="34" charset="0"/>
              <a:buChar char="•"/>
            </a:pPr>
            <a:r>
              <a:rPr lang="nl-NL"/>
              <a:t>Gegevensdoorstroom verzekerden en de maandelijkse wijzigingen: hoe dit aangeleverd zal worden </a:t>
            </a:r>
          </a:p>
          <a:p>
            <a:pPr marL="1085850" lvl="2" indent="-171450">
              <a:buFont typeface="Arial" panose="020B0604020202020204" pitchFamily="34" charset="0"/>
              <a:buChar char="•"/>
            </a:pPr>
            <a:r>
              <a:rPr lang="nl-NL"/>
              <a:t>Facturatie: hoe dit zal verlopen</a:t>
            </a:r>
          </a:p>
          <a:p>
            <a:pPr marL="1085850" lvl="2" indent="-171450">
              <a:buFont typeface="Arial" panose="020B0604020202020204" pitchFamily="34" charset="0"/>
              <a:buChar char="•"/>
            </a:pPr>
            <a:r>
              <a:rPr lang="nl-NL"/>
              <a:t>Naam van contactpersoon die deze afspraken kan maken doorgeven aan mij. Ik geef deze vervolgens door aan de verantwoordelijke van </a:t>
            </a:r>
            <a:r>
              <a:rPr lang="nl-NL" err="1"/>
              <a:t>Axa</a:t>
            </a:r>
            <a:r>
              <a:rPr lang="nl-NL"/>
              <a:t> zodat er een overleg kan ingepland worden.</a:t>
            </a: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33</a:t>
            </a:fld>
            <a:endParaRPr lang="nl-BE"/>
          </a:p>
        </p:txBody>
      </p:sp>
    </p:spTree>
    <p:extLst>
      <p:ext uri="{BB962C8B-B14F-4D97-AF65-F5344CB8AC3E}">
        <p14:creationId xmlns:p14="http://schemas.microsoft.com/office/powerpoint/2010/main" val="2883206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28650" lvl="1" indent="-171450">
              <a:buFont typeface="Wingdings" panose="05000000000000000000" pitchFamily="2" charset="2"/>
              <a:buChar char="Ø"/>
            </a:pPr>
            <a:endParaRPr lang="nl-NL"/>
          </a:p>
          <a:p>
            <a:pPr marL="0" indent="0">
              <a:buFont typeface="Wingdings" panose="05000000000000000000" pitchFamily="2" charset="2"/>
              <a:buNone/>
            </a:pPr>
            <a:r>
              <a:rPr lang="nl-NL"/>
              <a:t>Niet-VPS- en niet-Vlimpers-entiteiten</a:t>
            </a:r>
          </a:p>
          <a:p>
            <a:pPr marL="628650" lvl="1" indent="-171450">
              <a:buFont typeface="Wingdings" panose="05000000000000000000" pitchFamily="2" charset="2"/>
              <a:buChar char="Ø"/>
            </a:pPr>
            <a:r>
              <a:rPr lang="nl-NL"/>
              <a:t>zelf toetreden tot contract. Het facilitair bedrijf heeft hier al over gecommuniceerd en deze info kan je terugvinden via de linken in de presentatie.</a:t>
            </a:r>
          </a:p>
          <a:p>
            <a:pPr marL="628650" lvl="1" indent="-171450">
              <a:buFont typeface="Wingdings" panose="05000000000000000000" pitchFamily="2" charset="2"/>
              <a:buChar char="Ø"/>
            </a:pPr>
            <a:r>
              <a:rPr lang="nl-BE">
                <a:sym typeface="Wingdings" panose="05000000000000000000" pitchFamily="2" charset="2"/>
              </a:rPr>
              <a:t>mogelijkheid uitgebreide formule te kiezen voor hoofdverzekerden</a:t>
            </a:r>
          </a:p>
          <a:p>
            <a:pPr marL="628650" lvl="1" indent="-171450">
              <a:buFont typeface="Wingdings" panose="05000000000000000000" pitchFamily="2" charset="2"/>
              <a:buChar char="Ø"/>
            </a:pPr>
            <a:r>
              <a:rPr lang="nl-BE">
                <a:sym typeface="Wingdings" panose="05000000000000000000" pitchFamily="2" charset="2"/>
              </a:rPr>
              <a:t>Ook een mogelijkheid om nevenverzekerden aan te sluiten</a:t>
            </a:r>
            <a:endParaRPr lang="nl-NL"/>
          </a:p>
          <a:p>
            <a:pPr marL="628650" lvl="1" indent="-171450">
              <a:buFont typeface="Wingdings" panose="05000000000000000000" pitchFamily="2" charset="2"/>
              <a:buChar char="Ø"/>
            </a:pPr>
            <a:endParaRPr lang="nl-NL"/>
          </a:p>
          <a:p>
            <a:pPr marL="628650" lvl="1" indent="-171450">
              <a:buFont typeface="Wingdings" panose="05000000000000000000" pitchFamily="2" charset="2"/>
              <a:buChar char="Ø"/>
            </a:pPr>
            <a:r>
              <a:rPr lang="nl-NL"/>
              <a:t>Ook hier geldt dat deze entiteiten zelf afspraken zullen moeten maken met AXA over:</a:t>
            </a:r>
          </a:p>
          <a:p>
            <a:pPr marL="1085850" lvl="2" indent="-171450">
              <a:buFont typeface="Arial" panose="020B0604020202020204" pitchFamily="34" charset="0"/>
              <a:buChar char="•"/>
            </a:pPr>
            <a:r>
              <a:rPr lang="nl-NL"/>
              <a:t>Gegevensdoorstroom verzekerden en de maandelijkse wijzigingen: hoe dit aangeleverd zal worden </a:t>
            </a:r>
          </a:p>
          <a:p>
            <a:pPr marL="1085850" lvl="2" indent="-171450">
              <a:buFont typeface="Arial" panose="020B0604020202020204" pitchFamily="34" charset="0"/>
              <a:buChar char="•"/>
            </a:pPr>
            <a:r>
              <a:rPr lang="nl-NL"/>
              <a:t>Facturatie: hoe dit zal verlopen</a:t>
            </a:r>
          </a:p>
          <a:p>
            <a:pPr marL="1085850" lvl="2" indent="-171450">
              <a:buFont typeface="Arial" panose="020B0604020202020204" pitchFamily="34" charset="0"/>
              <a:buChar char="•"/>
            </a:pPr>
            <a:r>
              <a:rPr lang="nl-NL"/>
              <a:t>Naam van contactpersoon die deze afspraken kan maken doorgeven aan HFB zodat een overleg met </a:t>
            </a:r>
            <a:r>
              <a:rPr lang="nl-NL" err="1"/>
              <a:t>Axa</a:t>
            </a:r>
            <a:r>
              <a:rPr lang="nl-NL"/>
              <a:t> kan ingepland worden.</a:t>
            </a:r>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34</a:t>
            </a:fld>
            <a:endParaRPr lang="nl-BE"/>
          </a:p>
        </p:txBody>
      </p:sp>
    </p:spTree>
    <p:extLst>
      <p:ext uri="{BB962C8B-B14F-4D97-AF65-F5344CB8AC3E}">
        <p14:creationId xmlns:p14="http://schemas.microsoft.com/office/powerpoint/2010/main" val="1321075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 de gunningsopdracht voor dit raamcontract is er vertrokken van de minimumpolis wat eigenlijk wil zeggen dat de nieuwe polis minimaal moest voldoen aan de dekkingsgraad die we vandaag al hebben. Daardoor blijft het huidige beschermingsniveau gehandhaafd. Uiteindelijk is het zo dat de verzekering van </a:t>
            </a:r>
            <a:r>
              <a:rPr lang="nl-BE" err="1"/>
              <a:t>Axa</a:t>
            </a:r>
            <a:r>
              <a:rPr lang="nl-BE"/>
              <a:t> een ruimere dekking biedt dan de huidige.</a:t>
            </a:r>
          </a:p>
          <a:p>
            <a:endParaRPr lang="nl-BE"/>
          </a:p>
          <a:p>
            <a:r>
              <a:rPr lang="nl-BE"/>
              <a:t>De looptijd van het raamcontract is voorzien voor 4 jaar maar kan verlengd worden tot 7 jaar. Dit is zo voorzien in het bestek. Als er geen redenen zijn voor de stopzetting van het contract of om de looptijd niet uit te doen, zal het contract dus tot 2030 lopen.</a:t>
            </a:r>
          </a:p>
          <a:p>
            <a:r>
              <a:rPr lang="nl-BE"/>
              <a:t>Dit is vooral voor personeelsleden met een ernstige ziekte een voordeel omdat zij niet al over 4 jaar terug alle attesten om terugbetaling te verkrijgen in orde moeten maken.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35</a:t>
            </a:fld>
            <a:endParaRPr lang="nl-BE"/>
          </a:p>
        </p:txBody>
      </p:sp>
    </p:spTree>
    <p:extLst>
      <p:ext uri="{BB962C8B-B14F-4D97-AF65-F5344CB8AC3E}">
        <p14:creationId xmlns:p14="http://schemas.microsoft.com/office/powerpoint/2010/main" val="2556433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 een 7-tal vlakken zijn er belangrijke wijzigingen tussen de nieuwe en de huidige polis, nl.</a:t>
            </a:r>
          </a:p>
          <a:p>
            <a:endParaRPr lang="nl-BE"/>
          </a:p>
          <a:p>
            <a:pPr marL="171450" indent="-171450">
              <a:buFont typeface="Arial" panose="020B0604020202020204" pitchFamily="34" charset="0"/>
              <a:buChar char="•"/>
            </a:pPr>
            <a:r>
              <a:rPr lang="nl-BE"/>
              <a:t>Riziv –plafond</a:t>
            </a:r>
          </a:p>
          <a:p>
            <a:pPr marL="171450" indent="-171450">
              <a:buFont typeface="Arial" panose="020B0604020202020204" pitchFamily="34" charset="0"/>
              <a:buChar char="•"/>
            </a:pPr>
            <a:r>
              <a:rPr lang="nl-BE"/>
              <a:t>De franchise</a:t>
            </a:r>
          </a:p>
          <a:p>
            <a:pPr marL="171450" indent="-171450">
              <a:buFont typeface="Arial" panose="020B0604020202020204" pitchFamily="34" charset="0"/>
              <a:buChar char="•"/>
            </a:pPr>
            <a:r>
              <a:rPr lang="nl-BE"/>
              <a:t>De periode van pre- en posthospitalisatie</a:t>
            </a:r>
          </a:p>
          <a:p>
            <a:pPr marL="171450" indent="-171450">
              <a:buFont typeface="Arial" panose="020B0604020202020204" pitchFamily="34" charset="0"/>
              <a:buChar char="•"/>
            </a:pPr>
            <a:r>
              <a:rPr lang="nl-BE"/>
              <a:t>De waarborgen</a:t>
            </a:r>
          </a:p>
          <a:p>
            <a:pPr marL="171450" indent="-171450">
              <a:buFont typeface="Arial" panose="020B0604020202020204" pitchFamily="34" charset="0"/>
              <a:buChar char="•"/>
            </a:pPr>
            <a:r>
              <a:rPr lang="nl-BE"/>
              <a:t>De aansluiting van nevenverzekerden</a:t>
            </a:r>
          </a:p>
          <a:p>
            <a:pPr marL="171450" indent="-171450">
              <a:buFont typeface="Arial" panose="020B0604020202020204" pitchFamily="34" charset="0"/>
              <a:buChar char="•"/>
            </a:pPr>
            <a:r>
              <a:rPr lang="nl-BE"/>
              <a:t>De Psychische aandoeningen en zenuwziekten</a:t>
            </a:r>
          </a:p>
          <a:p>
            <a:pPr marL="171450" indent="-171450">
              <a:buFont typeface="Arial" panose="020B0604020202020204" pitchFamily="34" charset="0"/>
              <a:buChar char="•"/>
            </a:pPr>
            <a:r>
              <a:rPr lang="nl-BE"/>
              <a:t>De terugbetalingslimieten</a:t>
            </a:r>
          </a:p>
          <a:p>
            <a:pPr marL="0" indent="0">
              <a:buFont typeface="Arial" panose="020B0604020202020204" pitchFamily="34" charset="0"/>
              <a:buNone/>
            </a:pPr>
            <a:endParaRPr lang="nl-BE"/>
          </a:p>
          <a:p>
            <a:pPr marL="0" indent="0">
              <a:buFont typeface="Arial" panose="020B0604020202020204" pitchFamily="34" charset="0"/>
              <a:buNone/>
            </a:pPr>
            <a:r>
              <a:rPr lang="nl-BE"/>
              <a:t>We hebben echter onvoldoende tijd om hier dieper op in te gaan maar deze info kan je terugvinden in de slides die bezorgd worden na het netwerk en in de polis die we later deze maand op de webpagina over de hospitalisatieverzekering op Vlaanderen intern zetten.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36</a:t>
            </a:fld>
            <a:endParaRPr lang="nl-BE"/>
          </a:p>
        </p:txBody>
      </p:sp>
    </p:spTree>
    <p:extLst>
      <p:ext uri="{BB962C8B-B14F-4D97-AF65-F5344CB8AC3E}">
        <p14:creationId xmlns:p14="http://schemas.microsoft.com/office/powerpoint/2010/main" val="314245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63525" indent="-263525"/>
            <a:r>
              <a:rPr lang="nl-BE"/>
              <a:t>Het wegvallen van het RIZIV-plafond bij terugbetaling van kosten indien er een wettelijke tegemoetkoming is (huidige polis is dit vastgelegd op d</a:t>
            </a:r>
            <a:r>
              <a:rPr lang="nl-NL"/>
              <a:t>e terugbetaling van de kosten voor gezondheidszorg, tot het viervoud van de bedragen van de wettelijke tegemoetkomingen door het</a:t>
            </a:r>
            <a:r>
              <a:rPr lang="nl-BE"/>
              <a:t> RIZIV)</a:t>
            </a:r>
          </a:p>
          <a:p>
            <a:pPr marL="263525" indent="-263525"/>
            <a:endParaRPr lang="nl-BE"/>
          </a:p>
          <a:p>
            <a:pPr marL="263525" indent="-263525"/>
            <a:r>
              <a:rPr lang="nl-BE" err="1"/>
              <a:t>Franchises</a:t>
            </a:r>
            <a:r>
              <a:rPr lang="nl-BE"/>
              <a:t> (de huidige polis bedraagt de franchise 75 euro):</a:t>
            </a:r>
          </a:p>
          <a:p>
            <a:pPr marL="263525" indent="-263525"/>
            <a:r>
              <a:rPr lang="nl-BE"/>
              <a:t>Nieuw: </a:t>
            </a:r>
          </a:p>
          <a:p>
            <a:pPr lvl="1"/>
            <a:r>
              <a:rPr lang="nl-BE"/>
              <a:t>Basisformule: steeds 85 euro</a:t>
            </a:r>
          </a:p>
          <a:p>
            <a:pPr lvl="1"/>
            <a:r>
              <a:rPr lang="nl-BE"/>
              <a:t>Uitgebreide formule: gedifferentieerde vrijstelling per verzekerde en per verzekeringsjaar</a:t>
            </a:r>
          </a:p>
          <a:p>
            <a:pPr lvl="2"/>
            <a:r>
              <a:rPr lang="nl-BE" err="1"/>
              <a:t>Meerpersoonskamer</a:t>
            </a:r>
            <a:r>
              <a:rPr lang="nl-BE"/>
              <a:t>: 85 euro</a:t>
            </a:r>
          </a:p>
          <a:p>
            <a:pPr lvl="2"/>
            <a:r>
              <a:rPr lang="nl-BE"/>
              <a:t>Eenpersoonskamer: 160 euro</a:t>
            </a:r>
          </a:p>
          <a:p>
            <a:r>
              <a:rPr lang="nl-BE"/>
              <a:t>Een gedifferentieerde franchise heeft de bedoeling om de verzekerden bewust te laten omgaan met hun keuze voor een eenpersoonskamer. Misschien zijn er wel opnames waarvoor het gebruik van een eenpersoonskamer niet per se noodzakelijk is.</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37</a:t>
            </a:fld>
            <a:endParaRPr lang="nl-BE"/>
          </a:p>
        </p:txBody>
      </p:sp>
    </p:spTree>
    <p:extLst>
      <p:ext uri="{BB962C8B-B14F-4D97-AF65-F5344CB8AC3E}">
        <p14:creationId xmlns:p14="http://schemas.microsoft.com/office/powerpoint/2010/main" val="1439287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Pré- en post periode(s) </a:t>
            </a:r>
          </a:p>
          <a:p>
            <a:pPr lvl="1"/>
            <a:r>
              <a:rPr lang="nl-BE"/>
              <a:t>90 dagen voor opname (i.p.v. 60 dagen)</a:t>
            </a:r>
          </a:p>
          <a:p>
            <a:pPr lvl="1"/>
            <a:r>
              <a:rPr lang="nl-BE"/>
              <a:t>180 dagen na opname (270 dagen bij </a:t>
            </a:r>
            <a:r>
              <a:rPr lang="nl-BE" err="1"/>
              <a:t>meerpersoonskamer</a:t>
            </a:r>
            <a:r>
              <a:rPr lang="nl-BE"/>
              <a:t>) is ongewijzigd</a:t>
            </a:r>
          </a:p>
          <a:p>
            <a:endParaRPr lang="nl-BE"/>
          </a:p>
          <a:p>
            <a:r>
              <a:rPr lang="nl-BE"/>
              <a:t>Uitbreiding voor alle waarborgen: </a:t>
            </a:r>
          </a:p>
          <a:p>
            <a:pPr lvl="1"/>
            <a:r>
              <a:rPr lang="nl-BE"/>
              <a:t>Terugbetaling kosten voor huren materiaal (mits wettelijke tegemoetkoming)</a:t>
            </a:r>
          </a:p>
          <a:p>
            <a:endParaRPr lang="nl-BE"/>
          </a:p>
          <a:p>
            <a:r>
              <a:rPr lang="nl-BE"/>
              <a:t>Uitbreiding bij waarborg “ernstige ziekten”: </a:t>
            </a:r>
          </a:p>
          <a:p>
            <a:pPr lvl="1"/>
            <a:r>
              <a:rPr lang="nl-BE"/>
              <a:t>Terugbetaling van medische prothesen, kunstledematen en orthopedische apparaten (mits wettelijke tegemoetkoming)</a:t>
            </a:r>
          </a:p>
          <a:p>
            <a:pPr lvl="1"/>
            <a:r>
              <a:rPr lang="nl-BE"/>
              <a:t>Terugbetaling van de kosten van preventieve onderzoeken voor de aangeslotenen die in het verleden aan één van de opgenomen ernstige ziekten hebben geleden (ongeacht wettelijke tegemoetkoming) </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38</a:t>
            </a:fld>
            <a:endParaRPr lang="nl-BE"/>
          </a:p>
        </p:txBody>
      </p:sp>
    </p:spTree>
    <p:extLst>
      <p:ext uri="{BB962C8B-B14F-4D97-AF65-F5344CB8AC3E}">
        <p14:creationId xmlns:p14="http://schemas.microsoft.com/office/powerpoint/2010/main" val="3107296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Aansluiting nevenverzekerden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Vooraf bestaande aandoeningen zijn steeds gedekt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Bij laattijdige aansluiting is er geen wachttijd:</a:t>
            </a:r>
          </a:p>
          <a:p>
            <a:pPr lvl="2"/>
            <a:r>
              <a:rPr lang="nl-BE"/>
              <a:t>Voor een pasgeborene voor zover één van de ouders op de datum van de geboorte ten minste zes maanden aangesloten is </a:t>
            </a:r>
          </a:p>
          <a:p>
            <a:pPr lvl="2"/>
            <a:r>
              <a:rPr lang="nl-BE"/>
              <a:t>Indien de verzekerde een attest van verzekering kan voorleggen en op voorwaarde dat er geen onderbreking van verzekering is</a:t>
            </a:r>
          </a:p>
          <a:p>
            <a:pPr lvl="2"/>
            <a:endParaRPr lang="nl-BE"/>
          </a:p>
          <a:p>
            <a:pPr lvl="0"/>
            <a:r>
              <a:rPr lang="nl-BE"/>
              <a:t>Psychische aandoeningen:</a:t>
            </a:r>
          </a:p>
          <a:p>
            <a:pPr lvl="0"/>
            <a:r>
              <a:rPr lang="nl-BE"/>
              <a:t>Voor een hospitalisatie n.a.v. een psychische, psychiatrische of mentale aandoening is de tussenkomst onbeperkt in tijd. Voordien beperkt tot 48 maanden.</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39</a:t>
            </a:fld>
            <a:endParaRPr lang="nl-BE"/>
          </a:p>
        </p:txBody>
      </p:sp>
    </p:spTree>
    <p:extLst>
      <p:ext uri="{BB962C8B-B14F-4D97-AF65-F5344CB8AC3E}">
        <p14:creationId xmlns:p14="http://schemas.microsoft.com/office/powerpoint/2010/main" val="289383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1601753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Er is een verhoging van het bedrag van de tussenkomst bij</a:t>
            </a:r>
          </a:p>
          <a:p>
            <a:endParaRPr lang="nl-BE"/>
          </a:p>
          <a:p>
            <a:pPr lvl="1"/>
            <a:r>
              <a:rPr lang="nl-BE"/>
              <a:t>Kosten waarvoor geen wettelijke tegemoetkoming: 3000 euro (i.p.v. 2500 euro)</a:t>
            </a:r>
          </a:p>
          <a:p>
            <a:pPr lvl="1"/>
            <a:r>
              <a:rPr lang="nl-BE"/>
              <a:t>Verblijfskosten ouders: 50 euro per nacht (i.p.v. 25 euro) </a:t>
            </a:r>
          </a:p>
          <a:p>
            <a:pPr lvl="1"/>
            <a:r>
              <a:rPr lang="nl-BE"/>
              <a:t>Verblijfskosten donor: 2500 euro (i.p.v. 1500 euro)</a:t>
            </a:r>
          </a:p>
          <a:p>
            <a:pPr lvl="1"/>
            <a:r>
              <a:rPr lang="nl-BE"/>
              <a:t>Persoonlijke vervoerskosten bij ernstige ziekten: 330 euro p.p. per jaar (i.p.v. 250 euro) </a:t>
            </a:r>
          </a:p>
          <a:p>
            <a:pPr lvl="1"/>
            <a:r>
              <a:rPr lang="nl-BE"/>
              <a:t>Medisch begeleide voortplanting: 1000 euro per behandeling (i.p.v. 500 euro) </a:t>
            </a:r>
          </a:p>
          <a:p>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40</a:t>
            </a:fld>
            <a:endParaRPr lang="nl-BE"/>
          </a:p>
        </p:txBody>
      </p:sp>
    </p:spTree>
    <p:extLst>
      <p:ext uri="{BB962C8B-B14F-4D97-AF65-F5344CB8AC3E}">
        <p14:creationId xmlns:p14="http://schemas.microsoft.com/office/powerpoint/2010/main" val="4041576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premie en de dienstverlening is vergelijkbaar tussen de huidige en de nieuwe verzekeraar.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41</a:t>
            </a:fld>
            <a:endParaRPr lang="nl-BE"/>
          </a:p>
        </p:txBody>
      </p:sp>
    </p:spTree>
    <p:extLst>
      <p:ext uri="{BB962C8B-B14F-4D97-AF65-F5344CB8AC3E}">
        <p14:creationId xmlns:p14="http://schemas.microsoft.com/office/powerpoint/2010/main" val="808642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premies voor de verzekering van </a:t>
            </a:r>
            <a:r>
              <a:rPr lang="nl-BE" err="1"/>
              <a:t>Ethias</a:t>
            </a:r>
            <a:r>
              <a:rPr lang="nl-BE"/>
              <a:t> en </a:t>
            </a:r>
            <a:r>
              <a:rPr lang="nl-BE" err="1"/>
              <a:t>Axax</a:t>
            </a:r>
            <a:r>
              <a:rPr lang="nl-BE"/>
              <a:t> zijn vergelijkbaar. Er is slechts een verschil van enkele euro’s zowel voor de basis als de uitgebreide formule.</a:t>
            </a:r>
          </a:p>
          <a:p>
            <a:endParaRPr lang="nl-BE"/>
          </a:p>
          <a:p>
            <a:r>
              <a:rPr lang="nl-BE"/>
              <a:t>Ook de dienstverlening vanuit de verzekeraar is gelijkaardig.</a:t>
            </a:r>
          </a:p>
          <a:p>
            <a:endParaRPr lang="nl-BE"/>
          </a:p>
          <a:p>
            <a:r>
              <a:rPr lang="nl-BE"/>
              <a:t>Zo is er een online platform waar de personeelsleden en hun familieleden alle informatie kunnen terugvinden.</a:t>
            </a:r>
          </a:p>
          <a:p>
            <a:endParaRPr lang="nl-BE"/>
          </a:p>
          <a:p>
            <a:r>
              <a:rPr lang="nl-BE"/>
              <a:t>De verzekeraar zal ook gecontacteerd kunnen worden per telefoon, mail of fysiek.</a:t>
            </a:r>
          </a:p>
          <a:p>
            <a:r>
              <a:rPr lang="nl-BE"/>
              <a:t>Er wordt een apart telefoonnummer en e-mailadres voorzien voor de Vlaamse Overheid. Deze kanalen zullen pas operationeel zijn bij </a:t>
            </a:r>
            <a:r>
              <a:rPr lang="nl-BE" err="1"/>
              <a:t>Axa</a:t>
            </a:r>
            <a:r>
              <a:rPr lang="nl-BE"/>
              <a:t> vanaf 01/04/2023. Het nummer en het mailadres zullen we tegen die datum ook op onze webpagina publiceren.</a:t>
            </a:r>
          </a:p>
          <a:p>
            <a:endParaRPr lang="nl-BE"/>
          </a:p>
          <a:p>
            <a:r>
              <a:rPr lang="nl-BE"/>
              <a:t>Er is nu ook een derdebetalersregeling voorzien in het contract. Bij </a:t>
            </a:r>
            <a:r>
              <a:rPr lang="nl-BE" err="1"/>
              <a:t>Axa</a:t>
            </a:r>
            <a:r>
              <a:rPr lang="nl-BE"/>
              <a:t> zal dit niet via de </a:t>
            </a:r>
            <a:r>
              <a:rPr lang="nl-BE" err="1"/>
              <a:t>assurcard</a:t>
            </a:r>
            <a:r>
              <a:rPr lang="nl-BE"/>
              <a:t> verlopen. Deze kaart valt dus weg. </a:t>
            </a:r>
          </a:p>
          <a:p>
            <a:r>
              <a:rPr lang="nl-BE"/>
              <a:t>De aangifte kan vooraf gebeuren via het online platform of telefonisch.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42</a:t>
            </a:fld>
            <a:endParaRPr lang="nl-BE"/>
          </a:p>
        </p:txBody>
      </p:sp>
    </p:spTree>
    <p:extLst>
      <p:ext uri="{BB962C8B-B14F-4D97-AF65-F5344CB8AC3E}">
        <p14:creationId xmlns:p14="http://schemas.microsoft.com/office/powerpoint/2010/main" val="2925627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Axa</a:t>
            </a:r>
            <a:r>
              <a:rPr lang="nl-BE"/>
              <a:t> stelt DAIL Healthcare ter beschikking voor de HR-professionals van de VO.</a:t>
            </a:r>
          </a:p>
          <a:p>
            <a:endParaRPr lang="nl-BE"/>
          </a:p>
          <a:p>
            <a:r>
              <a:rPr lang="nl-BE"/>
              <a:t>Dit is een online platform waar je je contract kan raadplegen en beheren.</a:t>
            </a:r>
          </a:p>
          <a:p>
            <a:r>
              <a:rPr lang="nl-BE"/>
              <a:t>Het beheer van de verzekereden zal vooral niet Vlimpers entiteiten zijn. Voor de Vlimpers entiteiten staat AgO hiervoor in.</a:t>
            </a:r>
          </a:p>
          <a:p>
            <a:endParaRPr lang="nl-BE"/>
          </a:p>
          <a:p>
            <a:r>
              <a:rPr lang="nl-BE"/>
              <a:t>Vanuit </a:t>
            </a:r>
            <a:r>
              <a:rPr lang="nl-BE" err="1"/>
              <a:t>Axa</a:t>
            </a:r>
            <a:r>
              <a:rPr lang="nl-BE"/>
              <a:t> wordt een opleiding voorzien om dit platform in gebruik te kunnen nemen. Hiervoor zal er op een later tijdstip contact opgenomen worden om door te geven wanneer deze opleiding zal doorgaan.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43</a:t>
            </a:fld>
            <a:endParaRPr lang="nl-BE"/>
          </a:p>
        </p:txBody>
      </p:sp>
    </p:spTree>
    <p:extLst>
      <p:ext uri="{BB962C8B-B14F-4D97-AF65-F5344CB8AC3E}">
        <p14:creationId xmlns:p14="http://schemas.microsoft.com/office/powerpoint/2010/main" val="2030177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 Vlimpers entiteiten voorziet Ago de nodige communicatie naar de personeelsleden.</a:t>
            </a:r>
          </a:p>
          <a:p>
            <a:r>
              <a:rPr lang="nl-BE"/>
              <a:t>Voor niet Vlimpers entiteiten gaan wij de personeelsleden niet rechtstreeks contacteren maar wij zullen de communicatie die we opmaken ter beschikking stellen zodat deze kan doorvertaald worden.</a:t>
            </a:r>
          </a:p>
          <a:p>
            <a:endParaRPr lang="nl-BE"/>
          </a:p>
          <a:p>
            <a:r>
              <a:rPr lang="nl-BE"/>
              <a:t>Timing: </a:t>
            </a:r>
          </a:p>
          <a:p>
            <a:r>
              <a:rPr lang="nl-BE"/>
              <a:t>Tussen 1 en 31 maart worden de personeelsleden op de hoogte gebracht  en inhoudelijk geïnformeerd over de nieuwe hospitalisatieverzekering. </a:t>
            </a:r>
          </a:p>
          <a:p>
            <a:r>
              <a:rPr lang="nl-BE"/>
              <a:t>Vorige week hebben wij reeds een nieuwsbericht op Vlaanderen intern geplaatst en volgende week zullen er nog een aantal zaken volgen via verschillende kanalen.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44</a:t>
            </a:fld>
            <a:endParaRPr lang="nl-BE"/>
          </a:p>
        </p:txBody>
      </p:sp>
    </p:spTree>
    <p:extLst>
      <p:ext uri="{BB962C8B-B14F-4D97-AF65-F5344CB8AC3E}">
        <p14:creationId xmlns:p14="http://schemas.microsoft.com/office/powerpoint/2010/main" val="578829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Vlaanderen interen:</a:t>
            </a:r>
          </a:p>
          <a:p>
            <a:pPr marL="171450" indent="-171450">
              <a:buFont typeface="Arial" panose="020B0604020202020204" pitchFamily="34" charset="0"/>
              <a:buChar char="•"/>
            </a:pPr>
            <a:r>
              <a:rPr lang="nl-BE"/>
              <a:t>Bijkomende nieuwsberichten</a:t>
            </a:r>
          </a:p>
          <a:p>
            <a:pPr marL="171450" indent="-171450">
              <a:buFont typeface="Arial" panose="020B0604020202020204" pitchFamily="34" charset="0"/>
              <a:buChar char="•"/>
            </a:pPr>
            <a:r>
              <a:rPr lang="nl-BE"/>
              <a:t>Tijdelijke overgangspagina met info over o.a. de belangrijkste wijzigingen, antwoorden op veelgestelde vragen en de stappen die personeelsleden zelf moeten zetten.</a:t>
            </a:r>
          </a:p>
          <a:p>
            <a:pPr marL="171450" indent="-171450">
              <a:buFont typeface="Arial" panose="020B0604020202020204" pitchFamily="34" charset="0"/>
              <a:buChar char="•"/>
            </a:pPr>
            <a:r>
              <a:rPr lang="nl-BE"/>
              <a:t>Nadien volgt nog een aanpassing van de bestaande webpagina op </a:t>
            </a:r>
            <a:r>
              <a:rPr lang="nl-BE" err="1"/>
              <a:t>vlaanderen</a:t>
            </a:r>
            <a:r>
              <a:rPr lang="nl-BE"/>
              <a:t> intern, die permanent raadpleegbaar blijft.</a:t>
            </a:r>
          </a:p>
          <a:p>
            <a:pPr marL="171450" indent="-171450">
              <a:buFont typeface="Arial" panose="020B0604020202020204" pitchFamily="34" charset="0"/>
              <a:buChar char="•"/>
            </a:pPr>
            <a:endParaRPr lang="nl-BE"/>
          </a:p>
          <a:p>
            <a:pPr marL="171450" indent="-171450">
              <a:buFont typeface="Arial" panose="020B0604020202020204" pitchFamily="34" charset="0"/>
              <a:buChar char="•"/>
            </a:pPr>
            <a:r>
              <a:rPr lang="nl-BE"/>
              <a:t>Aankondiging op de schermen in de gebouwen zodat personeelsleden weten dat ze een kijkje kunnen gaan nemen op Vlaanderen interen.</a:t>
            </a:r>
          </a:p>
          <a:p>
            <a:pPr marL="171450" indent="-171450">
              <a:buFont typeface="Arial" panose="020B0604020202020204" pitchFamily="34" charset="0"/>
              <a:buChar char="•"/>
            </a:pPr>
            <a:endParaRPr lang="nl-BE"/>
          </a:p>
          <a:p>
            <a:pPr marL="171450" indent="-171450">
              <a:buFont typeface="Arial" panose="020B0604020202020204" pitchFamily="34" charset="0"/>
              <a:buChar char="•"/>
            </a:pPr>
            <a:r>
              <a:rPr lang="nl-BE"/>
              <a:t>Brieven mail naar specifieke doelgroepen: bedoelen daarmee de langdurig afwezige collega’s en personeelsleden met een papieren loonbrief omdat zij minder/geen toegang hebben tot de digitale kanalen.</a:t>
            </a:r>
          </a:p>
          <a:p>
            <a:pPr marL="0" indent="0">
              <a:buFont typeface="Arial" panose="020B0604020202020204" pitchFamily="34" charset="0"/>
              <a:buNone/>
            </a:pPr>
            <a:r>
              <a:rPr lang="nl-BE"/>
              <a:t>Ook vanuit </a:t>
            </a:r>
            <a:r>
              <a:rPr lang="nl-BE" err="1"/>
              <a:t>Axa</a:t>
            </a:r>
            <a:r>
              <a:rPr lang="nl-BE"/>
              <a:t> zullen deze doelgroepen per brief worden aangeschreven.</a:t>
            </a:r>
          </a:p>
          <a:p>
            <a:pPr marL="171450" indent="-171450">
              <a:buFont typeface="Arial" panose="020B0604020202020204" pitchFamily="34" charset="0"/>
              <a:buChar char="•"/>
            </a:pPr>
            <a:endParaRPr lang="nl-BE"/>
          </a:p>
          <a:p>
            <a:pPr marL="457200" lvl="1" indent="0">
              <a:buFont typeface="Arial" panose="020B0604020202020204" pitchFamily="34" charset="0"/>
              <a:buNone/>
            </a:pPr>
            <a:r>
              <a:rPr lang="nl-BE">
                <a:sym typeface="Wingdings" panose="05000000000000000000" pitchFamily="2" charset="2"/>
              </a:rPr>
              <a:t> Voor niet Vlimpers entiteiten zullen we een sjabloon van deze brieven te beschikking stellen op de overgangspagina </a:t>
            </a: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45</a:t>
            </a:fld>
            <a:endParaRPr lang="nl-BE"/>
          </a:p>
        </p:txBody>
      </p:sp>
    </p:spTree>
    <p:extLst>
      <p:ext uri="{BB962C8B-B14F-4D97-AF65-F5344CB8AC3E}">
        <p14:creationId xmlns:p14="http://schemas.microsoft.com/office/powerpoint/2010/main" val="3254596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a:t>
            </a:r>
            <a:r>
              <a:rPr lang="nl-BE" err="1"/>
              <a:t>assurcard</a:t>
            </a:r>
            <a:r>
              <a:rPr lang="nl-BE"/>
              <a:t> om de aangifte te doen van een hospitalisatie is nog maar geldig tot 31 maart. Nadien wordt er niet meer gewerkt met deze kaart.</a:t>
            </a:r>
          </a:p>
          <a:p>
            <a:endParaRPr lang="nl-BE"/>
          </a:p>
          <a:p>
            <a:r>
              <a:rPr lang="nl-BE"/>
              <a:t>Er is maar een beperkte gegevensoverdracht tussen </a:t>
            </a:r>
            <a:r>
              <a:rPr lang="nl-BE" err="1"/>
              <a:t>Ethias</a:t>
            </a:r>
            <a:r>
              <a:rPr lang="nl-BE"/>
              <a:t> en </a:t>
            </a:r>
            <a:r>
              <a:rPr lang="nl-BE" err="1"/>
              <a:t>Axa</a:t>
            </a:r>
            <a:r>
              <a:rPr lang="nl-BE"/>
              <a:t> door de GDPR regels. Dat wil zeggen dat de gegevens van de personeelsleden wel worden overgedragen maar niet die van hun familieleden. Personeelsleden zullen dus zelf ook actie moeten ondernemen om hun dossier volledig te maken. Welke actie vertel ik zo dadelijk</a:t>
            </a:r>
            <a:r>
              <a:rPr lang="nl-BE">
                <a:sym typeface="Wingdings" panose="05000000000000000000" pitchFamily="2" charset="2"/>
              </a:rPr>
              <a:t>.</a:t>
            </a:r>
          </a:p>
          <a:p>
            <a:endParaRPr lang="nl-BE">
              <a:sym typeface="Wingdings" panose="05000000000000000000" pitchFamily="2" charset="2"/>
            </a:endParaRPr>
          </a:p>
          <a:p>
            <a:r>
              <a:rPr lang="nl-BE">
                <a:sym typeface="Wingdings" panose="05000000000000000000" pitchFamily="2" charset="2"/>
              </a:rPr>
              <a:t>Er is een overgangsperiode voorzien waarin de personeelsleden actie kunnen ondernemen, nl. tot 30 juni. De personeelsleden en hun reeds aangesloten familieleden blijven wel retroactief verzekerd.</a:t>
            </a: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46</a:t>
            </a:fld>
            <a:endParaRPr lang="nl-BE"/>
          </a:p>
        </p:txBody>
      </p:sp>
    </p:spTree>
    <p:extLst>
      <p:ext uri="{BB962C8B-B14F-4D97-AF65-F5344CB8AC3E}">
        <p14:creationId xmlns:p14="http://schemas.microsoft.com/office/powerpoint/2010/main" val="3178073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u="sng"/>
              <a:t>Welke actie dien jij al professional te ondernemen</a:t>
            </a:r>
            <a:r>
              <a:rPr lang="nl-BE"/>
              <a:t>?</a:t>
            </a:r>
          </a:p>
          <a:p>
            <a:r>
              <a:rPr lang="nl-BE"/>
              <a:t>Vanuit AgO voorzien wij de overkoepelende communicatie maar als HR-professional kan je deze verder </a:t>
            </a:r>
            <a:r>
              <a:rPr lang="nl-BE" err="1"/>
              <a:t>doorvertalen</a:t>
            </a:r>
            <a:r>
              <a:rPr lang="nl-BE"/>
              <a:t> naar de personeelsleden van je eigen entiteit.</a:t>
            </a:r>
          </a:p>
          <a:p>
            <a:r>
              <a:rPr lang="nl-BE"/>
              <a:t>Voor Niet vlimpers en niet VPS entiteiten dienen er ook stappen ondernomen te worden:</a:t>
            </a:r>
          </a:p>
          <a:p>
            <a:pPr lvl="1"/>
            <a:r>
              <a:rPr lang="nl-BE"/>
              <a:t>Niet Vlimpers entiteiten</a:t>
            </a:r>
          </a:p>
          <a:p>
            <a:pPr lvl="1"/>
            <a:r>
              <a:rPr lang="nl-BE"/>
              <a:t>	Communicatie naar personeelsleden: brieven op overgangspagina, info op Vlaanderen intern gebruiken</a:t>
            </a:r>
          </a:p>
          <a:p>
            <a:pPr lvl="2"/>
            <a:r>
              <a:rPr lang="nl-BE"/>
              <a:t>Contactpersoon doorgeven aan AgO</a:t>
            </a:r>
          </a:p>
          <a:p>
            <a:pPr lvl="2"/>
            <a:r>
              <a:rPr lang="nl-BE"/>
              <a:t>Afspraken maken met </a:t>
            </a:r>
            <a:r>
              <a:rPr lang="nl-BE" err="1"/>
              <a:t>Axa</a:t>
            </a:r>
            <a:endParaRPr lang="nl-BE"/>
          </a:p>
          <a:p>
            <a:pPr lvl="1"/>
            <a:r>
              <a:rPr lang="nl-BE"/>
              <a:t>Niet VPS:</a:t>
            </a:r>
          </a:p>
          <a:p>
            <a:pPr lvl="2"/>
            <a:r>
              <a:rPr lang="nl-BE"/>
              <a:t>Toetreden raamcontract voor 10 maart</a:t>
            </a:r>
          </a:p>
          <a:p>
            <a:pPr lvl="2"/>
            <a:r>
              <a:rPr lang="nl-BE"/>
              <a:t>Communicatie naar personeelsleden voorzien</a:t>
            </a:r>
          </a:p>
          <a:p>
            <a:endParaRPr lang="nl-BE"/>
          </a:p>
          <a:p>
            <a:endParaRPr lang="nl-BE"/>
          </a:p>
          <a:p>
            <a:r>
              <a:rPr lang="nl-BE"/>
              <a:t>En wat moeten </a:t>
            </a:r>
            <a:r>
              <a:rPr lang="nl-BE" u="sng"/>
              <a:t>de personeelsleden zelf ondernemen </a:t>
            </a:r>
            <a:r>
              <a:rPr lang="nl-BE"/>
              <a:t>om ervoor te zorgen dat hun dossier in orde is?</a:t>
            </a:r>
          </a:p>
          <a:p>
            <a:endParaRPr lang="nl-BE"/>
          </a:p>
          <a:p>
            <a:pPr marL="171450" indent="-171450">
              <a:buFont typeface="Arial" panose="020B0604020202020204" pitchFamily="34" charset="0"/>
              <a:buChar char="•"/>
            </a:pPr>
            <a:r>
              <a:rPr lang="nl-NL"/>
              <a:t>De gegevens van familieleden doorgeven</a:t>
            </a:r>
          </a:p>
          <a:p>
            <a:pPr marL="171450" indent="-171450">
              <a:buFont typeface="Arial" panose="020B0604020202020204" pitchFamily="34" charset="0"/>
              <a:buChar char="•"/>
            </a:pPr>
            <a:r>
              <a:rPr lang="nl-NL"/>
              <a:t>keuze formule (basis – uitgebreid) doorgeven van hun familieleden </a:t>
            </a:r>
          </a:p>
          <a:p>
            <a:pPr marL="171450" indent="-171450">
              <a:buFont typeface="Arial" panose="020B0604020202020204" pitchFamily="34" charset="0"/>
              <a:buChar char="•"/>
            </a:pPr>
            <a:r>
              <a:rPr lang="nl-NL"/>
              <a:t>maar ook voor zichzelf als ze deze na 01/04/2023 willen wijzigen (01/04/2023 is een vervaldag en dan hebben ze de mogelijkheid om te wijzigen van formule of extra familieleden aan te sluiten)</a:t>
            </a:r>
          </a:p>
          <a:p>
            <a:pPr marL="171450" indent="-171450">
              <a:buFont typeface="Arial" panose="020B0604020202020204" pitchFamily="34" charset="0"/>
              <a:buChar char="•"/>
            </a:pPr>
            <a:r>
              <a:rPr lang="nl-NL"/>
              <a:t>in geval van een ernstige ziekte de nodige attesten bezorgen. De personeelsleden moeten hiervoor niet onmiddellijk naar hun behandelende arts gaan maar kunnen dit attest overmaken bij hun eerstvolgende aanvraag tot uitbetaling.</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47</a:t>
            </a:fld>
            <a:endParaRPr lang="nl-BE"/>
          </a:p>
        </p:txBody>
      </p:sp>
    </p:spTree>
    <p:extLst>
      <p:ext uri="{BB962C8B-B14F-4D97-AF65-F5344CB8AC3E}">
        <p14:creationId xmlns:p14="http://schemas.microsoft.com/office/powerpoint/2010/main" val="31078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Kato</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151394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Kato</a:t>
            </a:r>
          </a:p>
          <a:p>
            <a:r>
              <a:rPr lang="nl-BE">
                <a:cs typeface="Calibri"/>
              </a:rPr>
              <a:t>We zijn onafhankelijk, maar we staan daarom niet alleen op een eiland. Er zijn natuurlijk nog andere welzijnsdiensten waarmee we als nodig en gewenst samenwerken, overleggen. Hier even een overzicht. We hebben als MA een goed zicht op de sociale kaart, extern en intern</a:t>
            </a:r>
          </a:p>
          <a:p>
            <a:r>
              <a:rPr lang="nl-BE">
                <a:cs typeface="Calibri"/>
              </a:rPr>
              <a:t>USP: brug tussen werk en privé =&gt; privésituatie heeft een grote impact op de aanwezigheid en prestaties op het werk!</a:t>
            </a:r>
            <a:endParaRPr lang="nl-BE"/>
          </a:p>
        </p:txBody>
      </p:sp>
      <p:sp>
        <p:nvSpPr>
          <p:cNvPr id="4" name="Tijdelijke aanduiding voor dianummer 3"/>
          <p:cNvSpPr>
            <a:spLocks noGrp="1"/>
          </p:cNvSpPr>
          <p:nvPr>
            <p:ph type="sldNum" sz="quarter" idx="5"/>
          </p:nvPr>
        </p:nvSpPr>
        <p:spPr/>
        <p:txBody>
          <a:bodyPr/>
          <a:lstStyle/>
          <a:p>
            <a:fld id="{B243D0E2-6A6D-471D-9463-DB8EF49522FB}" type="slidenum">
              <a:rPr lang="nl-BE" smtClean="0"/>
              <a:t>8</a:t>
            </a:fld>
            <a:endParaRPr lang="nl-BE"/>
          </a:p>
        </p:txBody>
      </p:sp>
    </p:spTree>
    <p:extLst>
      <p:ext uri="{BB962C8B-B14F-4D97-AF65-F5344CB8AC3E}">
        <p14:creationId xmlns:p14="http://schemas.microsoft.com/office/powerpoint/2010/main" val="2492391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Kato</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226911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Kato</a:t>
            </a:r>
          </a:p>
          <a:p>
            <a:r>
              <a:rPr lang="nl-BE"/>
              <a:t>Voor iedereen die aan bepaalde criteria voldoet; aanvraag via e-loket en automatische toekenning en uitbetaling</a:t>
            </a:r>
          </a:p>
        </p:txBody>
      </p:sp>
      <p:sp>
        <p:nvSpPr>
          <p:cNvPr id="4" name="Tijdelijke aanduiding voor dianummer 3"/>
          <p:cNvSpPr>
            <a:spLocks noGrp="1"/>
          </p:cNvSpPr>
          <p:nvPr>
            <p:ph type="sldNum" sz="quarter" idx="5"/>
          </p:nvPr>
        </p:nvSpPr>
        <p:spPr/>
        <p:txBody>
          <a:bodyPr/>
          <a:lstStyle/>
          <a:p>
            <a:fld id="{B243D0E2-6A6D-471D-9463-DB8EF49522FB}" type="slidenum">
              <a:rPr lang="nl-BE" smtClean="0"/>
              <a:t>10</a:t>
            </a:fld>
            <a:endParaRPr lang="nl-BE"/>
          </a:p>
        </p:txBody>
      </p:sp>
    </p:spTree>
    <p:extLst>
      <p:ext uri="{BB962C8B-B14F-4D97-AF65-F5344CB8AC3E}">
        <p14:creationId xmlns:p14="http://schemas.microsoft.com/office/powerpoint/2010/main" val="260872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Kato</a:t>
            </a:r>
          </a:p>
        </p:txBody>
      </p:sp>
      <p:sp>
        <p:nvSpPr>
          <p:cNvPr id="4" name="Tijdelijke aanduiding voor dianummer 3"/>
          <p:cNvSpPr>
            <a:spLocks noGrp="1"/>
          </p:cNvSpPr>
          <p:nvPr>
            <p:ph type="sldNum" sz="quarter" idx="5"/>
          </p:nvPr>
        </p:nvSpPr>
        <p:spPr/>
        <p:txBody>
          <a:bodyPr/>
          <a:lstStyle/>
          <a:p>
            <a:fld id="{B243D0E2-6A6D-471D-9463-DB8EF49522FB}" type="slidenum">
              <a:rPr lang="nl-BE" smtClean="0"/>
              <a:t>11</a:t>
            </a:fld>
            <a:endParaRPr lang="nl-BE"/>
          </a:p>
        </p:txBody>
      </p:sp>
    </p:spTree>
    <p:extLst>
      <p:ext uri="{BB962C8B-B14F-4D97-AF65-F5344CB8AC3E}">
        <p14:creationId xmlns:p14="http://schemas.microsoft.com/office/powerpoint/2010/main" val="397763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Kato</a:t>
            </a:r>
          </a:p>
          <a:p>
            <a:r>
              <a:rPr lang="nl-BE"/>
              <a:t>Trechterprincipe toelichten</a:t>
            </a:r>
          </a:p>
        </p:txBody>
      </p:sp>
      <p:sp>
        <p:nvSpPr>
          <p:cNvPr id="4" name="Tijdelijke aanduiding voor dianummer 3"/>
          <p:cNvSpPr>
            <a:spLocks noGrp="1"/>
          </p:cNvSpPr>
          <p:nvPr>
            <p:ph type="sldNum" sz="quarter" idx="5"/>
          </p:nvPr>
        </p:nvSpPr>
        <p:spPr/>
        <p:txBody>
          <a:bodyPr/>
          <a:lstStyle/>
          <a:p>
            <a:fld id="{B243D0E2-6A6D-471D-9463-DB8EF49522FB}" type="slidenum">
              <a:rPr lang="nl-BE" smtClean="0"/>
              <a:t>12</a:t>
            </a:fld>
            <a:endParaRPr lang="nl-BE"/>
          </a:p>
        </p:txBody>
      </p:sp>
    </p:spTree>
    <p:extLst>
      <p:ext uri="{BB962C8B-B14F-4D97-AF65-F5344CB8AC3E}">
        <p14:creationId xmlns:p14="http://schemas.microsoft.com/office/powerpoint/2010/main" val="2202575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7/03/2023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7/03/2023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7/03/2023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F139904-D7F7-1910-3282-699DC5E9C83B}"/>
              </a:ext>
            </a:extLst>
          </p:cNvPr>
          <p:cNvSpPr>
            <a:spLocks noGrp="1"/>
          </p:cNvSpPr>
          <p:nvPr>
            <p:ph type="dt" sz="half" idx="10"/>
          </p:nvPr>
        </p:nvSpPr>
        <p:spPr/>
        <p:txBody>
          <a:bodyPr/>
          <a:lstStyle/>
          <a:p>
            <a:fld id="{5A893BBC-C8E8-477C-AF64-D8F90718C1AA}" type="datetimeFigureOut">
              <a:rPr lang="nl-BE" smtClean="0"/>
              <a:t>7/03/2023</a:t>
            </a:fld>
            <a:endParaRPr lang="nl-BE"/>
          </a:p>
        </p:txBody>
      </p:sp>
      <p:sp>
        <p:nvSpPr>
          <p:cNvPr id="3" name="Tijdelijke aanduiding voor voettekst 2">
            <a:extLst>
              <a:ext uri="{FF2B5EF4-FFF2-40B4-BE49-F238E27FC236}">
                <a16:creationId xmlns:a16="http://schemas.microsoft.com/office/drawing/2014/main" id="{A9304E17-980C-559C-DD36-4235C5B275E0}"/>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7E436E5-571A-EDD6-AB02-96E1E94C73FB}"/>
              </a:ext>
            </a:extLst>
          </p:cNvPr>
          <p:cNvSpPr>
            <a:spLocks noGrp="1"/>
          </p:cNvSpPr>
          <p:nvPr>
            <p:ph type="sldNum" sz="quarter" idx="12"/>
          </p:nvPr>
        </p:nvSpPr>
        <p:spPr/>
        <p:txBody>
          <a:bodyPr/>
          <a:lstStyle/>
          <a:p>
            <a:fld id="{83B7302F-7770-4D6F-9560-D9C773E94541}" type="slidenum">
              <a:rPr lang="nl-BE" smtClean="0"/>
              <a:t>‹#›</a:t>
            </a:fld>
            <a:endParaRPr lang="nl-BE"/>
          </a:p>
        </p:txBody>
      </p:sp>
    </p:spTree>
    <p:extLst>
      <p:ext uri="{BB962C8B-B14F-4D97-AF65-F5344CB8AC3E}">
        <p14:creationId xmlns:p14="http://schemas.microsoft.com/office/powerpoint/2010/main" val="3470235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bla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rgbClr val="F8AC00"/>
          </a:solidFill>
          <a:ln>
            <a:solidFill>
              <a:srgbClr val="F8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7 maart 2023</a:t>
            </a:fld>
            <a:endParaRPr lang="nl-BE"/>
          </a:p>
        </p:txBody>
      </p:sp>
      <p:pic>
        <p:nvPicPr>
          <p:cNvPr id="11" name="Afbeelding 10">
            <a:extLst>
              <a:ext uri="{FF2B5EF4-FFF2-40B4-BE49-F238E27FC236}">
                <a16:creationId xmlns:a16="http://schemas.microsoft.com/office/drawing/2014/main" id="{7F0F87CF-DD70-4F57-A943-41274E414DC9}"/>
              </a:ext>
            </a:extLst>
          </p:cNvPr>
          <p:cNvPicPr>
            <a:picLocks noChangeAspect="1"/>
          </p:cNvPicPr>
          <p:nvPr userDrawn="1"/>
        </p:nvPicPr>
        <p:blipFill>
          <a:blip r:embed="rId3"/>
          <a:stretch>
            <a:fillRect/>
          </a:stretch>
        </p:blipFill>
        <p:spPr>
          <a:xfrm>
            <a:off x="6822716" y="5981565"/>
            <a:ext cx="1122990" cy="391575"/>
          </a:xfrm>
          <a:prstGeom prst="rect">
            <a:avLst/>
          </a:prstGeom>
        </p:spPr>
      </p:pic>
    </p:spTree>
    <p:extLst>
      <p:ext uri="{BB962C8B-B14F-4D97-AF65-F5344CB8AC3E}">
        <p14:creationId xmlns:p14="http://schemas.microsoft.com/office/powerpoint/2010/main" val="4263888646"/>
      </p:ext>
    </p:extLst>
  </p:cSld>
  <p:clrMapOvr>
    <a:masterClrMapping/>
  </p:clrMapOvr>
  <p:hf sldNum="0"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8AC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8AC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8AC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8AC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929555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092676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3683870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rgbClr val="F8AC00"/>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145524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ussentitelblad met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7373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6.png"/><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17.png"/><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7/03/2023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 id="2147483725" r:id="rId35"/>
    <p:sldLayoutId id="2147483726" r:id="rId36"/>
    <p:sldLayoutId id="2147483727" r:id="rId37"/>
    <p:sldLayoutId id="2147483728" r:id="rId38"/>
    <p:sldLayoutId id="2147483729" r:id="rId39"/>
    <p:sldLayoutId id="2147483730" r:id="rId40"/>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7/03/2023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7/03/2023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4" r:id="rId1"/>
    <p:sldLayoutId id="2147483669"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sv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hyperlink" Target="https://www.vlaanderen.be/vzw-sociale-dienst/financieel-welzijn/leerbibliotheek-financieel-welzijn"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overheid.vlaanderen.be/sites/default/files/media/raamcontracten/96183_Bestelinfo_Inclusief_Job_Redesign.pdf?timestamp=1677250137" TargetMode="External"/><Relationship Id="rId2" Type="http://schemas.openxmlformats.org/officeDocument/2006/relationships/hyperlink" Target="https://overheid.vlaanderen.be/raamcontracten/inclusief-job-redesign" TargetMode="External"/><Relationship Id="rId1" Type="http://schemas.openxmlformats.org/officeDocument/2006/relationships/slideLayout" Target="../slideLayouts/slideLayout10.xml"/><Relationship Id="rId4" Type="http://schemas.openxmlformats.org/officeDocument/2006/relationships/hyperlink" Target="mailto:personeelsmobiliteit@vlaanderen.b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eur03.safelinks.protection.outlook.com/?url=https%3A%2F%2Fus2.campaign-archive.com%2F%3Fe%3D__test_email__%26u%3D1ce5d4fed72aba0508f0eff53%26id%3D337d16bec3&amp;data=05%7C01%7Cchaja.haubourdin%40vlaanderen.be%7C019f1a9f24bb4e3ed76208db1bfc1f86%7C0c0338a695614ee8b8d64e89cbd520a0%7C0%7C0%7C638134541886711833%7CUnknown%7CTWFpbGZsb3d8eyJWIjoiMC4wLjAwMDAiLCJQIjoiV2luMzIiLCJBTiI6Ik1haWwiLCJXVCI6Mn0%3D%7C3000%7C%7C%7C&amp;sdata=W2i%2FHqHeToCe6m8%2B7QiMxbdo%2BPCNn65N%2FzKKIQCgz5o%3D&amp;reserved=0"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5.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07-03-2023" TargetMode="External"/><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6" Type="http://schemas.openxmlformats.org/officeDocument/2006/relationships/image" Target="../media/image91.png"/><Relationship Id="rId21" Type="http://schemas.openxmlformats.org/officeDocument/2006/relationships/image" Target="../media/image86.svg"/><Relationship Id="rId42" Type="http://schemas.openxmlformats.org/officeDocument/2006/relationships/image" Target="../media/image107.png"/><Relationship Id="rId47" Type="http://schemas.openxmlformats.org/officeDocument/2006/relationships/image" Target="../media/image112.svg"/><Relationship Id="rId63" Type="http://schemas.openxmlformats.org/officeDocument/2006/relationships/image" Target="../media/image128.svg"/><Relationship Id="rId68" Type="http://schemas.openxmlformats.org/officeDocument/2006/relationships/image" Target="../media/image133.png"/><Relationship Id="rId84" Type="http://schemas.openxmlformats.org/officeDocument/2006/relationships/image" Target="../media/image149.png"/><Relationship Id="rId89" Type="http://schemas.openxmlformats.org/officeDocument/2006/relationships/image" Target="../media/image154.svg"/><Relationship Id="rId16" Type="http://schemas.openxmlformats.org/officeDocument/2006/relationships/image" Target="../media/image81.png"/><Relationship Id="rId11" Type="http://schemas.openxmlformats.org/officeDocument/2006/relationships/image" Target="../media/image76.svg"/><Relationship Id="rId32" Type="http://schemas.openxmlformats.org/officeDocument/2006/relationships/image" Target="../media/image97.png"/><Relationship Id="rId37" Type="http://schemas.openxmlformats.org/officeDocument/2006/relationships/image" Target="../media/image102.svg"/><Relationship Id="rId53" Type="http://schemas.openxmlformats.org/officeDocument/2006/relationships/image" Target="../media/image118.svg"/><Relationship Id="rId58" Type="http://schemas.openxmlformats.org/officeDocument/2006/relationships/image" Target="../media/image123.png"/><Relationship Id="rId74" Type="http://schemas.openxmlformats.org/officeDocument/2006/relationships/image" Target="../media/image139.png"/><Relationship Id="rId79" Type="http://schemas.openxmlformats.org/officeDocument/2006/relationships/image" Target="../media/image144.svg"/><Relationship Id="rId102" Type="http://schemas.openxmlformats.org/officeDocument/2006/relationships/hyperlink" Target="https://kanselarij.bynder.com/web/78ff4e3b5a0470bd/iconen/" TargetMode="External"/><Relationship Id="rId5" Type="http://schemas.openxmlformats.org/officeDocument/2006/relationships/image" Target="../media/image70.svg"/><Relationship Id="rId90" Type="http://schemas.openxmlformats.org/officeDocument/2006/relationships/image" Target="../media/image155.png"/><Relationship Id="rId95" Type="http://schemas.openxmlformats.org/officeDocument/2006/relationships/image" Target="../media/image160.svg"/><Relationship Id="rId22" Type="http://schemas.openxmlformats.org/officeDocument/2006/relationships/image" Target="../media/image87.png"/><Relationship Id="rId27" Type="http://schemas.openxmlformats.org/officeDocument/2006/relationships/image" Target="../media/image92.svg"/><Relationship Id="rId43" Type="http://schemas.openxmlformats.org/officeDocument/2006/relationships/image" Target="../media/image108.svg"/><Relationship Id="rId48" Type="http://schemas.openxmlformats.org/officeDocument/2006/relationships/image" Target="../media/image113.png"/><Relationship Id="rId64" Type="http://schemas.openxmlformats.org/officeDocument/2006/relationships/image" Target="../media/image129.png"/><Relationship Id="rId69" Type="http://schemas.openxmlformats.org/officeDocument/2006/relationships/image" Target="../media/image134.svg"/><Relationship Id="rId80" Type="http://schemas.openxmlformats.org/officeDocument/2006/relationships/image" Target="../media/image145.png"/><Relationship Id="rId85" Type="http://schemas.openxmlformats.org/officeDocument/2006/relationships/image" Target="../media/image150.svg"/><Relationship Id="rId12" Type="http://schemas.openxmlformats.org/officeDocument/2006/relationships/image" Target="../media/image77.png"/><Relationship Id="rId17" Type="http://schemas.openxmlformats.org/officeDocument/2006/relationships/image" Target="../media/image82.svg"/><Relationship Id="rId25" Type="http://schemas.openxmlformats.org/officeDocument/2006/relationships/image" Target="../media/image90.svg"/><Relationship Id="rId33" Type="http://schemas.openxmlformats.org/officeDocument/2006/relationships/image" Target="../media/image98.svg"/><Relationship Id="rId38" Type="http://schemas.openxmlformats.org/officeDocument/2006/relationships/image" Target="../media/image103.png"/><Relationship Id="rId46" Type="http://schemas.openxmlformats.org/officeDocument/2006/relationships/image" Target="../media/image111.png"/><Relationship Id="rId59" Type="http://schemas.openxmlformats.org/officeDocument/2006/relationships/image" Target="../media/image124.svg"/><Relationship Id="rId67" Type="http://schemas.openxmlformats.org/officeDocument/2006/relationships/image" Target="../media/image132.svg"/><Relationship Id="rId20" Type="http://schemas.openxmlformats.org/officeDocument/2006/relationships/image" Target="../media/image85.png"/><Relationship Id="rId41" Type="http://schemas.openxmlformats.org/officeDocument/2006/relationships/image" Target="../media/image106.svg"/><Relationship Id="rId54" Type="http://schemas.openxmlformats.org/officeDocument/2006/relationships/image" Target="../media/image119.png"/><Relationship Id="rId62" Type="http://schemas.openxmlformats.org/officeDocument/2006/relationships/image" Target="../media/image127.png"/><Relationship Id="rId70" Type="http://schemas.openxmlformats.org/officeDocument/2006/relationships/image" Target="../media/image135.png"/><Relationship Id="rId75" Type="http://schemas.openxmlformats.org/officeDocument/2006/relationships/image" Target="../media/image140.svg"/><Relationship Id="rId83" Type="http://schemas.openxmlformats.org/officeDocument/2006/relationships/image" Target="../media/image148.svg"/><Relationship Id="rId88" Type="http://schemas.openxmlformats.org/officeDocument/2006/relationships/image" Target="../media/image153.png"/><Relationship Id="rId91" Type="http://schemas.openxmlformats.org/officeDocument/2006/relationships/image" Target="../media/image156.svg"/><Relationship Id="rId96" Type="http://schemas.openxmlformats.org/officeDocument/2006/relationships/image" Target="../media/image161.png"/><Relationship Id="rId1" Type="http://schemas.openxmlformats.org/officeDocument/2006/relationships/slideLayout" Target="../slideLayouts/slideLayout10.xml"/><Relationship Id="rId6" Type="http://schemas.openxmlformats.org/officeDocument/2006/relationships/image" Target="../media/image71.png"/><Relationship Id="rId15" Type="http://schemas.openxmlformats.org/officeDocument/2006/relationships/image" Target="../media/image80.svg"/><Relationship Id="rId23" Type="http://schemas.openxmlformats.org/officeDocument/2006/relationships/image" Target="../media/image88.svg"/><Relationship Id="rId28" Type="http://schemas.openxmlformats.org/officeDocument/2006/relationships/image" Target="../media/image93.png"/><Relationship Id="rId36" Type="http://schemas.openxmlformats.org/officeDocument/2006/relationships/image" Target="../media/image101.png"/><Relationship Id="rId49" Type="http://schemas.openxmlformats.org/officeDocument/2006/relationships/image" Target="../media/image114.svg"/><Relationship Id="rId57" Type="http://schemas.openxmlformats.org/officeDocument/2006/relationships/image" Target="../media/image122.svg"/><Relationship Id="rId10" Type="http://schemas.openxmlformats.org/officeDocument/2006/relationships/image" Target="../media/image75.png"/><Relationship Id="rId31" Type="http://schemas.openxmlformats.org/officeDocument/2006/relationships/image" Target="../media/image96.svg"/><Relationship Id="rId44" Type="http://schemas.openxmlformats.org/officeDocument/2006/relationships/image" Target="../media/image109.png"/><Relationship Id="rId52" Type="http://schemas.openxmlformats.org/officeDocument/2006/relationships/image" Target="../media/image117.png"/><Relationship Id="rId60" Type="http://schemas.openxmlformats.org/officeDocument/2006/relationships/image" Target="../media/image125.png"/><Relationship Id="rId65" Type="http://schemas.openxmlformats.org/officeDocument/2006/relationships/image" Target="../media/image130.svg"/><Relationship Id="rId73" Type="http://schemas.openxmlformats.org/officeDocument/2006/relationships/image" Target="../media/image138.svg"/><Relationship Id="rId78" Type="http://schemas.openxmlformats.org/officeDocument/2006/relationships/image" Target="../media/image143.png"/><Relationship Id="rId81" Type="http://schemas.openxmlformats.org/officeDocument/2006/relationships/image" Target="../media/image146.svg"/><Relationship Id="rId86" Type="http://schemas.openxmlformats.org/officeDocument/2006/relationships/image" Target="../media/image151.png"/><Relationship Id="rId94" Type="http://schemas.openxmlformats.org/officeDocument/2006/relationships/image" Target="../media/image159.png"/><Relationship Id="rId99" Type="http://schemas.openxmlformats.org/officeDocument/2006/relationships/image" Target="../media/image164.svg"/><Relationship Id="rId101" Type="http://schemas.openxmlformats.org/officeDocument/2006/relationships/image" Target="../media/image166.svg"/><Relationship Id="rId4" Type="http://schemas.openxmlformats.org/officeDocument/2006/relationships/image" Target="../media/image69.png"/><Relationship Id="rId9" Type="http://schemas.openxmlformats.org/officeDocument/2006/relationships/image" Target="../media/image74.svg"/><Relationship Id="rId13" Type="http://schemas.openxmlformats.org/officeDocument/2006/relationships/image" Target="../media/image78.svg"/><Relationship Id="rId18" Type="http://schemas.openxmlformats.org/officeDocument/2006/relationships/image" Target="../media/image83.png"/><Relationship Id="rId39" Type="http://schemas.openxmlformats.org/officeDocument/2006/relationships/image" Target="../media/image104.svg"/><Relationship Id="rId34" Type="http://schemas.openxmlformats.org/officeDocument/2006/relationships/image" Target="../media/image99.png"/><Relationship Id="rId50" Type="http://schemas.openxmlformats.org/officeDocument/2006/relationships/image" Target="../media/image115.png"/><Relationship Id="rId55" Type="http://schemas.openxmlformats.org/officeDocument/2006/relationships/image" Target="../media/image120.svg"/><Relationship Id="rId76" Type="http://schemas.openxmlformats.org/officeDocument/2006/relationships/image" Target="../media/image141.png"/><Relationship Id="rId97" Type="http://schemas.openxmlformats.org/officeDocument/2006/relationships/image" Target="../media/image162.svg"/><Relationship Id="rId7" Type="http://schemas.openxmlformats.org/officeDocument/2006/relationships/image" Target="../media/image72.svg"/><Relationship Id="rId71" Type="http://schemas.openxmlformats.org/officeDocument/2006/relationships/image" Target="../media/image136.svg"/><Relationship Id="rId92" Type="http://schemas.openxmlformats.org/officeDocument/2006/relationships/image" Target="../media/image157.png"/><Relationship Id="rId2" Type="http://schemas.openxmlformats.org/officeDocument/2006/relationships/image" Target="../media/image67.png"/><Relationship Id="rId29" Type="http://schemas.openxmlformats.org/officeDocument/2006/relationships/image" Target="../media/image94.svg"/><Relationship Id="rId24" Type="http://schemas.openxmlformats.org/officeDocument/2006/relationships/image" Target="../media/image89.png"/><Relationship Id="rId40" Type="http://schemas.openxmlformats.org/officeDocument/2006/relationships/image" Target="../media/image105.png"/><Relationship Id="rId45" Type="http://schemas.openxmlformats.org/officeDocument/2006/relationships/image" Target="../media/image110.svg"/><Relationship Id="rId66" Type="http://schemas.openxmlformats.org/officeDocument/2006/relationships/image" Target="../media/image131.png"/><Relationship Id="rId87" Type="http://schemas.openxmlformats.org/officeDocument/2006/relationships/image" Target="../media/image152.svg"/><Relationship Id="rId61" Type="http://schemas.openxmlformats.org/officeDocument/2006/relationships/image" Target="../media/image126.svg"/><Relationship Id="rId82" Type="http://schemas.openxmlformats.org/officeDocument/2006/relationships/image" Target="../media/image147.png"/><Relationship Id="rId19" Type="http://schemas.openxmlformats.org/officeDocument/2006/relationships/image" Target="../media/image84.svg"/><Relationship Id="rId14" Type="http://schemas.openxmlformats.org/officeDocument/2006/relationships/image" Target="../media/image79.png"/><Relationship Id="rId30" Type="http://schemas.openxmlformats.org/officeDocument/2006/relationships/image" Target="../media/image95.png"/><Relationship Id="rId35" Type="http://schemas.openxmlformats.org/officeDocument/2006/relationships/image" Target="../media/image100.svg"/><Relationship Id="rId56" Type="http://schemas.openxmlformats.org/officeDocument/2006/relationships/image" Target="../media/image121.png"/><Relationship Id="rId77" Type="http://schemas.openxmlformats.org/officeDocument/2006/relationships/image" Target="../media/image142.svg"/><Relationship Id="rId100" Type="http://schemas.openxmlformats.org/officeDocument/2006/relationships/image" Target="../media/image165.png"/><Relationship Id="rId8" Type="http://schemas.openxmlformats.org/officeDocument/2006/relationships/image" Target="../media/image73.png"/><Relationship Id="rId51" Type="http://schemas.openxmlformats.org/officeDocument/2006/relationships/image" Target="../media/image116.svg"/><Relationship Id="rId72" Type="http://schemas.openxmlformats.org/officeDocument/2006/relationships/image" Target="../media/image137.png"/><Relationship Id="rId93" Type="http://schemas.openxmlformats.org/officeDocument/2006/relationships/image" Target="../media/image158.svg"/><Relationship Id="rId98" Type="http://schemas.openxmlformats.org/officeDocument/2006/relationships/image" Target="../media/image163.png"/><Relationship Id="rId3" Type="http://schemas.openxmlformats.org/officeDocument/2006/relationships/image" Target="../media/image68.svg"/></Relationships>
</file>

<file path=ppt/slides/_rels/slide51.xml.rels><?xml version="1.0" encoding="UTF-8" standalone="yes"?>
<Relationships xmlns="http://schemas.openxmlformats.org/package/2006/relationships"><Relationship Id="rId26" Type="http://schemas.openxmlformats.org/officeDocument/2006/relationships/image" Target="../media/image191.png"/><Relationship Id="rId21" Type="http://schemas.openxmlformats.org/officeDocument/2006/relationships/image" Target="../media/image186.svg"/><Relationship Id="rId42" Type="http://schemas.openxmlformats.org/officeDocument/2006/relationships/image" Target="../media/image207.png"/><Relationship Id="rId47" Type="http://schemas.openxmlformats.org/officeDocument/2006/relationships/image" Target="../media/image212.svg"/><Relationship Id="rId63" Type="http://schemas.openxmlformats.org/officeDocument/2006/relationships/image" Target="../media/image228.svg"/><Relationship Id="rId68" Type="http://schemas.openxmlformats.org/officeDocument/2006/relationships/image" Target="../media/image233.png"/><Relationship Id="rId84" Type="http://schemas.openxmlformats.org/officeDocument/2006/relationships/image" Target="../media/image249.png"/><Relationship Id="rId89" Type="http://schemas.openxmlformats.org/officeDocument/2006/relationships/image" Target="../media/image65.svg"/><Relationship Id="rId16" Type="http://schemas.openxmlformats.org/officeDocument/2006/relationships/image" Target="../media/image181.png"/><Relationship Id="rId11" Type="http://schemas.openxmlformats.org/officeDocument/2006/relationships/image" Target="../media/image176.svg"/><Relationship Id="rId32" Type="http://schemas.openxmlformats.org/officeDocument/2006/relationships/image" Target="../media/image197.png"/><Relationship Id="rId37" Type="http://schemas.openxmlformats.org/officeDocument/2006/relationships/image" Target="../media/image202.svg"/><Relationship Id="rId53" Type="http://schemas.openxmlformats.org/officeDocument/2006/relationships/image" Target="../media/image218.svg"/><Relationship Id="rId58" Type="http://schemas.openxmlformats.org/officeDocument/2006/relationships/image" Target="../media/image223.png"/><Relationship Id="rId74" Type="http://schemas.openxmlformats.org/officeDocument/2006/relationships/image" Target="../media/image239.png"/><Relationship Id="rId79" Type="http://schemas.openxmlformats.org/officeDocument/2006/relationships/image" Target="../media/image244.svg"/><Relationship Id="rId5" Type="http://schemas.openxmlformats.org/officeDocument/2006/relationships/image" Target="../media/image170.svg"/><Relationship Id="rId90" Type="http://schemas.openxmlformats.org/officeDocument/2006/relationships/image" Target="../media/image253.png"/><Relationship Id="rId95" Type="http://schemas.openxmlformats.org/officeDocument/2006/relationships/image" Target="../media/image258.svg"/><Relationship Id="rId22" Type="http://schemas.openxmlformats.org/officeDocument/2006/relationships/image" Target="../media/image187.png"/><Relationship Id="rId27" Type="http://schemas.openxmlformats.org/officeDocument/2006/relationships/image" Target="../media/image192.svg"/><Relationship Id="rId43" Type="http://schemas.openxmlformats.org/officeDocument/2006/relationships/image" Target="../media/image208.svg"/><Relationship Id="rId48" Type="http://schemas.openxmlformats.org/officeDocument/2006/relationships/image" Target="../media/image213.png"/><Relationship Id="rId64" Type="http://schemas.openxmlformats.org/officeDocument/2006/relationships/image" Target="../media/image229.png"/><Relationship Id="rId69" Type="http://schemas.openxmlformats.org/officeDocument/2006/relationships/image" Target="../media/image234.svg"/><Relationship Id="rId80" Type="http://schemas.openxmlformats.org/officeDocument/2006/relationships/image" Target="../media/image245.png"/><Relationship Id="rId85" Type="http://schemas.openxmlformats.org/officeDocument/2006/relationships/image" Target="../media/image250.svg"/><Relationship Id="rId3" Type="http://schemas.openxmlformats.org/officeDocument/2006/relationships/image" Target="../media/image168.svg"/><Relationship Id="rId12" Type="http://schemas.openxmlformats.org/officeDocument/2006/relationships/image" Target="../media/image177.png"/><Relationship Id="rId17" Type="http://schemas.openxmlformats.org/officeDocument/2006/relationships/image" Target="../media/image182.svg"/><Relationship Id="rId25" Type="http://schemas.openxmlformats.org/officeDocument/2006/relationships/image" Target="../media/image190.svg"/><Relationship Id="rId33" Type="http://schemas.openxmlformats.org/officeDocument/2006/relationships/image" Target="../media/image198.svg"/><Relationship Id="rId38" Type="http://schemas.openxmlformats.org/officeDocument/2006/relationships/image" Target="../media/image203.png"/><Relationship Id="rId46" Type="http://schemas.openxmlformats.org/officeDocument/2006/relationships/image" Target="../media/image211.png"/><Relationship Id="rId59" Type="http://schemas.openxmlformats.org/officeDocument/2006/relationships/image" Target="../media/image224.svg"/><Relationship Id="rId67" Type="http://schemas.openxmlformats.org/officeDocument/2006/relationships/image" Target="../media/image232.svg"/><Relationship Id="rId20" Type="http://schemas.openxmlformats.org/officeDocument/2006/relationships/image" Target="../media/image185.png"/><Relationship Id="rId41" Type="http://schemas.openxmlformats.org/officeDocument/2006/relationships/image" Target="../media/image206.svg"/><Relationship Id="rId54" Type="http://schemas.openxmlformats.org/officeDocument/2006/relationships/image" Target="../media/image219.png"/><Relationship Id="rId62" Type="http://schemas.openxmlformats.org/officeDocument/2006/relationships/image" Target="../media/image227.png"/><Relationship Id="rId70" Type="http://schemas.openxmlformats.org/officeDocument/2006/relationships/image" Target="../media/image235.png"/><Relationship Id="rId75" Type="http://schemas.openxmlformats.org/officeDocument/2006/relationships/image" Target="../media/image240.svg"/><Relationship Id="rId83" Type="http://schemas.openxmlformats.org/officeDocument/2006/relationships/image" Target="../media/image248.svg"/><Relationship Id="rId88" Type="http://schemas.openxmlformats.org/officeDocument/2006/relationships/image" Target="../media/image64.png"/><Relationship Id="rId91" Type="http://schemas.openxmlformats.org/officeDocument/2006/relationships/image" Target="../media/image254.svg"/><Relationship Id="rId96" Type="http://schemas.openxmlformats.org/officeDocument/2006/relationships/image" Target="../media/image259.png"/><Relationship Id="rId1" Type="http://schemas.openxmlformats.org/officeDocument/2006/relationships/slideLayout" Target="../slideLayouts/slideLayout10.xml"/><Relationship Id="rId6" Type="http://schemas.openxmlformats.org/officeDocument/2006/relationships/image" Target="../media/image171.png"/><Relationship Id="rId15" Type="http://schemas.openxmlformats.org/officeDocument/2006/relationships/image" Target="../media/image180.svg"/><Relationship Id="rId23" Type="http://schemas.openxmlformats.org/officeDocument/2006/relationships/image" Target="../media/image188.svg"/><Relationship Id="rId28" Type="http://schemas.openxmlformats.org/officeDocument/2006/relationships/image" Target="../media/image193.png"/><Relationship Id="rId36" Type="http://schemas.openxmlformats.org/officeDocument/2006/relationships/image" Target="../media/image201.png"/><Relationship Id="rId49" Type="http://schemas.openxmlformats.org/officeDocument/2006/relationships/image" Target="../media/image214.svg"/><Relationship Id="rId57" Type="http://schemas.openxmlformats.org/officeDocument/2006/relationships/image" Target="../media/image222.svg"/><Relationship Id="rId10" Type="http://schemas.openxmlformats.org/officeDocument/2006/relationships/image" Target="../media/image175.png"/><Relationship Id="rId31" Type="http://schemas.openxmlformats.org/officeDocument/2006/relationships/image" Target="../media/image196.svg"/><Relationship Id="rId44" Type="http://schemas.openxmlformats.org/officeDocument/2006/relationships/image" Target="../media/image209.png"/><Relationship Id="rId52" Type="http://schemas.openxmlformats.org/officeDocument/2006/relationships/image" Target="../media/image217.png"/><Relationship Id="rId60" Type="http://schemas.openxmlformats.org/officeDocument/2006/relationships/image" Target="../media/image225.png"/><Relationship Id="rId65" Type="http://schemas.openxmlformats.org/officeDocument/2006/relationships/image" Target="../media/image230.svg"/><Relationship Id="rId73" Type="http://schemas.openxmlformats.org/officeDocument/2006/relationships/image" Target="../media/image238.svg"/><Relationship Id="rId78" Type="http://schemas.openxmlformats.org/officeDocument/2006/relationships/image" Target="../media/image243.png"/><Relationship Id="rId81" Type="http://schemas.openxmlformats.org/officeDocument/2006/relationships/image" Target="../media/image246.svg"/><Relationship Id="rId86" Type="http://schemas.openxmlformats.org/officeDocument/2006/relationships/image" Target="../media/image251.png"/><Relationship Id="rId94" Type="http://schemas.openxmlformats.org/officeDocument/2006/relationships/image" Target="../media/image257.png"/><Relationship Id="rId4" Type="http://schemas.openxmlformats.org/officeDocument/2006/relationships/image" Target="../media/image169.png"/><Relationship Id="rId9" Type="http://schemas.openxmlformats.org/officeDocument/2006/relationships/image" Target="../media/image174.svg"/><Relationship Id="rId13" Type="http://schemas.openxmlformats.org/officeDocument/2006/relationships/image" Target="../media/image178.svg"/><Relationship Id="rId18" Type="http://schemas.openxmlformats.org/officeDocument/2006/relationships/image" Target="../media/image183.png"/><Relationship Id="rId39" Type="http://schemas.openxmlformats.org/officeDocument/2006/relationships/image" Target="../media/image204.svg"/><Relationship Id="rId34" Type="http://schemas.openxmlformats.org/officeDocument/2006/relationships/image" Target="../media/image199.png"/><Relationship Id="rId50" Type="http://schemas.openxmlformats.org/officeDocument/2006/relationships/image" Target="../media/image215.png"/><Relationship Id="rId55" Type="http://schemas.openxmlformats.org/officeDocument/2006/relationships/image" Target="../media/image220.svg"/><Relationship Id="rId76" Type="http://schemas.openxmlformats.org/officeDocument/2006/relationships/image" Target="../media/image241.png"/><Relationship Id="rId97" Type="http://schemas.openxmlformats.org/officeDocument/2006/relationships/image" Target="../media/image260.svg"/><Relationship Id="rId7" Type="http://schemas.openxmlformats.org/officeDocument/2006/relationships/image" Target="../media/image172.svg"/><Relationship Id="rId71" Type="http://schemas.openxmlformats.org/officeDocument/2006/relationships/image" Target="../media/image236.svg"/><Relationship Id="rId92" Type="http://schemas.openxmlformats.org/officeDocument/2006/relationships/image" Target="../media/image255.png"/><Relationship Id="rId2" Type="http://schemas.openxmlformats.org/officeDocument/2006/relationships/image" Target="../media/image167.png"/><Relationship Id="rId29" Type="http://schemas.openxmlformats.org/officeDocument/2006/relationships/image" Target="../media/image194.svg"/><Relationship Id="rId24" Type="http://schemas.openxmlformats.org/officeDocument/2006/relationships/image" Target="../media/image189.png"/><Relationship Id="rId40" Type="http://schemas.openxmlformats.org/officeDocument/2006/relationships/image" Target="../media/image205.png"/><Relationship Id="rId45" Type="http://schemas.openxmlformats.org/officeDocument/2006/relationships/image" Target="../media/image210.svg"/><Relationship Id="rId66" Type="http://schemas.openxmlformats.org/officeDocument/2006/relationships/image" Target="../media/image231.png"/><Relationship Id="rId87" Type="http://schemas.openxmlformats.org/officeDocument/2006/relationships/image" Target="../media/image252.svg"/><Relationship Id="rId61" Type="http://schemas.openxmlformats.org/officeDocument/2006/relationships/image" Target="../media/image226.svg"/><Relationship Id="rId82" Type="http://schemas.openxmlformats.org/officeDocument/2006/relationships/image" Target="../media/image247.png"/><Relationship Id="rId19" Type="http://schemas.openxmlformats.org/officeDocument/2006/relationships/image" Target="../media/image184.svg"/><Relationship Id="rId14" Type="http://schemas.openxmlformats.org/officeDocument/2006/relationships/image" Target="../media/image179.png"/><Relationship Id="rId30" Type="http://schemas.openxmlformats.org/officeDocument/2006/relationships/image" Target="../media/image195.png"/><Relationship Id="rId35" Type="http://schemas.openxmlformats.org/officeDocument/2006/relationships/image" Target="../media/image200.svg"/><Relationship Id="rId56" Type="http://schemas.openxmlformats.org/officeDocument/2006/relationships/image" Target="../media/image221.png"/><Relationship Id="rId77" Type="http://schemas.openxmlformats.org/officeDocument/2006/relationships/image" Target="../media/image242.svg"/><Relationship Id="rId8" Type="http://schemas.openxmlformats.org/officeDocument/2006/relationships/image" Target="../media/image173.png"/><Relationship Id="rId51" Type="http://schemas.openxmlformats.org/officeDocument/2006/relationships/image" Target="../media/image216.svg"/><Relationship Id="rId72" Type="http://schemas.openxmlformats.org/officeDocument/2006/relationships/image" Target="../media/image237.png"/><Relationship Id="rId93" Type="http://schemas.openxmlformats.org/officeDocument/2006/relationships/image" Target="../media/image256.svg"/><Relationship Id="rId98" Type="http://schemas.openxmlformats.org/officeDocument/2006/relationships/hyperlink" Target="https://kanselarij.bynder.com/web/78ff4e3b5a0470bd/icon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7/03/2023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7A50CA94-20AD-4458-BB1F-C610091151AA}"/>
              </a:ext>
            </a:extLst>
          </p:cNvPr>
          <p:cNvSpPr>
            <a:spLocks noGrp="1"/>
          </p:cNvSpPr>
          <p:nvPr>
            <p:ph type="pic" sz="quarter" idx="10"/>
          </p:nvPr>
        </p:nvSpPr>
        <p:spPr/>
      </p:sp>
      <p:sp>
        <p:nvSpPr>
          <p:cNvPr id="4" name="Titel 3">
            <a:extLst>
              <a:ext uri="{FF2B5EF4-FFF2-40B4-BE49-F238E27FC236}">
                <a16:creationId xmlns:a16="http://schemas.microsoft.com/office/drawing/2014/main" id="{9DDB2E18-4A20-4892-8924-8A707A4CC7B0}"/>
              </a:ext>
            </a:extLst>
          </p:cNvPr>
          <p:cNvSpPr>
            <a:spLocks noGrp="1"/>
          </p:cNvSpPr>
          <p:nvPr>
            <p:ph type="title"/>
          </p:nvPr>
        </p:nvSpPr>
        <p:spPr/>
        <p:txBody>
          <a:bodyPr/>
          <a:lstStyle/>
          <a:p>
            <a:r>
              <a:rPr lang="nl-BE"/>
              <a:t>Financiële tegemoetkomingen</a:t>
            </a:r>
          </a:p>
        </p:txBody>
      </p:sp>
      <p:sp>
        <p:nvSpPr>
          <p:cNvPr id="6" name="Tijdelijke aanduiding voor tekst 5">
            <a:extLst>
              <a:ext uri="{FF2B5EF4-FFF2-40B4-BE49-F238E27FC236}">
                <a16:creationId xmlns:a16="http://schemas.microsoft.com/office/drawing/2014/main" id="{2EA1D270-C6C3-4949-9D1B-223F079EDEE7}"/>
              </a:ext>
            </a:extLst>
          </p:cNvPr>
          <p:cNvSpPr>
            <a:spLocks noGrp="1"/>
          </p:cNvSpPr>
          <p:nvPr>
            <p:ph type="body" sz="quarter" idx="13"/>
          </p:nvPr>
        </p:nvSpPr>
        <p:spPr/>
        <p:txBody>
          <a:bodyPr/>
          <a:lstStyle/>
          <a:p>
            <a:r>
              <a:rPr lang="nl-BE"/>
              <a:t>Tegemoetkoming medische kosten</a:t>
            </a:r>
          </a:p>
        </p:txBody>
      </p:sp>
      <p:sp>
        <p:nvSpPr>
          <p:cNvPr id="7" name="Tijdelijke aanduiding voor tekst 6">
            <a:extLst>
              <a:ext uri="{FF2B5EF4-FFF2-40B4-BE49-F238E27FC236}">
                <a16:creationId xmlns:a16="http://schemas.microsoft.com/office/drawing/2014/main" id="{BCA8A618-EFC5-48EC-A41F-33D40C344CDD}"/>
              </a:ext>
            </a:extLst>
          </p:cNvPr>
          <p:cNvSpPr>
            <a:spLocks noGrp="1"/>
          </p:cNvSpPr>
          <p:nvPr>
            <p:ph type="body" sz="quarter" idx="14"/>
          </p:nvPr>
        </p:nvSpPr>
        <p:spPr/>
        <p:txBody>
          <a:bodyPr>
            <a:normAutofit fontScale="25000" lnSpcReduction="20000"/>
          </a:bodyPr>
          <a:lstStyle/>
          <a:p>
            <a:endParaRPr lang="nl-BE"/>
          </a:p>
        </p:txBody>
      </p:sp>
      <p:sp>
        <p:nvSpPr>
          <p:cNvPr id="8" name="Tijdelijke aanduiding voor tekst 7">
            <a:extLst>
              <a:ext uri="{FF2B5EF4-FFF2-40B4-BE49-F238E27FC236}">
                <a16:creationId xmlns:a16="http://schemas.microsoft.com/office/drawing/2014/main" id="{FB0E2C06-AAC3-4B78-879E-E6C293F88B04}"/>
              </a:ext>
            </a:extLst>
          </p:cNvPr>
          <p:cNvSpPr>
            <a:spLocks noGrp="1"/>
          </p:cNvSpPr>
          <p:nvPr>
            <p:ph type="body" sz="quarter" idx="15"/>
          </p:nvPr>
        </p:nvSpPr>
        <p:spPr/>
        <p:txBody>
          <a:bodyPr/>
          <a:lstStyle/>
          <a:p>
            <a:r>
              <a:rPr lang="nl-BE"/>
              <a:t>Tegemoetkoming orthodontie</a:t>
            </a:r>
          </a:p>
        </p:txBody>
      </p:sp>
      <p:sp>
        <p:nvSpPr>
          <p:cNvPr id="9" name="Tijdelijke aanduiding voor tekst 8">
            <a:extLst>
              <a:ext uri="{FF2B5EF4-FFF2-40B4-BE49-F238E27FC236}">
                <a16:creationId xmlns:a16="http://schemas.microsoft.com/office/drawing/2014/main" id="{C2673BEF-FBE3-431A-A002-C59EF97726E0}"/>
              </a:ext>
            </a:extLst>
          </p:cNvPr>
          <p:cNvSpPr>
            <a:spLocks noGrp="1"/>
          </p:cNvSpPr>
          <p:nvPr>
            <p:ph type="body" sz="quarter" idx="16"/>
          </p:nvPr>
        </p:nvSpPr>
        <p:spPr/>
        <p:txBody>
          <a:bodyPr>
            <a:normAutofit fontScale="25000" lnSpcReduction="20000"/>
          </a:bodyPr>
          <a:lstStyle/>
          <a:p>
            <a:endParaRPr lang="nl-BE"/>
          </a:p>
        </p:txBody>
      </p:sp>
      <p:sp>
        <p:nvSpPr>
          <p:cNvPr id="10" name="Tijdelijke aanduiding voor tekst 9">
            <a:extLst>
              <a:ext uri="{FF2B5EF4-FFF2-40B4-BE49-F238E27FC236}">
                <a16:creationId xmlns:a16="http://schemas.microsoft.com/office/drawing/2014/main" id="{8EEE3427-AE3F-4F69-82A1-D690B923AE7E}"/>
              </a:ext>
            </a:extLst>
          </p:cNvPr>
          <p:cNvSpPr>
            <a:spLocks noGrp="1"/>
          </p:cNvSpPr>
          <p:nvPr>
            <p:ph type="body" sz="quarter" idx="17"/>
          </p:nvPr>
        </p:nvSpPr>
        <p:spPr/>
        <p:txBody>
          <a:bodyPr/>
          <a:lstStyle/>
          <a:p>
            <a:r>
              <a:rPr lang="nl-BE"/>
              <a:t>Tussenkomst vakantiekosten</a:t>
            </a:r>
          </a:p>
        </p:txBody>
      </p:sp>
      <p:sp>
        <p:nvSpPr>
          <p:cNvPr id="11" name="Tijdelijke aanduiding voor tekst 10">
            <a:extLst>
              <a:ext uri="{FF2B5EF4-FFF2-40B4-BE49-F238E27FC236}">
                <a16:creationId xmlns:a16="http://schemas.microsoft.com/office/drawing/2014/main" id="{D0E0092F-FD8B-4906-9BB6-87B9013298AF}"/>
              </a:ext>
            </a:extLst>
          </p:cNvPr>
          <p:cNvSpPr>
            <a:spLocks noGrp="1"/>
          </p:cNvSpPr>
          <p:nvPr>
            <p:ph type="body" sz="quarter" idx="18"/>
          </p:nvPr>
        </p:nvSpPr>
        <p:spPr/>
        <p:txBody>
          <a:bodyPr>
            <a:normAutofit fontScale="25000" lnSpcReduction="20000"/>
          </a:bodyPr>
          <a:lstStyle/>
          <a:p>
            <a:endParaRPr lang="nl-BE"/>
          </a:p>
        </p:txBody>
      </p:sp>
      <p:sp>
        <p:nvSpPr>
          <p:cNvPr id="12" name="Tijdelijke aanduiding voor tekst 11">
            <a:extLst>
              <a:ext uri="{FF2B5EF4-FFF2-40B4-BE49-F238E27FC236}">
                <a16:creationId xmlns:a16="http://schemas.microsoft.com/office/drawing/2014/main" id="{95FE3A5B-6D47-442B-A92A-5D057C1F6344}"/>
              </a:ext>
            </a:extLst>
          </p:cNvPr>
          <p:cNvSpPr>
            <a:spLocks noGrp="1"/>
          </p:cNvSpPr>
          <p:nvPr>
            <p:ph type="body" sz="quarter" idx="19"/>
          </p:nvPr>
        </p:nvSpPr>
        <p:spPr/>
        <p:txBody>
          <a:bodyPr/>
          <a:lstStyle/>
          <a:p>
            <a:r>
              <a:rPr lang="nl-BE"/>
              <a:t>Tegemoetkoming palliatief verlof</a:t>
            </a:r>
          </a:p>
        </p:txBody>
      </p:sp>
      <p:sp>
        <p:nvSpPr>
          <p:cNvPr id="13" name="Tijdelijke aanduiding voor tekst 12">
            <a:extLst>
              <a:ext uri="{FF2B5EF4-FFF2-40B4-BE49-F238E27FC236}">
                <a16:creationId xmlns:a16="http://schemas.microsoft.com/office/drawing/2014/main" id="{35F2CFC4-9F9D-4911-95FA-466B7811CC54}"/>
              </a:ext>
            </a:extLst>
          </p:cNvPr>
          <p:cNvSpPr>
            <a:spLocks noGrp="1"/>
          </p:cNvSpPr>
          <p:nvPr>
            <p:ph type="body" sz="quarter" idx="20"/>
          </p:nvPr>
        </p:nvSpPr>
        <p:spPr/>
        <p:txBody>
          <a:bodyPr>
            <a:normAutofit fontScale="25000" lnSpcReduction="20000"/>
          </a:bodyPr>
          <a:lstStyle/>
          <a:p>
            <a:endParaRPr lang="nl-BE"/>
          </a:p>
        </p:txBody>
      </p:sp>
      <p:sp>
        <p:nvSpPr>
          <p:cNvPr id="14" name="Tijdelijke aanduiding voor tekst 13">
            <a:extLst>
              <a:ext uri="{FF2B5EF4-FFF2-40B4-BE49-F238E27FC236}">
                <a16:creationId xmlns:a16="http://schemas.microsoft.com/office/drawing/2014/main" id="{84B27B61-1803-4209-9FAD-50A817442C0B}"/>
              </a:ext>
            </a:extLst>
          </p:cNvPr>
          <p:cNvSpPr>
            <a:spLocks noGrp="1"/>
          </p:cNvSpPr>
          <p:nvPr>
            <p:ph type="body" sz="quarter" idx="21"/>
          </p:nvPr>
        </p:nvSpPr>
        <p:spPr/>
        <p:txBody>
          <a:bodyPr/>
          <a:lstStyle/>
          <a:p>
            <a:r>
              <a:rPr lang="nl-BE"/>
              <a:t>Premie hospitalisatieverzekering – Terugbetaling franchise</a:t>
            </a:r>
          </a:p>
        </p:txBody>
      </p:sp>
      <p:sp>
        <p:nvSpPr>
          <p:cNvPr id="15" name="Tijdelijke aanduiding voor tekst 14">
            <a:extLst>
              <a:ext uri="{FF2B5EF4-FFF2-40B4-BE49-F238E27FC236}">
                <a16:creationId xmlns:a16="http://schemas.microsoft.com/office/drawing/2014/main" id="{4523A560-D6A8-4C4E-8E5D-74B91382842B}"/>
              </a:ext>
            </a:extLst>
          </p:cNvPr>
          <p:cNvSpPr>
            <a:spLocks noGrp="1"/>
          </p:cNvSpPr>
          <p:nvPr>
            <p:ph type="body" sz="quarter" idx="22"/>
          </p:nvPr>
        </p:nvSpPr>
        <p:spPr/>
        <p:txBody>
          <a:bodyPr>
            <a:normAutofit fontScale="25000" lnSpcReduction="20000"/>
          </a:bodyPr>
          <a:lstStyle/>
          <a:p>
            <a:endParaRPr lang="nl-BE"/>
          </a:p>
        </p:txBody>
      </p:sp>
      <p:pic>
        <p:nvPicPr>
          <p:cNvPr id="22" name="Tijdelijke aanduiding voor afbeelding 10">
            <a:extLst>
              <a:ext uri="{FF2B5EF4-FFF2-40B4-BE49-F238E27FC236}">
                <a16:creationId xmlns:a16="http://schemas.microsoft.com/office/drawing/2014/main" id="{F6DB7947-7A85-4561-BAD9-A3AEAD13C982}"/>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val="0"/>
              </a:ext>
            </a:extLst>
          </a:blip>
          <a:srcRect l="16509" r="16509"/>
          <a:stretch/>
        </p:blipFill>
        <p:spPr>
          <a:xfrm>
            <a:off x="630238" y="2668588"/>
            <a:ext cx="336550" cy="334962"/>
          </a:xfrm>
        </p:spPr>
      </p:pic>
      <p:pic>
        <p:nvPicPr>
          <p:cNvPr id="23" name="Tijdelijke aanduiding voor afbeelding 12">
            <a:extLst>
              <a:ext uri="{FF2B5EF4-FFF2-40B4-BE49-F238E27FC236}">
                <a16:creationId xmlns:a16="http://schemas.microsoft.com/office/drawing/2014/main" id="{8D689E4C-3775-48D3-97F2-990D28C9BE5D}"/>
              </a:ext>
            </a:extLst>
          </p:cNvPr>
          <p:cNvPicPr>
            <a:picLocks noGrp="1" noChangeAspect="1"/>
          </p:cNvPicPr>
          <p:nvPr>
            <p:ph type="pic" sz="quarter" idx="25"/>
          </p:nvPr>
        </p:nvPicPr>
        <p:blipFill rotWithShape="1">
          <a:blip r:embed="rId4">
            <a:extLst>
              <a:ext uri="{28A0092B-C50C-407E-A947-70E740481C1C}">
                <a14:useLocalDpi xmlns:a14="http://schemas.microsoft.com/office/drawing/2010/main" val="0"/>
              </a:ext>
            </a:extLst>
          </a:blip>
          <a:srcRect l="16962" r="16962"/>
          <a:stretch/>
        </p:blipFill>
        <p:spPr>
          <a:xfrm>
            <a:off x="630238" y="3443288"/>
            <a:ext cx="336550" cy="334962"/>
          </a:xfrm>
        </p:spPr>
      </p:pic>
      <p:pic>
        <p:nvPicPr>
          <p:cNvPr id="24" name="Picture 4" descr="Vader, Dochter, Strand, Familie, Papa">
            <a:extLst>
              <a:ext uri="{FF2B5EF4-FFF2-40B4-BE49-F238E27FC236}">
                <a16:creationId xmlns:a16="http://schemas.microsoft.com/office/drawing/2014/main" id="{1ACD3439-9E0D-4C90-9A2C-708946752860}"/>
              </a:ext>
            </a:extLst>
          </p:cNvPr>
          <p:cNvPicPr>
            <a:picLocks noGrp="1" noChangeAspect="1" noChangeArrowheads="1"/>
          </p:cNvPicPr>
          <p:nvPr>
            <p:ph type="pic" sz="quarter" idx="26"/>
          </p:nvPr>
        </p:nvPicPr>
        <p:blipFill rotWithShape="1">
          <a:blip r:embed="rId5">
            <a:extLst>
              <a:ext uri="{28A0092B-C50C-407E-A947-70E740481C1C}">
                <a14:useLocalDpi xmlns:a14="http://schemas.microsoft.com/office/drawing/2010/main" val="0"/>
              </a:ext>
            </a:extLst>
          </a:blip>
          <a:srcRect l="17495" r="17495"/>
          <a:stretch/>
        </p:blipFill>
        <p:spPr bwMode="auto">
          <a:xfrm>
            <a:off x="630238" y="4178300"/>
            <a:ext cx="336550" cy="336550"/>
          </a:xfr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1E109916-1129-4075-8FBF-0BBFA7E8DF94}"/>
              </a:ext>
            </a:extLst>
          </p:cNvPr>
          <p:cNvPicPr>
            <a:picLocks noGrp="1" noChangeAspect="1" noChangeArrowheads="1"/>
          </p:cNvPicPr>
          <p:nvPr>
            <p:ph type="pic" sz="quarter" idx="28"/>
          </p:nvPr>
        </p:nvPicPr>
        <p:blipFill rotWithShape="1">
          <a:blip r:embed="rId6">
            <a:extLst>
              <a:ext uri="{28A0092B-C50C-407E-A947-70E740481C1C}">
                <a14:useLocalDpi xmlns:a14="http://schemas.microsoft.com/office/drawing/2010/main" val="0"/>
              </a:ext>
            </a:extLst>
          </a:blip>
          <a:srcRect l="16601" r="16601"/>
          <a:stretch/>
        </p:blipFill>
        <p:spPr bwMode="auto">
          <a:xfrm>
            <a:off x="630238" y="5683250"/>
            <a:ext cx="336550" cy="336550"/>
          </a:xfrm>
          <a:noFill/>
          <a:extLst>
            <a:ext uri="{909E8E84-426E-40DD-AFC4-6F175D3DCCD1}">
              <a14:hiddenFill xmlns:a14="http://schemas.microsoft.com/office/drawing/2010/main">
                <a:solidFill>
                  <a:srgbClr val="FFFFFF"/>
                </a:solidFill>
              </a14:hiddenFill>
            </a:ext>
          </a:extLst>
        </p:spPr>
      </p:pic>
      <p:pic>
        <p:nvPicPr>
          <p:cNvPr id="1026" name="Picture 2" descr="Beach, Sun, Evening, Summer, Sea">
            <a:extLst>
              <a:ext uri="{FF2B5EF4-FFF2-40B4-BE49-F238E27FC236}">
                <a16:creationId xmlns:a16="http://schemas.microsoft.com/office/drawing/2014/main" id="{2408C482-9F9B-4BDA-828F-4B95B7C8552A}"/>
              </a:ext>
            </a:extLst>
          </p:cNvPr>
          <p:cNvPicPr>
            <a:picLocks noGrp="1" noChangeAspect="1" noChangeArrowheads="1"/>
          </p:cNvPicPr>
          <p:nvPr>
            <p:ph type="pic" sz="quarter" idx="27"/>
          </p:nvPr>
        </p:nvPicPr>
        <p:blipFill>
          <a:blip r:embed="rId7">
            <a:extLst>
              <a:ext uri="{28A0092B-C50C-407E-A947-70E740481C1C}">
                <a14:useLocalDpi xmlns:a14="http://schemas.microsoft.com/office/drawing/2010/main" val="0"/>
              </a:ext>
            </a:extLst>
          </a:blip>
          <a:srcRect l="21854" r="2185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01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41DE0F-B84D-453E-AEB6-D7F8A27174D8}"/>
              </a:ext>
            </a:extLst>
          </p:cNvPr>
          <p:cNvSpPr>
            <a:spLocks noGrp="1"/>
          </p:cNvSpPr>
          <p:nvPr>
            <p:ph type="title"/>
          </p:nvPr>
        </p:nvSpPr>
        <p:spPr/>
        <p:txBody>
          <a:bodyPr>
            <a:normAutofit/>
          </a:bodyPr>
          <a:lstStyle/>
          <a:p>
            <a:r>
              <a:rPr lang="nl-BE" sz="4600" b="1"/>
              <a:t>Juridisch advies</a:t>
            </a:r>
          </a:p>
        </p:txBody>
      </p:sp>
      <p:sp>
        <p:nvSpPr>
          <p:cNvPr id="3" name="Tijdelijke aanduiding voor tekst 2">
            <a:extLst>
              <a:ext uri="{FF2B5EF4-FFF2-40B4-BE49-F238E27FC236}">
                <a16:creationId xmlns:a16="http://schemas.microsoft.com/office/drawing/2014/main" id="{D3A73E65-996C-4468-AA60-E44B503C5874}"/>
              </a:ext>
            </a:extLst>
          </p:cNvPr>
          <p:cNvSpPr>
            <a:spLocks noGrp="1"/>
          </p:cNvSpPr>
          <p:nvPr>
            <p:ph type="body" sz="quarter" idx="10"/>
          </p:nvPr>
        </p:nvSpPr>
        <p:spPr/>
        <p:txBody>
          <a:bodyPr/>
          <a:lstStyle/>
          <a:p>
            <a:pPr marL="0" indent="0">
              <a:buNone/>
            </a:pPr>
            <a:r>
              <a:rPr lang="nl-NL" sz="2400" b="1">
                <a:solidFill>
                  <a:schemeClr val="accent3">
                    <a:lumMod val="75000"/>
                  </a:schemeClr>
                </a:solidFill>
              </a:rPr>
              <a:t>Gratis eerstelijns juridisch advies:</a:t>
            </a:r>
          </a:p>
          <a:p>
            <a:pPr>
              <a:buFont typeface="Arial" panose="020B0604020202020204" pitchFamily="34" charset="0"/>
              <a:buChar char="•"/>
            </a:pPr>
            <a:r>
              <a:rPr lang="nl-NL" sz="2200"/>
              <a:t>Afwisselend telefonisch/digitaal of fysiek in Brussel</a:t>
            </a:r>
          </a:p>
          <a:p>
            <a:pPr lvl="1"/>
            <a:r>
              <a:rPr lang="nl-NL" sz="1600"/>
              <a:t>Om de 2 weken op donderdag van 9u tot 13u in het Herman Teirlinckgebouw NIET in juli en augustus</a:t>
            </a:r>
          </a:p>
          <a:p>
            <a:pPr lvl="1"/>
            <a:r>
              <a:rPr lang="nl-NL" sz="1600"/>
              <a:t>Om de 2 weken op donderdag van 14u tot 16u en van 18u tot 20u WEL in juli en augustus</a:t>
            </a:r>
          </a:p>
          <a:p>
            <a:pPr>
              <a:buFont typeface="Arial" panose="020B0604020202020204" pitchFamily="34" charset="0"/>
              <a:buChar char="•"/>
            </a:pPr>
            <a:r>
              <a:rPr lang="nl-BE" sz="2200"/>
              <a:t>Raadpleging 30 minuten</a:t>
            </a:r>
          </a:p>
          <a:p>
            <a:pPr marL="0" indent="0">
              <a:buNone/>
            </a:pPr>
            <a:endParaRPr lang="nl-BE"/>
          </a:p>
        </p:txBody>
      </p:sp>
      <p:pic>
        <p:nvPicPr>
          <p:cNvPr id="4" name="Afbeelding 3" descr="Afbeelding met tekst, boom, buiten, berg&#10;&#10;Automatisch gegenereerde beschrijving">
            <a:extLst>
              <a:ext uri="{FF2B5EF4-FFF2-40B4-BE49-F238E27FC236}">
                <a16:creationId xmlns:a16="http://schemas.microsoft.com/office/drawing/2014/main" id="{A4984262-FE48-4B83-BBE5-3CB9FB287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745" y="4251325"/>
            <a:ext cx="3617259" cy="2055433"/>
          </a:xfrm>
          <a:prstGeom prst="rect">
            <a:avLst/>
          </a:prstGeom>
        </p:spPr>
      </p:pic>
    </p:spTree>
    <p:extLst>
      <p:ext uri="{BB962C8B-B14F-4D97-AF65-F5344CB8AC3E}">
        <p14:creationId xmlns:p14="http://schemas.microsoft.com/office/powerpoint/2010/main" val="725345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26B2B4-A372-40A2-94BC-2FE91B97BA5B}"/>
              </a:ext>
            </a:extLst>
          </p:cNvPr>
          <p:cNvSpPr>
            <a:spLocks noGrp="1"/>
          </p:cNvSpPr>
          <p:nvPr>
            <p:ph type="title"/>
          </p:nvPr>
        </p:nvSpPr>
        <p:spPr/>
        <p:txBody>
          <a:bodyPr>
            <a:normAutofit/>
          </a:bodyPr>
          <a:lstStyle/>
          <a:p>
            <a:pPr algn="ctr"/>
            <a:r>
              <a:rPr lang="nl-BE" sz="4600" b="1"/>
              <a:t>Financiële hulpverlening</a:t>
            </a:r>
          </a:p>
        </p:txBody>
      </p:sp>
      <p:sp>
        <p:nvSpPr>
          <p:cNvPr id="3" name="Tijdelijke aanduiding voor tekst 2">
            <a:extLst>
              <a:ext uri="{FF2B5EF4-FFF2-40B4-BE49-F238E27FC236}">
                <a16:creationId xmlns:a16="http://schemas.microsoft.com/office/drawing/2014/main" id="{8B9A071C-FA17-4CF6-BE1A-EA70D1A033F3}"/>
              </a:ext>
            </a:extLst>
          </p:cNvPr>
          <p:cNvSpPr>
            <a:spLocks noGrp="1"/>
          </p:cNvSpPr>
          <p:nvPr>
            <p:ph type="body" sz="quarter" idx="20"/>
          </p:nvPr>
        </p:nvSpPr>
        <p:spPr/>
        <p:txBody>
          <a:bodyPr/>
          <a:lstStyle/>
          <a:p>
            <a:pPr marL="342900" indent="-342900">
              <a:buFont typeface="+mj-lt"/>
              <a:buAutoNum type="arabicPeriod"/>
            </a:pPr>
            <a:r>
              <a:rPr lang="nl-BE"/>
              <a:t>Leerbibliotheek financiële vaardigheden</a:t>
            </a:r>
          </a:p>
        </p:txBody>
      </p:sp>
      <p:sp>
        <p:nvSpPr>
          <p:cNvPr id="8" name="Tijdelijke aanduiding voor tekst 7">
            <a:extLst>
              <a:ext uri="{FF2B5EF4-FFF2-40B4-BE49-F238E27FC236}">
                <a16:creationId xmlns:a16="http://schemas.microsoft.com/office/drawing/2014/main" id="{662AC855-B0D3-4859-B507-2F99F93E29C9}"/>
              </a:ext>
            </a:extLst>
          </p:cNvPr>
          <p:cNvSpPr>
            <a:spLocks noGrp="1"/>
          </p:cNvSpPr>
          <p:nvPr>
            <p:ph type="body" sz="quarter" idx="26"/>
          </p:nvPr>
        </p:nvSpPr>
        <p:spPr/>
        <p:txBody>
          <a:bodyPr/>
          <a:lstStyle/>
          <a:p>
            <a:pPr marL="342900" indent="-342900">
              <a:buFont typeface="+mj-lt"/>
              <a:buAutoNum type="arabicPeriod" startAt="2"/>
            </a:pPr>
            <a:r>
              <a:rPr lang="nl-BE"/>
              <a:t>Administratieve en financiële begeleiding door MA</a:t>
            </a:r>
          </a:p>
        </p:txBody>
      </p:sp>
      <p:sp>
        <p:nvSpPr>
          <p:cNvPr id="9" name="Tijdelijke aanduiding voor tekst 8">
            <a:extLst>
              <a:ext uri="{FF2B5EF4-FFF2-40B4-BE49-F238E27FC236}">
                <a16:creationId xmlns:a16="http://schemas.microsoft.com/office/drawing/2014/main" id="{497D5F92-9CAE-4E62-AE0C-609BD244D143}"/>
              </a:ext>
            </a:extLst>
          </p:cNvPr>
          <p:cNvSpPr>
            <a:spLocks noGrp="1"/>
          </p:cNvSpPr>
          <p:nvPr>
            <p:ph type="body" sz="quarter" idx="27"/>
          </p:nvPr>
        </p:nvSpPr>
        <p:spPr>
          <a:xfrm>
            <a:off x="4224702" y="4235129"/>
            <a:ext cx="7380868" cy="974725"/>
          </a:xfrm>
        </p:spPr>
        <p:txBody>
          <a:bodyPr/>
          <a:lstStyle/>
          <a:p>
            <a:pPr marL="342900" indent="-342900">
              <a:buFont typeface="+mj-lt"/>
              <a:buAutoNum type="arabicPeriod" startAt="3"/>
            </a:pPr>
            <a:r>
              <a:rPr lang="nl-BE"/>
              <a:t>Financiële steun en intensief begeleidingstraject door MA</a:t>
            </a:r>
          </a:p>
        </p:txBody>
      </p:sp>
      <p:pic>
        <p:nvPicPr>
          <p:cNvPr id="1026" name="Picture 2" descr="Euro, Lijken, Geld, Financiën">
            <a:extLst>
              <a:ext uri="{FF2B5EF4-FFF2-40B4-BE49-F238E27FC236}">
                <a16:creationId xmlns:a16="http://schemas.microsoft.com/office/drawing/2014/main" id="{12A2FB90-A888-4E60-8994-761D4320491F}"/>
              </a:ext>
            </a:extLst>
          </p:cNvPr>
          <p:cNvPicPr>
            <a:picLocks noGrp="1" noChangeAspect="1" noChangeArrowheads="1"/>
          </p:cNvPicPr>
          <p:nvPr>
            <p:ph type="pic" sz="quarter" idx="24"/>
          </p:nvPr>
        </p:nvPicPr>
        <p:blipFill>
          <a:blip r:embed="rId3">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cces, Strategie, Bedrijf, Oplossing">
            <a:extLst>
              <a:ext uri="{FF2B5EF4-FFF2-40B4-BE49-F238E27FC236}">
                <a16:creationId xmlns:a16="http://schemas.microsoft.com/office/drawing/2014/main" id="{B0DD7BDF-99AB-4711-8B0E-61D103DC279E}"/>
              </a:ext>
            </a:extLst>
          </p:cNvPr>
          <p:cNvPicPr>
            <a:picLocks noGrp="1" noChangeAspect="1" noChangeArrowheads="1"/>
          </p:cNvPicPr>
          <p:nvPr>
            <p:ph type="pic" sz="quarter" idx="23"/>
          </p:nvPr>
        </p:nvPicPr>
        <p:blipFill>
          <a:blip r:embed="rId4">
            <a:extLst>
              <a:ext uri="{28A0092B-C50C-407E-A947-70E740481C1C}">
                <a14:useLocalDpi xmlns:a14="http://schemas.microsoft.com/office/drawing/2010/main" val="0"/>
              </a:ext>
            </a:extLst>
          </a:blip>
          <a:srcRect l="21916" r="219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66AE92C-9A17-46AF-BF8C-128FAA931B40}"/>
              </a:ext>
            </a:extLst>
          </p:cNvPr>
          <p:cNvPicPr>
            <a:picLocks noGrp="1" noChangeAspect="1" noChangeArrowheads="1"/>
          </p:cNvPicPr>
          <p:nvPr>
            <p:ph type="pic" sz="quarter" idx="22"/>
          </p:nvPr>
        </p:nvPicPr>
        <p:blipFill>
          <a:blip r:embed="rId5">
            <a:extLst>
              <a:ext uri="{28A0092B-C50C-407E-A947-70E740481C1C}">
                <a14:useLocalDpi xmlns:a14="http://schemas.microsoft.com/office/drawing/2010/main" val="0"/>
              </a:ext>
            </a:extLst>
          </a:blip>
          <a:srcRect l="16699" r="166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Filter silhouet">
            <a:extLst>
              <a:ext uri="{FF2B5EF4-FFF2-40B4-BE49-F238E27FC236}">
                <a16:creationId xmlns:a16="http://schemas.microsoft.com/office/drawing/2014/main" id="{FFB93603-9055-4279-B809-3B709F55C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872" y="2971799"/>
            <a:ext cx="1691500" cy="2117879"/>
          </a:xfrm>
          <a:prstGeom prst="rect">
            <a:avLst/>
          </a:prstGeom>
        </p:spPr>
      </p:pic>
    </p:spTree>
    <p:extLst>
      <p:ext uri="{BB962C8B-B14F-4D97-AF65-F5344CB8AC3E}">
        <p14:creationId xmlns:p14="http://schemas.microsoft.com/office/powerpoint/2010/main" val="172921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BAEC50-4291-40E9-99B8-89B7488F6823}"/>
              </a:ext>
            </a:extLst>
          </p:cNvPr>
          <p:cNvSpPr>
            <a:spLocks noGrp="1"/>
          </p:cNvSpPr>
          <p:nvPr>
            <p:ph type="title"/>
          </p:nvPr>
        </p:nvSpPr>
        <p:spPr/>
        <p:txBody>
          <a:bodyPr/>
          <a:lstStyle/>
          <a:p>
            <a:r>
              <a:rPr lang="nl-BE"/>
              <a:t>Leerbibliotheek financiële vaardigheden</a:t>
            </a:r>
          </a:p>
        </p:txBody>
      </p:sp>
      <p:pic>
        <p:nvPicPr>
          <p:cNvPr id="2050" name="Picture 2" descr="Vector New Product stamp - Buy this stock vector and explore similar ...">
            <a:extLst>
              <a:ext uri="{FF2B5EF4-FFF2-40B4-BE49-F238E27FC236}">
                <a16:creationId xmlns:a16="http://schemas.microsoft.com/office/drawing/2014/main" id="{E165CC7A-26AE-4D0E-A3CD-0211E0389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90" y="1724628"/>
            <a:ext cx="3808795" cy="408562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9EAE8911-9216-4ED0-9AC8-0BF616FCC655}"/>
              </a:ext>
            </a:extLst>
          </p:cNvPr>
          <p:cNvSpPr txBox="1"/>
          <p:nvPr/>
        </p:nvSpPr>
        <p:spPr>
          <a:xfrm>
            <a:off x="4772722" y="1884556"/>
            <a:ext cx="6389649" cy="3651769"/>
          </a:xfrm>
          <a:prstGeom prst="rect">
            <a:avLst/>
          </a:prstGeom>
          <a:noFill/>
        </p:spPr>
        <p:txBody>
          <a:bodyPr wrap="square" rtlCol="0">
            <a:spAutoFit/>
          </a:bodyPr>
          <a:lstStyle/>
          <a:p>
            <a:pPr marL="288000" marR="0" lvl="0" indent="-288000" algn="l" defTabSz="914400" rtl="0" eaLnBrk="1" fontAlgn="auto" latinLnBrk="0" hangingPunct="1">
              <a:lnSpc>
                <a:spcPct val="90000"/>
              </a:lnSpc>
              <a:spcBef>
                <a:spcPts val="300"/>
              </a:spcBef>
              <a:spcAft>
                <a:spcPts val="0"/>
              </a:spcAft>
              <a:buClr>
                <a:srgbClr val="000000"/>
              </a:buClr>
              <a:buSzPct val="75000"/>
              <a:buFontTx/>
              <a:buBlip>
                <a:blip r:embed="rId4"/>
              </a:buBlip>
              <a:tabLst/>
              <a:defRPr/>
            </a:pPr>
            <a:r>
              <a:rPr kumimoji="0" lang="nl-NL" sz="2800" b="0" i="0" u="none" strike="noStrike" kern="1200" cap="none" spc="0" normalizeH="0" baseline="0" noProof="0">
                <a:ln>
                  <a:noFill/>
                </a:ln>
                <a:solidFill>
                  <a:srgbClr val="000000"/>
                </a:solidFill>
                <a:effectLst/>
                <a:uLnTx/>
                <a:uFillTx/>
                <a:latin typeface="Flanders Art Sans"/>
                <a:ea typeface="+mn-ea"/>
                <a:cs typeface="+mn-cs"/>
              </a:rPr>
              <a:t>Welke vaardigheden?</a:t>
            </a:r>
          </a:p>
          <a:p>
            <a:pPr marL="576000" marR="0" lvl="1" indent="-288000" algn="l" defTabSz="914400" rtl="0" eaLnBrk="1" fontAlgn="auto" latinLnBrk="0" hangingPunct="1">
              <a:lnSpc>
                <a:spcPct val="90000"/>
              </a:lnSpc>
              <a:spcBef>
                <a:spcPts val="300"/>
              </a:spcBef>
              <a:spcAft>
                <a:spcPts val="0"/>
              </a:spcAft>
              <a:buClr>
                <a:srgbClr val="000000">
                  <a:lumMod val="50000"/>
                  <a:lumOff val="50000"/>
                </a:srgbClr>
              </a:buClr>
              <a:buSzPct val="100000"/>
              <a:buFont typeface="Arial" panose="020B0604020202020204" pitchFamily="34" charset="0"/>
              <a:buChar char="•"/>
              <a:tabLst/>
              <a:defRPr/>
            </a:pPr>
            <a:r>
              <a:rPr kumimoji="0" lang="nl-BE" sz="2200" b="0" i="0" u="none" strike="noStrike" kern="1200" cap="none" spc="0" normalizeH="0" baseline="0" noProof="0">
                <a:ln>
                  <a:noFill/>
                </a:ln>
                <a:solidFill>
                  <a:srgbClr val="000000">
                    <a:lumMod val="50000"/>
                    <a:lumOff val="50000"/>
                  </a:srgbClr>
                </a:solidFill>
                <a:effectLst/>
                <a:uLnTx/>
                <a:uFillTx/>
                <a:latin typeface="FlandersArtSans-Regular" panose="00000500000000000000" pitchFamily="2" charset="0"/>
                <a:ea typeface="+mn-ea"/>
                <a:cs typeface="+mn-cs"/>
              </a:rPr>
              <a:t>Administratie ordenen</a:t>
            </a:r>
          </a:p>
          <a:p>
            <a:pPr marL="576000" marR="0" lvl="1" indent="-288000" algn="l" defTabSz="914400" rtl="0" eaLnBrk="1" fontAlgn="auto" latinLnBrk="0" hangingPunct="1">
              <a:lnSpc>
                <a:spcPct val="90000"/>
              </a:lnSpc>
              <a:spcBef>
                <a:spcPts val="300"/>
              </a:spcBef>
              <a:spcAft>
                <a:spcPts val="0"/>
              </a:spcAft>
              <a:buClr>
                <a:srgbClr val="000000">
                  <a:lumMod val="50000"/>
                  <a:lumOff val="50000"/>
                </a:srgbClr>
              </a:buClr>
              <a:buSzPct val="100000"/>
              <a:buFont typeface="Arial" panose="020B0604020202020204" pitchFamily="34" charset="0"/>
              <a:buChar char="•"/>
              <a:tabLst/>
              <a:defRPr/>
            </a:pPr>
            <a:r>
              <a:rPr lang="nl-BE" sz="2200">
                <a:solidFill>
                  <a:schemeClr val="tx1">
                    <a:lumMod val="50000"/>
                    <a:lumOff val="50000"/>
                  </a:schemeClr>
                </a:solidFill>
                <a:latin typeface="FlandersArtSans-Regular" panose="00000500000000000000" pitchFamily="2" charset="0"/>
              </a:rPr>
              <a:t>Budget-in-zicht</a:t>
            </a:r>
          </a:p>
          <a:p>
            <a:pPr marL="576000" marR="0" lvl="1" indent="-288000" algn="l" defTabSz="914400" rtl="0" eaLnBrk="1" fontAlgn="auto" latinLnBrk="0" hangingPunct="1">
              <a:lnSpc>
                <a:spcPct val="90000"/>
              </a:lnSpc>
              <a:spcBef>
                <a:spcPts val="300"/>
              </a:spcBef>
              <a:spcAft>
                <a:spcPts val="0"/>
              </a:spcAft>
              <a:buClr>
                <a:srgbClr val="000000">
                  <a:lumMod val="50000"/>
                  <a:lumOff val="50000"/>
                </a:srgbClr>
              </a:buClr>
              <a:buSzPct val="100000"/>
              <a:buFont typeface="Arial" panose="020B0604020202020204" pitchFamily="34" charset="0"/>
              <a:buChar char="•"/>
              <a:tabLst/>
              <a:defRPr/>
            </a:pPr>
            <a:r>
              <a:rPr lang="nl-BE" sz="2200">
                <a:solidFill>
                  <a:schemeClr val="tx1">
                    <a:lumMod val="50000"/>
                    <a:lumOff val="50000"/>
                  </a:schemeClr>
                </a:solidFill>
                <a:latin typeface="FlandersArtSans-Regular" panose="00000500000000000000" pitchFamily="2" charset="0"/>
              </a:rPr>
              <a:t>Verantwoord besteden (hier en nu)</a:t>
            </a:r>
          </a:p>
          <a:p>
            <a:pPr marL="576000" marR="0" lvl="1" indent="-288000" algn="l" defTabSz="914400" rtl="0" eaLnBrk="1" fontAlgn="auto" latinLnBrk="0" hangingPunct="1">
              <a:lnSpc>
                <a:spcPct val="90000"/>
              </a:lnSpc>
              <a:spcBef>
                <a:spcPts val="300"/>
              </a:spcBef>
              <a:spcAft>
                <a:spcPts val="0"/>
              </a:spcAft>
              <a:buClr>
                <a:srgbClr val="000000">
                  <a:lumMod val="50000"/>
                  <a:lumOff val="50000"/>
                </a:srgbClr>
              </a:buClr>
              <a:buSzPct val="100000"/>
              <a:buFont typeface="Arial" panose="020B0604020202020204" pitchFamily="34" charset="0"/>
              <a:buChar char="•"/>
              <a:tabLst/>
              <a:defRPr/>
            </a:pPr>
            <a:r>
              <a:rPr lang="nl-BE" sz="2200">
                <a:solidFill>
                  <a:schemeClr val="tx1">
                    <a:lumMod val="50000"/>
                    <a:lumOff val="50000"/>
                  </a:schemeClr>
                </a:solidFill>
                <a:latin typeface="FlandersArtSans-Regular" panose="00000500000000000000" pitchFamily="2" charset="0"/>
              </a:rPr>
              <a:t>Plannen van uitgaven (vooruitkijken)</a:t>
            </a:r>
          </a:p>
          <a:p>
            <a:pPr marL="288000" marR="0" lvl="0" indent="-288000" algn="l" defTabSz="914400" rtl="0" eaLnBrk="1" fontAlgn="auto" latinLnBrk="0" hangingPunct="1">
              <a:lnSpc>
                <a:spcPct val="90000"/>
              </a:lnSpc>
              <a:spcBef>
                <a:spcPts val="300"/>
              </a:spcBef>
              <a:spcAft>
                <a:spcPts val="0"/>
              </a:spcAft>
              <a:buClr>
                <a:srgbClr val="000000"/>
              </a:buClr>
              <a:buSzPct val="75000"/>
              <a:buFontTx/>
              <a:buBlip>
                <a:blip r:embed="rId4"/>
              </a:buBlip>
              <a:tabLst/>
              <a:defRPr/>
            </a:pPr>
            <a:r>
              <a:rPr kumimoji="0" lang="nl-NL" sz="2800" b="0" i="0" u="none" strike="noStrike" kern="1200" cap="none" spc="0" normalizeH="0" baseline="0" noProof="0">
                <a:ln>
                  <a:noFill/>
                </a:ln>
                <a:solidFill>
                  <a:srgbClr val="000000"/>
                </a:solidFill>
                <a:effectLst/>
                <a:uLnTx/>
                <a:uFillTx/>
                <a:latin typeface="Flanders Art Sans"/>
                <a:ea typeface="+mn-ea"/>
                <a:cs typeface="+mn-cs"/>
              </a:rPr>
              <a:t>Wat?</a:t>
            </a:r>
            <a:endParaRPr lang="nl-BE" sz="2800"/>
          </a:p>
          <a:p>
            <a:pPr marL="576000" marR="0" lvl="1" indent="-288000" algn="l" defTabSz="914400" rtl="0" eaLnBrk="1" fontAlgn="auto" latinLnBrk="0" hangingPunct="1">
              <a:lnSpc>
                <a:spcPct val="90000"/>
              </a:lnSpc>
              <a:spcBef>
                <a:spcPts val="300"/>
              </a:spcBef>
              <a:spcAft>
                <a:spcPts val="0"/>
              </a:spcAft>
              <a:buClr>
                <a:srgbClr val="000000">
                  <a:lumMod val="50000"/>
                  <a:lumOff val="50000"/>
                </a:srgbClr>
              </a:buClr>
              <a:buSzPct val="100000"/>
              <a:buFont typeface="Arial" panose="020B0604020202020204" pitchFamily="34" charset="0"/>
              <a:buChar char="•"/>
              <a:tabLst/>
              <a:defRPr/>
            </a:pPr>
            <a:r>
              <a:rPr kumimoji="0" lang="nl-BE" sz="2200" b="0" i="0" u="none" strike="noStrike" kern="1200" cap="none" spc="0" normalizeH="0" baseline="0" noProof="0">
                <a:ln>
                  <a:noFill/>
                </a:ln>
                <a:solidFill>
                  <a:srgbClr val="000000">
                    <a:lumMod val="50000"/>
                    <a:lumOff val="50000"/>
                  </a:srgbClr>
                </a:solidFill>
                <a:effectLst/>
                <a:uLnTx/>
                <a:uFillTx/>
                <a:latin typeface="FlandersArtSans-Regular" panose="00000500000000000000" pitchFamily="2" charset="0"/>
                <a:ea typeface="+mn-ea"/>
                <a:cs typeface="+mn-cs"/>
              </a:rPr>
              <a:t>Tips &amp; tricks</a:t>
            </a:r>
          </a:p>
          <a:p>
            <a:pPr marL="576000" lvl="1" indent="-288000">
              <a:lnSpc>
                <a:spcPct val="90000"/>
              </a:lnSpc>
              <a:spcBef>
                <a:spcPts val="300"/>
              </a:spcBef>
              <a:buClr>
                <a:srgbClr val="000000">
                  <a:lumMod val="50000"/>
                  <a:lumOff val="50000"/>
                </a:srgbClr>
              </a:buClr>
              <a:buSzPct val="100000"/>
              <a:buFont typeface="Arial" panose="020B0604020202020204" pitchFamily="34" charset="0"/>
              <a:buChar char="•"/>
              <a:defRPr/>
            </a:pPr>
            <a:r>
              <a:rPr lang="nl-BE" sz="2200">
                <a:solidFill>
                  <a:srgbClr val="000000">
                    <a:lumMod val="50000"/>
                    <a:lumOff val="50000"/>
                  </a:srgbClr>
                </a:solidFill>
                <a:latin typeface="FlandersArtSans-Regular" panose="00000500000000000000" pitchFamily="2" charset="0"/>
              </a:rPr>
              <a:t>Handvaten</a:t>
            </a:r>
          </a:p>
          <a:p>
            <a:pPr marL="576000" lvl="1" indent="-288000">
              <a:lnSpc>
                <a:spcPct val="90000"/>
              </a:lnSpc>
              <a:spcBef>
                <a:spcPts val="300"/>
              </a:spcBef>
              <a:buClr>
                <a:srgbClr val="000000">
                  <a:lumMod val="50000"/>
                  <a:lumOff val="50000"/>
                </a:srgbClr>
              </a:buClr>
              <a:buSzPct val="100000"/>
              <a:buFont typeface="Arial" panose="020B0604020202020204" pitchFamily="34" charset="0"/>
              <a:buChar char="•"/>
              <a:defRPr/>
            </a:pPr>
            <a:r>
              <a:rPr lang="nl-BE" sz="2200">
                <a:solidFill>
                  <a:srgbClr val="000000">
                    <a:lumMod val="50000"/>
                    <a:lumOff val="50000"/>
                  </a:srgbClr>
                </a:solidFill>
                <a:latin typeface="FlandersArtSans-Regular" panose="00000500000000000000" pitchFamily="2" charset="0"/>
              </a:rPr>
              <a:t>Tools</a:t>
            </a:r>
          </a:p>
          <a:p>
            <a:pPr marL="576000" lvl="1" indent="-288000">
              <a:lnSpc>
                <a:spcPct val="90000"/>
              </a:lnSpc>
              <a:spcBef>
                <a:spcPts val="300"/>
              </a:spcBef>
              <a:buClr>
                <a:srgbClr val="000000">
                  <a:lumMod val="50000"/>
                  <a:lumOff val="50000"/>
                </a:srgbClr>
              </a:buClr>
              <a:buSzPct val="100000"/>
              <a:buFont typeface="Arial" panose="020B0604020202020204" pitchFamily="34" charset="0"/>
              <a:buChar char="•"/>
              <a:defRPr/>
            </a:pPr>
            <a:r>
              <a:rPr lang="nl-BE" sz="2200">
                <a:solidFill>
                  <a:srgbClr val="000000">
                    <a:lumMod val="50000"/>
                    <a:lumOff val="50000"/>
                  </a:srgbClr>
                </a:solidFill>
                <a:latin typeface="FlandersArtSans-Regular" panose="00000500000000000000" pitchFamily="2" charset="0"/>
              </a:rPr>
              <a:t>Besparen op vaste kosten</a:t>
            </a:r>
          </a:p>
        </p:txBody>
      </p:sp>
      <p:sp>
        <p:nvSpPr>
          <p:cNvPr id="3" name="Tekstvak 2">
            <a:extLst>
              <a:ext uri="{FF2B5EF4-FFF2-40B4-BE49-F238E27FC236}">
                <a16:creationId xmlns:a16="http://schemas.microsoft.com/office/drawing/2014/main" id="{C8160959-1CAA-49B3-AC75-7215F0D1FE93}"/>
              </a:ext>
            </a:extLst>
          </p:cNvPr>
          <p:cNvSpPr txBox="1"/>
          <p:nvPr/>
        </p:nvSpPr>
        <p:spPr>
          <a:xfrm>
            <a:off x="2046083" y="5810250"/>
            <a:ext cx="8120959" cy="923330"/>
          </a:xfrm>
          <a:prstGeom prst="rect">
            <a:avLst/>
          </a:prstGeom>
          <a:noFill/>
        </p:spPr>
        <p:txBody>
          <a:bodyPr wrap="square" rtlCol="0">
            <a:spAutoFit/>
          </a:bodyPr>
          <a:lstStyle/>
          <a:p>
            <a:r>
              <a:rPr lang="nl-BE">
                <a:solidFill>
                  <a:srgbClr val="00B050"/>
                </a:solidFill>
                <a:hlinkClick r:id="rId5">
                  <a:extLst>
                    <a:ext uri="{A12FA001-AC4F-418D-AE19-62706E023703}">
                      <ahyp:hlinkClr xmlns:ahyp="http://schemas.microsoft.com/office/drawing/2018/hyperlinkcolor" val="tx"/>
                    </a:ext>
                  </a:extLst>
                </a:hlinkClick>
              </a:rPr>
              <a:t>https://www.vlaanderen.be/vzw-sociale-dienst/financieel-welzijn/leerbibliotheek-financieel-welzijn</a:t>
            </a:r>
            <a:endParaRPr lang="nl-BE">
              <a:solidFill>
                <a:srgbClr val="00B050"/>
              </a:solidFill>
            </a:endParaRPr>
          </a:p>
          <a:p>
            <a:endParaRPr lang="nl-BE"/>
          </a:p>
        </p:txBody>
      </p:sp>
    </p:spTree>
    <p:extLst>
      <p:ext uri="{BB962C8B-B14F-4D97-AF65-F5344CB8AC3E}">
        <p14:creationId xmlns:p14="http://schemas.microsoft.com/office/powerpoint/2010/main" val="99624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62D5C-B40F-4393-9B68-9472E9CCD745}"/>
              </a:ext>
            </a:extLst>
          </p:cNvPr>
          <p:cNvSpPr>
            <a:spLocks noGrp="1"/>
          </p:cNvSpPr>
          <p:nvPr>
            <p:ph type="title"/>
          </p:nvPr>
        </p:nvSpPr>
        <p:spPr/>
        <p:txBody>
          <a:bodyPr/>
          <a:lstStyle/>
          <a:p>
            <a:r>
              <a:rPr lang="nl-BE" b="1"/>
              <a:t>Praktijkvoorbeeld</a:t>
            </a:r>
          </a:p>
        </p:txBody>
      </p:sp>
      <p:pic>
        <p:nvPicPr>
          <p:cNvPr id="1026" name="Picture 2" descr="man carrying to girls on field of red petaled flower">
            <a:extLst>
              <a:ext uri="{FF2B5EF4-FFF2-40B4-BE49-F238E27FC236}">
                <a16:creationId xmlns:a16="http://schemas.microsoft.com/office/drawing/2014/main" id="{D7EEFDE3-4143-4350-B6FA-AB417A021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1804988"/>
            <a:ext cx="5257800" cy="350695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EC28589-FC60-4B8E-8C84-BB3BD931E1D9}"/>
              </a:ext>
            </a:extLst>
          </p:cNvPr>
          <p:cNvSpPr txBox="1"/>
          <p:nvPr/>
        </p:nvSpPr>
        <p:spPr>
          <a:xfrm>
            <a:off x="9169400" y="1930400"/>
            <a:ext cx="2324100" cy="646331"/>
          </a:xfrm>
          <a:prstGeom prst="rect">
            <a:avLst/>
          </a:prstGeom>
          <a:noFill/>
        </p:spPr>
        <p:txBody>
          <a:bodyPr wrap="square" rtlCol="0">
            <a:spAutoFit/>
          </a:bodyPr>
          <a:lstStyle/>
          <a:p>
            <a:r>
              <a:rPr lang="nl-BE"/>
              <a:t>Financiële ondersteuning</a:t>
            </a:r>
          </a:p>
        </p:txBody>
      </p:sp>
      <p:sp>
        <p:nvSpPr>
          <p:cNvPr id="4" name="Tekstvak 3">
            <a:extLst>
              <a:ext uri="{FF2B5EF4-FFF2-40B4-BE49-F238E27FC236}">
                <a16:creationId xmlns:a16="http://schemas.microsoft.com/office/drawing/2014/main" id="{22529432-B819-44EA-92EE-0E75ACAEA4A8}"/>
              </a:ext>
            </a:extLst>
          </p:cNvPr>
          <p:cNvSpPr txBox="1"/>
          <p:nvPr/>
        </p:nvSpPr>
        <p:spPr>
          <a:xfrm>
            <a:off x="9169400" y="3048000"/>
            <a:ext cx="2324100" cy="646331"/>
          </a:xfrm>
          <a:prstGeom prst="rect">
            <a:avLst/>
          </a:prstGeom>
          <a:noFill/>
        </p:spPr>
        <p:txBody>
          <a:bodyPr wrap="square" rtlCol="0">
            <a:spAutoFit/>
          </a:bodyPr>
          <a:lstStyle/>
          <a:p>
            <a:r>
              <a:rPr lang="nl-BE"/>
              <a:t>Psychosociale ondersteuning</a:t>
            </a:r>
          </a:p>
        </p:txBody>
      </p:sp>
      <p:sp>
        <p:nvSpPr>
          <p:cNvPr id="5" name="Tekstvak 4">
            <a:extLst>
              <a:ext uri="{FF2B5EF4-FFF2-40B4-BE49-F238E27FC236}">
                <a16:creationId xmlns:a16="http://schemas.microsoft.com/office/drawing/2014/main" id="{90C29D68-9D27-4EB7-AC94-8D46FEAFC67A}"/>
              </a:ext>
            </a:extLst>
          </p:cNvPr>
          <p:cNvSpPr txBox="1"/>
          <p:nvPr/>
        </p:nvSpPr>
        <p:spPr>
          <a:xfrm>
            <a:off x="9169400" y="4102100"/>
            <a:ext cx="2032000" cy="923330"/>
          </a:xfrm>
          <a:prstGeom prst="rect">
            <a:avLst/>
          </a:prstGeom>
          <a:noFill/>
        </p:spPr>
        <p:txBody>
          <a:bodyPr wrap="square" rtlCol="0">
            <a:spAutoFit/>
          </a:bodyPr>
          <a:lstStyle/>
          <a:p>
            <a:r>
              <a:rPr lang="nl-BE"/>
              <a:t>Administratieve hulp en juridisch advies</a:t>
            </a:r>
          </a:p>
        </p:txBody>
      </p:sp>
      <p:sp>
        <p:nvSpPr>
          <p:cNvPr id="6" name="Tekstvak 5">
            <a:extLst>
              <a:ext uri="{FF2B5EF4-FFF2-40B4-BE49-F238E27FC236}">
                <a16:creationId xmlns:a16="http://schemas.microsoft.com/office/drawing/2014/main" id="{3D4EA10F-F385-422A-AE0D-EC9CDEDA7190}"/>
              </a:ext>
            </a:extLst>
          </p:cNvPr>
          <p:cNvSpPr txBox="1"/>
          <p:nvPr/>
        </p:nvSpPr>
        <p:spPr>
          <a:xfrm>
            <a:off x="371475" y="1975366"/>
            <a:ext cx="2032000" cy="369332"/>
          </a:xfrm>
          <a:prstGeom prst="rect">
            <a:avLst/>
          </a:prstGeom>
          <a:noFill/>
        </p:spPr>
        <p:txBody>
          <a:bodyPr wrap="square" rtlCol="0">
            <a:spAutoFit/>
          </a:bodyPr>
          <a:lstStyle/>
          <a:p>
            <a:r>
              <a:rPr lang="nl-BE"/>
              <a:t>Aanmelding via HR </a:t>
            </a:r>
          </a:p>
        </p:txBody>
      </p:sp>
      <p:sp>
        <p:nvSpPr>
          <p:cNvPr id="7" name="Tekstvak 6">
            <a:extLst>
              <a:ext uri="{FF2B5EF4-FFF2-40B4-BE49-F238E27FC236}">
                <a16:creationId xmlns:a16="http://schemas.microsoft.com/office/drawing/2014/main" id="{26669BC5-3C61-4BF6-A3B1-6DA0EAB1917F}"/>
              </a:ext>
            </a:extLst>
          </p:cNvPr>
          <p:cNvSpPr txBox="1"/>
          <p:nvPr/>
        </p:nvSpPr>
        <p:spPr>
          <a:xfrm>
            <a:off x="444500" y="3048000"/>
            <a:ext cx="2032000" cy="368300"/>
          </a:xfrm>
          <a:prstGeom prst="rect">
            <a:avLst/>
          </a:prstGeom>
          <a:noFill/>
        </p:spPr>
        <p:txBody>
          <a:bodyPr wrap="square" rtlCol="0">
            <a:spAutoFit/>
          </a:bodyPr>
          <a:lstStyle/>
          <a:p>
            <a:r>
              <a:rPr lang="nl-BE"/>
              <a:t>Echtscheiding</a:t>
            </a:r>
          </a:p>
        </p:txBody>
      </p:sp>
      <p:sp>
        <p:nvSpPr>
          <p:cNvPr id="8" name="Tekstvak 7">
            <a:extLst>
              <a:ext uri="{FF2B5EF4-FFF2-40B4-BE49-F238E27FC236}">
                <a16:creationId xmlns:a16="http://schemas.microsoft.com/office/drawing/2014/main" id="{36117263-DEAD-4B65-AB56-1FBEAE4E76BE}"/>
              </a:ext>
            </a:extLst>
          </p:cNvPr>
          <p:cNvSpPr txBox="1"/>
          <p:nvPr/>
        </p:nvSpPr>
        <p:spPr>
          <a:xfrm>
            <a:off x="371475" y="4176709"/>
            <a:ext cx="2032000" cy="369332"/>
          </a:xfrm>
          <a:prstGeom prst="rect">
            <a:avLst/>
          </a:prstGeom>
          <a:noFill/>
        </p:spPr>
        <p:txBody>
          <a:bodyPr wrap="square" rtlCol="0">
            <a:spAutoFit/>
          </a:bodyPr>
          <a:lstStyle/>
          <a:p>
            <a:r>
              <a:rPr lang="nl-BE" err="1"/>
              <a:t>Work</a:t>
            </a:r>
            <a:r>
              <a:rPr lang="nl-BE"/>
              <a:t>-life </a:t>
            </a:r>
            <a:r>
              <a:rPr lang="nl-BE" err="1"/>
              <a:t>balance</a:t>
            </a:r>
            <a:endParaRPr lang="nl-BE"/>
          </a:p>
        </p:txBody>
      </p:sp>
      <p:sp>
        <p:nvSpPr>
          <p:cNvPr id="9" name="Tekstvak 8">
            <a:extLst>
              <a:ext uri="{FF2B5EF4-FFF2-40B4-BE49-F238E27FC236}">
                <a16:creationId xmlns:a16="http://schemas.microsoft.com/office/drawing/2014/main" id="{00D71B6C-78B5-410A-9F10-5D3468E55DBD}"/>
              </a:ext>
            </a:extLst>
          </p:cNvPr>
          <p:cNvSpPr txBox="1"/>
          <p:nvPr/>
        </p:nvSpPr>
        <p:spPr>
          <a:xfrm>
            <a:off x="4445000" y="5854700"/>
            <a:ext cx="4318000" cy="369332"/>
          </a:xfrm>
          <a:prstGeom prst="rect">
            <a:avLst/>
          </a:prstGeom>
          <a:noFill/>
        </p:spPr>
        <p:txBody>
          <a:bodyPr wrap="square" rtlCol="0">
            <a:spAutoFit/>
          </a:bodyPr>
          <a:lstStyle/>
          <a:p>
            <a:r>
              <a:rPr lang="nl-BE"/>
              <a:t>Traject op maat </a:t>
            </a:r>
          </a:p>
        </p:txBody>
      </p:sp>
    </p:spTree>
    <p:extLst>
      <p:ext uri="{BB962C8B-B14F-4D97-AF65-F5344CB8AC3E}">
        <p14:creationId xmlns:p14="http://schemas.microsoft.com/office/powerpoint/2010/main" val="136233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C524A-4CC5-49F8-90DD-8F783C4DEBFF}"/>
              </a:ext>
            </a:extLst>
          </p:cNvPr>
          <p:cNvSpPr>
            <a:spLocks noGrp="1"/>
          </p:cNvSpPr>
          <p:nvPr>
            <p:ph type="title"/>
          </p:nvPr>
        </p:nvSpPr>
        <p:spPr/>
        <p:txBody>
          <a:bodyPr/>
          <a:lstStyle/>
          <a:p>
            <a:r>
              <a:rPr lang="nl-NL" sz="4400" b="1"/>
              <a:t>Wat kunnen we voor elkaar betekenen?</a:t>
            </a:r>
          </a:p>
        </p:txBody>
      </p:sp>
      <p:sp>
        <p:nvSpPr>
          <p:cNvPr id="3" name="Tijdelijke aanduiding voor tekst 2">
            <a:extLst>
              <a:ext uri="{FF2B5EF4-FFF2-40B4-BE49-F238E27FC236}">
                <a16:creationId xmlns:a16="http://schemas.microsoft.com/office/drawing/2014/main" id="{F3189F7B-D24A-463B-A3D6-4D14C982AF3B}"/>
              </a:ext>
            </a:extLst>
          </p:cNvPr>
          <p:cNvSpPr>
            <a:spLocks noGrp="1"/>
          </p:cNvSpPr>
          <p:nvPr>
            <p:ph type="body" sz="quarter" idx="10"/>
          </p:nvPr>
        </p:nvSpPr>
        <p:spPr>
          <a:xfrm>
            <a:off x="297047" y="1747721"/>
            <a:ext cx="6273874" cy="4619625"/>
          </a:xfrm>
        </p:spPr>
        <p:txBody>
          <a:bodyPr/>
          <a:lstStyle/>
          <a:p>
            <a:r>
              <a:rPr lang="nl-NL"/>
              <a:t>Wees alert voor</a:t>
            </a:r>
          </a:p>
          <a:p>
            <a:pPr lvl="1"/>
            <a:r>
              <a:rPr lang="nl-NL"/>
              <a:t>Problemen in de privésfeer</a:t>
            </a:r>
          </a:p>
          <a:p>
            <a:pPr lvl="2"/>
            <a:r>
              <a:rPr lang="nl-NL"/>
              <a:t>Relationeel</a:t>
            </a:r>
          </a:p>
          <a:p>
            <a:pPr lvl="2"/>
            <a:r>
              <a:rPr lang="nl-NL"/>
              <a:t>Financieel</a:t>
            </a:r>
          </a:p>
          <a:p>
            <a:pPr lvl="2"/>
            <a:r>
              <a:rPr lang="nl-NL"/>
              <a:t>Huisvesting</a:t>
            </a:r>
          </a:p>
          <a:p>
            <a:pPr lvl="2"/>
            <a:r>
              <a:rPr lang="nl-NL"/>
              <a:t>Gezondheid</a:t>
            </a:r>
          </a:p>
          <a:p>
            <a:pPr lvl="2"/>
            <a:r>
              <a:rPr lang="nl-NL"/>
              <a:t>…</a:t>
            </a:r>
          </a:p>
          <a:p>
            <a:pPr lvl="1"/>
            <a:r>
              <a:rPr lang="nl-NL"/>
              <a:t>Signalen van kansarmoede</a:t>
            </a:r>
          </a:p>
          <a:p>
            <a:pPr lvl="2"/>
            <a:r>
              <a:rPr lang="nl-NL"/>
              <a:t>Laag zelfbeeld</a:t>
            </a:r>
          </a:p>
          <a:p>
            <a:pPr lvl="2"/>
            <a:r>
              <a:rPr lang="nl-NL"/>
              <a:t>Schaamte</a:t>
            </a:r>
          </a:p>
          <a:p>
            <a:pPr lvl="2"/>
            <a:r>
              <a:rPr lang="nl-NL"/>
              <a:t>Schuldgevoel</a:t>
            </a:r>
          </a:p>
          <a:p>
            <a:pPr lvl="2"/>
            <a:r>
              <a:rPr lang="nl-NL"/>
              <a:t>Woede</a:t>
            </a:r>
          </a:p>
          <a:p>
            <a:pPr lvl="2"/>
            <a:r>
              <a:rPr lang="nl-NL"/>
              <a:t>Uitsluiting</a:t>
            </a:r>
          </a:p>
          <a:p>
            <a:pPr lvl="2"/>
            <a:r>
              <a:rPr lang="nl-NL"/>
              <a:t>…</a:t>
            </a:r>
          </a:p>
          <a:p>
            <a:pPr marL="0" indent="0">
              <a:buNone/>
            </a:pPr>
            <a:endParaRPr lang="nl-BE"/>
          </a:p>
          <a:p>
            <a:pPr marL="0" indent="0">
              <a:buNone/>
            </a:pPr>
            <a:endParaRPr lang="nl-BE"/>
          </a:p>
          <a:p>
            <a:pPr marL="0" indent="0">
              <a:buNone/>
            </a:pPr>
            <a:endParaRPr lang="nl-BE"/>
          </a:p>
        </p:txBody>
      </p:sp>
      <p:pic>
        <p:nvPicPr>
          <p:cNvPr id="4" name="Afbeelding 3" descr="Afbeelding met water, buiten, natuur, berg&#10;&#10;Automatisch gegenereerde beschrijving">
            <a:extLst>
              <a:ext uri="{FF2B5EF4-FFF2-40B4-BE49-F238E27FC236}">
                <a16:creationId xmlns:a16="http://schemas.microsoft.com/office/drawing/2014/main" id="{D03981E1-724C-48D7-8ACE-68AB2FD0F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5511" y="1729183"/>
            <a:ext cx="4935014" cy="3189767"/>
          </a:xfrm>
          <a:prstGeom prst="rect">
            <a:avLst/>
          </a:prstGeom>
        </p:spPr>
      </p:pic>
      <p:pic>
        <p:nvPicPr>
          <p:cNvPr id="5" name="Afbeelding 4">
            <a:extLst>
              <a:ext uri="{FF2B5EF4-FFF2-40B4-BE49-F238E27FC236}">
                <a16:creationId xmlns:a16="http://schemas.microsoft.com/office/drawing/2014/main" id="{922CEE97-BB30-4A6E-92F3-E889F2A882C2}"/>
              </a:ext>
            </a:extLst>
          </p:cNvPr>
          <p:cNvPicPr>
            <a:picLocks noChangeAspect="1"/>
          </p:cNvPicPr>
          <p:nvPr/>
        </p:nvPicPr>
        <p:blipFill>
          <a:blip r:embed="rId4"/>
          <a:stretch>
            <a:fillRect/>
          </a:stretch>
        </p:blipFill>
        <p:spPr>
          <a:xfrm>
            <a:off x="3824866" y="5241073"/>
            <a:ext cx="8003252" cy="1428983"/>
          </a:xfrm>
          <a:prstGeom prst="rect">
            <a:avLst/>
          </a:prstGeom>
        </p:spPr>
      </p:pic>
    </p:spTree>
    <p:extLst>
      <p:ext uri="{BB962C8B-B14F-4D97-AF65-F5344CB8AC3E}">
        <p14:creationId xmlns:p14="http://schemas.microsoft.com/office/powerpoint/2010/main" val="3722294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1F9C1DC-32C2-49F5-9E88-CF05E280BF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6266" y="4251325"/>
            <a:ext cx="2479158" cy="2479158"/>
          </a:xfrm>
          <a:prstGeom prst="rect">
            <a:avLst/>
          </a:prstGeom>
        </p:spPr>
      </p:pic>
      <p:sp>
        <p:nvSpPr>
          <p:cNvPr id="2" name="Titel 1">
            <a:extLst>
              <a:ext uri="{FF2B5EF4-FFF2-40B4-BE49-F238E27FC236}">
                <a16:creationId xmlns:a16="http://schemas.microsoft.com/office/drawing/2014/main" id="{15CE300B-281E-488C-A11E-995B2410201A}"/>
              </a:ext>
            </a:extLst>
          </p:cNvPr>
          <p:cNvSpPr>
            <a:spLocks noGrp="1"/>
          </p:cNvSpPr>
          <p:nvPr>
            <p:ph type="title"/>
          </p:nvPr>
        </p:nvSpPr>
        <p:spPr/>
        <p:txBody>
          <a:bodyPr/>
          <a:lstStyle/>
          <a:p>
            <a:r>
              <a:rPr lang="nl-BE"/>
              <a:t>Wat kunnen we voor elkaar betekenen?</a:t>
            </a:r>
          </a:p>
        </p:txBody>
      </p:sp>
      <p:sp>
        <p:nvSpPr>
          <p:cNvPr id="3" name="Tijdelijke aanduiding voor tekst 2">
            <a:extLst>
              <a:ext uri="{FF2B5EF4-FFF2-40B4-BE49-F238E27FC236}">
                <a16:creationId xmlns:a16="http://schemas.microsoft.com/office/drawing/2014/main" id="{DAA9A0A4-19A8-4E7B-8B92-820574B94E15}"/>
              </a:ext>
            </a:extLst>
          </p:cNvPr>
          <p:cNvSpPr>
            <a:spLocks noGrp="1"/>
          </p:cNvSpPr>
          <p:nvPr>
            <p:ph type="body" sz="quarter" idx="10"/>
          </p:nvPr>
        </p:nvSpPr>
        <p:spPr>
          <a:xfrm>
            <a:off x="371475" y="1941513"/>
            <a:ext cx="9899576" cy="4619625"/>
          </a:xfrm>
        </p:spPr>
        <p:txBody>
          <a:bodyPr/>
          <a:lstStyle/>
          <a:p>
            <a:r>
              <a:rPr lang="nl-BE"/>
              <a:t>Advies </a:t>
            </a:r>
          </a:p>
          <a:p>
            <a:pPr lvl="1"/>
            <a:r>
              <a:rPr lang="nl-BE"/>
              <a:t>Neem met ons contact op als je vragen krijgt van medewerkers over o.a. ons financieel aanbod, maar ook over andere levensdomeinen</a:t>
            </a:r>
          </a:p>
          <a:p>
            <a:pPr lvl="1"/>
            <a:r>
              <a:rPr lang="nl-BE"/>
              <a:t>Vraag een infosessie aan</a:t>
            </a:r>
            <a:br>
              <a:rPr lang="nl-BE"/>
            </a:br>
            <a:endParaRPr lang="nl-BE"/>
          </a:p>
          <a:p>
            <a:r>
              <a:rPr lang="nl-BE"/>
              <a:t>Doorverwijzing</a:t>
            </a:r>
          </a:p>
          <a:p>
            <a:pPr lvl="1"/>
            <a:r>
              <a:rPr lang="nl-NL"/>
              <a:t>Reik onze verschillende contactmogelijkheden aan</a:t>
            </a:r>
          </a:p>
          <a:p>
            <a:pPr lvl="1"/>
            <a:r>
              <a:rPr lang="nl-NL"/>
              <a:t>Toon onze website en de nieuwe </a:t>
            </a:r>
            <a:r>
              <a:rPr lang="nl-NL" err="1"/>
              <a:t>leerbib</a:t>
            </a:r>
            <a:r>
              <a:rPr lang="nl-NL"/>
              <a:t> – financiële vaardigheden</a:t>
            </a:r>
          </a:p>
          <a:p>
            <a:pPr lvl="1"/>
            <a:r>
              <a:rPr lang="nl-NL"/>
              <a:t>Neem samen met het personeelslid contact op met de MA van de regio</a:t>
            </a:r>
          </a:p>
          <a:p>
            <a:pPr lvl="1"/>
            <a:r>
              <a:rPr lang="nl-NL"/>
              <a:t>Neem zelf contact op met de MA van de regio mits uitdrukkelijke toestemming (hulpverlening is vrijwillig en </a:t>
            </a:r>
            <a:r>
              <a:rPr lang="nl-NL" err="1"/>
              <a:t>vraaggestuurd</a:t>
            </a:r>
            <a:r>
              <a:rPr lang="nl-NL"/>
              <a:t>)</a:t>
            </a:r>
          </a:p>
          <a:p>
            <a:pPr lvl="1"/>
            <a:r>
              <a:rPr lang="nl-NL"/>
              <a:t>Je krijgt feedback over het proces; niet over de inhoud van de gesprekken (beroepsgeheim)</a:t>
            </a:r>
          </a:p>
          <a:p>
            <a:endParaRPr lang="nl-BE"/>
          </a:p>
          <a:p>
            <a:pPr marL="0" indent="0">
              <a:buNone/>
            </a:pPr>
            <a:endParaRPr lang="nl-BE"/>
          </a:p>
        </p:txBody>
      </p:sp>
    </p:spTree>
    <p:extLst>
      <p:ext uri="{BB962C8B-B14F-4D97-AF65-F5344CB8AC3E}">
        <p14:creationId xmlns:p14="http://schemas.microsoft.com/office/powerpoint/2010/main" val="3995936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DE2F88-F708-43C9-87CA-4514D23332E4}"/>
              </a:ext>
            </a:extLst>
          </p:cNvPr>
          <p:cNvPicPr>
            <a:picLocks noChangeAspect="1"/>
          </p:cNvPicPr>
          <p:nvPr/>
        </p:nvPicPr>
        <p:blipFill>
          <a:blip r:embed="rId3"/>
          <a:stretch>
            <a:fillRect/>
          </a:stretch>
        </p:blipFill>
        <p:spPr>
          <a:xfrm>
            <a:off x="895349" y="266700"/>
            <a:ext cx="10458451" cy="6372225"/>
          </a:xfrm>
          <a:prstGeom prst="rect">
            <a:avLst/>
          </a:prstGeom>
        </p:spPr>
      </p:pic>
    </p:spTree>
    <p:extLst>
      <p:ext uri="{BB962C8B-B14F-4D97-AF65-F5344CB8AC3E}">
        <p14:creationId xmlns:p14="http://schemas.microsoft.com/office/powerpoint/2010/main" val="640859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AD7BA-7809-48B8-9A64-7F550FB7B2F1}"/>
              </a:ext>
            </a:extLst>
          </p:cNvPr>
          <p:cNvSpPr>
            <a:spLocks noGrp="1"/>
          </p:cNvSpPr>
          <p:nvPr>
            <p:ph type="title"/>
          </p:nvPr>
        </p:nvSpPr>
        <p:spPr/>
        <p:txBody>
          <a:bodyPr/>
          <a:lstStyle/>
          <a:p>
            <a:r>
              <a:rPr lang="nl-BE"/>
              <a:t>Vragen</a:t>
            </a:r>
          </a:p>
        </p:txBody>
      </p:sp>
    </p:spTree>
    <p:extLst>
      <p:ext uri="{BB962C8B-B14F-4D97-AF65-F5344CB8AC3E}">
        <p14:creationId xmlns:p14="http://schemas.microsoft.com/office/powerpoint/2010/main" val="393536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81609D-1419-5403-E2CE-9629A7F98D38}"/>
              </a:ext>
            </a:extLst>
          </p:cNvPr>
          <p:cNvSpPr>
            <a:spLocks noGrp="1"/>
          </p:cNvSpPr>
          <p:nvPr>
            <p:ph type="ctrTitle"/>
          </p:nvPr>
        </p:nvSpPr>
        <p:spPr/>
        <p:txBody>
          <a:bodyPr/>
          <a:lstStyle/>
          <a:p>
            <a:r>
              <a:rPr lang="en-GB" err="1"/>
              <a:t>Raamovereenkomst</a:t>
            </a:r>
            <a:r>
              <a:rPr lang="en-GB"/>
              <a:t> </a:t>
            </a:r>
            <a:r>
              <a:rPr lang="en-GB" err="1"/>
              <a:t>inclusief</a:t>
            </a:r>
            <a:r>
              <a:rPr lang="en-GB"/>
              <a:t> job redesign</a:t>
            </a:r>
            <a:endParaRPr lang="nl-BE"/>
          </a:p>
        </p:txBody>
      </p:sp>
      <p:sp>
        <p:nvSpPr>
          <p:cNvPr id="4" name="Tijdelijke aanduiding voor datum 3">
            <a:extLst>
              <a:ext uri="{FF2B5EF4-FFF2-40B4-BE49-F238E27FC236}">
                <a16:creationId xmlns:a16="http://schemas.microsoft.com/office/drawing/2014/main" id="{81FB1220-6B96-4F70-3373-48F9E0F709EB}"/>
              </a:ext>
            </a:extLst>
          </p:cNvPr>
          <p:cNvSpPr>
            <a:spLocks noGrp="1"/>
          </p:cNvSpPr>
          <p:nvPr>
            <p:ph type="dt" sz="half" idx="2"/>
          </p:nvPr>
        </p:nvSpPr>
        <p:spPr/>
        <p:txBody>
          <a:bodyPr/>
          <a:lstStyle/>
          <a:p>
            <a:fld id="{0C77CDD5-7B62-4918-A7CF-0C3F20575736}" type="datetime1">
              <a:rPr lang="nl-BE" smtClean="0"/>
              <a:t>7/03/2023</a:t>
            </a:fld>
            <a:endParaRPr lang="nl-BE"/>
          </a:p>
        </p:txBody>
      </p:sp>
      <p:sp>
        <p:nvSpPr>
          <p:cNvPr id="5" name="Tijdelijke aanduiding voor tekst 4">
            <a:extLst>
              <a:ext uri="{FF2B5EF4-FFF2-40B4-BE49-F238E27FC236}">
                <a16:creationId xmlns:a16="http://schemas.microsoft.com/office/drawing/2014/main" id="{9FD06918-1DCD-AD4B-4B8C-D32752002485}"/>
              </a:ext>
            </a:extLst>
          </p:cNvPr>
          <p:cNvSpPr>
            <a:spLocks noGrp="1"/>
          </p:cNvSpPr>
          <p:nvPr>
            <p:ph type="body" sz="quarter" idx="11"/>
          </p:nvPr>
        </p:nvSpPr>
        <p:spPr/>
        <p:txBody>
          <a:bodyPr/>
          <a:lstStyle/>
          <a:p>
            <a:r>
              <a:rPr lang="nl-BE"/>
              <a:t>Sofie Vreven</a:t>
            </a:r>
          </a:p>
        </p:txBody>
      </p:sp>
      <p:sp>
        <p:nvSpPr>
          <p:cNvPr id="6" name="Tijdelijke aanduiding voor tekst 5">
            <a:extLst>
              <a:ext uri="{FF2B5EF4-FFF2-40B4-BE49-F238E27FC236}">
                <a16:creationId xmlns:a16="http://schemas.microsoft.com/office/drawing/2014/main" id="{29F55D29-E610-8339-472E-6C9A909253D1}"/>
              </a:ext>
            </a:extLst>
          </p:cNvPr>
          <p:cNvSpPr>
            <a:spLocks noGrp="1"/>
          </p:cNvSpPr>
          <p:nvPr>
            <p:ph type="body" sz="quarter" idx="12"/>
          </p:nvPr>
        </p:nvSpPr>
        <p:spPr/>
        <p:txBody>
          <a:bodyPr vert="horz" lIns="0" tIns="0" rIns="0" bIns="45720" rtlCol="0" anchor="t">
            <a:noAutofit/>
          </a:bodyPr>
          <a:lstStyle/>
          <a:p>
            <a:endParaRPr lang="nl-BE"/>
          </a:p>
        </p:txBody>
      </p:sp>
      <p:sp>
        <p:nvSpPr>
          <p:cNvPr id="7" name="Tijdelijke aanduiding voor tekst 6">
            <a:extLst>
              <a:ext uri="{FF2B5EF4-FFF2-40B4-BE49-F238E27FC236}">
                <a16:creationId xmlns:a16="http://schemas.microsoft.com/office/drawing/2014/main" id="{58BEEBEE-0CE8-C906-FDCE-11ED62154DF3}"/>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85F0B83-54BE-48F3-73FB-CAB13873878A}"/>
              </a:ext>
            </a:extLst>
          </p:cNvPr>
          <p:cNvSpPr>
            <a:spLocks noGrp="1"/>
          </p:cNvSpPr>
          <p:nvPr>
            <p:ph type="body" sz="quarter" idx="16"/>
          </p:nvPr>
        </p:nvSpPr>
        <p:spPr/>
        <p:txBody>
          <a:bodyPr/>
          <a:lstStyle/>
          <a:p>
            <a:endParaRPr lang="nl-BE"/>
          </a:p>
        </p:txBody>
      </p:sp>
      <p:pic>
        <p:nvPicPr>
          <p:cNvPr id="18" name="Tijdelijke aanduiding voor afbeelding 17" descr="Afbeelding met plant, boom, palm&#10;&#10;Automatisch gegenereerde beschrijving">
            <a:extLst>
              <a:ext uri="{FF2B5EF4-FFF2-40B4-BE49-F238E27FC236}">
                <a16:creationId xmlns:a16="http://schemas.microsoft.com/office/drawing/2014/main" id="{E7E2E227-422C-53C3-E59C-3329A419B64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262" b="27262"/>
          <a:stretch>
            <a:fillRect/>
          </a:stretch>
        </p:blipFill>
        <p:spPr/>
      </p:pic>
    </p:spTree>
    <p:extLst>
      <p:ext uri="{BB962C8B-B14F-4D97-AF65-F5344CB8AC3E}">
        <p14:creationId xmlns:p14="http://schemas.microsoft.com/office/powerpoint/2010/main" val="1389033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latin typeface="Flanders Art Sans"/>
              </a:rPr>
              <a:t>Financieel aanbod vzw sociale dienst</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err="1">
                <a:latin typeface="Flanders Art Sans"/>
              </a:rPr>
              <a:t>Raamovereenkomst</a:t>
            </a:r>
            <a:r>
              <a:rPr lang="en-US">
                <a:latin typeface="Flanders Art Sans"/>
              </a:rPr>
              <a:t> </a:t>
            </a:r>
            <a:r>
              <a:rPr lang="en-US" err="1">
                <a:latin typeface="Flanders Art Sans"/>
              </a:rPr>
              <a:t>inclusief</a:t>
            </a:r>
            <a:r>
              <a:rPr lang="en-US">
                <a:latin typeface="Flanders Art Sans"/>
              </a:rPr>
              <a:t> job redesign</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Raamovereenkomst</a:t>
            </a:r>
            <a:r>
              <a:rPr lang="en-US">
                <a:latin typeface="Flanders Art Sans"/>
              </a:rPr>
              <a:t> </a:t>
            </a:r>
            <a:r>
              <a:rPr lang="en-US" err="1">
                <a:latin typeface="Flanders Art Sans"/>
              </a:rPr>
              <a:t>hospitalisatieverzekering</a:t>
            </a:r>
            <a:endParaRPr lang="en-US" err="1"/>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0" name="Picture 2" descr="onderzoek">
            <a:extLst>
              <a:ext uri="{FF2B5EF4-FFF2-40B4-BE49-F238E27FC236}">
                <a16:creationId xmlns:a16="http://schemas.microsoft.com/office/drawing/2014/main" id="{885CA9D9-4622-46E2-93E3-F75153792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86" y="3833793"/>
            <a:ext cx="1043262" cy="1043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afbeelding 19" descr="Afbeelding met groen, boom, plant, groente&#10;&#10;Automatisch gegenereerde beschrijving">
            <a:extLst>
              <a:ext uri="{FF2B5EF4-FFF2-40B4-BE49-F238E27FC236}">
                <a16:creationId xmlns:a16="http://schemas.microsoft.com/office/drawing/2014/main" id="{9C37F217-855F-362C-4F9D-937D5F914BA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8607" b="38607"/>
          <a:stretch>
            <a:fillRect/>
          </a:stretch>
        </p:blipFill>
        <p:spPr/>
      </p:pic>
      <p:sp>
        <p:nvSpPr>
          <p:cNvPr id="14" name="Tijdelijke aanduiding voor tekst 13">
            <a:extLst>
              <a:ext uri="{FF2B5EF4-FFF2-40B4-BE49-F238E27FC236}">
                <a16:creationId xmlns:a16="http://schemas.microsoft.com/office/drawing/2014/main" id="{69E902CF-6E10-4F24-9CC8-1ACDE20956BF}"/>
              </a:ext>
            </a:extLst>
          </p:cNvPr>
          <p:cNvSpPr>
            <a:spLocks noGrp="1"/>
          </p:cNvSpPr>
          <p:nvPr>
            <p:ph type="body" sz="quarter" idx="11"/>
          </p:nvPr>
        </p:nvSpPr>
        <p:spPr/>
        <p:txBody>
          <a:bodyPr/>
          <a:lstStyle/>
          <a:p>
            <a:r>
              <a:rPr lang="nl-BE"/>
              <a:t>Methodieken job </a:t>
            </a:r>
            <a:r>
              <a:rPr lang="nl-BE" err="1"/>
              <a:t>redesign</a:t>
            </a:r>
            <a:endParaRPr lang="nl-BE"/>
          </a:p>
        </p:txBody>
      </p:sp>
      <p:sp>
        <p:nvSpPr>
          <p:cNvPr id="15" name="Tijdelijke aanduiding voor tekst 14">
            <a:extLst>
              <a:ext uri="{FF2B5EF4-FFF2-40B4-BE49-F238E27FC236}">
                <a16:creationId xmlns:a16="http://schemas.microsoft.com/office/drawing/2014/main" id="{5DB9AA9B-BC13-4B39-8C29-66ECA3E51F70}"/>
              </a:ext>
            </a:extLst>
          </p:cNvPr>
          <p:cNvSpPr>
            <a:spLocks noGrp="1"/>
          </p:cNvSpPr>
          <p:nvPr>
            <p:ph type="body" sz="quarter" idx="12"/>
          </p:nvPr>
        </p:nvSpPr>
        <p:spPr/>
        <p:txBody>
          <a:bodyPr/>
          <a:lstStyle/>
          <a:p>
            <a:endParaRPr lang="nl-BE"/>
          </a:p>
        </p:txBody>
      </p:sp>
      <p:sp>
        <p:nvSpPr>
          <p:cNvPr id="16" name="Tijdelijke aanduiding voor tekst 15">
            <a:extLst>
              <a:ext uri="{FF2B5EF4-FFF2-40B4-BE49-F238E27FC236}">
                <a16:creationId xmlns:a16="http://schemas.microsoft.com/office/drawing/2014/main" id="{600CD12A-4925-4311-8888-17A513885E72}"/>
              </a:ext>
            </a:extLst>
          </p:cNvPr>
          <p:cNvSpPr>
            <a:spLocks noGrp="1"/>
          </p:cNvSpPr>
          <p:nvPr>
            <p:ph type="body" sz="quarter" idx="13"/>
          </p:nvPr>
        </p:nvSpPr>
        <p:spPr>
          <a:xfrm>
            <a:off x="4933022" y="2107813"/>
            <a:ext cx="2200405" cy="3996055"/>
          </a:xfrm>
        </p:spPr>
        <p:txBody>
          <a:bodyPr/>
          <a:lstStyle/>
          <a:p>
            <a:r>
              <a:rPr lang="nl-BE"/>
              <a:t>Drie percelen</a:t>
            </a:r>
          </a:p>
        </p:txBody>
      </p:sp>
      <p:sp>
        <p:nvSpPr>
          <p:cNvPr id="17" name="Tijdelijke aanduiding voor tekst 16">
            <a:extLst>
              <a:ext uri="{FF2B5EF4-FFF2-40B4-BE49-F238E27FC236}">
                <a16:creationId xmlns:a16="http://schemas.microsoft.com/office/drawing/2014/main" id="{D14A0074-78B3-46A2-A28A-1852343206A8}"/>
              </a:ext>
            </a:extLst>
          </p:cNvPr>
          <p:cNvSpPr>
            <a:spLocks noGrp="1"/>
          </p:cNvSpPr>
          <p:nvPr>
            <p:ph type="body" sz="quarter" idx="14"/>
          </p:nvPr>
        </p:nvSpPr>
        <p:spPr>
          <a:xfrm>
            <a:off x="5626199" y="4228108"/>
            <a:ext cx="939600" cy="36000"/>
          </a:xfrm>
        </p:spPr>
        <p:txBody>
          <a:bodyPr/>
          <a:lstStyle/>
          <a:p>
            <a:endParaRPr lang="nl-BE"/>
          </a:p>
        </p:txBody>
      </p:sp>
      <p:sp>
        <p:nvSpPr>
          <p:cNvPr id="18" name="Tijdelijke aanduiding voor tekst 17">
            <a:extLst>
              <a:ext uri="{FF2B5EF4-FFF2-40B4-BE49-F238E27FC236}">
                <a16:creationId xmlns:a16="http://schemas.microsoft.com/office/drawing/2014/main" id="{EDCC655F-BA98-4C05-AE68-02FB2DE15C8C}"/>
              </a:ext>
            </a:extLst>
          </p:cNvPr>
          <p:cNvSpPr>
            <a:spLocks noGrp="1"/>
          </p:cNvSpPr>
          <p:nvPr>
            <p:ph type="body" sz="quarter" idx="15"/>
          </p:nvPr>
        </p:nvSpPr>
        <p:spPr>
          <a:xfrm>
            <a:off x="8809320" y="2102485"/>
            <a:ext cx="2200405" cy="3996055"/>
          </a:xfrm>
        </p:spPr>
        <p:txBody>
          <a:bodyPr/>
          <a:lstStyle/>
          <a:p>
            <a:r>
              <a:rPr lang="nl-BE"/>
              <a:t>Bestelproces</a:t>
            </a:r>
          </a:p>
        </p:txBody>
      </p:sp>
      <p:sp>
        <p:nvSpPr>
          <p:cNvPr id="19" name="Tijdelijke aanduiding voor tekst 18">
            <a:extLst>
              <a:ext uri="{FF2B5EF4-FFF2-40B4-BE49-F238E27FC236}">
                <a16:creationId xmlns:a16="http://schemas.microsoft.com/office/drawing/2014/main" id="{83716AB3-E347-4858-AB6D-3CACB007C845}"/>
              </a:ext>
            </a:extLst>
          </p:cNvPr>
          <p:cNvSpPr>
            <a:spLocks noGrp="1"/>
          </p:cNvSpPr>
          <p:nvPr>
            <p:ph type="body" sz="quarter" idx="16"/>
          </p:nvPr>
        </p:nvSpPr>
        <p:spPr>
          <a:xfrm>
            <a:off x="9439721" y="4346963"/>
            <a:ext cx="939600" cy="36000"/>
          </a:xfrm>
        </p:spPr>
        <p:txBody>
          <a:bodyPr/>
          <a:lstStyle/>
          <a:p>
            <a:endParaRPr lang="nl-BE"/>
          </a:p>
        </p:txBody>
      </p:sp>
      <p:pic>
        <p:nvPicPr>
          <p:cNvPr id="5" name="Tijdelijke aanduiding voor afbeelding 4">
            <a:extLst>
              <a:ext uri="{FF2B5EF4-FFF2-40B4-BE49-F238E27FC236}">
                <a16:creationId xmlns:a16="http://schemas.microsoft.com/office/drawing/2014/main" id="{92AD2380-CBF9-6440-542A-31B64ED14669}"/>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6659" r="16659"/>
          <a:stretch>
            <a:fillRect/>
          </a:stretch>
        </p:blipFill>
        <p:spPr/>
      </p:pic>
      <p:pic>
        <p:nvPicPr>
          <p:cNvPr id="9" name="Tijdelijke aanduiding voor afbeelding 8">
            <a:extLst>
              <a:ext uri="{FF2B5EF4-FFF2-40B4-BE49-F238E27FC236}">
                <a16:creationId xmlns:a16="http://schemas.microsoft.com/office/drawing/2014/main" id="{51D46F75-45D3-D4A6-E1FE-35AFAE169524}"/>
              </a:ext>
            </a:extLst>
          </p:cNvPr>
          <p:cNvPicPr>
            <a:picLocks noGrp="1" noChangeAspect="1"/>
          </p:cNvPicPr>
          <p:nvPr>
            <p:ph type="pic" sz="quarter" idx="20"/>
          </p:nvPr>
        </p:nvPicPr>
        <p:blipFill>
          <a:blip r:embed="rId5">
            <a:alphaModFix amt="85000"/>
            <a:extLst>
              <a:ext uri="{28A0092B-C50C-407E-A947-70E740481C1C}">
                <a14:useLocalDpi xmlns:a14="http://schemas.microsoft.com/office/drawing/2010/main" val="0"/>
              </a:ext>
            </a:extLst>
          </a:blip>
          <a:srcRect l="21875" r="21875"/>
          <a:stretch>
            <a:fillRect/>
          </a:stretch>
        </p:blipFill>
        <p:spPr>
          <a:xfrm>
            <a:off x="5592763" y="2789238"/>
            <a:ext cx="1004887" cy="1004887"/>
          </a:xfrm>
        </p:spPr>
      </p:pic>
      <p:pic>
        <p:nvPicPr>
          <p:cNvPr id="7" name="Tijdelijke aanduiding voor afbeelding 6" descr="Afbeelding met tekst&#10;&#10;Automatisch gegenereerde beschrijving">
            <a:extLst>
              <a:ext uri="{FF2B5EF4-FFF2-40B4-BE49-F238E27FC236}">
                <a16:creationId xmlns:a16="http://schemas.microsoft.com/office/drawing/2014/main" id="{FC656225-DB29-E31E-F16E-574E9D138991}"/>
              </a:ext>
            </a:extLst>
          </p:cNvPr>
          <p:cNvPicPr>
            <a:picLocks noGrp="1" noChangeAspect="1"/>
          </p:cNvPicPr>
          <p:nvPr>
            <p:ph type="pic" sz="quarter" idx="21"/>
          </p:nvPr>
        </p:nvPicPr>
        <p:blipFill>
          <a:blip r:embed="rId6">
            <a:extLst>
              <a:ext uri="{28A0092B-C50C-407E-A947-70E740481C1C}">
                <a14:useLocalDpi xmlns:a14="http://schemas.microsoft.com/office/drawing/2010/main" val="0"/>
              </a:ext>
            </a:extLst>
          </a:blip>
          <a:srcRect l="19604" r="19604"/>
          <a:stretch>
            <a:fillRect/>
          </a:stretch>
        </p:blipFill>
        <p:spPr>
          <a:xfrm>
            <a:off x="9407525" y="2789238"/>
            <a:ext cx="1004888" cy="1004887"/>
          </a:xfrm>
        </p:spPr>
      </p:pic>
      <p:sp>
        <p:nvSpPr>
          <p:cNvPr id="27" name="Titel 26">
            <a:extLst>
              <a:ext uri="{FF2B5EF4-FFF2-40B4-BE49-F238E27FC236}">
                <a16:creationId xmlns:a16="http://schemas.microsoft.com/office/drawing/2014/main" id="{2B31F890-34FF-49E9-B23B-F2FBB8DA881B}"/>
              </a:ext>
            </a:extLst>
          </p:cNvPr>
          <p:cNvSpPr>
            <a:spLocks noGrp="1"/>
          </p:cNvSpPr>
          <p:nvPr>
            <p:ph type="title"/>
          </p:nvPr>
        </p:nvSpPr>
        <p:spPr/>
        <p:txBody>
          <a:bodyPr/>
          <a:lstStyle/>
          <a:p>
            <a:r>
              <a:rPr lang="nl-BE"/>
              <a:t>Wat kom je te weten?</a:t>
            </a:r>
          </a:p>
        </p:txBody>
      </p:sp>
    </p:spTree>
    <p:extLst>
      <p:ext uri="{BB962C8B-B14F-4D97-AF65-F5344CB8AC3E}">
        <p14:creationId xmlns:p14="http://schemas.microsoft.com/office/powerpoint/2010/main" val="3183575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plant, tafel&#10;&#10;Automatisch gegenereerde beschrijving">
            <a:extLst>
              <a:ext uri="{FF2B5EF4-FFF2-40B4-BE49-F238E27FC236}">
                <a16:creationId xmlns:a16="http://schemas.microsoft.com/office/drawing/2014/main" id="{914F7919-B7C2-D58C-3702-5A42D9E70AD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4" r="104"/>
          <a:stretch>
            <a:fillRect/>
          </a:stretch>
        </p:blipFill>
        <p:spPr/>
      </p:pic>
      <p:sp>
        <p:nvSpPr>
          <p:cNvPr id="3" name="Tijdelijke aanduiding voor tekst 2">
            <a:extLst>
              <a:ext uri="{FF2B5EF4-FFF2-40B4-BE49-F238E27FC236}">
                <a16:creationId xmlns:a16="http://schemas.microsoft.com/office/drawing/2014/main" id="{1274BDF4-4178-48EB-AFC1-CD03B59DABAA}"/>
              </a:ext>
            </a:extLst>
          </p:cNvPr>
          <p:cNvSpPr>
            <a:spLocks noGrp="1"/>
          </p:cNvSpPr>
          <p:nvPr>
            <p:ph type="body" sz="quarter" idx="17"/>
          </p:nvPr>
        </p:nvSpPr>
        <p:spPr>
          <a:xfrm>
            <a:off x="2351583" y="356996"/>
            <a:ext cx="10288965" cy="760529"/>
          </a:xfrm>
        </p:spPr>
        <p:txBody>
          <a:bodyPr/>
          <a:lstStyle/>
          <a:p>
            <a:r>
              <a:rPr lang="en-GB" err="1"/>
              <a:t>Duurzame</a:t>
            </a:r>
            <a:r>
              <a:rPr lang="en-GB"/>
              <a:t> </a:t>
            </a:r>
            <a:r>
              <a:rPr lang="en-GB" err="1"/>
              <a:t>inzetbaarheid</a:t>
            </a:r>
            <a:endParaRPr lang="en-GB"/>
          </a:p>
        </p:txBody>
      </p:sp>
    </p:spTree>
    <p:extLst>
      <p:ext uri="{BB962C8B-B14F-4D97-AF65-F5344CB8AC3E}">
        <p14:creationId xmlns:p14="http://schemas.microsoft.com/office/powerpoint/2010/main" val="3110318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76638-82A8-FCC8-5DD8-8787CBBF72BA}"/>
              </a:ext>
            </a:extLst>
          </p:cNvPr>
          <p:cNvSpPr>
            <a:spLocks noGrp="1"/>
          </p:cNvSpPr>
          <p:nvPr>
            <p:ph type="title"/>
          </p:nvPr>
        </p:nvSpPr>
        <p:spPr/>
        <p:txBody>
          <a:bodyPr/>
          <a:lstStyle/>
          <a:p>
            <a:r>
              <a:rPr lang="nl-BE"/>
              <a:t>Samenwerking met WEB</a:t>
            </a:r>
          </a:p>
        </p:txBody>
      </p:sp>
      <p:graphicFrame>
        <p:nvGraphicFramePr>
          <p:cNvPr id="6" name="Tijdelijke aanduiding voor inhoud 5">
            <a:extLst>
              <a:ext uri="{FF2B5EF4-FFF2-40B4-BE49-F238E27FC236}">
                <a16:creationId xmlns:a16="http://schemas.microsoft.com/office/drawing/2014/main" id="{C45C05EA-B3AF-4F59-DEFC-915ACABB6405}"/>
              </a:ext>
            </a:extLst>
          </p:cNvPr>
          <p:cNvGraphicFramePr>
            <a:graphicFrameLocks noGrp="1"/>
          </p:cNvGraphicFramePr>
          <p:nvPr>
            <p:ph sz="quarter" idx="11"/>
          </p:nvPr>
        </p:nvGraphicFramePr>
        <p:xfrm>
          <a:off x="371475" y="1941513"/>
          <a:ext cx="11449050" cy="415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vak 6">
            <a:extLst>
              <a:ext uri="{FF2B5EF4-FFF2-40B4-BE49-F238E27FC236}">
                <a16:creationId xmlns:a16="http://schemas.microsoft.com/office/drawing/2014/main" id="{691CAFF9-F12A-6AFA-E7F4-4D915416AC99}"/>
              </a:ext>
            </a:extLst>
          </p:cNvPr>
          <p:cNvSpPr txBox="1"/>
          <p:nvPr/>
        </p:nvSpPr>
        <p:spPr>
          <a:xfrm>
            <a:off x="5377543" y="3597945"/>
            <a:ext cx="1436914" cy="846386"/>
          </a:xfrm>
          <a:prstGeom prst="rect">
            <a:avLst/>
          </a:prstGeom>
          <a:noFill/>
        </p:spPr>
        <p:txBody>
          <a:bodyPr wrap="square" rtlCol="0">
            <a:spAutoFit/>
          </a:bodyPr>
          <a:lstStyle/>
          <a:p>
            <a:r>
              <a:rPr lang="nl-BE" sz="4900" b="1"/>
              <a:t>WEB</a:t>
            </a:r>
          </a:p>
        </p:txBody>
      </p:sp>
    </p:spTree>
    <p:extLst>
      <p:ext uri="{BB962C8B-B14F-4D97-AF65-F5344CB8AC3E}">
        <p14:creationId xmlns:p14="http://schemas.microsoft.com/office/powerpoint/2010/main" val="3861649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tekst, persoon, binnen&#10;&#10;Automatisch gegenereerde beschrijving">
            <a:extLst>
              <a:ext uri="{FF2B5EF4-FFF2-40B4-BE49-F238E27FC236}">
                <a16:creationId xmlns:a16="http://schemas.microsoft.com/office/drawing/2014/main" id="{34066F2E-F9A8-AFBE-4B26-5B11B0F542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365" b="24365"/>
          <a:stretch>
            <a:fillRect/>
          </a:stretch>
        </p:blipFill>
        <p:spPr/>
      </p:pic>
      <p:sp>
        <p:nvSpPr>
          <p:cNvPr id="11" name="Tijdelijke aanduiding voor tekst 10">
            <a:extLst>
              <a:ext uri="{FF2B5EF4-FFF2-40B4-BE49-F238E27FC236}">
                <a16:creationId xmlns:a16="http://schemas.microsoft.com/office/drawing/2014/main" id="{D9B252BA-B752-0E5C-3E66-C444B07E0A3A}"/>
              </a:ext>
            </a:extLst>
          </p:cNvPr>
          <p:cNvSpPr>
            <a:spLocks noGrp="1"/>
          </p:cNvSpPr>
          <p:nvPr>
            <p:ph type="body" sz="quarter" idx="11"/>
          </p:nvPr>
        </p:nvSpPr>
        <p:spPr/>
        <p:txBody>
          <a:bodyPr/>
          <a:lstStyle/>
          <a:p>
            <a:r>
              <a:rPr lang="nl-BE"/>
              <a:t>Job </a:t>
            </a:r>
            <a:r>
              <a:rPr lang="nl-BE" err="1"/>
              <a:t>crafting</a:t>
            </a:r>
            <a:endParaRPr lang="nl-BE"/>
          </a:p>
        </p:txBody>
      </p:sp>
      <p:sp>
        <p:nvSpPr>
          <p:cNvPr id="9" name="Titel 8">
            <a:extLst>
              <a:ext uri="{FF2B5EF4-FFF2-40B4-BE49-F238E27FC236}">
                <a16:creationId xmlns:a16="http://schemas.microsoft.com/office/drawing/2014/main" id="{450E61C2-C074-CDDB-9201-9109A44B4647}"/>
              </a:ext>
            </a:extLst>
          </p:cNvPr>
          <p:cNvSpPr>
            <a:spLocks noGrp="1"/>
          </p:cNvSpPr>
          <p:nvPr>
            <p:ph type="title"/>
          </p:nvPr>
        </p:nvSpPr>
        <p:spPr/>
        <p:txBody>
          <a:bodyPr/>
          <a:lstStyle/>
          <a:p>
            <a:r>
              <a:rPr lang="nl-BE"/>
              <a:t>Methodieken job </a:t>
            </a:r>
            <a:r>
              <a:rPr lang="nl-BE" err="1"/>
              <a:t>redesign</a:t>
            </a:r>
            <a:endParaRPr lang="nl-BE"/>
          </a:p>
        </p:txBody>
      </p:sp>
      <p:sp>
        <p:nvSpPr>
          <p:cNvPr id="12" name="Tijdelijke aanduiding voor tekst 11">
            <a:extLst>
              <a:ext uri="{FF2B5EF4-FFF2-40B4-BE49-F238E27FC236}">
                <a16:creationId xmlns:a16="http://schemas.microsoft.com/office/drawing/2014/main" id="{14D00D88-41E4-6EAA-AA5C-F9A8323B1AF8}"/>
              </a:ext>
            </a:extLst>
          </p:cNvPr>
          <p:cNvSpPr>
            <a:spLocks noGrp="1"/>
          </p:cNvSpPr>
          <p:nvPr>
            <p:ph type="body" sz="quarter" idx="12"/>
          </p:nvPr>
        </p:nvSpPr>
        <p:spPr/>
        <p:txBody>
          <a:bodyPr/>
          <a:lstStyle/>
          <a:p>
            <a:endParaRPr lang="nl-BE"/>
          </a:p>
        </p:txBody>
      </p:sp>
      <p:sp>
        <p:nvSpPr>
          <p:cNvPr id="13" name="Tijdelijke aanduiding voor tekst 12">
            <a:extLst>
              <a:ext uri="{FF2B5EF4-FFF2-40B4-BE49-F238E27FC236}">
                <a16:creationId xmlns:a16="http://schemas.microsoft.com/office/drawing/2014/main" id="{2FDB50E3-C726-42E2-CDDE-0B9CC2F57F98}"/>
              </a:ext>
            </a:extLst>
          </p:cNvPr>
          <p:cNvSpPr>
            <a:spLocks noGrp="1"/>
          </p:cNvSpPr>
          <p:nvPr>
            <p:ph type="body" sz="quarter" idx="13"/>
          </p:nvPr>
        </p:nvSpPr>
        <p:spPr/>
        <p:txBody>
          <a:bodyPr/>
          <a:lstStyle/>
          <a:p>
            <a:r>
              <a:rPr lang="nl-BE"/>
              <a:t>Team </a:t>
            </a:r>
            <a:r>
              <a:rPr lang="nl-BE" err="1"/>
              <a:t>crafting</a:t>
            </a:r>
            <a:endParaRPr lang="nl-BE"/>
          </a:p>
        </p:txBody>
      </p:sp>
      <p:sp>
        <p:nvSpPr>
          <p:cNvPr id="14" name="Tijdelijke aanduiding voor tekst 13">
            <a:extLst>
              <a:ext uri="{FF2B5EF4-FFF2-40B4-BE49-F238E27FC236}">
                <a16:creationId xmlns:a16="http://schemas.microsoft.com/office/drawing/2014/main" id="{6D1B11CD-8A13-BB5B-75D3-BF795FFE88E4}"/>
              </a:ext>
            </a:extLst>
          </p:cNvPr>
          <p:cNvSpPr>
            <a:spLocks noGrp="1"/>
          </p:cNvSpPr>
          <p:nvPr>
            <p:ph type="body" sz="quarter" idx="14"/>
          </p:nvPr>
        </p:nvSpPr>
        <p:spPr/>
        <p:txBody>
          <a:bodyPr/>
          <a:lstStyle/>
          <a:p>
            <a:endParaRPr lang="nl-BE"/>
          </a:p>
        </p:txBody>
      </p:sp>
      <p:sp>
        <p:nvSpPr>
          <p:cNvPr id="15" name="Tijdelijke aanduiding voor tekst 14">
            <a:extLst>
              <a:ext uri="{FF2B5EF4-FFF2-40B4-BE49-F238E27FC236}">
                <a16:creationId xmlns:a16="http://schemas.microsoft.com/office/drawing/2014/main" id="{286B02DC-4D9D-7F28-EDDE-A3E6D496A419}"/>
              </a:ext>
            </a:extLst>
          </p:cNvPr>
          <p:cNvSpPr>
            <a:spLocks noGrp="1"/>
          </p:cNvSpPr>
          <p:nvPr>
            <p:ph type="body" sz="quarter" idx="15"/>
          </p:nvPr>
        </p:nvSpPr>
        <p:spPr/>
        <p:txBody>
          <a:bodyPr/>
          <a:lstStyle/>
          <a:p>
            <a:r>
              <a:rPr lang="nl-BE"/>
              <a:t>Job </a:t>
            </a:r>
            <a:r>
              <a:rPr lang="nl-BE" err="1"/>
              <a:t>carving</a:t>
            </a:r>
            <a:endParaRPr lang="nl-BE"/>
          </a:p>
        </p:txBody>
      </p:sp>
      <p:sp>
        <p:nvSpPr>
          <p:cNvPr id="16" name="Tijdelijke aanduiding voor tekst 15">
            <a:extLst>
              <a:ext uri="{FF2B5EF4-FFF2-40B4-BE49-F238E27FC236}">
                <a16:creationId xmlns:a16="http://schemas.microsoft.com/office/drawing/2014/main" id="{D2F4B7A2-5AA2-3F77-4B52-D12ED10F0838}"/>
              </a:ext>
            </a:extLst>
          </p:cNvPr>
          <p:cNvSpPr>
            <a:spLocks noGrp="1"/>
          </p:cNvSpPr>
          <p:nvPr>
            <p:ph type="body" sz="quarter" idx="16"/>
          </p:nvPr>
        </p:nvSpPr>
        <p:spPr/>
        <p:txBody>
          <a:bodyPr/>
          <a:lstStyle/>
          <a:p>
            <a:endParaRPr lang="nl-BE"/>
          </a:p>
        </p:txBody>
      </p:sp>
      <p:sp>
        <p:nvSpPr>
          <p:cNvPr id="17" name="Tijdelijke aanduiding voor tekst 16">
            <a:extLst>
              <a:ext uri="{FF2B5EF4-FFF2-40B4-BE49-F238E27FC236}">
                <a16:creationId xmlns:a16="http://schemas.microsoft.com/office/drawing/2014/main" id="{5B5AD8EF-2313-50F3-B5B8-F4A625E41D57}"/>
              </a:ext>
            </a:extLst>
          </p:cNvPr>
          <p:cNvSpPr>
            <a:spLocks noGrp="1"/>
          </p:cNvSpPr>
          <p:nvPr>
            <p:ph type="body" sz="quarter" idx="17"/>
          </p:nvPr>
        </p:nvSpPr>
        <p:spPr/>
        <p:txBody>
          <a:bodyPr/>
          <a:lstStyle/>
          <a:p>
            <a:r>
              <a:rPr lang="nl-BE"/>
              <a:t>Team </a:t>
            </a:r>
            <a:r>
              <a:rPr lang="nl-BE" err="1"/>
              <a:t>carving</a:t>
            </a:r>
            <a:endParaRPr lang="nl-BE"/>
          </a:p>
        </p:txBody>
      </p:sp>
      <p:sp>
        <p:nvSpPr>
          <p:cNvPr id="18" name="Tijdelijke aanduiding voor tekst 17">
            <a:extLst>
              <a:ext uri="{FF2B5EF4-FFF2-40B4-BE49-F238E27FC236}">
                <a16:creationId xmlns:a16="http://schemas.microsoft.com/office/drawing/2014/main" id="{BA09B673-89C6-711F-80D6-ED0D846D22AE}"/>
              </a:ext>
            </a:extLst>
          </p:cNvPr>
          <p:cNvSpPr>
            <a:spLocks noGrp="1"/>
          </p:cNvSpPr>
          <p:nvPr>
            <p:ph type="body" sz="quarter" idx="18"/>
          </p:nvPr>
        </p:nvSpPr>
        <p:spPr/>
        <p:txBody>
          <a:bodyPr/>
          <a:lstStyle/>
          <a:p>
            <a:endParaRPr lang="nl-BE"/>
          </a:p>
        </p:txBody>
      </p:sp>
      <p:sp>
        <p:nvSpPr>
          <p:cNvPr id="19" name="Tijdelijke aanduiding voor tekst 18">
            <a:extLst>
              <a:ext uri="{FF2B5EF4-FFF2-40B4-BE49-F238E27FC236}">
                <a16:creationId xmlns:a16="http://schemas.microsoft.com/office/drawing/2014/main" id="{C49DBA2D-777F-EE8E-AA01-EB5A63D6A364}"/>
              </a:ext>
            </a:extLst>
          </p:cNvPr>
          <p:cNvSpPr>
            <a:spLocks noGrp="1"/>
          </p:cNvSpPr>
          <p:nvPr>
            <p:ph type="body" sz="quarter" idx="19"/>
          </p:nvPr>
        </p:nvSpPr>
        <p:spPr/>
        <p:txBody>
          <a:bodyPr/>
          <a:lstStyle/>
          <a:p>
            <a:r>
              <a:rPr lang="nl-BE"/>
              <a:t>Job design</a:t>
            </a:r>
          </a:p>
        </p:txBody>
      </p:sp>
      <p:sp>
        <p:nvSpPr>
          <p:cNvPr id="20" name="Tijdelijke aanduiding voor tekst 19">
            <a:extLst>
              <a:ext uri="{FF2B5EF4-FFF2-40B4-BE49-F238E27FC236}">
                <a16:creationId xmlns:a16="http://schemas.microsoft.com/office/drawing/2014/main" id="{6B69EDEB-EE50-8091-97D6-7317B67A88E3}"/>
              </a:ext>
            </a:extLst>
          </p:cNvPr>
          <p:cNvSpPr>
            <a:spLocks noGrp="1"/>
          </p:cNvSpPr>
          <p:nvPr>
            <p:ph type="body" sz="quarter" idx="20"/>
          </p:nvPr>
        </p:nvSpPr>
        <p:spPr/>
        <p:txBody>
          <a:bodyPr/>
          <a:lstStyle/>
          <a:p>
            <a:endParaRPr lang="nl-BE"/>
          </a:p>
        </p:txBody>
      </p:sp>
      <p:sp>
        <p:nvSpPr>
          <p:cNvPr id="21" name="Tijdelijke aanduiding voor tekst 20">
            <a:extLst>
              <a:ext uri="{FF2B5EF4-FFF2-40B4-BE49-F238E27FC236}">
                <a16:creationId xmlns:a16="http://schemas.microsoft.com/office/drawing/2014/main" id="{9D522B55-27E9-D6C9-59CE-7AD761A5B71D}"/>
              </a:ext>
            </a:extLst>
          </p:cNvPr>
          <p:cNvSpPr>
            <a:spLocks noGrp="1"/>
          </p:cNvSpPr>
          <p:nvPr>
            <p:ph type="body" sz="quarter" idx="29"/>
          </p:nvPr>
        </p:nvSpPr>
        <p:spPr/>
        <p:txBody>
          <a:bodyPr/>
          <a:lstStyle/>
          <a:p>
            <a:endParaRPr lang="nl-BE"/>
          </a:p>
        </p:txBody>
      </p:sp>
      <p:sp>
        <p:nvSpPr>
          <p:cNvPr id="22" name="Tijdelijke aanduiding voor tekst 21">
            <a:extLst>
              <a:ext uri="{FF2B5EF4-FFF2-40B4-BE49-F238E27FC236}">
                <a16:creationId xmlns:a16="http://schemas.microsoft.com/office/drawing/2014/main" id="{BFCF44FD-BA92-07FD-5092-1EBCB82049A8}"/>
              </a:ext>
            </a:extLst>
          </p:cNvPr>
          <p:cNvSpPr>
            <a:spLocks noGrp="1"/>
          </p:cNvSpPr>
          <p:nvPr>
            <p:ph type="body" sz="quarter" idx="30"/>
          </p:nvPr>
        </p:nvSpPr>
        <p:spPr/>
        <p:txBody>
          <a:bodyPr/>
          <a:lstStyle/>
          <a:p>
            <a:endParaRPr lang="nl-BE"/>
          </a:p>
        </p:txBody>
      </p:sp>
      <p:sp>
        <p:nvSpPr>
          <p:cNvPr id="23" name="Tijdelijke aanduiding voor tekst 22">
            <a:extLst>
              <a:ext uri="{FF2B5EF4-FFF2-40B4-BE49-F238E27FC236}">
                <a16:creationId xmlns:a16="http://schemas.microsoft.com/office/drawing/2014/main" id="{2314CB23-B302-9262-913F-9DC952BB1D5F}"/>
              </a:ext>
            </a:extLst>
          </p:cNvPr>
          <p:cNvSpPr>
            <a:spLocks noGrp="1"/>
          </p:cNvSpPr>
          <p:nvPr>
            <p:ph type="body" sz="quarter" idx="31"/>
          </p:nvPr>
        </p:nvSpPr>
        <p:spPr/>
        <p:txBody>
          <a:bodyPr/>
          <a:lstStyle/>
          <a:p>
            <a:endParaRPr lang="nl-BE"/>
          </a:p>
        </p:txBody>
      </p:sp>
      <p:sp>
        <p:nvSpPr>
          <p:cNvPr id="24" name="Tijdelijke aanduiding voor tekst 23">
            <a:extLst>
              <a:ext uri="{FF2B5EF4-FFF2-40B4-BE49-F238E27FC236}">
                <a16:creationId xmlns:a16="http://schemas.microsoft.com/office/drawing/2014/main" id="{49A0864A-AEC7-B888-7A81-DAF45AC0C684}"/>
              </a:ext>
            </a:extLst>
          </p:cNvPr>
          <p:cNvSpPr>
            <a:spLocks noGrp="1"/>
          </p:cNvSpPr>
          <p:nvPr>
            <p:ph type="body" sz="quarter" idx="32"/>
          </p:nvPr>
        </p:nvSpPr>
        <p:spPr/>
        <p:txBody>
          <a:bodyPr/>
          <a:lstStyle/>
          <a:p>
            <a:endParaRPr lang="nl-BE"/>
          </a:p>
        </p:txBody>
      </p:sp>
      <p:sp>
        <p:nvSpPr>
          <p:cNvPr id="25" name="Tijdelijke aanduiding voor tekst 24">
            <a:extLst>
              <a:ext uri="{FF2B5EF4-FFF2-40B4-BE49-F238E27FC236}">
                <a16:creationId xmlns:a16="http://schemas.microsoft.com/office/drawing/2014/main" id="{A188E5D8-BDCD-14B1-6C50-D341FDA1D77E}"/>
              </a:ext>
            </a:extLst>
          </p:cNvPr>
          <p:cNvSpPr>
            <a:spLocks noGrp="1"/>
          </p:cNvSpPr>
          <p:nvPr>
            <p:ph type="body" sz="quarter" idx="33"/>
          </p:nvPr>
        </p:nvSpPr>
        <p:spPr/>
        <p:txBody>
          <a:bodyPr/>
          <a:lstStyle/>
          <a:p>
            <a:endParaRPr lang="nl-BE"/>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4294967295"/>
          </p:nvPr>
        </p:nvSpPr>
        <p:spPr>
          <a:xfrm>
            <a:off x="0" y="3260725"/>
            <a:ext cx="1816100" cy="322263"/>
          </a:xfrm>
        </p:spPr>
        <p:txBody>
          <a:bodyPr/>
          <a:lstStyle/>
          <a:p>
            <a:fld id="{9DF3057E-9F98-47DF-8807-EEA96C08489C}" type="datetime1">
              <a:rPr lang="nl-BE" smtClean="0"/>
              <a:t>7/03/2023</a:t>
            </a:fld>
            <a:endParaRPr lang="nl-BE"/>
          </a:p>
        </p:txBody>
      </p:sp>
    </p:spTree>
    <p:extLst>
      <p:ext uri="{BB962C8B-B14F-4D97-AF65-F5344CB8AC3E}">
        <p14:creationId xmlns:p14="http://schemas.microsoft.com/office/powerpoint/2010/main" val="1092821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6">
            <a:extLst>
              <a:ext uri="{FF2B5EF4-FFF2-40B4-BE49-F238E27FC236}">
                <a16:creationId xmlns:a16="http://schemas.microsoft.com/office/drawing/2014/main" id="{BAA70ECE-FD5F-6AD1-B406-0EE2FEADAD9C}"/>
              </a:ext>
            </a:extLst>
          </p:cNvPr>
          <p:cNvGraphicFramePr>
            <a:graphicFrameLocks noGrp="1"/>
          </p:cNvGraphicFramePr>
          <p:nvPr>
            <p:ph sz="quarter" idx="11"/>
          </p:nvPr>
        </p:nvGraphicFramePr>
        <p:xfrm>
          <a:off x="371475" y="1349375"/>
          <a:ext cx="11449050" cy="415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0979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360434-CAE3-D1E3-4907-58A0FF371A66}"/>
              </a:ext>
            </a:extLst>
          </p:cNvPr>
          <p:cNvSpPr>
            <a:spLocks noGrp="1"/>
          </p:cNvSpPr>
          <p:nvPr>
            <p:ph type="title"/>
          </p:nvPr>
        </p:nvSpPr>
        <p:spPr/>
        <p:txBody>
          <a:bodyPr/>
          <a:lstStyle/>
          <a:p>
            <a:r>
              <a:rPr lang="nl-BE"/>
              <a:t>Bestelproces</a:t>
            </a:r>
          </a:p>
        </p:txBody>
      </p:sp>
      <p:graphicFrame>
        <p:nvGraphicFramePr>
          <p:cNvPr id="4" name="Tijdelijke aanduiding voor inhoud 3">
            <a:extLst>
              <a:ext uri="{FF2B5EF4-FFF2-40B4-BE49-F238E27FC236}">
                <a16:creationId xmlns:a16="http://schemas.microsoft.com/office/drawing/2014/main" id="{7241654C-CB52-1FE3-64EE-A9DD3AAAFC0F}"/>
              </a:ext>
            </a:extLst>
          </p:cNvPr>
          <p:cNvGraphicFramePr>
            <a:graphicFrameLocks noGrp="1"/>
          </p:cNvGraphicFramePr>
          <p:nvPr>
            <p:ph sz="quarter" idx="11"/>
          </p:nvPr>
        </p:nvGraphicFramePr>
        <p:xfrm>
          <a:off x="371475" y="1941513"/>
          <a:ext cx="11449050" cy="4159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3810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12495FF0-CE3E-DD06-A9B5-9CDA528DFC10}"/>
              </a:ext>
            </a:extLst>
          </p:cNvPr>
          <p:cNvSpPr>
            <a:spLocks noGrp="1"/>
          </p:cNvSpPr>
          <p:nvPr>
            <p:ph type="title"/>
          </p:nvPr>
        </p:nvSpPr>
        <p:spPr/>
        <p:txBody>
          <a:bodyPr/>
          <a:lstStyle/>
          <a:p>
            <a:r>
              <a:rPr lang="nl-BE"/>
              <a:t>Waarvoor kunnen jullie bij AgO terecht?</a:t>
            </a:r>
          </a:p>
        </p:txBody>
      </p:sp>
      <p:sp>
        <p:nvSpPr>
          <p:cNvPr id="15" name="Tijdelijke aanduiding voor inhoud 14">
            <a:extLst>
              <a:ext uri="{FF2B5EF4-FFF2-40B4-BE49-F238E27FC236}">
                <a16:creationId xmlns:a16="http://schemas.microsoft.com/office/drawing/2014/main" id="{C8C81940-1FEB-ED8C-0A6F-89470ACC32EB}"/>
              </a:ext>
            </a:extLst>
          </p:cNvPr>
          <p:cNvSpPr>
            <a:spLocks noGrp="1"/>
          </p:cNvSpPr>
          <p:nvPr>
            <p:ph sz="quarter" idx="11"/>
          </p:nvPr>
        </p:nvSpPr>
        <p:spPr/>
        <p:txBody>
          <a:bodyPr/>
          <a:lstStyle/>
          <a:p>
            <a:r>
              <a:rPr lang="nl-BE"/>
              <a:t>Kwalitatieve opvolging raamovereenkomst</a:t>
            </a:r>
          </a:p>
          <a:p>
            <a:r>
              <a:rPr lang="nl-BE" err="1"/>
              <a:t>Sparringspartner</a:t>
            </a:r>
            <a:endParaRPr lang="nl-BE"/>
          </a:p>
          <a:p>
            <a:r>
              <a:rPr lang="nl-BE"/>
              <a:t>Vragen verduidelijken</a:t>
            </a:r>
          </a:p>
          <a:p>
            <a:r>
              <a:rPr lang="nl-BE"/>
              <a:t>Feedback </a:t>
            </a:r>
          </a:p>
          <a:p>
            <a:r>
              <a:rPr lang="nl-BE"/>
              <a:t>Intake meevolgen </a:t>
            </a:r>
          </a:p>
        </p:txBody>
      </p:sp>
    </p:spTree>
    <p:extLst>
      <p:ext uri="{BB962C8B-B14F-4D97-AF65-F5344CB8AC3E}">
        <p14:creationId xmlns:p14="http://schemas.microsoft.com/office/powerpoint/2010/main" val="2410971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80E35-6D32-91CF-B5E5-F2A490440FC0}"/>
              </a:ext>
            </a:extLst>
          </p:cNvPr>
          <p:cNvSpPr>
            <a:spLocks noGrp="1"/>
          </p:cNvSpPr>
          <p:nvPr>
            <p:ph type="title"/>
          </p:nvPr>
        </p:nvSpPr>
        <p:spPr/>
        <p:txBody>
          <a:bodyPr/>
          <a:lstStyle/>
          <a:p>
            <a:r>
              <a:rPr lang="nl-BE"/>
              <a:t>Alle info op een rijtje</a:t>
            </a:r>
          </a:p>
        </p:txBody>
      </p:sp>
      <p:sp>
        <p:nvSpPr>
          <p:cNvPr id="3" name="Tijdelijke aanduiding voor inhoud 2">
            <a:extLst>
              <a:ext uri="{FF2B5EF4-FFF2-40B4-BE49-F238E27FC236}">
                <a16:creationId xmlns:a16="http://schemas.microsoft.com/office/drawing/2014/main" id="{7ED0137D-1714-679D-F630-8CC876F90116}"/>
              </a:ext>
            </a:extLst>
          </p:cNvPr>
          <p:cNvSpPr>
            <a:spLocks noGrp="1"/>
          </p:cNvSpPr>
          <p:nvPr>
            <p:ph sz="quarter" idx="11"/>
          </p:nvPr>
        </p:nvSpPr>
        <p:spPr/>
        <p:txBody>
          <a:bodyPr/>
          <a:lstStyle/>
          <a:p>
            <a:r>
              <a:rPr lang="nl-BE"/>
              <a:t>Webpagina HFB: </a:t>
            </a:r>
            <a:r>
              <a:rPr lang="nl-BE">
                <a:hlinkClick r:id="rId2"/>
              </a:rPr>
              <a:t>https://overheid.vlaanderen.be/raamcontracten/inclusief-job-redesign</a:t>
            </a:r>
            <a:r>
              <a:rPr lang="nl-BE"/>
              <a:t> </a:t>
            </a:r>
          </a:p>
          <a:p>
            <a:r>
              <a:rPr lang="nl-BE"/>
              <a:t>Bestelinfo: </a:t>
            </a:r>
            <a:r>
              <a:rPr lang="nl-BE">
                <a:hlinkClick r:id="rId3"/>
              </a:rPr>
              <a:t>https://overheid.vlaanderen.be/sites/default/files/media/raamcontracten/96183_Bestelinfo_Inclusief_Job_Redesign.pdf?timestamp=1677250137</a:t>
            </a:r>
            <a:r>
              <a:rPr lang="nl-BE"/>
              <a:t> </a:t>
            </a:r>
          </a:p>
          <a:p>
            <a:r>
              <a:rPr lang="nl-BE"/>
              <a:t>Contact opnemen met AgO: </a:t>
            </a:r>
            <a:r>
              <a:rPr lang="nl-BE">
                <a:hlinkClick r:id="rId4"/>
              </a:rPr>
              <a:t>personeelsmobiliteit@vlaanderen.be</a:t>
            </a:r>
            <a:r>
              <a:rPr lang="nl-BE"/>
              <a:t> </a:t>
            </a:r>
          </a:p>
          <a:p>
            <a:r>
              <a:rPr lang="nl-BE"/>
              <a:t>Vernieuwde webpagina AgO volgt </a:t>
            </a:r>
          </a:p>
        </p:txBody>
      </p:sp>
    </p:spTree>
    <p:extLst>
      <p:ext uri="{BB962C8B-B14F-4D97-AF65-F5344CB8AC3E}">
        <p14:creationId xmlns:p14="http://schemas.microsoft.com/office/powerpoint/2010/main" val="2444590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innen, plant, bloem, takje&#10;&#10;Automatisch gegenereerde beschrijving">
            <a:extLst>
              <a:ext uri="{FF2B5EF4-FFF2-40B4-BE49-F238E27FC236}">
                <a16:creationId xmlns:a16="http://schemas.microsoft.com/office/drawing/2014/main" id="{6868561E-3C9D-D9D1-8BC6-80292BAF91D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94" r="22794"/>
          <a:stretch>
            <a:fillRect/>
          </a:stretch>
        </p:blipFill>
        <p:spPr/>
      </p:pic>
      <p:sp>
        <p:nvSpPr>
          <p:cNvPr id="3" name="Titel 2">
            <a:extLst>
              <a:ext uri="{FF2B5EF4-FFF2-40B4-BE49-F238E27FC236}">
                <a16:creationId xmlns:a16="http://schemas.microsoft.com/office/drawing/2014/main" id="{F1285801-CA65-1A22-2656-8A1407250378}"/>
              </a:ext>
            </a:extLst>
          </p:cNvPr>
          <p:cNvSpPr>
            <a:spLocks noGrp="1"/>
          </p:cNvSpPr>
          <p:nvPr>
            <p:ph type="ctrTitle"/>
          </p:nvPr>
        </p:nvSpPr>
        <p:spPr/>
        <p:txBody>
          <a:bodyPr/>
          <a:lstStyle/>
          <a:p>
            <a:r>
              <a:rPr lang="nl-BE"/>
              <a:t>Bedankt</a:t>
            </a:r>
          </a:p>
        </p:txBody>
      </p:sp>
      <p:sp>
        <p:nvSpPr>
          <p:cNvPr id="4" name="Tijdelijke aanduiding voor datum 3">
            <a:extLst>
              <a:ext uri="{FF2B5EF4-FFF2-40B4-BE49-F238E27FC236}">
                <a16:creationId xmlns:a16="http://schemas.microsoft.com/office/drawing/2014/main" id="{7C58B8E9-4E3D-4A0D-8DD3-2891C3DF81BC}"/>
              </a:ext>
            </a:extLst>
          </p:cNvPr>
          <p:cNvSpPr>
            <a:spLocks noGrp="1"/>
          </p:cNvSpPr>
          <p:nvPr>
            <p:ph type="dt" sz="half" idx="2"/>
          </p:nvPr>
        </p:nvSpPr>
        <p:spPr/>
        <p:txBody>
          <a:bodyPr/>
          <a:lstStyle/>
          <a:p>
            <a:fld id="{607BC2DC-94D2-4C58-BD5A-DCDDA34B0449}" type="datetime1">
              <a:rPr lang="nl-BE" smtClean="0"/>
              <a:t>7/03/2023</a:t>
            </a:fld>
            <a:endParaRPr lang="nl-BE"/>
          </a:p>
        </p:txBody>
      </p:sp>
    </p:spTree>
    <p:extLst>
      <p:ext uri="{BB962C8B-B14F-4D97-AF65-F5344CB8AC3E}">
        <p14:creationId xmlns:p14="http://schemas.microsoft.com/office/powerpoint/2010/main" val="1041140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innen, zwart, zitten, klein&#10;&#10;Automatisch gegenereerde beschrijving">
            <a:extLst>
              <a:ext uri="{FF2B5EF4-FFF2-40B4-BE49-F238E27FC236}">
                <a16:creationId xmlns:a16="http://schemas.microsoft.com/office/drawing/2014/main" id="{9BA0AF79-C480-44C0-8BC9-5C4D8B0009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706" r="15706"/>
          <a:stretch>
            <a:fillRect/>
          </a:stretch>
        </p:blipFill>
        <p:spPr>
          <a:xfrm>
            <a:off x="6080220" y="286438"/>
            <a:ext cx="5740306" cy="6276922"/>
          </a:xfrm>
        </p:spPr>
      </p:pic>
      <p:sp>
        <p:nvSpPr>
          <p:cNvPr id="3" name="Titel 2">
            <a:extLst>
              <a:ext uri="{FF2B5EF4-FFF2-40B4-BE49-F238E27FC236}">
                <a16:creationId xmlns:a16="http://schemas.microsoft.com/office/drawing/2014/main" id="{CDF4ADDC-F149-44B8-A75A-3034DA6731DE}"/>
              </a:ext>
            </a:extLst>
          </p:cNvPr>
          <p:cNvSpPr>
            <a:spLocks noGrp="1"/>
          </p:cNvSpPr>
          <p:nvPr>
            <p:ph type="ctrTitle"/>
          </p:nvPr>
        </p:nvSpPr>
        <p:spPr/>
        <p:txBody>
          <a:bodyPr/>
          <a:lstStyle/>
          <a:p>
            <a:r>
              <a:rPr lang="nl-BE"/>
              <a:t>Pauze</a:t>
            </a:r>
          </a:p>
        </p:txBody>
      </p:sp>
    </p:spTree>
    <p:extLst>
      <p:ext uri="{BB962C8B-B14F-4D97-AF65-F5344CB8AC3E}">
        <p14:creationId xmlns:p14="http://schemas.microsoft.com/office/powerpoint/2010/main" val="2043254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latin typeface="Flanders Art Sans"/>
              </a:rPr>
              <a:t>OO-netwerk</a:t>
            </a:r>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latin typeface="Flanders Art Sans"/>
              </a:rPr>
              <a:t>HR-infonetwerk</a:t>
            </a: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HR-infonetwerk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latin typeface="Flanders Art Sans"/>
              </a:rPr>
              <a:t>HRBP-netwerk</a:t>
            </a:r>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t>HR-infonetwerk</a:t>
            </a:r>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40369" y="2608003"/>
            <a:ext cx="601084"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13 </a:t>
            </a:r>
            <a:endParaRPr lang="en-US"/>
          </a:p>
          <a:p>
            <a:pPr algn="ctr">
              <a:defRPr/>
            </a:pPr>
            <a:r>
              <a:rPr lang="nl-BE" sz="1200">
                <a:solidFill>
                  <a:srgbClr val="000000"/>
                </a:solidFill>
                <a:latin typeface="Flanders Art Sans"/>
              </a:rPr>
              <a:t>mrt</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28</a:t>
            </a:r>
            <a:endParaRPr lang="nl-BE" sz="1200" b="0" i="0" u="none" strike="noStrike" kern="1200" cap="none" spc="0" normalizeH="0" baseline="0" noProof="0">
              <a:ln>
                <a:noFill/>
              </a:ln>
              <a:solidFill>
                <a:srgbClr val="000000"/>
              </a:solidFill>
              <a:effectLst/>
              <a:uLnTx/>
              <a:uFillTx/>
              <a:latin typeface="Flanders Art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mrt</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78431" y="4118730"/>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18</a:t>
            </a:r>
          </a:p>
          <a:p>
            <a:pPr marL="0" marR="0" lvl="0" indent="0" algn="ctr" defTabSz="914400">
              <a:lnSpc>
                <a:spcPct val="100000"/>
              </a:lnSpc>
              <a:spcBef>
                <a:spcPts val="0"/>
              </a:spcBef>
              <a:spcAft>
                <a:spcPts val="0"/>
              </a:spcAft>
              <a:buClrTx/>
              <a:buSzTx/>
              <a:buFontTx/>
              <a:buNone/>
              <a:tabLst/>
              <a:defRPr/>
            </a:pPr>
            <a:r>
              <a:rPr lang="nl-BE" sz="1200">
                <a:latin typeface="Flanders Art Sans"/>
              </a:rPr>
              <a:t>apr</a:t>
            </a:r>
            <a:endParaRPr lang="nl-BE" sz="1200" b="0" i="0" u="none" strike="noStrike" kern="1200" cap="none" spc="0" normalizeH="0" baseline="0" noProof="0">
              <a:ln>
                <a:noFill/>
              </a:ln>
              <a:effectLst/>
              <a:uLnTx/>
              <a:uFillTx/>
              <a:latin typeface="Flanders Art Sans"/>
            </a:endParaRP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algn="ctr">
              <a:defRPr/>
            </a:pPr>
            <a:r>
              <a:rPr lang="nl-BE" sz="1200">
                <a:latin typeface="Flanders Art Sans"/>
              </a:rPr>
              <a:t>24 apr</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9 mei</a:t>
            </a:r>
            <a:endParaRPr lang="nl-BE" sz="1200"/>
          </a:p>
        </p:txBody>
      </p:sp>
    </p:spTree>
    <p:extLst>
      <p:ext uri="{BB962C8B-B14F-4D97-AF65-F5344CB8AC3E}">
        <p14:creationId xmlns:p14="http://schemas.microsoft.com/office/powerpoint/2010/main" val="1603319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Stethoscoop met kabel die een hartmonitorvorm maakt">
            <a:extLst>
              <a:ext uri="{FF2B5EF4-FFF2-40B4-BE49-F238E27FC236}">
                <a16:creationId xmlns:a16="http://schemas.microsoft.com/office/drawing/2014/main" id="{9D1BD1DB-316F-486D-9994-1FBBF792D90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432" b="26432"/>
          <a:stretch>
            <a:fillRect/>
          </a:stretch>
        </p:blipFill>
        <p:spPr/>
      </p:pic>
      <p:sp>
        <p:nvSpPr>
          <p:cNvPr id="3" name="Title 2">
            <a:extLst>
              <a:ext uri="{FF2B5EF4-FFF2-40B4-BE49-F238E27FC236}">
                <a16:creationId xmlns:a16="http://schemas.microsoft.com/office/drawing/2014/main" id="{00ACF201-F292-72FE-D660-E085FDD64868}"/>
              </a:ext>
            </a:extLst>
          </p:cNvPr>
          <p:cNvSpPr>
            <a:spLocks noGrp="1"/>
          </p:cNvSpPr>
          <p:nvPr>
            <p:ph type="ctrTitle"/>
          </p:nvPr>
        </p:nvSpPr>
        <p:spPr>
          <a:xfrm>
            <a:off x="1029365" y="594931"/>
            <a:ext cx="10905354" cy="1623660"/>
          </a:xfrm>
        </p:spPr>
        <p:txBody>
          <a:bodyPr/>
          <a:lstStyle/>
          <a:p>
            <a:r>
              <a:rPr lang="en-US" err="1">
                <a:latin typeface="FlandersArtSans-Bold"/>
              </a:rPr>
              <a:t>Raamovereenkomst</a:t>
            </a:r>
            <a:r>
              <a:rPr lang="en-US">
                <a:latin typeface="FlandersArtSans-Bold"/>
              </a:rPr>
              <a:t> </a:t>
            </a:r>
            <a:r>
              <a:rPr lang="en-US" err="1">
                <a:latin typeface="FlandersArtSans-Bold"/>
              </a:rPr>
              <a:t>hospitalisatie</a:t>
            </a:r>
          </a:p>
        </p:txBody>
      </p:sp>
      <p:sp>
        <p:nvSpPr>
          <p:cNvPr id="4" name="Date Placeholder 3">
            <a:extLst>
              <a:ext uri="{FF2B5EF4-FFF2-40B4-BE49-F238E27FC236}">
                <a16:creationId xmlns:a16="http://schemas.microsoft.com/office/drawing/2014/main" id="{3721F341-8DEB-5046-266D-194639CAF79B}"/>
              </a:ext>
            </a:extLst>
          </p:cNvPr>
          <p:cNvSpPr>
            <a:spLocks noGrp="1"/>
          </p:cNvSpPr>
          <p:nvPr>
            <p:ph type="dt" sz="half" idx="2"/>
          </p:nvPr>
        </p:nvSpPr>
        <p:spPr/>
        <p:txBody>
          <a:bodyPr/>
          <a:lstStyle/>
          <a:p>
            <a:fld id="{5ECBE992-5439-4120-8437-44B149BEEAE8}" type="datetime1">
              <a:rPr lang="nl-BE"/>
              <a:t>7/03/2023</a:t>
            </a:fld>
            <a:endParaRPr lang="nl-BE"/>
          </a:p>
        </p:txBody>
      </p:sp>
      <p:sp>
        <p:nvSpPr>
          <p:cNvPr id="5" name="Text Placeholder 4">
            <a:extLst>
              <a:ext uri="{FF2B5EF4-FFF2-40B4-BE49-F238E27FC236}">
                <a16:creationId xmlns:a16="http://schemas.microsoft.com/office/drawing/2014/main" id="{859EE847-4BC8-CD2C-44F7-7D2936515C05}"/>
              </a:ext>
            </a:extLst>
          </p:cNvPr>
          <p:cNvSpPr>
            <a:spLocks noGrp="1"/>
          </p:cNvSpPr>
          <p:nvPr>
            <p:ph type="body" sz="quarter" idx="11"/>
          </p:nvPr>
        </p:nvSpPr>
        <p:spPr/>
        <p:txBody>
          <a:bodyPr vert="horz" lIns="0" tIns="0" rIns="0" bIns="45720" rtlCol="0" anchor="t">
            <a:noAutofit/>
          </a:bodyPr>
          <a:lstStyle/>
          <a:p>
            <a:r>
              <a:rPr lang="en-US"/>
              <a:t>Chaja Haubourdin</a:t>
            </a:r>
          </a:p>
        </p:txBody>
      </p:sp>
      <p:sp>
        <p:nvSpPr>
          <p:cNvPr id="6" name="Text Placeholder 5">
            <a:extLst>
              <a:ext uri="{FF2B5EF4-FFF2-40B4-BE49-F238E27FC236}">
                <a16:creationId xmlns:a16="http://schemas.microsoft.com/office/drawing/2014/main" id="{29A9A41A-206A-4459-7EFE-FD40EFE9BE88}"/>
              </a:ext>
            </a:extLst>
          </p:cNvPr>
          <p:cNvSpPr>
            <a:spLocks noGrp="1"/>
          </p:cNvSpPr>
          <p:nvPr>
            <p:ph type="body" sz="quarter" idx="12"/>
          </p:nvPr>
        </p:nvSpPr>
        <p:spPr>
          <a:xfrm>
            <a:off x="1026289" y="2833740"/>
            <a:ext cx="6344840" cy="316637"/>
          </a:xfrm>
        </p:spPr>
        <p:txBody>
          <a:bodyPr/>
          <a:lstStyle/>
          <a:p>
            <a:endParaRPr lang="en-US"/>
          </a:p>
        </p:txBody>
      </p:sp>
      <p:sp>
        <p:nvSpPr>
          <p:cNvPr id="7" name="Text Placeholder 6">
            <a:extLst>
              <a:ext uri="{FF2B5EF4-FFF2-40B4-BE49-F238E27FC236}">
                <a16:creationId xmlns:a16="http://schemas.microsoft.com/office/drawing/2014/main" id="{03BF83FF-C402-52B8-E4FF-6675906D470A}"/>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65D4B68D-4297-93F5-C901-FEFC9D12C08A}"/>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422353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38EBF3CC-7FC4-4120-B654-622211F5ADE4}"/>
              </a:ext>
            </a:extLst>
          </p:cNvPr>
          <p:cNvSpPr>
            <a:spLocks noGrp="1"/>
          </p:cNvSpPr>
          <p:nvPr>
            <p:ph type="pic" sz="quarter" idx="10"/>
          </p:nvPr>
        </p:nvSpPr>
        <p:spPr/>
      </p:sp>
      <p:sp>
        <p:nvSpPr>
          <p:cNvPr id="3" name="Tijdelijke aanduiding voor tekst 2">
            <a:extLst>
              <a:ext uri="{FF2B5EF4-FFF2-40B4-BE49-F238E27FC236}">
                <a16:creationId xmlns:a16="http://schemas.microsoft.com/office/drawing/2014/main" id="{622251E9-B80A-4A22-83D6-B2159EC1173E}"/>
              </a:ext>
            </a:extLst>
          </p:cNvPr>
          <p:cNvSpPr>
            <a:spLocks noGrp="1"/>
          </p:cNvSpPr>
          <p:nvPr>
            <p:ph type="body" sz="quarter" idx="11"/>
          </p:nvPr>
        </p:nvSpPr>
        <p:spPr/>
        <p:txBody>
          <a:bodyPr/>
          <a:lstStyle/>
          <a:p>
            <a:r>
              <a:rPr lang="nl-BE"/>
              <a:t>De verzekeraar</a:t>
            </a:r>
          </a:p>
        </p:txBody>
      </p:sp>
      <p:sp>
        <p:nvSpPr>
          <p:cNvPr id="4" name="Titel 3">
            <a:extLst>
              <a:ext uri="{FF2B5EF4-FFF2-40B4-BE49-F238E27FC236}">
                <a16:creationId xmlns:a16="http://schemas.microsoft.com/office/drawing/2014/main" id="{44D3E474-C988-41DE-A583-9D210D72716B}"/>
              </a:ext>
            </a:extLst>
          </p:cNvPr>
          <p:cNvSpPr>
            <a:spLocks noGrp="1"/>
          </p:cNvSpPr>
          <p:nvPr>
            <p:ph type="title"/>
          </p:nvPr>
        </p:nvSpPr>
        <p:spPr/>
        <p:txBody>
          <a:bodyPr/>
          <a:lstStyle/>
          <a:p>
            <a:endParaRPr lang="nl-BE"/>
          </a:p>
        </p:txBody>
      </p:sp>
      <p:sp>
        <p:nvSpPr>
          <p:cNvPr id="5" name="Tijdelijke aanduiding voor tekst 4">
            <a:extLst>
              <a:ext uri="{FF2B5EF4-FFF2-40B4-BE49-F238E27FC236}">
                <a16:creationId xmlns:a16="http://schemas.microsoft.com/office/drawing/2014/main" id="{23BD4759-09D7-4F61-9B26-AA43230BF08E}"/>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AA472805-3863-48CB-908A-A21D0126EDA8}"/>
              </a:ext>
            </a:extLst>
          </p:cNvPr>
          <p:cNvSpPr>
            <a:spLocks noGrp="1"/>
          </p:cNvSpPr>
          <p:nvPr>
            <p:ph type="body" sz="quarter" idx="13"/>
          </p:nvPr>
        </p:nvSpPr>
        <p:spPr/>
        <p:txBody>
          <a:bodyPr/>
          <a:lstStyle/>
          <a:p>
            <a:r>
              <a:rPr lang="nl-BE"/>
              <a:t>Modaliteiten raamcontract</a:t>
            </a:r>
          </a:p>
        </p:txBody>
      </p:sp>
      <p:sp>
        <p:nvSpPr>
          <p:cNvPr id="7" name="Tijdelijke aanduiding voor tekst 6">
            <a:extLst>
              <a:ext uri="{FF2B5EF4-FFF2-40B4-BE49-F238E27FC236}">
                <a16:creationId xmlns:a16="http://schemas.microsoft.com/office/drawing/2014/main" id="{161C0501-DA49-4375-B619-456049FAECC2}"/>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EE664783-71FC-42B3-BA38-3DCC3ADB1FE4}"/>
              </a:ext>
            </a:extLst>
          </p:cNvPr>
          <p:cNvSpPr>
            <a:spLocks noGrp="1"/>
          </p:cNvSpPr>
          <p:nvPr>
            <p:ph type="body" sz="quarter" idx="15"/>
          </p:nvPr>
        </p:nvSpPr>
        <p:spPr/>
        <p:txBody>
          <a:bodyPr/>
          <a:lstStyle/>
          <a:p>
            <a:r>
              <a:rPr lang="nl-BE"/>
              <a:t>Polis: wijzigingen en overeenkomsten </a:t>
            </a:r>
          </a:p>
        </p:txBody>
      </p:sp>
      <p:sp>
        <p:nvSpPr>
          <p:cNvPr id="9" name="Tijdelijke aanduiding voor tekst 8">
            <a:extLst>
              <a:ext uri="{FF2B5EF4-FFF2-40B4-BE49-F238E27FC236}">
                <a16:creationId xmlns:a16="http://schemas.microsoft.com/office/drawing/2014/main" id="{210B5549-6934-4495-BFFB-4BF65AF60146}"/>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1060E29D-35CE-402C-83F4-C630064463F3}"/>
              </a:ext>
            </a:extLst>
          </p:cNvPr>
          <p:cNvSpPr>
            <a:spLocks noGrp="1"/>
          </p:cNvSpPr>
          <p:nvPr>
            <p:ph type="body" sz="quarter" idx="17"/>
          </p:nvPr>
        </p:nvSpPr>
        <p:spPr/>
        <p:txBody>
          <a:bodyPr/>
          <a:lstStyle/>
          <a:p>
            <a:r>
              <a:rPr lang="nl-BE"/>
              <a:t>Communicatie</a:t>
            </a:r>
          </a:p>
        </p:txBody>
      </p:sp>
      <p:sp>
        <p:nvSpPr>
          <p:cNvPr id="11" name="Tijdelijke aanduiding voor tekst 10">
            <a:extLst>
              <a:ext uri="{FF2B5EF4-FFF2-40B4-BE49-F238E27FC236}">
                <a16:creationId xmlns:a16="http://schemas.microsoft.com/office/drawing/2014/main" id="{844D25F4-EF23-4413-9921-BDC05D971185}"/>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AE7AF3B9-33D4-400F-B291-4FE3CD7522EA}"/>
              </a:ext>
            </a:extLst>
          </p:cNvPr>
          <p:cNvSpPr>
            <a:spLocks noGrp="1"/>
          </p:cNvSpPr>
          <p:nvPr>
            <p:ph type="body" sz="quarter" idx="19"/>
          </p:nvPr>
        </p:nvSpPr>
        <p:spPr/>
        <p:txBody>
          <a:bodyPr/>
          <a:lstStyle/>
          <a:p>
            <a:r>
              <a:rPr lang="nl-BE"/>
              <a:t>Aandachtspunten en te ondernemen actie</a:t>
            </a:r>
          </a:p>
        </p:txBody>
      </p:sp>
      <p:sp>
        <p:nvSpPr>
          <p:cNvPr id="13" name="Tijdelijke aanduiding voor tekst 12">
            <a:extLst>
              <a:ext uri="{FF2B5EF4-FFF2-40B4-BE49-F238E27FC236}">
                <a16:creationId xmlns:a16="http://schemas.microsoft.com/office/drawing/2014/main" id="{4899DC94-329C-4083-B0A6-1AD359AD2AD9}"/>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C67CDFCF-AD34-43DA-9203-2F321C2A22B3}"/>
              </a:ext>
            </a:extLst>
          </p:cNvPr>
          <p:cNvSpPr>
            <a:spLocks noGrp="1"/>
          </p:cNvSpPr>
          <p:nvPr>
            <p:ph type="body" sz="quarter" idx="29"/>
          </p:nvPr>
        </p:nvSpPr>
        <p:spPr/>
        <p:txBody>
          <a:bodyPr/>
          <a:lstStyle/>
          <a:p>
            <a:endParaRPr lang="nl-BE"/>
          </a:p>
        </p:txBody>
      </p:sp>
      <p:sp>
        <p:nvSpPr>
          <p:cNvPr id="15" name="Tijdelijke aanduiding voor tekst 14">
            <a:extLst>
              <a:ext uri="{FF2B5EF4-FFF2-40B4-BE49-F238E27FC236}">
                <a16:creationId xmlns:a16="http://schemas.microsoft.com/office/drawing/2014/main" id="{152E60CB-1279-4B75-82DB-A11271E9ED36}"/>
              </a:ext>
            </a:extLst>
          </p:cNvPr>
          <p:cNvSpPr>
            <a:spLocks noGrp="1"/>
          </p:cNvSpPr>
          <p:nvPr>
            <p:ph type="body" sz="quarter" idx="30"/>
          </p:nvPr>
        </p:nvSpPr>
        <p:spPr/>
        <p:txBody>
          <a:bodyPr/>
          <a:lstStyle/>
          <a:p>
            <a:endParaRPr lang="nl-BE"/>
          </a:p>
        </p:txBody>
      </p:sp>
      <p:sp>
        <p:nvSpPr>
          <p:cNvPr id="16" name="Tijdelijke aanduiding voor tekst 15">
            <a:extLst>
              <a:ext uri="{FF2B5EF4-FFF2-40B4-BE49-F238E27FC236}">
                <a16:creationId xmlns:a16="http://schemas.microsoft.com/office/drawing/2014/main" id="{4F62DAB5-EBE1-4BB0-AD72-691EA7F9CFCA}"/>
              </a:ext>
            </a:extLst>
          </p:cNvPr>
          <p:cNvSpPr>
            <a:spLocks noGrp="1"/>
          </p:cNvSpPr>
          <p:nvPr>
            <p:ph type="body" sz="quarter" idx="31"/>
          </p:nvPr>
        </p:nvSpPr>
        <p:spPr/>
        <p:txBody>
          <a:bodyPr/>
          <a:lstStyle/>
          <a:p>
            <a:endParaRPr lang="nl-BE"/>
          </a:p>
        </p:txBody>
      </p:sp>
      <p:sp>
        <p:nvSpPr>
          <p:cNvPr id="17" name="Tijdelijke aanduiding voor tekst 16">
            <a:extLst>
              <a:ext uri="{FF2B5EF4-FFF2-40B4-BE49-F238E27FC236}">
                <a16:creationId xmlns:a16="http://schemas.microsoft.com/office/drawing/2014/main" id="{BC5A04D8-8928-46C3-998C-68137D840CD1}"/>
              </a:ext>
            </a:extLst>
          </p:cNvPr>
          <p:cNvSpPr>
            <a:spLocks noGrp="1"/>
          </p:cNvSpPr>
          <p:nvPr>
            <p:ph type="body" sz="quarter" idx="32"/>
          </p:nvPr>
        </p:nvSpPr>
        <p:spPr/>
        <p:txBody>
          <a:bodyPr/>
          <a:lstStyle/>
          <a:p>
            <a:endParaRPr lang="nl-BE"/>
          </a:p>
        </p:txBody>
      </p:sp>
      <p:sp>
        <p:nvSpPr>
          <p:cNvPr id="18" name="Tijdelijke aanduiding voor tekst 17">
            <a:extLst>
              <a:ext uri="{FF2B5EF4-FFF2-40B4-BE49-F238E27FC236}">
                <a16:creationId xmlns:a16="http://schemas.microsoft.com/office/drawing/2014/main" id="{0F877596-23F3-4D5D-B048-0B6FBA52568C}"/>
              </a:ext>
            </a:extLst>
          </p:cNvPr>
          <p:cNvSpPr>
            <a:spLocks noGrp="1"/>
          </p:cNvSpPr>
          <p:nvPr>
            <p:ph type="body" sz="quarter" idx="33"/>
          </p:nvPr>
        </p:nvSpPr>
        <p:spPr/>
        <p:txBody>
          <a:bodyPr/>
          <a:lstStyle/>
          <a:p>
            <a:endParaRPr lang="nl-BE"/>
          </a:p>
        </p:txBody>
      </p:sp>
    </p:spTree>
    <p:extLst>
      <p:ext uri="{BB962C8B-B14F-4D97-AF65-F5344CB8AC3E}">
        <p14:creationId xmlns:p14="http://schemas.microsoft.com/office/powerpoint/2010/main" val="1293182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F1A257-9010-4D46-A676-AA35FB9BD8CE}"/>
              </a:ext>
            </a:extLst>
          </p:cNvPr>
          <p:cNvSpPr>
            <a:spLocks noGrp="1"/>
          </p:cNvSpPr>
          <p:nvPr>
            <p:ph type="title"/>
          </p:nvPr>
        </p:nvSpPr>
        <p:spPr/>
        <p:txBody>
          <a:bodyPr/>
          <a:lstStyle/>
          <a:p>
            <a:r>
              <a:rPr lang="nl-NL"/>
              <a:t>Nieuwe verzekeraar vanaf 1 april 2023</a:t>
            </a:r>
            <a:endParaRPr lang="nl-BE"/>
          </a:p>
        </p:txBody>
      </p:sp>
      <p:pic>
        <p:nvPicPr>
          <p:cNvPr id="4" name="Afbeelding 3">
            <a:extLst>
              <a:ext uri="{FF2B5EF4-FFF2-40B4-BE49-F238E27FC236}">
                <a16:creationId xmlns:a16="http://schemas.microsoft.com/office/drawing/2014/main" id="{F1949A84-1B85-4EC2-8464-6C0219548360}"/>
              </a:ext>
            </a:extLst>
          </p:cNvPr>
          <p:cNvPicPr>
            <a:picLocks noChangeAspect="1"/>
          </p:cNvPicPr>
          <p:nvPr/>
        </p:nvPicPr>
        <p:blipFill>
          <a:blip r:embed="rId3"/>
          <a:stretch>
            <a:fillRect/>
          </a:stretch>
        </p:blipFill>
        <p:spPr>
          <a:xfrm>
            <a:off x="1342360" y="2571750"/>
            <a:ext cx="2676525" cy="1714500"/>
          </a:xfrm>
          <a:prstGeom prst="rect">
            <a:avLst/>
          </a:prstGeom>
        </p:spPr>
      </p:pic>
      <p:sp>
        <p:nvSpPr>
          <p:cNvPr id="5" name="Pijl: rechts 4">
            <a:extLst>
              <a:ext uri="{FF2B5EF4-FFF2-40B4-BE49-F238E27FC236}">
                <a16:creationId xmlns:a16="http://schemas.microsoft.com/office/drawing/2014/main" id="{6DF2FC5D-BB11-4FF8-B15C-D1538E1F252A}"/>
              </a:ext>
            </a:extLst>
          </p:cNvPr>
          <p:cNvSpPr/>
          <p:nvPr/>
        </p:nvSpPr>
        <p:spPr>
          <a:xfrm>
            <a:off x="4957863" y="3291484"/>
            <a:ext cx="2276273" cy="646450"/>
          </a:xfrm>
          <a:prstGeom prst="rightArrow">
            <a:avLst/>
          </a:prstGeom>
          <a:solidFill>
            <a:schemeClr val="accent2"/>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BE" sz="2000" kern="1200" spc="0" baseline="0">
              <a:solidFill>
                <a:schemeClr val="tx1"/>
              </a:solidFill>
              <a:latin typeface="FlandersArtSans-Regular" panose="00000500000000000000" pitchFamily="2" charset="0"/>
              <a:ea typeface="+mn-ea"/>
              <a:cs typeface="+mn-cs"/>
            </a:endParaRPr>
          </a:p>
        </p:txBody>
      </p:sp>
      <p:pic>
        <p:nvPicPr>
          <p:cNvPr id="6" name="Afbeelding 5">
            <a:extLst>
              <a:ext uri="{FF2B5EF4-FFF2-40B4-BE49-F238E27FC236}">
                <a16:creationId xmlns:a16="http://schemas.microsoft.com/office/drawing/2014/main" id="{6FDDCD3C-F933-4FE3-A4A1-DB1517CB3B29}"/>
              </a:ext>
            </a:extLst>
          </p:cNvPr>
          <p:cNvPicPr>
            <a:picLocks noChangeAspect="1"/>
          </p:cNvPicPr>
          <p:nvPr/>
        </p:nvPicPr>
        <p:blipFill>
          <a:blip r:embed="rId5"/>
          <a:stretch>
            <a:fillRect/>
          </a:stretch>
        </p:blipFill>
        <p:spPr>
          <a:xfrm>
            <a:off x="8173114" y="2476573"/>
            <a:ext cx="2276273" cy="2276273"/>
          </a:xfrm>
          <a:prstGeom prst="rect">
            <a:avLst/>
          </a:prstGeom>
        </p:spPr>
      </p:pic>
    </p:spTree>
    <p:extLst>
      <p:ext uri="{BB962C8B-B14F-4D97-AF65-F5344CB8AC3E}">
        <p14:creationId xmlns:p14="http://schemas.microsoft.com/office/powerpoint/2010/main" val="817450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66896-1A63-4E26-B648-837FB3244393}"/>
              </a:ext>
            </a:extLst>
          </p:cNvPr>
          <p:cNvSpPr>
            <a:spLocks noGrp="1"/>
          </p:cNvSpPr>
          <p:nvPr>
            <p:ph type="title"/>
          </p:nvPr>
        </p:nvSpPr>
        <p:spPr/>
        <p:txBody>
          <a:bodyPr/>
          <a:lstStyle/>
          <a:p>
            <a:r>
              <a:rPr lang="nl-BE"/>
              <a:t>Modaliteiten raamcontract</a:t>
            </a:r>
          </a:p>
        </p:txBody>
      </p:sp>
      <p:sp>
        <p:nvSpPr>
          <p:cNvPr id="3" name="Tijdelijke aanduiding voor inhoud 2">
            <a:extLst>
              <a:ext uri="{FF2B5EF4-FFF2-40B4-BE49-F238E27FC236}">
                <a16:creationId xmlns:a16="http://schemas.microsoft.com/office/drawing/2014/main" id="{4D799485-46FB-4517-B414-BB49274891F7}"/>
              </a:ext>
            </a:extLst>
          </p:cNvPr>
          <p:cNvSpPr>
            <a:spLocks noGrp="1"/>
          </p:cNvSpPr>
          <p:nvPr>
            <p:ph sz="quarter" idx="11"/>
          </p:nvPr>
        </p:nvSpPr>
        <p:spPr/>
        <p:txBody>
          <a:bodyPr/>
          <a:lstStyle/>
          <a:p>
            <a:r>
              <a:rPr lang="nl-NL"/>
              <a:t>VPS- en Vlimpers-entiteiten</a:t>
            </a:r>
          </a:p>
          <a:p>
            <a:pPr lvl="1"/>
            <a:r>
              <a:rPr lang="nl-NL"/>
              <a:t>automatisch aangesloten (uitzondering: VLM)</a:t>
            </a:r>
          </a:p>
          <a:p>
            <a:pPr lvl="1"/>
            <a:r>
              <a:rPr lang="nl-BE">
                <a:sym typeface="Wingdings" panose="05000000000000000000" pitchFamily="2" charset="2"/>
              </a:rPr>
              <a:t>enkel basisformule voor hoofdverzekerden</a:t>
            </a:r>
            <a:endParaRPr lang="nl-NL"/>
          </a:p>
          <a:p>
            <a:endParaRPr lang="nl-NL"/>
          </a:p>
          <a:p>
            <a:r>
              <a:rPr lang="nl-NL"/>
              <a:t>VPS- en niet-Vlimpers-entiteiten</a:t>
            </a:r>
          </a:p>
          <a:p>
            <a:pPr lvl="1"/>
            <a:r>
              <a:rPr lang="nl-NL"/>
              <a:t>automatisch aangesloten</a:t>
            </a:r>
          </a:p>
          <a:p>
            <a:pPr lvl="1"/>
            <a:r>
              <a:rPr lang="nl-BE">
                <a:sym typeface="Wingdings" panose="05000000000000000000" pitchFamily="2" charset="2"/>
              </a:rPr>
              <a:t>enkel basisformule voor hoofdverzekerden</a:t>
            </a:r>
            <a:endParaRPr lang="nl-NL"/>
          </a:p>
          <a:p>
            <a:pPr lvl="1"/>
            <a:r>
              <a:rPr lang="nl-NL"/>
              <a:t>zelf afspraken maken met AXA over:</a:t>
            </a:r>
          </a:p>
          <a:p>
            <a:pPr lvl="2"/>
            <a:r>
              <a:rPr lang="nl-NL"/>
              <a:t>gegevensdoorstroom verzekerden</a:t>
            </a:r>
          </a:p>
          <a:p>
            <a:pPr lvl="2"/>
            <a:r>
              <a:rPr lang="nl-NL"/>
              <a:t>facturatie</a:t>
            </a:r>
          </a:p>
          <a:p>
            <a:pPr lvl="2"/>
            <a:r>
              <a:rPr lang="nl-NL"/>
              <a:t>contactpersoon</a:t>
            </a:r>
          </a:p>
        </p:txBody>
      </p:sp>
    </p:spTree>
    <p:extLst>
      <p:ext uri="{BB962C8B-B14F-4D97-AF65-F5344CB8AC3E}">
        <p14:creationId xmlns:p14="http://schemas.microsoft.com/office/powerpoint/2010/main" val="847069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66896-1A63-4E26-B648-837FB3244393}"/>
              </a:ext>
            </a:extLst>
          </p:cNvPr>
          <p:cNvSpPr>
            <a:spLocks noGrp="1"/>
          </p:cNvSpPr>
          <p:nvPr>
            <p:ph type="title"/>
          </p:nvPr>
        </p:nvSpPr>
        <p:spPr/>
        <p:txBody>
          <a:bodyPr/>
          <a:lstStyle/>
          <a:p>
            <a:r>
              <a:rPr lang="nl-BE"/>
              <a:t>Modaliteiten raamcontract</a:t>
            </a:r>
          </a:p>
        </p:txBody>
      </p:sp>
      <p:sp>
        <p:nvSpPr>
          <p:cNvPr id="3" name="Tijdelijke aanduiding voor inhoud 2">
            <a:extLst>
              <a:ext uri="{FF2B5EF4-FFF2-40B4-BE49-F238E27FC236}">
                <a16:creationId xmlns:a16="http://schemas.microsoft.com/office/drawing/2014/main" id="{4D799485-46FB-4517-B414-BB49274891F7}"/>
              </a:ext>
            </a:extLst>
          </p:cNvPr>
          <p:cNvSpPr>
            <a:spLocks noGrp="1"/>
          </p:cNvSpPr>
          <p:nvPr>
            <p:ph sz="quarter" idx="11"/>
          </p:nvPr>
        </p:nvSpPr>
        <p:spPr/>
        <p:txBody>
          <a:bodyPr/>
          <a:lstStyle/>
          <a:p>
            <a:r>
              <a:rPr lang="nl-NL"/>
              <a:t>Niet-VPS- en niet-Vlimpers-entiteiten</a:t>
            </a:r>
          </a:p>
          <a:p>
            <a:pPr lvl="1"/>
            <a:r>
              <a:rPr lang="nl-NL"/>
              <a:t>zelf toetreden tot contract (zie </a:t>
            </a:r>
            <a:r>
              <a:rPr lang="nl-NL">
                <a:hlinkClick r:id="rId3"/>
              </a:rPr>
              <a:t>communicatie HFB</a:t>
            </a:r>
            <a:r>
              <a:rPr lang="nl-NL"/>
              <a:t>)</a:t>
            </a:r>
          </a:p>
          <a:p>
            <a:pPr lvl="1"/>
            <a:r>
              <a:rPr lang="nl-BE">
                <a:sym typeface="Wingdings" panose="05000000000000000000" pitchFamily="2" charset="2"/>
              </a:rPr>
              <a:t>mogelijkheid uitgebreide formule voor hoofdverzekerden</a:t>
            </a:r>
          </a:p>
          <a:p>
            <a:pPr lvl="1"/>
            <a:r>
              <a:rPr lang="nl-BE">
                <a:sym typeface="Wingdings" panose="05000000000000000000" pitchFamily="2" charset="2"/>
              </a:rPr>
              <a:t>mogelijkheid om nevenverzekerden aan te sluiten</a:t>
            </a:r>
            <a:endParaRPr lang="nl-NL"/>
          </a:p>
          <a:p>
            <a:pPr lvl="1"/>
            <a:r>
              <a:rPr lang="nl-NL"/>
              <a:t>zelf afspraken maken met AXA over:</a:t>
            </a:r>
          </a:p>
          <a:p>
            <a:pPr lvl="2"/>
            <a:r>
              <a:rPr lang="nl-NL"/>
              <a:t>gegevensdoorstroom verzekerden</a:t>
            </a:r>
          </a:p>
          <a:p>
            <a:pPr lvl="2"/>
            <a:r>
              <a:rPr lang="nl-NL"/>
              <a:t>facturatie</a:t>
            </a:r>
          </a:p>
          <a:p>
            <a:pPr lvl="2"/>
            <a:r>
              <a:rPr lang="nl-NL"/>
              <a:t>contactpersoon</a:t>
            </a:r>
          </a:p>
          <a:p>
            <a:endParaRPr lang="nl-NL"/>
          </a:p>
        </p:txBody>
      </p:sp>
    </p:spTree>
    <p:extLst>
      <p:ext uri="{BB962C8B-B14F-4D97-AF65-F5344CB8AC3E}">
        <p14:creationId xmlns:p14="http://schemas.microsoft.com/office/powerpoint/2010/main" val="50741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66896-1A63-4E26-B648-837FB3244393}"/>
              </a:ext>
            </a:extLst>
          </p:cNvPr>
          <p:cNvSpPr>
            <a:spLocks noGrp="1"/>
          </p:cNvSpPr>
          <p:nvPr>
            <p:ph type="title"/>
          </p:nvPr>
        </p:nvSpPr>
        <p:spPr/>
        <p:txBody>
          <a:bodyPr/>
          <a:lstStyle/>
          <a:p>
            <a:r>
              <a:rPr lang="nl-BE"/>
              <a:t>Modaliteiten raamcontract</a:t>
            </a:r>
          </a:p>
        </p:txBody>
      </p:sp>
      <p:sp>
        <p:nvSpPr>
          <p:cNvPr id="3" name="Tijdelijke aanduiding voor inhoud 2">
            <a:extLst>
              <a:ext uri="{FF2B5EF4-FFF2-40B4-BE49-F238E27FC236}">
                <a16:creationId xmlns:a16="http://schemas.microsoft.com/office/drawing/2014/main" id="{4D799485-46FB-4517-B414-BB49274891F7}"/>
              </a:ext>
            </a:extLst>
          </p:cNvPr>
          <p:cNvSpPr>
            <a:spLocks noGrp="1"/>
          </p:cNvSpPr>
          <p:nvPr>
            <p:ph sz="quarter" idx="11"/>
          </p:nvPr>
        </p:nvSpPr>
        <p:spPr/>
        <p:txBody>
          <a:bodyPr/>
          <a:lstStyle/>
          <a:p>
            <a:r>
              <a:rPr lang="nl-BE"/>
              <a:t>Minimumpolis als basis voor gunning</a:t>
            </a:r>
          </a:p>
          <a:p>
            <a:endParaRPr lang="nl-BE"/>
          </a:p>
          <a:p>
            <a:r>
              <a:rPr lang="nl-BE"/>
              <a:t>Huidig beschermingsniveau gehandhaafd</a:t>
            </a:r>
          </a:p>
          <a:p>
            <a:endParaRPr lang="nl-BE"/>
          </a:p>
          <a:p>
            <a:r>
              <a:rPr lang="nl-BE"/>
              <a:t>Looptijd 4 jaar </a:t>
            </a:r>
            <a:r>
              <a:rPr lang="nl-BE">
                <a:sym typeface="Wingdings" panose="05000000000000000000" pitchFamily="2" charset="2"/>
              </a:rPr>
              <a:t> mogelijk 7 jaar</a:t>
            </a:r>
            <a:endParaRPr lang="nl-BE"/>
          </a:p>
        </p:txBody>
      </p:sp>
    </p:spTree>
    <p:extLst>
      <p:ext uri="{BB962C8B-B14F-4D97-AF65-F5344CB8AC3E}">
        <p14:creationId xmlns:p14="http://schemas.microsoft.com/office/powerpoint/2010/main" val="1591079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17D5B-1B72-4CD6-BF8D-A3F6AFA4EC68}"/>
              </a:ext>
            </a:extLst>
          </p:cNvPr>
          <p:cNvSpPr>
            <a:spLocks noGrp="1"/>
          </p:cNvSpPr>
          <p:nvPr>
            <p:ph type="title"/>
          </p:nvPr>
        </p:nvSpPr>
        <p:spPr/>
        <p:txBody>
          <a:bodyPr/>
          <a:lstStyle/>
          <a:p>
            <a:r>
              <a:rPr lang="nl-BE"/>
              <a:t>Belangrijkste wijzigingen</a:t>
            </a:r>
          </a:p>
        </p:txBody>
      </p:sp>
      <p:sp>
        <p:nvSpPr>
          <p:cNvPr id="7" name="Tijdelijke aanduiding voor tekst 2">
            <a:extLst>
              <a:ext uri="{FF2B5EF4-FFF2-40B4-BE49-F238E27FC236}">
                <a16:creationId xmlns:a16="http://schemas.microsoft.com/office/drawing/2014/main" id="{7CF8C5E5-93FF-42BB-BB5C-A4C57141DB03}"/>
              </a:ext>
            </a:extLst>
          </p:cNvPr>
          <p:cNvSpPr>
            <a:spLocks noGrp="1"/>
          </p:cNvSpPr>
          <p:nvPr>
            <p:ph type="body" sz="quarter" idx="11"/>
          </p:nvPr>
        </p:nvSpPr>
        <p:spPr>
          <a:xfrm>
            <a:off x="2643813" y="1968544"/>
            <a:ext cx="3080522" cy="974334"/>
          </a:xfrm>
        </p:spPr>
        <p:txBody>
          <a:bodyPr/>
          <a:lstStyle/>
          <a:p>
            <a:r>
              <a:rPr lang="nl-BE"/>
              <a:t>RIZIV</a:t>
            </a:r>
            <a:br>
              <a:rPr lang="nl-BE"/>
            </a:br>
            <a:endParaRPr lang="nl-BE"/>
          </a:p>
        </p:txBody>
      </p:sp>
      <p:sp>
        <p:nvSpPr>
          <p:cNvPr id="8" name="Tijdelijke aanduiding voor tekst 3">
            <a:extLst>
              <a:ext uri="{FF2B5EF4-FFF2-40B4-BE49-F238E27FC236}">
                <a16:creationId xmlns:a16="http://schemas.microsoft.com/office/drawing/2014/main" id="{5585987D-B581-4DFD-8764-CF8567EE0DBC}"/>
              </a:ext>
            </a:extLst>
          </p:cNvPr>
          <p:cNvSpPr>
            <a:spLocks noGrp="1"/>
          </p:cNvSpPr>
          <p:nvPr>
            <p:ph type="body" sz="quarter" idx="12"/>
          </p:nvPr>
        </p:nvSpPr>
        <p:spPr>
          <a:xfrm>
            <a:off x="6467666" y="1968544"/>
            <a:ext cx="2953425" cy="974334"/>
          </a:xfrm>
        </p:spPr>
        <p:txBody>
          <a:bodyPr/>
          <a:lstStyle/>
          <a:p>
            <a:r>
              <a:rPr lang="nl-BE"/>
              <a:t>Franchise</a:t>
            </a:r>
            <a:br>
              <a:rPr lang="nl-BE"/>
            </a:br>
            <a:endParaRPr lang="nl-BE"/>
          </a:p>
        </p:txBody>
      </p:sp>
      <p:sp>
        <p:nvSpPr>
          <p:cNvPr id="11" name="Tijdelijke aanduiding voor tekst 2">
            <a:extLst>
              <a:ext uri="{FF2B5EF4-FFF2-40B4-BE49-F238E27FC236}">
                <a16:creationId xmlns:a16="http://schemas.microsoft.com/office/drawing/2014/main" id="{C2E6E30F-0018-4D0D-809C-70D70DB5DB72}"/>
              </a:ext>
            </a:extLst>
          </p:cNvPr>
          <p:cNvSpPr txBox="1">
            <a:spLocks/>
          </p:cNvSpPr>
          <p:nvPr/>
        </p:nvSpPr>
        <p:spPr>
          <a:xfrm>
            <a:off x="782686" y="3561816"/>
            <a:ext cx="3080522" cy="974334"/>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b" anchorCtr="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kumimoji="0" lang="nl-NL" sz="1800" b="0" i="0" u="none" strike="noStrike" kern="0" cap="none" spc="0" normalizeH="0" baseline="0" dirty="0">
                <a:ln>
                  <a:noFill/>
                </a:ln>
                <a:solidFill>
                  <a:schemeClr val="tx1"/>
                </a:solidFill>
                <a:effectLst/>
                <a:uLnTx/>
                <a:uFillTx/>
                <a:latin typeface="+mn-lt"/>
                <a:ea typeface="+mn-ea"/>
                <a:cs typeface="Calibri Light" panose="020F03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Pre- en postperiode</a:t>
            </a:r>
            <a:br>
              <a:rPr lang="nl-BE"/>
            </a:br>
            <a:endParaRPr lang="nl-BE"/>
          </a:p>
        </p:txBody>
      </p:sp>
      <p:sp>
        <p:nvSpPr>
          <p:cNvPr id="12" name="Tijdelijke aanduiding voor tekst 2">
            <a:extLst>
              <a:ext uri="{FF2B5EF4-FFF2-40B4-BE49-F238E27FC236}">
                <a16:creationId xmlns:a16="http://schemas.microsoft.com/office/drawing/2014/main" id="{20609536-78D8-49EF-A893-4A3A031800D8}"/>
              </a:ext>
            </a:extLst>
          </p:cNvPr>
          <p:cNvSpPr txBox="1">
            <a:spLocks/>
          </p:cNvSpPr>
          <p:nvPr/>
        </p:nvSpPr>
        <p:spPr>
          <a:xfrm>
            <a:off x="4555739" y="3512112"/>
            <a:ext cx="3080522" cy="974334"/>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b" anchorCtr="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kumimoji="0" lang="nl-NL" sz="1800" b="0" i="0" u="none" strike="noStrike" kern="0" cap="none" spc="0" normalizeH="0" baseline="0" dirty="0">
                <a:ln>
                  <a:noFill/>
                </a:ln>
                <a:solidFill>
                  <a:schemeClr val="tx1"/>
                </a:solidFill>
                <a:effectLst/>
                <a:uLnTx/>
                <a:uFillTx/>
                <a:latin typeface="+mn-lt"/>
                <a:ea typeface="+mn-ea"/>
                <a:cs typeface="Calibri Light" panose="020F03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Waarborgen</a:t>
            </a:r>
            <a:br>
              <a:rPr lang="nl-BE"/>
            </a:br>
            <a:endParaRPr lang="nl-BE"/>
          </a:p>
        </p:txBody>
      </p:sp>
      <p:sp>
        <p:nvSpPr>
          <p:cNvPr id="13" name="Tijdelijke aanduiding voor tekst 2">
            <a:extLst>
              <a:ext uri="{FF2B5EF4-FFF2-40B4-BE49-F238E27FC236}">
                <a16:creationId xmlns:a16="http://schemas.microsoft.com/office/drawing/2014/main" id="{BFDD6692-694C-4C9D-959B-B0977E788997}"/>
              </a:ext>
            </a:extLst>
          </p:cNvPr>
          <p:cNvSpPr txBox="1">
            <a:spLocks/>
          </p:cNvSpPr>
          <p:nvPr/>
        </p:nvSpPr>
        <p:spPr>
          <a:xfrm>
            <a:off x="8328792" y="3512112"/>
            <a:ext cx="3080522" cy="974334"/>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b" anchorCtr="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kumimoji="0" lang="nl-NL" sz="1800" b="0" i="0" u="none" strike="noStrike" kern="0" cap="none" spc="0" normalizeH="0" baseline="0" dirty="0">
                <a:ln>
                  <a:noFill/>
                </a:ln>
                <a:solidFill>
                  <a:schemeClr val="tx1"/>
                </a:solidFill>
                <a:effectLst/>
                <a:uLnTx/>
                <a:uFillTx/>
                <a:latin typeface="+mn-lt"/>
                <a:ea typeface="+mn-ea"/>
                <a:cs typeface="Calibri Light" panose="020F03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Nevenverzekerden</a:t>
            </a:r>
            <a:br>
              <a:rPr lang="nl-BE"/>
            </a:br>
            <a:endParaRPr lang="nl-BE"/>
          </a:p>
        </p:txBody>
      </p:sp>
      <p:sp>
        <p:nvSpPr>
          <p:cNvPr id="14" name="Tijdelijke aanduiding voor tekst 5">
            <a:extLst>
              <a:ext uri="{FF2B5EF4-FFF2-40B4-BE49-F238E27FC236}">
                <a16:creationId xmlns:a16="http://schemas.microsoft.com/office/drawing/2014/main" id="{1A5EE635-FC46-4CC5-9101-BD73416D061E}"/>
              </a:ext>
            </a:extLst>
          </p:cNvPr>
          <p:cNvSpPr txBox="1">
            <a:spLocks/>
          </p:cNvSpPr>
          <p:nvPr/>
        </p:nvSpPr>
        <p:spPr>
          <a:xfrm>
            <a:off x="2643812" y="5115014"/>
            <a:ext cx="3080522" cy="974334"/>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b" anchorCtr="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kumimoji="0" lang="nl-NL" sz="1800" b="0" i="0" u="none" strike="noStrike" kern="0" cap="none" spc="0" normalizeH="0" baseline="0" dirty="0">
                <a:ln>
                  <a:noFill/>
                </a:ln>
                <a:solidFill>
                  <a:schemeClr val="tx1"/>
                </a:solidFill>
                <a:effectLst/>
                <a:uLnTx/>
                <a:uFillTx/>
                <a:latin typeface="+mn-lt"/>
                <a:ea typeface="+mn-ea"/>
                <a:cs typeface="Calibri Light" panose="020F03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Psychische aandoeningen en zenuwziekten</a:t>
            </a:r>
          </a:p>
        </p:txBody>
      </p:sp>
      <p:sp>
        <p:nvSpPr>
          <p:cNvPr id="15" name="Tijdelijke aanduiding voor tekst 5">
            <a:extLst>
              <a:ext uri="{FF2B5EF4-FFF2-40B4-BE49-F238E27FC236}">
                <a16:creationId xmlns:a16="http://schemas.microsoft.com/office/drawing/2014/main" id="{3222B133-3631-4628-A66B-EA1A987D73D1}"/>
              </a:ext>
            </a:extLst>
          </p:cNvPr>
          <p:cNvSpPr txBox="1">
            <a:spLocks/>
          </p:cNvSpPr>
          <p:nvPr/>
        </p:nvSpPr>
        <p:spPr>
          <a:xfrm>
            <a:off x="6467666" y="5115014"/>
            <a:ext cx="3080522" cy="974334"/>
          </a:xfrm>
          <a:prstGeom prst="rect">
            <a:avLst/>
          </a:prstGeom>
          <a:solidFill>
            <a:sysClr val="window" lastClr="FFFFFF"/>
          </a:solidFill>
          <a:ln w="28575" cap="flat" cmpd="sng" algn="ctr">
            <a:solidFill>
              <a:srgbClr val="FFEB00"/>
            </a:solidFill>
            <a:prstDash val="solid"/>
            <a:miter lim="800000"/>
          </a:ln>
          <a:effectLst/>
        </p:spPr>
        <p:txBody>
          <a:bodyPr vert="horz" lIns="108000" tIns="0" rIns="108000" bIns="180000" rtlCol="0" anchor="b" anchorCtr="0">
            <a:noAutofit/>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kumimoji="0" lang="nl-NL" sz="1800" b="0" i="0" u="none" strike="noStrike" kern="0" cap="none" spc="0" normalizeH="0" baseline="0" dirty="0">
                <a:ln>
                  <a:noFill/>
                </a:ln>
                <a:solidFill>
                  <a:schemeClr val="tx1"/>
                </a:solidFill>
                <a:effectLst/>
                <a:uLnTx/>
                <a:uFillTx/>
                <a:latin typeface="+mn-lt"/>
                <a:ea typeface="+mn-ea"/>
                <a:cs typeface="Calibri Light" panose="020F030202020403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Terugbetalingslimieten</a:t>
            </a:r>
            <a:br>
              <a:rPr lang="nl-BE"/>
            </a:br>
            <a:endParaRPr lang="nl-BE"/>
          </a:p>
        </p:txBody>
      </p:sp>
    </p:spTree>
    <p:extLst>
      <p:ext uri="{BB962C8B-B14F-4D97-AF65-F5344CB8AC3E}">
        <p14:creationId xmlns:p14="http://schemas.microsoft.com/office/powerpoint/2010/main" val="280867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2FD1F-AA75-4B36-9559-360231826FE1}"/>
              </a:ext>
            </a:extLst>
          </p:cNvPr>
          <p:cNvSpPr>
            <a:spLocks noGrp="1"/>
          </p:cNvSpPr>
          <p:nvPr>
            <p:ph type="title"/>
          </p:nvPr>
        </p:nvSpPr>
        <p:spPr/>
        <p:txBody>
          <a:bodyPr/>
          <a:lstStyle/>
          <a:p>
            <a:r>
              <a:rPr lang="nl-BE"/>
              <a:t>Belangrijkste wijzigingen</a:t>
            </a:r>
          </a:p>
        </p:txBody>
      </p:sp>
      <p:sp>
        <p:nvSpPr>
          <p:cNvPr id="3" name="Tijdelijke aanduiding voor inhoud 2">
            <a:extLst>
              <a:ext uri="{FF2B5EF4-FFF2-40B4-BE49-F238E27FC236}">
                <a16:creationId xmlns:a16="http://schemas.microsoft.com/office/drawing/2014/main" id="{C8F49EE2-CCB1-430C-A064-91DBC9E279D7}"/>
              </a:ext>
            </a:extLst>
          </p:cNvPr>
          <p:cNvSpPr>
            <a:spLocks noGrp="1"/>
          </p:cNvSpPr>
          <p:nvPr>
            <p:ph sz="quarter" idx="11"/>
          </p:nvPr>
        </p:nvSpPr>
        <p:spPr/>
        <p:txBody>
          <a:bodyPr/>
          <a:lstStyle/>
          <a:p>
            <a:r>
              <a:rPr lang="nl-BE"/>
              <a:t>RIZIV-plafond valt weg bij wettelijke tegemoetkoming (</a:t>
            </a:r>
            <a:r>
              <a:rPr lang="nl-BE">
                <a:sym typeface="Wingdings" panose="05000000000000000000" pitchFamily="2" charset="2"/>
              </a:rPr>
              <a:t> 4x</a:t>
            </a:r>
            <a:r>
              <a:rPr lang="nl-BE"/>
              <a:t> RIZIV)</a:t>
            </a:r>
          </a:p>
          <a:p>
            <a:endParaRPr lang="nl-BE"/>
          </a:p>
          <a:p>
            <a:r>
              <a:rPr lang="nl-BE"/>
              <a:t>Franchise: (</a:t>
            </a:r>
            <a:r>
              <a:rPr lang="nl-BE">
                <a:sym typeface="Wingdings" panose="05000000000000000000" pitchFamily="2" charset="2"/>
              </a:rPr>
              <a:t></a:t>
            </a:r>
            <a:r>
              <a:rPr lang="nl-BE"/>
              <a:t> 75 euro)</a:t>
            </a:r>
          </a:p>
          <a:p>
            <a:pPr lvl="1"/>
            <a:r>
              <a:rPr lang="nl-BE"/>
              <a:t>Basisformule: 85 euro</a:t>
            </a:r>
          </a:p>
          <a:p>
            <a:pPr lvl="1"/>
            <a:r>
              <a:rPr lang="nl-BE"/>
              <a:t>Uitgebreide formule: gedifferentieerde vrijstelling per verzekerde en per verzekeringsjaar</a:t>
            </a:r>
          </a:p>
          <a:p>
            <a:pPr lvl="2"/>
            <a:r>
              <a:rPr lang="nl-BE"/>
              <a:t>meerpersoonskamer: 85 euro</a:t>
            </a:r>
          </a:p>
          <a:p>
            <a:pPr lvl="2"/>
            <a:r>
              <a:rPr lang="nl-BE"/>
              <a:t>eenpersoonskamer: 160 euro</a:t>
            </a:r>
          </a:p>
          <a:p>
            <a:endParaRPr lang="nl-BE"/>
          </a:p>
          <a:p>
            <a:endParaRPr lang="nl-BE"/>
          </a:p>
          <a:p>
            <a:endParaRPr lang="nl-BE"/>
          </a:p>
          <a:p>
            <a:endParaRPr lang="nl-BE"/>
          </a:p>
        </p:txBody>
      </p:sp>
    </p:spTree>
    <p:extLst>
      <p:ext uri="{BB962C8B-B14F-4D97-AF65-F5344CB8AC3E}">
        <p14:creationId xmlns:p14="http://schemas.microsoft.com/office/powerpoint/2010/main" val="3902866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2FD1F-AA75-4B36-9559-360231826FE1}"/>
              </a:ext>
            </a:extLst>
          </p:cNvPr>
          <p:cNvSpPr>
            <a:spLocks noGrp="1"/>
          </p:cNvSpPr>
          <p:nvPr>
            <p:ph type="title"/>
          </p:nvPr>
        </p:nvSpPr>
        <p:spPr/>
        <p:txBody>
          <a:bodyPr/>
          <a:lstStyle/>
          <a:p>
            <a:r>
              <a:rPr lang="nl-BE"/>
              <a:t>Belangrijkste wijzigingen</a:t>
            </a:r>
          </a:p>
        </p:txBody>
      </p:sp>
      <p:sp>
        <p:nvSpPr>
          <p:cNvPr id="3" name="Tijdelijke aanduiding voor inhoud 2">
            <a:extLst>
              <a:ext uri="{FF2B5EF4-FFF2-40B4-BE49-F238E27FC236}">
                <a16:creationId xmlns:a16="http://schemas.microsoft.com/office/drawing/2014/main" id="{C8F49EE2-CCB1-430C-A064-91DBC9E279D7}"/>
              </a:ext>
            </a:extLst>
          </p:cNvPr>
          <p:cNvSpPr>
            <a:spLocks noGrp="1"/>
          </p:cNvSpPr>
          <p:nvPr>
            <p:ph sz="quarter" idx="11"/>
          </p:nvPr>
        </p:nvSpPr>
        <p:spPr/>
        <p:txBody>
          <a:bodyPr/>
          <a:lstStyle/>
          <a:p>
            <a:r>
              <a:rPr lang="nl-NL"/>
              <a:t>Pre- en postperiode(s) </a:t>
            </a:r>
          </a:p>
          <a:p>
            <a:pPr lvl="1"/>
            <a:r>
              <a:rPr lang="nl-NL"/>
              <a:t>90 dagen voor opname ( 60 dagen)</a:t>
            </a:r>
          </a:p>
          <a:p>
            <a:pPr lvl="1"/>
            <a:r>
              <a:rPr lang="nl-NL"/>
              <a:t>180 dagen na opname; 270 dagen bij </a:t>
            </a:r>
            <a:r>
              <a:rPr lang="nl-NL" err="1"/>
              <a:t>meerpersoonskamer</a:t>
            </a:r>
            <a:r>
              <a:rPr lang="nl-NL"/>
              <a:t> (ongewijzigd)</a:t>
            </a:r>
          </a:p>
          <a:p>
            <a:endParaRPr lang="nl-NL"/>
          </a:p>
          <a:p>
            <a:r>
              <a:rPr lang="nl-NL"/>
              <a:t>Uitbreiding waarborg</a:t>
            </a:r>
          </a:p>
          <a:p>
            <a:pPr lvl="1"/>
            <a:r>
              <a:rPr lang="nl-NL"/>
              <a:t>Voor alle: terugbetaling huur materiaal</a:t>
            </a:r>
          </a:p>
          <a:p>
            <a:pPr lvl="1"/>
            <a:r>
              <a:rPr lang="nl-NL"/>
              <a:t>Voor “ernstige ziekten”:</a:t>
            </a:r>
          </a:p>
          <a:p>
            <a:pPr lvl="2"/>
            <a:r>
              <a:rPr lang="nl-NL"/>
              <a:t>terugbetaling medische prothesen, kunstledematen en orthopedische apparaten</a:t>
            </a:r>
          </a:p>
          <a:p>
            <a:pPr lvl="2"/>
            <a:r>
              <a:rPr lang="nl-NL"/>
              <a:t>terugbetaling kosten preventieve onderzoeken</a:t>
            </a:r>
          </a:p>
          <a:p>
            <a:endParaRPr lang="nl-NL"/>
          </a:p>
        </p:txBody>
      </p:sp>
    </p:spTree>
    <p:extLst>
      <p:ext uri="{BB962C8B-B14F-4D97-AF65-F5344CB8AC3E}">
        <p14:creationId xmlns:p14="http://schemas.microsoft.com/office/powerpoint/2010/main" val="746642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606B6-EAFD-4BC6-8AD8-2F9994E3FBD8}"/>
              </a:ext>
            </a:extLst>
          </p:cNvPr>
          <p:cNvSpPr>
            <a:spLocks noGrp="1"/>
          </p:cNvSpPr>
          <p:nvPr>
            <p:ph type="title"/>
          </p:nvPr>
        </p:nvSpPr>
        <p:spPr/>
        <p:txBody>
          <a:bodyPr/>
          <a:lstStyle/>
          <a:p>
            <a:r>
              <a:rPr lang="nl-BE"/>
              <a:t>Belangrijkste wijzigingen</a:t>
            </a:r>
          </a:p>
        </p:txBody>
      </p:sp>
      <p:sp>
        <p:nvSpPr>
          <p:cNvPr id="3" name="Tijdelijke aanduiding voor inhoud 2">
            <a:extLst>
              <a:ext uri="{FF2B5EF4-FFF2-40B4-BE49-F238E27FC236}">
                <a16:creationId xmlns:a16="http://schemas.microsoft.com/office/drawing/2014/main" id="{E5614AA5-40B3-4E16-AA12-AC49A80EB10D}"/>
              </a:ext>
            </a:extLst>
          </p:cNvPr>
          <p:cNvSpPr>
            <a:spLocks noGrp="1"/>
          </p:cNvSpPr>
          <p:nvPr>
            <p:ph sz="quarter" idx="11"/>
          </p:nvPr>
        </p:nvSpPr>
        <p:spPr/>
        <p:txBody>
          <a:bodyPr/>
          <a:lstStyle/>
          <a:p>
            <a:r>
              <a:rPr lang="nl-NL"/>
              <a:t>Aansluiting nevenverzekerden </a:t>
            </a:r>
          </a:p>
          <a:p>
            <a:pPr lvl="1"/>
            <a:r>
              <a:rPr lang="nl-NL"/>
              <a:t>Vooraf bestaande aandoeningen</a:t>
            </a:r>
          </a:p>
          <a:p>
            <a:pPr lvl="1"/>
            <a:r>
              <a:rPr lang="nl-NL"/>
              <a:t>Geen wachttermijn bij laattijdige aansluiting </a:t>
            </a:r>
          </a:p>
          <a:p>
            <a:pPr lvl="2"/>
            <a:r>
              <a:rPr lang="nl-NL"/>
              <a:t>pasgeborene: ouder is op de datum van de geboorte minstens 6 maanden aangesloten</a:t>
            </a:r>
          </a:p>
          <a:p>
            <a:pPr lvl="2"/>
            <a:r>
              <a:rPr lang="nl-NL"/>
              <a:t>attest en geen onderbreking</a:t>
            </a:r>
          </a:p>
          <a:p>
            <a:endParaRPr lang="nl-NL"/>
          </a:p>
          <a:p>
            <a:r>
              <a:rPr lang="nl-NL"/>
              <a:t>Geen tijdsbeperking bij psychische aandoeningen en zenuwziekten</a:t>
            </a:r>
            <a:br>
              <a:rPr lang="nl-NL"/>
            </a:br>
            <a:r>
              <a:rPr lang="nl-NL"/>
              <a:t>(</a:t>
            </a:r>
            <a:r>
              <a:rPr lang="nl-NL">
                <a:sym typeface="Wingdings" panose="05000000000000000000" pitchFamily="2" charset="2"/>
              </a:rPr>
              <a:t></a:t>
            </a:r>
            <a:r>
              <a:rPr lang="nl-NL"/>
              <a:t> 48 maanden) </a:t>
            </a:r>
          </a:p>
          <a:p>
            <a:endParaRPr lang="nl-BE"/>
          </a:p>
        </p:txBody>
      </p:sp>
    </p:spTree>
    <p:extLst>
      <p:ext uri="{BB962C8B-B14F-4D97-AF65-F5344CB8AC3E}">
        <p14:creationId xmlns:p14="http://schemas.microsoft.com/office/powerpoint/2010/main" val="3978366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C1C7D4-5E2F-E1DA-B825-4D620A5D2DFE}"/>
              </a:ext>
            </a:extLst>
          </p:cNvPr>
          <p:cNvSpPr>
            <a:spLocks noGrp="1"/>
          </p:cNvSpPr>
          <p:nvPr>
            <p:ph type="body" sz="quarter" idx="13"/>
          </p:nvPr>
        </p:nvSpPr>
        <p:spPr/>
        <p:txBody>
          <a:bodyPr/>
          <a:lstStyle/>
          <a:p>
            <a:r>
              <a:rPr lang="en-US" err="1">
                <a:latin typeface="Flanders Art Sans"/>
              </a:rPr>
              <a:t>Aanvragen</a:t>
            </a:r>
            <a:r>
              <a:rPr lang="en-US">
                <a:latin typeface="Flanders Art Sans"/>
              </a:rPr>
              <a:t> </a:t>
            </a:r>
            <a:r>
              <a:rPr lang="en-US" err="1">
                <a:latin typeface="Flanders Art Sans"/>
              </a:rPr>
              <a:t>jobstudenten</a:t>
            </a:r>
            <a:r>
              <a:rPr lang="en-US">
                <a:latin typeface="Flanders Art Sans"/>
              </a:rPr>
              <a:t> </a:t>
            </a:r>
            <a:endParaRPr lang="en-US"/>
          </a:p>
          <a:p>
            <a:endParaRPr lang="en-US"/>
          </a:p>
          <a:p>
            <a:r>
              <a:rPr lang="en-US">
                <a:latin typeface="Flanders Art Sans"/>
              </a:rPr>
              <a:t>Tot </a:t>
            </a:r>
            <a:r>
              <a:rPr lang="en-US" err="1">
                <a:latin typeface="Flanders Art Sans"/>
              </a:rPr>
              <a:t>en</a:t>
            </a:r>
            <a:r>
              <a:rPr lang="en-US">
                <a:latin typeface="Flanders Art Sans"/>
              </a:rPr>
              <a:t> met 24 </a:t>
            </a:r>
            <a:r>
              <a:rPr lang="en-US" err="1">
                <a:latin typeface="Flanders Art Sans"/>
              </a:rPr>
              <a:t>maart</a:t>
            </a:r>
            <a:r>
              <a:rPr lang="en-US">
                <a:latin typeface="Flanders Art Sans"/>
              </a:rPr>
              <a:t> </a:t>
            </a:r>
          </a:p>
          <a:p>
            <a:r>
              <a:rPr lang="en-US">
                <a:latin typeface="Flanders Art Sans"/>
              </a:rPr>
              <a:t>Via </a:t>
            </a:r>
            <a:r>
              <a:rPr lang="en-US" err="1">
                <a:latin typeface="Flanders Art Sans"/>
              </a:rPr>
              <a:t>Vlimpers</a:t>
            </a:r>
            <a:r>
              <a:rPr lang="en-US">
                <a:latin typeface="Flanders Art Sans"/>
              </a:rPr>
              <a:t> </a:t>
            </a:r>
            <a:r>
              <a:rPr lang="en-US" err="1">
                <a:latin typeface="Flanders Art Sans"/>
              </a:rPr>
              <a:t>Rekrutering</a:t>
            </a:r>
            <a:endParaRPr lang="en-US" err="1"/>
          </a:p>
        </p:txBody>
      </p:sp>
      <p:sp>
        <p:nvSpPr>
          <p:cNvPr id="3" name="Text Placeholder 2">
            <a:extLst>
              <a:ext uri="{FF2B5EF4-FFF2-40B4-BE49-F238E27FC236}">
                <a16:creationId xmlns:a16="http://schemas.microsoft.com/office/drawing/2014/main" id="{FF2171CE-3D73-B303-9DEB-A8B2B51C6D99}"/>
              </a:ext>
            </a:extLst>
          </p:cNvPr>
          <p:cNvSpPr>
            <a:spLocks noGrp="1"/>
          </p:cNvSpPr>
          <p:nvPr>
            <p:ph type="body" sz="quarter" idx="12"/>
          </p:nvPr>
        </p:nvSpPr>
        <p:spPr/>
        <p:txBody>
          <a:bodyPr/>
          <a:lstStyle/>
          <a:p>
            <a:r>
              <a:rPr lang="en-US">
                <a:latin typeface="Flanders Art Sans"/>
              </a:rPr>
              <a:t>Leer- </a:t>
            </a:r>
            <a:r>
              <a:rPr lang="en-US" err="1">
                <a:latin typeface="Flanders Art Sans"/>
              </a:rPr>
              <a:t>en</a:t>
            </a:r>
            <a:r>
              <a:rPr lang="en-US">
                <a:latin typeface="Flanders Art Sans"/>
              </a:rPr>
              <a:t> </a:t>
            </a:r>
            <a:r>
              <a:rPr lang="en-US" err="1">
                <a:latin typeface="Flanders Art Sans"/>
              </a:rPr>
              <a:t>netwerklunch</a:t>
            </a:r>
            <a:r>
              <a:rPr lang="en-US">
                <a:latin typeface="Flanders Art Sans"/>
              </a:rPr>
              <a:t> </a:t>
            </a:r>
            <a:r>
              <a:rPr lang="en-US" err="1">
                <a:latin typeface="Flanders Art Sans"/>
              </a:rPr>
              <a:t>vormingsverantwoordelijken</a:t>
            </a:r>
            <a:endParaRPr lang="en-US" err="1"/>
          </a:p>
          <a:p>
            <a:endParaRPr lang="en-US"/>
          </a:p>
          <a:p>
            <a:r>
              <a:rPr lang="en-US">
                <a:latin typeface="Flanders Art Sans"/>
              </a:rPr>
              <a:t>23 </a:t>
            </a:r>
            <a:r>
              <a:rPr lang="en-US" err="1">
                <a:latin typeface="Flanders Art Sans"/>
              </a:rPr>
              <a:t>maart</a:t>
            </a:r>
            <a:r>
              <a:rPr lang="en-US">
                <a:latin typeface="Flanders Art Sans"/>
              </a:rPr>
              <a:t> 11u45 – 13u15</a:t>
            </a:r>
            <a:endParaRPr lang="en-US"/>
          </a:p>
          <a:p>
            <a:r>
              <a:rPr lang="en-US">
                <a:latin typeface="Flanders Art Sans"/>
              </a:rPr>
              <a:t>Via </a:t>
            </a:r>
            <a:r>
              <a:rPr lang="en-US" err="1">
                <a:latin typeface="Flanders Art Sans"/>
              </a:rPr>
              <a:t>Vlimpers</a:t>
            </a:r>
            <a:r>
              <a:rPr lang="en-US">
                <a:latin typeface="Flanders Art Sans"/>
              </a:rPr>
              <a:t> Leren</a:t>
            </a:r>
            <a:endParaRPr lang="en-US"/>
          </a:p>
        </p:txBody>
      </p:sp>
      <p:sp>
        <p:nvSpPr>
          <p:cNvPr id="4" name="Title 3">
            <a:extLst>
              <a:ext uri="{FF2B5EF4-FFF2-40B4-BE49-F238E27FC236}">
                <a16:creationId xmlns:a16="http://schemas.microsoft.com/office/drawing/2014/main" id="{B5A10ACE-6F68-8E37-EAE2-5233A01F449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EE6B5BB-DD97-1D19-97B6-F1145B28B5CC}"/>
              </a:ext>
            </a:extLst>
          </p:cNvPr>
          <p:cNvSpPr>
            <a:spLocks noGrp="1"/>
          </p:cNvSpPr>
          <p:nvPr>
            <p:ph type="body" sz="quarter" idx="11"/>
          </p:nvPr>
        </p:nvSpPr>
        <p:spPr/>
        <p:txBody>
          <a:bodyPr/>
          <a:lstStyle/>
          <a:p>
            <a:r>
              <a:rPr lang="en-US">
                <a:latin typeface="Flanders Art Sans Bold"/>
                <a:cs typeface="Flanders Art Sans Bold"/>
              </a:rPr>
              <a:t>Even </a:t>
            </a:r>
            <a:r>
              <a:rPr lang="en-US" err="1">
                <a:latin typeface="Flanders Art Sans Bold"/>
                <a:cs typeface="Flanders Art Sans Bold"/>
              </a:rPr>
              <a:t>aandacht</a:t>
            </a:r>
            <a:endParaRPr lang="en-US" err="1"/>
          </a:p>
        </p:txBody>
      </p:sp>
    </p:spTree>
    <p:extLst>
      <p:ext uri="{BB962C8B-B14F-4D97-AF65-F5344CB8AC3E}">
        <p14:creationId xmlns:p14="http://schemas.microsoft.com/office/powerpoint/2010/main" val="833999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606B6-EAFD-4BC6-8AD8-2F9994E3FBD8}"/>
              </a:ext>
            </a:extLst>
          </p:cNvPr>
          <p:cNvSpPr>
            <a:spLocks noGrp="1"/>
          </p:cNvSpPr>
          <p:nvPr>
            <p:ph type="title"/>
          </p:nvPr>
        </p:nvSpPr>
        <p:spPr/>
        <p:txBody>
          <a:bodyPr/>
          <a:lstStyle/>
          <a:p>
            <a:r>
              <a:rPr lang="nl-BE"/>
              <a:t>Belangrijkste wijzigingen</a:t>
            </a:r>
          </a:p>
        </p:txBody>
      </p:sp>
      <p:sp>
        <p:nvSpPr>
          <p:cNvPr id="3" name="Tijdelijke aanduiding voor inhoud 2">
            <a:extLst>
              <a:ext uri="{FF2B5EF4-FFF2-40B4-BE49-F238E27FC236}">
                <a16:creationId xmlns:a16="http://schemas.microsoft.com/office/drawing/2014/main" id="{E5614AA5-40B3-4E16-AA12-AC49A80EB10D}"/>
              </a:ext>
            </a:extLst>
          </p:cNvPr>
          <p:cNvSpPr>
            <a:spLocks noGrp="1"/>
          </p:cNvSpPr>
          <p:nvPr>
            <p:ph sz="quarter" idx="11"/>
          </p:nvPr>
        </p:nvSpPr>
        <p:spPr/>
        <p:txBody>
          <a:bodyPr/>
          <a:lstStyle/>
          <a:p>
            <a:r>
              <a:rPr lang="nl-NL"/>
              <a:t>Verhoging terugbetalingslimieten </a:t>
            </a:r>
          </a:p>
          <a:p>
            <a:pPr lvl="1"/>
            <a:r>
              <a:rPr lang="nl-NL"/>
              <a:t>Kosten waarvoor geen wettelijke tegemoetkoming: 3000 euro (</a:t>
            </a:r>
            <a:r>
              <a:rPr lang="nl-NL">
                <a:sym typeface="Wingdings" panose="05000000000000000000" pitchFamily="2" charset="2"/>
              </a:rPr>
              <a:t></a:t>
            </a:r>
            <a:r>
              <a:rPr lang="nl-NL"/>
              <a:t>2500 euro)</a:t>
            </a:r>
          </a:p>
          <a:p>
            <a:pPr lvl="1"/>
            <a:r>
              <a:rPr lang="nl-NL"/>
              <a:t>Verblijfskosten ouders: 50 euro per nacht (</a:t>
            </a:r>
            <a:r>
              <a:rPr lang="nl-NL">
                <a:sym typeface="Wingdings" panose="05000000000000000000" pitchFamily="2" charset="2"/>
              </a:rPr>
              <a:t></a:t>
            </a:r>
            <a:r>
              <a:rPr lang="nl-NL"/>
              <a:t> 25 euro) </a:t>
            </a:r>
          </a:p>
          <a:p>
            <a:pPr lvl="1"/>
            <a:r>
              <a:rPr lang="nl-NL"/>
              <a:t>Verblijfskosten donor: 2500 euro (</a:t>
            </a:r>
            <a:r>
              <a:rPr lang="nl-NL">
                <a:sym typeface="Wingdings" panose="05000000000000000000" pitchFamily="2" charset="2"/>
              </a:rPr>
              <a:t></a:t>
            </a:r>
            <a:r>
              <a:rPr lang="nl-NL"/>
              <a:t> 1500 euro)</a:t>
            </a:r>
          </a:p>
          <a:p>
            <a:pPr lvl="1"/>
            <a:r>
              <a:rPr lang="nl-NL"/>
              <a:t>Vervoerskosten bij ernstige ziekten: 330 euro per persoon per jaar (</a:t>
            </a:r>
            <a:r>
              <a:rPr lang="nl-NL">
                <a:sym typeface="Wingdings" panose="05000000000000000000" pitchFamily="2" charset="2"/>
              </a:rPr>
              <a:t></a:t>
            </a:r>
            <a:r>
              <a:rPr lang="nl-NL"/>
              <a:t> 250 euro) </a:t>
            </a:r>
          </a:p>
          <a:p>
            <a:pPr lvl="1"/>
            <a:r>
              <a:rPr lang="nl-NL"/>
              <a:t>Medisch begeleide voortplanting: 1000 euro per behandeling (</a:t>
            </a:r>
            <a:r>
              <a:rPr lang="nl-NL">
                <a:sym typeface="Wingdings" panose="05000000000000000000" pitchFamily="2" charset="2"/>
              </a:rPr>
              <a:t></a:t>
            </a:r>
            <a:r>
              <a:rPr lang="nl-NL"/>
              <a:t> 500 euro) </a:t>
            </a:r>
          </a:p>
        </p:txBody>
      </p:sp>
    </p:spTree>
    <p:extLst>
      <p:ext uri="{BB962C8B-B14F-4D97-AF65-F5344CB8AC3E}">
        <p14:creationId xmlns:p14="http://schemas.microsoft.com/office/powerpoint/2010/main" val="3139679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D7F277-5AAF-491D-921A-6C5C2ED6E667}"/>
              </a:ext>
            </a:extLst>
          </p:cNvPr>
          <p:cNvSpPr>
            <a:spLocks noGrp="1"/>
          </p:cNvSpPr>
          <p:nvPr>
            <p:ph type="title"/>
          </p:nvPr>
        </p:nvSpPr>
        <p:spPr/>
        <p:txBody>
          <a:bodyPr/>
          <a:lstStyle/>
          <a:p>
            <a:r>
              <a:rPr lang="nl-BE"/>
              <a:t>Vergelijkbaar met huidige situatie</a:t>
            </a:r>
          </a:p>
        </p:txBody>
      </p:sp>
      <p:sp>
        <p:nvSpPr>
          <p:cNvPr id="3" name="Tijdelijke aanduiding voor tekst 2">
            <a:extLst>
              <a:ext uri="{FF2B5EF4-FFF2-40B4-BE49-F238E27FC236}">
                <a16:creationId xmlns:a16="http://schemas.microsoft.com/office/drawing/2014/main" id="{ABE6776D-4457-4D7C-B192-E262CA7587D7}"/>
              </a:ext>
            </a:extLst>
          </p:cNvPr>
          <p:cNvSpPr>
            <a:spLocks noGrp="1"/>
          </p:cNvSpPr>
          <p:nvPr>
            <p:ph type="body" sz="quarter" idx="11"/>
          </p:nvPr>
        </p:nvSpPr>
        <p:spPr>
          <a:xfrm>
            <a:off x="1019175" y="3061957"/>
            <a:ext cx="4839366" cy="1928812"/>
          </a:xfrm>
        </p:spPr>
        <p:txBody>
          <a:bodyPr/>
          <a:lstStyle/>
          <a:p>
            <a:r>
              <a:rPr lang="nl-BE"/>
              <a:t>Premie voor basisformule en uitgebreide formule</a:t>
            </a:r>
          </a:p>
          <a:p>
            <a:pPr marL="0" indent="0">
              <a:buNone/>
            </a:pPr>
            <a:br>
              <a:rPr lang="nl-BE"/>
            </a:br>
            <a:br>
              <a:rPr lang="nl-BE"/>
            </a:br>
            <a:br>
              <a:rPr lang="nl-BE"/>
            </a:br>
            <a:endParaRPr lang="nl-BE"/>
          </a:p>
        </p:txBody>
      </p:sp>
      <p:sp>
        <p:nvSpPr>
          <p:cNvPr id="4" name="Tijdelijke aanduiding voor tekst 3">
            <a:extLst>
              <a:ext uri="{FF2B5EF4-FFF2-40B4-BE49-F238E27FC236}">
                <a16:creationId xmlns:a16="http://schemas.microsoft.com/office/drawing/2014/main" id="{311805F5-CC24-4377-A6F6-1B31E608CAE6}"/>
              </a:ext>
            </a:extLst>
          </p:cNvPr>
          <p:cNvSpPr>
            <a:spLocks noGrp="1"/>
          </p:cNvSpPr>
          <p:nvPr>
            <p:ph type="body" sz="quarter" idx="12"/>
          </p:nvPr>
        </p:nvSpPr>
        <p:spPr>
          <a:xfrm>
            <a:off x="6333461" y="3061957"/>
            <a:ext cx="4839366" cy="1928812"/>
          </a:xfrm>
        </p:spPr>
        <p:txBody>
          <a:bodyPr/>
          <a:lstStyle/>
          <a:p>
            <a:endParaRPr lang="nl-BE"/>
          </a:p>
          <a:p>
            <a:endParaRPr lang="nl-BE"/>
          </a:p>
          <a:p>
            <a:endParaRPr lang="nl-BE"/>
          </a:p>
          <a:p>
            <a:endParaRPr lang="nl-BE"/>
          </a:p>
          <a:p>
            <a:r>
              <a:rPr lang="nl-BE"/>
              <a:t>Dienstverlening:</a:t>
            </a:r>
            <a:br>
              <a:rPr lang="nl-BE"/>
            </a:br>
            <a:br>
              <a:rPr lang="nl-BE"/>
            </a:br>
            <a:br>
              <a:rPr lang="nl-BE"/>
            </a:br>
            <a:r>
              <a:rPr lang="nl-NL"/>
              <a:t>Online platform, derdebetalersregeling, diverse contactmogelijkheden </a:t>
            </a:r>
            <a:br>
              <a:rPr lang="nl-BE"/>
            </a:br>
            <a:endParaRPr lang="nl-BE"/>
          </a:p>
        </p:txBody>
      </p:sp>
    </p:spTree>
    <p:extLst>
      <p:ext uri="{BB962C8B-B14F-4D97-AF65-F5344CB8AC3E}">
        <p14:creationId xmlns:p14="http://schemas.microsoft.com/office/powerpoint/2010/main" val="145571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606B6-EAFD-4BC6-8AD8-2F9994E3FBD8}"/>
              </a:ext>
            </a:extLst>
          </p:cNvPr>
          <p:cNvSpPr>
            <a:spLocks noGrp="1"/>
          </p:cNvSpPr>
          <p:nvPr>
            <p:ph type="title"/>
          </p:nvPr>
        </p:nvSpPr>
        <p:spPr/>
        <p:txBody>
          <a:bodyPr/>
          <a:lstStyle/>
          <a:p>
            <a:r>
              <a:rPr lang="nl-BE"/>
              <a:t>Vergelijkbaar met huidige situatie</a:t>
            </a:r>
          </a:p>
        </p:txBody>
      </p:sp>
      <p:sp>
        <p:nvSpPr>
          <p:cNvPr id="3" name="Tijdelijke aanduiding voor inhoud 2">
            <a:extLst>
              <a:ext uri="{FF2B5EF4-FFF2-40B4-BE49-F238E27FC236}">
                <a16:creationId xmlns:a16="http://schemas.microsoft.com/office/drawing/2014/main" id="{E5614AA5-40B3-4E16-AA12-AC49A80EB10D}"/>
              </a:ext>
            </a:extLst>
          </p:cNvPr>
          <p:cNvSpPr>
            <a:spLocks noGrp="1"/>
          </p:cNvSpPr>
          <p:nvPr>
            <p:ph sz="quarter" idx="11"/>
          </p:nvPr>
        </p:nvSpPr>
        <p:spPr/>
        <p:txBody>
          <a:bodyPr/>
          <a:lstStyle/>
          <a:p>
            <a:r>
              <a:rPr lang="nl-NL"/>
              <a:t>Premie voor basisformule en uitgebreide formule</a:t>
            </a:r>
          </a:p>
          <a:p>
            <a:pPr lvl="1"/>
            <a:r>
              <a:rPr lang="nl-NL"/>
              <a:t>Basispolis: 47,61 euro (</a:t>
            </a:r>
            <a:r>
              <a:rPr lang="nl-NL">
                <a:sym typeface="Wingdings" panose="05000000000000000000" pitchFamily="2" charset="2"/>
              </a:rPr>
              <a:t></a:t>
            </a:r>
            <a:r>
              <a:rPr lang="nl-NL"/>
              <a:t> 46,76 euro)</a:t>
            </a:r>
          </a:p>
          <a:p>
            <a:pPr lvl="1"/>
            <a:r>
              <a:rPr lang="nl-NL"/>
              <a:t>Uitgebreide polis (toeslag): 217,61 euro (</a:t>
            </a:r>
            <a:r>
              <a:rPr lang="nl-NL">
                <a:sym typeface="Wingdings" panose="05000000000000000000" pitchFamily="2" charset="2"/>
              </a:rPr>
              <a:t></a:t>
            </a:r>
            <a:r>
              <a:rPr lang="nl-NL"/>
              <a:t> 213,82 euro)</a:t>
            </a:r>
          </a:p>
          <a:p>
            <a:endParaRPr lang="nl-NL"/>
          </a:p>
          <a:p>
            <a:r>
              <a:rPr lang="nl-NL"/>
              <a:t>Minimale verschillen dienstverlening</a:t>
            </a:r>
          </a:p>
          <a:p>
            <a:pPr lvl="1"/>
            <a:r>
              <a:rPr lang="nl-NL"/>
              <a:t>Online platform voor verzekerden: </a:t>
            </a:r>
            <a:r>
              <a:rPr lang="nl-NL" err="1"/>
              <a:t>Myaxa</a:t>
            </a:r>
            <a:r>
              <a:rPr lang="nl-NL"/>
              <a:t> Healthcare</a:t>
            </a:r>
          </a:p>
          <a:p>
            <a:pPr lvl="1"/>
            <a:r>
              <a:rPr lang="nl-NL"/>
              <a:t>Diverse contactmogelijkheden</a:t>
            </a:r>
          </a:p>
          <a:p>
            <a:pPr lvl="2"/>
            <a:r>
              <a:rPr lang="nl-NL"/>
              <a:t>telefonisch, e-mail, fysiek</a:t>
            </a:r>
          </a:p>
          <a:p>
            <a:pPr lvl="1"/>
            <a:r>
              <a:rPr lang="nl-NL"/>
              <a:t>Derdebetalerssyteem </a:t>
            </a:r>
          </a:p>
          <a:p>
            <a:pPr lvl="2"/>
            <a:r>
              <a:rPr lang="nl-NL"/>
              <a:t>zonder </a:t>
            </a:r>
            <a:r>
              <a:rPr lang="nl-NL" err="1"/>
              <a:t>AssurCard</a:t>
            </a:r>
            <a:r>
              <a:rPr lang="nl-NL"/>
              <a:t> </a:t>
            </a:r>
          </a:p>
          <a:p>
            <a:pPr lvl="2"/>
            <a:r>
              <a:rPr lang="nl-NL"/>
              <a:t>aangifte voorafgaand aan geplande hospitalisatie blijft mogelijk</a:t>
            </a:r>
          </a:p>
          <a:p>
            <a:endParaRPr lang="nl-NL"/>
          </a:p>
        </p:txBody>
      </p:sp>
    </p:spTree>
    <p:extLst>
      <p:ext uri="{BB962C8B-B14F-4D97-AF65-F5344CB8AC3E}">
        <p14:creationId xmlns:p14="http://schemas.microsoft.com/office/powerpoint/2010/main" val="1567697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4614D-52A0-4000-BEA2-4E6A3856B457}"/>
              </a:ext>
            </a:extLst>
          </p:cNvPr>
          <p:cNvSpPr>
            <a:spLocks noGrp="1"/>
          </p:cNvSpPr>
          <p:nvPr>
            <p:ph type="title"/>
          </p:nvPr>
        </p:nvSpPr>
        <p:spPr/>
        <p:txBody>
          <a:bodyPr/>
          <a:lstStyle/>
          <a:p>
            <a:r>
              <a:rPr lang="nl-BE" err="1"/>
              <a:t>Dail</a:t>
            </a:r>
            <a:r>
              <a:rPr lang="nl-BE"/>
              <a:t> Healthcare</a:t>
            </a:r>
          </a:p>
        </p:txBody>
      </p:sp>
      <p:sp>
        <p:nvSpPr>
          <p:cNvPr id="3" name="Tijdelijke aanduiding voor inhoud 2">
            <a:extLst>
              <a:ext uri="{FF2B5EF4-FFF2-40B4-BE49-F238E27FC236}">
                <a16:creationId xmlns:a16="http://schemas.microsoft.com/office/drawing/2014/main" id="{6559BC0A-57CD-46CB-A0E2-6EA32FC07103}"/>
              </a:ext>
            </a:extLst>
          </p:cNvPr>
          <p:cNvSpPr>
            <a:spLocks noGrp="1"/>
          </p:cNvSpPr>
          <p:nvPr>
            <p:ph sz="quarter" idx="11"/>
          </p:nvPr>
        </p:nvSpPr>
        <p:spPr>
          <a:xfrm>
            <a:off x="371475" y="1454402"/>
            <a:ext cx="11449050" cy="4978295"/>
          </a:xfrm>
        </p:spPr>
        <p:txBody>
          <a:bodyPr/>
          <a:lstStyle/>
          <a:p>
            <a:r>
              <a:rPr lang="nl-BE"/>
              <a:t>Wat?</a:t>
            </a:r>
          </a:p>
          <a:p>
            <a:pPr lvl="1"/>
            <a:r>
              <a:rPr lang="nl-BE"/>
              <a:t>Online platform</a:t>
            </a:r>
          </a:p>
          <a:p>
            <a:endParaRPr lang="nl-BE"/>
          </a:p>
          <a:p>
            <a:r>
              <a:rPr lang="nl-BE"/>
              <a:t>Voor wie?</a:t>
            </a:r>
          </a:p>
          <a:p>
            <a:pPr lvl="1"/>
            <a:r>
              <a:rPr lang="nl-BE"/>
              <a:t>HR-professionals – opleiding voorzien</a:t>
            </a:r>
          </a:p>
          <a:p>
            <a:pPr lvl="1"/>
            <a:endParaRPr lang="nl-BE"/>
          </a:p>
          <a:p>
            <a:r>
              <a:rPr lang="nl-BE"/>
              <a:t>Waarvoor?</a:t>
            </a:r>
          </a:p>
          <a:p>
            <a:pPr lvl="1"/>
            <a:r>
              <a:rPr lang="nl-BE"/>
              <a:t>Raadplegen contract: documenten, dekking, betalingen, premies, aanvragen</a:t>
            </a:r>
          </a:p>
          <a:p>
            <a:pPr lvl="1"/>
            <a:r>
              <a:rPr lang="nl-BE"/>
              <a:t>Beheren contract:</a:t>
            </a:r>
          </a:p>
          <a:p>
            <a:pPr lvl="2"/>
            <a:r>
              <a:rPr lang="nl-BE"/>
              <a:t>Personeelslid of familielid toevoegen</a:t>
            </a:r>
          </a:p>
          <a:p>
            <a:pPr lvl="2"/>
            <a:r>
              <a:rPr lang="nl-BE"/>
              <a:t>Gegevens verzekerden wijzigen</a:t>
            </a:r>
          </a:p>
          <a:p>
            <a:pPr lvl="2"/>
            <a:r>
              <a:rPr lang="nl-BE"/>
              <a:t>Aansluiting verwijderen</a:t>
            </a:r>
          </a:p>
          <a:p>
            <a:pPr lvl="2"/>
            <a:r>
              <a:rPr lang="nl-BE"/>
              <a:t>Verzekeringsattest downloaden</a:t>
            </a:r>
          </a:p>
          <a:p>
            <a:pPr lvl="2"/>
            <a:r>
              <a:rPr lang="nl-BE"/>
              <a:t>Lijst verzekerden downloaden</a:t>
            </a:r>
          </a:p>
          <a:p>
            <a:pPr lvl="2"/>
            <a:endParaRPr lang="nl-BE"/>
          </a:p>
        </p:txBody>
      </p:sp>
    </p:spTree>
    <p:extLst>
      <p:ext uri="{BB962C8B-B14F-4D97-AF65-F5344CB8AC3E}">
        <p14:creationId xmlns:p14="http://schemas.microsoft.com/office/powerpoint/2010/main" val="298274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8881CE52-209B-40B6-8DC8-D46E56289C45}"/>
              </a:ext>
            </a:extLst>
          </p:cNvPr>
          <p:cNvSpPr>
            <a:spLocks noGrp="1"/>
          </p:cNvSpPr>
          <p:nvPr>
            <p:ph type="pic" sz="quarter" idx="10"/>
          </p:nvPr>
        </p:nvSpPr>
        <p:spPr/>
      </p:sp>
      <p:sp>
        <p:nvSpPr>
          <p:cNvPr id="3" name="Tijdelijke aanduiding voor tekst 2">
            <a:extLst>
              <a:ext uri="{FF2B5EF4-FFF2-40B4-BE49-F238E27FC236}">
                <a16:creationId xmlns:a16="http://schemas.microsoft.com/office/drawing/2014/main" id="{AD86C07D-534A-48F3-977A-61E235E430B6}"/>
              </a:ext>
            </a:extLst>
          </p:cNvPr>
          <p:cNvSpPr>
            <a:spLocks noGrp="1"/>
          </p:cNvSpPr>
          <p:nvPr>
            <p:ph type="body" sz="quarter" idx="11"/>
          </p:nvPr>
        </p:nvSpPr>
        <p:spPr/>
        <p:txBody>
          <a:bodyPr/>
          <a:lstStyle/>
          <a:p>
            <a:r>
              <a:rPr lang="nl-BE"/>
              <a:t>Doelgroep:</a:t>
            </a:r>
            <a:br>
              <a:rPr lang="nl-BE"/>
            </a:br>
            <a:r>
              <a:rPr lang="nl-BE"/>
              <a:t>VPS-,</a:t>
            </a:r>
            <a:br>
              <a:rPr lang="nl-BE"/>
            </a:br>
            <a:r>
              <a:rPr lang="nl-BE"/>
              <a:t>Vlimpers-,</a:t>
            </a:r>
            <a:br>
              <a:rPr lang="nl-BE"/>
            </a:br>
            <a:r>
              <a:rPr lang="nl-BE"/>
              <a:t>niet-Vlimpers-entiteiten</a:t>
            </a:r>
          </a:p>
        </p:txBody>
      </p:sp>
      <p:sp>
        <p:nvSpPr>
          <p:cNvPr id="4" name="Titel 3">
            <a:extLst>
              <a:ext uri="{FF2B5EF4-FFF2-40B4-BE49-F238E27FC236}">
                <a16:creationId xmlns:a16="http://schemas.microsoft.com/office/drawing/2014/main" id="{40ACBC09-3EA7-4279-A2E6-7E4A56CA8348}"/>
              </a:ext>
            </a:extLst>
          </p:cNvPr>
          <p:cNvSpPr>
            <a:spLocks noGrp="1"/>
          </p:cNvSpPr>
          <p:nvPr>
            <p:ph type="title"/>
          </p:nvPr>
        </p:nvSpPr>
        <p:spPr/>
        <p:txBody>
          <a:bodyPr/>
          <a:lstStyle/>
          <a:p>
            <a:r>
              <a:rPr lang="nl-BE"/>
              <a:t>Communicatie</a:t>
            </a:r>
          </a:p>
        </p:txBody>
      </p:sp>
      <p:sp>
        <p:nvSpPr>
          <p:cNvPr id="5" name="Tijdelijke aanduiding voor tekst 4">
            <a:extLst>
              <a:ext uri="{FF2B5EF4-FFF2-40B4-BE49-F238E27FC236}">
                <a16:creationId xmlns:a16="http://schemas.microsoft.com/office/drawing/2014/main" id="{0C1EE78D-9C75-4D49-83EB-D0DE8D6AA044}"/>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213D667D-15DE-4506-8C10-AFC82AD142D0}"/>
              </a:ext>
            </a:extLst>
          </p:cNvPr>
          <p:cNvSpPr>
            <a:spLocks noGrp="1"/>
          </p:cNvSpPr>
          <p:nvPr>
            <p:ph type="body" sz="quarter" idx="13"/>
          </p:nvPr>
        </p:nvSpPr>
        <p:spPr/>
        <p:txBody>
          <a:bodyPr/>
          <a:lstStyle/>
          <a:p>
            <a:r>
              <a:rPr lang="nl-BE"/>
              <a:t>Timing:</a:t>
            </a:r>
            <a:br>
              <a:rPr lang="nl-BE"/>
            </a:br>
            <a:r>
              <a:rPr lang="nl-BE"/>
              <a:t>1 tot 31 maart</a:t>
            </a:r>
          </a:p>
        </p:txBody>
      </p:sp>
      <p:sp>
        <p:nvSpPr>
          <p:cNvPr id="7" name="Tijdelijke aanduiding voor tekst 6">
            <a:extLst>
              <a:ext uri="{FF2B5EF4-FFF2-40B4-BE49-F238E27FC236}">
                <a16:creationId xmlns:a16="http://schemas.microsoft.com/office/drawing/2014/main" id="{A4D52913-6E7B-4012-AB2F-99CF9F949798}"/>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3992CCFE-F426-4A70-888B-5DAB74C9642C}"/>
              </a:ext>
            </a:extLst>
          </p:cNvPr>
          <p:cNvSpPr>
            <a:spLocks noGrp="1"/>
          </p:cNvSpPr>
          <p:nvPr>
            <p:ph type="body" sz="quarter" idx="15"/>
          </p:nvPr>
        </p:nvSpPr>
        <p:spPr/>
        <p:txBody>
          <a:bodyPr/>
          <a:lstStyle/>
          <a:p>
            <a:r>
              <a:rPr lang="nl-BE"/>
              <a:t>Verschillende kanalen</a:t>
            </a:r>
          </a:p>
        </p:txBody>
      </p:sp>
      <p:sp>
        <p:nvSpPr>
          <p:cNvPr id="9" name="Tijdelijke aanduiding voor tekst 8">
            <a:extLst>
              <a:ext uri="{FF2B5EF4-FFF2-40B4-BE49-F238E27FC236}">
                <a16:creationId xmlns:a16="http://schemas.microsoft.com/office/drawing/2014/main" id="{D4F9433E-0242-47C9-8656-D20A2282B6E3}"/>
              </a:ext>
            </a:extLst>
          </p:cNvPr>
          <p:cNvSpPr>
            <a:spLocks noGrp="1"/>
          </p:cNvSpPr>
          <p:nvPr>
            <p:ph type="body" sz="quarter" idx="16"/>
          </p:nvPr>
        </p:nvSpPr>
        <p:spPr/>
        <p:txBody>
          <a:bodyPr/>
          <a:lstStyle/>
          <a:p>
            <a:endParaRPr lang="nl-BE"/>
          </a:p>
        </p:txBody>
      </p:sp>
      <p:sp>
        <p:nvSpPr>
          <p:cNvPr id="13" name="Tijdelijke aanduiding voor tekst 12">
            <a:extLst>
              <a:ext uri="{FF2B5EF4-FFF2-40B4-BE49-F238E27FC236}">
                <a16:creationId xmlns:a16="http://schemas.microsoft.com/office/drawing/2014/main" id="{90D487BE-54C2-4165-80CF-9E8E2DD6E752}"/>
              </a:ext>
            </a:extLst>
          </p:cNvPr>
          <p:cNvSpPr>
            <a:spLocks noGrp="1"/>
          </p:cNvSpPr>
          <p:nvPr>
            <p:ph type="body" sz="quarter" idx="23"/>
          </p:nvPr>
        </p:nvSpPr>
        <p:spPr/>
        <p:txBody>
          <a:bodyPr/>
          <a:lstStyle/>
          <a:p>
            <a:endParaRPr lang="nl-BE"/>
          </a:p>
        </p:txBody>
      </p:sp>
      <p:sp>
        <p:nvSpPr>
          <p:cNvPr id="14" name="Tijdelijke aanduiding voor tekst 13">
            <a:extLst>
              <a:ext uri="{FF2B5EF4-FFF2-40B4-BE49-F238E27FC236}">
                <a16:creationId xmlns:a16="http://schemas.microsoft.com/office/drawing/2014/main" id="{EBED3BE1-5A89-40C2-96DC-72D8BB94425B}"/>
              </a:ext>
            </a:extLst>
          </p:cNvPr>
          <p:cNvSpPr>
            <a:spLocks noGrp="1"/>
          </p:cNvSpPr>
          <p:nvPr>
            <p:ph type="body" sz="quarter" idx="24"/>
          </p:nvPr>
        </p:nvSpPr>
        <p:spPr/>
        <p:txBody>
          <a:bodyPr/>
          <a:lstStyle/>
          <a:p>
            <a:endParaRPr lang="nl-BE"/>
          </a:p>
        </p:txBody>
      </p:sp>
      <p:sp>
        <p:nvSpPr>
          <p:cNvPr id="24" name="Vrije vorm: vorm 23">
            <a:extLst>
              <a:ext uri="{FF2B5EF4-FFF2-40B4-BE49-F238E27FC236}">
                <a16:creationId xmlns:a16="http://schemas.microsoft.com/office/drawing/2014/main" id="{B1B0466E-F238-46B1-B5CC-25427E3962D7}"/>
              </a:ext>
            </a:extLst>
          </p:cNvPr>
          <p:cNvSpPr/>
          <p:nvPr/>
        </p:nvSpPr>
        <p:spPr>
          <a:xfrm>
            <a:off x="2084106" y="2788966"/>
            <a:ext cx="172189" cy="172188"/>
          </a:xfrm>
          <a:custGeom>
            <a:avLst/>
            <a:gdLst>
              <a:gd name="connsiteX0" fmla="*/ 86074 w 172189"/>
              <a:gd name="connsiteY0" fmla="*/ 172167 h 172188"/>
              <a:gd name="connsiteX1" fmla="*/ 172169 w 172189"/>
              <a:gd name="connsiteY1" fmla="*/ 86073 h 172188"/>
              <a:gd name="connsiteX2" fmla="*/ 86074 w 172189"/>
              <a:gd name="connsiteY2" fmla="*/ -22 h 172188"/>
              <a:gd name="connsiteX3" fmla="*/ -21 w 172189"/>
              <a:gd name="connsiteY3" fmla="*/ 86073 h 172188"/>
              <a:gd name="connsiteX4" fmla="*/ -21 w 172189"/>
              <a:gd name="connsiteY4" fmla="*/ 86344 h 172188"/>
              <a:gd name="connsiteX5" fmla="*/ 86074 w 172189"/>
              <a:gd name="connsiteY5" fmla="*/ 172167 h 172188"/>
              <a:gd name="connsiteX6" fmla="*/ 86074 w 172189"/>
              <a:gd name="connsiteY6" fmla="*/ 27409 h 172188"/>
              <a:gd name="connsiteX7" fmla="*/ 145009 w 172189"/>
              <a:gd name="connsiteY7" fmla="*/ 86344 h 172188"/>
              <a:gd name="connsiteX8" fmla="*/ 86074 w 172189"/>
              <a:gd name="connsiteY8" fmla="*/ 145280 h 172188"/>
              <a:gd name="connsiteX9" fmla="*/ 27138 w 172189"/>
              <a:gd name="connsiteY9" fmla="*/ 86344 h 172188"/>
              <a:gd name="connsiteX10" fmla="*/ 86074 w 172189"/>
              <a:gd name="connsiteY10" fmla="*/ 27409 h 17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189" h="172188">
                <a:moveTo>
                  <a:pt x="86074" y="172167"/>
                </a:moveTo>
                <a:cubicBezTo>
                  <a:pt x="133621" y="172167"/>
                  <a:pt x="172169" y="133620"/>
                  <a:pt x="172169" y="86073"/>
                </a:cubicBezTo>
                <a:cubicBezTo>
                  <a:pt x="172169" y="38523"/>
                  <a:pt x="133621" y="-22"/>
                  <a:pt x="86074" y="-22"/>
                </a:cubicBezTo>
                <a:cubicBezTo>
                  <a:pt x="38523" y="-22"/>
                  <a:pt x="-21" y="38525"/>
                  <a:pt x="-21" y="86073"/>
                </a:cubicBezTo>
                <a:cubicBezTo>
                  <a:pt x="-21" y="86162"/>
                  <a:pt x="-21" y="86255"/>
                  <a:pt x="-21" y="86344"/>
                </a:cubicBezTo>
                <a:cubicBezTo>
                  <a:pt x="128" y="133786"/>
                  <a:pt x="38632" y="172167"/>
                  <a:pt x="86074" y="172167"/>
                </a:cubicBezTo>
                <a:close/>
                <a:moveTo>
                  <a:pt x="86074" y="27409"/>
                </a:moveTo>
                <a:cubicBezTo>
                  <a:pt x="118624" y="27409"/>
                  <a:pt x="145009" y="53794"/>
                  <a:pt x="145009" y="86344"/>
                </a:cubicBezTo>
                <a:cubicBezTo>
                  <a:pt x="145009" y="118895"/>
                  <a:pt x="118624" y="145280"/>
                  <a:pt x="86074" y="145280"/>
                </a:cubicBezTo>
                <a:cubicBezTo>
                  <a:pt x="53523" y="145280"/>
                  <a:pt x="27138" y="118895"/>
                  <a:pt x="27138" y="86344"/>
                </a:cubicBezTo>
                <a:cubicBezTo>
                  <a:pt x="27138" y="53794"/>
                  <a:pt x="53523" y="27409"/>
                  <a:pt x="86074" y="27409"/>
                </a:cubicBezTo>
                <a:close/>
              </a:path>
            </a:pathLst>
          </a:custGeom>
          <a:solidFill>
            <a:srgbClr val="181716"/>
          </a:solidFill>
          <a:ln w="26319" cap="flat">
            <a:noFill/>
            <a:prstDash val="solid"/>
            <a:miter/>
          </a:ln>
        </p:spPr>
        <p:txBody>
          <a:bodyPr rtlCol="0" anchor="ctr"/>
          <a:lstStyle/>
          <a:p>
            <a:endParaRPr lang="nl-BE"/>
          </a:p>
        </p:txBody>
      </p:sp>
      <p:sp>
        <p:nvSpPr>
          <p:cNvPr id="25" name="Vrije vorm: vorm 24">
            <a:extLst>
              <a:ext uri="{FF2B5EF4-FFF2-40B4-BE49-F238E27FC236}">
                <a16:creationId xmlns:a16="http://schemas.microsoft.com/office/drawing/2014/main" id="{DBA8B88F-12B7-4696-B4FF-D9A84D3930CC}"/>
              </a:ext>
            </a:extLst>
          </p:cNvPr>
          <p:cNvSpPr/>
          <p:nvPr/>
        </p:nvSpPr>
        <p:spPr>
          <a:xfrm>
            <a:off x="2065909" y="2987692"/>
            <a:ext cx="211027" cy="236091"/>
          </a:xfrm>
          <a:custGeom>
            <a:avLst/>
            <a:gdLst>
              <a:gd name="connsiteX0" fmla="*/ 211006 w 211027"/>
              <a:gd name="connsiteY0" fmla="*/ 100274 h 236091"/>
              <a:gd name="connsiteX1" fmla="*/ 100137 w 211027"/>
              <a:gd name="connsiteY1" fmla="*/ 117 h 236091"/>
              <a:gd name="connsiteX2" fmla="*/ -21 w 211027"/>
              <a:gd name="connsiteY2" fmla="*/ 100274 h 236091"/>
              <a:gd name="connsiteX3" fmla="*/ -21 w 211027"/>
              <a:gd name="connsiteY3" fmla="*/ 236070 h 236091"/>
              <a:gd name="connsiteX4" fmla="*/ 211006 w 211027"/>
              <a:gd name="connsiteY4" fmla="*/ 236070 h 236091"/>
              <a:gd name="connsiteX5" fmla="*/ 183847 w 211027"/>
              <a:gd name="connsiteY5" fmla="*/ 208910 h 236091"/>
              <a:gd name="connsiteX6" fmla="*/ 25780 w 211027"/>
              <a:gd name="connsiteY6" fmla="*/ 208910 h 236091"/>
              <a:gd name="connsiteX7" fmla="*/ 25780 w 211027"/>
              <a:gd name="connsiteY7" fmla="*/ 100274 h 236091"/>
              <a:gd name="connsiteX8" fmla="*/ 108749 w 211027"/>
              <a:gd name="connsiteY8" fmla="*/ 26534 h 236091"/>
              <a:gd name="connsiteX9" fmla="*/ 182489 w 211027"/>
              <a:gd name="connsiteY9" fmla="*/ 100274 h 23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027" h="236091">
                <a:moveTo>
                  <a:pt x="211006" y="100274"/>
                </a:moveTo>
                <a:cubicBezTo>
                  <a:pt x="208049" y="42001"/>
                  <a:pt x="158412" y="-2841"/>
                  <a:pt x="100137" y="117"/>
                </a:cubicBezTo>
                <a:cubicBezTo>
                  <a:pt x="46000" y="2862"/>
                  <a:pt x="2727" y="46138"/>
                  <a:pt x="-21" y="100274"/>
                </a:cubicBezTo>
                <a:lnTo>
                  <a:pt x="-21" y="236070"/>
                </a:lnTo>
                <a:lnTo>
                  <a:pt x="211006" y="236070"/>
                </a:lnTo>
                <a:close/>
                <a:moveTo>
                  <a:pt x="183847" y="208910"/>
                </a:moveTo>
                <a:lnTo>
                  <a:pt x="25780" y="208910"/>
                </a:lnTo>
                <a:lnTo>
                  <a:pt x="25780" y="100274"/>
                </a:lnTo>
                <a:cubicBezTo>
                  <a:pt x="28328" y="57001"/>
                  <a:pt x="65476" y="23987"/>
                  <a:pt x="108749" y="26534"/>
                </a:cubicBezTo>
                <a:cubicBezTo>
                  <a:pt x="148467" y="28875"/>
                  <a:pt x="180151" y="60559"/>
                  <a:pt x="182489" y="100274"/>
                </a:cubicBezTo>
                <a:close/>
              </a:path>
            </a:pathLst>
          </a:custGeom>
          <a:solidFill>
            <a:srgbClr val="181716"/>
          </a:solidFill>
          <a:ln w="26319" cap="flat">
            <a:noFill/>
            <a:prstDash val="solid"/>
            <a:miter/>
          </a:ln>
        </p:spPr>
        <p:txBody>
          <a:bodyPr rtlCol="0" anchor="ctr"/>
          <a:lstStyle/>
          <a:p>
            <a:endParaRPr lang="nl-BE"/>
          </a:p>
        </p:txBody>
      </p:sp>
      <p:sp>
        <p:nvSpPr>
          <p:cNvPr id="26" name="Vrije vorm: vorm 25">
            <a:extLst>
              <a:ext uri="{FF2B5EF4-FFF2-40B4-BE49-F238E27FC236}">
                <a16:creationId xmlns:a16="http://schemas.microsoft.com/office/drawing/2014/main" id="{87B5EF2A-C150-4B5A-BBB7-410EBFDE7894}"/>
              </a:ext>
            </a:extLst>
          </p:cNvPr>
          <p:cNvSpPr/>
          <p:nvPr/>
        </p:nvSpPr>
        <p:spPr>
          <a:xfrm>
            <a:off x="2084105" y="3352789"/>
            <a:ext cx="172190" cy="172189"/>
          </a:xfrm>
          <a:custGeom>
            <a:avLst/>
            <a:gdLst>
              <a:gd name="connsiteX0" fmla="*/ -21 w 172190"/>
              <a:gd name="connsiteY0" fmla="*/ 85801 h 172189"/>
              <a:gd name="connsiteX1" fmla="*/ 85803 w 172190"/>
              <a:gd name="connsiteY1" fmla="*/ 172167 h 172189"/>
              <a:gd name="connsiteX2" fmla="*/ 172169 w 172190"/>
              <a:gd name="connsiteY2" fmla="*/ 86344 h 172189"/>
              <a:gd name="connsiteX3" fmla="*/ 86346 w 172190"/>
              <a:gd name="connsiteY3" fmla="*/ -22 h 172189"/>
              <a:gd name="connsiteX4" fmla="*/ 86074 w 172190"/>
              <a:gd name="connsiteY4" fmla="*/ -22 h 172189"/>
              <a:gd name="connsiteX5" fmla="*/ -21 w 172190"/>
              <a:gd name="connsiteY5" fmla="*/ 85801 h 172189"/>
              <a:gd name="connsiteX6" fmla="*/ 144738 w 172190"/>
              <a:gd name="connsiteY6" fmla="*/ 85801 h 172189"/>
              <a:gd name="connsiteX7" fmla="*/ 86074 w 172190"/>
              <a:gd name="connsiteY7" fmla="*/ 145008 h 172189"/>
              <a:gd name="connsiteX8" fmla="*/ 26867 w 172190"/>
              <a:gd name="connsiteY8" fmla="*/ 86344 h 172189"/>
              <a:gd name="connsiteX9" fmla="*/ 85531 w 172190"/>
              <a:gd name="connsiteY9" fmla="*/ 27138 h 172189"/>
              <a:gd name="connsiteX10" fmla="*/ 86074 w 172190"/>
              <a:gd name="connsiteY10" fmla="*/ 27138 h 172189"/>
              <a:gd name="connsiteX11" fmla="*/ 144738 w 172190"/>
              <a:gd name="connsiteY11" fmla="*/ 85801 h 17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190" h="172189">
                <a:moveTo>
                  <a:pt x="-21" y="85801"/>
                </a:moveTo>
                <a:cubicBezTo>
                  <a:pt x="-170" y="133349"/>
                  <a:pt x="38255" y="172018"/>
                  <a:pt x="85803" y="172167"/>
                </a:cubicBezTo>
                <a:cubicBezTo>
                  <a:pt x="133350" y="172317"/>
                  <a:pt x="172017" y="133892"/>
                  <a:pt x="172169" y="86344"/>
                </a:cubicBezTo>
                <a:cubicBezTo>
                  <a:pt x="172318" y="38797"/>
                  <a:pt x="133893" y="128"/>
                  <a:pt x="86346" y="-22"/>
                </a:cubicBezTo>
                <a:cubicBezTo>
                  <a:pt x="86256" y="-22"/>
                  <a:pt x="86164" y="-22"/>
                  <a:pt x="86074" y="-22"/>
                </a:cubicBezTo>
                <a:cubicBezTo>
                  <a:pt x="38632" y="-22"/>
                  <a:pt x="129" y="38360"/>
                  <a:pt x="-21" y="85801"/>
                </a:cubicBezTo>
                <a:close/>
                <a:moveTo>
                  <a:pt x="144738" y="85801"/>
                </a:moveTo>
                <a:cubicBezTo>
                  <a:pt x="144888" y="118349"/>
                  <a:pt x="118622" y="144856"/>
                  <a:pt x="86074" y="145008"/>
                </a:cubicBezTo>
                <a:cubicBezTo>
                  <a:pt x="53527" y="145157"/>
                  <a:pt x="27019" y="118892"/>
                  <a:pt x="26867" y="86344"/>
                </a:cubicBezTo>
                <a:cubicBezTo>
                  <a:pt x="26718" y="53794"/>
                  <a:pt x="52983" y="27287"/>
                  <a:pt x="85531" y="27138"/>
                </a:cubicBezTo>
                <a:cubicBezTo>
                  <a:pt x="85713" y="27138"/>
                  <a:pt x="85892" y="27138"/>
                  <a:pt x="86074" y="27138"/>
                </a:cubicBezTo>
                <a:cubicBezTo>
                  <a:pt x="118472" y="27138"/>
                  <a:pt x="144738" y="53403"/>
                  <a:pt x="144738" y="85801"/>
                </a:cubicBezTo>
                <a:close/>
              </a:path>
            </a:pathLst>
          </a:custGeom>
          <a:solidFill>
            <a:srgbClr val="181716"/>
          </a:solidFill>
          <a:ln w="26319" cap="flat">
            <a:noFill/>
            <a:prstDash val="solid"/>
            <a:miter/>
          </a:ln>
        </p:spPr>
        <p:txBody>
          <a:bodyPr rtlCol="0" anchor="ctr"/>
          <a:lstStyle/>
          <a:p>
            <a:endParaRPr lang="nl-BE"/>
          </a:p>
        </p:txBody>
      </p:sp>
      <p:sp>
        <p:nvSpPr>
          <p:cNvPr id="27" name="Vrije vorm: vorm 26">
            <a:extLst>
              <a:ext uri="{FF2B5EF4-FFF2-40B4-BE49-F238E27FC236}">
                <a16:creationId xmlns:a16="http://schemas.microsoft.com/office/drawing/2014/main" id="{5EAC24E3-C398-433C-A186-A928447A6F32}"/>
              </a:ext>
            </a:extLst>
          </p:cNvPr>
          <p:cNvSpPr/>
          <p:nvPr/>
        </p:nvSpPr>
        <p:spPr>
          <a:xfrm>
            <a:off x="2064551" y="3545885"/>
            <a:ext cx="212385" cy="241449"/>
          </a:xfrm>
          <a:custGeom>
            <a:avLst/>
            <a:gdLst>
              <a:gd name="connsiteX0" fmla="*/ 105628 w 212385"/>
              <a:gd name="connsiteY0" fmla="*/ -16 h 241449"/>
              <a:gd name="connsiteX1" fmla="*/ -21 w 212385"/>
              <a:gd name="connsiteY1" fmla="*/ 105633 h 241449"/>
              <a:gd name="connsiteX2" fmla="*/ -21 w 212385"/>
              <a:gd name="connsiteY2" fmla="*/ 241428 h 241449"/>
              <a:gd name="connsiteX3" fmla="*/ 212364 w 212385"/>
              <a:gd name="connsiteY3" fmla="*/ 241428 h 241449"/>
              <a:gd name="connsiteX4" fmla="*/ 212364 w 212385"/>
              <a:gd name="connsiteY4" fmla="*/ 105633 h 241449"/>
              <a:gd name="connsiteX5" fmla="*/ 106720 w 212385"/>
              <a:gd name="connsiteY5" fmla="*/ -22 h 241449"/>
              <a:gd name="connsiteX6" fmla="*/ 105628 w 212385"/>
              <a:gd name="connsiteY6" fmla="*/ -16 h 241449"/>
              <a:gd name="connsiteX7" fmla="*/ 185205 w 212385"/>
              <a:gd name="connsiteY7" fmla="*/ 215356 h 241449"/>
              <a:gd name="connsiteX8" fmla="*/ 27138 w 212385"/>
              <a:gd name="connsiteY8" fmla="*/ 215356 h 241449"/>
              <a:gd name="connsiteX9" fmla="*/ 27138 w 212385"/>
              <a:gd name="connsiteY9" fmla="*/ 106719 h 241449"/>
              <a:gd name="connsiteX10" fmla="*/ 100878 w 212385"/>
              <a:gd name="connsiteY10" fmla="*/ 23751 h 241449"/>
              <a:gd name="connsiteX11" fmla="*/ 183847 w 212385"/>
              <a:gd name="connsiteY11" fmla="*/ 97488 h 241449"/>
              <a:gd name="connsiteX12" fmla="*/ 183847 w 212385"/>
              <a:gd name="connsiteY12" fmla="*/ 106719 h 24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385" h="241449">
                <a:moveTo>
                  <a:pt x="105628" y="-16"/>
                </a:moveTo>
                <a:cubicBezTo>
                  <a:pt x="47279" y="-16"/>
                  <a:pt x="-21" y="47284"/>
                  <a:pt x="-21" y="105633"/>
                </a:cubicBezTo>
                <a:lnTo>
                  <a:pt x="-21" y="241428"/>
                </a:lnTo>
                <a:lnTo>
                  <a:pt x="212364" y="241428"/>
                </a:lnTo>
                <a:lnTo>
                  <a:pt x="212364" y="105633"/>
                </a:lnTo>
                <a:cubicBezTo>
                  <a:pt x="212367" y="47284"/>
                  <a:pt x="165069" y="-19"/>
                  <a:pt x="106720" y="-22"/>
                </a:cubicBezTo>
                <a:cubicBezTo>
                  <a:pt x="106356" y="-22"/>
                  <a:pt x="105992" y="-19"/>
                  <a:pt x="105628" y="-16"/>
                </a:cubicBezTo>
                <a:close/>
                <a:moveTo>
                  <a:pt x="185205" y="215356"/>
                </a:moveTo>
                <a:lnTo>
                  <a:pt x="27138" y="215356"/>
                </a:lnTo>
                <a:lnTo>
                  <a:pt x="27138" y="106719"/>
                </a:lnTo>
                <a:cubicBezTo>
                  <a:pt x="24591" y="63446"/>
                  <a:pt x="57603" y="26298"/>
                  <a:pt x="100878" y="23751"/>
                </a:cubicBezTo>
                <a:cubicBezTo>
                  <a:pt x="144151" y="21200"/>
                  <a:pt x="181300" y="54215"/>
                  <a:pt x="183847" y="97488"/>
                </a:cubicBezTo>
                <a:cubicBezTo>
                  <a:pt x="184029" y="100562"/>
                  <a:pt x="184029" y="103645"/>
                  <a:pt x="183847" y="106719"/>
                </a:cubicBezTo>
                <a:close/>
              </a:path>
            </a:pathLst>
          </a:custGeom>
          <a:solidFill>
            <a:srgbClr val="181716"/>
          </a:solidFill>
          <a:ln w="26319" cap="flat">
            <a:noFill/>
            <a:prstDash val="solid"/>
            <a:miter/>
          </a:ln>
        </p:spPr>
        <p:txBody>
          <a:bodyPr rtlCol="0" anchor="ctr"/>
          <a:lstStyle/>
          <a:p>
            <a:endParaRPr lang="nl-BE"/>
          </a:p>
        </p:txBody>
      </p:sp>
      <p:sp>
        <p:nvSpPr>
          <p:cNvPr id="28" name="Vrije vorm: vorm 27">
            <a:extLst>
              <a:ext uri="{FF2B5EF4-FFF2-40B4-BE49-F238E27FC236}">
                <a16:creationId xmlns:a16="http://schemas.microsoft.com/office/drawing/2014/main" id="{ECD4FDEE-EF4F-42A7-9C7B-423350541A5F}"/>
              </a:ext>
            </a:extLst>
          </p:cNvPr>
          <p:cNvSpPr/>
          <p:nvPr/>
        </p:nvSpPr>
        <p:spPr>
          <a:xfrm>
            <a:off x="1675087" y="2788965"/>
            <a:ext cx="172190" cy="172189"/>
          </a:xfrm>
          <a:custGeom>
            <a:avLst/>
            <a:gdLst>
              <a:gd name="connsiteX0" fmla="*/ 85802 w 172190"/>
              <a:gd name="connsiteY0" fmla="*/ 172168 h 172189"/>
              <a:gd name="connsiteX1" fmla="*/ 172169 w 172190"/>
              <a:gd name="connsiteY1" fmla="*/ 86345 h 172189"/>
              <a:gd name="connsiteX2" fmla="*/ 86345 w 172190"/>
              <a:gd name="connsiteY2" fmla="*/ -21 h 172189"/>
              <a:gd name="connsiteX3" fmla="*/ -21 w 172190"/>
              <a:gd name="connsiteY3" fmla="*/ 85802 h 172189"/>
              <a:gd name="connsiteX4" fmla="*/ -21 w 172190"/>
              <a:gd name="connsiteY4" fmla="*/ 86345 h 172189"/>
              <a:gd name="connsiteX5" fmla="*/ 85802 w 172190"/>
              <a:gd name="connsiteY5" fmla="*/ 172168 h 172189"/>
              <a:gd name="connsiteX6" fmla="*/ 85802 w 172190"/>
              <a:gd name="connsiteY6" fmla="*/ 27410 h 172189"/>
              <a:gd name="connsiteX7" fmla="*/ 145009 w 172190"/>
              <a:gd name="connsiteY7" fmla="*/ 86073 h 172189"/>
              <a:gd name="connsiteX8" fmla="*/ 86345 w 172190"/>
              <a:gd name="connsiteY8" fmla="*/ 145280 h 172189"/>
              <a:gd name="connsiteX9" fmla="*/ 27138 w 172190"/>
              <a:gd name="connsiteY9" fmla="*/ 86616 h 172189"/>
              <a:gd name="connsiteX10" fmla="*/ 27138 w 172190"/>
              <a:gd name="connsiteY10" fmla="*/ 86345 h 172189"/>
              <a:gd name="connsiteX11" fmla="*/ 85802 w 172190"/>
              <a:gd name="connsiteY11" fmla="*/ 27410 h 17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190" h="172189">
                <a:moveTo>
                  <a:pt x="85802" y="172168"/>
                </a:moveTo>
                <a:cubicBezTo>
                  <a:pt x="133350" y="172317"/>
                  <a:pt x="172019" y="133892"/>
                  <a:pt x="172169" y="86345"/>
                </a:cubicBezTo>
                <a:cubicBezTo>
                  <a:pt x="172318" y="38797"/>
                  <a:pt x="133893" y="128"/>
                  <a:pt x="86345" y="-21"/>
                </a:cubicBezTo>
                <a:cubicBezTo>
                  <a:pt x="38795" y="-171"/>
                  <a:pt x="128" y="38254"/>
                  <a:pt x="-21" y="85802"/>
                </a:cubicBezTo>
                <a:cubicBezTo>
                  <a:pt x="-21" y="85984"/>
                  <a:pt x="-21" y="86163"/>
                  <a:pt x="-21" y="86345"/>
                </a:cubicBezTo>
                <a:cubicBezTo>
                  <a:pt x="128" y="133680"/>
                  <a:pt x="38466" y="172018"/>
                  <a:pt x="85802" y="172168"/>
                </a:cubicBezTo>
                <a:close/>
                <a:moveTo>
                  <a:pt x="85802" y="27410"/>
                </a:moveTo>
                <a:cubicBezTo>
                  <a:pt x="118350" y="27260"/>
                  <a:pt x="144860" y="53523"/>
                  <a:pt x="145009" y="86073"/>
                </a:cubicBezTo>
                <a:cubicBezTo>
                  <a:pt x="145159" y="118621"/>
                  <a:pt x="118893" y="145128"/>
                  <a:pt x="86345" y="145280"/>
                </a:cubicBezTo>
                <a:cubicBezTo>
                  <a:pt x="53798" y="145429"/>
                  <a:pt x="27288" y="119164"/>
                  <a:pt x="27138" y="86616"/>
                </a:cubicBezTo>
                <a:cubicBezTo>
                  <a:pt x="27138" y="86527"/>
                  <a:pt x="27138" y="86434"/>
                  <a:pt x="27138" y="86345"/>
                </a:cubicBezTo>
                <a:cubicBezTo>
                  <a:pt x="27138" y="53901"/>
                  <a:pt x="53358" y="27559"/>
                  <a:pt x="85802" y="27410"/>
                </a:cubicBezTo>
                <a:close/>
              </a:path>
            </a:pathLst>
          </a:custGeom>
          <a:solidFill>
            <a:srgbClr val="181716"/>
          </a:solidFill>
          <a:ln w="26319" cap="flat">
            <a:noFill/>
            <a:prstDash val="solid"/>
            <a:miter/>
          </a:ln>
        </p:spPr>
        <p:txBody>
          <a:bodyPr rtlCol="0" anchor="ctr"/>
          <a:lstStyle/>
          <a:p>
            <a:endParaRPr lang="nl-BE"/>
          </a:p>
        </p:txBody>
      </p:sp>
      <p:sp>
        <p:nvSpPr>
          <p:cNvPr id="29" name="Vrije vorm: vorm 28">
            <a:extLst>
              <a:ext uri="{FF2B5EF4-FFF2-40B4-BE49-F238E27FC236}">
                <a16:creationId xmlns:a16="http://schemas.microsoft.com/office/drawing/2014/main" id="{99BFFF9B-0630-4E00-ADD4-1178870F1008}"/>
              </a:ext>
            </a:extLst>
          </p:cNvPr>
          <p:cNvSpPr/>
          <p:nvPr/>
        </p:nvSpPr>
        <p:spPr>
          <a:xfrm>
            <a:off x="1654174" y="2987692"/>
            <a:ext cx="211027" cy="236091"/>
          </a:xfrm>
          <a:custGeom>
            <a:avLst/>
            <a:gdLst>
              <a:gd name="connsiteX0" fmla="*/ 211006 w 211027"/>
              <a:gd name="connsiteY0" fmla="*/ 100274 h 236091"/>
              <a:gd name="connsiteX1" fmla="*/ 100137 w 211027"/>
              <a:gd name="connsiteY1" fmla="*/ 117 h 236091"/>
              <a:gd name="connsiteX2" fmla="*/ -21 w 211027"/>
              <a:gd name="connsiteY2" fmla="*/ 100274 h 236091"/>
              <a:gd name="connsiteX3" fmla="*/ -21 w 211027"/>
              <a:gd name="connsiteY3" fmla="*/ 236070 h 236091"/>
              <a:gd name="connsiteX4" fmla="*/ 211006 w 211027"/>
              <a:gd name="connsiteY4" fmla="*/ 236070 h 236091"/>
              <a:gd name="connsiteX5" fmla="*/ 183847 w 211027"/>
              <a:gd name="connsiteY5" fmla="*/ 208910 h 236091"/>
              <a:gd name="connsiteX6" fmla="*/ 27138 w 211027"/>
              <a:gd name="connsiteY6" fmla="*/ 208910 h 236091"/>
              <a:gd name="connsiteX7" fmla="*/ 27138 w 211027"/>
              <a:gd name="connsiteY7" fmla="*/ 100274 h 236091"/>
              <a:gd name="connsiteX8" fmla="*/ 110107 w 211027"/>
              <a:gd name="connsiteY8" fmla="*/ 26534 h 236091"/>
              <a:gd name="connsiteX9" fmla="*/ 183847 w 211027"/>
              <a:gd name="connsiteY9" fmla="*/ 100274 h 23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027" h="236091">
                <a:moveTo>
                  <a:pt x="211006" y="100274"/>
                </a:moveTo>
                <a:cubicBezTo>
                  <a:pt x="208049" y="42001"/>
                  <a:pt x="158412" y="-2841"/>
                  <a:pt x="100137" y="117"/>
                </a:cubicBezTo>
                <a:cubicBezTo>
                  <a:pt x="46000" y="2862"/>
                  <a:pt x="2727" y="46138"/>
                  <a:pt x="-21" y="100274"/>
                </a:cubicBezTo>
                <a:lnTo>
                  <a:pt x="-21" y="236070"/>
                </a:lnTo>
                <a:lnTo>
                  <a:pt x="211006" y="236070"/>
                </a:lnTo>
                <a:close/>
                <a:moveTo>
                  <a:pt x="183847" y="208910"/>
                </a:moveTo>
                <a:lnTo>
                  <a:pt x="27138" y="208910"/>
                </a:lnTo>
                <a:lnTo>
                  <a:pt x="27138" y="100274"/>
                </a:lnTo>
                <a:cubicBezTo>
                  <a:pt x="29686" y="57001"/>
                  <a:pt x="66834" y="23987"/>
                  <a:pt x="110107" y="26534"/>
                </a:cubicBezTo>
                <a:cubicBezTo>
                  <a:pt x="149825" y="28875"/>
                  <a:pt x="181509" y="60559"/>
                  <a:pt x="183847" y="100274"/>
                </a:cubicBezTo>
                <a:close/>
              </a:path>
            </a:pathLst>
          </a:custGeom>
          <a:solidFill>
            <a:srgbClr val="181716"/>
          </a:solidFill>
          <a:ln w="26319" cap="flat">
            <a:noFill/>
            <a:prstDash val="solid"/>
            <a:miter/>
          </a:ln>
        </p:spPr>
        <p:txBody>
          <a:bodyPr rtlCol="0" anchor="ctr"/>
          <a:lstStyle/>
          <a:p>
            <a:endParaRPr lang="nl-BE"/>
          </a:p>
        </p:txBody>
      </p:sp>
      <p:sp>
        <p:nvSpPr>
          <p:cNvPr id="30" name="Vrije vorm: vorm 29">
            <a:extLst>
              <a:ext uri="{FF2B5EF4-FFF2-40B4-BE49-F238E27FC236}">
                <a16:creationId xmlns:a16="http://schemas.microsoft.com/office/drawing/2014/main" id="{935D757E-A937-4128-947E-7A76A5097BCE}"/>
              </a:ext>
            </a:extLst>
          </p:cNvPr>
          <p:cNvSpPr/>
          <p:nvPr/>
        </p:nvSpPr>
        <p:spPr>
          <a:xfrm>
            <a:off x="2494210" y="2788965"/>
            <a:ext cx="172190" cy="172189"/>
          </a:xfrm>
          <a:custGeom>
            <a:avLst/>
            <a:gdLst>
              <a:gd name="connsiteX0" fmla="*/ 86346 w 172190"/>
              <a:gd name="connsiteY0" fmla="*/ 172168 h 172189"/>
              <a:gd name="connsiteX1" fmla="*/ 172169 w 172190"/>
              <a:gd name="connsiteY1" fmla="*/ 85802 h 172189"/>
              <a:gd name="connsiteX2" fmla="*/ 85803 w 172190"/>
              <a:gd name="connsiteY2" fmla="*/ -21 h 172189"/>
              <a:gd name="connsiteX3" fmla="*/ -21 w 172190"/>
              <a:gd name="connsiteY3" fmla="*/ 86345 h 172189"/>
              <a:gd name="connsiteX4" fmla="*/ 86346 w 172190"/>
              <a:gd name="connsiteY4" fmla="*/ 172168 h 172189"/>
              <a:gd name="connsiteX5" fmla="*/ 86346 w 172190"/>
              <a:gd name="connsiteY5" fmla="*/ 27410 h 172189"/>
              <a:gd name="connsiteX6" fmla="*/ 145010 w 172190"/>
              <a:gd name="connsiteY6" fmla="*/ 86616 h 172189"/>
              <a:gd name="connsiteX7" fmla="*/ 85803 w 172190"/>
              <a:gd name="connsiteY7" fmla="*/ 145280 h 172189"/>
              <a:gd name="connsiteX8" fmla="*/ 27139 w 172190"/>
              <a:gd name="connsiteY8" fmla="*/ 86345 h 172189"/>
              <a:gd name="connsiteX9" fmla="*/ 86074 w 172190"/>
              <a:gd name="connsiteY9" fmla="*/ 27410 h 172189"/>
              <a:gd name="connsiteX10" fmla="*/ 86346 w 172190"/>
              <a:gd name="connsiteY10" fmla="*/ 27410 h 17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190" h="172189">
                <a:moveTo>
                  <a:pt x="86346" y="172168"/>
                </a:moveTo>
                <a:cubicBezTo>
                  <a:pt x="133893" y="172018"/>
                  <a:pt x="172318" y="133349"/>
                  <a:pt x="172169" y="85802"/>
                </a:cubicBezTo>
                <a:cubicBezTo>
                  <a:pt x="172017" y="38254"/>
                  <a:pt x="133350" y="-171"/>
                  <a:pt x="85803" y="-21"/>
                </a:cubicBezTo>
                <a:cubicBezTo>
                  <a:pt x="38252" y="131"/>
                  <a:pt x="-170" y="38797"/>
                  <a:pt x="-21" y="86345"/>
                </a:cubicBezTo>
                <a:cubicBezTo>
                  <a:pt x="129" y="133892"/>
                  <a:pt x="38795" y="172317"/>
                  <a:pt x="86346" y="172168"/>
                </a:cubicBezTo>
                <a:close/>
                <a:moveTo>
                  <a:pt x="86346" y="27410"/>
                </a:moveTo>
                <a:cubicBezTo>
                  <a:pt x="118893" y="27559"/>
                  <a:pt x="145159" y="54066"/>
                  <a:pt x="145010" y="86616"/>
                </a:cubicBezTo>
                <a:cubicBezTo>
                  <a:pt x="144860" y="119164"/>
                  <a:pt x="118350" y="145429"/>
                  <a:pt x="85803" y="145280"/>
                </a:cubicBezTo>
                <a:cubicBezTo>
                  <a:pt x="53361" y="145131"/>
                  <a:pt x="27139" y="118786"/>
                  <a:pt x="27139" y="86345"/>
                </a:cubicBezTo>
                <a:cubicBezTo>
                  <a:pt x="27139" y="53795"/>
                  <a:pt x="53524" y="27410"/>
                  <a:pt x="86074" y="27410"/>
                </a:cubicBezTo>
                <a:cubicBezTo>
                  <a:pt x="86164" y="27410"/>
                  <a:pt x="86256" y="27410"/>
                  <a:pt x="86346" y="27410"/>
                </a:cubicBezTo>
                <a:close/>
              </a:path>
            </a:pathLst>
          </a:custGeom>
          <a:solidFill>
            <a:srgbClr val="181716"/>
          </a:solidFill>
          <a:ln w="26319" cap="flat">
            <a:noFill/>
            <a:prstDash val="solid"/>
            <a:miter/>
          </a:ln>
        </p:spPr>
        <p:txBody>
          <a:bodyPr rtlCol="0" anchor="ctr"/>
          <a:lstStyle/>
          <a:p>
            <a:endParaRPr lang="nl-BE"/>
          </a:p>
        </p:txBody>
      </p:sp>
      <p:sp>
        <p:nvSpPr>
          <p:cNvPr id="31" name="Vrije vorm: vorm 30">
            <a:extLst>
              <a:ext uri="{FF2B5EF4-FFF2-40B4-BE49-F238E27FC236}">
                <a16:creationId xmlns:a16="http://schemas.microsoft.com/office/drawing/2014/main" id="{B8532C9A-5247-4138-88AB-41442B1FEC7E}"/>
              </a:ext>
            </a:extLst>
          </p:cNvPr>
          <p:cNvSpPr/>
          <p:nvPr/>
        </p:nvSpPr>
        <p:spPr>
          <a:xfrm>
            <a:off x="2474927" y="2982610"/>
            <a:ext cx="211027" cy="241172"/>
          </a:xfrm>
          <a:custGeom>
            <a:avLst/>
            <a:gdLst>
              <a:gd name="connsiteX0" fmla="*/ 105628 w 211027"/>
              <a:gd name="connsiteY0" fmla="*/ -22 h 241172"/>
              <a:gd name="connsiteX1" fmla="*/ -21 w 211027"/>
              <a:gd name="connsiteY1" fmla="*/ 105356 h 241172"/>
              <a:gd name="connsiteX2" fmla="*/ -21 w 211027"/>
              <a:gd name="connsiteY2" fmla="*/ 241151 h 241172"/>
              <a:gd name="connsiteX3" fmla="*/ 211006 w 211027"/>
              <a:gd name="connsiteY3" fmla="*/ 241151 h 241172"/>
              <a:gd name="connsiteX4" fmla="*/ 211006 w 211027"/>
              <a:gd name="connsiteY4" fmla="*/ 105356 h 241172"/>
              <a:gd name="connsiteX5" fmla="*/ 105628 w 211027"/>
              <a:gd name="connsiteY5" fmla="*/ -22 h 241172"/>
              <a:gd name="connsiteX6" fmla="*/ 183847 w 211027"/>
              <a:gd name="connsiteY6" fmla="*/ 215350 h 241172"/>
              <a:gd name="connsiteX7" fmla="*/ 27138 w 211027"/>
              <a:gd name="connsiteY7" fmla="*/ 215350 h 241172"/>
              <a:gd name="connsiteX8" fmla="*/ 27138 w 211027"/>
              <a:gd name="connsiteY8" fmla="*/ 106714 h 241172"/>
              <a:gd name="connsiteX9" fmla="*/ 110107 w 211027"/>
              <a:gd name="connsiteY9" fmla="*/ 32974 h 241172"/>
              <a:gd name="connsiteX10" fmla="*/ 183847 w 211027"/>
              <a:gd name="connsiteY10" fmla="*/ 106714 h 24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027" h="241172">
                <a:moveTo>
                  <a:pt x="105628" y="-22"/>
                </a:moveTo>
                <a:cubicBezTo>
                  <a:pt x="47385" y="-22"/>
                  <a:pt x="128" y="47113"/>
                  <a:pt x="-21" y="105356"/>
                </a:cubicBezTo>
                <a:lnTo>
                  <a:pt x="-21" y="241151"/>
                </a:lnTo>
                <a:lnTo>
                  <a:pt x="211006" y="241151"/>
                </a:lnTo>
                <a:lnTo>
                  <a:pt x="211006" y="105356"/>
                </a:lnTo>
                <a:cubicBezTo>
                  <a:pt x="211006" y="47157"/>
                  <a:pt x="163828" y="-22"/>
                  <a:pt x="105628" y="-22"/>
                </a:cubicBezTo>
                <a:close/>
                <a:moveTo>
                  <a:pt x="183847" y="215350"/>
                </a:moveTo>
                <a:lnTo>
                  <a:pt x="27138" y="215350"/>
                </a:lnTo>
                <a:lnTo>
                  <a:pt x="27138" y="106714"/>
                </a:lnTo>
                <a:cubicBezTo>
                  <a:pt x="29688" y="63441"/>
                  <a:pt x="66834" y="30427"/>
                  <a:pt x="110107" y="32974"/>
                </a:cubicBezTo>
                <a:cubicBezTo>
                  <a:pt x="149825" y="35315"/>
                  <a:pt x="181509" y="66999"/>
                  <a:pt x="183847" y="106714"/>
                </a:cubicBezTo>
                <a:close/>
              </a:path>
            </a:pathLst>
          </a:custGeom>
          <a:solidFill>
            <a:srgbClr val="181716"/>
          </a:solidFill>
          <a:ln w="26319" cap="flat">
            <a:noFill/>
            <a:prstDash val="solid"/>
            <a:miter/>
          </a:ln>
        </p:spPr>
        <p:txBody>
          <a:bodyPr rtlCol="0" anchor="ctr"/>
          <a:lstStyle/>
          <a:p>
            <a:endParaRPr lang="nl-BE"/>
          </a:p>
        </p:txBody>
      </p:sp>
      <p:sp>
        <p:nvSpPr>
          <p:cNvPr id="32" name="Vrije vorm: vorm 31">
            <a:extLst>
              <a:ext uri="{FF2B5EF4-FFF2-40B4-BE49-F238E27FC236}">
                <a16:creationId xmlns:a16="http://schemas.microsoft.com/office/drawing/2014/main" id="{52B0C8FD-A640-4943-A508-2BD386F5DF48}"/>
              </a:ext>
            </a:extLst>
          </p:cNvPr>
          <p:cNvSpPr/>
          <p:nvPr/>
        </p:nvSpPr>
        <p:spPr>
          <a:xfrm>
            <a:off x="1879053" y="3071149"/>
            <a:ext cx="171646" cy="171645"/>
          </a:xfrm>
          <a:custGeom>
            <a:avLst/>
            <a:gdLst>
              <a:gd name="connsiteX0" fmla="*/ 85802 w 171646"/>
              <a:gd name="connsiteY0" fmla="*/ 171624 h 171645"/>
              <a:gd name="connsiteX1" fmla="*/ 171625 w 171646"/>
              <a:gd name="connsiteY1" fmla="*/ 85801 h 171645"/>
              <a:gd name="connsiteX2" fmla="*/ 85802 w 171646"/>
              <a:gd name="connsiteY2" fmla="*/ -22 h 171645"/>
              <a:gd name="connsiteX3" fmla="*/ -21 w 171646"/>
              <a:gd name="connsiteY3" fmla="*/ 85801 h 171645"/>
              <a:gd name="connsiteX4" fmla="*/ 85802 w 171646"/>
              <a:gd name="connsiteY4" fmla="*/ 171624 h 171645"/>
              <a:gd name="connsiteX5" fmla="*/ 85802 w 171646"/>
              <a:gd name="connsiteY5" fmla="*/ 27138 h 171645"/>
              <a:gd name="connsiteX6" fmla="*/ 144466 w 171646"/>
              <a:gd name="connsiteY6" fmla="*/ 85801 h 171645"/>
              <a:gd name="connsiteX7" fmla="*/ 85802 w 171646"/>
              <a:gd name="connsiteY7" fmla="*/ 144465 h 171645"/>
              <a:gd name="connsiteX8" fmla="*/ 27138 w 171646"/>
              <a:gd name="connsiteY8" fmla="*/ 85801 h 171645"/>
              <a:gd name="connsiteX9" fmla="*/ 85802 w 171646"/>
              <a:gd name="connsiteY9" fmla="*/ 27681 h 17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6" h="171645">
                <a:moveTo>
                  <a:pt x="85802" y="171624"/>
                </a:moveTo>
                <a:cubicBezTo>
                  <a:pt x="133200" y="171624"/>
                  <a:pt x="171625" y="133199"/>
                  <a:pt x="171625" y="85801"/>
                </a:cubicBezTo>
                <a:cubicBezTo>
                  <a:pt x="171625" y="38403"/>
                  <a:pt x="133200" y="-22"/>
                  <a:pt x="85802" y="-22"/>
                </a:cubicBezTo>
                <a:cubicBezTo>
                  <a:pt x="38404" y="-22"/>
                  <a:pt x="-21" y="38403"/>
                  <a:pt x="-21" y="85801"/>
                </a:cubicBezTo>
                <a:cubicBezTo>
                  <a:pt x="128" y="133137"/>
                  <a:pt x="38466" y="171475"/>
                  <a:pt x="85802" y="171624"/>
                </a:cubicBezTo>
                <a:close/>
                <a:moveTo>
                  <a:pt x="85802" y="27138"/>
                </a:moveTo>
                <a:cubicBezTo>
                  <a:pt x="118200" y="27138"/>
                  <a:pt x="144466" y="53403"/>
                  <a:pt x="144466" y="85801"/>
                </a:cubicBezTo>
                <a:cubicBezTo>
                  <a:pt x="144466" y="118199"/>
                  <a:pt x="118200" y="144465"/>
                  <a:pt x="85802" y="144465"/>
                </a:cubicBezTo>
                <a:cubicBezTo>
                  <a:pt x="53404" y="144465"/>
                  <a:pt x="27138" y="118199"/>
                  <a:pt x="27138" y="85801"/>
                </a:cubicBezTo>
                <a:cubicBezTo>
                  <a:pt x="27437" y="53615"/>
                  <a:pt x="53613" y="27681"/>
                  <a:pt x="85802" y="27681"/>
                </a:cubicBezTo>
                <a:close/>
              </a:path>
            </a:pathLst>
          </a:custGeom>
          <a:solidFill>
            <a:srgbClr val="181716"/>
          </a:solidFill>
          <a:ln w="26319" cap="flat">
            <a:noFill/>
            <a:prstDash val="solid"/>
            <a:miter/>
          </a:ln>
        </p:spPr>
        <p:txBody>
          <a:bodyPr rtlCol="0" anchor="ctr"/>
          <a:lstStyle/>
          <a:p>
            <a:endParaRPr lang="nl-BE"/>
          </a:p>
        </p:txBody>
      </p:sp>
      <p:sp>
        <p:nvSpPr>
          <p:cNvPr id="33" name="Vrije vorm: vorm 32">
            <a:extLst>
              <a:ext uri="{FF2B5EF4-FFF2-40B4-BE49-F238E27FC236}">
                <a16:creationId xmlns:a16="http://schemas.microsoft.com/office/drawing/2014/main" id="{AC9A9C73-9114-4459-8295-EA821F2D41B0}"/>
              </a:ext>
            </a:extLst>
          </p:cNvPr>
          <p:cNvSpPr/>
          <p:nvPr/>
        </p:nvSpPr>
        <p:spPr>
          <a:xfrm>
            <a:off x="1859227" y="3264793"/>
            <a:ext cx="211299" cy="241444"/>
          </a:xfrm>
          <a:custGeom>
            <a:avLst/>
            <a:gdLst>
              <a:gd name="connsiteX0" fmla="*/ 211278 w 211299"/>
              <a:gd name="connsiteY0" fmla="*/ 105627 h 241444"/>
              <a:gd name="connsiteX1" fmla="*/ 105628 w 211299"/>
              <a:gd name="connsiteY1" fmla="*/ -22 h 241444"/>
              <a:gd name="connsiteX2" fmla="*/ -21 w 211299"/>
              <a:gd name="connsiteY2" fmla="*/ 105627 h 241444"/>
              <a:gd name="connsiteX3" fmla="*/ -21 w 211299"/>
              <a:gd name="connsiteY3" fmla="*/ 241423 h 241444"/>
              <a:gd name="connsiteX4" fmla="*/ 211278 w 211299"/>
              <a:gd name="connsiteY4" fmla="*/ 241423 h 241444"/>
              <a:gd name="connsiteX5" fmla="*/ 184119 w 211299"/>
              <a:gd name="connsiteY5" fmla="*/ 214264 h 241444"/>
              <a:gd name="connsiteX6" fmla="*/ 27138 w 211299"/>
              <a:gd name="connsiteY6" fmla="*/ 214264 h 241444"/>
              <a:gd name="connsiteX7" fmla="*/ 27138 w 211299"/>
              <a:gd name="connsiteY7" fmla="*/ 105627 h 241444"/>
              <a:gd name="connsiteX8" fmla="*/ 105628 w 211299"/>
              <a:gd name="connsiteY8" fmla="*/ 27138 h 241444"/>
              <a:gd name="connsiteX9" fmla="*/ 184119 w 211299"/>
              <a:gd name="connsiteY9" fmla="*/ 105627 h 2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299" h="241444">
                <a:moveTo>
                  <a:pt x="211278" y="105627"/>
                </a:moveTo>
                <a:cubicBezTo>
                  <a:pt x="211278" y="47279"/>
                  <a:pt x="163977" y="-22"/>
                  <a:pt x="105628" y="-22"/>
                </a:cubicBezTo>
                <a:cubicBezTo>
                  <a:pt x="47279" y="-22"/>
                  <a:pt x="-21" y="47279"/>
                  <a:pt x="-21" y="105627"/>
                </a:cubicBezTo>
                <a:lnTo>
                  <a:pt x="-21" y="241423"/>
                </a:lnTo>
                <a:lnTo>
                  <a:pt x="211278" y="241423"/>
                </a:lnTo>
                <a:close/>
                <a:moveTo>
                  <a:pt x="184119" y="214264"/>
                </a:moveTo>
                <a:lnTo>
                  <a:pt x="27138" y="214264"/>
                </a:lnTo>
                <a:lnTo>
                  <a:pt x="27138" y="105627"/>
                </a:lnTo>
                <a:cubicBezTo>
                  <a:pt x="27138" y="62279"/>
                  <a:pt x="62280" y="27138"/>
                  <a:pt x="105628" y="27138"/>
                </a:cubicBezTo>
                <a:cubicBezTo>
                  <a:pt x="148977" y="27138"/>
                  <a:pt x="184119" y="62279"/>
                  <a:pt x="184119" y="105627"/>
                </a:cubicBezTo>
                <a:close/>
              </a:path>
            </a:pathLst>
          </a:custGeom>
          <a:solidFill>
            <a:srgbClr val="181716"/>
          </a:solidFill>
          <a:ln w="26319" cap="flat">
            <a:noFill/>
            <a:prstDash val="solid"/>
            <a:miter/>
          </a:ln>
        </p:spPr>
        <p:txBody>
          <a:bodyPr rtlCol="0" anchor="ctr"/>
          <a:lstStyle/>
          <a:p>
            <a:endParaRPr lang="nl-BE"/>
          </a:p>
        </p:txBody>
      </p:sp>
      <p:sp>
        <p:nvSpPr>
          <p:cNvPr id="34" name="Vrije vorm: vorm 33">
            <a:extLst>
              <a:ext uri="{FF2B5EF4-FFF2-40B4-BE49-F238E27FC236}">
                <a16:creationId xmlns:a16="http://schemas.microsoft.com/office/drawing/2014/main" id="{8B8D1FAE-E0C7-4142-B50F-4BBD984679B5}"/>
              </a:ext>
            </a:extLst>
          </p:cNvPr>
          <p:cNvSpPr/>
          <p:nvPr/>
        </p:nvSpPr>
        <p:spPr>
          <a:xfrm>
            <a:off x="2289429" y="3071149"/>
            <a:ext cx="171646" cy="171645"/>
          </a:xfrm>
          <a:custGeom>
            <a:avLst/>
            <a:gdLst>
              <a:gd name="connsiteX0" fmla="*/ 85802 w 171646"/>
              <a:gd name="connsiteY0" fmla="*/ 171624 h 171645"/>
              <a:gd name="connsiteX1" fmla="*/ 171625 w 171646"/>
              <a:gd name="connsiteY1" fmla="*/ 85801 h 171645"/>
              <a:gd name="connsiteX2" fmla="*/ 85802 w 171646"/>
              <a:gd name="connsiteY2" fmla="*/ -22 h 171645"/>
              <a:gd name="connsiteX3" fmla="*/ -21 w 171646"/>
              <a:gd name="connsiteY3" fmla="*/ 85801 h 171645"/>
              <a:gd name="connsiteX4" fmla="*/ 85802 w 171646"/>
              <a:gd name="connsiteY4" fmla="*/ 171624 h 171645"/>
              <a:gd name="connsiteX5" fmla="*/ 85802 w 171646"/>
              <a:gd name="connsiteY5" fmla="*/ 27138 h 171645"/>
              <a:gd name="connsiteX6" fmla="*/ 144466 w 171646"/>
              <a:gd name="connsiteY6" fmla="*/ 85801 h 171645"/>
              <a:gd name="connsiteX7" fmla="*/ 85802 w 171646"/>
              <a:gd name="connsiteY7" fmla="*/ 144465 h 171645"/>
              <a:gd name="connsiteX8" fmla="*/ 27138 w 171646"/>
              <a:gd name="connsiteY8" fmla="*/ 85801 h 171645"/>
              <a:gd name="connsiteX9" fmla="*/ 85802 w 171646"/>
              <a:gd name="connsiteY9" fmla="*/ 27681 h 17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46" h="171645">
                <a:moveTo>
                  <a:pt x="85802" y="171624"/>
                </a:moveTo>
                <a:cubicBezTo>
                  <a:pt x="133201" y="171624"/>
                  <a:pt x="171625" y="133199"/>
                  <a:pt x="171625" y="85801"/>
                </a:cubicBezTo>
                <a:cubicBezTo>
                  <a:pt x="171625" y="38403"/>
                  <a:pt x="133201" y="-22"/>
                  <a:pt x="85802" y="-22"/>
                </a:cubicBezTo>
                <a:cubicBezTo>
                  <a:pt x="38404" y="-22"/>
                  <a:pt x="-21" y="38403"/>
                  <a:pt x="-21" y="85801"/>
                </a:cubicBezTo>
                <a:cubicBezTo>
                  <a:pt x="128" y="133137"/>
                  <a:pt x="38466" y="171475"/>
                  <a:pt x="85802" y="171624"/>
                </a:cubicBezTo>
                <a:close/>
                <a:moveTo>
                  <a:pt x="85802" y="27138"/>
                </a:moveTo>
                <a:cubicBezTo>
                  <a:pt x="118200" y="27138"/>
                  <a:pt x="144466" y="53403"/>
                  <a:pt x="144466" y="85801"/>
                </a:cubicBezTo>
                <a:cubicBezTo>
                  <a:pt x="144466" y="118199"/>
                  <a:pt x="118200" y="144465"/>
                  <a:pt x="85802" y="144465"/>
                </a:cubicBezTo>
                <a:cubicBezTo>
                  <a:pt x="53404" y="144465"/>
                  <a:pt x="27138" y="118199"/>
                  <a:pt x="27138" y="85801"/>
                </a:cubicBezTo>
                <a:cubicBezTo>
                  <a:pt x="27581" y="53677"/>
                  <a:pt x="53676" y="27825"/>
                  <a:pt x="85802" y="27681"/>
                </a:cubicBezTo>
                <a:close/>
              </a:path>
            </a:pathLst>
          </a:custGeom>
          <a:solidFill>
            <a:srgbClr val="181716"/>
          </a:solidFill>
          <a:ln w="26319" cap="flat">
            <a:noFill/>
            <a:prstDash val="solid"/>
            <a:miter/>
          </a:ln>
        </p:spPr>
        <p:txBody>
          <a:bodyPr rtlCol="0" anchor="ctr"/>
          <a:lstStyle/>
          <a:p>
            <a:endParaRPr lang="nl-BE"/>
          </a:p>
        </p:txBody>
      </p:sp>
      <p:sp>
        <p:nvSpPr>
          <p:cNvPr id="35" name="Vrije vorm: vorm 34">
            <a:extLst>
              <a:ext uri="{FF2B5EF4-FFF2-40B4-BE49-F238E27FC236}">
                <a16:creationId xmlns:a16="http://schemas.microsoft.com/office/drawing/2014/main" id="{2D7C6EBE-9B02-4085-8D83-21DF8C061239}"/>
              </a:ext>
            </a:extLst>
          </p:cNvPr>
          <p:cNvSpPr/>
          <p:nvPr/>
        </p:nvSpPr>
        <p:spPr>
          <a:xfrm>
            <a:off x="2269874" y="3264250"/>
            <a:ext cx="211029" cy="241987"/>
          </a:xfrm>
          <a:custGeom>
            <a:avLst/>
            <a:gdLst>
              <a:gd name="connsiteX0" fmla="*/ 105357 w 211029"/>
              <a:gd name="connsiteY0" fmla="*/ -22 h 241987"/>
              <a:gd name="connsiteX1" fmla="*/ -21 w 211029"/>
              <a:gd name="connsiteY1" fmla="*/ 105896 h 241987"/>
              <a:gd name="connsiteX2" fmla="*/ -21 w 211029"/>
              <a:gd name="connsiteY2" fmla="*/ 106171 h 241987"/>
              <a:gd name="connsiteX3" fmla="*/ -21 w 211029"/>
              <a:gd name="connsiteY3" fmla="*/ 241966 h 241987"/>
              <a:gd name="connsiteX4" fmla="*/ 211007 w 211029"/>
              <a:gd name="connsiteY4" fmla="*/ 241966 h 241987"/>
              <a:gd name="connsiteX5" fmla="*/ 211007 w 211029"/>
              <a:gd name="connsiteY5" fmla="*/ 106171 h 241987"/>
              <a:gd name="connsiteX6" fmla="*/ 105900 w 211029"/>
              <a:gd name="connsiteY6" fmla="*/ -22 h 241987"/>
              <a:gd name="connsiteX7" fmla="*/ 105357 w 211029"/>
              <a:gd name="connsiteY7" fmla="*/ -22 h 241987"/>
              <a:gd name="connsiteX8" fmla="*/ 183847 w 211029"/>
              <a:gd name="connsiteY8" fmla="*/ 214807 h 241987"/>
              <a:gd name="connsiteX9" fmla="*/ 27139 w 211029"/>
              <a:gd name="connsiteY9" fmla="*/ 214807 h 241987"/>
              <a:gd name="connsiteX10" fmla="*/ 27139 w 211029"/>
              <a:gd name="connsiteY10" fmla="*/ 106171 h 241987"/>
              <a:gd name="connsiteX11" fmla="*/ 100879 w 211029"/>
              <a:gd name="connsiteY11" fmla="*/ 23202 h 241987"/>
              <a:gd name="connsiteX12" fmla="*/ 183847 w 211029"/>
              <a:gd name="connsiteY12" fmla="*/ 96939 h 241987"/>
              <a:gd name="connsiteX13" fmla="*/ 183847 w 211029"/>
              <a:gd name="connsiteY13" fmla="*/ 106171 h 2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029" h="241987">
                <a:moveTo>
                  <a:pt x="105357" y="-22"/>
                </a:moveTo>
                <a:cubicBezTo>
                  <a:pt x="47008" y="128"/>
                  <a:pt x="-170" y="47550"/>
                  <a:pt x="-21" y="105896"/>
                </a:cubicBezTo>
                <a:cubicBezTo>
                  <a:pt x="-21" y="105989"/>
                  <a:pt x="-21" y="106078"/>
                  <a:pt x="-21" y="106171"/>
                </a:cubicBezTo>
                <a:lnTo>
                  <a:pt x="-21" y="241966"/>
                </a:lnTo>
                <a:lnTo>
                  <a:pt x="211007" y="241966"/>
                </a:lnTo>
                <a:lnTo>
                  <a:pt x="211007" y="106171"/>
                </a:lnTo>
                <a:cubicBezTo>
                  <a:pt x="211305" y="47822"/>
                  <a:pt x="164249" y="280"/>
                  <a:pt x="105900" y="-22"/>
                </a:cubicBezTo>
                <a:cubicBezTo>
                  <a:pt x="105721" y="-22"/>
                  <a:pt x="105539" y="-22"/>
                  <a:pt x="105357" y="-22"/>
                </a:cubicBezTo>
                <a:close/>
                <a:moveTo>
                  <a:pt x="183847" y="214807"/>
                </a:moveTo>
                <a:lnTo>
                  <a:pt x="27139" y="214807"/>
                </a:lnTo>
                <a:lnTo>
                  <a:pt x="27139" y="106171"/>
                </a:lnTo>
                <a:cubicBezTo>
                  <a:pt x="24591" y="62898"/>
                  <a:pt x="57603" y="25750"/>
                  <a:pt x="100879" y="23202"/>
                </a:cubicBezTo>
                <a:cubicBezTo>
                  <a:pt x="144151" y="20652"/>
                  <a:pt x="181300" y="53667"/>
                  <a:pt x="183847" y="96939"/>
                </a:cubicBezTo>
                <a:cubicBezTo>
                  <a:pt x="184029" y="100014"/>
                  <a:pt x="184029" y="103096"/>
                  <a:pt x="183847" y="106171"/>
                </a:cubicBezTo>
                <a:close/>
              </a:path>
            </a:pathLst>
          </a:custGeom>
          <a:solidFill>
            <a:srgbClr val="181716"/>
          </a:solidFill>
          <a:ln w="26319" cap="flat">
            <a:noFill/>
            <a:prstDash val="solid"/>
            <a:miter/>
          </a:ln>
        </p:spPr>
        <p:txBody>
          <a:bodyPr rtlCol="0" anchor="ctr"/>
          <a:lstStyle/>
          <a:p>
            <a:endParaRPr lang="nl-BE"/>
          </a:p>
        </p:txBody>
      </p:sp>
      <p:pic>
        <p:nvPicPr>
          <p:cNvPr id="16" name="Tijdelijke aanduiding voor afbeelding 15">
            <a:extLst>
              <a:ext uri="{FF2B5EF4-FFF2-40B4-BE49-F238E27FC236}">
                <a16:creationId xmlns:a16="http://schemas.microsoft.com/office/drawing/2014/main" id="{4C68E585-8C6C-4283-A1C3-87599C7D15CE}"/>
              </a:ext>
            </a:extLst>
          </p:cNvPr>
          <p:cNvPicPr>
            <a:picLocks noGrp="1" noChangeAspect="1"/>
          </p:cNvPicPr>
          <p:nvPr>
            <p:ph type="pic" sz="quarter" idx="20"/>
          </p:nvPr>
        </p:nvPicPr>
        <p:blipFill>
          <a:blip r:embed="rId3">
            <a:extLst>
              <a:ext uri="{96DAC541-7B7A-43D3-8B79-37D633B846F1}">
                <asvg:svgBlip xmlns:asvg="http://schemas.microsoft.com/office/drawing/2016/SVG/main" r:embed="rId4"/>
              </a:ext>
            </a:extLst>
          </a:blip>
          <a:srcRect/>
          <a:stretch>
            <a:fillRect/>
          </a:stretch>
        </p:blipFill>
        <p:spPr>
          <a:xfrm>
            <a:off x="5487988" y="2789238"/>
            <a:ext cx="1004887" cy="1004887"/>
          </a:xfrm>
          <a:prstGeom prst="rect">
            <a:avLst/>
          </a:prstGeom>
        </p:spPr>
      </p:pic>
      <p:sp>
        <p:nvSpPr>
          <p:cNvPr id="19" name="Vrije vorm: vorm 18">
            <a:extLst>
              <a:ext uri="{FF2B5EF4-FFF2-40B4-BE49-F238E27FC236}">
                <a16:creationId xmlns:a16="http://schemas.microsoft.com/office/drawing/2014/main" id="{954DB6A7-5A1C-417A-81D2-456A5BB8093E}"/>
              </a:ext>
            </a:extLst>
          </p:cNvPr>
          <p:cNvSpPr/>
          <p:nvPr/>
        </p:nvSpPr>
        <p:spPr>
          <a:xfrm>
            <a:off x="9486900" y="2789718"/>
            <a:ext cx="1117192" cy="992588"/>
          </a:xfrm>
          <a:custGeom>
            <a:avLst/>
            <a:gdLst>
              <a:gd name="connsiteX0" fmla="*/ 1086341 w 1117192"/>
              <a:gd name="connsiteY0" fmla="*/ 7353 h 992588"/>
              <a:gd name="connsiteX1" fmla="*/ 1027230 w 1117192"/>
              <a:gd name="connsiteY1" fmla="*/ 8830 h 992588"/>
              <a:gd name="connsiteX2" fmla="*/ 761232 w 1117192"/>
              <a:gd name="connsiteY2" fmla="*/ 173750 h 992588"/>
              <a:gd name="connsiteX3" fmla="*/ 229235 w 1117192"/>
              <a:gd name="connsiteY3" fmla="*/ 173750 h 992588"/>
              <a:gd name="connsiteX4" fmla="*/ -114 w 1117192"/>
              <a:gd name="connsiteY4" fmla="*/ 403396 h 992588"/>
              <a:gd name="connsiteX5" fmla="*/ 202340 w 1117192"/>
              <a:gd name="connsiteY5" fmla="*/ 630974 h 992588"/>
              <a:gd name="connsiteX6" fmla="*/ 253766 w 1117192"/>
              <a:gd name="connsiteY6" fmla="*/ 942488 h 992588"/>
              <a:gd name="connsiteX7" fmla="*/ 312877 w 1117192"/>
              <a:gd name="connsiteY7" fmla="*/ 992733 h 992588"/>
              <a:gd name="connsiteX8" fmla="*/ 415139 w 1117192"/>
              <a:gd name="connsiteY8" fmla="*/ 992733 h 992588"/>
              <a:gd name="connsiteX9" fmla="*/ 461836 w 1117192"/>
              <a:gd name="connsiteY9" fmla="*/ 971453 h 992588"/>
              <a:gd name="connsiteX10" fmla="*/ 475136 w 1117192"/>
              <a:gd name="connsiteY10" fmla="*/ 922982 h 992588"/>
              <a:gd name="connsiteX11" fmla="*/ 428143 w 1117192"/>
              <a:gd name="connsiteY11" fmla="*/ 631565 h 992588"/>
              <a:gd name="connsiteX12" fmla="*/ 760936 w 1117192"/>
              <a:gd name="connsiteY12" fmla="*/ 631565 h 992588"/>
              <a:gd name="connsiteX13" fmla="*/ 1024866 w 1117192"/>
              <a:gd name="connsiteY13" fmla="*/ 810671 h 992588"/>
              <a:gd name="connsiteX14" fmla="*/ 1057968 w 1117192"/>
              <a:gd name="connsiteY14" fmla="*/ 820720 h 992588"/>
              <a:gd name="connsiteX15" fmla="*/ 1085750 w 1117192"/>
              <a:gd name="connsiteY15" fmla="*/ 814218 h 992588"/>
              <a:gd name="connsiteX16" fmla="*/ 1117078 w 1117192"/>
              <a:gd name="connsiteY16" fmla="*/ 762496 h 992588"/>
              <a:gd name="connsiteX17" fmla="*/ 1117078 w 1117192"/>
              <a:gd name="connsiteY17" fmla="*/ 57302 h 992588"/>
              <a:gd name="connsiteX18" fmla="*/ 1087523 w 1117192"/>
              <a:gd name="connsiteY18" fmla="*/ 6170 h 992588"/>
              <a:gd name="connsiteX19" fmla="*/ 440852 w 1117192"/>
              <a:gd name="connsiteY19" fmla="*/ 928598 h 992588"/>
              <a:gd name="connsiteX20" fmla="*/ 435237 w 1117192"/>
              <a:gd name="connsiteY20" fmla="*/ 948400 h 992588"/>
              <a:gd name="connsiteX21" fmla="*/ 416025 w 1117192"/>
              <a:gd name="connsiteY21" fmla="*/ 957266 h 992588"/>
              <a:gd name="connsiteX22" fmla="*/ 313764 w 1117192"/>
              <a:gd name="connsiteY22" fmla="*/ 957266 h 992588"/>
              <a:gd name="connsiteX23" fmla="*/ 288937 w 1117192"/>
              <a:gd name="connsiteY23" fmla="*/ 936282 h 992588"/>
              <a:gd name="connsiteX24" fmla="*/ 238398 w 1117192"/>
              <a:gd name="connsiteY24" fmla="*/ 631565 h 992588"/>
              <a:gd name="connsiteX25" fmla="*/ 392086 w 1117192"/>
              <a:gd name="connsiteY25" fmla="*/ 631565 h 992588"/>
              <a:gd name="connsiteX26" fmla="*/ 440852 w 1117192"/>
              <a:gd name="connsiteY26" fmla="*/ 927120 h 992588"/>
              <a:gd name="connsiteX27" fmla="*/ 607544 w 1117192"/>
              <a:gd name="connsiteY27" fmla="*/ 596985 h 992588"/>
              <a:gd name="connsiteX28" fmla="*/ 229235 w 1117192"/>
              <a:gd name="connsiteY28" fmla="*/ 596985 h 992588"/>
              <a:gd name="connsiteX29" fmla="*/ 35352 w 1117192"/>
              <a:gd name="connsiteY29" fmla="*/ 403396 h 992588"/>
              <a:gd name="connsiteX30" fmla="*/ 229235 w 1117192"/>
              <a:gd name="connsiteY30" fmla="*/ 209512 h 992588"/>
              <a:gd name="connsiteX31" fmla="*/ 607840 w 1117192"/>
              <a:gd name="connsiteY31" fmla="*/ 209512 h 992588"/>
              <a:gd name="connsiteX32" fmla="*/ 607840 w 1117192"/>
              <a:gd name="connsiteY32" fmla="*/ 596985 h 992588"/>
              <a:gd name="connsiteX33" fmla="*/ 643011 w 1117192"/>
              <a:gd name="connsiteY33" fmla="*/ 209512 h 992588"/>
              <a:gd name="connsiteX34" fmla="*/ 748523 w 1117192"/>
              <a:gd name="connsiteY34" fmla="*/ 209512 h 992588"/>
              <a:gd name="connsiteX35" fmla="*/ 748523 w 1117192"/>
              <a:gd name="connsiteY35" fmla="*/ 596985 h 992588"/>
              <a:gd name="connsiteX36" fmla="*/ 643011 w 1117192"/>
              <a:gd name="connsiteY36" fmla="*/ 596985 h 992588"/>
              <a:gd name="connsiteX37" fmla="*/ 643011 w 1117192"/>
              <a:gd name="connsiteY37" fmla="*/ 209512 h 992588"/>
              <a:gd name="connsiteX38" fmla="*/ 1081021 w 1117192"/>
              <a:gd name="connsiteY38" fmla="*/ 763087 h 992588"/>
              <a:gd name="connsiteX39" fmla="*/ 1068903 w 1117192"/>
              <a:gd name="connsiteY39" fmla="*/ 783184 h 992588"/>
              <a:gd name="connsiteX40" fmla="*/ 1044963 w 1117192"/>
              <a:gd name="connsiteY40" fmla="*/ 783184 h 992588"/>
              <a:gd name="connsiteX41" fmla="*/ 784285 w 1117192"/>
              <a:gd name="connsiteY41" fmla="*/ 605851 h 992588"/>
              <a:gd name="connsiteX42" fmla="*/ 784285 w 1117192"/>
              <a:gd name="connsiteY42" fmla="*/ 202123 h 992588"/>
              <a:gd name="connsiteX43" fmla="*/ 1045554 w 1117192"/>
              <a:gd name="connsiteY43" fmla="*/ 39568 h 992588"/>
              <a:gd name="connsiteX44" fmla="*/ 1069494 w 1117192"/>
              <a:gd name="connsiteY44" fmla="*/ 39568 h 992588"/>
              <a:gd name="connsiteX45" fmla="*/ 1081021 w 1117192"/>
              <a:gd name="connsiteY45" fmla="*/ 59666 h 992588"/>
              <a:gd name="connsiteX46" fmla="*/ 1081021 w 1117192"/>
              <a:gd name="connsiteY46" fmla="*/ 764269 h 99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7192" h="992588">
                <a:moveTo>
                  <a:pt x="1086341" y="7353"/>
                </a:moveTo>
                <a:cubicBezTo>
                  <a:pt x="1067780" y="-2756"/>
                  <a:pt x="1045259" y="-2194"/>
                  <a:pt x="1027230" y="8830"/>
                </a:cubicBezTo>
                <a:lnTo>
                  <a:pt x="761232" y="173750"/>
                </a:lnTo>
                <a:lnTo>
                  <a:pt x="229235" y="173750"/>
                </a:lnTo>
                <a:cubicBezTo>
                  <a:pt x="102650" y="174223"/>
                  <a:pt x="211" y="276810"/>
                  <a:pt x="-114" y="403396"/>
                </a:cubicBezTo>
                <a:cubicBezTo>
                  <a:pt x="-25" y="519579"/>
                  <a:pt x="86956" y="617348"/>
                  <a:pt x="202340" y="630974"/>
                </a:cubicBezTo>
                <a:lnTo>
                  <a:pt x="253766" y="942488"/>
                </a:lnTo>
                <a:cubicBezTo>
                  <a:pt x="258200" y="971630"/>
                  <a:pt x="283410" y="993058"/>
                  <a:pt x="312877" y="992733"/>
                </a:cubicBezTo>
                <a:lnTo>
                  <a:pt x="415139" y="992733"/>
                </a:lnTo>
                <a:cubicBezTo>
                  <a:pt x="433079" y="992822"/>
                  <a:pt x="450132" y="985048"/>
                  <a:pt x="461836" y="971453"/>
                </a:cubicBezTo>
                <a:cubicBezTo>
                  <a:pt x="473274" y="958094"/>
                  <a:pt x="478121" y="940301"/>
                  <a:pt x="475136" y="922982"/>
                </a:cubicBezTo>
                <a:lnTo>
                  <a:pt x="428143" y="631565"/>
                </a:lnTo>
                <a:lnTo>
                  <a:pt x="760936" y="631565"/>
                </a:lnTo>
                <a:lnTo>
                  <a:pt x="1024866" y="810671"/>
                </a:lnTo>
                <a:cubicBezTo>
                  <a:pt x="1034708" y="817144"/>
                  <a:pt x="1046205" y="820631"/>
                  <a:pt x="1057968" y="820720"/>
                </a:cubicBezTo>
                <a:cubicBezTo>
                  <a:pt x="1067603" y="820779"/>
                  <a:pt x="1077149" y="818562"/>
                  <a:pt x="1085750" y="814218"/>
                </a:cubicBezTo>
                <a:cubicBezTo>
                  <a:pt x="1104902" y="804021"/>
                  <a:pt x="1116901" y="784189"/>
                  <a:pt x="1117078" y="762496"/>
                </a:cubicBezTo>
                <a:lnTo>
                  <a:pt x="1117078" y="57302"/>
                </a:lnTo>
                <a:cubicBezTo>
                  <a:pt x="1117049" y="36199"/>
                  <a:pt x="1105788" y="16722"/>
                  <a:pt x="1087523" y="6170"/>
                </a:cubicBezTo>
                <a:close/>
                <a:moveTo>
                  <a:pt x="440852" y="928598"/>
                </a:moveTo>
                <a:cubicBezTo>
                  <a:pt x="442152" y="935720"/>
                  <a:pt x="440083" y="943021"/>
                  <a:pt x="435237" y="948400"/>
                </a:cubicBezTo>
                <a:cubicBezTo>
                  <a:pt x="430448" y="954045"/>
                  <a:pt x="423414" y="957296"/>
                  <a:pt x="416025" y="957266"/>
                </a:cubicBezTo>
                <a:lnTo>
                  <a:pt x="313764" y="957266"/>
                </a:lnTo>
                <a:cubicBezTo>
                  <a:pt x="301469" y="957296"/>
                  <a:pt x="290977" y="948400"/>
                  <a:pt x="288937" y="936282"/>
                </a:cubicBezTo>
                <a:lnTo>
                  <a:pt x="238398" y="631565"/>
                </a:lnTo>
                <a:lnTo>
                  <a:pt x="392086" y="631565"/>
                </a:lnTo>
                <a:lnTo>
                  <a:pt x="440852" y="927120"/>
                </a:lnTo>
                <a:close/>
                <a:moveTo>
                  <a:pt x="607544" y="596985"/>
                </a:moveTo>
                <a:lnTo>
                  <a:pt x="229235" y="596985"/>
                </a:lnTo>
                <a:cubicBezTo>
                  <a:pt x="122275" y="596985"/>
                  <a:pt x="35530" y="510358"/>
                  <a:pt x="35352" y="403396"/>
                </a:cubicBezTo>
                <a:cubicBezTo>
                  <a:pt x="35678" y="296464"/>
                  <a:pt x="122304" y="209837"/>
                  <a:pt x="229235" y="209512"/>
                </a:cubicBezTo>
                <a:lnTo>
                  <a:pt x="607840" y="209512"/>
                </a:lnTo>
                <a:lnTo>
                  <a:pt x="607840" y="596985"/>
                </a:lnTo>
                <a:close/>
                <a:moveTo>
                  <a:pt x="643011" y="209512"/>
                </a:moveTo>
                <a:lnTo>
                  <a:pt x="748523" y="209512"/>
                </a:lnTo>
                <a:lnTo>
                  <a:pt x="748523" y="596985"/>
                </a:lnTo>
                <a:lnTo>
                  <a:pt x="643011" y="596985"/>
                </a:lnTo>
                <a:lnTo>
                  <a:pt x="643011" y="209512"/>
                </a:lnTo>
                <a:close/>
                <a:moveTo>
                  <a:pt x="1081021" y="763087"/>
                </a:moveTo>
                <a:cubicBezTo>
                  <a:pt x="1081080" y="771540"/>
                  <a:pt x="1076410" y="779283"/>
                  <a:pt x="1068903" y="783184"/>
                </a:cubicBezTo>
                <a:cubicBezTo>
                  <a:pt x="1061573" y="787706"/>
                  <a:pt x="1052293" y="787706"/>
                  <a:pt x="1044963" y="783184"/>
                </a:cubicBezTo>
                <a:lnTo>
                  <a:pt x="784285" y="605851"/>
                </a:lnTo>
                <a:lnTo>
                  <a:pt x="784285" y="202123"/>
                </a:lnTo>
                <a:lnTo>
                  <a:pt x="1045554" y="39568"/>
                </a:lnTo>
                <a:cubicBezTo>
                  <a:pt x="1052973" y="35282"/>
                  <a:pt x="1062076" y="35282"/>
                  <a:pt x="1069494" y="39568"/>
                </a:cubicBezTo>
                <a:cubicBezTo>
                  <a:pt x="1076676" y="43706"/>
                  <a:pt x="1081080" y="51390"/>
                  <a:pt x="1081021" y="59666"/>
                </a:cubicBezTo>
                <a:lnTo>
                  <a:pt x="1081021" y="764269"/>
                </a:lnTo>
                <a:close/>
              </a:path>
            </a:pathLst>
          </a:custGeom>
          <a:solidFill>
            <a:srgbClr val="000000"/>
          </a:solidFill>
          <a:ln w="22225" cap="flat">
            <a:noFill/>
            <a:prstDash val="solid"/>
            <a:miter/>
          </a:ln>
        </p:spPr>
        <p:txBody>
          <a:bodyPr rtlCol="0" anchor="ctr"/>
          <a:lstStyle/>
          <a:p>
            <a:endParaRPr lang="nl-BE"/>
          </a:p>
        </p:txBody>
      </p:sp>
      <p:sp>
        <p:nvSpPr>
          <p:cNvPr id="20" name="Vrije vorm: vorm 19">
            <a:extLst>
              <a:ext uri="{FF2B5EF4-FFF2-40B4-BE49-F238E27FC236}">
                <a16:creationId xmlns:a16="http://schemas.microsoft.com/office/drawing/2014/main" id="{E3560EEB-E751-4CAB-9E38-C268AC35B532}"/>
              </a:ext>
            </a:extLst>
          </p:cNvPr>
          <p:cNvSpPr/>
          <p:nvPr/>
        </p:nvSpPr>
        <p:spPr>
          <a:xfrm>
            <a:off x="10632419" y="2789191"/>
            <a:ext cx="198704" cy="198666"/>
          </a:xfrm>
          <a:custGeom>
            <a:avLst/>
            <a:gdLst>
              <a:gd name="connsiteX0" fmla="*/ 17961 w 198704"/>
              <a:gd name="connsiteY0" fmla="*/ 198807 h 198666"/>
              <a:gd name="connsiteX1" fmla="*/ 30374 w 198704"/>
              <a:gd name="connsiteY1" fmla="*/ 193488 h 198666"/>
              <a:gd name="connsiteX2" fmla="*/ 193224 w 198704"/>
              <a:gd name="connsiteY2" fmla="*/ 30932 h 198666"/>
              <a:gd name="connsiteX3" fmla="*/ 193579 w 198704"/>
              <a:gd name="connsiteY3" fmla="*/ 5869 h 198666"/>
              <a:gd name="connsiteX4" fmla="*/ 193224 w 198704"/>
              <a:gd name="connsiteY4" fmla="*/ 5515 h 198666"/>
              <a:gd name="connsiteX5" fmla="*/ 168162 w 198704"/>
              <a:gd name="connsiteY5" fmla="*/ 5160 h 198666"/>
              <a:gd name="connsiteX6" fmla="*/ 167807 w 198704"/>
              <a:gd name="connsiteY6" fmla="*/ 5515 h 198666"/>
              <a:gd name="connsiteX7" fmla="*/ 5252 w 198704"/>
              <a:gd name="connsiteY7" fmla="*/ 168070 h 198666"/>
              <a:gd name="connsiteX8" fmla="*/ 4898 w 198704"/>
              <a:gd name="connsiteY8" fmla="*/ 193133 h 198666"/>
              <a:gd name="connsiteX9" fmla="*/ 5252 w 198704"/>
              <a:gd name="connsiteY9" fmla="*/ 193488 h 198666"/>
              <a:gd name="connsiteX10" fmla="*/ 17961 w 198704"/>
              <a:gd name="connsiteY10" fmla="*/ 198807 h 19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704" h="198666">
                <a:moveTo>
                  <a:pt x="17961" y="198807"/>
                </a:moveTo>
                <a:cubicBezTo>
                  <a:pt x="22690" y="198955"/>
                  <a:pt x="27241" y="197005"/>
                  <a:pt x="30374" y="193488"/>
                </a:cubicBezTo>
                <a:lnTo>
                  <a:pt x="193224" y="30932"/>
                </a:lnTo>
                <a:cubicBezTo>
                  <a:pt x="200229" y="24105"/>
                  <a:pt x="200406" y="12874"/>
                  <a:pt x="193579" y="5869"/>
                </a:cubicBezTo>
                <a:cubicBezTo>
                  <a:pt x="193461" y="5751"/>
                  <a:pt x="193342" y="5633"/>
                  <a:pt x="193224" y="5515"/>
                </a:cubicBezTo>
                <a:cubicBezTo>
                  <a:pt x="186397" y="-1490"/>
                  <a:pt x="175166" y="-1667"/>
                  <a:pt x="168162" y="5160"/>
                </a:cubicBezTo>
                <a:cubicBezTo>
                  <a:pt x="168043" y="5278"/>
                  <a:pt x="167925" y="5396"/>
                  <a:pt x="167807" y="5515"/>
                </a:cubicBezTo>
                <a:lnTo>
                  <a:pt x="5252" y="168070"/>
                </a:lnTo>
                <a:cubicBezTo>
                  <a:pt x="-1752" y="174897"/>
                  <a:pt x="-1930" y="186128"/>
                  <a:pt x="4898" y="193133"/>
                </a:cubicBezTo>
                <a:cubicBezTo>
                  <a:pt x="5016" y="193251"/>
                  <a:pt x="5134" y="193369"/>
                  <a:pt x="5252" y="193488"/>
                </a:cubicBezTo>
                <a:cubicBezTo>
                  <a:pt x="8621" y="196886"/>
                  <a:pt x="13173" y="198778"/>
                  <a:pt x="17961" y="198807"/>
                </a:cubicBezTo>
                <a:close/>
              </a:path>
            </a:pathLst>
          </a:custGeom>
          <a:solidFill>
            <a:srgbClr val="000000"/>
          </a:solidFill>
          <a:ln w="22225" cap="flat">
            <a:noFill/>
            <a:prstDash val="solid"/>
            <a:miter/>
          </a:ln>
        </p:spPr>
        <p:txBody>
          <a:bodyPr rtlCol="0" anchor="ctr"/>
          <a:lstStyle/>
          <a:p>
            <a:endParaRPr lang="nl-BE"/>
          </a:p>
        </p:txBody>
      </p:sp>
      <p:sp>
        <p:nvSpPr>
          <p:cNvPr id="21" name="Vrije vorm: vorm 20">
            <a:extLst>
              <a:ext uri="{FF2B5EF4-FFF2-40B4-BE49-F238E27FC236}">
                <a16:creationId xmlns:a16="http://schemas.microsoft.com/office/drawing/2014/main" id="{8343DD0E-B75F-41D9-9B45-6D99FE0E2A59}"/>
              </a:ext>
            </a:extLst>
          </p:cNvPr>
          <p:cNvSpPr/>
          <p:nvPr/>
        </p:nvSpPr>
        <p:spPr>
          <a:xfrm>
            <a:off x="10632462" y="3182917"/>
            <a:ext cx="198615" cy="35469"/>
          </a:xfrm>
          <a:custGeom>
            <a:avLst/>
            <a:gdLst>
              <a:gd name="connsiteX0" fmla="*/ 180472 w 198615"/>
              <a:gd name="connsiteY0" fmla="*/ 148 h 35469"/>
              <a:gd name="connsiteX1" fmla="*/ 17622 w 198615"/>
              <a:gd name="connsiteY1" fmla="*/ 148 h 35469"/>
              <a:gd name="connsiteX2" fmla="*/ -111 w 198615"/>
              <a:gd name="connsiteY2" fmla="*/ 17881 h 35469"/>
              <a:gd name="connsiteX3" fmla="*/ 17031 w 198615"/>
              <a:gd name="connsiteY3" fmla="*/ 35615 h 35469"/>
              <a:gd name="connsiteX4" fmla="*/ 17622 w 198615"/>
              <a:gd name="connsiteY4" fmla="*/ 35615 h 35469"/>
              <a:gd name="connsiteX5" fmla="*/ 180472 w 198615"/>
              <a:gd name="connsiteY5" fmla="*/ 35615 h 35469"/>
              <a:gd name="connsiteX6" fmla="*/ 198501 w 198615"/>
              <a:gd name="connsiteY6" fmla="*/ 18177 h 35469"/>
              <a:gd name="connsiteX7" fmla="*/ 198501 w 198615"/>
              <a:gd name="connsiteY7" fmla="*/ 17881 h 35469"/>
              <a:gd name="connsiteX8" fmla="*/ 180472 w 198615"/>
              <a:gd name="connsiteY8" fmla="*/ 148 h 3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5" h="35469">
                <a:moveTo>
                  <a:pt x="180472" y="148"/>
                </a:moveTo>
                <a:lnTo>
                  <a:pt x="17622" y="148"/>
                </a:lnTo>
                <a:cubicBezTo>
                  <a:pt x="7839" y="148"/>
                  <a:pt x="-111" y="8099"/>
                  <a:pt x="-111" y="17881"/>
                </a:cubicBezTo>
                <a:cubicBezTo>
                  <a:pt x="-289" y="27517"/>
                  <a:pt x="7396" y="35438"/>
                  <a:pt x="17031" y="35615"/>
                </a:cubicBezTo>
                <a:cubicBezTo>
                  <a:pt x="17238" y="35615"/>
                  <a:pt x="17415" y="35615"/>
                  <a:pt x="17622" y="35615"/>
                </a:cubicBezTo>
                <a:lnTo>
                  <a:pt x="180472" y="35615"/>
                </a:lnTo>
                <a:cubicBezTo>
                  <a:pt x="190255" y="35792"/>
                  <a:pt x="198323" y="27960"/>
                  <a:pt x="198501" y="18177"/>
                </a:cubicBezTo>
                <a:cubicBezTo>
                  <a:pt x="198501" y="18088"/>
                  <a:pt x="198501" y="17970"/>
                  <a:pt x="198501" y="17881"/>
                </a:cubicBezTo>
                <a:cubicBezTo>
                  <a:pt x="198353" y="8040"/>
                  <a:pt x="190314" y="148"/>
                  <a:pt x="180472" y="148"/>
                </a:cubicBezTo>
                <a:close/>
              </a:path>
            </a:pathLst>
          </a:custGeom>
          <a:solidFill>
            <a:srgbClr val="000000"/>
          </a:solidFill>
          <a:ln w="22225" cap="flat">
            <a:noFill/>
            <a:prstDash val="solid"/>
            <a:miter/>
          </a:ln>
        </p:spPr>
        <p:txBody>
          <a:bodyPr rtlCol="0" anchor="ctr"/>
          <a:lstStyle/>
          <a:p>
            <a:endParaRPr lang="nl-BE"/>
          </a:p>
        </p:txBody>
      </p:sp>
      <p:sp>
        <p:nvSpPr>
          <p:cNvPr id="22" name="Vrije vorm: vorm 21">
            <a:extLst>
              <a:ext uri="{FF2B5EF4-FFF2-40B4-BE49-F238E27FC236}">
                <a16:creationId xmlns:a16="http://schemas.microsoft.com/office/drawing/2014/main" id="{F361358E-3D07-46E7-A914-23B10B785DA8}"/>
              </a:ext>
            </a:extLst>
          </p:cNvPr>
          <p:cNvSpPr/>
          <p:nvPr/>
        </p:nvSpPr>
        <p:spPr>
          <a:xfrm>
            <a:off x="10632419" y="3406310"/>
            <a:ext cx="198704" cy="198659"/>
          </a:xfrm>
          <a:custGeom>
            <a:avLst/>
            <a:gdLst>
              <a:gd name="connsiteX0" fmla="*/ 30670 w 198704"/>
              <a:gd name="connsiteY0" fmla="*/ 5515 h 198659"/>
              <a:gd name="connsiteX1" fmla="*/ 5607 w 198704"/>
              <a:gd name="connsiteY1" fmla="*/ 5160 h 198659"/>
              <a:gd name="connsiteX2" fmla="*/ 5252 w 198704"/>
              <a:gd name="connsiteY2" fmla="*/ 5515 h 198659"/>
              <a:gd name="connsiteX3" fmla="*/ 4898 w 198704"/>
              <a:gd name="connsiteY3" fmla="*/ 30578 h 198659"/>
              <a:gd name="connsiteX4" fmla="*/ 5252 w 198704"/>
              <a:gd name="connsiteY4" fmla="*/ 30932 h 198659"/>
              <a:gd name="connsiteX5" fmla="*/ 168102 w 198704"/>
              <a:gd name="connsiteY5" fmla="*/ 193488 h 198659"/>
              <a:gd name="connsiteX6" fmla="*/ 180516 w 198704"/>
              <a:gd name="connsiteY6" fmla="*/ 198808 h 198659"/>
              <a:gd name="connsiteX7" fmla="*/ 193224 w 198704"/>
              <a:gd name="connsiteY7" fmla="*/ 193488 h 198659"/>
              <a:gd name="connsiteX8" fmla="*/ 193579 w 198704"/>
              <a:gd name="connsiteY8" fmla="*/ 168425 h 198659"/>
              <a:gd name="connsiteX9" fmla="*/ 193224 w 198704"/>
              <a:gd name="connsiteY9" fmla="*/ 168070 h 198659"/>
              <a:gd name="connsiteX10" fmla="*/ 30670 w 198704"/>
              <a:gd name="connsiteY10" fmla="*/ 5515 h 19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704" h="198659">
                <a:moveTo>
                  <a:pt x="30670" y="5515"/>
                </a:moveTo>
                <a:cubicBezTo>
                  <a:pt x="23842" y="-1490"/>
                  <a:pt x="12612" y="-1667"/>
                  <a:pt x="5607" y="5160"/>
                </a:cubicBezTo>
                <a:cubicBezTo>
                  <a:pt x="5488" y="5278"/>
                  <a:pt x="5370" y="5397"/>
                  <a:pt x="5252" y="5515"/>
                </a:cubicBezTo>
                <a:cubicBezTo>
                  <a:pt x="-1752" y="12342"/>
                  <a:pt x="-1930" y="23573"/>
                  <a:pt x="4898" y="30578"/>
                </a:cubicBezTo>
                <a:cubicBezTo>
                  <a:pt x="5016" y="30696"/>
                  <a:pt x="5134" y="30814"/>
                  <a:pt x="5252" y="30932"/>
                </a:cubicBezTo>
                <a:lnTo>
                  <a:pt x="168102" y="193488"/>
                </a:lnTo>
                <a:cubicBezTo>
                  <a:pt x="171383" y="196798"/>
                  <a:pt x="175846" y="198719"/>
                  <a:pt x="180516" y="198808"/>
                </a:cubicBezTo>
                <a:cubicBezTo>
                  <a:pt x="185303" y="198808"/>
                  <a:pt x="189885" y="196916"/>
                  <a:pt x="193224" y="193488"/>
                </a:cubicBezTo>
                <a:cubicBezTo>
                  <a:pt x="200229" y="186660"/>
                  <a:pt x="200406" y="175429"/>
                  <a:pt x="193579" y="168425"/>
                </a:cubicBezTo>
                <a:cubicBezTo>
                  <a:pt x="193461" y="168306"/>
                  <a:pt x="193342" y="168188"/>
                  <a:pt x="193224" y="168070"/>
                </a:cubicBezTo>
                <a:lnTo>
                  <a:pt x="30670" y="5515"/>
                </a:lnTo>
                <a:close/>
              </a:path>
            </a:pathLst>
          </a:custGeom>
          <a:solidFill>
            <a:srgbClr val="000000"/>
          </a:solidFill>
          <a:ln w="22225" cap="flat">
            <a:noFill/>
            <a:prstDash val="solid"/>
            <a:miter/>
          </a:ln>
        </p:spPr>
        <p:txBody>
          <a:bodyPr rtlCol="0" anchor="ctr"/>
          <a:lstStyle/>
          <a:p>
            <a:endParaRPr lang="nl-BE"/>
          </a:p>
        </p:txBody>
      </p:sp>
    </p:spTree>
    <p:extLst>
      <p:ext uri="{BB962C8B-B14F-4D97-AF65-F5344CB8AC3E}">
        <p14:creationId xmlns:p14="http://schemas.microsoft.com/office/powerpoint/2010/main" val="1910224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2EFBB-C410-4F60-8D79-A14A5C9BA726}"/>
              </a:ext>
            </a:extLst>
          </p:cNvPr>
          <p:cNvSpPr>
            <a:spLocks noGrp="1"/>
          </p:cNvSpPr>
          <p:nvPr>
            <p:ph type="title"/>
          </p:nvPr>
        </p:nvSpPr>
        <p:spPr/>
        <p:txBody>
          <a:bodyPr/>
          <a:lstStyle/>
          <a:p>
            <a:r>
              <a:rPr lang="nl-BE"/>
              <a:t>Communicatiekanalen</a:t>
            </a:r>
          </a:p>
        </p:txBody>
      </p:sp>
      <p:sp>
        <p:nvSpPr>
          <p:cNvPr id="3" name="Tijdelijke aanduiding voor tekst 2">
            <a:extLst>
              <a:ext uri="{FF2B5EF4-FFF2-40B4-BE49-F238E27FC236}">
                <a16:creationId xmlns:a16="http://schemas.microsoft.com/office/drawing/2014/main" id="{9011AB73-5BCE-4B04-B874-ECB9DCAA16D5}"/>
              </a:ext>
            </a:extLst>
          </p:cNvPr>
          <p:cNvSpPr>
            <a:spLocks noGrp="1"/>
          </p:cNvSpPr>
          <p:nvPr>
            <p:ph type="body" sz="quarter" idx="11"/>
          </p:nvPr>
        </p:nvSpPr>
        <p:spPr/>
        <p:txBody>
          <a:bodyPr/>
          <a:lstStyle/>
          <a:p>
            <a:endParaRPr lang="nl-BE"/>
          </a:p>
          <a:p>
            <a:r>
              <a:rPr lang="nl-BE"/>
              <a:t>Vlaanderen Intern</a:t>
            </a:r>
            <a:endParaRPr lang="nl-BE" sz="1600"/>
          </a:p>
          <a:p>
            <a:pPr lvl="1"/>
            <a:r>
              <a:rPr lang="nl-BE" sz="1600"/>
              <a:t>nieuwsberichten</a:t>
            </a:r>
          </a:p>
          <a:p>
            <a:pPr lvl="1"/>
            <a:r>
              <a:rPr lang="nl-BE" sz="1600"/>
              <a:t>aanpassingen bestaande webpagina’s</a:t>
            </a:r>
          </a:p>
          <a:p>
            <a:pPr lvl="1"/>
            <a:r>
              <a:rPr lang="nl-BE" sz="1600"/>
              <a:t>tijdelijke overgangspagina</a:t>
            </a:r>
            <a:br>
              <a:rPr lang="nl-BE" sz="1600"/>
            </a:br>
            <a:endParaRPr lang="nl-BE"/>
          </a:p>
        </p:txBody>
      </p:sp>
      <p:sp>
        <p:nvSpPr>
          <p:cNvPr id="4" name="Tijdelijke aanduiding voor tekst 3">
            <a:extLst>
              <a:ext uri="{FF2B5EF4-FFF2-40B4-BE49-F238E27FC236}">
                <a16:creationId xmlns:a16="http://schemas.microsoft.com/office/drawing/2014/main" id="{B0E4AF0C-DA98-4DB8-BCEC-1D03A2E49A5C}"/>
              </a:ext>
            </a:extLst>
          </p:cNvPr>
          <p:cNvSpPr>
            <a:spLocks noGrp="1"/>
          </p:cNvSpPr>
          <p:nvPr>
            <p:ph type="body" sz="quarter" idx="12"/>
          </p:nvPr>
        </p:nvSpPr>
        <p:spPr/>
        <p:txBody>
          <a:bodyPr/>
          <a:lstStyle/>
          <a:p>
            <a:r>
              <a:rPr lang="nl-BE"/>
              <a:t>Schermen gebouwen</a:t>
            </a:r>
            <a:br>
              <a:rPr lang="nl-BE"/>
            </a:br>
            <a:br>
              <a:rPr lang="nl-BE"/>
            </a:br>
            <a:br>
              <a:rPr lang="nl-BE"/>
            </a:br>
            <a:br>
              <a:rPr lang="nl-BE"/>
            </a:br>
            <a:endParaRPr lang="nl-BE"/>
          </a:p>
        </p:txBody>
      </p:sp>
      <p:sp>
        <p:nvSpPr>
          <p:cNvPr id="5" name="Tijdelijke aanduiding voor tekst 4">
            <a:extLst>
              <a:ext uri="{FF2B5EF4-FFF2-40B4-BE49-F238E27FC236}">
                <a16:creationId xmlns:a16="http://schemas.microsoft.com/office/drawing/2014/main" id="{D94B5F79-4D1F-485B-8451-02793D73E4DD}"/>
              </a:ext>
            </a:extLst>
          </p:cNvPr>
          <p:cNvSpPr>
            <a:spLocks noGrp="1"/>
          </p:cNvSpPr>
          <p:nvPr>
            <p:ph type="body" sz="quarter" idx="14"/>
          </p:nvPr>
        </p:nvSpPr>
        <p:spPr/>
        <p:txBody>
          <a:bodyPr/>
          <a:lstStyle/>
          <a:p>
            <a:r>
              <a:rPr lang="nl-BE"/>
              <a:t>Brieven/e-mails aan specifieke doelgroepen vanuit AgO en AXA</a:t>
            </a:r>
          </a:p>
          <a:p>
            <a:endParaRPr lang="nl-BE"/>
          </a:p>
          <a:p>
            <a:endParaRPr lang="nl-BE"/>
          </a:p>
          <a:p>
            <a:pPr marL="0" indent="0">
              <a:buNone/>
            </a:pPr>
            <a:r>
              <a:rPr lang="nl-BE"/>
              <a:t>(voor Vlimpers-entiteiten)</a:t>
            </a:r>
          </a:p>
        </p:txBody>
      </p:sp>
      <p:sp>
        <p:nvSpPr>
          <p:cNvPr id="6" name="Tijdelijke aanduiding voor tekst 5">
            <a:extLst>
              <a:ext uri="{FF2B5EF4-FFF2-40B4-BE49-F238E27FC236}">
                <a16:creationId xmlns:a16="http://schemas.microsoft.com/office/drawing/2014/main" id="{0FAE2B3F-44F1-456B-8B10-01C0A891E985}"/>
              </a:ext>
            </a:extLst>
          </p:cNvPr>
          <p:cNvSpPr>
            <a:spLocks noGrp="1"/>
          </p:cNvSpPr>
          <p:nvPr>
            <p:ph type="body" sz="quarter" idx="15"/>
          </p:nvPr>
        </p:nvSpPr>
        <p:spPr/>
        <p:txBody>
          <a:bodyPr/>
          <a:lstStyle/>
          <a:p>
            <a:r>
              <a:rPr lang="nl-BE"/>
              <a:t>Standaardbrieven op overgangspagina</a:t>
            </a:r>
          </a:p>
          <a:p>
            <a:pPr marL="0" indent="0">
              <a:buNone/>
            </a:pPr>
            <a:br>
              <a:rPr lang="nl-BE"/>
            </a:br>
            <a:br>
              <a:rPr lang="nl-BE"/>
            </a:br>
            <a:br>
              <a:rPr lang="nl-BE"/>
            </a:br>
            <a:r>
              <a:rPr lang="nl-BE"/>
              <a:t> (voor niet-Vlimpers-entiteiten)</a:t>
            </a:r>
          </a:p>
        </p:txBody>
      </p:sp>
    </p:spTree>
    <p:extLst>
      <p:ext uri="{BB962C8B-B14F-4D97-AF65-F5344CB8AC3E}">
        <p14:creationId xmlns:p14="http://schemas.microsoft.com/office/powerpoint/2010/main" val="1280307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5CEAD2A0-CD9B-464C-95F9-C344CA7CD1B2}"/>
              </a:ext>
            </a:extLst>
          </p:cNvPr>
          <p:cNvSpPr>
            <a:spLocks noGrp="1"/>
          </p:cNvSpPr>
          <p:nvPr>
            <p:ph type="pic" sz="quarter" idx="10"/>
          </p:nvPr>
        </p:nvSpPr>
        <p:spPr/>
      </p:sp>
      <p:sp>
        <p:nvSpPr>
          <p:cNvPr id="3" name="Tijdelijke aanduiding voor tekst 2">
            <a:extLst>
              <a:ext uri="{FF2B5EF4-FFF2-40B4-BE49-F238E27FC236}">
                <a16:creationId xmlns:a16="http://schemas.microsoft.com/office/drawing/2014/main" id="{BA5F7E11-17EA-4BE6-9FE0-64F9B8FD3BC8}"/>
              </a:ext>
            </a:extLst>
          </p:cNvPr>
          <p:cNvSpPr>
            <a:spLocks noGrp="1"/>
          </p:cNvSpPr>
          <p:nvPr>
            <p:ph type="body" sz="quarter" idx="11"/>
          </p:nvPr>
        </p:nvSpPr>
        <p:spPr/>
        <p:txBody>
          <a:bodyPr/>
          <a:lstStyle/>
          <a:p>
            <a:r>
              <a:rPr lang="nl-BE" err="1">
                <a:latin typeface="FlandersArtSans-Regular" panose="00000500000000000000" pitchFamily="2" charset="0"/>
              </a:rPr>
              <a:t>AssurCard</a:t>
            </a:r>
            <a:r>
              <a:rPr lang="nl-BE">
                <a:latin typeface="FlandersArtSans-Regular" panose="00000500000000000000" pitchFamily="2" charset="0"/>
              </a:rPr>
              <a:t> tot en met 31 maart</a:t>
            </a:r>
          </a:p>
        </p:txBody>
      </p:sp>
      <p:sp>
        <p:nvSpPr>
          <p:cNvPr id="4" name="Titel 3">
            <a:extLst>
              <a:ext uri="{FF2B5EF4-FFF2-40B4-BE49-F238E27FC236}">
                <a16:creationId xmlns:a16="http://schemas.microsoft.com/office/drawing/2014/main" id="{A1585CA7-603F-4DAC-B5F0-3325D211D528}"/>
              </a:ext>
            </a:extLst>
          </p:cNvPr>
          <p:cNvSpPr>
            <a:spLocks noGrp="1"/>
          </p:cNvSpPr>
          <p:nvPr>
            <p:ph type="title"/>
          </p:nvPr>
        </p:nvSpPr>
        <p:spPr/>
        <p:txBody>
          <a:bodyPr/>
          <a:lstStyle/>
          <a:p>
            <a:r>
              <a:rPr lang="nl-BE"/>
              <a:t>Hou rekening met</a:t>
            </a:r>
          </a:p>
        </p:txBody>
      </p:sp>
      <p:sp>
        <p:nvSpPr>
          <p:cNvPr id="5" name="Tijdelijke aanduiding voor tekst 4">
            <a:extLst>
              <a:ext uri="{FF2B5EF4-FFF2-40B4-BE49-F238E27FC236}">
                <a16:creationId xmlns:a16="http://schemas.microsoft.com/office/drawing/2014/main" id="{8625B3E5-1859-4B09-8A85-E9A106B0F751}"/>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59334017-3956-44DB-B55E-42C8CC57B282}"/>
              </a:ext>
            </a:extLst>
          </p:cNvPr>
          <p:cNvSpPr>
            <a:spLocks noGrp="1"/>
          </p:cNvSpPr>
          <p:nvPr>
            <p:ph type="body" sz="quarter" idx="13"/>
          </p:nvPr>
        </p:nvSpPr>
        <p:spPr/>
        <p:txBody>
          <a:bodyPr/>
          <a:lstStyle/>
          <a:p>
            <a:r>
              <a:rPr lang="nl-BE">
                <a:latin typeface="FlandersArtSans-Regular" panose="00000500000000000000" pitchFamily="2" charset="0"/>
              </a:rPr>
              <a:t>Beperkte gegevensoverdracht</a:t>
            </a:r>
          </a:p>
        </p:txBody>
      </p:sp>
      <p:sp>
        <p:nvSpPr>
          <p:cNvPr id="7" name="Tijdelijke aanduiding voor tekst 6">
            <a:extLst>
              <a:ext uri="{FF2B5EF4-FFF2-40B4-BE49-F238E27FC236}">
                <a16:creationId xmlns:a16="http://schemas.microsoft.com/office/drawing/2014/main" id="{7356F718-9738-4E98-881C-F14327AA36ED}"/>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73C80C19-D7A6-455D-A9FE-37C83ABFAA4B}"/>
              </a:ext>
            </a:extLst>
          </p:cNvPr>
          <p:cNvSpPr>
            <a:spLocks noGrp="1"/>
          </p:cNvSpPr>
          <p:nvPr>
            <p:ph type="body" sz="quarter" idx="15"/>
          </p:nvPr>
        </p:nvSpPr>
        <p:spPr/>
        <p:txBody>
          <a:bodyPr/>
          <a:lstStyle/>
          <a:p>
            <a:r>
              <a:rPr lang="nl-BE"/>
              <a:t>Overgangsperiode tot 30 juni</a:t>
            </a:r>
          </a:p>
        </p:txBody>
      </p:sp>
      <p:sp>
        <p:nvSpPr>
          <p:cNvPr id="9" name="Tijdelijke aanduiding voor tekst 8">
            <a:extLst>
              <a:ext uri="{FF2B5EF4-FFF2-40B4-BE49-F238E27FC236}">
                <a16:creationId xmlns:a16="http://schemas.microsoft.com/office/drawing/2014/main" id="{34DCD824-777A-4671-B0F8-94C36B29CC52}"/>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D543AD9B-29BC-4121-9FE1-3CD27F6C3583}"/>
              </a:ext>
            </a:extLst>
          </p:cNvPr>
          <p:cNvSpPr>
            <a:spLocks noGrp="1"/>
          </p:cNvSpPr>
          <p:nvPr>
            <p:ph type="body" sz="quarter" idx="17"/>
          </p:nvPr>
        </p:nvSpPr>
        <p:spPr/>
        <p:txBody>
          <a:bodyPr/>
          <a:lstStyle/>
          <a:p>
            <a:r>
              <a:rPr lang="nl-BE"/>
              <a:t>Retroactief verzekerd</a:t>
            </a:r>
          </a:p>
        </p:txBody>
      </p:sp>
      <p:sp>
        <p:nvSpPr>
          <p:cNvPr id="11" name="Tijdelijke aanduiding voor tekst 10">
            <a:extLst>
              <a:ext uri="{FF2B5EF4-FFF2-40B4-BE49-F238E27FC236}">
                <a16:creationId xmlns:a16="http://schemas.microsoft.com/office/drawing/2014/main" id="{2E7E26FA-5F4A-4E17-B058-36A6EF7CBD80}"/>
              </a:ext>
            </a:extLst>
          </p:cNvPr>
          <p:cNvSpPr>
            <a:spLocks noGrp="1"/>
          </p:cNvSpPr>
          <p:nvPr>
            <p:ph type="body" sz="quarter" idx="18"/>
          </p:nvPr>
        </p:nvSpPr>
        <p:spPr/>
        <p:txBody>
          <a:bodyPr/>
          <a:lstStyle/>
          <a:p>
            <a:endParaRPr lang="nl-BE"/>
          </a:p>
        </p:txBody>
      </p:sp>
      <p:sp>
        <p:nvSpPr>
          <p:cNvPr id="14" name="Tijdelijke aanduiding voor tekst 13">
            <a:extLst>
              <a:ext uri="{FF2B5EF4-FFF2-40B4-BE49-F238E27FC236}">
                <a16:creationId xmlns:a16="http://schemas.microsoft.com/office/drawing/2014/main" id="{9B890FC6-006F-4BEA-894E-EC3BB9FAEFD4}"/>
              </a:ext>
            </a:extLst>
          </p:cNvPr>
          <p:cNvSpPr>
            <a:spLocks noGrp="1"/>
          </p:cNvSpPr>
          <p:nvPr>
            <p:ph type="body" sz="quarter" idx="29"/>
          </p:nvPr>
        </p:nvSpPr>
        <p:spPr/>
        <p:txBody>
          <a:bodyPr/>
          <a:lstStyle/>
          <a:p>
            <a:endParaRPr lang="nl-BE"/>
          </a:p>
        </p:txBody>
      </p:sp>
      <p:sp>
        <p:nvSpPr>
          <p:cNvPr id="15" name="Tijdelijke aanduiding voor tekst 14">
            <a:extLst>
              <a:ext uri="{FF2B5EF4-FFF2-40B4-BE49-F238E27FC236}">
                <a16:creationId xmlns:a16="http://schemas.microsoft.com/office/drawing/2014/main" id="{0878CEFC-72A0-4B19-8F18-C5EEA895B67A}"/>
              </a:ext>
            </a:extLst>
          </p:cNvPr>
          <p:cNvSpPr>
            <a:spLocks noGrp="1"/>
          </p:cNvSpPr>
          <p:nvPr>
            <p:ph type="body" sz="quarter" idx="30"/>
          </p:nvPr>
        </p:nvSpPr>
        <p:spPr/>
        <p:txBody>
          <a:bodyPr/>
          <a:lstStyle/>
          <a:p>
            <a:endParaRPr lang="nl-BE"/>
          </a:p>
        </p:txBody>
      </p:sp>
      <p:sp>
        <p:nvSpPr>
          <p:cNvPr id="16" name="Tijdelijke aanduiding voor tekst 15">
            <a:extLst>
              <a:ext uri="{FF2B5EF4-FFF2-40B4-BE49-F238E27FC236}">
                <a16:creationId xmlns:a16="http://schemas.microsoft.com/office/drawing/2014/main" id="{3B0702E5-1D88-47AD-8757-F6840B9BEE37}"/>
              </a:ext>
            </a:extLst>
          </p:cNvPr>
          <p:cNvSpPr>
            <a:spLocks noGrp="1"/>
          </p:cNvSpPr>
          <p:nvPr>
            <p:ph type="body" sz="quarter" idx="31"/>
          </p:nvPr>
        </p:nvSpPr>
        <p:spPr/>
        <p:txBody>
          <a:bodyPr/>
          <a:lstStyle/>
          <a:p>
            <a:endParaRPr lang="nl-BE"/>
          </a:p>
        </p:txBody>
      </p:sp>
      <p:sp>
        <p:nvSpPr>
          <p:cNvPr id="17" name="Tijdelijke aanduiding voor tekst 16">
            <a:extLst>
              <a:ext uri="{FF2B5EF4-FFF2-40B4-BE49-F238E27FC236}">
                <a16:creationId xmlns:a16="http://schemas.microsoft.com/office/drawing/2014/main" id="{C58227AC-20F6-45F6-9537-17F9998070F7}"/>
              </a:ext>
            </a:extLst>
          </p:cNvPr>
          <p:cNvSpPr>
            <a:spLocks noGrp="1"/>
          </p:cNvSpPr>
          <p:nvPr>
            <p:ph type="body" sz="quarter" idx="32"/>
          </p:nvPr>
        </p:nvSpPr>
        <p:spPr/>
        <p:txBody>
          <a:bodyPr/>
          <a:lstStyle/>
          <a:p>
            <a:endParaRPr lang="nl-BE"/>
          </a:p>
        </p:txBody>
      </p:sp>
    </p:spTree>
    <p:extLst>
      <p:ext uri="{BB962C8B-B14F-4D97-AF65-F5344CB8AC3E}">
        <p14:creationId xmlns:p14="http://schemas.microsoft.com/office/powerpoint/2010/main" val="225789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66896-1A63-4E26-B648-837FB3244393}"/>
              </a:ext>
            </a:extLst>
          </p:cNvPr>
          <p:cNvSpPr>
            <a:spLocks noGrp="1"/>
          </p:cNvSpPr>
          <p:nvPr>
            <p:ph type="title"/>
          </p:nvPr>
        </p:nvSpPr>
        <p:spPr/>
        <p:txBody>
          <a:bodyPr/>
          <a:lstStyle/>
          <a:p>
            <a:r>
              <a:rPr lang="nl-BE"/>
              <a:t>Welke actie ondernemen?</a:t>
            </a:r>
          </a:p>
        </p:txBody>
      </p:sp>
      <p:sp>
        <p:nvSpPr>
          <p:cNvPr id="3" name="Tijdelijke aanduiding voor inhoud 2">
            <a:extLst>
              <a:ext uri="{FF2B5EF4-FFF2-40B4-BE49-F238E27FC236}">
                <a16:creationId xmlns:a16="http://schemas.microsoft.com/office/drawing/2014/main" id="{4D799485-46FB-4517-B414-BB49274891F7}"/>
              </a:ext>
            </a:extLst>
          </p:cNvPr>
          <p:cNvSpPr>
            <a:spLocks noGrp="1"/>
          </p:cNvSpPr>
          <p:nvPr>
            <p:ph sz="quarter" idx="11"/>
          </p:nvPr>
        </p:nvSpPr>
        <p:spPr>
          <a:xfrm>
            <a:off x="371475" y="1641260"/>
            <a:ext cx="11449050" cy="4528804"/>
          </a:xfrm>
        </p:spPr>
        <p:txBody>
          <a:bodyPr/>
          <a:lstStyle/>
          <a:p>
            <a:r>
              <a:rPr lang="nl-BE"/>
              <a:t>Voor jou als HR-professional</a:t>
            </a:r>
          </a:p>
          <a:p>
            <a:pPr lvl="1"/>
            <a:r>
              <a:rPr lang="nl-BE"/>
              <a:t>Doorvertaling informatie naar personeelsleden entiteit</a:t>
            </a:r>
          </a:p>
          <a:p>
            <a:pPr lvl="1"/>
            <a:r>
              <a:rPr lang="nl-BE"/>
              <a:t>Niet-Vlimpers-entiteiten</a:t>
            </a:r>
          </a:p>
          <a:p>
            <a:pPr lvl="2"/>
            <a:r>
              <a:rPr lang="nl-BE"/>
              <a:t>Contactpersoon doorgeven aan AgO</a:t>
            </a:r>
          </a:p>
          <a:p>
            <a:pPr lvl="2"/>
            <a:r>
              <a:rPr lang="nl-BE"/>
              <a:t>Afspraken maken met </a:t>
            </a:r>
            <a:r>
              <a:rPr lang="nl-BE" err="1"/>
              <a:t>Axa</a:t>
            </a:r>
            <a:endParaRPr lang="nl-BE"/>
          </a:p>
          <a:p>
            <a:pPr lvl="1"/>
            <a:r>
              <a:rPr lang="nl-BE"/>
              <a:t>Niet VPS:</a:t>
            </a:r>
          </a:p>
          <a:p>
            <a:pPr lvl="2"/>
            <a:r>
              <a:rPr lang="nl-BE"/>
              <a:t>Toetreden raamcontract</a:t>
            </a:r>
          </a:p>
          <a:p>
            <a:pPr lvl="2"/>
            <a:r>
              <a:rPr lang="nl-BE"/>
              <a:t>Communicatie naar personeelsleden</a:t>
            </a:r>
          </a:p>
          <a:p>
            <a:endParaRPr lang="nl-BE"/>
          </a:p>
          <a:p>
            <a:r>
              <a:rPr lang="nl-BE"/>
              <a:t>Voor personeelsleden</a:t>
            </a:r>
          </a:p>
          <a:p>
            <a:pPr lvl="1"/>
            <a:r>
              <a:rPr lang="nl-NL"/>
              <a:t>Persoonsgegevens van nevenverzekerden doorgeven</a:t>
            </a:r>
          </a:p>
          <a:p>
            <a:pPr lvl="1"/>
            <a:r>
              <a:rPr lang="nl-NL"/>
              <a:t>Keuze formule doorgeven</a:t>
            </a:r>
          </a:p>
          <a:p>
            <a:pPr lvl="1"/>
            <a:r>
              <a:rPr lang="nl-NL"/>
              <a:t>In geval van een ernstige ziekte de nodige attesten bezorgen</a:t>
            </a:r>
          </a:p>
          <a:p>
            <a:pPr lvl="1"/>
            <a:endParaRPr lang="nl-BE"/>
          </a:p>
        </p:txBody>
      </p:sp>
    </p:spTree>
    <p:extLst>
      <p:ext uri="{BB962C8B-B14F-4D97-AF65-F5344CB8AC3E}">
        <p14:creationId xmlns:p14="http://schemas.microsoft.com/office/powerpoint/2010/main" val="3673093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Houten blokken met vraagtekens">
            <a:extLst>
              <a:ext uri="{FF2B5EF4-FFF2-40B4-BE49-F238E27FC236}">
                <a16:creationId xmlns:a16="http://schemas.microsoft.com/office/drawing/2014/main" id="{1CB16ED0-0FCE-46BB-9F24-E358F9B93FC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7813" b="7813"/>
          <a:stretch>
            <a:fillRect/>
          </a:stretch>
        </p:blipFill>
        <p:spPr/>
      </p:pic>
      <p:sp>
        <p:nvSpPr>
          <p:cNvPr id="3" name="Tijdelijke aanduiding voor tekst 2">
            <a:extLst>
              <a:ext uri="{FF2B5EF4-FFF2-40B4-BE49-F238E27FC236}">
                <a16:creationId xmlns:a16="http://schemas.microsoft.com/office/drawing/2014/main" id="{33725D9E-0AA6-4E6A-9385-2FACD4885F73}"/>
              </a:ext>
            </a:extLst>
          </p:cNvPr>
          <p:cNvSpPr>
            <a:spLocks noGrp="1"/>
          </p:cNvSpPr>
          <p:nvPr>
            <p:ph type="body" sz="quarter" idx="14"/>
          </p:nvPr>
        </p:nvSpPr>
        <p:spPr/>
        <p:txBody>
          <a:bodyPr/>
          <a:lstStyle/>
          <a:p>
            <a:endParaRPr lang="nl-BE"/>
          </a:p>
        </p:txBody>
      </p:sp>
      <p:sp>
        <p:nvSpPr>
          <p:cNvPr id="4" name="Tijdelijke aanduiding voor tekst 3">
            <a:extLst>
              <a:ext uri="{FF2B5EF4-FFF2-40B4-BE49-F238E27FC236}">
                <a16:creationId xmlns:a16="http://schemas.microsoft.com/office/drawing/2014/main" id="{201DDF83-E653-4B64-8E52-8F15F904769A}"/>
              </a:ext>
            </a:extLst>
          </p:cNvPr>
          <p:cNvSpPr>
            <a:spLocks noGrp="1"/>
          </p:cNvSpPr>
          <p:nvPr>
            <p:ph type="body" sz="quarter" idx="16"/>
          </p:nvPr>
        </p:nvSpPr>
        <p:spPr/>
        <p:txBody>
          <a:bodyPr/>
          <a:lstStyle/>
          <a:p>
            <a:endParaRPr lang="nl-BE"/>
          </a:p>
        </p:txBody>
      </p:sp>
    </p:spTree>
    <p:extLst>
      <p:ext uri="{BB962C8B-B14F-4D97-AF65-F5344CB8AC3E}">
        <p14:creationId xmlns:p14="http://schemas.microsoft.com/office/powerpoint/2010/main" val="1671496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968696" cy="1438260"/>
          </a:xfrm>
        </p:spPr>
        <p:txBody>
          <a:bodyPr/>
          <a:lstStyle/>
          <a:p>
            <a:endParaRPr lang="nl-BE"/>
          </a:p>
          <a:p>
            <a:r>
              <a:rPr lang="nl-BE"/>
              <a:t>De PPT-presentatie komt op de webpagina van dit netwerk: </a:t>
            </a:r>
            <a:r>
              <a:rPr lang="nl-BE">
                <a:ea typeface="+mn-lt"/>
                <a:cs typeface="+mn-lt"/>
                <a:hlinkClick r:id="rId3"/>
              </a:rPr>
              <a:t>https://www.vlaanderen.be/informatie-voor-hr-professionals/agenda/hr-infonetwerk/07-03-2023</a:t>
            </a:r>
            <a:endParaRPr lang="en-US"/>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8064713" cy="974725"/>
          </a:xfrm>
        </p:spPr>
        <p:txBody>
          <a:bodyPr/>
          <a:lstStyle/>
          <a:p>
            <a:r>
              <a:rPr lang="nl-BE">
                <a:ea typeface="+mn-lt"/>
                <a:cs typeface="+mn-lt"/>
              </a:rPr>
              <a:t>De vergadering wordt opgenomen en de opname is deze middag </a:t>
            </a:r>
            <a:endParaRPr lang="en-US"/>
          </a:p>
          <a:p>
            <a:r>
              <a:rPr lang="nl-BE">
                <a:ea typeface="+mn-lt"/>
                <a:cs typeface="+mn-lt"/>
              </a:rPr>
              <a:t>beschikbaar op: </a:t>
            </a:r>
          </a:p>
          <a:p>
            <a:r>
              <a:rPr lang="nl-BE">
                <a:ea typeface="+mn-lt"/>
                <a:cs typeface="+mn-lt"/>
                <a:hlinkClick r:id="rId3"/>
              </a:rPr>
              <a:t>https://www.vlaanderen.be/informatie-voor-hr-professionals/agenda/hr-infonetwerk/07-03-2023</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662723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F7C91B89-2B05-4186-93B5-4A327C187BC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8509" r="8509"/>
          <a:stretch>
            <a:fillRect/>
          </a:stretch>
        </p:blipFill>
        <p:spPr/>
      </p:pic>
      <p:sp>
        <p:nvSpPr>
          <p:cNvPr id="3" name="Titel 2">
            <a:extLst>
              <a:ext uri="{FF2B5EF4-FFF2-40B4-BE49-F238E27FC236}">
                <a16:creationId xmlns:a16="http://schemas.microsoft.com/office/drawing/2014/main" id="{AFDA1CA6-2C70-40A0-945D-C5899B15AFA8}"/>
              </a:ext>
            </a:extLst>
          </p:cNvPr>
          <p:cNvSpPr>
            <a:spLocks noGrp="1"/>
          </p:cNvSpPr>
          <p:nvPr>
            <p:ph type="ctrTitle"/>
          </p:nvPr>
        </p:nvSpPr>
        <p:spPr>
          <a:xfrm>
            <a:off x="1029364" y="2533332"/>
            <a:ext cx="6354847" cy="2050341"/>
          </a:xfrm>
        </p:spPr>
        <p:txBody>
          <a:bodyPr/>
          <a:lstStyle/>
          <a:p>
            <a:r>
              <a:rPr lang="nl-BE"/>
              <a:t>Financieel aanbod vzw sociale dienst</a:t>
            </a:r>
            <a:br>
              <a:rPr lang="nl-BE"/>
            </a:br>
            <a:r>
              <a:rPr lang="nl-BE" sz="2800"/>
              <a:t>Kato Simons &amp; Nele Van Acker</a:t>
            </a:r>
          </a:p>
        </p:txBody>
      </p:sp>
      <p:sp>
        <p:nvSpPr>
          <p:cNvPr id="4" name="Tijdelijke aanduiding voor datum 3">
            <a:extLst>
              <a:ext uri="{FF2B5EF4-FFF2-40B4-BE49-F238E27FC236}">
                <a16:creationId xmlns:a16="http://schemas.microsoft.com/office/drawing/2014/main" id="{AAD58757-C5FF-4EEA-B1E7-F80BA66A855B}"/>
              </a:ext>
            </a:extLst>
          </p:cNvPr>
          <p:cNvSpPr>
            <a:spLocks noGrp="1"/>
          </p:cNvSpPr>
          <p:nvPr>
            <p:ph type="dt" sz="half" idx="2"/>
          </p:nvPr>
        </p:nvSpPr>
        <p:spPr/>
        <p:txBody>
          <a:bodyPr/>
          <a:lstStyle/>
          <a:p>
            <a:endParaRPr lang="nl-BE"/>
          </a:p>
        </p:txBody>
      </p:sp>
    </p:spTree>
    <p:extLst>
      <p:ext uri="{BB962C8B-B14F-4D97-AF65-F5344CB8AC3E}">
        <p14:creationId xmlns:p14="http://schemas.microsoft.com/office/powerpoint/2010/main" val="2782426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FFD41D2-C01E-4F6C-9059-5D301F8EA946}"/>
              </a:ext>
            </a:extLst>
          </p:cNvPr>
          <p:cNvSpPr>
            <a:spLocks noGrp="1"/>
          </p:cNvSpPr>
          <p:nvPr>
            <p:ph type="title"/>
          </p:nvPr>
        </p:nvSpPr>
        <p:spPr>
          <a:xfrm>
            <a:off x="371475" y="425302"/>
            <a:ext cx="11449050" cy="1215958"/>
          </a:xfrm>
        </p:spPr>
        <p:txBody>
          <a:bodyPr anchor="ctr">
            <a:normAutofit/>
          </a:bodyPr>
          <a:lstStyle/>
          <a:p>
            <a:r>
              <a:rPr lang="nl-BE"/>
              <a:t>Agenda</a:t>
            </a:r>
          </a:p>
        </p:txBody>
      </p:sp>
      <p:sp>
        <p:nvSpPr>
          <p:cNvPr id="3" name="Tijdelijke aanduiding voor tekst 2">
            <a:extLst>
              <a:ext uri="{FF2B5EF4-FFF2-40B4-BE49-F238E27FC236}">
                <a16:creationId xmlns:a16="http://schemas.microsoft.com/office/drawing/2014/main" id="{89D75026-3DF9-4FB9-ADD0-F1F70A37E59A}"/>
              </a:ext>
            </a:extLst>
          </p:cNvPr>
          <p:cNvSpPr>
            <a:spLocks noGrp="1"/>
          </p:cNvSpPr>
          <p:nvPr>
            <p:ph type="body" sz="quarter" idx="20"/>
          </p:nvPr>
        </p:nvSpPr>
        <p:spPr>
          <a:xfrm>
            <a:off x="4224702" y="1992787"/>
            <a:ext cx="7380868" cy="974725"/>
          </a:xfrm>
        </p:spPr>
        <p:txBody>
          <a:bodyPr anchor="ctr">
            <a:normAutofit/>
          </a:bodyPr>
          <a:lstStyle/>
          <a:p>
            <a:r>
              <a:rPr lang="nl-BE"/>
              <a:t>Ons aanbod</a:t>
            </a:r>
          </a:p>
        </p:txBody>
      </p:sp>
      <p:pic>
        <p:nvPicPr>
          <p:cNvPr id="25" name="Tijdelijke aanduiding voor afbeelding 24" descr="Proost silhouet">
            <a:extLst>
              <a:ext uri="{FF2B5EF4-FFF2-40B4-BE49-F238E27FC236}">
                <a16:creationId xmlns:a16="http://schemas.microsoft.com/office/drawing/2014/main" id="{681194E6-ECC6-4AEF-AF99-3C7C2A247856}"/>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3408369" y="4367104"/>
            <a:ext cx="722573" cy="722573"/>
          </a:xfrm>
        </p:spPr>
      </p:pic>
      <p:sp>
        <p:nvSpPr>
          <p:cNvPr id="6" name="Tijdelijke aanduiding voor tekst 5">
            <a:extLst>
              <a:ext uri="{FF2B5EF4-FFF2-40B4-BE49-F238E27FC236}">
                <a16:creationId xmlns:a16="http://schemas.microsoft.com/office/drawing/2014/main" id="{5D0A50ED-2B01-4EB0-ADA6-BBF3045C7638}"/>
              </a:ext>
            </a:extLst>
          </p:cNvPr>
          <p:cNvSpPr>
            <a:spLocks noGrp="1"/>
          </p:cNvSpPr>
          <p:nvPr>
            <p:ph type="body" sz="quarter" idx="26"/>
          </p:nvPr>
        </p:nvSpPr>
        <p:spPr>
          <a:xfrm>
            <a:off x="4224702" y="3133749"/>
            <a:ext cx="7380868" cy="974725"/>
          </a:xfrm>
        </p:spPr>
        <p:txBody>
          <a:bodyPr anchor="ctr">
            <a:normAutofit/>
          </a:bodyPr>
          <a:lstStyle/>
          <a:p>
            <a:r>
              <a:rPr lang="nl-BE"/>
              <a:t>Financieel aanbod</a:t>
            </a:r>
          </a:p>
        </p:txBody>
      </p:sp>
      <p:sp>
        <p:nvSpPr>
          <p:cNvPr id="8" name="Tijdelijke aanduiding voor tekst 7">
            <a:extLst>
              <a:ext uri="{FF2B5EF4-FFF2-40B4-BE49-F238E27FC236}">
                <a16:creationId xmlns:a16="http://schemas.microsoft.com/office/drawing/2014/main" id="{366F6F91-BE1D-4AD8-8765-AF1DF54EDF1D}"/>
              </a:ext>
            </a:extLst>
          </p:cNvPr>
          <p:cNvSpPr>
            <a:spLocks noGrp="1"/>
          </p:cNvSpPr>
          <p:nvPr>
            <p:ph type="body" sz="quarter" idx="27"/>
          </p:nvPr>
        </p:nvSpPr>
        <p:spPr>
          <a:xfrm>
            <a:off x="4224702" y="4241029"/>
            <a:ext cx="7380868" cy="974725"/>
          </a:xfrm>
        </p:spPr>
        <p:txBody>
          <a:bodyPr anchor="ctr">
            <a:normAutofit/>
          </a:bodyPr>
          <a:lstStyle/>
          <a:p>
            <a:r>
              <a:rPr lang="nl-BE"/>
              <a:t>Wat kunnen we voor elkaar betekenen?</a:t>
            </a:r>
          </a:p>
        </p:txBody>
      </p:sp>
      <p:sp>
        <p:nvSpPr>
          <p:cNvPr id="34" name="Text Placeholder 9">
            <a:extLst>
              <a:ext uri="{FF2B5EF4-FFF2-40B4-BE49-F238E27FC236}">
                <a16:creationId xmlns:a16="http://schemas.microsoft.com/office/drawing/2014/main" id="{21BC5F96-4BF0-4AF9-A671-89E04538614B}"/>
              </a:ext>
            </a:extLst>
          </p:cNvPr>
          <p:cNvSpPr>
            <a:spLocks noGrp="1"/>
          </p:cNvSpPr>
          <p:nvPr>
            <p:ph type="body" sz="quarter" idx="28"/>
          </p:nvPr>
        </p:nvSpPr>
        <p:spPr>
          <a:xfrm>
            <a:off x="4224702" y="5336509"/>
            <a:ext cx="7380868" cy="974725"/>
          </a:xfrm>
        </p:spPr>
        <p:txBody>
          <a:bodyPr/>
          <a:lstStyle/>
          <a:p>
            <a:r>
              <a:rPr lang="nl-BE"/>
              <a:t>Vragen?</a:t>
            </a:r>
          </a:p>
        </p:txBody>
      </p:sp>
      <p:pic>
        <p:nvPicPr>
          <p:cNvPr id="13" name="Tijdelijke aanduiding voor afbeelding 28" descr="Badge vraagteken silhouet">
            <a:extLst>
              <a:ext uri="{FF2B5EF4-FFF2-40B4-BE49-F238E27FC236}">
                <a16:creationId xmlns:a16="http://schemas.microsoft.com/office/drawing/2014/main" id="{1675EA70-3D7F-42CF-B427-0F9227261F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08630" y="5336509"/>
            <a:ext cx="722312" cy="722312"/>
          </a:xfrm>
          <a:prstGeom prst="rect">
            <a:avLst/>
          </a:prstGeom>
        </p:spPr>
      </p:pic>
      <p:pic>
        <p:nvPicPr>
          <p:cNvPr id="14" name="Tijdelijke aanduiding voor afbeelding 10" descr="Klantbeoordeling silhouet">
            <a:extLst>
              <a:ext uri="{FF2B5EF4-FFF2-40B4-BE49-F238E27FC236}">
                <a16:creationId xmlns:a16="http://schemas.microsoft.com/office/drawing/2014/main" id="{696F331B-D715-4461-A38B-02F650697F5D}"/>
              </a:ext>
            </a:extLst>
          </p:cNvPr>
          <p:cNvPicPr>
            <a:picLocks noGrp="1" noChangeAspect="1"/>
          </p:cNvPicPr>
          <p:nvPr>
            <p:ph type="pic" sz="quarter" idx="22"/>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08363" y="2152650"/>
            <a:ext cx="722312" cy="722313"/>
          </a:xfrm>
        </p:spPr>
      </p:pic>
      <p:pic>
        <p:nvPicPr>
          <p:cNvPr id="18" name="Afbeelding 17">
            <a:extLst>
              <a:ext uri="{FF2B5EF4-FFF2-40B4-BE49-F238E27FC236}">
                <a16:creationId xmlns:a16="http://schemas.microsoft.com/office/drawing/2014/main" id="{63EA683D-4329-41F9-A1F2-0F087EA1CC52}"/>
              </a:ext>
            </a:extLst>
          </p:cNvPr>
          <p:cNvPicPr>
            <a:picLocks noChangeAspect="1"/>
          </p:cNvPicPr>
          <p:nvPr/>
        </p:nvPicPr>
        <p:blipFill>
          <a:blip r:embed="rId9"/>
          <a:stretch>
            <a:fillRect/>
          </a:stretch>
        </p:blipFill>
        <p:spPr>
          <a:xfrm>
            <a:off x="3408363" y="3285775"/>
            <a:ext cx="630505" cy="622939"/>
          </a:xfrm>
          <a:prstGeom prst="rect">
            <a:avLst/>
          </a:prstGeom>
        </p:spPr>
      </p:pic>
    </p:spTree>
    <p:extLst>
      <p:ext uri="{BB962C8B-B14F-4D97-AF65-F5344CB8AC3E}">
        <p14:creationId xmlns:p14="http://schemas.microsoft.com/office/powerpoint/2010/main" val="2144181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02D13D-2626-4CD6-9B3D-C1FECDE269A4}"/>
              </a:ext>
            </a:extLst>
          </p:cNvPr>
          <p:cNvSpPr>
            <a:spLocks noGrp="1"/>
          </p:cNvSpPr>
          <p:nvPr>
            <p:ph type="title"/>
          </p:nvPr>
        </p:nvSpPr>
        <p:spPr/>
        <p:txBody>
          <a:bodyPr/>
          <a:lstStyle/>
          <a:p>
            <a:pPr algn="ctr"/>
            <a:r>
              <a:rPr lang="nl-BE" b="1"/>
              <a:t>Welzijnsactoren Vlaamse overheid</a:t>
            </a:r>
          </a:p>
        </p:txBody>
      </p:sp>
      <p:sp>
        <p:nvSpPr>
          <p:cNvPr id="3" name="Tijdelijke aanduiding voor tekst 2">
            <a:extLst>
              <a:ext uri="{FF2B5EF4-FFF2-40B4-BE49-F238E27FC236}">
                <a16:creationId xmlns:a16="http://schemas.microsoft.com/office/drawing/2014/main" id="{F6C5132B-735A-41BC-8919-DCFB5A5BDBE7}"/>
              </a:ext>
            </a:extLst>
          </p:cNvPr>
          <p:cNvSpPr>
            <a:spLocks noGrp="1"/>
          </p:cNvSpPr>
          <p:nvPr>
            <p:ph type="body" sz="quarter" idx="10"/>
          </p:nvPr>
        </p:nvSpPr>
        <p:spPr/>
        <p:txBody>
          <a:bodyPr/>
          <a:lstStyle/>
          <a:p>
            <a:endParaRPr lang="nl-BE"/>
          </a:p>
        </p:txBody>
      </p:sp>
      <p:pic>
        <p:nvPicPr>
          <p:cNvPr id="5" name="Afbeelding 4">
            <a:extLst>
              <a:ext uri="{FF2B5EF4-FFF2-40B4-BE49-F238E27FC236}">
                <a16:creationId xmlns:a16="http://schemas.microsoft.com/office/drawing/2014/main" id="{34970E24-6945-4739-A91D-C4057B94540D}"/>
              </a:ext>
            </a:extLst>
          </p:cNvPr>
          <p:cNvPicPr>
            <a:picLocks noChangeAspect="1"/>
          </p:cNvPicPr>
          <p:nvPr/>
        </p:nvPicPr>
        <p:blipFill>
          <a:blip r:embed="rId3"/>
          <a:stretch>
            <a:fillRect/>
          </a:stretch>
        </p:blipFill>
        <p:spPr>
          <a:xfrm>
            <a:off x="1526960" y="1690688"/>
            <a:ext cx="9294920" cy="5016537"/>
          </a:xfrm>
          <a:prstGeom prst="rect">
            <a:avLst/>
          </a:prstGeom>
        </p:spPr>
      </p:pic>
    </p:spTree>
    <p:extLst>
      <p:ext uri="{BB962C8B-B14F-4D97-AF65-F5344CB8AC3E}">
        <p14:creationId xmlns:p14="http://schemas.microsoft.com/office/powerpoint/2010/main" val="2792664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16BB8AB-B143-4047-9DD3-1487E7282445}"/>
              </a:ext>
            </a:extLst>
          </p:cNvPr>
          <p:cNvPicPr>
            <a:picLocks noChangeAspect="1"/>
          </p:cNvPicPr>
          <p:nvPr/>
        </p:nvPicPr>
        <p:blipFill rotWithShape="1">
          <a:blip r:embed="rId3"/>
          <a:srcRect b="18494"/>
          <a:stretch/>
        </p:blipFill>
        <p:spPr>
          <a:xfrm>
            <a:off x="1142983" y="643466"/>
            <a:ext cx="9906033" cy="5571067"/>
          </a:xfrm>
          <a:prstGeom prst="rect">
            <a:avLst/>
          </a:prstGeom>
        </p:spPr>
      </p:pic>
    </p:spTree>
    <p:extLst>
      <p:ext uri="{BB962C8B-B14F-4D97-AF65-F5344CB8AC3E}">
        <p14:creationId xmlns:p14="http://schemas.microsoft.com/office/powerpoint/2010/main" val="41958365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2023-03-06T23:00:00+00:00</Vergaderdatum>
    <Documenttype xmlns="7693f7e5-d3ab-4a3c-9cbf-b4be16ee537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2.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DE6F05-C638-437E-BC6A-3B6E6F0AE229}">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Vlaanderen_Template_V3</Template>
  <Application>Microsoft Office PowerPoint</Application>
  <PresentationFormat>Widescreen</PresentationFormat>
  <Slides>51</Slides>
  <Notes>37</Notes>
  <HiddenSlides>7</HiddenSlide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Vlaanderen: AgO</vt:lpstr>
      <vt:lpstr>1_Vlaanmse Overheid: AgO</vt:lpstr>
      <vt:lpstr>Vlaanmse Overheid: AgO</vt:lpstr>
      <vt:lpstr>HR-infonetwerk</vt:lpstr>
      <vt:lpstr>Agenda</vt:lpstr>
      <vt:lpstr>HR-agenda vooruitzicht</vt:lpstr>
      <vt:lpstr>PowerPoint Presentation</vt:lpstr>
      <vt:lpstr>Spelregels</vt:lpstr>
      <vt:lpstr>Financieel aanbod vzw sociale dienst Kato Simons &amp; Nele Van Acker</vt:lpstr>
      <vt:lpstr>Agenda</vt:lpstr>
      <vt:lpstr>Welzijnsactoren Vlaamse overheid</vt:lpstr>
      <vt:lpstr>PowerPoint Presentation</vt:lpstr>
      <vt:lpstr>Financiële tegemoetkomingen</vt:lpstr>
      <vt:lpstr>Juridisch advies</vt:lpstr>
      <vt:lpstr>Financiële hulpverlening</vt:lpstr>
      <vt:lpstr>Leerbibliotheek financiële vaardigheden</vt:lpstr>
      <vt:lpstr>Praktijkvoorbeeld</vt:lpstr>
      <vt:lpstr>Wat kunnen we voor elkaar betekenen?</vt:lpstr>
      <vt:lpstr>Wat kunnen we voor elkaar betekenen?</vt:lpstr>
      <vt:lpstr>PowerPoint Presentation</vt:lpstr>
      <vt:lpstr>Vragen</vt:lpstr>
      <vt:lpstr>Raamovereenkomst inclusief job redesign</vt:lpstr>
      <vt:lpstr>Wat kom je te weten?</vt:lpstr>
      <vt:lpstr>PowerPoint Presentation</vt:lpstr>
      <vt:lpstr>Samenwerking met WEB</vt:lpstr>
      <vt:lpstr>Methodieken job redesign</vt:lpstr>
      <vt:lpstr>PowerPoint Presentation</vt:lpstr>
      <vt:lpstr>Bestelproces</vt:lpstr>
      <vt:lpstr>Waarvoor kunnen jullie bij AgO terecht?</vt:lpstr>
      <vt:lpstr>Alle info op een rijtje</vt:lpstr>
      <vt:lpstr>Bedankt</vt:lpstr>
      <vt:lpstr>Pauze</vt:lpstr>
      <vt:lpstr>Raamovereenkomst hospitalisatie</vt:lpstr>
      <vt:lpstr>PowerPoint Presentation</vt:lpstr>
      <vt:lpstr>Nieuwe verzekeraar vanaf 1 april 2023</vt:lpstr>
      <vt:lpstr>Modaliteiten raamcontract</vt:lpstr>
      <vt:lpstr>Modaliteiten raamcontract</vt:lpstr>
      <vt:lpstr>Modaliteiten raamcontract</vt:lpstr>
      <vt:lpstr>Belangrijkste wijzigingen</vt:lpstr>
      <vt:lpstr>Belangrijkste wijzigingen</vt:lpstr>
      <vt:lpstr>Belangrijkste wijzigingen</vt:lpstr>
      <vt:lpstr>Belangrijkste wijzigingen</vt:lpstr>
      <vt:lpstr>Belangrijkste wijzigingen</vt:lpstr>
      <vt:lpstr>Vergelijkbaar met huidige situatie</vt:lpstr>
      <vt:lpstr>Vergelijkbaar met huidige situatie</vt:lpstr>
      <vt:lpstr>Dail Healthcare</vt:lpstr>
      <vt:lpstr>Communicatie</vt:lpstr>
      <vt:lpstr>Communicatiekanalen</vt:lpstr>
      <vt:lpstr>Hou rekening met</vt:lpstr>
      <vt:lpstr>Welke actie ondernemen?</vt:lpstr>
      <vt:lpstr>PowerPoint Presentation</vt:lpstr>
      <vt:lpstr>PowerPoint Presentation</vt:lpstr>
      <vt:lpstr>PowerPoint Presentation</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2023-03-07 - HR-infonetwerken-sjabloon powerpoint.pptx</dc:title>
  <dc:subject>TEMPLATE BY SMARTPRESENTATIONS</dc:subject>
  <dc:creator>Alewaters Hilde</dc:creator>
  <cp:revision>2</cp:revision>
  <dcterms:created xsi:type="dcterms:W3CDTF">2021-09-21T07:47:15Z</dcterms:created>
  <dcterms:modified xsi:type="dcterms:W3CDTF">2023-03-07T08:00:15Z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