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0" r:id="rId2"/>
  </p:sldMasterIdLst>
  <p:notesMasterIdLst>
    <p:notesMasterId r:id="rId97"/>
  </p:notesMasterIdLst>
  <p:handoutMasterIdLst>
    <p:handoutMasterId r:id="rId98"/>
  </p:handoutMasterIdLst>
  <p:sldIdLst>
    <p:sldId id="275" r:id="rId3"/>
    <p:sldId id="278" r:id="rId4"/>
    <p:sldId id="269" r:id="rId5"/>
    <p:sldId id="352" r:id="rId6"/>
    <p:sldId id="353" r:id="rId7"/>
    <p:sldId id="390" r:id="rId8"/>
    <p:sldId id="358" r:id="rId9"/>
    <p:sldId id="359" r:id="rId10"/>
    <p:sldId id="361" r:id="rId11"/>
    <p:sldId id="479" r:id="rId12"/>
    <p:sldId id="363" r:id="rId13"/>
    <p:sldId id="364" r:id="rId14"/>
    <p:sldId id="375" r:id="rId15"/>
    <p:sldId id="376" r:id="rId16"/>
    <p:sldId id="377" r:id="rId17"/>
    <p:sldId id="378" r:id="rId18"/>
    <p:sldId id="379" r:id="rId19"/>
    <p:sldId id="380" r:id="rId20"/>
    <p:sldId id="381" r:id="rId21"/>
    <p:sldId id="382" r:id="rId22"/>
    <p:sldId id="480" r:id="rId23"/>
    <p:sldId id="383" r:id="rId24"/>
    <p:sldId id="384" r:id="rId25"/>
    <p:sldId id="385" r:id="rId26"/>
    <p:sldId id="386" r:id="rId27"/>
    <p:sldId id="409" r:id="rId28"/>
    <p:sldId id="410" r:id="rId29"/>
    <p:sldId id="411" r:id="rId30"/>
    <p:sldId id="485" r:id="rId31"/>
    <p:sldId id="412" r:id="rId32"/>
    <p:sldId id="486" r:id="rId33"/>
    <p:sldId id="413" r:id="rId34"/>
    <p:sldId id="366" r:id="rId35"/>
    <p:sldId id="387" r:id="rId36"/>
    <p:sldId id="388" r:id="rId37"/>
    <p:sldId id="389" r:id="rId38"/>
    <p:sldId id="477" r:id="rId39"/>
    <p:sldId id="481" r:id="rId40"/>
    <p:sldId id="457" r:id="rId41"/>
    <p:sldId id="458" r:id="rId42"/>
    <p:sldId id="459" r:id="rId43"/>
    <p:sldId id="463" r:id="rId44"/>
    <p:sldId id="464" r:id="rId45"/>
    <p:sldId id="469" r:id="rId46"/>
    <p:sldId id="470" r:id="rId47"/>
    <p:sldId id="478" r:id="rId48"/>
    <p:sldId id="482" r:id="rId49"/>
    <p:sldId id="476" r:id="rId50"/>
    <p:sldId id="456" r:id="rId51"/>
    <p:sldId id="367" r:id="rId52"/>
    <p:sldId id="368" r:id="rId53"/>
    <p:sldId id="431" r:id="rId54"/>
    <p:sldId id="432" r:id="rId55"/>
    <p:sldId id="433" r:id="rId56"/>
    <p:sldId id="434" r:id="rId57"/>
    <p:sldId id="439" r:id="rId58"/>
    <p:sldId id="440" r:id="rId59"/>
    <p:sldId id="435" r:id="rId60"/>
    <p:sldId id="437" r:id="rId61"/>
    <p:sldId id="445" r:id="rId62"/>
    <p:sldId id="441" r:id="rId63"/>
    <p:sldId id="446" r:id="rId64"/>
    <p:sldId id="447" r:id="rId65"/>
    <p:sldId id="448" r:id="rId66"/>
    <p:sldId id="449" r:id="rId67"/>
    <p:sldId id="450" r:id="rId68"/>
    <p:sldId id="451" r:id="rId69"/>
    <p:sldId id="452" r:id="rId70"/>
    <p:sldId id="453" r:id="rId71"/>
    <p:sldId id="454" r:id="rId72"/>
    <p:sldId id="455" r:id="rId73"/>
    <p:sldId id="483" r:id="rId74"/>
    <p:sldId id="484" r:id="rId75"/>
    <p:sldId id="369" r:id="rId76"/>
    <p:sldId id="442" r:id="rId77"/>
    <p:sldId id="443" r:id="rId78"/>
    <p:sldId id="444" r:id="rId79"/>
    <p:sldId id="414" r:id="rId80"/>
    <p:sldId id="415" r:id="rId81"/>
    <p:sldId id="416" r:id="rId82"/>
    <p:sldId id="417" r:id="rId83"/>
    <p:sldId id="418" r:id="rId84"/>
    <p:sldId id="419" r:id="rId85"/>
    <p:sldId id="420" r:id="rId86"/>
    <p:sldId id="421" r:id="rId87"/>
    <p:sldId id="487" r:id="rId88"/>
    <p:sldId id="422" r:id="rId89"/>
    <p:sldId id="423" r:id="rId90"/>
    <p:sldId id="425" r:id="rId91"/>
    <p:sldId id="426" r:id="rId92"/>
    <p:sldId id="427" r:id="rId93"/>
    <p:sldId id="428" r:id="rId94"/>
    <p:sldId id="429" r:id="rId95"/>
    <p:sldId id="323" r:id="rId96"/>
  </p:sldIdLst>
  <p:sldSz cx="9144000" cy="6858000" type="screen4x3"/>
  <p:notesSz cx="6797675" cy="9928225"/>
  <p:embeddedFontLst>
    <p:embeddedFont>
      <p:font typeface="Calibri" panose="020F0502020204030204" pitchFamily="34" charset="0"/>
      <p:regular r:id="rId99"/>
      <p:bold r:id="rId100"/>
      <p:italic r:id="rId101"/>
      <p:boldItalic r:id="rId102"/>
    </p:embeddedFont>
    <p:embeddedFont>
      <p:font typeface="Calibri Light" panose="020F0302020204030204" pitchFamily="34" charset="0"/>
      <p:regular r:id="rId103"/>
      <p:italic r:id="rId104"/>
    </p:embeddedFont>
    <p:embeddedFont>
      <p:font typeface="FlandersArtSans-Bold" panose="00000800000000000000" pitchFamily="2" charset="0"/>
      <p:bold r:id="rId105"/>
    </p:embeddedFont>
    <p:embeddedFont>
      <p:font typeface="FlandersArtSans-Light" panose="00000400000000000000" pitchFamily="2" charset="0"/>
      <p:regular r:id="rId106"/>
    </p:embeddedFont>
    <p:embeddedFont>
      <p:font typeface="FlandersArtSans-Regular" panose="00000500000000000000" pitchFamily="2" charset="0"/>
      <p:regular r:id="rId107"/>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oorbeelden" id="{841768A0-9B49-4840-A497-ABF8473FE608}">
          <p14:sldIdLst>
            <p14:sldId id="275"/>
            <p14:sldId id="278"/>
            <p14:sldId id="269"/>
            <p14:sldId id="352"/>
            <p14:sldId id="353"/>
            <p14:sldId id="390"/>
            <p14:sldId id="358"/>
            <p14:sldId id="359"/>
            <p14:sldId id="361"/>
            <p14:sldId id="479"/>
            <p14:sldId id="363"/>
            <p14:sldId id="364"/>
            <p14:sldId id="375"/>
            <p14:sldId id="376"/>
            <p14:sldId id="377"/>
            <p14:sldId id="378"/>
            <p14:sldId id="379"/>
            <p14:sldId id="380"/>
            <p14:sldId id="381"/>
            <p14:sldId id="382"/>
            <p14:sldId id="480"/>
            <p14:sldId id="383"/>
            <p14:sldId id="384"/>
            <p14:sldId id="385"/>
            <p14:sldId id="386"/>
            <p14:sldId id="409"/>
            <p14:sldId id="410"/>
            <p14:sldId id="411"/>
            <p14:sldId id="485"/>
            <p14:sldId id="412"/>
            <p14:sldId id="486"/>
            <p14:sldId id="413"/>
            <p14:sldId id="366"/>
            <p14:sldId id="387"/>
            <p14:sldId id="388"/>
            <p14:sldId id="389"/>
            <p14:sldId id="477"/>
            <p14:sldId id="481"/>
            <p14:sldId id="457"/>
            <p14:sldId id="458"/>
            <p14:sldId id="459"/>
            <p14:sldId id="463"/>
            <p14:sldId id="464"/>
            <p14:sldId id="469"/>
            <p14:sldId id="470"/>
            <p14:sldId id="478"/>
            <p14:sldId id="482"/>
            <p14:sldId id="476"/>
            <p14:sldId id="456"/>
            <p14:sldId id="367"/>
            <p14:sldId id="368"/>
            <p14:sldId id="431"/>
            <p14:sldId id="432"/>
            <p14:sldId id="433"/>
            <p14:sldId id="434"/>
            <p14:sldId id="439"/>
            <p14:sldId id="440"/>
            <p14:sldId id="435"/>
            <p14:sldId id="437"/>
            <p14:sldId id="445"/>
            <p14:sldId id="441"/>
            <p14:sldId id="446"/>
            <p14:sldId id="447"/>
            <p14:sldId id="448"/>
            <p14:sldId id="449"/>
            <p14:sldId id="450"/>
            <p14:sldId id="451"/>
            <p14:sldId id="452"/>
            <p14:sldId id="453"/>
            <p14:sldId id="454"/>
            <p14:sldId id="455"/>
            <p14:sldId id="483"/>
            <p14:sldId id="484"/>
            <p14:sldId id="369"/>
            <p14:sldId id="442"/>
            <p14:sldId id="443"/>
            <p14:sldId id="444"/>
            <p14:sldId id="414"/>
            <p14:sldId id="415"/>
            <p14:sldId id="416"/>
            <p14:sldId id="417"/>
            <p14:sldId id="418"/>
            <p14:sldId id="419"/>
            <p14:sldId id="420"/>
            <p14:sldId id="421"/>
            <p14:sldId id="487"/>
            <p14:sldId id="422"/>
            <p14:sldId id="423"/>
            <p14:sldId id="425"/>
            <p14:sldId id="426"/>
            <p14:sldId id="427"/>
            <p14:sldId id="428"/>
            <p14:sldId id="429"/>
            <p14:sldId id="32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mmens Ludwig" initials="LL" lastIdx="1" clrIdx="0">
    <p:extLst>
      <p:ext uri="{19B8F6BF-5375-455C-9EA6-DF929625EA0E}">
        <p15:presenceInfo xmlns:p15="http://schemas.microsoft.com/office/powerpoint/2012/main" userId="S-1-5-21-1731876096-1052118182-1849977318-2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7AC"/>
    <a:srgbClr val="39B8BD"/>
    <a:srgbClr val="D9D9D9"/>
    <a:srgbClr val="32A9A0"/>
    <a:srgbClr val="2D979D"/>
    <a:srgbClr val="1B7175"/>
    <a:srgbClr val="863963"/>
    <a:srgbClr val="DB5288"/>
    <a:srgbClr val="312C2F"/>
    <a:srgbClr val="9C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5" autoAdjust="0"/>
    <p:restoredTop sz="96715" autoAdjust="0"/>
  </p:normalViewPr>
  <p:slideViewPr>
    <p:cSldViewPr snapToGrid="0" showGuides="1">
      <p:cViewPr varScale="1">
        <p:scale>
          <a:sx n="162" d="100"/>
          <a:sy n="162" d="100"/>
        </p:scale>
        <p:origin x="1752" y="144"/>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8" d="100"/>
          <a:sy n="178" d="100"/>
        </p:scale>
        <p:origin x="-5776"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font" Target="fonts/font9.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font" Target="fonts/font4.fntdata"/><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5.fntdata"/><Relationship Id="rId108"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104"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60" cy="496412"/>
          </a:xfrm>
          <a:prstGeom prst="rect">
            <a:avLst/>
          </a:prstGeom>
        </p:spPr>
        <p:txBody>
          <a:bodyPr vert="horz" lIns="91275" tIns="45638" rIns="91275" bIns="45638" rtlCol="0"/>
          <a:lstStyle>
            <a:lvl1pPr algn="l">
              <a:defRPr sz="1200"/>
            </a:lvl1pPr>
          </a:lstStyle>
          <a:p>
            <a:endParaRPr lang="nl-NL" dirty="0">
              <a:latin typeface="FlandersArtSans-Regular"/>
            </a:endParaRPr>
          </a:p>
        </p:txBody>
      </p:sp>
      <p:sp>
        <p:nvSpPr>
          <p:cNvPr id="3" name="Tijdelijke aanduiding voor datum 2"/>
          <p:cNvSpPr>
            <a:spLocks noGrp="1"/>
          </p:cNvSpPr>
          <p:nvPr>
            <p:ph type="dt" sz="quarter" idx="1"/>
          </p:nvPr>
        </p:nvSpPr>
        <p:spPr>
          <a:xfrm>
            <a:off x="3850443" y="0"/>
            <a:ext cx="2945660" cy="496412"/>
          </a:xfrm>
          <a:prstGeom prst="rect">
            <a:avLst/>
          </a:prstGeom>
        </p:spPr>
        <p:txBody>
          <a:bodyPr vert="horz" lIns="91275" tIns="45638" rIns="91275" bIns="45638" rtlCol="0"/>
          <a:lstStyle>
            <a:lvl1pPr algn="r">
              <a:defRPr sz="1200"/>
            </a:lvl1pPr>
          </a:lstStyle>
          <a:p>
            <a:fld id="{760F18C8-FA1E-CE41-AAF8-0D902677421F}" type="datetime1">
              <a:rPr lang="nl-BE" smtClean="0">
                <a:latin typeface="FlandersArtSans-Regular"/>
              </a:rPr>
              <a:t>1/12/2022</a:t>
            </a:fld>
            <a:endParaRPr lang="nl-NL" dirty="0">
              <a:latin typeface="FlandersArtSans-Regular"/>
            </a:endParaRPr>
          </a:p>
        </p:txBody>
      </p:sp>
      <p:sp>
        <p:nvSpPr>
          <p:cNvPr id="4" name="Tijdelijke aanduiding voor voettekst 3"/>
          <p:cNvSpPr>
            <a:spLocks noGrp="1"/>
          </p:cNvSpPr>
          <p:nvPr>
            <p:ph type="ftr" sz="quarter" idx="2"/>
          </p:nvPr>
        </p:nvSpPr>
        <p:spPr>
          <a:xfrm>
            <a:off x="0" y="9430091"/>
            <a:ext cx="2945660" cy="496412"/>
          </a:xfrm>
          <a:prstGeom prst="rect">
            <a:avLst/>
          </a:prstGeom>
        </p:spPr>
        <p:txBody>
          <a:bodyPr vert="horz" lIns="91275" tIns="45638" rIns="91275" bIns="45638" rtlCol="0" anchor="b"/>
          <a:lstStyle>
            <a:lvl1pPr algn="l">
              <a:defRPr sz="1200"/>
            </a:lvl1pPr>
          </a:lstStyle>
          <a:p>
            <a:endParaRPr lang="nl-NL" dirty="0">
              <a:latin typeface="FlandersArtSans-Regular"/>
            </a:endParaRPr>
          </a:p>
        </p:txBody>
      </p:sp>
      <p:sp>
        <p:nvSpPr>
          <p:cNvPr id="5" name="Tijdelijke aanduiding voor dianummer 4"/>
          <p:cNvSpPr>
            <a:spLocks noGrp="1"/>
          </p:cNvSpPr>
          <p:nvPr>
            <p:ph type="sldNum" sz="quarter" idx="3"/>
          </p:nvPr>
        </p:nvSpPr>
        <p:spPr>
          <a:xfrm>
            <a:off x="3850443" y="9430091"/>
            <a:ext cx="2945660" cy="496412"/>
          </a:xfrm>
          <a:prstGeom prst="rect">
            <a:avLst/>
          </a:prstGeom>
        </p:spPr>
        <p:txBody>
          <a:bodyPr vert="horz" lIns="91275" tIns="45638" rIns="91275" bIns="45638" rtlCol="0" anchor="b"/>
          <a:lstStyle>
            <a:lvl1pPr algn="r">
              <a:defRPr sz="1200"/>
            </a:lvl1pPr>
          </a:lstStyle>
          <a:p>
            <a:fld id="{D2B9D320-CCF8-334E-8C41-0A87F0B8CDFB}" type="slidenum">
              <a:rPr lang="nl-NL" smtClean="0">
                <a:latin typeface="FlandersArtSans-Regular"/>
              </a:rPr>
              <a:t>‹nr.›</a:t>
            </a:fld>
            <a:endParaRPr lang="nl-NL" dirty="0">
              <a:latin typeface="FlandersArtSans-Regular"/>
            </a:endParaRPr>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60" cy="498135"/>
          </a:xfrm>
          <a:prstGeom prst="rect">
            <a:avLst/>
          </a:prstGeom>
        </p:spPr>
        <p:txBody>
          <a:bodyPr vert="horz" lIns="91275" tIns="45638" rIns="91275" bIns="45638" rtlCol="0"/>
          <a:lstStyle>
            <a:lvl1pPr algn="l">
              <a:defRPr sz="1200">
                <a:latin typeface="FlandersArtSans-Regular"/>
              </a:defRPr>
            </a:lvl1pPr>
          </a:lstStyle>
          <a:p>
            <a:endParaRPr lang="nl-BE" dirty="0"/>
          </a:p>
        </p:txBody>
      </p:sp>
      <p:sp>
        <p:nvSpPr>
          <p:cNvPr id="3" name="Tijdelijke aanduiding voor datum 2"/>
          <p:cNvSpPr>
            <a:spLocks noGrp="1"/>
          </p:cNvSpPr>
          <p:nvPr>
            <p:ph type="dt" idx="1"/>
          </p:nvPr>
        </p:nvSpPr>
        <p:spPr>
          <a:xfrm>
            <a:off x="3850443" y="0"/>
            <a:ext cx="2945660" cy="498135"/>
          </a:xfrm>
          <a:prstGeom prst="rect">
            <a:avLst/>
          </a:prstGeom>
        </p:spPr>
        <p:txBody>
          <a:bodyPr vert="horz" lIns="91275" tIns="45638" rIns="91275" bIns="45638" rtlCol="0"/>
          <a:lstStyle>
            <a:lvl1pPr algn="r">
              <a:defRPr sz="1200">
                <a:latin typeface="FlandersArtSans-Regular"/>
              </a:defRPr>
            </a:lvl1pPr>
          </a:lstStyle>
          <a:p>
            <a:fld id="{C4EE7562-F4E2-ED45-BECE-2A9B409BBC47}" type="datetime1">
              <a:rPr lang="nl-BE" smtClean="0"/>
              <a:pPr/>
              <a:t>1/12/2022</a:t>
            </a:fld>
            <a:endParaRPr lang="nl-BE" dirty="0"/>
          </a:p>
        </p:txBody>
      </p:sp>
      <p:sp>
        <p:nvSpPr>
          <p:cNvPr id="4" name="Tijdelijke aanduiding voor dia-afbeelding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75" tIns="45638" rIns="91275" bIns="45638" rtlCol="0" anchor="ctr"/>
          <a:lstStyle/>
          <a:p>
            <a:endParaRPr lang="nl-BE" dirty="0"/>
          </a:p>
        </p:txBody>
      </p:sp>
      <p:sp>
        <p:nvSpPr>
          <p:cNvPr id="5" name="Tijdelijke aanduiding voor notities 4"/>
          <p:cNvSpPr>
            <a:spLocks noGrp="1"/>
          </p:cNvSpPr>
          <p:nvPr>
            <p:ph type="body" sz="quarter" idx="3"/>
          </p:nvPr>
        </p:nvSpPr>
        <p:spPr>
          <a:xfrm>
            <a:off x="679768" y="4777959"/>
            <a:ext cx="5438140" cy="3909238"/>
          </a:xfrm>
          <a:prstGeom prst="rect">
            <a:avLst/>
          </a:prstGeom>
        </p:spPr>
        <p:txBody>
          <a:bodyPr vert="horz" lIns="91275" tIns="45638" rIns="91275" bIns="45638"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0" y="9430091"/>
            <a:ext cx="2945660" cy="498134"/>
          </a:xfrm>
          <a:prstGeom prst="rect">
            <a:avLst/>
          </a:prstGeom>
        </p:spPr>
        <p:txBody>
          <a:bodyPr vert="horz" lIns="91275" tIns="45638" rIns="91275" bIns="45638" rtlCol="0" anchor="b"/>
          <a:lstStyle>
            <a:lvl1pPr algn="l">
              <a:defRPr sz="1200">
                <a:latin typeface="FlandersArtSans-Regular"/>
              </a:defRPr>
            </a:lvl1pPr>
          </a:lstStyle>
          <a:p>
            <a:endParaRPr lang="nl-BE" dirty="0"/>
          </a:p>
        </p:txBody>
      </p:sp>
      <p:sp>
        <p:nvSpPr>
          <p:cNvPr id="7" name="Tijdelijke aanduiding voor dianummer 6"/>
          <p:cNvSpPr>
            <a:spLocks noGrp="1"/>
          </p:cNvSpPr>
          <p:nvPr>
            <p:ph type="sldNum" sz="quarter" idx="5"/>
          </p:nvPr>
        </p:nvSpPr>
        <p:spPr>
          <a:xfrm>
            <a:off x="3850443" y="9430091"/>
            <a:ext cx="2945660" cy="498134"/>
          </a:xfrm>
          <a:prstGeom prst="rect">
            <a:avLst/>
          </a:prstGeom>
        </p:spPr>
        <p:txBody>
          <a:bodyPr vert="horz" lIns="91275" tIns="45638" rIns="91275" bIns="45638" rtlCol="0" anchor="b"/>
          <a:lstStyle>
            <a:lvl1pPr algn="r">
              <a:defRPr sz="1200">
                <a:latin typeface="FlandersArtSans-Regular"/>
              </a:defRPr>
            </a:lvl1pPr>
          </a:lstStyle>
          <a:p>
            <a:fld id="{A15A0D9C-0CD0-4097-81EC-9B83965EC080}" type="slidenum">
              <a:rPr lang="nl-BE" smtClean="0"/>
              <a:pPr/>
              <a:t>‹nr.›</a:t>
            </a:fld>
            <a:endParaRPr lang="nl-BE" dirty="0"/>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FlandersArtSans-Regular"/>
        <a:ea typeface="+mn-ea"/>
        <a:cs typeface="+mn-cs"/>
      </a:defRPr>
    </a:lvl1pPr>
    <a:lvl2pPr marL="457200" algn="l" defTabSz="914400" rtl="0" eaLnBrk="1" latinLnBrk="0" hangingPunct="1">
      <a:defRPr sz="1200" kern="1200">
        <a:solidFill>
          <a:schemeClr val="tx1"/>
        </a:solidFill>
        <a:latin typeface="FlandersArtSans-Regular"/>
        <a:ea typeface="+mn-ea"/>
        <a:cs typeface="+mn-cs"/>
      </a:defRPr>
    </a:lvl2pPr>
    <a:lvl3pPr marL="914400" algn="l" defTabSz="914400" rtl="0" eaLnBrk="1" latinLnBrk="0" hangingPunct="1">
      <a:defRPr sz="1200" kern="1200">
        <a:solidFill>
          <a:schemeClr val="tx1"/>
        </a:solidFill>
        <a:latin typeface="FlandersArtSans-Regular"/>
        <a:ea typeface="+mn-ea"/>
        <a:cs typeface="+mn-cs"/>
      </a:defRPr>
    </a:lvl3pPr>
    <a:lvl4pPr marL="1371600" algn="l" defTabSz="914400" rtl="0" eaLnBrk="1" latinLnBrk="0" hangingPunct="1">
      <a:defRPr sz="1200" kern="1200">
        <a:solidFill>
          <a:schemeClr val="tx1"/>
        </a:solidFill>
        <a:latin typeface="FlandersArtSans-Regular"/>
        <a:ea typeface="+mn-ea"/>
        <a:cs typeface="+mn-cs"/>
      </a:defRPr>
    </a:lvl4pPr>
    <a:lvl5pPr marL="1828800" algn="l" defTabSz="914400" rtl="0" eaLnBrk="1" latinLnBrk="0" hangingPunct="1">
      <a:defRPr sz="1200" kern="1200">
        <a:solidFill>
          <a:schemeClr val="tx1"/>
        </a:solidFill>
        <a:latin typeface="FlandersArtSans-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dirty="0"/>
          </a:p>
        </p:txBody>
      </p:sp>
    </p:spTree>
    <p:extLst>
      <p:ext uri="{BB962C8B-B14F-4D97-AF65-F5344CB8AC3E}">
        <p14:creationId xmlns:p14="http://schemas.microsoft.com/office/powerpoint/2010/main" val="18380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dirty="0"/>
          </a:p>
        </p:txBody>
      </p:sp>
    </p:spTree>
    <p:extLst>
      <p:ext uri="{BB962C8B-B14F-4D97-AF65-F5344CB8AC3E}">
        <p14:creationId xmlns:p14="http://schemas.microsoft.com/office/powerpoint/2010/main" val="89530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dirty="0"/>
          </a:p>
        </p:txBody>
      </p:sp>
    </p:spTree>
    <p:extLst>
      <p:ext uri="{BB962C8B-B14F-4D97-AF65-F5344CB8AC3E}">
        <p14:creationId xmlns:p14="http://schemas.microsoft.com/office/powerpoint/2010/main" val="45142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dirty="0"/>
          </a:p>
        </p:txBody>
      </p:sp>
    </p:spTree>
    <p:extLst>
      <p:ext uri="{BB962C8B-B14F-4D97-AF65-F5344CB8AC3E}">
        <p14:creationId xmlns:p14="http://schemas.microsoft.com/office/powerpoint/2010/main" val="272942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dirty="0"/>
          </a:p>
        </p:txBody>
      </p:sp>
    </p:spTree>
    <p:extLst>
      <p:ext uri="{BB962C8B-B14F-4D97-AF65-F5344CB8AC3E}">
        <p14:creationId xmlns:p14="http://schemas.microsoft.com/office/powerpoint/2010/main" val="3576749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dirty="0"/>
          </a:p>
        </p:txBody>
      </p:sp>
    </p:spTree>
    <p:extLst>
      <p:ext uri="{BB962C8B-B14F-4D97-AF65-F5344CB8AC3E}">
        <p14:creationId xmlns:p14="http://schemas.microsoft.com/office/powerpoint/2010/main" val="2155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dirty="0"/>
          </a:p>
        </p:txBody>
      </p:sp>
    </p:spTree>
    <p:extLst>
      <p:ext uri="{BB962C8B-B14F-4D97-AF65-F5344CB8AC3E}">
        <p14:creationId xmlns:p14="http://schemas.microsoft.com/office/powerpoint/2010/main" val="419359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dirty="0"/>
          </a:p>
        </p:txBody>
      </p:sp>
    </p:spTree>
    <p:extLst>
      <p:ext uri="{BB962C8B-B14F-4D97-AF65-F5344CB8AC3E}">
        <p14:creationId xmlns:p14="http://schemas.microsoft.com/office/powerpoint/2010/main" val="2463654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19</a:t>
            </a:fld>
            <a:endParaRPr lang="nl-BE" dirty="0"/>
          </a:p>
        </p:txBody>
      </p:sp>
    </p:spTree>
    <p:extLst>
      <p:ext uri="{BB962C8B-B14F-4D97-AF65-F5344CB8AC3E}">
        <p14:creationId xmlns:p14="http://schemas.microsoft.com/office/powerpoint/2010/main" val="421172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20</a:t>
            </a:fld>
            <a:endParaRPr lang="nl-BE" dirty="0"/>
          </a:p>
        </p:txBody>
      </p:sp>
    </p:spTree>
    <p:extLst>
      <p:ext uri="{BB962C8B-B14F-4D97-AF65-F5344CB8AC3E}">
        <p14:creationId xmlns:p14="http://schemas.microsoft.com/office/powerpoint/2010/main" val="2179920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dirty="0"/>
          </a:p>
        </p:txBody>
      </p:sp>
    </p:spTree>
    <p:extLst>
      <p:ext uri="{BB962C8B-B14F-4D97-AF65-F5344CB8AC3E}">
        <p14:creationId xmlns:p14="http://schemas.microsoft.com/office/powerpoint/2010/main" val="368416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dirty="0"/>
          </a:p>
        </p:txBody>
      </p:sp>
    </p:spTree>
    <p:extLst>
      <p:ext uri="{BB962C8B-B14F-4D97-AF65-F5344CB8AC3E}">
        <p14:creationId xmlns:p14="http://schemas.microsoft.com/office/powerpoint/2010/main" val="141301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dirty="0"/>
          </a:p>
        </p:txBody>
      </p:sp>
    </p:spTree>
    <p:extLst>
      <p:ext uri="{BB962C8B-B14F-4D97-AF65-F5344CB8AC3E}">
        <p14:creationId xmlns:p14="http://schemas.microsoft.com/office/powerpoint/2010/main" val="65222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dirty="0"/>
          </a:p>
        </p:txBody>
      </p:sp>
    </p:spTree>
    <p:extLst>
      <p:ext uri="{BB962C8B-B14F-4D97-AF65-F5344CB8AC3E}">
        <p14:creationId xmlns:p14="http://schemas.microsoft.com/office/powerpoint/2010/main" val="289874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dirty="0"/>
          </a:p>
        </p:txBody>
      </p:sp>
    </p:spTree>
    <p:extLst>
      <p:ext uri="{BB962C8B-B14F-4D97-AF65-F5344CB8AC3E}">
        <p14:creationId xmlns:p14="http://schemas.microsoft.com/office/powerpoint/2010/main" val="397860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dirty="0"/>
          </a:p>
        </p:txBody>
      </p:sp>
    </p:spTree>
    <p:extLst>
      <p:ext uri="{BB962C8B-B14F-4D97-AF65-F5344CB8AC3E}">
        <p14:creationId xmlns:p14="http://schemas.microsoft.com/office/powerpoint/2010/main" val="289550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dirty="0"/>
          </a:p>
        </p:txBody>
      </p:sp>
    </p:spTree>
    <p:extLst>
      <p:ext uri="{BB962C8B-B14F-4D97-AF65-F5344CB8AC3E}">
        <p14:creationId xmlns:p14="http://schemas.microsoft.com/office/powerpoint/2010/main" val="1926638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27</a:t>
            </a:fld>
            <a:endParaRPr lang="nl-BE" dirty="0"/>
          </a:p>
        </p:txBody>
      </p:sp>
    </p:spTree>
    <p:extLst>
      <p:ext uri="{BB962C8B-B14F-4D97-AF65-F5344CB8AC3E}">
        <p14:creationId xmlns:p14="http://schemas.microsoft.com/office/powerpoint/2010/main" val="304644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dirty="0"/>
          </a:p>
        </p:txBody>
      </p:sp>
    </p:spTree>
    <p:extLst>
      <p:ext uri="{BB962C8B-B14F-4D97-AF65-F5344CB8AC3E}">
        <p14:creationId xmlns:p14="http://schemas.microsoft.com/office/powerpoint/2010/main" val="58341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29</a:t>
            </a:fld>
            <a:endParaRPr lang="nl-BE" dirty="0"/>
          </a:p>
        </p:txBody>
      </p:sp>
    </p:spTree>
    <p:extLst>
      <p:ext uri="{BB962C8B-B14F-4D97-AF65-F5344CB8AC3E}">
        <p14:creationId xmlns:p14="http://schemas.microsoft.com/office/powerpoint/2010/main" val="96619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30</a:t>
            </a:fld>
            <a:endParaRPr lang="nl-BE" dirty="0"/>
          </a:p>
        </p:txBody>
      </p:sp>
    </p:spTree>
    <p:extLst>
      <p:ext uri="{BB962C8B-B14F-4D97-AF65-F5344CB8AC3E}">
        <p14:creationId xmlns:p14="http://schemas.microsoft.com/office/powerpoint/2010/main" val="376418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dirty="0"/>
          </a:p>
        </p:txBody>
      </p:sp>
    </p:spTree>
    <p:extLst>
      <p:ext uri="{BB962C8B-B14F-4D97-AF65-F5344CB8AC3E}">
        <p14:creationId xmlns:p14="http://schemas.microsoft.com/office/powerpoint/2010/main" val="316948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dirty="0"/>
          </a:p>
        </p:txBody>
      </p:sp>
    </p:spTree>
    <p:extLst>
      <p:ext uri="{BB962C8B-B14F-4D97-AF65-F5344CB8AC3E}">
        <p14:creationId xmlns:p14="http://schemas.microsoft.com/office/powerpoint/2010/main" val="1572519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dirty="0"/>
          </a:p>
        </p:txBody>
      </p:sp>
    </p:spTree>
    <p:extLst>
      <p:ext uri="{BB962C8B-B14F-4D97-AF65-F5344CB8AC3E}">
        <p14:creationId xmlns:p14="http://schemas.microsoft.com/office/powerpoint/2010/main" val="2150036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dirty="0"/>
          </a:p>
        </p:txBody>
      </p:sp>
    </p:spTree>
    <p:extLst>
      <p:ext uri="{BB962C8B-B14F-4D97-AF65-F5344CB8AC3E}">
        <p14:creationId xmlns:p14="http://schemas.microsoft.com/office/powerpoint/2010/main" val="3958256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34</a:t>
            </a:fld>
            <a:endParaRPr lang="nl-BE" dirty="0"/>
          </a:p>
        </p:txBody>
      </p:sp>
    </p:spTree>
    <p:extLst>
      <p:ext uri="{BB962C8B-B14F-4D97-AF65-F5344CB8AC3E}">
        <p14:creationId xmlns:p14="http://schemas.microsoft.com/office/powerpoint/2010/main" val="3870951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dirty="0"/>
          </a:p>
        </p:txBody>
      </p:sp>
    </p:spTree>
    <p:extLst>
      <p:ext uri="{BB962C8B-B14F-4D97-AF65-F5344CB8AC3E}">
        <p14:creationId xmlns:p14="http://schemas.microsoft.com/office/powerpoint/2010/main" val="2837365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dirty="0"/>
          </a:p>
        </p:txBody>
      </p:sp>
    </p:spTree>
    <p:extLst>
      <p:ext uri="{BB962C8B-B14F-4D97-AF65-F5344CB8AC3E}">
        <p14:creationId xmlns:p14="http://schemas.microsoft.com/office/powerpoint/2010/main" val="87543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dirty="0"/>
          </a:p>
        </p:txBody>
      </p:sp>
    </p:spTree>
    <p:extLst>
      <p:ext uri="{BB962C8B-B14F-4D97-AF65-F5344CB8AC3E}">
        <p14:creationId xmlns:p14="http://schemas.microsoft.com/office/powerpoint/2010/main" val="140558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38</a:t>
            </a:fld>
            <a:endParaRPr lang="nl-BE" dirty="0"/>
          </a:p>
        </p:txBody>
      </p:sp>
    </p:spTree>
    <p:extLst>
      <p:ext uri="{BB962C8B-B14F-4D97-AF65-F5344CB8AC3E}">
        <p14:creationId xmlns:p14="http://schemas.microsoft.com/office/powerpoint/2010/main" val="2724169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39</a:t>
            </a:fld>
            <a:endParaRPr lang="nl-BE" dirty="0"/>
          </a:p>
        </p:txBody>
      </p:sp>
    </p:spTree>
    <p:extLst>
      <p:ext uri="{BB962C8B-B14F-4D97-AF65-F5344CB8AC3E}">
        <p14:creationId xmlns:p14="http://schemas.microsoft.com/office/powerpoint/2010/main" val="1571138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40</a:t>
            </a:fld>
            <a:endParaRPr lang="nl-BE" dirty="0"/>
          </a:p>
        </p:txBody>
      </p:sp>
    </p:spTree>
    <p:extLst>
      <p:ext uri="{BB962C8B-B14F-4D97-AF65-F5344CB8AC3E}">
        <p14:creationId xmlns:p14="http://schemas.microsoft.com/office/powerpoint/2010/main" val="367661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41</a:t>
            </a:fld>
            <a:endParaRPr lang="nl-BE" dirty="0"/>
          </a:p>
        </p:txBody>
      </p:sp>
    </p:spTree>
    <p:extLst>
      <p:ext uri="{BB962C8B-B14F-4D97-AF65-F5344CB8AC3E}">
        <p14:creationId xmlns:p14="http://schemas.microsoft.com/office/powerpoint/2010/main" val="221924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dirty="0"/>
          </a:p>
        </p:txBody>
      </p:sp>
    </p:spTree>
    <p:extLst>
      <p:ext uri="{BB962C8B-B14F-4D97-AF65-F5344CB8AC3E}">
        <p14:creationId xmlns:p14="http://schemas.microsoft.com/office/powerpoint/2010/main" val="154282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42</a:t>
            </a:fld>
            <a:endParaRPr lang="nl-BE" dirty="0"/>
          </a:p>
        </p:txBody>
      </p:sp>
    </p:spTree>
    <p:extLst>
      <p:ext uri="{BB962C8B-B14F-4D97-AF65-F5344CB8AC3E}">
        <p14:creationId xmlns:p14="http://schemas.microsoft.com/office/powerpoint/2010/main" val="3383209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43</a:t>
            </a:fld>
            <a:endParaRPr lang="nl-BE" dirty="0"/>
          </a:p>
        </p:txBody>
      </p:sp>
    </p:spTree>
    <p:extLst>
      <p:ext uri="{BB962C8B-B14F-4D97-AF65-F5344CB8AC3E}">
        <p14:creationId xmlns:p14="http://schemas.microsoft.com/office/powerpoint/2010/main" val="426774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44</a:t>
            </a:fld>
            <a:endParaRPr lang="nl-BE" dirty="0"/>
          </a:p>
        </p:txBody>
      </p:sp>
    </p:spTree>
    <p:extLst>
      <p:ext uri="{BB962C8B-B14F-4D97-AF65-F5344CB8AC3E}">
        <p14:creationId xmlns:p14="http://schemas.microsoft.com/office/powerpoint/2010/main" val="3339316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45</a:t>
            </a:fld>
            <a:endParaRPr lang="nl-BE" dirty="0"/>
          </a:p>
        </p:txBody>
      </p:sp>
    </p:spTree>
    <p:extLst>
      <p:ext uri="{BB962C8B-B14F-4D97-AF65-F5344CB8AC3E}">
        <p14:creationId xmlns:p14="http://schemas.microsoft.com/office/powerpoint/2010/main" val="714721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46</a:t>
            </a:fld>
            <a:endParaRPr lang="nl-BE" dirty="0"/>
          </a:p>
        </p:txBody>
      </p:sp>
    </p:spTree>
    <p:extLst>
      <p:ext uri="{BB962C8B-B14F-4D97-AF65-F5344CB8AC3E}">
        <p14:creationId xmlns:p14="http://schemas.microsoft.com/office/powerpoint/2010/main" val="3712222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47</a:t>
            </a:fld>
            <a:endParaRPr lang="nl-BE" dirty="0"/>
          </a:p>
        </p:txBody>
      </p:sp>
    </p:spTree>
    <p:extLst>
      <p:ext uri="{BB962C8B-B14F-4D97-AF65-F5344CB8AC3E}">
        <p14:creationId xmlns:p14="http://schemas.microsoft.com/office/powerpoint/2010/main" val="3881778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50</a:t>
            </a:fld>
            <a:endParaRPr lang="nl-BE" dirty="0"/>
          </a:p>
        </p:txBody>
      </p:sp>
    </p:spTree>
    <p:extLst>
      <p:ext uri="{BB962C8B-B14F-4D97-AF65-F5344CB8AC3E}">
        <p14:creationId xmlns:p14="http://schemas.microsoft.com/office/powerpoint/2010/main" val="49796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51</a:t>
            </a:fld>
            <a:endParaRPr lang="nl-BE" dirty="0"/>
          </a:p>
        </p:txBody>
      </p:sp>
    </p:spTree>
    <p:extLst>
      <p:ext uri="{BB962C8B-B14F-4D97-AF65-F5344CB8AC3E}">
        <p14:creationId xmlns:p14="http://schemas.microsoft.com/office/powerpoint/2010/main" val="1122017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52</a:t>
            </a:fld>
            <a:endParaRPr lang="nl-BE" dirty="0"/>
          </a:p>
        </p:txBody>
      </p:sp>
    </p:spTree>
    <p:extLst>
      <p:ext uri="{BB962C8B-B14F-4D97-AF65-F5344CB8AC3E}">
        <p14:creationId xmlns:p14="http://schemas.microsoft.com/office/powerpoint/2010/main" val="574639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53</a:t>
            </a:fld>
            <a:endParaRPr lang="nl-BE" dirty="0"/>
          </a:p>
        </p:txBody>
      </p:sp>
    </p:spTree>
    <p:extLst>
      <p:ext uri="{BB962C8B-B14F-4D97-AF65-F5344CB8AC3E}">
        <p14:creationId xmlns:p14="http://schemas.microsoft.com/office/powerpoint/2010/main" val="33038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dirty="0"/>
          </a:p>
        </p:txBody>
      </p:sp>
    </p:spTree>
    <p:extLst>
      <p:ext uri="{BB962C8B-B14F-4D97-AF65-F5344CB8AC3E}">
        <p14:creationId xmlns:p14="http://schemas.microsoft.com/office/powerpoint/2010/main" val="1391236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54</a:t>
            </a:fld>
            <a:endParaRPr lang="nl-BE" dirty="0"/>
          </a:p>
        </p:txBody>
      </p:sp>
    </p:spTree>
    <p:extLst>
      <p:ext uri="{BB962C8B-B14F-4D97-AF65-F5344CB8AC3E}">
        <p14:creationId xmlns:p14="http://schemas.microsoft.com/office/powerpoint/2010/main" val="2781440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55</a:t>
            </a:fld>
            <a:endParaRPr lang="nl-BE" dirty="0"/>
          </a:p>
        </p:txBody>
      </p:sp>
    </p:spTree>
    <p:extLst>
      <p:ext uri="{BB962C8B-B14F-4D97-AF65-F5344CB8AC3E}">
        <p14:creationId xmlns:p14="http://schemas.microsoft.com/office/powerpoint/2010/main" val="3343919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56</a:t>
            </a:fld>
            <a:endParaRPr lang="nl-BE" dirty="0"/>
          </a:p>
        </p:txBody>
      </p:sp>
    </p:spTree>
    <p:extLst>
      <p:ext uri="{BB962C8B-B14F-4D97-AF65-F5344CB8AC3E}">
        <p14:creationId xmlns:p14="http://schemas.microsoft.com/office/powerpoint/2010/main" val="3250359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57</a:t>
            </a:fld>
            <a:endParaRPr lang="nl-BE" dirty="0"/>
          </a:p>
        </p:txBody>
      </p:sp>
    </p:spTree>
    <p:extLst>
      <p:ext uri="{BB962C8B-B14F-4D97-AF65-F5344CB8AC3E}">
        <p14:creationId xmlns:p14="http://schemas.microsoft.com/office/powerpoint/2010/main" val="2934511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58</a:t>
            </a:fld>
            <a:endParaRPr lang="nl-BE" dirty="0"/>
          </a:p>
        </p:txBody>
      </p:sp>
    </p:spTree>
    <p:extLst>
      <p:ext uri="{BB962C8B-B14F-4D97-AF65-F5344CB8AC3E}">
        <p14:creationId xmlns:p14="http://schemas.microsoft.com/office/powerpoint/2010/main" val="134120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59</a:t>
            </a:fld>
            <a:endParaRPr lang="nl-BE" dirty="0"/>
          </a:p>
        </p:txBody>
      </p:sp>
    </p:spTree>
    <p:extLst>
      <p:ext uri="{BB962C8B-B14F-4D97-AF65-F5344CB8AC3E}">
        <p14:creationId xmlns:p14="http://schemas.microsoft.com/office/powerpoint/2010/main" val="553670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60</a:t>
            </a:fld>
            <a:endParaRPr lang="nl-BE" dirty="0"/>
          </a:p>
        </p:txBody>
      </p:sp>
    </p:spTree>
    <p:extLst>
      <p:ext uri="{BB962C8B-B14F-4D97-AF65-F5344CB8AC3E}">
        <p14:creationId xmlns:p14="http://schemas.microsoft.com/office/powerpoint/2010/main" val="34731020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61</a:t>
            </a:fld>
            <a:endParaRPr lang="nl-BE" dirty="0"/>
          </a:p>
        </p:txBody>
      </p:sp>
    </p:spTree>
    <p:extLst>
      <p:ext uri="{BB962C8B-B14F-4D97-AF65-F5344CB8AC3E}">
        <p14:creationId xmlns:p14="http://schemas.microsoft.com/office/powerpoint/2010/main" val="2325019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62</a:t>
            </a:fld>
            <a:endParaRPr lang="nl-BE" dirty="0"/>
          </a:p>
        </p:txBody>
      </p:sp>
    </p:spTree>
    <p:extLst>
      <p:ext uri="{BB962C8B-B14F-4D97-AF65-F5344CB8AC3E}">
        <p14:creationId xmlns:p14="http://schemas.microsoft.com/office/powerpoint/2010/main" val="17863270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63</a:t>
            </a:fld>
            <a:endParaRPr lang="nl-BE" dirty="0"/>
          </a:p>
        </p:txBody>
      </p:sp>
    </p:spTree>
    <p:extLst>
      <p:ext uri="{BB962C8B-B14F-4D97-AF65-F5344CB8AC3E}">
        <p14:creationId xmlns:p14="http://schemas.microsoft.com/office/powerpoint/2010/main" val="55459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dirty="0"/>
          </a:p>
        </p:txBody>
      </p:sp>
    </p:spTree>
    <p:extLst>
      <p:ext uri="{BB962C8B-B14F-4D97-AF65-F5344CB8AC3E}">
        <p14:creationId xmlns:p14="http://schemas.microsoft.com/office/powerpoint/2010/main" val="3335324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64</a:t>
            </a:fld>
            <a:endParaRPr lang="nl-BE" dirty="0"/>
          </a:p>
        </p:txBody>
      </p:sp>
    </p:spTree>
    <p:extLst>
      <p:ext uri="{BB962C8B-B14F-4D97-AF65-F5344CB8AC3E}">
        <p14:creationId xmlns:p14="http://schemas.microsoft.com/office/powerpoint/2010/main" val="1279679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65</a:t>
            </a:fld>
            <a:endParaRPr lang="nl-BE" dirty="0"/>
          </a:p>
        </p:txBody>
      </p:sp>
    </p:spTree>
    <p:extLst>
      <p:ext uri="{BB962C8B-B14F-4D97-AF65-F5344CB8AC3E}">
        <p14:creationId xmlns:p14="http://schemas.microsoft.com/office/powerpoint/2010/main" val="752337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66</a:t>
            </a:fld>
            <a:endParaRPr lang="nl-BE" dirty="0"/>
          </a:p>
        </p:txBody>
      </p:sp>
    </p:spTree>
    <p:extLst>
      <p:ext uri="{BB962C8B-B14F-4D97-AF65-F5344CB8AC3E}">
        <p14:creationId xmlns:p14="http://schemas.microsoft.com/office/powerpoint/2010/main" val="329787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67</a:t>
            </a:fld>
            <a:endParaRPr lang="nl-BE" dirty="0"/>
          </a:p>
        </p:txBody>
      </p:sp>
    </p:spTree>
    <p:extLst>
      <p:ext uri="{BB962C8B-B14F-4D97-AF65-F5344CB8AC3E}">
        <p14:creationId xmlns:p14="http://schemas.microsoft.com/office/powerpoint/2010/main" val="1025647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68</a:t>
            </a:fld>
            <a:endParaRPr lang="nl-BE" dirty="0"/>
          </a:p>
        </p:txBody>
      </p:sp>
    </p:spTree>
    <p:extLst>
      <p:ext uri="{BB962C8B-B14F-4D97-AF65-F5344CB8AC3E}">
        <p14:creationId xmlns:p14="http://schemas.microsoft.com/office/powerpoint/2010/main" val="2015802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69</a:t>
            </a:fld>
            <a:endParaRPr lang="nl-BE" dirty="0"/>
          </a:p>
        </p:txBody>
      </p:sp>
    </p:spTree>
    <p:extLst>
      <p:ext uri="{BB962C8B-B14F-4D97-AF65-F5344CB8AC3E}">
        <p14:creationId xmlns:p14="http://schemas.microsoft.com/office/powerpoint/2010/main" val="28587108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70</a:t>
            </a:fld>
            <a:endParaRPr lang="nl-BE" dirty="0"/>
          </a:p>
        </p:txBody>
      </p:sp>
    </p:spTree>
    <p:extLst>
      <p:ext uri="{BB962C8B-B14F-4D97-AF65-F5344CB8AC3E}">
        <p14:creationId xmlns:p14="http://schemas.microsoft.com/office/powerpoint/2010/main" val="613023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71</a:t>
            </a:fld>
            <a:endParaRPr lang="nl-BE" dirty="0"/>
          </a:p>
        </p:txBody>
      </p:sp>
    </p:spTree>
    <p:extLst>
      <p:ext uri="{BB962C8B-B14F-4D97-AF65-F5344CB8AC3E}">
        <p14:creationId xmlns:p14="http://schemas.microsoft.com/office/powerpoint/2010/main" val="10605651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72</a:t>
            </a:fld>
            <a:endParaRPr lang="nl-BE" dirty="0"/>
          </a:p>
        </p:txBody>
      </p:sp>
    </p:spTree>
    <p:extLst>
      <p:ext uri="{BB962C8B-B14F-4D97-AF65-F5344CB8AC3E}">
        <p14:creationId xmlns:p14="http://schemas.microsoft.com/office/powerpoint/2010/main" val="40549502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73</a:t>
            </a:fld>
            <a:endParaRPr lang="nl-BE" dirty="0"/>
          </a:p>
        </p:txBody>
      </p:sp>
    </p:spTree>
    <p:extLst>
      <p:ext uri="{BB962C8B-B14F-4D97-AF65-F5344CB8AC3E}">
        <p14:creationId xmlns:p14="http://schemas.microsoft.com/office/powerpoint/2010/main" val="171959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dirty="0"/>
          </a:p>
        </p:txBody>
      </p:sp>
    </p:spTree>
    <p:extLst>
      <p:ext uri="{BB962C8B-B14F-4D97-AF65-F5344CB8AC3E}">
        <p14:creationId xmlns:p14="http://schemas.microsoft.com/office/powerpoint/2010/main" val="707391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74</a:t>
            </a:fld>
            <a:endParaRPr lang="nl-BE" dirty="0"/>
          </a:p>
        </p:txBody>
      </p:sp>
    </p:spTree>
    <p:extLst>
      <p:ext uri="{BB962C8B-B14F-4D97-AF65-F5344CB8AC3E}">
        <p14:creationId xmlns:p14="http://schemas.microsoft.com/office/powerpoint/2010/main" val="1091846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75</a:t>
            </a:fld>
            <a:endParaRPr lang="nl-BE" dirty="0"/>
          </a:p>
        </p:txBody>
      </p:sp>
    </p:spTree>
    <p:extLst>
      <p:ext uri="{BB962C8B-B14F-4D97-AF65-F5344CB8AC3E}">
        <p14:creationId xmlns:p14="http://schemas.microsoft.com/office/powerpoint/2010/main" val="1568586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76</a:t>
            </a:fld>
            <a:endParaRPr lang="nl-BE" dirty="0"/>
          </a:p>
        </p:txBody>
      </p:sp>
    </p:spTree>
    <p:extLst>
      <p:ext uri="{BB962C8B-B14F-4D97-AF65-F5344CB8AC3E}">
        <p14:creationId xmlns:p14="http://schemas.microsoft.com/office/powerpoint/2010/main" val="25235180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77</a:t>
            </a:fld>
            <a:endParaRPr lang="nl-BE" dirty="0"/>
          </a:p>
        </p:txBody>
      </p:sp>
    </p:spTree>
    <p:extLst>
      <p:ext uri="{BB962C8B-B14F-4D97-AF65-F5344CB8AC3E}">
        <p14:creationId xmlns:p14="http://schemas.microsoft.com/office/powerpoint/2010/main" val="3301745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78</a:t>
            </a:fld>
            <a:endParaRPr lang="nl-BE" dirty="0"/>
          </a:p>
        </p:txBody>
      </p:sp>
    </p:spTree>
    <p:extLst>
      <p:ext uri="{BB962C8B-B14F-4D97-AF65-F5344CB8AC3E}">
        <p14:creationId xmlns:p14="http://schemas.microsoft.com/office/powerpoint/2010/main" val="32219575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79</a:t>
            </a:fld>
            <a:endParaRPr lang="nl-BE" dirty="0"/>
          </a:p>
        </p:txBody>
      </p:sp>
    </p:spTree>
    <p:extLst>
      <p:ext uri="{BB962C8B-B14F-4D97-AF65-F5344CB8AC3E}">
        <p14:creationId xmlns:p14="http://schemas.microsoft.com/office/powerpoint/2010/main" val="37409955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80</a:t>
            </a:fld>
            <a:endParaRPr lang="nl-BE" dirty="0"/>
          </a:p>
        </p:txBody>
      </p:sp>
    </p:spTree>
    <p:extLst>
      <p:ext uri="{BB962C8B-B14F-4D97-AF65-F5344CB8AC3E}">
        <p14:creationId xmlns:p14="http://schemas.microsoft.com/office/powerpoint/2010/main" val="35704548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81</a:t>
            </a:fld>
            <a:endParaRPr lang="nl-BE" dirty="0"/>
          </a:p>
        </p:txBody>
      </p:sp>
    </p:spTree>
    <p:extLst>
      <p:ext uri="{BB962C8B-B14F-4D97-AF65-F5344CB8AC3E}">
        <p14:creationId xmlns:p14="http://schemas.microsoft.com/office/powerpoint/2010/main" val="801769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82</a:t>
            </a:fld>
            <a:endParaRPr lang="nl-BE" dirty="0"/>
          </a:p>
        </p:txBody>
      </p:sp>
    </p:spTree>
    <p:extLst>
      <p:ext uri="{BB962C8B-B14F-4D97-AF65-F5344CB8AC3E}">
        <p14:creationId xmlns:p14="http://schemas.microsoft.com/office/powerpoint/2010/main" val="19919374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83</a:t>
            </a:fld>
            <a:endParaRPr lang="nl-BE" dirty="0"/>
          </a:p>
        </p:txBody>
      </p:sp>
    </p:spTree>
    <p:extLst>
      <p:ext uri="{BB962C8B-B14F-4D97-AF65-F5344CB8AC3E}">
        <p14:creationId xmlns:p14="http://schemas.microsoft.com/office/powerpoint/2010/main" val="300459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dirty="0"/>
          </a:p>
        </p:txBody>
      </p:sp>
    </p:spTree>
    <p:extLst>
      <p:ext uri="{BB962C8B-B14F-4D97-AF65-F5344CB8AC3E}">
        <p14:creationId xmlns:p14="http://schemas.microsoft.com/office/powerpoint/2010/main" val="41935569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84</a:t>
            </a:fld>
            <a:endParaRPr lang="nl-BE" dirty="0"/>
          </a:p>
        </p:txBody>
      </p:sp>
    </p:spTree>
    <p:extLst>
      <p:ext uri="{BB962C8B-B14F-4D97-AF65-F5344CB8AC3E}">
        <p14:creationId xmlns:p14="http://schemas.microsoft.com/office/powerpoint/2010/main" val="23386825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85</a:t>
            </a:fld>
            <a:endParaRPr lang="nl-BE" dirty="0"/>
          </a:p>
        </p:txBody>
      </p:sp>
    </p:spTree>
    <p:extLst>
      <p:ext uri="{BB962C8B-B14F-4D97-AF65-F5344CB8AC3E}">
        <p14:creationId xmlns:p14="http://schemas.microsoft.com/office/powerpoint/2010/main" val="7032878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86</a:t>
            </a:fld>
            <a:endParaRPr lang="nl-BE" dirty="0"/>
          </a:p>
        </p:txBody>
      </p:sp>
    </p:spTree>
    <p:extLst>
      <p:ext uri="{BB962C8B-B14F-4D97-AF65-F5344CB8AC3E}">
        <p14:creationId xmlns:p14="http://schemas.microsoft.com/office/powerpoint/2010/main" val="40536893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87</a:t>
            </a:fld>
            <a:endParaRPr lang="nl-BE" dirty="0"/>
          </a:p>
        </p:txBody>
      </p:sp>
    </p:spTree>
    <p:extLst>
      <p:ext uri="{BB962C8B-B14F-4D97-AF65-F5344CB8AC3E}">
        <p14:creationId xmlns:p14="http://schemas.microsoft.com/office/powerpoint/2010/main" val="3614415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88</a:t>
            </a:fld>
            <a:endParaRPr lang="nl-BE" dirty="0"/>
          </a:p>
        </p:txBody>
      </p:sp>
    </p:spTree>
    <p:extLst>
      <p:ext uri="{BB962C8B-B14F-4D97-AF65-F5344CB8AC3E}">
        <p14:creationId xmlns:p14="http://schemas.microsoft.com/office/powerpoint/2010/main" val="29515378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89</a:t>
            </a:fld>
            <a:endParaRPr lang="nl-BE" dirty="0"/>
          </a:p>
        </p:txBody>
      </p:sp>
    </p:spTree>
    <p:extLst>
      <p:ext uri="{BB962C8B-B14F-4D97-AF65-F5344CB8AC3E}">
        <p14:creationId xmlns:p14="http://schemas.microsoft.com/office/powerpoint/2010/main" val="2373643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90</a:t>
            </a:fld>
            <a:endParaRPr lang="nl-BE" dirty="0"/>
          </a:p>
        </p:txBody>
      </p:sp>
    </p:spTree>
    <p:extLst>
      <p:ext uri="{BB962C8B-B14F-4D97-AF65-F5344CB8AC3E}">
        <p14:creationId xmlns:p14="http://schemas.microsoft.com/office/powerpoint/2010/main" val="35951964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91</a:t>
            </a:fld>
            <a:endParaRPr lang="nl-BE" dirty="0"/>
          </a:p>
        </p:txBody>
      </p:sp>
    </p:spTree>
    <p:extLst>
      <p:ext uri="{BB962C8B-B14F-4D97-AF65-F5344CB8AC3E}">
        <p14:creationId xmlns:p14="http://schemas.microsoft.com/office/powerpoint/2010/main" val="10322009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92</a:t>
            </a:fld>
            <a:endParaRPr lang="nl-BE" dirty="0"/>
          </a:p>
        </p:txBody>
      </p:sp>
    </p:spTree>
    <p:extLst>
      <p:ext uri="{BB962C8B-B14F-4D97-AF65-F5344CB8AC3E}">
        <p14:creationId xmlns:p14="http://schemas.microsoft.com/office/powerpoint/2010/main" val="3413560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93</a:t>
            </a:fld>
            <a:endParaRPr lang="nl-BE" dirty="0"/>
          </a:p>
        </p:txBody>
      </p:sp>
    </p:spTree>
    <p:extLst>
      <p:ext uri="{BB962C8B-B14F-4D97-AF65-F5344CB8AC3E}">
        <p14:creationId xmlns:p14="http://schemas.microsoft.com/office/powerpoint/2010/main" val="107848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dirty="0"/>
          </a:p>
        </p:txBody>
      </p:sp>
    </p:spTree>
    <p:extLst>
      <p:ext uri="{BB962C8B-B14F-4D97-AF65-F5344CB8AC3E}">
        <p14:creationId xmlns:p14="http://schemas.microsoft.com/office/powerpoint/2010/main" val="4150351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2478084" y="288000"/>
            <a:ext cx="6377916" cy="6264000"/>
          </a:xfrm>
          <a:solidFill>
            <a:schemeClr val="bg1">
              <a:lumMod val="95000"/>
            </a:schemeClr>
          </a:solidFill>
        </p:spPr>
        <p:txBody>
          <a:bodyPr rIns="180000" anchor="ctr"/>
          <a:lstStyle>
            <a:lvl1pPr marL="0" indent="0" algn="r">
              <a:buNone/>
              <a:defRPr sz="1600" baseline="0">
                <a:solidFill>
                  <a:srgbClr val="863963"/>
                </a:solidFill>
                <a:latin typeface="FlandersArtSans-Light"/>
                <a:cs typeface="FlandersArtSans-Light"/>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p:txBody>
      </p:sp>
      <p:grpSp>
        <p:nvGrpSpPr>
          <p:cNvPr id="7" name="Groep 6"/>
          <p:cNvGrpSpPr/>
          <p:nvPr userDrawn="1"/>
        </p:nvGrpSpPr>
        <p:grpSpPr>
          <a:xfrm>
            <a:off x="288000" y="288000"/>
            <a:ext cx="6024334" cy="6265475"/>
            <a:chOff x="288000" y="288000"/>
            <a:chExt cx="6024334" cy="6265475"/>
          </a:xfrm>
        </p:grpSpPr>
        <p:sp>
          <p:nvSpPr>
            <p:cNvPr id="12"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3" name="Ondertitel 2"/>
          <p:cNvSpPr>
            <a:spLocks noGrp="1"/>
          </p:cNvSpPr>
          <p:nvPr userDrawn="1">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9" name="Rechthoek 7"/>
          <p:cNvSpPr>
            <a:spLocks/>
          </p:cNvSpPr>
          <p:nvPr userDrawn="1"/>
        </p:nvSpPr>
        <p:spPr>
          <a:xfrm>
            <a:off x="1489201" y="288001"/>
            <a:ext cx="7366798" cy="6269486"/>
          </a:xfrm>
          <a:custGeom>
            <a:avLst/>
            <a:gdLst>
              <a:gd name="connsiteX0" fmla="*/ 0 w 5578103"/>
              <a:gd name="connsiteY0" fmla="*/ 0 h 6265475"/>
              <a:gd name="connsiteX1" fmla="*/ 5578103 w 5578103"/>
              <a:gd name="connsiteY1" fmla="*/ 0 h 6265475"/>
              <a:gd name="connsiteX2" fmla="*/ 5578103 w 5578103"/>
              <a:gd name="connsiteY2" fmla="*/ 6265475 h 6265475"/>
              <a:gd name="connsiteX3" fmla="*/ 0 w 5578103"/>
              <a:gd name="connsiteY3" fmla="*/ 6265475 h 6265475"/>
              <a:gd name="connsiteX4" fmla="*/ 0 w 5578103"/>
              <a:gd name="connsiteY4" fmla="*/ 0 h 6265475"/>
              <a:gd name="connsiteX0" fmla="*/ 1788695 w 7366798"/>
              <a:gd name="connsiteY0" fmla="*/ 0 h 6269486"/>
              <a:gd name="connsiteX1" fmla="*/ 7366798 w 7366798"/>
              <a:gd name="connsiteY1" fmla="*/ 0 h 6269486"/>
              <a:gd name="connsiteX2" fmla="*/ 7366798 w 7366798"/>
              <a:gd name="connsiteY2" fmla="*/ 6265475 h 6269486"/>
              <a:gd name="connsiteX3" fmla="*/ 0 w 7366798"/>
              <a:gd name="connsiteY3" fmla="*/ 6269486 h 6269486"/>
              <a:gd name="connsiteX4" fmla="*/ 1788695 w 7366798"/>
              <a:gd name="connsiteY4" fmla="*/ 0 h 626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98" h="6269486">
                <a:moveTo>
                  <a:pt x="1788695" y="0"/>
                </a:moveTo>
                <a:lnTo>
                  <a:pt x="7366798" y="0"/>
                </a:lnTo>
                <a:lnTo>
                  <a:pt x="7366798" y="6265475"/>
                </a:lnTo>
                <a:lnTo>
                  <a:pt x="0" y="6269486"/>
                </a:lnTo>
                <a:lnTo>
                  <a:pt x="1788695"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a:solidFill>
                  <a:srgbClr val="FFFFFE"/>
                </a:solidFill>
              </a:defRPr>
            </a:lvl1pPr>
          </a:lstStyle>
          <a:p>
            <a:r>
              <a:rPr lang="nl-NL" dirty="0"/>
              <a:t>Titel</a:t>
            </a:r>
            <a:endParaRPr lang="nl-BE" dirty="0"/>
          </a:p>
        </p:txBody>
      </p:sp>
      <p:sp>
        <p:nvSpPr>
          <p:cNvPr id="3" name="Ondertitel 2"/>
          <p:cNvSpPr>
            <a:spLocks noGrp="1"/>
          </p:cNvSpPr>
          <p:nvPr>
            <p:ph type="subTitle" idx="1" hasCustomPrompt="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Picture 12" descr="logo Vlaanderen is sociaal wonen_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41" y="284640"/>
            <a:ext cx="1703864"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troductie slide">
    <p:spTree>
      <p:nvGrpSpPr>
        <p:cNvPr id="1" name=""/>
        <p:cNvGrpSpPr/>
        <p:nvPr/>
      </p:nvGrpSpPr>
      <p:grpSpPr>
        <a:xfrm>
          <a:off x="0" y="0"/>
          <a:ext cx="0" cy="0"/>
          <a:chOff x="0" y="0"/>
          <a:chExt cx="0" cy="0"/>
        </a:xfrm>
      </p:grpSpPr>
      <p:sp>
        <p:nvSpPr>
          <p:cNvPr id="11" name="Title 10"/>
          <p:cNvSpPr>
            <a:spLocks noGrp="1"/>
          </p:cNvSpPr>
          <p:nvPr>
            <p:ph type="title"/>
          </p:nvPr>
        </p:nvSpPr>
        <p:spPr>
          <a:xfrm>
            <a:off x="501965" y="2623475"/>
            <a:ext cx="4845730" cy="780239"/>
          </a:xfrm>
        </p:spPr>
        <p:txBody>
          <a:bodyPr/>
          <a:lstStyle>
            <a:lvl1pPr algn="l">
              <a:defRPr sz="3600"/>
            </a:lvl1pPr>
          </a:lstStyle>
          <a:p>
            <a:r>
              <a:rPr lang="nl-NL"/>
              <a:t>Klik om de stijl te bewerken</a:t>
            </a:r>
            <a:endParaRPr lang="nl-NL" dirty="0"/>
          </a:p>
        </p:txBody>
      </p:sp>
      <p:sp>
        <p:nvSpPr>
          <p:cNvPr id="7" name="Text Placeholder 6"/>
          <p:cNvSpPr>
            <a:spLocks noGrp="1"/>
          </p:cNvSpPr>
          <p:nvPr>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
        <p:nvSpPr>
          <p:cNvPr id="9"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Tree>
    <p:extLst>
      <p:ext uri="{BB962C8B-B14F-4D97-AF65-F5344CB8AC3E}">
        <p14:creationId xmlns:p14="http://schemas.microsoft.com/office/powerpoint/2010/main" val="131991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voud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Titel</a:t>
            </a:r>
            <a:endParaRPr lang="nl-NL" dirty="0"/>
          </a:p>
        </p:txBody>
      </p:sp>
      <p:sp>
        <p:nvSpPr>
          <p:cNvPr id="3" name="Footer Placeholder 2"/>
          <p:cNvSpPr>
            <a:spLocks noGrp="1"/>
          </p:cNvSpPr>
          <p:nvPr>
            <p:ph type="ftr" sz="quarter" idx="10"/>
          </p:nvPr>
        </p:nvSpPr>
        <p:spPr/>
        <p:txBody>
          <a:bodyPr/>
          <a:lstStyle>
            <a:lvl1pPr>
              <a:defRPr sz="1200" i="0">
                <a:solidFill>
                  <a:srgbClr val="39B8BD"/>
                </a:solidFill>
                <a:latin typeface="FlandersArtSans-Light"/>
              </a:defRPr>
            </a:lvl1pPr>
          </a:lstStyle>
          <a:p>
            <a:r>
              <a:rPr lang="nl-BE" dirty="0"/>
              <a:t>Titel hoofdstuk</a:t>
            </a:r>
          </a:p>
        </p:txBody>
      </p:sp>
      <p:sp>
        <p:nvSpPr>
          <p:cNvPr id="7" name="Text Placeholder 6"/>
          <p:cNvSpPr>
            <a:spLocks noGrp="1"/>
          </p:cNvSpPr>
          <p:nvPr>
            <p:ph type="body" sz="quarter" idx="11" hasCustomPrompt="1"/>
          </p:nvPr>
        </p:nvSpPr>
        <p:spPr>
          <a:xfrm>
            <a:off x="89337" y="6516425"/>
            <a:ext cx="300599" cy="245493"/>
          </a:xfrm>
        </p:spPr>
        <p:txBody>
          <a:bodyPr anchor="ctr"/>
          <a:lstStyle>
            <a:lvl1pPr marL="0" indent="0" algn="ctr">
              <a:buNone/>
              <a:defRPr sz="1500">
                <a:solidFill>
                  <a:srgbClr val="FFFFFF"/>
                </a:solidFill>
                <a:latin typeface="FlandersArtSans-Regular"/>
                <a:cs typeface="FlandersArtSans-Regular"/>
              </a:defRPr>
            </a:lvl1pPr>
          </a:lstStyle>
          <a:p>
            <a:fld id="{B69755D9-8D05-7047-87AF-0F427F1EA3B0}" type="slidenum">
              <a:rPr lang="nl-NL" smtClean="0"/>
              <a:pPr/>
              <a:t>‹#›</a:t>
            </a:fld>
            <a:endParaRPr lang="nl-NL" dirty="0"/>
          </a:p>
        </p:txBody>
      </p:sp>
      <p:sp>
        <p:nvSpPr>
          <p:cNvPr id="9" name="Content Placeholder 8"/>
          <p:cNvSpPr>
            <a:spLocks noGrp="1"/>
          </p:cNvSpPr>
          <p:nvPr>
            <p:ph sz="quarter" idx="12"/>
          </p:nvPr>
        </p:nvSpPr>
        <p:spPr>
          <a:xfrm>
            <a:off x="387285" y="1522249"/>
            <a:ext cx="8358171" cy="4377590"/>
          </a:xfrm>
        </p:spPr>
        <p:txBody>
          <a:body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nl-NL" dirty="0"/>
          </a:p>
        </p:txBody>
      </p:sp>
    </p:spTree>
    <p:extLst>
      <p:ext uri="{BB962C8B-B14F-4D97-AF65-F5344CB8AC3E}">
        <p14:creationId xmlns:p14="http://schemas.microsoft.com/office/powerpoint/2010/main" val="39553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e slide">
    <p:spTree>
      <p:nvGrpSpPr>
        <p:cNvPr id="1" name=""/>
        <p:cNvGrpSpPr/>
        <p:nvPr/>
      </p:nvGrpSpPr>
      <p:grpSpPr>
        <a:xfrm>
          <a:off x="0" y="0"/>
          <a:ext cx="0" cy="0"/>
          <a:chOff x="0" y="0"/>
          <a:chExt cx="0" cy="0"/>
        </a:xfrm>
      </p:grpSpPr>
      <p:sp>
        <p:nvSpPr>
          <p:cNvPr id="5"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1" name="Title 10"/>
          <p:cNvSpPr>
            <a:spLocks noGrp="1"/>
          </p:cNvSpPr>
          <p:nvPr userDrawn="1">
            <p:ph type="title"/>
          </p:nvPr>
        </p:nvSpPr>
        <p:spPr>
          <a:xfrm>
            <a:off x="501965" y="2623475"/>
            <a:ext cx="4845730" cy="780239"/>
          </a:xfrm>
        </p:spPr>
        <p:txBody>
          <a:bodyPr/>
          <a:lstStyle>
            <a:lvl1pPr algn="l">
              <a:defRPr sz="3600"/>
            </a:lvl1pPr>
          </a:lstStyle>
          <a:p>
            <a:r>
              <a:rPr lang="nl-NL"/>
              <a:t>Klik om de stijl te bewerken</a:t>
            </a:r>
            <a:endParaRPr lang="nl-NL" dirty="0"/>
          </a:p>
        </p:txBody>
      </p:sp>
      <p:sp>
        <p:nvSpPr>
          <p:cNvPr id="7" name="Text Placeholder 6"/>
          <p:cNvSpPr>
            <a:spLocks noGrp="1"/>
          </p:cNvSpPr>
          <p:nvPr userDrawn="1">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Tree>
    <p:extLst>
      <p:ext uri="{BB962C8B-B14F-4D97-AF65-F5344CB8AC3E}">
        <p14:creationId xmlns:p14="http://schemas.microsoft.com/office/powerpoint/2010/main" val="61390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p:nvPr>
        </p:nvSpPr>
        <p:spPr>
          <a:xfrm>
            <a:off x="3552825" y="287338"/>
            <a:ext cx="5276850" cy="6265862"/>
          </a:xfrm>
        </p:spPr>
        <p:txBody>
          <a:bodyPr anchor="ctr"/>
          <a:lstStyle>
            <a:lvl1pPr marL="0" indent="0" algn="r">
              <a:buNone/>
              <a:defRPr sz="1400">
                <a:latin typeface="Calibri" panose="020F0502020204030204" pitchFamily="34" charset="0"/>
              </a:defRPr>
            </a:lvl1pPr>
          </a:lstStyle>
          <a:p>
            <a:r>
              <a:rPr lang="nl-NL"/>
              <a:t>Klik op het pictogram als u een afbeelding wilt toevoegen</a:t>
            </a:r>
            <a:endParaRPr lang="nl-BE" dirty="0"/>
          </a:p>
        </p:txBody>
      </p:sp>
      <p:grpSp>
        <p:nvGrpSpPr>
          <p:cNvPr id="5" name="Groep 4"/>
          <p:cNvGrpSpPr/>
          <p:nvPr userDrawn="1"/>
        </p:nvGrpSpPr>
        <p:grpSpPr>
          <a:xfrm>
            <a:off x="288000" y="288000"/>
            <a:ext cx="6024334" cy="6265475"/>
            <a:chOff x="288000" y="288000"/>
            <a:chExt cx="6024334" cy="6265475"/>
          </a:xfrm>
        </p:grpSpPr>
        <p:sp>
          <p:nvSpPr>
            <p:cNvPr id="6"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8"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9" name="Ondertitel 2"/>
          <p:cNvSpPr>
            <a:spLocks noGrp="1"/>
          </p:cNvSpPr>
          <p:nvPr>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127266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55625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userDrawn="1">
            <p:ph type="subTitle" idx="1" hasCustomPrompt="1"/>
          </p:nvPr>
        </p:nvSpPr>
        <p:spPr>
          <a:xfrm>
            <a:off x="55625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Rechthoek 7"/>
          <p:cNvSpPr>
            <a:spLocks/>
          </p:cNvSpPr>
          <p:nvPr userDrawn="1"/>
        </p:nvSpPr>
        <p:spPr>
          <a:xfrm>
            <a:off x="1489201" y="288001"/>
            <a:ext cx="7366798" cy="6269486"/>
          </a:xfrm>
          <a:custGeom>
            <a:avLst/>
            <a:gdLst>
              <a:gd name="connsiteX0" fmla="*/ 0 w 5578103"/>
              <a:gd name="connsiteY0" fmla="*/ 0 h 6265475"/>
              <a:gd name="connsiteX1" fmla="*/ 5578103 w 5578103"/>
              <a:gd name="connsiteY1" fmla="*/ 0 h 6265475"/>
              <a:gd name="connsiteX2" fmla="*/ 5578103 w 5578103"/>
              <a:gd name="connsiteY2" fmla="*/ 6265475 h 6265475"/>
              <a:gd name="connsiteX3" fmla="*/ 0 w 5578103"/>
              <a:gd name="connsiteY3" fmla="*/ 6265475 h 6265475"/>
              <a:gd name="connsiteX4" fmla="*/ 0 w 5578103"/>
              <a:gd name="connsiteY4" fmla="*/ 0 h 6265475"/>
              <a:gd name="connsiteX0" fmla="*/ 1788695 w 7366798"/>
              <a:gd name="connsiteY0" fmla="*/ 0 h 6269486"/>
              <a:gd name="connsiteX1" fmla="*/ 7366798 w 7366798"/>
              <a:gd name="connsiteY1" fmla="*/ 0 h 6269486"/>
              <a:gd name="connsiteX2" fmla="*/ 7366798 w 7366798"/>
              <a:gd name="connsiteY2" fmla="*/ 6265475 h 6269486"/>
              <a:gd name="connsiteX3" fmla="*/ 0 w 7366798"/>
              <a:gd name="connsiteY3" fmla="*/ 6269486 h 6269486"/>
              <a:gd name="connsiteX4" fmla="*/ 1788695 w 7366798"/>
              <a:gd name="connsiteY4" fmla="*/ 0 h 626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98" h="6269486">
                <a:moveTo>
                  <a:pt x="1788695" y="0"/>
                </a:moveTo>
                <a:lnTo>
                  <a:pt x="7366798" y="0"/>
                </a:lnTo>
                <a:lnTo>
                  <a:pt x="7366798" y="6265475"/>
                </a:lnTo>
                <a:lnTo>
                  <a:pt x="0" y="6269486"/>
                </a:lnTo>
                <a:lnTo>
                  <a:pt x="1788695"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3996052" y="2104574"/>
            <a:ext cx="3816000" cy="2484000"/>
          </a:xfrm>
        </p:spPr>
        <p:txBody>
          <a:bodyPr anchor="t" anchorCtr="0">
            <a:noAutofit/>
          </a:bodyPr>
          <a:lstStyle>
            <a:lvl1pPr algn="l">
              <a:lnSpc>
                <a:spcPts val="5400"/>
              </a:lnSpc>
              <a:defRPr sz="5400">
                <a:solidFill>
                  <a:srgbClr val="FFFFFE"/>
                </a:solidFill>
              </a:defRPr>
            </a:lvl1pPr>
          </a:lstStyle>
          <a:p>
            <a:r>
              <a:rPr lang="nl-NL" dirty="0"/>
              <a:t>Titel</a:t>
            </a:r>
            <a:endParaRPr lang="nl-BE" dirty="0"/>
          </a:p>
        </p:txBody>
      </p:sp>
      <p:sp>
        <p:nvSpPr>
          <p:cNvPr id="3" name="Ondertitel 2"/>
          <p:cNvSpPr>
            <a:spLocks noGrp="1"/>
          </p:cNvSpPr>
          <p:nvPr userDrawn="1">
            <p:ph type="subTitle" idx="1" hasCustomPrompt="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Picture 12" descr="logo Vlaanderen is sociaal wonen_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41" y="284640"/>
            <a:ext cx="1703864"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e slide">
    <p:spTree>
      <p:nvGrpSpPr>
        <p:cNvPr id="1" name=""/>
        <p:cNvGrpSpPr/>
        <p:nvPr/>
      </p:nvGrpSpPr>
      <p:grpSpPr>
        <a:xfrm>
          <a:off x="0" y="0"/>
          <a:ext cx="0" cy="0"/>
          <a:chOff x="0" y="0"/>
          <a:chExt cx="0" cy="0"/>
        </a:xfrm>
      </p:grpSpPr>
      <p:sp>
        <p:nvSpPr>
          <p:cNvPr id="5"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1" name="Title 10"/>
          <p:cNvSpPr>
            <a:spLocks noGrp="1"/>
          </p:cNvSpPr>
          <p:nvPr userDrawn="1">
            <p:ph type="title"/>
          </p:nvPr>
        </p:nvSpPr>
        <p:spPr>
          <a:xfrm>
            <a:off x="501965" y="2623475"/>
            <a:ext cx="4845730" cy="780239"/>
          </a:xfrm>
        </p:spPr>
        <p:txBody>
          <a:bodyPr/>
          <a:lstStyle>
            <a:lvl1pPr algn="l">
              <a:defRPr sz="3600"/>
            </a:lvl1pPr>
          </a:lstStyle>
          <a:p>
            <a:r>
              <a:rPr lang="nl-NL"/>
              <a:t>Klik om de stijl te bewerken</a:t>
            </a:r>
            <a:endParaRPr lang="nl-NL" dirty="0"/>
          </a:p>
        </p:txBody>
      </p:sp>
      <p:sp>
        <p:nvSpPr>
          <p:cNvPr id="7" name="Text Placeholder 6"/>
          <p:cNvSpPr>
            <a:spLocks noGrp="1"/>
          </p:cNvSpPr>
          <p:nvPr userDrawn="1">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Tree>
    <p:extLst>
      <p:ext uri="{BB962C8B-B14F-4D97-AF65-F5344CB8AC3E}">
        <p14:creationId xmlns:p14="http://schemas.microsoft.com/office/powerpoint/2010/main" val="13199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2852"/>
            <a:ext cx="9143999" cy="6858000"/>
          </a:xfrm>
        </p:spPr>
        <p:txBody>
          <a:bodyPr/>
          <a:lstStyle>
            <a:lvl1pPr marL="0" indent="0" algn="r">
              <a:buFontTx/>
              <a:buNone/>
              <a:defRPr sz="2000" baseline="-25000">
                <a:solidFill>
                  <a:schemeClr val="accent4"/>
                </a:solidFill>
                <a:latin typeface="FlandersArtSans-Light" panose="00000400000000000000" pitchFamily="2" charset="0"/>
              </a:defRPr>
            </a:lvl1pPr>
          </a:lstStyle>
          <a:p>
            <a:r>
              <a:rPr lang="nl-NL"/>
              <a:t>Klik op het pictogram als u een afbeelding wilt toevoegen</a:t>
            </a:r>
            <a:endParaRPr lang="nl-NL" dirty="0"/>
          </a:p>
        </p:txBody>
      </p:sp>
      <p:sp>
        <p:nvSpPr>
          <p:cNvPr id="13"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321018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quote met afbeelding">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1588" y="2852"/>
            <a:ext cx="9143998" cy="6860851"/>
          </a:xfrm>
          <a:solidFill>
            <a:schemeClr val="bg1">
              <a:lumMod val="95000"/>
            </a:schemeClr>
          </a:solidFill>
        </p:spPr>
        <p:txBody>
          <a:bodyPr rIns="180000" anchor="ctr" anchorCtr="0">
            <a:normAutofit/>
          </a:bodyPr>
          <a:lstStyle>
            <a:lvl1pPr marL="0" indent="0" algn="r">
              <a:lnSpc>
                <a:spcPct val="100000"/>
              </a:lnSpc>
              <a:buFontTx/>
              <a:buNone/>
              <a:defRPr sz="1800" baseline="0">
                <a:solidFill>
                  <a:schemeClr val="accent4"/>
                </a:solidFill>
                <a:latin typeface="FlandersArtSans-Light" panose="00000400000000000000" pitchFamily="2" charset="0"/>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a:p>
            <a:endParaRPr lang="nl-NL" dirty="0"/>
          </a:p>
        </p:txBody>
      </p:sp>
      <p:sp>
        <p:nvSpPr>
          <p:cNvPr id="4"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160931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5" name="Rechthoek 7"/>
          <p:cNvSpPr>
            <a:spLocks/>
          </p:cNvSpPr>
          <p:nvPr userDrawn="1"/>
        </p:nvSpPr>
        <p:spPr>
          <a:xfrm>
            <a:off x="337987" y="288000"/>
            <a:ext cx="8518012" cy="6265475"/>
          </a:xfrm>
          <a:custGeom>
            <a:avLst/>
            <a:gdLst>
              <a:gd name="connsiteX0" fmla="*/ 0 w 6716921"/>
              <a:gd name="connsiteY0" fmla="*/ 0 h 6265475"/>
              <a:gd name="connsiteX1" fmla="*/ 6716921 w 6716921"/>
              <a:gd name="connsiteY1" fmla="*/ 0 h 6265475"/>
              <a:gd name="connsiteX2" fmla="*/ 6716921 w 6716921"/>
              <a:gd name="connsiteY2" fmla="*/ 6265475 h 6265475"/>
              <a:gd name="connsiteX3" fmla="*/ 0 w 6716921"/>
              <a:gd name="connsiteY3" fmla="*/ 6265475 h 6265475"/>
              <a:gd name="connsiteX4" fmla="*/ 0 w 6716921"/>
              <a:gd name="connsiteY4" fmla="*/ 0 h 6265475"/>
              <a:gd name="connsiteX0" fmla="*/ 1801091 w 8518012"/>
              <a:gd name="connsiteY0" fmla="*/ 0 h 6265475"/>
              <a:gd name="connsiteX1" fmla="*/ 8518012 w 8518012"/>
              <a:gd name="connsiteY1" fmla="*/ 0 h 6265475"/>
              <a:gd name="connsiteX2" fmla="*/ 8518012 w 8518012"/>
              <a:gd name="connsiteY2" fmla="*/ 6265475 h 6265475"/>
              <a:gd name="connsiteX3" fmla="*/ 0 w 8518012"/>
              <a:gd name="connsiteY3" fmla="*/ 6265475 h 6265475"/>
              <a:gd name="connsiteX4" fmla="*/ 1801091 w 8518012"/>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8012" h="6265475">
                <a:moveTo>
                  <a:pt x="1801091" y="0"/>
                </a:moveTo>
                <a:lnTo>
                  <a:pt x="8518012" y="0"/>
                </a:lnTo>
                <a:lnTo>
                  <a:pt x="8518012" y="6265475"/>
                </a:lnTo>
                <a:lnTo>
                  <a:pt x="0" y="6265475"/>
                </a:lnTo>
                <a:lnTo>
                  <a:pt x="1801091"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le 1"/>
          <p:cNvSpPr>
            <a:spLocks noGrp="1"/>
          </p:cNvSpPr>
          <p:nvPr userDrawn="1">
            <p:ph type="title" hasCustomPrompt="1"/>
          </p:nvPr>
        </p:nvSpPr>
        <p:spPr>
          <a:xfrm>
            <a:off x="2139078" y="2985493"/>
            <a:ext cx="6718039" cy="1091710"/>
          </a:xfrm>
        </p:spPr>
        <p:txBody>
          <a:bodyPr/>
          <a:lstStyle>
            <a:lvl1pPr algn="l">
              <a:defRPr>
                <a:solidFill>
                  <a:schemeClr val="bg1"/>
                </a:solidFill>
              </a:defRPr>
            </a:lvl1pPr>
          </a:lstStyle>
          <a:p>
            <a:r>
              <a:rPr lang="nl-BE" dirty="0"/>
              <a:t>1. Tussentitel</a:t>
            </a:r>
            <a:endParaRPr lang="nl-NL" dirty="0"/>
          </a:p>
        </p:txBody>
      </p:sp>
    </p:spTree>
    <p:extLst>
      <p:ext uri="{BB962C8B-B14F-4D97-AF65-F5344CB8AC3E}">
        <p14:creationId xmlns:p14="http://schemas.microsoft.com/office/powerpoint/2010/main" val="15365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8"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
        <p:nvSpPr>
          <p:cNvPr id="2" name="Titel 1"/>
          <p:cNvSpPr>
            <a:spLocks noGrp="1"/>
          </p:cNvSpPr>
          <p:nvPr>
            <p:ph type="ctrTitle" hasCustomPrompt="1"/>
          </p:nvPr>
        </p:nvSpPr>
        <p:spPr>
          <a:xfrm>
            <a:off x="57600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p:ph type="subTitle" idx="1" hasCustomPrompt="1"/>
          </p:nvPr>
        </p:nvSpPr>
        <p:spPr>
          <a:xfrm>
            <a:off x="57600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spTree>
    <p:extLst>
      <p:ext uri="{BB962C8B-B14F-4D97-AF65-F5344CB8AC3E}">
        <p14:creationId xmlns:p14="http://schemas.microsoft.com/office/powerpoint/2010/main" val="40187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795" y="0"/>
            <a:ext cx="8378054" cy="1091710"/>
          </a:xfrm>
          <a:prstGeom prst="rect">
            <a:avLst/>
          </a:prstGeom>
        </p:spPr>
        <p:txBody>
          <a:bodyPr vert="horz" lIns="0" tIns="0" rIns="0" bIns="0" rtlCol="0" anchor="ctr" anchorCtr="0">
            <a:noAutofit/>
          </a:bodyPr>
          <a:lstStyle/>
          <a:p>
            <a:r>
              <a:rPr lang="nl-NL" dirty="0"/>
              <a:t>Titel</a:t>
            </a:r>
            <a:endParaRPr lang="nl-BE" dirty="0"/>
          </a:p>
        </p:txBody>
      </p:sp>
      <p:sp>
        <p:nvSpPr>
          <p:cNvPr id="10" name="Tijdelijke aanduiding voor tekst 2"/>
          <p:cNvSpPr>
            <a:spLocks noGrp="1"/>
          </p:cNvSpPr>
          <p:nvPr>
            <p:ph type="body" idx="1"/>
          </p:nvPr>
        </p:nvSpPr>
        <p:spPr>
          <a:xfrm>
            <a:off x="378795" y="1915200"/>
            <a:ext cx="8362005" cy="4352400"/>
          </a:xfrm>
          <a:prstGeom prst="rect">
            <a:avLst/>
          </a:prstGeom>
        </p:spPr>
        <p:txBody>
          <a:bodyPr vert="horz" lIns="0" tIns="0" rIns="0" bIns="45720" rtlCol="0">
            <a:noAutofit/>
          </a:body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723" r:id="rId2"/>
    <p:sldLayoutId id="2147483675" r:id="rId3"/>
    <p:sldLayoutId id="2147483677" r:id="rId4"/>
    <p:sldLayoutId id="2147483689" r:id="rId5"/>
    <p:sldLayoutId id="2147483676" r:id="rId6"/>
    <p:sldLayoutId id="2147483724" r:id="rId7"/>
    <p:sldLayoutId id="2147483688" r:id="rId8"/>
    <p:sldLayoutId id="2147483720" r:id="rId9"/>
    <p:sldLayoutId id="2147483721" r:id="rId10"/>
    <p:sldLayoutId id="2147483722" r:id="rId11"/>
  </p:sldLayoutIdLst>
  <p:hf hdr="0"/>
  <p:txStyles>
    <p:title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3"/>
        </a:buBlip>
        <a:tabLst/>
        <a:defRPr sz="2200" kern="1200" spc="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4"/>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5"/>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6"/>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3"/>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68377" y="271250"/>
            <a:ext cx="8375740" cy="552825"/>
          </a:xfrm>
          <a:prstGeom prst="rect">
            <a:avLst/>
          </a:prstGeom>
        </p:spPr>
        <p:txBody>
          <a:bodyPr vert="horz" lIns="0" tIns="0" rIns="0" bIns="0" rtlCol="0" anchor="ctr" anchorCtr="0">
            <a:noAutofit/>
          </a:bodyPr>
          <a:lstStyle/>
          <a:p>
            <a:r>
              <a:rPr lang="nl-NL" dirty="0"/>
              <a:t>Titel</a:t>
            </a:r>
            <a:endParaRPr lang="nl-BE" dirty="0"/>
          </a:p>
        </p:txBody>
      </p:sp>
      <p:sp>
        <p:nvSpPr>
          <p:cNvPr id="8" name="Tijdelijke aanduiding voor voettekst 4"/>
          <p:cNvSpPr>
            <a:spLocks noGrp="1"/>
          </p:cNvSpPr>
          <p:nvPr>
            <p:ph type="ftr" sz="quarter" idx="3"/>
          </p:nvPr>
        </p:nvSpPr>
        <p:spPr>
          <a:xfrm>
            <a:off x="616460" y="6416135"/>
            <a:ext cx="4961638" cy="3600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i="0">
                <a:solidFill>
                  <a:srgbClr val="39B8BD"/>
                </a:solidFill>
                <a:latin typeface="FlandersArtSans-Light"/>
                <a:cs typeface="FlandersArtSans-Light"/>
              </a:defRPr>
            </a:lvl1pPr>
          </a:lstStyle>
          <a:p>
            <a:r>
              <a:rPr lang="nl-BE" dirty="0"/>
              <a:t>Titel hoofdstuk</a:t>
            </a:r>
          </a:p>
        </p:txBody>
      </p:sp>
      <p:sp>
        <p:nvSpPr>
          <p:cNvPr id="10" name="Tijdelijke aanduiding voor tekst 2"/>
          <p:cNvSpPr>
            <a:spLocks noGrp="1"/>
          </p:cNvSpPr>
          <p:nvPr>
            <p:ph type="body" idx="1"/>
          </p:nvPr>
        </p:nvSpPr>
        <p:spPr>
          <a:xfrm>
            <a:off x="378072" y="1915200"/>
            <a:ext cx="8362728" cy="4352400"/>
          </a:xfrm>
          <a:prstGeom prst="rect">
            <a:avLst/>
          </a:prstGeom>
        </p:spPr>
        <p:txBody>
          <a:bodyPr vert="horz" lIns="0" tIns="0" rIns="0" bIns="45720" rtlCol="0">
            <a:noAutofit/>
          </a:body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a:p>
            <a:pPr lvl="4"/>
            <a:endParaRPr lang="nl-BE" dirty="0"/>
          </a:p>
        </p:txBody>
      </p:sp>
      <p:sp>
        <p:nvSpPr>
          <p:cNvPr id="17" name="Rechthoekige driehoek 9"/>
          <p:cNvSpPr/>
          <p:nvPr userDrawn="1"/>
        </p:nvSpPr>
        <p:spPr>
          <a:xfrm>
            <a:off x="0" y="6149140"/>
            <a:ext cx="692125" cy="720000"/>
          </a:xfrm>
          <a:prstGeom prst="rtTriangle">
            <a:avLst/>
          </a:pr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Tree>
    <p:extLst>
      <p:ext uri="{BB962C8B-B14F-4D97-AF65-F5344CB8AC3E}">
        <p14:creationId xmlns:p14="http://schemas.microsoft.com/office/powerpoint/2010/main" val="2836517550"/>
      </p:ext>
    </p:extLst>
  </p:cSld>
  <p:clrMap bg1="lt1" tx1="dk1" bg2="lt2" tx2="dk2" accent1="accent1" accent2="accent2" accent3="accent3" accent4="accent4" accent5="accent5" accent6="accent6" hlink="hlink" folHlink="folHlink"/>
  <p:sldLayoutIdLst>
    <p:sldLayoutId id="2147483686" r:id="rId1"/>
    <p:sldLayoutId id="2147483725" r:id="rId2"/>
  </p:sldLayoutIdLst>
  <p:hf hdr="0"/>
  <p:txStyles>
    <p:title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kern="1200" spc="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5"/>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6"/>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nenvlaanderen.be/grond-en-pandenbeleid/deelobjectief-huur-van-9-meer-sluit-dan-een-sociaal-woonbeleidsconvenant-a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240" y="2556000"/>
            <a:ext cx="4570760" cy="1943998"/>
          </a:xfrm>
        </p:spPr>
        <p:txBody>
          <a:bodyPr/>
          <a:lstStyle/>
          <a:p>
            <a:r>
              <a:rPr lang="nl-NL" sz="7200" dirty="0">
                <a:solidFill>
                  <a:schemeClr val="bg1"/>
                </a:solidFill>
              </a:rPr>
              <a:t>VMSW</a:t>
            </a:r>
          </a:p>
        </p:txBody>
      </p:sp>
      <p:sp>
        <p:nvSpPr>
          <p:cNvPr id="3" name="Subtitle 2"/>
          <p:cNvSpPr>
            <a:spLocks noGrp="1"/>
          </p:cNvSpPr>
          <p:nvPr>
            <p:ph type="subTitle" idx="1"/>
          </p:nvPr>
        </p:nvSpPr>
        <p:spPr/>
        <p:txBody>
          <a:bodyPr/>
          <a:lstStyle/>
          <a:p>
            <a:r>
              <a:rPr lang="nl-NL" sz="2400" dirty="0">
                <a:solidFill>
                  <a:schemeClr val="bg1"/>
                </a:solidFill>
                <a:latin typeface="FlandersArtSans-Regular"/>
                <a:cs typeface="FlandersArtSans-Regular"/>
              </a:rPr>
              <a:t>Powerpoint-template</a:t>
            </a:r>
            <a:br>
              <a:rPr lang="nl-NL" sz="2400" dirty="0">
                <a:solidFill>
                  <a:schemeClr val="bg1"/>
                </a:solidFill>
                <a:latin typeface="FlandersArtSans-Regular"/>
                <a:cs typeface="FlandersArtSans-Regular"/>
              </a:rPr>
            </a:br>
            <a:endParaRPr lang="nl-NL" sz="2400" dirty="0">
              <a:solidFill>
                <a:schemeClr val="bg1"/>
              </a:solidFill>
              <a:latin typeface="FlandersArtSans-Regular"/>
              <a:cs typeface="FlandersArtSans-Regular"/>
            </a:endParaRPr>
          </a:p>
          <a:p>
            <a:r>
              <a:rPr lang="nl-NL" sz="1400" dirty="0">
                <a:solidFill>
                  <a:schemeClr val="bg1"/>
                </a:solidFill>
                <a:latin typeface="FlandersArtSans-Light"/>
                <a:cs typeface="FlandersArtSans-Light"/>
              </a:rPr>
              <a:t>17/06/2016</a:t>
            </a:r>
          </a:p>
        </p:txBody>
      </p:sp>
      <p:grpSp>
        <p:nvGrpSpPr>
          <p:cNvPr id="10" name="Groep 9"/>
          <p:cNvGrpSpPr/>
          <p:nvPr/>
        </p:nvGrpSpPr>
        <p:grpSpPr>
          <a:xfrm>
            <a:off x="287999" y="288000"/>
            <a:ext cx="6666473" cy="6265475"/>
            <a:chOff x="288000" y="288000"/>
            <a:chExt cx="6024334" cy="6265475"/>
          </a:xfrm>
        </p:grpSpPr>
        <p:sp>
          <p:nvSpPr>
            <p:cNvPr id="11"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13" name="Titel 1"/>
          <p:cNvSpPr txBox="1">
            <a:spLocks/>
          </p:cNvSpPr>
          <p:nvPr/>
        </p:nvSpPr>
        <p:spPr>
          <a:xfrm>
            <a:off x="1253100" y="2535495"/>
            <a:ext cx="8189255" cy="1025062"/>
          </a:xfrm>
          <a:prstGeom prst="rect">
            <a:avLst/>
          </a:prstGeom>
        </p:spPr>
        <p:txBody>
          <a:bodyPr vert="horz" wrap="square" lIns="0" tIns="0" rIns="0" bIns="0" rtlCol="0" anchor="b" anchorCtr="0">
            <a:noAutofit/>
          </a:bodyPr>
          <a:lstStyle>
            <a:lvl1pPr algn="l" defTabSz="914400" rtl="0" eaLnBrk="1" latinLnBrk="0" hangingPunct="1">
              <a:lnSpc>
                <a:spcPts val="5200"/>
              </a:lnSpc>
              <a:spcBef>
                <a:spcPct val="0"/>
              </a:spcBef>
              <a:buNone/>
              <a:defRPr sz="5200" b="0" i="0" kern="1200">
                <a:solidFill>
                  <a:srgbClr val="FFFFFF"/>
                </a:solidFill>
                <a:latin typeface="FlandersArtSans-Bold" panose="00000800000000000000" pitchFamily="2" charset="0"/>
                <a:ea typeface="+mj-ea"/>
                <a:cs typeface="FlandersArtSans-Bold" panose="00000800000000000000" pitchFamily="2" charset="0"/>
              </a:defRPr>
            </a:lvl1pPr>
          </a:lstStyle>
          <a:p>
            <a:r>
              <a:rPr lang="nl-NL" dirty="0">
                <a:latin typeface="+mn-lt"/>
              </a:rPr>
              <a:t>Procedurebesluit </a:t>
            </a:r>
            <a:r>
              <a:rPr lang="nl-NL" dirty="0">
                <a:solidFill>
                  <a:schemeClr val="accent1">
                    <a:lumMod val="60000"/>
                    <a:lumOff val="40000"/>
                  </a:schemeClr>
                </a:solidFill>
                <a:latin typeface="+mn-lt"/>
              </a:rPr>
              <a:t>Wonen</a:t>
            </a:r>
            <a:endParaRPr lang="nl-BE" dirty="0">
              <a:solidFill>
                <a:schemeClr val="accent1">
                  <a:lumMod val="60000"/>
                  <a:lumOff val="40000"/>
                </a:schemeClr>
              </a:solidFill>
              <a:latin typeface="+mn-lt"/>
            </a:endParaRPr>
          </a:p>
        </p:txBody>
      </p:sp>
      <p:sp>
        <p:nvSpPr>
          <p:cNvPr id="14" name="Ondertitel 2"/>
          <p:cNvSpPr txBox="1">
            <a:spLocks/>
          </p:cNvSpPr>
          <p:nvPr/>
        </p:nvSpPr>
        <p:spPr>
          <a:xfrm>
            <a:off x="-318111" y="3728815"/>
            <a:ext cx="7442636" cy="585990"/>
          </a:xfrm>
          <a:prstGeom prst="rect">
            <a:avLst/>
          </a:prstGeom>
        </p:spPr>
        <p:txBody>
          <a:bodyPr vert="horz" lIns="0" tIns="0" rIns="0" bIns="0" rtlCol="0">
            <a:noAutofit/>
          </a:bodyPr>
          <a:lstStyle>
            <a:lvl1pPr marL="0" marR="0" indent="0" algn="l" defTabSz="914400" rtl="0" eaLnBrk="1" fontAlgn="auto" latinLnBrk="0" hangingPunct="1">
              <a:lnSpc>
                <a:spcPts val="1760"/>
              </a:lnSpc>
              <a:spcBef>
                <a:spcPts val="300"/>
              </a:spcBef>
              <a:spcAft>
                <a:spcPts val="0"/>
              </a:spcAft>
              <a:buClrTx/>
              <a:buSzPct val="90000"/>
              <a:buFontTx/>
              <a:buNone/>
              <a:tabLst/>
              <a:defRPr sz="1580" kern="1200" spc="0" baseline="0">
                <a:solidFill>
                  <a:srgbClr val="FFFFFF"/>
                </a:solidFill>
                <a:latin typeface="FlandersArtSans-Regular"/>
                <a:ea typeface="+mn-ea"/>
                <a:cs typeface="FlandersArtSans-Regular"/>
              </a:defRPr>
            </a:lvl1pPr>
            <a:lvl2pPr marL="457200" marR="0" indent="0" algn="ctr" defTabSz="914400" rtl="0" eaLnBrk="1" fontAlgn="auto" latinLnBrk="0" hangingPunct="1">
              <a:lnSpc>
                <a:spcPct val="90000"/>
              </a:lnSpc>
              <a:spcBef>
                <a:spcPts val="300"/>
              </a:spcBef>
              <a:spcAft>
                <a:spcPts val="0"/>
              </a:spcAft>
              <a:buClrTx/>
              <a:buSzPct val="75000"/>
              <a:buFontTx/>
              <a:buNone/>
              <a:tabLst/>
              <a:defRPr sz="2000" kern="1200" spc="0" baseline="0">
                <a:solidFill>
                  <a:srgbClr val="9B9B9B"/>
                </a:solidFill>
                <a:latin typeface="FlandersArtSans-Regular" panose="00000500000000000000" pitchFamily="2" charset="0"/>
                <a:ea typeface="+mn-ea"/>
                <a:cs typeface="+mn-cs"/>
              </a:defRPr>
            </a:lvl2pPr>
            <a:lvl3pPr marL="914400" marR="0" indent="0" algn="ctr" defTabSz="914400" rtl="0" eaLnBrk="1" fontAlgn="auto" latinLnBrk="0" hangingPunct="1">
              <a:lnSpc>
                <a:spcPct val="90000"/>
              </a:lnSpc>
              <a:spcBef>
                <a:spcPts val="300"/>
              </a:spcBef>
              <a:spcAft>
                <a:spcPts val="0"/>
              </a:spcAft>
              <a:buClrTx/>
              <a:buSzPct val="85000"/>
              <a:buFontTx/>
              <a:buNone/>
              <a:tabLst/>
              <a:defRPr sz="1800" kern="1200" spc="0" baseline="0">
                <a:solidFill>
                  <a:schemeClr val="tx1"/>
                </a:solidFill>
                <a:latin typeface="FlandersArtSans-Regular" panose="00000500000000000000" pitchFamily="2" charset="0"/>
                <a:ea typeface="+mn-ea"/>
                <a:cs typeface="+mn-cs"/>
              </a:defRPr>
            </a:lvl3pPr>
            <a:lvl4pPr marL="1371600" marR="0" indent="0" algn="ctr" defTabSz="914400" rtl="0" eaLnBrk="1" fontAlgn="auto" latinLnBrk="0" hangingPunct="1">
              <a:lnSpc>
                <a:spcPct val="90000"/>
              </a:lnSpc>
              <a:spcBef>
                <a:spcPts val="300"/>
              </a:spcBef>
              <a:spcAft>
                <a:spcPts val="0"/>
              </a:spcAft>
              <a:buClrTx/>
              <a:buSzPct val="75000"/>
              <a:buFontTx/>
              <a:buNone/>
              <a:tabLst/>
              <a:defRPr sz="1600" kern="1200" spc="0" baseline="0">
                <a:solidFill>
                  <a:schemeClr val="tx1"/>
                </a:solidFill>
                <a:latin typeface="FlandersArtSans-Regular" panose="00000500000000000000" pitchFamily="2" charset="0"/>
                <a:ea typeface="+mn-ea"/>
                <a:cs typeface="+mn-cs"/>
              </a:defRPr>
            </a:lvl4pPr>
            <a:lvl5pPr marL="1828800" marR="0" indent="0" algn="ctr" defTabSz="914400" rtl="0" eaLnBrk="1" fontAlgn="auto" latinLnBrk="0" hangingPunct="1">
              <a:lnSpc>
                <a:spcPct val="90000"/>
              </a:lnSpc>
              <a:spcBef>
                <a:spcPts val="300"/>
              </a:spcBef>
              <a:spcAft>
                <a:spcPts val="0"/>
              </a:spcAft>
              <a:buClrTx/>
              <a:buSzPct val="90000"/>
              <a:buFontTx/>
              <a:buNone/>
              <a:tabLst/>
              <a:defRPr sz="1600" kern="1200" spc="0" baseline="0">
                <a:solidFill>
                  <a:schemeClr val="tx1"/>
                </a:solidFill>
                <a:latin typeface="FlandersArtSans-Regular"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16075"/>
            <a:r>
              <a:rPr lang="nl-NL" dirty="0">
                <a:latin typeface="+mn-lt"/>
              </a:rPr>
              <a:t>Informatiesessies voor initiatiefnemers van woonprojecten</a:t>
            </a:r>
          </a:p>
          <a:p>
            <a:pPr marL="1616075"/>
            <a:r>
              <a:rPr lang="nl-NL" dirty="0">
                <a:latin typeface="+mn-lt"/>
              </a:rPr>
              <a:t>September - oktober 2017</a:t>
            </a:r>
          </a:p>
        </p:txBody>
      </p:sp>
    </p:spTree>
    <p:extLst>
      <p:ext uri="{BB962C8B-B14F-4D97-AF65-F5344CB8AC3E}">
        <p14:creationId xmlns:p14="http://schemas.microsoft.com/office/powerpoint/2010/main" val="25290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F7840DE-0A55-4B76-8771-5398E5E61D60}" type="slidenum">
              <a:rPr lang="nl-NL" smtClean="0"/>
              <a:t>10</a:t>
            </a:fld>
            <a:r>
              <a:rPr lang="nl-NL" dirty="0"/>
              <a:t>.</a:t>
            </a:r>
          </a:p>
        </p:txBody>
      </p:sp>
      <p:grpSp>
        <p:nvGrpSpPr>
          <p:cNvPr id="79" name="Group 78"/>
          <p:cNvGrpSpPr/>
          <p:nvPr/>
        </p:nvGrpSpPr>
        <p:grpSpPr>
          <a:xfrm rot="10800000" flipH="1">
            <a:off x="1006558" y="1343217"/>
            <a:ext cx="32732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001095"/>
          </a:xfrm>
          <a:prstGeom prst="rect">
            <a:avLst/>
          </a:prstGeom>
        </p:spPr>
        <p:txBody>
          <a:bodyPr wrap="square">
            <a:spAutoFit/>
          </a:bodyPr>
          <a:lstStyle/>
          <a:p>
            <a:r>
              <a:rPr lang="nl-BE" sz="2400" dirty="0">
                <a:solidFill>
                  <a:srgbClr val="2D979D"/>
                </a:solidFill>
                <a:cs typeface="FlandersArtSans-Regular"/>
              </a:rPr>
              <a:t>Begrippen: wat is een verrichting?</a:t>
            </a:r>
          </a:p>
          <a:p>
            <a:endParaRPr lang="nl-BE" sz="2400" dirty="0">
              <a:cs typeface="FlandersArtSans-Regular"/>
            </a:endParaRPr>
          </a:p>
          <a:p>
            <a:pPr marL="342900" indent="-342900">
              <a:buFont typeface="Wingdings" panose="05000000000000000000" pitchFamily="2" charset="2"/>
              <a:buChar char="Ø"/>
            </a:pPr>
            <a:r>
              <a:rPr lang="nl-BE" sz="2400" dirty="0"/>
              <a:t>Procedurebesluit somt verrichtingen op:</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Verwerving van onroerend goederen</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Aanleg of aanpassing van wooninfrastructuur</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Nieuwbouw of vervangingsbouw van woningen</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Renovatie, verbetering of aanpassing van woningen</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Omvorming van niet-residentieel gebouw naar woongebouw</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97186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AD96DAA0-6382-41FA-BF8D-FAF4054B8FCE}" type="slidenum">
              <a:rPr lang="nl-NL" smtClean="0"/>
              <a:t>11</a:t>
            </a:fld>
            <a:r>
              <a:rPr lang="nl-NL" dirty="0"/>
              <a:t>.</a:t>
            </a:r>
          </a:p>
        </p:txBody>
      </p:sp>
      <p:grpSp>
        <p:nvGrpSpPr>
          <p:cNvPr id="79" name="Group 78"/>
          <p:cNvGrpSpPr/>
          <p:nvPr/>
        </p:nvGrpSpPr>
        <p:grpSpPr>
          <a:xfrm rot="10800000" flipH="1">
            <a:off x="1006558" y="1343217"/>
            <a:ext cx="32732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08981"/>
          </a:xfrm>
          <a:prstGeom prst="rect">
            <a:avLst/>
          </a:prstGeom>
        </p:spPr>
        <p:txBody>
          <a:bodyPr wrap="square">
            <a:spAutoFit/>
          </a:bodyPr>
          <a:lstStyle/>
          <a:p>
            <a:r>
              <a:rPr lang="nl-BE" sz="2400" dirty="0">
                <a:solidFill>
                  <a:srgbClr val="2D979D"/>
                </a:solidFill>
                <a:cs typeface="FlandersArtSans-Regular"/>
              </a:rPr>
              <a:t>Begrippen: wat is een dossier?</a:t>
            </a:r>
          </a:p>
          <a:p>
            <a:endParaRPr lang="nl-BE" sz="2400" dirty="0">
              <a:cs typeface="FlandersArtSans-Regular"/>
            </a:endParaRPr>
          </a:p>
          <a:p>
            <a:pPr marL="342900" indent="-342900">
              <a:buFont typeface="Wingdings" panose="05000000000000000000" pitchFamily="2" charset="2"/>
              <a:buChar char="Ø"/>
            </a:pPr>
            <a:r>
              <a:rPr lang="nl-BE" sz="2400" dirty="0"/>
              <a:t>Vraag die initiatiefnemer aan VMSW stelt</a:t>
            </a:r>
          </a:p>
          <a:p>
            <a:pPr lvl="1"/>
            <a:endParaRPr lang="nl-BE" sz="2400" dirty="0">
              <a:sym typeface="Wingdings" panose="05000000000000000000" pitchFamily="2" charset="2"/>
            </a:endParaRPr>
          </a:p>
          <a:p>
            <a:r>
              <a:rPr lang="nl-BE" sz="2200" dirty="0" err="1">
                <a:solidFill>
                  <a:schemeClr val="tx1">
                    <a:lumMod val="50000"/>
                    <a:lumOff val="50000"/>
                  </a:schemeClr>
                </a:solidFill>
                <a:sym typeface="Wingdings" panose="05000000000000000000" pitchFamily="2" charset="2"/>
              </a:rPr>
              <a:t>Vb</a:t>
            </a:r>
            <a:r>
              <a:rPr lang="nl-BE" sz="2200" dirty="0">
                <a:solidFill>
                  <a:schemeClr val="tx1">
                    <a:lumMod val="50000"/>
                    <a:lumOff val="50000"/>
                  </a:schemeClr>
                </a:solidFill>
                <a:sym typeface="Wingdings" panose="05000000000000000000" pitchFamily="2" charset="2"/>
              </a:rPr>
              <a:t>: verzoek advies voorontwerp voor nieuwbouw van 8 koopwoningen</a:t>
            </a:r>
          </a:p>
          <a:p>
            <a:r>
              <a:rPr lang="nl-BE" sz="2200" dirty="0" err="1">
                <a:solidFill>
                  <a:schemeClr val="tx1">
                    <a:lumMod val="50000"/>
                    <a:lumOff val="50000"/>
                  </a:schemeClr>
                </a:solidFill>
                <a:sym typeface="Wingdings" panose="05000000000000000000" pitchFamily="2" charset="2"/>
              </a:rPr>
              <a:t>Vb</a:t>
            </a:r>
            <a:r>
              <a:rPr lang="nl-BE" sz="2200" dirty="0">
                <a:solidFill>
                  <a:schemeClr val="tx1">
                    <a:lumMod val="50000"/>
                    <a:lumOff val="50000"/>
                  </a:schemeClr>
                </a:solidFill>
                <a:sym typeface="Wingdings" panose="05000000000000000000" pitchFamily="2" charset="2"/>
              </a:rPr>
              <a:t>: verzoek tot opname in meerjarenplanning van aanleg van wooninfrastructuur </a:t>
            </a:r>
          </a:p>
          <a:p>
            <a:r>
              <a:rPr lang="nl-BE" sz="2200" dirty="0" err="1">
                <a:solidFill>
                  <a:schemeClr val="tx1">
                    <a:lumMod val="50000"/>
                    <a:lumOff val="50000"/>
                  </a:schemeClr>
                </a:solidFill>
                <a:sym typeface="Wingdings" panose="05000000000000000000" pitchFamily="2" charset="2"/>
              </a:rPr>
              <a:t>Vb</a:t>
            </a:r>
            <a:r>
              <a:rPr lang="nl-BE" sz="2200" dirty="0">
                <a:solidFill>
                  <a:schemeClr val="tx1">
                    <a:lumMod val="50000"/>
                    <a:lumOff val="50000"/>
                  </a:schemeClr>
                </a:solidFill>
                <a:sym typeface="Wingdings" panose="05000000000000000000" pitchFamily="2" charset="2"/>
              </a:rPr>
              <a:t>: verzoek tot toewijzing op een jaarbudget voor nieuwbouw van 32 huurwoningen</a:t>
            </a:r>
          </a:p>
          <a:p>
            <a:endParaRPr lang="nl-BE" sz="2200" dirty="0">
              <a:solidFill>
                <a:schemeClr val="tx1">
                  <a:lumMod val="50000"/>
                  <a:lumOff val="50000"/>
                </a:schemeClr>
              </a:solidFill>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71922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7836B922-2E81-44A7-BA8F-07CC8A0ED9C2}" type="slidenum">
              <a:rPr lang="nl-NL" smtClean="0"/>
              <a:t>12</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370427"/>
          </a:xfrm>
          <a:prstGeom prst="rect">
            <a:avLst/>
          </a:prstGeom>
        </p:spPr>
        <p:txBody>
          <a:bodyPr wrap="square">
            <a:spAutoFit/>
          </a:bodyPr>
          <a:lstStyle/>
          <a:p>
            <a:r>
              <a:rPr lang="nl-BE" sz="2400" u="sng" dirty="0">
                <a:solidFill>
                  <a:srgbClr val="2D979D"/>
                </a:solidFill>
                <a:cs typeface="FlandersArtSans-Regular"/>
              </a:rPr>
              <a:t>Lokaal woonoverleg organiseren</a:t>
            </a:r>
            <a:r>
              <a:rPr lang="nl-BE" sz="2400" dirty="0">
                <a:solidFill>
                  <a:srgbClr val="2D979D"/>
                </a:solidFill>
                <a:cs typeface="FlandersArtSans-Regular"/>
              </a:rPr>
              <a:t> en lokale woontoets uitvoeren</a:t>
            </a:r>
            <a:endParaRPr lang="nl-BE" sz="2400" dirty="0">
              <a:cs typeface="FlandersArtSans-Regular"/>
            </a:endParaRP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Verplicht op lokaal woonoverleg te bespreken projecten</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Nieuwbouw</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Vervangingsbouw</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Renovaties waarvoor vergunning, melding of verhuisbeweging is vereist</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Verwerving van goede woningen (ad-hoc fysiek overleg)</a:t>
            </a:r>
          </a:p>
          <a:p>
            <a:pPr marL="342900" indent="-342900">
              <a:buFont typeface="Wingdings" panose="05000000000000000000" pitchFamily="2" charset="2"/>
              <a:buChar char="Ø"/>
            </a:pPr>
            <a:r>
              <a:rPr lang="nl-BE" sz="2400" dirty="0">
                <a:cs typeface="FlandersArtSans-Regular"/>
              </a:rPr>
              <a:t>Telkens inclusief eventueel aanleg wooninfrastructuur</a:t>
            </a:r>
          </a:p>
          <a:p>
            <a:pPr marL="342900" indent="-342900">
              <a:buFont typeface="Wingdings" panose="05000000000000000000" pitchFamily="2" charset="2"/>
              <a:buChar char="Ø"/>
            </a:pPr>
            <a:r>
              <a:rPr lang="nl-BE" sz="2400" dirty="0">
                <a:cs typeface="FlandersArtSans-Regular"/>
              </a:rPr>
              <a:t>Ook sociale koopwoningen, bescheiden woningen en </a:t>
            </a:r>
            <a:r>
              <a:rPr lang="nl-BE" sz="2400" dirty="0" err="1">
                <a:cs typeface="FlandersArtSans-Regular"/>
              </a:rPr>
              <a:t>Vlabinvest</a:t>
            </a:r>
            <a:r>
              <a:rPr lang="nl-BE" sz="2400" dirty="0">
                <a:cs typeface="FlandersArtSans-Regular"/>
              </a:rPr>
              <a:t>-woningen</a:t>
            </a:r>
          </a:p>
          <a:p>
            <a:pPr marL="342900" indent="-342900">
              <a:buFont typeface="Wingdings" panose="05000000000000000000" pitchFamily="2" charset="2"/>
              <a:buChar char="Ø"/>
            </a:pPr>
            <a:r>
              <a:rPr lang="nl-BE" sz="2400" dirty="0">
                <a:cs typeface="FlandersArtSans-Regular"/>
              </a:rPr>
              <a:t>Ook CBO-projecten en Design &amp; </a:t>
            </a:r>
            <a:r>
              <a:rPr lang="nl-BE" sz="2400" dirty="0" err="1">
                <a:cs typeface="FlandersArtSans-Regular"/>
              </a:rPr>
              <a:t>Build</a:t>
            </a:r>
            <a:r>
              <a:rPr lang="nl-BE" sz="2400" dirty="0">
                <a:cs typeface="FlandersArtSans-Regular"/>
              </a:rPr>
              <a:t>-projecten</a:t>
            </a:r>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15128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A207BC52-EF67-412E-8AF8-26DFF05E4592}" type="slidenum">
              <a:rPr lang="nl-NL" smtClean="0"/>
              <a:t>13</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339650"/>
          </a:xfrm>
          <a:prstGeom prst="rect">
            <a:avLst/>
          </a:prstGeom>
        </p:spPr>
        <p:txBody>
          <a:bodyPr wrap="square">
            <a:spAutoFit/>
          </a:bodyPr>
          <a:lstStyle/>
          <a:p>
            <a:r>
              <a:rPr lang="nl-BE" sz="2400" u="sng" dirty="0">
                <a:solidFill>
                  <a:srgbClr val="2D979D"/>
                </a:solidFill>
                <a:cs typeface="FlandersArtSans-Regular"/>
              </a:rPr>
              <a:t>Lokaal woonoverleg organiseren</a:t>
            </a:r>
            <a:r>
              <a:rPr lang="nl-BE" sz="2400" dirty="0">
                <a:solidFill>
                  <a:srgbClr val="2D979D"/>
                </a:solidFill>
                <a:cs typeface="FlandersArtSans-Regular"/>
              </a:rPr>
              <a:t> en lokale woontoets uitvoeren</a:t>
            </a:r>
            <a:endParaRPr lang="nl-BE" sz="2400" dirty="0">
              <a:cs typeface="FlandersArtSans-Regular"/>
            </a:endParaRP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Verloop</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Initiatiefnemer agendeert project en voegt projectfiche toe</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Project wordt besproken op lokaal woonoverleg</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Gemeente vult projectfiche aan met verslag bespreking project op lokaal woonoverleg</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Aanvullen projectfiche moet binnen 30 dagen gebeuren; kadert in uitvoering lokale woontoets</a:t>
            </a:r>
          </a:p>
          <a:p>
            <a:endParaRPr lang="nl-BE" sz="2400" dirty="0">
              <a:latin typeface="FlandersArtSans-Regular"/>
              <a:cs typeface="FlandersArtSans-Regular"/>
            </a:endParaRPr>
          </a:p>
          <a:p>
            <a:r>
              <a:rPr lang="nl-BE" sz="2400" dirty="0">
                <a:solidFill>
                  <a:srgbClr val="717171"/>
                </a:solidFill>
                <a:latin typeface="Calibri" panose="020F0502020204030204" pitchFamily="34" charset="0"/>
              </a:rPr>
              <a:t>Timing: idealiter bespreking op LWO net voor de initiatiefnemer het voorontwerp zal indienen bij VMSW </a:t>
            </a:r>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09604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3C32ABA-2EFB-4FA4-8E0F-2549C7EDAFBA}" type="slidenum">
              <a:rPr lang="nl-NL" smtClean="0"/>
              <a:t>14</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70537"/>
          </a:xfrm>
          <a:prstGeom prst="rect">
            <a:avLst/>
          </a:prstGeom>
        </p:spPr>
        <p:txBody>
          <a:bodyPr wrap="square">
            <a:spAutoFit/>
          </a:bodyPr>
          <a:lstStyle/>
          <a:p>
            <a:r>
              <a:rPr lang="nl-BE" sz="2400" u="sng" dirty="0">
                <a:solidFill>
                  <a:srgbClr val="2D979D"/>
                </a:solidFill>
                <a:cs typeface="FlandersArtSans-Regular"/>
              </a:rPr>
              <a:t>Lokaal woonoverleg organiseren</a:t>
            </a:r>
            <a:r>
              <a:rPr lang="nl-BE" sz="2400" dirty="0">
                <a:solidFill>
                  <a:srgbClr val="2D979D"/>
                </a:solidFill>
                <a:cs typeface="FlandersArtSans-Regular"/>
              </a:rPr>
              <a:t> en lokale woontoets uitvoeren</a:t>
            </a:r>
            <a:endParaRPr lang="nl-BE" sz="2400" dirty="0">
              <a:cs typeface="FlandersArtSans-Regular"/>
            </a:endParaRP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Mee te delen zaken op lokaal woonoverleg (geen bespreking nodig)</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Recente </a:t>
            </a:r>
            <a:r>
              <a:rPr lang="nl-BE" sz="2200" dirty="0" err="1">
                <a:solidFill>
                  <a:schemeClr val="tx1">
                    <a:lumMod val="50000"/>
                    <a:lumOff val="50000"/>
                  </a:schemeClr>
                </a:solidFill>
                <a:cs typeface="FlandersArtSans-Regular"/>
              </a:rPr>
              <a:t>verwervingen</a:t>
            </a:r>
            <a:r>
              <a:rPr lang="nl-BE" sz="2200" dirty="0">
                <a:solidFill>
                  <a:schemeClr val="tx1">
                    <a:lumMod val="50000"/>
                    <a:lumOff val="50000"/>
                  </a:schemeClr>
                </a:solidFill>
                <a:cs typeface="FlandersArtSans-Regular"/>
              </a:rPr>
              <a:t> (gronden + panden)</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Recent verkochte huurwoningen</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rPr>
              <a:t>Geplande verkopen van huurwoningen</a:t>
            </a:r>
          </a:p>
          <a:p>
            <a:pPr lvl="1"/>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Te bespreken zaken (minstens 1x per jaar)</a:t>
            </a:r>
          </a:p>
          <a:p>
            <a:pPr lvl="1"/>
            <a:r>
              <a:rPr lang="nl-BE" sz="2200" dirty="0">
                <a:solidFill>
                  <a:schemeClr val="tx1">
                    <a:lumMod val="50000"/>
                    <a:lumOff val="50000"/>
                  </a:schemeClr>
                </a:solidFill>
                <a:cs typeface="FlandersArtSans-Regular"/>
                <a:sym typeface="Wingdings" panose="05000000000000000000" pitchFamily="2" charset="2"/>
              </a:rPr>
              <a:t> Lokale woonbehoeften en wachtlijsten</a:t>
            </a:r>
            <a:endParaRPr lang="nl-BE" sz="2200" dirty="0">
              <a:solidFill>
                <a:schemeClr val="tx1">
                  <a:lumMod val="50000"/>
                  <a:lumOff val="50000"/>
                </a:schemeClr>
              </a:solidFill>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74947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8C88B3C-990E-4170-9E7D-066344BD1359}" type="slidenum">
              <a:rPr lang="nl-NL" smtClean="0"/>
              <a:t>15</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62979"/>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Initiatiefnemer vraagt via Projectportaal lokale woontoets aan</a:t>
            </a:r>
          </a:p>
          <a:p>
            <a:pPr marL="342900" indent="-342900">
              <a:buFont typeface="Wingdings" panose="05000000000000000000" pitchFamily="2" charset="2"/>
              <a:buChar char="Ø"/>
            </a:pPr>
            <a:r>
              <a:rPr lang="nl-BE" sz="2400" dirty="0">
                <a:cs typeface="FlandersArtSans-Regular"/>
              </a:rPr>
              <a:t>Voor elk project dat verplicht op lokaal woonoverleg wordt besproken</a:t>
            </a:r>
          </a:p>
          <a:p>
            <a:pPr marL="342900" indent="-342900">
              <a:buFont typeface="Wingdings" panose="05000000000000000000" pitchFamily="2" charset="2"/>
              <a:buChar char="Ø"/>
            </a:pPr>
            <a:r>
              <a:rPr lang="nl-BE" sz="2400" dirty="0">
                <a:cs typeface="FlandersArtSans-Regular"/>
              </a:rPr>
              <a:t>Als bespreking op lokaal woonoverleg niet verplicht is, is er ook geen lokale woontoets nodig</a:t>
            </a:r>
          </a:p>
          <a:p>
            <a:endParaRPr lang="nl-BE" sz="2400" dirty="0">
              <a:latin typeface="FlandersArtSans-Regular"/>
              <a:cs typeface="FlandersArtSans-Regular"/>
            </a:endParaRPr>
          </a:p>
          <a:p>
            <a:r>
              <a:rPr lang="nl-BE" sz="2400" i="1" dirty="0" err="1">
                <a:cs typeface="FlandersArtSans-Regular"/>
              </a:rPr>
              <a:t>Vb</a:t>
            </a:r>
            <a:r>
              <a:rPr lang="nl-BE" sz="2400" i="1" dirty="0">
                <a:cs typeface="FlandersArtSans-Regular"/>
              </a:rPr>
              <a:t>: voor sociale verkaveling met infrastructuuraanleg is bespreking op lokaal woonoverleg niet verplicht, en dus ook geen lokale woontoets nodig</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07080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252CAF3-9FA8-43BC-8A0C-4A7D07E610E1}" type="slidenum">
              <a:rPr lang="nl-NL" smtClean="0"/>
              <a:t>16</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893647"/>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r>
              <a:rPr lang="nl-BE" sz="2400" dirty="0">
                <a:cs typeface="FlandersArtSans-Regular"/>
              </a:rPr>
              <a:t>Waaruit bestaat lokale woontoets?</a:t>
            </a:r>
          </a:p>
          <a:p>
            <a:pPr marL="457200" indent="-457200">
              <a:buFont typeface="+mj-lt"/>
              <a:buAutoNum type="alphaLcParenR"/>
            </a:pPr>
            <a:r>
              <a:rPr lang="nl-BE" sz="2400" dirty="0">
                <a:cs typeface="FlandersArtSans-Regular"/>
              </a:rPr>
              <a:t>Toets aan bindend sociaal objectief (BSO)</a:t>
            </a:r>
          </a:p>
          <a:p>
            <a:pPr lvl="1"/>
            <a:r>
              <a:rPr lang="nl-BE" sz="2400" dirty="0">
                <a:solidFill>
                  <a:schemeClr val="tx1">
                    <a:lumMod val="50000"/>
                    <a:lumOff val="50000"/>
                  </a:schemeClr>
                </a:solidFill>
                <a:cs typeface="FlandersArtSans-Regular"/>
              </a:rPr>
              <a:t>	en/of</a:t>
            </a:r>
          </a:p>
          <a:p>
            <a:pPr marL="457200" indent="-457200">
              <a:buFont typeface="+mj-lt"/>
              <a:buAutoNum type="alphaLcParenR"/>
            </a:pPr>
            <a:r>
              <a:rPr lang="nl-BE" sz="2400" dirty="0">
                <a:cs typeface="FlandersArtSans-Regular"/>
              </a:rPr>
              <a:t>Toets aan gemeentelijk beleid</a:t>
            </a:r>
          </a:p>
          <a:p>
            <a:r>
              <a:rPr lang="nl-BE" sz="2400" dirty="0">
                <a:cs typeface="FlandersArtSans-Regular"/>
              </a:rPr>
              <a:t>	</a:t>
            </a:r>
            <a:r>
              <a:rPr lang="nl-BE" sz="2400" dirty="0">
                <a:solidFill>
                  <a:schemeClr val="tx1">
                    <a:lumMod val="50000"/>
                    <a:lumOff val="50000"/>
                  </a:schemeClr>
                </a:solidFill>
                <a:cs typeface="FlandersArtSans-Regular"/>
              </a:rPr>
              <a:t>en/of</a:t>
            </a:r>
          </a:p>
          <a:p>
            <a:pPr marL="457200" indent="-457200">
              <a:buFont typeface="+mj-lt"/>
              <a:buAutoNum type="alphaLcParenR" startAt="3"/>
            </a:pPr>
            <a:r>
              <a:rPr lang="nl-BE" sz="2400" dirty="0">
                <a:cs typeface="FlandersArtSans-Regular"/>
              </a:rPr>
              <a:t>Verbintenis om infrastructuur op te nemen in gemeentelijk openbaar domein</a:t>
            </a:r>
          </a:p>
          <a:p>
            <a:pPr marL="342900" indent="-342900">
              <a:buFont typeface="Wingdings" panose="05000000000000000000" pitchFamily="2" charset="2"/>
              <a:buChar char="Ø"/>
            </a:pPr>
            <a:endParaRPr lang="nl-BE" sz="2400" dirty="0">
              <a:cs typeface="FlandersArtSans-Regular"/>
            </a:endParaRPr>
          </a:p>
          <a:p>
            <a:r>
              <a:rPr lang="nl-BE" sz="2400" dirty="0"/>
              <a:t>Als één van de drie negatief is, is de volledige lokale woontoets negatief.</a:t>
            </a:r>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95320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1947EEE2-0B46-484D-B5C6-1E9E2EBBAC41}" type="slidenum">
              <a:rPr lang="nl-NL" smtClean="0"/>
              <a:t>17</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70537"/>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a:pPr>
            <a:r>
              <a:rPr lang="nl-BE" sz="2400" u="sng" dirty="0">
                <a:cs typeface="FlandersArtSans-Regular"/>
              </a:rPr>
              <a:t>Toets aan bindend sociaal objectief</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Voor volgende projecten die verplicht op lokaal woonoverleg zijn besproken</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Nieuwbouw sociale huurwoningen</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Vervangingsbouw en renovatie/verbetering/aanpassing sociale huurwoningen met toename &gt; 20% op projectniveau</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Verwerving van goede woningen</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99939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5B80A44-5754-4F45-AFF4-08FBB1E563A8}" type="slidenum">
              <a:rPr lang="nl-NL" smtClean="0"/>
              <a:t>18</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478423"/>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a:pPr>
            <a:r>
              <a:rPr lang="nl-BE" sz="2400" u="sng" dirty="0">
                <a:cs typeface="FlandersArtSans-Regular"/>
              </a:rPr>
              <a:t>Toets aan bindend sociaal objectief</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Op basis van resterend contingent BSO of resterend contingent sociaal woonbeleidsconvenant </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In de toekomst automatisch via Projectportaal </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In een overgangsperiode zal VMSW dit handmatig aanvullen </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VMSW is verantwoordelijk voor bijhouden van BSO-teller</a:t>
            </a:r>
          </a:p>
          <a:p>
            <a:pPr marL="342900" indent="-342900">
              <a:buFont typeface="Wingdings" panose="05000000000000000000" pitchFamily="2" charset="2"/>
              <a:buChar char="Ø"/>
            </a:pPr>
            <a:r>
              <a:rPr lang="nl-BE" sz="2400" dirty="0">
                <a:latin typeface="Calibri" panose="020F0502020204030204" pitchFamily="34" charset="0"/>
              </a:rPr>
              <a:t>Beslissing</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Project past in BSO/ in convenant </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Project past niet in BSO/ in convenant</a:t>
            </a:r>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59524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9D96878-8FD8-4A9B-99EC-CE2916096CE3}" type="slidenum">
              <a:rPr lang="nl-NL" smtClean="0"/>
              <a:t>19</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308872"/>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a:pPr>
            <a:r>
              <a:rPr lang="nl-BE" sz="2400" u="sng" dirty="0">
                <a:cs typeface="FlandersArtSans-Regular"/>
              </a:rPr>
              <a:t>Toets aan bindend sociaal objectief</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Berekening resterend contingent BSO</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BSO verminderd met gerealiseerd + </a:t>
            </a:r>
            <a:r>
              <a:rPr lang="nl-BE" sz="2200" u="sng" dirty="0">
                <a:solidFill>
                  <a:schemeClr val="tx1">
                    <a:lumMod val="50000"/>
                    <a:lumOff val="50000"/>
                  </a:schemeClr>
                </a:solidFill>
                <a:latin typeface="Calibri" panose="020F0502020204030204" pitchFamily="34" charset="0"/>
              </a:rPr>
              <a:t>gepland</a:t>
            </a:r>
            <a:r>
              <a:rPr lang="nl-BE" sz="2200" dirty="0">
                <a:solidFill>
                  <a:schemeClr val="tx1">
                    <a:lumMod val="50000"/>
                    <a:lumOff val="50000"/>
                  </a:schemeClr>
                </a:solidFill>
                <a:latin typeface="Calibri" panose="020F0502020204030204" pitchFamily="34" charset="0"/>
              </a:rPr>
              <a:t> sociaal huuraanbod</a:t>
            </a:r>
          </a:p>
          <a:p>
            <a:pPr marL="1252538" lvl="2" indent="-358775">
              <a:buFontTx/>
              <a:buChar char="-"/>
            </a:pPr>
            <a:r>
              <a:rPr lang="nl-BE" sz="2200" dirty="0">
                <a:latin typeface="Calibri" panose="020F0502020204030204" pitchFamily="34" charset="0"/>
              </a:rPr>
              <a:t>t.e.m. 31/12/2017: opgenomen op MJP en verder</a:t>
            </a:r>
          </a:p>
          <a:p>
            <a:pPr marL="1252538" lvl="2" indent="-358775">
              <a:buFontTx/>
              <a:buChar char="-"/>
            </a:pPr>
            <a:r>
              <a:rPr lang="nl-BE" sz="2200" dirty="0">
                <a:latin typeface="Calibri" panose="020F0502020204030204" pitchFamily="34" charset="0"/>
              </a:rPr>
              <a:t>vanaf 1/1/2018: opgenomen in Projectenlijst en verder</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SVK-woningen tellen pas mee als 90% van BSO is behaald/zal worden behaald</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Toekomstige overdrachten van stadswoningen naar </a:t>
            </a:r>
            <a:r>
              <a:rPr lang="nl-BE" sz="2200" dirty="0" err="1">
                <a:solidFill>
                  <a:schemeClr val="tx1">
                    <a:lumMod val="50000"/>
                    <a:lumOff val="50000"/>
                  </a:schemeClr>
                </a:solidFill>
                <a:latin typeface="Calibri" panose="020F0502020204030204" pitchFamily="34" charset="0"/>
              </a:rPr>
              <a:t>SHM’s</a:t>
            </a:r>
            <a:r>
              <a:rPr lang="nl-BE" sz="2200" dirty="0">
                <a:solidFill>
                  <a:schemeClr val="tx1">
                    <a:lumMod val="50000"/>
                    <a:lumOff val="50000"/>
                  </a:schemeClr>
                </a:solidFill>
                <a:latin typeface="Calibri" panose="020F0502020204030204" pitchFamily="34" charset="0"/>
              </a:rPr>
              <a:t> tellen niet mee (tellen uiteraard wel mee voor BSO zelf!)</a:t>
            </a:r>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3136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65" y="400390"/>
            <a:ext cx="4845730" cy="780239"/>
          </a:xfrm>
        </p:spPr>
        <p:txBody>
          <a:bodyPr/>
          <a:lstStyle/>
          <a:p>
            <a:r>
              <a:rPr lang="nl-NL" sz="3600" dirty="0">
                <a:latin typeface="+mn-lt"/>
              </a:rPr>
              <a:t>Agenda</a:t>
            </a:r>
          </a:p>
        </p:txBody>
      </p:sp>
      <p:sp>
        <p:nvSpPr>
          <p:cNvPr id="3" name="Text Placeholder 2"/>
          <p:cNvSpPr>
            <a:spLocks noGrp="1"/>
          </p:cNvSpPr>
          <p:nvPr>
            <p:ph type="body" sz="quarter" idx="12"/>
          </p:nvPr>
        </p:nvSpPr>
        <p:spPr>
          <a:xfrm>
            <a:off x="501965" y="922788"/>
            <a:ext cx="4758990" cy="4055577"/>
          </a:xfrm>
        </p:spPr>
        <p:txBody>
          <a:bodyPr/>
          <a:lstStyle/>
          <a:p>
            <a:pPr lvl="0">
              <a:lnSpc>
                <a:spcPts val="2500"/>
              </a:lnSpc>
              <a:spcBef>
                <a:spcPts val="0"/>
              </a:spcBef>
              <a:buClr>
                <a:srgbClr val="2E302F"/>
              </a:buClr>
            </a:pPr>
            <a:endParaRPr lang="nl-BE" dirty="0">
              <a:solidFill>
                <a:srgbClr val="2E302F"/>
              </a:solidFill>
              <a:latin typeface="FlandersArtSans-Regular"/>
              <a:cs typeface="FlandersArtSans-Regular"/>
            </a:endParaRPr>
          </a:p>
          <a:p>
            <a:pPr marL="342900" indent="-342900">
              <a:buFont typeface="+mj-lt"/>
              <a:buAutoNum type="arabicPeriod"/>
            </a:pPr>
            <a:r>
              <a:rPr lang="nl-NL" dirty="0">
                <a:latin typeface="+mn-lt"/>
              </a:rPr>
              <a:t>Algemeen</a:t>
            </a:r>
          </a:p>
          <a:p>
            <a:pPr marL="1206900" lvl="2" indent="-342900">
              <a:buFont typeface="+mj-lt"/>
              <a:buAutoNum type="arabicPeriod"/>
            </a:pPr>
            <a:r>
              <a:rPr lang="nl-NL" sz="1200" dirty="0">
                <a:latin typeface="+mn-lt"/>
              </a:rPr>
              <a:t>Inleiding</a:t>
            </a:r>
          </a:p>
          <a:p>
            <a:pPr marL="1206900" lvl="2" indent="-342900">
              <a:buFont typeface="+mj-lt"/>
              <a:buAutoNum type="arabicPeriod"/>
            </a:pPr>
            <a:r>
              <a:rPr lang="nl-NL" sz="1200" dirty="0">
                <a:latin typeface="+mn-lt"/>
              </a:rPr>
              <a:t>Begrippen</a:t>
            </a:r>
          </a:p>
          <a:p>
            <a:pPr marL="342900" indent="-342900">
              <a:buFont typeface="+mj-lt"/>
              <a:buAutoNum type="arabicPeriod"/>
            </a:pPr>
            <a:r>
              <a:rPr lang="nl-NL" dirty="0">
                <a:latin typeface="+mn-lt"/>
              </a:rPr>
              <a:t>Beleidstoetsen</a:t>
            </a:r>
          </a:p>
          <a:p>
            <a:pPr marL="1206900" lvl="2" indent="-342900">
              <a:buFont typeface="+mj-lt"/>
              <a:buAutoNum type="arabicPeriod"/>
            </a:pPr>
            <a:r>
              <a:rPr lang="nl-NL" sz="1200" dirty="0">
                <a:latin typeface="+mn-lt"/>
              </a:rPr>
              <a:t>Lokaal woonoverleg organiseren en lokale woontoets uitvoeren</a:t>
            </a:r>
          </a:p>
          <a:p>
            <a:pPr marL="1206900" lvl="2" indent="-342900">
              <a:buFont typeface="+mj-lt"/>
              <a:buAutoNum type="arabicPeriod"/>
            </a:pPr>
            <a:r>
              <a:rPr lang="nl-NL" sz="1200" dirty="0">
                <a:latin typeface="+mn-lt"/>
              </a:rPr>
              <a:t>Renovatietoets</a:t>
            </a:r>
          </a:p>
          <a:p>
            <a:pPr marL="1206900" lvl="2" indent="-342900">
              <a:buFont typeface="+mj-lt"/>
              <a:buAutoNum type="arabicPeriod"/>
            </a:pPr>
            <a:r>
              <a:rPr lang="nl-NL" sz="1200" dirty="0">
                <a:latin typeface="+mn-lt"/>
              </a:rPr>
              <a:t>Projectenlijst </a:t>
            </a:r>
          </a:p>
          <a:p>
            <a:pPr marL="1206900" lvl="2" indent="-342900">
              <a:buFont typeface="+mj-lt"/>
              <a:buAutoNum type="arabicPeriod"/>
            </a:pPr>
            <a:r>
              <a:rPr lang="nl-NL" sz="1200" dirty="0">
                <a:latin typeface="+mn-lt"/>
              </a:rPr>
              <a:t>Cases</a:t>
            </a:r>
          </a:p>
          <a:p>
            <a:pPr marL="342900" lvl="1" indent="-342900">
              <a:buSzPct val="90000"/>
              <a:buFont typeface="+mj-lt"/>
              <a:buAutoNum type="arabicPeriod" startAt="3"/>
            </a:pPr>
            <a:r>
              <a:rPr lang="nl-NL" sz="1600" dirty="0">
                <a:solidFill>
                  <a:srgbClr val="1B7175"/>
                </a:solidFill>
                <a:latin typeface="+mn-lt"/>
                <a:cs typeface="FlandersArtSans-Light"/>
              </a:rPr>
              <a:t>Vragen</a:t>
            </a:r>
          </a:p>
          <a:p>
            <a:pPr marL="342900" lvl="1" indent="-342900">
              <a:buSzPct val="90000"/>
              <a:buFont typeface="+mj-lt"/>
              <a:buAutoNum type="arabicPeriod" startAt="3"/>
            </a:pPr>
            <a:endParaRPr lang="nl-NL" sz="1600" dirty="0">
              <a:solidFill>
                <a:srgbClr val="1B7175"/>
              </a:solidFill>
              <a:latin typeface="+mn-lt"/>
            </a:endParaRPr>
          </a:p>
          <a:p>
            <a:pPr marL="342900" lvl="1" indent="-342900">
              <a:buSzPct val="90000"/>
              <a:buFont typeface="+mj-lt"/>
              <a:buAutoNum type="arabicPeriod" startAt="3"/>
            </a:pPr>
            <a:endParaRPr lang="nl-NL" sz="1600" dirty="0">
              <a:solidFill>
                <a:srgbClr val="1B7175"/>
              </a:solidFill>
              <a:latin typeface="+mn-lt"/>
            </a:endParaRPr>
          </a:p>
          <a:p>
            <a:pPr marL="342900" lvl="1" indent="-342900">
              <a:buSzPct val="90000"/>
              <a:buFont typeface="+mj-lt"/>
              <a:buAutoNum type="arabicPeriod" startAt="3"/>
            </a:pPr>
            <a:r>
              <a:rPr lang="nl-NL" sz="1600" dirty="0">
                <a:solidFill>
                  <a:srgbClr val="1B7175"/>
                </a:solidFill>
                <a:latin typeface="+mn-lt"/>
                <a:cs typeface="FlandersArtSans-Light"/>
              </a:rPr>
              <a:t>Programmatie en toewijzing</a:t>
            </a:r>
          </a:p>
          <a:p>
            <a:pPr marL="1206900" lvl="2" indent="-342900">
              <a:buFont typeface="+mj-lt"/>
              <a:buAutoNum type="arabicPeriod"/>
            </a:pPr>
            <a:r>
              <a:rPr lang="nl-NL" sz="1200" dirty="0">
                <a:latin typeface="+mn-lt"/>
              </a:rPr>
              <a:t>Soorten financiering versus programmatie</a:t>
            </a:r>
            <a:endParaRPr lang="nl-BE" sz="1200" dirty="0">
              <a:latin typeface="+mn-lt"/>
            </a:endParaRPr>
          </a:p>
          <a:p>
            <a:pPr marL="1206900" lvl="2" indent="-342900">
              <a:buFont typeface="+mj-lt"/>
              <a:buAutoNum type="arabicPeriod"/>
            </a:pPr>
            <a:r>
              <a:rPr lang="nl-NL" sz="1200" dirty="0">
                <a:latin typeface="+mn-lt"/>
              </a:rPr>
              <a:t>Proces: van projectenlijst naar toewijzing</a:t>
            </a:r>
            <a:endParaRPr lang="nl-BE" sz="1200" dirty="0">
              <a:latin typeface="+mn-lt"/>
            </a:endParaRPr>
          </a:p>
          <a:p>
            <a:pPr marL="1206900" lvl="2" indent="-342900">
              <a:buFont typeface="+mj-lt"/>
              <a:buAutoNum type="arabicPeriod"/>
            </a:pPr>
            <a:r>
              <a:rPr lang="nl-NL" sz="1200" dirty="0">
                <a:latin typeface="+mn-lt"/>
              </a:rPr>
              <a:t>De beoordelingscommissie</a:t>
            </a:r>
          </a:p>
          <a:p>
            <a:pPr marL="342900" lvl="1" indent="-342900">
              <a:buSzPct val="90000"/>
              <a:buFont typeface="+mj-lt"/>
              <a:buAutoNum type="arabicPeriod" startAt="5"/>
            </a:pPr>
            <a:r>
              <a:rPr lang="nl-NL" sz="1600" dirty="0">
                <a:solidFill>
                  <a:srgbClr val="1B7175"/>
                </a:solidFill>
                <a:latin typeface="+mn-lt"/>
                <a:cs typeface="FlandersArtSans-Light"/>
              </a:rPr>
              <a:t>Technisch advies</a:t>
            </a:r>
            <a:endParaRPr lang="nl-BE" sz="1400" dirty="0">
              <a:latin typeface="+mn-lt"/>
            </a:endParaRPr>
          </a:p>
          <a:p>
            <a:pPr marL="1206900" lvl="2" indent="-342900">
              <a:buFont typeface="+mj-lt"/>
              <a:buAutoNum type="arabicPeriod"/>
            </a:pPr>
            <a:r>
              <a:rPr lang="nl-NL" sz="1200" dirty="0">
                <a:latin typeface="+mn-lt"/>
              </a:rPr>
              <a:t>Nieuwe normen en richtlijnen</a:t>
            </a:r>
            <a:endParaRPr lang="nl-BE" sz="1200" dirty="0">
              <a:latin typeface="+mn-lt"/>
            </a:endParaRPr>
          </a:p>
          <a:p>
            <a:pPr marL="1206900" lvl="2" indent="-342900">
              <a:buFont typeface="+mj-lt"/>
              <a:buAutoNum type="arabicPeriod"/>
            </a:pPr>
            <a:r>
              <a:rPr lang="nl-NL" sz="1200" dirty="0">
                <a:latin typeface="+mn-lt"/>
              </a:rPr>
              <a:t>Advies versus melding</a:t>
            </a:r>
            <a:endParaRPr lang="nl-BE" sz="1200" dirty="0">
              <a:latin typeface="+mn-lt"/>
            </a:endParaRPr>
          </a:p>
          <a:p>
            <a:pPr marL="342900" lvl="1" indent="-342900">
              <a:buSzPct val="90000"/>
              <a:buFont typeface="+mj-lt"/>
              <a:buAutoNum type="arabicPeriod" startAt="5"/>
            </a:pPr>
            <a:r>
              <a:rPr lang="nl-NL" sz="1600" dirty="0">
                <a:solidFill>
                  <a:srgbClr val="1B7175"/>
                </a:solidFill>
                <a:latin typeface="+mn-lt"/>
                <a:cs typeface="FlandersArtSans-Light"/>
              </a:rPr>
              <a:t>Beroepsprocedure</a:t>
            </a:r>
          </a:p>
          <a:p>
            <a:pPr marL="342900" lvl="1" indent="-342900">
              <a:buSzPct val="90000"/>
              <a:buFont typeface="+mj-lt"/>
              <a:buAutoNum type="arabicPeriod" startAt="5"/>
            </a:pPr>
            <a:r>
              <a:rPr lang="nl-NL" sz="1600" dirty="0">
                <a:solidFill>
                  <a:srgbClr val="1B7175"/>
                </a:solidFill>
                <a:latin typeface="+mn-lt"/>
                <a:cs typeface="FlandersArtSans-Light"/>
              </a:rPr>
              <a:t>Vragen</a:t>
            </a:r>
          </a:p>
          <a:p>
            <a:pPr marL="342900" indent="-342900">
              <a:buFont typeface="+mj-lt"/>
              <a:buAutoNum type="arabicPeriod"/>
            </a:pPr>
            <a:endParaRPr lang="nl-NL" dirty="0">
              <a:latin typeface="+mn-lt"/>
            </a:endParaRPr>
          </a:p>
        </p:txBody>
      </p:sp>
      <p:sp>
        <p:nvSpPr>
          <p:cNvPr id="6" name="Tekstvak 5"/>
          <p:cNvSpPr txBox="1"/>
          <p:nvPr/>
        </p:nvSpPr>
        <p:spPr>
          <a:xfrm>
            <a:off x="842401" y="3485517"/>
            <a:ext cx="3630967" cy="338554"/>
          </a:xfrm>
          <a:prstGeom prst="rect">
            <a:avLst/>
          </a:prstGeom>
          <a:gradFill>
            <a:gsLst>
              <a:gs pos="0">
                <a:schemeClr val="accent1">
                  <a:lumMod val="5000"/>
                  <a:lumOff val="95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ln w="9525" cap="rnd">
            <a:solidFill>
              <a:schemeClr val="tx1">
                <a:lumMod val="25000"/>
                <a:lumOff val="75000"/>
              </a:schemeClr>
            </a:solidFill>
          </a:ln>
        </p:spPr>
        <p:txBody>
          <a:bodyPr wrap="square" rtlCol="0">
            <a:spAutoFit/>
          </a:bodyPr>
          <a:lstStyle/>
          <a:p>
            <a:r>
              <a:rPr lang="nl-BE" sz="1600" dirty="0">
                <a:solidFill>
                  <a:srgbClr val="1B7175"/>
                </a:solidFill>
                <a:cs typeface="FlandersArtSans-Light"/>
              </a:rPr>
              <a:t>Pauze</a:t>
            </a:r>
          </a:p>
        </p:txBody>
      </p:sp>
    </p:spTree>
    <p:extLst>
      <p:ext uri="{BB962C8B-B14F-4D97-AF65-F5344CB8AC3E}">
        <p14:creationId xmlns:p14="http://schemas.microsoft.com/office/powerpoint/2010/main" val="56016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5B80EB6F-D42B-4B88-A8EF-73CB82110A06}" type="slidenum">
              <a:rPr lang="nl-NL" smtClean="0"/>
              <a:t>20</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70537"/>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a:pPr>
            <a:r>
              <a:rPr lang="nl-BE" sz="2400" u="sng" dirty="0">
                <a:cs typeface="FlandersArtSans-Regular"/>
              </a:rPr>
              <a:t>Toets aan bindend sociaal objectief</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Berekening resterend contingent sociaal woonbeleidsconvenant</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Aantal woningen zoals overeengekomen in convenant</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Pas na ondertekening door minister</a:t>
            </a:r>
          </a:p>
          <a:p>
            <a:pPr marL="447675" indent="-447675">
              <a:buFont typeface="Wingdings" panose="05000000000000000000" pitchFamily="2" charset="2"/>
              <a:buChar char="Ø"/>
            </a:pPr>
            <a:r>
              <a:rPr lang="nl-BE" sz="2400" dirty="0">
                <a:latin typeface="Calibri" panose="020F0502020204030204" pitchFamily="34" charset="0"/>
              </a:rPr>
              <a:t> (nieuw) convenant sluiten kan nu 2x per jaar</a:t>
            </a:r>
          </a:p>
          <a:p>
            <a:pPr marL="893763" lvl="1" indent="-342900" defTabSz="98425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Ofwel als geldigheidsduur verstrijkt</a:t>
            </a:r>
          </a:p>
          <a:p>
            <a:pPr marL="893763" lvl="1" indent="-342900" defTabSz="98425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Ofwel als contingent is opgebruikt</a:t>
            </a:r>
            <a:endParaRPr lang="nl-BE" sz="2400" dirty="0">
              <a:latin typeface="FlandersArtSans-Regular"/>
              <a:sym typeface="Wingdings" panose="05000000000000000000" pitchFamily="2" charset="2"/>
            </a:endParaRPr>
          </a:p>
          <a:p>
            <a:pPr marL="893763" lvl="1" indent="-342900" defTabSz="984250">
              <a:buFont typeface="Wingdings" panose="05000000000000000000" pitchFamily="2" charset="2"/>
              <a:buChar char="è"/>
            </a:pPr>
            <a:endParaRPr lang="nl-BE" sz="2400" dirty="0">
              <a:solidFill>
                <a:schemeClr val="tx1">
                  <a:lumMod val="50000"/>
                  <a:lumOff val="50000"/>
                </a:schemeClr>
              </a:solidFill>
              <a:latin typeface="FlandersArtSans-Regular"/>
              <a:sym typeface="Wingdings" panose="05000000000000000000" pitchFamily="2" charset="2"/>
            </a:endParaRPr>
          </a:p>
          <a:p>
            <a:pPr marL="93663" defTabSz="984250"/>
            <a:r>
              <a:rPr lang="nl-BE" sz="2200" b="1" dirty="0">
                <a:latin typeface="Calibri" panose="020F0502020204030204" pitchFamily="34" charset="0"/>
              </a:rPr>
              <a:t>Meer info </a:t>
            </a:r>
            <a:r>
              <a:rPr lang="nl-BE" sz="2200" b="1" dirty="0">
                <a:solidFill>
                  <a:srgbClr val="1887AC"/>
                </a:solidFill>
                <a:latin typeface="Calibri" panose="020F0502020204030204" pitchFamily="34" charset="0"/>
                <a:hlinkClick r:id="rId3"/>
              </a:rPr>
              <a:t>op de website van Wonen-Vlaanderen</a:t>
            </a:r>
            <a:endParaRPr lang="nl-BE" sz="2200" dirty="0">
              <a:solidFill>
                <a:srgbClr val="1887AC"/>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10359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5B80EB6F-D42B-4B88-A8EF-73CB82110A06}" type="slidenum">
              <a:rPr lang="nl-NL" smtClean="0"/>
              <a:t>21</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2677656"/>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a:pPr>
            <a:r>
              <a:rPr lang="nl-BE" sz="2400" u="sng" dirty="0">
                <a:cs typeface="FlandersArtSans-Regular"/>
              </a:rPr>
              <a:t>Toets aan bindend sociaal objectief</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Belangrijk: 1 project kan resterend contingent BSO, respectievelijk resterend contingent in convenant overschrijden !!</a:t>
            </a: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08416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A9FC9CFF-DC31-4572-A28B-127207EF58CB}" type="slidenum">
              <a:rPr lang="nl-NL" smtClean="0"/>
              <a:t>22</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539978"/>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startAt="2"/>
            </a:pPr>
            <a:r>
              <a:rPr lang="nl-BE" sz="2400" u="sng" dirty="0">
                <a:cs typeface="FlandersArtSans-Regular"/>
              </a:rPr>
              <a:t>Toets aan gemeentelijk beleid</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Voor </a:t>
            </a:r>
            <a:r>
              <a:rPr lang="nl-BE" sz="2400" u="sng" dirty="0">
                <a:latin typeface="Calibri" panose="020F0502020204030204" pitchFamily="34" charset="0"/>
              </a:rPr>
              <a:t>elk</a:t>
            </a:r>
            <a:r>
              <a:rPr lang="nl-BE" sz="2400" dirty="0">
                <a:latin typeface="Calibri" panose="020F0502020204030204" pitchFamily="34" charset="0"/>
              </a:rPr>
              <a:t> project dat verplicht op het lokaal woonoverleg wordt besproken </a:t>
            </a:r>
          </a:p>
          <a:p>
            <a:pPr marL="918900"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Ook sociale koop en bescheiden wonen!</a:t>
            </a:r>
          </a:p>
          <a:p>
            <a:pPr marL="342900" indent="-342900">
              <a:buFont typeface="Wingdings" panose="05000000000000000000" pitchFamily="2" charset="2"/>
              <a:buChar char="Ø"/>
            </a:pPr>
            <a:r>
              <a:rPr lang="nl-BE" sz="2400" dirty="0">
                <a:latin typeface="Calibri" panose="020F0502020204030204" pitchFamily="34" charset="0"/>
              </a:rPr>
              <a:t>Beslissing</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Project past in gemeentelijk beleid</a:t>
            </a:r>
          </a:p>
          <a:p>
            <a:pPr marL="576000" lvl="1"/>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Project past niet in gemeentelijk beleid</a:t>
            </a:r>
            <a:endParaRPr lang="nl-BE" sz="2400" dirty="0">
              <a:cs typeface="FlandersArtSans-Regular"/>
            </a:endParaRPr>
          </a:p>
          <a:p>
            <a:pPr marL="461700" indent="-342900">
              <a:buFont typeface="Wingdings" panose="05000000000000000000" pitchFamily="2" charset="2"/>
              <a:buChar char="Ø"/>
            </a:pPr>
            <a:r>
              <a:rPr lang="nl-BE" sz="2400" dirty="0">
                <a:latin typeface="Calibri" panose="020F0502020204030204" pitchFamily="34" charset="0"/>
              </a:rPr>
              <a:t>Op basis van gemeentelijke beleidsvisie rond sociaal wonen, of ad-hoc beoordeling</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02479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7B1C2EA8-A100-47E3-8AD0-D0107FE62D5F}" type="slidenum">
              <a:rPr lang="nl-NL" smtClean="0"/>
              <a:t>23</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62979"/>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cs typeface="FlandersArtSans-Regular"/>
            </a:endParaRPr>
          </a:p>
          <a:p>
            <a:pPr marL="457200" indent="-457200">
              <a:buFont typeface="+mj-lt"/>
              <a:buAutoNum type="alphaLcParenR" startAt="3"/>
            </a:pPr>
            <a:r>
              <a:rPr lang="nl-BE" sz="2400" u="sng" dirty="0">
                <a:cs typeface="FlandersArtSans-Regular"/>
              </a:rPr>
              <a:t>Verbintenis overname infrastructuur in openbaar domein van gemeente</a:t>
            </a:r>
          </a:p>
          <a:p>
            <a:endParaRPr lang="nl-BE" sz="2400" dirty="0">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Voor </a:t>
            </a:r>
            <a:r>
              <a:rPr lang="nl-BE" sz="2400" u="sng" dirty="0">
                <a:latin typeface="Calibri" panose="020F0502020204030204" pitchFamily="34" charset="0"/>
              </a:rPr>
              <a:t>elk</a:t>
            </a:r>
            <a:r>
              <a:rPr lang="nl-BE" sz="2400" dirty="0">
                <a:latin typeface="Calibri" panose="020F0502020204030204" pitchFamily="34" charset="0"/>
              </a:rPr>
              <a:t> project met infrastructuurwerken</a:t>
            </a:r>
          </a:p>
          <a:p>
            <a:pPr marL="457200" indent="-457200">
              <a:buFont typeface="Wingdings" panose="05000000000000000000" pitchFamily="2" charset="2"/>
              <a:buChar char="Ø"/>
            </a:pPr>
            <a:r>
              <a:rPr lang="nl-BE" sz="2400" dirty="0">
                <a:latin typeface="Calibri" panose="020F0502020204030204" pitchFamily="34" charset="0"/>
              </a:rPr>
              <a:t>Beslissing</a:t>
            </a:r>
          </a:p>
          <a:p>
            <a:pPr marL="625475"/>
            <a:r>
              <a:rPr lang="nl-BE" sz="2400" dirty="0">
                <a:solidFill>
                  <a:schemeClr val="tx1">
                    <a:lumMod val="50000"/>
                    <a:lumOff val="50000"/>
                  </a:schemeClr>
                </a:solidFill>
                <a:latin typeface="Calibri" panose="020F0502020204030204" pitchFamily="34" charset="0"/>
              </a:rPr>
              <a:t>	</a:t>
            </a:r>
            <a:r>
              <a:rPr lang="nl-BE" sz="2400" dirty="0">
                <a:solidFill>
                  <a:schemeClr val="tx1">
                    <a:lumMod val="50000"/>
                    <a:lumOff val="50000"/>
                  </a:schemeClr>
                </a:solidFill>
                <a:latin typeface="Calibri" panose="020F0502020204030204" pitchFamily="34" charset="0"/>
                <a:sym typeface="Wingdings" panose="05000000000000000000" pitchFamily="2" charset="2"/>
              </a:rPr>
              <a:t>Engagement gemeente</a:t>
            </a:r>
          </a:p>
          <a:p>
            <a:pPr marL="625475"/>
            <a:r>
              <a:rPr lang="nl-BE" sz="2400" dirty="0">
                <a:solidFill>
                  <a:schemeClr val="tx1">
                    <a:lumMod val="50000"/>
                    <a:lumOff val="50000"/>
                  </a:schemeClr>
                </a:solidFill>
                <a:latin typeface="Calibri" panose="020F0502020204030204" pitchFamily="34" charset="0"/>
                <a:sym typeface="Wingdings" panose="05000000000000000000" pitchFamily="2" charset="2"/>
              </a:rPr>
              <a:t>	 Geen engagement gemeente </a:t>
            </a:r>
            <a:endParaRPr lang="nl-BE" sz="2400" dirty="0">
              <a:solidFill>
                <a:schemeClr val="tx1">
                  <a:lumMod val="50000"/>
                  <a:lumOff val="50000"/>
                </a:schemeClr>
              </a:solidFill>
              <a:latin typeface="Calibri" panose="020F0502020204030204" pitchFamily="34" charset="0"/>
            </a:endParaRPr>
          </a:p>
          <a:p>
            <a:pPr marL="457200" indent="-457200">
              <a:buFont typeface="Wingdings" panose="05000000000000000000" pitchFamily="2" charset="2"/>
              <a:buChar char="Ø"/>
            </a:pPr>
            <a:r>
              <a:rPr lang="nl-BE" sz="2400" dirty="0">
                <a:latin typeface="Calibri" panose="020F0502020204030204" pitchFamily="34" charset="0"/>
              </a:rPr>
              <a:t>Cf. artikel 65 VWC: akkoordverklaring gemeente als subsidievoorwaarde voor wooninfrastructuur</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8674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A6D6D59A-BBBB-4D2D-A21E-70F6DE1A9B2B}" type="slidenum">
              <a:rPr lang="nl-NL" smtClean="0"/>
              <a:t>24</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54984"/>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solidFill>
                <a:srgbClr val="2D979D"/>
              </a:solidFill>
              <a:cs typeface="FlandersArtSans-Regular"/>
            </a:endParaRPr>
          </a:p>
          <a:p>
            <a:r>
              <a:rPr lang="nl-BE" sz="2400" dirty="0">
                <a:cs typeface="FlandersArtSans-Regular"/>
              </a:rPr>
              <a:t>Hoe?</a:t>
            </a:r>
          </a:p>
          <a:p>
            <a:endParaRPr lang="nl-BE" sz="2400" dirty="0">
              <a:solidFill>
                <a:srgbClr val="2D979D"/>
              </a:solidFill>
              <a:cs typeface="FlandersArtSans-Regular"/>
            </a:endParaRPr>
          </a:p>
          <a:p>
            <a:pPr marL="342900" indent="-342900">
              <a:buFont typeface="Wingdings" panose="05000000000000000000" pitchFamily="2" charset="2"/>
              <a:buChar char="Ø"/>
            </a:pPr>
            <a:r>
              <a:rPr lang="nl-BE" sz="2400" dirty="0">
                <a:cs typeface="FlandersArtSans-Regular"/>
              </a:rPr>
              <a:t>Initiatiefnemer vraagt lokale woontoets aan</a:t>
            </a:r>
          </a:p>
          <a:p>
            <a:pPr marL="342900" indent="-342900">
              <a:buFont typeface="Wingdings" panose="05000000000000000000" pitchFamily="2" charset="2"/>
              <a:buChar char="Ø"/>
            </a:pPr>
            <a:r>
              <a:rPr lang="nl-BE" sz="2400" dirty="0">
                <a:cs typeface="FlandersArtSans-Regular"/>
              </a:rPr>
              <a:t>Gemeente voert lokale woontoets uit</a:t>
            </a:r>
          </a:p>
          <a:p>
            <a:pPr marL="342900" indent="-342900">
              <a:buFont typeface="Wingdings" panose="05000000000000000000" pitchFamily="2" charset="2"/>
              <a:buChar char="Ø"/>
            </a:pPr>
            <a:r>
              <a:rPr lang="nl-BE" sz="2400" dirty="0">
                <a:cs typeface="FlandersArtSans-Regular"/>
              </a:rPr>
              <a:t>30 dagen vanaf dag na bespreking op lokaal woonoverleg om beslissing te nemen en in te voeren in Projectportaal</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52231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15C98DFE-EC5F-464A-BE21-85665E3062EB}" type="slidenum">
              <a:rPr lang="nl-NL" smtClean="0"/>
              <a:t>25</a:t>
            </a:fld>
            <a:r>
              <a:rPr lang="nl-NL" dirty="0"/>
              <a:t>.</a:t>
            </a:r>
          </a:p>
        </p:txBody>
      </p:sp>
      <p:grpSp>
        <p:nvGrpSpPr>
          <p:cNvPr id="79" name="Group 78"/>
          <p:cNvGrpSpPr/>
          <p:nvPr/>
        </p:nvGrpSpPr>
        <p:grpSpPr>
          <a:xfrm rot="10800000" flipH="1">
            <a:off x="1006558" y="1343216"/>
            <a:ext cx="10175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940088"/>
          </a:xfrm>
          <a:prstGeom prst="rect">
            <a:avLst/>
          </a:prstGeom>
        </p:spPr>
        <p:txBody>
          <a:bodyPr wrap="square">
            <a:spAutoFit/>
          </a:bodyPr>
          <a:lstStyle/>
          <a:p>
            <a:r>
              <a:rPr lang="nl-BE" sz="2400" dirty="0">
                <a:solidFill>
                  <a:srgbClr val="2D979D"/>
                </a:solidFill>
                <a:cs typeface="FlandersArtSans-Regular"/>
              </a:rPr>
              <a:t>Lokaal woonoverleg organiseren en </a:t>
            </a:r>
            <a:r>
              <a:rPr lang="nl-BE" sz="2400" u="sng" dirty="0">
                <a:solidFill>
                  <a:srgbClr val="2D979D"/>
                </a:solidFill>
                <a:cs typeface="FlandersArtSans-Regular"/>
              </a:rPr>
              <a:t>lokale woontoets uitvoeren</a:t>
            </a:r>
            <a:endParaRPr lang="nl-BE" sz="2400" u="sng" dirty="0">
              <a:cs typeface="FlandersArtSans-Regular"/>
            </a:endParaRPr>
          </a:p>
          <a:p>
            <a:endParaRPr lang="nl-BE" sz="2400" dirty="0">
              <a:solidFill>
                <a:srgbClr val="2D979D"/>
              </a:solidFill>
              <a:cs typeface="FlandersArtSans-Regular"/>
            </a:endParaRPr>
          </a:p>
          <a:p>
            <a:r>
              <a:rPr lang="nl-BE" sz="2400" dirty="0">
                <a:cs typeface="FlandersArtSans-Regular"/>
              </a:rPr>
              <a:t>Wie?</a:t>
            </a:r>
          </a:p>
          <a:p>
            <a:endParaRPr lang="nl-BE" sz="2400" dirty="0">
              <a:solidFill>
                <a:srgbClr val="2D979D"/>
              </a:solidFill>
              <a:cs typeface="FlandersArtSans-Regular"/>
            </a:endParaRPr>
          </a:p>
          <a:p>
            <a:pPr marL="342900" indent="-342900">
              <a:buFont typeface="Wingdings" panose="05000000000000000000" pitchFamily="2" charset="2"/>
              <a:buChar char="Ø"/>
            </a:pPr>
            <a:r>
              <a:rPr lang="nl-BE" sz="2400" dirty="0">
                <a:cs typeface="FlandersArtSans-Regular"/>
              </a:rPr>
              <a:t>Principe: college van burgemeester en schepenen voert lokale woontoets uit (= bestuurshandeling)</a:t>
            </a:r>
          </a:p>
          <a:p>
            <a:pPr marL="342900" indent="-342900">
              <a:buFont typeface="Wingdings" panose="05000000000000000000" pitchFamily="2" charset="2"/>
              <a:buChar char="Ø"/>
            </a:pPr>
            <a:r>
              <a:rPr lang="nl-BE" sz="2400" dirty="0">
                <a:cs typeface="FlandersArtSans-Regular"/>
              </a:rPr>
              <a:t>Delegatiemogelijkheid: als gemeente beschikt over beleidsvisie rond sociaal wonen, kan zij uitvoering lokale woontoets toevertrouwen aan:</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sym typeface="Wingdings" panose="05000000000000000000" pitchFamily="2" charset="2"/>
              </a:rPr>
              <a:t>Een ambtenaar of mandataris van de gemeente</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sym typeface="Wingdings" panose="05000000000000000000" pitchFamily="2" charset="2"/>
              </a:rPr>
              <a:t>Een intergemeentelijke administratieve eenheid </a:t>
            </a:r>
            <a:endParaRPr lang="nl-BE" sz="2200" dirty="0">
              <a:solidFill>
                <a:schemeClr val="tx1">
                  <a:lumMod val="50000"/>
                  <a:lumOff val="50000"/>
                </a:schemeClr>
              </a:solidFill>
              <a:cs typeface="FlandersArtSans-Regular"/>
            </a:endParaRPr>
          </a:p>
          <a:p>
            <a:pPr marL="342900" indent="-342900">
              <a:buFont typeface="Wingdings" panose="05000000000000000000" pitchFamily="2" charset="2"/>
              <a:buChar char="Ø"/>
            </a:pPr>
            <a:r>
              <a:rPr lang="nl-BE" sz="2400" dirty="0">
                <a:cs typeface="FlandersArtSans-Regular"/>
              </a:rPr>
              <a:t>Beleidsvisie bevat kader voor toets aan gemeentelijk beleid: welke typologie op welke locatie, timing, sociale mix…</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17280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26</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524315"/>
          </a:xfrm>
          <a:prstGeom prst="rect">
            <a:avLst/>
          </a:prstGeom>
        </p:spPr>
        <p:txBody>
          <a:bodyPr wrap="square">
            <a:spAutoFit/>
          </a:bodyPr>
          <a:lstStyle/>
          <a:p>
            <a:r>
              <a:rPr lang="nl-BE" sz="2400" dirty="0">
                <a:solidFill>
                  <a:srgbClr val="2D979D"/>
                </a:solidFill>
              </a:rPr>
              <a:t>Renovatietoets</a:t>
            </a:r>
          </a:p>
          <a:p>
            <a:endParaRPr lang="nl-BE" sz="2400" dirty="0"/>
          </a:p>
          <a:p>
            <a:r>
              <a:rPr lang="nl-BE" sz="2400" dirty="0"/>
              <a:t>Wanneer?</a:t>
            </a:r>
          </a:p>
          <a:p>
            <a:pPr marL="342900" indent="-342900">
              <a:buFont typeface="Wingdings" panose="05000000000000000000" pitchFamily="2" charset="2"/>
              <a:buChar char="Ø"/>
            </a:pPr>
            <a:endParaRPr lang="nl-BE" sz="2400" dirty="0">
              <a:latin typeface="FlandersArtSans-Regular" panose="00000500000000000000" pitchFamily="2" charset="0"/>
              <a:cs typeface="FlandersArtSans-Regular"/>
            </a:endParaRPr>
          </a:p>
          <a:p>
            <a:endParaRPr lang="nl-BE" sz="2400" dirty="0">
              <a:latin typeface="FlandersArtSans-Regular" panose="00000500000000000000" pitchFamily="2" charset="0"/>
              <a:cs typeface="FlandersArtSans-Regular"/>
            </a:endParaRPr>
          </a:p>
          <a:p>
            <a:pPr marL="342900" indent="-342900">
              <a:buFont typeface="Wingdings" panose="05000000000000000000" pitchFamily="2" charset="2"/>
              <a:buChar char="Ø"/>
            </a:pPr>
            <a:r>
              <a:rPr lang="nl-BE" sz="2400" dirty="0"/>
              <a:t>Elk project dat voorziet in een vervangingsbouw of dat een investeringsverrichting (renovatie) omvat</a:t>
            </a:r>
          </a:p>
          <a:p>
            <a:endParaRPr lang="nl-BE" sz="2400" dirty="0">
              <a:solidFill>
                <a:srgbClr val="2D979D"/>
              </a:solidFill>
              <a:cs typeface="FlandersArtSans-Regular"/>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97967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27</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048083"/>
          </a:xfrm>
          <a:prstGeom prst="rect">
            <a:avLst/>
          </a:prstGeom>
        </p:spPr>
        <p:txBody>
          <a:bodyPr wrap="square">
            <a:spAutoFit/>
          </a:bodyPr>
          <a:lstStyle/>
          <a:p>
            <a:r>
              <a:rPr lang="nl-BE" sz="2400" dirty="0">
                <a:solidFill>
                  <a:srgbClr val="2D979D"/>
                </a:solidFill>
                <a:cs typeface="FlandersArtSans-Regular"/>
              </a:rPr>
              <a:t>Renovatietoets</a:t>
            </a:r>
          </a:p>
          <a:p>
            <a:endParaRPr lang="nl-BE" sz="2400" dirty="0">
              <a:latin typeface="FlandersArtSans-Regular" panose="00000500000000000000" pitchFamily="2" charset="0"/>
              <a:cs typeface="FlandersArtSans-Regular"/>
            </a:endParaRPr>
          </a:p>
          <a:p>
            <a:r>
              <a:rPr lang="nl-BE" sz="2400" dirty="0"/>
              <a:t>Wat?</a:t>
            </a:r>
          </a:p>
          <a:p>
            <a:endParaRPr lang="nl-BE" sz="2000" dirty="0">
              <a:solidFill>
                <a:srgbClr val="2D979D"/>
              </a:solidFill>
              <a:latin typeface="FlandersArtSans-Regular" panose="00000500000000000000" pitchFamily="2" charset="0"/>
              <a:cs typeface="FlandersArtSans-Regular"/>
            </a:endParaRPr>
          </a:p>
          <a:p>
            <a:pPr marL="342900" indent="-342900">
              <a:buFont typeface="Wingdings" panose="05000000000000000000" pitchFamily="2" charset="2"/>
              <a:buChar char="Ø"/>
            </a:pPr>
            <a:r>
              <a:rPr lang="nl-BE" sz="2400" dirty="0"/>
              <a:t>Een advies over de rationaliteit van de voorgestelde vervangingsbouw of investeringsverrichting</a:t>
            </a:r>
          </a:p>
          <a:p>
            <a:pPr marL="342900" lvl="1" indent="-342900">
              <a:buFont typeface="Wingdings" panose="05000000000000000000" pitchFamily="2" charset="2"/>
              <a:buChar char="Ø"/>
            </a:pPr>
            <a:r>
              <a:rPr lang="nl-BE" sz="2400" dirty="0"/>
              <a:t>Vermijden van te beperkte, kleine ingrepen die diepgaandere renovatie op latere datum verhinderen</a:t>
            </a:r>
          </a:p>
          <a:p>
            <a:pPr marL="342900" lvl="1" indent="-342900">
              <a:buFont typeface="Wingdings" panose="05000000000000000000" pitchFamily="2" charset="2"/>
              <a:buChar char="Ø"/>
            </a:pPr>
            <a:r>
              <a:rPr lang="nl-BE" sz="2400" dirty="0"/>
              <a:t>Veel losse werken hebben totale kost -&gt; grote renovatie</a:t>
            </a:r>
          </a:p>
          <a:p>
            <a:pPr marL="342900" lvl="1" indent="-342900">
              <a:buFont typeface="Wingdings" panose="05000000000000000000" pitchFamily="2" charset="2"/>
              <a:buChar char="Ø"/>
            </a:pPr>
            <a:r>
              <a:rPr lang="nl-BE" sz="2400" dirty="0"/>
              <a:t>Beslissing tot type renovatie VOORAF nemen</a:t>
            </a:r>
          </a:p>
          <a:p>
            <a:pPr marL="342900" indent="-342900">
              <a:buFont typeface="Wingdings" panose="05000000000000000000" pitchFamily="2" charset="2"/>
              <a:buChar char="Ø"/>
            </a:pPr>
            <a:endParaRPr lang="nl-BE" sz="2400" dirty="0"/>
          </a:p>
          <a:p>
            <a:pPr marL="342900" indent="-342900">
              <a:buFont typeface="Wingdings" panose="05000000000000000000" pitchFamily="2" charset="2"/>
              <a:buChar char="Ø"/>
            </a:pPr>
            <a:r>
              <a:rPr lang="nl-BE" sz="2400" dirty="0"/>
              <a:t>Renovatiebeslissing SHM</a:t>
            </a:r>
          </a:p>
          <a:p>
            <a:pPr marL="342900" lvl="1" indent="-342900">
              <a:buFont typeface="Wingdings" panose="05000000000000000000" pitchFamily="2" charset="2"/>
              <a:buChar char="Ø"/>
            </a:pPr>
            <a:r>
              <a:rPr lang="nl-BE" sz="2400" dirty="0"/>
              <a:t>Gebaseerd op breed vooronderzoek bij start van een project</a:t>
            </a:r>
          </a:p>
          <a:p>
            <a:pPr marL="342900" indent="-342900">
              <a:buFont typeface="Wingdings" panose="05000000000000000000" pitchFamily="2" charset="2"/>
              <a:buChar char="Ø"/>
            </a:pPr>
            <a:endParaRPr lang="nl-BE" sz="2400" dirty="0">
              <a:cs typeface="FlandersArtSans-Regular"/>
            </a:endParaRPr>
          </a:p>
          <a:p>
            <a:endParaRPr lang="nl-BE" sz="2400" dirty="0">
              <a:solidFill>
                <a:srgbClr val="2D979D"/>
              </a:solidFill>
              <a:cs typeface="FlandersArtSans-Regular"/>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829589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28</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740307"/>
          </a:xfrm>
          <a:prstGeom prst="rect">
            <a:avLst/>
          </a:prstGeom>
        </p:spPr>
        <p:txBody>
          <a:bodyPr wrap="square">
            <a:spAutoFit/>
          </a:bodyPr>
          <a:lstStyle/>
          <a:p>
            <a:r>
              <a:rPr lang="nl-BE" sz="2400" dirty="0">
                <a:solidFill>
                  <a:srgbClr val="2D979D"/>
                </a:solidFill>
                <a:cs typeface="FlandersArtSans-Regular"/>
              </a:rPr>
              <a:t>Renovatietoets</a:t>
            </a:r>
          </a:p>
          <a:p>
            <a:endParaRPr lang="nl-BE" sz="2400" dirty="0"/>
          </a:p>
          <a:p>
            <a:r>
              <a:rPr lang="nl-BE" sz="2400" dirty="0"/>
              <a:t>Kader?</a:t>
            </a:r>
          </a:p>
          <a:p>
            <a:endParaRPr lang="nl-BE" sz="2400" dirty="0"/>
          </a:p>
          <a:p>
            <a:pPr indent="-342900">
              <a:buFont typeface="Wingdings" panose="05000000000000000000" pitchFamily="2" charset="2"/>
              <a:buChar char="Ø"/>
            </a:pPr>
            <a:r>
              <a:rPr lang="nl-BE" sz="2400" dirty="0"/>
              <a:t>MB dd. 05.09.2017</a:t>
            </a:r>
          </a:p>
          <a:p>
            <a:endParaRPr lang="nl-BE" sz="2400" dirty="0"/>
          </a:p>
          <a:p>
            <a:pPr marL="0" lvl="1" indent="-342900">
              <a:buFont typeface="Wingdings" panose="05000000000000000000" pitchFamily="2" charset="2"/>
              <a:buChar char="Ø"/>
            </a:pPr>
            <a:r>
              <a:rPr lang="nl-BE" sz="2400" dirty="0"/>
              <a:t>Scorecard</a:t>
            </a:r>
          </a:p>
          <a:p>
            <a:pPr marL="0" lvl="1"/>
            <a:r>
              <a:rPr lang="nl-BE" sz="2400" dirty="0"/>
              <a:t>een rapport over de huidige staat van het gebouw, woning of woninggroep van het project</a:t>
            </a:r>
          </a:p>
          <a:p>
            <a:pPr marL="0" lvl="1"/>
            <a:r>
              <a:rPr lang="nl-BE" sz="2400" dirty="0"/>
              <a:t>	1. staat van de gebouwen of woningen</a:t>
            </a:r>
          </a:p>
          <a:p>
            <a:pPr marL="0" lvl="1"/>
            <a:r>
              <a:rPr lang="nl-BE" sz="2400" dirty="0"/>
              <a:t>	2. </a:t>
            </a:r>
            <a:r>
              <a:rPr lang="nl-NL" sz="2400" dirty="0"/>
              <a:t>elementaire veiligheids-, gezondheids- en 	woningkwaliteitsvereisten</a:t>
            </a:r>
            <a:endParaRPr lang="nl-BE" sz="2400" dirty="0"/>
          </a:p>
          <a:p>
            <a:pPr lvl="1"/>
            <a:endParaRPr lang="nl-BE" sz="2400" dirty="0">
              <a:cs typeface="FlandersArtSans-Regular"/>
            </a:endParaRPr>
          </a:p>
          <a:p>
            <a:endParaRPr lang="nl-BE" sz="2400" dirty="0">
              <a:solidFill>
                <a:srgbClr val="2D979D"/>
              </a:solidFill>
              <a:cs typeface="FlandersArtSans-Regular"/>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82245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29</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001643"/>
          </a:xfrm>
          <a:prstGeom prst="rect">
            <a:avLst/>
          </a:prstGeom>
        </p:spPr>
        <p:txBody>
          <a:bodyPr wrap="square">
            <a:spAutoFit/>
          </a:bodyPr>
          <a:lstStyle/>
          <a:p>
            <a:r>
              <a:rPr lang="nl-BE" sz="2400" dirty="0">
                <a:solidFill>
                  <a:srgbClr val="2D979D"/>
                </a:solidFill>
                <a:cs typeface="FlandersArtSans-Regular"/>
              </a:rPr>
              <a:t>Renovatietoets</a:t>
            </a:r>
          </a:p>
          <a:p>
            <a:endParaRPr lang="nl-BE" sz="2400" dirty="0"/>
          </a:p>
          <a:p>
            <a:r>
              <a:rPr lang="nl-BE" sz="2400" dirty="0"/>
              <a:t>Kader?</a:t>
            </a:r>
          </a:p>
          <a:p>
            <a:endParaRPr lang="nl-BE" sz="2400" dirty="0"/>
          </a:p>
          <a:p>
            <a:pPr marL="342900" indent="-342900">
              <a:buFont typeface="Wingdings" panose="05000000000000000000" pitchFamily="2" charset="2"/>
              <a:buChar char="Ø"/>
            </a:pPr>
            <a:r>
              <a:rPr lang="nl-BE" sz="2400" dirty="0"/>
              <a:t>MB dd. 05.09.2017</a:t>
            </a:r>
          </a:p>
          <a:p>
            <a:pPr marL="342900" indent="-342900">
              <a:buFont typeface="Wingdings" panose="05000000000000000000" pitchFamily="2" charset="2"/>
              <a:buChar char="Ø"/>
            </a:pPr>
            <a:endParaRPr lang="nl-BE" sz="2400" dirty="0"/>
          </a:p>
          <a:p>
            <a:pPr marL="342900" lvl="1" indent="-342900">
              <a:buFont typeface="Wingdings" panose="05000000000000000000" pitchFamily="2" charset="2"/>
              <a:buChar char="Ø"/>
            </a:pPr>
            <a:r>
              <a:rPr lang="nl-BE" sz="2400" dirty="0"/>
              <a:t>Toelichtingsnota</a:t>
            </a:r>
          </a:p>
          <a:p>
            <a:pPr marL="625475" lvl="5" indent="-342900">
              <a:buFont typeface="Wingdings" panose="05000000000000000000" pitchFamily="2" charset="2"/>
              <a:buChar char="Ø"/>
            </a:pPr>
            <a:r>
              <a:rPr lang="nl-BE" sz="2400" dirty="0">
                <a:solidFill>
                  <a:schemeClr val="tx1">
                    <a:lumMod val="50000"/>
                    <a:lumOff val="50000"/>
                  </a:schemeClr>
                </a:solidFill>
                <a:latin typeface="Calibri" panose="020F0502020204030204" pitchFamily="34" charset="0"/>
              </a:rPr>
              <a:t>Motivatie van de keuze</a:t>
            </a:r>
          </a:p>
          <a:p>
            <a:pPr marL="625475" lvl="5" indent="-342900">
              <a:buFont typeface="Wingdings" panose="05000000000000000000" pitchFamily="2" charset="2"/>
              <a:buChar char="Ø"/>
            </a:pPr>
            <a:r>
              <a:rPr lang="nl-BE" sz="2400" dirty="0">
                <a:solidFill>
                  <a:schemeClr val="tx1">
                    <a:lumMod val="50000"/>
                    <a:lumOff val="50000"/>
                  </a:schemeClr>
                </a:solidFill>
                <a:latin typeface="Calibri" panose="020F0502020204030204" pitchFamily="34" charset="0"/>
              </a:rPr>
              <a:t>Planning voor 5 jaar</a:t>
            </a:r>
          </a:p>
          <a:p>
            <a:pPr marL="625475" lvl="5" indent="-342900">
              <a:buFont typeface="Wingdings" panose="05000000000000000000" pitchFamily="2" charset="2"/>
              <a:buChar char="Ø"/>
            </a:pPr>
            <a:r>
              <a:rPr lang="nl-BE" sz="2400" dirty="0">
                <a:solidFill>
                  <a:schemeClr val="tx1">
                    <a:lumMod val="50000"/>
                    <a:lumOff val="50000"/>
                  </a:schemeClr>
                </a:solidFill>
                <a:latin typeface="Calibri" panose="020F0502020204030204" pitchFamily="34" charset="0"/>
              </a:rPr>
              <a:t>Fasering?</a:t>
            </a:r>
          </a:p>
          <a:p>
            <a:pPr marL="800100" lvl="1" indent="-342900">
              <a:buFont typeface="Wingdings" panose="05000000000000000000" pitchFamily="2" charset="2"/>
              <a:buChar char="Ø"/>
            </a:pPr>
            <a:endParaRPr lang="nl-BE" sz="2400" dirty="0">
              <a:cs typeface="FlandersArtSans-Regular"/>
            </a:endParaRPr>
          </a:p>
          <a:p>
            <a:endParaRPr lang="nl-BE" sz="2400" dirty="0">
              <a:solidFill>
                <a:srgbClr val="2D979D"/>
              </a:solidFill>
              <a:cs typeface="FlandersArtSans-Regular"/>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76997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nl-NL" dirty="0"/>
              <a:t>3.</a:t>
            </a:r>
          </a:p>
        </p:txBody>
      </p:sp>
      <p:grpSp>
        <p:nvGrpSpPr>
          <p:cNvPr id="79" name="Group 78"/>
          <p:cNvGrpSpPr/>
          <p:nvPr/>
        </p:nvGrpSpPr>
        <p:grpSpPr>
          <a:xfrm rot="10800000">
            <a:off x="613827" y="1343217"/>
            <a:ext cx="48250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785652"/>
          </a:xfrm>
          <a:prstGeom prst="rect">
            <a:avLst/>
          </a:prstGeom>
        </p:spPr>
        <p:txBody>
          <a:bodyPr wrap="square">
            <a:spAutoFit/>
          </a:bodyPr>
          <a:lstStyle/>
          <a:p>
            <a:r>
              <a:rPr lang="nl-BE" sz="2400" dirty="0">
                <a:solidFill>
                  <a:srgbClr val="2D979D"/>
                </a:solidFill>
                <a:cs typeface="FlandersArtSans-Regular"/>
              </a:rPr>
              <a:t>Inleiding: alweer een nieuw Procedurebesluit?</a:t>
            </a:r>
          </a:p>
          <a:p>
            <a:endParaRPr lang="nl-BE" sz="2400" dirty="0">
              <a:cs typeface="FlandersArtSans-Regular"/>
            </a:endParaRPr>
          </a:p>
          <a:p>
            <a:pPr marL="342900" indent="-342900">
              <a:buFont typeface="Wingdings" panose="05000000000000000000" pitchFamily="2" charset="2"/>
              <a:buChar char="Ø"/>
            </a:pPr>
            <a:r>
              <a:rPr lang="nl-BE" sz="2400" dirty="0"/>
              <a:t>Evaluatie afgesproken in regeerakkoord + beleidsnota</a:t>
            </a:r>
          </a:p>
          <a:p>
            <a:pPr marL="342900" indent="-342900">
              <a:buFont typeface="Wingdings" panose="05000000000000000000" pitchFamily="2" charset="2"/>
              <a:buChar char="Ø"/>
            </a:pPr>
            <a:endParaRPr lang="nl-BE" sz="2400" dirty="0"/>
          </a:p>
          <a:p>
            <a:pPr marL="342900" indent="-342900">
              <a:buFont typeface="Wingdings" panose="05000000000000000000" pitchFamily="2" charset="2"/>
              <a:buChar char="Ø"/>
            </a:pPr>
            <a:r>
              <a:rPr lang="nl-BE" sz="2400" dirty="0"/>
              <a:t>Kortere procedures</a:t>
            </a:r>
          </a:p>
          <a:p>
            <a:pPr marL="342900" indent="-342900">
              <a:buFont typeface="Wingdings" panose="05000000000000000000" pitchFamily="2" charset="2"/>
              <a:buChar char="Ø"/>
            </a:pPr>
            <a:r>
              <a:rPr lang="nl-BE" sz="2400" dirty="0"/>
              <a:t>Minder administratieve last</a:t>
            </a:r>
          </a:p>
          <a:p>
            <a:pPr marL="342900" indent="-342900">
              <a:buFont typeface="Wingdings" panose="05000000000000000000" pitchFamily="2" charset="2"/>
              <a:buChar char="Ø"/>
            </a:pPr>
            <a:r>
              <a:rPr lang="nl-BE" sz="2400" dirty="0"/>
              <a:t>Efficiëntiewinsten</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pic>
        <p:nvPicPr>
          <p:cNvPr id="26" name="Afbeelding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421" y="4033277"/>
            <a:ext cx="2947480" cy="1654273"/>
          </a:xfrm>
          <a:prstGeom prst="rect">
            <a:avLst/>
          </a:prstGeom>
        </p:spPr>
      </p:pic>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53957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30</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62979"/>
          </a:xfrm>
          <a:prstGeom prst="rect">
            <a:avLst/>
          </a:prstGeom>
        </p:spPr>
        <p:txBody>
          <a:bodyPr wrap="square">
            <a:spAutoFit/>
          </a:bodyPr>
          <a:lstStyle/>
          <a:p>
            <a:r>
              <a:rPr lang="nl-BE" sz="2400" dirty="0">
                <a:solidFill>
                  <a:srgbClr val="2D979D"/>
                </a:solidFill>
                <a:cs typeface="FlandersArtSans-Regular"/>
              </a:rPr>
              <a:t>Renovatietoets</a:t>
            </a:r>
          </a:p>
          <a:p>
            <a:endParaRPr lang="nl-BE" sz="2400" dirty="0"/>
          </a:p>
          <a:p>
            <a:r>
              <a:rPr lang="nl-BE" sz="2400" dirty="0"/>
              <a:t>Hoe?</a:t>
            </a:r>
          </a:p>
          <a:p>
            <a:endParaRPr lang="nl-BE" sz="2400" dirty="0"/>
          </a:p>
          <a:p>
            <a:pPr indent="-342900">
              <a:buFont typeface="Wingdings" panose="05000000000000000000" pitchFamily="2" charset="2"/>
              <a:buChar char="Ø"/>
            </a:pPr>
            <a:r>
              <a:rPr lang="nl-BE" sz="2400" dirty="0"/>
              <a:t>Initiatiefnemer vraagt renovatietoets aan via Projectportaal</a:t>
            </a:r>
          </a:p>
          <a:p>
            <a:pPr indent="-342900">
              <a:buFont typeface="Wingdings" panose="05000000000000000000" pitchFamily="2" charset="2"/>
              <a:buChar char="Ø"/>
            </a:pPr>
            <a:r>
              <a:rPr lang="nl-BE" sz="2400" dirty="0"/>
              <a:t>VMSW voert renovatietoets uit</a:t>
            </a:r>
          </a:p>
          <a:p>
            <a:pPr indent="-342900">
              <a:buFont typeface="Wingdings" panose="05000000000000000000" pitchFamily="2" charset="2"/>
              <a:buChar char="Ø"/>
            </a:pPr>
            <a:r>
              <a:rPr lang="nl-BE" sz="2400" dirty="0"/>
              <a:t>30 dagen na aanvraag brengt VMSW een advies uit in het Projectportaal</a:t>
            </a:r>
          </a:p>
          <a:p>
            <a:pPr marL="625475" lvl="5" indent="-342900">
              <a:buFont typeface="Wingdings" panose="05000000000000000000" pitchFamily="2" charset="2"/>
              <a:buChar char="Ø"/>
            </a:pPr>
            <a:r>
              <a:rPr lang="nl-BE" sz="2400" dirty="0">
                <a:solidFill>
                  <a:schemeClr val="tx1">
                    <a:lumMod val="50000"/>
                    <a:lumOff val="50000"/>
                  </a:schemeClr>
                </a:solidFill>
                <a:latin typeface="Calibri" panose="020F0502020204030204" pitchFamily="34" charset="0"/>
              </a:rPr>
              <a:t>Bij onvoldoende informatie -&gt; schorsing + 7kd</a:t>
            </a:r>
          </a:p>
          <a:p>
            <a:pPr marL="625475" lvl="5" indent="-342900">
              <a:buFont typeface="Wingdings" panose="05000000000000000000" pitchFamily="2" charset="2"/>
              <a:buChar char="Ø"/>
            </a:pPr>
            <a:r>
              <a:rPr lang="nl-BE" sz="2400" dirty="0">
                <a:solidFill>
                  <a:schemeClr val="tx1">
                    <a:lumMod val="50000"/>
                    <a:lumOff val="50000"/>
                  </a:schemeClr>
                </a:solidFill>
                <a:latin typeface="Calibri" panose="020F0502020204030204" pitchFamily="34" charset="0"/>
              </a:rPr>
              <a:t>Niet tijdig advies -&gt; gunstig advies</a:t>
            </a: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48102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31</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62979"/>
          </a:xfrm>
          <a:prstGeom prst="rect">
            <a:avLst/>
          </a:prstGeom>
        </p:spPr>
        <p:txBody>
          <a:bodyPr wrap="square">
            <a:spAutoFit/>
          </a:bodyPr>
          <a:lstStyle/>
          <a:p>
            <a:r>
              <a:rPr lang="nl-BE" sz="2400" dirty="0">
                <a:solidFill>
                  <a:srgbClr val="2D979D"/>
                </a:solidFill>
                <a:cs typeface="FlandersArtSans-Regular"/>
              </a:rPr>
              <a:t>Renovatietoets</a:t>
            </a:r>
          </a:p>
          <a:p>
            <a:endParaRPr lang="nl-BE" sz="2400" dirty="0"/>
          </a:p>
          <a:p>
            <a:r>
              <a:rPr lang="nl-BE" sz="2400" dirty="0"/>
              <a:t>Hoe?</a:t>
            </a:r>
          </a:p>
          <a:p>
            <a:endParaRPr lang="nl-BE" sz="2400" dirty="0"/>
          </a:p>
          <a:p>
            <a:pPr indent="-342900">
              <a:buFont typeface="Wingdings" panose="05000000000000000000" pitchFamily="2" charset="2"/>
              <a:buChar char="Ø"/>
            </a:pPr>
            <a:r>
              <a:rPr lang="nl-BE" sz="2400" dirty="0"/>
              <a:t>Gunstig advies + vergunning/melding of verhuisbeweging </a:t>
            </a:r>
            <a:br>
              <a:rPr lang="nl-BE" sz="2400" dirty="0"/>
            </a:br>
            <a:r>
              <a:rPr lang="nl-BE" sz="2400" dirty="0"/>
              <a:t>	</a:t>
            </a:r>
            <a:r>
              <a:rPr lang="nl-BE" sz="2400" dirty="0">
                <a:sym typeface="Wingdings" panose="05000000000000000000" pitchFamily="2" charset="2"/>
              </a:rPr>
              <a:t> lokaal woonoverleg</a:t>
            </a:r>
          </a:p>
          <a:p>
            <a:pPr indent="-342900">
              <a:buFont typeface="Wingdings" panose="05000000000000000000" pitchFamily="2" charset="2"/>
              <a:buChar char="Ø"/>
            </a:pPr>
            <a:r>
              <a:rPr lang="nl-BE" sz="2400" dirty="0">
                <a:sym typeface="Wingdings" panose="05000000000000000000" pitchFamily="2" charset="2"/>
              </a:rPr>
              <a:t>Gunstig advies zonder vergunning/melding of verhuisbeweging</a:t>
            </a:r>
            <a:br>
              <a:rPr lang="nl-BE" sz="2400" dirty="0">
                <a:sym typeface="Wingdings" panose="05000000000000000000" pitchFamily="2" charset="2"/>
              </a:rPr>
            </a:br>
            <a:r>
              <a:rPr lang="nl-BE" sz="2400" dirty="0">
                <a:sym typeface="Wingdings" panose="05000000000000000000" pitchFamily="2" charset="2"/>
              </a:rPr>
              <a:t>	 vatbaar voor programmatie</a:t>
            </a:r>
          </a:p>
          <a:p>
            <a:endParaRPr lang="nl-BE" sz="2400" dirty="0"/>
          </a:p>
          <a:p>
            <a:pPr indent="-342900">
              <a:buFont typeface="Wingdings" panose="05000000000000000000" pitchFamily="2" charset="2"/>
              <a:buChar char="Ø"/>
            </a:pPr>
            <a:r>
              <a:rPr lang="nl-BE" sz="2400" dirty="0"/>
              <a:t>Ongunstig advies -&gt; nieuwe aanvraag renovatietoets</a:t>
            </a: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339753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515AA48-236A-4B1B-9FC3-A8AF322B6626}" type="slidenum">
              <a:rPr lang="nl-NL" smtClean="0"/>
              <a:t>32</a:t>
            </a:fld>
            <a:r>
              <a:rPr lang="nl-NL" dirty="0"/>
              <a:t>.</a:t>
            </a:r>
          </a:p>
        </p:txBody>
      </p:sp>
      <p:grpSp>
        <p:nvGrpSpPr>
          <p:cNvPr id="79" name="Group 78"/>
          <p:cNvGrpSpPr/>
          <p:nvPr/>
        </p:nvGrpSpPr>
        <p:grpSpPr>
          <a:xfrm rot="10800000" flipH="1">
            <a:off x="1006558" y="1343215"/>
            <a:ext cx="180766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970318"/>
          </a:xfrm>
          <a:prstGeom prst="rect">
            <a:avLst/>
          </a:prstGeom>
        </p:spPr>
        <p:txBody>
          <a:bodyPr wrap="square">
            <a:spAutoFit/>
          </a:bodyPr>
          <a:lstStyle/>
          <a:p>
            <a:r>
              <a:rPr lang="nl-BE" sz="2400" dirty="0">
                <a:solidFill>
                  <a:srgbClr val="2D979D"/>
                </a:solidFill>
                <a:cs typeface="FlandersArtSans-Regular"/>
              </a:rPr>
              <a:t>Renovatietoets</a:t>
            </a:r>
          </a:p>
          <a:p>
            <a:pPr lvl="1"/>
            <a:endParaRPr lang="nl-BE" sz="2000" dirty="0">
              <a:latin typeface="FlandersArtSans-Regular" panose="00000500000000000000" pitchFamily="2" charset="0"/>
            </a:endParaRPr>
          </a:p>
          <a:p>
            <a:pPr marL="800100" lvl="1" indent="-342900">
              <a:buFont typeface="Wingdings" panose="05000000000000000000" pitchFamily="2" charset="2"/>
              <a:buChar char="Ø"/>
            </a:pPr>
            <a:endParaRPr lang="nl-BE" sz="2000" dirty="0">
              <a:latin typeface="FlandersArtSans-Regular" panose="00000500000000000000" pitchFamily="2" charset="0"/>
            </a:endParaRPr>
          </a:p>
          <a:p>
            <a:pPr marL="800100" lvl="1" indent="-342900">
              <a:buFont typeface="Wingdings" panose="05000000000000000000" pitchFamily="2" charset="2"/>
              <a:buChar char="Ø"/>
            </a:pPr>
            <a:endParaRPr lang="nl-BE" sz="2000" dirty="0">
              <a:latin typeface="FlandersArtSans-Regular" panose="00000500000000000000" pitchFamily="2" charset="0"/>
            </a:endParaRPr>
          </a:p>
          <a:p>
            <a:pPr marL="0" lvl="1" indent="-342900">
              <a:buFont typeface="Wingdings" panose="05000000000000000000" pitchFamily="2" charset="2"/>
              <a:buChar char="Ø"/>
            </a:pPr>
            <a:r>
              <a:rPr lang="nl-BE" sz="2400" dirty="0"/>
              <a:t>Workshops ‘aan de slag met de renovatietoets’</a:t>
            </a:r>
          </a:p>
          <a:p>
            <a:pPr lvl="2"/>
            <a:endParaRPr lang="nl-BE" sz="2400" dirty="0">
              <a:cs typeface="FlandersArtSans-Regular"/>
            </a:endParaRPr>
          </a:p>
          <a:p>
            <a:endParaRPr lang="nl-BE" sz="2400" dirty="0">
              <a:solidFill>
                <a:srgbClr val="2D979D"/>
              </a:solidFill>
              <a:cs typeface="FlandersArtSans-Regular"/>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05471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19401521-CD84-49ED-A2BC-F08055B12986}" type="slidenum">
              <a:rPr lang="nl-NL" smtClean="0"/>
              <a:t>33</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54984"/>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pPr marL="342900" indent="-342900">
              <a:buFont typeface="Wingdings" panose="05000000000000000000" pitchFamily="2" charset="2"/>
              <a:buChar char="Ø"/>
            </a:pPr>
            <a:r>
              <a:rPr lang="nl-BE" sz="2400" dirty="0">
                <a:cs typeface="FlandersArtSans-Regular"/>
              </a:rPr>
              <a:t>Projecten die beleidstoetsen succesvol hebben doorlopen: renovatietoets en/of lokale woontoets</a:t>
            </a:r>
          </a:p>
          <a:p>
            <a:pPr marL="342900" indent="-342900">
              <a:buFont typeface="Wingdings" panose="05000000000000000000" pitchFamily="2" charset="2"/>
              <a:buChar char="Ø"/>
            </a:pPr>
            <a:r>
              <a:rPr lang="nl-BE" sz="2400" dirty="0">
                <a:cs typeface="FlandersArtSans-Regular"/>
              </a:rPr>
              <a:t>Lijst van projecten waarvan verrichtingen principieel vatbaar zijn voor programmatie</a:t>
            </a:r>
          </a:p>
          <a:p>
            <a:pPr marL="342900" indent="-342900">
              <a:buFont typeface="Wingdings" panose="05000000000000000000" pitchFamily="2" charset="2"/>
              <a:buChar char="Ø"/>
            </a:pPr>
            <a:r>
              <a:rPr lang="nl-BE" sz="2400" dirty="0">
                <a:cs typeface="FlandersArtSans-Regular"/>
              </a:rPr>
              <a:t>Noodzakelijke voorwaarde voor programmatie van verrichtingen</a:t>
            </a:r>
          </a:p>
          <a:p>
            <a:pPr marL="342900" indent="-342900">
              <a:buFont typeface="Wingdings" panose="05000000000000000000" pitchFamily="2" charset="2"/>
              <a:buChar char="Ø"/>
            </a:pPr>
            <a:r>
              <a:rPr lang="nl-BE" sz="2400" dirty="0">
                <a:cs typeface="FlandersArtSans-Regular"/>
              </a:rPr>
              <a:t>Maar aantal uitzonderingen: programmatie verrichtingen zonder opname project in Projectenlijst</a:t>
            </a: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17757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179A1AA3-40E0-480B-8EAD-743A425DB6B7}" type="slidenum">
              <a:rPr lang="nl-NL" smtClean="0"/>
              <a:t>34</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785652"/>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r>
              <a:rPr lang="nl-BE" sz="2400" dirty="0">
                <a:cs typeface="FlandersArtSans-Regular"/>
              </a:rPr>
              <a:t>Optie om projecten </a:t>
            </a:r>
            <a:r>
              <a:rPr lang="nl-BE" sz="2400" i="1" dirty="0">
                <a:cs typeface="FlandersArtSans-Regular"/>
              </a:rPr>
              <a:t>on </a:t>
            </a:r>
            <a:r>
              <a:rPr lang="nl-BE" sz="2400" i="1" dirty="0" err="1">
                <a:cs typeface="FlandersArtSans-Regular"/>
              </a:rPr>
              <a:t>hold</a:t>
            </a:r>
            <a:r>
              <a:rPr lang="nl-BE" sz="2400" i="1" dirty="0">
                <a:cs typeface="FlandersArtSans-Regular"/>
              </a:rPr>
              <a:t> </a:t>
            </a:r>
            <a:r>
              <a:rPr lang="nl-BE" sz="2400" dirty="0">
                <a:cs typeface="FlandersArtSans-Regular"/>
              </a:rPr>
              <a:t>te zetten: WAT?</a:t>
            </a:r>
          </a:p>
          <a:p>
            <a:endParaRPr lang="nl-BE" sz="2400" dirty="0">
              <a:solidFill>
                <a:srgbClr val="2D979D"/>
              </a:solidFill>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Gemeente heeft mogelijkheid om projecten tijdelijk stop te zetten</a:t>
            </a:r>
          </a:p>
          <a:p>
            <a:pPr marL="457200" indent="-457200">
              <a:buFont typeface="Wingdings" panose="05000000000000000000" pitchFamily="2" charset="2"/>
              <a:buChar char="Ø"/>
            </a:pPr>
            <a:r>
              <a:rPr lang="nl-BE" sz="2400" dirty="0">
                <a:latin typeface="Calibri" panose="020F0502020204030204" pitchFamily="34" charset="0"/>
              </a:rPr>
              <a:t>Resultaat: project wordt uit de Projectenlijst geschrapt en moet opnieuw lokale woontoets doorlopen</a:t>
            </a: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pic>
        <p:nvPicPr>
          <p:cNvPr id="26" name="Afbeelding 25"/>
          <p:cNvPicPr>
            <a:picLocks noChangeAspect="1"/>
          </p:cNvPicPr>
          <p:nvPr/>
        </p:nvPicPr>
        <p:blipFill>
          <a:blip r:embed="rId3"/>
          <a:stretch>
            <a:fillRect/>
          </a:stretch>
        </p:blipFill>
        <p:spPr>
          <a:xfrm>
            <a:off x="6589642" y="4472794"/>
            <a:ext cx="2107117" cy="1863206"/>
          </a:xfrm>
          <a:prstGeom prst="rect">
            <a:avLst/>
          </a:prstGeom>
        </p:spPr>
      </p:pic>
    </p:spTree>
    <p:extLst>
      <p:ext uri="{BB962C8B-B14F-4D97-AF65-F5344CB8AC3E}">
        <p14:creationId xmlns:p14="http://schemas.microsoft.com/office/powerpoint/2010/main" val="3639196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3B2E9678-0F48-44AE-96FE-B1C6751B79B3}" type="slidenum">
              <a:rPr lang="nl-NL" smtClean="0"/>
              <a:t>35</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139869"/>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r>
              <a:rPr lang="nl-BE" sz="2400" dirty="0">
                <a:cs typeface="FlandersArtSans-Regular"/>
              </a:rPr>
              <a:t>Optie om projecten </a:t>
            </a:r>
            <a:r>
              <a:rPr lang="nl-BE" sz="2400" i="1" dirty="0">
                <a:cs typeface="FlandersArtSans-Regular"/>
              </a:rPr>
              <a:t>on </a:t>
            </a:r>
            <a:r>
              <a:rPr lang="nl-BE" sz="2400" i="1" dirty="0" err="1">
                <a:cs typeface="FlandersArtSans-Regular"/>
              </a:rPr>
              <a:t>hold</a:t>
            </a:r>
            <a:r>
              <a:rPr lang="nl-BE" sz="2400" i="1" dirty="0">
                <a:cs typeface="FlandersArtSans-Regular"/>
              </a:rPr>
              <a:t> </a:t>
            </a:r>
            <a:r>
              <a:rPr lang="nl-BE" sz="2400" dirty="0">
                <a:cs typeface="FlandersArtSans-Regular"/>
              </a:rPr>
              <a:t>te zetten: WELKE PROJECTEN?</a:t>
            </a:r>
          </a:p>
          <a:p>
            <a:endParaRPr lang="nl-BE" sz="2400" dirty="0">
              <a:solidFill>
                <a:srgbClr val="2D979D"/>
              </a:solidFill>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Voor projecten die vanaf 1 november 2017 worden opgenomen in de Projectenlijst</a:t>
            </a:r>
          </a:p>
          <a:p>
            <a:pPr marL="804863"/>
            <a:r>
              <a:rPr lang="nl-BE" sz="2200" dirty="0">
                <a:solidFill>
                  <a:schemeClr val="tx1">
                    <a:lumMod val="50000"/>
                    <a:lumOff val="50000"/>
                  </a:schemeClr>
                </a:solidFill>
                <a:latin typeface="Calibri" panose="020F0502020204030204" pitchFamily="34" charset="0"/>
                <a:sym typeface="Wingdings" panose="05000000000000000000" pitchFamily="2" charset="2"/>
              </a:rPr>
              <a:t> Dus niet voor projecten die beleidstoets ‘oude stijl’ hebben doorlopen</a:t>
            </a:r>
            <a:endParaRPr lang="nl-BE" sz="2200" dirty="0">
              <a:solidFill>
                <a:schemeClr val="tx1">
                  <a:lumMod val="50000"/>
                  <a:lumOff val="50000"/>
                </a:schemeClr>
              </a:solidFill>
              <a:latin typeface="Calibri" panose="020F0502020204030204" pitchFamily="34" charset="0"/>
            </a:endParaRPr>
          </a:p>
          <a:p>
            <a:pPr marL="457200" indent="-457200">
              <a:buFont typeface="Wingdings" panose="05000000000000000000" pitchFamily="2" charset="2"/>
              <a:buChar char="Ø"/>
            </a:pPr>
            <a:r>
              <a:rPr lang="nl-BE" sz="2400" dirty="0">
                <a:latin typeface="Calibri" panose="020F0502020204030204" pitchFamily="34" charset="0"/>
              </a:rPr>
              <a:t>Optie vervalt zodra 1 verrichting van het project wordt opgenomen op MJP of KTP</a:t>
            </a:r>
          </a:p>
          <a:p>
            <a:r>
              <a:rPr lang="nl-BE" sz="2200" dirty="0">
                <a:solidFill>
                  <a:schemeClr val="tx1">
                    <a:lumMod val="50000"/>
                    <a:lumOff val="50000"/>
                  </a:schemeClr>
                </a:solidFill>
                <a:latin typeface="Calibri" panose="020F0502020204030204" pitchFamily="34" charset="0"/>
              </a:rPr>
              <a:t>	</a:t>
            </a:r>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Bv. infrastructuurverrichting staat op MJP, maar 	nieuwbouwverrichting van dit project nog niet</a:t>
            </a: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036351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8B8B2357-352C-4642-8855-0202EC6EBCDE}" type="slidenum">
              <a:rPr lang="nl-NL" smtClean="0"/>
              <a:t>36</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847755"/>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r>
              <a:rPr lang="nl-BE" sz="2400" dirty="0">
                <a:cs typeface="FlandersArtSans-Regular"/>
              </a:rPr>
              <a:t>Optie om projecten </a:t>
            </a:r>
            <a:r>
              <a:rPr lang="nl-BE" sz="2400" i="1" dirty="0">
                <a:cs typeface="FlandersArtSans-Regular"/>
              </a:rPr>
              <a:t>on </a:t>
            </a:r>
            <a:r>
              <a:rPr lang="nl-BE" sz="2400" i="1" dirty="0" err="1">
                <a:cs typeface="FlandersArtSans-Regular"/>
              </a:rPr>
              <a:t>hold</a:t>
            </a:r>
            <a:r>
              <a:rPr lang="nl-BE" sz="2400" i="1" dirty="0">
                <a:cs typeface="FlandersArtSans-Regular"/>
              </a:rPr>
              <a:t> </a:t>
            </a:r>
            <a:r>
              <a:rPr lang="nl-BE" sz="2400" dirty="0">
                <a:cs typeface="FlandersArtSans-Regular"/>
              </a:rPr>
              <a:t>te zetten: WELKE PROJECTEN?</a:t>
            </a:r>
          </a:p>
          <a:p>
            <a:endParaRPr lang="nl-BE" sz="2400" dirty="0">
              <a:solidFill>
                <a:srgbClr val="2D979D"/>
              </a:solidFill>
              <a:cs typeface="FlandersArtSans-Regular"/>
            </a:endParaRPr>
          </a:p>
          <a:p>
            <a:pPr marL="457200" indent="-457200">
              <a:buFont typeface="Wingdings" panose="05000000000000000000" pitchFamily="2" charset="2"/>
              <a:buChar char="Ø"/>
            </a:pPr>
            <a:r>
              <a:rPr lang="nl-BE" sz="2400" dirty="0">
                <a:latin typeface="Calibri" panose="020F0502020204030204" pitchFamily="34" charset="0"/>
              </a:rPr>
              <a:t>Optie geldt voor volgende categorieën van projecten die verplicht op lokaal woonoverleg zijn besproken</a:t>
            </a:r>
            <a:endParaRPr lang="nl-BE" sz="2200" dirty="0">
              <a:solidFill>
                <a:schemeClr val="tx1">
                  <a:lumMod val="50000"/>
                  <a:lumOff val="50000"/>
                </a:schemeClr>
              </a:solidFill>
              <a:latin typeface="Calibri" panose="020F0502020204030204" pitchFamily="34" charset="0"/>
            </a:endParaRPr>
          </a:p>
          <a:p>
            <a:pPr marL="879475"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Nieuwbouw sociale huurwoningen</a:t>
            </a:r>
          </a:p>
          <a:p>
            <a:pPr marL="879475"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	</a:t>
            </a:r>
            <a:r>
              <a:rPr lang="nl-BE" sz="2200" dirty="0">
                <a:solidFill>
                  <a:schemeClr val="tx1">
                    <a:lumMod val="50000"/>
                    <a:lumOff val="50000"/>
                  </a:schemeClr>
                </a:solidFill>
                <a:latin typeface="Calibri" panose="020F0502020204030204" pitchFamily="34" charset="0"/>
              </a:rPr>
              <a:t>Vervangingsbouw en renovatie/verbetering/aanpassing sociale huurwoningen met toename &gt; 20% op projectniveau</a:t>
            </a:r>
          </a:p>
          <a:p>
            <a:pPr marL="457200" indent="-457200">
              <a:buFont typeface="Wingdings" panose="05000000000000000000" pitchFamily="2" charset="2"/>
              <a:buChar char="Ø"/>
            </a:pPr>
            <a:r>
              <a:rPr lang="nl-BE" sz="2400" dirty="0">
                <a:latin typeface="Calibri" panose="020F0502020204030204" pitchFamily="34" charset="0"/>
              </a:rPr>
              <a:t>Niet mogelijk voor:</a:t>
            </a:r>
          </a:p>
          <a:p>
            <a:pPr marL="536575"/>
            <a:r>
              <a:rPr lang="nl-BE" sz="2200" dirty="0">
                <a:solidFill>
                  <a:schemeClr val="tx1">
                    <a:lumMod val="50000"/>
                    <a:lumOff val="50000"/>
                  </a:schemeClr>
                </a:solidFill>
                <a:latin typeface="Calibri" panose="020F0502020204030204" pitchFamily="34" charset="0"/>
                <a:sym typeface="Wingdings" panose="05000000000000000000" pitchFamily="2" charset="2"/>
              </a:rPr>
              <a:t>Verwerving van goede woningen</a:t>
            </a:r>
          </a:p>
          <a:p>
            <a:pPr marL="879475"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Sociale koop en bescheiden wonen</a:t>
            </a:r>
          </a:p>
          <a:p>
            <a:pPr marL="457200" indent="-457200">
              <a:buFont typeface="Wingdings" panose="05000000000000000000" pitchFamily="2" charset="2"/>
              <a:buChar char="Ø"/>
            </a:pPr>
            <a:r>
              <a:rPr lang="nl-BE" sz="2400" dirty="0">
                <a:latin typeface="Calibri" panose="020F0502020204030204" pitchFamily="34" charset="0"/>
              </a:rPr>
              <a:t>Enkel als er een verband is met FS3-financiering</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19660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8B8B2357-352C-4642-8855-0202EC6EBCDE}" type="slidenum">
              <a:rPr lang="nl-NL" smtClean="0"/>
              <a:t>37</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416320"/>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r>
              <a:rPr lang="nl-BE" sz="2400" dirty="0">
                <a:cs typeface="FlandersArtSans-Regular"/>
              </a:rPr>
              <a:t>Wat als een project wijzigt na opname in de Projectenlijst?</a:t>
            </a:r>
          </a:p>
          <a:p>
            <a:endParaRPr lang="nl-BE" sz="2400" dirty="0">
              <a:solidFill>
                <a:srgbClr val="2D979D"/>
              </a:solidFill>
              <a:cs typeface="FlandersArtSans-Regular"/>
            </a:endParaRPr>
          </a:p>
          <a:p>
            <a:r>
              <a:rPr lang="nl-BE" sz="2400" dirty="0">
                <a:cs typeface="FlandersArtSans-Regular"/>
              </a:rPr>
              <a:t>Mogelijkheden:</a:t>
            </a:r>
          </a:p>
          <a:p>
            <a:pPr marL="447675" indent="-447675">
              <a:buFont typeface="Wingdings" panose="05000000000000000000" pitchFamily="2" charset="2"/>
              <a:buChar char="Ø"/>
            </a:pPr>
            <a:r>
              <a:rPr lang="nl-BE" sz="2400" dirty="0">
                <a:latin typeface="Calibri" panose="020F0502020204030204" pitchFamily="34" charset="0"/>
              </a:rPr>
              <a:t>Omzetting van huur naar koop (of andersom)</a:t>
            </a:r>
          </a:p>
          <a:p>
            <a:pPr marL="447675" indent="-447675">
              <a:buFont typeface="Wingdings" panose="05000000000000000000" pitchFamily="2" charset="2"/>
              <a:buChar char="Ø"/>
            </a:pPr>
            <a:r>
              <a:rPr lang="nl-BE" sz="2400" dirty="0">
                <a:cs typeface="FlandersArtSans-Regular"/>
              </a:rPr>
              <a:t>Wijziging in aantallen (naar boven of naar beneden)</a:t>
            </a:r>
          </a:p>
          <a:p>
            <a:pPr marL="447675" indent="-447675">
              <a:buFont typeface="Wingdings" panose="05000000000000000000" pitchFamily="2" charset="2"/>
              <a:buChar char="Ø"/>
            </a:pPr>
            <a:r>
              <a:rPr lang="nl-BE" sz="2400" dirty="0">
                <a:cs typeface="FlandersArtSans-Regular"/>
              </a:rPr>
              <a:t>Nieuwe te programmeren verrichtingen</a:t>
            </a:r>
          </a:p>
          <a:p>
            <a:pPr marL="447675" indent="-447675">
              <a:buFont typeface="Wingdings" panose="05000000000000000000" pitchFamily="2" charset="2"/>
              <a:buChar char="Ø"/>
            </a:pPr>
            <a:endParaRPr lang="nl-BE" sz="2400" dirty="0">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804291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8B8B2357-352C-4642-8855-0202EC6EBCDE}" type="slidenum">
              <a:rPr lang="nl-NL" smtClean="0"/>
              <a:t>38</a:t>
            </a:fld>
            <a:r>
              <a:rPr lang="nl-NL" dirty="0"/>
              <a:t>.</a:t>
            </a:r>
          </a:p>
        </p:txBody>
      </p:sp>
      <p:grpSp>
        <p:nvGrpSpPr>
          <p:cNvPr id="79" name="Group 78"/>
          <p:cNvGrpSpPr/>
          <p:nvPr/>
        </p:nvGrpSpPr>
        <p:grpSpPr>
          <a:xfrm rot="10800000" flipH="1">
            <a:off x="1006558" y="1343214"/>
            <a:ext cx="250012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231654"/>
          </a:xfrm>
          <a:prstGeom prst="rect">
            <a:avLst/>
          </a:prstGeom>
        </p:spPr>
        <p:txBody>
          <a:bodyPr wrap="square">
            <a:spAutoFit/>
          </a:bodyPr>
          <a:lstStyle/>
          <a:p>
            <a:r>
              <a:rPr lang="nl-BE" sz="2400" dirty="0">
                <a:solidFill>
                  <a:srgbClr val="2D979D"/>
                </a:solidFill>
                <a:cs typeface="FlandersArtSans-Regular"/>
              </a:rPr>
              <a:t>Projectenlijst</a:t>
            </a:r>
            <a:endParaRPr lang="nl-BE" sz="2400" dirty="0">
              <a:cs typeface="FlandersArtSans-Regular"/>
            </a:endParaRPr>
          </a:p>
          <a:p>
            <a:endParaRPr lang="nl-BE" sz="2400" dirty="0">
              <a:latin typeface="FlandersArtSans-Regular"/>
              <a:cs typeface="FlandersArtSans-Regular"/>
            </a:endParaRPr>
          </a:p>
          <a:p>
            <a:r>
              <a:rPr lang="nl-NL" sz="2400" dirty="0">
                <a:cs typeface="FlandersArtSans-Regular"/>
              </a:rPr>
              <a:t>NOTA VR bij Procedurebesluit Wonen: </a:t>
            </a:r>
          </a:p>
          <a:p>
            <a:r>
              <a:rPr lang="nl-NL" dirty="0"/>
              <a:t>“Een toename in de woningaantallen van een project leidt niet automatisch tot een schrapping van het project uit de Projectenlijst. Het project moet wel opnieuw besproken worden op het eerstvolgende lokaal woonoverleg met het oog op de uitvoering van een nieuwe lokale woontoets. Dit kan aanleiding geven tot een schrapping van het project uit de projectenlijst, ook al zijn er verrichtingen opgenomen in de meerjarenplanning of in de kortetermijnplanning.” </a:t>
            </a:r>
          </a:p>
          <a:p>
            <a:endParaRPr lang="nl-BE" sz="2400" dirty="0">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2276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39</a:t>
            </a:fld>
            <a:r>
              <a:rPr lang="nl-NL" dirty="0"/>
              <a:t>.</a:t>
            </a:r>
          </a:p>
        </p:txBody>
      </p:sp>
      <p:grpSp>
        <p:nvGrpSpPr>
          <p:cNvPr id="79" name="Group 78"/>
          <p:cNvGrpSpPr/>
          <p:nvPr/>
        </p:nvGrpSpPr>
        <p:grpSpPr>
          <a:xfrm rot="10800000" flipH="1">
            <a:off x="1006556" y="1343208"/>
            <a:ext cx="323827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785652"/>
          </a:xfrm>
          <a:prstGeom prst="rect">
            <a:avLst/>
          </a:prstGeom>
        </p:spPr>
        <p:txBody>
          <a:bodyPr wrap="square">
            <a:spAutoFit/>
          </a:bodyPr>
          <a:lstStyle/>
          <a:p>
            <a:r>
              <a:rPr lang="nl-BE" sz="2400" dirty="0">
                <a:solidFill>
                  <a:srgbClr val="2D979D"/>
                </a:solidFill>
                <a:cs typeface="FlandersArtSans-Regular"/>
              </a:rPr>
              <a:t>Vier casussen</a:t>
            </a:r>
          </a:p>
          <a:p>
            <a:endParaRPr lang="nl-BE" sz="2400" dirty="0">
              <a:cs typeface="FlandersArtSans-Regular"/>
            </a:endParaRPr>
          </a:p>
          <a:p>
            <a:pPr marL="457200" indent="-457200">
              <a:buAutoNum type="arabicPeriod"/>
            </a:pPr>
            <a:r>
              <a:rPr lang="nl-BE" sz="2400" dirty="0">
                <a:cs typeface="FlandersArtSans-Regular"/>
              </a:rPr>
              <a:t>Nieuwbouw</a:t>
            </a:r>
          </a:p>
          <a:p>
            <a:pPr marL="457200" indent="-457200">
              <a:buAutoNum type="arabicPeriod"/>
            </a:pPr>
            <a:r>
              <a:rPr lang="nl-BE" sz="2400" dirty="0">
                <a:cs typeface="FlandersArtSans-Regular"/>
              </a:rPr>
              <a:t>Renovatie zonder verhuisbeweging</a:t>
            </a:r>
          </a:p>
          <a:p>
            <a:pPr marL="457200" indent="-457200">
              <a:buAutoNum type="arabicPeriod"/>
            </a:pPr>
            <a:r>
              <a:rPr lang="nl-BE" sz="2400" dirty="0">
                <a:cs typeface="FlandersArtSans-Regular"/>
              </a:rPr>
              <a:t>Combinatie grondverwerving, nieuwbouw en aanleg infrastructuur</a:t>
            </a:r>
          </a:p>
          <a:p>
            <a:pPr marL="457200" indent="-457200">
              <a:buAutoNum type="arabicPeriod"/>
            </a:pPr>
            <a:r>
              <a:rPr lang="nl-BE" sz="2400" dirty="0">
                <a:cs typeface="FlandersArtSans-Regular"/>
              </a:rPr>
              <a:t>Optie </a:t>
            </a:r>
            <a:r>
              <a:rPr lang="nl-BE" sz="2400" i="1" dirty="0">
                <a:cs typeface="FlandersArtSans-Regular"/>
              </a:rPr>
              <a:t>on </a:t>
            </a:r>
            <a:r>
              <a:rPr lang="nl-BE" sz="2400" i="1" dirty="0" err="1">
                <a:cs typeface="FlandersArtSans-Regular"/>
              </a:rPr>
              <a:t>hold</a:t>
            </a:r>
            <a:r>
              <a:rPr lang="nl-BE" sz="2400" i="1" dirty="0">
                <a:cs typeface="FlandersArtSans-Regular"/>
              </a:rPr>
              <a:t> </a:t>
            </a:r>
            <a:r>
              <a:rPr lang="nl-BE" sz="2400" dirty="0">
                <a:cs typeface="FlandersArtSans-Regular"/>
              </a:rPr>
              <a:t>zetten van project</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45544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BCB94464-ACCD-49F9-9383-D2415765B6CC}" type="slidenum">
              <a:rPr lang="nl-NL" smtClean="0"/>
              <a:t>4</a:t>
            </a:fld>
            <a:r>
              <a:rPr lang="nl-NL" dirty="0"/>
              <a:t>.</a:t>
            </a:r>
          </a:p>
        </p:txBody>
      </p:sp>
      <p:grpSp>
        <p:nvGrpSpPr>
          <p:cNvPr id="79" name="Group 78"/>
          <p:cNvGrpSpPr/>
          <p:nvPr/>
        </p:nvGrpSpPr>
        <p:grpSpPr>
          <a:xfrm rot="10800000">
            <a:off x="613827" y="1343217"/>
            <a:ext cx="48250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431983"/>
          </a:xfrm>
          <a:prstGeom prst="rect">
            <a:avLst/>
          </a:prstGeom>
        </p:spPr>
        <p:txBody>
          <a:bodyPr wrap="square">
            <a:spAutoFit/>
          </a:bodyPr>
          <a:lstStyle/>
          <a:p>
            <a:r>
              <a:rPr lang="nl-BE" sz="2400" dirty="0">
                <a:solidFill>
                  <a:srgbClr val="2D979D"/>
                </a:solidFill>
                <a:cs typeface="FlandersArtSans-Regular"/>
              </a:rPr>
              <a:t>Inleiding: regelgeving</a:t>
            </a:r>
          </a:p>
          <a:p>
            <a:endParaRPr lang="nl-BE" sz="2400" dirty="0">
              <a:cs typeface="FlandersArtSans-Regular"/>
            </a:endParaRPr>
          </a:p>
          <a:p>
            <a:pPr marL="342900" indent="-342900">
              <a:buFont typeface="Wingdings" panose="05000000000000000000" pitchFamily="2" charset="2"/>
              <a:buChar char="Ø"/>
            </a:pPr>
            <a:r>
              <a:rPr lang="nl-BE" sz="2400" dirty="0"/>
              <a:t>Procedurebesluit Wonen van 14 juli 2017</a:t>
            </a:r>
          </a:p>
          <a:p>
            <a:pPr lvl="1"/>
            <a:r>
              <a:rPr lang="nl-BE" sz="2200" dirty="0">
                <a:solidFill>
                  <a:schemeClr val="tx1">
                    <a:lumMod val="50000"/>
                    <a:lumOff val="50000"/>
                  </a:schemeClr>
                </a:solidFill>
                <a:sym typeface="Wingdings" panose="05000000000000000000" pitchFamily="2" charset="2"/>
              </a:rPr>
              <a:t> </a:t>
            </a:r>
            <a:r>
              <a:rPr lang="nl-BE" sz="2200" dirty="0">
                <a:solidFill>
                  <a:schemeClr val="tx1">
                    <a:lumMod val="50000"/>
                    <a:lumOff val="50000"/>
                  </a:schemeClr>
                </a:solidFill>
              </a:rPr>
              <a:t>Belgisch Staatsblad van 29 augustus 2017</a:t>
            </a:r>
          </a:p>
          <a:p>
            <a:pPr marL="342900" indent="-342900">
              <a:buFont typeface="Wingdings" panose="05000000000000000000" pitchFamily="2" charset="2"/>
              <a:buChar char="Ø"/>
            </a:pPr>
            <a:r>
              <a:rPr lang="nl-BE" sz="2400" dirty="0"/>
              <a:t>Ministerieel besluit van 5 september 2017</a:t>
            </a:r>
          </a:p>
          <a:p>
            <a:pPr lvl="1"/>
            <a:r>
              <a:rPr lang="nl-BE" sz="2200" dirty="0">
                <a:solidFill>
                  <a:schemeClr val="tx1">
                    <a:lumMod val="50000"/>
                    <a:lumOff val="50000"/>
                  </a:schemeClr>
                </a:solidFill>
                <a:sym typeface="Wingdings" panose="05000000000000000000" pitchFamily="2" charset="2"/>
              </a:rPr>
              <a:t> Belgisch Staatsblad van 13 september 2017</a:t>
            </a:r>
            <a:endParaRPr lang="nl-BE" sz="2200" dirty="0">
              <a:solidFill>
                <a:schemeClr val="tx1">
                  <a:lumMod val="50000"/>
                  <a:lumOff val="50000"/>
                </a:schemeClr>
              </a:solidFill>
            </a:endParaRPr>
          </a:p>
          <a:p>
            <a:pPr marL="342900" indent="-342900">
              <a:buFont typeface="Wingdings" panose="05000000000000000000" pitchFamily="2" charset="2"/>
              <a:buChar char="Ø"/>
            </a:pPr>
            <a:r>
              <a:rPr lang="nl-BE" sz="2400" dirty="0"/>
              <a:t>Nieuwe normen en richtlijnen sociale woningbouw</a:t>
            </a:r>
          </a:p>
          <a:p>
            <a:pPr lvl="1"/>
            <a:r>
              <a:rPr lang="nl-BE" sz="2200" dirty="0">
                <a:solidFill>
                  <a:schemeClr val="tx1">
                    <a:lumMod val="50000"/>
                    <a:lumOff val="50000"/>
                  </a:schemeClr>
                </a:solidFill>
                <a:sym typeface="Wingdings" panose="05000000000000000000" pitchFamily="2" charset="2"/>
              </a:rPr>
              <a:t> Gepubliceerd op website VMSW</a:t>
            </a:r>
            <a:endParaRPr lang="nl-BE" sz="2200" dirty="0">
              <a:solidFill>
                <a:schemeClr val="tx1">
                  <a:lumMod val="50000"/>
                  <a:lumOff val="50000"/>
                </a:schemeClr>
              </a:solidFill>
            </a:endParaRP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752223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40</a:t>
            </a:fld>
            <a:r>
              <a:rPr lang="nl-NL" dirty="0"/>
              <a:t>.</a:t>
            </a:r>
          </a:p>
        </p:txBody>
      </p:sp>
      <p:grpSp>
        <p:nvGrpSpPr>
          <p:cNvPr id="79" name="Group 78"/>
          <p:cNvGrpSpPr/>
          <p:nvPr/>
        </p:nvGrpSpPr>
        <p:grpSpPr>
          <a:xfrm rot="10800000" flipH="1">
            <a:off x="1006557" y="1343208"/>
            <a:ext cx="326344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1569660"/>
          </a:xfrm>
          <a:prstGeom prst="rect">
            <a:avLst/>
          </a:prstGeom>
        </p:spPr>
        <p:txBody>
          <a:bodyPr wrap="square">
            <a:spAutoFit/>
          </a:bodyPr>
          <a:lstStyle/>
          <a:p>
            <a:r>
              <a:rPr lang="nl-BE" sz="2400" dirty="0">
                <a:solidFill>
                  <a:srgbClr val="2D979D"/>
                </a:solidFill>
                <a:cs typeface="FlandersArtSans-Regular"/>
              </a:rPr>
              <a:t>Case 1</a:t>
            </a:r>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aphicFrame>
        <p:nvGraphicFramePr>
          <p:cNvPr id="28" name="Tijdelijke aanduiding voor inhoud 9"/>
          <p:cNvGraphicFramePr>
            <a:graphicFrameLocks noGrp="1"/>
          </p:cNvGraphicFramePr>
          <p:nvPr>
            <p:ph sz="half" idx="4294967295"/>
            <p:extLst>
              <p:ext uri="{D42A27DB-BD31-4B8C-83A1-F6EECF244321}">
                <p14:modId xmlns:p14="http://schemas.microsoft.com/office/powerpoint/2010/main" val="172227729"/>
              </p:ext>
            </p:extLst>
          </p:nvPr>
        </p:nvGraphicFramePr>
        <p:xfrm>
          <a:off x="678078" y="2132741"/>
          <a:ext cx="7094322" cy="4429429"/>
        </p:xfrm>
        <a:graphic>
          <a:graphicData uri="http://schemas.openxmlformats.org/drawingml/2006/table">
            <a:tbl>
              <a:tblPr firstRow="1" bandRow="1">
                <a:tableStyleId>{5C22544A-7EE6-4342-B048-85BDC9FD1C3A}</a:tableStyleId>
              </a:tblPr>
              <a:tblGrid>
                <a:gridCol w="3547161">
                  <a:extLst>
                    <a:ext uri="{9D8B030D-6E8A-4147-A177-3AD203B41FA5}">
                      <a16:colId xmlns:a16="http://schemas.microsoft.com/office/drawing/2014/main" val="558727152"/>
                    </a:ext>
                  </a:extLst>
                </a:gridCol>
                <a:gridCol w="3547161">
                  <a:extLst>
                    <a:ext uri="{9D8B030D-6E8A-4147-A177-3AD203B41FA5}">
                      <a16:colId xmlns:a16="http://schemas.microsoft.com/office/drawing/2014/main" val="3175208936"/>
                    </a:ext>
                  </a:extLst>
                </a:gridCol>
              </a:tblGrid>
              <a:tr h="370009">
                <a:tc gridSpan="2">
                  <a:txBody>
                    <a:bodyPr/>
                    <a:lstStyle/>
                    <a:p>
                      <a:pPr algn="ctr"/>
                      <a:r>
                        <a:rPr lang="nl-BE" dirty="0"/>
                        <a:t>Nuttige gegevens</a:t>
                      </a:r>
                    </a:p>
                  </a:txBody>
                  <a:tcPr/>
                </a:tc>
                <a:tc hMerge="1">
                  <a:txBody>
                    <a:bodyPr/>
                    <a:lstStyle/>
                    <a:p>
                      <a:endParaRPr lang="nl-BE" dirty="0"/>
                    </a:p>
                  </a:txBody>
                  <a:tcPr/>
                </a:tc>
                <a:extLst>
                  <a:ext uri="{0D108BD9-81ED-4DB2-BD59-A6C34878D82A}">
                    <a16:rowId xmlns:a16="http://schemas.microsoft.com/office/drawing/2014/main" val="576726522"/>
                  </a:ext>
                </a:extLst>
              </a:tr>
              <a:tr h="370009">
                <a:tc>
                  <a:txBody>
                    <a:bodyPr/>
                    <a:lstStyle/>
                    <a:p>
                      <a:r>
                        <a:rPr lang="nl-BE" dirty="0"/>
                        <a:t>BSO</a:t>
                      </a:r>
                    </a:p>
                  </a:txBody>
                  <a:tcPr/>
                </a:tc>
                <a:tc>
                  <a:txBody>
                    <a:bodyPr/>
                    <a:lstStyle/>
                    <a:p>
                      <a:r>
                        <a:rPr lang="nl-BE" dirty="0"/>
                        <a:t>100</a:t>
                      </a:r>
                    </a:p>
                  </a:txBody>
                  <a:tcPr/>
                </a:tc>
                <a:extLst>
                  <a:ext uri="{0D108BD9-81ED-4DB2-BD59-A6C34878D82A}">
                    <a16:rowId xmlns:a16="http://schemas.microsoft.com/office/drawing/2014/main" val="926607251"/>
                  </a:ext>
                </a:extLst>
              </a:tr>
              <a:tr h="370009">
                <a:tc>
                  <a:txBody>
                    <a:bodyPr/>
                    <a:lstStyle/>
                    <a:p>
                      <a:r>
                        <a:rPr lang="nl-BE" dirty="0"/>
                        <a:t>Gerealiseerd aanbod</a:t>
                      </a:r>
                    </a:p>
                  </a:txBody>
                  <a:tcPr/>
                </a:tc>
                <a:tc>
                  <a:txBody>
                    <a:bodyPr/>
                    <a:lstStyle/>
                    <a:p>
                      <a:r>
                        <a:rPr lang="nl-BE" dirty="0"/>
                        <a:t>50</a:t>
                      </a:r>
                    </a:p>
                  </a:txBody>
                  <a:tcPr>
                    <a:solidFill>
                      <a:schemeClr val="accent1">
                        <a:tint val="20000"/>
                        <a:alpha val="0"/>
                      </a:schemeClr>
                    </a:solidFill>
                  </a:tcPr>
                </a:tc>
                <a:extLst>
                  <a:ext uri="{0D108BD9-81ED-4DB2-BD59-A6C34878D82A}">
                    <a16:rowId xmlns:a16="http://schemas.microsoft.com/office/drawing/2014/main" val="1731369550"/>
                  </a:ext>
                </a:extLst>
              </a:tr>
              <a:tr h="370009">
                <a:tc>
                  <a:txBody>
                    <a:bodyPr/>
                    <a:lstStyle/>
                    <a:p>
                      <a:r>
                        <a:rPr lang="nl-BE" dirty="0"/>
                        <a:t>Woningen op Meerjarenplanning</a:t>
                      </a:r>
                    </a:p>
                  </a:txBody>
                  <a:tcPr/>
                </a:tc>
                <a:tc>
                  <a:txBody>
                    <a:bodyPr/>
                    <a:lstStyle/>
                    <a:p>
                      <a:r>
                        <a:rPr lang="nl-BE" dirty="0"/>
                        <a:t>0</a:t>
                      </a:r>
                    </a:p>
                  </a:txBody>
                  <a:tcPr/>
                </a:tc>
                <a:extLst>
                  <a:ext uri="{0D108BD9-81ED-4DB2-BD59-A6C34878D82A}">
                    <a16:rowId xmlns:a16="http://schemas.microsoft.com/office/drawing/2014/main" val="3465002632"/>
                  </a:ext>
                </a:extLst>
              </a:tr>
              <a:tr h="370009">
                <a:tc>
                  <a:txBody>
                    <a:bodyPr/>
                    <a:lstStyle/>
                    <a:p>
                      <a:r>
                        <a:rPr lang="nl-BE" dirty="0"/>
                        <a:t>Woningen op Kortetermijnplanning</a:t>
                      </a:r>
                    </a:p>
                  </a:txBody>
                  <a:tcPr/>
                </a:tc>
                <a:tc>
                  <a:txBody>
                    <a:bodyPr/>
                    <a:lstStyle/>
                    <a:p>
                      <a:r>
                        <a:rPr lang="nl-BE" dirty="0"/>
                        <a:t>0</a:t>
                      </a:r>
                    </a:p>
                  </a:txBody>
                  <a:tcPr/>
                </a:tc>
                <a:extLst>
                  <a:ext uri="{0D108BD9-81ED-4DB2-BD59-A6C34878D82A}">
                    <a16:rowId xmlns:a16="http://schemas.microsoft.com/office/drawing/2014/main" val="1014207001"/>
                  </a:ext>
                </a:extLst>
              </a:tr>
              <a:tr h="370009">
                <a:tc>
                  <a:txBody>
                    <a:bodyPr/>
                    <a:lstStyle/>
                    <a:p>
                      <a:r>
                        <a:rPr lang="nl-BE" dirty="0"/>
                        <a:t>Resterend objectief</a:t>
                      </a:r>
                      <a:r>
                        <a:rPr lang="nl-BE" baseline="0" dirty="0"/>
                        <a:t> op 31/12/2016</a:t>
                      </a:r>
                      <a:endParaRPr lang="nl-BE" dirty="0"/>
                    </a:p>
                  </a:txBody>
                  <a:tcPr/>
                </a:tc>
                <a:tc>
                  <a:txBody>
                    <a:bodyPr/>
                    <a:lstStyle/>
                    <a:p>
                      <a:r>
                        <a:rPr lang="nl-BE" dirty="0"/>
                        <a:t>50</a:t>
                      </a:r>
                    </a:p>
                  </a:txBody>
                  <a:tcPr/>
                </a:tc>
                <a:extLst>
                  <a:ext uri="{0D108BD9-81ED-4DB2-BD59-A6C34878D82A}">
                    <a16:rowId xmlns:a16="http://schemas.microsoft.com/office/drawing/2014/main" val="4245431580"/>
                  </a:ext>
                </a:extLst>
              </a:tr>
              <a:tr h="370009">
                <a:tc>
                  <a:txBody>
                    <a:bodyPr/>
                    <a:lstStyle/>
                    <a:p>
                      <a:r>
                        <a:rPr lang="nl-BE" dirty="0"/>
                        <a:t>Aantal woningen in convenant</a:t>
                      </a:r>
                    </a:p>
                  </a:txBody>
                  <a:tcPr/>
                </a:tc>
                <a:tc>
                  <a:txBody>
                    <a:bodyPr/>
                    <a:lstStyle/>
                    <a:p>
                      <a:r>
                        <a:rPr lang="nl-BE" dirty="0"/>
                        <a:t>0</a:t>
                      </a:r>
                    </a:p>
                  </a:txBody>
                  <a:tcPr/>
                </a:tc>
                <a:extLst>
                  <a:ext uri="{0D108BD9-81ED-4DB2-BD59-A6C34878D82A}">
                    <a16:rowId xmlns:a16="http://schemas.microsoft.com/office/drawing/2014/main" val="2261801336"/>
                  </a:ext>
                </a:extLst>
              </a:tr>
              <a:tr h="559206">
                <a:tc>
                  <a:txBody>
                    <a:bodyPr/>
                    <a:lstStyle/>
                    <a:p>
                      <a:r>
                        <a:rPr lang="nl-BE" dirty="0"/>
                        <a:t>SVK – nieuwe inhuurnames</a:t>
                      </a:r>
                    </a:p>
                  </a:txBody>
                  <a:tcPr/>
                </a:tc>
                <a:tc>
                  <a:txBody>
                    <a:bodyPr/>
                    <a:lstStyle/>
                    <a:p>
                      <a:r>
                        <a:rPr lang="nl-BE" dirty="0"/>
                        <a:t>0</a:t>
                      </a:r>
                    </a:p>
                  </a:txBody>
                  <a:tcPr/>
                </a:tc>
                <a:extLst>
                  <a:ext uri="{0D108BD9-81ED-4DB2-BD59-A6C34878D82A}">
                    <a16:rowId xmlns:a16="http://schemas.microsoft.com/office/drawing/2014/main" val="3853568755"/>
                  </a:ext>
                </a:extLst>
              </a:tr>
              <a:tr h="638646">
                <a:tc>
                  <a:txBody>
                    <a:bodyPr/>
                    <a:lstStyle/>
                    <a:p>
                      <a:r>
                        <a:rPr lang="nl-BE" dirty="0"/>
                        <a:t>Project</a:t>
                      </a:r>
                    </a:p>
                  </a:txBody>
                  <a:tcPr/>
                </a:tc>
                <a:tc>
                  <a:txBody>
                    <a:bodyPr/>
                    <a:lstStyle/>
                    <a:p>
                      <a:r>
                        <a:rPr lang="nl-BE" dirty="0"/>
                        <a:t>Heidepark: 60 HU (=3 fasen van 20 sociale</a:t>
                      </a:r>
                      <a:r>
                        <a:rPr lang="nl-BE" baseline="0" dirty="0"/>
                        <a:t> </a:t>
                      </a:r>
                      <a:r>
                        <a:rPr lang="nl-BE" dirty="0"/>
                        <a:t>huurwoningen)</a:t>
                      </a:r>
                    </a:p>
                  </a:txBody>
                  <a:tcPr/>
                </a:tc>
                <a:extLst>
                  <a:ext uri="{0D108BD9-81ED-4DB2-BD59-A6C34878D82A}">
                    <a16:rowId xmlns:a16="http://schemas.microsoft.com/office/drawing/2014/main" val="1462235377"/>
                  </a:ext>
                </a:extLst>
              </a:tr>
              <a:tr h="595772">
                <a:tc>
                  <a:txBody>
                    <a:bodyPr/>
                    <a:lstStyle/>
                    <a:p>
                      <a:r>
                        <a:rPr lang="nl-BE" dirty="0"/>
                        <a:t>Beleidsvisie?</a:t>
                      </a:r>
                    </a:p>
                  </a:txBody>
                  <a:tcPr/>
                </a:tc>
                <a:tc>
                  <a:txBody>
                    <a:bodyPr/>
                    <a:lstStyle/>
                    <a:p>
                      <a:r>
                        <a:rPr lang="nl-BE" dirty="0"/>
                        <a:t>Past</a:t>
                      </a:r>
                      <a:r>
                        <a:rPr lang="nl-BE" baseline="0" dirty="0"/>
                        <a:t> binnen g</a:t>
                      </a:r>
                      <a:r>
                        <a:rPr lang="nl-BE" dirty="0"/>
                        <a:t>oedgekeurde visie op vlak van lokaal sociaal woonbeleid</a:t>
                      </a:r>
                    </a:p>
                  </a:txBody>
                  <a:tcPr/>
                </a:tc>
                <a:extLst>
                  <a:ext uri="{0D108BD9-81ED-4DB2-BD59-A6C34878D82A}">
                    <a16:rowId xmlns:a16="http://schemas.microsoft.com/office/drawing/2014/main" val="3012362288"/>
                  </a:ext>
                </a:extLst>
              </a:tr>
            </a:tbl>
          </a:graphicData>
        </a:graphic>
      </p:graphicFrame>
      <p:grpSp>
        <p:nvGrpSpPr>
          <p:cNvPr id="29" name="Group 22"/>
          <p:cNvGrpSpPr/>
          <p:nvPr/>
        </p:nvGrpSpPr>
        <p:grpSpPr>
          <a:xfrm>
            <a:off x="44932" y="456970"/>
            <a:ext cx="8907186" cy="449015"/>
            <a:chOff x="522391" y="1163942"/>
            <a:chExt cx="7488729" cy="456059"/>
          </a:xfrm>
        </p:grpSpPr>
        <p:sp>
          <p:nvSpPr>
            <p:cNvPr id="30"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1"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2"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3"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4"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07795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41</a:t>
            </a:fld>
            <a:r>
              <a:rPr lang="nl-NL" dirty="0"/>
              <a:t>.</a:t>
            </a:r>
          </a:p>
        </p:txBody>
      </p:sp>
      <p:grpSp>
        <p:nvGrpSpPr>
          <p:cNvPr id="79" name="Group 78"/>
          <p:cNvGrpSpPr/>
          <p:nvPr/>
        </p:nvGrpSpPr>
        <p:grpSpPr>
          <a:xfrm rot="10800000" flipH="1">
            <a:off x="1006556" y="1343208"/>
            <a:ext cx="325505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062651"/>
          </a:xfrm>
          <a:prstGeom prst="rect">
            <a:avLst/>
          </a:prstGeom>
        </p:spPr>
        <p:txBody>
          <a:bodyPr wrap="square">
            <a:spAutoFit/>
          </a:bodyPr>
          <a:lstStyle/>
          <a:p>
            <a:r>
              <a:rPr lang="nl-BE" sz="2400" dirty="0">
                <a:solidFill>
                  <a:srgbClr val="2D979D"/>
                </a:solidFill>
                <a:cs typeface="FlandersArtSans-Regular"/>
              </a:rPr>
              <a:t>Case 1</a:t>
            </a: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Renovatietoets? neen</a:t>
            </a:r>
          </a:p>
          <a:p>
            <a:pPr marL="342900" indent="-342900">
              <a:buFont typeface="Wingdings" panose="05000000000000000000" pitchFamily="2" charset="2"/>
              <a:buChar char="Ø"/>
            </a:pPr>
            <a:r>
              <a:rPr lang="nl-BE" sz="2400" dirty="0">
                <a:cs typeface="FlandersArtSans-Regular"/>
              </a:rPr>
              <a:t>Bespreking op lokaal woonoverleg verplicht</a:t>
            </a:r>
          </a:p>
          <a:p>
            <a:pPr marL="342900" indent="-342900">
              <a:buFont typeface="Wingdings" panose="05000000000000000000" pitchFamily="2" charset="2"/>
              <a:buChar char="Ø"/>
            </a:pPr>
            <a:r>
              <a:rPr lang="nl-BE" sz="2400" dirty="0">
                <a:cs typeface="FlandersArtSans-Regular"/>
              </a:rPr>
              <a:t>Lokale woontoets</a:t>
            </a:r>
          </a:p>
          <a:p>
            <a:pPr lvl="1"/>
            <a:r>
              <a:rPr lang="nl-BE" sz="2200" dirty="0">
                <a:solidFill>
                  <a:schemeClr val="tx1">
                    <a:lumMod val="50000"/>
                    <a:lumOff val="50000"/>
                  </a:schemeClr>
                </a:solidFill>
                <a:cs typeface="FlandersArtSans-Regular"/>
                <a:sym typeface="Wingdings" panose="05000000000000000000" pitchFamily="2" charset="2"/>
              </a:rPr>
              <a:t> Past binnen gemeentelijk beleid? Ja</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sym typeface="Wingdings" panose="05000000000000000000" pitchFamily="2" charset="2"/>
              </a:rPr>
              <a:t>Past binnen BSO? Ja – 1 project mag BSO overschrijden. Daarna is convenant nodig</a:t>
            </a:r>
          </a:p>
          <a:p>
            <a:pPr marL="342900" indent="-342900">
              <a:buFont typeface="Wingdings" panose="05000000000000000000" pitchFamily="2" charset="2"/>
              <a:buChar char="Ø"/>
            </a:pPr>
            <a:r>
              <a:rPr lang="nl-BE" sz="2400" dirty="0">
                <a:cs typeface="FlandersArtSans-Regular"/>
                <a:sym typeface="Wingdings" panose="05000000000000000000" pitchFamily="2" charset="2"/>
              </a:rPr>
              <a:t>Opname in Projectenlijst: verrichtingen principieel vatbaar voor programmatie (fase per fase)</a:t>
            </a:r>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052392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42</a:t>
            </a:fld>
            <a:r>
              <a:rPr lang="nl-NL" dirty="0"/>
              <a:t>.</a:t>
            </a:r>
          </a:p>
        </p:txBody>
      </p:sp>
      <p:grpSp>
        <p:nvGrpSpPr>
          <p:cNvPr id="79" name="Group 78"/>
          <p:cNvGrpSpPr/>
          <p:nvPr/>
        </p:nvGrpSpPr>
        <p:grpSpPr>
          <a:xfrm rot="10800000" flipH="1">
            <a:off x="1006556" y="1343208"/>
            <a:ext cx="323827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1569660"/>
          </a:xfrm>
          <a:prstGeom prst="rect">
            <a:avLst/>
          </a:prstGeom>
        </p:spPr>
        <p:txBody>
          <a:bodyPr wrap="square">
            <a:spAutoFit/>
          </a:bodyPr>
          <a:lstStyle/>
          <a:p>
            <a:r>
              <a:rPr lang="nl-BE" sz="2400" dirty="0">
                <a:solidFill>
                  <a:srgbClr val="2D979D"/>
                </a:solidFill>
                <a:cs typeface="FlandersArtSans-Regular"/>
              </a:rPr>
              <a:t>Case 2</a:t>
            </a:r>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aphicFrame>
        <p:nvGraphicFramePr>
          <p:cNvPr id="28" name="Tijdelijke aanduiding voor inhoud 9"/>
          <p:cNvGraphicFramePr>
            <a:graphicFrameLocks noGrp="1"/>
          </p:cNvGraphicFramePr>
          <p:nvPr>
            <p:ph sz="half" idx="4294967295"/>
            <p:extLst>
              <p:ext uri="{D42A27DB-BD31-4B8C-83A1-F6EECF244321}">
                <p14:modId xmlns:p14="http://schemas.microsoft.com/office/powerpoint/2010/main" val="1223487091"/>
              </p:ext>
            </p:extLst>
          </p:nvPr>
        </p:nvGraphicFramePr>
        <p:xfrm>
          <a:off x="678078" y="1975529"/>
          <a:ext cx="7183222" cy="4677814"/>
        </p:xfrm>
        <a:graphic>
          <a:graphicData uri="http://schemas.openxmlformats.org/drawingml/2006/table">
            <a:tbl>
              <a:tblPr firstRow="1" bandRow="1">
                <a:tableStyleId>{5C22544A-7EE6-4342-B048-85BDC9FD1C3A}</a:tableStyleId>
              </a:tblPr>
              <a:tblGrid>
                <a:gridCol w="3591611">
                  <a:extLst>
                    <a:ext uri="{9D8B030D-6E8A-4147-A177-3AD203B41FA5}">
                      <a16:colId xmlns:a16="http://schemas.microsoft.com/office/drawing/2014/main" val="558727152"/>
                    </a:ext>
                  </a:extLst>
                </a:gridCol>
                <a:gridCol w="3591611">
                  <a:extLst>
                    <a:ext uri="{9D8B030D-6E8A-4147-A177-3AD203B41FA5}">
                      <a16:colId xmlns:a16="http://schemas.microsoft.com/office/drawing/2014/main" val="3175208936"/>
                    </a:ext>
                  </a:extLst>
                </a:gridCol>
              </a:tblGrid>
              <a:tr h="346200">
                <a:tc gridSpan="2">
                  <a:txBody>
                    <a:bodyPr/>
                    <a:lstStyle/>
                    <a:p>
                      <a:pPr algn="ctr"/>
                      <a:r>
                        <a:rPr lang="nl-BE" dirty="0"/>
                        <a:t>Nuttige gegevens</a:t>
                      </a:r>
                    </a:p>
                  </a:txBody>
                  <a:tcPr/>
                </a:tc>
                <a:tc hMerge="1">
                  <a:txBody>
                    <a:bodyPr/>
                    <a:lstStyle/>
                    <a:p>
                      <a:endParaRPr lang="nl-BE" dirty="0"/>
                    </a:p>
                  </a:txBody>
                  <a:tcPr/>
                </a:tc>
                <a:extLst>
                  <a:ext uri="{0D108BD9-81ED-4DB2-BD59-A6C34878D82A}">
                    <a16:rowId xmlns:a16="http://schemas.microsoft.com/office/drawing/2014/main" val="576726522"/>
                  </a:ext>
                </a:extLst>
              </a:tr>
              <a:tr h="346200">
                <a:tc>
                  <a:txBody>
                    <a:bodyPr/>
                    <a:lstStyle/>
                    <a:p>
                      <a:r>
                        <a:rPr lang="nl-BE" dirty="0"/>
                        <a:t>BSO</a:t>
                      </a:r>
                    </a:p>
                  </a:txBody>
                  <a:tcPr/>
                </a:tc>
                <a:tc>
                  <a:txBody>
                    <a:bodyPr/>
                    <a:lstStyle/>
                    <a:p>
                      <a:r>
                        <a:rPr lang="nl-BE" dirty="0"/>
                        <a:t>100</a:t>
                      </a:r>
                    </a:p>
                  </a:txBody>
                  <a:tcPr/>
                </a:tc>
                <a:extLst>
                  <a:ext uri="{0D108BD9-81ED-4DB2-BD59-A6C34878D82A}">
                    <a16:rowId xmlns:a16="http://schemas.microsoft.com/office/drawing/2014/main" val="926607251"/>
                  </a:ext>
                </a:extLst>
              </a:tr>
              <a:tr h="346200">
                <a:tc>
                  <a:txBody>
                    <a:bodyPr/>
                    <a:lstStyle/>
                    <a:p>
                      <a:r>
                        <a:rPr lang="nl-BE" dirty="0"/>
                        <a:t>Gerealiseerd aanbod</a:t>
                      </a:r>
                    </a:p>
                  </a:txBody>
                  <a:tcPr/>
                </a:tc>
                <a:tc>
                  <a:txBody>
                    <a:bodyPr/>
                    <a:lstStyle/>
                    <a:p>
                      <a:r>
                        <a:rPr lang="nl-BE" dirty="0"/>
                        <a:t>50</a:t>
                      </a:r>
                    </a:p>
                  </a:txBody>
                  <a:tcPr/>
                </a:tc>
                <a:extLst>
                  <a:ext uri="{0D108BD9-81ED-4DB2-BD59-A6C34878D82A}">
                    <a16:rowId xmlns:a16="http://schemas.microsoft.com/office/drawing/2014/main" val="1731369550"/>
                  </a:ext>
                </a:extLst>
              </a:tr>
              <a:tr h="346200">
                <a:tc>
                  <a:txBody>
                    <a:bodyPr/>
                    <a:lstStyle/>
                    <a:p>
                      <a:r>
                        <a:rPr lang="nl-BE" dirty="0"/>
                        <a:t>Woningen op Meerjarenplanning</a:t>
                      </a:r>
                    </a:p>
                  </a:txBody>
                  <a:tcPr/>
                </a:tc>
                <a:tc>
                  <a:txBody>
                    <a:bodyPr/>
                    <a:lstStyle/>
                    <a:p>
                      <a:r>
                        <a:rPr lang="nl-BE" dirty="0"/>
                        <a:t>25</a:t>
                      </a:r>
                    </a:p>
                  </a:txBody>
                  <a:tcPr/>
                </a:tc>
                <a:extLst>
                  <a:ext uri="{0D108BD9-81ED-4DB2-BD59-A6C34878D82A}">
                    <a16:rowId xmlns:a16="http://schemas.microsoft.com/office/drawing/2014/main" val="3465002632"/>
                  </a:ext>
                </a:extLst>
              </a:tr>
              <a:tr h="346200">
                <a:tc>
                  <a:txBody>
                    <a:bodyPr/>
                    <a:lstStyle/>
                    <a:p>
                      <a:r>
                        <a:rPr lang="nl-BE" dirty="0"/>
                        <a:t>Woningen op Kortetermijnplanning</a:t>
                      </a:r>
                    </a:p>
                  </a:txBody>
                  <a:tcPr/>
                </a:tc>
                <a:tc>
                  <a:txBody>
                    <a:bodyPr/>
                    <a:lstStyle/>
                    <a:p>
                      <a:r>
                        <a:rPr lang="nl-BE" dirty="0"/>
                        <a:t>35</a:t>
                      </a:r>
                    </a:p>
                  </a:txBody>
                  <a:tcPr/>
                </a:tc>
                <a:extLst>
                  <a:ext uri="{0D108BD9-81ED-4DB2-BD59-A6C34878D82A}">
                    <a16:rowId xmlns:a16="http://schemas.microsoft.com/office/drawing/2014/main" val="1014207001"/>
                  </a:ext>
                </a:extLst>
              </a:tr>
              <a:tr h="346200">
                <a:tc>
                  <a:txBody>
                    <a:bodyPr/>
                    <a:lstStyle/>
                    <a:p>
                      <a:r>
                        <a:rPr lang="nl-BE" dirty="0"/>
                        <a:t>Resterend objectief</a:t>
                      </a:r>
                      <a:r>
                        <a:rPr lang="nl-BE" baseline="0" dirty="0"/>
                        <a:t> op 31/12/2016</a:t>
                      </a:r>
                      <a:endParaRPr lang="nl-BE" dirty="0"/>
                    </a:p>
                  </a:txBody>
                  <a:tcPr/>
                </a:tc>
                <a:tc>
                  <a:txBody>
                    <a:bodyPr/>
                    <a:lstStyle/>
                    <a:p>
                      <a:r>
                        <a:rPr lang="nl-BE" dirty="0"/>
                        <a:t>0</a:t>
                      </a:r>
                    </a:p>
                  </a:txBody>
                  <a:tcPr/>
                </a:tc>
                <a:extLst>
                  <a:ext uri="{0D108BD9-81ED-4DB2-BD59-A6C34878D82A}">
                    <a16:rowId xmlns:a16="http://schemas.microsoft.com/office/drawing/2014/main" val="4245431580"/>
                  </a:ext>
                </a:extLst>
              </a:tr>
              <a:tr h="346200">
                <a:tc>
                  <a:txBody>
                    <a:bodyPr/>
                    <a:lstStyle/>
                    <a:p>
                      <a:r>
                        <a:rPr lang="nl-BE" dirty="0"/>
                        <a:t>Aantal woningen in convenant</a:t>
                      </a:r>
                    </a:p>
                  </a:txBody>
                  <a:tcPr/>
                </a:tc>
                <a:tc>
                  <a:txBody>
                    <a:bodyPr/>
                    <a:lstStyle/>
                    <a:p>
                      <a:r>
                        <a:rPr lang="nl-BE" dirty="0"/>
                        <a:t>0</a:t>
                      </a:r>
                    </a:p>
                  </a:txBody>
                  <a:tcPr/>
                </a:tc>
                <a:extLst>
                  <a:ext uri="{0D108BD9-81ED-4DB2-BD59-A6C34878D82A}">
                    <a16:rowId xmlns:a16="http://schemas.microsoft.com/office/drawing/2014/main" val="2261801336"/>
                  </a:ext>
                </a:extLst>
              </a:tr>
              <a:tr h="518538">
                <a:tc>
                  <a:txBody>
                    <a:bodyPr/>
                    <a:lstStyle/>
                    <a:p>
                      <a:r>
                        <a:rPr lang="nl-BE" dirty="0"/>
                        <a:t>SVK – nieuwe inhuurnames</a:t>
                      </a:r>
                    </a:p>
                  </a:txBody>
                  <a:tcPr/>
                </a:tc>
                <a:tc>
                  <a:txBody>
                    <a:bodyPr/>
                    <a:lstStyle/>
                    <a:p>
                      <a:r>
                        <a:rPr lang="nl-BE" dirty="0"/>
                        <a:t>10</a:t>
                      </a:r>
                    </a:p>
                  </a:txBody>
                  <a:tcPr/>
                </a:tc>
                <a:extLst>
                  <a:ext uri="{0D108BD9-81ED-4DB2-BD59-A6C34878D82A}">
                    <a16:rowId xmlns:a16="http://schemas.microsoft.com/office/drawing/2014/main" val="3853568755"/>
                  </a:ext>
                </a:extLst>
              </a:tr>
              <a:tr h="1598956">
                <a:tc>
                  <a:txBody>
                    <a:bodyPr/>
                    <a:lstStyle/>
                    <a:p>
                      <a:r>
                        <a:rPr lang="nl-BE" dirty="0"/>
                        <a:t>Project</a:t>
                      </a:r>
                    </a:p>
                  </a:txBody>
                  <a:tcPr/>
                </a:tc>
                <a:tc>
                  <a:txBody>
                    <a:bodyPr/>
                    <a:lstStyle/>
                    <a:p>
                      <a:r>
                        <a:rPr lang="nl-BE" dirty="0"/>
                        <a:t>Onder de Linden</a:t>
                      </a:r>
                      <a:r>
                        <a:rPr lang="nl-BE" baseline="0" dirty="0"/>
                        <a:t>: renovatie van 30 woningen – geen verhuisbeweging, geen vergunning of melding; meer dan 15.000 euro (exclusief btw) per woning</a:t>
                      </a:r>
                      <a:endParaRPr lang="nl-BE" dirty="0"/>
                    </a:p>
                  </a:txBody>
                  <a:tcPr/>
                </a:tc>
                <a:extLst>
                  <a:ext uri="{0D108BD9-81ED-4DB2-BD59-A6C34878D82A}">
                    <a16:rowId xmlns:a16="http://schemas.microsoft.com/office/drawing/2014/main" val="1462235377"/>
                  </a:ext>
                </a:extLst>
              </a:tr>
            </a:tbl>
          </a:graphicData>
        </a:graphic>
      </p:graphicFrame>
      <p:grpSp>
        <p:nvGrpSpPr>
          <p:cNvPr id="29" name="Group 22"/>
          <p:cNvGrpSpPr/>
          <p:nvPr/>
        </p:nvGrpSpPr>
        <p:grpSpPr>
          <a:xfrm>
            <a:off x="44932" y="456970"/>
            <a:ext cx="8907186" cy="449015"/>
            <a:chOff x="522391" y="1163942"/>
            <a:chExt cx="7488729" cy="456059"/>
          </a:xfrm>
        </p:grpSpPr>
        <p:sp>
          <p:nvSpPr>
            <p:cNvPr id="30"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1"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2"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3"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4"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527353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43</a:t>
            </a:fld>
            <a:r>
              <a:rPr lang="nl-NL" dirty="0"/>
              <a:t>.</a:t>
            </a:r>
          </a:p>
        </p:txBody>
      </p:sp>
      <p:grpSp>
        <p:nvGrpSpPr>
          <p:cNvPr id="79" name="Group 78"/>
          <p:cNvGrpSpPr/>
          <p:nvPr/>
        </p:nvGrpSpPr>
        <p:grpSpPr>
          <a:xfrm rot="10800000" flipH="1">
            <a:off x="1006557" y="1343208"/>
            <a:ext cx="326344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2677656"/>
          </a:xfrm>
          <a:prstGeom prst="rect">
            <a:avLst/>
          </a:prstGeom>
        </p:spPr>
        <p:txBody>
          <a:bodyPr wrap="square">
            <a:spAutoFit/>
          </a:bodyPr>
          <a:lstStyle/>
          <a:p>
            <a:r>
              <a:rPr lang="nl-BE" sz="2400" dirty="0">
                <a:solidFill>
                  <a:srgbClr val="2D979D"/>
                </a:solidFill>
                <a:cs typeface="FlandersArtSans-Regular"/>
              </a:rPr>
              <a:t>Case 2</a:t>
            </a: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Renovatietoets? ja</a:t>
            </a:r>
          </a:p>
          <a:p>
            <a:pPr marL="342900" indent="-342900">
              <a:buFont typeface="Wingdings" panose="05000000000000000000" pitchFamily="2" charset="2"/>
              <a:buChar char="Ø"/>
            </a:pPr>
            <a:r>
              <a:rPr lang="nl-BE" sz="2400" dirty="0">
                <a:cs typeface="FlandersArtSans-Regular"/>
              </a:rPr>
              <a:t>Bespreking op lokaal woonoverleg niet verplicht</a:t>
            </a:r>
          </a:p>
          <a:p>
            <a:pPr marL="342900" indent="-342900">
              <a:buFont typeface="Wingdings" panose="05000000000000000000" pitchFamily="2" charset="2"/>
              <a:buChar char="Ø"/>
            </a:pPr>
            <a:r>
              <a:rPr lang="nl-BE" sz="2400" dirty="0">
                <a:cs typeface="FlandersArtSans-Regular"/>
              </a:rPr>
              <a:t>Lokale woontoets: niet nodig</a:t>
            </a:r>
          </a:p>
          <a:p>
            <a:pPr marL="342900" indent="-342900">
              <a:buFont typeface="Wingdings" panose="05000000000000000000" pitchFamily="2" charset="2"/>
              <a:buChar char="Ø"/>
            </a:pPr>
            <a:r>
              <a:rPr lang="nl-BE" sz="2400" dirty="0">
                <a:cs typeface="FlandersArtSans-Regular"/>
                <a:sym typeface="Wingdings" panose="05000000000000000000" pitchFamily="2" charset="2"/>
              </a:rPr>
              <a:t>Opname in Projectenlijst (als renovatietoets positief is): verrichting principieel vatbaar voor programmatie</a:t>
            </a:r>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071932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44</a:t>
            </a:fld>
            <a:r>
              <a:rPr lang="nl-NL" dirty="0"/>
              <a:t>.</a:t>
            </a:r>
          </a:p>
        </p:txBody>
      </p:sp>
      <p:grpSp>
        <p:nvGrpSpPr>
          <p:cNvPr id="79" name="Group 78"/>
          <p:cNvGrpSpPr/>
          <p:nvPr/>
        </p:nvGrpSpPr>
        <p:grpSpPr>
          <a:xfrm rot="10800000" flipH="1">
            <a:off x="1006556" y="1343208"/>
            <a:ext cx="323827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1569660"/>
          </a:xfrm>
          <a:prstGeom prst="rect">
            <a:avLst/>
          </a:prstGeom>
        </p:spPr>
        <p:txBody>
          <a:bodyPr wrap="square">
            <a:spAutoFit/>
          </a:bodyPr>
          <a:lstStyle/>
          <a:p>
            <a:r>
              <a:rPr lang="nl-BE" sz="2400" dirty="0">
                <a:solidFill>
                  <a:srgbClr val="2D979D"/>
                </a:solidFill>
                <a:cs typeface="FlandersArtSans-Regular"/>
              </a:rPr>
              <a:t>Case 3</a:t>
            </a:r>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aphicFrame>
        <p:nvGraphicFramePr>
          <p:cNvPr id="28" name="Tijdelijke aanduiding voor inhoud 9"/>
          <p:cNvGraphicFramePr>
            <a:graphicFrameLocks noGrp="1"/>
          </p:cNvGraphicFramePr>
          <p:nvPr>
            <p:ph sz="half" idx="4294967295"/>
          </p:nvPr>
        </p:nvGraphicFramePr>
        <p:xfrm>
          <a:off x="678078" y="2094614"/>
          <a:ext cx="7328238" cy="4464436"/>
        </p:xfrm>
        <a:graphic>
          <a:graphicData uri="http://schemas.openxmlformats.org/drawingml/2006/table">
            <a:tbl>
              <a:tblPr firstRow="1" bandRow="1">
                <a:tableStyleId>{5C22544A-7EE6-4342-B048-85BDC9FD1C3A}</a:tableStyleId>
              </a:tblPr>
              <a:tblGrid>
                <a:gridCol w="3664119">
                  <a:extLst>
                    <a:ext uri="{9D8B030D-6E8A-4147-A177-3AD203B41FA5}">
                      <a16:colId xmlns:a16="http://schemas.microsoft.com/office/drawing/2014/main" val="558727152"/>
                    </a:ext>
                  </a:extLst>
                </a:gridCol>
                <a:gridCol w="3664119">
                  <a:extLst>
                    <a:ext uri="{9D8B030D-6E8A-4147-A177-3AD203B41FA5}">
                      <a16:colId xmlns:a16="http://schemas.microsoft.com/office/drawing/2014/main" val="3175208936"/>
                    </a:ext>
                  </a:extLst>
                </a:gridCol>
              </a:tblGrid>
              <a:tr h="358656">
                <a:tc gridSpan="2">
                  <a:txBody>
                    <a:bodyPr/>
                    <a:lstStyle/>
                    <a:p>
                      <a:pPr algn="ctr"/>
                      <a:r>
                        <a:rPr lang="nl-BE" dirty="0"/>
                        <a:t>Nuttige gegevens</a:t>
                      </a:r>
                    </a:p>
                  </a:txBody>
                  <a:tcPr/>
                </a:tc>
                <a:tc hMerge="1">
                  <a:txBody>
                    <a:bodyPr/>
                    <a:lstStyle/>
                    <a:p>
                      <a:endParaRPr lang="nl-BE" dirty="0"/>
                    </a:p>
                  </a:txBody>
                  <a:tcPr/>
                </a:tc>
                <a:extLst>
                  <a:ext uri="{0D108BD9-81ED-4DB2-BD59-A6C34878D82A}">
                    <a16:rowId xmlns:a16="http://schemas.microsoft.com/office/drawing/2014/main" val="576726522"/>
                  </a:ext>
                </a:extLst>
              </a:tr>
              <a:tr h="358656">
                <a:tc>
                  <a:txBody>
                    <a:bodyPr/>
                    <a:lstStyle/>
                    <a:p>
                      <a:r>
                        <a:rPr lang="nl-BE" dirty="0"/>
                        <a:t>BSO</a:t>
                      </a:r>
                    </a:p>
                  </a:txBody>
                  <a:tcPr/>
                </a:tc>
                <a:tc>
                  <a:txBody>
                    <a:bodyPr/>
                    <a:lstStyle/>
                    <a:p>
                      <a:r>
                        <a:rPr lang="nl-BE" dirty="0"/>
                        <a:t>100</a:t>
                      </a:r>
                    </a:p>
                  </a:txBody>
                  <a:tcPr/>
                </a:tc>
                <a:extLst>
                  <a:ext uri="{0D108BD9-81ED-4DB2-BD59-A6C34878D82A}">
                    <a16:rowId xmlns:a16="http://schemas.microsoft.com/office/drawing/2014/main" val="926607251"/>
                  </a:ext>
                </a:extLst>
              </a:tr>
              <a:tr h="358656">
                <a:tc>
                  <a:txBody>
                    <a:bodyPr/>
                    <a:lstStyle/>
                    <a:p>
                      <a:r>
                        <a:rPr lang="nl-BE" dirty="0"/>
                        <a:t>Gerealiseerd aanbod</a:t>
                      </a:r>
                    </a:p>
                  </a:txBody>
                  <a:tcPr/>
                </a:tc>
                <a:tc>
                  <a:txBody>
                    <a:bodyPr/>
                    <a:lstStyle/>
                    <a:p>
                      <a:r>
                        <a:rPr lang="nl-BE" dirty="0"/>
                        <a:t>50</a:t>
                      </a:r>
                    </a:p>
                  </a:txBody>
                  <a:tcPr/>
                </a:tc>
                <a:extLst>
                  <a:ext uri="{0D108BD9-81ED-4DB2-BD59-A6C34878D82A}">
                    <a16:rowId xmlns:a16="http://schemas.microsoft.com/office/drawing/2014/main" val="1731369550"/>
                  </a:ext>
                </a:extLst>
              </a:tr>
              <a:tr h="358656">
                <a:tc>
                  <a:txBody>
                    <a:bodyPr/>
                    <a:lstStyle/>
                    <a:p>
                      <a:r>
                        <a:rPr lang="nl-BE" dirty="0"/>
                        <a:t>Woningen op Meerjarenplanning</a:t>
                      </a:r>
                    </a:p>
                  </a:txBody>
                  <a:tcPr/>
                </a:tc>
                <a:tc>
                  <a:txBody>
                    <a:bodyPr/>
                    <a:lstStyle/>
                    <a:p>
                      <a:r>
                        <a:rPr lang="nl-BE" dirty="0"/>
                        <a:t>25</a:t>
                      </a:r>
                    </a:p>
                  </a:txBody>
                  <a:tcPr/>
                </a:tc>
                <a:extLst>
                  <a:ext uri="{0D108BD9-81ED-4DB2-BD59-A6C34878D82A}">
                    <a16:rowId xmlns:a16="http://schemas.microsoft.com/office/drawing/2014/main" val="3465002632"/>
                  </a:ext>
                </a:extLst>
              </a:tr>
              <a:tr h="446254">
                <a:tc>
                  <a:txBody>
                    <a:bodyPr/>
                    <a:lstStyle/>
                    <a:p>
                      <a:r>
                        <a:rPr lang="nl-BE" dirty="0"/>
                        <a:t>Woningen op Kortetermijnplanning</a:t>
                      </a:r>
                    </a:p>
                  </a:txBody>
                  <a:tcPr/>
                </a:tc>
                <a:tc>
                  <a:txBody>
                    <a:bodyPr/>
                    <a:lstStyle/>
                    <a:p>
                      <a:r>
                        <a:rPr lang="nl-BE" dirty="0"/>
                        <a:t>35</a:t>
                      </a:r>
                    </a:p>
                  </a:txBody>
                  <a:tcPr/>
                </a:tc>
                <a:extLst>
                  <a:ext uri="{0D108BD9-81ED-4DB2-BD59-A6C34878D82A}">
                    <a16:rowId xmlns:a16="http://schemas.microsoft.com/office/drawing/2014/main" val="1014207001"/>
                  </a:ext>
                </a:extLst>
              </a:tr>
              <a:tr h="446254">
                <a:tc>
                  <a:txBody>
                    <a:bodyPr/>
                    <a:lstStyle/>
                    <a:p>
                      <a:r>
                        <a:rPr lang="nl-BE" dirty="0"/>
                        <a:t>Resterend objectief</a:t>
                      </a:r>
                      <a:r>
                        <a:rPr lang="nl-BE" baseline="0" dirty="0"/>
                        <a:t> op 31/12/2016</a:t>
                      </a:r>
                      <a:endParaRPr lang="nl-BE" dirty="0"/>
                    </a:p>
                  </a:txBody>
                  <a:tcPr/>
                </a:tc>
                <a:tc>
                  <a:txBody>
                    <a:bodyPr/>
                    <a:lstStyle/>
                    <a:p>
                      <a:r>
                        <a:rPr lang="nl-BE" dirty="0"/>
                        <a:t>0</a:t>
                      </a:r>
                    </a:p>
                  </a:txBody>
                  <a:tcPr/>
                </a:tc>
                <a:extLst>
                  <a:ext uri="{0D108BD9-81ED-4DB2-BD59-A6C34878D82A}">
                    <a16:rowId xmlns:a16="http://schemas.microsoft.com/office/drawing/2014/main" val="4245431580"/>
                  </a:ext>
                </a:extLst>
              </a:tr>
              <a:tr h="358656">
                <a:tc>
                  <a:txBody>
                    <a:bodyPr/>
                    <a:lstStyle/>
                    <a:p>
                      <a:r>
                        <a:rPr lang="nl-BE" dirty="0"/>
                        <a:t>Aantal woningen in convenant</a:t>
                      </a:r>
                    </a:p>
                  </a:txBody>
                  <a:tcPr/>
                </a:tc>
                <a:tc>
                  <a:txBody>
                    <a:bodyPr/>
                    <a:lstStyle/>
                    <a:p>
                      <a:r>
                        <a:rPr lang="nl-BE" dirty="0"/>
                        <a:t>40</a:t>
                      </a:r>
                    </a:p>
                  </a:txBody>
                  <a:tcPr/>
                </a:tc>
                <a:extLst>
                  <a:ext uri="{0D108BD9-81ED-4DB2-BD59-A6C34878D82A}">
                    <a16:rowId xmlns:a16="http://schemas.microsoft.com/office/drawing/2014/main" val="2261801336"/>
                  </a:ext>
                </a:extLst>
              </a:tr>
              <a:tr h="358656">
                <a:tc>
                  <a:txBody>
                    <a:bodyPr/>
                    <a:lstStyle/>
                    <a:p>
                      <a:r>
                        <a:rPr lang="nl-BE" dirty="0"/>
                        <a:t>SVK – nieuwe inhuurnames</a:t>
                      </a:r>
                    </a:p>
                  </a:txBody>
                  <a:tcPr/>
                </a:tc>
                <a:tc>
                  <a:txBody>
                    <a:bodyPr/>
                    <a:lstStyle/>
                    <a:p>
                      <a:r>
                        <a:rPr lang="nl-BE" dirty="0"/>
                        <a:t>10</a:t>
                      </a:r>
                    </a:p>
                  </a:txBody>
                  <a:tcPr/>
                </a:tc>
                <a:extLst>
                  <a:ext uri="{0D108BD9-81ED-4DB2-BD59-A6C34878D82A}">
                    <a16:rowId xmlns:a16="http://schemas.microsoft.com/office/drawing/2014/main" val="3853568755"/>
                  </a:ext>
                </a:extLst>
              </a:tr>
              <a:tr h="1377368">
                <a:tc>
                  <a:txBody>
                    <a:bodyPr/>
                    <a:lstStyle/>
                    <a:p>
                      <a:r>
                        <a:rPr lang="nl-BE" dirty="0"/>
                        <a:t>Project</a:t>
                      </a:r>
                    </a:p>
                  </a:txBody>
                  <a:tcPr/>
                </a:tc>
                <a:tc>
                  <a:txBody>
                    <a:bodyPr/>
                    <a:lstStyle/>
                    <a:p>
                      <a:r>
                        <a:rPr lang="nl-BE" baseline="0" dirty="0"/>
                        <a:t>Grondverwerving, aanleg infrastructuur, bouw van 10 sociale koopwoningen + 40 sociale huurwoningen</a:t>
                      </a:r>
                      <a:endParaRPr lang="nl-BE" dirty="0"/>
                    </a:p>
                  </a:txBody>
                  <a:tcPr/>
                </a:tc>
                <a:extLst>
                  <a:ext uri="{0D108BD9-81ED-4DB2-BD59-A6C34878D82A}">
                    <a16:rowId xmlns:a16="http://schemas.microsoft.com/office/drawing/2014/main" val="1462235377"/>
                  </a:ext>
                </a:extLst>
              </a:tr>
            </a:tbl>
          </a:graphicData>
        </a:graphic>
      </p:graphicFrame>
      <p:grpSp>
        <p:nvGrpSpPr>
          <p:cNvPr id="29" name="Group 22"/>
          <p:cNvGrpSpPr/>
          <p:nvPr/>
        </p:nvGrpSpPr>
        <p:grpSpPr>
          <a:xfrm>
            <a:off x="44932" y="456970"/>
            <a:ext cx="8907186" cy="449015"/>
            <a:chOff x="522391" y="1163942"/>
            <a:chExt cx="7488729" cy="456059"/>
          </a:xfrm>
        </p:grpSpPr>
        <p:sp>
          <p:nvSpPr>
            <p:cNvPr id="30"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1"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2"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3"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4"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925985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45</a:t>
            </a:fld>
            <a:r>
              <a:rPr lang="nl-NL" dirty="0"/>
              <a:t>.</a:t>
            </a:r>
          </a:p>
        </p:txBody>
      </p:sp>
      <p:grpSp>
        <p:nvGrpSpPr>
          <p:cNvPr id="79" name="Group 78"/>
          <p:cNvGrpSpPr/>
          <p:nvPr/>
        </p:nvGrpSpPr>
        <p:grpSpPr>
          <a:xfrm rot="10800000" flipH="1">
            <a:off x="1006557" y="1343208"/>
            <a:ext cx="326344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354765"/>
          </a:xfrm>
          <a:prstGeom prst="rect">
            <a:avLst/>
          </a:prstGeom>
        </p:spPr>
        <p:txBody>
          <a:bodyPr wrap="square">
            <a:spAutoFit/>
          </a:bodyPr>
          <a:lstStyle/>
          <a:p>
            <a:r>
              <a:rPr lang="nl-BE" sz="2400" dirty="0">
                <a:solidFill>
                  <a:srgbClr val="2D979D"/>
                </a:solidFill>
                <a:cs typeface="FlandersArtSans-Regular"/>
              </a:rPr>
              <a:t>Case 3</a:t>
            </a: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Renovatietoets? neen</a:t>
            </a:r>
          </a:p>
          <a:p>
            <a:pPr marL="342900" indent="-342900">
              <a:buFont typeface="Wingdings" panose="05000000000000000000" pitchFamily="2" charset="2"/>
              <a:buChar char="Ø"/>
            </a:pPr>
            <a:r>
              <a:rPr lang="nl-BE" sz="2400" dirty="0">
                <a:cs typeface="FlandersArtSans-Regular"/>
              </a:rPr>
              <a:t>Bespreking op lokaal woonoverleg verplicht</a:t>
            </a:r>
          </a:p>
          <a:p>
            <a:pPr marL="342900" indent="-342900">
              <a:buFont typeface="Wingdings" panose="05000000000000000000" pitchFamily="2" charset="2"/>
              <a:buChar char="Ø"/>
            </a:pPr>
            <a:r>
              <a:rPr lang="nl-BE" sz="2400" dirty="0">
                <a:cs typeface="FlandersArtSans-Regular"/>
              </a:rPr>
              <a:t>Lokale woontoets</a:t>
            </a:r>
          </a:p>
          <a:p>
            <a:pPr lvl="1"/>
            <a:r>
              <a:rPr lang="nl-BE" sz="2200" dirty="0">
                <a:solidFill>
                  <a:schemeClr val="tx1">
                    <a:lumMod val="50000"/>
                    <a:lumOff val="50000"/>
                  </a:schemeClr>
                </a:solidFill>
                <a:cs typeface="FlandersArtSans-Regular"/>
                <a:sym typeface="Wingdings" panose="05000000000000000000" pitchFamily="2" charset="2"/>
              </a:rPr>
              <a:t> Past binnen gemeentelijk beleid? Ja</a:t>
            </a:r>
          </a:p>
          <a:p>
            <a:pPr marL="800100" lvl="1" indent="-342900">
              <a:buFont typeface="Wingdings" panose="05000000000000000000" pitchFamily="2" charset="2"/>
              <a:buChar char="è"/>
            </a:pPr>
            <a:r>
              <a:rPr lang="nl-BE" sz="2200" dirty="0">
                <a:solidFill>
                  <a:schemeClr val="tx1">
                    <a:lumMod val="50000"/>
                    <a:lumOff val="50000"/>
                  </a:schemeClr>
                </a:solidFill>
                <a:cs typeface="FlandersArtSans-Regular"/>
                <a:sym typeface="Wingdings" panose="05000000000000000000" pitchFamily="2" charset="2"/>
              </a:rPr>
              <a:t>Past binnen convenant? Ja</a:t>
            </a:r>
          </a:p>
          <a:p>
            <a:pPr marL="342900" indent="-342900">
              <a:buFont typeface="Wingdings" panose="05000000000000000000" pitchFamily="2" charset="2"/>
              <a:buChar char="Ø"/>
            </a:pPr>
            <a:r>
              <a:rPr lang="nl-BE" sz="2400" dirty="0">
                <a:cs typeface="FlandersArtSans-Regular"/>
                <a:sym typeface="Wingdings" panose="05000000000000000000" pitchFamily="2" charset="2"/>
              </a:rPr>
              <a:t>Opname in Projectenlijst: verrichtingen principieel vatbaar voor programmatie </a:t>
            </a:r>
            <a:r>
              <a:rPr lang="nl-BE" sz="2200" dirty="0">
                <a:solidFill>
                  <a:schemeClr val="tx1">
                    <a:lumMod val="50000"/>
                    <a:lumOff val="50000"/>
                  </a:schemeClr>
                </a:solidFill>
                <a:cs typeface="FlandersArtSans-Regular"/>
                <a:sym typeface="Wingdings" panose="05000000000000000000" pitchFamily="2" charset="2"/>
              </a:rPr>
              <a:t>(bouw HU + bouw KO + infra)</a:t>
            </a:r>
            <a:endParaRPr lang="nl-BE" sz="2200" dirty="0">
              <a:solidFill>
                <a:schemeClr val="tx1">
                  <a:lumMod val="50000"/>
                  <a:lumOff val="50000"/>
                </a:schemeClr>
              </a:solidFill>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886001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46</a:t>
            </a:fld>
            <a:r>
              <a:rPr lang="nl-NL" dirty="0"/>
              <a:t>.</a:t>
            </a:r>
          </a:p>
        </p:txBody>
      </p:sp>
      <p:grpSp>
        <p:nvGrpSpPr>
          <p:cNvPr id="79" name="Group 78"/>
          <p:cNvGrpSpPr/>
          <p:nvPr/>
        </p:nvGrpSpPr>
        <p:grpSpPr>
          <a:xfrm rot="10800000" flipH="1">
            <a:off x="1006557" y="1343208"/>
            <a:ext cx="326344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378020" y="1617556"/>
            <a:ext cx="8527542" cy="1569660"/>
          </a:xfrm>
          <a:prstGeom prst="rect">
            <a:avLst/>
          </a:prstGeom>
        </p:spPr>
        <p:txBody>
          <a:bodyPr wrap="square">
            <a:spAutoFit/>
          </a:bodyPr>
          <a:lstStyle/>
          <a:p>
            <a:r>
              <a:rPr lang="nl-BE" sz="2400" dirty="0">
                <a:solidFill>
                  <a:srgbClr val="2D979D"/>
                </a:solidFill>
                <a:cs typeface="FlandersArtSans-Regular"/>
              </a:rPr>
              <a:t>Case 4: kan een project voor een ander project geschoven worden?</a:t>
            </a:r>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aphicFrame>
        <p:nvGraphicFramePr>
          <p:cNvPr id="28" name="Tijdelijke aanduiding voor inhoud 9"/>
          <p:cNvGraphicFramePr>
            <a:graphicFrameLocks noGrp="1"/>
          </p:cNvGraphicFramePr>
          <p:nvPr>
            <p:ph sz="half" idx="4294967295"/>
            <p:extLst>
              <p:ext uri="{D42A27DB-BD31-4B8C-83A1-F6EECF244321}">
                <p14:modId xmlns:p14="http://schemas.microsoft.com/office/powerpoint/2010/main" val="3618190127"/>
              </p:ext>
            </p:extLst>
          </p:nvPr>
        </p:nvGraphicFramePr>
        <p:xfrm>
          <a:off x="834886" y="2132741"/>
          <a:ext cx="6937516" cy="4252038"/>
        </p:xfrm>
        <a:graphic>
          <a:graphicData uri="http://schemas.openxmlformats.org/drawingml/2006/table">
            <a:tbl>
              <a:tblPr firstRow="1" bandRow="1">
                <a:tableStyleId>{5C22544A-7EE6-4342-B048-85BDC9FD1C3A}</a:tableStyleId>
              </a:tblPr>
              <a:tblGrid>
                <a:gridCol w="3468758">
                  <a:extLst>
                    <a:ext uri="{9D8B030D-6E8A-4147-A177-3AD203B41FA5}">
                      <a16:colId xmlns:a16="http://schemas.microsoft.com/office/drawing/2014/main" val="558727152"/>
                    </a:ext>
                  </a:extLst>
                </a:gridCol>
                <a:gridCol w="3468758">
                  <a:extLst>
                    <a:ext uri="{9D8B030D-6E8A-4147-A177-3AD203B41FA5}">
                      <a16:colId xmlns:a16="http://schemas.microsoft.com/office/drawing/2014/main" val="3175208936"/>
                    </a:ext>
                  </a:extLst>
                </a:gridCol>
              </a:tblGrid>
              <a:tr h="340059">
                <a:tc gridSpan="2">
                  <a:txBody>
                    <a:bodyPr/>
                    <a:lstStyle/>
                    <a:p>
                      <a:pPr algn="ctr"/>
                      <a:r>
                        <a:rPr lang="nl-BE" dirty="0"/>
                        <a:t>Nuttige gegevens</a:t>
                      </a:r>
                    </a:p>
                  </a:txBody>
                  <a:tcPr/>
                </a:tc>
                <a:tc hMerge="1">
                  <a:txBody>
                    <a:bodyPr/>
                    <a:lstStyle/>
                    <a:p>
                      <a:endParaRPr lang="nl-BE" dirty="0"/>
                    </a:p>
                  </a:txBody>
                  <a:tcPr/>
                </a:tc>
                <a:extLst>
                  <a:ext uri="{0D108BD9-81ED-4DB2-BD59-A6C34878D82A}">
                    <a16:rowId xmlns:a16="http://schemas.microsoft.com/office/drawing/2014/main" val="576726522"/>
                  </a:ext>
                </a:extLst>
              </a:tr>
              <a:tr h="340059">
                <a:tc>
                  <a:txBody>
                    <a:bodyPr/>
                    <a:lstStyle/>
                    <a:p>
                      <a:r>
                        <a:rPr lang="nl-BE" dirty="0"/>
                        <a:t>BSO</a:t>
                      </a:r>
                    </a:p>
                  </a:txBody>
                  <a:tcPr/>
                </a:tc>
                <a:tc>
                  <a:txBody>
                    <a:bodyPr/>
                    <a:lstStyle/>
                    <a:p>
                      <a:r>
                        <a:rPr lang="nl-BE" dirty="0"/>
                        <a:t>100</a:t>
                      </a:r>
                    </a:p>
                  </a:txBody>
                  <a:tcPr/>
                </a:tc>
                <a:extLst>
                  <a:ext uri="{0D108BD9-81ED-4DB2-BD59-A6C34878D82A}">
                    <a16:rowId xmlns:a16="http://schemas.microsoft.com/office/drawing/2014/main" val="926607251"/>
                  </a:ext>
                </a:extLst>
              </a:tr>
              <a:tr h="340059">
                <a:tc>
                  <a:txBody>
                    <a:bodyPr/>
                    <a:lstStyle/>
                    <a:p>
                      <a:r>
                        <a:rPr lang="nl-BE" dirty="0"/>
                        <a:t>Gerealiseerd aanbod</a:t>
                      </a:r>
                    </a:p>
                  </a:txBody>
                  <a:tcPr/>
                </a:tc>
                <a:tc>
                  <a:txBody>
                    <a:bodyPr/>
                    <a:lstStyle/>
                    <a:p>
                      <a:r>
                        <a:rPr lang="nl-BE" dirty="0"/>
                        <a:t>40</a:t>
                      </a:r>
                    </a:p>
                  </a:txBody>
                  <a:tcPr>
                    <a:solidFill>
                      <a:schemeClr val="accent1">
                        <a:tint val="20000"/>
                        <a:alpha val="0"/>
                      </a:schemeClr>
                    </a:solidFill>
                  </a:tcPr>
                </a:tc>
                <a:extLst>
                  <a:ext uri="{0D108BD9-81ED-4DB2-BD59-A6C34878D82A}">
                    <a16:rowId xmlns:a16="http://schemas.microsoft.com/office/drawing/2014/main" val="1731369550"/>
                  </a:ext>
                </a:extLst>
              </a:tr>
              <a:tr h="340059">
                <a:tc>
                  <a:txBody>
                    <a:bodyPr/>
                    <a:lstStyle/>
                    <a:p>
                      <a:r>
                        <a:rPr lang="nl-BE" dirty="0"/>
                        <a:t>Woningen op Meerjarenplanning</a:t>
                      </a:r>
                    </a:p>
                  </a:txBody>
                  <a:tcPr/>
                </a:tc>
                <a:tc>
                  <a:txBody>
                    <a:bodyPr/>
                    <a:lstStyle/>
                    <a:p>
                      <a:r>
                        <a:rPr lang="nl-BE" dirty="0"/>
                        <a:t>0</a:t>
                      </a:r>
                    </a:p>
                  </a:txBody>
                  <a:tcPr/>
                </a:tc>
                <a:extLst>
                  <a:ext uri="{0D108BD9-81ED-4DB2-BD59-A6C34878D82A}">
                    <a16:rowId xmlns:a16="http://schemas.microsoft.com/office/drawing/2014/main" val="3465002632"/>
                  </a:ext>
                </a:extLst>
              </a:tr>
              <a:tr h="340059">
                <a:tc>
                  <a:txBody>
                    <a:bodyPr/>
                    <a:lstStyle/>
                    <a:p>
                      <a:r>
                        <a:rPr lang="nl-BE" dirty="0"/>
                        <a:t>Woningen op Kortetermijnplanning</a:t>
                      </a:r>
                    </a:p>
                  </a:txBody>
                  <a:tcPr/>
                </a:tc>
                <a:tc>
                  <a:txBody>
                    <a:bodyPr/>
                    <a:lstStyle/>
                    <a:p>
                      <a:r>
                        <a:rPr lang="nl-BE" dirty="0"/>
                        <a:t>40</a:t>
                      </a:r>
                    </a:p>
                  </a:txBody>
                  <a:tcPr/>
                </a:tc>
                <a:extLst>
                  <a:ext uri="{0D108BD9-81ED-4DB2-BD59-A6C34878D82A}">
                    <a16:rowId xmlns:a16="http://schemas.microsoft.com/office/drawing/2014/main" val="1014207001"/>
                  </a:ext>
                </a:extLst>
              </a:tr>
              <a:tr h="340059">
                <a:tc>
                  <a:txBody>
                    <a:bodyPr/>
                    <a:lstStyle/>
                    <a:p>
                      <a:r>
                        <a:rPr lang="nl-BE" dirty="0"/>
                        <a:t>Resterend objectief</a:t>
                      </a:r>
                      <a:r>
                        <a:rPr lang="nl-BE" baseline="0" dirty="0"/>
                        <a:t> op 31/12/2016</a:t>
                      </a:r>
                      <a:endParaRPr lang="nl-BE" dirty="0"/>
                    </a:p>
                  </a:txBody>
                  <a:tcPr/>
                </a:tc>
                <a:tc>
                  <a:txBody>
                    <a:bodyPr/>
                    <a:lstStyle/>
                    <a:p>
                      <a:r>
                        <a:rPr lang="nl-BE" dirty="0"/>
                        <a:t>20</a:t>
                      </a:r>
                    </a:p>
                  </a:txBody>
                  <a:tcPr/>
                </a:tc>
                <a:extLst>
                  <a:ext uri="{0D108BD9-81ED-4DB2-BD59-A6C34878D82A}">
                    <a16:rowId xmlns:a16="http://schemas.microsoft.com/office/drawing/2014/main" val="4245431580"/>
                  </a:ext>
                </a:extLst>
              </a:tr>
              <a:tr h="411558">
                <a:tc>
                  <a:txBody>
                    <a:bodyPr/>
                    <a:lstStyle/>
                    <a:p>
                      <a:r>
                        <a:rPr lang="nl-BE" dirty="0"/>
                        <a:t>SVK – nieuwe inhuurnames</a:t>
                      </a:r>
                    </a:p>
                  </a:txBody>
                  <a:tcPr/>
                </a:tc>
                <a:tc>
                  <a:txBody>
                    <a:bodyPr/>
                    <a:lstStyle/>
                    <a:p>
                      <a:r>
                        <a:rPr lang="nl-BE" dirty="0"/>
                        <a:t>0</a:t>
                      </a:r>
                    </a:p>
                  </a:txBody>
                  <a:tcPr/>
                </a:tc>
                <a:extLst>
                  <a:ext uri="{0D108BD9-81ED-4DB2-BD59-A6C34878D82A}">
                    <a16:rowId xmlns:a16="http://schemas.microsoft.com/office/drawing/2014/main" val="3853568755"/>
                  </a:ext>
                </a:extLst>
              </a:tr>
              <a:tr h="336154">
                <a:tc>
                  <a:txBody>
                    <a:bodyPr/>
                    <a:lstStyle/>
                    <a:p>
                      <a:r>
                        <a:rPr lang="nl-BE" dirty="0"/>
                        <a:t>Project op Projectenlijst</a:t>
                      </a:r>
                    </a:p>
                  </a:txBody>
                  <a:tcPr/>
                </a:tc>
                <a:tc>
                  <a:txBody>
                    <a:bodyPr/>
                    <a:lstStyle/>
                    <a:p>
                      <a:r>
                        <a:rPr lang="nl-BE" dirty="0"/>
                        <a:t>Sterke Kern: 20 huur</a:t>
                      </a:r>
                    </a:p>
                  </a:txBody>
                  <a:tcPr/>
                </a:tc>
                <a:extLst>
                  <a:ext uri="{0D108BD9-81ED-4DB2-BD59-A6C34878D82A}">
                    <a16:rowId xmlns:a16="http://schemas.microsoft.com/office/drawing/2014/main" val="1462235377"/>
                  </a:ext>
                </a:extLst>
              </a:tr>
              <a:tr h="588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Te bespreken projecten</a:t>
                      </a:r>
                    </a:p>
                    <a:p>
                      <a:endParaRPr lang="nl-BE" dirty="0"/>
                    </a:p>
                  </a:txBody>
                  <a:tcPr/>
                </a:tc>
                <a:tc>
                  <a:txBody>
                    <a:bodyPr/>
                    <a:lstStyle/>
                    <a:p>
                      <a:r>
                        <a:rPr lang="nl-BE" dirty="0" err="1"/>
                        <a:t>Najaarsdoom</a:t>
                      </a:r>
                      <a:r>
                        <a:rPr lang="nl-BE" dirty="0"/>
                        <a:t>:</a:t>
                      </a:r>
                      <a:r>
                        <a:rPr lang="nl-BE" baseline="0" dirty="0"/>
                        <a:t> 10 huur</a:t>
                      </a:r>
                    </a:p>
                    <a:p>
                      <a:r>
                        <a:rPr lang="nl-BE" baseline="0" dirty="0"/>
                        <a:t>Onder de Linden: 30 huur</a:t>
                      </a:r>
                      <a:endParaRPr lang="nl-BE" dirty="0"/>
                    </a:p>
                  </a:txBody>
                  <a:tcPr/>
                </a:tc>
                <a:extLst>
                  <a:ext uri="{0D108BD9-81ED-4DB2-BD59-A6C34878D82A}">
                    <a16:rowId xmlns:a16="http://schemas.microsoft.com/office/drawing/2014/main" val="2080450028"/>
                  </a:ext>
                </a:extLst>
              </a:tr>
              <a:tr h="588269">
                <a:tc>
                  <a:txBody>
                    <a:bodyPr/>
                    <a:lstStyle/>
                    <a:p>
                      <a:r>
                        <a:rPr lang="nl-BE" dirty="0"/>
                        <a:t>Beleidsvisie?</a:t>
                      </a:r>
                    </a:p>
                  </a:txBody>
                  <a:tcPr/>
                </a:tc>
                <a:tc>
                  <a:txBody>
                    <a:bodyPr/>
                    <a:lstStyle/>
                    <a:p>
                      <a:r>
                        <a:rPr lang="nl-BE" dirty="0"/>
                        <a:t>Past</a:t>
                      </a:r>
                      <a:r>
                        <a:rPr lang="nl-BE" baseline="0" dirty="0"/>
                        <a:t> binnen g</a:t>
                      </a:r>
                      <a:r>
                        <a:rPr lang="nl-BE" dirty="0"/>
                        <a:t>oedgekeurde visie op vlak van lokaal sociaal woonbeleid</a:t>
                      </a:r>
                    </a:p>
                  </a:txBody>
                  <a:tcPr/>
                </a:tc>
                <a:extLst>
                  <a:ext uri="{0D108BD9-81ED-4DB2-BD59-A6C34878D82A}">
                    <a16:rowId xmlns:a16="http://schemas.microsoft.com/office/drawing/2014/main" val="3012362288"/>
                  </a:ext>
                </a:extLst>
              </a:tr>
            </a:tbl>
          </a:graphicData>
        </a:graphic>
      </p:graphicFrame>
      <p:grpSp>
        <p:nvGrpSpPr>
          <p:cNvPr id="29" name="Group 22"/>
          <p:cNvGrpSpPr/>
          <p:nvPr/>
        </p:nvGrpSpPr>
        <p:grpSpPr>
          <a:xfrm>
            <a:off x="44932" y="456970"/>
            <a:ext cx="8907186" cy="449015"/>
            <a:chOff x="522391" y="1163942"/>
            <a:chExt cx="7488729" cy="456059"/>
          </a:xfrm>
        </p:grpSpPr>
        <p:sp>
          <p:nvSpPr>
            <p:cNvPr id="30"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1"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2"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3"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4"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
        <p:nvSpPr>
          <p:cNvPr id="27" name="Tekstvak 26"/>
          <p:cNvSpPr txBox="1"/>
          <p:nvPr/>
        </p:nvSpPr>
        <p:spPr>
          <a:xfrm>
            <a:off x="680167" y="6331759"/>
            <a:ext cx="7923247" cy="369332"/>
          </a:xfrm>
          <a:prstGeom prst="rect">
            <a:avLst/>
          </a:prstGeom>
          <a:noFill/>
        </p:spPr>
        <p:txBody>
          <a:bodyPr wrap="square" rtlCol="0">
            <a:spAutoFit/>
          </a:bodyPr>
          <a:lstStyle/>
          <a:p>
            <a:r>
              <a:rPr lang="nl-BE" i="1" dirty="0">
                <a:solidFill>
                  <a:schemeClr val="accent5"/>
                </a:solidFill>
                <a:latin typeface="+mj-lt"/>
              </a:rPr>
              <a:t>Kan de gemeente de projecten </a:t>
            </a:r>
            <a:r>
              <a:rPr lang="nl-BE" i="1" dirty="0" err="1">
                <a:solidFill>
                  <a:schemeClr val="accent5"/>
                </a:solidFill>
                <a:latin typeface="+mj-lt"/>
              </a:rPr>
              <a:t>Najaarsdroom</a:t>
            </a:r>
            <a:r>
              <a:rPr lang="nl-BE" i="1" dirty="0">
                <a:solidFill>
                  <a:schemeClr val="accent5"/>
                </a:solidFill>
                <a:latin typeface="+mj-lt"/>
              </a:rPr>
              <a:t> én Onder de Linden prioriteit geven?</a:t>
            </a:r>
          </a:p>
        </p:txBody>
      </p:sp>
    </p:spTree>
    <p:extLst>
      <p:ext uri="{BB962C8B-B14F-4D97-AF65-F5344CB8AC3E}">
        <p14:creationId xmlns:p14="http://schemas.microsoft.com/office/powerpoint/2010/main" val="54800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9C3AB763-6626-4C6A-9219-9B0C2E329B14}" type="slidenum">
              <a:rPr lang="nl-NL" smtClean="0"/>
              <a:t>47</a:t>
            </a:fld>
            <a:r>
              <a:rPr lang="nl-NL" dirty="0"/>
              <a:t>.</a:t>
            </a:r>
          </a:p>
        </p:txBody>
      </p:sp>
      <p:grpSp>
        <p:nvGrpSpPr>
          <p:cNvPr id="79" name="Group 78"/>
          <p:cNvGrpSpPr/>
          <p:nvPr/>
        </p:nvGrpSpPr>
        <p:grpSpPr>
          <a:xfrm rot="10800000" flipH="1">
            <a:off x="1006557" y="1343208"/>
            <a:ext cx="326344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093428"/>
          </a:xfrm>
          <a:prstGeom prst="rect">
            <a:avLst/>
          </a:prstGeom>
        </p:spPr>
        <p:txBody>
          <a:bodyPr wrap="square">
            <a:spAutoFit/>
          </a:bodyPr>
          <a:lstStyle/>
          <a:p>
            <a:r>
              <a:rPr lang="nl-BE" sz="2400" dirty="0">
                <a:solidFill>
                  <a:srgbClr val="2D979D"/>
                </a:solidFill>
                <a:cs typeface="FlandersArtSans-Regular"/>
              </a:rPr>
              <a:t>Case 4</a:t>
            </a:r>
          </a:p>
          <a:p>
            <a:endParaRPr lang="nl-BE" sz="2400" dirty="0">
              <a:cs typeface="FlandersArtSans-Regular"/>
            </a:endParaRPr>
          </a:p>
          <a:p>
            <a:pPr marL="342900" indent="-342900">
              <a:buFont typeface="Wingdings" panose="05000000000000000000" pitchFamily="2" charset="2"/>
              <a:buChar char="Ø"/>
            </a:pPr>
            <a:r>
              <a:rPr lang="nl-BE" sz="2400" dirty="0">
                <a:cs typeface="FlandersArtSans-Regular"/>
              </a:rPr>
              <a:t>BSO zal behaald worden </a:t>
            </a:r>
            <a:r>
              <a:rPr lang="nl-BE" sz="2400" dirty="0" err="1">
                <a:cs typeface="FlandersArtSans-Regular"/>
              </a:rPr>
              <a:t>obv</a:t>
            </a:r>
            <a:r>
              <a:rPr lang="nl-BE" sz="2400" dirty="0">
                <a:cs typeface="FlandersArtSans-Regular"/>
              </a:rPr>
              <a:t> gepland aanbod</a:t>
            </a:r>
          </a:p>
          <a:p>
            <a:pPr marL="342900" indent="-342900">
              <a:buFont typeface="Wingdings" panose="05000000000000000000" pitchFamily="2" charset="2"/>
              <a:buChar char="Ø"/>
            </a:pPr>
            <a:r>
              <a:rPr lang="nl-BE" sz="2400" dirty="0"/>
              <a:t>Maar: </a:t>
            </a:r>
            <a:r>
              <a:rPr lang="nl-BE" sz="2400" dirty="0">
                <a:cs typeface="FlandersArtSans-Regular"/>
              </a:rPr>
              <a:t>‘Sterke Kern’ staat op Projectenlijst, niet op MJP of verder</a:t>
            </a:r>
          </a:p>
          <a:p>
            <a:pPr lvl="1"/>
            <a:r>
              <a:rPr lang="nl-BE" sz="2200" dirty="0">
                <a:solidFill>
                  <a:schemeClr val="tx1">
                    <a:lumMod val="50000"/>
                    <a:lumOff val="50000"/>
                  </a:schemeClr>
                </a:solidFill>
                <a:cs typeface="FlandersArtSans-Regular"/>
                <a:sym typeface="Wingdings" panose="05000000000000000000" pitchFamily="2" charset="2"/>
              </a:rPr>
              <a:t> Kan ‘on </a:t>
            </a:r>
            <a:r>
              <a:rPr lang="nl-BE" sz="2200" dirty="0" err="1">
                <a:solidFill>
                  <a:schemeClr val="tx1">
                    <a:lumMod val="50000"/>
                    <a:lumOff val="50000"/>
                  </a:schemeClr>
                </a:solidFill>
                <a:cs typeface="FlandersArtSans-Regular"/>
                <a:sym typeface="Wingdings" panose="05000000000000000000" pitchFamily="2" charset="2"/>
              </a:rPr>
              <a:t>hold</a:t>
            </a:r>
            <a:r>
              <a:rPr lang="nl-BE" sz="2200" dirty="0">
                <a:solidFill>
                  <a:schemeClr val="tx1">
                    <a:lumMod val="50000"/>
                    <a:lumOff val="50000"/>
                  </a:schemeClr>
                </a:solidFill>
                <a:cs typeface="FlandersArtSans-Regular"/>
                <a:sym typeface="Wingdings" panose="05000000000000000000" pitchFamily="2" charset="2"/>
              </a:rPr>
              <a:t>’ gezet worden </a:t>
            </a:r>
            <a:endParaRPr lang="nl-BE" sz="2200" dirty="0">
              <a:solidFill>
                <a:schemeClr val="tx1">
                  <a:lumMod val="50000"/>
                  <a:lumOff val="50000"/>
                </a:schemeClr>
              </a:solidFill>
              <a:cs typeface="FlandersArtSans-Regular"/>
            </a:endParaRPr>
          </a:p>
          <a:p>
            <a:pPr marL="342900" indent="-342900">
              <a:buFont typeface="Wingdings" panose="05000000000000000000" pitchFamily="2" charset="2"/>
              <a:buChar char="Ø"/>
            </a:pPr>
            <a:r>
              <a:rPr lang="nl-BE" sz="2400" dirty="0"/>
              <a:t>Pas dan wel op:</a:t>
            </a:r>
          </a:p>
          <a:p>
            <a:pPr lvl="1"/>
            <a:r>
              <a:rPr lang="nl-BE" sz="2200" dirty="0">
                <a:solidFill>
                  <a:schemeClr val="tx1">
                    <a:lumMod val="50000"/>
                    <a:lumOff val="50000"/>
                  </a:schemeClr>
                </a:solidFill>
                <a:cs typeface="FlandersArtSans-Regular"/>
                <a:sym typeface="Wingdings" panose="05000000000000000000" pitchFamily="2" charset="2"/>
              </a:rPr>
              <a:t> </a:t>
            </a:r>
            <a:r>
              <a:rPr lang="nl-BE" sz="2200" dirty="0">
                <a:solidFill>
                  <a:schemeClr val="tx1">
                    <a:lumMod val="50000"/>
                    <a:lumOff val="50000"/>
                  </a:schemeClr>
                </a:solidFill>
                <a:cs typeface="FlandersArtSans-Regular"/>
              </a:rPr>
              <a:t>Eerst ‘Onder de Linden’ = BSO bereikt</a:t>
            </a:r>
          </a:p>
          <a:p>
            <a:pPr lvl="1"/>
            <a:r>
              <a:rPr lang="nl-BE" sz="2400" dirty="0">
                <a:solidFill>
                  <a:schemeClr val="tx1">
                    <a:lumMod val="50000"/>
                    <a:lumOff val="50000"/>
                  </a:schemeClr>
                </a:solidFill>
                <a:cs typeface="FlandersArtSans-Regular"/>
                <a:sym typeface="Wingdings" panose="05000000000000000000" pitchFamily="2" charset="2"/>
              </a:rPr>
              <a:t> </a:t>
            </a:r>
            <a:r>
              <a:rPr lang="nl-BE" sz="2200" dirty="0">
                <a:solidFill>
                  <a:schemeClr val="tx1">
                    <a:lumMod val="50000"/>
                    <a:lumOff val="50000"/>
                  </a:schemeClr>
                </a:solidFill>
                <a:cs typeface="FlandersArtSans-Regular"/>
              </a:rPr>
              <a:t>Maar eerst ‘</a:t>
            </a:r>
            <a:r>
              <a:rPr lang="nl-BE" sz="2200" dirty="0" err="1">
                <a:solidFill>
                  <a:schemeClr val="tx1">
                    <a:lumMod val="50000"/>
                    <a:lumOff val="50000"/>
                  </a:schemeClr>
                </a:solidFill>
                <a:cs typeface="FlandersArtSans-Regular"/>
              </a:rPr>
              <a:t>Najaarsdroom</a:t>
            </a:r>
            <a:r>
              <a:rPr lang="nl-BE" sz="2200" dirty="0">
                <a:solidFill>
                  <a:schemeClr val="tx1">
                    <a:lumMod val="50000"/>
                    <a:lumOff val="50000"/>
                  </a:schemeClr>
                </a:solidFill>
                <a:cs typeface="FlandersArtSans-Regular"/>
              </a:rPr>
              <a:t>’ = 80 + 10 = 90 = BSO niet bereikt; dus kan ‘Onder de Linden’ ook BSO-toets doorstaan</a:t>
            </a:r>
          </a:p>
          <a:p>
            <a:pPr marL="342900" indent="-342900">
              <a:buFont typeface="Wingdings" panose="05000000000000000000" pitchFamily="2" charset="2"/>
              <a:buChar char="Ø"/>
            </a:pPr>
            <a:r>
              <a:rPr lang="nl-BE" sz="2400" dirty="0"/>
              <a:t>Voor ‘Sterke Kern’ zal afsluiten van convenant nodig zijn</a:t>
            </a: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807402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285" y="2903893"/>
            <a:ext cx="4845730" cy="780239"/>
          </a:xfrm>
        </p:spPr>
        <p:txBody>
          <a:bodyPr/>
          <a:lstStyle/>
          <a:p>
            <a:r>
              <a:rPr lang="nl-NL" dirty="0">
                <a:latin typeface="+mn-lt"/>
              </a:rPr>
              <a:t>Vragen</a:t>
            </a:r>
          </a:p>
        </p:txBody>
      </p:sp>
    </p:spTree>
    <p:extLst>
      <p:ext uri="{BB962C8B-B14F-4D97-AF65-F5344CB8AC3E}">
        <p14:creationId xmlns:p14="http://schemas.microsoft.com/office/powerpoint/2010/main" val="1068188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285" y="2903893"/>
            <a:ext cx="4845730" cy="780239"/>
          </a:xfrm>
        </p:spPr>
        <p:txBody>
          <a:bodyPr/>
          <a:lstStyle/>
          <a:p>
            <a:r>
              <a:rPr lang="nl-NL" dirty="0">
                <a:latin typeface="+mn-lt"/>
              </a:rPr>
              <a:t>Pauze</a:t>
            </a:r>
          </a:p>
        </p:txBody>
      </p:sp>
    </p:spTree>
    <p:extLst>
      <p:ext uri="{BB962C8B-B14F-4D97-AF65-F5344CB8AC3E}">
        <p14:creationId xmlns:p14="http://schemas.microsoft.com/office/powerpoint/2010/main" val="405144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56358FA7-1B8B-4ED4-97CA-335C59CA9974}" type="slidenum">
              <a:rPr lang="nl-NL" dirty="0"/>
              <a:t>5</a:t>
            </a:fld>
            <a:r>
              <a:rPr lang="nl-NL" dirty="0"/>
              <a:t>.</a:t>
            </a:r>
          </a:p>
        </p:txBody>
      </p:sp>
      <p:grpSp>
        <p:nvGrpSpPr>
          <p:cNvPr id="79" name="Group 78"/>
          <p:cNvGrpSpPr/>
          <p:nvPr/>
        </p:nvGrpSpPr>
        <p:grpSpPr>
          <a:xfrm rot="10800000">
            <a:off x="613827" y="1343217"/>
            <a:ext cx="48250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493538"/>
          </a:xfrm>
          <a:prstGeom prst="rect">
            <a:avLst/>
          </a:prstGeom>
        </p:spPr>
        <p:txBody>
          <a:bodyPr wrap="square">
            <a:spAutoFit/>
          </a:bodyPr>
          <a:lstStyle/>
          <a:p>
            <a:r>
              <a:rPr lang="nl-BE" sz="2400" dirty="0">
                <a:solidFill>
                  <a:srgbClr val="2D979D"/>
                </a:solidFill>
                <a:cs typeface="FlandersArtSans-Regular"/>
              </a:rPr>
              <a:t>Inleiding: inwerkingtreding</a:t>
            </a:r>
          </a:p>
          <a:p>
            <a:endParaRPr lang="nl-BE" sz="2400" dirty="0">
              <a:cs typeface="FlandersArtSans-Regular"/>
            </a:endParaRPr>
          </a:p>
          <a:p>
            <a:pPr marL="342900" indent="-342900">
              <a:buFont typeface="Wingdings" panose="05000000000000000000" pitchFamily="2" charset="2"/>
              <a:buChar char="Ø"/>
            </a:pPr>
            <a:r>
              <a:rPr lang="nl-BE" sz="2400" dirty="0"/>
              <a:t>Algemene inwerkingtredingsdatum op 1 november 2017</a:t>
            </a:r>
          </a:p>
          <a:p>
            <a:pPr marL="342900" indent="-342900">
              <a:buFont typeface="Wingdings" panose="05000000000000000000" pitchFamily="2" charset="2"/>
              <a:buChar char="Ø"/>
            </a:pPr>
            <a:r>
              <a:rPr lang="nl-BE" sz="2400" dirty="0"/>
              <a:t>Sinds 1 september 2017: nieuw Projectportaal + renovatietoets</a:t>
            </a:r>
          </a:p>
          <a:p>
            <a:pPr lvl="1"/>
            <a:r>
              <a:rPr lang="nl-BE" sz="2200" dirty="0">
                <a:solidFill>
                  <a:schemeClr val="tx1">
                    <a:lumMod val="50000"/>
                    <a:lumOff val="50000"/>
                  </a:schemeClr>
                </a:solidFill>
                <a:sym typeface="Wingdings" panose="05000000000000000000" pitchFamily="2" charset="2"/>
              </a:rPr>
              <a:t> Renovatietoets uitvoeren kan pas vanaf 23 september!</a:t>
            </a:r>
            <a:endParaRPr lang="nl-BE" sz="2200" dirty="0">
              <a:solidFill>
                <a:schemeClr val="tx1">
                  <a:lumMod val="50000"/>
                  <a:lumOff val="50000"/>
                </a:schemeClr>
              </a:solidFill>
            </a:endParaRPr>
          </a:p>
          <a:p>
            <a:pPr marL="342900" indent="-342900">
              <a:buFont typeface="Wingdings" panose="05000000000000000000" pitchFamily="2" charset="2"/>
              <a:buChar char="Ø"/>
            </a:pPr>
            <a:r>
              <a:rPr lang="nl-BE" sz="2400" dirty="0"/>
              <a:t>Op 1 januari 2018: nieuwe normen en richtlijnen sociale woningbouw </a:t>
            </a:r>
          </a:p>
          <a:p>
            <a:pPr marL="342900" indent="-342900">
              <a:buFont typeface="Wingdings" panose="05000000000000000000" pitchFamily="2" charset="2"/>
              <a:buChar char="Ø"/>
            </a:pPr>
            <a:r>
              <a:rPr lang="nl-BE" sz="2400" dirty="0"/>
              <a:t>Op een nog nader te bepalen datum: kwaliteitskamer</a:t>
            </a: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862162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B1982FA-C08F-43E0-AD45-FB571A5509EF}" type="slidenum">
              <a:rPr lang="nl-NL" smtClean="0"/>
              <a:t>50</a:t>
            </a:fld>
            <a:r>
              <a:rPr lang="nl-NL" dirty="0"/>
              <a:t>.</a:t>
            </a:r>
          </a:p>
        </p:txBody>
      </p:sp>
      <p:grpSp>
        <p:nvGrpSpPr>
          <p:cNvPr id="79" name="Group 78"/>
          <p:cNvGrpSpPr/>
          <p:nvPr/>
        </p:nvGrpSpPr>
        <p:grpSpPr>
          <a:xfrm rot="10800000" flipH="1">
            <a:off x="1006557" y="1343212"/>
            <a:ext cx="398489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170920"/>
          </a:xfrm>
          <a:prstGeom prst="rect">
            <a:avLst/>
          </a:prstGeom>
        </p:spPr>
        <p:txBody>
          <a:bodyPr wrap="square">
            <a:spAutoFit/>
          </a:bodyPr>
          <a:lstStyle/>
          <a:p>
            <a:r>
              <a:rPr lang="nl-BE" sz="2400" dirty="0">
                <a:solidFill>
                  <a:srgbClr val="2D979D"/>
                </a:solidFill>
                <a:cs typeface="FlandersArtSans-Regular"/>
              </a:rPr>
              <a:t>Soorten financiering versus programmatie</a:t>
            </a:r>
            <a:endParaRPr lang="nl-BE" sz="2400" dirty="0">
              <a:cs typeface="FlandersArtSans-Regular"/>
            </a:endParaRPr>
          </a:p>
          <a:p>
            <a:endParaRPr lang="nl-BE" sz="1100" dirty="0">
              <a:latin typeface="FlandersArtSans-Regular"/>
              <a:cs typeface="FlandersArtSans-Regular"/>
            </a:endParaRPr>
          </a:p>
          <a:p>
            <a:pPr marL="342900" indent="-342900">
              <a:buFont typeface="Wingdings" panose="05000000000000000000" pitchFamily="2" charset="2"/>
              <a:buChar char="Ø"/>
            </a:pPr>
            <a:r>
              <a:rPr lang="nl-BE" sz="2400" dirty="0"/>
              <a:t>Eigen middelen</a:t>
            </a:r>
          </a:p>
          <a:p>
            <a:pPr marL="342900" indent="-342900">
              <a:buFont typeface="Wingdings" panose="05000000000000000000" pitchFamily="2" charset="2"/>
              <a:buChar char="Ø"/>
            </a:pPr>
            <a:r>
              <a:rPr lang="nl-BE" sz="2400" dirty="0"/>
              <a:t>MC-lening VMSW</a:t>
            </a:r>
          </a:p>
          <a:p>
            <a:pPr marL="342900" indent="-342900">
              <a:buFont typeface="Wingdings" panose="05000000000000000000" pitchFamily="2" charset="2"/>
              <a:buChar char="Ø"/>
            </a:pPr>
            <a:r>
              <a:rPr lang="nl-BE" sz="2400" dirty="0"/>
              <a:t>Gesubsidieerde lening (FS3)</a:t>
            </a:r>
          </a:p>
          <a:p>
            <a:pPr marL="342900" indent="-342900">
              <a:buFont typeface="Wingdings" panose="05000000000000000000" pitchFamily="2" charset="2"/>
              <a:buChar char="Ø"/>
            </a:pPr>
            <a:r>
              <a:rPr lang="nl-BE" sz="2400" dirty="0"/>
              <a:t>Subsidies (of ten laste neming)</a:t>
            </a:r>
          </a:p>
          <a:p>
            <a:endParaRPr lang="nl-BE" sz="2400" dirty="0"/>
          </a:p>
          <a:p>
            <a:pPr marL="342900" indent="-342900">
              <a:buFont typeface="Wingdings" panose="05000000000000000000" pitchFamily="2" charset="2"/>
              <a:buChar char="à"/>
            </a:pPr>
            <a:r>
              <a:rPr lang="nl-BE" sz="2400" dirty="0">
                <a:sym typeface="Wingdings" panose="05000000000000000000" pitchFamily="2" charset="2"/>
              </a:rPr>
              <a:t>Steeds de programmatie volgen, BEHALVE sociale huurprojecten met EM of MC (wel renovatietoets en op LWO </a:t>
            </a:r>
            <a:r>
              <a:rPr lang="nl-BE" sz="2400" dirty="0" err="1">
                <a:sym typeface="Wingdings" panose="05000000000000000000" pitchFamily="2" charset="2"/>
              </a:rPr>
              <a:t>ifv</a:t>
            </a:r>
            <a:r>
              <a:rPr lang="nl-BE" sz="2400" dirty="0">
                <a:sym typeface="Wingdings" panose="05000000000000000000" pitchFamily="2" charset="2"/>
              </a:rPr>
              <a:t> BSO + vraag tot toewijzing) </a:t>
            </a:r>
          </a:p>
          <a:p>
            <a:pPr marL="342900" indent="-342900">
              <a:buFont typeface="Wingdings" panose="05000000000000000000" pitchFamily="2" charset="2"/>
              <a:buChar char="à"/>
            </a:pPr>
            <a:endParaRPr lang="nl-BE" sz="2400" dirty="0">
              <a:sym typeface="Wingdings" panose="05000000000000000000" pitchFamily="2" charset="2"/>
            </a:endParaRPr>
          </a:p>
          <a:p>
            <a:r>
              <a:rPr lang="nl-BE" sz="2400" dirty="0">
                <a:sym typeface="Wingdings" panose="05000000000000000000" pitchFamily="2" charset="2"/>
              </a:rPr>
              <a:t>FS3 programmeerbaar budget:</a:t>
            </a:r>
          </a:p>
          <a:p>
            <a:pPr marL="800100" lvl="1" indent="-342900">
              <a:buFont typeface="Arial" panose="020B0604020202020204" pitchFamily="34" charset="0"/>
              <a:buChar char="•"/>
            </a:pPr>
            <a:r>
              <a:rPr lang="nl-BE" sz="2400" dirty="0">
                <a:sym typeface="Wingdings" panose="05000000000000000000" pitchFamily="2" charset="2"/>
              </a:rPr>
              <a:t>Nieuwbouw</a:t>
            </a:r>
          </a:p>
          <a:p>
            <a:pPr marL="800100" lvl="1" indent="-342900">
              <a:buFont typeface="Arial" panose="020B0604020202020204" pitchFamily="34" charset="0"/>
              <a:buChar char="•"/>
            </a:pPr>
            <a:r>
              <a:rPr lang="nl-BE" sz="2400" dirty="0">
                <a:sym typeface="Wingdings" panose="05000000000000000000" pitchFamily="2" charset="2"/>
              </a:rPr>
              <a:t>Vervangingsbouw + Renovatie </a:t>
            </a:r>
          </a:p>
          <a:p>
            <a:endParaRPr lang="nl-BE" sz="2400" dirty="0"/>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0772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51</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539978"/>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Programmatie (= </a:t>
            </a:r>
            <a:r>
              <a:rPr lang="nl-BE" sz="2400" dirty="0">
                <a:sym typeface="Wingdings" panose="05000000000000000000" pitchFamily="2" charset="2"/>
              </a:rPr>
              <a:t>hoe geraak ik aan mijn projectfinanciering?)</a:t>
            </a:r>
            <a:endParaRPr lang="nl-BE" sz="2400" dirty="0"/>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vanaf Projectenlijst</a:t>
            </a:r>
          </a:p>
          <a:p>
            <a:pPr marL="342900" indent="-342900">
              <a:buFont typeface="Wingdings" panose="05000000000000000000" pitchFamily="2" charset="2"/>
              <a:buChar char="Ø"/>
            </a:pPr>
            <a:r>
              <a:rPr lang="nl-BE" sz="2400" dirty="0">
                <a:sym typeface="Wingdings" panose="05000000000000000000" pitchFamily="2" charset="2"/>
              </a:rPr>
              <a:t>Op niveau van VERRICHTINGEN via DOSSIERS, gekoppeld aan een PROJECT</a:t>
            </a:r>
          </a:p>
          <a:p>
            <a:pPr marL="342900" indent="-342900">
              <a:buFont typeface="Wingdings" panose="05000000000000000000" pitchFamily="2" charset="2"/>
              <a:buChar char="Ø"/>
            </a:pPr>
            <a:r>
              <a:rPr lang="nl-BE" sz="2400" dirty="0">
                <a:sym typeface="Wingdings" panose="05000000000000000000" pitchFamily="2" charset="2"/>
              </a:rPr>
              <a:t>Stappen: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MJP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KTP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Toewijzing</a:t>
            </a:r>
          </a:p>
          <a:p>
            <a:pPr marL="342900" indent="-342900">
              <a:buFont typeface="Wingdings" panose="05000000000000000000" pitchFamily="2" charset="2"/>
              <a:buChar char="Ø"/>
            </a:pPr>
            <a:r>
              <a:rPr lang="nl-BE" sz="2400" dirty="0">
                <a:sym typeface="Wingdings" panose="05000000000000000000" pitchFamily="2" charset="2"/>
              </a:rPr>
              <a:t>Doel: toewijzing van de middelen op een jaarbudget = finale zekerheid van financiering</a:t>
            </a: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154151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52</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954929"/>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is er behouden? </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3 stappen  MJP, KTP, Toewijzing</a:t>
            </a:r>
          </a:p>
          <a:p>
            <a:pPr marL="342900" indent="-342900">
              <a:buFont typeface="Wingdings" panose="05000000000000000000" pitchFamily="2" charset="2"/>
              <a:buChar char="Ø"/>
            </a:pPr>
            <a:r>
              <a:rPr lang="nl-BE" sz="2400" dirty="0" err="1">
                <a:sym typeface="Wingdings" panose="05000000000000000000" pitchFamily="2" charset="2"/>
              </a:rPr>
              <a:t>BeCo</a:t>
            </a:r>
            <a:r>
              <a:rPr lang="nl-BE" sz="2400" dirty="0">
                <a:sym typeface="Wingdings" panose="05000000000000000000" pitchFamily="2" charset="2"/>
              </a:rPr>
              <a:t> als beslissingsorgaan</a:t>
            </a:r>
          </a:p>
          <a:p>
            <a:pPr marL="342900" indent="-342900">
              <a:buFont typeface="Wingdings" panose="05000000000000000000" pitchFamily="2" charset="2"/>
              <a:buChar char="Ø"/>
            </a:pPr>
            <a:r>
              <a:rPr lang="nl-BE" sz="2400" dirty="0">
                <a:sym typeface="Wingdings" panose="05000000000000000000" pitchFamily="2" charset="2"/>
              </a:rPr>
              <a:t>VMSW als beheerder van de middelen</a:t>
            </a:r>
          </a:p>
          <a:p>
            <a:pPr marL="342900" indent="-342900">
              <a:buFont typeface="Wingdings" panose="05000000000000000000" pitchFamily="2" charset="2"/>
              <a:buChar char="Ø"/>
            </a:pPr>
            <a:r>
              <a:rPr lang="nl-BE" sz="2400" dirty="0">
                <a:sym typeface="Wingdings" panose="05000000000000000000" pitchFamily="2" charset="2"/>
              </a:rPr>
              <a:t>Zelfde dossierstructuur</a:t>
            </a: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2847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53</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001643"/>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is er veranderd bij programmatie? </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Initiatief ligt bij de initiatiefnemer “u vraagt, wij draaien”</a:t>
            </a:r>
          </a:p>
          <a:p>
            <a:pPr marL="342900" indent="-342900">
              <a:buFont typeface="Wingdings" panose="05000000000000000000" pitchFamily="2" charset="2"/>
              <a:buChar char="Ø"/>
            </a:pPr>
            <a:r>
              <a:rPr lang="nl-BE" sz="2400" dirty="0">
                <a:sym typeface="Wingdings" panose="05000000000000000000" pitchFamily="2" charset="2"/>
              </a:rPr>
              <a:t>Strikte koppeling aan BSO of SWBC</a:t>
            </a:r>
          </a:p>
          <a:p>
            <a:pPr marL="342900" indent="-342900">
              <a:buFont typeface="Wingdings" panose="05000000000000000000" pitchFamily="2" charset="2"/>
              <a:buChar char="Ø"/>
            </a:pPr>
            <a:r>
              <a:rPr lang="nl-BE" sz="2400" dirty="0">
                <a:sym typeface="Wingdings" panose="05000000000000000000" pitchFamily="2" charset="2"/>
              </a:rPr>
              <a:t>Gemeente kan (tijdelijk) project stopzetten</a:t>
            </a:r>
          </a:p>
          <a:p>
            <a:pPr marL="342900" indent="-342900">
              <a:buFont typeface="Wingdings" panose="05000000000000000000" pitchFamily="2" charset="2"/>
              <a:buChar char="Ø"/>
            </a:pPr>
            <a:r>
              <a:rPr lang="nl-BE" sz="2400" dirty="0">
                <a:sym typeface="Wingdings" panose="05000000000000000000" pitchFamily="2" charset="2"/>
              </a:rPr>
              <a:t>KTP  nieuwe voorwaarden</a:t>
            </a:r>
          </a:p>
          <a:p>
            <a:pPr marL="342900" indent="-342900">
              <a:buFont typeface="Wingdings" panose="05000000000000000000" pitchFamily="2" charset="2"/>
              <a:buChar char="Ø"/>
            </a:pPr>
            <a:r>
              <a:rPr lang="nl-BE" sz="2400" dirty="0">
                <a:sym typeface="Wingdings" panose="05000000000000000000" pitchFamily="2" charset="2"/>
              </a:rPr>
              <a:t>Geen voorrangen meer, chronologie</a:t>
            </a:r>
          </a:p>
          <a:p>
            <a:pPr marL="342900" indent="-342900">
              <a:buFont typeface="Wingdings" panose="05000000000000000000" pitchFamily="2" charset="2"/>
              <a:buChar char="Ø"/>
            </a:pPr>
            <a:r>
              <a:rPr lang="nl-BE" sz="2400" strike="sngStrike" dirty="0">
                <a:sym typeface="Wingdings" panose="05000000000000000000" pitchFamily="2" charset="2"/>
              </a:rPr>
              <a:t>Nieuwe woningen </a:t>
            </a:r>
            <a:r>
              <a:rPr lang="nl-BE" sz="2400" dirty="0">
                <a:sym typeface="Wingdings" panose="05000000000000000000" pitchFamily="2" charset="2"/>
              </a:rPr>
              <a:t> goede woningen</a:t>
            </a:r>
          </a:p>
          <a:p>
            <a:pPr marL="342900" indent="-342900">
              <a:buFont typeface="Wingdings" panose="05000000000000000000" pitchFamily="2" charset="2"/>
              <a:buChar char="Ø"/>
            </a:pPr>
            <a:r>
              <a:rPr lang="nl-BE" sz="2400" dirty="0">
                <a:sym typeface="Wingdings" panose="05000000000000000000" pitchFamily="2" charset="2"/>
              </a:rPr>
              <a:t>Koppeling bouw-infra</a:t>
            </a:r>
          </a:p>
          <a:p>
            <a:pPr marL="342900" indent="-342900">
              <a:buFont typeface="Wingdings" panose="05000000000000000000" pitchFamily="2" charset="2"/>
              <a:buChar char="Ø"/>
            </a:pPr>
            <a:r>
              <a:rPr lang="nl-BE" sz="2400" dirty="0">
                <a:sym typeface="Wingdings" panose="05000000000000000000" pitchFamily="2" charset="2"/>
              </a:rPr>
              <a:t>Verlies van gesubsidieerde financiering</a:t>
            </a:r>
          </a:p>
          <a:p>
            <a:pPr marL="342900" indent="-342900">
              <a:buFont typeface="Wingdings" panose="05000000000000000000" pitchFamily="2" charset="2"/>
              <a:buChar char="Ø"/>
            </a:pPr>
            <a:r>
              <a:rPr lang="nl-BE" sz="2400" dirty="0">
                <a:sym typeface="Wingdings" panose="05000000000000000000" pitchFamily="2" charset="2"/>
              </a:rPr>
              <a:t>VMSW kan ook verrichtingen op KTP plaatsen</a:t>
            </a: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767147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54</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001643"/>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solidFill>
                  <a:srgbClr val="FF0000"/>
                </a:solidFill>
              </a:rPr>
              <a:t>MJP = meerjarenplanning</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Initiatief vraagt de opname op de MJP, dus niet meer automatisch na GAVO</a:t>
            </a:r>
          </a:p>
          <a:p>
            <a:pPr marL="342900" indent="-342900">
              <a:buFont typeface="Wingdings" panose="05000000000000000000" pitchFamily="2" charset="2"/>
              <a:buChar char="Ø"/>
            </a:pPr>
            <a:r>
              <a:rPr lang="nl-BE" sz="2400" dirty="0">
                <a:sym typeface="Wingdings" panose="05000000000000000000" pitchFamily="2" charset="2"/>
              </a:rPr>
              <a:t>Vraag + 45kd (met GAVO of vraag tot GAVO) = principieel vatbaar voor opname MJP (foto </a:t>
            </a:r>
            <a:r>
              <a:rPr lang="nl-BE" sz="2400" dirty="0" err="1">
                <a:sym typeface="Wingdings" panose="05000000000000000000" pitchFamily="2" charset="2"/>
              </a:rPr>
              <a:t>BeCo</a:t>
            </a:r>
            <a:r>
              <a:rPr lang="nl-BE" sz="2400" dirty="0">
                <a:sym typeface="Wingdings" panose="05000000000000000000" pitchFamily="2" charset="2"/>
              </a:rPr>
              <a:t> = 45kd vóór </a:t>
            </a:r>
            <a:r>
              <a:rPr lang="nl-BE" sz="2400" dirty="0" err="1">
                <a:sym typeface="Wingdings" panose="05000000000000000000" pitchFamily="2" charset="2"/>
              </a:rPr>
              <a:t>BeCo</a:t>
            </a:r>
            <a:r>
              <a:rPr lang="nl-BE" sz="2400" dirty="0">
                <a:sym typeface="Wingdings" panose="05000000000000000000" pitchFamily="2" charset="2"/>
              </a:rPr>
              <a:t>)</a:t>
            </a:r>
          </a:p>
          <a:p>
            <a:pPr marL="342900" indent="-342900">
              <a:buFont typeface="Wingdings" panose="05000000000000000000" pitchFamily="2" charset="2"/>
              <a:buChar char="Ø"/>
            </a:pPr>
            <a:r>
              <a:rPr lang="nl-BE" sz="2400" dirty="0">
                <a:sym typeface="Wingdings" panose="05000000000000000000" pitchFamily="2" charset="2"/>
              </a:rPr>
              <a:t>Tot 3 jaar gegarandeerd op MJP</a:t>
            </a:r>
          </a:p>
          <a:p>
            <a:pPr marL="342900" indent="-342900">
              <a:buFont typeface="Wingdings" panose="05000000000000000000" pitchFamily="2" charset="2"/>
              <a:buChar char="Ø"/>
            </a:pPr>
            <a:r>
              <a:rPr lang="nl-BE" sz="2400" dirty="0">
                <a:sym typeface="Wingdings" panose="05000000000000000000" pitchFamily="2" charset="2"/>
              </a:rPr>
              <a:t>Niet alles op MJP, bv aankoop goede woningen, specifieke renovaties ….</a:t>
            </a:r>
          </a:p>
          <a:p>
            <a:pPr marL="342900" indent="-342900">
              <a:buFont typeface="Wingdings" panose="05000000000000000000" pitchFamily="2" charset="2"/>
              <a:buChar char="Ø"/>
            </a:pPr>
            <a:r>
              <a:rPr lang="nl-BE" sz="2400" dirty="0">
                <a:sym typeface="Wingdings" panose="05000000000000000000" pitchFamily="2" charset="2"/>
              </a:rPr>
              <a:t>Na opname op de MJP kan de gemeente niet meer stopzetten</a:t>
            </a:r>
          </a:p>
          <a:p>
            <a:pPr marL="342900" indent="-342900">
              <a:buFont typeface="Wingdings" panose="05000000000000000000" pitchFamily="2" charset="2"/>
              <a:buChar char="Ø"/>
            </a:pPr>
            <a:r>
              <a:rPr lang="nl-BE" sz="2400" dirty="0">
                <a:sym typeface="Wingdings" panose="05000000000000000000" pitchFamily="2" charset="2"/>
              </a:rPr>
              <a:t>Retroplanning !!!!</a:t>
            </a: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55098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55</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370975"/>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solidFill>
                  <a:srgbClr val="FF0000"/>
                </a:solidFill>
              </a:rPr>
              <a:t>KTP = Korte termijnplanning</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Initiatief vraagt de opname op de KTP, dus niet meer automatisch na GAUD</a:t>
            </a:r>
          </a:p>
          <a:p>
            <a:pPr marL="342900" indent="-342900">
              <a:buFont typeface="Wingdings" panose="05000000000000000000" pitchFamily="2" charset="2"/>
              <a:buChar char="Ø"/>
            </a:pPr>
            <a:r>
              <a:rPr lang="nl-BE" sz="2400" dirty="0">
                <a:sym typeface="Wingdings" panose="05000000000000000000" pitchFamily="2" charset="2"/>
              </a:rPr>
              <a:t>Principieel vatbaar voor opname op KTP indien:</a:t>
            </a:r>
          </a:p>
          <a:p>
            <a:pPr marL="800100" lvl="1" indent="-342900">
              <a:buFont typeface="Wingdings" panose="05000000000000000000" pitchFamily="2" charset="2"/>
              <a:buChar char="Ø"/>
            </a:pPr>
            <a:r>
              <a:rPr lang="nl-BE" sz="2400" dirty="0">
                <a:sym typeface="Wingdings" panose="05000000000000000000" pitchFamily="2" charset="2"/>
              </a:rPr>
              <a:t>Vraag tot opname op KTP</a:t>
            </a:r>
          </a:p>
          <a:p>
            <a:pPr marL="800100" lvl="1" indent="-342900">
              <a:buFont typeface="Wingdings" panose="05000000000000000000" pitchFamily="2" charset="2"/>
              <a:buChar char="Ø"/>
            </a:pPr>
            <a:r>
              <a:rPr lang="nl-BE" sz="2400" dirty="0">
                <a:sym typeface="Wingdings" panose="05000000000000000000" pitchFamily="2" charset="2"/>
              </a:rPr>
              <a:t>BA-dossier bijgevoegd</a:t>
            </a:r>
          </a:p>
          <a:p>
            <a:pPr marL="800100" lvl="1" indent="-342900">
              <a:buFont typeface="Wingdings" panose="05000000000000000000" pitchFamily="2" charset="2"/>
              <a:buChar char="Ø"/>
            </a:pPr>
            <a:r>
              <a:rPr lang="nl-BE" sz="2400" dirty="0">
                <a:sym typeface="Wingdings" panose="05000000000000000000" pitchFamily="2" charset="2"/>
              </a:rPr>
              <a:t>Verklaring BA in overeenstemming met het gunstig geadviseerde VO</a:t>
            </a:r>
          </a:p>
          <a:p>
            <a:pPr marL="342900" indent="-342900">
              <a:buFont typeface="Wingdings" panose="05000000000000000000" pitchFamily="2" charset="2"/>
              <a:buChar char="Ø"/>
            </a:pPr>
            <a:r>
              <a:rPr lang="nl-BE" sz="2400" dirty="0">
                <a:sym typeface="Wingdings" panose="05000000000000000000" pitchFamily="2" charset="2"/>
              </a:rPr>
              <a:t>Vraag + 7kd = vatbaar voor opname KTP (30kd indien geen VO)</a:t>
            </a:r>
          </a:p>
          <a:p>
            <a:pPr marL="342900" indent="-342900">
              <a:buFont typeface="Wingdings" panose="05000000000000000000" pitchFamily="2" charset="2"/>
              <a:buChar char="Ø"/>
            </a:pPr>
            <a:endParaRPr lang="nl-BE" sz="2400" dirty="0">
              <a:sym typeface="Wingdings" panose="05000000000000000000" pitchFamily="2" charset="2"/>
            </a:endParaRPr>
          </a:p>
          <a:p>
            <a:pPr marL="342900" indent="-342900">
              <a:buFont typeface="Wingdings" panose="05000000000000000000" pitchFamily="2" charset="2"/>
              <a:buChar char="Ø"/>
            </a:pPr>
            <a:r>
              <a:rPr lang="nl-BE" sz="2400" dirty="0">
                <a:sym typeface="Wingdings" panose="05000000000000000000" pitchFamily="2" charset="2"/>
              </a:rPr>
              <a:t>Retroplanning !!!!</a:t>
            </a: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802614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56</a:t>
            </a:fld>
            <a:r>
              <a:rPr lang="nl-NL" dirty="0"/>
              <a:t>.</a:t>
            </a:r>
          </a:p>
        </p:txBody>
      </p:sp>
      <p:grpSp>
        <p:nvGrpSpPr>
          <p:cNvPr id="79" name="Group 78"/>
          <p:cNvGrpSpPr/>
          <p:nvPr/>
        </p:nvGrpSpPr>
        <p:grpSpPr>
          <a:xfrm rot="10800000" flipH="1">
            <a:off x="1006557" y="1343211"/>
            <a:ext cx="475668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017032"/>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solidFill>
                  <a:srgbClr val="FF0000"/>
                </a:solidFill>
              </a:rPr>
              <a:t>KTP = Korte termijnplanning</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Opname op KTP (door </a:t>
            </a:r>
            <a:r>
              <a:rPr lang="nl-BE" sz="2400" dirty="0" err="1">
                <a:sym typeface="Wingdings" panose="05000000000000000000" pitchFamily="2" charset="2"/>
              </a:rPr>
              <a:t>BeCo</a:t>
            </a:r>
            <a:r>
              <a:rPr lang="nl-BE" sz="2400" dirty="0">
                <a:sym typeface="Wingdings" panose="05000000000000000000" pitchFamily="2" charset="2"/>
              </a:rPr>
              <a:t>) indien: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Principieel vatbaar voor opname op KTP (foto = 45kd vóór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Zakelijk recht (dag van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Vereiste vergunningen (dag van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p>
          <a:p>
            <a:pPr marL="342900" indent="-342900">
              <a:buFont typeface="Wingdings" panose="05000000000000000000" pitchFamily="2" charset="2"/>
              <a:buChar char="Ø"/>
            </a:pPr>
            <a:endParaRPr lang="nl-BE" sz="2400" dirty="0">
              <a:sym typeface="Wingdings" panose="05000000000000000000" pitchFamily="2" charset="2"/>
            </a:endParaRPr>
          </a:p>
          <a:p>
            <a:r>
              <a:rPr lang="nl-BE" sz="2400" dirty="0">
                <a:sym typeface="Wingdings" panose="05000000000000000000" pitchFamily="2" charset="2"/>
              </a:rPr>
              <a:t>Bijkomend voor projecten met bouw- én infraverrichtingen: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Bouw op KTP indien Infra ten minste op MJP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Infra op KTP indien Bouw ten minste op MJP</a:t>
            </a:r>
          </a:p>
          <a:p>
            <a:pPr marL="342900" indent="-342900">
              <a:buFont typeface="Wingdings" panose="05000000000000000000" pitchFamily="2" charset="2"/>
              <a:buChar char="Ø"/>
            </a:pPr>
            <a:endParaRPr lang="nl-BE" sz="2400" dirty="0">
              <a:sym typeface="Wingdings" panose="05000000000000000000" pitchFamily="2" charset="2"/>
            </a:endParaRPr>
          </a:p>
          <a:p>
            <a:pPr marL="342900" indent="-342900">
              <a:buFont typeface="Wingdings" panose="05000000000000000000" pitchFamily="2" charset="2"/>
              <a:buChar char="Ø"/>
            </a:pPr>
            <a:r>
              <a:rPr lang="nl-BE" sz="2400" dirty="0">
                <a:sym typeface="Wingdings" panose="05000000000000000000" pitchFamily="2" charset="2"/>
              </a:rPr>
              <a:t>Retroplanning !!!!</a:t>
            </a: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513713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57</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632311"/>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solidFill>
                  <a:srgbClr val="FF0000"/>
                </a:solidFill>
              </a:rPr>
              <a:t>MJP + KTP</a:t>
            </a:r>
          </a:p>
          <a:p>
            <a:pPr marL="342900" indent="-342900">
              <a:buFont typeface="Wingdings" panose="05000000000000000000" pitchFamily="2" charset="2"/>
              <a:buChar char="Ø"/>
            </a:pPr>
            <a:r>
              <a:rPr lang="nl-BE" sz="2400" dirty="0">
                <a:sym typeface="Wingdings" panose="05000000000000000000" pitchFamily="2" charset="2"/>
              </a:rPr>
              <a:t>Niet alle stappen zijn voor elke programmatieverrichting noodzakelijk (zie </a:t>
            </a:r>
            <a:r>
              <a:rPr lang="nl-BE" sz="2400" dirty="0" err="1">
                <a:sym typeface="Wingdings" panose="05000000000000000000" pitchFamily="2" charset="2"/>
              </a:rPr>
              <a:t>oplijsting</a:t>
            </a:r>
            <a:r>
              <a:rPr lang="nl-BE" sz="2400" dirty="0">
                <a:sym typeface="Wingdings" panose="05000000000000000000" pitchFamily="2" charset="2"/>
              </a:rPr>
              <a:t>)</a:t>
            </a:r>
          </a:p>
          <a:p>
            <a:pPr marL="342900" indent="-342900">
              <a:buFont typeface="Wingdings" panose="05000000000000000000" pitchFamily="2" charset="2"/>
              <a:buChar char="Ø"/>
            </a:pPr>
            <a:r>
              <a:rPr lang="nl-BE" sz="2400" dirty="0">
                <a:sym typeface="Wingdings" panose="05000000000000000000" pitchFamily="2" charset="2"/>
              </a:rPr>
              <a:t>MB : geen prioriteiten meer, tenzij:</a:t>
            </a:r>
          </a:p>
          <a:p>
            <a:pPr marL="800100" lvl="1" indent="-342900">
              <a:buFont typeface="Wingdings" panose="05000000000000000000" pitchFamily="2" charset="2"/>
              <a:buChar char="Ø"/>
            </a:pPr>
            <a:r>
              <a:rPr lang="nl-BE" sz="2400" dirty="0">
                <a:sym typeface="Wingdings" panose="05000000000000000000" pitchFamily="2" charset="2"/>
              </a:rPr>
              <a:t>Nieuwbouw 	 voorrang voor CBO-dossiers</a:t>
            </a:r>
          </a:p>
          <a:p>
            <a:pPr marL="800100" lvl="1" indent="-342900">
              <a:buFont typeface="Wingdings" panose="05000000000000000000" pitchFamily="2" charset="2"/>
              <a:buChar char="Ø"/>
            </a:pPr>
            <a:r>
              <a:rPr lang="nl-BE" sz="2400" dirty="0">
                <a:sym typeface="Wingdings" panose="05000000000000000000" pitchFamily="2" charset="2"/>
              </a:rPr>
              <a:t>Renovatie (enkel bij onvoldoende budget)</a:t>
            </a:r>
          </a:p>
          <a:p>
            <a:pPr marL="3086100" lvl="6" indent="-342900">
              <a:buFont typeface="Wingdings" panose="05000000000000000000" pitchFamily="2" charset="2"/>
              <a:buChar char="à"/>
            </a:pPr>
            <a:r>
              <a:rPr lang="nl-BE" sz="2400" dirty="0">
                <a:sym typeface="Wingdings" panose="05000000000000000000" pitchFamily="2" charset="2"/>
              </a:rPr>
              <a:t>voorrang via conditiescore (beslissing </a:t>
            </a:r>
            <a:r>
              <a:rPr lang="nl-BE" sz="2400" dirty="0" err="1">
                <a:sym typeface="Wingdings" panose="05000000000000000000" pitchFamily="2" charset="2"/>
              </a:rPr>
              <a:t>BeCo</a:t>
            </a:r>
            <a:r>
              <a:rPr lang="nl-BE" sz="2400" dirty="0">
                <a:sym typeface="Wingdings" panose="05000000000000000000" pitchFamily="2" charset="2"/>
              </a:rPr>
              <a:t>)</a:t>
            </a:r>
          </a:p>
          <a:p>
            <a:pPr marL="3086100" lvl="6" indent="-342900">
              <a:buFont typeface="Wingdings" panose="05000000000000000000" pitchFamily="2" charset="2"/>
              <a:buChar char="à"/>
            </a:pPr>
            <a:r>
              <a:rPr lang="nl-BE" sz="2400" dirty="0">
                <a:sym typeface="Wingdings" panose="05000000000000000000" pitchFamily="2" charset="2"/>
              </a:rPr>
              <a:t>voorrang omwille van veiligheid en gezondheid</a:t>
            </a:r>
          </a:p>
          <a:p>
            <a:pPr marL="0" lvl="6"/>
            <a:r>
              <a:rPr lang="nl-BE" sz="2400" dirty="0">
                <a:sym typeface="Wingdings" panose="05000000000000000000" pitchFamily="2" charset="2"/>
              </a:rPr>
              <a:t>Dus CHRONOLOGIE op basis van datum principieel vatbaar voor opname op MJP of KTP</a:t>
            </a:r>
          </a:p>
          <a:p>
            <a:r>
              <a:rPr lang="nl-BE" sz="2400" dirty="0">
                <a:latin typeface="FlandersArtSans-Regular"/>
                <a:cs typeface="FlandersArtSans-Regular"/>
              </a:rPr>
              <a:t>	</a:t>
            </a: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307685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58</a:t>
            </a:fld>
            <a:r>
              <a:rPr lang="nl-NL" dirty="0"/>
              <a:t>.</a:t>
            </a:r>
          </a:p>
        </p:txBody>
      </p:sp>
      <p:grpSp>
        <p:nvGrpSpPr>
          <p:cNvPr id="79" name="Group 78"/>
          <p:cNvGrpSpPr/>
          <p:nvPr/>
        </p:nvGrpSpPr>
        <p:grpSpPr>
          <a:xfrm rot="10800000" flipH="1">
            <a:off x="1006557" y="1343211"/>
            <a:ext cx="4723124"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125027"/>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p>
          <a:p>
            <a:r>
              <a:rPr lang="nl-BE" sz="2400" dirty="0">
                <a:solidFill>
                  <a:srgbClr val="FF0000"/>
                </a:solidFill>
              </a:rPr>
              <a:t>Toewijzing op jaarbudget</a:t>
            </a:r>
          </a:p>
          <a:p>
            <a:pPr marL="342900" indent="-342900">
              <a:buFont typeface="Wingdings" panose="05000000000000000000" pitchFamily="2" charset="2"/>
              <a:buChar char="Ø"/>
            </a:pPr>
            <a:r>
              <a:rPr lang="nl-BE" sz="2400" dirty="0">
                <a:sym typeface="Wingdings" panose="05000000000000000000" pitchFamily="2" charset="2"/>
              </a:rPr>
              <a:t>Vatbaar voor toewijzing indien:</a:t>
            </a:r>
          </a:p>
          <a:p>
            <a:pPr marL="800100" lvl="1" indent="-342900">
              <a:buFont typeface="Wingdings" panose="05000000000000000000" pitchFamily="2" charset="2"/>
              <a:buChar char="Ø"/>
            </a:pPr>
            <a:r>
              <a:rPr lang="nl-BE" sz="2400" dirty="0">
                <a:sym typeface="Wingdings" panose="05000000000000000000" pitchFamily="2" charset="2"/>
              </a:rPr>
              <a:t>Vraag tot toewijzing</a:t>
            </a:r>
          </a:p>
          <a:p>
            <a:pPr marL="800100" lvl="1" indent="-342900">
              <a:buFont typeface="Wingdings" panose="05000000000000000000" pitchFamily="2" charset="2"/>
              <a:buChar char="Ø"/>
            </a:pPr>
            <a:r>
              <a:rPr lang="nl-BE" sz="2400" dirty="0">
                <a:sym typeface="Wingdings" panose="05000000000000000000" pitchFamily="2" charset="2"/>
              </a:rPr>
              <a:t>gunningsdossier bijgevoegd</a:t>
            </a:r>
          </a:p>
          <a:p>
            <a:pPr marL="800100" lvl="1" indent="-342900">
              <a:buFont typeface="Wingdings" panose="05000000000000000000" pitchFamily="2" charset="2"/>
              <a:buChar char="Ø"/>
            </a:pPr>
            <a:r>
              <a:rPr lang="nl-BE" sz="2400" dirty="0">
                <a:sym typeface="Wingdings" panose="05000000000000000000" pitchFamily="2" charset="2"/>
              </a:rPr>
              <a:t>Verklaring gunningsdossier i.o. met BA, normen</a:t>
            </a:r>
          </a:p>
          <a:p>
            <a:pPr marL="342900" indent="-342900">
              <a:buFont typeface="Wingdings" panose="05000000000000000000" pitchFamily="2" charset="2"/>
              <a:buChar char="Ø"/>
            </a:pPr>
            <a:r>
              <a:rPr lang="nl-BE" sz="2400" dirty="0">
                <a:sym typeface="Wingdings" panose="05000000000000000000" pitchFamily="2" charset="2"/>
              </a:rPr>
              <a:t>Vraag voor toewijzing + max 14kd = vatbaar voor toewijzing</a:t>
            </a:r>
          </a:p>
          <a:p>
            <a:pPr marL="342900" indent="-342900">
              <a:buFont typeface="Wingdings" panose="05000000000000000000" pitchFamily="2" charset="2"/>
              <a:buChar char="Ø"/>
            </a:pPr>
            <a:r>
              <a:rPr lang="nl-BE" sz="2400" dirty="0">
                <a:sym typeface="Wingdings" panose="05000000000000000000" pitchFamily="2" charset="2"/>
              </a:rPr>
              <a:t>Moet op KTP staan</a:t>
            </a:r>
          </a:p>
          <a:p>
            <a:pPr marL="342900" indent="-342900">
              <a:buFont typeface="Wingdings" panose="05000000000000000000" pitchFamily="2" charset="2"/>
              <a:buChar char="Ø"/>
            </a:pPr>
            <a:r>
              <a:rPr lang="nl-BE" sz="2400" dirty="0">
                <a:sym typeface="Wingdings" panose="05000000000000000000" pitchFamily="2" charset="2"/>
              </a:rPr>
              <a:t>BELANGRIJK:</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BESTELLEN VÓÓR vatbaar v toewijzing = GEEN FINANCIERING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Verlies financiering indien:</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sym typeface="Wingdings" panose="05000000000000000000" pitchFamily="2" charset="2"/>
              </a:rPr>
              <a:t>Gunningsvoorstel niet i.o. met BA</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sym typeface="Wingdings" panose="05000000000000000000" pitchFamily="2" charset="2"/>
              </a:rPr>
              <a:t>Gunningsvoorstel niet i.o. met bouwtechnische normen</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sym typeface="Wingdings" panose="05000000000000000000" pitchFamily="2" charset="2"/>
              </a:rPr>
              <a:t>Tekortkomingen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tav</a:t>
            </a:r>
            <a:r>
              <a:rPr lang="nl-BE" sz="2200" dirty="0">
                <a:solidFill>
                  <a:schemeClr val="tx1">
                    <a:lumMod val="50000"/>
                    <a:lumOff val="50000"/>
                  </a:schemeClr>
                </a:solidFill>
                <a:latin typeface="Calibri" panose="020F0502020204030204" pitchFamily="34" charset="0"/>
                <a:sym typeface="Wingdings" panose="05000000000000000000" pitchFamily="2" charset="2"/>
              </a:rPr>
              <a:t> wetgeving overheidsopdrachten</a:t>
            </a:r>
          </a:p>
          <a:p>
            <a:pPr marL="342900" indent="-342900">
              <a:buFont typeface="Wingdings" panose="05000000000000000000" pitchFamily="2" charset="2"/>
              <a:buChar char="Ø"/>
            </a:pPr>
            <a:endParaRPr lang="nl-BE" sz="2400" dirty="0">
              <a:sym typeface="Wingdings" panose="05000000000000000000" pitchFamily="2" charset="2"/>
            </a:endParaRPr>
          </a:p>
          <a:p>
            <a:endParaRPr lang="nl-BE" sz="2400" dirty="0">
              <a:sym typeface="Wingdings" panose="05000000000000000000" pitchFamily="2" charset="2"/>
            </a:endParaRPr>
          </a:p>
          <a:p>
            <a:endParaRPr lang="nl-BE" sz="2400" dirty="0">
              <a:sym typeface="Wingdings" panose="05000000000000000000" pitchFamily="2" charset="2"/>
            </a:endParaRPr>
          </a:p>
          <a:p>
            <a:endParaRPr lang="nl-BE" sz="2400" dirty="0"/>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444072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59</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339923"/>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p>
          <a:p>
            <a:r>
              <a:rPr lang="nl-BE" sz="2400" dirty="0"/>
              <a:t>Goede woningen</a:t>
            </a:r>
          </a:p>
          <a:p>
            <a:endParaRPr lang="nl-BE" sz="2400" dirty="0"/>
          </a:p>
          <a:p>
            <a:pPr marL="342900" indent="-342900">
              <a:buFont typeface="Wingdings" panose="05000000000000000000" pitchFamily="2" charset="2"/>
              <a:buChar char="Ø"/>
            </a:pPr>
            <a:r>
              <a:rPr lang="nl-BE" sz="2400" strike="sngStrike" dirty="0">
                <a:sym typeface="Wingdings" panose="05000000000000000000" pitchFamily="2" charset="2"/>
              </a:rPr>
              <a:t>Nieuwe woning </a:t>
            </a:r>
            <a:r>
              <a:rPr lang="nl-BE" sz="2400" dirty="0">
                <a:sym typeface="Wingdings" panose="05000000000000000000" pitchFamily="2" charset="2"/>
              </a:rPr>
              <a:t> goede woning</a:t>
            </a:r>
          </a:p>
          <a:p>
            <a:pPr marL="342900" indent="-342900">
              <a:buFont typeface="Wingdings" panose="05000000000000000000" pitchFamily="2" charset="2"/>
              <a:buChar char="Ø"/>
            </a:pPr>
            <a:r>
              <a:rPr lang="nl-BE" sz="2400" dirty="0">
                <a:sym typeface="Wingdings" panose="05000000000000000000" pitchFamily="2" charset="2"/>
              </a:rPr>
              <a:t>Goede woning = in aanmerking voor sociale verhuring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Conformiteit aan Vlaamse Wooncode</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Indien nog niet, slechts 15.000€ investeringen nodig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Geen koppeling meer aan kwaliteitseisen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SHv</a:t>
            </a: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a:p>
            <a:pPr marL="342900" indent="-342900">
              <a:buFont typeface="Wingdings" panose="05000000000000000000" pitchFamily="2" charset="2"/>
              <a:buChar char="Ø"/>
            </a:pPr>
            <a:r>
              <a:rPr lang="nl-BE" sz="2400" dirty="0">
                <a:sym typeface="Wingdings" panose="05000000000000000000" pitchFamily="2" charset="2"/>
              </a:rPr>
              <a:t>Geen attestering meer door VMSW, enkel verklaring initiatiefnemer</a:t>
            </a:r>
          </a:p>
          <a:p>
            <a:pPr marL="342900" indent="-342900">
              <a:buFont typeface="Wingdings" panose="05000000000000000000" pitchFamily="2" charset="2"/>
              <a:buChar char="Ø"/>
            </a:pPr>
            <a:r>
              <a:rPr lang="nl-BE" sz="2400" dirty="0">
                <a:sym typeface="Wingdings" panose="05000000000000000000" pitchFamily="2" charset="2"/>
              </a:rPr>
              <a:t>VMSW programmeert (verwerving + renovatie) rechtstreeks op KTP en wijst toe!</a:t>
            </a:r>
          </a:p>
          <a:p>
            <a:pPr marL="342900" indent="-342900">
              <a:buFont typeface="Wingdings" panose="05000000000000000000" pitchFamily="2" charset="2"/>
              <a:buChar char="Ø"/>
            </a:pPr>
            <a:r>
              <a:rPr lang="nl-BE" sz="2400" dirty="0">
                <a:sym typeface="Wingdings" panose="05000000000000000000" pitchFamily="2" charset="2"/>
              </a:rPr>
              <a:t>Extra financieringsplafond </a:t>
            </a: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30963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6398630-4F78-4CE7-978F-D396B7DBEE5E}" type="slidenum">
              <a:rPr lang="nl-NL" smtClean="0"/>
              <a:t>6</a:t>
            </a:fld>
            <a:r>
              <a:rPr lang="nl-NL" dirty="0"/>
              <a:t>.</a:t>
            </a:r>
          </a:p>
        </p:txBody>
      </p:sp>
      <p:grpSp>
        <p:nvGrpSpPr>
          <p:cNvPr id="79" name="Group 78"/>
          <p:cNvGrpSpPr/>
          <p:nvPr/>
        </p:nvGrpSpPr>
        <p:grpSpPr>
          <a:xfrm rot="10800000">
            <a:off x="613827" y="1343217"/>
            <a:ext cx="48250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893647"/>
          </a:xfrm>
          <a:prstGeom prst="rect">
            <a:avLst/>
          </a:prstGeom>
        </p:spPr>
        <p:txBody>
          <a:bodyPr wrap="square">
            <a:spAutoFit/>
          </a:bodyPr>
          <a:lstStyle/>
          <a:p>
            <a:r>
              <a:rPr lang="nl-BE" sz="2400" dirty="0">
                <a:solidFill>
                  <a:srgbClr val="2D979D"/>
                </a:solidFill>
                <a:cs typeface="FlandersArtSans-Regular"/>
              </a:rPr>
              <a:t>Inleiding: verbanden met andere regelgevingsdossiers</a:t>
            </a:r>
          </a:p>
          <a:p>
            <a:endParaRPr lang="nl-BE" sz="2400" dirty="0">
              <a:cs typeface="FlandersArtSans-Regular"/>
            </a:endParaRPr>
          </a:p>
          <a:p>
            <a:pPr marL="342900" indent="-342900">
              <a:buFont typeface="Wingdings" panose="05000000000000000000" pitchFamily="2" charset="2"/>
              <a:buChar char="Ø"/>
            </a:pPr>
            <a:r>
              <a:rPr lang="nl-BE" sz="2400" dirty="0"/>
              <a:t>Monitoringbesluit van 10 november 2011</a:t>
            </a:r>
          </a:p>
          <a:p>
            <a:pPr marL="342900" indent="-342900">
              <a:buFont typeface="Wingdings" panose="05000000000000000000" pitchFamily="2" charset="2"/>
              <a:buChar char="Ø"/>
            </a:pPr>
            <a:r>
              <a:rPr lang="nl-BE" sz="2400" dirty="0"/>
              <a:t>Financieringsbesluit van 21 december 2012</a:t>
            </a:r>
          </a:p>
          <a:p>
            <a:pPr marL="342900" indent="-342900">
              <a:buFont typeface="Wingdings" panose="05000000000000000000" pitchFamily="2" charset="2"/>
              <a:buChar char="Ø"/>
            </a:pPr>
            <a:r>
              <a:rPr lang="nl-BE" sz="2400" dirty="0">
                <a:cs typeface="FlandersArtSans-Regular"/>
              </a:rPr>
              <a:t>BVR van 8 juli 2016 subsidiekader voor intergemeentelijke samenwerking rond lokaal woonbeleid </a:t>
            </a:r>
          </a:p>
          <a:p>
            <a:pPr marL="342900" indent="-342900">
              <a:buFont typeface="Wingdings" panose="05000000000000000000" pitchFamily="2" charset="2"/>
              <a:buChar char="Ø"/>
            </a:pPr>
            <a:r>
              <a:rPr lang="nl-BE" sz="2400" dirty="0" err="1">
                <a:cs typeface="FlandersArtSans-Regular"/>
              </a:rPr>
              <a:t>Performantiedecreet</a:t>
            </a:r>
            <a:r>
              <a:rPr lang="nl-BE" sz="2400" dirty="0">
                <a:cs typeface="FlandersArtSans-Regular"/>
              </a:rPr>
              <a:t> van 28 april 2017</a:t>
            </a:r>
          </a:p>
          <a:p>
            <a:pPr marL="342900" indent="-342900">
              <a:buFont typeface="Wingdings" panose="05000000000000000000" pitchFamily="2" charset="2"/>
              <a:buChar char="Ø"/>
            </a:pPr>
            <a:r>
              <a:rPr lang="nl-BE" sz="2400" dirty="0">
                <a:cs typeface="FlandersArtSans-Regular"/>
              </a:rPr>
              <a:t>MB van 4 mei 2017 draaiboek prestatiebeoordeling sociale huisvestingsmaatschappijen</a:t>
            </a:r>
          </a:p>
          <a:p>
            <a:endParaRPr lang="nl-BE" sz="2400" dirty="0">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9818966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60</a:t>
            </a:fld>
            <a:r>
              <a:rPr lang="nl-NL" dirty="0"/>
              <a:t>.</a:t>
            </a:r>
          </a:p>
        </p:txBody>
      </p:sp>
      <p:grpSp>
        <p:nvGrpSpPr>
          <p:cNvPr id="79" name="Group 78"/>
          <p:cNvGrpSpPr/>
          <p:nvPr/>
        </p:nvGrpSpPr>
        <p:grpSpPr>
          <a:xfrm rot="10800000" flipH="1">
            <a:off x="1006557" y="1343211"/>
            <a:ext cx="4723124"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08817"/>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Verwerving grond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Melden LWO</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Koppeling aan project!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MJP, geen KTP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rPr>
              <a:t>prefinanciering (renteloos) deel bij GAVO</a:t>
            </a:r>
          </a:p>
          <a:p>
            <a:pPr marL="1336675" lvl="2" indent="-342900">
              <a:buFont typeface="Courier New" panose="02070309020205020404" pitchFamily="49" charset="0"/>
              <a:buChar char="o"/>
            </a:pPr>
            <a:r>
              <a:rPr lang="nl-BE" sz="2200" dirty="0" err="1">
                <a:solidFill>
                  <a:schemeClr val="tx1">
                    <a:lumMod val="50000"/>
                    <a:lumOff val="50000"/>
                  </a:schemeClr>
                </a:solidFill>
                <a:latin typeface="Calibri" panose="020F0502020204030204" pitchFamily="34" charset="0"/>
              </a:rPr>
              <a:t>def</a:t>
            </a:r>
            <a:r>
              <a:rPr lang="nl-BE" sz="2200" dirty="0">
                <a:solidFill>
                  <a:schemeClr val="tx1">
                    <a:lumMod val="50000"/>
                    <a:lumOff val="50000"/>
                  </a:schemeClr>
                </a:solidFill>
                <a:latin typeface="Calibri" panose="020F0502020204030204" pitchFamily="34" charset="0"/>
              </a:rPr>
              <a:t>. FS3-toewijzing bij toewijzing Bouw</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rPr>
              <a:t>14kd na vraag</a:t>
            </a: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354573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61</a:t>
            </a:fld>
            <a:r>
              <a:rPr lang="nl-NL" dirty="0"/>
              <a:t>.</a:t>
            </a:r>
          </a:p>
        </p:txBody>
      </p:sp>
      <p:grpSp>
        <p:nvGrpSpPr>
          <p:cNvPr id="79" name="Group 78"/>
          <p:cNvGrpSpPr/>
          <p:nvPr/>
        </p:nvGrpSpPr>
        <p:grpSpPr>
          <a:xfrm rot="10800000" flipH="1">
            <a:off x="1006557" y="1343211"/>
            <a:ext cx="474829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431709"/>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Verwerving goede woning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Lokale woontoets verplicht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Enkel KTP (7kd na vraag) door VMSW (niet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endParaRPr lang="nl-BE" sz="2200" dirty="0">
              <a:solidFill>
                <a:schemeClr val="tx1">
                  <a:lumMod val="50000"/>
                  <a:lumOff val="50000"/>
                </a:schemeClr>
              </a:solidFill>
              <a:latin typeface="Calibri" panose="020F0502020204030204" pitchFamily="34" charset="0"/>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14kd na vraag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Akte na toewijzing, dus compromis onder voorbehoud van financiering</a:t>
            </a:r>
            <a:endParaRPr lang="nl-BE" sz="2200" dirty="0">
              <a:solidFill>
                <a:schemeClr val="tx1">
                  <a:lumMod val="50000"/>
                  <a:lumOff val="50000"/>
                </a:schemeClr>
              </a:solidFill>
              <a:latin typeface="Calibri" panose="020F0502020204030204" pitchFamily="34" charset="0"/>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521120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62</a:t>
            </a:fld>
            <a:r>
              <a:rPr lang="nl-NL" dirty="0"/>
              <a:t>.</a:t>
            </a:r>
          </a:p>
        </p:txBody>
      </p:sp>
      <p:grpSp>
        <p:nvGrpSpPr>
          <p:cNvPr id="79" name="Group 78"/>
          <p:cNvGrpSpPr/>
          <p:nvPr/>
        </p:nvGrpSpPr>
        <p:grpSpPr>
          <a:xfrm rot="10800000" flipH="1">
            <a:off x="1006557" y="1343211"/>
            <a:ext cx="4723124"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093154"/>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a:sym typeface="Wingdings" panose="05000000000000000000" pitchFamily="2" charset="2"/>
              </a:rPr>
              <a:t>Verwerving na </a:t>
            </a:r>
            <a:r>
              <a:rPr lang="nl-BE" sz="2400" dirty="0">
                <a:sym typeface="Wingdings" panose="05000000000000000000" pitchFamily="2" charset="2"/>
              </a:rPr>
              <a:t>recht van voorkoop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Mededeling LWO</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MJP,  geen KTP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14kd na vraag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Akte na toewijzing</a:t>
            </a:r>
            <a:endParaRPr lang="nl-BE" sz="2200" dirty="0">
              <a:solidFill>
                <a:schemeClr val="tx1">
                  <a:lumMod val="50000"/>
                  <a:lumOff val="50000"/>
                </a:schemeClr>
              </a:solidFill>
              <a:latin typeface="Calibri" panose="020F0502020204030204" pitchFamily="34" charset="0"/>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745776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63</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08817"/>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Vervangingsbouw met &gt;20% toename</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Lokale woontoets + 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 + KTP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Op renovatiebudget</a:t>
            </a:r>
            <a:endParaRPr lang="nl-BE" sz="2200" dirty="0">
              <a:solidFill>
                <a:schemeClr val="tx1">
                  <a:lumMod val="50000"/>
                  <a:lumOff val="50000"/>
                </a:schemeClr>
              </a:solidFill>
              <a:latin typeface="Calibri" panose="020F0502020204030204" pitchFamily="34" charset="0"/>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a:t>
            </a:r>
          </a:p>
          <a:p>
            <a:pPr marL="879475" lvl="1" indent="-342900">
              <a:buFont typeface="Wingdings" panose="05000000000000000000" pitchFamily="2" charset="2"/>
              <a:buChar char="è"/>
            </a:pP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a:p>
            <a:pPr marL="79375"/>
            <a:r>
              <a:rPr lang="nl-BE" sz="2400" dirty="0">
                <a:sym typeface="Wingdings" panose="05000000000000000000" pitchFamily="2" charset="2"/>
              </a:rPr>
              <a:t>Indien &lt;20% toename  geen BSO-toets</a:t>
            </a:r>
          </a:p>
          <a:p>
            <a:pPr marL="879475" lvl="1" indent="-342900">
              <a:buFont typeface="Wingdings" panose="05000000000000000000" pitchFamily="2" charset="2"/>
              <a:buChar char="è"/>
            </a:pP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047811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64</a:t>
            </a:fld>
            <a:r>
              <a:rPr lang="nl-NL" dirty="0"/>
              <a:t>.</a:t>
            </a:r>
          </a:p>
        </p:txBody>
      </p:sp>
      <p:grpSp>
        <p:nvGrpSpPr>
          <p:cNvPr id="79" name="Group 78"/>
          <p:cNvGrpSpPr/>
          <p:nvPr/>
        </p:nvGrpSpPr>
        <p:grpSpPr>
          <a:xfrm rot="10800000" flipH="1">
            <a:off x="1006557" y="1343211"/>
            <a:ext cx="4706346"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08817"/>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CBO</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Lokale woontoets door ontwikkelaar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 + KTP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 MAAR geen vraag nodig voor MJP (na GAVO door jury + bekrachtigd door RvB VMSW = principieel vatbaar voor opname op MJP)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Absolute voorrang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850610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65</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431709"/>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D&amp;B</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Lokale woontoets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 + KTP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voorrang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automatisch na kennisgeving gunning</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570534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66</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431709"/>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Grondige renovatie met vergunning of verhuisbeweging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Lokale woontoets + 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 + KTP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nieuwbouw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als nieuwbouw</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a:p>
            <a:pPr marL="79375"/>
            <a:r>
              <a:rPr lang="nl-BE" sz="2400" dirty="0">
                <a:sym typeface="Wingdings" panose="05000000000000000000" pitchFamily="2" charset="2"/>
              </a:rPr>
              <a:t>Indien &lt;20% toename  geen BSO-toets</a:t>
            </a: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387124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67</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108817"/>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Renovatie zonder vergunning of verhuisbeweging &gt; 15.000€/w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 (geen VO nodig), indien toch een VO </a:t>
            </a:r>
            <a:r>
              <a:rPr lang="nl-BE" sz="2200" dirty="0">
                <a:solidFill>
                  <a:schemeClr val="tx1">
                    <a:lumMod val="50000"/>
                    <a:lumOff val="50000"/>
                  </a:schemeClr>
                </a:solidFill>
                <a:latin typeface="Calibri" panose="020F0502020204030204" pitchFamily="34" charset="0"/>
                <a:sym typeface="Wingdings" panose="05000000000000000000" pitchFamily="2" charset="2"/>
              </a:rPr>
              <a:t> zelfde regels als grondige renovatie</a:t>
            </a:r>
            <a:endParaRPr lang="nl-BE" sz="2200" dirty="0">
              <a:solidFill>
                <a:schemeClr val="tx1">
                  <a:lumMod val="50000"/>
                  <a:lumOff val="50000"/>
                </a:schemeClr>
              </a:solidFill>
              <a:latin typeface="Calibri" panose="020F0502020204030204" pitchFamily="34" charset="0"/>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KTP </a:t>
            </a:r>
            <a:r>
              <a:rPr lang="nl-BE" sz="2200" dirty="0">
                <a:solidFill>
                  <a:schemeClr val="tx1">
                    <a:lumMod val="50000"/>
                    <a:lumOff val="50000"/>
                  </a:schemeClr>
                </a:solidFill>
                <a:latin typeface="Calibri" panose="020F0502020204030204" pitchFamily="34" charset="0"/>
                <a:sym typeface="Wingdings" panose="05000000000000000000" pitchFamily="2" charset="2"/>
              </a:rPr>
              <a:t> indien geen VO, dan een GAUD noodzakelijk (termijn 30kd)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als nieuwbouw</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363832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68</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447371"/>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Renovatie zonder vergunning of verhuisbeweging &lt; 15.000€/w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inhoudelijke adviezen na 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MJP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KTP </a:t>
            </a:r>
            <a:r>
              <a:rPr lang="nl-BE" sz="2200" dirty="0">
                <a:solidFill>
                  <a:schemeClr val="tx1">
                    <a:lumMod val="50000"/>
                    <a:lumOff val="50000"/>
                  </a:schemeClr>
                </a:solidFill>
                <a:latin typeface="Calibri" panose="020F0502020204030204" pitchFamily="34" charset="0"/>
                <a:sym typeface="Wingdings" panose="05000000000000000000" pitchFamily="2" charset="2"/>
              </a:rPr>
              <a:t> principieel vatbaar voor opname KTP na 7kd na vraag / op KTP door VMSW (niet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 indien voldoende programmatiebudget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als nieuwbouw</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946181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69</a:t>
            </a:fld>
            <a:r>
              <a:rPr lang="nl-NL" dirty="0"/>
              <a:t>.</a:t>
            </a:r>
          </a:p>
        </p:txBody>
      </p:sp>
      <p:grpSp>
        <p:nvGrpSpPr>
          <p:cNvPr id="79" name="Group 78"/>
          <p:cNvGrpSpPr/>
          <p:nvPr/>
        </p:nvGrpSpPr>
        <p:grpSpPr>
          <a:xfrm rot="10800000" flipH="1">
            <a:off x="1006557" y="1343211"/>
            <a:ext cx="4739902"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770263"/>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Dringende werkzaamheden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inhoudelijke adviezen na renovatietoets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MJP, geen KTP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a:t>
            </a:r>
            <a:r>
              <a:rPr lang="nl-BE" sz="2200" dirty="0">
                <a:solidFill>
                  <a:schemeClr val="tx1">
                    <a:lumMod val="50000"/>
                    <a:lumOff val="50000"/>
                  </a:schemeClr>
                </a:solidFill>
                <a:latin typeface="Calibri" panose="020F0502020204030204" pitchFamily="34" charset="0"/>
                <a:sym typeface="Wingdings" panose="05000000000000000000" pitchFamily="2" charset="2"/>
              </a:rPr>
              <a:t> melden gunningsdossier + vraag toewijzing + verklaring overeenstemmingen</a:t>
            </a: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7614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3D48811-C51A-4109-9861-9D06BC94735E}" type="slidenum">
              <a:rPr lang="nl-NL" smtClean="0"/>
              <a:t>7</a:t>
            </a:fld>
            <a:r>
              <a:rPr lang="nl-NL" dirty="0"/>
              <a:t>.</a:t>
            </a:r>
          </a:p>
        </p:txBody>
      </p:sp>
      <p:grpSp>
        <p:nvGrpSpPr>
          <p:cNvPr id="79" name="Group 78"/>
          <p:cNvGrpSpPr/>
          <p:nvPr/>
        </p:nvGrpSpPr>
        <p:grpSpPr>
          <a:xfrm rot="10800000" flipH="1">
            <a:off x="1006558" y="1343217"/>
            <a:ext cx="32732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046988"/>
          </a:xfrm>
          <a:prstGeom prst="rect">
            <a:avLst/>
          </a:prstGeom>
        </p:spPr>
        <p:txBody>
          <a:bodyPr wrap="square">
            <a:spAutoFit/>
          </a:bodyPr>
          <a:lstStyle/>
          <a:p>
            <a:r>
              <a:rPr lang="nl-BE" sz="2400" dirty="0">
                <a:solidFill>
                  <a:srgbClr val="2D979D"/>
                </a:solidFill>
                <a:cs typeface="FlandersArtSans-Regular"/>
              </a:rPr>
              <a:t>Begrippen: wat is een project?</a:t>
            </a:r>
          </a:p>
          <a:p>
            <a:endParaRPr lang="nl-BE" sz="2400" dirty="0">
              <a:cs typeface="FlandersArtSans-Regular"/>
            </a:endParaRPr>
          </a:p>
          <a:p>
            <a:pPr marL="342900" indent="-342900">
              <a:buFont typeface="Wingdings" panose="05000000000000000000" pitchFamily="2" charset="2"/>
              <a:buChar char="Ø"/>
            </a:pPr>
            <a:r>
              <a:rPr lang="nl-BE" sz="2400" dirty="0"/>
              <a:t>Geheel van een of meer verrichtingen</a:t>
            </a:r>
          </a:p>
          <a:p>
            <a:endParaRPr lang="nl-BE" sz="2400" dirty="0"/>
          </a:p>
          <a:p>
            <a:r>
              <a:rPr lang="nl-BE" sz="2400" i="1" dirty="0"/>
              <a:t>Vb. plan voor nieuwbouw van 32 huurwoningen en 8 koopwoningen met aanleg wooninfrastructuur</a:t>
            </a: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663237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70</a:t>
            </a:fld>
            <a:r>
              <a:rPr lang="nl-NL" dirty="0"/>
              <a:t>.</a:t>
            </a:r>
          </a:p>
        </p:txBody>
      </p:sp>
      <p:grpSp>
        <p:nvGrpSpPr>
          <p:cNvPr id="79" name="Group 78"/>
          <p:cNvGrpSpPr/>
          <p:nvPr/>
        </p:nvGrpSpPr>
        <p:grpSpPr>
          <a:xfrm rot="10800000" flipH="1">
            <a:off x="1006557" y="1343211"/>
            <a:ext cx="475668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463034"/>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Infrastructuur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Geen aparte beleidstoets, want is opgenomen in een project van de Projectenlijst / wel LWO informeren over infrastructuuraanleg of –aanpassingen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Gemeente engageert in lokale woontoets tot overname infra als openbaar domein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MJP</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r>
              <a:rPr lang="nl-BE" sz="2200" dirty="0">
                <a:solidFill>
                  <a:schemeClr val="tx1">
                    <a:lumMod val="50000"/>
                    <a:lumOff val="50000"/>
                  </a:schemeClr>
                </a:solidFill>
                <a:latin typeface="Calibri" panose="020F0502020204030204" pitchFamily="34" charset="0"/>
              </a:rPr>
              <a:t> idem woningbouw MAAR 45kd voor GAVO start vanaf:</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rPr>
              <a:t>Informatie lokale bevolking (niet nodig indien &lt;1 </a:t>
            </a:r>
            <a:r>
              <a:rPr lang="nl-BE" sz="2200" dirty="0" err="1">
                <a:solidFill>
                  <a:schemeClr val="tx1">
                    <a:lumMod val="50000"/>
                    <a:lumOff val="50000"/>
                  </a:schemeClr>
                </a:solidFill>
                <a:latin typeface="Calibri" panose="020F0502020204030204" pitchFamily="34" charset="0"/>
              </a:rPr>
              <a:t>mio</a:t>
            </a:r>
            <a:r>
              <a:rPr lang="nl-BE" sz="2200" dirty="0">
                <a:solidFill>
                  <a:schemeClr val="tx1">
                    <a:lumMod val="50000"/>
                    <a:lumOff val="50000"/>
                  </a:schemeClr>
                </a:solidFill>
                <a:latin typeface="Calibri" panose="020F0502020204030204" pitchFamily="34" charset="0"/>
              </a:rPr>
              <a:t> of max 8 woningen)</a:t>
            </a:r>
          </a:p>
          <a:p>
            <a:pPr marL="1336675" lvl="2" indent="-342900">
              <a:buFont typeface="Courier New" panose="02070309020205020404" pitchFamily="49" charset="0"/>
              <a:buChar char="o"/>
            </a:pPr>
            <a:r>
              <a:rPr lang="nl-BE" sz="2200" dirty="0">
                <a:solidFill>
                  <a:schemeClr val="tx1">
                    <a:lumMod val="50000"/>
                    <a:lumOff val="50000"/>
                  </a:schemeClr>
                </a:solidFill>
                <a:latin typeface="Calibri" panose="020F0502020204030204" pitchFamily="34" charset="0"/>
              </a:rPr>
              <a:t>Plenaire verg (VMSW kan een vrijstelling verlenen)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MJP  opname door VMSW, continu en bij toereikend budget</a:t>
            </a:r>
            <a:endParaRPr lang="nl-BE" sz="2200" dirty="0">
              <a:solidFill>
                <a:schemeClr val="tx1">
                  <a:lumMod val="50000"/>
                  <a:lumOff val="50000"/>
                </a:schemeClr>
              </a:solidFill>
              <a:latin typeface="Calibri" panose="020F0502020204030204" pitchFamily="34" charset="0"/>
            </a:endParaRPr>
          </a:p>
          <a:p>
            <a:pPr marL="536575" lvl="1"/>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011285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71</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85926"/>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Wat als ….? (enkele situaties)</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Infrastructuur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KTP (subsidiedossier)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woningbouw maar ook aangeven koppeling woningbouw minstens op MJP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KTP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tenlasteneming</a:t>
            </a:r>
            <a:r>
              <a:rPr lang="nl-BE" sz="2200" dirty="0">
                <a:solidFill>
                  <a:schemeClr val="tx1">
                    <a:lumMod val="50000"/>
                    <a:lumOff val="50000"/>
                  </a:schemeClr>
                </a:solidFill>
                <a:latin typeface="Calibri" panose="020F0502020204030204" pitchFamily="34" charset="0"/>
                <a:sym typeface="Wingdings" panose="05000000000000000000" pitchFamily="2" charset="2"/>
              </a:rPr>
              <a:t>)  vraag tot opname pas stellen als VMSW de initiatiefnemer meldt dossier is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aanbestedingsklaar</a:t>
            </a: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KTP  opname door VMSW, continu en bij toereikend budget</a:t>
            </a:r>
            <a:endParaRPr lang="nl-BE" sz="2200" dirty="0">
              <a:solidFill>
                <a:schemeClr val="tx1">
                  <a:lumMod val="50000"/>
                  <a:lumOff val="50000"/>
                </a:schemeClr>
              </a:solidFill>
              <a:latin typeface="Calibri" panose="020F0502020204030204" pitchFamily="34" charset="0"/>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Toewijzing (subsidiedossier) </a:t>
            </a:r>
            <a:r>
              <a:rPr lang="nl-BE" sz="2200" dirty="0">
                <a:solidFill>
                  <a:schemeClr val="tx1">
                    <a:lumMod val="50000"/>
                    <a:lumOff val="50000"/>
                  </a:schemeClr>
                </a:solidFill>
                <a:latin typeface="Calibri" panose="020F0502020204030204" pitchFamily="34" charset="0"/>
                <a:sym typeface="Wingdings" panose="05000000000000000000" pitchFamily="2" charset="2"/>
              </a:rPr>
              <a:t> idem woningbouw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Toewijzing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tenlasteneming</a:t>
            </a:r>
            <a:r>
              <a:rPr lang="nl-BE" sz="2200" dirty="0">
                <a:solidFill>
                  <a:schemeClr val="tx1">
                    <a:lumMod val="50000"/>
                    <a:lumOff val="50000"/>
                  </a:schemeClr>
                </a:solidFill>
                <a:latin typeface="Calibri" panose="020F0502020204030204" pitchFamily="34" charset="0"/>
                <a:sym typeface="Wingdings" panose="05000000000000000000" pitchFamily="2" charset="2"/>
              </a:rPr>
              <a:t>)  vraag tot toewijzing pas stellen als VMSW de initiatiefnemer meldt gunningdossier is klaar</a:t>
            </a:r>
          </a:p>
          <a:p>
            <a:pPr marL="879475" lvl="1" indent="-342900">
              <a:buFont typeface="Wingdings" panose="05000000000000000000" pitchFamily="2" charset="2"/>
              <a:buChar char="è"/>
            </a:pP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084651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72</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401479"/>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Overgangsbepalingen </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Projecten die op 31/10/2017 op de vorige Projectenlijst of MJP behouden deze status, indien het project/verrichting niet substantieel wijzigt</a:t>
            </a:r>
          </a:p>
          <a:p>
            <a:pPr marL="342900" indent="-342900">
              <a:buFont typeface="Wingdings" panose="05000000000000000000" pitchFamily="2" charset="2"/>
              <a:buChar char="Ø"/>
            </a:pPr>
            <a:r>
              <a:rPr lang="nl-BE" sz="2400" dirty="0">
                <a:sym typeface="Wingdings" panose="05000000000000000000" pitchFamily="2" charset="2"/>
              </a:rPr>
              <a:t>Verwerving goede woning  indien verkoopovereenkomst vóór 1/11/2017, vatbaar voor directe toewijzing</a:t>
            </a:r>
          </a:p>
          <a:p>
            <a:pPr marL="342900" indent="-342900">
              <a:buFont typeface="Wingdings" panose="05000000000000000000" pitchFamily="2" charset="2"/>
              <a:buChar char="Ø"/>
            </a:pPr>
            <a:r>
              <a:rPr lang="nl-BE" sz="2400" dirty="0">
                <a:sym typeface="Wingdings" panose="05000000000000000000" pitchFamily="2" charset="2"/>
              </a:rPr>
              <a:t>Technische normen  indien een volledige aanvraag VO of UD vóór 1/1/2018, dan geldt nog steeds de C2008</a:t>
            </a:r>
          </a:p>
          <a:p>
            <a:pPr lvl="2"/>
            <a:r>
              <a:rPr lang="nl-BE" sz="2400" dirty="0">
                <a:sym typeface="Wingdings" panose="05000000000000000000" pitchFamily="2" charset="2"/>
              </a:rPr>
              <a:t>Dossiers volledig ingediend tussen 1/11 en 31/12  keuze tussen oude of nieuwe financieringsplafond (simulatietabel)</a:t>
            </a:r>
          </a:p>
          <a:p>
            <a:pPr marL="879475" lvl="1" indent="-342900">
              <a:buFont typeface="Wingdings" panose="05000000000000000000" pitchFamily="2" charset="2"/>
              <a:buChar char="è"/>
            </a:pP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914722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CC58B94-8AEF-4F34-AC8F-79CAA09B4EF6}" type="slidenum">
              <a:rPr lang="nl-NL" smtClean="0"/>
              <a:t>73</a:t>
            </a:fld>
            <a:r>
              <a:rPr lang="nl-NL" dirty="0"/>
              <a:t>.</a:t>
            </a:r>
          </a:p>
        </p:txBody>
      </p:sp>
      <p:grpSp>
        <p:nvGrpSpPr>
          <p:cNvPr id="79" name="Group 78"/>
          <p:cNvGrpSpPr/>
          <p:nvPr/>
        </p:nvGrpSpPr>
        <p:grpSpPr>
          <a:xfrm rot="10800000" flipH="1">
            <a:off x="1006557" y="1343211"/>
            <a:ext cx="4731513"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293483"/>
          </a:xfrm>
          <a:prstGeom prst="rect">
            <a:avLst/>
          </a:prstGeom>
        </p:spPr>
        <p:txBody>
          <a:bodyPr wrap="square">
            <a:spAutoFit/>
          </a:bodyPr>
          <a:lstStyle/>
          <a:p>
            <a:r>
              <a:rPr lang="nl-BE" sz="2400" dirty="0">
                <a:solidFill>
                  <a:srgbClr val="2D979D"/>
                </a:solidFill>
                <a:cs typeface="FlandersArtSans-Regular"/>
              </a:rPr>
              <a:t>Proces: van projectenlijst naar toewijzing</a:t>
            </a:r>
            <a:endParaRPr lang="nl-BE" sz="2400" dirty="0">
              <a:cs typeface="FlandersArtSans-Regular"/>
            </a:endParaRPr>
          </a:p>
          <a:p>
            <a:endParaRPr lang="nl-BE" sz="1100" dirty="0">
              <a:latin typeface="FlandersArtSans-Regular"/>
              <a:cs typeface="FlandersArtSans-Regular"/>
            </a:endParaRPr>
          </a:p>
          <a:p>
            <a:r>
              <a:rPr lang="nl-BE" sz="2400" dirty="0"/>
              <a:t>Overgangsbepalingen </a:t>
            </a:r>
          </a:p>
          <a:p>
            <a:endParaRPr lang="nl-BE" sz="2400" dirty="0"/>
          </a:p>
          <a:p>
            <a:pPr marL="342900" indent="-342900">
              <a:buFont typeface="Wingdings" panose="05000000000000000000" pitchFamily="2" charset="2"/>
              <a:buChar char="Ø"/>
            </a:pPr>
            <a:r>
              <a:rPr lang="nl-BE" sz="2400" dirty="0">
                <a:sym typeface="Wingdings" panose="05000000000000000000" pitchFamily="2" charset="2"/>
              </a:rPr>
              <a:t>De huidige manier van toewijzen van “semidadingen-uitbreidingen” blijft van toepassing voor dossiers waarvoor een koop-verkoopovereenkomst (incl. attest Voorontwerp) is afgesloten uiterlijk 31/12/2017 / nadien programmatie zoals aankoop goede woningen</a:t>
            </a:r>
          </a:p>
          <a:p>
            <a:pPr marL="342900" indent="-342900">
              <a:buFont typeface="Wingdings" panose="05000000000000000000" pitchFamily="2" charset="2"/>
              <a:buChar char="Ø"/>
            </a:pPr>
            <a:r>
              <a:rPr lang="nl-BE" sz="2400" dirty="0">
                <a:sym typeface="Wingdings" panose="05000000000000000000" pitchFamily="2" charset="2"/>
              </a:rPr>
              <a:t>Beroepen in afwachting van de installatie van de kwaliteitskamer</a:t>
            </a:r>
          </a:p>
          <a:p>
            <a:pPr marL="879475" lvl="1" indent="-342900">
              <a:buFont typeface="Wingdings" panose="05000000000000000000" pitchFamily="2" charset="2"/>
              <a:buChar char="è"/>
            </a:pP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420499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597AA0B-8814-496E-B07C-A97E139E1110}" type="slidenum">
              <a:rPr lang="nl-NL" smtClean="0"/>
              <a:t>74</a:t>
            </a:fld>
            <a:r>
              <a:rPr lang="nl-NL" dirty="0"/>
              <a:t>.</a:t>
            </a:r>
          </a:p>
        </p:txBody>
      </p:sp>
      <p:grpSp>
        <p:nvGrpSpPr>
          <p:cNvPr id="79" name="Group 78"/>
          <p:cNvGrpSpPr/>
          <p:nvPr/>
        </p:nvGrpSpPr>
        <p:grpSpPr>
          <a:xfrm rot="10800000" flipH="1">
            <a:off x="1006557" y="1343211"/>
            <a:ext cx="5469744"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447645"/>
          </a:xfrm>
          <a:prstGeom prst="rect">
            <a:avLst/>
          </a:prstGeom>
        </p:spPr>
        <p:txBody>
          <a:bodyPr wrap="square">
            <a:spAutoFit/>
          </a:bodyPr>
          <a:lstStyle/>
          <a:p>
            <a:r>
              <a:rPr lang="nl-BE" sz="2400" dirty="0">
                <a:solidFill>
                  <a:srgbClr val="2D979D"/>
                </a:solidFill>
                <a:cs typeface="FlandersArtSans-Regular"/>
              </a:rPr>
              <a:t>De beoordelingscommissie = </a:t>
            </a:r>
            <a:r>
              <a:rPr lang="nl-BE" sz="2400" dirty="0" err="1">
                <a:solidFill>
                  <a:srgbClr val="2D979D"/>
                </a:solidFill>
                <a:cs typeface="FlandersArtSans-Regular"/>
              </a:rPr>
              <a:t>BeCo</a:t>
            </a:r>
            <a:endParaRPr lang="nl-BE" sz="2400" dirty="0">
              <a:cs typeface="FlandersArtSans-Regular"/>
            </a:endParaRPr>
          </a:p>
          <a:p>
            <a:endParaRPr lang="nl-BE" sz="1100" dirty="0">
              <a:latin typeface="FlandersArtSans-Regular"/>
              <a:cs typeface="FlandersArtSans-Regular"/>
            </a:endParaRPr>
          </a:p>
          <a:p>
            <a:r>
              <a:rPr lang="nl-BE" sz="2400" dirty="0"/>
              <a:t>Opdrachten:</a:t>
            </a:r>
          </a:p>
          <a:p>
            <a:pPr marL="342900" indent="-342900">
              <a:buFont typeface="Wingdings" panose="05000000000000000000" pitchFamily="2" charset="2"/>
              <a:buChar char="Ø"/>
            </a:pPr>
            <a:r>
              <a:rPr lang="nl-BE" sz="2400" dirty="0"/>
              <a:t>Budget bepalen per deelprogramma (FS3, BP, SSI, SBE)</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nooit méér programmeren dan beschikbaar jaarbudget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per </a:t>
            </a:r>
            <a:r>
              <a:rPr lang="nl-BE" sz="2200" dirty="0" err="1">
                <a:solidFill>
                  <a:schemeClr val="tx1">
                    <a:lumMod val="50000"/>
                    <a:lumOff val="50000"/>
                  </a:schemeClr>
                </a:solidFill>
                <a:latin typeface="Calibri" panose="020F0502020204030204" pitchFamily="34" charset="0"/>
              </a:rPr>
              <a:t>BeCo</a:t>
            </a:r>
            <a:r>
              <a:rPr lang="nl-BE" sz="2200" dirty="0">
                <a:solidFill>
                  <a:schemeClr val="tx1">
                    <a:lumMod val="50000"/>
                    <a:lumOff val="50000"/>
                  </a:schemeClr>
                </a:solidFill>
                <a:latin typeface="Calibri" panose="020F0502020204030204" pitchFamily="34" charset="0"/>
              </a:rPr>
              <a:t> </a:t>
            </a:r>
            <a:r>
              <a:rPr lang="nl-BE" sz="2200" dirty="0">
                <a:solidFill>
                  <a:schemeClr val="tx1">
                    <a:lumMod val="50000"/>
                    <a:lumOff val="50000"/>
                  </a:schemeClr>
                </a:solidFill>
                <a:latin typeface="Calibri" panose="020F0502020204030204" pitchFamily="34" charset="0"/>
                <a:sym typeface="Wingdings" panose="05000000000000000000" pitchFamily="2" charset="2"/>
              </a:rPr>
              <a:t> vuistregel 1/3</a:t>
            </a:r>
          </a:p>
          <a:p>
            <a:pPr marL="342900" indent="-342900">
              <a:buFont typeface="Wingdings" panose="05000000000000000000" pitchFamily="2" charset="2"/>
              <a:buChar char="Ø"/>
            </a:pPr>
            <a:r>
              <a:rPr lang="nl-BE" sz="2400" dirty="0">
                <a:sym typeface="Wingdings" panose="05000000000000000000" pitchFamily="2" charset="2"/>
              </a:rPr>
              <a:t>Opname op MJP + schrappen van MJP</a:t>
            </a:r>
          </a:p>
          <a:p>
            <a:pPr marL="342900" indent="-342900">
              <a:buFont typeface="Wingdings" panose="05000000000000000000" pitchFamily="2" charset="2"/>
              <a:buChar char="Ø"/>
            </a:pPr>
            <a:r>
              <a:rPr lang="nl-BE" sz="2400" dirty="0">
                <a:sym typeface="Wingdings" panose="05000000000000000000" pitchFamily="2" charset="2"/>
              </a:rPr>
              <a:t>Opname op KTP + schrappen van KTP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“grens trekken”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bij onvoldoende budget Reno + Vervangingsbouw  beslissen tot principe voor bepalen voorrang (deel 1 of deel 2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vd</a:t>
            </a:r>
            <a:r>
              <a:rPr lang="nl-BE" sz="2200" dirty="0">
                <a:solidFill>
                  <a:schemeClr val="tx1">
                    <a:lumMod val="50000"/>
                    <a:lumOff val="50000"/>
                  </a:schemeClr>
                </a:solidFill>
                <a:latin typeface="Calibri" panose="020F0502020204030204" pitchFamily="34" charset="0"/>
                <a:sym typeface="Wingdings" panose="05000000000000000000" pitchFamily="2" charset="2"/>
              </a:rPr>
              <a:t> scorecard)</a:t>
            </a:r>
          </a:p>
          <a:p>
            <a:pPr marL="457200" indent="-457200">
              <a:buFont typeface="Wingdings" panose="05000000000000000000" pitchFamily="2" charset="2"/>
              <a:buChar char="Ø"/>
            </a:pPr>
            <a:r>
              <a:rPr lang="nl-BE" sz="2400" dirty="0">
                <a:sym typeface="Wingdings" panose="05000000000000000000" pitchFamily="2" charset="2"/>
              </a:rPr>
              <a:t>CBO  budgetbepaling</a:t>
            </a:r>
          </a:p>
          <a:p>
            <a:pPr marL="457200" indent="-457200">
              <a:buFont typeface="Wingdings" panose="05000000000000000000" pitchFamily="2" charset="2"/>
              <a:buChar char="Ø"/>
            </a:pPr>
            <a:r>
              <a:rPr lang="nl-BE" sz="2400" dirty="0">
                <a:sym typeface="Wingdings" panose="05000000000000000000" pitchFamily="2" charset="2"/>
              </a:rPr>
              <a:t>Beleidsaanbevelingen formuleren	</a:t>
            </a: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34" name="Group 22"/>
          <p:cNvGrpSpPr/>
          <p:nvPr/>
        </p:nvGrpSpPr>
        <p:grpSpPr>
          <a:xfrm>
            <a:off x="44932" y="456970"/>
            <a:ext cx="8907186" cy="449015"/>
            <a:chOff x="522391" y="1163942"/>
            <a:chExt cx="7488729" cy="456059"/>
          </a:xfrm>
        </p:grpSpPr>
        <p:sp>
          <p:nvSpPr>
            <p:cNvPr id="35"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6"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7"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8"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9"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669929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597AA0B-8814-496E-B07C-A97E139E1110}" type="slidenum">
              <a:rPr lang="nl-NL" smtClean="0"/>
              <a:t>75</a:t>
            </a:fld>
            <a:r>
              <a:rPr lang="nl-NL" dirty="0"/>
              <a:t>.</a:t>
            </a:r>
          </a:p>
        </p:txBody>
      </p:sp>
      <p:grpSp>
        <p:nvGrpSpPr>
          <p:cNvPr id="79" name="Group 78"/>
          <p:cNvGrpSpPr/>
          <p:nvPr/>
        </p:nvGrpSpPr>
        <p:grpSpPr>
          <a:xfrm rot="10800000" flipH="1">
            <a:off x="1006556" y="1343211"/>
            <a:ext cx="546135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416868"/>
          </a:xfrm>
          <a:prstGeom prst="rect">
            <a:avLst/>
          </a:prstGeom>
        </p:spPr>
        <p:txBody>
          <a:bodyPr wrap="square">
            <a:spAutoFit/>
          </a:bodyPr>
          <a:lstStyle/>
          <a:p>
            <a:r>
              <a:rPr lang="nl-BE" sz="2400" dirty="0">
                <a:solidFill>
                  <a:srgbClr val="2D979D"/>
                </a:solidFill>
                <a:cs typeface="FlandersArtSans-Regular"/>
              </a:rPr>
              <a:t>De beoordelingscommissie</a:t>
            </a:r>
            <a:endParaRPr lang="nl-BE" sz="2400" dirty="0">
              <a:cs typeface="FlandersArtSans-Regular"/>
            </a:endParaRPr>
          </a:p>
          <a:p>
            <a:endParaRPr lang="nl-BE" sz="1100" dirty="0">
              <a:latin typeface="FlandersArtSans-Regular"/>
              <a:cs typeface="FlandersArtSans-Regular"/>
            </a:endParaRPr>
          </a:p>
          <a:p>
            <a:r>
              <a:rPr lang="nl-BE" sz="2400" dirty="0"/>
              <a:t>Werking :</a:t>
            </a:r>
          </a:p>
          <a:p>
            <a:pPr marL="342900" indent="-342900">
              <a:buFont typeface="Wingdings" panose="05000000000000000000" pitchFamily="2" charset="2"/>
              <a:buChar char="Ø"/>
            </a:pPr>
            <a:r>
              <a:rPr lang="nl-BE" sz="2400" dirty="0"/>
              <a:t>3x per jaar + occasioneel</a:t>
            </a:r>
          </a:p>
          <a:p>
            <a:pPr marL="342900" indent="-342900">
              <a:buFont typeface="Wingdings" panose="05000000000000000000" pitchFamily="2" charset="2"/>
              <a:buChar char="Ø"/>
            </a:pPr>
            <a:r>
              <a:rPr lang="nl-BE" sz="2400" dirty="0"/>
              <a:t>Vertegenwoordiging van: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Minister Wonen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VMSW (voorzitter en secretariaat)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Wonen Vlaanderen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Koepelorganisaties </a:t>
            </a:r>
          </a:p>
          <a:p>
            <a:pPr marL="342900" indent="-342900">
              <a:buFont typeface="Wingdings" panose="05000000000000000000" pitchFamily="2" charset="2"/>
              <a:buChar char="Ø"/>
            </a:pPr>
            <a:r>
              <a:rPr lang="nl-BE" sz="2400" dirty="0">
                <a:sym typeface="Wingdings" panose="05000000000000000000" pitchFamily="2" charset="2"/>
              </a:rPr>
              <a:t>Voorbereiding + </a:t>
            </a:r>
            <a:r>
              <a:rPr lang="nl-BE" sz="2400" dirty="0" err="1">
                <a:sym typeface="Wingdings" panose="05000000000000000000" pitchFamily="2" charset="2"/>
              </a:rPr>
              <a:t>natraject</a:t>
            </a:r>
            <a:r>
              <a:rPr lang="nl-BE" sz="2400" dirty="0">
                <a:sym typeface="Wingdings" panose="05000000000000000000" pitchFamily="2" charset="2"/>
              </a:rPr>
              <a:t> door team Programmatie</a:t>
            </a:r>
          </a:p>
          <a:p>
            <a:pPr marL="342900" indent="-342900">
              <a:buFont typeface="Wingdings" panose="05000000000000000000" pitchFamily="2" charset="2"/>
              <a:buChar char="Ø"/>
            </a:pPr>
            <a:r>
              <a:rPr lang="nl-BE" sz="2400" dirty="0">
                <a:sym typeface="Wingdings" panose="05000000000000000000" pitchFamily="2" charset="2"/>
              </a:rPr>
              <a:t>Voortraject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Foto = 45kd voor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 = ABSOLUTE GRENS!!!!!</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Opmaak lijsten met verrichtingen die principieel vatbaar zijn voor opname door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endParaRPr lang="nl-BE" sz="2200" dirty="0">
              <a:solidFill>
                <a:schemeClr val="tx1">
                  <a:lumMod val="50000"/>
                  <a:lumOff val="50000"/>
                </a:schemeClr>
              </a:solidFill>
              <a:latin typeface="Calibri" panose="020F0502020204030204" pitchFamily="34" charset="0"/>
              <a:sym typeface="Wingdings" panose="05000000000000000000" pitchFamily="2" charset="2"/>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922910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597AA0B-8814-496E-B07C-A97E139E1110}" type="slidenum">
              <a:rPr lang="nl-NL" smtClean="0"/>
              <a:t>76</a:t>
            </a:fld>
            <a:r>
              <a:rPr lang="nl-NL" dirty="0"/>
              <a:t>.</a:t>
            </a:r>
          </a:p>
        </p:txBody>
      </p:sp>
      <p:grpSp>
        <p:nvGrpSpPr>
          <p:cNvPr id="79" name="Group 78"/>
          <p:cNvGrpSpPr/>
          <p:nvPr/>
        </p:nvGrpSpPr>
        <p:grpSpPr>
          <a:xfrm rot="10800000" flipH="1">
            <a:off x="1006556" y="1343211"/>
            <a:ext cx="546135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10033516"/>
          </a:xfrm>
          <a:prstGeom prst="rect">
            <a:avLst/>
          </a:prstGeom>
        </p:spPr>
        <p:txBody>
          <a:bodyPr wrap="square">
            <a:spAutoFit/>
          </a:bodyPr>
          <a:lstStyle/>
          <a:p>
            <a:r>
              <a:rPr lang="nl-BE" sz="2400" dirty="0">
                <a:solidFill>
                  <a:srgbClr val="2D979D"/>
                </a:solidFill>
                <a:cs typeface="FlandersArtSans-Regular"/>
              </a:rPr>
              <a:t>De beoordelingscommissie</a:t>
            </a:r>
            <a:endParaRPr lang="nl-BE" sz="2400" dirty="0">
              <a:cs typeface="FlandersArtSans-Regular"/>
            </a:endParaRPr>
          </a:p>
          <a:p>
            <a:endParaRPr lang="nl-BE" sz="1100" dirty="0">
              <a:latin typeface="FlandersArtSans-Regular"/>
              <a:cs typeface="FlandersArtSans-Regular"/>
            </a:endParaRPr>
          </a:p>
          <a:p>
            <a:r>
              <a:rPr lang="nl-BE" sz="2400" dirty="0"/>
              <a:t>Werking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Doorsturen lijsten ter nazicht aan de initiatiefnemers (dit is GEEN voorstel of indicatie van rangorde!) + verwerken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14kd vóór </a:t>
            </a:r>
            <a:r>
              <a:rPr lang="nl-BE" sz="2200" dirty="0" err="1">
                <a:solidFill>
                  <a:schemeClr val="tx1">
                    <a:lumMod val="50000"/>
                    <a:lumOff val="50000"/>
                  </a:schemeClr>
                </a:solidFill>
                <a:latin typeface="Calibri" panose="020F0502020204030204" pitchFamily="34" charset="0"/>
              </a:rPr>
              <a:t>BeCo</a:t>
            </a:r>
            <a:r>
              <a:rPr lang="nl-BE" sz="2200" dirty="0">
                <a:solidFill>
                  <a:schemeClr val="tx1">
                    <a:lumMod val="50000"/>
                    <a:lumOff val="50000"/>
                  </a:schemeClr>
                </a:solidFill>
                <a:latin typeface="Calibri" panose="020F0502020204030204" pitchFamily="34" charset="0"/>
              </a:rPr>
              <a:t> </a:t>
            </a:r>
            <a:r>
              <a:rPr lang="nl-BE" sz="2200" dirty="0">
                <a:solidFill>
                  <a:schemeClr val="tx1">
                    <a:lumMod val="50000"/>
                    <a:lumOff val="50000"/>
                  </a:schemeClr>
                </a:solidFill>
                <a:latin typeface="Calibri" panose="020F0502020204030204" pitchFamily="34" charset="0"/>
                <a:sym typeface="Wingdings" panose="05000000000000000000" pitchFamily="2" charset="2"/>
              </a:rPr>
              <a:t> voorstel aan de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-leden met budgetbepaling + lijsten</a:t>
            </a:r>
            <a:endParaRPr lang="nl-BE" sz="2200" dirty="0">
              <a:solidFill>
                <a:schemeClr val="tx1">
                  <a:lumMod val="50000"/>
                  <a:lumOff val="50000"/>
                </a:schemeClr>
              </a:solidFill>
              <a:latin typeface="Calibri" panose="020F0502020204030204" pitchFamily="34" charset="0"/>
            </a:endParaRP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1 dag vóór </a:t>
            </a:r>
            <a:r>
              <a:rPr lang="nl-BE" sz="2200" dirty="0" err="1">
                <a:solidFill>
                  <a:schemeClr val="tx1">
                    <a:lumMod val="50000"/>
                    <a:lumOff val="50000"/>
                  </a:schemeClr>
                </a:solidFill>
                <a:latin typeface="Calibri" panose="020F0502020204030204" pitchFamily="34" charset="0"/>
              </a:rPr>
              <a:t>BeCo</a:t>
            </a:r>
            <a:r>
              <a:rPr lang="nl-BE" sz="2200" dirty="0">
                <a:solidFill>
                  <a:schemeClr val="tx1">
                    <a:lumMod val="50000"/>
                    <a:lumOff val="50000"/>
                  </a:schemeClr>
                </a:solidFill>
                <a:latin typeface="Calibri" panose="020F0502020204030204" pitchFamily="34" charset="0"/>
              </a:rPr>
              <a:t> </a:t>
            </a:r>
            <a:r>
              <a:rPr lang="nl-BE" sz="2200" dirty="0">
                <a:solidFill>
                  <a:schemeClr val="tx1">
                    <a:lumMod val="50000"/>
                    <a:lumOff val="50000"/>
                  </a:schemeClr>
                </a:solidFill>
                <a:latin typeface="Calibri" panose="020F0502020204030204" pitchFamily="34" charset="0"/>
                <a:sym typeface="Wingdings" panose="05000000000000000000" pitchFamily="2" charset="2"/>
              </a:rPr>
              <a:t> actueel zetten van het budget + de lijsten (laat ons dan even met rust ) </a:t>
            </a:r>
            <a:r>
              <a:rPr lang="nl-BE" sz="2200" dirty="0">
                <a:solidFill>
                  <a:schemeClr val="tx1">
                    <a:lumMod val="50000"/>
                    <a:lumOff val="50000"/>
                  </a:schemeClr>
                </a:solidFill>
                <a:latin typeface="Calibri" panose="020F0502020204030204" pitchFamily="34" charset="0"/>
              </a:rPr>
              <a:t> </a:t>
            </a:r>
          </a:p>
          <a:p>
            <a:pPr marL="342900" indent="-342900">
              <a:buFont typeface="Wingdings" panose="05000000000000000000" pitchFamily="2" charset="2"/>
              <a:buChar char="Ø"/>
            </a:pPr>
            <a:r>
              <a:rPr lang="nl-BE" sz="2400" dirty="0" err="1">
                <a:sym typeface="Wingdings" panose="05000000000000000000" pitchFamily="2" charset="2"/>
              </a:rPr>
              <a:t>BeCo</a:t>
            </a:r>
            <a:r>
              <a:rPr lang="nl-BE" sz="2400" dirty="0">
                <a:sym typeface="Wingdings" panose="05000000000000000000" pitchFamily="2" charset="2"/>
              </a:rPr>
              <a:t> zelf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Beslissingen over budget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Overlopen dossiers voor schrappingen + gevolgen voor budgetten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Beslissingen schrappingen + principes opnames + budget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Geen beslissingen voor opname op basis van concrete dossiers</a:t>
            </a:r>
          </a:p>
          <a:p>
            <a:r>
              <a:rPr lang="nl-BE" sz="2400" dirty="0">
                <a:sym typeface="Wingdings" panose="05000000000000000000" pitchFamily="2" charset="2"/>
              </a:rPr>
              <a:t>	</a:t>
            </a:r>
          </a:p>
          <a:p>
            <a:endParaRPr lang="nl-BE" sz="2400" dirty="0">
              <a:sym typeface="Wingdings" panose="05000000000000000000" pitchFamily="2" charset="2"/>
            </a:endParaRPr>
          </a:p>
          <a:p>
            <a:r>
              <a:rPr lang="nl-BE" sz="2400" dirty="0">
                <a:sym typeface="Wingdings" panose="05000000000000000000" pitchFamily="2" charset="2"/>
              </a:rPr>
              <a:t>	</a:t>
            </a:r>
          </a:p>
          <a:p>
            <a:endParaRPr lang="nl-BE" sz="2400" dirty="0"/>
          </a:p>
          <a:p>
            <a:endParaRPr lang="nl-BE" sz="2400" dirty="0"/>
          </a:p>
          <a:p>
            <a:pPr marL="0" lvl="2" indent="-438150">
              <a:spcBef>
                <a:spcPts val="600"/>
              </a:spcBef>
              <a:buFont typeface="Wingdings" panose="05000000000000000000" pitchFamily="2" charset="2"/>
              <a:buChar char="Ø"/>
            </a:pPr>
            <a:r>
              <a:rPr lang="nl-BE" altLang="nl-BE" sz="2400" dirty="0"/>
              <a:t>Opname op MJP + KTP (</a:t>
            </a:r>
            <a:r>
              <a:rPr lang="nl-BE" altLang="nl-BE" sz="2400" dirty="0" err="1"/>
              <a:t>adh</a:t>
            </a:r>
            <a:r>
              <a:rPr lang="nl-BE" altLang="nl-BE" sz="2400" dirty="0"/>
              <a:t> financiële criteria)</a:t>
            </a:r>
          </a:p>
          <a:p>
            <a:pPr marL="0" lvl="2" indent="-438150">
              <a:spcBef>
                <a:spcPts val="600"/>
              </a:spcBef>
              <a:buFont typeface="Wingdings" panose="05000000000000000000" pitchFamily="2" charset="2"/>
              <a:buChar char="Ø"/>
            </a:pPr>
            <a:r>
              <a:rPr lang="nl-BE" altLang="nl-BE" sz="2400" dirty="0"/>
              <a:t>Alle betrokken koepelactoren</a:t>
            </a:r>
          </a:p>
          <a:p>
            <a:pPr marL="0" lvl="2" indent="-438150">
              <a:spcBef>
                <a:spcPts val="600"/>
              </a:spcBef>
              <a:buFont typeface="Wingdings" panose="05000000000000000000" pitchFamily="2" charset="2"/>
              <a:buChar char="Ø"/>
            </a:pPr>
            <a:r>
              <a:rPr lang="nl-BE" altLang="nl-BE" sz="2400" dirty="0"/>
              <a:t>Minstens 3x per jaar</a:t>
            </a:r>
          </a:p>
          <a:p>
            <a:pPr marL="0" lvl="2" indent="-438150">
              <a:spcBef>
                <a:spcPts val="600"/>
              </a:spcBef>
              <a:buFont typeface="Wingdings" panose="05000000000000000000" pitchFamily="2" charset="2"/>
              <a:buChar char="Ø"/>
            </a:pPr>
            <a:r>
              <a:rPr lang="nl-BE" altLang="nl-BE" sz="2400" dirty="0"/>
              <a:t>VMSW: voorzitter + secretariaat</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547958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E597AA0B-8814-496E-B07C-A97E139E1110}" type="slidenum">
              <a:rPr lang="nl-NL" smtClean="0"/>
              <a:t>77</a:t>
            </a:fld>
            <a:r>
              <a:rPr lang="nl-NL" dirty="0"/>
              <a:t>.</a:t>
            </a:r>
          </a:p>
        </p:txBody>
      </p:sp>
      <p:grpSp>
        <p:nvGrpSpPr>
          <p:cNvPr id="79" name="Group 78"/>
          <p:cNvGrpSpPr/>
          <p:nvPr/>
        </p:nvGrpSpPr>
        <p:grpSpPr>
          <a:xfrm rot="10800000" flipH="1">
            <a:off x="1006556" y="1343211"/>
            <a:ext cx="546135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85926"/>
          </a:xfrm>
          <a:prstGeom prst="rect">
            <a:avLst/>
          </a:prstGeom>
        </p:spPr>
        <p:txBody>
          <a:bodyPr wrap="square">
            <a:spAutoFit/>
          </a:bodyPr>
          <a:lstStyle/>
          <a:p>
            <a:r>
              <a:rPr lang="nl-BE" sz="2400" dirty="0">
                <a:solidFill>
                  <a:srgbClr val="2D979D"/>
                </a:solidFill>
                <a:cs typeface="FlandersArtSans-Regular"/>
              </a:rPr>
              <a:t>De beoordelingscommissie</a:t>
            </a:r>
            <a:endParaRPr lang="nl-BE" sz="2400" dirty="0">
              <a:cs typeface="FlandersArtSans-Regular"/>
            </a:endParaRPr>
          </a:p>
          <a:p>
            <a:endParaRPr lang="nl-BE" sz="1100" dirty="0">
              <a:latin typeface="FlandersArtSans-Regular"/>
              <a:cs typeface="FlandersArtSans-Regular"/>
            </a:endParaRPr>
          </a:p>
          <a:p>
            <a:r>
              <a:rPr lang="nl-BE" sz="2400" dirty="0"/>
              <a:t>Werking :</a:t>
            </a:r>
          </a:p>
          <a:p>
            <a:pPr marL="342900" indent="-342900">
              <a:buFont typeface="Wingdings" panose="05000000000000000000" pitchFamily="2" charset="2"/>
              <a:buChar char="Ø"/>
            </a:pPr>
            <a:r>
              <a:rPr lang="nl-BE" sz="2400" dirty="0" err="1">
                <a:sym typeface="Wingdings" panose="05000000000000000000" pitchFamily="2" charset="2"/>
              </a:rPr>
              <a:t>Natraject</a:t>
            </a:r>
            <a:r>
              <a:rPr lang="nl-BE" sz="2400" dirty="0">
                <a:sym typeface="Wingdings" panose="05000000000000000000" pitchFamily="2" charset="2"/>
              </a:rPr>
              <a:t>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Beslissingen van de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 verwerken in de lijsten + aanpassen budget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Schriftelijke terugkoppeling van verslag + definitieve lijsten en budgetten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Na goedkeuring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BeCo</a:t>
            </a:r>
            <a:r>
              <a:rPr lang="nl-BE" sz="2200" dirty="0">
                <a:solidFill>
                  <a:schemeClr val="tx1">
                    <a:lumMod val="50000"/>
                    <a:lumOff val="50000"/>
                  </a:schemeClr>
                </a:solidFill>
                <a:latin typeface="Calibri" panose="020F0502020204030204" pitchFamily="34" charset="0"/>
                <a:sym typeface="Wingdings" panose="05000000000000000000" pitchFamily="2" charset="2"/>
              </a:rPr>
              <a:t>-leden  communicatie aan:</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Initiatiefnemers (individueel)</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Sector (via </a:t>
            </a:r>
            <a:r>
              <a:rPr lang="nl-BE" sz="2200" dirty="0" err="1">
                <a:solidFill>
                  <a:schemeClr val="tx1">
                    <a:lumMod val="50000"/>
                    <a:lumOff val="50000"/>
                  </a:schemeClr>
                </a:solidFill>
                <a:latin typeface="Calibri" panose="020F0502020204030204" pitchFamily="34" charset="0"/>
                <a:sym typeface="Wingdings" panose="05000000000000000000" pitchFamily="2" charset="2"/>
              </a:rPr>
              <a:t>woonnet</a:t>
            </a:r>
            <a:r>
              <a:rPr lang="nl-BE" sz="2200" dirty="0">
                <a:solidFill>
                  <a:schemeClr val="tx1">
                    <a:lumMod val="50000"/>
                    <a:lumOff val="50000"/>
                  </a:schemeClr>
                </a:solidFill>
                <a:latin typeface="Calibri" panose="020F0502020204030204" pitchFamily="34" charset="0"/>
                <a:sym typeface="Wingdings" panose="05000000000000000000" pitchFamily="2" charset="2"/>
              </a:rPr>
              <a:t>)</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Kabinet + IF</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sym typeface="Wingdings" panose="05000000000000000000" pitchFamily="2" charset="2"/>
              </a:rPr>
              <a:t>Raad van bestuur</a:t>
            </a: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112812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78</a:t>
            </a:fld>
            <a:r>
              <a:rPr lang="nl-NL" dirty="0"/>
              <a:t>.</a:t>
            </a:r>
          </a:p>
        </p:txBody>
      </p:sp>
      <p:grpSp>
        <p:nvGrpSpPr>
          <p:cNvPr id="79" name="Group 78"/>
          <p:cNvGrpSpPr/>
          <p:nvPr/>
        </p:nvGrpSpPr>
        <p:grpSpPr>
          <a:xfrm rot="10800000" flipH="1">
            <a:off x="1006556" y="1343211"/>
            <a:ext cx="619119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448193"/>
          </a:xfrm>
          <a:prstGeom prst="rect">
            <a:avLst/>
          </a:prstGeom>
        </p:spPr>
        <p:txBody>
          <a:bodyPr wrap="square">
            <a:spAutoFit/>
          </a:bodyPr>
          <a:lstStyle/>
          <a:p>
            <a:r>
              <a:rPr lang="nl-BE" sz="2400" dirty="0">
                <a:solidFill>
                  <a:srgbClr val="2D979D"/>
                </a:solidFill>
                <a:cs typeface="FlandersArtSans-Regular"/>
              </a:rPr>
              <a:t>Nieuwe normen en richtlijnen</a:t>
            </a:r>
          </a:p>
          <a:p>
            <a:endParaRPr lang="nl-BE" sz="2400" dirty="0">
              <a:solidFill>
                <a:srgbClr val="2D979D"/>
              </a:solidFill>
              <a:cs typeface="FlandersArtSans-Regular"/>
            </a:endParaRPr>
          </a:p>
          <a:p>
            <a:r>
              <a:rPr lang="nl-BE" sz="2400" dirty="0"/>
              <a:t>Goedgekeurd door de raad van bestuur VMSW dd. 4 juli 2017</a:t>
            </a:r>
          </a:p>
          <a:p>
            <a:r>
              <a:rPr lang="nl-BE" sz="2400" dirty="0"/>
              <a:t>Gevalideerd door de Vlaamse regering</a:t>
            </a:r>
          </a:p>
          <a:p>
            <a:endParaRPr lang="nl-BE" sz="2400" dirty="0"/>
          </a:p>
          <a:p>
            <a:r>
              <a:rPr lang="nl-BE" sz="2400" dirty="0"/>
              <a:t>Zie communicatie en telex dd. 30.08.2017</a:t>
            </a:r>
          </a:p>
          <a:p>
            <a:r>
              <a:rPr lang="nl-BE" sz="2400" dirty="0"/>
              <a:t>Provinciale infosessies</a:t>
            </a:r>
          </a:p>
          <a:p>
            <a:r>
              <a:rPr lang="nl-BE" sz="2400" dirty="0"/>
              <a:t>	</a:t>
            </a:r>
            <a:r>
              <a:rPr lang="nl-BE" sz="2400" strike="sngStrike" dirty="0"/>
              <a:t>18.09 – Gent</a:t>
            </a:r>
          </a:p>
          <a:p>
            <a:r>
              <a:rPr lang="nl-BE" sz="2400" dirty="0"/>
              <a:t>	03.10 – Hasselt</a:t>
            </a:r>
          </a:p>
          <a:p>
            <a:r>
              <a:rPr lang="nl-BE" sz="2400" dirty="0"/>
              <a:t>	19.10 – Antwerpen</a:t>
            </a:r>
          </a:p>
          <a:p>
            <a:r>
              <a:rPr lang="nl-BE" sz="2400" dirty="0"/>
              <a:t>	23.10 – Brussel</a:t>
            </a:r>
          </a:p>
          <a:p>
            <a:r>
              <a:rPr lang="nl-BE" sz="2400" dirty="0"/>
              <a:t>	22.10 – Brugge</a:t>
            </a:r>
          </a:p>
          <a:p>
            <a:endParaRPr lang="nl-BE" sz="2400" dirty="0"/>
          </a:p>
          <a:p>
            <a:r>
              <a:rPr lang="nl-BE" sz="2400" dirty="0"/>
              <a:t>Zie www.vmsw.be</a:t>
            </a:r>
          </a:p>
          <a:p>
            <a:r>
              <a:rPr lang="nl-BE" sz="2400" dirty="0">
                <a:latin typeface="FlandersArtSans-Regular"/>
                <a:cs typeface="FlandersArtSans-Regular"/>
              </a:rPr>
              <a:t>	</a:t>
            </a:r>
            <a:endParaRPr lang="nl-BE" sz="2400" dirty="0">
              <a:latin typeface="Calibri" panose="020F0502020204030204" pitchFamily="34" charset="0"/>
            </a:endParaRPr>
          </a:p>
          <a:p>
            <a:pPr marL="342900"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382170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79</a:t>
            </a:fld>
            <a:r>
              <a:rPr lang="nl-NL" dirty="0"/>
              <a:t>.</a:t>
            </a:r>
          </a:p>
        </p:txBody>
      </p:sp>
      <p:grpSp>
        <p:nvGrpSpPr>
          <p:cNvPr id="79" name="Group 78"/>
          <p:cNvGrpSpPr/>
          <p:nvPr/>
        </p:nvGrpSpPr>
        <p:grpSpPr>
          <a:xfrm rot="10800000" flipH="1">
            <a:off x="1006557" y="1343211"/>
            <a:ext cx="6216364"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709529"/>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Normen</a:t>
            </a:r>
          </a:p>
          <a:p>
            <a:r>
              <a:rPr lang="nl-BE" sz="2400" dirty="0"/>
              <a:t>	bepalen waaraan sociale woningen en infrastructuuraanleg 	voor sociale woonprojecten moeten voldoen</a:t>
            </a:r>
          </a:p>
          <a:p>
            <a:endParaRPr lang="nl-BE" sz="2400" dirty="0"/>
          </a:p>
          <a:p>
            <a:pPr indent="-342900">
              <a:buFont typeface="Wingdings" panose="05000000000000000000" pitchFamily="2" charset="2"/>
              <a:buChar char="Ø"/>
            </a:pPr>
            <a:r>
              <a:rPr lang="nl-BE" sz="2400" dirty="0"/>
              <a:t>De vereiste dossiersamenstelling (C2008 herwerkt)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Voorontwerp</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Uitvoeringsdossier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Basisaanbesteding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Gunningsdossier</a:t>
            </a:r>
          </a:p>
          <a:p>
            <a:pPr indent="-342900">
              <a:buFont typeface="Wingdings" panose="05000000000000000000" pitchFamily="2" charset="2"/>
              <a:buChar char="Ø"/>
            </a:pPr>
            <a:r>
              <a:rPr lang="nl-BE" sz="2400" dirty="0"/>
              <a:t>Simulatietabel voor bouwverrichtingen (C2008 herwerkt)</a:t>
            </a:r>
          </a:p>
          <a:p>
            <a:pPr indent="-342900">
              <a:buFont typeface="Wingdings" panose="05000000000000000000" pitchFamily="2" charset="2"/>
              <a:buChar char="Ø"/>
            </a:pPr>
            <a:r>
              <a:rPr lang="nl-BE" sz="2400" dirty="0"/>
              <a:t>Simulatietabel voor investeringsverrichtingen (NIEUW)</a:t>
            </a:r>
          </a:p>
          <a:p>
            <a:pPr indent="-342900">
              <a:buFont typeface="Wingdings" panose="05000000000000000000" pitchFamily="2" charset="2"/>
              <a:buChar char="Ø"/>
            </a:pPr>
            <a:r>
              <a:rPr lang="nl-BE" sz="2400" dirty="0"/>
              <a:t>Bouwtechnisch bestek woningbouw (bestaand)</a:t>
            </a:r>
          </a:p>
          <a:p>
            <a:pPr marL="342900"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34" name="Group 22"/>
          <p:cNvGrpSpPr/>
          <p:nvPr/>
        </p:nvGrpSpPr>
        <p:grpSpPr>
          <a:xfrm>
            <a:off x="44932" y="456970"/>
            <a:ext cx="8907186" cy="449015"/>
            <a:chOff x="522391" y="1163942"/>
            <a:chExt cx="7488729" cy="456059"/>
          </a:xfrm>
        </p:grpSpPr>
        <p:sp>
          <p:nvSpPr>
            <p:cNvPr id="35"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6"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7"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8"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9"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09796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0DC3B150-DD03-4D09-9CBD-8C10194AE366}" type="slidenum">
              <a:rPr lang="nl-NL" smtClean="0"/>
              <a:t>8</a:t>
            </a:fld>
            <a:r>
              <a:rPr lang="nl-NL" dirty="0"/>
              <a:t>.</a:t>
            </a:r>
          </a:p>
        </p:txBody>
      </p:sp>
      <p:grpSp>
        <p:nvGrpSpPr>
          <p:cNvPr id="79" name="Group 78"/>
          <p:cNvGrpSpPr/>
          <p:nvPr/>
        </p:nvGrpSpPr>
        <p:grpSpPr>
          <a:xfrm rot="10800000" flipH="1">
            <a:off x="1006558" y="1343217"/>
            <a:ext cx="32732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401205"/>
          </a:xfrm>
          <a:prstGeom prst="rect">
            <a:avLst/>
          </a:prstGeom>
        </p:spPr>
        <p:txBody>
          <a:bodyPr wrap="square">
            <a:spAutoFit/>
          </a:bodyPr>
          <a:lstStyle/>
          <a:p>
            <a:r>
              <a:rPr lang="nl-BE" sz="2400" dirty="0">
                <a:solidFill>
                  <a:srgbClr val="2D979D"/>
                </a:solidFill>
                <a:cs typeface="FlandersArtSans-Regular"/>
              </a:rPr>
              <a:t>Begrippen: wat is een project?</a:t>
            </a:r>
          </a:p>
          <a:p>
            <a:endParaRPr lang="nl-BE" sz="2400" dirty="0">
              <a:cs typeface="FlandersArtSans-Regular"/>
            </a:endParaRPr>
          </a:p>
          <a:p>
            <a:pPr marL="342900" indent="-342900">
              <a:buFont typeface="Wingdings" panose="05000000000000000000" pitchFamily="2" charset="2"/>
              <a:buChar char="Ø"/>
            </a:pPr>
            <a:r>
              <a:rPr lang="nl-BE" sz="2400" dirty="0"/>
              <a:t>Niet enkel voor klassieke sociale woonprojecten!</a:t>
            </a:r>
          </a:p>
          <a:p>
            <a:pPr marL="342900" indent="-342900">
              <a:buFont typeface="Wingdings" panose="05000000000000000000" pitchFamily="2" charset="2"/>
              <a:buChar char="Ø"/>
            </a:pPr>
            <a:endParaRPr lang="nl-BE" sz="2400" dirty="0">
              <a:cs typeface="FlandersArtSans-Regular"/>
            </a:endParaRPr>
          </a:p>
          <a:p>
            <a:pPr marL="342900" indent="-342900">
              <a:buFont typeface="Wingdings" panose="05000000000000000000" pitchFamily="2" charset="2"/>
              <a:buChar char="Ø"/>
            </a:pPr>
            <a:r>
              <a:rPr lang="nl-BE" sz="2400" dirty="0"/>
              <a:t>Procedurebesluit geldt ook voor:</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CBO-projecten en Design &amp; </a:t>
            </a:r>
            <a:r>
              <a:rPr lang="nl-BE" sz="2200" dirty="0" err="1">
                <a:solidFill>
                  <a:schemeClr val="tx1">
                    <a:lumMod val="50000"/>
                    <a:lumOff val="50000"/>
                  </a:schemeClr>
                </a:solidFill>
                <a:sym typeface="Wingdings" panose="05000000000000000000" pitchFamily="2" charset="2"/>
              </a:rPr>
              <a:t>Build</a:t>
            </a:r>
            <a:r>
              <a:rPr lang="nl-BE" sz="2200" dirty="0">
                <a:solidFill>
                  <a:schemeClr val="tx1">
                    <a:lumMod val="50000"/>
                    <a:lumOff val="50000"/>
                  </a:schemeClr>
                </a:solidFill>
                <a:sym typeface="Wingdings" panose="05000000000000000000" pitchFamily="2" charset="2"/>
              </a:rPr>
              <a:t>-projecten</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Woonprojecten met sociaal karakter (</a:t>
            </a:r>
            <a:r>
              <a:rPr lang="nl-BE" sz="2200" dirty="0" err="1">
                <a:solidFill>
                  <a:schemeClr val="tx1">
                    <a:lumMod val="50000"/>
                    <a:lumOff val="50000"/>
                  </a:schemeClr>
                </a:solidFill>
                <a:sym typeface="Wingdings" panose="05000000000000000000" pitchFamily="2" charset="2"/>
              </a:rPr>
              <a:t>Vlabinvest</a:t>
            </a:r>
            <a:r>
              <a:rPr lang="nl-BE" sz="2200" dirty="0">
                <a:solidFill>
                  <a:schemeClr val="tx1">
                    <a:lumMod val="50000"/>
                    <a:lumOff val="50000"/>
                  </a:schemeClr>
                </a:solidFill>
                <a:sym typeface="Wingdings" panose="05000000000000000000" pitchFamily="2" charset="2"/>
              </a:rPr>
              <a:t> </a:t>
            </a:r>
            <a:r>
              <a:rPr lang="nl-BE" sz="2200" dirty="0" err="1">
                <a:solidFill>
                  <a:schemeClr val="tx1">
                    <a:lumMod val="50000"/>
                    <a:lumOff val="50000"/>
                  </a:schemeClr>
                </a:solidFill>
                <a:sym typeface="Wingdings" panose="05000000000000000000" pitchFamily="2" charset="2"/>
              </a:rPr>
              <a:t>apb</a:t>
            </a:r>
            <a:r>
              <a:rPr lang="nl-BE" sz="2200" dirty="0">
                <a:solidFill>
                  <a:schemeClr val="tx1">
                    <a:lumMod val="50000"/>
                    <a:lumOff val="50000"/>
                  </a:schemeClr>
                </a:solidFill>
                <a:sym typeface="Wingdings" panose="05000000000000000000" pitchFamily="2" charset="2"/>
              </a:rPr>
              <a:t>)</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Projecten bescheiden woonaanbod</a:t>
            </a:r>
          </a:p>
          <a:p>
            <a:pPr marL="800100" lvl="1" indent="-342900">
              <a:buFont typeface="Wingdings" panose="05000000000000000000" pitchFamily="2" charset="2"/>
              <a:buChar char="è"/>
            </a:pPr>
            <a:r>
              <a:rPr lang="nl-BE" sz="2200" dirty="0">
                <a:solidFill>
                  <a:schemeClr val="tx1">
                    <a:lumMod val="50000"/>
                    <a:lumOff val="50000"/>
                  </a:schemeClr>
                </a:solidFill>
                <a:sym typeface="Wingdings" panose="05000000000000000000" pitchFamily="2" charset="2"/>
              </a:rPr>
              <a:t>Projecten niet-residentiële ruimten</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141012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80</a:t>
            </a:fld>
            <a:r>
              <a:rPr lang="nl-NL" dirty="0"/>
              <a:t>.</a:t>
            </a:r>
          </a:p>
        </p:txBody>
      </p:sp>
      <p:grpSp>
        <p:nvGrpSpPr>
          <p:cNvPr id="79" name="Group 78"/>
          <p:cNvGrpSpPr/>
          <p:nvPr/>
        </p:nvGrpSpPr>
        <p:grpSpPr>
          <a:xfrm rot="10800000" flipH="1">
            <a:off x="1006557" y="1343211"/>
            <a:ext cx="6199586"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32202"/>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Bouwtechnische en conceptuele richtlijnen</a:t>
            </a:r>
          </a:p>
          <a:p>
            <a:r>
              <a:rPr lang="nl-BE" sz="2400" dirty="0"/>
              <a:t>	waarborgen de kwaliteit en het comfort van de woningen 	op het 	vlak van veiligheid, gezondheid, energiezuinigheid, 	milieuvriendelijkheid en bruikbaarheid</a:t>
            </a:r>
          </a:p>
          <a:p>
            <a:endParaRPr lang="nl-BE" sz="2400" dirty="0"/>
          </a:p>
          <a:p>
            <a:r>
              <a:rPr lang="nl-BE" sz="2400" dirty="0"/>
              <a:t>	</a:t>
            </a:r>
          </a:p>
          <a:p>
            <a:pPr indent="-342900">
              <a:buFont typeface="Wingdings" panose="05000000000000000000" pitchFamily="2" charset="2"/>
              <a:buChar char="Ø"/>
            </a:pPr>
            <a:r>
              <a:rPr lang="nl-BE" sz="2400" dirty="0"/>
              <a:t>Ontwerpleidraad sociale woningbouw (C2008 herwerkt)</a:t>
            </a:r>
          </a:p>
          <a:p>
            <a:pPr indent="-342900">
              <a:buFont typeface="Wingdings" panose="05000000000000000000" pitchFamily="2" charset="2"/>
              <a:buChar char="Ø"/>
            </a:pPr>
            <a:r>
              <a:rPr lang="nl-BE" sz="2400" dirty="0"/>
              <a:t>Ontwerpleidraad infrastructuuraanleg (bestaand)</a:t>
            </a:r>
          </a:p>
          <a:p>
            <a:pPr marL="342900"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34" name="Group 22"/>
          <p:cNvGrpSpPr/>
          <p:nvPr/>
        </p:nvGrpSpPr>
        <p:grpSpPr>
          <a:xfrm>
            <a:off x="44932" y="456970"/>
            <a:ext cx="8907186" cy="449015"/>
            <a:chOff x="522391" y="1163942"/>
            <a:chExt cx="7488729" cy="456059"/>
          </a:xfrm>
        </p:grpSpPr>
        <p:sp>
          <p:nvSpPr>
            <p:cNvPr id="35"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6"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7"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8"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9"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796009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81</a:t>
            </a:fld>
            <a:r>
              <a:rPr lang="nl-NL" dirty="0"/>
              <a:t>.</a:t>
            </a:r>
          </a:p>
        </p:txBody>
      </p:sp>
      <p:grpSp>
        <p:nvGrpSpPr>
          <p:cNvPr id="79" name="Group 78"/>
          <p:cNvGrpSpPr/>
          <p:nvPr/>
        </p:nvGrpSpPr>
        <p:grpSpPr>
          <a:xfrm rot="10800000" flipH="1">
            <a:off x="1006556" y="1343211"/>
            <a:ext cx="620797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448193"/>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Bouwtechnische en conceptuele richtlijnen</a:t>
            </a:r>
          </a:p>
          <a:p>
            <a:endParaRPr lang="nl-BE" sz="2400" dirty="0"/>
          </a:p>
          <a:p>
            <a:r>
              <a:rPr lang="nl-BE" sz="2400" dirty="0"/>
              <a:t>Leidraad -&gt; afwijkingen zijn mogelijk</a:t>
            </a:r>
          </a:p>
          <a:p>
            <a:endParaRPr lang="nl-BE" sz="2400" dirty="0"/>
          </a:p>
          <a:p>
            <a:pPr indent="-342900">
              <a:buFont typeface="Wingdings" panose="05000000000000000000" pitchFamily="2" charset="2"/>
              <a:buChar char="Ø"/>
            </a:pPr>
            <a:r>
              <a:rPr lang="nl-BE" sz="2400" dirty="0"/>
              <a:t>VMSW kan toestaan indien gemotiveerd (project gebonden)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Stedenbouwkundige reglementeringen verhinderen dat de richtlijnen gevolgd kunnen worden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Het alternatief waarborgt de veiligheid, gezondheid, energiezuinigheid, milieuvriendelijkheid en bruikbaarheid</a:t>
            </a:r>
          </a:p>
          <a:p>
            <a:pPr marL="0" lvl="1"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Kwaliteitskamer kan toestaan (los van een concreet project)</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Het alternatief waarborgt de veiligheid, gezondheid, energiezuinigheid, milieuvriendelijkheid en bruikbaarheid</a:t>
            </a:r>
          </a:p>
          <a:p>
            <a:pPr lvl="1"/>
            <a:endParaRPr lang="nl-BE" sz="2400" dirty="0"/>
          </a:p>
          <a:p>
            <a:pPr marL="800100" lvl="1"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655909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82</a:t>
            </a:fld>
            <a:r>
              <a:rPr lang="nl-NL" dirty="0"/>
              <a:t>.</a:t>
            </a:r>
          </a:p>
        </p:txBody>
      </p:sp>
      <p:grpSp>
        <p:nvGrpSpPr>
          <p:cNvPr id="79" name="Group 78"/>
          <p:cNvGrpSpPr/>
          <p:nvPr/>
        </p:nvGrpSpPr>
        <p:grpSpPr>
          <a:xfrm rot="10800000" flipH="1">
            <a:off x="1006556" y="1343211"/>
            <a:ext cx="619119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817525"/>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Kwaliteitskamer</a:t>
            </a:r>
          </a:p>
          <a:p>
            <a:endParaRPr lang="nl-BE" sz="2400" dirty="0"/>
          </a:p>
          <a:p>
            <a:pPr indent="-342900">
              <a:buFont typeface="Wingdings" panose="05000000000000000000" pitchFamily="2" charset="2"/>
              <a:buChar char="Ø"/>
            </a:pPr>
            <a:r>
              <a:rPr lang="nl-BE" sz="2400" dirty="0"/>
              <a:t>samenstelling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De minister of zijn gemachtigde (voorzitter)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1 vertegenwoordiger van de VMSW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1 vertegenwoordiger van Wonen-Vlaanderen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1 vertegenwoordiger, voorgedragen door de sociale huisvestingsmaatschappijen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De Vlaams Bouwmeester</a:t>
            </a:r>
          </a:p>
          <a:p>
            <a:pPr marL="0" lvl="1"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secretariaat wordt waargenomen door VMSW</a:t>
            </a:r>
          </a:p>
          <a:p>
            <a:pPr indent="-342900">
              <a:buFont typeface="Wingdings" panose="05000000000000000000" pitchFamily="2" charset="2"/>
              <a:buChar char="Ø"/>
            </a:pPr>
            <a:r>
              <a:rPr lang="nl-BE" sz="2400" dirty="0"/>
              <a:t>houdt minstens 4x/jaar een bijeenkomst</a:t>
            </a:r>
          </a:p>
          <a:p>
            <a:pPr marL="800100" lvl="1" indent="-342900">
              <a:buFont typeface="Wingdings" panose="05000000000000000000" pitchFamily="2" charset="2"/>
              <a:buChar char="Ø"/>
            </a:pPr>
            <a:endParaRPr lang="nl-BE" sz="2400" dirty="0"/>
          </a:p>
          <a:p>
            <a:pPr marL="800100" lvl="1" indent="-342900">
              <a:buFont typeface="Wingdings" panose="05000000000000000000" pitchFamily="2" charset="2"/>
              <a:buChar char="Ø"/>
            </a:pPr>
            <a:endParaRPr lang="nl-BE" sz="2400" dirty="0"/>
          </a:p>
          <a:p>
            <a:endParaRPr lang="nl-BE" sz="2400" dirty="0"/>
          </a:p>
          <a:p>
            <a:pPr marL="800100" lvl="1"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977411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83</a:t>
            </a:fld>
            <a:r>
              <a:rPr lang="nl-NL" dirty="0"/>
              <a:t>.</a:t>
            </a:r>
          </a:p>
        </p:txBody>
      </p:sp>
      <p:grpSp>
        <p:nvGrpSpPr>
          <p:cNvPr id="79" name="Group 78"/>
          <p:cNvGrpSpPr/>
          <p:nvPr/>
        </p:nvGrpSpPr>
        <p:grpSpPr>
          <a:xfrm rot="10800000" flipH="1">
            <a:off x="1006556" y="1343211"/>
            <a:ext cx="619119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39759"/>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Kwaliteitskamer</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Bevoegdheden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Behandelen aanvragen tot afwijking van de bouwtechnische en conceptuele richtlijnen – los van een concreet dossier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Behandelen beroepen tegen beslissingen of adviezen van de VMSW</a:t>
            </a:r>
          </a:p>
          <a:p>
            <a:pPr marL="800100" lvl="1"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9542532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D81138D8-AF33-42FC-A60C-F909FA21A14A}" type="slidenum">
              <a:rPr lang="nl-NL" smtClean="0"/>
              <a:t>84</a:t>
            </a:fld>
            <a:r>
              <a:rPr lang="nl-NL" dirty="0"/>
              <a:t>.</a:t>
            </a:r>
          </a:p>
        </p:txBody>
      </p:sp>
      <p:grpSp>
        <p:nvGrpSpPr>
          <p:cNvPr id="79" name="Group 78"/>
          <p:cNvGrpSpPr/>
          <p:nvPr/>
        </p:nvGrpSpPr>
        <p:grpSpPr>
          <a:xfrm rot="10800000" flipH="1">
            <a:off x="1006556" y="1343211"/>
            <a:ext cx="619119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017306"/>
          </a:xfrm>
          <a:prstGeom prst="rect">
            <a:avLst/>
          </a:prstGeom>
        </p:spPr>
        <p:txBody>
          <a:bodyPr wrap="square">
            <a:spAutoFit/>
          </a:bodyPr>
          <a:lstStyle/>
          <a:p>
            <a:r>
              <a:rPr lang="nl-BE" sz="2400" dirty="0">
                <a:solidFill>
                  <a:srgbClr val="2D979D"/>
                </a:solidFill>
                <a:cs typeface="FlandersArtSans-Regular"/>
              </a:rPr>
              <a:t>Nieuwe normen en richtlijnen</a:t>
            </a:r>
          </a:p>
          <a:p>
            <a:r>
              <a:rPr lang="nl-BE" sz="2400" dirty="0"/>
              <a:t>Kwaliteitskamer</a:t>
            </a:r>
          </a:p>
          <a:p>
            <a:endParaRPr lang="nl-BE" sz="2400" dirty="0"/>
          </a:p>
          <a:p>
            <a:pPr indent="-342900">
              <a:buFont typeface="Wingdings" panose="05000000000000000000" pitchFamily="2" charset="2"/>
              <a:buChar char="Ø"/>
            </a:pPr>
            <a:r>
              <a:rPr lang="nl-BE" sz="2400" b="1" dirty="0"/>
              <a:t>inwerkingtreding uitgesteld !</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Een voorstel van decretale regeling dient nog voorgelegd te worden aan de Vlaamse Regering en vervolgens aan Vlaams Parlement</a:t>
            </a:r>
          </a:p>
          <a:p>
            <a:pPr indent="-342900">
              <a:buFont typeface="Wingdings" panose="05000000000000000000" pitchFamily="2" charset="2"/>
              <a:buChar char="Ø"/>
            </a:pPr>
            <a:r>
              <a:rPr lang="nl-BE" sz="2400" dirty="0"/>
              <a:t>de Vlaams Regering dient te beslissen wanneer de bepalingen </a:t>
            </a:r>
            <a:r>
              <a:rPr lang="nl-BE" sz="2400" dirty="0" err="1"/>
              <a:t>mbt</a:t>
            </a:r>
            <a:r>
              <a:rPr lang="nl-BE" sz="2400" dirty="0"/>
              <a:t>. de oprichting, samenstelling en bevoegdheden van de kwaliteitskamer in werking treden </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Vermoedelijke timing najaar 2018</a:t>
            </a:r>
          </a:p>
          <a:p>
            <a:endParaRPr lang="nl-BE" sz="2000" dirty="0">
              <a:latin typeface="FlandersArtSans-Regular" panose="00000500000000000000" pitchFamily="2" charset="0"/>
            </a:endParaRPr>
          </a:p>
          <a:p>
            <a:pPr marL="800100" lvl="1" indent="-342900">
              <a:buFont typeface="Wingdings" panose="05000000000000000000" pitchFamily="2" charset="2"/>
              <a:buChar char="Ø"/>
            </a:pPr>
            <a:endParaRPr lang="nl-BE" sz="2400" dirty="0"/>
          </a:p>
          <a:p>
            <a:pPr lvl="1"/>
            <a:endParaRPr lang="nl-BE" sz="2200" dirty="0">
              <a:solidFill>
                <a:schemeClr val="tx1">
                  <a:lumMod val="50000"/>
                  <a:lumOff val="50000"/>
                </a:schemeClr>
              </a:solidFill>
              <a:latin typeface="Calibri" panose="020F0502020204030204" pitchFamily="34" charset="0"/>
            </a:endParaRP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4025598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D595462-6E55-492C-B0E3-217063F9FDC8}" type="slidenum">
              <a:rPr lang="nl-NL" smtClean="0"/>
              <a:t>85</a:t>
            </a:fld>
            <a:r>
              <a:rPr lang="nl-NL" dirty="0"/>
              <a:t>.</a:t>
            </a:r>
          </a:p>
        </p:txBody>
      </p:sp>
      <p:grpSp>
        <p:nvGrpSpPr>
          <p:cNvPr id="79" name="Group 78"/>
          <p:cNvGrpSpPr/>
          <p:nvPr/>
        </p:nvGrpSpPr>
        <p:grpSpPr>
          <a:xfrm rot="10800000" flipH="1">
            <a:off x="1006556" y="1343210"/>
            <a:ext cx="6929429"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7848302"/>
          </a:xfrm>
          <a:prstGeom prst="rect">
            <a:avLst/>
          </a:prstGeom>
        </p:spPr>
        <p:txBody>
          <a:bodyPr wrap="square">
            <a:spAutoFit/>
          </a:bodyPr>
          <a:lstStyle/>
          <a:p>
            <a:r>
              <a:rPr lang="nl-BE" sz="2400" dirty="0">
                <a:solidFill>
                  <a:srgbClr val="2D979D"/>
                </a:solidFill>
                <a:cs typeface="FlandersArtSans-Regular"/>
              </a:rPr>
              <a:t>Advies versus melding</a:t>
            </a:r>
            <a:endParaRPr lang="nl-BE" sz="2400" dirty="0">
              <a:cs typeface="FlandersArtSans-Regular"/>
            </a:endParaRPr>
          </a:p>
          <a:p>
            <a:r>
              <a:rPr lang="nl-BE" sz="2400" dirty="0"/>
              <a:t>Technisch advies niet altijd verplicht</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Focus technisch advies op het voorontwerp</a:t>
            </a:r>
          </a:p>
          <a:p>
            <a:r>
              <a:rPr lang="nl-BE" sz="2400" dirty="0"/>
              <a:t>	Indien een verrichting werd opgenomen in de 	meerjarenplanning na een gunstig advies voorontwerp 	dan is een technisch advies voor opname 	kortetermijnplanning of toewijzing jaarbudget niet 	langer 	nodig.</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Vergunning/melding of verhuisbeweging (planwijziging)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Advies VO – melding BA – melding GD</a:t>
            </a:r>
          </a:p>
          <a:p>
            <a:pPr indent="-342900">
              <a:buFont typeface="Wingdings" panose="05000000000000000000" pitchFamily="2" charset="2"/>
              <a:buChar char="Ø"/>
            </a:pPr>
            <a:r>
              <a:rPr lang="nl-BE" sz="2400" dirty="0"/>
              <a:t>Zonder vergunning/melding of verhuisbeweging (zonder planwijziging)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Melding VO – advies UD – melding GD</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pPr marL="342900" indent="-342900">
              <a:buFontTx/>
              <a:buChar char="-"/>
            </a:pPr>
            <a:endParaRPr lang="nl-BE" sz="2400" dirty="0">
              <a:latin typeface="FlandersArtSans-Regular"/>
              <a:cs typeface="FlandersArtSans-Regular"/>
            </a:endParaRPr>
          </a:p>
          <a:p>
            <a:pPr marL="342900" indent="-342900">
              <a:buFontTx/>
              <a:buChar char="-"/>
            </a:pPr>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358914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D595462-6E55-492C-B0E3-217063F9FDC8}" type="slidenum">
              <a:rPr lang="nl-NL" smtClean="0"/>
              <a:t>86</a:t>
            </a:fld>
            <a:r>
              <a:rPr lang="nl-NL" dirty="0"/>
              <a:t>.</a:t>
            </a:r>
          </a:p>
        </p:txBody>
      </p:sp>
      <p:grpSp>
        <p:nvGrpSpPr>
          <p:cNvPr id="79" name="Group 78"/>
          <p:cNvGrpSpPr/>
          <p:nvPr/>
        </p:nvGrpSpPr>
        <p:grpSpPr>
          <a:xfrm rot="10800000" flipH="1">
            <a:off x="1006556" y="1343210"/>
            <a:ext cx="6929429"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201424"/>
          </a:xfrm>
          <a:prstGeom prst="rect">
            <a:avLst/>
          </a:prstGeom>
        </p:spPr>
        <p:txBody>
          <a:bodyPr wrap="square">
            <a:spAutoFit/>
          </a:bodyPr>
          <a:lstStyle/>
          <a:p>
            <a:r>
              <a:rPr lang="nl-BE" sz="2400" dirty="0">
                <a:solidFill>
                  <a:srgbClr val="2D979D"/>
                </a:solidFill>
                <a:cs typeface="FlandersArtSans-Regular"/>
              </a:rPr>
              <a:t>Advies versus melding</a:t>
            </a:r>
            <a:endParaRPr lang="nl-BE" sz="2400" dirty="0">
              <a:cs typeface="FlandersArtSans-Regular"/>
            </a:endParaRPr>
          </a:p>
          <a:p>
            <a:r>
              <a:rPr lang="nl-BE" sz="2400" dirty="0"/>
              <a:t>Technisch advies niet altijd verplicht</a:t>
            </a:r>
          </a:p>
          <a:p>
            <a:endParaRPr lang="nl-BE" sz="2400" dirty="0"/>
          </a:p>
          <a:p>
            <a:pPr indent="-342900">
              <a:buFont typeface="Wingdings" panose="05000000000000000000" pitchFamily="2" charset="2"/>
              <a:buChar char="Ø"/>
            </a:pPr>
            <a:r>
              <a:rPr lang="nl-BE" sz="2400" dirty="0"/>
              <a:t>Vergunning/melding of verhuisbeweging (planwijziging)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Advies VO – melding BA – melding GD</a:t>
            </a:r>
          </a:p>
          <a:p>
            <a:pPr indent="-342900">
              <a:buFont typeface="Wingdings" panose="05000000000000000000" pitchFamily="2" charset="2"/>
              <a:buChar char="Ø"/>
            </a:pPr>
            <a:r>
              <a:rPr lang="nl-BE" sz="2400" dirty="0"/>
              <a:t>Zonder vergunning/melding of verhuisbeweging (zonder planwijziging)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Melding VO – advies UD – melding GD</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a:p>
            <a:pPr marL="342900" indent="-342900">
              <a:buFontTx/>
              <a:buChar char="-"/>
            </a:pPr>
            <a:endParaRPr lang="nl-BE" sz="2400" dirty="0">
              <a:latin typeface="FlandersArtSans-Regular"/>
              <a:cs typeface="FlandersArtSans-Regular"/>
            </a:endParaRPr>
          </a:p>
          <a:p>
            <a:pPr marL="342900" indent="-342900">
              <a:buFontTx/>
              <a:buChar char="-"/>
            </a:pPr>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8344429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D595462-6E55-492C-B0E3-217063F9FDC8}" type="slidenum">
              <a:rPr lang="nl-NL" smtClean="0"/>
              <a:t>87</a:t>
            </a:fld>
            <a:r>
              <a:rPr lang="nl-NL" dirty="0"/>
              <a:t>.</a:t>
            </a:r>
          </a:p>
        </p:txBody>
      </p:sp>
      <p:grpSp>
        <p:nvGrpSpPr>
          <p:cNvPr id="79" name="Group 78"/>
          <p:cNvGrpSpPr/>
          <p:nvPr/>
        </p:nvGrpSpPr>
        <p:grpSpPr>
          <a:xfrm rot="10800000" flipH="1">
            <a:off x="1006556" y="1343210"/>
            <a:ext cx="694620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278094"/>
          </a:xfrm>
          <a:prstGeom prst="rect">
            <a:avLst/>
          </a:prstGeom>
        </p:spPr>
        <p:txBody>
          <a:bodyPr wrap="square">
            <a:spAutoFit/>
          </a:bodyPr>
          <a:lstStyle/>
          <a:p>
            <a:r>
              <a:rPr lang="nl-BE" sz="2400" dirty="0">
                <a:solidFill>
                  <a:srgbClr val="2D979D"/>
                </a:solidFill>
                <a:cs typeface="FlandersArtSans-Regular"/>
              </a:rPr>
              <a:t>Advies versus melding</a:t>
            </a:r>
            <a:endParaRPr lang="nl-BE" sz="2400" dirty="0">
              <a:cs typeface="FlandersArtSans-Regular"/>
            </a:endParaRPr>
          </a:p>
          <a:p>
            <a:r>
              <a:rPr lang="nl-BE" sz="2400" dirty="0"/>
              <a:t>Melding mogelijk indien </a:t>
            </a:r>
          </a:p>
          <a:p>
            <a:endParaRPr lang="nl-BE" sz="2400" dirty="0"/>
          </a:p>
          <a:p>
            <a:pPr indent="-342900">
              <a:buFont typeface="Wingdings" panose="05000000000000000000" pitchFamily="2" charset="2"/>
              <a:buChar char="Ø"/>
            </a:pPr>
            <a:r>
              <a:rPr lang="nl-BE" sz="2400" dirty="0"/>
              <a:t>in overeenstemming met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Het geadviseerde voorontwerp / </a:t>
            </a:r>
            <a:r>
              <a:rPr lang="nl-BE" sz="2200" i="1" dirty="0">
                <a:solidFill>
                  <a:schemeClr val="tx1">
                    <a:lumMod val="50000"/>
                    <a:lumOff val="50000"/>
                  </a:schemeClr>
                </a:solidFill>
                <a:latin typeface="Calibri" panose="020F0502020204030204" pitchFamily="34" charset="0"/>
              </a:rPr>
              <a:t>basisaanbesteding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De verrichting zoals opgenomen in de meerjarenplanning / </a:t>
            </a:r>
            <a:r>
              <a:rPr lang="nl-BE" sz="2200" i="1" dirty="0">
                <a:solidFill>
                  <a:schemeClr val="tx1">
                    <a:lumMod val="50000"/>
                    <a:lumOff val="50000"/>
                  </a:schemeClr>
                </a:solidFill>
                <a:latin typeface="Calibri" panose="020F0502020204030204" pitchFamily="34" charset="0"/>
              </a:rPr>
              <a:t>kortetermijnplanning</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De normen</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De bouwtechnische en conceptuele richtlijnen</a:t>
            </a:r>
          </a:p>
          <a:p>
            <a:pPr marL="879475" lvl="1" indent="-342900">
              <a:buFont typeface="Wingdings" panose="05000000000000000000" pitchFamily="2" charset="2"/>
              <a:buChar char="è"/>
            </a:pPr>
            <a:r>
              <a:rPr lang="nl-BE" sz="2200" i="1" dirty="0">
                <a:solidFill>
                  <a:schemeClr val="tx1">
                    <a:lumMod val="50000"/>
                    <a:lumOff val="50000"/>
                  </a:schemeClr>
                </a:solidFill>
                <a:latin typeface="Calibri" panose="020F0502020204030204" pitchFamily="34" charset="0"/>
              </a:rPr>
              <a:t>De wetgeving op overheidsopdrachten</a:t>
            </a:r>
          </a:p>
          <a:p>
            <a:pPr marL="342900" indent="-342900">
              <a:buFont typeface="Wingdings" panose="05000000000000000000" pitchFamily="2" charset="2"/>
              <a:buChar char="Ø"/>
            </a:pPr>
            <a:endParaRPr lang="nl-BE" sz="2000" i="1" dirty="0">
              <a:latin typeface="FlandersArtSans-Regular" panose="00000500000000000000" pitchFamily="2" charset="0"/>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1530440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D595462-6E55-492C-B0E3-217063F9FDC8}" type="slidenum">
              <a:rPr lang="nl-NL" smtClean="0"/>
              <a:t>88</a:t>
            </a:fld>
            <a:r>
              <a:rPr lang="nl-NL" dirty="0"/>
              <a:t>.</a:t>
            </a:r>
          </a:p>
        </p:txBody>
      </p:sp>
      <p:grpSp>
        <p:nvGrpSpPr>
          <p:cNvPr id="79" name="Group 78"/>
          <p:cNvGrpSpPr/>
          <p:nvPr/>
        </p:nvGrpSpPr>
        <p:grpSpPr>
          <a:xfrm rot="10800000" flipH="1">
            <a:off x="1006556" y="1343210"/>
            <a:ext cx="6946207"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5878532"/>
          </a:xfrm>
          <a:prstGeom prst="rect">
            <a:avLst/>
          </a:prstGeom>
        </p:spPr>
        <p:txBody>
          <a:bodyPr wrap="square">
            <a:spAutoFit/>
          </a:bodyPr>
          <a:lstStyle/>
          <a:p>
            <a:r>
              <a:rPr lang="nl-BE" sz="2400" dirty="0">
                <a:solidFill>
                  <a:srgbClr val="2D979D"/>
                </a:solidFill>
                <a:cs typeface="FlandersArtSans-Regular"/>
              </a:rPr>
              <a:t>Advies versus melding</a:t>
            </a:r>
            <a:endParaRPr lang="nl-BE" sz="2400" dirty="0">
              <a:cs typeface="FlandersArtSans-Regular"/>
            </a:endParaRPr>
          </a:p>
          <a:p>
            <a:r>
              <a:rPr lang="nl-BE" sz="2400" dirty="0"/>
              <a:t>in overeenstemming met  … ?</a:t>
            </a:r>
          </a:p>
          <a:p>
            <a:pPr indent="-342900">
              <a:buFont typeface="Wingdings" panose="05000000000000000000" pitchFamily="2" charset="2"/>
              <a:buChar char="Ø"/>
            </a:pPr>
            <a:r>
              <a:rPr lang="nl-BE" sz="2400" dirty="0"/>
              <a:t>Waarborg dat de kwaliteit en het comfort van de woningen op 	het vlak van veiligheid, gezondheid, energiezuinigheid, 	milieuvriendelijkheid en bruikbaarheid</a:t>
            </a:r>
          </a:p>
          <a:p>
            <a:endParaRPr lang="nl-BE" sz="2400" dirty="0"/>
          </a:p>
          <a:p>
            <a:pPr indent="-342900">
              <a:buFont typeface="Wingdings" panose="05000000000000000000" pitchFamily="2" charset="2"/>
              <a:buChar char="Ø"/>
            </a:pPr>
            <a:r>
              <a:rPr lang="nl-BE" sz="2400" dirty="0"/>
              <a:t>Niet meer woningen</a:t>
            </a:r>
          </a:p>
          <a:p>
            <a:pPr indent="-342900">
              <a:buFont typeface="Wingdings" panose="05000000000000000000" pitchFamily="2" charset="2"/>
              <a:buChar char="Ø"/>
            </a:pPr>
            <a:r>
              <a:rPr lang="nl-BE" sz="2400" dirty="0"/>
              <a:t>Geen wijziging aan de samenstelling van de woongelegenheid</a:t>
            </a:r>
          </a:p>
          <a:p>
            <a:endParaRPr lang="nl-BE" sz="2400" dirty="0"/>
          </a:p>
          <a:p>
            <a:pPr indent="-342900">
              <a:buFont typeface="Wingdings" panose="05000000000000000000" pitchFamily="2" charset="2"/>
              <a:buChar char="Ø"/>
            </a:pPr>
            <a:r>
              <a:rPr lang="nl-BE" sz="2400" dirty="0"/>
              <a:t>Wel beperkte wijzigingen (</a:t>
            </a:r>
            <a:r>
              <a:rPr lang="nl-BE" sz="2400" dirty="0" err="1"/>
              <a:t>vb</a:t>
            </a:r>
            <a:r>
              <a:rPr lang="nl-BE" sz="2400" dirty="0"/>
              <a:t> muurdiktes </a:t>
            </a:r>
            <a:r>
              <a:rPr lang="nl-BE" sz="2400" dirty="0" err="1"/>
              <a:t>ifv</a:t>
            </a:r>
            <a:r>
              <a:rPr lang="nl-BE" sz="2400" dirty="0"/>
              <a:t> isolatie)</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Twijfel?  </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overleg met VMSW op basis van motivatienota</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afwijkingscommissie</a:t>
            </a:r>
          </a:p>
          <a:p>
            <a:pPr marL="342900" indent="-342900">
              <a:buFont typeface="Wingdings" panose="05000000000000000000" pitchFamily="2" charset="2"/>
              <a:buChar char="Ø"/>
            </a:pPr>
            <a:endParaRPr lang="nl-BE" sz="2000" i="1" dirty="0">
              <a:latin typeface="FlandersArtSans-Regular" panose="00000500000000000000" pitchFamily="2" charset="0"/>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868348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FD595462-6E55-492C-B0E3-217063F9FDC8}" type="slidenum">
              <a:rPr lang="nl-NL" smtClean="0"/>
              <a:t>89</a:t>
            </a:fld>
            <a:r>
              <a:rPr lang="nl-NL" dirty="0"/>
              <a:t>.</a:t>
            </a:r>
          </a:p>
        </p:txBody>
      </p:sp>
      <p:grpSp>
        <p:nvGrpSpPr>
          <p:cNvPr id="79" name="Group 78"/>
          <p:cNvGrpSpPr/>
          <p:nvPr/>
        </p:nvGrpSpPr>
        <p:grpSpPr>
          <a:xfrm rot="10800000" flipH="1">
            <a:off x="1006556" y="1343210"/>
            <a:ext cx="6954596"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832092"/>
          </a:xfrm>
          <a:prstGeom prst="rect">
            <a:avLst/>
          </a:prstGeom>
        </p:spPr>
        <p:txBody>
          <a:bodyPr wrap="square">
            <a:spAutoFit/>
          </a:bodyPr>
          <a:lstStyle/>
          <a:p>
            <a:r>
              <a:rPr lang="nl-BE" sz="2400" dirty="0">
                <a:solidFill>
                  <a:srgbClr val="2D979D"/>
                </a:solidFill>
                <a:cs typeface="FlandersArtSans-Regular"/>
              </a:rPr>
              <a:t>Advies versus melding</a:t>
            </a:r>
            <a:endParaRPr lang="nl-BE" sz="2400" dirty="0">
              <a:cs typeface="FlandersArtSans-Regular"/>
            </a:endParaRPr>
          </a:p>
          <a:p>
            <a:r>
              <a:rPr lang="nl-BE" sz="2400" dirty="0"/>
              <a:t>Vrijblijvend advies vragen blijft uiteraard steeds mogelijk</a:t>
            </a:r>
          </a:p>
          <a:p>
            <a:endParaRPr lang="nl-BE" sz="2400" dirty="0"/>
          </a:p>
          <a:p>
            <a:pPr marL="0" lvl="1" indent="-342900">
              <a:buFont typeface="Wingdings" panose="05000000000000000000" pitchFamily="2" charset="2"/>
              <a:buChar char="Ø"/>
            </a:pPr>
            <a:r>
              <a:rPr lang="nl-BE" sz="2400" dirty="0"/>
              <a:t>Adviesbehandeling steeds los van de vraag tot programmatie</a:t>
            </a:r>
          </a:p>
          <a:p>
            <a:pPr marL="0" lvl="1" indent="-342900">
              <a:buFont typeface="Wingdings" panose="05000000000000000000" pitchFamily="2" charset="2"/>
              <a:buChar char="Ø"/>
            </a:pPr>
            <a:endParaRPr lang="nl-BE" sz="2400" dirty="0"/>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Schetsontwerp - 30kd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Voorontwerp – 45kd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Uitvoeringsdossier – 45kd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Gunningsdossier – 45kd</a:t>
            </a:r>
          </a:p>
          <a:p>
            <a:pPr marL="800100" lvl="1" indent="-342900">
              <a:buFont typeface="Wingdings" panose="05000000000000000000" pitchFamily="2" charset="2"/>
              <a:buChar char="Ø"/>
            </a:pPr>
            <a:endParaRPr lang="nl-BE" sz="2000" dirty="0">
              <a:latin typeface="FlandersArtSans-Regular" panose="00000500000000000000" pitchFamily="2" charset="0"/>
            </a:endParaRPr>
          </a:p>
          <a:p>
            <a:pPr marL="342900" indent="-342900">
              <a:buFontTx/>
              <a:buChar char="-"/>
            </a:pPr>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258055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CF7840DE-0A55-4B76-8771-5398E5E61D60}" type="slidenum">
              <a:rPr lang="nl-NL" smtClean="0"/>
              <a:t>9</a:t>
            </a:fld>
            <a:r>
              <a:rPr lang="nl-NL" dirty="0"/>
              <a:t>.</a:t>
            </a:r>
          </a:p>
        </p:txBody>
      </p:sp>
      <p:grpSp>
        <p:nvGrpSpPr>
          <p:cNvPr id="79" name="Group 78"/>
          <p:cNvGrpSpPr/>
          <p:nvPr/>
        </p:nvGrpSpPr>
        <p:grpSpPr>
          <a:xfrm rot="10800000" flipH="1">
            <a:off x="1006558" y="1343217"/>
            <a:ext cx="327325"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3046988"/>
          </a:xfrm>
          <a:prstGeom prst="rect">
            <a:avLst/>
          </a:prstGeom>
        </p:spPr>
        <p:txBody>
          <a:bodyPr wrap="square">
            <a:spAutoFit/>
          </a:bodyPr>
          <a:lstStyle/>
          <a:p>
            <a:r>
              <a:rPr lang="nl-BE" sz="2400" dirty="0">
                <a:solidFill>
                  <a:srgbClr val="2D979D"/>
                </a:solidFill>
                <a:cs typeface="FlandersArtSans-Regular"/>
              </a:rPr>
              <a:t>Begrippen: wat is een verrichting?</a:t>
            </a:r>
          </a:p>
          <a:p>
            <a:endParaRPr lang="nl-BE" sz="2400" dirty="0">
              <a:cs typeface="FlandersArtSans-Regular"/>
            </a:endParaRPr>
          </a:p>
          <a:p>
            <a:pPr marL="342900" indent="-342900">
              <a:buFont typeface="Wingdings" panose="05000000000000000000" pitchFamily="2" charset="2"/>
              <a:buChar char="Ø"/>
            </a:pPr>
            <a:r>
              <a:rPr lang="nl-BE" sz="2400" dirty="0"/>
              <a:t>Type van werken of handelingen</a:t>
            </a:r>
          </a:p>
          <a:p>
            <a:endParaRPr lang="nl-BE" sz="2400" dirty="0"/>
          </a:p>
          <a:p>
            <a:r>
              <a:rPr lang="nl-BE" sz="2400" i="1" dirty="0" err="1"/>
              <a:t>Vb</a:t>
            </a:r>
            <a:r>
              <a:rPr lang="nl-BE" sz="2400" i="1" dirty="0"/>
              <a:t>: nieuwbouw van 32 huurwoningen</a:t>
            </a:r>
          </a:p>
          <a:p>
            <a:r>
              <a:rPr lang="nl-BE" sz="2400" i="1" dirty="0" err="1">
                <a:cs typeface="FlandersArtSans-Regular"/>
              </a:rPr>
              <a:t>Vb</a:t>
            </a:r>
            <a:r>
              <a:rPr lang="nl-BE" sz="2400" i="1" dirty="0">
                <a:cs typeface="FlandersArtSans-Regular"/>
              </a:rPr>
              <a:t>: nieuwbouw van 8 koopwoningen</a:t>
            </a:r>
          </a:p>
          <a:p>
            <a:r>
              <a:rPr lang="nl-BE" sz="2400" i="1" dirty="0" err="1">
                <a:cs typeface="FlandersArtSans-Regular"/>
              </a:rPr>
              <a:t>Vb</a:t>
            </a:r>
            <a:r>
              <a:rPr lang="nl-BE" sz="2400" i="1" dirty="0">
                <a:cs typeface="FlandersArtSans-Regular"/>
              </a:rPr>
              <a:t>: aanleg van wooninfrastructuur</a:t>
            </a: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sp>
        <p:nvSpPr>
          <p:cNvPr id="27" name="Parallelogram 32"/>
          <p:cNvSpPr>
            <a:spLocks noChangeAspect="1"/>
          </p:cNvSpPr>
          <p:nvPr/>
        </p:nvSpPr>
        <p:spPr>
          <a:xfrm flipH="1">
            <a:off x="8128000" y="458446"/>
            <a:ext cx="833077" cy="442028"/>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Cases</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3321511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AEA50AD-3EC3-4460-83C0-DDF1F655373B}" type="slidenum">
              <a:rPr lang="nl-NL" smtClean="0"/>
              <a:t>90</a:t>
            </a:fld>
            <a:r>
              <a:rPr lang="nl-NL" dirty="0"/>
              <a:t>.</a:t>
            </a:r>
          </a:p>
        </p:txBody>
      </p:sp>
      <p:grpSp>
        <p:nvGrpSpPr>
          <p:cNvPr id="79" name="Group 78"/>
          <p:cNvGrpSpPr/>
          <p:nvPr/>
        </p:nvGrpSpPr>
        <p:grpSpPr>
          <a:xfrm rot="10800000" flipH="1">
            <a:off x="1006556" y="1343209"/>
            <a:ext cx="7701216"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6370975"/>
          </a:xfrm>
          <a:prstGeom prst="rect">
            <a:avLst/>
          </a:prstGeom>
        </p:spPr>
        <p:txBody>
          <a:bodyPr wrap="square">
            <a:spAutoFit/>
          </a:bodyPr>
          <a:lstStyle/>
          <a:p>
            <a:r>
              <a:rPr lang="nl-BE" sz="2400" dirty="0">
                <a:solidFill>
                  <a:srgbClr val="2D979D"/>
                </a:solidFill>
                <a:cs typeface="FlandersArtSans-Regular"/>
              </a:rPr>
              <a:t>Beroepsprocedure</a:t>
            </a:r>
            <a:endParaRPr lang="nl-BE" sz="2400" dirty="0">
              <a:cs typeface="FlandersArtSans-Regular"/>
            </a:endParaRPr>
          </a:p>
          <a:p>
            <a:r>
              <a:rPr lang="nl-BE" sz="2400" dirty="0"/>
              <a:t>Kwaliteitskamer behandelt de beroepen</a:t>
            </a:r>
          </a:p>
          <a:p>
            <a:endParaRPr lang="nl-BE" sz="2400" dirty="0"/>
          </a:p>
          <a:p>
            <a:r>
              <a:rPr lang="nl-BE" sz="2400" dirty="0"/>
              <a:t>Wanneer kan u beroep aantekenen?</a:t>
            </a:r>
          </a:p>
          <a:p>
            <a:endParaRPr lang="nl-BE" sz="2400" dirty="0"/>
          </a:p>
          <a:p>
            <a:pPr indent="-342900">
              <a:buFont typeface="Wingdings" panose="05000000000000000000" pitchFamily="2" charset="2"/>
              <a:buChar char="Ø"/>
            </a:pPr>
            <a:r>
              <a:rPr lang="nl-BE" sz="2400" dirty="0"/>
              <a:t>Een ongunstig advies renovatietoets</a:t>
            </a:r>
          </a:p>
          <a:p>
            <a:pPr indent="-342900">
              <a:buFont typeface="Wingdings" panose="05000000000000000000" pitchFamily="2" charset="2"/>
              <a:buChar char="Ø"/>
            </a:pPr>
            <a:r>
              <a:rPr lang="nl-BE" sz="2400" dirty="0"/>
              <a:t>Een ongunstig advies voorontwerp</a:t>
            </a:r>
          </a:p>
          <a:p>
            <a:pPr indent="-342900">
              <a:buFont typeface="Wingdings" panose="05000000000000000000" pitchFamily="2" charset="2"/>
              <a:buChar char="Ø"/>
            </a:pPr>
            <a:r>
              <a:rPr lang="nl-BE" sz="2400" dirty="0"/>
              <a:t>Een ongunstig advies uitvoeringsdossier (advisering verplicht)</a:t>
            </a:r>
          </a:p>
          <a:p>
            <a:pPr indent="-342900">
              <a:buFont typeface="Wingdings" panose="05000000000000000000" pitchFamily="2" charset="2"/>
              <a:buChar char="Ø"/>
            </a:pPr>
            <a:r>
              <a:rPr lang="nl-BE" sz="2400" dirty="0"/>
              <a:t>Een beslissing tot schrapping uit de kortetermijnplanning</a:t>
            </a:r>
          </a:p>
          <a:p>
            <a:pPr indent="-342900">
              <a:buFont typeface="Wingdings" panose="05000000000000000000" pitchFamily="2" charset="2"/>
              <a:buChar char="Ø"/>
            </a:pPr>
            <a:r>
              <a:rPr lang="nl-BE" sz="2400" dirty="0"/>
              <a:t>Een beslissing tot verlies van het recht op gesubsidieerde financiering</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Geen beroepsmogelijkheid bij ongunstige beslissing lokale woontoets</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827110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AEA50AD-3EC3-4460-83C0-DDF1F655373B}" type="slidenum">
              <a:rPr lang="nl-NL" smtClean="0"/>
              <a:t>91</a:t>
            </a:fld>
            <a:r>
              <a:rPr lang="nl-NL" dirty="0"/>
              <a:t>.</a:t>
            </a:r>
          </a:p>
        </p:txBody>
      </p:sp>
      <p:grpSp>
        <p:nvGrpSpPr>
          <p:cNvPr id="79" name="Group 78"/>
          <p:cNvGrpSpPr/>
          <p:nvPr/>
        </p:nvGrpSpPr>
        <p:grpSpPr>
          <a:xfrm rot="10800000" flipH="1">
            <a:off x="1006556" y="1343209"/>
            <a:ext cx="766766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524315"/>
          </a:xfrm>
          <a:prstGeom prst="rect">
            <a:avLst/>
          </a:prstGeom>
        </p:spPr>
        <p:txBody>
          <a:bodyPr wrap="square">
            <a:spAutoFit/>
          </a:bodyPr>
          <a:lstStyle/>
          <a:p>
            <a:r>
              <a:rPr lang="nl-BE" sz="2400" dirty="0">
                <a:solidFill>
                  <a:srgbClr val="2D979D"/>
                </a:solidFill>
                <a:cs typeface="FlandersArtSans-Regular"/>
              </a:rPr>
              <a:t>Beroepsprocedure</a:t>
            </a:r>
            <a:endParaRPr lang="nl-BE" sz="2400" dirty="0">
              <a:cs typeface="FlandersArtSans-Regular"/>
            </a:endParaRPr>
          </a:p>
          <a:p>
            <a:r>
              <a:rPr lang="nl-BE" sz="2400" dirty="0"/>
              <a:t>Werkwijze</a:t>
            </a:r>
          </a:p>
          <a:p>
            <a:pPr indent="-342900">
              <a:buFont typeface="Wingdings" panose="05000000000000000000" pitchFamily="2" charset="2"/>
              <a:buChar char="Ø"/>
            </a:pPr>
            <a:endParaRPr lang="nl-BE" sz="2400" dirty="0"/>
          </a:p>
          <a:p>
            <a:pPr indent="-342900">
              <a:buFont typeface="Wingdings" panose="05000000000000000000" pitchFamily="2" charset="2"/>
              <a:buChar char="Ø"/>
            </a:pPr>
            <a:r>
              <a:rPr lang="nl-BE" sz="2400" dirty="0"/>
              <a:t>Indienen via een beveiligde zending binnen een termijn van 60kd na advies of beslissing van VMSW</a:t>
            </a:r>
          </a:p>
          <a:p>
            <a:pPr indent="-342900">
              <a:buFont typeface="Wingdings" panose="05000000000000000000" pitchFamily="2" charset="2"/>
              <a:buChar char="Ø"/>
            </a:pPr>
            <a:r>
              <a:rPr lang="nl-BE" sz="2400" dirty="0"/>
              <a:t>Kwaliteitskamer neemt een beslissing binnen een termijn van 90kd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Bij onvoldoende informatie -&gt; schorsing + 7kd</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Niet tijdige beslissing -&gt; beslissing positief</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7329375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AEA50AD-3EC3-4460-83C0-DDF1F655373B}" type="slidenum">
              <a:rPr lang="nl-NL" smtClean="0"/>
              <a:t>92</a:t>
            </a:fld>
            <a:r>
              <a:rPr lang="nl-NL" dirty="0"/>
              <a:t>.</a:t>
            </a:r>
          </a:p>
        </p:txBody>
      </p:sp>
      <p:grpSp>
        <p:nvGrpSpPr>
          <p:cNvPr id="79" name="Group 78"/>
          <p:cNvGrpSpPr/>
          <p:nvPr/>
        </p:nvGrpSpPr>
        <p:grpSpPr>
          <a:xfrm rot="10800000" flipH="1">
            <a:off x="1006556" y="1343209"/>
            <a:ext cx="7667661"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278094"/>
          </a:xfrm>
          <a:prstGeom prst="rect">
            <a:avLst/>
          </a:prstGeom>
        </p:spPr>
        <p:txBody>
          <a:bodyPr wrap="square">
            <a:spAutoFit/>
          </a:bodyPr>
          <a:lstStyle/>
          <a:p>
            <a:r>
              <a:rPr lang="nl-BE" sz="2400" dirty="0">
                <a:solidFill>
                  <a:srgbClr val="2D979D"/>
                </a:solidFill>
                <a:cs typeface="FlandersArtSans-Regular"/>
              </a:rPr>
              <a:t>Beroepsprocedure</a:t>
            </a:r>
            <a:endParaRPr lang="nl-BE" sz="2400" dirty="0">
              <a:cs typeface="FlandersArtSans-Regular"/>
            </a:endParaRPr>
          </a:p>
          <a:p>
            <a:r>
              <a:rPr lang="nl-BE" sz="2400" dirty="0"/>
              <a:t>Kwaliteitskamer  - </a:t>
            </a:r>
            <a:r>
              <a:rPr lang="nl-BE" sz="2400" b="1" dirty="0"/>
              <a:t>inwerkingtreding uitgesteld ! </a:t>
            </a:r>
          </a:p>
          <a:p>
            <a:endParaRPr lang="nl-BE" sz="2400" dirty="0"/>
          </a:p>
          <a:p>
            <a:pPr indent="-342900">
              <a:buFont typeface="Wingdings" panose="05000000000000000000" pitchFamily="2" charset="2"/>
              <a:buChar char="Ø"/>
            </a:pPr>
            <a:r>
              <a:rPr lang="nl-BE" sz="2400" dirty="0"/>
              <a:t>Beroepsmogelijkheid bij gedelegeerd bestuurder VMSW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Indienen via een beveiligde zending binnen een termijn van 60kd na advies of beslissing van VMSW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Gedelegeerd bestuurder neemt een beslissing binnen een termijn van 45kd</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Bij onvoldoende informatie -&gt; schorsing + 7kd</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Niet tijdige beslissing -&gt; beslissing positief</a:t>
            </a:r>
          </a:p>
          <a:p>
            <a:pPr marL="342900" indent="-342900">
              <a:buFont typeface="Wingdings" panose="05000000000000000000" pitchFamily="2" charset="2"/>
              <a:buChar char="Ø"/>
            </a:pPr>
            <a:endParaRPr lang="nl-BE" sz="2000" dirty="0">
              <a:latin typeface="FlandersArtSans-Regular" panose="00000500000000000000" pitchFamily="2" charset="0"/>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3163408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fld id="{2AEA50AD-3EC3-4460-83C0-DDF1F655373B}" type="slidenum">
              <a:rPr lang="nl-NL" smtClean="0"/>
              <a:t>93</a:t>
            </a:fld>
            <a:r>
              <a:rPr lang="nl-NL" dirty="0"/>
              <a:t>.</a:t>
            </a:r>
          </a:p>
        </p:txBody>
      </p:sp>
      <p:grpSp>
        <p:nvGrpSpPr>
          <p:cNvPr id="79" name="Group 78"/>
          <p:cNvGrpSpPr/>
          <p:nvPr/>
        </p:nvGrpSpPr>
        <p:grpSpPr>
          <a:xfrm rot="10800000" flipH="1">
            <a:off x="1006557" y="1343207"/>
            <a:ext cx="7676050" cy="318093"/>
            <a:chOff x="7563810" y="3110319"/>
            <a:chExt cx="2395922" cy="1101799"/>
          </a:xfrm>
        </p:grpSpPr>
        <p:cxnSp>
          <p:nvCxnSpPr>
            <p:cNvPr id="81" name="Straight Connector 80"/>
            <p:cNvCxnSpPr/>
            <p:nvPr/>
          </p:nvCxnSpPr>
          <p:spPr>
            <a:xfrm rot="10800000">
              <a:off x="7563810" y="3535369"/>
              <a:ext cx="2395922"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7578353" y="3110319"/>
              <a:ext cx="0" cy="42926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9955463" y="3509401"/>
              <a:ext cx="0" cy="702717"/>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Rectangle 94"/>
          <p:cNvSpPr/>
          <p:nvPr/>
        </p:nvSpPr>
        <p:spPr>
          <a:xfrm>
            <a:off x="616458" y="1626688"/>
            <a:ext cx="8401707" cy="4708981"/>
          </a:xfrm>
          <a:prstGeom prst="rect">
            <a:avLst/>
          </a:prstGeom>
        </p:spPr>
        <p:txBody>
          <a:bodyPr wrap="square">
            <a:spAutoFit/>
          </a:bodyPr>
          <a:lstStyle/>
          <a:p>
            <a:r>
              <a:rPr lang="nl-BE" sz="2400" dirty="0">
                <a:solidFill>
                  <a:srgbClr val="2D979D"/>
                </a:solidFill>
                <a:cs typeface="FlandersArtSans-Regular"/>
              </a:rPr>
              <a:t>Beroepsprocedure</a:t>
            </a:r>
            <a:endParaRPr lang="nl-BE" sz="2400" dirty="0">
              <a:cs typeface="FlandersArtSans-Regular"/>
            </a:endParaRPr>
          </a:p>
          <a:p>
            <a:r>
              <a:rPr lang="nl-BE" sz="2400" dirty="0"/>
              <a:t>Kwaliteitskamer  - </a:t>
            </a:r>
            <a:r>
              <a:rPr lang="nl-BE" sz="2400" b="1" dirty="0"/>
              <a:t>inwerkingtreding uitgesteld ! </a:t>
            </a:r>
          </a:p>
          <a:p>
            <a:endParaRPr lang="nl-BE" sz="2400" dirty="0"/>
          </a:p>
          <a:p>
            <a:pPr marL="342900" indent="-342900">
              <a:buFont typeface="Wingdings" panose="05000000000000000000" pitchFamily="2" charset="2"/>
              <a:buChar char="Ø"/>
            </a:pPr>
            <a:r>
              <a:rPr lang="nl-BE" sz="2400" dirty="0"/>
              <a:t>Beroepsmogelijkheid tegen beslissing gedelegeerd bestuurder</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Indienen via een beveiligde zending binnen een termijn van 30kd na kennisgeving VMSW over beslissing gedelegeerd bestuurder op het adres van de minister (kopie naar VMSW)</a:t>
            </a:r>
          </a:p>
          <a:p>
            <a:pPr marL="879475" lvl="1"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Minister neemt een beslissing binnen een termijn van 45kd</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Bij onvoldoende informatie -&gt; schorsing + 7kd</a:t>
            </a:r>
          </a:p>
          <a:p>
            <a:pPr marL="1336675" lvl="2" indent="-342900">
              <a:buFont typeface="Wingdings" panose="05000000000000000000" pitchFamily="2" charset="2"/>
              <a:buChar char="è"/>
            </a:pPr>
            <a:r>
              <a:rPr lang="nl-BE" sz="2200" dirty="0">
                <a:solidFill>
                  <a:schemeClr val="tx1">
                    <a:lumMod val="50000"/>
                    <a:lumOff val="50000"/>
                  </a:schemeClr>
                </a:solidFill>
                <a:latin typeface="Calibri" panose="020F0502020204030204" pitchFamily="34" charset="0"/>
              </a:rPr>
              <a:t>Niet tijdige beslissing -&gt; beslissing positief</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65" name="Parallelogram 23"/>
          <p:cNvSpPr>
            <a:spLocks noChangeAspect="1"/>
          </p:cNvSpPr>
          <p:nvPr/>
        </p:nvSpPr>
        <p:spPr>
          <a:xfrm flipH="1">
            <a:off x="941153" y="978355"/>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2</a:t>
            </a:r>
          </a:p>
        </p:txBody>
      </p:sp>
      <p:sp>
        <p:nvSpPr>
          <p:cNvPr id="66" name="Parallelogram 23"/>
          <p:cNvSpPr>
            <a:spLocks noChangeAspect="1"/>
          </p:cNvSpPr>
          <p:nvPr/>
        </p:nvSpPr>
        <p:spPr>
          <a:xfrm flipH="1">
            <a:off x="1664005"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3</a:t>
            </a:r>
          </a:p>
        </p:txBody>
      </p:sp>
      <p:sp>
        <p:nvSpPr>
          <p:cNvPr id="67" name="Parallelogram 23"/>
          <p:cNvSpPr>
            <a:spLocks noChangeAspect="1"/>
          </p:cNvSpPr>
          <p:nvPr/>
        </p:nvSpPr>
        <p:spPr>
          <a:xfrm flipH="1">
            <a:off x="2378468" y="981151"/>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4</a:t>
            </a:r>
          </a:p>
        </p:txBody>
      </p:sp>
      <p:sp>
        <p:nvSpPr>
          <p:cNvPr id="68" name="Parallelogram 23"/>
          <p:cNvSpPr>
            <a:spLocks noChangeAspect="1"/>
          </p:cNvSpPr>
          <p:nvPr/>
        </p:nvSpPr>
        <p:spPr>
          <a:xfrm flipH="1">
            <a:off x="3118098"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5</a:t>
            </a:r>
          </a:p>
        </p:txBody>
      </p:sp>
      <p:sp>
        <p:nvSpPr>
          <p:cNvPr id="69" name="Parallelogram 23"/>
          <p:cNvSpPr>
            <a:spLocks noChangeAspect="1"/>
          </p:cNvSpPr>
          <p:nvPr/>
        </p:nvSpPr>
        <p:spPr>
          <a:xfrm flipH="1">
            <a:off x="3856330"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6</a:t>
            </a:r>
          </a:p>
        </p:txBody>
      </p:sp>
      <p:sp>
        <p:nvSpPr>
          <p:cNvPr id="70" name="Parallelogram 23"/>
          <p:cNvSpPr>
            <a:spLocks noChangeAspect="1"/>
          </p:cNvSpPr>
          <p:nvPr/>
        </p:nvSpPr>
        <p:spPr>
          <a:xfrm flipH="1">
            <a:off x="4595960"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7</a:t>
            </a:r>
          </a:p>
        </p:txBody>
      </p:sp>
      <p:sp>
        <p:nvSpPr>
          <p:cNvPr id="71" name="Parallelogram 23"/>
          <p:cNvSpPr>
            <a:spLocks noChangeAspect="1"/>
          </p:cNvSpPr>
          <p:nvPr/>
        </p:nvSpPr>
        <p:spPr>
          <a:xfrm flipH="1">
            <a:off x="5334192" y="992336"/>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8</a:t>
            </a:r>
          </a:p>
        </p:txBody>
      </p:sp>
      <p:sp>
        <p:nvSpPr>
          <p:cNvPr id="72" name="Parallelogram 23"/>
          <p:cNvSpPr>
            <a:spLocks noChangeAspect="1"/>
          </p:cNvSpPr>
          <p:nvPr/>
        </p:nvSpPr>
        <p:spPr>
          <a:xfrm flipH="1">
            <a:off x="221097" y="97975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a:t>
            </a:r>
          </a:p>
        </p:txBody>
      </p:sp>
      <p:sp>
        <p:nvSpPr>
          <p:cNvPr id="74" name="Parallelogram 23"/>
          <p:cNvSpPr>
            <a:spLocks noChangeAspect="1"/>
          </p:cNvSpPr>
          <p:nvPr/>
        </p:nvSpPr>
        <p:spPr>
          <a:xfrm flipH="1">
            <a:off x="6062637" y="982549"/>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9</a:t>
            </a:r>
          </a:p>
        </p:txBody>
      </p:sp>
      <p:sp>
        <p:nvSpPr>
          <p:cNvPr id="75" name="Parallelogram 23"/>
          <p:cNvSpPr>
            <a:spLocks noChangeAspect="1"/>
          </p:cNvSpPr>
          <p:nvPr/>
        </p:nvSpPr>
        <p:spPr>
          <a:xfrm flipH="1">
            <a:off x="6802267" y="983947"/>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10</a:t>
            </a:r>
          </a:p>
        </p:txBody>
      </p:sp>
      <p:sp>
        <p:nvSpPr>
          <p:cNvPr id="77" name="Parallelogram 23"/>
          <p:cNvSpPr>
            <a:spLocks noChangeAspect="1"/>
          </p:cNvSpPr>
          <p:nvPr/>
        </p:nvSpPr>
        <p:spPr>
          <a:xfrm flipH="1">
            <a:off x="8280910" y="993729"/>
            <a:ext cx="785461" cy="292493"/>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12</a:t>
            </a:r>
          </a:p>
        </p:txBody>
      </p:sp>
      <p:sp>
        <p:nvSpPr>
          <p:cNvPr id="78" name="Parallelogram 23"/>
          <p:cNvSpPr>
            <a:spLocks noChangeAspect="1"/>
          </p:cNvSpPr>
          <p:nvPr/>
        </p:nvSpPr>
        <p:spPr>
          <a:xfrm flipH="1">
            <a:off x="7543295" y="986743"/>
            <a:ext cx="785461" cy="292493"/>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200" dirty="0">
                <a:solidFill>
                  <a:schemeClr val="bg1"/>
                </a:solidFill>
                <a:latin typeface="FlandersArtSans-Bold"/>
                <a:cs typeface="FlandersArtSans-Bold"/>
              </a:rPr>
              <a:t>11</a:t>
            </a:r>
          </a:p>
        </p:txBody>
      </p:sp>
      <p:grpSp>
        <p:nvGrpSpPr>
          <p:cNvPr id="28" name="Group 22"/>
          <p:cNvGrpSpPr/>
          <p:nvPr/>
        </p:nvGrpSpPr>
        <p:grpSpPr>
          <a:xfrm>
            <a:off x="44932" y="456970"/>
            <a:ext cx="8907186" cy="449015"/>
            <a:chOff x="522391" y="1163942"/>
            <a:chExt cx="7488729" cy="456059"/>
          </a:xfrm>
        </p:grpSpPr>
        <p:sp>
          <p:nvSpPr>
            <p:cNvPr id="29" name="Parallelogram 23"/>
            <p:cNvSpPr>
              <a:spLocks noChangeAspect="1"/>
            </p:cNvSpPr>
            <p:nvPr/>
          </p:nvSpPr>
          <p:spPr>
            <a:xfrm flipH="1">
              <a:off x="522391" y="1166779"/>
              <a:ext cx="1304816" cy="45322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Algemeen</a:t>
              </a:r>
            </a:p>
          </p:txBody>
        </p:sp>
        <p:sp>
          <p:nvSpPr>
            <p:cNvPr id="30" name="Parallelogram 24"/>
            <p:cNvSpPr>
              <a:spLocks noChangeAspect="1"/>
            </p:cNvSpPr>
            <p:nvPr/>
          </p:nvSpPr>
          <p:spPr>
            <a:xfrm flipH="1">
              <a:off x="1763729" y="1171039"/>
              <a:ext cx="2508375"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Beleidstoets - projectenlijst</a:t>
              </a:r>
            </a:p>
          </p:txBody>
        </p:sp>
        <p:sp>
          <p:nvSpPr>
            <p:cNvPr id="31" name="Parallelogram 25"/>
            <p:cNvSpPr>
              <a:spLocks noChangeAspect="1"/>
            </p:cNvSpPr>
            <p:nvPr/>
          </p:nvSpPr>
          <p:spPr>
            <a:xfrm flipH="1">
              <a:off x="4207732" y="1171038"/>
              <a:ext cx="1924744" cy="448961"/>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Programmatie</a:t>
              </a:r>
            </a:p>
          </p:txBody>
        </p:sp>
        <p:sp>
          <p:nvSpPr>
            <p:cNvPr id="32" name="Parallelogram 26"/>
            <p:cNvSpPr>
              <a:spLocks noChangeAspect="1"/>
            </p:cNvSpPr>
            <p:nvPr/>
          </p:nvSpPr>
          <p:spPr>
            <a:xfrm flipH="1">
              <a:off x="6086372" y="1171038"/>
              <a:ext cx="1288602" cy="44896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Technisch advies</a:t>
              </a:r>
            </a:p>
          </p:txBody>
        </p:sp>
        <p:sp>
          <p:nvSpPr>
            <p:cNvPr id="33" name="Parallelogram 32"/>
            <p:cNvSpPr>
              <a:spLocks noChangeAspect="1"/>
            </p:cNvSpPr>
            <p:nvPr/>
          </p:nvSpPr>
          <p:spPr>
            <a:xfrm flipH="1">
              <a:off x="7310709" y="1163942"/>
              <a:ext cx="700411" cy="44896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500" dirty="0">
                  <a:solidFill>
                    <a:schemeClr val="bg1"/>
                  </a:solidFill>
                  <a:latin typeface="FlandersArtSans-Bold"/>
                  <a:cs typeface="FlandersArtSans-Bold"/>
                </a:rPr>
                <a:t>Beroep</a:t>
              </a:r>
            </a:p>
          </p:txBody>
        </p:sp>
      </p:grpSp>
    </p:spTree>
    <p:extLst>
      <p:ext uri="{BB962C8B-B14F-4D97-AF65-F5344CB8AC3E}">
        <p14:creationId xmlns:p14="http://schemas.microsoft.com/office/powerpoint/2010/main" val="41994516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285" y="2903893"/>
            <a:ext cx="4845730" cy="780239"/>
          </a:xfrm>
        </p:spPr>
        <p:txBody>
          <a:bodyPr/>
          <a:lstStyle/>
          <a:p>
            <a:r>
              <a:rPr lang="nl-NL" dirty="0">
                <a:latin typeface="+mn-lt"/>
              </a:rPr>
              <a:t>Vragen</a:t>
            </a:r>
          </a:p>
        </p:txBody>
      </p:sp>
    </p:spTree>
    <p:extLst>
      <p:ext uri="{BB962C8B-B14F-4D97-AF65-F5344CB8AC3E}">
        <p14:creationId xmlns:p14="http://schemas.microsoft.com/office/powerpoint/2010/main" val="3098262029"/>
      </p:ext>
    </p:extLst>
  </p:cSld>
  <p:clrMapOvr>
    <a:masterClrMapping/>
  </p:clrMapOvr>
</p:sld>
</file>

<file path=ppt/theme/theme1.xml><?xml version="1.0" encoding="utf-8"?>
<a:theme xmlns:a="http://schemas.openxmlformats.org/drawingml/2006/main" name="Titelslides">
  <a:themeElements>
    <a:clrScheme name="VMSW RGB 1">
      <a:dk1>
        <a:srgbClr val="2E302F"/>
      </a:dk1>
      <a:lt1>
        <a:sysClr val="window" lastClr="FFFFFF"/>
      </a:lt1>
      <a:dk2>
        <a:srgbClr val="2D979D"/>
      </a:dk2>
      <a:lt2>
        <a:srgbClr val="FFFFFE"/>
      </a:lt2>
      <a:accent1>
        <a:srgbClr val="39B8BD"/>
      </a:accent1>
      <a:accent2>
        <a:srgbClr val="1887AC"/>
      </a:accent2>
      <a:accent3>
        <a:srgbClr val="2D92BF"/>
      </a:accent3>
      <a:accent4>
        <a:srgbClr val="C24287"/>
      </a:accent4>
      <a:accent5>
        <a:srgbClr val="1B7175"/>
      </a:accent5>
      <a:accent6>
        <a:srgbClr val="17465B"/>
      </a:accent6>
      <a:hlink>
        <a:srgbClr val="E33E8F"/>
      </a:hlink>
      <a:folHlink>
        <a:srgbClr val="E33E8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MSW-sjabloon.potx" id="{0D239692-8A34-40FD-A826-FE4835D18380}" vid="{7E4F86E0-40C8-4F4E-A00A-99B87370236A}"/>
    </a:ext>
  </a:extLst>
</a:theme>
</file>

<file path=ppt/theme/theme2.xml><?xml version="1.0" encoding="utf-8"?>
<a:theme xmlns:a="http://schemas.openxmlformats.org/drawingml/2006/main" name="VMSW slides">
  <a:themeElements>
    <a:clrScheme name="VMSW RGB 1">
      <a:dk1>
        <a:srgbClr val="2E302F"/>
      </a:dk1>
      <a:lt1>
        <a:sysClr val="window" lastClr="FFFFFF"/>
      </a:lt1>
      <a:dk2>
        <a:srgbClr val="2D979D"/>
      </a:dk2>
      <a:lt2>
        <a:srgbClr val="FFFFFE"/>
      </a:lt2>
      <a:accent1>
        <a:srgbClr val="39B8BD"/>
      </a:accent1>
      <a:accent2>
        <a:srgbClr val="1887AC"/>
      </a:accent2>
      <a:accent3>
        <a:srgbClr val="2D92BF"/>
      </a:accent3>
      <a:accent4>
        <a:srgbClr val="C24287"/>
      </a:accent4>
      <a:accent5>
        <a:srgbClr val="1B7175"/>
      </a:accent5>
      <a:accent6>
        <a:srgbClr val="17465B"/>
      </a:accent6>
      <a:hlink>
        <a:srgbClr val="E33E8F"/>
      </a:hlink>
      <a:folHlink>
        <a:srgbClr val="E33E8F"/>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MSW-sjabloon.potx" id="{0D239692-8A34-40FD-A826-FE4835D18380}" vid="{836E8127-4ECA-4932-9CC0-83C737BD7DC1}"/>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VMSW_sjabloon</Template>
  <TotalTime>1478</TotalTime>
  <Words>6699</Words>
  <Application>Microsoft Office PowerPoint</Application>
  <PresentationFormat>Diavoorstelling (4:3)</PresentationFormat>
  <Paragraphs>2695</Paragraphs>
  <Slides>94</Slides>
  <Notes>89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94</vt:i4>
      </vt:variant>
    </vt:vector>
  </HeadingPairs>
  <TitlesOfParts>
    <vt:vector size="104" baseType="lpstr">
      <vt:lpstr>Wingdings</vt:lpstr>
      <vt:lpstr>Calibri Light</vt:lpstr>
      <vt:lpstr>FlandersArtSans-Regular</vt:lpstr>
      <vt:lpstr>FlandersArtSans-Light</vt:lpstr>
      <vt:lpstr>Courier New</vt:lpstr>
      <vt:lpstr>Calibri</vt:lpstr>
      <vt:lpstr>Arial</vt:lpstr>
      <vt:lpstr>FlandersArtSans-Bold</vt:lpstr>
      <vt:lpstr>Titelslides</vt:lpstr>
      <vt:lpstr>VMSW slides</vt:lpstr>
      <vt:lpstr>VMSW</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lpstr>Pauze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VMSW</dc:title>
  <dc:creator>Lemmens Ludwig</dc:creator>
  <cp:lastModifiedBy>Temmerman Karine</cp:lastModifiedBy>
  <cp:revision>125</cp:revision>
  <cp:lastPrinted>2017-09-08T14:40:20Z</cp:lastPrinted>
  <dcterms:created xsi:type="dcterms:W3CDTF">2017-08-28T11:54:02Z</dcterms:created>
  <dcterms:modified xsi:type="dcterms:W3CDTF">2022-12-01T13:52:24Z</dcterms:modified>
</cp:coreProperties>
</file>