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9" r:id="rId5"/>
    <p:sldMasterId id="2147483727" r:id="rId6"/>
    <p:sldMasterId id="2147483731" r:id="rId7"/>
    <p:sldMasterId id="2147483742" r:id="rId8"/>
  </p:sldMasterIdLst>
  <p:notesMasterIdLst>
    <p:notesMasterId r:id="rId25"/>
  </p:notesMasterIdLst>
  <p:handoutMasterIdLst>
    <p:handoutMasterId r:id="rId26"/>
  </p:handoutMasterIdLst>
  <p:sldIdLst>
    <p:sldId id="502" r:id="rId9"/>
    <p:sldId id="532" r:id="rId10"/>
    <p:sldId id="535" r:id="rId11"/>
    <p:sldId id="554" r:id="rId12"/>
    <p:sldId id="545" r:id="rId13"/>
    <p:sldId id="530" r:id="rId14"/>
    <p:sldId id="536" r:id="rId15"/>
    <p:sldId id="537" r:id="rId16"/>
    <p:sldId id="538" r:id="rId17"/>
    <p:sldId id="539" r:id="rId18"/>
    <p:sldId id="541" r:id="rId19"/>
    <p:sldId id="540" r:id="rId20"/>
    <p:sldId id="542" r:id="rId21"/>
    <p:sldId id="543" r:id="rId22"/>
    <p:sldId id="544" r:id="rId23"/>
    <p:sldId id="552" r:id="rId24"/>
  </p:sldIdLst>
  <p:sldSz cx="9144000" cy="6858000" type="screen4x3"/>
  <p:notesSz cx="6794500" cy="9906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01"/>
    <a:srgbClr val="E7D707"/>
    <a:srgbClr val="FFFF00"/>
    <a:srgbClr val="105269"/>
    <a:srgbClr val="FF6600"/>
    <a:srgbClr val="FF0066"/>
    <a:srgbClr val="DF1379"/>
    <a:srgbClr val="C01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8400" autoAdjust="0"/>
  </p:normalViewPr>
  <p:slideViewPr>
    <p:cSldViewPr>
      <p:cViewPr varScale="1">
        <p:scale>
          <a:sx n="110" d="100"/>
          <a:sy n="110" d="100"/>
        </p:scale>
        <p:origin x="5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8" y="6616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6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A6FEA-2027-477E-A994-97C99A320A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9534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05984"/>
            <a:ext cx="5435600" cy="44573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08800"/>
            <a:ext cx="2944813" cy="4956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100" y="9408800"/>
            <a:ext cx="2944813" cy="4956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8FA8F-556B-4E54-8758-21E02D639A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863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Tweeledig doel van EPC+: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jaar EPC </a:t>
            </a:r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nood aan vernieuwing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Renovatiepact  nood aan EPC als daadkrachtig beleidsinstrument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A8F-556B-4E54-8758-21E02D639AD8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4131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Wat is de woningpas?</a:t>
            </a:r>
          </a:p>
          <a:p>
            <a:pPr lvl="1"/>
            <a:r>
              <a:rPr lang="nl-BE" sz="2000" dirty="0"/>
              <a:t>Integratie: alle nodige &amp; beschikbare attesten in een </a:t>
            </a:r>
            <a:r>
              <a:rPr lang="nl-BE" sz="2000" dirty="0">
                <a:solidFill>
                  <a:schemeClr val="tx2"/>
                </a:solidFill>
              </a:rPr>
              <a:t>handig overzicht </a:t>
            </a:r>
            <a:endParaRPr lang="nl-BE" altLang="nl-BE" sz="2000" dirty="0">
              <a:solidFill>
                <a:schemeClr val="tx2"/>
              </a:solidFill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A8F-556B-4E54-8758-21E02D639AD8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6880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Wat is de woningpas?</a:t>
            </a:r>
          </a:p>
          <a:p>
            <a:pPr lvl="1"/>
            <a:r>
              <a:rPr lang="nl-BE" sz="2000" dirty="0"/>
              <a:t>Integratie: alle nodige &amp; beschikbare attesten in een </a:t>
            </a:r>
            <a:r>
              <a:rPr lang="nl-BE" sz="2000" dirty="0">
                <a:solidFill>
                  <a:schemeClr val="tx2"/>
                </a:solidFill>
              </a:rPr>
              <a:t>handig overzicht </a:t>
            </a:r>
            <a:endParaRPr lang="nl-BE" altLang="nl-BE" sz="2000" dirty="0">
              <a:solidFill>
                <a:schemeClr val="tx2"/>
              </a:solidFill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A8F-556B-4E54-8758-21E02D639AD8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6880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Wat is de woningpas?</a:t>
            </a:r>
          </a:p>
          <a:p>
            <a:pPr lvl="1"/>
            <a:r>
              <a:rPr lang="nl-BE" sz="2000" dirty="0"/>
              <a:t>Integratie: alle nodige &amp; beschikbare attesten in een </a:t>
            </a:r>
            <a:r>
              <a:rPr lang="nl-BE" sz="2000" dirty="0">
                <a:solidFill>
                  <a:schemeClr val="tx2"/>
                </a:solidFill>
              </a:rPr>
              <a:t>handig overzicht </a:t>
            </a:r>
            <a:endParaRPr lang="nl-BE" altLang="nl-BE" sz="2000" dirty="0">
              <a:solidFill>
                <a:schemeClr val="tx2"/>
              </a:solidFill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A8F-556B-4E54-8758-21E02D639AD8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6880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Wat is de woningpas?</a:t>
            </a:r>
          </a:p>
          <a:p>
            <a:pPr lvl="1"/>
            <a:r>
              <a:rPr lang="nl-BE" sz="2000" dirty="0"/>
              <a:t>Integratie: alle nodige &amp; beschikbare attesten in een </a:t>
            </a:r>
            <a:r>
              <a:rPr lang="nl-BE" sz="2000" dirty="0">
                <a:solidFill>
                  <a:schemeClr val="tx2"/>
                </a:solidFill>
              </a:rPr>
              <a:t>handig overzicht </a:t>
            </a:r>
            <a:endParaRPr lang="nl-BE" altLang="nl-BE" sz="2000" dirty="0">
              <a:solidFill>
                <a:schemeClr val="tx2"/>
              </a:solidFill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A8F-556B-4E54-8758-21E02D639AD8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6880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nl-BE" dirty="0"/>
          </a:p>
          <a:p>
            <a:r>
              <a:rPr lang="nl-BE" sz="1200" dirty="0"/>
              <a:t>Voor het welslagen van het renovatieadvies is het belangrijk dat het advies aanspreekt, en leesbaar en </a:t>
            </a:r>
            <a:r>
              <a:rPr lang="nl-BE" sz="1200" dirty="0" err="1"/>
              <a:t>begrijpbaar</a:t>
            </a:r>
            <a:r>
              <a:rPr lang="nl-BE" sz="1200" dirty="0"/>
              <a:t> is voor de gebruiker. </a:t>
            </a:r>
          </a:p>
          <a:p>
            <a:r>
              <a:rPr lang="nl-BE" sz="1200" dirty="0"/>
              <a:t>Er wordt daarom sterk ingezet op het uitzicht en grafisch ontwerp van het rapport. </a:t>
            </a:r>
          </a:p>
          <a:p>
            <a:endParaRPr lang="nl-BE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A8F-556B-4E54-8758-21E02D639AD8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0356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nl-BE" dirty="0"/>
          </a:p>
          <a:p>
            <a:r>
              <a:rPr lang="nl-BE" sz="1200" dirty="0"/>
              <a:t>Voor het welslagen van het renovatieadvies is het belangrijk dat het advies aanspreekt, en leesbaar en </a:t>
            </a:r>
            <a:r>
              <a:rPr lang="nl-BE" sz="1200" dirty="0" err="1"/>
              <a:t>begrijpbaar</a:t>
            </a:r>
            <a:r>
              <a:rPr lang="nl-BE" sz="1200" dirty="0"/>
              <a:t> is voor de gebruiker. </a:t>
            </a:r>
          </a:p>
          <a:p>
            <a:r>
              <a:rPr lang="nl-BE" sz="1200" dirty="0"/>
              <a:t>Er wordt daarom sterk ingezet op het uitzicht en grafisch ontwerp van het rapport. </a:t>
            </a:r>
          </a:p>
          <a:p>
            <a:endParaRPr lang="nl-BE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A8F-556B-4E54-8758-21E02D639AD8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0356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nl-BE" dirty="0"/>
          </a:p>
          <a:p>
            <a:r>
              <a:rPr lang="nl-BE" sz="1200" dirty="0"/>
              <a:t>Voor het welslagen van het renovatieadvies is het belangrijk dat het advies aanspreekt, en leesbaar en </a:t>
            </a:r>
            <a:r>
              <a:rPr lang="nl-BE" sz="1200" dirty="0" err="1"/>
              <a:t>begrijpbaar</a:t>
            </a:r>
            <a:r>
              <a:rPr lang="nl-BE" sz="1200" dirty="0"/>
              <a:t> is voor de gebruiker. </a:t>
            </a:r>
          </a:p>
          <a:p>
            <a:r>
              <a:rPr lang="nl-BE" sz="1200" dirty="0"/>
              <a:t>Er wordt daarom sterk ingezet op het uitzicht en grafisch ontwerp van het rapport. </a:t>
            </a:r>
          </a:p>
          <a:p>
            <a:endParaRPr lang="nl-BE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A8F-556B-4E54-8758-21E02D639AD8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0356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A8F-556B-4E54-8758-21E02D639AD8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0356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Wat is de woningpas?</a:t>
            </a:r>
          </a:p>
          <a:p>
            <a:pPr lvl="1"/>
            <a:r>
              <a:rPr lang="nl-BE" sz="2000" dirty="0"/>
              <a:t>Integratie: alle nodige &amp; beschikbare attesten in een </a:t>
            </a:r>
            <a:r>
              <a:rPr lang="nl-BE" sz="2000" dirty="0">
                <a:solidFill>
                  <a:schemeClr val="tx2"/>
                </a:solidFill>
              </a:rPr>
              <a:t>handig overzicht </a:t>
            </a:r>
            <a:endParaRPr lang="nl-BE" altLang="nl-BE" sz="2000" dirty="0">
              <a:solidFill>
                <a:schemeClr val="tx2"/>
              </a:solidFill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A8F-556B-4E54-8758-21E02D639AD8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6880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Wat is de woningpas?</a:t>
            </a:r>
          </a:p>
          <a:p>
            <a:pPr lvl="1"/>
            <a:r>
              <a:rPr lang="nl-BE" sz="2000" dirty="0"/>
              <a:t>Integratie: alle nodige &amp; beschikbare attesten in een </a:t>
            </a:r>
            <a:r>
              <a:rPr lang="nl-BE" sz="2000" dirty="0">
                <a:solidFill>
                  <a:schemeClr val="tx2"/>
                </a:solidFill>
              </a:rPr>
              <a:t>handig overzicht </a:t>
            </a:r>
            <a:endParaRPr lang="nl-BE" altLang="nl-BE" sz="2000" dirty="0">
              <a:solidFill>
                <a:schemeClr val="tx2"/>
              </a:solidFill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A8F-556B-4E54-8758-21E02D639AD8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6880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A8F-556B-4E54-8758-21E02D639AD8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6880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A8F-556B-4E54-8758-21E02D639AD8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6880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Wat is de woningpas?</a:t>
            </a:r>
          </a:p>
          <a:p>
            <a:pPr lvl="1"/>
            <a:r>
              <a:rPr lang="nl-BE" sz="2000" dirty="0"/>
              <a:t>Integratie: alle nodige &amp; beschikbare attesten in een </a:t>
            </a:r>
            <a:r>
              <a:rPr lang="nl-BE" sz="2000" dirty="0">
                <a:solidFill>
                  <a:schemeClr val="tx2"/>
                </a:solidFill>
              </a:rPr>
              <a:t>handig overzicht </a:t>
            </a:r>
            <a:endParaRPr lang="nl-BE" altLang="nl-BE" sz="2000" dirty="0">
              <a:solidFill>
                <a:schemeClr val="tx2"/>
              </a:solidFill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A8F-556B-4E54-8758-21E02D639AD8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688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slide-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7416824" cy="1656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760"/>
              </a:lnSpc>
              <a:buNone/>
              <a:defRPr sz="15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2" name="titel"/>
          <p:cNvSpPr>
            <a:spLocks noGrp="1"/>
          </p:cNvSpPr>
          <p:nvPr>
            <p:ph type="ctrTitle"/>
          </p:nvPr>
        </p:nvSpPr>
        <p:spPr>
          <a:xfrm>
            <a:off x="1259632" y="2060848"/>
            <a:ext cx="7416824" cy="20436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400"/>
              </a:lnSpc>
              <a:defRPr sz="5400" baseline="0">
                <a:solidFill>
                  <a:srgbClr val="105269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5" name="thema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45" y="328016"/>
            <a:ext cx="1858808" cy="72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ntiteitslogo blau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4" y="6309320"/>
            <a:ext cx="1837246" cy="31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2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hema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49280"/>
            <a:ext cx="1599186" cy="689649"/>
          </a:xfrm>
          <a:prstGeom prst="rect">
            <a:avLst/>
          </a:prstGeom>
        </p:spPr>
      </p:pic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4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6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nl-NL" dirty="0"/>
              <a:t>Klik om de modelstijlen te bewerken</a:t>
            </a: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417868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9265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-kolommen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hema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49280"/>
            <a:ext cx="1599186" cy="689649"/>
          </a:xfrm>
          <a:prstGeom prst="rect">
            <a:avLst/>
          </a:prstGeom>
        </p:spPr>
      </p:pic>
      <p:sp>
        <p:nvSpPr>
          <p:cNvPr id="7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modelstijl links"/>
          <p:cNvSpPr>
            <a:spLocks noGrp="1"/>
          </p:cNvSpPr>
          <p:nvPr>
            <p:ph sz="half" idx="13"/>
          </p:nvPr>
        </p:nvSpPr>
        <p:spPr>
          <a:xfrm>
            <a:off x="539552" y="1628800"/>
            <a:ext cx="4140000" cy="4247968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0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16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16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6"/>
              </a:buBlip>
              <a:tabLst/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0" name="modelstijl links"/>
          <p:cNvSpPr>
            <a:spLocks noGrp="1"/>
          </p:cNvSpPr>
          <p:nvPr>
            <p:ph sz="half" idx="14"/>
          </p:nvPr>
        </p:nvSpPr>
        <p:spPr>
          <a:xfrm>
            <a:off x="4752000" y="1628800"/>
            <a:ext cx="4140000" cy="4247968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0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16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16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6"/>
              </a:buBlip>
              <a:tabLst/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4650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-zonder-themalogo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96855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 dirty="0"/>
              <a:t>Klik om de modelstijlen te bewerken</a:t>
            </a: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417868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9931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-kolommen-blanco-zonder-themalogo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odelstijl links"/>
          <p:cNvSpPr>
            <a:spLocks noGrp="1"/>
          </p:cNvSpPr>
          <p:nvPr>
            <p:ph sz="half" idx="13"/>
          </p:nvPr>
        </p:nvSpPr>
        <p:spPr>
          <a:xfrm>
            <a:off x="539552" y="1628800"/>
            <a:ext cx="4140000" cy="4968552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2"/>
              </a:buBlip>
              <a:tabLst/>
              <a:defRPr sz="20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16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4"/>
              </a:buBlip>
              <a:tabLst/>
              <a:defRPr sz="16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0" name="modelstijl links"/>
          <p:cNvSpPr>
            <a:spLocks noGrp="1"/>
          </p:cNvSpPr>
          <p:nvPr>
            <p:ph sz="half" idx="14"/>
          </p:nvPr>
        </p:nvSpPr>
        <p:spPr>
          <a:xfrm>
            <a:off x="4752000" y="1628800"/>
            <a:ext cx="4140000" cy="4968552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2"/>
              </a:buBlip>
              <a:tabLst/>
              <a:defRPr sz="20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16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4"/>
              </a:buBlip>
              <a:tabLst/>
              <a:defRPr sz="16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67713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otslide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witte trapezium"/>
          <p:cNvGrpSpPr/>
          <p:nvPr userDrawn="1"/>
        </p:nvGrpSpPr>
        <p:grpSpPr>
          <a:xfrm>
            <a:off x="284400" y="3816000"/>
            <a:ext cx="8856000" cy="3060000"/>
            <a:chOff x="288000" y="3402000"/>
            <a:chExt cx="8856000" cy="3456000"/>
          </a:xfrm>
          <a:effectLst/>
        </p:grpSpPr>
        <p:sp>
          <p:nvSpPr>
            <p:cNvPr id="10" name="rechthoek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ige driehoek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7" name="thema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49280"/>
            <a:ext cx="1599186" cy="68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96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22/02/2018</a:t>
            </a:fld>
            <a:r>
              <a:rPr lang="nl-BE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nl-BE" b="1">
                <a:solidFill>
                  <a:prstClr val="white">
                    <a:lumMod val="50000"/>
                  </a:prst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  <a:prstGeom prst="rect">
            <a:avLst/>
          </a:prstGeo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5857200"/>
            <a:ext cx="1684102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65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slide-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7416824" cy="1656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760"/>
              </a:lnSpc>
              <a:buNone/>
              <a:defRPr sz="15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2" name="titel"/>
          <p:cNvSpPr>
            <a:spLocks noGrp="1"/>
          </p:cNvSpPr>
          <p:nvPr>
            <p:ph type="ctrTitle"/>
          </p:nvPr>
        </p:nvSpPr>
        <p:spPr>
          <a:xfrm>
            <a:off x="1259632" y="2060848"/>
            <a:ext cx="7416824" cy="20436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400"/>
              </a:lnSpc>
              <a:defRPr sz="5400" baseline="0">
                <a:solidFill>
                  <a:srgbClr val="105269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5" name="thema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45" y="328016"/>
            <a:ext cx="1858808" cy="72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ntiteitslogo blau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4" y="6309320"/>
            <a:ext cx="1837246" cy="31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26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hema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49280"/>
            <a:ext cx="1599186" cy="689649"/>
          </a:xfrm>
          <a:prstGeom prst="rect">
            <a:avLst/>
          </a:prstGeom>
        </p:spPr>
      </p:pic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4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6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nl-NL" dirty="0"/>
              <a:t>Klik om de modelstijlen te bewerken</a:t>
            </a: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417868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92657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-kolommen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hema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49280"/>
            <a:ext cx="1599186" cy="689649"/>
          </a:xfrm>
          <a:prstGeom prst="rect">
            <a:avLst/>
          </a:prstGeom>
        </p:spPr>
      </p:pic>
      <p:sp>
        <p:nvSpPr>
          <p:cNvPr id="7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modelstijl links"/>
          <p:cNvSpPr>
            <a:spLocks noGrp="1"/>
          </p:cNvSpPr>
          <p:nvPr>
            <p:ph sz="half" idx="13"/>
          </p:nvPr>
        </p:nvSpPr>
        <p:spPr>
          <a:xfrm>
            <a:off x="539552" y="1628800"/>
            <a:ext cx="4140000" cy="4247968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0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16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16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6"/>
              </a:buBlip>
              <a:tabLst/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0" name="modelstijl links"/>
          <p:cNvSpPr>
            <a:spLocks noGrp="1"/>
          </p:cNvSpPr>
          <p:nvPr>
            <p:ph sz="half" idx="14"/>
          </p:nvPr>
        </p:nvSpPr>
        <p:spPr>
          <a:xfrm>
            <a:off x="4752000" y="1628800"/>
            <a:ext cx="4140000" cy="4247968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0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16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16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6"/>
              </a:buBlip>
              <a:tabLst/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4650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-zonder-themalogo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96855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 dirty="0"/>
              <a:t>Klik om de modelstijlen te bewerken</a:t>
            </a: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417868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993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hema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49280"/>
            <a:ext cx="1599186" cy="689649"/>
          </a:xfrm>
          <a:prstGeom prst="rect">
            <a:avLst/>
          </a:prstGeom>
        </p:spPr>
      </p:pic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4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6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nl-NL" dirty="0"/>
              <a:t>Klik om de modelstijlen te bewerken</a:t>
            </a: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417868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92657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-kolommen-blanco-zonder-themalogo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odelstijl links"/>
          <p:cNvSpPr>
            <a:spLocks noGrp="1"/>
          </p:cNvSpPr>
          <p:nvPr>
            <p:ph sz="half" idx="13"/>
          </p:nvPr>
        </p:nvSpPr>
        <p:spPr>
          <a:xfrm>
            <a:off x="539552" y="1628800"/>
            <a:ext cx="4140000" cy="4968552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2"/>
              </a:buBlip>
              <a:tabLst/>
              <a:defRPr sz="20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16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4"/>
              </a:buBlip>
              <a:tabLst/>
              <a:defRPr sz="16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0" name="modelstijl links"/>
          <p:cNvSpPr>
            <a:spLocks noGrp="1"/>
          </p:cNvSpPr>
          <p:nvPr>
            <p:ph sz="half" idx="14"/>
          </p:nvPr>
        </p:nvSpPr>
        <p:spPr>
          <a:xfrm>
            <a:off x="4752000" y="1628800"/>
            <a:ext cx="4140000" cy="4968552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2"/>
              </a:buBlip>
              <a:tabLst/>
              <a:defRPr sz="20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16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4"/>
              </a:buBlip>
              <a:tabLst/>
              <a:defRPr sz="16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67713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otslide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witte trapezium"/>
          <p:cNvGrpSpPr/>
          <p:nvPr userDrawn="1"/>
        </p:nvGrpSpPr>
        <p:grpSpPr>
          <a:xfrm>
            <a:off x="284400" y="3816000"/>
            <a:ext cx="8856000" cy="3060000"/>
            <a:chOff x="288000" y="3402000"/>
            <a:chExt cx="8856000" cy="3456000"/>
          </a:xfrm>
          <a:effectLst/>
        </p:grpSpPr>
        <p:sp>
          <p:nvSpPr>
            <p:cNvPr id="10" name="rechthoek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ige driehoek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7" name="thema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49280"/>
            <a:ext cx="1599186" cy="68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96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  <a:prstGeom prst="rect">
            <a:avLst/>
          </a:prstGeo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rgbClr val="373636"/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89" y="5877272"/>
            <a:ext cx="1697517" cy="72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906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3460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331913" y="1125538"/>
            <a:ext cx="3600450" cy="4535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4763" y="1125538"/>
            <a:ext cx="3602037" cy="4535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D7039-E5AF-4EC9-88BF-3BEA672FD9AA}" type="datetime4">
              <a:rPr lang="nl-BE"/>
              <a:pPr>
                <a:defRPr/>
              </a:pPr>
              <a:t>22 februari 2018</a:t>
            </a:fld>
            <a:endParaRPr lang="nl-NL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16-6-2009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64EF1-8953-442F-91F3-727229F5BB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33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>
              <a:defRPr/>
            </a:pPr>
            <a:fld id="{510D6EC8-811D-4514-B95C-172238782DA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87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-kolommen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hema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49280"/>
            <a:ext cx="1599186" cy="689649"/>
          </a:xfrm>
          <a:prstGeom prst="rect">
            <a:avLst/>
          </a:prstGeom>
        </p:spPr>
      </p:pic>
      <p:sp>
        <p:nvSpPr>
          <p:cNvPr id="7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modelstijl links"/>
          <p:cNvSpPr>
            <a:spLocks noGrp="1"/>
          </p:cNvSpPr>
          <p:nvPr>
            <p:ph sz="half" idx="13"/>
          </p:nvPr>
        </p:nvSpPr>
        <p:spPr>
          <a:xfrm>
            <a:off x="539552" y="1628800"/>
            <a:ext cx="4140000" cy="4247968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0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16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16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6"/>
              </a:buBlip>
              <a:tabLst/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0" name="modelstijl links"/>
          <p:cNvSpPr>
            <a:spLocks noGrp="1"/>
          </p:cNvSpPr>
          <p:nvPr>
            <p:ph sz="half" idx="14"/>
          </p:nvPr>
        </p:nvSpPr>
        <p:spPr>
          <a:xfrm>
            <a:off x="4752000" y="1628800"/>
            <a:ext cx="4140000" cy="4247968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0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16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16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6"/>
              </a:buBlip>
              <a:tabLst/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465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-zonder-themalogo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96855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 dirty="0"/>
              <a:t>Klik om de modelstijlen te bewerken</a:t>
            </a: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417868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993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-kolommen-blanco-zonder-themalogo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odelstijl links"/>
          <p:cNvSpPr>
            <a:spLocks noGrp="1"/>
          </p:cNvSpPr>
          <p:nvPr>
            <p:ph sz="half" idx="13"/>
          </p:nvPr>
        </p:nvSpPr>
        <p:spPr>
          <a:xfrm>
            <a:off x="539552" y="1628800"/>
            <a:ext cx="4140000" cy="4968552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2"/>
              </a:buBlip>
              <a:tabLst/>
              <a:defRPr sz="20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16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4"/>
              </a:buBlip>
              <a:tabLst/>
              <a:defRPr sz="16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0" name="modelstijl links"/>
          <p:cNvSpPr>
            <a:spLocks noGrp="1"/>
          </p:cNvSpPr>
          <p:nvPr>
            <p:ph sz="half" idx="14"/>
          </p:nvPr>
        </p:nvSpPr>
        <p:spPr>
          <a:xfrm>
            <a:off x="4752000" y="1628800"/>
            <a:ext cx="4140000" cy="4968552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2"/>
              </a:buBlip>
              <a:tabLst/>
              <a:defRPr sz="20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 sz="16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4"/>
              </a:buBlip>
              <a:tabLst/>
              <a:defRPr sz="16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6771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otslide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witte trapezium"/>
          <p:cNvGrpSpPr/>
          <p:nvPr userDrawn="1"/>
        </p:nvGrpSpPr>
        <p:grpSpPr>
          <a:xfrm>
            <a:off x="284400" y="3816000"/>
            <a:ext cx="8856000" cy="3060000"/>
            <a:chOff x="288000" y="3402000"/>
            <a:chExt cx="8856000" cy="3456000"/>
          </a:xfrm>
          <a:effectLst/>
        </p:grpSpPr>
        <p:sp>
          <p:nvSpPr>
            <p:cNvPr id="10" name="rechthoek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ige driehoek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7" name="thema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49280"/>
            <a:ext cx="1599186" cy="68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9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slide-voor-donkere-achtergron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hema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45" y="328016"/>
            <a:ext cx="1858808" cy="7230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ndertitel"/>
          <p:cNvSpPr>
            <a:spLocks noGrp="1"/>
          </p:cNvSpPr>
          <p:nvPr>
            <p:ph type="subTitle" idx="12"/>
          </p:nvPr>
        </p:nvSpPr>
        <p:spPr>
          <a:xfrm>
            <a:off x="1259632" y="4149080"/>
            <a:ext cx="7416824" cy="1656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760"/>
              </a:lnSpc>
              <a:buNone/>
              <a:defRPr sz="158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9" name="titel"/>
          <p:cNvSpPr>
            <a:spLocks noGrp="1"/>
          </p:cNvSpPr>
          <p:nvPr>
            <p:ph type="ctrTitle"/>
          </p:nvPr>
        </p:nvSpPr>
        <p:spPr>
          <a:xfrm>
            <a:off x="1259632" y="2060848"/>
            <a:ext cx="7416824" cy="20436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6" name="entiteitslogo blau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4" y="6309320"/>
            <a:ext cx="1837246" cy="31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2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otslide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witte trapezium"/>
          <p:cNvGrpSpPr/>
          <p:nvPr userDrawn="1"/>
        </p:nvGrpSpPr>
        <p:grpSpPr>
          <a:xfrm>
            <a:off x="284400" y="3816000"/>
            <a:ext cx="8856000" cy="3060000"/>
            <a:chOff x="288000" y="3402000"/>
            <a:chExt cx="8856000" cy="3456000"/>
          </a:xfrm>
          <a:effectLst/>
        </p:grpSpPr>
        <p:sp>
          <p:nvSpPr>
            <p:cNvPr id="10" name="rechthoek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ige driehoek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7" name="thema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49280"/>
            <a:ext cx="1599186" cy="68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5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slide-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7416824" cy="1656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760"/>
              </a:lnSpc>
              <a:buNone/>
              <a:defRPr sz="15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2" name="titel"/>
          <p:cNvSpPr>
            <a:spLocks noGrp="1"/>
          </p:cNvSpPr>
          <p:nvPr>
            <p:ph type="ctrTitle"/>
          </p:nvPr>
        </p:nvSpPr>
        <p:spPr>
          <a:xfrm>
            <a:off x="1259632" y="2060848"/>
            <a:ext cx="7416824" cy="20436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400"/>
              </a:lnSpc>
              <a:defRPr sz="5400" baseline="0">
                <a:solidFill>
                  <a:srgbClr val="105269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5" name="thema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45" y="328016"/>
            <a:ext cx="1858808" cy="72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ntiteitslogo blau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4" y="6309320"/>
            <a:ext cx="1837246" cy="31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2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ele balk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8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700" r:id="rId3"/>
    <p:sldLayoutId id="2147483724" r:id="rId4"/>
    <p:sldLayoutId id="2147483725" r:id="rId5"/>
    <p:sldLayoutId id="2147483726" r:id="rId6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i="0" kern="1200" baseline="0">
          <a:solidFill>
            <a:srgbClr val="105269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"/>
        <a:defRPr sz="22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100000"/>
        <a:buFont typeface="Wingdings 3" panose="05040102010807070707" pitchFamily="18" charset="2"/>
        <a:buChar char=""/>
        <a:defRPr sz="22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2" panose="05020102010507070707" pitchFamily="18" charset="2"/>
        <a:buChar char="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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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ele balk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88000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97"/>
          <a:stretch/>
        </p:blipFill>
        <p:spPr>
          <a:xfrm>
            <a:off x="288000" y="-1"/>
            <a:ext cx="885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5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i="0" kern="1200" baseline="0">
          <a:solidFill>
            <a:srgbClr val="105269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"/>
        <a:defRPr sz="22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100000"/>
        <a:buFont typeface="Wingdings 3" panose="05040102010807070707" pitchFamily="18" charset="2"/>
        <a:buChar char=""/>
        <a:defRPr sz="22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2" panose="05020102010507070707" pitchFamily="18" charset="2"/>
        <a:buChar char="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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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ele balk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88000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"/>
          <a:stretch/>
        </p:blipFill>
        <p:spPr>
          <a:xfrm>
            <a:off x="288000" y="0"/>
            <a:ext cx="8869680" cy="460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5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i="0" kern="1200" baseline="0">
          <a:solidFill>
            <a:srgbClr val="105269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"/>
        <a:defRPr sz="22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100000"/>
        <a:buFont typeface="Wingdings 3" panose="05040102010807070707" pitchFamily="18" charset="2"/>
        <a:buChar char=""/>
        <a:defRPr sz="22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2" panose="05020102010507070707" pitchFamily="18" charset="2"/>
        <a:buChar char="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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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ele balk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8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i="0" kern="1200" baseline="0">
          <a:solidFill>
            <a:srgbClr val="105269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"/>
        <a:defRPr sz="22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100000"/>
        <a:buFont typeface="Wingdings 3" panose="05040102010807070707" pitchFamily="18" charset="2"/>
        <a:buChar char=""/>
        <a:defRPr sz="22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2" panose="05020102010507070707" pitchFamily="18" charset="2"/>
        <a:buChar char="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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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ele balk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8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i="0" kern="1200" baseline="0">
          <a:solidFill>
            <a:srgbClr val="105269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"/>
        <a:defRPr sz="22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100000"/>
        <a:buFont typeface="Wingdings 3" panose="05040102010807070707" pitchFamily="18" charset="2"/>
        <a:buChar char=""/>
        <a:defRPr sz="22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2" panose="05020102010507070707" pitchFamily="18" charset="2"/>
        <a:buChar char="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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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49" t="52" r="38446" b="-52"/>
          <a:stretch/>
        </p:blipFill>
        <p:spPr>
          <a:xfrm>
            <a:off x="507195" y="0"/>
            <a:ext cx="8636806" cy="6858000"/>
          </a:xfrm>
          <a:prstGeom prst="rect">
            <a:avLst/>
          </a:prstGeom>
          <a:ln>
            <a:noFill/>
          </a:ln>
        </p:spPr>
      </p:pic>
      <p:sp>
        <p:nvSpPr>
          <p:cNvPr id="19" name="Rechthoek 18"/>
          <p:cNvSpPr>
            <a:spLocks/>
          </p:cNvSpPr>
          <p:nvPr/>
        </p:nvSpPr>
        <p:spPr>
          <a:xfrm>
            <a:off x="1" y="0"/>
            <a:ext cx="4533581" cy="6856386"/>
          </a:xfrm>
          <a:prstGeom prst="rect">
            <a:avLst/>
          </a:prstGeom>
          <a:solidFill>
            <a:srgbClr val="FFF2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ige driehoek 19"/>
          <p:cNvSpPr/>
          <p:nvPr/>
        </p:nvSpPr>
        <p:spPr>
          <a:xfrm>
            <a:off x="4499992" y="0"/>
            <a:ext cx="1905540" cy="6854772"/>
          </a:xfrm>
          <a:prstGeom prst="rtTriangle">
            <a:avLst/>
          </a:prstGeom>
          <a:solidFill>
            <a:srgbClr val="FFF2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 dirty="0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</a:t>
            </a:fld>
            <a:endParaRPr lang="nl-BE" sz="1100" dirty="0">
              <a:solidFill>
                <a:srgbClr val="105269"/>
              </a:solidFill>
            </a:endParaRPr>
          </a:p>
        </p:txBody>
      </p:sp>
      <p:pic>
        <p:nvPicPr>
          <p:cNvPr id="12" name="Picture Placeholder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54" t="-44983" r="-409311" b="-772281"/>
          <a:stretch/>
        </p:blipFill>
        <p:spPr>
          <a:xfrm>
            <a:off x="286964" y="476672"/>
            <a:ext cx="8317484" cy="6080176"/>
          </a:xfrm>
          <a:prstGeom prst="rect">
            <a:avLst/>
          </a:prstGeom>
        </p:spPr>
      </p:pic>
      <p:sp>
        <p:nvSpPr>
          <p:cNvPr id="13" name="Titel 15"/>
          <p:cNvSpPr txBox="1">
            <a:spLocks/>
          </p:cNvSpPr>
          <p:nvPr/>
        </p:nvSpPr>
        <p:spPr>
          <a:xfrm>
            <a:off x="1403648" y="3132064"/>
            <a:ext cx="3350165" cy="87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nl-BE" dirty="0">
                <a:solidFill>
                  <a:srgbClr val="494949"/>
                </a:solidFill>
                <a:latin typeface="FlandersArtSans-Regular" panose="00000500000000000000" pitchFamily="2" charset="0"/>
              </a:rPr>
              <a:t>Het nieuwe EPC vanaf 2019</a:t>
            </a:r>
            <a:endParaRPr lang="nl-BE" sz="2800" dirty="0">
              <a:solidFill>
                <a:srgbClr val="494949"/>
              </a:solidFill>
              <a:latin typeface="FlandersArtSans-Regular" panose="00000500000000000000" pitchFamily="2" charset="0"/>
            </a:endParaRPr>
          </a:p>
          <a:p>
            <a:pPr algn="l"/>
            <a:endParaRPr lang="nl-BE" dirty="0">
              <a:solidFill>
                <a:srgbClr val="494949"/>
              </a:solidFill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66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339752" y="-1194730"/>
            <a:ext cx="4320479" cy="213534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 dirty="0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10</a:t>
            </a:fld>
            <a:endParaRPr lang="nl-BE" sz="1100" dirty="0">
              <a:solidFill>
                <a:srgbClr val="105269"/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-36512" y="518012"/>
            <a:ext cx="9144000" cy="154283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BE" sz="220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Concrete aanbevelingen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9552" y="2776860"/>
            <a:ext cx="3024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i="1" dirty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rPr>
              <a:t>+</a:t>
            </a:r>
            <a:r>
              <a:rPr lang="nl-BE" i="1" dirty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rPr>
              <a:t>  In 1 oogopslag duidelijk wat er nog moet gebeuren</a:t>
            </a:r>
          </a:p>
          <a:p>
            <a:endParaRPr lang="nl-BE" i="1" dirty="0">
              <a:solidFill>
                <a:schemeClr val="bg1">
                  <a:lumMod val="50000"/>
                </a:schemeClr>
              </a:solidFill>
              <a:latin typeface="FlandersArtSans-Regular" panose="00000500000000000000" pitchFamily="2" charset="0"/>
            </a:endParaRPr>
          </a:p>
          <a:p>
            <a:r>
              <a:rPr lang="nl-BE" b="1" i="1" dirty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rPr>
              <a:t>+</a:t>
            </a:r>
            <a:r>
              <a:rPr lang="nl-BE" i="1" dirty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rPr>
              <a:t> Visuele vooruitgang</a:t>
            </a:r>
          </a:p>
          <a:p>
            <a:endParaRPr lang="nl-BE" i="1" dirty="0">
              <a:solidFill>
                <a:schemeClr val="bg1">
                  <a:lumMod val="50000"/>
                </a:schemeClr>
              </a:solidFill>
              <a:latin typeface="FlandersArtSans-Regular" panose="00000500000000000000" pitchFamily="2" charset="0"/>
            </a:endParaRPr>
          </a:p>
          <a:p>
            <a:r>
              <a:rPr lang="nl-BE" b="1" i="1" dirty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rPr>
              <a:t>+</a:t>
            </a:r>
            <a:r>
              <a:rPr lang="nl-BE" i="1" dirty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rPr>
              <a:t> Ervaren als zeer nuttig en waardevol</a:t>
            </a:r>
          </a:p>
          <a:p>
            <a:endParaRPr lang="nl-BE" i="1" dirty="0">
              <a:solidFill>
                <a:schemeClr val="bg1">
                  <a:lumMod val="50000"/>
                </a:schemeClr>
              </a:solidFill>
              <a:latin typeface="FlandersArtSans-Regular" panose="00000500000000000000" pitchFamily="2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817C79B-7200-4F90-AEFA-124F512B86FB}"/>
              </a:ext>
            </a:extLst>
          </p:cNvPr>
          <p:cNvSpPr/>
          <p:nvPr/>
        </p:nvSpPr>
        <p:spPr>
          <a:xfrm>
            <a:off x="3203848" y="260648"/>
            <a:ext cx="27047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BE" sz="2600" b="1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Wat verandert er?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0C50961-64E8-4D09-91FF-EBCBD2A95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628800"/>
            <a:ext cx="4057067" cy="5770334"/>
          </a:xfrm>
          <a:prstGeom prst="rect">
            <a:avLst/>
          </a:prstGeom>
          <a:effectLst>
            <a:glow rad="279400">
              <a:schemeClr val="bg1">
                <a:lumMod val="75000"/>
                <a:alpha val="2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4080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07ACE0-FAB3-4447-BC93-D799F5D02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86" y="1835130"/>
            <a:ext cx="4057067" cy="5770334"/>
          </a:xfrm>
          <a:prstGeom prst="rect">
            <a:avLst/>
          </a:prstGeom>
          <a:effectLst>
            <a:glow rad="279400">
              <a:schemeClr val="bg1">
                <a:lumMod val="75000"/>
                <a:alpha val="25000"/>
              </a:schemeClr>
            </a:glow>
          </a:effectLst>
        </p:spPr>
      </p:pic>
      <p:sp>
        <p:nvSpPr>
          <p:cNvPr id="12" name="Oval 11"/>
          <p:cNvSpPr/>
          <p:nvPr/>
        </p:nvSpPr>
        <p:spPr>
          <a:xfrm>
            <a:off x="2339752" y="-1194730"/>
            <a:ext cx="4320479" cy="213534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 dirty="0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11</a:t>
            </a:fld>
            <a:endParaRPr lang="nl-BE" sz="1100" dirty="0">
              <a:solidFill>
                <a:srgbClr val="105269"/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079611" y="520055"/>
            <a:ext cx="6840760" cy="154283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BE" sz="180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De kleurenbalk geeft aan hoe het label stapsgewijs verbeterd kan worden bij het uitvoeren van de aanbevelingen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1626677"/>
            <a:ext cx="5256584" cy="5904656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916E3B0-7D7E-4430-9F2D-60C037B39AB4}"/>
              </a:ext>
            </a:extLst>
          </p:cNvPr>
          <p:cNvSpPr/>
          <p:nvPr/>
        </p:nvSpPr>
        <p:spPr>
          <a:xfrm>
            <a:off x="3203848" y="260648"/>
            <a:ext cx="27047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BE" sz="2600" b="1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Wat verandert er?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DEAB1FC-F1CA-4C84-9ADB-867E748B7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2655404"/>
            <a:ext cx="4789941" cy="6846000"/>
          </a:xfrm>
          <a:prstGeom prst="rect">
            <a:avLst/>
          </a:prstGeom>
          <a:effectLst>
            <a:glow rad="279400">
              <a:schemeClr val="bg1">
                <a:lumMod val="75000"/>
                <a:alpha val="2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4527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339752" y="-1194730"/>
            <a:ext cx="4320479" cy="213534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 dirty="0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12</a:t>
            </a:fld>
            <a:endParaRPr lang="nl-BE" sz="1100" dirty="0">
              <a:solidFill>
                <a:srgbClr val="105269"/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-36512" y="518012"/>
            <a:ext cx="9144000" cy="154283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BE" sz="220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Prijsindicaties bij de aanbevelingen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53353" y="3284984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i="1" dirty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rPr>
              <a:t>+</a:t>
            </a:r>
            <a:r>
              <a:rPr lang="nl-BE" i="1" dirty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rPr>
              <a:t>  Sensibiliserend</a:t>
            </a:r>
          </a:p>
          <a:p>
            <a:endParaRPr lang="nl-BE" i="1" dirty="0">
              <a:solidFill>
                <a:schemeClr val="bg1">
                  <a:lumMod val="50000"/>
                </a:schemeClr>
              </a:solidFill>
              <a:latin typeface="FlandersArtSans-Regular" panose="00000500000000000000" pitchFamily="2" charset="0"/>
            </a:endParaRPr>
          </a:p>
          <a:p>
            <a:r>
              <a:rPr lang="nl-BE" b="1" i="1" dirty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rPr>
              <a:t>+</a:t>
            </a:r>
            <a:r>
              <a:rPr lang="nl-BE" i="1" dirty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rPr>
              <a:t> Hulp om beeld te vormen van totaalkost renovatie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456DE63A-0E28-4F40-8BCA-911021C0CB4F}"/>
              </a:ext>
            </a:extLst>
          </p:cNvPr>
          <p:cNvSpPr/>
          <p:nvPr/>
        </p:nvSpPr>
        <p:spPr>
          <a:xfrm>
            <a:off x="3203848" y="260648"/>
            <a:ext cx="27047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BE" sz="2600" b="1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Wat verandert er?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4C19E794-E648-45EF-8D02-9580EB3A6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844823"/>
            <a:ext cx="4464496" cy="6349817"/>
          </a:xfrm>
          <a:prstGeom prst="rect">
            <a:avLst/>
          </a:prstGeom>
          <a:effectLst>
            <a:glow rad="279400">
              <a:schemeClr val="bg1">
                <a:lumMod val="75000"/>
                <a:alpha val="2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52721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339752" y="-1194730"/>
            <a:ext cx="4320479" cy="213534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 dirty="0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13</a:t>
            </a:fld>
            <a:endParaRPr lang="nl-BE" sz="1100" dirty="0">
              <a:solidFill>
                <a:srgbClr val="10526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2080" y="1910293"/>
            <a:ext cx="3851920" cy="4255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000" lvl="1" indent="-288000">
              <a:lnSpc>
                <a:spcPct val="90000"/>
              </a:lnSpc>
              <a:spcBef>
                <a:spcPts val="300"/>
              </a:spcBef>
              <a:buSzPct val="75000"/>
              <a:buBlip>
                <a:blip r:embed="rId3"/>
              </a:buBlip>
            </a:pPr>
            <a:r>
              <a:rPr lang="nl-BE" i="1" dirty="0">
                <a:solidFill>
                  <a:prstClr val="white">
                    <a:lumMod val="50000"/>
                  </a:prstClr>
                </a:solidFill>
                <a:latin typeface="FlandersArtSans-Regular" panose="00000500000000000000" pitchFamily="2" charset="0"/>
              </a:rPr>
              <a:t>Op basis van geometrie woning</a:t>
            </a:r>
          </a:p>
          <a:p>
            <a:pPr marL="576000" lvl="1" indent="-288000">
              <a:lnSpc>
                <a:spcPct val="90000"/>
              </a:lnSpc>
              <a:spcBef>
                <a:spcPts val="300"/>
              </a:spcBef>
              <a:buSzPct val="75000"/>
              <a:buBlip>
                <a:blip r:embed="rId3"/>
              </a:buBlip>
            </a:pPr>
            <a:endParaRPr lang="nl-BE" i="1" dirty="0">
              <a:solidFill>
                <a:prstClr val="white">
                  <a:lumMod val="50000"/>
                </a:prstClr>
              </a:solidFill>
              <a:latin typeface="FlandersArtSans-Regular" panose="00000500000000000000" pitchFamily="2" charset="0"/>
            </a:endParaRPr>
          </a:p>
          <a:p>
            <a:pPr marL="576000" lvl="1" indent="-288000">
              <a:lnSpc>
                <a:spcPct val="90000"/>
              </a:lnSpc>
              <a:spcBef>
                <a:spcPts val="300"/>
              </a:spcBef>
              <a:buSzPct val="75000"/>
              <a:buBlip>
                <a:blip r:embed="rId3"/>
              </a:buBlip>
            </a:pPr>
            <a:r>
              <a:rPr lang="nl-BE" i="1" dirty="0">
                <a:solidFill>
                  <a:prstClr val="white">
                    <a:lumMod val="50000"/>
                  </a:prstClr>
                </a:solidFill>
                <a:latin typeface="FlandersArtSans-Regular" panose="00000500000000000000" pitchFamily="2" charset="0"/>
              </a:rPr>
              <a:t>Gemiddelde marktprijzen</a:t>
            </a:r>
          </a:p>
          <a:p>
            <a:pPr marL="864000" lvl="2" indent="-288000">
              <a:lnSpc>
                <a:spcPct val="90000"/>
              </a:lnSpc>
              <a:spcBef>
                <a:spcPts val="300"/>
              </a:spcBef>
              <a:buSzPct val="85000"/>
              <a:buBlip>
                <a:blip r:embed="rId4"/>
              </a:buBlip>
            </a:pPr>
            <a:r>
              <a:rPr lang="nl-BE" i="1" dirty="0">
                <a:solidFill>
                  <a:srgbClr val="373636"/>
                </a:solidFill>
                <a:latin typeface="FlandersArtSans-Regular" panose="00000500000000000000" pitchFamily="2" charset="0"/>
              </a:rPr>
              <a:t>Meest gangbare uitvoeringsmethodes</a:t>
            </a:r>
          </a:p>
          <a:p>
            <a:pPr marL="864000" lvl="2" indent="-288000">
              <a:lnSpc>
                <a:spcPct val="90000"/>
              </a:lnSpc>
              <a:spcBef>
                <a:spcPts val="300"/>
              </a:spcBef>
              <a:buSzPct val="85000"/>
              <a:buBlip>
                <a:blip r:embed="rId4"/>
              </a:buBlip>
            </a:pPr>
            <a:r>
              <a:rPr lang="nl-BE" i="1" dirty="0">
                <a:solidFill>
                  <a:srgbClr val="373636"/>
                </a:solidFill>
                <a:latin typeface="FlandersArtSans-Regular" panose="00000500000000000000" pitchFamily="2" charset="0"/>
              </a:rPr>
              <a:t>EPC maakt geen keuze</a:t>
            </a:r>
          </a:p>
          <a:p>
            <a:pPr marL="864000" lvl="2" indent="-288000">
              <a:lnSpc>
                <a:spcPct val="90000"/>
              </a:lnSpc>
              <a:spcBef>
                <a:spcPts val="300"/>
              </a:spcBef>
              <a:buSzPct val="85000"/>
              <a:buBlip>
                <a:blip r:embed="rId4"/>
              </a:buBlip>
            </a:pPr>
            <a:r>
              <a:rPr lang="nl-BE" i="1" dirty="0">
                <a:solidFill>
                  <a:srgbClr val="373636"/>
                </a:solidFill>
                <a:latin typeface="FlandersArtSans-Regular" panose="00000500000000000000" pitchFamily="2" charset="0"/>
              </a:rPr>
              <a:t>Regelmatige update marktprijzen</a:t>
            </a:r>
          </a:p>
          <a:p>
            <a:pPr marL="576000" lvl="2">
              <a:lnSpc>
                <a:spcPct val="90000"/>
              </a:lnSpc>
              <a:spcBef>
                <a:spcPts val="300"/>
              </a:spcBef>
              <a:buSzPct val="85000"/>
            </a:pPr>
            <a:endParaRPr lang="nl-BE" i="1" dirty="0">
              <a:solidFill>
                <a:srgbClr val="373636"/>
              </a:solidFill>
              <a:latin typeface="FlandersArtSans-Regular" panose="00000500000000000000" pitchFamily="2" charset="0"/>
            </a:endParaRPr>
          </a:p>
          <a:p>
            <a:pPr marL="576000" lvl="1" indent="-288000">
              <a:lnSpc>
                <a:spcPct val="90000"/>
              </a:lnSpc>
              <a:spcBef>
                <a:spcPts val="300"/>
              </a:spcBef>
              <a:buSzPct val="75000"/>
              <a:buBlip>
                <a:blip r:embed="rId3"/>
              </a:buBlip>
            </a:pPr>
            <a:r>
              <a:rPr lang="nl-BE" i="1" dirty="0">
                <a:solidFill>
                  <a:prstClr val="white">
                    <a:lumMod val="50000"/>
                  </a:prstClr>
                </a:solidFill>
                <a:latin typeface="FlandersArtSans-Regular" panose="00000500000000000000" pitchFamily="2" charset="0"/>
              </a:rPr>
              <a:t>Toelichting achteraan in het EPC</a:t>
            </a:r>
          </a:p>
          <a:p>
            <a:pPr marL="864000" lvl="2" indent="-288000">
              <a:lnSpc>
                <a:spcPct val="90000"/>
              </a:lnSpc>
              <a:spcBef>
                <a:spcPts val="300"/>
              </a:spcBef>
              <a:buSzPct val="85000"/>
              <a:buBlip>
                <a:blip r:embed="rId4"/>
              </a:buBlip>
            </a:pPr>
            <a:r>
              <a:rPr lang="nl-BE" i="1" dirty="0">
                <a:solidFill>
                  <a:srgbClr val="373636"/>
                </a:solidFill>
                <a:latin typeface="FlandersArtSans-Regular" panose="00000500000000000000" pitchFamily="2" charset="0"/>
              </a:rPr>
              <a:t>Wat wel inbegrepen</a:t>
            </a:r>
          </a:p>
          <a:p>
            <a:pPr marL="864000" lvl="2" indent="-288000">
              <a:lnSpc>
                <a:spcPct val="90000"/>
              </a:lnSpc>
              <a:spcBef>
                <a:spcPts val="300"/>
              </a:spcBef>
              <a:buSzPct val="85000"/>
              <a:buBlip>
                <a:blip r:embed="rId4"/>
              </a:buBlip>
            </a:pPr>
            <a:r>
              <a:rPr lang="nl-BE" i="1" dirty="0">
                <a:solidFill>
                  <a:srgbClr val="373636"/>
                </a:solidFill>
                <a:latin typeface="FlandersArtSans-Regular" panose="00000500000000000000" pitchFamily="2" charset="0"/>
              </a:rPr>
              <a:t>Wat niet inbegrepen</a:t>
            </a:r>
          </a:p>
          <a:p>
            <a:pPr marL="576000" lvl="2">
              <a:lnSpc>
                <a:spcPct val="90000"/>
              </a:lnSpc>
              <a:spcBef>
                <a:spcPts val="300"/>
              </a:spcBef>
              <a:buSzPct val="85000"/>
            </a:pPr>
            <a:endParaRPr lang="nl-BE" i="1" dirty="0">
              <a:solidFill>
                <a:srgbClr val="373636"/>
              </a:solidFill>
              <a:latin typeface="FlandersArtSans-Regular" panose="00000500000000000000" pitchFamily="2" charset="0"/>
            </a:endParaRPr>
          </a:p>
          <a:p>
            <a:pPr marL="576000" lvl="1" indent="-288000">
              <a:lnSpc>
                <a:spcPct val="90000"/>
              </a:lnSpc>
              <a:spcBef>
                <a:spcPts val="300"/>
              </a:spcBef>
              <a:buSzPct val="75000"/>
              <a:buBlip>
                <a:blip r:embed="rId3"/>
              </a:buBlip>
            </a:pPr>
            <a:r>
              <a:rPr lang="nl-BE" i="1" dirty="0">
                <a:solidFill>
                  <a:prstClr val="white">
                    <a:lumMod val="50000"/>
                  </a:prstClr>
                </a:solidFill>
                <a:latin typeface="FlandersArtSans-Regular" panose="00000500000000000000" pitchFamily="2" charset="0"/>
              </a:rPr>
              <a:t>! Niet voor appartementen</a:t>
            </a:r>
            <a:r>
              <a:rPr lang="nl-BE" i="1" dirty="0">
                <a:solidFill>
                  <a:srgbClr val="373636"/>
                </a:solidFill>
                <a:latin typeface="FlandersArtSans-Regular" panose="00000500000000000000" pitchFamily="2" charset="0"/>
              </a:rPr>
              <a:t>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53D23C5-2989-4E2D-8E6C-DC4D166FD720}"/>
              </a:ext>
            </a:extLst>
          </p:cNvPr>
          <p:cNvSpPr txBox="1">
            <a:spLocks/>
          </p:cNvSpPr>
          <p:nvPr/>
        </p:nvSpPr>
        <p:spPr>
          <a:xfrm>
            <a:off x="-36512" y="518012"/>
            <a:ext cx="9144000" cy="154283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BE" sz="220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Prijsindicaties bij de aanbevelingen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B0BCA6F-9E2D-4288-9D64-3A8DF699B261}"/>
              </a:ext>
            </a:extLst>
          </p:cNvPr>
          <p:cNvSpPr/>
          <p:nvPr/>
        </p:nvSpPr>
        <p:spPr>
          <a:xfrm>
            <a:off x="3203848" y="260648"/>
            <a:ext cx="27047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BE" sz="2600" b="1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Wat verandert er?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D4D962E-C1D5-48E6-B4B7-1C40A3BA0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844823"/>
            <a:ext cx="4464496" cy="6349817"/>
          </a:xfrm>
          <a:prstGeom prst="rect">
            <a:avLst/>
          </a:prstGeom>
          <a:effectLst>
            <a:glow rad="279400">
              <a:schemeClr val="bg1">
                <a:lumMod val="75000"/>
                <a:alpha val="2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82685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3131840" y="1700809"/>
            <a:ext cx="3141427" cy="4446864"/>
          </a:xfrm>
          <a:prstGeom prst="rect">
            <a:avLst/>
          </a:prstGeom>
          <a:noFill/>
          <a:ln>
            <a:noFill/>
          </a:ln>
          <a:effectLst>
            <a:glow rad="279400">
              <a:schemeClr val="bg1">
                <a:lumMod val="75000"/>
                <a:alpha val="4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2339752" y="-1194730"/>
            <a:ext cx="4320479" cy="213534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latin typeface="FlandersArtSans-Regular" panose="00000500000000000000" pitchFamily="2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 dirty="0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14</a:t>
            </a:fld>
            <a:endParaRPr lang="nl-BE" sz="1100" dirty="0">
              <a:solidFill>
                <a:srgbClr val="105269"/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-36512" y="518012"/>
            <a:ext cx="9144000" cy="154283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BE" sz="240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Greep uit technische informatie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F073902-D75F-4535-9AD7-975B770AEB64}"/>
              </a:ext>
            </a:extLst>
          </p:cNvPr>
          <p:cNvSpPr/>
          <p:nvPr/>
        </p:nvSpPr>
        <p:spPr>
          <a:xfrm>
            <a:off x="3203848" y="260648"/>
            <a:ext cx="27047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BE" sz="2600" b="1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Wat verandert er?</a:t>
            </a:r>
          </a:p>
        </p:txBody>
      </p:sp>
    </p:spTree>
    <p:extLst>
      <p:ext uri="{BB962C8B-B14F-4D97-AF65-F5344CB8AC3E}">
        <p14:creationId xmlns:p14="http://schemas.microsoft.com/office/powerpoint/2010/main" val="3803146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3131840" y="1700809"/>
            <a:ext cx="3141427" cy="4446864"/>
          </a:xfrm>
          <a:prstGeom prst="rect">
            <a:avLst/>
          </a:prstGeom>
          <a:noFill/>
          <a:ln>
            <a:noFill/>
          </a:ln>
          <a:effectLst>
            <a:glow rad="279400">
              <a:schemeClr val="bg1">
                <a:lumMod val="75000"/>
                <a:alpha val="2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3788" y="1700808"/>
            <a:ext cx="3141429" cy="4446865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l 11"/>
          <p:cNvSpPr/>
          <p:nvPr/>
        </p:nvSpPr>
        <p:spPr>
          <a:xfrm>
            <a:off x="2339752" y="-1194730"/>
            <a:ext cx="4320479" cy="213534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 dirty="0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15</a:t>
            </a:fld>
            <a:endParaRPr lang="nl-BE" sz="1100" dirty="0">
              <a:solidFill>
                <a:srgbClr val="105269"/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-36512" y="518012"/>
            <a:ext cx="9144000" cy="154283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BE" sz="240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Greep uit technische informatie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159">
            <a:off x="3315751" y="2327167"/>
            <a:ext cx="1800000" cy="255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750">
            <a:off x="5365217" y="2625146"/>
            <a:ext cx="1800000" cy="259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780">
            <a:off x="5851979" y="2814086"/>
            <a:ext cx="1800000" cy="25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9418">
            <a:off x="1954340" y="2744374"/>
            <a:ext cx="1800000" cy="254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5423">
            <a:off x="1689980" y="3352349"/>
            <a:ext cx="1800000" cy="257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9425">
            <a:off x="1488028" y="4124859"/>
            <a:ext cx="1800000" cy="256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4CCE2AFB-8EB2-44B8-83D4-3815B309B355}"/>
              </a:ext>
            </a:extLst>
          </p:cNvPr>
          <p:cNvSpPr/>
          <p:nvPr/>
        </p:nvSpPr>
        <p:spPr>
          <a:xfrm>
            <a:off x="3203848" y="260648"/>
            <a:ext cx="27047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BE" sz="2600" b="1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Wat verandert er?</a:t>
            </a:r>
          </a:p>
        </p:txBody>
      </p:sp>
    </p:spTree>
    <p:extLst>
      <p:ext uri="{BB962C8B-B14F-4D97-AF65-F5344CB8AC3E}">
        <p14:creationId xmlns:p14="http://schemas.microsoft.com/office/powerpoint/2010/main" val="14823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51638" y="0"/>
            <a:ext cx="6264696" cy="6884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Rectangle 5"/>
          <p:cNvSpPr/>
          <p:nvPr/>
        </p:nvSpPr>
        <p:spPr>
          <a:xfrm>
            <a:off x="0" y="-13063"/>
            <a:ext cx="4029242" cy="6884126"/>
          </a:xfrm>
          <a:custGeom>
            <a:avLst/>
            <a:gdLst>
              <a:gd name="connsiteX0" fmla="*/ 0 w 4283968"/>
              <a:gd name="connsiteY0" fmla="*/ 0 h 6858000"/>
              <a:gd name="connsiteX1" fmla="*/ 4283968 w 4283968"/>
              <a:gd name="connsiteY1" fmla="*/ 0 h 6858000"/>
              <a:gd name="connsiteX2" fmla="*/ 4283968 w 4283968"/>
              <a:gd name="connsiteY2" fmla="*/ 6858000 h 6858000"/>
              <a:gd name="connsiteX3" fmla="*/ 0 w 4283968"/>
              <a:gd name="connsiteY3" fmla="*/ 6858000 h 6858000"/>
              <a:gd name="connsiteX4" fmla="*/ 0 w 4283968"/>
              <a:gd name="connsiteY4" fmla="*/ 0 h 6858000"/>
              <a:gd name="connsiteX0" fmla="*/ 0 w 4283968"/>
              <a:gd name="connsiteY0" fmla="*/ 0 h 6858000"/>
              <a:gd name="connsiteX1" fmla="*/ 4283968 w 4283968"/>
              <a:gd name="connsiteY1" fmla="*/ 0 h 6858000"/>
              <a:gd name="connsiteX2" fmla="*/ 3624293 w 4283968"/>
              <a:gd name="connsiteY2" fmla="*/ 6858000 h 6858000"/>
              <a:gd name="connsiteX3" fmla="*/ 0 w 4283968"/>
              <a:gd name="connsiteY3" fmla="*/ 6858000 h 6858000"/>
              <a:gd name="connsiteX4" fmla="*/ 0 w 4283968"/>
              <a:gd name="connsiteY4" fmla="*/ 0 h 6858000"/>
              <a:gd name="connsiteX0" fmla="*/ 0 w 4917516"/>
              <a:gd name="connsiteY0" fmla="*/ 0 h 6871063"/>
              <a:gd name="connsiteX1" fmla="*/ 4283968 w 4917516"/>
              <a:gd name="connsiteY1" fmla="*/ 0 h 6871063"/>
              <a:gd name="connsiteX2" fmla="*/ 4917516 w 4917516"/>
              <a:gd name="connsiteY2" fmla="*/ 6871063 h 6871063"/>
              <a:gd name="connsiteX3" fmla="*/ 0 w 4917516"/>
              <a:gd name="connsiteY3" fmla="*/ 6858000 h 6871063"/>
              <a:gd name="connsiteX4" fmla="*/ 0 w 4917516"/>
              <a:gd name="connsiteY4" fmla="*/ 0 h 6871063"/>
              <a:gd name="connsiteX0" fmla="*/ 0 w 4283968"/>
              <a:gd name="connsiteY0" fmla="*/ 0 h 6871063"/>
              <a:gd name="connsiteX1" fmla="*/ 4283968 w 4283968"/>
              <a:gd name="connsiteY1" fmla="*/ 0 h 6871063"/>
              <a:gd name="connsiteX2" fmla="*/ 3062590 w 4283968"/>
              <a:gd name="connsiteY2" fmla="*/ 6871063 h 6871063"/>
              <a:gd name="connsiteX3" fmla="*/ 0 w 4283968"/>
              <a:gd name="connsiteY3" fmla="*/ 6858000 h 6871063"/>
              <a:gd name="connsiteX4" fmla="*/ 0 w 4283968"/>
              <a:gd name="connsiteY4" fmla="*/ 0 h 6871063"/>
              <a:gd name="connsiteX0" fmla="*/ 0 w 4029242"/>
              <a:gd name="connsiteY0" fmla="*/ 13063 h 6884126"/>
              <a:gd name="connsiteX1" fmla="*/ 4029242 w 4029242"/>
              <a:gd name="connsiteY1" fmla="*/ 0 h 6884126"/>
              <a:gd name="connsiteX2" fmla="*/ 3062590 w 4029242"/>
              <a:gd name="connsiteY2" fmla="*/ 6884126 h 6884126"/>
              <a:gd name="connsiteX3" fmla="*/ 0 w 4029242"/>
              <a:gd name="connsiteY3" fmla="*/ 6871063 h 6884126"/>
              <a:gd name="connsiteX4" fmla="*/ 0 w 4029242"/>
              <a:gd name="connsiteY4" fmla="*/ 13063 h 688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9242" h="6884126">
                <a:moveTo>
                  <a:pt x="0" y="13063"/>
                </a:moveTo>
                <a:lnTo>
                  <a:pt x="4029242" y="0"/>
                </a:lnTo>
                <a:lnTo>
                  <a:pt x="3062590" y="6884126"/>
                </a:lnTo>
                <a:lnTo>
                  <a:pt x="0" y="6871063"/>
                </a:lnTo>
                <a:lnTo>
                  <a:pt x="0" y="130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45059" y="2047785"/>
            <a:ext cx="2830797" cy="2245311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.AppleSystemUIFont" charset="-120"/>
              <a:buChar char="▸"/>
            </a:pPr>
            <a:endParaRPr lang="nl-BE" sz="1500" b="0" dirty="0">
              <a:solidFill>
                <a:srgbClr val="494949"/>
              </a:solidFill>
              <a:ea typeface="Flanders Art Sans" charset="0"/>
              <a:cs typeface="Flanders Art San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0"/>
            <a:ext cx="127017" cy="6858000"/>
          </a:xfrm>
          <a:prstGeom prst="rect">
            <a:avLst/>
          </a:prstGeom>
          <a:solidFill>
            <a:srgbClr val="FFF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27036"/>
            <a:ext cx="1656184" cy="80269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0" y="-13063"/>
            <a:ext cx="251520" cy="68710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tangle 3"/>
          <p:cNvSpPr/>
          <p:nvPr/>
        </p:nvSpPr>
        <p:spPr>
          <a:xfrm>
            <a:off x="4427984" y="55972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i="1" dirty="0">
                <a:latin typeface="FlandersArtSans-Regular" panose="00000500000000000000" pitchFamily="2" charset="0"/>
              </a:rPr>
              <a:t>Nog vragen?</a:t>
            </a:r>
          </a:p>
          <a:p>
            <a:r>
              <a:rPr lang="nl-BE" i="1" dirty="0">
                <a:latin typeface="FlandersArtSans-Regular" panose="00000500000000000000" pitchFamily="2" charset="0"/>
              </a:rPr>
              <a:t>www.energiesparen.be/epcparticulier</a:t>
            </a:r>
          </a:p>
        </p:txBody>
      </p:sp>
    </p:spTree>
    <p:extLst>
      <p:ext uri="{BB962C8B-B14F-4D97-AF65-F5344CB8AC3E}">
        <p14:creationId xmlns:p14="http://schemas.microsoft.com/office/powerpoint/2010/main" val="4314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 rot="19568640">
            <a:off x="-1778484" y="-2500374"/>
            <a:ext cx="6912768" cy="54150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835696" y="523202"/>
            <a:ext cx="9144000" cy="154283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BE" sz="240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Waarom EPC vernieuwen</a:t>
            </a:r>
          </a:p>
        </p:txBody>
      </p:sp>
      <p:sp>
        <p:nvSpPr>
          <p:cNvPr id="8" name="Oval 7"/>
          <p:cNvSpPr/>
          <p:nvPr/>
        </p:nvSpPr>
        <p:spPr>
          <a:xfrm rot="19568640">
            <a:off x="3109117" y="2106309"/>
            <a:ext cx="7919099" cy="59477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823208" y="2132856"/>
            <a:ext cx="4536504" cy="261001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BE" sz="240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RENOVATIEPACT</a:t>
            </a:r>
          </a:p>
          <a:p>
            <a:pPr>
              <a:lnSpc>
                <a:spcPct val="100000"/>
              </a:lnSpc>
            </a:pPr>
            <a:r>
              <a:rPr lang="nl-BE" sz="2400" i="1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Energiezuinig gebouwenpark tegen 2050</a:t>
            </a:r>
          </a:p>
          <a:p>
            <a:pPr>
              <a:lnSpc>
                <a:spcPct val="100000"/>
              </a:lnSpc>
            </a:pPr>
            <a:endParaRPr lang="nl-BE" sz="2400" i="1" dirty="0">
              <a:solidFill>
                <a:srgbClr val="494949"/>
              </a:solidFill>
              <a:latin typeface="FlandersArtSans-Regular" panose="00000500000000000000" pitchFamily="2" charset="0"/>
              <a:ea typeface="Flanders Art Sans" charset="0"/>
              <a:cs typeface="Flanders Art Sans" charset="0"/>
            </a:endParaRPr>
          </a:p>
        </p:txBody>
      </p:sp>
      <p:pic>
        <p:nvPicPr>
          <p:cNvPr id="4" name="Picture 2" descr="D:\Algemene gegevens\renovatiepact\woningpas\werkgroep\renovatiepactgrafisc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5" t="9631"/>
          <a:stretch/>
        </p:blipFill>
        <p:spPr bwMode="auto">
          <a:xfrm>
            <a:off x="5686255" y="4221088"/>
            <a:ext cx="2846185" cy="2263575"/>
          </a:xfrm>
          <a:prstGeom prst="rect">
            <a:avLst/>
          </a:prstGeom>
          <a:noFill/>
          <a:effectLst>
            <a:glow rad="228600">
              <a:schemeClr val="accent2">
                <a:lumMod val="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-2412776" y="229980"/>
            <a:ext cx="9144000" cy="154283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BE" sz="240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EPC </a:t>
            </a:r>
          </a:p>
          <a:p>
            <a:pPr>
              <a:lnSpc>
                <a:spcPct val="100000"/>
              </a:lnSpc>
            </a:pPr>
            <a:r>
              <a:rPr lang="nl-BE" sz="2400" i="1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Bestaat 10 jaar in 2019</a:t>
            </a:r>
          </a:p>
        </p:txBody>
      </p:sp>
    </p:spTree>
    <p:extLst>
      <p:ext uri="{BB962C8B-B14F-4D97-AF65-F5344CB8AC3E}">
        <p14:creationId xmlns:p14="http://schemas.microsoft.com/office/powerpoint/2010/main" val="28028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 dirty="0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3</a:t>
            </a:fld>
            <a:endParaRPr lang="nl-BE" sz="1100" dirty="0">
              <a:solidFill>
                <a:srgbClr val="105269"/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93079" y="1844824"/>
            <a:ext cx="8562253" cy="100811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BE" sz="540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2019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293078" y="1340768"/>
            <a:ext cx="8562254" cy="100811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BE" sz="200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januari</a:t>
            </a:r>
          </a:p>
        </p:txBody>
      </p:sp>
      <p:sp>
        <p:nvSpPr>
          <p:cNvPr id="13" name="Rectangle 8"/>
          <p:cNvSpPr/>
          <p:nvPr/>
        </p:nvSpPr>
        <p:spPr>
          <a:xfrm>
            <a:off x="144171" y="148346"/>
            <a:ext cx="8856984" cy="6552728"/>
          </a:xfrm>
          <a:prstGeom prst="rect">
            <a:avLst/>
          </a:prstGeom>
          <a:noFill/>
          <a:ln w="304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8" y="3217267"/>
            <a:ext cx="8748630" cy="338008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918785"/>
            <a:ext cx="1656184" cy="80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7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51638" y="0"/>
            <a:ext cx="6264696" cy="6884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Nood aan eenvoudig te interpreteren advies op maat"/>
          <p:cNvSpPr txBox="1">
            <a:spLocks/>
          </p:cNvSpPr>
          <p:nvPr/>
        </p:nvSpPr>
        <p:spPr>
          <a:xfrm>
            <a:off x="4283969" y="2132856"/>
            <a:ext cx="4464496" cy="454661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Wingdings 3" panose="05040102010807070707" pitchFamily="18" charset="2"/>
              <a:buChar char=""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100000"/>
              <a:buFont typeface="Wingdings 3" panose="05040102010807070707" pitchFamily="18" charset="2"/>
              <a:buChar char=""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Wingdings 2" panose="05020102010507070707" pitchFamily="18" charset="2"/>
              <a:buChar char="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Wingdings 3" panose="05040102010807070707" pitchFamily="18" charset="2"/>
              <a:buChar char="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Wingdings 3" panose="05040102010807070707" pitchFamily="18" charset="2"/>
              <a:buChar char="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BE" sz="1800" dirty="0"/>
              <a:t>Leesbaar en </a:t>
            </a:r>
            <a:r>
              <a:rPr lang="nl-BE" sz="1800" dirty="0" err="1"/>
              <a:t>begrijpbaar</a:t>
            </a:r>
            <a:endParaRPr lang="nl-BE" sz="1800" dirty="0"/>
          </a:p>
          <a:p>
            <a:pPr>
              <a:lnSpc>
                <a:spcPct val="150000"/>
              </a:lnSpc>
            </a:pPr>
            <a:r>
              <a:rPr lang="nl-BE" sz="1800" dirty="0"/>
              <a:t>Visueel aantrekkelijk</a:t>
            </a:r>
          </a:p>
          <a:p>
            <a:pPr>
              <a:lnSpc>
                <a:spcPct val="150000"/>
              </a:lnSpc>
            </a:pPr>
            <a:r>
              <a:rPr lang="nl-BE" sz="1800" dirty="0"/>
              <a:t>Snel inzicht: Wat is goed, wat is slecht?</a:t>
            </a:r>
          </a:p>
          <a:p>
            <a:pPr>
              <a:lnSpc>
                <a:spcPct val="150000"/>
              </a:lnSpc>
            </a:pPr>
            <a:r>
              <a:rPr lang="nl-BE" sz="1800" dirty="0"/>
              <a:t>Slim stapsgewijs renoveren mogelijk maken</a:t>
            </a:r>
          </a:p>
          <a:p>
            <a:pPr>
              <a:lnSpc>
                <a:spcPct val="150000"/>
              </a:lnSpc>
            </a:pPr>
            <a:endParaRPr lang="nl-BE" sz="1800" dirty="0"/>
          </a:p>
          <a:p>
            <a:pPr>
              <a:lnSpc>
                <a:spcPct val="150000"/>
              </a:lnSpc>
            </a:pPr>
            <a:endParaRPr lang="nl-BE" sz="1800" dirty="0"/>
          </a:p>
          <a:p>
            <a:pPr>
              <a:lnSpc>
                <a:spcPct val="150000"/>
              </a:lnSpc>
            </a:pPr>
            <a:endParaRPr lang="nl-BE" sz="1800" dirty="0"/>
          </a:p>
        </p:txBody>
      </p:sp>
      <p:sp>
        <p:nvSpPr>
          <p:cNvPr id="6" name="Rectangle 5"/>
          <p:cNvSpPr/>
          <p:nvPr/>
        </p:nvSpPr>
        <p:spPr>
          <a:xfrm>
            <a:off x="0" y="-13063"/>
            <a:ext cx="4029242" cy="6884126"/>
          </a:xfrm>
          <a:custGeom>
            <a:avLst/>
            <a:gdLst>
              <a:gd name="connsiteX0" fmla="*/ 0 w 4283968"/>
              <a:gd name="connsiteY0" fmla="*/ 0 h 6858000"/>
              <a:gd name="connsiteX1" fmla="*/ 4283968 w 4283968"/>
              <a:gd name="connsiteY1" fmla="*/ 0 h 6858000"/>
              <a:gd name="connsiteX2" fmla="*/ 4283968 w 4283968"/>
              <a:gd name="connsiteY2" fmla="*/ 6858000 h 6858000"/>
              <a:gd name="connsiteX3" fmla="*/ 0 w 4283968"/>
              <a:gd name="connsiteY3" fmla="*/ 6858000 h 6858000"/>
              <a:gd name="connsiteX4" fmla="*/ 0 w 4283968"/>
              <a:gd name="connsiteY4" fmla="*/ 0 h 6858000"/>
              <a:gd name="connsiteX0" fmla="*/ 0 w 4283968"/>
              <a:gd name="connsiteY0" fmla="*/ 0 h 6858000"/>
              <a:gd name="connsiteX1" fmla="*/ 4283968 w 4283968"/>
              <a:gd name="connsiteY1" fmla="*/ 0 h 6858000"/>
              <a:gd name="connsiteX2" fmla="*/ 3624293 w 4283968"/>
              <a:gd name="connsiteY2" fmla="*/ 6858000 h 6858000"/>
              <a:gd name="connsiteX3" fmla="*/ 0 w 4283968"/>
              <a:gd name="connsiteY3" fmla="*/ 6858000 h 6858000"/>
              <a:gd name="connsiteX4" fmla="*/ 0 w 4283968"/>
              <a:gd name="connsiteY4" fmla="*/ 0 h 6858000"/>
              <a:gd name="connsiteX0" fmla="*/ 0 w 4917516"/>
              <a:gd name="connsiteY0" fmla="*/ 0 h 6871063"/>
              <a:gd name="connsiteX1" fmla="*/ 4283968 w 4917516"/>
              <a:gd name="connsiteY1" fmla="*/ 0 h 6871063"/>
              <a:gd name="connsiteX2" fmla="*/ 4917516 w 4917516"/>
              <a:gd name="connsiteY2" fmla="*/ 6871063 h 6871063"/>
              <a:gd name="connsiteX3" fmla="*/ 0 w 4917516"/>
              <a:gd name="connsiteY3" fmla="*/ 6858000 h 6871063"/>
              <a:gd name="connsiteX4" fmla="*/ 0 w 4917516"/>
              <a:gd name="connsiteY4" fmla="*/ 0 h 6871063"/>
              <a:gd name="connsiteX0" fmla="*/ 0 w 4283968"/>
              <a:gd name="connsiteY0" fmla="*/ 0 h 6871063"/>
              <a:gd name="connsiteX1" fmla="*/ 4283968 w 4283968"/>
              <a:gd name="connsiteY1" fmla="*/ 0 h 6871063"/>
              <a:gd name="connsiteX2" fmla="*/ 3062590 w 4283968"/>
              <a:gd name="connsiteY2" fmla="*/ 6871063 h 6871063"/>
              <a:gd name="connsiteX3" fmla="*/ 0 w 4283968"/>
              <a:gd name="connsiteY3" fmla="*/ 6858000 h 6871063"/>
              <a:gd name="connsiteX4" fmla="*/ 0 w 4283968"/>
              <a:gd name="connsiteY4" fmla="*/ 0 h 6871063"/>
              <a:gd name="connsiteX0" fmla="*/ 0 w 4029242"/>
              <a:gd name="connsiteY0" fmla="*/ 13063 h 6884126"/>
              <a:gd name="connsiteX1" fmla="*/ 4029242 w 4029242"/>
              <a:gd name="connsiteY1" fmla="*/ 0 h 6884126"/>
              <a:gd name="connsiteX2" fmla="*/ 3062590 w 4029242"/>
              <a:gd name="connsiteY2" fmla="*/ 6884126 h 6884126"/>
              <a:gd name="connsiteX3" fmla="*/ 0 w 4029242"/>
              <a:gd name="connsiteY3" fmla="*/ 6871063 h 6884126"/>
              <a:gd name="connsiteX4" fmla="*/ 0 w 4029242"/>
              <a:gd name="connsiteY4" fmla="*/ 13063 h 688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9242" h="6884126">
                <a:moveTo>
                  <a:pt x="0" y="13063"/>
                </a:moveTo>
                <a:lnTo>
                  <a:pt x="4029242" y="0"/>
                </a:lnTo>
                <a:lnTo>
                  <a:pt x="3062590" y="6884126"/>
                </a:lnTo>
                <a:lnTo>
                  <a:pt x="0" y="6871063"/>
                </a:lnTo>
                <a:lnTo>
                  <a:pt x="0" y="130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64431" y="2355809"/>
            <a:ext cx="3173800" cy="1466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200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Waarom een EPC?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verplicht bij te koop en te huur stellen van woningen en appartementen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Potentiële kopers/huurders informeren over energieprestatie</a:t>
            </a:r>
          </a:p>
          <a:p>
            <a:pPr algn="l">
              <a:lnSpc>
                <a:spcPct val="100000"/>
              </a:lnSpc>
            </a:pPr>
            <a:endParaRPr lang="nl-BE" sz="2000" dirty="0">
              <a:solidFill>
                <a:srgbClr val="494949"/>
              </a:solidFill>
              <a:latin typeface="FlandersArtSans-Regular" panose="00000500000000000000" pitchFamily="2" charset="0"/>
              <a:ea typeface="Flanders Art Sans" charset="0"/>
              <a:cs typeface="Flanders Art Sans" charset="0"/>
            </a:endParaRPr>
          </a:p>
          <a:p>
            <a:pPr algn="l">
              <a:lnSpc>
                <a:spcPct val="100000"/>
              </a:lnSpc>
            </a:pPr>
            <a:endParaRPr lang="nl-BE" sz="2000" dirty="0">
              <a:solidFill>
                <a:srgbClr val="494949"/>
              </a:solidFill>
              <a:latin typeface="FlandersArtSans-Regular" panose="00000500000000000000" pitchFamily="2" charset="0"/>
              <a:ea typeface="Flanders Art Sans" charset="0"/>
              <a:cs typeface="Flanders Art Sans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45059" y="2047785"/>
            <a:ext cx="2830797" cy="2245311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.AppleSystemUIFont" charset="-120"/>
              <a:buChar char="▸"/>
            </a:pPr>
            <a:endParaRPr lang="nl-BE" sz="1500" b="0" dirty="0">
              <a:solidFill>
                <a:srgbClr val="494949"/>
              </a:solidFill>
              <a:latin typeface="FlandersArtSans-Regular" panose="00000500000000000000" pitchFamily="2" charset="0"/>
              <a:ea typeface="Flanders Art Sans" charset="0"/>
              <a:cs typeface="Flanders Art San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0"/>
            <a:ext cx="127017" cy="6858000"/>
          </a:xfrm>
          <a:prstGeom prst="rect">
            <a:avLst/>
          </a:prstGeom>
          <a:solidFill>
            <a:srgbClr val="FFF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27036"/>
            <a:ext cx="1656184" cy="80269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883" y="3251122"/>
            <a:ext cx="2159581" cy="305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0" y="-13063"/>
            <a:ext cx="251520" cy="68710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811" y="2861610"/>
            <a:ext cx="1998756" cy="284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50" y="2042137"/>
            <a:ext cx="2075717" cy="292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293153" y="1325890"/>
            <a:ext cx="2152541" cy="3071440"/>
            <a:chOff x="4293153" y="1325890"/>
            <a:chExt cx="2152541" cy="307144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153" y="1325890"/>
              <a:ext cx="2152541" cy="307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808820"/>
              <a:ext cx="869653" cy="83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BC57396A-08D0-4E3B-9536-ADE3EE8842F1}"/>
              </a:ext>
            </a:extLst>
          </p:cNvPr>
          <p:cNvSpPr txBox="1"/>
          <p:nvPr/>
        </p:nvSpPr>
        <p:spPr>
          <a:xfrm>
            <a:off x="5219243" y="836712"/>
            <a:ext cx="303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i="1" dirty="0">
                <a:latin typeface="FlandersArtSans-Regular" panose="00000500000000000000" pitchFamily="2" charset="0"/>
              </a:rPr>
              <a:t>Het huidige EPC</a:t>
            </a:r>
          </a:p>
        </p:txBody>
      </p:sp>
    </p:spTree>
    <p:extLst>
      <p:ext uri="{BB962C8B-B14F-4D97-AF65-F5344CB8AC3E}">
        <p14:creationId xmlns:p14="http://schemas.microsoft.com/office/powerpoint/2010/main" val="282299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51638" y="0"/>
            <a:ext cx="6264696" cy="6884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Nood aan eenvoudig te interpreteren advies op maat"/>
          <p:cNvSpPr txBox="1">
            <a:spLocks/>
          </p:cNvSpPr>
          <p:nvPr/>
        </p:nvSpPr>
        <p:spPr>
          <a:xfrm>
            <a:off x="4283969" y="2132856"/>
            <a:ext cx="4464496" cy="454661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Wingdings 3" panose="05040102010807070707" pitchFamily="18" charset="2"/>
              <a:buChar char=""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100000"/>
              <a:buFont typeface="Wingdings 3" panose="05040102010807070707" pitchFamily="18" charset="2"/>
              <a:buChar char=""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Wingdings 2" panose="05020102010507070707" pitchFamily="18" charset="2"/>
              <a:buChar char="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Wingdings 3" panose="05040102010807070707" pitchFamily="18" charset="2"/>
              <a:buChar char="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Wingdings 3" panose="05040102010807070707" pitchFamily="18" charset="2"/>
              <a:buChar char="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1800" dirty="0">
                <a:latin typeface="FlandersArtSans-Regular" panose="00000500000000000000" pitchFamily="2" charset="0"/>
              </a:rPr>
              <a:t>Leesbaar en </a:t>
            </a:r>
            <a:r>
              <a:rPr lang="nl-BE" sz="1800" dirty="0" err="1">
                <a:latin typeface="FlandersArtSans-Regular" panose="00000500000000000000" pitchFamily="2" charset="0"/>
              </a:rPr>
              <a:t>begrijpbaar</a:t>
            </a:r>
            <a:endParaRPr lang="nl-BE" sz="1800" dirty="0">
              <a:latin typeface="FlandersArtSans-Regular" panose="00000500000000000000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1800" dirty="0">
                <a:latin typeface="FlandersArtSans-Regular" panose="00000500000000000000" pitchFamily="2" charset="0"/>
              </a:rPr>
              <a:t>Visueel aantrekkelijk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1800" dirty="0">
                <a:latin typeface="FlandersArtSans-Regular" panose="00000500000000000000" pitchFamily="2" charset="0"/>
              </a:rPr>
              <a:t>Snel inzicht: Wat is goed, wat is slecht?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1800" dirty="0">
                <a:latin typeface="FlandersArtSans-Regular" panose="00000500000000000000" pitchFamily="2" charset="0"/>
              </a:rPr>
              <a:t>Slim stapsgewijs renoveren mogelijk maken</a:t>
            </a:r>
          </a:p>
          <a:p>
            <a:pPr>
              <a:lnSpc>
                <a:spcPct val="150000"/>
              </a:lnSpc>
            </a:pPr>
            <a:endParaRPr lang="nl-BE" sz="1800" dirty="0">
              <a:latin typeface="FlandersArtSans-Regular" panose="00000500000000000000" pitchFamily="2" charset="0"/>
            </a:endParaRPr>
          </a:p>
          <a:p>
            <a:pPr>
              <a:lnSpc>
                <a:spcPct val="150000"/>
              </a:lnSpc>
            </a:pPr>
            <a:endParaRPr lang="nl-BE" sz="1800" dirty="0">
              <a:latin typeface="FlandersArtSans-Regular" panose="00000500000000000000" pitchFamily="2" charset="0"/>
            </a:endParaRPr>
          </a:p>
          <a:p>
            <a:pPr>
              <a:lnSpc>
                <a:spcPct val="150000"/>
              </a:lnSpc>
            </a:pPr>
            <a:endParaRPr lang="nl-BE" sz="1800" dirty="0">
              <a:latin typeface="FlandersArtSans-Regular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13063"/>
            <a:ext cx="4029242" cy="6884126"/>
          </a:xfrm>
          <a:custGeom>
            <a:avLst/>
            <a:gdLst>
              <a:gd name="connsiteX0" fmla="*/ 0 w 4283968"/>
              <a:gd name="connsiteY0" fmla="*/ 0 h 6858000"/>
              <a:gd name="connsiteX1" fmla="*/ 4283968 w 4283968"/>
              <a:gd name="connsiteY1" fmla="*/ 0 h 6858000"/>
              <a:gd name="connsiteX2" fmla="*/ 4283968 w 4283968"/>
              <a:gd name="connsiteY2" fmla="*/ 6858000 h 6858000"/>
              <a:gd name="connsiteX3" fmla="*/ 0 w 4283968"/>
              <a:gd name="connsiteY3" fmla="*/ 6858000 h 6858000"/>
              <a:gd name="connsiteX4" fmla="*/ 0 w 4283968"/>
              <a:gd name="connsiteY4" fmla="*/ 0 h 6858000"/>
              <a:gd name="connsiteX0" fmla="*/ 0 w 4283968"/>
              <a:gd name="connsiteY0" fmla="*/ 0 h 6858000"/>
              <a:gd name="connsiteX1" fmla="*/ 4283968 w 4283968"/>
              <a:gd name="connsiteY1" fmla="*/ 0 h 6858000"/>
              <a:gd name="connsiteX2" fmla="*/ 3624293 w 4283968"/>
              <a:gd name="connsiteY2" fmla="*/ 6858000 h 6858000"/>
              <a:gd name="connsiteX3" fmla="*/ 0 w 4283968"/>
              <a:gd name="connsiteY3" fmla="*/ 6858000 h 6858000"/>
              <a:gd name="connsiteX4" fmla="*/ 0 w 4283968"/>
              <a:gd name="connsiteY4" fmla="*/ 0 h 6858000"/>
              <a:gd name="connsiteX0" fmla="*/ 0 w 4917516"/>
              <a:gd name="connsiteY0" fmla="*/ 0 h 6871063"/>
              <a:gd name="connsiteX1" fmla="*/ 4283968 w 4917516"/>
              <a:gd name="connsiteY1" fmla="*/ 0 h 6871063"/>
              <a:gd name="connsiteX2" fmla="*/ 4917516 w 4917516"/>
              <a:gd name="connsiteY2" fmla="*/ 6871063 h 6871063"/>
              <a:gd name="connsiteX3" fmla="*/ 0 w 4917516"/>
              <a:gd name="connsiteY3" fmla="*/ 6858000 h 6871063"/>
              <a:gd name="connsiteX4" fmla="*/ 0 w 4917516"/>
              <a:gd name="connsiteY4" fmla="*/ 0 h 6871063"/>
              <a:gd name="connsiteX0" fmla="*/ 0 w 4283968"/>
              <a:gd name="connsiteY0" fmla="*/ 0 h 6871063"/>
              <a:gd name="connsiteX1" fmla="*/ 4283968 w 4283968"/>
              <a:gd name="connsiteY1" fmla="*/ 0 h 6871063"/>
              <a:gd name="connsiteX2" fmla="*/ 3062590 w 4283968"/>
              <a:gd name="connsiteY2" fmla="*/ 6871063 h 6871063"/>
              <a:gd name="connsiteX3" fmla="*/ 0 w 4283968"/>
              <a:gd name="connsiteY3" fmla="*/ 6858000 h 6871063"/>
              <a:gd name="connsiteX4" fmla="*/ 0 w 4283968"/>
              <a:gd name="connsiteY4" fmla="*/ 0 h 6871063"/>
              <a:gd name="connsiteX0" fmla="*/ 0 w 4029242"/>
              <a:gd name="connsiteY0" fmla="*/ 13063 h 6884126"/>
              <a:gd name="connsiteX1" fmla="*/ 4029242 w 4029242"/>
              <a:gd name="connsiteY1" fmla="*/ 0 h 6884126"/>
              <a:gd name="connsiteX2" fmla="*/ 3062590 w 4029242"/>
              <a:gd name="connsiteY2" fmla="*/ 6884126 h 6884126"/>
              <a:gd name="connsiteX3" fmla="*/ 0 w 4029242"/>
              <a:gd name="connsiteY3" fmla="*/ 6871063 h 6884126"/>
              <a:gd name="connsiteX4" fmla="*/ 0 w 4029242"/>
              <a:gd name="connsiteY4" fmla="*/ 13063 h 688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9242" h="6884126">
                <a:moveTo>
                  <a:pt x="0" y="13063"/>
                </a:moveTo>
                <a:lnTo>
                  <a:pt x="4029242" y="0"/>
                </a:lnTo>
                <a:lnTo>
                  <a:pt x="3062590" y="6884126"/>
                </a:lnTo>
                <a:lnTo>
                  <a:pt x="0" y="6871063"/>
                </a:lnTo>
                <a:lnTo>
                  <a:pt x="0" y="130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0"/>
            <a:ext cx="127017" cy="6858000"/>
          </a:xfrm>
          <a:prstGeom prst="rect">
            <a:avLst/>
          </a:prstGeom>
          <a:solidFill>
            <a:srgbClr val="FFF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27036"/>
            <a:ext cx="1656184" cy="80269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0" y="-13063"/>
            <a:ext cx="251520" cy="68710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CF91058F-CB26-4D5E-9F17-EACA45243EC9}"/>
              </a:ext>
            </a:extLst>
          </p:cNvPr>
          <p:cNvSpPr txBox="1">
            <a:spLocks/>
          </p:cNvSpPr>
          <p:nvPr/>
        </p:nvSpPr>
        <p:spPr>
          <a:xfrm>
            <a:off x="539552" y="2780928"/>
            <a:ext cx="3173800" cy="7920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260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Het nieuwe EPC vanaf 2019</a:t>
            </a:r>
          </a:p>
          <a:p>
            <a:pPr algn="l">
              <a:lnSpc>
                <a:spcPct val="100000"/>
              </a:lnSpc>
            </a:pPr>
            <a:endParaRPr lang="nl-BE" sz="2600" dirty="0">
              <a:solidFill>
                <a:srgbClr val="494949"/>
              </a:solidFill>
              <a:latin typeface="FlandersArtSans-Regular" panose="00000500000000000000" pitchFamily="2" charset="0"/>
              <a:ea typeface="Flanders Art Sans" charset="0"/>
              <a:cs typeface="Flanders Art Sans" charset="0"/>
            </a:endParaRPr>
          </a:p>
          <a:p>
            <a:pPr algn="l">
              <a:lnSpc>
                <a:spcPct val="100000"/>
              </a:lnSpc>
            </a:pPr>
            <a:r>
              <a:rPr lang="nl-BE" sz="2200" i="1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Op maat van koper/huurder</a:t>
            </a:r>
          </a:p>
          <a:p>
            <a:pPr algn="l">
              <a:lnSpc>
                <a:spcPct val="100000"/>
              </a:lnSpc>
            </a:pPr>
            <a:endParaRPr lang="nl-BE" sz="2600" dirty="0">
              <a:solidFill>
                <a:srgbClr val="494949"/>
              </a:solidFill>
              <a:latin typeface="FlandersArtSans-Regular" panose="00000500000000000000" pitchFamily="2" charset="0"/>
              <a:ea typeface="Flanders Art Sans" charset="0"/>
              <a:cs typeface="Flanders Art Sans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5C84638-53C9-4685-B806-E2EB00AC3E2A}"/>
              </a:ext>
            </a:extLst>
          </p:cNvPr>
          <p:cNvSpPr txBox="1">
            <a:spLocks/>
          </p:cNvSpPr>
          <p:nvPr/>
        </p:nvSpPr>
        <p:spPr>
          <a:xfrm>
            <a:off x="445059" y="2047785"/>
            <a:ext cx="2830797" cy="2245311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.AppleSystemUIFont" charset="-120"/>
              <a:buChar char="▸"/>
            </a:pPr>
            <a:endParaRPr lang="nl-BE" sz="1500" b="0" dirty="0">
              <a:solidFill>
                <a:srgbClr val="494949"/>
              </a:solidFill>
              <a:latin typeface="FlandersArtSans-Regular" panose="00000500000000000000" pitchFamily="2" charset="0"/>
              <a:ea typeface="Flanders Art Sans" charset="0"/>
              <a:cs typeface="Flanders Art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0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8828" y="0"/>
            <a:ext cx="6264696" cy="6884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685">
            <a:off x="5766018" y="2366317"/>
            <a:ext cx="2800800" cy="396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13063"/>
            <a:ext cx="4029242" cy="6884126"/>
          </a:xfrm>
          <a:custGeom>
            <a:avLst/>
            <a:gdLst>
              <a:gd name="connsiteX0" fmla="*/ 0 w 4283968"/>
              <a:gd name="connsiteY0" fmla="*/ 0 h 6858000"/>
              <a:gd name="connsiteX1" fmla="*/ 4283968 w 4283968"/>
              <a:gd name="connsiteY1" fmla="*/ 0 h 6858000"/>
              <a:gd name="connsiteX2" fmla="*/ 4283968 w 4283968"/>
              <a:gd name="connsiteY2" fmla="*/ 6858000 h 6858000"/>
              <a:gd name="connsiteX3" fmla="*/ 0 w 4283968"/>
              <a:gd name="connsiteY3" fmla="*/ 6858000 h 6858000"/>
              <a:gd name="connsiteX4" fmla="*/ 0 w 4283968"/>
              <a:gd name="connsiteY4" fmla="*/ 0 h 6858000"/>
              <a:gd name="connsiteX0" fmla="*/ 0 w 4283968"/>
              <a:gd name="connsiteY0" fmla="*/ 0 h 6858000"/>
              <a:gd name="connsiteX1" fmla="*/ 4283968 w 4283968"/>
              <a:gd name="connsiteY1" fmla="*/ 0 h 6858000"/>
              <a:gd name="connsiteX2" fmla="*/ 3624293 w 4283968"/>
              <a:gd name="connsiteY2" fmla="*/ 6858000 h 6858000"/>
              <a:gd name="connsiteX3" fmla="*/ 0 w 4283968"/>
              <a:gd name="connsiteY3" fmla="*/ 6858000 h 6858000"/>
              <a:gd name="connsiteX4" fmla="*/ 0 w 4283968"/>
              <a:gd name="connsiteY4" fmla="*/ 0 h 6858000"/>
              <a:gd name="connsiteX0" fmla="*/ 0 w 4917516"/>
              <a:gd name="connsiteY0" fmla="*/ 0 h 6871063"/>
              <a:gd name="connsiteX1" fmla="*/ 4283968 w 4917516"/>
              <a:gd name="connsiteY1" fmla="*/ 0 h 6871063"/>
              <a:gd name="connsiteX2" fmla="*/ 4917516 w 4917516"/>
              <a:gd name="connsiteY2" fmla="*/ 6871063 h 6871063"/>
              <a:gd name="connsiteX3" fmla="*/ 0 w 4917516"/>
              <a:gd name="connsiteY3" fmla="*/ 6858000 h 6871063"/>
              <a:gd name="connsiteX4" fmla="*/ 0 w 4917516"/>
              <a:gd name="connsiteY4" fmla="*/ 0 h 6871063"/>
              <a:gd name="connsiteX0" fmla="*/ 0 w 4283968"/>
              <a:gd name="connsiteY0" fmla="*/ 0 h 6871063"/>
              <a:gd name="connsiteX1" fmla="*/ 4283968 w 4283968"/>
              <a:gd name="connsiteY1" fmla="*/ 0 h 6871063"/>
              <a:gd name="connsiteX2" fmla="*/ 3062590 w 4283968"/>
              <a:gd name="connsiteY2" fmla="*/ 6871063 h 6871063"/>
              <a:gd name="connsiteX3" fmla="*/ 0 w 4283968"/>
              <a:gd name="connsiteY3" fmla="*/ 6858000 h 6871063"/>
              <a:gd name="connsiteX4" fmla="*/ 0 w 4283968"/>
              <a:gd name="connsiteY4" fmla="*/ 0 h 6871063"/>
              <a:gd name="connsiteX0" fmla="*/ 0 w 4029242"/>
              <a:gd name="connsiteY0" fmla="*/ 13063 h 6884126"/>
              <a:gd name="connsiteX1" fmla="*/ 4029242 w 4029242"/>
              <a:gd name="connsiteY1" fmla="*/ 0 h 6884126"/>
              <a:gd name="connsiteX2" fmla="*/ 3062590 w 4029242"/>
              <a:gd name="connsiteY2" fmla="*/ 6884126 h 6884126"/>
              <a:gd name="connsiteX3" fmla="*/ 0 w 4029242"/>
              <a:gd name="connsiteY3" fmla="*/ 6871063 h 6884126"/>
              <a:gd name="connsiteX4" fmla="*/ 0 w 4029242"/>
              <a:gd name="connsiteY4" fmla="*/ 13063 h 688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9242" h="6884126">
                <a:moveTo>
                  <a:pt x="0" y="13063"/>
                </a:moveTo>
                <a:lnTo>
                  <a:pt x="4029242" y="0"/>
                </a:lnTo>
                <a:lnTo>
                  <a:pt x="3062590" y="6884126"/>
                </a:lnTo>
                <a:lnTo>
                  <a:pt x="0" y="6871063"/>
                </a:lnTo>
                <a:lnTo>
                  <a:pt x="0" y="130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2096" y="1412776"/>
            <a:ext cx="3146088" cy="7920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260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Wat verandert er?</a:t>
            </a:r>
          </a:p>
          <a:p>
            <a:pPr algn="l">
              <a:lnSpc>
                <a:spcPct val="100000"/>
              </a:lnSpc>
            </a:pPr>
            <a:endParaRPr lang="nl-BE" sz="2600" dirty="0">
              <a:solidFill>
                <a:srgbClr val="494949"/>
              </a:solidFill>
              <a:latin typeface="FlandersArtSans-Regular" panose="00000500000000000000" pitchFamily="2" charset="0"/>
              <a:ea typeface="Flanders Art Sans" charset="0"/>
              <a:cs typeface="Flanders Art Sans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45059" y="2047785"/>
            <a:ext cx="2830797" cy="2245311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1500" b="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Van score naar label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1500" b="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Hoe goed t.o.v. doelstelling?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1500" b="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Concrete aanbevelingen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1500" b="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Investeringskosten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BE" sz="1500" b="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Greep uit technische informatie</a:t>
            </a:r>
          </a:p>
          <a:p>
            <a:pPr marL="285750" indent="-285750" algn="l">
              <a:lnSpc>
                <a:spcPct val="150000"/>
              </a:lnSpc>
              <a:buFont typeface=".AppleSystemUIFont" charset="-120"/>
              <a:buChar char="▸"/>
            </a:pPr>
            <a:endParaRPr lang="nl-BE" sz="1500" b="0" dirty="0">
              <a:solidFill>
                <a:srgbClr val="494949"/>
              </a:solidFill>
              <a:latin typeface="Flanders Art Sans"/>
              <a:ea typeface="Flanders Art Sans" charset="0"/>
              <a:cs typeface="Flanders Art San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0"/>
            <a:ext cx="127017" cy="6858000"/>
          </a:xfrm>
          <a:prstGeom prst="rect">
            <a:avLst/>
          </a:prstGeom>
          <a:solidFill>
            <a:srgbClr val="FFF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27036"/>
            <a:ext cx="1656184" cy="80269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0" y="-13063"/>
            <a:ext cx="251520" cy="68710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565">
            <a:off x="5712443" y="2318706"/>
            <a:ext cx="2801722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693">
            <a:off x="5018328" y="2024132"/>
            <a:ext cx="2959675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"/>
          <a:stretch/>
        </p:blipFill>
        <p:spPr bwMode="auto">
          <a:xfrm rot="21438328">
            <a:off x="4577274" y="1828026"/>
            <a:ext cx="2904758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8577">
            <a:off x="4281444" y="1756898"/>
            <a:ext cx="2905200" cy="414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10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339752" y="-1194730"/>
            <a:ext cx="4320479" cy="213534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 dirty="0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7</a:t>
            </a:fld>
            <a:endParaRPr lang="nl-BE" sz="1100" dirty="0">
              <a:solidFill>
                <a:srgbClr val="105269"/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-36512" y="518012"/>
            <a:ext cx="9144000" cy="154283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BE" sz="220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Van score naar label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3848" y="260648"/>
            <a:ext cx="27047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BE" sz="2600" b="1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Wat verandert er?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3284984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i="1" dirty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rPr>
              <a:t>+   Communiceerbaar </a:t>
            </a:r>
          </a:p>
          <a:p>
            <a:endParaRPr lang="nl-BE" i="1" dirty="0">
              <a:solidFill>
                <a:schemeClr val="bg1">
                  <a:lumMod val="50000"/>
                </a:schemeClr>
              </a:solidFill>
              <a:latin typeface="FlandersArtSans-Regular" panose="00000500000000000000" pitchFamily="2" charset="0"/>
            </a:endParaRPr>
          </a:p>
          <a:p>
            <a:r>
              <a:rPr lang="nl-BE" i="1" dirty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rPr>
              <a:t>+   </a:t>
            </a:r>
            <a:r>
              <a:rPr lang="nl-BE" i="1" dirty="0" err="1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rPr>
              <a:t>Begrijpbaar</a:t>
            </a:r>
            <a:endParaRPr lang="nl-BE" i="1" dirty="0">
              <a:solidFill>
                <a:schemeClr val="bg1">
                  <a:lumMod val="50000"/>
                </a:schemeClr>
              </a:solidFill>
              <a:latin typeface="FlandersArtSans-Regular" panose="00000500000000000000" pitchFamily="2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C2A8BD5-7B8D-4161-9624-25A8D5D76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700808"/>
            <a:ext cx="4460400" cy="6329322"/>
          </a:xfrm>
          <a:prstGeom prst="rect">
            <a:avLst/>
          </a:prstGeom>
          <a:effectLst>
            <a:glow rad="279400">
              <a:schemeClr val="bg1">
                <a:lumMod val="75000"/>
                <a:alpha val="2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4440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339752" y="-1194730"/>
            <a:ext cx="4320479" cy="213534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 dirty="0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8</a:t>
            </a:fld>
            <a:endParaRPr lang="nl-BE" sz="1100" dirty="0">
              <a:solidFill>
                <a:srgbClr val="105269"/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-36512" y="518012"/>
            <a:ext cx="9144000" cy="154283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BE" sz="220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Hoe scoort de woning t.o.v. energiedoelstelling van 2050?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93" y="1772816"/>
            <a:ext cx="4460795" cy="6355711"/>
          </a:xfrm>
          <a:prstGeom prst="rect">
            <a:avLst/>
          </a:prstGeom>
          <a:noFill/>
          <a:ln>
            <a:noFill/>
          </a:ln>
          <a:effectLst>
            <a:glow rad="279400">
              <a:schemeClr val="bg1">
                <a:lumMod val="75000"/>
                <a:alpha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9F32690-95D9-475E-A023-091DB99D9DEC}"/>
              </a:ext>
            </a:extLst>
          </p:cNvPr>
          <p:cNvSpPr/>
          <p:nvPr/>
        </p:nvSpPr>
        <p:spPr>
          <a:xfrm>
            <a:off x="3203848" y="260648"/>
            <a:ext cx="27047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BE" sz="2600" b="1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Wat verandert er?</a:t>
            </a:r>
          </a:p>
        </p:txBody>
      </p:sp>
    </p:spTree>
    <p:extLst>
      <p:ext uri="{BB962C8B-B14F-4D97-AF65-F5344CB8AC3E}">
        <p14:creationId xmlns:p14="http://schemas.microsoft.com/office/powerpoint/2010/main" val="211006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772816"/>
            <a:ext cx="3790444" cy="5400600"/>
          </a:xfrm>
          <a:prstGeom prst="rect">
            <a:avLst/>
          </a:prstGeom>
          <a:noFill/>
          <a:ln>
            <a:noFill/>
          </a:ln>
          <a:effectLst>
            <a:glow rad="279400">
              <a:schemeClr val="bg1">
                <a:lumMod val="75000"/>
                <a:alpha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2339752" y="-1194730"/>
            <a:ext cx="4320479" cy="213534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 dirty="0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9</a:t>
            </a:fld>
            <a:endParaRPr lang="nl-BE" sz="1100" dirty="0">
              <a:solidFill>
                <a:srgbClr val="105269"/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-36512" y="518012"/>
            <a:ext cx="9144000" cy="154283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BE" sz="2200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Hoe scoort de woning t.o.v. energiedoelstelling van 2050?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2040" y="3211032"/>
            <a:ext cx="1584176" cy="9380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>
            <a:off x="4358179" y="2492896"/>
            <a:ext cx="2158037" cy="7181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58179" y="4149080"/>
            <a:ext cx="2158037" cy="539987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79512" y="4149080"/>
            <a:ext cx="4752528" cy="539987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9512" y="2492896"/>
            <a:ext cx="4750772" cy="718136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841" r="50484" b="47886"/>
          <a:stretch/>
        </p:blipFill>
        <p:spPr bwMode="auto">
          <a:xfrm>
            <a:off x="179512" y="2492896"/>
            <a:ext cx="4178667" cy="219617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glow rad="279400">
              <a:schemeClr val="bg1">
                <a:lumMod val="75000"/>
                <a:alpha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B7D5F1E9-D8DD-4BAE-A315-7E552FEB6EAC}"/>
              </a:ext>
            </a:extLst>
          </p:cNvPr>
          <p:cNvSpPr/>
          <p:nvPr/>
        </p:nvSpPr>
        <p:spPr>
          <a:xfrm>
            <a:off x="3203848" y="260648"/>
            <a:ext cx="27047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BE" sz="2600" b="1" dirty="0">
                <a:solidFill>
                  <a:srgbClr val="494949"/>
                </a:solidFill>
                <a:latin typeface="FlandersArtSans-Regular" panose="00000500000000000000" pitchFamily="2" charset="0"/>
                <a:ea typeface="Flanders Art Sans" charset="0"/>
                <a:cs typeface="Flanders Art Sans" charset="0"/>
              </a:rPr>
              <a:t>Wat verandert er?</a:t>
            </a:r>
          </a:p>
        </p:txBody>
      </p:sp>
    </p:spTree>
    <p:extLst>
      <p:ext uri="{BB962C8B-B14F-4D97-AF65-F5344CB8AC3E}">
        <p14:creationId xmlns:p14="http://schemas.microsoft.com/office/powerpoint/2010/main" val="1252784923"/>
      </p:ext>
    </p:extLst>
  </p:cSld>
  <p:clrMapOvr>
    <a:masterClrMapping/>
  </p:clrMapOvr>
</p:sld>
</file>

<file path=ppt/theme/theme1.xml><?xml version="1.0" encoding="utf-8"?>
<a:theme xmlns:a="http://schemas.openxmlformats.org/drawingml/2006/main" name="VEA-light-zonder-foto">
  <a:themeElements>
    <a:clrScheme name="VEA-kleurenpalet">
      <a:dk1>
        <a:srgbClr val="38373A"/>
      </a:dk1>
      <a:lt1>
        <a:sysClr val="window" lastClr="FFFFFF"/>
      </a:lt1>
      <a:dk2>
        <a:srgbClr val="105269"/>
      </a:dk2>
      <a:lt2>
        <a:srgbClr val="EEECE1"/>
      </a:lt2>
      <a:accent1>
        <a:srgbClr val="4B7284"/>
      </a:accent1>
      <a:accent2>
        <a:srgbClr val="6B6C6E"/>
      </a:accent2>
      <a:accent3>
        <a:srgbClr val="1A5924"/>
      </a:accent3>
      <a:accent4>
        <a:srgbClr val="C83C22"/>
      </a:accent4>
      <a:accent5>
        <a:srgbClr val="4AA832"/>
      </a:accent5>
      <a:accent6>
        <a:srgbClr val="E8754C"/>
      </a:accent6>
      <a:hlink>
        <a:srgbClr val="105269"/>
      </a:hlink>
      <a:folHlink>
        <a:srgbClr val="105269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A-light-foto1">
  <a:themeElements>
    <a:clrScheme name="VEA-kleurenpalet">
      <a:dk1>
        <a:srgbClr val="38373A"/>
      </a:dk1>
      <a:lt1>
        <a:sysClr val="window" lastClr="FFFFFF"/>
      </a:lt1>
      <a:dk2>
        <a:srgbClr val="105269"/>
      </a:dk2>
      <a:lt2>
        <a:srgbClr val="EEECE1"/>
      </a:lt2>
      <a:accent1>
        <a:srgbClr val="4B7284"/>
      </a:accent1>
      <a:accent2>
        <a:srgbClr val="6B6C6E"/>
      </a:accent2>
      <a:accent3>
        <a:srgbClr val="1A5924"/>
      </a:accent3>
      <a:accent4>
        <a:srgbClr val="C83C22"/>
      </a:accent4>
      <a:accent5>
        <a:srgbClr val="4AA832"/>
      </a:accent5>
      <a:accent6>
        <a:srgbClr val="E8754C"/>
      </a:accent6>
      <a:hlink>
        <a:srgbClr val="105269"/>
      </a:hlink>
      <a:folHlink>
        <a:srgbClr val="105269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A-light-foto2">
  <a:themeElements>
    <a:clrScheme name="VEA-kleurenpalet">
      <a:dk1>
        <a:srgbClr val="38373A"/>
      </a:dk1>
      <a:lt1>
        <a:sysClr val="window" lastClr="FFFFFF"/>
      </a:lt1>
      <a:dk2>
        <a:srgbClr val="105269"/>
      </a:dk2>
      <a:lt2>
        <a:srgbClr val="EEECE1"/>
      </a:lt2>
      <a:accent1>
        <a:srgbClr val="4B7284"/>
      </a:accent1>
      <a:accent2>
        <a:srgbClr val="6B6C6E"/>
      </a:accent2>
      <a:accent3>
        <a:srgbClr val="1A5924"/>
      </a:accent3>
      <a:accent4>
        <a:srgbClr val="C83C22"/>
      </a:accent4>
      <a:accent5>
        <a:srgbClr val="4AA832"/>
      </a:accent5>
      <a:accent6>
        <a:srgbClr val="E8754C"/>
      </a:accent6>
      <a:hlink>
        <a:srgbClr val="105269"/>
      </a:hlink>
      <a:folHlink>
        <a:srgbClr val="105269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VEA-light-zonder-foto">
  <a:themeElements>
    <a:clrScheme name="VEA-kleurenpalet">
      <a:dk1>
        <a:srgbClr val="38373A"/>
      </a:dk1>
      <a:lt1>
        <a:sysClr val="window" lastClr="FFFFFF"/>
      </a:lt1>
      <a:dk2>
        <a:srgbClr val="105269"/>
      </a:dk2>
      <a:lt2>
        <a:srgbClr val="EEECE1"/>
      </a:lt2>
      <a:accent1>
        <a:srgbClr val="4B7284"/>
      </a:accent1>
      <a:accent2>
        <a:srgbClr val="6B6C6E"/>
      </a:accent2>
      <a:accent3>
        <a:srgbClr val="1A5924"/>
      </a:accent3>
      <a:accent4>
        <a:srgbClr val="C83C22"/>
      </a:accent4>
      <a:accent5>
        <a:srgbClr val="4AA832"/>
      </a:accent5>
      <a:accent6>
        <a:srgbClr val="E8754C"/>
      </a:accent6>
      <a:hlink>
        <a:srgbClr val="105269"/>
      </a:hlink>
      <a:folHlink>
        <a:srgbClr val="105269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VEA-light-zonder-foto">
  <a:themeElements>
    <a:clrScheme name="VEA-kleurenpalet">
      <a:dk1>
        <a:srgbClr val="38373A"/>
      </a:dk1>
      <a:lt1>
        <a:sysClr val="window" lastClr="FFFFFF"/>
      </a:lt1>
      <a:dk2>
        <a:srgbClr val="105269"/>
      </a:dk2>
      <a:lt2>
        <a:srgbClr val="EEECE1"/>
      </a:lt2>
      <a:accent1>
        <a:srgbClr val="4B7284"/>
      </a:accent1>
      <a:accent2>
        <a:srgbClr val="6B6C6E"/>
      </a:accent2>
      <a:accent3>
        <a:srgbClr val="1A5924"/>
      </a:accent3>
      <a:accent4>
        <a:srgbClr val="C83C22"/>
      </a:accent4>
      <a:accent5>
        <a:srgbClr val="4AA832"/>
      </a:accent5>
      <a:accent6>
        <a:srgbClr val="E8754C"/>
      </a:accent6>
      <a:hlink>
        <a:srgbClr val="105269"/>
      </a:hlink>
      <a:folHlink>
        <a:srgbClr val="105269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6414E74E5D174CAAA37F29C5ED1268" ma:contentTypeVersion="0" ma:contentTypeDescription="Een nieuw document maken." ma:contentTypeScope="" ma:versionID="370fdc26f2c74daa3fc2331fe0f4822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17e5968c79d9fe2fc9f8835eee23f5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3C51C8-E4A8-41B3-AE38-2001384F7A3F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2006/documentManagement/types"/>
  </ds:schemaRefs>
</ds:datastoreItem>
</file>

<file path=customXml/itemProps2.xml><?xml version="1.0" encoding="utf-8"?>
<ds:datastoreItem xmlns:ds="http://schemas.openxmlformats.org/officeDocument/2006/customXml" ds:itemID="{2ACED5E8-2C67-474F-8F5E-D687051A58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6A022CA-C7F3-49DF-ACEA-D54D04E2AB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2619</TotalTime>
  <Words>587</Words>
  <Application>Microsoft Office PowerPoint</Application>
  <PresentationFormat>Diavoorstelling (4:3)</PresentationFormat>
  <Paragraphs>127</Paragraphs>
  <Slides>16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16</vt:i4>
      </vt:variant>
    </vt:vector>
  </HeadingPairs>
  <TitlesOfParts>
    <vt:vector size="30" baseType="lpstr">
      <vt:lpstr>.AppleSystemUIFont</vt:lpstr>
      <vt:lpstr>Arial</vt:lpstr>
      <vt:lpstr>Calibri</vt:lpstr>
      <vt:lpstr>Flanders Art Sans</vt:lpstr>
      <vt:lpstr>FlandersArtSans-Bold</vt:lpstr>
      <vt:lpstr>FlandersArtSans-Regular</vt:lpstr>
      <vt:lpstr>Wingdings</vt:lpstr>
      <vt:lpstr>Wingdings 2</vt:lpstr>
      <vt:lpstr>Wingdings 3</vt:lpstr>
      <vt:lpstr>VEA-light-zonder-foto</vt:lpstr>
      <vt:lpstr>VEA-light-foto1</vt:lpstr>
      <vt:lpstr>VEA-light-foto2</vt:lpstr>
      <vt:lpstr>1_VEA-light-zonder-foto</vt:lpstr>
      <vt:lpstr>2_VEA-light-zonder-foto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Vens, Veronique</dc:creator>
  <cp:lastModifiedBy>Deurinck Mieke</cp:lastModifiedBy>
  <cp:revision>365</cp:revision>
  <cp:lastPrinted>2016-05-18T07:48:31Z</cp:lastPrinted>
  <dcterms:created xsi:type="dcterms:W3CDTF">2015-09-10T09:11:20Z</dcterms:created>
  <dcterms:modified xsi:type="dcterms:W3CDTF">2018-02-22T10:08:27Z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0x010100336414E74E5D174CAAA37F29C5ED1268</vt:lpwstr>
  </property>
</Properties>
</file>