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725" r:id="rId6"/>
    <p:sldMasterId id="2147483660" r:id="rId7"/>
  </p:sldMasterIdLst>
  <p:notesMasterIdLst>
    <p:notesMasterId r:id="rId34"/>
  </p:notesMasterIdLst>
  <p:handoutMasterIdLst>
    <p:handoutMasterId r:id="rId35"/>
  </p:handoutMasterIdLst>
  <p:sldIdLst>
    <p:sldId id="265" r:id="rId8"/>
    <p:sldId id="423" r:id="rId9"/>
    <p:sldId id="1635" r:id="rId10"/>
    <p:sldId id="426" r:id="rId11"/>
    <p:sldId id="428" r:id="rId12"/>
    <p:sldId id="442" r:id="rId13"/>
    <p:sldId id="444" r:id="rId14"/>
    <p:sldId id="1609" r:id="rId15"/>
    <p:sldId id="1626" r:id="rId16"/>
    <p:sldId id="1630" r:id="rId17"/>
    <p:sldId id="1631" r:id="rId18"/>
    <p:sldId id="1629" r:id="rId19"/>
    <p:sldId id="1632" r:id="rId20"/>
    <p:sldId id="432" r:id="rId21"/>
    <p:sldId id="439" r:id="rId22"/>
    <p:sldId id="436" r:id="rId23"/>
    <p:sldId id="437" r:id="rId24"/>
    <p:sldId id="433" r:id="rId25"/>
    <p:sldId id="434" r:id="rId26"/>
    <p:sldId id="429" r:id="rId27"/>
    <p:sldId id="441" r:id="rId28"/>
    <p:sldId id="431" r:id="rId29"/>
    <p:sldId id="435" r:id="rId30"/>
    <p:sldId id="1636" r:id="rId31"/>
    <p:sldId id="1633" r:id="rId32"/>
    <p:sldId id="393" r:id="rId33"/>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Flanders Art Sans" panose="020B0604020202020204" charset="0"/>
      <p:regular r:id="rId42"/>
    </p:embeddedFont>
    <p:embeddedFont>
      <p:font typeface="Flanders Art Sans Bold" panose="020B0604020202020204" charset="0"/>
      <p:bold r:id="rId43"/>
    </p:embeddedFont>
    <p:embeddedFont>
      <p:font typeface="FlandersArtSans-Bold" panose="00000800000000000000" pitchFamily="2" charset="0"/>
      <p:bold r:id="rId44"/>
    </p:embeddedFont>
    <p:embeddedFont>
      <p:font typeface="FlandersArtSans-Regular" panose="00000500000000000000" pitchFamily="2" charset="0"/>
      <p:regular r:id="rId45"/>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320236-2D0A-1967-30CC-B8DC80B571FF}" name="Naessens Lisa" initials="NL" userId="S::lisa.naessens@vlaanderen.be::f1b781e8-b084-445b-b917-636b65199b37" providerId="AD"/>
  <p188:author id="{B273C97E-7ABE-73E9-40A8-A54440CA025F}" name="Alewaters Hilde" initials="AH" userId="S::hilde.alewaters@vlaanderen.be::9956719c-eeda-4115-b637-f3759cd9d5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3A8DFD-4372-468F-BB38-4BD3E2911B2E}" v="776" dt="2022-09-12T13:40:52.017"/>
    <p1510:client id="{7F110644-40E6-4760-9384-ECF20F7A1402}" v="137" vWet="139" dt="2022-09-12T08:55:19.854"/>
    <p1510:client id="{803CDF86-834F-4AD0-AE79-931B699B8938}" v="151" dt="2022-09-13T07:47:43.310"/>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589" y="43"/>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9.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FFDAE1"/>
            </a:solidFill>
            <a:ln>
              <a:noFill/>
            </a:ln>
          </c:spPr>
          <c:dPt>
            <c:idx val="0"/>
            <c:bubble3D val="0"/>
            <c:spPr>
              <a:solidFill>
                <a:srgbClr val="FFEB00"/>
              </a:solidFill>
              <a:ln w="19050">
                <a:noFill/>
              </a:ln>
              <a:effectLst/>
            </c:spPr>
            <c:extLst>
              <c:ext xmlns:c16="http://schemas.microsoft.com/office/drawing/2014/chart" uri="{C3380CC4-5D6E-409C-BE32-E72D297353CC}">
                <c16:uniqueId val="{00000001-9047-4A6D-A952-77293EC0909C}"/>
              </c:ext>
            </c:extLst>
          </c:dPt>
          <c:dPt>
            <c:idx val="1"/>
            <c:bubble3D val="0"/>
            <c:spPr>
              <a:solidFill>
                <a:srgbClr val="007A9E"/>
              </a:solidFill>
              <a:ln w="19050">
                <a:noFill/>
              </a:ln>
              <a:effectLst/>
            </c:spPr>
            <c:extLst>
              <c:ext xmlns:c16="http://schemas.microsoft.com/office/drawing/2014/chart" uri="{C3380CC4-5D6E-409C-BE32-E72D297353CC}">
                <c16:uniqueId val="{00000003-9047-4A6D-A952-77293EC0909C}"/>
              </c:ext>
            </c:extLst>
          </c:dPt>
          <c:dPt>
            <c:idx val="2"/>
            <c:bubble3D val="0"/>
            <c:spPr>
              <a:solidFill>
                <a:srgbClr val="7F7F7F"/>
              </a:solidFill>
              <a:ln w="19050">
                <a:noFill/>
              </a:ln>
              <a:effectLst/>
            </c:spPr>
            <c:extLst>
              <c:ext xmlns:c16="http://schemas.microsoft.com/office/drawing/2014/chart" uri="{C3380CC4-5D6E-409C-BE32-E72D297353CC}">
                <c16:uniqueId val="{00000005-9047-4A6D-A952-77293EC0909C}"/>
              </c:ext>
            </c:extLst>
          </c:dPt>
          <c:cat>
            <c:strRef>
              <c:f>Sheet1!$A$2:$A$4</c:f>
              <c:strCache>
                <c:ptCount val="3"/>
                <c:pt idx="0">
                  <c:v>1st Qtr</c:v>
                </c:pt>
                <c:pt idx="1">
                  <c:v>2nd Qtr</c:v>
                </c:pt>
                <c:pt idx="2">
                  <c:v>3rd Qtr</c:v>
                </c:pt>
              </c:strCache>
            </c:strRef>
          </c:cat>
          <c:val>
            <c:numRef>
              <c:f>Sheet1!$B$2:$B$4</c:f>
              <c:numCache>
                <c:formatCode>0%</c:formatCode>
                <c:ptCount val="3"/>
                <c:pt idx="0">
                  <c:v>0.33</c:v>
                </c:pt>
                <c:pt idx="1">
                  <c:v>0.33</c:v>
                </c:pt>
                <c:pt idx="2">
                  <c:v>0.33</c:v>
                </c:pt>
              </c:numCache>
            </c:numRef>
          </c:val>
          <c:extLst>
            <c:ext xmlns:c16="http://schemas.microsoft.com/office/drawing/2014/chart" uri="{C3380CC4-5D6E-409C-BE32-E72D297353CC}">
              <c16:uniqueId val="{00000006-9047-4A6D-A952-77293EC0909C}"/>
            </c:ext>
          </c:extLst>
        </c:ser>
        <c:dLbls>
          <c:showLegendKey val="0"/>
          <c:showVal val="0"/>
          <c:showCatName val="0"/>
          <c:showSerName val="0"/>
          <c:showPercent val="0"/>
          <c:showBubbleSize val="0"/>
          <c:showLeaderLines val="1"/>
        </c:dLbls>
        <c:firstSliceAng val="0"/>
        <c:holeSize val="31"/>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0D0A0-51F3-4C53-BEB1-D684D72C996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nl-BE"/>
        </a:p>
      </dgm:t>
    </dgm:pt>
    <dgm:pt modelId="{795387A3-5C10-4C6A-94C3-B3387391DD98}">
      <dgm:prSet phldrT="[Tekst]"/>
      <dgm:spPr>
        <a:solidFill>
          <a:srgbClr val="FFEB00"/>
        </a:solidFill>
        <a:ln>
          <a:solidFill>
            <a:schemeClr val="accent1">
              <a:lumMod val="75000"/>
            </a:schemeClr>
          </a:solidFill>
        </a:ln>
      </dgm:spPr>
      <dgm:t>
        <a:bodyPr/>
        <a:lstStyle/>
        <a:p>
          <a:r>
            <a:rPr lang="nl-BE">
              <a:solidFill>
                <a:schemeClr val="tx1"/>
              </a:solidFill>
            </a:rPr>
            <a:t>Flexibiliseren WWV</a:t>
          </a:r>
        </a:p>
      </dgm:t>
    </dgm:pt>
    <dgm:pt modelId="{C592F21C-26BA-47E8-BDEE-F4C3A866E496}" type="parTrans" cxnId="{DF894393-8912-4B04-83FB-B11718E13AB1}">
      <dgm:prSet/>
      <dgm:spPr/>
      <dgm:t>
        <a:bodyPr/>
        <a:lstStyle/>
        <a:p>
          <a:endParaRPr lang="nl-BE"/>
        </a:p>
      </dgm:t>
    </dgm:pt>
    <dgm:pt modelId="{96E5228E-42F3-4BCE-BB1C-65C3E856E8B5}" type="sibTrans" cxnId="{DF894393-8912-4B04-83FB-B11718E13AB1}">
      <dgm:prSet/>
      <dgm:spPr/>
      <dgm:t>
        <a:bodyPr/>
        <a:lstStyle/>
        <a:p>
          <a:endParaRPr lang="nl-BE"/>
        </a:p>
      </dgm:t>
    </dgm:pt>
    <dgm:pt modelId="{3989F27E-D125-4596-BC16-A42907C94880}">
      <dgm:prSet phldrT="[Tekst]"/>
      <dgm:spPr>
        <a:solidFill>
          <a:srgbClr val="FFEB00"/>
        </a:solidFill>
        <a:ln>
          <a:solidFill>
            <a:schemeClr val="accent1">
              <a:lumMod val="75000"/>
            </a:schemeClr>
          </a:solidFill>
        </a:ln>
      </dgm:spPr>
      <dgm:t>
        <a:bodyPr/>
        <a:lstStyle/>
        <a:p>
          <a:r>
            <a:rPr lang="nl-BE">
              <a:solidFill>
                <a:schemeClr val="tx1"/>
              </a:solidFill>
            </a:rPr>
            <a:t>Visie + regelgeving</a:t>
          </a:r>
        </a:p>
      </dgm:t>
    </dgm:pt>
    <dgm:pt modelId="{B0C7C275-2154-4958-B50D-992E364F1B76}" type="parTrans" cxnId="{549F5A97-A85F-4F5F-BF1F-3465E7E29B51}">
      <dgm:prSet/>
      <dgm:spPr>
        <a:solidFill>
          <a:srgbClr val="FFEB00"/>
        </a:solidFill>
        <a:ln>
          <a:solidFill>
            <a:schemeClr val="accent1">
              <a:lumMod val="75000"/>
            </a:schemeClr>
          </a:solidFill>
        </a:ln>
      </dgm:spPr>
      <dgm:t>
        <a:bodyPr/>
        <a:lstStyle/>
        <a:p>
          <a:endParaRPr lang="nl-BE"/>
        </a:p>
      </dgm:t>
    </dgm:pt>
    <dgm:pt modelId="{FC7776A5-2DA3-4F9B-A907-CD60B26BF01E}" type="sibTrans" cxnId="{549F5A97-A85F-4F5F-BF1F-3465E7E29B51}">
      <dgm:prSet/>
      <dgm:spPr/>
      <dgm:t>
        <a:bodyPr/>
        <a:lstStyle/>
        <a:p>
          <a:endParaRPr lang="nl-BE"/>
        </a:p>
      </dgm:t>
    </dgm:pt>
    <dgm:pt modelId="{4AA7DEE3-007F-471D-8EBD-A244472E5133}">
      <dgm:prSet phldrT="[Tekst]"/>
      <dgm:spPr>
        <a:solidFill>
          <a:srgbClr val="FFEB00"/>
        </a:solidFill>
        <a:ln>
          <a:solidFill>
            <a:schemeClr val="accent1">
              <a:lumMod val="75000"/>
            </a:schemeClr>
          </a:solidFill>
        </a:ln>
      </dgm:spPr>
      <dgm:t>
        <a:bodyPr/>
        <a:lstStyle/>
        <a:p>
          <a:r>
            <a:rPr lang="nl-BE">
              <a:solidFill>
                <a:schemeClr val="tx1"/>
              </a:solidFill>
            </a:rPr>
            <a:t>Geïntegreerde en ondersteunende info</a:t>
          </a:r>
        </a:p>
      </dgm:t>
    </dgm:pt>
    <dgm:pt modelId="{621B1572-ACA6-4B08-B4BF-5CE6E293EC42}" type="parTrans" cxnId="{26C00C8A-4774-49D4-B38C-B0428C18636D}">
      <dgm:prSet/>
      <dgm:spPr/>
      <dgm:t>
        <a:bodyPr/>
        <a:lstStyle/>
        <a:p>
          <a:endParaRPr lang="nl-BE"/>
        </a:p>
      </dgm:t>
    </dgm:pt>
    <dgm:pt modelId="{D40263E2-C1E2-4F66-9D2C-343AB5787131}" type="sibTrans" cxnId="{26C00C8A-4774-49D4-B38C-B0428C18636D}">
      <dgm:prSet/>
      <dgm:spPr/>
      <dgm:t>
        <a:bodyPr/>
        <a:lstStyle/>
        <a:p>
          <a:endParaRPr lang="nl-BE"/>
        </a:p>
      </dgm:t>
    </dgm:pt>
    <dgm:pt modelId="{97FE908F-E3E0-41E5-9427-11137AE0B97C}">
      <dgm:prSet phldrT="[Tekst]"/>
      <dgm:spPr>
        <a:solidFill>
          <a:srgbClr val="FFEB00"/>
        </a:solidFill>
        <a:ln>
          <a:solidFill>
            <a:schemeClr val="accent1">
              <a:lumMod val="75000"/>
            </a:schemeClr>
          </a:solidFill>
        </a:ln>
      </dgm:spPr>
      <dgm:t>
        <a:bodyPr/>
        <a:lstStyle/>
        <a:p>
          <a:r>
            <a:rPr lang="nl-BE">
              <a:solidFill>
                <a:schemeClr val="tx1"/>
              </a:solidFill>
            </a:rPr>
            <a:t>Interne werking</a:t>
          </a:r>
        </a:p>
      </dgm:t>
    </dgm:pt>
    <dgm:pt modelId="{65C20B10-833B-4396-83D0-F9A40C8AFB51}" type="parTrans" cxnId="{7C90B97B-E92E-4BC7-9DB0-75915BB9FEDE}">
      <dgm:prSet/>
      <dgm:spPr>
        <a:solidFill>
          <a:srgbClr val="FFEB00"/>
        </a:solidFill>
        <a:ln>
          <a:solidFill>
            <a:schemeClr val="accent1">
              <a:lumMod val="75000"/>
            </a:schemeClr>
          </a:solidFill>
        </a:ln>
      </dgm:spPr>
      <dgm:t>
        <a:bodyPr/>
        <a:lstStyle/>
        <a:p>
          <a:endParaRPr lang="nl-BE"/>
        </a:p>
      </dgm:t>
    </dgm:pt>
    <dgm:pt modelId="{E4023E16-B755-4630-9BBD-8E2882890110}" type="sibTrans" cxnId="{7C90B97B-E92E-4BC7-9DB0-75915BB9FEDE}">
      <dgm:prSet/>
      <dgm:spPr/>
      <dgm:t>
        <a:bodyPr/>
        <a:lstStyle/>
        <a:p>
          <a:endParaRPr lang="nl-BE"/>
        </a:p>
      </dgm:t>
    </dgm:pt>
    <dgm:pt modelId="{E4069AA5-72B8-4968-BCE1-968FFECAA08C}" type="pres">
      <dgm:prSet presAssocID="{99E0D0A0-51F3-4C53-BEB1-D684D72C9967}" presName="Name0" presStyleCnt="0">
        <dgm:presLayoutVars>
          <dgm:chPref val="1"/>
          <dgm:dir/>
          <dgm:animOne val="branch"/>
          <dgm:animLvl val="lvl"/>
          <dgm:resizeHandles val="exact"/>
        </dgm:presLayoutVars>
      </dgm:prSet>
      <dgm:spPr/>
    </dgm:pt>
    <dgm:pt modelId="{2977AE2D-FDA0-4C22-823E-87233703712E}" type="pres">
      <dgm:prSet presAssocID="{795387A3-5C10-4C6A-94C3-B3387391DD98}" presName="root1" presStyleCnt="0"/>
      <dgm:spPr/>
    </dgm:pt>
    <dgm:pt modelId="{D00A2A1A-32E3-4CE8-9CA8-4A08B4447C2A}" type="pres">
      <dgm:prSet presAssocID="{795387A3-5C10-4C6A-94C3-B3387391DD98}" presName="LevelOneTextNode" presStyleLbl="node0" presStyleIdx="0" presStyleCnt="1">
        <dgm:presLayoutVars>
          <dgm:chPref val="3"/>
        </dgm:presLayoutVars>
      </dgm:prSet>
      <dgm:spPr/>
    </dgm:pt>
    <dgm:pt modelId="{F839E39C-1EE7-4B91-9813-87742F0F1529}" type="pres">
      <dgm:prSet presAssocID="{795387A3-5C10-4C6A-94C3-B3387391DD98}" presName="level2hierChild" presStyleCnt="0"/>
      <dgm:spPr/>
    </dgm:pt>
    <dgm:pt modelId="{50A37D9B-7FB7-49EC-A0E7-0464B47A1128}" type="pres">
      <dgm:prSet presAssocID="{B0C7C275-2154-4958-B50D-992E364F1B76}" presName="conn2-1" presStyleLbl="parChTrans1D2" presStyleIdx="0" presStyleCnt="3"/>
      <dgm:spPr/>
    </dgm:pt>
    <dgm:pt modelId="{95E0065B-AB8D-4333-9E7C-0C3823AADAF5}" type="pres">
      <dgm:prSet presAssocID="{B0C7C275-2154-4958-B50D-992E364F1B76}" presName="connTx" presStyleLbl="parChTrans1D2" presStyleIdx="0" presStyleCnt="3"/>
      <dgm:spPr/>
    </dgm:pt>
    <dgm:pt modelId="{511C25A2-4DC1-4E5C-89EE-F19599283E60}" type="pres">
      <dgm:prSet presAssocID="{3989F27E-D125-4596-BC16-A42907C94880}" presName="root2" presStyleCnt="0"/>
      <dgm:spPr/>
    </dgm:pt>
    <dgm:pt modelId="{77DC4070-B5A9-40CA-ABA2-2FB447BBE475}" type="pres">
      <dgm:prSet presAssocID="{3989F27E-D125-4596-BC16-A42907C94880}" presName="LevelTwoTextNode" presStyleLbl="node2" presStyleIdx="0" presStyleCnt="3" custLinFactNeighborX="472">
        <dgm:presLayoutVars>
          <dgm:chPref val="3"/>
        </dgm:presLayoutVars>
      </dgm:prSet>
      <dgm:spPr/>
    </dgm:pt>
    <dgm:pt modelId="{28371BD7-ECCE-4215-B547-72C380FFD0D2}" type="pres">
      <dgm:prSet presAssocID="{3989F27E-D125-4596-BC16-A42907C94880}" presName="level3hierChild" presStyleCnt="0"/>
      <dgm:spPr/>
    </dgm:pt>
    <dgm:pt modelId="{3DBEF8BA-8700-4B05-98B9-34EA94399A2B}" type="pres">
      <dgm:prSet presAssocID="{621B1572-ACA6-4B08-B4BF-5CE6E293EC42}" presName="conn2-1" presStyleLbl="parChTrans1D2" presStyleIdx="1" presStyleCnt="3"/>
      <dgm:spPr/>
    </dgm:pt>
    <dgm:pt modelId="{EB63D019-CF51-498F-8EA3-D10EED67F2F0}" type="pres">
      <dgm:prSet presAssocID="{621B1572-ACA6-4B08-B4BF-5CE6E293EC42}" presName="connTx" presStyleLbl="parChTrans1D2" presStyleIdx="1" presStyleCnt="3"/>
      <dgm:spPr/>
    </dgm:pt>
    <dgm:pt modelId="{A1AB6FF7-8876-4297-B467-323A7608A68C}" type="pres">
      <dgm:prSet presAssocID="{4AA7DEE3-007F-471D-8EBD-A244472E5133}" presName="root2" presStyleCnt="0"/>
      <dgm:spPr/>
    </dgm:pt>
    <dgm:pt modelId="{9D507406-5DF3-465D-A749-897B396046C1}" type="pres">
      <dgm:prSet presAssocID="{4AA7DEE3-007F-471D-8EBD-A244472E5133}" presName="LevelTwoTextNode" presStyleLbl="node2" presStyleIdx="1" presStyleCnt="3">
        <dgm:presLayoutVars>
          <dgm:chPref val="3"/>
        </dgm:presLayoutVars>
      </dgm:prSet>
      <dgm:spPr/>
    </dgm:pt>
    <dgm:pt modelId="{224FF63D-1017-49C7-8832-8C7CCA154258}" type="pres">
      <dgm:prSet presAssocID="{4AA7DEE3-007F-471D-8EBD-A244472E5133}" presName="level3hierChild" presStyleCnt="0"/>
      <dgm:spPr/>
    </dgm:pt>
    <dgm:pt modelId="{7CECB29B-F8E3-4D54-8219-CDD119821B4D}" type="pres">
      <dgm:prSet presAssocID="{65C20B10-833B-4396-83D0-F9A40C8AFB51}" presName="conn2-1" presStyleLbl="parChTrans1D2" presStyleIdx="2" presStyleCnt="3"/>
      <dgm:spPr/>
    </dgm:pt>
    <dgm:pt modelId="{0243BA94-62AC-47F1-8462-64AC843FC155}" type="pres">
      <dgm:prSet presAssocID="{65C20B10-833B-4396-83D0-F9A40C8AFB51}" presName="connTx" presStyleLbl="parChTrans1D2" presStyleIdx="2" presStyleCnt="3"/>
      <dgm:spPr/>
    </dgm:pt>
    <dgm:pt modelId="{63F624E1-5E10-4DC5-ABFC-F3737ED23E78}" type="pres">
      <dgm:prSet presAssocID="{97FE908F-E3E0-41E5-9427-11137AE0B97C}" presName="root2" presStyleCnt="0"/>
      <dgm:spPr/>
    </dgm:pt>
    <dgm:pt modelId="{7E5FFD59-CBC2-4069-9ED3-F52038E45CCC}" type="pres">
      <dgm:prSet presAssocID="{97FE908F-E3E0-41E5-9427-11137AE0B97C}" presName="LevelTwoTextNode" presStyleLbl="node2" presStyleIdx="2" presStyleCnt="3">
        <dgm:presLayoutVars>
          <dgm:chPref val="3"/>
        </dgm:presLayoutVars>
      </dgm:prSet>
      <dgm:spPr/>
    </dgm:pt>
    <dgm:pt modelId="{6A552BE4-3C2E-4AD7-84E0-FFDFE6FCED8C}" type="pres">
      <dgm:prSet presAssocID="{97FE908F-E3E0-41E5-9427-11137AE0B97C}" presName="level3hierChild" presStyleCnt="0"/>
      <dgm:spPr/>
    </dgm:pt>
  </dgm:ptLst>
  <dgm:cxnLst>
    <dgm:cxn modelId="{EB78C700-6792-420E-AFD2-B8D12B4992DC}" type="presOf" srcId="{621B1572-ACA6-4B08-B4BF-5CE6E293EC42}" destId="{EB63D019-CF51-498F-8EA3-D10EED67F2F0}" srcOrd="1" destOrd="0" presId="urn:microsoft.com/office/officeart/2008/layout/HorizontalMultiLevelHierarchy"/>
    <dgm:cxn modelId="{53C9C026-5257-4898-A791-418DC3A7B83A}" type="presOf" srcId="{795387A3-5C10-4C6A-94C3-B3387391DD98}" destId="{D00A2A1A-32E3-4CE8-9CA8-4A08B4447C2A}" srcOrd="0" destOrd="0" presId="urn:microsoft.com/office/officeart/2008/layout/HorizontalMultiLevelHierarchy"/>
    <dgm:cxn modelId="{7C90B97B-E92E-4BC7-9DB0-75915BB9FEDE}" srcId="{795387A3-5C10-4C6A-94C3-B3387391DD98}" destId="{97FE908F-E3E0-41E5-9427-11137AE0B97C}" srcOrd="2" destOrd="0" parTransId="{65C20B10-833B-4396-83D0-F9A40C8AFB51}" sibTransId="{E4023E16-B755-4630-9BBD-8E2882890110}"/>
    <dgm:cxn modelId="{8C359384-7E12-4D58-8B94-3CEB21FA0143}" type="presOf" srcId="{4AA7DEE3-007F-471D-8EBD-A244472E5133}" destId="{9D507406-5DF3-465D-A749-897B396046C1}" srcOrd="0" destOrd="0" presId="urn:microsoft.com/office/officeart/2008/layout/HorizontalMultiLevelHierarchy"/>
    <dgm:cxn modelId="{26C00C8A-4774-49D4-B38C-B0428C18636D}" srcId="{795387A3-5C10-4C6A-94C3-B3387391DD98}" destId="{4AA7DEE3-007F-471D-8EBD-A244472E5133}" srcOrd="1" destOrd="0" parTransId="{621B1572-ACA6-4B08-B4BF-5CE6E293EC42}" sibTransId="{D40263E2-C1E2-4F66-9D2C-343AB5787131}"/>
    <dgm:cxn modelId="{E5B1788D-1A9F-46E1-B493-E4B3E62310ED}" type="presOf" srcId="{97FE908F-E3E0-41E5-9427-11137AE0B97C}" destId="{7E5FFD59-CBC2-4069-9ED3-F52038E45CCC}" srcOrd="0" destOrd="0" presId="urn:microsoft.com/office/officeart/2008/layout/HorizontalMultiLevelHierarchy"/>
    <dgm:cxn modelId="{DF894393-8912-4B04-83FB-B11718E13AB1}" srcId="{99E0D0A0-51F3-4C53-BEB1-D684D72C9967}" destId="{795387A3-5C10-4C6A-94C3-B3387391DD98}" srcOrd="0" destOrd="0" parTransId="{C592F21C-26BA-47E8-BDEE-F4C3A866E496}" sibTransId="{96E5228E-42F3-4BCE-BB1C-65C3E856E8B5}"/>
    <dgm:cxn modelId="{549F5A97-A85F-4F5F-BF1F-3465E7E29B51}" srcId="{795387A3-5C10-4C6A-94C3-B3387391DD98}" destId="{3989F27E-D125-4596-BC16-A42907C94880}" srcOrd="0" destOrd="0" parTransId="{B0C7C275-2154-4958-B50D-992E364F1B76}" sibTransId="{FC7776A5-2DA3-4F9B-A907-CD60B26BF01E}"/>
    <dgm:cxn modelId="{F66B10A3-9504-412E-88F0-3A4228AA2651}" type="presOf" srcId="{99E0D0A0-51F3-4C53-BEB1-D684D72C9967}" destId="{E4069AA5-72B8-4968-BCE1-968FFECAA08C}" srcOrd="0" destOrd="0" presId="urn:microsoft.com/office/officeart/2008/layout/HorizontalMultiLevelHierarchy"/>
    <dgm:cxn modelId="{C94239A8-F22A-49BC-B421-09716F4FF85D}" type="presOf" srcId="{621B1572-ACA6-4B08-B4BF-5CE6E293EC42}" destId="{3DBEF8BA-8700-4B05-98B9-34EA94399A2B}" srcOrd="0" destOrd="0" presId="urn:microsoft.com/office/officeart/2008/layout/HorizontalMultiLevelHierarchy"/>
    <dgm:cxn modelId="{51B848C6-FC70-4220-B5EA-8219E855BAC0}" type="presOf" srcId="{B0C7C275-2154-4958-B50D-992E364F1B76}" destId="{50A37D9B-7FB7-49EC-A0E7-0464B47A1128}" srcOrd="0" destOrd="0" presId="urn:microsoft.com/office/officeart/2008/layout/HorizontalMultiLevelHierarchy"/>
    <dgm:cxn modelId="{FAF5D3CD-882C-4106-A1E5-3D155B5CD318}" type="presOf" srcId="{B0C7C275-2154-4958-B50D-992E364F1B76}" destId="{95E0065B-AB8D-4333-9E7C-0C3823AADAF5}" srcOrd="1" destOrd="0" presId="urn:microsoft.com/office/officeart/2008/layout/HorizontalMultiLevelHierarchy"/>
    <dgm:cxn modelId="{7F8C87DC-0AD3-4A32-87CA-2D9AF479B140}" type="presOf" srcId="{3989F27E-D125-4596-BC16-A42907C94880}" destId="{77DC4070-B5A9-40CA-ABA2-2FB447BBE475}" srcOrd="0" destOrd="0" presId="urn:microsoft.com/office/officeart/2008/layout/HorizontalMultiLevelHierarchy"/>
    <dgm:cxn modelId="{576B20E3-F3A6-43DB-95D1-49927BAE6E7E}" type="presOf" srcId="{65C20B10-833B-4396-83D0-F9A40C8AFB51}" destId="{0243BA94-62AC-47F1-8462-64AC843FC155}" srcOrd="1" destOrd="0" presId="urn:microsoft.com/office/officeart/2008/layout/HorizontalMultiLevelHierarchy"/>
    <dgm:cxn modelId="{22DF9EEC-2E09-47C0-914D-2BCC4203FEFA}" type="presOf" srcId="{65C20B10-833B-4396-83D0-F9A40C8AFB51}" destId="{7CECB29B-F8E3-4D54-8219-CDD119821B4D}" srcOrd="0" destOrd="0" presId="urn:microsoft.com/office/officeart/2008/layout/HorizontalMultiLevelHierarchy"/>
    <dgm:cxn modelId="{5633E9A4-B98E-422F-AE2E-8F7A8B613BEF}" type="presParOf" srcId="{E4069AA5-72B8-4968-BCE1-968FFECAA08C}" destId="{2977AE2D-FDA0-4C22-823E-87233703712E}" srcOrd="0" destOrd="0" presId="urn:microsoft.com/office/officeart/2008/layout/HorizontalMultiLevelHierarchy"/>
    <dgm:cxn modelId="{5263697A-94E9-4C42-8A24-591501A91879}" type="presParOf" srcId="{2977AE2D-FDA0-4C22-823E-87233703712E}" destId="{D00A2A1A-32E3-4CE8-9CA8-4A08B4447C2A}" srcOrd="0" destOrd="0" presId="urn:microsoft.com/office/officeart/2008/layout/HorizontalMultiLevelHierarchy"/>
    <dgm:cxn modelId="{FFD6703C-C29C-45C7-888F-2B23357C0D89}" type="presParOf" srcId="{2977AE2D-FDA0-4C22-823E-87233703712E}" destId="{F839E39C-1EE7-4B91-9813-87742F0F1529}" srcOrd="1" destOrd="0" presId="urn:microsoft.com/office/officeart/2008/layout/HorizontalMultiLevelHierarchy"/>
    <dgm:cxn modelId="{48554894-6724-46C2-824B-FF20844E2B86}" type="presParOf" srcId="{F839E39C-1EE7-4B91-9813-87742F0F1529}" destId="{50A37D9B-7FB7-49EC-A0E7-0464B47A1128}" srcOrd="0" destOrd="0" presId="urn:microsoft.com/office/officeart/2008/layout/HorizontalMultiLevelHierarchy"/>
    <dgm:cxn modelId="{48C46B62-46A0-4F15-AFD2-CFFC4627CF00}" type="presParOf" srcId="{50A37D9B-7FB7-49EC-A0E7-0464B47A1128}" destId="{95E0065B-AB8D-4333-9E7C-0C3823AADAF5}" srcOrd="0" destOrd="0" presId="urn:microsoft.com/office/officeart/2008/layout/HorizontalMultiLevelHierarchy"/>
    <dgm:cxn modelId="{D78B68D4-9681-4A9B-9EE7-B1F5C44B40BA}" type="presParOf" srcId="{F839E39C-1EE7-4B91-9813-87742F0F1529}" destId="{511C25A2-4DC1-4E5C-89EE-F19599283E60}" srcOrd="1" destOrd="0" presId="urn:microsoft.com/office/officeart/2008/layout/HorizontalMultiLevelHierarchy"/>
    <dgm:cxn modelId="{260E4CEA-6C39-4666-B6DA-9E1C7D16C1C3}" type="presParOf" srcId="{511C25A2-4DC1-4E5C-89EE-F19599283E60}" destId="{77DC4070-B5A9-40CA-ABA2-2FB447BBE475}" srcOrd="0" destOrd="0" presId="urn:microsoft.com/office/officeart/2008/layout/HorizontalMultiLevelHierarchy"/>
    <dgm:cxn modelId="{44C3AEE2-EA5B-4821-8603-AC17E838BBBF}" type="presParOf" srcId="{511C25A2-4DC1-4E5C-89EE-F19599283E60}" destId="{28371BD7-ECCE-4215-B547-72C380FFD0D2}" srcOrd="1" destOrd="0" presId="urn:microsoft.com/office/officeart/2008/layout/HorizontalMultiLevelHierarchy"/>
    <dgm:cxn modelId="{2C2A0437-2AF6-45CA-AF9E-C41F4D652964}" type="presParOf" srcId="{F839E39C-1EE7-4B91-9813-87742F0F1529}" destId="{3DBEF8BA-8700-4B05-98B9-34EA94399A2B}" srcOrd="2" destOrd="0" presId="urn:microsoft.com/office/officeart/2008/layout/HorizontalMultiLevelHierarchy"/>
    <dgm:cxn modelId="{2D3F09FA-E35B-4967-BBA7-2A8813CB7DC6}" type="presParOf" srcId="{3DBEF8BA-8700-4B05-98B9-34EA94399A2B}" destId="{EB63D019-CF51-498F-8EA3-D10EED67F2F0}" srcOrd="0" destOrd="0" presId="urn:microsoft.com/office/officeart/2008/layout/HorizontalMultiLevelHierarchy"/>
    <dgm:cxn modelId="{8A322C8E-60CF-47CE-A44B-F8C6DFBBB70E}" type="presParOf" srcId="{F839E39C-1EE7-4B91-9813-87742F0F1529}" destId="{A1AB6FF7-8876-4297-B467-323A7608A68C}" srcOrd="3" destOrd="0" presId="urn:microsoft.com/office/officeart/2008/layout/HorizontalMultiLevelHierarchy"/>
    <dgm:cxn modelId="{DE0A916D-7A20-4C2E-913E-290C4AFB32A8}" type="presParOf" srcId="{A1AB6FF7-8876-4297-B467-323A7608A68C}" destId="{9D507406-5DF3-465D-A749-897B396046C1}" srcOrd="0" destOrd="0" presId="urn:microsoft.com/office/officeart/2008/layout/HorizontalMultiLevelHierarchy"/>
    <dgm:cxn modelId="{56D89323-2BFA-43E1-9F77-D88D8A85E52C}" type="presParOf" srcId="{A1AB6FF7-8876-4297-B467-323A7608A68C}" destId="{224FF63D-1017-49C7-8832-8C7CCA154258}" srcOrd="1" destOrd="0" presId="urn:microsoft.com/office/officeart/2008/layout/HorizontalMultiLevelHierarchy"/>
    <dgm:cxn modelId="{9374C6DA-22FF-4D3B-AE2E-019C4E38AB2C}" type="presParOf" srcId="{F839E39C-1EE7-4B91-9813-87742F0F1529}" destId="{7CECB29B-F8E3-4D54-8219-CDD119821B4D}" srcOrd="4" destOrd="0" presId="urn:microsoft.com/office/officeart/2008/layout/HorizontalMultiLevelHierarchy"/>
    <dgm:cxn modelId="{55CB8A47-4E4A-4541-8C12-9B996DC7D515}" type="presParOf" srcId="{7CECB29B-F8E3-4D54-8219-CDD119821B4D}" destId="{0243BA94-62AC-47F1-8462-64AC843FC155}" srcOrd="0" destOrd="0" presId="urn:microsoft.com/office/officeart/2008/layout/HorizontalMultiLevelHierarchy"/>
    <dgm:cxn modelId="{DA4BE79B-9BDE-4638-B2CC-31E1DA4D4033}" type="presParOf" srcId="{F839E39C-1EE7-4B91-9813-87742F0F1529}" destId="{63F624E1-5E10-4DC5-ABFC-F3737ED23E78}" srcOrd="5" destOrd="0" presId="urn:microsoft.com/office/officeart/2008/layout/HorizontalMultiLevelHierarchy"/>
    <dgm:cxn modelId="{BEF0706A-26F3-4491-83FD-CF3A4F820D36}" type="presParOf" srcId="{63F624E1-5E10-4DC5-ABFC-F3737ED23E78}" destId="{7E5FFD59-CBC2-4069-9ED3-F52038E45CCC}" srcOrd="0" destOrd="0" presId="urn:microsoft.com/office/officeart/2008/layout/HorizontalMultiLevelHierarchy"/>
    <dgm:cxn modelId="{AFB9D0A3-35F5-4897-A34E-9FDC7ABE83F1}" type="presParOf" srcId="{63F624E1-5E10-4DC5-ABFC-F3737ED23E78}" destId="{6A552BE4-3C2E-4AD7-84E0-FFDFE6FCED8C}"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3ECB79C-99C3-45C9-AE15-E871E5B0B0CB}"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nl-BE"/>
        </a:p>
      </dgm:t>
    </dgm:pt>
    <dgm:pt modelId="{6837D42F-6420-4B03-9F23-B58C220CA756}">
      <dgm:prSet phldrT="[Tekst]"/>
      <dgm:spPr/>
      <dgm:t>
        <a:bodyPr/>
        <a:lstStyle/>
        <a:p>
          <a:pPr rtl="0"/>
          <a:r>
            <a:rPr lang="nl-BE"/>
            <a:t>VPS</a:t>
          </a:r>
          <a:r>
            <a:rPr lang="nl-BE">
              <a:latin typeface="Flanders Art Sans Bold"/>
            </a:rPr>
            <a:t> </a:t>
          </a:r>
          <a:endParaRPr lang="nl-BE"/>
        </a:p>
      </dgm:t>
    </dgm:pt>
    <dgm:pt modelId="{0225BA05-C284-4F0C-A262-E98D2C617D68}" type="parTrans" cxnId="{CA19BEAA-FBAE-4DBA-98C9-683010404B74}">
      <dgm:prSet/>
      <dgm:spPr/>
      <dgm:t>
        <a:bodyPr/>
        <a:lstStyle/>
        <a:p>
          <a:endParaRPr lang="nl-BE"/>
        </a:p>
      </dgm:t>
    </dgm:pt>
    <dgm:pt modelId="{0197F30E-DA3D-4F6B-95C9-0C4A67A0BDB3}" type="sibTrans" cxnId="{CA19BEAA-FBAE-4DBA-98C9-683010404B74}">
      <dgm:prSet/>
      <dgm:spPr/>
      <dgm:t>
        <a:bodyPr/>
        <a:lstStyle/>
        <a:p>
          <a:endParaRPr lang="nl-BE"/>
        </a:p>
      </dgm:t>
    </dgm:pt>
    <dgm:pt modelId="{BF8F46B0-7DAC-49DB-B0CE-7D11B8CA25C0}">
      <dgm:prSet/>
      <dgm:spPr/>
      <dgm:t>
        <a:bodyPr/>
        <a:lstStyle/>
        <a:p>
          <a:r>
            <a:rPr lang="nl-BE"/>
            <a:t>Fiscaliteit</a:t>
          </a:r>
        </a:p>
      </dgm:t>
    </dgm:pt>
    <dgm:pt modelId="{13D90C86-9C17-46CD-885D-8DB6565C72EC}" type="parTrans" cxnId="{0DEA1E2A-0155-46FF-8B5D-5D6CE2415BBF}">
      <dgm:prSet/>
      <dgm:spPr/>
      <dgm:t>
        <a:bodyPr/>
        <a:lstStyle/>
        <a:p>
          <a:endParaRPr lang="nl-BE"/>
        </a:p>
      </dgm:t>
    </dgm:pt>
    <dgm:pt modelId="{344373EF-1343-4E54-83EE-997F24E06589}" type="sibTrans" cxnId="{0DEA1E2A-0155-46FF-8B5D-5D6CE2415BBF}">
      <dgm:prSet/>
      <dgm:spPr/>
      <dgm:t>
        <a:bodyPr/>
        <a:lstStyle/>
        <a:p>
          <a:endParaRPr lang="nl-BE"/>
        </a:p>
      </dgm:t>
    </dgm:pt>
    <dgm:pt modelId="{D15FB919-DF4E-4B7E-B3B2-4054F0CED946}">
      <dgm:prSet/>
      <dgm:spPr/>
      <dgm:t>
        <a:bodyPr/>
        <a:lstStyle/>
        <a:p>
          <a:pPr>
            <a:buFontTx/>
            <a:buChar char="-"/>
          </a:pPr>
          <a:r>
            <a:rPr lang="nl-NL"/>
            <a:t>Correcte fiscale en financiële regels toepassen</a:t>
          </a:r>
          <a:endParaRPr lang="nl-BE"/>
        </a:p>
      </dgm:t>
    </dgm:pt>
    <dgm:pt modelId="{60E85CE7-8828-45BD-9C7B-EB3D430DAD63}" type="parTrans" cxnId="{998862B9-DA03-4E6E-AF60-887BA52757C6}">
      <dgm:prSet/>
      <dgm:spPr/>
      <dgm:t>
        <a:bodyPr/>
        <a:lstStyle/>
        <a:p>
          <a:endParaRPr lang="nl-BE"/>
        </a:p>
      </dgm:t>
    </dgm:pt>
    <dgm:pt modelId="{D017373F-7C01-43E3-9745-4628C610C522}" type="sibTrans" cxnId="{998862B9-DA03-4E6E-AF60-887BA52757C6}">
      <dgm:prSet/>
      <dgm:spPr/>
      <dgm:t>
        <a:bodyPr/>
        <a:lstStyle/>
        <a:p>
          <a:endParaRPr lang="nl-BE"/>
        </a:p>
      </dgm:t>
    </dgm:pt>
    <dgm:pt modelId="{4D0D52E6-4225-46F5-B9E9-25AB41DA61D7}">
      <dgm:prSet/>
      <dgm:spPr/>
      <dgm:t>
        <a:bodyPr/>
        <a:lstStyle/>
        <a:p>
          <a:r>
            <a:rPr lang="nl-BE"/>
            <a:t>inzetten op communicatie en kennisdeling</a:t>
          </a:r>
        </a:p>
      </dgm:t>
    </dgm:pt>
    <dgm:pt modelId="{F2D4308C-2141-4F36-A0F1-CACE1F12CD1E}" type="parTrans" cxnId="{4D38922B-F069-4A1E-8009-B4D8E925DE74}">
      <dgm:prSet/>
      <dgm:spPr/>
      <dgm:t>
        <a:bodyPr/>
        <a:lstStyle/>
        <a:p>
          <a:endParaRPr lang="nl-BE"/>
        </a:p>
      </dgm:t>
    </dgm:pt>
    <dgm:pt modelId="{0A725A51-3359-4187-A3A9-3B7EDB7AB220}" type="sibTrans" cxnId="{4D38922B-F069-4A1E-8009-B4D8E925DE74}">
      <dgm:prSet/>
      <dgm:spPr/>
      <dgm:t>
        <a:bodyPr/>
        <a:lstStyle/>
        <a:p>
          <a:endParaRPr lang="nl-BE"/>
        </a:p>
      </dgm:t>
    </dgm:pt>
    <dgm:pt modelId="{EFC6C357-0D6F-4C60-91F6-93A630BD8765}">
      <dgm:prSet/>
      <dgm:spPr/>
      <dgm:t>
        <a:bodyPr/>
        <a:lstStyle/>
        <a:p>
          <a:pPr rtl="0"/>
          <a:r>
            <a:rPr lang="nl-BE"/>
            <a:t>Welke ruimte biedt het nieuwe concept? Wat kan wel (nog), wat kan niet?</a:t>
          </a:r>
          <a:r>
            <a:rPr lang="nl-BE">
              <a:latin typeface="Flanders Art Sans Bold"/>
            </a:rPr>
            <a:t> </a:t>
          </a:r>
          <a:endParaRPr lang="nl-BE"/>
        </a:p>
      </dgm:t>
    </dgm:pt>
    <dgm:pt modelId="{691267C9-18A1-4DBB-8638-B0446B9A8182}" type="parTrans" cxnId="{75E776CD-C47E-4DA0-847A-43D164C73DA0}">
      <dgm:prSet/>
      <dgm:spPr/>
      <dgm:t>
        <a:bodyPr/>
        <a:lstStyle/>
        <a:p>
          <a:endParaRPr lang="nl-BE"/>
        </a:p>
      </dgm:t>
    </dgm:pt>
    <dgm:pt modelId="{451E2C70-5D5C-440C-8DED-4B905F3A0405}" type="sibTrans" cxnId="{75E776CD-C47E-4DA0-847A-43D164C73DA0}">
      <dgm:prSet/>
      <dgm:spPr/>
      <dgm:t>
        <a:bodyPr/>
        <a:lstStyle/>
        <a:p>
          <a:endParaRPr lang="nl-BE"/>
        </a:p>
      </dgm:t>
    </dgm:pt>
    <dgm:pt modelId="{97D6035C-F08A-4872-A7C2-5DD4FA869E30}">
      <dgm:prSet/>
      <dgm:spPr/>
      <dgm:t>
        <a:bodyPr/>
        <a:lstStyle/>
        <a:p>
          <a:r>
            <a:rPr lang="nl-BE"/>
            <a:t>Onderzoek: is VPS wijziging nodig om nog flexibeler te kunnen toepassen</a:t>
          </a:r>
        </a:p>
      </dgm:t>
    </dgm:pt>
    <dgm:pt modelId="{E11B62FE-D17B-41EA-A142-AFB029913771}" type="parTrans" cxnId="{9C2376D3-3F0D-421A-8615-8DF4A78417F7}">
      <dgm:prSet/>
      <dgm:spPr/>
      <dgm:t>
        <a:bodyPr/>
        <a:lstStyle/>
        <a:p>
          <a:endParaRPr lang="nl-BE"/>
        </a:p>
      </dgm:t>
    </dgm:pt>
    <dgm:pt modelId="{58676744-9BB9-4554-B2F4-3348276455CF}" type="sibTrans" cxnId="{9C2376D3-3F0D-421A-8615-8DF4A78417F7}">
      <dgm:prSet/>
      <dgm:spPr/>
      <dgm:t>
        <a:bodyPr/>
        <a:lstStyle/>
        <a:p>
          <a:endParaRPr lang="nl-BE"/>
        </a:p>
      </dgm:t>
    </dgm:pt>
    <dgm:pt modelId="{F9D0B9B7-D44D-4534-9860-2E426D1C40AC}">
      <dgm:prSet/>
      <dgm:spPr/>
      <dgm:t>
        <a:bodyPr/>
        <a:lstStyle/>
        <a:p>
          <a:pPr rtl="0"/>
          <a:r>
            <a:rPr lang="nl-NL"/>
            <a:t>Informatie ter beschikking stellen</a:t>
          </a:r>
          <a:r>
            <a:rPr lang="nl-NL">
              <a:latin typeface="Flanders Art Sans Bold"/>
            </a:rPr>
            <a:t> </a:t>
          </a:r>
          <a:endParaRPr lang="nl-NL"/>
        </a:p>
      </dgm:t>
    </dgm:pt>
    <dgm:pt modelId="{0943E54E-81F9-46B8-992D-43FC5D72C994}" type="parTrans" cxnId="{9D97A8DA-CBBE-4D40-AFE1-7C33F14BD696}">
      <dgm:prSet/>
      <dgm:spPr/>
      <dgm:t>
        <a:bodyPr/>
        <a:lstStyle/>
        <a:p>
          <a:endParaRPr lang="nl-BE"/>
        </a:p>
      </dgm:t>
    </dgm:pt>
    <dgm:pt modelId="{82E710F1-7340-421E-B80B-1FCC0CE4157E}" type="sibTrans" cxnId="{9D97A8DA-CBBE-4D40-AFE1-7C33F14BD696}">
      <dgm:prSet/>
      <dgm:spPr/>
      <dgm:t>
        <a:bodyPr/>
        <a:lstStyle/>
        <a:p>
          <a:endParaRPr lang="nl-BE"/>
        </a:p>
      </dgm:t>
    </dgm:pt>
    <dgm:pt modelId="{E0ADF580-AB65-4A9E-BE18-779FFFF6369D}">
      <dgm:prSet/>
      <dgm:spPr/>
      <dgm:t>
        <a:bodyPr/>
        <a:lstStyle/>
        <a:p>
          <a:r>
            <a:rPr lang="nl-NL"/>
            <a:t>FOD Financiën: verkennen nieuwe ontwikkelingen</a:t>
          </a:r>
        </a:p>
      </dgm:t>
    </dgm:pt>
    <dgm:pt modelId="{6A9438BF-4BB5-48FF-A007-C0F85E8AC86D}" type="parTrans" cxnId="{396B8AD8-2CBD-4119-97DA-4D191DE3E7C9}">
      <dgm:prSet/>
      <dgm:spPr/>
      <dgm:t>
        <a:bodyPr/>
        <a:lstStyle/>
        <a:p>
          <a:endParaRPr lang="nl-BE"/>
        </a:p>
      </dgm:t>
    </dgm:pt>
    <dgm:pt modelId="{5CCB113B-3CDB-4822-98F7-E783022E4C7F}" type="sibTrans" cxnId="{396B8AD8-2CBD-4119-97DA-4D191DE3E7C9}">
      <dgm:prSet/>
      <dgm:spPr/>
      <dgm:t>
        <a:bodyPr/>
        <a:lstStyle/>
        <a:p>
          <a:endParaRPr lang="nl-BE"/>
        </a:p>
      </dgm:t>
    </dgm:pt>
    <dgm:pt modelId="{4B5B210B-A7C5-4FFA-934C-30B31709BDE7}">
      <dgm:prSet/>
      <dgm:spPr/>
      <dgm:t>
        <a:bodyPr/>
        <a:lstStyle/>
        <a:p>
          <a:r>
            <a:rPr lang="nl-BE"/>
            <a:t>Gebruik ‘40-dagen regel’: vraag aan FOD Financiën</a:t>
          </a:r>
        </a:p>
      </dgm:t>
    </dgm:pt>
    <dgm:pt modelId="{46E7266A-7035-4964-B502-71A3C827439D}" type="parTrans" cxnId="{21C4F994-4614-4804-A89F-CB3C8050F042}">
      <dgm:prSet/>
      <dgm:spPr/>
      <dgm:t>
        <a:bodyPr/>
        <a:lstStyle/>
        <a:p>
          <a:endParaRPr lang="nl-BE"/>
        </a:p>
      </dgm:t>
    </dgm:pt>
    <dgm:pt modelId="{73EAB4EE-CC13-46AD-80BB-7C7B122300D9}" type="sibTrans" cxnId="{21C4F994-4614-4804-A89F-CB3C8050F042}">
      <dgm:prSet/>
      <dgm:spPr/>
      <dgm:t>
        <a:bodyPr/>
        <a:lstStyle/>
        <a:p>
          <a:endParaRPr lang="nl-BE"/>
        </a:p>
      </dgm:t>
    </dgm:pt>
    <dgm:pt modelId="{C6ACBD5A-05A7-4985-9851-FDDB4D6EA5B3}" type="pres">
      <dgm:prSet presAssocID="{53ECB79C-99C3-45C9-AE15-E871E5B0B0CB}" presName="layout" presStyleCnt="0">
        <dgm:presLayoutVars>
          <dgm:chMax/>
          <dgm:chPref/>
          <dgm:dir/>
          <dgm:resizeHandles/>
        </dgm:presLayoutVars>
      </dgm:prSet>
      <dgm:spPr/>
    </dgm:pt>
    <dgm:pt modelId="{9E8F3DF5-C202-4574-866F-D21B03C07CB3}" type="pres">
      <dgm:prSet presAssocID="{6837D42F-6420-4B03-9F23-B58C220CA756}" presName="root" presStyleCnt="0">
        <dgm:presLayoutVars>
          <dgm:chMax/>
          <dgm:chPref/>
        </dgm:presLayoutVars>
      </dgm:prSet>
      <dgm:spPr/>
    </dgm:pt>
    <dgm:pt modelId="{18BD04E5-A806-4AD1-BF96-32339CCD8467}" type="pres">
      <dgm:prSet presAssocID="{6837D42F-6420-4B03-9F23-B58C220CA756}" presName="rootComposite" presStyleCnt="0">
        <dgm:presLayoutVars/>
      </dgm:prSet>
      <dgm:spPr/>
    </dgm:pt>
    <dgm:pt modelId="{AF4228B7-597F-4283-9F43-FB2359940DA1}" type="pres">
      <dgm:prSet presAssocID="{6837D42F-6420-4B03-9F23-B58C220CA756}" presName="ParentAccent" presStyleLbl="alignNode1" presStyleIdx="0" presStyleCnt="2"/>
      <dgm:spPr/>
    </dgm:pt>
    <dgm:pt modelId="{4586F4B0-4B17-4D43-B305-E5723BC81DFC}" type="pres">
      <dgm:prSet presAssocID="{6837D42F-6420-4B03-9F23-B58C220CA756}" presName="ParentSmallAccent" presStyleLbl="fgAcc1" presStyleIdx="0" presStyleCnt="2"/>
      <dgm:spPr/>
    </dgm:pt>
    <dgm:pt modelId="{A3F5688A-85CF-44A2-9C31-20434D72C9EF}" type="pres">
      <dgm:prSet presAssocID="{6837D42F-6420-4B03-9F23-B58C220CA756}" presName="Parent" presStyleLbl="revTx" presStyleIdx="0" presStyleCnt="9">
        <dgm:presLayoutVars>
          <dgm:chMax/>
          <dgm:chPref val="4"/>
          <dgm:bulletEnabled val="1"/>
        </dgm:presLayoutVars>
      </dgm:prSet>
      <dgm:spPr/>
    </dgm:pt>
    <dgm:pt modelId="{80D0E5A8-3F40-458B-B206-FD80111DA455}" type="pres">
      <dgm:prSet presAssocID="{6837D42F-6420-4B03-9F23-B58C220CA756}" presName="childShape" presStyleCnt="0">
        <dgm:presLayoutVars>
          <dgm:chMax val="0"/>
          <dgm:chPref val="0"/>
        </dgm:presLayoutVars>
      </dgm:prSet>
      <dgm:spPr/>
    </dgm:pt>
    <dgm:pt modelId="{2849F5E9-F7A1-4A03-ACBC-ADA19937D115}" type="pres">
      <dgm:prSet presAssocID="{4D0D52E6-4225-46F5-B9E9-25AB41DA61D7}" presName="childComposite" presStyleCnt="0">
        <dgm:presLayoutVars>
          <dgm:chMax val="0"/>
          <dgm:chPref val="0"/>
        </dgm:presLayoutVars>
      </dgm:prSet>
      <dgm:spPr/>
    </dgm:pt>
    <dgm:pt modelId="{1B3412A1-1601-4538-AFAD-C709A8828988}" type="pres">
      <dgm:prSet presAssocID="{4D0D52E6-4225-46F5-B9E9-25AB41DA61D7}" presName="ChildAccent" presStyleLbl="solidFgAcc1" presStyleIdx="0" presStyleCnt="7"/>
      <dgm:spPr/>
    </dgm:pt>
    <dgm:pt modelId="{8BC7318C-CA99-447D-9598-1C27059DD921}" type="pres">
      <dgm:prSet presAssocID="{4D0D52E6-4225-46F5-B9E9-25AB41DA61D7}" presName="Child" presStyleLbl="revTx" presStyleIdx="1" presStyleCnt="9" custLinFactY="100000" custLinFactNeighborX="2688" custLinFactNeighborY="111888">
        <dgm:presLayoutVars>
          <dgm:chMax val="0"/>
          <dgm:chPref val="0"/>
          <dgm:bulletEnabled val="1"/>
        </dgm:presLayoutVars>
      </dgm:prSet>
      <dgm:spPr/>
    </dgm:pt>
    <dgm:pt modelId="{B51C8F1B-37E9-46F2-8140-D915CA357558}" type="pres">
      <dgm:prSet presAssocID="{EFC6C357-0D6F-4C60-91F6-93A630BD8765}" presName="childComposite" presStyleCnt="0">
        <dgm:presLayoutVars>
          <dgm:chMax val="0"/>
          <dgm:chPref val="0"/>
        </dgm:presLayoutVars>
      </dgm:prSet>
      <dgm:spPr/>
    </dgm:pt>
    <dgm:pt modelId="{A95A1949-9ECE-407E-8EEA-9BCA6C850192}" type="pres">
      <dgm:prSet presAssocID="{EFC6C357-0D6F-4C60-91F6-93A630BD8765}" presName="ChildAccent" presStyleLbl="solidFgAcc1" presStyleIdx="1" presStyleCnt="7"/>
      <dgm:spPr/>
    </dgm:pt>
    <dgm:pt modelId="{A23D6A39-0665-48FD-BA4F-00ECC98B1CB4}" type="pres">
      <dgm:prSet presAssocID="{EFC6C357-0D6F-4C60-91F6-93A630BD8765}" presName="Child" presStyleLbl="revTx" presStyleIdx="2" presStyleCnt="9" custLinFactNeighborX="2688" custLinFactNeighborY="24764">
        <dgm:presLayoutVars>
          <dgm:chMax val="0"/>
          <dgm:chPref val="0"/>
          <dgm:bulletEnabled val="1"/>
        </dgm:presLayoutVars>
      </dgm:prSet>
      <dgm:spPr/>
    </dgm:pt>
    <dgm:pt modelId="{21982211-3342-42F4-85AC-D014CF13F4D0}" type="pres">
      <dgm:prSet presAssocID="{97D6035C-F08A-4872-A7C2-5DD4FA869E30}" presName="childComposite" presStyleCnt="0">
        <dgm:presLayoutVars>
          <dgm:chMax val="0"/>
          <dgm:chPref val="0"/>
        </dgm:presLayoutVars>
      </dgm:prSet>
      <dgm:spPr/>
    </dgm:pt>
    <dgm:pt modelId="{1EBCF0D2-23E0-4D3C-B90C-A3345327D964}" type="pres">
      <dgm:prSet presAssocID="{97D6035C-F08A-4872-A7C2-5DD4FA869E30}" presName="ChildAccent" presStyleLbl="solidFgAcc1" presStyleIdx="2" presStyleCnt="7"/>
      <dgm:spPr/>
    </dgm:pt>
    <dgm:pt modelId="{CFC28979-9670-42EB-9E34-C8904967D1CD}" type="pres">
      <dgm:prSet presAssocID="{97D6035C-F08A-4872-A7C2-5DD4FA869E30}" presName="Child" presStyleLbl="revTx" presStyleIdx="3" presStyleCnt="9" custLinFactY="-87792" custLinFactNeighborX="2688" custLinFactNeighborY="-100000">
        <dgm:presLayoutVars>
          <dgm:chMax val="0"/>
          <dgm:chPref val="0"/>
          <dgm:bulletEnabled val="1"/>
        </dgm:presLayoutVars>
      </dgm:prSet>
      <dgm:spPr/>
    </dgm:pt>
    <dgm:pt modelId="{9B7D365D-3181-4608-8E22-56156C5F70AC}" type="pres">
      <dgm:prSet presAssocID="{BF8F46B0-7DAC-49DB-B0CE-7D11B8CA25C0}" presName="root" presStyleCnt="0">
        <dgm:presLayoutVars>
          <dgm:chMax/>
          <dgm:chPref/>
        </dgm:presLayoutVars>
      </dgm:prSet>
      <dgm:spPr/>
    </dgm:pt>
    <dgm:pt modelId="{24652FA5-1D13-42A9-B866-50302E32C272}" type="pres">
      <dgm:prSet presAssocID="{BF8F46B0-7DAC-49DB-B0CE-7D11B8CA25C0}" presName="rootComposite" presStyleCnt="0">
        <dgm:presLayoutVars/>
      </dgm:prSet>
      <dgm:spPr/>
    </dgm:pt>
    <dgm:pt modelId="{693CE4DC-AE9B-4563-8F46-8BB995EC060B}" type="pres">
      <dgm:prSet presAssocID="{BF8F46B0-7DAC-49DB-B0CE-7D11B8CA25C0}" presName="ParentAccent" presStyleLbl="alignNode1" presStyleIdx="1" presStyleCnt="2" custLinFactNeighborX="884" custLinFactNeighborY="415"/>
      <dgm:spPr/>
    </dgm:pt>
    <dgm:pt modelId="{0659464C-D165-4A3F-89F0-EB111B0E91A6}" type="pres">
      <dgm:prSet presAssocID="{BF8F46B0-7DAC-49DB-B0CE-7D11B8CA25C0}" presName="ParentSmallAccent" presStyleLbl="fgAcc1" presStyleIdx="1" presStyleCnt="2" custLinFactNeighborX="11040"/>
      <dgm:spPr/>
    </dgm:pt>
    <dgm:pt modelId="{96B80980-BD51-4B6A-AB41-5FE5F9FB00AC}" type="pres">
      <dgm:prSet presAssocID="{BF8F46B0-7DAC-49DB-B0CE-7D11B8CA25C0}" presName="Parent" presStyleLbl="revTx" presStyleIdx="4" presStyleCnt="9">
        <dgm:presLayoutVars>
          <dgm:chMax/>
          <dgm:chPref val="4"/>
          <dgm:bulletEnabled val="1"/>
        </dgm:presLayoutVars>
      </dgm:prSet>
      <dgm:spPr/>
    </dgm:pt>
    <dgm:pt modelId="{AC102860-8E42-4277-B1E0-EFFA079C004D}" type="pres">
      <dgm:prSet presAssocID="{BF8F46B0-7DAC-49DB-B0CE-7D11B8CA25C0}" presName="childShape" presStyleCnt="0">
        <dgm:presLayoutVars>
          <dgm:chMax val="0"/>
          <dgm:chPref val="0"/>
        </dgm:presLayoutVars>
      </dgm:prSet>
      <dgm:spPr/>
    </dgm:pt>
    <dgm:pt modelId="{51F2EA4F-DE24-4C9E-A0C8-A6F55643E5F8}" type="pres">
      <dgm:prSet presAssocID="{D15FB919-DF4E-4B7E-B3B2-4054F0CED946}" presName="childComposite" presStyleCnt="0">
        <dgm:presLayoutVars>
          <dgm:chMax val="0"/>
          <dgm:chPref val="0"/>
        </dgm:presLayoutVars>
      </dgm:prSet>
      <dgm:spPr/>
    </dgm:pt>
    <dgm:pt modelId="{DA69870E-0DAB-423D-9754-906B5B32B929}" type="pres">
      <dgm:prSet presAssocID="{D15FB919-DF4E-4B7E-B3B2-4054F0CED946}" presName="ChildAccent" presStyleLbl="solidFgAcc1" presStyleIdx="3" presStyleCnt="7"/>
      <dgm:spPr/>
    </dgm:pt>
    <dgm:pt modelId="{0E06A1E1-9C6E-42BE-8096-E0D72FA30ABF}" type="pres">
      <dgm:prSet presAssocID="{D15FB919-DF4E-4B7E-B3B2-4054F0CED946}" presName="Child" presStyleLbl="revTx" presStyleIdx="5" presStyleCnt="9">
        <dgm:presLayoutVars>
          <dgm:chMax val="0"/>
          <dgm:chPref val="0"/>
          <dgm:bulletEnabled val="1"/>
        </dgm:presLayoutVars>
      </dgm:prSet>
      <dgm:spPr/>
    </dgm:pt>
    <dgm:pt modelId="{B055DE0E-7710-452B-BE7D-83602ECE60E8}" type="pres">
      <dgm:prSet presAssocID="{F9D0B9B7-D44D-4534-9860-2E426D1C40AC}" presName="childComposite" presStyleCnt="0">
        <dgm:presLayoutVars>
          <dgm:chMax val="0"/>
          <dgm:chPref val="0"/>
        </dgm:presLayoutVars>
      </dgm:prSet>
      <dgm:spPr/>
    </dgm:pt>
    <dgm:pt modelId="{815380E7-D263-4DD3-96FE-95755DF534E3}" type="pres">
      <dgm:prSet presAssocID="{F9D0B9B7-D44D-4534-9860-2E426D1C40AC}" presName="ChildAccent" presStyleLbl="solidFgAcc1" presStyleIdx="4" presStyleCnt="7"/>
      <dgm:spPr/>
    </dgm:pt>
    <dgm:pt modelId="{C1ABAEFE-3DB9-4097-9892-1B2FBBC3C83F}" type="pres">
      <dgm:prSet presAssocID="{F9D0B9B7-D44D-4534-9860-2E426D1C40AC}" presName="Child" presStyleLbl="revTx" presStyleIdx="6" presStyleCnt="9">
        <dgm:presLayoutVars>
          <dgm:chMax val="0"/>
          <dgm:chPref val="0"/>
          <dgm:bulletEnabled val="1"/>
        </dgm:presLayoutVars>
      </dgm:prSet>
      <dgm:spPr/>
    </dgm:pt>
    <dgm:pt modelId="{AD88E627-04E4-4DA8-AC92-6E15A709AD01}" type="pres">
      <dgm:prSet presAssocID="{E0ADF580-AB65-4A9E-BE18-779FFFF6369D}" presName="childComposite" presStyleCnt="0">
        <dgm:presLayoutVars>
          <dgm:chMax val="0"/>
          <dgm:chPref val="0"/>
        </dgm:presLayoutVars>
      </dgm:prSet>
      <dgm:spPr/>
    </dgm:pt>
    <dgm:pt modelId="{7D492FA7-B81B-4411-BFD2-D37E102CA34C}" type="pres">
      <dgm:prSet presAssocID="{E0ADF580-AB65-4A9E-BE18-779FFFF6369D}" presName="ChildAccent" presStyleLbl="solidFgAcc1" presStyleIdx="5" presStyleCnt="7"/>
      <dgm:spPr/>
    </dgm:pt>
    <dgm:pt modelId="{DCDC97BA-A33D-4456-A7AD-A119F27831F0}" type="pres">
      <dgm:prSet presAssocID="{E0ADF580-AB65-4A9E-BE18-779FFFF6369D}" presName="Child" presStyleLbl="revTx" presStyleIdx="7" presStyleCnt="9">
        <dgm:presLayoutVars>
          <dgm:chMax val="0"/>
          <dgm:chPref val="0"/>
          <dgm:bulletEnabled val="1"/>
        </dgm:presLayoutVars>
      </dgm:prSet>
      <dgm:spPr/>
    </dgm:pt>
    <dgm:pt modelId="{21B380F9-D946-4C2A-9ED9-AF6A138CC26D}" type="pres">
      <dgm:prSet presAssocID="{4B5B210B-A7C5-4FFA-934C-30B31709BDE7}" presName="childComposite" presStyleCnt="0">
        <dgm:presLayoutVars>
          <dgm:chMax val="0"/>
          <dgm:chPref val="0"/>
        </dgm:presLayoutVars>
      </dgm:prSet>
      <dgm:spPr/>
    </dgm:pt>
    <dgm:pt modelId="{CD41E400-22F6-44D6-8986-199B4AEFBA2C}" type="pres">
      <dgm:prSet presAssocID="{4B5B210B-A7C5-4FFA-934C-30B31709BDE7}" presName="ChildAccent" presStyleLbl="solidFgAcc1" presStyleIdx="6" presStyleCnt="7"/>
      <dgm:spPr/>
    </dgm:pt>
    <dgm:pt modelId="{EEA70439-1B8C-4907-809B-62DA12405BDC}" type="pres">
      <dgm:prSet presAssocID="{4B5B210B-A7C5-4FFA-934C-30B31709BDE7}" presName="Child" presStyleLbl="revTx" presStyleIdx="8" presStyleCnt="9">
        <dgm:presLayoutVars>
          <dgm:chMax val="0"/>
          <dgm:chPref val="0"/>
          <dgm:bulletEnabled val="1"/>
        </dgm:presLayoutVars>
      </dgm:prSet>
      <dgm:spPr/>
    </dgm:pt>
  </dgm:ptLst>
  <dgm:cxnLst>
    <dgm:cxn modelId="{E1CBB600-3096-4D92-91A6-017EB4E76C5E}" type="presOf" srcId="{53ECB79C-99C3-45C9-AE15-E871E5B0B0CB}" destId="{C6ACBD5A-05A7-4985-9851-FDDB4D6EA5B3}" srcOrd="0" destOrd="0" presId="urn:microsoft.com/office/officeart/2008/layout/SquareAccentList"/>
    <dgm:cxn modelId="{0DEA1E2A-0155-46FF-8B5D-5D6CE2415BBF}" srcId="{53ECB79C-99C3-45C9-AE15-E871E5B0B0CB}" destId="{BF8F46B0-7DAC-49DB-B0CE-7D11B8CA25C0}" srcOrd="1" destOrd="0" parTransId="{13D90C86-9C17-46CD-885D-8DB6565C72EC}" sibTransId="{344373EF-1343-4E54-83EE-997F24E06589}"/>
    <dgm:cxn modelId="{4D38922B-F069-4A1E-8009-B4D8E925DE74}" srcId="{6837D42F-6420-4B03-9F23-B58C220CA756}" destId="{4D0D52E6-4225-46F5-B9E9-25AB41DA61D7}" srcOrd="0" destOrd="0" parTransId="{F2D4308C-2141-4F36-A0F1-CACE1F12CD1E}" sibTransId="{0A725A51-3359-4187-A3A9-3B7EDB7AB220}"/>
    <dgm:cxn modelId="{ECCE012F-DEB5-47B3-AB0A-DAF453D421E4}" type="presOf" srcId="{4B5B210B-A7C5-4FFA-934C-30B31709BDE7}" destId="{EEA70439-1B8C-4907-809B-62DA12405BDC}" srcOrd="0" destOrd="0" presId="urn:microsoft.com/office/officeart/2008/layout/SquareAccentList"/>
    <dgm:cxn modelId="{2247D86B-A7FB-48A8-A666-7428C8CB3F8A}" type="presOf" srcId="{6837D42F-6420-4B03-9F23-B58C220CA756}" destId="{A3F5688A-85CF-44A2-9C31-20434D72C9EF}" srcOrd="0" destOrd="0" presId="urn:microsoft.com/office/officeart/2008/layout/SquareAccentList"/>
    <dgm:cxn modelId="{ABBF0C72-9FC7-425B-AB36-01431442C61E}" type="presOf" srcId="{BF8F46B0-7DAC-49DB-B0CE-7D11B8CA25C0}" destId="{96B80980-BD51-4B6A-AB41-5FE5F9FB00AC}" srcOrd="0" destOrd="0" presId="urn:microsoft.com/office/officeart/2008/layout/SquareAccentList"/>
    <dgm:cxn modelId="{AF57358C-B9E3-45D1-94D2-83EC69A182B9}" type="presOf" srcId="{D15FB919-DF4E-4B7E-B3B2-4054F0CED946}" destId="{0E06A1E1-9C6E-42BE-8096-E0D72FA30ABF}" srcOrd="0" destOrd="0" presId="urn:microsoft.com/office/officeart/2008/layout/SquareAccentList"/>
    <dgm:cxn modelId="{21C4F994-4614-4804-A89F-CB3C8050F042}" srcId="{BF8F46B0-7DAC-49DB-B0CE-7D11B8CA25C0}" destId="{4B5B210B-A7C5-4FFA-934C-30B31709BDE7}" srcOrd="3" destOrd="0" parTransId="{46E7266A-7035-4964-B502-71A3C827439D}" sibTransId="{73EAB4EE-CC13-46AD-80BB-7C7B122300D9}"/>
    <dgm:cxn modelId="{F3D7F197-4AFE-4457-8079-ECE1C147B3EF}" type="presOf" srcId="{97D6035C-F08A-4872-A7C2-5DD4FA869E30}" destId="{CFC28979-9670-42EB-9E34-C8904967D1CD}" srcOrd="0" destOrd="0" presId="urn:microsoft.com/office/officeart/2008/layout/SquareAccentList"/>
    <dgm:cxn modelId="{217DCF98-D371-43F6-82D7-38D1C30B9706}" type="presOf" srcId="{EFC6C357-0D6F-4C60-91F6-93A630BD8765}" destId="{A23D6A39-0665-48FD-BA4F-00ECC98B1CB4}" srcOrd="0" destOrd="0" presId="urn:microsoft.com/office/officeart/2008/layout/SquareAccentList"/>
    <dgm:cxn modelId="{CA19BEAA-FBAE-4DBA-98C9-683010404B74}" srcId="{53ECB79C-99C3-45C9-AE15-E871E5B0B0CB}" destId="{6837D42F-6420-4B03-9F23-B58C220CA756}" srcOrd="0" destOrd="0" parTransId="{0225BA05-C284-4F0C-A262-E98D2C617D68}" sibTransId="{0197F30E-DA3D-4F6B-95C9-0C4A67A0BDB3}"/>
    <dgm:cxn modelId="{655BB2AB-E005-4149-A773-62BAA084A610}" type="presOf" srcId="{E0ADF580-AB65-4A9E-BE18-779FFFF6369D}" destId="{DCDC97BA-A33D-4456-A7AD-A119F27831F0}" srcOrd="0" destOrd="0" presId="urn:microsoft.com/office/officeart/2008/layout/SquareAccentList"/>
    <dgm:cxn modelId="{A7045EB7-CCDC-460D-BDD0-8918F7D91B46}" type="presOf" srcId="{4D0D52E6-4225-46F5-B9E9-25AB41DA61D7}" destId="{8BC7318C-CA99-447D-9598-1C27059DD921}" srcOrd="0" destOrd="0" presId="urn:microsoft.com/office/officeart/2008/layout/SquareAccentList"/>
    <dgm:cxn modelId="{998862B9-DA03-4E6E-AF60-887BA52757C6}" srcId="{BF8F46B0-7DAC-49DB-B0CE-7D11B8CA25C0}" destId="{D15FB919-DF4E-4B7E-B3B2-4054F0CED946}" srcOrd="0" destOrd="0" parTransId="{60E85CE7-8828-45BD-9C7B-EB3D430DAD63}" sibTransId="{D017373F-7C01-43E3-9745-4628C610C522}"/>
    <dgm:cxn modelId="{75E776CD-C47E-4DA0-847A-43D164C73DA0}" srcId="{6837D42F-6420-4B03-9F23-B58C220CA756}" destId="{EFC6C357-0D6F-4C60-91F6-93A630BD8765}" srcOrd="1" destOrd="0" parTransId="{691267C9-18A1-4DBB-8638-B0446B9A8182}" sibTransId="{451E2C70-5D5C-440C-8DED-4B905F3A0405}"/>
    <dgm:cxn modelId="{976B32D0-1059-4EB3-93D2-C25B1CFC9EA4}" type="presOf" srcId="{F9D0B9B7-D44D-4534-9860-2E426D1C40AC}" destId="{C1ABAEFE-3DB9-4097-9892-1B2FBBC3C83F}" srcOrd="0" destOrd="0" presId="urn:microsoft.com/office/officeart/2008/layout/SquareAccentList"/>
    <dgm:cxn modelId="{9C2376D3-3F0D-421A-8615-8DF4A78417F7}" srcId="{6837D42F-6420-4B03-9F23-B58C220CA756}" destId="{97D6035C-F08A-4872-A7C2-5DD4FA869E30}" srcOrd="2" destOrd="0" parTransId="{E11B62FE-D17B-41EA-A142-AFB029913771}" sibTransId="{58676744-9BB9-4554-B2F4-3348276455CF}"/>
    <dgm:cxn modelId="{396B8AD8-2CBD-4119-97DA-4D191DE3E7C9}" srcId="{BF8F46B0-7DAC-49DB-B0CE-7D11B8CA25C0}" destId="{E0ADF580-AB65-4A9E-BE18-779FFFF6369D}" srcOrd="2" destOrd="0" parTransId="{6A9438BF-4BB5-48FF-A007-C0F85E8AC86D}" sibTransId="{5CCB113B-3CDB-4822-98F7-E783022E4C7F}"/>
    <dgm:cxn modelId="{9D97A8DA-CBBE-4D40-AFE1-7C33F14BD696}" srcId="{BF8F46B0-7DAC-49DB-B0CE-7D11B8CA25C0}" destId="{F9D0B9B7-D44D-4534-9860-2E426D1C40AC}" srcOrd="1" destOrd="0" parTransId="{0943E54E-81F9-46B8-992D-43FC5D72C994}" sibTransId="{82E710F1-7340-421E-B80B-1FCC0CE4157E}"/>
    <dgm:cxn modelId="{A011408E-866F-42E7-A3C6-4518D535F839}" type="presParOf" srcId="{C6ACBD5A-05A7-4985-9851-FDDB4D6EA5B3}" destId="{9E8F3DF5-C202-4574-866F-D21B03C07CB3}" srcOrd="0" destOrd="0" presId="urn:microsoft.com/office/officeart/2008/layout/SquareAccentList"/>
    <dgm:cxn modelId="{6833FA80-1834-4DC2-99B8-C7EDFF42718B}" type="presParOf" srcId="{9E8F3DF5-C202-4574-866F-D21B03C07CB3}" destId="{18BD04E5-A806-4AD1-BF96-32339CCD8467}" srcOrd="0" destOrd="0" presId="urn:microsoft.com/office/officeart/2008/layout/SquareAccentList"/>
    <dgm:cxn modelId="{D240DB04-0147-4DD0-8CB2-9DA44FB98AF0}" type="presParOf" srcId="{18BD04E5-A806-4AD1-BF96-32339CCD8467}" destId="{AF4228B7-597F-4283-9F43-FB2359940DA1}" srcOrd="0" destOrd="0" presId="urn:microsoft.com/office/officeart/2008/layout/SquareAccentList"/>
    <dgm:cxn modelId="{F34A6388-7D84-4682-816B-3E218E3098D6}" type="presParOf" srcId="{18BD04E5-A806-4AD1-BF96-32339CCD8467}" destId="{4586F4B0-4B17-4D43-B305-E5723BC81DFC}" srcOrd="1" destOrd="0" presId="urn:microsoft.com/office/officeart/2008/layout/SquareAccentList"/>
    <dgm:cxn modelId="{D723E854-981B-4B3B-9C4B-59D44C891104}" type="presParOf" srcId="{18BD04E5-A806-4AD1-BF96-32339CCD8467}" destId="{A3F5688A-85CF-44A2-9C31-20434D72C9EF}" srcOrd="2" destOrd="0" presId="urn:microsoft.com/office/officeart/2008/layout/SquareAccentList"/>
    <dgm:cxn modelId="{FE716712-5AA0-49DC-8942-10434F7FC4E1}" type="presParOf" srcId="{9E8F3DF5-C202-4574-866F-D21B03C07CB3}" destId="{80D0E5A8-3F40-458B-B206-FD80111DA455}" srcOrd="1" destOrd="0" presId="urn:microsoft.com/office/officeart/2008/layout/SquareAccentList"/>
    <dgm:cxn modelId="{5007F6FF-AF58-448D-A358-225612992D98}" type="presParOf" srcId="{80D0E5A8-3F40-458B-B206-FD80111DA455}" destId="{2849F5E9-F7A1-4A03-ACBC-ADA19937D115}" srcOrd="0" destOrd="0" presId="urn:microsoft.com/office/officeart/2008/layout/SquareAccentList"/>
    <dgm:cxn modelId="{0E8F959D-58A1-4002-81F6-A4A986C8D283}" type="presParOf" srcId="{2849F5E9-F7A1-4A03-ACBC-ADA19937D115}" destId="{1B3412A1-1601-4538-AFAD-C709A8828988}" srcOrd="0" destOrd="0" presId="urn:microsoft.com/office/officeart/2008/layout/SquareAccentList"/>
    <dgm:cxn modelId="{CA5D90B6-F9E0-4978-9CFD-6B7C72471ABE}" type="presParOf" srcId="{2849F5E9-F7A1-4A03-ACBC-ADA19937D115}" destId="{8BC7318C-CA99-447D-9598-1C27059DD921}" srcOrd="1" destOrd="0" presId="urn:microsoft.com/office/officeart/2008/layout/SquareAccentList"/>
    <dgm:cxn modelId="{7A380BDB-87D8-4186-89C5-89B44D15D8EF}" type="presParOf" srcId="{80D0E5A8-3F40-458B-B206-FD80111DA455}" destId="{B51C8F1B-37E9-46F2-8140-D915CA357558}" srcOrd="1" destOrd="0" presId="urn:microsoft.com/office/officeart/2008/layout/SquareAccentList"/>
    <dgm:cxn modelId="{B69B6AA2-0BAC-4CF8-928F-E88512079D5A}" type="presParOf" srcId="{B51C8F1B-37E9-46F2-8140-D915CA357558}" destId="{A95A1949-9ECE-407E-8EEA-9BCA6C850192}" srcOrd="0" destOrd="0" presId="urn:microsoft.com/office/officeart/2008/layout/SquareAccentList"/>
    <dgm:cxn modelId="{073DB3A7-6616-4E80-934A-CD28DB7682F7}" type="presParOf" srcId="{B51C8F1B-37E9-46F2-8140-D915CA357558}" destId="{A23D6A39-0665-48FD-BA4F-00ECC98B1CB4}" srcOrd="1" destOrd="0" presId="urn:microsoft.com/office/officeart/2008/layout/SquareAccentList"/>
    <dgm:cxn modelId="{42219C1C-0A6E-49A9-9F7F-2CE9CC361C1A}" type="presParOf" srcId="{80D0E5A8-3F40-458B-B206-FD80111DA455}" destId="{21982211-3342-42F4-85AC-D014CF13F4D0}" srcOrd="2" destOrd="0" presId="urn:microsoft.com/office/officeart/2008/layout/SquareAccentList"/>
    <dgm:cxn modelId="{3C061A63-9B79-4CA4-B7EC-143560D4C93D}" type="presParOf" srcId="{21982211-3342-42F4-85AC-D014CF13F4D0}" destId="{1EBCF0D2-23E0-4D3C-B90C-A3345327D964}" srcOrd="0" destOrd="0" presId="urn:microsoft.com/office/officeart/2008/layout/SquareAccentList"/>
    <dgm:cxn modelId="{D8E7AB29-3896-4EB3-8E05-357FD489590C}" type="presParOf" srcId="{21982211-3342-42F4-85AC-D014CF13F4D0}" destId="{CFC28979-9670-42EB-9E34-C8904967D1CD}" srcOrd="1" destOrd="0" presId="urn:microsoft.com/office/officeart/2008/layout/SquareAccentList"/>
    <dgm:cxn modelId="{88DC0F60-6AEE-49DE-9173-58BF33603808}" type="presParOf" srcId="{C6ACBD5A-05A7-4985-9851-FDDB4D6EA5B3}" destId="{9B7D365D-3181-4608-8E22-56156C5F70AC}" srcOrd="1" destOrd="0" presId="urn:microsoft.com/office/officeart/2008/layout/SquareAccentList"/>
    <dgm:cxn modelId="{8E2A0DA6-912C-4362-A8AB-7720482B526F}" type="presParOf" srcId="{9B7D365D-3181-4608-8E22-56156C5F70AC}" destId="{24652FA5-1D13-42A9-B866-50302E32C272}" srcOrd="0" destOrd="0" presId="urn:microsoft.com/office/officeart/2008/layout/SquareAccentList"/>
    <dgm:cxn modelId="{C0FD475F-C950-4767-A253-11D4152971A5}" type="presParOf" srcId="{24652FA5-1D13-42A9-B866-50302E32C272}" destId="{693CE4DC-AE9B-4563-8F46-8BB995EC060B}" srcOrd="0" destOrd="0" presId="urn:microsoft.com/office/officeart/2008/layout/SquareAccentList"/>
    <dgm:cxn modelId="{30E2F14A-523C-4CAF-A26F-DFAB53A17B2D}" type="presParOf" srcId="{24652FA5-1D13-42A9-B866-50302E32C272}" destId="{0659464C-D165-4A3F-89F0-EB111B0E91A6}" srcOrd="1" destOrd="0" presId="urn:microsoft.com/office/officeart/2008/layout/SquareAccentList"/>
    <dgm:cxn modelId="{1261FECB-9AD6-49BE-990D-56E8E89FD257}" type="presParOf" srcId="{24652FA5-1D13-42A9-B866-50302E32C272}" destId="{96B80980-BD51-4B6A-AB41-5FE5F9FB00AC}" srcOrd="2" destOrd="0" presId="urn:microsoft.com/office/officeart/2008/layout/SquareAccentList"/>
    <dgm:cxn modelId="{69C61D88-884A-480F-B9F5-5E4A8442AE7D}" type="presParOf" srcId="{9B7D365D-3181-4608-8E22-56156C5F70AC}" destId="{AC102860-8E42-4277-B1E0-EFFA079C004D}" srcOrd="1" destOrd="0" presId="urn:microsoft.com/office/officeart/2008/layout/SquareAccentList"/>
    <dgm:cxn modelId="{613BC379-0F71-46AE-A00D-F6DF72B8E992}" type="presParOf" srcId="{AC102860-8E42-4277-B1E0-EFFA079C004D}" destId="{51F2EA4F-DE24-4C9E-A0C8-A6F55643E5F8}" srcOrd="0" destOrd="0" presId="urn:microsoft.com/office/officeart/2008/layout/SquareAccentList"/>
    <dgm:cxn modelId="{38E6C497-42F8-4DD1-BBA7-27C889586F23}" type="presParOf" srcId="{51F2EA4F-DE24-4C9E-A0C8-A6F55643E5F8}" destId="{DA69870E-0DAB-423D-9754-906B5B32B929}" srcOrd="0" destOrd="0" presId="urn:microsoft.com/office/officeart/2008/layout/SquareAccentList"/>
    <dgm:cxn modelId="{23F026DD-E933-4B17-BEF9-178B958B8ABD}" type="presParOf" srcId="{51F2EA4F-DE24-4C9E-A0C8-A6F55643E5F8}" destId="{0E06A1E1-9C6E-42BE-8096-E0D72FA30ABF}" srcOrd="1" destOrd="0" presId="urn:microsoft.com/office/officeart/2008/layout/SquareAccentList"/>
    <dgm:cxn modelId="{23D00003-1734-496D-874F-67E8B19F4853}" type="presParOf" srcId="{AC102860-8E42-4277-B1E0-EFFA079C004D}" destId="{B055DE0E-7710-452B-BE7D-83602ECE60E8}" srcOrd="1" destOrd="0" presId="urn:microsoft.com/office/officeart/2008/layout/SquareAccentList"/>
    <dgm:cxn modelId="{3B4C7104-28C4-4565-8C5F-92F53D288EDF}" type="presParOf" srcId="{B055DE0E-7710-452B-BE7D-83602ECE60E8}" destId="{815380E7-D263-4DD3-96FE-95755DF534E3}" srcOrd="0" destOrd="0" presId="urn:microsoft.com/office/officeart/2008/layout/SquareAccentList"/>
    <dgm:cxn modelId="{6C1171C0-33D7-44E0-9002-EE7BF22B3302}" type="presParOf" srcId="{B055DE0E-7710-452B-BE7D-83602ECE60E8}" destId="{C1ABAEFE-3DB9-4097-9892-1B2FBBC3C83F}" srcOrd="1" destOrd="0" presId="urn:microsoft.com/office/officeart/2008/layout/SquareAccentList"/>
    <dgm:cxn modelId="{38B1309D-146C-4FD9-B035-162E47DD1633}" type="presParOf" srcId="{AC102860-8E42-4277-B1E0-EFFA079C004D}" destId="{AD88E627-04E4-4DA8-AC92-6E15A709AD01}" srcOrd="2" destOrd="0" presId="urn:microsoft.com/office/officeart/2008/layout/SquareAccentList"/>
    <dgm:cxn modelId="{5DC07525-D287-4EC4-BB6E-DB7E62E54871}" type="presParOf" srcId="{AD88E627-04E4-4DA8-AC92-6E15A709AD01}" destId="{7D492FA7-B81B-4411-BFD2-D37E102CA34C}" srcOrd="0" destOrd="0" presId="urn:microsoft.com/office/officeart/2008/layout/SquareAccentList"/>
    <dgm:cxn modelId="{4D7A63B4-9E1C-4E5D-A7D5-4105FC731972}" type="presParOf" srcId="{AD88E627-04E4-4DA8-AC92-6E15A709AD01}" destId="{DCDC97BA-A33D-4456-A7AD-A119F27831F0}" srcOrd="1" destOrd="0" presId="urn:microsoft.com/office/officeart/2008/layout/SquareAccentList"/>
    <dgm:cxn modelId="{E2946492-30D6-44DA-ADB6-9CB248BFBFFC}" type="presParOf" srcId="{AC102860-8E42-4277-B1E0-EFFA079C004D}" destId="{21B380F9-D946-4C2A-9ED9-AF6A138CC26D}" srcOrd="3" destOrd="0" presId="urn:microsoft.com/office/officeart/2008/layout/SquareAccentList"/>
    <dgm:cxn modelId="{AA119706-E878-48C2-9D75-A020481E9D13}" type="presParOf" srcId="{21B380F9-D946-4C2A-9ED9-AF6A138CC26D}" destId="{CD41E400-22F6-44D6-8986-199B4AEFBA2C}" srcOrd="0" destOrd="0" presId="urn:microsoft.com/office/officeart/2008/layout/SquareAccentList"/>
    <dgm:cxn modelId="{AB3A9D77-BE7D-4470-991C-7FFD6E3F95E1}" type="presParOf" srcId="{21B380F9-D946-4C2A-9ED9-AF6A138CC26D}" destId="{EEA70439-1B8C-4907-809B-62DA12405BDC}"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F69F98-A21B-43E9-87D2-EB9AD56A250D}"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nl-BE"/>
        </a:p>
      </dgm:t>
    </dgm:pt>
    <dgm:pt modelId="{F30C687C-F571-48A7-BE64-98D53A1469D6}">
      <dgm:prSet phldrT="[Tekst]"/>
      <dgm:spPr/>
      <dgm:t>
        <a:bodyPr/>
        <a:lstStyle/>
        <a:p>
          <a:r>
            <a:rPr lang="nl-BE"/>
            <a:t>Zelf aan de slag</a:t>
          </a:r>
        </a:p>
      </dgm:t>
    </dgm:pt>
    <dgm:pt modelId="{431FACAF-38E3-48A2-94E0-B5CEB642E879}" type="parTrans" cxnId="{ABC7AE62-FB9F-4256-8ECF-5DA7E200E696}">
      <dgm:prSet/>
      <dgm:spPr/>
      <dgm:t>
        <a:bodyPr/>
        <a:lstStyle/>
        <a:p>
          <a:endParaRPr lang="nl-BE"/>
        </a:p>
      </dgm:t>
    </dgm:pt>
    <dgm:pt modelId="{B7C5C0DD-4A58-4FC4-9A1B-B5C6E037D5FA}" type="sibTrans" cxnId="{ABC7AE62-FB9F-4256-8ECF-5DA7E200E696}">
      <dgm:prSet/>
      <dgm:spPr/>
      <dgm:t>
        <a:bodyPr/>
        <a:lstStyle/>
        <a:p>
          <a:endParaRPr lang="nl-BE"/>
        </a:p>
      </dgm:t>
    </dgm:pt>
    <dgm:pt modelId="{C1B2A646-F914-4F19-8E89-BE35194D4B8D}">
      <dgm:prSet phldrT="[Tekst]"/>
      <dgm:spPr/>
      <dgm:t>
        <a:bodyPr/>
        <a:lstStyle/>
        <a:p>
          <a:pPr rtl="0"/>
          <a:r>
            <a:rPr lang="nl-BE"/>
            <a:t>Marktverkenning</a:t>
          </a:r>
          <a:r>
            <a:rPr lang="nl-BE">
              <a:latin typeface="Flanders Art Sans Bold"/>
            </a:rPr>
            <a:t> </a:t>
          </a:r>
          <a:endParaRPr lang="nl-BE"/>
        </a:p>
      </dgm:t>
    </dgm:pt>
    <dgm:pt modelId="{FA3EF27D-8A2D-438E-815E-3FC2844B8708}" type="parTrans" cxnId="{37A9D2AC-E42E-48AC-8C7C-B0BFC996239F}">
      <dgm:prSet/>
      <dgm:spPr/>
      <dgm:t>
        <a:bodyPr/>
        <a:lstStyle/>
        <a:p>
          <a:endParaRPr lang="nl-BE"/>
        </a:p>
      </dgm:t>
    </dgm:pt>
    <dgm:pt modelId="{3E0A905F-C46B-4453-BA9A-0F4855428143}" type="sibTrans" cxnId="{37A9D2AC-E42E-48AC-8C7C-B0BFC996239F}">
      <dgm:prSet/>
      <dgm:spPr/>
      <dgm:t>
        <a:bodyPr/>
        <a:lstStyle/>
        <a:p>
          <a:endParaRPr lang="nl-BE"/>
        </a:p>
      </dgm:t>
    </dgm:pt>
    <dgm:pt modelId="{240E5B94-9CF2-409E-8A8C-B998A96B4B33}">
      <dgm:prSet phldrT="[Tekst]"/>
      <dgm:spPr/>
      <dgm:t>
        <a:bodyPr/>
        <a:lstStyle/>
        <a:p>
          <a:r>
            <a:rPr lang="nl-BE"/>
            <a:t>Nieuwe vervoersformules openbaar vervoer</a:t>
          </a:r>
        </a:p>
      </dgm:t>
    </dgm:pt>
    <dgm:pt modelId="{31FCBD08-5B61-4B79-BC5C-5791BCBC61D6}" type="parTrans" cxnId="{5062A664-9C96-42B3-93E6-E54BBAD66827}">
      <dgm:prSet/>
      <dgm:spPr/>
      <dgm:t>
        <a:bodyPr/>
        <a:lstStyle/>
        <a:p>
          <a:endParaRPr lang="nl-BE"/>
        </a:p>
      </dgm:t>
    </dgm:pt>
    <dgm:pt modelId="{BD8ED929-9FAA-45DB-9C89-1B947F5F1638}" type="sibTrans" cxnId="{5062A664-9C96-42B3-93E6-E54BBAD66827}">
      <dgm:prSet/>
      <dgm:spPr/>
      <dgm:t>
        <a:bodyPr/>
        <a:lstStyle/>
        <a:p>
          <a:endParaRPr lang="nl-BE"/>
        </a:p>
      </dgm:t>
    </dgm:pt>
    <dgm:pt modelId="{42C96338-AACC-4D65-88F1-19E202C4E71A}">
      <dgm:prSet phldrT="[Tekst]"/>
      <dgm:spPr/>
      <dgm:t>
        <a:bodyPr/>
        <a:lstStyle/>
        <a:p>
          <a:r>
            <a:rPr lang="nl-BE" err="1"/>
            <a:t>MaaS</a:t>
          </a:r>
          <a:r>
            <a:rPr lang="nl-BE"/>
            <a:t>-markt</a:t>
          </a:r>
        </a:p>
      </dgm:t>
    </dgm:pt>
    <dgm:pt modelId="{5F325731-404B-4502-A8B0-C0E4BEA71B04}" type="parTrans" cxnId="{2E38921E-1B05-488B-BB22-4041808E06CB}">
      <dgm:prSet/>
      <dgm:spPr/>
      <dgm:t>
        <a:bodyPr/>
        <a:lstStyle/>
        <a:p>
          <a:endParaRPr lang="nl-BE"/>
        </a:p>
      </dgm:t>
    </dgm:pt>
    <dgm:pt modelId="{0497E9AD-3F2C-4B1A-BAFA-ABD860F9FF14}" type="sibTrans" cxnId="{2E38921E-1B05-488B-BB22-4041808E06CB}">
      <dgm:prSet/>
      <dgm:spPr/>
      <dgm:t>
        <a:bodyPr/>
        <a:lstStyle/>
        <a:p>
          <a:endParaRPr lang="nl-BE"/>
        </a:p>
      </dgm:t>
    </dgm:pt>
    <dgm:pt modelId="{50521213-B484-415D-98B0-5AC7E875BD38}">
      <dgm:prSet/>
      <dgm:spPr/>
      <dgm:t>
        <a:bodyPr/>
        <a:lstStyle/>
        <a:p>
          <a:r>
            <a:rPr lang="nl-BE" err="1"/>
            <a:t>Flexabo</a:t>
          </a:r>
          <a:r>
            <a:rPr lang="nl-BE"/>
            <a:t> NMBS</a:t>
          </a:r>
          <a:br>
            <a:rPr lang="nl-BE"/>
          </a:br>
          <a:endParaRPr lang="nl-BE"/>
        </a:p>
      </dgm:t>
    </dgm:pt>
    <dgm:pt modelId="{26D8F25E-9236-4510-BB6A-D522A4F502D2}" type="parTrans" cxnId="{A950E0F6-2037-4A99-8AB7-908145B476AE}">
      <dgm:prSet/>
      <dgm:spPr/>
      <dgm:t>
        <a:bodyPr/>
        <a:lstStyle/>
        <a:p>
          <a:endParaRPr lang="nl-BE"/>
        </a:p>
      </dgm:t>
    </dgm:pt>
    <dgm:pt modelId="{2E2C05D3-DC79-4420-AA5B-125110C480A9}" type="sibTrans" cxnId="{A950E0F6-2037-4A99-8AB7-908145B476AE}">
      <dgm:prSet/>
      <dgm:spPr/>
      <dgm:t>
        <a:bodyPr/>
        <a:lstStyle/>
        <a:p>
          <a:endParaRPr lang="nl-BE"/>
        </a:p>
      </dgm:t>
    </dgm:pt>
    <dgm:pt modelId="{87568AC8-3A12-4A97-BDD5-F51B6322BD58}">
      <dgm:prSet custT="1"/>
      <dgm:spPr/>
      <dgm:t>
        <a:bodyPr/>
        <a:lstStyle/>
        <a:p>
          <a:pPr algn="ctr"/>
          <a:r>
            <a:rPr lang="nl-BE" sz="1100"/>
            <a:t>Selfservice </a:t>
          </a:r>
          <a:r>
            <a:rPr lang="nl-BE" sz="1050"/>
            <a:t>Eenvoudiger terugbetalingen aanvragen</a:t>
          </a:r>
          <a:endParaRPr lang="nl-BE" sz="1100"/>
        </a:p>
      </dgm:t>
    </dgm:pt>
    <dgm:pt modelId="{EFE403E9-84D9-4071-9888-44E88BF316D0}" type="parTrans" cxnId="{D9A177D0-93D9-4159-BF31-1ACD7E274FF1}">
      <dgm:prSet/>
      <dgm:spPr/>
      <dgm:t>
        <a:bodyPr/>
        <a:lstStyle/>
        <a:p>
          <a:endParaRPr lang="nl-BE"/>
        </a:p>
      </dgm:t>
    </dgm:pt>
    <dgm:pt modelId="{E495CD35-9883-4584-9D7C-88550DD5BB13}" type="sibTrans" cxnId="{D9A177D0-93D9-4159-BF31-1ACD7E274FF1}">
      <dgm:prSet/>
      <dgm:spPr/>
      <dgm:t>
        <a:bodyPr/>
        <a:lstStyle/>
        <a:p>
          <a:endParaRPr lang="nl-BE"/>
        </a:p>
      </dgm:t>
    </dgm:pt>
    <dgm:pt modelId="{5F55139C-899B-4380-BB0E-5836D3C0208C}">
      <dgm:prSet/>
      <dgm:spPr/>
      <dgm:t>
        <a:bodyPr/>
        <a:lstStyle/>
        <a:p>
          <a:r>
            <a:rPr lang="nl-BE">
              <a:latin typeface="+mn-lt"/>
            </a:rPr>
            <a:t>Bedrijfsfiets</a:t>
          </a:r>
        </a:p>
      </dgm:t>
    </dgm:pt>
    <dgm:pt modelId="{B140D1D7-C43C-44E5-9398-20377E5EBFB7}" type="parTrans" cxnId="{C4F3D98D-42F8-4CE5-AF24-7DFDC4D158EA}">
      <dgm:prSet/>
      <dgm:spPr/>
      <dgm:t>
        <a:bodyPr/>
        <a:lstStyle/>
        <a:p>
          <a:endParaRPr lang="nl-BE"/>
        </a:p>
      </dgm:t>
    </dgm:pt>
    <dgm:pt modelId="{3E11275B-5422-46BC-B3EB-B9410A279A36}" type="sibTrans" cxnId="{C4F3D98D-42F8-4CE5-AF24-7DFDC4D158EA}">
      <dgm:prSet/>
      <dgm:spPr/>
      <dgm:t>
        <a:bodyPr/>
        <a:lstStyle/>
        <a:p>
          <a:endParaRPr lang="nl-BE"/>
        </a:p>
      </dgm:t>
    </dgm:pt>
    <dgm:pt modelId="{41AE5015-8830-4DB3-BCEE-9CC9F2A5D151}" type="pres">
      <dgm:prSet presAssocID="{FAF69F98-A21B-43E9-87D2-EB9AD56A250D}" presName="diagram" presStyleCnt="0">
        <dgm:presLayoutVars>
          <dgm:chPref val="1"/>
          <dgm:dir/>
          <dgm:animOne val="branch"/>
          <dgm:animLvl val="lvl"/>
          <dgm:resizeHandles/>
        </dgm:presLayoutVars>
      </dgm:prSet>
      <dgm:spPr/>
    </dgm:pt>
    <dgm:pt modelId="{6879BB06-90BA-469F-9DE1-A2C8A2FA80D6}" type="pres">
      <dgm:prSet presAssocID="{F30C687C-F571-48A7-BE64-98D53A1469D6}" presName="root" presStyleCnt="0"/>
      <dgm:spPr/>
    </dgm:pt>
    <dgm:pt modelId="{E0C955FE-DF62-4272-94D0-CDAB18349DC6}" type="pres">
      <dgm:prSet presAssocID="{F30C687C-F571-48A7-BE64-98D53A1469D6}" presName="rootComposite" presStyleCnt="0"/>
      <dgm:spPr/>
    </dgm:pt>
    <dgm:pt modelId="{C5975ADB-761E-4B4E-855E-072DBB1F09A0}" type="pres">
      <dgm:prSet presAssocID="{F30C687C-F571-48A7-BE64-98D53A1469D6}" presName="rootText" presStyleLbl="node1" presStyleIdx="0" presStyleCnt="2"/>
      <dgm:spPr/>
    </dgm:pt>
    <dgm:pt modelId="{0A592F79-E891-4E09-82C8-1E96AAC03CC9}" type="pres">
      <dgm:prSet presAssocID="{F30C687C-F571-48A7-BE64-98D53A1469D6}" presName="rootConnector" presStyleLbl="node1" presStyleIdx="0" presStyleCnt="2"/>
      <dgm:spPr/>
    </dgm:pt>
    <dgm:pt modelId="{FAEF22DC-6586-4D59-90D8-C72FC7C78FC5}" type="pres">
      <dgm:prSet presAssocID="{F30C687C-F571-48A7-BE64-98D53A1469D6}" presName="childShape" presStyleCnt="0"/>
      <dgm:spPr/>
    </dgm:pt>
    <dgm:pt modelId="{055787A2-D022-4BF5-A8DA-D69E0FAC3A9A}" type="pres">
      <dgm:prSet presAssocID="{EFE403E9-84D9-4071-9888-44E88BF316D0}" presName="Name13" presStyleLbl="parChTrans1D2" presStyleIdx="0" presStyleCnt="5"/>
      <dgm:spPr/>
    </dgm:pt>
    <dgm:pt modelId="{EA1D7949-E1A6-4CD9-908A-85950BD5F0AA}" type="pres">
      <dgm:prSet presAssocID="{87568AC8-3A12-4A97-BDD5-F51B6322BD58}" presName="childText" presStyleLbl="bgAcc1" presStyleIdx="0" presStyleCnt="5">
        <dgm:presLayoutVars>
          <dgm:bulletEnabled val="1"/>
        </dgm:presLayoutVars>
      </dgm:prSet>
      <dgm:spPr/>
    </dgm:pt>
    <dgm:pt modelId="{F3E8D7C7-4C74-4057-BB77-FACBFA222423}" type="pres">
      <dgm:prSet presAssocID="{26D8F25E-9236-4510-BB6A-D522A4F502D2}" presName="Name13" presStyleLbl="parChTrans1D2" presStyleIdx="1" presStyleCnt="5"/>
      <dgm:spPr/>
    </dgm:pt>
    <dgm:pt modelId="{AA9F9E29-9C15-4FCA-B409-C8A60B71EF61}" type="pres">
      <dgm:prSet presAssocID="{50521213-B484-415D-98B0-5AC7E875BD38}" presName="childText" presStyleLbl="bgAcc1" presStyleIdx="1" presStyleCnt="5" custScaleX="103584" custLinFactNeighborX="-1873" custLinFactNeighborY="4171">
        <dgm:presLayoutVars>
          <dgm:bulletEnabled val="1"/>
        </dgm:presLayoutVars>
      </dgm:prSet>
      <dgm:spPr/>
    </dgm:pt>
    <dgm:pt modelId="{7DE1B196-0E30-4953-950C-0868AE712C21}" type="pres">
      <dgm:prSet presAssocID="{B140D1D7-C43C-44E5-9398-20377E5EBFB7}" presName="Name13" presStyleLbl="parChTrans1D2" presStyleIdx="2" presStyleCnt="5"/>
      <dgm:spPr/>
    </dgm:pt>
    <dgm:pt modelId="{86CA4E82-4303-4CE4-85A9-159E14535261}" type="pres">
      <dgm:prSet presAssocID="{5F55139C-899B-4380-BB0E-5836D3C0208C}" presName="childText" presStyleLbl="bgAcc1" presStyleIdx="2" presStyleCnt="5" custScaleX="103926">
        <dgm:presLayoutVars>
          <dgm:bulletEnabled val="1"/>
        </dgm:presLayoutVars>
      </dgm:prSet>
      <dgm:spPr/>
    </dgm:pt>
    <dgm:pt modelId="{F06866E2-9C33-4C22-852F-F89FCDF1E27A}" type="pres">
      <dgm:prSet presAssocID="{C1B2A646-F914-4F19-8E89-BE35194D4B8D}" presName="root" presStyleCnt="0"/>
      <dgm:spPr/>
    </dgm:pt>
    <dgm:pt modelId="{5C55CD80-9F0D-4BF5-A6ED-2921A6CCB1C7}" type="pres">
      <dgm:prSet presAssocID="{C1B2A646-F914-4F19-8E89-BE35194D4B8D}" presName="rootComposite" presStyleCnt="0"/>
      <dgm:spPr/>
    </dgm:pt>
    <dgm:pt modelId="{828A18BD-9452-4ACA-A626-DF192D81C427}" type="pres">
      <dgm:prSet presAssocID="{C1B2A646-F914-4F19-8E89-BE35194D4B8D}" presName="rootText" presStyleLbl="node1" presStyleIdx="1" presStyleCnt="2"/>
      <dgm:spPr/>
    </dgm:pt>
    <dgm:pt modelId="{A0ACB7FB-5977-4B68-9879-43E05B17E069}" type="pres">
      <dgm:prSet presAssocID="{C1B2A646-F914-4F19-8E89-BE35194D4B8D}" presName="rootConnector" presStyleLbl="node1" presStyleIdx="1" presStyleCnt="2"/>
      <dgm:spPr/>
    </dgm:pt>
    <dgm:pt modelId="{1EE03CA3-D257-4E97-8FE0-111A72D9523A}" type="pres">
      <dgm:prSet presAssocID="{C1B2A646-F914-4F19-8E89-BE35194D4B8D}" presName="childShape" presStyleCnt="0"/>
      <dgm:spPr/>
    </dgm:pt>
    <dgm:pt modelId="{33DA09F9-8F9C-480D-9281-9C09E95CDB6B}" type="pres">
      <dgm:prSet presAssocID="{31FCBD08-5B61-4B79-BC5C-5791BCBC61D6}" presName="Name13" presStyleLbl="parChTrans1D2" presStyleIdx="3" presStyleCnt="5"/>
      <dgm:spPr/>
    </dgm:pt>
    <dgm:pt modelId="{43976E3A-C0E0-496C-83FE-C241D5C454E1}" type="pres">
      <dgm:prSet presAssocID="{240E5B94-9CF2-409E-8A8C-B998A96B4B33}" presName="childText" presStyleLbl="bgAcc1" presStyleIdx="3" presStyleCnt="5">
        <dgm:presLayoutVars>
          <dgm:bulletEnabled val="1"/>
        </dgm:presLayoutVars>
      </dgm:prSet>
      <dgm:spPr/>
    </dgm:pt>
    <dgm:pt modelId="{772A9856-0CB5-4C43-A2B8-D64A887AED9A}" type="pres">
      <dgm:prSet presAssocID="{5F325731-404B-4502-A8B0-C0E4BEA71B04}" presName="Name13" presStyleLbl="parChTrans1D2" presStyleIdx="4" presStyleCnt="5"/>
      <dgm:spPr/>
    </dgm:pt>
    <dgm:pt modelId="{E0FF6230-52BB-4470-8D08-3E45CEE41A87}" type="pres">
      <dgm:prSet presAssocID="{42C96338-AACC-4D65-88F1-19E202C4E71A}" presName="childText" presStyleLbl="bgAcc1" presStyleIdx="4" presStyleCnt="5" custLinFactNeighborX="1071" custLinFactNeighborY="88239">
        <dgm:presLayoutVars>
          <dgm:bulletEnabled val="1"/>
        </dgm:presLayoutVars>
      </dgm:prSet>
      <dgm:spPr/>
    </dgm:pt>
  </dgm:ptLst>
  <dgm:cxnLst>
    <dgm:cxn modelId="{40B12916-F446-4CA0-B023-ACA051EDAC58}" type="presOf" srcId="{F30C687C-F571-48A7-BE64-98D53A1469D6}" destId="{0A592F79-E891-4E09-82C8-1E96AAC03CC9}" srcOrd="1" destOrd="0" presId="urn:microsoft.com/office/officeart/2005/8/layout/hierarchy3"/>
    <dgm:cxn modelId="{DF85371E-9745-4A8C-B939-06FEDD07C90C}" type="presOf" srcId="{B140D1D7-C43C-44E5-9398-20377E5EBFB7}" destId="{7DE1B196-0E30-4953-950C-0868AE712C21}" srcOrd="0" destOrd="0" presId="urn:microsoft.com/office/officeart/2005/8/layout/hierarchy3"/>
    <dgm:cxn modelId="{2E38921E-1B05-488B-BB22-4041808E06CB}" srcId="{C1B2A646-F914-4F19-8E89-BE35194D4B8D}" destId="{42C96338-AACC-4D65-88F1-19E202C4E71A}" srcOrd="1" destOrd="0" parTransId="{5F325731-404B-4502-A8B0-C0E4BEA71B04}" sibTransId="{0497E9AD-3F2C-4B1A-BAFA-ABD860F9FF14}"/>
    <dgm:cxn modelId="{680D8F2D-4481-465F-A283-7DCCFB0E79DE}" type="presOf" srcId="{C1B2A646-F914-4F19-8E89-BE35194D4B8D}" destId="{828A18BD-9452-4ACA-A626-DF192D81C427}" srcOrd="0" destOrd="0" presId="urn:microsoft.com/office/officeart/2005/8/layout/hierarchy3"/>
    <dgm:cxn modelId="{4CE14239-7BFE-40EC-8649-AF76DB72FAEA}" type="presOf" srcId="{5F55139C-899B-4380-BB0E-5836D3C0208C}" destId="{86CA4E82-4303-4CE4-85A9-159E14535261}" srcOrd="0" destOrd="0" presId="urn:microsoft.com/office/officeart/2005/8/layout/hierarchy3"/>
    <dgm:cxn modelId="{203BA13A-05A9-4D17-89CA-237E6C95DD27}" type="presOf" srcId="{5F325731-404B-4502-A8B0-C0E4BEA71B04}" destId="{772A9856-0CB5-4C43-A2B8-D64A887AED9A}" srcOrd="0" destOrd="0" presId="urn:microsoft.com/office/officeart/2005/8/layout/hierarchy3"/>
    <dgm:cxn modelId="{ABC7AE62-FB9F-4256-8ECF-5DA7E200E696}" srcId="{FAF69F98-A21B-43E9-87D2-EB9AD56A250D}" destId="{F30C687C-F571-48A7-BE64-98D53A1469D6}" srcOrd="0" destOrd="0" parTransId="{431FACAF-38E3-48A2-94E0-B5CEB642E879}" sibTransId="{B7C5C0DD-4A58-4FC4-9A1B-B5C6E037D5FA}"/>
    <dgm:cxn modelId="{5062A664-9C96-42B3-93E6-E54BBAD66827}" srcId="{C1B2A646-F914-4F19-8E89-BE35194D4B8D}" destId="{240E5B94-9CF2-409E-8A8C-B998A96B4B33}" srcOrd="0" destOrd="0" parTransId="{31FCBD08-5B61-4B79-BC5C-5791BCBC61D6}" sibTransId="{BD8ED929-9FAA-45DB-9C89-1B947F5F1638}"/>
    <dgm:cxn modelId="{55DBBC70-4965-4341-9E4B-40E84EA781CD}" type="presOf" srcId="{87568AC8-3A12-4A97-BDD5-F51B6322BD58}" destId="{EA1D7949-E1A6-4CD9-908A-85950BD5F0AA}" srcOrd="0" destOrd="0" presId="urn:microsoft.com/office/officeart/2005/8/layout/hierarchy3"/>
    <dgm:cxn modelId="{5195C752-CA43-49E5-86F8-49BBBD2F51AF}" type="presOf" srcId="{C1B2A646-F914-4F19-8E89-BE35194D4B8D}" destId="{A0ACB7FB-5977-4B68-9879-43E05B17E069}" srcOrd="1" destOrd="0" presId="urn:microsoft.com/office/officeart/2005/8/layout/hierarchy3"/>
    <dgm:cxn modelId="{C4F3D98D-42F8-4CE5-AF24-7DFDC4D158EA}" srcId="{F30C687C-F571-48A7-BE64-98D53A1469D6}" destId="{5F55139C-899B-4380-BB0E-5836D3C0208C}" srcOrd="2" destOrd="0" parTransId="{B140D1D7-C43C-44E5-9398-20377E5EBFB7}" sibTransId="{3E11275B-5422-46BC-B3EB-B9410A279A36}"/>
    <dgm:cxn modelId="{88E6F995-A1B1-4779-A786-B8859E9E759B}" type="presOf" srcId="{26D8F25E-9236-4510-BB6A-D522A4F502D2}" destId="{F3E8D7C7-4C74-4057-BB77-FACBFA222423}" srcOrd="0" destOrd="0" presId="urn:microsoft.com/office/officeart/2005/8/layout/hierarchy3"/>
    <dgm:cxn modelId="{4A90D8A1-0DE7-4FD5-9BA2-CED5CCDCC96B}" type="presOf" srcId="{F30C687C-F571-48A7-BE64-98D53A1469D6}" destId="{C5975ADB-761E-4B4E-855E-072DBB1F09A0}" srcOrd="0" destOrd="0" presId="urn:microsoft.com/office/officeart/2005/8/layout/hierarchy3"/>
    <dgm:cxn modelId="{A47179A2-0AF6-49E6-B049-29FC5644E15E}" type="presOf" srcId="{42C96338-AACC-4D65-88F1-19E202C4E71A}" destId="{E0FF6230-52BB-4470-8D08-3E45CEE41A87}" srcOrd="0" destOrd="0" presId="urn:microsoft.com/office/officeart/2005/8/layout/hierarchy3"/>
    <dgm:cxn modelId="{0651E7A3-58C7-43C0-9C39-A109D0BE9988}" type="presOf" srcId="{FAF69F98-A21B-43E9-87D2-EB9AD56A250D}" destId="{41AE5015-8830-4DB3-BCEE-9CC9F2A5D151}" srcOrd="0" destOrd="0" presId="urn:microsoft.com/office/officeart/2005/8/layout/hierarchy3"/>
    <dgm:cxn modelId="{5C70E2A8-0F71-4A0A-8B20-49BE7504681F}" type="presOf" srcId="{240E5B94-9CF2-409E-8A8C-B998A96B4B33}" destId="{43976E3A-C0E0-496C-83FE-C241D5C454E1}" srcOrd="0" destOrd="0" presId="urn:microsoft.com/office/officeart/2005/8/layout/hierarchy3"/>
    <dgm:cxn modelId="{4BBC03AC-63F5-4B8D-986A-939783DA2134}" type="presOf" srcId="{31FCBD08-5B61-4B79-BC5C-5791BCBC61D6}" destId="{33DA09F9-8F9C-480D-9281-9C09E95CDB6B}" srcOrd="0" destOrd="0" presId="urn:microsoft.com/office/officeart/2005/8/layout/hierarchy3"/>
    <dgm:cxn modelId="{37A9D2AC-E42E-48AC-8C7C-B0BFC996239F}" srcId="{FAF69F98-A21B-43E9-87D2-EB9AD56A250D}" destId="{C1B2A646-F914-4F19-8E89-BE35194D4B8D}" srcOrd="1" destOrd="0" parTransId="{FA3EF27D-8A2D-438E-815E-3FC2844B8708}" sibTransId="{3E0A905F-C46B-4453-BA9A-0F4855428143}"/>
    <dgm:cxn modelId="{A0F2AFC7-CBB8-4182-AF2C-B97D6C3DA1AD}" type="presOf" srcId="{50521213-B484-415D-98B0-5AC7E875BD38}" destId="{AA9F9E29-9C15-4FCA-B409-C8A60B71EF61}" srcOrd="0" destOrd="0" presId="urn:microsoft.com/office/officeart/2005/8/layout/hierarchy3"/>
    <dgm:cxn modelId="{FB6347CF-632B-40AB-BBB1-1C3FD3C7DBA3}" type="presOf" srcId="{EFE403E9-84D9-4071-9888-44E88BF316D0}" destId="{055787A2-D022-4BF5-A8DA-D69E0FAC3A9A}" srcOrd="0" destOrd="0" presId="urn:microsoft.com/office/officeart/2005/8/layout/hierarchy3"/>
    <dgm:cxn modelId="{D9A177D0-93D9-4159-BF31-1ACD7E274FF1}" srcId="{F30C687C-F571-48A7-BE64-98D53A1469D6}" destId="{87568AC8-3A12-4A97-BDD5-F51B6322BD58}" srcOrd="0" destOrd="0" parTransId="{EFE403E9-84D9-4071-9888-44E88BF316D0}" sibTransId="{E495CD35-9883-4584-9D7C-88550DD5BB13}"/>
    <dgm:cxn modelId="{A950E0F6-2037-4A99-8AB7-908145B476AE}" srcId="{F30C687C-F571-48A7-BE64-98D53A1469D6}" destId="{50521213-B484-415D-98B0-5AC7E875BD38}" srcOrd="1" destOrd="0" parTransId="{26D8F25E-9236-4510-BB6A-D522A4F502D2}" sibTransId="{2E2C05D3-DC79-4420-AA5B-125110C480A9}"/>
    <dgm:cxn modelId="{BE6D1DE1-4C72-4BD0-8861-F956934F4332}" type="presParOf" srcId="{41AE5015-8830-4DB3-BCEE-9CC9F2A5D151}" destId="{6879BB06-90BA-469F-9DE1-A2C8A2FA80D6}" srcOrd="0" destOrd="0" presId="urn:microsoft.com/office/officeart/2005/8/layout/hierarchy3"/>
    <dgm:cxn modelId="{A052EE7B-1BDF-4215-9B16-DB9B77CE3E09}" type="presParOf" srcId="{6879BB06-90BA-469F-9DE1-A2C8A2FA80D6}" destId="{E0C955FE-DF62-4272-94D0-CDAB18349DC6}" srcOrd="0" destOrd="0" presId="urn:microsoft.com/office/officeart/2005/8/layout/hierarchy3"/>
    <dgm:cxn modelId="{37786B00-5349-4D9D-8DD6-85A9F41C9270}" type="presParOf" srcId="{E0C955FE-DF62-4272-94D0-CDAB18349DC6}" destId="{C5975ADB-761E-4B4E-855E-072DBB1F09A0}" srcOrd="0" destOrd="0" presId="urn:microsoft.com/office/officeart/2005/8/layout/hierarchy3"/>
    <dgm:cxn modelId="{EF0A45E5-CA4A-4891-B2DA-5FF39D8C765A}" type="presParOf" srcId="{E0C955FE-DF62-4272-94D0-CDAB18349DC6}" destId="{0A592F79-E891-4E09-82C8-1E96AAC03CC9}" srcOrd="1" destOrd="0" presId="urn:microsoft.com/office/officeart/2005/8/layout/hierarchy3"/>
    <dgm:cxn modelId="{466651E9-25BD-4FBD-BE35-BE006BB9DFC3}" type="presParOf" srcId="{6879BB06-90BA-469F-9DE1-A2C8A2FA80D6}" destId="{FAEF22DC-6586-4D59-90D8-C72FC7C78FC5}" srcOrd="1" destOrd="0" presId="urn:microsoft.com/office/officeart/2005/8/layout/hierarchy3"/>
    <dgm:cxn modelId="{E1F5455F-15B2-41ED-8E02-EDD9B78DD9E0}" type="presParOf" srcId="{FAEF22DC-6586-4D59-90D8-C72FC7C78FC5}" destId="{055787A2-D022-4BF5-A8DA-D69E0FAC3A9A}" srcOrd="0" destOrd="0" presId="urn:microsoft.com/office/officeart/2005/8/layout/hierarchy3"/>
    <dgm:cxn modelId="{08A5096A-332E-4CE8-B16D-92B606C0E4D0}" type="presParOf" srcId="{FAEF22DC-6586-4D59-90D8-C72FC7C78FC5}" destId="{EA1D7949-E1A6-4CD9-908A-85950BD5F0AA}" srcOrd="1" destOrd="0" presId="urn:microsoft.com/office/officeart/2005/8/layout/hierarchy3"/>
    <dgm:cxn modelId="{90F59CF3-68CC-4AB9-BF0A-ABCD9E1695F6}" type="presParOf" srcId="{FAEF22DC-6586-4D59-90D8-C72FC7C78FC5}" destId="{F3E8D7C7-4C74-4057-BB77-FACBFA222423}" srcOrd="2" destOrd="0" presId="urn:microsoft.com/office/officeart/2005/8/layout/hierarchy3"/>
    <dgm:cxn modelId="{201E3228-D017-4F31-9143-B4DEA3CB53F8}" type="presParOf" srcId="{FAEF22DC-6586-4D59-90D8-C72FC7C78FC5}" destId="{AA9F9E29-9C15-4FCA-B409-C8A60B71EF61}" srcOrd="3" destOrd="0" presId="urn:microsoft.com/office/officeart/2005/8/layout/hierarchy3"/>
    <dgm:cxn modelId="{BE57B988-44F7-4481-9C58-62203BC6EB1B}" type="presParOf" srcId="{FAEF22DC-6586-4D59-90D8-C72FC7C78FC5}" destId="{7DE1B196-0E30-4953-950C-0868AE712C21}" srcOrd="4" destOrd="0" presId="urn:microsoft.com/office/officeart/2005/8/layout/hierarchy3"/>
    <dgm:cxn modelId="{E78DE902-9E3A-4CB6-98C8-59DA52E73570}" type="presParOf" srcId="{FAEF22DC-6586-4D59-90D8-C72FC7C78FC5}" destId="{86CA4E82-4303-4CE4-85A9-159E14535261}" srcOrd="5" destOrd="0" presId="urn:microsoft.com/office/officeart/2005/8/layout/hierarchy3"/>
    <dgm:cxn modelId="{8E021187-1FC8-4A2D-951F-E8AAF83CC8D3}" type="presParOf" srcId="{41AE5015-8830-4DB3-BCEE-9CC9F2A5D151}" destId="{F06866E2-9C33-4C22-852F-F89FCDF1E27A}" srcOrd="1" destOrd="0" presId="urn:microsoft.com/office/officeart/2005/8/layout/hierarchy3"/>
    <dgm:cxn modelId="{78B647CA-3B68-4A61-8E0E-58750998BC90}" type="presParOf" srcId="{F06866E2-9C33-4C22-852F-F89FCDF1E27A}" destId="{5C55CD80-9F0D-4BF5-A6ED-2921A6CCB1C7}" srcOrd="0" destOrd="0" presId="urn:microsoft.com/office/officeart/2005/8/layout/hierarchy3"/>
    <dgm:cxn modelId="{16ED0ACB-4E3A-42E8-80A0-1F5EDE791E80}" type="presParOf" srcId="{5C55CD80-9F0D-4BF5-A6ED-2921A6CCB1C7}" destId="{828A18BD-9452-4ACA-A626-DF192D81C427}" srcOrd="0" destOrd="0" presId="urn:microsoft.com/office/officeart/2005/8/layout/hierarchy3"/>
    <dgm:cxn modelId="{17C4D1BF-5BC7-4D45-A9D7-459ED3F6F90E}" type="presParOf" srcId="{5C55CD80-9F0D-4BF5-A6ED-2921A6CCB1C7}" destId="{A0ACB7FB-5977-4B68-9879-43E05B17E069}" srcOrd="1" destOrd="0" presId="urn:microsoft.com/office/officeart/2005/8/layout/hierarchy3"/>
    <dgm:cxn modelId="{DB15A9F4-1926-4403-A573-2A5454B4269C}" type="presParOf" srcId="{F06866E2-9C33-4C22-852F-F89FCDF1E27A}" destId="{1EE03CA3-D257-4E97-8FE0-111A72D9523A}" srcOrd="1" destOrd="0" presId="urn:microsoft.com/office/officeart/2005/8/layout/hierarchy3"/>
    <dgm:cxn modelId="{9C2B8975-EEC7-489D-B19E-BE754827912E}" type="presParOf" srcId="{1EE03CA3-D257-4E97-8FE0-111A72D9523A}" destId="{33DA09F9-8F9C-480D-9281-9C09E95CDB6B}" srcOrd="0" destOrd="0" presId="urn:microsoft.com/office/officeart/2005/8/layout/hierarchy3"/>
    <dgm:cxn modelId="{8EE02861-0E65-49F0-BF9F-BECBCD8D49E7}" type="presParOf" srcId="{1EE03CA3-D257-4E97-8FE0-111A72D9523A}" destId="{43976E3A-C0E0-496C-83FE-C241D5C454E1}" srcOrd="1" destOrd="0" presId="urn:microsoft.com/office/officeart/2005/8/layout/hierarchy3"/>
    <dgm:cxn modelId="{FE723088-2FD6-4E1E-8065-0AD3CA439CC5}" type="presParOf" srcId="{1EE03CA3-D257-4E97-8FE0-111A72D9523A}" destId="{772A9856-0CB5-4C43-A2B8-D64A887AED9A}" srcOrd="2" destOrd="0" presId="urn:microsoft.com/office/officeart/2005/8/layout/hierarchy3"/>
    <dgm:cxn modelId="{4DBAD799-9DEF-4DCC-9B49-2CDB09B036A3}" type="presParOf" srcId="{1EE03CA3-D257-4E97-8FE0-111A72D9523A}" destId="{E0FF6230-52BB-4470-8D08-3E45CEE41A87}" srcOrd="3"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CB29B-F8E3-4D54-8219-CDD119821B4D}">
      <dsp:nvSpPr>
        <dsp:cNvPr id="0" name=""/>
        <dsp:cNvSpPr/>
      </dsp:nvSpPr>
      <dsp:spPr>
        <a:xfrm>
          <a:off x="2844024" y="2186963"/>
          <a:ext cx="545166" cy="1038807"/>
        </a:xfrm>
        <a:custGeom>
          <a:avLst/>
          <a:gdLst/>
          <a:ahLst/>
          <a:cxnLst/>
          <a:rect l="0" t="0" r="0" b="0"/>
          <a:pathLst>
            <a:path>
              <a:moveTo>
                <a:pt x="0" y="0"/>
              </a:moveTo>
              <a:lnTo>
                <a:pt x="272583" y="0"/>
              </a:lnTo>
              <a:lnTo>
                <a:pt x="272583" y="1038807"/>
              </a:lnTo>
              <a:lnTo>
                <a:pt x="545166" y="1038807"/>
              </a:lnTo>
            </a:path>
          </a:pathLst>
        </a:custGeom>
        <a:noFill/>
        <a:ln w="1270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BE" sz="500" kern="1200"/>
        </a:p>
      </dsp:txBody>
      <dsp:txXfrm>
        <a:off x="3087278" y="2677038"/>
        <a:ext cx="58658" cy="58658"/>
      </dsp:txXfrm>
    </dsp:sp>
    <dsp:sp modelId="{3DBEF8BA-8700-4B05-98B9-34EA94399A2B}">
      <dsp:nvSpPr>
        <dsp:cNvPr id="0" name=""/>
        <dsp:cNvSpPr/>
      </dsp:nvSpPr>
      <dsp:spPr>
        <a:xfrm>
          <a:off x="2844024" y="2141243"/>
          <a:ext cx="545166" cy="91440"/>
        </a:xfrm>
        <a:custGeom>
          <a:avLst/>
          <a:gdLst/>
          <a:ahLst/>
          <a:cxnLst/>
          <a:rect l="0" t="0" r="0" b="0"/>
          <a:pathLst>
            <a:path>
              <a:moveTo>
                <a:pt x="0" y="45720"/>
              </a:moveTo>
              <a:lnTo>
                <a:pt x="54516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BE" sz="500" kern="1200"/>
        </a:p>
      </dsp:txBody>
      <dsp:txXfrm>
        <a:off x="3102978" y="2173334"/>
        <a:ext cx="27258" cy="27258"/>
      </dsp:txXfrm>
    </dsp:sp>
    <dsp:sp modelId="{50A37D9B-7FB7-49EC-A0E7-0464B47A1128}">
      <dsp:nvSpPr>
        <dsp:cNvPr id="0" name=""/>
        <dsp:cNvSpPr/>
      </dsp:nvSpPr>
      <dsp:spPr>
        <a:xfrm>
          <a:off x="2844024" y="1148155"/>
          <a:ext cx="558032" cy="1038807"/>
        </a:xfrm>
        <a:custGeom>
          <a:avLst/>
          <a:gdLst/>
          <a:ahLst/>
          <a:cxnLst/>
          <a:rect l="0" t="0" r="0" b="0"/>
          <a:pathLst>
            <a:path>
              <a:moveTo>
                <a:pt x="0" y="1038807"/>
              </a:moveTo>
              <a:lnTo>
                <a:pt x="279016" y="1038807"/>
              </a:lnTo>
              <a:lnTo>
                <a:pt x="279016" y="0"/>
              </a:lnTo>
              <a:lnTo>
                <a:pt x="558032" y="0"/>
              </a:lnTo>
            </a:path>
          </a:pathLst>
        </a:custGeom>
        <a:noFill/>
        <a:ln w="1270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BE" sz="500" kern="1200"/>
        </a:p>
      </dsp:txBody>
      <dsp:txXfrm>
        <a:off x="3093560" y="1638079"/>
        <a:ext cx="58960" cy="58960"/>
      </dsp:txXfrm>
    </dsp:sp>
    <dsp:sp modelId="{D00A2A1A-32E3-4CE8-9CA8-4A08B4447C2A}">
      <dsp:nvSpPr>
        <dsp:cNvPr id="0" name=""/>
        <dsp:cNvSpPr/>
      </dsp:nvSpPr>
      <dsp:spPr>
        <a:xfrm rot="16200000">
          <a:off x="241537" y="1771440"/>
          <a:ext cx="4373927" cy="831046"/>
        </a:xfrm>
        <a:prstGeom prst="rect">
          <a:avLst/>
        </a:prstGeom>
        <a:solidFill>
          <a:srgbClr val="FFEB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nl-BE" sz="4200" kern="1200">
              <a:solidFill>
                <a:schemeClr val="tx1"/>
              </a:solidFill>
            </a:rPr>
            <a:t>Flexibiliseren WWV</a:t>
          </a:r>
        </a:p>
      </dsp:txBody>
      <dsp:txXfrm>
        <a:off x="241537" y="1771440"/>
        <a:ext cx="4373927" cy="831046"/>
      </dsp:txXfrm>
    </dsp:sp>
    <dsp:sp modelId="{77DC4070-B5A9-40CA-ABA2-2FB447BBE475}">
      <dsp:nvSpPr>
        <dsp:cNvPr id="0" name=""/>
        <dsp:cNvSpPr/>
      </dsp:nvSpPr>
      <dsp:spPr>
        <a:xfrm>
          <a:off x="3402056" y="732632"/>
          <a:ext cx="2725831" cy="831046"/>
        </a:xfrm>
        <a:prstGeom prst="rect">
          <a:avLst/>
        </a:prstGeom>
        <a:solidFill>
          <a:srgbClr val="FFEB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BE" sz="2400" kern="1200">
              <a:solidFill>
                <a:schemeClr val="tx1"/>
              </a:solidFill>
            </a:rPr>
            <a:t>Visie + regelgeving</a:t>
          </a:r>
        </a:p>
      </dsp:txBody>
      <dsp:txXfrm>
        <a:off x="3402056" y="732632"/>
        <a:ext cx="2725831" cy="831046"/>
      </dsp:txXfrm>
    </dsp:sp>
    <dsp:sp modelId="{9D507406-5DF3-465D-A749-897B396046C1}">
      <dsp:nvSpPr>
        <dsp:cNvPr id="0" name=""/>
        <dsp:cNvSpPr/>
      </dsp:nvSpPr>
      <dsp:spPr>
        <a:xfrm>
          <a:off x="3389190" y="1771440"/>
          <a:ext cx="2725831" cy="831046"/>
        </a:xfrm>
        <a:prstGeom prst="rect">
          <a:avLst/>
        </a:prstGeom>
        <a:solidFill>
          <a:srgbClr val="FFEB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BE" sz="2400" kern="1200">
              <a:solidFill>
                <a:schemeClr val="tx1"/>
              </a:solidFill>
            </a:rPr>
            <a:t>Geïntegreerde en ondersteunende info</a:t>
          </a:r>
        </a:p>
      </dsp:txBody>
      <dsp:txXfrm>
        <a:off x="3389190" y="1771440"/>
        <a:ext cx="2725831" cy="831046"/>
      </dsp:txXfrm>
    </dsp:sp>
    <dsp:sp modelId="{7E5FFD59-CBC2-4069-9ED3-F52038E45CCC}">
      <dsp:nvSpPr>
        <dsp:cNvPr id="0" name=""/>
        <dsp:cNvSpPr/>
      </dsp:nvSpPr>
      <dsp:spPr>
        <a:xfrm>
          <a:off x="3389190" y="2810248"/>
          <a:ext cx="2725831" cy="831046"/>
        </a:xfrm>
        <a:prstGeom prst="rect">
          <a:avLst/>
        </a:prstGeom>
        <a:solidFill>
          <a:srgbClr val="FFEB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BE" sz="2400" kern="1200">
              <a:solidFill>
                <a:schemeClr val="tx1"/>
              </a:solidFill>
            </a:rPr>
            <a:t>Interne werking</a:t>
          </a:r>
        </a:p>
      </dsp:txBody>
      <dsp:txXfrm>
        <a:off x="3389190" y="2810248"/>
        <a:ext cx="2725831" cy="831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28B7-597F-4283-9F43-FB2359940DA1}">
      <dsp:nvSpPr>
        <dsp:cNvPr id="0" name=""/>
        <dsp:cNvSpPr/>
      </dsp:nvSpPr>
      <dsp:spPr>
        <a:xfrm>
          <a:off x="1935530" y="781248"/>
          <a:ext cx="3696579" cy="4348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86F4B0-4B17-4D43-B305-E5723BC81DFC}">
      <dsp:nvSpPr>
        <dsp:cNvPr id="0" name=""/>
        <dsp:cNvSpPr/>
      </dsp:nvSpPr>
      <dsp:spPr>
        <a:xfrm>
          <a:off x="1935530" y="944576"/>
          <a:ext cx="271564" cy="27156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F5688A-85CF-44A2-9C31-20434D72C9EF}">
      <dsp:nvSpPr>
        <dsp:cNvPr id="0" name=""/>
        <dsp:cNvSpPr/>
      </dsp:nvSpPr>
      <dsp:spPr>
        <a:xfrm>
          <a:off x="1935530" y="0"/>
          <a:ext cx="3696579" cy="78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60960" rIns="91440" bIns="60960" numCol="1" spcCol="1270" anchor="ctr" anchorCtr="0">
          <a:noAutofit/>
        </a:bodyPr>
        <a:lstStyle/>
        <a:p>
          <a:pPr marL="0" lvl="0" indent="0" algn="l" defTabSz="2133600" rtl="0">
            <a:lnSpc>
              <a:spcPct val="90000"/>
            </a:lnSpc>
            <a:spcBef>
              <a:spcPct val="0"/>
            </a:spcBef>
            <a:spcAft>
              <a:spcPct val="35000"/>
            </a:spcAft>
            <a:buNone/>
          </a:pPr>
          <a:r>
            <a:rPr lang="nl-BE" sz="4800" kern="1200"/>
            <a:t>VPS</a:t>
          </a:r>
          <a:r>
            <a:rPr lang="nl-BE" sz="4800" kern="1200">
              <a:latin typeface="Flanders Art Sans Bold"/>
            </a:rPr>
            <a:t> </a:t>
          </a:r>
          <a:endParaRPr lang="nl-BE" sz="4800" kern="1200"/>
        </a:p>
      </dsp:txBody>
      <dsp:txXfrm>
        <a:off x="1935530" y="0"/>
        <a:ext cx="3696579" cy="781248"/>
      </dsp:txXfrm>
    </dsp:sp>
    <dsp:sp modelId="{1B3412A1-1601-4538-AFAD-C709A8828988}">
      <dsp:nvSpPr>
        <dsp:cNvPr id="0" name=""/>
        <dsp:cNvSpPr/>
      </dsp:nvSpPr>
      <dsp:spPr>
        <a:xfrm>
          <a:off x="1935530" y="1577583"/>
          <a:ext cx="271557" cy="2715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C7318C-CA99-447D-9598-1C27059DD921}">
      <dsp:nvSpPr>
        <dsp:cNvPr id="0" name=""/>
        <dsp:cNvSpPr/>
      </dsp:nvSpPr>
      <dsp:spPr>
        <a:xfrm>
          <a:off x="2286700" y="2738114"/>
          <a:ext cx="3437818" cy="63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l-BE" sz="1400" kern="1200"/>
            <a:t>inzetten op communicatie en kennisdeling</a:t>
          </a:r>
        </a:p>
      </dsp:txBody>
      <dsp:txXfrm>
        <a:off x="2286700" y="2738114"/>
        <a:ext cx="3437818" cy="633000"/>
      </dsp:txXfrm>
    </dsp:sp>
    <dsp:sp modelId="{A95A1949-9ECE-407E-8EEA-9BCA6C850192}">
      <dsp:nvSpPr>
        <dsp:cNvPr id="0" name=""/>
        <dsp:cNvSpPr/>
      </dsp:nvSpPr>
      <dsp:spPr>
        <a:xfrm>
          <a:off x="1935530" y="2210584"/>
          <a:ext cx="271557" cy="2715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3D6A39-0665-48FD-BA4F-00ECC98B1CB4}">
      <dsp:nvSpPr>
        <dsp:cNvPr id="0" name=""/>
        <dsp:cNvSpPr/>
      </dsp:nvSpPr>
      <dsp:spPr>
        <a:xfrm>
          <a:off x="2286700" y="2186619"/>
          <a:ext cx="3437818" cy="63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rtl="0">
            <a:lnSpc>
              <a:spcPct val="90000"/>
            </a:lnSpc>
            <a:spcBef>
              <a:spcPct val="0"/>
            </a:spcBef>
            <a:spcAft>
              <a:spcPct val="35000"/>
            </a:spcAft>
            <a:buNone/>
          </a:pPr>
          <a:r>
            <a:rPr lang="nl-BE" sz="1400" kern="1200"/>
            <a:t>Welke ruimte biedt het nieuwe concept? Wat kan wel (nog), wat kan niet?</a:t>
          </a:r>
          <a:r>
            <a:rPr lang="nl-BE" sz="1400" kern="1200">
              <a:latin typeface="Flanders Art Sans Bold"/>
            </a:rPr>
            <a:t> </a:t>
          </a:r>
          <a:endParaRPr lang="nl-BE" sz="1400" kern="1200"/>
        </a:p>
      </dsp:txBody>
      <dsp:txXfrm>
        <a:off x="2286700" y="2186619"/>
        <a:ext cx="3437818" cy="633000"/>
      </dsp:txXfrm>
    </dsp:sp>
    <dsp:sp modelId="{1EBCF0D2-23E0-4D3C-B90C-A3345327D964}">
      <dsp:nvSpPr>
        <dsp:cNvPr id="0" name=""/>
        <dsp:cNvSpPr/>
      </dsp:nvSpPr>
      <dsp:spPr>
        <a:xfrm>
          <a:off x="1935530" y="2843585"/>
          <a:ext cx="271557" cy="2715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C28979-9670-42EB-9E34-C8904967D1CD}">
      <dsp:nvSpPr>
        <dsp:cNvPr id="0" name=""/>
        <dsp:cNvSpPr/>
      </dsp:nvSpPr>
      <dsp:spPr>
        <a:xfrm>
          <a:off x="2286700" y="1474138"/>
          <a:ext cx="3437818" cy="63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l-BE" sz="1400" kern="1200"/>
            <a:t>Onderzoek: is VPS wijziging nodig om nog flexibeler te kunnen toepassen</a:t>
          </a:r>
        </a:p>
      </dsp:txBody>
      <dsp:txXfrm>
        <a:off x="2286700" y="1474138"/>
        <a:ext cx="3437818" cy="633000"/>
      </dsp:txXfrm>
    </dsp:sp>
    <dsp:sp modelId="{693CE4DC-AE9B-4563-8F46-8BB995EC060B}">
      <dsp:nvSpPr>
        <dsp:cNvPr id="0" name=""/>
        <dsp:cNvSpPr/>
      </dsp:nvSpPr>
      <dsp:spPr>
        <a:xfrm>
          <a:off x="5849617" y="783053"/>
          <a:ext cx="3696579" cy="4348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59464C-D165-4A3F-89F0-EB111B0E91A6}">
      <dsp:nvSpPr>
        <dsp:cNvPr id="0" name=""/>
        <dsp:cNvSpPr/>
      </dsp:nvSpPr>
      <dsp:spPr>
        <a:xfrm>
          <a:off x="5846920" y="944576"/>
          <a:ext cx="271564" cy="27156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B80980-BD51-4B6A-AB41-5FE5F9FB00AC}">
      <dsp:nvSpPr>
        <dsp:cNvPr id="0" name=""/>
        <dsp:cNvSpPr/>
      </dsp:nvSpPr>
      <dsp:spPr>
        <a:xfrm>
          <a:off x="5816939" y="0"/>
          <a:ext cx="3696579" cy="78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60960" rIns="91440" bIns="60960" numCol="1" spcCol="1270" anchor="ctr" anchorCtr="0">
          <a:noAutofit/>
        </a:bodyPr>
        <a:lstStyle/>
        <a:p>
          <a:pPr marL="0" lvl="0" indent="0" algn="l" defTabSz="2133600">
            <a:lnSpc>
              <a:spcPct val="90000"/>
            </a:lnSpc>
            <a:spcBef>
              <a:spcPct val="0"/>
            </a:spcBef>
            <a:spcAft>
              <a:spcPct val="35000"/>
            </a:spcAft>
            <a:buNone/>
          </a:pPr>
          <a:r>
            <a:rPr lang="nl-BE" sz="4800" kern="1200"/>
            <a:t>Fiscaliteit</a:t>
          </a:r>
        </a:p>
      </dsp:txBody>
      <dsp:txXfrm>
        <a:off x="5816939" y="0"/>
        <a:ext cx="3696579" cy="781248"/>
      </dsp:txXfrm>
    </dsp:sp>
    <dsp:sp modelId="{DA69870E-0DAB-423D-9754-906B5B32B929}">
      <dsp:nvSpPr>
        <dsp:cNvPr id="0" name=""/>
        <dsp:cNvSpPr/>
      </dsp:nvSpPr>
      <dsp:spPr>
        <a:xfrm>
          <a:off x="5816939" y="1577583"/>
          <a:ext cx="271557" cy="2715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06A1E1-9C6E-42BE-8096-E0D72FA30ABF}">
      <dsp:nvSpPr>
        <dsp:cNvPr id="0" name=""/>
        <dsp:cNvSpPr/>
      </dsp:nvSpPr>
      <dsp:spPr>
        <a:xfrm>
          <a:off x="6075700" y="1396861"/>
          <a:ext cx="3437818" cy="63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FontTx/>
            <a:buNone/>
          </a:pPr>
          <a:r>
            <a:rPr lang="nl-NL" sz="1400" kern="1200"/>
            <a:t>Correcte fiscale en financiële regels toepassen</a:t>
          </a:r>
          <a:endParaRPr lang="nl-BE" sz="1400" kern="1200"/>
        </a:p>
      </dsp:txBody>
      <dsp:txXfrm>
        <a:off x="6075700" y="1396861"/>
        <a:ext cx="3437818" cy="633000"/>
      </dsp:txXfrm>
    </dsp:sp>
    <dsp:sp modelId="{815380E7-D263-4DD3-96FE-95755DF534E3}">
      <dsp:nvSpPr>
        <dsp:cNvPr id="0" name=""/>
        <dsp:cNvSpPr/>
      </dsp:nvSpPr>
      <dsp:spPr>
        <a:xfrm>
          <a:off x="5816939" y="2210584"/>
          <a:ext cx="271557" cy="2715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ABAEFE-3DB9-4097-9892-1B2FBBC3C83F}">
      <dsp:nvSpPr>
        <dsp:cNvPr id="0" name=""/>
        <dsp:cNvSpPr/>
      </dsp:nvSpPr>
      <dsp:spPr>
        <a:xfrm>
          <a:off x="6075700" y="2029862"/>
          <a:ext cx="3437818" cy="63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rtl="0">
            <a:lnSpc>
              <a:spcPct val="90000"/>
            </a:lnSpc>
            <a:spcBef>
              <a:spcPct val="0"/>
            </a:spcBef>
            <a:spcAft>
              <a:spcPct val="35000"/>
            </a:spcAft>
            <a:buNone/>
          </a:pPr>
          <a:r>
            <a:rPr lang="nl-NL" sz="1400" kern="1200"/>
            <a:t>Informatie ter beschikking stellen</a:t>
          </a:r>
          <a:r>
            <a:rPr lang="nl-NL" sz="1400" kern="1200">
              <a:latin typeface="Flanders Art Sans Bold"/>
            </a:rPr>
            <a:t> </a:t>
          </a:r>
          <a:endParaRPr lang="nl-NL" sz="1400" kern="1200"/>
        </a:p>
      </dsp:txBody>
      <dsp:txXfrm>
        <a:off x="6075700" y="2029862"/>
        <a:ext cx="3437818" cy="633000"/>
      </dsp:txXfrm>
    </dsp:sp>
    <dsp:sp modelId="{7D492FA7-B81B-4411-BFD2-D37E102CA34C}">
      <dsp:nvSpPr>
        <dsp:cNvPr id="0" name=""/>
        <dsp:cNvSpPr/>
      </dsp:nvSpPr>
      <dsp:spPr>
        <a:xfrm>
          <a:off x="5816939" y="2843585"/>
          <a:ext cx="271557" cy="2715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DC97BA-A33D-4456-A7AD-A119F27831F0}">
      <dsp:nvSpPr>
        <dsp:cNvPr id="0" name=""/>
        <dsp:cNvSpPr/>
      </dsp:nvSpPr>
      <dsp:spPr>
        <a:xfrm>
          <a:off x="6075700" y="2662863"/>
          <a:ext cx="3437818" cy="63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l-NL" sz="1400" kern="1200"/>
            <a:t>FOD Financiën: verkennen nieuwe ontwikkelingen</a:t>
          </a:r>
        </a:p>
      </dsp:txBody>
      <dsp:txXfrm>
        <a:off x="6075700" y="2662863"/>
        <a:ext cx="3437818" cy="633000"/>
      </dsp:txXfrm>
    </dsp:sp>
    <dsp:sp modelId="{CD41E400-22F6-44D6-8986-199B4AEFBA2C}">
      <dsp:nvSpPr>
        <dsp:cNvPr id="0" name=""/>
        <dsp:cNvSpPr/>
      </dsp:nvSpPr>
      <dsp:spPr>
        <a:xfrm>
          <a:off x="5816939" y="3476586"/>
          <a:ext cx="271557" cy="2715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A70439-1B8C-4907-809B-62DA12405BDC}">
      <dsp:nvSpPr>
        <dsp:cNvPr id="0" name=""/>
        <dsp:cNvSpPr/>
      </dsp:nvSpPr>
      <dsp:spPr>
        <a:xfrm>
          <a:off x="6075700" y="3295864"/>
          <a:ext cx="3437818" cy="63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nl-BE" sz="1400" kern="1200"/>
            <a:t>Gebruik ‘40-dagen regel’: vraag aan FOD Financiën</a:t>
          </a:r>
        </a:p>
      </dsp:txBody>
      <dsp:txXfrm>
        <a:off x="6075700" y="3295864"/>
        <a:ext cx="3437818" cy="633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75ADB-761E-4B4E-855E-072DBB1F09A0}">
      <dsp:nvSpPr>
        <dsp:cNvPr id="0" name=""/>
        <dsp:cNvSpPr/>
      </dsp:nvSpPr>
      <dsp:spPr>
        <a:xfrm>
          <a:off x="3756020" y="1759"/>
          <a:ext cx="1749781" cy="8748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BE" sz="1700" kern="1200"/>
            <a:t>Zelf aan de slag</a:t>
          </a:r>
        </a:p>
      </dsp:txBody>
      <dsp:txXfrm>
        <a:off x="3781645" y="27384"/>
        <a:ext cx="1698531" cy="823640"/>
      </dsp:txXfrm>
    </dsp:sp>
    <dsp:sp modelId="{055787A2-D022-4BF5-A8DA-D69E0FAC3A9A}">
      <dsp:nvSpPr>
        <dsp:cNvPr id="0" name=""/>
        <dsp:cNvSpPr/>
      </dsp:nvSpPr>
      <dsp:spPr>
        <a:xfrm>
          <a:off x="3930998" y="876650"/>
          <a:ext cx="174978" cy="656168"/>
        </a:xfrm>
        <a:custGeom>
          <a:avLst/>
          <a:gdLst/>
          <a:ahLst/>
          <a:cxnLst/>
          <a:rect l="0" t="0" r="0" b="0"/>
          <a:pathLst>
            <a:path>
              <a:moveTo>
                <a:pt x="0" y="0"/>
              </a:moveTo>
              <a:lnTo>
                <a:pt x="0" y="656168"/>
              </a:lnTo>
              <a:lnTo>
                <a:pt x="174978" y="6561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1D7949-E1A6-4CD9-908A-85950BD5F0AA}">
      <dsp:nvSpPr>
        <dsp:cNvPr id="0" name=""/>
        <dsp:cNvSpPr/>
      </dsp:nvSpPr>
      <dsp:spPr>
        <a:xfrm>
          <a:off x="4105977" y="1095372"/>
          <a:ext cx="1399825" cy="8748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nl-BE" sz="1100" kern="1200"/>
            <a:t>Selfservice </a:t>
          </a:r>
          <a:r>
            <a:rPr lang="nl-BE" sz="1050" kern="1200"/>
            <a:t>Eenvoudiger terugbetalingen aanvragen</a:t>
          </a:r>
          <a:endParaRPr lang="nl-BE" sz="1100" kern="1200"/>
        </a:p>
      </dsp:txBody>
      <dsp:txXfrm>
        <a:off x="4131602" y="1120997"/>
        <a:ext cx="1348575" cy="823640"/>
      </dsp:txXfrm>
    </dsp:sp>
    <dsp:sp modelId="{F3E8D7C7-4C74-4057-BB77-FACBFA222423}">
      <dsp:nvSpPr>
        <dsp:cNvPr id="0" name=""/>
        <dsp:cNvSpPr/>
      </dsp:nvSpPr>
      <dsp:spPr>
        <a:xfrm>
          <a:off x="3930998" y="876650"/>
          <a:ext cx="148759" cy="1786273"/>
        </a:xfrm>
        <a:custGeom>
          <a:avLst/>
          <a:gdLst/>
          <a:ahLst/>
          <a:cxnLst/>
          <a:rect l="0" t="0" r="0" b="0"/>
          <a:pathLst>
            <a:path>
              <a:moveTo>
                <a:pt x="0" y="0"/>
              </a:moveTo>
              <a:lnTo>
                <a:pt x="0" y="1786273"/>
              </a:lnTo>
              <a:lnTo>
                <a:pt x="148759" y="17862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9F9E29-9C15-4FCA-B409-C8A60B71EF61}">
      <dsp:nvSpPr>
        <dsp:cNvPr id="0" name=""/>
        <dsp:cNvSpPr/>
      </dsp:nvSpPr>
      <dsp:spPr>
        <a:xfrm>
          <a:off x="4079758" y="2225478"/>
          <a:ext cx="1449994" cy="8748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nl-BE" sz="1400" kern="1200" err="1"/>
            <a:t>Flexabo</a:t>
          </a:r>
          <a:r>
            <a:rPr lang="nl-BE" sz="1400" kern="1200"/>
            <a:t> NMBS</a:t>
          </a:r>
          <a:br>
            <a:rPr lang="nl-BE" sz="1400" kern="1200"/>
          </a:br>
          <a:endParaRPr lang="nl-BE" sz="1400" kern="1200"/>
        </a:p>
      </dsp:txBody>
      <dsp:txXfrm>
        <a:off x="4105383" y="2251103"/>
        <a:ext cx="1398744" cy="823640"/>
      </dsp:txXfrm>
    </dsp:sp>
    <dsp:sp modelId="{7DE1B196-0E30-4953-950C-0868AE712C21}">
      <dsp:nvSpPr>
        <dsp:cNvPr id="0" name=""/>
        <dsp:cNvSpPr/>
      </dsp:nvSpPr>
      <dsp:spPr>
        <a:xfrm>
          <a:off x="3930998" y="876650"/>
          <a:ext cx="174978" cy="2843395"/>
        </a:xfrm>
        <a:custGeom>
          <a:avLst/>
          <a:gdLst/>
          <a:ahLst/>
          <a:cxnLst/>
          <a:rect l="0" t="0" r="0" b="0"/>
          <a:pathLst>
            <a:path>
              <a:moveTo>
                <a:pt x="0" y="0"/>
              </a:moveTo>
              <a:lnTo>
                <a:pt x="0" y="2843395"/>
              </a:lnTo>
              <a:lnTo>
                <a:pt x="174978" y="28433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CA4E82-4303-4CE4-85A9-159E14535261}">
      <dsp:nvSpPr>
        <dsp:cNvPr id="0" name=""/>
        <dsp:cNvSpPr/>
      </dsp:nvSpPr>
      <dsp:spPr>
        <a:xfrm>
          <a:off x="4105977" y="3282599"/>
          <a:ext cx="1454782" cy="8748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nl-BE" sz="1400" kern="1200">
              <a:latin typeface="+mn-lt"/>
            </a:rPr>
            <a:t>Bedrijfsfiets</a:t>
          </a:r>
        </a:p>
      </dsp:txBody>
      <dsp:txXfrm>
        <a:off x="4131602" y="3308224"/>
        <a:ext cx="1403532" cy="823640"/>
      </dsp:txXfrm>
    </dsp:sp>
    <dsp:sp modelId="{828A18BD-9452-4ACA-A626-DF192D81C427}">
      <dsp:nvSpPr>
        <dsp:cNvPr id="0" name=""/>
        <dsp:cNvSpPr/>
      </dsp:nvSpPr>
      <dsp:spPr>
        <a:xfrm>
          <a:off x="5943247" y="1759"/>
          <a:ext cx="1749781" cy="8748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rtl="0">
            <a:lnSpc>
              <a:spcPct val="90000"/>
            </a:lnSpc>
            <a:spcBef>
              <a:spcPct val="0"/>
            </a:spcBef>
            <a:spcAft>
              <a:spcPct val="35000"/>
            </a:spcAft>
            <a:buNone/>
          </a:pPr>
          <a:r>
            <a:rPr lang="nl-BE" sz="1700" kern="1200"/>
            <a:t>Marktverkenning</a:t>
          </a:r>
          <a:r>
            <a:rPr lang="nl-BE" sz="1700" kern="1200">
              <a:latin typeface="Flanders Art Sans Bold"/>
            </a:rPr>
            <a:t> </a:t>
          </a:r>
          <a:endParaRPr lang="nl-BE" sz="1700" kern="1200"/>
        </a:p>
      </dsp:txBody>
      <dsp:txXfrm>
        <a:off x="5968872" y="27384"/>
        <a:ext cx="1698531" cy="823640"/>
      </dsp:txXfrm>
    </dsp:sp>
    <dsp:sp modelId="{33DA09F9-8F9C-480D-9281-9C09E95CDB6B}">
      <dsp:nvSpPr>
        <dsp:cNvPr id="0" name=""/>
        <dsp:cNvSpPr/>
      </dsp:nvSpPr>
      <dsp:spPr>
        <a:xfrm>
          <a:off x="6118225" y="876650"/>
          <a:ext cx="174978" cy="656168"/>
        </a:xfrm>
        <a:custGeom>
          <a:avLst/>
          <a:gdLst/>
          <a:ahLst/>
          <a:cxnLst/>
          <a:rect l="0" t="0" r="0" b="0"/>
          <a:pathLst>
            <a:path>
              <a:moveTo>
                <a:pt x="0" y="0"/>
              </a:moveTo>
              <a:lnTo>
                <a:pt x="0" y="656168"/>
              </a:lnTo>
              <a:lnTo>
                <a:pt x="174978" y="6561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976E3A-C0E0-496C-83FE-C241D5C454E1}">
      <dsp:nvSpPr>
        <dsp:cNvPr id="0" name=""/>
        <dsp:cNvSpPr/>
      </dsp:nvSpPr>
      <dsp:spPr>
        <a:xfrm>
          <a:off x="6293204" y="1095372"/>
          <a:ext cx="1399825" cy="8748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nl-BE" sz="1400" kern="1200"/>
            <a:t>Nieuwe vervoersformules openbaar vervoer</a:t>
          </a:r>
        </a:p>
      </dsp:txBody>
      <dsp:txXfrm>
        <a:off x="6318829" y="1120997"/>
        <a:ext cx="1348575" cy="823640"/>
      </dsp:txXfrm>
    </dsp:sp>
    <dsp:sp modelId="{772A9856-0CB5-4C43-A2B8-D64A887AED9A}">
      <dsp:nvSpPr>
        <dsp:cNvPr id="0" name=""/>
        <dsp:cNvSpPr/>
      </dsp:nvSpPr>
      <dsp:spPr>
        <a:xfrm>
          <a:off x="6118225" y="876650"/>
          <a:ext cx="189970" cy="2521776"/>
        </a:xfrm>
        <a:custGeom>
          <a:avLst/>
          <a:gdLst/>
          <a:ahLst/>
          <a:cxnLst/>
          <a:rect l="0" t="0" r="0" b="0"/>
          <a:pathLst>
            <a:path>
              <a:moveTo>
                <a:pt x="0" y="0"/>
              </a:moveTo>
              <a:lnTo>
                <a:pt x="0" y="2521776"/>
              </a:lnTo>
              <a:lnTo>
                <a:pt x="189970" y="25217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FF6230-52BB-4470-8D08-3E45CEE41A87}">
      <dsp:nvSpPr>
        <dsp:cNvPr id="0" name=""/>
        <dsp:cNvSpPr/>
      </dsp:nvSpPr>
      <dsp:spPr>
        <a:xfrm>
          <a:off x="6308196" y="2960981"/>
          <a:ext cx="1399825" cy="8748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nl-BE" sz="1400" kern="1200" err="1"/>
            <a:t>MaaS</a:t>
          </a:r>
          <a:r>
            <a:rPr lang="nl-BE" sz="1400" kern="1200"/>
            <a:t>-markt</a:t>
          </a:r>
        </a:p>
      </dsp:txBody>
      <dsp:txXfrm>
        <a:off x="6333821" y="2986606"/>
        <a:ext cx="1348575" cy="82364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13-9-2022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13/09/2022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 voorkeur zou ik de webpagina’s willen tonen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3779160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Bovenstaande grafiek en diagram tonen de 3 “</a:t>
            </a:r>
            <a:r>
              <a:rPr lang="nl-BE" err="1"/>
              <a:t>hoofd”categorieën</a:t>
            </a:r>
            <a:r>
              <a:rPr lang="nl-BE"/>
              <a:t> van woon-werkverkeer, namelijk fietsvergoeding, openbaar vervoer en overige vergoedingen WWV. Overige vergoedingen houden alle kosten in die niet in de andere 2 categorieën vervat zitten, zoals carpooltoelage, kosten voor MBWP, kosten voor woon-werkverkeer in geval van een arbeidshandicap, etc.  </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De onderste tabel geeft exacte bedragen (kostprijs) voor woon-werkverkeer weer voor elk jaar, opgesplitst tussen de verschillende categorieën van woon-werkverkeer en dit voor alle DCPA klanten samen. </a:t>
            </a:r>
            <a:br>
              <a:rPr lang="nl-BE"/>
            </a:b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Uit bovenstaande overzichten blijkt dat de categorie van de overige vergoedingen redelijk stabiel is gebleven doorheen de tijd (slechts lichte daling), maar dat de kostprijs van openbaar vervoer en de fietsvergoedingen drastisch zijn gedaald. De grootste daling is merkbaar van 2019 naar 2020 toe.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Verder kunnen we ook aflezen dat de categorie openbaar vervoer de grootste kost inhoudt voor de entiteiten van de Vlaamse Overheid.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effectLst/>
                <a:latin typeface="Calibri" panose="020F0502020204030204" pitchFamily="34" charset="0"/>
                <a:ea typeface="Times New Roman" panose="02020603050405020304" pitchFamily="18" charset="0"/>
              </a:rPr>
              <a:t>We realiseren hiermee een belangrijke daling van de kosten op WWV binnen de Vlaamse overheid. De cijfers over de coronajaren zijn natuurlijk wel definitieve, maar het begint er op te lijken dat we de kosten van het woon-werkverkeer – openbaar vervoer structureel weten te halveren, en zo voor het openbaar vervoer van 18 naar 8 miljoen euro terug brengen. </a:t>
            </a:r>
            <a:endParaRPr lang="nl-BE" sz="1200">
              <a:effectLst/>
              <a:latin typeface="Calibri" panose="020F0502020204030204" pitchFamily="34" charset="0"/>
              <a:ea typeface="Calibri" panose="020F0502020204030204" pitchFamily="34" charset="0"/>
            </a:endParaRPr>
          </a:p>
          <a:p>
            <a:endParaRPr lang="nl-BE"/>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455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Hier nog een shot van de video WWV</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380621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14</a:t>
            </a:fld>
            <a:endParaRPr lang="nl-B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Live nieuwe pagina doorlopen</a:t>
            </a:r>
          </a:p>
          <a:p>
            <a:pPr marL="171450" indent="-171450">
              <a:buFontTx/>
              <a:buChar char="-"/>
            </a:pPr>
            <a:r>
              <a:rPr lang="nl-BE"/>
              <a:t>Structuur/indeling (categorieën kort overlopen + ondersteunende systemen + opleidingen in de kijker +eerste contact is HR!)</a:t>
            </a:r>
          </a:p>
          <a:p>
            <a:pPr marL="171450" indent="-171450">
              <a:buFontTx/>
              <a:buChar char="-"/>
            </a:pPr>
            <a:r>
              <a:rPr lang="nl-BE"/>
              <a:t>Nieuw: info verzameld voor topkader</a:t>
            </a:r>
          </a:p>
          <a:p>
            <a:pPr marL="171450" indent="-171450">
              <a:buFontTx/>
              <a:buChar char="-"/>
            </a:pPr>
            <a:r>
              <a:rPr lang="nl-BE"/>
              <a:t>Wordt verwacht:</a:t>
            </a:r>
          </a:p>
          <a:p>
            <a:pPr marL="628650" lvl="1" indent="-171450">
              <a:buFontTx/>
              <a:buChar char="-"/>
            </a:pPr>
            <a:r>
              <a:rPr lang="nl-BE"/>
              <a:t>Nieuwe webpagina welzijn</a:t>
            </a:r>
          </a:p>
          <a:p>
            <a:pPr marL="628650" lvl="1" indent="-171450">
              <a:buFontTx/>
              <a:buChar char="-"/>
            </a:pPr>
            <a:r>
              <a:rPr lang="nl-BE"/>
              <a:t>Nieuwe webpagina diversiteit</a:t>
            </a:r>
          </a:p>
          <a:p>
            <a:pPr marL="628650" lvl="1" indent="-171450">
              <a:buFontTx/>
              <a:buChar char="-"/>
            </a:pPr>
            <a:r>
              <a:rPr lang="nl-BE"/>
              <a:t>Nieuwe webpagina integriteit</a:t>
            </a:r>
          </a:p>
          <a:p>
            <a:endParaRPr lang="nl-BE"/>
          </a:p>
          <a:p>
            <a:r>
              <a:rPr lang="nl-BE"/>
              <a:t>Afbeelding = link naar webpagina</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60381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nieuw</a:t>
            </a:r>
          </a:p>
          <a:p>
            <a:r>
              <a:rPr lang="nl-BE"/>
              <a:t>Er is geen push-communicatie via een nieuwsbrief</a:t>
            </a:r>
          </a:p>
          <a:p>
            <a:endParaRPr lang="nl-BE"/>
          </a:p>
          <a:p>
            <a:r>
              <a:rPr lang="nl-BE"/>
              <a:t>Concrete info op maat van leidinggevenden</a:t>
            </a:r>
          </a:p>
          <a:p>
            <a:pPr marL="171450" indent="-171450">
              <a:buFontTx/>
              <a:buChar char="-"/>
            </a:pPr>
            <a:r>
              <a:rPr lang="nl-BE"/>
              <a:t>Dienstverlening </a:t>
            </a:r>
          </a:p>
          <a:p>
            <a:pPr marL="628650" lvl="1" indent="-171450">
              <a:buFontTx/>
              <a:buChar char="-"/>
            </a:pPr>
            <a:r>
              <a:rPr lang="nl-BE"/>
              <a:t>waar leidinggevenden rechtstreeks beroep op kunnen doen</a:t>
            </a:r>
          </a:p>
          <a:p>
            <a:pPr marL="628650" lvl="1" indent="-171450">
              <a:buFontTx/>
              <a:buChar char="-"/>
            </a:pPr>
            <a:r>
              <a:rPr lang="nl-BE"/>
              <a:t>waar leidinggevenden op de hoogte moeten zijn om hun medewerkers optimaal te kunnen ondersteunen</a:t>
            </a:r>
          </a:p>
          <a:p>
            <a:pPr marL="171450" indent="-171450">
              <a:buFontTx/>
              <a:buChar char="-"/>
            </a:pPr>
            <a:r>
              <a:rPr lang="nl-BE"/>
              <a:t>Projectinformatie met rechtstreekse impact op leidinggevende (uitzonderlijk)</a:t>
            </a:r>
          </a:p>
          <a:p>
            <a:pPr marL="171450" indent="-171450">
              <a:buFontTx/>
              <a:buChar char="-"/>
            </a:pPr>
            <a:r>
              <a:rPr lang="nl-BE"/>
              <a:t>Beleidsinformatie met rechtstreekse impact op leidinggevenden (uitzonderlijk)</a:t>
            </a:r>
          </a:p>
          <a:p>
            <a:endParaRPr lang="nl-BE"/>
          </a:p>
          <a:p>
            <a:r>
              <a:rPr lang="nl-BE"/>
              <a:t>Bij nieuwe dienstverlening wordt er eerst gecommuniceerd naar HR en dan pas naar leidinggevenden.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1022618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3313174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321866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januari 2022 gestart met project – waar staan we vandaag en wat er is voor jullie veranderd?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a:t>
            </a:fld>
            <a:endParaRPr lang="nl-BE"/>
          </a:p>
        </p:txBody>
      </p:sp>
    </p:spTree>
    <p:extLst>
      <p:ext uri="{BB962C8B-B14F-4D97-AF65-F5344CB8AC3E}">
        <p14:creationId xmlns:p14="http://schemas.microsoft.com/office/powerpoint/2010/main" val="401379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Aanleiding: opgeleverde business analyse + technologische analyse in 2021 </a:t>
            </a:r>
          </a:p>
          <a:p>
            <a:r>
              <a:rPr lang="nl-BE"/>
              <a:t>Enkele keuzes worden gemaakt, die aanleiding vormen voor deze doelstellingen</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Vandaag ga ik dieper in op doelstelling 1 en 2 die het meest relevant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In eerste instantie werkten we aan een visie op woon-werkverkeer en bekijken we waar de regelgeving moet aangepakt worden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Daarnaast willen we een geïntegreerd verhaal rond WWV bieden aan jullie en personeelsleden ondersteunen in de keuzes die kunnen gemaakt worden rond WWV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Tenslotte willen we intern onze werking op punt zetten zodat we jullie de meest kwalitatieve dienstverlening kunnen aanbieden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326535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aanleiding van dit project was een behoeften analyse die gebeurd is in 2021. Jullie werden bevraagd naar wat nu precies de noden en behoeften waren ten gevolge van die nieuwe situatie.</a:t>
            </a:r>
          </a:p>
          <a:p>
            <a:endParaRPr lang="nl-BE"/>
          </a:p>
          <a:p>
            <a:endParaRPr lang="nl-BE"/>
          </a:p>
          <a:p>
            <a:br>
              <a:rPr lang="nl-BE"/>
            </a:br>
            <a:r>
              <a:rPr lang="nl-BE"/>
              <a:t>Conclusies uit de klantenbehoefteanalyse. Op basis daarvan werden enkele opties naar voor geschoven waaruit beslissingen voortvloeiden. Vanuit AgO kozen we ervoor om een realistische koers aan te houden.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a:effectLst/>
                <a:latin typeface="Calibri" panose="020F0502020204030204" pitchFamily="34" charset="0"/>
                <a:ea typeface="Calibri" panose="020F0502020204030204" pitchFamily="34" charset="0"/>
              </a:rPr>
              <a:t>inzetten op maximale flexibilisering met het openbaar vervoer en hun diverse formules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a:effectLst/>
                <a:latin typeface="Calibri" panose="020F0502020204030204" pitchFamily="34" charset="0"/>
                <a:ea typeface="Calibri" panose="020F0502020204030204" pitchFamily="34" charset="0"/>
              </a:rPr>
              <a:t> vereenvoudigen terugbetaling &amp; </a:t>
            </a:r>
            <a:r>
              <a:rPr lang="nl-BE" sz="1200" err="1">
                <a:effectLst/>
                <a:latin typeface="Calibri" panose="020F0502020204030204" pitchFamily="34" charset="0"/>
                <a:ea typeface="Calibri" panose="020F0502020204030204" pitchFamily="34" charset="0"/>
              </a:rPr>
              <a:t>derdebetaler</a:t>
            </a:r>
            <a:r>
              <a:rPr lang="nl-BE" sz="1200">
                <a:effectLst/>
                <a:latin typeface="Calibri" panose="020F0502020204030204" pitchFamily="34" charset="0"/>
                <a:ea typeface="Calibri" panose="020F0502020204030204" pitchFamily="34" charset="0"/>
              </a:rPr>
              <a:t>-regelingen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a:effectLst/>
                <a:latin typeface="Calibri" panose="020F0502020204030204" pitchFamily="34" charset="0"/>
                <a:ea typeface="Calibri" panose="020F0502020204030204" pitchFamily="34" charset="0"/>
              </a:rPr>
              <a:t>succesvol realiseren van fietsleasing naar voren te schuiven als prioriteit. </a:t>
            </a:r>
            <a:endParaRPr lang="nl-BE"/>
          </a:p>
          <a:p>
            <a:endParaRPr lang="nl-BE"/>
          </a:p>
          <a:p>
            <a:r>
              <a:rPr lang="nl-BE"/>
              <a:t>Deze input gebruiken wij vandaag:</a:t>
            </a:r>
          </a:p>
          <a:p>
            <a:pPr marL="171450" indent="-171450">
              <a:buFontTx/>
              <a:buChar char="-"/>
            </a:pPr>
            <a:r>
              <a:rPr lang="nl-BE"/>
              <a:t>Om een beleidsvisie </a:t>
            </a:r>
            <a:r>
              <a:rPr lang="nl-BE" err="1"/>
              <a:t>an</a:t>
            </a:r>
            <a:r>
              <a:rPr lang="nl-BE"/>
              <a:t> </a:t>
            </a:r>
            <a:r>
              <a:rPr lang="nl-BE" err="1"/>
              <a:t>sich</a:t>
            </a:r>
            <a:r>
              <a:rPr lang="nl-BE"/>
              <a:t> vorm te geven, om een kader te kunnen aanbieden aan klanten, en voor onszelf als dienstverlener om richting te bepalen </a:t>
            </a:r>
          </a:p>
          <a:p>
            <a:pPr marL="171450" indent="-171450">
              <a:buFontTx/>
              <a:buChar char="-"/>
            </a:pPr>
            <a:r>
              <a:rPr lang="nl-BE"/>
              <a:t>Visie gebaseerd op de noden en behoeften van klanten </a:t>
            </a:r>
          </a:p>
          <a:p>
            <a:pPr marL="171450" indent="-171450">
              <a:buFontTx/>
              <a:buChar char="-"/>
            </a:pPr>
            <a:endParaRPr lang="nl-BE"/>
          </a:p>
          <a:p>
            <a:pPr marL="171450" indent="-171450">
              <a:buFontTx/>
              <a:buChar char="-"/>
            </a:pPr>
            <a:endParaRPr lang="nl-BE"/>
          </a:p>
          <a:p>
            <a:r>
              <a:rPr lang="nl-BE" sz="1800">
                <a:effectLst/>
                <a:latin typeface="Calibri" panose="020F0502020204030204" pitchFamily="34" charset="0"/>
                <a:ea typeface="Calibri" panose="020F0502020204030204" pitchFamily="34" charset="0"/>
              </a:rPr>
              <a:t>Hieronder uit het verslag van het directieteam van 19 oktober 2021. De zin “De voorzitter pleit hierbij zoals Wim aangeeft voor realisme.” vat voor mij veel samen. </a:t>
            </a:r>
          </a:p>
          <a:p>
            <a:r>
              <a:rPr lang="nl-BE" sz="1800">
                <a:effectLst/>
                <a:latin typeface="Calibri" panose="020F0502020204030204" pitchFamily="34" charset="0"/>
                <a:ea typeface="Calibri" panose="020F0502020204030204" pitchFamily="34" charset="0"/>
              </a:rPr>
              <a:t>De strategische stuurgroep van 3 december heeft dit bevestigd. En ook het HR-infonetwerk van 14/12 had wat dit betreft geen aanvullingen. </a:t>
            </a:r>
          </a:p>
          <a:p>
            <a:r>
              <a:rPr lang="nl-BE" sz="1800">
                <a:effectLst/>
                <a:latin typeface="Calibri" panose="020F0502020204030204" pitchFamily="34" charset="0"/>
                <a:ea typeface="Calibri" panose="020F0502020204030204" pitchFamily="34" charset="0"/>
              </a:rPr>
              <a:t> </a:t>
            </a:r>
          </a:p>
          <a:p>
            <a:br>
              <a:rPr lang="nl-BE" sz="1800">
                <a:effectLst/>
                <a:latin typeface="Calibri" panose="020F0502020204030204" pitchFamily="34" charset="0"/>
                <a:ea typeface="Calibri" panose="020F0502020204030204" pitchFamily="34" charset="0"/>
              </a:rPr>
            </a:b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87724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is een bouwsteen om verder op te bouwen.</a:t>
            </a:r>
          </a:p>
          <a:p>
            <a:r>
              <a:rPr lang="nl-BE">
                <a:cs typeface="Calibri"/>
              </a:rPr>
              <a:t>Afgetoetst op klantenfora in mei </a:t>
            </a:r>
            <a:endParaRPr lang="nl-BE"/>
          </a:p>
          <a:p>
            <a:endParaRPr lang="nl-BE">
              <a:latin typeface="Calibri"/>
              <a:cs typeface="Calibri"/>
            </a:endParaRPr>
          </a:p>
          <a:p>
            <a:endParaRPr lang="nl-BE">
              <a:latin typeface="Calibri"/>
              <a:cs typeface="Calibri"/>
            </a:endParaRPr>
          </a:p>
          <a:p>
            <a:pPr marL="0" marR="0" rtl="0">
              <a:spcBef>
                <a:spcPts val="0"/>
              </a:spcBef>
              <a:spcAft>
                <a:spcPts val="0"/>
              </a:spcAft>
            </a:pPr>
            <a:r>
              <a:rPr lang="nl-BE" sz="1200">
                <a:effectLst/>
                <a:latin typeface="Calibri"/>
                <a:cs typeface="Calibri"/>
              </a:rPr>
              <a:t>Deze visie heeft als doel om</a:t>
            </a:r>
          </a:p>
          <a:p>
            <a:pPr marL="171450" marR="0" indent="-171450" rtl="0">
              <a:spcBef>
                <a:spcPts val="0"/>
              </a:spcBef>
              <a:spcAft>
                <a:spcPts val="0"/>
              </a:spcAft>
              <a:buFontTx/>
              <a:buChar char="-"/>
            </a:pPr>
            <a:r>
              <a:rPr lang="nl-BE" sz="1200">
                <a:effectLst/>
                <a:latin typeface="Calibri"/>
                <a:cs typeface="Calibri"/>
              </a:rPr>
              <a:t>Klanten handvaten aan te bieden</a:t>
            </a:r>
          </a:p>
          <a:p>
            <a:pPr marL="171450" marR="0" indent="-171450" rtl="0">
              <a:spcBef>
                <a:spcPts val="0"/>
              </a:spcBef>
              <a:spcAft>
                <a:spcPts val="0"/>
              </a:spcAft>
              <a:buFontTx/>
              <a:buChar char="-"/>
            </a:pPr>
            <a:r>
              <a:rPr lang="nl-BE" sz="1200" err="1">
                <a:effectLst/>
                <a:latin typeface="Calibri"/>
                <a:cs typeface="Calibri"/>
              </a:rPr>
              <a:t>AgO</a:t>
            </a:r>
            <a:r>
              <a:rPr lang="nl-BE" sz="1200">
                <a:effectLst/>
                <a:latin typeface="Calibri"/>
                <a:cs typeface="Calibri"/>
              </a:rPr>
              <a:t> te begeleiden in toekomstige keuzes inzake woon-werkverkeer (snel veranderende context)</a:t>
            </a:r>
          </a:p>
          <a:p>
            <a:endParaRPr lang="nl-BE"/>
          </a:p>
          <a:p>
            <a:r>
              <a:rPr lang="nl-BE"/>
              <a:t>Je vind deze visie terug op de webpagina’s voor HR</a:t>
            </a:r>
            <a:endParaRPr lang="nl-BE">
              <a:cs typeface="Calibri"/>
            </a:endParaRPr>
          </a:p>
          <a:p>
            <a:endParaRPr lang="nl-BE"/>
          </a:p>
          <a:p>
            <a:r>
              <a:rPr lang="nl-BE"/>
              <a:t>Ingewikkelde procedures: </a:t>
            </a:r>
            <a:r>
              <a:rPr lang="nl-BE" err="1"/>
              <a:t>vb</a:t>
            </a:r>
            <a:r>
              <a:rPr lang="nl-BE"/>
              <a:t> aanvragen voor een terugbetaling, verschillende procedures voor aanvragen per vervoersformules, moeilijke aanvraagprocedures voor personen AHCZ, geen derdebetalersregeling voor tal van formules, enzovoort</a:t>
            </a:r>
            <a:endParaRPr lang="nl-BE">
              <a:cs typeface="Calibri"/>
            </a:endParaRPr>
          </a:p>
          <a:p>
            <a:endParaRPr lang="nl-BE"/>
          </a:p>
          <a:p>
            <a:pPr marL="0" marR="0" rtl="0">
              <a:spcBef>
                <a:spcPts val="0"/>
              </a:spcBef>
              <a:spcAft>
                <a:spcPts val="0"/>
              </a:spcAft>
            </a:pPr>
            <a:endParaRPr lang="nl-BE" sz="1100">
              <a:effectLst/>
              <a:latin typeface="Calibri" panose="020F0502020204030204" pitchFamily="34" charset="0"/>
            </a:endParaRPr>
          </a:p>
          <a:p>
            <a:pPr marL="0" marR="0" rtl="0">
              <a:spcBef>
                <a:spcPts val="0"/>
              </a:spcBef>
              <a:spcAft>
                <a:spcPts val="0"/>
              </a:spcAft>
            </a:pPr>
            <a:endParaRPr lang="nl-BE" sz="1100">
              <a:effectLst/>
              <a:latin typeface="Calibri" panose="020F0502020204030204" pitchFamily="34" charset="0"/>
            </a:endParaRPr>
          </a:p>
          <a:p>
            <a:pPr marL="0" marR="0" rtl="0">
              <a:spcBef>
                <a:spcPts val="0"/>
              </a:spcBef>
              <a:spcAft>
                <a:spcPts val="0"/>
              </a:spcAft>
            </a:pPr>
            <a:r>
              <a:rPr lang="nl-BE" sz="1100">
                <a:effectLst/>
                <a:latin typeface="Calibri"/>
                <a:cs typeface="Calibri"/>
              </a:rPr>
              <a:t>FLEXIBILITEIT betekent</a:t>
            </a:r>
          </a:p>
          <a:p>
            <a:pPr fontAlgn="ctr">
              <a:buFont typeface="Arial" panose="020B0604020202020204" pitchFamily="34" charset="0"/>
              <a:buChar char="•"/>
            </a:pPr>
            <a:r>
              <a:rPr lang="nl-BE" sz="1100">
                <a:effectLst/>
                <a:latin typeface="Calibri"/>
                <a:cs typeface="Calibri"/>
              </a:rPr>
              <a:t>Keuzevrijheid, keuzemogelijkheid</a:t>
            </a:r>
            <a:r>
              <a:rPr lang="nl-BE" sz="1100">
                <a:latin typeface="Calibri"/>
                <a:cs typeface="Calibri"/>
              </a:rPr>
              <a:t> </a:t>
            </a:r>
          </a:p>
          <a:p>
            <a:pPr marL="0" rtl="0" fontAlgn="ctr">
              <a:spcBef>
                <a:spcPts val="0"/>
              </a:spcBef>
              <a:spcAft>
                <a:spcPts val="0"/>
              </a:spcAft>
              <a:buFont typeface="Arial" panose="020B0604020202020204" pitchFamily="34" charset="0"/>
              <a:buChar char="•"/>
            </a:pPr>
            <a:r>
              <a:rPr lang="nl-BE" sz="1100">
                <a:effectLst/>
                <a:latin typeface="Calibri"/>
                <a:cs typeface="Calibri"/>
              </a:rPr>
              <a:t>Inclusief verhaal, voor iedereen toegankelijk</a:t>
            </a:r>
            <a:r>
              <a:rPr lang="nl-BE" sz="1100">
                <a:latin typeface="Calibri"/>
                <a:cs typeface="Calibri"/>
              </a:rPr>
              <a:t> </a:t>
            </a:r>
          </a:p>
          <a:p>
            <a:pPr marL="0" rtl="0" fontAlgn="ctr">
              <a:spcBef>
                <a:spcPts val="0"/>
              </a:spcBef>
              <a:spcAft>
                <a:spcPts val="0"/>
              </a:spcAft>
              <a:buFont typeface="Arial" panose="020B0604020202020204" pitchFamily="34" charset="0"/>
              <a:buChar char="•"/>
            </a:pPr>
            <a:r>
              <a:rPr lang="nl-BE" sz="1100">
                <a:effectLst/>
                <a:latin typeface="Calibri"/>
                <a:cs typeface="Calibri"/>
              </a:rPr>
              <a:t>Maatwerk, geen </a:t>
            </a:r>
            <a:r>
              <a:rPr lang="nl-BE" sz="1100" err="1">
                <a:effectLst/>
                <a:latin typeface="Calibri"/>
                <a:cs typeface="Calibri"/>
              </a:rPr>
              <a:t>one</a:t>
            </a:r>
            <a:r>
              <a:rPr lang="nl-BE" sz="1100">
                <a:effectLst/>
                <a:latin typeface="Calibri"/>
                <a:cs typeface="Calibri"/>
              </a:rPr>
              <a:t> </a:t>
            </a:r>
            <a:r>
              <a:rPr lang="nl-BE" sz="1100" err="1">
                <a:effectLst/>
                <a:latin typeface="Calibri"/>
                <a:cs typeface="Calibri"/>
              </a:rPr>
              <a:t>size</a:t>
            </a:r>
            <a:r>
              <a:rPr lang="nl-BE" sz="1100">
                <a:effectLst/>
                <a:latin typeface="Calibri"/>
                <a:cs typeface="Calibri"/>
              </a:rPr>
              <a:t> fits </a:t>
            </a:r>
            <a:r>
              <a:rPr lang="nl-BE" sz="1100" err="1">
                <a:effectLst/>
                <a:latin typeface="Calibri"/>
                <a:cs typeface="Calibri"/>
              </a:rPr>
              <a:t>all</a:t>
            </a:r>
            <a:endParaRPr lang="nl-BE" sz="1100">
              <a:effectLst/>
              <a:latin typeface="Calibri"/>
              <a:cs typeface="Calibri"/>
            </a:endParaRPr>
          </a:p>
          <a:p>
            <a:pPr marL="0" rtl="0" fontAlgn="ctr">
              <a:spcBef>
                <a:spcPts val="0"/>
              </a:spcBef>
              <a:spcAft>
                <a:spcPts val="0"/>
              </a:spcAft>
              <a:buFont typeface="Arial" panose="020B0604020202020204" pitchFamily="34" charset="0"/>
              <a:buChar char="•"/>
            </a:pPr>
            <a:r>
              <a:rPr lang="nl-BE" sz="1100">
                <a:effectLst/>
                <a:latin typeface="Calibri"/>
                <a:cs typeface="Calibri"/>
              </a:rPr>
              <a:t>Gemakkelijk overstappen van de ene modus naar de andere</a:t>
            </a:r>
          </a:p>
          <a:p>
            <a:pPr marL="0" rtl="0" fontAlgn="ctr">
              <a:spcBef>
                <a:spcPts val="0"/>
              </a:spcBef>
              <a:spcAft>
                <a:spcPts val="0"/>
              </a:spcAft>
              <a:buFont typeface="Arial" panose="020B0604020202020204" pitchFamily="34" charset="0"/>
              <a:buChar char="•"/>
            </a:pPr>
            <a:r>
              <a:rPr lang="nl-BE" sz="1100">
                <a:effectLst/>
                <a:latin typeface="Calibri"/>
                <a:cs typeface="Calibri"/>
              </a:rPr>
              <a:t>Op termijn zelfs zo flexibel dat men zelf budget besteedt aan mobiliteit (</a:t>
            </a:r>
            <a:r>
              <a:rPr lang="nl-BE" sz="1100" err="1">
                <a:effectLst/>
                <a:latin typeface="Calibri"/>
                <a:cs typeface="Calibri"/>
              </a:rPr>
              <a:t>adhv</a:t>
            </a:r>
            <a:r>
              <a:rPr lang="nl-BE" sz="1100">
                <a:effectLst/>
                <a:latin typeface="Calibri"/>
                <a:cs typeface="Calibri"/>
              </a:rPr>
              <a:t> flexibele verloning)</a:t>
            </a:r>
          </a:p>
          <a:p>
            <a:pPr marL="0" rtl="0" fontAlgn="ctr">
              <a:spcBef>
                <a:spcPts val="0"/>
              </a:spcBef>
              <a:spcAft>
                <a:spcPts val="0"/>
              </a:spcAft>
              <a:buFont typeface="Arial" panose="020B0604020202020204" pitchFamily="34" charset="0"/>
              <a:buChar char="•"/>
            </a:pPr>
            <a:r>
              <a:rPr lang="nl-BE" sz="1100">
                <a:effectLst/>
                <a:latin typeface="Calibri"/>
                <a:cs typeface="Calibri"/>
              </a:rPr>
              <a:t>Meer openheid in de wetgeving (vb. we willen af van rigide concepten als standplaats, stramien woonplaats-standplaats wordt ook gebruikt in de OV-formules)</a:t>
            </a:r>
          </a:p>
          <a:p>
            <a:pPr marL="0" marR="0" rtl="0">
              <a:spcBef>
                <a:spcPts val="0"/>
              </a:spcBef>
              <a:spcAft>
                <a:spcPts val="0"/>
              </a:spcAft>
            </a:pPr>
            <a:r>
              <a:rPr lang="nl-BE" sz="1100">
                <a:effectLst/>
                <a:latin typeface="Calibri"/>
                <a:cs typeface="Calibri"/>
              </a:rPr>
              <a:t> </a:t>
            </a:r>
          </a:p>
          <a:p>
            <a:pPr marL="0" marR="0" rtl="0">
              <a:spcBef>
                <a:spcPts val="0"/>
              </a:spcBef>
              <a:spcAft>
                <a:spcPts val="0"/>
              </a:spcAft>
            </a:pPr>
            <a:r>
              <a:rPr lang="nl-BE" sz="1100">
                <a:effectLst/>
                <a:latin typeface="Calibri"/>
                <a:cs typeface="Calibri"/>
              </a:rPr>
              <a:t>KOSTENBEWUST betekent</a:t>
            </a:r>
          </a:p>
          <a:p>
            <a:pPr marL="0" rtl="0" fontAlgn="ctr">
              <a:spcBef>
                <a:spcPts val="0"/>
              </a:spcBef>
              <a:spcAft>
                <a:spcPts val="0"/>
              </a:spcAft>
              <a:buFont typeface="Arial" panose="020B0604020202020204" pitchFamily="34" charset="0"/>
              <a:buChar char="•"/>
            </a:pPr>
            <a:r>
              <a:rPr lang="nl-BE" sz="1100">
                <a:effectLst/>
                <a:latin typeface="Calibri"/>
                <a:cs typeface="Calibri"/>
              </a:rPr>
              <a:t>Zowel voor de organisatie als voor het personeelslid</a:t>
            </a:r>
          </a:p>
          <a:p>
            <a:pPr marL="0" rtl="0" fontAlgn="ctr">
              <a:spcBef>
                <a:spcPts val="0"/>
              </a:spcBef>
              <a:spcAft>
                <a:spcPts val="0"/>
              </a:spcAft>
              <a:buFont typeface="Arial" panose="020B0604020202020204" pitchFamily="34" charset="0"/>
              <a:buChar char="•"/>
            </a:pPr>
            <a:r>
              <a:rPr lang="nl-BE" sz="1100">
                <a:effectLst/>
                <a:latin typeface="Calibri"/>
                <a:cs typeface="Calibri"/>
              </a:rPr>
              <a:t>Derdebetalersregeling</a:t>
            </a:r>
          </a:p>
          <a:p>
            <a:pPr marL="0" rtl="0" fontAlgn="ctr">
              <a:spcBef>
                <a:spcPts val="0"/>
              </a:spcBef>
              <a:spcAft>
                <a:spcPts val="0"/>
              </a:spcAft>
              <a:buFont typeface="Arial" panose="020B0604020202020204" pitchFamily="34" charset="0"/>
              <a:buChar char="•"/>
            </a:pPr>
            <a:r>
              <a:rPr lang="nl-BE" sz="1100">
                <a:effectLst/>
                <a:latin typeface="Calibri"/>
                <a:cs typeface="Calibri"/>
              </a:rPr>
              <a:t>Traject dat past bij je situatie (</a:t>
            </a:r>
            <a:r>
              <a:rPr lang="nl-BE" sz="1100" err="1">
                <a:effectLst/>
                <a:latin typeface="Calibri"/>
                <a:cs typeface="Calibri"/>
              </a:rPr>
              <a:t>ipv</a:t>
            </a:r>
            <a:r>
              <a:rPr lang="nl-BE" sz="1100">
                <a:effectLst/>
                <a:latin typeface="Calibri"/>
                <a:cs typeface="Calibri"/>
              </a:rPr>
              <a:t> hetzelfde abo voor iedereen)</a:t>
            </a:r>
          </a:p>
          <a:p>
            <a:pPr fontAlgn="ctr">
              <a:buFont typeface="Arial" panose="020B0604020202020204" pitchFamily="34" charset="0"/>
              <a:buChar char="•"/>
            </a:pPr>
            <a:r>
              <a:rPr lang="nl-BE" sz="1100">
                <a:effectLst/>
                <a:latin typeface="Calibri"/>
                <a:cs typeface="Calibri"/>
              </a:rPr>
              <a:t>Voor de organisatie: hoe verplaats ik mij op de meest kostenefficiënte manier</a:t>
            </a:r>
            <a:r>
              <a:rPr lang="nl-BE" sz="1100">
                <a:latin typeface="Calibri"/>
                <a:cs typeface="Calibri"/>
              </a:rPr>
              <a:t> </a:t>
            </a:r>
            <a:endParaRPr lang="nl-BE" sz="1100">
              <a:effectLst/>
              <a:latin typeface="Calibri" panose="020F0502020204030204" pitchFamily="34" charset="0"/>
              <a:cs typeface="Calibri"/>
            </a:endParaRPr>
          </a:p>
          <a:p>
            <a:pPr marL="742950" lvl="1" indent="-285750" rtl="0" fontAlgn="ctr">
              <a:spcBef>
                <a:spcPts val="0"/>
              </a:spcBef>
              <a:spcAft>
                <a:spcPts val="0"/>
              </a:spcAft>
              <a:buFont typeface="Courier New" panose="02070309020205020404" pitchFamily="49" charset="0"/>
              <a:buChar char="o"/>
            </a:pPr>
            <a:r>
              <a:rPr lang="nl-BE" sz="1100">
                <a:effectLst/>
                <a:latin typeface="Calibri"/>
                <a:cs typeface="Calibri"/>
              </a:rPr>
              <a:t>Let op: de meest kostenefficiënte is niet altijd de goedkoopste (vb. verwerking van terugbetalingen rittenkaarten kan in absolute termen goedkoper zijn, maar de kosten voor verwerking in acht genomen kan het toch duurder uitkomen)</a:t>
            </a:r>
          </a:p>
          <a:p>
            <a:pPr marL="0" marR="0" rtl="0">
              <a:spcBef>
                <a:spcPts val="0"/>
              </a:spcBef>
              <a:spcAft>
                <a:spcPts val="0"/>
              </a:spcAft>
            </a:pPr>
            <a:r>
              <a:rPr lang="nl-BE" sz="1100">
                <a:effectLst/>
                <a:latin typeface="Calibri"/>
                <a:cs typeface="Calibri"/>
              </a:rPr>
              <a:t> </a:t>
            </a:r>
          </a:p>
          <a:p>
            <a:pPr marL="0" marR="0" rtl="0">
              <a:spcBef>
                <a:spcPts val="0"/>
              </a:spcBef>
              <a:spcAft>
                <a:spcPts val="0"/>
              </a:spcAft>
            </a:pPr>
            <a:r>
              <a:rPr lang="nl-BE" sz="1100">
                <a:effectLst/>
                <a:latin typeface="Calibri"/>
                <a:cs typeface="Calibri"/>
              </a:rPr>
              <a:t>VERANTWOORDELIJKHEID</a:t>
            </a:r>
          </a:p>
          <a:p>
            <a:pPr marL="0" rtl="0" fontAlgn="ctr">
              <a:spcBef>
                <a:spcPts val="0"/>
              </a:spcBef>
              <a:spcAft>
                <a:spcPts val="0"/>
              </a:spcAft>
              <a:buFont typeface="Arial" panose="020B0604020202020204" pitchFamily="34" charset="0"/>
              <a:buChar char="•"/>
            </a:pPr>
            <a:r>
              <a:rPr lang="nl-BE" sz="1100">
                <a:effectLst/>
                <a:latin typeface="Calibri"/>
                <a:cs typeface="Calibri"/>
              </a:rPr>
              <a:t>Je bent zelf verantwoordelijk voor de vervoersformule die best past bij je traject (kostenbewust, flexibel) en om de waarden toe te passen</a:t>
            </a:r>
          </a:p>
          <a:p>
            <a:pPr marL="0" rtl="0" fontAlgn="ctr">
              <a:spcBef>
                <a:spcPts val="0"/>
              </a:spcBef>
              <a:spcAft>
                <a:spcPts val="0"/>
              </a:spcAft>
              <a:buFont typeface="Arial" panose="020B0604020202020204" pitchFamily="34" charset="0"/>
              <a:buChar char="•"/>
            </a:pPr>
            <a:r>
              <a:rPr lang="nl-BE" sz="1100">
                <a:effectLst/>
                <a:latin typeface="Calibri"/>
                <a:cs typeface="Calibri"/>
              </a:rPr>
              <a:t>De leidinggevende durft verantwoordelijkheid bij PL te laten</a:t>
            </a:r>
          </a:p>
          <a:p>
            <a:pPr fontAlgn="ctr">
              <a:buFont typeface="Arial" panose="020B0604020202020204" pitchFamily="34" charset="0"/>
              <a:buChar char="•"/>
            </a:pPr>
            <a:r>
              <a:rPr lang="nl-BE" sz="1100">
                <a:effectLst/>
                <a:latin typeface="Calibri"/>
                <a:cs typeface="Calibri"/>
              </a:rPr>
              <a:t>Niet meer </a:t>
            </a:r>
            <a:r>
              <a:rPr lang="nl-BE" sz="1100" err="1">
                <a:effectLst/>
                <a:latin typeface="Calibri"/>
                <a:cs typeface="Calibri"/>
              </a:rPr>
              <a:t>aanbodgestuurd</a:t>
            </a:r>
            <a:r>
              <a:rPr lang="nl-BE" sz="1100">
                <a:effectLst/>
                <a:latin typeface="Calibri"/>
                <a:cs typeface="Calibri"/>
              </a:rPr>
              <a:t> maar </a:t>
            </a:r>
            <a:r>
              <a:rPr lang="nl-BE" sz="1100" err="1">
                <a:effectLst/>
                <a:latin typeface="Calibri"/>
                <a:cs typeface="Calibri"/>
              </a:rPr>
              <a:t>vraaggestuurd</a:t>
            </a:r>
            <a:r>
              <a:rPr lang="nl-BE" sz="1100">
                <a:latin typeface="Calibri"/>
                <a:cs typeface="Calibri"/>
              </a:rPr>
              <a:t> </a:t>
            </a:r>
            <a:endParaRPr lang="nl-BE" sz="1100">
              <a:effectLst/>
              <a:latin typeface="Calibri" panose="020F0502020204030204" pitchFamily="34" charset="0"/>
              <a:cs typeface="Calibri"/>
            </a:endParaRPr>
          </a:p>
          <a:p>
            <a:pPr marL="0" marR="0" rtl="0">
              <a:spcBef>
                <a:spcPts val="0"/>
              </a:spcBef>
              <a:spcAft>
                <a:spcPts val="0"/>
              </a:spcAft>
            </a:pPr>
            <a:r>
              <a:rPr lang="nl-BE" sz="1100">
                <a:effectLst/>
                <a:latin typeface="Calibri"/>
                <a:cs typeface="Calibri"/>
              </a:rPr>
              <a:t> </a:t>
            </a:r>
          </a:p>
          <a:p>
            <a:pPr marL="0" marR="0" rtl="0">
              <a:spcBef>
                <a:spcPts val="0"/>
              </a:spcBef>
              <a:spcAft>
                <a:spcPts val="0"/>
              </a:spcAft>
            </a:pPr>
            <a:r>
              <a:rPr lang="nl-BE" sz="1100">
                <a:effectLst/>
                <a:latin typeface="Calibri"/>
                <a:cs typeface="Calibri"/>
              </a:rPr>
              <a:t>DUURZAAMHEID</a:t>
            </a:r>
          </a:p>
          <a:p>
            <a:pPr fontAlgn="ctr">
              <a:buFont typeface="Arial" panose="020B0604020202020204" pitchFamily="34" charset="0"/>
              <a:buChar char="•"/>
            </a:pPr>
            <a:r>
              <a:rPr lang="nl-BE" sz="1100">
                <a:effectLst/>
                <a:latin typeface="Calibri"/>
                <a:cs typeface="Calibri"/>
              </a:rPr>
              <a:t>Zo weinig mogelijk belasting op het milieu en de natuur</a:t>
            </a:r>
            <a:r>
              <a:rPr lang="nl-BE" sz="1100">
                <a:latin typeface="Calibri"/>
                <a:cs typeface="Calibri"/>
              </a:rPr>
              <a:t> </a:t>
            </a:r>
            <a:endParaRPr lang="nl-BE" sz="1100">
              <a:effectLst/>
              <a:latin typeface="Calibri" panose="020F0502020204030204" pitchFamily="34" charset="0"/>
              <a:cs typeface="Calibri"/>
            </a:endParaRPr>
          </a:p>
          <a:p>
            <a:pPr marL="0" rtl="0" fontAlgn="ctr">
              <a:spcBef>
                <a:spcPts val="0"/>
              </a:spcBef>
              <a:spcAft>
                <a:spcPts val="0"/>
              </a:spcAft>
              <a:buFont typeface="Arial" panose="020B0604020202020204" pitchFamily="34" charset="0"/>
              <a:buChar char="•"/>
            </a:pPr>
            <a:r>
              <a:rPr lang="nl-BE" sz="1100">
                <a:effectLst/>
                <a:latin typeface="Calibri"/>
                <a:cs typeface="Calibri"/>
              </a:rPr>
              <a:t>We kiezen resoluut voor 1) vervoersmiddelen zonder uitstoot: te voet, de (</a:t>
            </a:r>
            <a:r>
              <a:rPr lang="nl-BE" sz="1100" err="1">
                <a:effectLst/>
                <a:latin typeface="Calibri"/>
                <a:cs typeface="Calibri"/>
              </a:rPr>
              <a:t>bedrijfs</a:t>
            </a:r>
            <a:r>
              <a:rPr lang="nl-BE" sz="1100">
                <a:effectLst/>
                <a:latin typeface="Calibri"/>
                <a:cs typeface="Calibri"/>
              </a:rPr>
              <a:t>)fiets en 2) vervoersmiddelen met beperkte uitstoot: OV</a:t>
            </a:r>
          </a:p>
          <a:p>
            <a:pPr marL="0" rtl="0" fontAlgn="ctr">
              <a:spcBef>
                <a:spcPts val="0"/>
              </a:spcBef>
              <a:spcAft>
                <a:spcPts val="0"/>
              </a:spcAft>
              <a:buFont typeface="Arial" panose="020B0604020202020204" pitchFamily="34" charset="0"/>
              <a:buChar char="•"/>
            </a:pPr>
            <a:r>
              <a:rPr lang="nl-BE" sz="1100">
                <a:effectLst/>
                <a:latin typeface="Calibri"/>
                <a:cs typeface="Calibri"/>
              </a:rPr>
              <a:t>STOP-principe: stappen, trappen, OV, privé gemotoriseerd vervoer</a:t>
            </a:r>
          </a:p>
          <a:p>
            <a:pPr marL="0" marR="0" rtl="0">
              <a:spcBef>
                <a:spcPts val="0"/>
              </a:spcBef>
              <a:spcAft>
                <a:spcPts val="0"/>
              </a:spcAft>
            </a:pPr>
            <a:r>
              <a:rPr lang="nl-BE" sz="1100">
                <a:effectLst/>
                <a:latin typeface="Calibri"/>
                <a:cs typeface="Calibri"/>
              </a:rPr>
              <a:t> </a:t>
            </a:r>
          </a:p>
          <a:p>
            <a:r>
              <a:rPr lang="nl-BE" sz="1100">
                <a:effectLst/>
                <a:latin typeface="Calibri"/>
                <a:cs typeface="Calibri"/>
              </a:rPr>
              <a:t>EENVOUDIG…</a:t>
            </a:r>
            <a:r>
              <a:rPr lang="nl-BE" sz="1100">
                <a:latin typeface="Calibri"/>
                <a:cs typeface="Calibri"/>
              </a:rPr>
              <a:t> </a:t>
            </a:r>
            <a:endParaRPr lang="nl-BE" sz="1100">
              <a:effectLst/>
              <a:latin typeface="Calibri" panose="020F0502020204030204" pitchFamily="34" charset="0"/>
              <a:cs typeface="Calibri"/>
            </a:endParaRPr>
          </a:p>
          <a:p>
            <a:pPr marL="0" rtl="0" fontAlgn="ctr">
              <a:spcBef>
                <a:spcPts val="0"/>
              </a:spcBef>
              <a:spcAft>
                <a:spcPts val="0"/>
              </a:spcAft>
              <a:buFont typeface="Arial" panose="020B0604020202020204" pitchFamily="34" charset="0"/>
              <a:buChar char="•"/>
            </a:pPr>
            <a:r>
              <a:rPr lang="nl-BE" sz="1100">
                <a:effectLst/>
                <a:latin typeface="Calibri"/>
                <a:cs typeface="Calibri"/>
              </a:rPr>
              <a:t>Uniforme dienstverlening kan hand in hand gaan met flexibiliteit voor de klant (vb. principe van SS)</a:t>
            </a:r>
          </a:p>
          <a:p>
            <a:pPr marL="0" rtl="0" fontAlgn="ctr">
              <a:spcBef>
                <a:spcPts val="0"/>
              </a:spcBef>
              <a:spcAft>
                <a:spcPts val="0"/>
              </a:spcAft>
              <a:buFont typeface="Arial" panose="020B0604020202020204" pitchFamily="34" charset="0"/>
              <a:buChar char="•"/>
            </a:pPr>
            <a:r>
              <a:rPr lang="nl-BE" sz="1100">
                <a:effectLst/>
                <a:latin typeface="Calibri"/>
                <a:cs typeface="Calibri"/>
              </a:rPr>
              <a:t>Administratieve, financiële en fiscale verwerking van aanvragen en terugbetalingen rond WWV</a:t>
            </a: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4758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Hoe vertalen we deze visie in onze dienstverlening?</a:t>
            </a:r>
          </a:p>
          <a:p>
            <a:pPr marL="171450" indent="-171450">
              <a:buFontTx/>
              <a:buChar char="-"/>
            </a:pPr>
            <a:r>
              <a:rPr lang="nl-BE"/>
              <a:t>Regelgeving en fiscaliteit</a:t>
            </a:r>
            <a:endParaRPr lang="nl-BE">
              <a:ea typeface="Calibri"/>
              <a:cs typeface="Calibri"/>
            </a:endParaRPr>
          </a:p>
          <a:p>
            <a:pPr marL="171450" indent="-171450">
              <a:buFontTx/>
              <a:buChar char="-"/>
            </a:pPr>
            <a:r>
              <a:rPr lang="nl-BE"/>
              <a:t>Aanbod </a:t>
            </a:r>
            <a:endParaRPr lang="nl-BE">
              <a:ea typeface="Calibri"/>
              <a:cs typeface="Calibri"/>
            </a:endParaRPr>
          </a:p>
          <a:p>
            <a:pPr marL="171450" indent="-171450">
              <a:buFontTx/>
              <a:buChar char="-"/>
            </a:pPr>
            <a:r>
              <a:rPr lang="nl-BE"/>
              <a:t>Geïntegreerde informatie voorzien voor klanten</a:t>
            </a:r>
            <a:endParaRPr lang="nl-BE">
              <a:ea typeface="Calibri"/>
              <a:cs typeface="Calibri"/>
            </a:endParaRPr>
          </a:p>
          <a:p>
            <a:pPr marL="171450" indent="-171450">
              <a:buChar char="-"/>
            </a:pPr>
            <a:endParaRPr lang="nl-BE">
              <a:ea typeface="Calibri"/>
              <a:cs typeface="Calibri"/>
            </a:endParaRPr>
          </a:p>
          <a:p>
            <a:pPr marL="171450" indent="-171450">
              <a:buChar char="-"/>
            </a:pPr>
            <a:r>
              <a:rPr lang="nl-BE">
                <a:ea typeface="Calibri"/>
                <a:cs typeface="Calibri"/>
              </a:rPr>
              <a:t>Standplaats wordt niet als term gebruikt in de bepalingen woon-werkverkeer VPS</a:t>
            </a:r>
          </a:p>
          <a:p>
            <a:pPr marL="171450" indent="-171450">
              <a:buChar char="-"/>
            </a:pPr>
            <a:r>
              <a:rPr lang="nl-BE">
                <a:ea typeface="Calibri"/>
                <a:cs typeface="Calibri"/>
              </a:rPr>
              <a:t>'Plaats van het werk': willen we verder verduidelijken, maar hangt samen van interpretatie die de fiscus eraan geeft =&gt; wordt verder onderzocht en we gaan in overleg met de fiscus</a:t>
            </a:r>
          </a:p>
          <a:p>
            <a:pPr marL="171450" indent="-171450">
              <a:buChar char="-"/>
            </a:pPr>
            <a:r>
              <a:rPr lang="nl-BE">
                <a:ea typeface="Calibri"/>
                <a:cs typeface="Calibri"/>
              </a:rPr>
              <a:t>Bij concrete vragen of casussen: voorleggen via </a:t>
            </a:r>
            <a:r>
              <a:rPr lang="nl-BE" err="1">
                <a:ea typeface="Calibri"/>
                <a:cs typeface="Calibri"/>
              </a:rPr>
              <a:t>Vlimpers</a:t>
            </a:r>
            <a:r>
              <a:rPr lang="nl-BE">
                <a:ea typeface="Calibri"/>
                <a:cs typeface="Calibri"/>
              </a:rPr>
              <a:t> contactformulier </a:t>
            </a:r>
          </a:p>
          <a:p>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2925424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Hoe vertalen we de waarden in nieuw aanbod rond woon-werkverkeer?</a:t>
            </a:r>
          </a:p>
          <a:p>
            <a:endParaRPr lang="nl-BE"/>
          </a:p>
          <a:p>
            <a:pPr marL="0" lvl="0" indent="0">
              <a:buNone/>
            </a:pPr>
            <a:r>
              <a:rPr lang="nl-BE"/>
              <a:t>Zelf aan de slag</a:t>
            </a:r>
          </a:p>
          <a:p>
            <a:pPr lvl="1"/>
            <a:r>
              <a:rPr lang="nl-BE"/>
              <a:t>Selfservice</a:t>
            </a:r>
          </a:p>
          <a:p>
            <a:pPr lvl="2"/>
            <a:r>
              <a:rPr lang="nl-BE"/>
              <a:t>Eenvoudiger en flexibeler terugbetalingen aanvragen</a:t>
            </a:r>
          </a:p>
          <a:p>
            <a:pPr lvl="1"/>
            <a:r>
              <a:rPr lang="nl-BE" err="1"/>
              <a:t>Flexabo</a:t>
            </a:r>
            <a:r>
              <a:rPr lang="nl-BE"/>
              <a:t> </a:t>
            </a:r>
          </a:p>
          <a:p>
            <a:pPr lvl="2"/>
            <a:r>
              <a:rPr lang="nl-BE"/>
              <a:t>Flexibiliteit, duurzaamheid, kostenbewust</a:t>
            </a:r>
          </a:p>
          <a:p>
            <a:pPr lvl="1"/>
            <a:r>
              <a:rPr lang="nl-BE"/>
              <a:t>Fietslease</a:t>
            </a:r>
          </a:p>
          <a:p>
            <a:pPr lvl="2"/>
            <a:r>
              <a:rPr lang="nl-BE"/>
              <a:t>Flexibiliteit, duurzaamheid, kostenbewust</a:t>
            </a:r>
          </a:p>
          <a:p>
            <a:pPr marL="0" indent="0">
              <a:buNone/>
            </a:pPr>
            <a:r>
              <a:rPr lang="nl-BE"/>
              <a:t>Marktverkenning</a:t>
            </a:r>
          </a:p>
          <a:p>
            <a:pPr lvl="1"/>
            <a:r>
              <a:rPr lang="nl-BE"/>
              <a:t>Nieuwe vervoersformules OV</a:t>
            </a:r>
          </a:p>
          <a:p>
            <a:pPr lvl="2"/>
            <a:r>
              <a:rPr lang="nl-BE"/>
              <a:t>Inspelen op: flexibiliteit, kostenbewust, eenvoudig</a:t>
            </a:r>
          </a:p>
          <a:p>
            <a:pPr lvl="2"/>
            <a:r>
              <a:rPr lang="nl-BE"/>
              <a:t>Vanaf najaar 2022: uitrol </a:t>
            </a:r>
            <a:r>
              <a:rPr lang="nl-BE" err="1"/>
              <a:t>flexabo’s</a:t>
            </a:r>
            <a:r>
              <a:rPr lang="nl-BE"/>
              <a:t> niet-ministeries </a:t>
            </a:r>
          </a:p>
          <a:p>
            <a:pPr lvl="2"/>
            <a:r>
              <a:rPr lang="nl-BE"/>
              <a:t>Vanaf 2023: flexibele formules met derdebetalersregeling (tickets)</a:t>
            </a:r>
          </a:p>
          <a:p>
            <a:pPr lvl="2"/>
            <a:r>
              <a:rPr lang="nl-BE"/>
              <a:t>50-rittenkaart De Lijn </a:t>
            </a:r>
          </a:p>
          <a:p>
            <a:pPr lvl="1"/>
            <a:r>
              <a:rPr lang="nl-BE" err="1"/>
              <a:t>MaaS</a:t>
            </a:r>
            <a:r>
              <a:rPr lang="nl-BE"/>
              <a:t>-markt</a:t>
            </a:r>
          </a:p>
          <a:p>
            <a:pPr lvl="2"/>
            <a:r>
              <a:rPr lang="nl-BE"/>
              <a:t>Technologische mobiliteitsoplossingen (vb. Olympus). We kozen ervoor om Olympus niet </a:t>
            </a:r>
          </a:p>
          <a:p>
            <a:pPr lvl="2"/>
            <a:endParaRPr lang="nl-BE"/>
          </a:p>
          <a:p>
            <a:r>
              <a:rPr lang="nl-BE"/>
              <a:t>Waarom kozen we niet om onmiddellijk in te spelen op </a:t>
            </a:r>
            <a:r>
              <a:rPr lang="nl-BE" err="1"/>
              <a:t>MaaS</a:t>
            </a:r>
            <a:r>
              <a:rPr lang="nl-BE"/>
              <a:t>-markt?</a:t>
            </a:r>
          </a:p>
          <a:p>
            <a:pPr marL="171450" indent="-171450">
              <a:buFontTx/>
              <a:buChar char="-"/>
            </a:pPr>
            <a:r>
              <a:rPr lang="nl-BE"/>
              <a:t>Kostprijs </a:t>
            </a:r>
          </a:p>
          <a:p>
            <a:pPr marL="171450" indent="-171450">
              <a:buFontTx/>
              <a:buChar char="-"/>
            </a:pPr>
            <a:r>
              <a:rPr lang="nl-BE"/>
              <a:t>Voorkeur voor bestaande partnerschappen met OV-maatschappijen: eigen ontwikkelingen </a:t>
            </a:r>
          </a:p>
          <a:p>
            <a:pPr marL="628650" lvl="1" indent="-171450">
              <a:buFontTx/>
              <a:buChar char="-"/>
            </a:pPr>
            <a:r>
              <a:rPr lang="nl-BE"/>
              <a:t>Vb. door uitrol </a:t>
            </a:r>
            <a:r>
              <a:rPr lang="nl-BE" err="1"/>
              <a:t>flexabo</a:t>
            </a:r>
            <a:r>
              <a:rPr lang="nl-BE"/>
              <a:t> voor niet-ministeries zullen we de grootste doelgroep gecapteerd hebben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2469516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Bij voorkeur zou ik de webpagina’s willen tonen </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2339586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17.sv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13/09/2022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13/09/2022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13/09/2022</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13/09/2022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13/09/2022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13/09/2022</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37.xml"/><Relationship Id="rId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image" Target="../media/image6.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theme" Target="../theme/theme4.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image" Target="../media/image5.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image" Target="../media/image4.png"/><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image" Target="../media/image3.png"/><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13/09/2022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13/09/2022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731" r:id="rId1"/>
    <p:sldLayoutId id="2147483729"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13/09/2022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13/09/2022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7"/>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687" r:id="rId4"/>
    <p:sldLayoutId id="2147483730" r:id="rId5"/>
    <p:sldLayoutId id="2147483688"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vlaanderen.be/intern/woon-werkverkeer"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vlaanderen.be/informatie-voor-hr-professionals/richtlijnen-rond-woon-werkverkeer"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svg"/><Relationship Id="rId9" Type="http://schemas.openxmlformats.org/officeDocument/2006/relationships/hyperlink" Target="https://www.vlaanderen.be/informatie-voor-leidinggevend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6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hyperlink" Target="https://www.vlaanderen.be/informatie-voor-leidinggevenden" TargetMode="External"/><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13-09-2022"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chart" Target="../charts/chart1.xml"/><Relationship Id="rId21" Type="http://schemas.openxmlformats.org/officeDocument/2006/relationships/image" Target="../media/image45.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10.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svg"/><Relationship Id="rId22"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9.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3.xml"/><Relationship Id="rId11" Type="http://schemas.openxmlformats.org/officeDocument/2006/relationships/image" Target="../media/image31.svg"/><Relationship Id="rId5" Type="http://schemas.openxmlformats.org/officeDocument/2006/relationships/diagramQuickStyle" Target="../diagrams/quickStyle3.xml"/><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diagramLayout" Target="../diagrams/layout3.xml"/><Relationship Id="rId9" Type="http://schemas.openxmlformats.org/officeDocument/2006/relationships/image" Target="../media/image33.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13/09/2022</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vert="horz" lIns="0" tIns="0" rIns="0" bIns="45720" rtlCol="0" anchor="t">
            <a:noAutofit/>
          </a:bodyPr>
          <a:lstStyle/>
          <a:p>
            <a:r>
              <a:rPr lang="en-GB"/>
              <a:t>Jasmine Choua</a:t>
            </a:r>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vert="horz" lIns="0" tIns="0" rIns="0" bIns="45720" rtlCol="0" anchor="t">
            <a:noAutofit/>
          </a:bodyPr>
          <a:lstStyle/>
          <a:p>
            <a:r>
              <a:rPr lang="en-GB"/>
              <a:t>Team HR-</a:t>
            </a:r>
            <a:r>
              <a:rPr lang="en-GB" err="1"/>
              <a:t>klant</a:t>
            </a:r>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44722-566F-4B27-8AE3-CF4E779D33C2}"/>
              </a:ext>
            </a:extLst>
          </p:cNvPr>
          <p:cNvSpPr>
            <a:spLocks noGrp="1"/>
          </p:cNvSpPr>
          <p:nvPr>
            <p:ph type="title"/>
          </p:nvPr>
        </p:nvSpPr>
        <p:spPr/>
        <p:txBody>
          <a:bodyPr/>
          <a:lstStyle/>
          <a:p>
            <a:r>
              <a:rPr lang="nl-BE"/>
              <a:t>Webpagina’s personeelsleden</a:t>
            </a:r>
          </a:p>
        </p:txBody>
      </p:sp>
      <p:sp>
        <p:nvSpPr>
          <p:cNvPr id="3" name="Tijdelijke aanduiding voor inhoud 2">
            <a:extLst>
              <a:ext uri="{FF2B5EF4-FFF2-40B4-BE49-F238E27FC236}">
                <a16:creationId xmlns:a16="http://schemas.microsoft.com/office/drawing/2014/main" id="{620E8CE5-3C51-4580-9100-3A36F0555305}"/>
              </a:ext>
            </a:extLst>
          </p:cNvPr>
          <p:cNvSpPr>
            <a:spLocks noGrp="1"/>
          </p:cNvSpPr>
          <p:nvPr>
            <p:ph sz="quarter" idx="11"/>
          </p:nvPr>
        </p:nvSpPr>
        <p:spPr>
          <a:xfrm>
            <a:off x="371475" y="1537654"/>
            <a:ext cx="11449050" cy="4159036"/>
          </a:xfrm>
        </p:spPr>
        <p:txBody>
          <a:bodyPr vert="horz" lIns="0" tIns="0" rIns="0" bIns="45720" rtlCol="0" anchor="t">
            <a:noAutofit/>
          </a:bodyPr>
          <a:lstStyle/>
          <a:p>
            <a:pPr marL="287655" indent="-287655"/>
            <a:r>
              <a:rPr lang="en-US">
                <a:ea typeface="+mn-lt"/>
                <a:cs typeface="+mn-lt"/>
                <a:hlinkClick r:id="rId3"/>
              </a:rPr>
              <a:t>www.vlaanderen.be/intern/woon-werkverkeer</a:t>
            </a:r>
            <a:r>
              <a:rPr lang="en-US">
                <a:ea typeface="+mn-lt"/>
                <a:cs typeface="+mn-lt"/>
              </a:rPr>
              <a:t> </a:t>
            </a:r>
            <a:endParaRPr lang="en-US"/>
          </a:p>
          <a:p>
            <a:pPr marL="287655" indent="-287655"/>
            <a:endParaRPr lang="nl-BE"/>
          </a:p>
          <a:p>
            <a:pPr marL="287655" indent="-287655"/>
            <a:r>
              <a:rPr lang="nl-BE"/>
              <a:t>Overzicht vervoersmogelijkheden</a:t>
            </a:r>
          </a:p>
          <a:p>
            <a:pPr marL="287655" indent="-287655"/>
            <a:endParaRPr lang="nl-BE"/>
          </a:p>
          <a:p>
            <a:pPr marL="287655" indent="-287655"/>
            <a:r>
              <a:rPr lang="nl-BE"/>
              <a:t>Jouw traject bepalen </a:t>
            </a:r>
          </a:p>
          <a:p>
            <a:pPr marL="575945" lvl="1" indent="-287655"/>
            <a:r>
              <a:rPr lang="nl-BE">
                <a:latin typeface="FlandersArtSans-Regular"/>
              </a:rPr>
              <a:t>STOP-principe</a:t>
            </a:r>
          </a:p>
          <a:p>
            <a:pPr marL="575945" lvl="1" indent="-287655"/>
            <a:r>
              <a:rPr lang="nl-BE">
                <a:latin typeface="FlandersArtSans-Regular"/>
              </a:rPr>
              <a:t>Wegwijzer/Beslissingsboom: wat is de beste keuze en hoe moet ik dit regelen?</a:t>
            </a:r>
          </a:p>
          <a:p>
            <a:pPr marL="287655" indent="-287655"/>
            <a:endParaRPr lang="nl-BE"/>
          </a:p>
          <a:p>
            <a:pPr marL="287655" indent="-287655"/>
            <a:r>
              <a:rPr lang="nl-BE"/>
              <a:t>Aan de slag…</a:t>
            </a:r>
          </a:p>
          <a:p>
            <a:pPr marL="575945" lvl="1" indent="-287655"/>
            <a:r>
              <a:rPr lang="nl-BE">
                <a:latin typeface="FlandersArtSans-Regular"/>
              </a:rPr>
              <a:t>Vergoedingen aanvragen</a:t>
            </a:r>
          </a:p>
          <a:p>
            <a:pPr marL="575945" lvl="1" indent="-287655"/>
            <a:r>
              <a:rPr lang="nl-BE">
                <a:latin typeface="FlandersArtSans-Regular"/>
              </a:rPr>
              <a:t>Terugbetalingen aanvragen (selfservice)</a:t>
            </a:r>
          </a:p>
        </p:txBody>
      </p:sp>
    </p:spTree>
    <p:extLst>
      <p:ext uri="{BB962C8B-B14F-4D97-AF65-F5344CB8AC3E}">
        <p14:creationId xmlns:p14="http://schemas.microsoft.com/office/powerpoint/2010/main" val="3431066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4204AB-3338-4E23-9AF3-92B47F9798F1}"/>
              </a:ext>
            </a:extLst>
          </p:cNvPr>
          <p:cNvSpPr>
            <a:spLocks noGrp="1"/>
          </p:cNvSpPr>
          <p:nvPr>
            <p:ph type="title"/>
          </p:nvPr>
        </p:nvSpPr>
        <p:spPr/>
        <p:txBody>
          <a:bodyPr/>
          <a:lstStyle/>
          <a:p>
            <a:r>
              <a:rPr lang="nl-BE"/>
              <a:t>Webpagina’s HR</a:t>
            </a:r>
          </a:p>
        </p:txBody>
      </p:sp>
      <p:sp>
        <p:nvSpPr>
          <p:cNvPr id="3" name="Tijdelijke aanduiding voor inhoud 2">
            <a:extLst>
              <a:ext uri="{FF2B5EF4-FFF2-40B4-BE49-F238E27FC236}">
                <a16:creationId xmlns:a16="http://schemas.microsoft.com/office/drawing/2014/main" id="{2180DC98-1F6B-4FF3-8F5B-87827F15FA25}"/>
              </a:ext>
            </a:extLst>
          </p:cNvPr>
          <p:cNvSpPr>
            <a:spLocks noGrp="1"/>
          </p:cNvSpPr>
          <p:nvPr>
            <p:ph sz="quarter" idx="11"/>
          </p:nvPr>
        </p:nvSpPr>
        <p:spPr>
          <a:xfrm>
            <a:off x="371475" y="1641259"/>
            <a:ext cx="11449050" cy="4528631"/>
          </a:xfrm>
        </p:spPr>
        <p:txBody>
          <a:bodyPr numCol="2"/>
          <a:lstStyle/>
          <a:p>
            <a:pPr>
              <a:buFont typeface="Wingdings" panose="05000000000000000000" pitchFamily="2" charset="2"/>
              <a:buChar char="ü"/>
            </a:pPr>
            <a:r>
              <a:rPr lang="nl-BE">
                <a:hlinkClick r:id="rId3"/>
              </a:rPr>
              <a:t>https://www.vlaanderen.be/informatie-voor-hr-professionals/richtlijnen-rond-woon-werkverkeer</a:t>
            </a:r>
            <a:r>
              <a:rPr lang="nl-BE"/>
              <a:t>  </a:t>
            </a:r>
          </a:p>
          <a:p>
            <a:pPr>
              <a:buFont typeface="Wingdings" panose="05000000000000000000" pitchFamily="2" charset="2"/>
              <a:buChar char="ü"/>
            </a:pPr>
            <a:r>
              <a:rPr lang="nl-BE"/>
              <a:t>Visie</a:t>
            </a:r>
          </a:p>
          <a:p>
            <a:pPr>
              <a:buFont typeface="Wingdings" panose="05000000000000000000" pitchFamily="2" charset="2"/>
              <a:buChar char="ü"/>
            </a:pPr>
            <a:endParaRPr lang="nl-BE"/>
          </a:p>
          <a:p>
            <a:pPr>
              <a:buFont typeface="Wingdings" panose="05000000000000000000" pitchFamily="2" charset="2"/>
              <a:buChar char="ü"/>
            </a:pPr>
            <a:r>
              <a:rPr lang="nl-BE"/>
              <a:t>Beslissingsboom </a:t>
            </a:r>
          </a:p>
          <a:p>
            <a:pPr lvl="1">
              <a:buFont typeface="Wingdings" panose="05000000000000000000" pitchFamily="2" charset="2"/>
              <a:buChar char="ü"/>
            </a:pPr>
            <a:r>
              <a:rPr lang="nl-BE"/>
              <a:t>Incl. simulatietool</a:t>
            </a:r>
          </a:p>
          <a:p>
            <a:pPr lvl="1">
              <a:buFont typeface="Wingdings" panose="05000000000000000000" pitchFamily="2" charset="2"/>
              <a:buChar char="ü"/>
            </a:pPr>
            <a:endParaRPr lang="nl-BE"/>
          </a:p>
          <a:p>
            <a:pPr>
              <a:buFont typeface="Wingdings" panose="05000000000000000000" pitchFamily="2" charset="2"/>
              <a:buChar char="ü"/>
            </a:pPr>
            <a:r>
              <a:rPr lang="nl-BE"/>
              <a:t>Regelgeving en fiscaliteit </a:t>
            </a:r>
          </a:p>
          <a:p>
            <a:pPr>
              <a:buFont typeface="Wingdings" panose="05000000000000000000" pitchFamily="2" charset="2"/>
              <a:buChar char="ü"/>
            </a:pPr>
            <a:endParaRPr lang="nl-BE"/>
          </a:p>
          <a:p>
            <a:pPr>
              <a:buFont typeface="Wingdings" panose="05000000000000000000" pitchFamily="2" charset="2"/>
              <a:buChar char="ü"/>
            </a:pPr>
            <a:endParaRPr lang="nl-BE"/>
          </a:p>
          <a:p>
            <a:pPr>
              <a:buFont typeface="Wingdings" panose="05000000000000000000" pitchFamily="2" charset="2"/>
              <a:buChar char="ü"/>
            </a:pPr>
            <a:endParaRPr lang="nl-BE"/>
          </a:p>
          <a:p>
            <a:pPr>
              <a:buFont typeface="Wingdings" panose="05000000000000000000" pitchFamily="2" charset="2"/>
              <a:buChar char="ü"/>
            </a:pPr>
            <a:endParaRPr lang="nl-BE"/>
          </a:p>
          <a:p>
            <a:pPr>
              <a:buFont typeface="Wingdings" panose="05000000000000000000" pitchFamily="2" charset="2"/>
              <a:buChar char="ü"/>
            </a:pPr>
            <a:endParaRPr lang="nl-BE"/>
          </a:p>
          <a:p>
            <a:pPr>
              <a:buFont typeface="Wingdings" panose="05000000000000000000" pitchFamily="2" charset="2"/>
              <a:buChar char="ü"/>
            </a:pPr>
            <a:endParaRPr lang="nl-BE"/>
          </a:p>
          <a:p>
            <a:pPr>
              <a:buFont typeface="Wingdings" panose="05000000000000000000" pitchFamily="2" charset="2"/>
              <a:buChar char="ü"/>
            </a:pPr>
            <a:endParaRPr lang="nl-BE"/>
          </a:p>
          <a:p>
            <a:pPr>
              <a:buFont typeface="Wingdings" panose="05000000000000000000" pitchFamily="2" charset="2"/>
              <a:buChar char="ü"/>
            </a:pPr>
            <a:endParaRPr lang="nl-BE"/>
          </a:p>
          <a:p>
            <a:pPr>
              <a:buFont typeface="Wingdings" panose="05000000000000000000" pitchFamily="2" charset="2"/>
              <a:buChar char="ü"/>
            </a:pPr>
            <a:endParaRPr lang="nl-BE"/>
          </a:p>
          <a:p>
            <a:pPr>
              <a:buFont typeface="Wingdings" panose="05000000000000000000" pitchFamily="2" charset="2"/>
              <a:buChar char="ü"/>
            </a:pPr>
            <a:endParaRPr lang="nl-BE"/>
          </a:p>
          <a:p>
            <a:pPr>
              <a:buFont typeface="Wingdings" panose="05000000000000000000" pitchFamily="2" charset="2"/>
              <a:buChar char="ü"/>
            </a:pPr>
            <a:r>
              <a:rPr lang="nl-BE"/>
              <a:t>Selfservice – instructies </a:t>
            </a:r>
          </a:p>
          <a:p>
            <a:pPr marL="0" indent="0">
              <a:buNone/>
            </a:pPr>
            <a:endParaRPr lang="nl-BE"/>
          </a:p>
          <a:p>
            <a:pPr>
              <a:buFont typeface="Wingdings" panose="05000000000000000000" pitchFamily="2" charset="2"/>
              <a:buChar char="ü"/>
            </a:pPr>
            <a:r>
              <a:rPr lang="nl-BE"/>
              <a:t>Zelf aan de slag met beleid en afspraken binnen je entiteit</a:t>
            </a:r>
          </a:p>
          <a:p>
            <a:pPr>
              <a:buFont typeface="Wingdings" panose="05000000000000000000" pitchFamily="2" charset="2"/>
              <a:buChar char="ü"/>
            </a:pPr>
            <a:endParaRPr lang="nl-BE"/>
          </a:p>
          <a:p>
            <a:pPr>
              <a:buFont typeface="Wingdings" panose="05000000000000000000" pitchFamily="2" charset="2"/>
              <a:buChar char="ü"/>
            </a:pPr>
            <a:r>
              <a:rPr lang="nl-BE" err="1"/>
              <a:t>Derdebetalersovereenkomst</a:t>
            </a:r>
            <a:r>
              <a:rPr lang="nl-BE"/>
              <a:t> aanvragen </a:t>
            </a:r>
          </a:p>
          <a:p>
            <a:pPr marL="0" indent="0">
              <a:buNone/>
            </a:pPr>
            <a:endParaRPr lang="nl-BE"/>
          </a:p>
          <a:p>
            <a:pPr marL="0" indent="0">
              <a:buNone/>
            </a:pPr>
            <a:endParaRPr lang="nl-BE"/>
          </a:p>
          <a:p>
            <a:pPr marL="0" indent="0">
              <a:buNone/>
            </a:pPr>
            <a:endParaRPr lang="nl-BE"/>
          </a:p>
          <a:p>
            <a:pPr marL="0" indent="0">
              <a:buNone/>
            </a:pPr>
            <a:endParaRPr lang="nl-BE"/>
          </a:p>
        </p:txBody>
      </p:sp>
    </p:spTree>
    <p:extLst>
      <p:ext uri="{BB962C8B-B14F-4D97-AF65-F5344CB8AC3E}">
        <p14:creationId xmlns:p14="http://schemas.microsoft.com/office/powerpoint/2010/main" val="898530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9283B3-E22B-40E3-B0D3-EAC734F14058}"/>
              </a:ext>
            </a:extLst>
          </p:cNvPr>
          <p:cNvSpPr>
            <a:spLocks noGrp="1"/>
          </p:cNvSpPr>
          <p:nvPr>
            <p:ph type="title"/>
          </p:nvPr>
        </p:nvSpPr>
        <p:spPr/>
        <p:txBody>
          <a:bodyPr/>
          <a:lstStyle/>
          <a:p>
            <a:r>
              <a:rPr lang="nl-BE"/>
              <a:t>Kostenoverzicht – evolutie per categorie</a:t>
            </a:r>
          </a:p>
        </p:txBody>
      </p:sp>
      <p:pic>
        <p:nvPicPr>
          <p:cNvPr id="8" name="Content Placeholder 7">
            <a:extLst>
              <a:ext uri="{FF2B5EF4-FFF2-40B4-BE49-F238E27FC236}">
                <a16:creationId xmlns:a16="http://schemas.microsoft.com/office/drawing/2014/main" id="{9C361E25-FE7B-45EF-A22A-96E9276F8A4B}"/>
              </a:ext>
            </a:extLst>
          </p:cNvPr>
          <p:cNvPicPr>
            <a:picLocks noGrp="1" noChangeAspect="1"/>
          </p:cNvPicPr>
          <p:nvPr>
            <p:ph sz="quarter" idx="11"/>
          </p:nvPr>
        </p:nvPicPr>
        <p:blipFill>
          <a:blip r:embed="rId3"/>
          <a:stretch>
            <a:fillRect/>
          </a:stretch>
        </p:blipFill>
        <p:spPr>
          <a:xfrm>
            <a:off x="3352800" y="5003948"/>
            <a:ext cx="5486400" cy="1428750"/>
          </a:xfrm>
        </p:spPr>
      </p:pic>
      <p:pic>
        <p:nvPicPr>
          <p:cNvPr id="10" name="Picture 9">
            <a:extLst>
              <a:ext uri="{FF2B5EF4-FFF2-40B4-BE49-F238E27FC236}">
                <a16:creationId xmlns:a16="http://schemas.microsoft.com/office/drawing/2014/main" id="{A04DE0E8-F0C0-4A11-BC22-3A76132336CB}"/>
              </a:ext>
            </a:extLst>
          </p:cNvPr>
          <p:cNvPicPr>
            <a:picLocks noChangeAspect="1"/>
          </p:cNvPicPr>
          <p:nvPr/>
        </p:nvPicPr>
        <p:blipFill>
          <a:blip r:embed="rId4"/>
          <a:stretch>
            <a:fillRect/>
          </a:stretch>
        </p:blipFill>
        <p:spPr>
          <a:xfrm>
            <a:off x="5791200" y="1457325"/>
            <a:ext cx="5334000" cy="3257550"/>
          </a:xfrm>
          <a:prstGeom prst="rect">
            <a:avLst/>
          </a:prstGeom>
        </p:spPr>
      </p:pic>
      <p:pic>
        <p:nvPicPr>
          <p:cNvPr id="13" name="Picture 12">
            <a:extLst>
              <a:ext uri="{FF2B5EF4-FFF2-40B4-BE49-F238E27FC236}">
                <a16:creationId xmlns:a16="http://schemas.microsoft.com/office/drawing/2014/main" id="{5238F051-78B5-4915-B728-9F20E07D3F9B}"/>
              </a:ext>
            </a:extLst>
          </p:cNvPr>
          <p:cNvPicPr>
            <a:picLocks noChangeAspect="1"/>
          </p:cNvPicPr>
          <p:nvPr/>
        </p:nvPicPr>
        <p:blipFill>
          <a:blip r:embed="rId5"/>
          <a:stretch>
            <a:fillRect/>
          </a:stretch>
        </p:blipFill>
        <p:spPr>
          <a:xfrm>
            <a:off x="657225" y="1466850"/>
            <a:ext cx="4848225" cy="3248025"/>
          </a:xfrm>
          <a:prstGeom prst="rect">
            <a:avLst/>
          </a:prstGeom>
        </p:spPr>
      </p:pic>
    </p:spTree>
    <p:extLst>
      <p:ext uri="{BB962C8B-B14F-4D97-AF65-F5344CB8AC3E}">
        <p14:creationId xmlns:p14="http://schemas.microsoft.com/office/powerpoint/2010/main" val="898901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C15485-FE2D-4CF0-942D-ACD9107760F1}"/>
              </a:ext>
            </a:extLst>
          </p:cNvPr>
          <p:cNvSpPr>
            <a:spLocks noGrp="1"/>
          </p:cNvSpPr>
          <p:nvPr>
            <p:ph type="title"/>
          </p:nvPr>
        </p:nvSpPr>
        <p:spPr/>
        <p:txBody>
          <a:bodyPr/>
          <a:lstStyle/>
          <a:p>
            <a:r>
              <a:rPr lang="nl-BE"/>
              <a:t>Campagnebeeld </a:t>
            </a:r>
          </a:p>
        </p:txBody>
      </p:sp>
      <p:pic>
        <p:nvPicPr>
          <p:cNvPr id="4" name="Campagnebeeld WWV - dynamisch">
            <a:hlinkClick r:id="" action="ppaction://media"/>
            <a:extLst>
              <a:ext uri="{FF2B5EF4-FFF2-40B4-BE49-F238E27FC236}">
                <a16:creationId xmlns:a16="http://schemas.microsoft.com/office/drawing/2014/main" id="{BB2EFBB2-F5CC-41D0-9C53-F57B336F4C10}"/>
              </a:ext>
            </a:extLst>
          </p:cNvPr>
          <p:cNvPicPr>
            <a:picLocks noGrp="1" noChangeAspect="1"/>
          </p:cNvPicPr>
          <p:nvPr>
            <p:ph sz="quarter" idx="11"/>
            <a:videoFile r:link="rId2"/>
            <p:extLst>
              <p:ext uri="{DAA4B4D4-6D71-4841-9C94-3DE7FCFB9230}">
                <p14:media xmlns:p14="http://schemas.microsoft.com/office/powerpoint/2010/main" r:embed="rId1"/>
              </p:ext>
            </p:extLst>
          </p:nvPr>
        </p:nvPicPr>
        <p:blipFill>
          <a:blip r:embed="rId5"/>
          <a:stretch>
            <a:fillRect/>
          </a:stretch>
        </p:blipFill>
        <p:spPr>
          <a:xfrm>
            <a:off x="1890713" y="1450109"/>
            <a:ext cx="8251803" cy="4641418"/>
          </a:xfrm>
        </p:spPr>
      </p:pic>
    </p:spTree>
    <p:extLst>
      <p:ext uri="{BB962C8B-B14F-4D97-AF65-F5344CB8AC3E}">
        <p14:creationId xmlns:p14="http://schemas.microsoft.com/office/powerpoint/2010/main" val="27433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23" descr="Afbeelding met vloer&#10;&#10;Automatisch gegenereerde beschrijving">
            <a:extLst>
              <a:ext uri="{FF2B5EF4-FFF2-40B4-BE49-F238E27FC236}">
                <a16:creationId xmlns:a16="http://schemas.microsoft.com/office/drawing/2014/main" id="{F7310D99-9C0A-4D92-B7F3-A4D42D09530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577" b="21577"/>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latin typeface="FlandersArtSans-Bold"/>
              </a:rPr>
              <a:t>Vlaanderen Intern </a:t>
            </a:r>
            <a:r>
              <a:rPr lang="en-GB" err="1">
                <a:latin typeface="FlandersArtSans-Bold"/>
              </a:rPr>
              <a:t>voor</a:t>
            </a:r>
            <a:r>
              <a:rPr lang="en-GB">
                <a:latin typeface="FlandersArtSans-Bold"/>
              </a:rPr>
              <a:t> </a:t>
            </a:r>
            <a:r>
              <a:rPr lang="en-GB" err="1">
                <a:latin typeface="FlandersArtSans-Bold"/>
              </a:rPr>
              <a:t>leidinggevenden</a:t>
            </a:r>
            <a:endParaRPr lang="en-US" err="1"/>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p:txBody>
          <a:bodyPr/>
          <a:lstStyle/>
          <a:p>
            <a:fld id="{8ABC3B32-2449-4E34-9F6F-AC384EE1D800}" type="datetime1">
              <a:rPr lang="nl-BE" smtClean="0"/>
              <a:pPr/>
              <a:t>13/09/2022</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vert="horz" lIns="0" tIns="0" rIns="0" bIns="45720" rtlCol="0" anchor="t">
            <a:noAutofit/>
          </a:bodyPr>
          <a:lstStyle/>
          <a:p>
            <a:r>
              <a:rPr lang="en-GB"/>
              <a:t>Lisa Naessens </a:t>
            </a:r>
            <a:r>
              <a:rPr lang="en-GB" err="1"/>
              <a:t>en</a:t>
            </a:r>
            <a:r>
              <a:rPr lang="en-GB"/>
              <a:t> Nena De </a:t>
            </a:r>
            <a:r>
              <a:rPr lang="en-GB" err="1"/>
              <a:t>Keersmaecker</a:t>
            </a:r>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vert="horz" lIns="0" tIns="0" rIns="0" bIns="45720" rtlCol="0" anchor="t">
            <a:noAutofit/>
          </a:bodyPr>
          <a:lstStyle/>
          <a:p>
            <a:r>
              <a:rPr lang="en-GB" err="1"/>
              <a:t>Agentschap</a:t>
            </a:r>
            <a:r>
              <a:rPr lang="en-GB"/>
              <a:t> </a:t>
            </a:r>
            <a:r>
              <a:rPr lang="en-GB" err="1"/>
              <a:t>Overheidspersoneel</a:t>
            </a:r>
          </a:p>
        </p:txBody>
      </p:sp>
      <p:sp>
        <p:nvSpPr>
          <p:cNvPr id="25" name="Tijdelijke aanduiding voor tekst 24">
            <a:extLst>
              <a:ext uri="{FF2B5EF4-FFF2-40B4-BE49-F238E27FC236}">
                <a16:creationId xmlns:a16="http://schemas.microsoft.com/office/drawing/2014/main" id="{A14E6AD3-6E92-4900-BC68-DC50F7097EA3}"/>
              </a:ext>
            </a:extLst>
          </p:cNvPr>
          <p:cNvSpPr>
            <a:spLocks noGrp="1"/>
          </p:cNvSpPr>
          <p:nvPr>
            <p:ph type="body" sz="quarter" idx="14"/>
          </p:nvPr>
        </p:nvSpPr>
        <p:spPr/>
        <p:txBody>
          <a:bodyPr/>
          <a:lstStyle/>
          <a:p>
            <a:endParaRPr lang="nl-BE"/>
          </a:p>
        </p:txBody>
      </p:sp>
      <p:sp>
        <p:nvSpPr>
          <p:cNvPr id="26" name="Tijdelijke aanduiding voor tekst 25">
            <a:extLst>
              <a:ext uri="{FF2B5EF4-FFF2-40B4-BE49-F238E27FC236}">
                <a16:creationId xmlns:a16="http://schemas.microsoft.com/office/drawing/2014/main" id="{FCB53FB6-56DF-4A2F-A790-F37991FBAB43}"/>
              </a:ext>
            </a:extLst>
          </p:cNvPr>
          <p:cNvSpPr>
            <a:spLocks noGrp="1"/>
          </p:cNvSpPr>
          <p:nvPr>
            <p:ph type="body" sz="quarter" idx="16"/>
          </p:nvPr>
        </p:nvSpPr>
        <p:spPr/>
        <p:txBody>
          <a:bodyPr/>
          <a:lstStyle/>
          <a:p>
            <a:endParaRPr lang="nl-BE"/>
          </a:p>
        </p:txBody>
      </p:sp>
    </p:spTree>
    <p:extLst>
      <p:ext uri="{BB962C8B-B14F-4D97-AF65-F5344CB8AC3E}">
        <p14:creationId xmlns:p14="http://schemas.microsoft.com/office/powerpoint/2010/main" val="2922015315"/>
      </p:ext>
    </p:extLst>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4A5B-5A4E-C4D0-68ED-441B24DB51D6}"/>
              </a:ext>
            </a:extLst>
          </p:cNvPr>
          <p:cNvSpPr>
            <a:spLocks noGrp="1"/>
          </p:cNvSpPr>
          <p:nvPr>
            <p:ph type="title"/>
          </p:nvPr>
        </p:nvSpPr>
        <p:spPr/>
        <p:txBody>
          <a:bodyPr/>
          <a:lstStyle/>
          <a:p>
            <a:r>
              <a:rPr lang="en-US" err="1"/>
              <a:t>Mijn</a:t>
            </a:r>
            <a:r>
              <a:rPr lang="en-US"/>
              <a:t> </a:t>
            </a:r>
            <a:r>
              <a:rPr lang="en-US" err="1"/>
              <a:t>teamleden</a:t>
            </a:r>
            <a:r>
              <a:rPr lang="en-US"/>
              <a:t> </a:t>
            </a:r>
            <a:r>
              <a:rPr lang="en-US" err="1"/>
              <a:t>werken</a:t>
            </a:r>
            <a:r>
              <a:rPr lang="en-US"/>
              <a:t> </a:t>
            </a:r>
            <a:r>
              <a:rPr lang="en-US" err="1"/>
              <a:t>liever</a:t>
            </a:r>
            <a:r>
              <a:rPr lang="en-US"/>
              <a:t> </a:t>
            </a:r>
            <a:r>
              <a:rPr lang="en-US" err="1"/>
              <a:t>thuis</a:t>
            </a:r>
            <a:r>
              <a:rPr lang="en-US"/>
              <a:t> dan op </a:t>
            </a:r>
            <a:r>
              <a:rPr lang="en-US" err="1"/>
              <a:t>kantoor</a:t>
            </a:r>
            <a:r>
              <a:rPr lang="en-US"/>
              <a:t>. Hoe </a:t>
            </a:r>
            <a:r>
              <a:rPr lang="en-US" err="1"/>
              <a:t>kan</a:t>
            </a:r>
            <a:r>
              <a:rPr lang="en-US"/>
              <a:t> </a:t>
            </a:r>
            <a:r>
              <a:rPr lang="en-US" err="1"/>
              <a:t>ik</a:t>
            </a:r>
            <a:r>
              <a:rPr lang="en-US"/>
              <a:t> </a:t>
            </a:r>
            <a:r>
              <a:rPr lang="en-US" err="1"/>
              <a:t>ze</a:t>
            </a:r>
            <a:r>
              <a:rPr lang="en-US"/>
              <a:t> </a:t>
            </a:r>
            <a:r>
              <a:rPr lang="en-US" err="1"/>
              <a:t>motiveren</a:t>
            </a:r>
            <a:r>
              <a:rPr lang="en-US"/>
              <a:t>?</a:t>
            </a:r>
          </a:p>
        </p:txBody>
      </p:sp>
    </p:spTree>
    <p:extLst>
      <p:ext uri="{BB962C8B-B14F-4D97-AF65-F5344CB8AC3E}">
        <p14:creationId xmlns:p14="http://schemas.microsoft.com/office/powerpoint/2010/main" val="138733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4A5B-5A4E-C4D0-68ED-441B24DB51D6}"/>
              </a:ext>
            </a:extLst>
          </p:cNvPr>
          <p:cNvSpPr>
            <a:spLocks noGrp="1"/>
          </p:cNvSpPr>
          <p:nvPr>
            <p:ph type="title"/>
          </p:nvPr>
        </p:nvSpPr>
        <p:spPr/>
        <p:txBody>
          <a:bodyPr/>
          <a:lstStyle/>
          <a:p>
            <a:r>
              <a:rPr lang="en-US" err="1"/>
              <a:t>Mijn</a:t>
            </a:r>
            <a:r>
              <a:rPr lang="en-US"/>
              <a:t> </a:t>
            </a:r>
            <a:r>
              <a:rPr lang="en-US" err="1"/>
              <a:t>teamlid</a:t>
            </a:r>
            <a:r>
              <a:rPr lang="en-US"/>
              <a:t> is </a:t>
            </a:r>
            <a:r>
              <a:rPr lang="en-US" err="1"/>
              <a:t>ziek</a:t>
            </a:r>
            <a:r>
              <a:rPr lang="en-US"/>
              <a:t>. Wat </a:t>
            </a:r>
            <a:r>
              <a:rPr lang="en-US" err="1"/>
              <a:t>moet</a:t>
            </a:r>
            <a:r>
              <a:rPr lang="en-US"/>
              <a:t> </a:t>
            </a:r>
            <a:r>
              <a:rPr lang="en-US" err="1"/>
              <a:t>ik</a:t>
            </a:r>
            <a:r>
              <a:rPr lang="en-US"/>
              <a:t> </a:t>
            </a:r>
            <a:r>
              <a:rPr lang="en-US" err="1"/>
              <a:t>doen</a:t>
            </a:r>
            <a:r>
              <a:rPr lang="en-US"/>
              <a:t> </a:t>
            </a:r>
            <a:r>
              <a:rPr lang="en-US" err="1"/>
              <a:t>als</a:t>
            </a:r>
            <a:r>
              <a:rPr lang="en-US"/>
              <a:t> </a:t>
            </a:r>
            <a:r>
              <a:rPr lang="en-US" err="1"/>
              <a:t>leidinggevende</a:t>
            </a:r>
            <a:r>
              <a:rPr lang="en-US"/>
              <a:t>?</a:t>
            </a:r>
          </a:p>
        </p:txBody>
      </p:sp>
    </p:spTree>
    <p:extLst>
      <p:ext uri="{BB962C8B-B14F-4D97-AF65-F5344CB8AC3E}">
        <p14:creationId xmlns:p14="http://schemas.microsoft.com/office/powerpoint/2010/main" val="18113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4A5B-5A4E-C4D0-68ED-441B24DB51D6}"/>
              </a:ext>
            </a:extLst>
          </p:cNvPr>
          <p:cNvSpPr>
            <a:spLocks noGrp="1"/>
          </p:cNvSpPr>
          <p:nvPr>
            <p:ph type="title"/>
          </p:nvPr>
        </p:nvSpPr>
        <p:spPr/>
        <p:txBody>
          <a:bodyPr/>
          <a:lstStyle/>
          <a:p>
            <a:r>
              <a:rPr lang="en-US"/>
              <a:t>Wat </a:t>
            </a:r>
            <a:r>
              <a:rPr lang="en-US" err="1"/>
              <a:t>te</a:t>
            </a:r>
            <a:r>
              <a:rPr lang="en-US"/>
              <a:t> </a:t>
            </a:r>
            <a:r>
              <a:rPr lang="en-US" err="1"/>
              <a:t>doen</a:t>
            </a:r>
            <a:r>
              <a:rPr lang="en-US"/>
              <a:t> </a:t>
            </a:r>
            <a:r>
              <a:rPr lang="en-US" err="1"/>
              <a:t>als</a:t>
            </a:r>
            <a:r>
              <a:rPr lang="en-US"/>
              <a:t> </a:t>
            </a:r>
            <a:r>
              <a:rPr lang="en-US" err="1"/>
              <a:t>een</a:t>
            </a:r>
            <a:r>
              <a:rPr lang="en-US"/>
              <a:t> </a:t>
            </a:r>
            <a:r>
              <a:rPr lang="en-US" err="1"/>
              <a:t>teamlid</a:t>
            </a:r>
            <a:r>
              <a:rPr lang="en-US"/>
              <a:t> </a:t>
            </a:r>
            <a:r>
              <a:rPr lang="en-US" err="1"/>
              <a:t>onvoldoende</a:t>
            </a:r>
            <a:r>
              <a:rPr lang="en-US"/>
              <a:t> </a:t>
            </a:r>
            <a:r>
              <a:rPr lang="en-US" err="1"/>
              <a:t>blijft</a:t>
            </a:r>
            <a:r>
              <a:rPr lang="en-US"/>
              <a:t> </a:t>
            </a:r>
            <a:r>
              <a:rPr lang="en-US" err="1"/>
              <a:t>presteren</a:t>
            </a:r>
            <a:r>
              <a:rPr lang="en-US"/>
              <a:t>?</a:t>
            </a:r>
          </a:p>
        </p:txBody>
      </p:sp>
    </p:spTree>
    <p:extLst>
      <p:ext uri="{BB962C8B-B14F-4D97-AF65-F5344CB8AC3E}">
        <p14:creationId xmlns:p14="http://schemas.microsoft.com/office/powerpoint/2010/main" val="1468933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18208-80DB-4798-831A-999DC1D1D7F5}"/>
              </a:ext>
            </a:extLst>
          </p:cNvPr>
          <p:cNvSpPr>
            <a:spLocks noGrp="1"/>
          </p:cNvSpPr>
          <p:nvPr>
            <p:ph type="title"/>
          </p:nvPr>
        </p:nvSpPr>
        <p:spPr/>
        <p:txBody>
          <a:bodyPr>
            <a:normAutofit fontScale="90000"/>
          </a:bodyPr>
          <a:lstStyle/>
          <a:p>
            <a:r>
              <a:rPr lang="nl-BE">
                <a:latin typeface="FlandersArtSans-Bold"/>
              </a:rPr>
              <a:t>Agentschap Overheidspersoneel informeert personeelsleden, HR-professionals en leidinggevenden </a:t>
            </a:r>
            <a:br>
              <a:rPr lang="nl-BE"/>
            </a:br>
            <a:r>
              <a:rPr lang="nl-BE">
                <a:latin typeface="FlandersArtSans-Bold"/>
              </a:rPr>
              <a:t>via een centrale en toegankelijke informatieplek</a:t>
            </a:r>
          </a:p>
        </p:txBody>
      </p:sp>
    </p:spTree>
    <p:extLst>
      <p:ext uri="{BB962C8B-B14F-4D97-AF65-F5344CB8AC3E}">
        <p14:creationId xmlns:p14="http://schemas.microsoft.com/office/powerpoint/2010/main" val="2400309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9BEC28AB-9D59-464C-8500-431AB17E88A2}"/>
              </a:ext>
            </a:extLst>
          </p:cNvPr>
          <p:cNvSpPr>
            <a:spLocks noGrp="1"/>
          </p:cNvSpPr>
          <p:nvPr>
            <p:ph type="pic" sz="quarter" idx="10"/>
          </p:nvPr>
        </p:nvSpPr>
        <p:spPr/>
      </p:sp>
      <p:sp>
        <p:nvSpPr>
          <p:cNvPr id="14" name="Tijdelijke aanduiding voor tekst 13">
            <a:extLst>
              <a:ext uri="{FF2B5EF4-FFF2-40B4-BE49-F238E27FC236}">
                <a16:creationId xmlns:a16="http://schemas.microsoft.com/office/drawing/2014/main" id="{69E902CF-6E10-4F24-9CC8-1ACDE20956BF}"/>
              </a:ext>
            </a:extLst>
          </p:cNvPr>
          <p:cNvSpPr>
            <a:spLocks noGrp="1"/>
          </p:cNvSpPr>
          <p:nvPr>
            <p:ph type="body" sz="quarter" idx="11"/>
          </p:nvPr>
        </p:nvSpPr>
        <p:spPr/>
        <p:txBody>
          <a:bodyPr vert="horz" lIns="180000" tIns="2556000" rIns="180000" bIns="45720" rtlCol="0" anchor="t">
            <a:noAutofit/>
          </a:bodyPr>
          <a:lstStyle/>
          <a:p>
            <a:endParaRPr lang="nl-BE"/>
          </a:p>
          <a:p>
            <a:r>
              <a:rPr lang="nl-BE">
                <a:latin typeface="Flanders Art Sans"/>
              </a:rPr>
              <a:t>Vlaanderen Intern</a:t>
            </a:r>
          </a:p>
          <a:p>
            <a:r>
              <a:rPr lang="nl-BE">
                <a:latin typeface="Flanders Art Sans"/>
              </a:rPr>
              <a:t> personeelsleden</a:t>
            </a:r>
            <a:endParaRPr lang="nl-BE"/>
          </a:p>
          <a:p>
            <a:endParaRPr lang="nl-BE"/>
          </a:p>
          <a:p>
            <a:endParaRPr lang="nl-BE"/>
          </a:p>
        </p:txBody>
      </p:sp>
      <p:sp>
        <p:nvSpPr>
          <p:cNvPr id="15" name="Tijdelijke aanduiding voor tekst 14">
            <a:extLst>
              <a:ext uri="{FF2B5EF4-FFF2-40B4-BE49-F238E27FC236}">
                <a16:creationId xmlns:a16="http://schemas.microsoft.com/office/drawing/2014/main" id="{5DB9AA9B-BC13-4B39-8C29-66ECA3E51F70}"/>
              </a:ext>
            </a:extLst>
          </p:cNvPr>
          <p:cNvSpPr>
            <a:spLocks noGrp="1"/>
          </p:cNvSpPr>
          <p:nvPr>
            <p:ph type="body" sz="quarter" idx="12"/>
          </p:nvPr>
        </p:nvSpPr>
        <p:spPr/>
        <p:txBody>
          <a:bodyPr/>
          <a:lstStyle/>
          <a:p>
            <a:endParaRPr lang="nl-BE"/>
          </a:p>
        </p:txBody>
      </p:sp>
      <p:sp>
        <p:nvSpPr>
          <p:cNvPr id="16" name="Tijdelijke aanduiding voor tekst 15">
            <a:extLst>
              <a:ext uri="{FF2B5EF4-FFF2-40B4-BE49-F238E27FC236}">
                <a16:creationId xmlns:a16="http://schemas.microsoft.com/office/drawing/2014/main" id="{600CD12A-4925-4311-8888-17A513885E72}"/>
              </a:ext>
            </a:extLst>
          </p:cNvPr>
          <p:cNvSpPr>
            <a:spLocks noGrp="1"/>
          </p:cNvSpPr>
          <p:nvPr>
            <p:ph type="body" sz="quarter" idx="13"/>
          </p:nvPr>
        </p:nvSpPr>
        <p:spPr>
          <a:xfrm>
            <a:off x="4933022" y="2107813"/>
            <a:ext cx="2357643" cy="3983960"/>
          </a:xfrm>
        </p:spPr>
        <p:txBody>
          <a:bodyPr vert="horz" lIns="180000" tIns="2556000" rIns="180000" bIns="45720" rtlCol="0" anchor="t">
            <a:noAutofit/>
          </a:bodyPr>
          <a:lstStyle/>
          <a:p>
            <a:endParaRPr lang="nl-BE" b="1">
              <a:latin typeface="Flanders Art Sans"/>
            </a:endParaRPr>
          </a:p>
          <a:p>
            <a:r>
              <a:rPr lang="nl-BE">
                <a:latin typeface="Flanders Art Sans"/>
              </a:rPr>
              <a:t> Vlaanderen Intern</a:t>
            </a:r>
            <a:endParaRPr lang="nl-BE"/>
          </a:p>
          <a:p>
            <a:r>
              <a:rPr lang="nl-BE">
                <a:latin typeface="Flanders Art Sans"/>
              </a:rPr>
              <a:t>HR-professionals</a:t>
            </a:r>
            <a:endParaRPr lang="nl-BE"/>
          </a:p>
          <a:p>
            <a:endParaRPr lang="nl-BE" b="1"/>
          </a:p>
          <a:p>
            <a:r>
              <a:rPr lang="nl-BE" b="1">
                <a:latin typeface="Flanders Art Sans"/>
              </a:rPr>
              <a:t>Maart 2022</a:t>
            </a:r>
          </a:p>
        </p:txBody>
      </p:sp>
      <p:sp>
        <p:nvSpPr>
          <p:cNvPr id="17" name="Tijdelijke aanduiding voor tekst 16">
            <a:extLst>
              <a:ext uri="{FF2B5EF4-FFF2-40B4-BE49-F238E27FC236}">
                <a16:creationId xmlns:a16="http://schemas.microsoft.com/office/drawing/2014/main" id="{D14A0074-78B3-46A2-A28A-1852343206A8}"/>
              </a:ext>
            </a:extLst>
          </p:cNvPr>
          <p:cNvSpPr>
            <a:spLocks noGrp="1"/>
          </p:cNvSpPr>
          <p:nvPr>
            <p:ph type="body" sz="quarter" idx="14"/>
          </p:nvPr>
        </p:nvSpPr>
        <p:spPr>
          <a:xfrm>
            <a:off x="5626199" y="4228108"/>
            <a:ext cx="939600" cy="36000"/>
          </a:xfrm>
        </p:spPr>
        <p:txBody>
          <a:bodyPr/>
          <a:lstStyle/>
          <a:p>
            <a:endParaRPr lang="nl-BE"/>
          </a:p>
        </p:txBody>
      </p:sp>
      <p:sp>
        <p:nvSpPr>
          <p:cNvPr id="18" name="Tijdelijke aanduiding voor tekst 17">
            <a:extLst>
              <a:ext uri="{FF2B5EF4-FFF2-40B4-BE49-F238E27FC236}">
                <a16:creationId xmlns:a16="http://schemas.microsoft.com/office/drawing/2014/main" id="{EDCC655F-BA98-4C05-AE68-02FB2DE15C8C}"/>
              </a:ext>
            </a:extLst>
          </p:cNvPr>
          <p:cNvSpPr>
            <a:spLocks noGrp="1"/>
          </p:cNvSpPr>
          <p:nvPr>
            <p:ph type="body" sz="quarter" idx="15"/>
          </p:nvPr>
        </p:nvSpPr>
        <p:spPr>
          <a:xfrm>
            <a:off x="8809320" y="2102485"/>
            <a:ext cx="2200405" cy="3996055"/>
          </a:xfrm>
        </p:spPr>
        <p:txBody>
          <a:bodyPr vert="horz" lIns="180000" tIns="2556000" rIns="180000" bIns="45720" rtlCol="0" anchor="t">
            <a:noAutofit/>
          </a:bodyPr>
          <a:lstStyle/>
          <a:p>
            <a:endParaRPr lang="nl-BE">
              <a:latin typeface="Flanders Art Sans"/>
            </a:endParaRPr>
          </a:p>
          <a:p>
            <a:r>
              <a:rPr lang="nl-BE">
                <a:latin typeface="Flanders Art Sans"/>
              </a:rPr>
              <a:t>Vlaanderen Intern</a:t>
            </a:r>
          </a:p>
          <a:p>
            <a:r>
              <a:rPr lang="nl-BE">
                <a:latin typeface="Flanders Art Sans"/>
              </a:rPr>
              <a:t>leidinggevenden</a:t>
            </a:r>
            <a:endParaRPr lang="nl-BE"/>
          </a:p>
          <a:p>
            <a:endParaRPr lang="nl-BE"/>
          </a:p>
          <a:p>
            <a:r>
              <a:rPr lang="nl-BE" b="1">
                <a:latin typeface="Flanders Art Sans"/>
              </a:rPr>
              <a:t>September 2022</a:t>
            </a:r>
            <a:endParaRPr lang="nl-BE" b="1"/>
          </a:p>
        </p:txBody>
      </p:sp>
      <p:sp>
        <p:nvSpPr>
          <p:cNvPr id="19" name="Tijdelijke aanduiding voor tekst 18">
            <a:extLst>
              <a:ext uri="{FF2B5EF4-FFF2-40B4-BE49-F238E27FC236}">
                <a16:creationId xmlns:a16="http://schemas.microsoft.com/office/drawing/2014/main" id="{83716AB3-E347-4858-AB6D-3CACB007C845}"/>
              </a:ext>
            </a:extLst>
          </p:cNvPr>
          <p:cNvSpPr>
            <a:spLocks noGrp="1"/>
          </p:cNvSpPr>
          <p:nvPr>
            <p:ph type="body" sz="quarter" idx="16"/>
          </p:nvPr>
        </p:nvSpPr>
        <p:spPr>
          <a:xfrm>
            <a:off x="9439721" y="4346963"/>
            <a:ext cx="939600" cy="36000"/>
          </a:xfrm>
        </p:spPr>
        <p:txBody>
          <a:bodyPr/>
          <a:lstStyle/>
          <a:p>
            <a:endParaRPr lang="nl-BE"/>
          </a:p>
        </p:txBody>
      </p:sp>
      <p:sp>
        <p:nvSpPr>
          <p:cNvPr id="27" name="Titel 26">
            <a:extLst>
              <a:ext uri="{FF2B5EF4-FFF2-40B4-BE49-F238E27FC236}">
                <a16:creationId xmlns:a16="http://schemas.microsoft.com/office/drawing/2014/main" id="{2B31F890-34FF-49E9-B23B-F2FBB8DA881B}"/>
              </a:ext>
            </a:extLst>
          </p:cNvPr>
          <p:cNvSpPr>
            <a:spLocks noGrp="1"/>
          </p:cNvSpPr>
          <p:nvPr>
            <p:ph type="title"/>
          </p:nvPr>
        </p:nvSpPr>
        <p:spPr/>
        <p:txBody>
          <a:bodyPr/>
          <a:lstStyle/>
          <a:p>
            <a:r>
              <a:rPr lang="nl-BE"/>
              <a:t>Doelgroepgerichte informatieplatformen</a:t>
            </a:r>
          </a:p>
        </p:txBody>
      </p:sp>
      <p:pic>
        <p:nvPicPr>
          <p:cNvPr id="20" name="Graphic 19">
            <a:extLst>
              <a:ext uri="{FF2B5EF4-FFF2-40B4-BE49-F238E27FC236}">
                <a16:creationId xmlns:a16="http://schemas.microsoft.com/office/drawing/2014/main" id="{0BAF7944-9F2F-42E6-9F35-05709F1034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1916" y="3022191"/>
            <a:ext cx="554595" cy="540000"/>
          </a:xfrm>
          <a:prstGeom prst="rect">
            <a:avLst/>
          </a:prstGeom>
        </p:spPr>
      </p:pic>
      <p:pic>
        <p:nvPicPr>
          <p:cNvPr id="25" name="Graphic 24">
            <a:extLst>
              <a:ext uri="{FF2B5EF4-FFF2-40B4-BE49-F238E27FC236}">
                <a16:creationId xmlns:a16="http://schemas.microsoft.com/office/drawing/2014/main" id="{4CCECA6B-8BED-478A-AAE8-829F5DA6ED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7521" y="3012187"/>
            <a:ext cx="684000" cy="540000"/>
          </a:xfrm>
          <a:prstGeom prst="rect">
            <a:avLst/>
          </a:prstGeom>
        </p:spPr>
      </p:pic>
      <p:pic>
        <p:nvPicPr>
          <p:cNvPr id="26" name="Graphic 25">
            <a:extLst>
              <a:ext uri="{FF2B5EF4-FFF2-40B4-BE49-F238E27FC236}">
                <a16:creationId xmlns:a16="http://schemas.microsoft.com/office/drawing/2014/main" id="{14ECEEBD-9627-4929-A62C-0F3CFB5228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25999" y="3063335"/>
            <a:ext cx="540000" cy="540000"/>
          </a:xfrm>
          <a:prstGeom prst="rect">
            <a:avLst/>
          </a:prstGeom>
        </p:spPr>
      </p:pic>
    </p:spTree>
    <p:extLst>
      <p:ext uri="{BB962C8B-B14F-4D97-AF65-F5344CB8AC3E}">
        <p14:creationId xmlns:p14="http://schemas.microsoft.com/office/powerpoint/2010/main" val="34982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t>Woon-werkverkeer</a:t>
            </a:r>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a:latin typeface="Flanders Art Sans"/>
              </a:rPr>
              <a:t>Vlaanderen Intern </a:t>
            </a:r>
            <a:r>
              <a:rPr lang="en-US" err="1">
                <a:latin typeface="Flanders Art Sans"/>
              </a:rPr>
              <a:t>Leidinggevenden</a:t>
            </a:r>
            <a:endParaRPr lang="en-US">
              <a:latin typeface="Flanders Art Sans"/>
            </a:endParaRP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0" name="Picture 2" descr="onderzoek">
            <a:extLst>
              <a:ext uri="{FF2B5EF4-FFF2-40B4-BE49-F238E27FC236}">
                <a16:creationId xmlns:a16="http://schemas.microsoft.com/office/drawing/2014/main" id="{885CA9D9-4622-46E2-93E3-F75153792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86" y="3833793"/>
            <a:ext cx="1043262" cy="1043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F050B1A-3EAD-4D9A-A813-4ACBA2D69A2C}"/>
              </a:ext>
            </a:extLst>
          </p:cNvPr>
          <p:cNvSpPr>
            <a:spLocks noGrp="1"/>
          </p:cNvSpPr>
          <p:nvPr>
            <p:ph type="body" sz="quarter" idx="10"/>
          </p:nvPr>
        </p:nvSpPr>
        <p:spPr/>
        <p:txBody>
          <a:bodyPr/>
          <a:lstStyle/>
          <a:p>
            <a:endParaRPr lang="nl-BE"/>
          </a:p>
          <a:p>
            <a:endParaRPr lang="nl-BE"/>
          </a:p>
          <a:p>
            <a:endParaRPr lang="nl-BE"/>
          </a:p>
          <a:p>
            <a:pPr lvl="1"/>
            <a:endParaRPr lang="nl-BE"/>
          </a:p>
          <a:p>
            <a:pPr lvl="1"/>
            <a:endParaRPr lang="nl-BE"/>
          </a:p>
        </p:txBody>
      </p:sp>
      <p:sp>
        <p:nvSpPr>
          <p:cNvPr id="5" name="Tijdelijke aanduiding voor tekst 4">
            <a:extLst>
              <a:ext uri="{FF2B5EF4-FFF2-40B4-BE49-F238E27FC236}">
                <a16:creationId xmlns:a16="http://schemas.microsoft.com/office/drawing/2014/main" id="{2D99BB59-BE53-4827-8EF5-9E0E400DE910}"/>
              </a:ext>
            </a:extLst>
          </p:cNvPr>
          <p:cNvSpPr>
            <a:spLocks noGrp="1"/>
          </p:cNvSpPr>
          <p:nvPr>
            <p:ph type="body" sz="quarter" idx="13"/>
          </p:nvPr>
        </p:nvSpPr>
        <p:spPr/>
        <p:txBody>
          <a:bodyPr/>
          <a:lstStyle/>
          <a:p>
            <a:endParaRPr lang="nl-BE"/>
          </a:p>
        </p:txBody>
      </p:sp>
      <p:sp>
        <p:nvSpPr>
          <p:cNvPr id="6" name="Tijdelijke aanduiding voor tekst 5">
            <a:extLst>
              <a:ext uri="{FF2B5EF4-FFF2-40B4-BE49-F238E27FC236}">
                <a16:creationId xmlns:a16="http://schemas.microsoft.com/office/drawing/2014/main" id="{7E0389F6-814D-4A0B-A91E-5F6E85A67F79}"/>
              </a:ext>
            </a:extLst>
          </p:cNvPr>
          <p:cNvSpPr>
            <a:spLocks noGrp="1"/>
          </p:cNvSpPr>
          <p:nvPr>
            <p:ph type="body" sz="quarter" idx="14"/>
          </p:nvPr>
        </p:nvSpPr>
        <p:spPr/>
        <p:txBody>
          <a:bodyPr/>
          <a:lstStyle/>
          <a:p>
            <a:endParaRPr lang="nl-BE"/>
          </a:p>
        </p:txBody>
      </p:sp>
      <p:sp>
        <p:nvSpPr>
          <p:cNvPr id="2" name="Titel 1">
            <a:extLst>
              <a:ext uri="{FF2B5EF4-FFF2-40B4-BE49-F238E27FC236}">
                <a16:creationId xmlns:a16="http://schemas.microsoft.com/office/drawing/2014/main" id="{9C848843-E34B-497B-8B41-70E13E3DA45A}"/>
              </a:ext>
            </a:extLst>
          </p:cNvPr>
          <p:cNvSpPr>
            <a:spLocks noGrp="1"/>
          </p:cNvSpPr>
          <p:nvPr>
            <p:ph type="title"/>
          </p:nvPr>
        </p:nvSpPr>
        <p:spPr/>
        <p:txBody>
          <a:bodyPr/>
          <a:lstStyle/>
          <a:p>
            <a:r>
              <a:rPr lang="nl-BE"/>
              <a:t>Vlaanderen Intern Leidinggevenden</a:t>
            </a:r>
          </a:p>
        </p:txBody>
      </p:sp>
      <p:sp>
        <p:nvSpPr>
          <p:cNvPr id="4" name="Tijdelijke aanduiding voor tekst 3">
            <a:extLst>
              <a:ext uri="{FF2B5EF4-FFF2-40B4-BE49-F238E27FC236}">
                <a16:creationId xmlns:a16="http://schemas.microsoft.com/office/drawing/2014/main" id="{F9014118-6D52-4208-824D-43BE5C90B9D6}"/>
              </a:ext>
            </a:extLst>
          </p:cNvPr>
          <p:cNvSpPr>
            <a:spLocks noGrp="1"/>
          </p:cNvSpPr>
          <p:nvPr>
            <p:ph type="body" sz="quarter" idx="12"/>
          </p:nvPr>
        </p:nvSpPr>
        <p:spPr/>
        <p:txBody>
          <a:bodyPr/>
          <a:lstStyle/>
          <a:p>
            <a:endParaRPr lang="nl-BE"/>
          </a:p>
        </p:txBody>
      </p:sp>
      <p:sp>
        <p:nvSpPr>
          <p:cNvPr id="8" name="Tijdelijke aanduiding voor tekst 7">
            <a:extLst>
              <a:ext uri="{FF2B5EF4-FFF2-40B4-BE49-F238E27FC236}">
                <a16:creationId xmlns:a16="http://schemas.microsoft.com/office/drawing/2014/main" id="{3031594B-0AC2-4D2C-A817-079A9B76309C}"/>
              </a:ext>
            </a:extLst>
          </p:cNvPr>
          <p:cNvSpPr>
            <a:spLocks noGrp="1"/>
          </p:cNvSpPr>
          <p:nvPr>
            <p:ph type="body" sz="quarter" idx="24"/>
          </p:nvPr>
        </p:nvSpPr>
        <p:spPr/>
        <p:txBody>
          <a:bodyPr/>
          <a:lstStyle/>
          <a:p>
            <a:endParaRPr lang="nl-BE"/>
          </a:p>
        </p:txBody>
      </p:sp>
      <p:sp>
        <p:nvSpPr>
          <p:cNvPr id="9" name="Tijdelijke aanduiding voor tekst 8">
            <a:extLst>
              <a:ext uri="{FF2B5EF4-FFF2-40B4-BE49-F238E27FC236}">
                <a16:creationId xmlns:a16="http://schemas.microsoft.com/office/drawing/2014/main" id="{F38D1EE9-0336-4A97-9D6C-8E69715B6078}"/>
              </a:ext>
            </a:extLst>
          </p:cNvPr>
          <p:cNvSpPr>
            <a:spLocks noGrp="1"/>
          </p:cNvSpPr>
          <p:nvPr>
            <p:ph type="body" sz="quarter" idx="25"/>
          </p:nvPr>
        </p:nvSpPr>
        <p:spPr/>
        <p:txBody>
          <a:bodyPr/>
          <a:lstStyle/>
          <a:p>
            <a:r>
              <a:rPr lang="nl-BE"/>
              <a:t>Alle informatie voor leidinggevenden</a:t>
            </a:r>
          </a:p>
        </p:txBody>
      </p:sp>
      <p:sp>
        <p:nvSpPr>
          <p:cNvPr id="10" name="Tijdelijke aanduiding voor tekst 9">
            <a:extLst>
              <a:ext uri="{FF2B5EF4-FFF2-40B4-BE49-F238E27FC236}">
                <a16:creationId xmlns:a16="http://schemas.microsoft.com/office/drawing/2014/main" id="{6E1A2305-A5C8-4AE7-BDCA-1AC06C875B2C}"/>
              </a:ext>
            </a:extLst>
          </p:cNvPr>
          <p:cNvSpPr>
            <a:spLocks noGrp="1"/>
          </p:cNvSpPr>
          <p:nvPr>
            <p:ph type="body" sz="quarter" idx="26"/>
          </p:nvPr>
        </p:nvSpPr>
        <p:spPr/>
        <p:txBody>
          <a:bodyPr/>
          <a:lstStyle/>
          <a:p>
            <a:r>
              <a:rPr lang="nl-BE"/>
              <a:t>Afgestemd op informatie voor HR-professionals</a:t>
            </a:r>
          </a:p>
        </p:txBody>
      </p:sp>
      <p:sp>
        <p:nvSpPr>
          <p:cNvPr id="11" name="Tijdelijke aanduiding voor tekst 10">
            <a:extLst>
              <a:ext uri="{FF2B5EF4-FFF2-40B4-BE49-F238E27FC236}">
                <a16:creationId xmlns:a16="http://schemas.microsoft.com/office/drawing/2014/main" id="{32200A18-2F47-4B7E-8AE1-0F3928A1D5FC}"/>
              </a:ext>
            </a:extLst>
          </p:cNvPr>
          <p:cNvSpPr>
            <a:spLocks noGrp="1"/>
          </p:cNvSpPr>
          <p:nvPr>
            <p:ph type="body" sz="quarter" idx="27"/>
          </p:nvPr>
        </p:nvSpPr>
        <p:spPr/>
        <p:txBody>
          <a:bodyPr/>
          <a:lstStyle/>
          <a:p>
            <a:r>
              <a:rPr lang="nl-BE"/>
              <a:t>Nog verder uit te breiden (welzijn, diversiteit, integriteit)</a:t>
            </a:r>
          </a:p>
        </p:txBody>
      </p:sp>
      <p:pic>
        <p:nvPicPr>
          <p:cNvPr id="15" name="Tijdelijke aanduiding voor afbeelding 14" descr="Groep mannen met effen opvulling">
            <a:extLst>
              <a:ext uri="{FF2B5EF4-FFF2-40B4-BE49-F238E27FC236}">
                <a16:creationId xmlns:a16="http://schemas.microsoft.com/office/drawing/2014/main" id="{6D07B416-D73F-4D4C-B1E5-9B2612A8C61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42710" y="2312967"/>
            <a:ext cx="720000" cy="720000"/>
          </a:xfrm>
        </p:spPr>
      </p:pic>
      <p:pic>
        <p:nvPicPr>
          <p:cNvPr id="25" name="Tijdelijke aanduiding voor afbeelding 24" descr="Cirkel met mensen met effen opvulling">
            <a:extLst>
              <a:ext uri="{FF2B5EF4-FFF2-40B4-BE49-F238E27FC236}">
                <a16:creationId xmlns:a16="http://schemas.microsoft.com/office/drawing/2014/main" id="{37B71F61-80E1-465C-9098-7559E7B27FFD}"/>
              </a:ext>
            </a:extLst>
          </p:cNvPr>
          <p:cNvPicPr>
            <a:picLocks noGrp="1" noChangeAspect="1"/>
          </p:cNvPicPr>
          <p:nvPr>
            <p:ph type="pic" sz="quarter" idx="2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642710" y="3824331"/>
            <a:ext cx="720000" cy="720000"/>
          </a:xfrm>
        </p:spPr>
      </p:pic>
      <p:pic>
        <p:nvPicPr>
          <p:cNvPr id="27" name="Tijdelijke aanduiding voor afbeelding 26">
            <a:extLst>
              <a:ext uri="{FF2B5EF4-FFF2-40B4-BE49-F238E27FC236}">
                <a16:creationId xmlns:a16="http://schemas.microsoft.com/office/drawing/2014/main" id="{757EE268-7978-4426-B80B-9F1B1C2CF610}"/>
              </a:ext>
            </a:extLst>
          </p:cNvPr>
          <p:cNvPicPr>
            <a:picLocks noGrp="1" noChangeAspect="1"/>
          </p:cNvPicPr>
          <p:nvPr>
            <p:ph type="pic" sz="quarter" idx="29"/>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642710" y="5315000"/>
            <a:ext cx="720000" cy="720000"/>
          </a:xfrm>
        </p:spPr>
      </p:pic>
      <p:pic>
        <p:nvPicPr>
          <p:cNvPr id="31" name="Afbeelding 30">
            <a:hlinkClick r:id="rId9"/>
            <a:extLst>
              <a:ext uri="{FF2B5EF4-FFF2-40B4-BE49-F238E27FC236}">
                <a16:creationId xmlns:a16="http://schemas.microsoft.com/office/drawing/2014/main" id="{F29C1573-C267-4B36-B255-E3AA9C372F2F}"/>
              </a:ext>
            </a:extLst>
          </p:cNvPr>
          <p:cNvPicPr>
            <a:picLocks noChangeAspect="1"/>
          </p:cNvPicPr>
          <p:nvPr/>
        </p:nvPicPr>
        <p:blipFill>
          <a:blip r:embed="rId10"/>
          <a:stretch>
            <a:fillRect/>
          </a:stretch>
        </p:blipFill>
        <p:spPr>
          <a:xfrm>
            <a:off x="6757307" y="2040670"/>
            <a:ext cx="4727864" cy="3667125"/>
          </a:xfrm>
          <a:prstGeom prst="rect">
            <a:avLst/>
          </a:prstGeom>
        </p:spPr>
      </p:pic>
    </p:spTree>
    <p:extLst>
      <p:ext uri="{BB962C8B-B14F-4D97-AF65-F5344CB8AC3E}">
        <p14:creationId xmlns:p14="http://schemas.microsoft.com/office/powerpoint/2010/main" val="3638969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E7B87B-030E-4F48-BE48-5D4D4D970E37}"/>
              </a:ext>
            </a:extLst>
          </p:cNvPr>
          <p:cNvSpPr>
            <a:spLocks noGrp="1"/>
          </p:cNvSpPr>
          <p:nvPr>
            <p:ph type="title"/>
          </p:nvPr>
        </p:nvSpPr>
        <p:spPr/>
        <p:txBody>
          <a:bodyPr/>
          <a:lstStyle/>
          <a:p>
            <a:r>
              <a:rPr lang="nl-BE"/>
              <a:t>Vlaanderen Intern Leidinggevenden</a:t>
            </a:r>
          </a:p>
        </p:txBody>
      </p:sp>
      <p:pic>
        <p:nvPicPr>
          <p:cNvPr id="10" name="Tijdelijke aanduiding voor afbeelding 9" descr="Krant met effen opvulling">
            <a:extLst>
              <a:ext uri="{FF2B5EF4-FFF2-40B4-BE49-F238E27FC236}">
                <a16:creationId xmlns:a16="http://schemas.microsoft.com/office/drawing/2014/main" id="{2C52ECC8-4DC7-45A8-A27B-ADF05E5F412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07" b="107"/>
          <a:stretch>
            <a:fillRect/>
          </a:stretch>
        </p:blipFill>
        <p:spPr/>
      </p:pic>
      <p:sp>
        <p:nvSpPr>
          <p:cNvPr id="6" name="Tijdelijke aanduiding voor tekst 5">
            <a:extLst>
              <a:ext uri="{FF2B5EF4-FFF2-40B4-BE49-F238E27FC236}">
                <a16:creationId xmlns:a16="http://schemas.microsoft.com/office/drawing/2014/main" id="{A1B87E15-43B4-4B2C-83F0-D593AD95B275}"/>
              </a:ext>
            </a:extLst>
          </p:cNvPr>
          <p:cNvSpPr>
            <a:spLocks noGrp="1"/>
          </p:cNvSpPr>
          <p:nvPr>
            <p:ph type="body" sz="quarter" idx="20"/>
          </p:nvPr>
        </p:nvSpPr>
        <p:spPr/>
        <p:txBody>
          <a:bodyPr/>
          <a:lstStyle/>
          <a:p>
            <a:r>
              <a:rPr lang="nl-BE"/>
              <a:t>Nieuwssectie</a:t>
            </a:r>
            <a:br>
              <a:rPr lang="nl-BE"/>
            </a:br>
            <a:r>
              <a:rPr lang="nl-BE"/>
              <a:t>(enkel op de pagina)</a:t>
            </a:r>
          </a:p>
        </p:txBody>
      </p:sp>
      <p:sp>
        <p:nvSpPr>
          <p:cNvPr id="7" name="Tijdelijke aanduiding voor tekst 6">
            <a:extLst>
              <a:ext uri="{FF2B5EF4-FFF2-40B4-BE49-F238E27FC236}">
                <a16:creationId xmlns:a16="http://schemas.microsoft.com/office/drawing/2014/main" id="{04FDE7D9-FA77-4F44-A9CF-C0F90035D2D8}"/>
              </a:ext>
            </a:extLst>
          </p:cNvPr>
          <p:cNvSpPr>
            <a:spLocks noGrp="1"/>
          </p:cNvSpPr>
          <p:nvPr>
            <p:ph type="body" sz="quarter" idx="21"/>
          </p:nvPr>
        </p:nvSpPr>
        <p:spPr/>
        <p:txBody>
          <a:bodyPr/>
          <a:lstStyle/>
          <a:p>
            <a:r>
              <a:rPr lang="nl-BE"/>
              <a:t>Concrete info</a:t>
            </a:r>
            <a:br>
              <a:rPr lang="nl-BE"/>
            </a:br>
            <a:r>
              <a:rPr lang="nl-BE"/>
              <a:t>op maat van leidinggevenden</a:t>
            </a:r>
          </a:p>
        </p:txBody>
      </p:sp>
      <p:sp>
        <p:nvSpPr>
          <p:cNvPr id="8" name="Tijdelijke aanduiding voor inhoud 2">
            <a:extLst>
              <a:ext uri="{FF2B5EF4-FFF2-40B4-BE49-F238E27FC236}">
                <a16:creationId xmlns:a16="http://schemas.microsoft.com/office/drawing/2014/main" id="{5C11EFB6-AC74-4B3B-9CAB-398828E9E19E}"/>
              </a:ext>
            </a:extLst>
          </p:cNvPr>
          <p:cNvSpPr txBox="1">
            <a:spLocks/>
          </p:cNvSpPr>
          <p:nvPr/>
        </p:nvSpPr>
        <p:spPr>
          <a:xfrm>
            <a:off x="371475" y="1941514"/>
            <a:ext cx="11449050" cy="663900"/>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Communicatie naar leidinggevenden</a:t>
            </a:r>
          </a:p>
          <a:p>
            <a:pPr lvl="1"/>
            <a:endParaRPr lang="nl-BE"/>
          </a:p>
        </p:txBody>
      </p:sp>
    </p:spTree>
    <p:extLst>
      <p:ext uri="{BB962C8B-B14F-4D97-AF65-F5344CB8AC3E}">
        <p14:creationId xmlns:p14="http://schemas.microsoft.com/office/powerpoint/2010/main" val="969091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1ABF5D-62E7-4544-8174-60FA2EC5BB2C}"/>
              </a:ext>
            </a:extLst>
          </p:cNvPr>
          <p:cNvSpPr>
            <a:spLocks noGrp="1"/>
          </p:cNvSpPr>
          <p:nvPr>
            <p:ph type="title"/>
          </p:nvPr>
        </p:nvSpPr>
        <p:spPr/>
        <p:txBody>
          <a:bodyPr/>
          <a:lstStyle/>
          <a:p>
            <a:r>
              <a:rPr lang="nl-BE"/>
              <a:t>Vlaanderen Intern Leidinggevenden</a:t>
            </a:r>
          </a:p>
        </p:txBody>
      </p:sp>
      <p:sp>
        <p:nvSpPr>
          <p:cNvPr id="3" name="Tijdelijke aanduiding voor inhoud 2">
            <a:extLst>
              <a:ext uri="{FF2B5EF4-FFF2-40B4-BE49-F238E27FC236}">
                <a16:creationId xmlns:a16="http://schemas.microsoft.com/office/drawing/2014/main" id="{34E84CF6-CA67-4C37-85BD-B79FED78C0EA}"/>
              </a:ext>
            </a:extLst>
          </p:cNvPr>
          <p:cNvSpPr>
            <a:spLocks noGrp="1"/>
          </p:cNvSpPr>
          <p:nvPr>
            <p:ph sz="quarter" idx="11"/>
          </p:nvPr>
        </p:nvSpPr>
        <p:spPr/>
        <p:txBody>
          <a:bodyPr/>
          <a:lstStyle/>
          <a:p>
            <a:r>
              <a:rPr lang="nl-BE"/>
              <a:t>Communicatie dienstverlening</a:t>
            </a:r>
          </a:p>
          <a:p>
            <a:pPr lvl="1">
              <a:spcBef>
                <a:spcPts val="1200"/>
              </a:spcBef>
            </a:pPr>
            <a:r>
              <a:rPr lang="nl-BE"/>
              <a:t>Voorbeelden</a:t>
            </a:r>
          </a:p>
          <a:p>
            <a:pPr lvl="2"/>
            <a:r>
              <a:rPr lang="nl-BE"/>
              <a:t>Nieuwe webpagina selfservice manager</a:t>
            </a:r>
          </a:p>
          <a:p>
            <a:pPr lvl="2"/>
            <a:r>
              <a:rPr lang="nl-BE"/>
              <a:t>Start jaarlijkse evaluatie</a:t>
            </a:r>
          </a:p>
          <a:p>
            <a:pPr lvl="2"/>
            <a:r>
              <a:rPr lang="nl-BE"/>
              <a:t>Leiderschapsopleidingen open aanbod</a:t>
            </a:r>
          </a:p>
          <a:p>
            <a:pPr lvl="2"/>
            <a:r>
              <a:rPr lang="nl-BE"/>
              <a:t>Verloven en afwezigheden</a:t>
            </a:r>
          </a:p>
          <a:p>
            <a:pPr lvl="2"/>
            <a:r>
              <a:rPr lang="nl-BE"/>
              <a:t>Welzijnskompas</a:t>
            </a:r>
          </a:p>
          <a:p>
            <a:pPr lvl="2"/>
            <a:r>
              <a:rPr lang="nl-BE"/>
              <a:t>Inspiratie</a:t>
            </a:r>
          </a:p>
          <a:p>
            <a:pPr lvl="2"/>
            <a:r>
              <a:rPr lang="nl-BE"/>
              <a:t>…</a:t>
            </a:r>
          </a:p>
        </p:txBody>
      </p:sp>
    </p:spTree>
    <p:extLst>
      <p:ext uri="{BB962C8B-B14F-4D97-AF65-F5344CB8AC3E}">
        <p14:creationId xmlns:p14="http://schemas.microsoft.com/office/powerpoint/2010/main" val="1387499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3736B-AF92-416C-8BF8-AB0BE3236960}"/>
              </a:ext>
            </a:extLst>
          </p:cNvPr>
          <p:cNvSpPr>
            <a:spLocks noGrp="1"/>
          </p:cNvSpPr>
          <p:nvPr>
            <p:ph type="title"/>
          </p:nvPr>
        </p:nvSpPr>
        <p:spPr/>
        <p:txBody>
          <a:bodyPr/>
          <a:lstStyle/>
          <a:p>
            <a:r>
              <a:rPr lang="nl-BE"/>
              <a:t>Meerwaarde voor HR</a:t>
            </a:r>
          </a:p>
        </p:txBody>
      </p:sp>
      <p:sp>
        <p:nvSpPr>
          <p:cNvPr id="3" name="Tijdelijke aanduiding voor tekst 2">
            <a:extLst>
              <a:ext uri="{FF2B5EF4-FFF2-40B4-BE49-F238E27FC236}">
                <a16:creationId xmlns:a16="http://schemas.microsoft.com/office/drawing/2014/main" id="{44FFE53B-B07F-40B1-9C79-01E8B2EAA637}"/>
              </a:ext>
            </a:extLst>
          </p:cNvPr>
          <p:cNvSpPr>
            <a:spLocks noGrp="1"/>
          </p:cNvSpPr>
          <p:nvPr>
            <p:ph type="body" sz="quarter" idx="11"/>
          </p:nvPr>
        </p:nvSpPr>
        <p:spPr/>
        <p:txBody>
          <a:bodyPr/>
          <a:lstStyle/>
          <a:p>
            <a:r>
              <a:rPr lang="nl-BE"/>
              <a:t>Info centraal op 1 plaats</a:t>
            </a:r>
          </a:p>
        </p:txBody>
      </p:sp>
      <p:sp>
        <p:nvSpPr>
          <p:cNvPr id="4" name="Tijdelijke aanduiding voor tekst 3">
            <a:extLst>
              <a:ext uri="{FF2B5EF4-FFF2-40B4-BE49-F238E27FC236}">
                <a16:creationId xmlns:a16="http://schemas.microsoft.com/office/drawing/2014/main" id="{B45B2CBF-829E-409C-8820-11E722398511}"/>
              </a:ext>
            </a:extLst>
          </p:cNvPr>
          <p:cNvSpPr>
            <a:spLocks noGrp="1"/>
          </p:cNvSpPr>
          <p:nvPr>
            <p:ph type="body" sz="quarter" idx="12"/>
          </p:nvPr>
        </p:nvSpPr>
        <p:spPr/>
        <p:txBody>
          <a:bodyPr/>
          <a:lstStyle/>
          <a:p>
            <a:r>
              <a:rPr lang="nl-BE"/>
              <a:t>Themagerichte heldere webpagina’s</a:t>
            </a:r>
          </a:p>
        </p:txBody>
      </p:sp>
      <p:sp>
        <p:nvSpPr>
          <p:cNvPr id="5" name="Tijdelijke aanduiding voor tekst 4">
            <a:extLst>
              <a:ext uri="{FF2B5EF4-FFF2-40B4-BE49-F238E27FC236}">
                <a16:creationId xmlns:a16="http://schemas.microsoft.com/office/drawing/2014/main" id="{CA62545F-18EB-4769-B242-7940B5F93E6E}"/>
              </a:ext>
            </a:extLst>
          </p:cNvPr>
          <p:cNvSpPr>
            <a:spLocks noGrp="1"/>
          </p:cNvSpPr>
          <p:nvPr>
            <p:ph type="body" sz="quarter" idx="13"/>
          </p:nvPr>
        </p:nvSpPr>
        <p:spPr/>
        <p:txBody>
          <a:bodyPr/>
          <a:lstStyle/>
          <a:p>
            <a:pPr marL="287655" indent="-287655"/>
            <a:r>
              <a:rPr lang="nl-BE">
                <a:cs typeface="Calibri Light"/>
              </a:rPr>
              <a:t>Nieuws afgestemd op HR-nieuws</a:t>
            </a:r>
            <a:endParaRPr lang="en-US"/>
          </a:p>
        </p:txBody>
      </p:sp>
      <p:sp>
        <p:nvSpPr>
          <p:cNvPr id="6" name="Tijdelijke aanduiding voor tekst 5">
            <a:extLst>
              <a:ext uri="{FF2B5EF4-FFF2-40B4-BE49-F238E27FC236}">
                <a16:creationId xmlns:a16="http://schemas.microsoft.com/office/drawing/2014/main" id="{B1C23329-CF04-4A76-9174-C843E8300052}"/>
              </a:ext>
            </a:extLst>
          </p:cNvPr>
          <p:cNvSpPr>
            <a:spLocks noGrp="1"/>
          </p:cNvSpPr>
          <p:nvPr>
            <p:ph type="body" sz="quarter" idx="14"/>
          </p:nvPr>
        </p:nvSpPr>
        <p:spPr/>
        <p:txBody>
          <a:bodyPr/>
          <a:lstStyle/>
          <a:p>
            <a:pPr marL="287655" indent="-287655"/>
            <a:r>
              <a:rPr lang="nl-BE">
                <a:cs typeface="Calibri Light"/>
              </a:rPr>
              <a:t>Basis voor interne communicatie</a:t>
            </a:r>
            <a:endParaRPr lang="nl-BE"/>
          </a:p>
        </p:txBody>
      </p:sp>
      <p:sp>
        <p:nvSpPr>
          <p:cNvPr id="7" name="Tijdelijke aanduiding voor tekst 6">
            <a:extLst>
              <a:ext uri="{FF2B5EF4-FFF2-40B4-BE49-F238E27FC236}">
                <a16:creationId xmlns:a16="http://schemas.microsoft.com/office/drawing/2014/main" id="{39EB1840-D605-44EF-8A3C-10C605D969AF}"/>
              </a:ext>
            </a:extLst>
          </p:cNvPr>
          <p:cNvSpPr>
            <a:spLocks noGrp="1"/>
          </p:cNvSpPr>
          <p:nvPr>
            <p:ph type="body" sz="quarter" idx="15"/>
          </p:nvPr>
        </p:nvSpPr>
        <p:spPr/>
        <p:txBody>
          <a:bodyPr/>
          <a:lstStyle/>
          <a:p>
            <a:pPr marL="287655" indent="-287655"/>
            <a:r>
              <a:rPr lang="nl-BE">
                <a:cs typeface="Calibri Light"/>
              </a:rPr>
              <a:t>Ook doelgroep topkader</a:t>
            </a:r>
            <a:endParaRPr lang="nl-BE"/>
          </a:p>
        </p:txBody>
      </p:sp>
    </p:spTree>
    <p:extLst>
      <p:ext uri="{BB962C8B-B14F-4D97-AF65-F5344CB8AC3E}">
        <p14:creationId xmlns:p14="http://schemas.microsoft.com/office/powerpoint/2010/main" val="876378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40845-8967-4945-87CC-69CAB04FDEA4}"/>
              </a:ext>
            </a:extLst>
          </p:cNvPr>
          <p:cNvSpPr>
            <a:spLocks noGrp="1"/>
          </p:cNvSpPr>
          <p:nvPr>
            <p:ph type="title"/>
          </p:nvPr>
        </p:nvSpPr>
        <p:spPr/>
        <p:txBody>
          <a:bodyPr/>
          <a:lstStyle/>
          <a:p>
            <a:r>
              <a:rPr lang="nl-BE"/>
              <a:t>Vlaanderen Intern voor leidinggevenden</a:t>
            </a:r>
          </a:p>
        </p:txBody>
      </p:sp>
      <p:sp>
        <p:nvSpPr>
          <p:cNvPr id="3" name="Tijdelijke aanduiding voor inhoud 2">
            <a:extLst>
              <a:ext uri="{FF2B5EF4-FFF2-40B4-BE49-F238E27FC236}">
                <a16:creationId xmlns:a16="http://schemas.microsoft.com/office/drawing/2014/main" id="{EDF26EEB-213B-49F1-8F0D-D7182C378EEA}"/>
              </a:ext>
            </a:extLst>
          </p:cNvPr>
          <p:cNvSpPr>
            <a:spLocks noGrp="1"/>
          </p:cNvSpPr>
          <p:nvPr>
            <p:ph sz="quarter" idx="11"/>
          </p:nvPr>
        </p:nvSpPr>
        <p:spPr/>
        <p:txBody>
          <a:bodyPr/>
          <a:lstStyle/>
          <a:p>
            <a:r>
              <a:rPr lang="nl-BE"/>
              <a:t>Informatieplatform: </a:t>
            </a:r>
            <a:r>
              <a:rPr lang="nl-BE">
                <a:hlinkClick r:id="rId3"/>
              </a:rPr>
              <a:t>vlaanderen.be/informatie-voor-leidinggevenden</a:t>
            </a:r>
            <a:endParaRPr lang="nl-BE"/>
          </a:p>
          <a:p>
            <a:r>
              <a:rPr lang="nl-BE"/>
              <a:t>Nieuws live vanaf maandag 19 september</a:t>
            </a:r>
          </a:p>
        </p:txBody>
      </p:sp>
    </p:spTree>
    <p:extLst>
      <p:ext uri="{BB962C8B-B14F-4D97-AF65-F5344CB8AC3E}">
        <p14:creationId xmlns:p14="http://schemas.microsoft.com/office/powerpoint/2010/main" val="122861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latin typeface="Flanders Art Sans"/>
              </a:rPr>
              <a:t>HRBP dag Plantentuin Meise</a:t>
            </a:r>
            <a:endParaRPr lang="en-US"/>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HR-infonetwerk</a:t>
            </a: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latin typeface="Flanders Art Sans"/>
              </a:rPr>
              <a:t>OO-netwerk</a:t>
            </a:r>
            <a:endParaRPr lang="nl-BE"/>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t>HR-infonetwerk</a:t>
            </a:r>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t>HR-infonetwerk</a:t>
            </a:r>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40369" y="2608003"/>
            <a:ext cx="601084"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26/9</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4/10</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88869" y="4066538"/>
            <a:ext cx="652584"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latin typeface="Flanders Art Sans"/>
              </a:rPr>
              <a:t>19/10</a:t>
            </a:r>
            <a:endParaRPr lang="nl-BE" sz="12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25/10</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442096" y="5616527"/>
            <a:ext cx="707408"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latin typeface="Flanders Art Sans"/>
              </a:rPr>
              <a:t>8/11</a:t>
            </a:r>
            <a:endParaRPr lang="nl-BE" sz="1200" b="0" i="0" u="none" strike="noStrike" kern="1200" cap="none" spc="0" normalizeH="0" baseline="0" noProof="0">
              <a:ln>
                <a:noFill/>
              </a:ln>
              <a:effectLst/>
              <a:uLnTx/>
              <a:uFillTx/>
              <a:latin typeface="Flanders Art Sans"/>
            </a:endParaRPr>
          </a:p>
        </p:txBody>
      </p:sp>
    </p:spTree>
    <p:extLst>
      <p:ext uri="{BB962C8B-B14F-4D97-AF65-F5344CB8AC3E}">
        <p14:creationId xmlns:p14="http://schemas.microsoft.com/office/powerpoint/2010/main" val="940128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968696" cy="1290410"/>
          </a:xfrm>
        </p:spPr>
        <p:txBody>
          <a:bodyPr/>
          <a:lstStyle/>
          <a:p>
            <a:r>
              <a:rPr lang="nl-BE"/>
              <a:t>De PPT-presentatie komt op de site van dit netwerk: </a:t>
            </a:r>
            <a:endParaRPr lang="en-US"/>
          </a:p>
          <a:p>
            <a:r>
              <a:rPr lang="nl-BE">
                <a:ea typeface="+mn-lt"/>
                <a:cs typeface="+mn-lt"/>
                <a:hlinkClick r:id="rId3"/>
              </a:rPr>
              <a:t>https://www.vlaanderen.be/informatie-voor-hr-professionals/agenda/hr-infonetwerk/13-09-2022</a:t>
            </a:r>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8064713" cy="974725"/>
          </a:xfrm>
        </p:spPr>
        <p:txBody>
          <a:bodyPr/>
          <a:lstStyle/>
          <a:p>
            <a:r>
              <a:rPr lang="nl-BE">
                <a:ea typeface="+mn-lt"/>
                <a:cs typeface="+mn-lt"/>
              </a:rPr>
              <a:t>De vergadering wordt opgenomen en de opname is deze middag </a:t>
            </a:r>
            <a:endParaRPr lang="en-US"/>
          </a:p>
          <a:p>
            <a:r>
              <a:rPr lang="nl-BE">
                <a:ea typeface="+mn-lt"/>
                <a:cs typeface="+mn-lt"/>
              </a:rPr>
              <a:t>beschikbaar op:</a:t>
            </a:r>
            <a:endParaRPr lang="nl-BE"/>
          </a:p>
          <a:p>
            <a:r>
              <a:rPr lang="nl-BE">
                <a:ea typeface="+mn-lt"/>
                <a:cs typeface="+mn-lt"/>
                <a:hlinkClick r:id="rId3"/>
              </a:rPr>
              <a:t>https://www.vlaanderen.be/informatie-voor-hr-professionals/agenda/hr-infonetwerk/13-09-2022</a:t>
            </a:r>
            <a:endParaRPr lang="en-US"/>
          </a:p>
          <a:p>
            <a:endParaRPr lang="nl-BE"/>
          </a:p>
        </p:txBody>
      </p:sp>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900186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8957D-C614-EADF-98CA-0893D320EA9A}"/>
              </a:ext>
            </a:extLst>
          </p:cNvPr>
          <p:cNvSpPr>
            <a:spLocks noGrp="1"/>
          </p:cNvSpPr>
          <p:nvPr>
            <p:ph type="ctrTitle"/>
          </p:nvPr>
        </p:nvSpPr>
        <p:spPr/>
        <p:txBody>
          <a:bodyPr/>
          <a:lstStyle/>
          <a:p>
            <a:pPr algn="r"/>
            <a:r>
              <a:rPr lang="en-US" sz="4400">
                <a:latin typeface="FlandersArtSans-Bold"/>
              </a:rPr>
              <a:t>FLEXIBILISEREN</a:t>
            </a:r>
            <a:br>
              <a:rPr lang="en-US" sz="4400">
                <a:latin typeface="FlandersArtSans-Bold"/>
              </a:rPr>
            </a:br>
            <a:r>
              <a:rPr lang="en-US" sz="4400">
                <a:latin typeface="FlandersArtSans-Bold"/>
              </a:rPr>
              <a:t>WOON-WERKVERKEER</a:t>
            </a:r>
            <a:endParaRPr lang="en-US" sz="4400"/>
          </a:p>
        </p:txBody>
      </p:sp>
      <p:sp>
        <p:nvSpPr>
          <p:cNvPr id="3" name="Subtitle 2">
            <a:extLst>
              <a:ext uri="{FF2B5EF4-FFF2-40B4-BE49-F238E27FC236}">
                <a16:creationId xmlns:a16="http://schemas.microsoft.com/office/drawing/2014/main" id="{EC10691D-AEC9-C9DB-82EF-AD6EBDEA7188}"/>
              </a:ext>
            </a:extLst>
          </p:cNvPr>
          <p:cNvSpPr>
            <a:spLocks noGrp="1"/>
          </p:cNvSpPr>
          <p:nvPr>
            <p:ph type="subTitle" idx="1"/>
          </p:nvPr>
        </p:nvSpPr>
        <p:spPr>
          <a:xfrm>
            <a:off x="4983695" y="4801485"/>
            <a:ext cx="6664369" cy="316637"/>
          </a:xfrm>
        </p:spPr>
        <p:txBody>
          <a:bodyPr vert="horz" lIns="0" tIns="0" rIns="0" bIns="45720" rtlCol="0" anchor="t">
            <a:noAutofit/>
          </a:bodyPr>
          <a:lstStyle/>
          <a:p>
            <a:r>
              <a:rPr lang="en-US"/>
              <a:t>Update</a:t>
            </a:r>
          </a:p>
        </p:txBody>
      </p:sp>
      <p:pic>
        <p:nvPicPr>
          <p:cNvPr id="10" name="Picture Placeholder 9">
            <a:extLst>
              <a:ext uri="{FF2B5EF4-FFF2-40B4-BE49-F238E27FC236}">
                <a16:creationId xmlns:a16="http://schemas.microsoft.com/office/drawing/2014/main" id="{CCD0C268-FE35-4C69-8A10-62E7FC659A0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729" r="18729"/>
          <a:stretch>
            <a:fillRect/>
          </a:stretch>
        </p:blipFill>
        <p:spPr/>
      </p:pic>
    </p:spTree>
    <p:extLst>
      <p:ext uri="{BB962C8B-B14F-4D97-AF65-F5344CB8AC3E}">
        <p14:creationId xmlns:p14="http://schemas.microsoft.com/office/powerpoint/2010/main" val="101156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D9462-7317-412F-9FA1-86ED1913F890}"/>
              </a:ext>
            </a:extLst>
          </p:cNvPr>
          <p:cNvSpPr>
            <a:spLocks noGrp="1"/>
          </p:cNvSpPr>
          <p:nvPr>
            <p:ph type="title"/>
          </p:nvPr>
        </p:nvSpPr>
        <p:spPr/>
        <p:txBody>
          <a:bodyPr/>
          <a:lstStyle/>
          <a:p>
            <a:r>
              <a:rPr lang="nl-BE"/>
              <a:t>Over het project - context</a:t>
            </a:r>
          </a:p>
        </p:txBody>
      </p:sp>
      <p:graphicFrame>
        <p:nvGraphicFramePr>
          <p:cNvPr id="4" name="Diagram 3">
            <a:extLst>
              <a:ext uri="{FF2B5EF4-FFF2-40B4-BE49-F238E27FC236}">
                <a16:creationId xmlns:a16="http://schemas.microsoft.com/office/drawing/2014/main" id="{99122A34-BAC6-4B4A-95EF-47CFF49EEA44}"/>
              </a:ext>
            </a:extLst>
          </p:cNvPr>
          <p:cNvGraphicFramePr/>
          <p:nvPr/>
        </p:nvGraphicFramePr>
        <p:xfrm>
          <a:off x="2032000" y="1764406"/>
          <a:ext cx="8128000" cy="4373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a:extLst>
              <a:ext uri="{FF2B5EF4-FFF2-40B4-BE49-F238E27FC236}">
                <a16:creationId xmlns:a16="http://schemas.microsoft.com/office/drawing/2014/main" id="{3FE97415-661A-4F67-B4DB-EB113B4F0F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000" y="4832498"/>
            <a:ext cx="1600200" cy="1600200"/>
          </a:xfrm>
          <a:prstGeom prst="rect">
            <a:avLst/>
          </a:prstGeom>
        </p:spPr>
      </p:pic>
    </p:spTree>
    <p:extLst>
      <p:ext uri="{BB962C8B-B14F-4D97-AF65-F5344CB8AC3E}">
        <p14:creationId xmlns:p14="http://schemas.microsoft.com/office/powerpoint/2010/main" val="63537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descr="Denkwolkje silhouet">
            <a:extLst>
              <a:ext uri="{FF2B5EF4-FFF2-40B4-BE49-F238E27FC236}">
                <a16:creationId xmlns:a16="http://schemas.microsoft.com/office/drawing/2014/main" id="{5B13B8AF-9F28-45CC-A693-433B60E492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3086" y="1941513"/>
            <a:ext cx="4619625" cy="4619625"/>
          </a:xfrm>
          <a:prstGeom prst="rect">
            <a:avLst/>
          </a:prstGeom>
        </p:spPr>
      </p:pic>
      <p:sp>
        <p:nvSpPr>
          <p:cNvPr id="2" name="Titel 1">
            <a:extLst>
              <a:ext uri="{FF2B5EF4-FFF2-40B4-BE49-F238E27FC236}">
                <a16:creationId xmlns:a16="http://schemas.microsoft.com/office/drawing/2014/main" id="{84336D56-9D45-4841-841E-AF650E7E292C}"/>
              </a:ext>
            </a:extLst>
          </p:cNvPr>
          <p:cNvSpPr>
            <a:spLocks noGrp="1"/>
          </p:cNvSpPr>
          <p:nvPr>
            <p:ph type="title"/>
          </p:nvPr>
        </p:nvSpPr>
        <p:spPr>
          <a:xfrm>
            <a:off x="371475" y="425302"/>
            <a:ext cx="11449050" cy="1215958"/>
          </a:xfrm>
        </p:spPr>
        <p:txBody>
          <a:bodyPr vert="horz" lIns="0" tIns="0" rIns="0" bIns="0" rtlCol="0" anchor="ctr" anchorCtr="0">
            <a:normAutofit/>
          </a:bodyPr>
          <a:lstStyle/>
          <a:p>
            <a:r>
              <a:rPr lang="nl-BE"/>
              <a:t>Uit de </a:t>
            </a:r>
            <a:r>
              <a:rPr lang="nl-BE" err="1"/>
              <a:t>behoeftenanalyse</a:t>
            </a:r>
            <a:endParaRPr lang="nl-BE"/>
          </a:p>
        </p:txBody>
      </p:sp>
      <p:sp>
        <p:nvSpPr>
          <p:cNvPr id="23" name="Text Placeholder 3">
            <a:extLst>
              <a:ext uri="{FF2B5EF4-FFF2-40B4-BE49-F238E27FC236}">
                <a16:creationId xmlns:a16="http://schemas.microsoft.com/office/drawing/2014/main" id="{1F7A783B-F4D1-ACEF-43E1-EEDF35B13963}"/>
              </a:ext>
            </a:extLst>
          </p:cNvPr>
          <p:cNvSpPr>
            <a:spLocks noGrp="1"/>
          </p:cNvSpPr>
          <p:nvPr>
            <p:ph type="body" sz="quarter" idx="14"/>
          </p:nvPr>
        </p:nvSpPr>
        <p:spPr>
          <a:xfrm>
            <a:off x="10669941" y="6145067"/>
            <a:ext cx="1215273" cy="578957"/>
          </a:xfrm>
        </p:spPr>
        <p:txBody>
          <a:bodyPr/>
          <a:lstStyle/>
          <a:p>
            <a:endParaRPr lang="en-US"/>
          </a:p>
        </p:txBody>
      </p:sp>
      <p:sp>
        <p:nvSpPr>
          <p:cNvPr id="25" name="Text Placeholder 4">
            <a:extLst>
              <a:ext uri="{FF2B5EF4-FFF2-40B4-BE49-F238E27FC236}">
                <a16:creationId xmlns:a16="http://schemas.microsoft.com/office/drawing/2014/main" id="{FAEA12D1-6820-97FC-0AC7-DE72E94A4120}"/>
              </a:ext>
            </a:extLst>
          </p:cNvPr>
          <p:cNvSpPr>
            <a:spLocks noGrp="1"/>
          </p:cNvSpPr>
          <p:nvPr>
            <p:ph type="body" sz="quarter" idx="16"/>
          </p:nvPr>
        </p:nvSpPr>
        <p:spPr>
          <a:xfrm>
            <a:off x="371475" y="6305360"/>
            <a:ext cx="1302984" cy="254675"/>
          </a:xfrm>
        </p:spPr>
        <p:txBody>
          <a:bodyPr/>
          <a:lstStyle/>
          <a:p>
            <a:endParaRPr lang="en-US"/>
          </a:p>
        </p:txBody>
      </p:sp>
      <p:sp>
        <p:nvSpPr>
          <p:cNvPr id="18" name="Tekstvak 17">
            <a:extLst>
              <a:ext uri="{FF2B5EF4-FFF2-40B4-BE49-F238E27FC236}">
                <a16:creationId xmlns:a16="http://schemas.microsoft.com/office/drawing/2014/main" id="{5F3287E2-79AC-4374-9EFC-2FC70ACFD97D}"/>
              </a:ext>
            </a:extLst>
          </p:cNvPr>
          <p:cNvSpPr txBox="1"/>
          <p:nvPr/>
        </p:nvSpPr>
        <p:spPr>
          <a:xfrm>
            <a:off x="4257135" y="1825926"/>
            <a:ext cx="2802193" cy="850848"/>
          </a:xfrm>
          <a:prstGeom prst="rect">
            <a:avLst/>
          </a:prstGeom>
        </p:spPr>
        <p:txBody>
          <a:bodyPr vert="horz" lIns="0" tIns="0" rIns="0" bIns="45720" rtlCol="0">
            <a:normAutofit/>
          </a:bodyPr>
          <a:lstStyle/>
          <a:p>
            <a:pPr>
              <a:lnSpc>
                <a:spcPct val="90000"/>
              </a:lnSpc>
              <a:spcBef>
                <a:spcPts val="300"/>
              </a:spcBef>
            </a:pPr>
            <a:r>
              <a:rPr lang="nl-BE" sz="1100"/>
              <a:t>Ik wil het niet zelf hoeven te </a:t>
            </a:r>
            <a:r>
              <a:rPr lang="nl-BE" sz="2200" b="1">
                <a:solidFill>
                  <a:srgbClr val="92D050"/>
                </a:solidFill>
              </a:rPr>
              <a:t>betalen / voorschieten</a:t>
            </a:r>
          </a:p>
        </p:txBody>
      </p:sp>
      <p:sp>
        <p:nvSpPr>
          <p:cNvPr id="22" name="Tekstvak 21">
            <a:extLst>
              <a:ext uri="{FF2B5EF4-FFF2-40B4-BE49-F238E27FC236}">
                <a16:creationId xmlns:a16="http://schemas.microsoft.com/office/drawing/2014/main" id="{45305745-95DE-42F9-BE65-809D535AFDA6}"/>
              </a:ext>
            </a:extLst>
          </p:cNvPr>
          <p:cNvSpPr txBox="1"/>
          <p:nvPr/>
        </p:nvSpPr>
        <p:spPr>
          <a:xfrm>
            <a:off x="7618413" y="2114812"/>
            <a:ext cx="4051365" cy="400110"/>
          </a:xfrm>
          <a:prstGeom prst="rect">
            <a:avLst/>
          </a:prstGeom>
          <a:noFill/>
        </p:spPr>
        <p:txBody>
          <a:bodyPr wrap="none" rtlCol="0">
            <a:spAutoFit/>
          </a:bodyPr>
          <a:lstStyle/>
          <a:p>
            <a:r>
              <a:rPr lang="nl-BE" sz="1100"/>
              <a:t>We willen een </a:t>
            </a:r>
            <a:r>
              <a:rPr lang="nl-BE" sz="2000" b="1">
                <a:solidFill>
                  <a:srgbClr val="92D050"/>
                </a:solidFill>
              </a:rPr>
              <a:t>fiscaal correcte verwerking</a:t>
            </a:r>
            <a:endParaRPr lang="nl-BE" sz="1100" b="1">
              <a:solidFill>
                <a:srgbClr val="92D050"/>
              </a:solidFill>
            </a:endParaRPr>
          </a:p>
        </p:txBody>
      </p:sp>
      <p:sp>
        <p:nvSpPr>
          <p:cNvPr id="24" name="Tekstvak 23">
            <a:extLst>
              <a:ext uri="{FF2B5EF4-FFF2-40B4-BE49-F238E27FC236}">
                <a16:creationId xmlns:a16="http://schemas.microsoft.com/office/drawing/2014/main" id="{DAFCFD4B-2072-43E1-9308-EB69956F5667}"/>
              </a:ext>
            </a:extLst>
          </p:cNvPr>
          <p:cNvSpPr txBox="1"/>
          <p:nvPr/>
        </p:nvSpPr>
        <p:spPr>
          <a:xfrm>
            <a:off x="5806719" y="2892232"/>
            <a:ext cx="4440896" cy="400110"/>
          </a:xfrm>
          <a:prstGeom prst="rect">
            <a:avLst/>
          </a:prstGeom>
          <a:noFill/>
        </p:spPr>
        <p:txBody>
          <a:bodyPr wrap="none" rtlCol="0">
            <a:spAutoFit/>
          </a:bodyPr>
          <a:lstStyle/>
          <a:p>
            <a:r>
              <a:rPr lang="nl-BE" sz="1100"/>
              <a:t>We willen een </a:t>
            </a:r>
            <a:r>
              <a:rPr lang="nl-BE" b="1">
                <a:solidFill>
                  <a:srgbClr val="92D050"/>
                </a:solidFill>
              </a:rPr>
              <a:t>eenvoudige</a:t>
            </a:r>
            <a:r>
              <a:rPr lang="nl-BE" sz="1100"/>
              <a:t> administratieve </a:t>
            </a:r>
            <a:r>
              <a:rPr lang="nl-BE" sz="2000" b="1">
                <a:solidFill>
                  <a:srgbClr val="92D050"/>
                </a:solidFill>
              </a:rPr>
              <a:t>verwerking</a:t>
            </a:r>
            <a:endParaRPr lang="nl-BE" sz="1100" b="1">
              <a:solidFill>
                <a:srgbClr val="92D050"/>
              </a:solidFill>
            </a:endParaRPr>
          </a:p>
        </p:txBody>
      </p:sp>
      <p:sp>
        <p:nvSpPr>
          <p:cNvPr id="26" name="Tekstvak 25">
            <a:extLst>
              <a:ext uri="{FF2B5EF4-FFF2-40B4-BE49-F238E27FC236}">
                <a16:creationId xmlns:a16="http://schemas.microsoft.com/office/drawing/2014/main" id="{43299C2E-1485-401A-964A-ABE2BB72CFA9}"/>
              </a:ext>
            </a:extLst>
          </p:cNvPr>
          <p:cNvSpPr txBox="1"/>
          <p:nvPr/>
        </p:nvSpPr>
        <p:spPr>
          <a:xfrm>
            <a:off x="7266039" y="3614968"/>
            <a:ext cx="4326219" cy="738664"/>
          </a:xfrm>
          <a:prstGeom prst="rect">
            <a:avLst/>
          </a:prstGeom>
          <a:noFill/>
        </p:spPr>
        <p:txBody>
          <a:bodyPr wrap="square" rtlCol="0">
            <a:spAutoFit/>
          </a:bodyPr>
          <a:lstStyle/>
          <a:p>
            <a:pPr algn="r"/>
            <a:r>
              <a:rPr lang="nl-BE" sz="1100"/>
              <a:t>Ik wil </a:t>
            </a:r>
            <a:r>
              <a:rPr lang="nl-BE" sz="2000" b="1">
                <a:solidFill>
                  <a:srgbClr val="92D050"/>
                </a:solidFill>
              </a:rPr>
              <a:t>flexibiliteit</a:t>
            </a:r>
            <a:r>
              <a:rPr lang="nl-BE" sz="1100"/>
              <a:t>: zowel formule als traject moet aanpasbaar zijn,</a:t>
            </a:r>
          </a:p>
          <a:p>
            <a:pPr algn="r"/>
            <a:r>
              <a:rPr lang="nl-BE" sz="1100"/>
              <a:t>ik wil elke dag kunnen kiezen</a:t>
            </a:r>
          </a:p>
        </p:txBody>
      </p:sp>
      <p:sp>
        <p:nvSpPr>
          <p:cNvPr id="27" name="Tekstvak 26">
            <a:extLst>
              <a:ext uri="{FF2B5EF4-FFF2-40B4-BE49-F238E27FC236}">
                <a16:creationId xmlns:a16="http://schemas.microsoft.com/office/drawing/2014/main" id="{86C6C2E1-013B-40E1-9260-654B4DDB8580}"/>
              </a:ext>
            </a:extLst>
          </p:cNvPr>
          <p:cNvSpPr txBox="1"/>
          <p:nvPr/>
        </p:nvSpPr>
        <p:spPr>
          <a:xfrm>
            <a:off x="580107" y="1882018"/>
            <a:ext cx="2558329" cy="400110"/>
          </a:xfrm>
          <a:prstGeom prst="rect">
            <a:avLst/>
          </a:prstGeom>
          <a:noFill/>
        </p:spPr>
        <p:txBody>
          <a:bodyPr wrap="none" rtlCol="0">
            <a:spAutoFit/>
          </a:bodyPr>
          <a:lstStyle/>
          <a:p>
            <a:r>
              <a:rPr lang="nl-BE" sz="1400"/>
              <a:t>Ik wil kunnen </a:t>
            </a:r>
            <a:r>
              <a:rPr lang="nl-BE" sz="2000" b="1">
                <a:solidFill>
                  <a:srgbClr val="92D050"/>
                </a:solidFill>
              </a:rPr>
              <a:t>combineren</a:t>
            </a:r>
            <a:endParaRPr lang="nl-BE" sz="1400" b="1">
              <a:solidFill>
                <a:srgbClr val="92D050"/>
              </a:solidFill>
            </a:endParaRPr>
          </a:p>
        </p:txBody>
      </p:sp>
      <p:sp>
        <p:nvSpPr>
          <p:cNvPr id="28" name="Tekstvak 27">
            <a:extLst>
              <a:ext uri="{FF2B5EF4-FFF2-40B4-BE49-F238E27FC236}">
                <a16:creationId xmlns:a16="http://schemas.microsoft.com/office/drawing/2014/main" id="{469EB5E9-00BA-492E-BDC3-6073DB8F22BB}"/>
              </a:ext>
            </a:extLst>
          </p:cNvPr>
          <p:cNvSpPr txBox="1"/>
          <p:nvPr/>
        </p:nvSpPr>
        <p:spPr>
          <a:xfrm>
            <a:off x="5240619" y="4629527"/>
            <a:ext cx="6351639" cy="707886"/>
          </a:xfrm>
          <a:prstGeom prst="rect">
            <a:avLst/>
          </a:prstGeom>
          <a:noFill/>
        </p:spPr>
        <p:txBody>
          <a:bodyPr wrap="square" rtlCol="0">
            <a:spAutoFit/>
          </a:bodyPr>
          <a:lstStyle/>
          <a:p>
            <a:r>
              <a:rPr lang="nl-BE" sz="1100"/>
              <a:t>We hebben </a:t>
            </a:r>
            <a:r>
              <a:rPr lang="nl-BE" sz="2000" b="1">
                <a:solidFill>
                  <a:srgbClr val="92D050"/>
                </a:solidFill>
              </a:rPr>
              <a:t>sensibilisering, richtlijnen, een visie en communicatie </a:t>
            </a:r>
            <a:r>
              <a:rPr lang="nl-BE" sz="1100"/>
              <a:t>nodig om een beleid te kunnen maken</a:t>
            </a:r>
          </a:p>
        </p:txBody>
      </p:sp>
      <p:sp>
        <p:nvSpPr>
          <p:cNvPr id="29" name="Tekstvak 28">
            <a:extLst>
              <a:ext uri="{FF2B5EF4-FFF2-40B4-BE49-F238E27FC236}">
                <a16:creationId xmlns:a16="http://schemas.microsoft.com/office/drawing/2014/main" id="{06ACE962-4D68-4E51-B47B-AF440CED4171}"/>
              </a:ext>
            </a:extLst>
          </p:cNvPr>
          <p:cNvSpPr txBox="1"/>
          <p:nvPr/>
        </p:nvSpPr>
        <p:spPr>
          <a:xfrm>
            <a:off x="3010516" y="5725400"/>
            <a:ext cx="7177549" cy="569387"/>
          </a:xfrm>
          <a:prstGeom prst="rect">
            <a:avLst/>
          </a:prstGeom>
          <a:noFill/>
        </p:spPr>
        <p:txBody>
          <a:bodyPr wrap="square" rtlCol="0">
            <a:spAutoFit/>
          </a:bodyPr>
          <a:lstStyle/>
          <a:p>
            <a:r>
              <a:rPr lang="nl-BE" sz="1100"/>
              <a:t>De informatie moet </a:t>
            </a:r>
            <a:r>
              <a:rPr lang="nl-BE" sz="2000" b="1">
                <a:solidFill>
                  <a:srgbClr val="92D050"/>
                </a:solidFill>
              </a:rPr>
              <a:t>geïntegreerd</a:t>
            </a:r>
            <a:r>
              <a:rPr lang="nl-BE" sz="1100"/>
              <a:t> zijn in een visie over het nieuwe werken </a:t>
            </a:r>
            <a:r>
              <a:rPr lang="nl-NL" sz="1100">
                <a:effectLst/>
                <a:latin typeface="Calibri" panose="020F0502020204030204" pitchFamily="34" charset="0"/>
              </a:rPr>
              <a:t>en het loopbaan- en beloningsbeleid. </a:t>
            </a:r>
          </a:p>
        </p:txBody>
      </p:sp>
    </p:spTree>
    <p:extLst>
      <p:ext uri="{BB962C8B-B14F-4D97-AF65-F5344CB8AC3E}">
        <p14:creationId xmlns:p14="http://schemas.microsoft.com/office/powerpoint/2010/main" val="2019101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A8373A31-265C-47EB-B39C-500A181B5A9D}"/>
              </a:ext>
            </a:extLst>
          </p:cNvPr>
          <p:cNvSpPr/>
          <p:nvPr/>
        </p:nvSpPr>
        <p:spPr>
          <a:xfrm>
            <a:off x="6102559" y="1008144"/>
            <a:ext cx="6084000" cy="3243568"/>
          </a:xfrm>
          <a:prstGeom prst="rect">
            <a:avLst/>
          </a:prstGeom>
          <a:solidFill>
            <a:schemeClr val="tx2">
              <a:lumMod val="40000"/>
              <a:lumOff val="60000"/>
              <a:alpha val="44000"/>
            </a:schemeClr>
          </a:solidFill>
          <a:ln w="9525" cap="flat" cmpd="sng" algn="ctr">
            <a:noFill/>
            <a:prstDash val="solid"/>
          </a:ln>
          <a:effectLst/>
        </p:spPr>
        <p:txBody>
          <a:bodyPr rot="0" spcFirstLastPara="0" vertOverflow="overflow" horzOverflow="overflow" vert="horz" wrap="square" lIns="71963" tIns="71963" rIns="71963" bIns="71963" numCol="1" spcCol="0" rtlCol="0" fromWordArt="0" anchor="ctr" anchorCtr="0" forceAA="0" compatLnSpc="1">
            <a:prstTxWarp prst="textNoShape">
              <a:avLst/>
            </a:prstTxWarp>
            <a:noAutofit/>
          </a:bodyPr>
          <a:lstStyle/>
          <a:p>
            <a:pPr marL="0" marR="0" lvl="0" indent="0" algn="ctr" defTabSz="913920" rtl="0" eaLnBrk="1" fontAlgn="auto" latinLnBrk="0" hangingPunct="1">
              <a:lnSpc>
                <a:spcPct val="100000"/>
              </a:lnSpc>
              <a:spcBef>
                <a:spcPts val="0"/>
              </a:spcBef>
              <a:spcAft>
                <a:spcPts val="0"/>
              </a:spcAft>
              <a:buClrTx/>
              <a:buSzTx/>
              <a:buFontTx/>
              <a:buNone/>
              <a:tabLst/>
              <a:defRPr/>
            </a:pPr>
            <a:endParaRPr kumimoji="0" lang="nl-BE" sz="999" b="1" i="0" u="none" strike="noStrike" kern="0" cap="none" spc="0" normalizeH="0" baseline="0" noProof="0">
              <a:ln>
                <a:noFill/>
              </a:ln>
              <a:solidFill>
                <a:srgbClr val="FFFFFF"/>
              </a:solidFill>
              <a:effectLst/>
              <a:uLnTx/>
              <a:uFillTx/>
              <a:latin typeface="EYInterstate" panose="02000503020000020004" pitchFamily="2" charset="0"/>
              <a:ea typeface="+mn-ea"/>
              <a:cs typeface="+mn-cs"/>
            </a:endParaRPr>
          </a:p>
        </p:txBody>
      </p:sp>
      <p:sp>
        <p:nvSpPr>
          <p:cNvPr id="97" name="Rectangle 96">
            <a:extLst>
              <a:ext uri="{FF2B5EF4-FFF2-40B4-BE49-F238E27FC236}">
                <a16:creationId xmlns:a16="http://schemas.microsoft.com/office/drawing/2014/main" id="{7B1C082D-17A1-4757-810C-98433FD3F916}"/>
              </a:ext>
            </a:extLst>
          </p:cNvPr>
          <p:cNvSpPr/>
          <p:nvPr/>
        </p:nvSpPr>
        <p:spPr>
          <a:xfrm>
            <a:off x="-9274" y="4261505"/>
            <a:ext cx="12201268" cy="2626676"/>
          </a:xfrm>
          <a:prstGeom prst="rect">
            <a:avLst/>
          </a:prstGeom>
          <a:solidFill>
            <a:srgbClr val="D1FBFF">
              <a:alpha val="43922"/>
            </a:srgbClr>
          </a:solidFill>
          <a:ln w="9525" cap="flat" cmpd="sng" algn="ctr">
            <a:noFill/>
            <a:prstDash val="solid"/>
          </a:ln>
          <a:effectLst/>
        </p:spPr>
        <p:txBody>
          <a:bodyPr rot="0" spcFirstLastPara="0" vertOverflow="overflow" horzOverflow="overflow" vert="horz" wrap="square" lIns="71963" tIns="71963" rIns="71963" bIns="71963" numCol="1" spcCol="0" rtlCol="0" fromWordArt="0" anchor="ctr" anchorCtr="0" forceAA="0" compatLnSpc="1">
            <a:prstTxWarp prst="textNoShape">
              <a:avLst/>
            </a:prstTxWarp>
            <a:noAutofit/>
          </a:bodyPr>
          <a:lstStyle/>
          <a:p>
            <a:pPr marL="0" marR="0" lvl="0" indent="0" algn="ctr" defTabSz="913920" rtl="0" eaLnBrk="1" fontAlgn="auto" latinLnBrk="0" hangingPunct="1">
              <a:lnSpc>
                <a:spcPct val="100000"/>
              </a:lnSpc>
              <a:spcBef>
                <a:spcPts val="0"/>
              </a:spcBef>
              <a:spcAft>
                <a:spcPts val="0"/>
              </a:spcAft>
              <a:buClrTx/>
              <a:buSzTx/>
              <a:buFontTx/>
              <a:buNone/>
              <a:tabLst/>
              <a:defRPr/>
            </a:pPr>
            <a:endParaRPr kumimoji="0" lang="nl-BE" sz="999" b="1" i="0" u="none" strike="noStrike" kern="0" cap="none" spc="0" normalizeH="0" baseline="0" noProof="0">
              <a:ln>
                <a:noFill/>
              </a:ln>
              <a:solidFill>
                <a:srgbClr val="FFFFFF"/>
              </a:solidFill>
              <a:effectLst/>
              <a:highlight>
                <a:srgbClr val="FFFF00"/>
              </a:highlight>
              <a:uLnTx/>
              <a:uFillTx/>
              <a:latin typeface="EYInterstate" panose="02000503020000020004" pitchFamily="2" charset="0"/>
              <a:ea typeface="+mn-ea"/>
              <a:cs typeface="+mn-cs"/>
            </a:endParaRPr>
          </a:p>
        </p:txBody>
      </p:sp>
      <p:sp>
        <p:nvSpPr>
          <p:cNvPr id="95" name="Rectangle 94">
            <a:extLst>
              <a:ext uri="{FF2B5EF4-FFF2-40B4-BE49-F238E27FC236}">
                <a16:creationId xmlns:a16="http://schemas.microsoft.com/office/drawing/2014/main" id="{6F69C8FD-6DBE-47A7-9B29-A0886514B184}"/>
              </a:ext>
            </a:extLst>
          </p:cNvPr>
          <p:cNvSpPr/>
          <p:nvPr/>
        </p:nvSpPr>
        <p:spPr>
          <a:xfrm>
            <a:off x="-17253" y="1011659"/>
            <a:ext cx="6106402" cy="3243568"/>
          </a:xfrm>
          <a:prstGeom prst="rect">
            <a:avLst/>
          </a:prstGeom>
          <a:solidFill>
            <a:schemeClr val="bg2">
              <a:alpha val="80000"/>
            </a:schemeClr>
          </a:solidFill>
          <a:ln w="9525" cap="flat" cmpd="sng" algn="ctr">
            <a:noFill/>
            <a:prstDash val="solid"/>
          </a:ln>
          <a:effectLst/>
        </p:spPr>
        <p:txBody>
          <a:bodyPr rot="0" spcFirstLastPara="0" vertOverflow="overflow" horzOverflow="overflow" vert="horz" wrap="square" lIns="71963" tIns="71963" rIns="71963" bIns="71963" numCol="1" spcCol="0" rtlCol="0" fromWordArt="0" anchor="ctr" anchorCtr="0" forceAA="0" compatLnSpc="1">
            <a:prstTxWarp prst="textNoShape">
              <a:avLst/>
            </a:prstTxWarp>
            <a:noAutofit/>
          </a:bodyPr>
          <a:lstStyle/>
          <a:p>
            <a:pPr marL="0" marR="0" lvl="0" indent="0" algn="ctr" defTabSz="913920" rtl="0" eaLnBrk="1" fontAlgn="auto" latinLnBrk="0" hangingPunct="1">
              <a:lnSpc>
                <a:spcPct val="100000"/>
              </a:lnSpc>
              <a:spcBef>
                <a:spcPts val="0"/>
              </a:spcBef>
              <a:spcAft>
                <a:spcPts val="0"/>
              </a:spcAft>
              <a:buClrTx/>
              <a:buSzTx/>
              <a:buFontTx/>
              <a:buNone/>
              <a:tabLst/>
              <a:defRPr/>
            </a:pPr>
            <a:endParaRPr kumimoji="0" lang="nl-BE" sz="999" b="1" i="0" u="none" strike="noStrike" kern="0" cap="none" spc="0" normalizeH="0" baseline="0" noProof="0">
              <a:ln>
                <a:noFill/>
              </a:ln>
              <a:solidFill>
                <a:srgbClr val="FFFFFF"/>
              </a:solidFill>
              <a:effectLst/>
              <a:uLnTx/>
              <a:uFillTx/>
              <a:latin typeface="EYInterstate" panose="02000503020000020004" pitchFamily="2" charset="0"/>
              <a:ea typeface="+mn-ea"/>
              <a:cs typeface="+mn-cs"/>
            </a:endParaRPr>
          </a:p>
        </p:txBody>
      </p:sp>
      <p:sp>
        <p:nvSpPr>
          <p:cNvPr id="2" name="Titel 1">
            <a:extLst>
              <a:ext uri="{FF2B5EF4-FFF2-40B4-BE49-F238E27FC236}">
                <a16:creationId xmlns:a16="http://schemas.microsoft.com/office/drawing/2014/main" id="{3721CFBD-F6AB-4189-B999-90B2F1E6DD6D}"/>
              </a:ext>
            </a:extLst>
          </p:cNvPr>
          <p:cNvSpPr>
            <a:spLocks noGrp="1"/>
          </p:cNvSpPr>
          <p:nvPr>
            <p:ph type="title"/>
          </p:nvPr>
        </p:nvSpPr>
        <p:spPr>
          <a:xfrm>
            <a:off x="456512" y="40532"/>
            <a:ext cx="11449050" cy="1215958"/>
          </a:xfrm>
        </p:spPr>
        <p:txBody>
          <a:bodyPr/>
          <a:lstStyle/>
          <a:p>
            <a:r>
              <a:rPr lang="nl-BE"/>
              <a:t>Visie</a:t>
            </a:r>
          </a:p>
        </p:txBody>
      </p:sp>
      <p:sp>
        <p:nvSpPr>
          <p:cNvPr id="3" name="Tijdelijke aanduiding voor inhoud 2">
            <a:extLst>
              <a:ext uri="{FF2B5EF4-FFF2-40B4-BE49-F238E27FC236}">
                <a16:creationId xmlns:a16="http://schemas.microsoft.com/office/drawing/2014/main" id="{DEEB1864-9B69-4343-A3A6-E8624F6C6EAD}"/>
              </a:ext>
            </a:extLst>
          </p:cNvPr>
          <p:cNvSpPr>
            <a:spLocks noGrp="1"/>
          </p:cNvSpPr>
          <p:nvPr>
            <p:ph sz="quarter" idx="11"/>
          </p:nvPr>
        </p:nvSpPr>
        <p:spPr>
          <a:xfrm>
            <a:off x="371475" y="1149739"/>
            <a:ext cx="11395223" cy="4905153"/>
          </a:xfrm>
        </p:spPr>
        <p:txBody>
          <a:bodyPr/>
          <a:lstStyle/>
          <a:p>
            <a:pPr marL="0" indent="0">
              <a:buNone/>
            </a:pPr>
            <a:endParaRPr lang="nl-BE">
              <a:latin typeface="FlandersArtSans-Regular" panose="00000500000000000000" charset="0"/>
            </a:endParaRPr>
          </a:p>
          <a:p>
            <a:pPr lvl="1"/>
            <a:endParaRPr lang="nl-BE"/>
          </a:p>
          <a:p>
            <a:pPr lvl="1"/>
            <a:endParaRPr lang="nl-BE"/>
          </a:p>
        </p:txBody>
      </p:sp>
      <p:graphicFrame>
        <p:nvGraphicFramePr>
          <p:cNvPr id="7" name="Chart 6">
            <a:extLst>
              <a:ext uri="{FF2B5EF4-FFF2-40B4-BE49-F238E27FC236}">
                <a16:creationId xmlns:a16="http://schemas.microsoft.com/office/drawing/2014/main" id="{02D77882-1437-4E50-B4D0-572CE1D28DCC}"/>
              </a:ext>
            </a:extLst>
          </p:cNvPr>
          <p:cNvGraphicFramePr/>
          <p:nvPr/>
        </p:nvGraphicFramePr>
        <p:xfrm>
          <a:off x="3665148" y="1878365"/>
          <a:ext cx="4847753" cy="2758327"/>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1611BA58-0F51-448D-9887-20471C61F917}"/>
              </a:ext>
            </a:extLst>
          </p:cNvPr>
          <p:cNvSpPr/>
          <p:nvPr/>
        </p:nvSpPr>
        <p:spPr>
          <a:xfrm>
            <a:off x="5614689" y="2775909"/>
            <a:ext cx="963115" cy="986539"/>
          </a:xfrm>
          <a:prstGeom prst="ellipse">
            <a:avLst/>
          </a:prstGeom>
          <a:solidFill>
            <a:srgbClr val="FFFFFF"/>
          </a:solidFill>
          <a:ln w="9525" cap="flat" cmpd="sng" algn="ctr">
            <a:noFill/>
            <a:prstDash val="solid"/>
          </a:ln>
          <a:effectLst/>
        </p:spPr>
        <p:txBody>
          <a:bodyPr lIns="72000" tIns="72000" rIns="72000" bIns="72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BE" sz="1000" b="1" i="0" u="none" strike="noStrike" kern="0" cap="none" spc="0" normalizeH="0" baseline="0" noProof="0">
              <a:ln>
                <a:noFill/>
              </a:ln>
              <a:solidFill>
                <a:srgbClr val="2E2E38"/>
              </a:solidFill>
              <a:effectLst/>
              <a:uLnTx/>
              <a:uFillTx/>
              <a:latin typeface="EYInterstate" panose="02000503020000020004" pitchFamily="2" charset="0"/>
              <a:ea typeface="+mn-ea"/>
              <a:cs typeface="+mn-cs"/>
            </a:endParaRPr>
          </a:p>
        </p:txBody>
      </p:sp>
      <p:sp>
        <p:nvSpPr>
          <p:cNvPr id="10" name="TextBox 9">
            <a:extLst>
              <a:ext uri="{FF2B5EF4-FFF2-40B4-BE49-F238E27FC236}">
                <a16:creationId xmlns:a16="http://schemas.microsoft.com/office/drawing/2014/main" id="{E1EF141E-3B20-4255-9BA8-EF0CD8561003}"/>
              </a:ext>
            </a:extLst>
          </p:cNvPr>
          <p:cNvSpPr txBox="1"/>
          <p:nvPr/>
        </p:nvSpPr>
        <p:spPr>
          <a:xfrm>
            <a:off x="5032521" y="2851246"/>
            <a:ext cx="498620"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000000"/>
                </a:solidFill>
                <a:effectLst/>
                <a:uLnTx/>
                <a:uFillTx/>
                <a:latin typeface="EYInterstate" panose="02000503020000020004" pitchFamily="2" charset="0"/>
                <a:ea typeface="+mn-ea"/>
                <a:cs typeface="+mn-cs"/>
              </a:rPr>
              <a:t>NU</a:t>
            </a:r>
            <a:endParaRPr kumimoji="0" lang="nl-BE" sz="900" b="1" i="0" u="none" strike="noStrike" kern="1200" cap="none" spc="0" normalizeH="0" baseline="0" noProof="0">
              <a:ln>
                <a:noFill/>
              </a:ln>
              <a:solidFill>
                <a:srgbClr val="000000"/>
              </a:solidFill>
              <a:effectLst/>
              <a:uLnTx/>
              <a:uFillTx/>
              <a:latin typeface="EYInterstate" panose="02000503020000020004" pitchFamily="2" charset="0"/>
              <a:ea typeface="+mn-ea"/>
              <a:cs typeface="+mn-cs"/>
            </a:endParaRPr>
          </a:p>
        </p:txBody>
      </p:sp>
      <p:sp>
        <p:nvSpPr>
          <p:cNvPr id="11" name="TextBox 10">
            <a:extLst>
              <a:ext uri="{FF2B5EF4-FFF2-40B4-BE49-F238E27FC236}">
                <a16:creationId xmlns:a16="http://schemas.microsoft.com/office/drawing/2014/main" id="{92126EE8-975F-4BB0-9692-9EA026260254}"/>
              </a:ext>
            </a:extLst>
          </p:cNvPr>
          <p:cNvSpPr txBox="1"/>
          <p:nvPr/>
        </p:nvSpPr>
        <p:spPr>
          <a:xfrm>
            <a:off x="6507215" y="2731703"/>
            <a:ext cx="1068111"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000000"/>
                </a:solidFill>
                <a:effectLst/>
                <a:uLnTx/>
                <a:uFillTx/>
                <a:latin typeface="EYInterstate" panose="02000503020000020004" pitchFamily="2" charset="0"/>
                <a:ea typeface="+mn-ea"/>
                <a:cs typeface="+mn-cs"/>
              </a:rPr>
              <a:t>TOE-KOMST</a:t>
            </a:r>
            <a:endParaRPr kumimoji="0" lang="nl-BE" sz="900" b="1" i="0" u="none" strike="noStrike" kern="1200" cap="none" spc="0" normalizeH="0" baseline="0" noProof="0">
              <a:ln>
                <a:noFill/>
              </a:ln>
              <a:solidFill>
                <a:srgbClr val="000000"/>
              </a:solidFill>
              <a:effectLst/>
              <a:uLnTx/>
              <a:uFillTx/>
              <a:latin typeface="EYInterstate" panose="02000503020000020004" pitchFamily="2" charset="0"/>
              <a:ea typeface="+mn-ea"/>
              <a:cs typeface="+mn-cs"/>
            </a:endParaRPr>
          </a:p>
        </p:txBody>
      </p:sp>
      <p:sp>
        <p:nvSpPr>
          <p:cNvPr id="12" name="TextBox 11">
            <a:extLst>
              <a:ext uri="{FF2B5EF4-FFF2-40B4-BE49-F238E27FC236}">
                <a16:creationId xmlns:a16="http://schemas.microsoft.com/office/drawing/2014/main" id="{401696CE-4E88-4310-8803-34CFD3E5462B}"/>
              </a:ext>
            </a:extLst>
          </p:cNvPr>
          <p:cNvSpPr txBox="1"/>
          <p:nvPr/>
        </p:nvSpPr>
        <p:spPr>
          <a:xfrm>
            <a:off x="5559334" y="3904532"/>
            <a:ext cx="1150681"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000000"/>
                </a:solidFill>
                <a:effectLst/>
                <a:uLnTx/>
                <a:uFillTx/>
                <a:latin typeface="EYInterstate" panose="02000503020000020004" pitchFamily="2" charset="0"/>
                <a:ea typeface="+mn-ea"/>
                <a:cs typeface="+mn-cs"/>
              </a:rPr>
              <a:t>WAAROM</a:t>
            </a:r>
            <a:endParaRPr kumimoji="0" lang="nl-BE" sz="900" b="1" i="0" u="none" strike="noStrike" kern="1200" cap="none" spc="0" normalizeH="0" baseline="0" noProof="0">
              <a:ln>
                <a:noFill/>
              </a:ln>
              <a:solidFill>
                <a:srgbClr val="000000"/>
              </a:solidFill>
              <a:effectLst/>
              <a:uLnTx/>
              <a:uFillTx/>
              <a:latin typeface="EYInterstate" panose="02000503020000020004" pitchFamily="2" charset="0"/>
              <a:ea typeface="+mn-ea"/>
              <a:cs typeface="+mn-cs"/>
            </a:endParaRPr>
          </a:p>
        </p:txBody>
      </p:sp>
      <p:sp>
        <p:nvSpPr>
          <p:cNvPr id="13" name="Rectangle 295">
            <a:extLst>
              <a:ext uri="{FF2B5EF4-FFF2-40B4-BE49-F238E27FC236}">
                <a16:creationId xmlns:a16="http://schemas.microsoft.com/office/drawing/2014/main" id="{A5DAF2F1-382A-4255-B32F-9964C628971E}"/>
              </a:ext>
            </a:extLst>
          </p:cNvPr>
          <p:cNvSpPr/>
          <p:nvPr/>
        </p:nvSpPr>
        <p:spPr>
          <a:xfrm>
            <a:off x="1482978" y="3889113"/>
            <a:ext cx="65" cy="430887"/>
          </a:xfrm>
          <a:prstGeom prst="rect">
            <a:avLst/>
          </a:prstGeom>
        </p:spPr>
        <p:txBody>
          <a:bodyPr wrap="none" lIns="0" tIns="0" rIns="0" b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2E2E38"/>
              </a:solidFill>
              <a:effectLst/>
              <a:uLnTx/>
              <a:uFillTx/>
              <a:latin typeface="EYInterstate" panose="02000503020000020004" pitchFamily="2" charset="0"/>
              <a:ea typeface="+mn-ea"/>
              <a:cs typeface="+mn-cs"/>
            </a:endParaRPr>
          </a:p>
        </p:txBody>
      </p:sp>
      <p:sp>
        <p:nvSpPr>
          <p:cNvPr id="16" name="TextBox 15">
            <a:extLst>
              <a:ext uri="{FF2B5EF4-FFF2-40B4-BE49-F238E27FC236}">
                <a16:creationId xmlns:a16="http://schemas.microsoft.com/office/drawing/2014/main" id="{4320EBE6-5A1C-4B36-91B8-58879ABA7DEA}"/>
              </a:ext>
            </a:extLst>
          </p:cNvPr>
          <p:cNvSpPr txBox="1"/>
          <p:nvPr/>
        </p:nvSpPr>
        <p:spPr>
          <a:xfrm>
            <a:off x="4674968" y="5160386"/>
            <a:ext cx="3290557" cy="1107996"/>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Het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ideale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evenwicht</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tussen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een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situatie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traject</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dat</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bij</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het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personeelslid</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past en de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meest</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kostenfficiënte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oplossing</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voor</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de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organisatie</a:t>
            </a: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a:p>
            <a:pPr marL="0" marR="0" lvl="0" indent="0" algn="l" defTabSz="91392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Eenvoudig</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en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snel</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gebruik</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van de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woon-werkformules</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via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duidelijke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processen</a:t>
            </a: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D9C6CF22-BDC5-448B-8231-1DD2CFF07FF5}"/>
              </a:ext>
            </a:extLst>
          </p:cNvPr>
          <p:cNvCxnSpPr/>
          <p:nvPr/>
        </p:nvCxnSpPr>
        <p:spPr>
          <a:xfrm>
            <a:off x="9163168" y="4842751"/>
            <a:ext cx="0" cy="1526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695BE2-812C-4694-B376-FA8ED8437DE2}"/>
              </a:ext>
            </a:extLst>
          </p:cNvPr>
          <p:cNvCxnSpPr>
            <a:cxnSpLocks/>
          </p:cNvCxnSpPr>
          <p:nvPr/>
        </p:nvCxnSpPr>
        <p:spPr>
          <a:xfrm>
            <a:off x="510307" y="4468936"/>
            <a:ext cx="0" cy="1857280"/>
          </a:xfrm>
          <a:prstGeom prst="line">
            <a:avLst/>
          </a:prstGeom>
          <a:ln>
            <a:solidFill>
              <a:srgbClr val="007A9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812C7F-A935-4C19-8D68-376B07562CED}"/>
              </a:ext>
            </a:extLst>
          </p:cNvPr>
          <p:cNvCxnSpPr>
            <a:cxnSpLocks/>
          </p:cNvCxnSpPr>
          <p:nvPr/>
        </p:nvCxnSpPr>
        <p:spPr>
          <a:xfrm>
            <a:off x="4570631" y="4468936"/>
            <a:ext cx="0" cy="1857280"/>
          </a:xfrm>
          <a:prstGeom prst="line">
            <a:avLst/>
          </a:prstGeom>
          <a:ln>
            <a:solidFill>
              <a:srgbClr val="007A9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787F3B-4EA1-4279-B625-7C61AE518D15}"/>
              </a:ext>
            </a:extLst>
          </p:cNvPr>
          <p:cNvCxnSpPr>
            <a:cxnSpLocks/>
          </p:cNvCxnSpPr>
          <p:nvPr/>
        </p:nvCxnSpPr>
        <p:spPr>
          <a:xfrm>
            <a:off x="8240733" y="4449465"/>
            <a:ext cx="0" cy="1857280"/>
          </a:xfrm>
          <a:prstGeom prst="line">
            <a:avLst/>
          </a:prstGeom>
          <a:ln>
            <a:solidFill>
              <a:srgbClr val="007A9E"/>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85EFF5D-6B37-43CC-B2C9-DB36C17DED04}"/>
              </a:ext>
            </a:extLst>
          </p:cNvPr>
          <p:cNvSpPr txBox="1"/>
          <p:nvPr/>
        </p:nvSpPr>
        <p:spPr>
          <a:xfrm>
            <a:off x="585524" y="5156789"/>
            <a:ext cx="3693185" cy="1107996"/>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Een efficiënte en persoonlijke mobiliteitsoplossing, die flexibel beantwoordt aan de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noden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van elk personeelslid </a:t>
            </a:r>
          </a:p>
          <a:p>
            <a:pPr marL="0" marR="0" lvl="0" indent="0" algn="l" defTabSz="91392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Gebruiksvriendelijke</a:t>
            </a:r>
            <a:r>
              <a:rPr lang="en-US" sz="1100">
                <a:solidFill>
                  <a:srgbClr val="51626F"/>
                </a:solidFill>
                <a:latin typeface="EYInterstate" panose="02000503020000020004" pitchFamily="2" charset="0"/>
                <a:cs typeface="Arial" panose="020B0604020202020204" pitchFamily="34" charset="0"/>
              </a:rPr>
              <a:t>,</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digitale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inclusieve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mobiliteitsoplossingen</a:t>
            </a: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p:txBody>
      </p:sp>
      <p:sp>
        <p:nvSpPr>
          <p:cNvPr id="22" name="Oval 21">
            <a:extLst>
              <a:ext uri="{FF2B5EF4-FFF2-40B4-BE49-F238E27FC236}">
                <a16:creationId xmlns:a16="http://schemas.microsoft.com/office/drawing/2014/main" id="{589ACE70-A076-40EF-B7C4-A00CEB8DAA7B}"/>
              </a:ext>
            </a:extLst>
          </p:cNvPr>
          <p:cNvSpPr/>
          <p:nvPr/>
        </p:nvSpPr>
        <p:spPr>
          <a:xfrm>
            <a:off x="474307" y="5295604"/>
            <a:ext cx="72000" cy="72000"/>
          </a:xfrm>
          <a:prstGeom prst="ellipse">
            <a:avLst/>
          </a:prstGeom>
          <a:solidFill>
            <a:srgbClr val="007A9E"/>
          </a:solidFill>
          <a:ln w="9525" cmpd="sng">
            <a:solidFill>
              <a:srgbClr val="007A9E"/>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BE" sz="1000" b="1" i="0" u="none" strike="noStrike" kern="1200" cap="none" spc="0" normalizeH="0" baseline="0" noProof="0">
              <a:ln>
                <a:noFill/>
              </a:ln>
              <a:solidFill>
                <a:prstClr val="white"/>
              </a:solidFill>
              <a:effectLst/>
              <a:uLnTx/>
              <a:uFillTx/>
              <a:latin typeface="EYInterstate" panose="02000503020000020004" pitchFamily="2" charset="0"/>
              <a:ea typeface="+mn-ea"/>
              <a:cs typeface="+mn-cs"/>
            </a:endParaRPr>
          </a:p>
        </p:txBody>
      </p:sp>
      <p:sp>
        <p:nvSpPr>
          <p:cNvPr id="23" name="Oval 22">
            <a:extLst>
              <a:ext uri="{FF2B5EF4-FFF2-40B4-BE49-F238E27FC236}">
                <a16:creationId xmlns:a16="http://schemas.microsoft.com/office/drawing/2014/main" id="{189EA8BB-E329-4A8E-B5B8-906FA99B703C}"/>
              </a:ext>
            </a:extLst>
          </p:cNvPr>
          <p:cNvSpPr/>
          <p:nvPr/>
        </p:nvSpPr>
        <p:spPr>
          <a:xfrm>
            <a:off x="4534631" y="5286690"/>
            <a:ext cx="72000" cy="72000"/>
          </a:xfrm>
          <a:prstGeom prst="ellipse">
            <a:avLst/>
          </a:prstGeom>
          <a:solidFill>
            <a:srgbClr val="007A9E"/>
          </a:solidFill>
          <a:ln w="9525" cmpd="sng">
            <a:solidFill>
              <a:srgbClr val="007A9E"/>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BE" sz="1000" b="1" i="0" u="none" strike="noStrike" kern="1200" cap="none" spc="0" normalizeH="0" baseline="0" noProof="0">
              <a:ln>
                <a:noFill/>
              </a:ln>
              <a:solidFill>
                <a:prstClr val="white"/>
              </a:solidFill>
              <a:effectLst/>
              <a:uLnTx/>
              <a:uFillTx/>
              <a:latin typeface="EYInterstate" panose="02000503020000020004" pitchFamily="2" charset="0"/>
              <a:ea typeface="+mn-ea"/>
              <a:cs typeface="+mn-cs"/>
            </a:endParaRPr>
          </a:p>
        </p:txBody>
      </p:sp>
      <p:sp>
        <p:nvSpPr>
          <p:cNvPr id="24" name="Oval 23">
            <a:extLst>
              <a:ext uri="{FF2B5EF4-FFF2-40B4-BE49-F238E27FC236}">
                <a16:creationId xmlns:a16="http://schemas.microsoft.com/office/drawing/2014/main" id="{FA0C5D6F-683F-4B72-8ADF-19010EB03310}"/>
              </a:ext>
            </a:extLst>
          </p:cNvPr>
          <p:cNvSpPr/>
          <p:nvPr/>
        </p:nvSpPr>
        <p:spPr>
          <a:xfrm>
            <a:off x="4534631" y="6131701"/>
            <a:ext cx="72000" cy="72000"/>
          </a:xfrm>
          <a:prstGeom prst="ellipse">
            <a:avLst/>
          </a:prstGeom>
          <a:solidFill>
            <a:srgbClr val="007A9E"/>
          </a:solidFill>
          <a:ln w="9525" cmpd="sng">
            <a:solidFill>
              <a:srgbClr val="007A9E"/>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BE" sz="1000" b="1" i="0" u="none" strike="noStrike" kern="1200" cap="none" spc="0" normalizeH="0" baseline="0" noProof="0">
              <a:ln>
                <a:noFill/>
              </a:ln>
              <a:solidFill>
                <a:prstClr val="white"/>
              </a:solidFill>
              <a:effectLst/>
              <a:uLnTx/>
              <a:uFillTx/>
              <a:latin typeface="EYInterstate" panose="02000503020000020004" pitchFamily="2" charset="0"/>
              <a:ea typeface="+mn-ea"/>
              <a:cs typeface="+mn-cs"/>
            </a:endParaRPr>
          </a:p>
        </p:txBody>
      </p:sp>
      <p:sp>
        <p:nvSpPr>
          <p:cNvPr id="25" name="Oval 24">
            <a:extLst>
              <a:ext uri="{FF2B5EF4-FFF2-40B4-BE49-F238E27FC236}">
                <a16:creationId xmlns:a16="http://schemas.microsoft.com/office/drawing/2014/main" id="{5DAF6E63-ECA5-457C-9059-25FBAAD9B533}"/>
              </a:ext>
            </a:extLst>
          </p:cNvPr>
          <p:cNvSpPr/>
          <p:nvPr/>
        </p:nvSpPr>
        <p:spPr>
          <a:xfrm>
            <a:off x="8204733" y="5281247"/>
            <a:ext cx="72000" cy="72000"/>
          </a:xfrm>
          <a:prstGeom prst="ellipse">
            <a:avLst/>
          </a:prstGeom>
          <a:solidFill>
            <a:srgbClr val="007A9E"/>
          </a:solidFill>
          <a:ln w="9525" cmpd="sng">
            <a:solidFill>
              <a:srgbClr val="007A9E"/>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BE" sz="1000" b="1" i="0" u="none" strike="noStrike" kern="1200" cap="none" spc="0" normalizeH="0" baseline="0" noProof="0">
              <a:ln>
                <a:noFill/>
              </a:ln>
              <a:solidFill>
                <a:prstClr val="white"/>
              </a:solidFill>
              <a:effectLst/>
              <a:uLnTx/>
              <a:uFillTx/>
              <a:latin typeface="EYInterstate" panose="02000503020000020004" pitchFamily="2" charset="0"/>
              <a:ea typeface="+mn-ea"/>
              <a:cs typeface="+mn-cs"/>
            </a:endParaRPr>
          </a:p>
        </p:txBody>
      </p:sp>
      <p:sp>
        <p:nvSpPr>
          <p:cNvPr id="27" name="TextBox 26">
            <a:extLst>
              <a:ext uri="{FF2B5EF4-FFF2-40B4-BE49-F238E27FC236}">
                <a16:creationId xmlns:a16="http://schemas.microsoft.com/office/drawing/2014/main" id="{6A7D2280-99CF-4C05-AFAD-09B7A88FA322}"/>
              </a:ext>
            </a:extLst>
          </p:cNvPr>
          <p:cNvSpPr txBox="1"/>
          <p:nvPr/>
        </p:nvSpPr>
        <p:spPr>
          <a:xfrm>
            <a:off x="562545" y="4460549"/>
            <a:ext cx="3108799" cy="707886"/>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a:ln>
                  <a:noFill/>
                </a:ln>
                <a:solidFill>
                  <a:srgbClr val="007A9E"/>
                </a:solidFill>
                <a:effectLst/>
                <a:uLnTx/>
                <a:uFillTx/>
                <a:latin typeface="EYInterstate" panose="02000503020000020004" pitchFamily="2" charset="0"/>
                <a:ea typeface="+mn-ea"/>
                <a:cs typeface="Arial" panose="020B0604020202020204" pitchFamily="34" charset="0"/>
              </a:rPr>
              <a:t>Een persoonlijke en flexibele oplossing</a:t>
            </a:r>
            <a:endParaRPr kumimoji="0" lang="en-US" sz="2000" b="1" i="0" u="none" strike="noStrike" kern="1200" cap="none" spc="0" normalizeH="0" baseline="0" noProof="0">
              <a:ln>
                <a:noFill/>
              </a:ln>
              <a:solidFill>
                <a:srgbClr val="007A9E"/>
              </a:solidFill>
              <a:effectLst/>
              <a:uLnTx/>
              <a:uFillTx/>
              <a:latin typeface="EYInterstate" panose="02000503020000020004" pitchFamily="2" charset="0"/>
              <a:ea typeface="+mn-ea"/>
              <a:cs typeface="Arial" panose="020B0604020202020204" pitchFamily="34" charset="0"/>
            </a:endParaRPr>
          </a:p>
        </p:txBody>
      </p:sp>
      <p:sp>
        <p:nvSpPr>
          <p:cNvPr id="28" name="TextBox 27">
            <a:extLst>
              <a:ext uri="{FF2B5EF4-FFF2-40B4-BE49-F238E27FC236}">
                <a16:creationId xmlns:a16="http://schemas.microsoft.com/office/drawing/2014/main" id="{CC709980-2C67-4A97-8A2C-30BC297A8C15}"/>
              </a:ext>
            </a:extLst>
          </p:cNvPr>
          <p:cNvSpPr txBox="1"/>
          <p:nvPr/>
        </p:nvSpPr>
        <p:spPr>
          <a:xfrm>
            <a:off x="4598114" y="4551220"/>
            <a:ext cx="3573046" cy="400110"/>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nl-BE" sz="2000" b="1" i="0" u="none" strike="noStrike" kern="1200" cap="none" spc="0" normalizeH="0" baseline="0" noProof="0">
                <a:ln>
                  <a:noFill/>
                </a:ln>
                <a:solidFill>
                  <a:srgbClr val="007A9E"/>
                </a:solidFill>
                <a:effectLst/>
                <a:uLnTx/>
                <a:uFillTx/>
                <a:latin typeface="EYInterstate" panose="02000503020000020004" pitchFamily="2" charset="0"/>
                <a:ea typeface="+mn-ea"/>
                <a:cs typeface="Arial" panose="020B0604020202020204" pitchFamily="34" charset="0"/>
              </a:rPr>
              <a:t>Kwalitatieve dienstverlening </a:t>
            </a:r>
          </a:p>
        </p:txBody>
      </p:sp>
      <p:sp>
        <p:nvSpPr>
          <p:cNvPr id="30" name="Oval 29">
            <a:extLst>
              <a:ext uri="{FF2B5EF4-FFF2-40B4-BE49-F238E27FC236}">
                <a16:creationId xmlns:a16="http://schemas.microsoft.com/office/drawing/2014/main" id="{1BC12D18-CE5D-4732-BBE9-846DAF44FF7F}"/>
              </a:ext>
            </a:extLst>
          </p:cNvPr>
          <p:cNvSpPr/>
          <p:nvPr/>
        </p:nvSpPr>
        <p:spPr>
          <a:xfrm>
            <a:off x="474307" y="5942135"/>
            <a:ext cx="72000" cy="72000"/>
          </a:xfrm>
          <a:prstGeom prst="ellipse">
            <a:avLst/>
          </a:prstGeom>
          <a:solidFill>
            <a:srgbClr val="007A9E"/>
          </a:solidFill>
          <a:ln w="9525" cmpd="sng">
            <a:solidFill>
              <a:srgbClr val="007A9E"/>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BE" sz="1000" b="1" i="0" u="none" strike="noStrike" kern="1200" cap="none" spc="0" normalizeH="0" baseline="0" noProof="0">
              <a:ln>
                <a:noFill/>
              </a:ln>
              <a:solidFill>
                <a:prstClr val="white"/>
              </a:solidFill>
              <a:effectLst/>
              <a:uLnTx/>
              <a:uFillTx/>
              <a:latin typeface="EYInterstate" panose="02000503020000020004" pitchFamily="2" charset="0"/>
              <a:ea typeface="+mn-ea"/>
              <a:cs typeface="+mn-cs"/>
            </a:endParaRPr>
          </a:p>
        </p:txBody>
      </p:sp>
      <p:sp>
        <p:nvSpPr>
          <p:cNvPr id="32" name="TextBox 31">
            <a:extLst>
              <a:ext uri="{FF2B5EF4-FFF2-40B4-BE49-F238E27FC236}">
                <a16:creationId xmlns:a16="http://schemas.microsoft.com/office/drawing/2014/main" id="{7D01A42F-66AD-4F43-8D98-DC9C21A19030}"/>
              </a:ext>
            </a:extLst>
          </p:cNvPr>
          <p:cNvSpPr txBox="1"/>
          <p:nvPr/>
        </p:nvSpPr>
        <p:spPr>
          <a:xfrm>
            <a:off x="8339032" y="5165533"/>
            <a:ext cx="2649228" cy="1107996"/>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We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willen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hét</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voorbeeld</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zijn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van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maatschappelijk</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verantwoord</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werkgeverschap</a:t>
            </a: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a:p>
            <a:pPr marL="0" marR="0" lvl="0" indent="0" algn="l" defTabSz="913920" rtl="0" eaLnBrk="1" fontAlgn="auto" latinLnBrk="0" hangingPunct="1">
              <a:lnSpc>
                <a:spcPct val="100000"/>
              </a:lnSpc>
              <a:spcBef>
                <a:spcPts val="0"/>
              </a:spcBef>
              <a:spcAft>
                <a:spcPts val="0"/>
              </a:spcAft>
              <a:buClrTx/>
              <a:buSzTx/>
              <a:buFontTx/>
              <a:buNone/>
              <a:tabLst/>
              <a:defRPr/>
            </a:pPr>
            <a:endParaRPr lang="en-US" sz="1100">
              <a:solidFill>
                <a:srgbClr val="51626F"/>
              </a:solidFill>
              <a:latin typeface="EYInterstate" panose="02000503020000020004" pitchFamily="2" charset="0"/>
              <a:cs typeface="Arial" panose="020B0604020202020204" pitchFamily="34" charset="0"/>
            </a:endParaRPr>
          </a:p>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We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streven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naar</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optimale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arbeidsvoorwaarden</a:t>
            </a: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p:txBody>
      </p:sp>
      <p:sp>
        <p:nvSpPr>
          <p:cNvPr id="33" name="TextBox 32">
            <a:extLst>
              <a:ext uri="{FF2B5EF4-FFF2-40B4-BE49-F238E27FC236}">
                <a16:creationId xmlns:a16="http://schemas.microsoft.com/office/drawing/2014/main" id="{C10DCA69-B282-4601-B143-C111AC8049AC}"/>
              </a:ext>
            </a:extLst>
          </p:cNvPr>
          <p:cNvSpPr txBox="1"/>
          <p:nvPr/>
        </p:nvSpPr>
        <p:spPr>
          <a:xfrm>
            <a:off x="7237379" y="1073189"/>
            <a:ext cx="4165417" cy="677108"/>
          </a:xfrm>
          <a:prstGeom prst="rect">
            <a:avLst/>
          </a:prstGeom>
          <a:noFill/>
        </p:spPr>
        <p:txBody>
          <a:bodyPr wrap="square" rtlCol="0">
            <a:spAutoFit/>
          </a:bodyPr>
          <a:lstStyle/>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Flexibel </a:t>
            </a:r>
            <a:r>
              <a:rPr kumimoji="0" lang="en-US" sz="1600" b="1" i="0" u="none" strike="noStrike" kern="1200" cap="none" spc="0" normalizeH="0" baseline="0" noProof="0" err="1">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woon-werkverkeer</a:t>
            </a:r>
            <a:endParaRPr kumimoji="0" lang="en-US" sz="1600" b="1" i="0" u="none" strike="noStrike" kern="1200" cap="none" spc="0" normalizeH="0" baseline="0" noProof="0">
              <a:ln>
                <a:noFill/>
              </a:ln>
              <a:solidFill>
                <a:srgbClr val="FFEB00">
                  <a:lumMod val="50000"/>
                </a:srgbClr>
              </a:solidFill>
              <a:effectLst/>
              <a:uLnTx/>
              <a:uFillTx/>
              <a:latin typeface="EYInterstate" panose="02000503020000020004" pitchFamily="2" charset="0"/>
              <a:ea typeface="+mn-ea"/>
              <a:cs typeface="Arial" panose="020B0604020202020204" pitchFamily="34" charset="0"/>
            </a:endParaRPr>
          </a:p>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Mobiliteitskeuzes</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die flexibel en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persoonlijk</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zijn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aanpasbaar</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aan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veranderende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noden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p>
        </p:txBody>
      </p:sp>
      <p:sp>
        <p:nvSpPr>
          <p:cNvPr id="34" name="TextBox 33">
            <a:extLst>
              <a:ext uri="{FF2B5EF4-FFF2-40B4-BE49-F238E27FC236}">
                <a16:creationId xmlns:a16="http://schemas.microsoft.com/office/drawing/2014/main" id="{27A908B0-97D6-498B-A99B-5BD94AF15B93}"/>
              </a:ext>
            </a:extLst>
          </p:cNvPr>
          <p:cNvSpPr txBox="1"/>
          <p:nvPr/>
        </p:nvSpPr>
        <p:spPr>
          <a:xfrm>
            <a:off x="7352907" y="1784853"/>
            <a:ext cx="4049890" cy="507831"/>
          </a:xfrm>
          <a:prstGeom prst="rect">
            <a:avLst/>
          </a:prstGeom>
          <a:noFill/>
        </p:spPr>
        <p:txBody>
          <a:bodyPr wrap="square" rtlCol="0">
            <a:spAutoFit/>
          </a:bodyPr>
          <a:lstStyle/>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Duurzame</a:t>
            </a:r>
            <a:r>
              <a:rPr kumimoji="0" lang="en-US" sz="1600" b="1" i="0" u="none" strike="noStrike" kern="1200" cap="none" spc="0" normalizeH="0" baseline="0" noProof="0">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 mindset</a:t>
            </a:r>
          </a:p>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Voorkeur</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voor</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groene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vervoersmodi</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volgens</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STOP-</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principe</a:t>
            </a: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p:txBody>
      </p:sp>
      <p:sp>
        <p:nvSpPr>
          <p:cNvPr id="35" name="TextBox 34">
            <a:extLst>
              <a:ext uri="{FF2B5EF4-FFF2-40B4-BE49-F238E27FC236}">
                <a16:creationId xmlns:a16="http://schemas.microsoft.com/office/drawing/2014/main" id="{29E9F347-F785-4B73-8415-051C392E4218}"/>
              </a:ext>
            </a:extLst>
          </p:cNvPr>
          <p:cNvSpPr txBox="1"/>
          <p:nvPr/>
        </p:nvSpPr>
        <p:spPr>
          <a:xfrm>
            <a:off x="7352907" y="2386985"/>
            <a:ext cx="4049890" cy="507831"/>
          </a:xfrm>
          <a:prstGeom prst="rect">
            <a:avLst/>
          </a:prstGeom>
          <a:noFill/>
        </p:spPr>
        <p:txBody>
          <a:bodyPr wrap="square" rtlCol="0">
            <a:spAutoFit/>
          </a:bodyPr>
          <a:lstStyle/>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C193C"/>
                </a:solidFill>
                <a:effectLst/>
                <a:uLnTx/>
                <a:uFillTx/>
                <a:latin typeface="EYInterstate" panose="02000503020000020004" pitchFamily="2" charset="0"/>
                <a:ea typeface="+mn-ea"/>
                <a:cs typeface="Arial" panose="020B0604020202020204" pitchFamily="34" charset="0"/>
              </a:rPr>
              <a:t> </a:t>
            </a:r>
            <a:r>
              <a:rPr kumimoji="0" lang="en-US" sz="1600" b="1" i="0" u="none" strike="noStrike" kern="1200" cap="none" spc="0" normalizeH="0" baseline="0" noProof="0" err="1">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Kostenbewuste</a:t>
            </a:r>
            <a:r>
              <a:rPr kumimoji="0" lang="en-US" sz="1600" b="1" i="0" u="none" strike="noStrike" kern="1200" cap="none" spc="0" normalizeH="0" baseline="0" noProof="0">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 </a:t>
            </a:r>
            <a:r>
              <a:rPr kumimoji="0" lang="en-US" sz="1600" b="1" i="0" u="none" strike="noStrike" kern="1200" cap="none" spc="0" normalizeH="0" baseline="0" noProof="0" err="1">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keuzes</a:t>
            </a:r>
            <a:endParaRPr kumimoji="0" lang="en-US" sz="1600" b="1" i="0" u="none" strike="noStrike" kern="1200" cap="none" spc="0" normalizeH="0" baseline="0" noProof="0">
              <a:ln>
                <a:noFill/>
              </a:ln>
              <a:solidFill>
                <a:srgbClr val="FFEB00">
                  <a:lumMod val="50000"/>
                </a:srgbClr>
              </a:solidFill>
              <a:effectLst/>
              <a:uLnTx/>
              <a:uFillTx/>
              <a:latin typeface="EYInterstate" panose="02000503020000020004" pitchFamily="2" charset="0"/>
              <a:ea typeface="+mn-ea"/>
              <a:cs typeface="Arial" panose="020B0604020202020204" pitchFamily="34" charset="0"/>
            </a:endParaRPr>
          </a:p>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Zowel</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voor de organisatie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als</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het personeelslid</a:t>
            </a:r>
          </a:p>
        </p:txBody>
      </p:sp>
      <p:sp>
        <p:nvSpPr>
          <p:cNvPr id="36" name="TextBox 35">
            <a:extLst>
              <a:ext uri="{FF2B5EF4-FFF2-40B4-BE49-F238E27FC236}">
                <a16:creationId xmlns:a16="http://schemas.microsoft.com/office/drawing/2014/main" id="{6C115CD2-702A-47CC-80EE-7898D9767E75}"/>
              </a:ext>
            </a:extLst>
          </p:cNvPr>
          <p:cNvSpPr txBox="1"/>
          <p:nvPr/>
        </p:nvSpPr>
        <p:spPr>
          <a:xfrm>
            <a:off x="7124433" y="3018350"/>
            <a:ext cx="4278364" cy="507831"/>
          </a:xfrm>
          <a:prstGeom prst="rect">
            <a:avLst/>
          </a:prstGeom>
          <a:noFill/>
        </p:spPr>
        <p:txBody>
          <a:bodyPr wrap="square" rtlCol="0">
            <a:spAutoFit/>
          </a:bodyPr>
          <a:lstStyle/>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Eenvoudig</a:t>
            </a:r>
            <a:r>
              <a:rPr kumimoji="0" lang="en-US" sz="1600" b="1" i="0" u="none" strike="noStrike" kern="1200" cap="none" spc="0" normalizeH="0" baseline="0" noProof="0">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 in de </a:t>
            </a:r>
            <a:r>
              <a:rPr kumimoji="0" lang="en-US" sz="1600" b="1" i="0" u="none" strike="noStrike" kern="1200" cap="none" spc="0" normalizeH="0" baseline="0" noProof="0" err="1">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praktijk</a:t>
            </a:r>
            <a:endParaRPr kumimoji="0" lang="en-US" sz="1600" b="1" i="0" u="none" strike="noStrike" kern="1200" cap="none" spc="0" normalizeH="0" baseline="0" noProof="0">
              <a:ln>
                <a:noFill/>
              </a:ln>
              <a:solidFill>
                <a:srgbClr val="FFEB00">
                  <a:lumMod val="50000"/>
                </a:srgbClr>
              </a:solidFill>
              <a:effectLst/>
              <a:uLnTx/>
              <a:uFillTx/>
              <a:latin typeface="EYInterstate" panose="02000503020000020004" pitchFamily="2" charset="0"/>
              <a:ea typeface="+mn-ea"/>
              <a:cs typeface="Arial" panose="020B0604020202020204" pitchFamily="34" charset="0"/>
            </a:endParaRPr>
          </a:p>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Vlotte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verwerking</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van)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aanvragen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en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terugbetalingen</a:t>
            </a: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p:txBody>
      </p:sp>
      <p:pic>
        <p:nvPicPr>
          <p:cNvPr id="37" name="Graphic 36" descr="Plant">
            <a:extLst>
              <a:ext uri="{FF2B5EF4-FFF2-40B4-BE49-F238E27FC236}">
                <a16:creationId xmlns:a16="http://schemas.microsoft.com/office/drawing/2014/main" id="{61762FE2-167E-4017-AA55-82A34DB041F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41627" y="1746757"/>
            <a:ext cx="575255" cy="575255"/>
          </a:xfrm>
          <a:prstGeom prst="rect">
            <a:avLst/>
          </a:prstGeom>
          <a:effectLst/>
        </p:spPr>
      </p:pic>
      <p:pic>
        <p:nvPicPr>
          <p:cNvPr id="39" name="Graphic 38" descr="Piggy Bank">
            <a:extLst>
              <a:ext uri="{FF2B5EF4-FFF2-40B4-BE49-F238E27FC236}">
                <a16:creationId xmlns:a16="http://schemas.microsoft.com/office/drawing/2014/main" id="{3CBE1DDB-FA65-45F2-B0E2-073AD874254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99100" y="2374841"/>
            <a:ext cx="540000" cy="540000"/>
          </a:xfrm>
          <a:prstGeom prst="rect">
            <a:avLst/>
          </a:prstGeom>
        </p:spPr>
      </p:pic>
      <p:sp>
        <p:nvSpPr>
          <p:cNvPr id="40" name="TextBox 39">
            <a:extLst>
              <a:ext uri="{FF2B5EF4-FFF2-40B4-BE49-F238E27FC236}">
                <a16:creationId xmlns:a16="http://schemas.microsoft.com/office/drawing/2014/main" id="{934250C8-114E-4E5B-80E8-407C43D34ACA}"/>
              </a:ext>
            </a:extLst>
          </p:cNvPr>
          <p:cNvSpPr txBox="1"/>
          <p:nvPr/>
        </p:nvSpPr>
        <p:spPr>
          <a:xfrm>
            <a:off x="750073" y="1149263"/>
            <a:ext cx="4407668" cy="507831"/>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646464"/>
                </a:solidFill>
                <a:effectLst/>
                <a:uLnTx/>
                <a:uFillTx/>
                <a:latin typeface="EYInterstate" panose="02000503020000020004" pitchFamily="2" charset="0"/>
                <a:ea typeface="+mn-ea"/>
                <a:cs typeface="Arial" panose="020B0604020202020204" pitchFamily="34" charset="0"/>
              </a:rPr>
              <a:t>Hybride</a:t>
            </a:r>
            <a:r>
              <a:rPr kumimoji="0" lang="en-US" sz="1600" b="1" i="0" u="none" strike="noStrike" kern="1200" cap="none" spc="0" normalizeH="0" baseline="0" noProof="0">
                <a:ln>
                  <a:noFill/>
                </a:ln>
                <a:solidFill>
                  <a:srgbClr val="646464"/>
                </a:solidFill>
                <a:effectLst/>
                <a:uLnTx/>
                <a:uFillTx/>
                <a:latin typeface="EYInterstate" panose="02000503020000020004" pitchFamily="2" charset="0"/>
                <a:ea typeface="+mn-ea"/>
                <a:cs typeface="Arial" panose="020B0604020202020204" pitchFamily="34" charset="0"/>
              </a:rPr>
              <a:t> </a:t>
            </a:r>
            <a:r>
              <a:rPr kumimoji="0" lang="en-US" sz="1600" b="1" i="0" u="none" strike="noStrike" kern="1200" cap="none" spc="0" normalizeH="0" baseline="0" noProof="0" err="1">
                <a:ln>
                  <a:noFill/>
                </a:ln>
                <a:solidFill>
                  <a:srgbClr val="646464"/>
                </a:solidFill>
                <a:effectLst/>
                <a:uLnTx/>
                <a:uFillTx/>
                <a:latin typeface="EYInterstate" panose="02000503020000020004" pitchFamily="2" charset="0"/>
                <a:ea typeface="+mn-ea"/>
                <a:cs typeface="Arial" panose="020B0604020202020204" pitchFamily="34" charset="0"/>
              </a:rPr>
              <a:t>werken</a:t>
            </a:r>
            <a:endParaRPr kumimoji="0" lang="en-US" sz="1600" b="1" i="0" u="none" strike="noStrike" kern="1200" cap="none" spc="0" normalizeH="0" baseline="0" noProof="0">
              <a:ln>
                <a:noFill/>
              </a:ln>
              <a:solidFill>
                <a:srgbClr val="646464"/>
              </a:solidFill>
              <a:effectLst/>
              <a:uLnTx/>
              <a:uFillTx/>
              <a:latin typeface="EYInterstate" panose="02000503020000020004" pitchFamily="2" charset="0"/>
              <a:ea typeface="+mn-ea"/>
              <a:cs typeface="Arial" panose="020B0604020202020204" pitchFamily="34" charset="0"/>
            </a:endParaRPr>
          </a:p>
          <a:p>
            <a:pPr marL="0" marR="0" lvl="0" indent="0" algn="l" defTabSz="913920" rtl="0" eaLnBrk="1" fontAlgn="auto" latinLnBrk="0" hangingPunct="1">
              <a:lnSpc>
                <a:spcPct val="100000"/>
              </a:lnSpc>
              <a:spcBef>
                <a:spcPts val="0"/>
              </a:spcBef>
              <a:spcAft>
                <a:spcPts val="0"/>
              </a:spcAft>
              <a:buClrTx/>
              <a:buSzTx/>
              <a:buFontTx/>
              <a:buNone/>
              <a:tabLst/>
              <a:defRPr/>
            </a:pPr>
            <a:r>
              <a:rPr lang="en-US" sz="1100" err="1">
                <a:solidFill>
                  <a:srgbClr val="51626F"/>
                </a:solidFill>
                <a:latin typeface="EYInterstate" panose="02000503020000020004" pitchFamily="2" charset="0"/>
                <a:cs typeface="Arial" panose="020B0604020202020204" pitchFamily="34" charset="0"/>
              </a:rPr>
              <a:t>Bewuste</a:t>
            </a:r>
            <a:r>
              <a:rPr lang="en-US" sz="1100">
                <a:solidFill>
                  <a:srgbClr val="51626F"/>
                </a:solidFill>
                <a:latin typeface="EYInterstate" panose="02000503020000020004" pitchFamily="2" charset="0"/>
                <a:cs typeface="Arial" panose="020B0604020202020204" pitchFamily="34" charset="0"/>
              </a:rPr>
              <a:t> </a:t>
            </a:r>
            <a:r>
              <a:rPr lang="en-US" sz="1100" err="1">
                <a:solidFill>
                  <a:srgbClr val="51626F"/>
                </a:solidFill>
                <a:latin typeface="EYInterstate" panose="02000503020000020004" pitchFamily="2" charset="0"/>
                <a:cs typeface="Arial" panose="020B0604020202020204" pitchFamily="34" charset="0"/>
              </a:rPr>
              <a:t>keuze</a:t>
            </a:r>
            <a:r>
              <a:rPr lang="en-US" sz="1100">
                <a:solidFill>
                  <a:srgbClr val="51626F"/>
                </a:solidFill>
                <a:latin typeface="EYInterstate" panose="02000503020000020004" pitchFamily="2" charset="0"/>
                <a:cs typeface="Arial" panose="020B0604020202020204" pitchFamily="34" charset="0"/>
              </a:rPr>
              <a:t> over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waar</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wanneer</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hoe je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werkt</a:t>
            </a: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p:txBody>
      </p:sp>
      <p:sp>
        <p:nvSpPr>
          <p:cNvPr id="41" name="TextBox 40">
            <a:extLst>
              <a:ext uri="{FF2B5EF4-FFF2-40B4-BE49-F238E27FC236}">
                <a16:creationId xmlns:a16="http://schemas.microsoft.com/office/drawing/2014/main" id="{B8B10599-FDE9-468A-B450-5D1123537DC4}"/>
              </a:ext>
            </a:extLst>
          </p:cNvPr>
          <p:cNvSpPr txBox="1"/>
          <p:nvPr/>
        </p:nvSpPr>
        <p:spPr>
          <a:xfrm>
            <a:off x="734178" y="1725400"/>
            <a:ext cx="4407668" cy="507831"/>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646464"/>
                </a:solidFill>
                <a:effectLst/>
                <a:uLnTx/>
                <a:uFillTx/>
                <a:latin typeface="EYInterstate" panose="02000503020000020004" pitchFamily="2" charset="0"/>
                <a:ea typeface="+mn-ea"/>
                <a:cs typeface="Arial" panose="020B0604020202020204" pitchFamily="34" charset="0"/>
              </a:rPr>
              <a:t>Beperkt</a:t>
            </a:r>
            <a:r>
              <a:rPr kumimoji="0" lang="en-US" sz="1600" b="1" i="0" u="none" strike="noStrike" kern="1200" cap="none" spc="0" normalizeH="0" baseline="0" noProof="0">
                <a:ln>
                  <a:noFill/>
                </a:ln>
                <a:solidFill>
                  <a:srgbClr val="646464"/>
                </a:solidFill>
                <a:effectLst/>
                <a:uLnTx/>
                <a:uFillTx/>
                <a:latin typeface="EYInterstate" panose="02000503020000020004" pitchFamily="2" charset="0"/>
                <a:ea typeface="+mn-ea"/>
                <a:cs typeface="Arial" panose="020B0604020202020204" pitchFamily="34" charset="0"/>
              </a:rPr>
              <a:t> </a:t>
            </a:r>
            <a:r>
              <a:rPr kumimoji="0" lang="en-US" sz="1600" b="1" i="0" u="none" strike="noStrike" kern="1200" cap="none" spc="0" normalizeH="0" baseline="0" noProof="0" err="1">
                <a:ln>
                  <a:noFill/>
                </a:ln>
                <a:solidFill>
                  <a:srgbClr val="646464"/>
                </a:solidFill>
                <a:effectLst/>
                <a:uLnTx/>
                <a:uFillTx/>
                <a:latin typeface="EYInterstate" panose="02000503020000020004" pitchFamily="2" charset="0"/>
                <a:ea typeface="+mn-ea"/>
                <a:cs typeface="Arial" panose="020B0604020202020204" pitchFamily="34" charset="0"/>
              </a:rPr>
              <a:t>aanbod</a:t>
            </a:r>
            <a:endParaRPr kumimoji="0" lang="en-US" sz="1600" b="1" i="0" u="none" strike="noStrike" kern="1200" cap="none" spc="0" normalizeH="0" baseline="0" noProof="0">
              <a:ln>
                <a:noFill/>
              </a:ln>
              <a:solidFill>
                <a:srgbClr val="646464"/>
              </a:solidFill>
              <a:effectLst/>
              <a:uLnTx/>
              <a:uFillTx/>
              <a:latin typeface="EYInterstate" panose="02000503020000020004" pitchFamily="2" charset="0"/>
              <a:ea typeface="+mn-ea"/>
              <a:cs typeface="Arial" panose="020B0604020202020204" pitchFamily="34" charset="0"/>
            </a:endParaRPr>
          </a:p>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Onvoldoende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flexibele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vervoersformules</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bij de OV</a:t>
            </a:r>
          </a:p>
        </p:txBody>
      </p:sp>
      <p:sp>
        <p:nvSpPr>
          <p:cNvPr id="42" name="TextBox 41">
            <a:extLst>
              <a:ext uri="{FF2B5EF4-FFF2-40B4-BE49-F238E27FC236}">
                <a16:creationId xmlns:a16="http://schemas.microsoft.com/office/drawing/2014/main" id="{BF3CBB7B-F4B3-48E8-93B9-3901FB07A4ED}"/>
              </a:ext>
            </a:extLst>
          </p:cNvPr>
          <p:cNvSpPr txBox="1"/>
          <p:nvPr/>
        </p:nvSpPr>
        <p:spPr>
          <a:xfrm>
            <a:off x="721990" y="3471623"/>
            <a:ext cx="3994720" cy="677108"/>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646464"/>
                </a:solidFill>
                <a:effectLst/>
                <a:uLnTx/>
                <a:uFillTx/>
                <a:latin typeface="EYInterstate" panose="02000503020000020004" pitchFamily="2" charset="0"/>
                <a:ea typeface="+mn-ea"/>
                <a:cs typeface="Arial" panose="020B0604020202020204" pitchFamily="34" charset="0"/>
              </a:rPr>
              <a:t>Niet</a:t>
            </a:r>
            <a:r>
              <a:rPr kumimoji="0" lang="en-US" sz="1600" b="1" i="0" u="none" strike="noStrike" kern="1200" cap="none" spc="0" normalizeH="0" baseline="0" noProof="0">
                <a:ln>
                  <a:noFill/>
                </a:ln>
                <a:solidFill>
                  <a:srgbClr val="646464"/>
                </a:solidFill>
                <a:effectLst/>
                <a:uLnTx/>
                <a:uFillTx/>
                <a:latin typeface="EYInterstate" panose="02000503020000020004" pitchFamily="2" charset="0"/>
                <a:ea typeface="+mn-ea"/>
                <a:cs typeface="Arial" panose="020B0604020202020204" pitchFamily="34" charset="0"/>
              </a:rPr>
              <a:t> </a:t>
            </a:r>
            <a:r>
              <a:rPr kumimoji="0" lang="en-US" sz="1600" b="1" i="0" u="none" strike="noStrike" kern="1200" cap="none" spc="0" normalizeH="0" baseline="0" noProof="0" err="1">
                <a:ln>
                  <a:noFill/>
                </a:ln>
                <a:solidFill>
                  <a:srgbClr val="646464"/>
                </a:solidFill>
                <a:effectLst/>
                <a:uLnTx/>
                <a:uFillTx/>
                <a:latin typeface="EYInterstate" panose="02000503020000020004" pitchFamily="2" charset="0"/>
                <a:ea typeface="+mn-ea"/>
                <a:cs typeface="Arial" panose="020B0604020202020204" pitchFamily="34" charset="0"/>
              </a:rPr>
              <a:t>toekomstproof</a:t>
            </a:r>
            <a:endParaRPr kumimoji="0" lang="en-US" sz="1600" b="1" i="0" u="none" strike="noStrike" kern="1200" cap="none" spc="0" normalizeH="0" baseline="0" noProof="0">
              <a:ln>
                <a:noFill/>
              </a:ln>
              <a:solidFill>
                <a:srgbClr val="646464"/>
              </a:solidFill>
              <a:effectLst/>
              <a:uLnTx/>
              <a:uFillTx/>
              <a:latin typeface="EYInterstate" panose="02000503020000020004" pitchFamily="2" charset="0"/>
              <a:ea typeface="+mn-ea"/>
              <a:cs typeface="Arial" panose="020B0604020202020204" pitchFamily="34" charset="0"/>
            </a:endParaRPr>
          </a:p>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De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huidige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manier</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van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werken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is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niet</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aangepast</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aan de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nieuwe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context en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veranderende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noden</a:t>
            </a:r>
            <a:endPar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p:txBody>
      </p:sp>
      <p:pic>
        <p:nvPicPr>
          <p:cNvPr id="45" name="Graphic 44" descr="Gymnast Floor routine">
            <a:extLst>
              <a:ext uri="{FF2B5EF4-FFF2-40B4-BE49-F238E27FC236}">
                <a16:creationId xmlns:a16="http://schemas.microsoft.com/office/drawing/2014/main" id="{A2600902-891A-4F67-834E-BF2BAF7B5F5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505242" y="1141772"/>
            <a:ext cx="581396" cy="581396"/>
          </a:xfrm>
          <a:prstGeom prst="rect">
            <a:avLst/>
          </a:prstGeom>
        </p:spPr>
      </p:pic>
      <p:sp>
        <p:nvSpPr>
          <p:cNvPr id="49" name="AutoShape 2">
            <a:extLst>
              <a:ext uri="{FF2B5EF4-FFF2-40B4-BE49-F238E27FC236}">
                <a16:creationId xmlns:a16="http://schemas.microsoft.com/office/drawing/2014/main" id="{455D2833-46AD-49DB-8CF9-BDBF8006C5D1}"/>
              </a:ext>
            </a:extLst>
          </p:cNvPr>
          <p:cNvSpPr>
            <a:spLocks noChangeAspect="1" noChangeArrowheads="1"/>
          </p:cNvSpPr>
          <p:nvPr/>
        </p:nvSpPr>
        <p:spPr bwMode="auto">
          <a:xfrm>
            <a:off x="5943600" y="29944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EYInterstate" panose="02000503020000020004" pitchFamily="2" charset="0"/>
              <a:ea typeface="+mn-ea"/>
              <a:cs typeface="+mn-cs"/>
            </a:endParaRPr>
          </a:p>
        </p:txBody>
      </p:sp>
      <p:sp>
        <p:nvSpPr>
          <p:cNvPr id="94" name="TextBox 93">
            <a:extLst>
              <a:ext uri="{FF2B5EF4-FFF2-40B4-BE49-F238E27FC236}">
                <a16:creationId xmlns:a16="http://schemas.microsoft.com/office/drawing/2014/main" id="{E66FFF57-CDDB-4B82-BE50-8BF87AEAE73B}"/>
              </a:ext>
            </a:extLst>
          </p:cNvPr>
          <p:cNvSpPr txBox="1"/>
          <p:nvPr/>
        </p:nvSpPr>
        <p:spPr>
          <a:xfrm>
            <a:off x="8283127" y="4449465"/>
            <a:ext cx="3908867" cy="707886"/>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007A9E"/>
                </a:solidFill>
                <a:effectLst/>
                <a:uLnTx/>
                <a:uFillTx/>
                <a:latin typeface="EYInterstate" panose="02000503020000020004" pitchFamily="2" charset="0"/>
                <a:ea typeface="+mn-ea"/>
                <a:cs typeface="Arial" panose="020B0604020202020204" pitchFamily="34" charset="0"/>
              </a:rPr>
              <a:t>Aantrekkelijke</a:t>
            </a:r>
            <a:r>
              <a:rPr kumimoji="0" lang="en-US" sz="2000" b="1" i="0" u="none" strike="noStrike" kern="1200" cap="none" spc="0" normalizeH="0" baseline="0" noProof="0">
                <a:ln>
                  <a:noFill/>
                </a:ln>
                <a:solidFill>
                  <a:srgbClr val="007A9E"/>
                </a:solidFill>
                <a:effectLst/>
                <a:uLnTx/>
                <a:uFillTx/>
                <a:latin typeface="EYInterstate" panose="02000503020000020004" pitchFamily="2" charset="0"/>
                <a:ea typeface="+mn-ea"/>
                <a:cs typeface="Arial" panose="020B0604020202020204" pitchFamily="34" charset="0"/>
              </a:rPr>
              <a:t> en </a:t>
            </a:r>
            <a:r>
              <a:rPr kumimoji="0" lang="en-US" sz="2000" b="1" i="0" u="none" strike="noStrike" kern="1200" cap="none" spc="0" normalizeH="0" baseline="0" noProof="0" err="1">
                <a:ln>
                  <a:noFill/>
                </a:ln>
                <a:solidFill>
                  <a:srgbClr val="007A9E"/>
                </a:solidFill>
                <a:effectLst/>
                <a:uLnTx/>
                <a:uFillTx/>
                <a:latin typeface="EYInterstate" panose="02000503020000020004" pitchFamily="2" charset="0"/>
                <a:ea typeface="+mn-ea"/>
                <a:cs typeface="Arial" panose="020B0604020202020204" pitchFamily="34" charset="0"/>
              </a:rPr>
              <a:t>toekomstgerichte</a:t>
            </a:r>
            <a:r>
              <a:rPr kumimoji="0" lang="en-US" sz="2000" b="1" i="0" u="none" strike="noStrike" kern="1200" cap="none" spc="0" normalizeH="0" baseline="0" noProof="0">
                <a:ln>
                  <a:noFill/>
                </a:ln>
                <a:solidFill>
                  <a:srgbClr val="007A9E"/>
                </a:solidFill>
                <a:effectLst/>
                <a:uLnTx/>
                <a:uFillTx/>
                <a:latin typeface="EYInterstate" panose="02000503020000020004" pitchFamily="2" charset="0"/>
                <a:ea typeface="+mn-ea"/>
                <a:cs typeface="Arial" panose="020B0604020202020204" pitchFamily="34" charset="0"/>
              </a:rPr>
              <a:t> </a:t>
            </a:r>
            <a:r>
              <a:rPr kumimoji="0" lang="en-US" sz="2000" b="1" i="0" u="none" strike="noStrike" kern="1200" cap="none" spc="0" normalizeH="0" baseline="0" noProof="0" err="1">
                <a:ln>
                  <a:noFill/>
                </a:ln>
                <a:solidFill>
                  <a:srgbClr val="007A9E"/>
                </a:solidFill>
                <a:effectLst/>
                <a:uLnTx/>
                <a:uFillTx/>
                <a:latin typeface="EYInterstate" panose="02000503020000020004" pitchFamily="2" charset="0"/>
                <a:ea typeface="+mn-ea"/>
                <a:cs typeface="Arial" panose="020B0604020202020204" pitchFamily="34" charset="0"/>
              </a:rPr>
              <a:t>werkgever</a:t>
            </a:r>
            <a:endParaRPr kumimoji="0" lang="en-US" sz="2000" b="1" i="0" u="none" strike="noStrike" kern="1200" cap="none" spc="0" normalizeH="0" baseline="0" noProof="0">
              <a:ln>
                <a:noFill/>
              </a:ln>
              <a:solidFill>
                <a:srgbClr val="007A9E"/>
              </a:solidFill>
              <a:effectLst/>
              <a:uLnTx/>
              <a:uFillTx/>
              <a:latin typeface="EYInterstate" panose="02000503020000020004" pitchFamily="2" charset="0"/>
              <a:ea typeface="+mn-ea"/>
              <a:cs typeface="Arial" panose="020B0604020202020204" pitchFamily="34" charset="0"/>
            </a:endParaRPr>
          </a:p>
        </p:txBody>
      </p:sp>
      <p:sp>
        <p:nvSpPr>
          <p:cNvPr id="98" name="TextBox 97">
            <a:extLst>
              <a:ext uri="{FF2B5EF4-FFF2-40B4-BE49-F238E27FC236}">
                <a16:creationId xmlns:a16="http://schemas.microsoft.com/office/drawing/2014/main" id="{CE326CB7-3B6B-45CF-96F2-1A11DB64479E}"/>
              </a:ext>
            </a:extLst>
          </p:cNvPr>
          <p:cNvSpPr txBox="1"/>
          <p:nvPr/>
        </p:nvSpPr>
        <p:spPr>
          <a:xfrm>
            <a:off x="7124432" y="3621945"/>
            <a:ext cx="4278364" cy="507831"/>
          </a:xfrm>
          <a:prstGeom prst="rect">
            <a:avLst/>
          </a:prstGeom>
          <a:noFill/>
        </p:spPr>
        <p:txBody>
          <a:bodyPr wrap="square" rtlCol="0">
            <a:spAutoFit/>
          </a:bodyPr>
          <a:lstStyle/>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Verantwoordelijkheid</a:t>
            </a:r>
            <a:r>
              <a:rPr kumimoji="0" lang="en-US" sz="1600" b="1" i="0" u="none" strike="noStrike" kern="1200" cap="none" spc="0" normalizeH="0" baseline="0" noProof="0">
                <a:ln>
                  <a:noFill/>
                </a:ln>
                <a:solidFill>
                  <a:srgbClr val="FFEB00">
                    <a:lumMod val="50000"/>
                  </a:srgbClr>
                </a:solidFill>
                <a:effectLst/>
                <a:uLnTx/>
                <a:uFillTx/>
                <a:latin typeface="EYInterstate" panose="02000503020000020004" pitchFamily="2" charset="0"/>
                <a:ea typeface="+mn-ea"/>
                <a:cs typeface="Arial" panose="020B0604020202020204" pitchFamily="34" charset="0"/>
              </a:rPr>
              <a:t> personeelslid</a:t>
            </a:r>
          </a:p>
          <a:p>
            <a:pPr marL="0" marR="0" lvl="0" indent="0" algn="r"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Zelf</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keuzes</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a:t>
            </a: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maken</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op basis van de persoonlijke situatie</a:t>
            </a:r>
          </a:p>
        </p:txBody>
      </p:sp>
      <p:pic>
        <p:nvPicPr>
          <p:cNvPr id="99" name="Graphic 98">
            <a:extLst>
              <a:ext uri="{FF2B5EF4-FFF2-40B4-BE49-F238E27FC236}">
                <a16:creationId xmlns:a16="http://schemas.microsoft.com/office/drawing/2014/main" id="{E6CC73C1-6712-4FFD-9537-8C1D7950F6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99100" y="3668740"/>
            <a:ext cx="581396" cy="382871"/>
          </a:xfrm>
          <a:prstGeom prst="rect">
            <a:avLst/>
          </a:prstGeom>
        </p:spPr>
      </p:pic>
      <p:pic>
        <p:nvPicPr>
          <p:cNvPr id="2052" name="Picture 4" descr="Logo en huisstijl | Inter">
            <a:extLst>
              <a:ext uri="{FF2B5EF4-FFF2-40B4-BE49-F238E27FC236}">
                <a16:creationId xmlns:a16="http://schemas.microsoft.com/office/drawing/2014/main" id="{BD45B023-853A-4AB4-8D9C-F5403FDCBA0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082" r="27514"/>
          <a:stretch/>
        </p:blipFill>
        <p:spPr bwMode="auto">
          <a:xfrm>
            <a:off x="5813725" y="2895999"/>
            <a:ext cx="571532" cy="686460"/>
          </a:xfrm>
          <a:prstGeom prst="rect">
            <a:avLst/>
          </a:prstGeom>
          <a:noFill/>
          <a:extLst>
            <a:ext uri="{909E8E84-426E-40DD-AFC4-6F175D3DCCD1}">
              <a14:hiddenFill xmlns:a14="http://schemas.microsoft.com/office/drawing/2010/main">
                <a:solidFill>
                  <a:srgbClr val="FFFFFF"/>
                </a:solidFill>
              </a14:hiddenFill>
            </a:ext>
          </a:extLst>
        </p:spPr>
      </p:pic>
      <p:pic>
        <p:nvPicPr>
          <p:cNvPr id="52" name="Graphic 51">
            <a:extLst>
              <a:ext uri="{FF2B5EF4-FFF2-40B4-BE49-F238E27FC236}">
                <a16:creationId xmlns:a16="http://schemas.microsoft.com/office/drawing/2014/main" id="{C62A02F8-DCD8-4BE1-B49E-C81B565385F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7432" y="3672862"/>
            <a:ext cx="497307" cy="317430"/>
          </a:xfrm>
          <a:prstGeom prst="rect">
            <a:avLst/>
          </a:prstGeom>
        </p:spPr>
      </p:pic>
      <p:pic>
        <p:nvPicPr>
          <p:cNvPr id="53" name="Graphic 52">
            <a:extLst>
              <a:ext uri="{FF2B5EF4-FFF2-40B4-BE49-F238E27FC236}">
                <a16:creationId xmlns:a16="http://schemas.microsoft.com/office/drawing/2014/main" id="{858F8E35-9581-42B5-8529-A7547ACC813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3333" y="1173263"/>
            <a:ext cx="310861" cy="437511"/>
          </a:xfrm>
          <a:prstGeom prst="rect">
            <a:avLst/>
          </a:prstGeom>
        </p:spPr>
      </p:pic>
      <p:pic>
        <p:nvPicPr>
          <p:cNvPr id="5" name="Graphic 4" descr="Anchor with solid fill">
            <a:extLst>
              <a:ext uri="{FF2B5EF4-FFF2-40B4-BE49-F238E27FC236}">
                <a16:creationId xmlns:a16="http://schemas.microsoft.com/office/drawing/2014/main" id="{BC9861F9-DEC4-44B7-8D5C-E5AFF72EBDD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8379" y="2939288"/>
            <a:ext cx="496941" cy="496941"/>
          </a:xfrm>
          <a:prstGeom prst="rect">
            <a:avLst/>
          </a:prstGeom>
        </p:spPr>
      </p:pic>
      <p:sp>
        <p:nvSpPr>
          <p:cNvPr id="61" name="Freeform 36">
            <a:extLst>
              <a:ext uri="{FF2B5EF4-FFF2-40B4-BE49-F238E27FC236}">
                <a16:creationId xmlns:a16="http://schemas.microsoft.com/office/drawing/2014/main" id="{441777C3-7900-45B4-BDFA-4EB4BA4C7220}"/>
              </a:ext>
            </a:extLst>
          </p:cNvPr>
          <p:cNvSpPr>
            <a:spLocks noEditPoints="1"/>
          </p:cNvSpPr>
          <p:nvPr/>
        </p:nvSpPr>
        <p:spPr bwMode="auto">
          <a:xfrm>
            <a:off x="11502148" y="3044423"/>
            <a:ext cx="438990" cy="426210"/>
          </a:xfrm>
          <a:custGeom>
            <a:avLst/>
            <a:gdLst>
              <a:gd name="T0" fmla="*/ 124 w 124"/>
              <a:gd name="T1" fmla="*/ 9 h 120"/>
              <a:gd name="T2" fmla="*/ 115 w 124"/>
              <a:gd name="T3" fmla="*/ 0 h 120"/>
              <a:gd name="T4" fmla="*/ 95 w 124"/>
              <a:gd name="T5" fmla="*/ 23 h 120"/>
              <a:gd name="T6" fmla="*/ 57 w 124"/>
              <a:gd name="T7" fmla="*/ 8 h 120"/>
              <a:gd name="T8" fmla="*/ 0 w 124"/>
              <a:gd name="T9" fmla="*/ 64 h 120"/>
              <a:gd name="T10" fmla="*/ 57 w 124"/>
              <a:gd name="T11" fmla="*/ 120 h 120"/>
              <a:gd name="T12" fmla="*/ 113 w 124"/>
              <a:gd name="T13" fmla="*/ 64 h 120"/>
              <a:gd name="T14" fmla="*/ 104 w 124"/>
              <a:gd name="T15" fmla="*/ 34 h 120"/>
              <a:gd name="T16" fmla="*/ 124 w 124"/>
              <a:gd name="T17" fmla="*/ 9 h 120"/>
              <a:gd name="T18" fmla="*/ 105 w 124"/>
              <a:gd name="T19" fmla="*/ 64 h 120"/>
              <a:gd name="T20" fmla="*/ 57 w 124"/>
              <a:gd name="T21" fmla="*/ 112 h 120"/>
              <a:gd name="T22" fmla="*/ 8 w 124"/>
              <a:gd name="T23" fmla="*/ 64 h 120"/>
              <a:gd name="T24" fmla="*/ 57 w 124"/>
              <a:gd name="T25" fmla="*/ 16 h 120"/>
              <a:gd name="T26" fmla="*/ 90 w 124"/>
              <a:gd name="T27" fmla="*/ 29 h 120"/>
              <a:gd name="T28" fmla="*/ 55 w 124"/>
              <a:gd name="T29" fmla="*/ 69 h 120"/>
              <a:gd name="T30" fmla="*/ 29 w 124"/>
              <a:gd name="T31" fmla="*/ 43 h 120"/>
              <a:gd name="T32" fmla="*/ 20 w 124"/>
              <a:gd name="T33" fmla="*/ 60 h 120"/>
              <a:gd name="T34" fmla="*/ 47 w 124"/>
              <a:gd name="T35" fmla="*/ 90 h 120"/>
              <a:gd name="T36" fmla="*/ 54 w 124"/>
              <a:gd name="T37" fmla="*/ 98 h 120"/>
              <a:gd name="T38" fmla="*/ 60 w 124"/>
              <a:gd name="T39" fmla="*/ 91 h 120"/>
              <a:gd name="T40" fmla="*/ 99 w 124"/>
              <a:gd name="T41" fmla="*/ 41 h 120"/>
              <a:gd name="T42" fmla="*/ 105 w 124"/>
              <a:gd name="T43" fmla="*/ 6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0">
                <a:moveTo>
                  <a:pt x="124" y="9"/>
                </a:moveTo>
                <a:cubicBezTo>
                  <a:pt x="115" y="0"/>
                  <a:pt x="115" y="0"/>
                  <a:pt x="115" y="0"/>
                </a:cubicBezTo>
                <a:cubicBezTo>
                  <a:pt x="95" y="23"/>
                  <a:pt x="95" y="23"/>
                  <a:pt x="95" y="23"/>
                </a:cubicBezTo>
                <a:cubicBezTo>
                  <a:pt x="85" y="14"/>
                  <a:pt x="72" y="8"/>
                  <a:pt x="57" y="8"/>
                </a:cubicBezTo>
                <a:cubicBezTo>
                  <a:pt x="26" y="8"/>
                  <a:pt x="0" y="33"/>
                  <a:pt x="0" y="64"/>
                </a:cubicBezTo>
                <a:cubicBezTo>
                  <a:pt x="0" y="95"/>
                  <a:pt x="26" y="120"/>
                  <a:pt x="57" y="120"/>
                </a:cubicBezTo>
                <a:cubicBezTo>
                  <a:pt x="88" y="120"/>
                  <a:pt x="113" y="95"/>
                  <a:pt x="113" y="64"/>
                </a:cubicBezTo>
                <a:cubicBezTo>
                  <a:pt x="113" y="53"/>
                  <a:pt x="110" y="43"/>
                  <a:pt x="104" y="34"/>
                </a:cubicBezTo>
                <a:lnTo>
                  <a:pt x="124" y="9"/>
                </a:lnTo>
                <a:close/>
                <a:moveTo>
                  <a:pt x="105" y="64"/>
                </a:moveTo>
                <a:cubicBezTo>
                  <a:pt x="105" y="91"/>
                  <a:pt x="83" y="112"/>
                  <a:pt x="57" y="112"/>
                </a:cubicBezTo>
                <a:cubicBezTo>
                  <a:pt x="30" y="112"/>
                  <a:pt x="8" y="91"/>
                  <a:pt x="8" y="64"/>
                </a:cubicBezTo>
                <a:cubicBezTo>
                  <a:pt x="8" y="37"/>
                  <a:pt x="30" y="16"/>
                  <a:pt x="57" y="16"/>
                </a:cubicBezTo>
                <a:cubicBezTo>
                  <a:pt x="70" y="16"/>
                  <a:pt x="81" y="21"/>
                  <a:pt x="90" y="29"/>
                </a:cubicBezTo>
                <a:cubicBezTo>
                  <a:pt x="55" y="69"/>
                  <a:pt x="55" y="69"/>
                  <a:pt x="55" y="69"/>
                </a:cubicBezTo>
                <a:cubicBezTo>
                  <a:pt x="29" y="43"/>
                  <a:pt x="29" y="43"/>
                  <a:pt x="29" y="43"/>
                </a:cubicBezTo>
                <a:cubicBezTo>
                  <a:pt x="20" y="60"/>
                  <a:pt x="20" y="60"/>
                  <a:pt x="20" y="60"/>
                </a:cubicBezTo>
                <a:cubicBezTo>
                  <a:pt x="47" y="90"/>
                  <a:pt x="47" y="90"/>
                  <a:pt x="47" y="90"/>
                </a:cubicBezTo>
                <a:cubicBezTo>
                  <a:pt x="54" y="98"/>
                  <a:pt x="54" y="98"/>
                  <a:pt x="54" y="98"/>
                </a:cubicBezTo>
                <a:cubicBezTo>
                  <a:pt x="60" y="91"/>
                  <a:pt x="60" y="91"/>
                  <a:pt x="60" y="91"/>
                </a:cubicBezTo>
                <a:cubicBezTo>
                  <a:pt x="99" y="41"/>
                  <a:pt x="99" y="41"/>
                  <a:pt x="99" y="41"/>
                </a:cubicBezTo>
                <a:cubicBezTo>
                  <a:pt x="103" y="48"/>
                  <a:pt x="105" y="56"/>
                  <a:pt x="105" y="64"/>
                </a:cubicBezTo>
                <a:close/>
              </a:path>
            </a:pathLst>
          </a:custGeom>
          <a:solidFill>
            <a:srgbClr val="7F7500"/>
          </a:solidFill>
          <a:ln w="9525">
            <a:solidFill>
              <a:srgbClr val="7F75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2E070865-5AF6-4728-A677-5DD48F95D2E3}"/>
              </a:ext>
            </a:extLst>
          </p:cNvPr>
          <p:cNvSpPr txBox="1"/>
          <p:nvPr/>
        </p:nvSpPr>
        <p:spPr>
          <a:xfrm>
            <a:off x="721990" y="2305906"/>
            <a:ext cx="4407668" cy="507831"/>
          </a:xfrm>
          <a:prstGeom prst="rect">
            <a:avLst/>
          </a:prstGeom>
          <a:noFill/>
        </p:spPr>
        <p:txBody>
          <a:bodyPr wrap="square" rtlCol="0">
            <a:spAutoFit/>
          </a:bodyPr>
          <a:lstStyle/>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646464"/>
                </a:solidFill>
                <a:effectLst/>
                <a:uLnTx/>
                <a:uFillTx/>
                <a:latin typeface="EYInterstate" panose="02000503020000020004" pitchFamily="2" charset="0"/>
                <a:ea typeface="+mn-ea"/>
                <a:cs typeface="Arial" panose="020B0604020202020204" pitchFamily="34" charset="0"/>
              </a:rPr>
              <a:t>Geen</a:t>
            </a:r>
            <a:r>
              <a:rPr kumimoji="0" lang="en-US" sz="1600" b="1" i="0" u="none" strike="noStrike" kern="1200" cap="none" spc="0" normalizeH="0" baseline="0" noProof="0">
                <a:ln>
                  <a:noFill/>
                </a:ln>
                <a:solidFill>
                  <a:srgbClr val="646464"/>
                </a:solidFill>
                <a:effectLst/>
                <a:uLnTx/>
                <a:uFillTx/>
                <a:latin typeface="EYInterstate" panose="02000503020000020004" pitchFamily="2" charset="0"/>
                <a:ea typeface="+mn-ea"/>
                <a:cs typeface="Arial" panose="020B0604020202020204" pitchFamily="34" charset="0"/>
              </a:rPr>
              <a:t> </a:t>
            </a:r>
            <a:r>
              <a:rPr kumimoji="0" lang="en-US" sz="1600" b="1" i="0" u="none" strike="noStrike" kern="1200" cap="none" spc="0" normalizeH="0" baseline="0" noProof="0" err="1">
                <a:ln>
                  <a:noFill/>
                </a:ln>
                <a:solidFill>
                  <a:srgbClr val="646464"/>
                </a:solidFill>
                <a:effectLst/>
                <a:uLnTx/>
                <a:uFillTx/>
                <a:latin typeface="EYInterstate" panose="02000503020000020004" pitchFamily="2" charset="0"/>
                <a:ea typeface="+mn-ea"/>
                <a:cs typeface="Arial" panose="020B0604020202020204" pitchFamily="34" charset="0"/>
              </a:rPr>
              <a:t>flexibele</a:t>
            </a:r>
            <a:r>
              <a:rPr kumimoji="0" lang="en-US" sz="1600" b="1" i="0" u="none" strike="noStrike" kern="1200" cap="none" spc="0" normalizeH="0" baseline="0" noProof="0">
                <a:ln>
                  <a:noFill/>
                </a:ln>
                <a:solidFill>
                  <a:srgbClr val="646464"/>
                </a:solidFill>
                <a:effectLst/>
                <a:uLnTx/>
                <a:uFillTx/>
                <a:latin typeface="EYInterstate" panose="02000503020000020004" pitchFamily="2" charset="0"/>
                <a:ea typeface="+mn-ea"/>
                <a:cs typeface="Arial" panose="020B0604020202020204" pitchFamily="34" charset="0"/>
              </a:rPr>
              <a:t> </a:t>
            </a:r>
            <a:r>
              <a:rPr kumimoji="0" lang="en-US" sz="1600" b="1" i="0" u="none" strike="noStrike" kern="1200" cap="none" spc="0" normalizeH="0" baseline="0" noProof="0" err="1">
                <a:ln>
                  <a:noFill/>
                </a:ln>
                <a:solidFill>
                  <a:srgbClr val="646464"/>
                </a:solidFill>
                <a:effectLst/>
                <a:uLnTx/>
                <a:uFillTx/>
                <a:latin typeface="EYInterstate" panose="02000503020000020004" pitchFamily="2" charset="0"/>
                <a:ea typeface="+mn-ea"/>
                <a:cs typeface="Arial" panose="020B0604020202020204" pitchFamily="34" charset="0"/>
              </a:rPr>
              <a:t>dienstverlening</a:t>
            </a:r>
            <a:endParaRPr kumimoji="0" lang="en-US" sz="1600" b="1" i="0" u="none" strike="noStrike" kern="1200" cap="none" spc="0" normalizeH="0" baseline="0" noProof="0">
              <a:ln>
                <a:noFill/>
              </a:ln>
              <a:solidFill>
                <a:srgbClr val="646464"/>
              </a:solidFill>
              <a:effectLst/>
              <a:uLnTx/>
              <a:uFillTx/>
              <a:latin typeface="EYInterstate" panose="02000503020000020004" pitchFamily="2" charset="0"/>
              <a:ea typeface="+mn-ea"/>
              <a:cs typeface="Arial" panose="020B0604020202020204" pitchFamily="34" charset="0"/>
            </a:endParaRPr>
          </a:p>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panose="02000503020000020004" pitchFamily="2" charset="0"/>
                <a:ea typeface="+mn-ea"/>
                <a:cs typeface="Arial" panose="020B0604020202020204" pitchFamily="34" charset="0"/>
              </a:rPr>
              <a:t>Ingewikkelde</a:t>
            </a:r>
            <a:r>
              <a:rPr kumimoji="0" lang="en-US" sz="11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rPr>
              <a:t> procedures </a:t>
            </a:r>
            <a:endParaRPr kumimoji="0" lang="en-US" sz="1600" b="0" i="0" u="none" strike="noStrike" kern="1200" cap="none" spc="0" normalizeH="0" baseline="0" noProof="0">
              <a:ln>
                <a:noFill/>
              </a:ln>
              <a:solidFill>
                <a:srgbClr val="51626F"/>
              </a:solidFill>
              <a:effectLst/>
              <a:uLnTx/>
              <a:uFillTx/>
              <a:latin typeface="EYInterstate" panose="02000503020000020004" pitchFamily="2" charset="0"/>
              <a:ea typeface="+mn-ea"/>
              <a:cs typeface="Arial" panose="020B0604020202020204" pitchFamily="34" charset="0"/>
            </a:endParaRPr>
          </a:p>
        </p:txBody>
      </p:sp>
      <p:sp>
        <p:nvSpPr>
          <p:cNvPr id="47" name="TextBox 46">
            <a:extLst>
              <a:ext uri="{FF2B5EF4-FFF2-40B4-BE49-F238E27FC236}">
                <a16:creationId xmlns:a16="http://schemas.microsoft.com/office/drawing/2014/main" id="{428D039F-143A-4ACC-A543-90394D54E5B3}"/>
              </a:ext>
            </a:extLst>
          </p:cNvPr>
          <p:cNvSpPr txBox="1"/>
          <p:nvPr/>
        </p:nvSpPr>
        <p:spPr>
          <a:xfrm>
            <a:off x="750073" y="2910905"/>
            <a:ext cx="4407668" cy="507831"/>
          </a:xfrm>
          <a:prstGeom prst="rect">
            <a:avLst/>
          </a:prstGeom>
          <a:noFill/>
        </p:spPr>
        <p:txBody>
          <a:bodyPr wrap="square" lIns="91440" tIns="45720" rIns="91440" bIns="45720" rtlCol="0" anchor="t">
            <a:spAutoFit/>
          </a:bodyPr>
          <a:lstStyle/>
          <a:p>
            <a:pPr defTabSz="913920">
              <a:defRPr/>
            </a:pPr>
            <a:r>
              <a:rPr lang="en-US" sz="1600" b="1" err="1">
                <a:solidFill>
                  <a:srgbClr val="646464"/>
                </a:solidFill>
                <a:latin typeface="EYInterstate"/>
                <a:cs typeface="Arial"/>
              </a:rPr>
              <a:t>Regelgeving</a:t>
            </a:r>
            <a:r>
              <a:rPr lang="en-US" sz="1600" b="1">
                <a:solidFill>
                  <a:srgbClr val="646464"/>
                </a:solidFill>
                <a:latin typeface="EYInterstate"/>
                <a:cs typeface="Arial"/>
              </a:rPr>
              <a:t> </a:t>
            </a:r>
            <a:r>
              <a:rPr lang="en-US" sz="1600" b="1" err="1">
                <a:solidFill>
                  <a:srgbClr val="646464"/>
                </a:solidFill>
                <a:latin typeface="EYInterstate"/>
                <a:cs typeface="Arial"/>
              </a:rPr>
              <a:t>niet</a:t>
            </a:r>
            <a:r>
              <a:rPr lang="en-US" sz="1600" b="1">
                <a:solidFill>
                  <a:srgbClr val="646464"/>
                </a:solidFill>
                <a:latin typeface="EYInterstate"/>
                <a:cs typeface="Arial"/>
              </a:rPr>
              <a:t> toekomstgericht</a:t>
            </a:r>
            <a:endParaRPr lang="en-US" sz="1600" b="1" i="0" u="none" strike="noStrike" kern="1200" cap="none" spc="0" normalizeH="0" baseline="0" noProof="0">
              <a:ln>
                <a:noFill/>
              </a:ln>
              <a:solidFill>
                <a:srgbClr val="646464"/>
              </a:solidFill>
              <a:effectLst/>
              <a:uLnTx/>
              <a:uFillTx/>
              <a:latin typeface="EYInterstate"/>
              <a:cs typeface="Arial"/>
            </a:endParaRPr>
          </a:p>
          <a:p>
            <a:pPr marL="0" marR="0" lvl="0" indent="0" algn="l" defTabSz="91392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51626F"/>
                </a:solidFill>
                <a:effectLst/>
                <a:uLnTx/>
                <a:uFillTx/>
                <a:latin typeface="EYInterstate"/>
                <a:cs typeface="Arial"/>
              </a:rPr>
              <a:t>Rigide</a:t>
            </a:r>
            <a:r>
              <a:rPr kumimoji="0" lang="en-US" sz="1100" b="0" i="0" u="none" strike="noStrike" kern="1200" cap="none" spc="0" normalizeH="0" baseline="0" noProof="0">
                <a:ln>
                  <a:noFill/>
                </a:ln>
                <a:solidFill>
                  <a:srgbClr val="51626F"/>
                </a:solidFill>
                <a:effectLst/>
                <a:uLnTx/>
                <a:uFillTx/>
                <a:latin typeface="EYInterstate"/>
                <a:cs typeface="Arial"/>
              </a:rPr>
              <a:t> </a:t>
            </a:r>
            <a:r>
              <a:rPr kumimoji="0" lang="en-US" sz="1100" b="0" i="0" u="none" strike="noStrike" kern="1200" cap="none" spc="0" normalizeH="0" baseline="0" noProof="0" err="1">
                <a:ln>
                  <a:noFill/>
                </a:ln>
                <a:solidFill>
                  <a:srgbClr val="51626F"/>
                </a:solidFill>
                <a:effectLst/>
                <a:uLnTx/>
                <a:uFillTx/>
                <a:latin typeface="EYInterstate"/>
                <a:cs typeface="Arial"/>
              </a:rPr>
              <a:t>regelgeving</a:t>
            </a:r>
            <a:r>
              <a:rPr kumimoji="0" lang="en-US" sz="1100" b="0" i="0" u="none" strike="noStrike" kern="1200" cap="none" spc="0" normalizeH="0" baseline="0" noProof="0">
                <a:ln>
                  <a:noFill/>
                </a:ln>
                <a:solidFill>
                  <a:srgbClr val="51626F"/>
                </a:solidFill>
                <a:effectLst/>
                <a:uLnTx/>
                <a:uFillTx/>
                <a:latin typeface="EYInterstate"/>
                <a:cs typeface="Arial"/>
              </a:rPr>
              <a:t> </a:t>
            </a:r>
            <a:r>
              <a:rPr kumimoji="0" lang="en-US" sz="1100" b="0" i="0" u="none" strike="noStrike" kern="1200" cap="none" spc="0" normalizeH="0" baseline="0" noProof="0" err="1">
                <a:ln>
                  <a:noFill/>
                </a:ln>
                <a:solidFill>
                  <a:srgbClr val="51626F"/>
                </a:solidFill>
                <a:effectLst/>
                <a:uLnTx/>
                <a:uFillTx/>
                <a:latin typeface="EYInterstate"/>
                <a:cs typeface="Arial"/>
              </a:rPr>
              <a:t>en</a:t>
            </a:r>
            <a:r>
              <a:rPr kumimoji="0" lang="en-US" sz="1100" b="0" i="0" u="none" strike="noStrike" kern="1200" cap="none" spc="0" normalizeH="0" baseline="0" noProof="0">
                <a:ln>
                  <a:noFill/>
                </a:ln>
                <a:solidFill>
                  <a:srgbClr val="51626F"/>
                </a:solidFill>
                <a:effectLst/>
                <a:uLnTx/>
                <a:uFillTx/>
                <a:latin typeface="EYInterstate"/>
                <a:cs typeface="Arial"/>
              </a:rPr>
              <a:t> </a:t>
            </a:r>
            <a:r>
              <a:rPr kumimoji="0" lang="en-US" sz="1100" b="0" i="0" u="none" strike="noStrike" kern="1200" cap="none" spc="0" normalizeH="0" baseline="0" noProof="0" err="1">
                <a:ln>
                  <a:noFill/>
                </a:ln>
                <a:solidFill>
                  <a:srgbClr val="51626F"/>
                </a:solidFill>
                <a:effectLst/>
                <a:uLnTx/>
                <a:uFillTx/>
                <a:latin typeface="EYInterstate"/>
                <a:cs typeface="Arial"/>
              </a:rPr>
              <a:t>bepalingen</a:t>
            </a:r>
            <a:r>
              <a:rPr kumimoji="0" lang="en-US" sz="1100" b="0" i="0" u="none" strike="noStrike" kern="1200" cap="none" spc="0" normalizeH="0" baseline="0" noProof="0">
                <a:ln>
                  <a:noFill/>
                </a:ln>
                <a:solidFill>
                  <a:srgbClr val="51626F"/>
                </a:solidFill>
                <a:effectLst/>
                <a:uLnTx/>
                <a:uFillTx/>
                <a:latin typeface="EYInterstate"/>
                <a:cs typeface="Arial"/>
              </a:rPr>
              <a:t> in VPS </a:t>
            </a:r>
            <a:r>
              <a:rPr kumimoji="0" lang="en-US" sz="1100" b="0" i="0" u="none" strike="noStrike" kern="1200" cap="none" spc="0" normalizeH="0" baseline="0" noProof="0" err="1">
                <a:ln>
                  <a:noFill/>
                </a:ln>
                <a:solidFill>
                  <a:srgbClr val="51626F"/>
                </a:solidFill>
                <a:effectLst/>
                <a:uLnTx/>
                <a:uFillTx/>
                <a:latin typeface="EYInterstate"/>
                <a:cs typeface="Arial"/>
              </a:rPr>
              <a:t>en</a:t>
            </a:r>
            <a:r>
              <a:rPr kumimoji="0" lang="en-US" sz="1100" b="0" i="0" u="none" strike="noStrike" kern="1200" cap="none" spc="0" normalizeH="0" baseline="0" noProof="0">
                <a:ln>
                  <a:noFill/>
                </a:ln>
                <a:solidFill>
                  <a:srgbClr val="51626F"/>
                </a:solidFill>
                <a:effectLst/>
                <a:uLnTx/>
                <a:uFillTx/>
                <a:latin typeface="EYInterstate"/>
                <a:cs typeface="Arial"/>
              </a:rPr>
              <a:t> </a:t>
            </a:r>
            <a:r>
              <a:rPr kumimoji="0" lang="en-US" sz="1100" b="0" i="0" u="none" strike="noStrike" kern="1200" cap="none" spc="0" normalizeH="0" baseline="0" noProof="0" err="1">
                <a:ln>
                  <a:noFill/>
                </a:ln>
                <a:solidFill>
                  <a:srgbClr val="51626F"/>
                </a:solidFill>
                <a:effectLst/>
                <a:uLnTx/>
                <a:uFillTx/>
                <a:latin typeface="EYInterstate"/>
                <a:cs typeface="Arial"/>
              </a:rPr>
              <a:t>federale</a:t>
            </a:r>
            <a:r>
              <a:rPr kumimoji="0" lang="en-US" sz="1100" b="0" i="0" u="none" strike="noStrike" kern="1200" cap="none" spc="0" normalizeH="0" baseline="0" noProof="0">
                <a:ln>
                  <a:noFill/>
                </a:ln>
                <a:solidFill>
                  <a:srgbClr val="51626F"/>
                </a:solidFill>
                <a:effectLst/>
                <a:uLnTx/>
                <a:uFillTx/>
                <a:latin typeface="EYInterstate"/>
                <a:cs typeface="Arial"/>
              </a:rPr>
              <a:t> </a:t>
            </a:r>
            <a:r>
              <a:rPr kumimoji="0" lang="en-US" sz="1100" b="0" i="0" u="none" strike="noStrike" kern="1200" cap="none" spc="0" normalizeH="0" baseline="0" noProof="0" err="1">
                <a:ln>
                  <a:noFill/>
                </a:ln>
                <a:solidFill>
                  <a:srgbClr val="51626F"/>
                </a:solidFill>
                <a:effectLst/>
                <a:uLnTx/>
                <a:uFillTx/>
                <a:latin typeface="EYInterstate"/>
                <a:cs typeface="Arial"/>
              </a:rPr>
              <a:t>regelgeving</a:t>
            </a:r>
            <a:endParaRPr kumimoji="0" lang="en-US" sz="1100" b="0" i="0" u="none" strike="noStrike" kern="1200" cap="none" spc="0" normalizeH="0" baseline="0" noProof="0">
              <a:ln>
                <a:noFill/>
              </a:ln>
              <a:solidFill>
                <a:srgbClr val="51626F"/>
              </a:solidFill>
              <a:effectLst/>
              <a:uLnTx/>
              <a:uFillTx/>
              <a:latin typeface="EYInterstate"/>
              <a:cs typeface="Arial"/>
            </a:endParaRPr>
          </a:p>
        </p:txBody>
      </p:sp>
      <p:sp>
        <p:nvSpPr>
          <p:cNvPr id="48" name="Oval 47">
            <a:extLst>
              <a:ext uri="{FF2B5EF4-FFF2-40B4-BE49-F238E27FC236}">
                <a16:creationId xmlns:a16="http://schemas.microsoft.com/office/drawing/2014/main" id="{4B781756-61B1-4F48-B0E1-133D4B9B36D0}"/>
              </a:ext>
            </a:extLst>
          </p:cNvPr>
          <p:cNvSpPr/>
          <p:nvPr/>
        </p:nvSpPr>
        <p:spPr>
          <a:xfrm>
            <a:off x="8208825" y="6003452"/>
            <a:ext cx="72000" cy="72000"/>
          </a:xfrm>
          <a:prstGeom prst="ellipse">
            <a:avLst/>
          </a:prstGeom>
          <a:solidFill>
            <a:srgbClr val="007A9E"/>
          </a:solidFill>
          <a:ln w="9525" cmpd="sng">
            <a:solidFill>
              <a:srgbClr val="007A9E"/>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l-BE" sz="1000" b="1" i="0" u="none" strike="noStrike" kern="1200" cap="none" spc="0" normalizeH="0" baseline="0" noProof="0">
              <a:ln>
                <a:noFill/>
              </a:ln>
              <a:solidFill>
                <a:prstClr val="white"/>
              </a:solidFill>
              <a:effectLst/>
              <a:uLnTx/>
              <a:uFillTx/>
              <a:latin typeface="EYInterstate" panose="02000503020000020004" pitchFamily="2" charset="0"/>
              <a:ea typeface="+mn-ea"/>
              <a:cs typeface="+mn-cs"/>
            </a:endParaRPr>
          </a:p>
        </p:txBody>
      </p:sp>
      <p:pic>
        <p:nvPicPr>
          <p:cNvPr id="6" name="Graphic 5" descr="Lost with solid fill">
            <a:extLst>
              <a:ext uri="{FF2B5EF4-FFF2-40B4-BE49-F238E27FC236}">
                <a16:creationId xmlns:a16="http://schemas.microsoft.com/office/drawing/2014/main" id="{5D23D7CC-6002-4AB7-B239-7D7CD47833C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47542" y="2350840"/>
            <a:ext cx="474141" cy="474141"/>
          </a:xfrm>
          <a:prstGeom prst="rect">
            <a:avLst/>
          </a:prstGeom>
        </p:spPr>
      </p:pic>
      <p:pic>
        <p:nvPicPr>
          <p:cNvPr id="14" name="Graphic 13" descr="Train with solid fill">
            <a:extLst>
              <a:ext uri="{FF2B5EF4-FFF2-40B4-BE49-F238E27FC236}">
                <a16:creationId xmlns:a16="http://schemas.microsoft.com/office/drawing/2014/main" id="{A453D264-9290-440C-B7DC-23B90888AD0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47959" y="1769325"/>
            <a:ext cx="437511" cy="437511"/>
          </a:xfrm>
          <a:prstGeom prst="rect">
            <a:avLst/>
          </a:prstGeom>
        </p:spPr>
      </p:pic>
    </p:spTree>
    <p:extLst>
      <p:ext uri="{BB962C8B-B14F-4D97-AF65-F5344CB8AC3E}">
        <p14:creationId xmlns:p14="http://schemas.microsoft.com/office/powerpoint/2010/main" val="507354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658A1-2104-42FF-8582-0632F84CD415}"/>
              </a:ext>
            </a:extLst>
          </p:cNvPr>
          <p:cNvSpPr>
            <a:spLocks noGrp="1"/>
          </p:cNvSpPr>
          <p:nvPr>
            <p:ph type="title"/>
          </p:nvPr>
        </p:nvSpPr>
        <p:spPr>
          <a:xfrm>
            <a:off x="371475" y="425302"/>
            <a:ext cx="11449050" cy="818882"/>
          </a:xfrm>
        </p:spPr>
        <p:txBody>
          <a:bodyPr/>
          <a:lstStyle/>
          <a:p>
            <a:r>
              <a:rPr lang="nl-BE"/>
              <a:t>Regelgeving en fiscaliteit</a:t>
            </a:r>
          </a:p>
        </p:txBody>
      </p:sp>
      <p:graphicFrame>
        <p:nvGraphicFramePr>
          <p:cNvPr id="4" name="Tijdelijke aanduiding voor inhoud 3">
            <a:extLst>
              <a:ext uri="{FF2B5EF4-FFF2-40B4-BE49-F238E27FC236}">
                <a16:creationId xmlns:a16="http://schemas.microsoft.com/office/drawing/2014/main" id="{EF0CA18F-3FD6-4A96-A89A-50E2C96B15BD}"/>
              </a:ext>
            </a:extLst>
          </p:cNvPr>
          <p:cNvGraphicFramePr>
            <a:graphicFrameLocks noGrp="1"/>
          </p:cNvGraphicFramePr>
          <p:nvPr>
            <p:ph sz="quarter" idx="11"/>
          </p:nvPr>
        </p:nvGraphicFramePr>
        <p:xfrm>
          <a:off x="371475" y="2166079"/>
          <a:ext cx="11449050" cy="393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a:extLst>
              <a:ext uri="{FF2B5EF4-FFF2-40B4-BE49-F238E27FC236}">
                <a16:creationId xmlns:a16="http://schemas.microsoft.com/office/drawing/2014/main" id="{E1A7A872-4C49-4271-9B30-EC6FD1C4FEA0}"/>
              </a:ext>
            </a:extLst>
          </p:cNvPr>
          <p:cNvSpPr txBox="1"/>
          <p:nvPr/>
        </p:nvSpPr>
        <p:spPr>
          <a:xfrm>
            <a:off x="1394086" y="1320809"/>
            <a:ext cx="10134249" cy="307777"/>
          </a:xfrm>
          <a:prstGeom prst="rect">
            <a:avLst/>
          </a:prstGeom>
          <a:noFill/>
        </p:spPr>
        <p:txBody>
          <a:bodyPr wrap="none" rtlCol="0">
            <a:spAutoFit/>
          </a:bodyPr>
          <a:lstStyle/>
          <a:p>
            <a:r>
              <a:rPr lang="nl-BE" sz="1400"/>
              <a:t>Aanleiding: het nieuwe hybride werken staat haaks op bepalingen in VPS rond woon-werkverkeer, maar ook met fiscale regelgeving</a:t>
            </a:r>
          </a:p>
        </p:txBody>
      </p:sp>
    </p:spTree>
    <p:extLst>
      <p:ext uri="{BB962C8B-B14F-4D97-AF65-F5344CB8AC3E}">
        <p14:creationId xmlns:p14="http://schemas.microsoft.com/office/powerpoint/2010/main" val="869412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5CD916-5967-4350-8F98-A5562C6B74BC}"/>
              </a:ext>
            </a:extLst>
          </p:cNvPr>
          <p:cNvSpPr>
            <a:spLocks noGrp="1"/>
          </p:cNvSpPr>
          <p:nvPr>
            <p:ph type="title"/>
          </p:nvPr>
        </p:nvSpPr>
        <p:spPr/>
        <p:txBody>
          <a:bodyPr/>
          <a:lstStyle/>
          <a:p>
            <a:r>
              <a:rPr lang="nl-BE"/>
              <a:t>Aanbod </a:t>
            </a:r>
          </a:p>
        </p:txBody>
      </p:sp>
      <p:graphicFrame>
        <p:nvGraphicFramePr>
          <p:cNvPr id="4" name="Tijdelijke aanduiding voor inhoud 3">
            <a:extLst>
              <a:ext uri="{FF2B5EF4-FFF2-40B4-BE49-F238E27FC236}">
                <a16:creationId xmlns:a16="http://schemas.microsoft.com/office/drawing/2014/main" id="{19C80FEF-46E1-4CEE-9C6B-33D652B3D531}"/>
              </a:ext>
            </a:extLst>
          </p:cNvPr>
          <p:cNvGraphicFramePr>
            <a:graphicFrameLocks noGrp="1"/>
          </p:cNvGraphicFramePr>
          <p:nvPr>
            <p:ph sz="quarter" idx="11"/>
            <p:extLst>
              <p:ext uri="{D42A27DB-BD31-4B8C-83A1-F6EECF244321}">
                <p14:modId xmlns:p14="http://schemas.microsoft.com/office/powerpoint/2010/main" val="3979992244"/>
              </p:ext>
            </p:extLst>
          </p:nvPr>
        </p:nvGraphicFramePr>
        <p:xfrm>
          <a:off x="371475" y="1941513"/>
          <a:ext cx="11449050" cy="415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vak 7">
            <a:extLst>
              <a:ext uri="{FF2B5EF4-FFF2-40B4-BE49-F238E27FC236}">
                <a16:creationId xmlns:a16="http://schemas.microsoft.com/office/drawing/2014/main" id="{5DC817F9-0DA2-41B3-B838-DE74554C7B5C}"/>
              </a:ext>
            </a:extLst>
          </p:cNvPr>
          <p:cNvSpPr txBox="1"/>
          <p:nvPr/>
        </p:nvSpPr>
        <p:spPr>
          <a:xfrm>
            <a:off x="8225852" y="3152590"/>
            <a:ext cx="3493489" cy="1215717"/>
          </a:xfrm>
          <a:prstGeom prst="rect">
            <a:avLst/>
          </a:prstGeom>
          <a:noFill/>
        </p:spPr>
        <p:txBody>
          <a:bodyPr wrap="square" rtlCol="0">
            <a:spAutoFit/>
          </a:bodyPr>
          <a:lstStyle/>
          <a:p>
            <a:pPr marL="171450" indent="-171450">
              <a:buFont typeface="Arial" panose="020B0604020202020204" pitchFamily="34" charset="0"/>
              <a:buChar char="•"/>
            </a:pPr>
            <a:r>
              <a:rPr lang="nl-BE" sz="1100"/>
              <a:t>Inspelen op: flexibiliteit, kostenbewust, eenvoudig</a:t>
            </a:r>
          </a:p>
          <a:p>
            <a:pPr marL="171450" indent="-171450">
              <a:buFont typeface="Arial" panose="020B0604020202020204" pitchFamily="34" charset="0"/>
              <a:buChar char="•"/>
            </a:pPr>
            <a:r>
              <a:rPr lang="nl-BE" sz="1100"/>
              <a:t>Op dit moment: uitrol </a:t>
            </a:r>
            <a:r>
              <a:rPr lang="nl-BE" sz="1100" err="1"/>
              <a:t>flexabo’s</a:t>
            </a:r>
            <a:r>
              <a:rPr lang="nl-BE" sz="1100"/>
              <a:t> niet-ministeries </a:t>
            </a:r>
          </a:p>
          <a:p>
            <a:pPr marL="171450" indent="-171450">
              <a:buFont typeface="Arial" panose="020B0604020202020204" pitchFamily="34" charset="0"/>
              <a:buChar char="•"/>
            </a:pPr>
            <a:r>
              <a:rPr lang="nl-BE" sz="1100"/>
              <a:t>Vanaf 2023: flexibele formules met derdebetalersregeling (tickets)</a:t>
            </a:r>
          </a:p>
          <a:p>
            <a:pPr marL="171450" indent="-171450">
              <a:buFont typeface="Arial" panose="020B0604020202020204" pitchFamily="34" charset="0"/>
              <a:buChar char="•"/>
            </a:pPr>
            <a:r>
              <a:rPr lang="nl-BE" sz="1100"/>
              <a:t>50-rittenkaart De Lijn </a:t>
            </a:r>
          </a:p>
          <a:p>
            <a:endParaRPr lang="nl-BE"/>
          </a:p>
        </p:txBody>
      </p:sp>
      <p:sp>
        <p:nvSpPr>
          <p:cNvPr id="10" name="Tekstvak 9">
            <a:extLst>
              <a:ext uri="{FF2B5EF4-FFF2-40B4-BE49-F238E27FC236}">
                <a16:creationId xmlns:a16="http://schemas.microsoft.com/office/drawing/2014/main" id="{796EF526-27F7-48F8-BF4C-FE9B2AE889DE}"/>
              </a:ext>
            </a:extLst>
          </p:cNvPr>
          <p:cNvSpPr txBox="1"/>
          <p:nvPr/>
        </p:nvSpPr>
        <p:spPr>
          <a:xfrm>
            <a:off x="8327036" y="5147451"/>
            <a:ext cx="4903658" cy="261610"/>
          </a:xfrm>
          <a:prstGeom prst="rect">
            <a:avLst/>
          </a:prstGeom>
          <a:noFill/>
        </p:spPr>
        <p:txBody>
          <a:bodyPr wrap="square">
            <a:spAutoFit/>
          </a:bodyPr>
          <a:lstStyle/>
          <a:p>
            <a:r>
              <a:rPr lang="nl-BE" sz="1100"/>
              <a:t>Technologische mobiliteitsoplossingen (vb. Olympus)</a:t>
            </a:r>
          </a:p>
        </p:txBody>
      </p:sp>
      <p:sp>
        <p:nvSpPr>
          <p:cNvPr id="11" name="Linkeraccolade 10">
            <a:extLst>
              <a:ext uri="{FF2B5EF4-FFF2-40B4-BE49-F238E27FC236}">
                <a16:creationId xmlns:a16="http://schemas.microsoft.com/office/drawing/2014/main" id="{9DDC2649-4BA1-4B78-B70E-51C1075A369F}"/>
              </a:ext>
            </a:extLst>
          </p:cNvPr>
          <p:cNvSpPr/>
          <p:nvPr/>
        </p:nvSpPr>
        <p:spPr>
          <a:xfrm>
            <a:off x="8124669" y="2971383"/>
            <a:ext cx="202367" cy="12770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2" name="Linkeraccolade 11">
            <a:extLst>
              <a:ext uri="{FF2B5EF4-FFF2-40B4-BE49-F238E27FC236}">
                <a16:creationId xmlns:a16="http://schemas.microsoft.com/office/drawing/2014/main" id="{5D6041E4-6E0C-4626-9BA2-043F2CA71AED}"/>
              </a:ext>
            </a:extLst>
          </p:cNvPr>
          <p:cNvSpPr/>
          <p:nvPr/>
        </p:nvSpPr>
        <p:spPr>
          <a:xfrm>
            <a:off x="8124669" y="4841823"/>
            <a:ext cx="202367" cy="9668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3" name="Freeform 36">
            <a:extLst>
              <a:ext uri="{FF2B5EF4-FFF2-40B4-BE49-F238E27FC236}">
                <a16:creationId xmlns:a16="http://schemas.microsoft.com/office/drawing/2014/main" id="{322613E1-8865-475F-AA2C-75AB47CAC15B}"/>
              </a:ext>
            </a:extLst>
          </p:cNvPr>
          <p:cNvSpPr>
            <a:spLocks noEditPoints="1"/>
          </p:cNvSpPr>
          <p:nvPr/>
        </p:nvSpPr>
        <p:spPr bwMode="auto">
          <a:xfrm>
            <a:off x="5631558" y="3547343"/>
            <a:ext cx="438990" cy="426210"/>
          </a:xfrm>
          <a:custGeom>
            <a:avLst/>
            <a:gdLst>
              <a:gd name="T0" fmla="*/ 124 w 124"/>
              <a:gd name="T1" fmla="*/ 9 h 120"/>
              <a:gd name="T2" fmla="*/ 115 w 124"/>
              <a:gd name="T3" fmla="*/ 0 h 120"/>
              <a:gd name="T4" fmla="*/ 95 w 124"/>
              <a:gd name="T5" fmla="*/ 23 h 120"/>
              <a:gd name="T6" fmla="*/ 57 w 124"/>
              <a:gd name="T7" fmla="*/ 8 h 120"/>
              <a:gd name="T8" fmla="*/ 0 w 124"/>
              <a:gd name="T9" fmla="*/ 64 h 120"/>
              <a:gd name="T10" fmla="*/ 57 w 124"/>
              <a:gd name="T11" fmla="*/ 120 h 120"/>
              <a:gd name="T12" fmla="*/ 113 w 124"/>
              <a:gd name="T13" fmla="*/ 64 h 120"/>
              <a:gd name="T14" fmla="*/ 104 w 124"/>
              <a:gd name="T15" fmla="*/ 34 h 120"/>
              <a:gd name="T16" fmla="*/ 124 w 124"/>
              <a:gd name="T17" fmla="*/ 9 h 120"/>
              <a:gd name="T18" fmla="*/ 105 w 124"/>
              <a:gd name="T19" fmla="*/ 64 h 120"/>
              <a:gd name="T20" fmla="*/ 57 w 124"/>
              <a:gd name="T21" fmla="*/ 112 h 120"/>
              <a:gd name="T22" fmla="*/ 8 w 124"/>
              <a:gd name="T23" fmla="*/ 64 h 120"/>
              <a:gd name="T24" fmla="*/ 57 w 124"/>
              <a:gd name="T25" fmla="*/ 16 h 120"/>
              <a:gd name="T26" fmla="*/ 90 w 124"/>
              <a:gd name="T27" fmla="*/ 29 h 120"/>
              <a:gd name="T28" fmla="*/ 55 w 124"/>
              <a:gd name="T29" fmla="*/ 69 h 120"/>
              <a:gd name="T30" fmla="*/ 29 w 124"/>
              <a:gd name="T31" fmla="*/ 43 h 120"/>
              <a:gd name="T32" fmla="*/ 20 w 124"/>
              <a:gd name="T33" fmla="*/ 60 h 120"/>
              <a:gd name="T34" fmla="*/ 47 w 124"/>
              <a:gd name="T35" fmla="*/ 90 h 120"/>
              <a:gd name="T36" fmla="*/ 54 w 124"/>
              <a:gd name="T37" fmla="*/ 98 h 120"/>
              <a:gd name="T38" fmla="*/ 60 w 124"/>
              <a:gd name="T39" fmla="*/ 91 h 120"/>
              <a:gd name="T40" fmla="*/ 99 w 124"/>
              <a:gd name="T41" fmla="*/ 41 h 120"/>
              <a:gd name="T42" fmla="*/ 105 w 124"/>
              <a:gd name="T43" fmla="*/ 6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0">
                <a:moveTo>
                  <a:pt x="124" y="9"/>
                </a:moveTo>
                <a:cubicBezTo>
                  <a:pt x="115" y="0"/>
                  <a:pt x="115" y="0"/>
                  <a:pt x="115" y="0"/>
                </a:cubicBezTo>
                <a:cubicBezTo>
                  <a:pt x="95" y="23"/>
                  <a:pt x="95" y="23"/>
                  <a:pt x="95" y="23"/>
                </a:cubicBezTo>
                <a:cubicBezTo>
                  <a:pt x="85" y="14"/>
                  <a:pt x="72" y="8"/>
                  <a:pt x="57" y="8"/>
                </a:cubicBezTo>
                <a:cubicBezTo>
                  <a:pt x="26" y="8"/>
                  <a:pt x="0" y="33"/>
                  <a:pt x="0" y="64"/>
                </a:cubicBezTo>
                <a:cubicBezTo>
                  <a:pt x="0" y="95"/>
                  <a:pt x="26" y="120"/>
                  <a:pt x="57" y="120"/>
                </a:cubicBezTo>
                <a:cubicBezTo>
                  <a:pt x="88" y="120"/>
                  <a:pt x="113" y="95"/>
                  <a:pt x="113" y="64"/>
                </a:cubicBezTo>
                <a:cubicBezTo>
                  <a:pt x="113" y="53"/>
                  <a:pt x="110" y="43"/>
                  <a:pt x="104" y="34"/>
                </a:cubicBezTo>
                <a:lnTo>
                  <a:pt x="124" y="9"/>
                </a:lnTo>
                <a:close/>
                <a:moveTo>
                  <a:pt x="105" y="64"/>
                </a:moveTo>
                <a:cubicBezTo>
                  <a:pt x="105" y="91"/>
                  <a:pt x="83" y="112"/>
                  <a:pt x="57" y="112"/>
                </a:cubicBezTo>
                <a:cubicBezTo>
                  <a:pt x="30" y="112"/>
                  <a:pt x="8" y="91"/>
                  <a:pt x="8" y="64"/>
                </a:cubicBezTo>
                <a:cubicBezTo>
                  <a:pt x="8" y="37"/>
                  <a:pt x="30" y="16"/>
                  <a:pt x="57" y="16"/>
                </a:cubicBezTo>
                <a:cubicBezTo>
                  <a:pt x="70" y="16"/>
                  <a:pt x="81" y="21"/>
                  <a:pt x="90" y="29"/>
                </a:cubicBezTo>
                <a:cubicBezTo>
                  <a:pt x="55" y="69"/>
                  <a:pt x="55" y="69"/>
                  <a:pt x="55" y="69"/>
                </a:cubicBezTo>
                <a:cubicBezTo>
                  <a:pt x="29" y="43"/>
                  <a:pt x="29" y="43"/>
                  <a:pt x="29" y="43"/>
                </a:cubicBezTo>
                <a:cubicBezTo>
                  <a:pt x="20" y="60"/>
                  <a:pt x="20" y="60"/>
                  <a:pt x="20" y="60"/>
                </a:cubicBezTo>
                <a:cubicBezTo>
                  <a:pt x="47" y="90"/>
                  <a:pt x="47" y="90"/>
                  <a:pt x="47" y="90"/>
                </a:cubicBezTo>
                <a:cubicBezTo>
                  <a:pt x="54" y="98"/>
                  <a:pt x="54" y="98"/>
                  <a:pt x="54" y="98"/>
                </a:cubicBezTo>
                <a:cubicBezTo>
                  <a:pt x="60" y="91"/>
                  <a:pt x="60" y="91"/>
                  <a:pt x="60" y="91"/>
                </a:cubicBezTo>
                <a:cubicBezTo>
                  <a:pt x="99" y="41"/>
                  <a:pt x="99" y="41"/>
                  <a:pt x="99" y="41"/>
                </a:cubicBezTo>
                <a:cubicBezTo>
                  <a:pt x="103" y="48"/>
                  <a:pt x="105" y="56"/>
                  <a:pt x="105" y="64"/>
                </a:cubicBezTo>
                <a:close/>
              </a:path>
            </a:pathLst>
          </a:custGeom>
          <a:solidFill>
            <a:srgbClr val="7F7500"/>
          </a:solidFill>
          <a:ln w="9525">
            <a:solidFill>
              <a:srgbClr val="7F75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4" name="Graphic 13" descr="Gymnast Floor routine">
            <a:extLst>
              <a:ext uri="{FF2B5EF4-FFF2-40B4-BE49-F238E27FC236}">
                <a16:creationId xmlns:a16="http://schemas.microsoft.com/office/drawing/2014/main" id="{EDD71DE0-E818-4158-A2F1-7F52D7D257A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13468" y="4747338"/>
            <a:ext cx="400113" cy="400113"/>
          </a:xfrm>
          <a:prstGeom prst="rect">
            <a:avLst/>
          </a:prstGeom>
        </p:spPr>
      </p:pic>
      <p:pic>
        <p:nvPicPr>
          <p:cNvPr id="15" name="Graphic 14" descr="Piggy Bank">
            <a:extLst>
              <a:ext uri="{FF2B5EF4-FFF2-40B4-BE49-F238E27FC236}">
                <a16:creationId xmlns:a16="http://schemas.microsoft.com/office/drawing/2014/main" id="{1F9B765C-15DF-4D25-9498-5470A1421BC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60869" y="4687704"/>
            <a:ext cx="470057" cy="470057"/>
          </a:xfrm>
          <a:prstGeom prst="rect">
            <a:avLst/>
          </a:prstGeom>
        </p:spPr>
      </p:pic>
      <p:pic>
        <p:nvPicPr>
          <p:cNvPr id="16" name="Graphic 15" descr="Plant">
            <a:extLst>
              <a:ext uri="{FF2B5EF4-FFF2-40B4-BE49-F238E27FC236}">
                <a16:creationId xmlns:a16="http://schemas.microsoft.com/office/drawing/2014/main" id="{2ECA7A59-0DFF-4A39-A431-85D5B4F5072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478214" y="4701020"/>
            <a:ext cx="438990" cy="438990"/>
          </a:xfrm>
          <a:prstGeom prst="rect">
            <a:avLst/>
          </a:prstGeom>
          <a:effectLst/>
        </p:spPr>
      </p:pic>
      <p:pic>
        <p:nvPicPr>
          <p:cNvPr id="17" name="Graphic 16" descr="Gymnast Floor routine">
            <a:extLst>
              <a:ext uri="{FF2B5EF4-FFF2-40B4-BE49-F238E27FC236}">
                <a16:creationId xmlns:a16="http://schemas.microsoft.com/office/drawing/2014/main" id="{BE5D3424-2958-497B-835C-1388898C7C8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60700" y="5836040"/>
            <a:ext cx="400113" cy="400113"/>
          </a:xfrm>
          <a:prstGeom prst="rect">
            <a:avLst/>
          </a:prstGeom>
        </p:spPr>
      </p:pic>
      <p:pic>
        <p:nvPicPr>
          <p:cNvPr id="18" name="Graphic 17" descr="Piggy Bank">
            <a:extLst>
              <a:ext uri="{FF2B5EF4-FFF2-40B4-BE49-F238E27FC236}">
                <a16:creationId xmlns:a16="http://schemas.microsoft.com/office/drawing/2014/main" id="{37C698AD-C4C2-4E06-ACF1-20911894210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725841" y="5801067"/>
            <a:ext cx="470057" cy="470057"/>
          </a:xfrm>
          <a:prstGeom prst="rect">
            <a:avLst/>
          </a:prstGeom>
        </p:spPr>
      </p:pic>
      <p:pic>
        <p:nvPicPr>
          <p:cNvPr id="19" name="Graphic 18" descr="Plant">
            <a:extLst>
              <a:ext uri="{FF2B5EF4-FFF2-40B4-BE49-F238E27FC236}">
                <a16:creationId xmlns:a16="http://schemas.microsoft.com/office/drawing/2014/main" id="{CB8AAD43-DEBE-42AF-84F3-B1DA06D2E129}"/>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167957" y="5792527"/>
            <a:ext cx="470057" cy="470057"/>
          </a:xfrm>
          <a:prstGeom prst="rect">
            <a:avLst/>
          </a:prstGeom>
          <a:effectLst/>
        </p:spPr>
      </p:pic>
      <p:pic>
        <p:nvPicPr>
          <p:cNvPr id="20" name="Graphic 19">
            <a:extLst>
              <a:ext uri="{FF2B5EF4-FFF2-40B4-BE49-F238E27FC236}">
                <a16:creationId xmlns:a16="http://schemas.microsoft.com/office/drawing/2014/main" id="{BE81C5ED-5CE4-448A-BE8E-55740C46211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31558" y="5868819"/>
            <a:ext cx="508021" cy="334551"/>
          </a:xfrm>
          <a:prstGeom prst="rect">
            <a:avLst/>
          </a:prstGeom>
        </p:spPr>
      </p:pic>
    </p:spTree>
    <p:extLst>
      <p:ext uri="{BB962C8B-B14F-4D97-AF65-F5344CB8AC3E}">
        <p14:creationId xmlns:p14="http://schemas.microsoft.com/office/powerpoint/2010/main" val="9359247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Presentatie1" id="{BD7C90DA-361A-47FD-B2AC-1CF14F822890}" vid="{9CC36FE7-6D4A-46E2-A90D-827D3CE4A8EC}"/>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2022</Jaartal>
    <Vergaderdatum xmlns="7693f7e5-d3ab-4a3c-9cbf-b4be16ee537c">2022-09-12T22:00:00+00:00</Vergaderdatum>
    <Documenttype xmlns="7693f7e5-d3ab-4a3c-9cbf-b4be16ee537c" xsi:nil="true"/>
  </documentManagement>
</p:properties>
</file>

<file path=customXml/itemProps1.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2.xml><?xml version="1.0" encoding="utf-8"?>
<ds:datastoreItem xmlns:ds="http://schemas.openxmlformats.org/officeDocument/2006/customXml" ds:itemID="{D45567E1-FA57-4977-B938-CDB64D2C75E9}">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2049</Words>
  <Application>Microsoft Office PowerPoint</Application>
  <PresentationFormat>Breedbeeld</PresentationFormat>
  <Paragraphs>343</Paragraphs>
  <Slides>26</Slides>
  <Notes>17</Notes>
  <HiddenSlides>0</HiddenSlides>
  <MMClips>1</MMClips>
  <ScaleCrop>false</ScaleCrop>
  <HeadingPairs>
    <vt:vector size="6" baseType="variant">
      <vt:variant>
        <vt:lpstr>Gebruikte lettertypen</vt:lpstr>
      </vt:variant>
      <vt:variant>
        <vt:i4>10</vt:i4>
      </vt:variant>
      <vt:variant>
        <vt:lpstr>Thema</vt:lpstr>
      </vt:variant>
      <vt:variant>
        <vt:i4>4</vt:i4>
      </vt:variant>
      <vt:variant>
        <vt:lpstr>Diatitels</vt:lpstr>
      </vt:variant>
      <vt:variant>
        <vt:i4>26</vt:i4>
      </vt:variant>
    </vt:vector>
  </HeadingPairs>
  <TitlesOfParts>
    <vt:vector size="40" baseType="lpstr">
      <vt:lpstr>Calibri Light</vt:lpstr>
      <vt:lpstr>Flanders Art Sans</vt:lpstr>
      <vt:lpstr>FlandersArtSans-Regular</vt:lpstr>
      <vt:lpstr>FlandersArtSans-Bold</vt:lpstr>
      <vt:lpstr>Courier New</vt:lpstr>
      <vt:lpstr>Arial</vt:lpstr>
      <vt:lpstr>Calibri</vt:lpstr>
      <vt:lpstr>EYInterstate</vt:lpstr>
      <vt:lpstr>Flanders Art Sans Bold</vt:lpstr>
      <vt:lpstr>Wingdings</vt:lpstr>
      <vt:lpstr>Vlaanderen: AgO</vt:lpstr>
      <vt:lpstr>1_Vlaanmse Overheid: AgO</vt:lpstr>
      <vt:lpstr>Vlaanmse Overheid: AgO</vt:lpstr>
      <vt:lpstr>Vlaanderen: AgO</vt:lpstr>
      <vt:lpstr>HR-infonetwerk</vt:lpstr>
      <vt:lpstr>Agenda</vt:lpstr>
      <vt:lpstr>Spelregels</vt:lpstr>
      <vt:lpstr>FLEXIBILISEREN WOON-WERKVERKEER</vt:lpstr>
      <vt:lpstr>Over het project - context</vt:lpstr>
      <vt:lpstr>Uit de behoeftenanalyse</vt:lpstr>
      <vt:lpstr>Visie</vt:lpstr>
      <vt:lpstr>Regelgeving en fiscaliteit</vt:lpstr>
      <vt:lpstr>Aanbod </vt:lpstr>
      <vt:lpstr>Webpagina’s personeelsleden</vt:lpstr>
      <vt:lpstr>Webpagina’s HR</vt:lpstr>
      <vt:lpstr>Kostenoverzicht – evolutie per categorie</vt:lpstr>
      <vt:lpstr>Campagnebeeld </vt:lpstr>
      <vt:lpstr>Vlaanderen Intern voor leidinggevenden</vt:lpstr>
      <vt:lpstr>Mijn teamleden werken liever thuis dan op kantoor. Hoe kan ik ze motiveren?</vt:lpstr>
      <vt:lpstr>Mijn teamlid is ziek. Wat moet ik doen als leidinggevende?</vt:lpstr>
      <vt:lpstr>Wat te doen als een teamlid onvoldoende blijft presteren?</vt:lpstr>
      <vt:lpstr>Agentschap Overheidspersoneel informeert personeelsleden, HR-professionals en leidinggevenden  via een centrale en toegankelijke informatieplek</vt:lpstr>
      <vt:lpstr>Doelgroepgerichte informatieplatformen</vt:lpstr>
      <vt:lpstr>Vlaanderen Intern Leidinggevenden</vt:lpstr>
      <vt:lpstr>Vlaanderen Intern Leidinggevenden</vt:lpstr>
      <vt:lpstr>Vlaanderen Intern Leidinggevenden</vt:lpstr>
      <vt:lpstr>Meerwaarde voor HR</vt:lpstr>
      <vt:lpstr>Vlaanderen Intern voor leidinggevenden</vt:lpstr>
      <vt:lpstr>HR-agenda vooruitzicht</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HR-infonetwerk - HR-infonetwerken-sjabloon powerpoint.pptx</dc:title>
  <dc:subject>TEMPLATE BY SMARTPRESENTATIONS</dc:subject>
  <dc:creator>Alewaters Hilde</dc:creator>
  <cp:lastModifiedBy>Cordier Patrick</cp:lastModifiedBy>
  <cp:revision>5</cp:revision>
  <dcterms:created xsi:type="dcterms:W3CDTF">2021-09-21T07:47:15Z</dcterms:created>
  <dcterms:modified xsi:type="dcterms:W3CDTF">2022-09-13T07:59:59Z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