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336" r:id="rId7"/>
    <p:sldId id="322" r:id="rId8"/>
    <p:sldId id="259" r:id="rId9"/>
    <p:sldId id="323" r:id="rId10"/>
    <p:sldId id="530" r:id="rId11"/>
    <p:sldId id="391" r:id="rId12"/>
    <p:sldId id="532" r:id="rId13"/>
    <p:sldId id="533" r:id="rId14"/>
    <p:sldId id="535" r:id="rId15"/>
    <p:sldId id="410" r:id="rId16"/>
    <p:sldId id="541" r:id="rId17"/>
    <p:sldId id="536" r:id="rId18"/>
    <p:sldId id="539" r:id="rId19"/>
    <p:sldId id="529" r:id="rId20"/>
    <p:sldId id="537" r:id="rId21"/>
    <p:sldId id="540" r:id="rId22"/>
    <p:sldId id="538" r:id="rId23"/>
  </p:sldIdLst>
  <p:sldSz cx="9144000" cy="6858000" type="screen4x3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ernele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A33"/>
    <a:srgbClr val="90B529"/>
    <a:srgbClr val="E5EEC4"/>
    <a:srgbClr val="C6DA7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F57B7-6D31-4FAC-9A9E-AB4220F80086}" v="25" dt="2022-04-11T08:09:3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96006" autoAdjust="0"/>
  </p:normalViewPr>
  <p:slideViewPr>
    <p:cSldViewPr>
      <p:cViewPr varScale="1">
        <p:scale>
          <a:sx n="108" d="100"/>
          <a:sy n="108" d="100"/>
        </p:scale>
        <p:origin x="20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85C7E73-5F67-4D59-BC56-5AE210A65D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1D4C03-9B08-422E-84C9-910FABA40A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1B26E-2993-4E0D-B9A3-20C5A255DE8F}" type="datetimeFigureOut">
              <a:rPr lang="nl-BE"/>
              <a:pPr>
                <a:defRPr/>
              </a:pPr>
              <a:t>31/08/22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17CBD3-2369-4E0E-84AE-B7B7906384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E02F77-8121-43C9-BD6C-6F3AB04A5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2C6B69-E30A-4F06-91A6-88053465C6C5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80EA505-EE27-491B-9917-795C961DDB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nl-B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F3A856-184A-4478-88DD-7C6687D0A9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nl-B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8F73F37-48E4-4890-B2A0-25FF2AF85A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25863C2-6F7C-4EE7-8658-B233F87698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2688" cy="4473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noProof="0"/>
              <a:t>Click to edit Master text styles</a:t>
            </a:r>
          </a:p>
          <a:p>
            <a:pPr lvl="1"/>
            <a:r>
              <a:rPr lang="en-US" altLang="nl-BE" noProof="0"/>
              <a:t>Second level</a:t>
            </a:r>
          </a:p>
          <a:p>
            <a:pPr lvl="2"/>
            <a:r>
              <a:rPr lang="en-US" altLang="nl-BE" noProof="0"/>
              <a:t>Third level</a:t>
            </a:r>
          </a:p>
          <a:p>
            <a:pPr lvl="3"/>
            <a:r>
              <a:rPr lang="en-US" altLang="nl-BE" noProof="0"/>
              <a:t>Fourth level</a:t>
            </a:r>
          </a:p>
          <a:p>
            <a:pPr lvl="4"/>
            <a:r>
              <a:rPr lang="en-US" altLang="nl-BE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75C14EE-6313-4F07-9538-D03CE251EB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nl-B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33C911B-FC9D-4E03-8A4B-7F9156901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5D1DFB-A914-4D51-A4FC-FA4FA86DD43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>
            <a:extLst>
              <a:ext uri="{FF2B5EF4-FFF2-40B4-BE49-F238E27FC236}">
                <a16:creationId xmlns:a16="http://schemas.microsoft.com/office/drawing/2014/main" id="{1BB73A88-38E3-40A6-8BE5-DABA0C129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Tijdelijke aanduiding voor notities 2">
            <a:extLst>
              <a:ext uri="{FF2B5EF4-FFF2-40B4-BE49-F238E27FC236}">
                <a16:creationId xmlns:a16="http://schemas.microsoft.com/office/drawing/2014/main" id="{C86DD092-B9A5-418B-A080-22312EF1A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5124" name="Tijdelijke aanduiding voor dianummer 3">
            <a:extLst>
              <a:ext uri="{FF2B5EF4-FFF2-40B4-BE49-F238E27FC236}">
                <a16:creationId xmlns:a16="http://schemas.microsoft.com/office/drawing/2014/main" id="{E5278C4C-3A4B-4F6D-8D7F-A2FFDE320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C3E012-3D0A-427B-AD5F-C6E97D2AD7A3}" type="slidenum">
              <a:rPr lang="en-US" altLang="nl-BE" smtClean="0"/>
              <a:pPr>
                <a:spcBef>
                  <a:spcPct val="0"/>
                </a:spcBef>
              </a:pPr>
              <a:t>1</a:t>
            </a:fld>
            <a:endParaRPr lang="en-US" alt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>
            <a:extLst>
              <a:ext uri="{FF2B5EF4-FFF2-40B4-BE49-F238E27FC236}">
                <a16:creationId xmlns:a16="http://schemas.microsoft.com/office/drawing/2014/main" id="{4DDD8805-BA97-4C5D-8225-B30FE9EC9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Tijdelijke aanduiding voor notities 2">
            <a:extLst>
              <a:ext uri="{FF2B5EF4-FFF2-40B4-BE49-F238E27FC236}">
                <a16:creationId xmlns:a16="http://schemas.microsoft.com/office/drawing/2014/main" id="{23DDFEA1-8365-4E44-BBEA-73B7B4CA0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7172" name="Tijdelijke aanduiding voor dianummer 3">
            <a:extLst>
              <a:ext uri="{FF2B5EF4-FFF2-40B4-BE49-F238E27FC236}">
                <a16:creationId xmlns:a16="http://schemas.microsoft.com/office/drawing/2014/main" id="{8AA83186-778C-417B-A33D-A1F64CF18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2883CE-D477-4E9F-9494-DBB7C7BA024E}" type="slidenum">
              <a:rPr lang="en-US" altLang="nl-BE" smtClean="0"/>
              <a:pPr>
                <a:spcBef>
                  <a:spcPct val="0"/>
                </a:spcBef>
              </a:pPr>
              <a:t>2</a:t>
            </a:fld>
            <a:endParaRPr lang="en-US" alt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A95D7D1E-05C5-4C7D-8541-A14D1ECC5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DD2D65CD-B751-4B0D-AC57-EA633F560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4F825FC4-626E-4EEA-ABFA-97F6BE5D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3935FC-9074-4810-B518-9A6901B1F625}" type="slidenum">
              <a:rPr lang="en-US" altLang="nl-BE" smtClean="0"/>
              <a:pPr>
                <a:spcBef>
                  <a:spcPct val="0"/>
                </a:spcBef>
              </a:pPr>
              <a:t>4</a:t>
            </a:fld>
            <a:endParaRPr lang="en-US" alt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9A4F6DCA-239B-4926-A33C-7DC0E4386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75203C25-DF70-4314-AC76-97F25E63D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F214E03F-1DC1-478A-8DFC-8FC8EE986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2F3106-83EA-4B2C-BE4B-EE224D7C3FE6}" type="slidenum">
              <a:rPr lang="en-US" altLang="nl-BE" smtClean="0"/>
              <a:pPr>
                <a:spcBef>
                  <a:spcPct val="0"/>
                </a:spcBef>
              </a:pPr>
              <a:t>5</a:t>
            </a:fld>
            <a:endParaRPr lang="en-US" alt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774353B9-FD8E-4ED5-A512-3D9A73CD8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FE9D4F7D-E60A-4A44-A8C7-FC426017A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77A6CA45-364F-4311-9A99-3362BB16C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B14BF5-13AA-47A7-B4A0-618DC9B0ED5F}" type="slidenum">
              <a:rPr lang="en-US" altLang="nl-BE" smtClean="0"/>
              <a:pPr>
                <a:spcBef>
                  <a:spcPct val="0"/>
                </a:spcBef>
              </a:pPr>
              <a:t>6</a:t>
            </a:fld>
            <a:endParaRPr lang="en-US" alt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774353B9-FD8E-4ED5-A512-3D9A73CD8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FE9D4F7D-E60A-4A44-A8C7-FC426017A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77A6CA45-364F-4311-9A99-3362BB16C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B14BF5-13AA-47A7-B4A0-618DC9B0ED5F}" type="slidenum">
              <a:rPr lang="en-US" altLang="nl-BE" smtClean="0"/>
              <a:pPr>
                <a:spcBef>
                  <a:spcPct val="0"/>
                </a:spcBef>
              </a:pPr>
              <a:t>7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273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26B42-4DF2-4549-AFAD-39F9D5F0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7543FF-7036-4610-81E5-F9852621F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9D8749-2A6F-4955-8BA2-15B11FC91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F7236-4C6A-469D-9A68-9598E02478A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271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19DE6-3CAA-44F4-93A0-CE3A477BA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5D1E0-3779-4A57-8302-609CC4FFB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476B2-EC3E-4DC3-B9E2-35835C79B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987B-9AA0-4DBC-A43D-93D490EAA76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8935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48463" y="898525"/>
            <a:ext cx="1528762" cy="463708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159000" y="898525"/>
            <a:ext cx="4437063" cy="46370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5490B2-675F-4BD3-9B71-9486D8A69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EEC49A-B99D-44B2-9CDB-9B3003E4E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9490F-BF4F-4596-84BB-B723BE4F9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4F71-CF1A-4B6F-A842-0D62C3B13E0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268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96F6DE-8615-48C9-8740-C16AE77CB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C56B88-6473-4291-8CAC-215BB4159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2D6885-59E6-4102-BCC7-9DFC2D4F3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1613-2CFF-4C97-B882-C3FE95A7741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2279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35BEE-D381-455D-B119-03DB0CF83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040325-8C39-45AC-BFE7-A65066735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8B6A52-C229-428A-B6BE-8D935CF24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0CC1-A115-43C1-AA2F-2EFD1BC2041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042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59000" y="2159000"/>
            <a:ext cx="2982913" cy="337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4313" y="2159000"/>
            <a:ext cx="2982912" cy="337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99EAC-8C69-4503-97C7-3C56499DF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0365E-9D1F-4680-9F5A-B022BF927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20484-498B-4C47-840D-1622BD6BB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0F67-2DD8-4900-9583-33A81F0D36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3352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BACA39-FB7D-4744-B562-199741AEA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DF6019-BF7F-48CE-8A84-02F7CC25D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FD3CB4-C1EA-4B65-8A57-BABD3A300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107-BC1E-43B6-8068-2F81DAD4C37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6093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4399B7-2205-404D-A103-4C1879538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31E783-492B-4BF4-9650-55AE2CF78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DA81C3-D063-477A-B999-8C4B928FF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5219-9C0F-4C58-B494-DA7777A2D32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935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75246C-1238-411A-9317-EA7E914D3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167A12-AFA4-493D-B1A5-F762A95EB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99F493-9109-4BAA-82D5-4552C2A6F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4DB-AE38-4D9A-ABF3-66B13656BEF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6654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961DC-8894-4A4E-8D3A-448E73037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C3B98-C3C9-4CDF-B681-B429DD37C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99922-DCA3-4B10-AD84-2B7F16FA9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0791-99A9-410A-97AD-E7778DA20CA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49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85A33A-9559-4FE8-BD21-E5D2EB5B3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50E8-80EC-41F4-B32F-3A6129AB6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CB251-7C0B-4329-840F-AB97CA404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0E53-49E9-4278-A650-3D0D2270BEB9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8041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ct_ppt1_beeld_vervolgpaginas">
            <a:extLst>
              <a:ext uri="{FF2B5EF4-FFF2-40B4-BE49-F238E27FC236}">
                <a16:creationId xmlns:a16="http://schemas.microsoft.com/office/drawing/2014/main" id="{896E4995-3E1A-4D7A-AF17-29168632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4288"/>
            <a:ext cx="9177338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170EB5E-B343-46FE-A740-D477C340C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898525"/>
            <a:ext cx="6118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10399D9-4925-4667-A063-6B63D2414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0" y="2159000"/>
            <a:ext cx="61182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0A257A8-E2E2-44B4-B70B-869CC44F8F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0" y="6477000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BE" altLang="nl-BE"/>
              <a:t>16 januari 2019</a:t>
            </a:r>
            <a:endParaRPr lang="en-US" altLang="nl-BE" sz="1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9882AE-9CAF-48DC-95AE-DF9DB1A714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8863" y="6477000"/>
            <a:ext cx="35052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nl-BE"/>
              <a:t>Lokaal woonoverleg Aarschot</a:t>
            </a:r>
          </a:p>
        </p:txBody>
      </p:sp>
      <p:pic>
        <p:nvPicPr>
          <p:cNvPr id="1031" name="Picture 11" descr="igo_ppt1_bullet_paginering">
            <a:extLst>
              <a:ext uri="{FF2B5EF4-FFF2-40B4-BE49-F238E27FC236}">
                <a16:creationId xmlns:a16="http://schemas.microsoft.com/office/drawing/2014/main" id="{ABAB8BEB-F1DD-4886-884A-DEF7CF5D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69063"/>
            <a:ext cx="468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>
            <a:extLst>
              <a:ext uri="{FF2B5EF4-FFF2-40B4-BE49-F238E27FC236}">
                <a16:creationId xmlns:a16="http://schemas.microsoft.com/office/drawing/2014/main" id="{FA94F88A-4656-4AE4-8280-0D9C6CEE92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1D4AB1-BCF7-4D46-9E81-11291505354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93A33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0B529"/>
        </a:buClr>
        <a:buChar char="•"/>
        <a:defRPr sz="2000">
          <a:solidFill>
            <a:srgbClr val="493A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0B529"/>
        </a:buClr>
        <a:buChar char="–"/>
        <a:defRPr sz="2000">
          <a:solidFill>
            <a:srgbClr val="493A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0B529"/>
        </a:buClr>
        <a:buChar char="•"/>
        <a:defRPr sz="2000">
          <a:solidFill>
            <a:srgbClr val="493A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0B529"/>
        </a:buClr>
        <a:buChar char="–"/>
        <a:defRPr sz="2000">
          <a:solidFill>
            <a:srgbClr val="493A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0B529"/>
        </a:buClr>
        <a:buChar char="»"/>
        <a:defRPr sz="2000">
          <a:solidFill>
            <a:srgbClr val="493A33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0B529"/>
        </a:buClr>
        <a:buChar char="»"/>
        <a:defRPr sz="2000">
          <a:solidFill>
            <a:srgbClr val="493A3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0B529"/>
        </a:buClr>
        <a:buChar char="»"/>
        <a:defRPr sz="2000">
          <a:solidFill>
            <a:srgbClr val="493A3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0B529"/>
        </a:buClr>
        <a:buChar char="»"/>
        <a:defRPr sz="2000">
          <a:solidFill>
            <a:srgbClr val="493A3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0B529"/>
        </a:buClr>
        <a:buChar char="»"/>
        <a:defRPr sz="2000">
          <a:solidFill>
            <a:srgbClr val="493A33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SW1L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nummer 5">
            <a:extLst>
              <a:ext uri="{FF2B5EF4-FFF2-40B4-BE49-F238E27FC236}">
                <a16:creationId xmlns:a16="http://schemas.microsoft.com/office/drawing/2014/main" id="{74EA3543-64BA-47B4-9D10-EF80A98A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1164A-C9D5-42D4-8FD7-A3F55D96AF9A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pic>
        <p:nvPicPr>
          <p:cNvPr id="4099" name="Picture 6" descr="bct_ppt1_coverbeeld">
            <a:extLst>
              <a:ext uri="{FF2B5EF4-FFF2-40B4-BE49-F238E27FC236}">
                <a16:creationId xmlns:a16="http://schemas.microsoft.com/office/drawing/2014/main" id="{19889936-EBC4-4DDE-9EE2-0F9176FE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12" y="-99392"/>
            <a:ext cx="9443350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973B8034-3793-4A60-8B01-B613159F4E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71800" y="842962"/>
            <a:ext cx="6121375" cy="2586038"/>
          </a:xfrm>
        </p:spPr>
        <p:txBody>
          <a:bodyPr/>
          <a:lstStyle/>
          <a:p>
            <a:pPr eaLnBrk="1" hangingPunct="1"/>
            <a:r>
              <a:rPr lang="nl-BE" altLang="nl-BE" sz="3600" dirty="0">
                <a:solidFill>
                  <a:schemeClr val="bg1"/>
                </a:solidFill>
              </a:rPr>
              <a:t>Aanpak permanente bewoning campings en weekendverblijven </a:t>
            </a:r>
            <a:br>
              <a:rPr lang="nl-BE" altLang="nl-BE" sz="3600" dirty="0">
                <a:solidFill>
                  <a:schemeClr val="bg1"/>
                </a:solidFill>
              </a:rPr>
            </a:br>
            <a:r>
              <a:rPr lang="nl-BE" altLang="nl-BE" sz="3600" dirty="0">
                <a:solidFill>
                  <a:schemeClr val="bg1"/>
                </a:solidFill>
              </a:rPr>
              <a:t>- stad Aarschot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AC00626C-47D3-4646-B741-344A076AA7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8400" y="4221163"/>
            <a:ext cx="5184775" cy="431800"/>
          </a:xfrm>
        </p:spPr>
        <p:txBody>
          <a:bodyPr/>
          <a:lstStyle/>
          <a:p>
            <a:pPr algn="l" eaLnBrk="1" hangingPunct="1"/>
            <a:r>
              <a:rPr lang="en-US" altLang="nl-BE" sz="1400" dirty="0">
                <a:solidFill>
                  <a:schemeClr val="bg1"/>
                </a:solidFill>
              </a:rPr>
              <a:t>22 </a:t>
            </a:r>
            <a:r>
              <a:rPr lang="en-US" altLang="nl-BE" sz="1400" dirty="0" err="1">
                <a:solidFill>
                  <a:schemeClr val="bg1"/>
                </a:solidFill>
              </a:rPr>
              <a:t>april</a:t>
            </a:r>
            <a:r>
              <a:rPr lang="en-US" altLang="nl-BE" sz="1400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4102" name="Tijdelijke aanduiding voor datum 1">
            <a:extLst>
              <a:ext uri="{FF2B5EF4-FFF2-40B4-BE49-F238E27FC236}">
                <a16:creationId xmlns:a16="http://schemas.microsoft.com/office/drawing/2014/main" id="{9AE14DAE-42BB-4897-9987-1DB49C1BB13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nl-BE" altLang="nl-BE" sz="1000">
                <a:solidFill>
                  <a:schemeClr val="bg1"/>
                </a:solidFill>
              </a:rPr>
              <a:t>16 januari 2019</a:t>
            </a:r>
            <a:endParaRPr lang="en-US" altLang="nl-BE" sz="1400">
              <a:solidFill>
                <a:schemeClr val="bg1"/>
              </a:solidFill>
            </a:endParaRPr>
          </a:p>
        </p:txBody>
      </p:sp>
      <p:sp>
        <p:nvSpPr>
          <p:cNvPr id="4103" name="Tijdelijke aanduiding voor voettekst 2">
            <a:extLst>
              <a:ext uri="{FF2B5EF4-FFF2-40B4-BE49-F238E27FC236}">
                <a16:creationId xmlns:a16="http://schemas.microsoft.com/office/drawing/2014/main" id="{DDFACDEF-94E7-46FA-9B4B-1F3F78978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nl-BE" sz="1000">
                <a:solidFill>
                  <a:schemeClr val="bg1"/>
                </a:solidFill>
              </a:rPr>
              <a:t>Lokaal woonoverleg Aarschot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88DD-49AD-47D2-9EC7-CD0E2094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6118225" cy="742950"/>
          </a:xfrm>
        </p:spPr>
        <p:txBody>
          <a:bodyPr/>
          <a:lstStyle/>
          <a:p>
            <a:r>
              <a:rPr lang="nl-BE" dirty="0"/>
              <a:t>Concrete herhuisvesting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27372-3DE1-46EC-B99C-D7A32523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931590"/>
            <a:ext cx="7956376" cy="3376613"/>
          </a:xfrm>
        </p:spPr>
        <p:txBody>
          <a:bodyPr/>
          <a:lstStyle/>
          <a:p>
            <a:r>
              <a:rPr lang="nl-BE" dirty="0"/>
              <a:t>Sociaal: twee projecten kleinschalig wonen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 err="1"/>
              <a:t>Diestsesteenweg</a:t>
            </a:r>
            <a:r>
              <a:rPr lang="nl-BE" dirty="0"/>
              <a:t> (</a:t>
            </a:r>
            <a:r>
              <a:rPr lang="nl-BE" dirty="0" err="1"/>
              <a:t>SWaL</a:t>
            </a:r>
            <a:r>
              <a:rPr lang="nl-BE" dirty="0"/>
              <a:t>) 22 WE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Uitbreiding </a:t>
            </a:r>
            <a:r>
              <a:rPr lang="nl-BE" dirty="0" err="1"/>
              <a:t>Gijmelwijk</a:t>
            </a:r>
            <a:r>
              <a:rPr lang="nl-BE" dirty="0"/>
              <a:t> (</a:t>
            </a:r>
            <a:r>
              <a:rPr lang="nl-BE" dirty="0" err="1"/>
              <a:t>Cnuz</a:t>
            </a:r>
            <a:r>
              <a:rPr lang="nl-BE" dirty="0"/>
              <a:t>), 40 WE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In regulier bestaand aanbod voor de gezinnen</a:t>
            </a:r>
          </a:p>
          <a:p>
            <a:r>
              <a:rPr lang="nl-BE" dirty="0"/>
              <a:t>Woonwagenterreinbewoners: Aanleg van een residentieel WWT Boonzakstraat (i.s.m. </a:t>
            </a:r>
            <a:r>
              <a:rPr lang="nl-BE" dirty="0" err="1"/>
              <a:t>Cnuz</a:t>
            </a:r>
            <a:r>
              <a:rPr lang="nl-BE" dirty="0"/>
              <a:t>)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Met subsidies van Wonen-Vlaanderen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Op heden </a:t>
            </a:r>
            <a:r>
              <a:rPr lang="nl-BE" dirty="0" err="1"/>
              <a:t>onvergund</a:t>
            </a:r>
            <a:r>
              <a:rPr lang="nl-BE" dirty="0"/>
              <a:t> WWT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Door PRUP bestemd naar gebied voor kleinschalig wonen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Doel: huidige gezinnen op het terrein houden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Knelpunt: beperking PRUP constructies 55m², geen oplossing voor grote gezinnen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17BB11-4C6D-4E1D-8AB4-4BC62930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10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9701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88DD-49AD-47D2-9EC7-CD0E2094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6118225" cy="742950"/>
          </a:xfrm>
        </p:spPr>
        <p:txBody>
          <a:bodyPr/>
          <a:lstStyle/>
          <a:p>
            <a:r>
              <a:rPr lang="nl-BE" dirty="0"/>
              <a:t>Concrete herhuisvesting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27372-3DE1-46EC-B99C-D7A32523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3" y="654035"/>
            <a:ext cx="7704856" cy="3376613"/>
          </a:xfrm>
        </p:spPr>
        <p:txBody>
          <a:bodyPr/>
          <a:lstStyle/>
          <a:p>
            <a:r>
              <a:rPr lang="nl-BE" dirty="0"/>
              <a:t>Privaat: project ‘</a:t>
            </a:r>
            <a:r>
              <a:rPr lang="nl-BE" dirty="0" err="1"/>
              <a:t>huurgids</a:t>
            </a:r>
            <a:r>
              <a:rPr lang="nl-BE" dirty="0"/>
              <a:t>’ 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Halftijdse medewerker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Begeleiding en coaching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Laagdrempelig en gericht op zelfredzaamheid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Campingbewoner en weekendverblijfbewoners bovenaan prioriteitenlijst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Cliënten indeling wegingsfactor</a:t>
            </a:r>
          </a:p>
          <a:p>
            <a:pPr lvl="1">
              <a:buFont typeface="Calibri" panose="020F0502020204030204" pitchFamily="34" charset="0"/>
              <a:buChar char="⁻"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17BB11-4C6D-4E1D-8AB4-4BC62930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11</a:t>
            </a:fld>
            <a:endParaRPr lang="en-US" alt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BF0EC4-0C71-43E9-B26B-44A5BDE5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75" y="3214315"/>
            <a:ext cx="2636607" cy="18638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427EC9C-491F-4284-800E-83CBD8DA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274" y="3214315"/>
            <a:ext cx="2123918" cy="30341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8384DD1-CF24-4121-96DC-E4FF341CB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077" y="3214315"/>
            <a:ext cx="2210884" cy="30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8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F2516F6E-2C95-44E3-8E19-9874F3F9F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69850"/>
            <a:ext cx="6982222" cy="742950"/>
          </a:xfrm>
        </p:spPr>
        <p:txBody>
          <a:bodyPr/>
          <a:lstStyle/>
          <a:p>
            <a:r>
              <a:rPr lang="nl-BE" altLang="nl-BE" dirty="0"/>
              <a:t>Concrete lopende projecten</a:t>
            </a:r>
          </a:p>
        </p:txBody>
      </p:sp>
      <p:sp>
        <p:nvSpPr>
          <p:cNvPr id="32771" name="Tijdelijke aanduiding voor inhoud 2">
            <a:extLst>
              <a:ext uri="{FF2B5EF4-FFF2-40B4-BE49-F238E27FC236}">
                <a16:creationId xmlns:a16="http://schemas.microsoft.com/office/drawing/2014/main" id="{DBF0A66E-BF72-4293-84DF-F585C220F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250" y="981075"/>
            <a:ext cx="7416800" cy="53276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-"/>
            </a:pPr>
            <a:endParaRPr lang="nl-BE" altLang="nl-BE" dirty="0"/>
          </a:p>
          <a:p>
            <a:endParaRPr lang="nl-BE" altLang="nl-BE" dirty="0"/>
          </a:p>
        </p:txBody>
      </p:sp>
      <p:sp>
        <p:nvSpPr>
          <p:cNvPr id="32772" name="Tijdelijke aanduiding voor dianummer 5">
            <a:extLst>
              <a:ext uri="{FF2B5EF4-FFF2-40B4-BE49-F238E27FC236}">
                <a16:creationId xmlns:a16="http://schemas.microsoft.com/office/drawing/2014/main" id="{1DA1B34B-264C-4106-AFA0-07AE64CA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EDE4E0-86D3-47D6-A912-4A5EB289B390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7226241-04E4-4487-AA17-1EF773B504B6}"/>
              </a:ext>
            </a:extLst>
          </p:cNvPr>
          <p:cNvSpPr txBox="1">
            <a:spLocks/>
          </p:cNvSpPr>
          <p:nvPr/>
        </p:nvSpPr>
        <p:spPr bwMode="auto">
          <a:xfrm>
            <a:off x="1187624" y="568030"/>
            <a:ext cx="7632848" cy="39068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nl-NL" altLang="nl-BE" kern="0" dirty="0"/>
              <a:t>Uitdoofbeleid vergund WWT (</a:t>
            </a:r>
            <a:r>
              <a:rPr lang="nl-NL" altLang="nl-BE" kern="0" dirty="0" err="1"/>
              <a:t>Gijmelhoekstraat</a:t>
            </a:r>
            <a:r>
              <a:rPr lang="nl-NL" altLang="nl-BE" kern="0" dirty="0"/>
              <a:t>) geïnventariseerd als cluster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NL" altLang="nl-BE" kern="0" dirty="0"/>
              <a:t>Nota provincie: ruimtelijk niet goed gelegen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NL" altLang="nl-BE" kern="0" dirty="0"/>
              <a:t>Geen nieuwe inschrijvingen meer sinds 2019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NL" altLang="nl-BE" kern="0" dirty="0"/>
              <a:t>Huidige bewoners voorrang via LTR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NL" altLang="nl-BE" kern="0" dirty="0"/>
              <a:t>6 alleenstaanden/koppels: herhuisvesting in uitbreiding </a:t>
            </a:r>
            <a:r>
              <a:rPr lang="nl-NL" altLang="nl-BE" kern="0" dirty="0" err="1"/>
              <a:t>Gijmelwijk</a:t>
            </a:r>
            <a:r>
              <a:rPr lang="nl-NL" altLang="nl-BE" kern="0" dirty="0"/>
              <a:t> (kleinschalig wonen)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NL" altLang="nl-BE" kern="0" dirty="0"/>
              <a:t>1 gezin: aanbod herhuisvesting sociale woning </a:t>
            </a:r>
            <a:r>
              <a:rPr lang="nl-NL" altLang="nl-BE" kern="0" dirty="0" err="1"/>
              <a:t>Gijmelwijk</a:t>
            </a:r>
            <a:r>
              <a:rPr lang="nl-NL" altLang="nl-BE" kern="0" dirty="0"/>
              <a:t>, kan niet naar ander WWT wegens oppervlaktebeperkingen (55m²)</a:t>
            </a:r>
          </a:p>
          <a:p>
            <a:pPr marL="0" indent="0">
              <a:buNone/>
              <a:defRPr/>
            </a:pPr>
            <a:endParaRPr lang="nl-BE" altLang="nl-BE" kern="0" dirty="0"/>
          </a:p>
          <a:p>
            <a:pPr marL="0" indent="0">
              <a:buFontTx/>
              <a:buNone/>
              <a:defRPr/>
            </a:pPr>
            <a:endParaRPr lang="nl-BE" altLang="nl-BE" kern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38779D-E91D-44F1-BAF5-9BFB05C9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709243"/>
            <a:ext cx="3168352" cy="25960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F37BFA-DD31-4AFE-A117-6B97547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13</a:t>
            </a:fld>
            <a:endParaRPr lang="en-US" alt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F7CD2A-9BAA-4DEA-8EC5-9338EC0C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70"/>
            <a:ext cx="9144000" cy="63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6F2FA-28BA-4D5C-8D44-BB705184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6118225" cy="742950"/>
          </a:xfrm>
        </p:spPr>
        <p:txBody>
          <a:bodyPr/>
          <a:lstStyle/>
          <a:p>
            <a:r>
              <a:rPr lang="nl-BE" dirty="0"/>
              <a:t>Camping </a:t>
            </a:r>
            <a:r>
              <a:rPr lang="nl-BE" dirty="0" err="1"/>
              <a:t>Sparrenhof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DDA677-9571-4599-9230-4172C8AF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64704"/>
            <a:ext cx="7848872" cy="4153594"/>
          </a:xfrm>
        </p:spPr>
        <p:txBody>
          <a:bodyPr/>
          <a:lstStyle/>
          <a:p>
            <a:r>
              <a:rPr lang="nl-BE" dirty="0"/>
              <a:t>154 standplaatsen</a:t>
            </a:r>
          </a:p>
          <a:p>
            <a:r>
              <a:rPr lang="nl-BE" dirty="0"/>
              <a:t>4 inventarisatierondes (ook tijdens covid lockdown)</a:t>
            </a:r>
          </a:p>
          <a:p>
            <a:r>
              <a:rPr lang="nl-BE" dirty="0"/>
              <a:t>44 percelen als ‘permanent’ geïnventariseerd</a:t>
            </a:r>
          </a:p>
          <a:p>
            <a:r>
              <a:rPr lang="nl-BE" dirty="0"/>
              <a:t>Informatie en brief: mogelijkheid bekomen voorlopige inschrijving tot 28/02 (koppeling sociale huur of </a:t>
            </a:r>
            <a:r>
              <a:rPr lang="nl-BE" dirty="0" err="1"/>
              <a:t>huurgids</a:t>
            </a:r>
            <a:r>
              <a:rPr lang="nl-BE" dirty="0"/>
              <a:t>)</a:t>
            </a:r>
          </a:p>
          <a:p>
            <a:r>
              <a:rPr lang="nl-BE" dirty="0"/>
              <a:t>Lijst op CBS brengen = voorrang LTR</a:t>
            </a:r>
          </a:p>
          <a:p>
            <a:r>
              <a:rPr lang="nl-BE" dirty="0"/>
              <a:t>Verlenging termijn nodig om meest kwetsbaren tot aan het inschrijfloket te krijgen</a:t>
            </a:r>
          </a:p>
          <a:p>
            <a:r>
              <a:rPr lang="nl-BE" dirty="0"/>
              <a:t>Samenwerking en uitwisseling diensten (</a:t>
            </a:r>
            <a:r>
              <a:rPr lang="nl-BE" dirty="0" err="1"/>
              <a:t>woonloket</a:t>
            </a:r>
            <a:r>
              <a:rPr lang="nl-BE" dirty="0"/>
              <a:t>, buurtkar, OCMW, SAAMO, bevolking, politie, schepen wonen, …) essentieel!</a:t>
            </a:r>
          </a:p>
          <a:p>
            <a:r>
              <a:rPr lang="nl-BE" dirty="0"/>
              <a:t>Overleg en persoonlijk contact met uitbater nodig voor medewerking. Voordelen voor de eigenaar in de verf zetten.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C1179A-96B2-41AB-98AC-5CCC7326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14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7424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B7079F-7B53-43EC-A95F-C1A2FA48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15</a:t>
            </a:fld>
            <a:endParaRPr lang="en-US" alt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10C24D-9EE4-4BD4-A0C0-6927CBFD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451"/>
            <a:ext cx="4382684" cy="59968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232E425-3A22-4DCF-BF67-CFA4E901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08" y="620688"/>
            <a:ext cx="460337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F2516F6E-2C95-44E3-8E19-9874F3F9F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525" y="177800"/>
            <a:ext cx="6118225" cy="742950"/>
          </a:xfrm>
        </p:spPr>
        <p:txBody>
          <a:bodyPr/>
          <a:lstStyle/>
          <a:p>
            <a:r>
              <a:rPr lang="nl-BE" altLang="nl-BE" dirty="0"/>
              <a:t>Camping Schoonhoven</a:t>
            </a:r>
          </a:p>
        </p:txBody>
      </p:sp>
      <p:sp>
        <p:nvSpPr>
          <p:cNvPr id="32771" name="Tijdelijke aanduiding voor inhoud 2">
            <a:extLst>
              <a:ext uri="{FF2B5EF4-FFF2-40B4-BE49-F238E27FC236}">
                <a16:creationId xmlns:a16="http://schemas.microsoft.com/office/drawing/2014/main" id="{DBF0A66E-BF72-4293-84DF-F585C220F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250" y="981075"/>
            <a:ext cx="7416800" cy="53276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-"/>
            </a:pPr>
            <a:endParaRPr lang="nl-BE" altLang="nl-BE" dirty="0"/>
          </a:p>
          <a:p>
            <a:endParaRPr lang="nl-BE" altLang="nl-BE" dirty="0"/>
          </a:p>
        </p:txBody>
      </p:sp>
      <p:sp>
        <p:nvSpPr>
          <p:cNvPr id="32772" name="Tijdelijke aanduiding voor dianummer 5">
            <a:extLst>
              <a:ext uri="{FF2B5EF4-FFF2-40B4-BE49-F238E27FC236}">
                <a16:creationId xmlns:a16="http://schemas.microsoft.com/office/drawing/2014/main" id="{1DA1B34B-264C-4106-AFA0-07AE64CA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EDE4E0-86D3-47D6-A912-4A5EB289B390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7226241-04E4-4487-AA17-1EF773B504B6}"/>
              </a:ext>
            </a:extLst>
          </p:cNvPr>
          <p:cNvSpPr txBox="1">
            <a:spLocks/>
          </p:cNvSpPr>
          <p:nvPr/>
        </p:nvSpPr>
        <p:spPr bwMode="auto">
          <a:xfrm>
            <a:off x="1115616" y="795399"/>
            <a:ext cx="8136904" cy="42306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nl-NL" altLang="nl-BE" kern="0" dirty="0"/>
              <a:t>Recreatie, grenzend aan agrarisch met ecologisch belang, aan natuurreservaat en aan bosgebied</a:t>
            </a:r>
          </a:p>
          <a:p>
            <a:pPr>
              <a:defRPr/>
            </a:pPr>
            <a:r>
              <a:rPr lang="nl-NL" altLang="nl-BE" kern="0" dirty="0"/>
              <a:t>Mogelijkheid tot aankoop: stad Aarschot aangekocht</a:t>
            </a:r>
          </a:p>
          <a:p>
            <a:pPr>
              <a:defRPr/>
            </a:pPr>
            <a:r>
              <a:rPr lang="nl-NL" altLang="nl-BE" kern="0" dirty="0">
                <a:cs typeface="Arial"/>
              </a:rPr>
              <a:t>Deelname conceptstudie stadsvernieuwing: visievorming, masterplan, realisatie </a:t>
            </a:r>
          </a:p>
          <a:p>
            <a:pPr>
              <a:defRPr/>
            </a:pPr>
            <a:r>
              <a:rPr lang="nl-NL" altLang="nl-BE" kern="0" dirty="0"/>
              <a:t>Infoavond tweeledig: recreanten en permanente bewoners</a:t>
            </a:r>
          </a:p>
          <a:p>
            <a:pPr>
              <a:defRPr/>
            </a:pPr>
            <a:r>
              <a:rPr lang="nl-NL" altLang="nl-BE" kern="0" dirty="0"/>
              <a:t>19 permanente bewoners: herhuisvest via de </a:t>
            </a:r>
            <a:r>
              <a:rPr lang="nl-NL" altLang="nl-BE" kern="0" dirty="0" err="1"/>
              <a:t>huurgids</a:t>
            </a:r>
            <a:endParaRPr lang="nl-NL" altLang="nl-BE" kern="0" dirty="0"/>
          </a:p>
          <a:p>
            <a:pPr>
              <a:defRPr/>
            </a:pPr>
            <a:r>
              <a:rPr lang="nl-NL" altLang="nl-BE" kern="0" dirty="0"/>
              <a:t>Regelingen rond afbraak constructies</a:t>
            </a:r>
          </a:p>
          <a:p>
            <a:pPr marL="0" indent="0">
              <a:buNone/>
              <a:defRPr/>
            </a:pPr>
            <a:endParaRPr lang="nl-NL" altLang="nl-BE" kern="0" dirty="0">
              <a:cs typeface="Arial"/>
            </a:endParaRPr>
          </a:p>
          <a:p>
            <a:pPr>
              <a:defRPr/>
            </a:pPr>
            <a:endParaRPr lang="nl-NL" altLang="nl-BE" kern="0" dirty="0">
              <a:cs typeface="Arial"/>
            </a:endParaRPr>
          </a:p>
          <a:p>
            <a:pPr>
              <a:defRPr/>
            </a:pPr>
            <a:endParaRPr lang="nl-NL" altLang="nl-BE" kern="0" dirty="0">
              <a:cs typeface="Arial"/>
            </a:endParaRPr>
          </a:p>
          <a:p>
            <a:pPr marL="0" indent="0">
              <a:buNone/>
              <a:defRPr/>
            </a:pPr>
            <a:endParaRPr lang="nl-NL" altLang="nl-BE" kern="0" dirty="0">
              <a:cs typeface="Arial"/>
            </a:endParaRPr>
          </a:p>
          <a:p>
            <a:pPr lvl="1">
              <a:buFont typeface="Calibri" panose="020F0502020204030204" pitchFamily="34" charset="0"/>
              <a:buChar char="⁻"/>
              <a:defRPr/>
            </a:pPr>
            <a:endParaRPr lang="nl-NL" altLang="nl-BE" kern="0" dirty="0">
              <a:cs typeface="Arial"/>
            </a:endParaRPr>
          </a:p>
          <a:p>
            <a:pPr marL="0" indent="0">
              <a:buNone/>
              <a:defRPr/>
            </a:pPr>
            <a:endParaRPr lang="nl-NL" altLang="nl-BE" kern="0" dirty="0">
              <a:cs typeface="Arial"/>
            </a:endParaRPr>
          </a:p>
          <a:p>
            <a:pPr>
              <a:defRPr/>
            </a:pPr>
            <a:endParaRPr lang="nl-BE" altLang="nl-BE" kern="0" dirty="0">
              <a:cs typeface="Arial"/>
            </a:endParaRPr>
          </a:p>
          <a:p>
            <a:pPr marL="0" indent="0">
              <a:buNone/>
              <a:defRPr/>
            </a:pPr>
            <a:endParaRPr lang="nl-BE" altLang="nl-BE" kern="0" dirty="0"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85E6D1-CFE1-4F7D-AE9F-D3A941B2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250" y="3610724"/>
            <a:ext cx="6043636" cy="27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E6DF8-217C-4C71-8914-19AAC02A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7" y="188640"/>
            <a:ext cx="6118225" cy="742950"/>
          </a:xfrm>
        </p:spPr>
        <p:txBody>
          <a:bodyPr/>
          <a:lstStyle/>
          <a:p>
            <a:r>
              <a:rPr lang="nl-BE" dirty="0"/>
              <a:t>Deelname lokaal ruimtetraject provincie Vlaams-Brabant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47391-C9FA-42B9-9758-A37CCE94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295" y="1268760"/>
            <a:ext cx="6808505" cy="3376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Gezamenlijke en </a:t>
            </a:r>
            <a:r>
              <a:rPr lang="nl-NL" dirty="0" err="1"/>
              <a:t>gemeenteoverschrijdende</a:t>
            </a:r>
            <a:r>
              <a:rPr lang="nl-NL" dirty="0"/>
              <a:t> aanpak bekomen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Ruimtelijke afweging: behoud of herbestemming campings.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4920F9-8174-422E-9D1F-8EAD038C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17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81645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958CE-9B47-4A29-B573-F1CF9E2D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79229"/>
            <a:ext cx="7416824" cy="742950"/>
          </a:xfrm>
        </p:spPr>
        <p:txBody>
          <a:bodyPr/>
          <a:lstStyle/>
          <a:p>
            <a:r>
              <a:rPr lang="nl-NL" dirty="0"/>
              <a:t>Inventarisatie van de weekendverblijfclusters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D66289-B39B-423C-BC81-C8CF6C08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39" y="1052736"/>
            <a:ext cx="7488833" cy="4248472"/>
          </a:xfrm>
        </p:spPr>
        <p:txBody>
          <a:bodyPr/>
          <a:lstStyle/>
          <a:p>
            <a:r>
              <a:rPr lang="nl-NL" dirty="0"/>
              <a:t>Op heden inventarisatie met SAAMO: inschatting permanent – leeg – recreatief</a:t>
            </a:r>
          </a:p>
          <a:p>
            <a:r>
              <a:rPr lang="nl-NL" dirty="0"/>
              <a:t>Contacten leggen met ANB en natuurpunt: interesse aankopen/ gebruik maken voorkooprecht percelen?</a:t>
            </a:r>
          </a:p>
          <a:p>
            <a:r>
              <a:rPr lang="nl-NL" dirty="0"/>
              <a:t>Lokale visie nog aanscherpen over handhaving op bewoning maar ook handhaving op constructies</a:t>
            </a:r>
          </a:p>
          <a:p>
            <a:r>
              <a:rPr lang="nl-NL" dirty="0"/>
              <a:t>Daarna pas gerichter informeren: Organisatie infoavond i.s.m. SHM en ANB/ natuurpunt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NL" dirty="0"/>
              <a:t>Visie en timing stad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NL" dirty="0"/>
              <a:t>Gevolgen (handhaving)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NL" dirty="0"/>
              <a:t>Mogelijkheden (sociale huur, verkoop constructie,…)</a:t>
            </a:r>
          </a:p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10420B-0C7F-4C25-A009-8B111A00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18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2056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79EB9-D5D9-4714-9B56-8A2C6E08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28" y="93762"/>
            <a:ext cx="6118225" cy="742950"/>
          </a:xfrm>
        </p:spPr>
        <p:txBody>
          <a:bodyPr/>
          <a:lstStyle/>
          <a:p>
            <a:r>
              <a:rPr lang="nl-BE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33AB1F-6E5C-441C-A8E3-5CA384BF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836712"/>
            <a:ext cx="8028384" cy="4638567"/>
          </a:xfrm>
        </p:spPr>
        <p:txBody>
          <a:bodyPr/>
          <a:lstStyle/>
          <a:p>
            <a:r>
              <a:rPr lang="nl-BE" dirty="0">
                <a:cs typeface="Arial"/>
              </a:rPr>
              <a:t>Trajecten verlopen vlotter dan verwacht</a:t>
            </a:r>
          </a:p>
          <a:p>
            <a:r>
              <a:rPr lang="nl-BE" dirty="0">
                <a:cs typeface="Arial"/>
              </a:rPr>
              <a:t>Een duidelijk verhaal zorgt voor meer bereidwilligheid. </a:t>
            </a:r>
          </a:p>
          <a:p>
            <a:r>
              <a:rPr lang="nl-BE" dirty="0">
                <a:cs typeface="Arial"/>
              </a:rPr>
              <a:t>Intense begeleiding en een vast contact/ gezicht is een succesmiddel </a:t>
            </a:r>
          </a:p>
          <a:p>
            <a:r>
              <a:rPr lang="nl-BE" dirty="0">
                <a:cs typeface="Arial"/>
              </a:rPr>
              <a:t>Samenwerking diensten is onontbeerlijk (politie, OCMW, bevolking </a:t>
            </a:r>
            <a:r>
              <a:rPr lang="nl-BE" dirty="0" err="1">
                <a:cs typeface="Arial"/>
              </a:rPr>
              <a:t>woonloket</a:t>
            </a:r>
            <a:r>
              <a:rPr lang="nl-BE" dirty="0">
                <a:cs typeface="Arial"/>
              </a:rPr>
              <a:t>, RO, SAAMO, CAW, buurtkar, …)</a:t>
            </a:r>
          </a:p>
          <a:p>
            <a:r>
              <a:rPr lang="nl-BE" dirty="0">
                <a:cs typeface="Arial"/>
              </a:rPr>
              <a:t>Knelpunten: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>
                <a:cs typeface="Arial"/>
              </a:rPr>
              <a:t>Doelgroep gezinnen met kinderen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>
                <a:cs typeface="Arial"/>
              </a:rPr>
              <a:t>Handhaving.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653914-F608-4C27-9632-ED417501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19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0314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5">
            <a:extLst>
              <a:ext uri="{FF2B5EF4-FFF2-40B4-BE49-F238E27FC236}">
                <a16:creationId xmlns:a16="http://schemas.microsoft.com/office/drawing/2014/main" id="{330D97AB-0551-40E2-B02B-4C77B92B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E23AD3-0E63-4688-B4DE-B2EB6DD22D61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1765965-CD96-4FDA-91AC-0BACC3FF6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77976"/>
            <a:ext cx="6118225" cy="742950"/>
          </a:xfrm>
        </p:spPr>
        <p:txBody>
          <a:bodyPr/>
          <a:lstStyle/>
          <a:p>
            <a:pPr eaLnBrk="1" hangingPunct="1"/>
            <a:r>
              <a:rPr lang="nl-BE" altLang="nl-BE" dirty="0"/>
              <a:t>Startsituatie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C510A9F-A87A-4444-A7C1-254D20542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836613"/>
            <a:ext cx="7776418" cy="51117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BE" altLang="nl-BE" sz="1900" dirty="0"/>
              <a:t>11 weekendverblijfclusters </a:t>
            </a:r>
          </a:p>
          <a:p>
            <a:pPr>
              <a:spcAft>
                <a:spcPts val="600"/>
              </a:spcAft>
            </a:pPr>
            <a:r>
              <a:rPr lang="nl-BE" altLang="nl-BE" sz="1900" dirty="0"/>
              <a:t>2 campings</a:t>
            </a:r>
          </a:p>
          <a:p>
            <a:pPr>
              <a:spcAft>
                <a:spcPts val="600"/>
              </a:spcAft>
            </a:pPr>
            <a:r>
              <a:rPr lang="nl-BE" altLang="nl-BE" sz="1900" dirty="0"/>
              <a:t>2 woonwagenterreinen (1 vergund, 1 </a:t>
            </a:r>
            <a:r>
              <a:rPr lang="nl-BE" altLang="nl-BE" sz="1900" dirty="0" err="1"/>
              <a:t>onvergund</a:t>
            </a:r>
            <a:r>
              <a:rPr lang="nl-BE" altLang="nl-BE" sz="1900" dirty="0"/>
              <a:t>)</a:t>
            </a:r>
          </a:p>
          <a:p>
            <a:pPr>
              <a:spcAft>
                <a:spcPts val="600"/>
              </a:spcAft>
            </a:pPr>
            <a:r>
              <a:rPr lang="nl-BE" altLang="nl-BE" sz="1900" dirty="0"/>
              <a:t>PRUP: 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nl-BE" altLang="nl-BE" sz="1900" dirty="0"/>
              <a:t>2 gebieden omgezet naar kleinschalig wonen voor herhuisvesting </a:t>
            </a:r>
            <a:r>
              <a:rPr lang="nl-BE" altLang="nl-BE" sz="1900" dirty="0">
                <a:sym typeface="Wingdings" panose="05000000000000000000" pitchFamily="2" charset="2"/>
              </a:rPr>
              <a:t> percelen verworven door de </a:t>
            </a:r>
            <a:r>
              <a:rPr lang="nl-BE" altLang="nl-BE" sz="1900" dirty="0" err="1">
                <a:sym typeface="Wingdings" panose="05000000000000000000" pitchFamily="2" charset="2"/>
              </a:rPr>
              <a:t>SHM’s</a:t>
            </a:r>
            <a:endParaRPr lang="nl-BE" altLang="nl-BE" sz="1900" dirty="0"/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nl-BE" altLang="nl-BE" sz="1900" dirty="0"/>
              <a:t>2 weekendverblijfclusters </a:t>
            </a:r>
            <a:r>
              <a:rPr lang="nl-BE" altLang="nl-BE" sz="1900" dirty="0" err="1"/>
              <a:t>herbestemd</a:t>
            </a:r>
            <a:r>
              <a:rPr lang="nl-BE" altLang="nl-BE" sz="1900" dirty="0"/>
              <a:t> van recreatie naar natuur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nl-BE" altLang="nl-BE" sz="1900" dirty="0"/>
              <a:t>het geïnventariseerde (</a:t>
            </a:r>
            <a:r>
              <a:rPr lang="nl-BE" altLang="nl-BE" sz="1900" dirty="0" err="1"/>
              <a:t>onvergunde</a:t>
            </a:r>
            <a:r>
              <a:rPr lang="nl-BE" altLang="nl-BE" sz="1900" dirty="0"/>
              <a:t>) woonwagenterrein omgezet naar een zone voor kleinschalig wonen</a:t>
            </a:r>
          </a:p>
          <a:p>
            <a:pPr>
              <a:spcAft>
                <a:spcPts val="600"/>
              </a:spcAft>
            </a:pPr>
            <a:r>
              <a:rPr lang="nl-BE" altLang="nl-BE" sz="1900" dirty="0">
                <a:hlinkClick r:id="rId3"/>
              </a:rPr>
              <a:t>https://arcg.is</a:t>
            </a:r>
            <a:r>
              <a:rPr lang="nl-BE" altLang="nl-BE" sz="1900">
                <a:hlinkClick r:id="rId3"/>
              </a:rPr>
              <a:t>/1SW1L9</a:t>
            </a:r>
            <a:endParaRPr lang="nl-BE" altLang="nl-BE" sz="1900"/>
          </a:p>
          <a:p>
            <a:pPr>
              <a:spcAft>
                <a:spcPts val="600"/>
              </a:spcAft>
            </a:pPr>
            <a:endParaRPr lang="nl-BE" altLang="nl-BE" sz="1900" dirty="0"/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⁻"/>
            </a:pPr>
            <a:endParaRPr lang="nl-BE" altLang="nl-BE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jdelijke aanduiding voor dianummer 4">
            <a:extLst>
              <a:ext uri="{FF2B5EF4-FFF2-40B4-BE49-F238E27FC236}">
                <a16:creationId xmlns:a16="http://schemas.microsoft.com/office/drawing/2014/main" id="{B71D9349-3215-4EC9-84AB-AA46AFC3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2AC5AC-3A2D-40B7-B9BF-7ADF2D3857D2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FF286-BE1A-4B22-B2C5-3F5C5594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7" y="116632"/>
            <a:ext cx="6118225" cy="742950"/>
          </a:xfrm>
        </p:spPr>
        <p:txBody>
          <a:bodyPr/>
          <a:lstStyle/>
          <a:p>
            <a:r>
              <a:rPr lang="nl-BE" dirty="0"/>
              <a:t>Plan van 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7790BE-09C9-4CDB-9E96-C00BB85D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869886"/>
            <a:ext cx="7632848" cy="5151402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nl-BE" dirty="0"/>
              <a:t>Scharniermoment inzake het recht op (sociale) herhuisvesting vastleggen</a:t>
            </a:r>
          </a:p>
          <a:p>
            <a:pPr marL="457200" indent="-457200">
              <a:buAutoNum type="arabicParenR"/>
            </a:pPr>
            <a:r>
              <a:rPr lang="nl-BE" dirty="0"/>
              <a:t>Actualisatie van de inventaris permanente bewoners en herhuisvestingsnood, vastleggen bewonerslijsten</a:t>
            </a:r>
          </a:p>
          <a:p>
            <a:pPr marL="457200" indent="-457200">
              <a:buAutoNum type="arabicParenR"/>
            </a:pPr>
            <a:r>
              <a:rPr lang="nl-BE" dirty="0"/>
              <a:t>Handhavingsplan goedkeuren en hieraan concrete uitvoering geven</a:t>
            </a:r>
          </a:p>
          <a:p>
            <a:pPr marL="457200" indent="-457200">
              <a:buAutoNum type="arabicParenR"/>
            </a:pPr>
            <a:r>
              <a:rPr lang="nl-BE" dirty="0"/>
              <a:t>Gericht informeren van de weekendverblijf-en campingbewoners</a:t>
            </a:r>
          </a:p>
          <a:p>
            <a:pPr marL="457200" indent="-457200">
              <a:buAutoNum type="arabicParenR"/>
            </a:pPr>
            <a:r>
              <a:rPr lang="nl-BE" dirty="0"/>
              <a:t>Opmaak van een lokaal toewijzingsreglement en doelgroepenplan</a:t>
            </a:r>
          </a:p>
          <a:p>
            <a:pPr marL="457200" indent="-457200">
              <a:buAutoNum type="arabicParenR"/>
            </a:pPr>
            <a:r>
              <a:rPr lang="nl-BE" dirty="0"/>
              <a:t>Concrete herhuisvesting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Volgorde en stappen kunnen door elkaar lopen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nummer 5">
            <a:extLst>
              <a:ext uri="{FF2B5EF4-FFF2-40B4-BE49-F238E27FC236}">
                <a16:creationId xmlns:a16="http://schemas.microsoft.com/office/drawing/2014/main" id="{5459BD69-626A-4F72-B003-DB68BAD5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A1401-C06E-4D08-B87B-433ACC3C177A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C66C088-A23D-425F-9C89-1D8912C54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404813"/>
            <a:ext cx="6118225" cy="742950"/>
          </a:xfrm>
        </p:spPr>
        <p:txBody>
          <a:bodyPr/>
          <a:lstStyle/>
          <a:p>
            <a:pPr eaLnBrk="1" hangingPunct="1"/>
            <a:r>
              <a:rPr lang="nl-BE" altLang="nl-BE" dirty="0"/>
              <a:t>Scharniermoment inzake het recht op (sociale) herhuisvesting vastleggen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0FE4287-8E3B-4965-A265-3CE12E9E0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616" y="1412776"/>
            <a:ext cx="7669609" cy="4176812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nl-BE" altLang="nl-BE" dirty="0"/>
          </a:p>
          <a:p>
            <a:pPr>
              <a:defRPr/>
            </a:pPr>
            <a:r>
              <a:rPr lang="nl-BE" altLang="nl-BE" dirty="0"/>
              <a:t>Inschrijving bevolkingsregister &gt; ministerieel besluit PRUP/ informatiemoment bewoners over het PRUP (</a:t>
            </a:r>
            <a:r>
              <a:rPr lang="nl-BE" altLang="nl-BE" dirty="0" err="1"/>
              <a:t>Sch</a:t>
            </a:r>
            <a:r>
              <a:rPr lang="nl-BE" altLang="nl-BE" dirty="0"/>
              <a:t>-Z)</a:t>
            </a:r>
          </a:p>
          <a:p>
            <a:pPr>
              <a:defRPr/>
            </a:pPr>
            <a:r>
              <a:rPr lang="nl-BE" altLang="nl-BE" dirty="0"/>
              <a:t>Probleem Aarschot: niet terug te vallen op (voorlopige) inschrijving door vermijding (voorlopige) inschrijvingen in het verleden.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Vaststelling via meerdere terreinbezoeken (</a:t>
            </a:r>
            <a:r>
              <a:rPr lang="nl-BE" altLang="nl-BE" dirty="0" err="1"/>
              <a:t>woonloket</a:t>
            </a:r>
            <a:r>
              <a:rPr lang="nl-BE" altLang="nl-BE" dirty="0"/>
              <a:t>, SAAMO, politie)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Voorlopige inschrijving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Lijst bekrachtigen via CBS</a:t>
            </a:r>
          </a:p>
          <a:p>
            <a:pPr marL="0" indent="0">
              <a:buNone/>
              <a:defRPr/>
            </a:pPr>
            <a:br>
              <a:rPr lang="nl-BE" altLang="nl-BE" dirty="0">
                <a:sym typeface="Wingdings" panose="05000000000000000000" pitchFamily="2" charset="2"/>
              </a:rPr>
            </a:br>
            <a:endParaRPr lang="nl-BE" alt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nummer 5">
            <a:extLst>
              <a:ext uri="{FF2B5EF4-FFF2-40B4-BE49-F238E27FC236}">
                <a16:creationId xmlns:a16="http://schemas.microsoft.com/office/drawing/2014/main" id="{2891786D-E728-42C4-9861-A5CF4D3C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56BE64-A75A-4687-90E1-A686FE33A7EB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0872D32-D239-479D-8F61-316C3EFE0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6118225" cy="742950"/>
          </a:xfrm>
        </p:spPr>
        <p:txBody>
          <a:bodyPr/>
          <a:lstStyle/>
          <a:p>
            <a:pPr eaLnBrk="1" hangingPunct="1"/>
            <a:r>
              <a:rPr lang="nl-BE" altLang="nl-BE" dirty="0"/>
              <a:t>Actualisatie inventaris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2E28CD9-9F79-401D-BC4A-F92E9FB5D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9978" y="1076325"/>
            <a:ext cx="7354510" cy="4392612"/>
          </a:xfrm>
        </p:spPr>
        <p:txBody>
          <a:bodyPr/>
          <a:lstStyle/>
          <a:p>
            <a:pPr>
              <a:defRPr/>
            </a:pPr>
            <a:r>
              <a:rPr lang="nl-BE" altLang="nl-BE" dirty="0"/>
              <a:t>Grondplannen via GIS applicatie interactieve tool</a:t>
            </a:r>
          </a:p>
          <a:p>
            <a:pPr>
              <a:defRPr/>
            </a:pPr>
            <a:r>
              <a:rPr lang="nl-BE" altLang="nl-BE" dirty="0"/>
              <a:t>Koppeling van gegevens RO en bevolking (vergunde toestand, bestemming, (voorlopige) inschrijving</a:t>
            </a:r>
            <a:endParaRPr lang="nl-BE" altLang="nl-BE" dirty="0">
              <a:cs typeface="Arial"/>
            </a:endParaRPr>
          </a:p>
          <a:p>
            <a:pPr>
              <a:defRPr/>
            </a:pPr>
            <a:r>
              <a:rPr lang="nl-BE" altLang="nl-BE" dirty="0"/>
              <a:t>Verzamelen contactgegevens</a:t>
            </a:r>
          </a:p>
          <a:p>
            <a:pPr>
              <a:defRPr/>
            </a:pPr>
            <a:r>
              <a:rPr lang="nl-BE" altLang="nl-BE" dirty="0"/>
              <a:t>Verzamelen gegevens inschrijfmogelijkheden sociale huur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nummer 5">
            <a:extLst>
              <a:ext uri="{FF2B5EF4-FFF2-40B4-BE49-F238E27FC236}">
                <a16:creationId xmlns:a16="http://schemas.microsoft.com/office/drawing/2014/main" id="{BCC739F1-CBA8-46CD-A789-804088B6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07AB9E-FBC6-4680-A245-5D6F3AB28E20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23AA7A1-F9DB-4B01-BFE8-9395BC301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2887" y="165100"/>
            <a:ext cx="6118225" cy="742950"/>
          </a:xfrm>
        </p:spPr>
        <p:txBody>
          <a:bodyPr/>
          <a:lstStyle/>
          <a:p>
            <a:pPr eaLnBrk="1" hangingPunct="1"/>
            <a:r>
              <a:rPr lang="nl-BE" altLang="nl-BE" dirty="0"/>
              <a:t>Handhavingsplan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1D16E0B-5939-4E01-808D-5B2BB3765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836712"/>
            <a:ext cx="7848872" cy="5400599"/>
          </a:xfrm>
        </p:spPr>
        <p:txBody>
          <a:bodyPr/>
          <a:lstStyle/>
          <a:p>
            <a:pPr>
              <a:defRPr/>
            </a:pPr>
            <a:r>
              <a:rPr lang="nl-BE" altLang="nl-BE" dirty="0"/>
              <a:t>Summier ontwerp al opgemaakt: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Woonrecht 2029 VCRO in strikte zin niet toepasbaar wegens niemand die voldoet aan alle voorwaarden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Nog enige tijd ‘gedoogbeleid’, maar nu al indeling in doelgroep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3 doelgroepen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nl-BE" altLang="nl-BE" dirty="0"/>
              <a:t>1: permanente bewoners vastgesteld via inventarisatierondes en recht op sociale herhuisvesting: blijven wonen tot oplevering projecten, voorrang 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nl-BE" altLang="nl-BE" dirty="0"/>
              <a:t>2: permanente bewoners vastgesteld via inventarisatierondes en geen recht op sociale herhuisvesting: handhaven maar soepelere termijnen hanteren (ook gedoogbeleid tot 2025 = ± oplevering projecten, begeleiding </a:t>
            </a:r>
            <a:r>
              <a:rPr lang="nl-BE" altLang="nl-BE" dirty="0" err="1"/>
              <a:t>huurgids</a:t>
            </a:r>
            <a:r>
              <a:rPr lang="nl-BE" altLang="nl-BE" dirty="0"/>
              <a:t>)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nl-BE" altLang="nl-BE" dirty="0"/>
              <a:t>3: nieuwe aanmeldingen: strenger handhaven, geen aanspraak op voorrang sociale herhuisvesting</a:t>
            </a:r>
          </a:p>
          <a:p>
            <a:pPr lvl="1">
              <a:buFont typeface="Calibri" panose="020F0502020204030204" pitchFamily="34" charset="0"/>
              <a:buChar char="⁻"/>
              <a:defRPr/>
            </a:pPr>
            <a:endParaRPr lang="nl-BE" altLang="nl-BE" dirty="0"/>
          </a:p>
          <a:p>
            <a:pPr lvl="1">
              <a:buFont typeface="Calibri" panose="020F0502020204030204" pitchFamily="34" charset="0"/>
              <a:buChar char="⁻"/>
              <a:defRPr/>
            </a:pPr>
            <a:endParaRPr lang="nl-BE" altLang="nl-BE" sz="1800" dirty="0"/>
          </a:p>
          <a:p>
            <a:pPr marL="457200" lvl="1" indent="0">
              <a:buFontTx/>
              <a:buNone/>
              <a:defRPr/>
            </a:pPr>
            <a:endParaRPr lang="nl-BE" alt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nummer 5">
            <a:extLst>
              <a:ext uri="{FF2B5EF4-FFF2-40B4-BE49-F238E27FC236}">
                <a16:creationId xmlns:a16="http://schemas.microsoft.com/office/drawing/2014/main" id="{BCC739F1-CBA8-46CD-A789-804088B6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07AB9E-FBC6-4680-A245-5D6F3AB28E20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23AA7A1-F9DB-4B01-BFE8-9395BC301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2887" y="165100"/>
            <a:ext cx="6118225" cy="742950"/>
          </a:xfrm>
        </p:spPr>
        <p:txBody>
          <a:bodyPr/>
          <a:lstStyle/>
          <a:p>
            <a:pPr eaLnBrk="1" hangingPunct="1"/>
            <a:r>
              <a:rPr lang="nl-BE" altLang="nl-BE" dirty="0"/>
              <a:t>Handhavingsplan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1D16E0B-5939-4E01-808D-5B2BB3765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836713"/>
            <a:ext cx="7525593" cy="5113238"/>
          </a:xfrm>
        </p:spPr>
        <p:txBody>
          <a:bodyPr/>
          <a:lstStyle/>
          <a:p>
            <a:pPr>
              <a:defRPr/>
            </a:pPr>
            <a:r>
              <a:rPr lang="nl-BE" altLang="nl-BE" dirty="0"/>
              <a:t>Knelpunten: 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nog geen handhavingsambtenaar. Bekijken aanstelling intergemeentelijke (IGS-niveau)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nl-BE" altLang="nl-BE" dirty="0"/>
              <a:t>handhavingstools: complex en beperkend</a:t>
            </a:r>
          </a:p>
          <a:p>
            <a:pPr marL="457200" lvl="1" indent="0">
              <a:buNone/>
              <a:defRPr/>
            </a:pPr>
            <a:endParaRPr lang="nl-BE" altLang="nl-BE" dirty="0"/>
          </a:p>
          <a:p>
            <a:pPr lvl="1">
              <a:buFont typeface="Calibri" panose="020F0502020204030204" pitchFamily="34" charset="0"/>
              <a:buChar char="⁻"/>
              <a:defRPr/>
            </a:pPr>
            <a:endParaRPr lang="nl-BE" altLang="nl-BE" sz="1800" dirty="0"/>
          </a:p>
          <a:p>
            <a:pPr marL="457200" lvl="1" indent="0">
              <a:buFontTx/>
              <a:buNone/>
              <a:defRPr/>
            </a:pPr>
            <a:endParaRPr lang="nl-BE" altLang="nl-BE" dirty="0"/>
          </a:p>
        </p:txBody>
      </p:sp>
    </p:spTree>
    <p:extLst>
      <p:ext uri="{BB962C8B-B14F-4D97-AF65-F5344CB8AC3E}">
        <p14:creationId xmlns:p14="http://schemas.microsoft.com/office/powerpoint/2010/main" val="167078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86CC7FE1-F85E-48AC-8DC1-BDB203AF6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34938"/>
            <a:ext cx="6118225" cy="742950"/>
          </a:xfrm>
        </p:spPr>
        <p:txBody>
          <a:bodyPr/>
          <a:lstStyle/>
          <a:p>
            <a:r>
              <a:rPr lang="nl-NL" altLang="nl-BE" dirty="0"/>
              <a:t>Gericht informeren</a:t>
            </a:r>
            <a:endParaRPr lang="nl-BE" altLang="nl-BE" dirty="0"/>
          </a:p>
        </p:txBody>
      </p:sp>
      <p:sp>
        <p:nvSpPr>
          <p:cNvPr id="15363" name="Tijdelijke aanduiding voor dianummer 5">
            <a:extLst>
              <a:ext uri="{FF2B5EF4-FFF2-40B4-BE49-F238E27FC236}">
                <a16:creationId xmlns:a16="http://schemas.microsoft.com/office/drawing/2014/main" id="{94C8F094-58C2-4A55-83E8-92C81FAE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56862C-00AF-4B84-A62D-98B4CBEF19DE}" type="slidenum">
              <a:rPr lang="en-US" altLang="nl-BE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nl-BE" sz="100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E7E03ED-F5B6-4BBF-8E88-F8C6217E0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836712"/>
            <a:ext cx="7848872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•"/>
              <a:defRPr sz="2000">
                <a:solidFill>
                  <a:srgbClr val="493A33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–"/>
              <a:defRPr sz="2000">
                <a:solidFill>
                  <a:srgbClr val="493A33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0B529"/>
              </a:buClr>
              <a:buChar char="»"/>
              <a:defRPr sz="2000">
                <a:solidFill>
                  <a:srgbClr val="493A33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nl-BE" altLang="nl-BE" kern="0" dirty="0"/>
              <a:t>Deur tot deur</a:t>
            </a:r>
          </a:p>
          <a:p>
            <a:pPr>
              <a:defRPr/>
            </a:pPr>
            <a:r>
              <a:rPr lang="nl-BE" altLang="nl-BE" kern="0" dirty="0"/>
              <a:t>Evenementen ter plaatse in samenwerking met buurtkar/dienst welzijn, OCMW, …</a:t>
            </a:r>
          </a:p>
          <a:p>
            <a:pPr>
              <a:defRPr/>
            </a:pPr>
            <a:r>
              <a:rPr lang="nl-BE" altLang="nl-BE" kern="0" dirty="0"/>
              <a:t>Informatiebrieven</a:t>
            </a:r>
          </a:p>
          <a:p>
            <a:pPr>
              <a:defRPr/>
            </a:pPr>
            <a:r>
              <a:rPr lang="nl-BE" altLang="nl-BE" kern="0" dirty="0"/>
              <a:t>Infoavond(en)</a:t>
            </a:r>
          </a:p>
          <a:p>
            <a:pPr>
              <a:defRPr/>
            </a:pPr>
            <a:r>
              <a:rPr lang="nl-BE" altLang="nl-BE" kern="0" dirty="0"/>
              <a:t>Ontwerpteams sociale projecten: visie op participatie</a:t>
            </a:r>
          </a:p>
          <a:p>
            <a:pPr marL="457200" lvl="1" indent="0">
              <a:buFontTx/>
              <a:buNone/>
              <a:defRPr/>
            </a:pPr>
            <a:endParaRPr lang="nl-BE" altLang="nl-BE" kern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296AD6-454D-4553-9F83-071DC8FF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3208721"/>
            <a:ext cx="4032448" cy="30285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B09FD-5302-4988-9EB0-E7D879E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6118225" cy="742950"/>
          </a:xfrm>
        </p:spPr>
        <p:txBody>
          <a:bodyPr/>
          <a:lstStyle/>
          <a:p>
            <a:r>
              <a:rPr lang="nl-BE" dirty="0"/>
              <a:t>Opmaak lokaal toewijzingsreglement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207B87-9EF1-4C0C-AE81-D200B551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930846"/>
            <a:ext cx="7704856" cy="4658393"/>
          </a:xfrm>
        </p:spPr>
        <p:txBody>
          <a:bodyPr/>
          <a:lstStyle/>
          <a:p>
            <a:r>
              <a:rPr lang="nl-BE" dirty="0"/>
              <a:t>Nodig om voorrang in sociale projecten te geven</a:t>
            </a:r>
          </a:p>
          <a:p>
            <a:r>
              <a:rPr lang="nl-BE" dirty="0"/>
              <a:t>Nuttige inventarisatiegegevens 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Aantallen in aanmerking sociale huur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Gezinssamenstellingen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Leeftijden en handicaps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Huisdier(en)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Auto’s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Andere nuttige info: caravans, mobilhomes,…</a:t>
            </a:r>
          </a:p>
          <a:p>
            <a:r>
              <a:rPr lang="nl-BE" dirty="0"/>
              <a:t>Knelpunten: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Grotere gezinnen voldoen niet aan rationele bezetting sociale projecten kleinschalig wonen. Voorrang in reguliere projecten ook nodig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nl-BE" dirty="0"/>
              <a:t>Komst woonmaatschappij: timing opmaak en toekomst LTR…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329A4A-E040-4CD6-A56F-7DBB622E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1613-2CFF-4C97-B882-C3FE95A7741D}" type="slidenum">
              <a:rPr lang="en-US" altLang="nl-BE" smtClean="0"/>
              <a:pPr>
                <a:defRPr/>
              </a:pPr>
              <a:t>9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75980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B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B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8B0006633EE4A9B69501EE9678FAE" ma:contentTypeVersion="13" ma:contentTypeDescription="Een nieuw document maken." ma:contentTypeScope="" ma:versionID="9be86501fbf7734475b32dd56024c7a8">
  <xsd:schema xmlns:xsd="http://www.w3.org/2001/XMLSchema" xmlns:xs="http://www.w3.org/2001/XMLSchema" xmlns:p="http://schemas.microsoft.com/office/2006/metadata/properties" xmlns:ns2="2a7bedd3-c984-4ace-af8e-171180ef96c2" xmlns:ns3="bd4b96df-8961-46c2-9000-4647b12dd6bb" targetNamespace="http://schemas.microsoft.com/office/2006/metadata/properties" ma:root="true" ma:fieldsID="4fa41ee4507c36e19f9557bcf67ef805" ns2:_="" ns3:_="">
    <xsd:import namespace="2a7bedd3-c984-4ace-af8e-171180ef96c2"/>
    <xsd:import namespace="bd4b96df-8961-46c2-9000-4647b12dd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bedd3-c984-4ace-af8e-171180ef9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b96df-8961-46c2-9000-4647b12dd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AD9F2-7A46-49EC-886E-CEF2B3C60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7bedd3-c984-4ace-af8e-171180ef96c2"/>
    <ds:schemaRef ds:uri="bd4b96df-8961-46c2-9000-4647b12dd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BA07F3-D4A1-4EA9-BA0E-9031AC446E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C1954F-0DFF-42CF-A391-81CFEA9F58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10106</TotalTime>
  <Words>931</Words>
  <Application>Microsoft Macintosh PowerPoint</Application>
  <PresentationFormat>Diavoorstelling (4:3)</PresentationFormat>
  <Paragraphs>161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Blank Presentation</vt:lpstr>
      <vt:lpstr>Aanpak permanente bewoning campings en weekendverblijven  - stad Aarschot</vt:lpstr>
      <vt:lpstr>Startsituatie</vt:lpstr>
      <vt:lpstr>Plan van aanpak</vt:lpstr>
      <vt:lpstr>Scharniermoment inzake het recht op (sociale) herhuisvesting vastleggen</vt:lpstr>
      <vt:lpstr>Actualisatie inventaris</vt:lpstr>
      <vt:lpstr>Handhavingsplan</vt:lpstr>
      <vt:lpstr>Handhavingsplan</vt:lpstr>
      <vt:lpstr>Gericht informeren</vt:lpstr>
      <vt:lpstr>Opmaak lokaal toewijzingsreglement</vt:lpstr>
      <vt:lpstr>Concrete herhuisvesting</vt:lpstr>
      <vt:lpstr>Concrete herhuisvesting</vt:lpstr>
      <vt:lpstr>Concrete lopende projecten</vt:lpstr>
      <vt:lpstr>PowerPoint-presentatie</vt:lpstr>
      <vt:lpstr>Camping Sparrenhof</vt:lpstr>
      <vt:lpstr>PowerPoint-presentatie</vt:lpstr>
      <vt:lpstr>Camping Schoonhoven</vt:lpstr>
      <vt:lpstr>Deelname lokaal ruimtetraject provincie Vlaams-Brabant</vt:lpstr>
      <vt:lpstr>Inventarisatie van de weekendverblijfclusters</vt:lpstr>
      <vt:lpstr>Conclusie</vt:lpstr>
    </vt:vector>
  </TitlesOfParts>
  <Company>nico nelsen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JVC</dc:creator>
  <cp:lastModifiedBy>Swinnen Griet</cp:lastModifiedBy>
  <cp:revision>607</cp:revision>
  <cp:lastPrinted>2019-10-07T07:43:01Z</cp:lastPrinted>
  <dcterms:created xsi:type="dcterms:W3CDTF">2011-01-20T15:16:04Z</dcterms:created>
  <dcterms:modified xsi:type="dcterms:W3CDTF">2022-08-31T14:23:28Z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0x010100C898B0006633EE4A9B69501EE9678FAE</vt:lpwstr>
  </property>
</Properties>
</file>