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 id="2147483727" r:id="rId6"/>
    <p:sldMasterId id="2147483731" r:id="rId7"/>
    <p:sldMasterId id="2147483742" r:id="rId8"/>
  </p:sldMasterIdLst>
  <p:notesMasterIdLst>
    <p:notesMasterId r:id="rId47"/>
  </p:notesMasterIdLst>
  <p:handoutMasterIdLst>
    <p:handoutMasterId r:id="rId48"/>
  </p:handoutMasterIdLst>
  <p:sldIdLst>
    <p:sldId id="575" r:id="rId9"/>
    <p:sldId id="576" r:id="rId10"/>
    <p:sldId id="792" r:id="rId11"/>
    <p:sldId id="504" r:id="rId12"/>
    <p:sldId id="782" r:id="rId13"/>
    <p:sldId id="775" r:id="rId14"/>
    <p:sldId id="776" r:id="rId15"/>
    <p:sldId id="777" r:id="rId16"/>
    <p:sldId id="802" r:id="rId17"/>
    <p:sldId id="803" r:id="rId18"/>
    <p:sldId id="804" r:id="rId19"/>
    <p:sldId id="809" r:id="rId20"/>
    <p:sldId id="806" r:id="rId21"/>
    <p:sldId id="807" r:id="rId22"/>
    <p:sldId id="810" r:id="rId23"/>
    <p:sldId id="811" r:id="rId24"/>
    <p:sldId id="812" r:id="rId25"/>
    <p:sldId id="813" r:id="rId26"/>
    <p:sldId id="814" r:id="rId27"/>
    <p:sldId id="822" r:id="rId28"/>
    <p:sldId id="820" r:id="rId29"/>
    <p:sldId id="821" r:id="rId30"/>
    <p:sldId id="815" r:id="rId31"/>
    <p:sldId id="827" r:id="rId32"/>
    <p:sldId id="823" r:id="rId33"/>
    <p:sldId id="826" r:id="rId34"/>
    <p:sldId id="824" r:id="rId35"/>
    <p:sldId id="838" r:id="rId36"/>
    <p:sldId id="828" r:id="rId37"/>
    <p:sldId id="829" r:id="rId38"/>
    <p:sldId id="830" r:id="rId39"/>
    <p:sldId id="831" r:id="rId40"/>
    <p:sldId id="835" r:id="rId41"/>
    <p:sldId id="832" r:id="rId42"/>
    <p:sldId id="836" r:id="rId43"/>
    <p:sldId id="833" r:id="rId44"/>
    <p:sldId id="837" r:id="rId45"/>
    <p:sldId id="552" r:id="rId46"/>
  </p:sldIdLst>
  <p:sldSz cx="9144000" cy="6858000" type="screen4x3"/>
  <p:notesSz cx="6858000" cy="29718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er Linden Elke" initials="VDLE" lastIdx="2" clrIdx="0">
    <p:extLst>
      <p:ext uri="{19B8F6BF-5375-455C-9EA6-DF929625EA0E}">
        <p15:presenceInfo xmlns:p15="http://schemas.microsoft.com/office/powerpoint/2012/main" userId="S::elke.vanderlinden@vlaanderen.be::0fc987b5-c91c-46ff-80bf-fddd2e1bfa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D1D1D1"/>
    <a:srgbClr val="BBE6F5"/>
    <a:srgbClr val="80A5B6"/>
    <a:srgbClr val="FFF201"/>
    <a:srgbClr val="105269"/>
    <a:srgbClr val="E7D707"/>
    <a:srgbClr val="FFFF00"/>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562" autoAdjust="0"/>
  </p:normalViewPr>
  <p:slideViewPr>
    <p:cSldViewPr snapToGrid="0">
      <p:cViewPr varScale="1">
        <p:scale>
          <a:sx n="49" d="100"/>
          <a:sy n="49" d="100"/>
        </p:scale>
        <p:origin x="1200"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gers Helene" userId="940cc704-a3bb-4f59-8926-39fb3edab9de" providerId="ADAL" clId="{755A7A9D-E978-4E97-A777-CEB534279AE6}"/>
    <pc:docChg chg="custSel modSld">
      <pc:chgData name="Zegers Helene" userId="940cc704-a3bb-4f59-8926-39fb3edab9de" providerId="ADAL" clId="{755A7A9D-E978-4E97-A777-CEB534279AE6}" dt="2020-08-03T08:22:06.578" v="35" actId="6549"/>
      <pc:docMkLst>
        <pc:docMk/>
      </pc:docMkLst>
      <pc:sldChg chg="modSp">
        <pc:chgData name="Zegers Helene" userId="940cc704-a3bb-4f59-8926-39fb3edab9de" providerId="ADAL" clId="{755A7A9D-E978-4E97-A777-CEB534279AE6}" dt="2020-08-03T08:20:41.155" v="20" actId="6549"/>
        <pc:sldMkLst>
          <pc:docMk/>
          <pc:sldMk cId="80347166" sldId="815"/>
        </pc:sldMkLst>
        <pc:spChg chg="mod">
          <ac:chgData name="Zegers Helene" userId="940cc704-a3bb-4f59-8926-39fb3edab9de" providerId="ADAL" clId="{755A7A9D-E978-4E97-A777-CEB534279AE6}" dt="2020-08-03T08:20:41.155" v="20" actId="6549"/>
          <ac:spMkLst>
            <pc:docMk/>
            <pc:sldMk cId="80347166" sldId="815"/>
            <ac:spMk id="2" creationId="{00000000-0000-0000-0000-000000000000}"/>
          </ac:spMkLst>
        </pc:spChg>
      </pc:sldChg>
      <pc:sldChg chg="modNotesTx">
        <pc:chgData name="Zegers Helene" userId="940cc704-a3bb-4f59-8926-39fb3edab9de" providerId="ADAL" clId="{755A7A9D-E978-4E97-A777-CEB534279AE6}" dt="2020-08-03T08:21:46.944" v="34" actId="6549"/>
        <pc:sldMkLst>
          <pc:docMk/>
          <pc:sldMk cId="2299457285" sldId="823"/>
        </pc:sldMkLst>
      </pc:sldChg>
      <pc:sldChg chg="modNotesTx">
        <pc:chgData name="Zegers Helene" userId="940cc704-a3bb-4f59-8926-39fb3edab9de" providerId="ADAL" clId="{755A7A9D-E978-4E97-A777-CEB534279AE6}" dt="2020-08-03T08:22:06.578" v="35" actId="6549"/>
        <pc:sldMkLst>
          <pc:docMk/>
          <pc:sldMk cId="1832587892" sldId="826"/>
        </pc:sldMkLst>
      </pc:sldChg>
      <pc:sldChg chg="modSp">
        <pc:chgData name="Zegers Helene" userId="940cc704-a3bb-4f59-8926-39fb3edab9de" providerId="ADAL" clId="{755A7A9D-E978-4E97-A777-CEB534279AE6}" dt="2020-08-03T08:20:51.849" v="33" actId="6549"/>
        <pc:sldMkLst>
          <pc:docMk/>
          <pc:sldMk cId="2179044912" sldId="827"/>
        </pc:sldMkLst>
        <pc:spChg chg="mod">
          <ac:chgData name="Zegers Helene" userId="940cc704-a3bb-4f59-8926-39fb3edab9de" providerId="ADAL" clId="{755A7A9D-E978-4E97-A777-CEB534279AE6}" dt="2020-08-03T08:20:51.849" v="33" actId="6549"/>
          <ac:spMkLst>
            <pc:docMk/>
            <pc:sldMk cId="2179044912" sldId="82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08980"/>
            <a:ext cx="2944283" cy="4953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6" y="9408980"/>
            <a:ext cx="2944283" cy="495300"/>
          </a:xfrm>
          <a:prstGeom prst="rect">
            <a:avLst/>
          </a:prstGeom>
        </p:spPr>
        <p:txBody>
          <a:bodyPr vert="horz" lIns="91440" tIns="45720" rIns="91440" bIns="45720" rtlCol="0" anchor="b"/>
          <a:lstStyle>
            <a:lvl1pPr algn="r">
              <a:defRPr sz="1200"/>
            </a:lvl1pPr>
          </a:lstStyle>
          <a:p>
            <a:fld id="{785A6FEA-2027-477E-A994-97C99A320A91}" type="slidenum">
              <a:rPr lang="nl-BE" smtClean="0"/>
              <a:t>‹nr.›</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5617"/>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5617"/>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05984"/>
            <a:ext cx="5435600" cy="445738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08800"/>
            <a:ext cx="2944813" cy="49561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08800"/>
            <a:ext cx="2944813" cy="495617"/>
          </a:xfrm>
          <a:prstGeom prst="rect">
            <a:avLst/>
          </a:prstGeom>
        </p:spPr>
        <p:txBody>
          <a:bodyPr vert="horz" lIns="91440" tIns="45720" rIns="91440" bIns="45720" rtlCol="0" anchor="b"/>
          <a:lstStyle>
            <a:lvl1pPr algn="r">
              <a:defRPr sz="1200"/>
            </a:lvl1pPr>
          </a:lstStyle>
          <a:p>
            <a:fld id="{22D8FA8F-556B-4E54-8758-21E02D639AD8}" type="slidenum">
              <a:rPr lang="nl-BE" smtClean="0"/>
              <a:t>‹nr.›</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a:t>
            </a:fld>
            <a:endParaRPr lang="nl-BE"/>
          </a:p>
        </p:txBody>
      </p:sp>
    </p:spTree>
    <p:extLst>
      <p:ext uri="{BB962C8B-B14F-4D97-AF65-F5344CB8AC3E}">
        <p14:creationId xmlns:p14="http://schemas.microsoft.com/office/powerpoint/2010/main" val="207191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Welke informatie kan je nu al raadplegen in de woningpas?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10</a:t>
            </a:fld>
            <a:endParaRPr lang="nl-BE"/>
          </a:p>
        </p:txBody>
      </p:sp>
    </p:spTree>
    <p:extLst>
      <p:ext uri="{BB962C8B-B14F-4D97-AF65-F5344CB8AC3E}">
        <p14:creationId xmlns:p14="http://schemas.microsoft.com/office/powerpoint/2010/main" val="427228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De woningpas wordt in fases ontwikkeld. Stapsgewijs wordt er meer informatie aan de woningpas toegevoegd.</a:t>
            </a:r>
          </a:p>
          <a:p>
            <a:r>
              <a:rPr lang="nl-BE" sz="2000"/>
              <a:t>Volgende tijdslijn geeft een overzicht van de zaken die sinds de lancering van de woningpas (december 2018) stelstelmatig aan de woningpas zijn toegevoegd.</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11</a:t>
            </a:fld>
            <a:endParaRPr lang="nl-BE"/>
          </a:p>
        </p:txBody>
      </p:sp>
    </p:spTree>
    <p:extLst>
      <p:ext uri="{BB962C8B-B14F-4D97-AF65-F5344CB8AC3E}">
        <p14:creationId xmlns:p14="http://schemas.microsoft.com/office/powerpoint/2010/main" val="403991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Met het ontsluiten van deze informatie in de woningpas, staat de (Vlaamse en Federale) overheid zeker voor een aantal uitdagingen.</a:t>
            </a:r>
          </a:p>
          <a:p>
            <a:r>
              <a:rPr lang="nl-BE" sz="2000"/>
              <a:t>Met woningpas probeert de overheid data die bij verschillende bronnen gekend is te ontsluiten voor één woning, en dus te koppelen aan 1 gebouw of gebouweenheid (appartement). Daarbij wordt niet alleen recente data, maar ook oude historische data ontsloten.</a:t>
            </a:r>
          </a:p>
          <a:p>
            <a:pPr marL="0" indent="0">
              <a:buFontTx/>
              <a:buNone/>
            </a:pPr>
            <a:endParaRPr lang="nl-BE" sz="2000"/>
          </a:p>
          <a:p>
            <a:pPr marL="0" indent="0">
              <a:buFontTx/>
              <a:buNone/>
            </a:pPr>
            <a:r>
              <a:rPr lang="nl-BE" sz="2000"/>
              <a:t>Hierdoor merken we dat volgende aspecten binnen de overheid belangrijk zijn.</a:t>
            </a:r>
          </a:p>
          <a:p>
            <a:pPr marL="457200" indent="-457200">
              <a:buFontTx/>
              <a:buAutoNum type="arabicPeriod"/>
            </a:pPr>
            <a:r>
              <a:rPr lang="nl-BE" sz="2000"/>
              <a:t> intern streven naar een zo goed mogelijke data-kwaliteit. Door data over de woning aan de eigenaars te tonen, merkt de overheid dat niet altijd alle informatie correct is. Met meldingen van de eigenaar tot gevolg. Dat is op zich positief, want dan kan – na bewijsvoering – deze data gecorrigeerd worden in de bron.</a:t>
            </a:r>
          </a:p>
          <a:p>
            <a:pPr marL="0" indent="0">
              <a:buFontTx/>
              <a:buNone/>
            </a:pPr>
            <a:endParaRPr lang="nl-BE" sz="2000"/>
          </a:p>
          <a:p>
            <a:pPr marL="0" indent="0">
              <a:buFontTx/>
              <a:buNone/>
            </a:pPr>
            <a:r>
              <a:rPr lang="nl-BE" sz="2000"/>
              <a:t>Een voorbeeld hiervan is het EPC waarbij de energiedeskundige eventueel een verkeerd huisnummer toevoegde. Hierdoor ziet een eigenaar zijn EPC niet, hoewel hij over een papieren versie beschikt. Een melding van de burger kan leiden tot een correctie van dit huisnummer!</a:t>
            </a:r>
          </a:p>
          <a:p>
            <a:pPr marL="0" indent="0">
              <a:buFontTx/>
              <a:buNone/>
            </a:pPr>
            <a:endParaRPr lang="nl-BE" sz="2000"/>
          </a:p>
          <a:p>
            <a:pPr marL="457200" indent="-457200">
              <a:buFontTx/>
              <a:buAutoNum type="arabicPeriod" startAt="2"/>
            </a:pPr>
            <a:r>
              <a:rPr lang="nl-BE" sz="2000"/>
              <a:t>Met </a:t>
            </a:r>
            <a:r>
              <a:rPr lang="nl-BE" sz="2000" err="1"/>
              <a:t>woningpas</a:t>
            </a:r>
            <a:r>
              <a:rPr lang="nl-BE" sz="2000"/>
              <a:t> wordt informatie over de eigenaar (eigendom en de kadastrale informatie) gekoppeld aan het Vlaams adressenregister (het gebouwregister) van het Agentschap informatie Vlaanderen. Dit betekent dat er een link gevonden moet worden tussen die kadastrale federale gegevens en een Vlaams adres (huisnummer en </a:t>
            </a:r>
            <a:r>
              <a:rPr lang="nl-BE" sz="2000" err="1"/>
              <a:t>busnummer</a:t>
            </a:r>
            <a:r>
              <a:rPr lang="nl-BE" sz="2000"/>
              <a:t>) en meer bepaald een </a:t>
            </a:r>
            <a:r>
              <a:rPr lang="nl-BE" sz="2000" err="1"/>
              <a:t>gebouweenheidsID</a:t>
            </a:r>
            <a:r>
              <a:rPr lang="nl-BE" sz="2000"/>
              <a:t>. Dit laatste is een unieke sleutel die een eenheid in een gebouw (appartement bijvoorbeeld) uniek identificeert.</a:t>
            </a:r>
          </a:p>
          <a:p>
            <a:pPr marL="0" indent="0">
              <a:buFontTx/>
              <a:buNone/>
            </a:pPr>
            <a:endParaRPr lang="nl-BE" sz="2000"/>
          </a:p>
          <a:p>
            <a:pPr marL="0" indent="0">
              <a:buFontTx/>
              <a:buNone/>
            </a:pPr>
            <a:r>
              <a:rPr lang="nl-BE" sz="2000"/>
              <a:t>In sommige gevallen is een link niet altijd te vinden. Meestal is die er wel voor eengezinswoningen en recente appartementen. Maar voor oudere appartementen is de informatie niet altijd volledig in het kadaster (bijvoorbeeld: het </a:t>
            </a:r>
            <a:r>
              <a:rPr lang="nl-BE" sz="2000" err="1"/>
              <a:t>busnummer</a:t>
            </a:r>
            <a:r>
              <a:rPr lang="nl-BE" sz="2000"/>
              <a:t> ontbreekt). Hierdoor kan geen link gelegd worden tussen de eigendom van de eigenaar en de Vlaamse gegevens. En dit heeft tot gevolg dat een woningpas niet altijd beschikbaar is. </a:t>
            </a:r>
          </a:p>
          <a:p>
            <a:pPr marL="0" indent="0">
              <a:buFontTx/>
              <a:buNone/>
            </a:pPr>
            <a:endParaRPr lang="nl-BE" sz="2000"/>
          </a:p>
          <a:p>
            <a:pPr marL="0" indent="0">
              <a:buFontTx/>
              <a:buNone/>
            </a:pPr>
            <a:r>
              <a:rPr lang="nl-BE" sz="2000"/>
              <a:t>Wat kan de eigenaar dan doen:</a:t>
            </a:r>
          </a:p>
          <a:p>
            <a:pPr marL="0" indent="0">
              <a:buFontTx/>
              <a:buNone/>
            </a:pPr>
            <a:r>
              <a:rPr lang="nl-BE" sz="2000"/>
              <a:t>- Is de woningpas niet beschikbaar voor een eengezinswoning, dan meldt de burger dit best naar woningpas@vlaanderen.be</a:t>
            </a:r>
          </a:p>
          <a:p>
            <a:pPr marL="0" indent="0">
              <a:buFontTx/>
              <a:buNone/>
            </a:pPr>
            <a:r>
              <a:rPr lang="nl-BE" sz="2000"/>
              <a:t>- Voor appartementen is er echter een grotere actie nodig vanuit het kadaster (federale overheidsdienst financiën) om </a:t>
            </a:r>
            <a:r>
              <a:rPr lang="nl-BE" sz="2000" err="1"/>
              <a:t>busnummer</a:t>
            </a:r>
            <a:r>
              <a:rPr lang="nl-BE" sz="2000"/>
              <a:t> te koppelen aan appartementen. Eerst moet deze actie gebeuren. Dus meldingen voor appartementen zijn overbodig.</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12</a:t>
            </a:fld>
            <a:endParaRPr lang="nl-BE"/>
          </a:p>
        </p:txBody>
      </p:sp>
    </p:spTree>
    <p:extLst>
      <p:ext uri="{BB962C8B-B14F-4D97-AF65-F5344CB8AC3E}">
        <p14:creationId xmlns:p14="http://schemas.microsoft.com/office/powerpoint/2010/main" val="32547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Zoals reeds gezegd: de woningpas is een tool in volle evolutie. Stelselmatig komt er informatie bij!</a:t>
            </a:r>
          </a:p>
          <a:p>
            <a:r>
              <a:rPr lang="nl-BE" sz="2000"/>
              <a:t>Wat mogen we verwachten in 2020?</a:t>
            </a:r>
          </a:p>
          <a:p>
            <a:pPr marL="342900" indent="-342900">
              <a:buFontTx/>
              <a:buChar char="-"/>
            </a:pPr>
            <a:r>
              <a:rPr lang="nl-BE" sz="2000"/>
              <a:t>In januari hebben we de woningpas aangevuld met beschikbare premies voor energiezuinige renovatiewerken.</a:t>
            </a:r>
          </a:p>
          <a:p>
            <a:pPr marL="342900" indent="-342900">
              <a:buFontTx/>
              <a:buChar char="-"/>
            </a:pPr>
            <a:r>
              <a:rPr lang="nl-BE" sz="2000"/>
              <a:t>Daarnaast is het label voor nieuwbouwwoningen nu niet meer gebaseerd op het kengetal (verbruik in KWH/m²) maar op het E-peil. De reden is dat sommige woningen met een E-peil lager dan E60, toch voldoen aan de </a:t>
            </a:r>
            <a:r>
              <a:rPr lang="nl-BE" sz="2000" err="1"/>
              <a:t>langetermijndoelstelling</a:t>
            </a:r>
            <a:r>
              <a:rPr lang="nl-BE" sz="2000"/>
              <a:t>, maar een kengetal hebben groter dan 100.</a:t>
            </a:r>
          </a:p>
          <a:p>
            <a:pPr marL="0" indent="0">
              <a:buFontTx/>
              <a:buNone/>
            </a:pPr>
            <a:r>
              <a:rPr lang="nl-BE" sz="2000"/>
              <a:t>In maart/april/mei komt er nog meer:</a:t>
            </a:r>
          </a:p>
          <a:p>
            <a:pPr marL="342900" indent="-342900">
              <a:buFontTx/>
              <a:buChar char="-"/>
            </a:pPr>
            <a:r>
              <a:rPr lang="nl-BE" sz="2000"/>
              <a:t>In de woningpas zal je een bodemattest kunnen aanvragen en downloaden.</a:t>
            </a:r>
          </a:p>
          <a:p>
            <a:pPr marL="342900" indent="-342900">
              <a:buFontTx/>
              <a:buChar char="-"/>
            </a:pPr>
            <a:r>
              <a:rPr lang="nl-BE" sz="2000"/>
              <a:t>De woningpas wordt uitgebreid met een checktool om de algemene woningkwaliteit van je woning te testen: woningkwaliteitswijzer.</a:t>
            </a:r>
          </a:p>
          <a:p>
            <a:pPr marL="342900" indent="-342900">
              <a:buFontTx/>
              <a:buChar char="-"/>
            </a:pPr>
            <a:r>
              <a:rPr lang="nl-BE" sz="2000"/>
              <a:t>Daarnaast ontsluiten we data uit het Vlaams Loket woningkwaliteit (VLOK): technische verslagen, conformiteitsattesten, besluiten ongeschiktheid en onbewoonbaarheid</a:t>
            </a:r>
          </a:p>
          <a:p>
            <a:pPr marL="342900" indent="-342900">
              <a:buFontTx/>
              <a:buChar char="-"/>
            </a:pPr>
            <a:r>
              <a:rPr lang="nl-BE" sz="2000"/>
              <a:t>Daarnaast zal een burger zijn </a:t>
            </a:r>
            <a:r>
              <a:rPr lang="nl-BE" sz="2000" err="1"/>
              <a:t>woningpas</a:t>
            </a:r>
            <a:r>
              <a:rPr lang="nl-BE" sz="2000"/>
              <a:t> met derden kunnen delen door een activatiecode aan een persoon te geven. Na het activeren kan die derde voor een bepaalde periode de </a:t>
            </a:r>
            <a:r>
              <a:rPr lang="nl-BE" sz="2000" err="1"/>
              <a:t>woningpas</a:t>
            </a:r>
            <a:r>
              <a:rPr lang="nl-BE" sz="2000"/>
              <a:t> raadplegen. Voor wie is dit nuttig? Voor u als energiedeskundige, maar ook voor makelaars of notarissen bij verkoop of verhuur. Ook voor renovatiecoaches en architecten die door inzicht in data een beter advies kunnen geven. Of ook nog voor geïnteresseerde kopers.</a:t>
            </a:r>
          </a:p>
          <a:p>
            <a:pPr marL="0" indent="0">
              <a:buFontTx/>
              <a:buNone/>
            </a:pPr>
            <a:r>
              <a:rPr lang="nl-BE" sz="2000"/>
              <a:t>Rond de zomer breiden we de woningpas nogmaals uit:</a:t>
            </a:r>
          </a:p>
          <a:p>
            <a:pPr marL="342900" indent="-342900">
              <a:buFontTx/>
              <a:buChar char="-"/>
            </a:pPr>
            <a:r>
              <a:rPr lang="nl-BE" sz="2000"/>
              <a:t>Met een overzicht van de onbebouwde percelen: percelen zonder woning;</a:t>
            </a:r>
          </a:p>
          <a:p>
            <a:pPr marL="342900" indent="-342900">
              <a:buFontTx/>
              <a:buChar char="-"/>
            </a:pPr>
            <a:r>
              <a:rPr lang="nl-BE" sz="2000"/>
              <a:t>Daarnaast zullen ondernemingen de woningen onder hun rechtspersoon kunnen raadplegen.</a:t>
            </a:r>
          </a:p>
          <a:p>
            <a:pPr marL="0" indent="0">
              <a:buFontTx/>
              <a:buNone/>
            </a:pPr>
            <a:r>
              <a:rPr lang="nl-BE" sz="2000"/>
              <a:t>Tot slot komen er nog een aantal relevante toevoegingen tegen het jaareinde. </a:t>
            </a:r>
          </a:p>
          <a:p>
            <a:pPr marL="342900" indent="-342900">
              <a:buFontTx/>
              <a:buChar char="-"/>
            </a:pPr>
            <a:r>
              <a:rPr lang="nl-BE" sz="2000"/>
              <a:t>Men krijgt vanuit woningpas vaak de opmerking dat een EPC niet up </a:t>
            </a:r>
            <a:r>
              <a:rPr lang="nl-BE" sz="2000" err="1"/>
              <a:t>to</a:t>
            </a:r>
            <a:r>
              <a:rPr lang="nl-BE" sz="2000"/>
              <a:t> date is en na het EPC nog renovatiewerken zijn gebeurd die niet in de woningpas verwerkt zijn.</a:t>
            </a:r>
          </a:p>
          <a:p>
            <a:pPr marL="342900" indent="-342900">
              <a:buFontTx/>
              <a:buChar char="-"/>
            </a:pPr>
            <a:r>
              <a:rPr lang="nl-BE" sz="2000"/>
              <a:t>De eigenaar zal dan eigen uitgevoerde renovatiewerken, al dan niet met bewijsstukken (factuur, foto, …) kunnen toevoegen in de woningpas. Let op: De officiële data (EPC) wordt niet aangepast, maar de eigenaar of derde kan de aangevulde informatie raadplegen en downloaden.</a:t>
            </a:r>
          </a:p>
          <a:p>
            <a:pPr marL="342900" indent="-342900">
              <a:buFontTx/>
              <a:buChar char="-"/>
            </a:pPr>
            <a:r>
              <a:rPr lang="nl-BE" sz="2000"/>
              <a:t>Daarnaast wordt de premiedata van </a:t>
            </a:r>
            <a:r>
              <a:rPr lang="nl-BE" sz="2000" err="1"/>
              <a:t>Fluvius</a:t>
            </a:r>
            <a:r>
              <a:rPr lang="nl-BE" sz="2000"/>
              <a:t> (ex-</a:t>
            </a:r>
            <a:r>
              <a:rPr lang="nl-BE" sz="2000" err="1"/>
              <a:t>Eandis</a:t>
            </a:r>
            <a:r>
              <a:rPr lang="nl-BE" sz="2000"/>
              <a:t>, ex-</a:t>
            </a:r>
            <a:r>
              <a:rPr lang="nl-BE" sz="2000" err="1"/>
              <a:t>infrax</a:t>
            </a:r>
            <a:r>
              <a:rPr lang="nl-BE" sz="2000"/>
              <a:t>) ontsloten. De </a:t>
            </a:r>
            <a:r>
              <a:rPr lang="nl-BE" sz="2000" err="1"/>
              <a:t>woningpas</a:t>
            </a:r>
            <a:r>
              <a:rPr lang="nl-BE" sz="2000"/>
              <a:t> wordt dan aangevuld met de renovatiewerken (isolatie of installatie) waarvoor een premie werd verkregen via de distributienetbeheerder.  De data gaat terug tot 2008.</a:t>
            </a:r>
          </a:p>
          <a:p>
            <a:pPr marL="342900" indent="-342900">
              <a:buFontTx/>
              <a:buChar char="-"/>
            </a:pPr>
            <a:r>
              <a:rPr lang="nl-BE" sz="2000"/>
              <a:t>Daarnaast komt ook nog de digitale bouwvergunning</a:t>
            </a:r>
          </a:p>
          <a:p>
            <a:pPr marL="342900" indent="-342900">
              <a:buFontTx/>
              <a:buChar char="-"/>
            </a:pPr>
            <a:r>
              <a:rPr lang="nl-BE" sz="2000"/>
              <a:t>Er komt een benchmarktool voor EPC.</a:t>
            </a:r>
          </a:p>
          <a:p>
            <a:pPr marL="342900" indent="-342900">
              <a:buFontTx/>
              <a:buChar char="-"/>
            </a:pPr>
            <a:r>
              <a:rPr lang="nl-BE" sz="2000"/>
              <a:t>Het EPC van de gemeenschappelijke delen zal je als document ook kunnen raadplegen bij de attesten.</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13</a:t>
            </a:fld>
            <a:endParaRPr lang="nl-BE"/>
          </a:p>
        </p:txBody>
      </p:sp>
    </p:spTree>
    <p:extLst>
      <p:ext uri="{BB962C8B-B14F-4D97-AF65-F5344CB8AC3E}">
        <p14:creationId xmlns:p14="http://schemas.microsoft.com/office/powerpoint/2010/main" val="68195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En verder? Wat brengt de toekomst?</a:t>
            </a:r>
          </a:p>
          <a:p>
            <a:endParaRPr lang="nl-BE" sz="2000"/>
          </a:p>
          <a:p>
            <a:r>
              <a:rPr lang="nl-BE" sz="2000"/>
              <a:t>De overheid denkt hierbij aan het creëren van een aantal algemene functies die nog relevant kunnen zijn:</a:t>
            </a:r>
          </a:p>
          <a:p>
            <a:pPr marL="342900" indent="-342900">
              <a:buFontTx/>
              <a:buChar char="-"/>
            </a:pPr>
            <a:r>
              <a:rPr lang="nl-BE" sz="2000"/>
              <a:t>Het publiek delen van de </a:t>
            </a:r>
            <a:r>
              <a:rPr lang="nl-BE" sz="2000" err="1"/>
              <a:t>woningpas</a:t>
            </a:r>
            <a:r>
              <a:rPr lang="nl-BE" sz="2000"/>
              <a:t>. Dit betekent dat de eigenaar naast het delen van de </a:t>
            </a:r>
            <a:r>
              <a:rPr lang="nl-BE" sz="2000" err="1"/>
              <a:t>woningpas</a:t>
            </a:r>
            <a:r>
              <a:rPr lang="nl-BE" sz="2000"/>
              <a:t> met specifieke derden, ook kan kiezen om zijn </a:t>
            </a:r>
            <a:r>
              <a:rPr lang="nl-BE" sz="2000" err="1"/>
              <a:t>woningpas</a:t>
            </a:r>
            <a:r>
              <a:rPr lang="nl-BE" sz="2000"/>
              <a:t> voor een bepaalde periode algemeen toegankelijk te maken door een publieke link aan te maken, die hij dan naar verschillende mensen in één keer kan sturen, of die hij op een </a:t>
            </a:r>
            <a:r>
              <a:rPr lang="nl-BE" sz="2000" err="1"/>
              <a:t>immosite</a:t>
            </a:r>
            <a:r>
              <a:rPr lang="nl-BE" sz="2000"/>
              <a:t> kan toevoegen. Dit kan nuttig zijn bij een verkoop, om niet persoon per persoon toegang te geven.</a:t>
            </a:r>
          </a:p>
          <a:p>
            <a:pPr marL="342900" indent="-342900">
              <a:buFontTx/>
              <a:buChar char="-"/>
            </a:pPr>
            <a:r>
              <a:rPr lang="nl-BE" sz="2000"/>
              <a:t>Het delen van de woningpas met derden, maar met specifieke rollen. Zo kunnen we lees- en schrijfrechten mogelijk per rol bepalen; enkel als dit de wens van de eigenaar is.</a:t>
            </a:r>
          </a:p>
          <a:p>
            <a:pPr marL="342900" indent="-342900">
              <a:buFontTx/>
              <a:buChar char="-"/>
            </a:pPr>
            <a:r>
              <a:rPr lang="nl-BE" sz="2000"/>
              <a:t>Mogelijkheid om meldingen aan de burger te versturen</a:t>
            </a:r>
          </a:p>
          <a:p>
            <a:pPr marL="342900" indent="-342900">
              <a:buFontTx/>
              <a:buChar char="-"/>
            </a:pPr>
            <a:r>
              <a:rPr lang="nl-BE" sz="2000"/>
              <a:t>Het oprichten van een digitale kluis voor niet-digitale attesten, plannen, </a:t>
            </a:r>
          </a:p>
          <a:p>
            <a:pPr marL="342900" indent="-342900">
              <a:buFontTx/>
              <a:buChar char="-"/>
            </a:pPr>
            <a:r>
              <a:rPr lang="nl-BE" sz="2000"/>
              <a:t>Integratie van BIM-dossier</a:t>
            </a:r>
          </a:p>
          <a:p>
            <a:pPr marL="342900" indent="-342900">
              <a:buFontTx/>
              <a:buChar char="-"/>
            </a:pPr>
            <a:r>
              <a:rPr lang="nl-BE" sz="2000"/>
              <a:t>...</a:t>
            </a:r>
          </a:p>
          <a:p>
            <a:pPr marL="0" indent="0">
              <a:buFontTx/>
              <a:buNone/>
            </a:pPr>
            <a:r>
              <a:rPr lang="nl-BE" sz="2000"/>
              <a:t>En daarnaast zijn er ook thema-specifieke zaken</a:t>
            </a:r>
          </a:p>
          <a:p>
            <a:pPr marL="342900" indent="-342900">
              <a:buFontTx/>
              <a:buChar char="-"/>
            </a:pPr>
            <a:r>
              <a:rPr lang="nl-BE" sz="2000"/>
              <a:t>Verbruiksgegevens, data over aangemelde zonnepanelen, in samenwerking in </a:t>
            </a:r>
            <a:r>
              <a:rPr lang="nl-BE" sz="2000" err="1"/>
              <a:t>Fluvius</a:t>
            </a:r>
            <a:r>
              <a:rPr lang="nl-BE" sz="2000"/>
              <a:t>;</a:t>
            </a:r>
          </a:p>
          <a:p>
            <a:pPr marL="342900" indent="-342900">
              <a:buFontTx/>
              <a:buChar char="-"/>
            </a:pPr>
            <a:r>
              <a:rPr lang="nl-BE" sz="2000"/>
              <a:t>Asbestinventaris, asbestattest, materiaalprestatie (M-peil) vanuit OVAM</a:t>
            </a:r>
          </a:p>
          <a:p>
            <a:pPr marL="342900" indent="-342900">
              <a:buFontTx/>
              <a:buChar char="-"/>
            </a:pPr>
            <a:r>
              <a:rPr lang="nl-BE" sz="2000"/>
              <a:t>Omgevingsvergunningen, stedenbouwkundige inlichtingen (betalend), keuringsattesten van ketels via Departement Omgeving</a:t>
            </a:r>
          </a:p>
          <a:p>
            <a:pPr marL="342900" indent="-342900">
              <a:buFontTx/>
              <a:buChar char="-"/>
            </a:pPr>
            <a:r>
              <a:rPr lang="nl-BE" sz="2000"/>
              <a:t>Rioleringsattesten, attesten van keuring binnenwaterinstallatie, data over water, overstromingsgevoeligheid in het algemeen via VMM, </a:t>
            </a:r>
            <a:r>
              <a:rPr lang="nl-BE" sz="2000" err="1"/>
              <a:t>Vlario</a:t>
            </a:r>
            <a:r>
              <a:rPr lang="nl-BE" sz="2000"/>
              <a:t> en </a:t>
            </a:r>
            <a:r>
              <a:rPr lang="nl-BE" sz="2000" err="1"/>
              <a:t>Aquaflanders</a:t>
            </a:r>
            <a:endParaRPr lang="nl-BE" sz="2000"/>
          </a:p>
          <a:p>
            <a:pPr marL="342900" indent="-342900">
              <a:buFontTx/>
              <a:buChar char="-"/>
            </a:pPr>
            <a:r>
              <a:rPr lang="nl-BE" sz="2000"/>
              <a:t>Inventaris van onroerend erfgoed, erfgoeddossiers</a:t>
            </a:r>
          </a:p>
          <a:p>
            <a:pPr marL="342900" indent="-342900">
              <a:buFontTx/>
              <a:buChar char="-"/>
            </a:pPr>
            <a:r>
              <a:rPr lang="nl-BE" sz="2000"/>
              <a:t>Data van natuur en Bos: kapvergunningen, bosbeheerplannen, …</a:t>
            </a:r>
          </a:p>
          <a:p>
            <a:pPr marL="0" indent="0">
              <a:buFontTx/>
              <a:buNone/>
            </a:pPr>
            <a:endParaRPr lang="nl-BE" sz="2000"/>
          </a:p>
          <a:p>
            <a:pPr marL="0" indent="0">
              <a:buFontTx/>
              <a:buNone/>
            </a:pPr>
            <a:r>
              <a:rPr lang="nl-BE" sz="2000"/>
              <a:t>En er zullen de komende jaren nog wel ideeën voor verrijking komen!</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14</a:t>
            </a:fld>
            <a:endParaRPr lang="nl-BE"/>
          </a:p>
        </p:txBody>
      </p:sp>
    </p:spTree>
    <p:extLst>
      <p:ext uri="{BB962C8B-B14F-4D97-AF65-F5344CB8AC3E}">
        <p14:creationId xmlns:p14="http://schemas.microsoft.com/office/powerpoint/2010/main" val="353233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Maar dat is de toekomst. Nu even terug naar de </a:t>
            </a:r>
            <a:r>
              <a:rPr lang="nl-BE" sz="2000" err="1"/>
              <a:t>woningpas</a:t>
            </a:r>
            <a:r>
              <a:rPr lang="nl-BE" sz="2000"/>
              <a:t> hoe deze nu is.</a:t>
            </a:r>
          </a:p>
          <a:p>
            <a:r>
              <a:rPr lang="nl-BE" sz="2000"/>
              <a:t>Er is een dummy-gebruikers aangemaakt op een dummy-adres die een zicht geeft op wat de </a:t>
            </a:r>
            <a:r>
              <a:rPr lang="nl-BE" sz="2000" err="1"/>
              <a:t>woningpas</a:t>
            </a:r>
            <a:r>
              <a:rPr lang="nl-BE" sz="2000"/>
              <a:t> nu is. Handig voor wie geen eigendom heeft, of handig in een opleiding.</a:t>
            </a:r>
          </a:p>
          <a:p>
            <a:r>
              <a:rPr lang="nl-BE" sz="2000"/>
              <a:t>De data in de dummy is weliswaar fake-data. Het is ook niet altijd even logisch.  Het kan zijn dat er de isolatiescores goed zijn, hoewel er wel advies wordt gegeven om de woning te isoleren.</a:t>
            </a:r>
          </a:p>
          <a:p>
            <a:r>
              <a:rPr lang="nl-BE" sz="2000"/>
              <a:t>De dummy illustreert de werking van de tool en mag dus niet verkeerd geïnterpreteerd worden.</a:t>
            </a:r>
          </a:p>
          <a:p>
            <a:endParaRPr lang="nl-BE" sz="2000"/>
          </a:p>
          <a:p>
            <a:r>
              <a:rPr lang="nl-BE" sz="2000"/>
              <a:t>(Dummy kan inhoudelijk doorlopen worden.)</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15</a:t>
            </a:fld>
            <a:endParaRPr lang="nl-BE"/>
          </a:p>
        </p:txBody>
      </p:sp>
    </p:spTree>
    <p:extLst>
      <p:ext uri="{BB962C8B-B14F-4D97-AF65-F5344CB8AC3E}">
        <p14:creationId xmlns:p14="http://schemas.microsoft.com/office/powerpoint/2010/main" val="190194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Nu gaan we verder in op hoe de energiegegevens uit de EPB-aangifte of het energieprestatiecertificaat (EPC) in de woningpas zijn opgenomen.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16</a:t>
            </a:fld>
            <a:endParaRPr lang="nl-BE"/>
          </a:p>
        </p:txBody>
      </p:sp>
    </p:spTree>
    <p:extLst>
      <p:ext uri="{BB962C8B-B14F-4D97-AF65-F5344CB8AC3E}">
        <p14:creationId xmlns:p14="http://schemas.microsoft.com/office/powerpoint/2010/main" val="331586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energie – tabblad EPC.</a:t>
            </a:r>
          </a:p>
          <a:p>
            <a:endParaRPr lang="nl-BE" sz="2000"/>
          </a:p>
          <a:p>
            <a:pPr marL="342900" indent="-342900">
              <a:buFontTx/>
              <a:buChar char="-"/>
            </a:pPr>
            <a:r>
              <a:rPr lang="nl-BE" sz="2000"/>
              <a:t>Deze gegevens zijn in de </a:t>
            </a:r>
            <a:r>
              <a:rPr lang="nl-BE" sz="2000" err="1"/>
              <a:t>woningpas</a:t>
            </a:r>
            <a:r>
              <a:rPr lang="nl-BE" sz="2000"/>
              <a:t> gekend in geval van een EPB voor nieuwbouwwoning, een ingrijpende energetische renovatie (IER) of een EPC van een bestaande woning.</a:t>
            </a:r>
          </a:p>
          <a:p>
            <a:pPr marL="342900" indent="-342900">
              <a:buFontTx/>
              <a:buChar char="-"/>
            </a:pPr>
            <a:r>
              <a:rPr lang="nl-BE" sz="2000"/>
              <a:t>Het label (A+ tot en met F) is gebaseerd op het E-peil (in geval van EPB nieuwbouw en IER), en het kengetal (in geval van een EPC bestaand).</a:t>
            </a:r>
          </a:p>
          <a:p>
            <a:pPr marL="342900" indent="-342900">
              <a:buFontTx/>
              <a:buChar char="-"/>
            </a:pPr>
            <a:r>
              <a:rPr lang="nl-BE" sz="2000"/>
              <a:t>Voor </a:t>
            </a:r>
            <a:r>
              <a:rPr lang="nl-BE" sz="2000" err="1"/>
              <a:t>EPC’s</a:t>
            </a:r>
            <a:r>
              <a:rPr lang="nl-BE" sz="2000"/>
              <a:t> die opgemaakt werden voor 2019 ( het jaar van de invoer van het label) zijn de oude data omgezet naar het nieuwe label. Het nieuwe label staat enkel in de </a:t>
            </a:r>
            <a:r>
              <a:rPr lang="nl-BE" sz="2000" err="1"/>
              <a:t>woningpas</a:t>
            </a:r>
            <a:r>
              <a:rPr lang="nl-BE" sz="2000"/>
              <a:t>. Het certificaat toont nog de oude EPC-balk.</a:t>
            </a:r>
          </a:p>
          <a:p>
            <a:pPr marL="0" indent="0">
              <a:buFontTx/>
              <a:buNone/>
            </a:pPr>
            <a:endParaRPr lang="nl-BE" sz="2000"/>
          </a:p>
          <a:p>
            <a:pPr marL="0" indent="0">
              <a:buFontTx/>
              <a:buNone/>
            </a:pPr>
            <a:r>
              <a:rPr lang="nl-BE" sz="2000"/>
              <a:t>Natuurlijk is het zo dat je voor één woning, meerdere energiedossiers kan hebben. Na de aankoop van een woning (EPC) kan je eventueel renovatiewerken uitvoeren (met een EPB-aangifte voor die renovatie). Soms zijn er ook meerdere </a:t>
            </a:r>
            <a:r>
              <a:rPr lang="nl-BE" sz="2000" err="1"/>
              <a:t>EPC’s</a:t>
            </a:r>
            <a:r>
              <a:rPr lang="nl-BE" sz="2000"/>
              <a:t> bestaand door de tijd heen. Op welke gegevens baseert de </a:t>
            </a:r>
            <a:r>
              <a:rPr lang="nl-BE" sz="2000" err="1"/>
              <a:t>woningpas</a:t>
            </a:r>
            <a:r>
              <a:rPr lang="nl-BE" sz="2000"/>
              <a:t> zich?</a:t>
            </a:r>
          </a:p>
          <a:p>
            <a:pPr marL="342900" indent="-342900">
              <a:buFontTx/>
              <a:buChar char="-"/>
            </a:pPr>
            <a:r>
              <a:rPr lang="nl-BE" sz="2000"/>
              <a:t>Indien er meerdere EPB-aangiftes (nieuw)bouw of </a:t>
            </a:r>
            <a:r>
              <a:rPr lang="nl-BE" sz="2000" err="1"/>
              <a:t>EPC’s</a:t>
            </a:r>
            <a:r>
              <a:rPr lang="nl-BE" sz="2000"/>
              <a:t> bestaand zijn voor éénzelfde woning, dan baseert de woningpas de energiegegevens op het meest recente energiedossier van de volledige woning.</a:t>
            </a:r>
          </a:p>
          <a:p>
            <a:pPr marL="342900" indent="-342900">
              <a:buFontTx/>
              <a:buChar char="-"/>
            </a:pPr>
            <a:r>
              <a:rPr lang="nl-BE" sz="2000"/>
              <a:t>Indien er meerdere opgemaakt zijn op een zelfde moment, dan wordt het EPC van het grootste volume genomen.</a:t>
            </a:r>
          </a:p>
          <a:p>
            <a:pPr marL="0" indent="0">
              <a:buFontTx/>
              <a:buNone/>
            </a:pPr>
            <a:endParaRPr lang="nl-BE" sz="2000"/>
          </a:p>
          <a:p>
            <a:pPr marL="0" indent="0">
              <a:buFontTx/>
              <a:buNone/>
            </a:pPr>
            <a:r>
              <a:rPr lang="nl-BE" sz="2000"/>
              <a:t>Wat voorbeelden:</a:t>
            </a:r>
          </a:p>
          <a:p>
            <a:pPr marL="342900" indent="-342900">
              <a:buFontTx/>
              <a:buChar char="-"/>
            </a:pPr>
            <a:r>
              <a:rPr lang="nl-BE" sz="2000"/>
              <a:t>In 2009 is er voor een verkoop een EPC opgemaakt. In 2015 wordt de woning opnieuw verkocht en wordt er een nieuw EPC gemaakt. De </a:t>
            </a:r>
            <a:r>
              <a:rPr lang="nl-BE" sz="2000" err="1"/>
              <a:t>woningpas</a:t>
            </a:r>
            <a:r>
              <a:rPr lang="nl-BE" sz="2000"/>
              <a:t> baseert zich op het EPC van 2015.</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l-BE" sz="2000"/>
              <a:t>In 2012 is er voor een verkoop een EPC opgemaakt. In 2016 worden renovatiewerken uitgevoerd met een EPB-aangifte voor die renovatie. De </a:t>
            </a:r>
            <a:r>
              <a:rPr lang="nl-BE" sz="2000" err="1"/>
              <a:t>woningpas</a:t>
            </a:r>
            <a:r>
              <a:rPr lang="nl-BE" sz="2000"/>
              <a:t> baseert zich op het EPC van de volledige woning in 2012. Bij de berekening in 2016 werd immers geen volledig nieuwe energiescore berekend.</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l-BE" sz="2000"/>
              <a:t>In 2012 is er een renovatie van een bestaande woning met EPB-plicht. Aangezien er bij een EPB-renovatie geen volledige berekening gemaakt wordt van de energiescore van de woning (enkel transmissie van de nieuwe delen) zijn er in de woningpas geen gegevens over de energiescore gekend, en is het tabblad EPC niet beschikbaar.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l-BE" sz="2000"/>
              <a:t>Er wordt een EPB-aangifte gemaakt van een kangoeroewoning. Het energiedossier in de </a:t>
            </a:r>
            <a:r>
              <a:rPr lang="nl-BE" sz="2000" err="1"/>
              <a:t>woningpas</a:t>
            </a:r>
            <a:r>
              <a:rPr lang="nl-BE" sz="2000"/>
              <a:t> wordt opgemaakt op basis van het E-peil van het grootste volume. Bij de attesten staan echter alle documenten.</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17</a:t>
            </a:fld>
            <a:endParaRPr lang="nl-BE"/>
          </a:p>
        </p:txBody>
      </p:sp>
    </p:spTree>
    <p:extLst>
      <p:ext uri="{BB962C8B-B14F-4D97-AF65-F5344CB8AC3E}">
        <p14:creationId xmlns:p14="http://schemas.microsoft.com/office/powerpoint/2010/main" val="252863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energie – tabblad EPB</a:t>
            </a:r>
          </a:p>
          <a:p>
            <a:endParaRPr lang="nl-BE" sz="2000"/>
          </a:p>
          <a:p>
            <a:pPr marL="342900" indent="-342900">
              <a:buFontTx/>
              <a:buChar char="-"/>
            </a:pPr>
            <a:r>
              <a:rPr lang="nl-BE" sz="2000"/>
              <a:t>Deze gegevens zijn in de </a:t>
            </a:r>
            <a:r>
              <a:rPr lang="nl-BE" sz="2000" err="1"/>
              <a:t>woningpas</a:t>
            </a:r>
            <a:r>
              <a:rPr lang="nl-BE" sz="2000"/>
              <a:t> gekend in geval van een EPB voor nieuwbouwwoning, een ingrijpende energetische renovatie (IER) </a:t>
            </a:r>
          </a:p>
          <a:p>
            <a:pPr marL="342900" indent="-342900">
              <a:buFontTx/>
              <a:buChar char="-"/>
            </a:pPr>
            <a:r>
              <a:rPr lang="nl-BE" sz="2000"/>
              <a:t>Afhankelijk van de geldende eisen bij de opmaak van de EPB-aangifte, worden verschillende elementen dan meer in detail uitgewerkt:</a:t>
            </a:r>
          </a:p>
          <a:p>
            <a:pPr marL="800100" lvl="1" indent="-342900">
              <a:buFontTx/>
              <a:buChar char="-"/>
            </a:pPr>
            <a:r>
              <a:rPr lang="nl-BE" sz="2000"/>
              <a:t>E-peil</a:t>
            </a:r>
          </a:p>
          <a:p>
            <a:pPr marL="800100" lvl="1" indent="-342900">
              <a:buFontTx/>
              <a:buChar char="-"/>
            </a:pPr>
            <a:r>
              <a:rPr lang="nl-BE" sz="2000"/>
              <a:t>Thermische isolatie: gebaseerd op het K-peil voor oude dossiers, op het </a:t>
            </a:r>
            <a:r>
              <a:rPr lang="nl-BE" sz="2000" err="1"/>
              <a:t>S-peil</a:t>
            </a:r>
            <a:r>
              <a:rPr lang="nl-BE" sz="2000"/>
              <a:t> voor recente dossiers (vanaf 2018).</a:t>
            </a:r>
          </a:p>
          <a:p>
            <a:pPr marL="800100" lvl="1" indent="-342900">
              <a:buFontTx/>
              <a:buChar char="-"/>
            </a:pPr>
            <a:r>
              <a:rPr lang="nl-BE" sz="2000"/>
              <a:t>Binnenklimaat: al dan niet voldoen aan de ventilatie-eisen</a:t>
            </a:r>
          </a:p>
          <a:p>
            <a:pPr marL="800100" lvl="1" indent="-342900">
              <a:buFontTx/>
              <a:buChar char="-"/>
            </a:pPr>
            <a:r>
              <a:rPr lang="nl-BE" sz="2000"/>
              <a:t>Hernieuwbare energie: al dan niet voldoen aan het verplicht aandeel hernieuwbare energie sinds 2014</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18</a:t>
            </a:fld>
            <a:endParaRPr lang="nl-BE"/>
          </a:p>
        </p:txBody>
      </p:sp>
    </p:spTree>
    <p:extLst>
      <p:ext uri="{BB962C8B-B14F-4D97-AF65-F5344CB8AC3E}">
        <p14:creationId xmlns:p14="http://schemas.microsoft.com/office/powerpoint/2010/main" val="57578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energie – tabblad zonnekaart</a:t>
            </a:r>
          </a:p>
          <a:p>
            <a:endParaRPr lang="nl-BE" sz="2000"/>
          </a:p>
          <a:p>
            <a:pPr marL="342900" indent="-342900">
              <a:buFontTx/>
              <a:buChar char="-"/>
            </a:pPr>
            <a:r>
              <a:rPr lang="nl-BE" sz="2000"/>
              <a:t>Deze gegevens zijn afkomstig van de zonnekaart. Deze zonnekaart geeft de burger een inzicht in het zonnepotentieel van de woning, de geschiktheid van het dak om zonnepanelen of zonnecollectoren te plaatsen;</a:t>
            </a:r>
          </a:p>
          <a:p>
            <a:pPr marL="342900" indent="-342900">
              <a:buFontTx/>
              <a:buChar char="-"/>
            </a:pPr>
            <a:r>
              <a:rPr lang="nl-BE" sz="2000"/>
              <a:t>De zonnekaart baseert zich op hoogtemetingen die uitgevoerd zijn in 2013. Dit betekent dat voor nieuwbouwwoningen na deze datum geen inschatting van het zonnepotentieel bestaat.</a:t>
            </a:r>
          </a:p>
          <a:p>
            <a:pPr marL="342900" indent="-342900">
              <a:buFontTx/>
              <a:buChar char="-"/>
            </a:pPr>
            <a:r>
              <a:rPr lang="nl-BE" sz="2000"/>
              <a:t>De zonnekaart houdt geen rekening met effectief geïnstalleerde of aangemelde PV-panelen. Het toont enkel de geschiktheid. </a:t>
            </a:r>
          </a:p>
          <a:p>
            <a:pPr marL="342900" indent="-342900">
              <a:buFontTx/>
              <a:buChar char="-"/>
            </a:pPr>
            <a:r>
              <a:rPr lang="nl-BE" sz="2000"/>
              <a:t>De voorstellen voor zonnepanelen en zonnecollectoren zijn indicatief en gebaseerd op een standaardverbruik. Ze zijn geen offerte.</a:t>
            </a:r>
          </a:p>
          <a:p>
            <a:pPr marL="342900" indent="-342900">
              <a:buFontTx/>
              <a:buChar char="-"/>
            </a:pPr>
            <a:r>
              <a:rPr lang="nl-BE" sz="2000"/>
              <a:t>Aanpassingen aan deze gegevens kan niet in </a:t>
            </a:r>
            <a:r>
              <a:rPr lang="nl-BE" sz="2000" err="1"/>
              <a:t>woningpas</a:t>
            </a:r>
            <a:r>
              <a:rPr lang="nl-BE" sz="2000"/>
              <a:t>, maar wel in de zonnekaart-applicatie zelf.</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19</a:t>
            </a:fld>
            <a:endParaRPr lang="nl-BE"/>
          </a:p>
        </p:txBody>
      </p:sp>
    </p:spTree>
    <p:extLst>
      <p:ext uri="{BB962C8B-B14F-4D97-AF65-F5344CB8AC3E}">
        <p14:creationId xmlns:p14="http://schemas.microsoft.com/office/powerpoint/2010/main" val="61642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In deze presentatie geven we een overzicht van een aantal algemene zaken rond de woningpas, maar blikken we ook wat dieper in op de energieaspecten en de link naar het EPC. Volgende delen komen aanbod: </a:t>
            </a:r>
          </a:p>
          <a:p>
            <a:pPr marL="342900" indent="-342900">
              <a:buFontTx/>
              <a:buChar char="-"/>
            </a:pPr>
            <a:r>
              <a:rPr lang="nl-BE" sz="2000"/>
              <a:t>Waarom is er vanuit de overheid een woningpas gemaakt?</a:t>
            </a:r>
            <a:endParaRPr lang="nl-BE" sz="2000">
              <a:cs typeface="Calibri"/>
            </a:endParaRPr>
          </a:p>
          <a:p>
            <a:pPr marL="342900" indent="-342900">
              <a:buFontTx/>
              <a:buChar char="-"/>
            </a:pPr>
            <a:r>
              <a:rPr lang="nl-BE" sz="2000"/>
              <a:t>Wat is die woningpas?</a:t>
            </a:r>
          </a:p>
          <a:p>
            <a:pPr marL="342900" indent="-342900">
              <a:buFontTx/>
              <a:buChar char="-"/>
            </a:pPr>
            <a:r>
              <a:rPr lang="nl-BE" sz="2000"/>
              <a:t>Welke informatie kan je nu al in de woningpas vinden?</a:t>
            </a:r>
          </a:p>
          <a:p>
            <a:pPr marL="342900" indent="-342900">
              <a:buFontTx/>
              <a:buChar char="-"/>
            </a:pPr>
            <a:r>
              <a:rPr lang="nl-BE" sz="2000"/>
              <a:t>Welke in de toekomst?</a:t>
            </a:r>
          </a:p>
          <a:p>
            <a:pPr marL="342900" indent="-342900">
              <a:buFontTx/>
              <a:buChar char="-"/>
            </a:pPr>
            <a:r>
              <a:rPr lang="nl-BE" sz="2000"/>
              <a:t>Wat moeten we weten over de energie-aspecten in de woningpas?</a:t>
            </a:r>
          </a:p>
          <a:p>
            <a:pPr marL="342900" indent="-342900">
              <a:buFontTx/>
              <a:buChar char="-"/>
            </a:pPr>
            <a:r>
              <a:rPr lang="nl-BE" sz="2000"/>
              <a:t>En kan er informatie uit de woningpas gebruikt worden bij de opmaak van een EPC?</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a:t>
            </a:fld>
            <a:endParaRPr lang="nl-BE"/>
          </a:p>
        </p:txBody>
      </p:sp>
    </p:spTree>
    <p:extLst>
      <p:ext uri="{BB962C8B-B14F-4D97-AF65-F5344CB8AC3E}">
        <p14:creationId xmlns:p14="http://schemas.microsoft.com/office/powerpoint/2010/main" val="3993391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energie – tabblad advies</a:t>
            </a:r>
          </a:p>
          <a:p>
            <a:endParaRPr lang="nl-BE" sz="2000"/>
          </a:p>
          <a:p>
            <a:pPr marL="0" indent="0">
              <a:buFontTx/>
              <a:buNone/>
            </a:pPr>
            <a:r>
              <a:rPr lang="nl-BE" sz="2000"/>
              <a:t>Dit tabblad in de woningpas toont adviezen of maatregelen over hoe je de woning kan aanpassen naar een energiezuinige woning (richting lange termijndoelstelling 2050).</a:t>
            </a:r>
          </a:p>
          <a:p>
            <a:pPr marL="342900" indent="-342900">
              <a:buFontTx/>
              <a:buChar char="-"/>
            </a:pPr>
            <a:endParaRPr lang="nl-BE" sz="2000"/>
          </a:p>
          <a:p>
            <a:pPr marL="342900" indent="-342900">
              <a:buFontTx/>
              <a:buChar char="-"/>
            </a:pPr>
            <a:r>
              <a:rPr lang="nl-BE" sz="2000"/>
              <a:t>In geval van een nieuwbouwwoning sinds 2006 zijn er geen aanbevelingen over hoe je je woning kan verbeteren. Bij de rekenmethode voor EPB, worden er door de verslaggever geen bijkomende suggestie hiervoor gedaan. De </a:t>
            </a:r>
            <a:r>
              <a:rPr lang="nl-BE" sz="2000" err="1"/>
              <a:t>woningpas</a:t>
            </a:r>
            <a:r>
              <a:rPr lang="nl-BE" sz="2000"/>
              <a:t> geeft wel een overzicht van beschikbare premies als je energiezuinige renovatiewerken nog wenst uit te voeren.</a:t>
            </a:r>
          </a:p>
          <a:p>
            <a:pPr marL="342900" indent="-342900">
              <a:buFontTx/>
              <a:buChar char="-"/>
            </a:pPr>
            <a:r>
              <a:rPr lang="nl-BE" sz="2000"/>
              <a:t>Indien er een verkoop van de woning was tussen 2009 en 2012 is er een EPC opgemaakt. Bij de opmaak van dit EPC gaf de energiedeskundige al aanbevelingen hoe de woning te verbeteren. Deze aanbevelingen werden echter niet opgeslagen in de energieprestatiedatabank. Voor deze dossiers worden er in de </a:t>
            </a:r>
            <a:r>
              <a:rPr lang="nl-BE" sz="2000" err="1"/>
              <a:t>woningpas</a:t>
            </a:r>
            <a:r>
              <a:rPr lang="nl-BE" sz="2000"/>
              <a:t> geen aanbevelingen getoond, enkel een basisaanbeveling voor hernieuwbare energie.</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20</a:t>
            </a:fld>
            <a:endParaRPr lang="nl-BE"/>
          </a:p>
        </p:txBody>
      </p:sp>
    </p:spTree>
    <p:extLst>
      <p:ext uri="{BB962C8B-B14F-4D97-AF65-F5344CB8AC3E}">
        <p14:creationId xmlns:p14="http://schemas.microsoft.com/office/powerpoint/2010/main" val="299996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energie – tabblad advies</a:t>
            </a:r>
          </a:p>
          <a:p>
            <a:endParaRPr lang="nl-BE" sz="2000"/>
          </a:p>
          <a:p>
            <a:pPr marL="342900" indent="-342900">
              <a:buFontTx/>
              <a:buChar char="-"/>
            </a:pPr>
            <a:r>
              <a:rPr lang="nl-BE" sz="2000"/>
              <a:t>Als een woning verkocht of verhuurd werd tussen 2012 en 2019, is er een EPC opgemaakt. Bij de opmaak van dit EPC gaf de energiedeskundige aanbevelingen hoe de woning energetisch te verbeteren. Deze aanbevelingen worden getoond in de </a:t>
            </a:r>
            <a:r>
              <a:rPr lang="nl-BE" sz="2000" err="1"/>
              <a:t>woningpas</a:t>
            </a:r>
            <a:r>
              <a:rPr lang="nl-BE" sz="2000"/>
              <a:t>, met per aanbeveling een overzicht van de mogelijke premies.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l-BE" sz="2000"/>
              <a:t>Bij een verkoop of verhuur van een woning vanaf 1 januari 2019, is er een uitgebreid EPC opgemaakt met een renovatiestappenplan. De </a:t>
            </a:r>
            <a:r>
              <a:rPr lang="nl-BE" sz="2000" err="1"/>
              <a:t>woningpas</a:t>
            </a:r>
            <a:r>
              <a:rPr lang="nl-BE" sz="2000"/>
              <a:t> geeft visueel dit stappenplan met maatregelen, kostprijzen en beschikbare premies weer, samen met een rangorde (kleurencode) hoe dit uit te voeren.</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21</a:t>
            </a:fld>
            <a:endParaRPr lang="nl-BE"/>
          </a:p>
        </p:txBody>
      </p:sp>
    </p:spTree>
    <p:extLst>
      <p:ext uri="{BB962C8B-B14F-4D97-AF65-F5344CB8AC3E}">
        <p14:creationId xmlns:p14="http://schemas.microsoft.com/office/powerpoint/2010/main" val="104889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Deze slide toont hoe er in dat geval in de </a:t>
            </a:r>
            <a:r>
              <a:rPr lang="nl-BE" sz="2000" err="1"/>
              <a:t>woningpas</a:t>
            </a:r>
            <a:r>
              <a:rPr lang="nl-BE" sz="2000"/>
              <a:t> per maatregel een overzicht gegeven wordt van mogelijke energiebesparende premies. Per premie kan je ook meer informatie vinden over hoe en waar deze aan te vragen.</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22</a:t>
            </a:fld>
            <a:endParaRPr lang="nl-BE"/>
          </a:p>
        </p:txBody>
      </p:sp>
    </p:spTree>
    <p:extLst>
      <p:ext uri="{BB962C8B-B14F-4D97-AF65-F5344CB8AC3E}">
        <p14:creationId xmlns:p14="http://schemas.microsoft.com/office/powerpoint/2010/main" val="187547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isolatie – tabblad status.</a:t>
            </a:r>
          </a:p>
          <a:p>
            <a:endParaRPr lang="nl-BE" sz="2000"/>
          </a:p>
          <a:p>
            <a:pPr marL="342900" indent="-342900">
              <a:buFontTx/>
              <a:buChar char="-"/>
            </a:pPr>
            <a:r>
              <a:rPr lang="nl-BE" sz="2000"/>
              <a:t>Isolatiegegevens van de constructiedelen (muren, vloeren, plafonds, deuren, poorten, vensters) worden in de </a:t>
            </a:r>
            <a:r>
              <a:rPr lang="nl-BE" sz="2000" err="1"/>
              <a:t>woningpas</a:t>
            </a:r>
            <a:r>
              <a:rPr lang="nl-BE" sz="2000"/>
              <a:t> getoond als er voor de woning of een deel ervan een EPB-aangifte (nieuwbouw of renovatie) of EPC werd gemaakt.</a:t>
            </a:r>
          </a:p>
          <a:p>
            <a:pPr marL="342900" indent="-342900">
              <a:buFontTx/>
              <a:buChar char="-"/>
            </a:pPr>
            <a:r>
              <a:rPr lang="nl-BE" sz="2000"/>
              <a:t>Het deel over isolatie bevat 2 blokken: één deel over het globale isolatieniveau van de volledige woning, en één deel over de isolatie van de afzonderlijke constructiedelen.</a:t>
            </a:r>
          </a:p>
          <a:p>
            <a:pPr marL="0" indent="0">
              <a:buFontTx/>
              <a:buNone/>
            </a:pPr>
            <a:endParaRPr lang="nl-BE" sz="2000"/>
          </a:p>
          <a:p>
            <a:pPr marL="457200" indent="-457200">
              <a:buFontTx/>
              <a:buAutoNum type="arabicPeriod"/>
            </a:pPr>
            <a:r>
              <a:rPr lang="nl-BE" sz="2000"/>
              <a:t>Een globale isolatiewaarde van de woning (op basis van de gemiddelde U-waarde) is in de woningpas gekend in geval van een EPB voor nieuwbouwwoning, een ingrijpende energetische renovatie (IER) of een EPC van een bestaande woning. Het globale isolatieniveau wordt dus pas getoond als de volledige woning doorgerekend werd door de verslaggever of energiedeskundige.</a:t>
            </a:r>
          </a:p>
          <a:p>
            <a:pPr marL="342900" lvl="0" indent="-342900">
              <a:buFontTx/>
              <a:buChar char="-"/>
            </a:pPr>
            <a:r>
              <a:rPr lang="nl-BE" sz="2000"/>
              <a:t>Voor woningen waar enkel een renovatie gebeurde met een EPB-aangifte voor deze renovatie, is dit niet gekend</a:t>
            </a:r>
          </a:p>
          <a:p>
            <a:pPr marL="342900" lvl="0" indent="-342900">
              <a:buFontTx/>
              <a:buChar char="-"/>
            </a:pPr>
            <a:r>
              <a:rPr lang="nl-BE" sz="2000"/>
              <a:t>Een uitzondering op deze regel, zijn de bestaande woningen met een EPC bestaand voor 2013. Voor deze woningen werd deze waarde niet berekend of opgeslagen in de energieprestatiedatabank, en kan ze ook niet getoond worden.</a:t>
            </a:r>
          </a:p>
          <a:p>
            <a:pPr marL="0" indent="0">
              <a:buFontTx/>
              <a:buNone/>
            </a:pPr>
            <a:endParaRPr lang="nl-BE" sz="2000"/>
          </a:p>
          <a:p>
            <a:pPr marL="0" indent="0">
              <a:buFontTx/>
              <a:buNone/>
            </a:pPr>
            <a:r>
              <a:rPr lang="nl-BE" sz="2000"/>
              <a:t>Natuurlijk is het zo dat je hier voor één woning, meerdere energiedossiers kan hebben doorheen de tijd. Na de aankoop van een woning (EPC) kan je eventueel renovatiewerken uitvoeren (met een EPB-aangifte voor die renovatie). Soms zijn er ook meerdere </a:t>
            </a:r>
            <a:r>
              <a:rPr lang="nl-BE" sz="2000" err="1"/>
              <a:t>EPC’s</a:t>
            </a:r>
            <a:r>
              <a:rPr lang="nl-BE" sz="2000"/>
              <a:t> bestaand door de tijd heen. Op welke gegevens baseert de </a:t>
            </a:r>
            <a:r>
              <a:rPr lang="nl-BE" sz="2000" err="1"/>
              <a:t>woningpas</a:t>
            </a:r>
            <a:r>
              <a:rPr lang="nl-BE" sz="2000"/>
              <a:t> zich?</a:t>
            </a:r>
          </a:p>
          <a:p>
            <a:pPr marL="342900" indent="-342900">
              <a:buFontTx/>
              <a:buChar char="-"/>
            </a:pPr>
            <a:r>
              <a:rPr lang="nl-BE" sz="2000"/>
              <a:t>Indien er meerdere </a:t>
            </a:r>
            <a:r>
              <a:rPr lang="nl-BE" sz="2000" err="1"/>
              <a:t>EPB’aangiftes</a:t>
            </a:r>
            <a:r>
              <a:rPr lang="nl-BE" sz="2000"/>
              <a:t> nieuwbouw of </a:t>
            </a:r>
            <a:r>
              <a:rPr lang="nl-BE" sz="2000" err="1"/>
              <a:t>EPC’s</a:t>
            </a:r>
            <a:r>
              <a:rPr lang="nl-BE" sz="2000"/>
              <a:t> bestaand zijn voor éénzelfde woning, dan baseert de </a:t>
            </a:r>
            <a:r>
              <a:rPr lang="nl-BE" sz="2000" err="1"/>
              <a:t>woningpas</a:t>
            </a:r>
            <a:r>
              <a:rPr lang="nl-BE" sz="2000"/>
              <a:t> het globale isolatieniveau (gemiddelde </a:t>
            </a:r>
            <a:r>
              <a:rPr lang="nl-BE" sz="2000" err="1"/>
              <a:t>Ug</a:t>
            </a:r>
            <a:r>
              <a:rPr lang="nl-BE" sz="2000"/>
              <a:t>-waarde) op het meest recente energiedossier van de volledige woning.</a:t>
            </a:r>
          </a:p>
          <a:p>
            <a:pPr marL="342900" indent="-342900">
              <a:buFontTx/>
              <a:buChar char="-"/>
            </a:pPr>
            <a:r>
              <a:rPr lang="nl-BE" sz="2000"/>
              <a:t>Indien er meerdere opgemaakt zijn op een zelfde moment, dan wordt het EPC van het grootste volume genomen.</a:t>
            </a:r>
          </a:p>
          <a:p>
            <a:pPr marL="0" indent="0">
              <a:buFontTx/>
              <a:buNone/>
            </a:pPr>
            <a:endParaRPr lang="nl-BE" sz="2000"/>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23</a:t>
            </a:fld>
            <a:endParaRPr lang="nl-BE"/>
          </a:p>
        </p:txBody>
      </p:sp>
    </p:spTree>
    <p:extLst>
      <p:ext uri="{BB962C8B-B14F-4D97-AF65-F5344CB8AC3E}">
        <p14:creationId xmlns:p14="http://schemas.microsoft.com/office/powerpoint/2010/main" val="1090902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isolatie – tabblad status  </a:t>
            </a:r>
          </a:p>
          <a:p>
            <a:endParaRPr lang="nl-BE" sz="2000"/>
          </a:p>
          <a:p>
            <a:pPr marL="342900" indent="-342900">
              <a:buFontTx/>
              <a:buChar char="-"/>
            </a:pPr>
            <a:r>
              <a:rPr lang="nl-BE" sz="2000"/>
              <a:t>Als een EPB-renovatie uitgevoerd werd na een verkoop/aankoop van een woning met een EPC, dan is de waarde die in de </a:t>
            </a:r>
            <a:r>
              <a:rPr lang="nl-BE" sz="2000" err="1"/>
              <a:t>woningpas</a:t>
            </a:r>
            <a:r>
              <a:rPr lang="nl-BE" sz="2000"/>
              <a:t> getoond wordt, gebaseerd op het ‘oude EPC’ tijdens de verkoop. De waarde wordt niet gecorrigeerd door de werken die nadien uitgevoerd zijn. Dit is ook logisch, want bij een EPB-renovatie zal een verslaggever enkel de aangepaste/gerenoveerde delen doorrekenen in de berekeningssoftware. De verslaggever berekent niet de volledige woning opnieuw.</a:t>
            </a:r>
          </a:p>
          <a:p>
            <a:pPr marL="342900" indent="-342900">
              <a:buFontTx/>
              <a:buChar char="-"/>
            </a:pPr>
            <a:r>
              <a:rPr lang="nl-BE" sz="2000"/>
              <a:t>Een renovatie van een deel, vertaalt zich dus niet in een betere score. De eigenaar zal hiervan een melding krijgen in de woningpas.</a:t>
            </a:r>
          </a:p>
          <a:p>
            <a:pPr marL="0" indent="0">
              <a:buFontTx/>
              <a:buNone/>
            </a:pPr>
            <a:endParaRPr lang="nl-BE" sz="2000"/>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24</a:t>
            </a:fld>
            <a:endParaRPr lang="nl-BE"/>
          </a:p>
        </p:txBody>
      </p:sp>
    </p:spTree>
    <p:extLst>
      <p:ext uri="{BB962C8B-B14F-4D97-AF65-F5344CB8AC3E}">
        <p14:creationId xmlns:p14="http://schemas.microsoft.com/office/powerpoint/2010/main" val="517572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dirty="0"/>
              <a:t>Blokje isolatie – tabblad status.</a:t>
            </a:r>
          </a:p>
          <a:p>
            <a:endParaRPr lang="nl-BE" sz="2000" dirty="0"/>
          </a:p>
          <a:p>
            <a:pPr marL="342900" indent="-342900">
              <a:buFontTx/>
              <a:buChar char="-"/>
            </a:pPr>
            <a:r>
              <a:rPr lang="nl-BE" sz="2000" dirty="0"/>
              <a:t>Het deel over isolatie bevat 2 blokken: één deel over het globale isolatieniveau van de volledige woning, en één deel over de isolatie van de afzonderlijke constructiedelen.</a:t>
            </a:r>
          </a:p>
          <a:p>
            <a:pPr marL="0" indent="0">
              <a:buFontTx/>
              <a:buNone/>
            </a:pPr>
            <a:endParaRPr lang="nl-BE" sz="2000" dirty="0"/>
          </a:p>
          <a:p>
            <a:pPr marL="457200" indent="-457200">
              <a:buFontTx/>
              <a:buAutoNum type="arabicPeriod" startAt="2"/>
            </a:pPr>
            <a:r>
              <a:rPr lang="nl-BE" sz="2000" dirty="0"/>
              <a:t>De isolatiegegevens per constructiedeel/onderdeel.</a:t>
            </a:r>
          </a:p>
          <a:p>
            <a:pPr marL="0" indent="0">
              <a:buFontTx/>
              <a:buNone/>
            </a:pPr>
            <a:endParaRPr lang="nl-BE" sz="2000" dirty="0"/>
          </a:p>
          <a:p>
            <a:pPr marL="0" indent="0">
              <a:buFontTx/>
              <a:buNone/>
            </a:pPr>
            <a:r>
              <a:rPr lang="nl-BE" sz="2000" dirty="0"/>
              <a:t>Per onderdeel toont de woningpas de gemiddelde U-waarden over alle muren, daken, vloeren, vensters, deuren en poorten in de woning: een rekenkundig gemiddelde. Dit wordt weergegeven op een kleurenbalk waarbij ook getoond wordt hoe ver de waarde afwijkt of hoe dicht ze aanleunt tegen de Vlaamse doelstelling voor woningen in 2050.</a:t>
            </a:r>
          </a:p>
          <a:p>
            <a:pPr marL="0" indent="0">
              <a:buFontTx/>
              <a:buNone/>
            </a:pPr>
            <a:endParaRPr lang="nl-BE" sz="2000" dirty="0"/>
          </a:p>
          <a:p>
            <a:pPr marL="0" indent="0">
              <a:buFontTx/>
              <a:buNone/>
            </a:pPr>
            <a:r>
              <a:rPr lang="nl-BE" sz="2000" dirty="0"/>
              <a:t>Natuurlijk is het ook hier zo dat je voor één woning, meerdere energiedossiers kan hebben doorheen de tijd. Na de aankoop van een woning (EPC) kan je eventueel renovatiewerken uitvoeren (met een EPB-aangifte voor die renovatie). Soms zijn er ook meerdere </a:t>
            </a:r>
            <a:r>
              <a:rPr lang="nl-BE" sz="2000" dirty="0" err="1"/>
              <a:t>EPC’s</a:t>
            </a:r>
            <a:r>
              <a:rPr lang="nl-BE" sz="2000" dirty="0"/>
              <a:t> bestaand door de tijd heen.  Soms zijn er voor een bestaande woning verschillende renovaties of uitbreidingen door de jaren heen. Op welke gegevens baseert de woningpas zich?</a:t>
            </a:r>
          </a:p>
          <a:p>
            <a:pPr marL="0" indent="0">
              <a:buFontTx/>
              <a:buNone/>
            </a:pPr>
            <a:endParaRPr lang="nl-BE" sz="2000" dirty="0"/>
          </a:p>
          <a:p>
            <a:pPr marL="0" indent="0">
              <a:buFontTx/>
              <a:buNone/>
            </a:pPr>
            <a:r>
              <a:rPr lang="nl-BE" sz="2000" dirty="0"/>
              <a:t>Wel, de constructiedelen in een woning (dak, muur, vloer, …) hebben geen unieke identificatie. Er is geen unieke link tussen een muur X in een EPC en een muur Y in een EPB-aangifte nadien.  Je hebt ook meerdere muren in een woning; de renovatie van één muur betekent niet dat alle muren gerenoveerd zijn. Met andere woorden: in de woningpas kunnen we niet aangeven hoe de correcte isolatie is per onderdeel. We kunnen ze enkel naast elkaar tonen.</a:t>
            </a:r>
          </a:p>
          <a:p>
            <a:pPr marL="0" indent="0">
              <a:buFontTx/>
              <a:buNone/>
            </a:pPr>
            <a:endParaRPr lang="nl-BE" sz="2000" dirty="0"/>
          </a:p>
          <a:p>
            <a:pPr marL="0" indent="0">
              <a:buFontTx/>
              <a:buNone/>
            </a:pPr>
            <a:r>
              <a:rPr lang="nl-BE" sz="2000" dirty="0"/>
              <a:t>Vandaar dat je in de rubriek ‘evaluatie per onderdeel’ je standaard de isolatiewaarden van het meest recente dossier ziet. Andere dossiers kan je dan selecteren en die waarden bekijken.</a:t>
            </a:r>
          </a:p>
          <a:p>
            <a:pPr marL="0" indent="0">
              <a:buFontTx/>
              <a:buNone/>
            </a:pPr>
            <a:endParaRPr lang="nl-BE" sz="2000" dirty="0"/>
          </a:p>
          <a:p>
            <a:pPr marL="342900" indent="-342900">
              <a:buFontTx/>
              <a:buChar char="-"/>
            </a:pPr>
            <a:r>
              <a:rPr lang="nl-BE" sz="2000" dirty="0"/>
              <a:t>Indien er meerdere EPB-aangiftes nieuwbouw of </a:t>
            </a:r>
            <a:r>
              <a:rPr lang="nl-BE" sz="2000" dirty="0" err="1"/>
              <a:t>EPC’s</a:t>
            </a:r>
            <a:r>
              <a:rPr lang="nl-BE" sz="2000" dirty="0"/>
              <a:t> bestaand zijn voor éénzelfde woning, dan baseert de woningpas het globale isolatieniveau (gemiddelde U-waarde) op het meest recente energiedossier van de volledige woning.</a:t>
            </a:r>
          </a:p>
          <a:p>
            <a:pPr marL="342900" indent="-342900">
              <a:buFontTx/>
              <a:buChar char="-"/>
            </a:pPr>
            <a:r>
              <a:rPr lang="nl-BE" sz="2000" dirty="0"/>
              <a:t>Indien er meerdere opgemaakt zijn op een zelfde moment, dan wordt het EPC van het grootste volume genomen.</a:t>
            </a:r>
          </a:p>
          <a:p>
            <a:pPr marL="0" indent="0">
              <a:buFontTx/>
              <a:buNone/>
            </a:pPr>
            <a:endParaRPr lang="nl-BE" sz="2000" dirty="0"/>
          </a:p>
          <a:p>
            <a:endParaRPr lang="nl-BE" sz="2000" dirty="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25</a:t>
            </a:fld>
            <a:endParaRPr lang="nl-BE"/>
          </a:p>
        </p:txBody>
      </p:sp>
    </p:spTree>
    <p:extLst>
      <p:ext uri="{BB962C8B-B14F-4D97-AF65-F5344CB8AC3E}">
        <p14:creationId xmlns:p14="http://schemas.microsoft.com/office/powerpoint/2010/main" val="2016556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dirty="0"/>
              <a:t>Concreet</a:t>
            </a:r>
          </a:p>
          <a:p>
            <a:pPr marL="342900" indent="-342900">
              <a:buFontTx/>
              <a:buChar char="-"/>
            </a:pPr>
            <a:r>
              <a:rPr lang="nl-BE" sz="2000" dirty="0"/>
              <a:t>in geval van een EPB voor nieuwbouwwoning, een ingrijpende energetische renovatie (IER) of een EPC van een bestaande woning toont de woningpas</a:t>
            </a:r>
          </a:p>
          <a:p>
            <a:pPr marL="800100" lvl="1" indent="-342900">
              <a:buFontTx/>
              <a:buChar char="-"/>
            </a:pPr>
            <a:r>
              <a:rPr lang="nl-BE" sz="2000" dirty="0"/>
              <a:t>Het globale isolatieniveau van de volledige woning op basis van de </a:t>
            </a:r>
            <a:r>
              <a:rPr lang="nl-BE" sz="2000"/>
              <a:t>gemiddelde U-waarde</a:t>
            </a:r>
            <a:r>
              <a:rPr lang="nl-BE" sz="2000" dirty="0"/>
              <a:t>.</a:t>
            </a:r>
          </a:p>
          <a:p>
            <a:pPr marL="800100" lvl="1" indent="-342900">
              <a:buFontTx/>
              <a:buChar char="-"/>
            </a:pPr>
            <a:r>
              <a:rPr lang="nl-BE" sz="2000" dirty="0"/>
              <a:t>De gemiddelde U-waarden van alle muren samen, daken, vloeren, vensters, deuren en poorten</a:t>
            </a:r>
          </a:p>
          <a:p>
            <a:pPr marL="800100" lvl="1" indent="-342900">
              <a:buFontTx/>
              <a:buChar char="-"/>
            </a:pPr>
            <a:r>
              <a:rPr lang="nl-BE" sz="2000" dirty="0"/>
              <a:t>Per onderdeel kan je ook het detail zien van alle muren, daken, vloeren, vensters, deuren en poorten</a:t>
            </a:r>
          </a:p>
          <a:p>
            <a:pPr marL="800100" lvl="1" indent="-342900">
              <a:buFontTx/>
              <a:buChar char="-"/>
            </a:pPr>
            <a:r>
              <a:rPr lang="nl-BE" sz="2000" dirty="0"/>
              <a:t>De woningpas geeft een interpretatie (uitstekend, heel goed, goed, slecht, …) en hoe dit zich verhoudt tot de Vlaamse doelstelling.</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26</a:t>
            </a:fld>
            <a:endParaRPr lang="nl-BE"/>
          </a:p>
        </p:txBody>
      </p:sp>
    </p:spTree>
    <p:extLst>
      <p:ext uri="{BB962C8B-B14F-4D97-AF65-F5344CB8AC3E}">
        <p14:creationId xmlns:p14="http://schemas.microsoft.com/office/powerpoint/2010/main" val="2071663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Concreet</a:t>
            </a:r>
          </a:p>
          <a:p>
            <a:pPr marL="342900" indent="-342900">
              <a:buFontTx/>
              <a:buChar char="-"/>
            </a:pPr>
            <a:r>
              <a:rPr lang="nl-BE" sz="2000"/>
              <a:t>in geval van een renovatie/verbouwing – uitbreiding van een bestaande woning zonder EPC toont de </a:t>
            </a:r>
            <a:r>
              <a:rPr lang="nl-BE" sz="2000" err="1"/>
              <a:t>woningpas</a:t>
            </a:r>
            <a:endParaRPr lang="nl-BE" sz="2000"/>
          </a:p>
          <a:p>
            <a:pPr marL="800100" lvl="1" indent="-342900">
              <a:buFontTx/>
              <a:buChar char="-"/>
            </a:pPr>
            <a:r>
              <a:rPr lang="nl-BE" sz="2000"/>
              <a:t>GEEN globaal isolatieniveau van de volledige woning. Dit is niet gekend</a:t>
            </a:r>
          </a:p>
          <a:p>
            <a:pPr marL="800100" lvl="1" indent="-342900">
              <a:buFontTx/>
              <a:buChar char="-"/>
            </a:pPr>
            <a:r>
              <a:rPr lang="nl-BE" sz="2000"/>
              <a:t>Geen gemiddelde U-waarden van alle muren samen, daken, vloeren, vensters, deuren en poorten. Dit is niet gekend, want in een EPB-renovatie kan het zijn dat er maar 1 muur van de 4 muren wordt geïsoleerd.</a:t>
            </a:r>
          </a:p>
          <a:p>
            <a:pPr marL="800100" lvl="1" indent="-342900">
              <a:buFontTx/>
              <a:buChar char="-"/>
            </a:pPr>
            <a:r>
              <a:rPr lang="nl-BE" sz="2000"/>
              <a:t>Per onderdeel kan je wel het detail zien van alle muren, daken, vloeren, vensters, deuren en poorten die in de EPB-aangifte opgenomen zijn. Dit zijn niet alle constructiedelen, maar enkel de gerenoveerde</a:t>
            </a:r>
          </a:p>
          <a:p>
            <a:pPr marL="800100" lvl="1" indent="-342900">
              <a:buFontTx/>
              <a:buChar char="-"/>
            </a:pPr>
            <a:r>
              <a:rPr lang="nl-BE" sz="2000"/>
              <a:t>De </a:t>
            </a:r>
            <a:r>
              <a:rPr lang="nl-BE" sz="2000" err="1"/>
              <a:t>woningpas</a:t>
            </a:r>
            <a:r>
              <a:rPr lang="nl-BE" sz="2000"/>
              <a:t> geeft een interpretatie (uitstekend, heel goed, goed, slecht, …) en hoe dit zich verhoudt tot de Vlaamse doelstelling.</a:t>
            </a:r>
          </a:p>
          <a:p>
            <a:pPr marL="800100" lvl="1" indent="-342900">
              <a:buFontTx/>
              <a:buChar char="-"/>
            </a:pPr>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27</a:t>
            </a:fld>
            <a:endParaRPr lang="nl-BE"/>
          </a:p>
        </p:txBody>
      </p:sp>
    </p:spTree>
    <p:extLst>
      <p:ext uri="{BB962C8B-B14F-4D97-AF65-F5344CB8AC3E}">
        <p14:creationId xmlns:p14="http://schemas.microsoft.com/office/powerpoint/2010/main" val="70874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sz="2000"/>
          </a:p>
          <a:p>
            <a:pPr marL="0" lvl="0" indent="0">
              <a:buFont typeface="Arial" panose="020B0604020202020204" pitchFamily="34" charset="0"/>
              <a:buNone/>
            </a:pPr>
            <a:r>
              <a:rPr lang="nl-BE" sz="2000"/>
              <a:t>BELANGRIJK:  in de </a:t>
            </a:r>
            <a:r>
              <a:rPr lang="nl-BE" sz="2000" err="1"/>
              <a:t>woningpas</a:t>
            </a:r>
            <a:r>
              <a:rPr lang="nl-BE" sz="2000"/>
              <a:t> worden tot op heden enkel renovatiewerken getoond die EPB-plichtig zijn en die gerapporteerd werden in een EPB-aangifte. Momenteel staan in de </a:t>
            </a:r>
            <a:r>
              <a:rPr lang="nl-BE" sz="2000" err="1"/>
              <a:t>woningpas</a:t>
            </a:r>
            <a:r>
              <a:rPr lang="nl-BE" sz="2000"/>
              <a:t> geen renovatiewerken die een burger zelf uitvoerde of werken waarvoor de burger een premie kreeg via de netbeheerder.</a:t>
            </a:r>
          </a:p>
          <a:p>
            <a:pPr marL="0" lvl="0" indent="0">
              <a:buFont typeface="Arial" panose="020B0604020202020204" pitchFamily="34" charset="0"/>
              <a:buNone/>
            </a:pPr>
            <a:endParaRPr lang="nl-BE" sz="2000"/>
          </a:p>
          <a:p>
            <a:pPr marL="0" lvl="0" indent="0">
              <a:buFont typeface="Arial" panose="020B0604020202020204" pitchFamily="34" charset="0"/>
              <a:buNone/>
            </a:pPr>
            <a:r>
              <a:rPr lang="nl-BE" sz="2000"/>
              <a:t>Eind 2020 worden deze functionaliteiten wel toegevoegd in de woningpas.</a:t>
            </a:r>
          </a:p>
          <a:p>
            <a:pPr marL="0" lvl="0" indent="0">
              <a:buFont typeface="Arial" panose="020B0604020202020204" pitchFamily="34" charset="0"/>
              <a:buNone/>
            </a:pPr>
            <a:r>
              <a:rPr lang="nl-BE" sz="2000"/>
              <a:t>1. Dan zal een eigenaar energetische renovatiewerken die hij zelf uitvoerde op een tijdslijn kunnen toevoegen. Vrijblijvend kan hij hiervoor ook bepaalde technische parameters (U-waarde, oppervlakte, …) toevoegen of wat bewijsstukken (foto). Het blijft evenwel informatie van de eigenaar en geen officiële informatie!</a:t>
            </a:r>
          </a:p>
          <a:p>
            <a:pPr marL="0" lvl="0" indent="0">
              <a:buFont typeface="Arial" panose="020B0604020202020204" pitchFamily="34" charset="0"/>
              <a:buNone/>
            </a:pPr>
            <a:r>
              <a:rPr lang="nl-BE" sz="2000"/>
              <a:t>2. Dan zullen de energetische renovaties die hij uitvoerde en waarvoor een premie werd aangevraagd en toegekend in de </a:t>
            </a:r>
            <a:r>
              <a:rPr lang="nl-BE" sz="2000" err="1"/>
              <a:t>woningpas</a:t>
            </a:r>
            <a:r>
              <a:rPr lang="nl-BE" sz="2000"/>
              <a:t> opgenomen staan. De data gaat terug tot 2008. Maar aangezien het historische oude data is, kan het ook zijn dat niet al deze oude premies gekoppeld kunnen worden met het juiste unieke adres.</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28</a:t>
            </a:fld>
            <a:endParaRPr lang="nl-BE"/>
          </a:p>
        </p:txBody>
      </p:sp>
    </p:spTree>
    <p:extLst>
      <p:ext uri="{BB962C8B-B14F-4D97-AF65-F5344CB8AC3E}">
        <p14:creationId xmlns:p14="http://schemas.microsoft.com/office/powerpoint/2010/main" val="3131221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Aandachtspunten voor de energiedeskundigen bij de opmaak van een EPC.</a:t>
            </a:r>
          </a:p>
          <a:p>
            <a:pPr marL="342900" indent="-342900">
              <a:buFontTx/>
              <a:buChar char="-"/>
            </a:pPr>
            <a:r>
              <a:rPr lang="nl-BE" sz="2000"/>
              <a:t>De woningpas toont de naam van het constructiedeel zoals ingevoerd in de EPC-software. Zorg voor een begrijpbare naam</a:t>
            </a:r>
          </a:p>
          <a:p>
            <a:pPr marL="800100" lvl="1" indent="-342900">
              <a:buFontTx/>
              <a:buChar char="-"/>
            </a:pPr>
            <a:r>
              <a:rPr lang="nl-BE" sz="2000"/>
              <a:t>NIET: VG_G1 of VG_R1</a:t>
            </a:r>
          </a:p>
          <a:p>
            <a:pPr marL="800100" lvl="1" indent="-342900">
              <a:buFontTx/>
              <a:buChar char="-"/>
            </a:pPr>
            <a:r>
              <a:rPr lang="nl-BE" sz="2000"/>
              <a:t>Maar: voorgevel noord – hellend dak achterkant</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29</a:t>
            </a:fld>
            <a:endParaRPr lang="nl-BE"/>
          </a:p>
        </p:txBody>
      </p:sp>
    </p:spTree>
    <p:extLst>
      <p:ext uri="{BB962C8B-B14F-4D97-AF65-F5344CB8AC3E}">
        <p14:creationId xmlns:p14="http://schemas.microsoft.com/office/powerpoint/2010/main" val="409152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Waarom een </a:t>
            </a:r>
            <a:r>
              <a:rPr lang="nl-BE" err="1"/>
              <a:t>woningpas</a:t>
            </a:r>
            <a:r>
              <a:rPr lang="nl-BE"/>
              <a:t>?</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a:t>
            </a:fld>
            <a:endParaRPr lang="nl-BE"/>
          </a:p>
        </p:txBody>
      </p:sp>
    </p:spTree>
    <p:extLst>
      <p:ext uri="{BB962C8B-B14F-4D97-AF65-F5344CB8AC3E}">
        <p14:creationId xmlns:p14="http://schemas.microsoft.com/office/powerpoint/2010/main" val="44299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Blokje installatie – overzicht installaties</a:t>
            </a:r>
          </a:p>
          <a:p>
            <a:endParaRPr lang="nl-BE" sz="2000"/>
          </a:p>
          <a:p>
            <a:pPr marL="342900" indent="-342900">
              <a:buFontTx/>
              <a:buChar char="-"/>
            </a:pPr>
            <a:r>
              <a:rPr lang="nl-BE" sz="2000"/>
              <a:t>De woningpas toont voorlopig enkel de installaties die gerapporteerd zijn door een energiedeskundige in een EPC of een verslaggever in een EPB-aangifte.</a:t>
            </a:r>
          </a:p>
          <a:p>
            <a:pPr marL="342900" indent="-342900">
              <a:buFontTx/>
              <a:buChar char="-"/>
            </a:pPr>
            <a:r>
              <a:rPr lang="nl-BE" sz="2000"/>
              <a:t>Dit zal later uitgebreid worden met toestellen die een keuringsattest hebben (bijvoorbeeld: </a:t>
            </a:r>
            <a:r>
              <a:rPr lang="nl-BE" sz="2000" err="1"/>
              <a:t>CV-installatie</a:t>
            </a:r>
            <a:r>
              <a:rPr lang="nl-BE" sz="2000"/>
              <a:t>)</a:t>
            </a:r>
          </a:p>
          <a:p>
            <a:pPr marL="342900" indent="-342900">
              <a:buFontTx/>
              <a:buChar char="-"/>
            </a:pPr>
            <a:r>
              <a:rPr lang="nl-BE" sz="2000"/>
              <a:t>Let op: de aangemelde zonnepanelen bij de netbeheerder zijn NOG NIET ontsloten in de </a:t>
            </a:r>
            <a:r>
              <a:rPr lang="nl-BE" sz="2000" err="1"/>
              <a:t>woningpas</a:t>
            </a:r>
            <a:r>
              <a:rPr lang="nl-BE" sz="2000"/>
              <a:t>. Mogelijk in 2020 of 2021!</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30</a:t>
            </a:fld>
            <a:endParaRPr lang="nl-BE"/>
          </a:p>
        </p:txBody>
      </p:sp>
    </p:spTree>
    <p:extLst>
      <p:ext uri="{BB962C8B-B14F-4D97-AF65-F5344CB8AC3E}">
        <p14:creationId xmlns:p14="http://schemas.microsoft.com/office/powerpoint/2010/main" val="1226244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Tot slot gaan we in op een aantal elementen in de </a:t>
            </a:r>
            <a:r>
              <a:rPr lang="nl-BE" err="1"/>
              <a:t>woningpas</a:t>
            </a:r>
            <a:r>
              <a:rPr lang="nl-BE"/>
              <a:t> gebruikt kunnen worden bij de opmaak van het EPC.</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31</a:t>
            </a:fld>
            <a:endParaRPr lang="nl-BE"/>
          </a:p>
        </p:txBody>
      </p:sp>
    </p:spTree>
    <p:extLst>
      <p:ext uri="{BB962C8B-B14F-4D97-AF65-F5344CB8AC3E}">
        <p14:creationId xmlns:p14="http://schemas.microsoft.com/office/powerpoint/2010/main" val="207166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De woningpas geeft een overzicht van de historiek van de vergunningen. </a:t>
            </a:r>
          </a:p>
          <a:p>
            <a:endParaRPr lang="nl-BE" sz="2000"/>
          </a:p>
          <a:p>
            <a:r>
              <a:rPr lang="nl-BE" sz="2000"/>
              <a:t>Hoe vind je dit? Ga in het dashboard onder ‘status’ naar het blokje vergunningen. Dit vind je ook in het </a:t>
            </a:r>
            <a:r>
              <a:rPr lang="nl-BE" sz="2000" err="1"/>
              <a:t>linkernavigatiemenu</a:t>
            </a:r>
            <a:r>
              <a:rPr lang="nl-BE" sz="2000"/>
              <a:t>. De vergunningen zie je dan op het eerste tabblad ‘Overzicht’.</a:t>
            </a:r>
          </a:p>
          <a:p>
            <a:endParaRPr lang="nl-BE" sz="2000"/>
          </a:p>
          <a:p>
            <a:r>
              <a:rPr lang="nl-BE" sz="2000"/>
              <a:t>Momenteel zijn dit enkel de oude stedenbouwkundige vergunningen. De digitale bouwvergunningen zijn nog niet ontsloten in de woningpas (op de planning eind 2020); de omgevingsvergunning ook nog niet (eerder voor 2021).</a:t>
            </a:r>
          </a:p>
          <a:p>
            <a:endParaRPr lang="nl-BE" sz="2000"/>
          </a:p>
          <a:p>
            <a:r>
              <a:rPr lang="nl-BE" sz="2000"/>
              <a:t>De bronhouder van deze data zijn de lokale besturen die deze data doorgestuurd hebben naar een centraal vergunningsregister.</a:t>
            </a:r>
          </a:p>
          <a:p>
            <a:endParaRPr lang="nl-BE" sz="2000"/>
          </a:p>
          <a:p>
            <a:r>
              <a:rPr lang="nl-BE" sz="2000"/>
              <a:t>Als er geen vergunning is opgenomen in de woningpas, betekent dit niet altijd dat er geen vergunning is.</a:t>
            </a:r>
          </a:p>
          <a:p>
            <a:pPr marL="342900" indent="-342900">
              <a:buFontTx/>
              <a:buChar char="-"/>
            </a:pPr>
            <a:r>
              <a:rPr lang="nl-BE" sz="2000"/>
              <a:t>Het is ook mogelijk dat de gemeente deze vergunning niet naar het centrale register stuurde</a:t>
            </a:r>
          </a:p>
          <a:p>
            <a:pPr marL="342900" indent="-342900">
              <a:buFontTx/>
              <a:buChar char="-"/>
            </a:pPr>
            <a:r>
              <a:rPr lang="nl-BE" sz="2000"/>
              <a:t>Of het kan ook zijn dat de vergunning niet uniek gekoppeld kon worden met de juiste gebouweenheid (de unieke sleutel van de woning).</a:t>
            </a:r>
          </a:p>
          <a:p>
            <a:pPr marL="342900" indent="-342900">
              <a:buFontTx/>
              <a:buChar char="-"/>
            </a:pPr>
            <a:endParaRPr lang="nl-BE" sz="2000"/>
          </a:p>
          <a:p>
            <a:pPr marL="0" indent="0">
              <a:buFontTx/>
              <a:buNone/>
            </a:pPr>
            <a:r>
              <a:rPr lang="nl-BE" sz="2000"/>
              <a:t>Bij vragen, wordt de gemeente best gecontacteerd.</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32</a:t>
            </a:fld>
            <a:endParaRPr lang="nl-BE"/>
          </a:p>
        </p:txBody>
      </p:sp>
    </p:spTree>
    <p:extLst>
      <p:ext uri="{BB962C8B-B14F-4D97-AF65-F5344CB8AC3E}">
        <p14:creationId xmlns:p14="http://schemas.microsoft.com/office/powerpoint/2010/main" val="1017645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Zoals in de vorige slide vermeld, maakt de woningpas gebruik van het vergunningenregister van de gemeente. Het inspectieprotocol aanvaardt het jaar van de stedenbouwkundige aanvraag uit het vergunningenregister ook als bron voor het referentiejaar bouw en het referentiejaar renovatie. Bijgevolg kan de datum van een stedenbouwkundige aanvraag uit de woningpas worden gebruikt voor het referentiejaar bouw of renovatie. </a:t>
            </a:r>
          </a:p>
          <a:p>
            <a:endParaRPr lang="nl-BE" sz="2000"/>
          </a:p>
          <a:p>
            <a:r>
              <a:rPr lang="nl-BE" sz="2000"/>
              <a:t>Ook hier geldt dat op basis van de titel van de aanvraag een link moet kunnen gemaakt worden met de uitgevoerde werken. Bij een aanvraag tot het bouwen van een woning geeft dit geen problemen. Bij renovatiewerken is deze link niet altijd duidelijk. Twee voorbeelden om dit te verduidelijken: </a:t>
            </a:r>
          </a:p>
          <a:p>
            <a:pPr marL="0" indent="0">
              <a:buFont typeface="Arial" panose="020B0604020202020204" pitchFamily="34" charset="0"/>
              <a:buNone/>
            </a:pPr>
            <a:r>
              <a:rPr lang="nl-BE" sz="2000"/>
              <a:t>- Voorbeeld 1: renovatie van een woning. Op basis van de beschrijving is het onduidelijk welke werken werden uitgevoerd. Zonder ook over het plan te beschikken, kan de datum van de aanvraag niet gebruikt worden.</a:t>
            </a:r>
          </a:p>
          <a:p>
            <a:pPr marL="0" indent="0">
              <a:buFont typeface="Arial" panose="020B0604020202020204" pitchFamily="34" charset="0"/>
              <a:buNone/>
            </a:pPr>
            <a:r>
              <a:rPr lang="nl-BE" sz="2000"/>
              <a:t>- Voorbeeld 2: isoleren van de voorgevel. Op basis van deze informatie kan besloten worden dat in het jaar van de aanvraag de gevel werd geïsoleerd. en de Op basis van de titel moet wel de link met de uitvoerde werken duidelijk zijn. Dit kan vooral belangrijk zijn bij het referentiejaar verbouwing. </a:t>
            </a:r>
          </a:p>
          <a:p>
            <a:endParaRPr lang="nl-BE" sz="2000"/>
          </a:p>
          <a:p>
            <a:r>
              <a:rPr lang="nl-BE" sz="2000"/>
              <a:t>De eigenaar bezorgt de energiedeskundige de nodige </a:t>
            </a:r>
            <a:r>
              <a:rPr lang="nl-BE" sz="2000" err="1"/>
              <a:t>printscreens</a:t>
            </a:r>
            <a:r>
              <a:rPr lang="nl-BE" sz="2000"/>
              <a:t> met een overzicht van alle aanvragen voor deze woning en het detail van de relevante aanvragen. U houdt deze </a:t>
            </a:r>
            <a:r>
              <a:rPr lang="nl-BE" sz="2000" err="1"/>
              <a:t>printscreens</a:t>
            </a:r>
            <a:r>
              <a:rPr lang="nl-BE" sz="2000"/>
              <a:t> bij in het projectdossier.</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33</a:t>
            </a:fld>
            <a:endParaRPr lang="nl-BE"/>
          </a:p>
        </p:txBody>
      </p:sp>
    </p:spTree>
    <p:extLst>
      <p:ext uri="{BB962C8B-B14F-4D97-AF65-F5344CB8AC3E}">
        <p14:creationId xmlns:p14="http://schemas.microsoft.com/office/powerpoint/2010/main" val="3662781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In de woningpas vind je onder de gebouwgegevens het bouwjaar of renovatiejaar. </a:t>
            </a:r>
          </a:p>
          <a:p>
            <a:endParaRPr lang="nl-BE" sz="2000"/>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a:t>Hoe vind je dit? Ga in het dashboard onder ‘status’ naar het eerste blokje ‘gebouw’. Dit vind je ook in het </a:t>
            </a:r>
            <a:r>
              <a:rPr lang="nl-BE" sz="2000" err="1"/>
              <a:t>linkernavigatiemenu</a:t>
            </a:r>
            <a:r>
              <a:rPr lang="nl-BE" sz="2000"/>
              <a:t>. Het bouwjaar zie je dan op het eerste tabblad ‘Gebouw’.</a:t>
            </a:r>
          </a:p>
          <a:p>
            <a:endParaRPr lang="nl-BE" sz="2000"/>
          </a:p>
          <a:p>
            <a:r>
              <a:rPr lang="nl-BE" sz="2000"/>
              <a:t>Deze gegevens zijn afkomstig van de federale overheidsdienst financiën, dienst AAPD – algemene patrimoniumdocumentatie, kortweg het kadaster; dit is de authentieke bron.</a:t>
            </a:r>
            <a:endParaRPr lang="nl-BE" sz="2000">
              <a:cs typeface="Calibri"/>
            </a:endParaRP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34</a:t>
            </a:fld>
            <a:endParaRPr lang="nl-BE"/>
          </a:p>
        </p:txBody>
      </p:sp>
    </p:spTree>
    <p:extLst>
      <p:ext uri="{BB962C8B-B14F-4D97-AF65-F5344CB8AC3E}">
        <p14:creationId xmlns:p14="http://schemas.microsoft.com/office/powerpoint/2010/main" val="1568834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000"/>
              <a:t>Het inspectieprotocol aanvaardt het bouwjaar zoals vermeld in het kadaster als bron voor het referentiejaar bouw. Bijgevolg kan het bouwjaar uit de woningpas worden gebruikt om het referentiejaar bouw af te leiden. Omdat het kadaster als bouwjaar de datum van de ingebruikname vermeldt, moet het bouwjaar verminderd worden met 2 jaar om referentiejaar bouw te bepalen.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a:p>
          <a:p>
            <a:r>
              <a:rPr lang="nl-BE" sz="2000"/>
              <a:t>De eigenaar bezorgt de energiedeskundige de nodige </a:t>
            </a:r>
            <a:r>
              <a:rPr lang="nl-BE" sz="2000" err="1"/>
              <a:t>printscreens</a:t>
            </a:r>
            <a:r>
              <a:rPr lang="nl-BE" sz="2000"/>
              <a:t> van het bouwjaar. De energiedeskundige houdt deze bij in het projectdossier.</a:t>
            </a:r>
          </a:p>
          <a:p>
            <a:endParaRPr lang="nl-BE" sz="2000"/>
          </a:p>
          <a:p>
            <a:r>
              <a:rPr lang="nl-BE" sz="2000"/>
              <a:t>Let op. Het inspectieprotocol aanvaardt het renovatiejaar uit het kadaster niet als bron voor het referentiejaar renovatie omdat de link met de uitgevoerde werken gemaakt wordt in het kadaster.  Het renovatiejaar in de woningpas mag om dezelfde reden </a:t>
            </a:r>
            <a:r>
              <a:rPr lang="nl-BE" sz="2000" u="sng"/>
              <a:t>niet</a:t>
            </a:r>
            <a:r>
              <a:rPr lang="nl-BE" sz="2000"/>
              <a:t> gebruikt worden voor het bepalen van het referentiejaar renovatie.</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35</a:t>
            </a:fld>
            <a:endParaRPr lang="nl-BE"/>
          </a:p>
        </p:txBody>
      </p:sp>
    </p:spTree>
    <p:extLst>
      <p:ext uri="{BB962C8B-B14F-4D97-AF65-F5344CB8AC3E}">
        <p14:creationId xmlns:p14="http://schemas.microsoft.com/office/powerpoint/2010/main" val="371521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De gemiddelde U-waarden van de gebouwschil in de Woningpas mogen </a:t>
            </a:r>
            <a:r>
              <a:rPr lang="nl-BE" sz="2000" u="sng"/>
              <a:t>niet </a:t>
            </a:r>
            <a:r>
              <a:rPr lang="nl-BE" sz="2000"/>
              <a:t>worden gebruikt bij de opmaak van een EPC. </a:t>
            </a:r>
          </a:p>
          <a:p>
            <a:endParaRPr lang="nl-BE" sz="2000"/>
          </a:p>
          <a:p>
            <a:r>
              <a:rPr lang="nl-BE" sz="2000"/>
              <a:t>Wel vind je in de Woningpas de </a:t>
            </a:r>
            <a:r>
              <a:rPr lang="nl-BE" sz="2000" err="1"/>
              <a:t>EPC’s</a:t>
            </a:r>
            <a:r>
              <a:rPr lang="nl-BE" sz="2000"/>
              <a:t> en EPB-aangiftes die werden opgemaakt voor een woning.</a:t>
            </a:r>
          </a:p>
          <a:p>
            <a:endParaRPr lang="nl-BE" sz="2000"/>
          </a:p>
          <a:p>
            <a:r>
              <a:rPr lang="nl-BE" sz="2000"/>
              <a:t>Hoe vind je de </a:t>
            </a:r>
            <a:r>
              <a:rPr lang="nl-BE" sz="2000" err="1"/>
              <a:t>EPC’s</a:t>
            </a:r>
            <a:r>
              <a:rPr lang="nl-BE" sz="2000"/>
              <a:t> en de EPB-aangiftes? Ga in het dashboard naar ‘administratie’ en dan naar het blokje ‘attesten en documenten’. Ook via het </a:t>
            </a:r>
            <a:r>
              <a:rPr lang="nl-BE" sz="2000" err="1"/>
              <a:t>linkernavigatiemenu</a:t>
            </a:r>
            <a:r>
              <a:rPr lang="nl-BE" sz="2000"/>
              <a:t> kan je de </a:t>
            </a:r>
            <a:r>
              <a:rPr lang="nl-BE" sz="2000" err="1"/>
              <a:t>EPC’s</a:t>
            </a:r>
            <a:r>
              <a:rPr lang="nl-BE" sz="2000"/>
              <a:t> en EPB-aangiften vinden. Bij de rubriek ‘attesten en documenten’ zijn alle </a:t>
            </a:r>
            <a:r>
              <a:rPr lang="nl-BE" sz="2000" err="1"/>
              <a:t>EPC’s</a:t>
            </a:r>
            <a:r>
              <a:rPr lang="nl-BE" sz="2000"/>
              <a:t> of EPB-aangiftes downloadbaar (ook al zijn de documenten al vervallen) door op ‘Details’ naast de naam van het attest te klikken.</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36</a:t>
            </a:fld>
            <a:endParaRPr lang="nl-BE"/>
          </a:p>
        </p:txBody>
      </p:sp>
    </p:spTree>
    <p:extLst>
      <p:ext uri="{BB962C8B-B14F-4D97-AF65-F5344CB8AC3E}">
        <p14:creationId xmlns:p14="http://schemas.microsoft.com/office/powerpoint/2010/main" val="1891049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Het is dus </a:t>
            </a:r>
            <a:r>
              <a:rPr lang="nl-BE" sz="2000" u="sng"/>
              <a:t>niet</a:t>
            </a:r>
            <a:r>
              <a:rPr lang="nl-BE" sz="2000"/>
              <a:t> toegelaten om de gemiddelde U-waarden in de woningpas in het EPC over te nemen. De reden werd reeds toegelicht in de slide 25. </a:t>
            </a:r>
          </a:p>
          <a:p>
            <a:endParaRPr lang="nl-BE" sz="2000"/>
          </a:p>
          <a:p>
            <a:r>
              <a:rPr lang="nl-BE" sz="2000"/>
              <a:t>Wel kan het meest recente EPC of EPB-aangifte worden gedownload en bezorgt aan de energiedeskundige als bewijsstuk. De eigenaar bezorgt het EPC en/of de EPB-aangifte en toont aan de hand van </a:t>
            </a:r>
            <a:r>
              <a:rPr lang="nl-BE" sz="2000" err="1"/>
              <a:t>printscreens</a:t>
            </a:r>
            <a:r>
              <a:rPr lang="nl-BE" sz="2000"/>
              <a:t> uit de woningpas aan dat het betreffende EPC het meest recente EPC is.</a:t>
            </a:r>
          </a:p>
          <a:p>
            <a:endParaRPr lang="nl-BE" sz="2000"/>
          </a:p>
          <a:p>
            <a:r>
              <a:rPr lang="nl-BE" sz="2000"/>
              <a:t>Let op: Enkel de invoergegevens van een EPC mogen worden overgenomen. Er kan geen invoer worden afgeleid op basis van de aanbevelingen.</a:t>
            </a:r>
          </a:p>
          <a:p>
            <a:endParaRPr lang="nl-BE" sz="2000"/>
          </a:p>
          <a:p>
            <a:r>
              <a:rPr lang="nl-BE" sz="2000"/>
              <a:t>Bij het overnemen van de invoergegevens uit het EPC is het de verantwoordelijkheid van de energiedeskundige om na te kijken of door aanpassingen aan de eenheid, het inspectieprotocol en de software geen verkeerde invoergegevens worden overgenomen.</a:t>
            </a:r>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37</a:t>
            </a:fld>
            <a:endParaRPr lang="nl-BE"/>
          </a:p>
        </p:txBody>
      </p:sp>
    </p:spTree>
    <p:extLst>
      <p:ext uri="{BB962C8B-B14F-4D97-AF65-F5344CB8AC3E}">
        <p14:creationId xmlns:p14="http://schemas.microsoft.com/office/powerpoint/2010/main" val="3415378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BE"/>
          </a:p>
          <a:p>
            <a:endParaRPr lang="nl-BE" sz="2000"/>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38</a:t>
            </a:fld>
            <a:endParaRPr lang="nl-BE"/>
          </a:p>
        </p:txBody>
      </p:sp>
    </p:spTree>
    <p:extLst>
      <p:ext uri="{BB962C8B-B14F-4D97-AF65-F5344CB8AC3E}">
        <p14:creationId xmlns:p14="http://schemas.microsoft.com/office/powerpoint/2010/main" val="381035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1. De Vlaamse overheid wil het (ver)bouwen, (ver)kopen of (ver)huren van een woning  </a:t>
            </a:r>
            <a:r>
              <a:rPr lang="nl-BE" sz="2000">
                <a:solidFill>
                  <a:schemeClr val="tx2"/>
                </a:solidFill>
              </a:rPr>
              <a:t>vereenvoudigen</a:t>
            </a:r>
            <a:r>
              <a:rPr lang="nl-BE" sz="2000"/>
              <a:t> voor de burger door: </a:t>
            </a:r>
          </a:p>
          <a:p>
            <a:pPr lvl="1"/>
            <a:r>
              <a:rPr lang="nl-BE" i="1"/>
              <a:t>	Betere communicatie &amp; coördinatie</a:t>
            </a:r>
          </a:p>
          <a:p>
            <a:r>
              <a:rPr lang="nl-BE" i="1"/>
              <a:t>	Het papierwerk beheersbaar te maken (integratie attesten)</a:t>
            </a:r>
            <a:endParaRPr lang="nl-BE" i="1">
              <a:cs typeface="Calibri"/>
            </a:endParaRPr>
          </a:p>
          <a:p>
            <a:r>
              <a:rPr lang="nl-BE" sz="2000"/>
              <a:t>2. Daarnaast wil de overheid de burger inzicht en advies geven over zijn woning in tal van aspecten:</a:t>
            </a:r>
            <a:endParaRPr lang="nl-BE" sz="2000">
              <a:cs typeface="Calibri"/>
            </a:endParaRPr>
          </a:p>
          <a:p>
            <a:pPr lvl="1"/>
            <a:r>
              <a:rPr lang="nl-BE" i="1"/>
              <a:t>	Opwaarderen energieprestatie en kwaliteit Vlaams Woningenbestand </a:t>
            </a:r>
          </a:p>
          <a:p>
            <a:pPr lvl="1"/>
            <a:r>
              <a:rPr lang="nl-BE" i="1">
                <a:solidFill>
                  <a:schemeClr val="tx2"/>
                </a:solidFill>
              </a:rPr>
              <a:t>	Renovatiegraad verhogen </a:t>
            </a:r>
            <a:r>
              <a:rPr lang="nl-BE" i="1"/>
              <a:t>(renovatiepact) </a:t>
            </a:r>
          </a:p>
          <a:p>
            <a:pPr marL="0" indent="0">
              <a:buFont typeface="+mj-lt"/>
              <a:buNone/>
            </a:pPr>
            <a:endParaRPr lang="nl-BE" sz="2000"/>
          </a:p>
          <a:p>
            <a:pPr marL="0" indent="0">
              <a:buFont typeface="+mj-lt"/>
              <a:buNone/>
            </a:pPr>
            <a:r>
              <a:rPr lang="nl-BE" sz="2000"/>
              <a:t>Daarom werken een aantal entiteiten van de Vlaamse Overheid (Het Vlaams Energieagentschap, Departement Omgeving, Wonen-Vlaanderen en OVAM) </a:t>
            </a:r>
            <a:r>
              <a:rPr lang="nl-BE" sz="2000">
                <a:solidFill>
                  <a:schemeClr val="tx2"/>
                </a:solidFill>
              </a:rPr>
              <a:t>samen</a:t>
            </a:r>
            <a:r>
              <a:rPr lang="nl-BE" sz="2000"/>
              <a:t> aan één woningpas. </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4</a:t>
            </a:fld>
            <a:endParaRPr lang="nl-BE"/>
          </a:p>
        </p:txBody>
      </p:sp>
    </p:spTree>
    <p:extLst>
      <p:ext uri="{BB962C8B-B14F-4D97-AF65-F5344CB8AC3E}">
        <p14:creationId xmlns:p14="http://schemas.microsoft.com/office/powerpoint/2010/main" val="19962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Waaruit bestaat de </a:t>
            </a:r>
            <a:r>
              <a:rPr lang="nl-BE" err="1"/>
              <a:t>woningpas</a:t>
            </a:r>
            <a:r>
              <a:rPr lang="nl-BE"/>
              <a:t>?</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a:t>
            </a:fld>
            <a:endParaRPr lang="nl-BE"/>
          </a:p>
        </p:txBody>
      </p:sp>
    </p:spTree>
    <p:extLst>
      <p:ext uri="{BB962C8B-B14F-4D97-AF65-F5344CB8AC3E}">
        <p14:creationId xmlns:p14="http://schemas.microsoft.com/office/powerpoint/2010/main" val="239875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 Eerst en vooral geeft de woningpas een blik op een aantal relevante data die gekend zijn bij de overheid over de woning, het perceel en de bredere omgeving. Deze data wil de overheid voor de burger op een zo gebruiksvriendelijke manier tonen. Tevens wil de overheid op basis van deze data, de burger advies aanreiken.</a:t>
            </a:r>
          </a:p>
          <a:p>
            <a:r>
              <a:rPr lang="nl-BE"/>
              <a:t>Zo wil de overheid met de woningpas de burger ook sensibiliseren over een aantal kenmerkende thema’s van het gebouw en op de hoogte brengen van de </a:t>
            </a:r>
            <a:r>
              <a:rPr lang="nl-BE" err="1"/>
              <a:t>langetermijndoelstelling</a:t>
            </a:r>
            <a:r>
              <a:rPr lang="nl-BE"/>
              <a:t> om zo de renovatiegraad en de woningkwaliteit te verhogen.</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6</a:t>
            </a:fld>
            <a:endParaRPr lang="nl-BE"/>
          </a:p>
        </p:txBody>
      </p:sp>
    </p:spTree>
    <p:extLst>
      <p:ext uri="{BB962C8B-B14F-4D97-AF65-F5344CB8AC3E}">
        <p14:creationId xmlns:p14="http://schemas.microsoft.com/office/powerpoint/2010/main" val="19513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2 Naast data wil de overheid ook een overzicht bieden aan de burger van de rechten en de plichten, zodat een burger nog het bos door de bomen ziet. </a:t>
            </a:r>
            <a:endParaRPr lang="nl-NL"/>
          </a:p>
          <a:p>
            <a:r>
              <a:rPr lang="nl-BE"/>
              <a:t>De woningpas biedt een overzicht aan van de digitaal beschikbare attesten en een stappenplan wat te doen bij verkoop, verhuur of verbouwen (plichten)</a:t>
            </a:r>
            <a:endParaRPr lang="nl-BE">
              <a:cs typeface="Calibri"/>
            </a:endParaRPr>
          </a:p>
          <a:p>
            <a:r>
              <a:rPr lang="nl-BE"/>
              <a:t>De woningpas geeft een overzicht van de beschikbare premies (rechten)</a:t>
            </a:r>
            <a:endParaRPr lang="nl-BE">
              <a:cs typeface="Calibri"/>
            </a:endParaRPr>
          </a:p>
          <a:p>
            <a:r>
              <a:rPr lang="nl-BE"/>
              <a:t>Binnenkort breidt de overheid de woningpas uit met een digitale kluis, waar de eigenaar vrijblijvend niet digitale attesten, documenten, plannen of bewijsstukken van uitgevoerde renovatiewerken kan toevoegen.</a:t>
            </a:r>
            <a:endParaRPr lang="nl-BE">
              <a:cs typeface="Calibri"/>
            </a:endParaRP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7</a:t>
            </a:fld>
            <a:endParaRPr lang="nl-BE"/>
          </a:p>
        </p:txBody>
      </p:sp>
    </p:spTree>
    <p:extLst>
      <p:ext uri="{BB962C8B-B14F-4D97-AF65-F5344CB8AC3E}">
        <p14:creationId xmlns:p14="http://schemas.microsoft.com/office/powerpoint/2010/main" val="202320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3. Tot slot geeft de overheid in de woningpas een overzicht van een aantal relevante omgevingskaarten bij verkoop of verhuur: ruimtelijke ordening, overstromingsgevoeligheid, onroerend erfgoed, …</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8</a:t>
            </a:fld>
            <a:endParaRPr lang="nl-BE"/>
          </a:p>
        </p:txBody>
      </p:sp>
    </p:spTree>
    <p:extLst>
      <p:ext uri="{BB962C8B-B14F-4D97-AF65-F5344CB8AC3E}">
        <p14:creationId xmlns:p14="http://schemas.microsoft.com/office/powerpoint/2010/main" val="153051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000"/>
              <a:t>Het basisprincipe van  de woningpas is dat zoveel mogelijk informatie/data die gekend is bij overheid wordt ontsloten naar de burger. Hierbij is het de bedoeling om op een transparante manier aan de eigenaar een overzicht te geven van de data van zijn woning.</a:t>
            </a:r>
          </a:p>
          <a:p>
            <a:endParaRPr lang="nl-BE" sz="2000"/>
          </a:p>
          <a:p>
            <a:r>
              <a:rPr lang="nl-BE" sz="2000"/>
              <a:t>Dit gebeurt niet door een overkoepelende databank te maken met al de data van de verschillende overheden. De data blijft decentraal bij de verantwoordelijke overheden. Als een eigenaar inlogt in de woningpas, wordt de informatie van zijn woning rechtstreeks uit de bronnen van de verantwoordelijke overheid gehaald. </a:t>
            </a:r>
            <a:endParaRPr lang="nl-BE" sz="2000">
              <a:cs typeface="Calibri"/>
            </a:endParaRPr>
          </a:p>
          <a:p>
            <a:endParaRPr lang="nl-BE" sz="2000"/>
          </a:p>
          <a:p>
            <a:r>
              <a:rPr lang="nl-BE" sz="2000"/>
              <a:t>Enkel de eigenaar heeft toegang tot zijn gegevens. Voor elke bron die wordt ontsloten in de woningpas is een juridische machtiging verleend tussen de woningpas en de bronhouder van de informatie.</a:t>
            </a:r>
          </a:p>
        </p:txBody>
      </p:sp>
      <p:sp>
        <p:nvSpPr>
          <p:cNvPr id="4" name="Tijdelijke aanduiding voor dianummer 3"/>
          <p:cNvSpPr>
            <a:spLocks noGrp="1"/>
          </p:cNvSpPr>
          <p:nvPr>
            <p:ph type="sldNum" sz="quarter" idx="10"/>
          </p:nvPr>
        </p:nvSpPr>
        <p:spPr/>
        <p:txBody>
          <a:bodyPr/>
          <a:lstStyle/>
          <a:p>
            <a:fld id="{22D8FA8F-556B-4E54-8758-21E02D639AD8}" type="slidenum">
              <a:rPr lang="nl-BE" smtClean="0"/>
              <a:t>9</a:t>
            </a:fld>
            <a:endParaRPr lang="nl-BE"/>
          </a:p>
        </p:txBody>
      </p:sp>
    </p:spTree>
    <p:extLst>
      <p:ext uri="{BB962C8B-B14F-4D97-AF65-F5344CB8AC3E}">
        <p14:creationId xmlns:p14="http://schemas.microsoft.com/office/powerpoint/2010/main" val="4181036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slide-standaar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2" name="titel"/>
          <p:cNvSpPr>
            <a:spLocks noGrp="1"/>
          </p:cNvSpPr>
          <p:nvPr>
            <p:ph type="ctrTitle"/>
          </p:nvPr>
        </p:nvSpPr>
        <p:spPr>
          <a:xfrm>
            <a:off x="1259632" y="2060848"/>
            <a:ext cx="7416824" cy="2043658"/>
          </a:xfrm>
          <a:prstGeom prst="rect">
            <a:avLst/>
          </a:prstGeom>
        </p:spPr>
        <p:txBody>
          <a:bodyPr>
            <a:normAutofit/>
          </a:bodyPr>
          <a:lstStyle>
            <a:lvl1pPr>
              <a:lnSpc>
                <a:spcPts val="5400"/>
              </a:lnSpc>
              <a:defRPr sz="5400" baseline="0">
                <a:solidFill>
                  <a:srgbClr val="105269"/>
                </a:solidFill>
              </a:defRPr>
            </a:lvl1pPr>
          </a:lstStyle>
          <a:p>
            <a:endParaRPr lang="nl-NL"/>
          </a:p>
        </p:txBody>
      </p:sp>
      <p:pic>
        <p:nvPicPr>
          <p:cNvPr id="5"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328016"/>
            <a:ext cx="1858808" cy="723096"/>
          </a:xfrm>
          <a:prstGeom prst="rect">
            <a:avLst/>
          </a:prstGeom>
          <a:noFill/>
          <a:ln>
            <a:noFill/>
          </a:ln>
        </p:spPr>
      </p:pic>
      <p:pic>
        <p:nvPicPr>
          <p:cNvPr id="7" name="entiteitslogo blau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14" y="6309320"/>
            <a:ext cx="1837246" cy="318706"/>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sisslide">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4"/>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Klik om de modelstijlen te bewerken</a:t>
            </a:r>
            <a:endParaRPr kumimoji="0" lang="nl-NL" sz="2200" b="0" i="0" u="none" strike="noStrike" kern="1200" cap="none" spc="0" normalizeH="0" baseline="0" noProof="0">
              <a:ln>
                <a:noFill/>
              </a:ln>
              <a:solidFill>
                <a:srgbClr val="417868"/>
              </a:solidFill>
              <a:effectLst/>
              <a:uLnTx/>
              <a:uFillTx/>
              <a:latin typeface="Calibri" panose="020F0502020204030204" pitchFamily="34" charset="0"/>
            </a:endParaRP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ee-kolommen-blanco">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8" name="modelstijl links"/>
          <p:cNvSpPr>
            <a:spLocks noGrp="1"/>
          </p:cNvSpPr>
          <p:nvPr>
            <p:ph sz="half" idx="13"/>
          </p:nvPr>
        </p:nvSpPr>
        <p:spPr>
          <a:xfrm>
            <a:off x="539552"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modelstijl links"/>
          <p:cNvSpPr>
            <a:spLocks noGrp="1"/>
          </p:cNvSpPr>
          <p:nvPr>
            <p:ph sz="half" idx="14"/>
          </p:nvPr>
        </p:nvSpPr>
        <p:spPr>
          <a:xfrm>
            <a:off x="4752000"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539552" y="1628800"/>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 om de modelstijlen te bewerken</a:t>
            </a:r>
            <a:endParaRPr kumimoji="0" lang="nl-NL" sz="2200" b="0" i="0" u="none" strike="noStrike" kern="1200" cap="none" spc="0" normalizeH="0" baseline="0" noProof="0">
              <a:ln>
                <a:noFill/>
              </a:ln>
              <a:solidFill>
                <a:srgbClr val="417868"/>
              </a:solidFill>
              <a:effectLst/>
              <a:uLnTx/>
              <a:uFillTx/>
              <a:latin typeface="Calibri" panose="020F0502020204030204" pitchFamily="34" charset="0"/>
            </a:endParaRP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ee-kolommen-blanco-zonder-themalogo-blanco">
    <p:spTree>
      <p:nvGrpSpPr>
        <p:cNvPr id="1" name=""/>
        <p:cNvGrpSpPr/>
        <p:nvPr/>
      </p:nvGrpSpPr>
      <p:grpSpPr>
        <a:xfrm>
          <a:off x="0" y="0"/>
          <a:ext cx="0" cy="0"/>
          <a:chOff x="0" y="0"/>
          <a:chExt cx="0" cy="0"/>
        </a:xfrm>
      </p:grpSpPr>
      <p:sp>
        <p:nvSpPr>
          <p:cNvPr id="13" name="modelstijl links"/>
          <p:cNvSpPr>
            <a:spLocks noGrp="1"/>
          </p:cNvSpPr>
          <p:nvPr>
            <p:ph sz="half" idx="13"/>
          </p:nvPr>
        </p:nvSpPr>
        <p:spPr>
          <a:xfrm>
            <a:off x="539552"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10" name="modelstijl links"/>
          <p:cNvSpPr>
            <a:spLocks noGrp="1"/>
          </p:cNvSpPr>
          <p:nvPr>
            <p:ph sz="half" idx="14"/>
          </p:nvPr>
        </p:nvSpPr>
        <p:spPr>
          <a:xfrm>
            <a:off x="4752000"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6771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7"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Tree>
    <p:extLst>
      <p:ext uri="{BB962C8B-B14F-4D97-AF65-F5344CB8AC3E}">
        <p14:creationId xmlns:p14="http://schemas.microsoft.com/office/powerpoint/2010/main" val="53639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3/08/2020</a:t>
            </a:fld>
            <a:r>
              <a:rPr lang="nl-BE">
                <a:solidFill>
                  <a:prstClr val="white">
                    <a:lumMod val="50000"/>
                  </a:prstClr>
                </a:solidFill>
              </a:rPr>
              <a:t> </a:t>
            </a:r>
            <a:r>
              <a:rPr lang="nl-BE" b="1">
                <a:solidFill>
                  <a:prstClr val="white">
                    <a:lumMod val="50000"/>
                  </a:prstClr>
                </a:solidFill>
              </a:rPr>
              <a:t>│</a:t>
            </a:r>
            <a:fld id="{B263F6C6-2226-4286-8995-C42CB1E7C290}" type="slidenum">
              <a:rPr lang="nl-BE" smtClean="0">
                <a:solidFill>
                  <a:prstClr val="white">
                    <a:lumMod val="50000"/>
                  </a:prstClr>
                </a:solidFill>
              </a:rPr>
              <a:pPr/>
              <a:t>‹nr.›</a:t>
            </a:fld>
            <a:endParaRPr lang="nl-BE">
              <a:solidFill>
                <a:prstClr val="white">
                  <a:lumMod val="50000"/>
                </a:prstClr>
              </a:solidFill>
            </a:endParaRPr>
          </a:p>
        </p:txBody>
      </p:sp>
      <p:sp>
        <p:nvSpPr>
          <p:cNvPr id="8" name="Titel 1"/>
          <p:cNvSpPr>
            <a:spLocks noGrp="1"/>
          </p:cNvSpPr>
          <p:nvPr>
            <p:ph type="title"/>
          </p:nvPr>
        </p:nvSpPr>
        <p:spPr>
          <a:xfrm>
            <a:off x="1296000" y="756000"/>
            <a:ext cx="7416000" cy="1116000"/>
          </a:xfrm>
          <a:prstGeom prst="rect">
            <a:avLst/>
          </a:prstGeo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915200"/>
            <a:ext cx="7416000" cy="3672000"/>
          </a:xfrm>
          <a:prstGeom prst="rect">
            <a:avLst/>
          </a:prstGeo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48000" y="5857200"/>
            <a:ext cx="1684102" cy="714310"/>
          </a:xfrm>
          <a:prstGeom prst="rect">
            <a:avLst/>
          </a:prstGeom>
        </p:spPr>
      </p:pic>
    </p:spTree>
    <p:extLst>
      <p:ext uri="{BB962C8B-B14F-4D97-AF65-F5344CB8AC3E}">
        <p14:creationId xmlns:p14="http://schemas.microsoft.com/office/powerpoint/2010/main" val="2152465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eningsslide-standaar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2" name="titel"/>
          <p:cNvSpPr>
            <a:spLocks noGrp="1"/>
          </p:cNvSpPr>
          <p:nvPr>
            <p:ph type="ctrTitle"/>
          </p:nvPr>
        </p:nvSpPr>
        <p:spPr>
          <a:xfrm>
            <a:off x="1259632" y="2060848"/>
            <a:ext cx="7416824" cy="2043658"/>
          </a:xfrm>
          <a:prstGeom prst="rect">
            <a:avLst/>
          </a:prstGeom>
        </p:spPr>
        <p:txBody>
          <a:bodyPr>
            <a:normAutofit/>
          </a:bodyPr>
          <a:lstStyle>
            <a:lvl1pPr>
              <a:lnSpc>
                <a:spcPts val="5400"/>
              </a:lnSpc>
              <a:defRPr sz="5400" baseline="0">
                <a:solidFill>
                  <a:srgbClr val="105269"/>
                </a:solidFill>
              </a:defRPr>
            </a:lvl1pPr>
          </a:lstStyle>
          <a:p>
            <a:endParaRPr lang="nl-NL"/>
          </a:p>
        </p:txBody>
      </p:sp>
      <p:pic>
        <p:nvPicPr>
          <p:cNvPr id="5"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328016"/>
            <a:ext cx="1858808" cy="723096"/>
          </a:xfrm>
          <a:prstGeom prst="rect">
            <a:avLst/>
          </a:prstGeom>
          <a:noFill/>
          <a:ln>
            <a:noFill/>
          </a:ln>
        </p:spPr>
      </p:pic>
      <p:pic>
        <p:nvPicPr>
          <p:cNvPr id="7" name="entiteitslogo blau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14" y="6309320"/>
            <a:ext cx="1837246" cy="318706"/>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sisslide">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4"/>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Klik om de modelstijlen te bewerken</a:t>
            </a:r>
            <a:endParaRPr kumimoji="0" lang="nl-NL" sz="2200" b="0" i="0" u="none" strike="noStrike" kern="1200" cap="none" spc="0" normalizeH="0" baseline="0" noProof="0">
              <a:ln>
                <a:noFill/>
              </a:ln>
              <a:solidFill>
                <a:srgbClr val="417868"/>
              </a:solidFill>
              <a:effectLst/>
              <a:uLnTx/>
              <a:uFillTx/>
              <a:latin typeface="Calibri" panose="020F0502020204030204" pitchFamily="34" charset="0"/>
            </a:endParaRP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ee-kolommen-blanco">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8" name="modelstijl links"/>
          <p:cNvSpPr>
            <a:spLocks noGrp="1"/>
          </p:cNvSpPr>
          <p:nvPr>
            <p:ph sz="half" idx="13"/>
          </p:nvPr>
        </p:nvSpPr>
        <p:spPr>
          <a:xfrm>
            <a:off x="539552"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modelstijl links"/>
          <p:cNvSpPr>
            <a:spLocks noGrp="1"/>
          </p:cNvSpPr>
          <p:nvPr>
            <p:ph sz="half" idx="14"/>
          </p:nvPr>
        </p:nvSpPr>
        <p:spPr>
          <a:xfrm>
            <a:off x="4752000"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539552" y="1628800"/>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 om de modelstijlen te bewerken</a:t>
            </a:r>
            <a:endParaRPr kumimoji="0" lang="nl-NL" sz="2200" b="0" i="0" u="none" strike="noStrike" kern="1200" cap="none" spc="0" normalizeH="0" baseline="0" noProof="0">
              <a:ln>
                <a:noFill/>
              </a:ln>
              <a:solidFill>
                <a:srgbClr val="417868"/>
              </a:solidFill>
              <a:effectLst/>
              <a:uLnTx/>
              <a:uFillTx/>
              <a:latin typeface="Calibri" panose="020F0502020204030204" pitchFamily="34" charset="0"/>
            </a:endParaRP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sslide">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4"/>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Klik om de modelstijlen te bewerken</a:t>
            </a:r>
            <a:endParaRPr kumimoji="0" lang="nl-NL" sz="2200" b="0" i="0" u="none" strike="noStrike" kern="1200" cap="none" spc="0" normalizeH="0" baseline="0" noProof="0">
              <a:ln>
                <a:noFill/>
              </a:ln>
              <a:solidFill>
                <a:srgbClr val="417868"/>
              </a:solidFill>
              <a:effectLst/>
              <a:uLnTx/>
              <a:uFillTx/>
              <a:latin typeface="Calibri" panose="020F0502020204030204" pitchFamily="34" charset="0"/>
            </a:endParaRP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ee-kolommen-blanco-zonder-themalogo-blanco">
    <p:spTree>
      <p:nvGrpSpPr>
        <p:cNvPr id="1" name=""/>
        <p:cNvGrpSpPr/>
        <p:nvPr/>
      </p:nvGrpSpPr>
      <p:grpSpPr>
        <a:xfrm>
          <a:off x="0" y="0"/>
          <a:ext cx="0" cy="0"/>
          <a:chOff x="0" y="0"/>
          <a:chExt cx="0" cy="0"/>
        </a:xfrm>
      </p:grpSpPr>
      <p:sp>
        <p:nvSpPr>
          <p:cNvPr id="13" name="modelstijl links"/>
          <p:cNvSpPr>
            <a:spLocks noGrp="1"/>
          </p:cNvSpPr>
          <p:nvPr>
            <p:ph sz="half" idx="13"/>
          </p:nvPr>
        </p:nvSpPr>
        <p:spPr>
          <a:xfrm>
            <a:off x="539552"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10" name="modelstijl links"/>
          <p:cNvSpPr>
            <a:spLocks noGrp="1"/>
          </p:cNvSpPr>
          <p:nvPr>
            <p:ph sz="half" idx="14"/>
          </p:nvPr>
        </p:nvSpPr>
        <p:spPr>
          <a:xfrm>
            <a:off x="4752000"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67713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7"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Tree>
    <p:extLst>
      <p:ext uri="{BB962C8B-B14F-4D97-AF65-F5344CB8AC3E}">
        <p14:creationId xmlns:p14="http://schemas.microsoft.com/office/powerpoint/2010/main" val="536396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a:prstGeom prst="bracketPair">
            <a:avLst>
              <a:gd name="adj" fmla="val 17949"/>
            </a:avLst>
          </a:prstGeom>
        </p:spPr>
        <p:txBody>
          <a:bodyPr/>
          <a:lstStyle>
            <a:lvl1pPr>
              <a:defRPr sz="900">
                <a:latin typeface="FlandersArtSans-Regular" panose="00000500000000000000" pitchFamily="2" charset="0"/>
              </a:defRPr>
            </a:lvl1pPr>
          </a:lstStyle>
          <a:p>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a:prstGeom prst="rect">
            <a:avLst/>
          </a:prstGeo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915200"/>
            <a:ext cx="7416000" cy="3672000"/>
          </a:xfrm>
          <a:prstGeom prst="rect">
            <a:avLst/>
          </a:prstGeo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rgbClr val="373636"/>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389" y="5877272"/>
            <a:ext cx="1697517" cy="720000"/>
          </a:xfrm>
          <a:prstGeom prst="rect">
            <a:avLst/>
          </a:prstGeom>
          <a:ln>
            <a:noFill/>
          </a:ln>
        </p:spPr>
      </p:pic>
    </p:spTree>
    <p:extLst>
      <p:ext uri="{BB962C8B-B14F-4D97-AF65-F5344CB8AC3E}">
        <p14:creationId xmlns:p14="http://schemas.microsoft.com/office/powerpoint/2010/main" val="2167906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331913" y="274638"/>
            <a:ext cx="7354887" cy="346075"/>
          </a:xfrm>
          <a:prstGeom prst="rect">
            <a:avLst/>
          </a:prstGeo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1331913" y="1125538"/>
            <a:ext cx="3600450" cy="4535487"/>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084763" y="1125538"/>
            <a:ext cx="3602037" cy="4535487"/>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Date Placeholder 4"/>
          <p:cNvSpPr>
            <a:spLocks noGrp="1" noChangeArrowheads="1"/>
          </p:cNvSpPr>
          <p:nvPr>
            <p:ph type="dt" sz="half" idx="10"/>
          </p:nvPr>
        </p:nvSpPr>
        <p:spPr>
          <a:xfrm rot="16200000">
            <a:off x="7551351" y="1645920"/>
            <a:ext cx="2438399" cy="365760"/>
          </a:xfrm>
          <a:prstGeom prst="rect">
            <a:avLst/>
          </a:prstGeom>
          <a:ln/>
        </p:spPr>
        <p:txBody>
          <a:bodyPr/>
          <a:lstStyle>
            <a:lvl1pPr>
              <a:defRPr/>
            </a:lvl1pPr>
          </a:lstStyle>
          <a:p>
            <a:pPr>
              <a:defRPr/>
            </a:pPr>
            <a:fld id="{545D7039-E5AF-4EC9-88BF-3BEA672FD9AA}" type="datetime4">
              <a:rPr lang="nl-BE"/>
              <a:pPr>
                <a:defRPr/>
              </a:pPr>
              <a:t>3 augustus 2020</a:t>
            </a:fld>
            <a:endParaRPr lang="nl-NL"/>
          </a:p>
        </p:txBody>
      </p:sp>
      <p:sp>
        <p:nvSpPr>
          <p:cNvPr id="6" name="Footer Placeholder 5"/>
          <p:cNvSpPr>
            <a:spLocks noGrp="1" noChangeArrowheads="1"/>
          </p:cNvSpPr>
          <p:nvPr>
            <p:ph type="ftr" sz="quarter" idx="11"/>
          </p:nvPr>
        </p:nvSpPr>
        <p:spPr>
          <a:xfrm rot="16200000">
            <a:off x="7586910" y="4048760"/>
            <a:ext cx="2367281" cy="365760"/>
          </a:xfrm>
          <a:prstGeom prst="rect">
            <a:avLst/>
          </a:prstGeom>
          <a:ln/>
        </p:spPr>
        <p:txBody>
          <a:bodyPr/>
          <a:lstStyle>
            <a:lvl1pPr>
              <a:defRPr/>
            </a:lvl1pPr>
          </a:lstStyle>
          <a:p>
            <a:pPr>
              <a:defRPr/>
            </a:pPr>
            <a:r>
              <a:rPr lang="nl-NL"/>
              <a:t>16-6-2009</a:t>
            </a:r>
          </a:p>
        </p:txBody>
      </p:sp>
      <p:sp>
        <p:nvSpPr>
          <p:cNvPr id="7" name="Rectangle 6"/>
          <p:cNvSpPr>
            <a:spLocks noGrp="1" noChangeArrowheads="1"/>
          </p:cNvSpPr>
          <p:nvPr>
            <p:ph type="sldNum" sz="quarter" idx="12"/>
          </p:nvPr>
        </p:nvSpPr>
        <p:spPr>
          <a:xfrm>
            <a:off x="8531788" y="5648960"/>
            <a:ext cx="548640" cy="396240"/>
          </a:xfrm>
          <a:prstGeom prst="bracketPair">
            <a:avLst>
              <a:gd name="adj" fmla="val 17949"/>
            </a:avLst>
          </a:prstGeom>
          <a:ln/>
        </p:spPr>
        <p:txBody>
          <a:bodyPr/>
          <a:lstStyle>
            <a:lvl1pPr>
              <a:defRPr/>
            </a:lvl1pPr>
          </a:lstStyle>
          <a:p>
            <a:pPr>
              <a:defRPr/>
            </a:pPr>
            <a:fld id="{24064EF1-8953-442F-91F3-727229F5BB44}" type="slidenum">
              <a:rPr lang="nl-NL"/>
              <a:pPr>
                <a:defRPr/>
              </a:pPr>
              <a:t>‹nr.›</a:t>
            </a:fld>
            <a:endParaRPr lang="nl-NL"/>
          </a:p>
        </p:txBody>
      </p:sp>
    </p:spTree>
    <p:extLst>
      <p:ext uri="{BB962C8B-B14F-4D97-AF65-F5344CB8AC3E}">
        <p14:creationId xmlns:p14="http://schemas.microsoft.com/office/powerpoint/2010/main" val="3070933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nl-NL"/>
              <a:t>Klik om de stijl te bewerken</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pPr>
              <a:defRPr/>
            </a:pPr>
            <a:endParaRPr lang="nl-NL"/>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pPr>
              <a:defRPr/>
            </a:pPr>
            <a:endParaRPr lang="nl-NL"/>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510D6EC8-811D-4514-B95C-172238782DA1}" type="slidenum">
              <a:rPr lang="nl-NL" smtClean="0"/>
              <a:pPr>
                <a:defRPr/>
              </a:pPr>
              <a:t>‹nr.›</a:t>
            </a:fld>
            <a:endParaRPr lang="nl-NL"/>
          </a:p>
        </p:txBody>
      </p:sp>
    </p:spTree>
    <p:extLst>
      <p:ext uri="{BB962C8B-B14F-4D97-AF65-F5344CB8AC3E}">
        <p14:creationId xmlns:p14="http://schemas.microsoft.com/office/powerpoint/2010/main" val="401687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ee-kolommen-blanco">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8" name="modelstijl links"/>
          <p:cNvSpPr>
            <a:spLocks noGrp="1"/>
          </p:cNvSpPr>
          <p:nvPr>
            <p:ph sz="half" idx="13"/>
          </p:nvPr>
        </p:nvSpPr>
        <p:spPr>
          <a:xfrm>
            <a:off x="539552"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modelstijl links"/>
          <p:cNvSpPr>
            <a:spLocks noGrp="1"/>
          </p:cNvSpPr>
          <p:nvPr>
            <p:ph sz="half" idx="14"/>
          </p:nvPr>
        </p:nvSpPr>
        <p:spPr>
          <a:xfrm>
            <a:off x="4752000"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539552" y="1628800"/>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 om de modelstijlen te bewerken</a:t>
            </a:r>
            <a:endParaRPr kumimoji="0" lang="nl-NL" sz="2200" b="0" i="0" u="none" strike="noStrike" kern="1200" cap="none" spc="0" normalizeH="0" baseline="0" noProof="0">
              <a:ln>
                <a:noFill/>
              </a:ln>
              <a:solidFill>
                <a:srgbClr val="417868"/>
              </a:solidFill>
              <a:effectLst/>
              <a:uLnTx/>
              <a:uFillTx/>
              <a:latin typeface="Calibri" panose="020F0502020204030204" pitchFamily="34" charset="0"/>
            </a:endParaRP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ee-kolommen-blanco-zonder-themalogo-blanco">
    <p:spTree>
      <p:nvGrpSpPr>
        <p:cNvPr id="1" name=""/>
        <p:cNvGrpSpPr/>
        <p:nvPr/>
      </p:nvGrpSpPr>
      <p:grpSpPr>
        <a:xfrm>
          <a:off x="0" y="0"/>
          <a:ext cx="0" cy="0"/>
          <a:chOff x="0" y="0"/>
          <a:chExt cx="0" cy="0"/>
        </a:xfrm>
      </p:grpSpPr>
      <p:sp>
        <p:nvSpPr>
          <p:cNvPr id="13" name="modelstijl links"/>
          <p:cNvSpPr>
            <a:spLocks noGrp="1"/>
          </p:cNvSpPr>
          <p:nvPr>
            <p:ph sz="half" idx="13"/>
          </p:nvPr>
        </p:nvSpPr>
        <p:spPr>
          <a:xfrm>
            <a:off x="539552"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de stijl te bewerken</a:t>
            </a:r>
            <a:endParaRPr lang="nl-BE"/>
          </a:p>
        </p:txBody>
      </p:sp>
      <p:sp>
        <p:nvSpPr>
          <p:cNvPr id="10" name="modelstijl links"/>
          <p:cNvSpPr>
            <a:spLocks noGrp="1"/>
          </p:cNvSpPr>
          <p:nvPr>
            <p:ph sz="half" idx="14"/>
          </p:nvPr>
        </p:nvSpPr>
        <p:spPr>
          <a:xfrm>
            <a:off x="4752000"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6771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7"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Tree>
    <p:extLst>
      <p:ext uri="{BB962C8B-B14F-4D97-AF65-F5344CB8AC3E}">
        <p14:creationId xmlns:p14="http://schemas.microsoft.com/office/powerpoint/2010/main" val="53639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peningsslide-voor-donkere-achtergrondfoto">
    <p:spTree>
      <p:nvGrpSpPr>
        <p:cNvPr id="1" name=""/>
        <p:cNvGrpSpPr/>
        <p:nvPr/>
      </p:nvGrpSpPr>
      <p:grpSpPr>
        <a:xfrm>
          <a:off x="0" y="0"/>
          <a:ext cx="0" cy="0"/>
          <a:chOff x="0" y="0"/>
          <a:chExt cx="0" cy="0"/>
        </a:xfrm>
      </p:grpSpPr>
      <p:pic>
        <p:nvPicPr>
          <p:cNvPr id="10"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328016"/>
            <a:ext cx="1858808" cy="723096"/>
          </a:xfrm>
          <a:prstGeom prst="rect">
            <a:avLst/>
          </a:prstGeom>
          <a:noFill/>
          <a:ln>
            <a:noFill/>
          </a:ln>
        </p:spPr>
      </p:pic>
      <p:sp>
        <p:nvSpPr>
          <p:cNvPr id="11" name="ondertitel"/>
          <p:cNvSpPr>
            <a:spLocks noGrp="1"/>
          </p:cNvSpPr>
          <p:nvPr>
            <p:ph type="subTitle" idx="12"/>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9" name="titel"/>
          <p:cNvSpPr>
            <a:spLocks noGrp="1"/>
          </p:cNvSpPr>
          <p:nvPr>
            <p:ph type="ctrTitle"/>
          </p:nvPr>
        </p:nvSpPr>
        <p:spPr>
          <a:xfrm>
            <a:off x="1259632" y="2060848"/>
            <a:ext cx="7416824" cy="2043658"/>
          </a:xfrm>
          <a:prstGeom prst="rect">
            <a:avLst/>
          </a:prstGeom>
        </p:spPr>
        <p:txBody>
          <a:bodyPr/>
          <a:lstStyle>
            <a:lvl1pPr>
              <a:defRPr>
                <a:solidFill>
                  <a:schemeClr val="bg1"/>
                </a:solidFill>
              </a:defRPr>
            </a:lvl1pPr>
          </a:lstStyle>
          <a:p>
            <a:r>
              <a:rPr lang="nl-NL"/>
              <a:t>Klik om de stijl te bewerken</a:t>
            </a:r>
            <a:endParaRPr lang="nl-BE"/>
          </a:p>
        </p:txBody>
      </p:sp>
      <p:pic>
        <p:nvPicPr>
          <p:cNvPr id="6" name="entiteitslogo blau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14" y="6309320"/>
            <a:ext cx="1837246" cy="318706"/>
          </a:xfrm>
          <a:prstGeom prst="rect">
            <a:avLst/>
          </a:prstGeom>
        </p:spPr>
      </p:pic>
    </p:spTree>
    <p:extLst>
      <p:ext uri="{BB962C8B-B14F-4D97-AF65-F5344CB8AC3E}">
        <p14:creationId xmlns:p14="http://schemas.microsoft.com/office/powerpoint/2010/main" val="308462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7"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Tree>
    <p:extLst>
      <p:ext uri="{BB962C8B-B14F-4D97-AF65-F5344CB8AC3E}">
        <p14:creationId xmlns:p14="http://schemas.microsoft.com/office/powerpoint/2010/main" val="289495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peningsslide-standaar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2" name="titel"/>
          <p:cNvSpPr>
            <a:spLocks noGrp="1"/>
          </p:cNvSpPr>
          <p:nvPr>
            <p:ph type="ctrTitle"/>
          </p:nvPr>
        </p:nvSpPr>
        <p:spPr>
          <a:xfrm>
            <a:off x="1259632" y="2060848"/>
            <a:ext cx="7416824" cy="2043658"/>
          </a:xfrm>
          <a:prstGeom prst="rect">
            <a:avLst/>
          </a:prstGeom>
        </p:spPr>
        <p:txBody>
          <a:bodyPr>
            <a:normAutofit/>
          </a:bodyPr>
          <a:lstStyle>
            <a:lvl1pPr>
              <a:lnSpc>
                <a:spcPts val="5400"/>
              </a:lnSpc>
              <a:defRPr sz="5400" baseline="0">
                <a:solidFill>
                  <a:srgbClr val="105269"/>
                </a:solidFill>
              </a:defRPr>
            </a:lvl1pPr>
          </a:lstStyle>
          <a:p>
            <a:endParaRPr lang="nl-NL"/>
          </a:p>
        </p:txBody>
      </p:sp>
      <p:pic>
        <p:nvPicPr>
          <p:cNvPr id="5"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328016"/>
            <a:ext cx="1858808" cy="723096"/>
          </a:xfrm>
          <a:prstGeom prst="rect">
            <a:avLst/>
          </a:prstGeom>
          <a:noFill/>
          <a:ln>
            <a:noFill/>
          </a:ln>
        </p:spPr>
      </p:pic>
      <p:pic>
        <p:nvPicPr>
          <p:cNvPr id="7" name="entiteitslogo blau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14" y="6309320"/>
            <a:ext cx="1837246" cy="318706"/>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7" name="gele balk"/>
          <p:cNvPicPr>
            <a:picLocks/>
          </p:cNvPicPr>
          <p:nvPr/>
        </p:nvPicPr>
        <p:blipFill>
          <a:blip r:embed="rId8"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24" r:id="rId4"/>
    <p:sldLayoutId id="2147483725" r:id="rId5"/>
    <p:sldLayoutId id="2147483726" r:id="rId6"/>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7" name="gele balk"/>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pic>
        <p:nvPicPr>
          <p:cNvPr id="3" name="Afbeelding 2"/>
          <p:cNvPicPr>
            <a:picLocks noChangeAspect="1"/>
          </p:cNvPicPr>
          <p:nvPr userDrawn="1"/>
        </p:nvPicPr>
        <p:blipFill rotWithShape="1">
          <a:blip r:embed="rId4" cstate="print">
            <a:extLst>
              <a:ext uri="{28A0092B-C50C-407E-A947-70E740481C1C}">
                <a14:useLocalDpi xmlns:a14="http://schemas.microsoft.com/office/drawing/2010/main" val="0"/>
              </a:ext>
            </a:extLst>
          </a:blip>
          <a:srcRect r="10897"/>
          <a:stretch/>
        </p:blipFill>
        <p:spPr>
          <a:xfrm>
            <a:off x="288000" y="-1"/>
            <a:ext cx="8856000" cy="6858000"/>
          </a:xfrm>
          <a:prstGeom prst="rect">
            <a:avLst/>
          </a:prstGeom>
        </p:spPr>
      </p:pic>
    </p:spTree>
    <p:extLst>
      <p:ext uri="{BB962C8B-B14F-4D97-AF65-F5344CB8AC3E}">
        <p14:creationId xmlns:p14="http://schemas.microsoft.com/office/powerpoint/2010/main" val="446655587"/>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7" name="gele balk"/>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pic>
        <p:nvPicPr>
          <p:cNvPr id="3" name="Afbeelding 2"/>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0"/>
          <a:stretch/>
        </p:blipFill>
        <p:spPr>
          <a:xfrm>
            <a:off x="288000" y="0"/>
            <a:ext cx="8869680" cy="4605880"/>
          </a:xfrm>
          <a:prstGeom prst="rect">
            <a:avLst/>
          </a:prstGeom>
        </p:spPr>
      </p:pic>
    </p:spTree>
    <p:extLst>
      <p:ext uri="{BB962C8B-B14F-4D97-AF65-F5344CB8AC3E}">
        <p14:creationId xmlns:p14="http://schemas.microsoft.com/office/powerpoint/2010/main" val="1317757715"/>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7" name="gele balk"/>
          <p:cNvPicPr>
            <a:picLocks/>
          </p:cNvPicPr>
          <p:nvPr/>
        </p:nvPicPr>
        <p:blipFill>
          <a:blip r:embed="rId9"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7" name="gele balk"/>
          <p:cNvPicPr>
            <a:picLocks/>
          </p:cNvPicPr>
          <p:nvPr/>
        </p:nvPicPr>
        <p:blipFill>
          <a:blip r:embed="rId11"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jpeg"/><Relationship Id="rId3" Type="http://schemas.openxmlformats.org/officeDocument/2006/relationships/image" Target="../media/image16.jpeg"/><Relationship Id="rId7" Type="http://schemas.openxmlformats.org/officeDocument/2006/relationships/image" Target="../media/image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2.png"/><Relationship Id="rId5" Type="http://schemas.openxmlformats.org/officeDocument/2006/relationships/image" Target="../media/image19.png"/><Relationship Id="rId15" Type="http://schemas.openxmlformats.org/officeDocument/2006/relationships/image" Target="../media/image36.jpe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7.png"/><Relationship Id="rId1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woningpas.vlaanderen.be/c/portal/profile/preview_user"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27549" t="52" r="38446" b="-52"/>
          <a:stretch/>
        </p:blipFill>
        <p:spPr>
          <a:xfrm>
            <a:off x="507195" y="0"/>
            <a:ext cx="8636806" cy="6858000"/>
          </a:xfrm>
          <a:prstGeom prst="rect">
            <a:avLst/>
          </a:prstGeom>
          <a:ln>
            <a:noFill/>
          </a:ln>
        </p:spPr>
      </p:pic>
      <p:sp>
        <p:nvSpPr>
          <p:cNvPr id="19" name="Rechthoek 18"/>
          <p:cNvSpPr>
            <a:spLocks/>
          </p:cNvSpPr>
          <p:nvPr/>
        </p:nvSpPr>
        <p:spPr>
          <a:xfrm>
            <a:off x="1" y="1614"/>
            <a:ext cx="4533581" cy="6856386"/>
          </a:xfrm>
          <a:prstGeom prst="rect">
            <a:avLst/>
          </a:prstGeom>
          <a:solidFill>
            <a:srgbClr val="F7F7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ige driehoek 19"/>
          <p:cNvSpPr/>
          <p:nvPr/>
        </p:nvSpPr>
        <p:spPr>
          <a:xfrm>
            <a:off x="4375431" y="1614"/>
            <a:ext cx="2063690" cy="6854772"/>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a:t>
            </a:fld>
            <a:endParaRPr lang="nl-BE" sz="1100">
              <a:solidFill>
                <a:srgbClr val="105269"/>
              </a:solidFill>
            </a:endParaRPr>
          </a:p>
        </p:txBody>
      </p:sp>
      <p:pic>
        <p:nvPicPr>
          <p:cNvPr id="12" name="Picture Placeholder 24"/>
          <p:cNvPicPr>
            <a:picLocks noChangeAspect="1"/>
          </p:cNvPicPr>
          <p:nvPr/>
        </p:nvPicPr>
        <p:blipFill rotWithShape="1">
          <a:blip r:embed="rId4" cstate="print">
            <a:extLst>
              <a:ext uri="{28A0092B-C50C-407E-A947-70E740481C1C}">
                <a14:useLocalDpi xmlns:a14="http://schemas.microsoft.com/office/drawing/2010/main" val="0"/>
              </a:ext>
            </a:extLst>
          </a:blip>
          <a:srcRect l="-17754" t="-44983" r="-409311" b="-772281"/>
          <a:stretch/>
        </p:blipFill>
        <p:spPr>
          <a:xfrm>
            <a:off x="214493" y="476672"/>
            <a:ext cx="8317484" cy="6080176"/>
          </a:xfrm>
          <a:prstGeom prst="rect">
            <a:avLst/>
          </a:prstGeom>
        </p:spPr>
      </p:pic>
      <p:sp>
        <p:nvSpPr>
          <p:cNvPr id="13" name="Titel 15"/>
          <p:cNvSpPr txBox="1">
            <a:spLocks/>
          </p:cNvSpPr>
          <p:nvPr/>
        </p:nvSpPr>
        <p:spPr>
          <a:xfrm>
            <a:off x="1115616" y="3068960"/>
            <a:ext cx="3816000" cy="87300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r>
              <a:rPr lang="nl-BE">
                <a:solidFill>
                  <a:srgbClr val="494949"/>
                </a:solidFill>
              </a:rPr>
              <a:t>Woningpas</a:t>
            </a:r>
          </a:p>
        </p:txBody>
      </p:sp>
      <p:sp>
        <p:nvSpPr>
          <p:cNvPr id="15" name="Ondertitel 16"/>
          <p:cNvSpPr txBox="1">
            <a:spLocks/>
          </p:cNvSpPr>
          <p:nvPr/>
        </p:nvSpPr>
        <p:spPr>
          <a:xfrm>
            <a:off x="1907704" y="3712669"/>
            <a:ext cx="3816000" cy="319216"/>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b="1">
                <a:solidFill>
                  <a:srgbClr val="494949"/>
                </a:solidFill>
                <a:latin typeface="Flanders Art Sans" charset="0"/>
                <a:ea typeface="Flanders Art Sans" charset="0"/>
                <a:cs typeface="Flanders Art Sans" charset="0"/>
              </a:rPr>
              <a:t>Ken uw woning</a:t>
            </a:r>
          </a:p>
        </p:txBody>
      </p:sp>
      <p:sp>
        <p:nvSpPr>
          <p:cNvPr id="9" name="Ondertitel 16">
            <a:extLst>
              <a:ext uri="{FF2B5EF4-FFF2-40B4-BE49-F238E27FC236}">
                <a16:creationId xmlns:a16="http://schemas.microsoft.com/office/drawing/2014/main" id="{04FF3E01-FDA8-454B-84C7-14F3B145E3EA}"/>
              </a:ext>
            </a:extLst>
          </p:cNvPr>
          <p:cNvSpPr txBox="1">
            <a:spLocks/>
          </p:cNvSpPr>
          <p:nvPr/>
        </p:nvSpPr>
        <p:spPr>
          <a:xfrm>
            <a:off x="827372" y="4638052"/>
            <a:ext cx="4392488" cy="319216"/>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nl-BE" sz="1800" b="1">
              <a:solidFill>
                <a:srgbClr val="494949"/>
              </a:solidFill>
              <a:latin typeface="Flanders Art Sans" charset="0"/>
              <a:ea typeface="Flanders Art Sans" charset="0"/>
              <a:cs typeface="Flanders Art Sans" charset="0"/>
            </a:endParaRPr>
          </a:p>
        </p:txBody>
      </p:sp>
      <p:sp>
        <p:nvSpPr>
          <p:cNvPr id="2" name="Rechthoek 1">
            <a:extLst>
              <a:ext uri="{FF2B5EF4-FFF2-40B4-BE49-F238E27FC236}">
                <a16:creationId xmlns:a16="http://schemas.microsoft.com/office/drawing/2014/main" id="{9DF41369-95AF-42C4-BEF6-82AF8F004D46}"/>
              </a:ext>
            </a:extLst>
          </p:cNvPr>
          <p:cNvSpPr/>
          <p:nvPr/>
        </p:nvSpPr>
        <p:spPr>
          <a:xfrm>
            <a:off x="286327" y="476672"/>
            <a:ext cx="1996248" cy="106580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3310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a:t>
            </a:fld>
            <a:endParaRPr lang="nl-BE" sz="1100">
              <a:solidFill>
                <a:srgbClr val="105269"/>
              </a:solidFill>
            </a:endParaRPr>
          </a:p>
        </p:txBody>
      </p:sp>
      <p:pic>
        <p:nvPicPr>
          <p:cNvPr id="1026"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981C8A8D-D4AB-48DF-8BBD-D64424C50473}"/>
              </a:ext>
            </a:extLst>
          </p:cNvPr>
          <p:cNvSpPr txBox="1">
            <a:spLocks/>
          </p:cNvSpPr>
          <p:nvPr/>
        </p:nvSpPr>
        <p:spPr>
          <a:xfrm>
            <a:off x="252536" y="548680"/>
            <a:ext cx="914400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400">
                <a:solidFill>
                  <a:srgbClr val="494949"/>
                </a:solidFill>
                <a:ea typeface="Flanders Art Sans" charset="0"/>
                <a:cs typeface="Flanders Art Sans" charset="0"/>
              </a:rPr>
              <a:t>Welke informatie is er nu al?</a:t>
            </a:r>
          </a:p>
        </p:txBody>
      </p:sp>
      <p:pic>
        <p:nvPicPr>
          <p:cNvPr id="3" name="Afbeelding 2">
            <a:extLst>
              <a:ext uri="{FF2B5EF4-FFF2-40B4-BE49-F238E27FC236}">
                <a16:creationId xmlns:a16="http://schemas.microsoft.com/office/drawing/2014/main" id="{7535B0CE-DC54-46D9-9EDC-BB98890BBF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90" t="13478" b="16401"/>
          <a:stretch/>
        </p:blipFill>
        <p:spPr>
          <a:xfrm>
            <a:off x="1043608" y="1637560"/>
            <a:ext cx="7664937" cy="4284385"/>
          </a:xfrm>
          <a:prstGeom prst="rect">
            <a:avLst/>
          </a:prstGeom>
        </p:spPr>
      </p:pic>
      <p:pic>
        <p:nvPicPr>
          <p:cNvPr id="7" name="Picture 22">
            <a:extLst>
              <a:ext uri="{FF2B5EF4-FFF2-40B4-BE49-F238E27FC236}">
                <a16:creationId xmlns:a16="http://schemas.microsoft.com/office/drawing/2014/main" id="{BA8656EB-74B7-4846-9D98-7A55F1870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8" name="Picture 27">
            <a:extLst>
              <a:ext uri="{FF2B5EF4-FFF2-40B4-BE49-F238E27FC236}">
                <a16:creationId xmlns:a16="http://schemas.microsoft.com/office/drawing/2014/main" id="{71D392B7-D324-4111-B344-F1824E05A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9" name="Picture 21">
            <a:extLst>
              <a:ext uri="{FF2B5EF4-FFF2-40B4-BE49-F238E27FC236}">
                <a16:creationId xmlns:a16="http://schemas.microsoft.com/office/drawing/2014/main" id="{85840C7A-40A4-4774-A365-CF0C39E4B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Tree>
    <p:extLst>
      <p:ext uri="{BB962C8B-B14F-4D97-AF65-F5344CB8AC3E}">
        <p14:creationId xmlns:p14="http://schemas.microsoft.com/office/powerpoint/2010/main" val="344484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25"/>
          <p:cNvCxnSpPr/>
          <p:nvPr/>
        </p:nvCxnSpPr>
        <p:spPr>
          <a:xfrm>
            <a:off x="1100284" y="5949280"/>
            <a:ext cx="69847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2"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13"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Welke informatie is er nu al?</a:t>
            </a:r>
          </a:p>
        </p:txBody>
      </p:sp>
      <p:pic>
        <p:nvPicPr>
          <p:cNvPr id="5" name="Afbeelding 4">
            <a:extLst>
              <a:ext uri="{FF2B5EF4-FFF2-40B4-BE49-F238E27FC236}">
                <a16:creationId xmlns:a16="http://schemas.microsoft.com/office/drawing/2014/main" id="{074781A7-7342-4C3F-A58D-443EF44BA94E}"/>
              </a:ext>
            </a:extLst>
          </p:cNvPr>
          <p:cNvPicPr>
            <a:picLocks noChangeAspect="1"/>
          </p:cNvPicPr>
          <p:nvPr/>
        </p:nvPicPr>
        <p:blipFill>
          <a:blip r:embed="rId7"/>
          <a:stretch>
            <a:fillRect/>
          </a:stretch>
        </p:blipFill>
        <p:spPr>
          <a:xfrm>
            <a:off x="589856" y="1491580"/>
            <a:ext cx="8229600" cy="4457700"/>
          </a:xfrm>
          <a:prstGeom prst="rect">
            <a:avLst/>
          </a:prstGeom>
        </p:spPr>
      </p:pic>
    </p:spTree>
    <p:extLst>
      <p:ext uri="{BB962C8B-B14F-4D97-AF65-F5344CB8AC3E}">
        <p14:creationId xmlns:p14="http://schemas.microsoft.com/office/powerpoint/2010/main" val="187655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a:t>
            </a:fld>
            <a:endParaRPr lang="nl-BE" sz="1100">
              <a:solidFill>
                <a:srgbClr val="105269"/>
              </a:solidFill>
            </a:endParaRPr>
          </a:p>
        </p:txBody>
      </p:sp>
      <p:sp>
        <p:nvSpPr>
          <p:cNvPr id="2" name="Tijdelijke aanduiding voor inhoud 1"/>
          <p:cNvSpPr>
            <a:spLocks noGrp="1"/>
          </p:cNvSpPr>
          <p:nvPr>
            <p:ph sz="half" idx="2"/>
          </p:nvPr>
        </p:nvSpPr>
        <p:spPr>
          <a:xfrm>
            <a:off x="683568" y="1413624"/>
            <a:ext cx="8352928" cy="4384295"/>
          </a:xfrm>
        </p:spPr>
        <p:txBody>
          <a:bodyPr/>
          <a:lstStyle/>
          <a:p>
            <a:pPr>
              <a:buFont typeface="Arial" panose="020B0604020202020204" pitchFamily="34" charset="0"/>
              <a:buChar char="•"/>
            </a:pPr>
            <a:r>
              <a:rPr lang="nl-BE" sz="2000"/>
              <a:t>Uitdaging: naar meer </a:t>
            </a:r>
            <a:r>
              <a:rPr lang="nl-BE" sz="2000">
                <a:solidFill>
                  <a:schemeClr val="tx2"/>
                </a:solidFill>
              </a:rPr>
              <a:t>datakwaliteit</a:t>
            </a:r>
          </a:p>
          <a:p>
            <a:pPr lvl="1">
              <a:buFont typeface="Wingdings" panose="05000000000000000000" pitchFamily="2" charset="2"/>
              <a:buChar char="ü"/>
            </a:pPr>
            <a:r>
              <a:rPr lang="nl-BE" sz="2000"/>
              <a:t>Woningpas = link tussen verschillende bronnen &amp; omgaan met oude data</a:t>
            </a:r>
          </a:p>
          <a:p>
            <a:pPr lvl="1">
              <a:buFont typeface="Wingdings" panose="05000000000000000000" pitchFamily="2" charset="2"/>
              <a:buChar char="ü"/>
            </a:pPr>
            <a:endParaRPr lang="nl-BE" sz="2000"/>
          </a:p>
          <a:p>
            <a:pPr lvl="2">
              <a:buFont typeface="Arial" panose="020B0604020202020204" pitchFamily="34" charset="0"/>
              <a:buChar char="•"/>
            </a:pPr>
            <a:r>
              <a:rPr lang="nl-BE" sz="1800">
                <a:solidFill>
                  <a:schemeClr val="tx2"/>
                </a:solidFill>
              </a:rPr>
              <a:t>Betere data-kwaliteit van bronnen</a:t>
            </a:r>
          </a:p>
          <a:p>
            <a:pPr lvl="3">
              <a:buFont typeface="Wingdings" panose="05000000000000000000" pitchFamily="2" charset="2"/>
              <a:buChar char="ü"/>
            </a:pPr>
            <a:r>
              <a:rPr lang="nl-BE" sz="1800" err="1"/>
              <a:t>Obv</a:t>
            </a:r>
            <a:r>
              <a:rPr lang="nl-BE" sz="1800"/>
              <a:t> meldingen van burgers.</a:t>
            </a:r>
          </a:p>
          <a:p>
            <a:pPr marL="864000" lvl="3" indent="0">
              <a:buNone/>
            </a:pPr>
            <a:r>
              <a:rPr lang="nl-BE" sz="1800" i="1"/>
              <a:t>		</a:t>
            </a:r>
            <a:r>
              <a:rPr lang="nl-BE" sz="1800" i="1">
                <a:solidFill>
                  <a:srgbClr val="00B050"/>
                </a:solidFill>
              </a:rPr>
              <a:t>Bv: geen EPC in </a:t>
            </a:r>
            <a:r>
              <a:rPr lang="nl-BE" sz="1800" i="1" err="1">
                <a:solidFill>
                  <a:srgbClr val="00B050"/>
                </a:solidFill>
              </a:rPr>
              <a:t>woningpas</a:t>
            </a:r>
            <a:r>
              <a:rPr lang="nl-BE" sz="1800" i="1">
                <a:solidFill>
                  <a:srgbClr val="00B050"/>
                </a:solidFill>
              </a:rPr>
              <a:t> door fout adres </a:t>
            </a:r>
            <a:r>
              <a:rPr lang="nl-BE" sz="1800" i="1">
                <a:solidFill>
                  <a:srgbClr val="00B050"/>
                </a:solidFill>
                <a:sym typeface="Wingdings" panose="05000000000000000000" pitchFamily="2" charset="2"/>
              </a:rPr>
              <a:t> melden!</a:t>
            </a:r>
            <a:endParaRPr lang="nl-BE" sz="1800" i="1">
              <a:solidFill>
                <a:srgbClr val="00B050"/>
              </a:solidFill>
            </a:endParaRPr>
          </a:p>
          <a:p>
            <a:pPr marL="2286000" lvl="5" indent="0">
              <a:buNone/>
            </a:pPr>
            <a:endParaRPr lang="nl-BE" sz="1600"/>
          </a:p>
          <a:p>
            <a:pPr lvl="2">
              <a:buFont typeface="Arial" panose="020B0604020202020204" pitchFamily="34" charset="0"/>
              <a:buChar char="•"/>
            </a:pPr>
            <a:r>
              <a:rPr lang="nl-BE" sz="1800">
                <a:solidFill>
                  <a:schemeClr val="tx2"/>
                </a:solidFill>
              </a:rPr>
              <a:t>Betere koppelingen</a:t>
            </a:r>
          </a:p>
          <a:p>
            <a:pPr lvl="3">
              <a:buFont typeface="Wingdings" panose="05000000000000000000" pitchFamily="2" charset="2"/>
              <a:buChar char="ü"/>
            </a:pPr>
            <a:r>
              <a:rPr lang="nl-BE" sz="1800"/>
              <a:t>Eigendomsinformatie (FOD FIN) wordt gekoppeld aan Vlaams Basisregister (gebouwregister – AIV)</a:t>
            </a:r>
          </a:p>
          <a:p>
            <a:pPr lvl="3">
              <a:buFont typeface="Wingdings" panose="05000000000000000000" pitchFamily="2" charset="2"/>
              <a:buChar char="ü"/>
            </a:pPr>
            <a:r>
              <a:rPr lang="nl-BE" sz="1800"/>
              <a:t>Link tussen kadastrale informatie en </a:t>
            </a:r>
            <a:r>
              <a:rPr lang="nl-BE" sz="1800" err="1"/>
              <a:t>gebouweenheidsID</a:t>
            </a:r>
            <a:r>
              <a:rPr lang="nl-BE" sz="1800"/>
              <a:t> ontbreekt vaak</a:t>
            </a:r>
          </a:p>
          <a:p>
            <a:pPr lvl="3">
              <a:buFont typeface="Wingdings" panose="05000000000000000000" pitchFamily="2" charset="2"/>
              <a:buChar char="ü"/>
            </a:pPr>
            <a:r>
              <a:rPr lang="nl-BE" sz="1800"/>
              <a:t>Woningpas: vooral voor eengezinswoningen en recente appartementen</a:t>
            </a:r>
          </a:p>
          <a:p>
            <a:pPr marL="864000" lvl="3" indent="0">
              <a:buNone/>
            </a:pPr>
            <a:r>
              <a:rPr lang="nl-BE" sz="1800" i="1">
                <a:solidFill>
                  <a:srgbClr val="00B050"/>
                </a:solidFill>
              </a:rPr>
              <a:t>		Woning niet zichtbaar? </a:t>
            </a:r>
            <a:r>
              <a:rPr lang="nl-BE" sz="1800" i="1">
                <a:solidFill>
                  <a:srgbClr val="00B050"/>
                </a:solidFill>
                <a:sym typeface="Wingdings" panose="05000000000000000000" pitchFamily="2" charset="2"/>
              </a:rPr>
              <a:t> melden!</a:t>
            </a:r>
            <a:endParaRPr lang="nl-BE" sz="1800" i="1">
              <a:solidFill>
                <a:srgbClr val="00B050"/>
              </a:solidFill>
            </a:endParaRPr>
          </a:p>
          <a:p>
            <a:pPr marL="864000" lvl="3" indent="0">
              <a:buNone/>
            </a:pPr>
            <a:r>
              <a:rPr lang="nl-BE" sz="1800" i="1">
                <a:solidFill>
                  <a:srgbClr val="00B050"/>
                </a:solidFill>
              </a:rPr>
              <a:t>		Appartement niet zichtbaar? </a:t>
            </a:r>
            <a:r>
              <a:rPr lang="nl-BE" sz="1800" i="1">
                <a:solidFill>
                  <a:srgbClr val="00B050"/>
                </a:solidFill>
                <a:sym typeface="Wingdings" panose="05000000000000000000" pitchFamily="2" charset="2"/>
              </a:rPr>
              <a:t> niet melden (LT-taak FOD FIN)</a:t>
            </a:r>
            <a:endParaRPr lang="nl-BE" sz="1800" i="1">
              <a:solidFill>
                <a:srgbClr val="00B050"/>
              </a:solidFill>
            </a:endParaRPr>
          </a:p>
          <a:p>
            <a:pPr marL="0" indent="0">
              <a:buNone/>
            </a:pPr>
            <a:endParaRPr lang="nl-BE" sz="2000"/>
          </a:p>
          <a:p>
            <a:pPr lvl="1">
              <a:buFont typeface="Arial" panose="020B0604020202020204" pitchFamily="34" charset="0"/>
              <a:buChar char="•"/>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25"/>
          <p:cNvCxnSpPr/>
          <p:nvPr/>
        </p:nvCxnSpPr>
        <p:spPr>
          <a:xfrm>
            <a:off x="1100284" y="5949280"/>
            <a:ext cx="69847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2"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13"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332656"/>
            <a:ext cx="914400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400">
                <a:solidFill>
                  <a:srgbClr val="494949"/>
                </a:solidFill>
                <a:ea typeface="Flanders Art Sans" charset="0"/>
                <a:cs typeface="Flanders Art Sans" charset="0"/>
              </a:rPr>
              <a:t>Uitdaging nu</a:t>
            </a:r>
          </a:p>
        </p:txBody>
      </p:sp>
    </p:spTree>
    <p:extLst>
      <p:ext uri="{BB962C8B-B14F-4D97-AF65-F5344CB8AC3E}">
        <p14:creationId xmlns:p14="http://schemas.microsoft.com/office/powerpoint/2010/main" val="41685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FF9435B-D0BE-4471-8B63-8E13E35136F0}"/>
              </a:ext>
            </a:extLst>
          </p:cNvPr>
          <p:cNvPicPr>
            <a:picLocks noChangeAspect="1"/>
          </p:cNvPicPr>
          <p:nvPr/>
        </p:nvPicPr>
        <p:blipFill>
          <a:blip r:embed="rId3"/>
          <a:stretch>
            <a:fillRect/>
          </a:stretch>
        </p:blipFill>
        <p:spPr>
          <a:xfrm>
            <a:off x="737773" y="1042570"/>
            <a:ext cx="7958551" cy="4953417"/>
          </a:xfrm>
          <a:prstGeom prst="rect">
            <a:avLst/>
          </a:prstGeom>
        </p:spPr>
      </p:pic>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13</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25"/>
          <p:cNvCxnSpPr/>
          <p:nvPr/>
        </p:nvCxnSpPr>
        <p:spPr>
          <a:xfrm>
            <a:off x="1100284" y="5949280"/>
            <a:ext cx="69847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2"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13"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2020</a:t>
            </a:r>
          </a:p>
        </p:txBody>
      </p:sp>
    </p:spTree>
    <p:extLst>
      <p:ext uri="{BB962C8B-B14F-4D97-AF65-F5344CB8AC3E}">
        <p14:creationId xmlns:p14="http://schemas.microsoft.com/office/powerpoint/2010/main" val="88072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14</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25"/>
          <p:cNvCxnSpPr/>
          <p:nvPr/>
        </p:nvCxnSpPr>
        <p:spPr>
          <a:xfrm>
            <a:off x="1100284" y="5949280"/>
            <a:ext cx="69847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2"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13"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2" name="Tijdelijke aanduiding voor inhoud 1"/>
          <p:cNvSpPr>
            <a:spLocks noGrp="1"/>
          </p:cNvSpPr>
          <p:nvPr>
            <p:ph sz="half" idx="2"/>
          </p:nvPr>
        </p:nvSpPr>
        <p:spPr>
          <a:xfrm>
            <a:off x="683568" y="1556792"/>
            <a:ext cx="4134507" cy="3384376"/>
          </a:xfrm>
        </p:spPr>
        <p:txBody>
          <a:bodyPr/>
          <a:lstStyle/>
          <a:p>
            <a:pPr>
              <a:buFont typeface="Arial" panose="020B0604020202020204" pitchFamily="34" charset="0"/>
              <a:buChar char="•"/>
            </a:pPr>
            <a:r>
              <a:rPr lang="nl-BE" sz="2000"/>
              <a:t>Algemeen</a:t>
            </a:r>
          </a:p>
          <a:p>
            <a:pPr lvl="1">
              <a:buFont typeface="Wingdings" panose="05000000000000000000" pitchFamily="2" charset="2"/>
              <a:buChar char="ü"/>
            </a:pPr>
            <a:r>
              <a:rPr lang="nl-BE" sz="1800"/>
              <a:t>Woningpas publiek delen</a:t>
            </a:r>
          </a:p>
          <a:p>
            <a:pPr lvl="1">
              <a:buFont typeface="Wingdings" panose="05000000000000000000" pitchFamily="2" charset="2"/>
              <a:buChar char="ü"/>
            </a:pPr>
            <a:r>
              <a:rPr lang="nl-BE" sz="1800"/>
              <a:t>Delen met derden met rollen</a:t>
            </a:r>
          </a:p>
          <a:p>
            <a:pPr lvl="1">
              <a:buFont typeface="Wingdings" panose="05000000000000000000" pitchFamily="2" charset="2"/>
              <a:buChar char="ü"/>
            </a:pPr>
            <a:r>
              <a:rPr lang="nl-BE" sz="1800"/>
              <a:t>Meldingen</a:t>
            </a:r>
          </a:p>
          <a:p>
            <a:pPr lvl="1">
              <a:buFont typeface="Wingdings" panose="05000000000000000000" pitchFamily="2" charset="2"/>
              <a:buChar char="ü"/>
            </a:pPr>
            <a:r>
              <a:rPr lang="nl-BE" sz="1800"/>
              <a:t>Digitale kluis voor attesten, plannen</a:t>
            </a:r>
          </a:p>
          <a:p>
            <a:pPr lvl="1">
              <a:buFont typeface="Wingdings" panose="05000000000000000000" pitchFamily="2" charset="2"/>
              <a:buChar char="ü"/>
            </a:pPr>
            <a:r>
              <a:rPr lang="nl-BE" sz="1800"/>
              <a:t>Integratie BIM?</a:t>
            </a:r>
          </a:p>
          <a:p>
            <a:pPr lvl="1">
              <a:buFont typeface="Wingdings" panose="05000000000000000000" pitchFamily="2" charset="2"/>
              <a:buChar char="ü"/>
            </a:pPr>
            <a:r>
              <a:rPr lang="nl-BE" sz="1800"/>
              <a:t>…</a:t>
            </a:r>
          </a:p>
          <a:p>
            <a:pPr>
              <a:buFont typeface="Arial" panose="020B0604020202020204" pitchFamily="34" charset="0"/>
              <a:buChar char="•"/>
            </a:pPr>
            <a:r>
              <a:rPr lang="nl-BE" sz="2000"/>
              <a:t>Energie </a:t>
            </a:r>
            <a:r>
              <a:rPr lang="nl-BE" sz="2000" err="1"/>
              <a:t>ism</a:t>
            </a:r>
            <a:r>
              <a:rPr lang="nl-BE" sz="2000"/>
              <a:t> </a:t>
            </a:r>
            <a:r>
              <a:rPr lang="nl-BE" sz="2000" err="1"/>
              <a:t>Fluvius</a:t>
            </a:r>
            <a:endParaRPr lang="nl-BE" sz="2000"/>
          </a:p>
          <a:p>
            <a:pPr lvl="1">
              <a:buFont typeface="Wingdings" panose="05000000000000000000" pitchFamily="2" charset="2"/>
              <a:buChar char="ü"/>
            </a:pPr>
            <a:r>
              <a:rPr lang="nl-BE" sz="1800"/>
              <a:t>Aangemelde zonnepanelen</a:t>
            </a:r>
          </a:p>
          <a:p>
            <a:pPr lvl="1">
              <a:buFont typeface="Wingdings" panose="05000000000000000000" pitchFamily="2" charset="2"/>
              <a:buChar char="ü"/>
            </a:pPr>
            <a:r>
              <a:rPr lang="nl-BE" sz="1800"/>
              <a:t>EAN-nummers en verbruiken</a:t>
            </a:r>
          </a:p>
          <a:p>
            <a:pPr lvl="1">
              <a:buFont typeface="Wingdings" panose="05000000000000000000" pitchFamily="2" charset="2"/>
              <a:buChar char="ü"/>
            </a:pPr>
            <a:r>
              <a:rPr lang="nl-BE" sz="1800"/>
              <a:t>Premies aanvragen?</a:t>
            </a:r>
          </a:p>
          <a:p>
            <a:pPr lvl="1">
              <a:buFont typeface="Wingdings" panose="05000000000000000000" pitchFamily="2" charset="2"/>
              <a:buChar char="ü"/>
            </a:pPr>
            <a:r>
              <a:rPr lang="nl-BE" sz="1800"/>
              <a:t>…</a:t>
            </a:r>
          </a:p>
          <a:p>
            <a:pPr>
              <a:buFont typeface="Arial" panose="020B0604020202020204" pitchFamily="34" charset="0"/>
              <a:buChar char="•"/>
            </a:pPr>
            <a:r>
              <a:rPr lang="nl-BE" sz="1800"/>
              <a:t>OVAM</a:t>
            </a:r>
          </a:p>
          <a:p>
            <a:pPr lvl="1">
              <a:buFont typeface="Wingdings" panose="05000000000000000000" pitchFamily="2" charset="2"/>
              <a:buChar char="ü"/>
            </a:pPr>
            <a:r>
              <a:rPr lang="nl-BE" sz="1800"/>
              <a:t>Asbest</a:t>
            </a:r>
          </a:p>
          <a:p>
            <a:pPr lvl="1">
              <a:buFont typeface="Wingdings" panose="05000000000000000000" pitchFamily="2" charset="2"/>
              <a:buChar char="ü"/>
            </a:pPr>
            <a:r>
              <a:rPr lang="nl-BE" sz="1800"/>
              <a:t>Materiaalprestatie</a:t>
            </a:r>
          </a:p>
          <a:p>
            <a:pPr>
              <a:buFont typeface="Arial" panose="020B0604020202020204" pitchFamily="34" charset="0"/>
              <a:buChar char="•"/>
            </a:pPr>
            <a:endParaRPr lang="nl-BE" sz="1800"/>
          </a:p>
          <a:p>
            <a:pPr>
              <a:buFont typeface="Arial" panose="020B0604020202020204" pitchFamily="34" charset="0"/>
              <a:buChar char="•"/>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sp>
        <p:nvSpPr>
          <p:cNvPr id="14" name="Titel 1">
            <a:extLst>
              <a:ext uri="{FF2B5EF4-FFF2-40B4-BE49-F238E27FC236}">
                <a16:creationId xmlns:a16="http://schemas.microsoft.com/office/drawing/2014/main" id="{8D3B4D08-DDA6-4359-9B52-8931511CB3E1}"/>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En verder….?</a:t>
            </a:r>
          </a:p>
        </p:txBody>
      </p:sp>
      <p:sp>
        <p:nvSpPr>
          <p:cNvPr id="17" name="Tijdelijke aanduiding voor inhoud 1">
            <a:extLst>
              <a:ext uri="{FF2B5EF4-FFF2-40B4-BE49-F238E27FC236}">
                <a16:creationId xmlns:a16="http://schemas.microsoft.com/office/drawing/2014/main" id="{24D35951-C432-40F3-A124-BE4789C914F1}"/>
              </a:ext>
            </a:extLst>
          </p:cNvPr>
          <p:cNvSpPr txBox="1">
            <a:spLocks/>
          </p:cNvSpPr>
          <p:nvPr/>
        </p:nvSpPr>
        <p:spPr>
          <a:xfrm>
            <a:off x="4901989" y="1556792"/>
            <a:ext cx="4134507" cy="3384376"/>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8"/>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9"/>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0"/>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nl-BE" sz="2000"/>
              <a:t>Omgeving</a:t>
            </a:r>
          </a:p>
          <a:p>
            <a:pPr lvl="1">
              <a:buFont typeface="Wingdings" panose="05000000000000000000" pitchFamily="2" charset="2"/>
              <a:buChar char="ü"/>
            </a:pPr>
            <a:r>
              <a:rPr lang="nl-BE" sz="1800"/>
              <a:t>omgevingsvergunning</a:t>
            </a:r>
          </a:p>
          <a:p>
            <a:pPr lvl="1">
              <a:buFont typeface="Wingdings" panose="05000000000000000000" pitchFamily="2" charset="2"/>
              <a:buChar char="ü"/>
            </a:pPr>
            <a:r>
              <a:rPr lang="nl-BE" sz="1800"/>
              <a:t>Stedenbouwkundige inlichtingen?</a:t>
            </a:r>
          </a:p>
          <a:p>
            <a:pPr lvl="1">
              <a:buFont typeface="Wingdings" panose="05000000000000000000" pitchFamily="2" charset="2"/>
              <a:buChar char="ü"/>
            </a:pPr>
            <a:r>
              <a:rPr lang="nl-BE" sz="1800"/>
              <a:t>Keuringsattesten onderhoud ketel</a:t>
            </a:r>
          </a:p>
          <a:p>
            <a:pPr lvl="1">
              <a:buFont typeface="Wingdings" panose="05000000000000000000" pitchFamily="2" charset="2"/>
              <a:buChar char="ü"/>
            </a:pPr>
            <a:r>
              <a:rPr lang="nl-BE" sz="1800"/>
              <a:t>…</a:t>
            </a:r>
          </a:p>
          <a:p>
            <a:pPr lvl="1">
              <a:buFont typeface="Wingdings" panose="05000000000000000000" pitchFamily="2" charset="2"/>
              <a:buChar char="ü"/>
            </a:pPr>
            <a:endParaRPr lang="nl-BE" sz="1800"/>
          </a:p>
          <a:p>
            <a:pPr>
              <a:buFont typeface="Arial" panose="020B0604020202020204" pitchFamily="34" charset="0"/>
              <a:buChar char="•"/>
            </a:pPr>
            <a:r>
              <a:rPr lang="nl-BE" sz="2000"/>
              <a:t>Water</a:t>
            </a:r>
          </a:p>
          <a:p>
            <a:pPr lvl="1">
              <a:buFont typeface="Wingdings" panose="05000000000000000000" pitchFamily="2" charset="2"/>
              <a:buChar char="ü"/>
            </a:pPr>
            <a:r>
              <a:rPr lang="nl-BE" sz="1800"/>
              <a:t>Riolering</a:t>
            </a:r>
          </a:p>
          <a:p>
            <a:pPr lvl="1">
              <a:buFont typeface="Wingdings" panose="05000000000000000000" pitchFamily="2" charset="2"/>
              <a:buChar char="ü"/>
            </a:pPr>
            <a:r>
              <a:rPr lang="nl-BE" sz="1800" err="1"/>
              <a:t>Binneninstallatie</a:t>
            </a:r>
            <a:endParaRPr lang="nl-BE" sz="1800"/>
          </a:p>
          <a:p>
            <a:pPr lvl="1">
              <a:buFont typeface="Wingdings" panose="05000000000000000000" pitchFamily="2" charset="2"/>
              <a:buChar char="ü"/>
            </a:pPr>
            <a:r>
              <a:rPr lang="nl-BE" sz="1800"/>
              <a:t>Overstromingsgevoeligheid</a:t>
            </a:r>
          </a:p>
          <a:p>
            <a:pPr lvl="1">
              <a:buFont typeface="Wingdings" panose="05000000000000000000" pitchFamily="2" charset="2"/>
              <a:buChar char="ü"/>
            </a:pPr>
            <a:r>
              <a:rPr lang="nl-BE" sz="1800"/>
              <a:t>…</a:t>
            </a:r>
          </a:p>
          <a:p>
            <a:pPr>
              <a:buFont typeface="Arial" panose="020B0604020202020204" pitchFamily="34" charset="0"/>
              <a:buChar char="•"/>
            </a:pPr>
            <a:r>
              <a:rPr lang="nl-BE" sz="1800"/>
              <a:t>Onroerend Erfgoed</a:t>
            </a:r>
          </a:p>
          <a:p>
            <a:pPr>
              <a:buFont typeface="Arial" panose="020B0604020202020204" pitchFamily="34" charset="0"/>
              <a:buChar char="•"/>
            </a:pPr>
            <a:endParaRPr lang="nl-BE" sz="1800"/>
          </a:p>
          <a:p>
            <a:pPr>
              <a:buFont typeface="Arial" panose="020B0604020202020204" pitchFamily="34" charset="0"/>
              <a:buChar char="•"/>
            </a:pPr>
            <a:r>
              <a:rPr lang="nl-BE" sz="1800"/>
              <a:t>Natuur &amp; Bos</a:t>
            </a:r>
          </a:p>
          <a:p>
            <a:pPr marL="0" indent="0">
              <a:buNone/>
            </a:pPr>
            <a:endParaRPr lang="nl-BE" sz="1800"/>
          </a:p>
          <a:p>
            <a:pPr>
              <a:buFont typeface="Arial" panose="020B0604020202020204" pitchFamily="34" charset="0"/>
              <a:buChar char="•"/>
            </a:pPr>
            <a:endParaRPr lang="nl-BE" sz="2000"/>
          </a:p>
          <a:p>
            <a:pPr marL="0" indent="0">
              <a:buFontTx/>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FontTx/>
              <a:buNone/>
            </a:pPr>
            <a:endParaRPr lang="nl-BE" sz="2000"/>
          </a:p>
          <a:p>
            <a:pPr marL="0" indent="0">
              <a:buFontTx/>
              <a:buNone/>
            </a:pPr>
            <a:endParaRPr lang="nl-BE" sz="2000"/>
          </a:p>
          <a:p>
            <a:pPr marL="0" indent="0">
              <a:buFontTx/>
              <a:buNone/>
            </a:pPr>
            <a:endParaRPr lang="nl-BE" sz="2000"/>
          </a:p>
          <a:p>
            <a:pPr marL="0" indent="0">
              <a:buFontTx/>
              <a:buNone/>
            </a:pPr>
            <a:endParaRPr lang="nl-BE" sz="2000"/>
          </a:p>
          <a:p>
            <a:pPr marL="0" indent="0">
              <a:buFontTx/>
              <a:buNone/>
            </a:pPr>
            <a:endParaRPr lang="nl-BE" sz="2000"/>
          </a:p>
          <a:p>
            <a:pPr marL="288000" lvl="1" indent="0">
              <a:buFontTx/>
              <a:buNone/>
            </a:pPr>
            <a:endParaRPr lang="nl-BE" sz="2000"/>
          </a:p>
          <a:p>
            <a:pPr marL="288000" lvl="1" indent="0">
              <a:buFontTx/>
              <a:buNone/>
            </a:pPr>
            <a:endParaRPr lang="nl-BE" sz="2000"/>
          </a:p>
          <a:p>
            <a:pPr marL="288000" lvl="1" indent="0">
              <a:buFontTx/>
              <a:buNone/>
            </a:pPr>
            <a:endParaRPr lang="nl-BE" sz="2000"/>
          </a:p>
          <a:p>
            <a:pPr marL="288000" lvl="1" indent="0">
              <a:buFontTx/>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18" name="Afbeelding 17">
            <a:extLst>
              <a:ext uri="{FF2B5EF4-FFF2-40B4-BE49-F238E27FC236}">
                <a16:creationId xmlns:a16="http://schemas.microsoft.com/office/drawing/2014/main" id="{E8E8E758-16A7-4144-A295-B711947621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48883" y="4789381"/>
            <a:ext cx="1085337" cy="421840"/>
          </a:xfrm>
          <a:prstGeom prst="rect">
            <a:avLst/>
          </a:prstGeom>
        </p:spPr>
      </p:pic>
      <p:pic>
        <p:nvPicPr>
          <p:cNvPr id="19" name="Afbeelding 18">
            <a:extLst>
              <a:ext uri="{FF2B5EF4-FFF2-40B4-BE49-F238E27FC236}">
                <a16:creationId xmlns:a16="http://schemas.microsoft.com/office/drawing/2014/main" id="{96D05B0E-AF9A-4D9C-8E31-90287DACCB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0232" y="5400458"/>
            <a:ext cx="886599" cy="345288"/>
          </a:xfrm>
          <a:prstGeom prst="rect">
            <a:avLst/>
          </a:prstGeom>
        </p:spPr>
      </p:pic>
      <p:pic>
        <p:nvPicPr>
          <p:cNvPr id="20" name="Afbeelding 19">
            <a:extLst>
              <a:ext uri="{FF2B5EF4-FFF2-40B4-BE49-F238E27FC236}">
                <a16:creationId xmlns:a16="http://schemas.microsoft.com/office/drawing/2014/main" id="{AD04DCC2-8225-46F5-A199-71D9778715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01294" y="3344139"/>
            <a:ext cx="1170909" cy="320000"/>
          </a:xfrm>
          <a:prstGeom prst="rect">
            <a:avLst/>
          </a:prstGeom>
        </p:spPr>
      </p:pic>
      <p:pic>
        <p:nvPicPr>
          <p:cNvPr id="21" name="Afbeelding 20">
            <a:extLst>
              <a:ext uri="{FF2B5EF4-FFF2-40B4-BE49-F238E27FC236}">
                <a16:creationId xmlns:a16="http://schemas.microsoft.com/office/drawing/2014/main" id="{1055705A-06BC-44DA-AB49-F36E93B70B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4054" y="3330177"/>
            <a:ext cx="991453" cy="347924"/>
          </a:xfrm>
          <a:prstGeom prst="rect">
            <a:avLst/>
          </a:prstGeom>
        </p:spPr>
      </p:pic>
      <p:pic>
        <p:nvPicPr>
          <p:cNvPr id="22" name="Afbeelding 21">
            <a:extLst>
              <a:ext uri="{FF2B5EF4-FFF2-40B4-BE49-F238E27FC236}">
                <a16:creationId xmlns:a16="http://schemas.microsoft.com/office/drawing/2014/main" id="{CA7829CB-D7DF-4030-B719-2E7CB40E8B7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877" t="25573" r="3374" b="28181"/>
          <a:stretch/>
        </p:blipFill>
        <p:spPr>
          <a:xfrm>
            <a:off x="7475322" y="3765906"/>
            <a:ext cx="832457" cy="406307"/>
          </a:xfrm>
          <a:prstGeom prst="rect">
            <a:avLst/>
          </a:prstGeom>
        </p:spPr>
      </p:pic>
    </p:spTree>
    <p:extLst>
      <p:ext uri="{BB962C8B-B14F-4D97-AF65-F5344CB8AC3E}">
        <p14:creationId xmlns:p14="http://schemas.microsoft.com/office/powerpoint/2010/main" val="132572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15</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Concrete blik!</a:t>
            </a:r>
          </a:p>
        </p:txBody>
      </p:sp>
      <p:sp>
        <p:nvSpPr>
          <p:cNvPr id="2" name="Rechthoek 1">
            <a:extLst>
              <a:ext uri="{FF2B5EF4-FFF2-40B4-BE49-F238E27FC236}">
                <a16:creationId xmlns:a16="http://schemas.microsoft.com/office/drawing/2014/main" id="{61DB50C9-0021-4386-9FDC-172DC6E58A75}"/>
              </a:ext>
            </a:extLst>
          </p:cNvPr>
          <p:cNvSpPr/>
          <p:nvPr/>
        </p:nvSpPr>
        <p:spPr>
          <a:xfrm>
            <a:off x="324544" y="1562362"/>
            <a:ext cx="6984776" cy="1200329"/>
          </a:xfrm>
          <a:prstGeom prst="rect">
            <a:avLst/>
          </a:prstGeom>
        </p:spPr>
        <p:txBody>
          <a:bodyPr wrap="square">
            <a:spAutoFit/>
          </a:bodyPr>
          <a:lstStyle/>
          <a:p>
            <a:pPr lvl="1">
              <a:spcAft>
                <a:spcPts val="0"/>
              </a:spcAft>
            </a:pPr>
            <a:r>
              <a:rPr lang="en-US" u="sng">
                <a:solidFill>
                  <a:srgbClr val="0563C1"/>
                </a:solidFill>
                <a:latin typeface="+mj-lt"/>
                <a:ea typeface="Times New Roman" panose="02020603050405020304" pitchFamily="18" charset="0"/>
                <a:hlinkClick r:id="rId5"/>
              </a:rPr>
              <a:t>https://woningpas.vlaanderen.be/c/portal/profile/preview_user</a:t>
            </a:r>
            <a:endParaRPr lang="nl-BE" u="sng">
              <a:solidFill>
                <a:srgbClr val="0563C1"/>
              </a:solidFill>
              <a:latin typeface="+mj-lt"/>
              <a:ea typeface="Times New Roman" panose="02020603050405020304" pitchFamily="18" charset="0"/>
            </a:endParaRPr>
          </a:p>
          <a:p>
            <a:pPr lvl="1">
              <a:spcAft>
                <a:spcPts val="0"/>
              </a:spcAft>
            </a:pPr>
            <a:r>
              <a:rPr lang="en-US">
                <a:latin typeface="+mj-lt"/>
                <a:ea typeface="Times New Roman" panose="02020603050405020304" pitchFamily="18" charset="0"/>
              </a:rPr>
              <a:t>Credentials:</a:t>
            </a:r>
            <a:endParaRPr lang="nl-BE">
              <a:latin typeface="+mj-lt"/>
              <a:ea typeface="Calibri" panose="020F0502020204030204" pitchFamily="34" charset="0"/>
            </a:endParaRPr>
          </a:p>
          <a:p>
            <a:pPr marL="800100" lvl="1" indent="-342900">
              <a:buSzPts val="1000"/>
              <a:buFont typeface="Symbol" panose="05050102010706020507" pitchFamily="18" charset="2"/>
              <a:buChar char=""/>
              <a:tabLst>
                <a:tab pos="1127760" algn="l"/>
              </a:tabLst>
            </a:pPr>
            <a:r>
              <a:rPr lang="nl-BE">
                <a:latin typeface="+mj-lt"/>
                <a:ea typeface="Times New Roman" panose="02020603050405020304" pitchFamily="18" charset="0"/>
              </a:rPr>
              <a:t>user: </a:t>
            </a:r>
            <a:r>
              <a:rPr lang="nl-BE" b="1">
                <a:latin typeface="+mj-lt"/>
                <a:ea typeface="Times New Roman" panose="02020603050405020304" pitchFamily="18" charset="0"/>
              </a:rPr>
              <a:t>demo</a:t>
            </a:r>
            <a:endParaRPr lang="nl-BE">
              <a:latin typeface="+mj-lt"/>
              <a:ea typeface="Calibri" panose="020F0502020204030204" pitchFamily="34" charset="0"/>
            </a:endParaRPr>
          </a:p>
          <a:p>
            <a:pPr marL="800100" lvl="1" indent="-342900">
              <a:buSzPts val="1000"/>
              <a:buFont typeface="Symbol" panose="05050102010706020507" pitchFamily="18" charset="2"/>
              <a:buChar char=""/>
              <a:tabLst>
                <a:tab pos="1127760" algn="l"/>
              </a:tabLst>
            </a:pPr>
            <a:r>
              <a:rPr lang="nl-BE">
                <a:latin typeface="+mj-lt"/>
                <a:ea typeface="Times New Roman" panose="02020603050405020304" pitchFamily="18" charset="0"/>
              </a:rPr>
              <a:t>pass: </a:t>
            </a:r>
            <a:r>
              <a:rPr lang="nl-BE" b="1">
                <a:latin typeface="+mj-lt"/>
                <a:ea typeface="Times New Roman" panose="02020603050405020304" pitchFamily="18" charset="0"/>
              </a:rPr>
              <a:t>WqB5iwDdcVjYT!ch</a:t>
            </a:r>
            <a:endParaRPr lang="nl-BE">
              <a:effectLst/>
              <a:latin typeface="+mj-lt"/>
              <a:ea typeface="Calibri" panose="020F0502020204030204" pitchFamily="34" charset="0"/>
            </a:endParaRPr>
          </a:p>
        </p:txBody>
      </p:sp>
      <p:pic>
        <p:nvPicPr>
          <p:cNvPr id="4" name="Afbeelding 3" descr="Afbeelding met schermafbeelding&#10;&#10;Automatisch gegenereerde beschrijving">
            <a:extLst>
              <a:ext uri="{FF2B5EF4-FFF2-40B4-BE49-F238E27FC236}">
                <a16:creationId xmlns:a16="http://schemas.microsoft.com/office/drawing/2014/main" id="{8FF7221A-D497-460B-9DF3-DB024D8F02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8890" y="1988840"/>
            <a:ext cx="3679356" cy="4653136"/>
          </a:xfrm>
          <a:prstGeom prst="rect">
            <a:avLst/>
          </a:prstGeom>
        </p:spPr>
      </p:pic>
    </p:spTree>
    <p:extLst>
      <p:ext uri="{BB962C8B-B14F-4D97-AF65-F5344CB8AC3E}">
        <p14:creationId xmlns:p14="http://schemas.microsoft.com/office/powerpoint/2010/main" val="291415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16</a:t>
            </a:fld>
            <a:endParaRPr lang="nl-BE" sz="1100">
              <a:solidFill>
                <a:srgbClr val="105269"/>
              </a:solidFill>
            </a:endParaRPr>
          </a:p>
        </p:txBody>
      </p:sp>
      <p:pic>
        <p:nvPicPr>
          <p:cNvPr id="1026"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981C8A8D-D4AB-48DF-8BBD-D64424C50473}"/>
              </a:ext>
            </a:extLst>
          </p:cNvPr>
          <p:cNvSpPr txBox="1">
            <a:spLocks/>
          </p:cNvSpPr>
          <p:nvPr/>
        </p:nvSpPr>
        <p:spPr>
          <a:xfrm>
            <a:off x="252536" y="548680"/>
            <a:ext cx="914400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400">
                <a:solidFill>
                  <a:srgbClr val="494949"/>
                </a:solidFill>
                <a:ea typeface="Flanders Art Sans" charset="0"/>
                <a:cs typeface="Flanders Art Sans" charset="0"/>
              </a:rPr>
              <a:t>Een blik op energie</a:t>
            </a:r>
          </a:p>
        </p:txBody>
      </p:sp>
      <p:pic>
        <p:nvPicPr>
          <p:cNvPr id="3" name="Afbeelding 2">
            <a:extLst>
              <a:ext uri="{FF2B5EF4-FFF2-40B4-BE49-F238E27FC236}">
                <a16:creationId xmlns:a16="http://schemas.microsoft.com/office/drawing/2014/main" id="{7535B0CE-DC54-46D9-9EDC-BB98890BBF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90" t="13478" b="16401"/>
          <a:stretch/>
        </p:blipFill>
        <p:spPr>
          <a:xfrm>
            <a:off x="1043608" y="1637560"/>
            <a:ext cx="7664937" cy="4284385"/>
          </a:xfrm>
          <a:prstGeom prst="rect">
            <a:avLst/>
          </a:prstGeom>
        </p:spPr>
      </p:pic>
      <p:pic>
        <p:nvPicPr>
          <p:cNvPr id="7" name="Picture 22">
            <a:extLst>
              <a:ext uri="{FF2B5EF4-FFF2-40B4-BE49-F238E27FC236}">
                <a16:creationId xmlns:a16="http://schemas.microsoft.com/office/drawing/2014/main" id="{BA8656EB-74B7-4846-9D98-7A55F1870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8" name="Picture 27">
            <a:extLst>
              <a:ext uri="{FF2B5EF4-FFF2-40B4-BE49-F238E27FC236}">
                <a16:creationId xmlns:a16="http://schemas.microsoft.com/office/drawing/2014/main" id="{71D392B7-D324-4111-B344-F1824E05A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9" name="Picture 21">
            <a:extLst>
              <a:ext uri="{FF2B5EF4-FFF2-40B4-BE49-F238E27FC236}">
                <a16:creationId xmlns:a16="http://schemas.microsoft.com/office/drawing/2014/main" id="{85840C7A-40A4-4774-A365-CF0C39E4B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Tree>
    <p:extLst>
      <p:ext uri="{BB962C8B-B14F-4D97-AF65-F5344CB8AC3E}">
        <p14:creationId xmlns:p14="http://schemas.microsoft.com/office/powerpoint/2010/main" val="367177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17</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Energie - EPC</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400"/>
              <a:t>EPB nieuwbouw – EPB IER – EPC bestaand</a:t>
            </a:r>
          </a:p>
          <a:p>
            <a:pPr lvl="1">
              <a:buFont typeface="Arial" panose="020B0604020202020204" pitchFamily="34" charset="0"/>
              <a:buChar char="•"/>
            </a:pPr>
            <a:r>
              <a:rPr lang="nl-BE" sz="2000"/>
              <a:t>Label op basis van E-peil (EPB nieuwbouw)</a:t>
            </a:r>
          </a:p>
          <a:p>
            <a:pPr lvl="1">
              <a:buFont typeface="Arial" panose="020B0604020202020204" pitchFamily="34" charset="0"/>
              <a:buChar char="•"/>
            </a:pPr>
            <a:r>
              <a:rPr lang="nl-BE" sz="2000"/>
              <a:t>Label op basis van kengetal (EPC)</a:t>
            </a:r>
          </a:p>
          <a:p>
            <a:pPr lvl="1">
              <a:buFont typeface="Arial" panose="020B0604020202020204" pitchFamily="34" charset="0"/>
              <a:buChar char="•"/>
            </a:pPr>
            <a:r>
              <a:rPr lang="nl-BE" sz="2000"/>
              <a:t>Label in nieuw jasje ondanks oud EPC</a:t>
            </a:r>
          </a:p>
          <a:p>
            <a:pPr>
              <a:buFont typeface="Arial" panose="020B0604020202020204" pitchFamily="34" charset="0"/>
              <a:buChar char="•"/>
            </a:pPr>
            <a:r>
              <a:rPr lang="nl-BE" sz="2400"/>
              <a:t>Beslissingsregels: welk dossier?</a:t>
            </a:r>
          </a:p>
          <a:p>
            <a:pPr lvl="1">
              <a:buFont typeface="Arial" panose="020B0604020202020204" pitchFamily="34" charset="0"/>
              <a:buChar char="•"/>
            </a:pPr>
            <a:r>
              <a:rPr lang="nl-BE" sz="2000"/>
              <a:t>Meest recente EPC</a:t>
            </a:r>
          </a:p>
          <a:p>
            <a:pPr lvl="1">
              <a:buFont typeface="Arial" panose="020B0604020202020204" pitchFamily="34" charset="0"/>
              <a:buChar char="•"/>
            </a:pPr>
            <a:r>
              <a:rPr lang="nl-BE" sz="2000"/>
              <a:t>Meerdere energiedossiers: grootste V</a:t>
            </a:r>
          </a:p>
          <a:p>
            <a:pPr marL="288000" lvl="1" indent="0">
              <a:buNone/>
            </a:pPr>
            <a:endParaRPr lang="nl-BE" sz="2000"/>
          </a:p>
          <a:p>
            <a:pPr marL="288000" lvl="1" indent="0">
              <a:buNone/>
            </a:pPr>
            <a:r>
              <a:rPr lang="nl-BE" sz="2000" i="1"/>
              <a:t>BV: EPC 2009 – </a:t>
            </a:r>
            <a:r>
              <a:rPr lang="nl-BE" sz="2000" i="1">
                <a:solidFill>
                  <a:srgbClr val="00B050"/>
                </a:solidFill>
              </a:rPr>
              <a:t>EPC 2015</a:t>
            </a:r>
          </a:p>
          <a:p>
            <a:pPr marL="288000" lvl="1" indent="0">
              <a:buNone/>
            </a:pPr>
            <a:r>
              <a:rPr lang="nl-BE" sz="2000" i="1"/>
              <a:t>BV: </a:t>
            </a:r>
            <a:r>
              <a:rPr lang="nl-BE" sz="2000" i="1">
                <a:solidFill>
                  <a:srgbClr val="00B050"/>
                </a:solidFill>
              </a:rPr>
              <a:t>EPC 2012 </a:t>
            </a:r>
            <a:r>
              <a:rPr lang="nl-BE" sz="2000" i="1"/>
              <a:t>– EPB </a:t>
            </a:r>
            <a:r>
              <a:rPr lang="nl-BE" sz="2000" i="1" err="1"/>
              <a:t>reno</a:t>
            </a:r>
            <a:r>
              <a:rPr lang="nl-BE" sz="2000" i="1"/>
              <a:t> 2016</a:t>
            </a:r>
            <a:br>
              <a:rPr lang="nl-BE" sz="2000" i="1"/>
            </a:br>
            <a:r>
              <a:rPr lang="nl-BE" sz="2000" i="1"/>
              <a:t>BV: EPB </a:t>
            </a:r>
            <a:r>
              <a:rPr lang="nl-BE" sz="2000" i="1" err="1"/>
              <a:t>reno</a:t>
            </a:r>
            <a:r>
              <a:rPr lang="nl-BE" sz="2000" i="1"/>
              <a:t> 2012 : geen EPC</a:t>
            </a:r>
          </a:p>
          <a:p>
            <a:pPr marL="288000" lvl="1" indent="0">
              <a:buNone/>
            </a:pPr>
            <a:r>
              <a:rPr lang="nl-BE" sz="2000" i="1"/>
              <a:t>BV: kangoeroewoning E-peil van </a:t>
            </a:r>
            <a:r>
              <a:rPr lang="nl-BE" sz="2000" i="1">
                <a:solidFill>
                  <a:srgbClr val="00B050"/>
                </a:solidFill>
              </a:rPr>
              <a:t>grootste</a:t>
            </a:r>
          </a:p>
          <a:p>
            <a:pPr marL="288000" lvl="1" indent="0">
              <a:buNone/>
            </a:pPr>
            <a:r>
              <a:rPr lang="nl-BE" sz="2000" i="1">
                <a:solidFill>
                  <a:srgbClr val="00B050"/>
                </a:solidFill>
              </a:rPr>
              <a:t>       volume</a:t>
            </a:r>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3" name="Afbeelding 2">
            <a:extLst>
              <a:ext uri="{FF2B5EF4-FFF2-40B4-BE49-F238E27FC236}">
                <a16:creationId xmlns:a16="http://schemas.microsoft.com/office/drawing/2014/main" id="{51E0EDDD-0E15-4E81-AA7D-34F87FCA1434}"/>
              </a:ext>
            </a:extLst>
          </p:cNvPr>
          <p:cNvPicPr>
            <a:picLocks noChangeAspect="1"/>
          </p:cNvPicPr>
          <p:nvPr/>
        </p:nvPicPr>
        <p:blipFill>
          <a:blip r:embed="rId4"/>
          <a:stretch>
            <a:fillRect/>
          </a:stretch>
        </p:blipFill>
        <p:spPr>
          <a:xfrm>
            <a:off x="5357944" y="2852936"/>
            <a:ext cx="3708056" cy="2900291"/>
          </a:xfrm>
          <a:prstGeom prst="rect">
            <a:avLst/>
          </a:prstGeom>
        </p:spPr>
      </p:pic>
    </p:spTree>
    <p:extLst>
      <p:ext uri="{BB962C8B-B14F-4D97-AF65-F5344CB8AC3E}">
        <p14:creationId xmlns:p14="http://schemas.microsoft.com/office/powerpoint/2010/main" val="19196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18</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Energie - EPB</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400"/>
              <a:t>EPB nieuwbouw – EPB IER </a:t>
            </a:r>
          </a:p>
          <a:p>
            <a:pPr lvl="1">
              <a:buFont typeface="Arial" panose="020B0604020202020204" pitchFamily="34" charset="0"/>
              <a:buChar char="•"/>
            </a:pPr>
            <a:r>
              <a:rPr lang="nl-BE" sz="2000"/>
              <a:t>E-peil</a:t>
            </a:r>
          </a:p>
          <a:p>
            <a:pPr lvl="1">
              <a:buFont typeface="Arial" panose="020B0604020202020204" pitchFamily="34" charset="0"/>
              <a:buChar char="•"/>
            </a:pPr>
            <a:r>
              <a:rPr lang="nl-BE" sz="2000"/>
              <a:t>Thermische isolatie: K-peil of </a:t>
            </a:r>
            <a:r>
              <a:rPr lang="nl-BE" sz="2000" err="1"/>
              <a:t>S-peil</a:t>
            </a:r>
            <a:endParaRPr lang="nl-BE" sz="2000"/>
          </a:p>
          <a:p>
            <a:pPr lvl="1">
              <a:buFont typeface="Arial" panose="020B0604020202020204" pitchFamily="34" charset="0"/>
              <a:buChar char="•"/>
            </a:pPr>
            <a:r>
              <a:rPr lang="nl-BE" sz="2000"/>
              <a:t>Binnenklimaat</a:t>
            </a:r>
          </a:p>
          <a:p>
            <a:pPr lvl="1">
              <a:buFont typeface="Arial" panose="020B0604020202020204" pitchFamily="34" charset="0"/>
              <a:buChar char="•"/>
            </a:pPr>
            <a:r>
              <a:rPr lang="nl-BE" sz="2000"/>
              <a:t>Hernieuwbare energie: indien eis</a:t>
            </a:r>
          </a:p>
          <a:p>
            <a:pPr marL="0" indent="0">
              <a:buNone/>
            </a:pPr>
            <a:endParaRPr lang="nl-BE" sz="2000" i="1"/>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4" name="Afbeelding 3">
            <a:extLst>
              <a:ext uri="{FF2B5EF4-FFF2-40B4-BE49-F238E27FC236}">
                <a16:creationId xmlns:a16="http://schemas.microsoft.com/office/drawing/2014/main" id="{AAEF29A3-9EB3-44D8-878E-65FB129AB2F9}"/>
              </a:ext>
            </a:extLst>
          </p:cNvPr>
          <p:cNvPicPr>
            <a:picLocks noChangeAspect="1"/>
          </p:cNvPicPr>
          <p:nvPr/>
        </p:nvPicPr>
        <p:blipFill>
          <a:blip r:embed="rId4"/>
          <a:stretch>
            <a:fillRect/>
          </a:stretch>
        </p:blipFill>
        <p:spPr>
          <a:xfrm>
            <a:off x="5084518" y="2748467"/>
            <a:ext cx="3822621" cy="2900292"/>
          </a:xfrm>
          <a:prstGeom prst="rect">
            <a:avLst/>
          </a:prstGeom>
        </p:spPr>
      </p:pic>
    </p:spTree>
    <p:extLst>
      <p:ext uri="{BB962C8B-B14F-4D97-AF65-F5344CB8AC3E}">
        <p14:creationId xmlns:p14="http://schemas.microsoft.com/office/powerpoint/2010/main" val="6410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19</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Energie - zonnekaart</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400"/>
              <a:t>Zonnepotentieel van zonnekaart</a:t>
            </a:r>
          </a:p>
          <a:p>
            <a:pPr lvl="1">
              <a:buFont typeface="Arial" panose="020B0604020202020204" pitchFamily="34" charset="0"/>
              <a:buChar char="•"/>
            </a:pPr>
            <a:r>
              <a:rPr lang="nl-BE" sz="2000"/>
              <a:t>Hoogtemetingen 2013: meest recente nieuwbouw, geen inschatting</a:t>
            </a:r>
          </a:p>
          <a:p>
            <a:pPr lvl="1">
              <a:buFont typeface="Arial" panose="020B0604020202020204" pitchFamily="34" charset="0"/>
              <a:buChar char="•"/>
            </a:pPr>
            <a:r>
              <a:rPr lang="nl-BE" sz="2000"/>
              <a:t>Houdt geen rekening met effectief geïnstalleerde of aangemelde PV-panelen</a:t>
            </a:r>
          </a:p>
          <a:p>
            <a:pPr lvl="1">
              <a:buFont typeface="Arial" panose="020B0604020202020204" pitchFamily="34" charset="0"/>
              <a:buChar char="•"/>
            </a:pPr>
            <a:r>
              <a:rPr lang="nl-BE" sz="2000"/>
              <a:t>Rapport aanpassen kan niet in </a:t>
            </a:r>
            <a:r>
              <a:rPr lang="nl-BE" sz="2000" err="1"/>
              <a:t>woningpas</a:t>
            </a:r>
            <a:endParaRPr lang="nl-BE" sz="2000"/>
          </a:p>
          <a:p>
            <a:pPr lvl="2">
              <a:buFont typeface="Wingdings" panose="05000000000000000000" pitchFamily="2" charset="2"/>
              <a:buChar char="ü"/>
            </a:pPr>
            <a:r>
              <a:rPr lang="nl-BE" sz="1800"/>
              <a:t>Geen </a:t>
            </a:r>
            <a:r>
              <a:rPr lang="nl-BE" sz="1800" err="1"/>
              <a:t>data-opslag</a:t>
            </a:r>
            <a:endParaRPr lang="nl-BE" sz="1800"/>
          </a:p>
          <a:p>
            <a:pPr lvl="2">
              <a:buFont typeface="Wingdings" panose="05000000000000000000" pitchFamily="2" charset="2"/>
              <a:buChar char="ü"/>
            </a:pPr>
            <a:r>
              <a:rPr lang="nl-BE" sz="1800"/>
              <a:t>Gaan naar zonnekaart</a:t>
            </a:r>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4" name="Afbeelding 3">
            <a:extLst>
              <a:ext uri="{FF2B5EF4-FFF2-40B4-BE49-F238E27FC236}">
                <a16:creationId xmlns:a16="http://schemas.microsoft.com/office/drawing/2014/main" id="{2FFAC922-3D44-4718-BA4F-5726D2209D34}"/>
              </a:ext>
            </a:extLst>
          </p:cNvPr>
          <p:cNvPicPr>
            <a:picLocks noChangeAspect="1"/>
          </p:cNvPicPr>
          <p:nvPr/>
        </p:nvPicPr>
        <p:blipFill>
          <a:blip r:embed="rId4"/>
          <a:stretch>
            <a:fillRect/>
          </a:stretch>
        </p:blipFill>
        <p:spPr>
          <a:xfrm>
            <a:off x="4847164" y="3268187"/>
            <a:ext cx="4102170" cy="2514859"/>
          </a:xfrm>
          <a:prstGeom prst="rect">
            <a:avLst/>
          </a:prstGeom>
        </p:spPr>
      </p:pic>
    </p:spTree>
    <p:extLst>
      <p:ext uri="{BB962C8B-B14F-4D97-AF65-F5344CB8AC3E}">
        <p14:creationId xmlns:p14="http://schemas.microsoft.com/office/powerpoint/2010/main" val="337720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96" y="-2043608"/>
            <a:ext cx="18487018" cy="13469485"/>
          </a:xfrm>
          <a:prstGeom prst="rect">
            <a:avLst/>
          </a:prstGeom>
        </p:spPr>
      </p:pic>
      <p:sp>
        <p:nvSpPr>
          <p:cNvPr id="6" name="Rectangle 5"/>
          <p:cNvSpPr/>
          <p:nvPr/>
        </p:nvSpPr>
        <p:spPr>
          <a:xfrm>
            <a:off x="0" y="-13063"/>
            <a:ext cx="4029242" cy="6884126"/>
          </a:xfrm>
          <a:custGeom>
            <a:avLst/>
            <a:gdLst>
              <a:gd name="connsiteX0" fmla="*/ 0 w 4283968"/>
              <a:gd name="connsiteY0" fmla="*/ 0 h 6858000"/>
              <a:gd name="connsiteX1" fmla="*/ 4283968 w 4283968"/>
              <a:gd name="connsiteY1" fmla="*/ 0 h 6858000"/>
              <a:gd name="connsiteX2" fmla="*/ 4283968 w 4283968"/>
              <a:gd name="connsiteY2" fmla="*/ 6858000 h 6858000"/>
              <a:gd name="connsiteX3" fmla="*/ 0 w 4283968"/>
              <a:gd name="connsiteY3" fmla="*/ 6858000 h 6858000"/>
              <a:gd name="connsiteX4" fmla="*/ 0 w 4283968"/>
              <a:gd name="connsiteY4" fmla="*/ 0 h 6858000"/>
              <a:gd name="connsiteX0" fmla="*/ 0 w 4283968"/>
              <a:gd name="connsiteY0" fmla="*/ 0 h 6858000"/>
              <a:gd name="connsiteX1" fmla="*/ 4283968 w 4283968"/>
              <a:gd name="connsiteY1" fmla="*/ 0 h 6858000"/>
              <a:gd name="connsiteX2" fmla="*/ 3624293 w 4283968"/>
              <a:gd name="connsiteY2" fmla="*/ 6858000 h 6858000"/>
              <a:gd name="connsiteX3" fmla="*/ 0 w 4283968"/>
              <a:gd name="connsiteY3" fmla="*/ 6858000 h 6858000"/>
              <a:gd name="connsiteX4" fmla="*/ 0 w 4283968"/>
              <a:gd name="connsiteY4" fmla="*/ 0 h 6858000"/>
              <a:gd name="connsiteX0" fmla="*/ 0 w 4917516"/>
              <a:gd name="connsiteY0" fmla="*/ 0 h 6871063"/>
              <a:gd name="connsiteX1" fmla="*/ 4283968 w 4917516"/>
              <a:gd name="connsiteY1" fmla="*/ 0 h 6871063"/>
              <a:gd name="connsiteX2" fmla="*/ 4917516 w 4917516"/>
              <a:gd name="connsiteY2" fmla="*/ 6871063 h 6871063"/>
              <a:gd name="connsiteX3" fmla="*/ 0 w 4917516"/>
              <a:gd name="connsiteY3" fmla="*/ 6858000 h 6871063"/>
              <a:gd name="connsiteX4" fmla="*/ 0 w 4917516"/>
              <a:gd name="connsiteY4" fmla="*/ 0 h 6871063"/>
              <a:gd name="connsiteX0" fmla="*/ 0 w 4283968"/>
              <a:gd name="connsiteY0" fmla="*/ 0 h 6871063"/>
              <a:gd name="connsiteX1" fmla="*/ 4283968 w 4283968"/>
              <a:gd name="connsiteY1" fmla="*/ 0 h 6871063"/>
              <a:gd name="connsiteX2" fmla="*/ 3062590 w 4283968"/>
              <a:gd name="connsiteY2" fmla="*/ 6871063 h 6871063"/>
              <a:gd name="connsiteX3" fmla="*/ 0 w 4283968"/>
              <a:gd name="connsiteY3" fmla="*/ 6858000 h 6871063"/>
              <a:gd name="connsiteX4" fmla="*/ 0 w 4283968"/>
              <a:gd name="connsiteY4" fmla="*/ 0 h 6871063"/>
              <a:gd name="connsiteX0" fmla="*/ 0 w 4029242"/>
              <a:gd name="connsiteY0" fmla="*/ 13063 h 6884126"/>
              <a:gd name="connsiteX1" fmla="*/ 4029242 w 4029242"/>
              <a:gd name="connsiteY1" fmla="*/ 0 h 6884126"/>
              <a:gd name="connsiteX2" fmla="*/ 3062590 w 4029242"/>
              <a:gd name="connsiteY2" fmla="*/ 6884126 h 6884126"/>
              <a:gd name="connsiteX3" fmla="*/ 0 w 4029242"/>
              <a:gd name="connsiteY3" fmla="*/ 6871063 h 6884126"/>
              <a:gd name="connsiteX4" fmla="*/ 0 w 4029242"/>
              <a:gd name="connsiteY4" fmla="*/ 13063 h 688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242" h="6884126">
                <a:moveTo>
                  <a:pt x="0" y="13063"/>
                </a:moveTo>
                <a:lnTo>
                  <a:pt x="4029242" y="0"/>
                </a:lnTo>
                <a:lnTo>
                  <a:pt x="3062590" y="6884126"/>
                </a:lnTo>
                <a:lnTo>
                  <a:pt x="0" y="6871063"/>
                </a:lnTo>
                <a:lnTo>
                  <a:pt x="0" y="13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1"/>
          <p:cNvSpPr txBox="1">
            <a:spLocks/>
          </p:cNvSpPr>
          <p:nvPr/>
        </p:nvSpPr>
        <p:spPr>
          <a:xfrm>
            <a:off x="395536" y="1514263"/>
            <a:ext cx="4669701" cy="3181415"/>
          </a:xfrm>
          <a:prstGeom prst="rect">
            <a:avLst/>
          </a:prstGeom>
        </p:spPr>
        <p:txBody>
          <a:bodyPr anchor="t"/>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marL="285750" indent="-285750" algn="l">
              <a:lnSpc>
                <a:spcPct val="150000"/>
              </a:lnSpc>
              <a:buFont typeface="Arial" panose="020B0604020202020204" pitchFamily="34" charset="0"/>
              <a:buChar char="•"/>
            </a:pPr>
            <a:r>
              <a:rPr lang="nl-BE" sz="1800" b="0" i="1">
                <a:solidFill>
                  <a:schemeClr val="tx1">
                    <a:lumMod val="60000"/>
                    <a:lumOff val="40000"/>
                  </a:schemeClr>
                </a:solidFill>
                <a:latin typeface="+mj-lt"/>
                <a:ea typeface="Flanders Art Sans" charset="0"/>
                <a:cs typeface="Flanders Art Sans" charset="0"/>
              </a:rPr>
              <a:t>Waarom een </a:t>
            </a:r>
            <a:r>
              <a:rPr lang="nl-BE" sz="1800" b="0" i="1" err="1">
                <a:solidFill>
                  <a:schemeClr val="tx1">
                    <a:lumMod val="60000"/>
                    <a:lumOff val="40000"/>
                  </a:schemeClr>
                </a:solidFill>
                <a:latin typeface="+mj-lt"/>
                <a:ea typeface="Flanders Art Sans" charset="0"/>
                <a:cs typeface="Flanders Art Sans" charset="0"/>
              </a:rPr>
              <a:t>woningpas</a:t>
            </a:r>
            <a:r>
              <a:rPr lang="nl-BE" sz="1800" b="0" i="1">
                <a:solidFill>
                  <a:schemeClr val="tx1">
                    <a:lumMod val="60000"/>
                    <a:lumOff val="40000"/>
                  </a:schemeClr>
                </a:solidFill>
                <a:latin typeface="+mj-lt"/>
                <a:ea typeface="Flanders Art Sans" charset="0"/>
                <a:cs typeface="Flanders Art Sans" charset="0"/>
              </a:rPr>
              <a:t>?</a:t>
            </a:r>
          </a:p>
          <a:p>
            <a:pPr marL="285750" indent="-285750" algn="l">
              <a:lnSpc>
                <a:spcPct val="150000"/>
              </a:lnSpc>
              <a:buFont typeface="Arial" panose="020B0604020202020204" pitchFamily="34" charset="0"/>
              <a:buChar char="•"/>
            </a:pPr>
            <a:r>
              <a:rPr lang="nl-BE" sz="1800" b="0" i="1">
                <a:solidFill>
                  <a:schemeClr val="tx1">
                    <a:lumMod val="60000"/>
                    <a:lumOff val="40000"/>
                  </a:schemeClr>
                </a:solidFill>
                <a:latin typeface="+mj-lt"/>
                <a:ea typeface="Flanders Art Sans" charset="0"/>
                <a:cs typeface="Flanders Art Sans" charset="0"/>
              </a:rPr>
              <a:t>Wat is de </a:t>
            </a:r>
            <a:r>
              <a:rPr lang="nl-BE" sz="1800" b="0" i="1" err="1">
                <a:solidFill>
                  <a:schemeClr val="tx1">
                    <a:lumMod val="60000"/>
                    <a:lumOff val="40000"/>
                  </a:schemeClr>
                </a:solidFill>
                <a:latin typeface="+mj-lt"/>
                <a:ea typeface="Flanders Art Sans" charset="0"/>
                <a:cs typeface="Flanders Art Sans" charset="0"/>
              </a:rPr>
              <a:t>woningpas</a:t>
            </a:r>
            <a:r>
              <a:rPr lang="nl-BE" sz="1800" b="0" i="1">
                <a:solidFill>
                  <a:schemeClr val="tx1">
                    <a:lumMod val="60000"/>
                    <a:lumOff val="40000"/>
                  </a:schemeClr>
                </a:solidFill>
                <a:latin typeface="+mj-lt"/>
                <a:ea typeface="Flanders Art Sans" charset="0"/>
                <a:cs typeface="Flanders Art Sans" charset="0"/>
              </a:rPr>
              <a:t>?</a:t>
            </a:r>
          </a:p>
          <a:p>
            <a:pPr marL="285750" indent="-285750" algn="l">
              <a:lnSpc>
                <a:spcPct val="150000"/>
              </a:lnSpc>
              <a:buFont typeface="Arial" panose="020B0604020202020204" pitchFamily="34" charset="0"/>
              <a:buChar char="•"/>
            </a:pPr>
            <a:r>
              <a:rPr lang="nl-BE" sz="1800" b="0" i="1">
                <a:solidFill>
                  <a:schemeClr val="tx1">
                    <a:lumMod val="60000"/>
                    <a:lumOff val="40000"/>
                  </a:schemeClr>
                </a:solidFill>
                <a:latin typeface="+mj-lt"/>
                <a:ea typeface="Flanders Art Sans" charset="0"/>
                <a:cs typeface="Flanders Art Sans" charset="0"/>
              </a:rPr>
              <a:t>Welke info is er nu al?</a:t>
            </a:r>
          </a:p>
          <a:p>
            <a:pPr marL="285750" indent="-285750" algn="l">
              <a:lnSpc>
                <a:spcPct val="150000"/>
              </a:lnSpc>
              <a:buFont typeface="Arial" panose="020B0604020202020204" pitchFamily="34" charset="0"/>
              <a:buChar char="•"/>
            </a:pPr>
            <a:r>
              <a:rPr lang="nl-BE" sz="1800" b="0" i="1">
                <a:solidFill>
                  <a:schemeClr val="tx1">
                    <a:lumMod val="60000"/>
                    <a:lumOff val="40000"/>
                  </a:schemeClr>
                </a:solidFill>
                <a:latin typeface="+mj-lt"/>
                <a:ea typeface="Flanders Art Sans" charset="0"/>
                <a:cs typeface="Flanders Art Sans" charset="0"/>
              </a:rPr>
              <a:t>Toekomst: 2020 en verder?</a:t>
            </a:r>
          </a:p>
          <a:p>
            <a:pPr marL="285750" indent="-285750" algn="l">
              <a:lnSpc>
                <a:spcPct val="150000"/>
              </a:lnSpc>
              <a:buFont typeface="Arial" panose="020B0604020202020204" pitchFamily="34" charset="0"/>
              <a:buChar char="•"/>
            </a:pPr>
            <a:r>
              <a:rPr lang="nl-BE" sz="1800" b="0" i="1">
                <a:solidFill>
                  <a:schemeClr val="tx1">
                    <a:lumMod val="60000"/>
                    <a:lumOff val="40000"/>
                  </a:schemeClr>
                </a:solidFill>
                <a:latin typeface="+mj-lt"/>
                <a:ea typeface="Flanders Art Sans" charset="0"/>
                <a:cs typeface="Flanders Art Sans" charset="0"/>
              </a:rPr>
              <a:t>Energie</a:t>
            </a:r>
          </a:p>
          <a:p>
            <a:pPr marL="285750" indent="-285750" algn="l">
              <a:lnSpc>
                <a:spcPct val="150000"/>
              </a:lnSpc>
              <a:buFont typeface="Arial" panose="020B0604020202020204" pitchFamily="34" charset="0"/>
              <a:buChar char="•"/>
            </a:pPr>
            <a:r>
              <a:rPr lang="nl-BE" sz="1800" b="0" i="1">
                <a:solidFill>
                  <a:schemeClr val="tx1">
                    <a:lumMod val="60000"/>
                    <a:lumOff val="40000"/>
                  </a:schemeClr>
                </a:solidFill>
                <a:latin typeface="+mj-lt"/>
                <a:ea typeface="Flanders Art Sans" charset="0"/>
                <a:cs typeface="Flanders Art Sans" charset="0"/>
              </a:rPr>
              <a:t>Link naar EPC</a:t>
            </a:r>
          </a:p>
        </p:txBody>
      </p:sp>
      <p:sp>
        <p:nvSpPr>
          <p:cNvPr id="13" name="Titel 1"/>
          <p:cNvSpPr txBox="1">
            <a:spLocks/>
          </p:cNvSpPr>
          <p:nvPr/>
        </p:nvSpPr>
        <p:spPr>
          <a:xfrm>
            <a:off x="467544" y="344769"/>
            <a:ext cx="1966701" cy="360040"/>
          </a:xfrm>
          <a:prstGeom prst="rect">
            <a:avLst/>
          </a:prstGeom>
        </p:spPr>
        <p:txBody>
          <a:bodyPr anchor="t"/>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lnSpc>
                <a:spcPct val="150000"/>
              </a:lnSpc>
            </a:pPr>
            <a:r>
              <a:rPr lang="nl-BE" sz="1100" b="0">
                <a:solidFill>
                  <a:schemeClr val="bg1">
                    <a:lumMod val="75000"/>
                  </a:schemeClr>
                </a:solidFill>
                <a:latin typeface="Flanders Art Sans Medium" charset="0"/>
                <a:ea typeface="Flanders Art Sans" charset="0"/>
                <a:cs typeface="Flanders Art Sans" charset="0"/>
              </a:rPr>
              <a:t>EERSTE VERSIE</a:t>
            </a:r>
          </a:p>
        </p:txBody>
      </p:sp>
      <p:pic>
        <p:nvPicPr>
          <p:cNvPr id="12" name="Picture 2" descr="D:\Algemene gegevens\logo\Combilogo_Woningpas\Combilogo_woningpas_Vo_k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95904"/>
            <a:ext cx="2998787" cy="50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7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20</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Energie - advies</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400"/>
              <a:t>EPB-nieuwbouw</a:t>
            </a:r>
          </a:p>
          <a:p>
            <a:pPr lvl="1">
              <a:buFont typeface="Wingdings" panose="05000000000000000000" pitchFamily="2" charset="2"/>
              <a:buChar char="ü"/>
            </a:pPr>
            <a:r>
              <a:rPr lang="nl-BE" sz="2000"/>
              <a:t>Geen aanbevelingen</a:t>
            </a:r>
          </a:p>
          <a:p>
            <a:pPr lvl="1">
              <a:buFont typeface="Wingdings" panose="05000000000000000000" pitchFamily="2" charset="2"/>
              <a:buChar char="ü"/>
            </a:pPr>
            <a:r>
              <a:rPr lang="nl-BE" sz="2000"/>
              <a:t>Overzicht premies</a:t>
            </a:r>
          </a:p>
          <a:p>
            <a:pPr lvl="1">
              <a:buFont typeface="Arial" panose="020B0604020202020204" pitchFamily="34" charset="0"/>
              <a:buChar char="•"/>
            </a:pPr>
            <a:endParaRPr lang="nl-BE" sz="2000"/>
          </a:p>
          <a:p>
            <a:pPr lvl="1">
              <a:buFont typeface="Arial" panose="020B0604020202020204" pitchFamily="34" charset="0"/>
              <a:buChar char="•"/>
            </a:pPr>
            <a:endParaRPr lang="nl-BE" sz="2000"/>
          </a:p>
          <a:p>
            <a:pPr lvl="1">
              <a:buFont typeface="Arial" panose="020B0604020202020204" pitchFamily="34" charset="0"/>
              <a:buChar char="•"/>
            </a:pPr>
            <a:endParaRPr lang="nl-BE" sz="2000"/>
          </a:p>
          <a:p>
            <a:pPr lvl="1">
              <a:buFont typeface="Arial" panose="020B0604020202020204" pitchFamily="34" charset="0"/>
              <a:buChar char="•"/>
            </a:pPr>
            <a:endParaRPr lang="nl-BE" sz="2000"/>
          </a:p>
          <a:p>
            <a:pPr lvl="1">
              <a:buFont typeface="Arial" panose="020B0604020202020204" pitchFamily="34" charset="0"/>
              <a:buChar char="•"/>
            </a:pPr>
            <a:endParaRPr lang="nl-BE" sz="2000"/>
          </a:p>
          <a:p>
            <a:pPr lvl="1">
              <a:buFont typeface="Arial" panose="020B0604020202020204" pitchFamily="34" charset="0"/>
              <a:buChar char="•"/>
            </a:pPr>
            <a:endParaRPr lang="nl-BE" sz="2000"/>
          </a:p>
          <a:p>
            <a:pPr lvl="1">
              <a:buFont typeface="Arial" panose="020B0604020202020204" pitchFamily="34" charset="0"/>
              <a:buChar char="•"/>
            </a:pPr>
            <a:endParaRPr lang="nl-BE" sz="2000"/>
          </a:p>
          <a:p>
            <a:pPr>
              <a:buFont typeface="Arial" panose="020B0604020202020204" pitchFamily="34" charset="0"/>
              <a:buChar char="•"/>
            </a:pPr>
            <a:r>
              <a:rPr lang="nl-BE" sz="2400"/>
              <a:t>2009 &lt; EPC &lt; 2012</a:t>
            </a:r>
          </a:p>
          <a:p>
            <a:pPr lvl="1">
              <a:buFont typeface="Wingdings" panose="05000000000000000000" pitchFamily="2" charset="2"/>
              <a:buChar char="ü"/>
            </a:pPr>
            <a:r>
              <a:rPr lang="nl-BE" sz="2000"/>
              <a:t>Geen aanbevelingen opgeslagen in EPC-databank</a:t>
            </a:r>
          </a:p>
          <a:p>
            <a:pPr lvl="1">
              <a:buFont typeface="Wingdings" panose="05000000000000000000" pitchFamily="2" charset="2"/>
              <a:buChar char="ü"/>
            </a:pPr>
            <a:r>
              <a:rPr lang="nl-BE" sz="2000"/>
              <a:t>Standaardaanbeveling HE</a:t>
            </a:r>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marL="0" indent="0">
              <a:buNone/>
            </a:pPr>
            <a:endParaRPr lang="nl-BE"/>
          </a:p>
        </p:txBody>
      </p:sp>
      <p:pic>
        <p:nvPicPr>
          <p:cNvPr id="3" name="Afbeelding 2">
            <a:extLst>
              <a:ext uri="{FF2B5EF4-FFF2-40B4-BE49-F238E27FC236}">
                <a16:creationId xmlns:a16="http://schemas.microsoft.com/office/drawing/2014/main" id="{0CED4280-B8B7-4976-8FD0-38E6A4854988}"/>
              </a:ext>
            </a:extLst>
          </p:cNvPr>
          <p:cNvPicPr>
            <a:picLocks noChangeAspect="1"/>
          </p:cNvPicPr>
          <p:nvPr/>
        </p:nvPicPr>
        <p:blipFill>
          <a:blip r:embed="rId4"/>
          <a:stretch>
            <a:fillRect/>
          </a:stretch>
        </p:blipFill>
        <p:spPr>
          <a:xfrm>
            <a:off x="4484563" y="1660037"/>
            <a:ext cx="4571999" cy="3177886"/>
          </a:xfrm>
          <a:prstGeom prst="rect">
            <a:avLst/>
          </a:prstGeom>
        </p:spPr>
      </p:pic>
      <p:pic>
        <p:nvPicPr>
          <p:cNvPr id="4" name="Afbeelding 3">
            <a:extLst>
              <a:ext uri="{FF2B5EF4-FFF2-40B4-BE49-F238E27FC236}">
                <a16:creationId xmlns:a16="http://schemas.microsoft.com/office/drawing/2014/main" id="{32333461-8E54-403A-8D92-8E4E5FF2C7AC}"/>
              </a:ext>
            </a:extLst>
          </p:cNvPr>
          <p:cNvPicPr>
            <a:picLocks noChangeAspect="1"/>
          </p:cNvPicPr>
          <p:nvPr/>
        </p:nvPicPr>
        <p:blipFill>
          <a:blip r:embed="rId5"/>
          <a:stretch>
            <a:fillRect/>
          </a:stretch>
        </p:blipFill>
        <p:spPr>
          <a:xfrm>
            <a:off x="393953" y="3248980"/>
            <a:ext cx="3747580" cy="1371256"/>
          </a:xfrm>
          <a:prstGeom prst="rect">
            <a:avLst/>
          </a:prstGeom>
        </p:spPr>
      </p:pic>
    </p:spTree>
    <p:extLst>
      <p:ext uri="{BB962C8B-B14F-4D97-AF65-F5344CB8AC3E}">
        <p14:creationId xmlns:p14="http://schemas.microsoft.com/office/powerpoint/2010/main" val="427989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21</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Energie - advies</a:t>
            </a:r>
          </a:p>
        </p:txBody>
      </p:sp>
      <p:sp>
        <p:nvSpPr>
          <p:cNvPr id="2" name="Tijdelijke aanduiding voor inhoud 1"/>
          <p:cNvSpPr>
            <a:spLocks noGrp="1"/>
          </p:cNvSpPr>
          <p:nvPr>
            <p:ph sz="half" idx="2"/>
          </p:nvPr>
        </p:nvSpPr>
        <p:spPr>
          <a:xfrm>
            <a:off x="683568" y="1556792"/>
            <a:ext cx="4134507" cy="3384376"/>
          </a:xfrm>
        </p:spPr>
        <p:txBody>
          <a:bodyPr/>
          <a:lstStyle/>
          <a:p>
            <a:pPr>
              <a:buFont typeface="Arial" panose="020B0604020202020204" pitchFamily="34" charset="0"/>
              <a:buChar char="•"/>
            </a:pPr>
            <a:r>
              <a:rPr lang="nl-BE" sz="2400"/>
              <a:t>2012 &lt; EPC &lt; 2019</a:t>
            </a:r>
          </a:p>
          <a:p>
            <a:pPr lvl="1">
              <a:buFont typeface="Wingdings" panose="05000000000000000000" pitchFamily="2" charset="2"/>
              <a:buChar char="ü"/>
            </a:pPr>
            <a:r>
              <a:rPr lang="nl-BE" sz="2000"/>
              <a:t>Oude aanbevelingen </a:t>
            </a:r>
          </a:p>
          <a:p>
            <a:pPr lvl="2">
              <a:buFont typeface="Arial" panose="020B0604020202020204" pitchFamily="34" charset="0"/>
              <a:buChar char="•"/>
            </a:pPr>
            <a:r>
              <a:rPr lang="nl-BE" sz="1800"/>
              <a:t>Grijs, geen rangorde</a:t>
            </a:r>
          </a:p>
          <a:p>
            <a:pPr lvl="1">
              <a:buFont typeface="Wingdings" panose="05000000000000000000" pitchFamily="2" charset="2"/>
              <a:buChar char="ü"/>
            </a:pPr>
            <a:r>
              <a:rPr lang="nl-BE" sz="2000"/>
              <a:t>Overzicht premies</a:t>
            </a:r>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sp>
        <p:nvSpPr>
          <p:cNvPr id="14" name="Tijdelijke aanduiding voor inhoud 1">
            <a:extLst>
              <a:ext uri="{FF2B5EF4-FFF2-40B4-BE49-F238E27FC236}">
                <a16:creationId xmlns:a16="http://schemas.microsoft.com/office/drawing/2014/main" id="{B636498B-1154-455D-A69F-0BEF5560903C}"/>
              </a:ext>
            </a:extLst>
          </p:cNvPr>
          <p:cNvSpPr txBox="1">
            <a:spLocks/>
          </p:cNvSpPr>
          <p:nvPr/>
        </p:nvSpPr>
        <p:spPr>
          <a:xfrm>
            <a:off x="4872269" y="1556089"/>
            <a:ext cx="4563144" cy="3384376"/>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5"/>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7"/>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nl-BE" sz="2400"/>
              <a:t>EPC na 2019</a:t>
            </a:r>
          </a:p>
          <a:p>
            <a:pPr lvl="1">
              <a:buFont typeface="Wingdings" panose="05000000000000000000" pitchFamily="2" charset="2"/>
              <a:buChar char="ü"/>
            </a:pPr>
            <a:r>
              <a:rPr lang="nl-BE" sz="2000"/>
              <a:t>Renovatiestappenplan</a:t>
            </a:r>
          </a:p>
          <a:p>
            <a:pPr marL="576000" lvl="2" indent="0">
              <a:buNone/>
            </a:pPr>
            <a:r>
              <a:rPr lang="nl-BE" sz="1800"/>
              <a:t>Volgorde aanbevelingen</a:t>
            </a:r>
          </a:p>
          <a:p>
            <a:pPr marL="576000" lvl="2" indent="0">
              <a:buNone/>
            </a:pPr>
            <a:r>
              <a:rPr lang="nl-BE" sz="1800"/>
              <a:t>kostprijs</a:t>
            </a:r>
          </a:p>
          <a:p>
            <a:pPr lvl="1">
              <a:buFont typeface="Wingdings" panose="05000000000000000000" pitchFamily="2" charset="2"/>
              <a:buChar char="ü"/>
            </a:pPr>
            <a:r>
              <a:rPr lang="nl-BE" sz="2000"/>
              <a:t>Overzicht premies</a:t>
            </a:r>
          </a:p>
          <a:p>
            <a:pPr marL="0" indent="0">
              <a:buFontTx/>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FontTx/>
              <a:buNone/>
            </a:pPr>
            <a:endParaRPr lang="nl-BE" sz="2000"/>
          </a:p>
          <a:p>
            <a:pPr marL="0" indent="0">
              <a:buFontTx/>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FontTx/>
              <a:buNone/>
            </a:pPr>
            <a:endParaRPr lang="nl-BE" sz="2000"/>
          </a:p>
          <a:p>
            <a:pPr marL="0" indent="0">
              <a:buFontTx/>
              <a:buNone/>
            </a:pPr>
            <a:endParaRPr lang="nl-BE" sz="2000"/>
          </a:p>
          <a:p>
            <a:pPr marL="0" indent="0">
              <a:buFontTx/>
              <a:buNone/>
            </a:pPr>
            <a:endParaRPr lang="nl-BE" sz="2000"/>
          </a:p>
          <a:p>
            <a:pPr marL="0" indent="0">
              <a:buFontTx/>
              <a:buNone/>
            </a:pPr>
            <a:endParaRPr lang="nl-BE" sz="2000"/>
          </a:p>
          <a:p>
            <a:pPr marL="0" indent="0">
              <a:buFontTx/>
              <a:buNone/>
            </a:pPr>
            <a:endParaRPr lang="nl-BE" sz="2000"/>
          </a:p>
          <a:p>
            <a:pPr marL="288000" lvl="1" indent="0">
              <a:buFontTx/>
              <a:buNone/>
            </a:pPr>
            <a:endParaRPr lang="nl-BE" sz="2000"/>
          </a:p>
          <a:p>
            <a:pPr marL="288000" lvl="1" indent="0">
              <a:buFontTx/>
              <a:buNone/>
            </a:pPr>
            <a:endParaRPr lang="nl-BE" sz="2000"/>
          </a:p>
          <a:p>
            <a:pPr marL="288000" lvl="1" indent="0">
              <a:buFontTx/>
              <a:buNone/>
            </a:pPr>
            <a:endParaRPr lang="nl-BE" sz="2000"/>
          </a:p>
          <a:p>
            <a:pPr marL="288000" lvl="1" indent="0">
              <a:buFontTx/>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5" name="Afbeelding 4">
            <a:extLst>
              <a:ext uri="{FF2B5EF4-FFF2-40B4-BE49-F238E27FC236}">
                <a16:creationId xmlns:a16="http://schemas.microsoft.com/office/drawing/2014/main" id="{99896D4B-C2F1-4993-98D2-F22867F6A0DF}"/>
              </a:ext>
            </a:extLst>
          </p:cNvPr>
          <p:cNvPicPr>
            <a:picLocks noChangeAspect="1"/>
          </p:cNvPicPr>
          <p:nvPr/>
        </p:nvPicPr>
        <p:blipFill>
          <a:blip r:embed="rId8"/>
          <a:stretch>
            <a:fillRect/>
          </a:stretch>
        </p:blipFill>
        <p:spPr>
          <a:xfrm>
            <a:off x="425948" y="3140971"/>
            <a:ext cx="3854012" cy="2634622"/>
          </a:xfrm>
          <a:prstGeom prst="rect">
            <a:avLst/>
          </a:prstGeom>
        </p:spPr>
      </p:pic>
      <p:pic>
        <p:nvPicPr>
          <p:cNvPr id="6" name="Afbeelding 5">
            <a:extLst>
              <a:ext uri="{FF2B5EF4-FFF2-40B4-BE49-F238E27FC236}">
                <a16:creationId xmlns:a16="http://schemas.microsoft.com/office/drawing/2014/main" id="{C56ED954-848B-4913-92F1-CC1030D37666}"/>
              </a:ext>
            </a:extLst>
          </p:cNvPr>
          <p:cNvPicPr>
            <a:picLocks noChangeAspect="1"/>
          </p:cNvPicPr>
          <p:nvPr/>
        </p:nvPicPr>
        <p:blipFill>
          <a:blip r:embed="rId9"/>
          <a:stretch>
            <a:fillRect/>
          </a:stretch>
        </p:blipFill>
        <p:spPr>
          <a:xfrm>
            <a:off x="5211127" y="3219310"/>
            <a:ext cx="3383537" cy="2477943"/>
          </a:xfrm>
          <a:prstGeom prst="rect">
            <a:avLst/>
          </a:prstGeom>
        </p:spPr>
      </p:pic>
    </p:spTree>
    <p:extLst>
      <p:ext uri="{BB962C8B-B14F-4D97-AF65-F5344CB8AC3E}">
        <p14:creationId xmlns:p14="http://schemas.microsoft.com/office/powerpoint/2010/main" val="198888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51E25B0-40E9-4E1C-8362-B55BF9354035}"/>
              </a:ext>
            </a:extLst>
          </p:cNvPr>
          <p:cNvPicPr>
            <a:picLocks noChangeAspect="1"/>
          </p:cNvPicPr>
          <p:nvPr/>
        </p:nvPicPr>
        <p:blipFill>
          <a:blip r:embed="rId4"/>
          <a:stretch>
            <a:fillRect/>
          </a:stretch>
        </p:blipFill>
        <p:spPr>
          <a:xfrm>
            <a:off x="420102" y="957445"/>
            <a:ext cx="4952006" cy="2815081"/>
          </a:xfrm>
          <a:prstGeom prst="rect">
            <a:avLst/>
          </a:prstGeom>
        </p:spPr>
      </p:pic>
      <p:pic>
        <p:nvPicPr>
          <p:cNvPr id="14" name="Afbeelding 13">
            <a:extLst>
              <a:ext uri="{FF2B5EF4-FFF2-40B4-BE49-F238E27FC236}">
                <a16:creationId xmlns:a16="http://schemas.microsoft.com/office/drawing/2014/main" id="{CFC39EC2-B6C4-466B-A768-EE2172D5B951}"/>
              </a:ext>
            </a:extLst>
          </p:cNvPr>
          <p:cNvPicPr>
            <a:picLocks noChangeAspect="1"/>
          </p:cNvPicPr>
          <p:nvPr/>
        </p:nvPicPr>
        <p:blipFill>
          <a:blip r:embed="rId5"/>
          <a:stretch>
            <a:fillRect/>
          </a:stretch>
        </p:blipFill>
        <p:spPr>
          <a:xfrm>
            <a:off x="4355976" y="3012769"/>
            <a:ext cx="4490285" cy="2815081"/>
          </a:xfrm>
          <a:prstGeom prst="rect">
            <a:avLst/>
          </a:prstGeom>
        </p:spPr>
      </p:pic>
      <p:pic>
        <p:nvPicPr>
          <p:cNvPr id="15" name="Afbeelding 14">
            <a:extLst>
              <a:ext uri="{FF2B5EF4-FFF2-40B4-BE49-F238E27FC236}">
                <a16:creationId xmlns:a16="http://schemas.microsoft.com/office/drawing/2014/main" id="{1F4B9E0D-6C13-47E3-87A8-1661C994396B}"/>
              </a:ext>
            </a:extLst>
          </p:cNvPr>
          <p:cNvPicPr>
            <a:picLocks noChangeAspect="1"/>
          </p:cNvPicPr>
          <p:nvPr/>
        </p:nvPicPr>
        <p:blipFill>
          <a:blip r:embed="rId6"/>
          <a:stretch>
            <a:fillRect/>
          </a:stretch>
        </p:blipFill>
        <p:spPr>
          <a:xfrm>
            <a:off x="1403648" y="3944840"/>
            <a:ext cx="2728303" cy="1955715"/>
          </a:xfrm>
          <a:prstGeom prst="rect">
            <a:avLst/>
          </a:prstGeom>
        </p:spPr>
      </p:pic>
    </p:spTree>
    <p:extLst>
      <p:ext uri="{BB962C8B-B14F-4D97-AF65-F5344CB8AC3E}">
        <p14:creationId xmlns:p14="http://schemas.microsoft.com/office/powerpoint/2010/main" val="255956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2" name="Tijdelijke aanduiding voor inhoud 1"/>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dirty="0"/>
              <a:t>EPB nieuwbouw – EPB IER – EPC bestaand – EPB </a:t>
            </a:r>
            <a:r>
              <a:rPr lang="nl-BE" sz="2400" dirty="0" err="1"/>
              <a:t>reno</a:t>
            </a:r>
            <a:endParaRPr lang="nl-BE" sz="2400" dirty="0"/>
          </a:p>
          <a:p>
            <a:pPr>
              <a:buFont typeface="Arial" panose="020B0604020202020204" pitchFamily="34" charset="0"/>
              <a:buChar char="•"/>
            </a:pPr>
            <a:r>
              <a:rPr lang="nl-BE" sz="2400" dirty="0"/>
              <a:t>Gemiddelde U-waarde</a:t>
            </a:r>
          </a:p>
          <a:p>
            <a:pPr lvl="1">
              <a:buFont typeface="Arial" panose="020B0604020202020204" pitchFamily="34" charset="0"/>
              <a:buChar char="•"/>
            </a:pPr>
            <a:r>
              <a:rPr lang="nl-BE" sz="2000" dirty="0"/>
              <a:t>Indien het totale gebouw berekend werd</a:t>
            </a:r>
          </a:p>
          <a:p>
            <a:pPr lvl="1">
              <a:buFont typeface="Arial" panose="020B0604020202020204" pitchFamily="34" charset="0"/>
              <a:buChar char="•"/>
            </a:pPr>
            <a:r>
              <a:rPr lang="nl-BE" sz="2000" dirty="0">
                <a:solidFill>
                  <a:srgbClr val="00B050"/>
                </a:solidFill>
              </a:rPr>
              <a:t>EPB nieuwbouw – EPB IER – EPC bestaand </a:t>
            </a:r>
            <a:r>
              <a:rPr lang="nl-BE" sz="2000" dirty="0"/>
              <a:t>– EPB </a:t>
            </a:r>
            <a:r>
              <a:rPr lang="nl-BE" sz="2000" dirty="0" err="1"/>
              <a:t>reno</a:t>
            </a:r>
            <a:endParaRPr lang="nl-BE" sz="2000" dirty="0"/>
          </a:p>
          <a:p>
            <a:pPr lvl="1">
              <a:buFont typeface="Arial" panose="020B0604020202020204" pitchFamily="34" charset="0"/>
              <a:buChar char="•"/>
            </a:pPr>
            <a:r>
              <a:rPr lang="nl-BE" sz="2000" dirty="0">
                <a:solidFill>
                  <a:srgbClr val="00B050"/>
                </a:solidFill>
              </a:rPr>
              <a:t>EPC bestaand na januari 2013 !</a:t>
            </a:r>
          </a:p>
          <a:p>
            <a:pPr>
              <a:buFont typeface="Arial" panose="020B0604020202020204" pitchFamily="34" charset="0"/>
              <a:buChar char="•"/>
            </a:pPr>
            <a:r>
              <a:rPr lang="nl-BE" sz="2400" dirty="0"/>
              <a:t>Beslissingsregels: welk dossier?</a:t>
            </a:r>
          </a:p>
          <a:p>
            <a:pPr lvl="1">
              <a:buFont typeface="Arial" panose="020B0604020202020204" pitchFamily="34" charset="0"/>
              <a:buChar char="•"/>
            </a:pPr>
            <a:r>
              <a:rPr lang="nl-BE" sz="2000" dirty="0"/>
              <a:t>Meest recente EPC</a:t>
            </a:r>
          </a:p>
          <a:p>
            <a:pPr lvl="1">
              <a:buFont typeface="Arial" panose="020B0604020202020204" pitchFamily="34" charset="0"/>
              <a:buChar char="•"/>
            </a:pPr>
            <a:r>
              <a:rPr lang="nl-BE" sz="2000" dirty="0"/>
              <a:t>Meerdere energiedossiers </a:t>
            </a:r>
          </a:p>
          <a:p>
            <a:pPr marL="288000" lvl="1" indent="0">
              <a:buNone/>
            </a:pPr>
            <a:r>
              <a:rPr lang="nl-BE" sz="2000" dirty="0"/>
              <a:t>     grootste V</a:t>
            </a:r>
          </a:p>
          <a:p>
            <a:pPr marL="288000" lvl="1" indent="0">
              <a:buNone/>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marL="288000" lvl="1" indent="0">
              <a:buNone/>
            </a:pPr>
            <a:endParaRPr lang="nl-BE" sz="2000" dirty="0"/>
          </a:p>
          <a:p>
            <a:pPr marL="0" indent="0">
              <a:buNone/>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288000" lvl="1" indent="0">
              <a:buNone/>
            </a:pPr>
            <a:endParaRPr lang="nl-BE" sz="2000" dirty="0"/>
          </a:p>
          <a:p>
            <a:pPr marL="288000" lvl="1" indent="0">
              <a:buNone/>
            </a:pPr>
            <a:endParaRPr lang="nl-BE" sz="2000" dirty="0"/>
          </a:p>
          <a:p>
            <a:pPr marL="288000" lvl="1" indent="0">
              <a:buNone/>
            </a:pPr>
            <a:endParaRPr lang="nl-BE" sz="2000" dirty="0"/>
          </a:p>
          <a:p>
            <a:pPr marL="288000" lvl="1" indent="0">
              <a:buNone/>
            </a:pPr>
            <a:endParaRPr lang="nl-BE" sz="2000" dirty="0"/>
          </a:p>
          <a:p>
            <a:pPr>
              <a:buFont typeface="Arial" panose="020B0604020202020204" pitchFamily="34" charset="0"/>
              <a:buChar char="•"/>
            </a:pPr>
            <a:endParaRPr lang="nl-BE" dirty="0">
              <a:solidFill>
                <a:schemeClr val="tx2"/>
              </a:solidFill>
            </a:endParaRPr>
          </a:p>
          <a:p>
            <a:pPr>
              <a:buFont typeface="Arial" panose="020B0604020202020204" pitchFamily="34" charset="0"/>
              <a:buChar char="•"/>
            </a:pPr>
            <a:endParaRPr lang="nl-BE" dirty="0"/>
          </a:p>
          <a:p>
            <a:pPr>
              <a:buFont typeface="Arial" panose="020B0604020202020204" pitchFamily="34" charset="0"/>
              <a:buChar char="•"/>
            </a:pPr>
            <a:endParaRPr lang="nl-BE" dirty="0"/>
          </a:p>
          <a:p>
            <a:pPr>
              <a:buFont typeface="Arial" panose="020B0604020202020204" pitchFamily="34" charset="0"/>
              <a:buChar char="•"/>
            </a:pPr>
            <a:endParaRPr lang="nl-BE" dirty="0"/>
          </a:p>
        </p:txBody>
      </p:sp>
      <p:pic>
        <p:nvPicPr>
          <p:cNvPr id="4" name="Afbeelding 3">
            <a:extLst>
              <a:ext uri="{FF2B5EF4-FFF2-40B4-BE49-F238E27FC236}">
                <a16:creationId xmlns:a16="http://schemas.microsoft.com/office/drawing/2014/main" id="{E7C4C7D2-38B5-4F3C-9E57-88938ECEADA9}"/>
              </a:ext>
            </a:extLst>
          </p:cNvPr>
          <p:cNvPicPr>
            <a:picLocks noChangeAspect="1"/>
          </p:cNvPicPr>
          <p:nvPr/>
        </p:nvPicPr>
        <p:blipFill>
          <a:blip r:embed="rId4"/>
          <a:stretch>
            <a:fillRect/>
          </a:stretch>
        </p:blipFill>
        <p:spPr>
          <a:xfrm>
            <a:off x="4322361" y="3845070"/>
            <a:ext cx="4714135" cy="2491820"/>
          </a:xfrm>
          <a:prstGeom prst="rect">
            <a:avLst/>
          </a:prstGeom>
        </p:spPr>
      </p:pic>
    </p:spTree>
    <p:extLst>
      <p:ext uri="{BB962C8B-B14F-4D97-AF65-F5344CB8AC3E}">
        <p14:creationId xmlns:p14="http://schemas.microsoft.com/office/powerpoint/2010/main" val="8034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2" name="Tijdelijke aanduiding voor inhoud 1"/>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dirty="0"/>
              <a:t>Gemiddelde U-waarde bij EPB-renovatie na EPC</a:t>
            </a:r>
          </a:p>
          <a:p>
            <a:pPr lvl="1">
              <a:buFont typeface="Arial" panose="020B0604020202020204" pitchFamily="34" charset="0"/>
              <a:buChar char="•"/>
            </a:pPr>
            <a:r>
              <a:rPr lang="nl-BE" sz="2000" dirty="0"/>
              <a:t>Is gebaseerd op het oude EPC</a:t>
            </a:r>
          </a:p>
          <a:p>
            <a:pPr lvl="1">
              <a:buFont typeface="Arial" panose="020B0604020202020204" pitchFamily="34" charset="0"/>
              <a:buChar char="•"/>
            </a:pPr>
            <a:r>
              <a:rPr lang="nl-BE" sz="2000" dirty="0"/>
              <a:t>Bij EPB-renovatie: geen herrekening totale </a:t>
            </a:r>
            <a:r>
              <a:rPr lang="nl-BE" sz="2000" dirty="0" err="1"/>
              <a:t>Ug</a:t>
            </a:r>
            <a:r>
              <a:rPr lang="nl-BE" sz="2000" dirty="0"/>
              <a:t>-waarde</a:t>
            </a:r>
          </a:p>
          <a:p>
            <a:pPr marL="288000" lvl="1" indent="0">
              <a:buNone/>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marL="288000" lvl="1" indent="0">
              <a:buNone/>
            </a:pPr>
            <a:endParaRPr lang="nl-BE" sz="2000" dirty="0"/>
          </a:p>
          <a:p>
            <a:pPr marL="0" indent="0">
              <a:buNone/>
            </a:pPr>
            <a:endParaRPr lang="nl-BE" sz="2000" dirty="0"/>
          </a:p>
          <a:p>
            <a:pPr>
              <a:buFont typeface="Arial" panose="020B0604020202020204" pitchFamily="34" charset="0"/>
              <a:buChar char="•"/>
            </a:pPr>
            <a:endParaRPr lang="nl-BE" sz="2000" dirty="0"/>
          </a:p>
          <a:p>
            <a:pPr>
              <a:buFont typeface="Arial" panose="020B0604020202020204" pitchFamily="34" charset="0"/>
              <a:buChar char="•"/>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288000" lvl="1" indent="0">
              <a:buNone/>
            </a:pPr>
            <a:endParaRPr lang="nl-BE" sz="2000" dirty="0"/>
          </a:p>
          <a:p>
            <a:pPr marL="288000" lvl="1" indent="0">
              <a:buNone/>
            </a:pPr>
            <a:endParaRPr lang="nl-BE" sz="2000" dirty="0"/>
          </a:p>
          <a:p>
            <a:pPr marL="288000" lvl="1" indent="0">
              <a:buNone/>
            </a:pPr>
            <a:endParaRPr lang="nl-BE" sz="2000" dirty="0"/>
          </a:p>
          <a:p>
            <a:pPr marL="288000" lvl="1" indent="0">
              <a:buNone/>
            </a:pPr>
            <a:endParaRPr lang="nl-BE" sz="2000" dirty="0"/>
          </a:p>
          <a:p>
            <a:pPr>
              <a:buFont typeface="Arial" panose="020B0604020202020204" pitchFamily="34" charset="0"/>
              <a:buChar char="•"/>
            </a:pPr>
            <a:endParaRPr lang="nl-BE" dirty="0">
              <a:solidFill>
                <a:schemeClr val="tx2"/>
              </a:solidFill>
            </a:endParaRPr>
          </a:p>
          <a:p>
            <a:pPr>
              <a:buFont typeface="Arial" panose="020B0604020202020204" pitchFamily="34" charset="0"/>
              <a:buChar char="•"/>
            </a:pPr>
            <a:endParaRPr lang="nl-BE" dirty="0"/>
          </a:p>
          <a:p>
            <a:pPr>
              <a:buFont typeface="Arial" panose="020B0604020202020204" pitchFamily="34" charset="0"/>
              <a:buChar char="•"/>
            </a:pPr>
            <a:endParaRPr lang="nl-BE" dirty="0"/>
          </a:p>
          <a:p>
            <a:pPr>
              <a:buFont typeface="Arial" panose="020B0604020202020204" pitchFamily="34" charset="0"/>
              <a:buChar char="•"/>
            </a:pPr>
            <a:endParaRPr lang="nl-BE" dirty="0"/>
          </a:p>
        </p:txBody>
      </p:sp>
      <p:pic>
        <p:nvPicPr>
          <p:cNvPr id="5" name="Afbeelding 4">
            <a:extLst>
              <a:ext uri="{FF2B5EF4-FFF2-40B4-BE49-F238E27FC236}">
                <a16:creationId xmlns:a16="http://schemas.microsoft.com/office/drawing/2014/main" id="{F076A620-DAE9-44FD-867D-287394C12FB9}"/>
              </a:ext>
            </a:extLst>
          </p:cNvPr>
          <p:cNvPicPr>
            <a:picLocks noChangeAspect="1"/>
          </p:cNvPicPr>
          <p:nvPr/>
        </p:nvPicPr>
        <p:blipFill>
          <a:blip r:embed="rId4"/>
          <a:stretch>
            <a:fillRect/>
          </a:stretch>
        </p:blipFill>
        <p:spPr>
          <a:xfrm>
            <a:off x="2051720" y="2676215"/>
            <a:ext cx="5330344" cy="2924526"/>
          </a:xfrm>
          <a:prstGeom prst="rect">
            <a:avLst/>
          </a:prstGeom>
        </p:spPr>
      </p:pic>
    </p:spTree>
    <p:extLst>
      <p:ext uri="{BB962C8B-B14F-4D97-AF65-F5344CB8AC3E}">
        <p14:creationId xmlns:p14="http://schemas.microsoft.com/office/powerpoint/2010/main" val="217904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25</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12" name="Tijdelijke aanduiding voor inhoud 1">
            <a:extLst>
              <a:ext uri="{FF2B5EF4-FFF2-40B4-BE49-F238E27FC236}">
                <a16:creationId xmlns:a16="http://schemas.microsoft.com/office/drawing/2014/main" id="{D2E1DA9B-E1D4-45DB-BABD-67EA685C31DB}"/>
              </a:ext>
            </a:extLst>
          </p:cNvPr>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Evaluatie per onderdeel</a:t>
            </a:r>
          </a:p>
          <a:p>
            <a:pPr lvl="1">
              <a:buFont typeface="Arial" panose="020B0604020202020204" pitchFamily="34" charset="0"/>
              <a:buChar char="•"/>
            </a:pPr>
            <a:r>
              <a:rPr lang="nl-BE" sz="2000"/>
              <a:t>Gemiddelde U-waarde voor muren, daken, vloeren, vensters</a:t>
            </a:r>
          </a:p>
          <a:p>
            <a:pPr lvl="1">
              <a:buFont typeface="Arial" panose="020B0604020202020204" pitchFamily="34" charset="0"/>
              <a:buChar char="•"/>
            </a:pPr>
            <a:r>
              <a:rPr lang="nl-BE" sz="2000"/>
              <a:t>Per dossier apart </a:t>
            </a:r>
            <a:r>
              <a:rPr lang="nl-BE" sz="2000" err="1"/>
              <a:t>selecteerbaar</a:t>
            </a:r>
            <a:endParaRPr lang="nl-BE" sz="2000"/>
          </a:p>
          <a:p>
            <a:pPr lvl="2">
              <a:buFont typeface="Wingdings" panose="05000000000000000000" pitchFamily="2" charset="2"/>
              <a:buChar char="ü"/>
            </a:pPr>
            <a:r>
              <a:rPr lang="nl-BE" sz="1800"/>
              <a:t>Geen unieke identificatie van delen</a:t>
            </a:r>
          </a:p>
          <a:p>
            <a:pPr lvl="2">
              <a:buFont typeface="Wingdings" panose="05000000000000000000" pitchFamily="2" charset="2"/>
              <a:buChar char="ü"/>
            </a:pPr>
            <a:r>
              <a:rPr lang="nl-BE" sz="1800"/>
              <a:t>Geen idee: vervanging of nieuw</a:t>
            </a:r>
          </a:p>
          <a:p>
            <a:pPr lvl="2">
              <a:buFont typeface="Wingdings" panose="05000000000000000000" pitchFamily="2" charset="2"/>
              <a:buChar char="ü"/>
            </a:pPr>
            <a:endParaRPr lang="nl-BE" sz="1800"/>
          </a:p>
          <a:p>
            <a:pPr marL="288000" lvl="1"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6" name="Afbeelding 5">
            <a:extLst>
              <a:ext uri="{FF2B5EF4-FFF2-40B4-BE49-F238E27FC236}">
                <a16:creationId xmlns:a16="http://schemas.microsoft.com/office/drawing/2014/main" id="{8F37A44E-2BF6-400B-8E6D-0E1510956217}"/>
              </a:ext>
            </a:extLst>
          </p:cNvPr>
          <p:cNvPicPr>
            <a:picLocks noChangeAspect="1"/>
          </p:cNvPicPr>
          <p:nvPr/>
        </p:nvPicPr>
        <p:blipFill>
          <a:blip r:embed="rId4"/>
          <a:stretch>
            <a:fillRect/>
          </a:stretch>
        </p:blipFill>
        <p:spPr>
          <a:xfrm>
            <a:off x="4656982" y="2927350"/>
            <a:ext cx="4132805" cy="3429000"/>
          </a:xfrm>
          <a:prstGeom prst="rect">
            <a:avLst/>
          </a:prstGeom>
        </p:spPr>
      </p:pic>
      <p:pic>
        <p:nvPicPr>
          <p:cNvPr id="8" name="Afbeelding 7">
            <a:extLst>
              <a:ext uri="{FF2B5EF4-FFF2-40B4-BE49-F238E27FC236}">
                <a16:creationId xmlns:a16="http://schemas.microsoft.com/office/drawing/2014/main" id="{2A7E7652-973F-4ED9-A911-EA3DA89AB1F8}"/>
              </a:ext>
            </a:extLst>
          </p:cNvPr>
          <p:cNvPicPr>
            <a:picLocks noChangeAspect="1"/>
          </p:cNvPicPr>
          <p:nvPr/>
        </p:nvPicPr>
        <p:blipFill>
          <a:blip r:embed="rId5"/>
          <a:stretch>
            <a:fillRect/>
          </a:stretch>
        </p:blipFill>
        <p:spPr>
          <a:xfrm>
            <a:off x="439194" y="3450274"/>
            <a:ext cx="4132806" cy="1191576"/>
          </a:xfrm>
          <a:prstGeom prst="rect">
            <a:avLst/>
          </a:prstGeom>
        </p:spPr>
      </p:pic>
      <p:pic>
        <p:nvPicPr>
          <p:cNvPr id="14" name="Afbeelding 13">
            <a:extLst>
              <a:ext uri="{FF2B5EF4-FFF2-40B4-BE49-F238E27FC236}">
                <a16:creationId xmlns:a16="http://schemas.microsoft.com/office/drawing/2014/main" id="{83818B73-23CC-495F-AC26-E944A56A849F}"/>
              </a:ext>
            </a:extLst>
          </p:cNvPr>
          <p:cNvPicPr>
            <a:picLocks noChangeAspect="1"/>
          </p:cNvPicPr>
          <p:nvPr/>
        </p:nvPicPr>
        <p:blipFill>
          <a:blip r:embed="rId6"/>
          <a:stretch>
            <a:fillRect/>
          </a:stretch>
        </p:blipFill>
        <p:spPr>
          <a:xfrm>
            <a:off x="464575" y="4765385"/>
            <a:ext cx="4022444" cy="1071646"/>
          </a:xfrm>
          <a:prstGeom prst="rect">
            <a:avLst/>
          </a:prstGeom>
        </p:spPr>
      </p:pic>
    </p:spTree>
    <p:extLst>
      <p:ext uri="{BB962C8B-B14F-4D97-AF65-F5344CB8AC3E}">
        <p14:creationId xmlns:p14="http://schemas.microsoft.com/office/powerpoint/2010/main" val="2299457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26</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12" name="Tijdelijke aanduiding voor inhoud 1">
            <a:extLst>
              <a:ext uri="{FF2B5EF4-FFF2-40B4-BE49-F238E27FC236}">
                <a16:creationId xmlns:a16="http://schemas.microsoft.com/office/drawing/2014/main" id="{D2E1DA9B-E1D4-45DB-BABD-67EA685C31DB}"/>
              </a:ext>
            </a:extLst>
          </p:cNvPr>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EPB-nieuwbouw / EPB IER / EPC bestaand</a:t>
            </a:r>
          </a:p>
          <a:p>
            <a:pPr lvl="1">
              <a:buFont typeface="Arial" panose="020B0604020202020204" pitchFamily="34" charset="0"/>
              <a:buChar char="•"/>
            </a:pPr>
            <a:r>
              <a:rPr lang="nl-BE" sz="2000"/>
              <a:t>Gemiddelde U-waarde voor muren, daken, vloeren, vensters</a:t>
            </a:r>
          </a:p>
          <a:p>
            <a:pPr lvl="2">
              <a:buFont typeface="Arial" panose="020B0604020202020204" pitchFamily="34" charset="0"/>
              <a:buChar char="•"/>
            </a:pPr>
            <a:r>
              <a:rPr lang="nl-BE" sz="1800"/>
              <a:t>Enkel delen grenzend aan buitenomgeving/grond/..</a:t>
            </a:r>
          </a:p>
          <a:p>
            <a:pPr lvl="1">
              <a:buFont typeface="Arial" panose="020B0604020202020204" pitchFamily="34" charset="0"/>
              <a:buChar char="•"/>
            </a:pPr>
            <a:r>
              <a:rPr lang="nl-BE" sz="2000"/>
              <a:t>Gemiddeld en detail per onderdeel</a:t>
            </a:r>
          </a:p>
          <a:p>
            <a:pPr lvl="1">
              <a:buFont typeface="Arial" panose="020B0604020202020204" pitchFamily="34" charset="0"/>
              <a:buChar char="•"/>
            </a:pPr>
            <a:r>
              <a:rPr lang="nl-BE" sz="2000"/>
              <a:t>Vlaamse doelstelling</a:t>
            </a:r>
          </a:p>
          <a:p>
            <a:pPr marL="576000" lvl="2" indent="0">
              <a:buNone/>
            </a:pPr>
            <a:endParaRPr lang="nl-BE" sz="1800"/>
          </a:p>
          <a:p>
            <a:pPr marL="288000" lvl="1"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4" name="Afbeelding 3">
            <a:extLst>
              <a:ext uri="{FF2B5EF4-FFF2-40B4-BE49-F238E27FC236}">
                <a16:creationId xmlns:a16="http://schemas.microsoft.com/office/drawing/2014/main" id="{8696E691-7BBC-4ED1-A81C-DD0FB157F098}"/>
              </a:ext>
            </a:extLst>
          </p:cNvPr>
          <p:cNvPicPr>
            <a:picLocks noChangeAspect="1"/>
          </p:cNvPicPr>
          <p:nvPr/>
        </p:nvPicPr>
        <p:blipFill>
          <a:blip r:embed="rId4"/>
          <a:stretch>
            <a:fillRect/>
          </a:stretch>
        </p:blipFill>
        <p:spPr>
          <a:xfrm>
            <a:off x="544155" y="3426409"/>
            <a:ext cx="4276421" cy="1944215"/>
          </a:xfrm>
          <a:prstGeom prst="rect">
            <a:avLst/>
          </a:prstGeom>
        </p:spPr>
      </p:pic>
      <p:pic>
        <p:nvPicPr>
          <p:cNvPr id="5" name="Afbeelding 4">
            <a:extLst>
              <a:ext uri="{FF2B5EF4-FFF2-40B4-BE49-F238E27FC236}">
                <a16:creationId xmlns:a16="http://schemas.microsoft.com/office/drawing/2014/main" id="{F9F4D3F6-483D-46D4-BF58-9CB871F29975}"/>
              </a:ext>
            </a:extLst>
          </p:cNvPr>
          <p:cNvPicPr>
            <a:picLocks noChangeAspect="1"/>
          </p:cNvPicPr>
          <p:nvPr/>
        </p:nvPicPr>
        <p:blipFill>
          <a:blip r:embed="rId5"/>
          <a:stretch>
            <a:fillRect/>
          </a:stretch>
        </p:blipFill>
        <p:spPr>
          <a:xfrm>
            <a:off x="5166513" y="3010642"/>
            <a:ext cx="3869983" cy="3140968"/>
          </a:xfrm>
          <a:prstGeom prst="rect">
            <a:avLst/>
          </a:prstGeom>
        </p:spPr>
      </p:pic>
    </p:spTree>
    <p:extLst>
      <p:ext uri="{BB962C8B-B14F-4D97-AF65-F5344CB8AC3E}">
        <p14:creationId xmlns:p14="http://schemas.microsoft.com/office/powerpoint/2010/main" val="1832587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27</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12" name="Tijdelijke aanduiding voor inhoud 1">
            <a:extLst>
              <a:ext uri="{FF2B5EF4-FFF2-40B4-BE49-F238E27FC236}">
                <a16:creationId xmlns:a16="http://schemas.microsoft.com/office/drawing/2014/main" id="{D2E1DA9B-E1D4-45DB-BABD-67EA685C31DB}"/>
              </a:ext>
            </a:extLst>
          </p:cNvPr>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EPB-renovatie</a:t>
            </a:r>
          </a:p>
          <a:p>
            <a:pPr lvl="1">
              <a:buFont typeface="Arial" panose="020B0604020202020204" pitchFamily="34" charset="0"/>
              <a:buChar char="•"/>
            </a:pPr>
            <a:r>
              <a:rPr lang="nl-BE" sz="2000"/>
              <a:t>Geen gemiddelden per onderdeel: niet alle oppervlaktes en delen gekend</a:t>
            </a:r>
          </a:p>
          <a:p>
            <a:pPr lvl="1">
              <a:buFont typeface="Arial" panose="020B0604020202020204" pitchFamily="34" charset="0"/>
              <a:buChar char="•"/>
            </a:pPr>
            <a:r>
              <a:rPr lang="nl-BE" sz="2000"/>
              <a:t>Wel detail per onderdeel</a:t>
            </a:r>
            <a:endParaRPr lang="nl-BE" sz="1800"/>
          </a:p>
          <a:p>
            <a:pPr lvl="2">
              <a:buFont typeface="Wingdings" panose="05000000000000000000" pitchFamily="2" charset="2"/>
              <a:buChar char="ü"/>
            </a:pPr>
            <a:endParaRPr lang="nl-BE" sz="1800"/>
          </a:p>
          <a:p>
            <a:pPr marL="288000" lvl="1"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2" name="Afbeelding 1">
            <a:extLst>
              <a:ext uri="{FF2B5EF4-FFF2-40B4-BE49-F238E27FC236}">
                <a16:creationId xmlns:a16="http://schemas.microsoft.com/office/drawing/2014/main" id="{ECFFAC97-BB27-42B4-B249-6DBA5C774CE7}"/>
              </a:ext>
            </a:extLst>
          </p:cNvPr>
          <p:cNvPicPr>
            <a:picLocks noChangeAspect="1"/>
          </p:cNvPicPr>
          <p:nvPr/>
        </p:nvPicPr>
        <p:blipFill>
          <a:blip r:embed="rId4"/>
          <a:stretch>
            <a:fillRect/>
          </a:stretch>
        </p:blipFill>
        <p:spPr>
          <a:xfrm>
            <a:off x="1009720" y="3079836"/>
            <a:ext cx="3851919" cy="2827395"/>
          </a:xfrm>
          <a:prstGeom prst="rect">
            <a:avLst/>
          </a:prstGeom>
        </p:spPr>
      </p:pic>
      <p:pic>
        <p:nvPicPr>
          <p:cNvPr id="3" name="Afbeelding 2">
            <a:extLst>
              <a:ext uri="{FF2B5EF4-FFF2-40B4-BE49-F238E27FC236}">
                <a16:creationId xmlns:a16="http://schemas.microsoft.com/office/drawing/2014/main" id="{E6ADDC94-3D29-4639-8D08-55CF90A07A8B}"/>
              </a:ext>
            </a:extLst>
          </p:cNvPr>
          <p:cNvPicPr>
            <a:picLocks noChangeAspect="1"/>
          </p:cNvPicPr>
          <p:nvPr/>
        </p:nvPicPr>
        <p:blipFill>
          <a:blip r:embed="rId5"/>
          <a:stretch>
            <a:fillRect/>
          </a:stretch>
        </p:blipFill>
        <p:spPr>
          <a:xfrm>
            <a:off x="4984184" y="3556987"/>
            <a:ext cx="4052312" cy="1854312"/>
          </a:xfrm>
          <a:prstGeom prst="rect">
            <a:avLst/>
          </a:prstGeom>
        </p:spPr>
      </p:pic>
    </p:spTree>
    <p:extLst>
      <p:ext uri="{BB962C8B-B14F-4D97-AF65-F5344CB8AC3E}">
        <p14:creationId xmlns:p14="http://schemas.microsoft.com/office/powerpoint/2010/main" val="986696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28</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12" name="Tijdelijke aanduiding voor inhoud 1">
            <a:extLst>
              <a:ext uri="{FF2B5EF4-FFF2-40B4-BE49-F238E27FC236}">
                <a16:creationId xmlns:a16="http://schemas.microsoft.com/office/drawing/2014/main" id="{D2E1DA9B-E1D4-45DB-BABD-67EA685C31DB}"/>
              </a:ext>
            </a:extLst>
          </p:cNvPr>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Let op!</a:t>
            </a:r>
          </a:p>
          <a:p>
            <a:pPr lvl="1">
              <a:buFont typeface="Arial" panose="020B0604020202020204" pitchFamily="34" charset="0"/>
              <a:buChar char="•"/>
            </a:pPr>
            <a:r>
              <a:rPr lang="nl-BE" sz="2000"/>
              <a:t>Zelf uitgevoerde renovatiewerken staan nog niet in de </a:t>
            </a:r>
            <a:r>
              <a:rPr lang="nl-BE" sz="2000" err="1"/>
              <a:t>woningpas</a:t>
            </a:r>
            <a:r>
              <a:rPr lang="nl-BE" sz="2000"/>
              <a:t>!</a:t>
            </a:r>
          </a:p>
          <a:p>
            <a:pPr lvl="1">
              <a:buFont typeface="Arial" panose="020B0604020202020204" pitchFamily="34" charset="0"/>
              <a:buChar char="•"/>
            </a:pPr>
            <a:r>
              <a:rPr lang="nl-BE" sz="2000"/>
              <a:t>Renovaties waarvoor een premie werd aangevraagd en verkregen staan ook niet in de </a:t>
            </a:r>
            <a:r>
              <a:rPr lang="nl-BE" sz="2000" err="1"/>
              <a:t>woningpas</a:t>
            </a:r>
            <a:r>
              <a:rPr lang="nl-BE" sz="2000"/>
              <a:t>!</a:t>
            </a:r>
          </a:p>
          <a:p>
            <a:pPr lvl="1">
              <a:buFont typeface="Arial" panose="020B0604020202020204" pitchFamily="34" charset="0"/>
              <a:buChar char="•"/>
            </a:pPr>
            <a:r>
              <a:rPr lang="nl-BE" sz="2000"/>
              <a:t>Voorzien eind 2020.</a:t>
            </a:r>
          </a:p>
          <a:p>
            <a:pPr lvl="1">
              <a:buFont typeface="Arial" panose="020B0604020202020204" pitchFamily="34" charset="0"/>
              <a:buChar char="•"/>
            </a:pPr>
            <a:endParaRPr lang="nl-BE" sz="1800"/>
          </a:p>
          <a:p>
            <a:pPr lvl="2">
              <a:buFont typeface="Wingdings" panose="05000000000000000000" pitchFamily="2" charset="2"/>
              <a:buChar char="ü"/>
            </a:pPr>
            <a:endParaRPr lang="nl-BE" sz="1800"/>
          </a:p>
          <a:p>
            <a:pPr marL="288000" lvl="1"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5" name="Afbeelding 4">
            <a:extLst>
              <a:ext uri="{FF2B5EF4-FFF2-40B4-BE49-F238E27FC236}">
                <a16:creationId xmlns:a16="http://schemas.microsoft.com/office/drawing/2014/main" id="{ED47CB78-1A2C-4815-A335-BD1E71CF1D29}"/>
              </a:ext>
            </a:extLst>
          </p:cNvPr>
          <p:cNvPicPr>
            <a:picLocks noChangeAspect="1"/>
          </p:cNvPicPr>
          <p:nvPr/>
        </p:nvPicPr>
        <p:blipFill>
          <a:blip r:embed="rId4"/>
          <a:stretch>
            <a:fillRect/>
          </a:stretch>
        </p:blipFill>
        <p:spPr>
          <a:xfrm>
            <a:off x="1547664" y="3412002"/>
            <a:ext cx="7092280" cy="2585306"/>
          </a:xfrm>
          <a:prstGeom prst="rect">
            <a:avLst/>
          </a:prstGeom>
        </p:spPr>
      </p:pic>
    </p:spTree>
    <p:extLst>
      <p:ext uri="{BB962C8B-B14F-4D97-AF65-F5344CB8AC3E}">
        <p14:creationId xmlns:p14="http://schemas.microsoft.com/office/powerpoint/2010/main" val="64085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29</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Isolatie</a:t>
            </a:r>
          </a:p>
        </p:txBody>
      </p:sp>
      <p:sp>
        <p:nvSpPr>
          <p:cNvPr id="12" name="Tijdelijke aanduiding voor inhoud 1">
            <a:extLst>
              <a:ext uri="{FF2B5EF4-FFF2-40B4-BE49-F238E27FC236}">
                <a16:creationId xmlns:a16="http://schemas.microsoft.com/office/drawing/2014/main" id="{D2E1DA9B-E1D4-45DB-BABD-67EA685C31DB}"/>
              </a:ext>
            </a:extLst>
          </p:cNvPr>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Aandachtspunt</a:t>
            </a:r>
          </a:p>
          <a:p>
            <a:pPr lvl="1">
              <a:buFont typeface="Arial" panose="020B0604020202020204" pitchFamily="34" charset="0"/>
              <a:buChar char="•"/>
            </a:pPr>
            <a:r>
              <a:rPr lang="nl-BE" sz="2000"/>
              <a:t>Naamgeving muren, vloeren, daken, vensters, poorten</a:t>
            </a:r>
          </a:p>
          <a:p>
            <a:pPr lvl="1">
              <a:buFont typeface="Arial" panose="020B0604020202020204" pitchFamily="34" charset="0"/>
              <a:buChar char="•"/>
            </a:pPr>
            <a:r>
              <a:rPr lang="nl-BE" sz="2000"/>
              <a:t>BEGRIJPBAARHEID</a:t>
            </a:r>
            <a:endParaRPr lang="nl-BE" sz="1800"/>
          </a:p>
          <a:p>
            <a:pPr lvl="2">
              <a:buFont typeface="Wingdings" panose="05000000000000000000" pitchFamily="2" charset="2"/>
              <a:buChar char="ü"/>
            </a:pPr>
            <a:endParaRPr lang="nl-BE" sz="1800"/>
          </a:p>
          <a:p>
            <a:pPr marL="288000" lvl="1"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8" name="Afbeelding 7">
            <a:extLst>
              <a:ext uri="{FF2B5EF4-FFF2-40B4-BE49-F238E27FC236}">
                <a16:creationId xmlns:a16="http://schemas.microsoft.com/office/drawing/2014/main" id="{B40C3694-940C-47E0-8158-63E5077EEB15}"/>
              </a:ext>
            </a:extLst>
          </p:cNvPr>
          <p:cNvPicPr>
            <a:picLocks noChangeAspect="1"/>
          </p:cNvPicPr>
          <p:nvPr/>
        </p:nvPicPr>
        <p:blipFill rotWithShape="1">
          <a:blip r:embed="rId4"/>
          <a:srcRect l="1346" t="18701" r="1" b="33506"/>
          <a:stretch/>
        </p:blipFill>
        <p:spPr>
          <a:xfrm>
            <a:off x="2311908" y="2709730"/>
            <a:ext cx="5096247" cy="2003776"/>
          </a:xfrm>
          <a:prstGeom prst="rect">
            <a:avLst/>
          </a:prstGeom>
        </p:spPr>
      </p:pic>
      <p:pic>
        <p:nvPicPr>
          <p:cNvPr id="4" name="Afbeelding 3">
            <a:extLst>
              <a:ext uri="{FF2B5EF4-FFF2-40B4-BE49-F238E27FC236}">
                <a16:creationId xmlns:a16="http://schemas.microsoft.com/office/drawing/2014/main" id="{4266B6A3-5B55-4E6C-9AC5-4DE611794E82}"/>
              </a:ext>
            </a:extLst>
          </p:cNvPr>
          <p:cNvPicPr>
            <a:picLocks noChangeAspect="1"/>
          </p:cNvPicPr>
          <p:nvPr/>
        </p:nvPicPr>
        <p:blipFill>
          <a:blip r:embed="rId5"/>
          <a:stretch>
            <a:fillRect/>
          </a:stretch>
        </p:blipFill>
        <p:spPr>
          <a:xfrm>
            <a:off x="2318555" y="4661406"/>
            <a:ext cx="4326632" cy="1816369"/>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EE274CD6-4B09-4643-8C26-7DD7488148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0" t="12083" r="4501" b="14346"/>
          <a:stretch/>
        </p:blipFill>
        <p:spPr>
          <a:xfrm>
            <a:off x="6796295" y="3219650"/>
            <a:ext cx="849401" cy="824067"/>
          </a:xfrm>
          <a:prstGeom prst="rect">
            <a:avLst/>
          </a:prstGeom>
        </p:spPr>
      </p:pic>
      <p:pic>
        <p:nvPicPr>
          <p:cNvPr id="13" name="Afbeelding 12">
            <a:extLst>
              <a:ext uri="{FF2B5EF4-FFF2-40B4-BE49-F238E27FC236}">
                <a16:creationId xmlns:a16="http://schemas.microsoft.com/office/drawing/2014/main" id="{E6D76240-E864-4513-993E-C4F1B1F97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58" t="16040" r="52723" b="7891"/>
          <a:stretch/>
        </p:blipFill>
        <p:spPr>
          <a:xfrm>
            <a:off x="6906048" y="5301208"/>
            <a:ext cx="762296" cy="824066"/>
          </a:xfrm>
          <a:prstGeom prst="rect">
            <a:avLst/>
          </a:prstGeom>
        </p:spPr>
      </p:pic>
    </p:spTree>
    <p:extLst>
      <p:ext uri="{BB962C8B-B14F-4D97-AF65-F5344CB8AC3E}">
        <p14:creationId xmlns:p14="http://schemas.microsoft.com/office/powerpoint/2010/main" val="287194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a:t>
            </a:fld>
            <a:endParaRPr lang="nl-BE" sz="1100">
              <a:solidFill>
                <a:srgbClr val="105269"/>
              </a:solidFill>
            </a:endParaRPr>
          </a:p>
        </p:txBody>
      </p:sp>
      <p:pic>
        <p:nvPicPr>
          <p:cNvPr id="1026"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981C8A8D-D4AB-48DF-8BBD-D64424C50473}"/>
              </a:ext>
            </a:extLst>
          </p:cNvPr>
          <p:cNvSpPr txBox="1">
            <a:spLocks/>
          </p:cNvSpPr>
          <p:nvPr/>
        </p:nvSpPr>
        <p:spPr>
          <a:xfrm>
            <a:off x="252536" y="548680"/>
            <a:ext cx="914400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400">
                <a:solidFill>
                  <a:srgbClr val="494949"/>
                </a:solidFill>
                <a:ea typeface="Flanders Art Sans" charset="0"/>
                <a:cs typeface="Flanders Art Sans" charset="0"/>
              </a:rPr>
              <a:t>Waarom een </a:t>
            </a:r>
            <a:r>
              <a:rPr lang="nl-BE" sz="2400" err="1">
                <a:solidFill>
                  <a:srgbClr val="494949"/>
                </a:solidFill>
                <a:ea typeface="Flanders Art Sans" charset="0"/>
                <a:cs typeface="Flanders Art Sans" charset="0"/>
              </a:rPr>
              <a:t>woningpas</a:t>
            </a:r>
            <a:r>
              <a:rPr lang="nl-BE" sz="2400">
                <a:solidFill>
                  <a:srgbClr val="494949"/>
                </a:solidFill>
                <a:ea typeface="Flanders Art Sans" charset="0"/>
                <a:cs typeface="Flanders Art Sans" charset="0"/>
              </a:rPr>
              <a:t>?</a:t>
            </a:r>
          </a:p>
        </p:txBody>
      </p:sp>
      <p:pic>
        <p:nvPicPr>
          <p:cNvPr id="3" name="Afbeelding 2">
            <a:extLst>
              <a:ext uri="{FF2B5EF4-FFF2-40B4-BE49-F238E27FC236}">
                <a16:creationId xmlns:a16="http://schemas.microsoft.com/office/drawing/2014/main" id="{7535B0CE-DC54-46D9-9EDC-BB98890BBF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90" t="13478" b="16401"/>
          <a:stretch/>
        </p:blipFill>
        <p:spPr>
          <a:xfrm>
            <a:off x="1043608" y="1637560"/>
            <a:ext cx="7664937" cy="4284385"/>
          </a:xfrm>
          <a:prstGeom prst="rect">
            <a:avLst/>
          </a:prstGeom>
        </p:spPr>
      </p:pic>
      <p:pic>
        <p:nvPicPr>
          <p:cNvPr id="7" name="Picture 22">
            <a:extLst>
              <a:ext uri="{FF2B5EF4-FFF2-40B4-BE49-F238E27FC236}">
                <a16:creationId xmlns:a16="http://schemas.microsoft.com/office/drawing/2014/main" id="{569B5AA0-EC5D-421C-84DD-47686451C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8" name="Picture 27">
            <a:extLst>
              <a:ext uri="{FF2B5EF4-FFF2-40B4-BE49-F238E27FC236}">
                <a16:creationId xmlns:a16="http://schemas.microsoft.com/office/drawing/2014/main" id="{85A0733F-DECC-4963-81E1-5D7E34D2C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9" name="Picture 21">
            <a:extLst>
              <a:ext uri="{FF2B5EF4-FFF2-40B4-BE49-F238E27FC236}">
                <a16:creationId xmlns:a16="http://schemas.microsoft.com/office/drawing/2014/main" id="{2CC9350F-DA59-4A2E-BE24-0B49B291DA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Tree>
    <p:extLst>
      <p:ext uri="{BB962C8B-B14F-4D97-AF65-F5344CB8AC3E}">
        <p14:creationId xmlns:p14="http://schemas.microsoft.com/office/powerpoint/2010/main" val="17633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Installatie</a:t>
            </a:r>
          </a:p>
        </p:txBody>
      </p:sp>
      <p:sp>
        <p:nvSpPr>
          <p:cNvPr id="2" name="Tijdelijke aanduiding voor inhoud 1"/>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EPB nieuwbouw – EPB IER – EPC bestaand – EPB </a:t>
            </a:r>
            <a:r>
              <a:rPr lang="nl-BE" sz="2400" err="1"/>
              <a:t>reno</a:t>
            </a:r>
            <a:endParaRPr lang="nl-BE" sz="2400"/>
          </a:p>
          <a:p>
            <a:pPr marL="288000" lvl="1"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3" name="Afbeelding 2">
            <a:extLst>
              <a:ext uri="{FF2B5EF4-FFF2-40B4-BE49-F238E27FC236}">
                <a16:creationId xmlns:a16="http://schemas.microsoft.com/office/drawing/2014/main" id="{0CAC6117-66A3-4204-82A6-F1A17BF53E12}"/>
              </a:ext>
            </a:extLst>
          </p:cNvPr>
          <p:cNvPicPr>
            <a:picLocks noChangeAspect="1"/>
          </p:cNvPicPr>
          <p:nvPr/>
        </p:nvPicPr>
        <p:blipFill>
          <a:blip r:embed="rId4"/>
          <a:stretch>
            <a:fillRect/>
          </a:stretch>
        </p:blipFill>
        <p:spPr>
          <a:xfrm>
            <a:off x="1982028" y="2035093"/>
            <a:ext cx="5730458" cy="3995254"/>
          </a:xfrm>
          <a:prstGeom prst="rect">
            <a:avLst/>
          </a:prstGeom>
        </p:spPr>
      </p:pic>
    </p:spTree>
    <p:extLst>
      <p:ext uri="{BB962C8B-B14F-4D97-AF65-F5344CB8AC3E}">
        <p14:creationId xmlns:p14="http://schemas.microsoft.com/office/powerpoint/2010/main" val="1917681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31</a:t>
            </a:fld>
            <a:endParaRPr lang="nl-BE" sz="1100">
              <a:solidFill>
                <a:srgbClr val="105269"/>
              </a:solidFill>
            </a:endParaRPr>
          </a:p>
        </p:txBody>
      </p:sp>
      <p:pic>
        <p:nvPicPr>
          <p:cNvPr id="1026"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981C8A8D-D4AB-48DF-8BBD-D64424C50473}"/>
              </a:ext>
            </a:extLst>
          </p:cNvPr>
          <p:cNvSpPr txBox="1">
            <a:spLocks/>
          </p:cNvSpPr>
          <p:nvPr/>
        </p:nvSpPr>
        <p:spPr>
          <a:xfrm>
            <a:off x="252536" y="548680"/>
            <a:ext cx="914400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400">
                <a:solidFill>
                  <a:srgbClr val="494949"/>
                </a:solidFill>
                <a:latin typeface="Calibri"/>
                <a:ea typeface="Flanders Art Sans" charset="0"/>
                <a:cs typeface="Flanders Art Sans" charset="0"/>
              </a:rPr>
              <a:t>Opmaak EPC bewijsstukken</a:t>
            </a:r>
            <a:endParaRPr lang="nl-BE" sz="2400">
              <a:solidFill>
                <a:srgbClr val="494949"/>
              </a:solidFill>
              <a:ea typeface="Flanders Art Sans" charset="0"/>
              <a:cs typeface="Flanders Art Sans" charset="0"/>
            </a:endParaRPr>
          </a:p>
        </p:txBody>
      </p:sp>
      <p:pic>
        <p:nvPicPr>
          <p:cNvPr id="3" name="Afbeelding 2">
            <a:extLst>
              <a:ext uri="{FF2B5EF4-FFF2-40B4-BE49-F238E27FC236}">
                <a16:creationId xmlns:a16="http://schemas.microsoft.com/office/drawing/2014/main" id="{7535B0CE-DC54-46D9-9EDC-BB98890BBF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90" t="13478" b="16401"/>
          <a:stretch/>
        </p:blipFill>
        <p:spPr>
          <a:xfrm>
            <a:off x="1043608" y="1637560"/>
            <a:ext cx="7664937" cy="4284385"/>
          </a:xfrm>
          <a:prstGeom prst="rect">
            <a:avLst/>
          </a:prstGeom>
        </p:spPr>
      </p:pic>
      <p:pic>
        <p:nvPicPr>
          <p:cNvPr id="7" name="Picture 22">
            <a:extLst>
              <a:ext uri="{FF2B5EF4-FFF2-40B4-BE49-F238E27FC236}">
                <a16:creationId xmlns:a16="http://schemas.microsoft.com/office/drawing/2014/main" id="{BA8656EB-74B7-4846-9D98-7A55F1870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8" name="Picture 27">
            <a:extLst>
              <a:ext uri="{FF2B5EF4-FFF2-40B4-BE49-F238E27FC236}">
                <a16:creationId xmlns:a16="http://schemas.microsoft.com/office/drawing/2014/main" id="{71D392B7-D324-4111-B344-F1824E05A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9" name="Picture 21">
            <a:extLst>
              <a:ext uri="{FF2B5EF4-FFF2-40B4-BE49-F238E27FC236}">
                <a16:creationId xmlns:a16="http://schemas.microsoft.com/office/drawing/2014/main" id="{85840C7A-40A4-4774-A365-CF0C39E4B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Tree>
    <p:extLst>
      <p:ext uri="{BB962C8B-B14F-4D97-AF65-F5344CB8AC3E}">
        <p14:creationId xmlns:p14="http://schemas.microsoft.com/office/powerpoint/2010/main" val="1404839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Vergunning</a:t>
            </a:r>
          </a:p>
        </p:txBody>
      </p:sp>
      <p:sp>
        <p:nvSpPr>
          <p:cNvPr id="2" name="Tijdelijke aanduiding voor inhoud 1"/>
          <p:cNvSpPr>
            <a:spLocks noGrp="1"/>
          </p:cNvSpPr>
          <p:nvPr>
            <p:ph sz="half" idx="2"/>
          </p:nvPr>
        </p:nvSpPr>
        <p:spPr>
          <a:xfrm>
            <a:off x="683568" y="1556792"/>
            <a:ext cx="8352928" cy="2304255"/>
          </a:xfrm>
        </p:spPr>
        <p:txBody>
          <a:bodyPr/>
          <a:lstStyle/>
          <a:p>
            <a:pPr>
              <a:buFont typeface="Arial" panose="020B0604020202020204" pitchFamily="34" charset="0"/>
              <a:buChar char="•"/>
            </a:pPr>
            <a:r>
              <a:rPr lang="nl-BE" sz="2400"/>
              <a:t>Datum aanvraag vergunning</a:t>
            </a:r>
          </a:p>
          <a:p>
            <a:pPr lvl="1">
              <a:buFont typeface="Arial" panose="020B0604020202020204" pitchFamily="34" charset="0"/>
              <a:buChar char="•"/>
            </a:pPr>
            <a:r>
              <a:rPr lang="nl-BE" sz="2000"/>
              <a:t>Oude stedenbouwkundige vergunning</a:t>
            </a:r>
          </a:p>
          <a:p>
            <a:pPr lvl="1">
              <a:buFont typeface="Arial" panose="020B0604020202020204" pitchFamily="34" charset="0"/>
              <a:buChar char="•"/>
            </a:pPr>
            <a:r>
              <a:rPr lang="nl-BE" sz="2000"/>
              <a:t>Niet: digitale bouwaanvraag (2020) – Omgevingsvergunning (2021?)</a:t>
            </a:r>
          </a:p>
          <a:p>
            <a:pPr>
              <a:buFont typeface="Arial" panose="020B0604020202020204" pitchFamily="34" charset="0"/>
              <a:buChar char="•"/>
            </a:pPr>
            <a:r>
              <a:rPr lang="nl-BE" sz="2400"/>
              <a:t>Bron: lokaal bestuur </a:t>
            </a:r>
            <a:r>
              <a:rPr lang="nl-BE" sz="2400">
                <a:sym typeface="Wingdings" panose="05000000000000000000" pitchFamily="2" charset="2"/>
              </a:rPr>
              <a:t> vergunningenregister</a:t>
            </a:r>
          </a:p>
          <a:p>
            <a:pPr>
              <a:buFont typeface="Arial" panose="020B0604020202020204" pitchFamily="34" charset="0"/>
              <a:buChar char="•"/>
            </a:pPr>
            <a:r>
              <a:rPr lang="nl-BE" sz="2400">
                <a:sym typeface="Wingdings" panose="05000000000000000000" pitchFamily="2" charset="2"/>
              </a:rPr>
              <a:t>Geen vergunning</a:t>
            </a:r>
          </a:p>
          <a:p>
            <a:pPr lvl="1">
              <a:buFont typeface="Arial" panose="020B0604020202020204" pitchFamily="34" charset="0"/>
              <a:buChar char="•"/>
            </a:pPr>
            <a:r>
              <a:rPr lang="nl-BE" sz="2000">
                <a:sym typeface="Wingdings" panose="05000000000000000000" pitchFamily="2" charset="2"/>
              </a:rPr>
              <a:t>≠ er is geen vergunning</a:t>
            </a:r>
          </a:p>
          <a:p>
            <a:pPr lvl="1">
              <a:buFont typeface="Arial" panose="020B0604020202020204" pitchFamily="34" charset="0"/>
              <a:buChar char="•"/>
            </a:pPr>
            <a:r>
              <a:rPr lang="nl-BE" sz="2000">
                <a:sym typeface="Wingdings" panose="05000000000000000000" pitchFamily="2" charset="2"/>
              </a:rPr>
              <a:t>Niet doorgestuurd</a:t>
            </a:r>
          </a:p>
          <a:p>
            <a:pPr lvl="1">
              <a:buFont typeface="Arial" panose="020B0604020202020204" pitchFamily="34" charset="0"/>
              <a:buChar char="•"/>
            </a:pPr>
            <a:r>
              <a:rPr lang="nl-BE" sz="2000">
                <a:sym typeface="Wingdings" panose="05000000000000000000" pitchFamily="2" charset="2"/>
              </a:rPr>
              <a:t>Geen koppeling met </a:t>
            </a:r>
          </a:p>
          <a:p>
            <a:pPr marL="288000" lvl="1" indent="0">
              <a:buNone/>
            </a:pPr>
            <a:r>
              <a:rPr lang="nl-BE" sz="2000">
                <a:sym typeface="Wingdings" panose="05000000000000000000" pitchFamily="2" charset="2"/>
              </a:rPr>
              <a:t>      </a:t>
            </a:r>
            <a:r>
              <a:rPr lang="nl-BE" sz="2000" err="1">
                <a:sym typeface="Wingdings" panose="05000000000000000000" pitchFamily="2" charset="2"/>
              </a:rPr>
              <a:t>gebouwID</a:t>
            </a: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3" name="Afbeelding 2">
            <a:extLst>
              <a:ext uri="{FF2B5EF4-FFF2-40B4-BE49-F238E27FC236}">
                <a16:creationId xmlns:a16="http://schemas.microsoft.com/office/drawing/2014/main" id="{515F6F1D-1A3E-4264-B4FF-E2E47BDE841D}"/>
              </a:ext>
            </a:extLst>
          </p:cNvPr>
          <p:cNvPicPr>
            <a:picLocks noChangeAspect="1"/>
          </p:cNvPicPr>
          <p:nvPr/>
        </p:nvPicPr>
        <p:blipFill>
          <a:blip r:embed="rId4"/>
          <a:stretch>
            <a:fillRect/>
          </a:stretch>
        </p:blipFill>
        <p:spPr>
          <a:xfrm>
            <a:off x="3994212" y="3099628"/>
            <a:ext cx="5043922" cy="3520336"/>
          </a:xfrm>
          <a:prstGeom prst="rect">
            <a:avLst/>
          </a:prstGeom>
        </p:spPr>
      </p:pic>
      <p:sp>
        <p:nvSpPr>
          <p:cNvPr id="4" name="Ovaal 3">
            <a:extLst>
              <a:ext uri="{FF2B5EF4-FFF2-40B4-BE49-F238E27FC236}">
                <a16:creationId xmlns:a16="http://schemas.microsoft.com/office/drawing/2014/main" id="{64BBF835-04EA-4C7C-AADB-1FC6EF8BFDE4}"/>
              </a:ext>
            </a:extLst>
          </p:cNvPr>
          <p:cNvSpPr/>
          <p:nvPr/>
        </p:nvSpPr>
        <p:spPr>
          <a:xfrm>
            <a:off x="4604108" y="5733256"/>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837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Referentiejaar bouw/verbouw =&gt; woningpas</a:t>
            </a:r>
          </a:p>
        </p:txBody>
      </p:sp>
      <p:sp>
        <p:nvSpPr>
          <p:cNvPr id="2" name="Tijdelijke aanduiding voor inhoud 1"/>
          <p:cNvSpPr>
            <a:spLocks noGrp="1"/>
          </p:cNvSpPr>
          <p:nvPr>
            <p:ph sz="half" idx="2"/>
          </p:nvPr>
        </p:nvSpPr>
        <p:spPr>
          <a:xfrm>
            <a:off x="683568" y="1556792"/>
            <a:ext cx="8352928" cy="2304255"/>
          </a:xfrm>
        </p:spPr>
        <p:txBody>
          <a:bodyPr anchor="t"/>
          <a:lstStyle/>
          <a:p>
            <a:pPr marL="287655" indent="-287655">
              <a:buFont typeface="Arial" panose="020B0604020202020204" pitchFamily="34" charset="0"/>
              <a:buChar char="•"/>
            </a:pPr>
            <a:r>
              <a:rPr lang="nl-BE" sz="2400">
                <a:latin typeface="Calibri"/>
                <a:cs typeface="Calibri"/>
              </a:rPr>
              <a:t>Referentiejaar bouw en renovatie</a:t>
            </a:r>
            <a:endParaRPr lang="en-US">
              <a:latin typeface="Calibri"/>
              <a:cs typeface="Calibri"/>
            </a:endParaRPr>
          </a:p>
          <a:p>
            <a:pPr marL="575945" lvl="1" indent="-287655">
              <a:buFont typeface="Arial" panose="020B0604020202020204" pitchFamily="34" charset="0"/>
              <a:buChar char="•"/>
            </a:pPr>
            <a:r>
              <a:rPr lang="nl-BE" sz="2400">
                <a:latin typeface="Calibri"/>
                <a:cs typeface="Calibri"/>
              </a:rPr>
              <a:t>=&gt; IP aanvaardt vergunningenregister als bron</a:t>
            </a:r>
          </a:p>
          <a:p>
            <a:pPr marL="575945" lvl="1" indent="-287655">
              <a:buFont typeface="Arial" panose="020B0604020202020204" pitchFamily="34" charset="0"/>
              <a:buChar char="•"/>
            </a:pPr>
            <a:r>
              <a:rPr lang="nl-BE" sz="2400">
                <a:latin typeface="Calibri"/>
                <a:cs typeface="Calibri"/>
              </a:rPr>
              <a:t>Dus informatie woningpas uit vergunningenregister ook aanvaard als bron</a:t>
            </a:r>
          </a:p>
          <a:p>
            <a:pPr marL="863600" lvl="2" indent="-287655">
              <a:buFont typeface="Arial" panose="020B0604020202020204" pitchFamily="34" charset="0"/>
              <a:buChar char="•"/>
            </a:pPr>
            <a:r>
              <a:rPr lang="nl-BE" sz="2200">
                <a:latin typeface="Calibri"/>
                <a:cs typeface="Calibri"/>
              </a:rPr>
              <a:t>=&gt; datum ingediend = 'aangevraagd op’</a:t>
            </a:r>
          </a:p>
          <a:p>
            <a:pPr marL="575945" lvl="1" indent="-287655">
              <a:buFont typeface="Arial" panose="020B0604020202020204" pitchFamily="34" charset="0"/>
              <a:buChar char="•"/>
            </a:pPr>
            <a:r>
              <a:rPr lang="nl-BE" sz="2400">
                <a:latin typeface="Calibri"/>
                <a:cs typeface="Calibri"/>
              </a:rPr>
              <a:t>Let op bij referentiejaar verbouwing</a:t>
            </a:r>
          </a:p>
          <a:p>
            <a:pPr marL="863600" lvl="2" indent="-287655">
              <a:buFont typeface="Arial" panose="020B0604020202020204" pitchFamily="34" charset="0"/>
              <a:buChar char="•"/>
            </a:pPr>
            <a:r>
              <a:rPr lang="nl-BE" sz="2200">
                <a:latin typeface="Calibri"/>
                <a:cs typeface="Calibri"/>
              </a:rPr>
              <a:t>Enkel als de link met de uitgevoerde werken duidelijk is</a:t>
            </a:r>
          </a:p>
          <a:p>
            <a:pPr marL="863600" lvl="2" indent="-287655">
              <a:buFont typeface="Arial" panose="020B0604020202020204" pitchFamily="34" charset="0"/>
              <a:buChar char="•"/>
            </a:pPr>
            <a:r>
              <a:rPr lang="nl-BE" sz="2200">
                <a:latin typeface="Calibri"/>
                <a:cs typeface="Calibri"/>
              </a:rPr>
              <a:t>Vb1 renovatiewerken van de woning =&gt; geen link</a:t>
            </a:r>
          </a:p>
          <a:p>
            <a:pPr marL="863600" lvl="2" indent="-287655">
              <a:buFont typeface="Arial" panose="020B0604020202020204" pitchFamily="34" charset="0"/>
              <a:buChar char="•"/>
            </a:pPr>
            <a:r>
              <a:rPr lang="nl-BE" sz="2200">
                <a:latin typeface="Calibri"/>
                <a:cs typeface="Calibri"/>
              </a:rPr>
              <a:t>Vb2 plaatsen van isolatie van de (volledige) voorgevel =&gt; wel link</a:t>
            </a:r>
          </a:p>
          <a:p>
            <a:pPr marL="863600" lvl="2" indent="-287655">
              <a:buFont typeface="Arial" panose="020B0604020202020204" pitchFamily="34" charset="0"/>
              <a:buChar char="•"/>
            </a:pPr>
            <a:r>
              <a:rPr lang="nl-BE" sz="2200">
                <a:latin typeface="Calibri"/>
                <a:cs typeface="Calibri"/>
              </a:rPr>
              <a:t>Vb3 bouwen van een woning = wel link</a:t>
            </a:r>
          </a:p>
          <a:p>
            <a:pPr marL="342900" indent="-342900">
              <a:buFont typeface="Arial" panose="020B0604020202020204" pitchFamily="34" charset="0"/>
              <a:buChar char="•"/>
            </a:pPr>
            <a:r>
              <a:rPr lang="nl-BE" sz="2400">
                <a:latin typeface="Calibri"/>
                <a:cs typeface="Calibri"/>
              </a:rPr>
              <a:t>Enkel als de eigenaar </a:t>
            </a:r>
            <a:r>
              <a:rPr lang="nl-BE" sz="2400" err="1">
                <a:latin typeface="Calibri"/>
                <a:cs typeface="Calibri"/>
              </a:rPr>
              <a:t>printscreens</a:t>
            </a:r>
            <a:r>
              <a:rPr lang="nl-BE" sz="2400">
                <a:latin typeface="Calibri"/>
                <a:cs typeface="Calibri"/>
              </a:rPr>
              <a:t> van de betreffende informatie in de woningpas aan ED bezorgt</a:t>
            </a: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0" indent="0">
              <a:buNone/>
            </a:pPr>
            <a:endParaRPr lang="nl-BE" sz="2000"/>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indent="-287655">
              <a:buFont typeface="Arial" panose="020B0604020202020204" pitchFamily="34" charset="0"/>
              <a:buChar char="•"/>
            </a:pPr>
            <a:endParaRPr lang="nl-BE">
              <a:solidFill>
                <a:schemeClr val="tx2"/>
              </a:solidFill>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p:txBody>
      </p:sp>
    </p:spTree>
    <p:extLst>
      <p:ext uri="{BB962C8B-B14F-4D97-AF65-F5344CB8AC3E}">
        <p14:creationId xmlns:p14="http://schemas.microsoft.com/office/powerpoint/2010/main" val="133285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34</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Bouwjaar</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400"/>
              <a:t>Bron: FOD Financiën – AAPD = het “kadaster”</a:t>
            </a:r>
          </a:p>
          <a:p>
            <a:pPr lvl="1">
              <a:buFont typeface="Arial" panose="020B0604020202020204" pitchFamily="34" charset="0"/>
              <a:buChar char="•"/>
            </a:pPr>
            <a:r>
              <a:rPr lang="nl-BE" sz="2000"/>
              <a:t>Bouwjaar</a:t>
            </a:r>
          </a:p>
          <a:p>
            <a:pPr lvl="1">
              <a:buFont typeface="Arial" panose="020B0604020202020204" pitchFamily="34" charset="0"/>
              <a:buChar char="•"/>
            </a:pPr>
            <a:r>
              <a:rPr lang="nl-BE" sz="2000"/>
              <a:t>Renovatiejaar</a:t>
            </a:r>
          </a:p>
          <a:p>
            <a:pPr marL="0" indent="0">
              <a:buNone/>
            </a:pPr>
            <a:endParaRPr lang="nl-BE" sz="2000" i="1"/>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grpSp>
        <p:nvGrpSpPr>
          <p:cNvPr id="6" name="Groep 5">
            <a:extLst>
              <a:ext uri="{FF2B5EF4-FFF2-40B4-BE49-F238E27FC236}">
                <a16:creationId xmlns:a16="http://schemas.microsoft.com/office/drawing/2014/main" id="{C4BAB142-0B0D-4713-96BC-47C8C3822C4E}"/>
              </a:ext>
            </a:extLst>
          </p:cNvPr>
          <p:cNvGrpSpPr/>
          <p:nvPr/>
        </p:nvGrpSpPr>
        <p:grpSpPr>
          <a:xfrm>
            <a:off x="2915816" y="2059278"/>
            <a:ext cx="5868144" cy="3891968"/>
            <a:chOff x="2915816" y="2059278"/>
            <a:chExt cx="5868144" cy="3891968"/>
          </a:xfrm>
        </p:grpSpPr>
        <p:pic>
          <p:nvPicPr>
            <p:cNvPr id="3" name="Afbeelding 2">
              <a:extLst>
                <a:ext uri="{FF2B5EF4-FFF2-40B4-BE49-F238E27FC236}">
                  <a16:creationId xmlns:a16="http://schemas.microsoft.com/office/drawing/2014/main" id="{750E8CCC-8DDF-486F-9A49-82705C939090}"/>
                </a:ext>
              </a:extLst>
            </p:cNvPr>
            <p:cNvPicPr>
              <a:picLocks noChangeAspect="1"/>
            </p:cNvPicPr>
            <p:nvPr/>
          </p:nvPicPr>
          <p:blipFill>
            <a:blip r:embed="rId4"/>
            <a:stretch>
              <a:fillRect/>
            </a:stretch>
          </p:blipFill>
          <p:spPr>
            <a:xfrm>
              <a:off x="2915816" y="2059278"/>
              <a:ext cx="5868144" cy="3891968"/>
            </a:xfrm>
            <a:prstGeom prst="rect">
              <a:avLst/>
            </a:prstGeom>
          </p:spPr>
        </p:pic>
        <p:sp>
          <p:nvSpPr>
            <p:cNvPr id="5" name="Rechthoek 4">
              <a:extLst>
                <a:ext uri="{FF2B5EF4-FFF2-40B4-BE49-F238E27FC236}">
                  <a16:creationId xmlns:a16="http://schemas.microsoft.com/office/drawing/2014/main" id="{6726EBB6-DD23-4A1D-9FBA-1C8C05E643B0}"/>
                </a:ext>
              </a:extLst>
            </p:cNvPr>
            <p:cNvSpPr/>
            <p:nvPr/>
          </p:nvSpPr>
          <p:spPr>
            <a:xfrm>
              <a:off x="4572000" y="5085184"/>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 name="Ovaal 3">
            <a:extLst>
              <a:ext uri="{FF2B5EF4-FFF2-40B4-BE49-F238E27FC236}">
                <a16:creationId xmlns:a16="http://schemas.microsoft.com/office/drawing/2014/main" id="{92C44798-91F2-46D8-B0B0-36A1BBFBC4A1}"/>
              </a:ext>
            </a:extLst>
          </p:cNvPr>
          <p:cNvSpPr/>
          <p:nvPr/>
        </p:nvSpPr>
        <p:spPr>
          <a:xfrm>
            <a:off x="3059832" y="3356992"/>
            <a:ext cx="2088232" cy="360040"/>
          </a:xfrm>
          <a:prstGeom prst="ellipse">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9020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35</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Referentiejaar bouw =&gt; woningpas</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400"/>
              <a:t>Referentiejaar bouw</a:t>
            </a:r>
            <a:endParaRPr lang="nl-BE" sz="2000"/>
          </a:p>
          <a:p>
            <a:pPr marL="575945" lvl="1" indent="-287655">
              <a:buFont typeface="Arial" panose="020B0604020202020204" pitchFamily="34" charset="0"/>
              <a:buChar char="•"/>
            </a:pPr>
            <a:r>
              <a:rPr lang="nl-BE" sz="2400">
                <a:latin typeface="Calibri"/>
                <a:cs typeface="Calibri"/>
              </a:rPr>
              <a:t>=&gt; IP aanvaardt kadastrale legger als bron</a:t>
            </a:r>
          </a:p>
          <a:p>
            <a:pPr marL="575945" lvl="1" indent="-287655">
              <a:buFont typeface="Arial" panose="020B0604020202020204" pitchFamily="34" charset="0"/>
              <a:buChar char="•"/>
            </a:pPr>
            <a:r>
              <a:rPr lang="nl-BE" sz="2400">
                <a:latin typeface="Calibri"/>
                <a:cs typeface="Calibri"/>
              </a:rPr>
              <a:t>Dus informatie woningpas uit kadastrale legger ook aanvaard als bron</a:t>
            </a:r>
          </a:p>
          <a:p>
            <a:pPr marL="863945" lvl="2" indent="-287655">
              <a:buFont typeface="Arial" panose="020B0604020202020204" pitchFamily="34" charset="0"/>
              <a:buChar char="•"/>
            </a:pPr>
            <a:r>
              <a:rPr lang="nl-BE" sz="2200">
                <a:latin typeface="Calibri"/>
                <a:cs typeface="Calibri"/>
              </a:rPr>
              <a:t>Bouwjaar – 2 = Referentiejaar bouw</a:t>
            </a:r>
          </a:p>
          <a:p>
            <a:pPr marL="863945" lvl="2" indent="-287655">
              <a:buFont typeface="Arial" panose="020B0604020202020204" pitchFamily="34" charset="0"/>
              <a:buChar char="•"/>
            </a:pPr>
            <a:r>
              <a:rPr lang="nl-BE" sz="2200">
                <a:latin typeface="Calibri"/>
                <a:cs typeface="Calibri"/>
              </a:rPr>
              <a:t>Enkel als de eigenaar </a:t>
            </a:r>
            <a:r>
              <a:rPr lang="nl-BE" sz="2200" err="1">
                <a:latin typeface="Calibri"/>
                <a:cs typeface="Calibri"/>
              </a:rPr>
              <a:t>printscreens</a:t>
            </a:r>
            <a:r>
              <a:rPr lang="nl-BE" sz="2200">
                <a:latin typeface="Calibri"/>
                <a:cs typeface="Calibri"/>
              </a:rPr>
              <a:t> van de betreffende informatie in de woningpas aan ED bezorgt</a:t>
            </a:r>
          </a:p>
          <a:p>
            <a:pPr marL="287945" indent="-287655">
              <a:buFont typeface="Arial" panose="020B0604020202020204" pitchFamily="34" charset="0"/>
              <a:buChar char="•"/>
            </a:pPr>
            <a:r>
              <a:rPr lang="nl-BE" sz="2400">
                <a:latin typeface="Calibri"/>
                <a:cs typeface="Calibri"/>
              </a:rPr>
              <a:t>Referentiejaar verbouw</a:t>
            </a:r>
          </a:p>
          <a:p>
            <a:pPr marL="575945" lvl="1" indent="-287655">
              <a:buFont typeface="Arial" panose="020B0604020202020204" pitchFamily="34" charset="0"/>
              <a:buChar char="•"/>
            </a:pPr>
            <a:r>
              <a:rPr lang="nl-BE" sz="2400">
                <a:latin typeface="Calibri"/>
                <a:cs typeface="Calibri"/>
              </a:rPr>
              <a:t>=&gt; IP aanvaardt kadastrale legger niet als bron</a:t>
            </a:r>
          </a:p>
          <a:p>
            <a:pPr marL="863945" lvl="2" indent="-287655">
              <a:buFont typeface="Arial" panose="020B0604020202020204" pitchFamily="34" charset="0"/>
              <a:buChar char="•"/>
            </a:pPr>
            <a:r>
              <a:rPr lang="nl-BE" sz="2200">
                <a:latin typeface="Calibri"/>
                <a:cs typeface="Calibri"/>
              </a:rPr>
              <a:t>Reden: link met de werken onvoldoende aangetoond</a:t>
            </a:r>
          </a:p>
          <a:p>
            <a:pPr marL="575945" lvl="1" indent="-287655">
              <a:buFont typeface="Arial" panose="020B0604020202020204" pitchFamily="34" charset="0"/>
              <a:buChar char="•"/>
            </a:pPr>
            <a:r>
              <a:rPr lang="nl-BE" sz="2400">
                <a:latin typeface="Calibri"/>
                <a:cs typeface="Calibri"/>
              </a:rPr>
              <a:t> </a:t>
            </a:r>
            <a:r>
              <a:rPr lang="nl-BE" sz="2400">
                <a:solidFill>
                  <a:srgbClr val="FF0000"/>
                </a:solidFill>
                <a:latin typeface="Calibri"/>
                <a:cs typeface="Calibri"/>
              </a:rPr>
              <a:t>Niet</a:t>
            </a:r>
            <a:r>
              <a:rPr lang="nl-BE" sz="2400">
                <a:latin typeface="Calibri"/>
                <a:cs typeface="Calibri"/>
              </a:rPr>
              <a:t> overnemen van info woningpas</a:t>
            </a:r>
          </a:p>
          <a:p>
            <a:pPr marL="0" indent="0">
              <a:buNone/>
            </a:pPr>
            <a:endParaRPr lang="nl-BE" sz="2000" i="1"/>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288000" lvl="1" indent="0">
              <a:buNone/>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grpSp>
        <p:nvGrpSpPr>
          <p:cNvPr id="6" name="Groep 5">
            <a:extLst>
              <a:ext uri="{FF2B5EF4-FFF2-40B4-BE49-F238E27FC236}">
                <a16:creationId xmlns:a16="http://schemas.microsoft.com/office/drawing/2014/main" id="{C4BAB142-0B0D-4713-96BC-47C8C3822C4E}"/>
              </a:ext>
            </a:extLst>
          </p:cNvPr>
          <p:cNvGrpSpPr/>
          <p:nvPr/>
        </p:nvGrpSpPr>
        <p:grpSpPr>
          <a:xfrm>
            <a:off x="5291844" y="5560892"/>
            <a:ext cx="3222104" cy="2261204"/>
            <a:chOff x="2915816" y="3040004"/>
            <a:chExt cx="3222104" cy="2261204"/>
          </a:xfrm>
        </p:grpSpPr>
        <p:pic>
          <p:nvPicPr>
            <p:cNvPr id="3" name="Afbeelding 2">
              <a:extLst>
                <a:ext uri="{FF2B5EF4-FFF2-40B4-BE49-F238E27FC236}">
                  <a16:creationId xmlns:a16="http://schemas.microsoft.com/office/drawing/2014/main" id="{750E8CCC-8DDF-486F-9A49-82705C939090}"/>
                </a:ext>
              </a:extLst>
            </p:cNvPr>
            <p:cNvPicPr>
              <a:picLocks noChangeAspect="1"/>
            </p:cNvPicPr>
            <p:nvPr/>
          </p:nvPicPr>
          <p:blipFill rotWithShape="1">
            <a:blip r:embed="rId4"/>
            <a:srcRect t="25199" r="46569" b="45309"/>
            <a:stretch/>
          </p:blipFill>
          <p:spPr>
            <a:xfrm>
              <a:off x="2915816" y="3040004"/>
              <a:ext cx="3222104" cy="1147821"/>
            </a:xfrm>
            <a:prstGeom prst="rect">
              <a:avLst/>
            </a:prstGeom>
          </p:spPr>
        </p:pic>
        <p:sp>
          <p:nvSpPr>
            <p:cNvPr id="5" name="Rechthoek 4">
              <a:extLst>
                <a:ext uri="{FF2B5EF4-FFF2-40B4-BE49-F238E27FC236}">
                  <a16:creationId xmlns:a16="http://schemas.microsoft.com/office/drawing/2014/main" id="{6726EBB6-DD23-4A1D-9FBA-1C8C05E643B0}"/>
                </a:ext>
              </a:extLst>
            </p:cNvPr>
            <p:cNvSpPr/>
            <p:nvPr/>
          </p:nvSpPr>
          <p:spPr>
            <a:xfrm>
              <a:off x="4572000" y="5085184"/>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9" name="Ovaal 8">
            <a:extLst>
              <a:ext uri="{FF2B5EF4-FFF2-40B4-BE49-F238E27FC236}">
                <a16:creationId xmlns:a16="http://schemas.microsoft.com/office/drawing/2014/main" id="{CB54B9B3-1F05-456C-B487-9FBA67914791}"/>
              </a:ext>
            </a:extLst>
          </p:cNvPr>
          <p:cNvSpPr/>
          <p:nvPr/>
        </p:nvSpPr>
        <p:spPr>
          <a:xfrm>
            <a:off x="5508104" y="5805264"/>
            <a:ext cx="21602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2" name="Rechte verbindingslijn 11">
            <a:extLst>
              <a:ext uri="{FF2B5EF4-FFF2-40B4-BE49-F238E27FC236}">
                <a16:creationId xmlns:a16="http://schemas.microsoft.com/office/drawing/2014/main" id="{1E196408-F42A-4338-8FCA-5BC2891C3FBC}"/>
              </a:ext>
            </a:extLst>
          </p:cNvPr>
          <p:cNvCxnSpPr/>
          <p:nvPr/>
        </p:nvCxnSpPr>
        <p:spPr>
          <a:xfrm>
            <a:off x="5508104" y="6381328"/>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3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36</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U-waarden</a:t>
            </a:r>
          </a:p>
        </p:txBody>
      </p:sp>
      <p:sp>
        <p:nvSpPr>
          <p:cNvPr id="2" name="Tijdelijke aanduiding voor inhoud 1"/>
          <p:cNvSpPr>
            <a:spLocks noGrp="1"/>
          </p:cNvSpPr>
          <p:nvPr>
            <p:ph sz="half" idx="2"/>
          </p:nvPr>
        </p:nvSpPr>
        <p:spPr>
          <a:xfrm>
            <a:off x="683568" y="1556792"/>
            <a:ext cx="8352928" cy="3384376"/>
          </a:xfrm>
        </p:spPr>
        <p:txBody>
          <a:bodyPr anchor="t"/>
          <a:lstStyle/>
          <a:p>
            <a:pPr marL="287655" indent="-287655">
              <a:buFont typeface="Arial" panose="020B0604020202020204" pitchFamily="34" charset="0"/>
              <a:buChar char="•"/>
            </a:pPr>
            <a:r>
              <a:rPr lang="nl-BE" sz="2400">
                <a:latin typeface="Calibri"/>
                <a:cs typeface="Calibri"/>
              </a:rPr>
              <a:t>Geen gemiddelde U-waarde gebruiken</a:t>
            </a:r>
            <a:endParaRPr lang="en-US"/>
          </a:p>
          <a:p>
            <a:pPr marL="575945" lvl="1" indent="-287655">
              <a:buFont typeface="Arial" panose="020B0604020202020204" pitchFamily="34" charset="0"/>
              <a:buChar char="•"/>
            </a:pPr>
            <a:r>
              <a:rPr lang="nl-BE" sz="2000"/>
              <a:t>Attesten en documenten: historiek!</a:t>
            </a:r>
            <a:endParaRPr lang="nl-BE" sz="2000">
              <a:cs typeface="Calibri" panose="020F0502020204030204" pitchFamily="34" charset="0"/>
            </a:endParaRPr>
          </a:p>
          <a:p>
            <a:pPr marL="575945" lvl="1" indent="-287655">
              <a:buFont typeface="Arial" panose="020B0604020202020204" pitchFamily="34" charset="0"/>
              <a:buChar char="•"/>
            </a:pPr>
            <a:r>
              <a:rPr lang="nl-BE" sz="2000">
                <a:latin typeface="Calibri"/>
                <a:cs typeface="Calibri"/>
              </a:rPr>
              <a:t>Wel downloaden EPB-aangifte (transmissieformulier)</a:t>
            </a:r>
          </a:p>
          <a:p>
            <a:pPr marL="575945" lvl="1" indent="-287655">
              <a:buFont typeface="Arial" panose="020B0604020202020204" pitchFamily="34" charset="0"/>
              <a:buChar char="•"/>
            </a:pPr>
            <a:r>
              <a:rPr lang="nl-BE" sz="2000">
                <a:latin typeface="Calibri"/>
                <a:cs typeface="Calibri"/>
              </a:rPr>
              <a:t>Wel downloaden EPC</a:t>
            </a:r>
            <a:endParaRPr lang="nl-BE" sz="2000">
              <a:cs typeface="Calibri"/>
            </a:endParaRPr>
          </a:p>
          <a:p>
            <a:pPr marL="0" indent="0">
              <a:buNone/>
            </a:pPr>
            <a:endParaRPr lang="nl-BE" sz="2000" i="1"/>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0" indent="0">
              <a:buNone/>
            </a:pPr>
            <a:endParaRPr lang="nl-BE" sz="2000"/>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indent="-287655">
              <a:buFont typeface="Arial" panose="020B0604020202020204" pitchFamily="34" charset="0"/>
              <a:buChar char="•"/>
            </a:pPr>
            <a:endParaRPr lang="nl-BE">
              <a:solidFill>
                <a:schemeClr val="tx2"/>
              </a:solidFill>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p:txBody>
      </p:sp>
      <p:pic>
        <p:nvPicPr>
          <p:cNvPr id="4" name="Afbeelding 3">
            <a:extLst>
              <a:ext uri="{FF2B5EF4-FFF2-40B4-BE49-F238E27FC236}">
                <a16:creationId xmlns:a16="http://schemas.microsoft.com/office/drawing/2014/main" id="{4326C80C-FF47-4186-A18D-5761F572C57C}"/>
              </a:ext>
            </a:extLst>
          </p:cNvPr>
          <p:cNvPicPr>
            <a:picLocks noChangeAspect="1"/>
          </p:cNvPicPr>
          <p:nvPr/>
        </p:nvPicPr>
        <p:blipFill>
          <a:blip r:embed="rId4"/>
          <a:stretch>
            <a:fillRect/>
          </a:stretch>
        </p:blipFill>
        <p:spPr>
          <a:xfrm>
            <a:off x="567356" y="3279955"/>
            <a:ext cx="3473713" cy="1611517"/>
          </a:xfrm>
          <a:prstGeom prst="rect">
            <a:avLst/>
          </a:prstGeom>
        </p:spPr>
      </p:pic>
      <p:grpSp>
        <p:nvGrpSpPr>
          <p:cNvPr id="8" name="Groep 7">
            <a:extLst>
              <a:ext uri="{FF2B5EF4-FFF2-40B4-BE49-F238E27FC236}">
                <a16:creationId xmlns:a16="http://schemas.microsoft.com/office/drawing/2014/main" id="{0BD88EDA-40DC-48E2-8EB3-D1529D2C0D7A}"/>
              </a:ext>
            </a:extLst>
          </p:cNvPr>
          <p:cNvGrpSpPr/>
          <p:nvPr/>
        </p:nvGrpSpPr>
        <p:grpSpPr>
          <a:xfrm>
            <a:off x="4368216" y="2780928"/>
            <a:ext cx="4345102" cy="3384376"/>
            <a:chOff x="4368216" y="2780928"/>
            <a:chExt cx="4345102" cy="3384376"/>
          </a:xfrm>
        </p:grpSpPr>
        <p:pic>
          <p:nvPicPr>
            <p:cNvPr id="5" name="Afbeelding 4">
              <a:extLst>
                <a:ext uri="{FF2B5EF4-FFF2-40B4-BE49-F238E27FC236}">
                  <a16:creationId xmlns:a16="http://schemas.microsoft.com/office/drawing/2014/main" id="{F6822B52-508B-4557-A56C-6A9EAB112621}"/>
                </a:ext>
              </a:extLst>
            </p:cNvPr>
            <p:cNvPicPr>
              <a:picLocks noChangeAspect="1"/>
            </p:cNvPicPr>
            <p:nvPr/>
          </p:nvPicPr>
          <p:blipFill>
            <a:blip r:embed="rId5"/>
            <a:stretch>
              <a:fillRect/>
            </a:stretch>
          </p:blipFill>
          <p:spPr>
            <a:xfrm>
              <a:off x="4368216" y="2780928"/>
              <a:ext cx="4345102" cy="3384376"/>
            </a:xfrm>
            <a:prstGeom prst="rect">
              <a:avLst/>
            </a:prstGeom>
          </p:spPr>
        </p:pic>
        <p:sp>
          <p:nvSpPr>
            <p:cNvPr id="6" name="Rechthoek 5">
              <a:extLst>
                <a:ext uri="{FF2B5EF4-FFF2-40B4-BE49-F238E27FC236}">
                  <a16:creationId xmlns:a16="http://schemas.microsoft.com/office/drawing/2014/main" id="{A437C30B-4ECC-4F54-BD2C-196186169BC7}"/>
                </a:ext>
              </a:extLst>
            </p:cNvPr>
            <p:cNvSpPr/>
            <p:nvPr/>
          </p:nvSpPr>
          <p:spPr>
            <a:xfrm>
              <a:off x="6346651" y="3429000"/>
              <a:ext cx="96165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8402E892-5D2D-4174-A012-8C5A60CDC4CA}"/>
                </a:ext>
              </a:extLst>
            </p:cNvPr>
            <p:cNvSpPr/>
            <p:nvPr/>
          </p:nvSpPr>
          <p:spPr>
            <a:xfrm>
              <a:off x="6228184" y="5718780"/>
              <a:ext cx="96165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973372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37</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U-waarden =&gt; woningpas</a:t>
            </a:r>
          </a:p>
        </p:txBody>
      </p:sp>
      <p:sp>
        <p:nvSpPr>
          <p:cNvPr id="2" name="Tijdelijke aanduiding voor inhoud 1"/>
          <p:cNvSpPr>
            <a:spLocks noGrp="1"/>
          </p:cNvSpPr>
          <p:nvPr>
            <p:ph sz="half" idx="2"/>
          </p:nvPr>
        </p:nvSpPr>
        <p:spPr>
          <a:xfrm>
            <a:off x="683568" y="1556792"/>
            <a:ext cx="8352928" cy="3883502"/>
          </a:xfrm>
        </p:spPr>
        <p:txBody>
          <a:bodyPr anchor="t"/>
          <a:lstStyle/>
          <a:p>
            <a:pPr marL="287655" indent="-287655">
              <a:buFont typeface="Arial" panose="020B0604020202020204" pitchFamily="34" charset="0"/>
              <a:buChar char="•"/>
            </a:pPr>
            <a:r>
              <a:rPr lang="nl-BE" sz="2400">
                <a:solidFill>
                  <a:srgbClr val="FF0000"/>
                </a:solidFill>
                <a:latin typeface="Calibri"/>
                <a:cs typeface="Calibri"/>
              </a:rPr>
              <a:t>Neen</a:t>
            </a:r>
            <a:r>
              <a:rPr lang="nl-BE" sz="2400">
                <a:latin typeface="Calibri"/>
                <a:cs typeface="Calibri"/>
              </a:rPr>
              <a:t> =&gt; niet toegelaten om de gemiddelde U-waarden in de woningpas in het EPC over te nemen</a:t>
            </a:r>
          </a:p>
          <a:p>
            <a:pPr marL="287655" indent="-287655">
              <a:buFont typeface="Arial" panose="020B0604020202020204" pitchFamily="34" charset="0"/>
              <a:buChar char="•"/>
            </a:pPr>
            <a:r>
              <a:rPr lang="nl-BE" sz="2400">
                <a:latin typeface="Calibri"/>
                <a:cs typeface="Calibri"/>
              </a:rPr>
              <a:t>Wel mogelijk</a:t>
            </a:r>
          </a:p>
          <a:p>
            <a:pPr marL="575945" lvl="1" indent="-287655">
              <a:buFont typeface="Arial" panose="020B0604020202020204" pitchFamily="34" charset="0"/>
              <a:buChar char="•"/>
            </a:pPr>
            <a:r>
              <a:rPr lang="nl-BE" sz="2000">
                <a:latin typeface="Calibri"/>
                <a:cs typeface="Calibri"/>
              </a:rPr>
              <a:t>Downloaden EPC</a:t>
            </a:r>
          </a:p>
          <a:p>
            <a:pPr marL="575945" lvl="1" indent="-287655">
              <a:buFont typeface="Arial" panose="020B0604020202020204" pitchFamily="34" charset="0"/>
              <a:buChar char="•"/>
            </a:pPr>
            <a:r>
              <a:rPr lang="nl-BE" sz="2000">
                <a:latin typeface="Calibri"/>
                <a:cs typeface="Calibri"/>
              </a:rPr>
              <a:t>Downloaden EPB-aangifte (transmissieformulier)</a:t>
            </a:r>
            <a:endParaRPr lang="nl-BE"/>
          </a:p>
          <a:p>
            <a:pPr marL="575945" lvl="1" indent="-287655">
              <a:buFont typeface="Arial" panose="020B0604020202020204" pitchFamily="34" charset="0"/>
              <a:buChar char="•"/>
            </a:pPr>
            <a:r>
              <a:rPr lang="nl-BE" sz="2000">
                <a:latin typeface="Calibri"/>
                <a:cs typeface="Calibri"/>
              </a:rPr>
              <a:t>Overnemen van de invoergegevens =&gt; </a:t>
            </a:r>
            <a:r>
              <a:rPr lang="nl-BE" sz="2000" err="1">
                <a:latin typeface="Calibri"/>
                <a:cs typeface="Calibri"/>
              </a:rPr>
              <a:t>vw</a:t>
            </a:r>
            <a:r>
              <a:rPr lang="nl-BE" sz="2000">
                <a:latin typeface="Calibri"/>
                <a:cs typeface="Calibri"/>
              </a:rPr>
              <a:t> IP deel II.2.3</a:t>
            </a:r>
          </a:p>
          <a:p>
            <a:pPr marL="863600" lvl="2" indent="-287655">
              <a:buFont typeface="Arial" panose="020B0604020202020204" pitchFamily="34" charset="0"/>
              <a:buChar char="•"/>
            </a:pPr>
            <a:r>
              <a:rPr lang="nl-BE" sz="1800">
                <a:latin typeface="Calibri"/>
                <a:cs typeface="Calibri"/>
              </a:rPr>
              <a:t>Nakijken of door aanpassingen aan de eenheid, het inspectieprotocol of de software geen verkeerde invoergegevens worden overgenomen =&gt; ED is verantwoordelijk.</a:t>
            </a:r>
          </a:p>
          <a:p>
            <a:pPr marL="342900" indent="-342900">
              <a:buFont typeface="Arial" panose="020B0604020202020204" pitchFamily="34" charset="0"/>
              <a:buChar char="•"/>
            </a:pPr>
            <a:r>
              <a:rPr lang="nl-BE" sz="2400">
                <a:latin typeface="Calibri"/>
                <a:cs typeface="Calibri"/>
              </a:rPr>
              <a:t>Enkel als de eigenaar </a:t>
            </a:r>
            <a:r>
              <a:rPr lang="nl-BE" sz="2400" err="1">
                <a:latin typeface="Calibri"/>
                <a:cs typeface="Calibri"/>
              </a:rPr>
              <a:t>printscreens</a:t>
            </a:r>
            <a:r>
              <a:rPr lang="nl-BE" sz="2400">
                <a:latin typeface="Calibri"/>
                <a:cs typeface="Calibri"/>
              </a:rPr>
              <a:t> uit de woningpas bezorgt waaruit blijkt dat dat EPC het meest recente EPC is</a:t>
            </a:r>
            <a:endParaRPr lang="nl-BE" sz="2000">
              <a:cs typeface="Calibri" panose="020F0502020204030204" pitchFamily="34" charset="0"/>
            </a:endParaRPr>
          </a:p>
          <a:p>
            <a:pPr marL="575945" lvl="1" indent="-287655">
              <a:buFont typeface="Arial" panose="020B0604020202020204" pitchFamily="34" charset="0"/>
              <a:buChar char="•"/>
            </a:pPr>
            <a:endParaRPr lang="nl-BE" sz="2000">
              <a:latin typeface="Calibri"/>
              <a:cs typeface="Calibri"/>
            </a:endParaRPr>
          </a:p>
          <a:p>
            <a:pPr marL="575945" lvl="1" indent="-287655">
              <a:buFont typeface="Arial" panose="020B0604020202020204" pitchFamily="34" charset="0"/>
              <a:buChar char="•"/>
            </a:pPr>
            <a:endParaRPr lang="nl-BE" sz="2000">
              <a:cs typeface="Calibri"/>
            </a:endParaRPr>
          </a:p>
          <a:p>
            <a:pPr marL="0" indent="0">
              <a:buNone/>
            </a:pPr>
            <a:endParaRPr lang="nl-BE" sz="2000" i="1"/>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0" indent="0">
              <a:buNone/>
            </a:pPr>
            <a:endParaRPr lang="nl-BE" sz="2000"/>
          </a:p>
          <a:p>
            <a:pPr marL="287655" indent="-287655">
              <a:buFont typeface="Arial" panose="020B0604020202020204" pitchFamily="34" charset="0"/>
              <a:buChar char="•"/>
            </a:pPr>
            <a:endParaRPr lang="nl-BE" sz="2000">
              <a:cs typeface="Calibri" panose="020F0502020204030204" pitchFamily="34" charset="0"/>
            </a:endParaRPr>
          </a:p>
          <a:p>
            <a:pPr marL="287655" indent="-287655">
              <a:buFont typeface="Arial" panose="020B0604020202020204" pitchFamily="34" charset="0"/>
              <a:buChar char="•"/>
            </a:pPr>
            <a:endParaRPr lang="nl-BE" sz="2000">
              <a:cs typeface="Calibri" panose="020F0502020204030204" pitchFamily="34" charset="0"/>
            </a:endParaRPr>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lvl="1" indent="0">
              <a:buNone/>
            </a:pPr>
            <a:endParaRPr lang="nl-BE" sz="2000">
              <a:cs typeface="Calibri" panose="020F0502020204030204" pitchFamily="34" charset="0"/>
            </a:endParaRPr>
          </a:p>
          <a:p>
            <a:pPr marL="287655" indent="-287655">
              <a:buFont typeface="Arial" panose="020B0604020202020204" pitchFamily="34" charset="0"/>
              <a:buChar char="•"/>
            </a:pPr>
            <a:endParaRPr lang="nl-BE">
              <a:solidFill>
                <a:schemeClr val="tx2"/>
              </a:solidFill>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a:p>
            <a:pPr marL="287655" indent="-287655">
              <a:buFont typeface="Arial" panose="020B0604020202020204" pitchFamily="34" charset="0"/>
              <a:buChar char="•"/>
            </a:pPr>
            <a:endParaRPr lang="nl-BE">
              <a:cs typeface="Calibri" panose="020F0502020204030204" pitchFamily="34" charset="0"/>
            </a:endParaRPr>
          </a:p>
        </p:txBody>
      </p:sp>
    </p:spTree>
    <p:extLst>
      <p:ext uri="{BB962C8B-B14F-4D97-AF65-F5344CB8AC3E}">
        <p14:creationId xmlns:p14="http://schemas.microsoft.com/office/powerpoint/2010/main" val="903178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951638" y="0"/>
            <a:ext cx="6264696" cy="6884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p:cNvSpPr/>
          <p:nvPr/>
        </p:nvSpPr>
        <p:spPr>
          <a:xfrm>
            <a:off x="0" y="-13063"/>
            <a:ext cx="4029242" cy="6884126"/>
          </a:xfrm>
          <a:custGeom>
            <a:avLst/>
            <a:gdLst>
              <a:gd name="connsiteX0" fmla="*/ 0 w 4283968"/>
              <a:gd name="connsiteY0" fmla="*/ 0 h 6858000"/>
              <a:gd name="connsiteX1" fmla="*/ 4283968 w 4283968"/>
              <a:gd name="connsiteY1" fmla="*/ 0 h 6858000"/>
              <a:gd name="connsiteX2" fmla="*/ 4283968 w 4283968"/>
              <a:gd name="connsiteY2" fmla="*/ 6858000 h 6858000"/>
              <a:gd name="connsiteX3" fmla="*/ 0 w 4283968"/>
              <a:gd name="connsiteY3" fmla="*/ 6858000 h 6858000"/>
              <a:gd name="connsiteX4" fmla="*/ 0 w 4283968"/>
              <a:gd name="connsiteY4" fmla="*/ 0 h 6858000"/>
              <a:gd name="connsiteX0" fmla="*/ 0 w 4283968"/>
              <a:gd name="connsiteY0" fmla="*/ 0 h 6858000"/>
              <a:gd name="connsiteX1" fmla="*/ 4283968 w 4283968"/>
              <a:gd name="connsiteY1" fmla="*/ 0 h 6858000"/>
              <a:gd name="connsiteX2" fmla="*/ 3624293 w 4283968"/>
              <a:gd name="connsiteY2" fmla="*/ 6858000 h 6858000"/>
              <a:gd name="connsiteX3" fmla="*/ 0 w 4283968"/>
              <a:gd name="connsiteY3" fmla="*/ 6858000 h 6858000"/>
              <a:gd name="connsiteX4" fmla="*/ 0 w 4283968"/>
              <a:gd name="connsiteY4" fmla="*/ 0 h 6858000"/>
              <a:gd name="connsiteX0" fmla="*/ 0 w 4917516"/>
              <a:gd name="connsiteY0" fmla="*/ 0 h 6871063"/>
              <a:gd name="connsiteX1" fmla="*/ 4283968 w 4917516"/>
              <a:gd name="connsiteY1" fmla="*/ 0 h 6871063"/>
              <a:gd name="connsiteX2" fmla="*/ 4917516 w 4917516"/>
              <a:gd name="connsiteY2" fmla="*/ 6871063 h 6871063"/>
              <a:gd name="connsiteX3" fmla="*/ 0 w 4917516"/>
              <a:gd name="connsiteY3" fmla="*/ 6858000 h 6871063"/>
              <a:gd name="connsiteX4" fmla="*/ 0 w 4917516"/>
              <a:gd name="connsiteY4" fmla="*/ 0 h 6871063"/>
              <a:gd name="connsiteX0" fmla="*/ 0 w 4283968"/>
              <a:gd name="connsiteY0" fmla="*/ 0 h 6871063"/>
              <a:gd name="connsiteX1" fmla="*/ 4283968 w 4283968"/>
              <a:gd name="connsiteY1" fmla="*/ 0 h 6871063"/>
              <a:gd name="connsiteX2" fmla="*/ 3062590 w 4283968"/>
              <a:gd name="connsiteY2" fmla="*/ 6871063 h 6871063"/>
              <a:gd name="connsiteX3" fmla="*/ 0 w 4283968"/>
              <a:gd name="connsiteY3" fmla="*/ 6858000 h 6871063"/>
              <a:gd name="connsiteX4" fmla="*/ 0 w 4283968"/>
              <a:gd name="connsiteY4" fmla="*/ 0 h 6871063"/>
              <a:gd name="connsiteX0" fmla="*/ 0 w 4029242"/>
              <a:gd name="connsiteY0" fmla="*/ 13063 h 6884126"/>
              <a:gd name="connsiteX1" fmla="*/ 4029242 w 4029242"/>
              <a:gd name="connsiteY1" fmla="*/ 0 h 6884126"/>
              <a:gd name="connsiteX2" fmla="*/ 3062590 w 4029242"/>
              <a:gd name="connsiteY2" fmla="*/ 6884126 h 6884126"/>
              <a:gd name="connsiteX3" fmla="*/ 0 w 4029242"/>
              <a:gd name="connsiteY3" fmla="*/ 6871063 h 6884126"/>
              <a:gd name="connsiteX4" fmla="*/ 0 w 4029242"/>
              <a:gd name="connsiteY4" fmla="*/ 13063 h 688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242" h="6884126">
                <a:moveTo>
                  <a:pt x="0" y="13063"/>
                </a:moveTo>
                <a:lnTo>
                  <a:pt x="4029242" y="0"/>
                </a:lnTo>
                <a:lnTo>
                  <a:pt x="3062590" y="6884126"/>
                </a:lnTo>
                <a:lnTo>
                  <a:pt x="0" y="6871063"/>
                </a:lnTo>
                <a:lnTo>
                  <a:pt x="0" y="13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p:cNvSpPr txBox="1">
            <a:spLocks/>
          </p:cNvSpPr>
          <p:nvPr/>
        </p:nvSpPr>
        <p:spPr>
          <a:xfrm>
            <a:off x="822136" y="2636912"/>
            <a:ext cx="3173800" cy="792088"/>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lnSpc>
                <a:spcPct val="100000"/>
              </a:lnSpc>
            </a:pPr>
            <a:r>
              <a:rPr lang="nl-BE" sz="2600">
                <a:solidFill>
                  <a:srgbClr val="494949"/>
                </a:solidFill>
                <a:ea typeface="Flanders Art Sans" charset="0"/>
                <a:cs typeface="Flanders Art Sans" charset="0"/>
              </a:rPr>
              <a:t>Dank voor uw aandacht!</a:t>
            </a:r>
            <a:endParaRPr lang="nl-BE" sz="2200" i="1">
              <a:solidFill>
                <a:srgbClr val="494949"/>
              </a:solidFill>
              <a:ea typeface="Flanders Art Sans" charset="0"/>
              <a:cs typeface="Flanders Art Sans" charset="0"/>
            </a:endParaRPr>
          </a:p>
          <a:p>
            <a:pPr algn="l">
              <a:lnSpc>
                <a:spcPct val="100000"/>
              </a:lnSpc>
            </a:pPr>
            <a:endParaRPr lang="nl-BE" sz="2600">
              <a:solidFill>
                <a:srgbClr val="494949"/>
              </a:solidFill>
              <a:ea typeface="Flanders Art Sans" charset="0"/>
              <a:cs typeface="Flanders Art Sans" charset="0"/>
            </a:endParaRPr>
          </a:p>
        </p:txBody>
      </p:sp>
      <p:sp>
        <p:nvSpPr>
          <p:cNvPr id="10" name="Titel 1"/>
          <p:cNvSpPr txBox="1">
            <a:spLocks/>
          </p:cNvSpPr>
          <p:nvPr/>
        </p:nvSpPr>
        <p:spPr>
          <a:xfrm>
            <a:off x="445059" y="2047785"/>
            <a:ext cx="2830797" cy="2245311"/>
          </a:xfrm>
          <a:prstGeom prst="rect">
            <a:avLst/>
          </a:prstGeom>
        </p:spPr>
        <p:txBody>
          <a:bodyPr anchor="t"/>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marL="285750" indent="-285750" algn="l">
              <a:lnSpc>
                <a:spcPct val="150000"/>
              </a:lnSpc>
              <a:buFont typeface=".AppleSystemUIFont" charset="-120"/>
              <a:buChar char="▸"/>
            </a:pPr>
            <a:endParaRPr lang="nl-BE" sz="1500" b="0">
              <a:solidFill>
                <a:srgbClr val="494949"/>
              </a:solidFill>
              <a:ea typeface="Flanders Art Sans" charset="0"/>
              <a:cs typeface="Flanders Art Sans" charset="0"/>
            </a:endParaRPr>
          </a:p>
        </p:txBody>
      </p:sp>
      <p:pic>
        <p:nvPicPr>
          <p:cNvPr id="7" name="Afbeelding 6">
            <a:extLst>
              <a:ext uri="{FF2B5EF4-FFF2-40B4-BE49-F238E27FC236}">
                <a16:creationId xmlns:a16="http://schemas.microsoft.com/office/drawing/2014/main" id="{0FC69BC5-3336-439C-9BB1-A205070D2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355" y="2070055"/>
            <a:ext cx="4645117" cy="4216445"/>
          </a:xfrm>
          <a:prstGeom prst="rect">
            <a:avLst/>
          </a:prstGeom>
        </p:spPr>
      </p:pic>
    </p:spTree>
    <p:extLst>
      <p:ext uri="{BB962C8B-B14F-4D97-AF65-F5344CB8AC3E}">
        <p14:creationId xmlns:p14="http://schemas.microsoft.com/office/powerpoint/2010/main" val="43148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a:t>
            </a:fld>
            <a:endParaRPr lang="nl-BE" sz="1100">
              <a:solidFill>
                <a:srgbClr val="105269"/>
              </a:solidFill>
            </a:endParaRPr>
          </a:p>
        </p:txBody>
      </p:sp>
      <p:cxnSp>
        <p:nvCxnSpPr>
          <p:cNvPr id="8" name="Straight Connector 25"/>
          <p:cNvCxnSpPr/>
          <p:nvPr/>
        </p:nvCxnSpPr>
        <p:spPr>
          <a:xfrm>
            <a:off x="1100284" y="5949280"/>
            <a:ext cx="69847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3"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11" name="Rechthoekige driehoek 10">
            <a:extLst>
              <a:ext uri="{FF2B5EF4-FFF2-40B4-BE49-F238E27FC236}">
                <a16:creationId xmlns:a16="http://schemas.microsoft.com/office/drawing/2014/main" id="{7DDED9CE-853C-4595-A560-6D1548AD36CA}"/>
              </a:ext>
            </a:extLst>
          </p:cNvPr>
          <p:cNvSpPr/>
          <p:nvPr/>
        </p:nvSpPr>
        <p:spPr>
          <a:xfrm flipH="1">
            <a:off x="3955811" y="0"/>
            <a:ext cx="2122310" cy="6858000"/>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8842FEEE-F4BC-473A-A1EA-331DBA61E177}"/>
              </a:ext>
            </a:extLst>
          </p:cNvPr>
          <p:cNvSpPr/>
          <p:nvPr/>
        </p:nvSpPr>
        <p:spPr>
          <a:xfrm>
            <a:off x="6089411" y="0"/>
            <a:ext cx="3054590"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a:extLst>
              <a:ext uri="{FF2B5EF4-FFF2-40B4-BE49-F238E27FC236}">
                <a16:creationId xmlns:a16="http://schemas.microsoft.com/office/drawing/2014/main" id="{FF7154FC-9166-4042-81E1-6B941A2041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433" t="21580" r="11911" b="11379"/>
          <a:stretch/>
        </p:blipFill>
        <p:spPr>
          <a:xfrm>
            <a:off x="4248074" y="4216661"/>
            <a:ext cx="4932438" cy="2641339"/>
          </a:xfrm>
          <a:prstGeom prst="rect">
            <a:avLst/>
          </a:prstGeom>
        </p:spPr>
      </p:pic>
      <p:pic>
        <p:nvPicPr>
          <p:cNvPr id="16" name="Afbeelding 15">
            <a:extLst>
              <a:ext uri="{FF2B5EF4-FFF2-40B4-BE49-F238E27FC236}">
                <a16:creationId xmlns:a16="http://schemas.microsoft.com/office/drawing/2014/main" id="{54BB1FC0-274E-4867-A940-51166257BA58}"/>
              </a:ext>
            </a:extLst>
          </p:cNvPr>
          <p:cNvPicPr>
            <a:picLocks noChangeAspect="1"/>
          </p:cNvPicPr>
          <p:nvPr/>
        </p:nvPicPr>
        <p:blipFill>
          <a:blip r:embed="rId6"/>
          <a:stretch>
            <a:fillRect/>
          </a:stretch>
        </p:blipFill>
        <p:spPr>
          <a:xfrm>
            <a:off x="3203848" y="4216661"/>
            <a:ext cx="1071588" cy="2642769"/>
          </a:xfrm>
          <a:prstGeom prst="rect">
            <a:avLst/>
          </a:prstGeom>
        </p:spPr>
      </p:pic>
      <p:sp>
        <p:nvSpPr>
          <p:cNvPr id="2" name="Tijdelijke aanduiding voor inhoud 1"/>
          <p:cNvSpPr>
            <a:spLocks noGrp="1"/>
          </p:cNvSpPr>
          <p:nvPr>
            <p:ph sz="half" idx="2"/>
          </p:nvPr>
        </p:nvSpPr>
        <p:spPr>
          <a:xfrm>
            <a:off x="641611" y="1042570"/>
            <a:ext cx="8352928" cy="2641339"/>
          </a:xfrm>
        </p:spPr>
        <p:txBody>
          <a:bodyPr/>
          <a:lstStyle/>
          <a:p>
            <a:pPr marL="457200" indent="-457200">
              <a:buFont typeface="+mj-lt"/>
              <a:buAutoNum type="arabicPeriod"/>
            </a:pPr>
            <a:r>
              <a:rPr lang="nl-BE" sz="2000"/>
              <a:t>De Vlaamse overheid wil het (ver)bouwen, (ver)kopen of (ver)huren van een woning  </a:t>
            </a:r>
            <a:r>
              <a:rPr lang="nl-BE" sz="2000">
                <a:solidFill>
                  <a:schemeClr val="tx2"/>
                </a:solidFill>
              </a:rPr>
              <a:t>vereenvoudigen</a:t>
            </a:r>
            <a:r>
              <a:rPr lang="nl-BE" sz="2000"/>
              <a:t> voor de burger. </a:t>
            </a:r>
          </a:p>
          <a:p>
            <a:pPr marL="288000" lvl="1" indent="0">
              <a:buNone/>
            </a:pPr>
            <a:r>
              <a:rPr lang="nl-BE" sz="2000"/>
              <a:t>	“</a:t>
            </a:r>
            <a:r>
              <a:rPr lang="nl-BE" sz="2000" i="1">
                <a:solidFill>
                  <a:schemeClr val="tx2"/>
                </a:solidFill>
              </a:rPr>
              <a:t>Integratie attesten”</a:t>
            </a:r>
          </a:p>
          <a:p>
            <a:pPr marL="457200" indent="-457200">
              <a:buFont typeface="+mj-lt"/>
              <a:buAutoNum type="arabicPeriod"/>
            </a:pPr>
            <a:endParaRPr lang="nl-BE" sz="2000"/>
          </a:p>
          <a:p>
            <a:pPr marL="457200" indent="-457200">
              <a:buFont typeface="+mj-lt"/>
              <a:buAutoNum type="arabicPeriod"/>
            </a:pPr>
            <a:r>
              <a:rPr lang="nl-BE" sz="2000"/>
              <a:t>Burger </a:t>
            </a:r>
            <a:r>
              <a:rPr lang="nl-BE" sz="2000">
                <a:solidFill>
                  <a:schemeClr val="tx2"/>
                </a:solidFill>
              </a:rPr>
              <a:t>inzicht en advies </a:t>
            </a:r>
            <a:r>
              <a:rPr lang="nl-BE" sz="2000"/>
              <a:t>geven over woning, perceel, omgeving in tal van aspecten. </a:t>
            </a:r>
          </a:p>
          <a:p>
            <a:pPr marL="288000" lvl="1" indent="0">
              <a:buNone/>
            </a:pPr>
            <a:r>
              <a:rPr lang="nl-BE" sz="2000"/>
              <a:t>	</a:t>
            </a:r>
            <a:r>
              <a:rPr lang="nl-BE" sz="2000" i="1">
                <a:solidFill>
                  <a:schemeClr val="tx2"/>
                </a:solidFill>
              </a:rPr>
              <a:t>“Renovatiepact: renovatiegraad/woningkwaliteit verhogen”</a:t>
            </a:r>
          </a:p>
          <a:p>
            <a:pPr marL="457200" indent="-457200">
              <a:buFont typeface="+mj-lt"/>
              <a:buAutoNum type="arabicPeriod"/>
            </a:pPr>
            <a:endParaRPr lang="nl-BE" sz="2000"/>
          </a:p>
          <a:p>
            <a:pPr marL="457200" indent="-457200">
              <a:buFont typeface="+mj-lt"/>
              <a:buAutoNum type="arabicPeriod"/>
            </a:pPr>
            <a:r>
              <a:rPr lang="nl-BE" sz="2000"/>
              <a:t>Het Vlaams Energieagentschap, Departement Omgeving, Wonen-Vlaanderen en OVAM werken </a:t>
            </a:r>
            <a:r>
              <a:rPr lang="nl-BE" sz="2000">
                <a:solidFill>
                  <a:schemeClr val="tx2"/>
                </a:solidFill>
              </a:rPr>
              <a:t>samen</a:t>
            </a:r>
            <a:r>
              <a:rPr lang="nl-BE" sz="2000"/>
              <a:t> aan één woningpas. </a:t>
            </a:r>
          </a:p>
          <a:p>
            <a:pPr marL="0" indent="0">
              <a:buNone/>
            </a:pPr>
            <a:endParaRPr lang="nl-BE" sz="2000"/>
          </a:p>
          <a:p>
            <a:pPr marL="0" indent="0">
              <a:buNone/>
            </a:pPr>
            <a:r>
              <a:rPr lang="nl-BE" sz="2000"/>
              <a:t>	</a:t>
            </a:r>
          </a:p>
          <a:p>
            <a:pPr marL="0" indent="0">
              <a:buNone/>
            </a:pPr>
            <a:r>
              <a:rPr lang="nl-BE" sz="2000"/>
              <a:t>	</a:t>
            </a:r>
          </a:p>
          <a:p>
            <a:endParaRPr lang="nl-BE">
              <a:solidFill>
                <a:schemeClr val="tx2"/>
              </a:solidFill>
            </a:endParaRPr>
          </a:p>
          <a:p>
            <a:pPr marL="0" indent="0">
              <a:buNone/>
            </a:pPr>
            <a:endParaRPr lang="nl-BE"/>
          </a:p>
          <a:p>
            <a:pPr marL="0" indent="0">
              <a:buNone/>
            </a:pPr>
            <a:endParaRPr lang="nl-BE"/>
          </a:p>
          <a:p>
            <a:pPr marL="0" indent="0">
              <a:buNone/>
            </a:pPr>
            <a:endParaRPr lang="nl-BE"/>
          </a:p>
        </p:txBody>
      </p:sp>
      <p:pic>
        <p:nvPicPr>
          <p:cNvPr id="7" name="Picture 2" descr="D:\Algemene gegevens\logo\Combilogo_Woningpas\Combilogo_woningpas_Vo_k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4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a:t>
            </a:fld>
            <a:endParaRPr lang="nl-BE" sz="1100">
              <a:solidFill>
                <a:srgbClr val="105269"/>
              </a:solidFill>
            </a:endParaRPr>
          </a:p>
        </p:txBody>
      </p:sp>
      <p:pic>
        <p:nvPicPr>
          <p:cNvPr id="1026"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981C8A8D-D4AB-48DF-8BBD-D64424C50473}"/>
              </a:ext>
            </a:extLst>
          </p:cNvPr>
          <p:cNvSpPr txBox="1">
            <a:spLocks/>
          </p:cNvSpPr>
          <p:nvPr/>
        </p:nvSpPr>
        <p:spPr>
          <a:xfrm>
            <a:off x="252536" y="548680"/>
            <a:ext cx="914400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400">
                <a:solidFill>
                  <a:srgbClr val="494949"/>
                </a:solidFill>
                <a:ea typeface="Flanders Art Sans" charset="0"/>
                <a:cs typeface="Flanders Art Sans" charset="0"/>
              </a:rPr>
              <a:t>Wat is de </a:t>
            </a:r>
            <a:r>
              <a:rPr lang="nl-BE" sz="2400" err="1">
                <a:solidFill>
                  <a:srgbClr val="494949"/>
                </a:solidFill>
                <a:ea typeface="Flanders Art Sans" charset="0"/>
                <a:cs typeface="Flanders Art Sans" charset="0"/>
              </a:rPr>
              <a:t>woningpas</a:t>
            </a:r>
            <a:r>
              <a:rPr lang="nl-BE" sz="2400">
                <a:solidFill>
                  <a:srgbClr val="494949"/>
                </a:solidFill>
                <a:ea typeface="Flanders Art Sans" charset="0"/>
                <a:cs typeface="Flanders Art Sans" charset="0"/>
              </a:rPr>
              <a:t>?</a:t>
            </a:r>
          </a:p>
        </p:txBody>
      </p:sp>
      <p:pic>
        <p:nvPicPr>
          <p:cNvPr id="3" name="Afbeelding 2">
            <a:extLst>
              <a:ext uri="{FF2B5EF4-FFF2-40B4-BE49-F238E27FC236}">
                <a16:creationId xmlns:a16="http://schemas.microsoft.com/office/drawing/2014/main" id="{7535B0CE-DC54-46D9-9EDC-BB98890BBF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90" t="13478" b="16401"/>
          <a:stretch/>
        </p:blipFill>
        <p:spPr>
          <a:xfrm>
            <a:off x="1043608" y="1637560"/>
            <a:ext cx="7664937" cy="4284385"/>
          </a:xfrm>
          <a:prstGeom prst="rect">
            <a:avLst/>
          </a:prstGeom>
        </p:spPr>
      </p:pic>
      <p:pic>
        <p:nvPicPr>
          <p:cNvPr id="7" name="Picture 22">
            <a:extLst>
              <a:ext uri="{FF2B5EF4-FFF2-40B4-BE49-F238E27FC236}">
                <a16:creationId xmlns:a16="http://schemas.microsoft.com/office/drawing/2014/main" id="{BA8656EB-74B7-4846-9D98-7A55F1870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8" name="Picture 27">
            <a:extLst>
              <a:ext uri="{FF2B5EF4-FFF2-40B4-BE49-F238E27FC236}">
                <a16:creationId xmlns:a16="http://schemas.microsoft.com/office/drawing/2014/main" id="{71D392B7-D324-4111-B344-F1824E05A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9" name="Picture 21">
            <a:extLst>
              <a:ext uri="{FF2B5EF4-FFF2-40B4-BE49-F238E27FC236}">
                <a16:creationId xmlns:a16="http://schemas.microsoft.com/office/drawing/2014/main" id="{85840C7A-40A4-4774-A365-CF0C39E4B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Tree>
    <p:extLst>
      <p:ext uri="{BB962C8B-B14F-4D97-AF65-F5344CB8AC3E}">
        <p14:creationId xmlns:p14="http://schemas.microsoft.com/office/powerpoint/2010/main" val="148988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a:t>
            </a:fld>
            <a:endParaRPr lang="nl-BE" sz="1100">
              <a:solidFill>
                <a:srgbClr val="105269"/>
              </a:solidFill>
            </a:endParaRPr>
          </a:p>
        </p:txBody>
      </p:sp>
      <p:pic>
        <p:nvPicPr>
          <p:cNvPr id="2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000" y="424317"/>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ige driehoek 12">
            <a:extLst>
              <a:ext uri="{FF2B5EF4-FFF2-40B4-BE49-F238E27FC236}">
                <a16:creationId xmlns:a16="http://schemas.microsoft.com/office/drawing/2014/main" id="{F49DD7C8-EB4E-4754-A716-5A6B59BDC2F0}"/>
              </a:ext>
            </a:extLst>
          </p:cNvPr>
          <p:cNvSpPr/>
          <p:nvPr/>
        </p:nvSpPr>
        <p:spPr>
          <a:xfrm flipH="1">
            <a:off x="3955811" y="0"/>
            <a:ext cx="2122310" cy="6858000"/>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147A4075-4701-4687-9591-57A0CD7954F8}"/>
              </a:ext>
            </a:extLst>
          </p:cNvPr>
          <p:cNvSpPr/>
          <p:nvPr/>
        </p:nvSpPr>
        <p:spPr>
          <a:xfrm>
            <a:off x="6111245" y="-27384"/>
            <a:ext cx="3032755"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jdelijke aanduiding voor tekst 4">
            <a:extLst>
              <a:ext uri="{FF2B5EF4-FFF2-40B4-BE49-F238E27FC236}">
                <a16:creationId xmlns:a16="http://schemas.microsoft.com/office/drawing/2014/main" id="{B966C1F4-8470-405C-9BF4-6BC4BAB34E9B}"/>
              </a:ext>
            </a:extLst>
          </p:cNvPr>
          <p:cNvSpPr txBox="1">
            <a:spLocks/>
          </p:cNvSpPr>
          <p:nvPr/>
        </p:nvSpPr>
        <p:spPr>
          <a:xfrm>
            <a:off x="396136" y="1397500"/>
            <a:ext cx="7374724" cy="2650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nl-BE" sz="2000"/>
              <a:t>Relevante data &amp; advies</a:t>
            </a:r>
          </a:p>
          <a:p>
            <a:pPr lvl="1"/>
            <a:r>
              <a:rPr lang="nl-BE" sz="1800" i="1"/>
              <a:t>gekend bij overheid</a:t>
            </a:r>
          </a:p>
          <a:p>
            <a:pPr lvl="1"/>
            <a:r>
              <a:rPr lang="nl-BE" sz="1800" i="1"/>
              <a:t>woning/perceel/omgeving</a:t>
            </a:r>
          </a:p>
          <a:p>
            <a:pPr marL="0" indent="0">
              <a:buNone/>
            </a:pPr>
            <a:r>
              <a:rPr lang="nl-BE" sz="1800"/>
              <a:t>     </a:t>
            </a:r>
          </a:p>
          <a:p>
            <a:pPr marL="457200" indent="-457200">
              <a:buFont typeface="+mj-lt"/>
              <a:buAutoNum type="arabicPeriod"/>
            </a:pPr>
            <a:endParaRPr lang="nl-BE" sz="1800"/>
          </a:p>
          <a:p>
            <a:pPr marL="0" indent="0">
              <a:buNone/>
            </a:pPr>
            <a:r>
              <a:rPr lang="nl-BE" sz="1800"/>
              <a:t>	</a:t>
            </a:r>
            <a:r>
              <a:rPr lang="nl-BE" sz="1800" i="1">
                <a:solidFill>
                  <a:schemeClr val="tx2"/>
                </a:solidFill>
              </a:rPr>
              <a:t>Sensibiliseren</a:t>
            </a:r>
          </a:p>
          <a:p>
            <a:pPr marL="0" indent="0">
              <a:buNone/>
            </a:pPr>
            <a:r>
              <a:rPr lang="nl-BE" sz="1800" i="1">
                <a:solidFill>
                  <a:schemeClr val="tx2"/>
                </a:solidFill>
              </a:rPr>
              <a:t>	Lange termijn</a:t>
            </a:r>
          </a:p>
          <a:p>
            <a:pPr marL="457200" indent="-457200">
              <a:buFont typeface="+mj-lt"/>
              <a:buAutoNum type="arabicPeriod"/>
            </a:pPr>
            <a:endParaRPr lang="nl-BE" sz="1800"/>
          </a:p>
          <a:p>
            <a:pPr marL="457200" indent="-457200">
              <a:buFont typeface="+mj-lt"/>
              <a:buAutoNum type="arabicPeriod"/>
            </a:pPr>
            <a:endParaRPr lang="nl-BE" sz="1800"/>
          </a:p>
          <a:p>
            <a:pPr marL="342900" indent="-342900">
              <a:buAutoNum type="arabicPeriod" startAt="2"/>
            </a:pPr>
            <a:r>
              <a:rPr lang="nl-BE" sz="1800" i="1">
                <a:solidFill>
                  <a:schemeClr val="bg1">
                    <a:lumMod val="65000"/>
                  </a:schemeClr>
                </a:solidFill>
              </a:rPr>
              <a:t>Relevante attesten en premies</a:t>
            </a:r>
          </a:p>
          <a:p>
            <a:pPr marL="342900" indent="-342900">
              <a:buAutoNum type="arabicPeriod" startAt="2"/>
            </a:pPr>
            <a:endParaRPr lang="nl-BE" sz="1800" i="1">
              <a:solidFill>
                <a:schemeClr val="bg1">
                  <a:lumMod val="65000"/>
                </a:schemeClr>
              </a:solidFill>
            </a:endParaRPr>
          </a:p>
          <a:p>
            <a:pPr marL="0" indent="0">
              <a:buNone/>
            </a:pPr>
            <a:r>
              <a:rPr lang="nl-BE" sz="1800" i="1">
                <a:solidFill>
                  <a:schemeClr val="bg1">
                    <a:lumMod val="65000"/>
                  </a:schemeClr>
                </a:solidFill>
              </a:rPr>
              <a:t>3.    Omgevingskaarten</a:t>
            </a:r>
          </a:p>
          <a:p>
            <a:pPr marL="0" indent="0">
              <a:buNone/>
            </a:pPr>
            <a:endParaRPr lang="nl-BE" sz="1800" i="1">
              <a:solidFill>
                <a:schemeClr val="bg1">
                  <a:lumMod val="65000"/>
                </a:schemeClr>
              </a:solidFill>
            </a:endParaRPr>
          </a:p>
        </p:txBody>
      </p:sp>
      <p:pic>
        <p:nvPicPr>
          <p:cNvPr id="7" name="Afbeelding 6">
            <a:extLst>
              <a:ext uri="{FF2B5EF4-FFF2-40B4-BE49-F238E27FC236}">
                <a16:creationId xmlns:a16="http://schemas.microsoft.com/office/drawing/2014/main" id="{BEE16112-4AC4-42DC-96FC-47BA07C2F687}"/>
              </a:ext>
            </a:extLst>
          </p:cNvPr>
          <p:cNvPicPr>
            <a:picLocks noChangeAspect="1"/>
          </p:cNvPicPr>
          <p:nvPr/>
        </p:nvPicPr>
        <p:blipFill>
          <a:blip r:embed="rId4"/>
          <a:stretch>
            <a:fillRect/>
          </a:stretch>
        </p:blipFill>
        <p:spPr>
          <a:xfrm>
            <a:off x="4649215" y="1412776"/>
            <a:ext cx="4171257" cy="2320578"/>
          </a:xfrm>
          <a:prstGeom prst="rect">
            <a:avLst/>
          </a:prstGeom>
        </p:spPr>
      </p:pic>
      <p:pic>
        <p:nvPicPr>
          <p:cNvPr id="9" name="Afbeelding 8">
            <a:extLst>
              <a:ext uri="{FF2B5EF4-FFF2-40B4-BE49-F238E27FC236}">
                <a16:creationId xmlns:a16="http://schemas.microsoft.com/office/drawing/2014/main" id="{F0617703-4AEF-4296-BCF4-C8AAD433EA5C}"/>
              </a:ext>
            </a:extLst>
          </p:cNvPr>
          <p:cNvPicPr>
            <a:picLocks noChangeAspect="1"/>
          </p:cNvPicPr>
          <p:nvPr/>
        </p:nvPicPr>
        <p:blipFill>
          <a:blip r:embed="rId5"/>
          <a:stretch>
            <a:fillRect/>
          </a:stretch>
        </p:blipFill>
        <p:spPr>
          <a:xfrm>
            <a:off x="4607556" y="3955528"/>
            <a:ext cx="3818799" cy="1956992"/>
          </a:xfrm>
          <a:prstGeom prst="rect">
            <a:avLst/>
          </a:prstGeom>
        </p:spPr>
      </p:pic>
      <p:pic>
        <p:nvPicPr>
          <p:cNvPr id="12" name="Picture 22">
            <a:extLst>
              <a:ext uri="{FF2B5EF4-FFF2-40B4-BE49-F238E27FC236}">
                <a16:creationId xmlns:a16="http://schemas.microsoft.com/office/drawing/2014/main" id="{4E3EA69A-E8CE-4B28-8120-9FC0D02811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5" name="Picture 27">
            <a:extLst>
              <a:ext uri="{FF2B5EF4-FFF2-40B4-BE49-F238E27FC236}">
                <a16:creationId xmlns:a16="http://schemas.microsoft.com/office/drawing/2014/main" id="{217CA456-E74A-468D-97FB-B8F4041659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16" name="Picture 21">
            <a:extLst>
              <a:ext uri="{FF2B5EF4-FFF2-40B4-BE49-F238E27FC236}">
                <a16:creationId xmlns:a16="http://schemas.microsoft.com/office/drawing/2014/main" id="{EAB34BC7-7B71-4F05-845C-2F64292485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2" name="Rechthoek 1">
            <a:extLst>
              <a:ext uri="{FF2B5EF4-FFF2-40B4-BE49-F238E27FC236}">
                <a16:creationId xmlns:a16="http://schemas.microsoft.com/office/drawing/2014/main" id="{224BEE79-F32D-4A66-B92E-CEE1D9414AB5}"/>
              </a:ext>
            </a:extLst>
          </p:cNvPr>
          <p:cNvSpPr/>
          <p:nvPr/>
        </p:nvSpPr>
        <p:spPr>
          <a:xfrm>
            <a:off x="5003967" y="363600"/>
            <a:ext cx="3901261" cy="464871"/>
          </a:xfrm>
          <a:prstGeom prst="rect">
            <a:avLst/>
          </a:prstGeom>
        </p:spPr>
        <p:txBody>
          <a:bodyPr wrap="none">
            <a:spAutoFit/>
          </a:bodyPr>
          <a:lstStyle/>
          <a:p>
            <a:pPr>
              <a:lnSpc>
                <a:spcPct val="150000"/>
              </a:lnSpc>
            </a:pPr>
            <a:r>
              <a:rPr lang="nl-BE"/>
              <a:t>Gratis </a:t>
            </a:r>
            <a:r>
              <a:rPr lang="nl-BE">
                <a:solidFill>
                  <a:schemeClr val="tx2"/>
                </a:solidFill>
              </a:rPr>
              <a:t>digitaal paspoort </a:t>
            </a:r>
            <a:r>
              <a:rPr lang="nl-BE"/>
              <a:t>van uw woning</a:t>
            </a:r>
          </a:p>
        </p:txBody>
      </p:sp>
    </p:spTree>
    <p:extLst>
      <p:ext uri="{BB962C8B-B14F-4D97-AF65-F5344CB8AC3E}">
        <p14:creationId xmlns:p14="http://schemas.microsoft.com/office/powerpoint/2010/main" val="280398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a:t>
            </a:fld>
            <a:endParaRPr lang="nl-BE" sz="1100">
              <a:solidFill>
                <a:srgbClr val="105269"/>
              </a:solidFill>
            </a:endParaRPr>
          </a:p>
        </p:txBody>
      </p:sp>
      <p:pic>
        <p:nvPicPr>
          <p:cNvPr id="2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000" y="424317"/>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ige driehoek 12">
            <a:extLst>
              <a:ext uri="{FF2B5EF4-FFF2-40B4-BE49-F238E27FC236}">
                <a16:creationId xmlns:a16="http://schemas.microsoft.com/office/drawing/2014/main" id="{F49DD7C8-EB4E-4754-A716-5A6B59BDC2F0}"/>
              </a:ext>
            </a:extLst>
          </p:cNvPr>
          <p:cNvSpPr/>
          <p:nvPr/>
        </p:nvSpPr>
        <p:spPr>
          <a:xfrm flipH="1">
            <a:off x="3955811" y="15240"/>
            <a:ext cx="2122310" cy="6858000"/>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147A4075-4701-4687-9591-57A0CD7954F8}"/>
              </a:ext>
            </a:extLst>
          </p:cNvPr>
          <p:cNvSpPr/>
          <p:nvPr/>
        </p:nvSpPr>
        <p:spPr>
          <a:xfrm>
            <a:off x="6089411" y="0"/>
            <a:ext cx="3054590"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98E14A88-46AC-4F31-85DC-5877FB79AAC8}"/>
              </a:ext>
            </a:extLst>
          </p:cNvPr>
          <p:cNvPicPr>
            <a:picLocks noChangeAspect="1"/>
          </p:cNvPicPr>
          <p:nvPr/>
        </p:nvPicPr>
        <p:blipFill>
          <a:blip r:embed="rId4"/>
          <a:stretch>
            <a:fillRect/>
          </a:stretch>
        </p:blipFill>
        <p:spPr>
          <a:xfrm>
            <a:off x="4556372" y="692696"/>
            <a:ext cx="4414119" cy="2303133"/>
          </a:xfrm>
          <a:prstGeom prst="rect">
            <a:avLst/>
          </a:prstGeom>
        </p:spPr>
      </p:pic>
      <p:sp>
        <p:nvSpPr>
          <p:cNvPr id="9" name="Tijdelijke aanduiding voor tekst 4">
            <a:extLst>
              <a:ext uri="{FF2B5EF4-FFF2-40B4-BE49-F238E27FC236}">
                <a16:creationId xmlns:a16="http://schemas.microsoft.com/office/drawing/2014/main" id="{A1E1C35E-41DB-4667-9271-333B7E2BD972}"/>
              </a:ext>
            </a:extLst>
          </p:cNvPr>
          <p:cNvSpPr txBox="1">
            <a:spLocks/>
          </p:cNvSpPr>
          <p:nvPr/>
        </p:nvSpPr>
        <p:spPr>
          <a:xfrm>
            <a:off x="396136" y="1397500"/>
            <a:ext cx="7374724" cy="2650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nl-BE" sz="1800" i="1">
                <a:solidFill>
                  <a:schemeClr val="bg1">
                    <a:lumMod val="65000"/>
                  </a:schemeClr>
                </a:solidFill>
              </a:rPr>
              <a:t>Relevante data &amp; advies</a:t>
            </a:r>
          </a:p>
          <a:p>
            <a:pPr marL="457200" indent="-457200">
              <a:buFont typeface="+mj-lt"/>
              <a:buAutoNum type="arabicPeriod"/>
            </a:pPr>
            <a:r>
              <a:rPr lang="nl-BE" sz="2000"/>
              <a:t>Relevante attesten en premie</a:t>
            </a:r>
          </a:p>
          <a:p>
            <a:pPr marL="457200" indent="-457200">
              <a:buFont typeface="+mj-lt"/>
              <a:buAutoNum type="arabicPeriod"/>
            </a:pPr>
            <a:endParaRPr lang="nl-BE" sz="1800"/>
          </a:p>
          <a:p>
            <a:pPr marL="0" indent="0">
              <a:buNone/>
            </a:pPr>
            <a:r>
              <a:rPr lang="nl-BE" sz="1800"/>
              <a:t>	</a:t>
            </a:r>
            <a:r>
              <a:rPr lang="nl-BE" sz="1800" i="1">
                <a:solidFill>
                  <a:schemeClr val="tx2"/>
                </a:solidFill>
              </a:rPr>
              <a:t>Overzicht: bos door bomen</a:t>
            </a:r>
          </a:p>
          <a:p>
            <a:pPr marL="0" indent="0">
              <a:buNone/>
            </a:pPr>
            <a:r>
              <a:rPr lang="nl-BE" sz="1800" i="1">
                <a:solidFill>
                  <a:schemeClr val="tx2"/>
                </a:solidFill>
              </a:rPr>
              <a:t>	Rechten &amp; plichten kennen</a:t>
            </a:r>
          </a:p>
          <a:p>
            <a:pPr marL="0" indent="0">
              <a:buNone/>
            </a:pPr>
            <a:r>
              <a:rPr lang="nl-BE" sz="1800" i="1">
                <a:solidFill>
                  <a:schemeClr val="tx2"/>
                </a:solidFill>
              </a:rPr>
              <a:t>	Digitale kluis</a:t>
            </a:r>
            <a:endParaRPr lang="nl-BE" sz="1800"/>
          </a:p>
          <a:p>
            <a:pPr marL="457200" indent="-457200">
              <a:buFont typeface="+mj-lt"/>
              <a:buAutoNum type="arabicPeriod"/>
            </a:pPr>
            <a:endParaRPr lang="nl-BE" sz="1800" i="1">
              <a:solidFill>
                <a:schemeClr val="bg1">
                  <a:lumMod val="65000"/>
                </a:schemeClr>
              </a:solidFill>
            </a:endParaRPr>
          </a:p>
          <a:p>
            <a:pPr marL="457200" indent="-457200">
              <a:buFont typeface="+mj-lt"/>
              <a:buAutoNum type="arabicPeriod"/>
            </a:pPr>
            <a:endParaRPr lang="nl-BE" sz="1800" i="1">
              <a:solidFill>
                <a:schemeClr val="bg1">
                  <a:lumMod val="65000"/>
                </a:schemeClr>
              </a:solidFill>
            </a:endParaRPr>
          </a:p>
          <a:p>
            <a:pPr marL="457200" indent="-457200">
              <a:buFont typeface="+mj-lt"/>
              <a:buAutoNum type="arabicPeriod"/>
            </a:pPr>
            <a:endParaRPr lang="nl-BE" sz="1800" i="1">
              <a:solidFill>
                <a:schemeClr val="bg1">
                  <a:lumMod val="65000"/>
                </a:schemeClr>
              </a:solidFill>
            </a:endParaRPr>
          </a:p>
          <a:p>
            <a:pPr marL="457200" indent="-457200">
              <a:buFont typeface="+mj-lt"/>
              <a:buAutoNum type="arabicPeriod"/>
            </a:pPr>
            <a:endParaRPr lang="nl-BE" sz="1800" i="1">
              <a:solidFill>
                <a:schemeClr val="bg1">
                  <a:lumMod val="65000"/>
                </a:schemeClr>
              </a:solidFill>
            </a:endParaRPr>
          </a:p>
          <a:p>
            <a:pPr marL="457200" indent="-457200">
              <a:buFont typeface="+mj-lt"/>
              <a:buAutoNum type="arabicPeriod"/>
            </a:pPr>
            <a:endParaRPr lang="nl-BE" sz="1800" i="1">
              <a:solidFill>
                <a:schemeClr val="bg1">
                  <a:lumMod val="65000"/>
                </a:schemeClr>
              </a:solidFill>
            </a:endParaRPr>
          </a:p>
          <a:p>
            <a:pPr marL="0" indent="0">
              <a:buNone/>
            </a:pPr>
            <a:r>
              <a:rPr lang="nl-BE" sz="1800" i="1">
                <a:solidFill>
                  <a:schemeClr val="bg1">
                    <a:lumMod val="65000"/>
                  </a:schemeClr>
                </a:solidFill>
              </a:rPr>
              <a:t>3.     Omgevingskaarten</a:t>
            </a:r>
          </a:p>
          <a:p>
            <a:pPr marL="0" indent="0">
              <a:buNone/>
            </a:pPr>
            <a:endParaRPr lang="nl-BE" sz="1800" i="1">
              <a:solidFill>
                <a:schemeClr val="bg1">
                  <a:lumMod val="65000"/>
                </a:schemeClr>
              </a:solidFill>
            </a:endParaRPr>
          </a:p>
        </p:txBody>
      </p:sp>
      <p:pic>
        <p:nvPicPr>
          <p:cNvPr id="4" name="Afbeelding 3" descr="Afbeelding met schermafbeelding&#10;&#10;Automatisch gegenereerde beschrijving">
            <a:extLst>
              <a:ext uri="{FF2B5EF4-FFF2-40B4-BE49-F238E27FC236}">
                <a16:creationId xmlns:a16="http://schemas.microsoft.com/office/drawing/2014/main" id="{12A0BA3B-C599-4C23-A8E5-5C01FA7FF7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89" t="13060" r="19288" b="16633"/>
          <a:stretch/>
        </p:blipFill>
        <p:spPr>
          <a:xfrm>
            <a:off x="4552391" y="3212976"/>
            <a:ext cx="4414119" cy="3672408"/>
          </a:xfrm>
          <a:prstGeom prst="rect">
            <a:avLst/>
          </a:prstGeom>
        </p:spPr>
      </p:pic>
    </p:spTree>
    <p:extLst>
      <p:ext uri="{BB962C8B-B14F-4D97-AF65-F5344CB8AC3E}">
        <p14:creationId xmlns:p14="http://schemas.microsoft.com/office/powerpoint/2010/main" val="54855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a:t>
            </a:fld>
            <a:endParaRPr lang="nl-BE" sz="1100">
              <a:solidFill>
                <a:srgbClr val="105269"/>
              </a:solidFill>
            </a:endParaRPr>
          </a:p>
        </p:txBody>
      </p:sp>
      <p:pic>
        <p:nvPicPr>
          <p:cNvPr id="2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000" y="424317"/>
            <a:ext cx="2998787" cy="509587"/>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ige driehoek 12">
            <a:extLst>
              <a:ext uri="{FF2B5EF4-FFF2-40B4-BE49-F238E27FC236}">
                <a16:creationId xmlns:a16="http://schemas.microsoft.com/office/drawing/2014/main" id="{F49DD7C8-EB4E-4754-A716-5A6B59BDC2F0}"/>
              </a:ext>
            </a:extLst>
          </p:cNvPr>
          <p:cNvSpPr/>
          <p:nvPr/>
        </p:nvSpPr>
        <p:spPr>
          <a:xfrm flipH="1">
            <a:off x="3955811" y="0"/>
            <a:ext cx="2122310" cy="6858000"/>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147A4075-4701-4687-9591-57A0CD7954F8}"/>
              </a:ext>
            </a:extLst>
          </p:cNvPr>
          <p:cNvSpPr/>
          <p:nvPr/>
        </p:nvSpPr>
        <p:spPr>
          <a:xfrm>
            <a:off x="6089410" y="0"/>
            <a:ext cx="3071093"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jdelijke aanduiding voor tekst 4">
            <a:extLst>
              <a:ext uri="{FF2B5EF4-FFF2-40B4-BE49-F238E27FC236}">
                <a16:creationId xmlns:a16="http://schemas.microsoft.com/office/drawing/2014/main" id="{70C64D30-B47C-4589-8C41-4175E8F22DE9}"/>
              </a:ext>
            </a:extLst>
          </p:cNvPr>
          <p:cNvSpPr txBox="1">
            <a:spLocks/>
          </p:cNvSpPr>
          <p:nvPr/>
        </p:nvSpPr>
        <p:spPr>
          <a:xfrm>
            <a:off x="396136" y="1397500"/>
            <a:ext cx="7374724" cy="2650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nl-BE" sz="1800" i="1">
                <a:solidFill>
                  <a:schemeClr val="bg1">
                    <a:lumMod val="65000"/>
                  </a:schemeClr>
                </a:solidFill>
              </a:rPr>
              <a:t>Relevante data &amp; advies</a:t>
            </a:r>
          </a:p>
          <a:p>
            <a:pPr marL="457200" indent="-457200">
              <a:buFont typeface="+mj-lt"/>
              <a:buAutoNum type="arabicPeriod"/>
            </a:pPr>
            <a:r>
              <a:rPr lang="nl-BE" sz="1800" i="1">
                <a:solidFill>
                  <a:schemeClr val="bg1">
                    <a:lumMod val="65000"/>
                  </a:schemeClr>
                </a:solidFill>
              </a:rPr>
              <a:t>Relevante attesten &amp; premies</a:t>
            </a:r>
          </a:p>
          <a:p>
            <a:pPr marL="457200" indent="-457200">
              <a:buFont typeface="+mj-lt"/>
              <a:buAutoNum type="arabicPeriod"/>
            </a:pPr>
            <a:r>
              <a:rPr lang="nl-BE" sz="1800"/>
              <a:t>Omgevingskaarten</a:t>
            </a:r>
          </a:p>
        </p:txBody>
      </p:sp>
      <p:pic>
        <p:nvPicPr>
          <p:cNvPr id="8" name="Afbeelding 7">
            <a:extLst>
              <a:ext uri="{FF2B5EF4-FFF2-40B4-BE49-F238E27FC236}">
                <a16:creationId xmlns:a16="http://schemas.microsoft.com/office/drawing/2014/main" id="{4D158C23-AF75-45B4-84A2-979FC59467FF}"/>
              </a:ext>
            </a:extLst>
          </p:cNvPr>
          <p:cNvPicPr>
            <a:picLocks noChangeAspect="1"/>
          </p:cNvPicPr>
          <p:nvPr/>
        </p:nvPicPr>
        <p:blipFill>
          <a:blip r:embed="rId4"/>
          <a:stretch>
            <a:fillRect/>
          </a:stretch>
        </p:blipFill>
        <p:spPr>
          <a:xfrm>
            <a:off x="4355976" y="1107066"/>
            <a:ext cx="4253673" cy="2337927"/>
          </a:xfrm>
          <a:prstGeom prst="rect">
            <a:avLst/>
          </a:prstGeom>
        </p:spPr>
      </p:pic>
      <p:pic>
        <p:nvPicPr>
          <p:cNvPr id="11" name="Afbeelding 10">
            <a:extLst>
              <a:ext uri="{FF2B5EF4-FFF2-40B4-BE49-F238E27FC236}">
                <a16:creationId xmlns:a16="http://schemas.microsoft.com/office/drawing/2014/main" id="{BA57DE0F-027B-4F05-B32E-B9B4B1B65D1D}"/>
              </a:ext>
            </a:extLst>
          </p:cNvPr>
          <p:cNvPicPr>
            <a:picLocks noChangeAspect="1"/>
          </p:cNvPicPr>
          <p:nvPr/>
        </p:nvPicPr>
        <p:blipFill>
          <a:blip r:embed="rId5"/>
          <a:stretch>
            <a:fillRect/>
          </a:stretch>
        </p:blipFill>
        <p:spPr>
          <a:xfrm>
            <a:off x="4355976" y="3595771"/>
            <a:ext cx="4198110" cy="2508627"/>
          </a:xfrm>
          <a:prstGeom prst="rect">
            <a:avLst/>
          </a:prstGeom>
        </p:spPr>
      </p:pic>
    </p:spTree>
    <p:extLst>
      <p:ext uri="{BB962C8B-B14F-4D97-AF65-F5344CB8AC3E}">
        <p14:creationId xmlns:p14="http://schemas.microsoft.com/office/powerpoint/2010/main" val="418653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a:t>
            </a:fld>
            <a:endParaRPr lang="nl-BE" sz="1100">
              <a:solidFill>
                <a:srgbClr val="105269"/>
              </a:solidFill>
            </a:endParaRPr>
          </a:p>
        </p:txBody>
      </p:sp>
      <p:pic>
        <p:nvPicPr>
          <p:cNvPr id="7" name="Picture 2" descr="D:\Algemene gegevens\logo\Combilogo_Woningpas\Combilogo_woningpas_Vo_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718"/>
            <a:ext cx="2998787" cy="5095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25"/>
          <p:cNvCxnSpPr/>
          <p:nvPr/>
        </p:nvCxnSpPr>
        <p:spPr>
          <a:xfrm>
            <a:off x="1100284" y="5949280"/>
            <a:ext cx="69847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176" y="6122968"/>
            <a:ext cx="806968" cy="474384"/>
          </a:xfrm>
          <a:prstGeom prst="rect">
            <a:avLst/>
          </a:prstGeom>
        </p:spPr>
      </p:pic>
      <p:pic>
        <p:nvPicPr>
          <p:cNvPr id="12"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3" y="6100639"/>
            <a:ext cx="1256725" cy="568721"/>
          </a:xfrm>
          <a:prstGeom prst="rect">
            <a:avLst/>
          </a:prstGeom>
        </p:spPr>
      </p:pic>
      <p:pic>
        <p:nvPicPr>
          <p:cNvPr id="13"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414" y="6067546"/>
            <a:ext cx="1079661" cy="457798"/>
          </a:xfrm>
          <a:prstGeom prst="rect">
            <a:avLst/>
          </a:prstGeom>
        </p:spPr>
      </p:pic>
      <p:sp>
        <p:nvSpPr>
          <p:cNvPr id="11" name="Titel 1">
            <a:extLst>
              <a:ext uri="{FF2B5EF4-FFF2-40B4-BE49-F238E27FC236}">
                <a16:creationId xmlns:a16="http://schemas.microsoft.com/office/drawing/2014/main" id="{635BB0CA-592D-446D-AB89-7A0548122F55}"/>
              </a:ext>
            </a:extLst>
          </p:cNvPr>
          <p:cNvSpPr txBox="1">
            <a:spLocks/>
          </p:cNvSpPr>
          <p:nvPr/>
        </p:nvSpPr>
        <p:spPr>
          <a:xfrm>
            <a:off x="324544" y="446004"/>
            <a:ext cx="8618920" cy="1542836"/>
          </a:xfrm>
          <a:prstGeom prst="rect">
            <a:avLst/>
          </a:prstGeom>
        </p:spPr>
        <p:txBody>
          <a:bodyPr anchor="ct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nSpc>
                <a:spcPct val="100000"/>
              </a:lnSpc>
            </a:pPr>
            <a:r>
              <a:rPr lang="nl-BE" sz="2800">
                <a:solidFill>
                  <a:srgbClr val="494949"/>
                </a:solidFill>
                <a:ea typeface="Flanders Art Sans" charset="0"/>
                <a:cs typeface="Flanders Art Sans" charset="0"/>
              </a:rPr>
              <a:t>Basis</a:t>
            </a:r>
          </a:p>
        </p:txBody>
      </p:sp>
      <p:sp>
        <p:nvSpPr>
          <p:cNvPr id="2" name="Tijdelijke aanduiding voor inhoud 1"/>
          <p:cNvSpPr>
            <a:spLocks noGrp="1"/>
          </p:cNvSpPr>
          <p:nvPr>
            <p:ph sz="half" idx="2"/>
          </p:nvPr>
        </p:nvSpPr>
        <p:spPr>
          <a:xfrm>
            <a:off x="683568" y="1556792"/>
            <a:ext cx="8352928" cy="3384376"/>
          </a:xfrm>
        </p:spPr>
        <p:txBody>
          <a:bodyPr/>
          <a:lstStyle/>
          <a:p>
            <a:pPr>
              <a:buFont typeface="Arial" panose="020B0604020202020204" pitchFamily="34" charset="0"/>
              <a:buChar char="•"/>
            </a:pPr>
            <a:r>
              <a:rPr lang="nl-BE" sz="2000"/>
              <a:t>Ontsluiten van </a:t>
            </a:r>
            <a:r>
              <a:rPr lang="nl-BE" sz="2000">
                <a:solidFill>
                  <a:schemeClr val="tx2"/>
                </a:solidFill>
              </a:rPr>
              <a:t>data gekend </a:t>
            </a:r>
            <a:r>
              <a:rPr lang="nl-BE" sz="2000"/>
              <a:t>bij </a:t>
            </a:r>
          </a:p>
          <a:p>
            <a:pPr marL="0" indent="0">
              <a:buNone/>
            </a:pPr>
            <a:r>
              <a:rPr lang="nl-BE" sz="2000"/>
              <a:t>     verschillende bronnen van </a:t>
            </a:r>
            <a:r>
              <a:rPr lang="nl-BE" sz="2000">
                <a:solidFill>
                  <a:schemeClr val="tx2"/>
                </a:solidFill>
              </a:rPr>
              <a:t>overheid</a:t>
            </a:r>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a:buFont typeface="Arial" panose="020B0604020202020204" pitchFamily="34" charset="0"/>
              <a:buChar char="•"/>
            </a:pPr>
            <a:r>
              <a:rPr lang="nl-BE" sz="2000">
                <a:solidFill>
                  <a:schemeClr val="tx2"/>
                </a:solidFill>
              </a:rPr>
              <a:t>Geen</a:t>
            </a:r>
            <a:r>
              <a:rPr lang="nl-BE" sz="2000"/>
              <a:t> creatie van overkoepelende </a:t>
            </a:r>
            <a:r>
              <a:rPr lang="nl-BE" sz="2000">
                <a:solidFill>
                  <a:schemeClr val="tx2"/>
                </a:solidFill>
              </a:rPr>
              <a:t>databank</a:t>
            </a:r>
            <a:r>
              <a:rPr lang="nl-BE" sz="2000"/>
              <a:t> (GDPR)</a:t>
            </a:r>
          </a:p>
          <a:p>
            <a:pPr lvl="1">
              <a:buFont typeface="Wingdings" panose="05000000000000000000" pitchFamily="2" charset="2"/>
              <a:buChar char="ü"/>
            </a:pPr>
            <a:r>
              <a:rPr lang="nl-BE" sz="2000"/>
              <a:t>Enkel de eigenaar heeft toegang tot zijn gegevens</a:t>
            </a:r>
          </a:p>
          <a:p>
            <a:pPr lvl="1">
              <a:buFont typeface="Wingdings" panose="05000000000000000000" pitchFamily="2" charset="2"/>
              <a:buChar char="ü"/>
            </a:pPr>
            <a:r>
              <a:rPr lang="nl-BE" sz="2000"/>
              <a:t>Opladen uit bronnen op moment van inloggen (</a:t>
            </a:r>
            <a:r>
              <a:rPr lang="nl-BE" sz="2000" err="1"/>
              <a:t>eID</a:t>
            </a:r>
            <a:r>
              <a:rPr lang="nl-BE" sz="2000"/>
              <a:t>, token, …)</a:t>
            </a:r>
          </a:p>
          <a:p>
            <a:pPr>
              <a:buFont typeface="Arial" panose="020B0604020202020204" pitchFamily="34" charset="0"/>
              <a:buChar char="•"/>
            </a:pPr>
            <a:r>
              <a:rPr lang="nl-BE" sz="2000"/>
              <a:t>Voor elke dataset: </a:t>
            </a:r>
            <a:r>
              <a:rPr lang="nl-BE" sz="2000">
                <a:solidFill>
                  <a:schemeClr val="tx2"/>
                </a:solidFill>
              </a:rPr>
              <a:t>machtiging per bron</a:t>
            </a:r>
          </a:p>
          <a:p>
            <a:pPr lvl="1">
              <a:buFont typeface="Arial" panose="020B0604020202020204" pitchFamily="34" charset="0"/>
              <a:buChar char="•"/>
            </a:pPr>
            <a:endParaRPr lang="nl-BE" sz="2000"/>
          </a:p>
          <a:p>
            <a:pPr marL="0" indent="0">
              <a:buNone/>
            </a:pPr>
            <a:endParaRPr lang="nl-BE" sz="2000"/>
          </a:p>
          <a:p>
            <a:pPr>
              <a:buFont typeface="Arial" panose="020B0604020202020204" pitchFamily="34" charset="0"/>
              <a:buChar char="•"/>
            </a:pPr>
            <a:endParaRPr lang="nl-BE" sz="2000"/>
          </a:p>
          <a:p>
            <a:pPr>
              <a:buFont typeface="Arial" panose="020B0604020202020204" pitchFamily="34" charset="0"/>
              <a:buChar char="•"/>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0"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marL="288000" lvl="1" indent="0">
              <a:buNone/>
            </a:pPr>
            <a:endParaRPr lang="nl-BE" sz="2000"/>
          </a:p>
          <a:p>
            <a:pPr>
              <a:buFont typeface="Arial" panose="020B0604020202020204" pitchFamily="34" charset="0"/>
              <a:buChar char="•"/>
            </a:pPr>
            <a:endParaRPr lang="nl-BE">
              <a:solidFill>
                <a:schemeClr val="tx2"/>
              </a:solidFill>
            </a:endParaRPr>
          </a:p>
          <a:p>
            <a:pPr>
              <a:buFont typeface="Arial" panose="020B0604020202020204" pitchFamily="34" charset="0"/>
              <a:buChar char="•"/>
            </a:pPr>
            <a:endParaRPr lang="nl-BE"/>
          </a:p>
          <a:p>
            <a:pPr>
              <a:buFont typeface="Arial" panose="020B0604020202020204" pitchFamily="34" charset="0"/>
              <a:buChar char="•"/>
            </a:pPr>
            <a:endParaRPr lang="nl-BE"/>
          </a:p>
          <a:p>
            <a:pPr>
              <a:buFont typeface="Arial" panose="020B0604020202020204" pitchFamily="34" charset="0"/>
              <a:buChar char="•"/>
            </a:pPr>
            <a:endParaRPr lang="nl-BE"/>
          </a:p>
        </p:txBody>
      </p:sp>
      <p:pic>
        <p:nvPicPr>
          <p:cNvPr id="14" name="Picture 100009" descr="_scroll_external/attachments/screenshot-2020-02-10-at-20-15-56-a55204892202f66fa9488e959472d0a50e43935821e0384746f31ac4c20314fd.png">
            <a:extLst>
              <a:ext uri="{FF2B5EF4-FFF2-40B4-BE49-F238E27FC236}">
                <a16:creationId xmlns:a16="http://schemas.microsoft.com/office/drawing/2014/main" id="{E0A13BA8-D151-4BCE-9F65-1FE372050DB7}"/>
              </a:ext>
            </a:extLst>
          </p:cNvPr>
          <p:cNvPicPr/>
          <p:nvPr/>
        </p:nvPicPr>
        <p:blipFill>
          <a:blip r:embed="rId7"/>
          <a:stretch>
            <a:fillRect/>
          </a:stretch>
        </p:blipFill>
        <p:spPr>
          <a:xfrm>
            <a:off x="5091165" y="1733714"/>
            <a:ext cx="3422026" cy="2775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7885827"/>
      </p:ext>
    </p:extLst>
  </p:cSld>
  <p:clrMapOvr>
    <a:masterClrMapping/>
  </p:clrMapOvr>
</p:sld>
</file>

<file path=ppt/theme/theme1.xml><?xml version="1.0" encoding="utf-8"?>
<a:theme xmlns:a="http://schemas.openxmlformats.org/drawingml/2006/main" name="VEA-light-zonder-fot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A-light-foto1">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A-light-foto2">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VEA-light-zonder-fot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VEA-light-zonder-fot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9ec0f0-7796-43d0-ac1f-4c8c46ee0bd1">
      <Value>885</Value>
    </TaxCatchAll>
    <gf4f80eca70b4135a9ced6669fdbdb3a xmlns="3bac7649-eb37-460d-9f8a-9ca85f036e36">
      <Terms xmlns="http://schemas.microsoft.com/office/infopath/2007/PartnerControls"/>
    </gf4f80eca70b4135a9ced6669fdbdb3a>
    <DocumentSetDescription xmlns="http://schemas.microsoft.com/sharepoint/v3" xsi:nil="true"/>
    <b8cc891c48c04693b714cbf35be861e7 xmlns="8c9d9997-d67c-42a9-91b6-82cf79a793c3">
      <Terms xmlns="http://schemas.microsoft.com/office/infopath/2007/PartnerControls"/>
    </b8cc891c48c04693b714cbf35be861e7>
    <j8fa6b92914e4ae9b830c87969e146f2 xmlns="3bac7649-eb37-460d-9f8a-9ca85f036e36">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d71575f9-2272-49b6-8643-4ac377615f1a</TermId>
        </TermInfo>
      </Terms>
    </j8fa6b92914e4ae9b830c87969e146f2>
    <e3cfbf68bf8e4c3fb04a16e909e95235 xmlns="3bac7649-eb37-460d-9f8a-9ca85f036e36">
      <Terms xmlns="http://schemas.microsoft.com/office/infopath/2007/PartnerControls"/>
    </e3cfbf68bf8e4c3fb04a16e909e95235>
    <o64c163da4194d2da901314b913c9962 xmlns="3bac7649-eb37-460d-9f8a-9ca85f036e36">
      <Terms xmlns="http://schemas.microsoft.com/office/infopath/2007/PartnerControls"/>
    </o64c163da4194d2da901314b913c9962>
    <Jaar_x0020_REG_x0020_ODV xmlns="3bac7649-eb37-460d-9f8a-9ca85f036e36">2020</Jaar_x0020_REG_x0020_ODV>
    <cf6c9fb545af48f7a36995ecbde93006 xmlns="8c9d9997-d67c-42a9-91b6-82cf79a793c3">
      <Terms xmlns="http://schemas.microsoft.com/office/infopath/2007/PartnerControls"/>
    </cf6c9fb545af48f7a36995ecbde93006>
    <gfbc9fa463924f638e13122842d4754a xmlns="3bac7649-eb37-460d-9f8a-9ca85f036e36">
      <Terms xmlns="http://schemas.microsoft.com/office/infopath/2007/PartnerControls"/>
    </gfbc9fa463924f638e13122842d4754a>
  </documentManagement>
</p:properties>
</file>

<file path=customXml/item3.xml><?xml version="1.0" encoding="utf-8"?>
<ct:contentTypeSchema xmlns:ct="http://schemas.microsoft.com/office/2006/metadata/contentType" xmlns:ma="http://schemas.microsoft.com/office/2006/metadata/properties/metaAttributes" ct:_="" ma:_="" ma:contentTypeName="Vea EE Document" ma:contentTypeID="0x0101004B5CC199FE7D374FB83A31AC60E389BB0017D481E51249B344879A2DCA61AD29D1" ma:contentTypeVersion="90" ma:contentTypeDescription="" ma:contentTypeScope="" ma:versionID="d0bf976fb7aa9c7925460b8ad5818bf6">
  <xsd:schema xmlns:xsd="http://www.w3.org/2001/XMLSchema" xmlns:xs="http://www.w3.org/2001/XMLSchema" xmlns:p="http://schemas.microsoft.com/office/2006/metadata/properties" xmlns:ns1="http://schemas.microsoft.com/sharepoint/v3" xmlns:ns2="8c9d9997-d67c-42a9-91b6-82cf79a793c3" xmlns:ns3="3bac7649-eb37-460d-9f8a-9ca85f036e36" xmlns:ns4="9a9ec0f0-7796-43d0-ac1f-4c8c46ee0bd1" targetNamespace="http://schemas.microsoft.com/office/2006/metadata/properties" ma:root="true" ma:fieldsID="ea137e5edc04f4605d72ce75b27d9d28" ns1:_="" ns2:_="" ns3:_="" ns4:_="">
    <xsd:import namespace="http://schemas.microsoft.com/sharepoint/v3"/>
    <xsd:import namespace="8c9d9997-d67c-42a9-91b6-82cf79a793c3"/>
    <xsd:import namespace="3bac7649-eb37-460d-9f8a-9ca85f036e36"/>
    <xsd:import namespace="9a9ec0f0-7796-43d0-ac1f-4c8c46ee0bd1"/>
    <xsd:element name="properties">
      <xsd:complexType>
        <xsd:sequence>
          <xsd:element name="documentManagement">
            <xsd:complexType>
              <xsd:all>
                <xsd:element ref="ns1:DocumentSetDescription" minOccurs="0"/>
                <xsd:element ref="ns3:Jaar_x0020_REG_x0020_ODV" minOccurs="0"/>
                <xsd:element ref="ns3:o64c163da4194d2da901314b913c9962" minOccurs="0"/>
                <xsd:element ref="ns3:gf4f80eca70b4135a9ced6669fdbdb3a" minOccurs="0"/>
                <xsd:element ref="ns3:e3cfbf68bf8e4c3fb04a16e909e95235" minOccurs="0"/>
                <xsd:element ref="ns3:j8fa6b92914e4ae9b830c87969e146f2" minOccurs="0"/>
                <xsd:element ref="ns4:TaxCatchAll" minOccurs="0"/>
                <xsd:element ref="ns2:cf6c9fb545af48f7a36995ecbde93006" minOccurs="0"/>
                <xsd:element ref="ns3:gfbc9fa463924f638e13122842d4754a" minOccurs="0"/>
                <xsd:element ref="ns4:TaxCatchAllLabel"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b8cc891c48c04693b714cbf35be861e7"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ijving" ma:description="Een beschrijving van de documenten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d9997-d67c-42a9-91b6-82cf79a793c3" elementFormDefault="qualified">
    <xsd:import namespace="http://schemas.microsoft.com/office/2006/documentManagement/types"/>
    <xsd:import namespace="http://schemas.microsoft.com/office/infopath/2007/PartnerControls"/>
    <xsd:element name="cf6c9fb545af48f7a36995ecbde93006" ma:index="21" nillable="true" ma:taxonomy="true" ma:internalName="cf6c9fb545af48f7a36995ecbde93006" ma:taxonomyFieldName="VEA_x0020_EE_x0020_Domein" ma:displayName="VEA EE Domein" ma:indexed="true" ma:readOnly="false" ma:fieldId="{cf6c9fb5-45af-48f7-a369-95ecbde93006}" ma:sspId="49ca8161-7180-459b-a0ef-1a71cf6ffea5" ma:termSetId="7e8e5761-102d-4ad9-8f3d-97f53adc3a21" ma:anchorId="00000000-0000-0000-0000-000000000000" ma:open="false" ma:isKeyword="false">
      <xsd:complexType>
        <xsd:sequence>
          <xsd:element ref="pc:Terms" minOccurs="0" maxOccurs="1"/>
        </xsd:sequence>
      </xsd:complex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hidden="true" ma:internalName="MediaServiceAutoTags" ma:readOnly="true">
      <xsd:simpleType>
        <xsd:restriction base="dms:Text"/>
      </xsd:simpleType>
    </xsd:element>
    <xsd:element name="MediaServiceOCR" ma:index="28" nillable="true" ma:displayName="Extracted Text" ma:hidden="true" ma:internalName="MediaServiceOCR"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hidden="true" ma:internalName="MediaServiceKeyPoints" ma:readOnly="true">
      <xsd:simpleType>
        <xsd:restriction base="dms:Note"/>
      </xsd:simpleType>
    </xsd:element>
    <xsd:element name="b8cc891c48c04693b714cbf35be861e7" ma:index="34" nillable="true" ma:taxonomy="true" ma:internalName="b8cc891c48c04693b714cbf35be861e7" ma:taxonomyFieldName="VEA_x0020_EE_x0020_Defossilisering" ma:displayName="VEA EE Defossilisering" ma:readOnly="false" ma:default="" ma:fieldId="{b8cc891c-48c0-4693-b714-cbf35be861e7}" ma:sspId="49ca8161-7180-459b-a0ef-1a71cf6ffea5" ma:termSetId="d4bdc5dc-a94d-4f58-a4a6-f46138813154" ma:anchorId="00000000-0000-0000-0000-000000000000" ma:open="false" ma:isKeyword="false">
      <xsd:complexType>
        <xsd:sequence>
          <xsd:element ref="pc:Terms" minOccurs="0" maxOccurs="1"/>
        </xsd:sequence>
      </xsd:complexType>
    </xsd:element>
    <xsd:element name="MediaServiceDateTaken" ma:index="35" nillable="true" ma:displayName="MediaServiceDateTaken" ma:hidden="true" ma:internalName="MediaServiceDateTake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ac7649-eb37-460d-9f8a-9ca85f036e36" elementFormDefault="qualified">
    <xsd:import namespace="http://schemas.microsoft.com/office/2006/documentManagement/types"/>
    <xsd:import namespace="http://schemas.microsoft.com/office/infopath/2007/PartnerControls"/>
    <xsd:element name="Jaar_x0020_REG_x0020_ODV" ma:index="11" nillable="true" ma:displayName="Jaar EE" ma:default="2020" ma:description="Jaar (niet als beheerde metadata)" ma:format="Dropdown" ma:internalName="Jaar_x0020_REG_x0020_ODV"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restriction>
      </xsd:simpleType>
    </xsd:element>
    <xsd:element name="o64c163da4194d2da901314b913c9962" ma:index="14" nillable="true" ma:taxonomy="true" ma:internalName="o64c163da4194d2da901314b913c9962" ma:taxonomyFieldName="Vea_x0020_EE_x0020_Onderwerp" ma:displayName="Vea EE Onderwerp" ma:indexed="true" ma:readOnly="false" ma:fieldId="{864c163d-a419-4d2d-a901-314b913c9962}" ma:sspId="49ca8161-7180-459b-a0ef-1a71cf6ffea5" ma:termSetId="de88c5dd-6519-4b08-89e7-f063424ad58e" ma:anchorId="00000000-0000-0000-0000-000000000000" ma:open="true" ma:isKeyword="false">
      <xsd:complexType>
        <xsd:sequence>
          <xsd:element ref="pc:Terms" minOccurs="0" maxOccurs="1"/>
        </xsd:sequence>
      </xsd:complexType>
    </xsd:element>
    <xsd:element name="gf4f80eca70b4135a9ced6669fdbdb3a" ma:index="16" nillable="true" ma:taxonomy="true" ma:internalName="gf4f80eca70b4135a9ced6669fdbdb3a" ma:taxonomyFieldName="VeaTeam" ma:displayName="VeaTeam" ma:readOnly="false" ma:fieldId="{0f4f80ec-a70b-4135-a9ce-d6669fdbdb3a}" ma:taxonomyMulti="true" ma:sspId="49ca8161-7180-459b-a0ef-1a71cf6ffea5" ma:termSetId="4319ac2a-e540-41e3-a6cf-8c0629faf905" ma:anchorId="00000000-0000-0000-0000-000000000000" ma:open="false" ma:isKeyword="false">
      <xsd:complexType>
        <xsd:sequence>
          <xsd:element ref="pc:Terms" minOccurs="0" maxOccurs="1"/>
        </xsd:sequence>
      </xsd:complexType>
    </xsd:element>
    <xsd:element name="e3cfbf68bf8e4c3fb04a16e909e95235" ma:index="17" nillable="true" ma:taxonomy="true" ma:internalName="e3cfbf68bf8e4c3fb04a16e909e95235" ma:taxonomyFieldName="Vea_x0020_EE_x0020_Doctype" ma:displayName="Vea EE Doctype" ma:indexed="true" ma:readOnly="false" ma:fieldId="{e3cfbf68-bf8e-4c3f-b04a-16e909e95235}" ma:sspId="49ca8161-7180-459b-a0ef-1a71cf6ffea5" ma:termSetId="1585e7cc-5045-4a32-97d1-2b8b394bd692" ma:anchorId="00000000-0000-0000-0000-000000000000" ma:open="false" ma:isKeyword="false">
      <xsd:complexType>
        <xsd:sequence>
          <xsd:element ref="pc:Terms" minOccurs="0" maxOccurs="1"/>
        </xsd:sequence>
      </xsd:complexType>
    </xsd:element>
    <xsd:element name="j8fa6b92914e4ae9b830c87969e146f2" ma:index="18" nillable="true" ma:taxonomy="true" ma:internalName="j8fa6b92914e4ae9b830c87969e146f2" ma:taxonomyFieldName="Jaar0" ma:displayName="Jaar" ma:indexed="true" ma:readOnly="false" ma:default="272;#2020|bc3997fe-963e-4320-8199-941a77a88ffe" ma:fieldId="{38fa6b92-914e-4ae9-b830-c87969e146f2}" ma:sspId="49ca8161-7180-459b-a0ef-1a71cf6ffea5" ma:termSetId="5ac14f2e-1c49-4245-8414-29f56be4175f" ma:anchorId="00000000-0000-0000-0000-000000000000" ma:open="true" ma:isKeyword="false">
      <xsd:complexType>
        <xsd:sequence>
          <xsd:element ref="pc:Terms" minOccurs="0" maxOccurs="1"/>
        </xsd:sequence>
      </xsd:complexType>
    </xsd:element>
    <xsd:element name="gfbc9fa463924f638e13122842d4754a" ma:index="23" nillable="true" ma:taxonomy="true" ma:internalName="gfbc9fa463924f638e13122842d4754a" ma:taxonomyFieldName="Vea_x0020_EE_x0020_Thema" ma:displayName="Vea EE Thema" ma:indexed="true" ma:readOnly="false" ma:fieldId="{0fbc9fa4-6392-4f63-8e13-122842d4754a}" ma:sspId="49ca8161-7180-459b-a0ef-1a71cf6ffea5" ma:termSetId="420986b4-414b-450c-8a9d-01dc56e5d5d7" ma:anchorId="00000000-0000-0000-0000-000000000000" ma:open="true" ma:isKeyword="false">
      <xsd:complexType>
        <xsd:sequence>
          <xsd:element ref="pc:Terms" minOccurs="0" maxOccurs="1"/>
        </xsd:sequence>
      </xsd:complexType>
    </xsd:element>
    <xsd:element name="SharedWithUsers" ma:index="29"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Gedeeld met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135908-2f38-4d3f-9ad1-ad6003cfd7ec}" ma:internalName="TaxCatchAll" ma:readOnly="false" ma:showField="CatchAllData" ma:web="3bac7649-eb37-460d-9f8a-9ca85f036e36">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66135908-2f38-4d3f-9ad1-ad6003cfd7ec}" ma:internalName="TaxCatchAllLabel" ma:readOnly="true" ma:showField="CatchAllDataLabel" ma:web="3bac7649-eb37-460d-9f8a-9ca85f036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022CA-C7F3-49DF-ACEA-D54D04E2ABB1}">
  <ds:schemaRefs>
    <ds:schemaRef ds:uri="http://schemas.microsoft.com/sharepoint/v3/contenttype/forms"/>
  </ds:schemaRefs>
</ds:datastoreItem>
</file>

<file path=customXml/itemProps2.xml><?xml version="1.0" encoding="utf-8"?>
<ds:datastoreItem xmlns:ds="http://schemas.openxmlformats.org/officeDocument/2006/customXml" ds:itemID="{133C51C8-E4A8-41B3-AE38-2001384F7A3F}">
  <ds:schemaRefs>
    <ds:schemaRef ds:uri="http://purl.org/dc/elements/1.1/"/>
    <ds:schemaRef ds:uri="9a9ec0f0-7796-43d0-ac1f-4c8c46ee0bd1"/>
    <ds:schemaRef ds:uri="http://schemas.microsoft.com/office/infopath/2007/PartnerControls"/>
    <ds:schemaRef ds:uri="3bac7649-eb37-460d-9f8a-9ca85f036e36"/>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8c9d9997-d67c-42a9-91b6-82cf79a793c3"/>
    <ds:schemaRef ds:uri="http://www.w3.org/XML/1998/namespace"/>
    <ds:schemaRef ds:uri="http://purl.org/dc/dcmitype/"/>
  </ds:schemaRefs>
</ds:datastoreItem>
</file>

<file path=customXml/itemProps3.xml><?xml version="1.0" encoding="utf-8"?>
<ds:datastoreItem xmlns:ds="http://schemas.openxmlformats.org/officeDocument/2006/customXml" ds:itemID="{54B7BF38-788A-408A-B01A-A5C69A069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9d9997-d67c-42a9-91b6-82cf79a793c3"/>
    <ds:schemaRef ds:uri="3bac7649-eb37-460d-9f8a-9ca85f036e36"/>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5317</Words>
  <Application>Microsoft Office PowerPoint</Application>
  <PresentationFormat>Diavoorstelling (4:3)</PresentationFormat>
  <Paragraphs>1092</Paragraphs>
  <Slides>38</Slides>
  <Notes>38</Notes>
  <HiddenSlides>0</HiddenSlides>
  <MMClips>0</MMClips>
  <ScaleCrop>false</ScaleCrop>
  <HeadingPairs>
    <vt:vector size="6" baseType="variant">
      <vt:variant>
        <vt:lpstr>Gebruikte lettertypen</vt:lpstr>
      </vt:variant>
      <vt:variant>
        <vt:i4>11</vt:i4>
      </vt:variant>
      <vt:variant>
        <vt:lpstr>Thema</vt:lpstr>
      </vt:variant>
      <vt:variant>
        <vt:i4>5</vt:i4>
      </vt:variant>
      <vt:variant>
        <vt:lpstr>Diatitels</vt:lpstr>
      </vt:variant>
      <vt:variant>
        <vt:i4>38</vt:i4>
      </vt:variant>
    </vt:vector>
  </HeadingPairs>
  <TitlesOfParts>
    <vt:vector size="54" baseType="lpstr">
      <vt:lpstr>.AppleSystemUIFont</vt:lpstr>
      <vt:lpstr>Arial</vt:lpstr>
      <vt:lpstr>Calibri</vt:lpstr>
      <vt:lpstr>Flanders Art Sans</vt:lpstr>
      <vt:lpstr>Flanders Art Sans Medium</vt:lpstr>
      <vt:lpstr>FlandersArtSans-Bold</vt:lpstr>
      <vt:lpstr>FlandersArtSans-Regular</vt:lpstr>
      <vt:lpstr>Symbol</vt:lpstr>
      <vt:lpstr>Wingdings</vt:lpstr>
      <vt:lpstr>Wingdings 2</vt:lpstr>
      <vt:lpstr>Wingdings 3</vt:lpstr>
      <vt:lpstr>VEA-light-zonder-foto</vt:lpstr>
      <vt:lpstr>VEA-light-foto1</vt:lpstr>
      <vt:lpstr>VEA-light-foto2</vt:lpstr>
      <vt:lpstr>1_VEA-light-zonder-foto</vt:lpstr>
      <vt:lpstr>2_VEA-light-zonder-foto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Vens, Veronique</dc:creator>
  <cp:lastModifiedBy>Zegers Helene</cp:lastModifiedBy>
  <cp:revision>4</cp:revision>
  <cp:lastPrinted>2016-05-18T07:48:31Z</cp:lastPrinted>
  <dcterms:created xsi:type="dcterms:W3CDTF">2015-09-10T09:11:20Z</dcterms:created>
  <dcterms:modified xsi:type="dcterms:W3CDTF">2020-08-03T08:22:10Z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0x0101004B5CC199FE7D374FB83A31AC60E389BB0017D481E51249B344879A2DCA61AD29D1</vt:lpwstr>
  </property>
  <property fmtid="{D5CDD505-2E9C-101B-9397-08002B2CF9AE}" pid="3" name="Partner">
    <vt:lpwstr>16;#Stakeholders|b06ba9ae-6b1c-4b73-b2a2-bc127fa41026</vt:lpwstr>
  </property>
  <property fmtid="{D5CDD505-2E9C-101B-9397-08002B2CF9AE}" pid="4" name="Thema">
    <vt:lpwstr>13;#Product|5a692712-653c-4ba3-a184-e1894b80bbb1</vt:lpwstr>
  </property>
  <property fmtid="{D5CDD505-2E9C-101B-9397-08002B2CF9AE}" pid="5" name="DocType">
    <vt:lpwstr>12;#Presentatie|0b0a6ee6-5fbf-443c-ac2c-5f293a892ae3</vt:lpwstr>
  </property>
  <property fmtid="{D5CDD505-2E9C-101B-9397-08002B2CF9AE}" pid="6" name="Domein">
    <vt:lpwstr>10;#Algemeen|1a84beeb-8002-43f6-a7a4-f77ca2bfcda7</vt:lpwstr>
  </property>
  <property fmtid="{D5CDD505-2E9C-101B-9397-08002B2CF9AE}" pid="7" name="Proces">
    <vt:lpwstr>9;#Communicatie|695d5593-5a66-44bf-a99e-56e8130533fa</vt:lpwstr>
  </property>
  <property fmtid="{D5CDD505-2E9C-101B-9397-08002B2CF9AE}" pid="8" name="Fase">
    <vt:lpwstr>94;#Full 2020-2021|ce6cb496-bebb-4c6e-bbca-749f055db54f</vt:lpwstr>
  </property>
  <property fmtid="{D5CDD505-2E9C-101B-9397-08002B2CF9AE}" pid="9" name="_dlc_DocIdItemGuid">
    <vt:lpwstr>16c777e3-9f43-4d1b-abf4-f46df7d9d471</vt:lpwstr>
  </property>
  <property fmtid="{D5CDD505-2E9C-101B-9397-08002B2CF9AE}" pid="10" name="Vea HH EP-code">
    <vt:lpwstr>EP</vt:lpwstr>
  </property>
  <property fmtid="{D5CDD505-2E9C-101B-9397-08002B2CF9AE}" pid="11" name="Vea HH Thema">
    <vt:lpwstr>10;#EPC|1b74278b-9b00-4384-8f3c-8e6798daa8d5</vt:lpwstr>
  </property>
  <property fmtid="{D5CDD505-2E9C-101B-9397-08002B2CF9AE}" pid="12" name="Dossier Nummer">
    <vt:lpwstr>Handleiding</vt:lpwstr>
  </property>
  <property fmtid="{D5CDD505-2E9C-101B-9397-08002B2CF9AE}" pid="13" name="e58bcd5ae83e40009d7c4d3f9743f615">
    <vt:lpwstr>EPC|1b74278b-9b00-4384-8f3c-8e6798daa8d5</vt:lpwstr>
  </property>
  <property fmtid="{D5CDD505-2E9C-101B-9397-08002B2CF9AE}" pid="14" name="j8fa6b92914e4ae9b830c87969e146f2">
    <vt:lpwstr>2020|d71575f9-2272-49b6-8643-4ac377615f1a</vt:lpwstr>
  </property>
  <property fmtid="{D5CDD505-2E9C-101B-9397-08002B2CF9AE}" pid="15" name="Jaar">
    <vt:lpwstr>885;#2020|d71575f9-2272-49b6-8643-4ac377615f1a</vt:lpwstr>
  </property>
  <property fmtid="{D5CDD505-2E9C-101B-9397-08002B2CF9AE}" pid="16" name="Jaar0">
    <vt:lpwstr>885;#2020|d71575f9-2272-49b6-8643-4ac377615f1a</vt:lpwstr>
  </property>
  <property fmtid="{D5CDD505-2E9C-101B-9397-08002B2CF9AE}" pid="17" name="Vea EE Onderwerp">
    <vt:lpwstr/>
  </property>
  <property fmtid="{D5CDD505-2E9C-101B-9397-08002B2CF9AE}" pid="18" name="Vea EE Thema">
    <vt:lpwstr/>
  </property>
  <property fmtid="{D5CDD505-2E9C-101B-9397-08002B2CF9AE}" pid="19" name="VEA EE Domein">
    <vt:lpwstr/>
  </property>
  <property fmtid="{D5CDD505-2E9C-101B-9397-08002B2CF9AE}" pid="20" name="VeaTeam">
    <vt:lpwstr/>
  </property>
  <property fmtid="{D5CDD505-2E9C-101B-9397-08002B2CF9AE}" pid="21" name="VEA EE Defossilisering">
    <vt:lpwstr/>
  </property>
  <property fmtid="{D5CDD505-2E9C-101B-9397-08002B2CF9AE}" pid="22" name="Vea EE Doctype">
    <vt:lpwstr/>
  </property>
</Properties>
</file>