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tags/tag1.xml" ContentType="application/vnd.openxmlformats-officedocument.presentationml.tags+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9" r:id="rId5"/>
    <p:sldMasterId id="2147483727" r:id="rId6"/>
  </p:sldMasterIdLst>
  <p:notesMasterIdLst>
    <p:notesMasterId r:id="rId100"/>
  </p:notesMasterIdLst>
  <p:handoutMasterIdLst>
    <p:handoutMasterId r:id="rId101"/>
  </p:handoutMasterIdLst>
  <p:sldIdLst>
    <p:sldId id="266" r:id="rId7"/>
    <p:sldId id="291" r:id="rId8"/>
    <p:sldId id="292" r:id="rId9"/>
    <p:sldId id="293" r:id="rId10"/>
    <p:sldId id="294" r:id="rId11"/>
    <p:sldId id="295" r:id="rId12"/>
    <p:sldId id="296" r:id="rId13"/>
    <p:sldId id="297" r:id="rId14"/>
    <p:sldId id="298" r:id="rId15"/>
    <p:sldId id="365" r:id="rId16"/>
    <p:sldId id="299" r:id="rId17"/>
    <p:sldId id="300" r:id="rId18"/>
    <p:sldId id="301" r:id="rId19"/>
    <p:sldId id="302" r:id="rId20"/>
    <p:sldId id="475" r:id="rId21"/>
    <p:sldId id="303" r:id="rId22"/>
    <p:sldId id="306" r:id="rId23"/>
    <p:sldId id="422" r:id="rId24"/>
    <p:sldId id="423" r:id="rId25"/>
    <p:sldId id="424" r:id="rId26"/>
    <p:sldId id="438" r:id="rId27"/>
    <p:sldId id="442" r:id="rId28"/>
    <p:sldId id="443" r:id="rId29"/>
    <p:sldId id="366" r:id="rId30"/>
    <p:sldId id="425" r:id="rId31"/>
    <p:sldId id="378" r:id="rId32"/>
    <p:sldId id="441" r:id="rId33"/>
    <p:sldId id="377" r:id="rId34"/>
    <p:sldId id="379" r:id="rId35"/>
    <p:sldId id="369" r:id="rId36"/>
    <p:sldId id="426" r:id="rId37"/>
    <p:sldId id="427" r:id="rId38"/>
    <p:sldId id="371" r:id="rId39"/>
    <p:sldId id="372" r:id="rId40"/>
    <p:sldId id="373" r:id="rId41"/>
    <p:sldId id="374" r:id="rId42"/>
    <p:sldId id="375" r:id="rId43"/>
    <p:sldId id="376" r:id="rId44"/>
    <p:sldId id="428" r:id="rId45"/>
    <p:sldId id="431" r:id="rId46"/>
    <p:sldId id="429" r:id="rId47"/>
    <p:sldId id="381" r:id="rId48"/>
    <p:sldId id="316" r:id="rId49"/>
    <p:sldId id="382" r:id="rId50"/>
    <p:sldId id="317" r:id="rId51"/>
    <p:sldId id="384" r:id="rId52"/>
    <p:sldId id="386" r:id="rId53"/>
    <p:sldId id="432" r:id="rId54"/>
    <p:sldId id="433" r:id="rId55"/>
    <p:sldId id="387" r:id="rId56"/>
    <p:sldId id="434" r:id="rId57"/>
    <p:sldId id="321" r:id="rId58"/>
    <p:sldId id="389" r:id="rId59"/>
    <p:sldId id="435" r:id="rId60"/>
    <p:sldId id="390" r:id="rId61"/>
    <p:sldId id="436" r:id="rId62"/>
    <p:sldId id="391" r:id="rId63"/>
    <p:sldId id="392" r:id="rId64"/>
    <p:sldId id="393" r:id="rId65"/>
    <p:sldId id="437" r:id="rId66"/>
    <p:sldId id="476" r:id="rId67"/>
    <p:sldId id="395" r:id="rId68"/>
    <p:sldId id="444" r:id="rId69"/>
    <p:sldId id="403" r:id="rId70"/>
    <p:sldId id="453" r:id="rId71"/>
    <p:sldId id="446" r:id="rId72"/>
    <p:sldId id="454" r:id="rId73"/>
    <p:sldId id="455" r:id="rId74"/>
    <p:sldId id="457" r:id="rId75"/>
    <p:sldId id="456" r:id="rId76"/>
    <p:sldId id="458" r:id="rId77"/>
    <p:sldId id="459" r:id="rId78"/>
    <p:sldId id="460" r:id="rId79"/>
    <p:sldId id="461" r:id="rId80"/>
    <p:sldId id="462" r:id="rId81"/>
    <p:sldId id="469" r:id="rId82"/>
    <p:sldId id="463" r:id="rId83"/>
    <p:sldId id="464" r:id="rId84"/>
    <p:sldId id="468" r:id="rId85"/>
    <p:sldId id="465" r:id="rId86"/>
    <p:sldId id="466" r:id="rId87"/>
    <p:sldId id="396" r:id="rId88"/>
    <p:sldId id="471" r:id="rId89"/>
    <p:sldId id="398" r:id="rId90"/>
    <p:sldId id="400" r:id="rId91"/>
    <p:sldId id="399" r:id="rId92"/>
    <p:sldId id="401" r:id="rId93"/>
    <p:sldId id="402" r:id="rId94"/>
    <p:sldId id="467" r:id="rId95"/>
    <p:sldId id="472" r:id="rId96"/>
    <p:sldId id="473" r:id="rId97"/>
    <p:sldId id="470" r:id="rId98"/>
    <p:sldId id="474" r:id="rId99"/>
  </p:sldIdLst>
  <p:sldSz cx="9144000" cy="6858000" type="screen4x3"/>
  <p:notesSz cx="6858000" cy="1724025"/>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 Kerpel Kathleen" initials="DKK" lastIdx="18" clrIdx="0">
    <p:extLst>
      <p:ext uri="{19B8F6BF-5375-455C-9EA6-DF929625EA0E}">
        <p15:presenceInfo xmlns:p15="http://schemas.microsoft.com/office/powerpoint/2012/main" userId="S::kathleen.dekerpel@vlaanderen.be::910cfa6c-2add-4c51-ae6f-b74fdce45097" providerId="AD"/>
      </p:ext>
    </p:extLst>
  </p:cmAuthor>
  <p:cmAuthor id="2" name="Van Der Linden Elke" initials="VDLE" lastIdx="26" clrIdx="1">
    <p:extLst>
      <p:ext uri="{19B8F6BF-5375-455C-9EA6-DF929625EA0E}">
        <p15:presenceInfo xmlns:p15="http://schemas.microsoft.com/office/powerpoint/2012/main" userId="S::elke.vanderlinden@vlaanderen.be::0fc987b5-c91c-46ff-80bf-fddd2e1bfa1d" providerId="AD"/>
      </p:ext>
    </p:extLst>
  </p:cmAuthor>
  <p:cmAuthor id="3" name="Ingrid Van Steenbergen" initials="IVS" lastIdx="28" clrIdx="2">
    <p:extLst>
      <p:ext uri="{19B8F6BF-5375-455C-9EA6-DF929625EA0E}">
        <p15:presenceInfo xmlns:p15="http://schemas.microsoft.com/office/powerpoint/2012/main" userId="972fd32647b71c3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526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32DDB5-401E-7AA8-2355-782DEA11D97A}" v="26" dt="2020-04-02T12:13:52.603"/>
    <p1510:client id="{FBB9DC0C-0E64-407B-91C1-724C42244641}" v="88" dt="2020-04-02T12:18:12.881"/>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498" y="62"/>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07" Type="http://schemas.microsoft.com/office/2015/10/relationships/revisionInfo" Target="revisionInfo.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commentAuthors" Target="commentAuthors.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notesMaster" Target="notesMasters/notesMaster1.xml"/><Relationship Id="rId105"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ata\documentation\reference\lamp%20evolution.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38021006925159"/>
          <c:y val="7.1198828545462126E-2"/>
          <c:w val="0.80817734156554266"/>
          <c:h val="0.73975990653226964"/>
        </c:manualLayout>
      </c:layout>
      <c:scatterChart>
        <c:scatterStyle val="smoothMarker"/>
        <c:varyColors val="0"/>
        <c:ser>
          <c:idx val="0"/>
          <c:order val="0"/>
          <c:tx>
            <c:strRef>
              <c:f>Sheet1!$B$3</c:f>
              <c:strCache>
                <c:ptCount val="1"/>
                <c:pt idx="0">
                  <c:v>Incandescent</c:v>
                </c:pt>
              </c:strCache>
            </c:strRef>
          </c:tx>
          <c:spPr>
            <a:ln w="38100">
              <a:solidFill>
                <a:srgbClr val="993300"/>
              </a:solidFill>
              <a:prstDash val="solid"/>
            </a:ln>
          </c:spPr>
          <c:marker>
            <c:symbol val="none"/>
          </c:marker>
          <c:xVal>
            <c:numRef>
              <c:f>Sheet1!$A$4:$A$150</c:f>
              <c:numCache>
                <c:formatCode>General</c:formatCode>
                <c:ptCount val="147"/>
                <c:pt idx="0">
                  <c:v>1879</c:v>
                </c:pt>
                <c:pt idx="1">
                  <c:v>1880</c:v>
                </c:pt>
                <c:pt idx="2">
                  <c:v>1881</c:v>
                </c:pt>
                <c:pt idx="3">
                  <c:v>1882</c:v>
                </c:pt>
                <c:pt idx="4">
                  <c:v>1883</c:v>
                </c:pt>
                <c:pt idx="5">
                  <c:v>1884</c:v>
                </c:pt>
                <c:pt idx="6">
                  <c:v>1885</c:v>
                </c:pt>
                <c:pt idx="7">
                  <c:v>1886</c:v>
                </c:pt>
                <c:pt idx="8">
                  <c:v>1887</c:v>
                </c:pt>
                <c:pt idx="9">
                  <c:v>1888</c:v>
                </c:pt>
                <c:pt idx="10">
                  <c:v>1889</c:v>
                </c:pt>
                <c:pt idx="11">
                  <c:v>1890</c:v>
                </c:pt>
                <c:pt idx="12">
                  <c:v>1891</c:v>
                </c:pt>
                <c:pt idx="13">
                  <c:v>1892</c:v>
                </c:pt>
                <c:pt idx="14">
                  <c:v>1893</c:v>
                </c:pt>
                <c:pt idx="15">
                  <c:v>1894</c:v>
                </c:pt>
                <c:pt idx="16">
                  <c:v>1895</c:v>
                </c:pt>
                <c:pt idx="17">
                  <c:v>1896</c:v>
                </c:pt>
                <c:pt idx="18">
                  <c:v>1897</c:v>
                </c:pt>
                <c:pt idx="19">
                  <c:v>1898</c:v>
                </c:pt>
                <c:pt idx="20">
                  <c:v>1899</c:v>
                </c:pt>
                <c:pt idx="21">
                  <c:v>1900</c:v>
                </c:pt>
                <c:pt idx="22">
                  <c:v>1901</c:v>
                </c:pt>
                <c:pt idx="23">
                  <c:v>1902</c:v>
                </c:pt>
                <c:pt idx="24">
                  <c:v>1903</c:v>
                </c:pt>
                <c:pt idx="25">
                  <c:v>1904</c:v>
                </c:pt>
                <c:pt idx="26">
                  <c:v>1905</c:v>
                </c:pt>
                <c:pt idx="27">
                  <c:v>1906</c:v>
                </c:pt>
                <c:pt idx="28">
                  <c:v>1907</c:v>
                </c:pt>
                <c:pt idx="29">
                  <c:v>1908</c:v>
                </c:pt>
                <c:pt idx="30">
                  <c:v>1909</c:v>
                </c:pt>
                <c:pt idx="31">
                  <c:v>1910</c:v>
                </c:pt>
                <c:pt idx="32">
                  <c:v>1911</c:v>
                </c:pt>
                <c:pt idx="33">
                  <c:v>1912</c:v>
                </c:pt>
                <c:pt idx="34">
                  <c:v>1913</c:v>
                </c:pt>
                <c:pt idx="35">
                  <c:v>1914</c:v>
                </c:pt>
                <c:pt idx="36">
                  <c:v>1915</c:v>
                </c:pt>
                <c:pt idx="37">
                  <c:v>1916</c:v>
                </c:pt>
                <c:pt idx="38">
                  <c:v>1917</c:v>
                </c:pt>
                <c:pt idx="39">
                  <c:v>1918</c:v>
                </c:pt>
                <c:pt idx="40">
                  <c:v>1919</c:v>
                </c:pt>
                <c:pt idx="41">
                  <c:v>1920</c:v>
                </c:pt>
                <c:pt idx="42">
                  <c:v>1921</c:v>
                </c:pt>
                <c:pt idx="43">
                  <c:v>1922</c:v>
                </c:pt>
                <c:pt idx="44">
                  <c:v>1923</c:v>
                </c:pt>
                <c:pt idx="45">
                  <c:v>1924</c:v>
                </c:pt>
                <c:pt idx="46">
                  <c:v>1925</c:v>
                </c:pt>
                <c:pt idx="47">
                  <c:v>1926</c:v>
                </c:pt>
                <c:pt idx="48">
                  <c:v>1927</c:v>
                </c:pt>
                <c:pt idx="49">
                  <c:v>1928</c:v>
                </c:pt>
                <c:pt idx="50">
                  <c:v>1929</c:v>
                </c:pt>
                <c:pt idx="51">
                  <c:v>1930</c:v>
                </c:pt>
                <c:pt idx="52">
                  <c:v>1931</c:v>
                </c:pt>
                <c:pt idx="53">
                  <c:v>1932</c:v>
                </c:pt>
                <c:pt idx="54">
                  <c:v>1933</c:v>
                </c:pt>
                <c:pt idx="55">
                  <c:v>1934</c:v>
                </c:pt>
                <c:pt idx="56">
                  <c:v>1935</c:v>
                </c:pt>
                <c:pt idx="57">
                  <c:v>1936</c:v>
                </c:pt>
                <c:pt idx="58">
                  <c:v>1937</c:v>
                </c:pt>
                <c:pt idx="59">
                  <c:v>1938</c:v>
                </c:pt>
                <c:pt idx="60">
                  <c:v>1939</c:v>
                </c:pt>
                <c:pt idx="61">
                  <c:v>1940</c:v>
                </c:pt>
                <c:pt idx="62">
                  <c:v>1941</c:v>
                </c:pt>
                <c:pt idx="63">
                  <c:v>1942</c:v>
                </c:pt>
                <c:pt idx="64">
                  <c:v>1943</c:v>
                </c:pt>
                <c:pt idx="65">
                  <c:v>1944</c:v>
                </c:pt>
                <c:pt idx="66">
                  <c:v>1945</c:v>
                </c:pt>
                <c:pt idx="67">
                  <c:v>1946</c:v>
                </c:pt>
                <c:pt idx="68">
                  <c:v>1947</c:v>
                </c:pt>
                <c:pt idx="69">
                  <c:v>1948</c:v>
                </c:pt>
                <c:pt idx="70">
                  <c:v>1949</c:v>
                </c:pt>
                <c:pt idx="71">
                  <c:v>1950</c:v>
                </c:pt>
                <c:pt idx="72">
                  <c:v>1951</c:v>
                </c:pt>
                <c:pt idx="73">
                  <c:v>1952</c:v>
                </c:pt>
                <c:pt idx="74">
                  <c:v>1953</c:v>
                </c:pt>
                <c:pt idx="75">
                  <c:v>1954</c:v>
                </c:pt>
                <c:pt idx="76">
                  <c:v>1955</c:v>
                </c:pt>
                <c:pt idx="77">
                  <c:v>1956</c:v>
                </c:pt>
                <c:pt idx="78">
                  <c:v>1957</c:v>
                </c:pt>
                <c:pt idx="79">
                  <c:v>1958</c:v>
                </c:pt>
                <c:pt idx="80">
                  <c:v>1959</c:v>
                </c:pt>
                <c:pt idx="81">
                  <c:v>1960</c:v>
                </c:pt>
                <c:pt idx="82">
                  <c:v>1961</c:v>
                </c:pt>
                <c:pt idx="83">
                  <c:v>1962</c:v>
                </c:pt>
                <c:pt idx="84">
                  <c:v>1963</c:v>
                </c:pt>
                <c:pt idx="85">
                  <c:v>1964</c:v>
                </c:pt>
                <c:pt idx="86">
                  <c:v>1965</c:v>
                </c:pt>
                <c:pt idx="87">
                  <c:v>1966</c:v>
                </c:pt>
                <c:pt idx="88">
                  <c:v>1967</c:v>
                </c:pt>
                <c:pt idx="89">
                  <c:v>1968</c:v>
                </c:pt>
                <c:pt idx="90">
                  <c:v>1969</c:v>
                </c:pt>
                <c:pt idx="91">
                  <c:v>1970</c:v>
                </c:pt>
                <c:pt idx="92">
                  <c:v>1971</c:v>
                </c:pt>
                <c:pt idx="93">
                  <c:v>1972</c:v>
                </c:pt>
                <c:pt idx="94">
                  <c:v>1973</c:v>
                </c:pt>
                <c:pt idx="95">
                  <c:v>1974</c:v>
                </c:pt>
                <c:pt idx="96">
                  <c:v>1975</c:v>
                </c:pt>
                <c:pt idx="97">
                  <c:v>1976</c:v>
                </c:pt>
                <c:pt idx="98">
                  <c:v>1977</c:v>
                </c:pt>
                <c:pt idx="99">
                  <c:v>1978</c:v>
                </c:pt>
                <c:pt idx="100">
                  <c:v>1979</c:v>
                </c:pt>
                <c:pt idx="101">
                  <c:v>1980</c:v>
                </c:pt>
                <c:pt idx="102">
                  <c:v>1981</c:v>
                </c:pt>
                <c:pt idx="103">
                  <c:v>1982</c:v>
                </c:pt>
                <c:pt idx="104">
                  <c:v>1983</c:v>
                </c:pt>
                <c:pt idx="105">
                  <c:v>1984</c:v>
                </c:pt>
                <c:pt idx="106">
                  <c:v>1985</c:v>
                </c:pt>
                <c:pt idx="107">
                  <c:v>1986</c:v>
                </c:pt>
                <c:pt idx="108">
                  <c:v>1987</c:v>
                </c:pt>
                <c:pt idx="109">
                  <c:v>1988</c:v>
                </c:pt>
                <c:pt idx="110">
                  <c:v>1989</c:v>
                </c:pt>
                <c:pt idx="111">
                  <c:v>1990</c:v>
                </c:pt>
                <c:pt idx="112">
                  <c:v>1991</c:v>
                </c:pt>
                <c:pt idx="113">
                  <c:v>1992</c:v>
                </c:pt>
                <c:pt idx="114">
                  <c:v>1993</c:v>
                </c:pt>
                <c:pt idx="115">
                  <c:v>1994</c:v>
                </c:pt>
                <c:pt idx="116">
                  <c:v>1995</c:v>
                </c:pt>
                <c:pt idx="117">
                  <c:v>1996</c:v>
                </c:pt>
                <c:pt idx="118">
                  <c:v>1997</c:v>
                </c:pt>
                <c:pt idx="119">
                  <c:v>1998</c:v>
                </c:pt>
                <c:pt idx="120">
                  <c:v>1999</c:v>
                </c:pt>
                <c:pt idx="121">
                  <c:v>2000</c:v>
                </c:pt>
                <c:pt idx="122">
                  <c:v>2001</c:v>
                </c:pt>
                <c:pt idx="123">
                  <c:v>2002</c:v>
                </c:pt>
                <c:pt idx="124">
                  <c:v>2003</c:v>
                </c:pt>
                <c:pt idx="125">
                  <c:v>2004</c:v>
                </c:pt>
                <c:pt idx="126">
                  <c:v>2005</c:v>
                </c:pt>
                <c:pt idx="127">
                  <c:v>2006</c:v>
                </c:pt>
                <c:pt idx="128">
                  <c:v>2007</c:v>
                </c:pt>
                <c:pt idx="129">
                  <c:v>2008</c:v>
                </c:pt>
                <c:pt idx="130">
                  <c:v>2009</c:v>
                </c:pt>
                <c:pt idx="131">
                  <c:v>2010</c:v>
                </c:pt>
                <c:pt idx="132">
                  <c:v>2011</c:v>
                </c:pt>
                <c:pt idx="133">
                  <c:v>2012</c:v>
                </c:pt>
                <c:pt idx="134">
                  <c:v>2013</c:v>
                </c:pt>
                <c:pt idx="135">
                  <c:v>2014</c:v>
                </c:pt>
                <c:pt idx="136">
                  <c:v>2015</c:v>
                </c:pt>
                <c:pt idx="137">
                  <c:v>2016</c:v>
                </c:pt>
                <c:pt idx="138">
                  <c:v>2017</c:v>
                </c:pt>
                <c:pt idx="139">
                  <c:v>2018</c:v>
                </c:pt>
                <c:pt idx="140">
                  <c:v>2019</c:v>
                </c:pt>
                <c:pt idx="141">
                  <c:v>2020</c:v>
                </c:pt>
                <c:pt idx="142">
                  <c:v>2021</c:v>
                </c:pt>
                <c:pt idx="143">
                  <c:v>2022</c:v>
                </c:pt>
                <c:pt idx="144">
                  <c:v>2023</c:v>
                </c:pt>
                <c:pt idx="145">
                  <c:v>2024</c:v>
                </c:pt>
                <c:pt idx="146">
                  <c:v>2025</c:v>
                </c:pt>
              </c:numCache>
            </c:numRef>
          </c:xVal>
          <c:yVal>
            <c:numRef>
              <c:f>Sheet1!$B$4:$B$150</c:f>
              <c:numCache>
                <c:formatCode>General</c:formatCode>
                <c:ptCount val="147"/>
                <c:pt idx="0">
                  <c:v>1</c:v>
                </c:pt>
                <c:pt idx="1">
                  <c:v>1</c:v>
                </c:pt>
                <c:pt idx="2">
                  <c:v>1</c:v>
                </c:pt>
                <c:pt idx="3">
                  <c:v>1</c:v>
                </c:pt>
                <c:pt idx="4">
                  <c:v>1</c:v>
                </c:pt>
                <c:pt idx="5">
                  <c:v>2</c:v>
                </c:pt>
                <c:pt idx="6">
                  <c:v>2</c:v>
                </c:pt>
                <c:pt idx="7">
                  <c:v>2</c:v>
                </c:pt>
                <c:pt idx="8">
                  <c:v>2</c:v>
                </c:pt>
                <c:pt idx="9">
                  <c:v>2</c:v>
                </c:pt>
                <c:pt idx="10">
                  <c:v>2</c:v>
                </c:pt>
                <c:pt idx="11">
                  <c:v>2</c:v>
                </c:pt>
                <c:pt idx="12">
                  <c:v>2</c:v>
                </c:pt>
                <c:pt idx="13">
                  <c:v>2</c:v>
                </c:pt>
                <c:pt idx="14">
                  <c:v>3</c:v>
                </c:pt>
                <c:pt idx="15">
                  <c:v>3</c:v>
                </c:pt>
                <c:pt idx="16">
                  <c:v>3</c:v>
                </c:pt>
                <c:pt idx="17">
                  <c:v>3</c:v>
                </c:pt>
                <c:pt idx="18">
                  <c:v>3</c:v>
                </c:pt>
                <c:pt idx="19">
                  <c:v>3</c:v>
                </c:pt>
                <c:pt idx="20">
                  <c:v>3</c:v>
                </c:pt>
                <c:pt idx="21">
                  <c:v>5</c:v>
                </c:pt>
                <c:pt idx="22">
                  <c:v>5</c:v>
                </c:pt>
                <c:pt idx="23">
                  <c:v>5</c:v>
                </c:pt>
                <c:pt idx="24">
                  <c:v>5</c:v>
                </c:pt>
                <c:pt idx="25">
                  <c:v>5</c:v>
                </c:pt>
                <c:pt idx="26">
                  <c:v>5</c:v>
                </c:pt>
                <c:pt idx="27">
                  <c:v>5</c:v>
                </c:pt>
                <c:pt idx="28">
                  <c:v>5</c:v>
                </c:pt>
                <c:pt idx="29">
                  <c:v>5</c:v>
                </c:pt>
                <c:pt idx="30">
                  <c:v>5</c:v>
                </c:pt>
                <c:pt idx="31">
                  <c:v>6</c:v>
                </c:pt>
                <c:pt idx="32">
                  <c:v>7</c:v>
                </c:pt>
                <c:pt idx="33">
                  <c:v>8</c:v>
                </c:pt>
                <c:pt idx="34">
                  <c:v>9</c:v>
                </c:pt>
                <c:pt idx="35">
                  <c:v>10</c:v>
                </c:pt>
                <c:pt idx="36">
                  <c:v>11</c:v>
                </c:pt>
                <c:pt idx="37">
                  <c:v>11</c:v>
                </c:pt>
                <c:pt idx="38">
                  <c:v>11</c:v>
                </c:pt>
                <c:pt idx="39">
                  <c:v>11</c:v>
                </c:pt>
                <c:pt idx="40">
                  <c:v>11</c:v>
                </c:pt>
                <c:pt idx="41">
                  <c:v>11</c:v>
                </c:pt>
                <c:pt idx="42">
                  <c:v>11</c:v>
                </c:pt>
                <c:pt idx="43">
                  <c:v>11</c:v>
                </c:pt>
                <c:pt idx="44">
                  <c:v>11</c:v>
                </c:pt>
                <c:pt idx="45">
                  <c:v>11</c:v>
                </c:pt>
                <c:pt idx="46">
                  <c:v>11</c:v>
                </c:pt>
                <c:pt idx="47">
                  <c:v>11</c:v>
                </c:pt>
                <c:pt idx="48">
                  <c:v>11</c:v>
                </c:pt>
                <c:pt idx="49">
                  <c:v>11</c:v>
                </c:pt>
                <c:pt idx="50">
                  <c:v>12</c:v>
                </c:pt>
                <c:pt idx="51">
                  <c:v>13</c:v>
                </c:pt>
                <c:pt idx="52">
                  <c:v>13</c:v>
                </c:pt>
                <c:pt idx="53">
                  <c:v>13</c:v>
                </c:pt>
                <c:pt idx="54">
                  <c:v>13</c:v>
                </c:pt>
                <c:pt idx="55">
                  <c:v>13</c:v>
                </c:pt>
                <c:pt idx="56">
                  <c:v>13</c:v>
                </c:pt>
                <c:pt idx="57">
                  <c:v>13</c:v>
                </c:pt>
                <c:pt idx="58">
                  <c:v>13</c:v>
                </c:pt>
                <c:pt idx="59">
                  <c:v>13</c:v>
                </c:pt>
                <c:pt idx="60">
                  <c:v>13</c:v>
                </c:pt>
                <c:pt idx="61">
                  <c:v>13</c:v>
                </c:pt>
                <c:pt idx="62">
                  <c:v>13</c:v>
                </c:pt>
                <c:pt idx="63">
                  <c:v>13</c:v>
                </c:pt>
                <c:pt idx="64">
                  <c:v>13</c:v>
                </c:pt>
                <c:pt idx="65">
                  <c:v>13</c:v>
                </c:pt>
                <c:pt idx="66">
                  <c:v>13</c:v>
                </c:pt>
                <c:pt idx="67">
                  <c:v>13</c:v>
                </c:pt>
                <c:pt idx="68">
                  <c:v>13</c:v>
                </c:pt>
                <c:pt idx="69">
                  <c:v>13</c:v>
                </c:pt>
                <c:pt idx="70">
                  <c:v>13</c:v>
                </c:pt>
                <c:pt idx="71">
                  <c:v>13</c:v>
                </c:pt>
                <c:pt idx="72">
                  <c:v>13</c:v>
                </c:pt>
                <c:pt idx="73">
                  <c:v>13</c:v>
                </c:pt>
                <c:pt idx="74">
                  <c:v>13</c:v>
                </c:pt>
                <c:pt idx="75">
                  <c:v>13</c:v>
                </c:pt>
                <c:pt idx="76">
                  <c:v>13</c:v>
                </c:pt>
                <c:pt idx="77">
                  <c:v>13</c:v>
                </c:pt>
                <c:pt idx="78">
                  <c:v>13</c:v>
                </c:pt>
                <c:pt idx="79">
                  <c:v>13</c:v>
                </c:pt>
                <c:pt idx="80">
                  <c:v>13</c:v>
                </c:pt>
                <c:pt idx="81">
                  <c:v>13</c:v>
                </c:pt>
                <c:pt idx="82">
                  <c:v>13</c:v>
                </c:pt>
                <c:pt idx="83">
                  <c:v>13</c:v>
                </c:pt>
                <c:pt idx="84">
                  <c:v>13</c:v>
                </c:pt>
                <c:pt idx="85">
                  <c:v>13</c:v>
                </c:pt>
                <c:pt idx="86">
                  <c:v>13</c:v>
                </c:pt>
                <c:pt idx="87">
                  <c:v>13</c:v>
                </c:pt>
                <c:pt idx="88">
                  <c:v>13</c:v>
                </c:pt>
                <c:pt idx="89">
                  <c:v>13</c:v>
                </c:pt>
                <c:pt idx="90">
                  <c:v>13</c:v>
                </c:pt>
                <c:pt idx="91">
                  <c:v>13</c:v>
                </c:pt>
                <c:pt idx="92">
                  <c:v>13</c:v>
                </c:pt>
                <c:pt idx="93">
                  <c:v>13</c:v>
                </c:pt>
                <c:pt idx="94">
                  <c:v>13</c:v>
                </c:pt>
                <c:pt idx="95">
                  <c:v>13</c:v>
                </c:pt>
                <c:pt idx="96">
                  <c:v>13</c:v>
                </c:pt>
                <c:pt idx="97">
                  <c:v>13</c:v>
                </c:pt>
                <c:pt idx="98">
                  <c:v>13</c:v>
                </c:pt>
                <c:pt idx="99">
                  <c:v>13</c:v>
                </c:pt>
                <c:pt idx="100">
                  <c:v>13</c:v>
                </c:pt>
                <c:pt idx="101">
                  <c:v>13</c:v>
                </c:pt>
                <c:pt idx="102">
                  <c:v>13</c:v>
                </c:pt>
                <c:pt idx="103">
                  <c:v>13</c:v>
                </c:pt>
                <c:pt idx="104">
                  <c:v>13</c:v>
                </c:pt>
                <c:pt idx="105">
                  <c:v>13</c:v>
                </c:pt>
                <c:pt idx="106">
                  <c:v>13</c:v>
                </c:pt>
                <c:pt idx="107">
                  <c:v>13</c:v>
                </c:pt>
                <c:pt idx="108">
                  <c:v>13</c:v>
                </c:pt>
                <c:pt idx="109">
                  <c:v>13</c:v>
                </c:pt>
                <c:pt idx="110">
                  <c:v>13</c:v>
                </c:pt>
                <c:pt idx="111">
                  <c:v>13</c:v>
                </c:pt>
                <c:pt idx="112">
                  <c:v>13</c:v>
                </c:pt>
                <c:pt idx="113">
                  <c:v>13</c:v>
                </c:pt>
                <c:pt idx="114">
                  <c:v>13</c:v>
                </c:pt>
                <c:pt idx="115">
                  <c:v>13</c:v>
                </c:pt>
                <c:pt idx="116">
                  <c:v>13</c:v>
                </c:pt>
                <c:pt idx="117">
                  <c:v>13</c:v>
                </c:pt>
                <c:pt idx="118">
                  <c:v>13</c:v>
                </c:pt>
                <c:pt idx="119">
                  <c:v>13</c:v>
                </c:pt>
                <c:pt idx="120">
                  <c:v>13</c:v>
                </c:pt>
                <c:pt idx="121">
                  <c:v>13</c:v>
                </c:pt>
                <c:pt idx="122">
                  <c:v>13</c:v>
                </c:pt>
                <c:pt idx="123">
                  <c:v>13</c:v>
                </c:pt>
                <c:pt idx="124">
                  <c:v>13</c:v>
                </c:pt>
                <c:pt idx="125">
                  <c:v>13</c:v>
                </c:pt>
                <c:pt idx="126">
                  <c:v>13</c:v>
                </c:pt>
                <c:pt idx="127">
                  <c:v>13</c:v>
                </c:pt>
                <c:pt idx="128">
                  <c:v>13</c:v>
                </c:pt>
                <c:pt idx="129">
                  <c:v>13</c:v>
                </c:pt>
              </c:numCache>
            </c:numRef>
          </c:yVal>
          <c:smooth val="1"/>
          <c:extLst>
            <c:ext xmlns:c16="http://schemas.microsoft.com/office/drawing/2014/chart" uri="{C3380CC4-5D6E-409C-BE32-E72D297353CC}">
              <c16:uniqueId val="{00000000-48AF-4F25-BD56-CAD6B25A70E1}"/>
            </c:ext>
          </c:extLst>
        </c:ser>
        <c:ser>
          <c:idx val="1"/>
          <c:order val="1"/>
          <c:tx>
            <c:strRef>
              <c:f>Sheet1!$C$3</c:f>
              <c:strCache>
                <c:ptCount val="1"/>
                <c:pt idx="0">
                  <c:v>Halogen</c:v>
                </c:pt>
              </c:strCache>
            </c:strRef>
          </c:tx>
          <c:spPr>
            <a:ln w="38100">
              <a:solidFill>
                <a:srgbClr val="0000FF"/>
              </a:solidFill>
              <a:prstDash val="solid"/>
            </a:ln>
          </c:spPr>
          <c:marker>
            <c:symbol val="none"/>
          </c:marker>
          <c:xVal>
            <c:numRef>
              <c:f>Sheet1!$A$4:$A$150</c:f>
              <c:numCache>
                <c:formatCode>General</c:formatCode>
                <c:ptCount val="147"/>
                <c:pt idx="0">
                  <c:v>1879</c:v>
                </c:pt>
                <c:pt idx="1">
                  <c:v>1880</c:v>
                </c:pt>
                <c:pt idx="2">
                  <c:v>1881</c:v>
                </c:pt>
                <c:pt idx="3">
                  <c:v>1882</c:v>
                </c:pt>
                <c:pt idx="4">
                  <c:v>1883</c:v>
                </c:pt>
                <c:pt idx="5">
                  <c:v>1884</c:v>
                </c:pt>
                <c:pt idx="6">
                  <c:v>1885</c:v>
                </c:pt>
                <c:pt idx="7">
                  <c:v>1886</c:v>
                </c:pt>
                <c:pt idx="8">
                  <c:v>1887</c:v>
                </c:pt>
                <c:pt idx="9">
                  <c:v>1888</c:v>
                </c:pt>
                <c:pt idx="10">
                  <c:v>1889</c:v>
                </c:pt>
                <c:pt idx="11">
                  <c:v>1890</c:v>
                </c:pt>
                <c:pt idx="12">
                  <c:v>1891</c:v>
                </c:pt>
                <c:pt idx="13">
                  <c:v>1892</c:v>
                </c:pt>
                <c:pt idx="14">
                  <c:v>1893</c:v>
                </c:pt>
                <c:pt idx="15">
                  <c:v>1894</c:v>
                </c:pt>
                <c:pt idx="16">
                  <c:v>1895</c:v>
                </c:pt>
                <c:pt idx="17">
                  <c:v>1896</c:v>
                </c:pt>
                <c:pt idx="18">
                  <c:v>1897</c:v>
                </c:pt>
                <c:pt idx="19">
                  <c:v>1898</c:v>
                </c:pt>
                <c:pt idx="20">
                  <c:v>1899</c:v>
                </c:pt>
                <c:pt idx="21">
                  <c:v>1900</c:v>
                </c:pt>
                <c:pt idx="22">
                  <c:v>1901</c:v>
                </c:pt>
                <c:pt idx="23">
                  <c:v>1902</c:v>
                </c:pt>
                <c:pt idx="24">
                  <c:v>1903</c:v>
                </c:pt>
                <c:pt idx="25">
                  <c:v>1904</c:v>
                </c:pt>
                <c:pt idx="26">
                  <c:v>1905</c:v>
                </c:pt>
                <c:pt idx="27">
                  <c:v>1906</c:v>
                </c:pt>
                <c:pt idx="28">
                  <c:v>1907</c:v>
                </c:pt>
                <c:pt idx="29">
                  <c:v>1908</c:v>
                </c:pt>
                <c:pt idx="30">
                  <c:v>1909</c:v>
                </c:pt>
                <c:pt idx="31">
                  <c:v>1910</c:v>
                </c:pt>
                <c:pt idx="32">
                  <c:v>1911</c:v>
                </c:pt>
                <c:pt idx="33">
                  <c:v>1912</c:v>
                </c:pt>
                <c:pt idx="34">
                  <c:v>1913</c:v>
                </c:pt>
                <c:pt idx="35">
                  <c:v>1914</c:v>
                </c:pt>
                <c:pt idx="36">
                  <c:v>1915</c:v>
                </c:pt>
                <c:pt idx="37">
                  <c:v>1916</c:v>
                </c:pt>
                <c:pt idx="38">
                  <c:v>1917</c:v>
                </c:pt>
                <c:pt idx="39">
                  <c:v>1918</c:v>
                </c:pt>
                <c:pt idx="40">
                  <c:v>1919</c:v>
                </c:pt>
                <c:pt idx="41">
                  <c:v>1920</c:v>
                </c:pt>
                <c:pt idx="42">
                  <c:v>1921</c:v>
                </c:pt>
                <c:pt idx="43">
                  <c:v>1922</c:v>
                </c:pt>
                <c:pt idx="44">
                  <c:v>1923</c:v>
                </c:pt>
                <c:pt idx="45">
                  <c:v>1924</c:v>
                </c:pt>
                <c:pt idx="46">
                  <c:v>1925</c:v>
                </c:pt>
                <c:pt idx="47">
                  <c:v>1926</c:v>
                </c:pt>
                <c:pt idx="48">
                  <c:v>1927</c:v>
                </c:pt>
                <c:pt idx="49">
                  <c:v>1928</c:v>
                </c:pt>
                <c:pt idx="50">
                  <c:v>1929</c:v>
                </c:pt>
                <c:pt idx="51">
                  <c:v>1930</c:v>
                </c:pt>
                <c:pt idx="52">
                  <c:v>1931</c:v>
                </c:pt>
                <c:pt idx="53">
                  <c:v>1932</c:v>
                </c:pt>
                <c:pt idx="54">
                  <c:v>1933</c:v>
                </c:pt>
                <c:pt idx="55">
                  <c:v>1934</c:v>
                </c:pt>
                <c:pt idx="56">
                  <c:v>1935</c:v>
                </c:pt>
                <c:pt idx="57">
                  <c:v>1936</c:v>
                </c:pt>
                <c:pt idx="58">
                  <c:v>1937</c:v>
                </c:pt>
                <c:pt idx="59">
                  <c:v>1938</c:v>
                </c:pt>
                <c:pt idx="60">
                  <c:v>1939</c:v>
                </c:pt>
                <c:pt idx="61">
                  <c:v>1940</c:v>
                </c:pt>
                <c:pt idx="62">
                  <c:v>1941</c:v>
                </c:pt>
                <c:pt idx="63">
                  <c:v>1942</c:v>
                </c:pt>
                <c:pt idx="64">
                  <c:v>1943</c:v>
                </c:pt>
                <c:pt idx="65">
                  <c:v>1944</c:v>
                </c:pt>
                <c:pt idx="66">
                  <c:v>1945</c:v>
                </c:pt>
                <c:pt idx="67">
                  <c:v>1946</c:v>
                </c:pt>
                <c:pt idx="68">
                  <c:v>1947</c:v>
                </c:pt>
                <c:pt idx="69">
                  <c:v>1948</c:v>
                </c:pt>
                <c:pt idx="70">
                  <c:v>1949</c:v>
                </c:pt>
                <c:pt idx="71">
                  <c:v>1950</c:v>
                </c:pt>
                <c:pt idx="72">
                  <c:v>1951</c:v>
                </c:pt>
                <c:pt idx="73">
                  <c:v>1952</c:v>
                </c:pt>
                <c:pt idx="74">
                  <c:v>1953</c:v>
                </c:pt>
                <c:pt idx="75">
                  <c:v>1954</c:v>
                </c:pt>
                <c:pt idx="76">
                  <c:v>1955</c:v>
                </c:pt>
                <c:pt idx="77">
                  <c:v>1956</c:v>
                </c:pt>
                <c:pt idx="78">
                  <c:v>1957</c:v>
                </c:pt>
                <c:pt idx="79">
                  <c:v>1958</c:v>
                </c:pt>
                <c:pt idx="80">
                  <c:v>1959</c:v>
                </c:pt>
                <c:pt idx="81">
                  <c:v>1960</c:v>
                </c:pt>
                <c:pt idx="82">
                  <c:v>1961</c:v>
                </c:pt>
                <c:pt idx="83">
                  <c:v>1962</c:v>
                </c:pt>
                <c:pt idx="84">
                  <c:v>1963</c:v>
                </c:pt>
                <c:pt idx="85">
                  <c:v>1964</c:v>
                </c:pt>
                <c:pt idx="86">
                  <c:v>1965</c:v>
                </c:pt>
                <c:pt idx="87">
                  <c:v>1966</c:v>
                </c:pt>
                <c:pt idx="88">
                  <c:v>1967</c:v>
                </c:pt>
                <c:pt idx="89">
                  <c:v>1968</c:v>
                </c:pt>
                <c:pt idx="90">
                  <c:v>1969</c:v>
                </c:pt>
                <c:pt idx="91">
                  <c:v>1970</c:v>
                </c:pt>
                <c:pt idx="92">
                  <c:v>1971</c:v>
                </c:pt>
                <c:pt idx="93">
                  <c:v>1972</c:v>
                </c:pt>
                <c:pt idx="94">
                  <c:v>1973</c:v>
                </c:pt>
                <c:pt idx="95">
                  <c:v>1974</c:v>
                </c:pt>
                <c:pt idx="96">
                  <c:v>1975</c:v>
                </c:pt>
                <c:pt idx="97">
                  <c:v>1976</c:v>
                </c:pt>
                <c:pt idx="98">
                  <c:v>1977</c:v>
                </c:pt>
                <c:pt idx="99">
                  <c:v>1978</c:v>
                </c:pt>
                <c:pt idx="100">
                  <c:v>1979</c:v>
                </c:pt>
                <c:pt idx="101">
                  <c:v>1980</c:v>
                </c:pt>
                <c:pt idx="102">
                  <c:v>1981</c:v>
                </c:pt>
                <c:pt idx="103">
                  <c:v>1982</c:v>
                </c:pt>
                <c:pt idx="104">
                  <c:v>1983</c:v>
                </c:pt>
                <c:pt idx="105">
                  <c:v>1984</c:v>
                </c:pt>
                <c:pt idx="106">
                  <c:v>1985</c:v>
                </c:pt>
                <c:pt idx="107">
                  <c:v>1986</c:v>
                </c:pt>
                <c:pt idx="108">
                  <c:v>1987</c:v>
                </c:pt>
                <c:pt idx="109">
                  <c:v>1988</c:v>
                </c:pt>
                <c:pt idx="110">
                  <c:v>1989</c:v>
                </c:pt>
                <c:pt idx="111">
                  <c:v>1990</c:v>
                </c:pt>
                <c:pt idx="112">
                  <c:v>1991</c:v>
                </c:pt>
                <c:pt idx="113">
                  <c:v>1992</c:v>
                </c:pt>
                <c:pt idx="114">
                  <c:v>1993</c:v>
                </c:pt>
                <c:pt idx="115">
                  <c:v>1994</c:v>
                </c:pt>
                <c:pt idx="116">
                  <c:v>1995</c:v>
                </c:pt>
                <c:pt idx="117">
                  <c:v>1996</c:v>
                </c:pt>
                <c:pt idx="118">
                  <c:v>1997</c:v>
                </c:pt>
                <c:pt idx="119">
                  <c:v>1998</c:v>
                </c:pt>
                <c:pt idx="120">
                  <c:v>1999</c:v>
                </c:pt>
                <c:pt idx="121">
                  <c:v>2000</c:v>
                </c:pt>
                <c:pt idx="122">
                  <c:v>2001</c:v>
                </c:pt>
                <c:pt idx="123">
                  <c:v>2002</c:v>
                </c:pt>
                <c:pt idx="124">
                  <c:v>2003</c:v>
                </c:pt>
                <c:pt idx="125">
                  <c:v>2004</c:v>
                </c:pt>
                <c:pt idx="126">
                  <c:v>2005</c:v>
                </c:pt>
                <c:pt idx="127">
                  <c:v>2006</c:v>
                </c:pt>
                <c:pt idx="128">
                  <c:v>2007</c:v>
                </c:pt>
                <c:pt idx="129">
                  <c:v>2008</c:v>
                </c:pt>
                <c:pt idx="130">
                  <c:v>2009</c:v>
                </c:pt>
                <c:pt idx="131">
                  <c:v>2010</c:v>
                </c:pt>
                <c:pt idx="132">
                  <c:v>2011</c:v>
                </c:pt>
                <c:pt idx="133">
                  <c:v>2012</c:v>
                </c:pt>
                <c:pt idx="134">
                  <c:v>2013</c:v>
                </c:pt>
                <c:pt idx="135">
                  <c:v>2014</c:v>
                </c:pt>
                <c:pt idx="136">
                  <c:v>2015</c:v>
                </c:pt>
                <c:pt idx="137">
                  <c:v>2016</c:v>
                </c:pt>
                <c:pt idx="138">
                  <c:v>2017</c:v>
                </c:pt>
                <c:pt idx="139">
                  <c:v>2018</c:v>
                </c:pt>
                <c:pt idx="140">
                  <c:v>2019</c:v>
                </c:pt>
                <c:pt idx="141">
                  <c:v>2020</c:v>
                </c:pt>
                <c:pt idx="142">
                  <c:v>2021</c:v>
                </c:pt>
                <c:pt idx="143">
                  <c:v>2022</c:v>
                </c:pt>
                <c:pt idx="144">
                  <c:v>2023</c:v>
                </c:pt>
                <c:pt idx="145">
                  <c:v>2024</c:v>
                </c:pt>
                <c:pt idx="146">
                  <c:v>2025</c:v>
                </c:pt>
              </c:numCache>
            </c:numRef>
          </c:xVal>
          <c:yVal>
            <c:numRef>
              <c:f>Sheet1!$C$4:$C$150</c:f>
              <c:numCache>
                <c:formatCode>General</c:formatCode>
                <c:ptCount val="147"/>
                <c:pt idx="80">
                  <c:v>16</c:v>
                </c:pt>
                <c:pt idx="81">
                  <c:v>16</c:v>
                </c:pt>
                <c:pt idx="82">
                  <c:v>17</c:v>
                </c:pt>
                <c:pt idx="83">
                  <c:v>18</c:v>
                </c:pt>
                <c:pt idx="84">
                  <c:v>19</c:v>
                </c:pt>
                <c:pt idx="85">
                  <c:v>19</c:v>
                </c:pt>
                <c:pt idx="86">
                  <c:v>20</c:v>
                </c:pt>
                <c:pt idx="87">
                  <c:v>20</c:v>
                </c:pt>
                <c:pt idx="88">
                  <c:v>20</c:v>
                </c:pt>
                <c:pt idx="89">
                  <c:v>20</c:v>
                </c:pt>
                <c:pt idx="90">
                  <c:v>20</c:v>
                </c:pt>
                <c:pt idx="91">
                  <c:v>20</c:v>
                </c:pt>
                <c:pt idx="92">
                  <c:v>20</c:v>
                </c:pt>
                <c:pt idx="93">
                  <c:v>20</c:v>
                </c:pt>
                <c:pt idx="94">
                  <c:v>20</c:v>
                </c:pt>
                <c:pt idx="95">
                  <c:v>20</c:v>
                </c:pt>
                <c:pt idx="96">
                  <c:v>20</c:v>
                </c:pt>
                <c:pt idx="97">
                  <c:v>20</c:v>
                </c:pt>
                <c:pt idx="98">
                  <c:v>20</c:v>
                </c:pt>
                <c:pt idx="99">
                  <c:v>20</c:v>
                </c:pt>
                <c:pt idx="100">
                  <c:v>20</c:v>
                </c:pt>
                <c:pt idx="101">
                  <c:v>20</c:v>
                </c:pt>
                <c:pt idx="102">
                  <c:v>20</c:v>
                </c:pt>
                <c:pt idx="103">
                  <c:v>20</c:v>
                </c:pt>
                <c:pt idx="104">
                  <c:v>20</c:v>
                </c:pt>
                <c:pt idx="105">
                  <c:v>20</c:v>
                </c:pt>
                <c:pt idx="106">
                  <c:v>21</c:v>
                </c:pt>
                <c:pt idx="107">
                  <c:v>21</c:v>
                </c:pt>
                <c:pt idx="108">
                  <c:v>22</c:v>
                </c:pt>
                <c:pt idx="109">
                  <c:v>23</c:v>
                </c:pt>
                <c:pt idx="110">
                  <c:v>24</c:v>
                </c:pt>
                <c:pt idx="111">
                  <c:v>25</c:v>
                </c:pt>
                <c:pt idx="112">
                  <c:v>25</c:v>
                </c:pt>
                <c:pt idx="113">
                  <c:v>25</c:v>
                </c:pt>
                <c:pt idx="114">
                  <c:v>25</c:v>
                </c:pt>
                <c:pt idx="115">
                  <c:v>25</c:v>
                </c:pt>
                <c:pt idx="116">
                  <c:v>25</c:v>
                </c:pt>
                <c:pt idx="117">
                  <c:v>25</c:v>
                </c:pt>
                <c:pt idx="118">
                  <c:v>25</c:v>
                </c:pt>
                <c:pt idx="119">
                  <c:v>25</c:v>
                </c:pt>
                <c:pt idx="120">
                  <c:v>25</c:v>
                </c:pt>
                <c:pt idx="121">
                  <c:v>25</c:v>
                </c:pt>
                <c:pt idx="122">
                  <c:v>25</c:v>
                </c:pt>
                <c:pt idx="123">
                  <c:v>25</c:v>
                </c:pt>
                <c:pt idx="124">
                  <c:v>25</c:v>
                </c:pt>
                <c:pt idx="125">
                  <c:v>25</c:v>
                </c:pt>
                <c:pt idx="126">
                  <c:v>25</c:v>
                </c:pt>
                <c:pt idx="127">
                  <c:v>25</c:v>
                </c:pt>
                <c:pt idx="128">
                  <c:v>27</c:v>
                </c:pt>
                <c:pt idx="129">
                  <c:v>27</c:v>
                </c:pt>
              </c:numCache>
            </c:numRef>
          </c:yVal>
          <c:smooth val="1"/>
          <c:extLst>
            <c:ext xmlns:c16="http://schemas.microsoft.com/office/drawing/2014/chart" uri="{C3380CC4-5D6E-409C-BE32-E72D297353CC}">
              <c16:uniqueId val="{00000001-48AF-4F25-BD56-CAD6B25A70E1}"/>
            </c:ext>
          </c:extLst>
        </c:ser>
        <c:ser>
          <c:idx val="2"/>
          <c:order val="2"/>
          <c:tx>
            <c:strRef>
              <c:f>Sheet1!$D$3</c:f>
              <c:strCache>
                <c:ptCount val="1"/>
                <c:pt idx="0">
                  <c:v>HgHP</c:v>
                </c:pt>
              </c:strCache>
            </c:strRef>
          </c:tx>
          <c:spPr>
            <a:ln w="38100">
              <a:solidFill>
                <a:srgbClr val="FF6600"/>
              </a:solidFill>
              <a:prstDash val="solid"/>
            </a:ln>
          </c:spPr>
          <c:marker>
            <c:symbol val="none"/>
          </c:marker>
          <c:xVal>
            <c:numRef>
              <c:f>Sheet1!$A$4:$A$150</c:f>
              <c:numCache>
                <c:formatCode>General</c:formatCode>
                <c:ptCount val="147"/>
                <c:pt idx="0">
                  <c:v>1879</c:v>
                </c:pt>
                <c:pt idx="1">
                  <c:v>1880</c:v>
                </c:pt>
                <c:pt idx="2">
                  <c:v>1881</c:v>
                </c:pt>
                <c:pt idx="3">
                  <c:v>1882</c:v>
                </c:pt>
                <c:pt idx="4">
                  <c:v>1883</c:v>
                </c:pt>
                <c:pt idx="5">
                  <c:v>1884</c:v>
                </c:pt>
                <c:pt idx="6">
                  <c:v>1885</c:v>
                </c:pt>
                <c:pt idx="7">
                  <c:v>1886</c:v>
                </c:pt>
                <c:pt idx="8">
                  <c:v>1887</c:v>
                </c:pt>
                <c:pt idx="9">
                  <c:v>1888</c:v>
                </c:pt>
                <c:pt idx="10">
                  <c:v>1889</c:v>
                </c:pt>
                <c:pt idx="11">
                  <c:v>1890</c:v>
                </c:pt>
                <c:pt idx="12">
                  <c:v>1891</c:v>
                </c:pt>
                <c:pt idx="13">
                  <c:v>1892</c:v>
                </c:pt>
                <c:pt idx="14">
                  <c:v>1893</c:v>
                </c:pt>
                <c:pt idx="15">
                  <c:v>1894</c:v>
                </c:pt>
                <c:pt idx="16">
                  <c:v>1895</c:v>
                </c:pt>
                <c:pt idx="17">
                  <c:v>1896</c:v>
                </c:pt>
                <c:pt idx="18">
                  <c:v>1897</c:v>
                </c:pt>
                <c:pt idx="19">
                  <c:v>1898</c:v>
                </c:pt>
                <c:pt idx="20">
                  <c:v>1899</c:v>
                </c:pt>
                <c:pt idx="21">
                  <c:v>1900</c:v>
                </c:pt>
                <c:pt idx="22">
                  <c:v>1901</c:v>
                </c:pt>
                <c:pt idx="23">
                  <c:v>1902</c:v>
                </c:pt>
                <c:pt idx="24">
                  <c:v>1903</c:v>
                </c:pt>
                <c:pt idx="25">
                  <c:v>1904</c:v>
                </c:pt>
                <c:pt idx="26">
                  <c:v>1905</c:v>
                </c:pt>
                <c:pt idx="27">
                  <c:v>1906</c:v>
                </c:pt>
                <c:pt idx="28">
                  <c:v>1907</c:v>
                </c:pt>
                <c:pt idx="29">
                  <c:v>1908</c:v>
                </c:pt>
                <c:pt idx="30">
                  <c:v>1909</c:v>
                </c:pt>
                <c:pt idx="31">
                  <c:v>1910</c:v>
                </c:pt>
                <c:pt idx="32">
                  <c:v>1911</c:v>
                </c:pt>
                <c:pt idx="33">
                  <c:v>1912</c:v>
                </c:pt>
                <c:pt idx="34">
                  <c:v>1913</c:v>
                </c:pt>
                <c:pt idx="35">
                  <c:v>1914</c:v>
                </c:pt>
                <c:pt idx="36">
                  <c:v>1915</c:v>
                </c:pt>
                <c:pt idx="37">
                  <c:v>1916</c:v>
                </c:pt>
                <c:pt idx="38">
                  <c:v>1917</c:v>
                </c:pt>
                <c:pt idx="39">
                  <c:v>1918</c:v>
                </c:pt>
                <c:pt idx="40">
                  <c:v>1919</c:v>
                </c:pt>
                <c:pt idx="41">
                  <c:v>1920</c:v>
                </c:pt>
                <c:pt idx="42">
                  <c:v>1921</c:v>
                </c:pt>
                <c:pt idx="43">
                  <c:v>1922</c:v>
                </c:pt>
                <c:pt idx="44">
                  <c:v>1923</c:v>
                </c:pt>
                <c:pt idx="45">
                  <c:v>1924</c:v>
                </c:pt>
                <c:pt idx="46">
                  <c:v>1925</c:v>
                </c:pt>
                <c:pt idx="47">
                  <c:v>1926</c:v>
                </c:pt>
                <c:pt idx="48">
                  <c:v>1927</c:v>
                </c:pt>
                <c:pt idx="49">
                  <c:v>1928</c:v>
                </c:pt>
                <c:pt idx="50">
                  <c:v>1929</c:v>
                </c:pt>
                <c:pt idx="51">
                  <c:v>1930</c:v>
                </c:pt>
                <c:pt idx="52">
                  <c:v>1931</c:v>
                </c:pt>
                <c:pt idx="53">
                  <c:v>1932</c:v>
                </c:pt>
                <c:pt idx="54">
                  <c:v>1933</c:v>
                </c:pt>
                <c:pt idx="55">
                  <c:v>1934</c:v>
                </c:pt>
                <c:pt idx="56">
                  <c:v>1935</c:v>
                </c:pt>
                <c:pt idx="57">
                  <c:v>1936</c:v>
                </c:pt>
                <c:pt idx="58">
                  <c:v>1937</c:v>
                </c:pt>
                <c:pt idx="59">
                  <c:v>1938</c:v>
                </c:pt>
                <c:pt idx="60">
                  <c:v>1939</c:v>
                </c:pt>
                <c:pt idx="61">
                  <c:v>1940</c:v>
                </c:pt>
                <c:pt idx="62">
                  <c:v>1941</c:v>
                </c:pt>
                <c:pt idx="63">
                  <c:v>1942</c:v>
                </c:pt>
                <c:pt idx="64">
                  <c:v>1943</c:v>
                </c:pt>
                <c:pt idx="65">
                  <c:v>1944</c:v>
                </c:pt>
                <c:pt idx="66">
                  <c:v>1945</c:v>
                </c:pt>
                <c:pt idx="67">
                  <c:v>1946</c:v>
                </c:pt>
                <c:pt idx="68">
                  <c:v>1947</c:v>
                </c:pt>
                <c:pt idx="69">
                  <c:v>1948</c:v>
                </c:pt>
                <c:pt idx="70">
                  <c:v>1949</c:v>
                </c:pt>
                <c:pt idx="71">
                  <c:v>1950</c:v>
                </c:pt>
                <c:pt idx="72">
                  <c:v>1951</c:v>
                </c:pt>
                <c:pt idx="73">
                  <c:v>1952</c:v>
                </c:pt>
                <c:pt idx="74">
                  <c:v>1953</c:v>
                </c:pt>
                <c:pt idx="75">
                  <c:v>1954</c:v>
                </c:pt>
                <c:pt idx="76">
                  <c:v>1955</c:v>
                </c:pt>
                <c:pt idx="77">
                  <c:v>1956</c:v>
                </c:pt>
                <c:pt idx="78">
                  <c:v>1957</c:v>
                </c:pt>
                <c:pt idx="79">
                  <c:v>1958</c:v>
                </c:pt>
                <c:pt idx="80">
                  <c:v>1959</c:v>
                </c:pt>
                <c:pt idx="81">
                  <c:v>1960</c:v>
                </c:pt>
                <c:pt idx="82">
                  <c:v>1961</c:v>
                </c:pt>
                <c:pt idx="83">
                  <c:v>1962</c:v>
                </c:pt>
                <c:pt idx="84">
                  <c:v>1963</c:v>
                </c:pt>
                <c:pt idx="85">
                  <c:v>1964</c:v>
                </c:pt>
                <c:pt idx="86">
                  <c:v>1965</c:v>
                </c:pt>
                <c:pt idx="87">
                  <c:v>1966</c:v>
                </c:pt>
                <c:pt idx="88">
                  <c:v>1967</c:v>
                </c:pt>
                <c:pt idx="89">
                  <c:v>1968</c:v>
                </c:pt>
                <c:pt idx="90">
                  <c:v>1969</c:v>
                </c:pt>
                <c:pt idx="91">
                  <c:v>1970</c:v>
                </c:pt>
                <c:pt idx="92">
                  <c:v>1971</c:v>
                </c:pt>
                <c:pt idx="93">
                  <c:v>1972</c:v>
                </c:pt>
                <c:pt idx="94">
                  <c:v>1973</c:v>
                </c:pt>
                <c:pt idx="95">
                  <c:v>1974</c:v>
                </c:pt>
                <c:pt idx="96">
                  <c:v>1975</c:v>
                </c:pt>
                <c:pt idx="97">
                  <c:v>1976</c:v>
                </c:pt>
                <c:pt idx="98">
                  <c:v>1977</c:v>
                </c:pt>
                <c:pt idx="99">
                  <c:v>1978</c:v>
                </c:pt>
                <c:pt idx="100">
                  <c:v>1979</c:v>
                </c:pt>
                <c:pt idx="101">
                  <c:v>1980</c:v>
                </c:pt>
                <c:pt idx="102">
                  <c:v>1981</c:v>
                </c:pt>
                <c:pt idx="103">
                  <c:v>1982</c:v>
                </c:pt>
                <c:pt idx="104">
                  <c:v>1983</c:v>
                </c:pt>
                <c:pt idx="105">
                  <c:v>1984</c:v>
                </c:pt>
                <c:pt idx="106">
                  <c:v>1985</c:v>
                </c:pt>
                <c:pt idx="107">
                  <c:v>1986</c:v>
                </c:pt>
                <c:pt idx="108">
                  <c:v>1987</c:v>
                </c:pt>
                <c:pt idx="109">
                  <c:v>1988</c:v>
                </c:pt>
                <c:pt idx="110">
                  <c:v>1989</c:v>
                </c:pt>
                <c:pt idx="111">
                  <c:v>1990</c:v>
                </c:pt>
                <c:pt idx="112">
                  <c:v>1991</c:v>
                </c:pt>
                <c:pt idx="113">
                  <c:v>1992</c:v>
                </c:pt>
                <c:pt idx="114">
                  <c:v>1993</c:v>
                </c:pt>
                <c:pt idx="115">
                  <c:v>1994</c:v>
                </c:pt>
                <c:pt idx="116">
                  <c:v>1995</c:v>
                </c:pt>
                <c:pt idx="117">
                  <c:v>1996</c:v>
                </c:pt>
                <c:pt idx="118">
                  <c:v>1997</c:v>
                </c:pt>
                <c:pt idx="119">
                  <c:v>1998</c:v>
                </c:pt>
                <c:pt idx="120">
                  <c:v>1999</c:v>
                </c:pt>
                <c:pt idx="121">
                  <c:v>2000</c:v>
                </c:pt>
                <c:pt idx="122">
                  <c:v>2001</c:v>
                </c:pt>
                <c:pt idx="123">
                  <c:v>2002</c:v>
                </c:pt>
                <c:pt idx="124">
                  <c:v>2003</c:v>
                </c:pt>
                <c:pt idx="125">
                  <c:v>2004</c:v>
                </c:pt>
                <c:pt idx="126">
                  <c:v>2005</c:v>
                </c:pt>
                <c:pt idx="127">
                  <c:v>2006</c:v>
                </c:pt>
                <c:pt idx="128">
                  <c:v>2007</c:v>
                </c:pt>
                <c:pt idx="129">
                  <c:v>2008</c:v>
                </c:pt>
                <c:pt idx="130">
                  <c:v>2009</c:v>
                </c:pt>
                <c:pt idx="131">
                  <c:v>2010</c:v>
                </c:pt>
                <c:pt idx="132">
                  <c:v>2011</c:v>
                </c:pt>
                <c:pt idx="133">
                  <c:v>2012</c:v>
                </c:pt>
                <c:pt idx="134">
                  <c:v>2013</c:v>
                </c:pt>
                <c:pt idx="135">
                  <c:v>2014</c:v>
                </c:pt>
                <c:pt idx="136">
                  <c:v>2015</c:v>
                </c:pt>
                <c:pt idx="137">
                  <c:v>2016</c:v>
                </c:pt>
                <c:pt idx="138">
                  <c:v>2017</c:v>
                </c:pt>
                <c:pt idx="139">
                  <c:v>2018</c:v>
                </c:pt>
                <c:pt idx="140">
                  <c:v>2019</c:v>
                </c:pt>
                <c:pt idx="141">
                  <c:v>2020</c:v>
                </c:pt>
                <c:pt idx="142">
                  <c:v>2021</c:v>
                </c:pt>
                <c:pt idx="143">
                  <c:v>2022</c:v>
                </c:pt>
                <c:pt idx="144">
                  <c:v>2023</c:v>
                </c:pt>
                <c:pt idx="145">
                  <c:v>2024</c:v>
                </c:pt>
                <c:pt idx="146">
                  <c:v>2025</c:v>
                </c:pt>
              </c:numCache>
            </c:numRef>
          </c:xVal>
          <c:yVal>
            <c:numRef>
              <c:f>Sheet1!$D$4:$D$150</c:f>
              <c:numCache>
                <c:formatCode>General</c:formatCode>
                <c:ptCount val="147"/>
                <c:pt idx="25">
                  <c:v>25</c:v>
                </c:pt>
                <c:pt idx="26">
                  <c:v>25.52</c:v>
                </c:pt>
                <c:pt idx="27">
                  <c:v>26.04</c:v>
                </c:pt>
                <c:pt idx="28">
                  <c:v>26.56</c:v>
                </c:pt>
                <c:pt idx="29">
                  <c:v>27.08</c:v>
                </c:pt>
                <c:pt idx="30">
                  <c:v>27.599999999999987</c:v>
                </c:pt>
                <c:pt idx="31">
                  <c:v>28.119999999999997</c:v>
                </c:pt>
                <c:pt idx="32">
                  <c:v>28.639999999999997</c:v>
                </c:pt>
                <c:pt idx="33">
                  <c:v>29.159999999999997</c:v>
                </c:pt>
                <c:pt idx="34">
                  <c:v>29.679999999999996</c:v>
                </c:pt>
                <c:pt idx="35">
                  <c:v>30.199999999999996</c:v>
                </c:pt>
                <c:pt idx="36">
                  <c:v>30.719999999999992</c:v>
                </c:pt>
                <c:pt idx="37">
                  <c:v>31.239999999999988</c:v>
                </c:pt>
                <c:pt idx="38">
                  <c:v>31.759999999999987</c:v>
                </c:pt>
                <c:pt idx="39">
                  <c:v>32.280000000000008</c:v>
                </c:pt>
                <c:pt idx="40">
                  <c:v>32.800000000000004</c:v>
                </c:pt>
                <c:pt idx="41">
                  <c:v>33.32</c:v>
                </c:pt>
                <c:pt idx="42">
                  <c:v>33.840000000000003</c:v>
                </c:pt>
                <c:pt idx="43">
                  <c:v>34.360000000000007</c:v>
                </c:pt>
                <c:pt idx="44">
                  <c:v>34.879999999999995</c:v>
                </c:pt>
                <c:pt idx="45">
                  <c:v>35.400000000000006</c:v>
                </c:pt>
                <c:pt idx="46">
                  <c:v>35.920000000000016</c:v>
                </c:pt>
                <c:pt idx="47">
                  <c:v>36.440000000000005</c:v>
                </c:pt>
                <c:pt idx="48">
                  <c:v>36.960000000000022</c:v>
                </c:pt>
                <c:pt idx="49">
                  <c:v>37.480000000000025</c:v>
                </c:pt>
                <c:pt idx="50">
                  <c:v>38.000000000000028</c:v>
                </c:pt>
                <c:pt idx="51">
                  <c:v>38.520000000000032</c:v>
                </c:pt>
                <c:pt idx="52">
                  <c:v>39.040000000000035</c:v>
                </c:pt>
                <c:pt idx="53">
                  <c:v>39.560000000000038</c:v>
                </c:pt>
                <c:pt idx="54">
                  <c:v>40.080000000000041</c:v>
                </c:pt>
                <c:pt idx="55">
                  <c:v>40.600000000000051</c:v>
                </c:pt>
                <c:pt idx="56">
                  <c:v>41.120000000000061</c:v>
                </c:pt>
                <c:pt idx="57">
                  <c:v>41.64000000000005</c:v>
                </c:pt>
                <c:pt idx="58">
                  <c:v>42.160000000000053</c:v>
                </c:pt>
                <c:pt idx="59">
                  <c:v>42.680000000000057</c:v>
                </c:pt>
                <c:pt idx="60">
                  <c:v>43.20000000000006</c:v>
                </c:pt>
                <c:pt idx="61">
                  <c:v>43.720000000000063</c:v>
                </c:pt>
                <c:pt idx="62">
                  <c:v>44.240000000000066</c:v>
                </c:pt>
                <c:pt idx="63">
                  <c:v>44.760000000000069</c:v>
                </c:pt>
                <c:pt idx="64">
                  <c:v>45.280000000000072</c:v>
                </c:pt>
                <c:pt idx="65">
                  <c:v>45.800000000000075</c:v>
                </c:pt>
                <c:pt idx="66">
                  <c:v>46.320000000000078</c:v>
                </c:pt>
                <c:pt idx="67">
                  <c:v>46.840000000000074</c:v>
                </c:pt>
                <c:pt idx="68">
                  <c:v>47.360000000000085</c:v>
                </c:pt>
                <c:pt idx="69">
                  <c:v>48</c:v>
                </c:pt>
                <c:pt idx="70">
                  <c:v>49</c:v>
                </c:pt>
                <c:pt idx="71">
                  <c:v>49</c:v>
                </c:pt>
                <c:pt idx="72">
                  <c:v>49</c:v>
                </c:pt>
                <c:pt idx="73">
                  <c:v>50</c:v>
                </c:pt>
                <c:pt idx="74">
                  <c:v>50</c:v>
                </c:pt>
                <c:pt idx="75">
                  <c:v>50</c:v>
                </c:pt>
                <c:pt idx="76">
                  <c:v>50</c:v>
                </c:pt>
                <c:pt idx="77">
                  <c:v>50</c:v>
                </c:pt>
                <c:pt idx="78">
                  <c:v>50</c:v>
                </c:pt>
                <c:pt idx="79">
                  <c:v>50</c:v>
                </c:pt>
                <c:pt idx="80">
                  <c:v>50</c:v>
                </c:pt>
                <c:pt idx="81">
                  <c:v>50</c:v>
                </c:pt>
                <c:pt idx="82">
                  <c:v>50</c:v>
                </c:pt>
                <c:pt idx="83">
                  <c:v>51</c:v>
                </c:pt>
                <c:pt idx="84">
                  <c:v>51</c:v>
                </c:pt>
                <c:pt idx="85">
                  <c:v>52</c:v>
                </c:pt>
                <c:pt idx="86">
                  <c:v>53</c:v>
                </c:pt>
                <c:pt idx="87">
                  <c:v>53</c:v>
                </c:pt>
                <c:pt idx="88">
                  <c:v>54</c:v>
                </c:pt>
                <c:pt idx="89">
                  <c:v>55</c:v>
                </c:pt>
                <c:pt idx="90">
                  <c:v>56</c:v>
                </c:pt>
                <c:pt idx="91">
                  <c:v>56</c:v>
                </c:pt>
                <c:pt idx="92">
                  <c:v>57</c:v>
                </c:pt>
                <c:pt idx="93">
                  <c:v>58</c:v>
                </c:pt>
                <c:pt idx="94">
                  <c:v>59</c:v>
                </c:pt>
                <c:pt idx="95">
                  <c:v>60</c:v>
                </c:pt>
                <c:pt idx="96">
                  <c:v>60</c:v>
                </c:pt>
                <c:pt idx="97">
                  <c:v>60</c:v>
                </c:pt>
                <c:pt idx="98">
                  <c:v>60</c:v>
                </c:pt>
                <c:pt idx="99">
                  <c:v>60</c:v>
                </c:pt>
                <c:pt idx="100">
                  <c:v>60</c:v>
                </c:pt>
                <c:pt idx="101">
                  <c:v>61</c:v>
                </c:pt>
                <c:pt idx="102">
                  <c:v>61</c:v>
                </c:pt>
                <c:pt idx="103">
                  <c:v>61</c:v>
                </c:pt>
                <c:pt idx="104">
                  <c:v>61</c:v>
                </c:pt>
                <c:pt idx="105">
                  <c:v>61</c:v>
                </c:pt>
                <c:pt idx="106">
                  <c:v>61</c:v>
                </c:pt>
                <c:pt idx="107">
                  <c:v>61</c:v>
                </c:pt>
                <c:pt idx="108">
                  <c:v>61</c:v>
                </c:pt>
                <c:pt idx="109">
                  <c:v>62</c:v>
                </c:pt>
                <c:pt idx="110">
                  <c:v>62</c:v>
                </c:pt>
                <c:pt idx="111">
                  <c:v>62</c:v>
                </c:pt>
                <c:pt idx="112">
                  <c:v>62</c:v>
                </c:pt>
                <c:pt idx="113">
                  <c:v>62</c:v>
                </c:pt>
                <c:pt idx="114">
                  <c:v>62</c:v>
                </c:pt>
                <c:pt idx="115">
                  <c:v>62</c:v>
                </c:pt>
                <c:pt idx="116">
                  <c:v>62</c:v>
                </c:pt>
                <c:pt idx="117">
                  <c:v>62</c:v>
                </c:pt>
                <c:pt idx="118">
                  <c:v>62</c:v>
                </c:pt>
                <c:pt idx="119">
                  <c:v>62</c:v>
                </c:pt>
                <c:pt idx="120">
                  <c:v>62</c:v>
                </c:pt>
                <c:pt idx="121">
                  <c:v>62</c:v>
                </c:pt>
                <c:pt idx="122">
                  <c:v>62</c:v>
                </c:pt>
                <c:pt idx="123">
                  <c:v>62</c:v>
                </c:pt>
                <c:pt idx="124">
                  <c:v>62</c:v>
                </c:pt>
                <c:pt idx="125">
                  <c:v>62</c:v>
                </c:pt>
                <c:pt idx="126">
                  <c:v>62</c:v>
                </c:pt>
                <c:pt idx="127">
                  <c:v>62</c:v>
                </c:pt>
                <c:pt idx="128">
                  <c:v>62</c:v>
                </c:pt>
                <c:pt idx="129">
                  <c:v>62</c:v>
                </c:pt>
              </c:numCache>
            </c:numRef>
          </c:yVal>
          <c:smooth val="1"/>
          <c:extLst>
            <c:ext xmlns:c16="http://schemas.microsoft.com/office/drawing/2014/chart" uri="{C3380CC4-5D6E-409C-BE32-E72D297353CC}">
              <c16:uniqueId val="{00000002-48AF-4F25-BD56-CAD6B25A70E1}"/>
            </c:ext>
          </c:extLst>
        </c:ser>
        <c:ser>
          <c:idx val="3"/>
          <c:order val="3"/>
          <c:tx>
            <c:strRef>
              <c:f>Sheet1!$E$3</c:f>
              <c:strCache>
                <c:ptCount val="1"/>
                <c:pt idx="0">
                  <c:v>Fluorescent</c:v>
                </c:pt>
              </c:strCache>
            </c:strRef>
          </c:tx>
          <c:spPr>
            <a:ln w="38100">
              <a:solidFill>
                <a:srgbClr val="800080"/>
              </a:solidFill>
              <a:prstDash val="solid"/>
            </a:ln>
          </c:spPr>
          <c:marker>
            <c:symbol val="none"/>
          </c:marker>
          <c:xVal>
            <c:numRef>
              <c:f>Sheet1!$A$4:$A$150</c:f>
              <c:numCache>
                <c:formatCode>General</c:formatCode>
                <c:ptCount val="147"/>
                <c:pt idx="0">
                  <c:v>1879</c:v>
                </c:pt>
                <c:pt idx="1">
                  <c:v>1880</c:v>
                </c:pt>
                <c:pt idx="2">
                  <c:v>1881</c:v>
                </c:pt>
                <c:pt idx="3">
                  <c:v>1882</c:v>
                </c:pt>
                <c:pt idx="4">
                  <c:v>1883</c:v>
                </c:pt>
                <c:pt idx="5">
                  <c:v>1884</c:v>
                </c:pt>
                <c:pt idx="6">
                  <c:v>1885</c:v>
                </c:pt>
                <c:pt idx="7">
                  <c:v>1886</c:v>
                </c:pt>
                <c:pt idx="8">
                  <c:v>1887</c:v>
                </c:pt>
                <c:pt idx="9">
                  <c:v>1888</c:v>
                </c:pt>
                <c:pt idx="10">
                  <c:v>1889</c:v>
                </c:pt>
                <c:pt idx="11">
                  <c:v>1890</c:v>
                </c:pt>
                <c:pt idx="12">
                  <c:v>1891</c:v>
                </c:pt>
                <c:pt idx="13">
                  <c:v>1892</c:v>
                </c:pt>
                <c:pt idx="14">
                  <c:v>1893</c:v>
                </c:pt>
                <c:pt idx="15">
                  <c:v>1894</c:v>
                </c:pt>
                <c:pt idx="16">
                  <c:v>1895</c:v>
                </c:pt>
                <c:pt idx="17">
                  <c:v>1896</c:v>
                </c:pt>
                <c:pt idx="18">
                  <c:v>1897</c:v>
                </c:pt>
                <c:pt idx="19">
                  <c:v>1898</c:v>
                </c:pt>
                <c:pt idx="20">
                  <c:v>1899</c:v>
                </c:pt>
                <c:pt idx="21">
                  <c:v>1900</c:v>
                </c:pt>
                <c:pt idx="22">
                  <c:v>1901</c:v>
                </c:pt>
                <c:pt idx="23">
                  <c:v>1902</c:v>
                </c:pt>
                <c:pt idx="24">
                  <c:v>1903</c:v>
                </c:pt>
                <c:pt idx="25">
                  <c:v>1904</c:v>
                </c:pt>
                <c:pt idx="26">
                  <c:v>1905</c:v>
                </c:pt>
                <c:pt idx="27">
                  <c:v>1906</c:v>
                </c:pt>
                <c:pt idx="28">
                  <c:v>1907</c:v>
                </c:pt>
                <c:pt idx="29">
                  <c:v>1908</c:v>
                </c:pt>
                <c:pt idx="30">
                  <c:v>1909</c:v>
                </c:pt>
                <c:pt idx="31">
                  <c:v>1910</c:v>
                </c:pt>
                <c:pt idx="32">
                  <c:v>1911</c:v>
                </c:pt>
                <c:pt idx="33">
                  <c:v>1912</c:v>
                </c:pt>
                <c:pt idx="34">
                  <c:v>1913</c:v>
                </c:pt>
                <c:pt idx="35">
                  <c:v>1914</c:v>
                </c:pt>
                <c:pt idx="36">
                  <c:v>1915</c:v>
                </c:pt>
                <c:pt idx="37">
                  <c:v>1916</c:v>
                </c:pt>
                <c:pt idx="38">
                  <c:v>1917</c:v>
                </c:pt>
                <c:pt idx="39">
                  <c:v>1918</c:v>
                </c:pt>
                <c:pt idx="40">
                  <c:v>1919</c:v>
                </c:pt>
                <c:pt idx="41">
                  <c:v>1920</c:v>
                </c:pt>
                <c:pt idx="42">
                  <c:v>1921</c:v>
                </c:pt>
                <c:pt idx="43">
                  <c:v>1922</c:v>
                </c:pt>
                <c:pt idx="44">
                  <c:v>1923</c:v>
                </c:pt>
                <c:pt idx="45">
                  <c:v>1924</c:v>
                </c:pt>
                <c:pt idx="46">
                  <c:v>1925</c:v>
                </c:pt>
                <c:pt idx="47">
                  <c:v>1926</c:v>
                </c:pt>
                <c:pt idx="48">
                  <c:v>1927</c:v>
                </c:pt>
                <c:pt idx="49">
                  <c:v>1928</c:v>
                </c:pt>
                <c:pt idx="50">
                  <c:v>1929</c:v>
                </c:pt>
                <c:pt idx="51">
                  <c:v>1930</c:v>
                </c:pt>
                <c:pt idx="52">
                  <c:v>1931</c:v>
                </c:pt>
                <c:pt idx="53">
                  <c:v>1932</c:v>
                </c:pt>
                <c:pt idx="54">
                  <c:v>1933</c:v>
                </c:pt>
                <c:pt idx="55">
                  <c:v>1934</c:v>
                </c:pt>
                <c:pt idx="56">
                  <c:v>1935</c:v>
                </c:pt>
                <c:pt idx="57">
                  <c:v>1936</c:v>
                </c:pt>
                <c:pt idx="58">
                  <c:v>1937</c:v>
                </c:pt>
                <c:pt idx="59">
                  <c:v>1938</c:v>
                </c:pt>
                <c:pt idx="60">
                  <c:v>1939</c:v>
                </c:pt>
                <c:pt idx="61">
                  <c:v>1940</c:v>
                </c:pt>
                <c:pt idx="62">
                  <c:v>1941</c:v>
                </c:pt>
                <c:pt idx="63">
                  <c:v>1942</c:v>
                </c:pt>
                <c:pt idx="64">
                  <c:v>1943</c:v>
                </c:pt>
                <c:pt idx="65">
                  <c:v>1944</c:v>
                </c:pt>
                <c:pt idx="66">
                  <c:v>1945</c:v>
                </c:pt>
                <c:pt idx="67">
                  <c:v>1946</c:v>
                </c:pt>
                <c:pt idx="68">
                  <c:v>1947</c:v>
                </c:pt>
                <c:pt idx="69">
                  <c:v>1948</c:v>
                </c:pt>
                <c:pt idx="70">
                  <c:v>1949</c:v>
                </c:pt>
                <c:pt idx="71">
                  <c:v>1950</c:v>
                </c:pt>
                <c:pt idx="72">
                  <c:v>1951</c:v>
                </c:pt>
                <c:pt idx="73">
                  <c:v>1952</c:v>
                </c:pt>
                <c:pt idx="74">
                  <c:v>1953</c:v>
                </c:pt>
                <c:pt idx="75">
                  <c:v>1954</c:v>
                </c:pt>
                <c:pt idx="76">
                  <c:v>1955</c:v>
                </c:pt>
                <c:pt idx="77">
                  <c:v>1956</c:v>
                </c:pt>
                <c:pt idx="78">
                  <c:v>1957</c:v>
                </c:pt>
                <c:pt idx="79">
                  <c:v>1958</c:v>
                </c:pt>
                <c:pt idx="80">
                  <c:v>1959</c:v>
                </c:pt>
                <c:pt idx="81">
                  <c:v>1960</c:v>
                </c:pt>
                <c:pt idx="82">
                  <c:v>1961</c:v>
                </c:pt>
                <c:pt idx="83">
                  <c:v>1962</c:v>
                </c:pt>
                <c:pt idx="84">
                  <c:v>1963</c:v>
                </c:pt>
                <c:pt idx="85">
                  <c:v>1964</c:v>
                </c:pt>
                <c:pt idx="86">
                  <c:v>1965</c:v>
                </c:pt>
                <c:pt idx="87">
                  <c:v>1966</c:v>
                </c:pt>
                <c:pt idx="88">
                  <c:v>1967</c:v>
                </c:pt>
                <c:pt idx="89">
                  <c:v>1968</c:v>
                </c:pt>
                <c:pt idx="90">
                  <c:v>1969</c:v>
                </c:pt>
                <c:pt idx="91">
                  <c:v>1970</c:v>
                </c:pt>
                <c:pt idx="92">
                  <c:v>1971</c:v>
                </c:pt>
                <c:pt idx="93">
                  <c:v>1972</c:v>
                </c:pt>
                <c:pt idx="94">
                  <c:v>1973</c:v>
                </c:pt>
                <c:pt idx="95">
                  <c:v>1974</c:v>
                </c:pt>
                <c:pt idx="96">
                  <c:v>1975</c:v>
                </c:pt>
                <c:pt idx="97">
                  <c:v>1976</c:v>
                </c:pt>
                <c:pt idx="98">
                  <c:v>1977</c:v>
                </c:pt>
                <c:pt idx="99">
                  <c:v>1978</c:v>
                </c:pt>
                <c:pt idx="100">
                  <c:v>1979</c:v>
                </c:pt>
                <c:pt idx="101">
                  <c:v>1980</c:v>
                </c:pt>
                <c:pt idx="102">
                  <c:v>1981</c:v>
                </c:pt>
                <c:pt idx="103">
                  <c:v>1982</c:v>
                </c:pt>
                <c:pt idx="104">
                  <c:v>1983</c:v>
                </c:pt>
                <c:pt idx="105">
                  <c:v>1984</c:v>
                </c:pt>
                <c:pt idx="106">
                  <c:v>1985</c:v>
                </c:pt>
                <c:pt idx="107">
                  <c:v>1986</c:v>
                </c:pt>
                <c:pt idx="108">
                  <c:v>1987</c:v>
                </c:pt>
                <c:pt idx="109">
                  <c:v>1988</c:v>
                </c:pt>
                <c:pt idx="110">
                  <c:v>1989</c:v>
                </c:pt>
                <c:pt idx="111">
                  <c:v>1990</c:v>
                </c:pt>
                <c:pt idx="112">
                  <c:v>1991</c:v>
                </c:pt>
                <c:pt idx="113">
                  <c:v>1992</c:v>
                </c:pt>
                <c:pt idx="114">
                  <c:v>1993</c:v>
                </c:pt>
                <c:pt idx="115">
                  <c:v>1994</c:v>
                </c:pt>
                <c:pt idx="116">
                  <c:v>1995</c:v>
                </c:pt>
                <c:pt idx="117">
                  <c:v>1996</c:v>
                </c:pt>
                <c:pt idx="118">
                  <c:v>1997</c:v>
                </c:pt>
                <c:pt idx="119">
                  <c:v>1998</c:v>
                </c:pt>
                <c:pt idx="120">
                  <c:v>1999</c:v>
                </c:pt>
                <c:pt idx="121">
                  <c:v>2000</c:v>
                </c:pt>
                <c:pt idx="122">
                  <c:v>2001</c:v>
                </c:pt>
                <c:pt idx="123">
                  <c:v>2002</c:v>
                </c:pt>
                <c:pt idx="124">
                  <c:v>2003</c:v>
                </c:pt>
                <c:pt idx="125">
                  <c:v>2004</c:v>
                </c:pt>
                <c:pt idx="126">
                  <c:v>2005</c:v>
                </c:pt>
                <c:pt idx="127">
                  <c:v>2006</c:v>
                </c:pt>
                <c:pt idx="128">
                  <c:v>2007</c:v>
                </c:pt>
                <c:pt idx="129">
                  <c:v>2008</c:v>
                </c:pt>
                <c:pt idx="130">
                  <c:v>2009</c:v>
                </c:pt>
                <c:pt idx="131">
                  <c:v>2010</c:v>
                </c:pt>
                <c:pt idx="132">
                  <c:v>2011</c:v>
                </c:pt>
                <c:pt idx="133">
                  <c:v>2012</c:v>
                </c:pt>
                <c:pt idx="134">
                  <c:v>2013</c:v>
                </c:pt>
                <c:pt idx="135">
                  <c:v>2014</c:v>
                </c:pt>
                <c:pt idx="136">
                  <c:v>2015</c:v>
                </c:pt>
                <c:pt idx="137">
                  <c:v>2016</c:v>
                </c:pt>
                <c:pt idx="138">
                  <c:v>2017</c:v>
                </c:pt>
                <c:pt idx="139">
                  <c:v>2018</c:v>
                </c:pt>
                <c:pt idx="140">
                  <c:v>2019</c:v>
                </c:pt>
                <c:pt idx="141">
                  <c:v>2020</c:v>
                </c:pt>
                <c:pt idx="142">
                  <c:v>2021</c:v>
                </c:pt>
                <c:pt idx="143">
                  <c:v>2022</c:v>
                </c:pt>
                <c:pt idx="144">
                  <c:v>2023</c:v>
                </c:pt>
                <c:pt idx="145">
                  <c:v>2024</c:v>
                </c:pt>
                <c:pt idx="146">
                  <c:v>2025</c:v>
                </c:pt>
              </c:numCache>
            </c:numRef>
          </c:xVal>
          <c:yVal>
            <c:numRef>
              <c:f>Sheet1!$E$4:$E$150</c:f>
              <c:numCache>
                <c:formatCode>General</c:formatCode>
                <c:ptCount val="147"/>
                <c:pt idx="59">
                  <c:v>36</c:v>
                </c:pt>
                <c:pt idx="60">
                  <c:v>37</c:v>
                </c:pt>
                <c:pt idx="61">
                  <c:v>38</c:v>
                </c:pt>
                <c:pt idx="62">
                  <c:v>39</c:v>
                </c:pt>
                <c:pt idx="63">
                  <c:v>40</c:v>
                </c:pt>
                <c:pt idx="64">
                  <c:v>40</c:v>
                </c:pt>
                <c:pt idx="65">
                  <c:v>41</c:v>
                </c:pt>
                <c:pt idx="66">
                  <c:v>42</c:v>
                </c:pt>
                <c:pt idx="67">
                  <c:v>44</c:v>
                </c:pt>
                <c:pt idx="68">
                  <c:v>47</c:v>
                </c:pt>
                <c:pt idx="69">
                  <c:v>49</c:v>
                </c:pt>
                <c:pt idx="70">
                  <c:v>51</c:v>
                </c:pt>
                <c:pt idx="71">
                  <c:v>52</c:v>
                </c:pt>
                <c:pt idx="72">
                  <c:v>53</c:v>
                </c:pt>
                <c:pt idx="73">
                  <c:v>53</c:v>
                </c:pt>
                <c:pt idx="74">
                  <c:v>54</c:v>
                </c:pt>
                <c:pt idx="75">
                  <c:v>55</c:v>
                </c:pt>
                <c:pt idx="76">
                  <c:v>56</c:v>
                </c:pt>
                <c:pt idx="77">
                  <c:v>57</c:v>
                </c:pt>
                <c:pt idx="78">
                  <c:v>58</c:v>
                </c:pt>
                <c:pt idx="79">
                  <c:v>59</c:v>
                </c:pt>
                <c:pt idx="80">
                  <c:v>60</c:v>
                </c:pt>
                <c:pt idx="81">
                  <c:v>67</c:v>
                </c:pt>
                <c:pt idx="82">
                  <c:v>68</c:v>
                </c:pt>
                <c:pt idx="83">
                  <c:v>69</c:v>
                </c:pt>
                <c:pt idx="84">
                  <c:v>69</c:v>
                </c:pt>
                <c:pt idx="85">
                  <c:v>70</c:v>
                </c:pt>
                <c:pt idx="86">
                  <c:v>70</c:v>
                </c:pt>
                <c:pt idx="87">
                  <c:v>70</c:v>
                </c:pt>
                <c:pt idx="88">
                  <c:v>71</c:v>
                </c:pt>
                <c:pt idx="89">
                  <c:v>71</c:v>
                </c:pt>
                <c:pt idx="90">
                  <c:v>73</c:v>
                </c:pt>
                <c:pt idx="91">
                  <c:v>74</c:v>
                </c:pt>
                <c:pt idx="92">
                  <c:v>75</c:v>
                </c:pt>
                <c:pt idx="93">
                  <c:v>76</c:v>
                </c:pt>
                <c:pt idx="94">
                  <c:v>78</c:v>
                </c:pt>
                <c:pt idx="95">
                  <c:v>78</c:v>
                </c:pt>
                <c:pt idx="96">
                  <c:v>79</c:v>
                </c:pt>
                <c:pt idx="97">
                  <c:v>79</c:v>
                </c:pt>
                <c:pt idx="98">
                  <c:v>79</c:v>
                </c:pt>
                <c:pt idx="99">
                  <c:v>81</c:v>
                </c:pt>
                <c:pt idx="100">
                  <c:v>86</c:v>
                </c:pt>
                <c:pt idx="101">
                  <c:v>88</c:v>
                </c:pt>
                <c:pt idx="102">
                  <c:v>89</c:v>
                </c:pt>
                <c:pt idx="103">
                  <c:v>89</c:v>
                </c:pt>
                <c:pt idx="104">
                  <c:v>89</c:v>
                </c:pt>
                <c:pt idx="105">
                  <c:v>89</c:v>
                </c:pt>
                <c:pt idx="106">
                  <c:v>90</c:v>
                </c:pt>
                <c:pt idx="107">
                  <c:v>90</c:v>
                </c:pt>
                <c:pt idx="108">
                  <c:v>91</c:v>
                </c:pt>
                <c:pt idx="109">
                  <c:v>91</c:v>
                </c:pt>
                <c:pt idx="110">
                  <c:v>92</c:v>
                </c:pt>
                <c:pt idx="111">
                  <c:v>92</c:v>
                </c:pt>
                <c:pt idx="112">
                  <c:v>93</c:v>
                </c:pt>
                <c:pt idx="113">
                  <c:v>93</c:v>
                </c:pt>
                <c:pt idx="114">
                  <c:v>94</c:v>
                </c:pt>
                <c:pt idx="115">
                  <c:v>94</c:v>
                </c:pt>
                <c:pt idx="116">
                  <c:v>95</c:v>
                </c:pt>
                <c:pt idx="117">
                  <c:v>95</c:v>
                </c:pt>
                <c:pt idx="118">
                  <c:v>96</c:v>
                </c:pt>
                <c:pt idx="119">
                  <c:v>96</c:v>
                </c:pt>
                <c:pt idx="120">
                  <c:v>96</c:v>
                </c:pt>
                <c:pt idx="121">
                  <c:v>96</c:v>
                </c:pt>
                <c:pt idx="122">
                  <c:v>97</c:v>
                </c:pt>
                <c:pt idx="123">
                  <c:v>97</c:v>
                </c:pt>
                <c:pt idx="124">
                  <c:v>98</c:v>
                </c:pt>
                <c:pt idx="125">
                  <c:v>99</c:v>
                </c:pt>
                <c:pt idx="126">
                  <c:v>99</c:v>
                </c:pt>
                <c:pt idx="127">
                  <c:v>100</c:v>
                </c:pt>
                <c:pt idx="128">
                  <c:v>104</c:v>
                </c:pt>
                <c:pt idx="129">
                  <c:v>104</c:v>
                </c:pt>
              </c:numCache>
            </c:numRef>
          </c:yVal>
          <c:smooth val="1"/>
          <c:extLst>
            <c:ext xmlns:c16="http://schemas.microsoft.com/office/drawing/2014/chart" uri="{C3380CC4-5D6E-409C-BE32-E72D297353CC}">
              <c16:uniqueId val="{00000003-48AF-4F25-BD56-CAD6B25A70E1}"/>
            </c:ext>
          </c:extLst>
        </c:ser>
        <c:ser>
          <c:idx val="4"/>
          <c:order val="4"/>
          <c:tx>
            <c:strRef>
              <c:f>Sheet1!$F$3</c:f>
              <c:strCache>
                <c:ptCount val="1"/>
                <c:pt idx="0">
                  <c:v>Metal Halide</c:v>
                </c:pt>
              </c:strCache>
            </c:strRef>
          </c:tx>
          <c:spPr>
            <a:ln w="38100">
              <a:solidFill>
                <a:srgbClr val="008000"/>
              </a:solidFill>
              <a:prstDash val="solid"/>
            </a:ln>
          </c:spPr>
          <c:marker>
            <c:symbol val="none"/>
          </c:marker>
          <c:xVal>
            <c:numRef>
              <c:f>Sheet1!$A$4:$A$150</c:f>
              <c:numCache>
                <c:formatCode>General</c:formatCode>
                <c:ptCount val="147"/>
                <c:pt idx="0">
                  <c:v>1879</c:v>
                </c:pt>
                <c:pt idx="1">
                  <c:v>1880</c:v>
                </c:pt>
                <c:pt idx="2">
                  <c:v>1881</c:v>
                </c:pt>
                <c:pt idx="3">
                  <c:v>1882</c:v>
                </c:pt>
                <c:pt idx="4">
                  <c:v>1883</c:v>
                </c:pt>
                <c:pt idx="5">
                  <c:v>1884</c:v>
                </c:pt>
                <c:pt idx="6">
                  <c:v>1885</c:v>
                </c:pt>
                <c:pt idx="7">
                  <c:v>1886</c:v>
                </c:pt>
                <c:pt idx="8">
                  <c:v>1887</c:v>
                </c:pt>
                <c:pt idx="9">
                  <c:v>1888</c:v>
                </c:pt>
                <c:pt idx="10">
                  <c:v>1889</c:v>
                </c:pt>
                <c:pt idx="11">
                  <c:v>1890</c:v>
                </c:pt>
                <c:pt idx="12">
                  <c:v>1891</c:v>
                </c:pt>
                <c:pt idx="13">
                  <c:v>1892</c:v>
                </c:pt>
                <c:pt idx="14">
                  <c:v>1893</c:v>
                </c:pt>
                <c:pt idx="15">
                  <c:v>1894</c:v>
                </c:pt>
                <c:pt idx="16">
                  <c:v>1895</c:v>
                </c:pt>
                <c:pt idx="17">
                  <c:v>1896</c:v>
                </c:pt>
                <c:pt idx="18">
                  <c:v>1897</c:v>
                </c:pt>
                <c:pt idx="19">
                  <c:v>1898</c:v>
                </c:pt>
                <c:pt idx="20">
                  <c:v>1899</c:v>
                </c:pt>
                <c:pt idx="21">
                  <c:v>1900</c:v>
                </c:pt>
                <c:pt idx="22">
                  <c:v>1901</c:v>
                </c:pt>
                <c:pt idx="23">
                  <c:v>1902</c:v>
                </c:pt>
                <c:pt idx="24">
                  <c:v>1903</c:v>
                </c:pt>
                <c:pt idx="25">
                  <c:v>1904</c:v>
                </c:pt>
                <c:pt idx="26">
                  <c:v>1905</c:v>
                </c:pt>
                <c:pt idx="27">
                  <c:v>1906</c:v>
                </c:pt>
                <c:pt idx="28">
                  <c:v>1907</c:v>
                </c:pt>
                <c:pt idx="29">
                  <c:v>1908</c:v>
                </c:pt>
                <c:pt idx="30">
                  <c:v>1909</c:v>
                </c:pt>
                <c:pt idx="31">
                  <c:v>1910</c:v>
                </c:pt>
                <c:pt idx="32">
                  <c:v>1911</c:v>
                </c:pt>
                <c:pt idx="33">
                  <c:v>1912</c:v>
                </c:pt>
                <c:pt idx="34">
                  <c:v>1913</c:v>
                </c:pt>
                <c:pt idx="35">
                  <c:v>1914</c:v>
                </c:pt>
                <c:pt idx="36">
                  <c:v>1915</c:v>
                </c:pt>
                <c:pt idx="37">
                  <c:v>1916</c:v>
                </c:pt>
                <c:pt idx="38">
                  <c:v>1917</c:v>
                </c:pt>
                <c:pt idx="39">
                  <c:v>1918</c:v>
                </c:pt>
                <c:pt idx="40">
                  <c:v>1919</c:v>
                </c:pt>
                <c:pt idx="41">
                  <c:v>1920</c:v>
                </c:pt>
                <c:pt idx="42">
                  <c:v>1921</c:v>
                </c:pt>
                <c:pt idx="43">
                  <c:v>1922</c:v>
                </c:pt>
                <c:pt idx="44">
                  <c:v>1923</c:v>
                </c:pt>
                <c:pt idx="45">
                  <c:v>1924</c:v>
                </c:pt>
                <c:pt idx="46">
                  <c:v>1925</c:v>
                </c:pt>
                <c:pt idx="47">
                  <c:v>1926</c:v>
                </c:pt>
                <c:pt idx="48">
                  <c:v>1927</c:v>
                </c:pt>
                <c:pt idx="49">
                  <c:v>1928</c:v>
                </c:pt>
                <c:pt idx="50">
                  <c:v>1929</c:v>
                </c:pt>
                <c:pt idx="51">
                  <c:v>1930</c:v>
                </c:pt>
                <c:pt idx="52">
                  <c:v>1931</c:v>
                </c:pt>
                <c:pt idx="53">
                  <c:v>1932</c:v>
                </c:pt>
                <c:pt idx="54">
                  <c:v>1933</c:v>
                </c:pt>
                <c:pt idx="55">
                  <c:v>1934</c:v>
                </c:pt>
                <c:pt idx="56">
                  <c:v>1935</c:v>
                </c:pt>
                <c:pt idx="57">
                  <c:v>1936</c:v>
                </c:pt>
                <c:pt idx="58">
                  <c:v>1937</c:v>
                </c:pt>
                <c:pt idx="59">
                  <c:v>1938</c:v>
                </c:pt>
                <c:pt idx="60">
                  <c:v>1939</c:v>
                </c:pt>
                <c:pt idx="61">
                  <c:v>1940</c:v>
                </c:pt>
                <c:pt idx="62">
                  <c:v>1941</c:v>
                </c:pt>
                <c:pt idx="63">
                  <c:v>1942</c:v>
                </c:pt>
                <c:pt idx="64">
                  <c:v>1943</c:v>
                </c:pt>
                <c:pt idx="65">
                  <c:v>1944</c:v>
                </c:pt>
                <c:pt idx="66">
                  <c:v>1945</c:v>
                </c:pt>
                <c:pt idx="67">
                  <c:v>1946</c:v>
                </c:pt>
                <c:pt idx="68">
                  <c:v>1947</c:v>
                </c:pt>
                <c:pt idx="69">
                  <c:v>1948</c:v>
                </c:pt>
                <c:pt idx="70">
                  <c:v>1949</c:v>
                </c:pt>
                <c:pt idx="71">
                  <c:v>1950</c:v>
                </c:pt>
                <c:pt idx="72">
                  <c:v>1951</c:v>
                </c:pt>
                <c:pt idx="73">
                  <c:v>1952</c:v>
                </c:pt>
                <c:pt idx="74">
                  <c:v>1953</c:v>
                </c:pt>
                <c:pt idx="75">
                  <c:v>1954</c:v>
                </c:pt>
                <c:pt idx="76">
                  <c:v>1955</c:v>
                </c:pt>
                <c:pt idx="77">
                  <c:v>1956</c:v>
                </c:pt>
                <c:pt idx="78">
                  <c:v>1957</c:v>
                </c:pt>
                <c:pt idx="79">
                  <c:v>1958</c:v>
                </c:pt>
                <c:pt idx="80">
                  <c:v>1959</c:v>
                </c:pt>
                <c:pt idx="81">
                  <c:v>1960</c:v>
                </c:pt>
                <c:pt idx="82">
                  <c:v>1961</c:v>
                </c:pt>
                <c:pt idx="83">
                  <c:v>1962</c:v>
                </c:pt>
                <c:pt idx="84">
                  <c:v>1963</c:v>
                </c:pt>
                <c:pt idx="85">
                  <c:v>1964</c:v>
                </c:pt>
                <c:pt idx="86">
                  <c:v>1965</c:v>
                </c:pt>
                <c:pt idx="87">
                  <c:v>1966</c:v>
                </c:pt>
                <c:pt idx="88">
                  <c:v>1967</c:v>
                </c:pt>
                <c:pt idx="89">
                  <c:v>1968</c:v>
                </c:pt>
                <c:pt idx="90">
                  <c:v>1969</c:v>
                </c:pt>
                <c:pt idx="91">
                  <c:v>1970</c:v>
                </c:pt>
                <c:pt idx="92">
                  <c:v>1971</c:v>
                </c:pt>
                <c:pt idx="93">
                  <c:v>1972</c:v>
                </c:pt>
                <c:pt idx="94">
                  <c:v>1973</c:v>
                </c:pt>
                <c:pt idx="95">
                  <c:v>1974</c:v>
                </c:pt>
                <c:pt idx="96">
                  <c:v>1975</c:v>
                </c:pt>
                <c:pt idx="97">
                  <c:v>1976</c:v>
                </c:pt>
                <c:pt idx="98">
                  <c:v>1977</c:v>
                </c:pt>
                <c:pt idx="99">
                  <c:v>1978</c:v>
                </c:pt>
                <c:pt idx="100">
                  <c:v>1979</c:v>
                </c:pt>
                <c:pt idx="101">
                  <c:v>1980</c:v>
                </c:pt>
                <c:pt idx="102">
                  <c:v>1981</c:v>
                </c:pt>
                <c:pt idx="103">
                  <c:v>1982</c:v>
                </c:pt>
                <c:pt idx="104">
                  <c:v>1983</c:v>
                </c:pt>
                <c:pt idx="105">
                  <c:v>1984</c:v>
                </c:pt>
                <c:pt idx="106">
                  <c:v>1985</c:v>
                </c:pt>
                <c:pt idx="107">
                  <c:v>1986</c:v>
                </c:pt>
                <c:pt idx="108">
                  <c:v>1987</c:v>
                </c:pt>
                <c:pt idx="109">
                  <c:v>1988</c:v>
                </c:pt>
                <c:pt idx="110">
                  <c:v>1989</c:v>
                </c:pt>
                <c:pt idx="111">
                  <c:v>1990</c:v>
                </c:pt>
                <c:pt idx="112">
                  <c:v>1991</c:v>
                </c:pt>
                <c:pt idx="113">
                  <c:v>1992</c:v>
                </c:pt>
                <c:pt idx="114">
                  <c:v>1993</c:v>
                </c:pt>
                <c:pt idx="115">
                  <c:v>1994</c:v>
                </c:pt>
                <c:pt idx="116">
                  <c:v>1995</c:v>
                </c:pt>
                <c:pt idx="117">
                  <c:v>1996</c:v>
                </c:pt>
                <c:pt idx="118">
                  <c:v>1997</c:v>
                </c:pt>
                <c:pt idx="119">
                  <c:v>1998</c:v>
                </c:pt>
                <c:pt idx="120">
                  <c:v>1999</c:v>
                </c:pt>
                <c:pt idx="121">
                  <c:v>2000</c:v>
                </c:pt>
                <c:pt idx="122">
                  <c:v>2001</c:v>
                </c:pt>
                <c:pt idx="123">
                  <c:v>2002</c:v>
                </c:pt>
                <c:pt idx="124">
                  <c:v>2003</c:v>
                </c:pt>
                <c:pt idx="125">
                  <c:v>2004</c:v>
                </c:pt>
                <c:pt idx="126">
                  <c:v>2005</c:v>
                </c:pt>
                <c:pt idx="127">
                  <c:v>2006</c:v>
                </c:pt>
                <c:pt idx="128">
                  <c:v>2007</c:v>
                </c:pt>
                <c:pt idx="129">
                  <c:v>2008</c:v>
                </c:pt>
                <c:pt idx="130">
                  <c:v>2009</c:v>
                </c:pt>
                <c:pt idx="131">
                  <c:v>2010</c:v>
                </c:pt>
                <c:pt idx="132">
                  <c:v>2011</c:v>
                </c:pt>
                <c:pt idx="133">
                  <c:v>2012</c:v>
                </c:pt>
                <c:pt idx="134">
                  <c:v>2013</c:v>
                </c:pt>
                <c:pt idx="135">
                  <c:v>2014</c:v>
                </c:pt>
                <c:pt idx="136">
                  <c:v>2015</c:v>
                </c:pt>
                <c:pt idx="137">
                  <c:v>2016</c:v>
                </c:pt>
                <c:pt idx="138">
                  <c:v>2017</c:v>
                </c:pt>
                <c:pt idx="139">
                  <c:v>2018</c:v>
                </c:pt>
                <c:pt idx="140">
                  <c:v>2019</c:v>
                </c:pt>
                <c:pt idx="141">
                  <c:v>2020</c:v>
                </c:pt>
                <c:pt idx="142">
                  <c:v>2021</c:v>
                </c:pt>
                <c:pt idx="143">
                  <c:v>2022</c:v>
                </c:pt>
                <c:pt idx="144">
                  <c:v>2023</c:v>
                </c:pt>
                <c:pt idx="145">
                  <c:v>2024</c:v>
                </c:pt>
                <c:pt idx="146">
                  <c:v>2025</c:v>
                </c:pt>
              </c:numCache>
            </c:numRef>
          </c:xVal>
          <c:yVal>
            <c:numRef>
              <c:f>Sheet1!$F$4:$F$150</c:f>
              <c:numCache>
                <c:formatCode>General</c:formatCode>
                <c:ptCount val="147"/>
                <c:pt idx="82">
                  <c:v>69</c:v>
                </c:pt>
                <c:pt idx="83">
                  <c:v>70</c:v>
                </c:pt>
                <c:pt idx="84">
                  <c:v>71</c:v>
                </c:pt>
                <c:pt idx="85">
                  <c:v>72</c:v>
                </c:pt>
                <c:pt idx="86">
                  <c:v>73</c:v>
                </c:pt>
                <c:pt idx="87">
                  <c:v>75</c:v>
                </c:pt>
                <c:pt idx="88">
                  <c:v>77</c:v>
                </c:pt>
                <c:pt idx="89">
                  <c:v>78</c:v>
                </c:pt>
                <c:pt idx="90">
                  <c:v>79</c:v>
                </c:pt>
                <c:pt idx="91">
                  <c:v>79.5</c:v>
                </c:pt>
                <c:pt idx="92">
                  <c:v>80</c:v>
                </c:pt>
                <c:pt idx="93">
                  <c:v>80.599999999999994</c:v>
                </c:pt>
                <c:pt idx="94">
                  <c:v>81</c:v>
                </c:pt>
                <c:pt idx="95">
                  <c:v>83</c:v>
                </c:pt>
                <c:pt idx="96">
                  <c:v>85</c:v>
                </c:pt>
                <c:pt idx="97">
                  <c:v>87</c:v>
                </c:pt>
                <c:pt idx="98">
                  <c:v>88</c:v>
                </c:pt>
                <c:pt idx="99">
                  <c:v>90</c:v>
                </c:pt>
                <c:pt idx="100">
                  <c:v>91</c:v>
                </c:pt>
                <c:pt idx="101">
                  <c:v>92</c:v>
                </c:pt>
                <c:pt idx="102">
                  <c:v>93</c:v>
                </c:pt>
                <c:pt idx="103">
                  <c:v>94</c:v>
                </c:pt>
                <c:pt idx="104">
                  <c:v>94</c:v>
                </c:pt>
                <c:pt idx="105">
                  <c:v>95</c:v>
                </c:pt>
                <c:pt idx="106">
                  <c:v>96</c:v>
                </c:pt>
                <c:pt idx="107">
                  <c:v>97</c:v>
                </c:pt>
                <c:pt idx="108">
                  <c:v>98</c:v>
                </c:pt>
                <c:pt idx="109">
                  <c:v>100</c:v>
                </c:pt>
                <c:pt idx="110">
                  <c:v>101</c:v>
                </c:pt>
                <c:pt idx="111">
                  <c:v>102</c:v>
                </c:pt>
                <c:pt idx="112">
                  <c:v>103</c:v>
                </c:pt>
                <c:pt idx="113">
                  <c:v>104</c:v>
                </c:pt>
                <c:pt idx="114">
                  <c:v>104</c:v>
                </c:pt>
                <c:pt idx="115">
                  <c:v>105</c:v>
                </c:pt>
                <c:pt idx="116">
                  <c:v>105</c:v>
                </c:pt>
                <c:pt idx="117">
                  <c:v>106</c:v>
                </c:pt>
                <c:pt idx="118">
                  <c:v>106</c:v>
                </c:pt>
                <c:pt idx="119">
                  <c:v>106</c:v>
                </c:pt>
                <c:pt idx="120">
                  <c:v>107</c:v>
                </c:pt>
                <c:pt idx="121">
                  <c:v>107</c:v>
                </c:pt>
                <c:pt idx="122">
                  <c:v>107</c:v>
                </c:pt>
                <c:pt idx="123">
                  <c:v>108</c:v>
                </c:pt>
                <c:pt idx="124">
                  <c:v>108</c:v>
                </c:pt>
                <c:pt idx="125">
                  <c:v>109</c:v>
                </c:pt>
                <c:pt idx="126">
                  <c:v>110</c:v>
                </c:pt>
                <c:pt idx="127">
                  <c:v>110</c:v>
                </c:pt>
                <c:pt idx="128">
                  <c:v>115</c:v>
                </c:pt>
                <c:pt idx="129">
                  <c:v>115</c:v>
                </c:pt>
              </c:numCache>
            </c:numRef>
          </c:yVal>
          <c:smooth val="1"/>
          <c:extLst>
            <c:ext xmlns:c16="http://schemas.microsoft.com/office/drawing/2014/chart" uri="{C3380CC4-5D6E-409C-BE32-E72D297353CC}">
              <c16:uniqueId val="{00000004-48AF-4F25-BD56-CAD6B25A70E1}"/>
            </c:ext>
          </c:extLst>
        </c:ser>
        <c:ser>
          <c:idx val="5"/>
          <c:order val="5"/>
          <c:tx>
            <c:strRef>
              <c:f>Sheet1!$G$3</c:f>
              <c:strCache>
                <c:ptCount val="1"/>
                <c:pt idx="0">
                  <c:v>White LED</c:v>
                </c:pt>
              </c:strCache>
            </c:strRef>
          </c:tx>
          <c:spPr>
            <a:ln w="38100">
              <a:solidFill>
                <a:srgbClr val="FF0000"/>
              </a:solidFill>
              <a:prstDash val="solid"/>
            </a:ln>
          </c:spPr>
          <c:marker>
            <c:symbol val="none"/>
          </c:marker>
          <c:xVal>
            <c:numRef>
              <c:f>Sheet1!$A$4:$A$150</c:f>
              <c:numCache>
                <c:formatCode>General</c:formatCode>
                <c:ptCount val="147"/>
                <c:pt idx="0">
                  <c:v>1879</c:v>
                </c:pt>
                <c:pt idx="1">
                  <c:v>1880</c:v>
                </c:pt>
                <c:pt idx="2">
                  <c:v>1881</c:v>
                </c:pt>
                <c:pt idx="3">
                  <c:v>1882</c:v>
                </c:pt>
                <c:pt idx="4">
                  <c:v>1883</c:v>
                </c:pt>
                <c:pt idx="5">
                  <c:v>1884</c:v>
                </c:pt>
                <c:pt idx="6">
                  <c:v>1885</c:v>
                </c:pt>
                <c:pt idx="7">
                  <c:v>1886</c:v>
                </c:pt>
                <c:pt idx="8">
                  <c:v>1887</c:v>
                </c:pt>
                <c:pt idx="9">
                  <c:v>1888</c:v>
                </c:pt>
                <c:pt idx="10">
                  <c:v>1889</c:v>
                </c:pt>
                <c:pt idx="11">
                  <c:v>1890</c:v>
                </c:pt>
                <c:pt idx="12">
                  <c:v>1891</c:v>
                </c:pt>
                <c:pt idx="13">
                  <c:v>1892</c:v>
                </c:pt>
                <c:pt idx="14">
                  <c:v>1893</c:v>
                </c:pt>
                <c:pt idx="15">
                  <c:v>1894</c:v>
                </c:pt>
                <c:pt idx="16">
                  <c:v>1895</c:v>
                </c:pt>
                <c:pt idx="17">
                  <c:v>1896</c:v>
                </c:pt>
                <c:pt idx="18">
                  <c:v>1897</c:v>
                </c:pt>
                <c:pt idx="19">
                  <c:v>1898</c:v>
                </c:pt>
                <c:pt idx="20">
                  <c:v>1899</c:v>
                </c:pt>
                <c:pt idx="21">
                  <c:v>1900</c:v>
                </c:pt>
                <c:pt idx="22">
                  <c:v>1901</c:v>
                </c:pt>
                <c:pt idx="23">
                  <c:v>1902</c:v>
                </c:pt>
                <c:pt idx="24">
                  <c:v>1903</c:v>
                </c:pt>
                <c:pt idx="25">
                  <c:v>1904</c:v>
                </c:pt>
                <c:pt idx="26">
                  <c:v>1905</c:v>
                </c:pt>
                <c:pt idx="27">
                  <c:v>1906</c:v>
                </c:pt>
                <c:pt idx="28">
                  <c:v>1907</c:v>
                </c:pt>
                <c:pt idx="29">
                  <c:v>1908</c:v>
                </c:pt>
                <c:pt idx="30">
                  <c:v>1909</c:v>
                </c:pt>
                <c:pt idx="31">
                  <c:v>1910</c:v>
                </c:pt>
                <c:pt idx="32">
                  <c:v>1911</c:v>
                </c:pt>
                <c:pt idx="33">
                  <c:v>1912</c:v>
                </c:pt>
                <c:pt idx="34">
                  <c:v>1913</c:v>
                </c:pt>
                <c:pt idx="35">
                  <c:v>1914</c:v>
                </c:pt>
                <c:pt idx="36">
                  <c:v>1915</c:v>
                </c:pt>
                <c:pt idx="37">
                  <c:v>1916</c:v>
                </c:pt>
                <c:pt idx="38">
                  <c:v>1917</c:v>
                </c:pt>
                <c:pt idx="39">
                  <c:v>1918</c:v>
                </c:pt>
                <c:pt idx="40">
                  <c:v>1919</c:v>
                </c:pt>
                <c:pt idx="41">
                  <c:v>1920</c:v>
                </c:pt>
                <c:pt idx="42">
                  <c:v>1921</c:v>
                </c:pt>
                <c:pt idx="43">
                  <c:v>1922</c:v>
                </c:pt>
                <c:pt idx="44">
                  <c:v>1923</c:v>
                </c:pt>
                <c:pt idx="45">
                  <c:v>1924</c:v>
                </c:pt>
                <c:pt idx="46">
                  <c:v>1925</c:v>
                </c:pt>
                <c:pt idx="47">
                  <c:v>1926</c:v>
                </c:pt>
                <c:pt idx="48">
                  <c:v>1927</c:v>
                </c:pt>
                <c:pt idx="49">
                  <c:v>1928</c:v>
                </c:pt>
                <c:pt idx="50">
                  <c:v>1929</c:v>
                </c:pt>
                <c:pt idx="51">
                  <c:v>1930</c:v>
                </c:pt>
                <c:pt idx="52">
                  <c:v>1931</c:v>
                </c:pt>
                <c:pt idx="53">
                  <c:v>1932</c:v>
                </c:pt>
                <c:pt idx="54">
                  <c:v>1933</c:v>
                </c:pt>
                <c:pt idx="55">
                  <c:v>1934</c:v>
                </c:pt>
                <c:pt idx="56">
                  <c:v>1935</c:v>
                </c:pt>
                <c:pt idx="57">
                  <c:v>1936</c:v>
                </c:pt>
                <c:pt idx="58">
                  <c:v>1937</c:v>
                </c:pt>
                <c:pt idx="59">
                  <c:v>1938</c:v>
                </c:pt>
                <c:pt idx="60">
                  <c:v>1939</c:v>
                </c:pt>
                <c:pt idx="61">
                  <c:v>1940</c:v>
                </c:pt>
                <c:pt idx="62">
                  <c:v>1941</c:v>
                </c:pt>
                <c:pt idx="63">
                  <c:v>1942</c:v>
                </c:pt>
                <c:pt idx="64">
                  <c:v>1943</c:v>
                </c:pt>
                <c:pt idx="65">
                  <c:v>1944</c:v>
                </c:pt>
                <c:pt idx="66">
                  <c:v>1945</c:v>
                </c:pt>
                <c:pt idx="67">
                  <c:v>1946</c:v>
                </c:pt>
                <c:pt idx="68">
                  <c:v>1947</c:v>
                </c:pt>
                <c:pt idx="69">
                  <c:v>1948</c:v>
                </c:pt>
                <c:pt idx="70">
                  <c:v>1949</c:v>
                </c:pt>
                <c:pt idx="71">
                  <c:v>1950</c:v>
                </c:pt>
                <c:pt idx="72">
                  <c:v>1951</c:v>
                </c:pt>
                <c:pt idx="73">
                  <c:v>1952</c:v>
                </c:pt>
                <c:pt idx="74">
                  <c:v>1953</c:v>
                </c:pt>
                <c:pt idx="75">
                  <c:v>1954</c:v>
                </c:pt>
                <c:pt idx="76">
                  <c:v>1955</c:v>
                </c:pt>
                <c:pt idx="77">
                  <c:v>1956</c:v>
                </c:pt>
                <c:pt idx="78">
                  <c:v>1957</c:v>
                </c:pt>
                <c:pt idx="79">
                  <c:v>1958</c:v>
                </c:pt>
                <c:pt idx="80">
                  <c:v>1959</c:v>
                </c:pt>
                <c:pt idx="81">
                  <c:v>1960</c:v>
                </c:pt>
                <c:pt idx="82">
                  <c:v>1961</c:v>
                </c:pt>
                <c:pt idx="83">
                  <c:v>1962</c:v>
                </c:pt>
                <c:pt idx="84">
                  <c:v>1963</c:v>
                </c:pt>
                <c:pt idx="85">
                  <c:v>1964</c:v>
                </c:pt>
                <c:pt idx="86">
                  <c:v>1965</c:v>
                </c:pt>
                <c:pt idx="87">
                  <c:v>1966</c:v>
                </c:pt>
                <c:pt idx="88">
                  <c:v>1967</c:v>
                </c:pt>
                <c:pt idx="89">
                  <c:v>1968</c:v>
                </c:pt>
                <c:pt idx="90">
                  <c:v>1969</c:v>
                </c:pt>
                <c:pt idx="91">
                  <c:v>1970</c:v>
                </c:pt>
                <c:pt idx="92">
                  <c:v>1971</c:v>
                </c:pt>
                <c:pt idx="93">
                  <c:v>1972</c:v>
                </c:pt>
                <c:pt idx="94">
                  <c:v>1973</c:v>
                </c:pt>
                <c:pt idx="95">
                  <c:v>1974</c:v>
                </c:pt>
                <c:pt idx="96">
                  <c:v>1975</c:v>
                </c:pt>
                <c:pt idx="97">
                  <c:v>1976</c:v>
                </c:pt>
                <c:pt idx="98">
                  <c:v>1977</c:v>
                </c:pt>
                <c:pt idx="99">
                  <c:v>1978</c:v>
                </c:pt>
                <c:pt idx="100">
                  <c:v>1979</c:v>
                </c:pt>
                <c:pt idx="101">
                  <c:v>1980</c:v>
                </c:pt>
                <c:pt idx="102">
                  <c:v>1981</c:v>
                </c:pt>
                <c:pt idx="103">
                  <c:v>1982</c:v>
                </c:pt>
                <c:pt idx="104">
                  <c:v>1983</c:v>
                </c:pt>
                <c:pt idx="105">
                  <c:v>1984</c:v>
                </c:pt>
                <c:pt idx="106">
                  <c:v>1985</c:v>
                </c:pt>
                <c:pt idx="107">
                  <c:v>1986</c:v>
                </c:pt>
                <c:pt idx="108">
                  <c:v>1987</c:v>
                </c:pt>
                <c:pt idx="109">
                  <c:v>1988</c:v>
                </c:pt>
                <c:pt idx="110">
                  <c:v>1989</c:v>
                </c:pt>
                <c:pt idx="111">
                  <c:v>1990</c:v>
                </c:pt>
                <c:pt idx="112">
                  <c:v>1991</c:v>
                </c:pt>
                <c:pt idx="113">
                  <c:v>1992</c:v>
                </c:pt>
                <c:pt idx="114">
                  <c:v>1993</c:v>
                </c:pt>
                <c:pt idx="115">
                  <c:v>1994</c:v>
                </c:pt>
                <c:pt idx="116">
                  <c:v>1995</c:v>
                </c:pt>
                <c:pt idx="117">
                  <c:v>1996</c:v>
                </c:pt>
                <c:pt idx="118">
                  <c:v>1997</c:v>
                </c:pt>
                <c:pt idx="119">
                  <c:v>1998</c:v>
                </c:pt>
                <c:pt idx="120">
                  <c:v>1999</c:v>
                </c:pt>
                <c:pt idx="121">
                  <c:v>2000</c:v>
                </c:pt>
                <c:pt idx="122">
                  <c:v>2001</c:v>
                </c:pt>
                <c:pt idx="123">
                  <c:v>2002</c:v>
                </c:pt>
                <c:pt idx="124">
                  <c:v>2003</c:v>
                </c:pt>
                <c:pt idx="125">
                  <c:v>2004</c:v>
                </c:pt>
                <c:pt idx="126">
                  <c:v>2005</c:v>
                </c:pt>
                <c:pt idx="127">
                  <c:v>2006</c:v>
                </c:pt>
                <c:pt idx="128">
                  <c:v>2007</c:v>
                </c:pt>
                <c:pt idx="129">
                  <c:v>2008</c:v>
                </c:pt>
                <c:pt idx="130">
                  <c:v>2009</c:v>
                </c:pt>
                <c:pt idx="131">
                  <c:v>2010</c:v>
                </c:pt>
                <c:pt idx="132">
                  <c:v>2011</c:v>
                </c:pt>
                <c:pt idx="133">
                  <c:v>2012</c:v>
                </c:pt>
                <c:pt idx="134">
                  <c:v>2013</c:v>
                </c:pt>
                <c:pt idx="135">
                  <c:v>2014</c:v>
                </c:pt>
                <c:pt idx="136">
                  <c:v>2015</c:v>
                </c:pt>
                <c:pt idx="137">
                  <c:v>2016</c:v>
                </c:pt>
                <c:pt idx="138">
                  <c:v>2017</c:v>
                </c:pt>
                <c:pt idx="139">
                  <c:v>2018</c:v>
                </c:pt>
                <c:pt idx="140">
                  <c:v>2019</c:v>
                </c:pt>
                <c:pt idx="141">
                  <c:v>2020</c:v>
                </c:pt>
                <c:pt idx="142">
                  <c:v>2021</c:v>
                </c:pt>
                <c:pt idx="143">
                  <c:v>2022</c:v>
                </c:pt>
                <c:pt idx="144">
                  <c:v>2023</c:v>
                </c:pt>
                <c:pt idx="145">
                  <c:v>2024</c:v>
                </c:pt>
                <c:pt idx="146">
                  <c:v>2025</c:v>
                </c:pt>
              </c:numCache>
            </c:numRef>
          </c:xVal>
          <c:yVal>
            <c:numRef>
              <c:f>Sheet1!$G$4:$G$150</c:f>
              <c:numCache>
                <c:formatCode>General</c:formatCode>
                <c:ptCount val="147"/>
                <c:pt idx="119">
                  <c:v>2</c:v>
                </c:pt>
                <c:pt idx="120">
                  <c:v>3</c:v>
                </c:pt>
                <c:pt idx="121">
                  <c:v>4</c:v>
                </c:pt>
                <c:pt idx="122">
                  <c:v>4</c:v>
                </c:pt>
                <c:pt idx="123">
                  <c:v>6</c:v>
                </c:pt>
                <c:pt idx="124">
                  <c:v>8</c:v>
                </c:pt>
                <c:pt idx="125">
                  <c:v>10</c:v>
                </c:pt>
                <c:pt idx="126">
                  <c:v>25</c:v>
                </c:pt>
                <c:pt idx="127">
                  <c:v>35</c:v>
                </c:pt>
                <c:pt idx="128">
                  <c:v>60</c:v>
                </c:pt>
                <c:pt idx="129">
                  <c:v>85</c:v>
                </c:pt>
              </c:numCache>
            </c:numRef>
          </c:yVal>
          <c:smooth val="1"/>
          <c:extLst>
            <c:ext xmlns:c16="http://schemas.microsoft.com/office/drawing/2014/chart" uri="{C3380CC4-5D6E-409C-BE32-E72D297353CC}">
              <c16:uniqueId val="{00000005-48AF-4F25-BD56-CAD6B25A70E1}"/>
            </c:ext>
          </c:extLst>
        </c:ser>
        <c:ser>
          <c:idx val="6"/>
          <c:order val="6"/>
          <c:tx>
            <c:strRef>
              <c:f>Sheet1!$H$3</c:f>
              <c:strCache>
                <c:ptCount val="1"/>
                <c:pt idx="0">
                  <c:v>WLED Evolution</c:v>
                </c:pt>
              </c:strCache>
            </c:strRef>
          </c:tx>
          <c:spPr>
            <a:ln w="25400">
              <a:solidFill>
                <a:srgbClr val="FF0000"/>
              </a:solidFill>
              <a:prstDash val="sysDash"/>
            </a:ln>
          </c:spPr>
          <c:marker>
            <c:symbol val="none"/>
          </c:marker>
          <c:xVal>
            <c:numRef>
              <c:f>Sheet1!$A$4:$A$150</c:f>
              <c:numCache>
                <c:formatCode>General</c:formatCode>
                <c:ptCount val="147"/>
                <c:pt idx="0">
                  <c:v>1879</c:v>
                </c:pt>
                <c:pt idx="1">
                  <c:v>1880</c:v>
                </c:pt>
                <c:pt idx="2">
                  <c:v>1881</c:v>
                </c:pt>
                <c:pt idx="3">
                  <c:v>1882</c:v>
                </c:pt>
                <c:pt idx="4">
                  <c:v>1883</c:v>
                </c:pt>
                <c:pt idx="5">
                  <c:v>1884</c:v>
                </c:pt>
                <c:pt idx="6">
                  <c:v>1885</c:v>
                </c:pt>
                <c:pt idx="7">
                  <c:v>1886</c:v>
                </c:pt>
                <c:pt idx="8">
                  <c:v>1887</c:v>
                </c:pt>
                <c:pt idx="9">
                  <c:v>1888</c:v>
                </c:pt>
                <c:pt idx="10">
                  <c:v>1889</c:v>
                </c:pt>
                <c:pt idx="11">
                  <c:v>1890</c:v>
                </c:pt>
                <c:pt idx="12">
                  <c:v>1891</c:v>
                </c:pt>
                <c:pt idx="13">
                  <c:v>1892</c:v>
                </c:pt>
                <c:pt idx="14">
                  <c:v>1893</c:v>
                </c:pt>
                <c:pt idx="15">
                  <c:v>1894</c:v>
                </c:pt>
                <c:pt idx="16">
                  <c:v>1895</c:v>
                </c:pt>
                <c:pt idx="17">
                  <c:v>1896</c:v>
                </c:pt>
                <c:pt idx="18">
                  <c:v>1897</c:v>
                </c:pt>
                <c:pt idx="19">
                  <c:v>1898</c:v>
                </c:pt>
                <c:pt idx="20">
                  <c:v>1899</c:v>
                </c:pt>
                <c:pt idx="21">
                  <c:v>1900</c:v>
                </c:pt>
                <c:pt idx="22">
                  <c:v>1901</c:v>
                </c:pt>
                <c:pt idx="23">
                  <c:v>1902</c:v>
                </c:pt>
                <c:pt idx="24">
                  <c:v>1903</c:v>
                </c:pt>
                <c:pt idx="25">
                  <c:v>1904</c:v>
                </c:pt>
                <c:pt idx="26">
                  <c:v>1905</c:v>
                </c:pt>
                <c:pt idx="27">
                  <c:v>1906</c:v>
                </c:pt>
                <c:pt idx="28">
                  <c:v>1907</c:v>
                </c:pt>
                <c:pt idx="29">
                  <c:v>1908</c:v>
                </c:pt>
                <c:pt idx="30">
                  <c:v>1909</c:v>
                </c:pt>
                <c:pt idx="31">
                  <c:v>1910</c:v>
                </c:pt>
                <c:pt idx="32">
                  <c:v>1911</c:v>
                </c:pt>
                <c:pt idx="33">
                  <c:v>1912</c:v>
                </c:pt>
                <c:pt idx="34">
                  <c:v>1913</c:v>
                </c:pt>
                <c:pt idx="35">
                  <c:v>1914</c:v>
                </c:pt>
                <c:pt idx="36">
                  <c:v>1915</c:v>
                </c:pt>
                <c:pt idx="37">
                  <c:v>1916</c:v>
                </c:pt>
                <c:pt idx="38">
                  <c:v>1917</c:v>
                </c:pt>
                <c:pt idx="39">
                  <c:v>1918</c:v>
                </c:pt>
                <c:pt idx="40">
                  <c:v>1919</c:v>
                </c:pt>
                <c:pt idx="41">
                  <c:v>1920</c:v>
                </c:pt>
                <c:pt idx="42">
                  <c:v>1921</c:v>
                </c:pt>
                <c:pt idx="43">
                  <c:v>1922</c:v>
                </c:pt>
                <c:pt idx="44">
                  <c:v>1923</c:v>
                </c:pt>
                <c:pt idx="45">
                  <c:v>1924</c:v>
                </c:pt>
                <c:pt idx="46">
                  <c:v>1925</c:v>
                </c:pt>
                <c:pt idx="47">
                  <c:v>1926</c:v>
                </c:pt>
                <c:pt idx="48">
                  <c:v>1927</c:v>
                </c:pt>
                <c:pt idx="49">
                  <c:v>1928</c:v>
                </c:pt>
                <c:pt idx="50">
                  <c:v>1929</c:v>
                </c:pt>
                <c:pt idx="51">
                  <c:v>1930</c:v>
                </c:pt>
                <c:pt idx="52">
                  <c:v>1931</c:v>
                </c:pt>
                <c:pt idx="53">
                  <c:v>1932</c:v>
                </c:pt>
                <c:pt idx="54">
                  <c:v>1933</c:v>
                </c:pt>
                <c:pt idx="55">
                  <c:v>1934</c:v>
                </c:pt>
                <c:pt idx="56">
                  <c:v>1935</c:v>
                </c:pt>
                <c:pt idx="57">
                  <c:v>1936</c:v>
                </c:pt>
                <c:pt idx="58">
                  <c:v>1937</c:v>
                </c:pt>
                <c:pt idx="59">
                  <c:v>1938</c:v>
                </c:pt>
                <c:pt idx="60">
                  <c:v>1939</c:v>
                </c:pt>
                <c:pt idx="61">
                  <c:v>1940</c:v>
                </c:pt>
                <c:pt idx="62">
                  <c:v>1941</c:v>
                </c:pt>
                <c:pt idx="63">
                  <c:v>1942</c:v>
                </c:pt>
                <c:pt idx="64">
                  <c:v>1943</c:v>
                </c:pt>
                <c:pt idx="65">
                  <c:v>1944</c:v>
                </c:pt>
                <c:pt idx="66">
                  <c:v>1945</c:v>
                </c:pt>
                <c:pt idx="67">
                  <c:v>1946</c:v>
                </c:pt>
                <c:pt idx="68">
                  <c:v>1947</c:v>
                </c:pt>
                <c:pt idx="69">
                  <c:v>1948</c:v>
                </c:pt>
                <c:pt idx="70">
                  <c:v>1949</c:v>
                </c:pt>
                <c:pt idx="71">
                  <c:v>1950</c:v>
                </c:pt>
                <c:pt idx="72">
                  <c:v>1951</c:v>
                </c:pt>
                <c:pt idx="73">
                  <c:v>1952</c:v>
                </c:pt>
                <c:pt idx="74">
                  <c:v>1953</c:v>
                </c:pt>
                <c:pt idx="75">
                  <c:v>1954</c:v>
                </c:pt>
                <c:pt idx="76">
                  <c:v>1955</c:v>
                </c:pt>
                <c:pt idx="77">
                  <c:v>1956</c:v>
                </c:pt>
                <c:pt idx="78">
                  <c:v>1957</c:v>
                </c:pt>
                <c:pt idx="79">
                  <c:v>1958</c:v>
                </c:pt>
                <c:pt idx="80">
                  <c:v>1959</c:v>
                </c:pt>
                <c:pt idx="81">
                  <c:v>1960</c:v>
                </c:pt>
                <c:pt idx="82">
                  <c:v>1961</c:v>
                </c:pt>
                <c:pt idx="83">
                  <c:v>1962</c:v>
                </c:pt>
                <c:pt idx="84">
                  <c:v>1963</c:v>
                </c:pt>
                <c:pt idx="85">
                  <c:v>1964</c:v>
                </c:pt>
                <c:pt idx="86">
                  <c:v>1965</c:v>
                </c:pt>
                <c:pt idx="87">
                  <c:v>1966</c:v>
                </c:pt>
                <c:pt idx="88">
                  <c:v>1967</c:v>
                </c:pt>
                <c:pt idx="89">
                  <c:v>1968</c:v>
                </c:pt>
                <c:pt idx="90">
                  <c:v>1969</c:v>
                </c:pt>
                <c:pt idx="91">
                  <c:v>1970</c:v>
                </c:pt>
                <c:pt idx="92">
                  <c:v>1971</c:v>
                </c:pt>
                <c:pt idx="93">
                  <c:v>1972</c:v>
                </c:pt>
                <c:pt idx="94">
                  <c:v>1973</c:v>
                </c:pt>
                <c:pt idx="95">
                  <c:v>1974</c:v>
                </c:pt>
                <c:pt idx="96">
                  <c:v>1975</c:v>
                </c:pt>
                <c:pt idx="97">
                  <c:v>1976</c:v>
                </c:pt>
                <c:pt idx="98">
                  <c:v>1977</c:v>
                </c:pt>
                <c:pt idx="99">
                  <c:v>1978</c:v>
                </c:pt>
                <c:pt idx="100">
                  <c:v>1979</c:v>
                </c:pt>
                <c:pt idx="101">
                  <c:v>1980</c:v>
                </c:pt>
                <c:pt idx="102">
                  <c:v>1981</c:v>
                </c:pt>
                <c:pt idx="103">
                  <c:v>1982</c:v>
                </c:pt>
                <c:pt idx="104">
                  <c:v>1983</c:v>
                </c:pt>
                <c:pt idx="105">
                  <c:v>1984</c:v>
                </c:pt>
                <c:pt idx="106">
                  <c:v>1985</c:v>
                </c:pt>
                <c:pt idx="107">
                  <c:v>1986</c:v>
                </c:pt>
                <c:pt idx="108">
                  <c:v>1987</c:v>
                </c:pt>
                <c:pt idx="109">
                  <c:v>1988</c:v>
                </c:pt>
                <c:pt idx="110">
                  <c:v>1989</c:v>
                </c:pt>
                <c:pt idx="111">
                  <c:v>1990</c:v>
                </c:pt>
                <c:pt idx="112">
                  <c:v>1991</c:v>
                </c:pt>
                <c:pt idx="113">
                  <c:v>1992</c:v>
                </c:pt>
                <c:pt idx="114">
                  <c:v>1993</c:v>
                </c:pt>
                <c:pt idx="115">
                  <c:v>1994</c:v>
                </c:pt>
                <c:pt idx="116">
                  <c:v>1995</c:v>
                </c:pt>
                <c:pt idx="117">
                  <c:v>1996</c:v>
                </c:pt>
                <c:pt idx="118">
                  <c:v>1997</c:v>
                </c:pt>
                <c:pt idx="119">
                  <c:v>1998</c:v>
                </c:pt>
                <c:pt idx="120">
                  <c:v>1999</c:v>
                </c:pt>
                <c:pt idx="121">
                  <c:v>2000</c:v>
                </c:pt>
                <c:pt idx="122">
                  <c:v>2001</c:v>
                </c:pt>
                <c:pt idx="123">
                  <c:v>2002</c:v>
                </c:pt>
                <c:pt idx="124">
                  <c:v>2003</c:v>
                </c:pt>
                <c:pt idx="125">
                  <c:v>2004</c:v>
                </c:pt>
                <c:pt idx="126">
                  <c:v>2005</c:v>
                </c:pt>
                <c:pt idx="127">
                  <c:v>2006</c:v>
                </c:pt>
                <c:pt idx="128">
                  <c:v>2007</c:v>
                </c:pt>
                <c:pt idx="129">
                  <c:v>2008</c:v>
                </c:pt>
                <c:pt idx="130">
                  <c:v>2009</c:v>
                </c:pt>
                <c:pt idx="131">
                  <c:v>2010</c:v>
                </c:pt>
                <c:pt idx="132">
                  <c:v>2011</c:v>
                </c:pt>
                <c:pt idx="133">
                  <c:v>2012</c:v>
                </c:pt>
                <c:pt idx="134">
                  <c:v>2013</c:v>
                </c:pt>
                <c:pt idx="135">
                  <c:v>2014</c:v>
                </c:pt>
                <c:pt idx="136">
                  <c:v>2015</c:v>
                </c:pt>
                <c:pt idx="137">
                  <c:v>2016</c:v>
                </c:pt>
                <c:pt idx="138">
                  <c:v>2017</c:v>
                </c:pt>
                <c:pt idx="139">
                  <c:v>2018</c:v>
                </c:pt>
                <c:pt idx="140">
                  <c:v>2019</c:v>
                </c:pt>
                <c:pt idx="141">
                  <c:v>2020</c:v>
                </c:pt>
                <c:pt idx="142">
                  <c:v>2021</c:v>
                </c:pt>
                <c:pt idx="143">
                  <c:v>2022</c:v>
                </c:pt>
                <c:pt idx="144">
                  <c:v>2023</c:v>
                </c:pt>
                <c:pt idx="145">
                  <c:v>2024</c:v>
                </c:pt>
                <c:pt idx="146">
                  <c:v>2025</c:v>
                </c:pt>
              </c:numCache>
            </c:numRef>
          </c:xVal>
          <c:yVal>
            <c:numRef>
              <c:f>Sheet1!$H$4:$H$150</c:f>
              <c:numCache>
                <c:formatCode>General</c:formatCode>
                <c:ptCount val="147"/>
                <c:pt idx="129">
                  <c:v>85</c:v>
                </c:pt>
                <c:pt idx="130">
                  <c:v>110</c:v>
                </c:pt>
                <c:pt idx="131">
                  <c:v>135</c:v>
                </c:pt>
                <c:pt idx="132">
                  <c:v>148</c:v>
                </c:pt>
                <c:pt idx="133">
                  <c:v>155</c:v>
                </c:pt>
                <c:pt idx="134">
                  <c:v>163</c:v>
                </c:pt>
                <c:pt idx="135">
                  <c:v>172</c:v>
                </c:pt>
                <c:pt idx="136">
                  <c:v>180</c:v>
                </c:pt>
                <c:pt idx="137">
                  <c:v>188</c:v>
                </c:pt>
                <c:pt idx="138">
                  <c:v>198</c:v>
                </c:pt>
                <c:pt idx="139">
                  <c:v>206</c:v>
                </c:pt>
                <c:pt idx="140">
                  <c:v>210</c:v>
                </c:pt>
                <c:pt idx="141">
                  <c:v>215</c:v>
                </c:pt>
                <c:pt idx="142">
                  <c:v>220</c:v>
                </c:pt>
                <c:pt idx="143">
                  <c:v>224</c:v>
                </c:pt>
                <c:pt idx="144">
                  <c:v>228</c:v>
                </c:pt>
                <c:pt idx="145">
                  <c:v>230</c:v>
                </c:pt>
                <c:pt idx="146">
                  <c:v>230</c:v>
                </c:pt>
              </c:numCache>
            </c:numRef>
          </c:yVal>
          <c:smooth val="1"/>
          <c:extLst>
            <c:ext xmlns:c16="http://schemas.microsoft.com/office/drawing/2014/chart" uri="{C3380CC4-5D6E-409C-BE32-E72D297353CC}">
              <c16:uniqueId val="{00000006-48AF-4F25-BD56-CAD6B25A70E1}"/>
            </c:ext>
          </c:extLst>
        </c:ser>
        <c:ser>
          <c:idx val="7"/>
          <c:order val="7"/>
          <c:tx>
            <c:strRef>
              <c:f>Sheet1!$I$3</c:f>
              <c:strCache>
                <c:ptCount val="1"/>
              </c:strCache>
            </c:strRef>
          </c:tx>
          <c:spPr>
            <a:ln>
              <a:solidFill>
                <a:sysClr val="windowText" lastClr="000000"/>
              </a:solidFill>
            </a:ln>
          </c:spPr>
          <c:marker>
            <c:symbol val="none"/>
          </c:marker>
          <c:xVal>
            <c:numRef>
              <c:f>Sheet1!$A$125:$A$150</c:f>
              <c:numCache>
                <c:formatCode>General</c:formatCode>
                <c:ptCount val="2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numCache>
            </c:numRef>
          </c:xVal>
          <c:yVal>
            <c:numRef>
              <c:f>Sheet1!$I$125:$I$151</c:f>
              <c:numCache>
                <c:formatCode>General</c:formatCode>
                <c:ptCount val="27"/>
                <c:pt idx="3">
                  <c:v>3</c:v>
                </c:pt>
                <c:pt idx="4">
                  <c:v>5</c:v>
                </c:pt>
                <c:pt idx="5">
                  <c:v>10</c:v>
                </c:pt>
                <c:pt idx="6">
                  <c:v>15</c:v>
                </c:pt>
                <c:pt idx="7">
                  <c:v>35</c:v>
                </c:pt>
                <c:pt idx="8">
                  <c:v>60</c:v>
                </c:pt>
              </c:numCache>
            </c:numRef>
          </c:yVal>
          <c:smooth val="1"/>
          <c:extLst>
            <c:ext xmlns:c16="http://schemas.microsoft.com/office/drawing/2014/chart" uri="{C3380CC4-5D6E-409C-BE32-E72D297353CC}">
              <c16:uniqueId val="{00000007-48AF-4F25-BD56-CAD6B25A70E1}"/>
            </c:ext>
          </c:extLst>
        </c:ser>
        <c:ser>
          <c:idx val="8"/>
          <c:order val="8"/>
          <c:tx>
            <c:strRef>
              <c:f>Sheet1!$J$3</c:f>
              <c:strCache>
                <c:ptCount val="1"/>
              </c:strCache>
            </c:strRef>
          </c:tx>
          <c:spPr>
            <a:ln>
              <a:solidFill>
                <a:schemeClr val="tx1"/>
              </a:solidFill>
              <a:prstDash val="sysDash"/>
            </a:ln>
          </c:spPr>
          <c:marker>
            <c:symbol val="none"/>
          </c:marker>
          <c:xVal>
            <c:numRef>
              <c:f>Sheet1!$A$125:$A$150</c:f>
              <c:numCache>
                <c:formatCode>General</c:formatCode>
                <c:ptCount val="2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numCache>
            </c:numRef>
          </c:xVal>
          <c:yVal>
            <c:numRef>
              <c:f>Sheet1!$J$125:$J$151</c:f>
              <c:numCache>
                <c:formatCode>General</c:formatCode>
                <c:ptCount val="27"/>
                <c:pt idx="8">
                  <c:v>60</c:v>
                </c:pt>
                <c:pt idx="9">
                  <c:v>80</c:v>
                </c:pt>
                <c:pt idx="10">
                  <c:v>105</c:v>
                </c:pt>
                <c:pt idx="11">
                  <c:v>125</c:v>
                </c:pt>
                <c:pt idx="12">
                  <c:v>130</c:v>
                </c:pt>
                <c:pt idx="13">
                  <c:v>140</c:v>
                </c:pt>
                <c:pt idx="14">
                  <c:v>145</c:v>
                </c:pt>
                <c:pt idx="15">
                  <c:v>150</c:v>
                </c:pt>
                <c:pt idx="16">
                  <c:v>155</c:v>
                </c:pt>
                <c:pt idx="17">
                  <c:v>157</c:v>
                </c:pt>
                <c:pt idx="18">
                  <c:v>159</c:v>
                </c:pt>
                <c:pt idx="19">
                  <c:v>160</c:v>
                </c:pt>
                <c:pt idx="20">
                  <c:v>161</c:v>
                </c:pt>
                <c:pt idx="21">
                  <c:v>162</c:v>
                </c:pt>
                <c:pt idx="22">
                  <c:v>162</c:v>
                </c:pt>
                <c:pt idx="23">
                  <c:v>162</c:v>
                </c:pt>
                <c:pt idx="24">
                  <c:v>162</c:v>
                </c:pt>
                <c:pt idx="25">
                  <c:v>162</c:v>
                </c:pt>
                <c:pt idx="26">
                  <c:v>162</c:v>
                </c:pt>
              </c:numCache>
            </c:numRef>
          </c:yVal>
          <c:smooth val="1"/>
          <c:extLst>
            <c:ext xmlns:c16="http://schemas.microsoft.com/office/drawing/2014/chart" uri="{C3380CC4-5D6E-409C-BE32-E72D297353CC}">
              <c16:uniqueId val="{00000008-48AF-4F25-BD56-CAD6B25A70E1}"/>
            </c:ext>
          </c:extLst>
        </c:ser>
        <c:dLbls>
          <c:showLegendKey val="0"/>
          <c:showVal val="0"/>
          <c:showCatName val="0"/>
          <c:showSerName val="0"/>
          <c:showPercent val="0"/>
          <c:showBubbleSize val="0"/>
        </c:dLbls>
        <c:axId val="295153168"/>
        <c:axId val="295147680"/>
      </c:scatterChart>
      <c:valAx>
        <c:axId val="295153168"/>
        <c:scaling>
          <c:orientation val="minMax"/>
          <c:max val="2025"/>
          <c:min val="1875"/>
        </c:scaling>
        <c:delete val="0"/>
        <c:axPos val="b"/>
        <c:title>
          <c:tx>
            <c:rich>
              <a:bodyPr/>
              <a:lstStyle/>
              <a:p>
                <a:pPr>
                  <a:defRPr lang="en-US" sz="875" b="1" i="0" u="none" strike="noStrike" baseline="0">
                    <a:solidFill>
                      <a:srgbClr val="000000"/>
                    </a:solidFill>
                    <a:latin typeface="Arial"/>
                    <a:ea typeface="Arial"/>
                    <a:cs typeface="Arial"/>
                  </a:defRPr>
                </a:pPr>
                <a:r>
                  <a:rPr lang="en-US" err="1"/>
                  <a:t>Tijd</a:t>
                </a:r>
                <a:r>
                  <a:rPr lang="en-US"/>
                  <a:t> (</a:t>
                </a:r>
                <a:r>
                  <a:rPr lang="en-US" err="1"/>
                  <a:t>jaren</a:t>
                </a:r>
                <a:r>
                  <a:rPr lang="en-US"/>
                  <a:t>)</a:t>
                </a:r>
              </a:p>
            </c:rich>
          </c:tx>
          <c:layout>
            <c:manualLayout>
              <c:xMode val="edge"/>
              <c:yMode val="edge"/>
              <c:x val="0.48113273576651971"/>
              <c:y val="0.87710944565664262"/>
            </c:manualLayout>
          </c:layout>
          <c:overlay val="0"/>
          <c:spPr>
            <a:noFill/>
            <a:ln w="25400">
              <a:noFill/>
            </a:ln>
          </c:spPr>
        </c:title>
        <c:numFmt formatCode="General" sourceLinked="1"/>
        <c:majorTickMark val="cross"/>
        <c:minorTickMark val="out"/>
        <c:tickLblPos val="nextTo"/>
        <c:spPr>
          <a:ln w="3175">
            <a:solidFill>
              <a:srgbClr val="000000"/>
            </a:solidFill>
            <a:prstDash val="solid"/>
          </a:ln>
        </c:spPr>
        <c:txPr>
          <a:bodyPr rot="0" vert="horz"/>
          <a:lstStyle/>
          <a:p>
            <a:pPr>
              <a:defRPr lang="en-US" sz="950" b="0" i="0" u="none" strike="noStrike" baseline="0">
                <a:solidFill>
                  <a:srgbClr val="333333"/>
                </a:solidFill>
                <a:latin typeface="Arial"/>
                <a:ea typeface="Arial"/>
                <a:cs typeface="Arial"/>
              </a:defRPr>
            </a:pPr>
            <a:endParaRPr lang="en-US"/>
          </a:p>
        </c:txPr>
        <c:crossAx val="295147680"/>
        <c:crosses val="autoZero"/>
        <c:crossBetween val="midCat"/>
        <c:majorUnit val="25"/>
        <c:minorUnit val="5"/>
      </c:valAx>
      <c:valAx>
        <c:axId val="295147680"/>
        <c:scaling>
          <c:orientation val="minMax"/>
          <c:max val="240"/>
          <c:min val="0"/>
        </c:scaling>
        <c:delete val="0"/>
        <c:axPos val="l"/>
        <c:majorGridlines>
          <c:spPr>
            <a:ln w="3175">
              <a:solidFill>
                <a:srgbClr val="C0C0C0"/>
              </a:solidFill>
              <a:prstDash val="solid"/>
            </a:ln>
          </c:spPr>
        </c:majorGridlines>
        <c:title>
          <c:tx>
            <c:rich>
              <a:bodyPr/>
              <a:lstStyle/>
              <a:p>
                <a:pPr>
                  <a:defRPr lang="en-US" sz="875" b="1" i="0" u="none" strike="noStrike" baseline="0">
                    <a:solidFill>
                      <a:srgbClr val="000000"/>
                    </a:solidFill>
                    <a:latin typeface="Arial"/>
                    <a:ea typeface="Arial"/>
                    <a:cs typeface="Arial"/>
                  </a:defRPr>
                </a:pPr>
                <a:r>
                  <a:rPr lang="en-US" err="1"/>
                  <a:t>Rendement</a:t>
                </a:r>
                <a:r>
                  <a:rPr lang="en-US"/>
                  <a:t> (lm/W)</a:t>
                </a:r>
              </a:p>
            </c:rich>
          </c:tx>
          <c:layout>
            <c:manualLayout>
              <c:xMode val="edge"/>
              <c:yMode val="edge"/>
              <c:x val="4.40251572327044E-2"/>
              <c:y val="0.25301230117319684"/>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lang="en-US" sz="950" b="0" i="0" u="none" strike="noStrike" baseline="0">
                <a:solidFill>
                  <a:srgbClr val="000000"/>
                </a:solidFill>
                <a:latin typeface="Arial"/>
                <a:ea typeface="Arial"/>
                <a:cs typeface="Arial"/>
              </a:defRPr>
            </a:pPr>
            <a:endParaRPr lang="en-US"/>
          </a:p>
        </c:txPr>
        <c:crossAx val="295153168"/>
        <c:crosses val="autoZero"/>
        <c:crossBetween val="midCat"/>
      </c:valAx>
      <c:spPr>
        <a:noFill/>
        <a:ln w="12700">
          <a:solidFill>
            <a:srgbClr val="808080"/>
          </a:solidFill>
          <a:prstDash val="solid"/>
        </a:ln>
      </c:spPr>
    </c:plotArea>
    <c:plotVisOnly val="1"/>
    <c:dispBlanksAs val="gap"/>
    <c:showDLblsOverMax val="0"/>
  </c:chart>
  <c:spPr>
    <a:solidFill>
      <a:srgbClr val="FFFFFF"/>
    </a:solidFill>
    <a:ln w="9525">
      <a:noFill/>
    </a:ln>
  </c:spPr>
  <c:txPr>
    <a:bodyPr/>
    <a:lstStyle/>
    <a:p>
      <a:pPr>
        <a:defRPr sz="12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drawings/_rels/drawing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image" Target="../media/image132.jpeg"/><Relationship Id="rId5" Type="http://schemas.openxmlformats.org/officeDocument/2006/relationships/image" Target="../media/image136.jpeg"/><Relationship Id="rId4" Type="http://schemas.openxmlformats.org/officeDocument/2006/relationships/image" Target="../media/image135.jpeg"/></Relationships>
</file>

<file path=ppt/drawings/drawing1.xml><?xml version="1.0" encoding="utf-8"?>
<c:userShapes xmlns:c="http://schemas.openxmlformats.org/drawingml/2006/chart">
  <cdr:relSizeAnchor xmlns:cdr="http://schemas.openxmlformats.org/drawingml/2006/chartDrawing">
    <cdr:from>
      <cdr:x>0.15625</cdr:x>
      <cdr:y>0.67213</cdr:y>
    </cdr:from>
    <cdr:to>
      <cdr:x>0.20325</cdr:x>
      <cdr:y>0.78998</cdr:y>
    </cdr:to>
    <cdr:pic>
      <cdr:nvPicPr>
        <cdr:cNvPr id="2049" name="Picture 1" descr="C:\DATA\docs\lamp pics\361px-Gluehlampe_01_KMJ.jpg">
          <a:extLst xmlns:a="http://schemas.openxmlformats.org/drawingml/2006/main">
            <a:ext uri="{FF2B5EF4-FFF2-40B4-BE49-F238E27FC236}">
              <a16:creationId xmlns:a16="http://schemas.microsoft.com/office/drawing/2014/main" id="{EB29EB59-882E-40E0-A017-2F9101489C7F}"/>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srcRect xmlns:a="http://schemas.openxmlformats.org/drawingml/2006/main"/>
        <a:stretch xmlns:a="http://schemas.openxmlformats.org/drawingml/2006/main">
          <a:fillRect/>
        </a:stretch>
      </cdr:blipFill>
      <cdr:spPr bwMode="auto">
        <a:xfrm xmlns:a="http://schemas.openxmlformats.org/drawingml/2006/main">
          <a:off x="1080120" y="2952328"/>
          <a:ext cx="324900" cy="517654"/>
        </a:xfrm>
        <a:prstGeom xmlns:a="http://schemas.openxmlformats.org/drawingml/2006/main" prst="rect">
          <a:avLst/>
        </a:prstGeom>
        <a:noFill xmlns:a="http://schemas.openxmlformats.org/drawingml/2006/main"/>
      </cdr:spPr>
    </cdr:pic>
  </cdr:relSizeAnchor>
  <cdr:relSizeAnchor xmlns:cdr="http://schemas.openxmlformats.org/drawingml/2006/chartDrawing">
    <cdr:from>
      <cdr:x>0.27632</cdr:x>
      <cdr:y>0.49048</cdr:y>
    </cdr:from>
    <cdr:to>
      <cdr:x>0.32972</cdr:x>
      <cdr:y>0.67079</cdr:y>
    </cdr:to>
    <cdr:pic>
      <cdr:nvPicPr>
        <cdr:cNvPr id="2050" name="Picture 2" descr="C:\DATA\docs\lamp pics\pro-5-b-s.jpg">
          <a:extLst xmlns:a="http://schemas.openxmlformats.org/drawingml/2006/main">
            <a:ext uri="{FF2B5EF4-FFF2-40B4-BE49-F238E27FC236}">
              <a16:creationId xmlns:a16="http://schemas.microsoft.com/office/drawing/2014/main" id="{D82BD8FA-A287-44A4-BF27-59E1B6DAA4D5}"/>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2"/>
        <a:srcRect xmlns:a="http://schemas.openxmlformats.org/drawingml/2006/main"/>
        <a:stretch xmlns:a="http://schemas.openxmlformats.org/drawingml/2006/main">
          <a:fillRect/>
        </a:stretch>
      </cdr:blipFill>
      <cdr:spPr bwMode="auto">
        <a:xfrm xmlns:a="http://schemas.openxmlformats.org/drawingml/2006/main">
          <a:off x="1679711" y="1946670"/>
          <a:ext cx="323990" cy="714456"/>
        </a:xfrm>
        <a:prstGeom xmlns:a="http://schemas.openxmlformats.org/drawingml/2006/main" prst="rect">
          <a:avLst/>
        </a:prstGeom>
        <a:noFill xmlns:a="http://schemas.openxmlformats.org/drawingml/2006/main"/>
      </cdr:spPr>
    </cdr:pic>
  </cdr:relSizeAnchor>
  <cdr:relSizeAnchor xmlns:cdr="http://schemas.openxmlformats.org/drawingml/2006/chartDrawing">
    <cdr:from>
      <cdr:x>0.58391</cdr:x>
      <cdr:y>0.60345</cdr:y>
    </cdr:from>
    <cdr:to>
      <cdr:x>0.61541</cdr:x>
      <cdr:y>0.71398</cdr:y>
    </cdr:to>
    <cdr:pic>
      <cdr:nvPicPr>
        <cdr:cNvPr id="2052" name="Picture 4" descr="C:\DATA\docs\lamp pics\07-halogen_lamp-s.jpg">
          <a:extLst xmlns:a="http://schemas.openxmlformats.org/drawingml/2006/main">
            <a:ext uri="{FF2B5EF4-FFF2-40B4-BE49-F238E27FC236}">
              <a16:creationId xmlns:a16="http://schemas.microsoft.com/office/drawing/2014/main" id="{B3BBC8E1-6980-48CA-9691-C94002049696}"/>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3"/>
        <a:srcRect xmlns:a="http://schemas.openxmlformats.org/drawingml/2006/main"/>
        <a:stretch xmlns:a="http://schemas.openxmlformats.org/drawingml/2006/main">
          <a:fillRect/>
        </a:stretch>
      </cdr:blipFill>
      <cdr:spPr bwMode="auto">
        <a:xfrm xmlns:a="http://schemas.openxmlformats.org/drawingml/2006/main">
          <a:off x="3546015" y="2394293"/>
          <a:ext cx="191110" cy="437955"/>
        </a:xfrm>
        <a:prstGeom xmlns:a="http://schemas.openxmlformats.org/drawingml/2006/main" prst="rect">
          <a:avLst/>
        </a:prstGeom>
        <a:noFill xmlns:a="http://schemas.openxmlformats.org/drawingml/2006/main"/>
      </cdr:spPr>
    </cdr:pic>
  </cdr:relSizeAnchor>
  <cdr:relSizeAnchor xmlns:cdr="http://schemas.openxmlformats.org/drawingml/2006/chartDrawing">
    <cdr:from>
      <cdr:x>0.44586</cdr:x>
      <cdr:y>0.38215</cdr:y>
    </cdr:from>
    <cdr:to>
      <cdr:x>0.56841</cdr:x>
      <cdr:y>0.53367</cdr:y>
    </cdr:to>
    <cdr:pic>
      <cdr:nvPicPr>
        <cdr:cNvPr id="2053" name="Picture 5" descr="C:\DATA\docs\lamp pics\tl.JPG">
          <a:extLst xmlns:a="http://schemas.openxmlformats.org/drawingml/2006/main">
            <a:ext uri="{FF2B5EF4-FFF2-40B4-BE49-F238E27FC236}">
              <a16:creationId xmlns:a16="http://schemas.microsoft.com/office/drawing/2014/main" id="{99811715-2978-43FD-94AF-AD646705A818}"/>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4"/>
        <a:srcRect xmlns:a="http://schemas.openxmlformats.org/drawingml/2006/main"/>
        <a:stretch xmlns:a="http://schemas.openxmlformats.org/drawingml/2006/main">
          <a:fillRect/>
        </a:stretch>
      </cdr:blipFill>
      <cdr:spPr bwMode="auto">
        <a:xfrm xmlns:a="http://schemas.openxmlformats.org/drawingml/2006/main">
          <a:off x="2708418" y="1517417"/>
          <a:ext cx="743536" cy="600375"/>
        </a:xfrm>
        <a:prstGeom xmlns:a="http://schemas.openxmlformats.org/drawingml/2006/main" prst="rect">
          <a:avLst/>
        </a:prstGeom>
        <a:noFill xmlns:a="http://schemas.openxmlformats.org/drawingml/2006/main"/>
      </cdr:spPr>
    </cdr:pic>
  </cdr:relSizeAnchor>
  <cdr:relSizeAnchor xmlns:cdr="http://schemas.openxmlformats.org/drawingml/2006/chartDrawing">
    <cdr:from>
      <cdr:x>0.16667</cdr:x>
      <cdr:y>0.7541</cdr:y>
    </cdr:from>
    <cdr:to>
      <cdr:x>0.37141</cdr:x>
      <cdr:y>0.80437</cdr:y>
    </cdr:to>
    <cdr:sp macro="" textlink="">
      <cdr:nvSpPr>
        <cdr:cNvPr id="2055" name="Text Box 7"/>
        <cdr:cNvSpPr txBox="1">
          <a:spLocks xmlns:a="http://schemas.openxmlformats.org/drawingml/2006/main" noChangeArrowheads="1"/>
        </cdr:cNvSpPr>
      </cdr:nvSpPr>
      <cdr:spPr bwMode="auto">
        <a:xfrm xmlns:a="http://schemas.openxmlformats.org/drawingml/2006/main">
          <a:off x="1152128" y="3312368"/>
          <a:ext cx="1415320" cy="22081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27432" bIns="0" anchor="t" upright="1"/>
        <a:lstStyle xmlns:a="http://schemas.openxmlformats.org/drawingml/2006/main"/>
        <a:p xmlns:a="http://schemas.openxmlformats.org/drawingml/2006/main">
          <a:pPr algn="ctr" rtl="0">
            <a:defRPr sz="1000"/>
          </a:pPr>
          <a:r>
            <a:rPr lang="en-US" sz="1000" b="1" i="0" strike="noStrike" dirty="0" err="1">
              <a:solidFill>
                <a:srgbClr val="993300"/>
              </a:solidFill>
              <a:latin typeface="Arial"/>
              <a:cs typeface="Arial"/>
            </a:rPr>
            <a:t>Gloeilamp</a:t>
          </a:r>
          <a:endParaRPr lang="en-US" sz="1000" b="1" i="0" strike="noStrike" dirty="0">
            <a:solidFill>
              <a:srgbClr val="993300"/>
            </a:solidFill>
            <a:latin typeface="Arial"/>
            <a:cs typeface="Arial"/>
          </a:endParaRPr>
        </a:p>
      </cdr:txBody>
    </cdr:sp>
  </cdr:relSizeAnchor>
  <cdr:relSizeAnchor xmlns:cdr="http://schemas.openxmlformats.org/drawingml/2006/chartDrawing">
    <cdr:from>
      <cdr:x>0.56841</cdr:x>
      <cdr:y>0.66323</cdr:y>
    </cdr:from>
    <cdr:to>
      <cdr:x>0.77339</cdr:x>
      <cdr:y>0.71349</cdr:y>
    </cdr:to>
    <cdr:sp macro="" textlink="">
      <cdr:nvSpPr>
        <cdr:cNvPr id="2056" name="Text Box 8"/>
        <cdr:cNvSpPr txBox="1">
          <a:spLocks xmlns:a="http://schemas.openxmlformats.org/drawingml/2006/main" noChangeArrowheads="1"/>
        </cdr:cNvSpPr>
      </cdr:nvSpPr>
      <cdr:spPr bwMode="auto">
        <a:xfrm xmlns:a="http://schemas.openxmlformats.org/drawingml/2006/main">
          <a:off x="3451954" y="2631156"/>
          <a:ext cx="1243705" cy="19915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27432" bIns="0" anchor="t" upright="1"/>
        <a:lstStyle xmlns:a="http://schemas.openxmlformats.org/drawingml/2006/main"/>
        <a:p xmlns:a="http://schemas.openxmlformats.org/drawingml/2006/main">
          <a:pPr algn="ctr" rtl="0">
            <a:defRPr sz="1000"/>
          </a:pPr>
          <a:r>
            <a:rPr lang="en-US" sz="1000" b="1" i="0" strike="noStrike" dirty="0" err="1">
              <a:solidFill>
                <a:srgbClr val="0000FF"/>
              </a:solidFill>
              <a:latin typeface="Arial"/>
              <a:cs typeface="Arial"/>
            </a:rPr>
            <a:t>Halogeen</a:t>
          </a:r>
          <a:endParaRPr lang="en-US" sz="1000" b="1" i="0" strike="noStrike" dirty="0">
            <a:solidFill>
              <a:srgbClr val="0000FF"/>
            </a:solidFill>
            <a:latin typeface="Arial"/>
            <a:cs typeface="Arial"/>
          </a:endParaRPr>
        </a:p>
      </cdr:txBody>
    </cdr:sp>
  </cdr:relSizeAnchor>
  <cdr:relSizeAnchor xmlns:cdr="http://schemas.openxmlformats.org/drawingml/2006/chartDrawing">
    <cdr:from>
      <cdr:x>0.2933</cdr:x>
      <cdr:y>0.57686</cdr:y>
    </cdr:from>
    <cdr:to>
      <cdr:x>0.51636</cdr:x>
      <cdr:y>0.62884</cdr:y>
    </cdr:to>
    <cdr:sp macro="" textlink="">
      <cdr:nvSpPr>
        <cdr:cNvPr id="2057" name="Text Box 9"/>
        <cdr:cNvSpPr txBox="1">
          <a:spLocks xmlns:a="http://schemas.openxmlformats.org/drawingml/2006/main" noChangeArrowheads="1"/>
        </cdr:cNvSpPr>
      </cdr:nvSpPr>
      <cdr:spPr bwMode="auto">
        <a:xfrm xmlns:a="http://schemas.openxmlformats.org/drawingml/2006/main">
          <a:off x="1571167" y="1859370"/>
          <a:ext cx="1194893" cy="16755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27432" bIns="0" anchor="t" upright="1"/>
        <a:lstStyle xmlns:a="http://schemas.openxmlformats.org/drawingml/2006/main"/>
        <a:p xmlns:a="http://schemas.openxmlformats.org/drawingml/2006/main">
          <a:pPr algn="ctr" rtl="0">
            <a:defRPr sz="1000"/>
          </a:pPr>
          <a:r>
            <a:rPr lang="en-US" sz="1000" b="1" i="0" strike="noStrike" dirty="0" err="1">
              <a:solidFill>
                <a:srgbClr val="FF6600"/>
              </a:solidFill>
              <a:latin typeface="Arial"/>
              <a:cs typeface="Arial"/>
            </a:rPr>
            <a:t>Kwikdamplamp</a:t>
          </a:r>
          <a:endParaRPr lang="en-US" sz="1000" b="1" i="0" strike="noStrike" dirty="0">
            <a:solidFill>
              <a:srgbClr val="FF6600"/>
            </a:solidFill>
            <a:latin typeface="Arial"/>
            <a:cs typeface="Arial"/>
          </a:endParaRPr>
        </a:p>
      </cdr:txBody>
    </cdr:sp>
  </cdr:relSizeAnchor>
  <cdr:relSizeAnchor xmlns:cdr="http://schemas.openxmlformats.org/drawingml/2006/chartDrawing">
    <cdr:from>
      <cdr:x>0.40969</cdr:x>
      <cdr:y>0.51415</cdr:y>
    </cdr:from>
    <cdr:to>
      <cdr:x>0.66003</cdr:x>
      <cdr:y>0.56738</cdr:y>
    </cdr:to>
    <cdr:sp macro="" textlink="">
      <cdr:nvSpPr>
        <cdr:cNvPr id="2058" name="Text Box 10"/>
        <cdr:cNvSpPr txBox="1">
          <a:spLocks xmlns:a="http://schemas.openxmlformats.org/drawingml/2006/main" noChangeArrowheads="1"/>
        </cdr:cNvSpPr>
      </cdr:nvSpPr>
      <cdr:spPr bwMode="auto">
        <a:xfrm xmlns:a="http://schemas.openxmlformats.org/drawingml/2006/main">
          <a:off x="2194652" y="1657239"/>
          <a:ext cx="1341028" cy="17156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27432" bIns="0" anchor="t" upright="1"/>
        <a:lstStyle xmlns:a="http://schemas.openxmlformats.org/drawingml/2006/main"/>
        <a:p xmlns:a="http://schemas.openxmlformats.org/drawingml/2006/main">
          <a:pPr algn="ctr" rtl="0">
            <a:defRPr sz="1000"/>
          </a:pPr>
          <a:r>
            <a:rPr lang="en-US" sz="1000" b="1" i="0" strike="noStrike" dirty="0" err="1">
              <a:solidFill>
                <a:srgbClr val="800080"/>
              </a:solidFill>
              <a:latin typeface="Arial"/>
              <a:cs typeface="Arial"/>
            </a:rPr>
            <a:t>Fluorescentie</a:t>
          </a:r>
          <a:endParaRPr lang="en-US" sz="1000" b="1" i="0" strike="noStrike" dirty="0">
            <a:solidFill>
              <a:srgbClr val="800080"/>
            </a:solidFill>
            <a:latin typeface="Arial"/>
            <a:cs typeface="Arial"/>
          </a:endParaRPr>
        </a:p>
      </cdr:txBody>
    </cdr:sp>
  </cdr:relSizeAnchor>
  <cdr:relSizeAnchor xmlns:cdr="http://schemas.openxmlformats.org/drawingml/2006/chartDrawing">
    <cdr:from>
      <cdr:x>0.57407</cdr:x>
      <cdr:y>0.41395</cdr:y>
    </cdr:from>
    <cdr:to>
      <cdr:x>0.81508</cdr:x>
      <cdr:y>0.47991</cdr:y>
    </cdr:to>
    <cdr:sp macro="" textlink="">
      <cdr:nvSpPr>
        <cdr:cNvPr id="2059" name="Text Box 11"/>
        <cdr:cNvSpPr txBox="1">
          <a:spLocks xmlns:a="http://schemas.openxmlformats.org/drawingml/2006/main" noChangeArrowheads="1"/>
        </cdr:cNvSpPr>
      </cdr:nvSpPr>
      <cdr:spPr bwMode="auto">
        <a:xfrm xmlns:a="http://schemas.openxmlformats.org/drawingml/2006/main">
          <a:off x="3075213" y="1334268"/>
          <a:ext cx="1291047" cy="21259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27432" bIns="0" anchor="t" upright="1"/>
        <a:lstStyle xmlns:a="http://schemas.openxmlformats.org/drawingml/2006/main"/>
        <a:p xmlns:a="http://schemas.openxmlformats.org/drawingml/2006/main">
          <a:pPr algn="ctr" rtl="0">
            <a:defRPr sz="1000"/>
          </a:pPr>
          <a:r>
            <a:rPr lang="en-US" sz="1000" b="1" i="0" strike="noStrike" dirty="0" err="1">
              <a:solidFill>
                <a:srgbClr val="008000"/>
              </a:solidFill>
              <a:latin typeface="Arial"/>
              <a:cs typeface="Arial"/>
            </a:rPr>
            <a:t>Halogeendamplamp</a:t>
          </a:r>
          <a:endParaRPr lang="en-US" sz="1000" b="1" i="0" strike="noStrike" dirty="0">
            <a:solidFill>
              <a:srgbClr val="008000"/>
            </a:solidFill>
            <a:latin typeface="Arial"/>
            <a:cs typeface="Arial"/>
          </a:endParaRPr>
        </a:p>
      </cdr:txBody>
    </cdr:sp>
  </cdr:relSizeAnchor>
  <cdr:relSizeAnchor xmlns:cdr="http://schemas.openxmlformats.org/drawingml/2006/chartDrawing">
    <cdr:from>
      <cdr:x>0.66024</cdr:x>
      <cdr:y>0.26147</cdr:y>
    </cdr:from>
    <cdr:to>
      <cdr:x>0.69002</cdr:x>
      <cdr:y>0.40811</cdr:y>
    </cdr:to>
    <cdr:pic>
      <cdr:nvPicPr>
        <cdr:cNvPr id="2060" name="Picture 12" descr="C:\DATA\docs\lamp pics\CDM-T 70W.jpg">
          <a:extLst xmlns:a="http://schemas.openxmlformats.org/drawingml/2006/main">
            <a:ext uri="{FF2B5EF4-FFF2-40B4-BE49-F238E27FC236}">
              <a16:creationId xmlns:a16="http://schemas.microsoft.com/office/drawing/2014/main" id="{8502216E-5D2B-413D-9AE9-3583320B1462}"/>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5"/>
        <a:srcRect xmlns:a="http://schemas.openxmlformats.org/drawingml/2006/main"/>
        <a:stretch xmlns:a="http://schemas.openxmlformats.org/drawingml/2006/main">
          <a:fillRect/>
        </a:stretch>
      </cdr:blipFill>
      <cdr:spPr bwMode="auto">
        <a:xfrm xmlns:a="http://schemas.openxmlformats.org/drawingml/2006/main">
          <a:off x="5066246" y="1200959"/>
          <a:ext cx="228511" cy="673541"/>
        </a:xfrm>
        <a:prstGeom xmlns:a="http://schemas.openxmlformats.org/drawingml/2006/main" prst="rect">
          <a:avLst/>
        </a:prstGeom>
        <a:noFill xmlns:a="http://schemas.openxmlformats.org/drawingml/2006/main"/>
      </cdr:spPr>
    </cdr:pic>
  </cdr:relSizeAnchor>
  <cdr:relSizeAnchor xmlns:cdr="http://schemas.openxmlformats.org/drawingml/2006/chartDrawing">
    <cdr:from>
      <cdr:x>0.72511</cdr:x>
      <cdr:y>0.08019</cdr:y>
    </cdr:from>
    <cdr:to>
      <cdr:x>0.93009</cdr:x>
      <cdr:y>0.13045</cdr:y>
    </cdr:to>
    <cdr:sp macro="" textlink="">
      <cdr:nvSpPr>
        <cdr:cNvPr id="2061" name="Text Box 13"/>
        <cdr:cNvSpPr txBox="1">
          <a:spLocks xmlns:a="http://schemas.openxmlformats.org/drawingml/2006/main" noChangeArrowheads="1"/>
        </cdr:cNvSpPr>
      </cdr:nvSpPr>
      <cdr:spPr bwMode="auto">
        <a:xfrm xmlns:a="http://schemas.openxmlformats.org/drawingml/2006/main">
          <a:off x="4392650" y="316965"/>
          <a:ext cx="1241753" cy="19868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27432" bIns="0" anchor="t" upright="1"/>
        <a:lstStyle xmlns:a="http://schemas.openxmlformats.org/drawingml/2006/main"/>
        <a:p xmlns:a="http://schemas.openxmlformats.org/drawingml/2006/main">
          <a:pPr algn="ctr" rtl="0">
            <a:defRPr sz="1000"/>
          </a:pPr>
          <a:r>
            <a:rPr lang="en-US" sz="1000" b="1" i="0" strike="noStrike" dirty="0">
              <a:solidFill>
                <a:srgbClr val="FF0000"/>
              </a:solidFill>
              <a:latin typeface="Arial"/>
              <a:cs typeface="Arial"/>
            </a:rPr>
            <a:t>Cool White LED</a:t>
          </a:r>
        </a:p>
      </cdr:txBody>
    </cdr:sp>
  </cdr:relSizeAnchor>
  <cdr:relSizeAnchor xmlns:cdr="http://schemas.openxmlformats.org/drawingml/2006/chartDrawing">
    <cdr:from>
      <cdr:x>0.85535</cdr:x>
      <cdr:y>0.49946</cdr:y>
    </cdr:from>
    <cdr:to>
      <cdr:x>0.94969</cdr:x>
      <cdr:y>0.64337</cdr:y>
    </cdr:to>
    <cdr:sp macro="" textlink="">
      <cdr:nvSpPr>
        <cdr:cNvPr id="14" name="Text Box 13"/>
        <cdr:cNvSpPr txBox="1">
          <a:spLocks xmlns:a="http://schemas.openxmlformats.org/drawingml/2006/main" noChangeArrowheads="1"/>
        </cdr:cNvSpPr>
      </cdr:nvSpPr>
      <cdr:spPr bwMode="auto">
        <a:xfrm xmlns:a="http://schemas.openxmlformats.org/drawingml/2006/main">
          <a:off x="5181600" y="1974315"/>
          <a:ext cx="571500" cy="56886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27432" bIns="0" anchor="t" upright="1"/>
        <a:lstStyle xmlns:a="http://schemas.openxmlformats.org/drawingml/2006/main"/>
        <a:p xmlns:a="http://schemas.openxmlformats.org/drawingml/2006/main">
          <a:pPr algn="ctr" rtl="0">
            <a:defRPr sz="1000"/>
          </a:pPr>
          <a:r>
            <a:rPr lang="en-US" sz="1000" b="1" i="0" strike="noStrike" dirty="0">
              <a:solidFill>
                <a:sysClr val="windowText" lastClr="000000"/>
              </a:solidFill>
              <a:latin typeface="Arial"/>
              <a:cs typeface="Arial"/>
            </a:rPr>
            <a:t>Warm </a:t>
          </a:r>
        </a:p>
        <a:p xmlns:a="http://schemas.openxmlformats.org/drawingml/2006/main">
          <a:pPr algn="ctr" rtl="0">
            <a:defRPr sz="1000"/>
          </a:pPr>
          <a:r>
            <a:rPr lang="en-US" sz="1000" b="1" i="0" strike="noStrike" dirty="0">
              <a:solidFill>
                <a:sysClr val="windowText" lastClr="000000"/>
              </a:solidFill>
              <a:latin typeface="Arial"/>
              <a:cs typeface="Arial"/>
            </a:rPr>
            <a:t>White</a:t>
          </a:r>
        </a:p>
        <a:p xmlns:a="http://schemas.openxmlformats.org/drawingml/2006/main">
          <a:pPr algn="ctr" rtl="0">
            <a:defRPr sz="1000"/>
          </a:pPr>
          <a:r>
            <a:rPr lang="en-US" sz="1000" b="1" i="0" strike="noStrike" dirty="0">
              <a:solidFill>
                <a:sysClr val="windowText" lastClr="000000"/>
              </a:solidFill>
              <a:latin typeface="Arial"/>
              <a:cs typeface="Arial"/>
            </a:rPr>
            <a:t>LED</a:t>
          </a:r>
        </a:p>
      </cdr:txBody>
    </cdr:sp>
  </cdr:relSizeAnchor>
  <cdr:relSizeAnchor xmlns:cdr="http://schemas.openxmlformats.org/drawingml/2006/chartDrawing">
    <cdr:from>
      <cdr:x>0.60725</cdr:x>
      <cdr:y>0.89461</cdr:y>
    </cdr:from>
    <cdr:to>
      <cdr:x>0.94864</cdr:x>
      <cdr:y>0.95098</cdr:y>
    </cdr:to>
    <cdr:sp macro="" textlink="">
      <cdr:nvSpPr>
        <cdr:cNvPr id="15" name="Rectangle 14"/>
        <cdr:cNvSpPr>
          <a:spLocks xmlns:a="http://schemas.openxmlformats.org/drawingml/2006/main" noChangeArrowheads="1"/>
        </cdr:cNvSpPr>
      </cdr:nvSpPr>
      <cdr:spPr bwMode="auto">
        <a:xfrm xmlns:a="http://schemas.openxmlformats.org/drawingml/2006/main">
          <a:off x="5105400" y="4635500"/>
          <a:ext cx="2870200" cy="292099"/>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txBody>
        <a:bodyPr xmlns:a="http://schemas.openxmlformats.org/drawingml/2006/main"/>
        <a:lstStyle xmlns:a="http://schemas.openxmlformats.org/drawingml/2006/main">
          <a:defPPr>
            <a:defRPr lang="en-US"/>
          </a:defPPr>
          <a:lvl1pPr algn="l" rtl="0" fontAlgn="base">
            <a:spcBef>
              <a:spcPct val="0"/>
            </a:spcBef>
            <a:spcAft>
              <a:spcPct val="0"/>
            </a:spcAft>
            <a:defRPr sz="2400" kern="1200">
              <a:solidFill>
                <a:srgbClr val="000000"/>
              </a:solidFill>
              <a:latin typeface="Times New Roman" pitchFamily="18" charset="0"/>
            </a:defRPr>
          </a:lvl1pPr>
          <a:lvl2pPr marL="457200" algn="l" rtl="0" fontAlgn="base">
            <a:spcBef>
              <a:spcPct val="0"/>
            </a:spcBef>
            <a:spcAft>
              <a:spcPct val="0"/>
            </a:spcAft>
            <a:defRPr sz="2400" kern="1200">
              <a:solidFill>
                <a:srgbClr val="000000"/>
              </a:solidFill>
              <a:latin typeface="Times New Roman" pitchFamily="18" charset="0"/>
            </a:defRPr>
          </a:lvl2pPr>
          <a:lvl3pPr marL="914400" algn="l" rtl="0" fontAlgn="base">
            <a:spcBef>
              <a:spcPct val="0"/>
            </a:spcBef>
            <a:spcAft>
              <a:spcPct val="0"/>
            </a:spcAft>
            <a:defRPr sz="2400" kern="1200">
              <a:solidFill>
                <a:srgbClr val="000000"/>
              </a:solidFill>
              <a:latin typeface="Times New Roman" pitchFamily="18" charset="0"/>
            </a:defRPr>
          </a:lvl3pPr>
          <a:lvl4pPr marL="1371600" algn="l" rtl="0" fontAlgn="base">
            <a:spcBef>
              <a:spcPct val="0"/>
            </a:spcBef>
            <a:spcAft>
              <a:spcPct val="0"/>
            </a:spcAft>
            <a:defRPr sz="2400" kern="1200">
              <a:solidFill>
                <a:srgbClr val="000000"/>
              </a:solidFill>
              <a:latin typeface="Times New Roman" pitchFamily="18" charset="0"/>
            </a:defRPr>
          </a:lvl4pPr>
          <a:lvl5pPr marL="1828800" algn="l" rtl="0" fontAlgn="base">
            <a:spcBef>
              <a:spcPct val="0"/>
            </a:spcBef>
            <a:spcAft>
              <a:spcPct val="0"/>
            </a:spcAft>
            <a:defRPr sz="2400" kern="1200">
              <a:solidFill>
                <a:srgbClr val="000000"/>
              </a:solidFill>
              <a:latin typeface="Times New Roman" pitchFamily="18" charset="0"/>
            </a:defRPr>
          </a:lvl5pPr>
          <a:lvl6pPr marL="2286000" algn="l" defTabSz="914400" rtl="0" eaLnBrk="1" latinLnBrk="0" hangingPunct="1">
            <a:defRPr sz="2400" kern="1200">
              <a:solidFill>
                <a:srgbClr val="000000"/>
              </a:solidFill>
              <a:latin typeface="Times New Roman" pitchFamily="18" charset="0"/>
            </a:defRPr>
          </a:lvl6pPr>
          <a:lvl7pPr marL="2743200" algn="l" defTabSz="914400" rtl="0" eaLnBrk="1" latinLnBrk="0" hangingPunct="1">
            <a:defRPr sz="2400" kern="1200">
              <a:solidFill>
                <a:srgbClr val="000000"/>
              </a:solidFill>
              <a:latin typeface="Times New Roman" pitchFamily="18" charset="0"/>
            </a:defRPr>
          </a:lvl7pPr>
          <a:lvl8pPr marL="3200400" algn="l" defTabSz="914400" rtl="0" eaLnBrk="1" latinLnBrk="0" hangingPunct="1">
            <a:defRPr sz="2400" kern="1200">
              <a:solidFill>
                <a:srgbClr val="000000"/>
              </a:solidFill>
              <a:latin typeface="Times New Roman" pitchFamily="18" charset="0"/>
            </a:defRPr>
          </a:lvl8pPr>
          <a:lvl9pPr marL="3657600" algn="l" defTabSz="914400" rtl="0" eaLnBrk="1" latinLnBrk="0" hangingPunct="1">
            <a:defRPr sz="2400" kern="1200">
              <a:solidFill>
                <a:srgbClr val="000000"/>
              </a:solidFill>
              <a:latin typeface="Times New Roman" pitchFamily="18" charset="0"/>
            </a:defRPr>
          </a:lvl9pPr>
        </a:lstStyle>
        <a:p xmlns:a="http://schemas.openxmlformats.org/drawingml/2006/main">
          <a:pPr marL="377825" indent="-377825" algn="r">
            <a:lnSpc>
              <a:spcPct val="90000"/>
            </a:lnSpc>
            <a:spcBef>
              <a:spcPct val="20000"/>
            </a:spcBef>
            <a:buClr>
              <a:srgbClr val="FFBA00"/>
            </a:buClr>
            <a:buFont typeface="Wingdings" pitchFamily="2" charset="2"/>
            <a:buNone/>
          </a:pPr>
          <a:r>
            <a:rPr lang="nl-BE" sz="1000" i="1" dirty="0">
              <a:solidFill>
                <a:srgbClr val="0F298F"/>
              </a:solidFill>
              <a:latin typeface="Arial" charset="0"/>
            </a:rPr>
            <a:t>Bron : DOE USA 2008/LABORELEC</a:t>
          </a:r>
          <a:endParaRPr lang="en-US" sz="1000" i="1" dirty="0">
            <a:solidFill>
              <a:srgbClr val="0F298F"/>
            </a:solidFill>
            <a:latin typeface="Arial"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3076363" cy="511730"/>
          </a:xfrm>
          <a:prstGeom prst="rect">
            <a:avLst/>
          </a:prstGeom>
        </p:spPr>
        <p:txBody>
          <a:bodyPr vert="horz" lIns="94753" tIns="47376" rIns="94753" bIns="47376" rtlCol="0"/>
          <a:lstStyle>
            <a:lvl1pPr algn="l">
              <a:defRPr sz="1200"/>
            </a:lvl1pPr>
          </a:lstStyle>
          <a:p>
            <a:endParaRPr lang="nl-BE"/>
          </a:p>
        </p:txBody>
      </p:sp>
      <p:sp>
        <p:nvSpPr>
          <p:cNvPr id="3" name="Tijdelijke aanduiding voor datum 2"/>
          <p:cNvSpPr>
            <a:spLocks noGrp="1"/>
          </p:cNvSpPr>
          <p:nvPr>
            <p:ph type="dt" sz="quarter" idx="1"/>
          </p:nvPr>
        </p:nvSpPr>
        <p:spPr>
          <a:xfrm>
            <a:off x="4021295" y="0"/>
            <a:ext cx="3076363" cy="511730"/>
          </a:xfrm>
          <a:prstGeom prst="rect">
            <a:avLst/>
          </a:prstGeom>
        </p:spPr>
        <p:txBody>
          <a:bodyPr vert="horz" lIns="94753" tIns="47376" rIns="94753" bIns="47376" rtlCol="0"/>
          <a:lstStyle>
            <a:lvl1pPr algn="r">
              <a:defRPr sz="1200"/>
            </a:lvl1pPr>
          </a:lstStyle>
          <a:p>
            <a:endParaRPr lang="nl-BE"/>
          </a:p>
        </p:txBody>
      </p:sp>
      <p:sp>
        <p:nvSpPr>
          <p:cNvPr id="4" name="Tijdelijke aanduiding voor voettekst 3"/>
          <p:cNvSpPr>
            <a:spLocks noGrp="1"/>
          </p:cNvSpPr>
          <p:nvPr>
            <p:ph type="ftr" sz="quarter" idx="2"/>
          </p:nvPr>
        </p:nvSpPr>
        <p:spPr>
          <a:xfrm>
            <a:off x="1" y="9721107"/>
            <a:ext cx="3076363" cy="511730"/>
          </a:xfrm>
          <a:prstGeom prst="rect">
            <a:avLst/>
          </a:prstGeom>
        </p:spPr>
        <p:txBody>
          <a:bodyPr vert="horz" lIns="94753" tIns="47376" rIns="94753" bIns="47376"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4021295" y="9721107"/>
            <a:ext cx="3076363" cy="511730"/>
          </a:xfrm>
          <a:prstGeom prst="rect">
            <a:avLst/>
          </a:prstGeom>
        </p:spPr>
        <p:txBody>
          <a:bodyPr vert="horz" lIns="94753" tIns="47376" rIns="94753" bIns="47376" rtlCol="0" anchor="b"/>
          <a:lstStyle>
            <a:lvl1pPr algn="r">
              <a:defRPr sz="1200"/>
            </a:lvl1pPr>
          </a:lstStyle>
          <a:p>
            <a:fld id="{785A6FEA-2027-477E-A994-97C99A320A91}" type="slidenum">
              <a:rPr lang="nl-BE" smtClean="0"/>
              <a:t>‹#›</a:t>
            </a:fld>
            <a:endParaRPr lang="nl-BE"/>
          </a:p>
        </p:txBody>
      </p:sp>
    </p:spTree>
    <p:extLst>
      <p:ext uri="{BB962C8B-B14F-4D97-AF65-F5344CB8AC3E}">
        <p14:creationId xmlns:p14="http://schemas.microsoft.com/office/powerpoint/2010/main" val="1219534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3076917" cy="512058"/>
          </a:xfrm>
          <a:prstGeom prst="rect">
            <a:avLst/>
          </a:prstGeom>
        </p:spPr>
        <p:txBody>
          <a:bodyPr vert="horz" lIns="94753" tIns="47376" rIns="94753" bIns="47376" rtlCol="0"/>
          <a:lstStyle>
            <a:lvl1pPr algn="l">
              <a:defRPr sz="1200"/>
            </a:lvl1pPr>
          </a:lstStyle>
          <a:p>
            <a:endParaRPr lang="nl-BE"/>
          </a:p>
        </p:txBody>
      </p:sp>
      <p:sp>
        <p:nvSpPr>
          <p:cNvPr id="3" name="Tijdelijke aanduiding voor datum 2"/>
          <p:cNvSpPr>
            <a:spLocks noGrp="1"/>
          </p:cNvSpPr>
          <p:nvPr>
            <p:ph type="dt" idx="1"/>
          </p:nvPr>
        </p:nvSpPr>
        <p:spPr>
          <a:xfrm>
            <a:off x="4020726" y="0"/>
            <a:ext cx="3076917" cy="512058"/>
          </a:xfrm>
          <a:prstGeom prst="rect">
            <a:avLst/>
          </a:prstGeom>
        </p:spPr>
        <p:txBody>
          <a:bodyPr vert="horz" lIns="94753" tIns="47376" rIns="94753" bIns="47376" rtlCol="0"/>
          <a:lstStyle>
            <a:lvl1pPr algn="r">
              <a:defRPr sz="1200"/>
            </a:lvl1pPr>
          </a:lstStyle>
          <a:p>
            <a:endParaRPr lang="nl-BE"/>
          </a:p>
        </p:txBody>
      </p:sp>
      <p:sp>
        <p:nvSpPr>
          <p:cNvPr id="4" name="Tijdelijke aanduiding voor dia-afbeelding 3"/>
          <p:cNvSpPr>
            <a:spLocks noGrp="1" noRot="1" noChangeAspect="1"/>
          </p:cNvSpPr>
          <p:nvPr>
            <p:ph type="sldImg" idx="2"/>
          </p:nvPr>
        </p:nvSpPr>
        <p:spPr>
          <a:xfrm>
            <a:off x="992188" y="766763"/>
            <a:ext cx="5114925" cy="3836987"/>
          </a:xfrm>
          <a:prstGeom prst="rect">
            <a:avLst/>
          </a:prstGeom>
          <a:noFill/>
          <a:ln w="12700">
            <a:solidFill>
              <a:prstClr val="black"/>
            </a:solidFill>
          </a:ln>
        </p:spPr>
        <p:txBody>
          <a:bodyPr vert="horz" lIns="94753" tIns="47376" rIns="94753" bIns="47376" rtlCol="0" anchor="ctr"/>
          <a:lstStyle/>
          <a:p>
            <a:endParaRPr lang="nl-BE"/>
          </a:p>
        </p:txBody>
      </p:sp>
      <p:sp>
        <p:nvSpPr>
          <p:cNvPr id="5" name="Tijdelijke aanduiding voor notities 4"/>
          <p:cNvSpPr>
            <a:spLocks noGrp="1"/>
          </p:cNvSpPr>
          <p:nvPr>
            <p:ph type="body" sz="quarter" idx="3"/>
          </p:nvPr>
        </p:nvSpPr>
        <p:spPr>
          <a:xfrm>
            <a:off x="709930" y="4862096"/>
            <a:ext cx="5679440" cy="4605250"/>
          </a:xfrm>
          <a:prstGeom prst="rect">
            <a:avLst/>
          </a:prstGeom>
        </p:spPr>
        <p:txBody>
          <a:bodyPr vert="horz" lIns="94753" tIns="47376" rIns="94753" bIns="47376"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1" y="9720919"/>
            <a:ext cx="3076917" cy="512058"/>
          </a:xfrm>
          <a:prstGeom prst="rect">
            <a:avLst/>
          </a:prstGeom>
        </p:spPr>
        <p:txBody>
          <a:bodyPr vert="horz" lIns="94753" tIns="47376" rIns="94753" bIns="47376"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4020726" y="9720919"/>
            <a:ext cx="3076917" cy="512058"/>
          </a:xfrm>
          <a:prstGeom prst="rect">
            <a:avLst/>
          </a:prstGeom>
        </p:spPr>
        <p:txBody>
          <a:bodyPr vert="horz" lIns="94753" tIns="47376" rIns="94753" bIns="47376" rtlCol="0" anchor="b"/>
          <a:lstStyle>
            <a:lvl1pPr algn="r">
              <a:defRPr sz="1200"/>
            </a:lvl1pPr>
          </a:lstStyle>
          <a:p>
            <a:fld id="{22D8FA8F-556B-4E54-8758-21E02D639AD8}" type="slidenum">
              <a:rPr lang="nl-BE" smtClean="0"/>
              <a:t>‹#›</a:t>
            </a:fld>
            <a:endParaRPr lang="nl-BE"/>
          </a:p>
        </p:txBody>
      </p:sp>
    </p:spTree>
    <p:extLst>
      <p:ext uri="{BB962C8B-B14F-4D97-AF65-F5344CB8AC3E}">
        <p14:creationId xmlns:p14="http://schemas.microsoft.com/office/powerpoint/2010/main" val="1798637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1</a:t>
            </a:fld>
            <a:endParaRPr lang="nl-BE"/>
          </a:p>
        </p:txBody>
      </p:sp>
    </p:spTree>
    <p:extLst>
      <p:ext uri="{BB962C8B-B14F-4D97-AF65-F5344CB8AC3E}">
        <p14:creationId xmlns:p14="http://schemas.microsoft.com/office/powerpoint/2010/main" val="2404539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Stap 3 is het identificeren van de verlichting voor de bepaling van de energiescore.</a:t>
            </a:r>
          </a:p>
          <a:p>
            <a:r>
              <a:rPr lang="nl-BE"/>
              <a:t>- Als in een ruimte zowel hoofdverlichting als aanvullende verlichting (zie XI.1.7) aanwezig is, wordt enkel de </a:t>
            </a:r>
            <a:r>
              <a:rPr lang="nl-BE" b="1"/>
              <a:t>hoofdverlichting </a:t>
            </a:r>
            <a:r>
              <a:rPr lang="nl-BE"/>
              <a:t>in rekening gebracht. </a:t>
            </a:r>
          </a:p>
          <a:p>
            <a:r>
              <a:rPr lang="nl-BE"/>
              <a:t>o Als in een ruimte zowel directe als indirecte hoofdverlichting aanwezig is, wordt enkel de directe hoofdverlichting beschouwd (zie XI.1.6.1). </a:t>
            </a:r>
          </a:p>
          <a:p>
            <a:r>
              <a:rPr lang="nl-BE"/>
              <a:t>o Is er in de ruimte echter alleen indirecte hoofdverlichting aanwezig, dient deze wel in rekening te worden gebracht. </a:t>
            </a:r>
          </a:p>
          <a:p>
            <a:r>
              <a:rPr lang="nl-BE"/>
              <a:t>- Is er in de ruimte echter alleen aanvullende verlichting aanwezig, dient deze wel in rekening te worden gebracht. </a:t>
            </a:r>
          </a:p>
        </p:txBody>
      </p:sp>
      <p:sp>
        <p:nvSpPr>
          <p:cNvPr id="4" name="Tijdelijke aanduiding voor dianummer 3"/>
          <p:cNvSpPr>
            <a:spLocks noGrp="1"/>
          </p:cNvSpPr>
          <p:nvPr>
            <p:ph type="sldNum" sz="quarter" idx="10"/>
          </p:nvPr>
        </p:nvSpPr>
        <p:spPr/>
        <p:txBody>
          <a:bodyPr/>
          <a:lstStyle/>
          <a:p>
            <a:fld id="{450F628C-F487-4304-93CA-927AE5036AC0}" type="slidenum">
              <a:rPr lang="nl-BE" smtClean="0"/>
              <a:t>10</a:t>
            </a:fld>
            <a:endParaRPr lang="nl-BE"/>
          </a:p>
        </p:txBody>
      </p:sp>
    </p:spTree>
    <p:extLst>
      <p:ext uri="{BB962C8B-B14F-4D97-AF65-F5344CB8AC3E}">
        <p14:creationId xmlns:p14="http://schemas.microsoft.com/office/powerpoint/2010/main" val="2839249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Stap 4 is het</a:t>
            </a:r>
            <a:r>
              <a:rPr lang="nl-BE" baseline="0"/>
              <a:t> bepalen van het type lichtbron.</a:t>
            </a:r>
            <a:r>
              <a:rPr lang="nl-BE"/>
              <a:t> </a:t>
            </a:r>
            <a:endParaRPr lang="nl-BE" baseline="0"/>
          </a:p>
          <a:p>
            <a:r>
              <a:rPr lang="nl-BE" b="1" baseline="0"/>
              <a:t>Vraag altijd om de verlichting in te schakelen </a:t>
            </a:r>
            <a:r>
              <a:rPr lang="nl-BE" baseline="0"/>
              <a:t>en let op het gedrag van de lichtbron</a:t>
            </a:r>
            <a:r>
              <a:rPr lang="nl-BE"/>
              <a:t>. Bijvoorbeeld: Flikkert</a:t>
            </a:r>
            <a:r>
              <a:rPr lang="nl-BE" baseline="0"/>
              <a:t> de lichtbron bij het ontsteken? Neemt het wat tijd alvorens de lichtbron op volle kracht is? Hoor je gezoem of ander lawaai als de verlichting wordt ingeschakeld?...</a:t>
            </a:r>
            <a:r>
              <a:rPr lang="nl-BE"/>
              <a:t> =&gt; </a:t>
            </a:r>
            <a:r>
              <a:rPr lang="nl-BE" baseline="0"/>
              <a:t>we komen hier later op terug</a:t>
            </a:r>
            <a:r>
              <a:rPr lang="nl-BE"/>
              <a:t>.</a:t>
            </a:r>
            <a:endParaRPr lang="nl-BE">
              <a:cs typeface="Calibri"/>
            </a:endParaRPr>
          </a:p>
          <a:p>
            <a:r>
              <a:rPr lang="nl-BE" b="1"/>
              <a:t>Ruimte 1 (Kantoor):  </a:t>
            </a:r>
            <a:r>
              <a:rPr lang="nl-BE" b="0"/>
              <a:t>de</a:t>
            </a:r>
            <a:r>
              <a:rPr lang="nl-BE" b="0" baseline="0"/>
              <a:t> inbouwtoestellen zijn uitgerust met f</a:t>
            </a:r>
            <a:r>
              <a:rPr lang="nl-BE"/>
              <a:t>luorescentielampen (60cm) of ook TL-lampen</a:t>
            </a:r>
            <a:r>
              <a:rPr lang="nl-BE" baseline="0"/>
              <a:t> genoemd. Deze lichtbronnen zijn</a:t>
            </a:r>
            <a:r>
              <a:rPr lang="nl-BE"/>
              <a:t> relatief gemakkelijk herkenbaar. Maar let op: verwarring</a:t>
            </a:r>
            <a:r>
              <a:rPr lang="nl-BE" baseline="0"/>
              <a:t> met LED-buizen is mogelijk! </a:t>
            </a:r>
            <a:r>
              <a:rPr lang="nl-BE"/>
              <a:t>Ook hier komen we </a:t>
            </a:r>
            <a:r>
              <a:rPr lang="nl-BE" baseline="0"/>
              <a:t>verder nog op terug, in dit geval zijn het gewoon TL-lampen</a:t>
            </a:r>
            <a:r>
              <a:rPr lang="nl-BE"/>
              <a:t>.</a:t>
            </a:r>
            <a:endParaRPr lang="nl-BE" baseline="0">
              <a:cs typeface="Calibri"/>
            </a:endParaRPr>
          </a:p>
          <a:p>
            <a:r>
              <a:rPr lang="nl-BE" b="1" baseline="0"/>
              <a:t>Ruimte 2 (WC): </a:t>
            </a:r>
            <a:r>
              <a:rPr lang="nl-BE" baseline="0"/>
              <a:t>Er hangt een bolvormig verlichtingstoestel tegen de muur. Door de opalen kap zien we de lichtbron niet.</a:t>
            </a:r>
            <a:r>
              <a:rPr lang="nl-BE"/>
              <a:t> </a:t>
            </a:r>
            <a:endParaRPr lang="nl-BE" baseline="0">
              <a:cs typeface="Calibri"/>
            </a:endParaRPr>
          </a:p>
          <a:p>
            <a:r>
              <a:rPr lang="nl-BE" baseline="0"/>
              <a:t>Bij haperende inschakeling zou het een spaarlamp kunnen zijn. Maar in dit geval zien we onmiddellijk flikkervrij licht op 100% bij de inschakeling. Dan is er twijfel tussen gloeilamp, halogeenlamp of </a:t>
            </a:r>
            <a:r>
              <a:rPr lang="nl-BE" baseline="0" err="1"/>
              <a:t>LED-lamp</a:t>
            </a:r>
            <a:r>
              <a:rPr lang="nl-BE" baseline="0"/>
              <a:t>. Dus in dit geval moeten we noteren </a:t>
            </a:r>
            <a:r>
              <a:rPr lang="nl-BE"/>
              <a:t>ONBEKEND. Bij onbekend wordt in de software gerekend met de minst gunstige lichtbron.</a:t>
            </a:r>
            <a:endParaRPr lang="nl-BE" baseline="0">
              <a:cs typeface="Calibri"/>
            </a:endParaRPr>
          </a:p>
          <a:p>
            <a:r>
              <a:rPr lang="nl-BE" b="1" baseline="0"/>
              <a:t>Vraag: </a:t>
            </a:r>
            <a:r>
              <a:rPr lang="nl-BE" baseline="0"/>
              <a:t>Mag de bolvormige </a:t>
            </a:r>
            <a:r>
              <a:rPr lang="nl-BE" baseline="0" err="1"/>
              <a:t>plexi</a:t>
            </a:r>
            <a:r>
              <a:rPr lang="nl-BE" baseline="0"/>
              <a:t> losgeschroefd worden om de lichtbron te kunnen zien?</a:t>
            </a:r>
            <a:r>
              <a:rPr lang="nl-BE"/>
              <a:t> </a:t>
            </a:r>
            <a:endParaRPr lang="nl-BE" baseline="0">
              <a:cs typeface="Calibri"/>
            </a:endParaRPr>
          </a:p>
          <a:p>
            <a:r>
              <a:rPr lang="nl-BE" baseline="0"/>
              <a:t>Ja, dat mag</a:t>
            </a:r>
            <a:r>
              <a:rPr lang="nl-BE"/>
              <a:t> maar is niet verplicht</a:t>
            </a:r>
            <a:r>
              <a:rPr lang="nl-BE" baseline="0"/>
              <a:t>. En dan kunnen we het type lichtbron waarschijnlijk wel herkennen.</a:t>
            </a:r>
            <a:endParaRPr lang="nl-BE"/>
          </a:p>
        </p:txBody>
      </p:sp>
      <p:sp>
        <p:nvSpPr>
          <p:cNvPr id="4" name="Tijdelijke aanduiding voor dianummer 3"/>
          <p:cNvSpPr>
            <a:spLocks noGrp="1"/>
          </p:cNvSpPr>
          <p:nvPr>
            <p:ph type="sldNum" sz="quarter" idx="10"/>
          </p:nvPr>
        </p:nvSpPr>
        <p:spPr/>
        <p:txBody>
          <a:bodyPr/>
          <a:lstStyle/>
          <a:p>
            <a:fld id="{450F628C-F487-4304-93CA-927AE5036AC0}" type="slidenum">
              <a:rPr lang="nl-BE" smtClean="0"/>
              <a:t>11</a:t>
            </a:fld>
            <a:endParaRPr lang="nl-BE"/>
          </a:p>
        </p:txBody>
      </p:sp>
    </p:spTree>
    <p:extLst>
      <p:ext uri="{BB962C8B-B14F-4D97-AF65-F5344CB8AC3E}">
        <p14:creationId xmlns:p14="http://schemas.microsoft.com/office/powerpoint/2010/main" val="3667210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Bij</a:t>
            </a:r>
            <a:r>
              <a:rPr lang="nl-BE" baseline="0"/>
              <a:t> Stap 5 proberen we het type regeling te bepalen </a:t>
            </a:r>
            <a:r>
              <a:rPr lang="nl-BE" u="sng" baseline="0"/>
              <a:t>in functie van aan- of aanwezigheid</a:t>
            </a:r>
            <a:r>
              <a:rPr lang="nl-BE" baseline="0"/>
              <a:t>.</a:t>
            </a:r>
          </a:p>
          <a:p>
            <a:r>
              <a:rPr lang="nl-BE"/>
              <a:t>We zien in dit geval enkel gewone schakelaars in</a:t>
            </a:r>
            <a:r>
              <a:rPr lang="nl-BE" baseline="0"/>
              <a:t> kantoor en WC. Dus de regeling is manueel.</a:t>
            </a:r>
          </a:p>
          <a:p>
            <a:endParaRPr lang="nl-BE" baseline="0"/>
          </a:p>
          <a:p>
            <a:r>
              <a:rPr lang="nl-BE"/>
              <a:t>Bij</a:t>
            </a:r>
            <a:r>
              <a:rPr lang="nl-BE" baseline="0"/>
              <a:t> Stap 6 proberen we het type regeling te bepalen </a:t>
            </a:r>
            <a:r>
              <a:rPr lang="nl-BE" u="sng" baseline="0"/>
              <a:t>in functie van daglicht</a:t>
            </a:r>
            <a:r>
              <a:rPr lang="nl-BE" baseline="0"/>
              <a:t>.</a:t>
            </a:r>
          </a:p>
          <a:p>
            <a:r>
              <a:rPr lang="nl-BE"/>
              <a:t>In dit geval is er geen regeling in functie</a:t>
            </a:r>
            <a:r>
              <a:rPr lang="nl-BE" baseline="0"/>
              <a:t> van daglicht.</a:t>
            </a:r>
          </a:p>
          <a:p>
            <a:endParaRPr lang="nl-BE"/>
          </a:p>
        </p:txBody>
      </p:sp>
      <p:sp>
        <p:nvSpPr>
          <p:cNvPr id="4" name="Tijdelijke aanduiding voor dianummer 3"/>
          <p:cNvSpPr>
            <a:spLocks noGrp="1"/>
          </p:cNvSpPr>
          <p:nvPr>
            <p:ph type="sldNum" sz="quarter" idx="10"/>
          </p:nvPr>
        </p:nvSpPr>
        <p:spPr/>
        <p:txBody>
          <a:bodyPr/>
          <a:lstStyle/>
          <a:p>
            <a:fld id="{450F628C-F487-4304-93CA-927AE5036AC0}" type="slidenum">
              <a:rPr lang="nl-BE" smtClean="0"/>
              <a:t>12</a:t>
            </a:fld>
            <a:endParaRPr lang="nl-BE"/>
          </a:p>
        </p:txBody>
      </p:sp>
    </p:spTree>
    <p:extLst>
      <p:ext uri="{BB962C8B-B14F-4D97-AF65-F5344CB8AC3E}">
        <p14:creationId xmlns:p14="http://schemas.microsoft.com/office/powerpoint/2010/main" val="3448862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Stap 7 is de bepaling van de verlichtingszones.</a:t>
            </a:r>
            <a:r>
              <a:rPr lang="nl-BE" baseline="0"/>
              <a:t> In dit geval zijn de oppervlaktes van de verlichtingszones gelijk aan de oppervlaktes van de ruimtes.</a:t>
            </a:r>
            <a:r>
              <a:rPr lang="nl-BE"/>
              <a:t> In dit voorbeeld berekenen we niet de </a:t>
            </a:r>
            <a:r>
              <a:rPr lang="nl-BE" i="1" baseline="0"/>
              <a:t>m² </a:t>
            </a:r>
            <a:r>
              <a:rPr lang="nl-BE" i="1"/>
              <a:t>maar in de praktijk dient dit uiteraard wel te gebeuren.</a:t>
            </a:r>
            <a:endParaRPr lang="nl-NL"/>
          </a:p>
          <a:p>
            <a:endParaRPr lang="nl-BE" baseline="0"/>
          </a:p>
          <a:p>
            <a:r>
              <a:rPr lang="nl-BE" baseline="0"/>
              <a:t>Bundeling van verlichtingszones is mogelijk als type lichtbron en type sturing van de hoofdverlichting gelijk is.</a:t>
            </a:r>
            <a:r>
              <a:rPr lang="nl-BE"/>
              <a:t> </a:t>
            </a:r>
            <a:r>
              <a:rPr lang="nl-BE" i="1" baseline="0"/>
              <a:t>Bijvoorbeeld: stel dat er in de berging ook een verlichtingstoestel zou hangen met onbekende lichtbron en schakelaar (zoals in de WC) dan mogen WC en berging gebundeld worden tot 1 verlichtingszone.</a:t>
            </a:r>
            <a:endParaRPr lang="nl-BE" i="1"/>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13</a:t>
            </a:fld>
            <a:endParaRPr lang="nl-BE"/>
          </a:p>
        </p:txBody>
      </p:sp>
    </p:spTree>
    <p:extLst>
      <p:ext uri="{BB962C8B-B14F-4D97-AF65-F5344CB8AC3E}">
        <p14:creationId xmlns:p14="http://schemas.microsoft.com/office/powerpoint/2010/main" val="2307373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Stap 8 bepaalt het geïnstalleerde</a:t>
            </a:r>
            <a:r>
              <a:rPr lang="nl-BE" baseline="0"/>
              <a:t> vermogen van de hoofdverlichting.</a:t>
            </a:r>
          </a:p>
          <a:p>
            <a:pPr>
              <a:defRPr/>
            </a:pPr>
            <a:endParaRPr lang="nl-BE"/>
          </a:p>
          <a:p>
            <a:pPr>
              <a:defRPr/>
            </a:pPr>
            <a:r>
              <a:rPr lang="nl-BE" baseline="0"/>
              <a:t>In dit geval zijn er geen lichtstudies, technische plannen </a:t>
            </a:r>
            <a:r>
              <a:rPr lang="nl-BE"/>
              <a:t>of andere bewijsstukken </a:t>
            </a:r>
            <a:r>
              <a:rPr lang="nl-BE" baseline="0"/>
              <a:t>ter beschikking.</a:t>
            </a:r>
            <a:endParaRPr lang="nl-BE">
              <a:cs typeface="Calibri"/>
            </a:endParaRPr>
          </a:p>
          <a:p>
            <a:endParaRPr lang="nl-BE"/>
          </a:p>
          <a:p>
            <a:r>
              <a:rPr lang="nl-BE" b="1" baseline="0"/>
              <a:t>Ook al kunnen we het vermogen van de lichtbron lezen op de lamp en berekenen 44 lampen van 18W, dan nog kennen we het vermogen van de verlichting niet!</a:t>
            </a:r>
            <a:endParaRPr lang="nl-BE" b="1" baseline="0">
              <a:cs typeface="Calibri"/>
            </a:endParaRPr>
          </a:p>
          <a:p>
            <a:r>
              <a:rPr lang="nl-BE" baseline="0"/>
              <a:t>Immers, er zijn misschien nog “verborgen” vermogens van de voorschakeltoestellen (ballasten, drivers, transformatoren…).</a:t>
            </a:r>
            <a:endParaRPr lang="nl-BE" baseline="0">
              <a:cs typeface="Calibri"/>
            </a:endParaRPr>
          </a:p>
          <a:p>
            <a:endParaRPr lang="nl-BE" baseline="0"/>
          </a:p>
          <a:p>
            <a:r>
              <a:rPr lang="nl-BE" b="1"/>
              <a:t>Het is in het algemeen  niet de bedoeling dat </a:t>
            </a:r>
            <a:r>
              <a:rPr lang="nl-BE" b="1" baseline="0"/>
              <a:t>elke lamp wordt geïnspecteerd op vermogen en samengeteld. Het zou de inspectie te complex maken.</a:t>
            </a:r>
            <a:r>
              <a:rPr lang="nl-BE" b="1"/>
              <a:t> </a:t>
            </a:r>
            <a:r>
              <a:rPr lang="nl-BE" b="0" baseline="0"/>
              <a:t>Het voorbeeld van vermogens op basis van inspectie wordt hier gewoon getoond om de </a:t>
            </a:r>
            <a:r>
              <a:rPr lang="nl-BE"/>
              <a:t>aandacht hierop te vestigen.</a:t>
            </a:r>
            <a:endParaRPr lang="nl-BE" b="0" baseline="0">
              <a:cs typeface="Calibri"/>
            </a:endParaRPr>
          </a:p>
        </p:txBody>
      </p:sp>
      <p:sp>
        <p:nvSpPr>
          <p:cNvPr id="4" name="Tijdelijke aanduiding voor dianummer 3"/>
          <p:cNvSpPr>
            <a:spLocks noGrp="1"/>
          </p:cNvSpPr>
          <p:nvPr>
            <p:ph type="sldNum" sz="quarter" idx="10"/>
          </p:nvPr>
        </p:nvSpPr>
        <p:spPr/>
        <p:txBody>
          <a:bodyPr/>
          <a:lstStyle/>
          <a:p>
            <a:fld id="{450F628C-F487-4304-93CA-927AE5036AC0}" type="slidenum">
              <a:rPr lang="nl-BE" smtClean="0"/>
              <a:t>14</a:t>
            </a:fld>
            <a:endParaRPr lang="nl-BE"/>
          </a:p>
        </p:txBody>
      </p:sp>
    </p:spTree>
    <p:extLst>
      <p:ext uri="{BB962C8B-B14F-4D97-AF65-F5344CB8AC3E}">
        <p14:creationId xmlns:p14="http://schemas.microsoft.com/office/powerpoint/2010/main" val="2219438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0" baseline="0"/>
              <a:t>Als we het vermogen niet mogen aflezen op de lichtbron, welk zijn dan de aanvaardbare bronnen voor vermogen van de verlichting? (eerst vraag stellen aan het publiek – staat in het inspectieprotocol)</a:t>
            </a:r>
          </a:p>
          <a:p>
            <a:endParaRPr lang="nl-BE" i="1"/>
          </a:p>
          <a:p>
            <a:r>
              <a:rPr lang="nl-BE" i="1"/>
              <a:t>Volgende documenten zijn geldig als specifiek bewijsstuk voor verlichting: </a:t>
            </a:r>
            <a:endParaRPr lang="nl-BE"/>
          </a:p>
          <a:p>
            <a:r>
              <a:rPr lang="nl-BE" i="1"/>
              <a:t>- Verlichtingsstudie, vergezeld van een factuur of fotografisch dossier; </a:t>
            </a:r>
          </a:p>
          <a:p>
            <a:r>
              <a:rPr lang="nl-BE" i="1"/>
              <a:t>- Aanvraag tot </a:t>
            </a:r>
            <a:r>
              <a:rPr lang="nl-BE" i="1" err="1"/>
              <a:t>relightingpremie</a:t>
            </a:r>
            <a:r>
              <a:rPr lang="nl-BE" i="1"/>
              <a:t>, vergezeld van factuur of goedkeuring van de premie; </a:t>
            </a:r>
            <a:endParaRPr lang="nl-BE" i="1">
              <a:cs typeface="Calibri"/>
            </a:endParaRPr>
          </a:p>
          <a:p>
            <a:r>
              <a:rPr lang="nl-BE" i="1"/>
              <a:t>- Technische plannen. </a:t>
            </a:r>
            <a:endParaRPr lang="nl-BE" i="1">
              <a:cs typeface="Calibri"/>
            </a:endParaRPr>
          </a:p>
          <a:p>
            <a:endParaRPr lang="nl-BE" i="1"/>
          </a:p>
          <a:p>
            <a:r>
              <a:rPr lang="nl-BE" i="1"/>
              <a:t>Enkel indien het bewijsstuk aan alle voorwaarden voldoet zoals beschreven in deel II van het IP, wordt het bewijsstuk aanvaard en kunnen de gegevens overgenomen worden. </a:t>
            </a:r>
            <a:endParaRPr lang="nl-BE"/>
          </a:p>
          <a:p>
            <a:endParaRPr lang="nl-BE"/>
          </a:p>
        </p:txBody>
      </p:sp>
      <p:sp>
        <p:nvSpPr>
          <p:cNvPr id="4" name="Tijdelijke aanduiding voor dianummer 3"/>
          <p:cNvSpPr>
            <a:spLocks noGrp="1"/>
          </p:cNvSpPr>
          <p:nvPr>
            <p:ph type="sldNum" sz="quarter" idx="10"/>
          </p:nvPr>
        </p:nvSpPr>
        <p:spPr/>
        <p:txBody>
          <a:bodyPr/>
          <a:lstStyle/>
          <a:p>
            <a:fld id="{450F628C-F487-4304-93CA-927AE5036AC0}" type="slidenum">
              <a:rPr lang="nl-BE" smtClean="0"/>
              <a:t>15</a:t>
            </a:fld>
            <a:endParaRPr lang="nl-BE"/>
          </a:p>
        </p:txBody>
      </p:sp>
    </p:spTree>
    <p:extLst>
      <p:ext uri="{BB962C8B-B14F-4D97-AF65-F5344CB8AC3E}">
        <p14:creationId xmlns:p14="http://schemas.microsoft.com/office/powerpoint/2010/main" val="434843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In Stap 9 wordt</a:t>
            </a:r>
            <a:r>
              <a:rPr lang="nl-BE" baseline="0"/>
              <a:t> de verlichting met al zijn parameters ingevoerd, per verlichtingszone.</a:t>
            </a:r>
            <a:endParaRPr lang="nl-BE"/>
          </a:p>
        </p:txBody>
      </p:sp>
      <p:sp>
        <p:nvSpPr>
          <p:cNvPr id="4" name="Tijdelijke aanduiding voor dianummer 3"/>
          <p:cNvSpPr>
            <a:spLocks noGrp="1"/>
          </p:cNvSpPr>
          <p:nvPr>
            <p:ph type="sldNum" sz="quarter" idx="10"/>
          </p:nvPr>
        </p:nvSpPr>
        <p:spPr/>
        <p:txBody>
          <a:bodyPr/>
          <a:lstStyle/>
          <a:p>
            <a:fld id="{450F628C-F487-4304-93CA-927AE5036AC0}" type="slidenum">
              <a:rPr lang="nl-BE" smtClean="0"/>
              <a:t>16</a:t>
            </a:fld>
            <a:endParaRPr lang="nl-BE"/>
          </a:p>
        </p:txBody>
      </p:sp>
    </p:spTree>
    <p:extLst>
      <p:ext uri="{BB962C8B-B14F-4D97-AF65-F5344CB8AC3E}">
        <p14:creationId xmlns:p14="http://schemas.microsoft.com/office/powerpoint/2010/main" val="3579623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47523">
              <a:defRPr/>
            </a:pPr>
            <a:r>
              <a:rPr lang="nl-BE" b="1" baseline="0"/>
              <a:t>Wat als </a:t>
            </a:r>
            <a:r>
              <a:rPr lang="nl-BE" baseline="0"/>
              <a:t>het kunstlicht uit is bij het bezoek. Wat moeten we dan doen?</a:t>
            </a:r>
          </a:p>
          <a:p>
            <a:pPr marL="177165" indent="-177165" defTabSz="947523">
              <a:buFont typeface="Symbol" panose="05050102010706020507" pitchFamily="18" charset="2"/>
              <a:buChar char="Þ"/>
              <a:defRPr/>
            </a:pPr>
            <a:r>
              <a:rPr lang="nl-BE" baseline="0"/>
              <a:t>Het licht aanschakelen of iemand vragen om het licht aan te schakelen.</a:t>
            </a:r>
            <a:r>
              <a:rPr lang="nl-BE"/>
              <a:t> </a:t>
            </a:r>
            <a:endParaRPr lang="nl-BE" baseline="0">
              <a:cs typeface="Calibri"/>
            </a:endParaRPr>
          </a:p>
          <a:p>
            <a:pPr marL="0" indent="0" defTabSz="947523">
              <a:buFont typeface="Symbol" panose="05050102010706020507" pitchFamily="18" charset="2"/>
              <a:buNone/>
              <a:defRPr/>
            </a:pPr>
            <a:endParaRPr lang="nl-BE" baseline="0"/>
          </a:p>
          <a:p>
            <a:pPr marL="0" indent="0" defTabSz="947523">
              <a:buFont typeface="Symbol" panose="05050102010706020507" pitchFamily="18" charset="2"/>
              <a:buNone/>
              <a:defRPr/>
            </a:pPr>
            <a:r>
              <a:rPr lang="nl-BE" b="1" baseline="0"/>
              <a:t>Wat als </a:t>
            </a:r>
            <a:r>
              <a:rPr lang="nl-BE" baseline="0"/>
              <a:t>er geen elektriciteit is bij het </a:t>
            </a:r>
            <a:r>
              <a:rPr lang="nl-BE" baseline="0" err="1"/>
              <a:t>plaatsbezoek</a:t>
            </a:r>
            <a:r>
              <a:rPr lang="nl-BE" baseline="0"/>
              <a:t>?</a:t>
            </a:r>
            <a:endParaRPr lang="nl-BE" baseline="0">
              <a:cs typeface="Calibri"/>
            </a:endParaRPr>
          </a:p>
          <a:p>
            <a:pPr marL="177165" indent="-177165" defTabSz="947523">
              <a:buFont typeface="Symbol" panose="05050102010706020507" pitchFamily="18" charset="2"/>
              <a:buChar char="Þ"/>
              <a:defRPr/>
            </a:pPr>
            <a:r>
              <a:rPr lang="nl-BE" sz="1200" b="0" i="0" u="none" strike="noStrike" kern="1200" baseline="0">
                <a:solidFill>
                  <a:schemeClr val="tx1"/>
                </a:solidFill>
                <a:latin typeface="+mn-lt"/>
                <a:ea typeface="+mn-ea"/>
                <a:cs typeface="+mn-cs"/>
              </a:rPr>
              <a:t>Als de installatie niet kan ingeschakeld worden, toch stappen overlopen maar dan zijn de regelingen niet </a:t>
            </a:r>
            <a:r>
              <a:rPr lang="nl-BE" sz="1200" b="0" i="0" u="none" strike="noStrike" kern="1200" baseline="0" err="1">
                <a:solidFill>
                  <a:schemeClr val="tx1"/>
                </a:solidFill>
                <a:latin typeface="+mn-lt"/>
                <a:ea typeface="+mn-ea"/>
                <a:cs typeface="+mn-cs"/>
              </a:rPr>
              <a:t>vaststelbaar</a:t>
            </a:r>
            <a:r>
              <a:rPr lang="nl-BE" sz="1200" b="0" i="0" u="none" strike="noStrike" kern="1200" baseline="0">
                <a:solidFill>
                  <a:schemeClr val="tx1"/>
                </a:solidFill>
                <a:latin typeface="+mn-lt"/>
                <a:ea typeface="+mn-ea"/>
                <a:cs typeface="+mn-cs"/>
              </a:rPr>
              <a:t>.</a:t>
            </a:r>
            <a:endParaRPr lang="nl-BE" baseline="0">
              <a:cs typeface="Calibri"/>
            </a:endParaRPr>
          </a:p>
          <a:p>
            <a:pPr defTabSz="947523">
              <a:defRPr/>
            </a:pPr>
            <a:endParaRPr lang="nl-BE" baseline="0"/>
          </a:p>
          <a:p>
            <a:pPr defTabSz="947523">
              <a:defRPr/>
            </a:pPr>
            <a:r>
              <a:rPr lang="nl-BE" b="1" baseline="0"/>
              <a:t>Wat als </a:t>
            </a:r>
            <a:r>
              <a:rPr lang="nl-BE" baseline="0"/>
              <a:t>enkel de kleine spotjes aan zouden zijn en de TL-lampen uit bij ons bezoek?</a:t>
            </a:r>
            <a:endParaRPr lang="nl-BE" baseline="0">
              <a:cs typeface="Calibri"/>
            </a:endParaRPr>
          </a:p>
          <a:p>
            <a:pPr defTabSz="947523">
              <a:defRPr/>
            </a:pPr>
            <a:r>
              <a:rPr lang="nl-BE" baseline="0"/>
              <a:t>Wat zou dan de hoofdverlichting zijn?</a:t>
            </a:r>
            <a:r>
              <a:rPr lang="nl-BE"/>
              <a:t> </a:t>
            </a:r>
            <a:endParaRPr lang="nl-BE" baseline="0">
              <a:cs typeface="Calibri"/>
            </a:endParaRPr>
          </a:p>
          <a:p>
            <a:pPr defTabSz="947523">
              <a:defRPr/>
            </a:pPr>
            <a:r>
              <a:rPr lang="nl-BE" baseline="0"/>
              <a:t>=&gt; De </a:t>
            </a:r>
            <a:r>
              <a:rPr lang="nl-BE" baseline="0" err="1"/>
              <a:t>TL-verlichting</a:t>
            </a:r>
            <a:r>
              <a:rPr lang="nl-BE" baseline="0"/>
              <a:t> blijft de hoofdverlichting want beslaat grootste oppervlakte (en ook in aantal lichtpunten zijn het er meer</a:t>
            </a:r>
            <a:r>
              <a:rPr lang="nl-BE"/>
              <a:t>).</a:t>
            </a:r>
            <a:endParaRPr lang="nl-BE" baseline="0">
              <a:cs typeface="Calibri"/>
            </a:endParaRPr>
          </a:p>
          <a:p>
            <a:pPr defTabSz="947523">
              <a:defRPr/>
            </a:pPr>
            <a:endParaRPr lang="nl-BE" baseline="0"/>
          </a:p>
          <a:p>
            <a:pPr defTabSz="947523">
              <a:defRPr/>
            </a:pPr>
            <a:r>
              <a:rPr lang="nl-BE" b="1" baseline="0"/>
              <a:t>Wat als </a:t>
            </a:r>
            <a:r>
              <a:rPr lang="nl-BE" baseline="0"/>
              <a:t>er wordt gemeld dat het kunstlicht overdag altijd wordt uitgeschakeld als er genoeg daglicht is, om energie te besparen (energiebewuste werknemers!). Mag dit dan manueel bij vermeld worden in het rapport onder het hoofdstuk regeling in functie van daglicht? </a:t>
            </a:r>
            <a:r>
              <a:rPr lang="nl-BE"/>
              <a:t>Bijvoorbeeld: "De</a:t>
            </a:r>
            <a:r>
              <a:rPr lang="nl-BE" baseline="0"/>
              <a:t> huidige werknemers zijn energiebewust want ze doen het kunstlicht manueel uit als er genoeg daglicht is.”</a:t>
            </a:r>
            <a:r>
              <a:rPr lang="nl-BE"/>
              <a:t> </a:t>
            </a:r>
            <a:endParaRPr lang="nl-BE" baseline="0">
              <a:cs typeface="Calibri"/>
            </a:endParaRPr>
          </a:p>
          <a:p>
            <a:pPr defTabSz="947523">
              <a:defRPr/>
            </a:pPr>
            <a:r>
              <a:rPr lang="nl-BE" baseline="0"/>
              <a:t>=&gt; </a:t>
            </a:r>
            <a:r>
              <a:rPr lang="nl-BE" b="1" baseline="0"/>
              <a:t>neen, dit is niet toegelaten </a:t>
            </a:r>
            <a:r>
              <a:rPr lang="nl-BE" baseline="0"/>
              <a:t>want het heeft niets te maken met de </a:t>
            </a:r>
            <a:r>
              <a:rPr lang="nl-BE" baseline="0" err="1"/>
              <a:t>gebouwgebonden</a:t>
            </a:r>
            <a:r>
              <a:rPr lang="nl-BE" baseline="0"/>
              <a:t> installatie maar enkel met het gedrag van de mensen. Dat kan volledig anders zijn als er minder energiebewuste werknemers in de ruimte komen werken.</a:t>
            </a:r>
            <a:endParaRPr lang="nl-BE">
              <a:cs typeface="Calibri"/>
            </a:endParaRPr>
          </a:p>
          <a:p>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17</a:t>
            </a:fld>
            <a:endParaRPr lang="nl-BE"/>
          </a:p>
        </p:txBody>
      </p:sp>
    </p:spTree>
    <p:extLst>
      <p:ext uri="{BB962C8B-B14F-4D97-AF65-F5344CB8AC3E}">
        <p14:creationId xmlns:p14="http://schemas.microsoft.com/office/powerpoint/2010/main" val="2306169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t>Wat als </a:t>
            </a:r>
            <a:r>
              <a:rPr lang="nl-BE"/>
              <a:t>er enkel </a:t>
            </a:r>
            <a:r>
              <a:rPr lang="nl-BE" err="1"/>
              <a:t>staanlampen</a:t>
            </a:r>
            <a:r>
              <a:rPr lang="nl-BE"/>
              <a:t> met stekker gebruikt worden en de inbouwtoestellen</a:t>
            </a:r>
            <a:r>
              <a:rPr lang="nl-BE" baseline="0"/>
              <a:t> nooit worden ingeschakeld?</a:t>
            </a:r>
            <a:r>
              <a:rPr lang="nl-BE"/>
              <a:t> (bijvoorbeeld omdat de TL-lampen te hard</a:t>
            </a:r>
            <a:r>
              <a:rPr lang="nl-BE" baseline="0"/>
              <a:t> flikkeren). </a:t>
            </a:r>
            <a:endParaRPr lang="nl-NL">
              <a:cs typeface="Calibri"/>
            </a:endParaRPr>
          </a:p>
          <a:p>
            <a:endParaRPr lang="nl-BE"/>
          </a:p>
          <a:p>
            <a:r>
              <a:rPr lang="nl-BE" baseline="0"/>
              <a:t>Wat is dan de hoofdverlichting?</a:t>
            </a:r>
            <a:endParaRPr lang="nl-NL">
              <a:cs typeface="Calibri"/>
            </a:endParaRPr>
          </a:p>
          <a:p>
            <a:pPr marL="177165" indent="-177165">
              <a:buFont typeface="Symbol" panose="05050102010706020507" pitchFamily="18" charset="2"/>
              <a:buChar char="Þ"/>
            </a:pPr>
            <a:r>
              <a:rPr lang="nl-BE" baseline="0"/>
              <a:t>Inbouwtoestellen met TL-lampen blijven de hoofdverlichting want verlichtingstoestellen met een stekker worden niet als </a:t>
            </a:r>
            <a:r>
              <a:rPr lang="nl-BE" baseline="0" err="1"/>
              <a:t>gebouwgebonden</a:t>
            </a:r>
            <a:r>
              <a:rPr lang="nl-BE" baseline="0"/>
              <a:t> verlichting gezien.</a:t>
            </a:r>
            <a:endParaRPr lang="nl-BE" baseline="0">
              <a:cs typeface="Calibri"/>
            </a:endParaRPr>
          </a:p>
          <a:p>
            <a:endParaRPr lang="nl-BE" baseline="0"/>
          </a:p>
          <a:p>
            <a:r>
              <a:rPr lang="nl-BE" baseline="0"/>
              <a:t>Hetzelfde </a:t>
            </a:r>
            <a:r>
              <a:rPr lang="nl-BE"/>
              <a:t>geldt voor </a:t>
            </a:r>
            <a:r>
              <a:rPr lang="nl-BE" baseline="0"/>
              <a:t>bureaulampen met een stekker</a:t>
            </a:r>
            <a:r>
              <a:rPr lang="nl-BE"/>
              <a:t>; deze tellen ook niet mee.</a:t>
            </a:r>
            <a:endParaRPr lang="nl-BE" baseline="0">
              <a:cs typeface="Calibri"/>
            </a:endParaRPr>
          </a:p>
          <a:p>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18</a:t>
            </a:fld>
            <a:endParaRPr lang="nl-BE"/>
          </a:p>
        </p:txBody>
      </p:sp>
    </p:spTree>
    <p:extLst>
      <p:ext uri="{BB962C8B-B14F-4D97-AF65-F5344CB8AC3E}">
        <p14:creationId xmlns:p14="http://schemas.microsoft.com/office/powerpoint/2010/main" val="2936654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t>Wat als </a:t>
            </a:r>
            <a:r>
              <a:rPr lang="nl-BE"/>
              <a:t>we</a:t>
            </a:r>
            <a:r>
              <a:rPr lang="nl-BE" baseline="0"/>
              <a:t> zien dat er in 1 inbouwtoestel 4 LED-buizen zijn geplaatst ter vervanging van de TL-lampen van 18W? Wat geven we dan in als lichtbron in dit voorbeeld?</a:t>
            </a:r>
          </a:p>
          <a:p>
            <a:endParaRPr lang="nl-BE"/>
          </a:p>
          <a:p>
            <a:r>
              <a:rPr lang="nl-BE" baseline="0"/>
              <a:t>(LED-buizen hebben dezelfde diameter en lengte als TL-lampen. Soms kan je lezen op de lichtbron “LED-tube of </a:t>
            </a:r>
            <a:r>
              <a:rPr lang="nl-BE" baseline="0" err="1"/>
              <a:t>SUBSTItube</a:t>
            </a:r>
            <a:r>
              <a:rPr lang="nl-BE" baseline="0"/>
              <a:t>” of soms kan je aan de uiteinden van de lamp enkele cm kunststof zien, dan is het een LED-buis)</a:t>
            </a:r>
            <a:endParaRPr lang="nl-BE" baseline="0">
              <a:cs typeface="Calibri"/>
            </a:endParaRPr>
          </a:p>
          <a:p>
            <a:pPr marL="177165" indent="-177165">
              <a:buFont typeface="Symbol" panose="05050102010706020507" pitchFamily="18" charset="2"/>
              <a:buChar char="Þ"/>
            </a:pPr>
            <a:r>
              <a:rPr lang="nl-BE" baseline="0"/>
              <a:t>Type lichtbron dat het meeste voorkomt is </a:t>
            </a:r>
            <a:r>
              <a:rPr lang="nl-BE" b="1" baseline="0"/>
              <a:t>nog altijd </a:t>
            </a:r>
            <a:r>
              <a:rPr lang="nl-BE" b="1" baseline="0" err="1"/>
              <a:t>TL-verlichting</a:t>
            </a:r>
            <a:r>
              <a:rPr lang="nl-BE" b="1" baseline="0"/>
              <a:t>.</a:t>
            </a:r>
            <a:endParaRPr lang="nl-BE" b="1" baseline="0">
              <a:cs typeface="Calibri"/>
            </a:endParaRPr>
          </a:p>
          <a:p>
            <a:endParaRPr lang="nl-BE" b="1" baseline="0"/>
          </a:p>
          <a:p>
            <a:r>
              <a:rPr lang="nl-BE" b="1" baseline="0"/>
              <a:t>Wat als </a:t>
            </a:r>
            <a:r>
              <a:rPr lang="nl-BE" baseline="0"/>
              <a:t>alle TL-lampen zouden vervangen zijn door LED-buizen in de bestaande inbouwtoestellen?</a:t>
            </a:r>
            <a:endParaRPr lang="nl-BE" baseline="0">
              <a:cs typeface="Calibri"/>
            </a:endParaRPr>
          </a:p>
          <a:p>
            <a:r>
              <a:rPr lang="nl-BE" baseline="0"/>
              <a:t>=&gt; Type lichtbron is dan LED</a:t>
            </a:r>
            <a:endParaRPr lang="nl-BE" baseline="0">
              <a:cs typeface="Calibri"/>
            </a:endParaRPr>
          </a:p>
          <a:p>
            <a:endParaRPr lang="nl-BE" baseline="0"/>
          </a:p>
          <a:p>
            <a:endParaRPr lang="nl-BE" baseline="0"/>
          </a:p>
          <a:p>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19</a:t>
            </a:fld>
            <a:endParaRPr lang="nl-BE"/>
          </a:p>
        </p:txBody>
      </p:sp>
    </p:spTree>
    <p:extLst>
      <p:ext uri="{BB962C8B-B14F-4D97-AF65-F5344CB8AC3E}">
        <p14:creationId xmlns:p14="http://schemas.microsoft.com/office/powerpoint/2010/main" val="2510111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cs typeface="Calibri"/>
            </a:endParaRPr>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2</a:t>
            </a:fld>
            <a:endParaRPr lang="nl-BE"/>
          </a:p>
        </p:txBody>
      </p:sp>
    </p:spTree>
    <p:extLst>
      <p:ext uri="{BB962C8B-B14F-4D97-AF65-F5344CB8AC3E}">
        <p14:creationId xmlns:p14="http://schemas.microsoft.com/office/powerpoint/2010/main" val="2171946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Wat als</a:t>
            </a:r>
            <a:r>
              <a:rPr lang="nl-BE" baseline="0"/>
              <a:t> de inbouwtoestellen geen rasters zouden </a:t>
            </a:r>
            <a:r>
              <a:rPr lang="nl-BE"/>
              <a:t>hebben maar tegels met een </a:t>
            </a:r>
            <a:r>
              <a:rPr lang="nl-BE" err="1"/>
              <a:t>plexi</a:t>
            </a:r>
            <a:r>
              <a:rPr lang="nl-BE"/>
              <a:t> zijn? (</a:t>
            </a:r>
            <a:r>
              <a:rPr lang="nl-BE" baseline="0"/>
              <a:t>De laatste tijd worden er heel veel LED-tegels (60x60) geplaatst. De LED-puntjes zijn niet zichtbaar</a:t>
            </a:r>
            <a:r>
              <a:rPr lang="nl-BE"/>
              <a:t>.)</a:t>
            </a:r>
            <a:endParaRPr lang="nl-BE" baseline="0">
              <a:cs typeface="Calibri"/>
            </a:endParaRPr>
          </a:p>
          <a:p>
            <a:endParaRPr lang="nl-BE"/>
          </a:p>
          <a:p>
            <a:r>
              <a:rPr lang="nl-BE" baseline="0"/>
              <a:t>Als er geen aanvaardbare bron aanwezig is om vast te stellen dat het LED is, dan is de lichtbron “onbekend”.</a:t>
            </a:r>
            <a:endParaRPr lang="nl-BE" baseline="0">
              <a:cs typeface="Calibri"/>
            </a:endParaRPr>
          </a:p>
          <a:p>
            <a:r>
              <a:rPr lang="nl-BE" baseline="0"/>
              <a:t>Als er wel een aanvaardbare bron is om vast te stellen dat het Led is, dan is de lichtbron “LED”.</a:t>
            </a:r>
            <a:endParaRPr lang="nl-BE" baseline="0">
              <a:cs typeface="Calibri"/>
            </a:endParaRPr>
          </a:p>
          <a:p>
            <a:r>
              <a:rPr lang="nl-BE" baseline="0"/>
              <a:t>Gewoon maar veronderstellen dat het een LED-tegel is, is onvoldoende om zeker te zijn.</a:t>
            </a:r>
            <a:endParaRPr lang="nl-BE" baseline="0">
              <a:cs typeface="Calibri"/>
            </a:endParaRPr>
          </a:p>
          <a:p>
            <a:endParaRPr lang="nl-BE" baseline="0"/>
          </a:p>
          <a:p>
            <a:r>
              <a:rPr lang="nl-BE" baseline="0"/>
              <a:t>Noot 1: het zou ook nog hoogwaardige </a:t>
            </a:r>
            <a:r>
              <a:rPr lang="nl-BE" baseline="0" err="1"/>
              <a:t>TL-verlichting</a:t>
            </a:r>
            <a:r>
              <a:rPr lang="nl-BE" baseline="0"/>
              <a:t> met een opalen </a:t>
            </a:r>
            <a:r>
              <a:rPr lang="nl-BE" baseline="0" err="1"/>
              <a:t>plexi</a:t>
            </a:r>
            <a:r>
              <a:rPr lang="nl-BE" baseline="0"/>
              <a:t> kunnen zijn. Met het blote oog is het verschil niet zichtbaar. Specialisten kunnen </a:t>
            </a:r>
            <a:r>
              <a:rPr lang="nl-BE"/>
              <a:t>wel</a:t>
            </a:r>
            <a:r>
              <a:rPr lang="nl-BE" baseline="0"/>
              <a:t> met een spectrometer uitsluitsel geven maar dat is in dit kader niet aan de orde</a:t>
            </a:r>
            <a:r>
              <a:rPr lang="nl-BE"/>
              <a:t>.</a:t>
            </a:r>
            <a:endParaRPr lang="nl-BE" baseline="0">
              <a:cs typeface="Calibri"/>
            </a:endParaRPr>
          </a:p>
          <a:p>
            <a:r>
              <a:rPr lang="nl-BE"/>
              <a:t>Noot 2: heel veel geplaatste</a:t>
            </a:r>
            <a:r>
              <a:rPr lang="nl-BE" baseline="0"/>
              <a:t> LED-tegels zijn van minderwaardige kwaliteit en zullen snel aan vervanging toe zijn (afvalberg!) – maar dit even terzijde ;-)</a:t>
            </a:r>
            <a:r>
              <a:rPr lang="nl-BE"/>
              <a:t> </a:t>
            </a:r>
            <a:endParaRPr lang="nl-BE">
              <a:cs typeface="Calibri"/>
            </a:endParaRPr>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20</a:t>
            </a:fld>
            <a:endParaRPr lang="nl-BE"/>
          </a:p>
        </p:txBody>
      </p:sp>
    </p:spTree>
    <p:extLst>
      <p:ext uri="{BB962C8B-B14F-4D97-AF65-F5344CB8AC3E}">
        <p14:creationId xmlns:p14="http://schemas.microsoft.com/office/powerpoint/2010/main" val="3689680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47523">
              <a:defRPr/>
            </a:pPr>
            <a:r>
              <a:rPr lang="nl-BE"/>
              <a:t>Wat als je aan het plafond een “detector” (zie aanduiding op de foto) ziet? Let op: </a:t>
            </a:r>
            <a:r>
              <a:rPr lang="nl-BE" i="1"/>
              <a:t>De andere punten aan het plafond zijn sprinkler elementen voor brandveiligheid.</a:t>
            </a:r>
            <a:endParaRPr lang="nl-BE"/>
          </a:p>
          <a:p>
            <a:endParaRPr lang="nl-BE"/>
          </a:p>
          <a:p>
            <a:r>
              <a:rPr lang="nl-BE" baseline="0"/>
              <a:t>Tracht te achterhalen waarvoor de detector dient.</a:t>
            </a:r>
            <a:endParaRPr lang="nl-BE" baseline="0">
              <a:cs typeface="Calibri"/>
            </a:endParaRPr>
          </a:p>
          <a:p>
            <a:r>
              <a:rPr lang="nl-BE" baseline="0"/>
              <a:t>Vraag het aan de verantwoordelijke, zoek documenten die dit staven.</a:t>
            </a:r>
            <a:endParaRPr lang="nl-BE" baseline="0">
              <a:cs typeface="Calibri"/>
            </a:endParaRPr>
          </a:p>
          <a:p>
            <a:r>
              <a:rPr lang="nl-BE" baseline="0"/>
              <a:t>Misschien is het gewoon een camera?</a:t>
            </a:r>
            <a:endParaRPr lang="nl-BE" baseline="0">
              <a:cs typeface="Calibri"/>
            </a:endParaRPr>
          </a:p>
          <a:p>
            <a:r>
              <a:rPr lang="nl-BE" baseline="0"/>
              <a:t>Misschien is het een rookmelder?</a:t>
            </a:r>
            <a:endParaRPr lang="nl-BE" baseline="0">
              <a:cs typeface="Calibri"/>
            </a:endParaRPr>
          </a:p>
          <a:p>
            <a:r>
              <a:rPr lang="nl-BE" baseline="0"/>
              <a:t>Misschien is het een aanwezigheidsdetector?</a:t>
            </a:r>
            <a:r>
              <a:rPr lang="nl-BE"/>
              <a:t> </a:t>
            </a:r>
          </a:p>
          <a:p>
            <a:r>
              <a:rPr lang="nl-BE" baseline="0"/>
              <a:t>Misschien is het een fotocel voor de meting van daglicht? (kan getest worden – zie volgende slide)</a:t>
            </a:r>
            <a:r>
              <a:rPr lang="nl-BE"/>
              <a:t> </a:t>
            </a:r>
            <a:endParaRPr lang="nl-BE" baseline="0">
              <a:cs typeface="Calibri"/>
            </a:endParaRPr>
          </a:p>
          <a:p>
            <a:r>
              <a:rPr lang="nl-BE" baseline="0"/>
              <a:t>Misschien is het een aanwezigheidsdetector gecombineerd met fotocel?</a:t>
            </a:r>
            <a:endParaRPr lang="nl-BE" baseline="0">
              <a:cs typeface="Calibri"/>
            </a:endParaRPr>
          </a:p>
          <a:p>
            <a:r>
              <a:rPr lang="nl-BE" baseline="0"/>
              <a:t>Is er ook een dimmer in de ruimte? Weinig kan dat de detector is voor daglichtafhankelijke </a:t>
            </a:r>
            <a:r>
              <a:rPr lang="nl-BE" baseline="0" err="1"/>
              <a:t>dimming</a:t>
            </a:r>
            <a:r>
              <a:rPr lang="nl-BE" baseline="0"/>
              <a:t>.</a:t>
            </a:r>
            <a:endParaRPr lang="nl-BE" baseline="0">
              <a:cs typeface="Calibri"/>
            </a:endParaRPr>
          </a:p>
          <a:p>
            <a:r>
              <a:rPr lang="nl-BE" baseline="0"/>
              <a:t>Of is er ook een druktoets in de ruimte? Misschien is het afwezigheiddetectie (manueel aan- en uitschakelen kan nog altijd. Het licht gaat automatisch uit als er een tijdje niemand weer aanwezig is. (sluit daglichtsturing niet uit!)</a:t>
            </a:r>
            <a:endParaRPr lang="nl-BE" baseline="0">
              <a:cs typeface="Calibri"/>
            </a:endParaRPr>
          </a:p>
          <a:p>
            <a:r>
              <a:rPr lang="nl-BE" baseline="0"/>
              <a:t>Of is er een gewone schakelaar in de ruimte? Weinig kans dat de detector iets te maken heeft met de verlichting.</a:t>
            </a:r>
            <a:endParaRPr lang="nl-BE" baseline="0">
              <a:cs typeface="Calibri"/>
            </a:endParaRPr>
          </a:p>
          <a:p>
            <a:endParaRPr lang="nl-BE" b="1"/>
          </a:p>
          <a:p>
            <a:r>
              <a:rPr lang="nl-BE" b="1" baseline="0"/>
              <a:t>Welke gevolgen zou dit hebben voor de invoer van de verlichting?</a:t>
            </a:r>
            <a:endParaRPr lang="nl-BE"/>
          </a:p>
          <a:p>
            <a:pPr marL="177165" indent="-177165">
              <a:buFont typeface="Symbol" panose="05050102010706020507" pitchFamily="18" charset="2"/>
              <a:buChar char="Þ"/>
            </a:pPr>
            <a:r>
              <a:rPr lang="nl-BE"/>
              <a:t>Zie Stap</a:t>
            </a:r>
            <a:r>
              <a:rPr lang="nl-BE" baseline="0"/>
              <a:t> 5 en 6 </a:t>
            </a:r>
            <a:r>
              <a:rPr lang="nl-BE"/>
              <a:t>op de volgende slides.</a:t>
            </a:r>
            <a:endParaRPr lang="nl-BE" baseline="0">
              <a:cs typeface="Calibri"/>
            </a:endParaRPr>
          </a:p>
          <a:p>
            <a:endParaRPr lang="nl-BE" baseline="0"/>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21</a:t>
            </a:fld>
            <a:endParaRPr lang="nl-BE"/>
          </a:p>
        </p:txBody>
      </p:sp>
    </p:spTree>
    <p:extLst>
      <p:ext uri="{BB962C8B-B14F-4D97-AF65-F5344CB8AC3E}">
        <p14:creationId xmlns:p14="http://schemas.microsoft.com/office/powerpoint/2010/main" val="1834745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We verwijzen hier naar blz. 12 van het inspectieprotocol deel XI verlichting.</a:t>
            </a:r>
            <a:r>
              <a:rPr lang="nl-BE" baseline="0"/>
              <a:t> </a:t>
            </a:r>
          </a:p>
          <a:p>
            <a:r>
              <a:rPr lang="nl-BE" baseline="0"/>
              <a:t>Vraag je steeds af hoe de verlichting wordt gestuurd in functie van aan- of afwezigheid. Wordt het automatisch gestuurd of manueel? Of vind je geen regeling? Schakelaars of druktoetsen kunnen gecombineerd zijn met sensoren (bijvoorbeeld </a:t>
            </a:r>
            <a:r>
              <a:rPr lang="nl-BE" u="sng" baseline="0"/>
              <a:t>af</a:t>
            </a:r>
            <a:r>
              <a:rPr lang="nl-BE" baseline="0"/>
              <a:t>wezigheidsdetectie)</a:t>
            </a:r>
            <a:endParaRPr lang="nl-BE"/>
          </a:p>
          <a:p>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22</a:t>
            </a:fld>
            <a:endParaRPr lang="nl-BE"/>
          </a:p>
        </p:txBody>
      </p:sp>
    </p:spTree>
    <p:extLst>
      <p:ext uri="{BB962C8B-B14F-4D97-AF65-F5344CB8AC3E}">
        <p14:creationId xmlns:p14="http://schemas.microsoft.com/office/powerpoint/2010/main" val="1409627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47523">
              <a:defRPr/>
            </a:pPr>
            <a:r>
              <a:rPr lang="nl-BE"/>
              <a:t>We verwijzen hier naar blz. 13 van het inspectieprotocol deel XI verlichting. </a:t>
            </a:r>
          </a:p>
          <a:p>
            <a:pPr defTabSz="947523">
              <a:defRPr/>
            </a:pPr>
            <a:r>
              <a:rPr lang="nl-BE"/>
              <a:t>Regeling in functie</a:t>
            </a:r>
            <a:r>
              <a:rPr lang="nl-BE" baseline="0"/>
              <a:t> van daglicht moet altijd getest worden: dek de sensor af en het kunstlicht zal op “volle kracht” moeten schijnen; of omgekeerd: schijn met je zaklamp op de sensor en het </a:t>
            </a:r>
            <a:r>
              <a:rPr lang="nl-BE" baseline="0" err="1"/>
              <a:t>kunsticht</a:t>
            </a:r>
            <a:r>
              <a:rPr lang="nl-BE" baseline="0"/>
              <a:t> zou moeten dimmen. Deze test is niet mogelijk als de daglichtsensor op het dak van het gebouw staat…</a:t>
            </a:r>
            <a:endParaRPr lang="nl-BE"/>
          </a:p>
          <a:p>
            <a:pPr defTabSz="947523">
              <a:defRPr/>
            </a:pPr>
            <a:endParaRPr lang="nl-BE"/>
          </a:p>
          <a:p>
            <a:pPr defTabSz="947523">
              <a:defRPr/>
            </a:pPr>
            <a:r>
              <a:rPr lang="nl-BE"/>
              <a:t>Automatische regeling in functie van daglicht kan getest worden door de daglichtsensor af te dekken en te kijken of het kunstlicht feller wordt.</a:t>
            </a:r>
            <a:r>
              <a:rPr lang="nl-BE" baseline="0"/>
              <a:t> </a:t>
            </a:r>
            <a:r>
              <a:rPr lang="nl-BE" b="1" baseline="0"/>
              <a:t>Opgelet: het testen is absoluut nodig</a:t>
            </a:r>
            <a:r>
              <a:rPr lang="nl-BE" baseline="0"/>
              <a:t>, een mondelinge verklaring van de gebruiker is geen aanvaardbare bron.</a:t>
            </a:r>
            <a:endParaRPr lang="nl-BE"/>
          </a:p>
          <a:p>
            <a:pPr defTabSz="947523">
              <a:defRPr/>
            </a:pPr>
            <a:endParaRPr lang="nl-BE"/>
          </a:p>
          <a:p>
            <a:pPr defTabSz="947523">
              <a:defRPr/>
            </a:pPr>
            <a:r>
              <a:rPr lang="nl-BE"/>
              <a:t>In de volgende voorbeelden gaan we niet meer</a:t>
            </a:r>
            <a:r>
              <a:rPr lang="nl-BE" baseline="0"/>
              <a:t> te diep in op de regeling van de verlichting.</a:t>
            </a:r>
            <a:endParaRPr lang="nl-BE"/>
          </a:p>
          <a:p>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23</a:t>
            </a:fld>
            <a:endParaRPr lang="nl-BE"/>
          </a:p>
        </p:txBody>
      </p:sp>
    </p:spTree>
    <p:extLst>
      <p:ext uri="{BB962C8B-B14F-4D97-AF65-F5344CB8AC3E}">
        <p14:creationId xmlns:p14="http://schemas.microsoft.com/office/powerpoint/2010/main" val="1230069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Case</a:t>
            </a:r>
            <a:r>
              <a:rPr lang="nl-BE" baseline="0"/>
              <a:t> 2 betreft een bio-winkel.</a:t>
            </a:r>
            <a:endParaRPr lang="nl-BE"/>
          </a:p>
        </p:txBody>
      </p:sp>
      <p:sp>
        <p:nvSpPr>
          <p:cNvPr id="4" name="Tijdelijke aanduiding voor dianummer 3"/>
          <p:cNvSpPr>
            <a:spLocks noGrp="1"/>
          </p:cNvSpPr>
          <p:nvPr>
            <p:ph type="sldNum" sz="quarter" idx="10"/>
          </p:nvPr>
        </p:nvSpPr>
        <p:spPr/>
        <p:txBody>
          <a:bodyPr/>
          <a:lstStyle/>
          <a:p>
            <a:fld id="{450F628C-F487-4304-93CA-927AE5036AC0}" type="slidenum">
              <a:rPr lang="nl-BE" smtClean="0"/>
              <a:t>24</a:t>
            </a:fld>
            <a:endParaRPr lang="nl-BE"/>
          </a:p>
        </p:txBody>
      </p:sp>
    </p:spTree>
    <p:extLst>
      <p:ext uri="{BB962C8B-B14F-4D97-AF65-F5344CB8AC3E}">
        <p14:creationId xmlns:p14="http://schemas.microsoft.com/office/powerpoint/2010/main" val="758255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We zien</a:t>
            </a:r>
            <a:r>
              <a:rPr lang="nl-BE" baseline="0"/>
              <a:t> in deze winkel allerlei soorten verlichting.</a:t>
            </a:r>
          </a:p>
          <a:p>
            <a:r>
              <a:rPr lang="nl-BE"/>
              <a:t>In het uitstalraam zien we spots. </a:t>
            </a:r>
            <a:endParaRPr lang="nl-BE">
              <a:cs typeface="Calibri"/>
            </a:endParaRPr>
          </a:p>
          <a:p>
            <a:endParaRPr lang="nl-BE" b="1"/>
          </a:p>
          <a:p>
            <a:r>
              <a:rPr lang="nl-BE" b="1" baseline="0"/>
              <a:t>Wordt de etalageverlichting mee gerekend in de EPC-score?</a:t>
            </a:r>
            <a:endParaRPr lang="nl-BE"/>
          </a:p>
          <a:p>
            <a:pPr marL="177165" indent="-177165">
              <a:buFont typeface="Symbol" panose="05050102010706020507" pitchFamily="18" charset="2"/>
              <a:buChar char="Þ"/>
            </a:pPr>
            <a:r>
              <a:rPr lang="nl-BE" baseline="0"/>
              <a:t>nee, etalageverlichting wordt niet meegerekend als er andere (</a:t>
            </a:r>
            <a:r>
              <a:rPr lang="nl-BE" baseline="0" err="1"/>
              <a:t>gebouwgebonden</a:t>
            </a:r>
            <a:r>
              <a:rPr lang="nl-BE" baseline="0"/>
              <a:t>) hoofdverlichting is.</a:t>
            </a:r>
            <a:endParaRPr lang="nl-BE" baseline="0">
              <a:cs typeface="Calibri"/>
            </a:endParaRPr>
          </a:p>
          <a:p>
            <a:pPr marL="0" indent="0">
              <a:buFont typeface="Symbol" panose="05050102010706020507" pitchFamily="18" charset="2"/>
              <a:buNone/>
            </a:pPr>
            <a:r>
              <a:rPr lang="nl-BE" baseline="0"/>
              <a:t>Het is te zeggen dat </a:t>
            </a:r>
            <a:r>
              <a:rPr lang="nl-BE" b="1" baseline="0"/>
              <a:t>etalageverlichting altijd wordt gezien als aanvullende verlichting </a:t>
            </a:r>
            <a:r>
              <a:rPr lang="nl-BE" baseline="0"/>
              <a:t>en dat deze dus wel wordt ingerekend wanneer er geen (</a:t>
            </a:r>
            <a:r>
              <a:rPr lang="nl-BE" baseline="0" err="1"/>
              <a:t>gebouwgebonden</a:t>
            </a:r>
            <a:r>
              <a:rPr lang="nl-BE" baseline="0"/>
              <a:t>) hoofdverlichting is. Het is dus niet zo dat etalageverlichting standaard niet wordt ingerekend, maar meestal komt het daar wel op neer.</a:t>
            </a:r>
            <a:endParaRPr lang="nl-BE" baseline="0">
              <a:cs typeface="Calibri"/>
            </a:endParaRPr>
          </a:p>
          <a:p>
            <a:pPr marL="0" indent="0">
              <a:buFont typeface="Symbol" panose="05050102010706020507" pitchFamily="18" charset="2"/>
              <a:buNone/>
            </a:pPr>
            <a:endParaRPr lang="nl-BE" baseline="0"/>
          </a:p>
          <a:p>
            <a:r>
              <a:rPr lang="nl-BE" baseline="0"/>
              <a:t>Verder zien we een voorste en een achterste winkelruimte.</a:t>
            </a:r>
            <a:endParaRPr lang="nl-BE">
              <a:cs typeface="Calibri"/>
            </a:endParaRPr>
          </a:p>
        </p:txBody>
      </p:sp>
      <p:sp>
        <p:nvSpPr>
          <p:cNvPr id="4" name="Tijdelijke aanduiding voor dianummer 3"/>
          <p:cNvSpPr>
            <a:spLocks noGrp="1"/>
          </p:cNvSpPr>
          <p:nvPr>
            <p:ph type="sldNum" sz="quarter" idx="10"/>
          </p:nvPr>
        </p:nvSpPr>
        <p:spPr/>
        <p:txBody>
          <a:bodyPr/>
          <a:lstStyle/>
          <a:p>
            <a:fld id="{450F628C-F487-4304-93CA-927AE5036AC0}" type="slidenum">
              <a:rPr lang="nl-BE" smtClean="0"/>
              <a:t>25</a:t>
            </a:fld>
            <a:endParaRPr lang="nl-BE"/>
          </a:p>
        </p:txBody>
      </p:sp>
    </p:spTree>
    <p:extLst>
      <p:ext uri="{BB962C8B-B14F-4D97-AF65-F5344CB8AC3E}">
        <p14:creationId xmlns:p14="http://schemas.microsoft.com/office/powerpoint/2010/main" val="33064721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Er is </a:t>
            </a:r>
            <a:r>
              <a:rPr lang="nl-BE" b="1"/>
              <a:t>enkel een handgetekend plan</a:t>
            </a:r>
            <a:r>
              <a:rPr lang="nl-BE" b="1" baseline="0"/>
              <a:t> </a:t>
            </a:r>
            <a:r>
              <a:rPr lang="nl-BE" baseline="0"/>
              <a:t>van de eigenaar voorhanden.</a:t>
            </a:r>
          </a:p>
          <a:p>
            <a:r>
              <a:rPr lang="nl-BE" b="1" baseline="0"/>
              <a:t>Mogen we dit plan gebruiken?</a:t>
            </a:r>
          </a:p>
          <a:p>
            <a:pPr marL="177661" indent="-177661">
              <a:buFont typeface="Symbol" panose="05050102010706020507" pitchFamily="18" charset="2"/>
              <a:buChar char="Þ"/>
            </a:pPr>
            <a:r>
              <a:rPr lang="nl-BE" baseline="0"/>
              <a:t>Ja , maar visuele controle is noodzakelijk. Bij controle merken we dat het plan klopt. </a:t>
            </a:r>
          </a:p>
          <a:p>
            <a:endParaRPr lang="nl-BE" baseline="0"/>
          </a:p>
          <a:p>
            <a:pPr defTabSz="947523">
              <a:defRPr/>
            </a:pPr>
            <a:endParaRPr lang="nl-BE"/>
          </a:p>
          <a:p>
            <a:endParaRPr lang="nl-BE"/>
          </a:p>
        </p:txBody>
      </p:sp>
      <p:sp>
        <p:nvSpPr>
          <p:cNvPr id="4" name="Tijdelijke aanduiding voor dianummer 3"/>
          <p:cNvSpPr>
            <a:spLocks noGrp="1"/>
          </p:cNvSpPr>
          <p:nvPr>
            <p:ph type="sldNum" sz="quarter" idx="10"/>
          </p:nvPr>
        </p:nvSpPr>
        <p:spPr/>
        <p:txBody>
          <a:bodyPr/>
          <a:lstStyle/>
          <a:p>
            <a:fld id="{450F628C-F487-4304-93CA-927AE5036AC0}" type="slidenum">
              <a:rPr lang="nl-BE" smtClean="0"/>
              <a:t>26</a:t>
            </a:fld>
            <a:endParaRPr lang="nl-BE"/>
          </a:p>
        </p:txBody>
      </p:sp>
    </p:spTree>
    <p:extLst>
      <p:ext uri="{BB962C8B-B14F-4D97-AF65-F5344CB8AC3E}">
        <p14:creationId xmlns:p14="http://schemas.microsoft.com/office/powerpoint/2010/main" val="15266067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47523">
              <a:defRPr/>
            </a:pPr>
            <a:r>
              <a:rPr lang="nl-BE" baseline="0"/>
              <a:t>De opslag is gesloten en de persoon ter plaatse heeft geen sleutel.</a:t>
            </a:r>
            <a:r>
              <a:rPr lang="nl-BE"/>
              <a:t> </a:t>
            </a:r>
            <a:endParaRPr lang="nl-BE" baseline="0"/>
          </a:p>
          <a:p>
            <a:pPr defTabSz="947523">
              <a:defRPr/>
            </a:pPr>
            <a:r>
              <a:rPr lang="nl-BE" b="1" baseline="0"/>
              <a:t>Wat te doen als een ruimte gesloten is?</a:t>
            </a:r>
            <a:r>
              <a:rPr lang="nl-BE" b="1"/>
              <a:t> </a:t>
            </a:r>
            <a:endParaRPr lang="nl-BE" b="1" baseline="0">
              <a:cs typeface="Calibri"/>
            </a:endParaRPr>
          </a:p>
          <a:p>
            <a:pPr defTabSz="947523">
              <a:defRPr/>
            </a:pPr>
            <a:r>
              <a:rPr lang="nl-BE" baseline="0"/>
              <a:t>Elke ruimte moet eigenlijk bezocht worden maar in dit geval kunnen we de kleine oppervlakte van de opslag inschatten omdat we de erlangs liggende ruimten kunnen opmeten.</a:t>
            </a:r>
            <a:endParaRPr lang="nl-BE" baseline="0">
              <a:cs typeface="Calibri"/>
            </a:endParaRPr>
          </a:p>
          <a:p>
            <a:pPr defTabSz="947523">
              <a:defRPr/>
            </a:pPr>
            <a:endParaRPr lang="nl-BE"/>
          </a:p>
          <a:p>
            <a:r>
              <a:rPr lang="nl-BE" baseline="0"/>
              <a:t>Het gedeelte PRIVE is toegankelijk via een SAS en is een ruimte (met een zetel, een tafel en een stoel) en een </a:t>
            </a:r>
            <a:r>
              <a:rPr lang="nl-BE"/>
              <a:t>kitchenette</a:t>
            </a:r>
            <a:r>
              <a:rPr lang="nl-BE" baseline="0"/>
              <a:t> waar de eigenaar kan verblijven als er niemand in de winkel is.</a:t>
            </a:r>
          </a:p>
          <a:p>
            <a:r>
              <a:rPr lang="nl-BE" b="1" baseline="0"/>
              <a:t>Maakt dit PRIVE gedeelte deel uit van het te bekijken volume in het kader van EPC?</a:t>
            </a:r>
            <a:endParaRPr lang="nl-BE" b="1" baseline="0">
              <a:cs typeface="Calibri"/>
            </a:endParaRPr>
          </a:p>
          <a:p>
            <a:pPr marL="177165" indent="-177165">
              <a:buFont typeface="Symbol" panose="05050102010706020507" pitchFamily="18" charset="2"/>
              <a:buChar char="Þ"/>
            </a:pPr>
            <a:r>
              <a:rPr lang="nl-BE" baseline="0"/>
              <a:t>ja, maakt deel uit van handel, want het is geen volledig uitgerust appartement met eigen sanitair etc.</a:t>
            </a:r>
            <a:endParaRPr lang="nl-BE" baseline="0">
              <a:cs typeface="Calibri"/>
            </a:endParaRPr>
          </a:p>
          <a:p>
            <a:endParaRPr lang="nl-BE"/>
          </a:p>
        </p:txBody>
      </p:sp>
      <p:sp>
        <p:nvSpPr>
          <p:cNvPr id="4" name="Tijdelijke aanduiding voor dianummer 3"/>
          <p:cNvSpPr>
            <a:spLocks noGrp="1"/>
          </p:cNvSpPr>
          <p:nvPr>
            <p:ph type="sldNum" sz="quarter" idx="10"/>
          </p:nvPr>
        </p:nvSpPr>
        <p:spPr/>
        <p:txBody>
          <a:bodyPr/>
          <a:lstStyle/>
          <a:p>
            <a:fld id="{450F628C-F487-4304-93CA-927AE5036AC0}" type="slidenum">
              <a:rPr lang="nl-BE" smtClean="0"/>
              <a:t>27</a:t>
            </a:fld>
            <a:endParaRPr lang="nl-BE"/>
          </a:p>
        </p:txBody>
      </p:sp>
    </p:spTree>
    <p:extLst>
      <p:ext uri="{BB962C8B-B14F-4D97-AF65-F5344CB8AC3E}">
        <p14:creationId xmlns:p14="http://schemas.microsoft.com/office/powerpoint/2010/main" val="5182927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Case</a:t>
            </a:r>
            <a:r>
              <a:rPr lang="nl-BE" baseline="0"/>
              <a:t> 2 is een </a:t>
            </a:r>
            <a:r>
              <a:rPr lang="nl-BE" baseline="0" err="1"/>
              <a:t>kNR</a:t>
            </a:r>
            <a:r>
              <a:rPr lang="nl-BE"/>
              <a:t> met functie kantoor (aparte</a:t>
            </a:r>
            <a:r>
              <a:rPr lang="nl-BE" baseline="0"/>
              <a:t> ingang en </a:t>
            </a:r>
            <a:r>
              <a:rPr lang="nl-BE"/>
              <a:t>functioneel</a:t>
            </a:r>
            <a:r>
              <a:rPr lang="nl-BE" baseline="0"/>
              <a:t> zelfstandig).</a:t>
            </a:r>
            <a:r>
              <a:rPr lang="nl-BE"/>
              <a:t> </a:t>
            </a:r>
            <a:endParaRPr lang="nl-BE" baseline="0"/>
          </a:p>
          <a:p>
            <a:r>
              <a:rPr lang="nl-BE" baseline="0"/>
              <a:t>We gaan dus stap voor stap aan de slag voor het gedeelte EPC verlichting.</a:t>
            </a:r>
            <a:r>
              <a:rPr lang="nl-BE"/>
              <a:t> </a:t>
            </a:r>
            <a:endParaRPr lang="nl-BE">
              <a:cs typeface="Calibri"/>
            </a:endParaRPr>
          </a:p>
          <a:p>
            <a:endParaRPr lang="nl-BE" baseline="0">
              <a:cs typeface="Calibri"/>
            </a:endParaRPr>
          </a:p>
          <a:p>
            <a:r>
              <a:rPr lang="nl-BE" baseline="0"/>
              <a:t>Stap 1: er is gebouw gebonden verlichting dus we gaan naar Stap 2</a:t>
            </a:r>
            <a:endParaRPr lang="nl-BE">
              <a:cs typeface="Calibri"/>
            </a:endParaRPr>
          </a:p>
        </p:txBody>
      </p:sp>
      <p:sp>
        <p:nvSpPr>
          <p:cNvPr id="4" name="Tijdelijke aanduiding voor dianummer 3"/>
          <p:cNvSpPr>
            <a:spLocks noGrp="1"/>
          </p:cNvSpPr>
          <p:nvPr>
            <p:ph type="sldNum" sz="quarter" idx="10"/>
          </p:nvPr>
        </p:nvSpPr>
        <p:spPr/>
        <p:txBody>
          <a:bodyPr/>
          <a:lstStyle/>
          <a:p>
            <a:fld id="{450F628C-F487-4304-93CA-927AE5036AC0}" type="slidenum">
              <a:rPr lang="nl-BE" smtClean="0"/>
              <a:t>28</a:t>
            </a:fld>
            <a:endParaRPr lang="nl-BE"/>
          </a:p>
        </p:txBody>
      </p:sp>
    </p:spTree>
    <p:extLst>
      <p:ext uri="{BB962C8B-B14F-4D97-AF65-F5344CB8AC3E}">
        <p14:creationId xmlns:p14="http://schemas.microsoft.com/office/powerpoint/2010/main" val="28982770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aseline="0"/>
              <a:t>Stap 2: Laat ons eens beginnen met </a:t>
            </a:r>
            <a:r>
              <a:rPr lang="nl-BE" b="1" baseline="0"/>
              <a:t>te kijken </a:t>
            </a:r>
            <a:r>
              <a:rPr lang="nl-BE" baseline="0"/>
              <a:t>naar de verlichting. </a:t>
            </a:r>
          </a:p>
          <a:p>
            <a:endParaRPr lang="nl-BE" b="1" baseline="0"/>
          </a:p>
          <a:p>
            <a:r>
              <a:rPr lang="nl-BE" b="1" baseline="0"/>
              <a:t>Wat zien we?</a:t>
            </a:r>
          </a:p>
          <a:p>
            <a:pPr marL="177661" indent="-177661">
              <a:buFontTx/>
              <a:buChar char="-"/>
            </a:pPr>
            <a:r>
              <a:rPr lang="nl-BE" baseline="0"/>
              <a:t>Spots aan de muur in de voorste winkelruimte.</a:t>
            </a:r>
          </a:p>
          <a:p>
            <a:pPr marL="177661" indent="-177661">
              <a:buFontTx/>
              <a:buChar char="-"/>
            </a:pPr>
            <a:r>
              <a:rPr lang="nl-BE" baseline="0"/>
              <a:t>Buislampen achter de </a:t>
            </a:r>
            <a:r>
              <a:rPr lang="nl-BE" baseline="0" err="1"/>
              <a:t>plexi</a:t>
            </a:r>
            <a:r>
              <a:rPr lang="nl-BE" baseline="0"/>
              <a:t> aan het plafond in de voorste winkelruimte (we zien de lampen als we op onze tippen gaan staan)</a:t>
            </a:r>
          </a:p>
          <a:p>
            <a:pPr marL="177661" indent="-177661">
              <a:buFontTx/>
              <a:buChar char="-"/>
            </a:pPr>
            <a:r>
              <a:rPr lang="nl-BE" baseline="0"/>
              <a:t>Buislampen in opbouwtoestellen in de achterste winkelruimte</a:t>
            </a:r>
          </a:p>
          <a:p>
            <a:pPr marL="177661" indent="-177661">
              <a:buFontTx/>
              <a:buChar char="-"/>
            </a:pPr>
            <a:r>
              <a:rPr lang="nl-BE" baseline="0"/>
              <a:t>Spotjes in het meubel in de achterste winkelruimte</a:t>
            </a:r>
          </a:p>
          <a:p>
            <a:pPr marL="177661" indent="-177661">
              <a:buFontTx/>
              <a:buChar char="-"/>
            </a:pPr>
            <a:r>
              <a:rPr lang="nl-BE" baseline="0"/>
              <a:t>Noodverlichting in de achterste winkelruimte.</a:t>
            </a:r>
          </a:p>
          <a:p>
            <a:r>
              <a:rPr lang="nl-BE" baseline="0"/>
              <a:t>In WC en SAS zien we bolvormige verlichtingstoestellen met een </a:t>
            </a:r>
            <a:r>
              <a:rPr lang="nl-BE" baseline="0" err="1"/>
              <a:t>plexi</a:t>
            </a:r>
            <a:r>
              <a:rPr lang="nl-BE" baseline="0"/>
              <a:t>.</a:t>
            </a:r>
          </a:p>
          <a:p>
            <a:pPr defTabSz="947523">
              <a:defRPr/>
            </a:pPr>
            <a:r>
              <a:rPr lang="nl-BE" baseline="0"/>
              <a:t>In de zone privé hangt geen verlichting aan het plafond (enkel een suikertje) maar er staat wel een </a:t>
            </a:r>
            <a:r>
              <a:rPr lang="nl-BE" baseline="0" err="1"/>
              <a:t>staanlamp</a:t>
            </a:r>
            <a:r>
              <a:rPr lang="nl-BE" baseline="0"/>
              <a:t> (geen foto).</a:t>
            </a:r>
          </a:p>
          <a:p>
            <a:pPr defTabSz="947523">
              <a:defRPr/>
            </a:pPr>
            <a:endParaRPr lang="nl-BE" baseline="0"/>
          </a:p>
        </p:txBody>
      </p:sp>
      <p:sp>
        <p:nvSpPr>
          <p:cNvPr id="4" name="Tijdelijke aanduiding voor dianummer 3"/>
          <p:cNvSpPr>
            <a:spLocks noGrp="1"/>
          </p:cNvSpPr>
          <p:nvPr>
            <p:ph type="sldNum" sz="quarter" idx="10"/>
          </p:nvPr>
        </p:nvSpPr>
        <p:spPr/>
        <p:txBody>
          <a:bodyPr/>
          <a:lstStyle/>
          <a:p>
            <a:fld id="{450F628C-F487-4304-93CA-927AE5036AC0}" type="slidenum">
              <a:rPr lang="nl-BE" smtClean="0"/>
              <a:t>29</a:t>
            </a:fld>
            <a:endParaRPr lang="nl-BE"/>
          </a:p>
        </p:txBody>
      </p:sp>
    </p:spTree>
    <p:extLst>
      <p:ext uri="{BB962C8B-B14F-4D97-AF65-F5344CB8AC3E}">
        <p14:creationId xmlns:p14="http://schemas.microsoft.com/office/powerpoint/2010/main" val="4117607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Verlichting en</a:t>
            </a:r>
            <a:r>
              <a:rPr lang="nl-BE" baseline="0"/>
              <a:t> zien is een complex gegeven, veel complexer dan je misschien zou denken: we kennen objectieve, meetbare parameters (zoals lux, lumen, </a:t>
            </a:r>
            <a:r>
              <a:rPr lang="nl-BE"/>
              <a:t>kleurweergave </a:t>
            </a:r>
            <a:r>
              <a:rPr lang="nl-BE" err="1"/>
              <a:t>ïndex</a:t>
            </a:r>
            <a:r>
              <a:rPr lang="nl-BE"/>
              <a:t> </a:t>
            </a:r>
            <a:r>
              <a:rPr lang="nl-BE" baseline="0"/>
              <a:t>enz.) maar vooral subjectieve elementen bepalen wat we zien (zoals ons oog, onze hersenen, onze stemming, vermoeidheid…). Verlichtingskunde is een vak.</a:t>
            </a:r>
            <a:r>
              <a:rPr lang="nl-BE"/>
              <a:t> </a:t>
            </a:r>
            <a:endParaRPr lang="nl-BE" baseline="0"/>
          </a:p>
          <a:p>
            <a:endParaRPr lang="nl-BE" baseline="0"/>
          </a:p>
        </p:txBody>
      </p:sp>
      <p:sp>
        <p:nvSpPr>
          <p:cNvPr id="4" name="Tijdelijke aanduiding voor dianummer 3"/>
          <p:cNvSpPr>
            <a:spLocks noGrp="1"/>
          </p:cNvSpPr>
          <p:nvPr>
            <p:ph type="sldNum" sz="quarter" idx="10"/>
          </p:nvPr>
        </p:nvSpPr>
        <p:spPr/>
        <p:txBody>
          <a:bodyPr/>
          <a:lstStyle/>
          <a:p>
            <a:fld id="{450F628C-F487-4304-93CA-927AE5036AC0}" type="slidenum">
              <a:rPr lang="nl-BE" smtClean="0"/>
              <a:t>3</a:t>
            </a:fld>
            <a:endParaRPr lang="nl-BE"/>
          </a:p>
        </p:txBody>
      </p:sp>
    </p:spTree>
    <p:extLst>
      <p:ext uri="{BB962C8B-B14F-4D97-AF65-F5344CB8AC3E}">
        <p14:creationId xmlns:p14="http://schemas.microsoft.com/office/powerpoint/2010/main" val="20765526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aseline="0"/>
              <a:t>Stap 2: aanwezige verlichting identificeren per ruimte</a:t>
            </a:r>
          </a:p>
          <a:p>
            <a:r>
              <a:rPr lang="nl-BE" b="1" baseline="0"/>
              <a:t>Welke ruimtes zijn er?</a:t>
            </a:r>
            <a:endParaRPr lang="nl-BE" b="1" baseline="0">
              <a:cs typeface="Calibri"/>
            </a:endParaRPr>
          </a:p>
          <a:p>
            <a:r>
              <a:rPr lang="nl-BE" baseline="0"/>
              <a:t>Ruimte 1 = voorste + achterste winkelruimte (loopt door) heeft gebouw gebonden verlichting (hoofdverlichting, noodverlichting en aanvullende verlichting) dus naar stap 3</a:t>
            </a:r>
            <a:endParaRPr lang="nl-BE" baseline="0">
              <a:cs typeface="Calibri"/>
            </a:endParaRPr>
          </a:p>
          <a:p>
            <a:r>
              <a:rPr lang="nl-BE" baseline="0"/>
              <a:t>Ruimte 2 en 3= sas + WC (er is een deur tussen sas en WC) hebben hoofdverlichting dus naar stap 3</a:t>
            </a:r>
            <a:endParaRPr lang="nl-BE" baseline="0">
              <a:cs typeface="Calibri"/>
            </a:endParaRPr>
          </a:p>
          <a:p>
            <a:r>
              <a:rPr lang="nl-BE"/>
              <a:t>Ruimte 4 = opslag,</a:t>
            </a:r>
            <a:r>
              <a:rPr lang="nl-BE" baseline="0"/>
              <a:t> we hebben geen toegang dus verlichting onbekend en naar stap 7</a:t>
            </a:r>
            <a:endParaRPr lang="nl-BE" baseline="0">
              <a:cs typeface="Calibri"/>
            </a:endParaRPr>
          </a:p>
          <a:p>
            <a:r>
              <a:rPr lang="nl-BE" baseline="0"/>
              <a:t>Ruimte 5 = privé met enkel een </a:t>
            </a:r>
            <a:r>
              <a:rPr lang="nl-BE"/>
              <a:t>kroonsteentje/suikertje</a:t>
            </a:r>
            <a:r>
              <a:rPr lang="nl-BE" baseline="0"/>
              <a:t> aan plafond (zonder verlichtingstoestel) en een </a:t>
            </a:r>
            <a:r>
              <a:rPr lang="nl-BE" baseline="0" err="1"/>
              <a:t>staanlamp</a:t>
            </a:r>
            <a:r>
              <a:rPr lang="nl-BE" baseline="0"/>
              <a:t> met stekker.</a:t>
            </a:r>
            <a:endParaRPr lang="nl-BE" baseline="0">
              <a:cs typeface="Calibri"/>
            </a:endParaRPr>
          </a:p>
          <a:p>
            <a:r>
              <a:rPr lang="nl-BE" b="1" baseline="0"/>
              <a:t>Is in ruimte 5 verlichting aanwezig die meegerekend moet worden in EPC?</a:t>
            </a:r>
            <a:r>
              <a:rPr lang="nl-BE" b="1"/>
              <a:t> </a:t>
            </a:r>
          </a:p>
          <a:p>
            <a:r>
              <a:rPr lang="nl-BE" baseline="0"/>
              <a:t>De </a:t>
            </a:r>
            <a:r>
              <a:rPr lang="nl-BE" baseline="0" err="1"/>
              <a:t>staanlamp</a:t>
            </a:r>
            <a:r>
              <a:rPr lang="nl-BE" baseline="0"/>
              <a:t> met stekker telt niet.</a:t>
            </a:r>
            <a:r>
              <a:rPr lang="nl-BE"/>
              <a:t>  </a:t>
            </a:r>
            <a:endParaRPr lang="nl-BE" baseline="0">
              <a:cs typeface="Calibri"/>
            </a:endParaRPr>
          </a:p>
          <a:p>
            <a:r>
              <a:rPr lang="nl-BE" b="1" baseline="0"/>
              <a:t>Wat met het suikertje aan het plafond? Wat zegt het IP hierover?</a:t>
            </a:r>
            <a:endParaRPr lang="nl-BE" b="1" baseline="0">
              <a:cs typeface="Calibri"/>
            </a:endParaRPr>
          </a:p>
          <a:p>
            <a:r>
              <a:rPr lang="nl-BE" baseline="0"/>
              <a:t>=&gt; Geen en naar stap 7 : </a:t>
            </a:r>
            <a:r>
              <a:rPr lang="nl-BE" i="1" baseline="0"/>
              <a:t>extract uit IP: </a:t>
            </a:r>
            <a:r>
              <a:rPr lang="nl-BE" i="1"/>
              <a:t>Een lichtpunt is het aansluitingspunt van een verlichtingstoestel op de elektriciteitskabels. Kabels die uit het plafond hangen worden als een lichtpunt beschouwd enkel indien een verlichtingstoestel of minstens een individuele lamp in een fitting is aangebracht. </a:t>
            </a:r>
            <a:endParaRPr lang="nl-BE" b="0" i="1">
              <a:cs typeface="Calibri"/>
            </a:endParaRPr>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30</a:t>
            </a:fld>
            <a:endParaRPr lang="nl-BE"/>
          </a:p>
        </p:txBody>
      </p:sp>
    </p:spTree>
    <p:extLst>
      <p:ext uri="{BB962C8B-B14F-4D97-AF65-F5344CB8AC3E}">
        <p14:creationId xmlns:p14="http://schemas.microsoft.com/office/powerpoint/2010/main" val="9955424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In STAP 3 identificeren we de verlichting die in rekening wordt gebracht voor de bepaling van de energiescore.</a:t>
            </a:r>
          </a:p>
          <a:p>
            <a:endParaRPr lang="nl-BE"/>
          </a:p>
          <a:p>
            <a:r>
              <a:rPr lang="nl-BE"/>
              <a:t>Eerst bekijken we het voorste gedeelte van ruimte 1, daarna bekijken we het achterste gedeelte van ruimte 1.</a:t>
            </a:r>
          </a:p>
          <a:p>
            <a:r>
              <a:rPr lang="nl-BE"/>
              <a:t>Vermits de verlichting achter de opgehangen </a:t>
            </a:r>
            <a:r>
              <a:rPr lang="nl-BE" err="1"/>
              <a:t>plexi</a:t>
            </a:r>
            <a:r>
              <a:rPr lang="nl-BE"/>
              <a:t> </a:t>
            </a:r>
            <a:r>
              <a:rPr lang="nl-BE" b="1"/>
              <a:t>geen indirecte verlichting </a:t>
            </a:r>
            <a:r>
              <a:rPr lang="nl-BE"/>
              <a:t>is, is deze de hoofdverlichting. </a:t>
            </a:r>
          </a:p>
          <a:p>
            <a:r>
              <a:rPr lang="nl-BE"/>
              <a:t>De spots zijn aanvullende verlichting en worden dus niet in rekening gebracht.</a:t>
            </a:r>
          </a:p>
        </p:txBody>
      </p:sp>
      <p:sp>
        <p:nvSpPr>
          <p:cNvPr id="4" name="Tijdelijke aanduiding voor dianummer 3"/>
          <p:cNvSpPr>
            <a:spLocks noGrp="1"/>
          </p:cNvSpPr>
          <p:nvPr>
            <p:ph type="sldNum" sz="quarter" idx="10"/>
          </p:nvPr>
        </p:nvSpPr>
        <p:spPr/>
        <p:txBody>
          <a:bodyPr/>
          <a:lstStyle/>
          <a:p>
            <a:fld id="{450F628C-F487-4304-93CA-927AE5036AC0}" type="slidenum">
              <a:rPr lang="nl-BE" smtClean="0"/>
              <a:t>31</a:t>
            </a:fld>
            <a:endParaRPr lang="nl-BE"/>
          </a:p>
        </p:txBody>
      </p:sp>
    </p:spTree>
    <p:extLst>
      <p:ext uri="{BB962C8B-B14F-4D97-AF65-F5344CB8AC3E}">
        <p14:creationId xmlns:p14="http://schemas.microsoft.com/office/powerpoint/2010/main" val="20656234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Bekijken we nu ook het achterste gedeelte van ruimte 1.</a:t>
            </a:r>
          </a:p>
          <a:p>
            <a:r>
              <a:rPr lang="nl-BE"/>
              <a:t>We zien noodverlichting, plafondverlichting en spots in het meubel.</a:t>
            </a:r>
          </a:p>
          <a:p>
            <a:r>
              <a:rPr lang="nl-BE" b="1"/>
              <a:t>Wat is de hoofdverlichting?</a:t>
            </a:r>
          </a:p>
          <a:p>
            <a:r>
              <a:rPr lang="nl-BE"/>
              <a:t>=&gt; De plafondtoestellen zijn de hoofdverlichting. De noodverlichting en de spots worden niet in rekening gebracht.</a:t>
            </a:r>
          </a:p>
          <a:p>
            <a:endParaRPr lang="nl-BE"/>
          </a:p>
        </p:txBody>
      </p:sp>
      <p:sp>
        <p:nvSpPr>
          <p:cNvPr id="4" name="Tijdelijke aanduiding voor dianummer 3"/>
          <p:cNvSpPr>
            <a:spLocks noGrp="1"/>
          </p:cNvSpPr>
          <p:nvPr>
            <p:ph type="sldNum" sz="quarter" idx="10"/>
          </p:nvPr>
        </p:nvSpPr>
        <p:spPr/>
        <p:txBody>
          <a:bodyPr/>
          <a:lstStyle/>
          <a:p>
            <a:fld id="{450F628C-F487-4304-93CA-927AE5036AC0}" type="slidenum">
              <a:rPr lang="nl-BE" smtClean="0"/>
              <a:t>32</a:t>
            </a:fld>
            <a:endParaRPr lang="nl-BE"/>
          </a:p>
        </p:txBody>
      </p:sp>
    </p:spTree>
    <p:extLst>
      <p:ext uri="{BB962C8B-B14F-4D97-AF65-F5344CB8AC3E}">
        <p14:creationId xmlns:p14="http://schemas.microsoft.com/office/powerpoint/2010/main" val="1733304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In</a:t>
            </a:r>
            <a:r>
              <a:rPr lang="nl-BE" baseline="0"/>
              <a:t> Ruimte 1 (zowel voorste als achterstel gedeelte van de winkel) is het type lichtbron: </a:t>
            </a:r>
            <a:r>
              <a:rPr lang="nl-BE" baseline="0" err="1"/>
              <a:t>TL-verlichting</a:t>
            </a:r>
            <a:r>
              <a:rPr lang="nl-BE" baseline="0"/>
              <a:t>.</a:t>
            </a:r>
          </a:p>
          <a:p>
            <a:r>
              <a:rPr lang="nl-BE" baseline="0"/>
              <a:t>In ruimte 2 en 3 (sas en wc) is het type lichtbron onbekend. </a:t>
            </a:r>
            <a:r>
              <a:rPr lang="nl-BE"/>
              <a:t>(=&gt; zelfde</a:t>
            </a:r>
            <a:r>
              <a:rPr lang="nl-BE" baseline="0"/>
              <a:t> situatie als Case 1 Kantoor)</a:t>
            </a:r>
          </a:p>
          <a:p>
            <a:endParaRPr lang="nl-BE" baseline="0"/>
          </a:p>
          <a:p>
            <a:endParaRPr lang="nl-BE" b="1"/>
          </a:p>
        </p:txBody>
      </p:sp>
      <p:sp>
        <p:nvSpPr>
          <p:cNvPr id="4" name="Tijdelijke aanduiding voor dianummer 3"/>
          <p:cNvSpPr>
            <a:spLocks noGrp="1"/>
          </p:cNvSpPr>
          <p:nvPr>
            <p:ph type="sldNum" sz="quarter" idx="10"/>
          </p:nvPr>
        </p:nvSpPr>
        <p:spPr/>
        <p:txBody>
          <a:bodyPr/>
          <a:lstStyle/>
          <a:p>
            <a:fld id="{450F628C-F487-4304-93CA-927AE5036AC0}" type="slidenum">
              <a:rPr lang="nl-BE" smtClean="0"/>
              <a:t>33</a:t>
            </a:fld>
            <a:endParaRPr lang="nl-BE"/>
          </a:p>
        </p:txBody>
      </p:sp>
    </p:spTree>
    <p:extLst>
      <p:ext uri="{BB962C8B-B14F-4D97-AF65-F5344CB8AC3E}">
        <p14:creationId xmlns:p14="http://schemas.microsoft.com/office/powerpoint/2010/main" val="9179711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t>Niets speciaals</a:t>
            </a:r>
            <a:r>
              <a:rPr lang="nl-BE" b="1" baseline="0"/>
              <a:t> te melden voor het type regeling. </a:t>
            </a:r>
          </a:p>
          <a:p>
            <a:r>
              <a:rPr lang="nl-BE" baseline="0"/>
              <a:t>Ook hier zien we gewone schakelaars, zonder regeling in functie van aanwezigheid of daglicht. </a:t>
            </a:r>
          </a:p>
          <a:p>
            <a:r>
              <a:rPr lang="nl-BE" baseline="0"/>
              <a:t>Dus Stap 5: manueel en Stap 6: geen of onbekend.</a:t>
            </a:r>
            <a:endParaRPr lang="nl-BE"/>
          </a:p>
        </p:txBody>
      </p:sp>
      <p:sp>
        <p:nvSpPr>
          <p:cNvPr id="4" name="Tijdelijke aanduiding voor dianummer 3"/>
          <p:cNvSpPr>
            <a:spLocks noGrp="1"/>
          </p:cNvSpPr>
          <p:nvPr>
            <p:ph type="sldNum" sz="quarter" idx="10"/>
          </p:nvPr>
        </p:nvSpPr>
        <p:spPr/>
        <p:txBody>
          <a:bodyPr/>
          <a:lstStyle/>
          <a:p>
            <a:fld id="{450F628C-F487-4304-93CA-927AE5036AC0}" type="slidenum">
              <a:rPr lang="nl-BE" smtClean="0"/>
              <a:t>34</a:t>
            </a:fld>
            <a:endParaRPr lang="nl-BE"/>
          </a:p>
        </p:txBody>
      </p:sp>
    </p:spTree>
    <p:extLst>
      <p:ext uri="{BB962C8B-B14F-4D97-AF65-F5344CB8AC3E}">
        <p14:creationId xmlns:p14="http://schemas.microsoft.com/office/powerpoint/2010/main" val="5654832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98433" lvl="1"/>
            <a:r>
              <a:rPr lang="nl-BE" sz="2500"/>
              <a:t>Bundeling van verlichtingszones is mogelijk indien lichtbron en sturing in de ruimten dezelfde zijn. </a:t>
            </a:r>
          </a:p>
          <a:p>
            <a:pPr marL="298433" lvl="1"/>
            <a:r>
              <a:rPr lang="nl-BE" sz="2500"/>
              <a:t>In dit geval dus ruimte 2 (sas) en ruimte 3 (WC).</a:t>
            </a:r>
          </a:p>
          <a:p>
            <a:pPr marL="298433" lvl="1"/>
            <a:r>
              <a:rPr lang="nl-BE" sz="2500" b="1"/>
              <a:t>Ruimte 4 (opslag) is gesloten en ruimte 5 (privé) heeft allen het suikertje aan het plafond.</a:t>
            </a:r>
          </a:p>
          <a:p>
            <a:pPr marL="298433" lvl="1"/>
            <a:r>
              <a:rPr lang="nl-BE" sz="2500" b="1"/>
              <a:t>Moeten we de oppervlakte van deze “verlichtingszones” ook opmeten?</a:t>
            </a:r>
          </a:p>
          <a:p>
            <a:pPr marL="653754" lvl="1" indent="-355321">
              <a:buFont typeface="Symbol" panose="05050102010706020507" pitchFamily="18" charset="2"/>
              <a:buChar char="Þ"/>
            </a:pPr>
            <a:r>
              <a:rPr lang="nl-BE" sz="2500"/>
              <a:t>Ruimte 4 en ruimte 5 zijn ook op te meten. </a:t>
            </a:r>
          </a:p>
          <a:p>
            <a:pPr marL="298433" lvl="1"/>
            <a:r>
              <a:rPr lang="nl-BE" sz="2500" b="1"/>
              <a:t>Kunnen ruimte 4 en 5 samengenomen worden? </a:t>
            </a:r>
          </a:p>
          <a:p>
            <a:pPr marL="298433" lvl="1"/>
            <a:r>
              <a:rPr lang="nl-BE" sz="2500"/>
              <a:t>=&gt; NEEN bundeling</a:t>
            </a:r>
            <a:r>
              <a:rPr lang="nl-BE" sz="2500" baseline="0"/>
              <a:t> is niet mogelijk. W</a:t>
            </a:r>
            <a:r>
              <a:rPr lang="nl-BE" sz="2500"/>
              <a:t>ant in Ruimte 4 is lichtbron onbekend. Ruimte 5 heeft geen lichtbron. Dit</a:t>
            </a:r>
            <a:r>
              <a:rPr lang="nl-BE" sz="2500" baseline="0"/>
              <a:t> is niet gelijk dus </a:t>
            </a:r>
            <a:r>
              <a:rPr lang="nl-BE" sz="2500"/>
              <a:t>niet mogelijk om te bundelen.</a:t>
            </a:r>
          </a:p>
          <a:p>
            <a:pPr marL="298433" lvl="1"/>
            <a:r>
              <a:rPr lang="nl-BE" sz="2500"/>
              <a:t>De oppervlakte van ruimte 4 kunnen we niet opmeten maar m² kan bepaald worden door extrapolatie van de omliggende ruimten (logische oppervlakte)</a:t>
            </a:r>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35</a:t>
            </a:fld>
            <a:endParaRPr lang="nl-BE"/>
          </a:p>
        </p:txBody>
      </p:sp>
    </p:spTree>
    <p:extLst>
      <p:ext uri="{BB962C8B-B14F-4D97-AF65-F5344CB8AC3E}">
        <p14:creationId xmlns:p14="http://schemas.microsoft.com/office/powerpoint/2010/main" val="18220121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450F628C-F487-4304-93CA-927AE5036AC0}" type="slidenum">
              <a:rPr lang="nl-BE" smtClean="0"/>
              <a:t>36</a:t>
            </a:fld>
            <a:endParaRPr lang="nl-BE"/>
          </a:p>
        </p:txBody>
      </p:sp>
    </p:spTree>
    <p:extLst>
      <p:ext uri="{BB962C8B-B14F-4D97-AF65-F5344CB8AC3E}">
        <p14:creationId xmlns:p14="http://schemas.microsoft.com/office/powerpoint/2010/main" val="22122534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We geven alle</a:t>
            </a:r>
            <a:r>
              <a:rPr lang="nl-BE" baseline="0"/>
              <a:t> parameters in.</a:t>
            </a:r>
            <a:endParaRPr lang="nl-BE"/>
          </a:p>
        </p:txBody>
      </p:sp>
      <p:sp>
        <p:nvSpPr>
          <p:cNvPr id="4" name="Tijdelijke aanduiding voor dianummer 3"/>
          <p:cNvSpPr>
            <a:spLocks noGrp="1"/>
          </p:cNvSpPr>
          <p:nvPr>
            <p:ph type="sldNum" sz="quarter" idx="10"/>
          </p:nvPr>
        </p:nvSpPr>
        <p:spPr/>
        <p:txBody>
          <a:bodyPr/>
          <a:lstStyle/>
          <a:p>
            <a:fld id="{450F628C-F487-4304-93CA-927AE5036AC0}" type="slidenum">
              <a:rPr lang="nl-BE" smtClean="0"/>
              <a:t>37</a:t>
            </a:fld>
            <a:endParaRPr lang="nl-BE"/>
          </a:p>
        </p:txBody>
      </p:sp>
    </p:spTree>
    <p:extLst>
      <p:ext uri="{BB962C8B-B14F-4D97-AF65-F5344CB8AC3E}">
        <p14:creationId xmlns:p14="http://schemas.microsoft.com/office/powerpoint/2010/main" val="32853525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Wat als het privé-gedeelte niet bereikbaar is vanuit de winkel?</a:t>
            </a:r>
          </a:p>
          <a:p>
            <a:r>
              <a:rPr lang="nl-BE"/>
              <a:t>Dus de doorgang tussen sas en privé is onbestaand (of </a:t>
            </a:r>
            <a:r>
              <a:rPr lang="nl-BE" err="1"/>
              <a:t>dichtgemetst</a:t>
            </a:r>
            <a:r>
              <a:rPr lang="nl-BE"/>
              <a:t>). </a:t>
            </a:r>
          </a:p>
          <a:p>
            <a:r>
              <a:rPr lang="nl-BE"/>
              <a:t>Er is een ingang langs de straatkant.</a:t>
            </a:r>
          </a:p>
          <a:p>
            <a:r>
              <a:rPr lang="nl-BE"/>
              <a:t>Het privé-gedeelte is een aparte eenheid.</a:t>
            </a:r>
          </a:p>
          <a:p>
            <a:r>
              <a:rPr lang="nl-BE"/>
              <a:t>Wordt het dan mee opgenomen voor de bepaling van de score van de EPC Handel?</a:t>
            </a:r>
          </a:p>
          <a:p>
            <a:r>
              <a:rPr lang="nl-BE"/>
              <a:t>=&gt; het antwoord is dan </a:t>
            </a:r>
            <a:r>
              <a:rPr lang="nl-BE" b="1"/>
              <a:t>neen</a:t>
            </a:r>
            <a:r>
              <a:rPr lang="nl-BE"/>
              <a:t> (aparte eenheid is geen deel van de functie handel)</a:t>
            </a:r>
          </a:p>
          <a:p>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38</a:t>
            </a:fld>
            <a:endParaRPr lang="nl-BE"/>
          </a:p>
        </p:txBody>
      </p:sp>
    </p:spTree>
    <p:extLst>
      <p:ext uri="{BB962C8B-B14F-4D97-AF65-F5344CB8AC3E}">
        <p14:creationId xmlns:p14="http://schemas.microsoft.com/office/powerpoint/2010/main" val="21519254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t>Wat als de winkel wordt verlicht (zoals op de foto) met indirecte</a:t>
            </a:r>
            <a:r>
              <a:rPr lang="nl-BE" b="1" baseline="0"/>
              <a:t> verlichting, </a:t>
            </a:r>
            <a:r>
              <a:rPr lang="nl-BE" b="1" baseline="0" err="1"/>
              <a:t>downlights</a:t>
            </a:r>
            <a:r>
              <a:rPr lang="nl-BE" b="1" baseline="0"/>
              <a:t> en etalageverlichting?</a:t>
            </a:r>
          </a:p>
          <a:p>
            <a:r>
              <a:rPr lang="nl-BE" b="1" baseline="0"/>
              <a:t>Wat is dan de hoofdverlichting?</a:t>
            </a:r>
          </a:p>
          <a:p>
            <a:r>
              <a:rPr lang="nl-BE" baseline="0"/>
              <a:t>=&gt; De </a:t>
            </a:r>
            <a:r>
              <a:rPr lang="nl-BE" baseline="0" err="1"/>
              <a:t>downlights</a:t>
            </a:r>
            <a:r>
              <a:rPr lang="nl-BE" baseline="0"/>
              <a:t> zijn de hoofdverlichting; want indirecte verlichting en etalageverlichting tellen niet mee.</a:t>
            </a:r>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39</a:t>
            </a:fld>
            <a:endParaRPr lang="nl-BE"/>
          </a:p>
        </p:txBody>
      </p:sp>
    </p:spTree>
    <p:extLst>
      <p:ext uri="{BB962C8B-B14F-4D97-AF65-F5344CB8AC3E}">
        <p14:creationId xmlns:p14="http://schemas.microsoft.com/office/powerpoint/2010/main" val="2315431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err="1"/>
              <a:t>Dit</a:t>
            </a:r>
            <a:r>
              <a:rPr lang="en-GB"/>
              <a:t> </a:t>
            </a:r>
            <a:r>
              <a:rPr lang="en-GB" err="1"/>
              <a:t>bij</a:t>
            </a:r>
            <a:r>
              <a:rPr lang="en-GB"/>
              <a:t> </a:t>
            </a:r>
            <a:r>
              <a:rPr lang="en-GB" err="1"/>
              <a:t>wijze</a:t>
            </a:r>
            <a:r>
              <a:rPr lang="en-GB" baseline="0"/>
              <a:t> van </a:t>
            </a:r>
            <a:r>
              <a:rPr lang="en-GB" baseline="0" err="1"/>
              <a:t>inleiding</a:t>
            </a:r>
            <a:r>
              <a:rPr lang="en-GB"/>
              <a:t>: </a:t>
            </a:r>
            <a:r>
              <a:rPr lang="en-GB" baseline="0"/>
              <a:t>De trainer </a:t>
            </a:r>
            <a:r>
              <a:rPr lang="en-GB" baseline="0" err="1"/>
              <a:t>kan</a:t>
            </a:r>
            <a:r>
              <a:rPr lang="en-GB" baseline="0"/>
              <a:t> </a:t>
            </a:r>
            <a:r>
              <a:rPr lang="en-GB" baseline="0" err="1"/>
              <a:t>vragen</a:t>
            </a:r>
            <a:r>
              <a:rPr lang="en-GB" baseline="0"/>
              <a:t> </a:t>
            </a:r>
            <a:r>
              <a:rPr lang="en-GB" baseline="0" err="1"/>
              <a:t>aan</a:t>
            </a:r>
            <a:r>
              <a:rPr lang="en-GB" baseline="0"/>
              <a:t> de </a:t>
            </a:r>
            <a:r>
              <a:rPr lang="en-GB" baseline="0" err="1"/>
              <a:t>deelnemers</a:t>
            </a:r>
            <a:r>
              <a:rPr lang="en-GB" baseline="0"/>
              <a:t> of ze </a:t>
            </a:r>
            <a:r>
              <a:rPr lang="en-GB" baseline="0" err="1"/>
              <a:t>gezien</a:t>
            </a:r>
            <a:r>
              <a:rPr lang="en-GB" baseline="0"/>
              <a:t> </a:t>
            </a:r>
            <a:r>
              <a:rPr lang="en-GB" baseline="0" err="1"/>
              <a:t>hebben</a:t>
            </a:r>
            <a:r>
              <a:rPr lang="en-GB" baseline="0"/>
              <a:t> </a:t>
            </a:r>
            <a:r>
              <a:rPr lang="en-GB" baseline="0" err="1"/>
              <a:t>welke</a:t>
            </a:r>
            <a:r>
              <a:rPr lang="en-GB" baseline="0"/>
              <a:t> </a:t>
            </a:r>
            <a:r>
              <a:rPr lang="en-GB" baseline="0" err="1"/>
              <a:t>verlichting</a:t>
            </a:r>
            <a:r>
              <a:rPr lang="en-GB" baseline="0"/>
              <a:t> </a:t>
            </a:r>
            <a:r>
              <a:rPr lang="en-GB" baseline="0" err="1"/>
              <a:t>er</a:t>
            </a:r>
            <a:r>
              <a:rPr lang="en-GB" baseline="0"/>
              <a:t> is in de </a:t>
            </a:r>
            <a:r>
              <a:rPr lang="en-GB" baseline="0" err="1"/>
              <a:t>inkomhal</a:t>
            </a:r>
            <a:r>
              <a:rPr lang="en-GB" baseline="0"/>
              <a:t>, in de gang, in </a:t>
            </a:r>
            <a:r>
              <a:rPr lang="en-GB" baseline="0" err="1"/>
              <a:t>dit</a:t>
            </a:r>
            <a:r>
              <a:rPr lang="en-GB" baseline="0"/>
              <a:t> </a:t>
            </a:r>
            <a:r>
              <a:rPr lang="en-GB" baseline="0" err="1"/>
              <a:t>vergaderlokaal</a:t>
            </a:r>
            <a:r>
              <a:rPr lang="en-GB"/>
              <a:t> </a:t>
            </a:r>
            <a:r>
              <a:rPr lang="en-GB" baseline="0"/>
              <a:t>... </a:t>
            </a:r>
            <a:r>
              <a:rPr lang="en-GB" baseline="0" err="1"/>
              <a:t>Velen</a:t>
            </a:r>
            <a:r>
              <a:rPr lang="en-GB" baseline="0"/>
              <a:t> </a:t>
            </a:r>
            <a:r>
              <a:rPr lang="en-GB" baseline="0" err="1"/>
              <a:t>zullen</a:t>
            </a:r>
            <a:r>
              <a:rPr lang="en-GB" baseline="0"/>
              <a:t> </a:t>
            </a:r>
            <a:r>
              <a:rPr lang="en-GB" baseline="0" err="1"/>
              <a:t>niet</a:t>
            </a:r>
            <a:r>
              <a:rPr lang="en-GB" baseline="0"/>
              <a:t> </a:t>
            </a:r>
            <a:r>
              <a:rPr lang="en-GB" baseline="0" err="1"/>
              <a:t>bewust</a:t>
            </a:r>
            <a:r>
              <a:rPr lang="en-GB" baseline="0"/>
              <a:t> </a:t>
            </a:r>
            <a:r>
              <a:rPr lang="en-GB" baseline="0" err="1"/>
              <a:t>gekeken</a:t>
            </a:r>
            <a:r>
              <a:rPr lang="en-GB" baseline="0"/>
              <a:t> </a:t>
            </a:r>
            <a:r>
              <a:rPr lang="en-GB" baseline="0" err="1"/>
              <a:t>hebben</a:t>
            </a:r>
            <a:r>
              <a:rPr lang="en-GB" baseline="0"/>
              <a:t>. </a:t>
            </a:r>
            <a:r>
              <a:rPr lang="en-GB" baseline="0" err="1"/>
              <a:t>Verlichting</a:t>
            </a:r>
            <a:r>
              <a:rPr lang="en-GB" baseline="0"/>
              <a:t> is </a:t>
            </a:r>
            <a:r>
              <a:rPr lang="en-GB" baseline="0" err="1"/>
              <a:t>zichtbaar</a:t>
            </a:r>
            <a:r>
              <a:rPr lang="en-GB" baseline="0"/>
              <a:t> </a:t>
            </a:r>
            <a:r>
              <a:rPr lang="en-GB" b="1" baseline="0"/>
              <a:t>maar je </a:t>
            </a:r>
            <a:r>
              <a:rPr lang="en-GB" b="1" baseline="0" err="1"/>
              <a:t>moet</a:t>
            </a:r>
            <a:r>
              <a:rPr lang="en-GB" b="1" baseline="0"/>
              <a:t> </a:t>
            </a:r>
            <a:r>
              <a:rPr lang="en-GB" b="1" baseline="0" err="1"/>
              <a:t>wel</a:t>
            </a:r>
            <a:r>
              <a:rPr lang="en-GB" b="1" baseline="0"/>
              <a:t> </a:t>
            </a:r>
            <a:r>
              <a:rPr lang="en-GB" b="1" baseline="0" err="1"/>
              <a:t>kijken</a:t>
            </a:r>
            <a:r>
              <a:rPr lang="en-GB" baseline="0"/>
              <a:t>! </a:t>
            </a:r>
            <a:r>
              <a:rPr lang="en-GB"/>
              <a:t>Net </a:t>
            </a:r>
            <a:r>
              <a:rPr lang="en-GB" err="1"/>
              <a:t>zoals</a:t>
            </a:r>
            <a:r>
              <a:rPr lang="en-GB"/>
              <a:t>:</a:t>
            </a:r>
            <a:r>
              <a:rPr lang="en-GB" baseline="0"/>
              <a:t> </a:t>
            </a:r>
            <a:r>
              <a:rPr lang="en-GB" baseline="0" err="1"/>
              <a:t>horen</a:t>
            </a:r>
            <a:r>
              <a:rPr lang="en-GB" baseline="0"/>
              <a:t> maar je </a:t>
            </a:r>
            <a:r>
              <a:rPr lang="en-GB" baseline="0" err="1"/>
              <a:t>moet</a:t>
            </a:r>
            <a:r>
              <a:rPr lang="en-GB" baseline="0"/>
              <a:t> </a:t>
            </a:r>
            <a:r>
              <a:rPr lang="en-GB" baseline="0" err="1"/>
              <a:t>wel</a:t>
            </a:r>
            <a:r>
              <a:rPr lang="en-GB" baseline="0"/>
              <a:t> </a:t>
            </a:r>
            <a:r>
              <a:rPr lang="en-GB" baseline="0" err="1"/>
              <a:t>luisteren</a:t>
            </a:r>
            <a:r>
              <a:rPr lang="en-GB" baseline="0"/>
              <a:t>, of </a:t>
            </a:r>
            <a:r>
              <a:rPr lang="en-GB" baseline="0" err="1"/>
              <a:t>zoals</a:t>
            </a:r>
            <a:r>
              <a:rPr lang="en-GB" baseline="0"/>
              <a:t> </a:t>
            </a:r>
            <a:r>
              <a:rPr lang="en-GB" baseline="0" err="1"/>
              <a:t>tastbaar</a:t>
            </a:r>
            <a:r>
              <a:rPr lang="en-GB" baseline="0"/>
              <a:t> maar je </a:t>
            </a:r>
            <a:r>
              <a:rPr lang="en-GB" baseline="0" err="1"/>
              <a:t>moet</a:t>
            </a:r>
            <a:r>
              <a:rPr lang="en-GB" baseline="0"/>
              <a:t> </a:t>
            </a:r>
            <a:r>
              <a:rPr lang="en-GB" baseline="0" err="1"/>
              <a:t>wel</a:t>
            </a:r>
            <a:r>
              <a:rPr lang="en-GB" baseline="0"/>
              <a:t> </a:t>
            </a:r>
            <a:r>
              <a:rPr lang="en-GB" baseline="0" err="1"/>
              <a:t>voelen</a:t>
            </a:r>
            <a:r>
              <a:rPr lang="en-GB" baseline="0"/>
              <a:t>.</a:t>
            </a:r>
            <a:r>
              <a:rPr lang="en-GB"/>
              <a:t> </a:t>
            </a:r>
            <a:endParaRPr lang="en-GB" baseline="0"/>
          </a:p>
          <a:p>
            <a:endParaRPr lang="en-GB" baseline="0"/>
          </a:p>
        </p:txBody>
      </p:sp>
      <p:sp>
        <p:nvSpPr>
          <p:cNvPr id="4" name="Slide Number Placeholder 3"/>
          <p:cNvSpPr>
            <a:spLocks noGrp="1"/>
          </p:cNvSpPr>
          <p:nvPr>
            <p:ph type="sldNum" sz="quarter" idx="10"/>
          </p:nvPr>
        </p:nvSpPr>
        <p:spPr/>
        <p:txBody>
          <a:bodyPr/>
          <a:lstStyle/>
          <a:p>
            <a:fld id="{80B2C019-AEF1-4203-B37B-C97151ABC168}" type="slidenum">
              <a:rPr lang="nl-NL" smtClean="0"/>
              <a:pPr/>
              <a:t>4</a:t>
            </a:fld>
            <a:endParaRPr lang="nl-NL"/>
          </a:p>
        </p:txBody>
      </p:sp>
    </p:spTree>
    <p:extLst>
      <p:ext uri="{BB962C8B-B14F-4D97-AF65-F5344CB8AC3E}">
        <p14:creationId xmlns:p14="http://schemas.microsoft.com/office/powerpoint/2010/main" val="26734786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t>Wat als </a:t>
            </a:r>
            <a:r>
              <a:rPr lang="nl-BE" b="0"/>
              <a:t>in</a:t>
            </a:r>
            <a:r>
              <a:rPr lang="nl-BE" b="1"/>
              <a:t> </a:t>
            </a:r>
            <a:r>
              <a:rPr lang="nl-BE"/>
              <a:t>de winkel enkel indirecte</a:t>
            </a:r>
            <a:r>
              <a:rPr lang="nl-BE" baseline="0"/>
              <a:t> verlichting en etalageverlichting zou zijn? Dus geen </a:t>
            </a:r>
            <a:r>
              <a:rPr lang="nl-BE" baseline="0" err="1"/>
              <a:t>downlights</a:t>
            </a:r>
            <a:r>
              <a:rPr lang="nl-BE" baseline="0"/>
              <a:t>.</a:t>
            </a:r>
          </a:p>
          <a:p>
            <a:r>
              <a:rPr lang="nl-BE" b="1" baseline="0"/>
              <a:t>Wat is dan de hoofdverlichting?</a:t>
            </a:r>
          </a:p>
          <a:p>
            <a:r>
              <a:rPr lang="nl-BE" baseline="0"/>
              <a:t>=&gt; Bij gebrek aan directe verlichting wordt de indirecte verlichting als hoofdverlichting gebruikt.</a:t>
            </a:r>
          </a:p>
          <a:p>
            <a:r>
              <a:rPr lang="nl-BE" baseline="0"/>
              <a:t>De etalageverlichting telt niet mee.</a:t>
            </a:r>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40</a:t>
            </a:fld>
            <a:endParaRPr lang="nl-BE"/>
          </a:p>
        </p:txBody>
      </p:sp>
    </p:spTree>
    <p:extLst>
      <p:ext uri="{BB962C8B-B14F-4D97-AF65-F5344CB8AC3E}">
        <p14:creationId xmlns:p14="http://schemas.microsoft.com/office/powerpoint/2010/main" val="27749710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47523">
              <a:defRPr/>
            </a:pPr>
            <a:r>
              <a:rPr lang="nl-BE" b="1"/>
              <a:t>Wat als </a:t>
            </a:r>
            <a:r>
              <a:rPr lang="nl-BE"/>
              <a:t>de winkel wordt verlicht met een mengeling van allerlei spots met verschillende lichtbronnen (LED, halogeenlampen en ontladingslampen)? Hoe bepaal je dan het type lichtbron?</a:t>
            </a:r>
          </a:p>
          <a:p>
            <a:pPr marL="177661" indent="-177661" defTabSz="947523">
              <a:buFont typeface="Symbol" panose="05050102010706020507" pitchFamily="18" charset="2"/>
              <a:buChar char="Þ"/>
              <a:defRPr/>
            </a:pPr>
            <a:r>
              <a:rPr lang="nl-BE"/>
              <a:t>Tracht een aanvaardbare bron te pakken te krijgen om de lichtbron te bepalen (zoals lichtstudie, factuur).</a:t>
            </a:r>
          </a:p>
          <a:p>
            <a:pPr marL="177661" indent="-177661" defTabSz="947523">
              <a:buFont typeface="Symbol" panose="05050102010706020507" pitchFamily="18" charset="2"/>
              <a:buChar char="Þ"/>
              <a:defRPr/>
            </a:pPr>
            <a:r>
              <a:rPr lang="nl-BE"/>
              <a:t>Probeer te vatten welke spot het meeste voorkomt in de winkel (schatting! Het is niet de bedoeling</a:t>
            </a:r>
            <a:r>
              <a:rPr lang="nl-BE" baseline="0"/>
              <a:t> om alle spots te tellen!</a:t>
            </a:r>
            <a:r>
              <a:rPr lang="nl-BE"/>
              <a:t>) en probeer die lichtbron te herkennen</a:t>
            </a:r>
          </a:p>
          <a:p>
            <a:pPr marL="177661" indent="-177661" defTabSz="947523">
              <a:buFont typeface="Symbol" panose="05050102010706020507" pitchFamily="18" charset="2"/>
              <a:buChar char="Þ"/>
              <a:defRPr/>
            </a:pPr>
            <a:r>
              <a:rPr lang="nl-BE"/>
              <a:t>Als het echt niet lukt of bij twijfel, dan ingeven lichtbron onbekend (wordt beschouwd als gloeilamp)</a:t>
            </a:r>
          </a:p>
          <a:p>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41</a:t>
            </a:fld>
            <a:endParaRPr lang="nl-BE"/>
          </a:p>
        </p:txBody>
      </p:sp>
    </p:spTree>
    <p:extLst>
      <p:ext uri="{BB962C8B-B14F-4D97-AF65-F5344CB8AC3E}">
        <p14:creationId xmlns:p14="http://schemas.microsoft.com/office/powerpoint/2010/main" val="21451082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De</a:t>
            </a:r>
            <a:r>
              <a:rPr lang="nl-BE" baseline="0"/>
              <a:t> </a:t>
            </a:r>
            <a:r>
              <a:rPr lang="nl-BE"/>
              <a:t>derde case </a:t>
            </a:r>
            <a:r>
              <a:rPr lang="nl-BE" baseline="0"/>
              <a:t>betreft de gemeenschappelijke circulatieruimten van een appartementsgebouw.</a:t>
            </a:r>
          </a:p>
          <a:p>
            <a:r>
              <a:rPr lang="nl-BE"/>
              <a:t>Bij een appartementsgebouw met minstens vijf (woon)eenheden moeten de karakteristieken van de verlichtingsinstallatie ingevoerd worden, zodat hierover aanbevelingen in het EPC kunnen verschijnen. </a:t>
            </a:r>
            <a:endParaRPr lang="nl-BE">
              <a:cs typeface="Calibri"/>
            </a:endParaRPr>
          </a:p>
          <a:p>
            <a:endParaRPr lang="nl-BE"/>
          </a:p>
          <a:p>
            <a:r>
              <a:rPr lang="nl-BE"/>
              <a:t>Enkel </a:t>
            </a:r>
            <a:r>
              <a:rPr lang="nl-BE" b="1"/>
              <a:t>gebouw gebonden </a:t>
            </a:r>
            <a:r>
              <a:rPr lang="nl-BE"/>
              <a:t>verlichting </a:t>
            </a:r>
            <a:r>
              <a:rPr lang="nl-BE" b="1"/>
              <a:t>binnen de gemeenschappelijke circulatieruimten </a:t>
            </a:r>
            <a:r>
              <a:rPr lang="nl-BE"/>
              <a:t>die volgens het stappenplan in rekening wordt gebracht, moet in detail worden geïnspecteerd. Enkel verlichting binnen het beschermde volume van het gebouw wordt in rekening gebracht. </a:t>
            </a:r>
          </a:p>
          <a:p>
            <a:r>
              <a:rPr lang="nl-BE"/>
              <a:t>De gemeenschappelijke circulatieruimten omvatten: </a:t>
            </a:r>
            <a:endParaRPr lang="nl-BE">
              <a:cs typeface="Calibri"/>
            </a:endParaRPr>
          </a:p>
          <a:p>
            <a:r>
              <a:rPr lang="nl-BE"/>
              <a:t>- de gemeenschappelijke inkomhal </a:t>
            </a:r>
            <a:endParaRPr lang="nl-BE">
              <a:cs typeface="Calibri"/>
            </a:endParaRPr>
          </a:p>
          <a:p>
            <a:r>
              <a:rPr lang="nl-BE"/>
              <a:t>- de trappenhal </a:t>
            </a:r>
            <a:endParaRPr lang="nl-BE">
              <a:cs typeface="Calibri"/>
            </a:endParaRPr>
          </a:p>
          <a:p>
            <a:r>
              <a:rPr lang="nl-BE"/>
              <a:t>- de gangen </a:t>
            </a:r>
            <a:endParaRPr lang="nl-BE">
              <a:cs typeface="Calibri"/>
            </a:endParaRPr>
          </a:p>
          <a:p>
            <a:endParaRPr lang="nl-BE"/>
          </a:p>
          <a:p>
            <a:r>
              <a:rPr lang="nl-BE"/>
              <a:t>Bij twijfel of de verlichting zich binnen de gemeenschappelijke circulatieruimten bevindt, dient de verlichting te worden opgenomen.</a:t>
            </a:r>
            <a:endParaRPr lang="nl-BE">
              <a:cs typeface="Calibri"/>
            </a:endParaRPr>
          </a:p>
          <a:p>
            <a:endParaRPr lang="nl-BE"/>
          </a:p>
          <a:p>
            <a:r>
              <a:rPr lang="nl-BE"/>
              <a:t>Wat met de kelder? Daar blijft de verlichting dag en nacht branden. </a:t>
            </a:r>
            <a:endParaRPr lang="nl-BE">
              <a:cs typeface="Calibri"/>
            </a:endParaRPr>
          </a:p>
          <a:p>
            <a:r>
              <a:rPr lang="nl-BE" b="1"/>
              <a:t>Moet de verlichting van de kelder mee opgenomen worden?</a:t>
            </a:r>
            <a:endParaRPr lang="nl-BE" b="1">
              <a:cs typeface="Calibri"/>
            </a:endParaRPr>
          </a:p>
          <a:p>
            <a:r>
              <a:rPr lang="nl-BE"/>
              <a:t>=&gt; NEEN, deze telt niet mee want niet binnen beschermd volume.</a:t>
            </a:r>
            <a:endParaRPr lang="nl-BE">
              <a:cs typeface="Calibri"/>
            </a:endParaRPr>
          </a:p>
          <a:p>
            <a:r>
              <a:rPr lang="nl-BE" i="1"/>
              <a:t>Tip: Als er verlichting wordt vastgesteld die niet energiezuinig is in andere gemeenschappelijke ruimten die geen circulatieruimte zijn, kan de energiedeskundige hierover een opmerking en aanbeveling formuleren via het daartoe bestemde opmerkingenveld. </a:t>
            </a:r>
            <a:endParaRPr lang="nl-BE" i="1">
              <a:cs typeface="Calibri"/>
            </a:endParaRPr>
          </a:p>
          <a:p>
            <a:endParaRPr lang="nl-BE"/>
          </a:p>
        </p:txBody>
      </p:sp>
      <p:sp>
        <p:nvSpPr>
          <p:cNvPr id="4" name="Tijdelijke aanduiding voor dianummer 3"/>
          <p:cNvSpPr>
            <a:spLocks noGrp="1"/>
          </p:cNvSpPr>
          <p:nvPr>
            <p:ph type="sldNum" sz="quarter" idx="10"/>
          </p:nvPr>
        </p:nvSpPr>
        <p:spPr/>
        <p:txBody>
          <a:bodyPr/>
          <a:lstStyle/>
          <a:p>
            <a:fld id="{450F628C-F487-4304-93CA-927AE5036AC0}" type="slidenum">
              <a:rPr lang="nl-BE" smtClean="0"/>
              <a:t>42</a:t>
            </a:fld>
            <a:endParaRPr lang="nl-BE"/>
          </a:p>
        </p:txBody>
      </p:sp>
    </p:spTree>
    <p:extLst>
      <p:ext uri="{BB962C8B-B14F-4D97-AF65-F5344CB8AC3E}">
        <p14:creationId xmlns:p14="http://schemas.microsoft.com/office/powerpoint/2010/main" val="30278317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In Case 3</a:t>
            </a:r>
            <a:r>
              <a:rPr lang="nl-BE" baseline="0"/>
              <a:t> is er een kelder, gelijkvloers en 1</a:t>
            </a:r>
            <a:r>
              <a:rPr lang="nl-BE" baseline="30000"/>
              <a:t>ste</a:t>
            </a:r>
            <a:r>
              <a:rPr lang="nl-BE" baseline="0"/>
              <a:t> verdieping (5 wooneenheden).</a:t>
            </a:r>
          </a:p>
          <a:p>
            <a:r>
              <a:rPr lang="nl-BE" baseline="0"/>
              <a:t>De gemeenschappelijke circulatieruimten binnen het BV zijn de inkomhal, de gangen en de traphal.</a:t>
            </a:r>
          </a:p>
          <a:p>
            <a:endParaRPr lang="nl-BE" baseline="0"/>
          </a:p>
          <a:p>
            <a:r>
              <a:rPr lang="nl-BE" baseline="0"/>
              <a:t>We hebben een oud technisch plan gekregen, opgemaakt door een architect en gevonden in de archieven van het gebouw.</a:t>
            </a:r>
          </a:p>
          <a:p>
            <a:r>
              <a:rPr lang="nl-BE" baseline="0"/>
              <a:t>De inkomhal staat niet mee bij op het plan.</a:t>
            </a:r>
          </a:p>
          <a:p>
            <a:r>
              <a:rPr lang="nl-BE" b="1" baseline="0"/>
              <a:t>Mogen we dit plan gebruiken als bron?</a:t>
            </a:r>
          </a:p>
          <a:p>
            <a:r>
              <a:rPr lang="nl-BE"/>
              <a:t>=&gt; Ja,</a:t>
            </a:r>
            <a:r>
              <a:rPr lang="nl-BE" baseline="0"/>
              <a:t> maar visuele inspectie ter plaatse is verplicht.</a:t>
            </a:r>
            <a:endParaRPr lang="nl-BE"/>
          </a:p>
          <a:p>
            <a:endParaRPr lang="nl-BE" i="1"/>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43</a:t>
            </a:fld>
            <a:endParaRPr lang="nl-BE"/>
          </a:p>
        </p:txBody>
      </p:sp>
    </p:spTree>
    <p:extLst>
      <p:ext uri="{BB962C8B-B14F-4D97-AF65-F5344CB8AC3E}">
        <p14:creationId xmlns:p14="http://schemas.microsoft.com/office/powerpoint/2010/main" val="4213894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aseline="0"/>
              <a:t>Op de legende van het plan staat: gloeilamp, schakelaar. </a:t>
            </a:r>
          </a:p>
          <a:p>
            <a:r>
              <a:rPr lang="nl-BE" baseline="0"/>
              <a:t>Maar klopt dit ook met de realiteit? Dat valt nog te bezien.</a:t>
            </a:r>
          </a:p>
          <a:p>
            <a:endParaRPr lang="nl-BE" baseline="0"/>
          </a:p>
          <a:p>
            <a:r>
              <a:rPr lang="nl-BE" b="1" baseline="0"/>
              <a:t>Laat ons het stappenplan overlopen.</a:t>
            </a:r>
          </a:p>
          <a:p>
            <a:endParaRPr lang="nl-BE"/>
          </a:p>
        </p:txBody>
      </p:sp>
      <p:sp>
        <p:nvSpPr>
          <p:cNvPr id="4" name="Tijdelijke aanduiding voor dianummer 3"/>
          <p:cNvSpPr>
            <a:spLocks noGrp="1"/>
          </p:cNvSpPr>
          <p:nvPr>
            <p:ph type="sldNum" sz="quarter" idx="10"/>
          </p:nvPr>
        </p:nvSpPr>
        <p:spPr/>
        <p:txBody>
          <a:bodyPr/>
          <a:lstStyle/>
          <a:p>
            <a:fld id="{450F628C-F487-4304-93CA-927AE5036AC0}" type="slidenum">
              <a:rPr lang="nl-BE" smtClean="0"/>
              <a:t>44</a:t>
            </a:fld>
            <a:endParaRPr lang="nl-BE"/>
          </a:p>
        </p:txBody>
      </p:sp>
    </p:spTree>
    <p:extLst>
      <p:ext uri="{BB962C8B-B14F-4D97-AF65-F5344CB8AC3E}">
        <p14:creationId xmlns:p14="http://schemas.microsoft.com/office/powerpoint/2010/main" val="24201785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Eén wezenlijk verschil alle</a:t>
            </a:r>
            <a:r>
              <a:rPr lang="nl-BE" baseline="0"/>
              <a:t> gemeenschappelijke circulatieruimten worden beschouwd als 1 ruimte. </a:t>
            </a:r>
          </a:p>
          <a:p>
            <a:pPr defTabSz="947523"/>
            <a:r>
              <a:rPr lang="nl-BE"/>
              <a:t>Waar bij niet-residentiële eenheden de karakteristieken per ruimte moeten bepaald worden, </a:t>
            </a:r>
            <a:r>
              <a:rPr lang="nl-BE" b="1"/>
              <a:t>wordt hier het geheel van de gemeenschappelijke circulatieruimten </a:t>
            </a:r>
            <a:r>
              <a:rPr lang="nl-BE"/>
              <a:t>in het gebouw bekeken. </a:t>
            </a:r>
          </a:p>
          <a:p>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45</a:t>
            </a:fld>
            <a:endParaRPr lang="nl-BE"/>
          </a:p>
        </p:txBody>
      </p:sp>
    </p:spTree>
    <p:extLst>
      <p:ext uri="{BB962C8B-B14F-4D97-AF65-F5344CB8AC3E}">
        <p14:creationId xmlns:p14="http://schemas.microsoft.com/office/powerpoint/2010/main" val="34593789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Stap 1: ja, er is gebouw gebonden verlichting dus we gaan naar stap 2.</a:t>
            </a:r>
          </a:p>
          <a:p>
            <a:endParaRPr lang="nl-BE"/>
          </a:p>
          <a:p>
            <a:r>
              <a:rPr lang="nl-BE"/>
              <a:t>Stap 2: identificeer hoofd- en bijkomende verlichting (als 1 ruimte!)</a:t>
            </a:r>
          </a:p>
          <a:p>
            <a:r>
              <a:rPr lang="nl-BE"/>
              <a:t>We zien in de gangen en de traphal wandtoestellen en in de inkomhal spotjes en een decoratief wandtoestel.</a:t>
            </a:r>
          </a:p>
          <a:p>
            <a:endParaRPr lang="nl-BE"/>
          </a:p>
          <a:p>
            <a:endParaRPr lang="nl-BE"/>
          </a:p>
          <a:p>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46</a:t>
            </a:fld>
            <a:endParaRPr lang="nl-BE"/>
          </a:p>
        </p:txBody>
      </p:sp>
    </p:spTree>
    <p:extLst>
      <p:ext uri="{BB962C8B-B14F-4D97-AF65-F5344CB8AC3E}">
        <p14:creationId xmlns:p14="http://schemas.microsoft.com/office/powerpoint/2010/main" val="10198454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Er is maar één verlichtingszone, namelijk het geheel van de gemeenschappelijke circulatieruimten in het gebouw. </a:t>
            </a:r>
          </a:p>
          <a:p>
            <a:pPr defTabSz="947523"/>
            <a:endParaRPr lang="nl-BE"/>
          </a:p>
          <a:p>
            <a:pPr defTabSz="947523"/>
            <a:r>
              <a:rPr lang="nl-BE"/>
              <a:t>Het geïnstalleerde vermogen kan niet rechtstreeks ingevoerd worden. </a:t>
            </a:r>
          </a:p>
          <a:p>
            <a:pPr defTabSz="947523"/>
            <a:r>
              <a:rPr lang="nl-BE" b="1"/>
              <a:t>Ook de vloeroppervlakte van de verlichtingszone dient niet te worden bepaald en ingevoerd. </a:t>
            </a:r>
          </a:p>
          <a:p>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47</a:t>
            </a:fld>
            <a:endParaRPr lang="nl-BE"/>
          </a:p>
        </p:txBody>
      </p:sp>
    </p:spTree>
    <p:extLst>
      <p:ext uri="{BB962C8B-B14F-4D97-AF65-F5344CB8AC3E}">
        <p14:creationId xmlns:p14="http://schemas.microsoft.com/office/powerpoint/2010/main" val="10212167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Omdat we de lichtbron niet kunnen</a:t>
            </a:r>
            <a:r>
              <a:rPr lang="nl-BE" baseline="0"/>
              <a:t> zien door de opalen </a:t>
            </a:r>
            <a:r>
              <a:rPr lang="nl-BE" baseline="0" err="1"/>
              <a:t>plexi</a:t>
            </a:r>
            <a:r>
              <a:rPr lang="nl-BE" baseline="0"/>
              <a:t>, zouden we geneigd zijn om in te vullen : lichtbron onbekend.</a:t>
            </a:r>
            <a:endParaRPr lang="nl-BE"/>
          </a:p>
          <a:p>
            <a:r>
              <a:rPr lang="nl-BE"/>
              <a:t>Maar aangezien een groot aantal traphallen en gangen in appartementsgebouwen</a:t>
            </a:r>
            <a:r>
              <a:rPr lang="nl-BE" baseline="0"/>
              <a:t> verlicht worden met wandtoestellen met een </a:t>
            </a:r>
            <a:r>
              <a:rPr lang="nl-BE" baseline="0" err="1"/>
              <a:t>plexi</a:t>
            </a:r>
            <a:r>
              <a:rPr lang="nl-BE" baseline="0"/>
              <a:t>, gaan we hier wat dieper in op het herkennen van de lichtbron. </a:t>
            </a:r>
          </a:p>
          <a:p>
            <a:r>
              <a:rPr lang="nl-BE" b="1" baseline="0"/>
              <a:t>Kijk eens goed! Wat kunnen we zien door de </a:t>
            </a:r>
            <a:r>
              <a:rPr lang="nl-BE" b="1" baseline="0" err="1"/>
              <a:t>plexi</a:t>
            </a:r>
            <a:r>
              <a:rPr lang="nl-BE" b="1" baseline="0"/>
              <a:t>?</a:t>
            </a:r>
          </a:p>
          <a:p>
            <a:pPr marL="177661" indent="-177661">
              <a:buFont typeface="Symbol" panose="05050102010706020507" pitchFamily="18" charset="2"/>
              <a:buChar char="Þ"/>
            </a:pPr>
            <a:r>
              <a:rPr lang="nl-BE" b="0" baseline="0"/>
              <a:t>De lampvoet zit in dit geval aan de onderkant.</a:t>
            </a:r>
          </a:p>
          <a:p>
            <a:pPr marL="177661" indent="-177661">
              <a:buFont typeface="Symbol" panose="05050102010706020507" pitchFamily="18" charset="2"/>
              <a:buChar char="Þ"/>
            </a:pPr>
            <a:r>
              <a:rPr lang="nl-BE" b="0" baseline="0"/>
              <a:t>Het gedeelte dat licht geeft, zit helemaal aan de bovenkant.</a:t>
            </a:r>
          </a:p>
          <a:p>
            <a:pPr marL="177661" indent="-177661">
              <a:buFont typeface="Symbol" panose="05050102010706020507" pitchFamily="18" charset="2"/>
              <a:buChar char="Þ"/>
            </a:pPr>
            <a:r>
              <a:rPr lang="nl-BE" b="0" baseline="0"/>
              <a:t>Het gedeelte er tussenin geeft geen licht.</a:t>
            </a:r>
            <a:endParaRPr lang="nl-BE" b="0"/>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48</a:t>
            </a:fld>
            <a:endParaRPr lang="nl-BE"/>
          </a:p>
        </p:txBody>
      </p:sp>
    </p:spTree>
    <p:extLst>
      <p:ext uri="{BB962C8B-B14F-4D97-AF65-F5344CB8AC3E}">
        <p14:creationId xmlns:p14="http://schemas.microsoft.com/office/powerpoint/2010/main" val="2666130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Omdat we door de </a:t>
            </a:r>
            <a:r>
              <a:rPr lang="nl-BE" err="1"/>
              <a:t>plexi</a:t>
            </a:r>
            <a:r>
              <a:rPr lang="nl-BE"/>
              <a:t> zien dat er een lichtbron inzit met een gedeelte</a:t>
            </a:r>
            <a:r>
              <a:rPr lang="nl-BE" baseline="0"/>
              <a:t> dat geen licht geeft tussen de lampvoet en het lichtgevende gedeelte, besluiten we dat het hier een spaarlamp of een </a:t>
            </a:r>
            <a:r>
              <a:rPr lang="nl-BE" baseline="0" err="1"/>
              <a:t>LED-lamp</a:t>
            </a:r>
            <a:r>
              <a:rPr lang="nl-BE" baseline="0"/>
              <a:t> betreft. In het gedeelte dat geen licht geeft, zit de elektronica van de lamp. </a:t>
            </a:r>
          </a:p>
          <a:p>
            <a:r>
              <a:rPr lang="nl-BE" baseline="0"/>
              <a:t>We gaan hier straks nog dieper op in bij het hoofdstuk: “Hoe herkennen we een lichtbron?”.</a:t>
            </a:r>
          </a:p>
          <a:p>
            <a:r>
              <a:rPr lang="nl-BE" b="1" baseline="0"/>
              <a:t>Welke lichtbron weerhouden we hier voor de bepaling van de score?</a:t>
            </a:r>
          </a:p>
          <a:p>
            <a:r>
              <a:rPr lang="nl-BE" baseline="0"/>
              <a:t>=&gt; De minst gunstige is Spaarlamp</a:t>
            </a:r>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49</a:t>
            </a:fld>
            <a:endParaRPr lang="nl-BE"/>
          </a:p>
        </p:txBody>
      </p:sp>
    </p:spTree>
    <p:extLst>
      <p:ext uri="{BB962C8B-B14F-4D97-AF65-F5344CB8AC3E}">
        <p14:creationId xmlns:p14="http://schemas.microsoft.com/office/powerpoint/2010/main" val="1352255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cs typeface="Calibri"/>
              </a:rPr>
              <a:t>Verlichting in het EPC</a:t>
            </a:r>
            <a:endParaRPr lang="nl-BE"/>
          </a:p>
          <a:p>
            <a:endParaRPr lang="nl-BE"/>
          </a:p>
          <a:p>
            <a:r>
              <a:rPr lang="nl-BE" baseline="0"/>
              <a:t>Bij de opmaak van een EPC klein residentieel gebouw en een EPC van de gemeenschappelijke delen van een </a:t>
            </a:r>
            <a:r>
              <a:rPr lang="nl-BE"/>
              <a:t>appartementsgebouw</a:t>
            </a:r>
            <a:r>
              <a:rPr lang="nl-BE" baseline="0"/>
              <a:t> wordt </a:t>
            </a:r>
            <a:r>
              <a:rPr lang="nl-BE"/>
              <a:t>de verlichting</a:t>
            </a:r>
            <a:r>
              <a:rPr lang="nl-BE" baseline="0"/>
              <a:t> ingerekend.</a:t>
            </a:r>
            <a:endParaRPr lang="nl-BE">
              <a:cs typeface="Calibri"/>
            </a:endParaRPr>
          </a:p>
          <a:p>
            <a:endParaRPr lang="nl-BE" baseline="0"/>
          </a:p>
          <a:p>
            <a:r>
              <a:rPr lang="nl-BE" baseline="0"/>
              <a:t>In niet-residentiële gebouwen kan verlichting een belangrijk deel uitmaken van het totale energieverbruik. Om deze reden werd verlichting ook ingerekend in het EPC en heeft de verlichting invloed op de energiescore en het energielabel van kleine niet-residentiële gebouwen. Er worden ook aanbevelingen voor een energiezuinige verlichting geformuleerd.</a:t>
            </a:r>
            <a:endParaRPr lang="nl-BE" baseline="0">
              <a:cs typeface="Calibri"/>
            </a:endParaRPr>
          </a:p>
          <a:p>
            <a:endParaRPr lang="nl-BE" baseline="0"/>
          </a:p>
          <a:p>
            <a:pPr>
              <a:defRPr/>
            </a:pPr>
            <a:r>
              <a:rPr lang="nl-BE"/>
              <a:t>Bij het uitwerken van de werkwijze werd de bijkomende inspectie voor dit deel waar mogelijk beperkt. Het is niet de bedoeling om elk lichtpunt in detail te inspecteren. Wel om een globale, gemiddelde indruk te geven van de efficiëntie van de verlichting in de ruimten. Wanneer de bouwheer advies wil over de mogelijke verbetering/vernieuwing van zijn/haar verlichtingsinstallatie kunnen de verschillende opties wel meer in detail besproken worden. Dit aspect komt aan bod in het tweede deel van deze presentatie.</a:t>
            </a:r>
            <a:endParaRPr lang="nl-BE">
              <a:cs typeface="Calibri"/>
            </a:endParaRPr>
          </a:p>
          <a:p>
            <a:endParaRPr lang="nl-BE" baseline="0"/>
          </a:p>
          <a:p>
            <a:r>
              <a:rPr lang="nl-BE" baseline="0"/>
              <a:t>Ook in </a:t>
            </a:r>
            <a:r>
              <a:rPr lang="nl-BE" baseline="0">
                <a:solidFill>
                  <a:srgbClr val="000000"/>
                </a:solidFill>
                <a:cs typeface="Calibri"/>
              </a:rPr>
              <a:t>de gemeenschappelijke delen van appartementsgebouwen (traphallen, inkom, gangen) brandt de verlichting vaak een groot deel van de dag. Ook deze verlichting kan dus instaan voor een vrij groot energieverbruik. Om deze redenen werden ook invoergegevens voor verlichting verzameld en ingevoerd in het EPC. Deze worden enkel gebruikt voor de aanbevelingen die in het EPC GD vermeld worden en hebben geen invloed op de energiescore van de appartementen in het gebouw. Verlichting in de gemeenschappelijke delen wordt daarom nog meer vereenvoudigd ingevoerd dan bij kleine niet-residentiele gebouwen.</a:t>
            </a:r>
            <a:r>
              <a:rPr lang="nl-BE">
                <a:solidFill>
                  <a:srgbClr val="000000"/>
                </a:solidFill>
                <a:cs typeface="Calibri"/>
              </a:rPr>
              <a:t> </a:t>
            </a:r>
            <a:endParaRPr lang="nl-BE" baseline="0">
              <a:solidFill>
                <a:srgbClr val="000000"/>
              </a:solidFill>
              <a:cs typeface="Calibri"/>
            </a:endParaRPr>
          </a:p>
          <a:p>
            <a:endParaRPr lang="nl-BE" baseline="0"/>
          </a:p>
          <a:p>
            <a:r>
              <a:rPr lang="nl-BE" baseline="0"/>
              <a:t>De invoer bij de verschillende </a:t>
            </a:r>
            <a:r>
              <a:rPr lang="nl-BE" baseline="0" err="1"/>
              <a:t>EPC’s</a:t>
            </a:r>
            <a:r>
              <a:rPr lang="nl-BE" baseline="0"/>
              <a:t> is dus verschillend:</a:t>
            </a:r>
            <a:endParaRPr lang="nl-BE" baseline="0">
              <a:cs typeface="Calibri"/>
            </a:endParaRPr>
          </a:p>
          <a:p>
            <a:endParaRPr lang="nl-BE"/>
          </a:p>
          <a:p>
            <a:pPr marL="171450" indent="-171450">
              <a:buFontTx/>
              <a:buChar char="-"/>
            </a:pPr>
            <a:r>
              <a:rPr lang="nl-BE" baseline="0"/>
              <a:t>In het EPC </a:t>
            </a:r>
            <a:r>
              <a:rPr lang="nl-BE" baseline="0" err="1"/>
              <a:t>kNR</a:t>
            </a:r>
            <a:r>
              <a:rPr lang="nl-BE" baseline="0"/>
              <a:t> moet de hoofdverlichting in alle ruimten van de eenheid bepaald worden. Er kunnen meerdere verlichtingszones aangemaakt worden en een verlichtingszone bevat ruimten met eenzelfde hoofdverlichting. Het geïnstalleerde vermogen van de verlichting kan ingevuld worden, als er voldoende staving is. Indien niet, wordt een inschatting gemaakt op basis van verlichtingszone.</a:t>
            </a:r>
            <a:endParaRPr lang="nl-BE" baseline="0">
              <a:cs typeface="Calibri"/>
            </a:endParaRPr>
          </a:p>
          <a:p>
            <a:pPr marL="171450" indent="-171450">
              <a:buFontTx/>
              <a:buChar char="-"/>
            </a:pPr>
            <a:r>
              <a:rPr lang="nl-BE" baseline="0"/>
              <a:t>In het EPC voor de gemeenschappelijke delen moet alleen de hoofdverlichting in de gemeenschappelijke circulatieruimte ingevoerd worden. Er is steeds maar één verlichtingszone. Het vermogen moet nooit ingevuld worden.</a:t>
            </a:r>
            <a:endParaRPr lang="nl-BE" baseline="0">
              <a:cs typeface="Calibri"/>
            </a:endParaRPr>
          </a:p>
          <a:p>
            <a:endParaRPr lang="nl-BE"/>
          </a:p>
          <a:p>
            <a:r>
              <a:rPr lang="nl-BE"/>
              <a:t>De werkwijze voor het invoeren van verlichting (deel XI) wordt beschouwd als gekende materie. In de presentatie zullen we deze wel toepassen op concrete praktijkvoorbeelden. </a:t>
            </a:r>
            <a:r>
              <a:rPr lang="nl-BE" baseline="0"/>
              <a:t>We beginnen met een aantal eenvoudige voorbeelden maar gaan in de loop van de presentatie ook in op een aantal complexere cases. Indien nodig zoeken we op wat het IP vastlegt.</a:t>
            </a:r>
            <a:endParaRPr lang="nl-BE" baseline="0">
              <a:cs typeface="Calibri"/>
            </a:endParaRPr>
          </a:p>
          <a:p>
            <a:pPr marL="0" indent="0">
              <a:buFontTx/>
              <a:buNone/>
            </a:pPr>
            <a:endParaRPr lang="nl-BE" baseline="0"/>
          </a:p>
          <a:p>
            <a:pPr marL="171450" indent="-171450">
              <a:buFontTx/>
              <a:buChar char="-"/>
            </a:pPr>
            <a:endParaRPr lang="nl-BE"/>
          </a:p>
        </p:txBody>
      </p:sp>
      <p:sp>
        <p:nvSpPr>
          <p:cNvPr id="4" name="Tijdelijke aanduiding voor dianummer 3"/>
          <p:cNvSpPr>
            <a:spLocks noGrp="1"/>
          </p:cNvSpPr>
          <p:nvPr>
            <p:ph type="sldNum" sz="quarter" idx="10"/>
          </p:nvPr>
        </p:nvSpPr>
        <p:spPr/>
        <p:txBody>
          <a:bodyPr/>
          <a:lstStyle/>
          <a:p>
            <a:fld id="{450F628C-F487-4304-93CA-927AE5036AC0}" type="slidenum">
              <a:rPr lang="nl-BE" smtClean="0"/>
              <a:t>5</a:t>
            </a:fld>
            <a:endParaRPr lang="nl-BE"/>
          </a:p>
        </p:txBody>
      </p:sp>
    </p:spTree>
    <p:extLst>
      <p:ext uri="{BB962C8B-B14F-4D97-AF65-F5344CB8AC3E}">
        <p14:creationId xmlns:p14="http://schemas.microsoft.com/office/powerpoint/2010/main" val="34671806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Stap 5 is het bepalen van de regeling in functie</a:t>
            </a:r>
            <a:r>
              <a:rPr lang="nl-BE" baseline="0"/>
              <a:t> van aan- of afwezigheid.</a:t>
            </a:r>
          </a:p>
          <a:p>
            <a:r>
              <a:rPr lang="nl-BE" baseline="0"/>
              <a:t>Op het plan staat schakelaar en dat is ook zo in de realiteit </a:t>
            </a:r>
          </a:p>
          <a:p>
            <a:r>
              <a:rPr lang="nl-BE" b="0" baseline="0"/>
              <a:t>Type sturing is manueel </a:t>
            </a:r>
          </a:p>
          <a:p>
            <a:endParaRPr lang="nl-BE" baseline="0"/>
          </a:p>
          <a:p>
            <a:r>
              <a:rPr lang="nl-BE" baseline="0"/>
              <a:t>Stap 6: Er is geen regeling in functie van daglicht.</a:t>
            </a:r>
          </a:p>
          <a:p>
            <a:endParaRPr lang="nl-BE" baseline="0"/>
          </a:p>
          <a:p>
            <a:r>
              <a:rPr lang="nl-BE" baseline="0"/>
              <a:t>Nu zijn alle elementen voorhanden voor de invoer in de software.</a:t>
            </a:r>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50</a:t>
            </a:fld>
            <a:endParaRPr lang="nl-BE"/>
          </a:p>
        </p:txBody>
      </p:sp>
    </p:spTree>
    <p:extLst>
      <p:ext uri="{BB962C8B-B14F-4D97-AF65-F5344CB8AC3E}">
        <p14:creationId xmlns:p14="http://schemas.microsoft.com/office/powerpoint/2010/main" val="7466215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aseline="0"/>
              <a:t>Wat als:</a:t>
            </a:r>
          </a:p>
          <a:p>
            <a:r>
              <a:rPr lang="nl-BE" baseline="0"/>
              <a:t>Op het plan staat schakelaar </a:t>
            </a:r>
            <a:r>
              <a:rPr lang="nl-BE" b="1" baseline="0"/>
              <a:t>maar in realiteit is het een tijdsrelais </a:t>
            </a:r>
            <a:r>
              <a:rPr lang="nl-BE" baseline="0"/>
              <a:t>(drukknop, licht gaat aan bij druk op de knop maar je kan het niet terug uit doen door nog eens op de drukknop te drukken, na een tijd gaat het licht automatisch weer uit).</a:t>
            </a:r>
          </a:p>
          <a:p>
            <a:r>
              <a:rPr lang="nl-BE" b="1" baseline="0"/>
              <a:t>Wat geven we in voor type sturing?</a:t>
            </a:r>
          </a:p>
          <a:p>
            <a:pPr marL="177661" indent="-177661">
              <a:buFont typeface="Symbol" panose="05050102010706020507" pitchFamily="18" charset="2"/>
              <a:buChar char="Þ"/>
            </a:pPr>
            <a:r>
              <a:rPr lang="nl-BE" baseline="0"/>
              <a:t>We geven in </a:t>
            </a:r>
            <a:r>
              <a:rPr lang="nl-BE" b="1" baseline="0"/>
              <a:t>“Manueel”</a:t>
            </a:r>
            <a:r>
              <a:rPr lang="nl-BE" baseline="0"/>
              <a:t> ; want er is geen mogelijkheid om tijdsrelais in te geven. De energiedeskundige kan de </a:t>
            </a:r>
            <a:r>
              <a:rPr lang="nl-BE" b="1" baseline="0"/>
              <a:t>aanwezigheid van de tijdsrelais wel als vrije opmerking vermelden</a:t>
            </a:r>
            <a:r>
              <a:rPr lang="nl-BE" baseline="0"/>
              <a:t>. Een tijdsrelais komt veel voor en bespaart wel degelijk energie!</a:t>
            </a:r>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51</a:t>
            </a:fld>
            <a:endParaRPr lang="nl-BE"/>
          </a:p>
        </p:txBody>
      </p:sp>
    </p:spTree>
    <p:extLst>
      <p:ext uri="{BB962C8B-B14F-4D97-AF65-F5344CB8AC3E}">
        <p14:creationId xmlns:p14="http://schemas.microsoft.com/office/powerpoint/2010/main" val="34670944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De 4de case is</a:t>
            </a:r>
            <a:r>
              <a:rPr lang="nl-BE" baseline="0"/>
              <a:t> een snackbar met </a:t>
            </a:r>
            <a:r>
              <a:rPr lang="nl-BE"/>
              <a:t>een verbruikszaal</a:t>
            </a:r>
            <a:r>
              <a:rPr lang="nl-BE" baseline="0"/>
              <a:t>. De bedoeling is dat de deelnemers zelf het stappenplan overlopen:</a:t>
            </a:r>
          </a:p>
          <a:p>
            <a:r>
              <a:rPr lang="nl-BE" baseline="0" err="1"/>
              <a:t>kNR</a:t>
            </a:r>
            <a:r>
              <a:rPr lang="nl-BE" baseline="0"/>
              <a:t>: functie HORECA</a:t>
            </a:r>
            <a:endParaRPr lang="nl-BE" baseline="0">
              <a:cs typeface="Calibri"/>
            </a:endParaRPr>
          </a:p>
          <a:p>
            <a:r>
              <a:rPr lang="nl-BE" baseline="0"/>
              <a:t>We zien verlichting: boven de toog, aan het plafond, in de drankautomaten, in de toog.</a:t>
            </a:r>
            <a:r>
              <a:rPr lang="nl-BE"/>
              <a:t> </a:t>
            </a:r>
            <a:endParaRPr lang="nl-BE" baseline="0">
              <a:cs typeface="Calibri"/>
            </a:endParaRPr>
          </a:p>
          <a:p>
            <a:r>
              <a:rPr lang="nl-BE" baseline="0"/>
              <a:t>Stap 1 : is er </a:t>
            </a:r>
            <a:r>
              <a:rPr lang="nl-BE" baseline="0" err="1"/>
              <a:t>gebouwgebonden</a:t>
            </a:r>
            <a:r>
              <a:rPr lang="nl-BE" baseline="0"/>
              <a:t> verlichting ?</a:t>
            </a:r>
            <a:r>
              <a:rPr lang="nl-BE"/>
              <a:t> </a:t>
            </a:r>
          </a:p>
          <a:p>
            <a:r>
              <a:rPr lang="nl-BE" baseline="0"/>
              <a:t>Ja =&gt; Stap 2</a:t>
            </a:r>
            <a:endParaRPr lang="nl-BE" baseline="0">
              <a:cs typeface="Calibri"/>
            </a:endParaRPr>
          </a:p>
          <a:p>
            <a:r>
              <a:rPr lang="nl-BE" baseline="0"/>
              <a:t>Stap 2: er is maar 1 ruimte</a:t>
            </a:r>
            <a:endParaRPr lang="nl-BE" baseline="0">
              <a:cs typeface="Calibri"/>
            </a:endParaRPr>
          </a:p>
          <a:p>
            <a:r>
              <a:rPr lang="nl-BE" baseline="0"/>
              <a:t>Stap 3: type verlichting? De spots aan het plafond zijn de hoofdverlichting, de gependelde toestellen zijn bijkomende verlichting</a:t>
            </a:r>
            <a:endParaRPr lang="nl-BE" baseline="0">
              <a:cs typeface="Calibri"/>
            </a:endParaRPr>
          </a:p>
          <a:p>
            <a:r>
              <a:rPr lang="nl-BE" baseline="0"/>
              <a:t>Stap 4: type lichtbron? De spotjes zijn Led of halogeen =&gt; als je niet zeker bent: halogeen ingeven</a:t>
            </a:r>
            <a:endParaRPr lang="nl-BE" baseline="0">
              <a:cs typeface="Calibri"/>
            </a:endParaRPr>
          </a:p>
          <a:p>
            <a:r>
              <a:rPr lang="nl-BE" baseline="0"/>
              <a:t>Stap 5: schakelaars dus manueel</a:t>
            </a:r>
            <a:endParaRPr lang="nl-BE" baseline="0">
              <a:cs typeface="Calibri"/>
            </a:endParaRPr>
          </a:p>
          <a:p>
            <a:r>
              <a:rPr lang="nl-BE" baseline="0"/>
              <a:t>Stap 6: geen regeling in functie van daglicht</a:t>
            </a:r>
            <a:r>
              <a:rPr lang="nl-BE"/>
              <a:t> </a:t>
            </a:r>
            <a:endParaRPr lang="nl-BE" baseline="0">
              <a:cs typeface="Calibri"/>
            </a:endParaRPr>
          </a:p>
          <a:p>
            <a:r>
              <a:rPr lang="nl-BE" baseline="0"/>
              <a:t>Stap 7: er is 1 verlichtingszone; de oppervlakte kunnen we opmeten</a:t>
            </a:r>
            <a:endParaRPr lang="nl-BE" baseline="0">
              <a:cs typeface="Calibri"/>
            </a:endParaRPr>
          </a:p>
          <a:p>
            <a:r>
              <a:rPr lang="nl-BE" baseline="0"/>
              <a:t>Stap 8: er is geen lichtstudie </a:t>
            </a:r>
            <a:r>
              <a:rPr lang="nl-BE"/>
              <a:t>ofzo</a:t>
            </a:r>
            <a:r>
              <a:rPr lang="nl-BE" baseline="0"/>
              <a:t> voorhanden dus het vermogen kunnen we niet bepalen</a:t>
            </a:r>
            <a:endParaRPr lang="nl-BE" baseline="0">
              <a:cs typeface="Calibri"/>
            </a:endParaRPr>
          </a:p>
          <a:p>
            <a:r>
              <a:rPr lang="nl-BE" baseline="0"/>
              <a:t>Stap 9: prima, we hebben nu alle gegevens om de verlichting in te geven</a:t>
            </a:r>
            <a:endParaRPr lang="nl-BE" baseline="0">
              <a:cs typeface="Calibri"/>
            </a:endParaRPr>
          </a:p>
          <a:p>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52</a:t>
            </a:fld>
            <a:endParaRPr lang="nl-BE"/>
          </a:p>
        </p:txBody>
      </p:sp>
    </p:spTree>
    <p:extLst>
      <p:ext uri="{BB962C8B-B14F-4D97-AF65-F5344CB8AC3E}">
        <p14:creationId xmlns:p14="http://schemas.microsoft.com/office/powerpoint/2010/main" val="27955958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Wat als de spots</a:t>
            </a:r>
            <a:r>
              <a:rPr lang="nl-BE" baseline="0"/>
              <a:t> aan het plafond overdag automatisch uitgeschakeld worden als er genoeg daglicht voorhanden is?</a:t>
            </a:r>
          </a:p>
          <a:p>
            <a:pPr marL="177661" indent="-177661">
              <a:buFont typeface="Symbol" panose="05050102010706020507" pitchFamily="18" charset="2"/>
              <a:buChar char="Þ"/>
            </a:pPr>
            <a:r>
              <a:rPr lang="nl-BE" baseline="0"/>
              <a:t>Dan geven we in bij Stap 6: Automatisch</a:t>
            </a:r>
          </a:p>
          <a:p>
            <a:endParaRPr lang="nl-BE" baseline="0"/>
          </a:p>
          <a:p>
            <a:r>
              <a:rPr lang="nl-BE" baseline="0"/>
              <a:t>Hoe kunnen we dit vaststellen?</a:t>
            </a:r>
          </a:p>
          <a:p>
            <a:pPr marL="236881" indent="-236881">
              <a:buFont typeface="Symbol" panose="05050102010706020507" pitchFamily="18" charset="2"/>
              <a:buAutoNum type="arabicParenR"/>
            </a:pPr>
            <a:r>
              <a:rPr lang="nl-BE" baseline="0"/>
              <a:t>Overdag zouden de spots niet mogen branden</a:t>
            </a:r>
          </a:p>
          <a:p>
            <a:pPr marL="236881" indent="-236881">
              <a:buFont typeface="Symbol" panose="05050102010706020507" pitchFamily="18" charset="2"/>
              <a:buAutoNum type="arabicParenR"/>
            </a:pPr>
            <a:r>
              <a:rPr lang="nl-BE" baseline="0"/>
              <a:t>Als je vraagt om ze manueel aan te doen overdag, dan is dat niet zo eenvoudig (tenzij de automatische regeling kan worden overbrugd, de elektricien kan dit eventueel voor je doen).</a:t>
            </a:r>
          </a:p>
          <a:p>
            <a:pPr marL="236881" indent="-236881">
              <a:buFont typeface="Symbol" panose="05050102010706020507" pitchFamily="18" charset="2"/>
              <a:buAutoNum type="arabicParenR"/>
            </a:pPr>
            <a:r>
              <a:rPr lang="nl-BE" baseline="0"/>
              <a:t>Als er ergens in de ruimte een sensor aanwezig is die het daglicht meet.</a:t>
            </a:r>
          </a:p>
          <a:p>
            <a:endParaRPr lang="nl-BE" baseline="0"/>
          </a:p>
          <a:p>
            <a:r>
              <a:rPr lang="nl-BE" baseline="0"/>
              <a:t>Eventueel bij Stap 6: “automatisch” in te geven</a:t>
            </a:r>
          </a:p>
          <a:p>
            <a:endParaRPr lang="nl-BE" baseline="0"/>
          </a:p>
          <a:p>
            <a:r>
              <a:rPr lang="nl-BE" baseline="0"/>
              <a:t>Noot: Automatisch uitschakelen van de verlichting bij voldoende daglicht is een goede manier om energie te besparen. Maar let op dat de verlichting niet onnodig aanblijft bij nacht (als het buiten donker is). Combinatie met een kloksturing is absoluut aan te bevelen!</a:t>
            </a:r>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53</a:t>
            </a:fld>
            <a:endParaRPr lang="nl-BE"/>
          </a:p>
        </p:txBody>
      </p:sp>
    </p:spTree>
    <p:extLst>
      <p:ext uri="{BB962C8B-B14F-4D97-AF65-F5344CB8AC3E}">
        <p14:creationId xmlns:p14="http://schemas.microsoft.com/office/powerpoint/2010/main" val="14166017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Wat</a:t>
            </a:r>
            <a:r>
              <a:rPr lang="nl-BE" baseline="0"/>
              <a:t> als er geen spots aan het plafond zouden zijn en enkel de lusters boven de toog.</a:t>
            </a:r>
          </a:p>
          <a:p>
            <a:r>
              <a:rPr lang="nl-BE" baseline="0"/>
              <a:t>=&gt; Dan zouden de lusters boven de toog de hoofdverlichting zijn. We kunnen dan in de lusters kijken om de lichtbron te bepalen.</a:t>
            </a:r>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54</a:t>
            </a:fld>
            <a:endParaRPr lang="nl-BE"/>
          </a:p>
        </p:txBody>
      </p:sp>
    </p:spTree>
    <p:extLst>
      <p:ext uri="{BB962C8B-B14F-4D97-AF65-F5344CB8AC3E}">
        <p14:creationId xmlns:p14="http://schemas.microsoft.com/office/powerpoint/2010/main" val="35077031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Case 5 betreft een nieuwbouw handelspand dat nog leeg staat. </a:t>
            </a:r>
          </a:p>
          <a:p>
            <a:r>
              <a:rPr lang="nl-BE"/>
              <a:t>Er is een DIALUX lichtberekening voorhanden.</a:t>
            </a:r>
          </a:p>
          <a:p>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55</a:t>
            </a:fld>
            <a:endParaRPr lang="nl-BE"/>
          </a:p>
        </p:txBody>
      </p:sp>
    </p:spTree>
    <p:extLst>
      <p:ext uri="{BB962C8B-B14F-4D97-AF65-F5344CB8AC3E}">
        <p14:creationId xmlns:p14="http://schemas.microsoft.com/office/powerpoint/2010/main" val="548791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Op het grondplan van de lichtberekening</a:t>
            </a:r>
            <a:r>
              <a:rPr lang="nl-BE" baseline="0"/>
              <a:t> zie je </a:t>
            </a:r>
            <a:r>
              <a:rPr lang="nl-BE"/>
              <a:t>dat de vorm van het handelspand</a:t>
            </a:r>
            <a:r>
              <a:rPr lang="nl-BE" baseline="0"/>
              <a:t> zeer onregelmatig is.</a:t>
            </a:r>
          </a:p>
          <a:p>
            <a:endParaRPr lang="nl-BE"/>
          </a:p>
          <a:p>
            <a:endParaRPr lang="nl-BE"/>
          </a:p>
          <a:p>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56</a:t>
            </a:fld>
            <a:endParaRPr lang="nl-BE"/>
          </a:p>
        </p:txBody>
      </p:sp>
    </p:spTree>
    <p:extLst>
      <p:ext uri="{BB962C8B-B14F-4D97-AF65-F5344CB8AC3E}">
        <p14:creationId xmlns:p14="http://schemas.microsoft.com/office/powerpoint/2010/main" val="36052868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Welke informatie kunnen we uit de lichtberekening halen?</a:t>
            </a:r>
          </a:p>
          <a:p>
            <a:r>
              <a:rPr lang="nl-BE"/>
              <a:t>We lezen:</a:t>
            </a:r>
            <a:endParaRPr lang="nl-BE">
              <a:cs typeface="Calibri"/>
            </a:endParaRPr>
          </a:p>
          <a:p>
            <a:pPr defTabSz="947523">
              <a:defRPr/>
            </a:pPr>
            <a:r>
              <a:rPr lang="nl-BE"/>
              <a:t>1) </a:t>
            </a:r>
            <a:r>
              <a:rPr lang="nl-BE" b="1"/>
              <a:t>Oppervlakte</a:t>
            </a:r>
            <a:r>
              <a:rPr lang="nl-BE"/>
              <a:t> van de ruimte (zeer onregelmatige vorm</a:t>
            </a:r>
            <a:r>
              <a:rPr lang="nl-BE" baseline="0"/>
              <a:t> van de ruimte is </a:t>
            </a:r>
            <a:r>
              <a:rPr lang="nl-BE"/>
              <a:t>moeilijk</a:t>
            </a:r>
            <a:r>
              <a:rPr lang="nl-BE" baseline="0"/>
              <a:t> op te meten)</a:t>
            </a:r>
            <a:endParaRPr lang="nl-BE" baseline="0">
              <a:cs typeface="Calibri"/>
            </a:endParaRPr>
          </a:p>
          <a:p>
            <a:r>
              <a:rPr lang="nl-BE"/>
              <a:t>2) Het betreft </a:t>
            </a:r>
            <a:r>
              <a:rPr lang="nl-BE" b="1"/>
              <a:t>LED</a:t>
            </a:r>
            <a:r>
              <a:rPr lang="nl-BE"/>
              <a:t>-projectoren, dus lichtbron </a:t>
            </a:r>
            <a:r>
              <a:rPr lang="nl-BE" err="1"/>
              <a:t>LED-verlichting</a:t>
            </a:r>
            <a:endParaRPr lang="nl-BE"/>
          </a:p>
          <a:p>
            <a:r>
              <a:rPr lang="nl-BE" baseline="0"/>
              <a:t>3) </a:t>
            </a:r>
            <a:r>
              <a:rPr lang="nl-BE" b="1" baseline="0"/>
              <a:t>Vermogen</a:t>
            </a:r>
            <a:r>
              <a:rPr lang="nl-BE" baseline="0"/>
              <a:t> van de verlichting in de </a:t>
            </a:r>
            <a:r>
              <a:rPr lang="nl-BE" baseline="0" err="1"/>
              <a:t>lichtbrekening</a:t>
            </a:r>
            <a:r>
              <a:rPr lang="nl-BE" baseline="0"/>
              <a:t> (lichtberekening is aanvaardbare bron)</a:t>
            </a:r>
            <a:endParaRPr lang="nl-BE" baseline="0">
              <a:cs typeface="Calibri"/>
            </a:endParaRPr>
          </a:p>
          <a:p>
            <a:endParaRPr lang="nl-BE"/>
          </a:p>
          <a:p>
            <a:r>
              <a:rPr lang="nl-BE" b="1"/>
              <a:t>Geldt deze lichtstudie als bewijsstuk? Controle ter</a:t>
            </a:r>
            <a:r>
              <a:rPr lang="nl-BE" b="1" baseline="0"/>
              <a:t> plaatse is nodig!</a:t>
            </a:r>
            <a:r>
              <a:rPr lang="nl-BE" b="1"/>
              <a:t> (blz. 6 van IP deel verlichting)</a:t>
            </a:r>
            <a:endParaRPr lang="nl-BE" b="1">
              <a:cs typeface="Calibri"/>
            </a:endParaRPr>
          </a:p>
          <a:p>
            <a:r>
              <a:rPr lang="nl-BE" b="0"/>
              <a:t>=&gt;We zijn ter</a:t>
            </a:r>
            <a:r>
              <a:rPr lang="nl-BE" b="0" baseline="0"/>
              <a:t> plaatse gaan kijken en de indirecte verlichting is inderdaad aanwezig.</a:t>
            </a:r>
            <a:endParaRPr lang="nl-BE" b="0" baseline="0">
              <a:cs typeface="Calibri"/>
            </a:endParaRPr>
          </a:p>
          <a:p>
            <a:r>
              <a:rPr lang="nl-BE" b="0" baseline="0"/>
              <a:t>Het type indirecte projectoren dat geplaatst is, komt overeen met het type in de lichtberekening.</a:t>
            </a:r>
            <a:endParaRPr lang="nl-BE" b="0" baseline="0">
              <a:cs typeface="Calibri"/>
            </a:endParaRPr>
          </a:p>
          <a:p>
            <a:r>
              <a:rPr lang="nl-BE" b="0" baseline="0"/>
              <a:t>De afmetingen van de lichtberekening komt overeen met de werkelijkheid.</a:t>
            </a:r>
            <a:endParaRPr lang="nl-BE" b="0">
              <a:cs typeface="Calibri"/>
            </a:endParaRPr>
          </a:p>
          <a:p>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57</a:t>
            </a:fld>
            <a:endParaRPr lang="nl-BE"/>
          </a:p>
        </p:txBody>
      </p:sp>
    </p:spTree>
    <p:extLst>
      <p:ext uri="{BB962C8B-B14F-4D97-AF65-F5344CB8AC3E}">
        <p14:creationId xmlns:p14="http://schemas.microsoft.com/office/powerpoint/2010/main" val="41581514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Stap 1: </a:t>
            </a:r>
            <a:r>
              <a:rPr lang="nl-BE" err="1"/>
              <a:t>gebouwgebonden</a:t>
            </a:r>
            <a:r>
              <a:rPr lang="nl-BE"/>
              <a:t> verlichting aanwezig</a:t>
            </a:r>
          </a:p>
          <a:p>
            <a:r>
              <a:rPr lang="nl-BE"/>
              <a:t>Stap 2: Eén ruimte met hoofdverlichting (geen aanvullende verlichting, geen noodverlichting)</a:t>
            </a:r>
          </a:p>
          <a:p>
            <a:r>
              <a:rPr lang="nl-BE"/>
              <a:t>Stap 3: De hoofdverlichting is de indirecte verlichting (bij gebrek aan directe verlichting)</a:t>
            </a:r>
          </a:p>
          <a:p>
            <a:r>
              <a:rPr lang="nl-BE"/>
              <a:t>Stap 4: Type lichtbron is </a:t>
            </a:r>
            <a:r>
              <a:rPr lang="nl-BE" err="1"/>
              <a:t>LED-verlichting</a:t>
            </a:r>
            <a:endParaRPr lang="nl-BE"/>
          </a:p>
          <a:p>
            <a:r>
              <a:rPr lang="nl-BE"/>
              <a:t>Stap 5: Sturing in functie van aan- of afwezigheid: manueel</a:t>
            </a:r>
          </a:p>
          <a:p>
            <a:r>
              <a:rPr lang="nl-BE"/>
              <a:t>Stap 6: Sturing in functie van daglicht: Onbekend of afwezig</a:t>
            </a:r>
          </a:p>
          <a:p>
            <a:r>
              <a:rPr lang="nl-BE"/>
              <a:t>Stap 7: Eén verlichtingszone; de oppervlakte halen we uit de lichtstudie</a:t>
            </a:r>
          </a:p>
          <a:p>
            <a:r>
              <a:rPr lang="nl-BE"/>
              <a:t>Stap 8: Vermogen van de verlichting halen we uit de lichtstudie</a:t>
            </a:r>
          </a:p>
          <a:p>
            <a:r>
              <a:rPr lang="nl-BE"/>
              <a:t>Stap 9: We voeren alle parameters in</a:t>
            </a:r>
          </a:p>
          <a:p>
            <a:r>
              <a:rPr lang="nl-BE"/>
              <a:t>Klaar!</a:t>
            </a:r>
          </a:p>
          <a:p>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58</a:t>
            </a:fld>
            <a:endParaRPr lang="nl-BE"/>
          </a:p>
        </p:txBody>
      </p:sp>
    </p:spTree>
    <p:extLst>
      <p:ext uri="{BB962C8B-B14F-4D97-AF65-F5344CB8AC3E}">
        <p14:creationId xmlns:p14="http://schemas.microsoft.com/office/powerpoint/2010/main" val="39599043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Wat als het uitstalraam van een winkel eigenlijk een afgesloten ruimte is?</a:t>
            </a:r>
          </a:p>
          <a:p>
            <a:endParaRPr lang="nl-BE"/>
          </a:p>
          <a:p>
            <a:r>
              <a:rPr lang="nl-BE"/>
              <a:t>Klik door naar de volgende foto voor nog een voorbeeld van hetzelfde.</a:t>
            </a:r>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59</a:t>
            </a:fld>
            <a:endParaRPr lang="nl-BE"/>
          </a:p>
        </p:txBody>
      </p:sp>
    </p:spTree>
    <p:extLst>
      <p:ext uri="{BB962C8B-B14F-4D97-AF65-F5344CB8AC3E}">
        <p14:creationId xmlns:p14="http://schemas.microsoft.com/office/powerpoint/2010/main" val="221293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Case</a:t>
            </a:r>
            <a:r>
              <a:rPr lang="nl-BE" baseline="0"/>
              <a:t> 1 is een standaardvoorbeeld van een eenvoudig kantoor met inbouwverlichting. Deze eerste dia schetst de situatie ter plaatse.</a:t>
            </a:r>
            <a:endParaRPr lang="nl-BE"/>
          </a:p>
        </p:txBody>
      </p:sp>
      <p:sp>
        <p:nvSpPr>
          <p:cNvPr id="4" name="Tijdelijke aanduiding voor dianummer 3"/>
          <p:cNvSpPr>
            <a:spLocks noGrp="1"/>
          </p:cNvSpPr>
          <p:nvPr>
            <p:ph type="sldNum" sz="quarter" idx="10"/>
          </p:nvPr>
        </p:nvSpPr>
        <p:spPr/>
        <p:txBody>
          <a:bodyPr/>
          <a:lstStyle/>
          <a:p>
            <a:fld id="{450F628C-F487-4304-93CA-927AE5036AC0}" type="slidenum">
              <a:rPr lang="nl-BE" smtClean="0"/>
              <a:t>6</a:t>
            </a:fld>
            <a:endParaRPr lang="nl-BE"/>
          </a:p>
        </p:txBody>
      </p:sp>
    </p:spTree>
    <p:extLst>
      <p:ext uri="{BB962C8B-B14F-4D97-AF65-F5344CB8AC3E}">
        <p14:creationId xmlns:p14="http://schemas.microsoft.com/office/powerpoint/2010/main" val="39489105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Nog een voorbeeld van een uitstalraam van een winkel dat eigenlijk een afgesloten ruimte is.</a:t>
            </a:r>
          </a:p>
          <a:p>
            <a:r>
              <a:rPr lang="nl-BE" b="1"/>
              <a:t>Wordt dan deze</a:t>
            </a:r>
            <a:r>
              <a:rPr lang="nl-BE" b="1" baseline="0"/>
              <a:t> etalageruimte als aparte ruimte beschouwd? Dient deze verlichting mee ingegeven te worden?</a:t>
            </a:r>
          </a:p>
          <a:p>
            <a:pPr marL="177661" indent="-177661">
              <a:buFont typeface="Symbol" panose="05050102010706020507" pitchFamily="18" charset="2"/>
              <a:buChar char="Þ"/>
            </a:pPr>
            <a:r>
              <a:rPr lang="nl-BE">
                <a:solidFill>
                  <a:srgbClr val="FF0000"/>
                </a:solidFill>
              </a:rPr>
              <a:t>Zie de uitleg</a:t>
            </a:r>
            <a:r>
              <a:rPr lang="nl-BE" baseline="0">
                <a:solidFill>
                  <a:srgbClr val="FF0000"/>
                </a:solidFill>
              </a:rPr>
              <a:t> op de volgende slide!</a:t>
            </a:r>
          </a:p>
          <a:p>
            <a:endParaRPr lang="nl-BE" b="1" baseline="0"/>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60</a:t>
            </a:fld>
            <a:endParaRPr lang="nl-BE"/>
          </a:p>
        </p:txBody>
      </p:sp>
    </p:spTree>
    <p:extLst>
      <p:ext uri="{BB962C8B-B14F-4D97-AF65-F5344CB8AC3E}">
        <p14:creationId xmlns:p14="http://schemas.microsoft.com/office/powerpoint/2010/main" val="29511556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BE" sz="1200"/>
              <a:t>Wanneer de afsluitbare etalage </a:t>
            </a:r>
            <a:r>
              <a:rPr lang="nl-BE" sz="1200" b="1"/>
              <a:t>minimale vrije hoogte 150 cm </a:t>
            </a:r>
          </a:p>
          <a:p>
            <a:pPr>
              <a:buFont typeface="Symbol" panose="05050102010706020507" pitchFamily="18" charset="2"/>
              <a:buChar char="Þ"/>
            </a:pPr>
            <a:r>
              <a:rPr lang="nl-BE" sz="1200" u="sng"/>
              <a:t>wordt gezien als aparte ruimte </a:t>
            </a:r>
            <a:r>
              <a:rPr lang="nl-BE" sz="1200"/>
              <a:t>en etalageverlichting kan daar dus als hoofdverlichting gezien worden. </a:t>
            </a:r>
          </a:p>
          <a:p>
            <a:pPr marL="0" indent="0">
              <a:buNone/>
            </a:pPr>
            <a:r>
              <a:rPr lang="nl-BE" sz="1200"/>
              <a:t>Wanneer de minimale vrije hoogte </a:t>
            </a:r>
            <a:r>
              <a:rPr lang="nl-BE" sz="1200" b="1"/>
              <a:t>onder 150 cm</a:t>
            </a:r>
            <a:r>
              <a:rPr lang="nl-BE" sz="1200"/>
              <a:t> ligt </a:t>
            </a:r>
          </a:p>
          <a:p>
            <a:pPr>
              <a:buFont typeface="Symbol" panose="05050102010706020507" pitchFamily="18" charset="2"/>
              <a:buChar char="Þ"/>
            </a:pPr>
            <a:r>
              <a:rPr lang="nl-BE" sz="1200"/>
              <a:t>Wordt NIET gezien als aparte ruimte. En dan is de etalageverlichting te beschouwen als aanvullende verlichting.</a:t>
            </a:r>
          </a:p>
          <a:p>
            <a:pPr marL="0" indent="0">
              <a:buNone/>
            </a:pPr>
            <a:endParaRPr lang="nl-BE" sz="1200"/>
          </a:p>
          <a:p>
            <a:pPr marL="0" indent="0">
              <a:buNone/>
            </a:pPr>
            <a:r>
              <a:rPr lang="nl-BE" sz="1200" b="1"/>
              <a:t>Dit staat nog niet zo in inspectieprotocol maar zal in volgende versie toegevoegd worden.</a:t>
            </a:r>
          </a:p>
          <a:p>
            <a:endParaRPr lang="nl-BE" b="1"/>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61</a:t>
            </a:fld>
            <a:endParaRPr lang="nl-BE"/>
          </a:p>
        </p:txBody>
      </p:sp>
    </p:spTree>
    <p:extLst>
      <p:ext uri="{BB962C8B-B14F-4D97-AF65-F5344CB8AC3E}">
        <p14:creationId xmlns:p14="http://schemas.microsoft.com/office/powerpoint/2010/main" val="25460509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Stel dat we bij de visuele controle ter plaatse zien dat de verlichting nog niet is geïnstalleerd.</a:t>
            </a:r>
          </a:p>
          <a:p>
            <a:r>
              <a:rPr lang="nl-BE"/>
              <a:t>De ruimte is nog onverlicht.</a:t>
            </a:r>
          </a:p>
          <a:p>
            <a:r>
              <a:rPr lang="nl-BE"/>
              <a:t>Stap 1: geen </a:t>
            </a:r>
            <a:r>
              <a:rPr lang="nl-BE" err="1"/>
              <a:t>gebouwgebonden</a:t>
            </a:r>
            <a:r>
              <a:rPr lang="nl-BE"/>
              <a:t> verlichting aanwezig =&gt; Stap 7</a:t>
            </a:r>
            <a:endParaRPr lang="nl-BE" sz="800"/>
          </a:p>
          <a:p>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62</a:t>
            </a:fld>
            <a:endParaRPr lang="nl-BE"/>
          </a:p>
        </p:txBody>
      </p:sp>
    </p:spTree>
    <p:extLst>
      <p:ext uri="{BB962C8B-B14F-4D97-AF65-F5344CB8AC3E}">
        <p14:creationId xmlns:p14="http://schemas.microsoft.com/office/powerpoint/2010/main" val="20193210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Tot hier de concrete cases om de theorie te staven aan de praktijk.</a:t>
            </a:r>
            <a:endParaRPr lang="nl-BE" sz="800"/>
          </a:p>
          <a:p>
            <a:r>
              <a:rPr lang="nl-BE"/>
              <a:t>We wensen nog wat dieper in te gaan op de volgende punten betreffende de verlichting:</a:t>
            </a:r>
          </a:p>
          <a:p>
            <a:pPr>
              <a:buFontTx/>
              <a:buChar char="-"/>
            </a:pPr>
            <a:r>
              <a:rPr lang="nl-BE"/>
              <a:t>Hoe lichtbronnen herkennen?</a:t>
            </a:r>
          </a:p>
          <a:p>
            <a:pPr>
              <a:buFontTx/>
              <a:buChar char="-"/>
            </a:pPr>
            <a:r>
              <a:rPr lang="nl-BE"/>
              <a:t>De efficiëntie van lichtbronnen</a:t>
            </a:r>
          </a:p>
          <a:p>
            <a:pPr>
              <a:buFontTx/>
              <a:buChar char="-"/>
            </a:pPr>
            <a:r>
              <a:rPr lang="nl-BE"/>
              <a:t>Het effect van verlichting op de mens</a:t>
            </a:r>
          </a:p>
          <a:p>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63</a:t>
            </a:fld>
            <a:endParaRPr lang="nl-BE"/>
          </a:p>
        </p:txBody>
      </p:sp>
    </p:spTree>
    <p:extLst>
      <p:ext uri="{BB962C8B-B14F-4D97-AF65-F5344CB8AC3E}">
        <p14:creationId xmlns:p14="http://schemas.microsoft.com/office/powerpoint/2010/main" val="34081605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t>Vragen aan de deelnemers:</a:t>
            </a:r>
            <a:endParaRPr lang="nl-NL"/>
          </a:p>
          <a:p>
            <a:endParaRPr lang="nl-BE" b="1"/>
          </a:p>
          <a:p>
            <a:r>
              <a:rPr lang="nl-BE" b="1"/>
              <a:t>Welke lichtbronnen uit deze</a:t>
            </a:r>
            <a:r>
              <a:rPr lang="nl-BE" b="1" baseline="0"/>
              <a:t> lijst </a:t>
            </a:r>
            <a:r>
              <a:rPr lang="nl-BE" b="1"/>
              <a:t>kennen jullie? </a:t>
            </a:r>
          </a:p>
          <a:p>
            <a:r>
              <a:rPr lang="nl-BE" b="1"/>
              <a:t>Welke parameters of bronnen helpen je om een lichtbron te herkennen?</a:t>
            </a:r>
          </a:p>
          <a:p>
            <a:endParaRPr lang="nl-BE"/>
          </a:p>
          <a:p>
            <a:r>
              <a:rPr lang="nl-BE" i="1"/>
              <a:t>Vb. afmeting, lichtkleur, ontsteektijd, dimbaarheid, gewoon op zicht, kleurverschillen,</a:t>
            </a:r>
            <a:r>
              <a:rPr lang="nl-BE" i="1" baseline="0"/>
              <a:t> </a:t>
            </a:r>
            <a:r>
              <a:rPr lang="nl-BE" i="1"/>
              <a:t>aflezen op de lamp, aflezen op de verpakking (als</a:t>
            </a:r>
            <a:r>
              <a:rPr lang="nl-BE" i="1" baseline="0"/>
              <a:t> het de juiste verpakking is!</a:t>
            </a:r>
            <a:r>
              <a:rPr lang="nl-BE" i="1"/>
              <a:t>), lampvoet,</a:t>
            </a:r>
            <a:r>
              <a:rPr lang="nl-BE" i="1" baseline="0"/>
              <a:t> zichtbare brander, zichtbare gloeidraad, al of niet met voorschakeltoestel (ballast, driver...), ….</a:t>
            </a:r>
            <a:r>
              <a:rPr lang="nl-BE" i="1"/>
              <a:t> </a:t>
            </a:r>
          </a:p>
          <a:p>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64</a:t>
            </a:fld>
            <a:endParaRPr lang="nl-BE"/>
          </a:p>
        </p:txBody>
      </p:sp>
    </p:spTree>
    <p:extLst>
      <p:ext uri="{BB962C8B-B14F-4D97-AF65-F5344CB8AC3E}">
        <p14:creationId xmlns:p14="http://schemas.microsoft.com/office/powerpoint/2010/main" val="3202484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We overlopen ze allemaal eens om ze</a:t>
            </a:r>
            <a:r>
              <a:rPr lang="nl-BE" baseline="0"/>
              <a:t> beter te leren kennen.</a:t>
            </a:r>
          </a:p>
          <a:p>
            <a:endParaRPr lang="nl-BE" baseline="0"/>
          </a:p>
          <a:p>
            <a:r>
              <a:rPr lang="nl-BE" baseline="0"/>
              <a:t>Ten eerste: Hoge druk gasontladingslampen</a:t>
            </a:r>
          </a:p>
          <a:p>
            <a:pPr marL="355321" indent="-355321">
              <a:buFontTx/>
              <a:buChar char="-"/>
            </a:pPr>
            <a:r>
              <a:rPr lang="nl-BE"/>
              <a:t>Veel </a:t>
            </a:r>
            <a:r>
              <a:rPr lang="nl-BE" b="1"/>
              <a:t>verschillende vormen </a:t>
            </a:r>
            <a:r>
              <a:rPr lang="nl-BE"/>
              <a:t>en maten</a:t>
            </a:r>
          </a:p>
          <a:p>
            <a:pPr marL="355321" indent="-355321" defTabSz="947523">
              <a:buFontTx/>
              <a:buChar char="-"/>
            </a:pPr>
            <a:r>
              <a:rPr lang="nl-BE"/>
              <a:t>Veel </a:t>
            </a:r>
            <a:r>
              <a:rPr lang="nl-BE" b="1"/>
              <a:t>verschillende soorten lampvoeten</a:t>
            </a:r>
            <a:r>
              <a:rPr lang="nl-BE"/>
              <a:t> (vb. schroefvoet E27, pinnetjes G12, dubbele lampvoet RX7S…)</a:t>
            </a:r>
            <a:endParaRPr lang="nl-BE" b="1"/>
          </a:p>
          <a:p>
            <a:pPr marL="355321" indent="-355321">
              <a:buFontTx/>
              <a:buChar char="-"/>
            </a:pPr>
            <a:r>
              <a:rPr lang="nl-BE"/>
              <a:t>Hebben een </a:t>
            </a:r>
            <a:r>
              <a:rPr lang="nl-BE" b="1"/>
              <a:t>“brander” </a:t>
            </a:r>
            <a:r>
              <a:rPr lang="nl-BE"/>
              <a:t>in plaats van een gloeidraad, </a:t>
            </a:r>
            <a:r>
              <a:rPr lang="nl-BE" i="1"/>
              <a:t>maar die is niet altijd zichtbaar</a:t>
            </a:r>
          </a:p>
          <a:p>
            <a:pPr marL="355321" indent="-355321">
              <a:buFontTx/>
              <a:buChar char="-"/>
            </a:pPr>
            <a:r>
              <a:rPr lang="nl-BE"/>
              <a:t>Hebben een </a:t>
            </a:r>
            <a:r>
              <a:rPr lang="nl-BE" b="1"/>
              <a:t>ballast</a:t>
            </a:r>
            <a:r>
              <a:rPr lang="nl-BE"/>
              <a:t> nodig (die bromt vaak)</a:t>
            </a:r>
          </a:p>
          <a:p>
            <a:pPr marL="355321" indent="-355321">
              <a:buFontTx/>
              <a:buChar char="-"/>
            </a:pPr>
            <a:r>
              <a:rPr lang="nl-BE"/>
              <a:t>Hebben een </a:t>
            </a:r>
            <a:r>
              <a:rPr lang="nl-BE" b="1"/>
              <a:t>ontsteektijd</a:t>
            </a:r>
            <a:r>
              <a:rPr lang="nl-BE"/>
              <a:t> (als je het licht aandoet duurt het een tijd voor de lamp echt aangaat en op 100% brandt)</a:t>
            </a:r>
            <a:endParaRPr lang="nl-BE" b="1"/>
          </a:p>
          <a:p>
            <a:pPr marL="355321" indent="-355321">
              <a:buFontTx/>
              <a:buChar char="-"/>
            </a:pPr>
            <a:r>
              <a:rPr lang="nl-BE"/>
              <a:t>Kunnen meestal </a:t>
            </a:r>
            <a:r>
              <a:rPr lang="nl-BE" b="1"/>
              <a:t>niet direct weer aangedaan worden</a:t>
            </a:r>
            <a:r>
              <a:rPr lang="nl-BE"/>
              <a:t> (je moet wachten tot ze afgekoeld zijn alvorens ze weer aan gaan, behalve bij speciale ballasten die ook “warmstart” toelaten)</a:t>
            </a:r>
            <a:endParaRPr lang="nl-BE" b="1"/>
          </a:p>
          <a:p>
            <a:pPr marL="355321" indent="-355321">
              <a:buFontTx/>
              <a:buChar char="-"/>
            </a:pPr>
            <a:r>
              <a:rPr lang="nl-BE"/>
              <a:t>Dikwijls </a:t>
            </a:r>
            <a:r>
              <a:rPr lang="nl-BE" b="1"/>
              <a:t>zichtbare kleurverschillen</a:t>
            </a:r>
            <a:r>
              <a:rPr lang="nl-BE"/>
              <a:t> (die kleurverschillen zijn dikwijls zeer duidelijk zichtbaar en duiden erop dat de lampen niet tijdig en gegroepeerd worden vervangen)</a:t>
            </a:r>
          </a:p>
          <a:p>
            <a:pPr marL="355321" indent="-355321">
              <a:buFontTx/>
              <a:buChar char="-"/>
            </a:pPr>
            <a:r>
              <a:rPr lang="nl-BE"/>
              <a:t>Ze hebben een </a:t>
            </a:r>
            <a:r>
              <a:rPr lang="nl-BE" b="1"/>
              <a:t>hoog rendement </a:t>
            </a:r>
            <a:r>
              <a:rPr lang="nl-BE"/>
              <a:t>(afhankelijk van het gas &gt; 90 lm/W, natrium hoge druk tot 150 lm/W)</a:t>
            </a:r>
          </a:p>
          <a:p>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65</a:t>
            </a:fld>
            <a:endParaRPr lang="nl-BE"/>
          </a:p>
        </p:txBody>
      </p:sp>
    </p:spTree>
    <p:extLst>
      <p:ext uri="{BB962C8B-B14F-4D97-AF65-F5344CB8AC3E}">
        <p14:creationId xmlns:p14="http://schemas.microsoft.com/office/powerpoint/2010/main" val="23856815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In dit voorbeeld zie je </a:t>
            </a:r>
            <a:r>
              <a:rPr lang="nl-BE" b="1"/>
              <a:t>duidelijk de kleurverschillen </a:t>
            </a:r>
            <a:r>
              <a:rPr lang="nl-BE"/>
              <a:t>van de indirecte verlichting (3 verschillende tinten “wit”</a:t>
            </a:r>
            <a:r>
              <a:rPr lang="nl-BE" baseline="0"/>
              <a:t> en 1 werkt niet meer).</a:t>
            </a:r>
          </a:p>
          <a:p>
            <a:r>
              <a:rPr lang="nl-BE" baseline="0"/>
              <a:t>Dit doet ons </a:t>
            </a:r>
            <a:r>
              <a:rPr lang="nl-BE" b="1" baseline="0"/>
              <a:t>vermoeden dat het hoge druk gasontladingslampen </a:t>
            </a:r>
            <a:r>
              <a:rPr lang="nl-BE" baseline="0"/>
              <a:t>zijn.</a:t>
            </a:r>
          </a:p>
          <a:p>
            <a:r>
              <a:rPr lang="nl-BE" baseline="0"/>
              <a:t>In deze gang hoorden we ook duidelijk een gebrom dat uit de verlichtingstoestellen kwam (wat duidt op een oude ballast).</a:t>
            </a:r>
          </a:p>
          <a:p>
            <a:r>
              <a:rPr lang="nl-BE" baseline="0"/>
              <a:t>Toen we het licht uitschakelden, kregen we het niet direct weer aan (de ballasten bromden al wel maar er was nog geen licht, pas na enkele minuten begonnen de </a:t>
            </a:r>
            <a:r>
              <a:rPr lang="nl-BE" baseline="0" err="1"/>
              <a:t>uplighters</a:t>
            </a:r>
            <a:r>
              <a:rPr lang="nl-BE" baseline="0"/>
              <a:t> weer licht te geven).</a:t>
            </a:r>
          </a:p>
          <a:p>
            <a:r>
              <a:rPr lang="nl-BE" b="1" baseline="0"/>
              <a:t>Al deze elementen samen</a:t>
            </a:r>
            <a:r>
              <a:rPr lang="nl-BE" baseline="0"/>
              <a:t> maken het </a:t>
            </a:r>
            <a:r>
              <a:rPr lang="nl-BE" b="1" baseline="0"/>
              <a:t>zeer duidelijk dat het hier wel degelijk om hoge druk gasontladingslampen </a:t>
            </a:r>
            <a:r>
              <a:rPr lang="nl-BE" baseline="0"/>
              <a:t>gaat.</a:t>
            </a:r>
          </a:p>
          <a:p>
            <a:endParaRPr lang="nl-BE" baseline="0"/>
          </a:p>
          <a:p>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66</a:t>
            </a:fld>
            <a:endParaRPr lang="nl-BE"/>
          </a:p>
        </p:txBody>
      </p:sp>
    </p:spTree>
    <p:extLst>
      <p:ext uri="{BB962C8B-B14F-4D97-AF65-F5344CB8AC3E}">
        <p14:creationId xmlns:p14="http://schemas.microsoft.com/office/powerpoint/2010/main" val="30253828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Merk ook op dat het verlichtingstoestel</a:t>
            </a:r>
            <a:r>
              <a:rPr lang="nl-BE" baseline="0"/>
              <a:t> groot en diep is, en dus plaats biedt voor de ballast.</a:t>
            </a:r>
          </a:p>
          <a:p>
            <a:r>
              <a:rPr lang="nl-BE" baseline="0"/>
              <a:t>Dit doet ons ook weer vermoeden dat het een hoge druk </a:t>
            </a:r>
            <a:r>
              <a:rPr lang="nl-BE" baseline="0" err="1"/>
              <a:t>gastontladingslamp</a:t>
            </a:r>
            <a:r>
              <a:rPr lang="nl-BE" baseline="0"/>
              <a:t> betreft.</a:t>
            </a:r>
          </a:p>
          <a:p>
            <a:endParaRPr lang="nl-BE" baseline="0"/>
          </a:p>
          <a:p>
            <a:r>
              <a:rPr lang="nl-BE" baseline="0"/>
              <a:t>Bijvoorbeeld in dit platte toestel is er geen plaats voor de ballast, dit is dus geen hoge druk gasontladingslamp.</a:t>
            </a:r>
          </a:p>
          <a:p>
            <a:r>
              <a:rPr lang="nl-BE" i="1" baseline="0"/>
              <a:t>(waarschijnlijk is het een halogeenlamp of compacte </a:t>
            </a:r>
            <a:r>
              <a:rPr lang="nl-BE" i="1" baseline="0" err="1"/>
              <a:t>TL-verlichting</a:t>
            </a:r>
            <a:r>
              <a:rPr lang="nl-BE" i="1" baseline="0"/>
              <a:t> met een elektronische ballast die weinig plaats inneemt)</a:t>
            </a:r>
          </a:p>
          <a:p>
            <a:endParaRPr lang="nl-BE" baseline="0"/>
          </a:p>
          <a:p>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67</a:t>
            </a:fld>
            <a:endParaRPr lang="nl-BE"/>
          </a:p>
        </p:txBody>
      </p:sp>
    </p:spTree>
    <p:extLst>
      <p:ext uri="{BB962C8B-B14F-4D97-AF65-F5344CB8AC3E}">
        <p14:creationId xmlns:p14="http://schemas.microsoft.com/office/powerpoint/2010/main" val="26366020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Hoge druk gasontladingslampen komen veel voor in </a:t>
            </a:r>
            <a:r>
              <a:rPr lang="nl-BE" err="1"/>
              <a:t>downlights</a:t>
            </a:r>
            <a:r>
              <a:rPr lang="nl-BE"/>
              <a:t> en spots in winkelverlichting. </a:t>
            </a:r>
          </a:p>
          <a:p>
            <a:r>
              <a:rPr lang="nl-BE"/>
              <a:t>Tegenwoordig worden ze meer en meer vervangen door </a:t>
            </a:r>
            <a:r>
              <a:rPr lang="nl-BE" err="1"/>
              <a:t>LED-verlichting</a:t>
            </a:r>
            <a:r>
              <a:rPr lang="nl-BE"/>
              <a:t>.</a:t>
            </a:r>
            <a:endParaRPr lang="nl-BE">
              <a:cs typeface="Calibri"/>
            </a:endParaRPr>
          </a:p>
          <a:p>
            <a:endParaRPr lang="nl-BE"/>
          </a:p>
          <a:p>
            <a:r>
              <a:rPr lang="nl-BE"/>
              <a:t>Hoge druk gasontladingslampen worden niet gedimd* en zijn niet combineerbaar met bewegingsdetectie.</a:t>
            </a:r>
            <a:endParaRPr lang="nl-BE">
              <a:cs typeface="Calibri"/>
            </a:endParaRPr>
          </a:p>
          <a:p>
            <a:endParaRPr lang="nl-BE"/>
          </a:p>
          <a:p>
            <a:r>
              <a:rPr lang="nl-BE" i="1" baseline="0"/>
              <a:t>*achtergrondinformatie:</a:t>
            </a:r>
            <a:r>
              <a:rPr lang="nl-BE" i="1"/>
              <a:t> </a:t>
            </a:r>
            <a:endParaRPr lang="nl-BE" i="1" baseline="0">
              <a:cs typeface="Calibri"/>
            </a:endParaRPr>
          </a:p>
          <a:p>
            <a:r>
              <a:rPr lang="nl-BE" i="1" baseline="0"/>
              <a:t>Hoge druk gasontladingslampen zijn niet </a:t>
            </a:r>
            <a:r>
              <a:rPr lang="nl-BE" i="1" baseline="0" err="1"/>
              <a:t>dimbaar</a:t>
            </a:r>
            <a:r>
              <a:rPr lang="nl-BE" i="1" baseline="0"/>
              <a:t> zonder problemen dus worden ze (bijna) nooit gedimd.</a:t>
            </a:r>
            <a:endParaRPr lang="nl-BE" i="1" baseline="0">
              <a:cs typeface="Calibri"/>
            </a:endParaRPr>
          </a:p>
          <a:p>
            <a:r>
              <a:rPr lang="nl-BE" i="1" baseline="0" err="1"/>
              <a:t>Dimming</a:t>
            </a:r>
            <a:r>
              <a:rPr lang="nl-BE" i="1" baseline="0"/>
              <a:t> van deze lichtbron geeft problemen met kleurstabiliteit, levensduur…</a:t>
            </a:r>
            <a:endParaRPr lang="nl-BE" i="1" baseline="0">
              <a:cs typeface="Calibri"/>
            </a:endParaRPr>
          </a:p>
          <a:p>
            <a:r>
              <a:rPr lang="nl-BE" i="1" baseline="0"/>
              <a:t>De ontsteektijd maakt dat ze niet combineerbaar zijn met automatische sturing in functie van bezetting.</a:t>
            </a:r>
            <a:endParaRPr lang="nl-BE" i="1" baseline="0">
              <a:cs typeface="Calibri"/>
            </a:endParaRPr>
          </a:p>
          <a:p>
            <a:r>
              <a:rPr lang="nl-BE" i="1" baseline="0"/>
              <a:t>In sommige grote industriële toepassingen of buitenverlichting is wel automatische sturing in functie van daglicht met deze lichtbron maar dan enkel maar on/off door middel van een fotocel. Het </a:t>
            </a:r>
            <a:r>
              <a:rPr lang="nl-BE" i="1"/>
              <a:t>duurt</a:t>
            </a:r>
            <a:r>
              <a:rPr lang="nl-BE" i="1" baseline="0"/>
              <a:t> enige tijd voor de lampen aangaan. Te veel aan- en uitschakelen verlaagt drastisch de levensduur van deze lichtbron!</a:t>
            </a:r>
            <a:endParaRPr lang="nl-BE" i="1" baseline="0">
              <a:cs typeface="Calibri"/>
            </a:endParaRPr>
          </a:p>
          <a:p>
            <a:endParaRPr lang="nl-BE" baseline="0"/>
          </a:p>
          <a:p>
            <a:endParaRPr lang="nl-BE" baseline="0"/>
          </a:p>
          <a:p>
            <a:endParaRPr lang="nl-BE" baseline="0"/>
          </a:p>
          <a:p>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68</a:t>
            </a:fld>
            <a:endParaRPr lang="nl-BE"/>
          </a:p>
        </p:txBody>
      </p:sp>
    </p:spTree>
    <p:extLst>
      <p:ext uri="{BB962C8B-B14F-4D97-AF65-F5344CB8AC3E}">
        <p14:creationId xmlns:p14="http://schemas.microsoft.com/office/powerpoint/2010/main" val="22110153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Deze lijst van benamingen is puur informatief, in willekeurige</a:t>
            </a:r>
            <a:r>
              <a:rPr lang="nl-BE" baseline="0"/>
              <a:t> volgorde</a:t>
            </a:r>
            <a:r>
              <a:rPr lang="nl-BE"/>
              <a:t> en zeker niet volledig! </a:t>
            </a:r>
            <a:endParaRPr lang="nl-BE" baseline="0"/>
          </a:p>
          <a:p>
            <a:r>
              <a:rPr lang="nl-BE" baseline="0"/>
              <a:t>Het aantal benamingen van hoge druk gasontladingslampen is oneindig lang en voor alle fabrikanten verschillend!</a:t>
            </a:r>
            <a:endParaRPr lang="nl-BE" baseline="0">
              <a:cs typeface="Calibri"/>
            </a:endParaRPr>
          </a:p>
          <a:p>
            <a:r>
              <a:rPr lang="nl-BE" baseline="0"/>
              <a:t>! </a:t>
            </a:r>
            <a:r>
              <a:rPr lang="nl-BE" b="1" baseline="0"/>
              <a:t>Als de energiedeskundige met een technische fiche kan aantonen dat de code op de lamp de gebruikte code van de betreffende fabrikant voor dit type lamp is, dan mag deze er van uit gaan dat hoge druk gasontladingslamp is</a:t>
            </a:r>
            <a:r>
              <a:rPr lang="nl-BE" baseline="0"/>
              <a:t>.</a:t>
            </a:r>
            <a:r>
              <a:rPr lang="nl-BE"/>
              <a:t> </a:t>
            </a:r>
            <a:r>
              <a:rPr lang="nl-BE" baseline="0"/>
              <a:t>Het </a:t>
            </a:r>
            <a:r>
              <a:rPr lang="nl-BE"/>
              <a:t>is</a:t>
            </a:r>
            <a:r>
              <a:rPr lang="nl-BE" baseline="0"/>
              <a:t> echter niet haalbaar om alle codes van alle producenten te vermelden in het IP.</a:t>
            </a:r>
            <a:endParaRPr lang="nl-BE" baseline="0">
              <a:cs typeface="Calibri"/>
            </a:endParaRPr>
          </a:p>
          <a:p>
            <a:endParaRPr lang="nl-BE" baseline="0"/>
          </a:p>
          <a:p>
            <a:r>
              <a:rPr lang="nl-BE"/>
              <a:t>Hoge druk gasontladingslampen komen veel voor in </a:t>
            </a:r>
            <a:r>
              <a:rPr lang="nl-BE" err="1"/>
              <a:t>downlights</a:t>
            </a:r>
            <a:r>
              <a:rPr lang="nl-BE"/>
              <a:t> en spots in winkelverlichting.  Ze worden niet gedimd* en zijn niet combineerbaar met bewegingsdetectie.</a:t>
            </a:r>
            <a:endParaRPr lang="nl-BE">
              <a:cs typeface="Calibri"/>
            </a:endParaRPr>
          </a:p>
          <a:p>
            <a:endParaRPr lang="nl-BE"/>
          </a:p>
          <a:p>
            <a:r>
              <a:rPr lang="nl-BE" i="1" baseline="0"/>
              <a:t>*achtergrondinformatie:</a:t>
            </a:r>
            <a:r>
              <a:rPr lang="nl-BE" i="1"/>
              <a:t> </a:t>
            </a:r>
            <a:r>
              <a:rPr lang="nl-BE" i="1" baseline="0"/>
              <a:t>Hoge druk gasontladingslampen zijn niet </a:t>
            </a:r>
            <a:r>
              <a:rPr lang="nl-BE" i="1" baseline="0" err="1"/>
              <a:t>dimbaar</a:t>
            </a:r>
            <a:r>
              <a:rPr lang="nl-BE" i="1" baseline="0"/>
              <a:t> zonder problemen dus worden ze (bijna) nooit gedimd.</a:t>
            </a:r>
            <a:r>
              <a:rPr lang="nl-BE" i="1"/>
              <a:t> </a:t>
            </a:r>
            <a:r>
              <a:rPr lang="nl-BE" i="1" baseline="0" err="1"/>
              <a:t>Dimming</a:t>
            </a:r>
            <a:r>
              <a:rPr lang="nl-BE" i="1" baseline="0"/>
              <a:t> van deze lichtbron geeft problemen met kleurstabiliteit, levensduur…</a:t>
            </a:r>
            <a:endParaRPr lang="nl-BE" i="1" baseline="0">
              <a:cs typeface="Calibri"/>
            </a:endParaRPr>
          </a:p>
          <a:p>
            <a:endParaRPr lang="nl-BE" i="1" baseline="0"/>
          </a:p>
          <a:p>
            <a:r>
              <a:rPr lang="nl-BE" i="0" baseline="0"/>
              <a:t>De ontsteektijd maakt dat ze niet combineerbaar zijn met automatische sturing in functie van bezetting.</a:t>
            </a:r>
            <a:r>
              <a:rPr lang="nl-BE"/>
              <a:t> </a:t>
            </a:r>
            <a:r>
              <a:rPr lang="nl-BE" i="0" baseline="0"/>
              <a:t>In sommige grote industriële toepassingen of buitenverlichting is wel automatische sturing in functie van daglicht met deze lichtbron maar dan enkel maar on/off door middel van een fotocel. Het duur enige tijd voor de lampen aangaan. Te veel aan- en uitschakelen verlaagt drastisch de levensduur van deze lichtbron! Dus niet te combineren met aanwezigheidsdetectie!</a:t>
            </a:r>
            <a:endParaRPr lang="nl-BE" i="0" baseline="0">
              <a:cs typeface="Calibri"/>
            </a:endParaRPr>
          </a:p>
          <a:p>
            <a:endParaRPr lang="nl-BE" baseline="0"/>
          </a:p>
          <a:p>
            <a:endParaRPr lang="nl-BE" baseline="0"/>
          </a:p>
          <a:p>
            <a:endParaRPr lang="nl-BE" baseline="0"/>
          </a:p>
          <a:p>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69</a:t>
            </a:fld>
            <a:endParaRPr lang="nl-BE"/>
          </a:p>
        </p:txBody>
      </p:sp>
    </p:spTree>
    <p:extLst>
      <p:ext uri="{BB962C8B-B14F-4D97-AF65-F5344CB8AC3E}">
        <p14:creationId xmlns:p14="http://schemas.microsoft.com/office/powerpoint/2010/main" val="1131939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aseline="0"/>
              <a:t>Dit voorbeeld betreft een klein niet </a:t>
            </a:r>
            <a:r>
              <a:rPr lang="nl-BE"/>
              <a:t>residentieel</a:t>
            </a:r>
            <a:r>
              <a:rPr lang="nl-BE" baseline="0"/>
              <a:t> gebouw met bestemming kantoor (</a:t>
            </a:r>
            <a:r>
              <a:rPr lang="nl-BE"/>
              <a:t>aparte</a:t>
            </a:r>
            <a:r>
              <a:rPr lang="nl-BE" baseline="0"/>
              <a:t> ingang en functioneel zelfstandig). Voor het EPC moet ook de verlichting worden ingevoerd. Er zijn geen bewijsstukken voorhanden, dus enkel visuele inspectie is mogelijk. Het grondplan met de afmetingen is geschetst door de energiedeskundige op basis van zijn opmeting ter plaatse.</a:t>
            </a:r>
            <a:endParaRPr lang="nl-BE"/>
          </a:p>
        </p:txBody>
      </p:sp>
      <p:sp>
        <p:nvSpPr>
          <p:cNvPr id="4" name="Tijdelijke aanduiding voor dianummer 3"/>
          <p:cNvSpPr>
            <a:spLocks noGrp="1"/>
          </p:cNvSpPr>
          <p:nvPr>
            <p:ph type="sldNum" sz="quarter" idx="10"/>
          </p:nvPr>
        </p:nvSpPr>
        <p:spPr/>
        <p:txBody>
          <a:bodyPr/>
          <a:lstStyle/>
          <a:p>
            <a:fld id="{450F628C-F487-4304-93CA-927AE5036AC0}" type="slidenum">
              <a:rPr lang="nl-BE" smtClean="0"/>
              <a:t>7</a:t>
            </a:fld>
            <a:endParaRPr lang="nl-BE"/>
          </a:p>
        </p:txBody>
      </p:sp>
    </p:spTree>
    <p:extLst>
      <p:ext uri="{BB962C8B-B14F-4D97-AF65-F5344CB8AC3E}">
        <p14:creationId xmlns:p14="http://schemas.microsoft.com/office/powerpoint/2010/main" val="38140379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aseline="0"/>
              <a:t>Ten tweede: </a:t>
            </a:r>
            <a:r>
              <a:rPr lang="nl-BE" baseline="0" err="1"/>
              <a:t>LED-verlichting</a:t>
            </a:r>
            <a:endParaRPr lang="nl-BE" baseline="0"/>
          </a:p>
          <a:p>
            <a:r>
              <a:rPr lang="nl-BE" baseline="0"/>
              <a:t>Ook hier:</a:t>
            </a:r>
            <a:endParaRPr lang="nl-BE" baseline="0">
              <a:cs typeface="Calibri"/>
            </a:endParaRPr>
          </a:p>
          <a:p>
            <a:pPr marL="354965" indent="-354965">
              <a:buFontTx/>
              <a:buChar char="-"/>
            </a:pPr>
            <a:r>
              <a:rPr lang="nl-BE"/>
              <a:t>Veel </a:t>
            </a:r>
            <a:r>
              <a:rPr lang="nl-BE" b="1"/>
              <a:t>verschillende vormen </a:t>
            </a:r>
            <a:r>
              <a:rPr lang="nl-BE"/>
              <a:t>en maten, helder of mat </a:t>
            </a:r>
          </a:p>
          <a:p>
            <a:pPr marL="355321" indent="-355321">
              <a:buFontTx/>
              <a:buChar char="-"/>
            </a:pPr>
            <a:r>
              <a:rPr lang="nl-BE"/>
              <a:t>Veel </a:t>
            </a:r>
            <a:r>
              <a:rPr lang="nl-BE" b="1"/>
              <a:t>verschillende soorten lampvoeten</a:t>
            </a:r>
            <a:r>
              <a:rPr lang="nl-BE"/>
              <a:t> </a:t>
            </a:r>
            <a:endParaRPr lang="nl-BE">
              <a:cs typeface="Calibri"/>
            </a:endParaRPr>
          </a:p>
          <a:p>
            <a:pPr marL="354965" indent="-354965">
              <a:buFontTx/>
              <a:buChar char="-"/>
            </a:pPr>
            <a:r>
              <a:rPr lang="nl-BE"/>
              <a:t>De </a:t>
            </a:r>
            <a:r>
              <a:rPr lang="nl-BE" b="1"/>
              <a:t>LED-chips zijn zeer verblindend </a:t>
            </a:r>
            <a:r>
              <a:rPr lang="nl-BE" i="1"/>
              <a:t>maar die zijn niet altijd zichtbaar</a:t>
            </a:r>
            <a:endParaRPr lang="nl-BE" i="1">
              <a:cs typeface="Calibri"/>
            </a:endParaRPr>
          </a:p>
          <a:p>
            <a:pPr marL="354965" indent="-354965">
              <a:buFontTx/>
              <a:buChar char="-"/>
            </a:pPr>
            <a:r>
              <a:rPr lang="nl-BE"/>
              <a:t>Hebben een </a:t>
            </a:r>
            <a:r>
              <a:rPr lang="nl-BE" b="1"/>
              <a:t>driver </a:t>
            </a:r>
            <a:r>
              <a:rPr lang="nl-BE"/>
              <a:t>(behalve </a:t>
            </a:r>
            <a:r>
              <a:rPr lang="nl-BE" err="1"/>
              <a:t>LED-lampen</a:t>
            </a:r>
            <a:r>
              <a:rPr lang="nl-BE"/>
              <a:t> op gelijkspanning), soms zit de driver in de lamp, soms in het verlichtingstoestel, soms ernaast.</a:t>
            </a:r>
            <a:endParaRPr lang="nl-BE">
              <a:cs typeface="Calibri"/>
            </a:endParaRPr>
          </a:p>
          <a:p>
            <a:pPr marL="354965" indent="-354965">
              <a:buFontTx/>
              <a:buChar char="-"/>
            </a:pPr>
            <a:r>
              <a:rPr lang="nl-BE"/>
              <a:t>Hebben </a:t>
            </a:r>
            <a:r>
              <a:rPr lang="nl-BE" b="1"/>
              <a:t>geen</a:t>
            </a:r>
            <a:r>
              <a:rPr lang="nl-BE"/>
              <a:t> </a:t>
            </a:r>
            <a:r>
              <a:rPr lang="nl-BE" b="1"/>
              <a:t>ontsteektijd</a:t>
            </a:r>
            <a:endParaRPr lang="nl-BE" b="1">
              <a:cs typeface="Calibri"/>
            </a:endParaRPr>
          </a:p>
          <a:p>
            <a:pPr marL="354965" indent="-354965">
              <a:buFontTx/>
              <a:buChar char="-"/>
            </a:pPr>
            <a:r>
              <a:rPr lang="nl-BE"/>
              <a:t>Kunnen </a:t>
            </a:r>
            <a:r>
              <a:rPr lang="nl-BE" b="1"/>
              <a:t>onmiddellijk </a:t>
            </a:r>
            <a:r>
              <a:rPr lang="nl-BE"/>
              <a:t>weer aangedaan worden</a:t>
            </a:r>
            <a:endParaRPr lang="nl-BE">
              <a:cs typeface="Calibri"/>
            </a:endParaRPr>
          </a:p>
          <a:p>
            <a:pPr marL="354965" indent="-354965">
              <a:buFontTx/>
              <a:buChar char="-"/>
            </a:pPr>
            <a:r>
              <a:rPr lang="nl-BE"/>
              <a:t>Dikwijls </a:t>
            </a:r>
            <a:r>
              <a:rPr lang="nl-BE" b="1"/>
              <a:t>zichtbare kleurverschillen</a:t>
            </a:r>
            <a:endParaRPr lang="nl-BE" b="1">
              <a:cs typeface="Calibri"/>
            </a:endParaRPr>
          </a:p>
          <a:p>
            <a:r>
              <a:rPr lang="nl-BE" b="1"/>
              <a:t>In geval de kwaliteit van de </a:t>
            </a:r>
            <a:r>
              <a:rPr lang="nl-BE" b="1" err="1"/>
              <a:t>LED-verlichting</a:t>
            </a:r>
            <a:r>
              <a:rPr lang="nl-BE" b="1"/>
              <a:t> slecht is, gaat deze niet lang mee en flikkert ze! </a:t>
            </a:r>
            <a:endParaRPr lang="nl-BE" b="1">
              <a:cs typeface="Calibri"/>
            </a:endParaRPr>
          </a:p>
          <a:p>
            <a:r>
              <a:rPr lang="nl-BE" b="1"/>
              <a:t>Hebben de deelnemers hier ervaring mee?</a:t>
            </a:r>
            <a:endParaRPr lang="nl-BE" b="1">
              <a:cs typeface="Calibri"/>
            </a:endParaRPr>
          </a:p>
          <a:p>
            <a:pPr marL="354965" indent="-354965">
              <a:buFontTx/>
              <a:buChar char="-"/>
            </a:pPr>
            <a:r>
              <a:rPr lang="nl-BE">
                <a:solidFill>
                  <a:srgbClr val="FF0000"/>
                </a:solidFill>
              </a:rPr>
              <a:t>Zou lang moeten meegaan …(indien slechte warmteafvoer valt de LED vroegtijdig uit!)</a:t>
            </a:r>
            <a:endParaRPr lang="nl-BE">
              <a:solidFill>
                <a:srgbClr val="FF0000"/>
              </a:solidFill>
              <a:cs typeface="Calibri"/>
            </a:endParaRPr>
          </a:p>
          <a:p>
            <a:pPr marL="354965" indent="-354965">
              <a:buFontTx/>
              <a:buChar char="-"/>
            </a:pPr>
            <a:r>
              <a:rPr lang="nl-BE">
                <a:solidFill>
                  <a:srgbClr val="FF0000"/>
                </a:solidFill>
              </a:rPr>
              <a:t>Flikkert soms …(indien slechte kwaliteit van driver dan flikkert de LED)</a:t>
            </a:r>
            <a:endParaRPr lang="nl-BE">
              <a:solidFill>
                <a:srgbClr val="FF0000"/>
              </a:solidFill>
              <a:cs typeface="Calibri"/>
            </a:endParaRPr>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70</a:t>
            </a:fld>
            <a:endParaRPr lang="nl-BE"/>
          </a:p>
        </p:txBody>
      </p:sp>
    </p:spTree>
    <p:extLst>
      <p:ext uri="{BB962C8B-B14F-4D97-AF65-F5344CB8AC3E}">
        <p14:creationId xmlns:p14="http://schemas.microsoft.com/office/powerpoint/2010/main" val="24218542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baseline="0"/>
              <a:t>Er is een wezenlijk verschil tussen </a:t>
            </a:r>
            <a:r>
              <a:rPr lang="nl-BE" b="1" baseline="0" err="1"/>
              <a:t>LED-lampen</a:t>
            </a:r>
            <a:r>
              <a:rPr lang="nl-BE" b="1" baseline="0"/>
              <a:t> en LED-toestellen.</a:t>
            </a:r>
          </a:p>
          <a:p>
            <a:endParaRPr lang="nl-BE" b="1" baseline="0"/>
          </a:p>
          <a:p>
            <a:r>
              <a:rPr lang="nl-BE" baseline="0"/>
              <a:t>Een </a:t>
            </a:r>
            <a:r>
              <a:rPr lang="nl-BE" baseline="0" err="1"/>
              <a:t>LED-lamp</a:t>
            </a:r>
            <a:r>
              <a:rPr lang="nl-BE" baseline="0"/>
              <a:t> heeft een gestandaardiseerde lampvoet zoals andere lichtbronnen (vb. E14, E27, G12…en wordt in een verlichtingstoestel geplaatst. De </a:t>
            </a:r>
            <a:r>
              <a:rPr lang="nl-BE" baseline="0" err="1"/>
              <a:t>LED-lamp</a:t>
            </a:r>
            <a:r>
              <a:rPr lang="nl-BE" baseline="0"/>
              <a:t> is eenvoudig vervangbaar. Dikwijls zit de driver (elektronica) in de lamp.</a:t>
            </a:r>
            <a:r>
              <a:rPr lang="nl-BE"/>
              <a:t> Een zwak</a:t>
            </a:r>
            <a:r>
              <a:rPr lang="nl-BE" baseline="0"/>
              <a:t> punt is dat de fotometrie en de koeling van het toestel niet altijd zijn aangepast aan de vereisen voor het goed en duurzaam functioneren van de </a:t>
            </a:r>
            <a:r>
              <a:rPr lang="nl-BE" baseline="0" err="1"/>
              <a:t>LED-lamp</a:t>
            </a:r>
            <a:r>
              <a:rPr lang="nl-BE" baseline="0"/>
              <a:t>.</a:t>
            </a:r>
            <a:endParaRPr lang="nl-BE" baseline="0">
              <a:cs typeface="Calibri"/>
            </a:endParaRPr>
          </a:p>
          <a:p>
            <a:r>
              <a:rPr lang="nl-BE" baseline="0"/>
              <a:t>Merk op dat bij </a:t>
            </a:r>
            <a:r>
              <a:rPr lang="nl-BE" baseline="0" err="1"/>
              <a:t>LED-lampen</a:t>
            </a:r>
            <a:r>
              <a:rPr lang="nl-BE" baseline="0"/>
              <a:t> die de gloeilamp vervangen een deel van de lamp geen licht geeft (daar zit de elektronica van de lamp)</a:t>
            </a:r>
            <a:endParaRPr lang="nl-BE" baseline="0">
              <a:cs typeface="Calibri"/>
            </a:endParaRPr>
          </a:p>
          <a:p>
            <a:endParaRPr lang="nl-BE" baseline="0"/>
          </a:p>
          <a:p>
            <a:r>
              <a:rPr lang="nl-BE" baseline="0"/>
              <a:t>Een LED-toestel is ontworpen voor LED. Professionele fabrikanten van verlichting zorgen ervoor dat het verlichtingstoestel zodanig is ontworpen dat de LED lang meegaat (juiste voeding, correcte koeling,…) en niet verblindt.</a:t>
            </a:r>
            <a:r>
              <a:rPr lang="nl-BE"/>
              <a:t> </a:t>
            </a:r>
            <a:r>
              <a:rPr lang="nl-BE" baseline="0"/>
              <a:t>Heel veel LED-toestellen zijn “</a:t>
            </a:r>
            <a:r>
              <a:rPr lang="nl-BE" baseline="0" err="1"/>
              <a:t>sealed</a:t>
            </a:r>
            <a:r>
              <a:rPr lang="nl-BE" baseline="0"/>
              <a:t> </a:t>
            </a:r>
            <a:r>
              <a:rPr lang="nl-BE" baseline="0" err="1"/>
              <a:t>for</a:t>
            </a:r>
            <a:r>
              <a:rPr lang="nl-BE" baseline="0"/>
              <a:t> life”, hier kunnen geen onderdelen vervangen worden in geval van defect. Deze LED-toestellen zijn wegwerpmateriaal!</a:t>
            </a:r>
            <a:endParaRPr lang="nl-BE" baseline="0">
              <a:cs typeface="Calibri"/>
            </a:endParaRPr>
          </a:p>
          <a:p>
            <a:r>
              <a:rPr lang="nl-BE" baseline="0"/>
              <a:t>Bij meer en meer LED-toestellen is wel vervanging van de driver of de LED-module mogelijk in geval van defect. Dit is geen wegwerpmateriaal en komt de vermindering van de afvalberg ten goede.</a:t>
            </a:r>
            <a:endParaRPr lang="nl-BE" baseline="0">
              <a:cs typeface="Calibri"/>
            </a:endParaRPr>
          </a:p>
          <a:p>
            <a:endParaRPr lang="nl-BE" b="1"/>
          </a:p>
          <a:p>
            <a:r>
              <a:rPr lang="nl-BE" b="1" baseline="0"/>
              <a:t>Er is in </a:t>
            </a:r>
            <a:r>
              <a:rPr lang="nl-BE" b="1" baseline="0" err="1"/>
              <a:t>LED-verlichting</a:t>
            </a:r>
            <a:r>
              <a:rPr lang="nl-BE" b="1" baseline="0"/>
              <a:t> veel kaf tussen het koren!</a:t>
            </a:r>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71</a:t>
            </a:fld>
            <a:endParaRPr lang="nl-BE"/>
          </a:p>
        </p:txBody>
      </p:sp>
    </p:spTree>
    <p:extLst>
      <p:ext uri="{BB962C8B-B14F-4D97-AF65-F5344CB8AC3E}">
        <p14:creationId xmlns:p14="http://schemas.microsoft.com/office/powerpoint/2010/main" val="18615815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err="1"/>
              <a:t>LED-verlichting</a:t>
            </a:r>
            <a:r>
              <a:rPr lang="nl-BE"/>
              <a:t> is </a:t>
            </a:r>
            <a:r>
              <a:rPr lang="nl-BE" b="1"/>
              <a:t>gemakkelijk herkenbaar als de LED-chips (puntjes) zichtbaar zijn.</a:t>
            </a:r>
          </a:p>
          <a:p>
            <a:r>
              <a:rPr lang="nl-BE" err="1"/>
              <a:t>LED-verlichting</a:t>
            </a:r>
            <a:r>
              <a:rPr lang="nl-BE"/>
              <a:t> geeft ogenblikkelijk 100% licht bij (her)ontsteken. </a:t>
            </a:r>
          </a:p>
          <a:p>
            <a:endParaRPr lang="nl-BE"/>
          </a:p>
          <a:p>
            <a:r>
              <a:rPr lang="nl-BE" b="1">
                <a:solidFill>
                  <a:srgbClr val="FF0000"/>
                </a:solidFill>
              </a:rPr>
              <a:t>OPGELET! Kijk niet te lang recht in de LED! </a:t>
            </a:r>
          </a:p>
          <a:p>
            <a:r>
              <a:rPr lang="nl-BE" b="1">
                <a:solidFill>
                  <a:srgbClr val="FF0000"/>
                </a:solidFill>
              </a:rPr>
              <a:t>Dit is verblindend en schadelijk voor de ogen!</a:t>
            </a:r>
          </a:p>
          <a:p>
            <a:r>
              <a:rPr lang="nl-BE"/>
              <a:t>(brilletje om te kijken!!) </a:t>
            </a:r>
          </a:p>
          <a:p>
            <a:endParaRPr lang="nl-BE"/>
          </a:p>
          <a:p>
            <a:r>
              <a:rPr lang="nl-BE"/>
              <a:t>Dikwijls zijn LEDS moeilijk herkenbaar op zicht!! </a:t>
            </a:r>
          </a:p>
          <a:p>
            <a:r>
              <a:rPr lang="nl-BE"/>
              <a:t>Vooral bij LED-buizen is verwarring mogelijk ; of LED achter een melkwitte </a:t>
            </a:r>
            <a:r>
              <a:rPr lang="nl-BE" err="1"/>
              <a:t>plexi</a:t>
            </a:r>
            <a:r>
              <a:rPr lang="nl-BE"/>
              <a:t>. </a:t>
            </a:r>
          </a:p>
          <a:p>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72</a:t>
            </a:fld>
            <a:endParaRPr lang="nl-BE"/>
          </a:p>
        </p:txBody>
      </p:sp>
    </p:spTree>
    <p:extLst>
      <p:ext uri="{BB962C8B-B14F-4D97-AF65-F5344CB8AC3E}">
        <p14:creationId xmlns:p14="http://schemas.microsoft.com/office/powerpoint/2010/main" val="35983799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73</a:t>
            </a:fld>
            <a:endParaRPr lang="nl-BE"/>
          </a:p>
        </p:txBody>
      </p:sp>
    </p:spTree>
    <p:extLst>
      <p:ext uri="{BB962C8B-B14F-4D97-AF65-F5344CB8AC3E}">
        <p14:creationId xmlns:p14="http://schemas.microsoft.com/office/powerpoint/2010/main" val="36891207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Ten derde:</a:t>
            </a:r>
            <a:r>
              <a:rPr lang="nl-BE" baseline="0"/>
              <a:t> </a:t>
            </a:r>
            <a:r>
              <a:rPr lang="nl-BE" baseline="0" err="1"/>
              <a:t>TL-verlichting</a:t>
            </a:r>
            <a:r>
              <a:rPr lang="nl-BE" baseline="0"/>
              <a:t> of beter fluorescentie-verlichting</a:t>
            </a:r>
          </a:p>
          <a:p>
            <a:pPr marL="355321" indent="-355321">
              <a:buFontTx/>
              <a:buChar char="-"/>
            </a:pPr>
            <a:r>
              <a:rPr lang="nl-BE"/>
              <a:t>T5 diameter 16mm; T8 diameter 26mm; T12 diameter 38mm (oud)</a:t>
            </a:r>
          </a:p>
          <a:p>
            <a:pPr marL="355321" indent="-355321">
              <a:buFontTx/>
              <a:buChar char="-"/>
            </a:pPr>
            <a:r>
              <a:rPr lang="nl-BE"/>
              <a:t>Recht of rond, altijd mat</a:t>
            </a:r>
          </a:p>
          <a:p>
            <a:pPr marL="355321" indent="-355321">
              <a:buFontTx/>
              <a:buChar char="-"/>
            </a:pPr>
            <a:r>
              <a:rPr lang="nl-BE" b="1"/>
              <a:t>lampvoeten</a:t>
            </a:r>
            <a:r>
              <a:rPr lang="nl-BE"/>
              <a:t> altijd “pinnetjes”</a:t>
            </a:r>
          </a:p>
          <a:p>
            <a:pPr marL="355321" indent="-355321">
              <a:buFontTx/>
              <a:buChar char="-"/>
            </a:pPr>
            <a:r>
              <a:rPr lang="nl-BE"/>
              <a:t>Hebben een </a:t>
            </a:r>
            <a:r>
              <a:rPr lang="nl-BE" b="1"/>
              <a:t>ballast</a:t>
            </a:r>
            <a:r>
              <a:rPr lang="nl-BE"/>
              <a:t> nodig (oude ballasten brommen)</a:t>
            </a:r>
          </a:p>
          <a:p>
            <a:pPr marL="355321" indent="-355321">
              <a:buFontTx/>
              <a:buChar char="-"/>
            </a:pPr>
            <a:r>
              <a:rPr lang="nl-BE"/>
              <a:t>Hebben een </a:t>
            </a:r>
            <a:r>
              <a:rPr lang="nl-BE" b="1"/>
              <a:t>ontsteektijd </a:t>
            </a:r>
            <a:r>
              <a:rPr lang="nl-BE"/>
              <a:t>(vooral bij lage temperatuur)</a:t>
            </a:r>
          </a:p>
          <a:p>
            <a:pPr marL="355321" indent="-355321">
              <a:buFontTx/>
              <a:buChar char="-"/>
            </a:pPr>
            <a:r>
              <a:rPr lang="nl-BE"/>
              <a:t>Kunnen </a:t>
            </a:r>
            <a:r>
              <a:rPr lang="nl-BE" b="1"/>
              <a:t>direct weer aangedaan worden</a:t>
            </a:r>
          </a:p>
          <a:p>
            <a:pPr marL="355321" indent="-355321">
              <a:buFontTx/>
              <a:buChar char="-"/>
            </a:pPr>
            <a:r>
              <a:rPr lang="nl-BE"/>
              <a:t>Soms </a:t>
            </a:r>
            <a:r>
              <a:rPr lang="nl-BE" b="1"/>
              <a:t>zichtbare kleurverschillen</a:t>
            </a:r>
          </a:p>
          <a:p>
            <a:pPr marL="355321" indent="-355321">
              <a:buFontTx/>
              <a:buChar char="-"/>
            </a:pPr>
            <a:r>
              <a:rPr lang="nl-BE" b="1"/>
              <a:t>Flikkeren soms</a:t>
            </a:r>
          </a:p>
          <a:p>
            <a:pPr marL="355321" indent="-355321">
              <a:buFontTx/>
              <a:buChar char="-"/>
            </a:pPr>
            <a:r>
              <a:rPr lang="nl-BE"/>
              <a:t>T5 en meeste T8 hebben een </a:t>
            </a:r>
            <a:r>
              <a:rPr lang="nl-BE" b="1"/>
              <a:t>hoog rendement</a:t>
            </a:r>
            <a:endParaRPr lang="nl-BE"/>
          </a:p>
          <a:p>
            <a:endParaRPr lang="nl-BE" baseline="0"/>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74</a:t>
            </a:fld>
            <a:endParaRPr lang="nl-BE"/>
          </a:p>
        </p:txBody>
      </p:sp>
    </p:spTree>
    <p:extLst>
      <p:ext uri="{BB962C8B-B14F-4D97-AF65-F5344CB8AC3E}">
        <p14:creationId xmlns:p14="http://schemas.microsoft.com/office/powerpoint/2010/main" val="29820172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aseline="0"/>
              <a:t>Soms wordt bij het plaatsen van een LED-buis de starter vervangen door een bypass (die ziet eruit als een starter).</a:t>
            </a:r>
          </a:p>
          <a:p>
            <a:r>
              <a:rPr lang="nl-BE" baseline="0"/>
              <a:t>Verwarring is dus mogelijk.</a:t>
            </a:r>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75</a:t>
            </a:fld>
            <a:endParaRPr lang="nl-BE"/>
          </a:p>
        </p:txBody>
      </p:sp>
    </p:spTree>
    <p:extLst>
      <p:ext uri="{BB962C8B-B14F-4D97-AF65-F5344CB8AC3E}">
        <p14:creationId xmlns:p14="http://schemas.microsoft.com/office/powerpoint/2010/main" val="33018269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t>Een normale fluorescentielamp straalt haar licht uit op 360°. </a:t>
            </a:r>
            <a:r>
              <a:rPr lang="nl-BE"/>
              <a:t>(Ook naar achter).</a:t>
            </a:r>
          </a:p>
          <a:p>
            <a:r>
              <a:rPr lang="nl-BE"/>
              <a:t>Een LED-buis straalt het licht onder een hoek uit (soms 120°). </a:t>
            </a:r>
          </a:p>
          <a:p>
            <a:r>
              <a:rPr lang="nl-BE"/>
              <a:t>Dikwijls bevindt de driver (de elektronica) zich langs de bovenkant in de LED-buis (achter de printplaat van de LEDS.</a:t>
            </a:r>
          </a:p>
          <a:p>
            <a:r>
              <a:rPr lang="nl-BE" b="1"/>
              <a:t>Ziehier een inbouwtoestel met een raster en 2 buislampen.</a:t>
            </a:r>
          </a:p>
          <a:p>
            <a:r>
              <a:rPr lang="nl-BE" b="1"/>
              <a:t>Welk van de twee is de LED-tube? </a:t>
            </a:r>
            <a:endParaRPr lang="nl-BE"/>
          </a:p>
          <a:p>
            <a:r>
              <a:rPr lang="nl-BE"/>
              <a:t>=&gt; De rechtse op de foto.</a:t>
            </a:r>
            <a:endParaRPr lang="nl-BE" b="1"/>
          </a:p>
          <a:p>
            <a:r>
              <a:rPr lang="nl-BE" b="1"/>
              <a:t>Waaraan zie je dat?</a:t>
            </a:r>
          </a:p>
          <a:p>
            <a:r>
              <a:rPr lang="nl-BE"/>
              <a:t>=&gt; Je ziet duidelijk dat het licht niet naar achter straalt maar enkel naar voor. Er weerkaatst geen licht op de achterliggende reflector van het toestel.</a:t>
            </a:r>
          </a:p>
          <a:p>
            <a:r>
              <a:rPr lang="nl-BE" b="1"/>
              <a:t>Wat zijn de gevolgen hiervan?</a:t>
            </a:r>
          </a:p>
          <a:p>
            <a:pPr marL="177661" indent="-177661">
              <a:buFont typeface="Symbol" panose="05050102010706020507" pitchFamily="18" charset="2"/>
              <a:buChar char="Þ"/>
            </a:pPr>
            <a:r>
              <a:rPr lang="nl-BE"/>
              <a:t>Hierdoor veranderen de </a:t>
            </a:r>
            <a:r>
              <a:rPr lang="nl-BE" err="1"/>
              <a:t>fotometrische</a:t>
            </a:r>
            <a:r>
              <a:rPr lang="nl-BE"/>
              <a:t> eigenschappen, het lichtpatroon van het verlichtingstoestel. Wie weet is er nog wel genoeg licht met de LED-buis…</a:t>
            </a:r>
          </a:p>
          <a:p>
            <a:pPr marL="177661" indent="-177661">
              <a:buFont typeface="Symbol" panose="05050102010706020507" pitchFamily="18" charset="2"/>
              <a:buChar char="Þ"/>
            </a:pPr>
            <a:r>
              <a:rPr lang="nl-BE"/>
              <a:t>Het is ook niet zeker dat de LED-buis correct wordt gekoeld.</a:t>
            </a:r>
          </a:p>
          <a:p>
            <a:r>
              <a:rPr lang="nl-BE"/>
              <a:t>Het plaatsen van LED-buizen in bestaande verlichtingstoestellen is niet zomaar altijd een goed idee.</a:t>
            </a:r>
          </a:p>
          <a:p>
            <a:endParaRPr lang="nl-BE" baseline="0"/>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76</a:t>
            </a:fld>
            <a:endParaRPr lang="nl-BE"/>
          </a:p>
        </p:txBody>
      </p:sp>
    </p:spTree>
    <p:extLst>
      <p:ext uri="{BB962C8B-B14F-4D97-AF65-F5344CB8AC3E}">
        <p14:creationId xmlns:p14="http://schemas.microsoft.com/office/powerpoint/2010/main" val="37335687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77</a:t>
            </a:fld>
            <a:endParaRPr lang="nl-BE"/>
          </a:p>
        </p:txBody>
      </p:sp>
    </p:spTree>
    <p:extLst>
      <p:ext uri="{BB962C8B-B14F-4D97-AF65-F5344CB8AC3E}">
        <p14:creationId xmlns:p14="http://schemas.microsoft.com/office/powerpoint/2010/main" val="944849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Volgende</a:t>
            </a:r>
            <a:r>
              <a:rPr lang="nl-BE" baseline="0"/>
              <a:t> lichtbron is : </a:t>
            </a:r>
            <a:r>
              <a:rPr lang="nl-BE"/>
              <a:t>Compacte fluorescentielamp CFL of spaarlamp</a:t>
            </a:r>
            <a:endParaRPr lang="nl-BE" baseline="0"/>
          </a:p>
          <a:p>
            <a:pPr marL="355321" indent="-355321">
              <a:buFontTx/>
              <a:buChar char="-"/>
            </a:pPr>
            <a:r>
              <a:rPr lang="nl-BE"/>
              <a:t>Veel </a:t>
            </a:r>
            <a:r>
              <a:rPr lang="nl-BE" b="1"/>
              <a:t>verschillende vormen </a:t>
            </a:r>
            <a:r>
              <a:rPr lang="nl-BE"/>
              <a:t>en maten, mat</a:t>
            </a:r>
          </a:p>
          <a:p>
            <a:pPr marL="355321" indent="-355321">
              <a:buFontTx/>
              <a:buChar char="-"/>
            </a:pPr>
            <a:r>
              <a:rPr lang="nl-BE"/>
              <a:t>Zijn eigenlijk </a:t>
            </a:r>
            <a:r>
              <a:rPr lang="nl-BE" b="1"/>
              <a:t>opgeplooide fluorescentielampen</a:t>
            </a:r>
          </a:p>
          <a:p>
            <a:pPr marL="355321" indent="-355321">
              <a:buFontTx/>
              <a:buChar char="-"/>
            </a:pPr>
            <a:r>
              <a:rPr lang="nl-BE"/>
              <a:t>Met </a:t>
            </a:r>
            <a:r>
              <a:rPr lang="nl-BE" b="1"/>
              <a:t>externe ballast </a:t>
            </a:r>
            <a:r>
              <a:rPr lang="nl-BE"/>
              <a:t>= CFL (lampvoet met pinnetjes)</a:t>
            </a:r>
          </a:p>
          <a:p>
            <a:pPr marL="355321" indent="-355321">
              <a:buFontTx/>
              <a:buChar char="-"/>
            </a:pPr>
            <a:r>
              <a:rPr lang="nl-BE"/>
              <a:t>Met geïntegreerde ballast is spaarlamp (vb. schroefvoet E14 of E27)</a:t>
            </a:r>
          </a:p>
          <a:p>
            <a:pPr marL="355321" indent="-355321">
              <a:buFontTx/>
              <a:buChar char="-"/>
            </a:pPr>
            <a:r>
              <a:rPr lang="nl-BE"/>
              <a:t>Hebben een kleine </a:t>
            </a:r>
            <a:r>
              <a:rPr lang="nl-BE" b="1"/>
              <a:t>ontsteektijd</a:t>
            </a:r>
            <a:r>
              <a:rPr lang="nl-BE"/>
              <a:t> (vooral als het koud is)</a:t>
            </a:r>
          </a:p>
          <a:p>
            <a:pPr marL="355321" indent="-355321">
              <a:buFontTx/>
              <a:buChar char="-"/>
            </a:pPr>
            <a:r>
              <a:rPr lang="nl-BE"/>
              <a:t>Kunnen </a:t>
            </a:r>
            <a:r>
              <a:rPr lang="nl-BE" b="1"/>
              <a:t>direct weer aangedaan worden</a:t>
            </a:r>
          </a:p>
          <a:p>
            <a:pPr marL="355321" indent="-355321">
              <a:buFontTx/>
              <a:buChar char="-"/>
            </a:pPr>
            <a:r>
              <a:rPr lang="nl-BE"/>
              <a:t>Hebben een </a:t>
            </a:r>
            <a:r>
              <a:rPr lang="nl-BE" b="1"/>
              <a:t>laag rendement </a:t>
            </a:r>
            <a:r>
              <a:rPr lang="nl-BE"/>
              <a:t>(ongeveer 50 lm/W)</a:t>
            </a:r>
            <a:endParaRPr lang="nl-BE" b="1"/>
          </a:p>
          <a:p>
            <a:r>
              <a:rPr lang="nl-BE"/>
              <a:t>Merk ook hier weer op dat een gedeelte van de spaarlamp geen licht geeft, daar waar</a:t>
            </a:r>
            <a:r>
              <a:rPr lang="nl-BE" baseline="0"/>
              <a:t> de geïntegreerde ballast zit.</a:t>
            </a:r>
            <a:endParaRPr lang="nl-BE"/>
          </a:p>
          <a:p>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78</a:t>
            </a:fld>
            <a:endParaRPr lang="nl-BE"/>
          </a:p>
        </p:txBody>
      </p:sp>
    </p:spTree>
    <p:extLst>
      <p:ext uri="{BB962C8B-B14F-4D97-AF65-F5344CB8AC3E}">
        <p14:creationId xmlns:p14="http://schemas.microsoft.com/office/powerpoint/2010/main" val="37493170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Zelfde opmerking als</a:t>
            </a:r>
            <a:r>
              <a:rPr lang="nl-BE" baseline="0"/>
              <a:t> bij hoge druk gasontladingslampen:</a:t>
            </a:r>
          </a:p>
          <a:p>
            <a:endParaRPr lang="nl-BE"/>
          </a:p>
          <a:p>
            <a:r>
              <a:rPr lang="nl-BE"/>
              <a:t>Deze lijst van benamingen is puur informatief, in willekeurige</a:t>
            </a:r>
            <a:r>
              <a:rPr lang="nl-BE" baseline="0"/>
              <a:t> volgorde</a:t>
            </a:r>
            <a:r>
              <a:rPr lang="nl-BE"/>
              <a:t> en zeker niet volledig!</a:t>
            </a:r>
            <a:r>
              <a:rPr lang="nl-BE" baseline="0"/>
              <a:t> </a:t>
            </a:r>
          </a:p>
          <a:p>
            <a:r>
              <a:rPr lang="nl-BE" baseline="0"/>
              <a:t>Het aantal benamingen van CFL of spaarlampen is oneindig lang en voor alle fabrikanten verschillend!</a:t>
            </a:r>
          </a:p>
          <a:p>
            <a:r>
              <a:rPr lang="nl-BE" baseline="0"/>
              <a:t>! </a:t>
            </a:r>
            <a:r>
              <a:rPr lang="nl-BE" b="1" baseline="0"/>
              <a:t>Als de energiedeskundige met een technische fiche kan aantonen dat de code op de lamp de gebruikte code van de betreffende fabrikant voor dit type lamp is, dan mag deze er van uit gaan dat CFL of spaarlamp is</a:t>
            </a:r>
            <a:r>
              <a:rPr lang="nl-BE" baseline="0"/>
              <a:t>. </a:t>
            </a:r>
          </a:p>
          <a:p>
            <a:r>
              <a:rPr lang="nl-BE" baseline="0"/>
              <a:t>Het is echter niet haalbaar om alle codes van alle producenten te vermelden in het IP.</a:t>
            </a:r>
          </a:p>
          <a:p>
            <a:endParaRPr lang="nl-BE" baseline="0"/>
          </a:p>
          <a:p>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79</a:t>
            </a:fld>
            <a:endParaRPr lang="nl-BE"/>
          </a:p>
        </p:txBody>
      </p:sp>
    </p:spTree>
    <p:extLst>
      <p:ext uri="{BB962C8B-B14F-4D97-AF65-F5344CB8AC3E}">
        <p14:creationId xmlns:p14="http://schemas.microsoft.com/office/powerpoint/2010/main" val="2956488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aseline="0"/>
              <a:t>De volgende stap is KIJKEN naar de verlichting. Welke verlichting zien de deelnemers</a:t>
            </a:r>
            <a:r>
              <a:rPr lang="nl-BE"/>
              <a:t>?</a:t>
            </a:r>
            <a:endParaRPr lang="nl-BE" baseline="0"/>
          </a:p>
          <a:p>
            <a:r>
              <a:rPr lang="nl-BE" baseline="0"/>
              <a:t>We zien 2 types verlichtingstoestellen: inbouw rastertoestellen die aangeschakeld zijn (60cmx60cm) en inbouwspotjes die uit zijn.</a:t>
            </a:r>
            <a:r>
              <a:rPr lang="nl-BE"/>
              <a:t> </a:t>
            </a:r>
            <a:endParaRPr lang="nl-BE" baseline="0">
              <a:cs typeface="Calibri"/>
            </a:endParaRPr>
          </a:p>
          <a:p>
            <a:r>
              <a:rPr lang="nl-BE" baseline="0"/>
              <a:t>Vergeet ook de sturing niet:</a:t>
            </a:r>
            <a:r>
              <a:rPr lang="nl-BE"/>
              <a:t> </a:t>
            </a:r>
            <a:r>
              <a:rPr lang="nl-BE" baseline="0"/>
              <a:t> De verlichting wordt geschakeld met een schakelaar.</a:t>
            </a:r>
            <a:endParaRPr lang="nl-BE">
              <a:cs typeface="Calibri"/>
            </a:endParaRPr>
          </a:p>
        </p:txBody>
      </p:sp>
      <p:sp>
        <p:nvSpPr>
          <p:cNvPr id="4" name="Tijdelijke aanduiding voor dianummer 3"/>
          <p:cNvSpPr>
            <a:spLocks noGrp="1"/>
          </p:cNvSpPr>
          <p:nvPr>
            <p:ph type="sldNum" sz="quarter" idx="10"/>
          </p:nvPr>
        </p:nvSpPr>
        <p:spPr/>
        <p:txBody>
          <a:bodyPr/>
          <a:lstStyle/>
          <a:p>
            <a:fld id="{450F628C-F487-4304-93CA-927AE5036AC0}" type="slidenum">
              <a:rPr lang="nl-BE" smtClean="0"/>
              <a:t>8</a:t>
            </a:fld>
            <a:endParaRPr lang="nl-BE"/>
          </a:p>
        </p:txBody>
      </p:sp>
    </p:spTree>
    <p:extLst>
      <p:ext uri="{BB962C8B-B14F-4D97-AF65-F5344CB8AC3E}">
        <p14:creationId xmlns:p14="http://schemas.microsoft.com/office/powerpoint/2010/main" val="266776945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Volgende</a:t>
            </a:r>
            <a:r>
              <a:rPr lang="nl-BE" baseline="0"/>
              <a:t> lichtbron is : </a:t>
            </a:r>
            <a:r>
              <a:rPr lang="nl-BE"/>
              <a:t>halogeenlampen.</a:t>
            </a:r>
          </a:p>
          <a:p>
            <a:endParaRPr lang="nl-BE"/>
          </a:p>
          <a:p>
            <a:r>
              <a:rPr lang="nl-BE"/>
              <a:t>Let op! De halogeenlamp bovenaan op de dia (met de vorm van een gloeilamp) mag niet verward worden met een hoge druk gasontladingslamp! Het is geen brander maar een gloeidraad die je ziet in de lamp!</a:t>
            </a:r>
          </a:p>
          <a:p>
            <a:endParaRPr lang="nl-BE"/>
          </a:p>
          <a:p>
            <a:endParaRPr lang="nl-BE"/>
          </a:p>
          <a:p>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80</a:t>
            </a:fld>
            <a:endParaRPr lang="nl-BE"/>
          </a:p>
        </p:txBody>
      </p:sp>
    </p:spTree>
    <p:extLst>
      <p:ext uri="{BB962C8B-B14F-4D97-AF65-F5344CB8AC3E}">
        <p14:creationId xmlns:p14="http://schemas.microsoft.com/office/powerpoint/2010/main" val="7748583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Volgende</a:t>
            </a:r>
            <a:r>
              <a:rPr lang="nl-BE" baseline="0"/>
              <a:t> lichtbron is : </a:t>
            </a:r>
            <a:r>
              <a:rPr lang="nl-BE"/>
              <a:t>gloeilampen.</a:t>
            </a:r>
          </a:p>
          <a:p>
            <a:endParaRPr lang="nl-BE"/>
          </a:p>
          <a:p>
            <a:pPr defTabSz="947523"/>
            <a:r>
              <a:rPr lang="nl-BE"/>
              <a:t>Gloeilampen: glazen omhulsel met gloeidraad.</a:t>
            </a:r>
          </a:p>
          <a:p>
            <a:pPr defTabSz="947523"/>
            <a:r>
              <a:rPr lang="nl-BE"/>
              <a:t>Geeft vooral warmte en ook een beetje licht.</a:t>
            </a:r>
          </a:p>
          <a:p>
            <a:endParaRPr lang="nl-BE"/>
          </a:p>
          <a:p>
            <a:endParaRPr lang="nl-BE"/>
          </a:p>
          <a:p>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81</a:t>
            </a:fld>
            <a:endParaRPr lang="nl-BE"/>
          </a:p>
        </p:txBody>
      </p:sp>
    </p:spTree>
    <p:extLst>
      <p:ext uri="{BB962C8B-B14F-4D97-AF65-F5344CB8AC3E}">
        <p14:creationId xmlns:p14="http://schemas.microsoft.com/office/powerpoint/2010/main" val="19845291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De bedoeling van dit hoofdstuk is het deelnemers bewuster</a:t>
            </a:r>
            <a:r>
              <a:rPr lang="nl-BE" baseline="0"/>
              <a:t> te leren omgaan met verlichting.</a:t>
            </a:r>
          </a:p>
          <a:p>
            <a:r>
              <a:rPr lang="nl-BE" baseline="0"/>
              <a:t>We ontwikkelen een kritische kijk op de efficiëntie van verlichting.</a:t>
            </a:r>
          </a:p>
          <a:p>
            <a:r>
              <a:rPr lang="nl-BE" baseline="0"/>
              <a:t>De 3 pijlers van duurzame verlichting zijn simpel te begrijpen:</a:t>
            </a:r>
          </a:p>
          <a:p>
            <a:pPr marL="177661" indent="-177661">
              <a:buFontTx/>
              <a:buChar char="-"/>
            </a:pPr>
            <a:r>
              <a:rPr lang="nl-BE" baseline="0"/>
              <a:t>Efficiëntie</a:t>
            </a:r>
          </a:p>
          <a:p>
            <a:pPr marL="177661" indent="-177661">
              <a:buFontTx/>
              <a:buChar char="-"/>
            </a:pPr>
            <a:r>
              <a:rPr lang="nl-BE" baseline="0"/>
              <a:t>Sturing</a:t>
            </a:r>
          </a:p>
          <a:p>
            <a:pPr marL="177661" indent="-177661">
              <a:buFontTx/>
              <a:buChar char="-"/>
            </a:pPr>
            <a:r>
              <a:rPr lang="nl-BE" baseline="0"/>
              <a:t>Dimensionering</a:t>
            </a:r>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82</a:t>
            </a:fld>
            <a:endParaRPr lang="nl-BE"/>
          </a:p>
        </p:txBody>
      </p:sp>
    </p:spTree>
    <p:extLst>
      <p:ext uri="{BB962C8B-B14F-4D97-AF65-F5344CB8AC3E}">
        <p14:creationId xmlns:p14="http://schemas.microsoft.com/office/powerpoint/2010/main" val="41282446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De bedoeling van dit hoofdstuk is het deelnemers bewuster</a:t>
            </a:r>
            <a:r>
              <a:rPr lang="nl-BE" baseline="0"/>
              <a:t> te leren omgaan met verlichting.</a:t>
            </a:r>
          </a:p>
          <a:p>
            <a:r>
              <a:rPr lang="nl-BE" baseline="0"/>
              <a:t>We ontwikkelen een kritische kijk op de lichtbronnen en efficiëntie van verlichting.</a:t>
            </a:r>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83</a:t>
            </a:fld>
            <a:endParaRPr lang="nl-BE"/>
          </a:p>
        </p:txBody>
      </p:sp>
    </p:spTree>
    <p:extLst>
      <p:ext uri="{BB962C8B-B14F-4D97-AF65-F5344CB8AC3E}">
        <p14:creationId xmlns:p14="http://schemas.microsoft.com/office/powerpoint/2010/main" val="17213798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Wat betreft halogeenlampen en gloeilampen, die staan</a:t>
            </a:r>
            <a:r>
              <a:rPr lang="nl-BE" baseline="0"/>
              <a:t> terecht onderaan de lijst met een rendement van 12 à 15 lm/W.</a:t>
            </a:r>
          </a:p>
          <a:p>
            <a:r>
              <a:rPr lang="nl-BE" baseline="0"/>
              <a:t>Lumen is de hoeveelheid licht die uit een lichtbron komt.</a:t>
            </a:r>
          </a:p>
          <a:p>
            <a:r>
              <a:rPr lang="nl-BE" baseline="0"/>
              <a:t>Watt is de hoeveelheid energie die hiervoor nodig is.</a:t>
            </a:r>
          </a:p>
          <a:p>
            <a:r>
              <a:rPr lang="nl-BE" baseline="0"/>
              <a:t>Lumen/Watt wordt afgekort als lm/W.</a:t>
            </a:r>
          </a:p>
          <a:p>
            <a:endParaRPr lang="nl-BE" baseline="0"/>
          </a:p>
          <a:p>
            <a:r>
              <a:rPr lang="nl-BE" baseline="0"/>
              <a:t>Wat de andere lichtbronnen betreft, is de situatie niet zo zwart-wit!</a:t>
            </a:r>
          </a:p>
          <a:p>
            <a:endParaRPr lang="nl-BE" baseline="0"/>
          </a:p>
          <a:p>
            <a:endParaRPr lang="nl-BE" baseline="0"/>
          </a:p>
          <a:p>
            <a:endParaRPr lang="nl-BE" baseline="0"/>
          </a:p>
          <a:p>
            <a:endParaRPr lang="nl-BE" baseline="0"/>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84</a:t>
            </a:fld>
            <a:endParaRPr lang="nl-BE"/>
          </a:p>
        </p:txBody>
      </p:sp>
    </p:spTree>
    <p:extLst>
      <p:ext uri="{BB962C8B-B14F-4D97-AF65-F5344CB8AC3E}">
        <p14:creationId xmlns:p14="http://schemas.microsoft.com/office/powerpoint/2010/main" val="1060023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Sommige </a:t>
            </a:r>
            <a:r>
              <a:rPr lang="nl-BE" err="1"/>
              <a:t>LED-lampen</a:t>
            </a:r>
            <a:r>
              <a:rPr lang="nl-BE"/>
              <a:t> (vooral LED-buizen) hebben een rendement van meer dan 120 lm/W</a:t>
            </a:r>
            <a:r>
              <a:rPr lang="nl-BE" baseline="0"/>
              <a:t> en staan dan helemaal bovenaan.</a:t>
            </a:r>
          </a:p>
          <a:p>
            <a:endParaRPr lang="nl-BE" baseline="0"/>
          </a:p>
          <a:p>
            <a:r>
              <a:rPr lang="nl-BE" baseline="0"/>
              <a:t>Sommige Fluorescentielampen hebben een rendement van minder dan 70 lm/W (vooral de T12) en zakken dan in de lijst.</a:t>
            </a:r>
          </a:p>
          <a:p>
            <a:endParaRPr lang="nl-BE" baseline="0"/>
          </a:p>
          <a:p>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85</a:t>
            </a:fld>
            <a:endParaRPr lang="nl-BE"/>
          </a:p>
        </p:txBody>
      </p:sp>
    </p:spTree>
    <p:extLst>
      <p:ext uri="{BB962C8B-B14F-4D97-AF65-F5344CB8AC3E}">
        <p14:creationId xmlns:p14="http://schemas.microsoft.com/office/powerpoint/2010/main" val="39345039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Sommige</a:t>
            </a:r>
            <a:r>
              <a:rPr lang="nl-BE" baseline="0"/>
              <a:t> TL-lampen (T5) hebben een rendement van zo’n 100 lm/W. </a:t>
            </a:r>
          </a:p>
          <a:p>
            <a:endParaRPr lang="nl-BE" baseline="0"/>
          </a:p>
          <a:p>
            <a:r>
              <a:rPr lang="nl-BE" baseline="0"/>
              <a:t>Sommige </a:t>
            </a:r>
            <a:r>
              <a:rPr lang="nl-BE" baseline="0" err="1"/>
              <a:t>LED-lampen</a:t>
            </a:r>
            <a:r>
              <a:rPr lang="nl-BE" baseline="0"/>
              <a:t> hebben een rendement van minder dan 50 lm/W en komen net op het niveau van de spaarlampen.</a:t>
            </a:r>
          </a:p>
          <a:p>
            <a:r>
              <a:rPr lang="nl-BE"/>
              <a:t>Voor de eenvoud is de rangschikking in het EPC voorzien op basis van gemiddelde eigenschappen.  Wanneer de energiedeskundige advies geeft over mogelijke vervanging van verlichting kan hij/zij wel benadrukken dat LED niet altijd zomaar de beste keuze is. Het is vooral voor dit doel dat deze uitleg wordt gegeven.</a:t>
            </a:r>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86</a:t>
            </a:fld>
            <a:endParaRPr lang="nl-BE"/>
          </a:p>
        </p:txBody>
      </p:sp>
    </p:spTree>
    <p:extLst>
      <p:ext uri="{BB962C8B-B14F-4D97-AF65-F5344CB8AC3E}">
        <p14:creationId xmlns:p14="http://schemas.microsoft.com/office/powerpoint/2010/main" val="30042333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25978382-EF59-46B0-8BAE-42DE63BE01F1}" type="slidenum">
              <a:rPr lang="en-US" smtClean="0"/>
              <a:pPr/>
              <a:t>87</a:t>
            </a:fld>
            <a:endParaRPr lang="en-US"/>
          </a:p>
        </p:txBody>
      </p:sp>
      <p:sp>
        <p:nvSpPr>
          <p:cNvPr id="50179" name="Rectangle 2"/>
          <p:cNvSpPr>
            <a:spLocks noGrp="1" noRot="1" noChangeAspect="1" noChangeArrowheads="1" noTextEdit="1"/>
          </p:cNvSpPr>
          <p:nvPr>
            <p:ph type="sldImg"/>
          </p:nvPr>
        </p:nvSpPr>
        <p:spPr>
          <a:xfrm>
            <a:off x="1085850" y="787400"/>
            <a:ext cx="5246688" cy="3933825"/>
          </a:xfrm>
          <a:prstGeom prst="rect">
            <a:avLst/>
          </a:prstGeom>
          <a:ln/>
        </p:spPr>
      </p:sp>
      <p:sp>
        <p:nvSpPr>
          <p:cNvPr id="50180" name="Rectangle 3"/>
          <p:cNvSpPr>
            <a:spLocks noGrp="1" noChangeArrowheads="1"/>
          </p:cNvSpPr>
          <p:nvPr>
            <p:ph type="body" idx="1"/>
          </p:nvPr>
        </p:nvSpPr>
        <p:spPr>
          <a:noFill/>
          <a:ln/>
        </p:spPr>
        <p:txBody>
          <a:bodyPr/>
          <a:lstStyle/>
          <a:p>
            <a:pPr eaLnBrk="1" hangingPunct="1"/>
            <a:r>
              <a:rPr lang="fr-BE" err="1"/>
              <a:t>Deze</a:t>
            </a:r>
            <a:r>
              <a:rPr lang="fr-BE"/>
              <a:t> </a:t>
            </a:r>
            <a:r>
              <a:rPr lang="fr-BE" err="1"/>
              <a:t>grafiek</a:t>
            </a:r>
            <a:r>
              <a:rPr lang="fr-BE" baseline="0"/>
              <a:t> </a:t>
            </a:r>
            <a:r>
              <a:rPr lang="fr-BE" baseline="0" err="1"/>
              <a:t>geeft</a:t>
            </a:r>
            <a:r>
              <a:rPr lang="fr-BE" baseline="0"/>
              <a:t> de </a:t>
            </a:r>
            <a:r>
              <a:rPr lang="fr-BE" baseline="0" err="1"/>
              <a:t>evolutie</a:t>
            </a:r>
            <a:r>
              <a:rPr lang="fr-BE" baseline="0"/>
              <a:t> </a:t>
            </a:r>
            <a:r>
              <a:rPr lang="fr-BE" baseline="0" err="1"/>
              <a:t>weer</a:t>
            </a:r>
            <a:r>
              <a:rPr lang="fr-BE" baseline="0"/>
              <a:t> van de </a:t>
            </a:r>
            <a:r>
              <a:rPr lang="fr-BE" baseline="0" err="1"/>
              <a:t>efficiëntie</a:t>
            </a:r>
            <a:r>
              <a:rPr lang="fr-BE" baseline="0"/>
              <a:t> (in lm/W) van </a:t>
            </a:r>
            <a:r>
              <a:rPr lang="fr-BE" baseline="0" err="1"/>
              <a:t>witte</a:t>
            </a:r>
            <a:r>
              <a:rPr lang="fr-BE" baseline="0"/>
              <a:t> </a:t>
            </a:r>
            <a:r>
              <a:rPr lang="fr-BE" baseline="0" err="1"/>
              <a:t>lichtbronnen</a:t>
            </a:r>
            <a:r>
              <a:rPr lang="fr-BE" baseline="0"/>
              <a:t> in de </a:t>
            </a:r>
            <a:r>
              <a:rPr lang="fr-BE" baseline="0" err="1"/>
              <a:t>loop</a:t>
            </a:r>
            <a:r>
              <a:rPr lang="fr-BE" baseline="0"/>
              <a:t> van de </a:t>
            </a:r>
            <a:r>
              <a:rPr lang="fr-BE" baseline="0" err="1"/>
              <a:t>tijd</a:t>
            </a:r>
            <a:r>
              <a:rPr lang="fr-BE" baseline="0"/>
              <a:t>.</a:t>
            </a:r>
          </a:p>
          <a:p>
            <a:pPr eaLnBrk="1" hangingPunct="1"/>
            <a:r>
              <a:rPr lang="fr-BE" baseline="0"/>
              <a:t>De </a:t>
            </a:r>
            <a:r>
              <a:rPr lang="fr-BE" baseline="0" err="1"/>
              <a:t>grafiek</a:t>
            </a:r>
            <a:r>
              <a:rPr lang="fr-BE" baseline="0"/>
              <a:t> </a:t>
            </a:r>
            <a:r>
              <a:rPr lang="fr-BE" baseline="0" err="1"/>
              <a:t>dateert</a:t>
            </a:r>
            <a:r>
              <a:rPr lang="fr-BE" baseline="0"/>
              <a:t> al van 2008. De </a:t>
            </a:r>
            <a:r>
              <a:rPr lang="fr-BE" baseline="0" err="1"/>
              <a:t>aangekondigde</a:t>
            </a:r>
            <a:r>
              <a:rPr lang="fr-BE" baseline="0"/>
              <a:t> </a:t>
            </a:r>
            <a:r>
              <a:rPr lang="fr-BE" baseline="0" err="1"/>
              <a:t>efficiëntie</a:t>
            </a:r>
            <a:r>
              <a:rPr lang="fr-BE" baseline="0"/>
              <a:t> van </a:t>
            </a:r>
            <a:r>
              <a:rPr lang="fr-BE" baseline="0" err="1"/>
              <a:t>professionele</a:t>
            </a:r>
            <a:r>
              <a:rPr lang="fr-BE" baseline="0"/>
              <a:t> LED </a:t>
            </a:r>
            <a:r>
              <a:rPr lang="fr-BE" baseline="0" err="1"/>
              <a:t>werd</a:t>
            </a:r>
            <a:r>
              <a:rPr lang="fr-BE" baseline="0"/>
              <a:t> </a:t>
            </a:r>
            <a:r>
              <a:rPr lang="fr-BE" baseline="0" err="1"/>
              <a:t>ondertussen</a:t>
            </a:r>
            <a:r>
              <a:rPr lang="fr-BE" baseline="0"/>
              <a:t> </a:t>
            </a:r>
            <a:r>
              <a:rPr lang="fr-BE" baseline="0" err="1"/>
              <a:t>bevestigd</a:t>
            </a:r>
            <a:r>
              <a:rPr lang="fr-BE" baseline="0"/>
              <a:t>.</a:t>
            </a:r>
          </a:p>
          <a:p>
            <a:pPr eaLnBrk="1" hangingPunct="1"/>
            <a:r>
              <a:rPr lang="fr-BE" b="1" baseline="0"/>
              <a:t>Maar niet </a:t>
            </a:r>
            <a:r>
              <a:rPr lang="fr-BE" b="1" baseline="0" err="1"/>
              <a:t>alle</a:t>
            </a:r>
            <a:r>
              <a:rPr lang="fr-BE" b="1" baseline="0"/>
              <a:t> LED-</a:t>
            </a:r>
            <a:r>
              <a:rPr lang="fr-BE" b="1" baseline="0" err="1"/>
              <a:t>producten</a:t>
            </a:r>
            <a:r>
              <a:rPr lang="fr-BE" b="1" baseline="0"/>
              <a:t> </a:t>
            </a:r>
            <a:r>
              <a:rPr lang="fr-BE" b="1" baseline="0" err="1"/>
              <a:t>zijn</a:t>
            </a:r>
            <a:r>
              <a:rPr lang="fr-BE" b="1" baseline="0"/>
              <a:t> </a:t>
            </a:r>
            <a:r>
              <a:rPr lang="fr-BE" b="1" baseline="0" err="1"/>
              <a:t>hoogwaardig</a:t>
            </a:r>
            <a:r>
              <a:rPr lang="fr-BE" b="1" baseline="0"/>
              <a:t>, </a:t>
            </a:r>
            <a:r>
              <a:rPr lang="fr-BE" b="1" baseline="0" err="1"/>
              <a:t>we</a:t>
            </a:r>
            <a:r>
              <a:rPr lang="fr-BE" b="1" baseline="0"/>
              <a:t> </a:t>
            </a:r>
            <a:r>
              <a:rPr lang="fr-BE" b="1" baseline="0" err="1"/>
              <a:t>vinden</a:t>
            </a:r>
            <a:r>
              <a:rPr lang="fr-BE" b="1" baseline="0"/>
              <a:t> </a:t>
            </a:r>
            <a:r>
              <a:rPr lang="fr-BE" b="1" baseline="0" err="1"/>
              <a:t>nog</a:t>
            </a:r>
            <a:r>
              <a:rPr lang="fr-BE" b="1" baseline="0"/>
              <a:t> </a:t>
            </a:r>
            <a:r>
              <a:rPr lang="fr-BE" b="1" baseline="0" err="1"/>
              <a:t>veel</a:t>
            </a:r>
            <a:r>
              <a:rPr lang="fr-BE" b="1" baseline="0"/>
              <a:t> LED met </a:t>
            </a:r>
            <a:r>
              <a:rPr lang="fr-BE" b="1" baseline="0" err="1"/>
              <a:t>laag</a:t>
            </a:r>
            <a:r>
              <a:rPr lang="fr-BE" b="1" baseline="0"/>
              <a:t> rendement.</a:t>
            </a:r>
          </a:p>
          <a:p>
            <a:pPr eaLnBrk="1" hangingPunct="1"/>
            <a:r>
              <a:rPr lang="fr-BE" b="1" baseline="0" err="1"/>
              <a:t>Merk</a:t>
            </a:r>
            <a:r>
              <a:rPr lang="fr-BE" b="1" baseline="0"/>
              <a:t> </a:t>
            </a:r>
            <a:r>
              <a:rPr lang="fr-BE" b="1" baseline="0" err="1"/>
              <a:t>ook</a:t>
            </a:r>
            <a:r>
              <a:rPr lang="fr-BE" b="1" baseline="0"/>
              <a:t> op </a:t>
            </a:r>
            <a:r>
              <a:rPr lang="fr-BE" b="1" baseline="0" err="1"/>
              <a:t>dat</a:t>
            </a:r>
            <a:r>
              <a:rPr lang="fr-BE" b="1" baseline="0"/>
              <a:t> LED met </a:t>
            </a:r>
            <a:r>
              <a:rPr lang="fr-BE" b="1" baseline="0" err="1"/>
              <a:t>een</a:t>
            </a:r>
            <a:r>
              <a:rPr lang="fr-BE" b="1" baseline="0"/>
              <a:t> </a:t>
            </a:r>
            <a:r>
              <a:rPr lang="fr-BE" b="1" baseline="0" err="1"/>
              <a:t>koude</a:t>
            </a:r>
            <a:r>
              <a:rPr lang="fr-BE" b="1" baseline="0"/>
              <a:t> </a:t>
            </a:r>
            <a:r>
              <a:rPr lang="fr-BE" b="1" baseline="0" err="1"/>
              <a:t>lichtkleur</a:t>
            </a:r>
            <a:r>
              <a:rPr lang="fr-BE" b="1" baseline="0"/>
              <a:t> </a:t>
            </a:r>
            <a:r>
              <a:rPr lang="fr-BE" b="1" baseline="0" err="1"/>
              <a:t>een</a:t>
            </a:r>
            <a:r>
              <a:rPr lang="fr-BE" b="1" baseline="0"/>
              <a:t> </a:t>
            </a:r>
            <a:r>
              <a:rPr lang="fr-BE" b="1" baseline="0" err="1"/>
              <a:t>hoger</a:t>
            </a:r>
            <a:r>
              <a:rPr lang="fr-BE" b="1" baseline="0"/>
              <a:t> rendement </a:t>
            </a:r>
            <a:r>
              <a:rPr lang="fr-BE" b="1" baseline="0" err="1"/>
              <a:t>hebben</a:t>
            </a:r>
            <a:r>
              <a:rPr lang="fr-BE" b="1" baseline="0"/>
              <a:t> dan LED met </a:t>
            </a:r>
            <a:r>
              <a:rPr lang="fr-BE" b="1" baseline="0" err="1"/>
              <a:t>een</a:t>
            </a:r>
            <a:r>
              <a:rPr lang="fr-BE" b="1" baseline="0"/>
              <a:t> </a:t>
            </a:r>
            <a:r>
              <a:rPr lang="fr-BE" b="1" baseline="0" err="1"/>
              <a:t>warme</a:t>
            </a:r>
            <a:r>
              <a:rPr lang="fr-BE" b="1" baseline="0"/>
              <a:t> </a:t>
            </a:r>
            <a:r>
              <a:rPr lang="fr-BE" b="1" baseline="0" err="1"/>
              <a:t>lichtkleur</a:t>
            </a:r>
            <a:r>
              <a:rPr lang="fr-BE" b="1" baseline="0"/>
              <a:t>.</a:t>
            </a:r>
          </a:p>
          <a:p>
            <a:pPr eaLnBrk="1" hangingPunct="1"/>
            <a:r>
              <a:rPr lang="fr-BE" b="1" baseline="0" err="1"/>
              <a:t>Hoe</a:t>
            </a:r>
            <a:r>
              <a:rPr lang="fr-BE" b="1" baseline="0"/>
              <a:t> zou dit te </a:t>
            </a:r>
            <a:r>
              <a:rPr lang="fr-BE" b="1" baseline="0" err="1"/>
              <a:t>verklaren</a:t>
            </a:r>
            <a:r>
              <a:rPr lang="fr-BE" b="1" baseline="0"/>
              <a:t> </a:t>
            </a:r>
            <a:r>
              <a:rPr lang="fr-BE" b="1" baseline="0" err="1"/>
              <a:t>zijn</a:t>
            </a:r>
            <a:r>
              <a:rPr lang="fr-BE" b="1" baseline="0"/>
              <a:t>??</a:t>
            </a:r>
          </a:p>
          <a:p>
            <a:pPr marL="177661" indent="-177661">
              <a:buFont typeface="Symbol" panose="05050102010706020507" pitchFamily="18" charset="2"/>
              <a:buChar char="Þ"/>
            </a:pPr>
            <a:r>
              <a:rPr lang="fr-BE" baseline="0" err="1"/>
              <a:t>Een</a:t>
            </a:r>
            <a:r>
              <a:rPr lang="fr-BE" baseline="0"/>
              <a:t> </a:t>
            </a:r>
            <a:r>
              <a:rPr lang="fr-BE" baseline="0" err="1"/>
              <a:t>witte</a:t>
            </a:r>
            <a:r>
              <a:rPr lang="fr-BE" baseline="0"/>
              <a:t> LED </a:t>
            </a:r>
            <a:r>
              <a:rPr lang="fr-BE" baseline="0" err="1"/>
              <a:t>bestaat</a:t>
            </a:r>
            <a:r>
              <a:rPr lang="fr-BE" baseline="0"/>
              <a:t> niet maar </a:t>
            </a:r>
            <a:r>
              <a:rPr lang="fr-BE" baseline="0" err="1"/>
              <a:t>is</a:t>
            </a:r>
            <a:r>
              <a:rPr lang="fr-BE" baseline="0"/>
              <a:t> </a:t>
            </a:r>
            <a:r>
              <a:rPr lang="fr-BE" baseline="0" err="1"/>
              <a:t>een</a:t>
            </a:r>
            <a:r>
              <a:rPr lang="fr-BE" baseline="0"/>
              <a:t> </a:t>
            </a:r>
            <a:r>
              <a:rPr lang="fr-BE" baseline="0" err="1"/>
              <a:t>blauwe</a:t>
            </a:r>
            <a:r>
              <a:rPr lang="fr-BE" baseline="0"/>
              <a:t> LED met </a:t>
            </a:r>
            <a:r>
              <a:rPr lang="fr-BE" baseline="0" err="1"/>
              <a:t>een</a:t>
            </a:r>
            <a:r>
              <a:rPr lang="fr-BE" baseline="0"/>
              <a:t> </a:t>
            </a:r>
            <a:r>
              <a:rPr lang="fr-BE" baseline="0" err="1"/>
              <a:t>poederlaag</a:t>
            </a:r>
            <a:r>
              <a:rPr lang="fr-BE" baseline="0"/>
              <a:t> op die het </a:t>
            </a:r>
            <a:r>
              <a:rPr lang="fr-BE" baseline="0" err="1"/>
              <a:t>blauwe</a:t>
            </a:r>
            <a:r>
              <a:rPr lang="fr-BE" baseline="0"/>
              <a:t> </a:t>
            </a:r>
            <a:r>
              <a:rPr lang="fr-BE" baseline="0" err="1"/>
              <a:t>licht</a:t>
            </a:r>
            <a:r>
              <a:rPr lang="fr-BE" baseline="0"/>
              <a:t> van de LED </a:t>
            </a:r>
            <a:r>
              <a:rPr lang="fr-BE" baseline="0" err="1"/>
              <a:t>omvormt</a:t>
            </a:r>
            <a:r>
              <a:rPr lang="fr-BE" baseline="0"/>
              <a:t> </a:t>
            </a:r>
            <a:r>
              <a:rPr lang="fr-BE" baseline="0" err="1"/>
              <a:t>naar</a:t>
            </a:r>
            <a:r>
              <a:rPr lang="fr-BE" baseline="0"/>
              <a:t> </a:t>
            </a:r>
            <a:r>
              <a:rPr lang="fr-BE" baseline="0" err="1"/>
              <a:t>wit</a:t>
            </a:r>
            <a:r>
              <a:rPr lang="fr-BE" baseline="0"/>
              <a:t> </a:t>
            </a:r>
            <a:r>
              <a:rPr lang="fr-BE" baseline="0" err="1"/>
              <a:t>licht</a:t>
            </a:r>
            <a:r>
              <a:rPr lang="fr-BE" baseline="0"/>
              <a:t>.</a:t>
            </a:r>
          </a:p>
          <a:p>
            <a:r>
              <a:rPr lang="fr-BE" baseline="0" err="1"/>
              <a:t>Hoe</a:t>
            </a:r>
            <a:r>
              <a:rPr lang="fr-BE" baseline="0"/>
              <a:t> </a:t>
            </a:r>
            <a:r>
              <a:rPr lang="fr-BE" baseline="0" err="1"/>
              <a:t>minder</a:t>
            </a:r>
            <a:r>
              <a:rPr lang="fr-BE" baseline="0"/>
              <a:t> </a:t>
            </a:r>
            <a:r>
              <a:rPr lang="fr-BE" baseline="0" err="1"/>
              <a:t>dik</a:t>
            </a:r>
            <a:r>
              <a:rPr lang="fr-BE" baseline="0"/>
              <a:t> de </a:t>
            </a:r>
            <a:r>
              <a:rPr lang="fr-BE" baseline="0" err="1"/>
              <a:t>poederlaag</a:t>
            </a:r>
            <a:r>
              <a:rPr lang="fr-BE" baseline="0"/>
              <a:t>, </a:t>
            </a:r>
            <a:r>
              <a:rPr lang="fr-BE" baseline="0" err="1"/>
              <a:t>hoe</a:t>
            </a:r>
            <a:r>
              <a:rPr lang="fr-BE" baseline="0"/>
              <a:t> </a:t>
            </a:r>
            <a:r>
              <a:rPr lang="fr-BE" baseline="0" err="1"/>
              <a:t>meer</a:t>
            </a:r>
            <a:r>
              <a:rPr lang="fr-BE" baseline="0"/>
              <a:t> « </a:t>
            </a:r>
            <a:r>
              <a:rPr lang="fr-BE" baseline="0" err="1"/>
              <a:t>blauw</a:t>
            </a:r>
            <a:r>
              <a:rPr lang="fr-BE" baseline="0"/>
              <a:t> » er </a:t>
            </a:r>
            <a:r>
              <a:rPr lang="fr-BE" baseline="0" err="1"/>
              <a:t>nog</a:t>
            </a:r>
            <a:r>
              <a:rPr lang="fr-BE" baseline="0"/>
              <a:t> </a:t>
            </a:r>
            <a:r>
              <a:rPr lang="fr-BE" baseline="0" err="1"/>
              <a:t>door</a:t>
            </a:r>
            <a:r>
              <a:rPr lang="fr-BE" baseline="0"/>
              <a:t> </a:t>
            </a:r>
            <a:r>
              <a:rPr lang="fr-BE" baseline="0" err="1"/>
              <a:t>komt</a:t>
            </a:r>
            <a:r>
              <a:rPr lang="fr-BE" baseline="0"/>
              <a:t>, dus </a:t>
            </a:r>
            <a:r>
              <a:rPr lang="fr-BE" baseline="0" err="1"/>
              <a:t>hoe</a:t>
            </a:r>
            <a:r>
              <a:rPr lang="fr-BE" baseline="0"/>
              <a:t> </a:t>
            </a:r>
            <a:r>
              <a:rPr lang="fr-BE" baseline="0" err="1"/>
              <a:t>kouder</a:t>
            </a:r>
            <a:r>
              <a:rPr lang="fr-BE" baseline="0"/>
              <a:t> de </a:t>
            </a:r>
            <a:r>
              <a:rPr lang="fr-BE" baseline="0" err="1"/>
              <a:t>lichtkleur</a:t>
            </a:r>
            <a:r>
              <a:rPr lang="fr-BE" baseline="0"/>
              <a:t> </a:t>
            </a:r>
            <a:r>
              <a:rPr lang="fr-BE" baseline="0" err="1"/>
              <a:t>zal</a:t>
            </a:r>
            <a:r>
              <a:rPr lang="fr-BE" baseline="0"/>
              <a:t> </a:t>
            </a:r>
            <a:r>
              <a:rPr lang="fr-BE" baseline="0" err="1"/>
              <a:t>zijn</a:t>
            </a:r>
            <a:r>
              <a:rPr lang="fr-BE" baseline="0"/>
              <a:t>.</a:t>
            </a:r>
          </a:p>
          <a:p>
            <a:r>
              <a:rPr lang="fr-BE" baseline="0" err="1"/>
              <a:t>Hoe</a:t>
            </a:r>
            <a:r>
              <a:rPr lang="fr-BE" baseline="0"/>
              <a:t> </a:t>
            </a:r>
            <a:r>
              <a:rPr lang="fr-BE" baseline="0" err="1"/>
              <a:t>dikker</a:t>
            </a:r>
            <a:r>
              <a:rPr lang="fr-BE" baseline="0"/>
              <a:t> de </a:t>
            </a:r>
            <a:r>
              <a:rPr lang="fr-BE" baseline="0" err="1"/>
              <a:t>poederlaag</a:t>
            </a:r>
            <a:r>
              <a:rPr lang="fr-BE" baseline="0"/>
              <a:t>, </a:t>
            </a:r>
            <a:r>
              <a:rPr lang="fr-BE" baseline="0" err="1"/>
              <a:t>hoe</a:t>
            </a:r>
            <a:r>
              <a:rPr lang="fr-BE" baseline="0"/>
              <a:t> </a:t>
            </a:r>
            <a:r>
              <a:rPr lang="fr-BE" baseline="0" err="1"/>
              <a:t>minder</a:t>
            </a:r>
            <a:r>
              <a:rPr lang="fr-BE" baseline="0"/>
              <a:t> « </a:t>
            </a:r>
            <a:r>
              <a:rPr lang="fr-BE" baseline="0" err="1"/>
              <a:t>blauw</a:t>
            </a:r>
            <a:r>
              <a:rPr lang="fr-BE" baseline="0"/>
              <a:t> » er </a:t>
            </a:r>
            <a:r>
              <a:rPr lang="fr-BE" baseline="0" err="1"/>
              <a:t>nog</a:t>
            </a:r>
            <a:r>
              <a:rPr lang="fr-BE" baseline="0"/>
              <a:t> </a:t>
            </a:r>
            <a:r>
              <a:rPr lang="fr-BE" baseline="0" err="1"/>
              <a:t>door</a:t>
            </a:r>
            <a:r>
              <a:rPr lang="fr-BE" baseline="0"/>
              <a:t> </a:t>
            </a:r>
            <a:r>
              <a:rPr lang="fr-BE" baseline="0" err="1"/>
              <a:t>komt</a:t>
            </a:r>
            <a:r>
              <a:rPr lang="fr-BE" baseline="0"/>
              <a:t> en dus </a:t>
            </a:r>
            <a:r>
              <a:rPr lang="fr-BE" baseline="0" err="1"/>
              <a:t>hoe</a:t>
            </a:r>
            <a:r>
              <a:rPr lang="fr-BE" baseline="0"/>
              <a:t> </a:t>
            </a:r>
            <a:r>
              <a:rPr lang="fr-BE" baseline="0" err="1"/>
              <a:t>warmer</a:t>
            </a:r>
            <a:r>
              <a:rPr lang="fr-BE" baseline="0"/>
              <a:t> de </a:t>
            </a:r>
            <a:r>
              <a:rPr lang="fr-BE" baseline="0" err="1"/>
              <a:t>lichtkleur</a:t>
            </a:r>
            <a:r>
              <a:rPr lang="fr-BE" baseline="0"/>
              <a:t> </a:t>
            </a:r>
            <a:r>
              <a:rPr lang="fr-BE" baseline="0" err="1"/>
              <a:t>zal</a:t>
            </a:r>
            <a:r>
              <a:rPr lang="fr-BE" baseline="0"/>
              <a:t> </a:t>
            </a:r>
            <a:r>
              <a:rPr lang="fr-BE" baseline="0" err="1"/>
              <a:t>zijn</a:t>
            </a:r>
            <a:r>
              <a:rPr lang="fr-BE" baseline="0"/>
              <a:t>, maar </a:t>
            </a:r>
            <a:r>
              <a:rPr lang="fr-BE" baseline="0" err="1"/>
              <a:t>door</a:t>
            </a:r>
            <a:r>
              <a:rPr lang="fr-BE" baseline="0"/>
              <a:t> de </a:t>
            </a:r>
            <a:r>
              <a:rPr lang="fr-BE" baseline="0" err="1"/>
              <a:t>dikke</a:t>
            </a:r>
            <a:r>
              <a:rPr lang="fr-BE" baseline="0"/>
              <a:t> </a:t>
            </a:r>
            <a:r>
              <a:rPr lang="fr-BE" baseline="0" err="1"/>
              <a:t>poederlaag</a:t>
            </a:r>
            <a:r>
              <a:rPr lang="fr-BE" baseline="0"/>
              <a:t> </a:t>
            </a:r>
            <a:r>
              <a:rPr lang="fr-BE" baseline="0" err="1"/>
              <a:t>daalt</a:t>
            </a:r>
            <a:r>
              <a:rPr lang="fr-BE" baseline="0"/>
              <a:t> het rendement van de LED.</a:t>
            </a:r>
          </a:p>
          <a:p>
            <a:pPr eaLnBrk="1" hangingPunct="1"/>
            <a:endParaRPr lang="fr-BE"/>
          </a:p>
        </p:txBody>
      </p:sp>
    </p:spTree>
    <p:extLst>
      <p:ext uri="{BB962C8B-B14F-4D97-AF65-F5344CB8AC3E}">
        <p14:creationId xmlns:p14="http://schemas.microsoft.com/office/powerpoint/2010/main" val="27149771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BE" err="1">
                <a:latin typeface="Arial" panose="020B0604020202020204" pitchFamily="34" charset="0"/>
                <a:cs typeface="Arial" panose="020B0604020202020204" pitchFamily="34" charset="0"/>
              </a:rPr>
              <a:t>Wanneer</a:t>
            </a:r>
            <a:r>
              <a:rPr lang="fr-BE">
                <a:latin typeface="Arial" panose="020B0604020202020204" pitchFamily="34" charset="0"/>
                <a:cs typeface="Arial" panose="020B0604020202020204" pitchFamily="34" charset="0"/>
              </a:rPr>
              <a:t> </a:t>
            </a:r>
            <a:r>
              <a:rPr lang="fr-BE" err="1">
                <a:latin typeface="Arial" panose="020B0604020202020204" pitchFamily="34" charset="0"/>
                <a:cs typeface="Arial" panose="020B0604020202020204" pitchFamily="34" charset="0"/>
              </a:rPr>
              <a:t>een</a:t>
            </a:r>
            <a:r>
              <a:rPr lang="fr-BE">
                <a:latin typeface="Arial" panose="020B0604020202020204" pitchFamily="34" charset="0"/>
                <a:cs typeface="Arial" panose="020B0604020202020204" pitchFamily="34" charset="0"/>
              </a:rPr>
              <a:t> </a:t>
            </a:r>
            <a:r>
              <a:rPr lang="fr-BE" err="1">
                <a:latin typeface="Arial" panose="020B0604020202020204" pitchFamily="34" charset="0"/>
                <a:cs typeface="Arial" panose="020B0604020202020204" pitchFamily="34" charset="0"/>
              </a:rPr>
              <a:t>lichtbron</a:t>
            </a:r>
            <a:r>
              <a:rPr lang="fr-BE">
                <a:latin typeface="Arial" panose="020B0604020202020204" pitchFamily="34" charset="0"/>
                <a:cs typeface="Arial" panose="020B0604020202020204" pitchFamily="34" charset="0"/>
              </a:rPr>
              <a:t> in </a:t>
            </a:r>
            <a:r>
              <a:rPr lang="fr-BE" err="1">
                <a:latin typeface="Arial" panose="020B0604020202020204" pitchFamily="34" charset="0"/>
                <a:cs typeface="Arial" panose="020B0604020202020204" pitchFamily="34" charset="0"/>
              </a:rPr>
              <a:t>een</a:t>
            </a:r>
            <a:r>
              <a:rPr lang="fr-BE">
                <a:latin typeface="Arial" panose="020B0604020202020204" pitchFamily="34" charset="0"/>
                <a:cs typeface="Arial" panose="020B0604020202020204" pitchFamily="34" charset="0"/>
              </a:rPr>
              <a:t> </a:t>
            </a:r>
            <a:r>
              <a:rPr lang="fr-BE" err="1">
                <a:latin typeface="Arial" panose="020B0604020202020204" pitchFamily="34" charset="0"/>
                <a:cs typeface="Arial" panose="020B0604020202020204" pitchFamily="34" charset="0"/>
              </a:rPr>
              <a:t>verlichtingstoestel</a:t>
            </a:r>
            <a:r>
              <a:rPr lang="fr-BE">
                <a:latin typeface="Arial" panose="020B0604020202020204" pitchFamily="34" charset="0"/>
                <a:cs typeface="Arial" panose="020B0604020202020204" pitchFamily="34" charset="0"/>
              </a:rPr>
              <a:t> </a:t>
            </a:r>
            <a:r>
              <a:rPr lang="fr-BE" err="1">
                <a:latin typeface="Arial" panose="020B0604020202020204" pitchFamily="34" charset="0"/>
                <a:cs typeface="Arial" panose="020B0604020202020204" pitchFamily="34" charset="0"/>
              </a:rPr>
              <a:t>wordt</a:t>
            </a:r>
            <a:r>
              <a:rPr lang="fr-BE">
                <a:latin typeface="Arial" panose="020B0604020202020204" pitchFamily="34" charset="0"/>
                <a:cs typeface="Arial" panose="020B0604020202020204" pitchFamily="34" charset="0"/>
              </a:rPr>
              <a:t> </a:t>
            </a:r>
            <a:r>
              <a:rPr lang="fr-BE" err="1">
                <a:latin typeface="Arial" panose="020B0604020202020204" pitchFamily="34" charset="0"/>
                <a:cs typeface="Arial" panose="020B0604020202020204" pitchFamily="34" charset="0"/>
              </a:rPr>
              <a:t>geplaatst</a:t>
            </a:r>
            <a:r>
              <a:rPr lang="fr-BE">
                <a:latin typeface="Arial" panose="020B0604020202020204" pitchFamily="34" charset="0"/>
                <a:cs typeface="Arial" panose="020B0604020202020204" pitchFamily="34" charset="0"/>
              </a:rPr>
              <a:t>, </a:t>
            </a:r>
            <a:r>
              <a:rPr lang="fr-BE" err="1">
                <a:latin typeface="Arial" panose="020B0604020202020204" pitchFamily="34" charset="0"/>
                <a:cs typeface="Arial" panose="020B0604020202020204" pitchFamily="34" charset="0"/>
              </a:rPr>
              <a:t>treden</a:t>
            </a:r>
            <a:r>
              <a:rPr lang="fr-BE">
                <a:latin typeface="Arial" panose="020B0604020202020204" pitchFamily="34" charset="0"/>
                <a:cs typeface="Arial" panose="020B0604020202020204" pitchFamily="34" charset="0"/>
              </a:rPr>
              <a:t> er </a:t>
            </a:r>
            <a:r>
              <a:rPr lang="fr-BE" err="1">
                <a:latin typeface="Arial" panose="020B0604020202020204" pitchFamily="34" charset="0"/>
                <a:cs typeface="Arial" panose="020B0604020202020204" pitchFamily="34" charset="0"/>
              </a:rPr>
              <a:t>rendementsverliezen</a:t>
            </a:r>
            <a:r>
              <a:rPr lang="fr-BE">
                <a:latin typeface="Arial" panose="020B0604020202020204" pitchFamily="34" charset="0"/>
                <a:cs typeface="Arial" panose="020B0604020202020204" pitchFamily="34" charset="0"/>
              </a:rPr>
              <a:t> op </a:t>
            </a:r>
            <a:r>
              <a:rPr lang="fr-BE" err="1">
                <a:latin typeface="Arial" panose="020B0604020202020204" pitchFamily="34" charset="0"/>
                <a:cs typeface="Arial" panose="020B0604020202020204" pitchFamily="34" charset="0"/>
              </a:rPr>
              <a:t>door</a:t>
            </a:r>
            <a:r>
              <a:rPr lang="fr-BE">
                <a:latin typeface="Arial" panose="020B0604020202020204" pitchFamily="34" charset="0"/>
                <a:cs typeface="Arial" panose="020B0604020202020204" pitchFamily="34" charset="0"/>
              </a:rPr>
              <a:t> </a:t>
            </a:r>
            <a:r>
              <a:rPr lang="fr-BE" err="1">
                <a:latin typeface="Arial" panose="020B0604020202020204" pitchFamily="34" charset="0"/>
                <a:cs typeface="Arial" panose="020B0604020202020204" pitchFamily="34" charset="0"/>
              </a:rPr>
              <a:t>vb</a:t>
            </a:r>
            <a:r>
              <a:rPr lang="fr-BE">
                <a:latin typeface="Arial" panose="020B0604020202020204" pitchFamily="34" charset="0"/>
                <a:cs typeface="Arial" panose="020B0604020202020204" pitchFamily="34" charset="0"/>
              </a:rPr>
              <a:t>. </a:t>
            </a:r>
            <a:r>
              <a:rPr lang="fr-BE" err="1">
                <a:latin typeface="Arial" panose="020B0604020202020204" pitchFamily="34" charset="0"/>
                <a:cs typeface="Arial" panose="020B0604020202020204" pitchFamily="34" charset="0"/>
              </a:rPr>
              <a:t>warmteontwikkeing</a:t>
            </a:r>
            <a:r>
              <a:rPr lang="fr-BE">
                <a:latin typeface="Arial" panose="020B0604020202020204" pitchFamily="34" charset="0"/>
                <a:cs typeface="Arial" panose="020B0604020202020204" pitchFamily="34" charset="0"/>
              </a:rPr>
              <a:t>, </a:t>
            </a:r>
            <a:r>
              <a:rPr lang="fr-BE" err="1">
                <a:latin typeface="Arial" panose="020B0604020202020204" pitchFamily="34" charset="0"/>
                <a:cs typeface="Arial" panose="020B0604020202020204" pitchFamily="34" charset="0"/>
              </a:rPr>
              <a:t>verliezen</a:t>
            </a:r>
            <a:r>
              <a:rPr lang="fr-BE">
                <a:latin typeface="Arial" panose="020B0604020202020204" pitchFamily="34" charset="0"/>
                <a:cs typeface="Arial" panose="020B0604020202020204" pitchFamily="34" charset="0"/>
              </a:rPr>
              <a:t> </a:t>
            </a:r>
            <a:r>
              <a:rPr lang="fr-BE" err="1">
                <a:latin typeface="Arial" panose="020B0604020202020204" pitchFamily="34" charset="0"/>
                <a:cs typeface="Arial" panose="020B0604020202020204" pitchFamily="34" charset="0"/>
              </a:rPr>
              <a:t>door</a:t>
            </a:r>
            <a:r>
              <a:rPr lang="fr-BE">
                <a:latin typeface="Arial" panose="020B0604020202020204" pitchFamily="34" charset="0"/>
                <a:cs typeface="Arial" panose="020B0604020202020204" pitchFamily="34" charset="0"/>
              </a:rPr>
              <a:t> </a:t>
            </a:r>
            <a:r>
              <a:rPr lang="fr-BE" err="1">
                <a:latin typeface="Arial" panose="020B0604020202020204" pitchFamily="34" charset="0"/>
                <a:cs typeface="Arial" panose="020B0604020202020204" pitchFamily="34" charset="0"/>
              </a:rPr>
              <a:t>optiek</a:t>
            </a:r>
            <a:r>
              <a:rPr lang="fr-BE">
                <a:latin typeface="Arial" panose="020B0604020202020204" pitchFamily="34" charset="0"/>
                <a:cs typeface="Arial" panose="020B0604020202020204" pitchFamily="34" charset="0"/>
              </a:rPr>
              <a:t> en </a:t>
            </a:r>
            <a:r>
              <a:rPr lang="fr-BE" err="1">
                <a:latin typeface="Arial" panose="020B0604020202020204" pitchFamily="34" charset="0"/>
                <a:cs typeface="Arial" panose="020B0604020202020204" pitchFamily="34" charset="0"/>
              </a:rPr>
              <a:t>door</a:t>
            </a:r>
            <a:r>
              <a:rPr lang="fr-BE">
                <a:latin typeface="Arial" panose="020B0604020202020204" pitchFamily="34" charset="0"/>
                <a:cs typeface="Arial" panose="020B0604020202020204" pitchFamily="34" charset="0"/>
              </a:rPr>
              <a:t> driver. Dit </a:t>
            </a:r>
            <a:r>
              <a:rPr lang="fr-BE" err="1">
                <a:latin typeface="Arial" panose="020B0604020202020204" pitchFamily="34" charset="0"/>
                <a:cs typeface="Arial" panose="020B0604020202020204" pitchFamily="34" charset="0"/>
              </a:rPr>
              <a:t>is</a:t>
            </a:r>
            <a:r>
              <a:rPr lang="fr-BE">
                <a:latin typeface="Arial" panose="020B0604020202020204" pitchFamily="34" charset="0"/>
                <a:cs typeface="Arial" panose="020B0604020202020204" pitchFamily="34" charset="0"/>
              </a:rPr>
              <a:t> </a:t>
            </a:r>
            <a:r>
              <a:rPr lang="fr-BE" err="1">
                <a:latin typeface="Arial" panose="020B0604020202020204" pitchFamily="34" charset="0"/>
                <a:cs typeface="Arial" panose="020B0604020202020204" pitchFamily="34" charset="0"/>
              </a:rPr>
              <a:t>zo</a:t>
            </a:r>
            <a:r>
              <a:rPr lang="fr-BE">
                <a:latin typeface="Arial" panose="020B0604020202020204" pitchFamily="34" charset="0"/>
                <a:cs typeface="Arial" panose="020B0604020202020204" pitchFamily="34" charset="0"/>
              </a:rPr>
              <a:t> </a:t>
            </a:r>
            <a:r>
              <a:rPr lang="fr-BE" err="1">
                <a:latin typeface="Arial" panose="020B0604020202020204" pitchFamily="34" charset="0"/>
                <a:cs typeface="Arial" panose="020B0604020202020204" pitchFamily="34" charset="0"/>
              </a:rPr>
              <a:t>voor</a:t>
            </a:r>
            <a:r>
              <a:rPr lang="fr-BE">
                <a:latin typeface="Arial" panose="020B0604020202020204" pitchFamily="34" charset="0"/>
                <a:cs typeface="Arial" panose="020B0604020202020204" pitchFamily="34" charset="0"/>
              </a:rPr>
              <a:t> </a:t>
            </a:r>
            <a:r>
              <a:rPr lang="fr-BE" err="1">
                <a:latin typeface="Arial" panose="020B0604020202020204" pitchFamily="34" charset="0"/>
                <a:cs typeface="Arial" panose="020B0604020202020204" pitchFamily="34" charset="0"/>
              </a:rPr>
              <a:t>elke</a:t>
            </a:r>
            <a:r>
              <a:rPr lang="fr-BE">
                <a:latin typeface="Arial" panose="020B0604020202020204" pitchFamily="34" charset="0"/>
                <a:cs typeface="Arial" panose="020B0604020202020204" pitchFamily="34" charset="0"/>
              </a:rPr>
              <a:t> </a:t>
            </a:r>
            <a:r>
              <a:rPr lang="fr-BE" err="1">
                <a:latin typeface="Arial" panose="020B0604020202020204" pitchFamily="34" charset="0"/>
                <a:cs typeface="Arial" panose="020B0604020202020204" pitchFamily="34" charset="0"/>
              </a:rPr>
              <a:t>lichtbron</a:t>
            </a:r>
            <a:r>
              <a:rPr lang="fr-BE">
                <a:latin typeface="Arial" panose="020B0604020202020204" pitchFamily="34" charset="0"/>
                <a:cs typeface="Arial" panose="020B0604020202020204" pitchFamily="34" charset="0"/>
              </a:rPr>
              <a:t>, </a:t>
            </a:r>
            <a:r>
              <a:rPr lang="fr-BE" err="1">
                <a:latin typeface="Arial" panose="020B0604020202020204" pitchFamily="34" charset="0"/>
                <a:cs typeface="Arial" panose="020B0604020202020204" pitchFamily="34" charset="0"/>
              </a:rPr>
              <a:t>ook</a:t>
            </a:r>
            <a:r>
              <a:rPr lang="fr-BE">
                <a:latin typeface="Arial" panose="020B0604020202020204" pitchFamily="34" charset="0"/>
                <a:cs typeface="Arial" panose="020B0604020202020204" pitchFamily="34" charset="0"/>
              </a:rPr>
              <a:t> </a:t>
            </a:r>
            <a:r>
              <a:rPr lang="fr-BE" err="1">
                <a:latin typeface="Arial" panose="020B0604020202020204" pitchFamily="34" charset="0"/>
                <a:cs typeface="Arial" panose="020B0604020202020204" pitchFamily="34" charset="0"/>
              </a:rPr>
              <a:t>voor</a:t>
            </a:r>
            <a:r>
              <a:rPr lang="fr-BE">
                <a:latin typeface="Arial" panose="020B0604020202020204" pitchFamily="34" charset="0"/>
                <a:cs typeface="Arial" panose="020B0604020202020204" pitchFamily="34" charset="0"/>
              </a:rPr>
              <a:t> LED.</a:t>
            </a:r>
          </a:p>
          <a:p>
            <a:r>
              <a:rPr lang="fr-BE" b="1" err="1">
                <a:latin typeface="Arial" panose="020B0604020202020204" pitchFamily="34" charset="0"/>
                <a:cs typeface="Arial" panose="020B0604020202020204" pitchFamily="34" charset="0"/>
              </a:rPr>
              <a:t>Voorbeeld</a:t>
            </a:r>
            <a:r>
              <a:rPr lang="fr-BE" b="1">
                <a:latin typeface="Arial" panose="020B0604020202020204" pitchFamily="34" charset="0"/>
                <a:cs typeface="Arial" panose="020B0604020202020204" pitchFamily="34" charset="0"/>
              </a:rPr>
              <a:t> 1:</a:t>
            </a:r>
          </a:p>
          <a:p>
            <a:r>
              <a:rPr lang="fr-BE" b="1" err="1">
                <a:latin typeface="Arial" panose="020B0604020202020204" pitchFamily="34" charset="0"/>
                <a:cs typeface="Arial" panose="020B0604020202020204" pitchFamily="34" charset="0"/>
              </a:rPr>
              <a:t>Een</a:t>
            </a:r>
            <a:r>
              <a:rPr lang="fr-BE" b="1">
                <a:latin typeface="Arial" panose="020B0604020202020204" pitchFamily="34" charset="0"/>
                <a:cs typeface="Arial" panose="020B0604020202020204" pitchFamily="34" charset="0"/>
              </a:rPr>
              <a:t> LED-chip met </a:t>
            </a:r>
            <a:r>
              <a:rPr lang="fr-BE" b="1" err="1">
                <a:latin typeface="Arial" panose="020B0604020202020204" pitchFamily="34" charset="0"/>
                <a:cs typeface="Arial" panose="020B0604020202020204" pitchFamily="34" charset="0"/>
              </a:rPr>
              <a:t>een</a:t>
            </a:r>
            <a:r>
              <a:rPr lang="fr-BE" b="1">
                <a:latin typeface="Arial" panose="020B0604020202020204" pitchFamily="34" charset="0"/>
                <a:cs typeface="Arial" panose="020B0604020202020204" pitchFamily="34" charset="0"/>
              </a:rPr>
              <a:t> rendement van </a:t>
            </a:r>
            <a:r>
              <a:rPr lang="fr-BE" b="1" err="1">
                <a:latin typeface="Arial" panose="020B0604020202020204" pitchFamily="34" charset="0"/>
                <a:cs typeface="Arial" panose="020B0604020202020204" pitchFamily="34" charset="0"/>
              </a:rPr>
              <a:t>bijvoorbeeld</a:t>
            </a:r>
            <a:r>
              <a:rPr lang="fr-BE" b="1">
                <a:latin typeface="Arial" panose="020B0604020202020204" pitchFamily="34" charset="0"/>
                <a:cs typeface="Arial" panose="020B0604020202020204" pitchFamily="34" charset="0"/>
              </a:rPr>
              <a:t> 130 lm/W </a:t>
            </a:r>
            <a:r>
              <a:rPr lang="fr-BE" b="1" err="1">
                <a:latin typeface="Arial" panose="020B0604020202020204" pitchFamily="34" charset="0"/>
                <a:cs typeface="Arial" panose="020B0604020202020204" pitchFamily="34" charset="0"/>
              </a:rPr>
              <a:t>wordt</a:t>
            </a:r>
            <a:r>
              <a:rPr lang="fr-BE" b="1">
                <a:latin typeface="Arial" panose="020B0604020202020204" pitchFamily="34" charset="0"/>
                <a:cs typeface="Arial" panose="020B0604020202020204" pitchFamily="34" charset="0"/>
              </a:rPr>
              <a:t> in </a:t>
            </a:r>
            <a:r>
              <a:rPr lang="fr-BE" b="1" err="1">
                <a:latin typeface="Arial" panose="020B0604020202020204" pitchFamily="34" charset="0"/>
                <a:cs typeface="Arial" panose="020B0604020202020204" pitchFamily="34" charset="0"/>
              </a:rPr>
              <a:t>een</a:t>
            </a:r>
            <a:r>
              <a:rPr lang="fr-BE" b="1">
                <a:latin typeface="Arial" panose="020B0604020202020204" pitchFamily="34" charset="0"/>
                <a:cs typeface="Arial" panose="020B0604020202020204" pitchFamily="34" charset="0"/>
              </a:rPr>
              <a:t> </a:t>
            </a:r>
            <a:r>
              <a:rPr lang="fr-BE" b="1" err="1">
                <a:latin typeface="Arial" panose="020B0604020202020204" pitchFamily="34" charset="0"/>
                <a:cs typeface="Arial" panose="020B0604020202020204" pitchFamily="34" charset="0"/>
              </a:rPr>
              <a:t>verlichtingstoestel</a:t>
            </a:r>
            <a:r>
              <a:rPr lang="fr-BE" b="1">
                <a:latin typeface="Arial" panose="020B0604020202020204" pitchFamily="34" charset="0"/>
                <a:cs typeface="Arial" panose="020B0604020202020204" pitchFamily="34" charset="0"/>
              </a:rPr>
              <a:t> </a:t>
            </a:r>
            <a:r>
              <a:rPr lang="fr-BE" b="1" err="1">
                <a:latin typeface="Arial" panose="020B0604020202020204" pitchFamily="34" charset="0"/>
                <a:cs typeface="Arial" panose="020B0604020202020204" pitchFamily="34" charset="0"/>
              </a:rPr>
              <a:t>geplaatst</a:t>
            </a:r>
            <a:r>
              <a:rPr lang="fr-BE" b="1">
                <a:latin typeface="Arial" panose="020B0604020202020204" pitchFamily="34" charset="0"/>
                <a:cs typeface="Arial" panose="020B0604020202020204" pitchFamily="34" charset="0"/>
              </a:rPr>
              <a:t>.</a:t>
            </a:r>
          </a:p>
          <a:p>
            <a:r>
              <a:rPr lang="fr-BE">
                <a:latin typeface="Arial" panose="020B0604020202020204" pitchFamily="34" charset="0"/>
                <a:cs typeface="Arial" panose="020B0604020202020204" pitchFamily="34" charset="0"/>
              </a:rPr>
              <a:t>In </a:t>
            </a:r>
            <a:r>
              <a:rPr lang="fr-BE" err="1">
                <a:latin typeface="Arial" panose="020B0604020202020204" pitchFamily="34" charset="0"/>
                <a:cs typeface="Arial" panose="020B0604020202020204" pitchFamily="34" charset="0"/>
              </a:rPr>
              <a:t>een</a:t>
            </a:r>
            <a:r>
              <a:rPr lang="fr-BE">
                <a:latin typeface="Arial" panose="020B0604020202020204" pitchFamily="34" charset="0"/>
                <a:cs typeface="Arial" panose="020B0604020202020204" pitchFamily="34" charset="0"/>
              </a:rPr>
              <a:t> </a:t>
            </a:r>
            <a:r>
              <a:rPr lang="fr-BE" err="1">
                <a:latin typeface="Arial" panose="020B0604020202020204" pitchFamily="34" charset="0"/>
                <a:cs typeface="Arial" panose="020B0604020202020204" pitchFamily="34" charset="0"/>
              </a:rPr>
              <a:t>professioneel</a:t>
            </a:r>
            <a:r>
              <a:rPr lang="fr-BE">
                <a:latin typeface="Arial" panose="020B0604020202020204" pitchFamily="34" charset="0"/>
                <a:cs typeface="Arial" panose="020B0604020202020204" pitchFamily="34" charset="0"/>
              </a:rPr>
              <a:t> </a:t>
            </a:r>
            <a:r>
              <a:rPr lang="fr-BE" err="1">
                <a:latin typeface="Arial" panose="020B0604020202020204" pitchFamily="34" charset="0"/>
                <a:cs typeface="Arial" panose="020B0604020202020204" pitchFamily="34" charset="0"/>
              </a:rPr>
              <a:t>toestel</a:t>
            </a:r>
            <a:r>
              <a:rPr lang="fr-BE">
                <a:latin typeface="Arial" panose="020B0604020202020204" pitchFamily="34" charset="0"/>
                <a:cs typeface="Arial" panose="020B0604020202020204" pitchFamily="34" charset="0"/>
              </a:rPr>
              <a:t> met </a:t>
            </a:r>
            <a:r>
              <a:rPr lang="fr-BE" err="1">
                <a:latin typeface="Arial" panose="020B0604020202020204" pitchFamily="34" charset="0"/>
                <a:cs typeface="Arial" panose="020B0604020202020204" pitchFamily="34" charset="0"/>
              </a:rPr>
              <a:t>weinig</a:t>
            </a:r>
            <a:r>
              <a:rPr lang="fr-BE">
                <a:latin typeface="Arial" panose="020B0604020202020204" pitchFamily="34" charset="0"/>
                <a:cs typeface="Arial" panose="020B0604020202020204" pitchFamily="34" charset="0"/>
              </a:rPr>
              <a:t> </a:t>
            </a:r>
            <a:r>
              <a:rPr lang="fr-BE" err="1">
                <a:latin typeface="Arial" panose="020B0604020202020204" pitchFamily="34" charset="0"/>
                <a:cs typeface="Arial" panose="020B0604020202020204" pitchFamily="34" charset="0"/>
              </a:rPr>
              <a:t>verliezen</a:t>
            </a:r>
            <a:r>
              <a:rPr lang="fr-BE">
                <a:latin typeface="Arial" panose="020B0604020202020204" pitchFamily="34" charset="0"/>
                <a:cs typeface="Arial" panose="020B0604020202020204" pitchFamily="34" charset="0"/>
              </a:rPr>
              <a:t>, kan het </a:t>
            </a:r>
            <a:r>
              <a:rPr lang="fr-BE" err="1">
                <a:latin typeface="Arial" panose="020B0604020202020204" pitchFamily="34" charset="0"/>
                <a:cs typeface="Arial" panose="020B0604020202020204" pitchFamily="34" charset="0"/>
              </a:rPr>
              <a:t>toestelrendement</a:t>
            </a:r>
            <a:r>
              <a:rPr lang="fr-BE">
                <a:latin typeface="Arial" panose="020B0604020202020204" pitchFamily="34" charset="0"/>
                <a:cs typeface="Arial" panose="020B0604020202020204" pitchFamily="34" charset="0"/>
              </a:rPr>
              <a:t> </a:t>
            </a:r>
            <a:r>
              <a:rPr lang="fr-BE" err="1">
                <a:latin typeface="Arial" panose="020B0604020202020204" pitchFamily="34" charset="0"/>
                <a:cs typeface="Arial" panose="020B0604020202020204" pitchFamily="34" charset="0"/>
              </a:rPr>
              <a:t>bijvoorbeeld</a:t>
            </a:r>
            <a:r>
              <a:rPr lang="fr-BE">
                <a:latin typeface="Arial" panose="020B0604020202020204" pitchFamily="34" charset="0"/>
                <a:cs typeface="Arial" panose="020B0604020202020204" pitchFamily="34" charset="0"/>
              </a:rPr>
              <a:t> </a:t>
            </a:r>
            <a:r>
              <a:rPr lang="fr-BE" err="1">
                <a:latin typeface="Arial" panose="020B0604020202020204" pitchFamily="34" charset="0"/>
                <a:cs typeface="Arial" panose="020B0604020202020204" pitchFamily="34" charset="0"/>
              </a:rPr>
              <a:t>nog</a:t>
            </a:r>
            <a:r>
              <a:rPr lang="fr-BE">
                <a:latin typeface="Arial" panose="020B0604020202020204" pitchFamily="34" charset="0"/>
                <a:cs typeface="Arial" panose="020B0604020202020204" pitchFamily="34" charset="0"/>
              </a:rPr>
              <a:t> 94 lm/W </a:t>
            </a:r>
            <a:r>
              <a:rPr lang="fr-BE" err="1">
                <a:latin typeface="Arial" panose="020B0604020202020204" pitchFamily="34" charset="0"/>
                <a:cs typeface="Arial" panose="020B0604020202020204" pitchFamily="34" charset="0"/>
              </a:rPr>
              <a:t>zijn</a:t>
            </a:r>
            <a:r>
              <a:rPr lang="fr-BE">
                <a:latin typeface="Arial" panose="020B0604020202020204" pitchFamily="34" charset="0"/>
                <a:cs typeface="Arial" panose="020B0604020202020204" pitchFamily="34" charset="0"/>
              </a:rPr>
              <a:t>.</a:t>
            </a:r>
          </a:p>
          <a:p>
            <a:r>
              <a:rPr lang="fr-BE">
                <a:latin typeface="Arial" panose="020B0604020202020204" pitchFamily="34" charset="0"/>
                <a:cs typeface="Arial" panose="020B0604020202020204" pitchFamily="34" charset="0"/>
              </a:rPr>
              <a:t>Maar </a:t>
            </a:r>
            <a:r>
              <a:rPr lang="fr-BE" err="1">
                <a:latin typeface="Arial" panose="020B0604020202020204" pitchFamily="34" charset="0"/>
                <a:cs typeface="Arial" panose="020B0604020202020204" pitchFamily="34" charset="0"/>
              </a:rPr>
              <a:t>voor</a:t>
            </a:r>
            <a:r>
              <a:rPr lang="fr-BE">
                <a:latin typeface="Arial" panose="020B0604020202020204" pitchFamily="34" charset="0"/>
                <a:cs typeface="Arial" panose="020B0604020202020204" pitchFamily="34" charset="0"/>
              </a:rPr>
              <a:t> </a:t>
            </a:r>
            <a:r>
              <a:rPr lang="fr-BE" err="1">
                <a:latin typeface="Arial" panose="020B0604020202020204" pitchFamily="34" charset="0"/>
                <a:cs typeface="Arial" panose="020B0604020202020204" pitchFamily="34" charset="0"/>
              </a:rPr>
              <a:t>dezelfde</a:t>
            </a:r>
            <a:r>
              <a:rPr lang="fr-BE">
                <a:latin typeface="Arial" panose="020B0604020202020204" pitchFamily="34" charset="0"/>
                <a:cs typeface="Arial" panose="020B0604020202020204" pitchFamily="34" charset="0"/>
              </a:rPr>
              <a:t> LED-chip in </a:t>
            </a:r>
            <a:r>
              <a:rPr lang="fr-BE" err="1">
                <a:latin typeface="Arial" panose="020B0604020202020204" pitchFamily="34" charset="0"/>
                <a:cs typeface="Arial" panose="020B0604020202020204" pitchFamily="34" charset="0"/>
              </a:rPr>
              <a:t>een</a:t>
            </a:r>
            <a:r>
              <a:rPr lang="fr-BE">
                <a:latin typeface="Arial" panose="020B0604020202020204" pitchFamily="34" charset="0"/>
                <a:cs typeface="Arial" panose="020B0604020202020204" pitchFamily="34" charset="0"/>
              </a:rPr>
              <a:t> </a:t>
            </a:r>
            <a:r>
              <a:rPr lang="fr-BE" err="1">
                <a:latin typeface="Arial" panose="020B0604020202020204" pitchFamily="34" charset="0"/>
                <a:cs typeface="Arial" panose="020B0604020202020204" pitchFamily="34" charset="0"/>
              </a:rPr>
              <a:t>toestel</a:t>
            </a:r>
            <a:r>
              <a:rPr lang="fr-BE">
                <a:latin typeface="Arial" panose="020B0604020202020204" pitchFamily="34" charset="0"/>
                <a:cs typeface="Arial" panose="020B0604020202020204" pitchFamily="34" charset="0"/>
              </a:rPr>
              <a:t> met </a:t>
            </a:r>
            <a:r>
              <a:rPr lang="fr-BE" err="1">
                <a:latin typeface="Arial" panose="020B0604020202020204" pitchFamily="34" charset="0"/>
                <a:cs typeface="Arial" panose="020B0604020202020204" pitchFamily="34" charset="0"/>
              </a:rPr>
              <a:t>veel</a:t>
            </a:r>
            <a:r>
              <a:rPr lang="fr-BE">
                <a:latin typeface="Arial" panose="020B0604020202020204" pitchFamily="34" charset="0"/>
                <a:cs typeface="Arial" panose="020B0604020202020204" pitchFamily="34" charset="0"/>
              </a:rPr>
              <a:t> </a:t>
            </a:r>
            <a:r>
              <a:rPr lang="fr-BE" err="1">
                <a:latin typeface="Arial" panose="020B0604020202020204" pitchFamily="34" charset="0"/>
                <a:cs typeface="Arial" panose="020B0604020202020204" pitchFamily="34" charset="0"/>
              </a:rPr>
              <a:t>verliezen</a:t>
            </a:r>
            <a:r>
              <a:rPr lang="fr-BE">
                <a:latin typeface="Arial" panose="020B0604020202020204" pitchFamily="34" charset="0"/>
                <a:cs typeface="Arial" panose="020B0604020202020204" pitchFamily="34" charset="0"/>
              </a:rPr>
              <a:t>, kan het </a:t>
            </a:r>
            <a:r>
              <a:rPr lang="fr-BE" err="1">
                <a:latin typeface="Arial" panose="020B0604020202020204" pitchFamily="34" charset="0"/>
                <a:cs typeface="Arial" panose="020B0604020202020204" pitchFamily="34" charset="0"/>
              </a:rPr>
              <a:t>toestelrendement</a:t>
            </a:r>
            <a:r>
              <a:rPr lang="fr-BE">
                <a:latin typeface="Arial" panose="020B0604020202020204" pitchFamily="34" charset="0"/>
                <a:cs typeface="Arial" panose="020B0604020202020204" pitchFamily="34" charset="0"/>
              </a:rPr>
              <a:t> </a:t>
            </a:r>
            <a:r>
              <a:rPr lang="fr-BE" err="1">
                <a:latin typeface="Arial" panose="020B0604020202020204" pitchFamily="34" charset="0"/>
                <a:cs typeface="Arial" panose="020B0604020202020204" pitchFamily="34" charset="0"/>
              </a:rPr>
              <a:t>zakken</a:t>
            </a:r>
            <a:r>
              <a:rPr lang="fr-BE">
                <a:latin typeface="Arial" panose="020B0604020202020204" pitchFamily="34" charset="0"/>
                <a:cs typeface="Arial" panose="020B0604020202020204" pitchFamily="34" charset="0"/>
              </a:rPr>
              <a:t> </a:t>
            </a:r>
            <a:r>
              <a:rPr lang="fr-BE" err="1">
                <a:latin typeface="Arial" panose="020B0604020202020204" pitchFamily="34" charset="0"/>
                <a:cs typeface="Arial" panose="020B0604020202020204" pitchFamily="34" charset="0"/>
              </a:rPr>
              <a:t>tot</a:t>
            </a:r>
            <a:r>
              <a:rPr lang="fr-BE">
                <a:latin typeface="Arial" panose="020B0604020202020204" pitchFamily="34" charset="0"/>
                <a:cs typeface="Arial" panose="020B0604020202020204" pitchFamily="34" charset="0"/>
              </a:rPr>
              <a:t> </a:t>
            </a:r>
            <a:r>
              <a:rPr lang="fr-BE" err="1">
                <a:latin typeface="Arial" panose="020B0604020202020204" pitchFamily="34" charset="0"/>
                <a:cs typeface="Arial" panose="020B0604020202020204" pitchFamily="34" charset="0"/>
              </a:rPr>
              <a:t>onder</a:t>
            </a:r>
            <a:r>
              <a:rPr lang="fr-BE">
                <a:latin typeface="Arial" panose="020B0604020202020204" pitchFamily="34" charset="0"/>
                <a:cs typeface="Arial" panose="020B0604020202020204" pitchFamily="34" charset="0"/>
              </a:rPr>
              <a:t> de 50 lm/W.</a:t>
            </a:r>
          </a:p>
          <a:p>
            <a:endParaRPr lang="en-GB"/>
          </a:p>
          <a:p>
            <a:r>
              <a:rPr lang="en-GB" b="1" err="1"/>
              <a:t>Voorbeeld</a:t>
            </a:r>
            <a:r>
              <a:rPr lang="en-GB" b="1"/>
              <a:t> 2</a:t>
            </a:r>
            <a:r>
              <a:rPr lang="en-GB"/>
              <a:t>: </a:t>
            </a:r>
            <a:r>
              <a:rPr lang="en-GB" err="1"/>
              <a:t>een</a:t>
            </a:r>
            <a:r>
              <a:rPr lang="en-GB"/>
              <a:t> downlight met 2 compact</a:t>
            </a:r>
            <a:r>
              <a:rPr lang="en-GB" baseline="0"/>
              <a:t> </a:t>
            </a:r>
            <a:r>
              <a:rPr lang="en-GB" baseline="0" err="1"/>
              <a:t>fluorescentielampen</a:t>
            </a:r>
            <a:r>
              <a:rPr lang="en-GB" baseline="0"/>
              <a:t> in </a:t>
            </a:r>
            <a:r>
              <a:rPr lang="en-GB" baseline="0" err="1"/>
              <a:t>een</a:t>
            </a:r>
            <a:r>
              <a:rPr lang="en-GB" baseline="0"/>
              <a:t> reflector </a:t>
            </a:r>
            <a:r>
              <a:rPr lang="en-GB" baseline="0" err="1"/>
              <a:t>en</a:t>
            </a:r>
            <a:r>
              <a:rPr lang="en-GB" baseline="0"/>
              <a:t> </a:t>
            </a:r>
            <a:r>
              <a:rPr lang="en-GB" baseline="0" err="1"/>
              <a:t>een</a:t>
            </a:r>
            <a:r>
              <a:rPr lang="en-GB" baseline="0"/>
              <a:t> </a:t>
            </a:r>
            <a:r>
              <a:rPr lang="en-GB" baseline="0" err="1"/>
              <a:t>melkwitte</a:t>
            </a:r>
            <a:r>
              <a:rPr lang="en-GB" baseline="0"/>
              <a:t> </a:t>
            </a:r>
            <a:r>
              <a:rPr lang="en-GB" baseline="0" err="1"/>
              <a:t>plexi</a:t>
            </a:r>
            <a:r>
              <a:rPr lang="en-GB" baseline="0"/>
              <a:t>.</a:t>
            </a:r>
          </a:p>
          <a:p>
            <a:r>
              <a:rPr lang="en-GB" b="1" err="1"/>
              <a:t>Dit</a:t>
            </a:r>
            <a:r>
              <a:rPr lang="en-GB" b="1" baseline="0"/>
              <a:t> </a:t>
            </a:r>
            <a:r>
              <a:rPr lang="en-GB" b="1" baseline="0" err="1"/>
              <a:t>heeft</a:t>
            </a:r>
            <a:r>
              <a:rPr lang="en-GB" b="1" baseline="0"/>
              <a:t> </a:t>
            </a:r>
            <a:r>
              <a:rPr lang="en-GB" b="1" baseline="0" err="1"/>
              <a:t>een</a:t>
            </a:r>
            <a:r>
              <a:rPr lang="en-GB" b="1" baseline="0"/>
              <a:t> heel </a:t>
            </a:r>
            <a:r>
              <a:rPr lang="en-GB" b="1" baseline="0" err="1"/>
              <a:t>laag</a:t>
            </a:r>
            <a:r>
              <a:rPr lang="en-GB" b="1" baseline="0"/>
              <a:t> </a:t>
            </a:r>
            <a:r>
              <a:rPr lang="en-GB" b="1" baseline="0" err="1"/>
              <a:t>rendement</a:t>
            </a:r>
            <a:r>
              <a:rPr lang="en-GB" b="1" baseline="0"/>
              <a:t>. </a:t>
            </a:r>
            <a:r>
              <a:rPr lang="en-GB" b="1" baseline="0" err="1"/>
              <a:t>Waarom</a:t>
            </a:r>
            <a:r>
              <a:rPr lang="en-GB" b="1" baseline="0"/>
              <a:t>? </a:t>
            </a:r>
            <a:r>
              <a:rPr lang="en-GB" b="1" baseline="0" err="1"/>
              <a:t>Wie</a:t>
            </a:r>
            <a:r>
              <a:rPr lang="en-GB" b="1" baseline="0"/>
              <a:t> </a:t>
            </a:r>
            <a:r>
              <a:rPr lang="en-GB" b="1" baseline="0" err="1"/>
              <a:t>kan</a:t>
            </a:r>
            <a:r>
              <a:rPr lang="en-GB" b="1" baseline="0"/>
              <a:t> </a:t>
            </a:r>
            <a:r>
              <a:rPr lang="en-GB" b="1" baseline="0" err="1"/>
              <a:t>dat</a:t>
            </a:r>
            <a:r>
              <a:rPr lang="en-GB" b="1" baseline="0"/>
              <a:t> </a:t>
            </a:r>
            <a:r>
              <a:rPr lang="en-GB" b="1" baseline="0" err="1"/>
              <a:t>verklaren</a:t>
            </a:r>
            <a:r>
              <a:rPr lang="en-GB" b="1" baseline="0"/>
              <a:t>?</a:t>
            </a:r>
          </a:p>
          <a:p>
            <a:r>
              <a:rPr lang="en-GB" b="0" baseline="0"/>
              <a:t>=&gt; Het </a:t>
            </a:r>
            <a:r>
              <a:rPr lang="en-GB" b="0" baseline="0" err="1"/>
              <a:t>rendement</a:t>
            </a:r>
            <a:r>
              <a:rPr lang="en-GB" b="0" baseline="0"/>
              <a:t> van </a:t>
            </a:r>
            <a:r>
              <a:rPr lang="en-GB" b="0" baseline="0" err="1"/>
              <a:t>een</a:t>
            </a:r>
            <a:r>
              <a:rPr lang="en-GB" b="0" baseline="0"/>
              <a:t> </a:t>
            </a:r>
            <a:r>
              <a:rPr lang="en-GB" b="0" baseline="0" err="1"/>
              <a:t>lichtbron</a:t>
            </a:r>
            <a:r>
              <a:rPr lang="en-GB" b="0" baseline="0"/>
              <a:t> in </a:t>
            </a:r>
            <a:r>
              <a:rPr lang="en-GB" b="0" baseline="0" err="1"/>
              <a:t>een</a:t>
            </a:r>
            <a:r>
              <a:rPr lang="en-GB" b="0" baseline="0"/>
              <a:t> reflector is </a:t>
            </a:r>
            <a:r>
              <a:rPr lang="en-GB" b="0" baseline="0" err="1"/>
              <a:t>ideaal</a:t>
            </a:r>
            <a:r>
              <a:rPr lang="en-GB" b="0" baseline="0"/>
              <a:t> </a:t>
            </a:r>
            <a:r>
              <a:rPr lang="en-GB" b="0" baseline="0" err="1"/>
              <a:t>als</a:t>
            </a:r>
            <a:r>
              <a:rPr lang="en-GB" b="0" baseline="0"/>
              <a:t> de </a:t>
            </a:r>
            <a:r>
              <a:rPr lang="en-GB" b="0" baseline="0" err="1"/>
              <a:t>lichtbron</a:t>
            </a:r>
            <a:r>
              <a:rPr lang="en-GB" b="0" baseline="0"/>
              <a:t> in het </a:t>
            </a:r>
            <a:r>
              <a:rPr lang="en-GB" b="0" baseline="0" err="1"/>
              <a:t>brandpunt</a:t>
            </a:r>
            <a:r>
              <a:rPr lang="en-GB" b="0" baseline="0"/>
              <a:t> van de reflector zit. </a:t>
            </a:r>
            <a:r>
              <a:rPr lang="en-GB" b="0" baseline="0" err="1"/>
              <a:t>Bij</a:t>
            </a:r>
            <a:r>
              <a:rPr lang="en-GB" b="0" baseline="0"/>
              <a:t> 2 CFL in 1 reflector is </a:t>
            </a:r>
            <a:r>
              <a:rPr lang="en-GB" b="0" baseline="0" err="1"/>
              <a:t>dit</a:t>
            </a:r>
            <a:r>
              <a:rPr lang="en-GB" b="0" baseline="0"/>
              <a:t> </a:t>
            </a:r>
            <a:r>
              <a:rPr lang="en-GB" b="0" baseline="0" err="1"/>
              <a:t>onmogelijk</a:t>
            </a:r>
            <a:r>
              <a:rPr lang="en-GB" b="0" baseline="0"/>
              <a:t> </a:t>
            </a:r>
            <a:r>
              <a:rPr lang="en-GB" b="0" baseline="0" err="1"/>
              <a:t>te</a:t>
            </a:r>
            <a:r>
              <a:rPr lang="en-GB" b="0" baseline="0"/>
              <a:t> </a:t>
            </a:r>
            <a:r>
              <a:rPr lang="en-GB" b="0" baseline="0" err="1"/>
              <a:t>realiseren</a:t>
            </a:r>
            <a:r>
              <a:rPr lang="en-GB" b="0" baseline="0"/>
              <a:t> (door de </a:t>
            </a:r>
            <a:r>
              <a:rPr lang="en-GB" b="0" baseline="0" err="1"/>
              <a:t>afmetingen</a:t>
            </a:r>
            <a:r>
              <a:rPr lang="en-GB" b="0" baseline="0"/>
              <a:t> van de </a:t>
            </a:r>
            <a:r>
              <a:rPr lang="en-GB" b="0" baseline="0" err="1"/>
              <a:t>lichtbronnen</a:t>
            </a:r>
            <a:r>
              <a:rPr lang="en-GB" b="0" baseline="0"/>
              <a:t>!). De downlight </a:t>
            </a:r>
            <a:r>
              <a:rPr lang="en-GB" b="0" baseline="0" err="1"/>
              <a:t>heeft</a:t>
            </a:r>
            <a:r>
              <a:rPr lang="en-GB" b="0" baseline="0"/>
              <a:t> </a:t>
            </a:r>
            <a:r>
              <a:rPr lang="en-GB" b="0" baseline="0" err="1"/>
              <a:t>dus</a:t>
            </a:r>
            <a:r>
              <a:rPr lang="en-GB" b="0" baseline="0"/>
              <a:t> </a:t>
            </a:r>
            <a:r>
              <a:rPr lang="en-GB" b="0" baseline="0" err="1"/>
              <a:t>een</a:t>
            </a:r>
            <a:r>
              <a:rPr lang="en-GB" b="0" baseline="0"/>
              <a:t> </a:t>
            </a:r>
            <a:r>
              <a:rPr lang="en-GB" b="0" baseline="0" err="1"/>
              <a:t>laag</a:t>
            </a:r>
            <a:r>
              <a:rPr lang="en-GB" b="0" baseline="0"/>
              <a:t> </a:t>
            </a:r>
            <a:r>
              <a:rPr lang="en-GB" b="0" baseline="0" err="1"/>
              <a:t>rendement</a:t>
            </a:r>
            <a:r>
              <a:rPr lang="en-GB" b="0" baseline="0"/>
              <a:t>. </a:t>
            </a:r>
            <a:r>
              <a:rPr lang="en-GB" b="0" baseline="0" err="1"/>
              <a:t>Bovendien</a:t>
            </a:r>
            <a:r>
              <a:rPr lang="en-GB" b="0" baseline="0"/>
              <a:t> </a:t>
            </a:r>
            <a:r>
              <a:rPr lang="en-GB" b="0" baseline="0" err="1"/>
              <a:t>heeft</a:t>
            </a:r>
            <a:r>
              <a:rPr lang="en-GB" b="0" baseline="0"/>
              <a:t> de CFL </a:t>
            </a:r>
            <a:r>
              <a:rPr lang="en-GB" b="0" baseline="0" err="1"/>
              <a:t>aan</a:t>
            </a:r>
            <a:r>
              <a:rPr lang="en-GB" b="0" baseline="0"/>
              <a:t> de basis al maar </a:t>
            </a:r>
            <a:r>
              <a:rPr lang="en-GB" b="0" baseline="0" err="1"/>
              <a:t>een</a:t>
            </a:r>
            <a:r>
              <a:rPr lang="en-GB" b="0" baseline="0"/>
              <a:t> </a:t>
            </a:r>
            <a:r>
              <a:rPr lang="en-GB" b="0" baseline="0" err="1"/>
              <a:t>rendement</a:t>
            </a:r>
            <a:r>
              <a:rPr lang="en-GB" b="0" baseline="0"/>
              <a:t> van </a:t>
            </a:r>
            <a:r>
              <a:rPr lang="en-GB" b="0" baseline="0" err="1"/>
              <a:t>zo’n</a:t>
            </a:r>
            <a:r>
              <a:rPr lang="en-GB" b="0" baseline="0"/>
              <a:t> 60 à 70 lm/W! </a:t>
            </a:r>
            <a:r>
              <a:rPr lang="en-GB" b="0" baseline="0" err="1"/>
              <a:t>Komt</a:t>
            </a:r>
            <a:r>
              <a:rPr lang="en-GB" b="0" baseline="0"/>
              <a:t> </a:t>
            </a:r>
            <a:r>
              <a:rPr lang="en-GB" b="0" baseline="0" err="1"/>
              <a:t>daar</a:t>
            </a:r>
            <a:r>
              <a:rPr lang="en-GB" b="0" baseline="0"/>
              <a:t> nog </a:t>
            </a:r>
            <a:r>
              <a:rPr lang="en-GB" b="0" baseline="0" err="1"/>
              <a:t>bij</a:t>
            </a:r>
            <a:r>
              <a:rPr lang="en-GB" b="0" baseline="0"/>
              <a:t> de </a:t>
            </a:r>
            <a:r>
              <a:rPr lang="en-GB" b="0" baseline="0" err="1"/>
              <a:t>melkwitte</a:t>
            </a:r>
            <a:r>
              <a:rPr lang="en-GB" b="0" baseline="0"/>
              <a:t> </a:t>
            </a:r>
            <a:r>
              <a:rPr lang="en-GB" b="0" baseline="0" err="1"/>
              <a:t>plexi</a:t>
            </a:r>
            <a:r>
              <a:rPr lang="en-GB" b="0" baseline="0"/>
              <a:t> (de </a:t>
            </a:r>
            <a:r>
              <a:rPr lang="en-GB" b="0" baseline="0" err="1"/>
              <a:t>optiek</a:t>
            </a:r>
            <a:r>
              <a:rPr lang="en-GB" b="0" baseline="0"/>
              <a:t>) die </a:t>
            </a:r>
            <a:r>
              <a:rPr lang="en-GB" b="0" baseline="0" err="1"/>
              <a:t>een</a:t>
            </a:r>
            <a:r>
              <a:rPr lang="en-GB" b="0" baseline="0"/>
              <a:t> </a:t>
            </a:r>
            <a:r>
              <a:rPr lang="en-GB" b="0" baseline="0" err="1"/>
              <a:t>groot</a:t>
            </a:r>
            <a:r>
              <a:rPr lang="en-GB" b="0" baseline="0"/>
              <a:t> </a:t>
            </a:r>
            <a:r>
              <a:rPr lang="en-GB" b="0" baseline="0" err="1"/>
              <a:t>deel</a:t>
            </a:r>
            <a:r>
              <a:rPr lang="en-GB" b="0" baseline="0"/>
              <a:t> van het </a:t>
            </a:r>
            <a:r>
              <a:rPr lang="en-GB" b="0" baseline="0" err="1"/>
              <a:t>licht</a:t>
            </a:r>
            <a:r>
              <a:rPr lang="en-GB" b="0" baseline="0"/>
              <a:t> </a:t>
            </a:r>
            <a:r>
              <a:rPr lang="en-GB" b="0" baseline="0" err="1"/>
              <a:t>absorbeert</a:t>
            </a:r>
            <a:r>
              <a:rPr lang="en-GB" b="0" baseline="0"/>
              <a:t>. </a:t>
            </a:r>
            <a:r>
              <a:rPr lang="en-GB" b="1" baseline="0" err="1"/>
              <a:t>Resultaat</a:t>
            </a:r>
            <a:r>
              <a:rPr lang="en-GB" b="1" baseline="0"/>
              <a:t>: heel </a:t>
            </a:r>
            <a:r>
              <a:rPr lang="en-GB" b="1" baseline="0" err="1"/>
              <a:t>laag</a:t>
            </a:r>
            <a:r>
              <a:rPr lang="en-GB" b="1" baseline="0"/>
              <a:t> </a:t>
            </a:r>
            <a:r>
              <a:rPr lang="en-GB" b="1" baseline="0" err="1"/>
              <a:t>rendement</a:t>
            </a:r>
            <a:r>
              <a:rPr lang="en-GB" b="1" baseline="0"/>
              <a:t> van het </a:t>
            </a:r>
            <a:r>
              <a:rPr lang="en-GB" b="1" baseline="0" err="1"/>
              <a:t>geheel</a:t>
            </a:r>
            <a:r>
              <a:rPr lang="en-GB" b="1" baseline="0"/>
              <a:t>!</a:t>
            </a:r>
            <a:endParaRPr lang="en-GB" b="1"/>
          </a:p>
        </p:txBody>
      </p:sp>
      <p:sp>
        <p:nvSpPr>
          <p:cNvPr id="5" name="Slide Number Placeholder 4"/>
          <p:cNvSpPr>
            <a:spLocks noGrp="1"/>
          </p:cNvSpPr>
          <p:nvPr>
            <p:ph type="sldNum" sz="quarter" idx="11"/>
          </p:nvPr>
        </p:nvSpPr>
        <p:spPr/>
        <p:txBody>
          <a:bodyPr/>
          <a:lstStyle/>
          <a:p>
            <a:fld id="{80B2C019-AEF1-4203-B37B-C97151ABC168}" type="slidenum">
              <a:rPr lang="nl-NL" smtClean="0"/>
              <a:pPr/>
              <a:t>88</a:t>
            </a:fld>
            <a:endParaRPr lang="nl-NL"/>
          </a:p>
        </p:txBody>
      </p:sp>
    </p:spTree>
    <p:extLst>
      <p:ext uri="{BB962C8B-B14F-4D97-AF65-F5344CB8AC3E}">
        <p14:creationId xmlns:p14="http://schemas.microsoft.com/office/powerpoint/2010/main" val="227604242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err="1"/>
              <a:t>Naast</a:t>
            </a:r>
            <a:r>
              <a:rPr lang="en-GB" baseline="0"/>
              <a:t> het </a:t>
            </a:r>
            <a:r>
              <a:rPr lang="en-GB" baseline="0" err="1"/>
              <a:t>hoge</a:t>
            </a:r>
            <a:r>
              <a:rPr lang="en-GB" baseline="0"/>
              <a:t> </a:t>
            </a:r>
            <a:r>
              <a:rPr lang="en-GB" baseline="0" err="1"/>
              <a:t>rendement</a:t>
            </a:r>
            <a:r>
              <a:rPr lang="en-GB" baseline="0"/>
              <a:t> van de </a:t>
            </a:r>
            <a:r>
              <a:rPr lang="en-GB" baseline="0" err="1"/>
              <a:t>lichtbron</a:t>
            </a:r>
            <a:r>
              <a:rPr lang="en-GB" baseline="0"/>
              <a:t> </a:t>
            </a:r>
            <a:r>
              <a:rPr lang="en-GB" baseline="0" err="1"/>
              <a:t>en</a:t>
            </a:r>
            <a:r>
              <a:rPr lang="en-GB" baseline="0"/>
              <a:t> het </a:t>
            </a:r>
            <a:r>
              <a:rPr lang="en-GB" baseline="0" err="1"/>
              <a:t>verlichtingstoestel</a:t>
            </a:r>
            <a:r>
              <a:rPr lang="en-GB" baseline="0"/>
              <a:t> is </a:t>
            </a:r>
            <a:r>
              <a:rPr lang="en-GB" b="1" baseline="0"/>
              <a:t>de </a:t>
            </a:r>
            <a:r>
              <a:rPr lang="en-GB" b="1" baseline="0" err="1"/>
              <a:t>vorm</a:t>
            </a:r>
            <a:r>
              <a:rPr lang="en-GB" b="1" baseline="0"/>
              <a:t> van de </a:t>
            </a:r>
            <a:r>
              <a:rPr lang="en-GB" b="1" baseline="0" err="1"/>
              <a:t>lichtuitstraling</a:t>
            </a:r>
            <a:r>
              <a:rPr lang="en-GB" b="1" baseline="0"/>
              <a:t> </a:t>
            </a:r>
            <a:r>
              <a:rPr lang="en-GB" baseline="0" err="1"/>
              <a:t>belangrijk</a:t>
            </a:r>
            <a:r>
              <a:rPr lang="en-GB" baseline="0"/>
              <a:t> </a:t>
            </a:r>
            <a:r>
              <a:rPr lang="en-GB" baseline="0" err="1"/>
              <a:t>voor</a:t>
            </a:r>
            <a:r>
              <a:rPr lang="en-GB" baseline="0"/>
              <a:t> </a:t>
            </a:r>
            <a:r>
              <a:rPr lang="en-GB" baseline="0" err="1"/>
              <a:t>duurzame</a:t>
            </a:r>
            <a:r>
              <a:rPr lang="en-GB" baseline="0"/>
              <a:t> </a:t>
            </a:r>
            <a:r>
              <a:rPr lang="en-GB" baseline="0" err="1"/>
              <a:t>verlichting</a:t>
            </a:r>
            <a:r>
              <a:rPr lang="en-GB" baseline="0"/>
              <a:t>.</a:t>
            </a:r>
          </a:p>
          <a:p>
            <a:r>
              <a:rPr lang="en-GB" baseline="0"/>
              <a:t>We </a:t>
            </a:r>
            <a:r>
              <a:rPr lang="en-GB" baseline="0" err="1"/>
              <a:t>noemen</a:t>
            </a:r>
            <a:r>
              <a:rPr lang="en-GB" baseline="0"/>
              <a:t> </a:t>
            </a:r>
            <a:r>
              <a:rPr lang="en-GB" baseline="0" err="1"/>
              <a:t>dit</a:t>
            </a:r>
            <a:r>
              <a:rPr lang="en-GB" baseline="0"/>
              <a:t> de </a:t>
            </a:r>
            <a:r>
              <a:rPr lang="en-GB" baseline="0" err="1"/>
              <a:t>fotometrische</a:t>
            </a:r>
            <a:r>
              <a:rPr lang="en-GB" baseline="0"/>
              <a:t> </a:t>
            </a:r>
            <a:r>
              <a:rPr lang="en-GB" baseline="0" err="1"/>
              <a:t>eigenschappen</a:t>
            </a:r>
            <a:r>
              <a:rPr lang="en-GB" baseline="0"/>
              <a:t> van het </a:t>
            </a:r>
            <a:r>
              <a:rPr lang="en-GB" baseline="0" err="1"/>
              <a:t>verlichtingstoestel</a:t>
            </a:r>
            <a:r>
              <a:rPr lang="en-GB" baseline="0"/>
              <a:t>. </a:t>
            </a:r>
          </a:p>
          <a:p>
            <a:r>
              <a:rPr lang="en-GB" b="1" baseline="0"/>
              <a:t>Het is </a:t>
            </a:r>
            <a:r>
              <a:rPr lang="en-GB" b="1" baseline="0" err="1"/>
              <a:t>niet</a:t>
            </a:r>
            <a:r>
              <a:rPr lang="en-GB" b="1" baseline="0"/>
              <a:t> </a:t>
            </a:r>
            <a:r>
              <a:rPr lang="en-GB" b="1" baseline="0" err="1"/>
              <a:t>nodig</a:t>
            </a:r>
            <a:r>
              <a:rPr lang="en-GB" b="1" baseline="0"/>
              <a:t> om </a:t>
            </a:r>
            <a:r>
              <a:rPr lang="en-GB" b="1" baseline="0" err="1"/>
              <a:t>dit</a:t>
            </a:r>
            <a:r>
              <a:rPr lang="en-GB" b="1" baseline="0"/>
              <a:t> </a:t>
            </a:r>
            <a:r>
              <a:rPr lang="en-GB" b="1" baseline="0" err="1"/>
              <a:t>te</a:t>
            </a:r>
            <a:r>
              <a:rPr lang="en-GB" b="1" baseline="0"/>
              <a:t> </a:t>
            </a:r>
            <a:r>
              <a:rPr lang="en-GB" b="1" baseline="0" err="1"/>
              <a:t>bekijken</a:t>
            </a:r>
            <a:r>
              <a:rPr lang="en-GB" b="1" baseline="0"/>
              <a:t> </a:t>
            </a:r>
            <a:r>
              <a:rPr lang="en-GB" b="1" baseline="0" err="1"/>
              <a:t>bij</a:t>
            </a:r>
            <a:r>
              <a:rPr lang="en-GB" b="1" baseline="0"/>
              <a:t> de </a:t>
            </a:r>
            <a:r>
              <a:rPr lang="en-GB" b="1" baseline="0" err="1"/>
              <a:t>opmaak</a:t>
            </a:r>
            <a:r>
              <a:rPr lang="en-GB" b="1" baseline="0"/>
              <a:t> van </a:t>
            </a:r>
            <a:r>
              <a:rPr lang="en-GB" b="1" baseline="0" err="1"/>
              <a:t>een</a:t>
            </a:r>
            <a:r>
              <a:rPr lang="en-GB" b="1" baseline="0"/>
              <a:t> EPC</a:t>
            </a:r>
            <a:r>
              <a:rPr lang="en-GB" baseline="0"/>
              <a:t> maar </a:t>
            </a:r>
            <a:r>
              <a:rPr lang="en-GB" baseline="0" err="1"/>
              <a:t>deze</a:t>
            </a:r>
            <a:r>
              <a:rPr lang="en-GB" baseline="0"/>
              <a:t> </a:t>
            </a:r>
            <a:r>
              <a:rPr lang="en-GB" baseline="0" err="1"/>
              <a:t>elementen</a:t>
            </a:r>
            <a:r>
              <a:rPr lang="en-GB" baseline="0"/>
              <a:t> </a:t>
            </a:r>
            <a:r>
              <a:rPr lang="en-GB" baseline="0" err="1"/>
              <a:t>zijn</a:t>
            </a:r>
            <a:r>
              <a:rPr lang="en-GB" baseline="0"/>
              <a:t> </a:t>
            </a:r>
            <a:r>
              <a:rPr lang="en-GB" baseline="0" err="1"/>
              <a:t>wel</a:t>
            </a:r>
            <a:r>
              <a:rPr lang="en-GB" baseline="0"/>
              <a:t> </a:t>
            </a:r>
            <a:r>
              <a:rPr lang="en-GB" baseline="0" err="1"/>
              <a:t>belangrijk</a:t>
            </a:r>
            <a:r>
              <a:rPr lang="en-GB" baseline="0"/>
              <a:t> </a:t>
            </a:r>
            <a:r>
              <a:rPr lang="en-GB" baseline="0" err="1"/>
              <a:t>voor</a:t>
            </a:r>
            <a:r>
              <a:rPr lang="en-GB" baseline="0"/>
              <a:t> het correct </a:t>
            </a:r>
            <a:r>
              <a:rPr lang="en-GB" baseline="0" err="1"/>
              <a:t>dimensioneren</a:t>
            </a:r>
            <a:r>
              <a:rPr lang="en-GB" baseline="0"/>
              <a:t> van de </a:t>
            </a:r>
            <a:r>
              <a:rPr lang="en-GB" baseline="0" err="1"/>
              <a:t>verlichting</a:t>
            </a:r>
            <a:r>
              <a:rPr lang="en-GB" baseline="0"/>
              <a:t>.</a:t>
            </a:r>
          </a:p>
          <a:p>
            <a:endParaRPr lang="en-GB" baseline="0"/>
          </a:p>
        </p:txBody>
      </p:sp>
      <p:sp>
        <p:nvSpPr>
          <p:cNvPr id="5" name="Slide Number Placeholder 4"/>
          <p:cNvSpPr>
            <a:spLocks noGrp="1"/>
          </p:cNvSpPr>
          <p:nvPr>
            <p:ph type="sldNum" sz="quarter" idx="11"/>
          </p:nvPr>
        </p:nvSpPr>
        <p:spPr/>
        <p:txBody>
          <a:bodyPr/>
          <a:lstStyle/>
          <a:p>
            <a:fld id="{80B2C019-AEF1-4203-B37B-C97151ABC168}" type="slidenum">
              <a:rPr lang="nl-NL" smtClean="0"/>
              <a:pPr/>
              <a:t>89</a:t>
            </a:fld>
            <a:endParaRPr lang="nl-NL"/>
          </a:p>
        </p:txBody>
      </p:sp>
    </p:spTree>
    <p:extLst>
      <p:ext uri="{BB962C8B-B14F-4D97-AF65-F5344CB8AC3E}">
        <p14:creationId xmlns:p14="http://schemas.microsoft.com/office/powerpoint/2010/main" val="3616151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Stap 1: er is </a:t>
            </a:r>
            <a:r>
              <a:rPr lang="nl-BE" baseline="0" err="1"/>
              <a:t>gebouwgebonden</a:t>
            </a:r>
            <a:r>
              <a:rPr lang="nl-BE" baseline="0"/>
              <a:t> verlichting dus we gaan naar Stap 2.</a:t>
            </a:r>
          </a:p>
          <a:p>
            <a:r>
              <a:rPr lang="nl-BE" baseline="0"/>
              <a:t>Stap 2 is het identificeren van de verlichting per ruimte.</a:t>
            </a:r>
            <a:endParaRPr lang="nl-BE" baseline="0">
              <a:cs typeface="Calibri"/>
            </a:endParaRPr>
          </a:p>
          <a:p>
            <a:r>
              <a:rPr lang="nl-BE" baseline="0"/>
              <a:t>We zien in ruimte 1 (kantoor) hoofdverlichting en aanvullende verlichting; dus voor deze ruimte gaan we naar stap 3.</a:t>
            </a:r>
            <a:endParaRPr lang="nl-BE" baseline="0">
              <a:cs typeface="Calibri"/>
            </a:endParaRPr>
          </a:p>
          <a:p>
            <a:r>
              <a:rPr lang="nl-BE" baseline="0"/>
              <a:t>We zien in ruimte 2 (WC) enkel hoofdverlichting; dus voor deze ruimte gaan we naar stap 3</a:t>
            </a:r>
            <a:endParaRPr lang="nl-BE" baseline="0">
              <a:cs typeface="Calibri"/>
            </a:endParaRPr>
          </a:p>
          <a:p>
            <a:r>
              <a:rPr lang="nl-BE" baseline="0"/>
              <a:t>We zien in ruimte 3 (berging) geen verlichting. De invoer is GEEN en voor deze ruimte gaan we gaan naar stap 7</a:t>
            </a:r>
            <a:endParaRPr lang="nl-BE">
              <a:cs typeface="Calibri"/>
            </a:endParaRPr>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9</a:t>
            </a:fld>
            <a:endParaRPr lang="nl-BE"/>
          </a:p>
        </p:txBody>
      </p:sp>
    </p:spTree>
    <p:extLst>
      <p:ext uri="{BB962C8B-B14F-4D97-AF65-F5344CB8AC3E}">
        <p14:creationId xmlns:p14="http://schemas.microsoft.com/office/powerpoint/2010/main" val="16681588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nl-BE"/>
              <a:t>De tweede pijler voor duurzame verlichting is de</a:t>
            </a:r>
            <a:r>
              <a:rPr lang="nl-BE" baseline="0"/>
              <a:t> sturing van de verlichting.</a:t>
            </a:r>
          </a:p>
          <a:p>
            <a:endParaRPr lang="nl-BE" sz="2500"/>
          </a:p>
          <a:p>
            <a:r>
              <a:rPr lang="en-US" sz="2500" err="1"/>
              <a:t>Inspectieprotocol</a:t>
            </a:r>
            <a:r>
              <a:rPr lang="en-US" sz="2500"/>
              <a:t> </a:t>
            </a:r>
            <a:r>
              <a:rPr lang="en-US" sz="2500" err="1"/>
              <a:t>versie</a:t>
            </a:r>
            <a:r>
              <a:rPr lang="en-US" sz="2500"/>
              <a:t> 16 </a:t>
            </a:r>
            <a:r>
              <a:rPr lang="en-US" sz="2500" err="1"/>
              <a:t>december</a:t>
            </a:r>
            <a:r>
              <a:rPr lang="en-US" sz="2500"/>
              <a:t> 2019:</a:t>
            </a:r>
          </a:p>
          <a:p>
            <a:endParaRPr lang="en-US" sz="2500"/>
          </a:p>
          <a:p>
            <a:r>
              <a:rPr lang="en-US" sz="2500" err="1"/>
              <a:t>Voor</a:t>
            </a:r>
            <a:r>
              <a:rPr lang="en-US" sz="2500"/>
              <a:t> het </a:t>
            </a:r>
            <a:r>
              <a:rPr lang="en-US" sz="2500" err="1"/>
              <a:t>evaluatie</a:t>
            </a:r>
            <a:r>
              <a:rPr lang="en-US" sz="2500"/>
              <a:t> van de </a:t>
            </a:r>
            <a:r>
              <a:rPr lang="en-US" sz="2500" err="1"/>
              <a:t>energiescore</a:t>
            </a:r>
            <a:r>
              <a:rPr lang="en-US" sz="2500"/>
              <a:t> van de </a:t>
            </a:r>
            <a:r>
              <a:rPr lang="en-US" sz="2500" err="1"/>
              <a:t>verlichting</a:t>
            </a:r>
            <a:r>
              <a:rPr lang="en-US" sz="2500"/>
              <a:t> </a:t>
            </a:r>
            <a:r>
              <a:rPr lang="en-US" sz="2500" err="1"/>
              <a:t>zijn</a:t>
            </a:r>
            <a:r>
              <a:rPr lang="en-US" sz="2500"/>
              <a:t> 2 parameters </a:t>
            </a:r>
            <a:r>
              <a:rPr lang="en-US" sz="2500" err="1"/>
              <a:t>nodig</a:t>
            </a:r>
            <a:r>
              <a:rPr lang="en-US" sz="2500"/>
              <a:t>:</a:t>
            </a:r>
          </a:p>
          <a:p>
            <a:pPr lvl="1">
              <a:buFontTx/>
              <a:buChar char="-"/>
            </a:pPr>
            <a:r>
              <a:rPr lang="en-US" sz="2500" b="1"/>
              <a:t>Het </a:t>
            </a:r>
            <a:r>
              <a:rPr lang="en-US" sz="2500" b="1" err="1"/>
              <a:t>vermogen</a:t>
            </a:r>
            <a:r>
              <a:rPr lang="en-US" sz="2500" b="1"/>
              <a:t> van de </a:t>
            </a:r>
            <a:r>
              <a:rPr lang="en-US" sz="2500" b="1" err="1"/>
              <a:t>verlichting</a:t>
            </a:r>
            <a:endParaRPr lang="en-US" sz="2500" b="1"/>
          </a:p>
          <a:p>
            <a:pPr lvl="1">
              <a:buFontTx/>
              <a:buChar char="-"/>
            </a:pPr>
            <a:r>
              <a:rPr lang="en-US" sz="2500" b="1"/>
              <a:t>Het </a:t>
            </a:r>
            <a:r>
              <a:rPr lang="en-US" sz="2500" b="1" err="1"/>
              <a:t>aantal</a:t>
            </a:r>
            <a:r>
              <a:rPr lang="en-US" sz="2500" b="1"/>
              <a:t> </a:t>
            </a:r>
            <a:r>
              <a:rPr lang="en-US" sz="2500" b="1" err="1"/>
              <a:t>branduren</a:t>
            </a:r>
            <a:endParaRPr lang="en-US" sz="2500" b="1"/>
          </a:p>
          <a:p>
            <a:pPr lvl="1">
              <a:buFontTx/>
              <a:buNone/>
            </a:pPr>
            <a:endParaRPr lang="en-US" sz="2500" b="1"/>
          </a:p>
          <a:p>
            <a:pPr lvl="1">
              <a:buFontTx/>
              <a:buNone/>
            </a:pPr>
            <a:r>
              <a:rPr lang="en-US" sz="2500"/>
              <a:t>Het </a:t>
            </a:r>
            <a:r>
              <a:rPr lang="en-US" sz="2500" err="1"/>
              <a:t>aantal</a:t>
            </a:r>
            <a:r>
              <a:rPr lang="en-US" sz="2500"/>
              <a:t> </a:t>
            </a:r>
            <a:r>
              <a:rPr lang="en-US" sz="2500" err="1"/>
              <a:t>branduren</a:t>
            </a:r>
            <a:r>
              <a:rPr lang="en-US" sz="2500"/>
              <a:t> van de </a:t>
            </a:r>
            <a:r>
              <a:rPr lang="en-US" sz="2500" err="1"/>
              <a:t>verlichting</a:t>
            </a:r>
            <a:r>
              <a:rPr lang="en-US" sz="2500"/>
              <a:t> </a:t>
            </a:r>
            <a:r>
              <a:rPr lang="en-US" sz="2500" b="1" err="1"/>
              <a:t>wordt</a:t>
            </a:r>
            <a:r>
              <a:rPr lang="en-US" sz="2500" b="1"/>
              <a:t> </a:t>
            </a:r>
            <a:r>
              <a:rPr lang="en-US" sz="2500" b="1" err="1"/>
              <a:t>forfaitair</a:t>
            </a:r>
            <a:r>
              <a:rPr lang="en-US" sz="2500" b="1"/>
              <a:t> </a:t>
            </a:r>
            <a:r>
              <a:rPr lang="en-US" sz="2500" b="1" err="1"/>
              <a:t>aangenomen</a:t>
            </a:r>
            <a:r>
              <a:rPr lang="en-US" sz="2500" b="1"/>
              <a:t> </a:t>
            </a:r>
            <a:r>
              <a:rPr lang="en-US" sz="2500" b="1" err="1"/>
              <a:t>volgens</a:t>
            </a:r>
            <a:r>
              <a:rPr lang="en-US" sz="2500" b="1"/>
              <a:t> de </a:t>
            </a:r>
            <a:r>
              <a:rPr lang="en-US" sz="2500" b="1" err="1"/>
              <a:t>functie</a:t>
            </a:r>
            <a:r>
              <a:rPr lang="en-US" sz="2500" b="1"/>
              <a:t> </a:t>
            </a:r>
            <a:r>
              <a:rPr lang="en-US" sz="2500"/>
              <a:t>van het </a:t>
            </a:r>
            <a:r>
              <a:rPr lang="en-US" sz="2500" err="1"/>
              <a:t>kNR</a:t>
            </a:r>
            <a:r>
              <a:rPr lang="en-US" sz="2500"/>
              <a:t> of de </a:t>
            </a:r>
            <a:r>
              <a:rPr lang="en-US" sz="2500" err="1"/>
              <a:t>gemeenschappelijke</a:t>
            </a:r>
            <a:r>
              <a:rPr lang="en-US" sz="2500"/>
              <a:t> </a:t>
            </a:r>
            <a:r>
              <a:rPr lang="en-US" sz="2500" err="1"/>
              <a:t>delen</a:t>
            </a:r>
            <a:r>
              <a:rPr lang="en-US" sz="2500"/>
              <a:t>. De </a:t>
            </a:r>
            <a:r>
              <a:rPr lang="en-US" sz="2500" err="1"/>
              <a:t>certificateur</a:t>
            </a:r>
            <a:r>
              <a:rPr lang="en-US" sz="2500"/>
              <a:t> </a:t>
            </a:r>
            <a:r>
              <a:rPr lang="en-US" sz="2500" err="1"/>
              <a:t>tracht</a:t>
            </a:r>
            <a:r>
              <a:rPr lang="en-US" sz="2500"/>
              <a:t> </a:t>
            </a:r>
            <a:r>
              <a:rPr lang="en-US" sz="2500" err="1"/>
              <a:t>te</a:t>
            </a:r>
            <a:r>
              <a:rPr lang="en-US" sz="2500"/>
              <a:t> </a:t>
            </a:r>
            <a:r>
              <a:rPr lang="en-US" sz="2500" err="1"/>
              <a:t>achterhalen</a:t>
            </a:r>
            <a:r>
              <a:rPr lang="en-US" sz="2500"/>
              <a:t> of de </a:t>
            </a:r>
            <a:r>
              <a:rPr lang="en-US" sz="2500" err="1"/>
              <a:t>verlichting</a:t>
            </a:r>
            <a:r>
              <a:rPr lang="en-US" sz="2500"/>
              <a:t> </a:t>
            </a:r>
            <a:r>
              <a:rPr lang="en-US" sz="2500" err="1"/>
              <a:t>wordt</a:t>
            </a:r>
            <a:r>
              <a:rPr lang="en-US" sz="2500"/>
              <a:t> </a:t>
            </a:r>
            <a:r>
              <a:rPr lang="en-US" sz="2500" err="1"/>
              <a:t>gestuurd</a:t>
            </a:r>
            <a:r>
              <a:rPr lang="en-US" sz="2500"/>
              <a:t>:</a:t>
            </a:r>
          </a:p>
          <a:p>
            <a:pPr marL="298433" lvl="1"/>
            <a:endParaRPr lang="en-US" sz="2500"/>
          </a:p>
          <a:p>
            <a:pPr lvl="1"/>
            <a:r>
              <a:rPr lang="en-US" sz="2500"/>
              <a:t>STAP 5: </a:t>
            </a:r>
            <a:r>
              <a:rPr lang="en-US" sz="2500" err="1"/>
              <a:t>sturing</a:t>
            </a:r>
            <a:r>
              <a:rPr lang="en-US" sz="2500"/>
              <a:t> in </a:t>
            </a:r>
            <a:r>
              <a:rPr lang="en-US" sz="2500" err="1"/>
              <a:t>functie</a:t>
            </a:r>
            <a:r>
              <a:rPr lang="en-US" sz="2500"/>
              <a:t> van </a:t>
            </a:r>
            <a:r>
              <a:rPr lang="en-US" sz="2500" err="1"/>
              <a:t>bezetting</a:t>
            </a:r>
            <a:endParaRPr lang="en-US" sz="2500"/>
          </a:p>
          <a:p>
            <a:pPr lvl="1"/>
            <a:r>
              <a:rPr lang="en-US" sz="2500"/>
              <a:t>STAP 6: </a:t>
            </a:r>
            <a:r>
              <a:rPr lang="en-US" sz="2500" err="1"/>
              <a:t>sturing</a:t>
            </a:r>
            <a:r>
              <a:rPr lang="en-US" sz="2500"/>
              <a:t> in </a:t>
            </a:r>
            <a:r>
              <a:rPr lang="en-US" sz="2500" err="1"/>
              <a:t>functie</a:t>
            </a:r>
            <a:r>
              <a:rPr lang="en-US" sz="2500"/>
              <a:t> van </a:t>
            </a:r>
            <a:r>
              <a:rPr lang="en-US" sz="2500" err="1"/>
              <a:t>daglicht</a:t>
            </a:r>
            <a:endParaRPr lang="en-US" sz="2500"/>
          </a:p>
          <a:p>
            <a:endParaRPr lang="en-GB" baseline="0"/>
          </a:p>
          <a:p>
            <a:endParaRPr lang="en-GB" baseline="0"/>
          </a:p>
        </p:txBody>
      </p:sp>
      <p:sp>
        <p:nvSpPr>
          <p:cNvPr id="5" name="Slide Number Placeholder 4"/>
          <p:cNvSpPr>
            <a:spLocks noGrp="1"/>
          </p:cNvSpPr>
          <p:nvPr>
            <p:ph type="sldNum" sz="quarter" idx="11"/>
          </p:nvPr>
        </p:nvSpPr>
        <p:spPr/>
        <p:txBody>
          <a:bodyPr/>
          <a:lstStyle/>
          <a:p>
            <a:fld id="{80B2C019-AEF1-4203-B37B-C97151ABC168}" type="slidenum">
              <a:rPr lang="nl-NL" smtClean="0"/>
              <a:pPr/>
              <a:t>90</a:t>
            </a:fld>
            <a:endParaRPr lang="nl-NL"/>
          </a:p>
        </p:txBody>
      </p:sp>
    </p:spTree>
    <p:extLst>
      <p:ext uri="{BB962C8B-B14F-4D97-AF65-F5344CB8AC3E}">
        <p14:creationId xmlns:p14="http://schemas.microsoft.com/office/powerpoint/2010/main" val="54559627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91</a:t>
            </a:fld>
            <a:endParaRPr lang="nl-BE"/>
          </a:p>
        </p:txBody>
      </p:sp>
    </p:spTree>
    <p:extLst>
      <p:ext uri="{BB962C8B-B14F-4D97-AF65-F5344CB8AC3E}">
        <p14:creationId xmlns:p14="http://schemas.microsoft.com/office/powerpoint/2010/main" val="314840064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a:p>
        </p:txBody>
      </p:sp>
      <p:sp>
        <p:nvSpPr>
          <p:cNvPr id="5" name="Slide Number Placeholder 4"/>
          <p:cNvSpPr>
            <a:spLocks noGrp="1"/>
          </p:cNvSpPr>
          <p:nvPr>
            <p:ph type="sldNum" sz="quarter" idx="11"/>
          </p:nvPr>
        </p:nvSpPr>
        <p:spPr/>
        <p:txBody>
          <a:bodyPr/>
          <a:lstStyle/>
          <a:p>
            <a:fld id="{80B2C019-AEF1-4203-B37B-C97151ABC168}" type="slidenum">
              <a:rPr lang="nl-NL" smtClean="0"/>
              <a:pPr/>
              <a:t>92</a:t>
            </a:fld>
            <a:endParaRPr lang="nl-NL"/>
          </a:p>
        </p:txBody>
      </p:sp>
    </p:spTree>
    <p:extLst>
      <p:ext uri="{BB962C8B-B14F-4D97-AF65-F5344CB8AC3E}">
        <p14:creationId xmlns:p14="http://schemas.microsoft.com/office/powerpoint/2010/main" val="29774687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err="1"/>
              <a:t>Lighting</a:t>
            </a:r>
            <a:r>
              <a:rPr lang="nl-BE"/>
              <a:t> Europe gelooft dat Human Centric </a:t>
            </a:r>
            <a:r>
              <a:rPr lang="nl-BE" err="1"/>
              <a:t>Lighting</a:t>
            </a:r>
            <a:r>
              <a:rPr lang="nl-BE"/>
              <a:t> de levenskwaliteit</a:t>
            </a:r>
            <a:r>
              <a:rPr lang="nl-BE" baseline="0"/>
              <a:t> van de mens kan verhogen, op alle gebied.</a:t>
            </a:r>
          </a:p>
          <a:p>
            <a:r>
              <a:rPr lang="nl-BE" baseline="0"/>
              <a:t>Beter slapen, sneller genezen, minder snel verouderen, rustiger worden…</a:t>
            </a:r>
          </a:p>
          <a:p>
            <a:r>
              <a:rPr lang="nl-BE" baseline="0"/>
              <a:t>En dat is zeker ook zo!. Alleen, </a:t>
            </a:r>
            <a:r>
              <a:rPr lang="nl-BE" baseline="0" err="1"/>
              <a:t>Lighting</a:t>
            </a:r>
            <a:r>
              <a:rPr lang="nl-BE" baseline="0"/>
              <a:t> Europe is de lobby van de verlichtingsproducenten.</a:t>
            </a:r>
          </a:p>
          <a:p>
            <a:r>
              <a:rPr lang="nl-BE" baseline="0"/>
              <a:t>ODID vermeldt er altijd bij dat niet alleen beter kunstlicht belangrijk is, maar ook meer DAGLICHT!</a:t>
            </a:r>
          </a:p>
          <a:p>
            <a:r>
              <a:rPr lang="nl-BE" baseline="0"/>
              <a:t>Vooral de portie daglicht die we in de voormiddag opdoen, helpt ons bij een betere nachtrust.</a:t>
            </a:r>
          </a:p>
          <a:p>
            <a:r>
              <a:rPr lang="nl-BE" baseline="0"/>
              <a:t>Dus….ga meer naar buiten! Geniet van het daglicht! We worden er allemaal gelukkiger van!</a:t>
            </a:r>
            <a:endParaRPr lang="nl-BE"/>
          </a:p>
        </p:txBody>
      </p:sp>
      <p:sp>
        <p:nvSpPr>
          <p:cNvPr id="4" name="Tijdelijke aanduiding voor dianummer 3"/>
          <p:cNvSpPr>
            <a:spLocks noGrp="1"/>
          </p:cNvSpPr>
          <p:nvPr>
            <p:ph type="sldNum" sz="quarter" idx="10"/>
          </p:nvPr>
        </p:nvSpPr>
        <p:spPr/>
        <p:txBody>
          <a:bodyPr/>
          <a:lstStyle/>
          <a:p>
            <a:fld id="{22D8FA8F-556B-4E54-8758-21E02D639AD8}" type="slidenum">
              <a:rPr lang="nl-BE" smtClean="0"/>
              <a:t>93</a:t>
            </a:fld>
            <a:endParaRPr lang="nl-BE"/>
          </a:p>
        </p:txBody>
      </p:sp>
    </p:spTree>
    <p:extLst>
      <p:ext uri="{BB962C8B-B14F-4D97-AF65-F5344CB8AC3E}">
        <p14:creationId xmlns:p14="http://schemas.microsoft.com/office/powerpoint/2010/main" val="3385572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gi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peningsslide-standaard">
    <p:spTree>
      <p:nvGrpSpPr>
        <p:cNvPr id="1" name=""/>
        <p:cNvGrpSpPr/>
        <p:nvPr/>
      </p:nvGrpSpPr>
      <p:grpSpPr>
        <a:xfrm>
          <a:off x="0" y="0"/>
          <a:ext cx="0" cy="0"/>
          <a:chOff x="0" y="0"/>
          <a:chExt cx="0" cy="0"/>
        </a:xfrm>
      </p:grpSpPr>
      <p:sp>
        <p:nvSpPr>
          <p:cNvPr id="3" name="ondertitel"/>
          <p:cNvSpPr>
            <a:spLocks noGrp="1"/>
          </p:cNvSpPr>
          <p:nvPr>
            <p:ph type="subTitle" idx="1"/>
          </p:nvPr>
        </p:nvSpPr>
        <p:spPr>
          <a:xfrm>
            <a:off x="1259632" y="4149080"/>
            <a:ext cx="7416824" cy="1656184"/>
          </a:xfrm>
          <a:prstGeom prst="rect">
            <a:avLst/>
          </a:prstGeom>
        </p:spPr>
        <p:txBody>
          <a:bodyPr>
            <a:normAutofit/>
          </a:bodyPr>
          <a:lstStyle>
            <a:lvl1pPr marL="0" indent="0" algn="l">
              <a:lnSpc>
                <a:spcPts val="1760"/>
              </a:lnSpc>
              <a:buNone/>
              <a:defRPr sz="158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nl-BE"/>
          </a:p>
        </p:txBody>
      </p:sp>
      <p:sp>
        <p:nvSpPr>
          <p:cNvPr id="2" name="titel"/>
          <p:cNvSpPr>
            <a:spLocks noGrp="1"/>
          </p:cNvSpPr>
          <p:nvPr>
            <p:ph type="ctrTitle"/>
          </p:nvPr>
        </p:nvSpPr>
        <p:spPr>
          <a:xfrm>
            <a:off x="1259632" y="2060848"/>
            <a:ext cx="7416824" cy="2043658"/>
          </a:xfrm>
          <a:prstGeom prst="rect">
            <a:avLst/>
          </a:prstGeom>
        </p:spPr>
        <p:txBody>
          <a:bodyPr>
            <a:normAutofit/>
          </a:bodyPr>
          <a:lstStyle>
            <a:lvl1pPr>
              <a:lnSpc>
                <a:spcPts val="5400"/>
              </a:lnSpc>
              <a:defRPr sz="5400" baseline="0">
                <a:solidFill>
                  <a:srgbClr val="105269"/>
                </a:solidFill>
              </a:defRPr>
            </a:lvl1pPr>
          </a:lstStyle>
          <a:p>
            <a:r>
              <a:rPr lang="nl-NL"/>
              <a:t>Klik om stijl te bewerken</a:t>
            </a:r>
          </a:p>
        </p:txBody>
      </p:sp>
      <p:pic>
        <p:nvPicPr>
          <p:cNvPr id="5" name="thema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11345" y="328016"/>
            <a:ext cx="1858808" cy="723096"/>
          </a:xfrm>
          <a:prstGeom prst="rect">
            <a:avLst/>
          </a:prstGeom>
          <a:noFill/>
          <a:ln>
            <a:noFill/>
          </a:ln>
        </p:spPr>
      </p:pic>
      <p:pic>
        <p:nvPicPr>
          <p:cNvPr id="7" name="entiteitslogo blauw"/>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4514" y="6309320"/>
            <a:ext cx="1837246" cy="318706"/>
          </a:xfrm>
          <a:prstGeom prst="rect">
            <a:avLst/>
          </a:prstGeom>
        </p:spPr>
      </p:pic>
    </p:spTree>
    <p:extLst>
      <p:ext uri="{BB962C8B-B14F-4D97-AF65-F5344CB8AC3E}">
        <p14:creationId xmlns:p14="http://schemas.microsoft.com/office/powerpoint/2010/main" val="4061026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basisslide">
    <p:spTree>
      <p:nvGrpSpPr>
        <p:cNvPr id="1" name=""/>
        <p:cNvGrpSpPr/>
        <p:nvPr/>
      </p:nvGrpSpPr>
      <p:grpSpPr>
        <a:xfrm>
          <a:off x="0" y="0"/>
          <a:ext cx="0" cy="0"/>
          <a:chOff x="0" y="0"/>
          <a:chExt cx="0" cy="0"/>
        </a:xfrm>
      </p:grpSpPr>
      <p:pic>
        <p:nvPicPr>
          <p:cNvPr id="6" name="thema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9552" y="5949280"/>
            <a:ext cx="1599186" cy="689649"/>
          </a:xfrm>
          <a:prstGeom prst="rect">
            <a:avLst/>
          </a:prstGeom>
        </p:spPr>
      </p:pic>
      <p:sp>
        <p:nvSpPr>
          <p:cNvPr id="8"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
        <p:nvSpPr>
          <p:cNvPr id="9" name="modelstijl"/>
          <p:cNvSpPr>
            <a:spLocks noGrp="1"/>
          </p:cNvSpPr>
          <p:nvPr>
            <p:ph sz="half" idx="2"/>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3"/>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3"/>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3"/>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3"/>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3"/>
              </a:buBlip>
              <a:tabLst/>
              <a:defRPr/>
            </a:pPr>
            <a:r>
              <a:rPr lang="nl-NL"/>
              <a:t>Vijfde niveau</a:t>
            </a:r>
            <a:endParaRPr lang="nl-BE"/>
          </a:p>
        </p:txBody>
      </p:sp>
    </p:spTree>
    <p:extLst>
      <p:ext uri="{BB962C8B-B14F-4D97-AF65-F5344CB8AC3E}">
        <p14:creationId xmlns:p14="http://schemas.microsoft.com/office/powerpoint/2010/main" val="874990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Leeg">
    <p:spTree>
      <p:nvGrpSpPr>
        <p:cNvPr id="1" name=""/>
        <p:cNvGrpSpPr/>
        <p:nvPr/>
      </p:nvGrpSpPr>
      <p:grpSpPr>
        <a:xfrm>
          <a:off x="0" y="0"/>
          <a:ext cx="0" cy="0"/>
          <a:chOff x="0" y="0"/>
          <a:chExt cx="0" cy="0"/>
        </a:xfrm>
      </p:grpSpPr>
      <p:sp>
        <p:nvSpPr>
          <p:cNvPr id="8" name="Titel 1"/>
          <p:cNvSpPr>
            <a:spLocks noGrp="1"/>
          </p:cNvSpPr>
          <p:nvPr>
            <p:ph type="title"/>
          </p:nvPr>
        </p:nvSpPr>
        <p:spPr>
          <a:xfrm>
            <a:off x="1296000" y="756000"/>
            <a:ext cx="7416000" cy="800792"/>
          </a:xfrm>
          <a:prstGeom prst="rect">
            <a:avLst/>
          </a:prstGeom>
        </p:spPr>
        <p:txBody>
          <a:bodyPr anchor="t" anchorCtr="0"/>
          <a:lstStyle>
            <a:lvl1pPr>
              <a:defRPr sz="2800">
                <a:latin typeface="FlandersArtSans-Bold" panose="00000800000000000000" pitchFamily="2" charset="0"/>
              </a:defRPr>
            </a:lvl1pPr>
          </a:lstStyle>
          <a:p>
            <a:r>
              <a:rPr lang="nl-NL"/>
              <a:t>Klik om de stijl te bewerken</a:t>
            </a:r>
            <a:endParaRPr lang="nl-BE"/>
          </a:p>
        </p:txBody>
      </p:sp>
      <p:sp>
        <p:nvSpPr>
          <p:cNvPr id="9" name="Tijdelijke aanduiding voor inhoud 2"/>
          <p:cNvSpPr>
            <a:spLocks noGrp="1"/>
          </p:cNvSpPr>
          <p:nvPr>
            <p:ph sz="half" idx="1"/>
          </p:nvPr>
        </p:nvSpPr>
        <p:spPr>
          <a:xfrm>
            <a:off x="1296000" y="1628800"/>
            <a:ext cx="7416000" cy="3958400"/>
          </a:xfrm>
          <a:prstGeom prst="rect">
            <a:avLst/>
          </a:prstGeom>
        </p:spPr>
        <p:txBody>
          <a:bodyPr bIns="0"/>
          <a:lstStyle>
            <a:lvl1pPr marL="0" indent="0">
              <a:lnSpc>
                <a:spcPct val="90000"/>
              </a:lnSpc>
              <a:buFontTx/>
              <a:buBlip>
                <a:blip r:embed="rId2"/>
              </a:buBlip>
              <a:defRPr sz="2000">
                <a:latin typeface="FlandersArtSans-Regular" panose="00000500000000000000" pitchFamily="2" charset="0"/>
              </a:defRPr>
            </a:lvl1pPr>
            <a:lvl2pPr>
              <a:lnSpc>
                <a:spcPct val="90000"/>
              </a:lnSpc>
              <a:buSzPct val="75000"/>
              <a:buFontTx/>
              <a:buBlip>
                <a:blip r:embed="rId3"/>
              </a:buBlip>
              <a:defRPr sz="1800">
                <a:solidFill>
                  <a:schemeClr val="bg1">
                    <a:lumMod val="50000"/>
                  </a:schemeClr>
                </a:solidFill>
                <a:latin typeface="FlandersArtSans-Regular" panose="00000500000000000000" pitchFamily="2" charset="0"/>
              </a:defRPr>
            </a:lvl2pPr>
            <a:lvl3pPr marL="864000" indent="-288000">
              <a:lnSpc>
                <a:spcPct val="90000"/>
              </a:lnSpc>
              <a:buSzPct val="85000"/>
              <a:buFont typeface="Wingdings" panose="05000000000000000000" pitchFamily="2" charset="2"/>
              <a:buChar char="v"/>
              <a:defRPr sz="1500">
                <a:latin typeface="FlandersArtSans-Regular" panose="00000500000000000000" pitchFamily="2" charset="0"/>
              </a:defRPr>
            </a:lvl3pPr>
            <a:lvl4pPr marL="1152000" indent="-288000">
              <a:lnSpc>
                <a:spcPct val="90000"/>
              </a:lnSpc>
              <a:buFont typeface="Courier New" panose="02070309020205020404" pitchFamily="49" charset="0"/>
              <a:buChar char="o"/>
              <a:defRPr sz="1500">
                <a:latin typeface="FlandersArtSans-Regular" panose="00000500000000000000" pitchFamily="2" charset="0"/>
              </a:defRPr>
            </a:lvl4pPr>
            <a:lvl5pPr marL="1440000" indent="-288000">
              <a:lnSpc>
                <a:spcPct val="90000"/>
              </a:lnSpc>
              <a:buFont typeface="Arial" panose="020B0604020202020204" pitchFamily="34" charset="0"/>
              <a:buChar char="•"/>
              <a:defRPr sz="1500">
                <a:latin typeface="FlandersArtSans-Regular" panose="00000500000000000000" pitchFamily="2"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10" name="Afbeelding 9"/>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48000" y="5857200"/>
            <a:ext cx="1684102" cy="714310"/>
          </a:xfrm>
          <a:prstGeom prst="rect">
            <a:avLst/>
          </a:prstGeom>
        </p:spPr>
      </p:pic>
    </p:spTree>
    <p:extLst>
      <p:ext uri="{BB962C8B-B14F-4D97-AF65-F5344CB8AC3E}">
        <p14:creationId xmlns:p14="http://schemas.microsoft.com/office/powerpoint/2010/main" val="3407608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openingsslide-voor-donkere-achtergrondfoto">
    <p:spTree>
      <p:nvGrpSpPr>
        <p:cNvPr id="1" name=""/>
        <p:cNvGrpSpPr/>
        <p:nvPr/>
      </p:nvGrpSpPr>
      <p:grpSpPr>
        <a:xfrm>
          <a:off x="0" y="0"/>
          <a:ext cx="0" cy="0"/>
          <a:chOff x="0" y="0"/>
          <a:chExt cx="0" cy="0"/>
        </a:xfrm>
      </p:grpSpPr>
      <p:pic>
        <p:nvPicPr>
          <p:cNvPr id="10" name="thema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11345" y="328016"/>
            <a:ext cx="1858808" cy="723096"/>
          </a:xfrm>
          <a:prstGeom prst="rect">
            <a:avLst/>
          </a:prstGeom>
          <a:noFill/>
          <a:ln>
            <a:noFill/>
          </a:ln>
        </p:spPr>
      </p:pic>
      <p:sp>
        <p:nvSpPr>
          <p:cNvPr id="11" name="ondertitel"/>
          <p:cNvSpPr>
            <a:spLocks noGrp="1"/>
          </p:cNvSpPr>
          <p:nvPr>
            <p:ph type="subTitle" idx="12"/>
          </p:nvPr>
        </p:nvSpPr>
        <p:spPr>
          <a:xfrm>
            <a:off x="1259632" y="4149080"/>
            <a:ext cx="7416824" cy="1656184"/>
          </a:xfrm>
          <a:prstGeom prst="rect">
            <a:avLst/>
          </a:prstGeom>
        </p:spPr>
        <p:txBody>
          <a:bodyPr>
            <a:normAutofit/>
          </a:bodyPr>
          <a:lstStyle>
            <a:lvl1pPr marL="0" indent="0" algn="l">
              <a:lnSpc>
                <a:spcPts val="1760"/>
              </a:lnSpc>
              <a:buNone/>
              <a:defRPr sz="158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9" name="titel"/>
          <p:cNvSpPr>
            <a:spLocks noGrp="1"/>
          </p:cNvSpPr>
          <p:nvPr>
            <p:ph type="ctrTitle"/>
          </p:nvPr>
        </p:nvSpPr>
        <p:spPr>
          <a:xfrm>
            <a:off x="1259632" y="2060848"/>
            <a:ext cx="7416824" cy="2043658"/>
          </a:xfrm>
          <a:prstGeom prst="rect">
            <a:avLst/>
          </a:prstGeom>
        </p:spPr>
        <p:txBody>
          <a:bodyPr/>
          <a:lstStyle>
            <a:lvl1pPr>
              <a:defRPr>
                <a:solidFill>
                  <a:schemeClr val="bg1"/>
                </a:solidFill>
              </a:defRPr>
            </a:lvl1pPr>
          </a:lstStyle>
          <a:p>
            <a:r>
              <a:rPr lang="nl-NL"/>
              <a:t>Klik om de stijl te bewerken</a:t>
            </a:r>
            <a:endParaRPr lang="nl-BE"/>
          </a:p>
        </p:txBody>
      </p:sp>
      <p:pic>
        <p:nvPicPr>
          <p:cNvPr id="7" name="entiteitslogo wi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8116" y="6309320"/>
            <a:ext cx="1823644" cy="316348"/>
          </a:xfrm>
          <a:prstGeom prst="rect">
            <a:avLst/>
          </a:prstGeom>
        </p:spPr>
      </p:pic>
    </p:spTree>
    <p:extLst>
      <p:ext uri="{BB962C8B-B14F-4D97-AF65-F5344CB8AC3E}">
        <p14:creationId xmlns:p14="http://schemas.microsoft.com/office/powerpoint/2010/main" val="3084622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slotslide-blanco">
    <p:spTree>
      <p:nvGrpSpPr>
        <p:cNvPr id="1" name=""/>
        <p:cNvGrpSpPr/>
        <p:nvPr/>
      </p:nvGrpSpPr>
      <p:grpSpPr>
        <a:xfrm>
          <a:off x="0" y="0"/>
          <a:ext cx="0" cy="0"/>
          <a:chOff x="0" y="0"/>
          <a:chExt cx="0" cy="0"/>
        </a:xfrm>
      </p:grpSpPr>
      <p:grpSp>
        <p:nvGrpSpPr>
          <p:cNvPr id="8" name="witte trapezium"/>
          <p:cNvGrpSpPr/>
          <p:nvPr userDrawn="1"/>
        </p:nvGrpSpPr>
        <p:grpSpPr>
          <a:xfrm>
            <a:off x="284400" y="3816000"/>
            <a:ext cx="8856000" cy="3060000"/>
            <a:chOff x="288000" y="3402000"/>
            <a:chExt cx="8856000" cy="3456000"/>
          </a:xfrm>
          <a:effectLst/>
        </p:grpSpPr>
        <p:sp>
          <p:nvSpPr>
            <p:cNvPr id="10" name="rechthoek"/>
            <p:cNvSpPr/>
            <p:nvPr userDrawn="1"/>
          </p:nvSpPr>
          <p:spPr>
            <a:xfrm>
              <a:off x="288000" y="4266000"/>
              <a:ext cx="8856000" cy="259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rechthoekige driehoek"/>
            <p:cNvSpPr/>
            <p:nvPr userDrawn="1"/>
          </p:nvSpPr>
          <p:spPr>
            <a:xfrm flipH="1">
              <a:off x="288000" y="3402000"/>
              <a:ext cx="8856000" cy="86400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pic>
        <p:nvPicPr>
          <p:cNvPr id="7" name="thema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9552" y="5949280"/>
            <a:ext cx="1599186" cy="689649"/>
          </a:xfrm>
          <a:prstGeom prst="rect">
            <a:avLst/>
          </a:prstGeom>
        </p:spPr>
      </p:pic>
    </p:spTree>
    <p:extLst>
      <p:ext uri="{BB962C8B-B14F-4D97-AF65-F5344CB8AC3E}">
        <p14:creationId xmlns:p14="http://schemas.microsoft.com/office/powerpoint/2010/main" val="2894957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asisslide">
    <p:spTree>
      <p:nvGrpSpPr>
        <p:cNvPr id="1" name=""/>
        <p:cNvGrpSpPr/>
        <p:nvPr/>
      </p:nvGrpSpPr>
      <p:grpSpPr>
        <a:xfrm>
          <a:off x="0" y="0"/>
          <a:ext cx="0" cy="0"/>
          <a:chOff x="0" y="0"/>
          <a:chExt cx="0" cy="0"/>
        </a:xfrm>
      </p:grpSpPr>
      <p:pic>
        <p:nvPicPr>
          <p:cNvPr id="6" name="thema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9552" y="5949280"/>
            <a:ext cx="1599186" cy="689649"/>
          </a:xfrm>
          <a:prstGeom prst="rect">
            <a:avLst/>
          </a:prstGeom>
        </p:spPr>
      </p:pic>
      <p:sp>
        <p:nvSpPr>
          <p:cNvPr id="8"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
        <p:nvSpPr>
          <p:cNvPr id="9" name="modelstijl"/>
          <p:cNvSpPr>
            <a:spLocks noGrp="1"/>
          </p:cNvSpPr>
          <p:nvPr>
            <p:ph sz="half" idx="2"/>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3"/>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3"/>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3"/>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3"/>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3"/>
              </a:buBlip>
              <a:tabLst/>
              <a:defRPr/>
            </a:pPr>
            <a:r>
              <a:rPr lang="nl-NL"/>
              <a:t>Vijfde niveau</a:t>
            </a:r>
            <a:endParaRPr lang="nl-BE"/>
          </a:p>
        </p:txBody>
      </p:sp>
    </p:spTree>
    <p:extLst>
      <p:ext uri="{BB962C8B-B14F-4D97-AF65-F5344CB8AC3E}">
        <p14:creationId xmlns:p14="http://schemas.microsoft.com/office/powerpoint/2010/main" val="1292657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wee-kolommen-blanco">
    <p:spTree>
      <p:nvGrpSpPr>
        <p:cNvPr id="1" name=""/>
        <p:cNvGrpSpPr/>
        <p:nvPr/>
      </p:nvGrpSpPr>
      <p:grpSpPr>
        <a:xfrm>
          <a:off x="0" y="0"/>
          <a:ext cx="0" cy="0"/>
          <a:chOff x="0" y="0"/>
          <a:chExt cx="0" cy="0"/>
        </a:xfrm>
      </p:grpSpPr>
      <p:pic>
        <p:nvPicPr>
          <p:cNvPr id="6" name="thema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9552" y="5949280"/>
            <a:ext cx="1599186" cy="689649"/>
          </a:xfrm>
          <a:prstGeom prst="rect">
            <a:avLst/>
          </a:prstGeom>
        </p:spPr>
      </p:pic>
      <p:sp>
        <p:nvSpPr>
          <p:cNvPr id="7"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
        <p:nvSpPr>
          <p:cNvPr id="8" name="modelstijl links"/>
          <p:cNvSpPr>
            <a:spLocks noGrp="1"/>
          </p:cNvSpPr>
          <p:nvPr>
            <p:ph sz="half" idx="13"/>
          </p:nvPr>
        </p:nvSpPr>
        <p:spPr>
          <a:xfrm>
            <a:off x="539552" y="1628800"/>
            <a:ext cx="4140000" cy="4247968"/>
          </a:xfrm>
          <a:prstGeom prst="rect">
            <a:avLst/>
          </a:prstGeom>
        </p:spPr>
        <p:txBody>
          <a:bodyPr/>
          <a:lstStyle>
            <a:lvl1pPr>
              <a:defRPr sz="20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0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16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16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6"/>
              </a:buBlip>
              <a:tabLst/>
              <a:defRPr sz="1600" baseline="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0" name="modelstijl links"/>
          <p:cNvSpPr>
            <a:spLocks noGrp="1"/>
          </p:cNvSpPr>
          <p:nvPr>
            <p:ph sz="half" idx="14"/>
          </p:nvPr>
        </p:nvSpPr>
        <p:spPr>
          <a:xfrm>
            <a:off x="4752000" y="1628800"/>
            <a:ext cx="4140000" cy="4247968"/>
          </a:xfrm>
          <a:prstGeom prst="rect">
            <a:avLst/>
          </a:prstGeom>
        </p:spPr>
        <p:txBody>
          <a:bodyPr/>
          <a:lstStyle>
            <a:lvl1pPr>
              <a:defRPr sz="20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0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16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16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6"/>
              </a:buBlip>
              <a:tabLst/>
              <a:defRPr sz="1600" baseline="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964650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asisslide-zonder-themalogo-blanco">
    <p:spTree>
      <p:nvGrpSpPr>
        <p:cNvPr id="1" name=""/>
        <p:cNvGrpSpPr/>
        <p:nvPr/>
      </p:nvGrpSpPr>
      <p:grpSpPr>
        <a:xfrm>
          <a:off x="0" y="0"/>
          <a:ext cx="0" cy="0"/>
          <a:chOff x="0" y="0"/>
          <a:chExt cx="0" cy="0"/>
        </a:xfrm>
      </p:grpSpPr>
      <p:sp>
        <p:nvSpPr>
          <p:cNvPr id="4" name="modelstijl"/>
          <p:cNvSpPr>
            <a:spLocks noGrp="1"/>
          </p:cNvSpPr>
          <p:nvPr>
            <p:ph sz="half" idx="2"/>
          </p:nvPr>
        </p:nvSpPr>
        <p:spPr>
          <a:xfrm>
            <a:off x="539552" y="1628800"/>
            <a:ext cx="8352928" cy="496855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sp>
        <p:nvSpPr>
          <p:cNvPr id="2"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Tree>
    <p:extLst>
      <p:ext uri="{BB962C8B-B14F-4D97-AF65-F5344CB8AC3E}">
        <p14:creationId xmlns:p14="http://schemas.microsoft.com/office/powerpoint/2010/main" val="769931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wee-kolommen-blanco-zonder-themalogo-blanco">
    <p:spTree>
      <p:nvGrpSpPr>
        <p:cNvPr id="1" name=""/>
        <p:cNvGrpSpPr/>
        <p:nvPr/>
      </p:nvGrpSpPr>
      <p:grpSpPr>
        <a:xfrm>
          <a:off x="0" y="0"/>
          <a:ext cx="0" cy="0"/>
          <a:chOff x="0" y="0"/>
          <a:chExt cx="0" cy="0"/>
        </a:xfrm>
      </p:grpSpPr>
      <p:sp>
        <p:nvSpPr>
          <p:cNvPr id="13" name="modelstijl links"/>
          <p:cNvSpPr>
            <a:spLocks noGrp="1"/>
          </p:cNvSpPr>
          <p:nvPr>
            <p:ph sz="half" idx="13"/>
          </p:nvPr>
        </p:nvSpPr>
        <p:spPr>
          <a:xfrm>
            <a:off x="539552" y="1628800"/>
            <a:ext cx="4140000" cy="4968552"/>
          </a:xfrm>
          <a:prstGeom prst="rect">
            <a:avLst/>
          </a:prstGeom>
        </p:spPr>
        <p:txBody>
          <a:bodyPr/>
          <a:lstStyle>
            <a:lvl1pPr>
              <a:defRPr sz="20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2"/>
              </a:buBlip>
              <a:tabLst/>
              <a:defRPr sz="20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3"/>
              </a:buBlip>
              <a:tabLst/>
              <a:defRPr sz="16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4"/>
              </a:buBlip>
              <a:tabLst/>
              <a:defRPr sz="16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5"/>
              </a:buBlip>
              <a:tabLst/>
              <a:defRPr sz="1600" baseline="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
        <p:nvSpPr>
          <p:cNvPr id="10" name="modelstijl links"/>
          <p:cNvSpPr>
            <a:spLocks noGrp="1"/>
          </p:cNvSpPr>
          <p:nvPr>
            <p:ph sz="half" idx="14"/>
          </p:nvPr>
        </p:nvSpPr>
        <p:spPr>
          <a:xfrm>
            <a:off x="4752000" y="1628800"/>
            <a:ext cx="4140000" cy="4968552"/>
          </a:xfrm>
          <a:prstGeom prst="rect">
            <a:avLst/>
          </a:prstGeom>
        </p:spPr>
        <p:txBody>
          <a:bodyPr/>
          <a:lstStyle>
            <a:lvl1pPr>
              <a:defRPr sz="20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2"/>
              </a:buBlip>
              <a:tabLst/>
              <a:defRPr sz="20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3"/>
              </a:buBlip>
              <a:tabLst/>
              <a:defRPr sz="16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4"/>
              </a:buBlip>
              <a:tabLst/>
              <a:defRPr sz="16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5"/>
              </a:buBlip>
              <a:tabLst/>
              <a:defRPr sz="1600" baseline="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867713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slotslide-blanco">
    <p:spTree>
      <p:nvGrpSpPr>
        <p:cNvPr id="1" name=""/>
        <p:cNvGrpSpPr/>
        <p:nvPr/>
      </p:nvGrpSpPr>
      <p:grpSpPr>
        <a:xfrm>
          <a:off x="0" y="0"/>
          <a:ext cx="0" cy="0"/>
          <a:chOff x="0" y="0"/>
          <a:chExt cx="0" cy="0"/>
        </a:xfrm>
      </p:grpSpPr>
      <p:grpSp>
        <p:nvGrpSpPr>
          <p:cNvPr id="8" name="witte trapezium"/>
          <p:cNvGrpSpPr/>
          <p:nvPr userDrawn="1"/>
        </p:nvGrpSpPr>
        <p:grpSpPr>
          <a:xfrm>
            <a:off x="284400" y="3816000"/>
            <a:ext cx="8856000" cy="3060000"/>
            <a:chOff x="288000" y="3402000"/>
            <a:chExt cx="8856000" cy="3456000"/>
          </a:xfrm>
          <a:effectLst/>
        </p:grpSpPr>
        <p:sp>
          <p:nvSpPr>
            <p:cNvPr id="10" name="rechthoek"/>
            <p:cNvSpPr/>
            <p:nvPr userDrawn="1"/>
          </p:nvSpPr>
          <p:spPr>
            <a:xfrm>
              <a:off x="288000" y="4266000"/>
              <a:ext cx="8856000" cy="259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rechthoekige driehoek"/>
            <p:cNvSpPr/>
            <p:nvPr userDrawn="1"/>
          </p:nvSpPr>
          <p:spPr>
            <a:xfrm flipH="1">
              <a:off x="288000" y="3402000"/>
              <a:ext cx="8856000" cy="86400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pic>
        <p:nvPicPr>
          <p:cNvPr id="7" name="thema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9552" y="5949280"/>
            <a:ext cx="1599186" cy="689649"/>
          </a:xfrm>
          <a:prstGeom prst="rect">
            <a:avLst/>
          </a:prstGeom>
        </p:spPr>
      </p:pic>
    </p:spTree>
    <p:extLst>
      <p:ext uri="{BB962C8B-B14F-4D97-AF65-F5344CB8AC3E}">
        <p14:creationId xmlns:p14="http://schemas.microsoft.com/office/powerpoint/2010/main" val="536396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nl-NL"/>
              <a:t>Klik om de stijl te bewerken</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89ED182-EA16-41C3-A719-DB3C8FC1D27C}" type="datetimeFigureOut">
              <a:rPr lang="nl-BE" smtClean="0"/>
              <a:t>2/04/2020</a:t>
            </a:fld>
            <a:endParaRPr lang="nl-BE"/>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nl-BE"/>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52011B9-A181-4754-A616-0056341C9BCF}" type="slidenum">
              <a:rPr lang="nl-BE" smtClean="0"/>
              <a:t>‹#›</a:t>
            </a:fld>
            <a:endParaRPr lang="nl-BE"/>
          </a:p>
        </p:txBody>
      </p:sp>
    </p:spTree>
    <p:extLst>
      <p:ext uri="{BB962C8B-B14F-4D97-AF65-F5344CB8AC3E}">
        <p14:creationId xmlns:p14="http://schemas.microsoft.com/office/powerpoint/2010/main" val="2501518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nl-NL"/>
              <a:t>Klik om de stijl te bewerken</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89ED182-EA16-41C3-A719-DB3C8FC1D27C}" type="datetimeFigureOut">
              <a:rPr lang="nl-BE" smtClean="0"/>
              <a:t>2/04/2020</a:t>
            </a:fld>
            <a:endParaRPr lang="nl-BE"/>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nl-BE"/>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52011B9-A181-4754-A616-0056341C9BCF}" type="slidenum">
              <a:rPr lang="nl-BE" smtClean="0"/>
              <a:t>‹#›</a:t>
            </a:fld>
            <a:endParaRPr lang="nl-BE"/>
          </a:p>
        </p:txBody>
      </p:sp>
    </p:spTree>
    <p:extLst>
      <p:ext uri="{BB962C8B-B14F-4D97-AF65-F5344CB8AC3E}">
        <p14:creationId xmlns:p14="http://schemas.microsoft.com/office/powerpoint/2010/main" val="1826798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openingsslide-standaard">
    <p:spTree>
      <p:nvGrpSpPr>
        <p:cNvPr id="1" name=""/>
        <p:cNvGrpSpPr/>
        <p:nvPr/>
      </p:nvGrpSpPr>
      <p:grpSpPr>
        <a:xfrm>
          <a:off x="0" y="0"/>
          <a:ext cx="0" cy="0"/>
          <a:chOff x="0" y="0"/>
          <a:chExt cx="0" cy="0"/>
        </a:xfrm>
      </p:grpSpPr>
      <p:sp>
        <p:nvSpPr>
          <p:cNvPr id="3" name="ondertitel"/>
          <p:cNvSpPr>
            <a:spLocks noGrp="1"/>
          </p:cNvSpPr>
          <p:nvPr>
            <p:ph type="subTitle" idx="1"/>
          </p:nvPr>
        </p:nvSpPr>
        <p:spPr>
          <a:xfrm>
            <a:off x="1259632" y="4149080"/>
            <a:ext cx="7416824" cy="1656184"/>
          </a:xfrm>
          <a:prstGeom prst="rect">
            <a:avLst/>
          </a:prstGeom>
        </p:spPr>
        <p:txBody>
          <a:bodyPr>
            <a:normAutofit/>
          </a:bodyPr>
          <a:lstStyle>
            <a:lvl1pPr marL="0" indent="0" algn="l">
              <a:lnSpc>
                <a:spcPts val="1760"/>
              </a:lnSpc>
              <a:buNone/>
              <a:defRPr sz="158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nl-BE"/>
          </a:p>
        </p:txBody>
      </p:sp>
      <p:sp>
        <p:nvSpPr>
          <p:cNvPr id="2" name="titel"/>
          <p:cNvSpPr>
            <a:spLocks noGrp="1"/>
          </p:cNvSpPr>
          <p:nvPr>
            <p:ph type="ctrTitle"/>
          </p:nvPr>
        </p:nvSpPr>
        <p:spPr>
          <a:xfrm>
            <a:off x="1259632" y="2060848"/>
            <a:ext cx="7416824" cy="2043658"/>
          </a:xfrm>
          <a:prstGeom prst="rect">
            <a:avLst/>
          </a:prstGeom>
        </p:spPr>
        <p:txBody>
          <a:bodyPr>
            <a:normAutofit/>
          </a:bodyPr>
          <a:lstStyle>
            <a:lvl1pPr>
              <a:lnSpc>
                <a:spcPts val="5400"/>
              </a:lnSpc>
              <a:defRPr sz="5400" baseline="0">
                <a:solidFill>
                  <a:srgbClr val="105269"/>
                </a:solidFill>
              </a:defRPr>
            </a:lvl1pPr>
          </a:lstStyle>
          <a:p>
            <a:r>
              <a:rPr lang="nl-NL"/>
              <a:t>Klik om stijl te bewerken</a:t>
            </a:r>
          </a:p>
        </p:txBody>
      </p:sp>
      <p:pic>
        <p:nvPicPr>
          <p:cNvPr id="5" name="thema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11345" y="328016"/>
            <a:ext cx="1858808" cy="723096"/>
          </a:xfrm>
          <a:prstGeom prst="rect">
            <a:avLst/>
          </a:prstGeom>
          <a:noFill/>
          <a:ln>
            <a:noFill/>
          </a:ln>
        </p:spPr>
      </p:pic>
      <p:pic>
        <p:nvPicPr>
          <p:cNvPr id="7" name="entiteitslogo blauw"/>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4514" y="6309320"/>
            <a:ext cx="1837246" cy="318706"/>
          </a:xfrm>
          <a:prstGeom prst="rect">
            <a:avLst/>
          </a:prstGeom>
        </p:spPr>
      </p:pic>
    </p:spTree>
    <p:extLst>
      <p:ext uri="{BB962C8B-B14F-4D97-AF65-F5344CB8AC3E}">
        <p14:creationId xmlns:p14="http://schemas.microsoft.com/office/powerpoint/2010/main" val="2389767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10.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3.xml"/><Relationship Id="rId4" Type="http://schemas.openxmlformats.org/officeDocument/2006/relationships/image" Target="../media/image1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ele balk"/>
          <p:cNvPicPr>
            <a:picLocks/>
          </p:cNvPicPr>
          <p:nvPr/>
        </p:nvPicPr>
        <p:blipFill>
          <a:blip r:embed="rId13" cstate="print">
            <a:extLst>
              <a:ext uri="{28A0092B-C50C-407E-A947-70E740481C1C}">
                <a14:useLocalDpi xmlns:a14="http://schemas.microsoft.com/office/drawing/2010/main" val="0"/>
              </a:ext>
            </a:extLst>
          </a:blip>
          <a:stretch>
            <a:fillRect/>
          </a:stretch>
        </p:blipFill>
        <p:spPr>
          <a:xfrm flipH="1">
            <a:off x="0" y="0"/>
            <a:ext cx="288000" cy="6858000"/>
          </a:xfrm>
          <a:prstGeom prst="rect">
            <a:avLst/>
          </a:prstGeom>
        </p:spPr>
      </p:pic>
    </p:spTree>
    <p:extLst>
      <p:ext uri="{BB962C8B-B14F-4D97-AF65-F5344CB8AC3E}">
        <p14:creationId xmlns:p14="http://schemas.microsoft.com/office/powerpoint/2010/main" val="2702765116"/>
      </p:ext>
    </p:extLst>
  </p:cSld>
  <p:clrMap bg1="lt1" tx1="dk1" bg2="lt2" tx2="dk2" accent1="accent1" accent2="accent2" accent3="accent3" accent4="accent4" accent5="accent5" accent6="accent6" hlink="hlink" folHlink="folHlink"/>
  <p:sldLayoutIdLst>
    <p:sldLayoutId id="2147483649" r:id="rId1"/>
    <p:sldLayoutId id="2147483678" r:id="rId2"/>
    <p:sldLayoutId id="2147483700" r:id="rId3"/>
    <p:sldLayoutId id="2147483724" r:id="rId4"/>
    <p:sldLayoutId id="2147483725" r:id="rId5"/>
    <p:sldLayoutId id="2147483726" r:id="rId6"/>
    <p:sldLayoutId id="2147483730" r:id="rId7"/>
    <p:sldLayoutId id="2147483731" r:id="rId8"/>
    <p:sldLayoutId id="2147483760" r:id="rId9"/>
    <p:sldLayoutId id="2147483761" r:id="rId10"/>
    <p:sldLayoutId id="2147483762" r:id="rId11"/>
  </p:sldLayoutIdLst>
  <p:txStyles>
    <p:titleStyle>
      <a:lvl1pPr algn="l"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p:titleStyle>
    <p:bodyStyle>
      <a:lvl1pPr marL="288000" indent="-288000" algn="l" defTabSz="914400" rtl="0" eaLnBrk="1" latinLnBrk="0" hangingPunct="1">
        <a:lnSpc>
          <a:spcPct val="90000"/>
        </a:lnSpc>
        <a:spcBef>
          <a:spcPts val="300"/>
        </a:spcBef>
        <a:buFont typeface="Wingdings 3" panose="05040102010807070707" pitchFamily="18" charset="2"/>
        <a:buChar char=""/>
        <a:defRPr sz="2200" b="0" i="0" kern="1200" baseline="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SzPct val="100000"/>
        <a:buFont typeface="Wingdings 3" panose="05040102010807070707" pitchFamily="18" charset="2"/>
        <a:buChar char=""/>
        <a:defRPr sz="2200" kern="1200" baseline="0">
          <a:solidFill>
            <a:schemeClr val="tx1"/>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Font typeface="Wingdings 2" panose="05020102010507070707" pitchFamily="18" charset="2"/>
        <a:buChar char=""/>
        <a:defRPr sz="2000" kern="1200" baseline="0">
          <a:solidFill>
            <a:schemeClr val="tx1"/>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ele balk"/>
          <p:cNvPicPr>
            <a:picLocks/>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288000" cy="6858000"/>
          </a:xfrm>
          <a:prstGeom prst="rect">
            <a:avLst/>
          </a:prstGeom>
        </p:spPr>
      </p:pic>
      <p:pic>
        <p:nvPicPr>
          <p:cNvPr id="4" name="Afbeelding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8001" y="1642889"/>
            <a:ext cx="8856000" cy="5215111"/>
          </a:xfrm>
          <a:prstGeom prst="rect">
            <a:avLst/>
          </a:prstGeom>
        </p:spPr>
      </p:pic>
    </p:spTree>
    <p:extLst>
      <p:ext uri="{BB962C8B-B14F-4D97-AF65-F5344CB8AC3E}">
        <p14:creationId xmlns:p14="http://schemas.microsoft.com/office/powerpoint/2010/main" val="446655587"/>
      </p:ext>
    </p:extLst>
  </p:cSld>
  <p:clrMap bg1="lt1" tx1="dk1" bg2="lt2" tx2="dk2" accent1="accent1" accent2="accent2" accent3="accent3" accent4="accent4" accent5="accent5" accent6="accent6" hlink="hlink" folHlink="folHlink"/>
  <p:sldLayoutIdLst>
    <p:sldLayoutId id="2147483711" r:id="rId1"/>
  </p:sldLayoutIdLst>
  <p:txStyles>
    <p:titleStyle>
      <a:lvl1pPr algn="l"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p:titleStyle>
    <p:bodyStyle>
      <a:lvl1pPr marL="288000" indent="-288000" algn="l" defTabSz="914400" rtl="0" eaLnBrk="1" latinLnBrk="0" hangingPunct="1">
        <a:lnSpc>
          <a:spcPct val="90000"/>
        </a:lnSpc>
        <a:spcBef>
          <a:spcPts val="300"/>
        </a:spcBef>
        <a:buFont typeface="Wingdings 3" panose="05040102010807070707" pitchFamily="18" charset="2"/>
        <a:buChar char=""/>
        <a:defRPr sz="2200" b="0" i="0" kern="1200" baseline="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SzPct val="100000"/>
        <a:buFont typeface="Wingdings 3" panose="05040102010807070707" pitchFamily="18" charset="2"/>
        <a:buChar char=""/>
        <a:defRPr sz="2200" kern="1200" baseline="0">
          <a:solidFill>
            <a:schemeClr val="tx1"/>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Font typeface="Wingdings 2" panose="05020102010507070707" pitchFamily="18" charset="2"/>
        <a:buChar char=""/>
        <a:defRPr sz="2000" kern="1200" baseline="0">
          <a:solidFill>
            <a:schemeClr val="tx1"/>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ele balk"/>
          <p:cNvPicPr>
            <a:picLocks/>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288000" cy="6858000"/>
          </a:xfrm>
          <a:prstGeom prst="rect">
            <a:avLst/>
          </a:prstGeom>
        </p:spPr>
      </p:pic>
      <p:pic>
        <p:nvPicPr>
          <p:cNvPr id="5" name="Afbeelding 4"/>
          <p:cNvPicPr>
            <a:picLocks noChangeAspect="1"/>
          </p:cNvPicPr>
          <p:nvPr userDrawn="1"/>
        </p:nvPicPr>
        <p:blipFill rotWithShape="1">
          <a:blip r:embed="rId4" cstate="print">
            <a:extLst>
              <a:ext uri="{28A0092B-C50C-407E-A947-70E740481C1C}">
                <a14:useLocalDpi xmlns:a14="http://schemas.microsoft.com/office/drawing/2010/main" val="0"/>
              </a:ext>
            </a:extLst>
          </a:blip>
          <a:srcRect r="762"/>
          <a:stretch/>
        </p:blipFill>
        <p:spPr>
          <a:xfrm>
            <a:off x="288001" y="72008"/>
            <a:ext cx="8856000" cy="4653136"/>
          </a:xfrm>
          <a:prstGeom prst="rect">
            <a:avLst/>
          </a:prstGeom>
        </p:spPr>
      </p:pic>
    </p:spTree>
    <p:extLst>
      <p:ext uri="{BB962C8B-B14F-4D97-AF65-F5344CB8AC3E}">
        <p14:creationId xmlns:p14="http://schemas.microsoft.com/office/powerpoint/2010/main" val="1317757715"/>
      </p:ext>
    </p:extLst>
  </p:cSld>
  <p:clrMap bg1="lt1" tx1="dk1" bg2="lt2" tx2="dk2" accent1="accent1" accent2="accent2" accent3="accent3" accent4="accent4" accent5="accent5" accent6="accent6" hlink="hlink" folHlink="folHlink"/>
  <p:sldLayoutIdLst>
    <p:sldLayoutId id="2147483729" r:id="rId1"/>
  </p:sldLayoutIdLst>
  <p:txStyles>
    <p:titleStyle>
      <a:lvl1pPr algn="l"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p:titleStyle>
    <p:bodyStyle>
      <a:lvl1pPr marL="288000" indent="-288000" algn="l" defTabSz="914400" rtl="0" eaLnBrk="1" latinLnBrk="0" hangingPunct="1">
        <a:lnSpc>
          <a:spcPct val="90000"/>
        </a:lnSpc>
        <a:spcBef>
          <a:spcPts val="300"/>
        </a:spcBef>
        <a:buFont typeface="Wingdings 3" panose="05040102010807070707" pitchFamily="18" charset="2"/>
        <a:buChar char=""/>
        <a:defRPr sz="2200" b="0" i="0" kern="1200" baseline="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SzPct val="100000"/>
        <a:buFont typeface="Wingdings 3" panose="05040102010807070707" pitchFamily="18" charset="2"/>
        <a:buChar char=""/>
        <a:defRPr sz="2200" kern="1200" baseline="0">
          <a:solidFill>
            <a:schemeClr val="tx1"/>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Font typeface="Wingdings 2" panose="05020102010507070707" pitchFamily="18" charset="2"/>
        <a:buChar char=""/>
        <a:defRPr sz="2000" kern="1200" baseline="0">
          <a:solidFill>
            <a:schemeClr val="tx1"/>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8" Type="http://schemas.openxmlformats.org/officeDocument/2006/relationships/hyperlink" Target="http://www.google.be/url?sa=i&amp;rct=j&amp;q=&amp;esrc=s&amp;frm=1&amp;source=images&amp;cd=&amp;cad=rja&amp;uact=8&amp;ved=0CAcQjRw&amp;url=http://emis.vito.be/organisatieprofiel/odid-bvba-sprl?language=en&amp;ei=scK-VNSrEYGrUcT7gdAH&amp;bvm=bv.83829542,d.d24&amp;psig=AFQjCNFvNBLD2Wz8PxIw2UQdwyUZbbXFvw&amp;ust=1421874222507756" TargetMode="External"/><Relationship Id="rId3" Type="http://schemas.openxmlformats.org/officeDocument/2006/relationships/hyperlink" Target="mailto:ingrid@odid.be" TargetMode="External"/><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hyperlink" Target="http://www.odid.be/" TargetMode="External"/><Relationship Id="rId9"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5.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e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jpe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3.xml"/><Relationship Id="rId16" Type="http://schemas.openxmlformats.org/officeDocument/2006/relationships/image" Target="../media/image31.png"/><Relationship Id="rId1" Type="http://schemas.openxmlformats.org/officeDocument/2006/relationships/slideLayout" Target="../slideLayouts/slideLayout8.xml"/><Relationship Id="rId6" Type="http://schemas.openxmlformats.org/officeDocument/2006/relationships/image" Target="../media/image21.emf"/><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jpe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5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6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png"/></Relationships>
</file>

<file path=ppt/slides/_rels/slide66.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01.emf"/></Relationships>
</file>

<file path=ppt/slides/_rels/slide6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70.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3.png"/><Relationship Id="rId7" Type="http://schemas.openxmlformats.org/officeDocument/2006/relationships/image" Target="../media/image106.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105.png"/><Relationship Id="rId4" Type="http://schemas.openxmlformats.org/officeDocument/2006/relationships/image" Target="../media/image104.jpeg"/></Relationships>
</file>

<file path=ppt/slides/_rels/slide71.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8.png"/><Relationship Id="rId7" Type="http://schemas.openxmlformats.org/officeDocument/2006/relationships/image" Target="../media/image110.jpe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51.png"/><Relationship Id="rId4" Type="http://schemas.openxmlformats.org/officeDocument/2006/relationships/image" Target="../media/image105.png"/><Relationship Id="rId9" Type="http://schemas.openxmlformats.org/officeDocument/2006/relationships/image" Target="../media/image112.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7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7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7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7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8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128.jpeg"/><Relationship Id="rId4" Type="http://schemas.openxmlformats.org/officeDocument/2006/relationships/image" Target="../media/image127.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image" Target="../media/image137.jpeg"/><Relationship Id="rId5" Type="http://schemas.openxmlformats.org/officeDocument/2006/relationships/chart" Target="../charts/chart1.xml"/><Relationship Id="rId4" Type="http://schemas.openxmlformats.org/officeDocument/2006/relationships/image" Target="../media/image131.png"/></Relationships>
</file>

<file path=ppt/slides/_rels/slide88.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notesSlide" Target="../notesSlides/notesSlide88.xml"/><Relationship Id="rId7" Type="http://schemas.openxmlformats.org/officeDocument/2006/relationships/image" Target="../media/image141.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 Id="rId9" Type="http://schemas.openxmlformats.org/officeDocument/2006/relationships/image" Target="../media/image143.png"/></Relationships>
</file>

<file path=ppt/slides/_rels/slide8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145.png"/></Relationships>
</file>

<file path=ppt/slides/_rels/slide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14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ndertitel"/>
          <p:cNvSpPr>
            <a:spLocks noGrp="1"/>
          </p:cNvSpPr>
          <p:nvPr>
            <p:ph type="subTitle" idx="1"/>
          </p:nvPr>
        </p:nvSpPr>
        <p:spPr>
          <a:xfrm>
            <a:off x="647564" y="3636004"/>
            <a:ext cx="7848872" cy="2572395"/>
          </a:xfrm>
        </p:spPr>
        <p:txBody>
          <a:bodyPr anchor="t">
            <a:normAutofit/>
          </a:bodyPr>
          <a:lstStyle/>
          <a:p>
            <a:pPr algn="ctr"/>
            <a:r>
              <a:rPr lang="nl-BE" sz="2400" b="1" dirty="0">
                <a:solidFill>
                  <a:srgbClr val="105269"/>
                </a:solidFill>
                <a:latin typeface="Calibri"/>
                <a:cs typeface="Calibri"/>
              </a:rPr>
              <a:t> Door Ingrid Van Steenbergen</a:t>
            </a:r>
          </a:p>
          <a:p>
            <a:pPr algn="ctr"/>
            <a:endParaRPr lang="nl-BE" sz="2400" b="1">
              <a:solidFill>
                <a:srgbClr val="105269"/>
              </a:solidFill>
            </a:endParaRPr>
          </a:p>
          <a:p>
            <a:pPr algn="ctr"/>
            <a:endParaRPr lang="nl-BE" sz="2400" b="1">
              <a:solidFill>
                <a:srgbClr val="105269"/>
              </a:solidFill>
            </a:endParaRPr>
          </a:p>
          <a:p>
            <a:pPr algn="ctr"/>
            <a:endParaRPr lang="nl-BE" sz="2400" b="1">
              <a:solidFill>
                <a:srgbClr val="105269"/>
              </a:solidFill>
            </a:endParaRPr>
          </a:p>
          <a:p>
            <a:pPr algn="ctr"/>
            <a:r>
              <a:rPr lang="nl-BE" sz="2400" b="1" dirty="0">
                <a:solidFill>
                  <a:srgbClr val="105269"/>
                </a:solidFill>
                <a:latin typeface="Calibri"/>
                <a:cs typeface="Calibri"/>
              </a:rPr>
              <a:t>Adviesbureau voor professionele verlichting </a:t>
            </a:r>
            <a:endParaRPr lang="nl-BE" sz="2400" b="1" dirty="0">
              <a:solidFill>
                <a:srgbClr val="105269"/>
              </a:solidFill>
              <a:cs typeface="Calibri"/>
            </a:endParaRPr>
          </a:p>
          <a:p>
            <a:pPr algn="ctr"/>
            <a:endParaRPr lang="nl-BE" sz="1400">
              <a:solidFill>
                <a:srgbClr val="105269"/>
              </a:solidFill>
            </a:endParaRPr>
          </a:p>
        </p:txBody>
      </p:sp>
      <p:sp>
        <p:nvSpPr>
          <p:cNvPr id="5" name="titel"/>
          <p:cNvSpPr>
            <a:spLocks noGrp="1"/>
          </p:cNvSpPr>
          <p:nvPr>
            <p:ph type="ctrTitle"/>
          </p:nvPr>
        </p:nvSpPr>
        <p:spPr>
          <a:xfrm>
            <a:off x="518168" y="1384509"/>
            <a:ext cx="7848872" cy="2043658"/>
          </a:xfrm>
          <a:prstGeom prst="rect">
            <a:avLst/>
          </a:prstGeom>
        </p:spPr>
        <p:txBody>
          <a:bodyPr anchor="t">
            <a:normAutofit fontScale="90000"/>
          </a:bodyPr>
          <a:lstStyle>
            <a:lvl1pPr>
              <a:lnSpc>
                <a:spcPts val="5400"/>
              </a:lnSpc>
              <a:defRPr sz="5400" baseline="0">
                <a:solidFill>
                  <a:srgbClr val="105269"/>
                </a:solidFill>
              </a:defRPr>
            </a:lvl1pPr>
          </a:lstStyle>
          <a:p>
            <a:pPr algn="ctr"/>
            <a:r>
              <a:rPr lang="nl-BE" sz="4000" dirty="0">
                <a:latin typeface="Calibri"/>
                <a:cs typeface="Calibri"/>
              </a:rPr>
              <a:t>Praktijkvoorbeelden voor de invoer van verlichting in een EPC KNR of EPC GD</a:t>
            </a:r>
            <a:endParaRPr lang="nl-BE" sz="3700" dirty="0">
              <a:cs typeface="Calibri" panose="020F0502020204030204" pitchFamily="34" charset="0"/>
            </a:endParaRPr>
          </a:p>
        </p:txBody>
      </p:sp>
      <p:sp>
        <p:nvSpPr>
          <p:cNvPr id="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a:t>
            </a:fld>
            <a:endParaRPr lang="nl-BE" sz="1100">
              <a:solidFill>
                <a:srgbClr val="105269"/>
              </a:solidFill>
            </a:endParaRPr>
          </a:p>
        </p:txBody>
      </p:sp>
      <p:pic>
        <p:nvPicPr>
          <p:cNvPr id="2" name="Afbeelding 1"/>
          <p:cNvPicPr>
            <a:picLocks noChangeAspect="1"/>
          </p:cNvPicPr>
          <p:nvPr/>
        </p:nvPicPr>
        <p:blipFill>
          <a:blip r:embed="rId3"/>
          <a:stretch>
            <a:fillRect/>
          </a:stretch>
        </p:blipFill>
        <p:spPr>
          <a:xfrm>
            <a:off x="4270222" y="4036183"/>
            <a:ext cx="603556" cy="554784"/>
          </a:xfrm>
          <a:prstGeom prst="rect">
            <a:avLst/>
          </a:prstGeom>
        </p:spPr>
      </p:pic>
    </p:spTree>
    <p:extLst>
      <p:ext uri="{BB962C8B-B14F-4D97-AF65-F5344CB8AC3E}">
        <p14:creationId xmlns:p14="http://schemas.microsoft.com/office/powerpoint/2010/main" val="4131280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3DB15F7-5912-41C1-B9AF-6ED72BCEB8C0}"/>
              </a:ext>
            </a:extLst>
          </p:cNvPr>
          <p:cNvSpPr/>
          <p:nvPr/>
        </p:nvSpPr>
        <p:spPr>
          <a:xfrm>
            <a:off x="395536" y="5949280"/>
            <a:ext cx="194421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545815" y="185425"/>
            <a:ext cx="8352928" cy="1080120"/>
          </a:xfrm>
        </p:spPr>
        <p:txBody>
          <a:bodyPr/>
          <a:lstStyle/>
          <a:p>
            <a:r>
              <a:rPr lang="nl-BE"/>
              <a:t>Stappenplan verlichting in Case 1</a:t>
            </a:r>
          </a:p>
        </p:txBody>
      </p:sp>
      <p:sp>
        <p:nvSpPr>
          <p:cNvPr id="3" name="Tijdelijke aanduiding voor inhoud 2">
            <a:extLst>
              <a:ext uri="{FF2B5EF4-FFF2-40B4-BE49-F238E27FC236}">
                <a16:creationId xmlns:a16="http://schemas.microsoft.com/office/drawing/2014/main" id="{7C6DECFD-FCF6-41C4-8569-16795C3BC378}"/>
              </a:ext>
            </a:extLst>
          </p:cNvPr>
          <p:cNvSpPr>
            <a:spLocks noGrp="1"/>
          </p:cNvSpPr>
          <p:nvPr>
            <p:ph sz="half" idx="2"/>
          </p:nvPr>
        </p:nvSpPr>
        <p:spPr>
          <a:xfrm>
            <a:off x="395535" y="951978"/>
            <a:ext cx="8654519" cy="5717382"/>
          </a:xfrm>
        </p:spPr>
        <p:txBody>
          <a:bodyPr anchor="t"/>
          <a:lstStyle/>
          <a:p>
            <a:pPr marL="287655" lvl="1" indent="0">
              <a:buNone/>
            </a:pPr>
            <a:r>
              <a:rPr lang="nl-BE" b="1">
                <a:latin typeface="Calibri"/>
                <a:cs typeface="Calibri"/>
              </a:rPr>
              <a:t>STAP 3 IDENTIFICEER PER RUIMTE DE VERLICHTING </a:t>
            </a:r>
            <a:endParaRPr lang="nl-BE">
              <a:cs typeface="Calibri" panose="020F0502020204030204" pitchFamily="34" charset="0"/>
            </a:endParaRPr>
          </a:p>
          <a:p>
            <a:pPr marL="575945" lvl="1" indent="-287655"/>
            <a:r>
              <a:rPr lang="nl-BE">
                <a:latin typeface="Calibri"/>
                <a:cs typeface="Calibri"/>
              </a:rPr>
              <a:t>welke verlichtingstoestellen voor de bepaling van de energiescore</a:t>
            </a:r>
            <a:r>
              <a:rPr lang="nl-BE">
                <a:solidFill>
                  <a:srgbClr val="38373A"/>
                </a:solidFill>
                <a:latin typeface="Calibri"/>
                <a:cs typeface="Calibri"/>
              </a:rPr>
              <a:t>?</a:t>
            </a:r>
          </a:p>
          <a:p>
            <a:pPr marL="287655" indent="-287655"/>
            <a:endParaRPr lang="nl-BE" sz="2400">
              <a:solidFill>
                <a:srgbClr val="000000"/>
              </a:solidFill>
              <a:cs typeface="Calibri" panose="020F0502020204030204" pitchFamily="34" charset="0"/>
            </a:endParaRPr>
          </a:p>
          <a:p>
            <a:pPr marL="287655" indent="-287655"/>
            <a:r>
              <a:rPr lang="nl-BE" sz="2400">
                <a:solidFill>
                  <a:srgbClr val="000000"/>
                </a:solidFill>
                <a:latin typeface="Calibri"/>
                <a:cs typeface="Calibri"/>
              </a:rPr>
              <a:t>zowel hoofdverlichting als aanvullende verlichting 	</a:t>
            </a:r>
          </a:p>
          <a:p>
            <a:pPr marL="0" indent="0">
              <a:buNone/>
            </a:pPr>
            <a:r>
              <a:rPr lang="nl-BE" sz="2400">
                <a:solidFill>
                  <a:srgbClr val="000000"/>
                </a:solidFill>
                <a:latin typeface="Calibri"/>
                <a:cs typeface="Calibri"/>
              </a:rPr>
              <a:t>     =&gt; </a:t>
            </a:r>
            <a:r>
              <a:rPr lang="nl-BE" sz="2000">
                <a:solidFill>
                  <a:srgbClr val="000000"/>
                </a:solidFill>
                <a:latin typeface="Calibri"/>
                <a:cs typeface="Calibri"/>
              </a:rPr>
              <a:t> </a:t>
            </a:r>
            <a:r>
              <a:rPr lang="nl-BE" sz="2400">
                <a:solidFill>
                  <a:srgbClr val="000000"/>
                </a:solidFill>
                <a:latin typeface="Calibri"/>
                <a:cs typeface="Calibri"/>
              </a:rPr>
              <a:t>enkel de </a:t>
            </a:r>
            <a:r>
              <a:rPr lang="nl-BE" sz="2400" b="1">
                <a:solidFill>
                  <a:srgbClr val="000000"/>
                </a:solidFill>
                <a:latin typeface="Calibri"/>
                <a:cs typeface="Calibri"/>
              </a:rPr>
              <a:t>hoofdverlichting wordt in rekening gebracht</a:t>
            </a:r>
            <a:endParaRPr lang="nl-BE" sz="2400">
              <a:solidFill>
                <a:srgbClr val="000000"/>
              </a:solidFill>
              <a:latin typeface="Calibri"/>
              <a:cs typeface="Calibri"/>
            </a:endParaRPr>
          </a:p>
          <a:p>
            <a:pPr marL="287655" lvl="1" indent="0">
              <a:buNone/>
            </a:pPr>
            <a:endParaRPr lang="nl-BE">
              <a:cs typeface="Calibri" panose="020F0502020204030204" pitchFamily="34" charset="0"/>
            </a:endParaRPr>
          </a:p>
          <a:p>
            <a:pPr marL="287655" lvl="1" indent="0">
              <a:buNone/>
            </a:pPr>
            <a:r>
              <a:rPr lang="nl-BE">
                <a:latin typeface="Calibri"/>
                <a:cs typeface="Calibri"/>
              </a:rPr>
              <a:t>Ruimte 1 (kantoor):  	Hoofdverlichting zijn de inbouwtoestellen </a:t>
            </a:r>
            <a:endParaRPr lang="nl-BE">
              <a:cs typeface="Calibri"/>
            </a:endParaRPr>
          </a:p>
          <a:p>
            <a:pPr marL="287655" lvl="1" indent="0">
              <a:buNone/>
            </a:pPr>
            <a:r>
              <a:rPr lang="nl-BE">
                <a:latin typeface="Calibri"/>
                <a:cs typeface="Calibri"/>
              </a:rPr>
              <a:t>Ruimte 2 (WC):	Hoofdverlichting is het bolvormige wandtoestel</a:t>
            </a:r>
          </a:p>
          <a:p>
            <a:pPr marL="287655" lvl="1" indent="0">
              <a:buNone/>
            </a:pPr>
            <a:endParaRPr lang="nl-BE">
              <a:cs typeface="Calibri" panose="020F0502020204030204" pitchFamily="34" charset="0"/>
            </a:endParaRPr>
          </a:p>
          <a:p>
            <a:pPr marL="287655" lvl="1" indent="0">
              <a:buNone/>
            </a:pPr>
            <a:endParaRPr lang="nl-BE" b="1">
              <a:cs typeface="Calibri" panose="020F0502020204030204" pitchFamily="34" charset="0"/>
            </a:endParaRPr>
          </a:p>
          <a:p>
            <a:pPr marL="287655" lvl="1" indent="0">
              <a:buNone/>
            </a:pPr>
            <a:endParaRPr lang="nl-BE">
              <a:cs typeface="Calibri" panose="020F0502020204030204" pitchFamily="34" charset="0"/>
            </a:endParaRPr>
          </a:p>
        </p:txBody>
      </p:sp>
      <p:pic>
        <p:nvPicPr>
          <p:cNvPr id="6" name="Afbeelding 5"/>
          <p:cNvPicPr>
            <a:picLocks noChangeAspect="1"/>
          </p:cNvPicPr>
          <p:nvPr/>
        </p:nvPicPr>
        <p:blipFill>
          <a:blip r:embed="rId3"/>
          <a:stretch>
            <a:fillRect/>
          </a:stretch>
        </p:blipFill>
        <p:spPr>
          <a:xfrm>
            <a:off x="2090765" y="4077072"/>
            <a:ext cx="3263483" cy="2449514"/>
          </a:xfrm>
          <a:prstGeom prst="rect">
            <a:avLst/>
          </a:prstGeom>
        </p:spPr>
      </p:pic>
      <p:pic>
        <p:nvPicPr>
          <p:cNvPr id="5" name="Afbeelding 4"/>
          <p:cNvPicPr>
            <a:picLocks noChangeAspect="1"/>
          </p:cNvPicPr>
          <p:nvPr/>
        </p:nvPicPr>
        <p:blipFill>
          <a:blip r:embed="rId4"/>
          <a:stretch>
            <a:fillRect/>
          </a:stretch>
        </p:blipFill>
        <p:spPr>
          <a:xfrm>
            <a:off x="6156176" y="4364183"/>
            <a:ext cx="1493649" cy="1585097"/>
          </a:xfrm>
          <a:prstGeom prst="rect">
            <a:avLst/>
          </a:prstGeom>
        </p:spPr>
      </p:pic>
    </p:spTree>
    <p:extLst>
      <p:ext uri="{BB962C8B-B14F-4D97-AF65-F5344CB8AC3E}">
        <p14:creationId xmlns:p14="http://schemas.microsoft.com/office/powerpoint/2010/main" val="2544454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3DB15F7-5912-41C1-B9AF-6ED72BCEB8C0}"/>
              </a:ext>
            </a:extLst>
          </p:cNvPr>
          <p:cNvSpPr/>
          <p:nvPr/>
        </p:nvSpPr>
        <p:spPr>
          <a:xfrm>
            <a:off x="395536" y="5949280"/>
            <a:ext cx="194421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545815" y="185425"/>
            <a:ext cx="8352928" cy="1080120"/>
          </a:xfrm>
        </p:spPr>
        <p:txBody>
          <a:bodyPr/>
          <a:lstStyle/>
          <a:p>
            <a:r>
              <a:rPr lang="nl-BE"/>
              <a:t>Stappenplan verlichting in Case 1</a:t>
            </a:r>
          </a:p>
        </p:txBody>
      </p:sp>
      <p:sp>
        <p:nvSpPr>
          <p:cNvPr id="3" name="Tijdelijke aanduiding voor inhoud 2">
            <a:extLst>
              <a:ext uri="{FF2B5EF4-FFF2-40B4-BE49-F238E27FC236}">
                <a16:creationId xmlns:a16="http://schemas.microsoft.com/office/drawing/2014/main" id="{7C6DECFD-FCF6-41C4-8569-16795C3BC378}"/>
              </a:ext>
            </a:extLst>
          </p:cNvPr>
          <p:cNvSpPr>
            <a:spLocks noGrp="1"/>
          </p:cNvSpPr>
          <p:nvPr>
            <p:ph sz="half" idx="2"/>
          </p:nvPr>
        </p:nvSpPr>
        <p:spPr>
          <a:xfrm>
            <a:off x="395535" y="951977"/>
            <a:ext cx="8654519" cy="5717383"/>
          </a:xfrm>
        </p:spPr>
        <p:txBody>
          <a:bodyPr anchor="t">
            <a:normAutofit lnSpcReduction="10000"/>
          </a:bodyPr>
          <a:lstStyle/>
          <a:p>
            <a:pPr marL="287655" lvl="1" indent="0">
              <a:buNone/>
            </a:pPr>
            <a:r>
              <a:rPr lang="nl-BE" b="1"/>
              <a:t>STAP 4 BEPAAL HET TYPE LICHTBRON </a:t>
            </a:r>
            <a:endParaRPr lang="nl-BE">
              <a:cs typeface="Calibri" panose="020F0502020204030204" pitchFamily="34" charset="0"/>
            </a:endParaRPr>
          </a:p>
          <a:p>
            <a:pPr marL="287655" lvl="1" indent="0">
              <a:buNone/>
            </a:pPr>
            <a:endParaRPr lang="nl-BE">
              <a:cs typeface="Calibri" panose="020F0502020204030204" pitchFamily="34" charset="0"/>
            </a:endParaRPr>
          </a:p>
          <a:p>
            <a:pPr marL="575945" lvl="1" indent="-287655"/>
            <a:r>
              <a:rPr lang="nl-BE" sz="2400">
                <a:solidFill>
                  <a:srgbClr val="38373A"/>
                </a:solidFill>
              </a:rPr>
              <a:t>Welk type lichtbron per verlichtingstoestel?</a:t>
            </a:r>
            <a:endParaRPr lang="nl-BE" sz="2400">
              <a:solidFill>
                <a:srgbClr val="38373A"/>
              </a:solidFill>
              <a:cs typeface="Calibri" panose="020F0502020204030204" pitchFamily="34" charset="0"/>
            </a:endParaRPr>
          </a:p>
          <a:p>
            <a:pPr marL="287655" lvl="1" indent="0">
              <a:buNone/>
            </a:pPr>
            <a:r>
              <a:rPr lang="nl-BE" sz="2400">
                <a:solidFill>
                  <a:srgbClr val="38373A"/>
                </a:solidFill>
              </a:rPr>
              <a:t>	</a:t>
            </a:r>
            <a:endParaRPr lang="nl-BE" sz="2400">
              <a:solidFill>
                <a:srgbClr val="38373A"/>
              </a:solidFill>
              <a:cs typeface="Calibri" panose="020F0502020204030204" pitchFamily="34" charset="0"/>
            </a:endParaRPr>
          </a:p>
          <a:p>
            <a:pPr marL="863600" lvl="2" indent="-287655"/>
            <a:r>
              <a:rPr lang="nl-BE" sz="2400">
                <a:solidFill>
                  <a:srgbClr val="38373A"/>
                </a:solidFill>
                <a:latin typeface="Calibri"/>
                <a:cs typeface="Calibri"/>
              </a:rPr>
              <a:t>Hoge druk gasontladingslampen</a:t>
            </a:r>
          </a:p>
          <a:p>
            <a:pPr marL="863600" lvl="2" indent="-287655"/>
            <a:r>
              <a:rPr lang="nl-BE" sz="2400" err="1">
                <a:solidFill>
                  <a:srgbClr val="38373A"/>
                </a:solidFill>
              </a:rPr>
              <a:t>LED-verlichting</a:t>
            </a:r>
            <a:endParaRPr lang="nl-BE" sz="2400">
              <a:solidFill>
                <a:srgbClr val="38373A"/>
              </a:solidFill>
              <a:cs typeface="Calibri" panose="020F0502020204030204" pitchFamily="34" charset="0"/>
            </a:endParaRPr>
          </a:p>
          <a:p>
            <a:pPr marL="863600" lvl="2" indent="-287655"/>
            <a:r>
              <a:rPr lang="nl-BE" sz="2400" err="1">
                <a:solidFill>
                  <a:srgbClr val="38373A"/>
                </a:solidFill>
              </a:rPr>
              <a:t>TL-verlichting</a:t>
            </a:r>
            <a:endParaRPr lang="nl-BE" sz="2400">
              <a:solidFill>
                <a:srgbClr val="38373A"/>
              </a:solidFill>
              <a:cs typeface="Calibri" panose="020F0502020204030204" pitchFamily="34" charset="0"/>
            </a:endParaRPr>
          </a:p>
          <a:p>
            <a:pPr marL="863600" lvl="2" indent="-287655"/>
            <a:r>
              <a:rPr lang="nl-BE" sz="2400">
                <a:solidFill>
                  <a:srgbClr val="38373A"/>
                </a:solidFill>
              </a:rPr>
              <a:t>Compacte </a:t>
            </a:r>
            <a:r>
              <a:rPr lang="nl-BE" sz="2400" err="1">
                <a:solidFill>
                  <a:srgbClr val="38373A"/>
                </a:solidFill>
              </a:rPr>
              <a:t>TL-verlichting</a:t>
            </a:r>
            <a:r>
              <a:rPr lang="nl-BE" sz="2400">
                <a:solidFill>
                  <a:srgbClr val="38373A"/>
                </a:solidFill>
              </a:rPr>
              <a:t> of spaarlamp</a:t>
            </a:r>
            <a:endParaRPr lang="nl-BE" sz="2400">
              <a:solidFill>
                <a:srgbClr val="38373A"/>
              </a:solidFill>
              <a:cs typeface="Calibri" panose="020F0502020204030204" pitchFamily="34" charset="0"/>
            </a:endParaRPr>
          </a:p>
          <a:p>
            <a:pPr marL="863600" lvl="2" indent="-287655"/>
            <a:r>
              <a:rPr lang="nl-BE" sz="2400">
                <a:solidFill>
                  <a:srgbClr val="38373A"/>
                </a:solidFill>
              </a:rPr>
              <a:t>Halogeenlampen</a:t>
            </a:r>
            <a:endParaRPr lang="nl-BE" sz="2400">
              <a:solidFill>
                <a:srgbClr val="38373A"/>
              </a:solidFill>
              <a:cs typeface="Calibri" panose="020F0502020204030204" pitchFamily="34" charset="0"/>
            </a:endParaRPr>
          </a:p>
          <a:p>
            <a:pPr marL="863600" lvl="2" indent="-287655"/>
            <a:r>
              <a:rPr lang="nl-BE" sz="2400">
                <a:solidFill>
                  <a:srgbClr val="38373A"/>
                </a:solidFill>
              </a:rPr>
              <a:t>Gloeilampen</a:t>
            </a:r>
            <a:endParaRPr lang="nl-BE" sz="2400">
              <a:solidFill>
                <a:srgbClr val="38373A"/>
              </a:solidFill>
              <a:cs typeface="Calibri" panose="020F0502020204030204" pitchFamily="34" charset="0"/>
            </a:endParaRPr>
          </a:p>
          <a:p>
            <a:pPr marL="863600" lvl="2" indent="-287655"/>
            <a:r>
              <a:rPr lang="nl-BE" sz="2400">
                <a:solidFill>
                  <a:srgbClr val="38373A"/>
                </a:solidFill>
              </a:rPr>
              <a:t>Onbekend</a:t>
            </a:r>
            <a:endParaRPr lang="nl-BE" sz="2400">
              <a:solidFill>
                <a:srgbClr val="38373A"/>
              </a:solidFill>
              <a:cs typeface="Calibri" panose="020F0502020204030204" pitchFamily="34" charset="0"/>
            </a:endParaRPr>
          </a:p>
          <a:p>
            <a:pPr marL="287655" indent="-287655"/>
            <a:endParaRPr lang="nl-BE" sz="2400">
              <a:cs typeface="Calibri" panose="020F0502020204030204" pitchFamily="34" charset="0"/>
            </a:endParaRPr>
          </a:p>
          <a:p>
            <a:pPr marL="0" indent="0">
              <a:buNone/>
            </a:pPr>
            <a:r>
              <a:rPr lang="nl-BE" sz="2400"/>
              <a:t>Ruimte 1: </a:t>
            </a:r>
            <a:r>
              <a:rPr lang="nl-BE" sz="2400" err="1"/>
              <a:t>TL-verlichting</a:t>
            </a:r>
            <a:endParaRPr lang="nl-BE" sz="2400"/>
          </a:p>
          <a:p>
            <a:pPr marL="0" indent="0">
              <a:buNone/>
            </a:pPr>
            <a:r>
              <a:rPr lang="nl-BE" sz="2400"/>
              <a:t>Ruimte 2: (niet zichtbaar dus minst gunstige) gloeilamp (blz. 11)</a:t>
            </a:r>
          </a:p>
          <a:p>
            <a:pPr marL="0" indent="0">
              <a:buNone/>
            </a:pPr>
            <a:endParaRPr lang="nl-BE" sz="2400"/>
          </a:p>
          <a:p>
            <a:pPr marL="0" indent="0">
              <a:buNone/>
            </a:pPr>
            <a:r>
              <a:rPr lang="nl-BE" sz="2400">
                <a:latin typeface="Calibri"/>
                <a:cs typeface="Calibri"/>
              </a:rPr>
              <a:t>Hoe een lichtbron herkennen? Komt straks ook nog aan bod.</a:t>
            </a:r>
          </a:p>
          <a:p>
            <a:pPr marL="0" indent="0">
              <a:buNone/>
            </a:pPr>
            <a:endParaRPr lang="nl-BE" sz="2400"/>
          </a:p>
          <a:p>
            <a:pPr marL="287655" lvl="1" indent="0">
              <a:buNone/>
            </a:pPr>
            <a:endParaRPr lang="nl-BE">
              <a:cs typeface="Calibri" panose="020F0502020204030204" pitchFamily="34" charset="0"/>
            </a:endParaRPr>
          </a:p>
          <a:p>
            <a:pPr marL="287655" lvl="1" indent="0">
              <a:buNone/>
            </a:pPr>
            <a:endParaRPr lang="nl-BE">
              <a:cs typeface="Calibri" panose="020F0502020204030204" pitchFamily="34" charset="0"/>
            </a:endParaRPr>
          </a:p>
          <a:p>
            <a:pPr marL="287655" lvl="1" indent="0">
              <a:buNone/>
            </a:pPr>
            <a:endParaRPr lang="nl-BE">
              <a:cs typeface="Calibri" panose="020F0502020204030204" pitchFamily="34" charset="0"/>
            </a:endParaRPr>
          </a:p>
        </p:txBody>
      </p:sp>
      <p:pic>
        <p:nvPicPr>
          <p:cNvPr id="5" name="Afbeelding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33626" y="1441553"/>
            <a:ext cx="2516428" cy="1427968"/>
          </a:xfrm>
          <a:prstGeom prst="rect">
            <a:avLst/>
          </a:prstGeom>
        </p:spPr>
      </p:pic>
      <p:pic>
        <p:nvPicPr>
          <p:cNvPr id="7" name="Afbeelding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539210" y="3304220"/>
            <a:ext cx="1498138" cy="1582072"/>
          </a:xfrm>
          <a:prstGeom prst="rect">
            <a:avLst/>
          </a:prstGeom>
        </p:spPr>
      </p:pic>
      <p:cxnSp>
        <p:nvCxnSpPr>
          <p:cNvPr id="9" name="Rechte verbindingslijn met pijl 8"/>
          <p:cNvCxnSpPr>
            <a:cxnSpLocks/>
          </p:cNvCxnSpPr>
          <p:nvPr/>
        </p:nvCxnSpPr>
        <p:spPr>
          <a:xfrm flipH="1">
            <a:off x="3263364" y="2604655"/>
            <a:ext cx="2961945" cy="468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p:cNvCxnSpPr>
            <a:cxnSpLocks/>
          </p:cNvCxnSpPr>
          <p:nvPr/>
        </p:nvCxnSpPr>
        <p:spPr>
          <a:xfrm flipH="1">
            <a:off x="2948663" y="3962400"/>
            <a:ext cx="3350537" cy="463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kstvak 5"/>
          <p:cNvSpPr txBox="1"/>
          <p:nvPr/>
        </p:nvSpPr>
        <p:spPr>
          <a:xfrm>
            <a:off x="6785518" y="803686"/>
            <a:ext cx="2012643" cy="646331"/>
          </a:xfrm>
          <a:prstGeom prst="rect">
            <a:avLst/>
          </a:prstGeom>
          <a:noFill/>
        </p:spPr>
        <p:txBody>
          <a:bodyPr wrap="square" rtlCol="0">
            <a:spAutoFit/>
          </a:bodyPr>
          <a:lstStyle/>
          <a:p>
            <a:r>
              <a:rPr lang="nl-BE"/>
              <a:t>Leesbaar op lamp: </a:t>
            </a:r>
          </a:p>
          <a:p>
            <a:r>
              <a:rPr lang="nl-BE" b="1"/>
              <a:t>L18W/840</a:t>
            </a:r>
          </a:p>
        </p:txBody>
      </p:sp>
    </p:spTree>
    <p:extLst>
      <p:ext uri="{BB962C8B-B14F-4D97-AF65-F5344CB8AC3E}">
        <p14:creationId xmlns:p14="http://schemas.microsoft.com/office/powerpoint/2010/main" val="244471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3DB15F7-5912-41C1-B9AF-6ED72BCEB8C0}"/>
              </a:ext>
            </a:extLst>
          </p:cNvPr>
          <p:cNvSpPr/>
          <p:nvPr/>
        </p:nvSpPr>
        <p:spPr>
          <a:xfrm>
            <a:off x="395536" y="5949280"/>
            <a:ext cx="194421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545815" y="185425"/>
            <a:ext cx="8352928" cy="1080120"/>
          </a:xfrm>
        </p:spPr>
        <p:txBody>
          <a:bodyPr/>
          <a:lstStyle/>
          <a:p>
            <a:r>
              <a:rPr lang="nl-BE"/>
              <a:t>Stappenplan verlichting in Case 1</a:t>
            </a:r>
          </a:p>
        </p:txBody>
      </p:sp>
      <p:sp>
        <p:nvSpPr>
          <p:cNvPr id="3" name="Tijdelijke aanduiding voor inhoud 2">
            <a:extLst>
              <a:ext uri="{FF2B5EF4-FFF2-40B4-BE49-F238E27FC236}">
                <a16:creationId xmlns:a16="http://schemas.microsoft.com/office/drawing/2014/main" id="{7C6DECFD-FCF6-41C4-8569-16795C3BC378}"/>
              </a:ext>
            </a:extLst>
          </p:cNvPr>
          <p:cNvSpPr>
            <a:spLocks noGrp="1"/>
          </p:cNvSpPr>
          <p:nvPr>
            <p:ph sz="half" idx="2"/>
          </p:nvPr>
        </p:nvSpPr>
        <p:spPr>
          <a:xfrm>
            <a:off x="395535" y="951978"/>
            <a:ext cx="7633649" cy="5717382"/>
          </a:xfrm>
        </p:spPr>
        <p:txBody>
          <a:bodyPr>
            <a:normAutofit/>
          </a:bodyPr>
          <a:lstStyle/>
          <a:p>
            <a:pPr marL="288000" lvl="1" indent="0">
              <a:buNone/>
            </a:pPr>
            <a:r>
              <a:rPr lang="nl-BE" b="1"/>
              <a:t>STAP 5 BEPAAL HET TYPE REGELING IN FUNCTIE VAN AAN- OF AFWEZIGHEID </a:t>
            </a:r>
          </a:p>
          <a:p>
            <a:pPr marL="0" indent="0">
              <a:buNone/>
            </a:pPr>
            <a:r>
              <a:rPr lang="nl-BE" sz="2400"/>
              <a:t>	</a:t>
            </a:r>
          </a:p>
          <a:p>
            <a:pPr marL="0" indent="0">
              <a:buNone/>
            </a:pPr>
            <a:r>
              <a:rPr lang="nl-BE" sz="2400"/>
              <a:t>	Automatisch </a:t>
            </a:r>
          </a:p>
          <a:p>
            <a:pPr marL="0" indent="0">
              <a:buNone/>
            </a:pPr>
            <a:r>
              <a:rPr lang="nl-BE" sz="2400"/>
              <a:t>	Manueel </a:t>
            </a:r>
          </a:p>
          <a:p>
            <a:pPr marL="0" indent="0">
              <a:buNone/>
            </a:pPr>
            <a:r>
              <a:rPr lang="nl-BE" sz="2400"/>
              <a:t>	Geen of onbekend </a:t>
            </a:r>
          </a:p>
          <a:p>
            <a:endParaRPr lang="nl-BE" sz="2400"/>
          </a:p>
          <a:p>
            <a:endParaRPr lang="nl-BE" sz="2400"/>
          </a:p>
          <a:p>
            <a:endParaRPr lang="nl-BE" sz="2400"/>
          </a:p>
          <a:p>
            <a:pPr marL="288000" lvl="1" indent="0">
              <a:buNone/>
            </a:pPr>
            <a:r>
              <a:rPr lang="nl-BE" b="1"/>
              <a:t>STAP 6 BEPAAL HET TYPE REGELING IN FUNCTIE VAN DAGLICHT </a:t>
            </a:r>
            <a:endParaRPr lang="nl-BE"/>
          </a:p>
          <a:p>
            <a:pPr marL="0" indent="0">
              <a:buNone/>
            </a:pPr>
            <a:r>
              <a:rPr lang="nl-BE" sz="2400"/>
              <a:t>	</a:t>
            </a:r>
          </a:p>
          <a:p>
            <a:pPr marL="0" indent="0">
              <a:buNone/>
            </a:pPr>
            <a:r>
              <a:rPr lang="nl-BE" sz="2400"/>
              <a:t>	Automatisch </a:t>
            </a:r>
          </a:p>
          <a:p>
            <a:pPr marL="0" indent="0">
              <a:buNone/>
            </a:pPr>
            <a:r>
              <a:rPr lang="nl-BE" sz="2400"/>
              <a:t>	Manueel </a:t>
            </a:r>
          </a:p>
          <a:p>
            <a:pPr marL="0" indent="0">
              <a:buNone/>
            </a:pPr>
            <a:r>
              <a:rPr lang="nl-BE" sz="2400"/>
              <a:t>	Geen of onbekend</a:t>
            </a:r>
            <a:endParaRPr lang="nl-BE"/>
          </a:p>
          <a:p>
            <a:pPr marL="288000" lvl="1" indent="0">
              <a:buNone/>
            </a:pPr>
            <a:endParaRPr lang="nl-BE"/>
          </a:p>
          <a:p>
            <a:pPr marL="288000" lvl="1" indent="0">
              <a:buNone/>
            </a:pPr>
            <a:endParaRPr lang="nl-BE"/>
          </a:p>
          <a:p>
            <a:pPr marL="288000" lvl="1" indent="0">
              <a:buNone/>
            </a:pPr>
            <a:endParaRPr lang="nl-BE"/>
          </a:p>
          <a:p>
            <a:pPr marL="288000" lvl="1" indent="0">
              <a:buNone/>
            </a:pPr>
            <a:endParaRPr lang="nl-BE"/>
          </a:p>
          <a:p>
            <a:pPr marL="288000" lvl="1" indent="0">
              <a:buNone/>
            </a:pPr>
            <a:endParaRPr lang="nl-BE"/>
          </a:p>
          <a:p>
            <a:pPr marL="288000" lvl="1" indent="0">
              <a:buNone/>
            </a:pPr>
            <a:endParaRPr lang="nl-BE"/>
          </a:p>
          <a:p>
            <a:pPr marL="288000" lvl="1" indent="0">
              <a:buNone/>
            </a:pPr>
            <a:endParaRPr lang="nl-BE" b="1"/>
          </a:p>
          <a:p>
            <a:pPr marL="288000" lvl="1" indent="0">
              <a:buNone/>
            </a:pPr>
            <a:endParaRPr lang="nl-BE"/>
          </a:p>
        </p:txBody>
      </p:sp>
      <p:pic>
        <p:nvPicPr>
          <p:cNvPr id="6" name="Afbeelding 5"/>
          <p:cNvPicPr>
            <a:picLocks noChangeAspect="1"/>
          </p:cNvPicPr>
          <p:nvPr/>
        </p:nvPicPr>
        <p:blipFill>
          <a:blip r:embed="rId3"/>
          <a:stretch>
            <a:fillRect/>
          </a:stretch>
        </p:blipFill>
        <p:spPr>
          <a:xfrm>
            <a:off x="6680729" y="1613620"/>
            <a:ext cx="1188823" cy="1054699"/>
          </a:xfrm>
          <a:prstGeom prst="rect">
            <a:avLst/>
          </a:prstGeom>
        </p:spPr>
      </p:pic>
      <p:sp>
        <p:nvSpPr>
          <p:cNvPr id="8" name="Tekstvak 7"/>
          <p:cNvSpPr txBox="1"/>
          <p:nvPr/>
        </p:nvSpPr>
        <p:spPr>
          <a:xfrm>
            <a:off x="5498926" y="2767123"/>
            <a:ext cx="3399817" cy="1200329"/>
          </a:xfrm>
          <a:prstGeom prst="rect">
            <a:avLst/>
          </a:prstGeom>
          <a:noFill/>
        </p:spPr>
        <p:txBody>
          <a:bodyPr wrap="square" rtlCol="0">
            <a:spAutoFit/>
          </a:bodyPr>
          <a:lstStyle/>
          <a:p>
            <a:r>
              <a:rPr lang="nl-BE" sz="2400"/>
              <a:t>We zien :</a:t>
            </a:r>
          </a:p>
          <a:p>
            <a:r>
              <a:rPr lang="nl-BE" sz="2400"/>
              <a:t>Schakelaar in kantoor </a:t>
            </a:r>
          </a:p>
          <a:p>
            <a:r>
              <a:rPr lang="nl-BE" sz="2400"/>
              <a:t>en schakelaar in toilet</a:t>
            </a:r>
          </a:p>
        </p:txBody>
      </p:sp>
      <p:cxnSp>
        <p:nvCxnSpPr>
          <p:cNvPr id="11" name="Rechte verbindingslijn met pijl 10"/>
          <p:cNvCxnSpPr>
            <a:cxnSpLocks/>
          </p:cNvCxnSpPr>
          <p:nvPr/>
        </p:nvCxnSpPr>
        <p:spPr>
          <a:xfrm flipH="1">
            <a:off x="2637071" y="2032098"/>
            <a:ext cx="3884026" cy="4951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p:cNvCxnSpPr>
            <a:cxnSpLocks/>
          </p:cNvCxnSpPr>
          <p:nvPr/>
        </p:nvCxnSpPr>
        <p:spPr>
          <a:xfrm flipH="1">
            <a:off x="4103897" y="5403273"/>
            <a:ext cx="2740248" cy="699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577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3DB15F7-5912-41C1-B9AF-6ED72BCEB8C0}"/>
              </a:ext>
            </a:extLst>
          </p:cNvPr>
          <p:cNvSpPr/>
          <p:nvPr/>
        </p:nvSpPr>
        <p:spPr>
          <a:xfrm>
            <a:off x="395536" y="5949280"/>
            <a:ext cx="194421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545815" y="185425"/>
            <a:ext cx="8352928" cy="1080120"/>
          </a:xfrm>
        </p:spPr>
        <p:txBody>
          <a:bodyPr/>
          <a:lstStyle/>
          <a:p>
            <a:r>
              <a:rPr lang="nl-BE"/>
              <a:t>Stappenplan verlichting in Case 1</a:t>
            </a:r>
          </a:p>
        </p:txBody>
      </p:sp>
      <p:sp>
        <p:nvSpPr>
          <p:cNvPr id="3" name="Tijdelijke aanduiding voor inhoud 2">
            <a:extLst>
              <a:ext uri="{FF2B5EF4-FFF2-40B4-BE49-F238E27FC236}">
                <a16:creationId xmlns:a16="http://schemas.microsoft.com/office/drawing/2014/main" id="{7C6DECFD-FCF6-41C4-8569-16795C3BC378}"/>
              </a:ext>
            </a:extLst>
          </p:cNvPr>
          <p:cNvSpPr>
            <a:spLocks noGrp="1"/>
          </p:cNvSpPr>
          <p:nvPr>
            <p:ph sz="half" idx="2"/>
          </p:nvPr>
        </p:nvSpPr>
        <p:spPr>
          <a:xfrm>
            <a:off x="395535" y="951978"/>
            <a:ext cx="8654519" cy="5717382"/>
          </a:xfrm>
        </p:spPr>
        <p:txBody>
          <a:bodyPr>
            <a:normAutofit lnSpcReduction="10000"/>
          </a:bodyPr>
          <a:lstStyle/>
          <a:p>
            <a:pPr marL="288000" lvl="1" indent="0">
              <a:buNone/>
            </a:pPr>
            <a:r>
              <a:rPr lang="nl-BE" b="1"/>
              <a:t>STAP 7 BEPAAL DE VERLICHTINGSZONES EN VOER IN </a:t>
            </a:r>
            <a:endParaRPr lang="nl-BE"/>
          </a:p>
          <a:p>
            <a:pPr marL="288000" lvl="1" indent="0">
              <a:buNone/>
            </a:pPr>
            <a:endParaRPr lang="nl-BE"/>
          </a:p>
          <a:p>
            <a:pPr marL="288000" lvl="1" indent="0">
              <a:buNone/>
            </a:pPr>
            <a:r>
              <a:rPr lang="nl-BE"/>
              <a:t>Bepaal de verlichtingszones en hun respectievelijke oppervlakte. </a:t>
            </a:r>
          </a:p>
          <a:p>
            <a:pPr marL="288000" lvl="1" indent="0">
              <a:buNone/>
            </a:pPr>
            <a:endParaRPr lang="nl-BE"/>
          </a:p>
          <a:p>
            <a:pPr marL="288000" lvl="1" indent="0">
              <a:buNone/>
            </a:pPr>
            <a:endParaRPr lang="nl-BE"/>
          </a:p>
          <a:p>
            <a:pPr marL="288000" lvl="1" indent="0">
              <a:buNone/>
            </a:pPr>
            <a:endParaRPr lang="nl-BE"/>
          </a:p>
          <a:p>
            <a:pPr marL="288000" lvl="1" indent="0">
              <a:buNone/>
            </a:pPr>
            <a:endParaRPr lang="nl-BE"/>
          </a:p>
          <a:p>
            <a:pPr marL="288000" lvl="1" indent="0">
              <a:buNone/>
            </a:pPr>
            <a:endParaRPr lang="nl-BE"/>
          </a:p>
          <a:p>
            <a:pPr marL="288000" lvl="1" indent="0">
              <a:buNone/>
            </a:pPr>
            <a:endParaRPr lang="nl-BE"/>
          </a:p>
          <a:p>
            <a:pPr marL="288000" lvl="1" indent="0">
              <a:buNone/>
            </a:pPr>
            <a:endParaRPr lang="nl-BE"/>
          </a:p>
          <a:p>
            <a:pPr marL="288000" lvl="1" indent="0">
              <a:buNone/>
            </a:pPr>
            <a:endParaRPr lang="nl-BE"/>
          </a:p>
          <a:p>
            <a:pPr marL="288000" lvl="1" indent="0">
              <a:buNone/>
            </a:pPr>
            <a:endParaRPr lang="nl-BE"/>
          </a:p>
          <a:p>
            <a:pPr marL="288000" lvl="1" indent="0">
              <a:buNone/>
            </a:pPr>
            <a:r>
              <a:rPr lang="nl-BE"/>
              <a:t>Verlichtingszone 1 (ruimte 1):  	opgemeten oppervlakte invoeren</a:t>
            </a:r>
          </a:p>
          <a:p>
            <a:pPr marL="288000" lvl="1" indent="0">
              <a:buNone/>
            </a:pPr>
            <a:r>
              <a:rPr lang="nl-BE"/>
              <a:t>Verlichtingszone 2 (ruimte 2):		opgemeten oppervlakte invoeren</a:t>
            </a:r>
            <a:endParaRPr lang="nl-BE" b="1"/>
          </a:p>
          <a:p>
            <a:pPr marL="288000" lvl="1" indent="0">
              <a:buNone/>
            </a:pPr>
            <a:r>
              <a:rPr lang="nl-BE"/>
              <a:t>Verlichtingszone 3 (ruimte 3):		opgemeten oppervlakte invoeren</a:t>
            </a:r>
          </a:p>
          <a:p>
            <a:pPr marL="288000" lvl="1" indent="0">
              <a:buNone/>
            </a:pPr>
            <a:endParaRPr lang="nl-BE"/>
          </a:p>
          <a:p>
            <a:pPr marL="288000" lvl="1" indent="0">
              <a:buNone/>
            </a:pPr>
            <a:r>
              <a:rPr lang="nl-BE"/>
              <a:t>Bundeling van </a:t>
            </a:r>
            <a:r>
              <a:rPr lang="nl-BE" err="1"/>
              <a:t>verlichtingzones</a:t>
            </a:r>
            <a:r>
              <a:rPr lang="nl-BE"/>
              <a:t> is soms mogelijk. (Wanneer?)</a:t>
            </a:r>
          </a:p>
        </p:txBody>
      </p:sp>
      <p:pic>
        <p:nvPicPr>
          <p:cNvPr id="6" name="Afbeelding 5"/>
          <p:cNvPicPr>
            <a:picLocks noChangeAspect="1"/>
          </p:cNvPicPr>
          <p:nvPr/>
        </p:nvPicPr>
        <p:blipFill>
          <a:blip r:embed="rId3"/>
          <a:stretch>
            <a:fillRect/>
          </a:stretch>
        </p:blipFill>
        <p:spPr>
          <a:xfrm>
            <a:off x="2468208" y="2211602"/>
            <a:ext cx="4207584" cy="2122654"/>
          </a:xfrm>
          <a:prstGeom prst="rect">
            <a:avLst/>
          </a:prstGeom>
        </p:spPr>
      </p:pic>
    </p:spTree>
    <p:extLst>
      <p:ext uri="{BB962C8B-B14F-4D97-AF65-F5344CB8AC3E}">
        <p14:creationId xmlns:p14="http://schemas.microsoft.com/office/powerpoint/2010/main" val="194893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3DB15F7-5912-41C1-B9AF-6ED72BCEB8C0}"/>
              </a:ext>
            </a:extLst>
          </p:cNvPr>
          <p:cNvSpPr/>
          <p:nvPr/>
        </p:nvSpPr>
        <p:spPr>
          <a:xfrm>
            <a:off x="395536" y="5949280"/>
            <a:ext cx="194421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545815" y="185425"/>
            <a:ext cx="8352928" cy="1080120"/>
          </a:xfrm>
        </p:spPr>
        <p:txBody>
          <a:bodyPr/>
          <a:lstStyle/>
          <a:p>
            <a:r>
              <a:rPr lang="nl-BE"/>
              <a:t>Stappenplan verlichting in Case 1</a:t>
            </a:r>
          </a:p>
        </p:txBody>
      </p:sp>
      <p:sp>
        <p:nvSpPr>
          <p:cNvPr id="3" name="Tijdelijke aanduiding voor inhoud 2">
            <a:extLst>
              <a:ext uri="{FF2B5EF4-FFF2-40B4-BE49-F238E27FC236}">
                <a16:creationId xmlns:a16="http://schemas.microsoft.com/office/drawing/2014/main" id="{7C6DECFD-FCF6-41C4-8569-16795C3BC378}"/>
              </a:ext>
            </a:extLst>
          </p:cNvPr>
          <p:cNvSpPr>
            <a:spLocks noGrp="1"/>
          </p:cNvSpPr>
          <p:nvPr>
            <p:ph sz="half" idx="2"/>
          </p:nvPr>
        </p:nvSpPr>
        <p:spPr>
          <a:xfrm>
            <a:off x="323529" y="836712"/>
            <a:ext cx="8820472" cy="5717382"/>
          </a:xfrm>
        </p:spPr>
        <p:txBody>
          <a:bodyPr anchor="t"/>
          <a:lstStyle/>
          <a:p>
            <a:pPr marL="287655" lvl="1" indent="0">
              <a:buNone/>
            </a:pPr>
            <a:r>
              <a:rPr lang="nl-BE" b="1">
                <a:latin typeface="Calibri"/>
                <a:cs typeface="Calibri"/>
              </a:rPr>
              <a:t>STAP 8 BEPAAL HET GEÏNSTALLEERDE VERMOGEN VAN DE AANWEZIGE HOOFDVERLICHTING </a:t>
            </a:r>
            <a:endParaRPr lang="nl-BE">
              <a:cs typeface="Calibri" panose="020F0502020204030204" pitchFamily="34" charset="0"/>
            </a:endParaRPr>
          </a:p>
          <a:p>
            <a:pPr marL="287655" lvl="1" indent="0">
              <a:buNone/>
            </a:pPr>
            <a:endParaRPr lang="nl-BE">
              <a:solidFill>
                <a:srgbClr val="38373A"/>
              </a:solidFill>
              <a:cs typeface="Calibri" panose="020F0502020204030204" pitchFamily="34" charset="0"/>
            </a:endParaRPr>
          </a:p>
          <a:p>
            <a:pPr marL="0" indent="0">
              <a:buNone/>
            </a:pPr>
            <a:r>
              <a:rPr lang="nl-BE" sz="2400" u="sng">
                <a:latin typeface="Calibri"/>
                <a:cs typeface="Calibri"/>
              </a:rPr>
              <a:t>Verlichtingszone 1: </a:t>
            </a:r>
            <a:endParaRPr lang="nl-BE" sz="2400" u="sng">
              <a:cs typeface="Calibri"/>
            </a:endParaRPr>
          </a:p>
          <a:p>
            <a:pPr marL="0" indent="0">
              <a:buNone/>
            </a:pPr>
            <a:r>
              <a:rPr lang="nl-BE" sz="2400">
                <a:latin typeface="Calibri"/>
                <a:cs typeface="Calibri"/>
              </a:rPr>
              <a:t>We tellen 11 inbouwtoestellen</a:t>
            </a:r>
          </a:p>
          <a:p>
            <a:pPr marL="0" indent="0">
              <a:buNone/>
            </a:pPr>
            <a:r>
              <a:rPr lang="nl-BE" sz="2400">
                <a:latin typeface="Calibri"/>
                <a:cs typeface="Calibri"/>
              </a:rPr>
              <a:t>4 x fluorescentielamp T8 60cm per inbouwtoestel</a:t>
            </a:r>
          </a:p>
          <a:p>
            <a:pPr marL="287655" indent="-287655">
              <a:buFont typeface="Symbol" panose="05050102010706020507" pitchFamily="18" charset="2"/>
              <a:buChar char="Þ"/>
            </a:pPr>
            <a:r>
              <a:rPr lang="nl-BE" sz="2400">
                <a:latin typeface="Calibri"/>
                <a:cs typeface="Calibri"/>
              </a:rPr>
              <a:t>We lezen op de lamp </a:t>
            </a:r>
            <a:r>
              <a:rPr lang="nl-BE" sz="2400" b="1">
                <a:latin typeface="Calibri"/>
                <a:cs typeface="Calibri"/>
              </a:rPr>
              <a:t>18W</a:t>
            </a:r>
            <a:r>
              <a:rPr lang="nl-BE" sz="2400">
                <a:latin typeface="Calibri"/>
                <a:cs typeface="Calibri"/>
              </a:rPr>
              <a:t> dus 44x18W = 792W</a:t>
            </a:r>
          </a:p>
          <a:p>
            <a:pPr marL="0" indent="0">
              <a:buNone/>
            </a:pPr>
            <a:r>
              <a:rPr lang="nl-BE" sz="2400">
                <a:latin typeface="Calibri"/>
                <a:cs typeface="Calibri"/>
              </a:rPr>
              <a:t>MAAR er is ook nog het vermogen van de ballast (dit kennen we niet en zou te complex zijn) Dus we geven in: </a:t>
            </a:r>
            <a:r>
              <a:rPr lang="nl-BE" sz="2400" b="1">
                <a:latin typeface="Calibri"/>
                <a:cs typeface="Calibri"/>
              </a:rPr>
              <a:t>Vermogen onbekend</a:t>
            </a:r>
          </a:p>
          <a:p>
            <a:pPr marL="0" indent="0">
              <a:buNone/>
            </a:pPr>
            <a:endParaRPr lang="nl-BE" sz="2400"/>
          </a:p>
          <a:p>
            <a:pPr marL="0" indent="0">
              <a:buNone/>
            </a:pPr>
            <a:r>
              <a:rPr lang="nl-BE" sz="2400" u="sng">
                <a:latin typeface="Calibri"/>
                <a:cs typeface="Calibri"/>
              </a:rPr>
              <a:t>Verlichtingszone 2:</a:t>
            </a:r>
          </a:p>
          <a:p>
            <a:pPr marL="0" indent="0">
              <a:buNone/>
            </a:pPr>
            <a:r>
              <a:rPr lang="nl-BE" sz="2400">
                <a:latin typeface="Calibri"/>
                <a:cs typeface="Calibri"/>
              </a:rPr>
              <a:t>1 wandtoestel</a:t>
            </a:r>
          </a:p>
          <a:p>
            <a:pPr marL="0" indent="0">
              <a:buNone/>
            </a:pPr>
            <a:r>
              <a:rPr lang="nl-BE" sz="2400">
                <a:latin typeface="Calibri"/>
                <a:cs typeface="Calibri"/>
              </a:rPr>
              <a:t>Lichtbron Onbekend</a:t>
            </a:r>
          </a:p>
          <a:p>
            <a:pPr marL="0" indent="0">
              <a:buNone/>
            </a:pPr>
            <a:r>
              <a:rPr lang="nl-BE" sz="2400" b="1">
                <a:latin typeface="Calibri"/>
                <a:cs typeface="Calibri"/>
              </a:rPr>
              <a:t>Vermogen onbekend</a:t>
            </a:r>
          </a:p>
          <a:p>
            <a:pPr marL="0" indent="0">
              <a:buNone/>
            </a:pPr>
            <a:endParaRPr lang="nl-BE" sz="2400"/>
          </a:p>
          <a:p>
            <a:pPr marL="0" indent="0">
              <a:buNone/>
            </a:pPr>
            <a:endParaRPr lang="nl-BE" sz="2400"/>
          </a:p>
          <a:p>
            <a:pPr marL="287655" lvl="1" indent="0">
              <a:buNone/>
            </a:pPr>
            <a:endParaRPr lang="nl-BE">
              <a:cs typeface="Calibri" panose="020F0502020204030204" pitchFamily="34" charset="0"/>
            </a:endParaRPr>
          </a:p>
          <a:p>
            <a:pPr marL="287655" lvl="1" indent="0">
              <a:buNone/>
            </a:pPr>
            <a:endParaRPr lang="nl-BE">
              <a:cs typeface="Calibri" panose="020F0502020204030204" pitchFamily="34" charset="0"/>
            </a:endParaRPr>
          </a:p>
          <a:p>
            <a:pPr marL="287655" lvl="1" indent="0">
              <a:buNone/>
            </a:pPr>
            <a:endParaRPr lang="nl-BE">
              <a:cs typeface="Calibri" panose="020F0502020204030204" pitchFamily="34" charset="0"/>
            </a:endParaRPr>
          </a:p>
          <a:p>
            <a:pPr marL="287655" lvl="1" indent="0">
              <a:buNone/>
            </a:pPr>
            <a:endParaRPr lang="nl-BE">
              <a:cs typeface="Calibri" panose="020F0502020204030204" pitchFamily="34" charset="0"/>
            </a:endParaRPr>
          </a:p>
          <a:p>
            <a:pPr marL="287655" lvl="1" indent="0">
              <a:buNone/>
            </a:pPr>
            <a:endParaRPr lang="nl-BE">
              <a:cs typeface="Calibri" panose="020F0502020204030204" pitchFamily="34" charset="0"/>
            </a:endParaRPr>
          </a:p>
          <a:p>
            <a:pPr marL="287655" lvl="1" indent="0">
              <a:buNone/>
            </a:pPr>
            <a:endParaRPr lang="nl-BE">
              <a:cs typeface="Calibri" panose="020F0502020204030204" pitchFamily="34" charset="0"/>
            </a:endParaRPr>
          </a:p>
          <a:p>
            <a:pPr marL="287655" lvl="1" indent="0">
              <a:buNone/>
            </a:pPr>
            <a:endParaRPr lang="nl-BE">
              <a:cs typeface="Calibri" panose="020F0502020204030204" pitchFamily="34" charset="0"/>
            </a:endParaRPr>
          </a:p>
          <a:p>
            <a:pPr marL="287655" lvl="1" indent="0">
              <a:buNone/>
            </a:pPr>
            <a:endParaRPr lang="nl-BE">
              <a:cs typeface="Calibri" panose="020F0502020204030204" pitchFamily="34" charset="0"/>
            </a:endParaRPr>
          </a:p>
          <a:p>
            <a:pPr marL="287655" lvl="1" indent="0">
              <a:buNone/>
            </a:pPr>
            <a:endParaRPr lang="nl-BE" b="1">
              <a:cs typeface="Calibri" panose="020F0502020204030204" pitchFamily="34" charset="0"/>
            </a:endParaRPr>
          </a:p>
          <a:p>
            <a:pPr marL="287655" lvl="1" indent="0">
              <a:buNone/>
            </a:pPr>
            <a:endParaRPr lang="nl-BE">
              <a:cs typeface="Calibri" panose="020F0502020204030204" pitchFamily="34" charset="0"/>
            </a:endParaRPr>
          </a:p>
        </p:txBody>
      </p:sp>
      <p:pic>
        <p:nvPicPr>
          <p:cNvPr id="5" name="Afbeelding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17686" y="1385307"/>
            <a:ext cx="1873352" cy="1063049"/>
          </a:xfrm>
          <a:prstGeom prst="rect">
            <a:avLst/>
          </a:prstGeom>
        </p:spPr>
      </p:pic>
      <p:pic>
        <p:nvPicPr>
          <p:cNvPr id="7" name="Afbeelding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337670" y="4252408"/>
            <a:ext cx="1498138" cy="1822560"/>
          </a:xfrm>
          <a:prstGeom prst="rect">
            <a:avLst/>
          </a:prstGeom>
        </p:spPr>
      </p:pic>
      <p:pic>
        <p:nvPicPr>
          <p:cNvPr id="6" name="Afbeelding 5"/>
          <p:cNvPicPr>
            <a:picLocks noChangeAspect="1"/>
          </p:cNvPicPr>
          <p:nvPr/>
        </p:nvPicPr>
        <p:blipFill rotWithShape="1">
          <a:blip r:embed="rId5" cstate="print">
            <a:extLst>
              <a:ext uri="{28A0092B-C50C-407E-A947-70E740481C1C}">
                <a14:useLocalDpi xmlns:a14="http://schemas.microsoft.com/office/drawing/2010/main" val="0"/>
              </a:ext>
            </a:extLst>
          </a:blip>
          <a:srcRect t="-352"/>
          <a:stretch/>
        </p:blipFill>
        <p:spPr>
          <a:xfrm>
            <a:off x="6745282" y="1385307"/>
            <a:ext cx="2304256" cy="1544435"/>
          </a:xfrm>
          <a:prstGeom prst="rect">
            <a:avLst/>
          </a:prstGeom>
        </p:spPr>
      </p:pic>
    </p:spTree>
    <p:extLst>
      <p:ext uri="{BB962C8B-B14F-4D97-AF65-F5344CB8AC3E}">
        <p14:creationId xmlns:p14="http://schemas.microsoft.com/office/powerpoint/2010/main" val="196156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3DB15F7-5912-41C1-B9AF-6ED72BCEB8C0}"/>
              </a:ext>
            </a:extLst>
          </p:cNvPr>
          <p:cNvSpPr/>
          <p:nvPr/>
        </p:nvSpPr>
        <p:spPr>
          <a:xfrm>
            <a:off x="395536" y="5949280"/>
            <a:ext cx="194421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545815" y="185425"/>
            <a:ext cx="8352928" cy="1080120"/>
          </a:xfrm>
        </p:spPr>
        <p:txBody>
          <a:bodyPr/>
          <a:lstStyle/>
          <a:p>
            <a:r>
              <a:rPr lang="nl-BE"/>
              <a:t>Stappenplan verlichting in Case 1</a:t>
            </a:r>
          </a:p>
        </p:txBody>
      </p:sp>
      <p:sp>
        <p:nvSpPr>
          <p:cNvPr id="3" name="Tijdelijke aanduiding voor inhoud 2">
            <a:extLst>
              <a:ext uri="{FF2B5EF4-FFF2-40B4-BE49-F238E27FC236}">
                <a16:creationId xmlns:a16="http://schemas.microsoft.com/office/drawing/2014/main" id="{7C6DECFD-FCF6-41C4-8569-16795C3BC378}"/>
              </a:ext>
            </a:extLst>
          </p:cNvPr>
          <p:cNvSpPr>
            <a:spLocks noGrp="1"/>
          </p:cNvSpPr>
          <p:nvPr>
            <p:ph sz="half" idx="2"/>
          </p:nvPr>
        </p:nvSpPr>
        <p:spPr>
          <a:xfrm>
            <a:off x="395019" y="836712"/>
            <a:ext cx="8654519" cy="5717382"/>
          </a:xfrm>
        </p:spPr>
        <p:txBody>
          <a:bodyPr/>
          <a:lstStyle/>
          <a:p>
            <a:pPr marL="288000" lvl="1" indent="0">
              <a:buNone/>
            </a:pPr>
            <a:r>
              <a:rPr lang="nl-BE" b="1"/>
              <a:t>STAP 8 BEPAAL HET GEÏNSTALLEERDE VERMOGEN VAN DE AANWEZIGE HOOFDVERLICHTING </a:t>
            </a:r>
            <a:endParaRPr lang="nl-BE"/>
          </a:p>
          <a:p>
            <a:pPr marL="288000" lvl="1" indent="0">
              <a:buNone/>
            </a:pPr>
            <a:endParaRPr lang="nl-BE">
              <a:solidFill>
                <a:srgbClr val="38373A"/>
              </a:solidFill>
            </a:endParaRPr>
          </a:p>
          <a:p>
            <a:pPr marL="0" indent="0">
              <a:buNone/>
            </a:pPr>
            <a:r>
              <a:rPr lang="nl-BE" sz="2400" b="1"/>
              <a:t>Welk zijn de aanvaardbare bronnen voor vermogen? </a:t>
            </a:r>
          </a:p>
          <a:p>
            <a:pPr marL="0" indent="0">
              <a:buNone/>
            </a:pPr>
            <a:endParaRPr lang="nl-BE" sz="2400"/>
          </a:p>
          <a:p>
            <a:pPr marL="288000" lvl="1" indent="0">
              <a:buNone/>
            </a:pPr>
            <a:r>
              <a:rPr lang="nl-BE" sz="2400"/>
              <a:t>Volgende documenten zijn geldig als specifiek bewijsstuk voor verlichting: </a:t>
            </a:r>
          </a:p>
          <a:p>
            <a:pPr marL="288000" lvl="1" indent="0">
              <a:buNone/>
            </a:pPr>
            <a:r>
              <a:rPr lang="nl-BE" sz="2400"/>
              <a:t>- Verlichtingsstudie, vergezeld van een factuur of fotografisch dossier; </a:t>
            </a:r>
          </a:p>
          <a:p>
            <a:pPr marL="288000" lvl="1" indent="0">
              <a:buNone/>
            </a:pPr>
            <a:r>
              <a:rPr lang="nl-BE" sz="2400"/>
              <a:t>- Aanvraag tot </a:t>
            </a:r>
            <a:r>
              <a:rPr lang="nl-BE" sz="2400" err="1"/>
              <a:t>relightingpremie</a:t>
            </a:r>
            <a:r>
              <a:rPr lang="nl-BE" sz="2400"/>
              <a:t>, vergezeld van factuur of goedkeuring van de premie; </a:t>
            </a:r>
          </a:p>
          <a:p>
            <a:pPr marL="288000" lvl="1" indent="0">
              <a:buNone/>
            </a:pPr>
            <a:r>
              <a:rPr lang="nl-BE" sz="2400"/>
              <a:t>- Technische plannen. </a:t>
            </a:r>
          </a:p>
          <a:p>
            <a:pPr marL="288000" lvl="1" indent="0">
              <a:buNone/>
            </a:pPr>
            <a:endParaRPr lang="nl-BE" sz="2400"/>
          </a:p>
          <a:p>
            <a:pPr marL="288000" lvl="1" indent="0">
              <a:buNone/>
            </a:pPr>
            <a:r>
              <a:rPr lang="nl-BE" sz="2400" b="1"/>
              <a:t>Enkel indien het bewijsstuk aan alle voorwaarden voldoet zoals beschreven in deel II, wordt het bewijsstuk aanvaard en kunnen de gegevens overgenomen worden. </a:t>
            </a:r>
          </a:p>
          <a:p>
            <a:pPr marL="288000" lvl="1" indent="0">
              <a:buNone/>
            </a:pPr>
            <a:endParaRPr lang="nl-BE"/>
          </a:p>
          <a:p>
            <a:pPr marL="288000" lvl="1" indent="0">
              <a:buNone/>
            </a:pPr>
            <a:endParaRPr lang="nl-BE"/>
          </a:p>
          <a:p>
            <a:pPr marL="288000" lvl="1" indent="0">
              <a:buNone/>
            </a:pPr>
            <a:endParaRPr lang="nl-BE"/>
          </a:p>
          <a:p>
            <a:pPr marL="288000" lvl="1" indent="0">
              <a:buNone/>
            </a:pPr>
            <a:endParaRPr lang="nl-BE"/>
          </a:p>
          <a:p>
            <a:pPr marL="288000" lvl="1" indent="0">
              <a:buNone/>
            </a:pPr>
            <a:endParaRPr lang="nl-BE"/>
          </a:p>
          <a:p>
            <a:pPr marL="288000" lvl="1" indent="0">
              <a:buNone/>
            </a:pPr>
            <a:endParaRPr lang="nl-BE"/>
          </a:p>
          <a:p>
            <a:pPr marL="288000" lvl="1" indent="0">
              <a:buNone/>
            </a:pPr>
            <a:endParaRPr lang="nl-BE"/>
          </a:p>
          <a:p>
            <a:pPr marL="288000" lvl="1" indent="0">
              <a:buNone/>
            </a:pPr>
            <a:endParaRPr lang="nl-BE"/>
          </a:p>
          <a:p>
            <a:pPr marL="288000" lvl="1" indent="0">
              <a:buNone/>
            </a:pPr>
            <a:endParaRPr lang="nl-BE" b="1"/>
          </a:p>
          <a:p>
            <a:pPr marL="288000" lvl="1" indent="0">
              <a:buNone/>
            </a:pPr>
            <a:endParaRPr lang="nl-BE"/>
          </a:p>
        </p:txBody>
      </p:sp>
    </p:spTree>
    <p:extLst>
      <p:ext uri="{BB962C8B-B14F-4D97-AF65-F5344CB8AC3E}">
        <p14:creationId xmlns:p14="http://schemas.microsoft.com/office/powerpoint/2010/main" val="352855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3DB15F7-5912-41C1-B9AF-6ED72BCEB8C0}"/>
              </a:ext>
            </a:extLst>
          </p:cNvPr>
          <p:cNvSpPr/>
          <p:nvPr/>
        </p:nvSpPr>
        <p:spPr>
          <a:xfrm>
            <a:off x="395536" y="5949280"/>
            <a:ext cx="194421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546331" y="116632"/>
            <a:ext cx="8352928" cy="1080120"/>
          </a:xfrm>
        </p:spPr>
        <p:txBody>
          <a:bodyPr/>
          <a:lstStyle/>
          <a:p>
            <a:r>
              <a:rPr lang="nl-BE"/>
              <a:t>Stappenplan verlichting in Case 1</a:t>
            </a:r>
          </a:p>
        </p:txBody>
      </p:sp>
      <p:sp>
        <p:nvSpPr>
          <p:cNvPr id="3" name="Tijdelijke aanduiding voor inhoud 2">
            <a:extLst>
              <a:ext uri="{FF2B5EF4-FFF2-40B4-BE49-F238E27FC236}">
                <a16:creationId xmlns:a16="http://schemas.microsoft.com/office/drawing/2014/main" id="{7C6DECFD-FCF6-41C4-8569-16795C3BC378}"/>
              </a:ext>
            </a:extLst>
          </p:cNvPr>
          <p:cNvSpPr>
            <a:spLocks noGrp="1"/>
          </p:cNvSpPr>
          <p:nvPr>
            <p:ph sz="half" idx="2"/>
          </p:nvPr>
        </p:nvSpPr>
        <p:spPr>
          <a:xfrm>
            <a:off x="244740" y="764704"/>
            <a:ext cx="8654519" cy="5717382"/>
          </a:xfrm>
        </p:spPr>
        <p:txBody>
          <a:bodyPr/>
          <a:lstStyle/>
          <a:p>
            <a:pPr marL="0" indent="0">
              <a:buNone/>
            </a:pPr>
            <a:r>
              <a:rPr lang="nl-BE" sz="2400" b="1"/>
              <a:t>STAP 9 VOER DE VERLICHTING MET AL ZIJN PARAMETERS IN</a:t>
            </a:r>
            <a:endParaRPr lang="nl-BE" sz="2400"/>
          </a:p>
          <a:p>
            <a:pPr marL="0" indent="0">
              <a:buNone/>
            </a:pPr>
            <a:endParaRPr lang="nl-BE" sz="2000">
              <a:solidFill>
                <a:srgbClr val="000000"/>
              </a:solidFill>
            </a:endParaRPr>
          </a:p>
          <a:p>
            <a:pPr marL="0" indent="0">
              <a:buNone/>
            </a:pPr>
            <a:r>
              <a:rPr lang="nl-BE" sz="2000">
                <a:solidFill>
                  <a:srgbClr val="000000"/>
                </a:solidFill>
              </a:rPr>
              <a:t>Verlichtingzone 1: kantoor</a:t>
            </a:r>
          </a:p>
          <a:p>
            <a:pPr marL="0" indent="0">
              <a:buNone/>
            </a:pPr>
            <a:r>
              <a:rPr lang="nl-BE" sz="2000">
                <a:solidFill>
                  <a:srgbClr val="000000"/>
                </a:solidFill>
              </a:rPr>
              <a:t>	oppervlakte verlichtingszone </a:t>
            </a:r>
          </a:p>
          <a:p>
            <a:pPr marL="0" indent="0">
              <a:buNone/>
            </a:pPr>
            <a:r>
              <a:rPr lang="nl-BE" sz="2000">
                <a:solidFill>
                  <a:srgbClr val="000000"/>
                </a:solidFill>
              </a:rPr>
              <a:t>	type lichtbron:  ‘</a:t>
            </a:r>
            <a:r>
              <a:rPr lang="nl-BE" sz="2000" err="1">
                <a:solidFill>
                  <a:srgbClr val="000000"/>
                </a:solidFill>
              </a:rPr>
              <a:t>TL-verlichting</a:t>
            </a:r>
            <a:r>
              <a:rPr lang="nl-BE" sz="2000">
                <a:solidFill>
                  <a:srgbClr val="000000"/>
                </a:solidFill>
              </a:rPr>
              <a:t>’</a:t>
            </a:r>
          </a:p>
          <a:p>
            <a:pPr marL="0" indent="0">
              <a:buNone/>
            </a:pPr>
            <a:r>
              <a:rPr lang="nl-BE" sz="2000">
                <a:solidFill>
                  <a:srgbClr val="000000"/>
                </a:solidFill>
              </a:rPr>
              <a:t>	vermogen: niet gekend dus niet in te geven</a:t>
            </a:r>
          </a:p>
          <a:p>
            <a:pPr marL="0" indent="0">
              <a:buNone/>
            </a:pPr>
            <a:r>
              <a:rPr lang="nl-BE" sz="2000">
                <a:solidFill>
                  <a:srgbClr val="000000"/>
                </a:solidFill>
              </a:rPr>
              <a:t>	type regeling: manueel</a:t>
            </a:r>
          </a:p>
          <a:p>
            <a:pPr marL="0" indent="0">
              <a:buNone/>
            </a:pPr>
            <a:endParaRPr lang="nl-BE" sz="2000">
              <a:solidFill>
                <a:srgbClr val="000000"/>
              </a:solidFill>
            </a:endParaRPr>
          </a:p>
          <a:p>
            <a:pPr marL="0" indent="0">
              <a:buNone/>
            </a:pPr>
            <a:r>
              <a:rPr lang="nl-BE" sz="2000">
                <a:solidFill>
                  <a:srgbClr val="000000"/>
                </a:solidFill>
              </a:rPr>
              <a:t>Verlichtingzone 2: WC</a:t>
            </a:r>
          </a:p>
          <a:p>
            <a:pPr marL="0" indent="0">
              <a:buNone/>
            </a:pPr>
            <a:r>
              <a:rPr lang="nl-BE" sz="2000">
                <a:solidFill>
                  <a:srgbClr val="000000"/>
                </a:solidFill>
              </a:rPr>
              <a:t>	oppervlakte verlichtingszone</a:t>
            </a:r>
          </a:p>
          <a:p>
            <a:pPr marL="0" indent="0">
              <a:buNone/>
            </a:pPr>
            <a:r>
              <a:rPr lang="nl-BE" sz="2000">
                <a:solidFill>
                  <a:srgbClr val="000000"/>
                </a:solidFill>
              </a:rPr>
              <a:t>	type lichtbron: ‘gloeilamp’</a:t>
            </a:r>
          </a:p>
          <a:p>
            <a:pPr marL="0" indent="0">
              <a:buNone/>
            </a:pPr>
            <a:r>
              <a:rPr lang="nl-BE" sz="2000">
                <a:solidFill>
                  <a:srgbClr val="000000"/>
                </a:solidFill>
              </a:rPr>
              <a:t>	vermogen: niet gekend dus niet in te geven</a:t>
            </a:r>
          </a:p>
          <a:p>
            <a:pPr marL="0" indent="0">
              <a:buNone/>
            </a:pPr>
            <a:r>
              <a:rPr lang="nl-BE" sz="2000">
                <a:solidFill>
                  <a:srgbClr val="000000"/>
                </a:solidFill>
              </a:rPr>
              <a:t>	type regeling: manueel</a:t>
            </a:r>
          </a:p>
          <a:p>
            <a:pPr marL="0" indent="0">
              <a:buNone/>
            </a:pPr>
            <a:endParaRPr lang="nl-BE" sz="2000">
              <a:solidFill>
                <a:srgbClr val="000000"/>
              </a:solidFill>
            </a:endParaRPr>
          </a:p>
          <a:p>
            <a:pPr marL="0" indent="0">
              <a:buNone/>
            </a:pPr>
            <a:r>
              <a:rPr lang="nl-BE" sz="2000">
                <a:solidFill>
                  <a:srgbClr val="000000"/>
                </a:solidFill>
              </a:rPr>
              <a:t>Verlichtingzone 3: Berging</a:t>
            </a:r>
          </a:p>
          <a:p>
            <a:pPr marL="0" indent="0">
              <a:buNone/>
            </a:pPr>
            <a:r>
              <a:rPr lang="nl-BE" sz="2000">
                <a:solidFill>
                  <a:srgbClr val="000000"/>
                </a:solidFill>
              </a:rPr>
              <a:t>	type lichtbron ‘geen’. </a:t>
            </a:r>
          </a:p>
          <a:p>
            <a:pPr marL="0" indent="0">
              <a:buNone/>
            </a:pPr>
            <a:r>
              <a:rPr lang="nl-BE" sz="2000">
                <a:solidFill>
                  <a:srgbClr val="000000"/>
                </a:solidFill>
              </a:rPr>
              <a:t>	Er is voor deze zone geen bijkomende invoer nodig. </a:t>
            </a:r>
          </a:p>
          <a:p>
            <a:pPr marL="0" indent="0">
              <a:buNone/>
            </a:pPr>
            <a:endParaRPr lang="nl-BE" sz="2800">
              <a:solidFill>
                <a:srgbClr val="000000"/>
              </a:solidFill>
            </a:endParaRPr>
          </a:p>
          <a:p>
            <a:pPr marL="0" indent="0">
              <a:buNone/>
            </a:pPr>
            <a:endParaRPr lang="nl-BE" sz="2400"/>
          </a:p>
          <a:p>
            <a:pPr marL="0" indent="0">
              <a:buNone/>
            </a:pPr>
            <a:endParaRPr lang="nl-BE" sz="2400"/>
          </a:p>
          <a:p>
            <a:pPr marL="0" indent="0">
              <a:buNone/>
            </a:pPr>
            <a:endParaRPr lang="nl-BE" sz="2400"/>
          </a:p>
          <a:p>
            <a:pPr marL="0" indent="0">
              <a:buNone/>
            </a:pPr>
            <a:endParaRPr lang="nl-BE" sz="2400"/>
          </a:p>
          <a:p>
            <a:pPr marL="0" indent="0">
              <a:buNone/>
            </a:pPr>
            <a:endParaRPr lang="nl-BE" sz="2400"/>
          </a:p>
          <a:p>
            <a:pPr marL="0" indent="0">
              <a:buNone/>
            </a:pPr>
            <a:endParaRPr lang="nl-BE" sz="2400"/>
          </a:p>
          <a:p>
            <a:pPr marL="288000" lvl="1" indent="0">
              <a:buNone/>
            </a:pPr>
            <a:endParaRPr lang="nl-BE"/>
          </a:p>
          <a:p>
            <a:pPr marL="288000" lvl="1" indent="0">
              <a:buNone/>
            </a:pPr>
            <a:endParaRPr lang="nl-BE"/>
          </a:p>
          <a:p>
            <a:pPr marL="288000" lvl="1" indent="0">
              <a:buNone/>
            </a:pPr>
            <a:endParaRPr lang="nl-BE"/>
          </a:p>
          <a:p>
            <a:pPr marL="288000" lvl="1" indent="0">
              <a:buNone/>
            </a:pPr>
            <a:endParaRPr lang="nl-BE"/>
          </a:p>
          <a:p>
            <a:pPr marL="288000" lvl="1" indent="0">
              <a:buNone/>
            </a:pPr>
            <a:endParaRPr lang="nl-BE"/>
          </a:p>
          <a:p>
            <a:pPr marL="288000" lvl="1" indent="0">
              <a:buNone/>
            </a:pPr>
            <a:endParaRPr lang="nl-BE"/>
          </a:p>
          <a:p>
            <a:pPr marL="288000" lvl="1" indent="0">
              <a:buNone/>
            </a:pPr>
            <a:endParaRPr lang="nl-BE"/>
          </a:p>
          <a:p>
            <a:pPr marL="288000" lvl="1" indent="0">
              <a:buNone/>
            </a:pPr>
            <a:endParaRPr lang="nl-BE"/>
          </a:p>
          <a:p>
            <a:pPr marL="288000" lvl="1" indent="0">
              <a:buNone/>
            </a:pPr>
            <a:endParaRPr lang="nl-BE" b="1"/>
          </a:p>
          <a:p>
            <a:pPr marL="288000" lvl="1" indent="0">
              <a:buNone/>
            </a:pPr>
            <a:endParaRPr lang="nl-BE"/>
          </a:p>
        </p:txBody>
      </p:sp>
      <p:sp>
        <p:nvSpPr>
          <p:cNvPr id="6" name="Tekstvak 5"/>
          <p:cNvSpPr txBox="1"/>
          <p:nvPr/>
        </p:nvSpPr>
        <p:spPr>
          <a:xfrm>
            <a:off x="7077207" y="1265545"/>
            <a:ext cx="2066794" cy="1323439"/>
          </a:xfrm>
          <a:prstGeom prst="rect">
            <a:avLst/>
          </a:prstGeom>
          <a:noFill/>
        </p:spPr>
        <p:txBody>
          <a:bodyPr wrap="square" rtlCol="0">
            <a:spAutoFit/>
          </a:bodyPr>
          <a:lstStyle/>
          <a:p>
            <a:r>
              <a:rPr lang="nl-BE" sz="2000" b="1"/>
              <a:t>Oppervlakte m²</a:t>
            </a:r>
          </a:p>
          <a:p>
            <a:r>
              <a:rPr lang="nl-BE" sz="2000" b="1"/>
              <a:t>Lichtbron</a:t>
            </a:r>
          </a:p>
          <a:p>
            <a:r>
              <a:rPr lang="nl-BE" sz="2000" b="1"/>
              <a:t>Vermogen</a:t>
            </a:r>
          </a:p>
          <a:p>
            <a:r>
              <a:rPr lang="nl-BE" sz="2000" b="1"/>
              <a:t>Regeling</a:t>
            </a:r>
          </a:p>
        </p:txBody>
      </p:sp>
      <p:pic>
        <p:nvPicPr>
          <p:cNvPr id="5" name="Afbeelding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390296" y="2852936"/>
            <a:ext cx="4752528" cy="1287392"/>
          </a:xfrm>
          <a:prstGeom prst="rect">
            <a:avLst/>
          </a:prstGeom>
        </p:spPr>
      </p:pic>
    </p:spTree>
    <p:extLst>
      <p:ext uri="{BB962C8B-B14F-4D97-AF65-F5344CB8AC3E}">
        <p14:creationId xmlns:p14="http://schemas.microsoft.com/office/powerpoint/2010/main" val="385650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3DB15F7-5912-41C1-B9AF-6ED72BCEB8C0}"/>
              </a:ext>
            </a:extLst>
          </p:cNvPr>
          <p:cNvSpPr/>
          <p:nvPr/>
        </p:nvSpPr>
        <p:spPr>
          <a:xfrm>
            <a:off x="395536" y="5949280"/>
            <a:ext cx="194421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501973" y="172899"/>
            <a:ext cx="8352928" cy="1080120"/>
          </a:xfrm>
        </p:spPr>
        <p:txBody>
          <a:bodyPr/>
          <a:lstStyle/>
          <a:p>
            <a:r>
              <a:rPr lang="nl-BE"/>
              <a:t>Wat als…?</a:t>
            </a: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147" y="1484784"/>
            <a:ext cx="4129209" cy="3096907"/>
          </a:xfrm>
          <a:prstGeom prst="rect">
            <a:avLst/>
          </a:prstGeom>
        </p:spPr>
      </p:pic>
      <p:sp>
        <p:nvSpPr>
          <p:cNvPr id="8" name="Tekstvak 7"/>
          <p:cNvSpPr txBox="1"/>
          <p:nvPr/>
        </p:nvSpPr>
        <p:spPr>
          <a:xfrm>
            <a:off x="4445739" y="1572965"/>
            <a:ext cx="4409162" cy="1508105"/>
          </a:xfrm>
          <a:prstGeom prst="rect">
            <a:avLst/>
          </a:prstGeom>
          <a:noFill/>
        </p:spPr>
        <p:txBody>
          <a:bodyPr wrap="square" rtlCol="0">
            <a:spAutoFit/>
          </a:bodyPr>
          <a:lstStyle/>
          <a:p>
            <a:r>
              <a:rPr lang="nl-BE" sz="2400"/>
              <a:t>…de verlichting uitgeschakeld zou zijn bij bezoek?</a:t>
            </a:r>
          </a:p>
          <a:p>
            <a:endParaRPr lang="nl-BE" sz="2200"/>
          </a:p>
          <a:p>
            <a:r>
              <a:rPr lang="nl-BE" sz="2200"/>
              <a:t> </a:t>
            </a:r>
          </a:p>
        </p:txBody>
      </p:sp>
    </p:spTree>
    <p:extLst>
      <p:ext uri="{BB962C8B-B14F-4D97-AF65-F5344CB8AC3E}">
        <p14:creationId xmlns:p14="http://schemas.microsoft.com/office/powerpoint/2010/main" val="30198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3DB15F7-5912-41C1-B9AF-6ED72BCEB8C0}"/>
              </a:ext>
            </a:extLst>
          </p:cNvPr>
          <p:cNvSpPr/>
          <p:nvPr/>
        </p:nvSpPr>
        <p:spPr>
          <a:xfrm>
            <a:off x="395536" y="5949280"/>
            <a:ext cx="194421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501973" y="172899"/>
            <a:ext cx="8352928" cy="1080120"/>
          </a:xfrm>
        </p:spPr>
        <p:txBody>
          <a:bodyPr/>
          <a:lstStyle/>
          <a:p>
            <a:r>
              <a:rPr lang="nl-BE"/>
              <a:t>Wat als…?</a:t>
            </a: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417" y="2062683"/>
            <a:ext cx="3657045" cy="2742784"/>
          </a:xfrm>
          <a:prstGeom prst="rect">
            <a:avLst/>
          </a:prstGeom>
        </p:spPr>
      </p:pic>
      <p:sp>
        <p:nvSpPr>
          <p:cNvPr id="8" name="Tekstvak 7"/>
          <p:cNvSpPr txBox="1"/>
          <p:nvPr/>
        </p:nvSpPr>
        <p:spPr>
          <a:xfrm>
            <a:off x="4330391" y="1340768"/>
            <a:ext cx="3625985" cy="4493538"/>
          </a:xfrm>
          <a:prstGeom prst="rect">
            <a:avLst/>
          </a:prstGeom>
          <a:noFill/>
        </p:spPr>
        <p:txBody>
          <a:bodyPr wrap="square" rtlCol="0">
            <a:spAutoFit/>
          </a:bodyPr>
          <a:lstStyle/>
          <a:p>
            <a:endParaRPr lang="nl-BE" sz="2200"/>
          </a:p>
          <a:p>
            <a:r>
              <a:rPr lang="nl-BE" sz="2400"/>
              <a:t>…er enkel </a:t>
            </a:r>
            <a:r>
              <a:rPr lang="nl-BE" sz="2400" err="1"/>
              <a:t>staanlampen</a:t>
            </a:r>
            <a:r>
              <a:rPr lang="nl-BE" sz="2400"/>
              <a:t> met stekker gebruikt zouden worden in plaats van de ingebouwde rastertoestellen?</a:t>
            </a:r>
          </a:p>
          <a:p>
            <a:endParaRPr lang="nl-BE" sz="2400" i="1"/>
          </a:p>
          <a:p>
            <a:r>
              <a:rPr lang="nl-BE" sz="2400" i="1"/>
              <a:t>(de rastertoestellen zijn er nog wel maar worden niet meer gebruikt)</a:t>
            </a:r>
          </a:p>
          <a:p>
            <a:endParaRPr lang="nl-BE" sz="2400"/>
          </a:p>
          <a:p>
            <a:r>
              <a:rPr lang="nl-BE" sz="2400"/>
              <a:t> </a:t>
            </a:r>
          </a:p>
        </p:txBody>
      </p:sp>
      <p:pic>
        <p:nvPicPr>
          <p:cNvPr id="3" name="Afbeelding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08194" y="1321352"/>
            <a:ext cx="795936" cy="4051301"/>
          </a:xfrm>
          <a:prstGeom prst="rect">
            <a:avLst/>
          </a:prstGeom>
        </p:spPr>
      </p:pic>
    </p:spTree>
    <p:extLst>
      <p:ext uri="{BB962C8B-B14F-4D97-AF65-F5344CB8AC3E}">
        <p14:creationId xmlns:p14="http://schemas.microsoft.com/office/powerpoint/2010/main" val="2042538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3DB15F7-5912-41C1-B9AF-6ED72BCEB8C0}"/>
              </a:ext>
            </a:extLst>
          </p:cNvPr>
          <p:cNvSpPr/>
          <p:nvPr/>
        </p:nvSpPr>
        <p:spPr>
          <a:xfrm>
            <a:off x="395536" y="5949280"/>
            <a:ext cx="194421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501973" y="172899"/>
            <a:ext cx="8352928" cy="1080120"/>
          </a:xfrm>
        </p:spPr>
        <p:txBody>
          <a:bodyPr/>
          <a:lstStyle/>
          <a:p>
            <a:r>
              <a:rPr lang="nl-BE"/>
              <a:t>Wat als…?</a:t>
            </a: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530" y="955626"/>
            <a:ext cx="3657045" cy="2742784"/>
          </a:xfrm>
          <a:prstGeom prst="rect">
            <a:avLst/>
          </a:prstGeom>
        </p:spPr>
      </p:pic>
      <p:sp>
        <p:nvSpPr>
          <p:cNvPr id="8" name="Tekstvak 7"/>
          <p:cNvSpPr txBox="1"/>
          <p:nvPr/>
        </p:nvSpPr>
        <p:spPr>
          <a:xfrm>
            <a:off x="4445739" y="1412776"/>
            <a:ext cx="4409162" cy="3354765"/>
          </a:xfrm>
          <a:prstGeom prst="rect">
            <a:avLst/>
          </a:prstGeom>
          <a:noFill/>
        </p:spPr>
        <p:txBody>
          <a:bodyPr wrap="square" rtlCol="0">
            <a:spAutoFit/>
          </a:bodyPr>
          <a:lstStyle/>
          <a:p>
            <a:r>
              <a:rPr lang="nl-BE" sz="2400"/>
              <a:t>…als er in 1 bestaand inbouwtoestel 4 LED-buizen zouden zijn geplaatst ter vervanging van de TL-lampen (bij wijze van test)? </a:t>
            </a:r>
          </a:p>
          <a:p>
            <a:r>
              <a:rPr lang="nl-BE" sz="2400"/>
              <a:t>Alle andere inbouwtoestellen zijn nog met TL.</a:t>
            </a:r>
          </a:p>
          <a:p>
            <a:r>
              <a:rPr lang="nl-BE" sz="2200"/>
              <a:t> </a:t>
            </a:r>
          </a:p>
          <a:p>
            <a:r>
              <a:rPr lang="nl-BE" sz="2200"/>
              <a:t> </a:t>
            </a:r>
          </a:p>
        </p:txBody>
      </p:sp>
      <p:pic>
        <p:nvPicPr>
          <p:cNvPr id="9" name="Afbeelding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16530" y="4005064"/>
            <a:ext cx="2832436" cy="2233762"/>
          </a:xfrm>
          <a:prstGeom prst="rect">
            <a:avLst/>
          </a:prstGeom>
        </p:spPr>
      </p:pic>
      <p:pic>
        <p:nvPicPr>
          <p:cNvPr id="5" name="Afbeelding 4"/>
          <p:cNvPicPr>
            <a:picLocks noChangeAspect="1"/>
          </p:cNvPicPr>
          <p:nvPr/>
        </p:nvPicPr>
        <p:blipFill>
          <a:blip r:embed="rId5"/>
          <a:stretch>
            <a:fillRect/>
          </a:stretch>
        </p:blipFill>
        <p:spPr>
          <a:xfrm>
            <a:off x="4338850" y="4748926"/>
            <a:ext cx="2017738" cy="2017738"/>
          </a:xfrm>
          <a:prstGeom prst="rect">
            <a:avLst/>
          </a:prstGeom>
        </p:spPr>
      </p:pic>
      <p:cxnSp>
        <p:nvCxnSpPr>
          <p:cNvPr id="10" name="Rechte verbindingslijn met pijl 9"/>
          <p:cNvCxnSpPr/>
          <p:nvPr/>
        </p:nvCxnSpPr>
        <p:spPr>
          <a:xfrm flipH="1">
            <a:off x="4445739" y="4973840"/>
            <a:ext cx="19429" cy="8136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Afbeelding 10"/>
          <p:cNvPicPr>
            <a:picLocks noChangeAspect="1"/>
          </p:cNvPicPr>
          <p:nvPr/>
        </p:nvPicPr>
        <p:blipFill>
          <a:blip r:embed="rId6"/>
          <a:stretch>
            <a:fillRect/>
          </a:stretch>
        </p:blipFill>
        <p:spPr>
          <a:xfrm>
            <a:off x="7165802" y="4791563"/>
            <a:ext cx="1582662" cy="1582662"/>
          </a:xfrm>
          <a:prstGeom prst="rect">
            <a:avLst/>
          </a:prstGeom>
        </p:spPr>
      </p:pic>
      <p:sp>
        <p:nvSpPr>
          <p:cNvPr id="14" name="Tekstvak 13"/>
          <p:cNvSpPr txBox="1"/>
          <p:nvPr/>
        </p:nvSpPr>
        <p:spPr>
          <a:xfrm>
            <a:off x="3787638" y="4589168"/>
            <a:ext cx="4384762" cy="369332"/>
          </a:xfrm>
          <a:prstGeom prst="rect">
            <a:avLst/>
          </a:prstGeom>
          <a:noFill/>
        </p:spPr>
        <p:txBody>
          <a:bodyPr wrap="square" rtlCol="0">
            <a:spAutoFit/>
          </a:bodyPr>
          <a:lstStyle/>
          <a:p>
            <a:r>
              <a:rPr lang="nl-BE"/>
              <a:t>LED-buis			                   TL</a:t>
            </a:r>
          </a:p>
        </p:txBody>
      </p:sp>
      <p:cxnSp>
        <p:nvCxnSpPr>
          <p:cNvPr id="16" name="Rechte verbindingslijn met pijl 15"/>
          <p:cNvCxnSpPr/>
          <p:nvPr/>
        </p:nvCxnSpPr>
        <p:spPr>
          <a:xfrm>
            <a:off x="7740352" y="4927298"/>
            <a:ext cx="615334" cy="1909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9597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3"/>
          <p:cNvSpPr txBox="1">
            <a:spLocks noChangeArrowheads="1"/>
          </p:cNvSpPr>
          <p:nvPr/>
        </p:nvSpPr>
        <p:spPr bwMode="gray">
          <a:xfrm>
            <a:off x="467544" y="485196"/>
            <a:ext cx="5272285" cy="4419404"/>
          </a:xfrm>
          <a:prstGeom prst="rect">
            <a:avLst/>
          </a:prstGeom>
          <a:noFill/>
          <a:ln w="9525">
            <a:noFill/>
            <a:miter lim="800000"/>
            <a:headEnd/>
            <a:tailEnd/>
          </a:ln>
          <a:effectLst/>
        </p:spPr>
        <p:txBody>
          <a:bodyPr anchor="t"/>
          <a:lstStyle/>
          <a:p>
            <a:pPr marL="266700" indent="-266700" eaLnBrk="0" hangingPunct="0">
              <a:spcBef>
                <a:spcPct val="30000"/>
              </a:spcBef>
              <a:buClr>
                <a:srgbClr val="425C6C"/>
              </a:buClr>
              <a:buSzPct val="80000"/>
              <a:defRPr/>
            </a:pPr>
            <a:r>
              <a:rPr lang="fr-BE" sz="2000" kern="0" dirty="0">
                <a:latin typeface="Arial"/>
                <a:cs typeface="Arial"/>
              </a:rPr>
              <a:t>Ingrid Van Steenbergen</a:t>
            </a:r>
          </a:p>
          <a:p>
            <a:pPr marL="266700" indent="-266700" eaLnBrk="0" hangingPunct="0">
              <a:spcBef>
                <a:spcPct val="30000"/>
              </a:spcBef>
              <a:buClr>
                <a:srgbClr val="425C6C"/>
              </a:buClr>
              <a:buSzPct val="80000"/>
              <a:defRPr/>
            </a:pPr>
            <a:r>
              <a:rPr lang="fr-BE" sz="2000" i="1" kern="0" dirty="0" err="1">
                <a:latin typeface="Arial"/>
                <a:cs typeface="Arial"/>
              </a:rPr>
              <a:t>Bestuurder</a:t>
            </a:r>
            <a:r>
              <a:rPr lang="fr-BE" sz="2000" i="1" kern="0" dirty="0">
                <a:latin typeface="Arial"/>
                <a:cs typeface="Arial"/>
              </a:rPr>
              <a:t> ODID BV</a:t>
            </a:r>
          </a:p>
          <a:p>
            <a:pPr marL="266700" indent="-266700" eaLnBrk="0" hangingPunct="0">
              <a:spcBef>
                <a:spcPct val="30000"/>
              </a:spcBef>
              <a:buClr>
                <a:srgbClr val="425C6C"/>
              </a:buClr>
              <a:buSzPct val="80000"/>
              <a:defRPr/>
            </a:pPr>
            <a:r>
              <a:rPr lang="fr-BE" sz="2000" i="1" kern="0" dirty="0">
                <a:latin typeface="Arial"/>
                <a:cs typeface="Arial"/>
                <a:hlinkClick r:id="rId3"/>
              </a:rPr>
              <a:t>ingrid@odid.be</a:t>
            </a:r>
            <a:endParaRPr lang="fr-BE" sz="2000" i="1" kern="0">
              <a:latin typeface="Arial"/>
              <a:cs typeface="Arial"/>
            </a:endParaRPr>
          </a:p>
          <a:p>
            <a:pPr marL="266700" indent="-266700" eaLnBrk="0" hangingPunct="0">
              <a:spcBef>
                <a:spcPct val="30000"/>
              </a:spcBef>
              <a:buClr>
                <a:srgbClr val="425C6C"/>
              </a:buClr>
              <a:buSzPct val="80000"/>
              <a:defRPr/>
            </a:pPr>
            <a:r>
              <a:rPr lang="fr-BE" sz="2000" i="1" kern="0" dirty="0">
                <a:latin typeface="Arial"/>
                <a:cs typeface="Arial"/>
              </a:rPr>
              <a:t>0473/823.406</a:t>
            </a:r>
          </a:p>
          <a:p>
            <a:pPr marL="266700" indent="-266700" eaLnBrk="0" hangingPunct="0">
              <a:spcBef>
                <a:spcPct val="30000"/>
              </a:spcBef>
              <a:buClr>
                <a:srgbClr val="425C6C"/>
              </a:buClr>
              <a:buSzPct val="80000"/>
              <a:defRPr/>
            </a:pPr>
            <a:r>
              <a:rPr lang="fr-BE" sz="2000" i="1" kern="0" dirty="0">
                <a:latin typeface="Arial"/>
                <a:cs typeface="Arial"/>
                <a:hlinkClick r:id="rId4"/>
              </a:rPr>
              <a:t>www.odid.be</a:t>
            </a:r>
            <a:endParaRPr lang="fr-BE" sz="2000" i="1" kern="0">
              <a:latin typeface="Arial"/>
              <a:cs typeface="Arial"/>
            </a:endParaRPr>
          </a:p>
          <a:p>
            <a:pPr marL="266700" indent="-266700" eaLnBrk="0" hangingPunct="0">
              <a:spcBef>
                <a:spcPct val="30000"/>
              </a:spcBef>
              <a:buClr>
                <a:srgbClr val="425C6C"/>
              </a:buClr>
              <a:buSzPct val="80000"/>
              <a:defRPr/>
            </a:pPr>
            <a:endParaRPr lang="fr-BE" sz="2000" kern="0">
              <a:latin typeface="Arial" pitchFamily="34" charset="0"/>
              <a:cs typeface="Arial" pitchFamily="34" charset="0"/>
            </a:endParaRPr>
          </a:p>
          <a:p>
            <a:pPr marL="266700" indent="-266700" eaLnBrk="0" hangingPunct="0">
              <a:spcBef>
                <a:spcPct val="30000"/>
              </a:spcBef>
              <a:buClr>
                <a:srgbClr val="425C6C"/>
              </a:buClr>
              <a:buSzPct val="80000"/>
              <a:defRPr/>
            </a:pPr>
            <a:r>
              <a:rPr lang="fr-BE" sz="1600" kern="0" dirty="0" err="1">
                <a:latin typeface="Arial"/>
                <a:cs typeface="Arial"/>
              </a:rPr>
              <a:t>Lichtadviseur</a:t>
            </a:r>
            <a:r>
              <a:rPr lang="fr-BE" sz="1600" kern="0" dirty="0">
                <a:latin typeface="Arial"/>
                <a:cs typeface="Arial"/>
              </a:rPr>
              <a:t> </a:t>
            </a:r>
            <a:r>
              <a:rPr lang="fr-BE" sz="1600" kern="0" dirty="0" err="1">
                <a:latin typeface="Arial"/>
                <a:cs typeface="Arial"/>
              </a:rPr>
              <a:t>voor</a:t>
            </a:r>
            <a:r>
              <a:rPr lang="fr-BE" sz="1600" kern="0" dirty="0">
                <a:latin typeface="Arial"/>
                <a:cs typeface="Arial"/>
              </a:rPr>
              <a:t> </a:t>
            </a:r>
            <a:r>
              <a:rPr lang="fr-BE" sz="1600" kern="0" dirty="0" err="1">
                <a:latin typeface="Arial"/>
                <a:cs typeface="Arial"/>
              </a:rPr>
              <a:t>professionele</a:t>
            </a:r>
            <a:r>
              <a:rPr lang="fr-BE" sz="1600" kern="0" dirty="0">
                <a:latin typeface="Arial"/>
                <a:cs typeface="Arial"/>
              </a:rPr>
              <a:t> </a:t>
            </a:r>
            <a:r>
              <a:rPr lang="fr-BE" sz="1600" kern="0" dirty="0" err="1">
                <a:latin typeface="Arial"/>
                <a:cs typeface="Arial"/>
              </a:rPr>
              <a:t>verlichting</a:t>
            </a:r>
            <a:endParaRPr lang="fr-BE" sz="1600" kern="0">
              <a:latin typeface="Arial"/>
              <a:cs typeface="Arial"/>
            </a:endParaRPr>
          </a:p>
          <a:p>
            <a:pPr marL="266700" indent="-266700" eaLnBrk="0" hangingPunct="0">
              <a:spcBef>
                <a:spcPct val="30000"/>
              </a:spcBef>
              <a:buClr>
                <a:srgbClr val="425C6C"/>
              </a:buClr>
              <a:buSzPct val="80000"/>
              <a:defRPr/>
            </a:pPr>
            <a:r>
              <a:rPr lang="fr-BE" sz="1600" kern="0" dirty="0" err="1">
                <a:latin typeface="Arial"/>
                <a:cs typeface="Arial"/>
              </a:rPr>
              <a:t>Gepassioneeerd</a:t>
            </a:r>
            <a:r>
              <a:rPr lang="fr-BE" sz="1600" kern="0" dirty="0">
                <a:latin typeface="Arial"/>
                <a:cs typeface="Arial"/>
              </a:rPr>
              <a:t> </a:t>
            </a:r>
            <a:r>
              <a:rPr lang="fr-BE" sz="1600" kern="0" dirty="0" err="1">
                <a:latin typeface="Arial"/>
                <a:cs typeface="Arial"/>
              </a:rPr>
              <a:t>door</a:t>
            </a:r>
            <a:r>
              <a:rPr lang="fr-BE" sz="1600" kern="0" dirty="0">
                <a:latin typeface="Arial"/>
                <a:cs typeface="Arial"/>
              </a:rPr>
              <a:t> </a:t>
            </a:r>
            <a:r>
              <a:rPr lang="fr-BE" sz="1600" kern="0" dirty="0" err="1">
                <a:latin typeface="Arial"/>
                <a:cs typeface="Arial"/>
              </a:rPr>
              <a:t>verlichting</a:t>
            </a:r>
            <a:r>
              <a:rPr lang="fr-BE" sz="1600" kern="0" dirty="0">
                <a:latin typeface="Arial"/>
                <a:cs typeface="Arial"/>
              </a:rPr>
              <a:t> </a:t>
            </a:r>
            <a:r>
              <a:rPr lang="fr-BE" sz="1600" kern="0" dirty="0" err="1">
                <a:latin typeface="Arial"/>
                <a:cs typeface="Arial"/>
              </a:rPr>
              <a:t>sinds</a:t>
            </a:r>
            <a:r>
              <a:rPr lang="fr-BE" sz="1600" kern="0" dirty="0">
                <a:latin typeface="Arial"/>
                <a:cs typeface="Arial"/>
              </a:rPr>
              <a:t> 1987</a:t>
            </a:r>
          </a:p>
          <a:p>
            <a:pPr marL="266700" indent="-266700" eaLnBrk="0" hangingPunct="0">
              <a:spcBef>
                <a:spcPct val="30000"/>
              </a:spcBef>
              <a:buClr>
                <a:srgbClr val="425C6C"/>
              </a:buClr>
              <a:buSzPct val="80000"/>
              <a:defRPr/>
            </a:pPr>
            <a:r>
              <a:rPr lang="fr-BE" sz="1600" kern="0" dirty="0" err="1">
                <a:latin typeface="Arial"/>
                <a:cs typeface="Arial"/>
              </a:rPr>
              <a:t>Onafhankelijk</a:t>
            </a:r>
            <a:r>
              <a:rPr lang="fr-BE" sz="1600" kern="0" dirty="0">
                <a:latin typeface="Arial"/>
                <a:cs typeface="Arial"/>
              </a:rPr>
              <a:t> </a:t>
            </a:r>
            <a:r>
              <a:rPr lang="fr-BE" sz="1600" kern="0" dirty="0" err="1">
                <a:latin typeface="Arial"/>
                <a:cs typeface="Arial"/>
              </a:rPr>
              <a:t>lichtadviseur</a:t>
            </a:r>
            <a:r>
              <a:rPr lang="fr-BE" sz="1600" kern="0" dirty="0">
                <a:latin typeface="Arial"/>
                <a:cs typeface="Arial"/>
              </a:rPr>
              <a:t> </a:t>
            </a:r>
            <a:r>
              <a:rPr lang="fr-BE" sz="1600" kern="0" dirty="0" err="1">
                <a:latin typeface="Arial"/>
                <a:cs typeface="Arial"/>
              </a:rPr>
              <a:t>sinds</a:t>
            </a:r>
            <a:r>
              <a:rPr lang="fr-BE" sz="1600" kern="0" dirty="0">
                <a:latin typeface="Arial"/>
                <a:cs typeface="Arial"/>
              </a:rPr>
              <a:t> 1998</a:t>
            </a:r>
          </a:p>
          <a:p>
            <a:pPr marL="266700" indent="-266700" eaLnBrk="0" hangingPunct="0">
              <a:spcBef>
                <a:spcPct val="30000"/>
              </a:spcBef>
              <a:buClr>
                <a:srgbClr val="425C6C"/>
              </a:buClr>
              <a:buSzPct val="80000"/>
              <a:defRPr/>
            </a:pPr>
            <a:r>
              <a:rPr lang="fr-BE" sz="1600" kern="0" dirty="0" err="1">
                <a:latin typeface="Arial"/>
                <a:cs typeface="Arial"/>
              </a:rPr>
              <a:t>Lid</a:t>
            </a:r>
            <a:r>
              <a:rPr lang="fr-BE" sz="1600" kern="0" dirty="0">
                <a:latin typeface="Arial"/>
                <a:cs typeface="Arial"/>
              </a:rPr>
              <a:t> van </a:t>
            </a:r>
            <a:r>
              <a:rPr lang="fr-BE" sz="1600" kern="0" dirty="0" err="1">
                <a:latin typeface="Arial"/>
                <a:cs typeface="Arial"/>
              </a:rPr>
              <a:t>Groen</a:t>
            </a:r>
            <a:r>
              <a:rPr lang="fr-BE" sz="1600" kern="0" dirty="0">
                <a:latin typeface="Arial"/>
                <a:cs typeface="Arial"/>
              </a:rPr>
              <a:t> </a:t>
            </a:r>
            <a:r>
              <a:rPr lang="fr-BE" sz="1600" kern="0" dirty="0" err="1">
                <a:latin typeface="Arial"/>
                <a:cs typeface="Arial"/>
              </a:rPr>
              <a:t>Licht</a:t>
            </a:r>
            <a:r>
              <a:rPr lang="fr-BE" sz="1600" kern="0" dirty="0">
                <a:latin typeface="Arial"/>
                <a:cs typeface="Arial"/>
              </a:rPr>
              <a:t> </a:t>
            </a:r>
            <a:r>
              <a:rPr lang="fr-BE" sz="1600" kern="0" dirty="0" err="1">
                <a:latin typeface="Arial"/>
                <a:cs typeface="Arial"/>
              </a:rPr>
              <a:t>Vlaanderen</a:t>
            </a:r>
            <a:r>
              <a:rPr lang="fr-BE" sz="1600" kern="0" dirty="0">
                <a:latin typeface="Arial"/>
                <a:cs typeface="Arial"/>
              </a:rPr>
              <a:t> </a:t>
            </a:r>
            <a:endParaRPr lang="fr-BE" sz="1600" kern="0">
              <a:latin typeface="Arial" pitchFamily="34" charset="0"/>
              <a:cs typeface="Arial" pitchFamily="34" charset="0"/>
            </a:endParaRPr>
          </a:p>
          <a:p>
            <a:pPr marL="266700" indent="-266700" eaLnBrk="0" hangingPunct="0">
              <a:spcBef>
                <a:spcPct val="30000"/>
              </a:spcBef>
              <a:buClr>
                <a:srgbClr val="425C6C"/>
              </a:buClr>
              <a:buSzPct val="80000"/>
              <a:defRPr/>
            </a:pPr>
            <a:r>
              <a:rPr lang="fr-BE" sz="1600" kern="0" dirty="0" err="1">
                <a:latin typeface="Arial"/>
                <a:cs typeface="Arial"/>
              </a:rPr>
              <a:t>Lid</a:t>
            </a:r>
            <a:r>
              <a:rPr lang="fr-BE" sz="1600" kern="0" dirty="0">
                <a:latin typeface="Arial"/>
                <a:cs typeface="Arial"/>
              </a:rPr>
              <a:t> van </a:t>
            </a:r>
            <a:r>
              <a:rPr lang="fr-BE" sz="1600" kern="0" dirty="0" err="1">
                <a:latin typeface="Arial"/>
                <a:cs typeface="Arial"/>
              </a:rPr>
              <a:t>Belgisch</a:t>
            </a:r>
            <a:r>
              <a:rPr lang="fr-BE" sz="1600" kern="0" dirty="0">
                <a:latin typeface="Arial"/>
                <a:cs typeface="Arial"/>
              </a:rPr>
              <a:t> </a:t>
            </a:r>
            <a:r>
              <a:rPr lang="fr-BE" sz="1600" kern="0" dirty="0" err="1">
                <a:latin typeface="Arial"/>
                <a:cs typeface="Arial"/>
              </a:rPr>
              <a:t>Instituut</a:t>
            </a:r>
            <a:r>
              <a:rPr lang="fr-BE" sz="1600" kern="0" dirty="0">
                <a:latin typeface="Arial"/>
                <a:cs typeface="Arial"/>
              </a:rPr>
              <a:t> </a:t>
            </a:r>
            <a:r>
              <a:rPr lang="fr-BE" sz="1600" kern="0" dirty="0" err="1">
                <a:latin typeface="Arial"/>
                <a:cs typeface="Arial"/>
              </a:rPr>
              <a:t>Verlichtingskunde</a:t>
            </a:r>
            <a:r>
              <a:rPr lang="fr-BE" sz="1600" kern="0" dirty="0">
                <a:latin typeface="Arial"/>
                <a:cs typeface="Arial"/>
              </a:rPr>
              <a:t> BIV</a:t>
            </a:r>
          </a:p>
          <a:p>
            <a:pPr marL="266700" indent="-266700" eaLnBrk="0" hangingPunct="0">
              <a:spcBef>
                <a:spcPct val="30000"/>
              </a:spcBef>
              <a:buClr>
                <a:srgbClr val="425C6C"/>
              </a:buClr>
              <a:buSzPct val="80000"/>
              <a:defRPr/>
            </a:pPr>
            <a:r>
              <a:rPr lang="fr-BE" sz="1600" kern="0" dirty="0" err="1">
                <a:latin typeface="Arial"/>
                <a:cs typeface="Arial"/>
              </a:rPr>
              <a:t>Erkend</a:t>
            </a:r>
            <a:r>
              <a:rPr lang="fr-BE" sz="1600" kern="0" dirty="0">
                <a:latin typeface="Arial"/>
                <a:cs typeface="Arial"/>
              </a:rPr>
              <a:t> auditrice SPW: AMURE en UREBA</a:t>
            </a:r>
          </a:p>
          <a:p>
            <a:pPr marL="266700" indent="-266700" eaLnBrk="0" hangingPunct="0">
              <a:spcBef>
                <a:spcPct val="30000"/>
              </a:spcBef>
              <a:buClr>
                <a:srgbClr val="425C6C"/>
              </a:buClr>
              <a:buSzPct val="80000"/>
              <a:defRPr/>
            </a:pPr>
            <a:r>
              <a:rPr lang="fr-BE" sz="1600" b="1" kern="0" dirty="0" err="1">
                <a:latin typeface="Arial"/>
                <a:cs typeface="Arial"/>
              </a:rPr>
              <a:t>Geen</a:t>
            </a:r>
            <a:r>
              <a:rPr lang="fr-BE" sz="1600" b="1" kern="0" dirty="0">
                <a:latin typeface="Arial"/>
                <a:cs typeface="Arial"/>
              </a:rPr>
              <a:t> </a:t>
            </a:r>
            <a:r>
              <a:rPr lang="fr-BE" sz="1600" b="1" kern="0" dirty="0" err="1">
                <a:latin typeface="Arial"/>
                <a:cs typeface="Arial"/>
              </a:rPr>
              <a:t>banden</a:t>
            </a:r>
            <a:r>
              <a:rPr lang="fr-BE" sz="1600" b="1" kern="0" dirty="0">
                <a:latin typeface="Arial"/>
                <a:cs typeface="Arial"/>
              </a:rPr>
              <a:t> met </a:t>
            </a:r>
            <a:r>
              <a:rPr lang="fr-BE" sz="1600" b="1" kern="0" dirty="0" err="1">
                <a:latin typeface="Arial"/>
                <a:cs typeface="Arial"/>
              </a:rPr>
              <a:t>fabrikanten</a:t>
            </a:r>
            <a:r>
              <a:rPr lang="fr-BE" sz="1600" b="1" kern="0" dirty="0">
                <a:latin typeface="Arial"/>
                <a:cs typeface="Arial"/>
              </a:rPr>
              <a:t> of </a:t>
            </a:r>
            <a:r>
              <a:rPr lang="fr-BE" sz="1600" b="1" kern="0" dirty="0" err="1">
                <a:latin typeface="Arial"/>
                <a:cs typeface="Arial"/>
              </a:rPr>
              <a:t>verdelers</a:t>
            </a:r>
            <a:endParaRPr lang="fr-BE" sz="1600" b="1" kern="0">
              <a:latin typeface="Arial"/>
              <a:cs typeface="Arial"/>
            </a:endParaRPr>
          </a:p>
          <a:p>
            <a:pPr marL="266700" indent="-266700" eaLnBrk="0" hangingPunct="0">
              <a:spcBef>
                <a:spcPct val="30000"/>
              </a:spcBef>
              <a:buClr>
                <a:srgbClr val="425C6C"/>
              </a:buClr>
              <a:buSzPct val="80000"/>
              <a:defRPr/>
            </a:pPr>
            <a:r>
              <a:rPr lang="fr-BE" sz="1600" b="1" kern="0" dirty="0" err="1">
                <a:latin typeface="Arial"/>
                <a:cs typeface="Arial"/>
              </a:rPr>
              <a:t>Absolute</a:t>
            </a:r>
            <a:r>
              <a:rPr lang="fr-BE" sz="1600" b="1" kern="0" dirty="0">
                <a:latin typeface="Arial"/>
                <a:cs typeface="Arial"/>
              </a:rPr>
              <a:t> </a:t>
            </a:r>
            <a:r>
              <a:rPr lang="fr-BE" sz="1600" b="1" kern="0" dirty="0" err="1">
                <a:latin typeface="Arial"/>
                <a:cs typeface="Arial"/>
              </a:rPr>
              <a:t>neutraliteit</a:t>
            </a:r>
            <a:r>
              <a:rPr lang="fr-BE" sz="1600" b="1" kern="0" dirty="0">
                <a:latin typeface="Arial"/>
                <a:cs typeface="Arial"/>
              </a:rPr>
              <a:t> </a:t>
            </a:r>
            <a:r>
              <a:rPr lang="fr-BE" sz="1600" b="1" kern="0" dirty="0" err="1">
                <a:latin typeface="Arial"/>
                <a:cs typeface="Arial"/>
              </a:rPr>
              <a:t>gegarandeerd</a:t>
            </a:r>
            <a:r>
              <a:rPr lang="fr-BE" sz="1600" b="1" kern="0" dirty="0">
                <a:latin typeface="Arial"/>
                <a:cs typeface="Arial"/>
              </a:rPr>
              <a:t> !</a:t>
            </a:r>
          </a:p>
          <a:p>
            <a:pPr marL="266700" indent="-266700" eaLnBrk="0" hangingPunct="0">
              <a:spcBef>
                <a:spcPct val="30000"/>
              </a:spcBef>
              <a:buClr>
                <a:srgbClr val="425C6C"/>
              </a:buClr>
              <a:buSzPct val="80000"/>
              <a:defRPr/>
            </a:pPr>
            <a:endParaRPr lang="fr-BE" sz="2000" kern="0">
              <a:solidFill>
                <a:schemeClr val="bg2"/>
              </a:solidFill>
              <a:latin typeface="+mn-lt"/>
              <a:cs typeface="+mn-cs"/>
            </a:endParaRPr>
          </a:p>
          <a:p>
            <a:pPr marL="266700" indent="-266700" eaLnBrk="0" hangingPunct="0">
              <a:spcBef>
                <a:spcPct val="30000"/>
              </a:spcBef>
              <a:buClr>
                <a:srgbClr val="425C6C"/>
              </a:buClr>
              <a:buSzPct val="80000"/>
              <a:defRPr/>
            </a:pPr>
            <a:endParaRPr lang="fr-BE" sz="2000" kern="0">
              <a:latin typeface="+mn-lt"/>
              <a:cs typeface="+mn-cs"/>
            </a:endParaRPr>
          </a:p>
          <a:p>
            <a:pPr eaLnBrk="0" hangingPunct="0">
              <a:spcBef>
                <a:spcPct val="30000"/>
              </a:spcBef>
              <a:buClr>
                <a:schemeClr val="accent1"/>
              </a:buClr>
              <a:buSzPct val="80000"/>
              <a:buFont typeface="Arial" charset="0"/>
              <a:buNone/>
              <a:defRPr/>
            </a:pPr>
            <a:endParaRPr lang="fr-BE" sz="2400" kern="0">
              <a:latin typeface="+mn-lt"/>
              <a:cs typeface="+mn-cs"/>
            </a:endParaRPr>
          </a:p>
          <a:p>
            <a:pPr marL="266700" indent="-266700" eaLnBrk="0" hangingPunct="0">
              <a:spcBef>
                <a:spcPct val="30000"/>
              </a:spcBef>
              <a:buClr>
                <a:schemeClr val="accent1"/>
              </a:buClr>
              <a:buSzPct val="80000"/>
              <a:defRPr/>
            </a:pPr>
            <a:endParaRPr lang="fr-BE" altLang="fr-FR" sz="2400" kern="0">
              <a:latin typeface="+mn-lt"/>
              <a:cs typeface="+mn-cs"/>
            </a:endParaRPr>
          </a:p>
        </p:txBody>
      </p:sp>
      <p:pic>
        <p:nvPicPr>
          <p:cNvPr id="10" name="Picture 4" descr="http://www.ibe-biv.be/media/img/ibe_biv_logo.gi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39768" y="5589240"/>
            <a:ext cx="1079500" cy="1079500"/>
          </a:xfrm>
          <a:prstGeom prst="rect">
            <a:avLst/>
          </a:prstGeom>
          <a:noFill/>
          <a:ln w="9525">
            <a:noFill/>
            <a:miter lim="800000"/>
            <a:headEnd/>
            <a:tailEnd/>
          </a:ln>
        </p:spPr>
      </p:pic>
      <p:pic>
        <p:nvPicPr>
          <p:cNvPr id="11" name="Picture 6" descr="http://www.lichttechnologie.be/sites/default/files/GLV%20mini.jpg"/>
          <p:cNvPicPr>
            <a:picLocks noChangeAspect="1" noChangeArrowheads="1"/>
          </p:cNvPicPr>
          <p:nvPr/>
        </p:nvPicPr>
        <p:blipFill>
          <a:blip r:embed="rId6" cstate="print"/>
          <a:srcRect/>
          <a:stretch>
            <a:fillRect/>
          </a:stretch>
        </p:blipFill>
        <p:spPr bwMode="auto">
          <a:xfrm>
            <a:off x="1390868" y="5589240"/>
            <a:ext cx="1079500" cy="1079500"/>
          </a:xfrm>
          <a:prstGeom prst="rect">
            <a:avLst/>
          </a:prstGeom>
          <a:noFill/>
          <a:ln w="9525">
            <a:noFill/>
            <a:miter lim="800000"/>
            <a:headEnd/>
            <a:tailEnd/>
          </a:ln>
        </p:spPr>
      </p:pic>
      <p:grpSp>
        <p:nvGrpSpPr>
          <p:cNvPr id="2" name="Groep 10"/>
          <p:cNvGrpSpPr>
            <a:grpSpLocks/>
          </p:cNvGrpSpPr>
          <p:nvPr/>
        </p:nvGrpSpPr>
        <p:grpSpPr bwMode="auto">
          <a:xfrm>
            <a:off x="5076056" y="332656"/>
            <a:ext cx="3600400" cy="6408712"/>
            <a:chOff x="5426075" y="238125"/>
            <a:chExt cx="3455988" cy="6270625"/>
          </a:xfrm>
        </p:grpSpPr>
        <p:pic>
          <p:nvPicPr>
            <p:cNvPr id="13" name="Picture 2" descr="http://users.skynet.be/fb171301/odid/_wp_generated/wpf893d91d.png"/>
            <p:cNvPicPr>
              <a:picLocks noChangeAspect="1" noChangeArrowheads="1"/>
            </p:cNvPicPr>
            <p:nvPr/>
          </p:nvPicPr>
          <p:blipFill>
            <a:blip r:embed="rId7" cstate="print"/>
            <a:srcRect/>
            <a:stretch>
              <a:fillRect/>
            </a:stretch>
          </p:blipFill>
          <p:spPr bwMode="auto">
            <a:xfrm>
              <a:off x="5426075" y="238125"/>
              <a:ext cx="3455988" cy="6270625"/>
            </a:xfrm>
            <a:prstGeom prst="rect">
              <a:avLst/>
            </a:prstGeom>
            <a:noFill/>
            <a:ln w="9525">
              <a:noFill/>
              <a:miter lim="800000"/>
              <a:headEnd/>
              <a:tailEnd/>
            </a:ln>
          </p:spPr>
        </p:pic>
        <p:pic>
          <p:nvPicPr>
            <p:cNvPr id="14" name="Picture 8" descr="http://emis.vito.be/sites/emis.vito.be/files/styles/organisatieprofiel_logo_groot/public/organisations/migrated/LOGO%20ODID.jpg?itok=plEtQUwo">
              <a:hlinkClick r:id="rId8"/>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503653" y="4800046"/>
              <a:ext cx="1604512" cy="1600753"/>
            </a:xfrm>
            <a:prstGeom prst="rect">
              <a:avLst/>
            </a:prstGeom>
            <a:noFill/>
            <a:ln w="9525">
              <a:noFill/>
              <a:miter lim="800000"/>
              <a:headEnd/>
              <a:tailEnd/>
            </a:ln>
          </p:spPr>
        </p:pic>
      </p:grpSp>
      <p:sp>
        <p:nvSpPr>
          <p:cNvPr id="3" name="Tijdelijke aanduiding voor dianummer 2"/>
          <p:cNvSpPr>
            <a:spLocks noGrp="1"/>
          </p:cNvSpPr>
          <p:nvPr>
            <p:ph type="sldNum" sz="quarter" idx="12"/>
          </p:nvPr>
        </p:nvSpPr>
        <p:spPr/>
        <p:txBody>
          <a:bodyPr/>
          <a:lstStyle/>
          <a:p>
            <a:fld id="{1336E762-9C07-4B9E-AFA7-36C79490BA5B}" type="slidenum">
              <a:rPr lang="nl-NL" smtClean="0"/>
              <a:pPr/>
              <a:t>2</a:t>
            </a:fld>
            <a:endParaRPr lang="nl-NL"/>
          </a:p>
        </p:txBody>
      </p:sp>
    </p:spTree>
    <p:extLst>
      <p:ext uri="{BB962C8B-B14F-4D97-AF65-F5344CB8AC3E}">
        <p14:creationId xmlns:p14="http://schemas.microsoft.com/office/powerpoint/2010/main" val="2254419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3DB15F7-5912-41C1-B9AF-6ED72BCEB8C0}"/>
              </a:ext>
            </a:extLst>
          </p:cNvPr>
          <p:cNvSpPr/>
          <p:nvPr/>
        </p:nvSpPr>
        <p:spPr>
          <a:xfrm>
            <a:off x="395536" y="5949280"/>
            <a:ext cx="194421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501973" y="172899"/>
            <a:ext cx="8352928" cy="1080120"/>
          </a:xfrm>
        </p:spPr>
        <p:txBody>
          <a:bodyPr/>
          <a:lstStyle/>
          <a:p>
            <a:r>
              <a:rPr lang="nl-BE"/>
              <a:t>Wat als…?</a:t>
            </a: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530" y="955626"/>
            <a:ext cx="3657045" cy="2742784"/>
          </a:xfrm>
          <a:prstGeom prst="rect">
            <a:avLst/>
          </a:prstGeom>
        </p:spPr>
      </p:pic>
      <p:sp>
        <p:nvSpPr>
          <p:cNvPr id="8" name="Tekstvak 7"/>
          <p:cNvSpPr txBox="1"/>
          <p:nvPr/>
        </p:nvSpPr>
        <p:spPr>
          <a:xfrm>
            <a:off x="4589940" y="710344"/>
            <a:ext cx="4409162" cy="2616101"/>
          </a:xfrm>
          <a:prstGeom prst="rect">
            <a:avLst/>
          </a:prstGeom>
          <a:noFill/>
        </p:spPr>
        <p:txBody>
          <a:bodyPr wrap="square" rtlCol="0">
            <a:spAutoFit/>
          </a:bodyPr>
          <a:lstStyle/>
          <a:p>
            <a:r>
              <a:rPr lang="nl-BE" sz="2200"/>
              <a:t> </a:t>
            </a:r>
          </a:p>
          <a:p>
            <a:r>
              <a:rPr lang="nl-BE" sz="2400"/>
              <a:t>…als alle inbouwtoestellen tegels met </a:t>
            </a:r>
            <a:r>
              <a:rPr lang="nl-BE" sz="2400" err="1"/>
              <a:t>plexi</a:t>
            </a:r>
            <a:r>
              <a:rPr lang="nl-BE" sz="2400"/>
              <a:t> zouden zijn ?</a:t>
            </a:r>
          </a:p>
          <a:p>
            <a:r>
              <a:rPr lang="nl-BE" sz="2400" i="1"/>
              <a:t>(LED-puntjes zijn niet zichtbaar!)</a:t>
            </a:r>
          </a:p>
          <a:p>
            <a:endParaRPr lang="nl-BE" sz="2400"/>
          </a:p>
          <a:p>
            <a:r>
              <a:rPr lang="nl-BE" sz="2400"/>
              <a:t>Wat is dan het type lichtbron?</a:t>
            </a:r>
          </a:p>
          <a:p>
            <a:r>
              <a:rPr lang="nl-BE" sz="2200"/>
              <a:t> </a:t>
            </a:r>
          </a:p>
        </p:txBody>
      </p:sp>
      <p:pic>
        <p:nvPicPr>
          <p:cNvPr id="1026" name="Picture 2" descr="https://cdn.lampen24.be/image/1600x/liv-led-paneel-voor-inbouw-of-opbouw-62-cm-9956003-3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002" b="26658"/>
          <a:stretch/>
        </p:blipFill>
        <p:spPr bwMode="auto">
          <a:xfrm>
            <a:off x="1979712" y="4149080"/>
            <a:ext cx="4087751" cy="2180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47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3DB15F7-5912-41C1-B9AF-6ED72BCEB8C0}"/>
              </a:ext>
            </a:extLst>
          </p:cNvPr>
          <p:cNvSpPr/>
          <p:nvPr/>
        </p:nvSpPr>
        <p:spPr>
          <a:xfrm>
            <a:off x="395536" y="5949280"/>
            <a:ext cx="194421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501973" y="172899"/>
            <a:ext cx="8352928" cy="1080120"/>
          </a:xfrm>
        </p:spPr>
        <p:txBody>
          <a:bodyPr/>
          <a:lstStyle/>
          <a:p>
            <a:r>
              <a:rPr lang="nl-BE"/>
              <a:t>Wat als…?</a:t>
            </a:r>
          </a:p>
        </p:txBody>
      </p:sp>
      <p:sp>
        <p:nvSpPr>
          <p:cNvPr id="8" name="Tekstvak 7"/>
          <p:cNvSpPr txBox="1"/>
          <p:nvPr/>
        </p:nvSpPr>
        <p:spPr>
          <a:xfrm>
            <a:off x="5470524" y="710344"/>
            <a:ext cx="3528577" cy="1508105"/>
          </a:xfrm>
          <a:prstGeom prst="rect">
            <a:avLst/>
          </a:prstGeom>
          <a:noFill/>
        </p:spPr>
        <p:txBody>
          <a:bodyPr wrap="square" rtlCol="0">
            <a:spAutoFit/>
          </a:bodyPr>
          <a:lstStyle/>
          <a:p>
            <a:r>
              <a:rPr lang="nl-BE" sz="2200"/>
              <a:t> </a:t>
            </a:r>
          </a:p>
          <a:p>
            <a:r>
              <a:rPr lang="nl-BE" sz="2400"/>
              <a:t>…je aan het plafond een “detector” ziet?</a:t>
            </a:r>
          </a:p>
          <a:p>
            <a:r>
              <a:rPr lang="nl-BE" sz="2200"/>
              <a:t> </a:t>
            </a:r>
          </a:p>
        </p:txBody>
      </p:sp>
      <p:pic>
        <p:nvPicPr>
          <p:cNvPr id="3" name="Afbeelding 2"/>
          <p:cNvPicPr>
            <a:picLocks noChangeAspect="1"/>
          </p:cNvPicPr>
          <p:nvPr/>
        </p:nvPicPr>
        <p:blipFill rotWithShape="1">
          <a:blip r:embed="rId3" cstate="screen">
            <a:lum contrast="19000"/>
            <a:extLst>
              <a:ext uri="{BEBA8EAE-BF5A-486C-A8C5-ECC9F3942E4B}">
                <a14:imgProps xmlns:a14="http://schemas.microsoft.com/office/drawing/2010/main">
                  <a14:imgLayer r:embed="rId4">
                    <a14:imgEffect>
                      <a14:brightnessContrast contrast="15000"/>
                    </a14:imgEffect>
                  </a14:imgLayer>
                </a14:imgProps>
              </a:ext>
              <a:ext uri="{28A0092B-C50C-407E-A947-70E740481C1C}">
                <a14:useLocalDpi xmlns:a14="http://schemas.microsoft.com/office/drawing/2010/main"/>
              </a:ext>
            </a:extLst>
          </a:blip>
          <a:srcRect/>
          <a:stretch/>
        </p:blipFill>
        <p:spPr>
          <a:xfrm>
            <a:off x="395536" y="1087293"/>
            <a:ext cx="4968552" cy="5589240"/>
          </a:xfrm>
          <a:prstGeom prst="rect">
            <a:avLst/>
          </a:prstGeom>
        </p:spPr>
      </p:pic>
      <p:sp>
        <p:nvSpPr>
          <p:cNvPr id="5" name="Ovaal 4"/>
          <p:cNvSpPr/>
          <p:nvPr/>
        </p:nvSpPr>
        <p:spPr>
          <a:xfrm>
            <a:off x="4644008" y="2708920"/>
            <a:ext cx="648072" cy="8640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9" name="Rechte verbindingslijn met pijl 8"/>
          <p:cNvCxnSpPr/>
          <p:nvPr/>
        </p:nvCxnSpPr>
        <p:spPr>
          <a:xfrm flipH="1">
            <a:off x="5292080" y="3140968"/>
            <a:ext cx="9232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Afbeelding 10"/>
          <p:cNvPicPr>
            <a:picLocks noChangeAspect="1"/>
          </p:cNvPicPr>
          <p:nvPr/>
        </p:nvPicPr>
        <p:blipFill>
          <a:blip r:embed="rId5"/>
          <a:stretch>
            <a:fillRect/>
          </a:stretch>
        </p:blipFill>
        <p:spPr>
          <a:xfrm>
            <a:off x="6143369" y="2060848"/>
            <a:ext cx="1619250" cy="1619250"/>
          </a:xfrm>
          <a:prstGeom prst="rect">
            <a:avLst/>
          </a:prstGeom>
        </p:spPr>
      </p:pic>
      <p:sp>
        <p:nvSpPr>
          <p:cNvPr id="13" name="Rechthoek 12"/>
          <p:cNvSpPr/>
          <p:nvPr/>
        </p:nvSpPr>
        <p:spPr>
          <a:xfrm>
            <a:off x="5580112" y="4801548"/>
            <a:ext cx="3059832" cy="1200329"/>
          </a:xfrm>
          <a:prstGeom prst="rect">
            <a:avLst/>
          </a:prstGeom>
        </p:spPr>
        <p:txBody>
          <a:bodyPr wrap="square">
            <a:spAutoFit/>
          </a:bodyPr>
          <a:lstStyle/>
          <a:p>
            <a:r>
              <a:rPr lang="nl-BE" sz="2400"/>
              <a:t>Tracht te achterhalen waarvoor de detector dient.</a:t>
            </a:r>
          </a:p>
        </p:txBody>
      </p:sp>
    </p:spTree>
    <p:extLst>
      <p:ext uri="{BB962C8B-B14F-4D97-AF65-F5344CB8AC3E}">
        <p14:creationId xmlns:p14="http://schemas.microsoft.com/office/powerpoint/2010/main" val="2321295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251520" y="78713"/>
            <a:ext cx="8892480" cy="1080120"/>
          </a:xfrm>
        </p:spPr>
        <p:txBody>
          <a:bodyPr>
            <a:normAutofit/>
          </a:bodyPr>
          <a:lstStyle/>
          <a:p>
            <a:r>
              <a:rPr lang="nl-BE"/>
              <a:t>Stap 5: Regeling in functie van aan-of afwezigheid (bezetting)</a:t>
            </a:r>
          </a:p>
        </p:txBody>
      </p:sp>
      <p:sp>
        <p:nvSpPr>
          <p:cNvPr id="3" name="Tijdelijke aanduiding voor inhoud 2">
            <a:extLst>
              <a:ext uri="{FF2B5EF4-FFF2-40B4-BE49-F238E27FC236}">
                <a16:creationId xmlns:a16="http://schemas.microsoft.com/office/drawing/2014/main" id="{7C6DECFD-FCF6-41C4-8569-16795C3BC378}"/>
              </a:ext>
            </a:extLst>
          </p:cNvPr>
          <p:cNvSpPr>
            <a:spLocks noGrp="1"/>
          </p:cNvSpPr>
          <p:nvPr>
            <p:ph sz="half" idx="2"/>
          </p:nvPr>
        </p:nvSpPr>
        <p:spPr>
          <a:xfrm>
            <a:off x="521296" y="1229832"/>
            <a:ext cx="8352928" cy="4248472"/>
          </a:xfrm>
        </p:spPr>
        <p:txBody>
          <a:bodyPr>
            <a:normAutofit fontScale="92500" lnSpcReduction="10000"/>
          </a:bodyPr>
          <a:lstStyle/>
          <a:p>
            <a:pPr lvl="1"/>
            <a:r>
              <a:rPr lang="nl-BE"/>
              <a:t>Automatisch (muur-/plafondsensor, aan- afwezigheidsdetectie)</a:t>
            </a:r>
          </a:p>
          <a:p>
            <a:pPr lvl="1"/>
            <a:endParaRPr lang="nl-BE"/>
          </a:p>
          <a:p>
            <a:pPr lvl="1"/>
            <a:endParaRPr lang="nl-BE"/>
          </a:p>
          <a:p>
            <a:pPr lvl="1"/>
            <a:endParaRPr lang="nl-BE"/>
          </a:p>
          <a:p>
            <a:pPr marL="288000" lvl="1" indent="0">
              <a:buNone/>
            </a:pPr>
            <a:endParaRPr lang="nl-BE"/>
          </a:p>
          <a:p>
            <a:pPr marL="288000" lvl="1" indent="0">
              <a:buNone/>
            </a:pPr>
            <a:endParaRPr lang="nl-BE"/>
          </a:p>
          <a:p>
            <a:pPr lvl="1"/>
            <a:r>
              <a:rPr lang="nl-BE"/>
              <a:t>Manueel (schakelaar in de ruimte / op afstand)</a:t>
            </a:r>
          </a:p>
          <a:p>
            <a:pPr lvl="1"/>
            <a:endParaRPr lang="nl-BE"/>
          </a:p>
          <a:p>
            <a:pPr lvl="1"/>
            <a:endParaRPr lang="nl-BE"/>
          </a:p>
          <a:p>
            <a:pPr lvl="1"/>
            <a:endParaRPr lang="nl-BE"/>
          </a:p>
          <a:p>
            <a:pPr marL="288000" lvl="1" indent="0">
              <a:buNone/>
            </a:pPr>
            <a:endParaRPr lang="nl-BE"/>
          </a:p>
          <a:p>
            <a:pPr marL="288000" lvl="1" indent="0">
              <a:buNone/>
            </a:pPr>
            <a:endParaRPr lang="nl-BE"/>
          </a:p>
          <a:p>
            <a:pPr lvl="1"/>
            <a:r>
              <a:rPr lang="nl-BE"/>
              <a:t>Geen: regeling </a:t>
            </a:r>
            <a:r>
              <a:rPr lang="nl-BE" err="1"/>
              <a:t>i.f.v</a:t>
            </a:r>
            <a:r>
              <a:rPr lang="nl-BE"/>
              <a:t>. aan- of afwezigheid is niet mogelijk of niet </a:t>
            </a:r>
            <a:r>
              <a:rPr lang="nl-BE" err="1"/>
              <a:t>vaststelbaar</a:t>
            </a:r>
            <a:endParaRPr lang="nl-BE"/>
          </a:p>
          <a:p>
            <a:pPr marL="288000" lvl="1" indent="0">
              <a:buNone/>
            </a:pPr>
            <a:endParaRPr lang="nl-BE"/>
          </a:p>
        </p:txBody>
      </p:sp>
      <p:pic>
        <p:nvPicPr>
          <p:cNvPr id="4" name="Picture 3">
            <a:extLst>
              <a:ext uri="{FF2B5EF4-FFF2-40B4-BE49-F238E27FC236}">
                <a16:creationId xmlns:a16="http://schemas.microsoft.com/office/drawing/2014/main" id="{84D72541-7DAB-4EB9-8A06-157906700AA6}"/>
              </a:ext>
            </a:extLst>
          </p:cNvPr>
          <p:cNvPicPr>
            <a:picLocks noChangeAspect="1"/>
          </p:cNvPicPr>
          <p:nvPr/>
        </p:nvPicPr>
        <p:blipFill>
          <a:blip r:embed="rId3"/>
          <a:stretch>
            <a:fillRect/>
          </a:stretch>
        </p:blipFill>
        <p:spPr>
          <a:xfrm>
            <a:off x="1401088" y="1665193"/>
            <a:ext cx="4493940" cy="1289517"/>
          </a:xfrm>
          <a:prstGeom prst="rect">
            <a:avLst/>
          </a:prstGeom>
        </p:spPr>
      </p:pic>
      <p:sp>
        <p:nvSpPr>
          <p:cNvPr id="5" name="Rechthoek 4">
            <a:extLst>
              <a:ext uri="{FF2B5EF4-FFF2-40B4-BE49-F238E27FC236}">
                <a16:creationId xmlns:a16="http://schemas.microsoft.com/office/drawing/2014/main" id="{7B1F0863-3395-476A-B32B-A45279E4E084}"/>
              </a:ext>
            </a:extLst>
          </p:cNvPr>
          <p:cNvSpPr/>
          <p:nvPr/>
        </p:nvSpPr>
        <p:spPr>
          <a:xfrm>
            <a:off x="539552" y="5959736"/>
            <a:ext cx="1816373" cy="699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pic>
        <p:nvPicPr>
          <p:cNvPr id="6" name="Picture 5">
            <a:extLst>
              <a:ext uri="{FF2B5EF4-FFF2-40B4-BE49-F238E27FC236}">
                <a16:creationId xmlns:a16="http://schemas.microsoft.com/office/drawing/2014/main" id="{A23536AA-CA5E-4422-9F9F-0EA8BC490F18}"/>
              </a:ext>
            </a:extLst>
          </p:cNvPr>
          <p:cNvPicPr>
            <a:picLocks noChangeAspect="1"/>
          </p:cNvPicPr>
          <p:nvPr/>
        </p:nvPicPr>
        <p:blipFill>
          <a:blip r:embed="rId4"/>
          <a:stretch>
            <a:fillRect/>
          </a:stretch>
        </p:blipFill>
        <p:spPr>
          <a:xfrm>
            <a:off x="1372513" y="3309533"/>
            <a:ext cx="4522515" cy="1215252"/>
          </a:xfrm>
          <a:prstGeom prst="rect">
            <a:avLst/>
          </a:prstGeom>
        </p:spPr>
      </p:pic>
      <p:sp>
        <p:nvSpPr>
          <p:cNvPr id="7" name="Rechthoek 6"/>
          <p:cNvSpPr/>
          <p:nvPr/>
        </p:nvSpPr>
        <p:spPr>
          <a:xfrm>
            <a:off x="395536" y="5417628"/>
            <a:ext cx="8352928" cy="830997"/>
          </a:xfrm>
          <a:prstGeom prst="rect">
            <a:avLst/>
          </a:prstGeom>
        </p:spPr>
        <p:txBody>
          <a:bodyPr wrap="square">
            <a:spAutoFit/>
          </a:bodyPr>
          <a:lstStyle/>
          <a:p>
            <a:pPr lvl="1"/>
            <a:r>
              <a:rPr lang="nl-BE" sz="2400"/>
              <a:t>Slechts 1 type per ruimte : in geval type ‘automatisch’ </a:t>
            </a:r>
            <a:r>
              <a:rPr lang="nl-BE" sz="2400" b="1" u="sng"/>
              <a:t>én</a:t>
            </a:r>
            <a:r>
              <a:rPr lang="nl-BE" sz="2400"/>
              <a:t> ‘manueel’ in zelfde ruimte </a:t>
            </a:r>
            <a:r>
              <a:rPr lang="nl-BE" sz="2400">
                <a:sym typeface="Wingdings" panose="05000000000000000000" pitchFamily="2" charset="2"/>
              </a:rPr>
              <a:t> beschouw </a:t>
            </a:r>
            <a:r>
              <a:rPr lang="nl-BE" sz="2400" u="sng">
                <a:sym typeface="Wingdings" panose="05000000000000000000" pitchFamily="2" charset="2"/>
              </a:rPr>
              <a:t>meest gunstige</a:t>
            </a:r>
          </a:p>
        </p:txBody>
      </p:sp>
    </p:spTree>
    <p:extLst>
      <p:ext uri="{BB962C8B-B14F-4D97-AF65-F5344CB8AC3E}">
        <p14:creationId xmlns:p14="http://schemas.microsoft.com/office/powerpoint/2010/main" val="2986770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107392" y="78704"/>
            <a:ext cx="9144000" cy="1080120"/>
          </a:xfrm>
        </p:spPr>
        <p:txBody>
          <a:bodyPr>
            <a:normAutofit/>
          </a:bodyPr>
          <a:lstStyle/>
          <a:p>
            <a:r>
              <a:rPr lang="nl-BE"/>
              <a:t>Stap 6: Regeling </a:t>
            </a:r>
            <a:r>
              <a:rPr lang="nl-BE" err="1"/>
              <a:t>i.f.v</a:t>
            </a:r>
            <a:r>
              <a:rPr lang="nl-BE"/>
              <a:t>. daglichtbeschikbaarheid</a:t>
            </a:r>
          </a:p>
        </p:txBody>
      </p:sp>
      <p:sp>
        <p:nvSpPr>
          <p:cNvPr id="3" name="Tijdelijke aanduiding voor inhoud 2">
            <a:extLst>
              <a:ext uri="{FF2B5EF4-FFF2-40B4-BE49-F238E27FC236}">
                <a16:creationId xmlns:a16="http://schemas.microsoft.com/office/drawing/2014/main" id="{7C6DECFD-FCF6-41C4-8569-16795C3BC378}"/>
              </a:ext>
            </a:extLst>
          </p:cNvPr>
          <p:cNvSpPr>
            <a:spLocks noGrp="1"/>
          </p:cNvSpPr>
          <p:nvPr>
            <p:ph sz="half" idx="2"/>
          </p:nvPr>
        </p:nvSpPr>
        <p:spPr>
          <a:xfrm>
            <a:off x="195544" y="764704"/>
            <a:ext cx="9058631" cy="6014592"/>
          </a:xfrm>
        </p:spPr>
        <p:txBody>
          <a:bodyPr>
            <a:normAutofit/>
          </a:bodyPr>
          <a:lstStyle/>
          <a:p>
            <a:pPr lvl="1"/>
            <a:r>
              <a:rPr lang="nl-BE" sz="2400" u="sng"/>
              <a:t>Automatisch</a:t>
            </a:r>
            <a:r>
              <a:rPr lang="nl-BE" sz="2400"/>
              <a:t> (sensor: buiten of centraal in ruimte of per armatuur)</a:t>
            </a:r>
          </a:p>
          <a:p>
            <a:pPr lvl="1"/>
            <a:endParaRPr lang="nl-BE" sz="2400"/>
          </a:p>
          <a:p>
            <a:pPr marL="288000" lvl="1" indent="0">
              <a:buNone/>
            </a:pPr>
            <a:endParaRPr lang="nl-BE" sz="2400"/>
          </a:p>
          <a:p>
            <a:pPr marL="288000" lvl="1" indent="0">
              <a:buNone/>
            </a:pPr>
            <a:endParaRPr lang="nl-BE" sz="2400"/>
          </a:p>
          <a:p>
            <a:pPr lvl="1"/>
            <a:endParaRPr lang="nl-BE" sz="2400"/>
          </a:p>
          <a:p>
            <a:pPr lvl="1"/>
            <a:endParaRPr lang="nl-BE" sz="2400"/>
          </a:p>
          <a:p>
            <a:pPr lvl="1"/>
            <a:endParaRPr lang="nl-BE" sz="2400"/>
          </a:p>
          <a:p>
            <a:pPr lvl="1"/>
            <a:endParaRPr lang="nl-BE" sz="2400"/>
          </a:p>
          <a:p>
            <a:pPr lvl="1"/>
            <a:r>
              <a:rPr lang="nl-BE" sz="2400" u="sng"/>
              <a:t>Manueel</a:t>
            </a:r>
            <a:r>
              <a:rPr lang="nl-BE" sz="2400"/>
              <a:t>: dimschakelaar(s): dimmen of doven (gedeelte) kunstlicht</a:t>
            </a:r>
          </a:p>
          <a:p>
            <a:pPr lvl="1"/>
            <a:r>
              <a:rPr lang="nl-BE" sz="2400" u="sng"/>
              <a:t>Geen: </a:t>
            </a:r>
            <a:r>
              <a:rPr lang="nl-BE" sz="2400"/>
              <a:t>regeling </a:t>
            </a:r>
            <a:r>
              <a:rPr lang="nl-BE" sz="2400" err="1"/>
              <a:t>i.f.v</a:t>
            </a:r>
            <a:r>
              <a:rPr lang="nl-BE" sz="2400"/>
              <a:t>. daglichtbeschikbaarheid is niet mogelijk of niet </a:t>
            </a:r>
            <a:r>
              <a:rPr lang="nl-BE" sz="2400" err="1"/>
              <a:t>vaststelbaar</a:t>
            </a:r>
            <a:endParaRPr lang="nl-BE" sz="2400"/>
          </a:p>
          <a:p>
            <a:pPr lvl="1"/>
            <a:endParaRPr lang="nl-BE" sz="2400"/>
          </a:p>
          <a:p>
            <a:pPr lvl="1"/>
            <a:r>
              <a:rPr lang="nl-BE" i="1"/>
              <a:t>Slechts 1 type per ruimte : in geval type ‘automatisch’ </a:t>
            </a:r>
            <a:r>
              <a:rPr lang="nl-BE" b="1" i="1" u="sng"/>
              <a:t>én</a:t>
            </a:r>
            <a:r>
              <a:rPr lang="nl-BE" i="1"/>
              <a:t> ‘manueel’ in zelfde ruimte </a:t>
            </a:r>
            <a:r>
              <a:rPr lang="nl-BE" i="1">
                <a:sym typeface="Wingdings" panose="05000000000000000000" pitchFamily="2" charset="2"/>
              </a:rPr>
              <a:t> beschouw </a:t>
            </a:r>
            <a:r>
              <a:rPr lang="nl-BE" i="1" u="sng">
                <a:sym typeface="Wingdings" panose="05000000000000000000" pitchFamily="2" charset="2"/>
              </a:rPr>
              <a:t>meest gunstige</a:t>
            </a:r>
          </a:p>
          <a:p>
            <a:pPr lvl="1"/>
            <a:r>
              <a:rPr lang="nl-BE" i="1">
                <a:sym typeface="Wingdings" panose="05000000000000000000" pitchFamily="2" charset="2"/>
              </a:rPr>
              <a:t>Als er lichtsensoren zijn maar onduidelijk (daglicht of/en bezetting)</a:t>
            </a:r>
          </a:p>
          <a:p>
            <a:pPr marL="288000" lvl="1" indent="0">
              <a:buNone/>
            </a:pPr>
            <a:r>
              <a:rPr lang="nl-BE" i="1">
                <a:sym typeface="Wingdings" panose="05000000000000000000" pitchFamily="2" charset="2"/>
              </a:rPr>
              <a:t>	 beschouw “bezetting”: automatisch, “daglicht”: geen of onbekend</a:t>
            </a:r>
          </a:p>
          <a:p>
            <a:pPr marL="288000" lvl="1" indent="0">
              <a:buNone/>
            </a:pPr>
            <a:endParaRPr lang="nl-BE" sz="2400"/>
          </a:p>
        </p:txBody>
      </p:sp>
      <p:pic>
        <p:nvPicPr>
          <p:cNvPr id="4" name="Picture 3">
            <a:extLst>
              <a:ext uri="{FF2B5EF4-FFF2-40B4-BE49-F238E27FC236}">
                <a16:creationId xmlns:a16="http://schemas.microsoft.com/office/drawing/2014/main" id="{B8443A34-5799-4E67-9620-0DC77F79FC3E}"/>
              </a:ext>
            </a:extLst>
          </p:cNvPr>
          <p:cNvPicPr>
            <a:picLocks noChangeAspect="1"/>
          </p:cNvPicPr>
          <p:nvPr/>
        </p:nvPicPr>
        <p:blipFill>
          <a:blip r:embed="rId3"/>
          <a:stretch>
            <a:fillRect/>
          </a:stretch>
        </p:blipFill>
        <p:spPr>
          <a:xfrm>
            <a:off x="2934289" y="1241051"/>
            <a:ext cx="3789663" cy="2448272"/>
          </a:xfrm>
          <a:prstGeom prst="rect">
            <a:avLst/>
          </a:prstGeom>
        </p:spPr>
      </p:pic>
    </p:spTree>
    <p:extLst>
      <p:ext uri="{BB962C8B-B14F-4D97-AF65-F5344CB8AC3E}">
        <p14:creationId xmlns:p14="http://schemas.microsoft.com/office/powerpoint/2010/main" val="643047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264767" y="126974"/>
            <a:ext cx="8352928" cy="1080120"/>
          </a:xfrm>
        </p:spPr>
        <p:txBody>
          <a:bodyPr/>
          <a:lstStyle/>
          <a:p>
            <a:r>
              <a:rPr lang="nl-BE"/>
              <a:t>Case 2 – “Bio-winkel”</a:t>
            </a:r>
          </a:p>
        </p:txBody>
      </p:sp>
      <p:pic>
        <p:nvPicPr>
          <p:cNvPr id="8" name="Afbeelding 7"/>
          <p:cNvPicPr>
            <a:picLocks noChangeAspect="1"/>
          </p:cNvPicPr>
          <p:nvPr/>
        </p:nvPicPr>
        <p:blipFill>
          <a:blip r:embed="rId3"/>
          <a:stretch>
            <a:fillRect/>
          </a:stretch>
        </p:blipFill>
        <p:spPr>
          <a:xfrm>
            <a:off x="1331640" y="1124744"/>
            <a:ext cx="5981050" cy="4154376"/>
          </a:xfrm>
          <a:prstGeom prst="rect">
            <a:avLst/>
          </a:prstGeom>
        </p:spPr>
      </p:pic>
    </p:spTree>
    <p:extLst>
      <p:ext uri="{BB962C8B-B14F-4D97-AF65-F5344CB8AC3E}">
        <p14:creationId xmlns:p14="http://schemas.microsoft.com/office/powerpoint/2010/main" val="3037676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264767" y="126974"/>
            <a:ext cx="8352928" cy="1080120"/>
          </a:xfrm>
        </p:spPr>
        <p:txBody>
          <a:bodyPr/>
          <a:lstStyle/>
          <a:p>
            <a:r>
              <a:rPr lang="nl-BE"/>
              <a:t>Case 2 – handel “Bio-winkel”</a:t>
            </a:r>
          </a:p>
        </p:txBody>
      </p:sp>
      <p:pic>
        <p:nvPicPr>
          <p:cNvPr id="4" name="Afbeelding 3"/>
          <p:cNvPicPr>
            <a:picLocks noChangeAspect="1"/>
          </p:cNvPicPr>
          <p:nvPr/>
        </p:nvPicPr>
        <p:blipFill>
          <a:blip r:embed="rId3"/>
          <a:stretch>
            <a:fillRect/>
          </a:stretch>
        </p:blipFill>
        <p:spPr>
          <a:xfrm>
            <a:off x="6114605" y="3129381"/>
            <a:ext cx="2675430" cy="3564363"/>
          </a:xfrm>
          <a:prstGeom prst="rect">
            <a:avLst/>
          </a:prstGeom>
        </p:spPr>
      </p:pic>
      <p:pic>
        <p:nvPicPr>
          <p:cNvPr id="10" name="Image 1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9380" y="3988583"/>
            <a:ext cx="3779025" cy="2724082"/>
          </a:xfrm>
          <a:prstGeom prst="rect">
            <a:avLst/>
          </a:prstGeom>
          <a:noFill/>
          <a:ln>
            <a:noFill/>
          </a:ln>
        </p:spPr>
      </p:pic>
      <p:pic>
        <p:nvPicPr>
          <p:cNvPr id="6" name="Afbeelding 5"/>
          <p:cNvPicPr>
            <a:picLocks noChangeAspect="1"/>
          </p:cNvPicPr>
          <p:nvPr/>
        </p:nvPicPr>
        <p:blipFill>
          <a:blip r:embed="rId5"/>
          <a:stretch>
            <a:fillRect/>
          </a:stretch>
        </p:blipFill>
        <p:spPr>
          <a:xfrm>
            <a:off x="512823" y="908720"/>
            <a:ext cx="3645462" cy="2736304"/>
          </a:xfrm>
          <a:prstGeom prst="rect">
            <a:avLst/>
          </a:prstGeom>
        </p:spPr>
      </p:pic>
      <p:sp>
        <p:nvSpPr>
          <p:cNvPr id="15" name="Tekstvak 14"/>
          <p:cNvSpPr txBox="1"/>
          <p:nvPr/>
        </p:nvSpPr>
        <p:spPr>
          <a:xfrm>
            <a:off x="4498596" y="980728"/>
            <a:ext cx="4465891" cy="1569660"/>
          </a:xfrm>
          <a:prstGeom prst="rect">
            <a:avLst/>
          </a:prstGeom>
          <a:noFill/>
        </p:spPr>
        <p:txBody>
          <a:bodyPr wrap="square" rtlCol="0">
            <a:spAutoFit/>
          </a:bodyPr>
          <a:lstStyle/>
          <a:p>
            <a:r>
              <a:rPr lang="nl-BE" sz="2400"/>
              <a:t>We stappen de winkel binnen en zien een etalage met spots, een </a:t>
            </a:r>
            <a:r>
              <a:rPr lang="nl-BE" sz="2400" b="1"/>
              <a:t>voorste winkelruimte </a:t>
            </a:r>
            <a:r>
              <a:rPr lang="nl-BE" sz="2400"/>
              <a:t>en een </a:t>
            </a:r>
            <a:r>
              <a:rPr lang="nl-BE" sz="2400" b="1"/>
              <a:t>achterste winkelruimte.</a:t>
            </a:r>
            <a:endParaRPr lang="nl-BE" sz="2400"/>
          </a:p>
        </p:txBody>
      </p:sp>
      <p:sp>
        <p:nvSpPr>
          <p:cNvPr id="3" name="Tekstvak 2"/>
          <p:cNvSpPr txBox="1"/>
          <p:nvPr/>
        </p:nvSpPr>
        <p:spPr>
          <a:xfrm>
            <a:off x="5004048" y="3573016"/>
            <a:ext cx="970713" cy="369332"/>
          </a:xfrm>
          <a:prstGeom prst="rect">
            <a:avLst/>
          </a:prstGeom>
          <a:noFill/>
        </p:spPr>
        <p:txBody>
          <a:bodyPr wrap="square" rtlCol="0">
            <a:spAutoFit/>
          </a:bodyPr>
          <a:lstStyle/>
          <a:p>
            <a:r>
              <a:rPr lang="nl-BE"/>
              <a:t>voorste</a:t>
            </a:r>
          </a:p>
        </p:txBody>
      </p:sp>
      <p:sp>
        <p:nvSpPr>
          <p:cNvPr id="11" name="Tekstvak 10"/>
          <p:cNvSpPr txBox="1"/>
          <p:nvPr/>
        </p:nvSpPr>
        <p:spPr>
          <a:xfrm>
            <a:off x="7740352" y="2780928"/>
            <a:ext cx="1049683" cy="369332"/>
          </a:xfrm>
          <a:prstGeom prst="rect">
            <a:avLst/>
          </a:prstGeom>
          <a:noFill/>
        </p:spPr>
        <p:txBody>
          <a:bodyPr wrap="square" rtlCol="0">
            <a:spAutoFit/>
          </a:bodyPr>
          <a:lstStyle/>
          <a:p>
            <a:r>
              <a:rPr lang="nl-BE"/>
              <a:t>achterste</a:t>
            </a:r>
          </a:p>
        </p:txBody>
      </p:sp>
    </p:spTree>
    <p:extLst>
      <p:ext uri="{BB962C8B-B14F-4D97-AF65-F5344CB8AC3E}">
        <p14:creationId xmlns:p14="http://schemas.microsoft.com/office/powerpoint/2010/main" val="23886326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264767" y="126974"/>
            <a:ext cx="8352928" cy="1080120"/>
          </a:xfrm>
        </p:spPr>
        <p:txBody>
          <a:bodyPr/>
          <a:lstStyle/>
          <a:p>
            <a:r>
              <a:rPr lang="nl-BE"/>
              <a:t>Case 2 – handel “Bio-winkel”</a:t>
            </a:r>
          </a:p>
        </p:txBody>
      </p:sp>
      <p:sp>
        <p:nvSpPr>
          <p:cNvPr id="9" name="Tekstvak 8"/>
          <p:cNvSpPr txBox="1"/>
          <p:nvPr/>
        </p:nvSpPr>
        <p:spPr>
          <a:xfrm>
            <a:off x="5611661" y="877237"/>
            <a:ext cx="3532339" cy="6370975"/>
          </a:xfrm>
          <a:prstGeom prst="rect">
            <a:avLst/>
          </a:prstGeom>
          <a:noFill/>
        </p:spPr>
        <p:txBody>
          <a:bodyPr wrap="square" rtlCol="0">
            <a:spAutoFit/>
          </a:bodyPr>
          <a:lstStyle/>
          <a:p>
            <a:r>
              <a:rPr lang="nl-BE" sz="2400"/>
              <a:t>Gelijkvloers: winkel + privé</a:t>
            </a:r>
          </a:p>
          <a:p>
            <a:r>
              <a:rPr lang="nl-BE" sz="2400"/>
              <a:t>Verdiepingen: woonsten met aparte ingang</a:t>
            </a:r>
          </a:p>
          <a:p>
            <a:endParaRPr lang="nl-BE" sz="2400"/>
          </a:p>
          <a:p>
            <a:endParaRPr lang="nl-BE" sz="2400"/>
          </a:p>
          <a:p>
            <a:endParaRPr lang="nl-BE" sz="2400"/>
          </a:p>
          <a:p>
            <a:endParaRPr lang="nl-BE" sz="2400"/>
          </a:p>
          <a:p>
            <a:endParaRPr lang="nl-BE" sz="2400"/>
          </a:p>
          <a:p>
            <a:endParaRPr lang="nl-BE" sz="2400"/>
          </a:p>
          <a:p>
            <a:endParaRPr lang="nl-BE" sz="2400"/>
          </a:p>
          <a:p>
            <a:endParaRPr lang="nl-BE" sz="2400"/>
          </a:p>
          <a:p>
            <a:endParaRPr lang="nl-BE" sz="2400"/>
          </a:p>
          <a:p>
            <a:endParaRPr lang="nl-BE" sz="2400"/>
          </a:p>
          <a:p>
            <a:r>
              <a:rPr lang="nl-BE" sz="2400"/>
              <a:t>Enkel dit handgetekend plan is voorhanden.</a:t>
            </a:r>
          </a:p>
          <a:p>
            <a:endParaRPr lang="nl-BE" sz="2400"/>
          </a:p>
          <a:p>
            <a:endParaRPr lang="nl-BE" sz="2400"/>
          </a:p>
        </p:txBody>
      </p:sp>
      <p:pic>
        <p:nvPicPr>
          <p:cNvPr id="3" name="Afbeelding 2"/>
          <p:cNvPicPr>
            <a:picLocks noChangeAspect="1"/>
          </p:cNvPicPr>
          <p:nvPr/>
        </p:nvPicPr>
        <p:blipFill>
          <a:blip r:embed="rId3"/>
          <a:stretch>
            <a:fillRect/>
          </a:stretch>
        </p:blipFill>
        <p:spPr>
          <a:xfrm>
            <a:off x="2051720" y="2458453"/>
            <a:ext cx="4642996" cy="3049132"/>
          </a:xfrm>
          <a:prstGeom prst="rect">
            <a:avLst/>
          </a:prstGeom>
        </p:spPr>
      </p:pic>
      <p:sp>
        <p:nvSpPr>
          <p:cNvPr id="7" name="Tekstvak 6"/>
          <p:cNvSpPr txBox="1"/>
          <p:nvPr/>
        </p:nvSpPr>
        <p:spPr>
          <a:xfrm>
            <a:off x="3563888" y="5504054"/>
            <a:ext cx="1440160" cy="646331"/>
          </a:xfrm>
          <a:prstGeom prst="rect">
            <a:avLst/>
          </a:prstGeom>
          <a:noFill/>
        </p:spPr>
        <p:txBody>
          <a:bodyPr wrap="square" rtlCol="0">
            <a:spAutoFit/>
          </a:bodyPr>
          <a:lstStyle/>
          <a:p>
            <a:r>
              <a:rPr lang="nl-BE"/>
              <a:t>Zijdeur naar straat</a:t>
            </a:r>
          </a:p>
        </p:txBody>
      </p:sp>
      <p:sp>
        <p:nvSpPr>
          <p:cNvPr id="11" name="Tekstvak 10"/>
          <p:cNvSpPr txBox="1"/>
          <p:nvPr/>
        </p:nvSpPr>
        <p:spPr>
          <a:xfrm>
            <a:off x="979984" y="3625156"/>
            <a:ext cx="1440160" cy="923330"/>
          </a:xfrm>
          <a:prstGeom prst="rect">
            <a:avLst/>
          </a:prstGeom>
          <a:noFill/>
        </p:spPr>
        <p:txBody>
          <a:bodyPr wrap="square" rtlCol="0">
            <a:spAutoFit/>
          </a:bodyPr>
          <a:lstStyle/>
          <a:p>
            <a:r>
              <a:rPr lang="nl-BE"/>
              <a:t>Straatkant</a:t>
            </a:r>
          </a:p>
          <a:p>
            <a:r>
              <a:rPr lang="nl-BE"/>
              <a:t>met uitstalraam</a:t>
            </a:r>
          </a:p>
        </p:txBody>
      </p:sp>
      <p:sp>
        <p:nvSpPr>
          <p:cNvPr id="12" name="Tekstvak 11"/>
          <p:cNvSpPr txBox="1"/>
          <p:nvPr/>
        </p:nvSpPr>
        <p:spPr>
          <a:xfrm>
            <a:off x="4563898" y="3983019"/>
            <a:ext cx="2088232" cy="369332"/>
          </a:xfrm>
          <a:prstGeom prst="rect">
            <a:avLst/>
          </a:prstGeom>
          <a:noFill/>
        </p:spPr>
        <p:txBody>
          <a:bodyPr wrap="square" rtlCol="0">
            <a:spAutoFit/>
          </a:bodyPr>
          <a:lstStyle/>
          <a:p>
            <a:r>
              <a:rPr lang="nl-BE"/>
              <a:t>Sas       WC    Opslag     </a:t>
            </a:r>
          </a:p>
        </p:txBody>
      </p:sp>
      <p:sp>
        <p:nvSpPr>
          <p:cNvPr id="13" name="Tekstvak 12"/>
          <p:cNvSpPr txBox="1"/>
          <p:nvPr/>
        </p:nvSpPr>
        <p:spPr>
          <a:xfrm>
            <a:off x="5076056" y="4437112"/>
            <a:ext cx="936104" cy="369332"/>
          </a:xfrm>
          <a:prstGeom prst="rect">
            <a:avLst/>
          </a:prstGeom>
          <a:noFill/>
        </p:spPr>
        <p:txBody>
          <a:bodyPr wrap="square" rtlCol="0">
            <a:spAutoFit/>
          </a:bodyPr>
          <a:lstStyle/>
          <a:p>
            <a:r>
              <a:rPr lang="nl-BE"/>
              <a:t>Privé</a:t>
            </a:r>
          </a:p>
        </p:txBody>
      </p:sp>
      <p:sp>
        <p:nvSpPr>
          <p:cNvPr id="14" name="Tekstvak 13"/>
          <p:cNvSpPr txBox="1"/>
          <p:nvPr/>
        </p:nvSpPr>
        <p:spPr>
          <a:xfrm>
            <a:off x="2580904" y="4210658"/>
            <a:ext cx="1430363" cy="646331"/>
          </a:xfrm>
          <a:prstGeom prst="rect">
            <a:avLst/>
          </a:prstGeom>
          <a:noFill/>
        </p:spPr>
        <p:txBody>
          <a:bodyPr wrap="square" rtlCol="0">
            <a:spAutoFit/>
          </a:bodyPr>
          <a:lstStyle/>
          <a:p>
            <a:r>
              <a:rPr lang="nl-BE"/>
              <a:t>Voorste winkelruimte</a:t>
            </a:r>
          </a:p>
        </p:txBody>
      </p:sp>
      <p:sp>
        <p:nvSpPr>
          <p:cNvPr id="15" name="Tekstvak 14"/>
          <p:cNvSpPr txBox="1"/>
          <p:nvPr/>
        </p:nvSpPr>
        <p:spPr>
          <a:xfrm>
            <a:off x="5221767" y="2897571"/>
            <a:ext cx="1430363" cy="646331"/>
          </a:xfrm>
          <a:prstGeom prst="rect">
            <a:avLst/>
          </a:prstGeom>
          <a:noFill/>
        </p:spPr>
        <p:txBody>
          <a:bodyPr wrap="square" rtlCol="0">
            <a:spAutoFit/>
          </a:bodyPr>
          <a:lstStyle/>
          <a:p>
            <a:r>
              <a:rPr lang="nl-BE"/>
              <a:t>Achterste winkelruimte</a:t>
            </a:r>
          </a:p>
        </p:txBody>
      </p:sp>
      <p:pic>
        <p:nvPicPr>
          <p:cNvPr id="16" name="Afbeelding 15"/>
          <p:cNvPicPr>
            <a:picLocks noChangeAspect="1"/>
          </p:cNvPicPr>
          <p:nvPr/>
        </p:nvPicPr>
        <p:blipFill>
          <a:blip r:embed="rId4"/>
          <a:stretch>
            <a:fillRect/>
          </a:stretch>
        </p:blipFill>
        <p:spPr>
          <a:xfrm>
            <a:off x="395535" y="832202"/>
            <a:ext cx="2490213" cy="1732701"/>
          </a:xfrm>
          <a:prstGeom prst="rect">
            <a:avLst/>
          </a:prstGeom>
        </p:spPr>
      </p:pic>
      <p:pic>
        <p:nvPicPr>
          <p:cNvPr id="4" name="Afbeelding 3"/>
          <p:cNvPicPr>
            <a:picLocks noChangeAspect="1"/>
          </p:cNvPicPr>
          <p:nvPr/>
        </p:nvPicPr>
        <p:blipFill>
          <a:blip r:embed="rId5"/>
          <a:stretch>
            <a:fillRect/>
          </a:stretch>
        </p:blipFill>
        <p:spPr>
          <a:xfrm>
            <a:off x="7034303" y="2636912"/>
            <a:ext cx="1761581" cy="2339227"/>
          </a:xfrm>
          <a:prstGeom prst="rect">
            <a:avLst/>
          </a:prstGeom>
        </p:spPr>
      </p:pic>
    </p:spTree>
    <p:extLst>
      <p:ext uri="{BB962C8B-B14F-4D97-AF65-F5344CB8AC3E}">
        <p14:creationId xmlns:p14="http://schemas.microsoft.com/office/powerpoint/2010/main" val="3126058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264767" y="126974"/>
            <a:ext cx="8352928" cy="1080120"/>
          </a:xfrm>
        </p:spPr>
        <p:txBody>
          <a:bodyPr/>
          <a:lstStyle/>
          <a:p>
            <a:r>
              <a:rPr lang="nl-BE"/>
              <a:t>Case 2 – handel “Bio-winkel”</a:t>
            </a:r>
          </a:p>
        </p:txBody>
      </p:sp>
      <p:sp>
        <p:nvSpPr>
          <p:cNvPr id="9" name="Tekstvak 8"/>
          <p:cNvSpPr txBox="1"/>
          <p:nvPr/>
        </p:nvSpPr>
        <p:spPr>
          <a:xfrm>
            <a:off x="4346179" y="877237"/>
            <a:ext cx="4797821" cy="5632311"/>
          </a:xfrm>
          <a:prstGeom prst="rect">
            <a:avLst/>
          </a:prstGeom>
          <a:noFill/>
        </p:spPr>
        <p:txBody>
          <a:bodyPr wrap="square" rtlCol="0" anchor="t">
            <a:spAutoFit/>
          </a:bodyPr>
          <a:lstStyle/>
          <a:p>
            <a:r>
              <a:rPr lang="nl-BE" sz="2400"/>
              <a:t>De OPSLAG is gesloten en er is geen sleutel. </a:t>
            </a:r>
            <a:r>
              <a:rPr lang="nl-BE" sz="2400" b="1"/>
              <a:t>Wat nu?</a:t>
            </a:r>
          </a:p>
          <a:p>
            <a:endParaRPr lang="nl-BE" sz="2400"/>
          </a:p>
          <a:p>
            <a:endParaRPr lang="nl-BE" sz="2400"/>
          </a:p>
          <a:p>
            <a:endParaRPr lang="nl-BE" sz="2400"/>
          </a:p>
          <a:p>
            <a:endParaRPr lang="nl-BE" sz="2400"/>
          </a:p>
          <a:p>
            <a:endParaRPr lang="nl-BE" sz="2400"/>
          </a:p>
          <a:p>
            <a:endParaRPr lang="nl-BE" sz="2400"/>
          </a:p>
          <a:p>
            <a:endParaRPr lang="nl-BE" sz="2400"/>
          </a:p>
          <a:p>
            <a:endParaRPr lang="nl-BE" sz="2400"/>
          </a:p>
          <a:p>
            <a:endParaRPr lang="nl-BE" sz="2400"/>
          </a:p>
          <a:p>
            <a:r>
              <a:rPr lang="nl-BE" sz="2400"/>
              <a:t>De PRIVE is toegankelijk via het SAS. </a:t>
            </a:r>
            <a:endParaRPr lang="nl-BE" sz="2400">
              <a:cs typeface="Calibri"/>
            </a:endParaRPr>
          </a:p>
          <a:p>
            <a:r>
              <a:rPr lang="nl-BE" sz="2400"/>
              <a:t>De PRIVE heeft zetel, tafel, stoel en een kitchenette. </a:t>
            </a:r>
            <a:endParaRPr lang="nl-BE" sz="2400">
              <a:cs typeface="Calibri"/>
            </a:endParaRPr>
          </a:p>
          <a:p>
            <a:r>
              <a:rPr lang="nl-BE" sz="2400" b="1"/>
              <a:t>Is dit een deel van “handel”?</a:t>
            </a:r>
            <a:endParaRPr lang="nl-BE" sz="2400"/>
          </a:p>
        </p:txBody>
      </p:sp>
      <p:sp>
        <p:nvSpPr>
          <p:cNvPr id="13" name="Tekstvak 12"/>
          <p:cNvSpPr txBox="1"/>
          <p:nvPr/>
        </p:nvSpPr>
        <p:spPr>
          <a:xfrm>
            <a:off x="4390374" y="4105831"/>
            <a:ext cx="1261746" cy="369332"/>
          </a:xfrm>
          <a:prstGeom prst="rect">
            <a:avLst/>
          </a:prstGeom>
          <a:noFill/>
        </p:spPr>
        <p:txBody>
          <a:bodyPr wrap="square" rtlCol="0">
            <a:spAutoFit/>
          </a:bodyPr>
          <a:lstStyle/>
          <a:p>
            <a:r>
              <a:rPr lang="nl-BE"/>
              <a:t>Privé</a:t>
            </a:r>
          </a:p>
        </p:txBody>
      </p:sp>
      <p:grpSp>
        <p:nvGrpSpPr>
          <p:cNvPr id="5" name="Groep 4"/>
          <p:cNvGrpSpPr/>
          <p:nvPr/>
        </p:nvGrpSpPr>
        <p:grpSpPr>
          <a:xfrm>
            <a:off x="264767" y="1700808"/>
            <a:ext cx="5714732" cy="3691932"/>
            <a:chOff x="331912" y="1772816"/>
            <a:chExt cx="5714732" cy="3691932"/>
          </a:xfrm>
        </p:grpSpPr>
        <p:pic>
          <p:nvPicPr>
            <p:cNvPr id="3" name="Afbeelding 2"/>
            <p:cNvPicPr>
              <a:picLocks noChangeAspect="1"/>
            </p:cNvPicPr>
            <p:nvPr/>
          </p:nvPicPr>
          <p:blipFill>
            <a:blip r:embed="rId3"/>
            <a:stretch>
              <a:fillRect/>
            </a:stretch>
          </p:blipFill>
          <p:spPr>
            <a:xfrm>
              <a:off x="1403648" y="1772816"/>
              <a:ext cx="4642996" cy="3049132"/>
            </a:xfrm>
            <a:prstGeom prst="rect">
              <a:avLst/>
            </a:prstGeom>
          </p:spPr>
        </p:pic>
        <p:sp>
          <p:nvSpPr>
            <p:cNvPr id="7" name="Tekstvak 6"/>
            <p:cNvSpPr txBox="1"/>
            <p:nvPr/>
          </p:nvSpPr>
          <p:spPr>
            <a:xfrm>
              <a:off x="2915816" y="4818417"/>
              <a:ext cx="1440160" cy="646331"/>
            </a:xfrm>
            <a:prstGeom prst="rect">
              <a:avLst/>
            </a:prstGeom>
            <a:noFill/>
          </p:spPr>
          <p:txBody>
            <a:bodyPr wrap="square" rtlCol="0">
              <a:spAutoFit/>
            </a:bodyPr>
            <a:lstStyle/>
            <a:p>
              <a:r>
                <a:rPr lang="nl-BE"/>
                <a:t>Zijdeur naar straat</a:t>
              </a:r>
            </a:p>
          </p:txBody>
        </p:sp>
        <p:sp>
          <p:nvSpPr>
            <p:cNvPr id="11" name="Tekstvak 10"/>
            <p:cNvSpPr txBox="1"/>
            <p:nvPr/>
          </p:nvSpPr>
          <p:spPr>
            <a:xfrm>
              <a:off x="331912" y="2939519"/>
              <a:ext cx="1440160" cy="923330"/>
            </a:xfrm>
            <a:prstGeom prst="rect">
              <a:avLst/>
            </a:prstGeom>
            <a:noFill/>
          </p:spPr>
          <p:txBody>
            <a:bodyPr wrap="square" rtlCol="0">
              <a:spAutoFit/>
            </a:bodyPr>
            <a:lstStyle/>
            <a:p>
              <a:r>
                <a:rPr lang="nl-BE"/>
                <a:t>Straatkant</a:t>
              </a:r>
            </a:p>
            <a:p>
              <a:r>
                <a:rPr lang="nl-BE"/>
                <a:t>met uitstalraam</a:t>
              </a:r>
            </a:p>
          </p:txBody>
        </p:sp>
        <p:sp>
          <p:nvSpPr>
            <p:cNvPr id="12" name="Tekstvak 11"/>
            <p:cNvSpPr txBox="1"/>
            <p:nvPr/>
          </p:nvSpPr>
          <p:spPr>
            <a:xfrm>
              <a:off x="3915826" y="3297382"/>
              <a:ext cx="2088232" cy="369332"/>
            </a:xfrm>
            <a:prstGeom prst="rect">
              <a:avLst/>
            </a:prstGeom>
            <a:noFill/>
          </p:spPr>
          <p:txBody>
            <a:bodyPr wrap="square" rtlCol="0">
              <a:spAutoFit/>
            </a:bodyPr>
            <a:lstStyle/>
            <a:p>
              <a:r>
                <a:rPr lang="nl-BE"/>
                <a:t>Sas       WC    Opslag     </a:t>
              </a:r>
            </a:p>
          </p:txBody>
        </p:sp>
        <p:sp>
          <p:nvSpPr>
            <p:cNvPr id="14" name="Tekstvak 13"/>
            <p:cNvSpPr txBox="1"/>
            <p:nvPr/>
          </p:nvSpPr>
          <p:spPr>
            <a:xfrm>
              <a:off x="1923959" y="3607163"/>
              <a:ext cx="1430363" cy="646331"/>
            </a:xfrm>
            <a:prstGeom prst="rect">
              <a:avLst/>
            </a:prstGeom>
            <a:noFill/>
          </p:spPr>
          <p:txBody>
            <a:bodyPr wrap="square" rtlCol="0">
              <a:spAutoFit/>
            </a:bodyPr>
            <a:lstStyle/>
            <a:p>
              <a:r>
                <a:rPr lang="nl-BE"/>
                <a:t>Voorste winkelruimte</a:t>
              </a:r>
            </a:p>
          </p:txBody>
        </p:sp>
        <p:sp>
          <p:nvSpPr>
            <p:cNvPr id="15" name="Tekstvak 14"/>
            <p:cNvSpPr txBox="1"/>
            <p:nvPr/>
          </p:nvSpPr>
          <p:spPr>
            <a:xfrm>
              <a:off x="4573695" y="2211934"/>
              <a:ext cx="1430363" cy="646331"/>
            </a:xfrm>
            <a:prstGeom prst="rect">
              <a:avLst/>
            </a:prstGeom>
            <a:noFill/>
          </p:spPr>
          <p:txBody>
            <a:bodyPr wrap="square" rtlCol="0">
              <a:spAutoFit/>
            </a:bodyPr>
            <a:lstStyle/>
            <a:p>
              <a:r>
                <a:rPr lang="nl-BE"/>
                <a:t>Achterste winkelruimte</a:t>
              </a:r>
            </a:p>
          </p:txBody>
        </p:sp>
      </p:grpSp>
    </p:spTree>
    <p:extLst>
      <p:ext uri="{BB962C8B-B14F-4D97-AF65-F5344CB8AC3E}">
        <p14:creationId xmlns:p14="http://schemas.microsoft.com/office/powerpoint/2010/main" val="604368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264767" y="126974"/>
            <a:ext cx="8352928" cy="1080120"/>
          </a:xfrm>
        </p:spPr>
        <p:txBody>
          <a:bodyPr/>
          <a:lstStyle/>
          <a:p>
            <a:r>
              <a:rPr lang="nl-BE"/>
              <a:t>Case 2 – handel “Bio-winkel”</a:t>
            </a:r>
          </a:p>
        </p:txBody>
      </p:sp>
      <p:sp>
        <p:nvSpPr>
          <p:cNvPr id="9" name="Tekstvak 8"/>
          <p:cNvSpPr txBox="1"/>
          <p:nvPr/>
        </p:nvSpPr>
        <p:spPr>
          <a:xfrm>
            <a:off x="5504157" y="859850"/>
            <a:ext cx="3532339" cy="4524315"/>
          </a:xfrm>
          <a:prstGeom prst="rect">
            <a:avLst/>
          </a:prstGeom>
          <a:noFill/>
        </p:spPr>
        <p:txBody>
          <a:bodyPr wrap="square" rtlCol="0" anchor="t">
            <a:spAutoFit/>
          </a:bodyPr>
          <a:lstStyle/>
          <a:p>
            <a:endParaRPr lang="nl-BE" sz="2400"/>
          </a:p>
          <a:p>
            <a:r>
              <a:rPr lang="nl-BE" sz="2400"/>
              <a:t>KNR met functie kantoor</a:t>
            </a:r>
            <a:endParaRPr lang="nl-BE" sz="2400">
              <a:cs typeface="Calibri"/>
            </a:endParaRPr>
          </a:p>
          <a:p>
            <a:endParaRPr lang="nl-BE" sz="2400">
              <a:cs typeface="Calibri"/>
            </a:endParaRPr>
          </a:p>
          <a:p>
            <a:endParaRPr lang="nl-BE" sz="2400"/>
          </a:p>
          <a:p>
            <a:endParaRPr lang="nl-BE" sz="2400"/>
          </a:p>
          <a:p>
            <a:endParaRPr lang="nl-BE" sz="2400"/>
          </a:p>
          <a:p>
            <a:endParaRPr lang="nl-BE" sz="2400"/>
          </a:p>
          <a:p>
            <a:endParaRPr lang="nl-BE" sz="2400"/>
          </a:p>
          <a:p>
            <a:endParaRPr lang="nl-BE" sz="2400"/>
          </a:p>
          <a:p>
            <a:endParaRPr lang="nl-BE" sz="2400"/>
          </a:p>
          <a:p>
            <a:endParaRPr lang="nl-BE" sz="2400"/>
          </a:p>
          <a:p>
            <a:endParaRPr lang="nl-BE" sz="2400"/>
          </a:p>
        </p:txBody>
      </p:sp>
      <p:pic>
        <p:nvPicPr>
          <p:cNvPr id="3" name="Afbeelding 2"/>
          <p:cNvPicPr>
            <a:picLocks noChangeAspect="1"/>
          </p:cNvPicPr>
          <p:nvPr/>
        </p:nvPicPr>
        <p:blipFill>
          <a:blip r:embed="rId3"/>
          <a:stretch>
            <a:fillRect/>
          </a:stretch>
        </p:blipFill>
        <p:spPr>
          <a:xfrm>
            <a:off x="539652" y="1340768"/>
            <a:ext cx="4642996" cy="3049132"/>
          </a:xfrm>
          <a:prstGeom prst="rect">
            <a:avLst/>
          </a:prstGeom>
        </p:spPr>
      </p:pic>
      <p:sp>
        <p:nvSpPr>
          <p:cNvPr id="12" name="Tekstvak 11"/>
          <p:cNvSpPr txBox="1"/>
          <p:nvPr/>
        </p:nvSpPr>
        <p:spPr>
          <a:xfrm>
            <a:off x="3094416" y="2937342"/>
            <a:ext cx="2088232" cy="369332"/>
          </a:xfrm>
          <a:prstGeom prst="rect">
            <a:avLst/>
          </a:prstGeom>
          <a:noFill/>
        </p:spPr>
        <p:txBody>
          <a:bodyPr wrap="square" rtlCol="0">
            <a:spAutoFit/>
          </a:bodyPr>
          <a:lstStyle/>
          <a:p>
            <a:r>
              <a:rPr lang="nl-BE"/>
              <a:t>Sas       WC    Opslag     </a:t>
            </a:r>
          </a:p>
        </p:txBody>
      </p:sp>
      <p:sp>
        <p:nvSpPr>
          <p:cNvPr id="13" name="Tekstvak 12"/>
          <p:cNvSpPr txBox="1"/>
          <p:nvPr/>
        </p:nvSpPr>
        <p:spPr>
          <a:xfrm>
            <a:off x="3670480" y="3752166"/>
            <a:ext cx="936104" cy="369332"/>
          </a:xfrm>
          <a:prstGeom prst="rect">
            <a:avLst/>
          </a:prstGeom>
          <a:noFill/>
        </p:spPr>
        <p:txBody>
          <a:bodyPr wrap="square" rtlCol="0">
            <a:spAutoFit/>
          </a:bodyPr>
          <a:lstStyle/>
          <a:p>
            <a:r>
              <a:rPr lang="nl-BE"/>
              <a:t>Privé</a:t>
            </a:r>
          </a:p>
        </p:txBody>
      </p:sp>
      <p:sp>
        <p:nvSpPr>
          <p:cNvPr id="14" name="Tekstvak 13"/>
          <p:cNvSpPr txBox="1"/>
          <p:nvPr/>
        </p:nvSpPr>
        <p:spPr>
          <a:xfrm>
            <a:off x="1118472" y="3130451"/>
            <a:ext cx="1430363" cy="646331"/>
          </a:xfrm>
          <a:prstGeom prst="rect">
            <a:avLst/>
          </a:prstGeom>
          <a:noFill/>
        </p:spPr>
        <p:txBody>
          <a:bodyPr wrap="square" rtlCol="0">
            <a:spAutoFit/>
          </a:bodyPr>
          <a:lstStyle/>
          <a:p>
            <a:r>
              <a:rPr lang="nl-BE"/>
              <a:t>Voorste winkelruimte</a:t>
            </a:r>
          </a:p>
        </p:txBody>
      </p:sp>
      <p:sp>
        <p:nvSpPr>
          <p:cNvPr id="15" name="Tekstvak 14"/>
          <p:cNvSpPr txBox="1"/>
          <p:nvPr/>
        </p:nvSpPr>
        <p:spPr>
          <a:xfrm>
            <a:off x="3752285" y="1851894"/>
            <a:ext cx="1430363" cy="646331"/>
          </a:xfrm>
          <a:prstGeom prst="rect">
            <a:avLst/>
          </a:prstGeom>
          <a:noFill/>
        </p:spPr>
        <p:txBody>
          <a:bodyPr wrap="square" rtlCol="0">
            <a:spAutoFit/>
          </a:bodyPr>
          <a:lstStyle/>
          <a:p>
            <a:r>
              <a:rPr lang="nl-BE"/>
              <a:t>Achterste winkelruimte</a:t>
            </a:r>
          </a:p>
        </p:txBody>
      </p:sp>
      <p:sp>
        <p:nvSpPr>
          <p:cNvPr id="4" name="Rechthoek 3"/>
          <p:cNvSpPr/>
          <p:nvPr/>
        </p:nvSpPr>
        <p:spPr>
          <a:xfrm>
            <a:off x="610648" y="4838518"/>
            <a:ext cx="8137816" cy="369332"/>
          </a:xfrm>
          <a:prstGeom prst="rect">
            <a:avLst/>
          </a:prstGeom>
        </p:spPr>
        <p:txBody>
          <a:bodyPr wrap="square">
            <a:spAutoFit/>
          </a:bodyPr>
          <a:lstStyle/>
          <a:p>
            <a:pPr marL="288000" lvl="1" indent="0">
              <a:buNone/>
            </a:pPr>
            <a:r>
              <a:rPr lang="nl-BE" b="1"/>
              <a:t>STAP 1 : ER IS GEBOUW GEBONDEN VERLICHTING  =&gt; STAP 2</a:t>
            </a:r>
          </a:p>
        </p:txBody>
      </p:sp>
    </p:spTree>
    <p:extLst>
      <p:ext uri="{BB962C8B-B14F-4D97-AF65-F5344CB8AC3E}">
        <p14:creationId xmlns:p14="http://schemas.microsoft.com/office/powerpoint/2010/main" val="400593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264767" y="126974"/>
            <a:ext cx="8352928" cy="1080120"/>
          </a:xfrm>
        </p:spPr>
        <p:txBody>
          <a:bodyPr/>
          <a:lstStyle/>
          <a:p>
            <a:r>
              <a:rPr lang="nl-BE"/>
              <a:t>Case 2 – handel “Bio-winkel”</a:t>
            </a:r>
          </a:p>
        </p:txBody>
      </p:sp>
      <p:pic>
        <p:nvPicPr>
          <p:cNvPr id="10" name="Image 1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8853" y="2988709"/>
            <a:ext cx="4355756" cy="3112735"/>
          </a:xfrm>
          <a:prstGeom prst="rect">
            <a:avLst/>
          </a:prstGeom>
          <a:noFill/>
          <a:ln>
            <a:noFill/>
          </a:ln>
        </p:spPr>
      </p:pic>
      <p:sp>
        <p:nvSpPr>
          <p:cNvPr id="12" name="Tekstvak 11"/>
          <p:cNvSpPr txBox="1"/>
          <p:nvPr/>
        </p:nvSpPr>
        <p:spPr>
          <a:xfrm>
            <a:off x="4573394" y="2309683"/>
            <a:ext cx="3453596" cy="369332"/>
          </a:xfrm>
          <a:prstGeom prst="rect">
            <a:avLst/>
          </a:prstGeom>
          <a:noFill/>
        </p:spPr>
        <p:txBody>
          <a:bodyPr wrap="square" rtlCol="0">
            <a:spAutoFit/>
          </a:bodyPr>
          <a:lstStyle/>
          <a:p>
            <a:r>
              <a:rPr lang="nl-BE"/>
              <a:t>spots</a:t>
            </a:r>
          </a:p>
        </p:txBody>
      </p:sp>
      <p:sp>
        <p:nvSpPr>
          <p:cNvPr id="15" name="Tekstvak 14"/>
          <p:cNvSpPr txBox="1"/>
          <p:nvPr/>
        </p:nvSpPr>
        <p:spPr>
          <a:xfrm>
            <a:off x="3059832" y="6201381"/>
            <a:ext cx="5832648" cy="369332"/>
          </a:xfrm>
          <a:prstGeom prst="rect">
            <a:avLst/>
          </a:prstGeom>
          <a:noFill/>
        </p:spPr>
        <p:txBody>
          <a:bodyPr wrap="square" rtlCol="0">
            <a:spAutoFit/>
          </a:bodyPr>
          <a:lstStyle/>
          <a:p>
            <a:r>
              <a:rPr lang="nl-BE"/>
              <a:t>Voorste winkelruimte	       Achterste winkelruimte</a:t>
            </a:r>
          </a:p>
        </p:txBody>
      </p:sp>
      <p:sp>
        <p:nvSpPr>
          <p:cNvPr id="9" name="Tekstvak 8"/>
          <p:cNvSpPr txBox="1"/>
          <p:nvPr/>
        </p:nvSpPr>
        <p:spPr>
          <a:xfrm>
            <a:off x="5793288" y="797572"/>
            <a:ext cx="3200400" cy="1200329"/>
          </a:xfrm>
          <a:prstGeom prst="rect">
            <a:avLst/>
          </a:prstGeom>
          <a:noFill/>
        </p:spPr>
        <p:txBody>
          <a:bodyPr wrap="square" rtlCol="0">
            <a:spAutoFit/>
          </a:bodyPr>
          <a:lstStyle/>
          <a:p>
            <a:r>
              <a:rPr lang="nl-BE" sz="2400"/>
              <a:t>Verlichting is zichtbaar!</a:t>
            </a:r>
          </a:p>
          <a:p>
            <a:r>
              <a:rPr lang="nl-BE" sz="2400"/>
              <a:t>Wat zie je?</a:t>
            </a:r>
          </a:p>
          <a:p>
            <a:endParaRPr lang="nl-BE" sz="2400"/>
          </a:p>
        </p:txBody>
      </p:sp>
      <p:cxnSp>
        <p:nvCxnSpPr>
          <p:cNvPr id="13" name="Rechte verbindingslijn met pijl 12"/>
          <p:cNvCxnSpPr/>
          <p:nvPr/>
        </p:nvCxnSpPr>
        <p:spPr>
          <a:xfrm flipH="1">
            <a:off x="4658643" y="2988710"/>
            <a:ext cx="484786" cy="57436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pic>
        <p:nvPicPr>
          <p:cNvPr id="14" name="Afbeelding 13"/>
          <p:cNvPicPr>
            <a:picLocks noChangeAspect="1"/>
          </p:cNvPicPr>
          <p:nvPr/>
        </p:nvPicPr>
        <p:blipFill>
          <a:blip r:embed="rId4"/>
          <a:stretch>
            <a:fillRect/>
          </a:stretch>
        </p:blipFill>
        <p:spPr>
          <a:xfrm>
            <a:off x="2867080" y="1640543"/>
            <a:ext cx="1191435" cy="1054104"/>
          </a:xfrm>
          <a:prstGeom prst="rect">
            <a:avLst/>
          </a:prstGeom>
        </p:spPr>
      </p:pic>
      <p:sp>
        <p:nvSpPr>
          <p:cNvPr id="16" name="Tekstvak 15"/>
          <p:cNvSpPr txBox="1"/>
          <p:nvPr/>
        </p:nvSpPr>
        <p:spPr>
          <a:xfrm>
            <a:off x="2946854" y="1208495"/>
            <a:ext cx="1482665" cy="369332"/>
          </a:xfrm>
          <a:prstGeom prst="rect">
            <a:avLst/>
          </a:prstGeom>
          <a:noFill/>
        </p:spPr>
        <p:txBody>
          <a:bodyPr wrap="square" rtlCol="0">
            <a:spAutoFit/>
          </a:bodyPr>
          <a:lstStyle/>
          <a:p>
            <a:r>
              <a:rPr lang="nl-BE"/>
              <a:t>schakelaars</a:t>
            </a:r>
          </a:p>
        </p:txBody>
      </p:sp>
      <p:pic>
        <p:nvPicPr>
          <p:cNvPr id="22" name="Image 1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8104" y="3225009"/>
            <a:ext cx="3528666" cy="2876435"/>
          </a:xfrm>
          <a:prstGeom prst="rect">
            <a:avLst/>
          </a:prstGeom>
          <a:noFill/>
          <a:ln>
            <a:noFill/>
          </a:ln>
        </p:spPr>
      </p:pic>
      <p:cxnSp>
        <p:nvCxnSpPr>
          <p:cNvPr id="19" name="Rechte verbindingslijn met pijl 18"/>
          <p:cNvCxnSpPr/>
          <p:nvPr/>
        </p:nvCxnSpPr>
        <p:spPr>
          <a:xfrm flipH="1">
            <a:off x="6299031" y="2460846"/>
            <a:ext cx="175613" cy="1688234"/>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6" name="Rechte verbindingslijn met pijl 25"/>
          <p:cNvCxnSpPr/>
          <p:nvPr/>
        </p:nvCxnSpPr>
        <p:spPr>
          <a:xfrm>
            <a:off x="5882585" y="3071489"/>
            <a:ext cx="312868" cy="52458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31" name="Rechte verbindingslijn met pijl 30"/>
          <p:cNvCxnSpPr/>
          <p:nvPr/>
        </p:nvCxnSpPr>
        <p:spPr>
          <a:xfrm flipH="1">
            <a:off x="7685346" y="2412194"/>
            <a:ext cx="120512" cy="1736886"/>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32" name="Tekstvak 31"/>
          <p:cNvSpPr txBox="1"/>
          <p:nvPr/>
        </p:nvSpPr>
        <p:spPr>
          <a:xfrm>
            <a:off x="5647111" y="2027640"/>
            <a:ext cx="1835170" cy="369332"/>
          </a:xfrm>
          <a:prstGeom prst="rect">
            <a:avLst/>
          </a:prstGeom>
          <a:noFill/>
        </p:spPr>
        <p:txBody>
          <a:bodyPr wrap="square" rtlCol="0">
            <a:spAutoFit/>
          </a:bodyPr>
          <a:lstStyle/>
          <a:p>
            <a:r>
              <a:rPr lang="nl-BE"/>
              <a:t>Noodverlichting</a:t>
            </a:r>
          </a:p>
        </p:txBody>
      </p:sp>
      <p:sp>
        <p:nvSpPr>
          <p:cNvPr id="33" name="Tekstvak 32"/>
          <p:cNvSpPr txBox="1"/>
          <p:nvPr/>
        </p:nvSpPr>
        <p:spPr>
          <a:xfrm>
            <a:off x="4992869" y="2690586"/>
            <a:ext cx="1306162" cy="369332"/>
          </a:xfrm>
          <a:prstGeom prst="rect">
            <a:avLst/>
          </a:prstGeom>
          <a:noFill/>
        </p:spPr>
        <p:txBody>
          <a:bodyPr wrap="square" rtlCol="0">
            <a:spAutoFit/>
          </a:bodyPr>
          <a:lstStyle/>
          <a:p>
            <a:r>
              <a:rPr lang="nl-BE"/>
              <a:t>Buislampen</a:t>
            </a:r>
          </a:p>
        </p:txBody>
      </p:sp>
      <p:sp>
        <p:nvSpPr>
          <p:cNvPr id="34" name="Tekstvak 33"/>
          <p:cNvSpPr txBox="1"/>
          <p:nvPr/>
        </p:nvSpPr>
        <p:spPr>
          <a:xfrm>
            <a:off x="7685346" y="1758132"/>
            <a:ext cx="1458654" cy="646331"/>
          </a:xfrm>
          <a:prstGeom prst="rect">
            <a:avLst/>
          </a:prstGeom>
          <a:noFill/>
        </p:spPr>
        <p:txBody>
          <a:bodyPr wrap="square" rtlCol="0">
            <a:spAutoFit/>
          </a:bodyPr>
          <a:lstStyle/>
          <a:p>
            <a:r>
              <a:rPr lang="nl-BE"/>
              <a:t>Verlichting in meubel</a:t>
            </a:r>
          </a:p>
        </p:txBody>
      </p:sp>
      <p:cxnSp>
        <p:nvCxnSpPr>
          <p:cNvPr id="35" name="Rechte verbindingslijn met pijl 34"/>
          <p:cNvCxnSpPr/>
          <p:nvPr/>
        </p:nvCxnSpPr>
        <p:spPr>
          <a:xfrm flipH="1">
            <a:off x="2123728" y="2584796"/>
            <a:ext cx="2624898" cy="2572396"/>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pic>
        <p:nvPicPr>
          <p:cNvPr id="39" name="Afbeelding 38"/>
          <p:cNvPicPr>
            <a:picLocks noChangeAspect="1"/>
          </p:cNvPicPr>
          <p:nvPr/>
        </p:nvPicPr>
        <p:blipFill>
          <a:blip r:embed="rId6"/>
          <a:stretch>
            <a:fillRect/>
          </a:stretch>
        </p:blipFill>
        <p:spPr>
          <a:xfrm>
            <a:off x="1179494" y="1203726"/>
            <a:ext cx="580324" cy="708232"/>
          </a:xfrm>
          <a:prstGeom prst="rect">
            <a:avLst/>
          </a:prstGeom>
        </p:spPr>
      </p:pic>
      <p:sp>
        <p:nvSpPr>
          <p:cNvPr id="40" name="Tekstvak 39"/>
          <p:cNvSpPr txBox="1"/>
          <p:nvPr/>
        </p:nvSpPr>
        <p:spPr>
          <a:xfrm>
            <a:off x="659488" y="2023077"/>
            <a:ext cx="1595664" cy="461665"/>
          </a:xfrm>
          <a:prstGeom prst="rect">
            <a:avLst/>
          </a:prstGeom>
          <a:noFill/>
        </p:spPr>
        <p:txBody>
          <a:bodyPr wrap="square" rtlCol="0">
            <a:spAutoFit/>
          </a:bodyPr>
          <a:lstStyle/>
          <a:p>
            <a:r>
              <a:rPr lang="nl-BE" sz="2400"/>
              <a:t>WC en sas</a:t>
            </a:r>
          </a:p>
        </p:txBody>
      </p:sp>
      <p:sp>
        <p:nvSpPr>
          <p:cNvPr id="8" name="Tekstvak 7"/>
          <p:cNvSpPr txBox="1"/>
          <p:nvPr/>
        </p:nvSpPr>
        <p:spPr>
          <a:xfrm>
            <a:off x="539552" y="667034"/>
            <a:ext cx="3889967" cy="369332"/>
          </a:xfrm>
          <a:prstGeom prst="rect">
            <a:avLst/>
          </a:prstGeom>
          <a:noFill/>
        </p:spPr>
        <p:txBody>
          <a:bodyPr wrap="square" rtlCol="0">
            <a:spAutoFit/>
          </a:bodyPr>
          <a:lstStyle/>
          <a:p>
            <a:r>
              <a:rPr lang="nl-BE"/>
              <a:t>Etalageverlichting telt niet mee.</a:t>
            </a:r>
          </a:p>
        </p:txBody>
      </p:sp>
    </p:spTree>
    <p:extLst>
      <p:ext uri="{BB962C8B-B14F-4D97-AF65-F5344CB8AC3E}">
        <p14:creationId xmlns:p14="http://schemas.microsoft.com/office/powerpoint/2010/main" val="423568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32" grpId="0"/>
      <p:bldP spid="33" grpId="0"/>
      <p:bldP spid="34" grpId="0"/>
      <p:bldP spid="40"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Afbeelding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8410" y="2502913"/>
            <a:ext cx="1346839" cy="1080120"/>
          </a:xfrm>
          <a:prstGeom prst="rect">
            <a:avLst/>
          </a:prstGeom>
        </p:spPr>
      </p:pic>
      <p:pic>
        <p:nvPicPr>
          <p:cNvPr id="9" name="Afbeelding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64626" y="779060"/>
            <a:ext cx="2173847" cy="1450953"/>
          </a:xfrm>
          <a:prstGeom prst="rect">
            <a:avLst/>
          </a:prstGeom>
        </p:spPr>
      </p:pic>
      <p:pic>
        <p:nvPicPr>
          <p:cNvPr id="10" name="Afbeelding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43792" y="2157409"/>
            <a:ext cx="1381593" cy="1365134"/>
          </a:xfrm>
          <a:prstGeom prst="rect">
            <a:avLst/>
          </a:prstGeom>
        </p:spPr>
      </p:pic>
      <p:pic>
        <p:nvPicPr>
          <p:cNvPr id="11" name="Afbeelding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7170" y="5288314"/>
            <a:ext cx="2305554" cy="1482802"/>
          </a:xfrm>
          <a:prstGeom prst="rect">
            <a:avLst/>
          </a:prstGeom>
        </p:spPr>
      </p:pic>
      <p:pic>
        <p:nvPicPr>
          <p:cNvPr id="12" name="Afbeelding 11"/>
          <p:cNvPicPr>
            <a:picLocks noChangeAspect="1"/>
          </p:cNvPicPr>
          <p:nvPr/>
        </p:nvPicPr>
        <p:blipFill>
          <a:blip r:embed="rId7"/>
          <a:stretch>
            <a:fillRect/>
          </a:stretch>
        </p:blipFill>
        <p:spPr>
          <a:xfrm>
            <a:off x="4370979" y="4849903"/>
            <a:ext cx="1179708" cy="1460065"/>
          </a:xfrm>
          <a:prstGeom prst="rect">
            <a:avLst/>
          </a:prstGeom>
        </p:spPr>
      </p:pic>
      <p:pic>
        <p:nvPicPr>
          <p:cNvPr id="13" name="Afbeelding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54857" y="3583033"/>
            <a:ext cx="3149200" cy="1705281"/>
          </a:xfrm>
          <a:prstGeom prst="rect">
            <a:avLst/>
          </a:prstGeom>
        </p:spPr>
      </p:pic>
      <p:pic>
        <p:nvPicPr>
          <p:cNvPr id="14" name="Afbeelding 1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754809" y="5331398"/>
            <a:ext cx="1270436" cy="1238457"/>
          </a:xfrm>
          <a:prstGeom prst="rect">
            <a:avLst/>
          </a:prstGeom>
        </p:spPr>
      </p:pic>
      <p:pic>
        <p:nvPicPr>
          <p:cNvPr id="15" name="Afbeelding 14"/>
          <p:cNvPicPr>
            <a:picLocks noChangeAspect="1"/>
          </p:cNvPicPr>
          <p:nvPr/>
        </p:nvPicPr>
        <p:blipFill>
          <a:blip r:embed="rId10"/>
          <a:stretch>
            <a:fillRect/>
          </a:stretch>
        </p:blipFill>
        <p:spPr>
          <a:xfrm>
            <a:off x="6065335" y="5331398"/>
            <a:ext cx="2494283" cy="1517404"/>
          </a:xfrm>
          <a:prstGeom prst="rect">
            <a:avLst/>
          </a:prstGeom>
        </p:spPr>
      </p:pic>
      <p:pic>
        <p:nvPicPr>
          <p:cNvPr id="17" name="Afbeelding 1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54857" y="678463"/>
            <a:ext cx="1348731" cy="1418456"/>
          </a:xfrm>
          <a:prstGeom prst="rect">
            <a:avLst/>
          </a:prstGeom>
        </p:spPr>
      </p:pic>
      <p:pic>
        <p:nvPicPr>
          <p:cNvPr id="18" name="Afbeelding 17"/>
          <p:cNvPicPr>
            <a:picLocks noChangeAspect="1"/>
          </p:cNvPicPr>
          <p:nvPr/>
        </p:nvPicPr>
        <p:blipFill>
          <a:blip r:embed="rId12"/>
          <a:stretch>
            <a:fillRect/>
          </a:stretch>
        </p:blipFill>
        <p:spPr>
          <a:xfrm>
            <a:off x="4040240" y="2625890"/>
            <a:ext cx="1417663" cy="1793305"/>
          </a:xfrm>
          <a:prstGeom prst="rect">
            <a:avLst/>
          </a:prstGeom>
        </p:spPr>
      </p:pic>
      <p:pic>
        <p:nvPicPr>
          <p:cNvPr id="19" name="Afbeelding 18"/>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281366" y="2168052"/>
            <a:ext cx="1336541" cy="1406425"/>
          </a:xfrm>
          <a:prstGeom prst="rect">
            <a:avLst/>
          </a:prstGeom>
        </p:spPr>
      </p:pic>
      <p:pic>
        <p:nvPicPr>
          <p:cNvPr id="20" name="Afbeelding 19"/>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7269932" y="687019"/>
            <a:ext cx="1552237" cy="1396517"/>
          </a:xfrm>
          <a:prstGeom prst="rect">
            <a:avLst/>
          </a:prstGeom>
        </p:spPr>
      </p:pic>
      <p:pic>
        <p:nvPicPr>
          <p:cNvPr id="3" name="Afbeelding 2"/>
          <p:cNvPicPr>
            <a:picLocks noChangeAspect="1"/>
          </p:cNvPicPr>
          <p:nvPr/>
        </p:nvPicPr>
        <p:blipFill>
          <a:blip r:embed="rId15"/>
          <a:stretch>
            <a:fillRect/>
          </a:stretch>
        </p:blipFill>
        <p:spPr>
          <a:xfrm>
            <a:off x="1893561" y="2544362"/>
            <a:ext cx="1297599" cy="1140063"/>
          </a:xfrm>
          <a:prstGeom prst="rect">
            <a:avLst/>
          </a:prstGeom>
        </p:spPr>
      </p:pic>
      <p:pic>
        <p:nvPicPr>
          <p:cNvPr id="21" name="Afbeelding 20"/>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1746697" y="3781185"/>
            <a:ext cx="2016225" cy="1344809"/>
          </a:xfrm>
          <a:prstGeom prst="rect">
            <a:avLst/>
          </a:prstGeom>
        </p:spPr>
      </p:pic>
      <p:pic>
        <p:nvPicPr>
          <p:cNvPr id="41" name="Afbeelding 40"/>
          <p:cNvPicPr>
            <a:picLocks noChangeAspect="1"/>
          </p:cNvPicPr>
          <p:nvPr/>
        </p:nvPicPr>
        <p:blipFill>
          <a:blip r:embed="rId17"/>
          <a:stretch>
            <a:fillRect/>
          </a:stretch>
        </p:blipFill>
        <p:spPr>
          <a:xfrm>
            <a:off x="234131" y="758537"/>
            <a:ext cx="3075150" cy="1623234"/>
          </a:xfrm>
          <a:prstGeom prst="rect">
            <a:avLst/>
          </a:prstGeom>
        </p:spPr>
      </p:pic>
      <p:sp>
        <p:nvSpPr>
          <p:cNvPr id="2" name="Title 1"/>
          <p:cNvSpPr>
            <a:spLocks noGrp="1"/>
          </p:cNvSpPr>
          <p:nvPr>
            <p:ph type="ctrTitle"/>
          </p:nvPr>
        </p:nvSpPr>
        <p:spPr>
          <a:xfrm>
            <a:off x="-11930" y="-266824"/>
            <a:ext cx="9144000" cy="945667"/>
          </a:xfrm>
        </p:spPr>
        <p:txBody>
          <a:bodyPr>
            <a:normAutofit/>
          </a:bodyPr>
          <a:lstStyle/>
          <a:p>
            <a:r>
              <a:rPr lang="nl-BE" sz="3200" b="0">
                <a:latin typeface="Arial" panose="020B0604020202020204" pitchFamily="34" charset="0"/>
                <a:cs typeface="Arial" panose="020B0604020202020204" pitchFamily="34" charset="0"/>
              </a:rPr>
              <a:t>Verlichting en zien … een complex gegeven</a:t>
            </a:r>
          </a:p>
        </p:txBody>
      </p:sp>
      <p:pic>
        <p:nvPicPr>
          <p:cNvPr id="22" name="Picture 4" descr="http://www.feinberg.northwestern.edu/gfx/news/retina.jp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a:stretch/>
        </p:blipFill>
        <p:spPr bwMode="auto">
          <a:xfrm>
            <a:off x="326434" y="3718533"/>
            <a:ext cx="1215612" cy="1222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202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3DB15F7-5912-41C1-B9AF-6ED72BCEB8C0}"/>
              </a:ext>
            </a:extLst>
          </p:cNvPr>
          <p:cNvSpPr/>
          <p:nvPr/>
        </p:nvSpPr>
        <p:spPr>
          <a:xfrm>
            <a:off x="395536" y="5949280"/>
            <a:ext cx="194421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545815" y="185425"/>
            <a:ext cx="8352928" cy="1080120"/>
          </a:xfrm>
        </p:spPr>
        <p:txBody>
          <a:bodyPr>
            <a:normAutofit/>
          </a:bodyPr>
          <a:lstStyle/>
          <a:p>
            <a:r>
              <a:rPr lang="nl-BE"/>
              <a:t>Stappenplan verlichting in Case 2 Handel</a:t>
            </a:r>
          </a:p>
        </p:txBody>
      </p:sp>
      <p:sp>
        <p:nvSpPr>
          <p:cNvPr id="3" name="Tijdelijke aanduiding voor inhoud 2">
            <a:extLst>
              <a:ext uri="{FF2B5EF4-FFF2-40B4-BE49-F238E27FC236}">
                <a16:creationId xmlns:a16="http://schemas.microsoft.com/office/drawing/2014/main" id="{7C6DECFD-FCF6-41C4-8569-16795C3BC378}"/>
              </a:ext>
            </a:extLst>
          </p:cNvPr>
          <p:cNvSpPr>
            <a:spLocks noGrp="1"/>
          </p:cNvSpPr>
          <p:nvPr>
            <p:ph sz="half" idx="2"/>
          </p:nvPr>
        </p:nvSpPr>
        <p:spPr>
          <a:xfrm>
            <a:off x="402394" y="812455"/>
            <a:ext cx="8748464" cy="4421238"/>
          </a:xfrm>
        </p:spPr>
        <p:txBody>
          <a:bodyPr/>
          <a:lstStyle/>
          <a:p>
            <a:pPr marL="288000" lvl="1" indent="0">
              <a:buNone/>
            </a:pPr>
            <a:r>
              <a:rPr lang="nl-BE" b="1"/>
              <a:t>STAP 2 : IDENTIFICEER PER RUIMTE DE AANWEZIGE VERLICHTING</a:t>
            </a:r>
          </a:p>
          <a:p>
            <a:pPr marL="288000" lvl="1" indent="0">
              <a:buNone/>
            </a:pPr>
            <a:endParaRPr lang="nl-BE"/>
          </a:p>
          <a:p>
            <a:pPr marL="288000" lvl="1" indent="0">
              <a:buNone/>
            </a:pPr>
            <a:endParaRPr lang="nl-BE"/>
          </a:p>
          <a:p>
            <a:pPr marL="288000" lvl="1" indent="0">
              <a:buNone/>
            </a:pPr>
            <a:endParaRPr lang="nl-BE"/>
          </a:p>
          <a:p>
            <a:pPr marL="288000" lvl="1" indent="0">
              <a:buNone/>
            </a:pPr>
            <a:endParaRPr lang="nl-BE"/>
          </a:p>
          <a:p>
            <a:pPr marL="288000" lvl="1" indent="0">
              <a:buNone/>
            </a:pPr>
            <a:endParaRPr lang="nl-BE"/>
          </a:p>
          <a:p>
            <a:pPr marL="288000" lvl="1" indent="0">
              <a:buNone/>
            </a:pPr>
            <a:endParaRPr lang="nl-BE"/>
          </a:p>
          <a:p>
            <a:pPr marL="288000" lvl="1" indent="0">
              <a:buNone/>
            </a:pPr>
            <a:endParaRPr lang="nl-BE"/>
          </a:p>
          <a:p>
            <a:pPr marL="288000" lvl="1" indent="0">
              <a:buNone/>
            </a:pPr>
            <a:endParaRPr lang="nl-BE"/>
          </a:p>
        </p:txBody>
      </p:sp>
      <p:pic>
        <p:nvPicPr>
          <p:cNvPr id="6" name="Afbeelding 5"/>
          <p:cNvPicPr>
            <a:picLocks noChangeAspect="1"/>
          </p:cNvPicPr>
          <p:nvPr/>
        </p:nvPicPr>
        <p:blipFill>
          <a:blip r:embed="rId3"/>
          <a:stretch>
            <a:fillRect/>
          </a:stretch>
        </p:blipFill>
        <p:spPr>
          <a:xfrm>
            <a:off x="395536" y="2108032"/>
            <a:ext cx="4238812" cy="2649257"/>
          </a:xfrm>
          <a:prstGeom prst="rect">
            <a:avLst/>
          </a:prstGeom>
        </p:spPr>
      </p:pic>
      <p:sp>
        <p:nvSpPr>
          <p:cNvPr id="7" name="Tekstvak 6"/>
          <p:cNvSpPr txBox="1"/>
          <p:nvPr/>
        </p:nvSpPr>
        <p:spPr>
          <a:xfrm>
            <a:off x="1939376" y="2926508"/>
            <a:ext cx="1512168" cy="461665"/>
          </a:xfrm>
          <a:prstGeom prst="rect">
            <a:avLst/>
          </a:prstGeom>
          <a:noFill/>
        </p:spPr>
        <p:txBody>
          <a:bodyPr wrap="square" rtlCol="0">
            <a:spAutoFit/>
          </a:bodyPr>
          <a:lstStyle/>
          <a:p>
            <a:r>
              <a:rPr lang="nl-BE" sz="2400" b="1">
                <a:solidFill>
                  <a:srgbClr val="FF0000"/>
                </a:solidFill>
              </a:rPr>
              <a:t>RUIMTE 1</a:t>
            </a:r>
          </a:p>
        </p:txBody>
      </p:sp>
      <p:sp>
        <p:nvSpPr>
          <p:cNvPr id="8" name="Tekstvak 7"/>
          <p:cNvSpPr txBox="1"/>
          <p:nvPr/>
        </p:nvSpPr>
        <p:spPr>
          <a:xfrm>
            <a:off x="2509178" y="3321709"/>
            <a:ext cx="1721330" cy="461665"/>
          </a:xfrm>
          <a:prstGeom prst="rect">
            <a:avLst/>
          </a:prstGeom>
          <a:noFill/>
        </p:spPr>
        <p:txBody>
          <a:bodyPr wrap="square" rtlCol="0">
            <a:spAutoFit/>
          </a:bodyPr>
          <a:lstStyle/>
          <a:p>
            <a:r>
              <a:rPr lang="nl-BE" sz="2400" b="1">
                <a:solidFill>
                  <a:srgbClr val="FF0000"/>
                </a:solidFill>
              </a:rPr>
              <a:t>2        3      4</a:t>
            </a:r>
          </a:p>
        </p:txBody>
      </p:sp>
      <p:sp>
        <p:nvSpPr>
          <p:cNvPr id="9" name="Tekstvak 8"/>
          <p:cNvSpPr txBox="1"/>
          <p:nvPr/>
        </p:nvSpPr>
        <p:spPr>
          <a:xfrm>
            <a:off x="2797210" y="3923893"/>
            <a:ext cx="1512168" cy="461665"/>
          </a:xfrm>
          <a:prstGeom prst="rect">
            <a:avLst/>
          </a:prstGeom>
          <a:noFill/>
        </p:spPr>
        <p:txBody>
          <a:bodyPr wrap="square" rtlCol="0">
            <a:spAutoFit/>
          </a:bodyPr>
          <a:lstStyle/>
          <a:p>
            <a:r>
              <a:rPr lang="nl-BE" sz="2400" b="1">
                <a:solidFill>
                  <a:srgbClr val="FF0000"/>
                </a:solidFill>
              </a:rPr>
              <a:t>RUIMTE 5</a:t>
            </a:r>
          </a:p>
        </p:txBody>
      </p:sp>
      <p:sp>
        <p:nvSpPr>
          <p:cNvPr id="10" name="Rechthoek 9"/>
          <p:cNvSpPr/>
          <p:nvPr/>
        </p:nvSpPr>
        <p:spPr>
          <a:xfrm>
            <a:off x="4342514" y="1336408"/>
            <a:ext cx="4909752" cy="4524315"/>
          </a:xfrm>
          <a:prstGeom prst="rect">
            <a:avLst/>
          </a:prstGeom>
        </p:spPr>
        <p:txBody>
          <a:bodyPr wrap="square">
            <a:spAutoFit/>
          </a:bodyPr>
          <a:lstStyle/>
          <a:p>
            <a:pPr marL="288000" lvl="1" indent="0">
              <a:buNone/>
            </a:pPr>
            <a:r>
              <a:rPr lang="nl-BE" sz="2400" b="1"/>
              <a:t>Ruimte 1</a:t>
            </a:r>
            <a:r>
              <a:rPr lang="nl-BE" sz="2400"/>
              <a:t> (winkelruimte):  Hoofd-, nood- en  aanvullende verlichting 				 =&gt; STAP 3</a:t>
            </a:r>
          </a:p>
          <a:p>
            <a:pPr marL="288000" lvl="1" indent="0">
              <a:buNone/>
            </a:pPr>
            <a:r>
              <a:rPr lang="nl-BE" sz="2400" b="1"/>
              <a:t>Ruimte 2 en 3 </a:t>
            </a:r>
            <a:r>
              <a:rPr lang="nl-BE" sz="2400"/>
              <a:t>(WC + sas):	</a:t>
            </a:r>
          </a:p>
          <a:p>
            <a:pPr marL="288000" lvl="1" indent="0">
              <a:buNone/>
            </a:pPr>
            <a:r>
              <a:rPr lang="nl-BE" sz="2400"/>
              <a:t>Hoofdverlichting       					=&gt; STAP 3</a:t>
            </a:r>
          </a:p>
          <a:p>
            <a:pPr marL="288000" lvl="1" indent="0">
              <a:buNone/>
            </a:pPr>
            <a:endParaRPr lang="nl-BE" sz="2400">
              <a:solidFill>
                <a:srgbClr val="FF0000"/>
              </a:solidFill>
            </a:endParaRPr>
          </a:p>
          <a:p>
            <a:pPr marL="288000" lvl="1" indent="0">
              <a:buNone/>
            </a:pPr>
            <a:r>
              <a:rPr lang="nl-BE" sz="2400" b="1"/>
              <a:t>Ruimte 4 </a:t>
            </a:r>
            <a:r>
              <a:rPr lang="nl-BE" sz="2400"/>
              <a:t>(opslag): onbekend     	</a:t>
            </a:r>
          </a:p>
          <a:p>
            <a:pPr marL="288000" lvl="1" indent="0">
              <a:buNone/>
            </a:pPr>
            <a:r>
              <a:rPr lang="nl-BE" sz="2400"/>
              <a:t>			=&gt; STAP 7</a:t>
            </a:r>
          </a:p>
          <a:p>
            <a:pPr marL="288000" lvl="1" indent="0">
              <a:buNone/>
            </a:pPr>
            <a:endParaRPr lang="nl-BE" sz="2400">
              <a:solidFill>
                <a:srgbClr val="FF0000"/>
              </a:solidFill>
            </a:endParaRPr>
          </a:p>
          <a:p>
            <a:pPr marL="288000" lvl="1" indent="0">
              <a:buNone/>
            </a:pPr>
            <a:r>
              <a:rPr lang="nl-BE" sz="2400" b="1"/>
              <a:t>Ruimte 5: </a:t>
            </a:r>
            <a:r>
              <a:rPr lang="nl-BE" sz="2400"/>
              <a:t>(privé) geen </a:t>
            </a:r>
          </a:p>
          <a:p>
            <a:pPr marL="288000" lvl="1" indent="0">
              <a:buNone/>
            </a:pPr>
            <a:r>
              <a:rPr lang="nl-BE" sz="2400"/>
              <a:t>			=&gt; STAP7 </a:t>
            </a:r>
          </a:p>
        </p:txBody>
      </p:sp>
      <p:sp>
        <p:nvSpPr>
          <p:cNvPr id="5" name="Tekstvak 4"/>
          <p:cNvSpPr txBox="1"/>
          <p:nvPr/>
        </p:nvSpPr>
        <p:spPr>
          <a:xfrm>
            <a:off x="705849" y="5374212"/>
            <a:ext cx="3623879" cy="1200329"/>
          </a:xfrm>
          <a:prstGeom prst="rect">
            <a:avLst/>
          </a:prstGeom>
          <a:noFill/>
        </p:spPr>
        <p:txBody>
          <a:bodyPr wrap="square" rtlCol="0">
            <a:spAutoFit/>
          </a:bodyPr>
          <a:lstStyle/>
          <a:p>
            <a:r>
              <a:rPr lang="nl-BE" sz="2400"/>
              <a:t>Voorste en achterste winkelruimte is in kader van EPC 1 ruimte.</a:t>
            </a:r>
          </a:p>
        </p:txBody>
      </p:sp>
    </p:spTree>
    <p:extLst>
      <p:ext uri="{BB962C8B-B14F-4D97-AF65-F5344CB8AC3E}">
        <p14:creationId xmlns:p14="http://schemas.microsoft.com/office/powerpoint/2010/main" val="381901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3DB15F7-5912-41C1-B9AF-6ED72BCEB8C0}"/>
              </a:ext>
            </a:extLst>
          </p:cNvPr>
          <p:cNvSpPr/>
          <p:nvPr/>
        </p:nvSpPr>
        <p:spPr>
          <a:xfrm>
            <a:off x="395536" y="5949280"/>
            <a:ext cx="194421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545815" y="185425"/>
            <a:ext cx="8352928" cy="1080120"/>
          </a:xfrm>
        </p:spPr>
        <p:txBody>
          <a:bodyPr/>
          <a:lstStyle/>
          <a:p>
            <a:r>
              <a:rPr lang="nl-BE"/>
              <a:t>Stappenplan verlichting in Case 2</a:t>
            </a:r>
          </a:p>
        </p:txBody>
      </p:sp>
      <p:sp>
        <p:nvSpPr>
          <p:cNvPr id="3" name="Tijdelijke aanduiding voor inhoud 2">
            <a:extLst>
              <a:ext uri="{FF2B5EF4-FFF2-40B4-BE49-F238E27FC236}">
                <a16:creationId xmlns:a16="http://schemas.microsoft.com/office/drawing/2014/main" id="{7C6DECFD-FCF6-41C4-8569-16795C3BC378}"/>
              </a:ext>
            </a:extLst>
          </p:cNvPr>
          <p:cNvSpPr>
            <a:spLocks noGrp="1"/>
          </p:cNvSpPr>
          <p:nvPr>
            <p:ph sz="half" idx="2"/>
          </p:nvPr>
        </p:nvSpPr>
        <p:spPr>
          <a:xfrm>
            <a:off x="395535" y="951978"/>
            <a:ext cx="8654519" cy="5717382"/>
          </a:xfrm>
        </p:spPr>
        <p:txBody>
          <a:bodyPr/>
          <a:lstStyle/>
          <a:p>
            <a:pPr marL="288000" lvl="1" indent="0">
              <a:buNone/>
            </a:pPr>
            <a:r>
              <a:rPr lang="nl-BE" b="1"/>
              <a:t>STAP 3 IDENTIFICEER PER RUIMTE DE VERLICHTING </a:t>
            </a:r>
            <a:endParaRPr lang="nl-BE"/>
          </a:p>
          <a:p>
            <a:pPr lvl="1"/>
            <a:r>
              <a:rPr lang="nl-BE"/>
              <a:t>welke verlichtingstoestellen voor de bepaling van de energiescore</a:t>
            </a:r>
            <a:r>
              <a:rPr lang="nl-BE">
                <a:solidFill>
                  <a:srgbClr val="38373A"/>
                </a:solidFill>
              </a:rPr>
              <a:t>?</a:t>
            </a:r>
          </a:p>
          <a:p>
            <a:pPr marL="288000" lvl="1" indent="0">
              <a:buNone/>
            </a:pPr>
            <a:endParaRPr lang="nl-BE">
              <a:solidFill>
                <a:srgbClr val="38373A"/>
              </a:solidFill>
            </a:endParaRPr>
          </a:p>
          <a:p>
            <a:pPr marL="288000" lvl="1" indent="0">
              <a:buNone/>
            </a:pPr>
            <a:r>
              <a:rPr lang="nl-BE">
                <a:solidFill>
                  <a:srgbClr val="38373A"/>
                </a:solidFill>
              </a:rPr>
              <a:t>Inspectieprotocol? Als </a:t>
            </a:r>
            <a:r>
              <a:rPr lang="nl-BE" sz="2400">
                <a:solidFill>
                  <a:srgbClr val="000000"/>
                </a:solidFill>
              </a:rPr>
              <a:t>zowel hoofdverlichting als aanvullende verlichting =&gt; </a:t>
            </a:r>
            <a:r>
              <a:rPr lang="nl-BE" sz="2000">
                <a:solidFill>
                  <a:srgbClr val="000000"/>
                </a:solidFill>
              </a:rPr>
              <a:t> </a:t>
            </a:r>
            <a:r>
              <a:rPr lang="nl-BE" sz="2400">
                <a:solidFill>
                  <a:srgbClr val="000000"/>
                </a:solidFill>
              </a:rPr>
              <a:t>enkel de </a:t>
            </a:r>
            <a:r>
              <a:rPr lang="nl-BE" sz="2400" b="1">
                <a:solidFill>
                  <a:srgbClr val="000000"/>
                </a:solidFill>
              </a:rPr>
              <a:t>hoofdverlichting wordt in rekening gebracht</a:t>
            </a:r>
            <a:endParaRPr lang="nl-BE" sz="2400">
              <a:solidFill>
                <a:srgbClr val="000000"/>
              </a:solidFill>
            </a:endParaRPr>
          </a:p>
          <a:p>
            <a:pPr marL="288000" lvl="1" indent="0">
              <a:buNone/>
            </a:pPr>
            <a:endParaRPr lang="nl-BE"/>
          </a:p>
          <a:p>
            <a:pPr marL="288000" lvl="1" indent="0">
              <a:buNone/>
            </a:pPr>
            <a:r>
              <a:rPr lang="nl-BE"/>
              <a:t>	</a:t>
            </a:r>
          </a:p>
          <a:p>
            <a:pPr marL="288000" lvl="1" indent="0">
              <a:buNone/>
            </a:pPr>
            <a:endParaRPr lang="nl-BE" b="1"/>
          </a:p>
          <a:p>
            <a:pPr marL="288000" lvl="1" indent="0">
              <a:buNone/>
            </a:pPr>
            <a:endParaRPr lang="nl-BE"/>
          </a:p>
        </p:txBody>
      </p:sp>
      <p:pic>
        <p:nvPicPr>
          <p:cNvPr id="5" name="Image 1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3068960"/>
            <a:ext cx="4680520" cy="3456384"/>
          </a:xfrm>
          <a:prstGeom prst="rect">
            <a:avLst/>
          </a:prstGeom>
          <a:noFill/>
          <a:ln>
            <a:noFill/>
          </a:ln>
        </p:spPr>
      </p:pic>
      <p:cxnSp>
        <p:nvCxnSpPr>
          <p:cNvPr id="7" name="Rechte verbindingslijn met pijl 6"/>
          <p:cNvCxnSpPr/>
          <p:nvPr/>
        </p:nvCxnSpPr>
        <p:spPr>
          <a:xfrm flipV="1">
            <a:off x="2339752" y="3382442"/>
            <a:ext cx="2071672" cy="76663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0" name="Tekstvak 9"/>
          <p:cNvSpPr txBox="1"/>
          <p:nvPr/>
        </p:nvSpPr>
        <p:spPr>
          <a:xfrm>
            <a:off x="522991" y="3382442"/>
            <a:ext cx="2664297" cy="3046988"/>
          </a:xfrm>
          <a:prstGeom prst="rect">
            <a:avLst/>
          </a:prstGeom>
          <a:noFill/>
        </p:spPr>
        <p:txBody>
          <a:bodyPr wrap="square" rtlCol="0">
            <a:spAutoFit/>
          </a:bodyPr>
          <a:lstStyle/>
          <a:p>
            <a:r>
              <a:rPr lang="nl-BE" sz="2400"/>
              <a:t>Licht achter </a:t>
            </a:r>
            <a:r>
              <a:rPr lang="nl-BE" sz="2400" err="1"/>
              <a:t>plexi</a:t>
            </a:r>
            <a:r>
              <a:rPr lang="nl-BE" sz="2400"/>
              <a:t> is geen indirecte verlichting dus dit is de hoofdverlichting</a:t>
            </a:r>
          </a:p>
          <a:p>
            <a:endParaRPr lang="nl-BE" sz="2400"/>
          </a:p>
          <a:p>
            <a:r>
              <a:rPr lang="nl-BE" sz="2400"/>
              <a:t>Deze spots worden </a:t>
            </a:r>
            <a:r>
              <a:rPr lang="nl-BE" sz="2400" b="1"/>
              <a:t>niet</a:t>
            </a:r>
            <a:r>
              <a:rPr lang="nl-BE" sz="2400"/>
              <a:t> in rekening gebracht</a:t>
            </a:r>
          </a:p>
        </p:txBody>
      </p:sp>
      <p:cxnSp>
        <p:nvCxnSpPr>
          <p:cNvPr id="13" name="Rechte verbindingslijn met pijl 12"/>
          <p:cNvCxnSpPr/>
          <p:nvPr/>
        </p:nvCxnSpPr>
        <p:spPr>
          <a:xfrm flipV="1">
            <a:off x="2699792" y="5592648"/>
            <a:ext cx="2160240" cy="212616"/>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761196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3DB15F7-5912-41C1-B9AF-6ED72BCEB8C0}"/>
              </a:ext>
            </a:extLst>
          </p:cNvPr>
          <p:cNvSpPr/>
          <p:nvPr/>
        </p:nvSpPr>
        <p:spPr>
          <a:xfrm>
            <a:off x="395536" y="5949280"/>
            <a:ext cx="194421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545815" y="185425"/>
            <a:ext cx="8352928" cy="1080120"/>
          </a:xfrm>
        </p:spPr>
        <p:txBody>
          <a:bodyPr/>
          <a:lstStyle/>
          <a:p>
            <a:r>
              <a:rPr lang="nl-BE"/>
              <a:t>Stappenplan verlichting in Case 2</a:t>
            </a:r>
          </a:p>
        </p:txBody>
      </p:sp>
      <p:sp>
        <p:nvSpPr>
          <p:cNvPr id="3" name="Tijdelijke aanduiding voor inhoud 2">
            <a:extLst>
              <a:ext uri="{FF2B5EF4-FFF2-40B4-BE49-F238E27FC236}">
                <a16:creationId xmlns:a16="http://schemas.microsoft.com/office/drawing/2014/main" id="{7C6DECFD-FCF6-41C4-8569-16795C3BC378}"/>
              </a:ext>
            </a:extLst>
          </p:cNvPr>
          <p:cNvSpPr>
            <a:spLocks noGrp="1"/>
          </p:cNvSpPr>
          <p:nvPr>
            <p:ph sz="half" idx="2"/>
          </p:nvPr>
        </p:nvSpPr>
        <p:spPr>
          <a:xfrm>
            <a:off x="395535" y="951978"/>
            <a:ext cx="8654519" cy="5717382"/>
          </a:xfrm>
        </p:spPr>
        <p:txBody>
          <a:bodyPr/>
          <a:lstStyle/>
          <a:p>
            <a:pPr marL="288000" lvl="1" indent="0">
              <a:buNone/>
            </a:pPr>
            <a:r>
              <a:rPr lang="nl-BE" b="1"/>
              <a:t>STAP 3 IDENTIFICEER PER RUIMTE DE VERLICHTING </a:t>
            </a:r>
            <a:endParaRPr lang="nl-BE"/>
          </a:p>
          <a:p>
            <a:pPr marL="288000" lvl="1" indent="0">
              <a:buNone/>
            </a:pPr>
            <a:endParaRPr lang="nl-BE"/>
          </a:p>
          <a:p>
            <a:pPr marL="288000" lvl="1" indent="0">
              <a:buNone/>
            </a:pPr>
            <a:r>
              <a:rPr lang="nl-BE" sz="2400"/>
              <a:t>Achterste gedeelte van Ruimte 1 (winkel):  	</a:t>
            </a:r>
          </a:p>
          <a:p>
            <a:pPr marL="288000" lvl="1" indent="0">
              <a:buNone/>
            </a:pPr>
            <a:r>
              <a:rPr lang="nl-BE" sz="2400"/>
              <a:t>zowel plafondverlichting, als nood- en meubelverlichting.</a:t>
            </a:r>
          </a:p>
          <a:p>
            <a:pPr marL="288000" lvl="1" indent="0">
              <a:buNone/>
            </a:pPr>
            <a:endParaRPr lang="nl-BE" sz="2400"/>
          </a:p>
          <a:p>
            <a:pPr marL="288000" lvl="1" indent="0">
              <a:buNone/>
            </a:pPr>
            <a:r>
              <a:rPr lang="nl-BE" sz="2400"/>
              <a:t>De opbouwtoestellen aan het plafond zijn de hoofdverlichting.</a:t>
            </a:r>
          </a:p>
          <a:p>
            <a:pPr marL="288000" lvl="1" indent="0">
              <a:buNone/>
            </a:pPr>
            <a:endParaRPr lang="nl-BE" sz="2400"/>
          </a:p>
          <a:p>
            <a:pPr marL="288000" lvl="1" indent="0">
              <a:buNone/>
            </a:pPr>
            <a:endParaRPr lang="nl-BE" b="1"/>
          </a:p>
          <a:p>
            <a:pPr marL="288000" lvl="1" indent="0">
              <a:buNone/>
            </a:pPr>
            <a:endParaRPr lang="nl-BE"/>
          </a:p>
        </p:txBody>
      </p:sp>
      <p:pic>
        <p:nvPicPr>
          <p:cNvPr id="6" name="Image 1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9792" y="3212976"/>
            <a:ext cx="4392488" cy="3168352"/>
          </a:xfrm>
          <a:prstGeom prst="rect">
            <a:avLst/>
          </a:prstGeom>
          <a:noFill/>
          <a:ln>
            <a:noFill/>
          </a:ln>
        </p:spPr>
      </p:pic>
      <p:cxnSp>
        <p:nvCxnSpPr>
          <p:cNvPr id="7" name="Rechte verbindingslijn met pijl 6"/>
          <p:cNvCxnSpPr/>
          <p:nvPr/>
        </p:nvCxnSpPr>
        <p:spPr>
          <a:xfrm>
            <a:off x="1763688" y="3083933"/>
            <a:ext cx="1611900" cy="743954"/>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2434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3DB15F7-5912-41C1-B9AF-6ED72BCEB8C0}"/>
              </a:ext>
            </a:extLst>
          </p:cNvPr>
          <p:cNvSpPr/>
          <p:nvPr/>
        </p:nvSpPr>
        <p:spPr>
          <a:xfrm>
            <a:off x="395536" y="5949280"/>
            <a:ext cx="194421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545815" y="185425"/>
            <a:ext cx="8352928" cy="1080120"/>
          </a:xfrm>
        </p:spPr>
        <p:txBody>
          <a:bodyPr/>
          <a:lstStyle/>
          <a:p>
            <a:r>
              <a:rPr lang="nl-BE"/>
              <a:t>Stappenplan verlichting in Case 2</a:t>
            </a:r>
          </a:p>
        </p:txBody>
      </p:sp>
      <p:sp>
        <p:nvSpPr>
          <p:cNvPr id="3" name="Tijdelijke aanduiding voor inhoud 2">
            <a:extLst>
              <a:ext uri="{FF2B5EF4-FFF2-40B4-BE49-F238E27FC236}">
                <a16:creationId xmlns:a16="http://schemas.microsoft.com/office/drawing/2014/main" id="{7C6DECFD-FCF6-41C4-8569-16795C3BC378}"/>
              </a:ext>
            </a:extLst>
          </p:cNvPr>
          <p:cNvSpPr>
            <a:spLocks noGrp="1"/>
          </p:cNvSpPr>
          <p:nvPr>
            <p:ph sz="half" idx="2"/>
          </p:nvPr>
        </p:nvSpPr>
        <p:spPr>
          <a:xfrm>
            <a:off x="395535" y="951978"/>
            <a:ext cx="8654519" cy="5717382"/>
          </a:xfrm>
        </p:spPr>
        <p:txBody>
          <a:bodyPr>
            <a:normAutofit/>
          </a:bodyPr>
          <a:lstStyle/>
          <a:p>
            <a:pPr marL="288000" lvl="1" indent="0">
              <a:buNone/>
            </a:pPr>
            <a:r>
              <a:rPr lang="nl-BE" b="1"/>
              <a:t>STAP 4 BEPAAL HET TYPE LICHTBRON </a:t>
            </a:r>
            <a:endParaRPr lang="nl-BE"/>
          </a:p>
          <a:p>
            <a:pPr marL="288000" lvl="1" indent="0">
              <a:buNone/>
            </a:pPr>
            <a:endParaRPr lang="nl-BE"/>
          </a:p>
          <a:p>
            <a:pPr lvl="1"/>
            <a:r>
              <a:rPr lang="nl-BE" sz="2400">
                <a:solidFill>
                  <a:srgbClr val="38373A"/>
                </a:solidFill>
              </a:rPr>
              <a:t>Welk type lichtbron per verlichtingstoestel?</a:t>
            </a:r>
          </a:p>
          <a:p>
            <a:pPr marL="288000" lvl="1" indent="0">
              <a:buNone/>
            </a:pPr>
            <a:r>
              <a:rPr lang="nl-BE" sz="2400">
                <a:solidFill>
                  <a:srgbClr val="38373A"/>
                </a:solidFill>
              </a:rPr>
              <a:t>	</a:t>
            </a:r>
          </a:p>
          <a:p>
            <a:pPr lvl="2"/>
            <a:r>
              <a:rPr lang="nl-BE" sz="2400">
                <a:solidFill>
                  <a:srgbClr val="38373A"/>
                </a:solidFill>
              </a:rPr>
              <a:t>Hoge druk gasontladingslampen</a:t>
            </a:r>
          </a:p>
          <a:p>
            <a:pPr lvl="2"/>
            <a:r>
              <a:rPr lang="nl-BE" sz="2400" err="1">
                <a:solidFill>
                  <a:srgbClr val="38373A"/>
                </a:solidFill>
              </a:rPr>
              <a:t>LED-verlichting</a:t>
            </a:r>
            <a:endParaRPr lang="nl-BE" sz="2400">
              <a:solidFill>
                <a:srgbClr val="38373A"/>
              </a:solidFill>
            </a:endParaRPr>
          </a:p>
          <a:p>
            <a:pPr lvl="2"/>
            <a:r>
              <a:rPr lang="nl-BE" sz="2400" err="1">
                <a:solidFill>
                  <a:srgbClr val="38373A"/>
                </a:solidFill>
              </a:rPr>
              <a:t>TL-verlichting</a:t>
            </a:r>
            <a:endParaRPr lang="nl-BE" sz="2400">
              <a:solidFill>
                <a:srgbClr val="38373A"/>
              </a:solidFill>
            </a:endParaRPr>
          </a:p>
          <a:p>
            <a:pPr lvl="2"/>
            <a:r>
              <a:rPr lang="nl-BE" sz="2400">
                <a:solidFill>
                  <a:srgbClr val="38373A"/>
                </a:solidFill>
              </a:rPr>
              <a:t>Compacte </a:t>
            </a:r>
            <a:r>
              <a:rPr lang="nl-BE" sz="2400" err="1">
                <a:solidFill>
                  <a:srgbClr val="38373A"/>
                </a:solidFill>
              </a:rPr>
              <a:t>TL-verlichting</a:t>
            </a:r>
            <a:r>
              <a:rPr lang="nl-BE" sz="2400">
                <a:solidFill>
                  <a:srgbClr val="38373A"/>
                </a:solidFill>
              </a:rPr>
              <a:t> of spaarlamp</a:t>
            </a:r>
          </a:p>
          <a:p>
            <a:pPr lvl="2"/>
            <a:r>
              <a:rPr lang="nl-BE" sz="2400">
                <a:solidFill>
                  <a:srgbClr val="38373A"/>
                </a:solidFill>
              </a:rPr>
              <a:t>Halogeenlampen</a:t>
            </a:r>
          </a:p>
          <a:p>
            <a:pPr lvl="2"/>
            <a:r>
              <a:rPr lang="nl-BE" sz="2400">
                <a:solidFill>
                  <a:srgbClr val="38373A"/>
                </a:solidFill>
              </a:rPr>
              <a:t>Gloeilampen</a:t>
            </a:r>
          </a:p>
          <a:p>
            <a:pPr lvl="2"/>
            <a:r>
              <a:rPr lang="nl-BE" sz="2400">
                <a:solidFill>
                  <a:srgbClr val="38373A"/>
                </a:solidFill>
              </a:rPr>
              <a:t>Onbekend</a:t>
            </a:r>
          </a:p>
          <a:p>
            <a:pPr marL="0" indent="0">
              <a:buNone/>
            </a:pPr>
            <a:endParaRPr lang="nl-BE" sz="2400"/>
          </a:p>
          <a:p>
            <a:pPr marL="0" indent="0">
              <a:buNone/>
            </a:pPr>
            <a:r>
              <a:rPr lang="nl-BE" sz="2400"/>
              <a:t>Ruimte 1: </a:t>
            </a:r>
            <a:r>
              <a:rPr lang="nl-BE" sz="2400" err="1"/>
              <a:t>TL-verlichting</a:t>
            </a:r>
            <a:endParaRPr lang="nl-BE" sz="2400"/>
          </a:p>
          <a:p>
            <a:pPr marL="0" indent="0">
              <a:buNone/>
            </a:pPr>
            <a:r>
              <a:rPr lang="nl-BE" sz="2400"/>
              <a:t>Ruimte 2 en 3: onbekend (idem case 1 kantoor)</a:t>
            </a:r>
          </a:p>
          <a:p>
            <a:pPr marL="0" indent="0">
              <a:buNone/>
            </a:pPr>
            <a:endParaRPr lang="nl-BE" sz="2400"/>
          </a:p>
          <a:p>
            <a:pPr marL="288000" lvl="1" indent="0">
              <a:buNone/>
            </a:pPr>
            <a:endParaRPr lang="nl-BE"/>
          </a:p>
          <a:p>
            <a:pPr marL="288000" lvl="1" indent="0">
              <a:buNone/>
            </a:pPr>
            <a:endParaRPr lang="nl-BE" b="1"/>
          </a:p>
          <a:p>
            <a:pPr marL="288000" lvl="1" indent="0">
              <a:buNone/>
            </a:pPr>
            <a:endParaRPr lang="nl-BE"/>
          </a:p>
        </p:txBody>
      </p:sp>
      <p:cxnSp>
        <p:nvCxnSpPr>
          <p:cNvPr id="10" name="Rechte verbindingslijn met pijl 9"/>
          <p:cNvCxnSpPr>
            <a:cxnSpLocks/>
          </p:cNvCxnSpPr>
          <p:nvPr/>
        </p:nvCxnSpPr>
        <p:spPr>
          <a:xfrm flipH="1" flipV="1">
            <a:off x="3087355" y="4482645"/>
            <a:ext cx="1373809" cy="2968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Image 1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2070" y="1265545"/>
            <a:ext cx="1873449" cy="1602332"/>
          </a:xfrm>
          <a:prstGeom prst="rect">
            <a:avLst/>
          </a:prstGeom>
          <a:noFill/>
          <a:ln>
            <a:noFill/>
          </a:ln>
        </p:spPr>
      </p:pic>
      <p:cxnSp>
        <p:nvCxnSpPr>
          <p:cNvPr id="9" name="Rechte verbindingslijn met pijl 8"/>
          <p:cNvCxnSpPr>
            <a:cxnSpLocks/>
          </p:cNvCxnSpPr>
          <p:nvPr/>
        </p:nvCxnSpPr>
        <p:spPr>
          <a:xfrm flipH="1">
            <a:off x="3200820" y="2566172"/>
            <a:ext cx="3352231" cy="7198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Image 1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2070" y="2935097"/>
            <a:ext cx="1873449" cy="1781570"/>
          </a:xfrm>
          <a:prstGeom prst="rect">
            <a:avLst/>
          </a:prstGeom>
          <a:noFill/>
          <a:ln>
            <a:noFill/>
          </a:ln>
        </p:spPr>
      </p:pic>
      <p:cxnSp>
        <p:nvCxnSpPr>
          <p:cNvPr id="13" name="Rechte verbindingslijn met pijl 12"/>
          <p:cNvCxnSpPr>
            <a:cxnSpLocks/>
          </p:cNvCxnSpPr>
          <p:nvPr/>
        </p:nvCxnSpPr>
        <p:spPr>
          <a:xfrm flipH="1">
            <a:off x="3200821" y="3357646"/>
            <a:ext cx="33522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Afbeelding 4"/>
          <p:cNvPicPr>
            <a:picLocks noChangeAspect="1"/>
          </p:cNvPicPr>
          <p:nvPr/>
        </p:nvPicPr>
        <p:blipFill>
          <a:blip r:embed="rId5"/>
          <a:stretch>
            <a:fillRect/>
          </a:stretch>
        </p:blipFill>
        <p:spPr>
          <a:xfrm>
            <a:off x="4572000" y="4487359"/>
            <a:ext cx="865649" cy="1057003"/>
          </a:xfrm>
          <a:prstGeom prst="rect">
            <a:avLst/>
          </a:prstGeom>
        </p:spPr>
      </p:pic>
    </p:spTree>
    <p:extLst>
      <p:ext uri="{BB962C8B-B14F-4D97-AF65-F5344CB8AC3E}">
        <p14:creationId xmlns:p14="http://schemas.microsoft.com/office/powerpoint/2010/main" val="105275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3" end="1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3DB15F7-5912-41C1-B9AF-6ED72BCEB8C0}"/>
              </a:ext>
            </a:extLst>
          </p:cNvPr>
          <p:cNvSpPr/>
          <p:nvPr/>
        </p:nvSpPr>
        <p:spPr>
          <a:xfrm>
            <a:off x="395536" y="5949280"/>
            <a:ext cx="194421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545815" y="185425"/>
            <a:ext cx="8352928" cy="1080120"/>
          </a:xfrm>
        </p:spPr>
        <p:txBody>
          <a:bodyPr/>
          <a:lstStyle/>
          <a:p>
            <a:r>
              <a:rPr lang="nl-BE"/>
              <a:t>Stappenplan verlichting in Case 2</a:t>
            </a:r>
          </a:p>
        </p:txBody>
      </p:sp>
      <p:sp>
        <p:nvSpPr>
          <p:cNvPr id="3" name="Tijdelijke aanduiding voor inhoud 2">
            <a:extLst>
              <a:ext uri="{FF2B5EF4-FFF2-40B4-BE49-F238E27FC236}">
                <a16:creationId xmlns:a16="http://schemas.microsoft.com/office/drawing/2014/main" id="{7C6DECFD-FCF6-41C4-8569-16795C3BC378}"/>
              </a:ext>
            </a:extLst>
          </p:cNvPr>
          <p:cNvSpPr>
            <a:spLocks noGrp="1"/>
          </p:cNvSpPr>
          <p:nvPr>
            <p:ph sz="half" idx="2"/>
          </p:nvPr>
        </p:nvSpPr>
        <p:spPr>
          <a:xfrm>
            <a:off x="395535" y="951978"/>
            <a:ext cx="7633649" cy="5717382"/>
          </a:xfrm>
        </p:spPr>
        <p:txBody>
          <a:bodyPr>
            <a:normAutofit/>
          </a:bodyPr>
          <a:lstStyle/>
          <a:p>
            <a:pPr marL="288000" lvl="1" indent="0">
              <a:buNone/>
            </a:pPr>
            <a:r>
              <a:rPr lang="nl-BE" b="1"/>
              <a:t>STAP 5 BEPAAL HET TYPE REGELING IN FUNCTIE VAN AAN- OF AFWEZIGHEID </a:t>
            </a:r>
          </a:p>
          <a:p>
            <a:pPr marL="0" indent="0">
              <a:buNone/>
            </a:pPr>
            <a:r>
              <a:rPr lang="nl-BE" sz="2400"/>
              <a:t>	</a:t>
            </a:r>
          </a:p>
          <a:p>
            <a:pPr marL="0" indent="0">
              <a:buNone/>
            </a:pPr>
            <a:r>
              <a:rPr lang="nl-BE" sz="2400"/>
              <a:t>	Automatisch </a:t>
            </a:r>
          </a:p>
          <a:p>
            <a:pPr marL="0" indent="0">
              <a:buNone/>
            </a:pPr>
            <a:r>
              <a:rPr lang="nl-BE" sz="2400"/>
              <a:t>	Manueel </a:t>
            </a:r>
          </a:p>
          <a:p>
            <a:pPr marL="0" indent="0">
              <a:buNone/>
            </a:pPr>
            <a:r>
              <a:rPr lang="nl-BE" sz="2400"/>
              <a:t>	Geen of onbekend </a:t>
            </a:r>
          </a:p>
          <a:p>
            <a:endParaRPr lang="nl-BE" sz="2400"/>
          </a:p>
          <a:p>
            <a:endParaRPr lang="nl-BE" sz="2400"/>
          </a:p>
          <a:p>
            <a:endParaRPr lang="nl-BE" sz="2400"/>
          </a:p>
          <a:p>
            <a:pPr marL="288000" lvl="1" indent="0">
              <a:buNone/>
            </a:pPr>
            <a:r>
              <a:rPr lang="nl-BE" b="1"/>
              <a:t>STAP 6 BEPAAL HET TYPE REGELING IN FUNCTIE VAN DAGLICHT </a:t>
            </a:r>
            <a:endParaRPr lang="nl-BE"/>
          </a:p>
          <a:p>
            <a:pPr marL="0" indent="0">
              <a:buNone/>
            </a:pPr>
            <a:r>
              <a:rPr lang="nl-BE" sz="2400"/>
              <a:t>	</a:t>
            </a:r>
          </a:p>
          <a:p>
            <a:pPr marL="0" indent="0">
              <a:buNone/>
            </a:pPr>
            <a:r>
              <a:rPr lang="nl-BE" sz="2400"/>
              <a:t>	Automatisch </a:t>
            </a:r>
          </a:p>
          <a:p>
            <a:pPr marL="0" indent="0">
              <a:buNone/>
            </a:pPr>
            <a:r>
              <a:rPr lang="nl-BE" sz="2400"/>
              <a:t>	Manueel </a:t>
            </a:r>
          </a:p>
          <a:p>
            <a:pPr marL="0" indent="0">
              <a:buNone/>
            </a:pPr>
            <a:r>
              <a:rPr lang="nl-BE" sz="2400"/>
              <a:t>	Geen of onbekend</a:t>
            </a:r>
            <a:endParaRPr lang="nl-BE"/>
          </a:p>
          <a:p>
            <a:pPr marL="288000" lvl="1" indent="0">
              <a:buNone/>
            </a:pPr>
            <a:endParaRPr lang="nl-BE"/>
          </a:p>
          <a:p>
            <a:pPr marL="288000" lvl="1" indent="0">
              <a:buNone/>
            </a:pPr>
            <a:endParaRPr lang="nl-BE"/>
          </a:p>
          <a:p>
            <a:pPr marL="288000" lvl="1" indent="0">
              <a:buNone/>
            </a:pPr>
            <a:endParaRPr lang="nl-BE"/>
          </a:p>
          <a:p>
            <a:pPr marL="288000" lvl="1" indent="0">
              <a:buNone/>
            </a:pPr>
            <a:endParaRPr lang="nl-BE"/>
          </a:p>
          <a:p>
            <a:pPr marL="288000" lvl="1" indent="0">
              <a:buNone/>
            </a:pPr>
            <a:endParaRPr lang="nl-BE"/>
          </a:p>
          <a:p>
            <a:pPr marL="288000" lvl="1" indent="0">
              <a:buNone/>
            </a:pPr>
            <a:endParaRPr lang="nl-BE"/>
          </a:p>
          <a:p>
            <a:pPr marL="288000" lvl="1" indent="0">
              <a:buNone/>
            </a:pPr>
            <a:endParaRPr lang="nl-BE"/>
          </a:p>
        </p:txBody>
      </p:sp>
      <p:pic>
        <p:nvPicPr>
          <p:cNvPr id="6" name="Afbeelding 5"/>
          <p:cNvPicPr>
            <a:picLocks noChangeAspect="1"/>
          </p:cNvPicPr>
          <p:nvPr/>
        </p:nvPicPr>
        <p:blipFill>
          <a:blip r:embed="rId3"/>
          <a:stretch>
            <a:fillRect/>
          </a:stretch>
        </p:blipFill>
        <p:spPr>
          <a:xfrm>
            <a:off x="6426425" y="1515145"/>
            <a:ext cx="1188823" cy="1054699"/>
          </a:xfrm>
          <a:prstGeom prst="rect">
            <a:avLst/>
          </a:prstGeom>
        </p:spPr>
      </p:pic>
      <p:sp>
        <p:nvSpPr>
          <p:cNvPr id="8" name="Tekstvak 7"/>
          <p:cNvSpPr txBox="1"/>
          <p:nvPr/>
        </p:nvSpPr>
        <p:spPr>
          <a:xfrm>
            <a:off x="5649239" y="2629674"/>
            <a:ext cx="3399817" cy="1569660"/>
          </a:xfrm>
          <a:prstGeom prst="rect">
            <a:avLst/>
          </a:prstGeom>
          <a:noFill/>
        </p:spPr>
        <p:txBody>
          <a:bodyPr wrap="square" rtlCol="0">
            <a:spAutoFit/>
          </a:bodyPr>
          <a:lstStyle/>
          <a:p>
            <a:r>
              <a:rPr lang="nl-BE" sz="2400"/>
              <a:t>We zien :</a:t>
            </a:r>
          </a:p>
          <a:p>
            <a:r>
              <a:rPr lang="nl-BE" sz="2400"/>
              <a:t>Schakelaar in winkel, sas en toilet</a:t>
            </a:r>
          </a:p>
          <a:p>
            <a:r>
              <a:rPr lang="nl-BE" sz="2400"/>
              <a:t>Etalageverlichting apart.</a:t>
            </a:r>
          </a:p>
        </p:txBody>
      </p:sp>
      <p:cxnSp>
        <p:nvCxnSpPr>
          <p:cNvPr id="11" name="Rechte verbindingslijn met pijl 10"/>
          <p:cNvCxnSpPr/>
          <p:nvPr/>
        </p:nvCxnSpPr>
        <p:spPr>
          <a:xfrm flipH="1">
            <a:off x="2611677" y="2104373"/>
            <a:ext cx="3814748" cy="3820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p:cNvCxnSpPr>
            <a:cxnSpLocks/>
          </p:cNvCxnSpPr>
          <p:nvPr/>
        </p:nvCxnSpPr>
        <p:spPr>
          <a:xfrm flipH="1">
            <a:off x="3917356" y="5906022"/>
            <a:ext cx="2132462" cy="2301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026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3DB15F7-5912-41C1-B9AF-6ED72BCEB8C0}"/>
              </a:ext>
            </a:extLst>
          </p:cNvPr>
          <p:cNvSpPr/>
          <p:nvPr/>
        </p:nvSpPr>
        <p:spPr>
          <a:xfrm>
            <a:off x="395536" y="5949280"/>
            <a:ext cx="194421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545815" y="185425"/>
            <a:ext cx="8352928" cy="1080120"/>
          </a:xfrm>
        </p:spPr>
        <p:txBody>
          <a:bodyPr/>
          <a:lstStyle/>
          <a:p>
            <a:r>
              <a:rPr lang="nl-BE"/>
              <a:t>Stappenplan verlichting in Case 2</a:t>
            </a:r>
          </a:p>
        </p:txBody>
      </p:sp>
      <p:sp>
        <p:nvSpPr>
          <p:cNvPr id="3" name="Tijdelijke aanduiding voor inhoud 2">
            <a:extLst>
              <a:ext uri="{FF2B5EF4-FFF2-40B4-BE49-F238E27FC236}">
                <a16:creationId xmlns:a16="http://schemas.microsoft.com/office/drawing/2014/main" id="{7C6DECFD-FCF6-41C4-8569-16795C3BC378}"/>
              </a:ext>
            </a:extLst>
          </p:cNvPr>
          <p:cNvSpPr>
            <a:spLocks noGrp="1"/>
          </p:cNvSpPr>
          <p:nvPr>
            <p:ph sz="half" idx="2"/>
          </p:nvPr>
        </p:nvSpPr>
        <p:spPr>
          <a:xfrm>
            <a:off x="149770" y="836712"/>
            <a:ext cx="9145017" cy="6021288"/>
          </a:xfrm>
        </p:spPr>
        <p:txBody>
          <a:bodyPr>
            <a:normAutofit/>
          </a:bodyPr>
          <a:lstStyle/>
          <a:p>
            <a:pPr marL="288000" lvl="1" indent="0">
              <a:buNone/>
            </a:pPr>
            <a:r>
              <a:rPr lang="nl-BE" b="1"/>
              <a:t>STAP 7 BEPAAL DE VERLICHTINGSZONES EN VOER IN </a:t>
            </a:r>
            <a:endParaRPr lang="nl-BE"/>
          </a:p>
          <a:p>
            <a:pPr marL="288000" lvl="1" indent="0">
              <a:buNone/>
            </a:pPr>
            <a:r>
              <a:rPr lang="nl-BE" sz="2400"/>
              <a:t>Bepaal de verlichtingszones en hun respectievelijke oppervlakte. </a:t>
            </a:r>
          </a:p>
          <a:p>
            <a:pPr marL="288000" lvl="1" indent="0">
              <a:buNone/>
            </a:pPr>
            <a:endParaRPr lang="nl-BE" sz="2400"/>
          </a:p>
          <a:p>
            <a:pPr marL="288000" lvl="1" indent="0">
              <a:buNone/>
            </a:pPr>
            <a:endParaRPr lang="nl-BE" sz="2400"/>
          </a:p>
          <a:p>
            <a:pPr marL="288000" lvl="1" indent="0">
              <a:buNone/>
            </a:pPr>
            <a:endParaRPr lang="nl-BE" sz="2400"/>
          </a:p>
          <a:p>
            <a:pPr marL="288000" lvl="1" indent="0">
              <a:buNone/>
            </a:pPr>
            <a:endParaRPr lang="nl-BE" sz="2400"/>
          </a:p>
          <a:p>
            <a:pPr marL="288000" lvl="1" indent="0">
              <a:buNone/>
            </a:pPr>
            <a:endParaRPr lang="nl-BE" sz="2400"/>
          </a:p>
          <a:p>
            <a:pPr marL="288000" lvl="1" indent="0">
              <a:buNone/>
            </a:pPr>
            <a:endParaRPr lang="nl-BE" sz="2400"/>
          </a:p>
          <a:p>
            <a:pPr marL="288000" lvl="1" indent="0">
              <a:buNone/>
            </a:pPr>
            <a:endParaRPr lang="nl-BE" sz="2400"/>
          </a:p>
          <a:p>
            <a:pPr marL="288000" lvl="1" indent="0">
              <a:buNone/>
            </a:pPr>
            <a:endParaRPr lang="nl-BE" sz="2400"/>
          </a:p>
          <a:p>
            <a:pPr marL="288000" lvl="1" indent="0">
              <a:buNone/>
            </a:pPr>
            <a:r>
              <a:rPr lang="nl-BE" sz="2400"/>
              <a:t>Verlichtingszone 1 (totale winkelruimte):  	oppervlakte opmeten</a:t>
            </a:r>
          </a:p>
          <a:p>
            <a:pPr marL="288000" lvl="1" indent="0">
              <a:buNone/>
            </a:pPr>
            <a:r>
              <a:rPr lang="nl-BE" sz="2400"/>
              <a:t>Verlichtingszone 2 (ruimte 2 sas + ruimte 3 WC): ruimte 2 + ruimte 3 </a:t>
            </a:r>
            <a:r>
              <a:rPr lang="nl-BE" sz="2400" i="1"/>
              <a:t>kunnen gebundeld worden	omdat zelfde lichtbron en zelfde regeling</a:t>
            </a:r>
            <a:r>
              <a:rPr lang="nl-BE" sz="2400"/>
              <a:t>						oppervlakte opmeten</a:t>
            </a:r>
          </a:p>
          <a:p>
            <a:pPr marL="288000" lvl="1" indent="0">
              <a:buNone/>
            </a:pPr>
            <a:r>
              <a:rPr lang="nl-BE" sz="2400" b="1"/>
              <a:t>Wat met ruimte 4 (opslag) en ruimte 5 (privé)? </a:t>
            </a:r>
          </a:p>
          <a:p>
            <a:pPr marL="288000" lvl="1" indent="0">
              <a:buNone/>
            </a:pPr>
            <a:r>
              <a:rPr lang="nl-BE" sz="2400" b="1"/>
              <a:t>Moeten deze ook opgemeten worden? Ruimtes 4 en 5 bundelen? </a:t>
            </a:r>
          </a:p>
          <a:p>
            <a:pPr marL="288000" lvl="1" indent="0">
              <a:buNone/>
            </a:pPr>
            <a:endParaRPr lang="nl-BE" sz="2400"/>
          </a:p>
        </p:txBody>
      </p:sp>
      <p:pic>
        <p:nvPicPr>
          <p:cNvPr id="6" name="Afbeelding 5"/>
          <p:cNvPicPr>
            <a:picLocks noChangeAspect="1"/>
          </p:cNvPicPr>
          <p:nvPr/>
        </p:nvPicPr>
        <p:blipFill>
          <a:blip r:embed="rId3"/>
          <a:stretch>
            <a:fillRect/>
          </a:stretch>
        </p:blipFill>
        <p:spPr>
          <a:xfrm>
            <a:off x="2600686" y="1556792"/>
            <a:ext cx="4243184" cy="2645893"/>
          </a:xfrm>
          <a:prstGeom prst="rect">
            <a:avLst/>
          </a:prstGeom>
        </p:spPr>
      </p:pic>
    </p:spTree>
    <p:extLst>
      <p:ext uri="{BB962C8B-B14F-4D97-AF65-F5344CB8AC3E}">
        <p14:creationId xmlns:p14="http://schemas.microsoft.com/office/powerpoint/2010/main" val="212191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545815" y="185425"/>
            <a:ext cx="8352928" cy="1080120"/>
          </a:xfrm>
        </p:spPr>
        <p:txBody>
          <a:bodyPr/>
          <a:lstStyle/>
          <a:p>
            <a:r>
              <a:rPr lang="nl-BE"/>
              <a:t>Stappenplan verlichting in Case 2</a:t>
            </a:r>
          </a:p>
        </p:txBody>
      </p:sp>
      <p:sp>
        <p:nvSpPr>
          <p:cNvPr id="3" name="Tijdelijke aanduiding voor inhoud 2">
            <a:extLst>
              <a:ext uri="{FF2B5EF4-FFF2-40B4-BE49-F238E27FC236}">
                <a16:creationId xmlns:a16="http://schemas.microsoft.com/office/drawing/2014/main" id="{7C6DECFD-FCF6-41C4-8569-16795C3BC378}"/>
              </a:ext>
            </a:extLst>
          </p:cNvPr>
          <p:cNvSpPr>
            <a:spLocks noGrp="1"/>
          </p:cNvSpPr>
          <p:nvPr>
            <p:ph sz="half" idx="2"/>
          </p:nvPr>
        </p:nvSpPr>
        <p:spPr>
          <a:xfrm>
            <a:off x="395535" y="951978"/>
            <a:ext cx="8654519" cy="3557142"/>
          </a:xfrm>
        </p:spPr>
        <p:txBody>
          <a:bodyPr/>
          <a:lstStyle/>
          <a:p>
            <a:pPr marL="288000" lvl="1" indent="0">
              <a:buNone/>
            </a:pPr>
            <a:r>
              <a:rPr lang="nl-BE" b="1"/>
              <a:t>STAP 8 BEPAAL HET GEÏNSTALLEERDE VERMOGEN VAN DE AANWEZIGE HOOFDVERLICHTING </a:t>
            </a:r>
            <a:endParaRPr lang="nl-BE"/>
          </a:p>
          <a:p>
            <a:pPr marL="288000" lvl="1" indent="0">
              <a:buNone/>
            </a:pPr>
            <a:endParaRPr lang="nl-BE">
              <a:solidFill>
                <a:srgbClr val="38373A"/>
              </a:solidFill>
            </a:endParaRPr>
          </a:p>
          <a:p>
            <a:pPr marL="0" indent="0">
              <a:buNone/>
            </a:pPr>
            <a:r>
              <a:rPr lang="nl-BE" sz="2400"/>
              <a:t>Geen lichtberekeningen of andere bronnen voorhanden dus </a:t>
            </a:r>
            <a:r>
              <a:rPr lang="nl-BE" sz="2800" b="1"/>
              <a:t>vermogen niet gekend.</a:t>
            </a:r>
          </a:p>
          <a:p>
            <a:pPr marL="0" indent="0">
              <a:buNone/>
            </a:pPr>
            <a:endParaRPr lang="nl-BE" sz="2400"/>
          </a:p>
          <a:p>
            <a:pPr marL="0" indent="0">
              <a:buNone/>
            </a:pPr>
            <a:endParaRPr lang="nl-BE" sz="2400"/>
          </a:p>
          <a:p>
            <a:pPr marL="288000" lvl="1" indent="0">
              <a:buNone/>
            </a:pPr>
            <a:endParaRPr lang="nl-BE"/>
          </a:p>
          <a:p>
            <a:pPr marL="288000" lvl="1" indent="0">
              <a:buNone/>
            </a:pPr>
            <a:endParaRPr lang="nl-BE"/>
          </a:p>
          <a:p>
            <a:pPr marL="288000" lvl="1" indent="0">
              <a:buNone/>
            </a:pPr>
            <a:endParaRPr lang="nl-BE" b="1"/>
          </a:p>
          <a:p>
            <a:pPr marL="288000" lvl="1" indent="0">
              <a:buNone/>
            </a:pPr>
            <a:endParaRPr lang="nl-BE"/>
          </a:p>
        </p:txBody>
      </p:sp>
    </p:spTree>
    <p:extLst>
      <p:ext uri="{BB962C8B-B14F-4D97-AF65-F5344CB8AC3E}">
        <p14:creationId xmlns:p14="http://schemas.microsoft.com/office/powerpoint/2010/main" val="12928656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3DB15F7-5912-41C1-B9AF-6ED72BCEB8C0}"/>
              </a:ext>
            </a:extLst>
          </p:cNvPr>
          <p:cNvSpPr/>
          <p:nvPr/>
        </p:nvSpPr>
        <p:spPr>
          <a:xfrm>
            <a:off x="395536" y="5949280"/>
            <a:ext cx="194421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546331" y="116632"/>
            <a:ext cx="8352928" cy="1080120"/>
          </a:xfrm>
        </p:spPr>
        <p:txBody>
          <a:bodyPr/>
          <a:lstStyle/>
          <a:p>
            <a:r>
              <a:rPr lang="nl-BE"/>
              <a:t>Stappenplan verlichting in Case 2</a:t>
            </a:r>
          </a:p>
        </p:txBody>
      </p:sp>
      <p:sp>
        <p:nvSpPr>
          <p:cNvPr id="3" name="Tijdelijke aanduiding voor inhoud 2">
            <a:extLst>
              <a:ext uri="{FF2B5EF4-FFF2-40B4-BE49-F238E27FC236}">
                <a16:creationId xmlns:a16="http://schemas.microsoft.com/office/drawing/2014/main" id="{7C6DECFD-FCF6-41C4-8569-16795C3BC378}"/>
              </a:ext>
            </a:extLst>
          </p:cNvPr>
          <p:cNvSpPr>
            <a:spLocks noGrp="1"/>
          </p:cNvSpPr>
          <p:nvPr>
            <p:ph sz="half" idx="2"/>
          </p:nvPr>
        </p:nvSpPr>
        <p:spPr>
          <a:xfrm>
            <a:off x="296401" y="1020899"/>
            <a:ext cx="8654519" cy="5717382"/>
          </a:xfrm>
        </p:spPr>
        <p:txBody>
          <a:bodyPr/>
          <a:lstStyle/>
          <a:p>
            <a:pPr marL="0" indent="0">
              <a:buNone/>
            </a:pPr>
            <a:r>
              <a:rPr lang="nl-BE" sz="2400" b="1"/>
              <a:t>STAP 9 VOER DE VERLICHTING MET AL ZIJN PARAMETERS IN</a:t>
            </a:r>
            <a:endParaRPr lang="nl-BE" sz="2400"/>
          </a:p>
          <a:p>
            <a:pPr marL="0" indent="0">
              <a:buNone/>
            </a:pPr>
            <a:endParaRPr lang="nl-BE" sz="2000">
              <a:solidFill>
                <a:srgbClr val="000000"/>
              </a:solidFill>
            </a:endParaRPr>
          </a:p>
          <a:p>
            <a:pPr marL="0" indent="0">
              <a:buNone/>
            </a:pPr>
            <a:r>
              <a:rPr lang="nl-BE" sz="2400">
                <a:solidFill>
                  <a:srgbClr val="000000"/>
                </a:solidFill>
              </a:rPr>
              <a:t>We hebben nu alle gegevens om de parameters in te voeren.</a:t>
            </a:r>
          </a:p>
          <a:p>
            <a:pPr marL="0" indent="0">
              <a:buNone/>
            </a:pPr>
            <a:endParaRPr lang="nl-BE" sz="2400"/>
          </a:p>
          <a:p>
            <a:pPr marL="0" indent="0">
              <a:buNone/>
            </a:pPr>
            <a:endParaRPr lang="nl-BE" sz="2400"/>
          </a:p>
          <a:p>
            <a:pPr marL="0" indent="0">
              <a:buNone/>
            </a:pPr>
            <a:endParaRPr lang="nl-BE" sz="2400"/>
          </a:p>
          <a:p>
            <a:pPr marL="0" indent="0">
              <a:buNone/>
            </a:pPr>
            <a:endParaRPr lang="nl-BE" sz="2400"/>
          </a:p>
          <a:p>
            <a:pPr marL="0" indent="0">
              <a:buNone/>
            </a:pPr>
            <a:endParaRPr lang="nl-BE" sz="2400"/>
          </a:p>
          <a:p>
            <a:pPr marL="0" indent="0">
              <a:buNone/>
            </a:pPr>
            <a:endParaRPr lang="nl-BE" sz="2400"/>
          </a:p>
          <a:p>
            <a:pPr marL="288000" lvl="1" indent="0">
              <a:buNone/>
            </a:pPr>
            <a:endParaRPr lang="nl-BE"/>
          </a:p>
          <a:p>
            <a:pPr marL="288000" lvl="1" indent="0">
              <a:buNone/>
            </a:pPr>
            <a:endParaRPr lang="nl-BE"/>
          </a:p>
          <a:p>
            <a:pPr marL="288000" lvl="1" indent="0">
              <a:buNone/>
            </a:pPr>
            <a:endParaRPr lang="nl-BE"/>
          </a:p>
          <a:p>
            <a:pPr marL="288000" lvl="1" indent="0">
              <a:buNone/>
            </a:pPr>
            <a:endParaRPr lang="nl-BE"/>
          </a:p>
          <a:p>
            <a:pPr marL="288000" lvl="1" indent="0">
              <a:buNone/>
            </a:pPr>
            <a:endParaRPr lang="nl-BE"/>
          </a:p>
          <a:p>
            <a:pPr marL="288000" lvl="1" indent="0">
              <a:buNone/>
            </a:pPr>
            <a:endParaRPr lang="nl-BE"/>
          </a:p>
          <a:p>
            <a:pPr marL="288000" lvl="1" indent="0">
              <a:buNone/>
            </a:pPr>
            <a:endParaRPr lang="nl-BE"/>
          </a:p>
          <a:p>
            <a:pPr marL="288000" lvl="1" indent="0">
              <a:buNone/>
            </a:pPr>
            <a:endParaRPr lang="nl-BE"/>
          </a:p>
          <a:p>
            <a:pPr marL="288000" lvl="1" indent="0">
              <a:buNone/>
            </a:pPr>
            <a:endParaRPr lang="nl-BE" b="1"/>
          </a:p>
          <a:p>
            <a:pPr marL="288000" lvl="1" indent="0">
              <a:buNone/>
            </a:pPr>
            <a:endParaRPr lang="nl-BE"/>
          </a:p>
        </p:txBody>
      </p:sp>
      <p:sp>
        <p:nvSpPr>
          <p:cNvPr id="6" name="Tekstvak 5"/>
          <p:cNvSpPr txBox="1"/>
          <p:nvPr/>
        </p:nvSpPr>
        <p:spPr>
          <a:xfrm>
            <a:off x="2195735" y="2788186"/>
            <a:ext cx="4752528" cy="1569660"/>
          </a:xfrm>
          <a:prstGeom prst="rect">
            <a:avLst/>
          </a:prstGeom>
          <a:noFill/>
        </p:spPr>
        <p:txBody>
          <a:bodyPr wrap="square" rtlCol="0">
            <a:spAutoFit/>
          </a:bodyPr>
          <a:lstStyle/>
          <a:p>
            <a:r>
              <a:rPr lang="nl-BE" sz="2400"/>
              <a:t>Oppervlakte m² per verlichtingszone</a:t>
            </a:r>
          </a:p>
          <a:p>
            <a:r>
              <a:rPr lang="nl-BE" sz="2400"/>
              <a:t>Type Lichtbron</a:t>
            </a:r>
          </a:p>
          <a:p>
            <a:r>
              <a:rPr lang="nl-BE" sz="2400"/>
              <a:t>Vermogen</a:t>
            </a:r>
          </a:p>
          <a:p>
            <a:r>
              <a:rPr lang="nl-BE" sz="2400"/>
              <a:t>Regeling</a:t>
            </a:r>
          </a:p>
        </p:txBody>
      </p:sp>
    </p:spTree>
    <p:extLst>
      <p:ext uri="{BB962C8B-B14F-4D97-AF65-F5344CB8AC3E}">
        <p14:creationId xmlns:p14="http://schemas.microsoft.com/office/powerpoint/2010/main" val="15724653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3DB15F7-5912-41C1-B9AF-6ED72BCEB8C0}"/>
              </a:ext>
            </a:extLst>
          </p:cNvPr>
          <p:cNvSpPr/>
          <p:nvPr/>
        </p:nvSpPr>
        <p:spPr>
          <a:xfrm>
            <a:off x="395536" y="5949280"/>
            <a:ext cx="194421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501973" y="172899"/>
            <a:ext cx="8352928" cy="1080120"/>
          </a:xfrm>
        </p:spPr>
        <p:txBody>
          <a:bodyPr/>
          <a:lstStyle/>
          <a:p>
            <a:r>
              <a:rPr lang="nl-BE"/>
              <a:t>Wat als…?</a:t>
            </a:r>
          </a:p>
        </p:txBody>
      </p:sp>
      <p:sp>
        <p:nvSpPr>
          <p:cNvPr id="8" name="Tekstvak 7"/>
          <p:cNvSpPr txBox="1"/>
          <p:nvPr/>
        </p:nvSpPr>
        <p:spPr>
          <a:xfrm>
            <a:off x="683568" y="823979"/>
            <a:ext cx="8336954" cy="2677656"/>
          </a:xfrm>
          <a:prstGeom prst="rect">
            <a:avLst/>
          </a:prstGeom>
          <a:noFill/>
        </p:spPr>
        <p:txBody>
          <a:bodyPr wrap="square" rtlCol="0">
            <a:spAutoFit/>
          </a:bodyPr>
          <a:lstStyle/>
          <a:p>
            <a:r>
              <a:rPr lang="nl-BE" sz="2400"/>
              <a:t>…het privé-gedeelte niet bereikbaar is vanuit de winkel?</a:t>
            </a:r>
          </a:p>
          <a:p>
            <a:r>
              <a:rPr lang="nl-BE" sz="2400"/>
              <a:t>Dus er is geen deur tussen sas en privé.</a:t>
            </a:r>
          </a:p>
          <a:p>
            <a:r>
              <a:rPr lang="nl-BE" sz="2400"/>
              <a:t>Het privé-gedeelte is een apart woongedeelte (studio) maar wordt wel door de eigenaar gebruikt als er niemand in de winkel is. Wordt het dan mee opgenomen voor de bepaling van de score </a:t>
            </a:r>
            <a:r>
              <a:rPr lang="nl-BE" sz="2400" err="1"/>
              <a:t>kNR</a:t>
            </a:r>
            <a:r>
              <a:rPr lang="nl-BE" sz="2400"/>
              <a:t>?</a:t>
            </a:r>
          </a:p>
          <a:p>
            <a:endParaRPr lang="nl-BE" sz="2400"/>
          </a:p>
        </p:txBody>
      </p:sp>
      <p:grpSp>
        <p:nvGrpSpPr>
          <p:cNvPr id="6" name="Groep 5"/>
          <p:cNvGrpSpPr/>
          <p:nvPr/>
        </p:nvGrpSpPr>
        <p:grpSpPr>
          <a:xfrm>
            <a:off x="2326048" y="2880615"/>
            <a:ext cx="5822987" cy="3639366"/>
            <a:chOff x="2326048" y="2880615"/>
            <a:chExt cx="5822987" cy="3639366"/>
          </a:xfrm>
        </p:grpSpPr>
        <p:pic>
          <p:nvPicPr>
            <p:cNvPr id="3" name="Afbeelding 2"/>
            <p:cNvPicPr>
              <a:picLocks noChangeAspect="1"/>
            </p:cNvPicPr>
            <p:nvPr/>
          </p:nvPicPr>
          <p:blipFill>
            <a:blip r:embed="rId3"/>
            <a:stretch>
              <a:fillRect/>
            </a:stretch>
          </p:blipFill>
          <p:spPr>
            <a:xfrm>
              <a:off x="2326048" y="2880615"/>
              <a:ext cx="5822987" cy="3639366"/>
            </a:xfrm>
            <a:prstGeom prst="rect">
              <a:avLst/>
            </a:prstGeom>
          </p:spPr>
        </p:pic>
        <p:sp>
          <p:nvSpPr>
            <p:cNvPr id="5" name="Tekstvak 4"/>
            <p:cNvSpPr txBox="1"/>
            <p:nvPr/>
          </p:nvSpPr>
          <p:spPr>
            <a:xfrm>
              <a:off x="5292080" y="4869160"/>
              <a:ext cx="504056" cy="523220"/>
            </a:xfrm>
            <a:prstGeom prst="rect">
              <a:avLst/>
            </a:prstGeom>
            <a:noFill/>
          </p:spPr>
          <p:txBody>
            <a:bodyPr wrap="square" rtlCol="0">
              <a:spAutoFit/>
            </a:bodyPr>
            <a:lstStyle/>
            <a:p>
              <a:r>
                <a:rPr lang="nl-BE" sz="2800" b="1">
                  <a:solidFill>
                    <a:srgbClr val="FF0000"/>
                  </a:solidFill>
                </a:rPr>
                <a:t>X</a:t>
              </a:r>
            </a:p>
          </p:txBody>
        </p:sp>
      </p:grpSp>
    </p:spTree>
    <p:extLst>
      <p:ext uri="{BB962C8B-B14F-4D97-AF65-F5344CB8AC3E}">
        <p14:creationId xmlns:p14="http://schemas.microsoft.com/office/powerpoint/2010/main" val="5750256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3DB15F7-5912-41C1-B9AF-6ED72BCEB8C0}"/>
              </a:ext>
            </a:extLst>
          </p:cNvPr>
          <p:cNvSpPr/>
          <p:nvPr/>
        </p:nvSpPr>
        <p:spPr>
          <a:xfrm>
            <a:off x="395536" y="5949280"/>
            <a:ext cx="194421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501973" y="172899"/>
            <a:ext cx="8352928" cy="1080120"/>
          </a:xfrm>
        </p:spPr>
        <p:txBody>
          <a:bodyPr/>
          <a:lstStyle/>
          <a:p>
            <a:r>
              <a:rPr lang="nl-BE"/>
              <a:t>Wat als…?</a:t>
            </a:r>
          </a:p>
        </p:txBody>
      </p:sp>
      <p:sp>
        <p:nvSpPr>
          <p:cNvPr id="8" name="Tekstvak 7"/>
          <p:cNvSpPr txBox="1"/>
          <p:nvPr/>
        </p:nvSpPr>
        <p:spPr>
          <a:xfrm>
            <a:off x="539552" y="963305"/>
            <a:ext cx="8120930" cy="2708434"/>
          </a:xfrm>
          <a:prstGeom prst="rect">
            <a:avLst/>
          </a:prstGeom>
          <a:noFill/>
        </p:spPr>
        <p:txBody>
          <a:bodyPr wrap="square" rtlCol="0">
            <a:spAutoFit/>
          </a:bodyPr>
          <a:lstStyle/>
          <a:p>
            <a:r>
              <a:rPr lang="nl-BE" sz="2400"/>
              <a:t>…de winkel wordt verlicht met indirecte verlichting, </a:t>
            </a:r>
            <a:r>
              <a:rPr lang="nl-BE" sz="2400" err="1"/>
              <a:t>downlights</a:t>
            </a:r>
            <a:r>
              <a:rPr lang="nl-BE" sz="2400"/>
              <a:t> in plafond en spots in de etalage?</a:t>
            </a:r>
          </a:p>
          <a:p>
            <a:r>
              <a:rPr lang="nl-BE" sz="2400" b="1"/>
              <a:t>Wat is dan de hoofdverlichting?</a:t>
            </a:r>
          </a:p>
          <a:p>
            <a:endParaRPr lang="nl-BE" sz="2400"/>
          </a:p>
          <a:p>
            <a:endParaRPr lang="nl-BE" sz="2000"/>
          </a:p>
          <a:p>
            <a:r>
              <a:rPr lang="nl-BE"/>
              <a:t> </a:t>
            </a:r>
          </a:p>
          <a:p>
            <a:endParaRPr lang="nl-BE"/>
          </a:p>
          <a:p>
            <a:r>
              <a:rPr lang="nl-BE"/>
              <a:t> </a:t>
            </a:r>
          </a:p>
        </p:txBody>
      </p:sp>
      <p:pic>
        <p:nvPicPr>
          <p:cNvPr id="5" name="Afbeelding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17573" y="2348880"/>
            <a:ext cx="5702699" cy="3960440"/>
          </a:xfrm>
          <a:prstGeom prst="rect">
            <a:avLst/>
          </a:prstGeom>
        </p:spPr>
      </p:pic>
      <p:cxnSp>
        <p:nvCxnSpPr>
          <p:cNvPr id="7" name="Rechte verbindingslijn met pijl 6"/>
          <p:cNvCxnSpPr/>
          <p:nvPr/>
        </p:nvCxnSpPr>
        <p:spPr>
          <a:xfrm flipH="1">
            <a:off x="5796137" y="1412776"/>
            <a:ext cx="1656183" cy="1656184"/>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1" name="Rechte verbindingslijn met pijl 10"/>
          <p:cNvCxnSpPr/>
          <p:nvPr/>
        </p:nvCxnSpPr>
        <p:spPr>
          <a:xfrm flipH="1">
            <a:off x="2069722" y="2960948"/>
            <a:ext cx="658477"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2" name="Tekstvak 11"/>
          <p:cNvSpPr txBox="1"/>
          <p:nvPr/>
        </p:nvSpPr>
        <p:spPr>
          <a:xfrm>
            <a:off x="2728199" y="2730115"/>
            <a:ext cx="1728192" cy="461665"/>
          </a:xfrm>
          <a:prstGeom prst="rect">
            <a:avLst/>
          </a:prstGeom>
          <a:noFill/>
        </p:spPr>
        <p:txBody>
          <a:bodyPr wrap="square" rtlCol="0">
            <a:spAutoFit/>
          </a:bodyPr>
          <a:lstStyle/>
          <a:p>
            <a:r>
              <a:rPr lang="nl-BE" sz="2400"/>
              <a:t>(ventilatie)</a:t>
            </a:r>
          </a:p>
        </p:txBody>
      </p:sp>
      <p:cxnSp>
        <p:nvCxnSpPr>
          <p:cNvPr id="13" name="Rechte verbindingslijn met pijl 12"/>
          <p:cNvCxnSpPr/>
          <p:nvPr/>
        </p:nvCxnSpPr>
        <p:spPr>
          <a:xfrm flipH="1">
            <a:off x="4298173" y="1367483"/>
            <a:ext cx="1479175" cy="2061517"/>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982612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468798" y="391836"/>
            <a:ext cx="8271437" cy="5670811"/>
          </a:xfrm>
          <a:prstGeom prst="rect">
            <a:avLst/>
          </a:prstGeom>
          <a:solidFill>
            <a:srgbClr val="FFFFCC"/>
          </a:solidFill>
          <a:ln w="12700">
            <a:noFill/>
            <a:miter lim="800000"/>
            <a:headEnd type="none" w="sm" len="sm"/>
            <a:tailEnd type="none" w="sm" len="sm"/>
          </a:ln>
        </p:spPr>
        <p:txBody>
          <a:bodyPr wrap="none" anchor="ctr"/>
          <a:lstStyle/>
          <a:p>
            <a:endParaRPr lang="nl-BE"/>
          </a:p>
        </p:txBody>
      </p:sp>
      <p:grpSp>
        <p:nvGrpSpPr>
          <p:cNvPr id="2" name="Group 3"/>
          <p:cNvGrpSpPr>
            <a:grpSpLocks/>
          </p:cNvGrpSpPr>
          <p:nvPr/>
        </p:nvGrpSpPr>
        <p:grpSpPr bwMode="auto">
          <a:xfrm>
            <a:off x="470304" y="333987"/>
            <a:ext cx="8269932" cy="3992744"/>
            <a:chOff x="806" y="2063"/>
            <a:chExt cx="3387" cy="1633"/>
          </a:xfrm>
        </p:grpSpPr>
        <p:pic>
          <p:nvPicPr>
            <p:cNvPr id="18439" name="Picture 4" descr="A:\regard.jpg"/>
            <p:cNvPicPr>
              <a:picLocks noChangeAspect="1" noChangeArrowheads="1"/>
            </p:cNvPicPr>
            <p:nvPr/>
          </p:nvPicPr>
          <p:blipFill>
            <a:blip r:embed="rId3" cstate="print">
              <a:lum bright="50000" contrast="-60000"/>
              <a:grayscl/>
            </a:blip>
            <a:srcRect b="27647"/>
            <a:stretch>
              <a:fillRect/>
            </a:stretch>
          </p:blipFill>
          <p:spPr bwMode="auto">
            <a:xfrm>
              <a:off x="806" y="2063"/>
              <a:ext cx="3387" cy="1633"/>
            </a:xfrm>
            <a:prstGeom prst="rect">
              <a:avLst/>
            </a:prstGeom>
            <a:noFill/>
            <a:ln w="9525">
              <a:noFill/>
              <a:miter lim="800000"/>
              <a:headEnd/>
              <a:tailEnd/>
            </a:ln>
          </p:spPr>
        </p:pic>
        <p:pic>
          <p:nvPicPr>
            <p:cNvPr id="18440" name="Picture 5" descr="A:\regard.jpg"/>
            <p:cNvPicPr>
              <a:picLocks noChangeAspect="1" noChangeArrowheads="1"/>
            </p:cNvPicPr>
            <p:nvPr/>
          </p:nvPicPr>
          <p:blipFill>
            <a:blip r:embed="rId3" cstate="print"/>
            <a:srcRect l="22070" t="25902" r="33789" b="51169"/>
            <a:stretch>
              <a:fillRect/>
            </a:stretch>
          </p:blipFill>
          <p:spPr bwMode="auto">
            <a:xfrm>
              <a:off x="1555" y="2648"/>
              <a:ext cx="1498" cy="519"/>
            </a:xfrm>
            <a:prstGeom prst="rect">
              <a:avLst/>
            </a:prstGeom>
            <a:noFill/>
            <a:ln w="9525">
              <a:noFill/>
              <a:miter lim="800000"/>
              <a:headEnd/>
              <a:tailEnd/>
            </a:ln>
          </p:spPr>
        </p:pic>
      </p:grpSp>
      <p:sp>
        <p:nvSpPr>
          <p:cNvPr id="17415" name="Text Box 7"/>
          <p:cNvSpPr txBox="1">
            <a:spLocks noChangeArrowheads="1"/>
          </p:cNvSpPr>
          <p:nvPr/>
        </p:nvSpPr>
        <p:spPr bwMode="auto">
          <a:xfrm>
            <a:off x="468797" y="4268882"/>
            <a:ext cx="8271438" cy="1538883"/>
          </a:xfrm>
          <a:prstGeom prst="rect">
            <a:avLst/>
          </a:prstGeom>
          <a:noFill/>
          <a:ln w="12700">
            <a:noFill/>
            <a:miter lim="800000"/>
            <a:headEnd type="none" w="sm" len="sm"/>
            <a:tailEnd type="none" w="sm" len="sm"/>
          </a:ln>
          <a:effectLst/>
        </p:spPr>
        <p:txBody>
          <a:bodyPr wrap="square">
            <a:spAutoFit/>
          </a:bodyPr>
          <a:lstStyle/>
          <a:p>
            <a:pPr algn="ctr" eaLnBrk="0" hangingPunct="0">
              <a:spcBef>
                <a:spcPct val="50000"/>
              </a:spcBef>
              <a:defRPr/>
            </a:pPr>
            <a:endParaRPr lang="fr-FR" sz="1000">
              <a:latin typeface="Arial" panose="020B0604020202020204" pitchFamily="34" charset="0"/>
              <a:ea typeface="+mj-ea"/>
              <a:cs typeface="Arial" panose="020B0604020202020204" pitchFamily="34" charset="0"/>
            </a:endParaRPr>
          </a:p>
          <a:p>
            <a:pPr algn="ctr" eaLnBrk="0" hangingPunct="0">
              <a:spcBef>
                <a:spcPct val="50000"/>
              </a:spcBef>
              <a:defRPr/>
            </a:pPr>
            <a:r>
              <a:rPr lang="fr-FR" sz="2800" b="1" err="1">
                <a:latin typeface="Arial" panose="020B0604020202020204" pitchFamily="34" charset="0"/>
                <a:ea typeface="+mj-ea"/>
                <a:cs typeface="Arial" panose="020B0604020202020204" pitchFamily="34" charset="0"/>
              </a:rPr>
              <a:t>Verlichting</a:t>
            </a:r>
            <a:r>
              <a:rPr lang="fr-FR" sz="2800" b="1">
                <a:latin typeface="Arial" panose="020B0604020202020204" pitchFamily="34" charset="0"/>
                <a:ea typeface="+mj-ea"/>
                <a:cs typeface="Arial" panose="020B0604020202020204" pitchFamily="34" charset="0"/>
              </a:rPr>
              <a:t> </a:t>
            </a:r>
            <a:r>
              <a:rPr lang="fr-FR" sz="2800" b="1" err="1">
                <a:latin typeface="Arial" panose="020B0604020202020204" pitchFamily="34" charset="0"/>
                <a:ea typeface="+mj-ea"/>
                <a:cs typeface="Arial" panose="020B0604020202020204" pitchFamily="34" charset="0"/>
              </a:rPr>
              <a:t>is</a:t>
            </a:r>
            <a:r>
              <a:rPr lang="fr-FR" sz="2800" b="1">
                <a:latin typeface="Arial" panose="020B0604020202020204" pitchFamily="34" charset="0"/>
                <a:ea typeface="+mj-ea"/>
                <a:cs typeface="Arial" panose="020B0604020202020204" pitchFamily="34" charset="0"/>
              </a:rPr>
              <a:t> </a:t>
            </a:r>
            <a:r>
              <a:rPr lang="fr-FR" sz="2800" b="1" err="1">
                <a:latin typeface="Arial" panose="020B0604020202020204" pitchFamily="34" charset="0"/>
                <a:ea typeface="+mj-ea"/>
                <a:cs typeface="Arial" panose="020B0604020202020204" pitchFamily="34" charset="0"/>
              </a:rPr>
              <a:t>zichtbaar</a:t>
            </a:r>
            <a:r>
              <a:rPr lang="fr-FR" sz="2800" b="1">
                <a:latin typeface="Arial" panose="020B0604020202020204" pitchFamily="34" charset="0"/>
                <a:ea typeface="+mj-ea"/>
                <a:cs typeface="Arial" panose="020B0604020202020204" pitchFamily="34" charset="0"/>
              </a:rPr>
              <a:t> </a:t>
            </a:r>
          </a:p>
          <a:p>
            <a:pPr algn="ctr" eaLnBrk="0" hangingPunct="0">
              <a:spcBef>
                <a:spcPct val="50000"/>
              </a:spcBef>
              <a:defRPr/>
            </a:pPr>
            <a:r>
              <a:rPr lang="fr-FR" sz="2800" b="1" i="1">
                <a:latin typeface="Arial" panose="020B0604020202020204" pitchFamily="34" charset="0"/>
                <a:ea typeface="+mj-ea"/>
                <a:cs typeface="Arial" panose="020B0604020202020204" pitchFamily="34" charset="0"/>
              </a:rPr>
              <a:t>maar je </a:t>
            </a:r>
            <a:r>
              <a:rPr lang="fr-FR" sz="2800" b="1" i="1" err="1">
                <a:latin typeface="Arial" panose="020B0604020202020204" pitchFamily="34" charset="0"/>
                <a:ea typeface="+mj-ea"/>
                <a:cs typeface="Arial" panose="020B0604020202020204" pitchFamily="34" charset="0"/>
              </a:rPr>
              <a:t>moet</a:t>
            </a:r>
            <a:r>
              <a:rPr lang="fr-FR" sz="2800" b="1" i="1">
                <a:latin typeface="Arial" panose="020B0604020202020204" pitchFamily="34" charset="0"/>
                <a:ea typeface="+mj-ea"/>
                <a:cs typeface="Arial" panose="020B0604020202020204" pitchFamily="34" charset="0"/>
              </a:rPr>
              <a:t> </a:t>
            </a:r>
            <a:r>
              <a:rPr lang="fr-FR" sz="2800" b="1" i="1" err="1">
                <a:latin typeface="Arial" panose="020B0604020202020204" pitchFamily="34" charset="0"/>
                <a:ea typeface="+mj-ea"/>
                <a:cs typeface="Arial" panose="020B0604020202020204" pitchFamily="34" charset="0"/>
              </a:rPr>
              <a:t>wel</a:t>
            </a:r>
            <a:r>
              <a:rPr lang="fr-FR" sz="2800" b="1" i="1">
                <a:latin typeface="Arial" panose="020B0604020202020204" pitchFamily="34" charset="0"/>
                <a:ea typeface="+mj-ea"/>
                <a:cs typeface="Arial" panose="020B0604020202020204" pitchFamily="34" charset="0"/>
              </a:rPr>
              <a:t> </a:t>
            </a:r>
            <a:r>
              <a:rPr lang="fr-FR" sz="2800" b="1" i="1" err="1">
                <a:latin typeface="Arial" panose="020B0604020202020204" pitchFamily="34" charset="0"/>
                <a:ea typeface="+mj-ea"/>
                <a:cs typeface="Arial" panose="020B0604020202020204" pitchFamily="34" charset="0"/>
              </a:rPr>
              <a:t>kijken</a:t>
            </a:r>
            <a:r>
              <a:rPr lang="fr-FR" sz="2800" b="1" i="1">
                <a:latin typeface="Arial" panose="020B0604020202020204" pitchFamily="34" charset="0"/>
                <a:ea typeface="+mj-ea"/>
                <a:cs typeface="Arial" panose="020B0604020202020204" pitchFamily="34" charset="0"/>
              </a:rPr>
              <a:t> !</a:t>
            </a:r>
          </a:p>
        </p:txBody>
      </p:sp>
    </p:spTree>
    <p:extLst>
      <p:ext uri="{BB962C8B-B14F-4D97-AF65-F5344CB8AC3E}">
        <p14:creationId xmlns:p14="http://schemas.microsoft.com/office/powerpoint/2010/main" val="334289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3DB15F7-5912-41C1-B9AF-6ED72BCEB8C0}"/>
              </a:ext>
            </a:extLst>
          </p:cNvPr>
          <p:cNvSpPr/>
          <p:nvPr/>
        </p:nvSpPr>
        <p:spPr>
          <a:xfrm>
            <a:off x="395536" y="5949280"/>
            <a:ext cx="194421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501973" y="172899"/>
            <a:ext cx="8352928" cy="1080120"/>
          </a:xfrm>
        </p:spPr>
        <p:txBody>
          <a:bodyPr/>
          <a:lstStyle/>
          <a:p>
            <a:r>
              <a:rPr lang="nl-BE"/>
              <a:t>Wat als…?</a:t>
            </a:r>
          </a:p>
        </p:txBody>
      </p:sp>
      <p:sp>
        <p:nvSpPr>
          <p:cNvPr id="8" name="Tekstvak 7"/>
          <p:cNvSpPr txBox="1"/>
          <p:nvPr/>
        </p:nvSpPr>
        <p:spPr>
          <a:xfrm>
            <a:off x="1115616" y="963305"/>
            <a:ext cx="7544866" cy="2708434"/>
          </a:xfrm>
          <a:prstGeom prst="rect">
            <a:avLst/>
          </a:prstGeom>
          <a:noFill/>
        </p:spPr>
        <p:txBody>
          <a:bodyPr wrap="square" rtlCol="0">
            <a:spAutoFit/>
          </a:bodyPr>
          <a:lstStyle/>
          <a:p>
            <a:r>
              <a:rPr lang="nl-BE" sz="2400"/>
              <a:t>…de winkel wordt verlicht met alleen indirecte verlichting, en spots in de etalage </a:t>
            </a:r>
            <a:r>
              <a:rPr lang="nl-BE" sz="2400" b="1"/>
              <a:t>(dus geen </a:t>
            </a:r>
            <a:r>
              <a:rPr lang="nl-BE" sz="2400" b="1" err="1"/>
              <a:t>downlights</a:t>
            </a:r>
            <a:r>
              <a:rPr lang="nl-BE" sz="2400" b="1"/>
              <a:t>)?</a:t>
            </a:r>
          </a:p>
          <a:p>
            <a:r>
              <a:rPr lang="nl-BE" sz="2400"/>
              <a:t>Wat is dan de hoofdverlichting?</a:t>
            </a:r>
          </a:p>
          <a:p>
            <a:endParaRPr lang="nl-BE" sz="2400"/>
          </a:p>
          <a:p>
            <a:endParaRPr lang="nl-BE" sz="2000"/>
          </a:p>
          <a:p>
            <a:r>
              <a:rPr lang="nl-BE"/>
              <a:t> </a:t>
            </a:r>
          </a:p>
          <a:p>
            <a:endParaRPr lang="nl-BE"/>
          </a:p>
          <a:p>
            <a:r>
              <a:rPr lang="nl-BE"/>
              <a:t> </a:t>
            </a:r>
          </a:p>
        </p:txBody>
      </p:sp>
      <p:grpSp>
        <p:nvGrpSpPr>
          <p:cNvPr id="13" name="Groep 12"/>
          <p:cNvGrpSpPr/>
          <p:nvPr/>
        </p:nvGrpSpPr>
        <p:grpSpPr>
          <a:xfrm>
            <a:off x="1367644" y="2348880"/>
            <a:ext cx="5702699" cy="3960440"/>
            <a:chOff x="1367644" y="2348880"/>
            <a:chExt cx="5702699" cy="3960440"/>
          </a:xfrm>
        </p:grpSpPr>
        <p:pic>
          <p:nvPicPr>
            <p:cNvPr id="5" name="Afbeelding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67644" y="2348880"/>
              <a:ext cx="5702699" cy="3960440"/>
            </a:xfrm>
            <a:prstGeom prst="rect">
              <a:avLst/>
            </a:prstGeom>
          </p:spPr>
        </p:pic>
        <p:sp>
          <p:nvSpPr>
            <p:cNvPr id="12" name="Rechthoek 11"/>
            <p:cNvSpPr/>
            <p:nvPr/>
          </p:nvSpPr>
          <p:spPr>
            <a:xfrm rot="19518624">
              <a:off x="3083133" y="3722831"/>
              <a:ext cx="3174277" cy="328256"/>
            </a:xfrm>
            <a:prstGeom prst="rect">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11078459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3DB15F7-5912-41C1-B9AF-6ED72BCEB8C0}"/>
              </a:ext>
            </a:extLst>
          </p:cNvPr>
          <p:cNvSpPr/>
          <p:nvPr/>
        </p:nvSpPr>
        <p:spPr>
          <a:xfrm>
            <a:off x="395536" y="5949280"/>
            <a:ext cx="194421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501973" y="172899"/>
            <a:ext cx="8352928" cy="1080120"/>
          </a:xfrm>
        </p:spPr>
        <p:txBody>
          <a:bodyPr/>
          <a:lstStyle/>
          <a:p>
            <a:r>
              <a:rPr lang="nl-BE"/>
              <a:t>Wat als…?</a:t>
            </a:r>
          </a:p>
        </p:txBody>
      </p:sp>
      <p:pic>
        <p:nvPicPr>
          <p:cNvPr id="6" name="Afbeelding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1600" y="2204864"/>
            <a:ext cx="7306907" cy="4248472"/>
          </a:xfrm>
          <a:prstGeom prst="rect">
            <a:avLst/>
          </a:prstGeom>
        </p:spPr>
      </p:pic>
      <p:sp>
        <p:nvSpPr>
          <p:cNvPr id="10" name="Tekstvak 9"/>
          <p:cNvSpPr txBox="1"/>
          <p:nvPr/>
        </p:nvSpPr>
        <p:spPr>
          <a:xfrm>
            <a:off x="539552" y="836712"/>
            <a:ext cx="8496944" cy="1200329"/>
          </a:xfrm>
          <a:prstGeom prst="rect">
            <a:avLst/>
          </a:prstGeom>
          <a:noFill/>
        </p:spPr>
        <p:txBody>
          <a:bodyPr wrap="square" rtlCol="0">
            <a:spAutoFit/>
          </a:bodyPr>
          <a:lstStyle/>
          <a:p>
            <a:r>
              <a:rPr lang="nl-BE" sz="2400"/>
              <a:t>…. de winkel wordt verlicht met een mengeling van allerlei spots met verschillende lichtbronnen (LED, halogeenlampen en ontladingslampen)? Hoe bepaal je dan het type lichtbron?</a:t>
            </a:r>
          </a:p>
        </p:txBody>
      </p:sp>
    </p:spTree>
    <p:extLst>
      <p:ext uri="{BB962C8B-B14F-4D97-AF65-F5344CB8AC3E}">
        <p14:creationId xmlns:p14="http://schemas.microsoft.com/office/powerpoint/2010/main" val="34635950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264766" y="126974"/>
            <a:ext cx="8879233" cy="1080120"/>
          </a:xfrm>
        </p:spPr>
        <p:txBody>
          <a:bodyPr>
            <a:normAutofit fontScale="90000"/>
          </a:bodyPr>
          <a:lstStyle/>
          <a:p>
            <a:r>
              <a:rPr lang="nl-BE"/>
              <a:t>Case 3 – gemeenschappelijke circulatieruimten </a:t>
            </a:r>
            <a:r>
              <a:rPr lang="nl-BE" b="0"/>
              <a:t>van een appartementsgebouw </a:t>
            </a:r>
            <a:br>
              <a:rPr lang="nl-BE" b="0"/>
            </a:br>
            <a:endParaRPr lang="nl-BE"/>
          </a:p>
        </p:txBody>
      </p:sp>
      <p:pic>
        <p:nvPicPr>
          <p:cNvPr id="9" name="Afbeelding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916832"/>
            <a:ext cx="4283968" cy="3212976"/>
          </a:xfrm>
          <a:prstGeom prst="rect">
            <a:avLst/>
          </a:prstGeom>
        </p:spPr>
      </p:pic>
      <p:pic>
        <p:nvPicPr>
          <p:cNvPr id="11" name="Afbeelding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1916832"/>
            <a:ext cx="3435846" cy="4581128"/>
          </a:xfrm>
          <a:prstGeom prst="rect">
            <a:avLst/>
          </a:prstGeom>
        </p:spPr>
      </p:pic>
      <p:sp>
        <p:nvSpPr>
          <p:cNvPr id="3" name="Rechthoek 2"/>
          <p:cNvSpPr/>
          <p:nvPr/>
        </p:nvSpPr>
        <p:spPr>
          <a:xfrm>
            <a:off x="899529" y="5301208"/>
            <a:ext cx="3486980" cy="1200329"/>
          </a:xfrm>
          <a:prstGeom prst="rect">
            <a:avLst/>
          </a:prstGeom>
        </p:spPr>
        <p:txBody>
          <a:bodyPr wrap="none">
            <a:spAutoFit/>
          </a:bodyPr>
          <a:lstStyle/>
          <a:p>
            <a:pPr algn="r"/>
            <a:r>
              <a:rPr lang="nl-BE" sz="2400"/>
              <a:t>inkomhal, gang en traphal </a:t>
            </a:r>
          </a:p>
          <a:p>
            <a:pPr algn="r"/>
            <a:r>
              <a:rPr lang="nl-BE" sz="2400"/>
              <a:t>(binnen BV)</a:t>
            </a:r>
          </a:p>
          <a:p>
            <a:pPr algn="r"/>
            <a:r>
              <a:rPr lang="nl-BE" sz="2400"/>
              <a:t>Kelder?</a:t>
            </a:r>
          </a:p>
        </p:txBody>
      </p:sp>
    </p:spTree>
    <p:extLst>
      <p:ext uri="{BB962C8B-B14F-4D97-AF65-F5344CB8AC3E}">
        <p14:creationId xmlns:p14="http://schemas.microsoft.com/office/powerpoint/2010/main" val="340386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C6DECFD-FCF6-41C4-8569-16795C3BC378}"/>
              </a:ext>
            </a:extLst>
          </p:cNvPr>
          <p:cNvSpPr>
            <a:spLocks noGrp="1"/>
          </p:cNvSpPr>
          <p:nvPr>
            <p:ph sz="half" idx="2"/>
          </p:nvPr>
        </p:nvSpPr>
        <p:spPr>
          <a:xfrm>
            <a:off x="665296" y="1087300"/>
            <a:ext cx="8352928" cy="4248472"/>
          </a:xfrm>
        </p:spPr>
        <p:txBody>
          <a:bodyPr/>
          <a:lstStyle/>
          <a:p>
            <a:pPr marL="0" indent="0">
              <a:buNone/>
            </a:pPr>
            <a:r>
              <a:rPr lang="nl-BE" sz="2400" b="1"/>
              <a:t>In case 3 is er een kelder, gelijkvloers en 1</a:t>
            </a:r>
            <a:r>
              <a:rPr lang="nl-BE" sz="2400" b="1" baseline="30000"/>
              <a:t>ste</a:t>
            </a:r>
            <a:r>
              <a:rPr lang="nl-BE" sz="2400" b="1"/>
              <a:t> verdieping.</a:t>
            </a:r>
          </a:p>
          <a:p>
            <a:pPr marL="0" indent="0">
              <a:buNone/>
            </a:pPr>
            <a:r>
              <a:rPr lang="nl-BE" sz="2400"/>
              <a:t>De gemeenschappelijke circulatieruimten omvatten: </a:t>
            </a:r>
          </a:p>
          <a:p>
            <a:r>
              <a:rPr lang="nl-BE" sz="2400"/>
              <a:t>- de gemeenschappelijke inkomhal (staat niet op het plan)</a:t>
            </a:r>
          </a:p>
          <a:p>
            <a:r>
              <a:rPr lang="nl-BE" sz="2400"/>
              <a:t>- de trappenhal </a:t>
            </a:r>
          </a:p>
          <a:p>
            <a:r>
              <a:rPr lang="nl-BE" sz="2400"/>
              <a:t>- de gang (hetzelfde op gelijkvloers en verdieping) </a:t>
            </a:r>
          </a:p>
        </p:txBody>
      </p:sp>
      <p:pic>
        <p:nvPicPr>
          <p:cNvPr id="5" name="Afbeelding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211748" y="3067701"/>
            <a:ext cx="6086418" cy="2702999"/>
          </a:xfrm>
          <a:prstGeom prst="rect">
            <a:avLst/>
          </a:prstGeom>
        </p:spPr>
      </p:pic>
      <p:cxnSp>
        <p:nvCxnSpPr>
          <p:cNvPr id="7" name="Rechte verbindingslijn met pijl 6"/>
          <p:cNvCxnSpPr>
            <a:cxnSpLocks/>
          </p:cNvCxnSpPr>
          <p:nvPr/>
        </p:nvCxnSpPr>
        <p:spPr>
          <a:xfrm>
            <a:off x="7902640" y="2278222"/>
            <a:ext cx="29612" cy="3636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itel 1">
            <a:extLst>
              <a:ext uri="{FF2B5EF4-FFF2-40B4-BE49-F238E27FC236}">
                <a16:creationId xmlns:a16="http://schemas.microsoft.com/office/drawing/2014/main" id="{EE5244AD-2C37-4ABF-ACAB-E169D5E85993}"/>
              </a:ext>
            </a:extLst>
          </p:cNvPr>
          <p:cNvSpPr txBox="1">
            <a:spLocks/>
          </p:cNvSpPr>
          <p:nvPr/>
        </p:nvSpPr>
        <p:spPr>
          <a:xfrm>
            <a:off x="539552" y="-17523"/>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r>
              <a:rPr lang="nl-BE"/>
              <a:t>Case 3 – gemeenschappelijke delen </a:t>
            </a:r>
            <a:r>
              <a:rPr lang="nl-BE" b="0"/>
              <a:t>van een appartementsgebouw </a:t>
            </a:r>
            <a:br>
              <a:rPr lang="nl-BE" b="0"/>
            </a:br>
            <a:endParaRPr lang="nl-BE"/>
          </a:p>
        </p:txBody>
      </p:sp>
      <p:sp>
        <p:nvSpPr>
          <p:cNvPr id="8" name="Tekstvak 7"/>
          <p:cNvSpPr txBox="1"/>
          <p:nvPr/>
        </p:nvSpPr>
        <p:spPr>
          <a:xfrm>
            <a:off x="2600360" y="5914535"/>
            <a:ext cx="6408712" cy="830997"/>
          </a:xfrm>
          <a:prstGeom prst="rect">
            <a:avLst/>
          </a:prstGeom>
          <a:noFill/>
        </p:spPr>
        <p:txBody>
          <a:bodyPr wrap="square" rtlCol="0">
            <a:spAutoFit/>
          </a:bodyPr>
          <a:lstStyle/>
          <a:p>
            <a:pPr algn="r"/>
            <a:r>
              <a:rPr lang="nl-BE" sz="2400" b="1"/>
              <a:t>Oud technisch plan ter beschikking.</a:t>
            </a:r>
          </a:p>
          <a:p>
            <a:pPr algn="r"/>
            <a:r>
              <a:rPr lang="nl-BE" sz="2400" b="1"/>
              <a:t>Visuele inspectie ter plaatse is steeds verplicht!</a:t>
            </a:r>
          </a:p>
        </p:txBody>
      </p:sp>
    </p:spTree>
    <p:extLst>
      <p:ext uri="{BB962C8B-B14F-4D97-AF65-F5344CB8AC3E}">
        <p14:creationId xmlns:p14="http://schemas.microsoft.com/office/powerpoint/2010/main" val="40170941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stretch>
            <a:fillRect/>
          </a:stretch>
        </p:blipFill>
        <p:spPr>
          <a:xfrm>
            <a:off x="-25219" y="1484784"/>
            <a:ext cx="9490344" cy="3816424"/>
          </a:xfrm>
          <a:prstGeom prst="rect">
            <a:avLst/>
          </a:prstGeom>
        </p:spPr>
      </p:pic>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264767" y="126974"/>
            <a:ext cx="8352928" cy="1080120"/>
          </a:xfrm>
        </p:spPr>
        <p:txBody>
          <a:bodyPr>
            <a:normAutofit fontScale="90000"/>
          </a:bodyPr>
          <a:lstStyle/>
          <a:p>
            <a:r>
              <a:rPr lang="nl-BE"/>
              <a:t>Case 3 – gemeenschappelijke delen </a:t>
            </a:r>
            <a:r>
              <a:rPr lang="nl-BE" b="0"/>
              <a:t>van een appartementsgebouw </a:t>
            </a:r>
            <a:br>
              <a:rPr lang="nl-BE" b="0"/>
            </a:br>
            <a:r>
              <a:rPr lang="nl-BE"/>
              <a:t>inkomhal, gang en traphal </a:t>
            </a:r>
          </a:p>
        </p:txBody>
      </p:sp>
      <p:sp>
        <p:nvSpPr>
          <p:cNvPr id="5" name="Rechthoek 4"/>
          <p:cNvSpPr/>
          <p:nvPr/>
        </p:nvSpPr>
        <p:spPr>
          <a:xfrm>
            <a:off x="539552" y="4470211"/>
            <a:ext cx="4608512" cy="1200329"/>
          </a:xfrm>
          <a:prstGeom prst="rect">
            <a:avLst/>
          </a:prstGeom>
        </p:spPr>
        <p:txBody>
          <a:bodyPr wrap="square">
            <a:spAutoFit/>
          </a:bodyPr>
          <a:lstStyle/>
          <a:p>
            <a:r>
              <a:rPr lang="nl-BE" sz="2400"/>
              <a:t>Op de legende van het plan staat: </a:t>
            </a:r>
          </a:p>
          <a:p>
            <a:r>
              <a:rPr lang="nl-BE" sz="2400"/>
              <a:t>	gloeilamp 	</a:t>
            </a:r>
          </a:p>
          <a:p>
            <a:r>
              <a:rPr lang="nl-BE" sz="2400"/>
              <a:t>	schakelaar </a:t>
            </a:r>
          </a:p>
        </p:txBody>
      </p:sp>
      <p:cxnSp>
        <p:nvCxnSpPr>
          <p:cNvPr id="6" name="Rechte verbindingslijn met pijl 5"/>
          <p:cNvCxnSpPr/>
          <p:nvPr/>
        </p:nvCxnSpPr>
        <p:spPr>
          <a:xfrm flipH="1" flipV="1">
            <a:off x="5940152" y="3429000"/>
            <a:ext cx="432048" cy="12961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Rechte verbindingslijn met pijl 6"/>
          <p:cNvCxnSpPr/>
          <p:nvPr/>
        </p:nvCxnSpPr>
        <p:spPr>
          <a:xfrm flipH="1" flipV="1">
            <a:off x="3851920" y="2708920"/>
            <a:ext cx="2520280" cy="20162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58585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557941" y="332656"/>
            <a:ext cx="8352928" cy="1080120"/>
          </a:xfrm>
        </p:spPr>
        <p:txBody>
          <a:bodyPr>
            <a:normAutofit/>
          </a:bodyPr>
          <a:lstStyle/>
          <a:p>
            <a:r>
              <a:rPr lang="nl-BE"/>
              <a:t>Stappenplan verlichting Case 3</a:t>
            </a:r>
            <a:br>
              <a:rPr lang="nl-BE"/>
            </a:br>
            <a:r>
              <a:rPr lang="nl-BE"/>
              <a:t>gemeenschappelijke circulatieruimten</a:t>
            </a:r>
            <a:endParaRPr lang="nl-BE" b="0"/>
          </a:p>
        </p:txBody>
      </p:sp>
      <p:sp>
        <p:nvSpPr>
          <p:cNvPr id="3" name="Tijdelijke aanduiding voor inhoud 2">
            <a:extLst>
              <a:ext uri="{FF2B5EF4-FFF2-40B4-BE49-F238E27FC236}">
                <a16:creationId xmlns:a16="http://schemas.microsoft.com/office/drawing/2014/main" id="{7C6DECFD-FCF6-41C4-8569-16795C3BC378}"/>
              </a:ext>
            </a:extLst>
          </p:cNvPr>
          <p:cNvSpPr>
            <a:spLocks noGrp="1"/>
          </p:cNvSpPr>
          <p:nvPr>
            <p:ph sz="half" idx="2"/>
          </p:nvPr>
        </p:nvSpPr>
        <p:spPr>
          <a:xfrm>
            <a:off x="557941" y="1556792"/>
            <a:ext cx="8352928" cy="5093390"/>
          </a:xfrm>
        </p:spPr>
        <p:txBody>
          <a:bodyPr>
            <a:normAutofit/>
          </a:bodyPr>
          <a:lstStyle/>
          <a:p>
            <a:r>
              <a:rPr lang="nl-BE" sz="2400"/>
              <a:t>In het stappenplan worden de </a:t>
            </a:r>
            <a:r>
              <a:rPr lang="nl-BE" sz="2400" b="1"/>
              <a:t>gemeenschappelijke circulatieruimten in het gebouw als één ruimte beschouwd</a:t>
            </a:r>
            <a:r>
              <a:rPr lang="nl-BE" sz="2400"/>
              <a:t>. Er is dan ook slechts één verlichtingszone. </a:t>
            </a:r>
          </a:p>
          <a:p>
            <a:pPr marL="0" indent="0">
              <a:buNone/>
            </a:pPr>
            <a:endParaRPr lang="nl-BE" b="1"/>
          </a:p>
          <a:p>
            <a:pPr marL="0" indent="0">
              <a:buNone/>
            </a:pPr>
            <a:r>
              <a:rPr lang="nl-BE" sz="2400" b="1"/>
              <a:t>STAP 1 T.E.M. STAP 4 </a:t>
            </a:r>
            <a:endParaRPr lang="nl-BE" sz="2400"/>
          </a:p>
          <a:p>
            <a:r>
              <a:rPr lang="nl-BE" sz="2400"/>
              <a:t>Volg het stappenplan voor niet-residentiële eenheden. </a:t>
            </a:r>
          </a:p>
          <a:p>
            <a:r>
              <a:rPr lang="nl-BE" sz="2400"/>
              <a:t>Waar bij niet-residentiële eenheden de karakteristieken per ruimte moeten bepaald worden, </a:t>
            </a:r>
            <a:r>
              <a:rPr lang="nl-BE" sz="2400" b="1"/>
              <a:t>wordt hier het geheel van de gemeenschappelijke circulatieruimten </a:t>
            </a:r>
            <a:r>
              <a:rPr lang="nl-BE" sz="2400"/>
              <a:t>in het gebouw bekeken. </a:t>
            </a:r>
          </a:p>
          <a:p>
            <a:pPr marL="0" indent="0">
              <a:buNone/>
            </a:pPr>
            <a:endParaRPr lang="nl-BE" sz="2400" b="1"/>
          </a:p>
          <a:p>
            <a:pPr marL="0" indent="0">
              <a:buNone/>
            </a:pPr>
            <a:r>
              <a:rPr lang="nl-BE" sz="2400" b="1"/>
              <a:t>STAP 5 T.E.M. STAP 6 </a:t>
            </a:r>
            <a:endParaRPr lang="nl-BE" sz="2400"/>
          </a:p>
          <a:p>
            <a:r>
              <a:rPr lang="nl-BE" sz="2400"/>
              <a:t>Volg het stappenplan voor niet-residentiële eenheden. </a:t>
            </a:r>
          </a:p>
        </p:txBody>
      </p:sp>
    </p:spTree>
    <p:extLst>
      <p:ext uri="{BB962C8B-B14F-4D97-AF65-F5344CB8AC3E}">
        <p14:creationId xmlns:p14="http://schemas.microsoft.com/office/powerpoint/2010/main" val="3169830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561122" y="116632"/>
            <a:ext cx="8352928" cy="1080120"/>
          </a:xfrm>
        </p:spPr>
        <p:txBody>
          <a:bodyPr>
            <a:normAutofit/>
          </a:bodyPr>
          <a:lstStyle/>
          <a:p>
            <a:r>
              <a:rPr lang="nl-BE"/>
              <a:t>Stappenplan verlichting Case 3</a:t>
            </a:r>
            <a:br>
              <a:rPr lang="nl-BE"/>
            </a:br>
            <a:r>
              <a:rPr lang="nl-BE"/>
              <a:t>gemeenschappelijke circulatieruimten</a:t>
            </a:r>
            <a:endParaRPr lang="nl-BE" b="0"/>
          </a:p>
        </p:txBody>
      </p:sp>
      <p:sp>
        <p:nvSpPr>
          <p:cNvPr id="3" name="Tijdelijke aanduiding voor inhoud 2">
            <a:extLst>
              <a:ext uri="{FF2B5EF4-FFF2-40B4-BE49-F238E27FC236}">
                <a16:creationId xmlns:a16="http://schemas.microsoft.com/office/drawing/2014/main" id="{7C6DECFD-FCF6-41C4-8569-16795C3BC378}"/>
              </a:ext>
            </a:extLst>
          </p:cNvPr>
          <p:cNvSpPr>
            <a:spLocks noGrp="1"/>
          </p:cNvSpPr>
          <p:nvPr>
            <p:ph sz="half" idx="2"/>
          </p:nvPr>
        </p:nvSpPr>
        <p:spPr>
          <a:xfrm>
            <a:off x="561122" y="1412776"/>
            <a:ext cx="8352928" cy="4248472"/>
          </a:xfrm>
        </p:spPr>
        <p:txBody>
          <a:bodyPr/>
          <a:lstStyle/>
          <a:p>
            <a:pPr marL="0" indent="0">
              <a:buNone/>
            </a:pPr>
            <a:r>
              <a:rPr lang="nl-BE" sz="2400" b="1"/>
              <a:t>STAP 1 GEBOUW GEBONDEN VERLICHTING ? Ja =&gt; STAP 2</a:t>
            </a:r>
          </a:p>
          <a:p>
            <a:pPr marL="0" indent="0">
              <a:buNone/>
            </a:pPr>
            <a:endParaRPr lang="nl-BE" sz="2400" b="1"/>
          </a:p>
          <a:p>
            <a:pPr marL="0" indent="0">
              <a:buNone/>
            </a:pPr>
            <a:r>
              <a:rPr lang="nl-BE" sz="2400" b="1"/>
              <a:t>STAP 2 IDENTIFICEER HOOFD &amp; BIJK. VERLICHTING (als </a:t>
            </a:r>
            <a:r>
              <a:rPr lang="nl-BE" sz="2400" b="1">
                <a:solidFill>
                  <a:srgbClr val="FF0000"/>
                </a:solidFill>
              </a:rPr>
              <a:t>1</a:t>
            </a:r>
            <a:r>
              <a:rPr lang="nl-BE" sz="2400" b="1"/>
              <a:t> ruimte)</a:t>
            </a:r>
          </a:p>
          <a:p>
            <a:pPr marL="0" indent="0">
              <a:buNone/>
            </a:pPr>
            <a:endParaRPr lang="nl-BE" sz="2400" b="1"/>
          </a:p>
          <a:p>
            <a:pPr marL="0" indent="0">
              <a:buNone/>
            </a:pPr>
            <a:endParaRPr lang="nl-BE" sz="2400" b="1"/>
          </a:p>
          <a:p>
            <a:pPr marL="0" indent="0">
              <a:buNone/>
            </a:pPr>
            <a:endParaRPr lang="nl-BE" sz="2400"/>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2564904"/>
            <a:ext cx="3232182" cy="2424137"/>
          </a:xfrm>
          <a:prstGeom prst="rect">
            <a:avLst/>
          </a:prstGeom>
        </p:spPr>
      </p:pic>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0130" y="2564904"/>
            <a:ext cx="2592288" cy="3456384"/>
          </a:xfrm>
          <a:prstGeom prst="rect">
            <a:avLst/>
          </a:prstGeom>
        </p:spPr>
      </p:pic>
      <p:sp>
        <p:nvSpPr>
          <p:cNvPr id="6" name="Tekstvak 5"/>
          <p:cNvSpPr txBox="1"/>
          <p:nvPr/>
        </p:nvSpPr>
        <p:spPr>
          <a:xfrm>
            <a:off x="467544" y="5132464"/>
            <a:ext cx="4641335" cy="461665"/>
          </a:xfrm>
          <a:prstGeom prst="rect">
            <a:avLst/>
          </a:prstGeom>
          <a:noFill/>
        </p:spPr>
        <p:txBody>
          <a:bodyPr wrap="none" rtlCol="0">
            <a:spAutoFit/>
          </a:bodyPr>
          <a:lstStyle/>
          <a:p>
            <a:r>
              <a:rPr lang="nl-BE" sz="2400"/>
              <a:t>Gangen en traphal : wandtoestellen</a:t>
            </a:r>
          </a:p>
        </p:txBody>
      </p:sp>
      <p:sp>
        <p:nvSpPr>
          <p:cNvPr id="7" name="Tekstvak 6"/>
          <p:cNvSpPr txBox="1"/>
          <p:nvPr/>
        </p:nvSpPr>
        <p:spPr>
          <a:xfrm>
            <a:off x="5156108" y="6027003"/>
            <a:ext cx="3757942" cy="830997"/>
          </a:xfrm>
          <a:prstGeom prst="rect">
            <a:avLst/>
          </a:prstGeom>
          <a:noFill/>
        </p:spPr>
        <p:txBody>
          <a:bodyPr wrap="square" rtlCol="0">
            <a:spAutoFit/>
          </a:bodyPr>
          <a:lstStyle/>
          <a:p>
            <a:r>
              <a:rPr lang="nl-BE" sz="2400"/>
              <a:t>Inkomhal: Spotjes en decoratief wandtoestel</a:t>
            </a:r>
          </a:p>
        </p:txBody>
      </p:sp>
    </p:spTree>
    <p:extLst>
      <p:ext uri="{BB962C8B-B14F-4D97-AF65-F5344CB8AC3E}">
        <p14:creationId xmlns:p14="http://schemas.microsoft.com/office/powerpoint/2010/main" val="295219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561122" y="116632"/>
            <a:ext cx="8352928" cy="1080120"/>
          </a:xfrm>
        </p:spPr>
        <p:txBody>
          <a:bodyPr>
            <a:normAutofit/>
          </a:bodyPr>
          <a:lstStyle/>
          <a:p>
            <a:r>
              <a:rPr lang="nl-BE"/>
              <a:t>Stappenplan verlichting Case 3</a:t>
            </a:r>
            <a:br>
              <a:rPr lang="nl-BE"/>
            </a:br>
            <a:r>
              <a:rPr lang="nl-BE"/>
              <a:t>gemeenschappelijke circulatieruimten</a:t>
            </a:r>
            <a:endParaRPr lang="nl-BE" b="0"/>
          </a:p>
        </p:txBody>
      </p:sp>
      <p:sp>
        <p:nvSpPr>
          <p:cNvPr id="3" name="Tijdelijke aanduiding voor inhoud 2">
            <a:extLst>
              <a:ext uri="{FF2B5EF4-FFF2-40B4-BE49-F238E27FC236}">
                <a16:creationId xmlns:a16="http://schemas.microsoft.com/office/drawing/2014/main" id="{7C6DECFD-FCF6-41C4-8569-16795C3BC378}"/>
              </a:ext>
            </a:extLst>
          </p:cNvPr>
          <p:cNvSpPr>
            <a:spLocks noGrp="1"/>
          </p:cNvSpPr>
          <p:nvPr>
            <p:ph sz="half" idx="2"/>
          </p:nvPr>
        </p:nvSpPr>
        <p:spPr>
          <a:xfrm>
            <a:off x="395536" y="1340768"/>
            <a:ext cx="8748464" cy="4248472"/>
          </a:xfrm>
        </p:spPr>
        <p:txBody>
          <a:bodyPr/>
          <a:lstStyle/>
          <a:p>
            <a:pPr marL="0" indent="0">
              <a:buNone/>
            </a:pPr>
            <a:r>
              <a:rPr lang="nl-BE" sz="2400" b="1"/>
              <a:t>STAP 3 WELKE VERLICHTING BESCHOUWEN VOOR AANBEVELINGEN 	EPC?</a:t>
            </a:r>
          </a:p>
          <a:p>
            <a:pPr marL="0" indent="0">
              <a:buNone/>
            </a:pPr>
            <a:endParaRPr lang="nl-BE" sz="2400" b="1"/>
          </a:p>
          <a:p>
            <a:pPr marL="0" indent="0">
              <a:buNone/>
            </a:pPr>
            <a:r>
              <a:rPr lang="nl-BE" sz="2400" b="1"/>
              <a:t>OPGELET: Alle ruimten te beschouwen als </a:t>
            </a:r>
            <a:r>
              <a:rPr lang="nl-BE" sz="2400" b="1" u="sng"/>
              <a:t>1 verlichtingszone</a:t>
            </a:r>
            <a:r>
              <a:rPr lang="nl-BE" sz="2400" b="1"/>
              <a:t>.</a:t>
            </a:r>
          </a:p>
          <a:p>
            <a:pPr marL="0" indent="0">
              <a:buNone/>
            </a:pPr>
            <a:endParaRPr lang="nl-BE" sz="2400"/>
          </a:p>
          <a:p>
            <a:pPr marL="0" indent="0">
              <a:buNone/>
            </a:pPr>
            <a:r>
              <a:rPr lang="nl-BE" sz="2400"/>
              <a:t>Welke verlichting is de hoofdverlichting?</a:t>
            </a:r>
          </a:p>
          <a:p>
            <a:pPr marL="0" indent="0">
              <a:buNone/>
            </a:pPr>
            <a:r>
              <a:rPr lang="nl-BE" sz="2400"/>
              <a:t>In Case 3 treffen we dezelfde verlichting aan in de gangen en de traphal (wandtoestellen)</a:t>
            </a:r>
          </a:p>
          <a:p>
            <a:pPr marL="0" indent="0">
              <a:buNone/>
            </a:pPr>
            <a:endParaRPr lang="nl-BE" sz="2400"/>
          </a:p>
          <a:p>
            <a:pPr marL="0" indent="0">
              <a:buNone/>
            </a:pPr>
            <a:r>
              <a:rPr lang="nl-BE" sz="2400"/>
              <a:t>Dit is dus de hoofdverlichting.</a:t>
            </a:r>
          </a:p>
          <a:p>
            <a:pPr marL="0" indent="0">
              <a:buNone/>
            </a:pPr>
            <a:endParaRPr lang="nl-BE" sz="2400" b="1"/>
          </a:p>
          <a:p>
            <a:pPr marL="0" indent="0">
              <a:buNone/>
            </a:pPr>
            <a:endParaRPr lang="nl-BE" sz="2400" b="1"/>
          </a:p>
          <a:p>
            <a:pPr marL="0" indent="0">
              <a:buNone/>
            </a:pPr>
            <a:endParaRPr lang="nl-BE" sz="2400" b="1"/>
          </a:p>
          <a:p>
            <a:pPr marL="0" indent="0">
              <a:buNone/>
            </a:pPr>
            <a:endParaRPr lang="nl-BE" sz="2400" b="1"/>
          </a:p>
          <a:p>
            <a:pPr marL="0" indent="0">
              <a:buNone/>
            </a:pPr>
            <a:endParaRPr lang="nl-BE" sz="2400"/>
          </a:p>
        </p:txBody>
      </p:sp>
      <p:pic>
        <p:nvPicPr>
          <p:cNvPr id="13" name="Afbeelding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4077072"/>
            <a:ext cx="3232182" cy="2424137"/>
          </a:xfrm>
          <a:prstGeom prst="rect">
            <a:avLst/>
          </a:prstGeom>
        </p:spPr>
      </p:pic>
    </p:spTree>
    <p:extLst>
      <p:ext uri="{BB962C8B-B14F-4D97-AF65-F5344CB8AC3E}">
        <p14:creationId xmlns:p14="http://schemas.microsoft.com/office/powerpoint/2010/main" val="35202673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561122" y="116632"/>
            <a:ext cx="8352928" cy="1080120"/>
          </a:xfrm>
        </p:spPr>
        <p:txBody>
          <a:bodyPr>
            <a:normAutofit/>
          </a:bodyPr>
          <a:lstStyle/>
          <a:p>
            <a:r>
              <a:rPr lang="nl-BE"/>
              <a:t>Stappenplan verlichting Case 3</a:t>
            </a:r>
            <a:br>
              <a:rPr lang="nl-BE"/>
            </a:br>
            <a:r>
              <a:rPr lang="nl-BE"/>
              <a:t>gemeenschappelijke circulatieruimten</a:t>
            </a:r>
            <a:endParaRPr lang="nl-BE" b="0"/>
          </a:p>
        </p:txBody>
      </p:sp>
      <p:sp>
        <p:nvSpPr>
          <p:cNvPr id="3" name="Tijdelijke aanduiding voor inhoud 2">
            <a:extLst>
              <a:ext uri="{FF2B5EF4-FFF2-40B4-BE49-F238E27FC236}">
                <a16:creationId xmlns:a16="http://schemas.microsoft.com/office/drawing/2014/main" id="{7C6DECFD-FCF6-41C4-8569-16795C3BC378}"/>
              </a:ext>
            </a:extLst>
          </p:cNvPr>
          <p:cNvSpPr>
            <a:spLocks noGrp="1"/>
          </p:cNvSpPr>
          <p:nvPr>
            <p:ph sz="half" idx="2"/>
          </p:nvPr>
        </p:nvSpPr>
        <p:spPr>
          <a:xfrm>
            <a:off x="561122" y="1340768"/>
            <a:ext cx="8352928" cy="4248472"/>
          </a:xfrm>
        </p:spPr>
        <p:txBody>
          <a:bodyPr/>
          <a:lstStyle/>
          <a:p>
            <a:pPr marL="0" indent="0">
              <a:buNone/>
            </a:pPr>
            <a:r>
              <a:rPr lang="nl-BE" sz="2400" b="1"/>
              <a:t>STAP 4 BEPAAL HET TYPE LICHTBRON </a:t>
            </a:r>
          </a:p>
          <a:p>
            <a:pPr marL="0" indent="0">
              <a:buNone/>
            </a:pPr>
            <a:endParaRPr lang="nl-BE" sz="2400" b="1"/>
          </a:p>
          <a:p>
            <a:pPr lvl="8"/>
            <a:r>
              <a:rPr lang="nl-BE" sz="2400">
                <a:solidFill>
                  <a:srgbClr val="38373A"/>
                </a:solidFill>
              </a:rPr>
              <a:t>Hoge druk gasontladingslampen</a:t>
            </a:r>
          </a:p>
          <a:p>
            <a:pPr lvl="8"/>
            <a:r>
              <a:rPr lang="nl-BE" sz="2400" err="1">
                <a:solidFill>
                  <a:srgbClr val="38373A"/>
                </a:solidFill>
              </a:rPr>
              <a:t>LED-verlichting</a:t>
            </a:r>
            <a:endParaRPr lang="nl-BE" sz="2400">
              <a:solidFill>
                <a:srgbClr val="38373A"/>
              </a:solidFill>
            </a:endParaRPr>
          </a:p>
          <a:p>
            <a:pPr lvl="8"/>
            <a:r>
              <a:rPr lang="nl-BE" sz="2400" err="1">
                <a:solidFill>
                  <a:srgbClr val="38373A"/>
                </a:solidFill>
              </a:rPr>
              <a:t>TL-verlichting</a:t>
            </a:r>
            <a:endParaRPr lang="nl-BE" sz="2400">
              <a:solidFill>
                <a:srgbClr val="38373A"/>
              </a:solidFill>
            </a:endParaRPr>
          </a:p>
          <a:p>
            <a:pPr lvl="8"/>
            <a:r>
              <a:rPr lang="nl-BE" sz="2400">
                <a:solidFill>
                  <a:srgbClr val="38373A"/>
                </a:solidFill>
              </a:rPr>
              <a:t>Compacte </a:t>
            </a:r>
            <a:r>
              <a:rPr lang="nl-BE" sz="2400" err="1">
                <a:solidFill>
                  <a:srgbClr val="38373A"/>
                </a:solidFill>
              </a:rPr>
              <a:t>TL-verlichting</a:t>
            </a:r>
            <a:r>
              <a:rPr lang="nl-BE" sz="2400">
                <a:solidFill>
                  <a:srgbClr val="38373A"/>
                </a:solidFill>
              </a:rPr>
              <a:t> of spaarlamp</a:t>
            </a:r>
          </a:p>
          <a:p>
            <a:pPr lvl="8"/>
            <a:r>
              <a:rPr lang="nl-BE" sz="2400">
                <a:solidFill>
                  <a:srgbClr val="38373A"/>
                </a:solidFill>
              </a:rPr>
              <a:t>Halogeenlampen</a:t>
            </a:r>
          </a:p>
          <a:p>
            <a:pPr lvl="8"/>
            <a:r>
              <a:rPr lang="nl-BE" sz="2400">
                <a:solidFill>
                  <a:srgbClr val="38373A"/>
                </a:solidFill>
              </a:rPr>
              <a:t>Gloeilampen</a:t>
            </a:r>
          </a:p>
          <a:p>
            <a:pPr lvl="8"/>
            <a:r>
              <a:rPr lang="nl-BE" sz="2400">
                <a:solidFill>
                  <a:srgbClr val="38373A"/>
                </a:solidFill>
              </a:rPr>
              <a:t>Onbekend</a:t>
            </a:r>
          </a:p>
          <a:p>
            <a:pPr marL="0" indent="0">
              <a:buNone/>
            </a:pPr>
            <a:r>
              <a:rPr lang="nl-BE" sz="2400" b="1"/>
              <a:t> </a:t>
            </a:r>
          </a:p>
          <a:p>
            <a:pPr marL="0" indent="0">
              <a:buNone/>
            </a:pPr>
            <a:endParaRPr lang="nl-BE" sz="2400" b="1"/>
          </a:p>
          <a:p>
            <a:pPr marL="0" indent="0">
              <a:buNone/>
            </a:pPr>
            <a:endParaRPr lang="nl-BE" sz="2400" b="1"/>
          </a:p>
          <a:p>
            <a:pPr marL="0" indent="0">
              <a:buNone/>
            </a:pPr>
            <a:endParaRPr lang="nl-BE" sz="2400"/>
          </a:p>
        </p:txBody>
      </p:sp>
      <p:pic>
        <p:nvPicPr>
          <p:cNvPr id="4" name="Afbeelding 3"/>
          <p:cNvPicPr>
            <a:picLocks noChangeAspect="1"/>
          </p:cNvPicPr>
          <p:nvPr/>
        </p:nvPicPr>
        <p:blipFill>
          <a:blip r:embed="rId3"/>
          <a:stretch>
            <a:fillRect/>
          </a:stretch>
        </p:blipFill>
        <p:spPr>
          <a:xfrm>
            <a:off x="1187624" y="2348880"/>
            <a:ext cx="2592288" cy="3062619"/>
          </a:xfrm>
          <a:prstGeom prst="rect">
            <a:avLst/>
          </a:prstGeom>
        </p:spPr>
      </p:pic>
      <p:sp>
        <p:nvSpPr>
          <p:cNvPr id="20" name="Ovaal 19"/>
          <p:cNvSpPr/>
          <p:nvPr/>
        </p:nvSpPr>
        <p:spPr>
          <a:xfrm>
            <a:off x="1619672" y="3789040"/>
            <a:ext cx="1296144"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64900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561122" y="116632"/>
            <a:ext cx="8352928" cy="1080120"/>
          </a:xfrm>
        </p:spPr>
        <p:txBody>
          <a:bodyPr>
            <a:normAutofit/>
          </a:bodyPr>
          <a:lstStyle/>
          <a:p>
            <a:r>
              <a:rPr lang="nl-BE"/>
              <a:t>Stappenplan verlichting Case 3</a:t>
            </a:r>
            <a:br>
              <a:rPr lang="nl-BE"/>
            </a:br>
            <a:r>
              <a:rPr lang="nl-BE"/>
              <a:t>gemeenschappelijke circulatieruimten</a:t>
            </a:r>
            <a:endParaRPr lang="nl-BE" b="0"/>
          </a:p>
        </p:txBody>
      </p:sp>
      <p:sp>
        <p:nvSpPr>
          <p:cNvPr id="3" name="Tijdelijke aanduiding voor inhoud 2">
            <a:extLst>
              <a:ext uri="{FF2B5EF4-FFF2-40B4-BE49-F238E27FC236}">
                <a16:creationId xmlns:a16="http://schemas.microsoft.com/office/drawing/2014/main" id="{7C6DECFD-FCF6-41C4-8569-16795C3BC378}"/>
              </a:ext>
            </a:extLst>
          </p:cNvPr>
          <p:cNvSpPr>
            <a:spLocks noGrp="1"/>
          </p:cNvSpPr>
          <p:nvPr>
            <p:ph sz="half" idx="2"/>
          </p:nvPr>
        </p:nvSpPr>
        <p:spPr>
          <a:xfrm>
            <a:off x="561122" y="1340768"/>
            <a:ext cx="8352928" cy="4248472"/>
          </a:xfrm>
        </p:spPr>
        <p:txBody>
          <a:bodyPr/>
          <a:lstStyle/>
          <a:p>
            <a:pPr marL="0" indent="0">
              <a:buNone/>
            </a:pPr>
            <a:r>
              <a:rPr lang="nl-BE" sz="2400" b="1"/>
              <a:t>STAP 4 BEPAAL HET TYPE LICHTBRON </a:t>
            </a:r>
          </a:p>
          <a:p>
            <a:pPr lvl="8"/>
            <a:r>
              <a:rPr lang="nl-BE" sz="2200">
                <a:solidFill>
                  <a:srgbClr val="38373A"/>
                </a:solidFill>
              </a:rPr>
              <a:t>Hoge druk gasontladingslampen</a:t>
            </a:r>
          </a:p>
          <a:p>
            <a:pPr lvl="8"/>
            <a:r>
              <a:rPr lang="nl-BE" sz="2200" err="1">
                <a:solidFill>
                  <a:srgbClr val="38373A"/>
                </a:solidFill>
              </a:rPr>
              <a:t>LED-verlichting</a:t>
            </a:r>
            <a:endParaRPr lang="nl-BE" sz="2200">
              <a:solidFill>
                <a:srgbClr val="38373A"/>
              </a:solidFill>
            </a:endParaRPr>
          </a:p>
          <a:p>
            <a:pPr lvl="8"/>
            <a:r>
              <a:rPr lang="nl-BE" sz="2200" err="1">
                <a:solidFill>
                  <a:srgbClr val="38373A"/>
                </a:solidFill>
              </a:rPr>
              <a:t>TL-verlichting</a:t>
            </a:r>
            <a:endParaRPr lang="nl-BE" sz="2200">
              <a:solidFill>
                <a:srgbClr val="38373A"/>
              </a:solidFill>
            </a:endParaRPr>
          </a:p>
          <a:p>
            <a:pPr lvl="8"/>
            <a:r>
              <a:rPr lang="nl-BE" sz="2200">
                <a:solidFill>
                  <a:srgbClr val="38373A"/>
                </a:solidFill>
              </a:rPr>
              <a:t>Compacte </a:t>
            </a:r>
            <a:r>
              <a:rPr lang="nl-BE" sz="2200" err="1">
                <a:solidFill>
                  <a:srgbClr val="38373A"/>
                </a:solidFill>
              </a:rPr>
              <a:t>TL-verlichting</a:t>
            </a:r>
            <a:r>
              <a:rPr lang="nl-BE" sz="2200">
                <a:solidFill>
                  <a:srgbClr val="38373A"/>
                </a:solidFill>
              </a:rPr>
              <a:t> of spaarlamp</a:t>
            </a:r>
          </a:p>
          <a:p>
            <a:pPr lvl="8"/>
            <a:r>
              <a:rPr lang="nl-BE" sz="2200">
                <a:solidFill>
                  <a:srgbClr val="38373A"/>
                </a:solidFill>
              </a:rPr>
              <a:t>Halogeenlampen</a:t>
            </a:r>
          </a:p>
          <a:p>
            <a:pPr lvl="8"/>
            <a:r>
              <a:rPr lang="nl-BE" sz="2200">
                <a:solidFill>
                  <a:srgbClr val="38373A"/>
                </a:solidFill>
              </a:rPr>
              <a:t>Gloeilampen</a:t>
            </a:r>
          </a:p>
          <a:p>
            <a:pPr lvl="8"/>
            <a:r>
              <a:rPr lang="nl-BE" sz="2200">
                <a:solidFill>
                  <a:srgbClr val="38373A"/>
                </a:solidFill>
              </a:rPr>
              <a:t>Onbekend</a:t>
            </a:r>
          </a:p>
          <a:p>
            <a:pPr marL="0" indent="0">
              <a:buNone/>
            </a:pPr>
            <a:r>
              <a:rPr lang="nl-BE" sz="2400" b="1"/>
              <a:t> </a:t>
            </a:r>
          </a:p>
          <a:p>
            <a:pPr marL="0" indent="0">
              <a:buNone/>
            </a:pPr>
            <a:endParaRPr lang="nl-BE" sz="2400" b="1"/>
          </a:p>
          <a:p>
            <a:pPr marL="0" indent="0">
              <a:buNone/>
            </a:pPr>
            <a:endParaRPr lang="nl-BE" sz="2400" b="1"/>
          </a:p>
          <a:p>
            <a:pPr marL="0" indent="0">
              <a:buNone/>
            </a:pPr>
            <a:endParaRPr lang="nl-BE" sz="2400"/>
          </a:p>
        </p:txBody>
      </p:sp>
      <p:pic>
        <p:nvPicPr>
          <p:cNvPr id="4" name="Afbeelding 3"/>
          <p:cNvPicPr>
            <a:picLocks noChangeAspect="1"/>
          </p:cNvPicPr>
          <p:nvPr/>
        </p:nvPicPr>
        <p:blipFill>
          <a:blip r:embed="rId3"/>
          <a:stretch>
            <a:fillRect/>
          </a:stretch>
        </p:blipFill>
        <p:spPr>
          <a:xfrm>
            <a:off x="1944784" y="1975422"/>
            <a:ext cx="1839846" cy="2173658"/>
          </a:xfrm>
          <a:prstGeom prst="rect">
            <a:avLst/>
          </a:prstGeom>
        </p:spPr>
      </p:pic>
      <p:cxnSp>
        <p:nvCxnSpPr>
          <p:cNvPr id="7" name="Rechte verbindingslijn 6"/>
          <p:cNvCxnSpPr/>
          <p:nvPr/>
        </p:nvCxnSpPr>
        <p:spPr>
          <a:xfrm>
            <a:off x="4672084" y="3573016"/>
            <a:ext cx="36724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Rechte verbindingslijn 7"/>
          <p:cNvCxnSpPr/>
          <p:nvPr/>
        </p:nvCxnSpPr>
        <p:spPr>
          <a:xfrm>
            <a:off x="4527520" y="4005064"/>
            <a:ext cx="3672408"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kstvak 8"/>
          <p:cNvSpPr txBox="1"/>
          <p:nvPr/>
        </p:nvSpPr>
        <p:spPr>
          <a:xfrm>
            <a:off x="554298" y="4359938"/>
            <a:ext cx="3683942" cy="1846659"/>
          </a:xfrm>
          <a:prstGeom prst="rect">
            <a:avLst/>
          </a:prstGeom>
          <a:noFill/>
        </p:spPr>
        <p:txBody>
          <a:bodyPr wrap="square" rtlCol="0">
            <a:spAutoFit/>
          </a:bodyPr>
          <a:lstStyle/>
          <a:p>
            <a:r>
              <a:rPr lang="nl-BE" sz="2400"/>
              <a:t>We zien hier het gedeelte van de spaarlamp of </a:t>
            </a:r>
            <a:r>
              <a:rPr lang="nl-BE" sz="2400" err="1"/>
              <a:t>LED-lamp</a:t>
            </a:r>
            <a:r>
              <a:rPr lang="nl-BE" sz="2400"/>
              <a:t> waar de elektronica zit van de lamp.</a:t>
            </a:r>
          </a:p>
          <a:p>
            <a:endParaRPr lang="nl-BE"/>
          </a:p>
        </p:txBody>
      </p:sp>
      <p:cxnSp>
        <p:nvCxnSpPr>
          <p:cNvPr id="11" name="Rechte verbindingslijn met pijl 10"/>
          <p:cNvCxnSpPr/>
          <p:nvPr/>
        </p:nvCxnSpPr>
        <p:spPr>
          <a:xfrm flipV="1">
            <a:off x="1430965" y="3708296"/>
            <a:ext cx="965304" cy="58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Ovaal 11"/>
          <p:cNvSpPr/>
          <p:nvPr/>
        </p:nvSpPr>
        <p:spPr>
          <a:xfrm>
            <a:off x="2303531" y="2924944"/>
            <a:ext cx="864096" cy="8640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6" name="Afbeelding 1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283968" y="4645027"/>
            <a:ext cx="1142931" cy="1494742"/>
          </a:xfrm>
          <a:prstGeom prst="rect">
            <a:avLst/>
          </a:prstGeom>
        </p:spPr>
      </p:pic>
      <p:pic>
        <p:nvPicPr>
          <p:cNvPr id="17" name="Afbeelding 1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396455" y="4725144"/>
            <a:ext cx="1368152" cy="1500899"/>
          </a:xfrm>
          <a:prstGeom prst="rect">
            <a:avLst/>
          </a:prstGeom>
        </p:spPr>
      </p:pic>
      <p:pic>
        <p:nvPicPr>
          <p:cNvPr id="18" name="Afbeelding 17"/>
          <p:cNvPicPr>
            <a:picLocks noChangeAspect="1"/>
          </p:cNvPicPr>
          <p:nvPr/>
        </p:nvPicPr>
        <p:blipFill>
          <a:blip r:embed="rId6"/>
          <a:stretch>
            <a:fillRect/>
          </a:stretch>
        </p:blipFill>
        <p:spPr>
          <a:xfrm>
            <a:off x="7932509" y="4618138"/>
            <a:ext cx="981541" cy="1548518"/>
          </a:xfrm>
          <a:prstGeom prst="rect">
            <a:avLst/>
          </a:prstGeom>
        </p:spPr>
      </p:pic>
      <p:pic>
        <p:nvPicPr>
          <p:cNvPr id="19" name="Afbeelding 18"/>
          <p:cNvPicPr>
            <a:picLocks noChangeAspect="1"/>
          </p:cNvPicPr>
          <p:nvPr/>
        </p:nvPicPr>
        <p:blipFill rotWithShape="1">
          <a:blip r:embed="rId7" cstate="print">
            <a:extLst>
              <a:ext uri="{28A0092B-C50C-407E-A947-70E740481C1C}">
                <a14:useLocalDpi xmlns:a14="http://schemas.microsoft.com/office/drawing/2010/main" val="0"/>
              </a:ext>
            </a:extLst>
          </a:blip>
          <a:srcRect l="19034" r="17706"/>
          <a:stretch/>
        </p:blipFill>
        <p:spPr>
          <a:xfrm>
            <a:off x="6766823" y="4525241"/>
            <a:ext cx="1080120" cy="1707426"/>
          </a:xfrm>
          <a:prstGeom prst="rect">
            <a:avLst/>
          </a:prstGeom>
        </p:spPr>
      </p:pic>
      <p:sp>
        <p:nvSpPr>
          <p:cNvPr id="5" name="Tekstvak 4"/>
          <p:cNvSpPr txBox="1"/>
          <p:nvPr/>
        </p:nvSpPr>
        <p:spPr>
          <a:xfrm>
            <a:off x="3995936" y="6154062"/>
            <a:ext cx="5148064" cy="646331"/>
          </a:xfrm>
          <a:prstGeom prst="rect">
            <a:avLst/>
          </a:prstGeom>
          <a:noFill/>
        </p:spPr>
        <p:txBody>
          <a:bodyPr wrap="square" rtlCol="0">
            <a:spAutoFit/>
          </a:bodyPr>
          <a:lstStyle/>
          <a:p>
            <a:r>
              <a:rPr lang="nl-BE"/>
              <a:t>Gloeilamp   Halogeenlamp   Spaarlamp    </a:t>
            </a:r>
            <a:r>
              <a:rPr lang="nl-BE" err="1"/>
              <a:t>Spaarlamp</a:t>
            </a:r>
            <a:endParaRPr lang="nl-BE"/>
          </a:p>
          <a:p>
            <a:r>
              <a:rPr lang="nl-BE"/>
              <a:t>				   </a:t>
            </a:r>
            <a:r>
              <a:rPr lang="nl-BE" err="1"/>
              <a:t>LED-lamp</a:t>
            </a:r>
            <a:endParaRPr lang="nl-BE"/>
          </a:p>
        </p:txBody>
      </p:sp>
      <p:sp>
        <p:nvSpPr>
          <p:cNvPr id="20" name="Ovaal 19"/>
          <p:cNvSpPr/>
          <p:nvPr/>
        </p:nvSpPr>
        <p:spPr>
          <a:xfrm>
            <a:off x="6725832" y="5132943"/>
            <a:ext cx="1033737" cy="7235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Ovaal 20"/>
          <p:cNvSpPr/>
          <p:nvPr/>
        </p:nvSpPr>
        <p:spPr>
          <a:xfrm>
            <a:off x="7939094" y="5124344"/>
            <a:ext cx="1033737" cy="7235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2" name="Rechte verbindingslijn 21"/>
          <p:cNvCxnSpPr/>
          <p:nvPr/>
        </p:nvCxnSpPr>
        <p:spPr>
          <a:xfrm>
            <a:off x="4527520" y="4359938"/>
            <a:ext cx="367240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75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552078" y="223003"/>
            <a:ext cx="8352928" cy="1080120"/>
          </a:xfrm>
        </p:spPr>
        <p:txBody>
          <a:bodyPr/>
          <a:lstStyle/>
          <a:p>
            <a:r>
              <a:rPr lang="nl-BE"/>
              <a:t>Verlichting in het EPC</a:t>
            </a:r>
          </a:p>
        </p:txBody>
      </p:sp>
      <p:sp>
        <p:nvSpPr>
          <p:cNvPr id="3" name="Tijdelijke aanduiding voor inhoud 2">
            <a:extLst>
              <a:ext uri="{FF2B5EF4-FFF2-40B4-BE49-F238E27FC236}">
                <a16:creationId xmlns:a16="http://schemas.microsoft.com/office/drawing/2014/main" id="{7C6DECFD-FCF6-41C4-8569-16795C3BC378}"/>
              </a:ext>
            </a:extLst>
          </p:cNvPr>
          <p:cNvSpPr>
            <a:spLocks noGrp="1"/>
          </p:cNvSpPr>
          <p:nvPr>
            <p:ph sz="half" idx="2"/>
          </p:nvPr>
        </p:nvSpPr>
        <p:spPr>
          <a:xfrm>
            <a:off x="445607" y="1102705"/>
            <a:ext cx="8352928" cy="4919403"/>
          </a:xfrm>
        </p:spPr>
        <p:txBody>
          <a:bodyPr anchor="t">
            <a:normAutofit/>
          </a:bodyPr>
          <a:lstStyle/>
          <a:p>
            <a:pPr marL="0" indent="0">
              <a:buNone/>
            </a:pPr>
            <a:r>
              <a:rPr lang="nl-BE" sz="2400">
                <a:latin typeface="Calibri"/>
                <a:cs typeface="Calibri"/>
              </a:rPr>
              <a:t>Invoer verlichting in het EPC:</a:t>
            </a:r>
          </a:p>
          <a:p>
            <a:pPr marL="287655" indent="-287655">
              <a:buFontTx/>
              <a:buChar char="-"/>
            </a:pPr>
            <a:r>
              <a:rPr lang="nl-BE" sz="2400">
                <a:solidFill>
                  <a:srgbClr val="000000"/>
                </a:solidFill>
              </a:rPr>
              <a:t>bij kleine niet-residentiële eenheden (</a:t>
            </a:r>
            <a:r>
              <a:rPr lang="nl-BE" sz="2400" err="1">
                <a:solidFill>
                  <a:srgbClr val="000000"/>
                </a:solidFill>
              </a:rPr>
              <a:t>kNR</a:t>
            </a:r>
            <a:r>
              <a:rPr lang="nl-BE" sz="2400">
                <a:solidFill>
                  <a:srgbClr val="000000"/>
                </a:solidFill>
              </a:rPr>
              <a:t>)</a:t>
            </a:r>
            <a:endParaRPr lang="nl-BE" sz="2400">
              <a:solidFill>
                <a:srgbClr val="000000"/>
              </a:solidFill>
              <a:cs typeface="Calibri" panose="020F0502020204030204" pitchFamily="34" charset="0"/>
            </a:endParaRPr>
          </a:p>
          <a:p>
            <a:pPr marL="0" indent="0">
              <a:buNone/>
            </a:pPr>
            <a:r>
              <a:rPr lang="nl-BE" sz="2400">
                <a:solidFill>
                  <a:srgbClr val="000000"/>
                </a:solidFill>
              </a:rPr>
              <a:t>	</a:t>
            </a:r>
            <a:r>
              <a:rPr lang="nl-BE" sz="2400" i="1">
                <a:solidFill>
                  <a:srgbClr val="000000"/>
                </a:solidFill>
              </a:rPr>
              <a:t>alle ruimten moeten bekeken worden</a:t>
            </a:r>
          </a:p>
          <a:p>
            <a:pPr marL="287655" indent="-287655">
              <a:buFontTx/>
              <a:buChar char="-"/>
            </a:pPr>
            <a:r>
              <a:rPr lang="nl-BE" sz="2400">
                <a:solidFill>
                  <a:srgbClr val="000000"/>
                </a:solidFill>
              </a:rPr>
              <a:t>voor de gemeenschappelijke delen van appartementsgebouwen met minstens vijf eenheden</a:t>
            </a:r>
            <a:endParaRPr lang="nl-BE" sz="2400">
              <a:solidFill>
                <a:srgbClr val="000000"/>
              </a:solidFill>
              <a:cs typeface="Calibri" panose="020F0502020204030204" pitchFamily="34" charset="0"/>
            </a:endParaRPr>
          </a:p>
          <a:p>
            <a:pPr marL="0" indent="0">
              <a:buNone/>
            </a:pPr>
            <a:r>
              <a:rPr lang="nl-BE" sz="2400">
                <a:solidFill>
                  <a:srgbClr val="000000"/>
                </a:solidFill>
              </a:rPr>
              <a:t>	</a:t>
            </a:r>
            <a:r>
              <a:rPr lang="nl-BE" sz="2400" i="1">
                <a:solidFill>
                  <a:srgbClr val="000000"/>
                </a:solidFill>
              </a:rPr>
              <a:t>enkel de gemeenschappelijke circulatieruimten moeten 	bekeken worden</a:t>
            </a:r>
          </a:p>
          <a:p>
            <a:pPr marL="0" indent="0">
              <a:buNone/>
            </a:pPr>
            <a:endParaRPr lang="nl-BE" sz="2400">
              <a:solidFill>
                <a:srgbClr val="000000"/>
              </a:solidFill>
            </a:endParaRPr>
          </a:p>
          <a:p>
            <a:pPr marL="0" indent="0">
              <a:buNone/>
            </a:pPr>
            <a:r>
              <a:rPr lang="nl-BE" sz="2400">
                <a:solidFill>
                  <a:srgbClr val="000000"/>
                </a:solidFill>
              </a:rPr>
              <a:t>Werkwijze voor de invoer van verlichting =&gt; Inspectieprotocol (IP): deel XI Verlichting</a:t>
            </a:r>
          </a:p>
          <a:p>
            <a:pPr marL="0" indent="0">
              <a:buNone/>
            </a:pPr>
            <a:endParaRPr lang="nl-BE">
              <a:cs typeface="Calibri"/>
            </a:endParaRPr>
          </a:p>
          <a:p>
            <a:pPr marL="0" indent="0">
              <a:buNone/>
            </a:pPr>
            <a:r>
              <a:rPr lang="nl-BE" sz="2400" b="1">
                <a:latin typeface="Calibri"/>
                <a:cs typeface="Calibri"/>
              </a:rPr>
              <a:t>Deze vorming bevat concrete praktijk</a:t>
            </a:r>
            <a:r>
              <a:rPr lang="nl-BE" sz="2400" b="1" u="sng">
                <a:latin typeface="Calibri"/>
                <a:cs typeface="Calibri"/>
              </a:rPr>
              <a:t>voorbeelden</a:t>
            </a:r>
            <a:r>
              <a:rPr lang="nl-BE" sz="2400" b="1">
                <a:latin typeface="Calibri"/>
                <a:cs typeface="Calibri"/>
              </a:rPr>
              <a:t> waarbij de werkwijze voor verlichting uit het IP wordt toegepast.</a:t>
            </a:r>
            <a:endParaRPr lang="nl-BE">
              <a:latin typeface="Calibri"/>
              <a:cs typeface="Calibri"/>
            </a:endParaRPr>
          </a:p>
        </p:txBody>
      </p:sp>
    </p:spTree>
    <p:extLst>
      <p:ext uri="{BB962C8B-B14F-4D97-AF65-F5344CB8AC3E}">
        <p14:creationId xmlns:p14="http://schemas.microsoft.com/office/powerpoint/2010/main" val="19893910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561122" y="116632"/>
            <a:ext cx="8352928" cy="1080120"/>
          </a:xfrm>
        </p:spPr>
        <p:txBody>
          <a:bodyPr>
            <a:normAutofit/>
          </a:bodyPr>
          <a:lstStyle/>
          <a:p>
            <a:r>
              <a:rPr lang="nl-BE"/>
              <a:t>Stappenplan verlichting Case 3</a:t>
            </a:r>
            <a:br>
              <a:rPr lang="nl-BE"/>
            </a:br>
            <a:r>
              <a:rPr lang="nl-BE"/>
              <a:t>gemeenschappelijke circulatieruimten</a:t>
            </a:r>
            <a:endParaRPr lang="nl-BE" b="0"/>
          </a:p>
        </p:txBody>
      </p:sp>
      <p:sp>
        <p:nvSpPr>
          <p:cNvPr id="3" name="Tijdelijke aanduiding voor inhoud 2">
            <a:extLst>
              <a:ext uri="{FF2B5EF4-FFF2-40B4-BE49-F238E27FC236}">
                <a16:creationId xmlns:a16="http://schemas.microsoft.com/office/drawing/2014/main" id="{7C6DECFD-FCF6-41C4-8569-16795C3BC378}"/>
              </a:ext>
            </a:extLst>
          </p:cNvPr>
          <p:cNvSpPr>
            <a:spLocks noGrp="1"/>
          </p:cNvSpPr>
          <p:nvPr>
            <p:ph sz="half" idx="2"/>
          </p:nvPr>
        </p:nvSpPr>
        <p:spPr>
          <a:xfrm>
            <a:off x="561122" y="1340768"/>
            <a:ext cx="8352928" cy="4248472"/>
          </a:xfrm>
        </p:spPr>
        <p:txBody>
          <a:bodyPr/>
          <a:lstStyle/>
          <a:p>
            <a:pPr marL="0" indent="0">
              <a:buNone/>
            </a:pPr>
            <a:r>
              <a:rPr lang="nl-BE" sz="2400" b="1"/>
              <a:t>STAP 5 TYPE REGELING IN FUNCTIE VAN AAN- OF AFWEZIGHEID?</a:t>
            </a:r>
          </a:p>
          <a:p>
            <a:pPr marL="0" indent="0">
              <a:buNone/>
            </a:pPr>
            <a:endParaRPr lang="nl-BE" sz="2400" b="1"/>
          </a:p>
          <a:p>
            <a:pPr marL="0" indent="0">
              <a:buNone/>
            </a:pPr>
            <a:r>
              <a:rPr lang="nl-BE" sz="2400"/>
              <a:t>Schakelaars op plan zijn er ook in de realiteit.</a:t>
            </a:r>
          </a:p>
          <a:p>
            <a:pPr marL="0" indent="0">
              <a:buNone/>
            </a:pPr>
            <a:endParaRPr lang="nl-BE" sz="2400"/>
          </a:p>
          <a:p>
            <a:pPr>
              <a:buFont typeface="Symbol" panose="05050102010706020507" pitchFamily="18" charset="2"/>
              <a:buChar char="Þ"/>
            </a:pPr>
            <a:r>
              <a:rPr lang="nl-BE" sz="2400"/>
              <a:t>Manueel</a:t>
            </a:r>
          </a:p>
          <a:p>
            <a:pPr marL="0" indent="0">
              <a:buNone/>
            </a:pPr>
            <a:endParaRPr lang="nl-BE" sz="2400" b="1"/>
          </a:p>
          <a:p>
            <a:pPr marL="0" indent="0">
              <a:buNone/>
            </a:pPr>
            <a:r>
              <a:rPr lang="nl-BE" sz="2400" b="1"/>
              <a:t>STAP 6 TYPE REGELING IN FUNCTIE VAN DAGLICHT?</a:t>
            </a:r>
          </a:p>
          <a:p>
            <a:pPr marL="0" indent="0">
              <a:buNone/>
            </a:pPr>
            <a:endParaRPr lang="nl-BE" sz="2400" b="1"/>
          </a:p>
          <a:p>
            <a:pPr marL="0" indent="0">
              <a:buNone/>
            </a:pPr>
            <a:r>
              <a:rPr lang="nl-BE" sz="2400"/>
              <a:t>Geen</a:t>
            </a:r>
            <a:endParaRPr lang="nl-BE" sz="2400" i="1"/>
          </a:p>
          <a:p>
            <a:pPr marL="0" indent="0">
              <a:buNone/>
            </a:pPr>
            <a:endParaRPr lang="nl-BE" sz="2400" b="1"/>
          </a:p>
          <a:p>
            <a:pPr marL="0" indent="0">
              <a:buNone/>
            </a:pPr>
            <a:r>
              <a:rPr lang="nl-BE" sz="2400" b="1"/>
              <a:t>Nu zijn alle elementen voorhanden voor INVOER in software.</a:t>
            </a:r>
          </a:p>
          <a:p>
            <a:pPr marL="0" indent="0">
              <a:buNone/>
            </a:pPr>
            <a:endParaRPr lang="nl-BE" sz="2400"/>
          </a:p>
        </p:txBody>
      </p:sp>
    </p:spTree>
    <p:extLst>
      <p:ext uri="{BB962C8B-B14F-4D97-AF65-F5344CB8AC3E}">
        <p14:creationId xmlns:p14="http://schemas.microsoft.com/office/powerpoint/2010/main" val="155891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EE5244AD-2C37-4ABF-ACAB-E169D5E85993}"/>
              </a:ext>
            </a:extLst>
          </p:cNvPr>
          <p:cNvSpPr>
            <a:spLocks noGrp="1"/>
          </p:cNvSpPr>
          <p:nvPr>
            <p:ph type="title"/>
          </p:nvPr>
        </p:nvSpPr>
        <p:spPr>
          <a:xfrm>
            <a:off x="501973" y="172899"/>
            <a:ext cx="8352928" cy="1080120"/>
          </a:xfrm>
        </p:spPr>
        <p:txBody>
          <a:bodyPr/>
          <a:lstStyle/>
          <a:p>
            <a:r>
              <a:rPr lang="nl-BE"/>
              <a:t>Wat als…?</a:t>
            </a:r>
          </a:p>
        </p:txBody>
      </p:sp>
      <p:sp>
        <p:nvSpPr>
          <p:cNvPr id="3" name="Tijdelijke aanduiding voor inhoud 2">
            <a:extLst>
              <a:ext uri="{FF2B5EF4-FFF2-40B4-BE49-F238E27FC236}">
                <a16:creationId xmlns:a16="http://schemas.microsoft.com/office/drawing/2014/main" id="{7C6DECFD-FCF6-41C4-8569-16795C3BC378}"/>
              </a:ext>
            </a:extLst>
          </p:cNvPr>
          <p:cNvSpPr>
            <a:spLocks noGrp="1"/>
          </p:cNvSpPr>
          <p:nvPr>
            <p:ph sz="half" idx="2"/>
          </p:nvPr>
        </p:nvSpPr>
        <p:spPr>
          <a:xfrm>
            <a:off x="561122" y="1340767"/>
            <a:ext cx="8352928" cy="5180105"/>
          </a:xfrm>
        </p:spPr>
        <p:txBody>
          <a:bodyPr anchor="t">
            <a:normAutofit/>
          </a:bodyPr>
          <a:lstStyle/>
          <a:p>
            <a:pPr marL="0" indent="0">
              <a:buNone/>
            </a:pPr>
            <a:r>
              <a:rPr lang="nl-BE" sz="2400" b="1">
                <a:latin typeface="Calibri"/>
                <a:cs typeface="Calibri"/>
              </a:rPr>
              <a:t>STAP 5 TYPE REGELING IN FUNCTIE VAN AAN- OF AFWEZIGHEID?</a:t>
            </a:r>
          </a:p>
          <a:p>
            <a:pPr marL="0" indent="0">
              <a:buNone/>
            </a:pPr>
            <a:endParaRPr lang="nl-BE" sz="2400" b="1"/>
          </a:p>
          <a:p>
            <a:pPr marL="0" indent="0">
              <a:buNone/>
            </a:pPr>
            <a:r>
              <a:rPr lang="nl-BE" sz="2400">
                <a:latin typeface="Calibri"/>
                <a:cs typeface="Calibri"/>
              </a:rPr>
              <a:t>Schakelaar op plan </a:t>
            </a:r>
            <a:r>
              <a:rPr lang="nl-BE" sz="2400" b="1">
                <a:latin typeface="Calibri"/>
                <a:cs typeface="Calibri"/>
              </a:rPr>
              <a:t>maar in realiteit is het een tijdsrelais </a:t>
            </a:r>
            <a:r>
              <a:rPr lang="nl-BE" sz="2400">
                <a:latin typeface="Calibri"/>
                <a:cs typeface="Calibri"/>
              </a:rPr>
              <a:t>(drukknop, licht schakelt automatisch uit na een tijd)</a:t>
            </a:r>
          </a:p>
          <a:p>
            <a:pPr marL="0" indent="0">
              <a:buNone/>
            </a:pPr>
            <a:endParaRPr lang="nl-BE" sz="2400"/>
          </a:p>
          <a:p>
            <a:pPr marL="0" indent="0">
              <a:buNone/>
            </a:pPr>
            <a:r>
              <a:rPr lang="nl-BE" sz="2400">
                <a:latin typeface="Calibri"/>
                <a:cs typeface="Calibri"/>
              </a:rPr>
              <a:t>Wat geven we dan in?</a:t>
            </a:r>
          </a:p>
          <a:p>
            <a:pPr marL="0" indent="0">
              <a:buNone/>
            </a:pPr>
            <a:endParaRPr lang="nl-BE" sz="2400"/>
          </a:p>
          <a:p>
            <a:pPr marL="287655" indent="-287655">
              <a:buFont typeface="Symbol" panose="05050102010706020507" pitchFamily="18" charset="2"/>
              <a:buChar char="Þ"/>
            </a:pPr>
            <a:r>
              <a:rPr lang="nl-BE" sz="2400">
                <a:latin typeface="Calibri"/>
                <a:cs typeface="Calibri"/>
              </a:rPr>
              <a:t>We voeren in : Manueel </a:t>
            </a:r>
            <a:endParaRPr lang="nl-BE" sz="2400">
              <a:cs typeface="Calibri" panose="020F0502020204030204" pitchFamily="34" charset="0"/>
            </a:endParaRPr>
          </a:p>
          <a:p>
            <a:pPr marL="0" indent="0">
              <a:buNone/>
            </a:pPr>
            <a:endParaRPr lang="nl-BE" sz="2400">
              <a:latin typeface="Calibri"/>
              <a:cs typeface="Calibri"/>
            </a:endParaRPr>
          </a:p>
          <a:p>
            <a:pPr marL="0" indent="0">
              <a:buNone/>
            </a:pPr>
            <a:r>
              <a:rPr lang="nl-BE" sz="2400">
                <a:latin typeface="Calibri"/>
                <a:cs typeface="Calibri"/>
              </a:rPr>
              <a:t>MAAR! Bij de </a:t>
            </a:r>
            <a:r>
              <a:rPr lang="nl-BE" sz="2400" err="1">
                <a:latin typeface="Calibri"/>
                <a:cs typeface="Calibri"/>
              </a:rPr>
              <a:t>energiedeskundige</a:t>
            </a:r>
            <a:r>
              <a:rPr lang="nl-BE" sz="2400">
                <a:latin typeface="Calibri"/>
                <a:cs typeface="Calibri"/>
              </a:rPr>
              <a:t> kan bij de vrije opmerking vermelden: </a:t>
            </a:r>
            <a:r>
              <a:rPr lang="nl-BE" sz="2400" b="1">
                <a:latin typeface="Calibri"/>
                <a:cs typeface="Calibri"/>
              </a:rPr>
              <a:t>“Aanwezigheid van een tijdsrelais, het licht in de inkom en gang gaat automatisch uit." </a:t>
            </a:r>
            <a:r>
              <a:rPr lang="nl-BE" sz="2400">
                <a:latin typeface="Calibri"/>
                <a:cs typeface="Calibri"/>
              </a:rPr>
              <a:t>Deze informatie verschijnt ook op het EPC.</a:t>
            </a:r>
            <a:endParaRPr lang="nl-BE" sz="2400" b="1">
              <a:cs typeface="Calibri"/>
            </a:endParaRPr>
          </a:p>
          <a:p>
            <a:pPr marL="0" indent="0">
              <a:buNone/>
            </a:pPr>
            <a:endParaRPr lang="nl-BE" sz="2400" b="1"/>
          </a:p>
        </p:txBody>
      </p:sp>
    </p:spTree>
    <p:extLst>
      <p:ext uri="{BB962C8B-B14F-4D97-AF65-F5344CB8AC3E}">
        <p14:creationId xmlns:p14="http://schemas.microsoft.com/office/powerpoint/2010/main" val="220606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499041" y="181409"/>
            <a:ext cx="8352928" cy="1080120"/>
          </a:xfrm>
        </p:spPr>
        <p:txBody>
          <a:bodyPr>
            <a:normAutofit/>
          </a:bodyPr>
          <a:lstStyle/>
          <a:p>
            <a:r>
              <a:rPr lang="nl-BE"/>
              <a:t>Case 4: Snackbar met verbruikszaal</a:t>
            </a:r>
            <a:br>
              <a:rPr lang="nl-BE" sz="4000"/>
            </a:br>
            <a:r>
              <a:rPr lang="nl-BE" b="0">
                <a:solidFill>
                  <a:srgbClr val="00B050"/>
                </a:solidFill>
              </a:rPr>
              <a:t> </a:t>
            </a:r>
          </a:p>
        </p:txBody>
      </p:sp>
      <p:sp>
        <p:nvSpPr>
          <p:cNvPr id="3" name="Tijdelijke aanduiding voor inhoud 2"/>
          <p:cNvSpPr>
            <a:spLocks noGrp="1"/>
          </p:cNvSpPr>
          <p:nvPr>
            <p:ph sz="half" idx="2"/>
          </p:nvPr>
        </p:nvSpPr>
        <p:spPr>
          <a:xfrm>
            <a:off x="499041" y="862816"/>
            <a:ext cx="8456433" cy="4248472"/>
          </a:xfrm>
        </p:spPr>
        <p:txBody>
          <a:bodyPr anchor="t"/>
          <a:lstStyle/>
          <a:p>
            <a:pPr marL="0" indent="0">
              <a:buNone/>
            </a:pPr>
            <a:r>
              <a:rPr lang="nl-BE" sz="2400">
                <a:latin typeface="Calibri"/>
                <a:cs typeface="Calibri"/>
              </a:rPr>
              <a:t>1 ruimte </a:t>
            </a:r>
            <a:r>
              <a:rPr lang="nl-BE" sz="2400" err="1">
                <a:latin typeface="Calibri"/>
                <a:cs typeface="Calibri"/>
              </a:rPr>
              <a:t>kNR</a:t>
            </a:r>
            <a:r>
              <a:rPr lang="nl-BE" sz="2400">
                <a:latin typeface="Calibri"/>
                <a:cs typeface="Calibri"/>
              </a:rPr>
              <a:t> met </a:t>
            </a:r>
            <a:endParaRPr lang="nl-BE" sz="2400">
              <a:cs typeface="Calibri" panose="020F0502020204030204" pitchFamily="34" charset="0"/>
            </a:endParaRPr>
          </a:p>
          <a:p>
            <a:pPr marL="0" indent="0">
              <a:buNone/>
            </a:pPr>
            <a:r>
              <a:rPr lang="nl-BE" sz="2400">
                <a:latin typeface="Calibri"/>
                <a:cs typeface="Calibri"/>
              </a:rPr>
              <a:t>functie horeca</a:t>
            </a:r>
            <a:endParaRPr lang="nl-BE" sz="2400">
              <a:cs typeface="Calibri" panose="020F0502020204030204" pitchFamily="34" charset="0"/>
            </a:endParaRPr>
          </a:p>
        </p:txBody>
      </p:sp>
      <p:pic>
        <p:nvPicPr>
          <p:cNvPr id="5" name="Afbeelding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125056" y="1052736"/>
            <a:ext cx="4712017" cy="3098588"/>
          </a:xfrm>
          <a:prstGeom prst="rect">
            <a:avLst/>
          </a:prstGeom>
        </p:spPr>
      </p:pic>
      <p:pic>
        <p:nvPicPr>
          <p:cNvPr id="4" name="Afbeelding 3"/>
          <p:cNvPicPr>
            <a:picLocks noChangeAspect="1"/>
          </p:cNvPicPr>
          <p:nvPr/>
        </p:nvPicPr>
        <p:blipFill>
          <a:blip r:embed="rId4" cstate="print">
            <a:lum bright="13000"/>
            <a:extLst>
              <a:ext uri="{28A0092B-C50C-407E-A947-70E740481C1C}">
                <a14:useLocalDpi xmlns:a14="http://schemas.microsoft.com/office/drawing/2010/main" val="0"/>
              </a:ext>
            </a:extLst>
          </a:blip>
          <a:stretch>
            <a:fillRect/>
          </a:stretch>
        </p:blipFill>
        <p:spPr>
          <a:xfrm>
            <a:off x="499041" y="3080716"/>
            <a:ext cx="6313990" cy="3551620"/>
          </a:xfrm>
          <a:prstGeom prst="rect">
            <a:avLst/>
          </a:prstGeom>
        </p:spPr>
      </p:pic>
      <p:sp>
        <p:nvSpPr>
          <p:cNvPr id="6" name="Tekstvak 5"/>
          <p:cNvSpPr txBox="1"/>
          <p:nvPr/>
        </p:nvSpPr>
        <p:spPr>
          <a:xfrm>
            <a:off x="469353" y="1839324"/>
            <a:ext cx="3708401" cy="1200329"/>
          </a:xfrm>
          <a:prstGeom prst="rect">
            <a:avLst/>
          </a:prstGeom>
          <a:noFill/>
        </p:spPr>
        <p:txBody>
          <a:bodyPr wrap="square" rtlCol="0">
            <a:spAutoFit/>
          </a:bodyPr>
          <a:lstStyle/>
          <a:p>
            <a:r>
              <a:rPr lang="nl-BE" sz="2400"/>
              <a:t>Verlichting: Wat zie je?</a:t>
            </a:r>
          </a:p>
          <a:p>
            <a:r>
              <a:rPr lang="nl-BE" sz="2400" b="1"/>
              <a:t>Overloop het stappenplan!</a:t>
            </a:r>
          </a:p>
          <a:p>
            <a:endParaRPr lang="nl-BE" sz="2400"/>
          </a:p>
        </p:txBody>
      </p:sp>
    </p:spTree>
    <p:extLst>
      <p:ext uri="{BB962C8B-B14F-4D97-AF65-F5344CB8AC3E}">
        <p14:creationId xmlns:p14="http://schemas.microsoft.com/office/powerpoint/2010/main" val="221502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499041" y="181409"/>
            <a:ext cx="8352928" cy="1080120"/>
          </a:xfrm>
        </p:spPr>
        <p:txBody>
          <a:bodyPr>
            <a:normAutofit/>
          </a:bodyPr>
          <a:lstStyle/>
          <a:p>
            <a:r>
              <a:rPr lang="nl-BE" sz="4000">
                <a:solidFill>
                  <a:schemeClr val="tx1"/>
                </a:solidFill>
              </a:rPr>
              <a:t>Wat als…?</a:t>
            </a:r>
            <a:br>
              <a:rPr lang="nl-BE" sz="4000"/>
            </a:br>
            <a:r>
              <a:rPr lang="nl-BE" b="0">
                <a:solidFill>
                  <a:srgbClr val="00B050"/>
                </a:solidFill>
              </a:rPr>
              <a:t> </a:t>
            </a:r>
          </a:p>
        </p:txBody>
      </p:sp>
      <p:sp>
        <p:nvSpPr>
          <p:cNvPr id="3" name="Tijdelijke aanduiding voor inhoud 2"/>
          <p:cNvSpPr>
            <a:spLocks noGrp="1"/>
          </p:cNvSpPr>
          <p:nvPr>
            <p:ph sz="half" idx="2"/>
          </p:nvPr>
        </p:nvSpPr>
        <p:spPr>
          <a:xfrm>
            <a:off x="447289" y="1052736"/>
            <a:ext cx="4124712" cy="4248472"/>
          </a:xfrm>
        </p:spPr>
        <p:txBody>
          <a:bodyPr>
            <a:normAutofit fontScale="92500"/>
          </a:bodyPr>
          <a:lstStyle/>
          <a:p>
            <a:pPr marL="0" indent="0">
              <a:buNone/>
            </a:pPr>
            <a:r>
              <a:rPr lang="nl-BE" sz="2400"/>
              <a:t>…de spots aan plafond overdag automatisch uitgeschakeld worden als er genoeg daglicht is?</a:t>
            </a:r>
          </a:p>
          <a:p>
            <a:pPr marL="0" indent="0">
              <a:buNone/>
            </a:pPr>
            <a:endParaRPr lang="nl-BE" sz="2400"/>
          </a:p>
          <a:p>
            <a:pPr marL="0" indent="0">
              <a:buNone/>
            </a:pPr>
            <a:r>
              <a:rPr lang="nl-BE" sz="2400"/>
              <a:t>Hoe kunnen we dit vaststellen?</a:t>
            </a:r>
          </a:p>
          <a:p>
            <a:pPr marL="0" indent="0">
              <a:buNone/>
            </a:pPr>
            <a:r>
              <a:rPr lang="nl-BE" sz="2400"/>
              <a:t>Wat geven we dan in bij Stap 6?</a:t>
            </a:r>
          </a:p>
          <a:p>
            <a:pPr marL="0" indent="0">
              <a:buNone/>
            </a:pPr>
            <a:endParaRPr lang="nl-BE" sz="2400"/>
          </a:p>
          <a:p>
            <a:pPr marL="0" indent="0">
              <a:buNone/>
            </a:pPr>
            <a:r>
              <a:rPr lang="nl-BE" sz="2400" i="1"/>
              <a:t>Noot: Wat gebeurt er als het ‘s avonds donker wordt en het licht weer aan gaat. Hoe kan vermeden worden dat de verlichting ‘s nachts onnodig aan blijft?</a:t>
            </a:r>
          </a:p>
          <a:p>
            <a:pPr marL="0" indent="0">
              <a:buNone/>
            </a:pPr>
            <a:endParaRPr lang="nl-BE" sz="2400"/>
          </a:p>
          <a:p>
            <a:pPr marL="0" indent="0">
              <a:buNone/>
            </a:pPr>
            <a:endParaRPr lang="nl-BE" sz="2400"/>
          </a:p>
          <a:p>
            <a:pPr marL="0" indent="0">
              <a:buNone/>
            </a:pPr>
            <a:endParaRPr lang="nl-BE" sz="2400"/>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764704"/>
            <a:ext cx="4364595" cy="2455085"/>
          </a:xfrm>
          <a:prstGeom prst="rect">
            <a:avLst/>
          </a:prstGeom>
        </p:spPr>
      </p:pic>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6985" y="3318189"/>
            <a:ext cx="3911618" cy="2200285"/>
          </a:xfrm>
          <a:prstGeom prst="rect">
            <a:avLst/>
          </a:prstGeom>
        </p:spPr>
      </p:pic>
    </p:spTree>
    <p:extLst>
      <p:ext uri="{BB962C8B-B14F-4D97-AF65-F5344CB8AC3E}">
        <p14:creationId xmlns:p14="http://schemas.microsoft.com/office/powerpoint/2010/main" val="62880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499041" y="181409"/>
            <a:ext cx="8352928" cy="1080120"/>
          </a:xfrm>
        </p:spPr>
        <p:txBody>
          <a:bodyPr>
            <a:normAutofit/>
          </a:bodyPr>
          <a:lstStyle/>
          <a:p>
            <a:r>
              <a:rPr lang="nl-BE" sz="4000">
                <a:solidFill>
                  <a:schemeClr val="tx1"/>
                </a:solidFill>
              </a:rPr>
              <a:t>Wat als…?</a:t>
            </a:r>
            <a:br>
              <a:rPr lang="nl-BE" sz="4000"/>
            </a:br>
            <a:r>
              <a:rPr lang="nl-BE" b="0">
                <a:solidFill>
                  <a:srgbClr val="00B050"/>
                </a:solidFill>
              </a:rPr>
              <a:t> </a:t>
            </a:r>
          </a:p>
        </p:txBody>
      </p:sp>
      <p:sp>
        <p:nvSpPr>
          <p:cNvPr id="3" name="Tijdelijke aanduiding voor inhoud 2"/>
          <p:cNvSpPr>
            <a:spLocks noGrp="1"/>
          </p:cNvSpPr>
          <p:nvPr>
            <p:ph sz="half" idx="2"/>
          </p:nvPr>
        </p:nvSpPr>
        <p:spPr>
          <a:xfrm>
            <a:off x="447289" y="1052736"/>
            <a:ext cx="8372640" cy="4248472"/>
          </a:xfrm>
        </p:spPr>
        <p:txBody>
          <a:bodyPr/>
          <a:lstStyle/>
          <a:p>
            <a:pPr marL="0" indent="0">
              <a:buNone/>
            </a:pPr>
            <a:r>
              <a:rPr lang="nl-BE" sz="2400"/>
              <a:t>….er geen spots aan het plafond zouden zijn en enkel de lusters boven de toog? Wat is dan de hoofdverlichting?</a:t>
            </a:r>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1918" y="2132856"/>
            <a:ext cx="5888653" cy="3312368"/>
          </a:xfrm>
          <a:prstGeom prst="rect">
            <a:avLst/>
          </a:prstGeom>
        </p:spPr>
      </p:pic>
    </p:spTree>
    <p:extLst>
      <p:ext uri="{BB962C8B-B14F-4D97-AF65-F5344CB8AC3E}">
        <p14:creationId xmlns:p14="http://schemas.microsoft.com/office/powerpoint/2010/main" val="25468663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499040" y="181409"/>
            <a:ext cx="8609463" cy="1080120"/>
          </a:xfrm>
        </p:spPr>
        <p:txBody>
          <a:bodyPr>
            <a:normAutofit/>
          </a:bodyPr>
          <a:lstStyle/>
          <a:p>
            <a:r>
              <a:rPr lang="nl-BE"/>
              <a:t>Case 5: Handelspand (nog leeg)</a:t>
            </a:r>
            <a:br>
              <a:rPr lang="nl-BE"/>
            </a:br>
            <a:r>
              <a:rPr lang="nl-BE" b="0">
                <a:solidFill>
                  <a:srgbClr val="00B050"/>
                </a:solidFill>
              </a:rPr>
              <a:t> </a:t>
            </a:r>
          </a:p>
        </p:txBody>
      </p:sp>
      <p:sp>
        <p:nvSpPr>
          <p:cNvPr id="3" name="Tijdelijke aanduiding voor inhoud 2"/>
          <p:cNvSpPr>
            <a:spLocks noGrp="1"/>
          </p:cNvSpPr>
          <p:nvPr>
            <p:ph sz="half" idx="2"/>
          </p:nvPr>
        </p:nvSpPr>
        <p:spPr>
          <a:xfrm>
            <a:off x="395536" y="980728"/>
            <a:ext cx="8456433" cy="4248472"/>
          </a:xfrm>
        </p:spPr>
        <p:txBody>
          <a:bodyPr/>
          <a:lstStyle/>
          <a:p>
            <a:pPr marL="0" indent="0">
              <a:buNone/>
            </a:pPr>
            <a:r>
              <a:rPr lang="nl-BE" sz="2400"/>
              <a:t>Dit handelspand staat nog leeg.</a:t>
            </a:r>
          </a:p>
          <a:p>
            <a:pPr marL="0" indent="0">
              <a:buNone/>
            </a:pPr>
            <a:r>
              <a:rPr lang="nl-BE" sz="2400"/>
              <a:t>Er is een lichtberekening in DIALUX voorhanden.</a:t>
            </a:r>
          </a:p>
        </p:txBody>
      </p:sp>
      <p:pic>
        <p:nvPicPr>
          <p:cNvPr id="4" name="Afbeelding 3"/>
          <p:cNvPicPr>
            <a:picLocks noChangeAspect="1"/>
          </p:cNvPicPr>
          <p:nvPr/>
        </p:nvPicPr>
        <p:blipFill>
          <a:blip r:embed="rId3"/>
          <a:stretch>
            <a:fillRect/>
          </a:stretch>
        </p:blipFill>
        <p:spPr>
          <a:xfrm>
            <a:off x="2339752" y="1916832"/>
            <a:ext cx="6273305" cy="4708739"/>
          </a:xfrm>
          <a:prstGeom prst="rect">
            <a:avLst/>
          </a:prstGeom>
        </p:spPr>
      </p:pic>
    </p:spTree>
    <p:extLst>
      <p:ext uri="{BB962C8B-B14F-4D97-AF65-F5344CB8AC3E}">
        <p14:creationId xmlns:p14="http://schemas.microsoft.com/office/powerpoint/2010/main" val="24986586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499040" y="181409"/>
            <a:ext cx="8609463" cy="1080120"/>
          </a:xfrm>
        </p:spPr>
        <p:txBody>
          <a:bodyPr>
            <a:normAutofit/>
          </a:bodyPr>
          <a:lstStyle/>
          <a:p>
            <a:r>
              <a:rPr lang="nl-BE"/>
              <a:t>Case 5: Handelspand</a:t>
            </a:r>
            <a:br>
              <a:rPr lang="nl-BE"/>
            </a:br>
            <a:r>
              <a:rPr lang="nl-BE" b="0">
                <a:solidFill>
                  <a:srgbClr val="00B050"/>
                </a:solidFill>
              </a:rPr>
              <a:t> </a:t>
            </a:r>
          </a:p>
        </p:txBody>
      </p:sp>
      <p:sp>
        <p:nvSpPr>
          <p:cNvPr id="3" name="Tijdelijke aanduiding voor inhoud 2"/>
          <p:cNvSpPr>
            <a:spLocks noGrp="1"/>
          </p:cNvSpPr>
          <p:nvPr>
            <p:ph sz="half" idx="2"/>
          </p:nvPr>
        </p:nvSpPr>
        <p:spPr>
          <a:xfrm>
            <a:off x="395536" y="980728"/>
            <a:ext cx="8456433" cy="4248472"/>
          </a:xfrm>
        </p:spPr>
        <p:txBody>
          <a:bodyPr/>
          <a:lstStyle/>
          <a:p>
            <a:pPr marL="0" indent="0">
              <a:buNone/>
            </a:pPr>
            <a:r>
              <a:rPr lang="nl-BE" sz="2400"/>
              <a:t>Dit handelspand staat nog leeg.</a:t>
            </a:r>
          </a:p>
          <a:p>
            <a:pPr marL="0" indent="0">
              <a:buNone/>
            </a:pPr>
            <a:r>
              <a:rPr lang="nl-BE" sz="2400"/>
              <a:t>Er is een lichtberekening in DIALUX voorhanden.</a:t>
            </a:r>
          </a:p>
        </p:txBody>
      </p:sp>
      <p:pic>
        <p:nvPicPr>
          <p:cNvPr id="9" name="Afbeelding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5536" y="2056256"/>
            <a:ext cx="8262918" cy="3672408"/>
          </a:xfrm>
          <a:prstGeom prst="rect">
            <a:avLst/>
          </a:prstGeom>
        </p:spPr>
      </p:pic>
    </p:spTree>
    <p:extLst>
      <p:ext uri="{BB962C8B-B14F-4D97-AF65-F5344CB8AC3E}">
        <p14:creationId xmlns:p14="http://schemas.microsoft.com/office/powerpoint/2010/main" val="38335032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ep 7"/>
          <p:cNvGrpSpPr/>
          <p:nvPr/>
        </p:nvGrpSpPr>
        <p:grpSpPr>
          <a:xfrm>
            <a:off x="392993" y="1556792"/>
            <a:ext cx="8458976" cy="5112568"/>
            <a:chOff x="392993" y="1556792"/>
            <a:chExt cx="8458976" cy="5112568"/>
          </a:xfrm>
        </p:grpSpPr>
        <p:pic>
          <p:nvPicPr>
            <p:cNvPr id="4" name="Afbeelding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2993" y="1556792"/>
              <a:ext cx="8458976" cy="5112568"/>
            </a:xfrm>
            <a:prstGeom prst="rect">
              <a:avLst/>
            </a:prstGeom>
          </p:spPr>
        </p:pic>
        <p:sp>
          <p:nvSpPr>
            <p:cNvPr id="7" name="Rechthoek 6"/>
            <p:cNvSpPr/>
            <p:nvPr/>
          </p:nvSpPr>
          <p:spPr>
            <a:xfrm>
              <a:off x="1187624" y="6021288"/>
              <a:ext cx="2232248"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2" name="Titel 1"/>
          <p:cNvSpPr>
            <a:spLocks noGrp="1"/>
          </p:cNvSpPr>
          <p:nvPr>
            <p:ph type="title"/>
          </p:nvPr>
        </p:nvSpPr>
        <p:spPr>
          <a:xfrm>
            <a:off x="499041" y="181409"/>
            <a:ext cx="8352928" cy="1080120"/>
          </a:xfrm>
        </p:spPr>
        <p:txBody>
          <a:bodyPr>
            <a:normAutofit/>
          </a:bodyPr>
          <a:lstStyle/>
          <a:p>
            <a:r>
              <a:rPr lang="nl-BE" b="0">
                <a:solidFill>
                  <a:schemeClr val="tx1"/>
                </a:solidFill>
              </a:rPr>
              <a:t>Case 5: </a:t>
            </a:r>
            <a:r>
              <a:rPr lang="nl-BE" sz="4000">
                <a:solidFill>
                  <a:schemeClr val="tx1"/>
                </a:solidFill>
              </a:rPr>
              <a:t>Handelspand</a:t>
            </a:r>
            <a:br>
              <a:rPr lang="nl-BE" sz="4000"/>
            </a:br>
            <a:r>
              <a:rPr lang="nl-BE" b="0">
                <a:solidFill>
                  <a:srgbClr val="00B050"/>
                </a:solidFill>
              </a:rPr>
              <a:t> </a:t>
            </a:r>
          </a:p>
        </p:txBody>
      </p:sp>
      <p:sp>
        <p:nvSpPr>
          <p:cNvPr id="3" name="Tijdelijke aanduiding voor inhoud 2"/>
          <p:cNvSpPr>
            <a:spLocks noGrp="1"/>
          </p:cNvSpPr>
          <p:nvPr>
            <p:ph sz="half" idx="2"/>
          </p:nvPr>
        </p:nvSpPr>
        <p:spPr>
          <a:xfrm>
            <a:off x="323528" y="764704"/>
            <a:ext cx="8784975" cy="4248472"/>
          </a:xfrm>
        </p:spPr>
        <p:txBody>
          <a:bodyPr/>
          <a:lstStyle/>
          <a:p>
            <a:pPr marL="0" indent="0">
              <a:buNone/>
            </a:pPr>
            <a:r>
              <a:rPr lang="nl-BE"/>
              <a:t>Welke informatie kunnen we uit de lichtberekening halen?</a:t>
            </a:r>
          </a:p>
          <a:p>
            <a:pPr marL="0" indent="0">
              <a:buNone/>
            </a:pPr>
            <a:r>
              <a:rPr lang="nl-BE" b="1"/>
              <a:t>Geldt deze lichtstudie als bewijsstuk? Wat en hoe te controleren? (blz. 6)</a:t>
            </a:r>
          </a:p>
        </p:txBody>
      </p:sp>
      <p:sp>
        <p:nvSpPr>
          <p:cNvPr id="5" name="Rechthoek 4"/>
          <p:cNvSpPr/>
          <p:nvPr/>
        </p:nvSpPr>
        <p:spPr>
          <a:xfrm>
            <a:off x="8316416" y="6093296"/>
            <a:ext cx="535553"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hthoek 8"/>
          <p:cNvSpPr/>
          <p:nvPr/>
        </p:nvSpPr>
        <p:spPr>
          <a:xfrm>
            <a:off x="3203848" y="6237312"/>
            <a:ext cx="1584176"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5"/>
          <p:cNvSpPr/>
          <p:nvPr/>
        </p:nvSpPr>
        <p:spPr>
          <a:xfrm>
            <a:off x="6228184" y="1484784"/>
            <a:ext cx="648072"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29618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el 1"/>
          <p:cNvSpPr>
            <a:spLocks noGrp="1"/>
          </p:cNvSpPr>
          <p:nvPr>
            <p:ph type="title"/>
          </p:nvPr>
        </p:nvSpPr>
        <p:spPr>
          <a:xfrm>
            <a:off x="499041" y="181409"/>
            <a:ext cx="8352928" cy="1080120"/>
          </a:xfrm>
        </p:spPr>
        <p:txBody>
          <a:bodyPr>
            <a:normAutofit/>
          </a:bodyPr>
          <a:lstStyle/>
          <a:p>
            <a:r>
              <a:rPr lang="nl-BE" b="0">
                <a:solidFill>
                  <a:schemeClr val="tx1"/>
                </a:solidFill>
              </a:rPr>
              <a:t>Case 5: </a:t>
            </a:r>
            <a:r>
              <a:rPr lang="nl-BE" sz="4000">
                <a:solidFill>
                  <a:schemeClr val="tx1"/>
                </a:solidFill>
              </a:rPr>
              <a:t>Handelspand</a:t>
            </a:r>
            <a:br>
              <a:rPr lang="nl-BE" sz="4000"/>
            </a:br>
            <a:r>
              <a:rPr lang="nl-BE" b="0">
                <a:solidFill>
                  <a:srgbClr val="00B050"/>
                </a:solidFill>
              </a:rPr>
              <a:t> </a:t>
            </a:r>
          </a:p>
        </p:txBody>
      </p:sp>
      <p:sp>
        <p:nvSpPr>
          <p:cNvPr id="3" name="Tijdelijke aanduiding voor inhoud 2"/>
          <p:cNvSpPr>
            <a:spLocks noGrp="1"/>
          </p:cNvSpPr>
          <p:nvPr>
            <p:ph sz="half" idx="2"/>
          </p:nvPr>
        </p:nvSpPr>
        <p:spPr>
          <a:xfrm>
            <a:off x="395536" y="980728"/>
            <a:ext cx="8456433" cy="4248472"/>
          </a:xfrm>
        </p:spPr>
        <p:txBody>
          <a:bodyPr>
            <a:normAutofit fontScale="47500" lnSpcReduction="20000"/>
          </a:bodyPr>
          <a:lstStyle/>
          <a:p>
            <a:pPr marL="0" indent="0">
              <a:buNone/>
            </a:pPr>
            <a:r>
              <a:rPr lang="nl-BE" sz="2400"/>
              <a:t>We kunnen alle stappen van het stappenplan even overlopen.</a:t>
            </a:r>
          </a:p>
          <a:p>
            <a:pPr marL="0" indent="0">
              <a:buNone/>
            </a:pPr>
            <a:r>
              <a:rPr lang="nl-BE" sz="2400"/>
              <a:t>Wie kent de stappen nog?</a:t>
            </a:r>
          </a:p>
          <a:p>
            <a:pPr marL="0" indent="0">
              <a:buNone/>
            </a:pPr>
            <a:endParaRPr lang="nl-BE" sz="2400"/>
          </a:p>
          <a:p>
            <a:pPr marL="0" indent="0">
              <a:buNone/>
            </a:pPr>
            <a:r>
              <a:rPr lang="nl-BE" sz="2400"/>
              <a:t>Stap 1</a:t>
            </a:r>
          </a:p>
          <a:p>
            <a:pPr marL="0" indent="0">
              <a:buNone/>
            </a:pPr>
            <a:r>
              <a:rPr lang="nl-BE" sz="2400"/>
              <a:t>Stap 2</a:t>
            </a:r>
          </a:p>
          <a:p>
            <a:pPr marL="0" indent="0">
              <a:buNone/>
            </a:pPr>
            <a:r>
              <a:rPr lang="nl-BE" sz="2400"/>
              <a:t>Stap 3</a:t>
            </a:r>
          </a:p>
          <a:p>
            <a:pPr marL="0" indent="0">
              <a:buNone/>
            </a:pPr>
            <a:r>
              <a:rPr lang="nl-BE" sz="2400"/>
              <a:t>Stap 4</a:t>
            </a:r>
          </a:p>
          <a:p>
            <a:pPr marL="0" indent="0">
              <a:buNone/>
            </a:pPr>
            <a:r>
              <a:rPr lang="nl-BE" sz="2400"/>
              <a:t>Stap 5</a:t>
            </a:r>
          </a:p>
          <a:p>
            <a:pPr marL="0" indent="0">
              <a:buNone/>
            </a:pPr>
            <a:r>
              <a:rPr lang="nl-BE" sz="2400"/>
              <a:t>Stap 6</a:t>
            </a:r>
          </a:p>
          <a:p>
            <a:pPr marL="0" indent="0">
              <a:buNone/>
            </a:pPr>
            <a:r>
              <a:rPr lang="nl-BE" sz="2400"/>
              <a:t>Stap 7</a:t>
            </a:r>
          </a:p>
          <a:p>
            <a:pPr marL="0" indent="0">
              <a:buNone/>
            </a:pPr>
            <a:r>
              <a:rPr lang="nl-BE" sz="2400"/>
              <a:t>Stap 8</a:t>
            </a:r>
          </a:p>
          <a:p>
            <a:pPr marL="0" indent="0">
              <a:buNone/>
            </a:pPr>
            <a:r>
              <a:rPr lang="nl-BE" sz="2400"/>
              <a:t>Stap 9</a:t>
            </a:r>
          </a:p>
          <a:p>
            <a:pPr marL="0" indent="0">
              <a:buNone/>
            </a:pPr>
            <a:endParaRPr lang="nl-BE" sz="2400"/>
          </a:p>
          <a:p>
            <a:pPr marL="0" indent="0">
              <a:buNone/>
            </a:pPr>
            <a:endParaRPr lang="nl-BE"/>
          </a:p>
          <a:p>
            <a:pPr marL="0" indent="0">
              <a:buNone/>
            </a:pPr>
            <a:endParaRPr lang="nl-BE"/>
          </a:p>
          <a:p>
            <a:pPr marL="0" indent="0">
              <a:buNone/>
            </a:pPr>
            <a:endParaRPr lang="nl-BE"/>
          </a:p>
          <a:p>
            <a:pPr marL="0" indent="0">
              <a:buNone/>
            </a:pPr>
            <a:endParaRPr lang="nl-BE"/>
          </a:p>
          <a:p>
            <a:pPr marL="0" indent="0">
              <a:buNone/>
            </a:pPr>
            <a:endParaRPr lang="nl-BE"/>
          </a:p>
          <a:p>
            <a:pPr marL="0" indent="0">
              <a:buNone/>
            </a:pPr>
            <a:endParaRPr lang="nl-BE"/>
          </a:p>
          <a:p>
            <a:pPr marL="0" indent="0">
              <a:buNone/>
            </a:pPr>
            <a:endParaRPr lang="nl-BE"/>
          </a:p>
          <a:p>
            <a:pPr marL="0" indent="0">
              <a:buNone/>
            </a:pPr>
            <a:endParaRPr lang="nl-BE"/>
          </a:p>
          <a:p>
            <a:pPr marL="0" indent="0">
              <a:buNone/>
            </a:pPr>
            <a:endParaRPr lang="nl-BE"/>
          </a:p>
          <a:p>
            <a:pPr marL="0" indent="0">
              <a:buNone/>
            </a:pPr>
            <a:endParaRPr lang="nl-BE"/>
          </a:p>
          <a:p>
            <a:pPr marL="0" indent="0">
              <a:buNone/>
            </a:pPr>
            <a:endParaRPr lang="nl-BE"/>
          </a:p>
          <a:p>
            <a:pPr marL="0" indent="0">
              <a:buNone/>
            </a:pPr>
            <a:endParaRPr lang="nl-BE"/>
          </a:p>
          <a:p>
            <a:pPr marL="0" indent="0">
              <a:buNone/>
            </a:pPr>
            <a:endParaRPr lang="nl-BE"/>
          </a:p>
          <a:p>
            <a:pPr marL="0" indent="0">
              <a:buNone/>
            </a:pPr>
            <a:r>
              <a:rPr lang="nl-BE"/>
              <a:t>			</a:t>
            </a:r>
          </a:p>
        </p:txBody>
      </p:sp>
      <p:pic>
        <p:nvPicPr>
          <p:cNvPr id="8" name="Afbeelding 7"/>
          <p:cNvPicPr>
            <a:picLocks noChangeAspect="1"/>
          </p:cNvPicPr>
          <p:nvPr/>
        </p:nvPicPr>
        <p:blipFill>
          <a:blip r:embed="rId3"/>
          <a:stretch>
            <a:fillRect/>
          </a:stretch>
        </p:blipFill>
        <p:spPr>
          <a:xfrm>
            <a:off x="3491880" y="1916832"/>
            <a:ext cx="4834295" cy="3628619"/>
          </a:xfrm>
          <a:prstGeom prst="rect">
            <a:avLst/>
          </a:prstGeom>
        </p:spPr>
      </p:pic>
    </p:spTree>
    <p:extLst>
      <p:ext uri="{BB962C8B-B14F-4D97-AF65-F5344CB8AC3E}">
        <p14:creationId xmlns:p14="http://schemas.microsoft.com/office/powerpoint/2010/main" val="42934335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499041" y="181409"/>
            <a:ext cx="8352928" cy="1080120"/>
          </a:xfrm>
        </p:spPr>
        <p:txBody>
          <a:bodyPr/>
          <a:lstStyle/>
          <a:p>
            <a:r>
              <a:rPr lang="nl-BE" sz="4000">
                <a:solidFill>
                  <a:schemeClr val="tx1"/>
                </a:solidFill>
              </a:rPr>
              <a:t>Wat als…? </a:t>
            </a:r>
            <a:endParaRPr lang="nl-BE" b="0">
              <a:solidFill>
                <a:srgbClr val="00B050"/>
              </a:solidFill>
            </a:endParaRPr>
          </a:p>
        </p:txBody>
      </p:sp>
      <p:sp>
        <p:nvSpPr>
          <p:cNvPr id="3" name="Tijdelijke aanduiding voor inhoud 2"/>
          <p:cNvSpPr>
            <a:spLocks noGrp="1"/>
          </p:cNvSpPr>
          <p:nvPr>
            <p:ph sz="half" idx="2"/>
          </p:nvPr>
        </p:nvSpPr>
        <p:spPr>
          <a:xfrm>
            <a:off x="395536" y="980728"/>
            <a:ext cx="8456433" cy="4248472"/>
          </a:xfrm>
        </p:spPr>
        <p:txBody>
          <a:bodyPr/>
          <a:lstStyle/>
          <a:p>
            <a:pPr marL="0" indent="0">
              <a:buNone/>
            </a:pPr>
            <a:r>
              <a:rPr lang="nl-BE" sz="2400"/>
              <a:t>… het uitstalraam van de winkel eigenlijk een afgesloten ruimte is?</a:t>
            </a:r>
          </a:p>
        </p:txBody>
      </p:sp>
      <p:pic>
        <p:nvPicPr>
          <p:cNvPr id="4" name="Afbeelding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9041" y="1916832"/>
            <a:ext cx="7776864" cy="4724332"/>
          </a:xfrm>
          <a:prstGeom prst="rect">
            <a:avLst/>
          </a:prstGeom>
        </p:spPr>
      </p:pic>
    </p:spTree>
    <p:extLst>
      <p:ext uri="{BB962C8B-B14F-4D97-AF65-F5344CB8AC3E}">
        <p14:creationId xmlns:p14="http://schemas.microsoft.com/office/powerpoint/2010/main" val="1706152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264767" y="126974"/>
            <a:ext cx="8352928" cy="1080120"/>
          </a:xfrm>
        </p:spPr>
        <p:txBody>
          <a:bodyPr/>
          <a:lstStyle/>
          <a:p>
            <a:r>
              <a:rPr lang="nl-BE"/>
              <a:t>Case 1 - kantoor</a:t>
            </a:r>
          </a:p>
        </p:txBody>
      </p:sp>
      <p:pic>
        <p:nvPicPr>
          <p:cNvPr id="7" name="Tijdelijke aanduiding voor inhoud 6"/>
          <p:cNvPicPr>
            <a:picLocks noGrp="1" noChangeAspect="1"/>
          </p:cNvPicPr>
          <p:nvPr>
            <p:ph sz="half" idx="2"/>
          </p:nvPr>
        </p:nvPicPr>
        <p:blipFill>
          <a:blip r:embed="rId3" cstate="print">
            <a:lum bright="7000"/>
            <a:extLst>
              <a:ext uri="{28A0092B-C50C-407E-A947-70E740481C1C}">
                <a14:useLocalDpi xmlns:a14="http://schemas.microsoft.com/office/drawing/2010/main" val="0"/>
              </a:ext>
            </a:extLst>
          </a:blip>
          <a:stretch>
            <a:fillRect/>
          </a:stretch>
        </p:blipFill>
        <p:spPr>
          <a:xfrm>
            <a:off x="322517" y="1343165"/>
            <a:ext cx="5231395" cy="3922315"/>
          </a:xfrm>
          <a:prstGeom prst="rect">
            <a:avLst/>
          </a:prstGeom>
        </p:spPr>
      </p:pic>
      <p:sp>
        <p:nvSpPr>
          <p:cNvPr id="9" name="Tekstvak 8"/>
          <p:cNvSpPr txBox="1"/>
          <p:nvPr/>
        </p:nvSpPr>
        <p:spPr>
          <a:xfrm>
            <a:off x="5611661" y="877237"/>
            <a:ext cx="3532339" cy="4524315"/>
          </a:xfrm>
          <a:prstGeom prst="rect">
            <a:avLst/>
          </a:prstGeom>
          <a:noFill/>
        </p:spPr>
        <p:txBody>
          <a:bodyPr wrap="square" rtlCol="0" anchor="t">
            <a:spAutoFit/>
          </a:bodyPr>
          <a:lstStyle/>
          <a:p>
            <a:r>
              <a:rPr lang="nl-BE" sz="2400" u="sng"/>
              <a:t>Situatie:</a:t>
            </a:r>
          </a:p>
          <a:p>
            <a:r>
              <a:rPr lang="nl-BE" sz="2400"/>
              <a:t>In een oud herenhuis (met wooneenheden) bevindt zich een kantoor op het gelijkvloers. Het heeft een apart toilet en een kleine aparte berging (</a:t>
            </a:r>
            <a:r>
              <a:rPr lang="nl-BE" sz="2400" err="1"/>
              <a:t>bergkot</a:t>
            </a:r>
            <a:r>
              <a:rPr lang="nl-BE" sz="2400"/>
              <a:t> zonder verlichting). </a:t>
            </a:r>
            <a:endParaRPr lang="nl-BE" sz="2400">
              <a:cs typeface="Calibri"/>
            </a:endParaRPr>
          </a:p>
          <a:p>
            <a:r>
              <a:rPr lang="nl-BE" sz="2400"/>
              <a:t>Er zijn geen bewijsstukken voorhanden.</a:t>
            </a:r>
            <a:endParaRPr lang="nl-BE" sz="2400">
              <a:cs typeface="Calibri"/>
            </a:endParaRPr>
          </a:p>
          <a:p>
            <a:endParaRPr lang="nl-BE" sz="2400"/>
          </a:p>
          <a:p>
            <a:endParaRPr lang="nl-BE" sz="2400"/>
          </a:p>
        </p:txBody>
      </p:sp>
      <p:pic>
        <p:nvPicPr>
          <p:cNvPr id="11" name="Afbeelding 10"/>
          <p:cNvPicPr>
            <a:picLocks noChangeAspect="1"/>
          </p:cNvPicPr>
          <p:nvPr/>
        </p:nvPicPr>
        <p:blipFill>
          <a:blip r:embed="rId4"/>
          <a:stretch>
            <a:fillRect/>
          </a:stretch>
        </p:blipFill>
        <p:spPr>
          <a:xfrm>
            <a:off x="6367782" y="4689106"/>
            <a:ext cx="1445036" cy="1919184"/>
          </a:xfrm>
          <a:prstGeom prst="rect">
            <a:avLst/>
          </a:prstGeom>
        </p:spPr>
      </p:pic>
    </p:spTree>
    <p:extLst>
      <p:ext uri="{BB962C8B-B14F-4D97-AF65-F5344CB8AC3E}">
        <p14:creationId xmlns:p14="http://schemas.microsoft.com/office/powerpoint/2010/main" val="36564182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499041" y="181409"/>
            <a:ext cx="8352928" cy="1080120"/>
          </a:xfrm>
        </p:spPr>
        <p:txBody>
          <a:bodyPr/>
          <a:lstStyle/>
          <a:p>
            <a:r>
              <a:rPr lang="nl-BE" sz="4000">
                <a:solidFill>
                  <a:schemeClr val="tx1"/>
                </a:solidFill>
              </a:rPr>
              <a:t>Wat als…? </a:t>
            </a:r>
            <a:endParaRPr lang="nl-BE" b="0">
              <a:solidFill>
                <a:srgbClr val="00B050"/>
              </a:solidFill>
            </a:endParaRPr>
          </a:p>
        </p:txBody>
      </p:sp>
      <p:sp>
        <p:nvSpPr>
          <p:cNvPr id="3" name="Tijdelijke aanduiding voor inhoud 2"/>
          <p:cNvSpPr>
            <a:spLocks noGrp="1"/>
          </p:cNvSpPr>
          <p:nvPr>
            <p:ph sz="half" idx="2"/>
          </p:nvPr>
        </p:nvSpPr>
        <p:spPr>
          <a:xfrm>
            <a:off x="395536" y="980728"/>
            <a:ext cx="8456433" cy="4248472"/>
          </a:xfrm>
        </p:spPr>
        <p:txBody>
          <a:bodyPr/>
          <a:lstStyle/>
          <a:p>
            <a:pPr marL="0" indent="0">
              <a:buNone/>
            </a:pPr>
            <a:r>
              <a:rPr lang="nl-BE" sz="2400"/>
              <a:t>Nog een voorbeeld van afgesloten etalage. Komt meer voor dan je denkt! Ook </a:t>
            </a:r>
            <a:r>
              <a:rPr lang="nl-BE" sz="2400" err="1"/>
              <a:t>bvb</a:t>
            </a:r>
            <a:r>
              <a:rPr lang="nl-BE" sz="2400"/>
              <a:t> bij juweliers, opticiens…</a:t>
            </a:r>
          </a:p>
          <a:p>
            <a:pPr marL="0" indent="0">
              <a:buNone/>
            </a:pPr>
            <a:r>
              <a:rPr lang="nl-BE" sz="2400" b="1"/>
              <a:t>Verandert dit iets aan de input in de software? </a:t>
            </a:r>
          </a:p>
          <a:p>
            <a:pPr marL="0" indent="0">
              <a:buNone/>
            </a:pPr>
            <a:endParaRPr lang="nl-BE" sz="2400"/>
          </a:p>
        </p:txBody>
      </p:sp>
      <p:pic>
        <p:nvPicPr>
          <p:cNvPr id="5" name="Afbeelding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625" y="2348880"/>
            <a:ext cx="8461858" cy="4189449"/>
          </a:xfrm>
          <a:prstGeom prst="rect">
            <a:avLst/>
          </a:prstGeom>
        </p:spPr>
      </p:pic>
    </p:spTree>
    <p:extLst>
      <p:ext uri="{BB962C8B-B14F-4D97-AF65-F5344CB8AC3E}">
        <p14:creationId xmlns:p14="http://schemas.microsoft.com/office/powerpoint/2010/main" val="30974607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499041" y="181409"/>
            <a:ext cx="8352928" cy="1080120"/>
          </a:xfrm>
        </p:spPr>
        <p:txBody>
          <a:bodyPr>
            <a:normAutofit/>
          </a:bodyPr>
          <a:lstStyle/>
          <a:p>
            <a:r>
              <a:rPr lang="nl-BE" sz="4000">
                <a:solidFill>
                  <a:schemeClr val="tx1"/>
                </a:solidFill>
              </a:rPr>
              <a:t>Afsluitbare etalage?</a:t>
            </a:r>
            <a:br>
              <a:rPr lang="nl-BE" sz="4000">
                <a:solidFill>
                  <a:schemeClr val="tx1"/>
                </a:solidFill>
              </a:rPr>
            </a:br>
            <a:r>
              <a:rPr lang="nl-BE" sz="4000">
                <a:solidFill>
                  <a:schemeClr val="tx1"/>
                </a:solidFill>
              </a:rPr>
              <a:t>Input in software? </a:t>
            </a:r>
            <a:endParaRPr lang="nl-BE" b="0">
              <a:solidFill>
                <a:srgbClr val="00B050"/>
              </a:solidFill>
            </a:endParaRPr>
          </a:p>
        </p:txBody>
      </p:sp>
      <p:sp>
        <p:nvSpPr>
          <p:cNvPr id="3" name="Tijdelijke aanduiding voor inhoud 2"/>
          <p:cNvSpPr>
            <a:spLocks noGrp="1"/>
          </p:cNvSpPr>
          <p:nvPr>
            <p:ph sz="half" idx="2"/>
          </p:nvPr>
        </p:nvSpPr>
        <p:spPr>
          <a:xfrm>
            <a:off x="323528" y="1556792"/>
            <a:ext cx="8820472" cy="4248472"/>
          </a:xfrm>
        </p:spPr>
        <p:txBody>
          <a:bodyPr/>
          <a:lstStyle/>
          <a:p>
            <a:pPr marL="0" indent="0">
              <a:buNone/>
            </a:pPr>
            <a:r>
              <a:rPr lang="nl-BE" sz="2400"/>
              <a:t>Wanneer in de afsluitbare etalage </a:t>
            </a:r>
            <a:r>
              <a:rPr lang="nl-BE" sz="2400" b="1"/>
              <a:t>minimale vrije hoogte  </a:t>
            </a:r>
            <a:r>
              <a:rPr lang="nl-BE" sz="2400" b="1" u="sng"/>
              <a:t>&gt;</a:t>
            </a:r>
            <a:r>
              <a:rPr lang="nl-BE" sz="2400" b="1"/>
              <a:t> 150 cm is</a:t>
            </a:r>
          </a:p>
          <a:p>
            <a:pPr>
              <a:buFont typeface="Symbol" panose="05050102010706020507" pitchFamily="18" charset="2"/>
              <a:buChar char="Þ"/>
            </a:pPr>
            <a:r>
              <a:rPr lang="nl-BE" sz="2400" u="sng"/>
              <a:t>wordt gezien als aparte ruimte </a:t>
            </a:r>
            <a:r>
              <a:rPr lang="nl-BE" sz="2400"/>
              <a:t>en etalageverlichting kan daar dus als hoofdverlichting gezien worden. </a:t>
            </a:r>
          </a:p>
          <a:p>
            <a:pPr marL="0" indent="0">
              <a:buNone/>
            </a:pPr>
            <a:endParaRPr lang="nl-BE" sz="2400"/>
          </a:p>
          <a:p>
            <a:pPr marL="0" indent="0">
              <a:buNone/>
            </a:pPr>
            <a:endParaRPr lang="nl-BE" sz="2400"/>
          </a:p>
          <a:p>
            <a:pPr marL="0" indent="0">
              <a:buNone/>
            </a:pPr>
            <a:r>
              <a:rPr lang="nl-BE" sz="2400"/>
              <a:t>Wanneer de minimale vrije hoogte </a:t>
            </a:r>
            <a:r>
              <a:rPr lang="nl-BE" sz="2400" b="1"/>
              <a:t>onder 150 cm</a:t>
            </a:r>
            <a:r>
              <a:rPr lang="nl-BE" sz="2400"/>
              <a:t> ligt </a:t>
            </a:r>
          </a:p>
          <a:p>
            <a:pPr>
              <a:buFont typeface="Symbol" panose="05050102010706020507" pitchFamily="18" charset="2"/>
              <a:buChar char="Þ"/>
            </a:pPr>
            <a:r>
              <a:rPr lang="nl-BE" sz="2400"/>
              <a:t>Wordt NIET gezien als aparte ruimte. En dan is de etalageverlichting te beschouwen als aanvullende verlichting.</a:t>
            </a:r>
          </a:p>
          <a:p>
            <a:pPr marL="0" indent="0">
              <a:buNone/>
            </a:pPr>
            <a:endParaRPr lang="nl-BE" sz="2400"/>
          </a:p>
        </p:txBody>
      </p:sp>
    </p:spTree>
    <p:extLst>
      <p:ext uri="{BB962C8B-B14F-4D97-AF65-F5344CB8AC3E}">
        <p14:creationId xmlns:p14="http://schemas.microsoft.com/office/powerpoint/2010/main" val="15209844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499040" y="181409"/>
            <a:ext cx="8609463" cy="1080120"/>
          </a:xfrm>
        </p:spPr>
        <p:txBody>
          <a:bodyPr/>
          <a:lstStyle/>
          <a:p>
            <a:r>
              <a:rPr lang="nl-BE"/>
              <a:t>Wat als…?</a:t>
            </a:r>
            <a:r>
              <a:rPr lang="nl-BE" b="0">
                <a:solidFill>
                  <a:srgbClr val="00B050"/>
                </a:solidFill>
              </a:rPr>
              <a:t> </a:t>
            </a:r>
          </a:p>
        </p:txBody>
      </p:sp>
      <p:sp>
        <p:nvSpPr>
          <p:cNvPr id="3" name="Tijdelijke aanduiding voor inhoud 2"/>
          <p:cNvSpPr>
            <a:spLocks noGrp="1"/>
          </p:cNvSpPr>
          <p:nvPr>
            <p:ph sz="half" idx="2"/>
          </p:nvPr>
        </p:nvSpPr>
        <p:spPr>
          <a:xfrm>
            <a:off x="395536" y="980728"/>
            <a:ext cx="8456433" cy="4248472"/>
          </a:xfrm>
        </p:spPr>
        <p:txBody>
          <a:bodyPr/>
          <a:lstStyle/>
          <a:p>
            <a:pPr marL="0" indent="0">
              <a:buNone/>
            </a:pPr>
            <a:r>
              <a:rPr lang="nl-BE" sz="2400"/>
              <a:t>…de verlichting nog niet is geplaatst. Enkel de lichtberekening in DIALUX is voorhanden?</a:t>
            </a:r>
          </a:p>
        </p:txBody>
      </p:sp>
      <p:pic>
        <p:nvPicPr>
          <p:cNvPr id="7" name="Afbeelding 6"/>
          <p:cNvPicPr>
            <a:picLocks noChangeAspect="1"/>
          </p:cNvPicPr>
          <p:nvPr/>
        </p:nvPicPr>
        <p:blipFill>
          <a:blip r:embed="rId3"/>
          <a:stretch>
            <a:fillRect/>
          </a:stretch>
        </p:blipFill>
        <p:spPr>
          <a:xfrm>
            <a:off x="3059832" y="1844824"/>
            <a:ext cx="5664629" cy="4248472"/>
          </a:xfrm>
          <a:prstGeom prst="rect">
            <a:avLst/>
          </a:prstGeom>
        </p:spPr>
      </p:pic>
      <p:sp>
        <p:nvSpPr>
          <p:cNvPr id="8" name="Tekstvak 7"/>
          <p:cNvSpPr txBox="1"/>
          <p:nvPr/>
        </p:nvSpPr>
        <p:spPr>
          <a:xfrm>
            <a:off x="539552" y="1844824"/>
            <a:ext cx="2200751" cy="3785652"/>
          </a:xfrm>
          <a:prstGeom prst="rect">
            <a:avLst/>
          </a:prstGeom>
          <a:noFill/>
        </p:spPr>
        <p:txBody>
          <a:bodyPr wrap="square" rtlCol="0">
            <a:spAutoFit/>
          </a:bodyPr>
          <a:lstStyle/>
          <a:p>
            <a:r>
              <a:rPr lang="nl-BE" sz="2400"/>
              <a:t>Stel dat we bij de visuele controle ter plaatse zien dat de verlichting nog niet is geïnstalleerd.</a:t>
            </a:r>
          </a:p>
          <a:p>
            <a:r>
              <a:rPr lang="nl-BE" sz="2400"/>
              <a:t>De ruimte is nog onverlicht.</a:t>
            </a:r>
          </a:p>
          <a:p>
            <a:r>
              <a:rPr lang="nl-BE" sz="2400" b="1"/>
              <a:t>Hoe invoeren?</a:t>
            </a:r>
            <a:endParaRPr lang="nl-BE" sz="1200" b="1"/>
          </a:p>
        </p:txBody>
      </p:sp>
    </p:spTree>
    <p:extLst>
      <p:ext uri="{BB962C8B-B14F-4D97-AF65-F5344CB8AC3E}">
        <p14:creationId xmlns:p14="http://schemas.microsoft.com/office/powerpoint/2010/main" val="20796541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319020" y="440668"/>
            <a:ext cx="8609463" cy="1080120"/>
          </a:xfrm>
        </p:spPr>
        <p:txBody>
          <a:bodyPr/>
          <a:lstStyle/>
          <a:p>
            <a:r>
              <a:rPr lang="nl-BE"/>
              <a:t>Nog wat bijkomende informatie</a:t>
            </a:r>
            <a:endParaRPr lang="nl-BE" b="0">
              <a:solidFill>
                <a:srgbClr val="00B050"/>
              </a:solidFill>
            </a:endParaRPr>
          </a:p>
        </p:txBody>
      </p:sp>
      <p:sp>
        <p:nvSpPr>
          <p:cNvPr id="3" name="Tijdelijke aanduiding voor inhoud 2"/>
          <p:cNvSpPr>
            <a:spLocks noGrp="1"/>
          </p:cNvSpPr>
          <p:nvPr>
            <p:ph sz="half" idx="2"/>
          </p:nvPr>
        </p:nvSpPr>
        <p:spPr>
          <a:xfrm>
            <a:off x="395534" y="1520788"/>
            <a:ext cx="8456433" cy="4248472"/>
          </a:xfrm>
        </p:spPr>
        <p:txBody>
          <a:bodyPr/>
          <a:lstStyle/>
          <a:p>
            <a:pPr marL="0" indent="0">
              <a:buNone/>
            </a:pPr>
            <a:r>
              <a:rPr lang="nl-BE" sz="2400"/>
              <a:t>We wensen nog wat dieper in te gaan op de volgende punten betreffende de verlichting:</a:t>
            </a:r>
          </a:p>
          <a:p>
            <a:pPr marL="0" indent="0">
              <a:buNone/>
            </a:pPr>
            <a:endParaRPr lang="nl-BE" sz="2400"/>
          </a:p>
          <a:p>
            <a:pPr>
              <a:buFontTx/>
              <a:buChar char="-"/>
            </a:pPr>
            <a:r>
              <a:rPr lang="nl-BE" sz="2400"/>
              <a:t>Hoe lichtbronnen herkennen?</a:t>
            </a:r>
          </a:p>
          <a:p>
            <a:pPr marL="0" indent="0">
              <a:buNone/>
            </a:pPr>
            <a:endParaRPr lang="nl-BE" sz="2400"/>
          </a:p>
          <a:p>
            <a:pPr>
              <a:buFontTx/>
              <a:buChar char="-"/>
            </a:pPr>
            <a:r>
              <a:rPr lang="nl-BE" sz="2400"/>
              <a:t>De efficiëntie van verlichting</a:t>
            </a:r>
          </a:p>
          <a:p>
            <a:pPr marL="0" indent="0">
              <a:buNone/>
            </a:pPr>
            <a:endParaRPr lang="nl-BE" sz="2400"/>
          </a:p>
          <a:p>
            <a:pPr>
              <a:buFontTx/>
              <a:buChar char="-"/>
            </a:pPr>
            <a:r>
              <a:rPr lang="nl-BE" sz="2400"/>
              <a:t>Het effect van verlichting op de mens </a:t>
            </a:r>
          </a:p>
          <a:p>
            <a:pPr marL="0" indent="0">
              <a:buNone/>
            </a:pPr>
            <a:endParaRPr lang="nl-BE" sz="2400"/>
          </a:p>
          <a:p>
            <a:pPr marL="0" indent="0">
              <a:buNone/>
            </a:pPr>
            <a:endParaRPr lang="nl-BE" sz="2400"/>
          </a:p>
        </p:txBody>
      </p:sp>
    </p:spTree>
    <p:extLst>
      <p:ext uri="{BB962C8B-B14F-4D97-AF65-F5344CB8AC3E}">
        <p14:creationId xmlns:p14="http://schemas.microsoft.com/office/powerpoint/2010/main" val="7245870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499040" y="181409"/>
            <a:ext cx="8609463" cy="1080120"/>
          </a:xfrm>
        </p:spPr>
        <p:txBody>
          <a:bodyPr/>
          <a:lstStyle/>
          <a:p>
            <a:r>
              <a:rPr lang="nl-BE"/>
              <a:t>Hoe lichtbronnen herkennen?</a:t>
            </a:r>
            <a:endParaRPr lang="nl-BE" b="0">
              <a:solidFill>
                <a:srgbClr val="00B050"/>
              </a:solidFill>
            </a:endParaRPr>
          </a:p>
        </p:txBody>
      </p:sp>
      <p:sp>
        <p:nvSpPr>
          <p:cNvPr id="5" name="Rechthoek 4"/>
          <p:cNvSpPr/>
          <p:nvPr/>
        </p:nvSpPr>
        <p:spPr>
          <a:xfrm>
            <a:off x="35497" y="955854"/>
            <a:ext cx="8640959" cy="5139869"/>
          </a:xfrm>
          <a:prstGeom prst="rect">
            <a:avLst/>
          </a:prstGeom>
          <a:solidFill>
            <a:schemeClr val="bg1"/>
          </a:solidFill>
        </p:spPr>
        <p:txBody>
          <a:bodyPr wrap="square" anchor="t">
            <a:spAutoFit/>
          </a:bodyPr>
          <a:lstStyle/>
          <a:p>
            <a:pPr lvl="2"/>
            <a:r>
              <a:rPr lang="nl-BE" sz="2400" b="1" u="sng">
                <a:solidFill>
                  <a:srgbClr val="38373A"/>
                </a:solidFill>
              </a:rPr>
              <a:t>Lijst van mogelijke lichtbronnen EPC:</a:t>
            </a:r>
          </a:p>
          <a:p>
            <a:pPr lvl="2"/>
            <a:r>
              <a:rPr lang="nl-BE" sz="2000">
                <a:solidFill>
                  <a:srgbClr val="38373A"/>
                </a:solidFill>
              </a:rPr>
              <a:t>Hoge druk gasontladingslampen</a:t>
            </a:r>
          </a:p>
          <a:p>
            <a:pPr lvl="2"/>
            <a:endParaRPr lang="nl-BE" sz="2000">
              <a:solidFill>
                <a:srgbClr val="38373A"/>
              </a:solidFill>
            </a:endParaRPr>
          </a:p>
          <a:p>
            <a:pPr lvl="2"/>
            <a:r>
              <a:rPr lang="nl-BE" sz="2000" err="1">
                <a:solidFill>
                  <a:srgbClr val="38373A"/>
                </a:solidFill>
              </a:rPr>
              <a:t>LED-verlichting</a:t>
            </a:r>
            <a:endParaRPr lang="nl-BE" sz="2000">
              <a:solidFill>
                <a:srgbClr val="38373A"/>
              </a:solidFill>
            </a:endParaRPr>
          </a:p>
          <a:p>
            <a:pPr lvl="2"/>
            <a:endParaRPr lang="nl-BE" sz="2000">
              <a:solidFill>
                <a:srgbClr val="38373A"/>
              </a:solidFill>
            </a:endParaRPr>
          </a:p>
          <a:p>
            <a:pPr lvl="2"/>
            <a:r>
              <a:rPr lang="nl-BE" sz="2000" err="1"/>
              <a:t>TL-verlichting</a:t>
            </a:r>
            <a:r>
              <a:rPr lang="nl-BE" sz="2000"/>
              <a:t> (fluorescentie-verlichting)</a:t>
            </a:r>
            <a:endParaRPr lang="nl-BE" sz="2000">
              <a:cs typeface="Calibri"/>
            </a:endParaRPr>
          </a:p>
          <a:p>
            <a:pPr lvl="2"/>
            <a:endParaRPr lang="nl-BE" sz="2000">
              <a:cs typeface="Calibri"/>
            </a:endParaRPr>
          </a:p>
          <a:p>
            <a:pPr lvl="2"/>
            <a:r>
              <a:rPr lang="nl-BE" sz="2000"/>
              <a:t>Compacte </a:t>
            </a:r>
            <a:r>
              <a:rPr lang="nl-BE" sz="2000" err="1"/>
              <a:t>TL-verlichting</a:t>
            </a:r>
            <a:r>
              <a:rPr lang="nl-BE" sz="2000"/>
              <a:t> of spaarlamp</a:t>
            </a:r>
            <a:endParaRPr lang="nl-BE" sz="2000">
              <a:cs typeface="Calibri"/>
            </a:endParaRPr>
          </a:p>
          <a:p>
            <a:pPr lvl="2"/>
            <a:r>
              <a:rPr lang="nl-BE" sz="2000"/>
              <a:t>(compacte fluorescentie-verlichting of spaarlamp)</a:t>
            </a:r>
            <a:endParaRPr lang="nl-BE" sz="2000">
              <a:cs typeface="Calibri"/>
            </a:endParaRPr>
          </a:p>
          <a:p>
            <a:pPr lvl="2"/>
            <a:endParaRPr lang="nl-BE" sz="2000">
              <a:solidFill>
                <a:srgbClr val="38373A"/>
              </a:solidFill>
            </a:endParaRPr>
          </a:p>
          <a:p>
            <a:pPr lvl="2"/>
            <a:r>
              <a:rPr lang="nl-BE" sz="2000">
                <a:solidFill>
                  <a:srgbClr val="38373A"/>
                </a:solidFill>
              </a:rPr>
              <a:t>Halogeenlampen</a:t>
            </a:r>
          </a:p>
          <a:p>
            <a:pPr lvl="2"/>
            <a:endParaRPr lang="nl-BE" sz="2000">
              <a:solidFill>
                <a:srgbClr val="38373A"/>
              </a:solidFill>
            </a:endParaRPr>
          </a:p>
          <a:p>
            <a:pPr lvl="2"/>
            <a:r>
              <a:rPr lang="nl-BE" sz="2000">
                <a:solidFill>
                  <a:srgbClr val="38373A"/>
                </a:solidFill>
              </a:rPr>
              <a:t>Gloeilampen</a:t>
            </a:r>
          </a:p>
          <a:p>
            <a:pPr lvl="2"/>
            <a:endParaRPr lang="nl-BE" sz="2000">
              <a:solidFill>
                <a:srgbClr val="38373A"/>
              </a:solidFill>
            </a:endParaRPr>
          </a:p>
          <a:p>
            <a:pPr lvl="2"/>
            <a:r>
              <a:rPr lang="nl-BE" sz="2000" i="1">
                <a:solidFill>
                  <a:srgbClr val="38373A"/>
                </a:solidFill>
              </a:rPr>
              <a:t>Onbekend (wordt ingerekend als minst gunstige zijnde gloeilamp)</a:t>
            </a:r>
          </a:p>
          <a:p>
            <a:pPr lvl="2"/>
            <a:endParaRPr lang="nl-BE" sz="2400">
              <a:solidFill>
                <a:srgbClr val="38373A"/>
              </a:solidFill>
            </a:endParaRPr>
          </a:p>
        </p:txBody>
      </p:sp>
    </p:spTree>
    <p:extLst>
      <p:ext uri="{BB962C8B-B14F-4D97-AF65-F5344CB8AC3E}">
        <p14:creationId xmlns:p14="http://schemas.microsoft.com/office/powerpoint/2010/main" val="24612668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499040" y="181409"/>
            <a:ext cx="8609463" cy="1015343"/>
          </a:xfrm>
        </p:spPr>
        <p:txBody>
          <a:bodyPr/>
          <a:lstStyle/>
          <a:p>
            <a:r>
              <a:rPr lang="nl-BE"/>
              <a:t>Hoge druk gasontladingslampen</a:t>
            </a:r>
            <a:endParaRPr lang="nl-BE" b="0">
              <a:solidFill>
                <a:srgbClr val="00B050"/>
              </a:solidFill>
            </a:endParaRPr>
          </a:p>
        </p:txBody>
      </p:sp>
      <p:pic>
        <p:nvPicPr>
          <p:cNvPr id="4" name="Picture 3">
            <a:extLst>
              <a:ext uri="{FF2B5EF4-FFF2-40B4-BE49-F238E27FC236}">
                <a16:creationId xmlns:a16="http://schemas.microsoft.com/office/drawing/2014/main" id="{E2934397-1C84-468E-A33A-3C2FE329AC6A}"/>
              </a:ext>
            </a:extLst>
          </p:cNvPr>
          <p:cNvPicPr>
            <a:picLocks noChangeAspect="1"/>
          </p:cNvPicPr>
          <p:nvPr/>
        </p:nvPicPr>
        <p:blipFill>
          <a:blip r:embed="rId3"/>
          <a:stretch>
            <a:fillRect/>
          </a:stretch>
        </p:blipFill>
        <p:spPr>
          <a:xfrm>
            <a:off x="4704156" y="1308103"/>
            <a:ext cx="4271052" cy="1767892"/>
          </a:xfrm>
          <a:prstGeom prst="rect">
            <a:avLst/>
          </a:prstGeom>
        </p:spPr>
      </p:pic>
      <p:pic>
        <p:nvPicPr>
          <p:cNvPr id="6" name="Afbeelding 5"/>
          <p:cNvPicPr>
            <a:picLocks noChangeAspect="1"/>
          </p:cNvPicPr>
          <p:nvPr/>
        </p:nvPicPr>
        <p:blipFill rotWithShape="1">
          <a:blip r:embed="rId4" cstate="print">
            <a:extLst>
              <a:ext uri="{28A0092B-C50C-407E-A947-70E740481C1C}">
                <a14:useLocalDpi xmlns:a14="http://schemas.microsoft.com/office/drawing/2010/main" val="0"/>
              </a:ext>
            </a:extLst>
          </a:blip>
          <a:srcRect l="27743" r="28127"/>
          <a:stretch/>
        </p:blipFill>
        <p:spPr>
          <a:xfrm>
            <a:off x="7236296" y="3429000"/>
            <a:ext cx="1273728" cy="2424469"/>
          </a:xfrm>
          <a:prstGeom prst="rect">
            <a:avLst/>
          </a:prstGeom>
        </p:spPr>
      </p:pic>
      <p:pic>
        <p:nvPicPr>
          <p:cNvPr id="1026" name="Picture 2" descr="Osram Powerstar HQI-T 70W WDL G12 C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094" y="3291333"/>
            <a:ext cx="2135537" cy="1793851"/>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377290" y="856357"/>
            <a:ext cx="4326866" cy="6001643"/>
          </a:xfrm>
          <a:prstGeom prst="rect">
            <a:avLst/>
          </a:prstGeom>
          <a:solidFill>
            <a:schemeClr val="bg1"/>
          </a:solidFill>
        </p:spPr>
        <p:txBody>
          <a:bodyPr wrap="square" rtlCol="0">
            <a:spAutoFit/>
          </a:bodyPr>
          <a:lstStyle/>
          <a:p>
            <a:pPr marL="342900" indent="-342900">
              <a:buFontTx/>
              <a:buChar char="-"/>
            </a:pPr>
            <a:r>
              <a:rPr lang="nl-BE" sz="2400"/>
              <a:t>Veel </a:t>
            </a:r>
            <a:r>
              <a:rPr lang="nl-BE" sz="2400" b="1"/>
              <a:t>verschillende vormen </a:t>
            </a:r>
            <a:r>
              <a:rPr lang="nl-BE" sz="2400"/>
              <a:t>en maten, helder of mat</a:t>
            </a:r>
          </a:p>
          <a:p>
            <a:pPr marL="342900" indent="-342900">
              <a:buFontTx/>
              <a:buChar char="-"/>
            </a:pPr>
            <a:r>
              <a:rPr lang="nl-BE" sz="2400"/>
              <a:t>Veel </a:t>
            </a:r>
            <a:r>
              <a:rPr lang="nl-BE" sz="2400" b="1"/>
              <a:t>verschillende soorten lampvoeten</a:t>
            </a:r>
            <a:r>
              <a:rPr lang="nl-BE" sz="2400"/>
              <a:t> </a:t>
            </a:r>
          </a:p>
          <a:p>
            <a:pPr marL="342900" indent="-342900">
              <a:buFontTx/>
              <a:buChar char="-"/>
            </a:pPr>
            <a:r>
              <a:rPr lang="nl-BE" sz="2400"/>
              <a:t>Hebben een </a:t>
            </a:r>
            <a:r>
              <a:rPr lang="nl-BE" sz="2400" b="1"/>
              <a:t>“brander” </a:t>
            </a:r>
            <a:r>
              <a:rPr lang="nl-BE" sz="2400"/>
              <a:t>in plaats van een gloeidraad, </a:t>
            </a:r>
            <a:r>
              <a:rPr lang="nl-BE" sz="2400" i="1"/>
              <a:t>maar die is niet altijd zichtbaar</a:t>
            </a:r>
          </a:p>
          <a:p>
            <a:pPr marL="342900" indent="-342900">
              <a:buFontTx/>
              <a:buChar char="-"/>
            </a:pPr>
            <a:r>
              <a:rPr lang="nl-BE" sz="2400"/>
              <a:t>Hebben een </a:t>
            </a:r>
            <a:r>
              <a:rPr lang="nl-BE" sz="2400" b="1"/>
              <a:t>ballast</a:t>
            </a:r>
            <a:r>
              <a:rPr lang="nl-BE" sz="2400"/>
              <a:t> nodig</a:t>
            </a:r>
          </a:p>
          <a:p>
            <a:r>
              <a:rPr lang="nl-BE" sz="2400"/>
              <a:t>	(die bromt vaak)</a:t>
            </a:r>
          </a:p>
          <a:p>
            <a:pPr marL="342900" indent="-342900">
              <a:buFontTx/>
              <a:buChar char="-"/>
            </a:pPr>
            <a:r>
              <a:rPr lang="nl-BE" sz="2400"/>
              <a:t>Hebben een </a:t>
            </a:r>
            <a:r>
              <a:rPr lang="nl-BE" sz="2400" b="1"/>
              <a:t>ontsteektijd</a:t>
            </a:r>
          </a:p>
          <a:p>
            <a:pPr marL="342900" indent="-342900">
              <a:buFontTx/>
              <a:buChar char="-"/>
            </a:pPr>
            <a:r>
              <a:rPr lang="nl-BE" sz="2400"/>
              <a:t>Kunnen meestal </a:t>
            </a:r>
            <a:r>
              <a:rPr lang="nl-BE" sz="2400" b="1"/>
              <a:t>niet direct weer aangedaan worden</a:t>
            </a:r>
          </a:p>
          <a:p>
            <a:pPr marL="342900" indent="-342900">
              <a:buFontTx/>
              <a:buChar char="-"/>
            </a:pPr>
            <a:r>
              <a:rPr lang="nl-BE" sz="2400"/>
              <a:t>Dikwijls </a:t>
            </a:r>
            <a:r>
              <a:rPr lang="nl-BE" sz="2400" b="1"/>
              <a:t>zichtbare kleurverschillen</a:t>
            </a:r>
          </a:p>
          <a:p>
            <a:pPr marL="342900" indent="-342900">
              <a:buFontTx/>
              <a:buChar char="-"/>
            </a:pPr>
            <a:r>
              <a:rPr lang="nl-BE" sz="2400"/>
              <a:t>Hebben een </a:t>
            </a:r>
            <a:r>
              <a:rPr lang="nl-BE" sz="2400" b="1"/>
              <a:t>hoog rendement</a:t>
            </a:r>
            <a:endParaRPr lang="nl-BE"/>
          </a:p>
        </p:txBody>
      </p:sp>
      <p:cxnSp>
        <p:nvCxnSpPr>
          <p:cNvPr id="8" name="Rechte verbindingslijn met pijl 7"/>
          <p:cNvCxnSpPr/>
          <p:nvPr/>
        </p:nvCxnSpPr>
        <p:spPr>
          <a:xfrm flipV="1">
            <a:off x="5310213" y="2278035"/>
            <a:ext cx="360040" cy="360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p:cNvCxnSpPr/>
          <p:nvPr/>
        </p:nvCxnSpPr>
        <p:spPr>
          <a:xfrm flipV="1">
            <a:off x="7513120" y="2326597"/>
            <a:ext cx="360040" cy="360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28" name="Picture 4" descr="Osram Powerstar HQI-R 150W NDL FO"/>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5549795" y="4828413"/>
            <a:ext cx="1800200" cy="1751547"/>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Rechte verbindingslijn met pijl 10"/>
          <p:cNvCxnSpPr/>
          <p:nvPr/>
        </p:nvCxnSpPr>
        <p:spPr>
          <a:xfrm>
            <a:off x="4943348" y="3414975"/>
            <a:ext cx="768034" cy="2543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6159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C6DECFD-FCF6-41C4-8569-16795C3BC378}"/>
              </a:ext>
            </a:extLst>
          </p:cNvPr>
          <p:cNvSpPr>
            <a:spLocks noGrp="1"/>
          </p:cNvSpPr>
          <p:nvPr>
            <p:ph sz="half" idx="2"/>
          </p:nvPr>
        </p:nvSpPr>
        <p:spPr>
          <a:xfrm>
            <a:off x="495917" y="1148450"/>
            <a:ext cx="8352928" cy="4248472"/>
          </a:xfrm>
        </p:spPr>
        <p:txBody>
          <a:bodyPr/>
          <a:lstStyle/>
          <a:p>
            <a:pPr marL="0" indent="0">
              <a:buNone/>
            </a:pPr>
            <a:r>
              <a:rPr lang="nl-BE" sz="2500"/>
              <a:t>Voorbeeld</a:t>
            </a:r>
          </a:p>
          <a:p>
            <a:pPr marL="0" indent="0">
              <a:buNone/>
            </a:pPr>
            <a:endParaRPr lang="nl-BE" sz="2500"/>
          </a:p>
          <a:p>
            <a:pPr marL="0" indent="0">
              <a:buNone/>
            </a:pPr>
            <a:r>
              <a:rPr lang="nl-BE" sz="2500"/>
              <a:t>Kleurverschillen</a:t>
            </a:r>
          </a:p>
          <a:p>
            <a:pPr marL="0" indent="0">
              <a:buNone/>
            </a:pPr>
            <a:r>
              <a:rPr lang="nl-BE" sz="2500"/>
              <a:t>Gebrom</a:t>
            </a:r>
          </a:p>
          <a:p>
            <a:pPr marL="0" indent="0">
              <a:buNone/>
            </a:pPr>
            <a:r>
              <a:rPr lang="nl-BE" sz="2500"/>
              <a:t>Ontsteektijd</a:t>
            </a:r>
          </a:p>
          <a:p>
            <a:pPr marL="0" indent="0">
              <a:buNone/>
            </a:pPr>
            <a:endParaRPr lang="nl-BE" sz="2500"/>
          </a:p>
          <a:p>
            <a:pPr marL="0" indent="0">
              <a:buNone/>
            </a:pPr>
            <a:r>
              <a:rPr lang="nl-BE" sz="2500"/>
              <a:t> </a:t>
            </a:r>
          </a:p>
        </p:txBody>
      </p:sp>
      <p:pic>
        <p:nvPicPr>
          <p:cNvPr id="7" name="Afbeelding 6"/>
          <p:cNvPicPr>
            <a:picLocks noChangeAspect="1"/>
          </p:cNvPicPr>
          <p:nvPr/>
        </p:nvPicPr>
        <p:blipFill rotWithShape="1">
          <a:blip r:embed="rId3" cstate="print">
            <a:extLst>
              <a:ext uri="{28A0092B-C50C-407E-A947-70E740481C1C}">
                <a14:useLocalDpi xmlns:a14="http://schemas.microsoft.com/office/drawing/2010/main" val="0"/>
              </a:ext>
            </a:extLst>
          </a:blip>
          <a:srcRect l="21487"/>
          <a:stretch/>
        </p:blipFill>
        <p:spPr>
          <a:xfrm>
            <a:off x="3203848" y="1148450"/>
            <a:ext cx="4850221" cy="5205866"/>
          </a:xfrm>
          <a:prstGeom prst="rect">
            <a:avLst/>
          </a:prstGeom>
        </p:spPr>
      </p:pic>
      <p:sp>
        <p:nvSpPr>
          <p:cNvPr id="10" name="Titel 1"/>
          <p:cNvSpPr txBox="1">
            <a:spLocks/>
          </p:cNvSpPr>
          <p:nvPr/>
        </p:nvSpPr>
        <p:spPr>
          <a:xfrm>
            <a:off x="499040" y="181409"/>
            <a:ext cx="8609463" cy="1015343"/>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r>
              <a:rPr lang="nl-BE"/>
              <a:t>Hoge druk gasontladingslampen</a:t>
            </a:r>
            <a:endParaRPr lang="nl-BE" b="0">
              <a:solidFill>
                <a:srgbClr val="00B050"/>
              </a:solidFill>
            </a:endParaRPr>
          </a:p>
        </p:txBody>
      </p:sp>
    </p:spTree>
    <p:extLst>
      <p:ext uri="{BB962C8B-B14F-4D97-AF65-F5344CB8AC3E}">
        <p14:creationId xmlns:p14="http://schemas.microsoft.com/office/powerpoint/2010/main" val="2059132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C6DECFD-FCF6-41C4-8569-16795C3BC378}"/>
              </a:ext>
            </a:extLst>
          </p:cNvPr>
          <p:cNvSpPr>
            <a:spLocks noGrp="1"/>
          </p:cNvSpPr>
          <p:nvPr>
            <p:ph sz="half" idx="2"/>
          </p:nvPr>
        </p:nvSpPr>
        <p:spPr>
          <a:xfrm>
            <a:off x="495917" y="1148450"/>
            <a:ext cx="4364115" cy="4248472"/>
          </a:xfrm>
        </p:spPr>
        <p:txBody>
          <a:bodyPr/>
          <a:lstStyle/>
          <a:p>
            <a:pPr marL="0" indent="0">
              <a:buNone/>
            </a:pPr>
            <a:r>
              <a:rPr lang="nl-BE" sz="2500"/>
              <a:t>Merk ook op:</a:t>
            </a:r>
          </a:p>
          <a:p>
            <a:pPr marL="0" indent="0">
              <a:buNone/>
            </a:pPr>
            <a:endParaRPr lang="nl-BE" sz="2500"/>
          </a:p>
          <a:p>
            <a:pPr marL="0" indent="0">
              <a:buNone/>
            </a:pPr>
            <a:r>
              <a:rPr lang="nl-BE" sz="2500"/>
              <a:t>Het </a:t>
            </a:r>
            <a:r>
              <a:rPr lang="nl-BE" sz="2500" b="1"/>
              <a:t>verlichtingstoestel is groot </a:t>
            </a:r>
            <a:r>
              <a:rPr lang="nl-BE" sz="2500"/>
              <a:t>en biedt plaats voor de ballast.</a:t>
            </a:r>
          </a:p>
          <a:p>
            <a:pPr marL="0" indent="0">
              <a:buNone/>
            </a:pPr>
            <a:endParaRPr lang="nl-BE" sz="2500"/>
          </a:p>
        </p:txBody>
      </p:sp>
      <p:pic>
        <p:nvPicPr>
          <p:cNvPr id="7" name="Afbeelding 6"/>
          <p:cNvPicPr>
            <a:picLocks noChangeAspect="1"/>
          </p:cNvPicPr>
          <p:nvPr/>
        </p:nvPicPr>
        <p:blipFill rotWithShape="1">
          <a:blip r:embed="rId3" cstate="print">
            <a:extLst>
              <a:ext uri="{28A0092B-C50C-407E-A947-70E740481C1C}">
                <a14:useLocalDpi xmlns:a14="http://schemas.microsoft.com/office/drawing/2010/main" val="0"/>
              </a:ext>
            </a:extLst>
          </a:blip>
          <a:srcRect l="38019" t="23011" b="19464"/>
          <a:stretch/>
        </p:blipFill>
        <p:spPr>
          <a:xfrm>
            <a:off x="5196124" y="1112446"/>
            <a:ext cx="3145978" cy="2460570"/>
          </a:xfrm>
          <a:prstGeom prst="rect">
            <a:avLst/>
          </a:prstGeom>
        </p:spPr>
      </p:pic>
      <p:pic>
        <p:nvPicPr>
          <p:cNvPr id="8" name="Afbeelding 7"/>
          <p:cNvPicPr>
            <a:picLocks noChangeAspect="1"/>
          </p:cNvPicPr>
          <p:nvPr/>
        </p:nvPicPr>
        <p:blipFill rotWithShape="1">
          <a:blip r:embed="rId4"/>
          <a:srcRect r="63686"/>
          <a:stretch/>
        </p:blipFill>
        <p:spPr>
          <a:xfrm>
            <a:off x="5605799" y="4149080"/>
            <a:ext cx="2736303" cy="1898785"/>
          </a:xfrm>
          <a:prstGeom prst="rect">
            <a:avLst/>
          </a:prstGeom>
        </p:spPr>
      </p:pic>
      <p:sp>
        <p:nvSpPr>
          <p:cNvPr id="9" name="Tekstvak 8"/>
          <p:cNvSpPr txBox="1"/>
          <p:nvPr/>
        </p:nvSpPr>
        <p:spPr>
          <a:xfrm>
            <a:off x="1691680" y="4149080"/>
            <a:ext cx="3775496" cy="1938992"/>
          </a:xfrm>
          <a:prstGeom prst="rect">
            <a:avLst/>
          </a:prstGeom>
          <a:noFill/>
        </p:spPr>
        <p:txBody>
          <a:bodyPr wrap="square" rtlCol="0">
            <a:spAutoFit/>
          </a:bodyPr>
          <a:lstStyle/>
          <a:p>
            <a:r>
              <a:rPr lang="nl-BE" sz="2400" i="1"/>
              <a:t>Bijvoorbeeld: In dit “platte” toestel is er geen plaats voor een ballast dus dit is geen hoge druk gasontladingslamp.</a:t>
            </a:r>
          </a:p>
        </p:txBody>
      </p:sp>
      <p:sp>
        <p:nvSpPr>
          <p:cNvPr id="10" name="Titel 1"/>
          <p:cNvSpPr txBox="1">
            <a:spLocks/>
          </p:cNvSpPr>
          <p:nvPr/>
        </p:nvSpPr>
        <p:spPr>
          <a:xfrm>
            <a:off x="499040" y="181409"/>
            <a:ext cx="8609463" cy="1015343"/>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r>
              <a:rPr lang="nl-BE"/>
              <a:t>Hoge druk gasontladingslampen</a:t>
            </a:r>
            <a:endParaRPr lang="nl-BE" b="0">
              <a:solidFill>
                <a:srgbClr val="00B050"/>
              </a:solidFill>
            </a:endParaRPr>
          </a:p>
        </p:txBody>
      </p:sp>
    </p:spTree>
    <p:extLst>
      <p:ext uri="{BB962C8B-B14F-4D97-AF65-F5344CB8AC3E}">
        <p14:creationId xmlns:p14="http://schemas.microsoft.com/office/powerpoint/2010/main" val="287165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C6DECFD-FCF6-41C4-8569-16795C3BC378}"/>
              </a:ext>
            </a:extLst>
          </p:cNvPr>
          <p:cNvSpPr>
            <a:spLocks noGrp="1"/>
          </p:cNvSpPr>
          <p:nvPr>
            <p:ph sz="half" idx="2"/>
          </p:nvPr>
        </p:nvSpPr>
        <p:spPr>
          <a:xfrm>
            <a:off x="499040" y="836712"/>
            <a:ext cx="8396563" cy="5760640"/>
          </a:xfrm>
          <a:solidFill>
            <a:schemeClr val="bg1"/>
          </a:solidFill>
        </p:spPr>
        <p:txBody>
          <a:bodyPr/>
          <a:lstStyle/>
          <a:p>
            <a:pPr marL="0" indent="0">
              <a:buNone/>
            </a:pPr>
            <a:r>
              <a:rPr lang="nl-BE" sz="2500"/>
              <a:t>Hoge druk gasontladingslampen komen veel voor in </a:t>
            </a:r>
            <a:r>
              <a:rPr lang="nl-BE" sz="2500" err="1"/>
              <a:t>downlights</a:t>
            </a:r>
            <a:r>
              <a:rPr lang="nl-BE" sz="2500"/>
              <a:t> en spots in winkelverlichting, </a:t>
            </a:r>
            <a:r>
              <a:rPr lang="nl-BE" sz="2500" i="1"/>
              <a:t>maar worden tegenwoordig meer en meer vervangen door LED.</a:t>
            </a:r>
          </a:p>
          <a:p>
            <a:pPr marL="0" indent="0">
              <a:buNone/>
            </a:pPr>
            <a:endParaRPr lang="nl-BE" sz="2500"/>
          </a:p>
          <a:p>
            <a:pPr marL="0" indent="0">
              <a:buNone/>
            </a:pPr>
            <a:endParaRPr lang="nl-BE" sz="2500"/>
          </a:p>
          <a:p>
            <a:pPr marL="0" indent="0">
              <a:buNone/>
            </a:pPr>
            <a:endParaRPr lang="nl-BE" sz="2500"/>
          </a:p>
          <a:p>
            <a:pPr marL="0" indent="0">
              <a:buNone/>
            </a:pPr>
            <a:endParaRPr lang="nl-BE" sz="2500"/>
          </a:p>
          <a:p>
            <a:pPr marL="0" indent="0">
              <a:buNone/>
            </a:pPr>
            <a:endParaRPr lang="nl-BE" sz="2500"/>
          </a:p>
          <a:p>
            <a:pPr marL="0" indent="0">
              <a:buNone/>
            </a:pPr>
            <a:endParaRPr lang="nl-BE" sz="2500"/>
          </a:p>
          <a:p>
            <a:pPr marL="0" indent="0">
              <a:buNone/>
            </a:pPr>
            <a:endParaRPr lang="nl-BE" sz="2500"/>
          </a:p>
          <a:p>
            <a:pPr marL="0" indent="0">
              <a:buNone/>
            </a:pPr>
            <a:endParaRPr lang="nl-BE" sz="2500"/>
          </a:p>
          <a:p>
            <a:pPr marL="0" indent="0">
              <a:buNone/>
            </a:pPr>
            <a:endParaRPr lang="nl-BE" sz="2500"/>
          </a:p>
          <a:p>
            <a:pPr marL="0" indent="0">
              <a:buNone/>
            </a:pPr>
            <a:endParaRPr lang="nl-BE" sz="2500"/>
          </a:p>
          <a:p>
            <a:pPr marL="0" indent="0">
              <a:buNone/>
            </a:pPr>
            <a:r>
              <a:rPr lang="nl-BE" sz="2500"/>
              <a:t>Ze worden niet gedimd en zijn niet combineerbaar met automatische sturing in functie van bezetting.</a:t>
            </a:r>
          </a:p>
          <a:p>
            <a:pPr marL="0" indent="0">
              <a:buNone/>
            </a:pPr>
            <a:endParaRPr lang="nl-BE" sz="2500"/>
          </a:p>
          <a:p>
            <a:pPr marL="0" indent="0">
              <a:buNone/>
            </a:pPr>
            <a:endParaRPr lang="nl-BE" sz="2500"/>
          </a:p>
        </p:txBody>
      </p:sp>
      <p:sp>
        <p:nvSpPr>
          <p:cNvPr id="10" name="Titel 1"/>
          <p:cNvSpPr txBox="1">
            <a:spLocks/>
          </p:cNvSpPr>
          <p:nvPr/>
        </p:nvSpPr>
        <p:spPr>
          <a:xfrm>
            <a:off x="499040" y="181409"/>
            <a:ext cx="8609463" cy="1015343"/>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r>
              <a:rPr lang="nl-BE"/>
              <a:t>Hoge druk gasontladingslampen</a:t>
            </a:r>
            <a:endParaRPr lang="nl-BE" b="0">
              <a:solidFill>
                <a:srgbClr val="00B050"/>
              </a:solidFill>
            </a:endParaRPr>
          </a:p>
        </p:txBody>
      </p:sp>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632" y="2204864"/>
            <a:ext cx="6588224" cy="3261816"/>
          </a:xfrm>
          <a:prstGeom prst="rect">
            <a:avLst/>
          </a:prstGeom>
        </p:spPr>
      </p:pic>
    </p:spTree>
    <p:extLst>
      <p:ext uri="{BB962C8B-B14F-4D97-AF65-F5344CB8AC3E}">
        <p14:creationId xmlns:p14="http://schemas.microsoft.com/office/powerpoint/2010/main" val="42402371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C6DECFD-FCF6-41C4-8569-16795C3BC378}"/>
              </a:ext>
            </a:extLst>
          </p:cNvPr>
          <p:cNvSpPr>
            <a:spLocks noGrp="1"/>
          </p:cNvSpPr>
          <p:nvPr>
            <p:ph sz="half" idx="2"/>
          </p:nvPr>
        </p:nvSpPr>
        <p:spPr>
          <a:xfrm>
            <a:off x="499040" y="1196752"/>
            <a:ext cx="8396563" cy="5386848"/>
          </a:xfrm>
          <a:solidFill>
            <a:schemeClr val="bg1"/>
          </a:solidFill>
        </p:spPr>
        <p:txBody>
          <a:bodyPr/>
          <a:lstStyle/>
          <a:p>
            <a:pPr marL="0" indent="0">
              <a:buNone/>
            </a:pPr>
            <a:r>
              <a:rPr lang="nl-BE" sz="2500"/>
              <a:t>Eventueel kan je ook </a:t>
            </a:r>
            <a:r>
              <a:rPr lang="nl-BE" sz="2500" b="1"/>
              <a:t>aflezen* </a:t>
            </a:r>
            <a:r>
              <a:rPr lang="nl-BE" sz="2500"/>
              <a:t>dat het een hoge druk gasontladingslamp betreft: </a:t>
            </a:r>
          </a:p>
          <a:p>
            <a:pPr marL="0" indent="0">
              <a:buNone/>
            </a:pPr>
            <a:endParaRPr lang="nl-BE" sz="2500"/>
          </a:p>
          <a:p>
            <a:pPr marL="0" indent="0">
              <a:buNone/>
            </a:pPr>
            <a:r>
              <a:rPr lang="nl-BE" sz="2500" b="1"/>
              <a:t>* op de lichtbron zelf, </a:t>
            </a:r>
          </a:p>
          <a:p>
            <a:pPr marL="0" indent="0">
              <a:buNone/>
            </a:pPr>
            <a:r>
              <a:rPr lang="nl-BE" sz="2500" b="1"/>
              <a:t>* in de lichtstudie </a:t>
            </a:r>
            <a:r>
              <a:rPr lang="nl-BE" sz="2500" b="1" u="sng"/>
              <a:t>+ technische fiche</a:t>
            </a:r>
            <a:r>
              <a:rPr lang="nl-BE" sz="2500" b="1"/>
              <a:t> of op de factuur</a:t>
            </a:r>
            <a:endParaRPr lang="nl-BE" sz="2500" u="sng"/>
          </a:p>
          <a:p>
            <a:pPr marL="0" indent="0">
              <a:buNone/>
            </a:pPr>
            <a:endParaRPr lang="nl-BE" sz="2500"/>
          </a:p>
          <a:p>
            <a:pPr marL="0" indent="0">
              <a:buNone/>
            </a:pPr>
            <a:r>
              <a:rPr lang="nl-BE" sz="2500"/>
              <a:t>Maar elke fabrikant heeft een andere benaming dus enige ervaring is vereist.</a:t>
            </a:r>
          </a:p>
          <a:p>
            <a:pPr marL="0" indent="0">
              <a:buNone/>
            </a:pPr>
            <a:r>
              <a:rPr lang="nl-BE" sz="2500"/>
              <a:t>Vb. 		CDM		Powerstar	CPO	</a:t>
            </a:r>
          </a:p>
          <a:p>
            <a:pPr marL="0" indent="0">
              <a:buNone/>
            </a:pPr>
            <a:r>
              <a:rPr lang="nl-BE" sz="2500"/>
              <a:t>		HQI		SON		CPO</a:t>
            </a:r>
          </a:p>
          <a:p>
            <a:pPr marL="0" indent="0">
              <a:buNone/>
            </a:pPr>
            <a:r>
              <a:rPr lang="nl-BE" sz="2500"/>
              <a:t>		HPI		NAV		MHN</a:t>
            </a:r>
          </a:p>
          <a:p>
            <a:pPr marL="0" indent="0">
              <a:buNone/>
            </a:pPr>
            <a:r>
              <a:rPr lang="nl-BE" sz="2500"/>
              <a:t>		HCI		SHP		MSR</a:t>
            </a:r>
          </a:p>
          <a:p>
            <a:pPr marL="0" indent="0">
              <a:buNone/>
            </a:pPr>
            <a:r>
              <a:rPr lang="nl-BE" sz="2500"/>
              <a:t>				…</a:t>
            </a:r>
          </a:p>
          <a:p>
            <a:pPr marL="0" indent="0">
              <a:buNone/>
            </a:pPr>
            <a:r>
              <a:rPr lang="nl-BE" sz="2500" i="1"/>
              <a:t>Deze lijst is informatief, in willekeurige volgorde en onvolledig!</a:t>
            </a:r>
          </a:p>
          <a:p>
            <a:pPr marL="0" indent="0">
              <a:buNone/>
            </a:pPr>
            <a:endParaRPr lang="nl-BE" sz="2500"/>
          </a:p>
        </p:txBody>
      </p:sp>
      <p:sp>
        <p:nvSpPr>
          <p:cNvPr id="10" name="Titel 1"/>
          <p:cNvSpPr txBox="1">
            <a:spLocks/>
          </p:cNvSpPr>
          <p:nvPr/>
        </p:nvSpPr>
        <p:spPr>
          <a:xfrm>
            <a:off x="499040" y="181409"/>
            <a:ext cx="8609463" cy="1015343"/>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r>
              <a:rPr lang="nl-BE"/>
              <a:t>Hoge druk gasontladingslampen</a:t>
            </a:r>
            <a:endParaRPr lang="nl-BE" b="0">
              <a:solidFill>
                <a:srgbClr val="00B050"/>
              </a:solidFill>
            </a:endParaRPr>
          </a:p>
        </p:txBody>
      </p:sp>
    </p:spTree>
    <p:extLst>
      <p:ext uri="{BB962C8B-B14F-4D97-AF65-F5344CB8AC3E}">
        <p14:creationId xmlns:p14="http://schemas.microsoft.com/office/powerpoint/2010/main" val="2933251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264767" y="126974"/>
            <a:ext cx="8352928" cy="1080120"/>
          </a:xfrm>
        </p:spPr>
        <p:txBody>
          <a:bodyPr/>
          <a:lstStyle/>
          <a:p>
            <a:r>
              <a:rPr lang="nl-BE"/>
              <a:t>Case 1 – kantoor</a:t>
            </a:r>
          </a:p>
        </p:txBody>
      </p:sp>
      <p:pic>
        <p:nvPicPr>
          <p:cNvPr id="7" name="Tijdelijke aanduiding voor inhoud 6"/>
          <p:cNvPicPr>
            <a:picLocks noGrp="1" noChangeAspect="1"/>
          </p:cNvPicPr>
          <p:nvPr>
            <p:ph sz="half" idx="2"/>
          </p:nvPr>
        </p:nvPicPr>
        <p:blipFill>
          <a:blip r:embed="rId3" cstate="print">
            <a:lum bright="7000"/>
            <a:extLst>
              <a:ext uri="{28A0092B-C50C-407E-A947-70E740481C1C}">
                <a14:useLocalDpi xmlns:a14="http://schemas.microsoft.com/office/drawing/2010/main" val="0"/>
              </a:ext>
            </a:extLst>
          </a:blip>
          <a:stretch>
            <a:fillRect/>
          </a:stretch>
        </p:blipFill>
        <p:spPr>
          <a:xfrm>
            <a:off x="1109290" y="881416"/>
            <a:ext cx="2928139" cy="2195415"/>
          </a:xfrm>
          <a:prstGeom prst="rect">
            <a:avLst/>
          </a:prstGeom>
        </p:spPr>
      </p:pic>
      <p:sp>
        <p:nvSpPr>
          <p:cNvPr id="3" name="Tekstvak 2"/>
          <p:cNvSpPr txBox="1"/>
          <p:nvPr/>
        </p:nvSpPr>
        <p:spPr>
          <a:xfrm>
            <a:off x="5073041" y="881417"/>
            <a:ext cx="3876806" cy="3416320"/>
          </a:xfrm>
          <a:prstGeom prst="rect">
            <a:avLst/>
          </a:prstGeom>
          <a:noFill/>
        </p:spPr>
        <p:txBody>
          <a:bodyPr wrap="square" rtlCol="0" anchor="t">
            <a:spAutoFit/>
          </a:bodyPr>
          <a:lstStyle/>
          <a:p>
            <a:r>
              <a:rPr lang="nl-BE" sz="2400"/>
              <a:t>EPC </a:t>
            </a:r>
            <a:r>
              <a:rPr lang="nl-BE" sz="2400" err="1"/>
              <a:t>kNR</a:t>
            </a:r>
            <a:r>
              <a:rPr lang="nl-BE" sz="2400"/>
              <a:t> met kantoorfunctie</a:t>
            </a:r>
            <a:endParaRPr lang="nl-BE" sz="2400">
              <a:cs typeface="Calibri"/>
            </a:endParaRPr>
          </a:p>
          <a:p>
            <a:endParaRPr lang="nl-BE" sz="2400"/>
          </a:p>
          <a:p>
            <a:r>
              <a:rPr lang="nl-BE" sz="2400"/>
              <a:t>Verlichting:</a:t>
            </a:r>
            <a:endParaRPr lang="nl-BE" sz="2400">
              <a:cs typeface="Calibri"/>
            </a:endParaRPr>
          </a:p>
          <a:p>
            <a:pPr lvl="1"/>
            <a:r>
              <a:rPr lang="nl-BE" sz="2400"/>
              <a:t>Gebouw gebonden, vast</a:t>
            </a:r>
            <a:endParaRPr lang="nl-BE" sz="2400">
              <a:cs typeface="Calibri"/>
            </a:endParaRPr>
          </a:p>
          <a:p>
            <a:pPr lvl="1"/>
            <a:r>
              <a:rPr lang="nl-BE" sz="2400"/>
              <a:t>Hoofdverlichting</a:t>
            </a:r>
            <a:endParaRPr lang="nl-BE" sz="2400">
              <a:cs typeface="Calibri"/>
            </a:endParaRPr>
          </a:p>
          <a:p>
            <a:pPr lvl="1"/>
            <a:r>
              <a:rPr lang="nl-BE" sz="2400"/>
              <a:t>Binnen het BV</a:t>
            </a:r>
            <a:endParaRPr lang="nl-BE" sz="2400">
              <a:cs typeface="Calibri"/>
            </a:endParaRPr>
          </a:p>
          <a:p>
            <a:endParaRPr lang="nl-BE" sz="2400"/>
          </a:p>
          <a:p>
            <a:r>
              <a:rPr lang="nl-BE" sz="2400"/>
              <a:t>Zelf getekend grondplan.</a:t>
            </a:r>
            <a:endParaRPr lang="nl-BE" sz="2400">
              <a:cs typeface="Calibri"/>
            </a:endParaRPr>
          </a:p>
          <a:p>
            <a:endParaRPr lang="nl-BE" sz="2400">
              <a:cs typeface="Calibri"/>
            </a:endParaRPr>
          </a:p>
        </p:txBody>
      </p:sp>
      <p:pic>
        <p:nvPicPr>
          <p:cNvPr id="8" name="Afbeelding 7"/>
          <p:cNvPicPr>
            <a:picLocks noChangeAspect="1"/>
          </p:cNvPicPr>
          <p:nvPr/>
        </p:nvPicPr>
        <p:blipFill>
          <a:blip r:embed="rId4"/>
          <a:stretch>
            <a:fillRect/>
          </a:stretch>
        </p:blipFill>
        <p:spPr>
          <a:xfrm>
            <a:off x="390889" y="3509818"/>
            <a:ext cx="4174239" cy="2634578"/>
          </a:xfrm>
          <a:prstGeom prst="rect">
            <a:avLst/>
          </a:prstGeom>
        </p:spPr>
      </p:pic>
    </p:spTree>
    <p:extLst>
      <p:ext uri="{BB962C8B-B14F-4D97-AF65-F5344CB8AC3E}">
        <p14:creationId xmlns:p14="http://schemas.microsoft.com/office/powerpoint/2010/main" val="345747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499040" y="181409"/>
            <a:ext cx="8609463" cy="1015343"/>
          </a:xfrm>
        </p:spPr>
        <p:txBody>
          <a:bodyPr/>
          <a:lstStyle/>
          <a:p>
            <a:r>
              <a:rPr lang="nl-BE" err="1"/>
              <a:t>LED-verlichting</a:t>
            </a:r>
            <a:endParaRPr lang="nl-BE" b="0">
              <a:solidFill>
                <a:srgbClr val="00B050"/>
              </a:solidFill>
            </a:endParaRPr>
          </a:p>
        </p:txBody>
      </p:sp>
      <p:sp>
        <p:nvSpPr>
          <p:cNvPr id="3" name="Tekstvak 2"/>
          <p:cNvSpPr txBox="1"/>
          <p:nvPr/>
        </p:nvSpPr>
        <p:spPr>
          <a:xfrm>
            <a:off x="386675" y="836712"/>
            <a:ext cx="4683121" cy="5632311"/>
          </a:xfrm>
          <a:prstGeom prst="rect">
            <a:avLst/>
          </a:prstGeom>
          <a:solidFill>
            <a:schemeClr val="bg1"/>
          </a:solidFill>
        </p:spPr>
        <p:txBody>
          <a:bodyPr wrap="square" rtlCol="0">
            <a:spAutoFit/>
          </a:bodyPr>
          <a:lstStyle/>
          <a:p>
            <a:pPr marL="342900" indent="-342900">
              <a:buFontTx/>
              <a:buChar char="-"/>
            </a:pPr>
            <a:r>
              <a:rPr lang="nl-BE" sz="2400"/>
              <a:t>Veel </a:t>
            </a:r>
            <a:r>
              <a:rPr lang="nl-BE" sz="2400" b="1"/>
              <a:t>verschillende vormen </a:t>
            </a:r>
            <a:r>
              <a:rPr lang="nl-BE" sz="2400"/>
              <a:t>en maten, helder of mat </a:t>
            </a:r>
          </a:p>
          <a:p>
            <a:pPr marL="342900" indent="-342900">
              <a:buFontTx/>
              <a:buChar char="-"/>
            </a:pPr>
            <a:r>
              <a:rPr lang="nl-BE" sz="2400"/>
              <a:t>Veel </a:t>
            </a:r>
            <a:r>
              <a:rPr lang="nl-BE" sz="2400" b="1"/>
              <a:t>verschillende soorten lampvoeten</a:t>
            </a:r>
            <a:r>
              <a:rPr lang="nl-BE" sz="2400"/>
              <a:t> </a:t>
            </a:r>
          </a:p>
          <a:p>
            <a:pPr marL="342900" indent="-342900">
              <a:buFontTx/>
              <a:buChar char="-"/>
            </a:pPr>
            <a:r>
              <a:rPr lang="nl-BE" sz="2400"/>
              <a:t>De </a:t>
            </a:r>
            <a:r>
              <a:rPr lang="nl-BE" sz="2400" b="1"/>
              <a:t>LED-chips zijn zeer verblindend </a:t>
            </a:r>
            <a:r>
              <a:rPr lang="nl-BE" sz="2400" i="1"/>
              <a:t>maar die zijn niet altijd zichtbaar</a:t>
            </a:r>
          </a:p>
          <a:p>
            <a:pPr marL="342900" indent="-342900">
              <a:buFontTx/>
              <a:buChar char="-"/>
            </a:pPr>
            <a:r>
              <a:rPr lang="nl-BE" sz="2400"/>
              <a:t>Hebben een </a:t>
            </a:r>
            <a:r>
              <a:rPr lang="nl-BE" sz="2400" b="1"/>
              <a:t>driver</a:t>
            </a:r>
            <a:r>
              <a:rPr lang="nl-BE" sz="2400"/>
              <a:t> 	(behalve DC)</a:t>
            </a:r>
          </a:p>
          <a:p>
            <a:pPr marL="342900" indent="-342900">
              <a:buFontTx/>
              <a:buChar char="-"/>
            </a:pPr>
            <a:r>
              <a:rPr lang="nl-BE" sz="2400"/>
              <a:t>Hebben </a:t>
            </a:r>
            <a:r>
              <a:rPr lang="nl-BE" sz="2400" b="1"/>
              <a:t>geen</a:t>
            </a:r>
            <a:r>
              <a:rPr lang="nl-BE" sz="2400"/>
              <a:t> </a:t>
            </a:r>
            <a:r>
              <a:rPr lang="nl-BE" sz="2400" b="1"/>
              <a:t>ontsteektijd</a:t>
            </a:r>
          </a:p>
          <a:p>
            <a:pPr marL="342900" indent="-342900">
              <a:buFontTx/>
              <a:buChar char="-"/>
            </a:pPr>
            <a:r>
              <a:rPr lang="nl-BE" sz="2400"/>
              <a:t>Kunnen </a:t>
            </a:r>
            <a:r>
              <a:rPr lang="nl-BE" sz="2400" b="1"/>
              <a:t>onmiddellijk </a:t>
            </a:r>
            <a:r>
              <a:rPr lang="nl-BE" sz="2400"/>
              <a:t>weer aangedaan worden</a:t>
            </a:r>
          </a:p>
          <a:p>
            <a:pPr marL="342900" indent="-342900">
              <a:buFontTx/>
              <a:buChar char="-"/>
            </a:pPr>
            <a:r>
              <a:rPr lang="nl-BE" sz="2400"/>
              <a:t>Dikwijls </a:t>
            </a:r>
            <a:r>
              <a:rPr lang="nl-BE" sz="2400" b="1"/>
              <a:t>zichtbare kleurverschillen</a:t>
            </a:r>
          </a:p>
          <a:p>
            <a:pPr marL="342900" indent="-342900">
              <a:buFontTx/>
              <a:buChar char="-"/>
            </a:pPr>
            <a:r>
              <a:rPr lang="nl-BE" sz="2400">
                <a:solidFill>
                  <a:srgbClr val="FF0000"/>
                </a:solidFill>
              </a:rPr>
              <a:t>Zou lang moeten meegaan …</a:t>
            </a:r>
          </a:p>
          <a:p>
            <a:pPr marL="342900" indent="-342900">
              <a:buFontTx/>
              <a:buChar char="-"/>
            </a:pPr>
            <a:r>
              <a:rPr lang="nl-BE" sz="2400">
                <a:solidFill>
                  <a:srgbClr val="FF0000"/>
                </a:solidFill>
              </a:rPr>
              <a:t>Flikkert soms …</a:t>
            </a:r>
          </a:p>
        </p:txBody>
      </p:sp>
      <p:pic>
        <p:nvPicPr>
          <p:cNvPr id="12" name="Picture 3">
            <a:extLst>
              <a:ext uri="{FF2B5EF4-FFF2-40B4-BE49-F238E27FC236}">
                <a16:creationId xmlns:a16="http://schemas.microsoft.com/office/drawing/2014/main" id="{C1F1F61A-AC33-42EC-A8F3-1629F3BDC9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292080" y="1196744"/>
            <a:ext cx="3688354" cy="1550293"/>
          </a:xfrm>
          <a:prstGeom prst="rect">
            <a:avLst/>
          </a:prstGeom>
        </p:spPr>
      </p:pic>
      <p:pic>
        <p:nvPicPr>
          <p:cNvPr id="15" name="Picture 2" descr="http://www.ledsmagazine.com/content/dam/leds/migrated/objects/news/9/8/21/Bulb08302012.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153741" y="3007696"/>
            <a:ext cx="2586611" cy="17393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7A9CD6AB-6108-4430-85D7-42D855D9A0F8}"/>
              </a:ext>
            </a:extLst>
          </p:cNvPr>
          <p:cNvPicPr>
            <a:picLocks noChangeAspect="1"/>
          </p:cNvPicPr>
          <p:nvPr/>
        </p:nvPicPr>
        <p:blipFill>
          <a:blip r:embed="rId5"/>
          <a:stretch>
            <a:fillRect/>
          </a:stretch>
        </p:blipFill>
        <p:spPr>
          <a:xfrm>
            <a:off x="5069796" y="2987225"/>
            <a:ext cx="984018" cy="1550293"/>
          </a:xfrm>
          <a:prstGeom prst="rect">
            <a:avLst/>
          </a:prstGeom>
        </p:spPr>
      </p:pic>
      <p:pic>
        <p:nvPicPr>
          <p:cNvPr id="14" name="Afbeelding 13"/>
          <p:cNvPicPr>
            <a:picLocks noChangeAspect="1"/>
          </p:cNvPicPr>
          <p:nvPr/>
        </p:nvPicPr>
        <p:blipFill>
          <a:blip r:embed="rId6"/>
          <a:stretch>
            <a:fillRect/>
          </a:stretch>
        </p:blipFill>
        <p:spPr>
          <a:xfrm>
            <a:off x="7090765" y="2747037"/>
            <a:ext cx="2017738" cy="2017738"/>
          </a:xfrm>
          <a:prstGeom prst="rect">
            <a:avLst/>
          </a:prstGeom>
        </p:spPr>
      </p:pic>
      <p:pic>
        <p:nvPicPr>
          <p:cNvPr id="5" name="Afbeelding 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15052" y="4946908"/>
            <a:ext cx="3312368" cy="1368152"/>
          </a:xfrm>
          <a:prstGeom prst="rect">
            <a:avLst/>
          </a:prstGeom>
        </p:spPr>
      </p:pic>
      <p:pic>
        <p:nvPicPr>
          <p:cNvPr id="16" name="Picture 2" descr="http://snelveelbesparen.be/energie-verbruik/files/2014/06/ledverlichting_tijdelijk.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8247619" y="3902356"/>
            <a:ext cx="732815" cy="844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00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499040" y="181409"/>
            <a:ext cx="8609463" cy="1015343"/>
          </a:xfrm>
        </p:spPr>
        <p:txBody>
          <a:bodyPr/>
          <a:lstStyle/>
          <a:p>
            <a:r>
              <a:rPr lang="nl-BE" err="1"/>
              <a:t>LED-verlichting</a:t>
            </a:r>
            <a:endParaRPr lang="nl-BE" b="0">
              <a:solidFill>
                <a:srgbClr val="00B050"/>
              </a:solidFill>
            </a:endParaRPr>
          </a:p>
        </p:txBody>
      </p:sp>
      <p:sp>
        <p:nvSpPr>
          <p:cNvPr id="3" name="Tekstvak 2"/>
          <p:cNvSpPr txBox="1"/>
          <p:nvPr/>
        </p:nvSpPr>
        <p:spPr>
          <a:xfrm>
            <a:off x="392934" y="858677"/>
            <a:ext cx="7590319" cy="3046988"/>
          </a:xfrm>
          <a:prstGeom prst="rect">
            <a:avLst/>
          </a:prstGeom>
          <a:solidFill>
            <a:schemeClr val="bg1"/>
          </a:solidFill>
        </p:spPr>
        <p:txBody>
          <a:bodyPr wrap="square" rtlCol="0">
            <a:spAutoFit/>
          </a:bodyPr>
          <a:lstStyle/>
          <a:p>
            <a:pPr marL="342900" indent="-342900">
              <a:buFontTx/>
              <a:buChar char="-"/>
            </a:pPr>
            <a:r>
              <a:rPr lang="nl-BE" sz="2400" b="1" err="1">
                <a:latin typeface="Arial" panose="020B0604020202020204" pitchFamily="34" charset="0"/>
                <a:cs typeface="Arial" panose="020B0604020202020204" pitchFamily="34" charset="0"/>
              </a:rPr>
              <a:t>LED-lampen</a:t>
            </a:r>
            <a:r>
              <a:rPr lang="nl-BE" sz="2400">
                <a:latin typeface="Arial" panose="020B0604020202020204" pitchFamily="34" charset="0"/>
                <a:cs typeface="Arial" panose="020B0604020202020204" pitchFamily="34" charset="0"/>
              </a:rPr>
              <a:t> (enkele voorbeelden)</a:t>
            </a:r>
          </a:p>
          <a:p>
            <a:pPr marL="342900" indent="-342900">
              <a:buFontTx/>
              <a:buChar char="-"/>
            </a:pPr>
            <a:endParaRPr lang="nl-BE" sz="2400">
              <a:latin typeface="Arial" panose="020B0604020202020204" pitchFamily="34" charset="0"/>
              <a:cs typeface="Arial" panose="020B0604020202020204" pitchFamily="34" charset="0"/>
            </a:endParaRPr>
          </a:p>
          <a:p>
            <a:pPr marL="342900" indent="-342900">
              <a:buFontTx/>
              <a:buChar char="-"/>
            </a:pPr>
            <a:endParaRPr lang="nl-BE" sz="2400">
              <a:latin typeface="Arial" panose="020B0604020202020204" pitchFamily="34" charset="0"/>
              <a:cs typeface="Arial" panose="020B0604020202020204" pitchFamily="34" charset="0"/>
            </a:endParaRPr>
          </a:p>
          <a:p>
            <a:pPr marL="342900" indent="-342900">
              <a:buFontTx/>
              <a:buChar char="-"/>
            </a:pPr>
            <a:endParaRPr lang="nl-BE" sz="2400">
              <a:latin typeface="Arial" panose="020B0604020202020204" pitchFamily="34" charset="0"/>
              <a:cs typeface="Arial" panose="020B0604020202020204" pitchFamily="34" charset="0"/>
            </a:endParaRPr>
          </a:p>
          <a:p>
            <a:pPr marL="342900" indent="-342900">
              <a:buFontTx/>
              <a:buChar char="-"/>
            </a:pPr>
            <a:endParaRPr lang="nl-BE" sz="2400">
              <a:latin typeface="Arial" panose="020B0604020202020204" pitchFamily="34" charset="0"/>
              <a:cs typeface="Arial" panose="020B0604020202020204" pitchFamily="34" charset="0"/>
            </a:endParaRPr>
          </a:p>
          <a:p>
            <a:pPr marL="342900" indent="-342900">
              <a:buFontTx/>
              <a:buChar char="-"/>
            </a:pPr>
            <a:endParaRPr lang="nl-BE" sz="2400">
              <a:latin typeface="Arial" panose="020B0604020202020204" pitchFamily="34" charset="0"/>
              <a:cs typeface="Arial" panose="020B0604020202020204" pitchFamily="34" charset="0"/>
            </a:endParaRPr>
          </a:p>
          <a:p>
            <a:pPr marL="342900" indent="-342900">
              <a:buFontTx/>
              <a:buChar char="-"/>
            </a:pPr>
            <a:endParaRPr lang="nl-BE" sz="2400">
              <a:latin typeface="Arial" panose="020B0604020202020204" pitchFamily="34" charset="0"/>
              <a:cs typeface="Arial" panose="020B0604020202020204" pitchFamily="34" charset="0"/>
            </a:endParaRPr>
          </a:p>
          <a:p>
            <a:pPr marL="342900" indent="-342900">
              <a:buFontTx/>
              <a:buChar char="-"/>
            </a:pPr>
            <a:r>
              <a:rPr lang="nl-BE" sz="2400" b="1">
                <a:latin typeface="Arial" panose="020B0604020202020204" pitchFamily="34" charset="0"/>
                <a:cs typeface="Arial" panose="020B0604020202020204" pitchFamily="34" charset="0"/>
              </a:rPr>
              <a:t>LED-toestellen</a:t>
            </a:r>
            <a:r>
              <a:rPr lang="nl-BE" sz="2400">
                <a:latin typeface="Arial" panose="020B0604020202020204" pitchFamily="34" charset="0"/>
                <a:cs typeface="Arial" panose="020B0604020202020204" pitchFamily="34" charset="0"/>
              </a:rPr>
              <a:t> (enkele willekeurige voorbeelden)</a:t>
            </a:r>
          </a:p>
        </p:txBody>
      </p:sp>
      <p:pic>
        <p:nvPicPr>
          <p:cNvPr id="12" name="Picture 3">
            <a:extLst>
              <a:ext uri="{FF2B5EF4-FFF2-40B4-BE49-F238E27FC236}">
                <a16:creationId xmlns:a16="http://schemas.microsoft.com/office/drawing/2014/main" id="{C1F1F61A-AC33-42EC-A8F3-1629F3BDC9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498184" y="1432338"/>
            <a:ext cx="1317188" cy="1550293"/>
          </a:xfrm>
          <a:prstGeom prst="rect">
            <a:avLst/>
          </a:prstGeom>
        </p:spPr>
      </p:pic>
      <p:pic>
        <p:nvPicPr>
          <p:cNvPr id="13" name="Picture 4">
            <a:extLst>
              <a:ext uri="{FF2B5EF4-FFF2-40B4-BE49-F238E27FC236}">
                <a16:creationId xmlns:a16="http://schemas.microsoft.com/office/drawing/2014/main" id="{7A9CD6AB-6108-4430-85D7-42D855D9A0F8}"/>
              </a:ext>
            </a:extLst>
          </p:cNvPr>
          <p:cNvPicPr>
            <a:picLocks noChangeAspect="1"/>
          </p:cNvPicPr>
          <p:nvPr/>
        </p:nvPicPr>
        <p:blipFill>
          <a:blip r:embed="rId4"/>
          <a:stretch>
            <a:fillRect/>
          </a:stretch>
        </p:blipFill>
        <p:spPr>
          <a:xfrm>
            <a:off x="1475656" y="1476001"/>
            <a:ext cx="984018" cy="1550293"/>
          </a:xfrm>
          <a:prstGeom prst="rect">
            <a:avLst/>
          </a:prstGeom>
        </p:spPr>
      </p:pic>
      <p:pic>
        <p:nvPicPr>
          <p:cNvPr id="14" name="Afbeelding 13"/>
          <p:cNvPicPr>
            <a:picLocks noChangeAspect="1"/>
          </p:cNvPicPr>
          <p:nvPr/>
        </p:nvPicPr>
        <p:blipFill>
          <a:blip r:embed="rId5"/>
          <a:stretch>
            <a:fillRect/>
          </a:stretch>
        </p:blipFill>
        <p:spPr>
          <a:xfrm>
            <a:off x="7126262" y="1124744"/>
            <a:ext cx="2017738" cy="2017738"/>
          </a:xfrm>
          <a:prstGeom prst="rect">
            <a:avLst/>
          </a:prstGeom>
        </p:spPr>
      </p:pic>
      <p:sp>
        <p:nvSpPr>
          <p:cNvPr id="4" name="Ovaal 3"/>
          <p:cNvSpPr/>
          <p:nvPr/>
        </p:nvSpPr>
        <p:spPr>
          <a:xfrm>
            <a:off x="1403648" y="1988840"/>
            <a:ext cx="1194705" cy="648072"/>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074" name="Picture 2" descr="Afbeeldingsresultaat voor led la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0836" y="1541020"/>
            <a:ext cx="1249396" cy="1441611"/>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p:cNvSpPr txBox="1"/>
          <p:nvPr/>
        </p:nvSpPr>
        <p:spPr>
          <a:xfrm>
            <a:off x="6660232" y="548680"/>
            <a:ext cx="2160240" cy="1200329"/>
          </a:xfrm>
          <a:prstGeom prst="rect">
            <a:avLst/>
          </a:prstGeom>
          <a:noFill/>
        </p:spPr>
        <p:txBody>
          <a:bodyPr wrap="square" rtlCol="0">
            <a:spAutoFit/>
          </a:bodyPr>
          <a:lstStyle/>
          <a:p>
            <a:r>
              <a:rPr lang="nl-BE" i="1"/>
              <a:t>Zonder driver, DC</a:t>
            </a:r>
          </a:p>
          <a:p>
            <a:r>
              <a:rPr lang="nl-BE" i="1"/>
              <a:t>Wordt meestal niet achter een </a:t>
            </a:r>
            <a:r>
              <a:rPr lang="nl-BE" i="1" err="1"/>
              <a:t>plexi</a:t>
            </a:r>
            <a:r>
              <a:rPr lang="nl-BE" i="1"/>
              <a:t> geplaatst.</a:t>
            </a:r>
          </a:p>
        </p:txBody>
      </p:sp>
      <p:cxnSp>
        <p:nvCxnSpPr>
          <p:cNvPr id="9" name="Rechte verbindingslijn met pijl 8"/>
          <p:cNvCxnSpPr/>
          <p:nvPr/>
        </p:nvCxnSpPr>
        <p:spPr>
          <a:xfrm flipH="1">
            <a:off x="6372200" y="1196752"/>
            <a:ext cx="288032" cy="4462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Afbeelding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611373" y="4339345"/>
            <a:ext cx="2921979" cy="1143383"/>
          </a:xfrm>
          <a:prstGeom prst="rect">
            <a:avLst/>
          </a:prstGeom>
        </p:spPr>
      </p:pic>
      <p:pic>
        <p:nvPicPr>
          <p:cNvPr id="3076" name="Picture 4" descr="Afbeeldingsresultaat voor 3F filippi lind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954" y="4077072"/>
            <a:ext cx="2969422" cy="166793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fbeeldingsresultaat voor LED spo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76256" y="4030337"/>
            <a:ext cx="1637326" cy="16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7051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499040" y="181409"/>
            <a:ext cx="8609463" cy="1015343"/>
          </a:xfrm>
        </p:spPr>
        <p:txBody>
          <a:bodyPr/>
          <a:lstStyle/>
          <a:p>
            <a:r>
              <a:rPr lang="nl-BE" err="1"/>
              <a:t>LED-verlichting</a:t>
            </a:r>
            <a:endParaRPr lang="nl-BE" b="0">
              <a:solidFill>
                <a:srgbClr val="00B050"/>
              </a:solidFill>
            </a:endParaRPr>
          </a:p>
        </p:txBody>
      </p:sp>
      <p:sp>
        <p:nvSpPr>
          <p:cNvPr id="10" name="Tekstvak 9"/>
          <p:cNvSpPr txBox="1"/>
          <p:nvPr/>
        </p:nvSpPr>
        <p:spPr>
          <a:xfrm>
            <a:off x="611560" y="1052736"/>
            <a:ext cx="7906734" cy="4154984"/>
          </a:xfrm>
          <a:prstGeom prst="rect">
            <a:avLst/>
          </a:prstGeom>
          <a:noFill/>
        </p:spPr>
        <p:txBody>
          <a:bodyPr wrap="square" rtlCol="0">
            <a:spAutoFit/>
          </a:bodyPr>
          <a:lstStyle/>
          <a:p>
            <a:r>
              <a:rPr lang="nl-BE" sz="2400" err="1"/>
              <a:t>LED-verlichting</a:t>
            </a:r>
            <a:r>
              <a:rPr lang="nl-BE" sz="2400"/>
              <a:t> is </a:t>
            </a:r>
            <a:r>
              <a:rPr lang="nl-BE" sz="2400" b="1"/>
              <a:t>gemakkelijk herkenbaar als de LED-chips (puntjes) zichtbaar zijn.</a:t>
            </a:r>
          </a:p>
          <a:p>
            <a:r>
              <a:rPr lang="nl-BE" sz="2400" err="1"/>
              <a:t>LED-verlichting</a:t>
            </a:r>
            <a:r>
              <a:rPr lang="nl-BE" sz="2400"/>
              <a:t> geeft ogenblikkelijk 100% licht bij ontsteken. </a:t>
            </a:r>
          </a:p>
          <a:p>
            <a:endParaRPr lang="nl-BE" sz="2400"/>
          </a:p>
          <a:p>
            <a:r>
              <a:rPr lang="nl-BE" sz="2400" b="1">
                <a:solidFill>
                  <a:srgbClr val="FF0000"/>
                </a:solidFill>
              </a:rPr>
              <a:t>OPGELET! Kijk niet te lang recht in de LED! </a:t>
            </a:r>
          </a:p>
          <a:p>
            <a:r>
              <a:rPr lang="nl-BE" sz="2400" b="1">
                <a:solidFill>
                  <a:srgbClr val="FF0000"/>
                </a:solidFill>
              </a:rPr>
              <a:t>Dit is verblindend en schadelijk voor de ogen!</a:t>
            </a:r>
          </a:p>
          <a:p>
            <a:r>
              <a:rPr lang="nl-BE" sz="2400"/>
              <a:t>(brilletje om te kijken!!) </a:t>
            </a:r>
          </a:p>
          <a:p>
            <a:endParaRPr lang="nl-BE" sz="2400"/>
          </a:p>
          <a:p>
            <a:r>
              <a:rPr lang="nl-BE" sz="2400"/>
              <a:t>Dikwijls zijn LEDS moeilijk herkenbaar op zicht!! </a:t>
            </a:r>
          </a:p>
          <a:p>
            <a:r>
              <a:rPr lang="nl-BE" sz="2400"/>
              <a:t>Vooral LED-buizen zijn moeilijk zichtbaar; of LED achter een </a:t>
            </a:r>
            <a:r>
              <a:rPr lang="nl-BE" sz="2400" err="1"/>
              <a:t>plexi</a:t>
            </a:r>
            <a:r>
              <a:rPr lang="nl-BE" sz="2400"/>
              <a:t>. </a:t>
            </a:r>
          </a:p>
        </p:txBody>
      </p:sp>
    </p:spTree>
    <p:extLst>
      <p:ext uri="{BB962C8B-B14F-4D97-AF65-F5344CB8AC3E}">
        <p14:creationId xmlns:p14="http://schemas.microsoft.com/office/powerpoint/2010/main" val="26897403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C6DECFD-FCF6-41C4-8569-16795C3BC378}"/>
              </a:ext>
            </a:extLst>
          </p:cNvPr>
          <p:cNvSpPr>
            <a:spLocks noGrp="1"/>
          </p:cNvSpPr>
          <p:nvPr>
            <p:ph sz="half" idx="2"/>
          </p:nvPr>
        </p:nvSpPr>
        <p:spPr>
          <a:xfrm>
            <a:off x="499040" y="932200"/>
            <a:ext cx="8644960" cy="5737160"/>
          </a:xfrm>
          <a:solidFill>
            <a:schemeClr val="bg1"/>
          </a:solidFill>
        </p:spPr>
        <p:txBody>
          <a:bodyPr/>
          <a:lstStyle/>
          <a:p>
            <a:pPr marL="0" indent="0">
              <a:buNone/>
            </a:pPr>
            <a:r>
              <a:rPr lang="nl-BE" sz="2500"/>
              <a:t>Eventueel kan je ook </a:t>
            </a:r>
            <a:r>
              <a:rPr lang="nl-BE" sz="2500" b="1"/>
              <a:t>aflezen </a:t>
            </a:r>
            <a:r>
              <a:rPr lang="nl-BE" sz="2500"/>
              <a:t>dat het </a:t>
            </a:r>
            <a:r>
              <a:rPr lang="nl-BE" sz="2500" err="1"/>
              <a:t>LED-verlichting</a:t>
            </a:r>
            <a:r>
              <a:rPr lang="nl-BE" sz="2500"/>
              <a:t> betreft: </a:t>
            </a:r>
          </a:p>
          <a:p>
            <a:pPr marL="0" indent="0">
              <a:buNone/>
            </a:pPr>
            <a:endParaRPr lang="nl-BE" sz="2500"/>
          </a:p>
          <a:p>
            <a:pPr marL="0" indent="0">
              <a:buNone/>
            </a:pPr>
            <a:r>
              <a:rPr lang="nl-BE" sz="2500" b="1"/>
              <a:t>op de lichtbron of het toestel, in de lichtstudie of op de factuur</a:t>
            </a:r>
            <a:endParaRPr lang="nl-BE" sz="2500"/>
          </a:p>
          <a:p>
            <a:pPr marL="0" indent="0">
              <a:buNone/>
            </a:pPr>
            <a:r>
              <a:rPr lang="nl-BE" sz="2500"/>
              <a:t>Meestal komt het woord “LED” erin voor.</a:t>
            </a:r>
          </a:p>
          <a:p>
            <a:pPr marL="0" indent="0">
              <a:buNone/>
            </a:pPr>
            <a:endParaRPr lang="nl-BE" sz="2500"/>
          </a:p>
        </p:txBody>
      </p:sp>
      <p:sp>
        <p:nvSpPr>
          <p:cNvPr id="10" name="Titel 1"/>
          <p:cNvSpPr txBox="1">
            <a:spLocks/>
          </p:cNvSpPr>
          <p:nvPr/>
        </p:nvSpPr>
        <p:spPr>
          <a:xfrm>
            <a:off x="499040" y="181409"/>
            <a:ext cx="8609463" cy="1015343"/>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r>
              <a:rPr lang="nl-BE" err="1"/>
              <a:t>LED-verlichting</a:t>
            </a:r>
            <a:endParaRPr lang="nl-BE" b="0">
              <a:solidFill>
                <a:srgbClr val="00B050"/>
              </a:solidFill>
            </a:endParaRPr>
          </a:p>
        </p:txBody>
      </p:sp>
      <p:pic>
        <p:nvPicPr>
          <p:cNvPr id="4" name="Afbeelding 3"/>
          <p:cNvPicPr>
            <a:picLocks noChangeAspect="1"/>
          </p:cNvPicPr>
          <p:nvPr/>
        </p:nvPicPr>
        <p:blipFill>
          <a:blip r:embed="rId3"/>
          <a:stretch>
            <a:fillRect/>
          </a:stretch>
        </p:blipFill>
        <p:spPr>
          <a:xfrm>
            <a:off x="3131840" y="2708920"/>
            <a:ext cx="5298126" cy="3753708"/>
          </a:xfrm>
          <a:prstGeom prst="rect">
            <a:avLst/>
          </a:prstGeom>
        </p:spPr>
      </p:pic>
      <p:sp>
        <p:nvSpPr>
          <p:cNvPr id="2" name="Tekstvak 1"/>
          <p:cNvSpPr txBox="1"/>
          <p:nvPr/>
        </p:nvSpPr>
        <p:spPr>
          <a:xfrm>
            <a:off x="537459" y="4787860"/>
            <a:ext cx="2128744" cy="369332"/>
          </a:xfrm>
          <a:prstGeom prst="rect">
            <a:avLst/>
          </a:prstGeom>
          <a:noFill/>
        </p:spPr>
        <p:txBody>
          <a:bodyPr wrap="square" rtlCol="0">
            <a:spAutoFit/>
          </a:bodyPr>
          <a:lstStyle/>
          <a:p>
            <a:r>
              <a:rPr lang="nl-BE"/>
              <a:t>Hier staat: LED-tube</a:t>
            </a:r>
          </a:p>
        </p:txBody>
      </p:sp>
      <p:cxnSp>
        <p:nvCxnSpPr>
          <p:cNvPr id="6" name="Rechte verbindingslijn met pijl 5"/>
          <p:cNvCxnSpPr/>
          <p:nvPr/>
        </p:nvCxnSpPr>
        <p:spPr>
          <a:xfrm>
            <a:off x="2555776" y="4972526"/>
            <a:ext cx="2808312" cy="112658"/>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60839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499040" y="181409"/>
            <a:ext cx="8609463" cy="1015343"/>
          </a:xfrm>
        </p:spPr>
        <p:txBody>
          <a:bodyPr>
            <a:normAutofit/>
          </a:bodyPr>
          <a:lstStyle/>
          <a:p>
            <a:r>
              <a:rPr lang="nl-BE" err="1"/>
              <a:t>TL-verlichting</a:t>
            </a:r>
            <a:r>
              <a:rPr lang="nl-BE"/>
              <a:t> / fluorescentie-verlichting</a:t>
            </a:r>
            <a:endParaRPr lang="nl-BE" b="0">
              <a:solidFill>
                <a:srgbClr val="00B050"/>
              </a:solidFill>
            </a:endParaRPr>
          </a:p>
        </p:txBody>
      </p:sp>
      <p:sp>
        <p:nvSpPr>
          <p:cNvPr id="3" name="Tekstvak 2"/>
          <p:cNvSpPr txBox="1"/>
          <p:nvPr/>
        </p:nvSpPr>
        <p:spPr>
          <a:xfrm>
            <a:off x="467544" y="980728"/>
            <a:ext cx="4560255" cy="5632311"/>
          </a:xfrm>
          <a:prstGeom prst="rect">
            <a:avLst/>
          </a:prstGeom>
          <a:solidFill>
            <a:schemeClr val="bg1"/>
          </a:solidFill>
        </p:spPr>
        <p:txBody>
          <a:bodyPr wrap="square" rtlCol="0">
            <a:spAutoFit/>
          </a:bodyPr>
          <a:lstStyle/>
          <a:p>
            <a:pPr marL="342900" indent="-342900">
              <a:buFontTx/>
              <a:buChar char="-"/>
            </a:pPr>
            <a:r>
              <a:rPr lang="nl-BE" sz="2400"/>
              <a:t>T5 diameter 16mm</a:t>
            </a:r>
          </a:p>
          <a:p>
            <a:pPr marL="342900" indent="-342900">
              <a:buFontTx/>
              <a:buChar char="-"/>
            </a:pPr>
            <a:r>
              <a:rPr lang="nl-BE" sz="2400"/>
              <a:t>T8 diameter 26mm</a:t>
            </a:r>
          </a:p>
          <a:p>
            <a:pPr marL="342900" indent="-342900">
              <a:buFontTx/>
              <a:buChar char="-"/>
            </a:pPr>
            <a:r>
              <a:rPr lang="nl-BE" sz="2400"/>
              <a:t>T12 diameter 38mm</a:t>
            </a:r>
          </a:p>
          <a:p>
            <a:pPr marL="342900" indent="-342900">
              <a:buFontTx/>
              <a:buChar char="-"/>
            </a:pPr>
            <a:r>
              <a:rPr lang="nl-BE" sz="2400"/>
              <a:t>Lineair of circulaire, altijd mat</a:t>
            </a:r>
          </a:p>
          <a:p>
            <a:pPr marL="342900" indent="-342900">
              <a:buFontTx/>
              <a:buChar char="-"/>
            </a:pPr>
            <a:r>
              <a:rPr lang="nl-BE" sz="2400" b="1"/>
              <a:t>lampvoeten</a:t>
            </a:r>
            <a:r>
              <a:rPr lang="nl-BE" sz="2400"/>
              <a:t> altijd “pinnetjes”</a:t>
            </a:r>
          </a:p>
          <a:p>
            <a:pPr marL="342900" indent="-342900">
              <a:buFontTx/>
              <a:buChar char="-"/>
            </a:pPr>
            <a:r>
              <a:rPr lang="nl-BE" sz="2400"/>
              <a:t>Hebben een </a:t>
            </a:r>
            <a:r>
              <a:rPr lang="nl-BE" sz="2400" b="1"/>
              <a:t>ballast</a:t>
            </a:r>
            <a:r>
              <a:rPr lang="nl-BE" sz="2400"/>
              <a:t> nodig</a:t>
            </a:r>
          </a:p>
          <a:p>
            <a:r>
              <a:rPr lang="nl-BE" sz="2400"/>
              <a:t>     (oude ballasten brommen)</a:t>
            </a:r>
          </a:p>
          <a:p>
            <a:pPr marL="342900" indent="-342900">
              <a:buFontTx/>
              <a:buChar char="-"/>
            </a:pPr>
            <a:r>
              <a:rPr lang="nl-BE" sz="2400"/>
              <a:t>Hebben een </a:t>
            </a:r>
            <a:r>
              <a:rPr lang="nl-BE" sz="2400" b="1"/>
              <a:t>ontsteektijd</a:t>
            </a:r>
          </a:p>
          <a:p>
            <a:r>
              <a:rPr lang="nl-BE" sz="2400" b="1"/>
              <a:t>     </a:t>
            </a:r>
            <a:r>
              <a:rPr lang="nl-BE" sz="2400"/>
              <a:t>(vooral bij lage temperatuur)</a:t>
            </a:r>
          </a:p>
          <a:p>
            <a:pPr marL="342900" indent="-342900">
              <a:buFontTx/>
              <a:buChar char="-"/>
            </a:pPr>
            <a:r>
              <a:rPr lang="nl-BE" sz="2400"/>
              <a:t>Kunnen </a:t>
            </a:r>
            <a:r>
              <a:rPr lang="nl-BE" sz="2400" b="1"/>
              <a:t>direct weer aangedaan worden</a:t>
            </a:r>
          </a:p>
          <a:p>
            <a:pPr marL="342900" indent="-342900">
              <a:buFontTx/>
              <a:buChar char="-"/>
            </a:pPr>
            <a:r>
              <a:rPr lang="nl-BE" sz="2400"/>
              <a:t>Soms </a:t>
            </a:r>
            <a:r>
              <a:rPr lang="nl-BE" sz="2400" b="1"/>
              <a:t>zichtbare kleurverschillen</a:t>
            </a:r>
          </a:p>
          <a:p>
            <a:pPr marL="342900" indent="-342900">
              <a:buFontTx/>
              <a:buChar char="-"/>
            </a:pPr>
            <a:r>
              <a:rPr lang="nl-BE" sz="2400" b="1"/>
              <a:t>Flikkeren soms</a:t>
            </a:r>
          </a:p>
          <a:p>
            <a:pPr marL="342900" indent="-342900">
              <a:buFontTx/>
              <a:buChar char="-"/>
            </a:pPr>
            <a:r>
              <a:rPr lang="nl-BE" sz="2400"/>
              <a:t>T5 en meeste T8 hebben een </a:t>
            </a:r>
            <a:r>
              <a:rPr lang="nl-BE" sz="2400" b="1"/>
              <a:t>hoog rendement</a:t>
            </a:r>
            <a:endParaRPr lang="nl-BE"/>
          </a:p>
        </p:txBody>
      </p:sp>
      <p:pic>
        <p:nvPicPr>
          <p:cNvPr id="5" name="Afbeelding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32298" y="1207334"/>
            <a:ext cx="3628229" cy="2179567"/>
          </a:xfrm>
          <a:prstGeom prst="rect">
            <a:avLst/>
          </a:prstGeom>
        </p:spPr>
      </p:pic>
      <p:pic>
        <p:nvPicPr>
          <p:cNvPr id="12" name="Afbeelding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96136" y="3789040"/>
            <a:ext cx="2750323" cy="2664296"/>
          </a:xfrm>
          <a:prstGeom prst="rect">
            <a:avLst/>
          </a:prstGeom>
        </p:spPr>
      </p:pic>
    </p:spTree>
    <p:extLst>
      <p:ext uri="{BB962C8B-B14F-4D97-AF65-F5344CB8AC3E}">
        <p14:creationId xmlns:p14="http://schemas.microsoft.com/office/powerpoint/2010/main" val="31478028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499040" y="181409"/>
            <a:ext cx="8609463" cy="1015343"/>
          </a:xfrm>
        </p:spPr>
        <p:txBody>
          <a:bodyPr>
            <a:normAutofit/>
          </a:bodyPr>
          <a:lstStyle/>
          <a:p>
            <a:r>
              <a:rPr lang="nl-BE" err="1"/>
              <a:t>TL-verlichting</a:t>
            </a:r>
            <a:r>
              <a:rPr lang="nl-BE"/>
              <a:t> / fluorescentie-verlichting</a:t>
            </a:r>
            <a:endParaRPr lang="nl-BE" b="0">
              <a:solidFill>
                <a:srgbClr val="00B050"/>
              </a:solidFill>
            </a:endParaRPr>
          </a:p>
        </p:txBody>
      </p:sp>
      <p:sp>
        <p:nvSpPr>
          <p:cNvPr id="3" name="Tekstvak 2"/>
          <p:cNvSpPr txBox="1"/>
          <p:nvPr/>
        </p:nvSpPr>
        <p:spPr>
          <a:xfrm>
            <a:off x="488760" y="836712"/>
            <a:ext cx="8496944" cy="6001643"/>
          </a:xfrm>
          <a:prstGeom prst="rect">
            <a:avLst/>
          </a:prstGeom>
          <a:solidFill>
            <a:schemeClr val="bg1"/>
          </a:solidFill>
        </p:spPr>
        <p:txBody>
          <a:bodyPr wrap="square" rtlCol="0">
            <a:spAutoFit/>
          </a:bodyPr>
          <a:lstStyle/>
          <a:p>
            <a:r>
              <a:rPr lang="nl-BE" sz="2400" b="1"/>
              <a:t>Standaard maten van de lineaire types zijn:</a:t>
            </a:r>
          </a:p>
          <a:p>
            <a:r>
              <a:rPr lang="nl-BE" sz="2400"/>
              <a:t>+/- 60 cm 		+/- 120 cm 		+/- 150 cm</a:t>
            </a:r>
          </a:p>
          <a:p>
            <a:endParaRPr lang="nl-BE" sz="2400"/>
          </a:p>
          <a:p>
            <a:r>
              <a:rPr lang="nl-BE" sz="2400"/>
              <a:t>(er bestaan ook kleiner fluorescentielampen in noodverlichting)</a:t>
            </a:r>
          </a:p>
          <a:p>
            <a:endParaRPr lang="nl-BE" sz="2400"/>
          </a:p>
          <a:p>
            <a:r>
              <a:rPr lang="nl-BE" sz="2400" b="1" u="sng"/>
              <a:t>Verwarring is mogelijk!</a:t>
            </a:r>
          </a:p>
          <a:p>
            <a:r>
              <a:rPr lang="nl-BE" sz="2400"/>
              <a:t>Soms is de </a:t>
            </a:r>
            <a:r>
              <a:rPr lang="nl-BE" sz="2400" b="1"/>
              <a:t>starter zichtbaar</a:t>
            </a:r>
            <a:r>
              <a:rPr lang="nl-BE" sz="2400"/>
              <a:t>, soms niet.</a:t>
            </a:r>
          </a:p>
          <a:p>
            <a:r>
              <a:rPr lang="nl-BE" sz="2400" i="1"/>
              <a:t>In beide gevallen kan het ook nog een LED-buis zijn!</a:t>
            </a:r>
          </a:p>
          <a:p>
            <a:endParaRPr lang="nl-BE" sz="2400" i="1"/>
          </a:p>
          <a:p>
            <a:endParaRPr lang="nl-BE" sz="2400" i="1"/>
          </a:p>
          <a:p>
            <a:r>
              <a:rPr lang="nl-BE" sz="2400"/>
              <a:t>Soms ontsteken fluorescentielampen wat moeizaam (dan is het fluorescentieverlichting met magnetische ballast), </a:t>
            </a:r>
          </a:p>
          <a:p>
            <a:r>
              <a:rPr lang="nl-BE" sz="2400"/>
              <a:t>Maar soms gaan de </a:t>
            </a:r>
            <a:r>
              <a:rPr lang="nl-BE" sz="2400" b="1"/>
              <a:t>lampen probleemloos en zonder flikkeren aan</a:t>
            </a:r>
            <a:r>
              <a:rPr lang="nl-BE" sz="2400"/>
              <a:t>. </a:t>
            </a:r>
            <a:r>
              <a:rPr lang="nl-BE" sz="2400" i="1"/>
              <a:t>Dan kan het fluorescentie-verlichting zijn met elektronische HF-ballasten ofwel LED-buis!</a:t>
            </a:r>
          </a:p>
          <a:p>
            <a:endParaRPr lang="nl-BE" sz="2400"/>
          </a:p>
        </p:txBody>
      </p:sp>
      <p:pic>
        <p:nvPicPr>
          <p:cNvPr id="4" name="Afbeelding 3"/>
          <p:cNvPicPr>
            <a:picLocks noChangeAspect="1"/>
          </p:cNvPicPr>
          <p:nvPr/>
        </p:nvPicPr>
        <p:blipFill>
          <a:blip r:embed="rId3"/>
          <a:stretch>
            <a:fillRect/>
          </a:stretch>
        </p:blipFill>
        <p:spPr>
          <a:xfrm>
            <a:off x="7668344" y="2924944"/>
            <a:ext cx="891183" cy="866878"/>
          </a:xfrm>
          <a:prstGeom prst="rect">
            <a:avLst/>
          </a:prstGeom>
        </p:spPr>
      </p:pic>
    </p:spTree>
    <p:extLst>
      <p:ext uri="{BB962C8B-B14F-4D97-AF65-F5344CB8AC3E}">
        <p14:creationId xmlns:p14="http://schemas.microsoft.com/office/powerpoint/2010/main" val="35754659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499040" y="181409"/>
            <a:ext cx="8609463" cy="1015343"/>
          </a:xfrm>
        </p:spPr>
        <p:txBody>
          <a:bodyPr>
            <a:normAutofit/>
          </a:bodyPr>
          <a:lstStyle/>
          <a:p>
            <a:r>
              <a:rPr lang="nl-BE" err="1"/>
              <a:t>TL-verlichting</a:t>
            </a:r>
            <a:r>
              <a:rPr lang="nl-BE"/>
              <a:t> / fluorescentie-verlichting</a:t>
            </a:r>
            <a:endParaRPr lang="nl-BE" b="0">
              <a:solidFill>
                <a:srgbClr val="00B050"/>
              </a:solidFill>
            </a:endParaRPr>
          </a:p>
        </p:txBody>
      </p:sp>
      <p:sp>
        <p:nvSpPr>
          <p:cNvPr id="3" name="Tekstvak 2"/>
          <p:cNvSpPr txBox="1"/>
          <p:nvPr/>
        </p:nvSpPr>
        <p:spPr>
          <a:xfrm>
            <a:off x="488760" y="836712"/>
            <a:ext cx="4659304" cy="5262979"/>
          </a:xfrm>
          <a:prstGeom prst="rect">
            <a:avLst/>
          </a:prstGeom>
          <a:solidFill>
            <a:schemeClr val="bg1"/>
          </a:solidFill>
        </p:spPr>
        <p:txBody>
          <a:bodyPr wrap="square" rtlCol="0">
            <a:spAutoFit/>
          </a:bodyPr>
          <a:lstStyle/>
          <a:p>
            <a:r>
              <a:rPr lang="nl-BE" sz="2400" b="1"/>
              <a:t>Een normale fluorescentielamp straalt haar licht uit op 360°.</a:t>
            </a:r>
          </a:p>
          <a:p>
            <a:r>
              <a:rPr lang="nl-BE" sz="2400"/>
              <a:t>(Ook naar achter).</a:t>
            </a:r>
          </a:p>
          <a:p>
            <a:endParaRPr lang="nl-BE" sz="2400"/>
          </a:p>
          <a:p>
            <a:r>
              <a:rPr lang="nl-BE" sz="2400"/>
              <a:t>Een LED-buis straalt het licht onder een hoek uit (soms 120°)</a:t>
            </a:r>
          </a:p>
          <a:p>
            <a:endParaRPr lang="nl-BE" sz="2400"/>
          </a:p>
          <a:p>
            <a:r>
              <a:rPr lang="nl-BE" sz="2400"/>
              <a:t>Ziehier een inbouwtoestel met een raster en </a:t>
            </a:r>
            <a:r>
              <a:rPr lang="nl-BE" sz="2400" b="1"/>
              <a:t>2 buislampen</a:t>
            </a:r>
            <a:r>
              <a:rPr lang="nl-BE" sz="2400"/>
              <a:t>.</a:t>
            </a:r>
          </a:p>
          <a:p>
            <a:endParaRPr lang="nl-BE" sz="2400"/>
          </a:p>
          <a:p>
            <a:r>
              <a:rPr lang="nl-BE" sz="2400" b="1"/>
              <a:t>Welk van de twee is de LED-tube?</a:t>
            </a:r>
          </a:p>
          <a:p>
            <a:r>
              <a:rPr lang="nl-BE" sz="2400" b="1"/>
              <a:t>Waaraan zie je dat?</a:t>
            </a:r>
          </a:p>
          <a:p>
            <a:r>
              <a:rPr lang="nl-BE" sz="2400" b="1"/>
              <a:t>Wat zijn de gevolgen hiervan?</a:t>
            </a:r>
          </a:p>
          <a:p>
            <a:endParaRPr lang="nl-BE" sz="2400"/>
          </a:p>
        </p:txBody>
      </p:sp>
      <p:pic>
        <p:nvPicPr>
          <p:cNvPr id="5" name="Afbeelding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94400" y="806984"/>
            <a:ext cx="2240249" cy="3902369"/>
          </a:xfrm>
          <a:prstGeom prst="rect">
            <a:avLst/>
          </a:prstGeom>
        </p:spPr>
      </p:pic>
      <p:pic>
        <p:nvPicPr>
          <p:cNvPr id="6" name="Afbeelding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12104" y="4966328"/>
            <a:ext cx="3096344" cy="1872208"/>
          </a:xfrm>
          <a:prstGeom prst="rect">
            <a:avLst/>
          </a:prstGeom>
        </p:spPr>
      </p:pic>
      <p:cxnSp>
        <p:nvCxnSpPr>
          <p:cNvPr id="8" name="Rechte verbindingslijn met pijl 7"/>
          <p:cNvCxnSpPr/>
          <p:nvPr/>
        </p:nvCxnSpPr>
        <p:spPr>
          <a:xfrm>
            <a:off x="5220072" y="3789040"/>
            <a:ext cx="6480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839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499040" y="181409"/>
            <a:ext cx="8609463" cy="1015343"/>
          </a:xfrm>
        </p:spPr>
        <p:txBody>
          <a:bodyPr>
            <a:normAutofit/>
          </a:bodyPr>
          <a:lstStyle/>
          <a:p>
            <a:r>
              <a:rPr lang="nl-BE" err="1"/>
              <a:t>TL-verlichting</a:t>
            </a:r>
            <a:r>
              <a:rPr lang="nl-BE"/>
              <a:t> of fluorescentie-verlichting</a:t>
            </a:r>
            <a:endParaRPr lang="nl-BE" b="0">
              <a:solidFill>
                <a:srgbClr val="00B050"/>
              </a:solidFill>
            </a:endParaRPr>
          </a:p>
        </p:txBody>
      </p:sp>
      <p:sp>
        <p:nvSpPr>
          <p:cNvPr id="3" name="Tekstvak 2"/>
          <p:cNvSpPr txBox="1"/>
          <p:nvPr/>
        </p:nvSpPr>
        <p:spPr>
          <a:xfrm>
            <a:off x="488760" y="836712"/>
            <a:ext cx="6543480" cy="5262979"/>
          </a:xfrm>
          <a:prstGeom prst="rect">
            <a:avLst/>
          </a:prstGeom>
          <a:solidFill>
            <a:schemeClr val="bg1"/>
          </a:solidFill>
        </p:spPr>
        <p:txBody>
          <a:bodyPr wrap="square" rtlCol="0">
            <a:spAutoFit/>
          </a:bodyPr>
          <a:lstStyle/>
          <a:p>
            <a:r>
              <a:rPr lang="nl-BE" sz="2400" b="1" u="sng"/>
              <a:t>Verwarring is mogelijk!</a:t>
            </a:r>
          </a:p>
          <a:p>
            <a:endParaRPr lang="nl-BE" sz="2400"/>
          </a:p>
          <a:p>
            <a:r>
              <a:rPr lang="nl-BE" sz="2400"/>
              <a:t>Soms is de </a:t>
            </a:r>
            <a:r>
              <a:rPr lang="nl-BE" sz="2400" err="1"/>
              <a:t>TL-buis</a:t>
            </a:r>
            <a:r>
              <a:rPr lang="nl-BE" sz="2400"/>
              <a:t> van het type SEAMLESS voor het creëren van doorlopende lichtlijnen. Dan zie je de lampvoeten niet zitten. De lichtlijn is volledig doorlopend, zonder overgangszones.</a:t>
            </a:r>
          </a:p>
          <a:p>
            <a:r>
              <a:rPr lang="nl-BE" sz="2400"/>
              <a:t>Verwarring is mogelijk met LED-lichtlijnen.</a:t>
            </a:r>
          </a:p>
          <a:p>
            <a:endParaRPr lang="nl-BE" sz="2400"/>
          </a:p>
          <a:p>
            <a:endParaRPr lang="nl-BE" sz="2400"/>
          </a:p>
          <a:p>
            <a:r>
              <a:rPr lang="nl-BE" sz="2400"/>
              <a:t>Soms lijkt de lichtbron op een </a:t>
            </a:r>
            <a:r>
              <a:rPr lang="nl-BE" sz="2400" err="1"/>
              <a:t>TL-buis</a:t>
            </a:r>
            <a:r>
              <a:rPr lang="nl-BE" sz="2400"/>
              <a:t> (van 60cm) maar is het een gloeilamp of </a:t>
            </a:r>
            <a:r>
              <a:rPr lang="nl-BE" sz="2400" err="1"/>
              <a:t>LED-lamp</a:t>
            </a:r>
            <a:r>
              <a:rPr lang="nl-BE" sz="2400"/>
              <a:t> (vooral als spiegelverlichting of in meubilair).</a:t>
            </a:r>
          </a:p>
          <a:p>
            <a:endParaRPr lang="nl-BE" sz="2400"/>
          </a:p>
          <a:p>
            <a:r>
              <a:rPr lang="nl-BE" sz="2400"/>
              <a:t>Enkel de markering op de lichtbron geeft uitsluitsel.</a:t>
            </a:r>
          </a:p>
        </p:txBody>
      </p:sp>
      <p:pic>
        <p:nvPicPr>
          <p:cNvPr id="4" name="Picture 2" descr="Afbeeldingsresultaat voor fluorescentie seaml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1196752"/>
            <a:ext cx="1752129" cy="2206712"/>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s://d1kzq7drnx4xfx.cloudfront.net/media/catalog/product/cache/all/image/9df78eab33525d08d6e5fb8d27136e95/4/1/ddcab645b8f3b82df0ceb69093d80b39/osram-ledinestra-15w-s14s-827-%7C-100cm-dimmable-replaces-75w_4058075135604-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2240" y="3861048"/>
            <a:ext cx="1872208" cy="2375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4847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499040" y="181409"/>
            <a:ext cx="8609463" cy="1015343"/>
          </a:xfrm>
        </p:spPr>
        <p:txBody>
          <a:bodyPr>
            <a:normAutofit fontScale="90000"/>
          </a:bodyPr>
          <a:lstStyle/>
          <a:p>
            <a:r>
              <a:rPr lang="nl-BE" sz="4000"/>
              <a:t>Compacte fluorescentielamp CFL</a:t>
            </a:r>
            <a:br>
              <a:rPr lang="nl-BE" sz="4000"/>
            </a:br>
            <a:r>
              <a:rPr lang="nl-BE" sz="4000"/>
              <a:t>of spaarlamp</a:t>
            </a:r>
          </a:p>
        </p:txBody>
      </p:sp>
      <p:sp>
        <p:nvSpPr>
          <p:cNvPr id="3" name="Tekstvak 2"/>
          <p:cNvSpPr txBox="1"/>
          <p:nvPr/>
        </p:nvSpPr>
        <p:spPr>
          <a:xfrm>
            <a:off x="476904" y="1484784"/>
            <a:ext cx="5463248" cy="5262979"/>
          </a:xfrm>
          <a:prstGeom prst="rect">
            <a:avLst/>
          </a:prstGeom>
          <a:solidFill>
            <a:schemeClr val="bg1"/>
          </a:solidFill>
        </p:spPr>
        <p:txBody>
          <a:bodyPr wrap="square" rtlCol="0">
            <a:spAutoFit/>
          </a:bodyPr>
          <a:lstStyle/>
          <a:p>
            <a:pPr marL="342900" indent="-342900">
              <a:buFontTx/>
              <a:buChar char="-"/>
            </a:pPr>
            <a:r>
              <a:rPr lang="nl-BE" sz="2400"/>
              <a:t>Veel </a:t>
            </a:r>
            <a:r>
              <a:rPr lang="nl-BE" sz="2400" b="1"/>
              <a:t>verschillende vormen </a:t>
            </a:r>
            <a:r>
              <a:rPr lang="nl-BE" sz="2400"/>
              <a:t>en maten, mat (enkele voorbeelden hiernaast)</a:t>
            </a:r>
          </a:p>
          <a:p>
            <a:pPr marL="342900" indent="-342900">
              <a:buFontTx/>
              <a:buChar char="-"/>
            </a:pPr>
            <a:r>
              <a:rPr lang="nl-BE" sz="2400"/>
              <a:t>Zijn eigenlijk </a:t>
            </a:r>
            <a:r>
              <a:rPr lang="nl-BE" sz="2400" b="1"/>
              <a:t>opgeplooide fluorescentielampen</a:t>
            </a:r>
          </a:p>
          <a:p>
            <a:pPr marL="342900" indent="-342900">
              <a:buFontTx/>
              <a:buChar char="-"/>
            </a:pPr>
            <a:r>
              <a:rPr lang="nl-BE" sz="2400"/>
              <a:t>Met </a:t>
            </a:r>
            <a:r>
              <a:rPr lang="nl-BE" sz="2400" b="1"/>
              <a:t>externe ballast </a:t>
            </a:r>
            <a:r>
              <a:rPr lang="nl-BE" sz="2400"/>
              <a:t>= CFL</a:t>
            </a:r>
          </a:p>
          <a:p>
            <a:r>
              <a:rPr lang="nl-BE" sz="2400"/>
              <a:t>     (lampvoet met pinnetjes)</a:t>
            </a:r>
          </a:p>
          <a:p>
            <a:pPr marL="342900" indent="-342900">
              <a:buFontTx/>
              <a:buChar char="-"/>
            </a:pPr>
            <a:r>
              <a:rPr lang="nl-BE" sz="2400"/>
              <a:t>Met geïntegreerde ballast is spaarlamp</a:t>
            </a:r>
          </a:p>
          <a:p>
            <a:r>
              <a:rPr lang="nl-BE" sz="2400"/>
              <a:t>     (vb. schroefvoet E14 of E27)</a:t>
            </a:r>
          </a:p>
          <a:p>
            <a:r>
              <a:rPr lang="nl-BE" sz="2400"/>
              <a:t>     Verwarring met </a:t>
            </a:r>
            <a:r>
              <a:rPr lang="nl-BE" sz="2400" err="1"/>
              <a:t>LED-lamp</a:t>
            </a:r>
            <a:r>
              <a:rPr lang="nl-BE" sz="2400"/>
              <a:t> is mogelijk</a:t>
            </a:r>
          </a:p>
          <a:p>
            <a:pPr marL="342900" indent="-342900">
              <a:buFontTx/>
              <a:buChar char="-"/>
            </a:pPr>
            <a:r>
              <a:rPr lang="nl-BE" sz="2400"/>
              <a:t>Hebben een </a:t>
            </a:r>
            <a:r>
              <a:rPr lang="nl-BE" sz="2400" b="1"/>
              <a:t>ontsteektijd</a:t>
            </a:r>
          </a:p>
          <a:p>
            <a:r>
              <a:rPr lang="nl-BE" sz="2400"/>
              <a:t>    (vooral als het koud is)</a:t>
            </a:r>
          </a:p>
          <a:p>
            <a:pPr marL="342900" indent="-342900">
              <a:buFontTx/>
              <a:buChar char="-"/>
            </a:pPr>
            <a:r>
              <a:rPr lang="nl-BE" sz="2400"/>
              <a:t>Kunnen </a:t>
            </a:r>
            <a:r>
              <a:rPr lang="nl-BE" sz="2400" b="1"/>
              <a:t>direct weer aangedaan worden</a:t>
            </a:r>
          </a:p>
          <a:p>
            <a:pPr marL="342900" indent="-342900">
              <a:buFontTx/>
              <a:buChar char="-"/>
            </a:pPr>
            <a:r>
              <a:rPr lang="nl-BE" sz="2400"/>
              <a:t>Hebben een </a:t>
            </a:r>
            <a:r>
              <a:rPr lang="nl-BE" sz="2400" b="1"/>
              <a:t>laag rendement</a:t>
            </a:r>
            <a:endParaRPr lang="nl-BE"/>
          </a:p>
        </p:txBody>
      </p:sp>
      <p:pic>
        <p:nvPicPr>
          <p:cNvPr id="12" name="Picture 3">
            <a:extLst>
              <a:ext uri="{FF2B5EF4-FFF2-40B4-BE49-F238E27FC236}">
                <a16:creationId xmlns:a16="http://schemas.microsoft.com/office/drawing/2014/main" id="{07DBF6C4-DA87-4659-A89C-99A8879AA5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36096" y="4149080"/>
            <a:ext cx="3528392" cy="2114550"/>
          </a:xfrm>
          <a:prstGeom prst="rect">
            <a:avLst/>
          </a:prstGeom>
        </p:spPr>
      </p:pic>
      <p:pic>
        <p:nvPicPr>
          <p:cNvPr id="13" name="Picture 3">
            <a:extLst>
              <a:ext uri="{FF2B5EF4-FFF2-40B4-BE49-F238E27FC236}">
                <a16:creationId xmlns:a16="http://schemas.microsoft.com/office/drawing/2014/main" id="{07DBF6C4-DA87-4659-A89C-99A8879AA5B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556448" y="1514512"/>
            <a:ext cx="3587552" cy="2114550"/>
          </a:xfrm>
          <a:prstGeom prst="rect">
            <a:avLst/>
          </a:prstGeom>
        </p:spPr>
      </p:pic>
      <p:pic>
        <p:nvPicPr>
          <p:cNvPr id="5" name="Afbeelding 4"/>
          <p:cNvPicPr>
            <a:picLocks noChangeAspect="1"/>
          </p:cNvPicPr>
          <p:nvPr/>
        </p:nvPicPr>
        <p:blipFill>
          <a:blip r:embed="rId5"/>
          <a:stretch>
            <a:fillRect/>
          </a:stretch>
        </p:blipFill>
        <p:spPr>
          <a:xfrm>
            <a:off x="7596336" y="4867997"/>
            <a:ext cx="1219306" cy="676715"/>
          </a:xfrm>
          <a:prstGeom prst="rect">
            <a:avLst/>
          </a:prstGeom>
        </p:spPr>
      </p:pic>
      <p:pic>
        <p:nvPicPr>
          <p:cNvPr id="14" name="Afbeelding 13"/>
          <p:cNvPicPr>
            <a:picLocks noChangeAspect="1"/>
          </p:cNvPicPr>
          <p:nvPr/>
        </p:nvPicPr>
        <p:blipFill>
          <a:blip r:embed="rId5"/>
          <a:stretch>
            <a:fillRect/>
          </a:stretch>
        </p:blipFill>
        <p:spPr>
          <a:xfrm>
            <a:off x="5578467" y="4879405"/>
            <a:ext cx="1219306" cy="676715"/>
          </a:xfrm>
          <a:prstGeom prst="rect">
            <a:avLst/>
          </a:prstGeom>
        </p:spPr>
      </p:pic>
    </p:spTree>
    <p:extLst>
      <p:ext uri="{BB962C8B-B14F-4D97-AF65-F5344CB8AC3E}">
        <p14:creationId xmlns:p14="http://schemas.microsoft.com/office/powerpoint/2010/main" val="24320227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501973" y="172899"/>
            <a:ext cx="8352928" cy="1080120"/>
          </a:xfrm>
        </p:spPr>
        <p:txBody>
          <a:bodyPr/>
          <a:lstStyle/>
          <a:p>
            <a:r>
              <a:rPr lang="nl-BE" sz="3600"/>
              <a:t>Compacte fluorescentielamp CFL</a:t>
            </a:r>
            <a:br>
              <a:rPr lang="nl-BE" sz="3600"/>
            </a:br>
            <a:r>
              <a:rPr lang="nl-BE" sz="3600"/>
              <a:t>of spaarlamp</a:t>
            </a:r>
            <a:endParaRPr lang="nl-BE"/>
          </a:p>
        </p:txBody>
      </p:sp>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6" y="2996952"/>
            <a:ext cx="4355976" cy="3266982"/>
          </a:xfrm>
          <a:prstGeom prst="rect">
            <a:avLst/>
          </a:prstGeom>
          <a:ln>
            <a:solidFill>
              <a:schemeClr val="tx1"/>
            </a:solidFill>
          </a:ln>
        </p:spPr>
      </p:pic>
      <p:cxnSp>
        <p:nvCxnSpPr>
          <p:cNvPr id="11" name="Rechte verbindingslijn met pijl 10"/>
          <p:cNvCxnSpPr/>
          <p:nvPr/>
        </p:nvCxnSpPr>
        <p:spPr>
          <a:xfrm flipV="1">
            <a:off x="4188623" y="5445224"/>
            <a:ext cx="2610956" cy="1008112"/>
          </a:xfrm>
          <a:prstGeom prst="straightConnector1">
            <a:avLst/>
          </a:prstGeom>
          <a:ln w="25400">
            <a:solidFill>
              <a:srgbClr val="FF0000"/>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5" name="Rechthoek 4"/>
          <p:cNvSpPr/>
          <p:nvPr/>
        </p:nvSpPr>
        <p:spPr>
          <a:xfrm>
            <a:off x="611560" y="1340768"/>
            <a:ext cx="8352928" cy="5632311"/>
          </a:xfrm>
          <a:prstGeom prst="rect">
            <a:avLst/>
          </a:prstGeom>
        </p:spPr>
        <p:txBody>
          <a:bodyPr wrap="square">
            <a:spAutoFit/>
          </a:bodyPr>
          <a:lstStyle/>
          <a:p>
            <a:r>
              <a:rPr lang="nl-BE" sz="2400"/>
              <a:t>Eventueel kan je ook </a:t>
            </a:r>
            <a:r>
              <a:rPr lang="nl-BE" sz="2400" b="1"/>
              <a:t>aflezen </a:t>
            </a:r>
            <a:r>
              <a:rPr lang="nl-BE" sz="2400"/>
              <a:t>dat het CFL-verlichting betreft: </a:t>
            </a:r>
          </a:p>
          <a:p>
            <a:endParaRPr lang="nl-BE" sz="2400"/>
          </a:p>
          <a:p>
            <a:r>
              <a:rPr lang="nl-BE" sz="2400" b="1"/>
              <a:t>* op de lichtbron zelf, </a:t>
            </a:r>
          </a:p>
          <a:p>
            <a:r>
              <a:rPr lang="nl-BE" sz="2400" b="1"/>
              <a:t>* in de lichtstudie </a:t>
            </a:r>
            <a:r>
              <a:rPr lang="nl-BE" sz="2400" b="1" u="sng"/>
              <a:t>+ technische fiche</a:t>
            </a:r>
            <a:r>
              <a:rPr lang="nl-BE" sz="2400" b="1"/>
              <a:t> of op de factuur</a:t>
            </a:r>
            <a:endParaRPr lang="nl-BE" sz="2400" u="sng"/>
          </a:p>
          <a:p>
            <a:endParaRPr lang="nl-BE" sz="2400"/>
          </a:p>
          <a:p>
            <a:r>
              <a:rPr lang="nl-BE" sz="2400"/>
              <a:t>Vb. (onvolledige lijst)</a:t>
            </a:r>
          </a:p>
          <a:p>
            <a:r>
              <a:rPr lang="nl-BE" sz="2400"/>
              <a:t>	FL-C</a:t>
            </a:r>
          </a:p>
          <a:p>
            <a:r>
              <a:rPr lang="nl-BE" sz="2400"/>
              <a:t>	TCL</a:t>
            </a:r>
          </a:p>
          <a:p>
            <a:r>
              <a:rPr lang="nl-BE" sz="2400"/>
              <a:t>	TC</a:t>
            </a:r>
          </a:p>
          <a:p>
            <a:r>
              <a:rPr lang="nl-BE" sz="2400"/>
              <a:t>	PL</a:t>
            </a:r>
          </a:p>
          <a:p>
            <a:r>
              <a:rPr lang="nl-BE" sz="2400"/>
              <a:t>	DULUX</a:t>
            </a:r>
          </a:p>
          <a:p>
            <a:r>
              <a:rPr lang="nl-BE" sz="2400"/>
              <a:t>	GENIE SAVER</a:t>
            </a:r>
          </a:p>
          <a:p>
            <a:r>
              <a:rPr lang="nl-BE" sz="2400"/>
              <a:t>	….</a:t>
            </a:r>
          </a:p>
          <a:p>
            <a:endParaRPr lang="nl-BE" sz="2400"/>
          </a:p>
          <a:p>
            <a:endParaRPr lang="nl-BE" sz="2400"/>
          </a:p>
        </p:txBody>
      </p:sp>
    </p:spTree>
    <p:extLst>
      <p:ext uri="{BB962C8B-B14F-4D97-AF65-F5344CB8AC3E}">
        <p14:creationId xmlns:p14="http://schemas.microsoft.com/office/powerpoint/2010/main" val="3067617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264767" y="126974"/>
            <a:ext cx="8352928" cy="1080120"/>
          </a:xfrm>
        </p:spPr>
        <p:txBody>
          <a:bodyPr/>
          <a:lstStyle/>
          <a:p>
            <a:r>
              <a:rPr lang="nl-BE"/>
              <a:t>Case 1 - kantoor</a:t>
            </a:r>
          </a:p>
        </p:txBody>
      </p:sp>
      <p:pic>
        <p:nvPicPr>
          <p:cNvPr id="7" name="Tijdelijke aanduiding voor inhoud 6"/>
          <p:cNvPicPr>
            <a:picLocks noGrp="1" noChangeAspect="1"/>
          </p:cNvPicPr>
          <p:nvPr>
            <p:ph sz="half" idx="2"/>
          </p:nvPr>
        </p:nvPicPr>
        <p:blipFill>
          <a:blip r:embed="rId3" cstate="print">
            <a:lum bright="7000"/>
            <a:extLst>
              <a:ext uri="{28A0092B-C50C-407E-A947-70E740481C1C}">
                <a14:useLocalDpi xmlns:a14="http://schemas.microsoft.com/office/drawing/2010/main" val="0"/>
              </a:ext>
            </a:extLst>
          </a:blip>
          <a:stretch>
            <a:fillRect/>
          </a:stretch>
        </p:blipFill>
        <p:spPr>
          <a:xfrm>
            <a:off x="1475656" y="1772816"/>
            <a:ext cx="5827083" cy="4368941"/>
          </a:xfrm>
          <a:prstGeom prst="rect">
            <a:avLst/>
          </a:prstGeom>
        </p:spPr>
      </p:pic>
      <p:sp>
        <p:nvSpPr>
          <p:cNvPr id="3" name="Tekstvak 2"/>
          <p:cNvSpPr txBox="1"/>
          <p:nvPr/>
        </p:nvSpPr>
        <p:spPr>
          <a:xfrm>
            <a:off x="5793288" y="797572"/>
            <a:ext cx="3200400" cy="1200329"/>
          </a:xfrm>
          <a:prstGeom prst="rect">
            <a:avLst/>
          </a:prstGeom>
          <a:noFill/>
        </p:spPr>
        <p:txBody>
          <a:bodyPr wrap="square" rtlCol="0">
            <a:spAutoFit/>
          </a:bodyPr>
          <a:lstStyle/>
          <a:p>
            <a:r>
              <a:rPr lang="nl-BE" sz="2400"/>
              <a:t>Verlichting is zichtbaar!</a:t>
            </a:r>
          </a:p>
          <a:p>
            <a:r>
              <a:rPr lang="nl-BE" sz="2400"/>
              <a:t>Wat zie je?</a:t>
            </a:r>
          </a:p>
          <a:p>
            <a:endParaRPr lang="nl-BE" sz="2400"/>
          </a:p>
        </p:txBody>
      </p:sp>
      <p:cxnSp>
        <p:nvCxnSpPr>
          <p:cNvPr id="5" name="Rechte verbindingslijn met pijl 4"/>
          <p:cNvCxnSpPr/>
          <p:nvPr/>
        </p:nvCxnSpPr>
        <p:spPr>
          <a:xfrm>
            <a:off x="1598201" y="1529272"/>
            <a:ext cx="557408" cy="920663"/>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9" name="Rechte verbindingslijn met pijl 8"/>
          <p:cNvCxnSpPr/>
          <p:nvPr/>
        </p:nvCxnSpPr>
        <p:spPr>
          <a:xfrm>
            <a:off x="4705611" y="1291643"/>
            <a:ext cx="557408" cy="920663"/>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6" name="Tekstvak 5"/>
          <p:cNvSpPr txBox="1"/>
          <p:nvPr/>
        </p:nvSpPr>
        <p:spPr>
          <a:xfrm>
            <a:off x="3513551" y="834445"/>
            <a:ext cx="2091846" cy="369332"/>
          </a:xfrm>
          <a:prstGeom prst="rect">
            <a:avLst/>
          </a:prstGeom>
          <a:noFill/>
        </p:spPr>
        <p:txBody>
          <a:bodyPr wrap="square" rtlCol="0">
            <a:spAutoFit/>
          </a:bodyPr>
          <a:lstStyle/>
          <a:p>
            <a:r>
              <a:rPr lang="nl-BE"/>
              <a:t>inbouwtoestellen</a:t>
            </a:r>
          </a:p>
        </p:txBody>
      </p:sp>
      <p:sp>
        <p:nvSpPr>
          <p:cNvPr id="10" name="Tekstvak 9"/>
          <p:cNvSpPr txBox="1"/>
          <p:nvPr/>
        </p:nvSpPr>
        <p:spPr>
          <a:xfrm>
            <a:off x="501253" y="1075982"/>
            <a:ext cx="2091846" cy="369332"/>
          </a:xfrm>
          <a:prstGeom prst="rect">
            <a:avLst/>
          </a:prstGeom>
          <a:noFill/>
        </p:spPr>
        <p:txBody>
          <a:bodyPr wrap="square" rtlCol="0">
            <a:spAutoFit/>
          </a:bodyPr>
          <a:lstStyle/>
          <a:p>
            <a:r>
              <a:rPr lang="nl-BE"/>
              <a:t>inbouwspotjes</a:t>
            </a:r>
          </a:p>
        </p:txBody>
      </p:sp>
      <p:pic>
        <p:nvPicPr>
          <p:cNvPr id="11" name="Afbeelding 10"/>
          <p:cNvPicPr>
            <a:picLocks noChangeAspect="1"/>
          </p:cNvPicPr>
          <p:nvPr/>
        </p:nvPicPr>
        <p:blipFill>
          <a:blip r:embed="rId4"/>
          <a:stretch>
            <a:fillRect/>
          </a:stretch>
        </p:blipFill>
        <p:spPr>
          <a:xfrm>
            <a:off x="7596336" y="5087653"/>
            <a:ext cx="1191435" cy="1054104"/>
          </a:xfrm>
          <a:prstGeom prst="rect">
            <a:avLst/>
          </a:prstGeom>
        </p:spPr>
      </p:pic>
      <p:sp>
        <p:nvSpPr>
          <p:cNvPr id="12" name="Tekstvak 11"/>
          <p:cNvSpPr txBox="1"/>
          <p:nvPr/>
        </p:nvSpPr>
        <p:spPr>
          <a:xfrm>
            <a:off x="7674591" y="4531123"/>
            <a:ext cx="1191435" cy="369332"/>
          </a:xfrm>
          <a:prstGeom prst="rect">
            <a:avLst/>
          </a:prstGeom>
          <a:noFill/>
        </p:spPr>
        <p:txBody>
          <a:bodyPr wrap="square" rtlCol="0">
            <a:spAutoFit/>
          </a:bodyPr>
          <a:lstStyle/>
          <a:p>
            <a:r>
              <a:rPr lang="nl-BE"/>
              <a:t>schakelaar</a:t>
            </a:r>
          </a:p>
        </p:txBody>
      </p:sp>
    </p:spTree>
    <p:extLst>
      <p:ext uri="{BB962C8B-B14F-4D97-AF65-F5344CB8AC3E}">
        <p14:creationId xmlns:p14="http://schemas.microsoft.com/office/powerpoint/2010/main" val="90175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499040" y="181409"/>
            <a:ext cx="8609463" cy="1015343"/>
          </a:xfrm>
        </p:spPr>
        <p:txBody>
          <a:bodyPr/>
          <a:lstStyle/>
          <a:p>
            <a:r>
              <a:rPr lang="nl-BE" sz="4000"/>
              <a:t>Halogeenlampen</a:t>
            </a:r>
          </a:p>
        </p:txBody>
      </p:sp>
      <p:sp>
        <p:nvSpPr>
          <p:cNvPr id="3" name="Tekstvak 2"/>
          <p:cNvSpPr txBox="1"/>
          <p:nvPr/>
        </p:nvSpPr>
        <p:spPr>
          <a:xfrm>
            <a:off x="499040" y="1179640"/>
            <a:ext cx="6107456" cy="4524315"/>
          </a:xfrm>
          <a:prstGeom prst="rect">
            <a:avLst/>
          </a:prstGeom>
          <a:solidFill>
            <a:schemeClr val="bg1"/>
          </a:solidFill>
        </p:spPr>
        <p:txBody>
          <a:bodyPr wrap="square" rtlCol="0">
            <a:spAutoFit/>
          </a:bodyPr>
          <a:lstStyle/>
          <a:p>
            <a:pPr marL="342900" indent="-342900">
              <a:buFontTx/>
              <a:buChar char="-"/>
            </a:pPr>
            <a:r>
              <a:rPr lang="nl-BE" sz="2400"/>
              <a:t>Veel </a:t>
            </a:r>
            <a:r>
              <a:rPr lang="nl-BE" sz="2400" b="1"/>
              <a:t>verschillende vormen </a:t>
            </a:r>
            <a:r>
              <a:rPr lang="nl-BE" sz="2400"/>
              <a:t>en maten, mat of helder (enkele voorbeelden hiernaast)</a:t>
            </a:r>
          </a:p>
          <a:p>
            <a:pPr marL="342900" indent="-342900">
              <a:buFontTx/>
              <a:buChar char="-"/>
            </a:pPr>
            <a:r>
              <a:rPr lang="nl-BE" sz="2400"/>
              <a:t>Zijn eigenlijk </a:t>
            </a:r>
            <a:r>
              <a:rPr lang="nl-BE" sz="2400" b="1"/>
              <a:t>gloeilampen met halogeengas</a:t>
            </a:r>
          </a:p>
          <a:p>
            <a:pPr marL="342900" indent="-342900">
              <a:buFontTx/>
              <a:buChar char="-"/>
            </a:pPr>
            <a:r>
              <a:rPr lang="nl-BE" sz="2400"/>
              <a:t>Soms op 230V, soms op laagspanning met transformator</a:t>
            </a:r>
          </a:p>
          <a:p>
            <a:pPr marL="342900" indent="-342900">
              <a:buFontTx/>
              <a:buChar char="-"/>
            </a:pPr>
            <a:r>
              <a:rPr lang="nl-BE" sz="2400"/>
              <a:t>Hebben een </a:t>
            </a:r>
            <a:r>
              <a:rPr lang="nl-BE" sz="2400" b="1"/>
              <a:t>mooie, warme lichtkleur</a:t>
            </a:r>
          </a:p>
          <a:p>
            <a:pPr marL="342900" indent="-342900">
              <a:buFontTx/>
              <a:buChar char="-"/>
            </a:pPr>
            <a:r>
              <a:rPr lang="nl-BE" sz="2400"/>
              <a:t>Gaan </a:t>
            </a:r>
            <a:r>
              <a:rPr lang="nl-BE" sz="2400" b="1"/>
              <a:t>snel stuk </a:t>
            </a:r>
            <a:r>
              <a:rPr lang="nl-BE" sz="2400"/>
              <a:t>en voelen heel warm aan</a:t>
            </a:r>
          </a:p>
          <a:p>
            <a:pPr marL="342900" indent="-342900">
              <a:buFontTx/>
              <a:buChar char="-"/>
            </a:pPr>
            <a:r>
              <a:rPr lang="nl-BE" sz="2400" b="1"/>
              <a:t>Ontsteken onmiddellijk</a:t>
            </a:r>
            <a:r>
              <a:rPr lang="nl-BE" sz="2400"/>
              <a:t> (ook als het koud is)</a:t>
            </a:r>
          </a:p>
          <a:p>
            <a:pPr marL="342900" indent="-342900">
              <a:buFontTx/>
              <a:buChar char="-"/>
            </a:pPr>
            <a:r>
              <a:rPr lang="nl-BE" sz="2400"/>
              <a:t>Kunnen </a:t>
            </a:r>
            <a:r>
              <a:rPr lang="nl-BE" sz="2400" b="1"/>
              <a:t>direct weer aangedaan worden</a:t>
            </a:r>
          </a:p>
          <a:p>
            <a:endParaRPr lang="nl-BE" sz="2400" b="1"/>
          </a:p>
          <a:p>
            <a:endParaRPr lang="nl-BE" sz="2400" b="1"/>
          </a:p>
          <a:p>
            <a:pPr marL="342900" indent="-342900">
              <a:buFontTx/>
              <a:buChar char="-"/>
            </a:pPr>
            <a:r>
              <a:rPr lang="nl-BE" sz="2400"/>
              <a:t>Hebben een </a:t>
            </a:r>
            <a:r>
              <a:rPr lang="nl-BE" sz="2400" b="1"/>
              <a:t>laag rendement</a:t>
            </a:r>
            <a:endParaRPr lang="nl-BE"/>
          </a:p>
        </p:txBody>
      </p:sp>
      <p:pic>
        <p:nvPicPr>
          <p:cNvPr id="8" name="Picture 4">
            <a:extLst>
              <a:ext uri="{FF2B5EF4-FFF2-40B4-BE49-F238E27FC236}">
                <a16:creationId xmlns:a16="http://schemas.microsoft.com/office/drawing/2014/main" id="{6584781E-BEA9-4594-95EB-D8BE018E54DD}"/>
              </a:ext>
            </a:extLst>
          </p:cNvPr>
          <p:cNvPicPr>
            <a:picLocks noChangeAspect="1"/>
          </p:cNvPicPr>
          <p:nvPr/>
        </p:nvPicPr>
        <p:blipFill>
          <a:blip r:embed="rId3"/>
          <a:stretch>
            <a:fillRect/>
          </a:stretch>
        </p:blipFill>
        <p:spPr>
          <a:xfrm rot="5400000">
            <a:off x="4645858" y="2518430"/>
            <a:ext cx="6633705" cy="1596846"/>
          </a:xfrm>
          <a:prstGeom prst="rect">
            <a:avLst/>
          </a:prstGeom>
        </p:spPr>
      </p:pic>
    </p:spTree>
    <p:extLst>
      <p:ext uri="{BB962C8B-B14F-4D97-AF65-F5344CB8AC3E}">
        <p14:creationId xmlns:p14="http://schemas.microsoft.com/office/powerpoint/2010/main" val="4528616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499040" y="181409"/>
            <a:ext cx="8609463" cy="1015343"/>
          </a:xfrm>
        </p:spPr>
        <p:txBody>
          <a:bodyPr/>
          <a:lstStyle/>
          <a:p>
            <a:r>
              <a:rPr lang="nl-BE" sz="4000"/>
              <a:t>Gloeilampen</a:t>
            </a:r>
          </a:p>
        </p:txBody>
      </p:sp>
      <p:sp>
        <p:nvSpPr>
          <p:cNvPr id="3" name="Tekstvak 2"/>
          <p:cNvSpPr txBox="1"/>
          <p:nvPr/>
        </p:nvSpPr>
        <p:spPr>
          <a:xfrm>
            <a:off x="499040" y="1179640"/>
            <a:ext cx="6161192" cy="4524315"/>
          </a:xfrm>
          <a:prstGeom prst="rect">
            <a:avLst/>
          </a:prstGeom>
          <a:solidFill>
            <a:schemeClr val="bg1"/>
          </a:solidFill>
        </p:spPr>
        <p:txBody>
          <a:bodyPr wrap="square" rtlCol="0">
            <a:spAutoFit/>
          </a:bodyPr>
          <a:lstStyle/>
          <a:p>
            <a:pPr marL="342900" indent="-342900">
              <a:buFontTx/>
              <a:buChar char="-"/>
            </a:pPr>
            <a:r>
              <a:rPr lang="nl-BE" sz="2400"/>
              <a:t>Veel </a:t>
            </a:r>
            <a:r>
              <a:rPr lang="nl-BE" sz="2400" b="1"/>
              <a:t>verschillende vormen </a:t>
            </a:r>
            <a:r>
              <a:rPr lang="nl-BE" sz="2400"/>
              <a:t>en maten, mat of helder (enkele voorbeelden hiernaast), met of zonder geïntegreerde reflector</a:t>
            </a:r>
          </a:p>
          <a:p>
            <a:pPr marL="342900" indent="-342900">
              <a:buFontTx/>
              <a:buChar char="-"/>
            </a:pPr>
            <a:r>
              <a:rPr lang="nl-BE" sz="2400"/>
              <a:t>Bij een heldere gloeilamp zie je de gloeidraad</a:t>
            </a:r>
            <a:endParaRPr lang="nl-BE" sz="2400" b="1"/>
          </a:p>
          <a:p>
            <a:pPr marL="342900" indent="-342900">
              <a:buFontTx/>
              <a:buChar char="-"/>
            </a:pPr>
            <a:r>
              <a:rPr lang="nl-BE" sz="2400"/>
              <a:t>Hebben een </a:t>
            </a:r>
            <a:r>
              <a:rPr lang="nl-BE" sz="2400" b="1"/>
              <a:t>mooie, heel warme lichtkleur</a:t>
            </a:r>
          </a:p>
          <a:p>
            <a:pPr marL="342900" indent="-342900">
              <a:buFontTx/>
              <a:buChar char="-"/>
            </a:pPr>
            <a:r>
              <a:rPr lang="nl-BE" sz="2400"/>
              <a:t>Gaan </a:t>
            </a:r>
            <a:r>
              <a:rPr lang="nl-BE" sz="2400" b="1"/>
              <a:t>snel stuk </a:t>
            </a:r>
            <a:r>
              <a:rPr lang="nl-BE" sz="2400"/>
              <a:t>en voelen heel warm aan</a:t>
            </a:r>
          </a:p>
          <a:p>
            <a:pPr marL="342900" indent="-342900">
              <a:buFontTx/>
              <a:buChar char="-"/>
            </a:pPr>
            <a:r>
              <a:rPr lang="nl-BE" sz="2400" b="1"/>
              <a:t>Ontsteken onmiddellijk</a:t>
            </a:r>
            <a:r>
              <a:rPr lang="nl-BE" sz="2400"/>
              <a:t> (ook als het koud is)</a:t>
            </a:r>
          </a:p>
          <a:p>
            <a:pPr marL="342900" indent="-342900">
              <a:buFontTx/>
              <a:buChar char="-"/>
            </a:pPr>
            <a:r>
              <a:rPr lang="nl-BE" sz="2400"/>
              <a:t>Kunnen </a:t>
            </a:r>
            <a:r>
              <a:rPr lang="nl-BE" sz="2400" b="1"/>
              <a:t>direct weer aangedaan worden</a:t>
            </a:r>
          </a:p>
          <a:p>
            <a:endParaRPr lang="nl-BE" sz="2400" b="1"/>
          </a:p>
          <a:p>
            <a:endParaRPr lang="nl-BE" sz="2400" b="1"/>
          </a:p>
          <a:p>
            <a:pPr marL="342900" indent="-342900">
              <a:buFontTx/>
              <a:buChar char="-"/>
            </a:pPr>
            <a:r>
              <a:rPr lang="nl-BE" sz="2400"/>
              <a:t>Hebben een </a:t>
            </a:r>
            <a:r>
              <a:rPr lang="nl-BE" sz="2400" b="1"/>
              <a:t>laag rendement </a:t>
            </a:r>
            <a:r>
              <a:rPr lang="nl-BE" sz="2400"/>
              <a:t>(12 lm/W)</a:t>
            </a:r>
          </a:p>
          <a:p>
            <a:endParaRPr lang="nl-BE"/>
          </a:p>
        </p:txBody>
      </p:sp>
      <p:pic>
        <p:nvPicPr>
          <p:cNvPr id="5" name="Picture 3">
            <a:extLst>
              <a:ext uri="{FF2B5EF4-FFF2-40B4-BE49-F238E27FC236}">
                <a16:creationId xmlns:a16="http://schemas.microsoft.com/office/drawing/2014/main" id="{9635D6A1-B6DB-438A-93E8-B839C6ECAC2E}"/>
              </a:ext>
            </a:extLst>
          </p:cNvPr>
          <p:cNvPicPr>
            <a:picLocks noChangeAspect="1"/>
          </p:cNvPicPr>
          <p:nvPr/>
        </p:nvPicPr>
        <p:blipFill>
          <a:blip r:embed="rId3"/>
          <a:stretch>
            <a:fillRect/>
          </a:stretch>
        </p:blipFill>
        <p:spPr>
          <a:xfrm>
            <a:off x="7380312" y="908720"/>
            <a:ext cx="1513940" cy="1566664"/>
          </a:xfrm>
          <a:prstGeom prst="rect">
            <a:avLst/>
          </a:prstGeom>
        </p:spPr>
      </p:pic>
      <p:pic>
        <p:nvPicPr>
          <p:cNvPr id="13314" name="Picture 2" descr="Osram Parathom E27 PAR38 12.5W 827 30D | Luz muy Cálida - Reemplazo 120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4360" y="2711582"/>
            <a:ext cx="1680121" cy="141130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d1kzq7drnx4xfx.cloudfront.net/media/catalog/product/cache/all/image/9df78eab33525d08d6e5fb8d27136e95/o/s/57fb1f19698de9422ddf61c5917b9a2b/osram-ledinestra-3.5w-s14d-827-%7C-30cm-reemplazo-25w_4058075817753-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4880" y="4235183"/>
            <a:ext cx="1472180" cy="1472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8624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499040" y="181409"/>
            <a:ext cx="8609463" cy="1080120"/>
          </a:xfrm>
        </p:spPr>
        <p:txBody>
          <a:bodyPr anchor="t">
            <a:normAutofit fontScale="90000"/>
          </a:bodyPr>
          <a:lstStyle/>
          <a:p>
            <a:r>
              <a:rPr lang="nl-BE" sz="4000">
                <a:latin typeface="Calibri"/>
                <a:cs typeface="Calibri"/>
              </a:rPr>
              <a:t>Aandachtspunten bij de keuze van duurzame verlichting</a:t>
            </a:r>
            <a:br>
              <a:rPr lang="nl-BE" sz="4000">
                <a:latin typeface="Calibri"/>
                <a:cs typeface="Calibri"/>
              </a:rPr>
            </a:br>
            <a:br>
              <a:rPr lang="nl-BE" sz="4000">
                <a:cs typeface="Calibri"/>
              </a:rPr>
            </a:br>
            <a:endParaRPr lang="nl-BE" sz="4000">
              <a:cs typeface="Calibri"/>
            </a:endParaRPr>
          </a:p>
        </p:txBody>
      </p:sp>
      <p:sp>
        <p:nvSpPr>
          <p:cNvPr id="5" name="Rechthoek 4"/>
          <p:cNvSpPr/>
          <p:nvPr/>
        </p:nvSpPr>
        <p:spPr>
          <a:xfrm>
            <a:off x="291082" y="1325420"/>
            <a:ext cx="8805518" cy="5139869"/>
          </a:xfrm>
          <a:prstGeom prst="rect">
            <a:avLst/>
          </a:prstGeom>
          <a:solidFill>
            <a:schemeClr val="bg1"/>
          </a:solidFill>
        </p:spPr>
        <p:txBody>
          <a:bodyPr wrap="square" anchor="t">
            <a:spAutoFit/>
          </a:bodyPr>
          <a:lstStyle/>
          <a:p>
            <a:pPr lvl="2"/>
            <a:r>
              <a:rPr lang="nl-BE" sz="2800" b="1">
                <a:solidFill>
                  <a:srgbClr val="38373A"/>
                </a:solidFill>
              </a:rPr>
              <a:t>Gebaseerd op 3 pijlers:</a:t>
            </a:r>
          </a:p>
          <a:p>
            <a:pPr lvl="2"/>
            <a:r>
              <a:rPr lang="nl-BE" sz="2800" b="1">
                <a:solidFill>
                  <a:srgbClr val="38373A"/>
                </a:solidFill>
              </a:rPr>
              <a:t>1) Efficiëntie</a:t>
            </a:r>
            <a:endParaRPr lang="nl-BE" sz="2800" b="1">
              <a:solidFill>
                <a:srgbClr val="38373A"/>
              </a:solidFill>
              <a:cs typeface="Calibri"/>
            </a:endParaRPr>
          </a:p>
          <a:p>
            <a:pPr lvl="2"/>
            <a:r>
              <a:rPr lang="nl-BE" sz="2400">
                <a:solidFill>
                  <a:srgbClr val="38373A"/>
                </a:solidFill>
              </a:rPr>
              <a:t>	</a:t>
            </a:r>
            <a:r>
              <a:rPr lang="nl-BE" sz="2400" i="1">
                <a:solidFill>
                  <a:srgbClr val="38373A"/>
                </a:solidFill>
              </a:rPr>
              <a:t>Kies voor energiezuinige verlichting die lang meegaat.</a:t>
            </a:r>
            <a:endParaRPr lang="nl-BE" sz="2400" i="1">
              <a:solidFill>
                <a:srgbClr val="38373A"/>
              </a:solidFill>
              <a:cs typeface="Calibri"/>
            </a:endParaRPr>
          </a:p>
          <a:p>
            <a:pPr lvl="2"/>
            <a:r>
              <a:rPr lang="nl-BE" sz="2400" i="1">
                <a:solidFill>
                  <a:srgbClr val="38373A"/>
                </a:solidFill>
              </a:rPr>
              <a:t>	Zorg dat de afvalberg niet te groot wordt (circulariteit)</a:t>
            </a:r>
            <a:endParaRPr lang="nl-BE" sz="2400" i="1">
              <a:solidFill>
                <a:srgbClr val="38373A"/>
              </a:solidFill>
              <a:cs typeface="Calibri"/>
            </a:endParaRPr>
          </a:p>
          <a:p>
            <a:pPr lvl="2"/>
            <a:r>
              <a:rPr lang="nl-BE" sz="2800" b="1">
                <a:solidFill>
                  <a:srgbClr val="38373A"/>
                </a:solidFill>
              </a:rPr>
              <a:t>2) Sturing</a:t>
            </a:r>
            <a:endParaRPr lang="nl-BE" sz="2800" b="1">
              <a:solidFill>
                <a:srgbClr val="38373A"/>
              </a:solidFill>
              <a:cs typeface="Calibri"/>
            </a:endParaRPr>
          </a:p>
          <a:p>
            <a:pPr lvl="2"/>
            <a:r>
              <a:rPr lang="nl-BE" sz="2400">
                <a:solidFill>
                  <a:srgbClr val="38373A"/>
                </a:solidFill>
              </a:rPr>
              <a:t>	</a:t>
            </a:r>
            <a:r>
              <a:rPr lang="nl-BE" sz="2400" i="1">
                <a:solidFill>
                  <a:srgbClr val="38373A"/>
                </a:solidFill>
              </a:rPr>
              <a:t>Hoe wordt de verlichting gestuurd? </a:t>
            </a:r>
          </a:p>
          <a:p>
            <a:pPr lvl="2"/>
            <a:r>
              <a:rPr lang="nl-BE" sz="2400" i="1">
                <a:solidFill>
                  <a:srgbClr val="38373A"/>
                </a:solidFill>
              </a:rPr>
              <a:t>	Zorg dat de verlichting niet onnodig blijft branden.</a:t>
            </a:r>
            <a:endParaRPr lang="nl-BE" sz="2400" i="1">
              <a:solidFill>
                <a:srgbClr val="38373A"/>
              </a:solidFill>
              <a:cs typeface="Calibri"/>
            </a:endParaRPr>
          </a:p>
          <a:p>
            <a:pPr lvl="2"/>
            <a:r>
              <a:rPr lang="nl-BE" sz="2400" i="1">
                <a:solidFill>
                  <a:srgbClr val="38373A"/>
                </a:solidFill>
              </a:rPr>
              <a:t>	De meest energiezuinige lamp is UIT ! </a:t>
            </a:r>
            <a:endParaRPr lang="nl-BE" sz="2400" i="1">
              <a:solidFill>
                <a:srgbClr val="38373A"/>
              </a:solidFill>
              <a:cs typeface="Calibri"/>
            </a:endParaRPr>
          </a:p>
          <a:p>
            <a:pPr lvl="2"/>
            <a:r>
              <a:rPr lang="nl-BE" sz="2800" b="1">
                <a:solidFill>
                  <a:srgbClr val="38373A"/>
                </a:solidFill>
              </a:rPr>
              <a:t>3) Dimensionering</a:t>
            </a:r>
            <a:endParaRPr lang="nl-BE" sz="2400">
              <a:solidFill>
                <a:srgbClr val="38373A"/>
              </a:solidFill>
              <a:cs typeface="Calibri"/>
            </a:endParaRPr>
          </a:p>
          <a:p>
            <a:pPr lvl="2"/>
            <a:r>
              <a:rPr lang="nl-BE" sz="2400">
                <a:solidFill>
                  <a:srgbClr val="38373A"/>
                </a:solidFill>
              </a:rPr>
              <a:t>	Respecteer de normen, kies voor hoog visueel comfort</a:t>
            </a:r>
            <a:endParaRPr lang="nl-BE" sz="2400">
              <a:solidFill>
                <a:srgbClr val="38373A"/>
              </a:solidFill>
              <a:cs typeface="Calibri"/>
            </a:endParaRPr>
          </a:p>
          <a:p>
            <a:pPr lvl="2"/>
            <a:r>
              <a:rPr lang="nl-BE" sz="2400">
                <a:solidFill>
                  <a:srgbClr val="38373A"/>
                </a:solidFill>
              </a:rPr>
              <a:t>	Vermijd verblinding, geflikker…</a:t>
            </a:r>
            <a:endParaRPr lang="nl-BE" sz="2400">
              <a:solidFill>
                <a:srgbClr val="38373A"/>
              </a:solidFill>
              <a:cs typeface="Calibri"/>
            </a:endParaRPr>
          </a:p>
          <a:p>
            <a:pPr lvl="2"/>
            <a:r>
              <a:rPr lang="nl-BE" sz="2400">
                <a:solidFill>
                  <a:srgbClr val="38373A"/>
                </a:solidFill>
              </a:rPr>
              <a:t>	Maak mensen gelukkig met verlichting</a:t>
            </a:r>
            <a:endParaRPr lang="nl-BE" sz="2400">
              <a:solidFill>
                <a:srgbClr val="38373A"/>
              </a:solidFill>
              <a:cs typeface="Calibri"/>
            </a:endParaRPr>
          </a:p>
          <a:p>
            <a:pPr lvl="2"/>
            <a:endParaRPr lang="nl-BE" sz="2400">
              <a:solidFill>
                <a:srgbClr val="38373A"/>
              </a:solidFill>
            </a:endParaRPr>
          </a:p>
        </p:txBody>
      </p:sp>
    </p:spTree>
    <p:extLst>
      <p:ext uri="{BB962C8B-B14F-4D97-AF65-F5344CB8AC3E}">
        <p14:creationId xmlns:p14="http://schemas.microsoft.com/office/powerpoint/2010/main" val="1622570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499040" y="181409"/>
            <a:ext cx="8609463" cy="1080120"/>
          </a:xfrm>
        </p:spPr>
        <p:txBody>
          <a:bodyPr>
            <a:normAutofit/>
          </a:bodyPr>
          <a:lstStyle/>
          <a:p>
            <a:r>
              <a:rPr lang="nl-BE" sz="4000"/>
              <a:t>1) Efficiëntie van verlichting</a:t>
            </a:r>
            <a:br>
              <a:rPr lang="nl-BE" sz="4000"/>
            </a:br>
            <a:endParaRPr lang="nl-BE" b="0">
              <a:solidFill>
                <a:srgbClr val="00B050"/>
              </a:solidFill>
            </a:endParaRPr>
          </a:p>
        </p:txBody>
      </p:sp>
      <p:sp>
        <p:nvSpPr>
          <p:cNvPr id="5" name="Rechthoek 4"/>
          <p:cNvSpPr/>
          <p:nvPr/>
        </p:nvSpPr>
        <p:spPr>
          <a:xfrm>
            <a:off x="203201" y="1044280"/>
            <a:ext cx="8709890" cy="5632311"/>
          </a:xfrm>
          <a:prstGeom prst="rect">
            <a:avLst/>
          </a:prstGeom>
        </p:spPr>
        <p:txBody>
          <a:bodyPr wrap="square" anchor="t">
            <a:spAutoFit/>
          </a:bodyPr>
          <a:lstStyle/>
          <a:p>
            <a:pPr lvl="2"/>
            <a:r>
              <a:rPr lang="nl-BE" sz="2400">
                <a:solidFill>
                  <a:srgbClr val="38373A"/>
                </a:solidFill>
              </a:rPr>
              <a:t>Hoge druk gasontladingslampen</a:t>
            </a:r>
          </a:p>
          <a:p>
            <a:pPr lvl="2"/>
            <a:endParaRPr lang="nl-BE" sz="2400">
              <a:solidFill>
                <a:srgbClr val="38373A"/>
              </a:solidFill>
            </a:endParaRPr>
          </a:p>
          <a:p>
            <a:pPr lvl="2"/>
            <a:r>
              <a:rPr lang="nl-BE" sz="2400" err="1">
                <a:solidFill>
                  <a:srgbClr val="38373A"/>
                </a:solidFill>
              </a:rPr>
              <a:t>LED-verlichting</a:t>
            </a:r>
            <a:endParaRPr lang="nl-BE" sz="2400">
              <a:solidFill>
                <a:srgbClr val="38373A"/>
              </a:solidFill>
              <a:cs typeface="Calibri"/>
            </a:endParaRPr>
          </a:p>
          <a:p>
            <a:pPr lvl="2"/>
            <a:endParaRPr lang="nl-BE" sz="2400">
              <a:solidFill>
                <a:srgbClr val="38373A"/>
              </a:solidFill>
            </a:endParaRPr>
          </a:p>
          <a:p>
            <a:pPr lvl="2"/>
            <a:r>
              <a:rPr lang="nl-BE" sz="2400" err="1">
                <a:solidFill>
                  <a:srgbClr val="38373A"/>
                </a:solidFill>
              </a:rPr>
              <a:t>TL-verlichting</a:t>
            </a:r>
            <a:endParaRPr lang="nl-BE" sz="2400">
              <a:solidFill>
                <a:srgbClr val="38373A"/>
              </a:solidFill>
              <a:cs typeface="Calibri"/>
            </a:endParaRPr>
          </a:p>
          <a:p>
            <a:pPr lvl="2"/>
            <a:endParaRPr lang="nl-BE" sz="2400">
              <a:solidFill>
                <a:srgbClr val="38373A"/>
              </a:solidFill>
            </a:endParaRPr>
          </a:p>
          <a:p>
            <a:pPr lvl="2"/>
            <a:r>
              <a:rPr lang="nl-BE" sz="2400">
                <a:solidFill>
                  <a:srgbClr val="38373A"/>
                </a:solidFill>
              </a:rPr>
              <a:t>Compacte </a:t>
            </a:r>
            <a:r>
              <a:rPr lang="nl-BE" sz="2400" err="1">
                <a:solidFill>
                  <a:srgbClr val="38373A"/>
                </a:solidFill>
              </a:rPr>
              <a:t>TL-verlichting</a:t>
            </a:r>
            <a:r>
              <a:rPr lang="nl-BE" sz="2400">
                <a:solidFill>
                  <a:srgbClr val="38373A"/>
                </a:solidFill>
              </a:rPr>
              <a:t> of spaarlamp</a:t>
            </a:r>
          </a:p>
          <a:p>
            <a:pPr lvl="2"/>
            <a:endParaRPr lang="nl-BE" sz="2400">
              <a:solidFill>
                <a:srgbClr val="38373A"/>
              </a:solidFill>
              <a:cs typeface="Calibri"/>
            </a:endParaRPr>
          </a:p>
          <a:p>
            <a:pPr lvl="2"/>
            <a:r>
              <a:rPr lang="nl-BE" sz="2400">
                <a:solidFill>
                  <a:srgbClr val="38373A"/>
                </a:solidFill>
              </a:rPr>
              <a:t>Halogeenlampen</a:t>
            </a:r>
            <a:endParaRPr lang="nl-BE" sz="2400">
              <a:solidFill>
                <a:srgbClr val="38373A"/>
              </a:solidFill>
              <a:cs typeface="Calibri"/>
            </a:endParaRPr>
          </a:p>
          <a:p>
            <a:pPr lvl="2"/>
            <a:endParaRPr lang="nl-BE" sz="2400">
              <a:solidFill>
                <a:srgbClr val="38373A"/>
              </a:solidFill>
            </a:endParaRPr>
          </a:p>
          <a:p>
            <a:pPr lvl="2"/>
            <a:r>
              <a:rPr lang="nl-BE" sz="2400">
                <a:solidFill>
                  <a:srgbClr val="38373A"/>
                </a:solidFill>
              </a:rPr>
              <a:t>Gloeilampen</a:t>
            </a:r>
            <a:endParaRPr lang="nl-BE" sz="2400">
              <a:solidFill>
                <a:srgbClr val="38373A"/>
              </a:solidFill>
              <a:cs typeface="Calibri"/>
            </a:endParaRPr>
          </a:p>
          <a:p>
            <a:pPr lvl="2"/>
            <a:endParaRPr lang="nl-BE" sz="2400">
              <a:cs typeface="Calibri"/>
            </a:endParaRPr>
          </a:p>
          <a:p>
            <a:pPr lvl="2"/>
            <a:r>
              <a:rPr lang="nl-BE" sz="2400" b="1"/>
              <a:t>IP vermeldt in deel XI op p 11: “De lichtbron met het laagste rendement staat onderaan de lijst.” 		</a:t>
            </a:r>
          </a:p>
          <a:p>
            <a:pPr lvl="2"/>
            <a:r>
              <a:rPr lang="nl-BE" sz="2400" b="1"/>
              <a:t>Klopt dit wel altijd?</a:t>
            </a:r>
            <a:endParaRPr lang="nl-BE" sz="2400">
              <a:cs typeface="Calibri"/>
            </a:endParaRPr>
          </a:p>
        </p:txBody>
      </p:sp>
    </p:spTree>
    <p:extLst>
      <p:ext uri="{BB962C8B-B14F-4D97-AF65-F5344CB8AC3E}">
        <p14:creationId xmlns:p14="http://schemas.microsoft.com/office/powerpoint/2010/main" val="37446852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500773" y="178844"/>
            <a:ext cx="8609463" cy="1080120"/>
          </a:xfrm>
        </p:spPr>
        <p:txBody>
          <a:bodyPr/>
          <a:lstStyle/>
          <a:p>
            <a:r>
              <a:rPr lang="nl-BE" sz="3600"/>
              <a:t>1) Efficiëntie van verlichting</a:t>
            </a:r>
            <a:endParaRPr lang="nl-BE" b="0">
              <a:solidFill>
                <a:srgbClr val="00B050"/>
              </a:solidFill>
            </a:endParaRPr>
          </a:p>
        </p:txBody>
      </p:sp>
      <p:sp>
        <p:nvSpPr>
          <p:cNvPr id="5" name="Rechthoek 4"/>
          <p:cNvSpPr/>
          <p:nvPr/>
        </p:nvSpPr>
        <p:spPr>
          <a:xfrm>
            <a:off x="251520" y="836712"/>
            <a:ext cx="8784975" cy="5632311"/>
          </a:xfrm>
          <a:prstGeom prst="rect">
            <a:avLst/>
          </a:prstGeom>
        </p:spPr>
        <p:txBody>
          <a:bodyPr wrap="square">
            <a:spAutoFit/>
          </a:bodyPr>
          <a:lstStyle/>
          <a:p>
            <a:pPr lvl="2"/>
            <a:r>
              <a:rPr lang="nl-BE" sz="2400">
                <a:solidFill>
                  <a:srgbClr val="38373A"/>
                </a:solidFill>
              </a:rPr>
              <a:t>				    </a:t>
            </a:r>
            <a:r>
              <a:rPr lang="nl-BE" sz="2400" u="sng">
                <a:solidFill>
                  <a:srgbClr val="38373A"/>
                </a:solidFill>
              </a:rPr>
              <a:t>Rendement: </a:t>
            </a:r>
            <a:r>
              <a:rPr lang="nl-BE" sz="2400" b="1" u="sng">
                <a:solidFill>
                  <a:srgbClr val="38373A"/>
                </a:solidFill>
              </a:rPr>
              <a:t>lumen/Watt </a:t>
            </a:r>
            <a:r>
              <a:rPr lang="nl-BE" sz="2400" u="sng">
                <a:solidFill>
                  <a:srgbClr val="38373A"/>
                </a:solidFill>
              </a:rPr>
              <a:t>?</a:t>
            </a:r>
          </a:p>
          <a:p>
            <a:pPr lvl="2"/>
            <a:endParaRPr lang="nl-BE" sz="2400">
              <a:solidFill>
                <a:srgbClr val="38373A"/>
              </a:solidFill>
            </a:endParaRPr>
          </a:p>
          <a:p>
            <a:pPr lvl="2"/>
            <a:r>
              <a:rPr lang="nl-BE" sz="2400" b="1">
                <a:solidFill>
                  <a:srgbClr val="38373A"/>
                </a:solidFill>
              </a:rPr>
              <a:t>Hoge druk gasontladingslampen		</a:t>
            </a:r>
          </a:p>
          <a:p>
            <a:pPr lvl="2"/>
            <a:endParaRPr lang="nl-BE" sz="2400" b="1">
              <a:solidFill>
                <a:srgbClr val="38373A"/>
              </a:solidFill>
            </a:endParaRPr>
          </a:p>
          <a:p>
            <a:pPr lvl="2"/>
            <a:r>
              <a:rPr lang="nl-BE" sz="2400" b="1" err="1">
                <a:solidFill>
                  <a:srgbClr val="38373A"/>
                </a:solidFill>
              </a:rPr>
              <a:t>LED-verlichting</a:t>
            </a:r>
            <a:endParaRPr lang="nl-BE" sz="2400" b="1">
              <a:solidFill>
                <a:srgbClr val="38373A"/>
              </a:solidFill>
            </a:endParaRPr>
          </a:p>
          <a:p>
            <a:pPr lvl="2"/>
            <a:endParaRPr lang="nl-BE" sz="2400" b="1">
              <a:solidFill>
                <a:srgbClr val="38373A"/>
              </a:solidFill>
            </a:endParaRPr>
          </a:p>
          <a:p>
            <a:pPr lvl="2"/>
            <a:r>
              <a:rPr lang="nl-BE" sz="2400" b="1" err="1">
                <a:solidFill>
                  <a:srgbClr val="38373A"/>
                </a:solidFill>
              </a:rPr>
              <a:t>TL-verlichting</a:t>
            </a:r>
            <a:endParaRPr lang="nl-BE" sz="2400" b="1">
              <a:solidFill>
                <a:srgbClr val="38373A"/>
              </a:solidFill>
            </a:endParaRPr>
          </a:p>
          <a:p>
            <a:pPr lvl="2"/>
            <a:endParaRPr lang="nl-BE" sz="2400" b="1">
              <a:solidFill>
                <a:srgbClr val="38373A"/>
              </a:solidFill>
            </a:endParaRPr>
          </a:p>
          <a:p>
            <a:pPr lvl="2"/>
            <a:r>
              <a:rPr lang="nl-BE" sz="2400">
                <a:solidFill>
                  <a:srgbClr val="38373A"/>
                </a:solidFill>
              </a:rPr>
              <a:t>Compacte </a:t>
            </a:r>
            <a:r>
              <a:rPr lang="nl-BE" sz="2400" err="1">
                <a:solidFill>
                  <a:srgbClr val="38373A"/>
                </a:solidFill>
              </a:rPr>
              <a:t>TL-verlichting</a:t>
            </a:r>
            <a:r>
              <a:rPr lang="nl-BE" sz="2400">
                <a:solidFill>
                  <a:srgbClr val="38373A"/>
                </a:solidFill>
              </a:rPr>
              <a:t> of spaarlamp</a:t>
            </a:r>
          </a:p>
          <a:p>
            <a:pPr lvl="2"/>
            <a:endParaRPr lang="nl-BE" sz="2400">
              <a:solidFill>
                <a:srgbClr val="38373A"/>
              </a:solidFill>
            </a:endParaRPr>
          </a:p>
          <a:p>
            <a:pPr lvl="2"/>
            <a:r>
              <a:rPr lang="nl-BE" sz="2400" b="1">
                <a:solidFill>
                  <a:srgbClr val="FF0000"/>
                </a:solidFill>
              </a:rPr>
              <a:t>Halogeenlampen			15 lm/W</a:t>
            </a:r>
          </a:p>
          <a:p>
            <a:pPr lvl="2"/>
            <a:endParaRPr lang="nl-BE" sz="2400" b="1">
              <a:solidFill>
                <a:srgbClr val="FF0000"/>
              </a:solidFill>
            </a:endParaRPr>
          </a:p>
          <a:p>
            <a:pPr lvl="2"/>
            <a:r>
              <a:rPr lang="nl-BE" sz="2400" b="1">
                <a:solidFill>
                  <a:srgbClr val="FF0000"/>
                </a:solidFill>
              </a:rPr>
              <a:t>Gloeilampen				12 lm/W</a:t>
            </a:r>
          </a:p>
          <a:p>
            <a:pPr lvl="2"/>
            <a:r>
              <a:rPr lang="nl-BE" sz="2400">
                <a:solidFill>
                  <a:srgbClr val="38373A"/>
                </a:solidFill>
              </a:rPr>
              <a:t>		</a:t>
            </a:r>
          </a:p>
          <a:p>
            <a:pPr lvl="2"/>
            <a:endParaRPr lang="nl-BE" sz="2400">
              <a:solidFill>
                <a:srgbClr val="38373A"/>
              </a:solidFill>
            </a:endParaRPr>
          </a:p>
        </p:txBody>
      </p:sp>
    </p:spTree>
    <p:extLst>
      <p:ext uri="{BB962C8B-B14F-4D97-AF65-F5344CB8AC3E}">
        <p14:creationId xmlns:p14="http://schemas.microsoft.com/office/powerpoint/2010/main" val="28269914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500773" y="178844"/>
            <a:ext cx="8609463" cy="1080120"/>
          </a:xfrm>
        </p:spPr>
        <p:txBody>
          <a:bodyPr/>
          <a:lstStyle/>
          <a:p>
            <a:r>
              <a:rPr lang="nl-BE" sz="3600"/>
              <a:t>1) Efficiëntie van verlichting</a:t>
            </a:r>
            <a:endParaRPr lang="nl-BE" b="0">
              <a:solidFill>
                <a:srgbClr val="00B050"/>
              </a:solidFill>
            </a:endParaRPr>
          </a:p>
        </p:txBody>
      </p:sp>
      <p:sp>
        <p:nvSpPr>
          <p:cNvPr id="5" name="Rechthoek 4"/>
          <p:cNvSpPr/>
          <p:nvPr/>
        </p:nvSpPr>
        <p:spPr>
          <a:xfrm>
            <a:off x="179512" y="856357"/>
            <a:ext cx="8784975" cy="5632311"/>
          </a:xfrm>
          <a:prstGeom prst="rect">
            <a:avLst/>
          </a:prstGeom>
        </p:spPr>
        <p:txBody>
          <a:bodyPr wrap="square">
            <a:spAutoFit/>
          </a:bodyPr>
          <a:lstStyle/>
          <a:p>
            <a:pPr lvl="2"/>
            <a:r>
              <a:rPr lang="nl-BE" sz="2400" b="1" err="1">
                <a:solidFill>
                  <a:srgbClr val="00B050"/>
                </a:solidFill>
              </a:rPr>
              <a:t>LED-verlichting</a:t>
            </a:r>
            <a:r>
              <a:rPr lang="nl-BE" sz="2400" b="1">
                <a:solidFill>
                  <a:srgbClr val="00B050"/>
                </a:solidFill>
              </a:rPr>
              <a:t>	sommige </a:t>
            </a:r>
            <a:r>
              <a:rPr lang="nl-BE" sz="2400" b="1" err="1">
                <a:solidFill>
                  <a:srgbClr val="00B050"/>
                </a:solidFill>
              </a:rPr>
              <a:t>LED-lampen</a:t>
            </a:r>
            <a:r>
              <a:rPr lang="nl-BE" sz="2400" b="1">
                <a:solidFill>
                  <a:srgbClr val="00B050"/>
                </a:solidFill>
              </a:rPr>
              <a:t> hebben een 				rendement van meer dan 120 lm/W</a:t>
            </a:r>
          </a:p>
          <a:p>
            <a:pPr lvl="2"/>
            <a:endParaRPr lang="nl-BE" sz="2400" b="1">
              <a:solidFill>
                <a:srgbClr val="38373A"/>
              </a:solidFill>
            </a:endParaRPr>
          </a:p>
          <a:p>
            <a:pPr lvl="2"/>
            <a:r>
              <a:rPr lang="nl-BE" sz="2400" b="1">
                <a:solidFill>
                  <a:srgbClr val="38373A"/>
                </a:solidFill>
              </a:rPr>
              <a:t>Hoge druk gasontladingslampen		</a:t>
            </a:r>
          </a:p>
          <a:p>
            <a:pPr lvl="2"/>
            <a:endParaRPr lang="nl-BE" sz="2400" b="1">
              <a:solidFill>
                <a:srgbClr val="38373A"/>
              </a:solidFill>
            </a:endParaRPr>
          </a:p>
          <a:p>
            <a:pPr lvl="2"/>
            <a:r>
              <a:rPr lang="nl-BE" sz="2400" b="1" err="1">
                <a:solidFill>
                  <a:srgbClr val="FF0000"/>
                </a:solidFill>
              </a:rPr>
              <a:t>TL-verlichting</a:t>
            </a:r>
            <a:r>
              <a:rPr lang="nl-BE" sz="2400" b="1">
                <a:solidFill>
                  <a:srgbClr val="FF0000"/>
                </a:solidFill>
              </a:rPr>
              <a:t>		sommige TL-lampen hebben een 				rendement van minder dan 70 lm/W</a:t>
            </a:r>
          </a:p>
          <a:p>
            <a:pPr lvl="2"/>
            <a:endParaRPr lang="nl-BE" sz="2400">
              <a:solidFill>
                <a:srgbClr val="38373A"/>
              </a:solidFill>
            </a:endParaRPr>
          </a:p>
          <a:p>
            <a:pPr lvl="2"/>
            <a:r>
              <a:rPr lang="nl-BE" sz="2400">
                <a:solidFill>
                  <a:srgbClr val="38373A"/>
                </a:solidFill>
              </a:rPr>
              <a:t>Compacte </a:t>
            </a:r>
            <a:r>
              <a:rPr lang="nl-BE" sz="2400" err="1">
                <a:solidFill>
                  <a:srgbClr val="38373A"/>
                </a:solidFill>
              </a:rPr>
              <a:t>TL-verlichting</a:t>
            </a:r>
            <a:r>
              <a:rPr lang="nl-BE" sz="2400">
                <a:solidFill>
                  <a:srgbClr val="38373A"/>
                </a:solidFill>
              </a:rPr>
              <a:t> of spaarlamp</a:t>
            </a:r>
          </a:p>
          <a:p>
            <a:pPr lvl="2"/>
            <a:endParaRPr lang="nl-BE" sz="2400">
              <a:solidFill>
                <a:srgbClr val="38373A"/>
              </a:solidFill>
            </a:endParaRPr>
          </a:p>
          <a:p>
            <a:pPr lvl="2"/>
            <a:r>
              <a:rPr lang="nl-BE" sz="2400" b="1">
                <a:solidFill>
                  <a:srgbClr val="FF0000"/>
                </a:solidFill>
              </a:rPr>
              <a:t>Halogeenlampen			15 lm/W</a:t>
            </a:r>
          </a:p>
          <a:p>
            <a:pPr lvl="2"/>
            <a:endParaRPr lang="nl-BE" sz="2400" b="1">
              <a:solidFill>
                <a:srgbClr val="FF0000"/>
              </a:solidFill>
            </a:endParaRPr>
          </a:p>
          <a:p>
            <a:pPr lvl="2"/>
            <a:r>
              <a:rPr lang="nl-BE" sz="2400" b="1">
                <a:solidFill>
                  <a:srgbClr val="FF0000"/>
                </a:solidFill>
              </a:rPr>
              <a:t>Gloeilampen				12 lm/W</a:t>
            </a:r>
          </a:p>
          <a:p>
            <a:pPr lvl="2"/>
            <a:r>
              <a:rPr lang="nl-BE" sz="2400">
                <a:solidFill>
                  <a:srgbClr val="38373A"/>
                </a:solidFill>
              </a:rPr>
              <a:t>		</a:t>
            </a:r>
          </a:p>
          <a:p>
            <a:pPr lvl="2"/>
            <a:endParaRPr lang="nl-BE" sz="2400">
              <a:solidFill>
                <a:srgbClr val="38373A"/>
              </a:solidFill>
            </a:endParaRPr>
          </a:p>
        </p:txBody>
      </p:sp>
    </p:spTree>
    <p:extLst>
      <p:ext uri="{BB962C8B-B14F-4D97-AF65-F5344CB8AC3E}">
        <p14:creationId xmlns:p14="http://schemas.microsoft.com/office/powerpoint/2010/main" val="36794353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500773" y="178844"/>
            <a:ext cx="8609463" cy="1080120"/>
          </a:xfrm>
        </p:spPr>
        <p:txBody>
          <a:bodyPr/>
          <a:lstStyle/>
          <a:p>
            <a:r>
              <a:rPr lang="nl-BE" sz="3600"/>
              <a:t>1) Efficiëntie van verlichting</a:t>
            </a:r>
            <a:endParaRPr lang="nl-BE" b="0">
              <a:solidFill>
                <a:srgbClr val="00B050"/>
              </a:solidFill>
            </a:endParaRPr>
          </a:p>
        </p:txBody>
      </p:sp>
      <p:sp>
        <p:nvSpPr>
          <p:cNvPr id="5" name="Rechthoek 4"/>
          <p:cNvSpPr/>
          <p:nvPr/>
        </p:nvSpPr>
        <p:spPr>
          <a:xfrm>
            <a:off x="278747" y="908720"/>
            <a:ext cx="8784975" cy="5632311"/>
          </a:xfrm>
          <a:prstGeom prst="rect">
            <a:avLst/>
          </a:prstGeom>
        </p:spPr>
        <p:txBody>
          <a:bodyPr wrap="square">
            <a:spAutoFit/>
          </a:bodyPr>
          <a:lstStyle/>
          <a:p>
            <a:pPr lvl="2"/>
            <a:r>
              <a:rPr lang="nl-BE" sz="2400" b="1" err="1">
                <a:solidFill>
                  <a:srgbClr val="00B050"/>
                </a:solidFill>
              </a:rPr>
              <a:t>TL-verlichting</a:t>
            </a:r>
            <a:r>
              <a:rPr lang="nl-BE" sz="2400" b="1">
                <a:solidFill>
                  <a:srgbClr val="00B050"/>
                </a:solidFill>
              </a:rPr>
              <a:t>		T5-fluorescentielampen hebben een 			rendement van zo’n 100 lm/W</a:t>
            </a:r>
            <a:r>
              <a:rPr lang="nl-BE" sz="2400" b="1">
                <a:solidFill>
                  <a:srgbClr val="38373A"/>
                </a:solidFill>
              </a:rPr>
              <a:t>	</a:t>
            </a:r>
          </a:p>
          <a:p>
            <a:pPr lvl="2"/>
            <a:endParaRPr lang="nl-BE" sz="2400" b="1">
              <a:solidFill>
                <a:srgbClr val="38373A"/>
              </a:solidFill>
            </a:endParaRPr>
          </a:p>
          <a:p>
            <a:pPr lvl="2"/>
            <a:r>
              <a:rPr lang="nl-BE" sz="2400" b="1">
                <a:solidFill>
                  <a:srgbClr val="38373A"/>
                </a:solidFill>
              </a:rPr>
              <a:t>Hoge druk gasontladingslampen</a:t>
            </a:r>
          </a:p>
          <a:p>
            <a:pPr lvl="2"/>
            <a:endParaRPr lang="nl-BE" sz="2400" b="1">
              <a:solidFill>
                <a:srgbClr val="FF0000"/>
              </a:solidFill>
            </a:endParaRPr>
          </a:p>
          <a:p>
            <a:pPr lvl="2"/>
            <a:r>
              <a:rPr lang="nl-BE" sz="2400" b="1" err="1">
                <a:solidFill>
                  <a:srgbClr val="FF0000"/>
                </a:solidFill>
              </a:rPr>
              <a:t>LED-verlichting</a:t>
            </a:r>
            <a:r>
              <a:rPr lang="nl-BE" sz="2400" b="1">
                <a:solidFill>
                  <a:srgbClr val="FF0000"/>
                </a:solidFill>
              </a:rPr>
              <a:t>	sommige </a:t>
            </a:r>
            <a:r>
              <a:rPr lang="nl-BE" sz="2400" b="1" err="1">
                <a:solidFill>
                  <a:srgbClr val="FF0000"/>
                </a:solidFill>
              </a:rPr>
              <a:t>LED-lampen</a:t>
            </a:r>
            <a:r>
              <a:rPr lang="nl-BE" sz="2400" b="1">
                <a:solidFill>
                  <a:srgbClr val="FF0000"/>
                </a:solidFill>
              </a:rPr>
              <a:t> hebben een 				rendement van minder dan 50 lm/W</a:t>
            </a:r>
          </a:p>
          <a:p>
            <a:pPr lvl="2"/>
            <a:endParaRPr lang="nl-BE" sz="2400" b="1">
              <a:solidFill>
                <a:srgbClr val="38373A"/>
              </a:solidFill>
            </a:endParaRPr>
          </a:p>
          <a:p>
            <a:pPr lvl="2"/>
            <a:r>
              <a:rPr lang="nl-BE" sz="2400">
                <a:solidFill>
                  <a:srgbClr val="38373A"/>
                </a:solidFill>
              </a:rPr>
              <a:t>Compacte </a:t>
            </a:r>
            <a:r>
              <a:rPr lang="nl-BE" sz="2400" err="1">
                <a:solidFill>
                  <a:srgbClr val="38373A"/>
                </a:solidFill>
              </a:rPr>
              <a:t>TL-verlichting</a:t>
            </a:r>
            <a:r>
              <a:rPr lang="nl-BE" sz="2400">
                <a:solidFill>
                  <a:srgbClr val="38373A"/>
                </a:solidFill>
              </a:rPr>
              <a:t> of spaarlamp</a:t>
            </a:r>
          </a:p>
          <a:p>
            <a:pPr lvl="2"/>
            <a:endParaRPr lang="nl-BE" sz="2400">
              <a:solidFill>
                <a:srgbClr val="38373A"/>
              </a:solidFill>
            </a:endParaRPr>
          </a:p>
          <a:p>
            <a:pPr lvl="2"/>
            <a:r>
              <a:rPr lang="nl-BE" sz="2400" b="1">
                <a:solidFill>
                  <a:srgbClr val="FF0000"/>
                </a:solidFill>
              </a:rPr>
              <a:t>Halogeenlampen			15 lm/W</a:t>
            </a:r>
          </a:p>
          <a:p>
            <a:pPr lvl="2"/>
            <a:endParaRPr lang="nl-BE" sz="2400" b="1">
              <a:solidFill>
                <a:srgbClr val="FF0000"/>
              </a:solidFill>
            </a:endParaRPr>
          </a:p>
          <a:p>
            <a:pPr lvl="2"/>
            <a:r>
              <a:rPr lang="nl-BE" sz="2400" b="1">
                <a:solidFill>
                  <a:srgbClr val="FF0000"/>
                </a:solidFill>
              </a:rPr>
              <a:t>Gloeilampen				12 lm/W</a:t>
            </a:r>
          </a:p>
          <a:p>
            <a:pPr lvl="2"/>
            <a:r>
              <a:rPr lang="nl-BE" sz="2400">
                <a:solidFill>
                  <a:srgbClr val="38373A"/>
                </a:solidFill>
              </a:rPr>
              <a:t>		</a:t>
            </a:r>
          </a:p>
          <a:p>
            <a:pPr lvl="2"/>
            <a:endParaRPr lang="nl-BE" sz="2400">
              <a:solidFill>
                <a:srgbClr val="38373A"/>
              </a:solidFill>
            </a:endParaRPr>
          </a:p>
        </p:txBody>
      </p:sp>
      <p:pic>
        <p:nvPicPr>
          <p:cNvPr id="4" name="Afbeelding 3"/>
          <p:cNvPicPr>
            <a:picLocks noChangeAspect="1"/>
          </p:cNvPicPr>
          <p:nvPr/>
        </p:nvPicPr>
        <p:blipFill>
          <a:blip r:embed="rId3"/>
          <a:stretch>
            <a:fillRect/>
          </a:stretch>
        </p:blipFill>
        <p:spPr>
          <a:xfrm>
            <a:off x="312644" y="2636912"/>
            <a:ext cx="864096" cy="864096"/>
          </a:xfrm>
          <a:prstGeom prst="rect">
            <a:avLst/>
          </a:prstGeom>
        </p:spPr>
      </p:pic>
    </p:spTree>
    <p:extLst>
      <p:ext uri="{BB962C8B-B14F-4D97-AF65-F5344CB8AC3E}">
        <p14:creationId xmlns:p14="http://schemas.microsoft.com/office/powerpoint/2010/main" val="39202976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nl-NL"/>
          </a:p>
        </p:txBody>
      </p:sp>
      <p:sp>
        <p:nvSpPr>
          <p:cNvPr id="13315" name="Text Box 5"/>
          <p:cNvSpPr txBox="1">
            <a:spLocks noChangeArrowheads="1"/>
          </p:cNvSpPr>
          <p:nvPr/>
        </p:nvSpPr>
        <p:spPr bwMode="auto">
          <a:xfrm>
            <a:off x="6659563" y="4292600"/>
            <a:ext cx="1441450" cy="366713"/>
          </a:xfrm>
          <a:prstGeom prst="rect">
            <a:avLst/>
          </a:prstGeom>
          <a:noFill/>
          <a:ln w="9525">
            <a:noFill/>
            <a:miter lim="800000"/>
            <a:headEnd/>
            <a:tailEnd/>
          </a:ln>
        </p:spPr>
        <p:txBody>
          <a:bodyPr>
            <a:spAutoFit/>
          </a:bodyPr>
          <a:lstStyle/>
          <a:p>
            <a:pPr>
              <a:spcBef>
                <a:spcPct val="50000"/>
              </a:spcBef>
            </a:pPr>
            <a:endParaRPr lang="nl-NL"/>
          </a:p>
        </p:txBody>
      </p:sp>
      <p:sp>
        <p:nvSpPr>
          <p:cNvPr id="13316" name="Text Box 6"/>
          <p:cNvSpPr txBox="1">
            <a:spLocks noChangeArrowheads="1"/>
          </p:cNvSpPr>
          <p:nvPr/>
        </p:nvSpPr>
        <p:spPr bwMode="auto">
          <a:xfrm>
            <a:off x="6588125" y="4076700"/>
            <a:ext cx="1512888" cy="396875"/>
          </a:xfrm>
          <a:prstGeom prst="rect">
            <a:avLst/>
          </a:prstGeom>
          <a:noFill/>
          <a:ln w="19050" algn="ctr">
            <a:noFill/>
            <a:miter lim="800000"/>
            <a:headEnd/>
            <a:tailEnd/>
          </a:ln>
        </p:spPr>
        <p:txBody>
          <a:bodyPr>
            <a:spAutoFit/>
          </a:bodyPr>
          <a:lstStyle/>
          <a:p>
            <a:pPr algn="ctr"/>
            <a:endParaRPr lang="nl-NL" sz="2000"/>
          </a:p>
        </p:txBody>
      </p:sp>
      <p:pic>
        <p:nvPicPr>
          <p:cNvPr id="13319" name="chart"/>
          <p:cNvPicPr>
            <a:picLocks noChangeAspect="1"/>
          </p:cNvPicPr>
          <p:nvPr/>
        </p:nvPicPr>
        <p:blipFill>
          <a:blip r:embed="rId3" cstate="email"/>
          <a:srcRect/>
          <a:stretch>
            <a:fillRect/>
          </a:stretch>
        </p:blipFill>
        <p:spPr bwMode="auto">
          <a:xfrm>
            <a:off x="6300192" y="2852936"/>
            <a:ext cx="487363" cy="368300"/>
          </a:xfrm>
          <a:prstGeom prst="rect">
            <a:avLst/>
          </a:prstGeom>
          <a:noFill/>
          <a:ln w="9525">
            <a:noFill/>
            <a:miter lim="800000"/>
            <a:headEnd/>
            <a:tailEnd/>
          </a:ln>
        </p:spPr>
      </p:pic>
      <p:pic>
        <p:nvPicPr>
          <p:cNvPr id="13322" name="Picture 13"/>
          <p:cNvPicPr>
            <a:picLocks noChangeArrowheads="1"/>
          </p:cNvPicPr>
          <p:nvPr/>
        </p:nvPicPr>
        <p:blipFill>
          <a:blip r:embed="rId4" cstate="email"/>
          <a:srcRect t="4231"/>
          <a:stretch>
            <a:fillRect/>
          </a:stretch>
        </p:blipFill>
        <p:spPr bwMode="auto">
          <a:xfrm>
            <a:off x="2051720" y="2060848"/>
            <a:ext cx="1430337" cy="1149350"/>
          </a:xfrm>
          <a:prstGeom prst="rect">
            <a:avLst/>
          </a:prstGeom>
          <a:noFill/>
          <a:ln w="12700">
            <a:noFill/>
            <a:miter lim="800000"/>
            <a:headEnd/>
            <a:tailEnd/>
          </a:ln>
        </p:spPr>
      </p:pic>
      <p:graphicFrame>
        <p:nvGraphicFramePr>
          <p:cNvPr id="13" name="Grafiek 12"/>
          <p:cNvGraphicFramePr/>
          <p:nvPr>
            <p:extLst>
              <p:ext uri="{D42A27DB-BD31-4B8C-83A1-F6EECF244321}">
                <p14:modId xmlns:p14="http://schemas.microsoft.com/office/powerpoint/2010/main" val="3405551066"/>
              </p:ext>
            </p:extLst>
          </p:nvPr>
        </p:nvGraphicFramePr>
        <p:xfrm>
          <a:off x="323528" y="1340769"/>
          <a:ext cx="8496944" cy="5296082"/>
        </p:xfrm>
        <a:graphic>
          <a:graphicData uri="http://schemas.openxmlformats.org/drawingml/2006/chart">
            <c:chart xmlns:c="http://schemas.openxmlformats.org/drawingml/2006/chart" xmlns:r="http://schemas.openxmlformats.org/officeDocument/2006/relationships" r:id="rId5"/>
          </a:graphicData>
        </a:graphic>
      </p:graphicFrame>
      <p:pic>
        <p:nvPicPr>
          <p:cNvPr id="13324" name="Picture 2" descr="http://t0.gstatic.com/images?q=tbn:ANd9GcTAbn6TsTlzGN00jQuY4iu6YhJxmeDFyfpO6k_cHHYDwnFs0T7Y"/>
          <p:cNvPicPr>
            <a:picLocks noChangeAspect="1" noChangeArrowheads="1"/>
          </p:cNvPicPr>
          <p:nvPr/>
        </p:nvPicPr>
        <p:blipFill>
          <a:blip r:embed="rId6" cstate="email"/>
          <a:srcRect/>
          <a:stretch>
            <a:fillRect/>
          </a:stretch>
        </p:blipFill>
        <p:spPr bwMode="auto">
          <a:xfrm>
            <a:off x="7452320" y="4797152"/>
            <a:ext cx="609600" cy="598487"/>
          </a:xfrm>
          <a:prstGeom prst="rect">
            <a:avLst/>
          </a:prstGeom>
          <a:noFill/>
          <a:ln w="9525">
            <a:noFill/>
            <a:miter lim="800000"/>
            <a:headEnd/>
            <a:tailEnd/>
          </a:ln>
        </p:spPr>
      </p:pic>
      <p:sp>
        <p:nvSpPr>
          <p:cNvPr id="14" name="Titel 1"/>
          <p:cNvSpPr>
            <a:spLocks noGrp="1"/>
          </p:cNvSpPr>
          <p:nvPr>
            <p:ph type="title"/>
          </p:nvPr>
        </p:nvSpPr>
        <p:spPr>
          <a:xfrm>
            <a:off x="500773" y="178844"/>
            <a:ext cx="8609463" cy="1080120"/>
          </a:xfrm>
        </p:spPr>
        <p:txBody>
          <a:bodyPr/>
          <a:lstStyle/>
          <a:p>
            <a:pPr algn="ctr"/>
            <a:r>
              <a:rPr lang="nl-BE" sz="4000"/>
              <a:t>1) Efficiëntie van verlichting</a:t>
            </a:r>
            <a:endParaRPr lang="nl-BE" b="0">
              <a:solidFill>
                <a:srgbClr val="00B050"/>
              </a:solidFill>
            </a:endParaRPr>
          </a:p>
        </p:txBody>
      </p:sp>
    </p:spTree>
    <p:extLst>
      <p:ext uri="{BB962C8B-B14F-4D97-AF65-F5344CB8AC3E}">
        <p14:creationId xmlns:p14="http://schemas.microsoft.com/office/powerpoint/2010/main" val="6512763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Titel 1"/>
          <p:cNvSpPr>
            <a:spLocks noGrp="1"/>
          </p:cNvSpPr>
          <p:nvPr>
            <p:ph type="title"/>
          </p:nvPr>
        </p:nvSpPr>
        <p:spPr>
          <a:xfrm>
            <a:off x="500773" y="178844"/>
            <a:ext cx="8609463" cy="1080120"/>
          </a:xfrm>
        </p:spPr>
        <p:txBody>
          <a:bodyPr/>
          <a:lstStyle/>
          <a:p>
            <a:pPr algn="ctr"/>
            <a:r>
              <a:rPr lang="nl-BE" sz="4000"/>
              <a:t>1) Efficiëntie van verlichting</a:t>
            </a:r>
            <a:endParaRPr lang="nl-BE" b="0">
              <a:solidFill>
                <a:srgbClr val="00B050"/>
              </a:solidFill>
            </a:endParaRPr>
          </a:p>
        </p:txBody>
      </p:sp>
      <p:sp>
        <p:nvSpPr>
          <p:cNvPr id="7" name="Text Placeholder 6"/>
          <p:cNvSpPr>
            <a:spLocks noGrp="1"/>
          </p:cNvSpPr>
          <p:nvPr>
            <p:ph idx="1"/>
          </p:nvPr>
        </p:nvSpPr>
        <p:spPr>
          <a:xfrm>
            <a:off x="479779" y="921979"/>
            <a:ext cx="8575291" cy="5328592"/>
          </a:xfrm>
        </p:spPr>
        <p:txBody>
          <a:bodyPr anchor="t">
            <a:normAutofit lnSpcReduction="10000"/>
          </a:bodyPr>
          <a:lstStyle/>
          <a:p>
            <a:pPr marL="287655" indent="-287655">
              <a:buNone/>
            </a:pPr>
            <a:r>
              <a:rPr lang="fr-BE" sz="2400" err="1">
                <a:latin typeface="Calibri"/>
                <a:cs typeface="Arial"/>
              </a:rPr>
              <a:t>Lichtbronnen</a:t>
            </a:r>
            <a:r>
              <a:rPr lang="fr-BE" sz="2400">
                <a:latin typeface="Calibri"/>
                <a:cs typeface="Arial"/>
              </a:rPr>
              <a:t> </a:t>
            </a:r>
            <a:r>
              <a:rPr lang="fr-BE" sz="2400" err="1">
                <a:latin typeface="Calibri"/>
                <a:cs typeface="Arial"/>
              </a:rPr>
              <a:t>worden</a:t>
            </a:r>
            <a:r>
              <a:rPr lang="fr-BE" sz="2400">
                <a:latin typeface="Calibri"/>
                <a:cs typeface="Arial"/>
              </a:rPr>
              <a:t> in </a:t>
            </a:r>
            <a:r>
              <a:rPr lang="fr-BE" sz="2400" err="1">
                <a:latin typeface="Calibri"/>
                <a:cs typeface="Arial"/>
              </a:rPr>
              <a:t>een</a:t>
            </a:r>
            <a:r>
              <a:rPr lang="fr-BE" sz="2400">
                <a:latin typeface="Calibri"/>
                <a:cs typeface="Arial"/>
              </a:rPr>
              <a:t> </a:t>
            </a:r>
            <a:r>
              <a:rPr lang="fr-BE" sz="2400" err="1">
                <a:latin typeface="Calibri"/>
                <a:cs typeface="Arial"/>
              </a:rPr>
              <a:t>verlichtingstoestel</a:t>
            </a:r>
            <a:r>
              <a:rPr lang="fr-BE" sz="2400">
                <a:latin typeface="Calibri"/>
                <a:cs typeface="Arial"/>
              </a:rPr>
              <a:t> </a:t>
            </a:r>
            <a:r>
              <a:rPr lang="fr-BE" sz="2400" err="1">
                <a:latin typeface="Calibri"/>
                <a:cs typeface="Arial"/>
              </a:rPr>
              <a:t>geplaatst</a:t>
            </a:r>
            <a:r>
              <a:rPr lang="fr-BE" sz="2400">
                <a:latin typeface="Calibri"/>
                <a:cs typeface="Arial"/>
              </a:rPr>
              <a:t>. </a:t>
            </a:r>
            <a:endParaRPr lang="fr-BE" sz="2400">
              <a:latin typeface="Calibri"/>
              <a:cs typeface="Arial" panose="020B0604020202020204" pitchFamily="34" charset="0"/>
            </a:endParaRPr>
          </a:p>
          <a:p>
            <a:pPr marL="287655" indent="-287655">
              <a:buNone/>
            </a:pPr>
            <a:r>
              <a:rPr lang="fr-BE" sz="2400">
                <a:latin typeface="Calibri"/>
                <a:cs typeface="Arial"/>
              </a:rPr>
              <a:t>Niet </a:t>
            </a:r>
            <a:r>
              <a:rPr lang="fr-BE" sz="2400" err="1">
                <a:latin typeface="Calibri"/>
                <a:cs typeface="Arial"/>
              </a:rPr>
              <a:t>alle</a:t>
            </a:r>
            <a:r>
              <a:rPr lang="fr-BE" sz="2400">
                <a:latin typeface="Calibri"/>
                <a:cs typeface="Arial"/>
              </a:rPr>
              <a:t> </a:t>
            </a:r>
            <a:r>
              <a:rPr lang="fr-BE" sz="2400" err="1">
                <a:latin typeface="Calibri"/>
                <a:cs typeface="Arial"/>
              </a:rPr>
              <a:t>verlichtingstoestellen</a:t>
            </a:r>
            <a:r>
              <a:rPr lang="fr-BE" sz="2400">
                <a:latin typeface="Calibri"/>
                <a:cs typeface="Arial"/>
              </a:rPr>
              <a:t> </a:t>
            </a:r>
            <a:r>
              <a:rPr lang="fr-BE" sz="2400" err="1">
                <a:latin typeface="Calibri"/>
                <a:cs typeface="Arial"/>
              </a:rPr>
              <a:t>zijn</a:t>
            </a:r>
            <a:r>
              <a:rPr lang="fr-BE" sz="2400">
                <a:latin typeface="Calibri"/>
                <a:cs typeface="Arial"/>
              </a:rPr>
              <a:t> </a:t>
            </a:r>
            <a:r>
              <a:rPr lang="fr-BE" sz="2400" err="1">
                <a:latin typeface="Calibri"/>
                <a:cs typeface="Arial"/>
              </a:rPr>
              <a:t>even</a:t>
            </a:r>
            <a:r>
              <a:rPr lang="fr-BE" sz="2400">
                <a:latin typeface="Calibri"/>
                <a:cs typeface="Arial"/>
              </a:rPr>
              <a:t> </a:t>
            </a:r>
            <a:r>
              <a:rPr lang="fr-BE" sz="2400" err="1">
                <a:latin typeface="Calibri"/>
                <a:cs typeface="Arial"/>
              </a:rPr>
              <a:t>energie-efficiënt</a:t>
            </a:r>
            <a:r>
              <a:rPr lang="fr-BE" sz="2400">
                <a:latin typeface="Calibri"/>
                <a:cs typeface="Arial"/>
              </a:rPr>
              <a:t>. </a:t>
            </a:r>
            <a:endParaRPr lang="fr-BE" sz="2400">
              <a:latin typeface="Calibri"/>
              <a:cs typeface="Arial" panose="020B0604020202020204" pitchFamily="34" charset="0"/>
            </a:endParaRPr>
          </a:p>
          <a:p>
            <a:pPr marL="457200" indent="-457200">
              <a:buAutoNum type="arabicParenR"/>
            </a:pPr>
            <a:r>
              <a:rPr lang="fr-BE" sz="2400" err="1">
                <a:latin typeface="Calibri"/>
                <a:cs typeface="Arial"/>
              </a:rPr>
              <a:t>Voorbeeld</a:t>
            </a:r>
            <a:r>
              <a:rPr lang="fr-BE" sz="2400">
                <a:latin typeface="Calibri"/>
                <a:cs typeface="Arial"/>
              </a:rPr>
              <a:t> : LED</a:t>
            </a:r>
          </a:p>
          <a:p>
            <a:pPr marL="457200" indent="-457200">
              <a:buAutoNum type="arabicParenR"/>
            </a:pPr>
            <a:endParaRPr lang="fr-BE" sz="2400">
              <a:latin typeface="Calibri"/>
              <a:cs typeface="Arial" panose="020B0604020202020204" pitchFamily="34" charset="0"/>
            </a:endParaRPr>
          </a:p>
          <a:p>
            <a:pPr marL="457200" indent="-457200">
              <a:buAutoNum type="arabicParenR"/>
            </a:pPr>
            <a:endParaRPr lang="fr-BE" sz="2400">
              <a:latin typeface="Calibri"/>
              <a:cs typeface="Arial" panose="020B0604020202020204" pitchFamily="34" charset="0"/>
            </a:endParaRPr>
          </a:p>
          <a:p>
            <a:pPr marL="457200" indent="-457200">
              <a:buAutoNum type="arabicParenR"/>
            </a:pPr>
            <a:endParaRPr lang="fr-BE" sz="2400">
              <a:latin typeface="Calibri"/>
              <a:cs typeface="Arial" panose="020B0604020202020204" pitchFamily="34" charset="0"/>
            </a:endParaRPr>
          </a:p>
          <a:p>
            <a:pPr marL="457200" indent="-457200">
              <a:buAutoNum type="arabicParenR"/>
            </a:pPr>
            <a:endParaRPr lang="fr-BE" sz="2400">
              <a:latin typeface="Calibri"/>
              <a:cs typeface="Arial" panose="020B0604020202020204" pitchFamily="34" charset="0"/>
            </a:endParaRPr>
          </a:p>
          <a:p>
            <a:pPr marL="457200" indent="-457200">
              <a:buAutoNum type="arabicParenR"/>
            </a:pPr>
            <a:endParaRPr lang="fr-BE" sz="2400">
              <a:latin typeface="Calibri"/>
              <a:cs typeface="Arial" panose="020B0604020202020204" pitchFamily="34" charset="0"/>
            </a:endParaRPr>
          </a:p>
          <a:p>
            <a:pPr marL="457200" indent="-457200">
              <a:buAutoNum type="arabicParenR"/>
            </a:pPr>
            <a:endParaRPr lang="fr-BE" sz="2400">
              <a:latin typeface="Calibri"/>
              <a:cs typeface="Arial" panose="020B0604020202020204" pitchFamily="34" charset="0"/>
            </a:endParaRPr>
          </a:p>
          <a:p>
            <a:pPr marL="457200" indent="-457200">
              <a:buAutoNum type="arabicParenR"/>
            </a:pPr>
            <a:endParaRPr lang="fr-BE" sz="2400">
              <a:latin typeface="Calibri"/>
              <a:cs typeface="Arial" panose="020B0604020202020204" pitchFamily="34" charset="0"/>
            </a:endParaRPr>
          </a:p>
          <a:p>
            <a:pPr marL="457200" indent="-457200">
              <a:buAutoNum type="arabicParenR"/>
            </a:pPr>
            <a:r>
              <a:rPr lang="fr-BE" sz="2400" err="1">
                <a:latin typeface="Calibri"/>
                <a:cs typeface="Arial"/>
              </a:rPr>
              <a:t>Voorbeeld</a:t>
            </a:r>
            <a:r>
              <a:rPr lang="fr-BE" sz="2400">
                <a:latin typeface="Calibri"/>
                <a:cs typeface="Arial"/>
              </a:rPr>
              <a:t> : </a:t>
            </a:r>
            <a:r>
              <a:rPr lang="fr-BE" sz="2400" err="1">
                <a:latin typeface="Calibri"/>
                <a:cs typeface="Arial"/>
              </a:rPr>
              <a:t>downlight</a:t>
            </a:r>
            <a:r>
              <a:rPr lang="fr-BE" sz="2400">
                <a:latin typeface="Calibri"/>
                <a:cs typeface="Arial"/>
              </a:rPr>
              <a:t> met 2 compact </a:t>
            </a:r>
            <a:endParaRPr lang="fr-BE" sz="2400">
              <a:latin typeface="Calibri"/>
              <a:cs typeface="Arial" panose="020B0604020202020204" pitchFamily="34" charset="0"/>
            </a:endParaRPr>
          </a:p>
          <a:p>
            <a:pPr marL="0" indent="0">
              <a:buNone/>
            </a:pPr>
            <a:r>
              <a:rPr lang="fr-BE" sz="2400">
                <a:latin typeface="Calibri"/>
                <a:cs typeface="Arial"/>
              </a:rPr>
              <a:t>	</a:t>
            </a:r>
            <a:r>
              <a:rPr lang="fr-BE" sz="2400" err="1">
                <a:latin typeface="Calibri"/>
                <a:cs typeface="Arial"/>
              </a:rPr>
              <a:t>fluorescentielampen</a:t>
            </a:r>
            <a:r>
              <a:rPr lang="fr-BE" sz="2400">
                <a:latin typeface="Calibri"/>
                <a:cs typeface="Arial"/>
              </a:rPr>
              <a:t> en </a:t>
            </a:r>
            <a:r>
              <a:rPr lang="fr-BE" sz="2400" err="1">
                <a:latin typeface="Calibri"/>
                <a:cs typeface="Arial"/>
              </a:rPr>
              <a:t>een</a:t>
            </a:r>
            <a:r>
              <a:rPr lang="fr-BE" sz="2400">
                <a:latin typeface="Calibri"/>
                <a:cs typeface="Arial"/>
              </a:rPr>
              <a:t> plexi.</a:t>
            </a:r>
          </a:p>
          <a:p>
            <a:pPr marL="0" indent="0">
              <a:buNone/>
            </a:pPr>
            <a:endParaRPr lang="fr-BE" sz="2400">
              <a:latin typeface="Calibri"/>
              <a:cs typeface="Arial" panose="020B0604020202020204" pitchFamily="34" charset="0"/>
            </a:endParaRPr>
          </a:p>
          <a:p>
            <a:pPr marL="0" indent="0">
              <a:buNone/>
            </a:pPr>
            <a:r>
              <a:rPr lang="fr-BE" sz="2400">
                <a:latin typeface="Calibri"/>
                <a:cs typeface="Arial"/>
              </a:rPr>
              <a:t>	</a:t>
            </a:r>
            <a:r>
              <a:rPr lang="fr-BE" sz="2400" b="1" err="1">
                <a:latin typeface="Calibri"/>
                <a:cs typeface="Arial"/>
              </a:rPr>
              <a:t>Heeft</a:t>
            </a:r>
            <a:r>
              <a:rPr lang="fr-BE" sz="2400" b="1">
                <a:latin typeface="Calibri"/>
                <a:cs typeface="Arial"/>
              </a:rPr>
              <a:t> </a:t>
            </a:r>
            <a:r>
              <a:rPr lang="fr-BE" sz="2400" b="1" err="1">
                <a:latin typeface="Calibri"/>
                <a:cs typeface="Arial"/>
              </a:rPr>
              <a:t>een</a:t>
            </a:r>
            <a:r>
              <a:rPr lang="fr-BE" sz="2400" b="1">
                <a:latin typeface="Calibri"/>
                <a:cs typeface="Arial"/>
              </a:rPr>
              <a:t> heel </a:t>
            </a:r>
            <a:r>
              <a:rPr lang="fr-BE" sz="2400" b="1" err="1">
                <a:latin typeface="Calibri"/>
                <a:cs typeface="Arial"/>
              </a:rPr>
              <a:t>laag</a:t>
            </a:r>
            <a:r>
              <a:rPr lang="fr-BE" sz="2400" b="1">
                <a:latin typeface="Calibri"/>
                <a:cs typeface="Arial"/>
              </a:rPr>
              <a:t> rendement.</a:t>
            </a:r>
          </a:p>
          <a:p>
            <a:pPr marL="0" indent="0">
              <a:buNone/>
            </a:pPr>
            <a:r>
              <a:rPr lang="fr-BE" sz="2400" b="1">
                <a:latin typeface="Calibri"/>
                <a:cs typeface="Arial"/>
              </a:rPr>
              <a:t>	</a:t>
            </a:r>
            <a:r>
              <a:rPr lang="fr-BE" sz="2400" b="1" err="1">
                <a:latin typeface="Calibri"/>
                <a:cs typeface="Arial"/>
              </a:rPr>
              <a:t>Waarom</a:t>
            </a:r>
            <a:r>
              <a:rPr lang="fr-BE" sz="2400" b="1">
                <a:latin typeface="Calibri"/>
                <a:cs typeface="Arial"/>
              </a:rPr>
              <a:t>?</a:t>
            </a:r>
          </a:p>
          <a:p>
            <a:pPr marL="0" indent="0">
              <a:buNone/>
            </a:pPr>
            <a:endParaRPr lang="fr-BE" sz="2400">
              <a:latin typeface="Arial" panose="020B0604020202020204" pitchFamily="34" charset="0"/>
              <a:cs typeface="Arial" panose="020B0604020202020204" pitchFamily="34" charset="0"/>
            </a:endParaRPr>
          </a:p>
          <a:p>
            <a:pPr marL="0" indent="0">
              <a:buNone/>
            </a:pPr>
            <a:endParaRPr lang="fr-BE" sz="2400">
              <a:latin typeface="Arial" panose="020B0604020202020204" pitchFamily="34" charset="0"/>
              <a:cs typeface="Arial" panose="020B0604020202020204" pitchFamily="34" charset="0"/>
            </a:endParaRPr>
          </a:p>
          <a:p>
            <a:pPr marL="287655" indent="-287655">
              <a:buNone/>
            </a:pPr>
            <a:endParaRPr lang="fr-BE" sz="2400">
              <a:latin typeface="Arial" panose="020B0604020202020204" pitchFamily="34" charset="0"/>
              <a:cs typeface="Arial" panose="020B0604020202020204" pitchFamily="34" charset="0"/>
            </a:endParaRPr>
          </a:p>
          <a:p>
            <a:pPr marL="287655" indent="-287655">
              <a:buNone/>
            </a:pPr>
            <a:endParaRPr lang="fr-BE" sz="2400">
              <a:latin typeface="Arial" panose="020B0604020202020204" pitchFamily="34" charset="0"/>
              <a:cs typeface="Arial" panose="020B0604020202020204" pitchFamily="34" charset="0"/>
            </a:endParaRPr>
          </a:p>
          <a:p>
            <a:pPr marL="287655" indent="-287655">
              <a:buNone/>
            </a:pPr>
            <a:endParaRPr lang="fr-BE" sz="2400">
              <a:latin typeface="Arial" panose="020B0604020202020204" pitchFamily="34" charset="0"/>
              <a:cs typeface="Arial" panose="020B0604020202020204" pitchFamily="34" charset="0"/>
            </a:endParaRPr>
          </a:p>
          <a:p>
            <a:pPr marL="287655" indent="-287655">
              <a:buNone/>
            </a:pPr>
            <a:endParaRPr lang="fr-BE" sz="2400">
              <a:latin typeface="Arial" panose="020B0604020202020204" pitchFamily="34" charset="0"/>
              <a:cs typeface="Arial" panose="020B0604020202020204" pitchFamily="34" charset="0"/>
            </a:endParaRPr>
          </a:p>
          <a:p>
            <a:pPr marL="287655" indent="-287655">
              <a:buNone/>
            </a:pPr>
            <a:endParaRPr lang="fr-BE" sz="2400">
              <a:latin typeface="Arial" panose="020B0604020202020204" pitchFamily="34" charset="0"/>
              <a:cs typeface="Arial" panose="020B0604020202020204" pitchFamily="34" charset="0"/>
            </a:endParaRPr>
          </a:p>
          <a:p>
            <a:pPr marL="287655" indent="-287655">
              <a:buNone/>
            </a:pPr>
            <a:endParaRPr lang="fr-BE" sz="2400">
              <a:latin typeface="Arial" panose="020B0604020202020204" pitchFamily="34" charset="0"/>
              <a:cs typeface="Arial" panose="020B0604020202020204" pitchFamily="34" charset="0"/>
            </a:endParaRPr>
          </a:p>
          <a:p>
            <a:pPr marL="287655" indent="-287655">
              <a:buNone/>
            </a:pPr>
            <a:endParaRPr lang="fr-BE" sz="2400">
              <a:latin typeface="Arial" panose="020B0604020202020204" pitchFamily="34" charset="0"/>
              <a:cs typeface="Arial" panose="020B0604020202020204" pitchFamily="34" charset="0"/>
            </a:endParaRPr>
          </a:p>
          <a:p>
            <a:pPr marL="287655" indent="-287655">
              <a:buNone/>
            </a:pPr>
            <a:endParaRPr lang="fr-BE" sz="2400">
              <a:latin typeface="Arial" panose="020B0604020202020204" pitchFamily="34" charset="0"/>
              <a:cs typeface="Arial" panose="020B0604020202020204" pitchFamily="34" charset="0"/>
            </a:endParaRPr>
          </a:p>
          <a:p>
            <a:pPr marL="575945" lvl="1" indent="-287655"/>
            <a:endParaRPr lang="en-US" sz="1600">
              <a:cs typeface="Calibri" panose="020F0502020204030204" pitchFamily="34" charset="0"/>
            </a:endParaRPr>
          </a:p>
          <a:p>
            <a:pPr marL="575945" lvl="1" indent="-287655"/>
            <a:endParaRPr lang="en-US">
              <a:cs typeface="Calibri" panose="020F0502020204030204" pitchFamily="34" charset="0"/>
            </a:endParaRPr>
          </a:p>
          <a:p>
            <a:pPr marL="863600" lvl="2" indent="-287655"/>
            <a:endParaRPr lang="en-US">
              <a:cs typeface="Calibri" panose="020F0502020204030204" pitchFamily="34" charset="0"/>
            </a:endParaRPr>
          </a:p>
        </p:txBody>
      </p:sp>
      <p:sp>
        <p:nvSpPr>
          <p:cNvPr id="11" name="Rectangle 10"/>
          <p:cNvSpPr/>
          <p:nvPr/>
        </p:nvSpPr>
        <p:spPr>
          <a:xfrm>
            <a:off x="656127" y="2229685"/>
            <a:ext cx="8001000" cy="752475"/>
          </a:xfrm>
          <a:prstGeom prst="rect">
            <a:avLst/>
          </a:prstGeom>
          <a:gradFill>
            <a:gsLst>
              <a:gs pos="0">
                <a:schemeClr val="bg1">
                  <a:lumMod val="95000"/>
                </a:schemeClr>
              </a:gs>
              <a:gs pos="100000">
                <a:schemeClr val="bg1"/>
              </a:gs>
            </a:gsLst>
          </a:gradFill>
          <a:ln>
            <a:solidFill>
              <a:schemeClr val="bg1">
                <a:lumMod val="85000"/>
              </a:schemeClr>
            </a:solidFill>
          </a:ln>
          <a:effectLst>
            <a:outerShdw blurRad="114300" sx="101000" sy="101000" algn="ctr" rotWithShape="0">
              <a:prstClr val="black">
                <a:alpha val="40000"/>
              </a:prstClr>
            </a:outerShdw>
          </a:effectLst>
        </p:spPr>
        <p:txBody>
          <a:bodyPr vert="horz" lIns="91440" tIns="45720" rIns="91440" bIns="45720" rtlCol="0" anchor="ctr">
            <a:noAutofit/>
          </a:bodyPr>
          <a:lstStyle/>
          <a:p>
            <a:pPr algn="ctr">
              <a:spcBef>
                <a:spcPct val="0"/>
              </a:spcBef>
            </a:pPr>
            <a:endParaRPr lang="en-US" sz="2400" b="1">
              <a:latin typeface="Articulate" pitchFamily="2" charset="0"/>
              <a:ea typeface="+mj-ea"/>
              <a:cs typeface="+mj-cs"/>
            </a:endParaRPr>
          </a:p>
        </p:txBody>
      </p:sp>
      <p:graphicFrame>
        <p:nvGraphicFramePr>
          <p:cNvPr id="13" name="Table 12"/>
          <p:cNvGraphicFramePr>
            <a:graphicFrameLocks noGrp="1"/>
          </p:cNvGraphicFramePr>
          <p:nvPr>
            <p:extLst>
              <p:ext uri="{D42A27DB-BD31-4B8C-83A1-F6EECF244321}">
                <p14:modId xmlns:p14="http://schemas.microsoft.com/office/powerpoint/2010/main" val="741014084"/>
              </p:ext>
            </p:extLst>
          </p:nvPr>
        </p:nvGraphicFramePr>
        <p:xfrm>
          <a:off x="601852" y="2961807"/>
          <a:ext cx="8109549" cy="1285240"/>
        </p:xfrm>
        <a:graphic>
          <a:graphicData uri="http://schemas.openxmlformats.org/drawingml/2006/table">
            <a:tbl>
              <a:tblPr firstRow="1" bandRow="1">
                <a:tableStyleId>{7DF18680-E054-41AD-8BC1-D1AEF772440D}</a:tableStyleId>
              </a:tblPr>
              <a:tblGrid>
                <a:gridCol w="1158507">
                  <a:extLst>
                    <a:ext uri="{9D8B030D-6E8A-4147-A177-3AD203B41FA5}">
                      <a16:colId xmlns:a16="http://schemas.microsoft.com/office/drawing/2014/main" val="20000"/>
                    </a:ext>
                  </a:extLst>
                </a:gridCol>
                <a:gridCol w="1158507">
                  <a:extLst>
                    <a:ext uri="{9D8B030D-6E8A-4147-A177-3AD203B41FA5}">
                      <a16:colId xmlns:a16="http://schemas.microsoft.com/office/drawing/2014/main" val="20001"/>
                    </a:ext>
                  </a:extLst>
                </a:gridCol>
                <a:gridCol w="1158507">
                  <a:extLst>
                    <a:ext uri="{9D8B030D-6E8A-4147-A177-3AD203B41FA5}">
                      <a16:colId xmlns:a16="http://schemas.microsoft.com/office/drawing/2014/main" val="20002"/>
                    </a:ext>
                  </a:extLst>
                </a:gridCol>
                <a:gridCol w="1158507">
                  <a:extLst>
                    <a:ext uri="{9D8B030D-6E8A-4147-A177-3AD203B41FA5}">
                      <a16:colId xmlns:a16="http://schemas.microsoft.com/office/drawing/2014/main" val="20003"/>
                    </a:ext>
                  </a:extLst>
                </a:gridCol>
                <a:gridCol w="1158507">
                  <a:extLst>
                    <a:ext uri="{9D8B030D-6E8A-4147-A177-3AD203B41FA5}">
                      <a16:colId xmlns:a16="http://schemas.microsoft.com/office/drawing/2014/main" val="20004"/>
                    </a:ext>
                  </a:extLst>
                </a:gridCol>
                <a:gridCol w="1158507">
                  <a:extLst>
                    <a:ext uri="{9D8B030D-6E8A-4147-A177-3AD203B41FA5}">
                      <a16:colId xmlns:a16="http://schemas.microsoft.com/office/drawing/2014/main" val="20005"/>
                    </a:ext>
                  </a:extLst>
                </a:gridCol>
                <a:gridCol w="1158507">
                  <a:extLst>
                    <a:ext uri="{9D8B030D-6E8A-4147-A177-3AD203B41FA5}">
                      <a16:colId xmlns:a16="http://schemas.microsoft.com/office/drawing/2014/main" val="20006"/>
                    </a:ext>
                  </a:extLst>
                </a:gridCol>
              </a:tblGrid>
              <a:tr h="370840">
                <a:tc>
                  <a:txBody>
                    <a:bodyPr/>
                    <a:lstStyle/>
                    <a:p>
                      <a:pPr algn="ctr"/>
                      <a:r>
                        <a:rPr lang="en-GB" sz="1600"/>
                        <a:t>LED</a:t>
                      </a:r>
                      <a:br>
                        <a:rPr lang="en-GB" sz="1600"/>
                      </a:br>
                      <a:r>
                        <a:rPr lang="en-GB" sz="1600"/>
                        <a:t>Die</a:t>
                      </a:r>
                      <a:endParaRPr lang="en-GB" sz="1600" b="1">
                        <a:solidFill>
                          <a:schemeClr val="bg1"/>
                        </a:solidFill>
                        <a:latin typeface="+mn-lt"/>
                        <a:ea typeface="+mj-ea"/>
                        <a:cs typeface="Arial" pitchFamily="34" charset="0"/>
                      </a:endParaRPr>
                    </a:p>
                  </a:txBody>
                  <a:tcPr anchor="ctr"/>
                </a:tc>
                <a:tc>
                  <a:txBody>
                    <a:bodyPr/>
                    <a:lstStyle/>
                    <a:p>
                      <a:pPr marL="0" algn="ctr" defTabSz="914400" rtl="0" eaLnBrk="1" latinLnBrk="0" hangingPunct="1"/>
                      <a:r>
                        <a:rPr lang="en-GB" sz="1600" kern="1200"/>
                        <a:t>LED Array</a:t>
                      </a:r>
                      <a:endParaRPr lang="en-GB" sz="1600" b="1" kern="1200">
                        <a:solidFill>
                          <a:schemeClr val="bg1"/>
                        </a:solidFill>
                        <a:latin typeface="+mn-lt"/>
                        <a:ea typeface="+mj-ea"/>
                        <a:cs typeface="Arial" pitchFamily="34" charset="0"/>
                      </a:endParaRPr>
                    </a:p>
                  </a:txBody>
                  <a:tcPr anchor="ctr"/>
                </a:tc>
                <a:tc>
                  <a:txBody>
                    <a:bodyPr/>
                    <a:lstStyle/>
                    <a:p>
                      <a:pPr marL="0" algn="ctr" defTabSz="914400" rtl="0" eaLnBrk="1" latinLnBrk="0" hangingPunct="1"/>
                      <a:endParaRPr lang="en-GB" sz="1600" b="1" kern="1200">
                        <a:solidFill>
                          <a:schemeClr val="bg1"/>
                        </a:solidFill>
                        <a:latin typeface="+mn-lt"/>
                        <a:ea typeface="+mj-ea"/>
                        <a:cs typeface="Arial" pitchFamily="34" charset="0"/>
                      </a:endParaRPr>
                    </a:p>
                  </a:txBody>
                  <a:tcPr anchor="ctr"/>
                </a:tc>
                <a:tc>
                  <a:txBody>
                    <a:bodyPr/>
                    <a:lstStyle/>
                    <a:p>
                      <a:pPr marL="0" algn="ctr" defTabSz="914400" rtl="0" eaLnBrk="1" latinLnBrk="0" hangingPunct="1"/>
                      <a:r>
                        <a:rPr lang="en-GB" sz="1600" kern="1200"/>
                        <a:t>Optics</a:t>
                      </a:r>
                      <a:endParaRPr lang="en-GB" sz="1600" b="1" kern="1200">
                        <a:solidFill>
                          <a:schemeClr val="bg1"/>
                        </a:solidFill>
                        <a:latin typeface="+mn-lt"/>
                        <a:ea typeface="+mj-ea"/>
                        <a:cs typeface="Arial" pitchFamily="34" charset="0"/>
                      </a:endParaRPr>
                    </a:p>
                  </a:txBody>
                  <a:tcPr anchor="ctr"/>
                </a:tc>
                <a:tc>
                  <a:txBody>
                    <a:bodyPr/>
                    <a:lstStyle/>
                    <a:p>
                      <a:pPr marL="0" algn="ctr" defTabSz="914400" rtl="0" eaLnBrk="1" latinLnBrk="0" hangingPunct="1"/>
                      <a:endParaRPr lang="en-GB" sz="1600" b="1" kern="1200">
                        <a:solidFill>
                          <a:schemeClr val="bg1"/>
                        </a:solidFill>
                        <a:latin typeface="+mn-lt"/>
                        <a:ea typeface="+mj-ea"/>
                        <a:cs typeface="Arial" pitchFamily="34" charset="0"/>
                      </a:endParaRPr>
                    </a:p>
                  </a:txBody>
                  <a:tcPr anchor="ctr"/>
                </a:tc>
                <a:tc>
                  <a:txBody>
                    <a:bodyPr/>
                    <a:lstStyle/>
                    <a:p>
                      <a:pPr marL="0" algn="ctr" defTabSz="914400" rtl="0" eaLnBrk="1" latinLnBrk="0" hangingPunct="1"/>
                      <a:r>
                        <a:rPr lang="en-GB" sz="1600" kern="1200"/>
                        <a:t>Control</a:t>
                      </a:r>
                      <a:br>
                        <a:rPr lang="en-GB" sz="1600" kern="1200"/>
                      </a:br>
                      <a:r>
                        <a:rPr lang="en-GB" sz="1600" kern="1200"/>
                        <a:t>Gear</a:t>
                      </a:r>
                      <a:endParaRPr lang="en-GB" sz="1600" b="1" kern="1200">
                        <a:solidFill>
                          <a:schemeClr val="bg1"/>
                        </a:solidFill>
                        <a:latin typeface="+mn-lt"/>
                        <a:ea typeface="+mj-ea"/>
                        <a:cs typeface="Arial" pitchFamily="34" charset="0"/>
                      </a:endParaRPr>
                    </a:p>
                  </a:txBody>
                  <a:tcPr anchor="ctr"/>
                </a:tc>
                <a:tc>
                  <a:txBody>
                    <a:bodyPr/>
                    <a:lstStyle/>
                    <a:p>
                      <a:pPr marL="0" algn="ctr" defTabSz="914400" rtl="0" eaLnBrk="1" latinLnBrk="0" hangingPunct="1"/>
                      <a:r>
                        <a:rPr lang="en-GB" sz="1600" kern="1200"/>
                        <a:t>LED</a:t>
                      </a:r>
                      <a:br>
                        <a:rPr lang="en-GB" sz="1600" kern="1200"/>
                      </a:br>
                      <a:r>
                        <a:rPr lang="en-GB" sz="1600" kern="1200"/>
                        <a:t>Luminaire</a:t>
                      </a:r>
                      <a:endParaRPr lang="en-GB" sz="1600" b="1" kern="1200">
                        <a:solidFill>
                          <a:schemeClr val="bg1"/>
                        </a:solidFill>
                        <a:latin typeface="+mn-lt"/>
                        <a:ea typeface="+mj-ea"/>
                        <a:cs typeface="Arial" pitchFamily="34" charset="0"/>
                      </a:endParaRPr>
                    </a:p>
                  </a:txBody>
                  <a:tcPr anchor="ct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a:solidFill>
                            <a:srgbClr val="000000"/>
                          </a:solidFill>
                        </a:rPr>
                        <a:t>130 lm/W</a:t>
                      </a:r>
                      <a:endParaRPr lang="en-GB" sz="1600">
                        <a:solidFill>
                          <a:srgbClr val="000000"/>
                        </a:solidFill>
                        <a:latin typeface="+mn-lt"/>
                        <a:cs typeface="Arial" pitchFamily="34" charset="0"/>
                      </a:endParaRPr>
                    </a:p>
                  </a:txBody>
                  <a:tcPr anchor="ctr"/>
                </a:tc>
                <a:tc>
                  <a:txBody>
                    <a:bodyPr/>
                    <a:lstStyle/>
                    <a:p>
                      <a:pPr algn="ctr"/>
                      <a:r>
                        <a:rPr lang="en-GB" sz="1600">
                          <a:solidFill>
                            <a:srgbClr val="000000"/>
                          </a:solidFill>
                        </a:rPr>
                        <a:t>90%</a:t>
                      </a:r>
                      <a:endParaRPr lang="en-GB" sz="1600">
                        <a:solidFill>
                          <a:srgbClr val="000000"/>
                        </a:solidFill>
                        <a:latin typeface="+mn-lt"/>
                        <a:cs typeface="Arial" pitchFamily="34" charset="0"/>
                      </a:endParaRPr>
                    </a:p>
                  </a:txBody>
                  <a:tcPr anchor="ctr"/>
                </a:tc>
                <a:tc>
                  <a:txBody>
                    <a:bodyPr/>
                    <a:lstStyle/>
                    <a:p>
                      <a:pPr algn="ctr"/>
                      <a:r>
                        <a:rPr lang="en-GB" sz="1600">
                          <a:solidFill>
                            <a:srgbClr val="000000"/>
                          </a:solidFill>
                        </a:rPr>
                        <a:t>99 lm/W</a:t>
                      </a:r>
                      <a:endParaRPr lang="en-GB" sz="1600">
                        <a:solidFill>
                          <a:srgbClr val="000000"/>
                        </a:solidFill>
                        <a:latin typeface="+mn-lt"/>
                        <a:cs typeface="Arial" pitchFamily="34" charset="0"/>
                      </a:endParaRPr>
                    </a:p>
                  </a:txBody>
                  <a:tcPr anchor="ctr"/>
                </a:tc>
                <a:tc>
                  <a:txBody>
                    <a:bodyPr/>
                    <a:lstStyle/>
                    <a:p>
                      <a:pPr algn="ctr"/>
                      <a:r>
                        <a:rPr lang="en-GB" sz="1600">
                          <a:solidFill>
                            <a:srgbClr val="000000"/>
                          </a:solidFill>
                        </a:rPr>
                        <a:t>90%</a:t>
                      </a:r>
                      <a:endParaRPr lang="en-GB" sz="1600">
                        <a:solidFill>
                          <a:srgbClr val="000000"/>
                        </a:solidFill>
                        <a:latin typeface="+mn-lt"/>
                        <a:cs typeface="Arial" pitchFamily="34" charset="0"/>
                      </a:endParaRPr>
                    </a:p>
                  </a:txBody>
                  <a:tcPr anchor="ctr"/>
                </a:tc>
                <a:tc>
                  <a:txBody>
                    <a:bodyPr/>
                    <a:lstStyle/>
                    <a:p>
                      <a:pPr algn="ctr"/>
                      <a:r>
                        <a:rPr lang="en-GB" sz="1600">
                          <a:solidFill>
                            <a:srgbClr val="000000"/>
                          </a:solidFill>
                        </a:rPr>
                        <a:t>89 lm/W</a:t>
                      </a:r>
                      <a:endParaRPr lang="en-GB" sz="1600">
                        <a:solidFill>
                          <a:srgbClr val="000000"/>
                        </a:solidFill>
                        <a:latin typeface="+mn-lt"/>
                        <a:cs typeface="Arial" pitchFamily="34" charset="0"/>
                      </a:endParaRPr>
                    </a:p>
                  </a:txBody>
                  <a:tcPr anchor="ctr"/>
                </a:tc>
                <a:tc>
                  <a:txBody>
                    <a:bodyPr/>
                    <a:lstStyle/>
                    <a:p>
                      <a:pPr algn="ctr"/>
                      <a:r>
                        <a:rPr lang="en-GB" sz="1600">
                          <a:solidFill>
                            <a:srgbClr val="000000"/>
                          </a:solidFill>
                        </a:rPr>
                        <a:t>90%</a:t>
                      </a:r>
                      <a:endParaRPr lang="en-GB" sz="1600">
                        <a:solidFill>
                          <a:srgbClr val="000000"/>
                        </a:solidFill>
                        <a:latin typeface="+mn-lt"/>
                        <a:cs typeface="Arial" pitchFamily="34" charset="0"/>
                      </a:endParaRPr>
                    </a:p>
                  </a:txBody>
                  <a:tcPr anchor="ctr"/>
                </a:tc>
                <a:tc>
                  <a:txBody>
                    <a:bodyPr/>
                    <a:lstStyle/>
                    <a:p>
                      <a:pPr algn="ctr"/>
                      <a:r>
                        <a:rPr lang="en-GB" sz="1600">
                          <a:solidFill>
                            <a:srgbClr val="000000"/>
                          </a:solidFill>
                        </a:rPr>
                        <a:t>94 lm/W</a:t>
                      </a:r>
                      <a:endParaRPr lang="en-GB" sz="1600">
                        <a:solidFill>
                          <a:srgbClr val="000000"/>
                        </a:solidFill>
                        <a:latin typeface="+mn-lt"/>
                        <a:cs typeface="Arial" pitchFamily="34" charset="0"/>
                      </a:endParaRPr>
                    </a:p>
                  </a:txBody>
                  <a:tcPr anchor="ctr"/>
                </a:tc>
                <a:extLst>
                  <a:ext uri="{0D108BD9-81ED-4DB2-BD59-A6C34878D82A}">
                    <a16:rowId xmlns:a16="http://schemas.microsoft.com/office/drawing/2014/main" val="10001"/>
                  </a:ext>
                </a:extLst>
              </a:tr>
              <a:tr h="331832">
                <a:tc>
                  <a:txBody>
                    <a:bodyPr/>
                    <a:lstStyle/>
                    <a:p>
                      <a:pPr algn="ctr"/>
                      <a:endParaRPr lang="en-GB" sz="1600">
                        <a:solidFill>
                          <a:srgbClr val="000000"/>
                        </a:solidFill>
                        <a:latin typeface="+mn-lt"/>
                        <a:cs typeface="Arial"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a:solidFill>
                            <a:srgbClr val="000000"/>
                          </a:solidFill>
                        </a:rPr>
                        <a:t>85%</a:t>
                      </a:r>
                      <a:endParaRPr lang="en-GB" sz="1600">
                        <a:solidFill>
                          <a:srgbClr val="000000"/>
                        </a:solidFill>
                        <a:latin typeface="+mn-lt"/>
                        <a:cs typeface="Arial"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a:solidFill>
                            <a:srgbClr val="000000"/>
                          </a:solidFill>
                        </a:rPr>
                        <a:t>94 lm/W</a:t>
                      </a:r>
                      <a:endParaRPr lang="en-GB" sz="1600">
                        <a:solidFill>
                          <a:srgbClr val="000000"/>
                        </a:solidFill>
                        <a:latin typeface="+mn-lt"/>
                        <a:cs typeface="Arial"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a:solidFill>
                            <a:srgbClr val="000000"/>
                          </a:solidFill>
                        </a:rPr>
                        <a:t>60%</a:t>
                      </a:r>
                      <a:endParaRPr lang="en-GB" sz="1600">
                        <a:solidFill>
                          <a:srgbClr val="000000"/>
                        </a:solidFill>
                        <a:latin typeface="+mn-lt"/>
                        <a:cs typeface="Arial"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a:solidFill>
                            <a:srgbClr val="000000"/>
                          </a:solidFill>
                        </a:rPr>
                        <a:t>56 lm/W</a:t>
                      </a:r>
                      <a:endParaRPr lang="en-GB" sz="1600">
                        <a:solidFill>
                          <a:srgbClr val="000000"/>
                        </a:solidFill>
                        <a:latin typeface="+mn-lt"/>
                        <a:cs typeface="Arial"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a:solidFill>
                            <a:srgbClr val="000000"/>
                          </a:solidFill>
                        </a:rPr>
                        <a:t>70%</a:t>
                      </a:r>
                      <a:endParaRPr lang="en-GB" sz="1600">
                        <a:solidFill>
                          <a:srgbClr val="000000"/>
                        </a:solidFill>
                        <a:latin typeface="+mn-lt"/>
                        <a:cs typeface="Arial"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a:solidFill>
                            <a:srgbClr val="000000"/>
                          </a:solidFill>
                        </a:rPr>
                        <a:t>46 lm/W</a:t>
                      </a:r>
                      <a:endParaRPr lang="en-GB" sz="1600">
                        <a:solidFill>
                          <a:srgbClr val="000000"/>
                        </a:solidFill>
                        <a:latin typeface="+mn-lt"/>
                        <a:cs typeface="Arial" pitchFamily="34" charset="0"/>
                      </a:endParaRPr>
                    </a:p>
                  </a:txBody>
                  <a:tcPr anchor="ctr"/>
                </a:tc>
                <a:extLst>
                  <a:ext uri="{0D108BD9-81ED-4DB2-BD59-A6C34878D82A}">
                    <a16:rowId xmlns:a16="http://schemas.microsoft.com/office/drawing/2014/main" val="10002"/>
                  </a:ext>
                </a:extLst>
              </a:tr>
            </a:tbl>
          </a:graphicData>
        </a:graphic>
      </p:graphicFrame>
      <p:grpSp>
        <p:nvGrpSpPr>
          <p:cNvPr id="2" name="Groep 1"/>
          <p:cNvGrpSpPr/>
          <p:nvPr/>
        </p:nvGrpSpPr>
        <p:grpSpPr>
          <a:xfrm>
            <a:off x="685526" y="2355888"/>
            <a:ext cx="7882555" cy="1891159"/>
            <a:chOff x="685526" y="2355888"/>
            <a:chExt cx="7882555" cy="1891159"/>
          </a:xfrm>
        </p:grpSpPr>
        <p:pic>
          <p:nvPicPr>
            <p:cNvPr id="14" name="Picture 38"/>
            <p:cNvPicPr>
              <a:picLocks noChangeAspect="1" noChangeArrowheads="1"/>
            </p:cNvPicPr>
            <p:nvPr>
              <p:custDataLst>
                <p:tags r:id="rId1"/>
              </p:custDataLst>
            </p:nvPr>
          </p:nvPicPr>
          <p:blipFill>
            <a:blip r:embed="rId4" cstate="screen"/>
            <a:srcRect/>
            <a:stretch>
              <a:fillRect/>
            </a:stretch>
          </p:blipFill>
          <p:spPr bwMode="auto">
            <a:xfrm>
              <a:off x="831893" y="2355888"/>
              <a:ext cx="670258" cy="557784"/>
            </a:xfrm>
            <a:prstGeom prst="rect">
              <a:avLst/>
            </a:prstGeom>
            <a:noFill/>
            <a:ln w="9525">
              <a:solidFill>
                <a:schemeClr val="bg1">
                  <a:lumMod val="95000"/>
                </a:schemeClr>
              </a:solidFill>
              <a:miter lim="800000"/>
              <a:headEnd/>
              <a:tailEnd/>
            </a:ln>
            <a:effectLst>
              <a:outerShdw blurRad="63500" sx="102000" sy="102000" algn="ctr" rotWithShape="0">
                <a:prstClr val="black">
                  <a:alpha val="40000"/>
                </a:prstClr>
              </a:outerShdw>
            </a:effectLst>
          </p:spPr>
        </p:pic>
        <p:pic>
          <p:nvPicPr>
            <p:cNvPr id="15" name="Picture 7" descr="http://media.digikey.com/photos/Lamina%20Photos/OP-4FM1-0442.jpg"/>
            <p:cNvPicPr>
              <a:picLocks noChangeAspect="1" noChangeArrowheads="1"/>
            </p:cNvPicPr>
            <p:nvPr/>
          </p:nvPicPr>
          <p:blipFill>
            <a:blip r:embed="rId5" cstate="screen"/>
            <a:srcRect/>
            <a:stretch>
              <a:fillRect/>
            </a:stretch>
          </p:blipFill>
          <p:spPr bwMode="auto">
            <a:xfrm>
              <a:off x="4349838" y="2355888"/>
              <a:ext cx="557784" cy="557784"/>
            </a:xfrm>
            <a:prstGeom prst="rect">
              <a:avLst/>
            </a:prstGeom>
            <a:noFill/>
            <a:ln w="9525">
              <a:solidFill>
                <a:schemeClr val="bg1">
                  <a:lumMod val="95000"/>
                </a:schemeClr>
              </a:solidFill>
              <a:miter lim="800000"/>
              <a:headEnd/>
              <a:tailEnd/>
            </a:ln>
            <a:effectLst>
              <a:outerShdw blurRad="63500" sx="102000" sy="102000" algn="ctr" rotWithShape="0">
                <a:prstClr val="black">
                  <a:alpha val="40000"/>
                </a:prstClr>
              </a:outerShdw>
            </a:effectLst>
          </p:spPr>
        </p:pic>
        <p:pic>
          <p:nvPicPr>
            <p:cNvPr id="16" name="Picture 9" descr="http://media.digikey.com/photos/Lamina%20Photos/BL-22D,%20BL-21A,%20BL-21E,%20BL-22C.jpg"/>
            <p:cNvPicPr>
              <a:picLocks noChangeAspect="1" noChangeArrowheads="1"/>
            </p:cNvPicPr>
            <p:nvPr/>
          </p:nvPicPr>
          <p:blipFill>
            <a:blip r:embed="rId6" cstate="screen"/>
            <a:srcRect/>
            <a:stretch>
              <a:fillRect/>
            </a:stretch>
          </p:blipFill>
          <p:spPr bwMode="auto">
            <a:xfrm>
              <a:off x="2067889" y="2355888"/>
              <a:ext cx="556839" cy="557784"/>
            </a:xfrm>
            <a:prstGeom prst="rect">
              <a:avLst/>
            </a:prstGeom>
            <a:noFill/>
            <a:ln w="9525">
              <a:solidFill>
                <a:schemeClr val="bg1">
                  <a:lumMod val="95000"/>
                </a:schemeClr>
              </a:solidFill>
              <a:miter lim="800000"/>
              <a:headEnd/>
              <a:tailEnd/>
            </a:ln>
            <a:effectLst>
              <a:outerShdw blurRad="63500" sx="102000" sy="102000" algn="ctr" rotWithShape="0">
                <a:prstClr val="black">
                  <a:alpha val="40000"/>
                </a:prstClr>
              </a:outerShdw>
            </a:effectLst>
          </p:spPr>
        </p:pic>
        <p:pic>
          <p:nvPicPr>
            <p:cNvPr id="17" name="Picture 2"/>
            <p:cNvPicPr>
              <a:picLocks noChangeAspect="1" noChangeArrowheads="1"/>
            </p:cNvPicPr>
            <p:nvPr/>
          </p:nvPicPr>
          <p:blipFill>
            <a:blip r:embed="rId7" cstate="screen"/>
            <a:srcRect/>
            <a:stretch>
              <a:fillRect/>
            </a:stretch>
          </p:blipFill>
          <p:spPr bwMode="auto">
            <a:xfrm>
              <a:off x="7732787" y="2355888"/>
              <a:ext cx="747966" cy="557784"/>
            </a:xfrm>
            <a:prstGeom prst="rect">
              <a:avLst/>
            </a:prstGeom>
            <a:noFill/>
            <a:ln w="9525">
              <a:solidFill>
                <a:schemeClr val="bg1">
                  <a:lumMod val="95000"/>
                </a:schemeClr>
              </a:solidFill>
              <a:miter lim="800000"/>
              <a:headEnd/>
              <a:tailEnd/>
            </a:ln>
            <a:effectLst>
              <a:outerShdw blurRad="63500" sx="102000" sy="102000" algn="ctr" rotWithShape="0">
                <a:prstClr val="black">
                  <a:alpha val="40000"/>
                </a:prstClr>
              </a:outerShdw>
            </a:effectLst>
          </p:spPr>
        </p:pic>
        <p:sp>
          <p:nvSpPr>
            <p:cNvPr id="18" name="Rounded Rectangle 17"/>
            <p:cNvSpPr/>
            <p:nvPr/>
          </p:nvSpPr>
          <p:spPr>
            <a:xfrm>
              <a:off x="685526" y="3597461"/>
              <a:ext cx="948803" cy="3134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itchFamily="34" charset="0"/>
                <a:cs typeface="Arial" pitchFamily="34" charset="0"/>
              </a:endParaRPr>
            </a:p>
          </p:txBody>
        </p:sp>
        <p:sp>
          <p:nvSpPr>
            <p:cNvPr id="19" name="Rounded Rectangle 18"/>
            <p:cNvSpPr/>
            <p:nvPr/>
          </p:nvSpPr>
          <p:spPr>
            <a:xfrm>
              <a:off x="7691530" y="3586275"/>
              <a:ext cx="876551" cy="3134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itchFamily="34" charset="0"/>
                <a:cs typeface="Arial" pitchFamily="34" charset="0"/>
              </a:endParaRPr>
            </a:p>
          </p:txBody>
        </p:sp>
        <p:sp>
          <p:nvSpPr>
            <p:cNvPr id="20" name="Rounded Rectangle 19"/>
            <p:cNvSpPr/>
            <p:nvPr/>
          </p:nvSpPr>
          <p:spPr>
            <a:xfrm>
              <a:off x="7687338" y="3933615"/>
              <a:ext cx="876551" cy="3134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itchFamily="34" charset="0"/>
                <a:cs typeface="Arial" pitchFamily="34" charset="0"/>
              </a:endParaRPr>
            </a:p>
          </p:txBody>
        </p:sp>
        <p:pic>
          <p:nvPicPr>
            <p:cNvPr id="21" name="Object 2"/>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605287" y="2355888"/>
              <a:ext cx="738198" cy="557784"/>
            </a:xfrm>
            <a:prstGeom prst="rect">
              <a:avLst/>
            </a:prstGeom>
            <a:noFill/>
            <a:ln w="9525">
              <a:solidFill>
                <a:schemeClr val="bg1">
                  <a:lumMod val="95000"/>
                </a:schemeClr>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pic>
        <p:nvPicPr>
          <p:cNvPr id="4" name="Afbeelding 3"/>
          <p:cNvPicPr>
            <a:picLocks noChangeAspect="1"/>
          </p:cNvPicPr>
          <p:nvPr/>
        </p:nvPicPr>
        <p:blipFill>
          <a:blip r:embed="rId9"/>
          <a:stretch>
            <a:fillRect/>
          </a:stretch>
        </p:blipFill>
        <p:spPr>
          <a:xfrm>
            <a:off x="6908969" y="4474415"/>
            <a:ext cx="1800316" cy="2228962"/>
          </a:xfrm>
          <a:prstGeom prst="rect">
            <a:avLst/>
          </a:prstGeom>
        </p:spPr>
      </p:pic>
    </p:spTree>
    <p:extLst>
      <p:ext uri="{BB962C8B-B14F-4D97-AF65-F5344CB8AC3E}">
        <p14:creationId xmlns:p14="http://schemas.microsoft.com/office/powerpoint/2010/main" val="2724681948"/>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Titel 1"/>
          <p:cNvSpPr>
            <a:spLocks noGrp="1"/>
          </p:cNvSpPr>
          <p:nvPr>
            <p:ph type="title"/>
          </p:nvPr>
        </p:nvSpPr>
        <p:spPr>
          <a:xfrm>
            <a:off x="500773" y="178844"/>
            <a:ext cx="8609463" cy="1080120"/>
          </a:xfrm>
        </p:spPr>
        <p:txBody>
          <a:bodyPr/>
          <a:lstStyle/>
          <a:p>
            <a:pPr algn="ctr"/>
            <a:r>
              <a:rPr lang="nl-BE" sz="4000"/>
              <a:t>1) Efficiëntie van verlichting</a:t>
            </a:r>
            <a:endParaRPr lang="nl-BE" b="0">
              <a:solidFill>
                <a:srgbClr val="00B050"/>
              </a:solidFill>
            </a:endParaRPr>
          </a:p>
        </p:txBody>
      </p:sp>
      <p:sp>
        <p:nvSpPr>
          <p:cNvPr id="7" name="Text Placeholder 6"/>
          <p:cNvSpPr>
            <a:spLocks noGrp="1"/>
          </p:cNvSpPr>
          <p:nvPr>
            <p:ph idx="1"/>
          </p:nvPr>
        </p:nvSpPr>
        <p:spPr>
          <a:xfrm>
            <a:off x="-33764" y="966487"/>
            <a:ext cx="9144000" cy="6183744"/>
          </a:xfrm>
        </p:spPr>
        <p:txBody>
          <a:bodyPr>
            <a:normAutofit/>
          </a:bodyPr>
          <a:lstStyle/>
          <a:p>
            <a:pPr>
              <a:buNone/>
            </a:pPr>
            <a:r>
              <a:rPr lang="fr-BE" sz="2400" dirty="0">
                <a:latin typeface="+mn-lt"/>
                <a:cs typeface="Arial" panose="020B0604020202020204" pitchFamily="34" charset="0"/>
              </a:rPr>
              <a:t>De </a:t>
            </a:r>
            <a:r>
              <a:rPr lang="fr-BE" sz="2400" dirty="0" err="1">
                <a:latin typeface="+mn-lt"/>
                <a:cs typeface="Arial" panose="020B0604020202020204" pitchFamily="34" charset="0"/>
              </a:rPr>
              <a:t>fotometrie</a:t>
            </a:r>
            <a:r>
              <a:rPr lang="fr-BE" sz="2400" dirty="0">
                <a:latin typeface="+mn-lt"/>
                <a:cs typeface="Arial" panose="020B0604020202020204" pitchFamily="34" charset="0"/>
              </a:rPr>
              <a:t> van </a:t>
            </a:r>
            <a:r>
              <a:rPr lang="fr-BE" sz="2400" dirty="0" err="1">
                <a:latin typeface="+mn-lt"/>
                <a:cs typeface="Arial" panose="020B0604020202020204" pitchFamily="34" charset="0"/>
              </a:rPr>
              <a:t>een</a:t>
            </a:r>
            <a:r>
              <a:rPr lang="fr-BE" sz="2400" dirty="0">
                <a:latin typeface="+mn-lt"/>
                <a:cs typeface="Arial" panose="020B0604020202020204" pitchFamily="34" charset="0"/>
              </a:rPr>
              <a:t> </a:t>
            </a:r>
            <a:r>
              <a:rPr lang="fr-BE" sz="2400" dirty="0" err="1">
                <a:latin typeface="+mn-lt"/>
                <a:cs typeface="Arial" panose="020B0604020202020204" pitchFamily="34" charset="0"/>
              </a:rPr>
              <a:t>verlichtingstoestel</a:t>
            </a:r>
            <a:r>
              <a:rPr lang="fr-BE" sz="2400" dirty="0">
                <a:latin typeface="+mn-lt"/>
                <a:cs typeface="Arial" panose="020B0604020202020204" pitchFamily="34" charset="0"/>
              </a:rPr>
              <a:t> </a:t>
            </a:r>
            <a:r>
              <a:rPr lang="fr-BE" sz="2400" dirty="0" err="1">
                <a:latin typeface="+mn-lt"/>
                <a:cs typeface="Arial" panose="020B0604020202020204" pitchFamily="34" charset="0"/>
              </a:rPr>
              <a:t>is</a:t>
            </a:r>
            <a:r>
              <a:rPr lang="fr-BE" sz="2400" dirty="0">
                <a:latin typeface="+mn-lt"/>
                <a:cs typeface="Arial" panose="020B0604020202020204" pitchFamily="34" charset="0"/>
              </a:rPr>
              <a:t> </a:t>
            </a:r>
            <a:r>
              <a:rPr lang="fr-BE" sz="2400" dirty="0" err="1">
                <a:latin typeface="+mn-lt"/>
                <a:cs typeface="Arial" panose="020B0604020202020204" pitchFamily="34" charset="0"/>
              </a:rPr>
              <a:t>minstens</a:t>
            </a:r>
            <a:r>
              <a:rPr lang="fr-BE" sz="2400" dirty="0">
                <a:latin typeface="+mn-lt"/>
                <a:cs typeface="Arial" panose="020B0604020202020204" pitchFamily="34" charset="0"/>
              </a:rPr>
              <a:t> </a:t>
            </a:r>
            <a:r>
              <a:rPr lang="fr-BE" sz="2400" dirty="0" err="1">
                <a:latin typeface="+mn-lt"/>
                <a:cs typeface="Arial" panose="020B0604020202020204" pitchFamily="34" charset="0"/>
              </a:rPr>
              <a:t>zo</a:t>
            </a:r>
            <a:r>
              <a:rPr lang="fr-BE" sz="2400" dirty="0">
                <a:latin typeface="+mn-lt"/>
                <a:cs typeface="Arial" panose="020B0604020202020204" pitchFamily="34" charset="0"/>
              </a:rPr>
              <a:t> </a:t>
            </a:r>
            <a:r>
              <a:rPr lang="fr-BE" sz="2400" dirty="0" err="1">
                <a:latin typeface="+mn-lt"/>
                <a:cs typeface="Arial" panose="020B0604020202020204" pitchFamily="34" charset="0"/>
              </a:rPr>
              <a:t>belangrijk</a:t>
            </a:r>
            <a:r>
              <a:rPr lang="fr-BE" sz="2400" dirty="0">
                <a:latin typeface="+mn-lt"/>
                <a:cs typeface="Arial" panose="020B0604020202020204" pitchFamily="34" charset="0"/>
              </a:rPr>
              <a:t> </a:t>
            </a:r>
            <a:r>
              <a:rPr lang="fr-BE" sz="2400" dirty="0" err="1">
                <a:latin typeface="+mn-lt"/>
                <a:cs typeface="Arial" panose="020B0604020202020204" pitchFamily="34" charset="0"/>
              </a:rPr>
              <a:t>als</a:t>
            </a:r>
            <a:r>
              <a:rPr lang="fr-BE" sz="2400" dirty="0">
                <a:latin typeface="+mn-lt"/>
                <a:cs typeface="Arial" panose="020B0604020202020204" pitchFamily="34" charset="0"/>
              </a:rPr>
              <a:t> het rendement in lm/W.</a:t>
            </a:r>
          </a:p>
          <a:p>
            <a:pPr>
              <a:buNone/>
            </a:pPr>
            <a:endParaRPr lang="fr-BE" sz="2400" dirty="0">
              <a:latin typeface="+mn-lt"/>
              <a:cs typeface="Arial" panose="020B0604020202020204" pitchFamily="34" charset="0"/>
            </a:endParaRPr>
          </a:p>
          <a:p>
            <a:pPr>
              <a:buNone/>
            </a:pPr>
            <a:endParaRPr lang="fr-BE" sz="2400" dirty="0">
              <a:latin typeface="+mn-lt"/>
              <a:cs typeface="Arial" panose="020B0604020202020204" pitchFamily="34" charset="0"/>
            </a:endParaRPr>
          </a:p>
          <a:p>
            <a:pPr>
              <a:buNone/>
            </a:pPr>
            <a:endParaRPr lang="fr-BE" sz="2400" dirty="0">
              <a:latin typeface="+mn-lt"/>
              <a:cs typeface="Arial" panose="020B0604020202020204" pitchFamily="34" charset="0"/>
            </a:endParaRPr>
          </a:p>
          <a:p>
            <a:pPr>
              <a:buNone/>
            </a:pPr>
            <a:endParaRPr lang="fr-BE" sz="2400" dirty="0">
              <a:latin typeface="+mn-lt"/>
              <a:cs typeface="Arial" panose="020B0604020202020204" pitchFamily="34" charset="0"/>
            </a:endParaRPr>
          </a:p>
          <a:p>
            <a:pPr>
              <a:buNone/>
            </a:pPr>
            <a:endParaRPr lang="fr-BE" sz="2400" dirty="0">
              <a:latin typeface="+mn-lt"/>
              <a:cs typeface="Arial" panose="020B0604020202020204" pitchFamily="34" charset="0"/>
            </a:endParaRPr>
          </a:p>
          <a:p>
            <a:pPr>
              <a:buNone/>
            </a:pPr>
            <a:endParaRPr lang="fr-BE" sz="2400" dirty="0">
              <a:latin typeface="+mn-lt"/>
              <a:cs typeface="Arial" panose="020B0604020202020204" pitchFamily="34" charset="0"/>
            </a:endParaRPr>
          </a:p>
          <a:p>
            <a:pPr>
              <a:buNone/>
            </a:pPr>
            <a:endParaRPr lang="fr-BE" sz="2400" dirty="0">
              <a:latin typeface="+mn-lt"/>
              <a:cs typeface="Arial" panose="020B0604020202020204" pitchFamily="34" charset="0"/>
            </a:endParaRPr>
          </a:p>
          <a:p>
            <a:pPr>
              <a:buNone/>
            </a:pPr>
            <a:endParaRPr lang="fr-BE" sz="2400" dirty="0">
              <a:latin typeface="+mn-lt"/>
              <a:cs typeface="Arial" panose="020B0604020202020204" pitchFamily="34" charset="0"/>
            </a:endParaRPr>
          </a:p>
          <a:p>
            <a:pPr>
              <a:buNone/>
            </a:pPr>
            <a:endParaRPr lang="fr-BE" sz="2400" dirty="0">
              <a:latin typeface="+mn-lt"/>
              <a:cs typeface="Arial" panose="020B0604020202020204" pitchFamily="34" charset="0"/>
            </a:endParaRPr>
          </a:p>
          <a:p>
            <a:pPr>
              <a:buNone/>
            </a:pPr>
            <a:r>
              <a:rPr lang="fr-BE" sz="2400" b="1" dirty="0" err="1">
                <a:latin typeface="+mn-lt"/>
                <a:cs typeface="Arial" panose="020B0604020202020204" pitchFamily="34" charset="0"/>
              </a:rPr>
              <a:t>Deze</a:t>
            </a:r>
            <a:r>
              <a:rPr lang="fr-BE" sz="2400" b="1" dirty="0">
                <a:latin typeface="+mn-lt"/>
                <a:cs typeface="Arial" panose="020B0604020202020204" pitchFamily="34" charset="0"/>
              </a:rPr>
              <a:t> </a:t>
            </a:r>
            <a:r>
              <a:rPr lang="fr-BE" sz="2400" b="1" dirty="0" err="1">
                <a:latin typeface="+mn-lt"/>
                <a:cs typeface="Arial" panose="020B0604020202020204" pitchFamily="34" charset="0"/>
              </a:rPr>
              <a:t>elementen</a:t>
            </a:r>
            <a:r>
              <a:rPr lang="fr-BE" sz="2400" b="1" dirty="0">
                <a:latin typeface="+mn-lt"/>
                <a:cs typeface="Arial" panose="020B0604020202020204" pitchFamily="34" charset="0"/>
              </a:rPr>
              <a:t> </a:t>
            </a:r>
            <a:r>
              <a:rPr lang="fr-BE" sz="2400" b="1" dirty="0" err="1">
                <a:latin typeface="+mn-lt"/>
                <a:cs typeface="Arial" panose="020B0604020202020204" pitchFamily="34" charset="0"/>
              </a:rPr>
              <a:t>spelen</a:t>
            </a:r>
            <a:r>
              <a:rPr lang="fr-BE" sz="2400" b="1" dirty="0">
                <a:latin typeface="+mn-lt"/>
                <a:cs typeface="Arial" panose="020B0604020202020204" pitchFamily="34" charset="0"/>
              </a:rPr>
              <a:t> </a:t>
            </a:r>
            <a:r>
              <a:rPr lang="fr-BE" sz="2400" b="1" dirty="0" err="1">
                <a:latin typeface="+mn-lt"/>
                <a:cs typeface="Arial" panose="020B0604020202020204" pitchFamily="34" charset="0"/>
              </a:rPr>
              <a:t>geen</a:t>
            </a:r>
            <a:r>
              <a:rPr lang="fr-BE" sz="2400" b="1" dirty="0">
                <a:latin typeface="+mn-lt"/>
                <a:cs typeface="Arial" panose="020B0604020202020204" pitchFamily="34" charset="0"/>
              </a:rPr>
              <a:t> </a:t>
            </a:r>
            <a:r>
              <a:rPr lang="fr-BE" sz="2400" b="1" dirty="0" err="1">
                <a:latin typeface="+mn-lt"/>
                <a:cs typeface="Arial" panose="020B0604020202020204" pitchFamily="34" charset="0"/>
              </a:rPr>
              <a:t>rol</a:t>
            </a:r>
            <a:r>
              <a:rPr lang="fr-BE" sz="2400" b="1" dirty="0">
                <a:latin typeface="+mn-lt"/>
                <a:cs typeface="Arial" panose="020B0604020202020204" pitchFamily="34" charset="0"/>
              </a:rPr>
              <a:t> </a:t>
            </a:r>
            <a:r>
              <a:rPr lang="fr-BE" sz="2400" b="1" dirty="0" err="1">
                <a:latin typeface="+mn-lt"/>
                <a:cs typeface="Arial" panose="020B0604020202020204" pitchFamily="34" charset="0"/>
              </a:rPr>
              <a:t>bij</a:t>
            </a:r>
            <a:r>
              <a:rPr lang="fr-BE" sz="2400" b="1" dirty="0">
                <a:latin typeface="+mn-lt"/>
                <a:cs typeface="Arial" panose="020B0604020202020204" pitchFamily="34" charset="0"/>
              </a:rPr>
              <a:t> de </a:t>
            </a:r>
            <a:r>
              <a:rPr lang="fr-BE" sz="2400" b="1" dirty="0" err="1">
                <a:latin typeface="+mn-lt"/>
                <a:cs typeface="Arial" panose="020B0604020202020204" pitchFamily="34" charset="0"/>
              </a:rPr>
              <a:t>opmaak</a:t>
            </a:r>
            <a:r>
              <a:rPr lang="fr-BE" sz="2400" b="1" dirty="0">
                <a:latin typeface="+mn-lt"/>
                <a:cs typeface="Arial" panose="020B0604020202020204" pitchFamily="34" charset="0"/>
              </a:rPr>
              <a:t> van </a:t>
            </a:r>
            <a:r>
              <a:rPr lang="fr-BE" sz="2400" b="1" dirty="0" err="1">
                <a:latin typeface="+mn-lt"/>
                <a:cs typeface="Arial" panose="020B0604020202020204" pitchFamily="34" charset="0"/>
              </a:rPr>
              <a:t>een</a:t>
            </a:r>
            <a:r>
              <a:rPr lang="fr-BE" sz="2400" b="1" dirty="0">
                <a:latin typeface="+mn-lt"/>
                <a:cs typeface="Arial" panose="020B0604020202020204" pitchFamily="34" charset="0"/>
              </a:rPr>
              <a:t> EPC </a:t>
            </a:r>
            <a:r>
              <a:rPr lang="fr-BE" sz="2400" dirty="0">
                <a:latin typeface="+mn-lt"/>
                <a:cs typeface="Arial" panose="020B0604020202020204" pitchFamily="34" charset="0"/>
              </a:rPr>
              <a:t>maar </a:t>
            </a:r>
            <a:r>
              <a:rPr lang="fr-BE" sz="2400" dirty="0" err="1">
                <a:latin typeface="+mn-lt"/>
                <a:cs typeface="Arial" panose="020B0604020202020204" pitchFamily="34" charset="0"/>
              </a:rPr>
              <a:t>zijn</a:t>
            </a:r>
            <a:r>
              <a:rPr lang="fr-BE" sz="2400" dirty="0">
                <a:latin typeface="+mn-lt"/>
                <a:cs typeface="Arial" panose="020B0604020202020204" pitchFamily="34" charset="0"/>
              </a:rPr>
              <a:t> </a:t>
            </a:r>
            <a:r>
              <a:rPr lang="fr-BE" sz="2400" dirty="0" err="1">
                <a:latin typeface="+mn-lt"/>
                <a:cs typeface="Arial" panose="020B0604020202020204" pitchFamily="34" charset="0"/>
              </a:rPr>
              <a:t>belangrijk</a:t>
            </a:r>
            <a:r>
              <a:rPr lang="fr-BE" sz="2400" dirty="0">
                <a:latin typeface="+mn-lt"/>
                <a:cs typeface="Arial" panose="020B0604020202020204" pitchFamily="34" charset="0"/>
              </a:rPr>
              <a:t> </a:t>
            </a:r>
            <a:r>
              <a:rPr lang="fr-BE" sz="2400" dirty="0" err="1">
                <a:latin typeface="+mn-lt"/>
                <a:cs typeface="Arial" panose="020B0604020202020204" pitchFamily="34" charset="0"/>
              </a:rPr>
              <a:t>voor</a:t>
            </a:r>
            <a:r>
              <a:rPr lang="fr-BE" sz="2400" dirty="0">
                <a:latin typeface="+mn-lt"/>
                <a:cs typeface="Arial" panose="020B0604020202020204" pitchFamily="34" charset="0"/>
              </a:rPr>
              <a:t> de correcte </a:t>
            </a:r>
            <a:r>
              <a:rPr lang="fr-BE" sz="2400" dirty="0" err="1">
                <a:latin typeface="+mn-lt"/>
                <a:cs typeface="Arial" panose="020B0604020202020204" pitchFamily="34" charset="0"/>
              </a:rPr>
              <a:t>dimensionering</a:t>
            </a:r>
            <a:r>
              <a:rPr lang="fr-BE" sz="2400" dirty="0">
                <a:latin typeface="+mn-lt"/>
                <a:cs typeface="Arial" panose="020B0604020202020204" pitchFamily="34" charset="0"/>
              </a:rPr>
              <a:t> van de </a:t>
            </a:r>
            <a:r>
              <a:rPr lang="fr-BE" sz="2400" dirty="0" err="1">
                <a:latin typeface="+mn-lt"/>
                <a:cs typeface="Arial" panose="020B0604020202020204" pitchFamily="34" charset="0"/>
              </a:rPr>
              <a:t>verlichting</a:t>
            </a:r>
            <a:r>
              <a:rPr lang="fr-BE" sz="2400" dirty="0">
                <a:latin typeface="+mn-lt"/>
                <a:cs typeface="Arial" panose="020B0604020202020204" pitchFamily="34" charset="0"/>
              </a:rPr>
              <a:t>. </a:t>
            </a:r>
          </a:p>
          <a:p>
            <a:pPr>
              <a:buNone/>
            </a:pPr>
            <a:r>
              <a:rPr lang="fr-BE" sz="2400" dirty="0" err="1">
                <a:latin typeface="+mn-lt"/>
                <a:cs typeface="Arial" panose="020B0604020202020204" pitchFamily="34" charset="0"/>
              </a:rPr>
              <a:t>Hierop</a:t>
            </a:r>
            <a:r>
              <a:rPr lang="fr-BE" sz="2400" dirty="0">
                <a:latin typeface="+mn-lt"/>
                <a:cs typeface="Arial" panose="020B0604020202020204" pitchFamily="34" charset="0"/>
              </a:rPr>
              <a:t> </a:t>
            </a:r>
            <a:r>
              <a:rPr lang="fr-BE" sz="2400" dirty="0" err="1">
                <a:latin typeface="+mn-lt"/>
                <a:cs typeface="Arial" panose="020B0604020202020204" pitchFamily="34" charset="0"/>
              </a:rPr>
              <a:t>wordt</a:t>
            </a:r>
            <a:r>
              <a:rPr lang="fr-BE" sz="2400" dirty="0">
                <a:latin typeface="+mn-lt"/>
                <a:cs typeface="Arial" panose="020B0604020202020204" pitchFamily="34" charset="0"/>
              </a:rPr>
              <a:t> </a:t>
            </a:r>
            <a:r>
              <a:rPr lang="fr-BE" sz="2400" dirty="0" err="1">
                <a:latin typeface="+mn-lt"/>
                <a:cs typeface="Arial" panose="020B0604020202020204" pitchFamily="34" charset="0"/>
              </a:rPr>
              <a:t>dieper</a:t>
            </a:r>
            <a:r>
              <a:rPr lang="fr-BE" sz="2400" dirty="0">
                <a:latin typeface="+mn-lt"/>
                <a:cs typeface="Arial" panose="020B0604020202020204" pitchFamily="34" charset="0"/>
              </a:rPr>
              <a:t> </a:t>
            </a:r>
            <a:r>
              <a:rPr lang="fr-BE" sz="2400" dirty="0" err="1">
                <a:latin typeface="+mn-lt"/>
                <a:cs typeface="Arial" panose="020B0604020202020204" pitchFamily="34" charset="0"/>
              </a:rPr>
              <a:t>ingegaan</a:t>
            </a:r>
            <a:r>
              <a:rPr lang="fr-BE" sz="2400" dirty="0">
                <a:latin typeface="+mn-lt"/>
                <a:cs typeface="Arial" panose="020B0604020202020204" pitchFamily="34" charset="0"/>
              </a:rPr>
              <a:t> in </a:t>
            </a:r>
            <a:r>
              <a:rPr lang="fr-BE" sz="2400" dirty="0" err="1">
                <a:latin typeface="+mn-lt"/>
                <a:cs typeface="Arial" panose="020B0604020202020204" pitchFamily="34" charset="0"/>
              </a:rPr>
              <a:t>een</a:t>
            </a:r>
            <a:r>
              <a:rPr lang="fr-BE" sz="2400" dirty="0">
                <a:latin typeface="+mn-lt"/>
                <a:cs typeface="Arial" panose="020B0604020202020204" pitchFamily="34" charset="0"/>
              </a:rPr>
              <a:t> cursus </a:t>
            </a:r>
            <a:r>
              <a:rPr lang="fr-BE" sz="2400" dirty="0" err="1">
                <a:latin typeface="+mn-lt"/>
                <a:cs typeface="Arial" panose="020B0604020202020204" pitchFamily="34" charset="0"/>
              </a:rPr>
              <a:t>verlichtingskunde</a:t>
            </a:r>
            <a:r>
              <a:rPr lang="fr-BE" sz="2400" dirty="0">
                <a:latin typeface="+mn-lt"/>
                <a:cs typeface="Arial" panose="020B0604020202020204" pitchFamily="34" charset="0"/>
              </a:rPr>
              <a:t>.</a:t>
            </a:r>
          </a:p>
          <a:p>
            <a:pPr lvl="1"/>
            <a:endParaRPr lang="en-US" sz="1600" dirty="0">
              <a:latin typeface="+mn-lt"/>
            </a:endParaRPr>
          </a:p>
          <a:p>
            <a:pPr lvl="1"/>
            <a:endParaRPr lang="en-US" dirty="0"/>
          </a:p>
          <a:p>
            <a:pPr lvl="2"/>
            <a:endParaRPr lang="en-US" dirty="0"/>
          </a:p>
        </p:txBody>
      </p:sp>
      <p:pic>
        <p:nvPicPr>
          <p:cNvPr id="3" name="Afbeelding 2"/>
          <p:cNvPicPr>
            <a:picLocks noChangeAspect="1"/>
          </p:cNvPicPr>
          <p:nvPr/>
        </p:nvPicPr>
        <p:blipFill>
          <a:blip r:embed="rId3"/>
          <a:stretch>
            <a:fillRect/>
          </a:stretch>
        </p:blipFill>
        <p:spPr>
          <a:xfrm>
            <a:off x="1566136" y="1835235"/>
            <a:ext cx="5634169" cy="997313"/>
          </a:xfrm>
          <a:prstGeom prst="rect">
            <a:avLst/>
          </a:prstGeom>
        </p:spPr>
      </p:pic>
      <p:pic>
        <p:nvPicPr>
          <p:cNvPr id="4" name="Afbeelding 3"/>
          <p:cNvPicPr>
            <a:picLocks noChangeAspect="1"/>
          </p:cNvPicPr>
          <p:nvPr/>
        </p:nvPicPr>
        <p:blipFill>
          <a:blip r:embed="rId4"/>
          <a:stretch>
            <a:fillRect/>
          </a:stretch>
        </p:blipFill>
        <p:spPr>
          <a:xfrm>
            <a:off x="1943695" y="2832548"/>
            <a:ext cx="3097036" cy="1871634"/>
          </a:xfrm>
          <a:prstGeom prst="rect">
            <a:avLst/>
          </a:prstGeom>
        </p:spPr>
      </p:pic>
    </p:spTree>
    <p:extLst>
      <p:ext uri="{BB962C8B-B14F-4D97-AF65-F5344CB8AC3E}">
        <p14:creationId xmlns:p14="http://schemas.microsoft.com/office/powerpoint/2010/main" val="33127990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3DB15F7-5912-41C1-B9AF-6ED72BCEB8C0}"/>
              </a:ext>
            </a:extLst>
          </p:cNvPr>
          <p:cNvSpPr/>
          <p:nvPr/>
        </p:nvSpPr>
        <p:spPr>
          <a:xfrm>
            <a:off x="395536" y="5949280"/>
            <a:ext cx="194421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 name="Titel 1">
            <a:extLst>
              <a:ext uri="{FF2B5EF4-FFF2-40B4-BE49-F238E27FC236}">
                <a16:creationId xmlns:a16="http://schemas.microsoft.com/office/drawing/2014/main" id="{EE5244AD-2C37-4ABF-ACAB-E169D5E85993}"/>
              </a:ext>
            </a:extLst>
          </p:cNvPr>
          <p:cNvSpPr>
            <a:spLocks noGrp="1"/>
          </p:cNvSpPr>
          <p:nvPr>
            <p:ph type="title"/>
          </p:nvPr>
        </p:nvSpPr>
        <p:spPr>
          <a:xfrm>
            <a:off x="545815" y="185425"/>
            <a:ext cx="8352928" cy="1080120"/>
          </a:xfrm>
        </p:spPr>
        <p:txBody>
          <a:bodyPr>
            <a:normAutofit/>
          </a:bodyPr>
          <a:lstStyle/>
          <a:p>
            <a:r>
              <a:rPr lang="nl-BE"/>
              <a:t>Stappenplan verlichting in Case 1 Kantoor</a:t>
            </a:r>
          </a:p>
        </p:txBody>
      </p:sp>
      <p:sp>
        <p:nvSpPr>
          <p:cNvPr id="3" name="Tijdelijke aanduiding voor inhoud 2">
            <a:extLst>
              <a:ext uri="{FF2B5EF4-FFF2-40B4-BE49-F238E27FC236}">
                <a16:creationId xmlns:a16="http://schemas.microsoft.com/office/drawing/2014/main" id="{7C6DECFD-FCF6-41C4-8569-16795C3BC378}"/>
              </a:ext>
            </a:extLst>
          </p:cNvPr>
          <p:cNvSpPr>
            <a:spLocks noGrp="1"/>
          </p:cNvSpPr>
          <p:nvPr>
            <p:ph sz="half" idx="2"/>
          </p:nvPr>
        </p:nvSpPr>
        <p:spPr>
          <a:xfrm>
            <a:off x="395536" y="951978"/>
            <a:ext cx="8352928" cy="5717382"/>
          </a:xfrm>
        </p:spPr>
        <p:txBody>
          <a:bodyPr/>
          <a:lstStyle/>
          <a:p>
            <a:pPr marL="288000" lvl="1" indent="0">
              <a:buNone/>
            </a:pPr>
            <a:r>
              <a:rPr lang="nl-BE" b="1"/>
              <a:t>STAP 1 : AFWEZIGHEID VAN EEN GEBOUW GEBONDEN VERLICHTING </a:t>
            </a:r>
          </a:p>
          <a:p>
            <a:pPr marL="288000" lvl="1" indent="0">
              <a:buNone/>
            </a:pPr>
            <a:r>
              <a:rPr lang="nl-BE" b="1"/>
              <a:t>Wel gebouw gebonden verlichting =&gt; STAP 2</a:t>
            </a:r>
          </a:p>
          <a:p>
            <a:pPr marL="288000" lvl="1" indent="0">
              <a:buNone/>
            </a:pPr>
            <a:endParaRPr lang="nl-BE" b="1"/>
          </a:p>
          <a:p>
            <a:pPr marL="288000" lvl="1" indent="0">
              <a:buNone/>
            </a:pPr>
            <a:r>
              <a:rPr lang="nl-BE" b="1"/>
              <a:t>STAP 2 : IDENTIFICEER PER RUIMTE DE AANWEZIGE VERLICHTING</a:t>
            </a:r>
          </a:p>
          <a:p>
            <a:pPr marL="288000" lvl="1" indent="0">
              <a:buNone/>
            </a:pPr>
            <a:endParaRPr lang="nl-BE"/>
          </a:p>
          <a:p>
            <a:pPr marL="288000" lvl="1" indent="0">
              <a:buNone/>
            </a:pPr>
            <a:endParaRPr lang="nl-BE"/>
          </a:p>
          <a:p>
            <a:pPr marL="288000" lvl="1" indent="0">
              <a:buNone/>
            </a:pPr>
            <a:endParaRPr lang="nl-BE"/>
          </a:p>
          <a:p>
            <a:pPr marL="288000" lvl="1" indent="0">
              <a:buNone/>
            </a:pPr>
            <a:endParaRPr lang="nl-BE"/>
          </a:p>
          <a:p>
            <a:pPr marL="288000" lvl="1" indent="0">
              <a:buNone/>
            </a:pPr>
            <a:endParaRPr lang="nl-BE"/>
          </a:p>
          <a:p>
            <a:pPr marL="288000" lvl="1" indent="0">
              <a:buNone/>
            </a:pPr>
            <a:endParaRPr lang="nl-BE"/>
          </a:p>
          <a:p>
            <a:pPr marL="288000" lvl="1" indent="0">
              <a:buNone/>
            </a:pPr>
            <a:endParaRPr lang="nl-BE"/>
          </a:p>
          <a:p>
            <a:pPr marL="288000" lvl="1" indent="0">
              <a:buNone/>
            </a:pPr>
            <a:endParaRPr lang="nl-BE"/>
          </a:p>
          <a:p>
            <a:pPr marL="288000" lvl="1" indent="0">
              <a:buNone/>
            </a:pPr>
            <a:r>
              <a:rPr lang="nl-BE"/>
              <a:t>Ruimte 1 (kantoor):  	Hoofdverlichting 		=&gt; STAP 3</a:t>
            </a:r>
          </a:p>
          <a:p>
            <a:pPr marL="288000" lvl="1" indent="0">
              <a:buNone/>
            </a:pPr>
            <a:r>
              <a:rPr lang="nl-BE"/>
              <a:t>			Aanvullende verlichting</a:t>
            </a:r>
          </a:p>
          <a:p>
            <a:pPr marL="288000" lvl="1" indent="0">
              <a:buNone/>
            </a:pPr>
            <a:r>
              <a:rPr lang="nl-BE"/>
              <a:t>Ruimte 2 (WC):	Hoofdverlichting		=&gt; STAP 3</a:t>
            </a:r>
          </a:p>
          <a:p>
            <a:pPr marL="288000" lvl="1" indent="0">
              <a:buNone/>
            </a:pPr>
            <a:r>
              <a:rPr lang="nl-BE"/>
              <a:t>Ruimte 3 (berging): 	Geen verlichting  (invoer GEEN)	=&gt; STAP 7</a:t>
            </a:r>
          </a:p>
          <a:p>
            <a:pPr marL="288000" lvl="1" indent="0">
              <a:buNone/>
            </a:pPr>
            <a:endParaRPr lang="nl-BE" b="1"/>
          </a:p>
          <a:p>
            <a:pPr marL="288000" lvl="1" indent="0">
              <a:buNone/>
            </a:pPr>
            <a:endParaRPr lang="nl-BE"/>
          </a:p>
        </p:txBody>
      </p:sp>
      <p:pic>
        <p:nvPicPr>
          <p:cNvPr id="6" name="Afbeelding 5"/>
          <p:cNvPicPr>
            <a:picLocks noChangeAspect="1"/>
          </p:cNvPicPr>
          <p:nvPr/>
        </p:nvPicPr>
        <p:blipFill>
          <a:blip r:embed="rId3"/>
          <a:stretch>
            <a:fillRect/>
          </a:stretch>
        </p:blipFill>
        <p:spPr>
          <a:xfrm>
            <a:off x="1929411" y="2439043"/>
            <a:ext cx="4985305" cy="2515001"/>
          </a:xfrm>
          <a:prstGeom prst="rect">
            <a:avLst/>
          </a:prstGeom>
        </p:spPr>
      </p:pic>
    </p:spTree>
    <p:extLst>
      <p:ext uri="{BB962C8B-B14F-4D97-AF65-F5344CB8AC3E}">
        <p14:creationId xmlns:p14="http://schemas.microsoft.com/office/powerpoint/2010/main" val="88296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2" end="1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3" end="1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4" end="1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5" end="1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el 1"/>
          <p:cNvSpPr>
            <a:spLocks noGrp="1"/>
          </p:cNvSpPr>
          <p:nvPr>
            <p:ph type="title"/>
          </p:nvPr>
        </p:nvSpPr>
        <p:spPr>
          <a:xfrm>
            <a:off x="323528" y="181409"/>
            <a:ext cx="8784975" cy="1080120"/>
          </a:xfrm>
        </p:spPr>
        <p:txBody>
          <a:bodyPr/>
          <a:lstStyle/>
          <a:p>
            <a:pPr algn="ctr"/>
            <a:r>
              <a:rPr lang="nl-BE" sz="3600"/>
              <a:t>2) Sturing van verlichting</a:t>
            </a:r>
            <a:endParaRPr lang="nl-BE" b="0">
              <a:solidFill>
                <a:srgbClr val="00B050"/>
              </a:solidFill>
            </a:endParaRPr>
          </a:p>
        </p:txBody>
      </p:sp>
      <p:sp>
        <p:nvSpPr>
          <p:cNvPr id="7" name="Text Placeholder 6"/>
          <p:cNvSpPr>
            <a:spLocks noGrp="1"/>
          </p:cNvSpPr>
          <p:nvPr>
            <p:ph idx="1"/>
          </p:nvPr>
        </p:nvSpPr>
        <p:spPr>
          <a:xfrm>
            <a:off x="451944" y="908720"/>
            <a:ext cx="8692056" cy="5328592"/>
          </a:xfrm>
        </p:spPr>
        <p:txBody>
          <a:bodyPr>
            <a:normAutofit/>
          </a:bodyPr>
          <a:lstStyle/>
          <a:p>
            <a:pPr marL="288000" lvl="1" indent="0">
              <a:buNone/>
            </a:pPr>
            <a:r>
              <a:rPr lang="en-US" sz="2400" dirty="0" err="1"/>
              <a:t>Inspectieprotocol</a:t>
            </a:r>
            <a:r>
              <a:rPr lang="en-US" sz="2400" dirty="0"/>
              <a:t>:</a:t>
            </a:r>
          </a:p>
          <a:p>
            <a:pPr marL="288000" lvl="1" indent="0">
              <a:buNone/>
            </a:pPr>
            <a:r>
              <a:rPr lang="en-US" sz="2400" dirty="0" err="1"/>
              <a:t>Voor</a:t>
            </a:r>
            <a:r>
              <a:rPr lang="en-US" sz="2400" dirty="0"/>
              <a:t> het </a:t>
            </a:r>
            <a:r>
              <a:rPr lang="en-US" sz="2400" dirty="0" err="1"/>
              <a:t>evaluatie</a:t>
            </a:r>
            <a:r>
              <a:rPr lang="en-US" sz="2400" dirty="0"/>
              <a:t> van de </a:t>
            </a:r>
            <a:r>
              <a:rPr lang="en-US" sz="2400" dirty="0" err="1"/>
              <a:t>energiescore</a:t>
            </a:r>
            <a:r>
              <a:rPr lang="en-US" sz="2400" dirty="0"/>
              <a:t> van</a:t>
            </a:r>
          </a:p>
          <a:p>
            <a:pPr marL="288000" lvl="1" indent="0">
              <a:buNone/>
            </a:pPr>
            <a:r>
              <a:rPr lang="en-US" sz="2400" dirty="0"/>
              <a:t>de </a:t>
            </a:r>
            <a:r>
              <a:rPr lang="en-US" sz="2400" dirty="0" err="1"/>
              <a:t>verlichting</a:t>
            </a:r>
            <a:r>
              <a:rPr lang="en-US" sz="2400" dirty="0"/>
              <a:t> </a:t>
            </a:r>
            <a:r>
              <a:rPr lang="en-US" sz="2400" dirty="0" err="1"/>
              <a:t>zijn</a:t>
            </a:r>
            <a:r>
              <a:rPr lang="en-US" sz="2400" dirty="0"/>
              <a:t> 2 parameters </a:t>
            </a:r>
            <a:r>
              <a:rPr lang="en-US" sz="2400" dirty="0" err="1"/>
              <a:t>nodig</a:t>
            </a:r>
            <a:r>
              <a:rPr lang="en-US" sz="2400" dirty="0"/>
              <a:t>:</a:t>
            </a:r>
          </a:p>
          <a:p>
            <a:pPr lvl="1">
              <a:buFontTx/>
              <a:buChar char="-"/>
            </a:pPr>
            <a:r>
              <a:rPr lang="en-US" sz="2400" b="1" dirty="0"/>
              <a:t>Het </a:t>
            </a:r>
            <a:r>
              <a:rPr lang="en-US" sz="2400" b="1" dirty="0" err="1"/>
              <a:t>vermogen</a:t>
            </a:r>
            <a:r>
              <a:rPr lang="en-US" sz="2400" b="1" dirty="0"/>
              <a:t> van de </a:t>
            </a:r>
            <a:r>
              <a:rPr lang="en-US" sz="2400" b="1" dirty="0" err="1"/>
              <a:t>verlichting</a:t>
            </a:r>
            <a:endParaRPr lang="en-US" sz="2400" b="1" dirty="0"/>
          </a:p>
          <a:p>
            <a:pPr lvl="1">
              <a:buFontTx/>
              <a:buChar char="-"/>
            </a:pPr>
            <a:r>
              <a:rPr lang="en-US" sz="2400" b="1" dirty="0"/>
              <a:t>Het </a:t>
            </a:r>
            <a:r>
              <a:rPr lang="en-US" sz="2400" b="1" dirty="0" err="1"/>
              <a:t>aantal</a:t>
            </a:r>
            <a:r>
              <a:rPr lang="en-US" sz="2400" b="1" dirty="0"/>
              <a:t> </a:t>
            </a:r>
            <a:r>
              <a:rPr lang="en-US" sz="2400" b="1" dirty="0" err="1"/>
              <a:t>branduren</a:t>
            </a:r>
            <a:endParaRPr lang="en-US" sz="2400" b="1" dirty="0"/>
          </a:p>
          <a:p>
            <a:pPr marL="288000" lvl="1" indent="0">
              <a:buNone/>
            </a:pPr>
            <a:endParaRPr lang="en-US" sz="2400" dirty="0"/>
          </a:p>
          <a:p>
            <a:pPr marL="288000" lvl="1" indent="0">
              <a:buNone/>
            </a:pPr>
            <a:r>
              <a:rPr lang="en-US" sz="2400" dirty="0"/>
              <a:t>Het </a:t>
            </a:r>
            <a:r>
              <a:rPr lang="en-US" sz="2400" dirty="0" err="1"/>
              <a:t>aantal</a:t>
            </a:r>
            <a:r>
              <a:rPr lang="en-US" sz="2400" dirty="0"/>
              <a:t> </a:t>
            </a:r>
            <a:r>
              <a:rPr lang="en-US" sz="2400" dirty="0" err="1"/>
              <a:t>branduren</a:t>
            </a:r>
            <a:r>
              <a:rPr lang="en-US" sz="2400" dirty="0"/>
              <a:t> van de </a:t>
            </a:r>
            <a:r>
              <a:rPr lang="en-US" sz="2400" dirty="0" err="1"/>
              <a:t>verlichting</a:t>
            </a:r>
            <a:r>
              <a:rPr lang="en-US" sz="2400" dirty="0"/>
              <a:t> </a:t>
            </a:r>
            <a:r>
              <a:rPr lang="en-US" sz="2400" b="1" dirty="0" err="1"/>
              <a:t>wordt</a:t>
            </a:r>
            <a:r>
              <a:rPr lang="en-US" sz="2400" b="1" dirty="0"/>
              <a:t> </a:t>
            </a:r>
            <a:r>
              <a:rPr lang="en-US" sz="2400" b="1" dirty="0" err="1"/>
              <a:t>forfaitair</a:t>
            </a:r>
            <a:r>
              <a:rPr lang="en-US" sz="2400" b="1" dirty="0"/>
              <a:t> </a:t>
            </a:r>
            <a:r>
              <a:rPr lang="en-US" sz="2400" b="1" dirty="0" err="1"/>
              <a:t>aangenomen</a:t>
            </a:r>
            <a:r>
              <a:rPr lang="en-US" sz="2400" b="1" dirty="0"/>
              <a:t> </a:t>
            </a:r>
            <a:r>
              <a:rPr lang="en-US" sz="2400" b="1" dirty="0" err="1"/>
              <a:t>volgens</a:t>
            </a:r>
            <a:r>
              <a:rPr lang="en-US" sz="2400" b="1" dirty="0"/>
              <a:t> de </a:t>
            </a:r>
            <a:r>
              <a:rPr lang="en-US" sz="2400" b="1" dirty="0" err="1"/>
              <a:t>functie</a:t>
            </a:r>
            <a:r>
              <a:rPr lang="en-US" sz="2400" b="1" dirty="0"/>
              <a:t> </a:t>
            </a:r>
            <a:r>
              <a:rPr lang="en-US" sz="2400" dirty="0"/>
              <a:t>van het </a:t>
            </a:r>
            <a:r>
              <a:rPr lang="en-US" sz="2400" dirty="0" err="1"/>
              <a:t>kNR</a:t>
            </a:r>
            <a:r>
              <a:rPr lang="en-US" sz="2400" dirty="0"/>
              <a:t> of de </a:t>
            </a:r>
            <a:r>
              <a:rPr lang="en-US" sz="2400" dirty="0" err="1"/>
              <a:t>gemeenschappelijke</a:t>
            </a:r>
            <a:r>
              <a:rPr lang="en-US" sz="2400" dirty="0"/>
              <a:t> </a:t>
            </a:r>
            <a:r>
              <a:rPr lang="en-US" sz="2400" dirty="0" err="1"/>
              <a:t>delen</a:t>
            </a:r>
            <a:r>
              <a:rPr lang="en-US" sz="2400" dirty="0"/>
              <a:t>. </a:t>
            </a:r>
          </a:p>
          <a:p>
            <a:pPr marL="288000" lvl="1" indent="0">
              <a:buNone/>
            </a:pPr>
            <a:r>
              <a:rPr lang="en-US" sz="2400" b="1" dirty="0"/>
              <a:t>De </a:t>
            </a:r>
            <a:r>
              <a:rPr lang="en-US" sz="2400" b="1" dirty="0" err="1"/>
              <a:t>certificateur</a:t>
            </a:r>
            <a:r>
              <a:rPr lang="en-US" sz="2400" b="1" dirty="0"/>
              <a:t> </a:t>
            </a:r>
            <a:r>
              <a:rPr lang="en-US" sz="2400" b="1" dirty="0" err="1"/>
              <a:t>tracht</a:t>
            </a:r>
            <a:r>
              <a:rPr lang="en-US" sz="2400" b="1" dirty="0"/>
              <a:t> </a:t>
            </a:r>
            <a:r>
              <a:rPr lang="en-US" sz="2400" b="1" dirty="0" err="1"/>
              <a:t>te</a:t>
            </a:r>
            <a:r>
              <a:rPr lang="en-US" sz="2400" b="1" dirty="0"/>
              <a:t> </a:t>
            </a:r>
            <a:r>
              <a:rPr lang="en-US" sz="2400" b="1" dirty="0" err="1"/>
              <a:t>achterhalen</a:t>
            </a:r>
            <a:r>
              <a:rPr lang="en-US" sz="2400" b="1" dirty="0"/>
              <a:t> of en hoe de </a:t>
            </a:r>
            <a:r>
              <a:rPr lang="en-US" sz="2400" b="1" dirty="0" err="1"/>
              <a:t>verlichting</a:t>
            </a:r>
            <a:r>
              <a:rPr lang="en-US" sz="2400" b="1" dirty="0"/>
              <a:t> </a:t>
            </a:r>
            <a:r>
              <a:rPr lang="en-US" sz="2400" b="1" dirty="0" err="1"/>
              <a:t>wordt</a:t>
            </a:r>
            <a:r>
              <a:rPr lang="en-US" sz="2400" b="1" dirty="0"/>
              <a:t> </a:t>
            </a:r>
            <a:r>
              <a:rPr lang="en-US" sz="2400" b="1" dirty="0" err="1"/>
              <a:t>gestuurd</a:t>
            </a:r>
            <a:r>
              <a:rPr lang="en-US" sz="2400" b="1" dirty="0"/>
              <a:t>:</a:t>
            </a:r>
          </a:p>
          <a:p>
            <a:pPr marL="288000" lvl="1" indent="0">
              <a:buNone/>
            </a:pPr>
            <a:endParaRPr lang="en-US" sz="2400" dirty="0"/>
          </a:p>
          <a:p>
            <a:pPr lvl="1"/>
            <a:r>
              <a:rPr lang="en-US" sz="2400" dirty="0"/>
              <a:t>STAP 5: </a:t>
            </a:r>
            <a:r>
              <a:rPr lang="en-US" sz="2400" dirty="0" err="1"/>
              <a:t>sturing</a:t>
            </a:r>
            <a:r>
              <a:rPr lang="en-US" sz="2400" dirty="0"/>
              <a:t> in </a:t>
            </a:r>
            <a:r>
              <a:rPr lang="en-US" sz="2400" dirty="0" err="1"/>
              <a:t>functie</a:t>
            </a:r>
            <a:r>
              <a:rPr lang="en-US" sz="2400" dirty="0"/>
              <a:t> van </a:t>
            </a:r>
            <a:r>
              <a:rPr lang="en-US" sz="2400" dirty="0" err="1"/>
              <a:t>bezetting</a:t>
            </a:r>
            <a:endParaRPr lang="en-US" sz="2400" dirty="0"/>
          </a:p>
          <a:p>
            <a:pPr lvl="1"/>
            <a:r>
              <a:rPr lang="en-US" sz="2400" dirty="0"/>
              <a:t>STAP 6: </a:t>
            </a:r>
            <a:r>
              <a:rPr lang="en-US" sz="2400" dirty="0" err="1"/>
              <a:t>sturing</a:t>
            </a:r>
            <a:r>
              <a:rPr lang="en-US" sz="2400" dirty="0"/>
              <a:t> in </a:t>
            </a:r>
            <a:r>
              <a:rPr lang="en-US" sz="2400" dirty="0" err="1"/>
              <a:t>functie</a:t>
            </a:r>
            <a:r>
              <a:rPr lang="en-US" sz="2400" dirty="0"/>
              <a:t> van </a:t>
            </a:r>
            <a:r>
              <a:rPr lang="en-US" sz="2400" dirty="0" err="1"/>
              <a:t>daglicht</a:t>
            </a:r>
            <a:endParaRPr lang="en-US" sz="2400" dirty="0"/>
          </a:p>
          <a:p>
            <a:pPr marL="288000" lvl="1" indent="0">
              <a:buNone/>
            </a:pPr>
            <a:endParaRPr lang="en-US" sz="2400" dirty="0"/>
          </a:p>
        </p:txBody>
      </p:sp>
      <p:pic>
        <p:nvPicPr>
          <p:cNvPr id="2" name="Afbeelding 1"/>
          <p:cNvPicPr>
            <a:picLocks noChangeAspect="1"/>
          </p:cNvPicPr>
          <p:nvPr/>
        </p:nvPicPr>
        <p:blipFill>
          <a:blip r:embed="rId3"/>
          <a:stretch>
            <a:fillRect/>
          </a:stretch>
        </p:blipFill>
        <p:spPr>
          <a:xfrm>
            <a:off x="6156176" y="1556792"/>
            <a:ext cx="2815824" cy="1069906"/>
          </a:xfrm>
          <a:prstGeom prst="rect">
            <a:avLst/>
          </a:prstGeom>
        </p:spPr>
      </p:pic>
    </p:spTree>
    <p:extLst>
      <p:ext uri="{BB962C8B-B14F-4D97-AF65-F5344CB8AC3E}">
        <p14:creationId xmlns:p14="http://schemas.microsoft.com/office/powerpoint/2010/main" val="156288912"/>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499040" y="181409"/>
            <a:ext cx="8609463" cy="1080120"/>
          </a:xfrm>
        </p:spPr>
        <p:txBody>
          <a:bodyPr/>
          <a:lstStyle/>
          <a:p>
            <a:r>
              <a:rPr lang="nl-BE" sz="3600"/>
              <a:t>2) Sturing van verlichting</a:t>
            </a:r>
            <a:endParaRPr lang="nl-BE" b="0">
              <a:solidFill>
                <a:srgbClr val="00B050"/>
              </a:solidFill>
            </a:endParaRPr>
          </a:p>
        </p:txBody>
      </p:sp>
      <p:sp>
        <p:nvSpPr>
          <p:cNvPr id="5" name="Rechthoek 4"/>
          <p:cNvSpPr/>
          <p:nvPr/>
        </p:nvSpPr>
        <p:spPr>
          <a:xfrm>
            <a:off x="251520" y="1196752"/>
            <a:ext cx="8640959" cy="4524315"/>
          </a:xfrm>
          <a:prstGeom prst="rect">
            <a:avLst/>
          </a:prstGeom>
          <a:solidFill>
            <a:schemeClr val="bg1"/>
          </a:solidFill>
        </p:spPr>
        <p:txBody>
          <a:bodyPr wrap="square">
            <a:spAutoFit/>
          </a:bodyPr>
          <a:lstStyle/>
          <a:p>
            <a:pPr lvl="2"/>
            <a:r>
              <a:rPr lang="nl-BE" sz="2400" b="1" dirty="0"/>
              <a:t>Het is onjuist te stellen dat </a:t>
            </a:r>
            <a:r>
              <a:rPr lang="nl-BE" sz="2400" b="1" dirty="0" err="1"/>
              <a:t>LED-verlichting</a:t>
            </a:r>
            <a:r>
              <a:rPr lang="nl-BE" sz="2400" b="1" dirty="0"/>
              <a:t> “niets” meer verbruikt!</a:t>
            </a:r>
          </a:p>
          <a:p>
            <a:pPr lvl="2"/>
            <a:endParaRPr lang="nl-BE" sz="2400" dirty="0">
              <a:solidFill>
                <a:srgbClr val="38373A"/>
              </a:solidFill>
            </a:endParaRPr>
          </a:p>
          <a:p>
            <a:pPr lvl="2"/>
            <a:r>
              <a:rPr lang="nl-BE" sz="2400" dirty="0">
                <a:solidFill>
                  <a:srgbClr val="38373A"/>
                </a:solidFill>
              </a:rPr>
              <a:t>Alle lichtbronnen verbruiken energie…</a:t>
            </a:r>
          </a:p>
          <a:p>
            <a:pPr lvl="2"/>
            <a:r>
              <a:rPr lang="nl-BE" sz="2400" b="1" dirty="0">
                <a:solidFill>
                  <a:srgbClr val="38373A"/>
                </a:solidFill>
              </a:rPr>
              <a:t>ook </a:t>
            </a:r>
            <a:r>
              <a:rPr lang="nl-BE" sz="2400" b="1" dirty="0" err="1">
                <a:solidFill>
                  <a:srgbClr val="38373A"/>
                </a:solidFill>
              </a:rPr>
              <a:t>LED-verlichting</a:t>
            </a:r>
            <a:r>
              <a:rPr lang="nl-BE" sz="2400" b="1" dirty="0">
                <a:solidFill>
                  <a:srgbClr val="38373A"/>
                </a:solidFill>
              </a:rPr>
              <a:t>!</a:t>
            </a:r>
          </a:p>
          <a:p>
            <a:pPr lvl="2"/>
            <a:endParaRPr lang="nl-BE" sz="2400" b="1" dirty="0">
              <a:solidFill>
                <a:srgbClr val="38373A"/>
              </a:solidFill>
            </a:endParaRPr>
          </a:p>
          <a:p>
            <a:pPr lvl="2"/>
            <a:r>
              <a:rPr lang="nl-BE" sz="2400" b="1" dirty="0">
                <a:solidFill>
                  <a:srgbClr val="38373A"/>
                </a:solidFill>
              </a:rPr>
              <a:t>Dus sturing van </a:t>
            </a:r>
            <a:r>
              <a:rPr lang="nl-BE" sz="2400" b="1" dirty="0" err="1">
                <a:solidFill>
                  <a:srgbClr val="38373A"/>
                </a:solidFill>
              </a:rPr>
              <a:t>LED-verlichting</a:t>
            </a:r>
            <a:r>
              <a:rPr lang="nl-BE" sz="2400" b="1" dirty="0">
                <a:solidFill>
                  <a:srgbClr val="38373A"/>
                </a:solidFill>
              </a:rPr>
              <a:t> in functie van bezetting en/of daglicht is ook belangrijk.</a:t>
            </a:r>
          </a:p>
          <a:p>
            <a:pPr lvl="2"/>
            <a:endParaRPr lang="nl-BE" sz="2400" b="1" dirty="0">
              <a:solidFill>
                <a:srgbClr val="38373A"/>
              </a:solidFill>
            </a:endParaRPr>
          </a:p>
          <a:p>
            <a:pPr lvl="2"/>
            <a:r>
              <a:rPr lang="nl-BE" sz="2400" b="1" dirty="0">
                <a:solidFill>
                  <a:srgbClr val="38373A"/>
                </a:solidFill>
              </a:rPr>
              <a:t>Verlichting die onnodig op 100% blijft branden is energieverspilling! Ook LED!</a:t>
            </a:r>
          </a:p>
          <a:p>
            <a:pPr lvl="2"/>
            <a:endParaRPr lang="nl-BE" sz="2400" b="1" dirty="0">
              <a:solidFill>
                <a:srgbClr val="38373A"/>
              </a:solidFill>
            </a:endParaRPr>
          </a:p>
        </p:txBody>
      </p:sp>
    </p:spTree>
    <p:extLst>
      <p:ext uri="{BB962C8B-B14F-4D97-AF65-F5344CB8AC3E}">
        <p14:creationId xmlns:p14="http://schemas.microsoft.com/office/powerpoint/2010/main" val="9423993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Titel 1"/>
          <p:cNvSpPr>
            <a:spLocks noGrp="1"/>
          </p:cNvSpPr>
          <p:nvPr>
            <p:ph type="title"/>
          </p:nvPr>
        </p:nvSpPr>
        <p:spPr>
          <a:xfrm>
            <a:off x="500773" y="178844"/>
            <a:ext cx="8609463" cy="1080120"/>
          </a:xfrm>
        </p:spPr>
        <p:txBody>
          <a:bodyPr/>
          <a:lstStyle/>
          <a:p>
            <a:pPr algn="ctr"/>
            <a:r>
              <a:rPr lang="nl-BE" sz="4000"/>
              <a:t>3) Dimensionering van verlichting</a:t>
            </a:r>
            <a:endParaRPr lang="nl-BE" b="0">
              <a:solidFill>
                <a:srgbClr val="00B050"/>
              </a:solidFill>
            </a:endParaRPr>
          </a:p>
        </p:txBody>
      </p:sp>
      <p:sp>
        <p:nvSpPr>
          <p:cNvPr id="7" name="Text Placeholder 6"/>
          <p:cNvSpPr>
            <a:spLocks noGrp="1"/>
          </p:cNvSpPr>
          <p:nvPr>
            <p:ph idx="1"/>
          </p:nvPr>
        </p:nvSpPr>
        <p:spPr>
          <a:xfrm>
            <a:off x="459476" y="1027522"/>
            <a:ext cx="8692056" cy="5209790"/>
          </a:xfrm>
        </p:spPr>
        <p:txBody>
          <a:bodyPr>
            <a:normAutofit fontScale="92500" lnSpcReduction="10000"/>
          </a:bodyPr>
          <a:lstStyle/>
          <a:p>
            <a:pPr>
              <a:buNone/>
            </a:pPr>
            <a:r>
              <a:rPr lang="nl-BE" sz="2400" dirty="0">
                <a:latin typeface="+mn-lt"/>
                <a:cs typeface="Arial" panose="020B0604020202020204" pitchFamily="34" charset="0"/>
              </a:rPr>
              <a:t>Dit brengt ons bij de derde pijler van duurzame verlichting.</a:t>
            </a:r>
          </a:p>
          <a:p>
            <a:pPr>
              <a:buNone/>
            </a:pPr>
            <a:r>
              <a:rPr lang="nl-BE" sz="2400" b="1" dirty="0">
                <a:latin typeface="+mn-lt"/>
                <a:cs typeface="Arial" panose="020B0604020202020204" pitchFamily="34" charset="0"/>
              </a:rPr>
              <a:t>Dimensionering van de verlichting </a:t>
            </a:r>
          </a:p>
          <a:p>
            <a:pPr>
              <a:buNone/>
            </a:pPr>
            <a:endParaRPr lang="nl-BE" sz="2400" b="1" dirty="0">
              <a:latin typeface="+mn-lt"/>
              <a:cs typeface="Arial" panose="020B0604020202020204" pitchFamily="34" charset="0"/>
            </a:endParaRPr>
          </a:p>
          <a:p>
            <a:pPr>
              <a:buNone/>
            </a:pPr>
            <a:r>
              <a:rPr lang="nl-BE" sz="2400" dirty="0">
                <a:latin typeface="+mn-lt"/>
                <a:cs typeface="Arial" panose="020B0604020202020204" pitchFamily="34" charset="0"/>
              </a:rPr>
              <a:t>Enerzijds zijn er de visuele aspecten die beschreven worden in de normering EN 12464-1 voor binnenverlichting die te maken hebben met verblinding, lichtniveau, contrast, kleurtemperatuur, kleurweergave, kleurstabiliteit, </a:t>
            </a:r>
            <a:r>
              <a:rPr lang="nl-BE" sz="2400" dirty="0" err="1">
                <a:latin typeface="+mn-lt"/>
                <a:cs typeface="Arial" panose="020B0604020202020204" pitchFamily="34" charset="0"/>
              </a:rPr>
              <a:t>flicker</a:t>
            </a:r>
            <a:r>
              <a:rPr lang="nl-BE" sz="2400" dirty="0">
                <a:latin typeface="+mn-lt"/>
                <a:cs typeface="Arial" panose="020B0604020202020204" pitchFamily="34" charset="0"/>
              </a:rPr>
              <a:t>…</a:t>
            </a:r>
          </a:p>
          <a:p>
            <a:pPr marL="0" indent="0" eaLnBrk="0" hangingPunct="0">
              <a:lnSpc>
                <a:spcPct val="110000"/>
              </a:lnSpc>
              <a:buNone/>
            </a:pPr>
            <a:endParaRPr lang="fr-BE" sz="2400" dirty="0">
              <a:latin typeface="+mn-lt"/>
            </a:endParaRPr>
          </a:p>
          <a:p>
            <a:pPr marL="0" indent="0" eaLnBrk="0" hangingPunct="0">
              <a:lnSpc>
                <a:spcPct val="110000"/>
              </a:lnSpc>
              <a:buNone/>
            </a:pPr>
            <a:r>
              <a:rPr lang="fr-BE" sz="2400" u="sng" dirty="0" err="1">
                <a:latin typeface="+mn-lt"/>
              </a:rPr>
              <a:t>Recente</a:t>
            </a:r>
            <a:r>
              <a:rPr lang="fr-BE" sz="2400" u="sng" dirty="0">
                <a:latin typeface="+mn-lt"/>
              </a:rPr>
              <a:t> </a:t>
            </a:r>
            <a:r>
              <a:rPr lang="fr-BE" sz="2400" u="sng" dirty="0" err="1">
                <a:latin typeface="+mn-lt"/>
              </a:rPr>
              <a:t>ontdekking</a:t>
            </a:r>
            <a:r>
              <a:rPr lang="fr-BE" sz="2400" u="sng" dirty="0">
                <a:latin typeface="+mn-lt"/>
              </a:rPr>
              <a:t>:</a:t>
            </a:r>
          </a:p>
          <a:p>
            <a:pPr marL="0" indent="0" eaLnBrk="0" hangingPunct="0">
              <a:lnSpc>
                <a:spcPct val="110000"/>
              </a:lnSpc>
              <a:buNone/>
            </a:pPr>
            <a:r>
              <a:rPr lang="fr-BE" sz="2400" dirty="0" err="1">
                <a:latin typeface="+mn-lt"/>
              </a:rPr>
              <a:t>Licht</a:t>
            </a:r>
            <a:r>
              <a:rPr lang="fr-BE" sz="2400" dirty="0">
                <a:latin typeface="+mn-lt"/>
              </a:rPr>
              <a:t> </a:t>
            </a:r>
            <a:r>
              <a:rPr lang="fr-BE" sz="2400" dirty="0" err="1">
                <a:latin typeface="+mn-lt"/>
              </a:rPr>
              <a:t>heeft</a:t>
            </a:r>
            <a:r>
              <a:rPr lang="fr-BE" sz="2400" dirty="0">
                <a:latin typeface="+mn-lt"/>
              </a:rPr>
              <a:t> </a:t>
            </a:r>
            <a:r>
              <a:rPr lang="fr-BE" sz="2400" dirty="0" err="1">
                <a:latin typeface="+mn-lt"/>
              </a:rPr>
              <a:t>ook</a:t>
            </a:r>
            <a:r>
              <a:rPr lang="fr-BE" sz="2400" dirty="0">
                <a:latin typeface="+mn-lt"/>
              </a:rPr>
              <a:t> </a:t>
            </a:r>
            <a:r>
              <a:rPr lang="fr-BE" sz="2400" dirty="0" err="1">
                <a:latin typeface="+mn-lt"/>
              </a:rPr>
              <a:t>een</a:t>
            </a:r>
            <a:r>
              <a:rPr lang="fr-BE" sz="2400" dirty="0">
                <a:latin typeface="+mn-lt"/>
              </a:rPr>
              <a:t> impact op het </a:t>
            </a:r>
          </a:p>
          <a:p>
            <a:pPr marL="0" indent="0" eaLnBrk="0" hangingPunct="0">
              <a:lnSpc>
                <a:spcPct val="110000"/>
              </a:lnSpc>
              <a:buNone/>
            </a:pPr>
            <a:r>
              <a:rPr lang="fr-BE" sz="2400" b="1" dirty="0" err="1">
                <a:latin typeface="+mn-lt"/>
              </a:rPr>
              <a:t>biologische</a:t>
            </a:r>
            <a:r>
              <a:rPr lang="fr-BE" sz="2400" b="1" dirty="0">
                <a:latin typeface="+mn-lt"/>
              </a:rPr>
              <a:t> en </a:t>
            </a:r>
            <a:r>
              <a:rPr lang="fr-BE" sz="2400" b="1" dirty="0" err="1">
                <a:latin typeface="+mn-lt"/>
              </a:rPr>
              <a:t>emotionele</a:t>
            </a:r>
            <a:r>
              <a:rPr lang="fr-BE" sz="2400" b="1" dirty="0">
                <a:latin typeface="+mn-lt"/>
              </a:rPr>
              <a:t> </a:t>
            </a:r>
            <a:r>
              <a:rPr lang="fr-BE" sz="2400" b="1" dirty="0" err="1">
                <a:latin typeface="+mn-lt"/>
              </a:rPr>
              <a:t>gedrag</a:t>
            </a:r>
            <a:endParaRPr lang="fr-BE" sz="2400" b="1" dirty="0">
              <a:latin typeface="+mn-lt"/>
            </a:endParaRPr>
          </a:p>
          <a:p>
            <a:pPr marL="0" indent="0" eaLnBrk="0" hangingPunct="0">
              <a:lnSpc>
                <a:spcPct val="110000"/>
              </a:lnSpc>
              <a:buNone/>
            </a:pPr>
            <a:r>
              <a:rPr lang="fr-BE" sz="2400" b="1" dirty="0">
                <a:latin typeface="+mn-lt"/>
              </a:rPr>
              <a:t>van de mens. </a:t>
            </a:r>
          </a:p>
          <a:p>
            <a:pPr marL="0" indent="0" eaLnBrk="0" hangingPunct="0">
              <a:lnSpc>
                <a:spcPct val="110000"/>
              </a:lnSpc>
              <a:buNone/>
            </a:pPr>
            <a:r>
              <a:rPr lang="fr-BE" sz="2400" b="1" u="sng" dirty="0">
                <a:latin typeface="+mn-lt"/>
              </a:rPr>
              <a:t>de NIET-</a:t>
            </a:r>
            <a:r>
              <a:rPr lang="fr-BE" sz="2400" b="1" u="sng" dirty="0" err="1">
                <a:latin typeface="+mn-lt"/>
              </a:rPr>
              <a:t>visuele</a:t>
            </a:r>
            <a:r>
              <a:rPr lang="fr-BE" sz="2400" b="1" u="sng" dirty="0">
                <a:latin typeface="+mn-lt"/>
              </a:rPr>
              <a:t> </a:t>
            </a:r>
            <a:r>
              <a:rPr lang="fr-BE" sz="2400" b="1" u="sng" dirty="0" err="1">
                <a:latin typeface="+mn-lt"/>
              </a:rPr>
              <a:t>effecten</a:t>
            </a:r>
            <a:r>
              <a:rPr lang="fr-BE" sz="2400" b="1" u="sng" dirty="0">
                <a:latin typeface="+mn-lt"/>
              </a:rPr>
              <a:t>.</a:t>
            </a:r>
          </a:p>
          <a:p>
            <a:pPr>
              <a:buNone/>
            </a:pPr>
            <a:endParaRPr lang="en-US" b="1" dirty="0">
              <a:latin typeface="+mn-lt"/>
            </a:endParaRPr>
          </a:p>
          <a:p>
            <a:pPr>
              <a:buNone/>
            </a:pPr>
            <a:r>
              <a:rPr lang="en-US" b="1" dirty="0">
                <a:latin typeface="+mn-lt"/>
              </a:rPr>
              <a:t>De </a:t>
            </a:r>
            <a:r>
              <a:rPr lang="en-US" b="1" dirty="0" err="1">
                <a:latin typeface="+mn-lt"/>
              </a:rPr>
              <a:t>combinatie</a:t>
            </a:r>
            <a:r>
              <a:rPr lang="en-US" b="1" dirty="0">
                <a:latin typeface="+mn-lt"/>
              </a:rPr>
              <a:t> van de 3 is </a:t>
            </a:r>
            <a:r>
              <a:rPr lang="en-US" b="1" u="sng" dirty="0">
                <a:latin typeface="+mn-lt"/>
              </a:rPr>
              <a:t>Human Centric Lighting</a:t>
            </a:r>
          </a:p>
          <a:p>
            <a:pPr lvl="2"/>
            <a:endParaRPr lang="en-US" dirty="0"/>
          </a:p>
        </p:txBody>
      </p:sp>
      <p:pic>
        <p:nvPicPr>
          <p:cNvPr id="2" name="Afbeelding 1"/>
          <p:cNvPicPr>
            <a:picLocks noChangeAspect="1"/>
          </p:cNvPicPr>
          <p:nvPr/>
        </p:nvPicPr>
        <p:blipFill>
          <a:blip r:embed="rId3"/>
          <a:stretch>
            <a:fillRect/>
          </a:stretch>
        </p:blipFill>
        <p:spPr>
          <a:xfrm>
            <a:off x="5652120" y="3429000"/>
            <a:ext cx="3322608" cy="2926334"/>
          </a:xfrm>
          <a:prstGeom prst="rect">
            <a:avLst/>
          </a:prstGeom>
        </p:spPr>
      </p:pic>
    </p:spTree>
    <p:extLst>
      <p:ext uri="{BB962C8B-B14F-4D97-AF65-F5344CB8AC3E}">
        <p14:creationId xmlns:p14="http://schemas.microsoft.com/office/powerpoint/2010/main" val="427804188"/>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stretch>
            <a:fillRect/>
          </a:stretch>
        </p:blipFill>
        <p:spPr>
          <a:xfrm>
            <a:off x="395536" y="1624418"/>
            <a:ext cx="6696744" cy="4488574"/>
          </a:xfrm>
          <a:prstGeom prst="rect">
            <a:avLst/>
          </a:prstGeom>
        </p:spPr>
      </p:pic>
      <p:sp>
        <p:nvSpPr>
          <p:cNvPr id="6" name="Rechthoek 5"/>
          <p:cNvSpPr/>
          <p:nvPr/>
        </p:nvSpPr>
        <p:spPr>
          <a:xfrm>
            <a:off x="4860032" y="6101692"/>
            <a:ext cx="2416046" cy="369332"/>
          </a:xfrm>
          <a:prstGeom prst="rect">
            <a:avLst/>
          </a:prstGeom>
        </p:spPr>
        <p:txBody>
          <a:bodyPr wrap="none">
            <a:spAutoFit/>
          </a:bodyPr>
          <a:lstStyle/>
          <a:p>
            <a:pPr algn="ctr" hangingPunct="0">
              <a:spcAft>
                <a:spcPts val="0"/>
              </a:spcAft>
            </a:pPr>
            <a:r>
              <a:rPr lang="nl-BE" i="1">
                <a:latin typeface="Arial" panose="020B0604020202020204" pitchFamily="34" charset="0"/>
                <a:ea typeface="Times New Roman" panose="02020603050405020304" pitchFamily="18" charset="0"/>
                <a:cs typeface="Arial" panose="020B0604020202020204" pitchFamily="34" charset="0"/>
              </a:rPr>
              <a:t>Bron: </a:t>
            </a:r>
            <a:r>
              <a:rPr lang="nl-BE" i="1" err="1">
                <a:latin typeface="Arial" panose="020B0604020202020204" pitchFamily="34" charset="0"/>
                <a:ea typeface="Times New Roman" panose="02020603050405020304" pitchFamily="18" charset="0"/>
                <a:cs typeface="Arial" panose="020B0604020202020204" pitchFamily="34" charset="0"/>
              </a:rPr>
              <a:t>Lighting</a:t>
            </a:r>
            <a:r>
              <a:rPr lang="nl-BE" i="1">
                <a:latin typeface="Arial" panose="020B0604020202020204" pitchFamily="34" charset="0"/>
                <a:ea typeface="Times New Roman" panose="02020603050405020304" pitchFamily="18" charset="0"/>
                <a:cs typeface="Arial" panose="020B0604020202020204" pitchFamily="34" charset="0"/>
              </a:rPr>
              <a:t> Europe</a:t>
            </a:r>
            <a:endParaRPr lang="nl-BE" sz="140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9" name="Text Box 2"/>
          <p:cNvSpPr txBox="1">
            <a:spLocks noChangeArrowheads="1"/>
          </p:cNvSpPr>
          <p:nvPr/>
        </p:nvSpPr>
        <p:spPr bwMode="auto">
          <a:xfrm>
            <a:off x="0" y="216720"/>
            <a:ext cx="9143999" cy="584775"/>
          </a:xfrm>
          <a:prstGeom prst="rect">
            <a:avLst/>
          </a:prstGeom>
          <a:noFill/>
          <a:ln w="12700">
            <a:noFill/>
            <a:miter lim="800000"/>
            <a:headEnd type="none" w="sm" len="sm"/>
            <a:tailEnd type="none" w="sm" len="sm"/>
          </a:ln>
          <a:effectLst/>
        </p:spPr>
        <p:txBody>
          <a:bodyPr wrap="square">
            <a:spAutoFit/>
          </a:bodyPr>
          <a:lstStyle/>
          <a:p>
            <a:pPr algn="ctr" eaLnBrk="0" hangingPunct="0">
              <a:spcBef>
                <a:spcPct val="50000"/>
              </a:spcBef>
              <a:defRPr/>
            </a:pPr>
            <a:r>
              <a:rPr lang="fr-FR" sz="3200">
                <a:latin typeface="+mj-lt"/>
              </a:rPr>
              <a:t>Human </a:t>
            </a:r>
            <a:r>
              <a:rPr lang="fr-FR" sz="3200" err="1">
                <a:latin typeface="+mj-lt"/>
              </a:rPr>
              <a:t>Centric</a:t>
            </a:r>
            <a:r>
              <a:rPr lang="fr-FR" sz="3200">
                <a:latin typeface="+mj-lt"/>
              </a:rPr>
              <a:t> </a:t>
            </a:r>
            <a:r>
              <a:rPr lang="fr-FR" sz="3200" err="1">
                <a:latin typeface="+mj-lt"/>
              </a:rPr>
              <a:t>Lighting</a:t>
            </a:r>
            <a:endParaRPr lang="fr-FR">
              <a:latin typeface="+mj-lt"/>
            </a:endParaRPr>
          </a:p>
        </p:txBody>
      </p:sp>
      <p:pic>
        <p:nvPicPr>
          <p:cNvPr id="3" name="Afbeelding 2"/>
          <p:cNvPicPr>
            <a:picLocks noChangeAspect="1"/>
          </p:cNvPicPr>
          <p:nvPr/>
        </p:nvPicPr>
        <p:blipFill>
          <a:blip r:embed="rId4"/>
          <a:stretch>
            <a:fillRect/>
          </a:stretch>
        </p:blipFill>
        <p:spPr>
          <a:xfrm>
            <a:off x="6786951" y="799244"/>
            <a:ext cx="2264684" cy="1358811"/>
          </a:xfrm>
          <a:prstGeom prst="rect">
            <a:avLst/>
          </a:prstGeom>
        </p:spPr>
      </p:pic>
    </p:spTree>
    <p:extLst>
      <p:ext uri="{BB962C8B-B14F-4D97-AF65-F5344CB8AC3E}">
        <p14:creationId xmlns:p14="http://schemas.microsoft.com/office/powerpoint/2010/main" val="22349022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heme/theme1.xml><?xml version="1.0" encoding="utf-8"?>
<a:theme xmlns:a="http://schemas.openxmlformats.org/drawingml/2006/main" name="VEA-light-zonder-foto">
  <a:themeElements>
    <a:clrScheme name="Aangepast 2">
      <a:dk1>
        <a:srgbClr val="38373A"/>
      </a:dk1>
      <a:lt1>
        <a:sysClr val="window" lastClr="FFFFFF"/>
      </a:lt1>
      <a:dk2>
        <a:srgbClr val="105269"/>
      </a:dk2>
      <a:lt2>
        <a:srgbClr val="EEECE1"/>
      </a:lt2>
      <a:accent1>
        <a:srgbClr val="4B7284"/>
      </a:accent1>
      <a:accent2>
        <a:srgbClr val="6B6C6E"/>
      </a:accent2>
      <a:accent3>
        <a:srgbClr val="1A5924"/>
      </a:accent3>
      <a:accent4>
        <a:srgbClr val="C83C22"/>
      </a:accent4>
      <a:accent5>
        <a:srgbClr val="4AA832"/>
      </a:accent5>
      <a:accent6>
        <a:srgbClr val="E8754C"/>
      </a:accent6>
      <a:hlink>
        <a:srgbClr val="105269"/>
      </a:hlink>
      <a:folHlink>
        <a:srgbClr val="10526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EA-light-foto1">
  <a:themeElements>
    <a:clrScheme name="VEA-kleurenpalet">
      <a:dk1>
        <a:srgbClr val="38373A"/>
      </a:dk1>
      <a:lt1>
        <a:sysClr val="window" lastClr="FFFFFF"/>
      </a:lt1>
      <a:dk2>
        <a:srgbClr val="105269"/>
      </a:dk2>
      <a:lt2>
        <a:srgbClr val="EEECE1"/>
      </a:lt2>
      <a:accent1>
        <a:srgbClr val="4B7284"/>
      </a:accent1>
      <a:accent2>
        <a:srgbClr val="6B6C6E"/>
      </a:accent2>
      <a:accent3>
        <a:srgbClr val="1A5924"/>
      </a:accent3>
      <a:accent4>
        <a:srgbClr val="C83C22"/>
      </a:accent4>
      <a:accent5>
        <a:srgbClr val="4AA832"/>
      </a:accent5>
      <a:accent6>
        <a:srgbClr val="E8754C"/>
      </a:accent6>
      <a:hlink>
        <a:srgbClr val="105269"/>
      </a:hlink>
      <a:folHlink>
        <a:srgbClr val="10526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EA-light-foto2">
  <a:themeElements>
    <a:clrScheme name="VEA-kleurenpalet">
      <a:dk1>
        <a:srgbClr val="38373A"/>
      </a:dk1>
      <a:lt1>
        <a:sysClr val="window" lastClr="FFFFFF"/>
      </a:lt1>
      <a:dk2>
        <a:srgbClr val="105269"/>
      </a:dk2>
      <a:lt2>
        <a:srgbClr val="EEECE1"/>
      </a:lt2>
      <a:accent1>
        <a:srgbClr val="4B7284"/>
      </a:accent1>
      <a:accent2>
        <a:srgbClr val="6B6C6E"/>
      </a:accent2>
      <a:accent3>
        <a:srgbClr val="1A5924"/>
      </a:accent3>
      <a:accent4>
        <a:srgbClr val="C83C22"/>
      </a:accent4>
      <a:accent5>
        <a:srgbClr val="4AA832"/>
      </a:accent5>
      <a:accent6>
        <a:srgbClr val="E8754C"/>
      </a:accent6>
      <a:hlink>
        <a:srgbClr val="105269"/>
      </a:hlink>
      <a:folHlink>
        <a:srgbClr val="10526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Vea EE Document" ma:contentTypeID="0x0101004B5CC199FE7D374FB83A31AC60E389BB0017D481E51249B344879A2DCA61AD29D1" ma:contentTypeVersion="89" ma:contentTypeDescription="" ma:contentTypeScope="" ma:versionID="05820ee0bbf921e820bd20e4dedc4777">
  <xsd:schema xmlns:xsd="http://www.w3.org/2001/XMLSchema" xmlns:xs="http://www.w3.org/2001/XMLSchema" xmlns:p="http://schemas.microsoft.com/office/2006/metadata/properties" xmlns:ns1="http://schemas.microsoft.com/sharepoint/v3" xmlns:ns2="8c9d9997-d67c-42a9-91b6-82cf79a793c3" xmlns:ns3="3bac7649-eb37-460d-9f8a-9ca85f036e36" xmlns:ns4="9a9ec0f0-7796-43d0-ac1f-4c8c46ee0bd1" targetNamespace="http://schemas.microsoft.com/office/2006/metadata/properties" ma:root="true" ma:fieldsID="572e991f8b9cdabdd9291c7ebca52c6b" ns1:_="" ns2:_="" ns3:_="" ns4:_="">
    <xsd:import namespace="http://schemas.microsoft.com/sharepoint/v3"/>
    <xsd:import namespace="8c9d9997-d67c-42a9-91b6-82cf79a793c3"/>
    <xsd:import namespace="3bac7649-eb37-460d-9f8a-9ca85f036e36"/>
    <xsd:import namespace="9a9ec0f0-7796-43d0-ac1f-4c8c46ee0bd1"/>
    <xsd:element name="properties">
      <xsd:complexType>
        <xsd:sequence>
          <xsd:element name="documentManagement">
            <xsd:complexType>
              <xsd:all>
                <xsd:element ref="ns1:DocumentSetDescription" minOccurs="0"/>
                <xsd:element ref="ns3:Jaar_x0020_REG_x0020_ODV" minOccurs="0"/>
                <xsd:element ref="ns3:o64c163da4194d2da901314b913c9962" minOccurs="0"/>
                <xsd:element ref="ns3:gf4f80eca70b4135a9ced6669fdbdb3a" minOccurs="0"/>
                <xsd:element ref="ns3:e3cfbf68bf8e4c3fb04a16e909e95235" minOccurs="0"/>
                <xsd:element ref="ns3:j8fa6b92914e4ae9b830c87969e146f2" minOccurs="0"/>
                <xsd:element ref="ns4:TaxCatchAll" minOccurs="0"/>
                <xsd:element ref="ns2:cf6c9fb545af48f7a36995ecbde93006" minOccurs="0"/>
                <xsd:element ref="ns3:gfbc9fa463924f638e13122842d4754a" minOccurs="0"/>
                <xsd:element ref="ns4:TaxCatchAllLabel" minOccurs="0"/>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element ref="ns2:b8cc891c48c04693b714cbf35be861e7"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8" nillable="true" ma:displayName="Beschrijving" ma:description="Een beschrijving van de documentenset" ma:internalName="DocumentSetDescription"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9d9997-d67c-42a9-91b6-82cf79a793c3" elementFormDefault="qualified">
    <xsd:import namespace="http://schemas.microsoft.com/office/2006/documentManagement/types"/>
    <xsd:import namespace="http://schemas.microsoft.com/office/infopath/2007/PartnerControls"/>
    <xsd:element name="cf6c9fb545af48f7a36995ecbde93006" ma:index="21" nillable="true" ma:taxonomy="true" ma:internalName="cf6c9fb545af48f7a36995ecbde93006" ma:taxonomyFieldName="VEA_x0020_EE_x0020_Domein" ma:displayName="VEA EE Domein" ma:indexed="true" ma:readOnly="false" ma:fieldId="{cf6c9fb5-45af-48f7-a369-95ecbde93006}" ma:sspId="49ca8161-7180-459b-a0ef-1a71cf6ffea5" ma:termSetId="7e8e5761-102d-4ad9-8f3d-97f53adc3a21" ma:anchorId="00000000-0000-0000-0000-000000000000" ma:open="false" ma:isKeyword="false">
      <xsd:complexType>
        <xsd:sequence>
          <xsd:element ref="pc:Terms" minOccurs="0" maxOccurs="1"/>
        </xsd:sequence>
      </xsd:complexType>
    </xsd:element>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AutoTags" ma:index="27" nillable="true" ma:displayName="Tags" ma:hidden="true" ma:internalName="MediaServiceAutoTags" ma:readOnly="true">
      <xsd:simpleType>
        <xsd:restriction base="dms:Text"/>
      </xsd:simpleType>
    </xsd:element>
    <xsd:element name="MediaServiceOCR" ma:index="28" nillable="true" ma:displayName="Extracted Text" ma:hidden="true" ma:internalName="MediaServiceOCR" ma:readOnly="true">
      <xsd:simpleType>
        <xsd:restriction base="dms:Note"/>
      </xsd:simpleType>
    </xsd:element>
    <xsd:element name="MediaServiceAutoKeyPoints" ma:index="31" nillable="true" ma:displayName="MediaServiceAutoKeyPoints" ma:hidden="true" ma:internalName="MediaServiceAutoKeyPoints" ma:readOnly="true">
      <xsd:simpleType>
        <xsd:restriction base="dms:Note"/>
      </xsd:simpleType>
    </xsd:element>
    <xsd:element name="MediaServiceKeyPoints" ma:index="32" nillable="true" ma:displayName="KeyPoints" ma:hidden="true" ma:internalName="MediaServiceKeyPoints" ma:readOnly="true">
      <xsd:simpleType>
        <xsd:restriction base="dms:Note"/>
      </xsd:simpleType>
    </xsd:element>
    <xsd:element name="b8cc891c48c04693b714cbf35be861e7" ma:index="34" nillable="true" ma:taxonomy="true" ma:internalName="b8cc891c48c04693b714cbf35be861e7" ma:taxonomyFieldName="VEA_x0020_EE_x0020_Defossilisering" ma:displayName="VEA EE Defossilisering" ma:default="" ma:fieldId="{b8cc891c-48c0-4693-b714-cbf35be861e7}" ma:sspId="49ca8161-7180-459b-a0ef-1a71cf6ffea5" ma:termSetId="d4bdc5dc-a94d-4f58-a4a6-f46138813154" ma:anchorId="00000000-0000-0000-0000-000000000000" ma:open="false" ma:isKeyword="false">
      <xsd:complexType>
        <xsd:sequence>
          <xsd:element ref="pc:Terms" minOccurs="0" maxOccurs="1"/>
        </xsd:sequence>
      </xsd:complexType>
    </xsd:element>
    <xsd:element name="MediaServiceDateTaken" ma:index="35" nillable="true" ma:displayName="MediaServiceDateTaken" ma:hidden="true" ma:internalName="MediaServiceDateTaken" ma:readOnly="true">
      <xsd:simpleType>
        <xsd:restriction base="dms:Text"/>
      </xsd:simpleType>
    </xsd:element>
    <xsd:element name="MediaServiceGenerationTime" ma:index="36" nillable="true" ma:displayName="MediaServiceGenerationTime" ma:hidden="true" ma:internalName="MediaServiceGenerationTime" ma:readOnly="true">
      <xsd:simpleType>
        <xsd:restriction base="dms:Text"/>
      </xsd:simpleType>
    </xsd:element>
    <xsd:element name="MediaServiceEventHashCode" ma:index="3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ac7649-eb37-460d-9f8a-9ca85f036e36" elementFormDefault="qualified">
    <xsd:import namespace="http://schemas.microsoft.com/office/2006/documentManagement/types"/>
    <xsd:import namespace="http://schemas.microsoft.com/office/infopath/2007/PartnerControls"/>
    <xsd:element name="Jaar_x0020_REG_x0020_ODV" ma:index="11" nillable="true" ma:displayName="Jaar EE" ma:default="2020" ma:description="Jaar (niet als beheerde metadata)" ma:format="Dropdown" ma:internalName="Jaar_x0020_REG_x0020_ODV" ma:readOnly="false">
      <xsd:simpleType>
        <xsd:restriction base="dms:Choice">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2022"/>
        </xsd:restriction>
      </xsd:simpleType>
    </xsd:element>
    <xsd:element name="o64c163da4194d2da901314b913c9962" ma:index="14" nillable="true" ma:taxonomy="true" ma:internalName="o64c163da4194d2da901314b913c9962" ma:taxonomyFieldName="Vea_x0020_EE_x0020_Onderwerp" ma:displayName="Vea EE Onderwerp" ma:indexed="true" ma:readOnly="false" ma:fieldId="{864c163d-a419-4d2d-a901-314b913c9962}" ma:sspId="49ca8161-7180-459b-a0ef-1a71cf6ffea5" ma:termSetId="de88c5dd-6519-4b08-89e7-f063424ad58e" ma:anchorId="00000000-0000-0000-0000-000000000000" ma:open="true" ma:isKeyword="false">
      <xsd:complexType>
        <xsd:sequence>
          <xsd:element ref="pc:Terms" minOccurs="0" maxOccurs="1"/>
        </xsd:sequence>
      </xsd:complexType>
    </xsd:element>
    <xsd:element name="gf4f80eca70b4135a9ced6669fdbdb3a" ma:index="16" nillable="true" ma:taxonomy="true" ma:internalName="gf4f80eca70b4135a9ced6669fdbdb3a" ma:taxonomyFieldName="VeaTeam" ma:displayName="VeaTeam" ma:readOnly="false" ma:fieldId="{0f4f80ec-a70b-4135-a9ce-d6669fdbdb3a}" ma:taxonomyMulti="true" ma:sspId="49ca8161-7180-459b-a0ef-1a71cf6ffea5" ma:termSetId="4319ac2a-e540-41e3-a6cf-8c0629faf905" ma:anchorId="00000000-0000-0000-0000-000000000000" ma:open="false" ma:isKeyword="false">
      <xsd:complexType>
        <xsd:sequence>
          <xsd:element ref="pc:Terms" minOccurs="0" maxOccurs="1"/>
        </xsd:sequence>
      </xsd:complexType>
    </xsd:element>
    <xsd:element name="e3cfbf68bf8e4c3fb04a16e909e95235" ma:index="17" nillable="true" ma:taxonomy="true" ma:internalName="e3cfbf68bf8e4c3fb04a16e909e95235" ma:taxonomyFieldName="Vea_x0020_EE_x0020_Doctype" ma:displayName="Vea EE Doctype" ma:indexed="true" ma:readOnly="false" ma:fieldId="{e3cfbf68-bf8e-4c3f-b04a-16e909e95235}" ma:sspId="49ca8161-7180-459b-a0ef-1a71cf6ffea5" ma:termSetId="1585e7cc-5045-4a32-97d1-2b8b394bd692" ma:anchorId="00000000-0000-0000-0000-000000000000" ma:open="false" ma:isKeyword="false">
      <xsd:complexType>
        <xsd:sequence>
          <xsd:element ref="pc:Terms" minOccurs="0" maxOccurs="1"/>
        </xsd:sequence>
      </xsd:complexType>
    </xsd:element>
    <xsd:element name="j8fa6b92914e4ae9b830c87969e146f2" ma:index="18" nillable="true" ma:taxonomy="true" ma:internalName="j8fa6b92914e4ae9b830c87969e146f2" ma:taxonomyFieldName="Jaar0" ma:displayName="Jaar" ma:indexed="true" ma:readOnly="false" ma:default="272;#2020|bc3997fe-963e-4320-8199-941a77a88ffe" ma:fieldId="{38fa6b92-914e-4ae9-b830-c87969e146f2}" ma:sspId="49ca8161-7180-459b-a0ef-1a71cf6ffea5" ma:termSetId="5ac14f2e-1c49-4245-8414-29f56be4175f" ma:anchorId="00000000-0000-0000-0000-000000000000" ma:open="true" ma:isKeyword="false">
      <xsd:complexType>
        <xsd:sequence>
          <xsd:element ref="pc:Terms" minOccurs="0" maxOccurs="1"/>
        </xsd:sequence>
      </xsd:complexType>
    </xsd:element>
    <xsd:element name="gfbc9fa463924f638e13122842d4754a" ma:index="23" nillable="true" ma:taxonomy="true" ma:internalName="gfbc9fa463924f638e13122842d4754a" ma:taxonomyFieldName="Vea_x0020_EE_x0020_Thema" ma:displayName="Vea EE Thema" ma:indexed="true" ma:readOnly="false" ma:fieldId="{0fbc9fa4-6392-4f63-8e13-122842d4754a}" ma:sspId="49ca8161-7180-459b-a0ef-1a71cf6ffea5" ma:termSetId="420986b4-414b-450c-8a9d-01dc56e5d5d7" ma:anchorId="00000000-0000-0000-0000-000000000000" ma:open="true" ma:isKeyword="false">
      <xsd:complexType>
        <xsd:sequence>
          <xsd:element ref="pc:Terms" minOccurs="0" maxOccurs="1"/>
        </xsd:sequence>
      </xsd:complexType>
    </xsd:element>
    <xsd:element name="SharedWithUsers" ma:index="29" nillable="true" ma:displayName="Gedeeld met"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0" nillable="true" ma:displayName="Gedeeld met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a9ec0f0-7796-43d0-ac1f-4c8c46ee0bd1"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66135908-2f38-4d3f-9ad1-ad6003cfd7ec}" ma:internalName="TaxCatchAll" ma:readOnly="false" ma:showField="CatchAllData" ma:web="3bac7649-eb37-460d-9f8a-9ca85f036e36">
      <xsd:complexType>
        <xsd:complexContent>
          <xsd:extension base="dms:MultiChoiceLookup">
            <xsd:sequence>
              <xsd:element name="Value" type="dms:Lookup" maxOccurs="unbounded" minOccurs="0" nillable="true"/>
            </xsd:sequence>
          </xsd:extension>
        </xsd:complexContent>
      </xsd:complexType>
    </xsd:element>
    <xsd:element name="TaxCatchAllLabel" ma:index="24" nillable="true" ma:displayName="Taxonomy Catch All Column1" ma:hidden="true" ma:list="{66135908-2f38-4d3f-9ad1-ad6003cfd7ec}" ma:internalName="TaxCatchAllLabel" ma:readOnly="true" ma:showField="CatchAllDataLabel" ma:web="3bac7649-eb37-460d-9f8a-9ca85f036e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Inhou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a9ec0f0-7796-43d0-ac1f-4c8c46ee0bd1">
      <Value>885</Value>
    </TaxCatchAll>
    <gf4f80eca70b4135a9ced6669fdbdb3a xmlns="3bac7649-eb37-460d-9f8a-9ca85f036e36">
      <Terms xmlns="http://schemas.microsoft.com/office/infopath/2007/PartnerControls"/>
    </gf4f80eca70b4135a9ced6669fdbdb3a>
    <DocumentSetDescription xmlns="http://schemas.microsoft.com/sharepoint/v3" xsi:nil="true"/>
    <b8cc891c48c04693b714cbf35be861e7 xmlns="8c9d9997-d67c-42a9-91b6-82cf79a793c3">
      <Terms xmlns="http://schemas.microsoft.com/office/infopath/2007/PartnerControls"/>
    </b8cc891c48c04693b714cbf35be861e7>
    <j8fa6b92914e4ae9b830c87969e146f2 xmlns="3bac7649-eb37-460d-9f8a-9ca85f036e36">
      <Terms xmlns="http://schemas.microsoft.com/office/infopath/2007/PartnerControls">
        <TermInfo xmlns="http://schemas.microsoft.com/office/infopath/2007/PartnerControls">
          <TermName xmlns="http://schemas.microsoft.com/office/infopath/2007/PartnerControls">2020</TermName>
          <TermId xmlns="http://schemas.microsoft.com/office/infopath/2007/PartnerControls">d71575f9-2272-49b6-8643-4ac377615f1a</TermId>
        </TermInfo>
      </Terms>
    </j8fa6b92914e4ae9b830c87969e146f2>
    <e3cfbf68bf8e4c3fb04a16e909e95235 xmlns="3bac7649-eb37-460d-9f8a-9ca85f036e36">
      <Terms xmlns="http://schemas.microsoft.com/office/infopath/2007/PartnerControls"/>
    </e3cfbf68bf8e4c3fb04a16e909e95235>
    <o64c163da4194d2da901314b913c9962 xmlns="3bac7649-eb37-460d-9f8a-9ca85f036e36">
      <Terms xmlns="http://schemas.microsoft.com/office/infopath/2007/PartnerControls"/>
    </o64c163da4194d2da901314b913c9962>
    <Jaar_x0020_REG_x0020_ODV xmlns="3bac7649-eb37-460d-9f8a-9ca85f036e36">2020</Jaar_x0020_REG_x0020_ODV>
    <cf6c9fb545af48f7a36995ecbde93006 xmlns="8c9d9997-d67c-42a9-91b6-82cf79a793c3">
      <Terms xmlns="http://schemas.microsoft.com/office/infopath/2007/PartnerControls"/>
    </cf6c9fb545af48f7a36995ecbde93006>
    <gfbc9fa463924f638e13122842d4754a xmlns="3bac7649-eb37-460d-9f8a-9ca85f036e36">
      <Terms xmlns="http://schemas.microsoft.com/office/infopath/2007/PartnerControls"/>
    </gfbc9fa463924f638e13122842d4754a>
  </documentManagement>
</p:properties>
</file>

<file path=customXml/itemProps1.xml><?xml version="1.0" encoding="utf-8"?>
<ds:datastoreItem xmlns:ds="http://schemas.openxmlformats.org/officeDocument/2006/customXml" ds:itemID="{F5A5E6D0-9857-48BE-9ADB-38B6ED8052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c9d9997-d67c-42a9-91b6-82cf79a793c3"/>
    <ds:schemaRef ds:uri="3bac7649-eb37-460d-9f8a-9ca85f036e36"/>
    <ds:schemaRef ds:uri="9a9ec0f0-7796-43d0-ac1f-4c8c46ee0b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B1B9B6A-33EB-4B4A-91F7-BDC50AF261C6}">
  <ds:schemaRefs>
    <ds:schemaRef ds:uri="http://schemas.microsoft.com/sharepoint/v3/contenttype/forms"/>
  </ds:schemaRefs>
</ds:datastoreItem>
</file>

<file path=customXml/itemProps3.xml><?xml version="1.0" encoding="utf-8"?>
<ds:datastoreItem xmlns:ds="http://schemas.openxmlformats.org/officeDocument/2006/customXml" ds:itemID="{E163412A-57DF-46DE-BBCA-F1405CFE983B}">
  <ds:schemaRefs>
    <ds:schemaRef ds:uri="http://schemas.microsoft.com/office/2006/metadata/properties"/>
    <ds:schemaRef ds:uri="http://schemas.microsoft.com/office/infopath/2007/PartnerControls"/>
    <ds:schemaRef ds:uri="9a9ec0f0-7796-43d0-ac1f-4c8c46ee0bd1"/>
    <ds:schemaRef ds:uri="3bac7649-eb37-460d-9f8a-9ca85f036e36"/>
    <ds:schemaRef ds:uri="http://schemas.microsoft.com/sharepoint/v3"/>
    <ds:schemaRef ds:uri="8c9d9997-d67c-42a9-91b6-82cf79a793c3"/>
  </ds:schemaRefs>
</ds:datastoreItem>
</file>

<file path=docProps/app.xml><?xml version="1.0" encoding="utf-8"?>
<Properties xmlns="http://schemas.openxmlformats.org/officeDocument/2006/extended-properties" xmlns:vt="http://schemas.openxmlformats.org/officeDocument/2006/docPropsVTypes">
  <Template>sjabloon-VEA-GEKLEURDE-HUISJES</Template>
  <TotalTime>1</TotalTime>
  <Words>9089</Words>
  <Application>Microsoft Office PowerPoint</Application>
  <PresentationFormat>On-screen Show (4:3)</PresentationFormat>
  <Paragraphs>1665</Paragraphs>
  <Slides>93</Slides>
  <Notes>93</Notes>
  <HiddenSlides>0</HiddenSlides>
  <MMClips>0</MMClips>
  <ScaleCrop>false</ScaleCrop>
  <HeadingPairs>
    <vt:vector size="4" baseType="variant">
      <vt:variant>
        <vt:lpstr>Theme</vt:lpstr>
      </vt:variant>
      <vt:variant>
        <vt:i4>3</vt:i4>
      </vt:variant>
      <vt:variant>
        <vt:lpstr>Slide Titles</vt:lpstr>
      </vt:variant>
      <vt:variant>
        <vt:i4>93</vt:i4>
      </vt:variant>
    </vt:vector>
  </HeadingPairs>
  <TitlesOfParts>
    <vt:vector size="96" baseType="lpstr">
      <vt:lpstr>VEA-light-zonder-foto</vt:lpstr>
      <vt:lpstr>VEA-light-foto1</vt:lpstr>
      <vt:lpstr>VEA-light-foto2</vt:lpstr>
      <vt:lpstr>Praktijkvoorbeelden voor de invoer van verlichting in een EPC KNR of EPC GD</vt:lpstr>
      <vt:lpstr>PowerPoint Presentation</vt:lpstr>
      <vt:lpstr>Verlichting en zien … een complex gegeven</vt:lpstr>
      <vt:lpstr>PowerPoint Presentation</vt:lpstr>
      <vt:lpstr>Verlichting in het EPC</vt:lpstr>
      <vt:lpstr>Case 1 - kantoor</vt:lpstr>
      <vt:lpstr>Case 1 – kantoor</vt:lpstr>
      <vt:lpstr>Case 1 - kantoor</vt:lpstr>
      <vt:lpstr>Stappenplan verlichting in Case 1 Kantoor</vt:lpstr>
      <vt:lpstr>Stappenplan verlichting in Case 1</vt:lpstr>
      <vt:lpstr>Stappenplan verlichting in Case 1</vt:lpstr>
      <vt:lpstr>Stappenplan verlichting in Case 1</vt:lpstr>
      <vt:lpstr>Stappenplan verlichting in Case 1</vt:lpstr>
      <vt:lpstr>Stappenplan verlichting in Case 1</vt:lpstr>
      <vt:lpstr>Stappenplan verlichting in Case 1</vt:lpstr>
      <vt:lpstr>Stappenplan verlichting in Case 1</vt:lpstr>
      <vt:lpstr>Wat als…?</vt:lpstr>
      <vt:lpstr>Wat als…?</vt:lpstr>
      <vt:lpstr>Wat als…?</vt:lpstr>
      <vt:lpstr>Wat als…?</vt:lpstr>
      <vt:lpstr>Wat als…?</vt:lpstr>
      <vt:lpstr>Stap 5: Regeling in functie van aan-of afwezigheid (bezetting)</vt:lpstr>
      <vt:lpstr>Stap 6: Regeling i.f.v. daglichtbeschikbaarheid</vt:lpstr>
      <vt:lpstr>Case 2 – “Bio-winkel”</vt:lpstr>
      <vt:lpstr>Case 2 – handel “Bio-winkel”</vt:lpstr>
      <vt:lpstr>Case 2 – handel “Bio-winkel”</vt:lpstr>
      <vt:lpstr>Case 2 – handel “Bio-winkel”</vt:lpstr>
      <vt:lpstr>Case 2 – handel “Bio-winkel”</vt:lpstr>
      <vt:lpstr>Case 2 – handel “Bio-winkel”</vt:lpstr>
      <vt:lpstr>Stappenplan verlichting in Case 2 Handel</vt:lpstr>
      <vt:lpstr>Stappenplan verlichting in Case 2</vt:lpstr>
      <vt:lpstr>Stappenplan verlichting in Case 2</vt:lpstr>
      <vt:lpstr>Stappenplan verlichting in Case 2</vt:lpstr>
      <vt:lpstr>Stappenplan verlichting in Case 2</vt:lpstr>
      <vt:lpstr>Stappenplan verlichting in Case 2</vt:lpstr>
      <vt:lpstr>Stappenplan verlichting in Case 2</vt:lpstr>
      <vt:lpstr>Stappenplan verlichting in Case 2</vt:lpstr>
      <vt:lpstr>Wat als…?</vt:lpstr>
      <vt:lpstr>Wat als…?</vt:lpstr>
      <vt:lpstr>Wat als…?</vt:lpstr>
      <vt:lpstr>Wat als…?</vt:lpstr>
      <vt:lpstr>Case 3 – gemeenschappelijke circulatieruimten van een appartementsgebouw  </vt:lpstr>
      <vt:lpstr>PowerPoint Presentation</vt:lpstr>
      <vt:lpstr>Case 3 – gemeenschappelijke delen van een appartementsgebouw  inkomhal, gang en traphal </vt:lpstr>
      <vt:lpstr>Stappenplan verlichting Case 3 gemeenschappelijke circulatieruimten</vt:lpstr>
      <vt:lpstr>Stappenplan verlichting Case 3 gemeenschappelijke circulatieruimten</vt:lpstr>
      <vt:lpstr>Stappenplan verlichting Case 3 gemeenschappelijke circulatieruimten</vt:lpstr>
      <vt:lpstr>Stappenplan verlichting Case 3 gemeenschappelijke circulatieruimten</vt:lpstr>
      <vt:lpstr>Stappenplan verlichting Case 3 gemeenschappelijke circulatieruimten</vt:lpstr>
      <vt:lpstr>Stappenplan verlichting Case 3 gemeenschappelijke circulatieruimten</vt:lpstr>
      <vt:lpstr>Wat als…?</vt:lpstr>
      <vt:lpstr>Case 4: Snackbar met verbruikszaal  </vt:lpstr>
      <vt:lpstr>Wat als…?  </vt:lpstr>
      <vt:lpstr>Wat als…?  </vt:lpstr>
      <vt:lpstr>Case 5: Handelspand (nog leeg)  </vt:lpstr>
      <vt:lpstr>Case 5: Handelspand  </vt:lpstr>
      <vt:lpstr>Case 5: Handelspand  </vt:lpstr>
      <vt:lpstr>Case 5: Handelspand  </vt:lpstr>
      <vt:lpstr>Wat als…? </vt:lpstr>
      <vt:lpstr>Wat als…? </vt:lpstr>
      <vt:lpstr>Afsluitbare etalage? Input in software? </vt:lpstr>
      <vt:lpstr>Wat als…? </vt:lpstr>
      <vt:lpstr>Nog wat bijkomende informatie</vt:lpstr>
      <vt:lpstr>Hoe lichtbronnen herkennen?</vt:lpstr>
      <vt:lpstr>Hoge druk gasontladingslampen</vt:lpstr>
      <vt:lpstr>PowerPoint Presentation</vt:lpstr>
      <vt:lpstr>PowerPoint Presentation</vt:lpstr>
      <vt:lpstr>PowerPoint Presentation</vt:lpstr>
      <vt:lpstr>PowerPoint Presentation</vt:lpstr>
      <vt:lpstr>LED-verlichting</vt:lpstr>
      <vt:lpstr>LED-verlichting</vt:lpstr>
      <vt:lpstr>LED-verlichting</vt:lpstr>
      <vt:lpstr>PowerPoint Presentation</vt:lpstr>
      <vt:lpstr>TL-verlichting / fluorescentie-verlichting</vt:lpstr>
      <vt:lpstr>TL-verlichting / fluorescentie-verlichting</vt:lpstr>
      <vt:lpstr>TL-verlichting / fluorescentie-verlichting</vt:lpstr>
      <vt:lpstr>TL-verlichting of fluorescentie-verlichting</vt:lpstr>
      <vt:lpstr>Compacte fluorescentielamp CFL of spaarlamp</vt:lpstr>
      <vt:lpstr>Compacte fluorescentielamp CFL of spaarlamp</vt:lpstr>
      <vt:lpstr>Halogeenlampen</vt:lpstr>
      <vt:lpstr>Gloeilampen</vt:lpstr>
      <vt:lpstr>Aandachtspunten bij de keuze van duurzame verlichting  </vt:lpstr>
      <vt:lpstr>1) Efficiëntie van verlichting </vt:lpstr>
      <vt:lpstr>1) Efficiëntie van verlichting</vt:lpstr>
      <vt:lpstr>1) Efficiëntie van verlichting</vt:lpstr>
      <vt:lpstr>1) Efficiëntie van verlichting</vt:lpstr>
      <vt:lpstr>1) Efficiëntie van verlichting</vt:lpstr>
      <vt:lpstr>1) Efficiëntie van verlichting</vt:lpstr>
      <vt:lpstr>1) Efficiëntie van verlichting</vt:lpstr>
      <vt:lpstr>2) Sturing van verlichting</vt:lpstr>
      <vt:lpstr>2) Sturing van verlichting</vt:lpstr>
      <vt:lpstr>3) Dimensionering van verlichting</vt:lpstr>
      <vt:lpstr>PowerPoint Presentation</vt:lpstr>
    </vt:vector>
  </TitlesOfParts>
  <Company>Vlaamse 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Onderwerp van jouw ppt</dc:title>
  <dc:creator>Van Der Linden Elke</dc:creator>
  <cp:lastModifiedBy>Van Der Linden Elke</cp:lastModifiedBy>
  <cp:revision>2</cp:revision>
  <cp:lastPrinted>2020-02-06T15:42:00Z</cp:lastPrinted>
  <dcterms:created xsi:type="dcterms:W3CDTF">2020-01-16T08:54:33Z</dcterms:created>
  <dcterms:modified xsi:type="dcterms:W3CDTF">2020-04-02T13:35:55Z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0x0101004B5CC199FE7D374FB83A31AC60E389BB0017D481E51249B344879A2DCA61AD29D1</vt:lpwstr>
  </property>
  <property fmtid="{D5CDD505-2E9C-101B-9397-08002B2CF9AE}" pid="3" name="Vea HH EP-code">
    <vt:lpwstr>EP</vt:lpwstr>
  </property>
  <property fmtid="{D5CDD505-2E9C-101B-9397-08002B2CF9AE}" pid="4" name="Vea HH Thema">
    <vt:lpwstr>10;#EPC|1b74278b-9b00-4384-8f3c-8e6798daa8d5</vt:lpwstr>
  </property>
  <property fmtid="{D5CDD505-2E9C-101B-9397-08002B2CF9AE}" pid="5" name="e58bcd5ae83e40009d7c4d3f9743f615">
    <vt:lpwstr>EPC|1b74278b-9b00-4384-8f3c-8e6798daa8d5</vt:lpwstr>
  </property>
  <property fmtid="{D5CDD505-2E9C-101B-9397-08002B2CF9AE}" pid="6" name="j8fa6b92914e4ae9b830c87969e146f2">
    <vt:lpwstr>2020|d71575f9-2272-49b6-8643-4ac377615f1a</vt:lpwstr>
  </property>
  <property fmtid="{D5CDD505-2E9C-101B-9397-08002B2CF9AE}" pid="7" name="Dossier Nummer">
    <vt:lpwstr>Handleiding</vt:lpwstr>
  </property>
  <property fmtid="{D5CDD505-2E9C-101B-9397-08002B2CF9AE}" pid="8" name="Jaar">
    <vt:lpwstr>885;#2020|d71575f9-2272-49b6-8643-4ac377615f1a</vt:lpwstr>
  </property>
  <property fmtid="{D5CDD505-2E9C-101B-9397-08002B2CF9AE}" pid="9" name="Jaar0">
    <vt:lpwstr>885;#2020|d71575f9-2272-49b6-8643-4ac377615f1a</vt:lpwstr>
  </property>
</Properties>
</file>